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3" r:id="rId1"/>
  </p:sldMasterIdLst>
  <p:notesMasterIdLst>
    <p:notesMasterId r:id="rId27"/>
  </p:notesMasterIdLst>
  <p:handoutMasterIdLst>
    <p:handoutMasterId r:id="rId28"/>
  </p:handoutMasterIdLst>
  <p:sldIdLst>
    <p:sldId id="279" r:id="rId2"/>
    <p:sldId id="287" r:id="rId3"/>
    <p:sldId id="270" r:id="rId4"/>
    <p:sldId id="288" r:id="rId5"/>
    <p:sldId id="290" r:id="rId6"/>
    <p:sldId id="292" r:id="rId7"/>
    <p:sldId id="291" r:id="rId8"/>
    <p:sldId id="294" r:id="rId9"/>
    <p:sldId id="296" r:id="rId10"/>
    <p:sldId id="295" r:id="rId11"/>
    <p:sldId id="298" r:id="rId12"/>
    <p:sldId id="297" r:id="rId13"/>
    <p:sldId id="300" r:id="rId14"/>
    <p:sldId id="301" r:id="rId15"/>
    <p:sldId id="302" r:id="rId16"/>
    <p:sldId id="303" r:id="rId17"/>
    <p:sldId id="304" r:id="rId18"/>
    <p:sldId id="305" r:id="rId19"/>
    <p:sldId id="306" r:id="rId20"/>
    <p:sldId id="308" r:id="rId21"/>
    <p:sldId id="310" r:id="rId22"/>
    <p:sldId id="309" r:id="rId23"/>
    <p:sldId id="311" r:id="rId24"/>
    <p:sldId id="312" r:id="rId25"/>
    <p:sldId id="289" r:id="rId2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Fuehne" initials="JF" lastIdx="1" clrIdx="0">
    <p:extLst>
      <p:ext uri="{19B8F6BF-5375-455C-9EA6-DF929625EA0E}">
        <p15:presenceInfo xmlns:p15="http://schemas.microsoft.com/office/powerpoint/2012/main" userId="4b122de71210ec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712"/>
    <a:srgbClr val="2A4319"/>
    <a:srgbClr val="476D1D"/>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89424" autoAdjust="0"/>
  </p:normalViewPr>
  <p:slideViewPr>
    <p:cSldViewPr>
      <p:cViewPr>
        <p:scale>
          <a:sx n="125" d="100"/>
          <a:sy n="125" d="100"/>
        </p:scale>
        <p:origin x="354" y="-49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7" d="100"/>
          <a:sy n="87" d="100"/>
        </p:scale>
        <p:origin x="38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9T03:51:16.817"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11/9/2020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11/9/2020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1426386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will continue, with us finetuning one layer at a time, and freezing all other layers as we move forward.</a:t>
            </a:r>
          </a:p>
        </p:txBody>
      </p:sp>
      <p:sp>
        <p:nvSpPr>
          <p:cNvPr id="4" name="Slide Number Placeholder 3"/>
          <p:cNvSpPr>
            <a:spLocks noGrp="1"/>
          </p:cNvSpPr>
          <p:nvPr>
            <p:ph type="sldNum" sz="quarter" idx="5"/>
          </p:nvPr>
        </p:nvSpPr>
        <p:spPr/>
        <p:txBody>
          <a:bodyPr/>
          <a:lstStyle/>
          <a:p>
            <a:fld id="{9E11EC53-F507-411E-9ADC-FBCFECE09D3D}" type="slidenum">
              <a:rPr lang="en-US" smtClean="0"/>
              <a:t>15</a:t>
            </a:fld>
            <a:endParaRPr lang="en-US"/>
          </a:p>
        </p:txBody>
      </p:sp>
    </p:spTree>
    <p:extLst>
      <p:ext uri="{BB962C8B-B14F-4D97-AF65-F5344CB8AC3E}">
        <p14:creationId xmlns:p14="http://schemas.microsoft.com/office/powerpoint/2010/main" val="227711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all of the layers have been fine tuned individually, they are fine tuned together, all at once.</a:t>
            </a:r>
          </a:p>
        </p:txBody>
      </p:sp>
      <p:sp>
        <p:nvSpPr>
          <p:cNvPr id="4" name="Slide Number Placeholder 3"/>
          <p:cNvSpPr>
            <a:spLocks noGrp="1"/>
          </p:cNvSpPr>
          <p:nvPr>
            <p:ph type="sldNum" sz="quarter" idx="5"/>
          </p:nvPr>
        </p:nvSpPr>
        <p:spPr/>
        <p:txBody>
          <a:bodyPr/>
          <a:lstStyle/>
          <a:p>
            <a:fld id="{9E11EC53-F507-411E-9ADC-FBCFECE09D3D}" type="slidenum">
              <a:rPr lang="en-US" smtClean="0"/>
              <a:t>16</a:t>
            </a:fld>
            <a:endParaRPr lang="en-US"/>
          </a:p>
        </p:txBody>
      </p:sp>
    </p:spTree>
    <p:extLst>
      <p:ext uri="{BB962C8B-B14F-4D97-AF65-F5344CB8AC3E}">
        <p14:creationId xmlns:p14="http://schemas.microsoft.com/office/powerpoint/2010/main" val="2041948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time the model converges on the validation set, the weights are reloaded to the best setting.  Because of this, the chain thaw approach prevents overfitting.  Chain thaw has the benefit of being able to expand the vocabulary of a model without overfitting and provides good flexibility through transfer learning.</a:t>
            </a:r>
          </a:p>
        </p:txBody>
      </p:sp>
      <p:sp>
        <p:nvSpPr>
          <p:cNvPr id="4" name="Slide Number Placeholder 3"/>
          <p:cNvSpPr>
            <a:spLocks noGrp="1"/>
          </p:cNvSpPr>
          <p:nvPr>
            <p:ph type="sldNum" sz="quarter" idx="5"/>
          </p:nvPr>
        </p:nvSpPr>
        <p:spPr/>
        <p:txBody>
          <a:bodyPr/>
          <a:lstStyle/>
          <a:p>
            <a:fld id="{9E11EC53-F507-411E-9ADC-FBCFECE09D3D}" type="slidenum">
              <a:rPr lang="en-US" smtClean="0"/>
              <a:t>17</a:t>
            </a:fld>
            <a:endParaRPr lang="en-US"/>
          </a:p>
        </p:txBody>
      </p:sp>
    </p:spTree>
    <p:extLst>
      <p:ext uri="{BB962C8B-B14F-4D97-AF65-F5344CB8AC3E}">
        <p14:creationId xmlns:p14="http://schemas.microsoft.com/office/powerpoint/2010/main" val="25584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experiments for </a:t>
            </a:r>
            <a:r>
              <a:rPr lang="en-US" dirty="0" err="1"/>
              <a:t>DeepMoji</a:t>
            </a:r>
            <a:r>
              <a:rPr lang="en-US" dirty="0"/>
              <a:t>, they conduct emoji prediction and three separate benchmark tasks.  Starting off by evaluating emoji prediction, </a:t>
            </a:r>
            <a:r>
              <a:rPr lang="en-US" dirty="0" err="1"/>
              <a:t>DeepMoji</a:t>
            </a:r>
            <a:r>
              <a:rPr lang="en-US" dirty="0"/>
              <a:t> is compared against random selection and a previous bag of words classifier, </a:t>
            </a:r>
            <a:r>
              <a:rPr lang="en-US" dirty="0" err="1"/>
              <a:t>fastText</a:t>
            </a:r>
            <a:r>
              <a:rPr lang="en-US" dirty="0"/>
              <a:t>.</a:t>
            </a:r>
            <a:br>
              <a:rPr lang="en-US" dirty="0"/>
            </a:br>
            <a:br>
              <a:rPr lang="en-US" dirty="0"/>
            </a:br>
            <a:r>
              <a:rPr lang="en-US" dirty="0" err="1"/>
              <a:t>DeepMoji</a:t>
            </a:r>
            <a:r>
              <a:rPr lang="en-US" dirty="0"/>
              <a:t> is similar to </a:t>
            </a:r>
            <a:r>
              <a:rPr lang="en-US" dirty="0" err="1"/>
              <a:t>fasttext</a:t>
            </a:r>
            <a:r>
              <a:rPr lang="en-US" dirty="0"/>
              <a:t> except that it has LSTM layers and an attention layer between the embedding and </a:t>
            </a:r>
            <a:r>
              <a:rPr lang="en-US" dirty="0" err="1"/>
              <a:t>softmax</a:t>
            </a:r>
            <a:r>
              <a:rPr lang="en-US" dirty="0"/>
              <a:t> layer.</a:t>
            </a:r>
          </a:p>
        </p:txBody>
      </p:sp>
      <p:sp>
        <p:nvSpPr>
          <p:cNvPr id="4" name="Slide Number Placeholder 3"/>
          <p:cNvSpPr>
            <a:spLocks noGrp="1"/>
          </p:cNvSpPr>
          <p:nvPr>
            <p:ph type="sldNum" sz="quarter" idx="5"/>
          </p:nvPr>
        </p:nvSpPr>
        <p:spPr/>
        <p:txBody>
          <a:bodyPr/>
          <a:lstStyle/>
          <a:p>
            <a:fld id="{9E11EC53-F507-411E-9ADC-FBCFECE09D3D}" type="slidenum">
              <a:rPr lang="en-US" smtClean="0"/>
              <a:t>18</a:t>
            </a:fld>
            <a:endParaRPr lang="en-US"/>
          </a:p>
        </p:txBody>
      </p:sp>
    </p:spTree>
    <p:extLst>
      <p:ext uri="{BB962C8B-B14F-4D97-AF65-F5344CB8AC3E}">
        <p14:creationId xmlns:p14="http://schemas.microsoft.com/office/powerpoint/2010/main" val="8479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DeepMoji</a:t>
            </a:r>
            <a:r>
              <a:rPr lang="en-US" dirty="0"/>
              <a:t> new designates the model without the pretraining</a:t>
            </a:r>
          </a:p>
          <a:p>
            <a:r>
              <a:rPr lang="en-US" dirty="0" err="1"/>
              <a:t>DeepMoji</a:t>
            </a:r>
            <a:r>
              <a:rPr lang="en-US" dirty="0"/>
              <a:t> full uses the pretrained model as initialization and trains it as unfrozen</a:t>
            </a:r>
          </a:p>
          <a:p>
            <a:r>
              <a:rPr lang="en-US" dirty="0" err="1"/>
              <a:t>DeepMoji</a:t>
            </a:r>
            <a:r>
              <a:rPr lang="en-US" dirty="0"/>
              <a:t> last is where all layers are frozen in the model when fine tuning except the last</a:t>
            </a:r>
          </a:p>
          <a:p>
            <a:r>
              <a:rPr lang="en-US" dirty="0" err="1"/>
              <a:t>DeepMoji</a:t>
            </a:r>
            <a:r>
              <a:rPr lang="en-US" dirty="0"/>
              <a:t> chain thaw implements the chain thaw method previously defined</a:t>
            </a:r>
          </a:p>
        </p:txBody>
      </p:sp>
      <p:sp>
        <p:nvSpPr>
          <p:cNvPr id="4" name="Slide Number Placeholder 3"/>
          <p:cNvSpPr>
            <a:spLocks noGrp="1"/>
          </p:cNvSpPr>
          <p:nvPr>
            <p:ph type="sldNum" sz="quarter" idx="5"/>
          </p:nvPr>
        </p:nvSpPr>
        <p:spPr/>
        <p:txBody>
          <a:bodyPr/>
          <a:lstStyle/>
          <a:p>
            <a:fld id="{9E11EC53-F507-411E-9ADC-FBCFECE09D3D}" type="slidenum">
              <a:rPr lang="en-US" smtClean="0"/>
              <a:t>20</a:t>
            </a:fld>
            <a:endParaRPr lang="en-US"/>
          </a:p>
        </p:txBody>
      </p:sp>
    </p:spTree>
    <p:extLst>
      <p:ext uri="{BB962C8B-B14F-4D97-AF65-F5344CB8AC3E}">
        <p14:creationId xmlns:p14="http://schemas.microsoft.com/office/powerpoint/2010/main" val="2725450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t>
            </a:r>
            <a:r>
              <a:rPr lang="en-US" dirty="0" err="1"/>
              <a:t>deepmoji</a:t>
            </a:r>
            <a:r>
              <a:rPr lang="en-US" dirty="0"/>
              <a:t> shown is not using the chain thaw method, and instead, both LSTM and </a:t>
            </a:r>
            <a:r>
              <a:rPr lang="en-US" dirty="0" err="1"/>
              <a:t>DeepMoji</a:t>
            </a:r>
            <a:r>
              <a:rPr lang="en-US" dirty="0"/>
              <a:t> are using ‘last’ transfer learning approach</a:t>
            </a:r>
          </a:p>
          <a:p>
            <a:endParaRPr lang="en-US" dirty="0"/>
          </a:p>
          <a:p>
            <a:r>
              <a:rPr lang="en-US" dirty="0"/>
              <a:t>Pos/neg is </a:t>
            </a:r>
            <a:r>
              <a:rPr lang="en-US" dirty="0" err="1"/>
              <a:t>DeepMoji</a:t>
            </a:r>
            <a:r>
              <a:rPr lang="en-US" dirty="0"/>
              <a:t> but with only positive and negative emojis included</a:t>
            </a:r>
            <a:br>
              <a:rPr lang="en-US" dirty="0"/>
            </a:br>
            <a:br>
              <a:rPr lang="en-US" dirty="0"/>
            </a:br>
            <a:r>
              <a:rPr lang="en-US" dirty="0"/>
              <a:t>Standard LSTM is </a:t>
            </a:r>
            <a:r>
              <a:rPr lang="en-US" dirty="0" err="1"/>
              <a:t>DeepMoji</a:t>
            </a:r>
            <a:r>
              <a:rPr lang="en-US" dirty="0"/>
              <a:t> but without the attention layer</a:t>
            </a:r>
          </a:p>
          <a:p>
            <a:endParaRPr lang="en-US" dirty="0"/>
          </a:p>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21</a:t>
            </a:fld>
            <a:endParaRPr lang="en-US"/>
          </a:p>
        </p:txBody>
      </p:sp>
    </p:spTree>
    <p:extLst>
      <p:ext uri="{BB962C8B-B14F-4D97-AF65-F5344CB8AC3E}">
        <p14:creationId xmlns:p14="http://schemas.microsoft.com/office/powerpoint/2010/main" val="229990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Own represents word coverage in training data</a:t>
            </a:r>
          </a:p>
          <a:p>
            <a:r>
              <a:rPr lang="en-US" dirty="0"/>
              <a:t>Last represents word coverage in pretraining data</a:t>
            </a:r>
          </a:p>
          <a:p>
            <a:r>
              <a:rPr lang="en-US" dirty="0"/>
              <a:t>Full/chain thaw represents including both through chain thaw method</a:t>
            </a:r>
          </a:p>
        </p:txBody>
      </p:sp>
      <p:sp>
        <p:nvSpPr>
          <p:cNvPr id="4" name="Slide Number Placeholder 3"/>
          <p:cNvSpPr>
            <a:spLocks noGrp="1"/>
          </p:cNvSpPr>
          <p:nvPr>
            <p:ph type="sldNum" sz="quarter" idx="5"/>
          </p:nvPr>
        </p:nvSpPr>
        <p:spPr/>
        <p:txBody>
          <a:bodyPr/>
          <a:lstStyle/>
          <a:p>
            <a:fld id="{9E11EC53-F507-411E-9ADC-FBCFECE09D3D}" type="slidenum">
              <a:rPr lang="en-US" smtClean="0"/>
              <a:t>22</a:t>
            </a:fld>
            <a:endParaRPr lang="en-US"/>
          </a:p>
        </p:txBody>
      </p:sp>
    </p:spTree>
    <p:extLst>
      <p:ext uri="{BB962C8B-B14F-4D97-AF65-F5344CB8AC3E}">
        <p14:creationId xmlns:p14="http://schemas.microsoft.com/office/powerpoint/2010/main" val="136458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There are Limitations in NLP caused by lack of manually annotated data.  In some domains and tasks in NLP, it can be cost prohibitive or impractical to annotate data ourselves.  As a result, past researchers have used a technique called distant supervision. Distant supervision, also called semi-supervised learning, compromises between unsupervised learning and supervised learning by extracting relations between entities. In that sense, it can be considered weakly labelled training.  In state of the art approaches, researchers such as </a:t>
            </a:r>
            <a:r>
              <a:rPr lang="en-US" dirty="0" err="1"/>
              <a:t>Deiru</a:t>
            </a:r>
            <a:r>
              <a:rPr lang="en-US" dirty="0"/>
              <a:t> and Tang have used polarly defined emoticons as part of distant supervision. Similarly, hashtags such as yuck, </a:t>
            </a:r>
            <a:r>
              <a:rPr lang="en-US" dirty="0" err="1"/>
              <a:t>fml</a:t>
            </a:r>
            <a:r>
              <a:rPr lang="en-US" dirty="0"/>
              <a:t>, joy, anger, and others have been used by researchers such as </a:t>
            </a:r>
            <a:r>
              <a:rPr lang="en-US" sz="1600" dirty="0"/>
              <a:t>Mohammad</a:t>
            </a:r>
            <a:r>
              <a:rPr lang="en-US" dirty="0"/>
              <a:t> for mapping emotional categories.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2</a:t>
            </a:fld>
            <a:endParaRPr lang="en-US"/>
          </a:p>
        </p:txBody>
      </p:sp>
    </p:spTree>
    <p:extLst>
      <p:ext uri="{BB962C8B-B14F-4D97-AF65-F5344CB8AC3E}">
        <p14:creationId xmlns:p14="http://schemas.microsoft.com/office/powerpoint/2010/main" val="372173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sad/crying emojis and the disappointed emojis. The center line is for how they are the same.  Red is the closest in similarity, white is least similar.</a:t>
            </a:r>
          </a:p>
        </p:txBody>
      </p:sp>
      <p:sp>
        <p:nvSpPr>
          <p:cNvPr id="4" name="Slide Number Placeholder 3"/>
          <p:cNvSpPr>
            <a:spLocks noGrp="1"/>
          </p:cNvSpPr>
          <p:nvPr>
            <p:ph type="sldNum" sz="quarter" idx="5"/>
          </p:nvPr>
        </p:nvSpPr>
        <p:spPr/>
        <p:txBody>
          <a:bodyPr/>
          <a:lstStyle/>
          <a:p>
            <a:fld id="{9E11EC53-F507-411E-9ADC-FBCFECE09D3D}" type="slidenum">
              <a:rPr lang="en-US" smtClean="0"/>
              <a:t>8</a:t>
            </a:fld>
            <a:endParaRPr lang="en-US"/>
          </a:p>
        </p:txBody>
      </p:sp>
    </p:spTree>
    <p:extLst>
      <p:ext uri="{BB962C8B-B14F-4D97-AF65-F5344CB8AC3E}">
        <p14:creationId xmlns:p14="http://schemas.microsoft.com/office/powerpoint/2010/main" val="315457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visualize what relations the model is building from this confusion matrix, the authors constructed a dendrogram illustrating the relations that the model cam up with between emojis.  This was constructed from the confusion matrix by hierarchal clustering by and average linkage.  As you can see here, some of the red connections I pointed out earlier are shown here in this </a:t>
            </a:r>
            <a:r>
              <a:rPr lang="en-US" dirty="0" err="1"/>
              <a:t>dendogram</a:t>
            </a:r>
            <a:r>
              <a:rPr lang="en-US" dirty="0"/>
              <a:t>. </a:t>
            </a:r>
          </a:p>
        </p:txBody>
      </p:sp>
      <p:sp>
        <p:nvSpPr>
          <p:cNvPr id="4" name="Slide Number Placeholder 3"/>
          <p:cNvSpPr>
            <a:spLocks noGrp="1"/>
          </p:cNvSpPr>
          <p:nvPr>
            <p:ph type="sldNum" sz="quarter" idx="5"/>
          </p:nvPr>
        </p:nvSpPr>
        <p:spPr/>
        <p:txBody>
          <a:bodyPr/>
          <a:lstStyle/>
          <a:p>
            <a:fld id="{9E11EC53-F507-411E-9ADC-FBCFECE09D3D}" type="slidenum">
              <a:rPr lang="en-US" smtClean="0"/>
              <a:t>9</a:t>
            </a:fld>
            <a:endParaRPr lang="en-US"/>
          </a:p>
        </p:txBody>
      </p:sp>
    </p:spTree>
    <p:extLst>
      <p:ext uri="{BB962C8B-B14F-4D97-AF65-F5344CB8AC3E}">
        <p14:creationId xmlns:p14="http://schemas.microsoft.com/office/powerpoint/2010/main" val="26279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the traditional LSTM model and the </a:t>
            </a:r>
            <a:r>
              <a:rPr lang="en-US" dirty="0" err="1"/>
              <a:t>Deepmoji</a:t>
            </a:r>
            <a:r>
              <a:rPr lang="en-US" dirty="0"/>
              <a:t> model.  As you can see here, the </a:t>
            </a:r>
            <a:r>
              <a:rPr lang="en-US" dirty="0" err="1"/>
              <a:t>DeepMoji</a:t>
            </a:r>
            <a:r>
              <a:rPr lang="en-US" dirty="0"/>
              <a:t> model is identical to the LSTM model, with the exception of the attention layer that it has between the second </a:t>
            </a:r>
            <a:r>
              <a:rPr lang="en-US" dirty="0" err="1"/>
              <a:t>BiLSTM</a:t>
            </a:r>
            <a:r>
              <a:rPr lang="en-US" dirty="0"/>
              <a:t> and the </a:t>
            </a:r>
            <a:r>
              <a:rPr lang="en-US" dirty="0" err="1"/>
              <a:t>Softmax</a:t>
            </a:r>
            <a:r>
              <a:rPr lang="en-US" dirty="0"/>
              <a:t>.  What this Attention layer does is it takes in output of all of the layers of the process and considers all of them at the same time.  In our formula here, </a:t>
            </a:r>
            <a:r>
              <a:rPr lang="en-US" dirty="0" err="1"/>
              <a:t>ht</a:t>
            </a:r>
            <a:r>
              <a:rPr lang="en-US" dirty="0"/>
              <a:t> is the representation of the word at time step t and </a:t>
            </a:r>
            <a:r>
              <a:rPr lang="en-US" dirty="0" err="1"/>
              <a:t>wa</a:t>
            </a:r>
            <a:r>
              <a:rPr lang="en-US" dirty="0"/>
              <a:t> is the weight matrix. Importance scores are gathered by multiplying the </a:t>
            </a:r>
            <a:r>
              <a:rPr lang="en-US" dirty="0" err="1"/>
              <a:t>rweight</a:t>
            </a:r>
            <a:r>
              <a:rPr lang="en-US" dirty="0"/>
              <a:t> matrix and normalizing it to construct a probability distribution.  Then v, the representation vector is found through a summation of all the time steps and importance scores as weights.. The vector you get from this equation is an encoding of the text, which is given as input to the </a:t>
            </a:r>
            <a:r>
              <a:rPr lang="en-US" dirty="0" err="1"/>
              <a:t>softmax</a:t>
            </a:r>
            <a:r>
              <a:rPr lang="en-US" dirty="0"/>
              <a:t> layer.  By including this attention layer, they are able to noticeably improve performance in transfer learning applications, as you’ll later see.</a:t>
            </a:r>
          </a:p>
          <a:p>
            <a:endParaRPr lang="en-US" dirty="0"/>
          </a:p>
          <a:p>
            <a:r>
              <a:rPr lang="en-US" dirty="0"/>
              <a:t>Attention layer detailed explanation:</a:t>
            </a:r>
          </a:p>
          <a:p>
            <a:r>
              <a:rPr lang="en-US" dirty="0"/>
              <a:t>Here </a:t>
            </a:r>
            <a:r>
              <a:rPr lang="en-US" dirty="0" err="1"/>
              <a:t>ht</a:t>
            </a:r>
            <a:r>
              <a:rPr lang="en-US" dirty="0"/>
              <a:t> is the representation of the word at time step t and </a:t>
            </a:r>
            <a:r>
              <a:rPr lang="en-US" dirty="0" err="1"/>
              <a:t>wa</a:t>
            </a:r>
            <a:r>
              <a:rPr lang="en-US" dirty="0"/>
              <a:t> is the weight matrix for the attention layer. The attention importance scores for each time step, at , are obtained by multiplying the representations with the weight matrix and then normalizing to construct a probability distribution over the words. Lastly, the representation vector for the text, v, is found by a weighted summation over all the time steps using the attention importance scores as weights. This representation vector obtained from the attention layer is a high-level encoding of the entire text, which is used as input to the final </a:t>
            </a:r>
            <a:r>
              <a:rPr lang="en-US" dirty="0" err="1"/>
              <a:t>Softmax</a:t>
            </a:r>
            <a:r>
              <a:rPr lang="en-US" dirty="0"/>
              <a:t> layer for classification. We find that adding the attention mechanism and </a:t>
            </a:r>
            <a:r>
              <a:rPr lang="en-US" dirty="0" err="1"/>
              <a:t>skipconnections</a:t>
            </a:r>
            <a:r>
              <a:rPr lang="en-US" dirty="0"/>
              <a:t> improves the model’s capabilities for transfer learning</a:t>
            </a:r>
          </a:p>
        </p:txBody>
      </p:sp>
      <p:sp>
        <p:nvSpPr>
          <p:cNvPr id="4" name="Slide Number Placeholder 3"/>
          <p:cNvSpPr>
            <a:spLocks noGrp="1"/>
          </p:cNvSpPr>
          <p:nvPr>
            <p:ph type="sldNum" sz="quarter" idx="5"/>
          </p:nvPr>
        </p:nvSpPr>
        <p:spPr/>
        <p:txBody>
          <a:bodyPr/>
          <a:lstStyle/>
          <a:p>
            <a:fld id="{9E11EC53-F507-411E-9ADC-FBCFECE09D3D}" type="slidenum">
              <a:rPr lang="en-US" smtClean="0"/>
              <a:t>10</a:t>
            </a:fld>
            <a:endParaRPr lang="en-US"/>
          </a:p>
        </p:txBody>
      </p:sp>
    </p:spTree>
    <p:extLst>
      <p:ext uri="{BB962C8B-B14F-4D97-AF65-F5344CB8AC3E}">
        <p14:creationId xmlns:p14="http://schemas.microsoft.com/office/powerpoint/2010/main" val="857990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softmax</a:t>
            </a:r>
            <a:r>
              <a:rPr lang="en-US" dirty="0"/>
              <a:t> that I mentioned in the last slide can be replaced easily if you are solving new tasks, and you might not need to retrain the new model, however, if you do, such as if you are changing domains, you will need transfer learning</a:t>
            </a:r>
          </a:p>
        </p:txBody>
      </p:sp>
      <p:sp>
        <p:nvSpPr>
          <p:cNvPr id="4" name="Slide Number Placeholder 3"/>
          <p:cNvSpPr>
            <a:spLocks noGrp="1"/>
          </p:cNvSpPr>
          <p:nvPr>
            <p:ph type="sldNum" sz="quarter" idx="5"/>
          </p:nvPr>
        </p:nvSpPr>
        <p:spPr/>
        <p:txBody>
          <a:bodyPr/>
          <a:lstStyle/>
          <a:p>
            <a:fld id="{9E11EC53-F507-411E-9ADC-FBCFECE09D3D}" type="slidenum">
              <a:rPr lang="en-US" smtClean="0"/>
              <a:t>11</a:t>
            </a:fld>
            <a:endParaRPr lang="en-US"/>
          </a:p>
        </p:txBody>
      </p:sp>
    </p:spTree>
    <p:extLst>
      <p:ext uri="{BB962C8B-B14F-4D97-AF65-F5344CB8AC3E}">
        <p14:creationId xmlns:p14="http://schemas.microsoft.com/office/powerpoint/2010/main" val="43331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DeepMoji</a:t>
            </a:r>
            <a:r>
              <a:rPr lang="en-US" dirty="0"/>
              <a:t> model describes a new simple transfer learning technique that they call the chain thaw approach.  This model is used for incorporating and fine tuning the pretrained model.  In this graphic, we have 3 layers for simplicity, but this is just done for simplicity.  Chain thaw has the following steps</a:t>
            </a:r>
          </a:p>
        </p:txBody>
      </p:sp>
      <p:sp>
        <p:nvSpPr>
          <p:cNvPr id="4" name="Slide Number Placeholder 3"/>
          <p:cNvSpPr>
            <a:spLocks noGrp="1"/>
          </p:cNvSpPr>
          <p:nvPr>
            <p:ph type="sldNum" sz="quarter" idx="5"/>
          </p:nvPr>
        </p:nvSpPr>
        <p:spPr/>
        <p:txBody>
          <a:bodyPr/>
          <a:lstStyle/>
          <a:p>
            <a:fld id="{9E11EC53-F507-411E-9ADC-FBCFECE09D3D}" type="slidenum">
              <a:rPr lang="en-US" smtClean="0"/>
              <a:t>12</a:t>
            </a:fld>
            <a:endParaRPr lang="en-US"/>
          </a:p>
        </p:txBody>
      </p:sp>
    </p:spTree>
    <p:extLst>
      <p:ext uri="{BB962C8B-B14F-4D97-AF65-F5344CB8AC3E}">
        <p14:creationId xmlns:p14="http://schemas.microsoft.com/office/powerpoint/2010/main" val="71358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you’ll tune all of your new layers until you’ve reached a convergence on the validation set.  Often, this new layer is just the </a:t>
            </a:r>
            <a:r>
              <a:rPr lang="en-US" dirty="0" err="1"/>
              <a:t>Softmax</a:t>
            </a:r>
            <a:r>
              <a:rPr lang="en-US" dirty="0"/>
              <a:t> layer. As you’re tuning your new layer or layers, you’ll note that the other layers are blocked off.  This means that at this stage, their values are not able to be changed or fine tuned.</a:t>
            </a:r>
          </a:p>
        </p:txBody>
      </p:sp>
      <p:sp>
        <p:nvSpPr>
          <p:cNvPr id="4" name="Slide Number Placeholder 3"/>
          <p:cNvSpPr>
            <a:spLocks noGrp="1"/>
          </p:cNvSpPr>
          <p:nvPr>
            <p:ph type="sldNum" sz="quarter" idx="5"/>
          </p:nvPr>
        </p:nvSpPr>
        <p:spPr/>
        <p:txBody>
          <a:bodyPr/>
          <a:lstStyle/>
          <a:p>
            <a:fld id="{9E11EC53-F507-411E-9ADC-FBCFECE09D3D}" type="slidenum">
              <a:rPr lang="en-US" smtClean="0"/>
              <a:t>13</a:t>
            </a:fld>
            <a:endParaRPr lang="en-US"/>
          </a:p>
        </p:txBody>
      </p:sp>
    </p:spTree>
    <p:extLst>
      <p:ext uri="{BB962C8B-B14F-4D97-AF65-F5344CB8AC3E}">
        <p14:creationId xmlns:p14="http://schemas.microsoft.com/office/powerpoint/2010/main" val="214038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next step, we freeze all of the layers except for the first, and we fine tune the first layer</a:t>
            </a:r>
          </a:p>
        </p:txBody>
      </p:sp>
      <p:sp>
        <p:nvSpPr>
          <p:cNvPr id="4" name="Slide Number Placeholder 3"/>
          <p:cNvSpPr>
            <a:spLocks noGrp="1"/>
          </p:cNvSpPr>
          <p:nvPr>
            <p:ph type="sldNum" sz="quarter" idx="5"/>
          </p:nvPr>
        </p:nvSpPr>
        <p:spPr/>
        <p:txBody>
          <a:bodyPr/>
          <a:lstStyle/>
          <a:p>
            <a:fld id="{9E11EC53-F507-411E-9ADC-FBCFECE09D3D}" type="slidenum">
              <a:rPr lang="en-US" smtClean="0"/>
              <a:t>14</a:t>
            </a:fld>
            <a:endParaRPr lang="en-US"/>
          </a:p>
        </p:txBody>
      </p:sp>
    </p:spTree>
    <p:extLst>
      <p:ext uri="{BB962C8B-B14F-4D97-AF65-F5344CB8AC3E}">
        <p14:creationId xmlns:p14="http://schemas.microsoft.com/office/powerpoint/2010/main" val="3562741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5749"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43" y="4243845"/>
            <a:ext cx="3076307" cy="276940"/>
          </a:xfrm>
          <a:prstGeom prst="rect">
            <a:avLst/>
          </a:prstGeom>
        </p:spPr>
      </p:pic>
      <p:sp>
        <p:nvSpPr>
          <p:cNvPr id="9" name="Rectangle 8"/>
          <p:cNvSpPr/>
          <p:nvPr/>
        </p:nvSpPr>
        <p:spPr bwMode="ltGray">
          <a:xfrm>
            <a:off x="0" y="2590078"/>
            <a:ext cx="8965750"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09342" y="2590078"/>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145" y="2733709"/>
            <a:ext cx="8142013" cy="1373070"/>
          </a:xfrm>
        </p:spPr>
        <p:txBody>
          <a:bodyPr anchor="b">
            <a:noAutofit/>
          </a:bodyPr>
          <a:lstStyle>
            <a:lvl1pPr algn="r">
              <a:defRPr sz="5398"/>
            </a:lvl1pPr>
          </a:lstStyle>
          <a:p>
            <a:r>
              <a:rPr lang="en-US"/>
              <a:t>Click to edit Master title style</a:t>
            </a:r>
            <a:endParaRPr lang="en-US" dirty="0"/>
          </a:p>
        </p:txBody>
      </p:sp>
      <p:sp>
        <p:nvSpPr>
          <p:cNvPr id="3" name="Subtitle 2"/>
          <p:cNvSpPr>
            <a:spLocks noGrp="1"/>
          </p:cNvSpPr>
          <p:nvPr>
            <p:ph type="subTitle" idx="1"/>
          </p:nvPr>
        </p:nvSpPr>
        <p:spPr>
          <a:xfrm>
            <a:off x="680145" y="4394040"/>
            <a:ext cx="8142013" cy="1117687"/>
          </a:xfrm>
        </p:spPr>
        <p:txBody>
          <a:bodyPr>
            <a:normAutofit/>
          </a:bodyPr>
          <a:lstStyle>
            <a:lvl1pPr marL="0" indent="0" algn="r">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11/9/2020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9252936" y="2750337"/>
            <a:ext cx="117158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83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0" name="Rectangle 9"/>
          <p:cNvSpPr/>
          <p:nvPr/>
        </p:nvSpPr>
        <p:spPr bwMode="ltGray">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6" y="4711617"/>
            <a:ext cx="9611355" cy="453051"/>
          </a:xfrm>
        </p:spPr>
        <p:txBody>
          <a:bodyPr anchor="b">
            <a:normAutofit/>
          </a:bodyPr>
          <a:lstStyle>
            <a:lvl1pPr>
              <a:defRPr sz="2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146" y="609598"/>
            <a:ext cx="9611355" cy="3589575"/>
          </a:xfrm>
          <a:noFill/>
          <a:ln>
            <a:noFill/>
          </a:ln>
          <a:effectLst>
            <a:outerShdw blurRad="76200" dist="63500" dir="5040000" algn="tl" rotWithShape="0">
              <a:srgbClr val="000000">
                <a:alpha val="41000"/>
              </a:srgb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0142" y="5169584"/>
            <a:ext cx="9611358" cy="622971"/>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6662" y="4711310"/>
            <a:ext cx="1153850" cy="1090789"/>
          </a:xfrm>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90701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0" name="Rectangle 9"/>
          <p:cNvSpPr/>
          <p:nvPr/>
        </p:nvSpPr>
        <p:spPr bwMode="ltGray">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609597"/>
            <a:ext cx="9611354" cy="3592750"/>
          </a:xfrm>
        </p:spPr>
        <p:txBody>
          <a:bodyPr anchor="ctr"/>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680146" y="4711616"/>
            <a:ext cx="9611355" cy="1090789"/>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6662" y="4711616"/>
            <a:ext cx="1153850" cy="1090789"/>
          </a:xfrm>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56162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4" name="Rectangle 13"/>
          <p:cNvSpPr/>
          <p:nvPr/>
        </p:nvSpPr>
        <p:spPr bwMode="ltGray">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563" y="609599"/>
            <a:ext cx="8716606" cy="3036061"/>
          </a:xfrm>
        </p:spPr>
        <p:txBody>
          <a:bodyPr anchor="ctr"/>
          <a:lstStyle>
            <a:lvl1pPr>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401923" y="3653379"/>
            <a:ext cx="8154455"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146" y="4711616"/>
            <a:ext cx="9611355" cy="1090789"/>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6662" y="4709926"/>
            <a:ext cx="1153850" cy="1090789"/>
          </a:xfrm>
        </p:spPr>
        <p:txBody>
          <a:bodyPr/>
          <a:lstStyle/>
          <a:p>
            <a:fld id="{E5FD5434-F838-4DD4-A17B-1CB1A1850DF4}" type="slidenum">
              <a:rPr lang="en-US" smtClean="0"/>
              <a:pPr/>
              <a:t>‹#›</a:t>
            </a:fld>
            <a:endParaRPr lang="en-US"/>
          </a:p>
        </p:txBody>
      </p:sp>
      <p:sp>
        <p:nvSpPr>
          <p:cNvPr id="16" name="TextBox 15"/>
          <p:cNvSpPr txBox="1"/>
          <p:nvPr/>
        </p:nvSpPr>
        <p:spPr>
          <a:xfrm>
            <a:off x="583420" y="74811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198" dirty="0">
                <a:solidFill>
                  <a:schemeClr val="tx1"/>
                </a:solidFill>
                <a:effectLst/>
              </a:rPr>
              <a:t>“</a:t>
            </a:r>
          </a:p>
        </p:txBody>
      </p:sp>
      <p:sp>
        <p:nvSpPr>
          <p:cNvPr id="17" name="TextBox 16"/>
          <p:cNvSpPr txBox="1"/>
          <p:nvPr/>
        </p:nvSpPr>
        <p:spPr>
          <a:xfrm>
            <a:off x="9660293" y="303352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198" dirty="0">
                <a:solidFill>
                  <a:schemeClr val="tx1"/>
                </a:solidFill>
                <a:effectLst/>
              </a:rPr>
              <a:t>”</a:t>
            </a:r>
          </a:p>
        </p:txBody>
      </p:sp>
    </p:spTree>
    <p:extLst>
      <p:ext uri="{BB962C8B-B14F-4D97-AF65-F5344CB8AC3E}">
        <p14:creationId xmlns:p14="http://schemas.microsoft.com/office/powerpoint/2010/main" val="388672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1" name="Rectangle 10"/>
          <p:cNvSpPr/>
          <p:nvPr/>
        </p:nvSpPr>
        <p:spPr bwMode="ltGray">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2" y="4711616"/>
            <a:ext cx="9611358" cy="588535"/>
          </a:xfrm>
        </p:spPr>
        <p:txBody>
          <a:bodyPr anchor="b"/>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680143" y="5300150"/>
            <a:ext cx="9611358" cy="50225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6662" y="4709926"/>
            <a:ext cx="1153850" cy="1090789"/>
          </a:xfrm>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25683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6" name="Rectangle 15"/>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047" y="753228"/>
            <a:ext cx="962245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774" y="2336873"/>
            <a:ext cx="3069235"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145" y="3022674"/>
            <a:ext cx="3048908"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4995" y="2336873"/>
            <a:ext cx="3062442"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4443" y="3022674"/>
            <a:ext cx="3062442"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2275" y="2336873"/>
            <a:ext cx="3069226"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2275" y="3022674"/>
            <a:ext cx="3069226"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9B9059-F1D6-41D0-95CF-D21CAA096B3A}"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511223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7" name="Rectangle 16"/>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145" y="753228"/>
            <a:ext cx="9611356"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141" y="4297503"/>
            <a:ext cx="3048911"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141" y="2336873"/>
            <a:ext cx="3048911"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141" y="4873765"/>
            <a:ext cx="3048911"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4444" y="4297503"/>
            <a:ext cx="3062442"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4443" y="2336873"/>
            <a:ext cx="306244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3090" y="4873764"/>
            <a:ext cx="3066498"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28796" y="4297503"/>
            <a:ext cx="3062707"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28795" y="2336873"/>
            <a:ext cx="306270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28671" y="4873762"/>
            <a:ext cx="3066764"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9B9059-F1D6-41D0-95CF-D21CAA096B3A}"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72406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9" name="Rectangle 8"/>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547384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3428" y="1869573"/>
            <a:ext cx="5106988" cy="136784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5424" y="5372581"/>
            <a:ext cx="1602997" cy="1367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6593" y="609597"/>
            <a:ext cx="107352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145" y="609598"/>
            <a:ext cx="886769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5353" y="5936188"/>
            <a:ext cx="2742486" cy="365125"/>
          </a:xfrm>
        </p:spPr>
        <p:txBody>
          <a:bodyPr/>
          <a:lstStyle/>
          <a:p>
            <a:fld id="{3B9B9059-F1D6-41D0-95CF-D21CAA096B3A}" type="datetimeFigureOut">
              <a:rPr lang="en-US" smtClean="0"/>
              <a:pPr/>
              <a:t>11/9/2020</a:t>
            </a:fld>
            <a:endParaRPr lang="en-US"/>
          </a:p>
        </p:txBody>
      </p:sp>
      <p:sp>
        <p:nvSpPr>
          <p:cNvPr id="5" name="Footer Placeholder 4"/>
          <p:cNvSpPr>
            <a:spLocks noGrp="1"/>
          </p:cNvSpPr>
          <p:nvPr>
            <p:ph type="ftr" sz="quarter" idx="11"/>
          </p:nvPr>
        </p:nvSpPr>
        <p:spPr>
          <a:xfrm>
            <a:off x="680145" y="5936189"/>
            <a:ext cx="6125209" cy="365125"/>
          </a:xfrm>
        </p:spPr>
        <p:txBody>
          <a:bodyPr/>
          <a:lstStyle/>
          <a:p>
            <a:endParaRPr lang="en-US"/>
          </a:p>
        </p:txBody>
      </p:sp>
      <p:sp>
        <p:nvSpPr>
          <p:cNvPr id="6" name="Slide Number Placeholder 5"/>
          <p:cNvSpPr>
            <a:spLocks noGrp="1"/>
          </p:cNvSpPr>
          <p:nvPr>
            <p:ph type="sldNum" sz="quarter" idx="12"/>
          </p:nvPr>
        </p:nvSpPr>
        <p:spPr>
          <a:xfrm>
            <a:off x="10094921" y="5398634"/>
            <a:ext cx="1153850" cy="1090789"/>
          </a:xfrm>
        </p:spPr>
        <p:txBody>
          <a:bodyPr anchor="t"/>
          <a:lstStyle>
            <a:lvl1pPr algn="ctr">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04924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7" name="Rectangle 16"/>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61983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5094"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68" y="4087901"/>
            <a:ext cx="1602580" cy="144270"/>
          </a:xfrm>
          <a:prstGeom prst="rect">
            <a:avLst/>
          </a:prstGeom>
        </p:spPr>
      </p:pic>
      <p:sp>
        <p:nvSpPr>
          <p:cNvPr id="9" name="Rectangle 8"/>
          <p:cNvSpPr/>
          <p:nvPr/>
        </p:nvSpPr>
        <p:spPr bwMode="ltGray">
          <a:xfrm>
            <a:off x="-2" y="2726267"/>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3069" y="2726267"/>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2869895"/>
            <a:ext cx="9611356" cy="1090788"/>
          </a:xfrm>
        </p:spPr>
        <p:txBody>
          <a:bodyPr anchor="ctr">
            <a:normAutofit/>
          </a:bodyPr>
          <a:lstStyle>
            <a:lvl1pPr algn="r">
              <a:defRPr sz="3599"/>
            </a:lvl1pPr>
          </a:lstStyle>
          <a:p>
            <a:r>
              <a:rPr lang="en-US"/>
              <a:t>Click to edit Master title style</a:t>
            </a:r>
            <a:endParaRPr lang="en-US" dirty="0"/>
          </a:p>
        </p:txBody>
      </p:sp>
      <p:sp>
        <p:nvSpPr>
          <p:cNvPr id="3" name="Text Placeholder 2"/>
          <p:cNvSpPr>
            <a:spLocks noGrp="1"/>
          </p:cNvSpPr>
          <p:nvPr>
            <p:ph type="body" idx="1"/>
          </p:nvPr>
        </p:nvSpPr>
        <p:spPr>
          <a:xfrm>
            <a:off x="680145" y="4232172"/>
            <a:ext cx="9611356" cy="1704017"/>
          </a:xfrm>
        </p:spPr>
        <p:txBody>
          <a:bodyPr>
            <a:normAutofit/>
          </a:bodyPr>
          <a:lstStyle>
            <a:lvl1pPr marL="0" indent="0" algn="r">
              <a:buNone/>
              <a:defRPr sz="19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6662" y="2869896"/>
            <a:ext cx="1153850" cy="1090789"/>
          </a:xfrm>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69542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143" y="2336873"/>
            <a:ext cx="469713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2666" y="2336873"/>
            <a:ext cx="469883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7423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2" name="Rectangle 11"/>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3" y="753230"/>
            <a:ext cx="9611359"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115" y="2336874"/>
            <a:ext cx="4471162" cy="693135"/>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0146" y="3030009"/>
            <a:ext cx="4697131"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18638" y="2336873"/>
            <a:ext cx="4472863" cy="692076"/>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2667" y="3030009"/>
            <a:ext cx="469883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B9059-F1D6-41D0-95CF-D21CAA096B3A}"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25896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8" name="Rectangle 7"/>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B9059-F1D6-41D0-95CF-D21CAA096B3A}"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26350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6" name="Rectangle 5"/>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11/9/2020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76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753227"/>
            <a:ext cx="9611355" cy="1080940"/>
          </a:xfrm>
        </p:spPr>
        <p:txBody>
          <a:bodyPr anchor="ct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a:xfrm>
            <a:off x="4684626" y="2336874"/>
            <a:ext cx="5606875"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145" y="2336873"/>
            <a:ext cx="3789091" cy="359931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406946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bwMode="ltGray">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7" y="753228"/>
            <a:ext cx="9611353" cy="1080938"/>
          </a:xfrm>
        </p:spPr>
        <p:txBody>
          <a:bodyPr anchor="ctr">
            <a:normAutofit/>
          </a:bodyPr>
          <a:lstStyle>
            <a:lvl1pPr>
              <a:defRPr sz="3599"/>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7066" y="2336874"/>
            <a:ext cx="5424436" cy="3599312"/>
          </a:xfrm>
          <a:noFill/>
          <a:ln>
            <a:noFill/>
          </a:ln>
          <a:effectLst>
            <a:outerShdw blurRad="76200" dist="63500" dir="5040000" algn="tl" rotWithShape="0">
              <a:srgbClr val="000000">
                <a:alpha val="41000"/>
              </a:srgb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0146" y="2336874"/>
            <a:ext cx="3875247" cy="3599315"/>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54474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Placeholder 1"/>
          <p:cNvSpPr>
            <a:spLocks noGrp="1"/>
          </p:cNvSpPr>
          <p:nvPr>
            <p:ph type="title"/>
          </p:nvPr>
        </p:nvSpPr>
        <p:spPr>
          <a:xfrm>
            <a:off x="680145" y="753228"/>
            <a:ext cx="9611357"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145" y="2336873"/>
            <a:ext cx="9611357"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9014" y="5936188"/>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9B9059-F1D6-41D0-95CF-D21CAA096B3A}" type="datetimeFigureOut">
              <a:rPr lang="en-US" smtClean="0"/>
              <a:pPr/>
              <a:t>11/9/2020</a:t>
            </a:fld>
            <a:endParaRPr lang="en-US"/>
          </a:p>
        </p:txBody>
      </p:sp>
      <p:sp>
        <p:nvSpPr>
          <p:cNvPr id="5" name="Footer Placeholder 4"/>
          <p:cNvSpPr>
            <a:spLocks noGrp="1"/>
          </p:cNvSpPr>
          <p:nvPr>
            <p:ph type="ftr" sz="quarter" idx="3"/>
          </p:nvPr>
        </p:nvSpPr>
        <p:spPr>
          <a:xfrm>
            <a:off x="680144" y="5936189"/>
            <a:ext cx="6868871"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6662" y="753228"/>
            <a:ext cx="1153850" cy="1090789"/>
          </a:xfrm>
          <a:prstGeom prst="rect">
            <a:avLst/>
          </a:prstGeom>
        </p:spPr>
        <p:txBody>
          <a:bodyPr vert="horz" lIns="91440" tIns="45720" rIns="91440" bIns="45720" rtlCol="0" anchor="ctr"/>
          <a:lstStyle>
            <a:lvl1pPr algn="l">
              <a:defRPr sz="3599">
                <a:solidFill>
                  <a:schemeClr val="tx1">
                    <a:tint val="75000"/>
                  </a:schemeClr>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185631126"/>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 id="2147484198" r:id="rId15"/>
    <p:sldLayoutId id="2147484199" r:id="rId16"/>
    <p:sldLayoutId id="214748420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2000"/>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2593419"/>
            <a:ext cx="8778783" cy="879045"/>
          </a:xfrm>
        </p:spPr>
        <p:txBody>
          <a:bodyPr>
            <a:normAutofit fontScale="90000"/>
          </a:bodyPr>
          <a:lstStyle/>
          <a:p>
            <a:r>
              <a:rPr lang="en-US" sz="2600" dirty="0"/>
              <a:t>Using millions of emoji occurrences to learn any-domain representations for detecting sentiment, emotion and sarcasm.</a:t>
            </a:r>
          </a:p>
        </p:txBody>
      </p:sp>
      <p:sp>
        <p:nvSpPr>
          <p:cNvPr id="2" name="Subtitle 1"/>
          <p:cNvSpPr>
            <a:spLocks noGrp="1"/>
          </p:cNvSpPr>
          <p:nvPr>
            <p:ph type="subTitle" idx="1"/>
          </p:nvPr>
        </p:nvSpPr>
        <p:spPr>
          <a:xfrm>
            <a:off x="-841373" y="3454400"/>
            <a:ext cx="9620156" cy="513103"/>
          </a:xfrm>
        </p:spPr>
        <p:txBody>
          <a:bodyPr anchor="ctr">
            <a:normAutofit/>
          </a:bodyPr>
          <a:lstStyle/>
          <a:p>
            <a:r>
              <a:rPr lang="nn-NO" sz="1000" dirty="0"/>
              <a:t>B. Felbo, A. Mislove, A. Søgaard, I. Rahwan, S. Lehmann.</a:t>
            </a:r>
          </a:p>
          <a:p>
            <a:r>
              <a:rPr lang="nn-NO" sz="1000" dirty="0"/>
              <a:t>(2017)</a:t>
            </a:r>
            <a:endParaRPr lang="en-US" sz="1000"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49F8-ABC2-4570-BA7C-E9784E7E48F5}"/>
              </a:ext>
            </a:extLst>
          </p:cNvPr>
          <p:cNvSpPr>
            <a:spLocks noGrp="1"/>
          </p:cNvSpPr>
          <p:nvPr>
            <p:ph type="title"/>
          </p:nvPr>
        </p:nvSpPr>
        <p:spPr/>
        <p:txBody>
          <a:bodyPr/>
          <a:lstStyle/>
          <a:p>
            <a:r>
              <a:rPr lang="en-US" dirty="0"/>
              <a:t>The </a:t>
            </a:r>
            <a:r>
              <a:rPr lang="en-US" dirty="0" err="1"/>
              <a:t>DeepMoji</a:t>
            </a:r>
            <a:r>
              <a:rPr lang="en-US" dirty="0"/>
              <a:t> Model</a:t>
            </a:r>
          </a:p>
        </p:txBody>
      </p:sp>
      <p:sp>
        <p:nvSpPr>
          <p:cNvPr id="5" name="Rectangle 4">
            <a:extLst>
              <a:ext uri="{FF2B5EF4-FFF2-40B4-BE49-F238E27FC236}">
                <a16:creationId xmlns:a16="http://schemas.microsoft.com/office/drawing/2014/main" id="{04A7697A-4669-4BF9-8E64-31B254DC4074}"/>
              </a:ext>
            </a:extLst>
          </p:cNvPr>
          <p:cNvSpPr/>
          <p:nvPr/>
        </p:nvSpPr>
        <p:spPr>
          <a:xfrm>
            <a:off x="7141607" y="5889136"/>
            <a:ext cx="2667000" cy="523220"/>
          </a:xfrm>
          <a:prstGeom prst="rect">
            <a:avLst/>
          </a:prstGeom>
        </p:spPr>
        <p:txBody>
          <a:bodyPr wrap="square">
            <a:spAutoFit/>
          </a:bodyPr>
          <a:lstStyle/>
          <a:p>
            <a:r>
              <a:rPr lang="en-US" sz="1400"/>
              <a:t>DeepMoji model (S-text length, C-# of classes)</a:t>
            </a:r>
            <a:endParaRPr lang="en-US" sz="1400" dirty="0"/>
          </a:p>
        </p:txBody>
      </p:sp>
      <p:pic>
        <p:nvPicPr>
          <p:cNvPr id="8" name="Picture 7">
            <a:extLst>
              <a:ext uri="{FF2B5EF4-FFF2-40B4-BE49-F238E27FC236}">
                <a16:creationId xmlns:a16="http://schemas.microsoft.com/office/drawing/2014/main" id="{D429971C-4B38-46DB-A04B-37749A1E71F0}"/>
              </a:ext>
            </a:extLst>
          </p:cNvPr>
          <p:cNvPicPr>
            <a:picLocks noChangeAspect="1"/>
          </p:cNvPicPr>
          <p:nvPr/>
        </p:nvPicPr>
        <p:blipFill>
          <a:blip r:embed="rId3"/>
          <a:stretch>
            <a:fillRect/>
          </a:stretch>
        </p:blipFill>
        <p:spPr>
          <a:xfrm>
            <a:off x="5008007" y="2286000"/>
            <a:ext cx="1795123" cy="3595099"/>
          </a:xfrm>
          <a:prstGeom prst="rect">
            <a:avLst/>
          </a:prstGeom>
        </p:spPr>
      </p:pic>
      <p:pic>
        <p:nvPicPr>
          <p:cNvPr id="88" name="Content Placeholder 87">
            <a:extLst>
              <a:ext uri="{FF2B5EF4-FFF2-40B4-BE49-F238E27FC236}">
                <a16:creationId xmlns:a16="http://schemas.microsoft.com/office/drawing/2014/main" id="{4FFE642B-F48E-440A-B0F5-47E099F9BD0F}"/>
              </a:ext>
            </a:extLst>
          </p:cNvPr>
          <p:cNvPicPr>
            <a:picLocks noGrp="1" noChangeAspect="1"/>
          </p:cNvPicPr>
          <p:nvPr>
            <p:ph idx="1"/>
          </p:nvPr>
        </p:nvPicPr>
        <p:blipFill>
          <a:blip r:embed="rId4"/>
          <a:stretch>
            <a:fillRect/>
          </a:stretch>
        </p:blipFill>
        <p:spPr>
          <a:xfrm>
            <a:off x="7389812" y="2286000"/>
            <a:ext cx="1666800" cy="3598863"/>
          </a:xfrm>
          <a:prstGeom prst="rect">
            <a:avLst/>
          </a:prstGeom>
        </p:spPr>
      </p:pic>
      <p:sp>
        <p:nvSpPr>
          <p:cNvPr id="32" name="TextBox 31">
            <a:extLst>
              <a:ext uri="{FF2B5EF4-FFF2-40B4-BE49-F238E27FC236}">
                <a16:creationId xmlns:a16="http://schemas.microsoft.com/office/drawing/2014/main" id="{50AB7D18-5CA9-4F57-95B1-775D74FB3260}"/>
              </a:ext>
            </a:extLst>
          </p:cNvPr>
          <p:cNvSpPr txBox="1"/>
          <p:nvPr/>
        </p:nvSpPr>
        <p:spPr>
          <a:xfrm>
            <a:off x="5084207" y="5974721"/>
            <a:ext cx="1511439" cy="307777"/>
          </a:xfrm>
          <a:prstGeom prst="rect">
            <a:avLst/>
          </a:prstGeom>
          <a:noFill/>
        </p:spPr>
        <p:txBody>
          <a:bodyPr wrap="none" rtlCol="0">
            <a:spAutoFit/>
          </a:bodyPr>
          <a:lstStyle/>
          <a:p>
            <a:r>
              <a:rPr lang="en-US" sz="1400" dirty="0"/>
              <a:t>Traditional LSTM</a:t>
            </a:r>
          </a:p>
        </p:txBody>
      </p:sp>
      <p:pic>
        <p:nvPicPr>
          <p:cNvPr id="39" name="Picture 38">
            <a:extLst>
              <a:ext uri="{FF2B5EF4-FFF2-40B4-BE49-F238E27FC236}">
                <a16:creationId xmlns:a16="http://schemas.microsoft.com/office/drawing/2014/main" id="{24721037-C3DA-4095-8563-6C7C1430743C}"/>
              </a:ext>
            </a:extLst>
          </p:cNvPr>
          <p:cNvPicPr>
            <a:picLocks noChangeAspect="1"/>
          </p:cNvPicPr>
          <p:nvPr/>
        </p:nvPicPr>
        <p:blipFill>
          <a:blip r:embed="rId5"/>
          <a:stretch>
            <a:fillRect/>
          </a:stretch>
        </p:blipFill>
        <p:spPr>
          <a:xfrm>
            <a:off x="9402778" y="2286000"/>
            <a:ext cx="2471019" cy="2290762"/>
          </a:xfrm>
          <a:prstGeom prst="rect">
            <a:avLst/>
          </a:prstGeom>
        </p:spPr>
      </p:pic>
      <p:sp>
        <p:nvSpPr>
          <p:cNvPr id="43" name="TextBox 42">
            <a:extLst>
              <a:ext uri="{FF2B5EF4-FFF2-40B4-BE49-F238E27FC236}">
                <a16:creationId xmlns:a16="http://schemas.microsoft.com/office/drawing/2014/main" id="{2065F6FC-3636-43B0-A66A-651AB17ABD5B}"/>
              </a:ext>
            </a:extLst>
          </p:cNvPr>
          <p:cNvSpPr txBox="1"/>
          <p:nvPr/>
        </p:nvSpPr>
        <p:spPr>
          <a:xfrm>
            <a:off x="9456713" y="4648582"/>
            <a:ext cx="2363147" cy="369332"/>
          </a:xfrm>
          <a:prstGeom prst="rect">
            <a:avLst/>
          </a:prstGeom>
          <a:noFill/>
        </p:spPr>
        <p:txBody>
          <a:bodyPr wrap="none" rtlCol="0">
            <a:spAutoFit/>
          </a:bodyPr>
          <a:lstStyle/>
          <a:p>
            <a:r>
              <a:rPr lang="en-US" dirty="0"/>
              <a:t>Attention Mechanism</a:t>
            </a:r>
          </a:p>
        </p:txBody>
      </p:sp>
      <p:sp>
        <p:nvSpPr>
          <p:cNvPr id="134" name="Content Placeholder 2">
            <a:extLst>
              <a:ext uri="{FF2B5EF4-FFF2-40B4-BE49-F238E27FC236}">
                <a16:creationId xmlns:a16="http://schemas.microsoft.com/office/drawing/2014/main" id="{C47EAE90-7515-4114-BBC0-22EEA8E350DC}"/>
              </a:ext>
            </a:extLst>
          </p:cNvPr>
          <p:cNvSpPr txBox="1">
            <a:spLocks/>
          </p:cNvSpPr>
          <p:nvPr/>
        </p:nvSpPr>
        <p:spPr>
          <a:xfrm>
            <a:off x="680145" y="2336873"/>
            <a:ext cx="3204468" cy="3599316"/>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indent="-228600" defTabSz="914400"/>
            <a:r>
              <a:rPr lang="en-US" sz="1800" dirty="0" err="1"/>
              <a:t>Deepmoji</a:t>
            </a:r>
            <a:r>
              <a:rPr lang="en-US" sz="1800" dirty="0"/>
              <a:t> is based on the traditional LSTM model, with the distinction of the Attention layer.</a:t>
            </a:r>
          </a:p>
          <a:p>
            <a:pPr indent="-228600" defTabSz="914400"/>
            <a:r>
              <a:rPr lang="en-US" sz="1800" dirty="0"/>
              <a:t>Using skip connections, all of the layers of the process are considered by the Attention layer.</a:t>
            </a:r>
          </a:p>
          <a:p>
            <a:pPr indent="-228600" defTabSz="914400"/>
            <a:r>
              <a:rPr lang="en-US" sz="1800" dirty="0"/>
              <a:t>All layers are considered in attention layer so that the model can decide the importance of each word for the task.</a:t>
            </a:r>
          </a:p>
          <a:p>
            <a:pPr indent="-228600" defTabSz="914400"/>
            <a:endParaRPr lang="en-US" sz="1800" dirty="0"/>
          </a:p>
          <a:p>
            <a:pPr indent="-228600" defTabSz="914400"/>
            <a:endParaRPr lang="en-US" sz="1800" dirty="0"/>
          </a:p>
          <a:p>
            <a:pPr lvl="1" indent="-228600" defTabSz="914400"/>
            <a:endParaRPr lang="en-US" sz="1400" dirty="0"/>
          </a:p>
        </p:txBody>
      </p:sp>
    </p:spTree>
    <p:extLst>
      <p:ext uri="{BB962C8B-B14F-4D97-AF65-F5344CB8AC3E}">
        <p14:creationId xmlns:p14="http://schemas.microsoft.com/office/powerpoint/2010/main" val="207073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30DA-0284-45CD-8F9F-C733024A5F04}"/>
              </a:ext>
            </a:extLst>
          </p:cNvPr>
          <p:cNvSpPr>
            <a:spLocks noGrp="1"/>
          </p:cNvSpPr>
          <p:nvPr>
            <p:ph type="title"/>
          </p:nvPr>
        </p:nvSpPr>
        <p:spPr/>
        <p:txBody>
          <a:bodyPr/>
          <a:lstStyle/>
          <a:p>
            <a:r>
              <a:rPr lang="en-US" dirty="0"/>
              <a:t>Finetuning and reworking</a:t>
            </a:r>
          </a:p>
        </p:txBody>
      </p:sp>
      <p:sp>
        <p:nvSpPr>
          <p:cNvPr id="3" name="Content Placeholder 2">
            <a:extLst>
              <a:ext uri="{FF2B5EF4-FFF2-40B4-BE49-F238E27FC236}">
                <a16:creationId xmlns:a16="http://schemas.microsoft.com/office/drawing/2014/main" id="{F8BF084B-371D-4C37-96EF-559DB3F7BDB4}"/>
              </a:ext>
            </a:extLst>
          </p:cNvPr>
          <p:cNvSpPr>
            <a:spLocks noGrp="1"/>
          </p:cNvSpPr>
          <p:nvPr>
            <p:ph idx="1"/>
          </p:nvPr>
        </p:nvSpPr>
        <p:spPr/>
        <p:txBody>
          <a:bodyPr/>
          <a:lstStyle/>
          <a:p>
            <a:r>
              <a:rPr lang="en-US" sz="2400" dirty="0"/>
              <a:t>The </a:t>
            </a:r>
            <a:r>
              <a:rPr lang="en-US" sz="2400" dirty="0" err="1"/>
              <a:t>softmax</a:t>
            </a:r>
            <a:r>
              <a:rPr lang="en-US" sz="2400" dirty="0"/>
              <a:t> can be replaced for solving new tasks without retraining the full model</a:t>
            </a:r>
          </a:p>
          <a:p>
            <a:r>
              <a:rPr lang="en-US" sz="2400" dirty="0"/>
              <a:t>If changing domains, transfer learning is needed.</a:t>
            </a:r>
          </a:p>
        </p:txBody>
      </p:sp>
    </p:spTree>
    <p:extLst>
      <p:ext uri="{BB962C8B-B14F-4D97-AF65-F5344CB8AC3E}">
        <p14:creationId xmlns:p14="http://schemas.microsoft.com/office/powerpoint/2010/main" val="132582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56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4" name="Rectangle 13">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024" y="0"/>
            <a:ext cx="46348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787397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1A33-3820-4BB0-86E5-4403147914E7}"/>
              </a:ext>
            </a:extLst>
          </p:cNvPr>
          <p:cNvSpPr>
            <a:spLocks noGrp="1"/>
          </p:cNvSpPr>
          <p:nvPr>
            <p:ph type="title"/>
          </p:nvPr>
        </p:nvSpPr>
        <p:spPr>
          <a:xfrm>
            <a:off x="680143" y="753228"/>
            <a:ext cx="7085707" cy="1080938"/>
          </a:xfrm>
        </p:spPr>
        <p:txBody>
          <a:bodyPr>
            <a:normAutofit/>
          </a:bodyPr>
          <a:lstStyle/>
          <a:p>
            <a:r>
              <a:rPr lang="en-US" dirty="0"/>
              <a:t>Transfer Learning - The Chain Thaw Approach</a:t>
            </a:r>
          </a:p>
        </p:txBody>
      </p:sp>
      <p:pic>
        <p:nvPicPr>
          <p:cNvPr id="18" name="Picture 17">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7964974" cy="321164"/>
          </a:xfrm>
          <a:prstGeom prst="rect">
            <a:avLst/>
          </a:prstGeom>
        </p:spPr>
      </p:pic>
      <p:sp>
        <p:nvSpPr>
          <p:cNvPr id="3" name="Content Placeholder 2">
            <a:extLst>
              <a:ext uri="{FF2B5EF4-FFF2-40B4-BE49-F238E27FC236}">
                <a16:creationId xmlns:a16="http://schemas.microsoft.com/office/drawing/2014/main" id="{0EB76197-6104-4C1A-9400-2D90BDB8AE09}"/>
              </a:ext>
            </a:extLst>
          </p:cNvPr>
          <p:cNvSpPr>
            <a:spLocks noGrp="1"/>
          </p:cNvSpPr>
          <p:nvPr>
            <p:ph idx="1"/>
          </p:nvPr>
        </p:nvSpPr>
        <p:spPr>
          <a:xfrm>
            <a:off x="680143" y="2336873"/>
            <a:ext cx="6421539" cy="3599316"/>
          </a:xfrm>
        </p:spPr>
        <p:txBody>
          <a:bodyPr>
            <a:normAutofit/>
          </a:bodyPr>
          <a:lstStyle/>
          <a:p>
            <a:r>
              <a:rPr lang="en-US" sz="2000"/>
              <a:t>The pretrained model is fine tuned using a new, simple type of transfer learning called ‘Chain Thaw’</a:t>
            </a:r>
          </a:p>
          <a:p>
            <a:r>
              <a:rPr lang="en-US" sz="2000"/>
              <a:t>Chain Thaw has the following steps:</a:t>
            </a:r>
          </a:p>
        </p:txBody>
      </p:sp>
      <p:pic>
        <p:nvPicPr>
          <p:cNvPr id="5" name="Picture 4">
            <a:extLst>
              <a:ext uri="{FF2B5EF4-FFF2-40B4-BE49-F238E27FC236}">
                <a16:creationId xmlns:a16="http://schemas.microsoft.com/office/drawing/2014/main" id="{CFAD7384-5C92-4106-99BE-3E67621EDFA6}"/>
              </a:ext>
            </a:extLst>
          </p:cNvPr>
          <p:cNvPicPr>
            <a:picLocks noChangeAspect="1"/>
          </p:cNvPicPr>
          <p:nvPr/>
        </p:nvPicPr>
        <p:blipFill>
          <a:blip r:embed="rId5"/>
          <a:stretch>
            <a:fillRect/>
          </a:stretch>
        </p:blipFill>
        <p:spPr>
          <a:xfrm>
            <a:off x="8203689" y="640080"/>
            <a:ext cx="332014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7808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56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7" name="Rectangle 26">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024" y="0"/>
            <a:ext cx="46348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787397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1A33-3820-4BB0-86E5-4403147914E7}"/>
              </a:ext>
            </a:extLst>
          </p:cNvPr>
          <p:cNvSpPr>
            <a:spLocks noGrp="1"/>
          </p:cNvSpPr>
          <p:nvPr>
            <p:ph type="title"/>
          </p:nvPr>
        </p:nvSpPr>
        <p:spPr>
          <a:xfrm>
            <a:off x="680143" y="753228"/>
            <a:ext cx="7085707" cy="1080938"/>
          </a:xfrm>
        </p:spPr>
        <p:txBody>
          <a:bodyPr>
            <a:normAutofit/>
          </a:bodyPr>
          <a:lstStyle/>
          <a:p>
            <a:r>
              <a:rPr lang="en-US" dirty="0"/>
              <a:t>Transfer Learning - The Chain Thaw Approach</a:t>
            </a:r>
          </a:p>
        </p:txBody>
      </p:sp>
      <p:pic>
        <p:nvPicPr>
          <p:cNvPr id="31" name="Picture 30">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7964974" cy="321164"/>
          </a:xfrm>
          <a:prstGeom prst="rect">
            <a:avLst/>
          </a:prstGeom>
        </p:spPr>
      </p:pic>
      <p:sp>
        <p:nvSpPr>
          <p:cNvPr id="3" name="Content Placeholder 2">
            <a:extLst>
              <a:ext uri="{FF2B5EF4-FFF2-40B4-BE49-F238E27FC236}">
                <a16:creationId xmlns:a16="http://schemas.microsoft.com/office/drawing/2014/main" id="{0EB76197-6104-4C1A-9400-2D90BDB8AE09}"/>
              </a:ext>
            </a:extLst>
          </p:cNvPr>
          <p:cNvSpPr>
            <a:spLocks noGrp="1"/>
          </p:cNvSpPr>
          <p:nvPr>
            <p:ph idx="1"/>
          </p:nvPr>
        </p:nvSpPr>
        <p:spPr>
          <a:xfrm>
            <a:off x="680143" y="2336873"/>
            <a:ext cx="6421539" cy="3599316"/>
          </a:xfrm>
        </p:spPr>
        <p:txBody>
          <a:bodyPr>
            <a:normAutofit/>
          </a:bodyPr>
          <a:lstStyle/>
          <a:p>
            <a:r>
              <a:rPr lang="en-US" sz="2000" dirty="0"/>
              <a:t>The pretrained model is fine tuned using a new, simple type of transfer learning called ‘Chain Thaw’</a:t>
            </a:r>
          </a:p>
          <a:p>
            <a:r>
              <a:rPr lang="en-US" sz="2000" dirty="0"/>
              <a:t>Chain Thaw has the following steps:</a:t>
            </a:r>
          </a:p>
          <a:p>
            <a:pPr lvl="1"/>
            <a:r>
              <a:rPr lang="en-US" sz="1800" dirty="0"/>
              <a:t>Tune any new layers until convergence on validation set</a:t>
            </a:r>
          </a:p>
        </p:txBody>
      </p:sp>
      <p:pic>
        <p:nvPicPr>
          <p:cNvPr id="11" name="Picture 10">
            <a:extLst>
              <a:ext uri="{FF2B5EF4-FFF2-40B4-BE49-F238E27FC236}">
                <a16:creationId xmlns:a16="http://schemas.microsoft.com/office/drawing/2014/main" id="{E7D52EFB-B231-4153-9439-36D03E4FE60B}"/>
              </a:ext>
            </a:extLst>
          </p:cNvPr>
          <p:cNvPicPr>
            <a:picLocks noChangeAspect="1"/>
          </p:cNvPicPr>
          <p:nvPr/>
        </p:nvPicPr>
        <p:blipFill>
          <a:blip r:embed="rId5"/>
          <a:stretch>
            <a:fillRect/>
          </a:stretch>
        </p:blipFill>
        <p:spPr>
          <a:xfrm>
            <a:off x="8232068" y="640080"/>
            <a:ext cx="3263383"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200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56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40" name="Rectangle 3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024" y="0"/>
            <a:ext cx="46348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787397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1A33-3820-4BB0-86E5-4403147914E7}"/>
              </a:ext>
            </a:extLst>
          </p:cNvPr>
          <p:cNvSpPr>
            <a:spLocks noGrp="1"/>
          </p:cNvSpPr>
          <p:nvPr>
            <p:ph type="title"/>
          </p:nvPr>
        </p:nvSpPr>
        <p:spPr>
          <a:xfrm>
            <a:off x="680143" y="753228"/>
            <a:ext cx="7085707" cy="1080938"/>
          </a:xfrm>
        </p:spPr>
        <p:txBody>
          <a:bodyPr>
            <a:normAutofit/>
          </a:bodyPr>
          <a:lstStyle/>
          <a:p>
            <a:r>
              <a:rPr lang="en-US" dirty="0"/>
              <a:t>Transfer Learning - The Chain Thaw Approach</a:t>
            </a:r>
          </a:p>
        </p:txBody>
      </p:sp>
      <p:pic>
        <p:nvPicPr>
          <p:cNvPr id="44" name="Picture 4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7964974" cy="321164"/>
          </a:xfrm>
          <a:prstGeom prst="rect">
            <a:avLst/>
          </a:prstGeom>
        </p:spPr>
      </p:pic>
      <p:sp>
        <p:nvSpPr>
          <p:cNvPr id="3" name="Content Placeholder 2">
            <a:extLst>
              <a:ext uri="{FF2B5EF4-FFF2-40B4-BE49-F238E27FC236}">
                <a16:creationId xmlns:a16="http://schemas.microsoft.com/office/drawing/2014/main" id="{0EB76197-6104-4C1A-9400-2D90BDB8AE09}"/>
              </a:ext>
            </a:extLst>
          </p:cNvPr>
          <p:cNvSpPr>
            <a:spLocks noGrp="1"/>
          </p:cNvSpPr>
          <p:nvPr>
            <p:ph idx="1"/>
          </p:nvPr>
        </p:nvSpPr>
        <p:spPr>
          <a:xfrm>
            <a:off x="680143" y="2336873"/>
            <a:ext cx="6421539" cy="3599316"/>
          </a:xfrm>
        </p:spPr>
        <p:txBody>
          <a:bodyPr>
            <a:normAutofit/>
          </a:bodyPr>
          <a:lstStyle/>
          <a:p>
            <a:r>
              <a:rPr lang="en-US" sz="2000" dirty="0"/>
              <a:t>The pretrained model is fine tuned using a new, simple type of transfer learning called ‘Chain Thaw’</a:t>
            </a:r>
          </a:p>
          <a:p>
            <a:r>
              <a:rPr lang="en-US" sz="2000" dirty="0"/>
              <a:t>Chain Thaw has the following steps:</a:t>
            </a:r>
          </a:p>
          <a:p>
            <a:pPr lvl="1"/>
            <a:r>
              <a:rPr lang="en-US" sz="1800" dirty="0"/>
              <a:t>Tune any new layers until convergence on validation set</a:t>
            </a:r>
          </a:p>
          <a:p>
            <a:pPr lvl="1"/>
            <a:r>
              <a:rPr lang="en-US" sz="1800" dirty="0"/>
              <a:t>Tune the first layer</a:t>
            </a:r>
          </a:p>
        </p:txBody>
      </p:sp>
      <p:pic>
        <p:nvPicPr>
          <p:cNvPr id="4" name="Picture 3">
            <a:extLst>
              <a:ext uri="{FF2B5EF4-FFF2-40B4-BE49-F238E27FC236}">
                <a16:creationId xmlns:a16="http://schemas.microsoft.com/office/drawing/2014/main" id="{B4E4BF52-355D-4337-BE03-6C2CF1D39CB5}"/>
              </a:ext>
            </a:extLst>
          </p:cNvPr>
          <p:cNvPicPr>
            <a:picLocks noChangeAspect="1"/>
          </p:cNvPicPr>
          <p:nvPr/>
        </p:nvPicPr>
        <p:blipFill>
          <a:blip r:embed="rId5"/>
          <a:stretch>
            <a:fillRect/>
          </a:stretch>
        </p:blipFill>
        <p:spPr>
          <a:xfrm>
            <a:off x="8201399" y="640080"/>
            <a:ext cx="332472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7496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56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53" name="Rectangle 52">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024" y="0"/>
            <a:ext cx="46348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787397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1A33-3820-4BB0-86E5-4403147914E7}"/>
              </a:ext>
            </a:extLst>
          </p:cNvPr>
          <p:cNvSpPr>
            <a:spLocks noGrp="1"/>
          </p:cNvSpPr>
          <p:nvPr>
            <p:ph type="title"/>
          </p:nvPr>
        </p:nvSpPr>
        <p:spPr>
          <a:xfrm>
            <a:off x="680143" y="753228"/>
            <a:ext cx="7085707" cy="1080938"/>
          </a:xfrm>
        </p:spPr>
        <p:txBody>
          <a:bodyPr>
            <a:normAutofit/>
          </a:bodyPr>
          <a:lstStyle/>
          <a:p>
            <a:r>
              <a:rPr lang="en-US" dirty="0"/>
              <a:t>Transfer Learning - The Chain Thaw Approach</a:t>
            </a:r>
          </a:p>
        </p:txBody>
      </p:sp>
      <p:pic>
        <p:nvPicPr>
          <p:cNvPr id="57" name="Picture 56">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7964974" cy="321164"/>
          </a:xfrm>
          <a:prstGeom prst="rect">
            <a:avLst/>
          </a:prstGeom>
        </p:spPr>
      </p:pic>
      <p:sp>
        <p:nvSpPr>
          <p:cNvPr id="3" name="Content Placeholder 2">
            <a:extLst>
              <a:ext uri="{FF2B5EF4-FFF2-40B4-BE49-F238E27FC236}">
                <a16:creationId xmlns:a16="http://schemas.microsoft.com/office/drawing/2014/main" id="{0EB76197-6104-4C1A-9400-2D90BDB8AE09}"/>
              </a:ext>
            </a:extLst>
          </p:cNvPr>
          <p:cNvSpPr>
            <a:spLocks noGrp="1"/>
          </p:cNvSpPr>
          <p:nvPr>
            <p:ph idx="1"/>
          </p:nvPr>
        </p:nvSpPr>
        <p:spPr>
          <a:xfrm>
            <a:off x="680143" y="2336873"/>
            <a:ext cx="6421539" cy="3599316"/>
          </a:xfrm>
        </p:spPr>
        <p:txBody>
          <a:bodyPr>
            <a:normAutofit/>
          </a:bodyPr>
          <a:lstStyle/>
          <a:p>
            <a:r>
              <a:rPr lang="en-US" sz="2000" dirty="0"/>
              <a:t>The pretrained model is fine tuned using a new, simple type of transfer learning called ‘Chain Thaw’</a:t>
            </a:r>
          </a:p>
          <a:p>
            <a:r>
              <a:rPr lang="en-US" sz="2000" dirty="0"/>
              <a:t>Chain Thaw has the following steps:</a:t>
            </a:r>
          </a:p>
          <a:p>
            <a:pPr lvl="1"/>
            <a:r>
              <a:rPr lang="en-US" sz="1800" dirty="0"/>
              <a:t>Tune any new layers until convergence on validation set</a:t>
            </a:r>
          </a:p>
          <a:p>
            <a:pPr lvl="1"/>
            <a:r>
              <a:rPr lang="en-US" sz="1800" dirty="0"/>
              <a:t>Tune the first layer</a:t>
            </a:r>
          </a:p>
          <a:p>
            <a:pPr lvl="1"/>
            <a:r>
              <a:rPr lang="en-US" sz="1800" dirty="0"/>
              <a:t>Tune all remaining layers, one at a time</a:t>
            </a:r>
          </a:p>
        </p:txBody>
      </p:sp>
      <p:pic>
        <p:nvPicPr>
          <p:cNvPr id="5" name="Picture 4">
            <a:extLst>
              <a:ext uri="{FF2B5EF4-FFF2-40B4-BE49-F238E27FC236}">
                <a16:creationId xmlns:a16="http://schemas.microsoft.com/office/drawing/2014/main" id="{8240E678-2180-4963-9DB7-5D0EE9B293C0}"/>
              </a:ext>
            </a:extLst>
          </p:cNvPr>
          <p:cNvPicPr>
            <a:picLocks noChangeAspect="1"/>
          </p:cNvPicPr>
          <p:nvPr/>
        </p:nvPicPr>
        <p:blipFill>
          <a:blip r:embed="rId5"/>
          <a:stretch>
            <a:fillRect/>
          </a:stretch>
        </p:blipFill>
        <p:spPr>
          <a:xfrm>
            <a:off x="8184958" y="685592"/>
            <a:ext cx="3357604" cy="548681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5006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56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66" name="Rectangle 65">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024" y="0"/>
            <a:ext cx="46348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787397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1A33-3820-4BB0-86E5-4403147914E7}"/>
              </a:ext>
            </a:extLst>
          </p:cNvPr>
          <p:cNvSpPr>
            <a:spLocks noGrp="1"/>
          </p:cNvSpPr>
          <p:nvPr>
            <p:ph type="title"/>
          </p:nvPr>
        </p:nvSpPr>
        <p:spPr>
          <a:xfrm>
            <a:off x="680143" y="753228"/>
            <a:ext cx="7085707" cy="1080938"/>
          </a:xfrm>
        </p:spPr>
        <p:txBody>
          <a:bodyPr>
            <a:normAutofit/>
          </a:bodyPr>
          <a:lstStyle/>
          <a:p>
            <a:r>
              <a:rPr lang="en-US" dirty="0"/>
              <a:t>Transfer Learning - The Chain Thaw Approach</a:t>
            </a:r>
          </a:p>
        </p:txBody>
      </p:sp>
      <p:pic>
        <p:nvPicPr>
          <p:cNvPr id="70" name="Picture 69">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7964974" cy="321164"/>
          </a:xfrm>
          <a:prstGeom prst="rect">
            <a:avLst/>
          </a:prstGeom>
        </p:spPr>
      </p:pic>
      <p:sp>
        <p:nvSpPr>
          <p:cNvPr id="3" name="Content Placeholder 2">
            <a:extLst>
              <a:ext uri="{FF2B5EF4-FFF2-40B4-BE49-F238E27FC236}">
                <a16:creationId xmlns:a16="http://schemas.microsoft.com/office/drawing/2014/main" id="{0EB76197-6104-4C1A-9400-2D90BDB8AE09}"/>
              </a:ext>
            </a:extLst>
          </p:cNvPr>
          <p:cNvSpPr>
            <a:spLocks noGrp="1"/>
          </p:cNvSpPr>
          <p:nvPr>
            <p:ph idx="1"/>
          </p:nvPr>
        </p:nvSpPr>
        <p:spPr>
          <a:xfrm>
            <a:off x="680143" y="2336873"/>
            <a:ext cx="6421539" cy="3599316"/>
          </a:xfrm>
        </p:spPr>
        <p:txBody>
          <a:bodyPr>
            <a:normAutofit/>
          </a:bodyPr>
          <a:lstStyle/>
          <a:p>
            <a:r>
              <a:rPr lang="en-US" sz="2000" dirty="0"/>
              <a:t>The pretrained model is fine tuned using a new, simple type of transfer learning called ‘Chain Thaw’</a:t>
            </a:r>
          </a:p>
          <a:p>
            <a:r>
              <a:rPr lang="en-US" sz="2000" dirty="0"/>
              <a:t>Chain Thaw has the following steps:</a:t>
            </a:r>
          </a:p>
          <a:p>
            <a:pPr lvl="1"/>
            <a:r>
              <a:rPr lang="en-US" sz="1800" dirty="0"/>
              <a:t>Tune any new layers until convergence on validation set</a:t>
            </a:r>
          </a:p>
          <a:p>
            <a:pPr lvl="1"/>
            <a:r>
              <a:rPr lang="en-US" sz="1800" dirty="0"/>
              <a:t>Tune the first layer</a:t>
            </a:r>
          </a:p>
          <a:p>
            <a:pPr lvl="1"/>
            <a:r>
              <a:rPr lang="en-US" sz="1800" dirty="0"/>
              <a:t>Tune all remaining layers, one at a time</a:t>
            </a:r>
          </a:p>
          <a:p>
            <a:pPr lvl="1"/>
            <a:r>
              <a:rPr lang="en-US" sz="1800" dirty="0"/>
              <a:t>Tune all layers together</a:t>
            </a:r>
          </a:p>
        </p:txBody>
      </p:sp>
      <p:pic>
        <p:nvPicPr>
          <p:cNvPr id="4" name="Picture 3">
            <a:extLst>
              <a:ext uri="{FF2B5EF4-FFF2-40B4-BE49-F238E27FC236}">
                <a16:creationId xmlns:a16="http://schemas.microsoft.com/office/drawing/2014/main" id="{F54F2D3C-EF52-4974-BFDF-FC92FCD45015}"/>
              </a:ext>
            </a:extLst>
          </p:cNvPr>
          <p:cNvPicPr>
            <a:picLocks noChangeAspect="1"/>
          </p:cNvPicPr>
          <p:nvPr/>
        </p:nvPicPr>
        <p:blipFill>
          <a:blip r:embed="rId5"/>
          <a:stretch>
            <a:fillRect/>
          </a:stretch>
        </p:blipFill>
        <p:spPr>
          <a:xfrm>
            <a:off x="8184958" y="732342"/>
            <a:ext cx="3357604" cy="539331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9090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56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66" name="Rectangle 65">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024" y="0"/>
            <a:ext cx="46348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787397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1A33-3820-4BB0-86E5-4403147914E7}"/>
              </a:ext>
            </a:extLst>
          </p:cNvPr>
          <p:cNvSpPr>
            <a:spLocks noGrp="1"/>
          </p:cNvSpPr>
          <p:nvPr>
            <p:ph type="title"/>
          </p:nvPr>
        </p:nvSpPr>
        <p:spPr>
          <a:xfrm>
            <a:off x="680143" y="753228"/>
            <a:ext cx="7085707" cy="1080938"/>
          </a:xfrm>
        </p:spPr>
        <p:txBody>
          <a:bodyPr>
            <a:normAutofit/>
          </a:bodyPr>
          <a:lstStyle/>
          <a:p>
            <a:r>
              <a:rPr lang="en-US" dirty="0"/>
              <a:t>Transfer Learning - The Chain Thaw Approach</a:t>
            </a:r>
          </a:p>
        </p:txBody>
      </p:sp>
      <p:pic>
        <p:nvPicPr>
          <p:cNvPr id="70" name="Picture 69">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7964974" cy="321164"/>
          </a:xfrm>
          <a:prstGeom prst="rect">
            <a:avLst/>
          </a:prstGeom>
        </p:spPr>
      </p:pic>
      <p:sp>
        <p:nvSpPr>
          <p:cNvPr id="3" name="Content Placeholder 2">
            <a:extLst>
              <a:ext uri="{FF2B5EF4-FFF2-40B4-BE49-F238E27FC236}">
                <a16:creationId xmlns:a16="http://schemas.microsoft.com/office/drawing/2014/main" id="{0EB76197-6104-4C1A-9400-2D90BDB8AE09}"/>
              </a:ext>
            </a:extLst>
          </p:cNvPr>
          <p:cNvSpPr>
            <a:spLocks noGrp="1"/>
          </p:cNvSpPr>
          <p:nvPr>
            <p:ph idx="1"/>
          </p:nvPr>
        </p:nvSpPr>
        <p:spPr>
          <a:xfrm>
            <a:off x="680143" y="2336873"/>
            <a:ext cx="6421539" cy="3599316"/>
          </a:xfrm>
        </p:spPr>
        <p:txBody>
          <a:bodyPr>
            <a:normAutofit/>
          </a:bodyPr>
          <a:lstStyle/>
          <a:p>
            <a:r>
              <a:rPr lang="en-US" sz="2000" dirty="0"/>
              <a:t>The pretrained model is fine tuned using a new, simple type of transfer learning called ‘Chain Thaw’</a:t>
            </a:r>
          </a:p>
          <a:p>
            <a:r>
              <a:rPr lang="en-US" sz="2000" dirty="0"/>
              <a:t>Chain Thaw has the following steps:</a:t>
            </a:r>
          </a:p>
          <a:p>
            <a:pPr lvl="1"/>
            <a:r>
              <a:rPr lang="en-US" sz="1800" dirty="0"/>
              <a:t>Tune any new layers until convergence on validation set</a:t>
            </a:r>
          </a:p>
          <a:p>
            <a:pPr lvl="1"/>
            <a:r>
              <a:rPr lang="en-US" sz="1800" dirty="0"/>
              <a:t>Tune the first layer</a:t>
            </a:r>
          </a:p>
          <a:p>
            <a:pPr lvl="1"/>
            <a:r>
              <a:rPr lang="en-US" sz="1800" dirty="0"/>
              <a:t>Tune all remaining layers, one at a time</a:t>
            </a:r>
          </a:p>
          <a:p>
            <a:pPr lvl="1"/>
            <a:r>
              <a:rPr lang="en-US" sz="1800" dirty="0"/>
              <a:t>Tune all layers together</a:t>
            </a:r>
          </a:p>
          <a:p>
            <a:r>
              <a:rPr lang="en-US" sz="2000" dirty="0"/>
              <a:t>Chain thaw has the advantage of allowing one to expand the vocabulary to new domains without overfitting.</a:t>
            </a:r>
          </a:p>
        </p:txBody>
      </p:sp>
      <p:pic>
        <p:nvPicPr>
          <p:cNvPr id="4" name="Picture 3">
            <a:extLst>
              <a:ext uri="{FF2B5EF4-FFF2-40B4-BE49-F238E27FC236}">
                <a16:creationId xmlns:a16="http://schemas.microsoft.com/office/drawing/2014/main" id="{F54F2D3C-EF52-4974-BFDF-FC92FCD45015}"/>
              </a:ext>
            </a:extLst>
          </p:cNvPr>
          <p:cNvPicPr>
            <a:picLocks noChangeAspect="1"/>
          </p:cNvPicPr>
          <p:nvPr/>
        </p:nvPicPr>
        <p:blipFill>
          <a:blip r:embed="rId5"/>
          <a:stretch>
            <a:fillRect/>
          </a:stretch>
        </p:blipFill>
        <p:spPr>
          <a:xfrm>
            <a:off x="8184958" y="732342"/>
            <a:ext cx="3357604" cy="539331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4447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CBDD-4FBE-439C-BBF5-3E69D909400C}"/>
              </a:ext>
            </a:extLst>
          </p:cNvPr>
          <p:cNvSpPr>
            <a:spLocks noGrp="1"/>
          </p:cNvSpPr>
          <p:nvPr>
            <p:ph type="title"/>
          </p:nvPr>
        </p:nvSpPr>
        <p:spPr>
          <a:xfrm>
            <a:off x="680143" y="753228"/>
            <a:ext cx="9611358" cy="1080938"/>
          </a:xfrm>
        </p:spPr>
        <p:txBody>
          <a:bodyPr>
            <a:normAutofit/>
          </a:bodyPr>
          <a:lstStyle/>
          <a:p>
            <a:r>
              <a:rPr lang="en-US" dirty="0"/>
              <a:t>Experiments – Emoji Prediction </a:t>
            </a:r>
          </a:p>
        </p:txBody>
      </p:sp>
      <p:sp>
        <p:nvSpPr>
          <p:cNvPr id="3" name="Content Placeholder 2">
            <a:extLst>
              <a:ext uri="{FF2B5EF4-FFF2-40B4-BE49-F238E27FC236}">
                <a16:creationId xmlns:a16="http://schemas.microsoft.com/office/drawing/2014/main" id="{5A46E177-0A66-4B78-9835-D9E5E9A03F56}"/>
              </a:ext>
            </a:extLst>
          </p:cNvPr>
          <p:cNvSpPr>
            <a:spLocks noGrp="1"/>
          </p:cNvSpPr>
          <p:nvPr>
            <p:ph idx="1"/>
          </p:nvPr>
        </p:nvSpPr>
        <p:spPr>
          <a:xfrm>
            <a:off x="680144" y="2336873"/>
            <a:ext cx="5109468" cy="3599316"/>
          </a:xfrm>
        </p:spPr>
        <p:txBody>
          <a:bodyPr>
            <a:normAutofit/>
          </a:bodyPr>
          <a:lstStyle/>
          <a:p>
            <a:r>
              <a:rPr lang="en-US" sz="1800" dirty="0" err="1"/>
              <a:t>DeepMoji</a:t>
            </a:r>
            <a:r>
              <a:rPr lang="en-US" sz="1800" dirty="0"/>
              <a:t> is evaluated against random selection and a previously competitive bag of words classifier, </a:t>
            </a:r>
            <a:r>
              <a:rPr lang="en-US" sz="1800" dirty="0" err="1"/>
              <a:t>fastText</a:t>
            </a:r>
            <a:r>
              <a:rPr lang="en-US" sz="1800" dirty="0"/>
              <a:t>  (</a:t>
            </a:r>
            <a:r>
              <a:rPr lang="en-US" sz="1800" dirty="0" err="1"/>
              <a:t>Joulin</a:t>
            </a:r>
            <a:r>
              <a:rPr lang="en-US" sz="1800" dirty="0"/>
              <a:t> et al., 2016).</a:t>
            </a:r>
          </a:p>
          <a:p>
            <a:r>
              <a:rPr lang="en-US" sz="1800" dirty="0"/>
              <a:t>Top 1 and Top 5 accuracies are chosen because the noisy emoji labels means that multiple correct labels are possible</a:t>
            </a:r>
          </a:p>
          <a:p>
            <a:r>
              <a:rPr lang="en-US" sz="1800" dirty="0"/>
              <a:t>Results highlight the difficulty of the task, as well as the importance of capturing the context of each word</a:t>
            </a:r>
          </a:p>
          <a:p>
            <a:pPr marL="0" indent="0">
              <a:buNone/>
            </a:pPr>
            <a:endParaRPr lang="en-US" sz="1800" dirty="0"/>
          </a:p>
        </p:txBody>
      </p:sp>
      <p:pic>
        <p:nvPicPr>
          <p:cNvPr id="6" name="Picture 5">
            <a:extLst>
              <a:ext uri="{FF2B5EF4-FFF2-40B4-BE49-F238E27FC236}">
                <a16:creationId xmlns:a16="http://schemas.microsoft.com/office/drawing/2014/main" id="{F4E03ACA-BA74-47CC-B94F-E46834C73509}"/>
              </a:ext>
            </a:extLst>
          </p:cNvPr>
          <p:cNvPicPr>
            <a:picLocks noChangeAspect="1"/>
          </p:cNvPicPr>
          <p:nvPr/>
        </p:nvPicPr>
        <p:blipFill>
          <a:blip r:embed="rId3"/>
          <a:stretch>
            <a:fillRect/>
          </a:stretch>
        </p:blipFill>
        <p:spPr>
          <a:xfrm>
            <a:off x="6094412" y="2855960"/>
            <a:ext cx="5638418" cy="2152164"/>
          </a:xfrm>
          <a:prstGeom prst="rect">
            <a:avLst/>
          </a:prstGeom>
          <a:ln>
            <a:noFill/>
          </a:ln>
          <a:effectLst>
            <a:outerShdw blurRad="76200" dist="63500" dir="5040000" algn="tl" rotWithShape="0">
              <a:srgbClr val="000000">
                <a:alpha val="41000"/>
              </a:srgbClr>
            </a:outerShdw>
          </a:effectLst>
        </p:spPr>
      </p:pic>
      <p:sp>
        <p:nvSpPr>
          <p:cNvPr id="7" name="TextBox 6">
            <a:extLst>
              <a:ext uri="{FF2B5EF4-FFF2-40B4-BE49-F238E27FC236}">
                <a16:creationId xmlns:a16="http://schemas.microsoft.com/office/drawing/2014/main" id="{326D6DC6-06C9-4B7E-8056-6B7CB3688B0B}"/>
              </a:ext>
            </a:extLst>
          </p:cNvPr>
          <p:cNvSpPr txBox="1"/>
          <p:nvPr/>
        </p:nvSpPr>
        <p:spPr>
          <a:xfrm>
            <a:off x="6092823" y="5105400"/>
            <a:ext cx="5638419" cy="533400"/>
          </a:xfrm>
          <a:prstGeom prst="rect">
            <a:avLst/>
          </a:prstGeom>
          <a:noFill/>
        </p:spPr>
        <p:txBody>
          <a:bodyPr wrap="square" rtlCol="0">
            <a:spAutoFit/>
          </a:bodyPr>
          <a:lstStyle/>
          <a:p>
            <a:r>
              <a:rPr lang="en-US" sz="1400" dirty="0"/>
              <a:t>Accuracy on Emoji Prediction, d is dimensionality of each LSTM layer, Parameters are in millions.</a:t>
            </a:r>
          </a:p>
        </p:txBody>
      </p:sp>
      <p:pic>
        <p:nvPicPr>
          <p:cNvPr id="6148" name="Picture 4" descr="Crystal Ball on Apple iOS 14.2">
            <a:extLst>
              <a:ext uri="{FF2B5EF4-FFF2-40B4-BE49-F238E27FC236}">
                <a16:creationId xmlns:a16="http://schemas.microsoft.com/office/drawing/2014/main" id="{A5F1352C-FEED-4B14-87CC-602A09029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612" y="722197"/>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57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AD44-DCAA-4091-9AB0-479ED806614E}"/>
              </a:ext>
            </a:extLst>
          </p:cNvPr>
          <p:cNvSpPr>
            <a:spLocks noGrp="1"/>
          </p:cNvSpPr>
          <p:nvPr>
            <p:ph type="title"/>
          </p:nvPr>
        </p:nvSpPr>
        <p:spPr>
          <a:xfrm>
            <a:off x="455612" y="685800"/>
            <a:ext cx="9611358" cy="1080938"/>
          </a:xfrm>
        </p:spPr>
        <p:txBody>
          <a:bodyPr>
            <a:normAutofit/>
          </a:bodyPr>
          <a:lstStyle/>
          <a:p>
            <a:r>
              <a:rPr lang="en-US" dirty="0"/>
              <a:t>Experiments – Benchmarking</a:t>
            </a:r>
          </a:p>
        </p:txBody>
      </p:sp>
      <p:pic>
        <p:nvPicPr>
          <p:cNvPr id="145" name="Content Placeholder 144">
            <a:extLst>
              <a:ext uri="{FF2B5EF4-FFF2-40B4-BE49-F238E27FC236}">
                <a16:creationId xmlns:a16="http://schemas.microsoft.com/office/drawing/2014/main" id="{B4CF3CE7-E8D3-4613-89DE-2A764723AEB0}"/>
              </a:ext>
            </a:extLst>
          </p:cNvPr>
          <p:cNvPicPr>
            <a:picLocks noGrp="1" noChangeAspect="1"/>
          </p:cNvPicPr>
          <p:nvPr>
            <p:ph idx="1"/>
          </p:nvPr>
        </p:nvPicPr>
        <p:blipFill>
          <a:blip r:embed="rId2"/>
          <a:stretch>
            <a:fillRect/>
          </a:stretch>
        </p:blipFill>
        <p:spPr>
          <a:xfrm>
            <a:off x="684212" y="2209800"/>
            <a:ext cx="10532074" cy="3543418"/>
          </a:xfrm>
          <a:prstGeom prst="rect">
            <a:avLst/>
          </a:prstGeom>
          <a:ln>
            <a:noFill/>
          </a:ln>
          <a:effectLst>
            <a:outerShdw blurRad="76200" dist="63500" dir="5040000" algn="tl" rotWithShape="0">
              <a:srgbClr val="000000">
                <a:alpha val="41000"/>
              </a:srgbClr>
            </a:outerShdw>
          </a:effectLst>
        </p:spPr>
      </p:pic>
      <p:sp>
        <p:nvSpPr>
          <p:cNvPr id="82" name="TextBox 81">
            <a:extLst>
              <a:ext uri="{FF2B5EF4-FFF2-40B4-BE49-F238E27FC236}">
                <a16:creationId xmlns:a16="http://schemas.microsoft.com/office/drawing/2014/main" id="{21F607CE-6C07-4B00-9046-E969E05E134A}"/>
              </a:ext>
            </a:extLst>
          </p:cNvPr>
          <p:cNvSpPr txBox="1"/>
          <p:nvPr/>
        </p:nvSpPr>
        <p:spPr>
          <a:xfrm>
            <a:off x="2754983" y="5826948"/>
            <a:ext cx="6390532" cy="369332"/>
          </a:xfrm>
          <a:prstGeom prst="rect">
            <a:avLst/>
          </a:prstGeom>
          <a:noFill/>
        </p:spPr>
        <p:txBody>
          <a:bodyPr wrap="none" rtlCol="0">
            <a:spAutoFit/>
          </a:bodyPr>
          <a:lstStyle/>
          <a:p>
            <a:r>
              <a:rPr lang="en-US" dirty="0"/>
              <a:t>3 NLP tasks are evaluated across 8 datasets and 5 domains</a:t>
            </a:r>
          </a:p>
        </p:txBody>
      </p:sp>
      <p:pic>
        <p:nvPicPr>
          <p:cNvPr id="146" name="Picture 4" descr="Flexed Biceps on Google Android 11.0">
            <a:extLst>
              <a:ext uri="{FF2B5EF4-FFF2-40B4-BE49-F238E27FC236}">
                <a16:creationId xmlns:a16="http://schemas.microsoft.com/office/drawing/2014/main" id="{4D2EA0C9-A1CB-4B6B-AD75-01BDB7D03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12" y="6858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66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Problem definition</a:t>
            </a:r>
            <a:endParaRPr lang="en-US" dirty="0"/>
          </a:p>
        </p:txBody>
      </p:sp>
      <p:sp>
        <p:nvSpPr>
          <p:cNvPr id="14" name="Content Placeholder 13"/>
          <p:cNvSpPr>
            <a:spLocks noGrp="1"/>
          </p:cNvSpPr>
          <p:nvPr>
            <p:ph idx="1"/>
          </p:nvPr>
        </p:nvSpPr>
        <p:spPr>
          <a:xfrm>
            <a:off x="680145" y="2336872"/>
            <a:ext cx="7776467" cy="3767899"/>
          </a:xfrm>
        </p:spPr>
        <p:txBody>
          <a:bodyPr>
            <a:normAutofit lnSpcReduction="10000"/>
          </a:bodyPr>
          <a:lstStyle/>
          <a:p>
            <a:r>
              <a:rPr lang="en-US" dirty="0"/>
              <a:t>Limitations in NLP caused by lack of manually annotated data</a:t>
            </a:r>
          </a:p>
          <a:p>
            <a:r>
              <a:rPr lang="en-US" b="1" dirty="0"/>
              <a:t>Distant Supervision (semi-supervised learning):</a:t>
            </a:r>
            <a:r>
              <a:rPr lang="en-US" dirty="0"/>
              <a:t> compromises between unsupervised learning and supervised learning by extracting relations between entities, can also be considered weakly labelled training.</a:t>
            </a:r>
          </a:p>
          <a:p>
            <a:r>
              <a:rPr lang="en-US" dirty="0"/>
              <a:t>Past researchers have used simple emotion hashtags like #yuck, #</a:t>
            </a:r>
            <a:r>
              <a:rPr lang="en-US" dirty="0" err="1"/>
              <a:t>fml</a:t>
            </a:r>
            <a:r>
              <a:rPr lang="en-US" dirty="0"/>
              <a:t>, #joy, #anger, and others, while also using polar emoticons such as </a:t>
            </a:r>
            <a:r>
              <a:rPr lang="en-US" dirty="0">
                <a:sym typeface="Wingdings" panose="05000000000000000000" pitchFamily="2" charset="2"/>
              </a:rPr>
              <a:t> and . </a:t>
            </a:r>
            <a:r>
              <a:rPr lang="en-US" dirty="0"/>
              <a:t>(Mohammad, 2012; </a:t>
            </a:r>
            <a:r>
              <a:rPr lang="en-US" dirty="0" err="1"/>
              <a:t>Deriu</a:t>
            </a:r>
            <a:r>
              <a:rPr lang="en-US" dirty="0"/>
              <a:t> et al., 2016; Tang et al., 2014)</a:t>
            </a:r>
          </a:p>
        </p:txBody>
      </p:sp>
      <p:pic>
        <p:nvPicPr>
          <p:cNvPr id="3" name="Picture 2" descr="Icon&#10;&#10;Description automatically generated">
            <a:extLst>
              <a:ext uri="{FF2B5EF4-FFF2-40B4-BE49-F238E27FC236}">
                <a16:creationId xmlns:a16="http://schemas.microsoft.com/office/drawing/2014/main" id="{843F820A-D2D4-4706-848D-3D36BE319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6612" y="3271235"/>
            <a:ext cx="3505200" cy="350520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AD44-DCAA-4091-9AB0-479ED806614E}"/>
              </a:ext>
            </a:extLst>
          </p:cNvPr>
          <p:cNvSpPr>
            <a:spLocks noGrp="1"/>
          </p:cNvSpPr>
          <p:nvPr>
            <p:ph type="title"/>
          </p:nvPr>
        </p:nvSpPr>
        <p:spPr>
          <a:xfrm>
            <a:off x="455612" y="685800"/>
            <a:ext cx="9611358" cy="1080938"/>
          </a:xfrm>
        </p:spPr>
        <p:txBody>
          <a:bodyPr>
            <a:normAutofit/>
          </a:bodyPr>
          <a:lstStyle/>
          <a:p>
            <a:r>
              <a:rPr lang="en-US" dirty="0"/>
              <a:t>Experiments – Benchmarking</a:t>
            </a:r>
          </a:p>
        </p:txBody>
      </p:sp>
      <p:sp>
        <p:nvSpPr>
          <p:cNvPr id="82" name="TextBox 81">
            <a:extLst>
              <a:ext uri="{FF2B5EF4-FFF2-40B4-BE49-F238E27FC236}">
                <a16:creationId xmlns:a16="http://schemas.microsoft.com/office/drawing/2014/main" id="{21F607CE-6C07-4B00-9046-E969E05E134A}"/>
              </a:ext>
            </a:extLst>
          </p:cNvPr>
          <p:cNvSpPr txBox="1"/>
          <p:nvPr/>
        </p:nvSpPr>
        <p:spPr>
          <a:xfrm>
            <a:off x="543639" y="6018974"/>
            <a:ext cx="10813217" cy="369332"/>
          </a:xfrm>
          <a:prstGeom prst="rect">
            <a:avLst/>
          </a:prstGeom>
          <a:noFill/>
        </p:spPr>
        <p:txBody>
          <a:bodyPr wrap="none" rtlCol="0">
            <a:spAutoFit/>
          </a:bodyPr>
          <a:lstStyle/>
          <a:p>
            <a:r>
              <a:rPr lang="en-US" dirty="0" err="1"/>
              <a:t>DeepMoji</a:t>
            </a:r>
            <a:r>
              <a:rPr lang="en-US" dirty="0"/>
              <a:t> with Chain Thaw transfer learning performs best on all tasks, performance given in accuracy</a:t>
            </a:r>
          </a:p>
        </p:txBody>
      </p:sp>
      <p:pic>
        <p:nvPicPr>
          <p:cNvPr id="8" name="Content Placeholder 7">
            <a:extLst>
              <a:ext uri="{FF2B5EF4-FFF2-40B4-BE49-F238E27FC236}">
                <a16:creationId xmlns:a16="http://schemas.microsoft.com/office/drawing/2014/main" id="{6B3ECF1A-6D4D-4237-9845-DEDEE16FF323}"/>
              </a:ext>
            </a:extLst>
          </p:cNvPr>
          <p:cNvPicPr>
            <a:picLocks noGrp="1" noChangeAspect="1"/>
          </p:cNvPicPr>
          <p:nvPr>
            <p:ph idx="1"/>
          </p:nvPr>
        </p:nvPicPr>
        <p:blipFill>
          <a:blip r:embed="rId3"/>
          <a:stretch>
            <a:fillRect/>
          </a:stretch>
        </p:blipFill>
        <p:spPr>
          <a:xfrm>
            <a:off x="561866" y="2041251"/>
            <a:ext cx="10776765" cy="3949938"/>
          </a:xfrm>
          <a:prstGeom prst="rect">
            <a:avLst/>
          </a:prstGeom>
          <a:ln>
            <a:noFill/>
          </a:ln>
          <a:effectLst>
            <a:outerShdw blurRad="76200" dist="63500" dir="5040000" algn="tl" rotWithShape="0">
              <a:srgbClr val="000000">
                <a:alpha val="41000"/>
              </a:srgbClr>
            </a:outerShdw>
          </a:effectLst>
        </p:spPr>
      </p:pic>
      <p:pic>
        <p:nvPicPr>
          <p:cNvPr id="10244" name="Picture 4" descr="Flexed Biceps on Google Android 11.0">
            <a:extLst>
              <a:ext uri="{FF2B5EF4-FFF2-40B4-BE49-F238E27FC236}">
                <a16:creationId xmlns:a16="http://schemas.microsoft.com/office/drawing/2014/main" id="{28E6DF26-BED5-45FA-9C9D-5D89C493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212" y="6858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2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50E7-1770-4B91-AEB6-28976EDE4402}"/>
              </a:ext>
            </a:extLst>
          </p:cNvPr>
          <p:cNvSpPr>
            <a:spLocks noGrp="1"/>
          </p:cNvSpPr>
          <p:nvPr>
            <p:ph type="title"/>
          </p:nvPr>
        </p:nvSpPr>
        <p:spPr/>
        <p:txBody>
          <a:bodyPr/>
          <a:lstStyle/>
          <a:p>
            <a:r>
              <a:rPr lang="en-US" dirty="0"/>
              <a:t>Model Analysis – Component Importance</a:t>
            </a:r>
          </a:p>
        </p:txBody>
      </p:sp>
      <p:sp>
        <p:nvSpPr>
          <p:cNvPr id="4" name="Content Placeholder 3">
            <a:extLst>
              <a:ext uri="{FF2B5EF4-FFF2-40B4-BE49-F238E27FC236}">
                <a16:creationId xmlns:a16="http://schemas.microsoft.com/office/drawing/2014/main" id="{F87E2857-1441-4FE9-AF45-258579998B05}"/>
              </a:ext>
            </a:extLst>
          </p:cNvPr>
          <p:cNvSpPr>
            <a:spLocks noGrp="1"/>
          </p:cNvSpPr>
          <p:nvPr>
            <p:ph idx="1"/>
          </p:nvPr>
        </p:nvSpPr>
        <p:spPr>
          <a:xfrm>
            <a:off x="680145" y="2336873"/>
            <a:ext cx="4423667" cy="3599316"/>
          </a:xfrm>
        </p:spPr>
        <p:txBody>
          <a:bodyPr>
            <a:normAutofit lnSpcReduction="10000"/>
          </a:bodyPr>
          <a:lstStyle/>
          <a:p>
            <a:r>
              <a:rPr lang="en-US" dirty="0"/>
              <a:t>Performance of </a:t>
            </a:r>
            <a:r>
              <a:rPr lang="en-US" dirty="0" err="1"/>
              <a:t>DeepMoji</a:t>
            </a:r>
            <a:r>
              <a:rPr lang="en-US" dirty="0"/>
              <a:t> shown to improve by including more emojis than just positive/negative, even on sentiment tasks</a:t>
            </a:r>
          </a:p>
          <a:p>
            <a:r>
              <a:rPr lang="en-US" dirty="0"/>
              <a:t>Addition of attention layer is shown to improve transfer learning, but not necessarily single supervised classification with ample available data.</a:t>
            </a:r>
          </a:p>
        </p:txBody>
      </p:sp>
      <p:pic>
        <p:nvPicPr>
          <p:cNvPr id="9" name="Content Placeholder 7">
            <a:extLst>
              <a:ext uri="{FF2B5EF4-FFF2-40B4-BE49-F238E27FC236}">
                <a16:creationId xmlns:a16="http://schemas.microsoft.com/office/drawing/2014/main" id="{779CF7F0-B148-45C7-8AE7-EE041569D565}"/>
              </a:ext>
            </a:extLst>
          </p:cNvPr>
          <p:cNvPicPr>
            <a:picLocks noChangeAspect="1"/>
          </p:cNvPicPr>
          <p:nvPr/>
        </p:nvPicPr>
        <p:blipFill>
          <a:blip r:embed="rId3"/>
          <a:stretch>
            <a:fillRect/>
          </a:stretch>
        </p:blipFill>
        <p:spPr>
          <a:xfrm>
            <a:off x="5789612" y="2238600"/>
            <a:ext cx="6162560" cy="3721942"/>
          </a:xfrm>
          <a:prstGeom prst="rect">
            <a:avLst/>
          </a:prstGeom>
        </p:spPr>
      </p:pic>
      <p:sp>
        <p:nvSpPr>
          <p:cNvPr id="5" name="TextBox 4">
            <a:extLst>
              <a:ext uri="{FF2B5EF4-FFF2-40B4-BE49-F238E27FC236}">
                <a16:creationId xmlns:a16="http://schemas.microsoft.com/office/drawing/2014/main" id="{B8609EDD-F9F3-472A-9887-2BA373869AD9}"/>
              </a:ext>
            </a:extLst>
          </p:cNvPr>
          <p:cNvSpPr txBox="1"/>
          <p:nvPr/>
        </p:nvSpPr>
        <p:spPr>
          <a:xfrm>
            <a:off x="9371012" y="5960542"/>
            <a:ext cx="2651303" cy="307777"/>
          </a:xfrm>
          <a:prstGeom prst="rect">
            <a:avLst/>
          </a:prstGeom>
          <a:noFill/>
        </p:spPr>
        <p:txBody>
          <a:bodyPr wrap="none" rtlCol="0">
            <a:spAutoFit/>
          </a:bodyPr>
          <a:lstStyle/>
          <a:p>
            <a:r>
              <a:rPr lang="en-US" sz="1400" dirty="0"/>
              <a:t>Performance given in accuracy</a:t>
            </a:r>
          </a:p>
        </p:txBody>
      </p:sp>
    </p:spTree>
    <p:extLst>
      <p:ext uri="{BB962C8B-B14F-4D97-AF65-F5344CB8AC3E}">
        <p14:creationId xmlns:p14="http://schemas.microsoft.com/office/powerpoint/2010/main" val="60875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50E7-1770-4B91-AEB6-28976EDE4402}"/>
              </a:ext>
            </a:extLst>
          </p:cNvPr>
          <p:cNvSpPr>
            <a:spLocks noGrp="1"/>
          </p:cNvSpPr>
          <p:nvPr>
            <p:ph type="title"/>
          </p:nvPr>
        </p:nvSpPr>
        <p:spPr>
          <a:xfrm>
            <a:off x="680143" y="753228"/>
            <a:ext cx="9611358" cy="1080938"/>
          </a:xfrm>
        </p:spPr>
        <p:txBody>
          <a:bodyPr>
            <a:normAutofit/>
          </a:bodyPr>
          <a:lstStyle/>
          <a:p>
            <a:r>
              <a:rPr lang="en-US" dirty="0"/>
              <a:t>Model Analysis – The Effect of Pretraining</a:t>
            </a:r>
          </a:p>
        </p:txBody>
      </p:sp>
      <p:sp>
        <p:nvSpPr>
          <p:cNvPr id="3" name="Content Placeholder 2">
            <a:extLst>
              <a:ext uri="{FF2B5EF4-FFF2-40B4-BE49-F238E27FC236}">
                <a16:creationId xmlns:a16="http://schemas.microsoft.com/office/drawing/2014/main" id="{50036AE2-9C70-4722-A524-6786FA36FEC4}"/>
              </a:ext>
            </a:extLst>
          </p:cNvPr>
          <p:cNvSpPr>
            <a:spLocks noGrp="1"/>
          </p:cNvSpPr>
          <p:nvPr>
            <p:ph idx="1"/>
          </p:nvPr>
        </p:nvSpPr>
        <p:spPr>
          <a:xfrm>
            <a:off x="680144" y="2336873"/>
            <a:ext cx="4929761" cy="3599316"/>
          </a:xfrm>
        </p:spPr>
        <p:txBody>
          <a:bodyPr>
            <a:normAutofit fontScale="92500"/>
          </a:bodyPr>
          <a:lstStyle/>
          <a:p>
            <a:r>
              <a:rPr lang="en-US" sz="2000" dirty="0"/>
              <a:t>The performance gap between </a:t>
            </a:r>
            <a:r>
              <a:rPr lang="en-US" sz="2000" dirty="0" err="1"/>
              <a:t>DeepMoji</a:t>
            </a:r>
            <a:r>
              <a:rPr lang="en-US" sz="2000" dirty="0"/>
              <a:t>(new) and </a:t>
            </a:r>
            <a:r>
              <a:rPr lang="en-US" sz="2000" dirty="0" err="1"/>
              <a:t>DeepMoji</a:t>
            </a:r>
            <a:r>
              <a:rPr lang="en-US" sz="2000" dirty="0"/>
              <a:t>(chain-thaw) is evaluated by comparing the effect of the pretraining and chain thaw transfer learning.</a:t>
            </a:r>
          </a:p>
          <a:p>
            <a:r>
              <a:rPr lang="en-US" sz="2000" dirty="0"/>
              <a:t>A considerable improvement is shown in the pretraining data alone, with fine-tuning showing a greater improvement</a:t>
            </a:r>
          </a:p>
          <a:p>
            <a:r>
              <a:rPr lang="en-US" sz="2000" dirty="0"/>
              <a:t>Benefits extend beyond word coverage, as pretrain contains so many </a:t>
            </a:r>
            <a:r>
              <a:rPr lang="en-US" sz="2000" dirty="0" err="1"/>
              <a:t>occurences</a:t>
            </a:r>
            <a:r>
              <a:rPr lang="en-US" sz="2000" dirty="0"/>
              <a:t> of each word that it is possible to learn emotional and semantic meanings.</a:t>
            </a:r>
          </a:p>
        </p:txBody>
      </p:sp>
      <p:pic>
        <p:nvPicPr>
          <p:cNvPr id="6" name="Picture 5">
            <a:extLst>
              <a:ext uri="{FF2B5EF4-FFF2-40B4-BE49-F238E27FC236}">
                <a16:creationId xmlns:a16="http://schemas.microsoft.com/office/drawing/2014/main" id="{66C9B6EF-A09D-4F67-8919-8BAF64BBBECF}"/>
              </a:ext>
            </a:extLst>
          </p:cNvPr>
          <p:cNvPicPr>
            <a:picLocks noChangeAspect="1"/>
          </p:cNvPicPr>
          <p:nvPr/>
        </p:nvPicPr>
        <p:blipFill>
          <a:blip r:embed="rId3"/>
          <a:stretch>
            <a:fillRect/>
          </a:stretch>
        </p:blipFill>
        <p:spPr>
          <a:xfrm>
            <a:off x="5789612" y="2317368"/>
            <a:ext cx="6139186" cy="3637023"/>
          </a:xfrm>
          <a:prstGeom prst="rect">
            <a:avLst/>
          </a:prstGeom>
          <a:ln>
            <a:noFill/>
          </a:ln>
          <a:effectLst>
            <a:outerShdw blurRad="76200" dist="63500" dir="5040000" algn="tl" rotWithShape="0">
              <a:srgbClr val="000000">
                <a:alpha val="41000"/>
              </a:srgbClr>
            </a:outerShdw>
          </a:effectLst>
        </p:spPr>
      </p:pic>
      <p:sp>
        <p:nvSpPr>
          <p:cNvPr id="8" name="TextBox 7">
            <a:extLst>
              <a:ext uri="{FF2B5EF4-FFF2-40B4-BE49-F238E27FC236}">
                <a16:creationId xmlns:a16="http://schemas.microsoft.com/office/drawing/2014/main" id="{4A63E125-F87D-47A6-A7FF-2C36E1A8B8E2}"/>
              </a:ext>
            </a:extLst>
          </p:cNvPr>
          <p:cNvSpPr txBox="1"/>
          <p:nvPr/>
        </p:nvSpPr>
        <p:spPr>
          <a:xfrm>
            <a:off x="6932612" y="5969448"/>
            <a:ext cx="5092676" cy="307777"/>
          </a:xfrm>
          <a:prstGeom prst="rect">
            <a:avLst/>
          </a:prstGeom>
          <a:noFill/>
        </p:spPr>
        <p:txBody>
          <a:bodyPr wrap="none" rtlCol="0">
            <a:spAutoFit/>
          </a:bodyPr>
          <a:lstStyle/>
          <a:p>
            <a:r>
              <a:rPr lang="en-US" sz="1400" dirty="0"/>
              <a:t>Percentages are based on word coverage on benchmark tests</a:t>
            </a:r>
          </a:p>
        </p:txBody>
      </p:sp>
    </p:spTree>
    <p:extLst>
      <p:ext uri="{BB962C8B-B14F-4D97-AF65-F5344CB8AC3E}">
        <p14:creationId xmlns:p14="http://schemas.microsoft.com/office/powerpoint/2010/main" val="3107364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50E7-1770-4B91-AEB6-28976EDE4402}"/>
              </a:ext>
            </a:extLst>
          </p:cNvPr>
          <p:cNvSpPr>
            <a:spLocks noGrp="1"/>
          </p:cNvSpPr>
          <p:nvPr>
            <p:ph type="title"/>
          </p:nvPr>
        </p:nvSpPr>
        <p:spPr/>
        <p:txBody>
          <a:bodyPr/>
          <a:lstStyle/>
          <a:p>
            <a:r>
              <a:rPr lang="en-US" dirty="0"/>
              <a:t>Model Analysis –          outperforms  </a:t>
            </a:r>
          </a:p>
        </p:txBody>
      </p:sp>
      <p:sp>
        <p:nvSpPr>
          <p:cNvPr id="3" name="Content Placeholder 2">
            <a:extLst>
              <a:ext uri="{FF2B5EF4-FFF2-40B4-BE49-F238E27FC236}">
                <a16:creationId xmlns:a16="http://schemas.microsoft.com/office/drawing/2014/main" id="{68154BDA-C3E8-46FE-A5F8-FFFD25233069}"/>
              </a:ext>
            </a:extLst>
          </p:cNvPr>
          <p:cNvSpPr>
            <a:spLocks noGrp="1"/>
          </p:cNvSpPr>
          <p:nvPr>
            <p:ph idx="1"/>
          </p:nvPr>
        </p:nvSpPr>
        <p:spPr>
          <a:xfrm>
            <a:off x="528756" y="2327446"/>
            <a:ext cx="6175256" cy="3997154"/>
          </a:xfrm>
        </p:spPr>
        <p:txBody>
          <a:bodyPr>
            <a:normAutofit fontScale="92500" lnSpcReduction="10000"/>
          </a:bodyPr>
          <a:lstStyle/>
          <a:p>
            <a:r>
              <a:rPr lang="en-US" dirty="0"/>
              <a:t>To test how </a:t>
            </a:r>
            <a:r>
              <a:rPr lang="en-US" dirty="0" err="1"/>
              <a:t>DeepMoji</a:t>
            </a:r>
            <a:r>
              <a:rPr lang="en-US" dirty="0"/>
              <a:t> compares to human classification, Amazon Mechanical Turk workers were hired to classify the sentiment of tweets on a 1 to 9 scale with a do not know option</a:t>
            </a:r>
          </a:p>
          <a:p>
            <a:r>
              <a:rPr lang="en-US" dirty="0"/>
              <a:t>For each tweet, a random </a:t>
            </a:r>
            <a:r>
              <a:rPr lang="en-US" dirty="0" err="1"/>
              <a:t>MTurk</a:t>
            </a:r>
            <a:r>
              <a:rPr lang="en-US" dirty="0"/>
              <a:t> worker of a random rating is chosen and 9 other </a:t>
            </a:r>
            <a:r>
              <a:rPr lang="en-US" dirty="0" err="1"/>
              <a:t>MTurk</a:t>
            </a:r>
            <a:r>
              <a:rPr lang="en-US" dirty="0"/>
              <a:t> workers ratings are averaged to form a ground truth for comparison.</a:t>
            </a:r>
          </a:p>
          <a:p>
            <a:r>
              <a:rPr lang="en-US" dirty="0"/>
              <a:t>Using this test, </a:t>
            </a:r>
            <a:r>
              <a:rPr lang="en-US" dirty="0" err="1"/>
              <a:t>DeepMoji</a:t>
            </a:r>
            <a:r>
              <a:rPr lang="en-US" dirty="0"/>
              <a:t> was found to agree with the 9 other </a:t>
            </a:r>
            <a:r>
              <a:rPr lang="en-US" dirty="0" err="1"/>
              <a:t>MTurk</a:t>
            </a:r>
            <a:r>
              <a:rPr lang="en-US" dirty="0"/>
              <a:t> ratings with 82.4% accuracy, compared to the 76.1% chance that a random </a:t>
            </a:r>
            <a:r>
              <a:rPr lang="en-US" dirty="0" err="1"/>
              <a:t>MTurk</a:t>
            </a:r>
            <a:r>
              <a:rPr lang="en-US" dirty="0"/>
              <a:t> worker would.</a:t>
            </a:r>
          </a:p>
        </p:txBody>
      </p:sp>
      <p:pic>
        <p:nvPicPr>
          <p:cNvPr id="9" name="Picture 8">
            <a:extLst>
              <a:ext uri="{FF2B5EF4-FFF2-40B4-BE49-F238E27FC236}">
                <a16:creationId xmlns:a16="http://schemas.microsoft.com/office/drawing/2014/main" id="{4D290DB5-F852-4D7D-95AB-D803E8A5B848}"/>
              </a:ext>
            </a:extLst>
          </p:cNvPr>
          <p:cNvPicPr>
            <a:picLocks noChangeAspect="1"/>
          </p:cNvPicPr>
          <p:nvPr/>
        </p:nvPicPr>
        <p:blipFill>
          <a:blip r:embed="rId2"/>
          <a:stretch>
            <a:fillRect/>
          </a:stretch>
        </p:blipFill>
        <p:spPr>
          <a:xfrm>
            <a:off x="6932612" y="2327446"/>
            <a:ext cx="4960620" cy="2133600"/>
          </a:xfrm>
          <a:prstGeom prst="rect">
            <a:avLst/>
          </a:prstGeom>
        </p:spPr>
      </p:pic>
      <p:pic>
        <p:nvPicPr>
          <p:cNvPr id="11268" name="Picture 4" descr="Desktop Computer on Google Android 11.0">
            <a:extLst>
              <a:ext uri="{FF2B5EF4-FFF2-40B4-BE49-F238E27FC236}">
                <a16:creationId xmlns:a16="http://schemas.microsoft.com/office/drawing/2014/main" id="{0AB15152-44B2-416D-B565-90DB285B5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722197"/>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Man on Google Android 11.0">
            <a:extLst>
              <a:ext uri="{FF2B5EF4-FFF2-40B4-BE49-F238E27FC236}">
                <a16:creationId xmlns:a16="http://schemas.microsoft.com/office/drawing/2014/main" id="{CC8BC096-ACD2-4E46-A5F9-C1B76A06F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9412" y="689595"/>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6E5310-1A43-4A08-BC79-96F88191F8F4}"/>
              </a:ext>
            </a:extLst>
          </p:cNvPr>
          <p:cNvSpPr txBox="1"/>
          <p:nvPr/>
        </p:nvSpPr>
        <p:spPr>
          <a:xfrm>
            <a:off x="7542212" y="4462617"/>
            <a:ext cx="4445384" cy="307777"/>
          </a:xfrm>
          <a:prstGeom prst="rect">
            <a:avLst/>
          </a:prstGeom>
          <a:noFill/>
        </p:spPr>
        <p:txBody>
          <a:bodyPr wrap="none" rtlCol="0">
            <a:spAutoFit/>
          </a:bodyPr>
          <a:lstStyle/>
          <a:p>
            <a:r>
              <a:rPr lang="en-US" sz="1400" dirty="0"/>
              <a:t>Percentages based on agreement with </a:t>
            </a:r>
            <a:r>
              <a:rPr lang="en-US" sz="1400" dirty="0" err="1"/>
              <a:t>MTurk</a:t>
            </a:r>
            <a:r>
              <a:rPr lang="en-US" sz="1400" dirty="0"/>
              <a:t> Average</a:t>
            </a:r>
          </a:p>
        </p:txBody>
      </p:sp>
    </p:spTree>
    <p:extLst>
      <p:ext uri="{BB962C8B-B14F-4D97-AF65-F5344CB8AC3E}">
        <p14:creationId xmlns:p14="http://schemas.microsoft.com/office/powerpoint/2010/main" val="196765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9045-33A3-4751-85E5-765B552B3D26}"/>
              </a:ext>
            </a:extLst>
          </p:cNvPr>
          <p:cNvSpPr>
            <a:spLocks noGrp="1"/>
          </p:cNvSpPr>
          <p:nvPr>
            <p:ph type="title"/>
          </p:nvPr>
        </p:nvSpPr>
        <p:spPr>
          <a:xfrm>
            <a:off x="680143" y="753228"/>
            <a:ext cx="9611358" cy="1080938"/>
          </a:xfrm>
        </p:spPr>
        <p:txBody>
          <a:bodyPr>
            <a:normAutofit/>
          </a:bodyPr>
          <a:lstStyle/>
          <a:p>
            <a:r>
              <a:rPr lang="en-US" dirty="0"/>
              <a:t>Conclusion and Takeaways</a:t>
            </a:r>
          </a:p>
        </p:txBody>
      </p:sp>
      <p:sp>
        <p:nvSpPr>
          <p:cNvPr id="3" name="Content Placeholder 2">
            <a:extLst>
              <a:ext uri="{FF2B5EF4-FFF2-40B4-BE49-F238E27FC236}">
                <a16:creationId xmlns:a16="http://schemas.microsoft.com/office/drawing/2014/main" id="{75CF0659-CDB2-4D46-8EB2-D04297945AFE}"/>
              </a:ext>
            </a:extLst>
          </p:cNvPr>
          <p:cNvSpPr>
            <a:spLocks noGrp="1"/>
          </p:cNvSpPr>
          <p:nvPr>
            <p:ph idx="1"/>
          </p:nvPr>
        </p:nvSpPr>
        <p:spPr>
          <a:xfrm>
            <a:off x="680143" y="2336872"/>
            <a:ext cx="7776469" cy="3767899"/>
          </a:xfrm>
        </p:spPr>
        <p:txBody>
          <a:bodyPr>
            <a:normAutofit/>
          </a:bodyPr>
          <a:lstStyle/>
          <a:p>
            <a:r>
              <a:rPr lang="en-US" sz="2000" dirty="0"/>
              <a:t>Pretraining followed by fine tuning is very beneficial for transfer learning and </a:t>
            </a:r>
            <a:r>
              <a:rPr lang="en-US" sz="2000" dirty="0" err="1"/>
              <a:t>usecases</a:t>
            </a:r>
            <a:r>
              <a:rPr lang="en-US" sz="2000" dirty="0"/>
              <a:t>/domains where there is limited annotated data.</a:t>
            </a:r>
          </a:p>
          <a:p>
            <a:r>
              <a:rPr lang="en-US" sz="2000" dirty="0" err="1"/>
              <a:t>DeepMoji</a:t>
            </a:r>
            <a:r>
              <a:rPr lang="en-US" sz="2000" dirty="0"/>
              <a:t> not only outperforms state of the art methods, but it even outperforms the average Mechanical Turk worker at sentiment analysis.</a:t>
            </a:r>
          </a:p>
          <a:p>
            <a:r>
              <a:rPr lang="en-US" sz="2000" dirty="0"/>
              <a:t>Emojis that are not polar in terms of sentiment analysis can still noticeably improve sentiment analysis if included in training process.</a:t>
            </a:r>
          </a:p>
          <a:p>
            <a:endParaRPr lang="en-US" sz="2000" dirty="0"/>
          </a:p>
        </p:txBody>
      </p:sp>
      <p:pic>
        <p:nvPicPr>
          <p:cNvPr id="13314" name="Picture 2" descr="Smiling Face with Sunglasses on Google Android 11.0">
            <a:extLst>
              <a:ext uri="{FF2B5EF4-FFF2-40B4-BE49-F238E27FC236}">
                <a16:creationId xmlns:a16="http://schemas.microsoft.com/office/drawing/2014/main" id="{67CAFE61-8EB1-4E3E-9175-3E139148F1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16377" y="2667000"/>
            <a:ext cx="2656026" cy="265602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CBE5E-82C9-4B7E-A4AA-789A1F0AC2C2}"/>
              </a:ext>
            </a:extLst>
          </p:cNvPr>
          <p:cNvSpPr txBox="1"/>
          <p:nvPr/>
        </p:nvSpPr>
        <p:spPr>
          <a:xfrm>
            <a:off x="7999412" y="6565980"/>
            <a:ext cx="4289957" cy="253916"/>
          </a:xfrm>
          <a:prstGeom prst="rect">
            <a:avLst/>
          </a:prstGeom>
          <a:noFill/>
        </p:spPr>
        <p:txBody>
          <a:bodyPr wrap="none" rtlCol="0">
            <a:spAutoFit/>
          </a:bodyPr>
          <a:lstStyle/>
          <a:p>
            <a:pPr>
              <a:spcAft>
                <a:spcPts val="600"/>
              </a:spcAft>
            </a:pPr>
            <a:r>
              <a:rPr lang="en-US" sz="1050"/>
              <a:t>*average MTurk worker, not representative of all humans, obviously</a:t>
            </a:r>
          </a:p>
        </p:txBody>
      </p:sp>
    </p:spTree>
    <p:extLst>
      <p:ext uri="{BB962C8B-B14F-4D97-AF65-F5344CB8AC3E}">
        <p14:creationId xmlns:p14="http://schemas.microsoft.com/office/powerpoint/2010/main" val="1223396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DD0F-50F7-45AB-83A2-96575D2CD5B7}"/>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EA8EA9BB-6D6F-4B1C-A9A1-0007D8DA7622}"/>
              </a:ext>
            </a:extLst>
          </p:cNvPr>
          <p:cNvSpPr>
            <a:spLocks noGrp="1"/>
          </p:cNvSpPr>
          <p:nvPr>
            <p:ph sz="half" idx="1"/>
          </p:nvPr>
        </p:nvSpPr>
        <p:spPr>
          <a:xfrm>
            <a:off x="680142" y="2336873"/>
            <a:ext cx="10748269" cy="3599316"/>
          </a:xfrm>
        </p:spPr>
        <p:txBody>
          <a:bodyPr>
            <a:normAutofit/>
          </a:bodyPr>
          <a:lstStyle/>
          <a:p>
            <a:r>
              <a:rPr lang="en-US" sz="1400" dirty="0" err="1"/>
              <a:t>Saif</a:t>
            </a:r>
            <a:r>
              <a:rPr lang="en-US" sz="1400" dirty="0"/>
              <a:t> Mohammad. 2012. #emotional tweets. In The First Joint Conference on Lexical and Computational Semantics (*SEM), pages 246–255. Association for Computational Linguistics. </a:t>
            </a:r>
          </a:p>
          <a:p>
            <a:r>
              <a:rPr lang="en-US" sz="1400" dirty="0"/>
              <a:t>Jan </a:t>
            </a:r>
            <a:r>
              <a:rPr lang="en-US" sz="1400" dirty="0" err="1"/>
              <a:t>Deriu</a:t>
            </a:r>
            <a:r>
              <a:rPr lang="en-US" sz="1400" dirty="0"/>
              <a:t>, Maurice </a:t>
            </a:r>
            <a:r>
              <a:rPr lang="en-US" sz="1400" dirty="0" err="1"/>
              <a:t>Gonzenbach</a:t>
            </a:r>
            <a:r>
              <a:rPr lang="en-US" sz="1400" dirty="0"/>
              <a:t>, </a:t>
            </a:r>
            <a:r>
              <a:rPr lang="en-US" sz="1400" dirty="0" err="1"/>
              <a:t>Fatih</a:t>
            </a:r>
            <a:r>
              <a:rPr lang="en-US" sz="1400" dirty="0"/>
              <a:t> </a:t>
            </a:r>
            <a:r>
              <a:rPr lang="en-US" sz="1400" dirty="0" err="1"/>
              <a:t>Uzdilli</a:t>
            </a:r>
            <a:r>
              <a:rPr lang="en-US" sz="1400" dirty="0"/>
              <a:t>, </a:t>
            </a:r>
            <a:r>
              <a:rPr lang="en-US" sz="1400" dirty="0" err="1"/>
              <a:t>Aurelien</a:t>
            </a:r>
            <a:r>
              <a:rPr lang="en-US" sz="1400" dirty="0"/>
              <a:t> </a:t>
            </a:r>
            <a:r>
              <a:rPr lang="en-US" sz="1400" dirty="0" err="1"/>
              <a:t>Lucchi</a:t>
            </a:r>
            <a:r>
              <a:rPr lang="en-US" sz="1400" dirty="0"/>
              <a:t>, Valeria De Luca, and Martin </a:t>
            </a:r>
            <a:r>
              <a:rPr lang="en-US" sz="1400" dirty="0" err="1"/>
              <a:t>Jaggi</a:t>
            </a:r>
            <a:r>
              <a:rPr lang="en-US" sz="1400" dirty="0"/>
              <a:t>. 2016. </a:t>
            </a:r>
            <a:r>
              <a:rPr lang="en-US" sz="1400" dirty="0" err="1"/>
              <a:t>Swisscheese</a:t>
            </a:r>
            <a:r>
              <a:rPr lang="en-US" sz="1400" dirty="0"/>
              <a:t> at semeval-2016 task 4: Sentiment classification using an ensemble of convolutional neural networks with distant supervision. Proceedings of </a:t>
            </a:r>
            <a:r>
              <a:rPr lang="en-US" sz="1400" dirty="0" err="1"/>
              <a:t>SemEval</a:t>
            </a:r>
            <a:r>
              <a:rPr lang="en-US" sz="1400" dirty="0"/>
              <a:t>, pages 1124–1128.</a:t>
            </a:r>
          </a:p>
          <a:p>
            <a:r>
              <a:rPr lang="en-US" sz="1400" dirty="0" err="1"/>
              <a:t>Duyu</a:t>
            </a:r>
            <a:r>
              <a:rPr lang="en-US" sz="1400" dirty="0"/>
              <a:t> Tang, </a:t>
            </a:r>
            <a:r>
              <a:rPr lang="en-US" sz="1400" dirty="0" err="1"/>
              <a:t>Furu</a:t>
            </a:r>
            <a:r>
              <a:rPr lang="en-US" sz="1400" dirty="0"/>
              <a:t> Wei, Nan Yang, Ming Zhou, Ting Liu, and Bing Qin. 2014. Learning </a:t>
            </a:r>
            <a:r>
              <a:rPr lang="en-US" sz="1400" dirty="0" err="1"/>
              <a:t>sentimentspecific</a:t>
            </a:r>
            <a:r>
              <a:rPr lang="en-US" sz="1400" dirty="0"/>
              <a:t> word embedding for twitter sentiment classification. In 52th Annual Meeting of the Association for Computational Linguistics (ACL), pages 1555–1565.</a:t>
            </a:r>
          </a:p>
          <a:p>
            <a:r>
              <a:rPr lang="en-US" sz="1400" dirty="0"/>
              <a:t>Armand </a:t>
            </a:r>
            <a:r>
              <a:rPr lang="en-US" sz="1400" dirty="0" err="1"/>
              <a:t>Joulin</a:t>
            </a:r>
            <a:r>
              <a:rPr lang="en-US" sz="1400" dirty="0"/>
              <a:t>, Edouard Grave, Piotr Bojanowski, and Tomas </a:t>
            </a:r>
            <a:r>
              <a:rPr lang="en-US" sz="1400" dirty="0" err="1"/>
              <a:t>Mikolov</a:t>
            </a:r>
            <a:r>
              <a:rPr lang="en-US" sz="1400" dirty="0"/>
              <a:t>. 2016. Bag of tricks for efficient text classification. </a:t>
            </a:r>
            <a:r>
              <a:rPr lang="en-US" sz="1400" dirty="0" err="1"/>
              <a:t>arXiv</a:t>
            </a:r>
            <a:r>
              <a:rPr lang="en-US" sz="1400" dirty="0"/>
              <a:t> preprint arXiv:1607.01759.</a:t>
            </a:r>
          </a:p>
          <a:p>
            <a:endParaRPr lang="en-US" sz="1400" dirty="0"/>
          </a:p>
          <a:p>
            <a:endParaRPr lang="en-US" sz="1400" dirty="0"/>
          </a:p>
        </p:txBody>
      </p:sp>
    </p:spTree>
    <p:extLst>
      <p:ext uri="{BB962C8B-B14F-4D97-AF65-F5344CB8AC3E}">
        <p14:creationId xmlns:p14="http://schemas.microsoft.com/office/powerpoint/2010/main" val="53551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143" y="753228"/>
            <a:ext cx="9611358" cy="1080938"/>
          </a:xfrm>
        </p:spPr>
        <p:txBody>
          <a:bodyPr>
            <a:normAutofit/>
          </a:bodyPr>
          <a:lstStyle/>
          <a:p>
            <a:r>
              <a:rPr lang="en-US" dirty="0"/>
              <a:t>More emoji is better</a:t>
            </a:r>
          </a:p>
        </p:txBody>
      </p:sp>
      <p:sp>
        <p:nvSpPr>
          <p:cNvPr id="3" name="Content Placeholder 2">
            <a:extLst>
              <a:ext uri="{FF2B5EF4-FFF2-40B4-BE49-F238E27FC236}">
                <a16:creationId xmlns:a16="http://schemas.microsoft.com/office/drawing/2014/main" id="{49FB9011-340B-4FEB-9F50-8728DF598A7C}"/>
              </a:ext>
            </a:extLst>
          </p:cNvPr>
          <p:cNvSpPr>
            <a:spLocks noGrp="1"/>
          </p:cNvSpPr>
          <p:nvPr>
            <p:ph idx="1"/>
          </p:nvPr>
        </p:nvSpPr>
        <p:spPr>
          <a:xfrm>
            <a:off x="531812" y="2286000"/>
            <a:ext cx="10972800" cy="3599316"/>
          </a:xfrm>
        </p:spPr>
        <p:txBody>
          <a:bodyPr>
            <a:normAutofit/>
          </a:bodyPr>
          <a:lstStyle/>
          <a:p>
            <a:r>
              <a:rPr lang="en-US" dirty="0"/>
              <a:t>Distant supervision on noisy labels improves performance</a:t>
            </a:r>
          </a:p>
          <a:p>
            <a:r>
              <a:rPr lang="en-US" dirty="0"/>
              <a:t>More diverse set of noisy labels leads to richer representations of emotion</a:t>
            </a:r>
          </a:p>
          <a:p>
            <a:r>
              <a:rPr lang="en-US" dirty="0"/>
              <a:t>Proposed model expands to include 64 common emojis as part of the noisy labels in a dataset of 1.246 billion tweets across 5 domains</a:t>
            </a:r>
          </a:p>
          <a:p>
            <a:r>
              <a:rPr lang="en-US" dirty="0"/>
              <a:t>Emoji Diversity leads to better performance in emotion, sentiment, and sarcasm detection</a:t>
            </a:r>
          </a:p>
        </p:txBody>
      </p:sp>
      <p:pic>
        <p:nvPicPr>
          <p:cNvPr id="3076" name="Picture 4" descr="OK gesture - Wikipedia">
            <a:extLst>
              <a:ext uri="{FF2B5EF4-FFF2-40B4-BE49-F238E27FC236}">
                <a16:creationId xmlns:a16="http://schemas.microsoft.com/office/drawing/2014/main" id="{3C7AE677-975E-45FF-B69D-F1F67B3470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555" y="856327"/>
            <a:ext cx="823570" cy="8235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K gesture - Wikipedia">
            <a:extLst>
              <a:ext uri="{FF2B5EF4-FFF2-40B4-BE49-F238E27FC236}">
                <a16:creationId xmlns:a16="http://schemas.microsoft.com/office/drawing/2014/main" id="{0A30EACF-3030-4BC8-8A31-78D7E8FB05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5125" y="847718"/>
            <a:ext cx="819150" cy="8191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OK gesture - Wikipedia">
            <a:extLst>
              <a:ext uri="{FF2B5EF4-FFF2-40B4-BE49-F238E27FC236}">
                <a16:creationId xmlns:a16="http://schemas.microsoft.com/office/drawing/2014/main" id="{0722163C-2781-4EB9-9D03-5EDF7A1D61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1612" y="855881"/>
            <a:ext cx="823570" cy="82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914400"/>
            <a:r>
              <a:rPr lang="en-US" sz="3600" dirty="0"/>
              <a:t>Emojis are not direct labelling</a:t>
            </a:r>
          </a:p>
        </p:txBody>
      </p:sp>
      <p:sp>
        <p:nvSpPr>
          <p:cNvPr id="5" name="Content Placeholder 4"/>
          <p:cNvSpPr>
            <a:spLocks noGrp="1"/>
          </p:cNvSpPr>
          <p:nvPr>
            <p:ph sz="half" idx="1"/>
          </p:nvPr>
        </p:nvSpPr>
        <p:spPr>
          <a:xfrm>
            <a:off x="690998" y="2057400"/>
            <a:ext cx="4489014" cy="4343400"/>
          </a:xfrm>
        </p:spPr>
        <p:txBody>
          <a:bodyPr vert="horz" lIns="91440" tIns="45720" rIns="91440" bIns="45720" rtlCol="0">
            <a:normAutofit fontScale="92500" lnSpcReduction="10000"/>
          </a:bodyPr>
          <a:lstStyle/>
          <a:p>
            <a:pPr indent="-228600" defTabSz="914400"/>
            <a:r>
              <a:rPr lang="en-US" sz="1800" dirty="0"/>
              <a:t>Emojis are not always a direct labelling, they can be used in different ways</a:t>
            </a:r>
          </a:p>
          <a:p>
            <a:pPr indent="-228600" defTabSz="914400"/>
            <a:r>
              <a:rPr lang="en-US" sz="1800" dirty="0"/>
              <a:t>Positive emoji can disambiguate ambiguous sentences or complement a negative sentence.</a:t>
            </a:r>
          </a:p>
          <a:p>
            <a:pPr indent="-228600" defTabSz="914400"/>
            <a:r>
              <a:rPr lang="en-US" sz="1800" dirty="0"/>
              <a:t>EX: I can’t believe you did that</a:t>
            </a:r>
          </a:p>
          <a:p>
            <a:pPr lvl="1" indent="-228600" defTabSz="914400"/>
            <a:r>
              <a:rPr lang="en-US" sz="1400" dirty="0"/>
              <a:t>Could be negative and angry, or it could be positive</a:t>
            </a:r>
          </a:p>
          <a:p>
            <a:pPr lvl="1" indent="-228600" defTabSz="914400"/>
            <a:r>
              <a:rPr lang="en-US" sz="1400" dirty="0"/>
              <a:t>I can’t believe you did that        is clearly positive.</a:t>
            </a:r>
          </a:p>
          <a:p>
            <a:pPr indent="-228600" defTabSz="914400"/>
            <a:r>
              <a:rPr lang="en-US" sz="1800" dirty="0"/>
              <a:t>EX: I hate you so much </a:t>
            </a:r>
          </a:p>
          <a:p>
            <a:pPr lvl="1" indent="-228600" defTabSz="914400"/>
            <a:r>
              <a:rPr lang="en-US" sz="1400" dirty="0"/>
              <a:t>A clearly negative sentence inherently</a:t>
            </a:r>
          </a:p>
          <a:p>
            <a:pPr lvl="1" indent="-228600" defTabSz="914400"/>
            <a:r>
              <a:rPr lang="en-US" sz="1400" dirty="0"/>
              <a:t>I hate you so much         complements the sentence and lightens the interpreted sentiment.</a:t>
            </a:r>
          </a:p>
          <a:p>
            <a:pPr indent="-228600" defTabSz="914400"/>
            <a:r>
              <a:rPr lang="en-US" sz="1800" dirty="0"/>
              <a:t>Nevertheless, </a:t>
            </a:r>
            <a:r>
              <a:rPr lang="en-US" sz="1800" dirty="0" err="1"/>
              <a:t>DeepMoji</a:t>
            </a:r>
            <a:r>
              <a:rPr lang="en-US" sz="1800" dirty="0"/>
              <a:t> is shown to capture and classify varied usages.</a:t>
            </a:r>
          </a:p>
        </p:txBody>
      </p:sp>
      <p:pic>
        <p:nvPicPr>
          <p:cNvPr id="6" name="Content Placeholder 5">
            <a:extLst>
              <a:ext uri="{FF2B5EF4-FFF2-40B4-BE49-F238E27FC236}">
                <a16:creationId xmlns:a16="http://schemas.microsoft.com/office/drawing/2014/main" id="{BF191209-6D4B-4E67-91D0-CB6FE735FC49}"/>
              </a:ext>
            </a:extLst>
          </p:cNvPr>
          <p:cNvPicPr>
            <a:picLocks noGrp="1" noChangeAspect="1"/>
          </p:cNvPicPr>
          <p:nvPr>
            <p:ph sz="half" idx="2"/>
          </p:nvPr>
        </p:nvPicPr>
        <p:blipFill>
          <a:blip r:embed="rId2"/>
          <a:stretch>
            <a:fillRect/>
          </a:stretch>
        </p:blipFill>
        <p:spPr>
          <a:xfrm>
            <a:off x="5713412" y="2348425"/>
            <a:ext cx="6153242" cy="3599315"/>
          </a:xfrm>
          <a:prstGeom prst="rect">
            <a:avLst/>
          </a:prstGeom>
          <a:ln>
            <a:noFill/>
          </a:ln>
          <a:effectLst>
            <a:outerShdw blurRad="76200" dist="63500" dir="5040000" algn="tl" rotWithShape="0">
              <a:srgbClr val="000000">
                <a:alpha val="41000"/>
              </a:srgbClr>
            </a:outerShdw>
          </a:effectLst>
        </p:spPr>
      </p:pic>
      <p:pic>
        <p:nvPicPr>
          <p:cNvPr id="20" name="Picture 19" descr="Logo&#10;&#10;Description automatically generated">
            <a:extLst>
              <a:ext uri="{FF2B5EF4-FFF2-40B4-BE49-F238E27FC236}">
                <a16:creationId xmlns:a16="http://schemas.microsoft.com/office/drawing/2014/main" id="{85F05699-49A6-46C9-B1E6-26B0423480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612" y="3962400"/>
            <a:ext cx="239022" cy="239022"/>
          </a:xfrm>
          <a:prstGeom prst="rect">
            <a:avLst/>
          </a:prstGeom>
        </p:spPr>
      </p:pic>
      <p:pic>
        <p:nvPicPr>
          <p:cNvPr id="100" name="Picture 99" descr="Logo&#10;&#10;Description automatically generated">
            <a:extLst>
              <a:ext uri="{FF2B5EF4-FFF2-40B4-BE49-F238E27FC236}">
                <a16:creationId xmlns:a16="http://schemas.microsoft.com/office/drawing/2014/main" id="{0378D200-6EFB-40CA-986B-811673C688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5505" y="4876800"/>
            <a:ext cx="228600" cy="228600"/>
          </a:xfrm>
          <a:prstGeom prst="rect">
            <a:avLst/>
          </a:prstGeom>
        </p:spPr>
      </p:pic>
      <p:pic>
        <p:nvPicPr>
          <p:cNvPr id="79" name="Picture 78" descr="Logo&#10;&#10;Description automatically generated">
            <a:extLst>
              <a:ext uri="{FF2B5EF4-FFF2-40B4-BE49-F238E27FC236}">
                <a16:creationId xmlns:a16="http://schemas.microsoft.com/office/drawing/2014/main" id="{04E2816F-39B8-476D-ADBD-56D0E9E6A7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7412" y="755404"/>
            <a:ext cx="1112675" cy="1069237"/>
          </a:xfrm>
          <a:prstGeom prst="rect">
            <a:avLst/>
          </a:prstGeom>
        </p:spPr>
      </p:pic>
      <p:sp>
        <p:nvSpPr>
          <p:cNvPr id="85" name="Rectangle 84">
            <a:extLst>
              <a:ext uri="{FF2B5EF4-FFF2-40B4-BE49-F238E27FC236}">
                <a16:creationId xmlns:a16="http://schemas.microsoft.com/office/drawing/2014/main" id="{E9FDC5C8-04D8-4E03-BA6C-B59C941A3ECF}"/>
              </a:ext>
            </a:extLst>
          </p:cNvPr>
          <p:cNvSpPr/>
          <p:nvPr/>
        </p:nvSpPr>
        <p:spPr>
          <a:xfrm>
            <a:off x="6780212" y="5964096"/>
            <a:ext cx="5315042" cy="276999"/>
          </a:xfrm>
          <a:prstGeom prst="rect">
            <a:avLst/>
          </a:prstGeom>
        </p:spPr>
        <p:txBody>
          <a:bodyPr wrap="square">
            <a:spAutoFit/>
          </a:bodyPr>
          <a:lstStyle/>
          <a:p>
            <a:r>
              <a:rPr lang="en-US" sz="1200" dirty="0"/>
              <a:t>top five most likely emojis shown with the model’s probability estimates</a:t>
            </a: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3D7D-7D0B-40C1-ACFD-BE9AD1679298}"/>
              </a:ext>
            </a:extLst>
          </p:cNvPr>
          <p:cNvSpPr>
            <a:spLocks noGrp="1"/>
          </p:cNvSpPr>
          <p:nvPr>
            <p:ph type="title"/>
          </p:nvPr>
        </p:nvSpPr>
        <p:spPr/>
        <p:txBody>
          <a:bodyPr/>
          <a:lstStyle/>
          <a:p>
            <a:r>
              <a:rPr lang="en-US" dirty="0"/>
              <a:t>Preprocessing and Pretraining</a:t>
            </a:r>
          </a:p>
        </p:txBody>
      </p:sp>
      <p:sp>
        <p:nvSpPr>
          <p:cNvPr id="4" name="Content Placeholder 3">
            <a:extLst>
              <a:ext uri="{FF2B5EF4-FFF2-40B4-BE49-F238E27FC236}">
                <a16:creationId xmlns:a16="http://schemas.microsoft.com/office/drawing/2014/main" id="{EF9FA36A-701A-4CAC-A3AC-D15905BB62C8}"/>
              </a:ext>
            </a:extLst>
          </p:cNvPr>
          <p:cNvSpPr>
            <a:spLocks noGrp="1"/>
          </p:cNvSpPr>
          <p:nvPr>
            <p:ph sz="half" idx="2"/>
          </p:nvPr>
        </p:nvSpPr>
        <p:spPr>
          <a:xfrm>
            <a:off x="455612" y="2286000"/>
            <a:ext cx="11053069" cy="4038601"/>
          </a:xfrm>
        </p:spPr>
        <p:txBody>
          <a:bodyPr/>
          <a:lstStyle/>
          <a:p>
            <a:r>
              <a:rPr lang="en-US" dirty="0"/>
              <a:t>Emojis are a proxy for emotion of a text.</a:t>
            </a:r>
          </a:p>
          <a:p>
            <a:r>
              <a:rPr lang="en-US" dirty="0"/>
              <a:t>Before using transfer learning, we preprocess and pretrain the model.</a:t>
            </a:r>
          </a:p>
          <a:p>
            <a:r>
              <a:rPr lang="en-US" dirty="0"/>
              <a:t>Preprocessing filters out tweets with URLs, tokenizes word by word, and reduces words with 2 or more repeated characters to the same token (lol, </a:t>
            </a:r>
            <a:r>
              <a:rPr lang="en-US" dirty="0" err="1"/>
              <a:t>loool</a:t>
            </a:r>
            <a:r>
              <a:rPr lang="en-US" dirty="0"/>
              <a:t>, </a:t>
            </a:r>
            <a:r>
              <a:rPr lang="en-US" dirty="0" err="1"/>
              <a:t>looooooool</a:t>
            </a:r>
            <a:r>
              <a:rPr lang="en-US" dirty="0"/>
              <a:t>)</a:t>
            </a:r>
          </a:p>
        </p:txBody>
      </p:sp>
    </p:spTree>
    <p:extLst>
      <p:ext uri="{BB962C8B-B14F-4D97-AF65-F5344CB8AC3E}">
        <p14:creationId xmlns:p14="http://schemas.microsoft.com/office/powerpoint/2010/main" val="360474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10435094"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3069" y="1971234"/>
            <a:ext cx="1602579"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509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070" y="609600"/>
            <a:ext cx="1602579"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9A7BB4-B8BC-4889-A40B-2C5797C194A6}"/>
              </a:ext>
            </a:extLst>
          </p:cNvPr>
          <p:cNvSpPr>
            <a:spLocks noGrp="1"/>
          </p:cNvSpPr>
          <p:nvPr>
            <p:ph type="title"/>
          </p:nvPr>
        </p:nvSpPr>
        <p:spPr>
          <a:xfrm>
            <a:off x="680143" y="753228"/>
            <a:ext cx="9611358" cy="1080938"/>
          </a:xfrm>
        </p:spPr>
        <p:txBody>
          <a:bodyPr vert="horz" lIns="91440" tIns="45720" rIns="91440" bIns="45720" rtlCol="0" anchor="ctr">
            <a:normAutofit/>
          </a:bodyPr>
          <a:lstStyle/>
          <a:p>
            <a:pPr defTabSz="914400"/>
            <a:r>
              <a:rPr lang="en-US" sz="3600"/>
              <a:t>Preprocessing and Pretraining Cont.</a:t>
            </a:r>
          </a:p>
        </p:txBody>
      </p:sp>
      <p:sp>
        <p:nvSpPr>
          <p:cNvPr id="3" name="Content Placeholder 2">
            <a:extLst>
              <a:ext uri="{FF2B5EF4-FFF2-40B4-BE49-F238E27FC236}">
                <a16:creationId xmlns:a16="http://schemas.microsoft.com/office/drawing/2014/main" id="{C78B8FE0-5489-4427-8CD8-F3E29D37ACB4}"/>
              </a:ext>
            </a:extLst>
          </p:cNvPr>
          <p:cNvSpPr>
            <a:spLocks noGrp="1"/>
          </p:cNvSpPr>
          <p:nvPr>
            <p:ph sz="half" idx="1"/>
          </p:nvPr>
        </p:nvSpPr>
        <p:spPr>
          <a:xfrm>
            <a:off x="680145" y="2336873"/>
            <a:ext cx="3204468" cy="3599316"/>
          </a:xfrm>
        </p:spPr>
        <p:txBody>
          <a:bodyPr vert="horz" lIns="91440" tIns="45720" rIns="91440" bIns="45720" rtlCol="0">
            <a:normAutofit/>
          </a:bodyPr>
          <a:lstStyle/>
          <a:p>
            <a:pPr indent="-228600" defTabSz="914400"/>
            <a:r>
              <a:rPr lang="en-US" sz="1800" dirty="0"/>
              <a:t>In tweets with multiple unique emojis, a separate tweet is created with that emoji type as the label</a:t>
            </a:r>
          </a:p>
          <a:p>
            <a:pPr indent="-228600" defTabSz="914400"/>
            <a:r>
              <a:rPr lang="en-US" sz="1800" dirty="0"/>
              <a:t>To ensure rich understanding across emotional content in text, the pretraining set is balanced and randomly sampled for equal representation</a:t>
            </a:r>
          </a:p>
          <a:p>
            <a:pPr indent="-228600" defTabSz="914400"/>
            <a:r>
              <a:rPr lang="en-US" sz="1800" dirty="0"/>
              <a:t>Remaining data is </a:t>
            </a:r>
            <a:r>
              <a:rPr lang="en-US" sz="1800" dirty="0" err="1"/>
              <a:t>upsampled</a:t>
            </a:r>
            <a:endParaRPr lang="en-US" sz="1800" dirty="0"/>
          </a:p>
        </p:txBody>
      </p:sp>
      <p:pic>
        <p:nvPicPr>
          <p:cNvPr id="7" name="Picture 6">
            <a:extLst>
              <a:ext uri="{FF2B5EF4-FFF2-40B4-BE49-F238E27FC236}">
                <a16:creationId xmlns:a16="http://schemas.microsoft.com/office/drawing/2014/main" id="{E945DC86-953F-4801-B35D-A1F26D26C10E}"/>
              </a:ext>
            </a:extLst>
          </p:cNvPr>
          <p:cNvPicPr>
            <a:picLocks noChangeAspect="1"/>
          </p:cNvPicPr>
          <p:nvPr/>
        </p:nvPicPr>
        <p:blipFill>
          <a:blip r:embed="rId5"/>
          <a:stretch>
            <a:fillRect/>
          </a:stretch>
        </p:blipFill>
        <p:spPr>
          <a:xfrm>
            <a:off x="4189412" y="2743200"/>
            <a:ext cx="7761436" cy="2503061"/>
          </a:xfrm>
          <a:prstGeom prst="rect">
            <a:avLst/>
          </a:prstGeom>
          <a:ln>
            <a:noFill/>
          </a:ln>
          <a:effectLst>
            <a:outerShdw blurRad="76200" dist="63500" dir="5040000" algn="tl" rotWithShape="0">
              <a:srgbClr val="000000">
                <a:alpha val="41000"/>
              </a:srgbClr>
            </a:outerShdw>
          </a:effectLst>
        </p:spPr>
      </p:pic>
      <p:sp>
        <p:nvSpPr>
          <p:cNvPr id="8" name="Rectangle 7">
            <a:extLst>
              <a:ext uri="{FF2B5EF4-FFF2-40B4-BE49-F238E27FC236}">
                <a16:creationId xmlns:a16="http://schemas.microsoft.com/office/drawing/2014/main" id="{A90DEDE6-2CCA-4A42-AC04-52A772969833}"/>
              </a:ext>
            </a:extLst>
          </p:cNvPr>
          <p:cNvSpPr/>
          <p:nvPr/>
        </p:nvSpPr>
        <p:spPr>
          <a:xfrm>
            <a:off x="5864719" y="5246261"/>
            <a:ext cx="6205118" cy="276999"/>
          </a:xfrm>
          <a:prstGeom prst="rect">
            <a:avLst/>
          </a:prstGeom>
        </p:spPr>
        <p:txBody>
          <a:bodyPr wrap="square">
            <a:spAutoFit/>
          </a:bodyPr>
          <a:lstStyle/>
          <a:p>
            <a:r>
              <a:rPr lang="en-US" sz="1200" dirty="0"/>
              <a:t>The number of tweets in the pretraining dataset associated with each emoji in millions.</a:t>
            </a:r>
          </a:p>
        </p:txBody>
      </p:sp>
    </p:spTree>
    <p:extLst>
      <p:ext uri="{BB962C8B-B14F-4D97-AF65-F5344CB8AC3E}">
        <p14:creationId xmlns:p14="http://schemas.microsoft.com/office/powerpoint/2010/main" val="387270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83E3-E632-4DCC-A6C7-66FDC9219C31}"/>
              </a:ext>
            </a:extLst>
          </p:cNvPr>
          <p:cNvSpPr>
            <a:spLocks noGrp="1"/>
          </p:cNvSpPr>
          <p:nvPr>
            <p:ph type="title"/>
          </p:nvPr>
        </p:nvSpPr>
        <p:spPr/>
        <p:txBody>
          <a:bodyPr/>
          <a:lstStyle/>
          <a:p>
            <a:r>
              <a:rPr lang="en-US" dirty="0"/>
              <a:t>Pretraining</a:t>
            </a:r>
          </a:p>
        </p:txBody>
      </p:sp>
      <p:sp>
        <p:nvSpPr>
          <p:cNvPr id="3" name="Content Placeholder 2">
            <a:extLst>
              <a:ext uri="{FF2B5EF4-FFF2-40B4-BE49-F238E27FC236}">
                <a16:creationId xmlns:a16="http://schemas.microsoft.com/office/drawing/2014/main" id="{96BFE3D2-25BF-4DCC-B858-33DF8253FF84}"/>
              </a:ext>
            </a:extLst>
          </p:cNvPr>
          <p:cNvSpPr>
            <a:spLocks noGrp="1"/>
          </p:cNvSpPr>
          <p:nvPr>
            <p:ph sz="half" idx="1"/>
          </p:nvPr>
        </p:nvSpPr>
        <p:spPr>
          <a:xfrm>
            <a:off x="680142" y="2336873"/>
            <a:ext cx="9757669" cy="3599316"/>
          </a:xfrm>
        </p:spPr>
        <p:txBody>
          <a:bodyPr/>
          <a:lstStyle/>
          <a:p>
            <a:r>
              <a:rPr lang="en-US" dirty="0"/>
              <a:t>After preprocessing the data, the model is pretrained by splitting the sample data and performing emoji prediction on tweets.</a:t>
            </a:r>
          </a:p>
          <a:p>
            <a:r>
              <a:rPr lang="en-US" dirty="0"/>
              <a:t>From the pretraining, a correlation matrix is established of the model’s predictions on the pretraining test set.</a:t>
            </a:r>
          </a:p>
          <a:p>
            <a:pPr marL="0" indent="0">
              <a:buNone/>
            </a:pPr>
            <a:endParaRPr lang="en-US" dirty="0"/>
          </a:p>
        </p:txBody>
      </p:sp>
    </p:spTree>
    <p:extLst>
      <p:ext uri="{BB962C8B-B14F-4D97-AF65-F5344CB8AC3E}">
        <p14:creationId xmlns:p14="http://schemas.microsoft.com/office/powerpoint/2010/main" val="19227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D4A54E4-9C89-44BF-AD28-044AD30BD4AB}"/>
              </a:ext>
            </a:extLst>
          </p:cNvPr>
          <p:cNvPicPr>
            <a:picLocks noChangeAspect="1"/>
          </p:cNvPicPr>
          <p:nvPr/>
        </p:nvPicPr>
        <p:blipFill>
          <a:blip r:embed="rId3"/>
          <a:stretch>
            <a:fillRect/>
          </a:stretch>
        </p:blipFill>
        <p:spPr>
          <a:xfrm>
            <a:off x="2741612" y="76200"/>
            <a:ext cx="6477000" cy="6444615"/>
          </a:xfrm>
          <a:prstGeom prst="rect">
            <a:avLst/>
          </a:prstGeom>
          <a:ln>
            <a:noFill/>
          </a:ln>
          <a:effectLst>
            <a:outerShdw blurRad="76200" dist="63500" dir="5040000" algn="tl" rotWithShape="0">
              <a:srgbClr val="000000">
                <a:alpha val="41000"/>
              </a:srgbClr>
            </a:outerShdw>
          </a:effectLst>
        </p:spPr>
      </p:pic>
      <p:sp>
        <p:nvSpPr>
          <p:cNvPr id="3" name="Rectangle 2">
            <a:extLst>
              <a:ext uri="{FF2B5EF4-FFF2-40B4-BE49-F238E27FC236}">
                <a16:creationId xmlns:a16="http://schemas.microsoft.com/office/drawing/2014/main" id="{BD325C35-87A5-49D7-95A5-A3DB61DEDF1B}"/>
              </a:ext>
            </a:extLst>
          </p:cNvPr>
          <p:cNvSpPr/>
          <p:nvPr/>
        </p:nvSpPr>
        <p:spPr>
          <a:xfrm>
            <a:off x="9447214" y="2228671"/>
            <a:ext cx="2386012" cy="1200329"/>
          </a:xfrm>
          <a:prstGeom prst="rect">
            <a:avLst/>
          </a:prstGeom>
        </p:spPr>
        <p:txBody>
          <a:bodyPr wrap="square">
            <a:spAutoFit/>
          </a:bodyPr>
          <a:lstStyle/>
          <a:p>
            <a:r>
              <a:rPr lang="en-US" dirty="0"/>
              <a:t>Correlation matrix of the model’s predictions on the pretraining test set.</a:t>
            </a:r>
          </a:p>
        </p:txBody>
      </p:sp>
    </p:spTree>
    <p:extLst>
      <p:ext uri="{BB962C8B-B14F-4D97-AF65-F5344CB8AC3E}">
        <p14:creationId xmlns:p14="http://schemas.microsoft.com/office/powerpoint/2010/main" val="303372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E7B5A0-4D01-4334-BF95-FECE9C71C6B9}"/>
              </a:ext>
            </a:extLst>
          </p:cNvPr>
          <p:cNvPicPr>
            <a:picLocks noChangeAspect="1"/>
          </p:cNvPicPr>
          <p:nvPr/>
        </p:nvPicPr>
        <p:blipFill>
          <a:blip r:embed="rId3"/>
          <a:stretch>
            <a:fillRect/>
          </a:stretch>
        </p:blipFill>
        <p:spPr>
          <a:xfrm>
            <a:off x="418306" y="2133600"/>
            <a:ext cx="11352212" cy="2967570"/>
          </a:xfrm>
          <a:prstGeom prst="rect">
            <a:avLst/>
          </a:prstGeom>
        </p:spPr>
      </p:pic>
      <p:sp>
        <p:nvSpPr>
          <p:cNvPr id="4" name="Rectangle 3">
            <a:extLst>
              <a:ext uri="{FF2B5EF4-FFF2-40B4-BE49-F238E27FC236}">
                <a16:creationId xmlns:a16="http://schemas.microsoft.com/office/drawing/2014/main" id="{CDEE6E81-D2F1-48CD-AA99-265FCB4EC8D3}"/>
              </a:ext>
            </a:extLst>
          </p:cNvPr>
          <p:cNvSpPr/>
          <p:nvPr/>
        </p:nvSpPr>
        <p:spPr>
          <a:xfrm>
            <a:off x="2132012" y="5119686"/>
            <a:ext cx="8001000" cy="646331"/>
          </a:xfrm>
          <a:prstGeom prst="rect">
            <a:avLst/>
          </a:prstGeom>
        </p:spPr>
        <p:txBody>
          <a:bodyPr wrap="square">
            <a:spAutoFit/>
          </a:bodyPr>
          <a:lstStyle/>
          <a:p>
            <a:r>
              <a:rPr lang="en-US" dirty="0"/>
              <a:t>Using hierarchical clustering with average linkage on the correlation matrix, the dendrogram seen is generated</a:t>
            </a:r>
          </a:p>
        </p:txBody>
      </p:sp>
    </p:spTree>
    <p:extLst>
      <p:ext uri="{BB962C8B-B14F-4D97-AF65-F5344CB8AC3E}">
        <p14:creationId xmlns:p14="http://schemas.microsoft.com/office/powerpoint/2010/main" val="143149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2569</Words>
  <Application>Microsoft Office PowerPoint</Application>
  <PresentationFormat>Custom</PresentationFormat>
  <Paragraphs>155</Paragraphs>
  <Slides>25</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Cambria</vt:lpstr>
      <vt:lpstr>Trebuchet MS</vt:lpstr>
      <vt:lpstr>Berlin</vt:lpstr>
      <vt:lpstr>Using millions of emoji occurrences to learn any-domain representations for detecting sentiment, emotion and sarcasm.</vt:lpstr>
      <vt:lpstr>Problem definition</vt:lpstr>
      <vt:lpstr>More emoji is better</vt:lpstr>
      <vt:lpstr>Emojis are not direct labelling</vt:lpstr>
      <vt:lpstr>Preprocessing and Pretraining</vt:lpstr>
      <vt:lpstr>Preprocessing and Pretraining Cont.</vt:lpstr>
      <vt:lpstr>Pretraining</vt:lpstr>
      <vt:lpstr>PowerPoint Presentation</vt:lpstr>
      <vt:lpstr>PowerPoint Presentation</vt:lpstr>
      <vt:lpstr>The DeepMoji Model</vt:lpstr>
      <vt:lpstr>Finetuning and reworking</vt:lpstr>
      <vt:lpstr>Transfer Learning - The Chain Thaw Approach</vt:lpstr>
      <vt:lpstr>Transfer Learning - The Chain Thaw Approach</vt:lpstr>
      <vt:lpstr>Transfer Learning - The Chain Thaw Approach</vt:lpstr>
      <vt:lpstr>Transfer Learning - The Chain Thaw Approach</vt:lpstr>
      <vt:lpstr>Transfer Learning - The Chain Thaw Approach</vt:lpstr>
      <vt:lpstr>Transfer Learning - The Chain Thaw Approach</vt:lpstr>
      <vt:lpstr>Experiments – Emoji Prediction </vt:lpstr>
      <vt:lpstr>Experiments – Benchmarking</vt:lpstr>
      <vt:lpstr>Experiments – Benchmarking</vt:lpstr>
      <vt:lpstr>Model Analysis – Component Importance</vt:lpstr>
      <vt:lpstr>Model Analysis – The Effect of Pretraining</vt:lpstr>
      <vt:lpstr>Model Analysis –          outperforms  </vt:lpstr>
      <vt:lpstr>Conclusion and Takeaways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millions of emoji occurrences to learn any-domain representations for detecting sentiment, emotion and sarcasm.</dc:title>
  <dc:creator>Jacob Fuehne</dc:creator>
  <cp:lastModifiedBy>Jacob Fuehne</cp:lastModifiedBy>
  <cp:revision>12</cp:revision>
  <dcterms:created xsi:type="dcterms:W3CDTF">2020-11-09T12:22:25Z</dcterms:created>
  <dcterms:modified xsi:type="dcterms:W3CDTF">2020-11-09T13:21:47Z</dcterms:modified>
</cp:coreProperties>
</file>