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2" r:id="rId7"/>
    <p:sldId id="264" r:id="rId8"/>
    <p:sldId id="266" r:id="rId9"/>
    <p:sldId id="265" r:id="rId10"/>
    <p:sldId id="263" r:id="rId11"/>
    <p:sldId id="269" r:id="rId12"/>
    <p:sldId id="270" r:id="rId13"/>
    <p:sldId id="271" r:id="rId14"/>
    <p:sldId id="272" r:id="rId15"/>
    <p:sldId id="27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76495" autoAdjust="0"/>
  </p:normalViewPr>
  <p:slideViewPr>
    <p:cSldViewPr snapToGrid="0">
      <p:cViewPr varScale="1">
        <p:scale>
          <a:sx n="87" d="100"/>
          <a:sy n="87" d="100"/>
        </p:scale>
        <p:origin x="1710" y="84"/>
      </p:cViewPr>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7AC79-C389-4701-A910-8003638ABDAC}"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D4EAD-7362-418C-B8DA-AA5800E8A148}" type="slidenum">
              <a:rPr lang="en-US" smtClean="0"/>
              <a:t>‹#›</a:t>
            </a:fld>
            <a:endParaRPr lang="en-US"/>
          </a:p>
        </p:txBody>
      </p:sp>
    </p:spTree>
    <p:extLst>
      <p:ext uri="{BB962C8B-B14F-4D97-AF65-F5344CB8AC3E}">
        <p14:creationId xmlns:p14="http://schemas.microsoft.com/office/powerpoint/2010/main" val="262655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5D4EAD-7362-418C-B8DA-AA5800E8A148}" type="slidenum">
              <a:rPr lang="en-US" smtClean="0"/>
              <a:t>1</a:t>
            </a:fld>
            <a:endParaRPr lang="en-US"/>
          </a:p>
        </p:txBody>
      </p:sp>
    </p:spTree>
    <p:extLst>
      <p:ext uri="{BB962C8B-B14F-4D97-AF65-F5344CB8AC3E}">
        <p14:creationId xmlns:p14="http://schemas.microsoft.com/office/powerpoint/2010/main" val="2926690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test the methods, two approaches are taken, an intrinsic and extrinsic evaluation. For the intrinsic approach, it is assumed that the affective variables valence arousal and dominance (VAD) will produce performance results transferable to empathy, and thus, these are evaluated for comparison, in the absence of an existing dataset for empathy. For the extrinsic approach, the Empathic Reactions dataset is used to create a lexicon for each method, then each is used to predict trait level empathy ratings.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from the results measuring Pearson correlation, MLFNN greatly outperforms any of the other methods tested, often with double the performance.  </a:t>
            </a:r>
          </a:p>
        </p:txBody>
      </p:sp>
      <p:sp>
        <p:nvSpPr>
          <p:cNvPr id="4" name="Slide Number Placeholder 3"/>
          <p:cNvSpPr>
            <a:spLocks noGrp="1"/>
          </p:cNvSpPr>
          <p:nvPr>
            <p:ph type="sldNum" sz="quarter" idx="5"/>
          </p:nvPr>
        </p:nvSpPr>
        <p:spPr/>
        <p:txBody>
          <a:bodyPr/>
          <a:lstStyle/>
          <a:p>
            <a:fld id="{855D4EAD-7362-418C-B8DA-AA5800E8A148}" type="slidenum">
              <a:rPr lang="en-US" smtClean="0"/>
              <a:t>10</a:t>
            </a:fld>
            <a:endParaRPr lang="en-US"/>
          </a:p>
        </p:txBody>
      </p:sp>
    </p:spTree>
    <p:extLst>
      <p:ext uri="{BB962C8B-B14F-4D97-AF65-F5344CB8AC3E}">
        <p14:creationId xmlns:p14="http://schemas.microsoft.com/office/powerpoint/2010/main" val="3830481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MLFFN has a key advantage in that it builds on pretrained word embeddings and leverages large amounts of unlabeled text data. The Mixed Level Feed Forward Network also has a great flexibility in that it can learn nonlinear dependencies between relative word frequencies of a document and the gold label.  And the Mixed Level Feed Forward Network can predict ratings for any word for which embeddings are known, not just those that occur in the gold data. This means that it is particularly well suited to the task of labelling and creating lexica.</a:t>
            </a:r>
          </a:p>
        </p:txBody>
      </p:sp>
      <p:sp>
        <p:nvSpPr>
          <p:cNvPr id="4" name="Slide Number Placeholder 3"/>
          <p:cNvSpPr>
            <a:spLocks noGrp="1"/>
          </p:cNvSpPr>
          <p:nvPr>
            <p:ph type="sldNum" sz="quarter" idx="5"/>
          </p:nvPr>
        </p:nvSpPr>
        <p:spPr/>
        <p:txBody>
          <a:bodyPr/>
          <a:lstStyle/>
          <a:p>
            <a:fld id="{855D4EAD-7362-418C-B8DA-AA5800E8A148}" type="slidenum">
              <a:rPr lang="en-US" smtClean="0"/>
              <a:t>11</a:t>
            </a:fld>
            <a:endParaRPr lang="en-US"/>
          </a:p>
        </p:txBody>
      </p:sp>
    </p:spTree>
    <p:extLst>
      <p:ext uri="{BB962C8B-B14F-4D97-AF65-F5344CB8AC3E}">
        <p14:creationId xmlns:p14="http://schemas.microsoft.com/office/powerpoint/2010/main" val="106091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the methods, the authors create the empathy dictionary. </a:t>
            </a:r>
            <a:br>
              <a:rPr lang="en-US" dirty="0"/>
            </a:br>
            <a:r>
              <a:rPr lang="en-US" dirty="0"/>
              <a:t>This final lexicon consists of 9,356 word types</a:t>
            </a:r>
          </a:p>
          <a:p>
            <a:r>
              <a:rPr lang="en-US" dirty="0"/>
              <a:t>The High Empathy words group contains many references to named entities that experience or cause suffering, making the reader feel empathic.</a:t>
            </a:r>
          </a:p>
          <a:p>
            <a:r>
              <a:rPr lang="en-US" dirty="0"/>
              <a:t>Low empathy words group contains words relating to ridicule.</a:t>
            </a:r>
          </a:p>
          <a:p>
            <a:r>
              <a:rPr lang="en-US" dirty="0"/>
              <a:t>High distress words group contains words characterizing abusive behavior</a:t>
            </a:r>
          </a:p>
          <a:p>
            <a:r>
              <a:rPr lang="en-US" dirty="0"/>
              <a:t>Low distress words don’t show a clear pattern, showing that personal distress should be considered as a matter of distressing or neutral, rather than having words that are not distressing. Funnily enough, the most commonly associated words for Low </a:t>
            </a:r>
            <a:r>
              <a:rPr lang="en-US" dirty="0" err="1"/>
              <a:t>Distresss</a:t>
            </a:r>
            <a:r>
              <a:rPr lang="en-US" dirty="0"/>
              <a:t> seem like the model is trying to tell us it has no idea what connection there is.</a:t>
            </a:r>
          </a:p>
          <a:p>
            <a:endParaRPr lang="en-US" dirty="0"/>
          </a:p>
        </p:txBody>
      </p:sp>
      <p:sp>
        <p:nvSpPr>
          <p:cNvPr id="4" name="Slide Number Placeholder 3"/>
          <p:cNvSpPr>
            <a:spLocks noGrp="1"/>
          </p:cNvSpPr>
          <p:nvPr>
            <p:ph type="sldNum" sz="quarter" idx="5"/>
          </p:nvPr>
        </p:nvSpPr>
        <p:spPr/>
        <p:txBody>
          <a:bodyPr/>
          <a:lstStyle/>
          <a:p>
            <a:fld id="{855D4EAD-7362-418C-B8DA-AA5800E8A148}" type="slidenum">
              <a:rPr lang="en-US" smtClean="0"/>
              <a:t>12</a:t>
            </a:fld>
            <a:endParaRPr lang="en-US"/>
          </a:p>
        </p:txBody>
      </p:sp>
    </p:spTree>
    <p:extLst>
      <p:ext uri="{BB962C8B-B14F-4D97-AF65-F5344CB8AC3E}">
        <p14:creationId xmlns:p14="http://schemas.microsoft.com/office/powerpoint/2010/main" val="1011191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give a more human interpretable lexica and verify the ratings, the authors perform a Signed Spectral Cluster to cluster words together that are similar semantically and in their ratings. </a:t>
            </a:r>
          </a:p>
          <a:p>
            <a:r>
              <a:rPr lang="en-US" sz="1200" dirty="0"/>
              <a:t>Clusters are shown to be very consistent, clustering around situations where people feel empathy.</a:t>
            </a:r>
          </a:p>
          <a:p>
            <a:r>
              <a:rPr lang="en-US" sz="1200" dirty="0"/>
              <a:t>The only clustering that seem strange are those surrounding named entities.  As you can see, there is a clustering of </a:t>
            </a:r>
            <a:r>
              <a:rPr lang="en-US" sz="1200" dirty="0" err="1"/>
              <a:t>duckworth</a:t>
            </a:r>
            <a:r>
              <a:rPr lang="en-US" sz="1200" dirty="0"/>
              <a:t>, </a:t>
            </a:r>
            <a:r>
              <a:rPr lang="en-US" dirty="0" err="1"/>
              <a:t>salama</a:t>
            </a:r>
            <a:r>
              <a:rPr lang="en-US" dirty="0"/>
              <a:t>, </a:t>
            </a:r>
            <a:r>
              <a:rPr lang="en-US" dirty="0" err="1"/>
              <a:t>mansour</a:t>
            </a:r>
            <a:r>
              <a:rPr lang="en-US" dirty="0"/>
              <a:t>, </a:t>
            </a:r>
            <a:r>
              <a:rPr lang="en-US" dirty="0" err="1"/>
              <a:t>santiago</a:t>
            </a:r>
            <a:r>
              <a:rPr lang="en-US" dirty="0"/>
              <a:t>, gilbert, etc. which most of us would not immediately understand a connection between. </a:t>
            </a:r>
            <a:r>
              <a:rPr lang="en-US" sz="1200" dirty="0"/>
              <a:t>It was not expected that named entities would be so prominent in the lexicon. Nevertheless, the named entities clusters are somewhat representative of people and places where bad things happen, or to whom bad things happen that make people feel empathy. Thus, while the clustering are not useful for certain usages of the lexica, they are useful from a predictive standpoint. </a:t>
            </a:r>
          </a:p>
          <a:p>
            <a:br>
              <a:rPr lang="en-US" sz="1200" dirty="0"/>
            </a:br>
            <a:r>
              <a:rPr lang="en-US" sz="1200" dirty="0"/>
              <a:t>The prominent role of the named entities led to the authors wanting to estimate many named entities there are in the lexicon.</a:t>
            </a:r>
            <a:endParaRPr lang="en-US" dirty="0"/>
          </a:p>
        </p:txBody>
      </p:sp>
      <p:sp>
        <p:nvSpPr>
          <p:cNvPr id="4" name="Slide Number Placeholder 3"/>
          <p:cNvSpPr>
            <a:spLocks noGrp="1"/>
          </p:cNvSpPr>
          <p:nvPr>
            <p:ph type="sldNum" sz="quarter" idx="5"/>
          </p:nvPr>
        </p:nvSpPr>
        <p:spPr/>
        <p:txBody>
          <a:bodyPr/>
          <a:lstStyle/>
          <a:p>
            <a:fld id="{855D4EAD-7362-418C-B8DA-AA5800E8A148}" type="slidenum">
              <a:rPr lang="en-US" smtClean="0"/>
              <a:t>13</a:t>
            </a:fld>
            <a:endParaRPr lang="en-US"/>
          </a:p>
        </p:txBody>
      </p:sp>
    </p:spTree>
    <p:extLst>
      <p:ext uri="{BB962C8B-B14F-4D97-AF65-F5344CB8AC3E}">
        <p14:creationId xmlns:p14="http://schemas.microsoft.com/office/powerpoint/2010/main" val="357470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t>The authors manually labelled the clusters produced as person, organization, date or time, number or unit of measurement, and punctuation.</a:t>
            </a:r>
          </a:p>
          <a:p>
            <a:pPr>
              <a:lnSpc>
                <a:spcPct val="90000"/>
              </a:lnSpc>
            </a:pPr>
            <a:r>
              <a:rPr lang="en-US" sz="1200" dirty="0"/>
              <a:t>Clusters that contained mostly entries of one of these labels were marked with all of their words belonging to the label. </a:t>
            </a:r>
          </a:p>
          <a:p>
            <a:pPr>
              <a:lnSpc>
                <a:spcPct val="90000"/>
              </a:lnSpc>
            </a:pPr>
            <a:r>
              <a:rPr lang="en-US" sz="1200" dirty="0"/>
              <a:t>Named entities are very consistent in being grouped together, but some false positives and negatives occur, meaning their estimates will be slightly off.</a:t>
            </a:r>
          </a:p>
          <a:p>
            <a:pPr>
              <a:lnSpc>
                <a:spcPct val="90000"/>
              </a:lnSpc>
            </a:pPr>
            <a:r>
              <a:rPr lang="en-US" sz="1200" dirty="0"/>
              <a:t>And from the table on the right, we can see that for the most part, there aren’t any significant differences between the number of named entities for empathy compared to distress, except for with regard to organizations.  The authors don’t comment on this pronounced difference, but my hypothesis would be that there are likely more distinct organizations dedicated towards helping those who are suffering and organizations of people who are suffering than there are those that make us feel distressed at their mentioning.  The authors also don’t talk about the difference in punctuation at all. I also have no idea why punctuation would have a 60% increase from distress to empathy, but I would be curious if anybody had ideas on this.</a:t>
            </a:r>
          </a:p>
          <a:p>
            <a:pPr>
              <a:lnSpc>
                <a:spcPct val="90000"/>
              </a:lnSpc>
            </a:pPr>
            <a:r>
              <a:rPr lang="en-US" sz="1200" dirty="0"/>
              <a:t>Besides the point, after they completed their estimations, they found that the number of named entities in their dictionary was roughly 6%</a:t>
            </a:r>
          </a:p>
          <a:p>
            <a:endParaRPr lang="en-US" dirty="0"/>
          </a:p>
        </p:txBody>
      </p:sp>
      <p:sp>
        <p:nvSpPr>
          <p:cNvPr id="4" name="Slide Number Placeholder 3"/>
          <p:cNvSpPr>
            <a:spLocks noGrp="1"/>
          </p:cNvSpPr>
          <p:nvPr>
            <p:ph type="sldNum" sz="quarter" idx="5"/>
          </p:nvPr>
        </p:nvSpPr>
        <p:spPr/>
        <p:txBody>
          <a:bodyPr/>
          <a:lstStyle/>
          <a:p>
            <a:fld id="{855D4EAD-7362-418C-B8DA-AA5800E8A148}" type="slidenum">
              <a:rPr lang="en-US" smtClean="0"/>
              <a:t>14</a:t>
            </a:fld>
            <a:endParaRPr lang="en-US"/>
          </a:p>
        </p:txBody>
      </p:sp>
    </p:spTree>
    <p:extLst>
      <p:ext uri="{BB962C8B-B14F-4D97-AF65-F5344CB8AC3E}">
        <p14:creationId xmlns:p14="http://schemas.microsoft.com/office/powerpoint/2010/main" val="3343546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Mixed-Level Feed-Forward Network learns word ratings from document level ratings and performs substantially better than other methods previously used for lexicon creation.</a:t>
            </a:r>
          </a:p>
          <a:p>
            <a:r>
              <a:rPr lang="en-US" dirty="0"/>
              <a:t>The Mixed-Level Feed-Forward Network builds on pre-trained word embeddings, leveraging vast amounts of unlabeled text data</a:t>
            </a:r>
          </a:p>
          <a:p>
            <a:r>
              <a:rPr lang="en-US" dirty="0"/>
              <a:t>The model learns nonlinear dependencies between word frequencies and the label</a:t>
            </a:r>
          </a:p>
          <a:p>
            <a:r>
              <a:rPr lang="en-US" dirty="0"/>
              <a:t>The model can predict ratings for any word for which embeddings are known</a:t>
            </a:r>
          </a:p>
          <a:p>
            <a:endParaRPr lang="en-US" dirty="0"/>
          </a:p>
        </p:txBody>
      </p:sp>
      <p:sp>
        <p:nvSpPr>
          <p:cNvPr id="4" name="Slide Number Placeholder 3"/>
          <p:cNvSpPr>
            <a:spLocks noGrp="1"/>
          </p:cNvSpPr>
          <p:nvPr>
            <p:ph type="sldNum" sz="quarter" idx="5"/>
          </p:nvPr>
        </p:nvSpPr>
        <p:spPr/>
        <p:txBody>
          <a:bodyPr/>
          <a:lstStyle/>
          <a:p>
            <a:fld id="{855D4EAD-7362-418C-B8DA-AA5800E8A148}" type="slidenum">
              <a:rPr lang="en-US" smtClean="0"/>
              <a:t>15</a:t>
            </a:fld>
            <a:endParaRPr lang="en-US"/>
          </a:p>
        </p:txBody>
      </p:sp>
    </p:spTree>
    <p:extLst>
      <p:ext uri="{BB962C8B-B14F-4D97-AF65-F5344CB8AC3E}">
        <p14:creationId xmlns:p14="http://schemas.microsoft.com/office/powerpoint/2010/main" val="160349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Lexica characterizing different emotions have been shown to be very beneficial to NLP in that they improve sentence level emotion prediction, help refine pretrained word embedding models, and they are typically easy to acquire and have robust transferability.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Emotion analysis has been becoming more popular in NLP, but for psychological constructs such as empathy, it is very difficult.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lexica for a range of emotions already, but for emotion, there are none because there are no clear set of words that can accurately distinguish empathy from self-focused distress.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gold standard scale for empathy from Batson et al in 1987 is also flawed, as it contains  words with multiple meanings, where one meaning may relate to empathy while another may be far from it, such as in the case of “warm and “tender”, which could relate to feelings of love or compassion, or they could be used by a cannibal, or someone talking about their dinner. </a:t>
            </a:r>
            <a:br>
              <a:rPr lang="en-US" dirty="0"/>
            </a:br>
            <a:br>
              <a:rPr lang="en-US" dirty="0"/>
            </a:br>
            <a:r>
              <a:rPr lang="en-US" dirty="0"/>
              <a:t>So this scale may be useful for self reporting emotional states, it would be a poor guide as a lexicon for empathy.</a:t>
            </a:r>
          </a:p>
        </p:txBody>
      </p:sp>
      <p:sp>
        <p:nvSpPr>
          <p:cNvPr id="4" name="Slide Number Placeholder 3"/>
          <p:cNvSpPr>
            <a:spLocks noGrp="1"/>
          </p:cNvSpPr>
          <p:nvPr>
            <p:ph type="sldNum" sz="quarter" idx="5"/>
          </p:nvPr>
        </p:nvSpPr>
        <p:spPr/>
        <p:txBody>
          <a:bodyPr/>
          <a:lstStyle/>
          <a:p>
            <a:fld id="{855D4EAD-7362-418C-B8DA-AA5800E8A148}" type="slidenum">
              <a:rPr lang="en-US" smtClean="0"/>
              <a:t>2</a:t>
            </a:fld>
            <a:endParaRPr lang="en-US"/>
          </a:p>
        </p:txBody>
      </p:sp>
    </p:spTree>
    <p:extLst>
      <p:ext uri="{BB962C8B-B14F-4D97-AF65-F5344CB8AC3E}">
        <p14:creationId xmlns:p14="http://schemas.microsoft.com/office/powerpoint/2010/main" val="126011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work has worked with creating lexica for other abstract concepts such as concrete/abstractness, familiarity, imageability and humor, but not empathy (</a:t>
            </a:r>
            <a:r>
              <a:rPr lang="da-DK" dirty="0"/>
              <a:t>Brysbaert et al., 2014; Yee, 2017; Engelthaler and Hills, 2018). </a:t>
            </a:r>
          </a:p>
          <a:p>
            <a:r>
              <a:rPr lang="da-DK" dirty="0"/>
              <a:t>Also, while most lexica have been created manually, there is a large number of papers published on creating them automatically. </a:t>
            </a:r>
            <a:r>
              <a:rPr lang="it-IT" dirty="0"/>
              <a:t>(Kulkarni et al. (2019)). However, these papers focus primarily on word level supervision.  In this paper, the authors address the problems of making a lexica for empathy at the word level by taking a different approach. Instead, they use a document level approach to learn word ratings.</a:t>
            </a:r>
          </a:p>
          <a:p>
            <a:endParaRPr lang="en-US" dirty="0"/>
          </a:p>
        </p:txBody>
      </p:sp>
      <p:sp>
        <p:nvSpPr>
          <p:cNvPr id="4" name="Slide Number Placeholder 3"/>
          <p:cNvSpPr>
            <a:spLocks noGrp="1"/>
          </p:cNvSpPr>
          <p:nvPr>
            <p:ph type="sldNum" sz="quarter" idx="5"/>
          </p:nvPr>
        </p:nvSpPr>
        <p:spPr/>
        <p:txBody>
          <a:bodyPr/>
          <a:lstStyle/>
          <a:p>
            <a:fld id="{855D4EAD-7362-418C-B8DA-AA5800E8A148}" type="slidenum">
              <a:rPr lang="en-US" smtClean="0"/>
              <a:t>3</a:t>
            </a:fld>
            <a:endParaRPr lang="en-US"/>
          </a:p>
        </p:txBody>
      </p:sp>
    </p:spTree>
    <p:extLst>
      <p:ext uri="{BB962C8B-B14F-4D97-AF65-F5344CB8AC3E}">
        <p14:creationId xmlns:p14="http://schemas.microsoft.com/office/powerpoint/2010/main" val="281631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 that background aside, our goal is to learn ratings and create a lexica for two kinds of empathy, empathic concern (feeling for someone) and personal distress (suffering with someone) and our goal is to predict document level empathy in a regular supervised set-up, then invert the resulting model to derive word ratings.</a:t>
            </a:r>
          </a:p>
          <a:p>
            <a:endParaRPr lang="en-US" dirty="0"/>
          </a:p>
        </p:txBody>
      </p:sp>
      <p:sp>
        <p:nvSpPr>
          <p:cNvPr id="4" name="Slide Number Placeholder 3"/>
          <p:cNvSpPr>
            <a:spLocks noGrp="1"/>
          </p:cNvSpPr>
          <p:nvPr>
            <p:ph type="sldNum" sz="quarter" idx="5"/>
          </p:nvPr>
        </p:nvSpPr>
        <p:spPr/>
        <p:txBody>
          <a:bodyPr/>
          <a:lstStyle/>
          <a:p>
            <a:fld id="{855D4EAD-7362-418C-B8DA-AA5800E8A148}" type="slidenum">
              <a:rPr lang="en-US" smtClean="0"/>
              <a:t>4</a:t>
            </a:fld>
            <a:endParaRPr lang="en-US"/>
          </a:p>
        </p:txBody>
      </p:sp>
    </p:spTree>
    <p:extLst>
      <p:ext uri="{BB962C8B-B14F-4D97-AF65-F5344CB8AC3E}">
        <p14:creationId xmlns:p14="http://schemas.microsoft.com/office/powerpoint/2010/main" val="2886775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defining our variables, we let W = w1 through </a:t>
            </a:r>
            <a:r>
              <a:rPr lang="en-US" dirty="0" err="1"/>
              <a:t>wn</a:t>
            </a:r>
            <a:r>
              <a:rPr lang="en-US" dirty="0"/>
              <a:t> denote a set of words with the gold labels </a:t>
            </a:r>
            <a:r>
              <a:rPr lang="en-US" dirty="0" err="1"/>
              <a:t>Yw</a:t>
            </a:r>
            <a:r>
              <a:rPr lang="en-US" dirty="0"/>
              <a:t> for yw1 through </a:t>
            </a:r>
            <a:r>
              <a:rPr lang="en-US" dirty="0" err="1"/>
              <a:t>ywn</a:t>
            </a:r>
            <a:br>
              <a:rPr lang="en-US" dirty="0"/>
            </a:br>
            <a:r>
              <a:rPr lang="en-US" dirty="0"/>
              <a:t>and we define D to be d1 through dm be a set of higher linguistic units with gold </a:t>
            </a:r>
            <a:r>
              <a:rPr lang="en-US" dirty="0" err="1"/>
              <a:t>lablels</a:t>
            </a:r>
            <a:r>
              <a:rPr lang="en-US" dirty="0"/>
              <a:t> Yd  for yd1 through </a:t>
            </a:r>
            <a:r>
              <a:rPr lang="en-US" dirty="0" err="1"/>
              <a:t>ydm</a:t>
            </a:r>
            <a:endParaRPr lang="en-US" dirty="0"/>
          </a:p>
          <a:p>
            <a:r>
              <a:rPr lang="en-US" dirty="0"/>
              <a:t>These higher level linguistics units could be phrases, paragraphs, or even whole books, but we’ll just refer to them as documents for simplicity</a:t>
            </a:r>
          </a:p>
          <a:p>
            <a:endParaRPr lang="en-US" dirty="0"/>
          </a:p>
          <a:p>
            <a:r>
              <a:rPr lang="en-US" dirty="0"/>
              <a:t>Keeping these variables in mind, we want to be able to calculate </a:t>
            </a:r>
            <a:r>
              <a:rPr lang="en-US" dirty="0" err="1"/>
              <a:t>Yw</a:t>
            </a:r>
            <a:r>
              <a:rPr lang="en-US" dirty="0"/>
              <a:t>, our word labels, given our W words, D documents, and Yd document labels.</a:t>
            </a:r>
          </a:p>
        </p:txBody>
      </p:sp>
      <p:sp>
        <p:nvSpPr>
          <p:cNvPr id="4" name="Slide Number Placeholder 3"/>
          <p:cNvSpPr>
            <a:spLocks noGrp="1"/>
          </p:cNvSpPr>
          <p:nvPr>
            <p:ph type="sldNum" sz="quarter" idx="5"/>
          </p:nvPr>
        </p:nvSpPr>
        <p:spPr/>
        <p:txBody>
          <a:bodyPr/>
          <a:lstStyle/>
          <a:p>
            <a:fld id="{855D4EAD-7362-418C-B8DA-AA5800E8A148}" type="slidenum">
              <a:rPr lang="en-US" smtClean="0"/>
              <a:t>5</a:t>
            </a:fld>
            <a:endParaRPr lang="en-US"/>
          </a:p>
        </p:txBody>
      </p:sp>
    </p:spTree>
    <p:extLst>
      <p:ext uri="{BB962C8B-B14F-4D97-AF65-F5344CB8AC3E}">
        <p14:creationId xmlns:p14="http://schemas.microsoft.com/office/powerpoint/2010/main" val="299094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take a comprehensive approach at comparing different methods to solving this problem and their effectiveness. And to conserve time for other parts of the paper, I’m going to gloss over the specifics of the math formulas, and I’ll be focusing mostly on an overview of what they do.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first method, the mean star rating predicts word labels by averaging the gold labels of documents in which the word occurs</a:t>
            </a:r>
          </a:p>
          <a:p>
            <a:endParaRPr lang="en-US" dirty="0"/>
          </a:p>
        </p:txBody>
      </p:sp>
      <p:sp>
        <p:nvSpPr>
          <p:cNvPr id="4" name="Slide Number Placeholder 3"/>
          <p:cNvSpPr>
            <a:spLocks noGrp="1"/>
          </p:cNvSpPr>
          <p:nvPr>
            <p:ph type="sldNum" sz="quarter" idx="5"/>
          </p:nvPr>
        </p:nvSpPr>
        <p:spPr/>
        <p:txBody>
          <a:bodyPr/>
          <a:lstStyle/>
          <a:p>
            <a:fld id="{855D4EAD-7362-418C-B8DA-AA5800E8A148}" type="slidenum">
              <a:rPr lang="en-US" smtClean="0"/>
              <a:t>6</a:t>
            </a:fld>
            <a:endParaRPr lang="en-US"/>
          </a:p>
        </p:txBody>
      </p:sp>
    </p:spTree>
    <p:extLst>
      <p:ext uri="{BB962C8B-B14F-4D97-AF65-F5344CB8AC3E}">
        <p14:creationId xmlns:p14="http://schemas.microsoft.com/office/powerpoint/2010/main" val="216838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Binary Rating looks at numerical document labels and applies a split at the median, with those below recorded as 0 and above recorded as 1. Then word rating labels are applied through the same equation as Mean Star Rating. (</a:t>
            </a:r>
            <a:r>
              <a:rPr lang="en-US" dirty="0" err="1"/>
              <a:t>Mihalcea</a:t>
            </a:r>
            <a:r>
              <a:rPr lang="en-US" dirty="0"/>
              <a:t>, R. and Liu, H. 2006)</a:t>
            </a:r>
          </a:p>
          <a:p>
            <a:endParaRPr lang="en-US" dirty="0"/>
          </a:p>
        </p:txBody>
      </p:sp>
      <p:sp>
        <p:nvSpPr>
          <p:cNvPr id="4" name="Slide Number Placeholder 3"/>
          <p:cNvSpPr>
            <a:spLocks noGrp="1"/>
          </p:cNvSpPr>
          <p:nvPr>
            <p:ph type="sldNum" sz="quarter" idx="5"/>
          </p:nvPr>
        </p:nvSpPr>
        <p:spPr/>
        <p:txBody>
          <a:bodyPr/>
          <a:lstStyle/>
          <a:p>
            <a:fld id="{855D4EAD-7362-418C-B8DA-AA5800E8A148}" type="slidenum">
              <a:rPr lang="en-US" smtClean="0"/>
              <a:t>7</a:t>
            </a:fld>
            <a:endParaRPr lang="en-US"/>
          </a:p>
        </p:txBody>
      </p:sp>
    </p:spTree>
    <p:extLst>
      <p:ext uri="{BB962C8B-B14F-4D97-AF65-F5344CB8AC3E}">
        <p14:creationId xmlns:p14="http://schemas.microsoft.com/office/powerpoint/2010/main" val="96361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Regression Weights approach, the method learns word ratings by fitting a linear regression model with bag of words features. You consider a linear regression model that predicts document labels. With a Bag of Words approach, relative frequency of a word is often used for the features. Aside from the intercept, the result of the linear model can be interpreted as getting the weighted average of all the weight terms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𝑗</m:t>
                        </m:r>
                      </m:sub>
                    </m:sSub>
                  </m:oMath>
                </a14:m>
                <a:r>
                  <a:rPr lang="en-US" dirty="0"/>
                  <a:t> with the relative</a:t>
                </a:r>
                <a:r>
                  <a:rPr lang="en-US" baseline="0" dirty="0"/>
                  <a:t> term frequency being the weighting factor.</a:t>
                </a:r>
                <a:r>
                  <a:rPr lang="en-US" dirty="0"/>
                  <a:t> Because a linear bag of words model will align with a lexicon approach for document level prediction, you can substitute in the relative frequency of a word </a:t>
                </a:r>
                <a:r>
                  <a:rPr lang="en-US" dirty="0" err="1"/>
                  <a:t>wj</a:t>
                </a:r>
                <a:r>
                  <a:rPr lang="en-US" dirty="0"/>
                  <a:t> in a document di</a:t>
                </a: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Regression Weights approach, the method learns word ratings by fitting a linear regression model with bag of words features. You consider a linear regression model that predicts document labels. With a Bag of Words approach, relative frequency of a word is often used for the features. Aside from the intercept, the result of the linear model can be interpreted as getting the weighted average of all the weight terms </a:t>
                </a:r>
                <a:r>
                  <a:rPr lang="en-US" b="0" i="0">
                    <a:latin typeface="Cambria Math" panose="02040503050406030204" pitchFamily="18" charset="0"/>
                  </a:rPr>
                  <a:t>𝑎_</a:t>
                </a:r>
                <a:r>
                  <a:rPr lang="en-US" i="0">
                    <a:latin typeface="Cambria Math" panose="02040503050406030204" pitchFamily="18" charset="0"/>
                  </a:rPr>
                  <a:t>𝑗</a:t>
                </a:r>
                <a:r>
                  <a:rPr lang="en-US" dirty="0"/>
                  <a:t> with the relative</a:t>
                </a:r>
                <a:r>
                  <a:rPr lang="en-US" baseline="0" dirty="0"/>
                  <a:t> term frequency being the weighting factor.</a:t>
                </a:r>
                <a:r>
                  <a:rPr lang="en-US" dirty="0"/>
                  <a:t> Because a linear bag of words model will align with a lexicon approach for document level prediction, you can substitute in the relative frequency of a word </a:t>
                </a:r>
                <a:r>
                  <a:rPr lang="en-US" dirty="0" err="1"/>
                  <a:t>wj</a:t>
                </a:r>
                <a:r>
                  <a:rPr lang="en-US" dirty="0"/>
                  <a:t> in a document di</a:t>
                </a:r>
              </a:p>
              <a:p>
                <a:endParaRPr lang="en-US" dirty="0"/>
              </a:p>
            </p:txBody>
          </p:sp>
        </mc:Fallback>
      </mc:AlternateContent>
      <p:sp>
        <p:nvSpPr>
          <p:cNvPr id="4" name="Slide Number Placeholder 3"/>
          <p:cNvSpPr>
            <a:spLocks noGrp="1"/>
          </p:cNvSpPr>
          <p:nvPr>
            <p:ph type="sldNum" sz="quarter" idx="5"/>
          </p:nvPr>
        </p:nvSpPr>
        <p:spPr/>
        <p:txBody>
          <a:bodyPr/>
          <a:lstStyle/>
          <a:p>
            <a:fld id="{855D4EAD-7362-418C-B8DA-AA5800E8A148}" type="slidenum">
              <a:rPr lang="en-US" smtClean="0"/>
              <a:t>8</a:t>
            </a:fld>
            <a:endParaRPr lang="en-US"/>
          </a:p>
        </p:txBody>
      </p:sp>
    </p:spTree>
    <p:extLst>
      <p:ext uri="{BB962C8B-B14F-4D97-AF65-F5344CB8AC3E}">
        <p14:creationId xmlns:p14="http://schemas.microsoft.com/office/powerpoint/2010/main" val="119790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method proposed in the paper is a mixed level feed forward network. The math outlining the Mixed Level Feed </a:t>
            </a:r>
            <a:r>
              <a:rPr lang="en-US" dirty="0" err="1"/>
              <a:t>Fordward</a:t>
            </a:r>
            <a:r>
              <a:rPr lang="en-US" dirty="0"/>
              <a:t> Network in the paper is a little confusing at a glance, but the key takeaways are that this model is a feed forward network that predicts labels from embedding centroid features similar to deep averaging networks or DANs. The difference between this and DAN is that this model is used to predict words after being fit to predict document labels.  By fitting, the model learns to map points of the pre-trained embedding space to the label space of documents. However, using this same embedding, we can also represent words </a:t>
            </a:r>
            <a:r>
              <a:rPr lang="en-US" dirty="0" err="1"/>
              <a:t>wi</a:t>
            </a:r>
            <a:r>
              <a:rPr lang="en-US" dirty="0"/>
              <a:t> in W, the ones we are wanting to predict labels for, in the same feature space. And because word and document labels populate the same space in the problem definition, the model can be used to predict both word and document labels.  And so I want to highlight this, the most important part about these equations and what you should take away from it that makes this all work, is that you can predict each </a:t>
            </a:r>
            <a:r>
              <a:rPr lang="en-US" dirty="0" err="1"/>
              <a:t>Ywi</a:t>
            </a:r>
            <a:r>
              <a:rPr lang="en-US" dirty="0"/>
              <a:t> by inputting </a:t>
            </a:r>
            <a:r>
              <a:rPr lang="en-US" dirty="0" err="1"/>
              <a:t>vec</a:t>
            </a:r>
            <a:r>
              <a:rPr lang="en-US" dirty="0"/>
              <a:t>(</a:t>
            </a:r>
            <a:r>
              <a:rPr lang="en-US" dirty="0" err="1"/>
              <a:t>wi</a:t>
            </a:r>
            <a:r>
              <a:rPr lang="en-US" dirty="0"/>
              <a:t>) into the feed forward network equation you see here. Because this feed forward network can predict both the document labels and the word labels, they call it a mixed level feed forward network.</a:t>
            </a:r>
          </a:p>
        </p:txBody>
      </p:sp>
      <p:sp>
        <p:nvSpPr>
          <p:cNvPr id="4" name="Slide Number Placeholder 3"/>
          <p:cNvSpPr>
            <a:spLocks noGrp="1"/>
          </p:cNvSpPr>
          <p:nvPr>
            <p:ph type="sldNum" sz="quarter" idx="5"/>
          </p:nvPr>
        </p:nvSpPr>
        <p:spPr/>
        <p:txBody>
          <a:bodyPr/>
          <a:lstStyle/>
          <a:p>
            <a:fld id="{855D4EAD-7362-418C-B8DA-AA5800E8A148}" type="slidenum">
              <a:rPr lang="en-US" smtClean="0"/>
              <a:t>9</a:t>
            </a:fld>
            <a:endParaRPr lang="en-US"/>
          </a:p>
        </p:txBody>
      </p:sp>
    </p:spTree>
    <p:extLst>
      <p:ext uri="{BB962C8B-B14F-4D97-AF65-F5344CB8AC3E}">
        <p14:creationId xmlns:p14="http://schemas.microsoft.com/office/powerpoint/2010/main" val="2724230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8AA24-4571-4CE8-9EBF-9192BC940696}"/>
              </a:ext>
            </a:extLst>
          </p:cNvPr>
          <p:cNvSpPr>
            <a:spLocks noGrp="1"/>
          </p:cNvSpPr>
          <p:nvPr>
            <p:ph type="ctrTitle"/>
          </p:nvPr>
        </p:nvSpPr>
        <p:spPr>
          <a:xfrm>
            <a:off x="1993805" y="1354668"/>
            <a:ext cx="8204391" cy="2346475"/>
          </a:xfrm>
        </p:spPr>
        <p:txBody>
          <a:bodyPr>
            <a:normAutofit/>
          </a:bodyPr>
          <a:lstStyle/>
          <a:p>
            <a:pPr algn="ctr">
              <a:lnSpc>
                <a:spcPct val="90000"/>
              </a:lnSpc>
            </a:pPr>
            <a:r>
              <a:rPr lang="en-US" sz="4200"/>
              <a:t>Learning Word Ratings for Empathy and Distress from Document-Level User Responses</a:t>
            </a:r>
          </a:p>
        </p:txBody>
      </p:sp>
      <p:sp>
        <p:nvSpPr>
          <p:cNvPr id="3" name="Subtitle 2">
            <a:extLst>
              <a:ext uri="{FF2B5EF4-FFF2-40B4-BE49-F238E27FC236}">
                <a16:creationId xmlns:a16="http://schemas.microsoft.com/office/drawing/2014/main" id="{703D9D87-A8A1-4BF8-99DD-406E0328CA1E}"/>
              </a:ext>
            </a:extLst>
          </p:cNvPr>
          <p:cNvSpPr>
            <a:spLocks noGrp="1"/>
          </p:cNvSpPr>
          <p:nvPr>
            <p:ph type="subTitle" idx="1"/>
          </p:nvPr>
        </p:nvSpPr>
        <p:spPr>
          <a:xfrm>
            <a:off x="2497137" y="3940629"/>
            <a:ext cx="7197726" cy="1240970"/>
          </a:xfrm>
        </p:spPr>
        <p:txBody>
          <a:bodyPr>
            <a:normAutofit/>
          </a:bodyPr>
          <a:lstStyle/>
          <a:p>
            <a:pPr algn="ctr"/>
            <a:r>
              <a:rPr lang="en-US"/>
              <a:t>Joao Sedoc, Sven Buechel, Yehonathan Nachmany, Anneke Buffone, and Lyle Ungar</a:t>
            </a:r>
          </a:p>
          <a:p>
            <a:pPr algn="ctr"/>
            <a:r>
              <a:rPr lang="en-US"/>
              <a:t>(2020)</a:t>
            </a:r>
          </a:p>
        </p:txBody>
      </p:sp>
      <p:cxnSp>
        <p:nvCxnSpPr>
          <p:cNvPr id="13"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F51A-97CD-46C6-B5E6-2359DCC9D0EB}"/>
              </a:ext>
            </a:extLst>
          </p:cNvPr>
          <p:cNvSpPr>
            <a:spLocks noGrp="1"/>
          </p:cNvSpPr>
          <p:nvPr>
            <p:ph type="title"/>
          </p:nvPr>
        </p:nvSpPr>
        <p:spPr>
          <a:xfrm>
            <a:off x="547689" y="581259"/>
            <a:ext cx="9220198" cy="980812"/>
          </a:xfrm>
        </p:spPr>
        <p:txBody>
          <a:bodyPr/>
          <a:lstStyle/>
          <a:p>
            <a:r>
              <a:rPr lang="en-US" dirty="0"/>
              <a:t>Systematic comparison of Methods</a:t>
            </a:r>
          </a:p>
        </p:txBody>
      </p:sp>
      <p:sp>
        <p:nvSpPr>
          <p:cNvPr id="3" name="Content Placeholder 2">
            <a:extLst>
              <a:ext uri="{FF2B5EF4-FFF2-40B4-BE49-F238E27FC236}">
                <a16:creationId xmlns:a16="http://schemas.microsoft.com/office/drawing/2014/main" id="{0B836913-7613-496D-B537-71B4ACE7FFC9}"/>
              </a:ext>
            </a:extLst>
          </p:cNvPr>
          <p:cNvSpPr>
            <a:spLocks noGrp="1"/>
          </p:cNvSpPr>
          <p:nvPr>
            <p:ph idx="1"/>
          </p:nvPr>
        </p:nvSpPr>
        <p:spPr>
          <a:xfrm>
            <a:off x="333377" y="1451903"/>
            <a:ext cx="4543424" cy="4225525"/>
          </a:xfrm>
        </p:spPr>
        <p:txBody>
          <a:bodyPr>
            <a:normAutofit/>
          </a:bodyPr>
          <a:lstStyle/>
          <a:p>
            <a:r>
              <a:rPr lang="en-US" dirty="0"/>
              <a:t>To test the methods, two approaches are taken, an intrinsic and extrinsic evaluation. </a:t>
            </a:r>
          </a:p>
          <a:p>
            <a:r>
              <a:rPr lang="en-US" dirty="0"/>
              <a:t>For the intrinsic approach, it is assumed that the affective variables valence arousal and dominance (VAD) will produce performance results transferable to empathy, and thus, these are evaluated for comparison, in the absence of an existing dataset for empathy</a:t>
            </a:r>
          </a:p>
          <a:p>
            <a:r>
              <a:rPr lang="en-US" dirty="0"/>
              <a:t>For the extrinsic approach, the Empathic Reactions dataset is used to create a lexicon for each method, then each is used to predict trait level empathy ratings.</a:t>
            </a:r>
          </a:p>
        </p:txBody>
      </p:sp>
      <p:pic>
        <p:nvPicPr>
          <p:cNvPr id="5" name="Picture 4">
            <a:extLst>
              <a:ext uri="{FF2B5EF4-FFF2-40B4-BE49-F238E27FC236}">
                <a16:creationId xmlns:a16="http://schemas.microsoft.com/office/drawing/2014/main" id="{99DBA9DB-4175-4DA7-8DD0-F1AAB287C476}"/>
              </a:ext>
            </a:extLst>
          </p:cNvPr>
          <p:cNvPicPr>
            <a:picLocks noChangeAspect="1"/>
          </p:cNvPicPr>
          <p:nvPr/>
        </p:nvPicPr>
        <p:blipFill>
          <a:blip r:embed="rId3"/>
          <a:stretch>
            <a:fillRect/>
          </a:stretch>
        </p:blipFill>
        <p:spPr>
          <a:xfrm>
            <a:off x="5295898" y="1995487"/>
            <a:ext cx="6419850" cy="2867025"/>
          </a:xfrm>
          <a:prstGeom prst="rect">
            <a:avLst/>
          </a:prstGeom>
        </p:spPr>
      </p:pic>
      <p:sp>
        <p:nvSpPr>
          <p:cNvPr id="6" name="TextBox 5">
            <a:extLst>
              <a:ext uri="{FF2B5EF4-FFF2-40B4-BE49-F238E27FC236}">
                <a16:creationId xmlns:a16="http://schemas.microsoft.com/office/drawing/2014/main" id="{A1CEB236-2AAE-486C-8E90-74D1086D7906}"/>
              </a:ext>
            </a:extLst>
          </p:cNvPr>
          <p:cNvSpPr txBox="1"/>
          <p:nvPr/>
        </p:nvSpPr>
        <p:spPr>
          <a:xfrm>
            <a:off x="5438775" y="4862512"/>
            <a:ext cx="6276973" cy="646331"/>
          </a:xfrm>
          <a:prstGeom prst="rect">
            <a:avLst/>
          </a:prstGeom>
          <a:noFill/>
        </p:spPr>
        <p:txBody>
          <a:bodyPr wrap="square" rtlCol="0">
            <a:spAutoFit/>
          </a:bodyPr>
          <a:lstStyle/>
          <a:p>
            <a:r>
              <a:rPr lang="en-US" sz="1200" dirty="0"/>
              <a:t>Evaluation of lexicon learning methods in terms of Pearson correlation. Left group is on VAD (Valence Arousal Dominance ), right group is extrinsic evaluation on Twitter corpus annotated with person level empathy</a:t>
            </a:r>
          </a:p>
        </p:txBody>
      </p:sp>
    </p:spTree>
    <p:extLst>
      <p:ext uri="{BB962C8B-B14F-4D97-AF65-F5344CB8AC3E}">
        <p14:creationId xmlns:p14="http://schemas.microsoft.com/office/powerpoint/2010/main" val="83309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2008-D63C-4004-B9F9-82B00220968C}"/>
              </a:ext>
            </a:extLst>
          </p:cNvPr>
          <p:cNvSpPr>
            <a:spLocks noGrp="1"/>
          </p:cNvSpPr>
          <p:nvPr>
            <p:ph type="title"/>
          </p:nvPr>
        </p:nvSpPr>
        <p:spPr/>
        <p:txBody>
          <a:bodyPr/>
          <a:lstStyle/>
          <a:p>
            <a:r>
              <a:rPr lang="en-US" dirty="0"/>
              <a:t>Why MIXED-LEVEL FEED FORWARD NETWORK is better</a:t>
            </a:r>
          </a:p>
        </p:txBody>
      </p:sp>
      <p:sp>
        <p:nvSpPr>
          <p:cNvPr id="3" name="Content Placeholder 2">
            <a:extLst>
              <a:ext uri="{FF2B5EF4-FFF2-40B4-BE49-F238E27FC236}">
                <a16:creationId xmlns:a16="http://schemas.microsoft.com/office/drawing/2014/main" id="{EA931134-C897-424C-B0D8-37723ADD6C5E}"/>
              </a:ext>
            </a:extLst>
          </p:cNvPr>
          <p:cNvSpPr>
            <a:spLocks noGrp="1"/>
          </p:cNvSpPr>
          <p:nvPr>
            <p:ph idx="1"/>
          </p:nvPr>
        </p:nvSpPr>
        <p:spPr>
          <a:xfrm>
            <a:off x="685801" y="2205037"/>
            <a:ext cx="10131425" cy="2447925"/>
          </a:xfrm>
        </p:spPr>
        <p:txBody>
          <a:bodyPr/>
          <a:lstStyle/>
          <a:p>
            <a:r>
              <a:rPr lang="en-US" dirty="0"/>
              <a:t>The Mixed Level Feed Forward Network has a key advantage in that it builds on pretrained word embeddings and leverages large amounts of unlabeled text data. </a:t>
            </a:r>
          </a:p>
          <a:p>
            <a:r>
              <a:rPr lang="en-US" dirty="0"/>
              <a:t>The model has a great flexibility in that it can learn nonlinear dependencies between relative word frequencies of a document and the gold label</a:t>
            </a:r>
          </a:p>
          <a:p>
            <a:r>
              <a:rPr lang="en-US" dirty="0"/>
              <a:t>The model can predict ratings for any word for which embeddings are known, not just those that occur in the gold data</a:t>
            </a:r>
          </a:p>
          <a:p>
            <a:endParaRPr lang="da-DK" dirty="0"/>
          </a:p>
        </p:txBody>
      </p:sp>
    </p:spTree>
    <p:extLst>
      <p:ext uri="{BB962C8B-B14F-4D97-AF65-F5344CB8AC3E}">
        <p14:creationId xmlns:p14="http://schemas.microsoft.com/office/powerpoint/2010/main" val="266554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1157-EEDE-4BF9-A5EA-0909CE4CBD9D}"/>
              </a:ext>
            </a:extLst>
          </p:cNvPr>
          <p:cNvSpPr>
            <a:spLocks noGrp="1"/>
          </p:cNvSpPr>
          <p:nvPr>
            <p:ph type="title"/>
          </p:nvPr>
        </p:nvSpPr>
        <p:spPr>
          <a:xfrm>
            <a:off x="806655" y="520031"/>
            <a:ext cx="3979205" cy="1282512"/>
          </a:xfrm>
        </p:spPr>
        <p:txBody>
          <a:bodyPr>
            <a:normAutofit/>
          </a:bodyPr>
          <a:lstStyle/>
          <a:p>
            <a:r>
              <a:rPr lang="en-US" sz="3300" dirty="0"/>
              <a:t>Creating The empathy Dictionary</a:t>
            </a:r>
          </a:p>
        </p:txBody>
      </p:sp>
      <p:sp>
        <p:nvSpPr>
          <p:cNvPr id="3" name="Content Placeholder 2">
            <a:extLst>
              <a:ext uri="{FF2B5EF4-FFF2-40B4-BE49-F238E27FC236}">
                <a16:creationId xmlns:a16="http://schemas.microsoft.com/office/drawing/2014/main" id="{E9E5A673-5C0B-4996-AE92-ECAD4731C1A8}"/>
              </a:ext>
            </a:extLst>
          </p:cNvPr>
          <p:cNvSpPr>
            <a:spLocks noGrp="1"/>
          </p:cNvSpPr>
          <p:nvPr>
            <p:ph idx="1"/>
          </p:nvPr>
        </p:nvSpPr>
        <p:spPr>
          <a:xfrm>
            <a:off x="806655" y="1896470"/>
            <a:ext cx="4002936" cy="3637935"/>
          </a:xfrm>
        </p:spPr>
        <p:txBody>
          <a:bodyPr>
            <a:normAutofit fontScale="85000" lnSpcReduction="10000"/>
          </a:bodyPr>
          <a:lstStyle/>
          <a:p>
            <a:r>
              <a:rPr lang="en-US" dirty="0"/>
              <a:t>Final lexicon consists of 9,356 word types</a:t>
            </a:r>
          </a:p>
          <a:p>
            <a:r>
              <a:rPr lang="en-US" dirty="0"/>
              <a:t>The High Empathy words group contains many references to named entities that experience or cause suffering, making the reader feel empathic.</a:t>
            </a:r>
          </a:p>
          <a:p>
            <a:r>
              <a:rPr lang="en-US" dirty="0"/>
              <a:t>Low empathy words group contains words relating to ridicule.</a:t>
            </a:r>
          </a:p>
          <a:p>
            <a:r>
              <a:rPr lang="en-US" dirty="0"/>
              <a:t>High distress words group contains words characterizing abusive behavior</a:t>
            </a:r>
          </a:p>
          <a:p>
            <a:r>
              <a:rPr lang="en-US" dirty="0"/>
              <a:t>Low distress words don’t show a clear pattern, showing that personal distress should be considered as a matter of distressing or neutral, rather than having words that are not distressing. </a:t>
            </a:r>
          </a:p>
        </p:txBody>
      </p:sp>
      <p:pic>
        <p:nvPicPr>
          <p:cNvPr id="4" name="Picture 3">
            <a:extLst>
              <a:ext uri="{FF2B5EF4-FFF2-40B4-BE49-F238E27FC236}">
                <a16:creationId xmlns:a16="http://schemas.microsoft.com/office/drawing/2014/main" id="{5307BFA3-4D72-4927-BC3A-AC1890D8B3BD}"/>
              </a:ext>
            </a:extLst>
          </p:cNvPr>
          <p:cNvPicPr>
            <a:picLocks noChangeAspect="1"/>
          </p:cNvPicPr>
          <p:nvPr/>
        </p:nvPicPr>
        <p:blipFill>
          <a:blip r:embed="rId4"/>
          <a:stretch>
            <a:fillRect/>
          </a:stretch>
        </p:blipFill>
        <p:spPr>
          <a:xfrm>
            <a:off x="5289752" y="962984"/>
            <a:ext cx="6095593" cy="476980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Rectangle 4">
            <a:extLst>
              <a:ext uri="{FF2B5EF4-FFF2-40B4-BE49-F238E27FC236}">
                <a16:creationId xmlns:a16="http://schemas.microsoft.com/office/drawing/2014/main" id="{66403D4B-92F9-4A88-95BD-2CA30D0F8177}"/>
              </a:ext>
            </a:extLst>
          </p:cNvPr>
          <p:cNvSpPr/>
          <p:nvPr/>
        </p:nvSpPr>
        <p:spPr>
          <a:xfrm>
            <a:off x="5362575" y="5732785"/>
            <a:ext cx="6096000" cy="461665"/>
          </a:xfrm>
          <a:prstGeom prst="rect">
            <a:avLst/>
          </a:prstGeom>
        </p:spPr>
        <p:txBody>
          <a:bodyPr>
            <a:spAutoFit/>
          </a:bodyPr>
          <a:lstStyle/>
          <a:p>
            <a:r>
              <a:rPr lang="en-US" sz="1200" dirty="0"/>
              <a:t>Examples from the resulting lexicon, showing the highest and lowest ranking words for empathy and distress. </a:t>
            </a:r>
          </a:p>
        </p:txBody>
      </p:sp>
    </p:spTree>
    <p:extLst>
      <p:ext uri="{BB962C8B-B14F-4D97-AF65-F5344CB8AC3E}">
        <p14:creationId xmlns:p14="http://schemas.microsoft.com/office/powerpoint/2010/main" val="121238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0C40-6093-4ADC-B005-DC855B0A4704}"/>
              </a:ext>
            </a:extLst>
          </p:cNvPr>
          <p:cNvSpPr>
            <a:spLocks noGrp="1"/>
          </p:cNvSpPr>
          <p:nvPr>
            <p:ph type="title"/>
          </p:nvPr>
        </p:nvSpPr>
        <p:spPr>
          <a:xfrm>
            <a:off x="468803" y="710704"/>
            <a:ext cx="3931747" cy="1168210"/>
          </a:xfrm>
        </p:spPr>
        <p:txBody>
          <a:bodyPr>
            <a:normAutofit fontScale="90000"/>
          </a:bodyPr>
          <a:lstStyle/>
          <a:p>
            <a:r>
              <a:rPr lang="en-US" dirty="0"/>
              <a:t>Clustering analysis	</a:t>
            </a:r>
          </a:p>
        </p:txBody>
      </p:sp>
      <p:sp>
        <p:nvSpPr>
          <p:cNvPr id="3" name="Content Placeholder 2">
            <a:extLst>
              <a:ext uri="{FF2B5EF4-FFF2-40B4-BE49-F238E27FC236}">
                <a16:creationId xmlns:a16="http://schemas.microsoft.com/office/drawing/2014/main" id="{B2A0FBE1-407B-4AEA-8496-B0421F3E913D}"/>
              </a:ext>
            </a:extLst>
          </p:cNvPr>
          <p:cNvSpPr>
            <a:spLocks noGrp="1"/>
          </p:cNvSpPr>
          <p:nvPr>
            <p:ph idx="1"/>
          </p:nvPr>
        </p:nvSpPr>
        <p:spPr>
          <a:xfrm>
            <a:off x="375974" y="1766118"/>
            <a:ext cx="3931747" cy="3885585"/>
          </a:xfrm>
        </p:spPr>
        <p:txBody>
          <a:bodyPr>
            <a:normAutofit fontScale="77500" lnSpcReduction="20000"/>
          </a:bodyPr>
          <a:lstStyle/>
          <a:p>
            <a:r>
              <a:rPr lang="en-US" sz="1700"/>
              <a:t>To give a more human interpretable lexica and verify the ratings, the authors perform a Signed Spectral Cluster to cluster words together that are similar semantically and in their ratings. </a:t>
            </a:r>
          </a:p>
          <a:p>
            <a:r>
              <a:rPr lang="en-US" sz="1700"/>
              <a:t>Clusters are shown to be very consistent, clustering around situations where people feel empathy.</a:t>
            </a:r>
          </a:p>
          <a:p>
            <a:r>
              <a:rPr lang="en-US" sz="1700"/>
              <a:t>The only clustering that seem strange are those surrounding named entities</a:t>
            </a:r>
          </a:p>
          <a:p>
            <a:r>
              <a:rPr lang="en-US" sz="1700"/>
              <a:t>It was not expected that named entities would be so prominent in the lexicon. However, the named entities clusters are somewhat representative of people and places where bad things happen, or to whom bad things happen that make people feel empathy. Thus, while the clustering are not useful for certain usages of the lexica, they are useful from a predictive standpoint. </a:t>
            </a:r>
          </a:p>
          <a:p>
            <a:r>
              <a:rPr lang="en-US" sz="1700"/>
              <a:t>Nevertheless, the prominent role of the named entities led to the authors wanting to estimate how many named entities there are in the lexicon.</a:t>
            </a:r>
            <a:endParaRPr lang="en-US" sz="1700" dirty="0"/>
          </a:p>
        </p:txBody>
      </p:sp>
      <p:pic>
        <p:nvPicPr>
          <p:cNvPr id="4" name="Picture 3">
            <a:extLst>
              <a:ext uri="{FF2B5EF4-FFF2-40B4-BE49-F238E27FC236}">
                <a16:creationId xmlns:a16="http://schemas.microsoft.com/office/drawing/2014/main" id="{CA65019D-0FD1-4953-9F3C-66D0AFA5E78B}"/>
              </a:ext>
            </a:extLst>
          </p:cNvPr>
          <p:cNvPicPr>
            <a:picLocks noChangeAspect="1"/>
          </p:cNvPicPr>
          <p:nvPr/>
        </p:nvPicPr>
        <p:blipFill>
          <a:blip r:embed="rId4"/>
          <a:stretch>
            <a:fillRect/>
          </a:stretch>
        </p:blipFill>
        <p:spPr>
          <a:xfrm>
            <a:off x="4400550" y="1878914"/>
            <a:ext cx="7552469" cy="347413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4434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5B47-0147-4F34-B0D2-2B84337A4EF1}"/>
              </a:ext>
            </a:extLst>
          </p:cNvPr>
          <p:cNvSpPr>
            <a:spLocks noGrp="1"/>
          </p:cNvSpPr>
          <p:nvPr>
            <p:ph type="title"/>
          </p:nvPr>
        </p:nvSpPr>
        <p:spPr>
          <a:xfrm>
            <a:off x="825909" y="808055"/>
            <a:ext cx="3979205" cy="1453363"/>
          </a:xfrm>
        </p:spPr>
        <p:txBody>
          <a:bodyPr>
            <a:normAutofit/>
          </a:bodyPr>
          <a:lstStyle/>
          <a:p>
            <a:r>
              <a:rPr lang="en-US" dirty="0"/>
              <a:t>Investigating Named entities</a:t>
            </a:r>
          </a:p>
        </p:txBody>
      </p:sp>
      <p:sp>
        <p:nvSpPr>
          <p:cNvPr id="3" name="Content Placeholder 2">
            <a:extLst>
              <a:ext uri="{FF2B5EF4-FFF2-40B4-BE49-F238E27FC236}">
                <a16:creationId xmlns:a16="http://schemas.microsoft.com/office/drawing/2014/main" id="{5E162090-D846-402F-98AE-8B8D31F24F53}"/>
              </a:ext>
            </a:extLst>
          </p:cNvPr>
          <p:cNvSpPr>
            <a:spLocks noGrp="1"/>
          </p:cNvSpPr>
          <p:nvPr>
            <p:ph idx="1"/>
          </p:nvPr>
        </p:nvSpPr>
        <p:spPr>
          <a:xfrm>
            <a:off x="802178" y="2261420"/>
            <a:ext cx="4002936" cy="3637935"/>
          </a:xfrm>
        </p:spPr>
        <p:txBody>
          <a:bodyPr>
            <a:normAutofit/>
          </a:bodyPr>
          <a:lstStyle/>
          <a:p>
            <a:pPr>
              <a:lnSpc>
                <a:spcPct val="90000"/>
              </a:lnSpc>
            </a:pPr>
            <a:r>
              <a:rPr lang="en-US" sz="1700" dirty="0"/>
              <a:t>The authors manually labelled the clusters produced as person, organization, date or time, number or unit of measurement, and punctuation.</a:t>
            </a:r>
          </a:p>
          <a:p>
            <a:pPr>
              <a:lnSpc>
                <a:spcPct val="90000"/>
              </a:lnSpc>
            </a:pPr>
            <a:r>
              <a:rPr lang="en-US" sz="1700" dirty="0"/>
              <a:t>Clusters that contained mostly entries of one of these labels were marked with all of their words belonging to the label. </a:t>
            </a:r>
          </a:p>
          <a:p>
            <a:pPr>
              <a:lnSpc>
                <a:spcPct val="90000"/>
              </a:lnSpc>
            </a:pPr>
            <a:r>
              <a:rPr lang="en-US" sz="1700" dirty="0"/>
              <a:t>Named entities are very consistent in being grouped together, but some false positives and negatives occur, meaning their estimates will be slightly off.</a:t>
            </a:r>
          </a:p>
          <a:p>
            <a:pPr>
              <a:lnSpc>
                <a:spcPct val="90000"/>
              </a:lnSpc>
            </a:pPr>
            <a:r>
              <a:rPr lang="en-US" sz="1700" dirty="0"/>
              <a:t>In the end, they found that the ratio of named entities was roughly 6%</a:t>
            </a:r>
          </a:p>
        </p:txBody>
      </p:sp>
      <p:pic>
        <p:nvPicPr>
          <p:cNvPr id="4" name="Picture 3">
            <a:extLst>
              <a:ext uri="{FF2B5EF4-FFF2-40B4-BE49-F238E27FC236}">
                <a16:creationId xmlns:a16="http://schemas.microsoft.com/office/drawing/2014/main" id="{3ADC2054-D75E-450F-88F7-11523829DF3D}"/>
              </a:ext>
            </a:extLst>
          </p:cNvPr>
          <p:cNvPicPr>
            <a:picLocks noChangeAspect="1"/>
          </p:cNvPicPr>
          <p:nvPr/>
        </p:nvPicPr>
        <p:blipFill>
          <a:blip r:embed="rId4"/>
          <a:stretch>
            <a:fillRect/>
          </a:stretch>
        </p:blipFill>
        <p:spPr>
          <a:xfrm>
            <a:off x="5289752" y="1732552"/>
            <a:ext cx="6095593" cy="32306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2162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C329-5DFE-4F95-9473-D1E044246E82}"/>
              </a:ext>
            </a:extLst>
          </p:cNvPr>
          <p:cNvSpPr>
            <a:spLocks noGrp="1"/>
          </p:cNvSpPr>
          <p:nvPr>
            <p:ph type="title"/>
          </p:nvPr>
        </p:nvSpPr>
        <p:spPr/>
        <p:txBody>
          <a:bodyPr/>
          <a:lstStyle/>
          <a:p>
            <a:r>
              <a:rPr lang="en-US" dirty="0"/>
              <a:t>Conclusion and Takeaways</a:t>
            </a:r>
          </a:p>
        </p:txBody>
      </p:sp>
      <p:sp>
        <p:nvSpPr>
          <p:cNvPr id="3" name="Content Placeholder 2">
            <a:extLst>
              <a:ext uri="{FF2B5EF4-FFF2-40B4-BE49-F238E27FC236}">
                <a16:creationId xmlns:a16="http://schemas.microsoft.com/office/drawing/2014/main" id="{EF94AF0B-D9EE-4ADC-AF92-F27511FA68B7}"/>
              </a:ext>
            </a:extLst>
          </p:cNvPr>
          <p:cNvSpPr>
            <a:spLocks noGrp="1"/>
          </p:cNvSpPr>
          <p:nvPr>
            <p:ph idx="1"/>
          </p:nvPr>
        </p:nvSpPr>
        <p:spPr>
          <a:xfrm>
            <a:off x="685800" y="2241219"/>
            <a:ext cx="10131425" cy="3520603"/>
          </a:xfrm>
        </p:spPr>
        <p:txBody>
          <a:bodyPr/>
          <a:lstStyle/>
          <a:p>
            <a:r>
              <a:rPr lang="en-US" dirty="0"/>
              <a:t>Mixed-Level Feed-Forward Network learns word ratings from document level ratings and performs substantially better than other methods previously used for lexicon creation.</a:t>
            </a:r>
          </a:p>
          <a:p>
            <a:r>
              <a:rPr lang="en-US" dirty="0"/>
              <a:t>The Mixed-Level Feed-Forward Network builds on pre-trained word embeddings, leveraging vast amounts of unlabeled text data</a:t>
            </a:r>
          </a:p>
          <a:p>
            <a:r>
              <a:rPr lang="en-US" dirty="0"/>
              <a:t>The model learns nonlinear dependencies between word frequencies and the label</a:t>
            </a:r>
          </a:p>
          <a:p>
            <a:r>
              <a:rPr lang="en-US" dirty="0"/>
              <a:t>The model can predict ratings for any word for which embeddings are known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6917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81299-342E-4892-B570-3EAB76C28304}"/>
              </a:ext>
            </a:extLst>
          </p:cNvPr>
          <p:cNvSpPr>
            <a:spLocks noGrp="1"/>
          </p:cNvSpPr>
          <p:nvPr>
            <p:ph type="title"/>
          </p:nvPr>
        </p:nvSpPr>
        <p:spPr>
          <a:xfrm>
            <a:off x="685801" y="533400"/>
            <a:ext cx="10820400" cy="1177092"/>
          </a:xfrm>
        </p:spPr>
        <p:txBody>
          <a:bodyPr anchor="b">
            <a:normAutofit/>
          </a:bodyPr>
          <a:lstStyle/>
          <a:p>
            <a:pPr algn="ctr"/>
            <a:r>
              <a:rPr lang="en-US" sz="4400"/>
              <a:t>Citations</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AA6C50-6414-43B2-9CA6-6976E6BE625A}"/>
              </a:ext>
            </a:extLst>
          </p:cNvPr>
          <p:cNvSpPr>
            <a:spLocks noGrp="1"/>
          </p:cNvSpPr>
          <p:nvPr>
            <p:ph idx="1"/>
          </p:nvPr>
        </p:nvSpPr>
        <p:spPr>
          <a:xfrm>
            <a:off x="685801" y="2243892"/>
            <a:ext cx="10820400" cy="3547308"/>
          </a:xfrm>
        </p:spPr>
        <p:txBody>
          <a:bodyPr anchor="t">
            <a:normAutofit/>
          </a:bodyPr>
          <a:lstStyle/>
          <a:p>
            <a:pPr>
              <a:lnSpc>
                <a:spcPct val="90000"/>
              </a:lnSpc>
            </a:pPr>
            <a:r>
              <a:rPr lang="en-US" sz="1100" dirty="0" err="1"/>
              <a:t>Brysbaert</a:t>
            </a:r>
            <a:r>
              <a:rPr lang="en-US" sz="1100" dirty="0"/>
              <a:t>, M., Warriner, A. B., and </a:t>
            </a:r>
            <a:r>
              <a:rPr lang="en-US" sz="1100" dirty="0" err="1"/>
              <a:t>Kuperman</a:t>
            </a:r>
            <a:r>
              <a:rPr lang="en-US" sz="1100" dirty="0"/>
              <a:t>, V. (2014). Concreteness ratings for 40 thousand generally known English word lemmas. Behavior Research Methods, 46(3):904–911.</a:t>
            </a:r>
          </a:p>
          <a:p>
            <a:pPr>
              <a:lnSpc>
                <a:spcPct val="90000"/>
              </a:lnSpc>
            </a:pPr>
            <a:r>
              <a:rPr lang="en-US" sz="1100" dirty="0" err="1"/>
              <a:t>Engelthaler</a:t>
            </a:r>
            <a:r>
              <a:rPr lang="en-US" sz="1100" dirty="0"/>
              <a:t>, T. and Hills, T. T. (2018). Humor norms for 4,997 English words. Behavior Research Methods, 50:1116–1124.</a:t>
            </a:r>
          </a:p>
          <a:p>
            <a:pPr>
              <a:lnSpc>
                <a:spcPct val="90000"/>
              </a:lnSpc>
            </a:pPr>
            <a:r>
              <a:rPr lang="en-US" sz="1100" dirty="0" err="1"/>
              <a:t>Iyyer</a:t>
            </a:r>
            <a:r>
              <a:rPr lang="en-US" sz="1100" dirty="0"/>
              <a:t>, M., </a:t>
            </a:r>
            <a:r>
              <a:rPr lang="en-US" sz="1100" dirty="0" err="1"/>
              <a:t>Manjunatha</a:t>
            </a:r>
            <a:r>
              <a:rPr lang="en-US" sz="1100" dirty="0"/>
              <a:t>, V., Boyd-Graber, J., and </a:t>
            </a:r>
            <a:r>
              <a:rPr lang="en-US" sz="1100" dirty="0" err="1"/>
              <a:t>Daume</a:t>
            </a:r>
            <a:r>
              <a:rPr lang="en-US" sz="1100" dirty="0"/>
              <a:t> III, ´ H. (2015). Deep unordered composition rivals syntactic methods for text classification. In Proceedings of the 53rd Annual Meeting of the Association for Computational Linguistics and the 7th International Joint Conference on Natural Language Processing (Volume 1: Long Papers), pages 1681–1691, Beijing, China, July. Association for Computational Linguistics</a:t>
            </a:r>
          </a:p>
          <a:p>
            <a:pPr>
              <a:lnSpc>
                <a:spcPct val="90000"/>
              </a:lnSpc>
            </a:pPr>
            <a:r>
              <a:rPr lang="en-US" sz="1100" dirty="0"/>
              <a:t>Kulkarni, P. V., </a:t>
            </a:r>
            <a:r>
              <a:rPr lang="en-US" sz="1100" dirty="0" err="1"/>
              <a:t>Nagori</a:t>
            </a:r>
            <a:r>
              <a:rPr lang="en-US" sz="1100" dirty="0"/>
              <a:t>, M. B., and </a:t>
            </a:r>
            <a:r>
              <a:rPr lang="en-US" sz="1100" dirty="0" err="1"/>
              <a:t>Kshirsagar</a:t>
            </a:r>
            <a:r>
              <a:rPr lang="en-US" sz="1100" dirty="0"/>
              <a:t>, V. P. (2019). An in-depth survey of techniques employed in construction of emotional lexicon. In Information and Communication Technology for Intelligent Systems. Proceedings of ICTS 2018, Volume 1, pages 609–620, Ahmedabad, India, April. Springer.</a:t>
            </a:r>
          </a:p>
          <a:p>
            <a:pPr>
              <a:lnSpc>
                <a:spcPct val="90000"/>
              </a:lnSpc>
            </a:pPr>
            <a:r>
              <a:rPr lang="en-US" sz="1100" dirty="0" err="1"/>
              <a:t>Mihalcea</a:t>
            </a:r>
            <a:r>
              <a:rPr lang="en-US" sz="1100" dirty="0"/>
              <a:t>, R. and Liu, H. (2006). A corpus-based approach to finding happiness. In Computational Approaches to Analyzing Weblogs, Papers from the 2006 AAAI Spring Symposium, Technical Report SS-06-03, pages 139–144, Stanford, USA, March. Association for the Advancement of Artificial Intelligence (AAAI)</a:t>
            </a:r>
          </a:p>
          <a:p>
            <a:pPr>
              <a:lnSpc>
                <a:spcPct val="90000"/>
              </a:lnSpc>
            </a:pPr>
            <a:r>
              <a:rPr lang="en-US" sz="1100" dirty="0"/>
              <a:t>Rill, S., Drescher, J., </a:t>
            </a:r>
            <a:r>
              <a:rPr lang="en-US" sz="1100" dirty="0" err="1"/>
              <a:t>Reinel</a:t>
            </a:r>
            <a:r>
              <a:rPr lang="en-US" sz="1100" dirty="0"/>
              <a:t>, D., </a:t>
            </a:r>
            <a:r>
              <a:rPr lang="en-US" sz="1100" dirty="0" err="1"/>
              <a:t>Scheidt</a:t>
            </a:r>
            <a:r>
              <a:rPr lang="en-US" sz="1100" dirty="0"/>
              <a:t>, J., Schuetz, O., </a:t>
            </a:r>
            <a:r>
              <a:rPr lang="en-US" sz="1100" dirty="0" err="1"/>
              <a:t>Wogenstein</a:t>
            </a:r>
            <a:r>
              <a:rPr lang="en-US" sz="1100" dirty="0"/>
              <a:t>, F., and Simon, D. (2012). A generic approach to generate opinion lists of phrases for opinion mining applications. In Proceedings of the First International Workshop on Issues of Sentiment Discovery and Opinion Mining, Beijing, China, August. Association for Computing Machinery.</a:t>
            </a:r>
          </a:p>
          <a:p>
            <a:pPr>
              <a:lnSpc>
                <a:spcPct val="90000"/>
              </a:lnSpc>
            </a:pPr>
            <a:r>
              <a:rPr lang="en-US" sz="1100" dirty="0"/>
              <a:t>Sap, M., Park, G., Eichstaedt, J., Kern, M., Stillwell, D., Kosinski, M., Ungar, L., and Schwartz, H. A. (2014). Developing age and gender predictive lexica over social media. In Proceedings of the 2014 Conference on Empirical Methods in Natural Language Processing (EMNLP), pages 1146–1151, Doha, Qatar, October. Association for Computational Linguistics.</a:t>
            </a:r>
          </a:p>
          <a:p>
            <a:pPr>
              <a:lnSpc>
                <a:spcPct val="90000"/>
              </a:lnSpc>
            </a:pPr>
            <a:r>
              <a:rPr lang="en-US" sz="1100" dirty="0"/>
              <a:t>Yee, L. T. S. (2017). Valence, arousal, familiarity, concreteness, and imageability ratings for 292 two-character Chinese nouns in Cantonese speakers in Hong Kong. </a:t>
            </a:r>
            <a:r>
              <a:rPr lang="en-US" sz="1100" dirty="0" err="1"/>
              <a:t>PLoS</a:t>
            </a:r>
            <a:r>
              <a:rPr lang="en-US" sz="1100" dirty="0"/>
              <a:t> one, 12(3):e0174569.</a:t>
            </a:r>
          </a:p>
        </p:txBody>
      </p:sp>
    </p:spTree>
    <p:extLst>
      <p:ext uri="{BB962C8B-B14F-4D97-AF65-F5344CB8AC3E}">
        <p14:creationId xmlns:p14="http://schemas.microsoft.com/office/powerpoint/2010/main" val="304905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59D2-933F-4D72-9D11-6A50C53BBAEE}"/>
              </a:ext>
            </a:extLst>
          </p:cNvPr>
          <p:cNvSpPr>
            <a:spLocks noGrp="1"/>
          </p:cNvSpPr>
          <p:nvPr>
            <p:ph type="title"/>
          </p:nvPr>
        </p:nvSpPr>
        <p:spPr>
          <a:xfrm>
            <a:off x="685801" y="609600"/>
            <a:ext cx="10131425" cy="956733"/>
          </a:xfrm>
        </p:spPr>
        <p:txBody>
          <a:bodyPr/>
          <a:lstStyle/>
          <a:p>
            <a:r>
              <a:rPr lang="en-US" dirty="0"/>
              <a:t>Problem Definition</a:t>
            </a:r>
          </a:p>
        </p:txBody>
      </p:sp>
      <p:sp>
        <p:nvSpPr>
          <p:cNvPr id="3" name="Content Placeholder 2">
            <a:extLst>
              <a:ext uri="{FF2B5EF4-FFF2-40B4-BE49-F238E27FC236}">
                <a16:creationId xmlns:a16="http://schemas.microsoft.com/office/drawing/2014/main" id="{F39EBFEA-C34A-4A35-960C-F8E21B320EEB}"/>
              </a:ext>
            </a:extLst>
          </p:cNvPr>
          <p:cNvSpPr>
            <a:spLocks noGrp="1"/>
          </p:cNvSpPr>
          <p:nvPr>
            <p:ph idx="1"/>
          </p:nvPr>
        </p:nvSpPr>
        <p:spPr>
          <a:xfrm>
            <a:off x="685800" y="1566333"/>
            <a:ext cx="10131425" cy="3725333"/>
          </a:xfrm>
        </p:spPr>
        <p:txBody>
          <a:bodyPr/>
          <a:lstStyle/>
          <a:p>
            <a:r>
              <a:rPr lang="en-US" dirty="0"/>
              <a:t>Lexica characterizing different emotions have been shown to be very beneficial to NLP in that they improve sentence level emotion prediction, help refine pretrained word embedding models, and they are typically easy to acquire and have robust transferability.</a:t>
            </a:r>
          </a:p>
          <a:p>
            <a:r>
              <a:rPr lang="en-US" dirty="0"/>
              <a:t>Emotion analysis is becoming more popular in NLP, but creating lexica for concepts such as empathy is difficult.</a:t>
            </a:r>
          </a:p>
          <a:p>
            <a:r>
              <a:rPr lang="en-US" dirty="0"/>
              <a:t>There is no resource for empathy lexica because there are no clear set of words that can accurately distinguish empathy from self-focused distress.</a:t>
            </a:r>
          </a:p>
          <a:p>
            <a:r>
              <a:rPr lang="en-US" dirty="0"/>
              <a:t>The gold standard scale for empathy by Batson et al (1987)  also is flawed, with words that have multiple meanings, where one meaning may relate to empathy while another may be far from empathy (“warm”, “tender”)</a:t>
            </a:r>
          </a:p>
        </p:txBody>
      </p:sp>
    </p:spTree>
    <p:extLst>
      <p:ext uri="{BB962C8B-B14F-4D97-AF65-F5344CB8AC3E}">
        <p14:creationId xmlns:p14="http://schemas.microsoft.com/office/powerpoint/2010/main" val="57992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2008-D63C-4004-B9F9-82B00220968C}"/>
              </a:ext>
            </a:extLst>
          </p:cNvPr>
          <p:cNvSpPr>
            <a:spLocks noGrp="1"/>
          </p:cNvSpPr>
          <p:nvPr>
            <p:ph type="title"/>
          </p:nvPr>
        </p:nvSpPr>
        <p:spPr/>
        <p:txBody>
          <a:bodyPr/>
          <a:lstStyle/>
          <a:p>
            <a:r>
              <a:rPr lang="en-US"/>
              <a:t>Creating lexica for abstract concepts</a:t>
            </a:r>
            <a:endParaRPr lang="en-US" dirty="0"/>
          </a:p>
        </p:txBody>
      </p:sp>
      <p:sp>
        <p:nvSpPr>
          <p:cNvPr id="3" name="Content Placeholder 2">
            <a:extLst>
              <a:ext uri="{FF2B5EF4-FFF2-40B4-BE49-F238E27FC236}">
                <a16:creationId xmlns:a16="http://schemas.microsoft.com/office/drawing/2014/main" id="{EA931134-C897-424C-B0D8-37723ADD6C5E}"/>
              </a:ext>
            </a:extLst>
          </p:cNvPr>
          <p:cNvSpPr>
            <a:spLocks noGrp="1"/>
          </p:cNvSpPr>
          <p:nvPr>
            <p:ph idx="1"/>
          </p:nvPr>
        </p:nvSpPr>
        <p:spPr>
          <a:xfrm>
            <a:off x="685801" y="1972733"/>
            <a:ext cx="10131425" cy="2362200"/>
          </a:xfrm>
        </p:spPr>
        <p:txBody>
          <a:bodyPr/>
          <a:lstStyle/>
          <a:p>
            <a:r>
              <a:rPr lang="en-US" dirty="0"/>
              <a:t>Previous work has worked with creating lexica for other abstract concepts such as concrete/abstractness, familiarity, imageability and humor, but not empathy (</a:t>
            </a:r>
            <a:r>
              <a:rPr lang="da-DK" dirty="0"/>
              <a:t>Brysbaert et al., 2014; Yee, 2017; Engelthaler and Hills, 2018).</a:t>
            </a:r>
          </a:p>
          <a:p>
            <a:r>
              <a:rPr lang="da-DK" dirty="0"/>
              <a:t>Most lexica have been created manually, there is a large number of works on creating them automatically. </a:t>
            </a:r>
            <a:r>
              <a:rPr lang="it-IT" dirty="0"/>
              <a:t>(Kulkarni et al. 2019). However such papers focus primarily on word level supervision.</a:t>
            </a:r>
          </a:p>
          <a:p>
            <a:r>
              <a:rPr lang="it-IT" dirty="0"/>
              <a:t>In this paper, the authors use document level ratings of empathy to learn word ratings.</a:t>
            </a:r>
            <a:endParaRPr lang="en-US" dirty="0"/>
          </a:p>
          <a:p>
            <a:endParaRPr lang="da-DK" dirty="0"/>
          </a:p>
        </p:txBody>
      </p:sp>
    </p:spTree>
    <p:extLst>
      <p:ext uri="{BB962C8B-B14F-4D97-AF65-F5344CB8AC3E}">
        <p14:creationId xmlns:p14="http://schemas.microsoft.com/office/powerpoint/2010/main" val="352090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6706-5D5B-4D8A-B23A-BCB2755F29FC}"/>
              </a:ext>
            </a:extLst>
          </p:cNvPr>
          <p:cNvSpPr>
            <a:spLocks noGrp="1"/>
          </p:cNvSpPr>
          <p:nvPr>
            <p:ph type="title"/>
          </p:nvPr>
        </p:nvSpPr>
        <p:spPr/>
        <p:txBody>
          <a:bodyPr/>
          <a:lstStyle/>
          <a:p>
            <a:r>
              <a:rPr lang="en-US" dirty="0"/>
              <a:t>The goal</a:t>
            </a:r>
          </a:p>
        </p:txBody>
      </p:sp>
      <p:sp>
        <p:nvSpPr>
          <p:cNvPr id="3" name="Content Placeholder 2">
            <a:extLst>
              <a:ext uri="{FF2B5EF4-FFF2-40B4-BE49-F238E27FC236}">
                <a16:creationId xmlns:a16="http://schemas.microsoft.com/office/drawing/2014/main" id="{ED94BD0C-E0B7-44BB-9B97-3A0387AFC21C}"/>
              </a:ext>
            </a:extLst>
          </p:cNvPr>
          <p:cNvSpPr>
            <a:spLocks noGrp="1"/>
          </p:cNvSpPr>
          <p:nvPr>
            <p:ph idx="1"/>
          </p:nvPr>
        </p:nvSpPr>
        <p:spPr>
          <a:xfrm>
            <a:off x="685801" y="1847321"/>
            <a:ext cx="10131425" cy="1753658"/>
          </a:xfrm>
        </p:spPr>
        <p:txBody>
          <a:bodyPr/>
          <a:lstStyle/>
          <a:p>
            <a:r>
              <a:rPr lang="en-US" dirty="0"/>
              <a:t>To learn ratings and create a lexica for two kinds of empathy, empathic concern (feeling for someone) and personal distress (suffering with someone)</a:t>
            </a:r>
          </a:p>
          <a:p>
            <a:r>
              <a:rPr lang="en-US" dirty="0"/>
              <a:t>To predict document level empathy in a regular supervised set-up, then invert the resulting model to derive word ratings.</a:t>
            </a:r>
          </a:p>
        </p:txBody>
      </p:sp>
    </p:spTree>
    <p:extLst>
      <p:ext uri="{BB962C8B-B14F-4D97-AF65-F5344CB8AC3E}">
        <p14:creationId xmlns:p14="http://schemas.microsoft.com/office/powerpoint/2010/main" val="274460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E200-F12C-49EB-A502-D86CDAD14A1B}"/>
              </a:ext>
            </a:extLst>
          </p:cNvPr>
          <p:cNvSpPr>
            <a:spLocks noGrp="1"/>
          </p:cNvSpPr>
          <p:nvPr>
            <p:ph type="title"/>
          </p:nvPr>
        </p:nvSpPr>
        <p:spPr/>
        <p:txBody>
          <a:bodyPr/>
          <a:lstStyle/>
          <a:p>
            <a:r>
              <a:rPr lang="en-US" dirty="0"/>
              <a:t>Defining our problem mathematically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8B263B-3E33-4BD6-9608-C21948D613CB}"/>
                  </a:ext>
                </a:extLst>
              </p:cNvPr>
              <p:cNvSpPr>
                <a:spLocks noGrp="1"/>
              </p:cNvSpPr>
              <p:nvPr>
                <p:ph idx="1"/>
              </p:nvPr>
            </p:nvSpPr>
            <p:spPr>
              <a:xfrm>
                <a:off x="685801" y="2065867"/>
                <a:ext cx="10131425" cy="2257425"/>
              </a:xfrm>
            </p:spPr>
            <p:txBody>
              <a:bodyPr/>
              <a:lstStyle/>
              <a:p>
                <a:r>
                  <a:rPr lang="en-US" dirty="0"/>
                  <a:t>let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denote a set of words with the gold labels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𝑤</m:t>
                        </m:r>
                      </m:sup>
                    </m:sSup>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1</m:t>
                            </m:r>
                          </m:sub>
                          <m:sup>
                            <m:r>
                              <a:rPr lang="en-US" b="0" i="1" smtClean="0">
                                <a:latin typeface="Cambria Math" panose="02040503050406030204" pitchFamily="18" charset="0"/>
                              </a:rPr>
                              <m:t>𝑤</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b="0" i="1" smtClean="0">
                                <a:latin typeface="Cambria Math" panose="02040503050406030204" pitchFamily="18" charset="0"/>
                              </a:rPr>
                              <m:t>2</m:t>
                            </m:r>
                          </m:sub>
                          <m:sup>
                            <m:r>
                              <a:rPr lang="en-US" i="1">
                                <a:latin typeface="Cambria Math" panose="02040503050406030204" pitchFamily="18" charset="0"/>
                              </a:rPr>
                              <m:t>𝑤</m:t>
                            </m:r>
                          </m:sup>
                        </m:sSubSup>
                        <m:r>
                          <a:rPr lang="en-US" i="1">
                            <a:latin typeface="Cambria Math" panose="02040503050406030204" pitchFamily="18" charset="0"/>
                          </a:rPr>
                          <m:t>,</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b="0" i="1" smtClean="0">
                                <a:latin typeface="Cambria Math" panose="02040503050406030204" pitchFamily="18" charset="0"/>
                              </a:rPr>
                              <m:t>𝑛</m:t>
                            </m:r>
                          </m:sub>
                          <m:sup>
                            <m:r>
                              <a:rPr lang="en-US" i="1">
                                <a:latin typeface="Cambria Math" panose="02040503050406030204" pitchFamily="18" charset="0"/>
                              </a:rPr>
                              <m:t>𝑤</m:t>
                            </m:r>
                          </m:sup>
                        </m:sSubSup>
                      </m:e>
                    </m:d>
                  </m:oMath>
                </a14:m>
                <a:endParaRPr lang="en-US" dirty="0"/>
              </a:p>
              <a:p>
                <a:r>
                  <a:rPr lang="en-US" dirty="0"/>
                  <a:t>Let </a:t>
                </a:r>
                <a14:m>
                  <m:oMath xmlns:m="http://schemas.openxmlformats.org/officeDocument/2006/math">
                    <m:r>
                      <a:rPr lang="en-US" b="0" i="1" smtClean="0">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𝑚</m:t>
                        </m:r>
                      </m:sub>
                    </m:sSub>
                    <m:r>
                      <a:rPr lang="en-US" i="1">
                        <a:latin typeface="Cambria Math" panose="02040503050406030204" pitchFamily="18" charset="0"/>
                      </a:rPr>
                      <m:t>}</m:t>
                    </m:r>
                  </m:oMath>
                </a14:m>
                <a:r>
                  <a:rPr lang="en-US" dirty="0"/>
                  <a:t> be a set of higher-level linguistic units with gold labels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𝑌</m:t>
                        </m:r>
                      </m:e>
                      <m:sup>
                        <m:r>
                          <a:rPr lang="en-US" b="0" i="1" smtClean="0">
                            <a:latin typeface="Cambria Math" panose="02040503050406030204" pitchFamily="18" charset="0"/>
                          </a:rPr>
                          <m:t>𝑑</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1</m:t>
                            </m:r>
                          </m:sub>
                          <m:sup>
                            <m:r>
                              <a:rPr lang="en-US" b="0" i="1" smtClean="0">
                                <a:latin typeface="Cambria Math" panose="02040503050406030204" pitchFamily="18" charset="0"/>
                              </a:rPr>
                              <m:t>𝑑</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2</m:t>
                            </m:r>
                          </m:sub>
                          <m:sup>
                            <m:r>
                              <a:rPr lang="en-US" b="0" i="1" smtClean="0">
                                <a:latin typeface="Cambria Math" panose="02040503050406030204" pitchFamily="18" charset="0"/>
                              </a:rPr>
                              <m:t>𝑑</m:t>
                            </m:r>
                          </m:sup>
                        </m:sSubSup>
                        <m:r>
                          <a:rPr lang="en-US" i="1">
                            <a:latin typeface="Cambria Math" panose="02040503050406030204" pitchFamily="18" charset="0"/>
                          </a:rPr>
                          <m:t>,</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b="0" i="1" smtClean="0">
                                <a:latin typeface="Cambria Math" panose="02040503050406030204" pitchFamily="18" charset="0"/>
                              </a:rPr>
                              <m:t>𝑚</m:t>
                            </m:r>
                          </m:sub>
                          <m:sup>
                            <m:r>
                              <a:rPr lang="en-US" b="0" i="1" smtClean="0">
                                <a:latin typeface="Cambria Math" panose="02040503050406030204" pitchFamily="18" charset="0"/>
                              </a:rPr>
                              <m:t>𝑑</m:t>
                            </m:r>
                          </m:sup>
                        </m:sSubSup>
                      </m:e>
                    </m:d>
                  </m:oMath>
                </a14:m>
                <a:endParaRPr lang="en-US" dirty="0"/>
              </a:p>
              <a:p>
                <a:r>
                  <a:rPr lang="en-US" dirty="0"/>
                  <a:t>These higher-level linguistics units could be phrases, paragraphs, or even whole books, but we’ll just refer to them as documents for simplicity</a:t>
                </a:r>
              </a:p>
              <a:p>
                <a:r>
                  <a:rPr lang="en-US" dirty="0"/>
                  <a:t>We want to predict our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𝑤</m:t>
                        </m:r>
                      </m:sup>
                    </m:sSup>
                  </m:oMath>
                </a14:m>
                <a:r>
                  <a:rPr lang="en-US" dirty="0"/>
                  <a:t> given </a:t>
                </a:r>
                <a14:m>
                  <m:oMath xmlns:m="http://schemas.openxmlformats.org/officeDocument/2006/math">
                    <m:r>
                      <a:rPr lang="en-US" i="1">
                        <a:latin typeface="Cambria Math" panose="02040503050406030204" pitchFamily="18" charset="0"/>
                      </a:rPr>
                      <m:t>𝑊</m:t>
                    </m:r>
                  </m:oMath>
                </a14:m>
                <a:r>
                  <a:rPr lang="en-US" dirty="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𝐷</m:t>
                    </m:r>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𝑑</m:t>
                        </m:r>
                      </m:sup>
                    </m:sSup>
                  </m:oMath>
                </a14:m>
                <a:endParaRPr lang="en-US" dirty="0"/>
              </a:p>
              <a:p>
                <a:endParaRPr lang="en-US" dirty="0"/>
              </a:p>
            </p:txBody>
          </p:sp>
        </mc:Choice>
        <mc:Fallback>
          <p:sp>
            <p:nvSpPr>
              <p:cNvPr id="3" name="Content Placeholder 2">
                <a:extLst>
                  <a:ext uri="{FF2B5EF4-FFF2-40B4-BE49-F238E27FC236}">
                    <a16:creationId xmlns:a16="http://schemas.microsoft.com/office/drawing/2014/main" id="{BB8B263B-3E33-4BD6-9608-C21948D613CB}"/>
                  </a:ext>
                </a:extLst>
              </p:cNvPr>
              <p:cNvSpPr>
                <a:spLocks noGrp="1" noRot="1" noChangeAspect="1" noMove="1" noResize="1" noEditPoints="1" noAdjustHandles="1" noChangeArrowheads="1" noChangeShapeType="1" noTextEdit="1"/>
              </p:cNvSpPr>
              <p:nvPr>
                <p:ph idx="1"/>
              </p:nvPr>
            </p:nvSpPr>
            <p:spPr>
              <a:xfrm>
                <a:off x="685801" y="2065867"/>
                <a:ext cx="10131425" cy="2257425"/>
              </a:xfrm>
              <a:blipFill>
                <a:blip r:embed="rId3"/>
                <a:stretch>
                  <a:fillRect l="-421" t="-2162"/>
                </a:stretch>
              </a:blipFill>
            </p:spPr>
            <p:txBody>
              <a:bodyPr/>
              <a:lstStyle/>
              <a:p>
                <a:r>
                  <a:rPr lang="en-US">
                    <a:noFill/>
                  </a:rPr>
                  <a:t> </a:t>
                </a:r>
              </a:p>
            </p:txBody>
          </p:sp>
        </mc:Fallback>
      </mc:AlternateContent>
    </p:spTree>
    <p:extLst>
      <p:ext uri="{BB962C8B-B14F-4D97-AF65-F5344CB8AC3E}">
        <p14:creationId xmlns:p14="http://schemas.microsoft.com/office/powerpoint/2010/main" val="401123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E200-F12C-49EB-A502-D86CDAD14A1B}"/>
              </a:ext>
            </a:extLst>
          </p:cNvPr>
          <p:cNvSpPr>
            <a:spLocks noGrp="1"/>
          </p:cNvSpPr>
          <p:nvPr>
            <p:ph type="title"/>
          </p:nvPr>
        </p:nvSpPr>
        <p:spPr>
          <a:xfrm>
            <a:off x="802178" y="646130"/>
            <a:ext cx="8584791" cy="1453363"/>
          </a:xfrm>
        </p:spPr>
        <p:txBody>
          <a:bodyPr>
            <a:normAutofit/>
          </a:bodyPr>
          <a:lstStyle/>
          <a:p>
            <a:r>
              <a:rPr lang="en-US" dirty="0"/>
              <a:t>Methods – Mean Star Rating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8B263B-3E33-4BD6-9608-C21948D613CB}"/>
                  </a:ext>
                </a:extLst>
              </p:cNvPr>
              <p:cNvSpPr>
                <a:spLocks noGrp="1"/>
              </p:cNvSpPr>
              <p:nvPr>
                <p:ph idx="1"/>
              </p:nvPr>
            </p:nvSpPr>
            <p:spPr>
              <a:xfrm>
                <a:off x="802178" y="2589110"/>
                <a:ext cx="4002936" cy="1679780"/>
              </a:xfrm>
            </p:spPr>
            <p:txBody>
              <a:bodyPr>
                <a:normAutofit/>
              </a:bodyPr>
              <a:lstStyle/>
              <a:p>
                <a:r>
                  <a:rPr lang="en-US" dirty="0"/>
                  <a:t>Mean star rating predicts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𝑤</m:t>
                        </m:r>
                      </m:sup>
                    </m:sSup>
                  </m:oMath>
                </a14:m>
                <a:r>
                  <a:rPr lang="en-US" dirty="0"/>
                  <a:t> by averaging the gold labels of documents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oMath>
                </a14:m>
                <a:r>
                  <a:rPr lang="en-US" dirty="0"/>
                  <a:t> in which the word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occurs (Rill et al. 2012)</a:t>
                </a:r>
              </a:p>
              <a:p>
                <a:endParaRPr lang="en-US" dirty="0"/>
              </a:p>
            </p:txBody>
          </p:sp>
        </mc:Choice>
        <mc:Fallback>
          <p:sp>
            <p:nvSpPr>
              <p:cNvPr id="3" name="Content Placeholder 2">
                <a:extLst>
                  <a:ext uri="{FF2B5EF4-FFF2-40B4-BE49-F238E27FC236}">
                    <a16:creationId xmlns:a16="http://schemas.microsoft.com/office/drawing/2014/main" id="{BB8B263B-3E33-4BD6-9608-C21948D613CB}"/>
                  </a:ext>
                </a:extLst>
              </p:cNvPr>
              <p:cNvSpPr>
                <a:spLocks noGrp="1" noRot="1" noChangeAspect="1" noMove="1" noResize="1" noEditPoints="1" noAdjustHandles="1" noChangeArrowheads="1" noChangeShapeType="1" noTextEdit="1"/>
              </p:cNvSpPr>
              <p:nvPr>
                <p:ph idx="1"/>
              </p:nvPr>
            </p:nvSpPr>
            <p:spPr>
              <a:xfrm>
                <a:off x="802178" y="2589110"/>
                <a:ext cx="4002936" cy="1679780"/>
              </a:xfrm>
              <a:blipFill>
                <a:blip r:embed="rId4"/>
                <a:stretch>
                  <a:fillRect l="-10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4663553-15F1-4B68-BCA1-3B2B890CD666}"/>
              </a:ext>
            </a:extLst>
          </p:cNvPr>
          <p:cNvPicPr>
            <a:picLocks noChangeAspect="1"/>
          </p:cNvPicPr>
          <p:nvPr/>
        </p:nvPicPr>
        <p:blipFill>
          <a:blip r:embed="rId5"/>
          <a:stretch>
            <a:fillRect/>
          </a:stretch>
        </p:blipFill>
        <p:spPr>
          <a:xfrm>
            <a:off x="5294229" y="2589110"/>
            <a:ext cx="6095593" cy="181343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1640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E200-F12C-49EB-A502-D86CDAD14A1B}"/>
              </a:ext>
            </a:extLst>
          </p:cNvPr>
          <p:cNvSpPr>
            <a:spLocks noGrp="1"/>
          </p:cNvSpPr>
          <p:nvPr>
            <p:ph type="title"/>
          </p:nvPr>
        </p:nvSpPr>
        <p:spPr>
          <a:xfrm>
            <a:off x="802178" y="598505"/>
            <a:ext cx="8584791" cy="1453363"/>
          </a:xfrm>
        </p:spPr>
        <p:txBody>
          <a:bodyPr>
            <a:normAutofit/>
          </a:bodyPr>
          <a:lstStyle/>
          <a:p>
            <a:r>
              <a:rPr lang="en-US" dirty="0"/>
              <a:t>Methods – Mean Binary Rating</a:t>
            </a:r>
          </a:p>
        </p:txBody>
      </p:sp>
      <p:sp>
        <p:nvSpPr>
          <p:cNvPr id="3" name="Content Placeholder 2">
            <a:extLst>
              <a:ext uri="{FF2B5EF4-FFF2-40B4-BE49-F238E27FC236}">
                <a16:creationId xmlns:a16="http://schemas.microsoft.com/office/drawing/2014/main" id="{BB8B263B-3E33-4BD6-9608-C21948D613CB}"/>
              </a:ext>
            </a:extLst>
          </p:cNvPr>
          <p:cNvSpPr>
            <a:spLocks noGrp="1"/>
          </p:cNvSpPr>
          <p:nvPr>
            <p:ph idx="1"/>
          </p:nvPr>
        </p:nvSpPr>
        <p:spPr>
          <a:xfrm>
            <a:off x="803563" y="1870895"/>
            <a:ext cx="4002936" cy="3637935"/>
          </a:xfrm>
        </p:spPr>
        <p:txBody>
          <a:bodyPr>
            <a:normAutofit/>
          </a:bodyPr>
          <a:lstStyle/>
          <a:p>
            <a:r>
              <a:rPr lang="en-US" dirty="0"/>
              <a:t>Mean Binary Rating looks at numerical document labels and applies a split at the median, with those below recorded as 0 and above recorded as 1. Then word rating labels are applied through the same equation as Mean Star Rating. (</a:t>
            </a:r>
            <a:r>
              <a:rPr lang="en-US" dirty="0" err="1"/>
              <a:t>Mihalcea</a:t>
            </a:r>
            <a:r>
              <a:rPr lang="en-US" dirty="0"/>
              <a:t>, R. and Liu, H. 2006)</a:t>
            </a:r>
          </a:p>
        </p:txBody>
      </p:sp>
      <p:pic>
        <p:nvPicPr>
          <p:cNvPr id="5" name="Picture 4">
            <a:extLst>
              <a:ext uri="{FF2B5EF4-FFF2-40B4-BE49-F238E27FC236}">
                <a16:creationId xmlns:a16="http://schemas.microsoft.com/office/drawing/2014/main" id="{04663553-15F1-4B68-BCA1-3B2B890CD666}"/>
              </a:ext>
            </a:extLst>
          </p:cNvPr>
          <p:cNvPicPr>
            <a:picLocks noChangeAspect="1"/>
          </p:cNvPicPr>
          <p:nvPr/>
        </p:nvPicPr>
        <p:blipFill>
          <a:blip r:embed="rId3"/>
          <a:stretch>
            <a:fillRect/>
          </a:stretch>
        </p:blipFill>
        <p:spPr>
          <a:xfrm>
            <a:off x="5292844" y="2783143"/>
            <a:ext cx="6095593" cy="181343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1180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E200-F12C-49EB-A502-D86CDAD14A1B}"/>
              </a:ext>
            </a:extLst>
          </p:cNvPr>
          <p:cNvSpPr>
            <a:spLocks noGrp="1"/>
          </p:cNvSpPr>
          <p:nvPr>
            <p:ph type="title"/>
          </p:nvPr>
        </p:nvSpPr>
        <p:spPr>
          <a:xfrm>
            <a:off x="802178" y="545255"/>
            <a:ext cx="8584791" cy="982739"/>
          </a:xfrm>
        </p:spPr>
        <p:txBody>
          <a:bodyPr>
            <a:normAutofit/>
          </a:bodyPr>
          <a:lstStyle/>
          <a:p>
            <a:r>
              <a:rPr lang="en-US" dirty="0"/>
              <a:t>Methods – REGRESSION WEIGHTS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8B263B-3E33-4BD6-9608-C21948D613CB}"/>
                  </a:ext>
                </a:extLst>
              </p:cNvPr>
              <p:cNvSpPr>
                <a:spLocks noGrp="1"/>
              </p:cNvSpPr>
              <p:nvPr>
                <p:ph idx="1"/>
              </p:nvPr>
            </p:nvSpPr>
            <p:spPr>
              <a:xfrm>
                <a:off x="802178" y="1575619"/>
                <a:ext cx="4417522" cy="4552950"/>
              </a:xfrm>
            </p:spPr>
            <p:txBody>
              <a:bodyPr>
                <a:normAutofit fontScale="92500" lnSpcReduction="10000"/>
              </a:bodyPr>
              <a:lstStyle/>
              <a:p>
                <a:r>
                  <a:rPr lang="en-US" dirty="0"/>
                  <a:t>The Regression weights approach learns word ratings by fitting a linear regression model with bag of words features.</a:t>
                </a:r>
              </a:p>
              <a:p>
                <a:r>
                  <a:rPr lang="en-US" dirty="0"/>
                  <a:t>You consider a linear regression model that predicts document labels (Sap et al., 2014)</a:t>
                </a:r>
              </a:p>
              <a:p>
                <a:r>
                  <a:rPr lang="en-US" dirty="0"/>
                  <a:t>With a Bag of Words approach, relative frequency of a word is often used for the features. Aside from the intercept, the result of the linear model can be interpreted as getting the weighted average of all the weight terms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𝑗</m:t>
                        </m:r>
                      </m:sub>
                    </m:sSub>
                  </m:oMath>
                </a14:m>
                <a:r>
                  <a:rPr lang="en-US" dirty="0"/>
                  <a:t>.</a:t>
                </a:r>
              </a:p>
              <a:p>
                <a:r>
                  <a:rPr lang="en-US" dirty="0"/>
                  <a:t>Because of this, a linear bag of words model will align with a lexicon approach for document level prediction, and you can substitute in the relative frequency of a word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a:t> in a document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endParaRPr lang="en-US" dirty="0"/>
              </a:p>
            </p:txBody>
          </p:sp>
        </mc:Choice>
        <mc:Fallback>
          <p:sp>
            <p:nvSpPr>
              <p:cNvPr id="3" name="Content Placeholder 2">
                <a:extLst>
                  <a:ext uri="{FF2B5EF4-FFF2-40B4-BE49-F238E27FC236}">
                    <a16:creationId xmlns:a16="http://schemas.microsoft.com/office/drawing/2014/main" id="{BB8B263B-3E33-4BD6-9608-C21948D613CB}"/>
                  </a:ext>
                </a:extLst>
              </p:cNvPr>
              <p:cNvSpPr>
                <a:spLocks noGrp="1" noRot="1" noChangeAspect="1" noMove="1" noResize="1" noEditPoints="1" noAdjustHandles="1" noChangeArrowheads="1" noChangeShapeType="1" noTextEdit="1"/>
              </p:cNvSpPr>
              <p:nvPr>
                <p:ph idx="1"/>
              </p:nvPr>
            </p:nvSpPr>
            <p:spPr>
              <a:xfrm>
                <a:off x="802178" y="1575619"/>
                <a:ext cx="4417522" cy="4552950"/>
              </a:xfrm>
              <a:blipFill>
                <a:blip r:embed="rId3"/>
                <a:stretch>
                  <a:fillRect l="-691" r="-110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A1C0D87-2566-4C8C-8DB5-309F23A41D2E}"/>
              </a:ext>
            </a:extLst>
          </p:cNvPr>
          <p:cNvPicPr>
            <a:picLocks noChangeAspect="1"/>
          </p:cNvPicPr>
          <p:nvPr/>
        </p:nvPicPr>
        <p:blipFill>
          <a:blip r:embed="rId4"/>
          <a:stretch>
            <a:fillRect/>
          </a:stretch>
        </p:blipFill>
        <p:spPr>
          <a:xfrm>
            <a:off x="5819230" y="2063238"/>
            <a:ext cx="5091657" cy="1365762"/>
          </a:xfrm>
          <a:prstGeom prst="rect">
            <a:avLst/>
          </a:prstGeom>
        </p:spPr>
      </p:pic>
      <p:pic>
        <p:nvPicPr>
          <p:cNvPr id="9" name="Picture 8">
            <a:extLst>
              <a:ext uri="{FF2B5EF4-FFF2-40B4-BE49-F238E27FC236}">
                <a16:creationId xmlns:a16="http://schemas.microsoft.com/office/drawing/2014/main" id="{8587905F-6F1B-4CB7-80F4-77C509FB8901}"/>
              </a:ext>
            </a:extLst>
          </p:cNvPr>
          <p:cNvPicPr>
            <a:picLocks noChangeAspect="1"/>
          </p:cNvPicPr>
          <p:nvPr/>
        </p:nvPicPr>
        <p:blipFill>
          <a:blip r:embed="rId5"/>
          <a:stretch>
            <a:fillRect/>
          </a:stretch>
        </p:blipFill>
        <p:spPr>
          <a:xfrm>
            <a:off x="5839001" y="4404237"/>
            <a:ext cx="5071886" cy="1225038"/>
          </a:xfrm>
          <a:prstGeom prst="rect">
            <a:avLst/>
          </a:prstGeom>
        </p:spPr>
      </p:pic>
      <p:sp>
        <p:nvSpPr>
          <p:cNvPr id="10" name="Arrow: Down 9">
            <a:extLst>
              <a:ext uri="{FF2B5EF4-FFF2-40B4-BE49-F238E27FC236}">
                <a16:creationId xmlns:a16="http://schemas.microsoft.com/office/drawing/2014/main" id="{5D1D9DBF-5CCF-41EC-93A0-9A2A2FDFA0A7}"/>
              </a:ext>
            </a:extLst>
          </p:cNvPr>
          <p:cNvSpPr/>
          <p:nvPr/>
        </p:nvSpPr>
        <p:spPr>
          <a:xfrm>
            <a:off x="8079669" y="3476625"/>
            <a:ext cx="590550" cy="879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4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A65F-9CEE-468C-8EEE-982BA532B3C2}"/>
              </a:ext>
            </a:extLst>
          </p:cNvPr>
          <p:cNvSpPr>
            <a:spLocks noGrp="1"/>
          </p:cNvSpPr>
          <p:nvPr>
            <p:ph type="title"/>
          </p:nvPr>
        </p:nvSpPr>
        <p:spPr>
          <a:xfrm>
            <a:off x="298831" y="606158"/>
            <a:ext cx="5558663" cy="1520098"/>
          </a:xfrm>
        </p:spPr>
        <p:txBody>
          <a:bodyPr>
            <a:normAutofit/>
          </a:bodyPr>
          <a:lstStyle/>
          <a:p>
            <a:pPr>
              <a:lnSpc>
                <a:spcPct val="90000"/>
              </a:lnSpc>
            </a:pPr>
            <a:r>
              <a:rPr lang="en-US" sz="2500" dirty="0"/>
              <a:t>Proposed method: MIXED-LEVEL FEED FORWARD NETWORK</a:t>
            </a:r>
          </a:p>
        </p:txBody>
      </p:sp>
      <p:sp>
        <p:nvSpPr>
          <p:cNvPr id="3" name="Content Placeholder 2">
            <a:extLst>
              <a:ext uri="{FF2B5EF4-FFF2-40B4-BE49-F238E27FC236}">
                <a16:creationId xmlns:a16="http://schemas.microsoft.com/office/drawing/2014/main" id="{4F80EFB6-4EC2-4056-859A-D19F4361E004}"/>
              </a:ext>
            </a:extLst>
          </p:cNvPr>
          <p:cNvSpPr>
            <a:spLocks noGrp="1"/>
          </p:cNvSpPr>
          <p:nvPr>
            <p:ph idx="1"/>
          </p:nvPr>
        </p:nvSpPr>
        <p:spPr>
          <a:xfrm>
            <a:off x="524678" y="1869190"/>
            <a:ext cx="5107172" cy="4206610"/>
          </a:xfrm>
        </p:spPr>
        <p:txBody>
          <a:bodyPr>
            <a:normAutofit/>
          </a:bodyPr>
          <a:lstStyle/>
          <a:p>
            <a:pPr>
              <a:lnSpc>
                <a:spcPct val="90000"/>
              </a:lnSpc>
            </a:pPr>
            <a:r>
              <a:rPr lang="en-US" sz="1700" dirty="0"/>
              <a:t>MLFFN is a feed forward network that predicts labels from embedding centroid features similar to deep averaging networks (DAN) (</a:t>
            </a:r>
            <a:r>
              <a:rPr lang="en-US" sz="1700" dirty="0" err="1"/>
              <a:t>Iyyer</a:t>
            </a:r>
            <a:r>
              <a:rPr lang="en-US" sz="1700" dirty="0"/>
              <a:t> et al. 2015)</a:t>
            </a:r>
          </a:p>
          <a:p>
            <a:pPr>
              <a:lnSpc>
                <a:spcPct val="90000"/>
              </a:lnSpc>
            </a:pPr>
            <a:r>
              <a:rPr lang="en-US" sz="1700" dirty="0"/>
              <a:t>The difference is that the model is used to predict word labels after it is fit to predict document labels. </a:t>
            </a:r>
          </a:p>
          <a:p>
            <a:pPr>
              <a:lnSpc>
                <a:spcPct val="90000"/>
              </a:lnSpc>
            </a:pPr>
            <a:r>
              <a:rPr lang="en-US" sz="1700" dirty="0"/>
              <a:t>The model learns to map the embedding space to the label space of documents</a:t>
            </a:r>
          </a:p>
          <a:p>
            <a:pPr>
              <a:lnSpc>
                <a:spcPct val="90000"/>
              </a:lnSpc>
            </a:pPr>
            <a:r>
              <a:rPr lang="en-US" sz="1700" dirty="0"/>
              <a:t>Because word and document labels populate the same space in the problem definition, the model can be used to predict both word and document labels</a:t>
            </a:r>
          </a:p>
          <a:p>
            <a:pPr>
              <a:lnSpc>
                <a:spcPct val="90000"/>
              </a:lnSpc>
            </a:pPr>
            <a:endParaRPr lang="en-US" sz="1700" dirty="0"/>
          </a:p>
        </p:txBody>
      </p:sp>
      <p:pic>
        <p:nvPicPr>
          <p:cNvPr id="7" name="Picture 6">
            <a:extLst>
              <a:ext uri="{FF2B5EF4-FFF2-40B4-BE49-F238E27FC236}">
                <a16:creationId xmlns:a16="http://schemas.microsoft.com/office/drawing/2014/main" id="{D5B02D87-938E-4AE9-B160-F214F80856D8}"/>
              </a:ext>
            </a:extLst>
          </p:cNvPr>
          <p:cNvPicPr>
            <a:picLocks noChangeAspect="1"/>
          </p:cNvPicPr>
          <p:nvPr/>
        </p:nvPicPr>
        <p:blipFill>
          <a:blip r:embed="rId4"/>
          <a:stretch>
            <a:fillRect/>
          </a:stretch>
        </p:blipFill>
        <p:spPr>
          <a:xfrm>
            <a:off x="6180270" y="561975"/>
            <a:ext cx="4621158" cy="3754690"/>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AE4951B-C474-4FB4-9A43-C6CD65800596}"/>
                  </a:ext>
                </a:extLst>
              </p:cNvPr>
              <p:cNvSpPr txBox="1"/>
              <p:nvPr/>
            </p:nvSpPr>
            <p:spPr>
              <a:xfrm>
                <a:off x="6370662" y="4494737"/>
                <a:ext cx="4430766" cy="24013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r>
                        <m:rPr>
                          <m:nor/>
                        </m:rPr>
                        <a:rPr lang="el-GR"/>
                        <m:t>σ</m:t>
                      </m:r>
                      <m:r>
                        <m:rPr>
                          <m:nor/>
                        </m:rPr>
                        <a:rPr lang="en-US" b="0" i="0" smtClean="0"/>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𝑑</m:t>
                              </m:r>
                            </m:sup>
                          </m:sSup>
                          <m:r>
                            <a:rPr lang="en-US" i="1">
                              <a:latin typeface="Cambria Math" panose="02040503050406030204" pitchFamily="18" charset="0"/>
                            </a:rPr>
                            <m:t>=</m:t>
                          </m:r>
                          <m:r>
                            <a:rPr lang="en-US" i="1">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𝑜𝑢𝑡</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m:t>
                          </m:r>
                          <m:r>
                            <a:rPr lang="en-US" i="1">
                              <a:latin typeface="Cambria Math" panose="02040503050406030204" pitchFamily="18" charset="0"/>
                            </a:rPr>
                            <m:t>𝑜𝑢𝑡</m:t>
                          </m:r>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𝑜𝑢𝑡</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r>
                            <a:rPr lang="en-US" i="1">
                              <a:latin typeface="Cambria Math" panose="02040503050406030204" pitchFamily="18" charset="0"/>
                            </a:rPr>
                            <m:t>𝑜𝑢𝑡</m:t>
                          </m:r>
                          <m:r>
                            <a:rPr lang="en-US" i="1">
                              <a:latin typeface="Cambria Math" panose="02040503050406030204" pitchFamily="18" charset="0"/>
                            </a:rPr>
                            <m:t>)</m:t>
                          </m:r>
                        </m:sup>
                      </m:sSup>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(0)</m:t>
                          </m:r>
                        </m:sup>
                      </m:s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𝑙𝑒𝑛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i="1">
                              <a:latin typeface="Cambria Math" panose="02040503050406030204" pitchFamily="18" charset="0"/>
                            </a:rPr>
                            <m:t>)</m:t>
                          </m:r>
                        </m:den>
                      </m:f>
                      <m:nary>
                        <m:naryPr>
                          <m:chr m:val="∑"/>
                          <m:supHide m:val="on"/>
                          <m:ctrlPr>
                            <a:rPr lang="en-US" i="1">
                              <a:latin typeface="Cambria Math" panose="02040503050406030204" pitchFamily="18" charset="0"/>
                            </a:rPr>
                          </m:ctrlPr>
                        </m:naryPr>
                        <m:sub>
                          <m:r>
                            <m:rPr>
                              <m:nor/>
                            </m:rPr>
                            <a:rPr lang="el-GR"/>
                            <m:t>ω</m:t>
                          </m:r>
                          <m:r>
                            <m:rPr>
                              <m:nor/>
                            </m:rPr>
                            <a:rPr lang="en-US"/>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sub>
                        <m:sup/>
                        <m:e>
                          <m:r>
                            <a:rPr lang="en-US" i="1">
                              <a:latin typeface="Cambria Math" panose="02040503050406030204" pitchFamily="18" charset="0"/>
                            </a:rPr>
                            <m:t>𝑣𝑒𝑐</m:t>
                          </m:r>
                          <m:r>
                            <a:rPr lang="en-US" i="1">
                              <a:latin typeface="Cambria Math" panose="02040503050406030204" pitchFamily="18" charset="0"/>
                            </a:rPr>
                            <m:t>(</m:t>
                          </m:r>
                          <m:r>
                            <m:rPr>
                              <m:nor/>
                            </m:rPr>
                            <a:rPr lang="el-GR"/>
                            <m:t>ω</m:t>
                          </m:r>
                          <m:r>
                            <a:rPr lang="en-US" i="1">
                              <a:latin typeface="Cambria Math" panose="02040503050406030204" pitchFamily="18" charset="0"/>
                            </a:rPr>
                            <m:t>)</m:t>
                          </m:r>
                        </m:e>
                      </m:nary>
                    </m:oMath>
                  </m:oMathPara>
                </a14:m>
                <a:endParaRPr lang="en-US" dirty="0"/>
              </a:p>
              <a:p>
                <a:endParaRPr lang="en-US" dirty="0"/>
              </a:p>
              <a:p>
                <a:endParaRPr lang="en-US" dirty="0"/>
              </a:p>
            </p:txBody>
          </p:sp>
        </mc:Choice>
        <mc:Fallback>
          <p:sp>
            <p:nvSpPr>
              <p:cNvPr id="10" name="TextBox 9">
                <a:extLst>
                  <a:ext uri="{FF2B5EF4-FFF2-40B4-BE49-F238E27FC236}">
                    <a16:creationId xmlns:a16="http://schemas.microsoft.com/office/drawing/2014/main" id="{1AE4951B-C474-4FB4-9A43-C6CD65800596}"/>
                  </a:ext>
                </a:extLst>
              </p:cNvPr>
              <p:cNvSpPr txBox="1">
                <a:spLocks noRot="1" noChangeAspect="1" noMove="1" noResize="1" noEditPoints="1" noAdjustHandles="1" noChangeArrowheads="1" noChangeShapeType="1" noTextEdit="1"/>
              </p:cNvSpPr>
              <p:nvPr/>
            </p:nvSpPr>
            <p:spPr>
              <a:xfrm>
                <a:off x="6370662" y="4494737"/>
                <a:ext cx="4430766" cy="2401363"/>
              </a:xfrm>
              <a:prstGeom prst="rect">
                <a:avLst/>
              </a:prstGeom>
              <a:blipFill>
                <a:blip r:embed="rId5"/>
                <a:stretch>
                  <a:fillRect t="-1015"/>
                </a:stretch>
              </a:blipFill>
            </p:spPr>
            <p:txBody>
              <a:bodyPr/>
              <a:lstStyle/>
              <a:p>
                <a:r>
                  <a:rPr lang="en-US">
                    <a:noFill/>
                  </a:rPr>
                  <a:t> </a:t>
                </a:r>
              </a:p>
            </p:txBody>
          </p:sp>
        </mc:Fallback>
      </mc:AlternateContent>
    </p:spTree>
    <p:extLst>
      <p:ext uri="{BB962C8B-B14F-4D97-AF65-F5344CB8AC3E}">
        <p14:creationId xmlns:p14="http://schemas.microsoft.com/office/powerpoint/2010/main" val="2957600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3642</Words>
  <Application>Microsoft Office PowerPoint</Application>
  <PresentationFormat>Widescreen</PresentationFormat>
  <Paragraphs>139</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Celestial</vt:lpstr>
      <vt:lpstr>Learning Word Ratings for Empathy and Distress from Document-Level User Responses</vt:lpstr>
      <vt:lpstr>Problem Definition</vt:lpstr>
      <vt:lpstr>Creating lexica for abstract concepts</vt:lpstr>
      <vt:lpstr>The goal</vt:lpstr>
      <vt:lpstr>Defining our problem mathematically</vt:lpstr>
      <vt:lpstr>Methods – Mean Star Rating</vt:lpstr>
      <vt:lpstr>Methods – Mean Binary Rating</vt:lpstr>
      <vt:lpstr>Methods – REGRESSION WEIGHTS</vt:lpstr>
      <vt:lpstr>Proposed method: MIXED-LEVEL FEED FORWARD NETWORK</vt:lpstr>
      <vt:lpstr>Systematic comparison of Methods</vt:lpstr>
      <vt:lpstr>Why MIXED-LEVEL FEED FORWARD NETWORK is better</vt:lpstr>
      <vt:lpstr>Creating The empathy Dictionary</vt:lpstr>
      <vt:lpstr>Clustering analysis </vt:lpstr>
      <vt:lpstr>Investigating Named entities</vt:lpstr>
      <vt:lpstr>Conclusion and Takeaways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Word Ratings for Empathy and Distress from Document-Level User Responses</dc:title>
  <dc:creator>Jacob Fuehne</dc:creator>
  <cp:lastModifiedBy>Jacob Fuehne</cp:lastModifiedBy>
  <cp:revision>1</cp:revision>
  <dcterms:created xsi:type="dcterms:W3CDTF">2020-12-07T11:39:34Z</dcterms:created>
  <dcterms:modified xsi:type="dcterms:W3CDTF">2020-12-07T11:42:16Z</dcterms:modified>
</cp:coreProperties>
</file>