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73" r:id="rId7"/>
    <p:sldId id="274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/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 err="1"/>
            <a:t>DataVault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76B16-2E77-4AEB-877C-EB3A8F82D07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743F21D-2DFA-4EE5-ADD4-7007869E86DE}">
      <dgm:prSet/>
      <dgm:spPr/>
      <dgm:t>
        <a:bodyPr/>
        <a:lstStyle/>
        <a:p>
          <a:r>
            <a:rPr lang="de-DE" b="0" baseline="0">
              <a:latin typeface="+mj-lt"/>
            </a:rPr>
            <a:t>Apache Spark/PySpark</a:t>
          </a:r>
        </a:p>
      </dgm:t>
    </dgm:pt>
    <dgm:pt modelId="{5FAF2C4F-62BD-4415-B5AC-98E36745187B}" type="parTrans" cxnId="{8EA79FC2-7097-411F-B831-6F4CB47B528C}">
      <dgm:prSet/>
      <dgm:spPr/>
      <dgm:t>
        <a:bodyPr/>
        <a:lstStyle/>
        <a:p>
          <a:endParaRPr lang="en-US"/>
        </a:p>
      </dgm:t>
    </dgm:pt>
    <dgm:pt modelId="{DCBB8286-C36C-4289-9646-9B0F12FAA842}" type="sibTrans" cxnId="{8EA79FC2-7097-411F-B831-6F4CB47B528C}">
      <dgm:prSet/>
      <dgm:spPr/>
      <dgm:t>
        <a:bodyPr/>
        <a:lstStyle/>
        <a:p>
          <a:endParaRPr lang="en-US"/>
        </a:p>
      </dgm:t>
    </dgm:pt>
    <dgm:pt modelId="{9064CF0A-7862-4CA2-AA6B-6CC90F4E402A}">
      <dgm:prSet/>
      <dgm:spPr/>
      <dgm:t>
        <a:bodyPr/>
        <a:lstStyle/>
        <a:p>
          <a:r>
            <a:rPr lang="en-US" baseline="0"/>
            <a:t>Multilingual engine for data engineering execution</a:t>
          </a:r>
          <a:endParaRPr lang="en-US"/>
        </a:p>
      </dgm:t>
    </dgm:pt>
    <dgm:pt modelId="{E9534FB0-4194-438F-A74C-2216DED5B11C}" type="parTrans" cxnId="{EF946AE4-0ED1-43A5-8E62-D9A508D50FE2}">
      <dgm:prSet/>
      <dgm:spPr/>
      <dgm:t>
        <a:bodyPr/>
        <a:lstStyle/>
        <a:p>
          <a:endParaRPr lang="en-US"/>
        </a:p>
      </dgm:t>
    </dgm:pt>
    <dgm:pt modelId="{6B56B736-B5B7-4CFA-A1C3-C599FDBF6130}" type="sibTrans" cxnId="{EF946AE4-0ED1-43A5-8E62-D9A508D50FE2}">
      <dgm:prSet/>
      <dgm:spPr/>
      <dgm:t>
        <a:bodyPr/>
        <a:lstStyle/>
        <a:p>
          <a:endParaRPr lang="en-US"/>
        </a:p>
      </dgm:t>
    </dgm:pt>
    <dgm:pt modelId="{DC7176E1-2C2B-4DBB-B20B-AF09F272A14F}">
      <dgm:prSet/>
      <dgm:spPr/>
      <dgm:t>
        <a:bodyPr/>
        <a:lstStyle/>
        <a:p>
          <a:r>
            <a:rPr lang="en-US" baseline="0" dirty="0"/>
            <a:t>Outsourcing of the data development workflow to a number of servers</a:t>
          </a:r>
          <a:endParaRPr lang="en-US" dirty="0"/>
        </a:p>
      </dgm:t>
    </dgm:pt>
    <dgm:pt modelId="{C636975C-6A05-40B0-837F-2E17D4C0D2B2}" type="parTrans" cxnId="{9E34B014-1292-44F6-A6B3-DD6BB884C20A}">
      <dgm:prSet/>
      <dgm:spPr/>
      <dgm:t>
        <a:bodyPr/>
        <a:lstStyle/>
        <a:p>
          <a:endParaRPr lang="en-US"/>
        </a:p>
      </dgm:t>
    </dgm:pt>
    <dgm:pt modelId="{C27941E6-BADB-49B4-8ED6-DBD1A5B9D608}" type="sibTrans" cxnId="{9E34B014-1292-44F6-A6B3-DD6BB884C20A}">
      <dgm:prSet/>
      <dgm:spPr/>
      <dgm:t>
        <a:bodyPr/>
        <a:lstStyle/>
        <a:p>
          <a:endParaRPr lang="en-US"/>
        </a:p>
      </dgm:t>
    </dgm:pt>
    <dgm:pt modelId="{C34B598B-FF96-4C4B-A135-8DB306ED8D17}">
      <dgm:prSet/>
      <dgm:spPr/>
      <dgm:t>
        <a:bodyPr/>
        <a:lstStyle/>
        <a:p>
          <a:r>
            <a:rPr lang="en-US" baseline="0"/>
            <a:t>Processing Big Data through parallelization</a:t>
          </a:r>
          <a:endParaRPr lang="en-US"/>
        </a:p>
      </dgm:t>
    </dgm:pt>
    <dgm:pt modelId="{05883E9C-D9E4-464D-9864-4C27832DC939}" type="parTrans" cxnId="{D52E75E1-02F3-4FF1-9631-BB4460DA5E28}">
      <dgm:prSet/>
      <dgm:spPr/>
      <dgm:t>
        <a:bodyPr/>
        <a:lstStyle/>
        <a:p>
          <a:endParaRPr lang="en-US"/>
        </a:p>
      </dgm:t>
    </dgm:pt>
    <dgm:pt modelId="{52845365-31AB-44EF-95E0-475DE85620D3}" type="sibTrans" cxnId="{D52E75E1-02F3-4FF1-9631-BB4460DA5E28}">
      <dgm:prSet/>
      <dgm:spPr/>
      <dgm:t>
        <a:bodyPr/>
        <a:lstStyle/>
        <a:p>
          <a:endParaRPr lang="en-US"/>
        </a:p>
      </dgm:t>
    </dgm:pt>
    <dgm:pt modelId="{52C1EDB7-E8C1-4D21-8763-033E2957DF9C}">
      <dgm:prSet/>
      <dgm:spPr/>
      <dgm:t>
        <a:bodyPr/>
        <a:lstStyle/>
        <a:p>
          <a:r>
            <a:rPr lang="en-US" baseline="0"/>
            <a:t>Spark is written in Scala </a:t>
          </a:r>
          <a:endParaRPr lang="en-US"/>
        </a:p>
      </dgm:t>
    </dgm:pt>
    <dgm:pt modelId="{93DF262D-D3E0-4EBC-80AE-431CD40BE460}" type="parTrans" cxnId="{9937DAB7-D30B-481C-8EAB-F3504590448B}">
      <dgm:prSet/>
      <dgm:spPr/>
      <dgm:t>
        <a:bodyPr/>
        <a:lstStyle/>
        <a:p>
          <a:endParaRPr lang="en-US"/>
        </a:p>
      </dgm:t>
    </dgm:pt>
    <dgm:pt modelId="{B5A9FA6E-E1B3-4615-8A36-A15B6D5812C5}" type="sibTrans" cxnId="{9937DAB7-D30B-481C-8EAB-F3504590448B}">
      <dgm:prSet/>
      <dgm:spPr/>
      <dgm:t>
        <a:bodyPr/>
        <a:lstStyle/>
        <a:p>
          <a:endParaRPr lang="en-US"/>
        </a:p>
      </dgm:t>
    </dgm:pt>
    <dgm:pt modelId="{7A04BA01-4ACD-4250-A850-04046F6404C7}">
      <dgm:prSet/>
      <dgm:spPr/>
      <dgm:t>
        <a:bodyPr/>
        <a:lstStyle/>
        <a:p>
          <a:r>
            <a:rPr lang="en-US" baseline="0"/>
            <a:t>Python functions are available via Python-based wrapper PySpark</a:t>
          </a:r>
          <a:endParaRPr lang="en-US"/>
        </a:p>
      </dgm:t>
    </dgm:pt>
    <dgm:pt modelId="{2697829C-68B5-41FA-B1A9-A40C0C827455}" type="parTrans" cxnId="{03CF28E0-E59D-4193-B4AC-3E0019283F46}">
      <dgm:prSet/>
      <dgm:spPr/>
      <dgm:t>
        <a:bodyPr/>
        <a:lstStyle/>
        <a:p>
          <a:endParaRPr lang="en-US"/>
        </a:p>
      </dgm:t>
    </dgm:pt>
    <dgm:pt modelId="{1CAD17DD-F6F8-4352-AD39-B8A715641A6D}" type="sibTrans" cxnId="{03CF28E0-E59D-4193-B4AC-3E0019283F46}">
      <dgm:prSet/>
      <dgm:spPr/>
      <dgm:t>
        <a:bodyPr/>
        <a:lstStyle/>
        <a:p>
          <a:endParaRPr lang="en-US"/>
        </a:p>
      </dgm:t>
    </dgm:pt>
    <dgm:pt modelId="{3D79F66F-5129-4D31-961C-ACD74A26A435}">
      <dgm:prSet/>
      <dgm:spPr/>
      <dgm:t>
        <a:bodyPr/>
        <a:lstStyle/>
        <a:p>
          <a:endParaRPr lang="en-US"/>
        </a:p>
      </dgm:t>
    </dgm:pt>
    <dgm:pt modelId="{EAC410F1-2750-48D5-9244-B67885DFC99E}" type="parTrans" cxnId="{CCA582A2-8298-4D6F-AB17-348978A8AE7E}">
      <dgm:prSet/>
      <dgm:spPr/>
      <dgm:t>
        <a:bodyPr/>
        <a:lstStyle/>
        <a:p>
          <a:endParaRPr lang="de-DE"/>
        </a:p>
      </dgm:t>
    </dgm:pt>
    <dgm:pt modelId="{9CD0FBEA-2031-47F0-96AD-AC5415105772}" type="sibTrans" cxnId="{CCA582A2-8298-4D6F-AB17-348978A8AE7E}">
      <dgm:prSet/>
      <dgm:spPr/>
      <dgm:t>
        <a:bodyPr/>
        <a:lstStyle/>
        <a:p>
          <a:endParaRPr lang="de-DE"/>
        </a:p>
      </dgm:t>
    </dgm:pt>
    <dgm:pt modelId="{708C05A0-9DDD-4279-A2E3-C57EB8337B28}">
      <dgm:prSet/>
      <dgm:spPr/>
      <dgm:t>
        <a:bodyPr/>
        <a:lstStyle/>
        <a:p>
          <a:endParaRPr lang="en-US"/>
        </a:p>
      </dgm:t>
    </dgm:pt>
    <dgm:pt modelId="{7F5BACAD-7DC5-42B9-9DF0-B9EF5D5C7FAF}" type="parTrans" cxnId="{39815D44-09E6-4D7D-8B60-036CDBA08362}">
      <dgm:prSet/>
      <dgm:spPr/>
      <dgm:t>
        <a:bodyPr/>
        <a:lstStyle/>
        <a:p>
          <a:endParaRPr lang="de-DE"/>
        </a:p>
      </dgm:t>
    </dgm:pt>
    <dgm:pt modelId="{5AC2AA4B-183C-4912-BCD6-7ECC5540C7FB}" type="sibTrans" cxnId="{39815D44-09E6-4D7D-8B60-036CDBA08362}">
      <dgm:prSet/>
      <dgm:spPr/>
      <dgm:t>
        <a:bodyPr/>
        <a:lstStyle/>
        <a:p>
          <a:endParaRPr lang="de-DE"/>
        </a:p>
      </dgm:t>
    </dgm:pt>
    <dgm:pt modelId="{E37288CF-6190-4A00-8169-67589E10D1FA}">
      <dgm:prSet/>
      <dgm:spPr/>
      <dgm:t>
        <a:bodyPr/>
        <a:lstStyle/>
        <a:p>
          <a:endParaRPr lang="en-US"/>
        </a:p>
      </dgm:t>
    </dgm:pt>
    <dgm:pt modelId="{828229AD-95F1-48E5-8378-97D7888B92F8}" type="parTrans" cxnId="{13CD0BBD-140E-43BB-B397-6495D233EC01}">
      <dgm:prSet/>
      <dgm:spPr/>
      <dgm:t>
        <a:bodyPr/>
        <a:lstStyle/>
        <a:p>
          <a:endParaRPr lang="de-DE"/>
        </a:p>
      </dgm:t>
    </dgm:pt>
    <dgm:pt modelId="{63AFE6C0-C9F0-4699-9855-4DBDB7076CB5}" type="sibTrans" cxnId="{13CD0BBD-140E-43BB-B397-6495D233EC01}">
      <dgm:prSet/>
      <dgm:spPr/>
      <dgm:t>
        <a:bodyPr/>
        <a:lstStyle/>
        <a:p>
          <a:endParaRPr lang="de-DE"/>
        </a:p>
      </dgm:t>
    </dgm:pt>
    <dgm:pt modelId="{E7D23EB4-7CDB-4095-9510-486B69D8C053}">
      <dgm:prSet/>
      <dgm:spPr/>
      <dgm:t>
        <a:bodyPr/>
        <a:lstStyle/>
        <a:p>
          <a:endParaRPr lang="en-US"/>
        </a:p>
      </dgm:t>
    </dgm:pt>
    <dgm:pt modelId="{1877071E-264B-4665-9634-5088E696F4E6}" type="parTrans" cxnId="{88C27EC7-6173-4F6B-8220-CF5B84F35AA8}">
      <dgm:prSet/>
      <dgm:spPr/>
      <dgm:t>
        <a:bodyPr/>
        <a:lstStyle/>
        <a:p>
          <a:endParaRPr lang="de-DE"/>
        </a:p>
      </dgm:t>
    </dgm:pt>
    <dgm:pt modelId="{B28F386C-DF83-496A-ABE3-17EDCD724D70}" type="sibTrans" cxnId="{88C27EC7-6173-4F6B-8220-CF5B84F35AA8}">
      <dgm:prSet/>
      <dgm:spPr/>
      <dgm:t>
        <a:bodyPr/>
        <a:lstStyle/>
        <a:p>
          <a:endParaRPr lang="de-DE"/>
        </a:p>
      </dgm:t>
    </dgm:pt>
    <dgm:pt modelId="{CA59BA47-781B-4DFD-80B6-76F9875456DB}" type="pres">
      <dgm:prSet presAssocID="{99376B16-2E77-4AEB-877C-EB3A8F82D07A}" presName="diagram" presStyleCnt="0">
        <dgm:presLayoutVars>
          <dgm:dir/>
          <dgm:resizeHandles val="exact"/>
        </dgm:presLayoutVars>
      </dgm:prSet>
      <dgm:spPr/>
    </dgm:pt>
    <dgm:pt modelId="{E442D68F-99A7-4870-BA00-26D3A91BCB9B}" type="pres">
      <dgm:prSet presAssocID="{A743F21D-2DFA-4EE5-ADD4-7007869E86DE}" presName="node" presStyleLbl="node1" presStyleIdx="0" presStyleCnt="1" custScaleY="132448">
        <dgm:presLayoutVars>
          <dgm:bulletEnabled val="1"/>
        </dgm:presLayoutVars>
      </dgm:prSet>
      <dgm:spPr/>
    </dgm:pt>
  </dgm:ptLst>
  <dgm:cxnLst>
    <dgm:cxn modelId="{1B17C713-0B29-47FB-8524-D7A5905F210E}" type="presOf" srcId="{9064CF0A-7862-4CA2-AA6B-6CC90F4E402A}" destId="{E442D68F-99A7-4870-BA00-26D3A91BCB9B}" srcOrd="0" destOrd="1" presId="urn:microsoft.com/office/officeart/2005/8/layout/default"/>
    <dgm:cxn modelId="{9E34B014-1292-44F6-A6B3-DD6BB884C20A}" srcId="{A743F21D-2DFA-4EE5-ADD4-7007869E86DE}" destId="{DC7176E1-2C2B-4DBB-B20B-AF09F272A14F}" srcOrd="2" destOrd="0" parTransId="{C636975C-6A05-40B0-837F-2E17D4C0D2B2}" sibTransId="{C27941E6-BADB-49B4-8ED6-DBD1A5B9D608}"/>
    <dgm:cxn modelId="{182B771B-99B2-4129-AF63-652481B4A7EB}" type="presOf" srcId="{DC7176E1-2C2B-4DBB-B20B-AF09F272A14F}" destId="{E442D68F-99A7-4870-BA00-26D3A91BCB9B}" srcOrd="0" destOrd="3" presId="urn:microsoft.com/office/officeart/2005/8/layout/default"/>
    <dgm:cxn modelId="{39815D44-09E6-4D7D-8B60-036CDBA08362}" srcId="{A743F21D-2DFA-4EE5-ADD4-7007869E86DE}" destId="{708C05A0-9DDD-4279-A2E3-C57EB8337B28}" srcOrd="3" destOrd="0" parTransId="{7F5BACAD-7DC5-42B9-9DF0-B9EF5D5C7FAF}" sibTransId="{5AC2AA4B-183C-4912-BCD6-7ECC5540C7FB}"/>
    <dgm:cxn modelId="{E3A9C94C-ABD0-4637-960B-1EF92729334F}" type="presOf" srcId="{7A04BA01-4ACD-4250-A850-04046F6404C7}" destId="{E442D68F-99A7-4870-BA00-26D3A91BCB9B}" srcOrd="0" destOrd="9" presId="urn:microsoft.com/office/officeart/2005/8/layout/default"/>
    <dgm:cxn modelId="{44639064-4781-427F-8EDA-11A6FAC28019}" type="presOf" srcId="{E7D23EB4-7CDB-4095-9510-486B69D8C053}" destId="{E442D68F-99A7-4870-BA00-26D3A91BCB9B}" srcOrd="0" destOrd="8" presId="urn:microsoft.com/office/officeart/2005/8/layout/default"/>
    <dgm:cxn modelId="{F432829A-A1AC-4060-AA89-AFF71DB5F047}" type="presOf" srcId="{99376B16-2E77-4AEB-877C-EB3A8F82D07A}" destId="{CA59BA47-781B-4DFD-80B6-76F9875456DB}" srcOrd="0" destOrd="0" presId="urn:microsoft.com/office/officeart/2005/8/layout/default"/>
    <dgm:cxn modelId="{CCA582A2-8298-4D6F-AB17-348978A8AE7E}" srcId="{A743F21D-2DFA-4EE5-ADD4-7007869E86DE}" destId="{3D79F66F-5129-4D31-961C-ACD74A26A435}" srcOrd="1" destOrd="0" parTransId="{EAC410F1-2750-48D5-9244-B67885DFC99E}" sibTransId="{9CD0FBEA-2031-47F0-96AD-AC5415105772}"/>
    <dgm:cxn modelId="{184BF1B1-AA84-48C3-83E2-E5AFE0D01B53}" type="presOf" srcId="{A743F21D-2DFA-4EE5-ADD4-7007869E86DE}" destId="{E442D68F-99A7-4870-BA00-26D3A91BCB9B}" srcOrd="0" destOrd="0" presId="urn:microsoft.com/office/officeart/2005/8/layout/default"/>
    <dgm:cxn modelId="{194BFAB5-90F9-4FC0-B05E-EE53CBC8E54A}" type="presOf" srcId="{E37288CF-6190-4A00-8169-67589E10D1FA}" destId="{E442D68F-99A7-4870-BA00-26D3A91BCB9B}" srcOrd="0" destOrd="6" presId="urn:microsoft.com/office/officeart/2005/8/layout/default"/>
    <dgm:cxn modelId="{9937DAB7-D30B-481C-8EAB-F3504590448B}" srcId="{A743F21D-2DFA-4EE5-ADD4-7007869E86DE}" destId="{52C1EDB7-E8C1-4D21-8763-033E2957DF9C}" srcOrd="6" destOrd="0" parTransId="{93DF262D-D3E0-4EBC-80AE-431CD40BE460}" sibTransId="{B5A9FA6E-E1B3-4615-8A36-A15B6D5812C5}"/>
    <dgm:cxn modelId="{13CD0BBD-140E-43BB-B397-6495D233EC01}" srcId="{A743F21D-2DFA-4EE5-ADD4-7007869E86DE}" destId="{E37288CF-6190-4A00-8169-67589E10D1FA}" srcOrd="5" destOrd="0" parTransId="{828229AD-95F1-48E5-8378-97D7888B92F8}" sibTransId="{63AFE6C0-C9F0-4699-9855-4DBDB7076CB5}"/>
    <dgm:cxn modelId="{8EA79FC2-7097-411F-B831-6F4CB47B528C}" srcId="{99376B16-2E77-4AEB-877C-EB3A8F82D07A}" destId="{A743F21D-2DFA-4EE5-ADD4-7007869E86DE}" srcOrd="0" destOrd="0" parTransId="{5FAF2C4F-62BD-4415-B5AC-98E36745187B}" sibTransId="{DCBB8286-C36C-4289-9646-9B0F12FAA842}"/>
    <dgm:cxn modelId="{88C27EC7-6173-4F6B-8220-CF5B84F35AA8}" srcId="{A743F21D-2DFA-4EE5-ADD4-7007869E86DE}" destId="{E7D23EB4-7CDB-4095-9510-486B69D8C053}" srcOrd="7" destOrd="0" parTransId="{1877071E-264B-4665-9634-5088E696F4E6}" sibTransId="{B28F386C-DF83-496A-ABE3-17EDCD724D70}"/>
    <dgm:cxn modelId="{86863AD1-A905-401F-AF94-DFED04A6DA35}" type="presOf" srcId="{3D79F66F-5129-4D31-961C-ACD74A26A435}" destId="{E442D68F-99A7-4870-BA00-26D3A91BCB9B}" srcOrd="0" destOrd="2" presId="urn:microsoft.com/office/officeart/2005/8/layout/default"/>
    <dgm:cxn modelId="{317DA8D5-8F18-46CF-B6A7-7C2783804671}" type="presOf" srcId="{708C05A0-9DDD-4279-A2E3-C57EB8337B28}" destId="{E442D68F-99A7-4870-BA00-26D3A91BCB9B}" srcOrd="0" destOrd="4" presId="urn:microsoft.com/office/officeart/2005/8/layout/default"/>
    <dgm:cxn modelId="{F46074DE-7AFB-4102-9EBC-F842D2103BEA}" type="presOf" srcId="{C34B598B-FF96-4C4B-A135-8DB306ED8D17}" destId="{E442D68F-99A7-4870-BA00-26D3A91BCB9B}" srcOrd="0" destOrd="5" presId="urn:microsoft.com/office/officeart/2005/8/layout/default"/>
    <dgm:cxn modelId="{03CF28E0-E59D-4193-B4AC-3E0019283F46}" srcId="{A743F21D-2DFA-4EE5-ADD4-7007869E86DE}" destId="{7A04BA01-4ACD-4250-A850-04046F6404C7}" srcOrd="8" destOrd="0" parTransId="{2697829C-68B5-41FA-B1A9-A40C0C827455}" sibTransId="{1CAD17DD-F6F8-4352-AD39-B8A715641A6D}"/>
    <dgm:cxn modelId="{D52E75E1-02F3-4FF1-9631-BB4460DA5E28}" srcId="{A743F21D-2DFA-4EE5-ADD4-7007869E86DE}" destId="{C34B598B-FF96-4C4B-A135-8DB306ED8D17}" srcOrd="4" destOrd="0" parTransId="{05883E9C-D9E4-464D-9864-4C27832DC939}" sibTransId="{52845365-31AB-44EF-95E0-475DE85620D3}"/>
    <dgm:cxn modelId="{EF946AE4-0ED1-43A5-8E62-D9A508D50FE2}" srcId="{A743F21D-2DFA-4EE5-ADD4-7007869E86DE}" destId="{9064CF0A-7862-4CA2-AA6B-6CC90F4E402A}" srcOrd="0" destOrd="0" parTransId="{E9534FB0-4194-438F-A74C-2216DED5B11C}" sibTransId="{6B56B736-B5B7-4CFA-A1C3-C599FDBF6130}"/>
    <dgm:cxn modelId="{60BD24FD-1268-472A-BEF3-77F388E43B10}" type="presOf" srcId="{52C1EDB7-E8C1-4D21-8763-033E2957DF9C}" destId="{E442D68F-99A7-4870-BA00-26D3A91BCB9B}" srcOrd="0" destOrd="7" presId="urn:microsoft.com/office/officeart/2005/8/layout/default"/>
    <dgm:cxn modelId="{32D675E1-67B4-4D1D-AF75-B2C4969F542F}" type="presParOf" srcId="{CA59BA47-781B-4DFD-80B6-76F9875456DB}" destId="{E442D68F-99A7-4870-BA00-26D3A91BCB9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 err="1"/>
            <a:t>DataVault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2D68F-99A7-4870-BA00-26D3A91BCB9B}">
      <dsp:nvSpPr>
        <dsp:cNvPr id="0" name=""/>
        <dsp:cNvSpPr/>
      </dsp:nvSpPr>
      <dsp:spPr>
        <a:xfrm>
          <a:off x="0" y="20322"/>
          <a:ext cx="4788505" cy="3805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baseline="0">
              <a:latin typeface="+mj-lt"/>
            </a:rPr>
            <a:t>Apache Spark/PySpark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Multilingual engine for data engineering execution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Outsourcing of the data development workflow to a number of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Processing Big Data through parallelization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Spark is written in Scala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Python functions are available via Python-based wrapper PySpark</a:t>
          </a:r>
          <a:endParaRPr lang="en-US" sz="1800" kern="1200"/>
        </a:p>
      </dsp:txBody>
      <dsp:txXfrm>
        <a:off x="0" y="20322"/>
        <a:ext cx="4788505" cy="380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PYSPARK</a:t>
            </a: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management and archiving in the research environment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By Niklas Büchner, Christian Singer, Ahmad Al-</a:t>
            </a:r>
            <a:r>
              <a:rPr lang="de-DE" sz="1800" dirty="0" err="1"/>
              <a:t>Taie</a:t>
            </a:r>
            <a:r>
              <a:rPr lang="de-DE" sz="1800" dirty="0"/>
              <a:t>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287903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Introduction &amp;Presentation ETL Process</a:t>
            </a:r>
            <a:br>
              <a:rPr lang="en-US"/>
            </a:br>
            <a:endParaRPr lang="en-US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Create a basic understanding for Data Engineering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Understand how an ETL workflow is structured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The Role of Spark in </a:t>
            </a:r>
            <a:r>
              <a:rPr lang="de-DE" dirty="0"/>
              <a:t>such a </a:t>
            </a:r>
            <a:r>
              <a:rPr lang="de-DE" dirty="0" err="1"/>
              <a:t>contex</a:t>
            </a: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Data Engineering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Developing and building systems for collecting, storing and analyzing data</a:t>
            </a:r>
          </a:p>
          <a:p>
            <a:endParaRPr lang="de-DE" dirty="0"/>
          </a:p>
          <a:p>
            <a:r>
              <a:rPr lang="en-US" dirty="0"/>
              <a:t>Provide data for evaluation and optimization performance of enterprises</a:t>
            </a:r>
          </a:p>
          <a:p>
            <a:endParaRPr lang="de-DE" dirty="0"/>
          </a:p>
          <a:p>
            <a:r>
              <a:rPr lang="en-US" dirty="0"/>
              <a:t>Data engineers manage data resources</a:t>
            </a:r>
          </a:p>
          <a:p>
            <a:endParaRPr lang="de-DE" dirty="0"/>
          </a:p>
          <a:p>
            <a:r>
              <a:rPr lang="en-US" dirty="0"/>
              <a:t>Data analysts use data to gain insights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2E75BC-6164-0624-D930-93FEEF0A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6" y="2704051"/>
            <a:ext cx="4788505" cy="23942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78406-1CE5-6539-70DD-0FD5F1F1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2841385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err="1"/>
              <a:t>Extraction</a:t>
            </a:r>
            <a:endParaRPr lang="de-DE" sz="2800" dirty="0"/>
          </a:p>
          <a:p>
            <a:r>
              <a:rPr lang="en-US" sz="2000" dirty="0"/>
              <a:t>Raw data is copied or exported from a variety of data sources </a:t>
            </a:r>
          </a:p>
          <a:p>
            <a:r>
              <a:rPr lang="en-US" sz="2000" dirty="0"/>
              <a:t>These can be structured or unstructured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45454-6077-7BB2-D2C0-83D1BC45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2495" y="1787524"/>
            <a:ext cx="2841386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Transformation</a:t>
            </a:r>
          </a:p>
          <a:p>
            <a:r>
              <a:rPr lang="en-US" sz="2000" dirty="0"/>
              <a:t>Collected raw data is consolidated for the intended use case</a:t>
            </a:r>
          </a:p>
          <a:p>
            <a:r>
              <a:rPr lang="en-US" sz="2000" dirty="0"/>
              <a:t>During transformation, data is deduplicated, translated or summarized </a:t>
            </a:r>
          </a:p>
          <a:p>
            <a:r>
              <a:rPr lang="en-US" sz="2000" dirty="0"/>
              <a:t>Adapt data to the Data Warehouse schema 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73CF162-CDB3-48DF-16F7-4597CD5F0E32}"/>
              </a:ext>
            </a:extLst>
          </p:cNvPr>
          <p:cNvSpPr txBox="1">
            <a:spLocks/>
          </p:cNvSpPr>
          <p:nvPr/>
        </p:nvSpPr>
        <p:spPr>
          <a:xfrm>
            <a:off x="8394112" y="1787524"/>
            <a:ext cx="2841386" cy="446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err="1"/>
              <a:t>Loading</a:t>
            </a:r>
            <a:endParaRPr lang="de-DE" sz="3600" dirty="0"/>
          </a:p>
          <a:p>
            <a:r>
              <a:rPr lang="en-US" dirty="0"/>
              <a:t>Load transformed data into the Target-Data-Warehouse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Spark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B067DC70-F3A1-3F39-DDDC-C28FA4B2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58487"/>
              </p:ext>
            </p:extLst>
          </p:nvPr>
        </p:nvGraphicFramePr>
        <p:xfrm>
          <a:off x="1050879" y="2296161"/>
          <a:ext cx="4788505" cy="384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0A670D2-51F5-5830-8C83-9454B9CD8E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63" t="4795" r="4918" b="2031"/>
          <a:stretch/>
        </p:blipFill>
        <p:spPr>
          <a:xfrm>
            <a:off x="6096000" y="2587773"/>
            <a:ext cx="5741575" cy="29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SparkSQL</a:t>
            </a:r>
            <a:br>
              <a:rPr lang="en-US" b="1"/>
            </a:br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FC3C701-E719-AAD6-9D9C-5BC5A4A379D9}"/>
              </a:ext>
            </a:extLst>
          </p:cNvPr>
          <p:cNvSpPr txBox="1">
            <a:spLocks/>
          </p:cNvSpPr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Data Structure Resilient Distributed Dataset (RDD)</a:t>
            </a:r>
          </a:p>
          <a:p>
            <a:r>
              <a:rPr lang="en-US" dirty="0"/>
              <a:t>Tutorial focus </a:t>
            </a:r>
            <a:r>
              <a:rPr lang="en-US"/>
              <a:t>on SparkSQL </a:t>
            </a:r>
            <a:r>
              <a:rPr lang="en-US" dirty="0"/>
              <a:t>model</a:t>
            </a:r>
            <a:r>
              <a:rPr lang="en-US"/>
              <a:t>, DataFrame </a:t>
            </a:r>
            <a:endParaRPr lang="en-US" dirty="0"/>
          </a:p>
          <a:p>
            <a:r>
              <a:rPr lang="en-US"/>
              <a:t>DataFrame </a:t>
            </a:r>
            <a:r>
              <a:rPr lang="en-US" dirty="0"/>
              <a:t>has great advantages over RDD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powerful optimization engine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Data Science module working </a:t>
            </a:r>
            <a:r>
              <a:rPr lang="en-US"/>
              <a:t>with DataFrames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13049F-5C10-E007-A7D6-4175380E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4" y="2540532"/>
            <a:ext cx="6322424" cy="233929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B44A8-D58B-7EF1-6ECA-51A93638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696" y="6090350"/>
            <a:ext cx="545911" cy="58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91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255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Bembo</vt:lpstr>
      <vt:lpstr>Calibri</vt:lpstr>
      <vt:lpstr>Wingdings</vt:lpstr>
      <vt:lpstr>ArchiveVTI</vt:lpstr>
      <vt:lpstr>PowerPoint Presentation</vt:lpstr>
      <vt:lpstr>Content</vt:lpstr>
      <vt:lpstr>Introduction &amp;Presentation ETL Process </vt:lpstr>
      <vt:lpstr>Goal of the learning sections</vt:lpstr>
      <vt:lpstr>What is Data Engineering ? </vt:lpstr>
      <vt:lpstr>What is ETL ?</vt:lpstr>
      <vt:lpstr>What is ETL ?</vt:lpstr>
      <vt:lpstr>What is Spark ? </vt:lpstr>
      <vt:lpstr>SparkSQL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Niklas Buechner</cp:lastModifiedBy>
  <cp:revision>25</cp:revision>
  <dcterms:created xsi:type="dcterms:W3CDTF">2022-04-30T13:17:00Z</dcterms:created>
  <dcterms:modified xsi:type="dcterms:W3CDTF">2022-05-04T21:24:43Z</dcterms:modified>
</cp:coreProperties>
</file>