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74" r:id="rId3"/>
    <p:sldId id="275" r:id="rId4"/>
    <p:sldId id="276" r:id="rId5"/>
    <p:sldId id="278" r:id="rId6"/>
    <p:sldId id="279" r:id="rId7"/>
    <p:sldId id="280" r:id="rId8"/>
    <p:sldId id="281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8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F0B1F-D673-4C4A-8728-8D2703E6B253}" type="datetimeFigureOut">
              <a:rPr lang="de-DE" smtClean="0"/>
              <a:t>04.05.22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B0C15-1D43-44C0-AE16-C827164FF4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84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A3BD-1351-47C2-BB80-28B172A8BC67}" type="datetime4">
              <a:rPr lang="en-US" smtClean="0"/>
              <a:t>May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15F1-7933-4E76-9137-72D8C9B28351}" type="datetime4">
              <a:rPr lang="en-US" smtClean="0"/>
              <a:t>May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3C8-886D-41FA-8E25-DE0948C190A0}" type="datetime4">
              <a:rPr lang="en-US" smtClean="0"/>
              <a:t>May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4" y="4341672"/>
            <a:ext cx="2647667" cy="365125"/>
          </a:xfrm>
        </p:spPr>
        <p:txBody>
          <a:bodyPr/>
          <a:lstStyle/>
          <a:p>
            <a:fld id="{87477AD2-509E-4566-BA8A-4ECB08403BB1}" type="datetime4">
              <a:rPr lang="en-US" smtClean="0"/>
              <a:t>May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7333" y="607248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99C2-03B0-4C72-B038-356E0B9D1651}" type="datetime4">
              <a:rPr lang="en-US" smtClean="0"/>
              <a:t>May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04140"/>
            <a:ext cx="2647667" cy="365125"/>
          </a:xfrm>
        </p:spPr>
        <p:txBody>
          <a:bodyPr/>
          <a:lstStyle/>
          <a:p>
            <a:fld id="{A2C3C639-3FA5-4EF5-B71F-72FB34E149C5}" type="datetime4">
              <a:rPr lang="en-US" smtClean="0"/>
              <a:t>May 4,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59981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2768-39A0-4FF9-8B80-9C8AB2368080}" type="datetime4">
              <a:rPr lang="en-US" smtClean="0"/>
              <a:t>May 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8C00-7B94-441C-8745-12431DCFF69F}" type="datetime4">
              <a:rPr lang="en-US" smtClean="0"/>
              <a:t>May 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F0F0-EBF4-4AD8-B090-33A31C685300}" type="datetime4">
              <a:rPr lang="en-US" smtClean="0"/>
              <a:t>May 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7289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EA74-5CF3-452C-9348-6086333827F5}" type="datetime4">
              <a:rPr lang="en-US" smtClean="0"/>
              <a:t>May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EEA-9318-4930-859F-1ADE410F7D19}" type="datetime4">
              <a:rPr lang="en-US" smtClean="0"/>
              <a:t>May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4321200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D77D9FF4-8C7A-432E-977E-F55438F223C5}" type="datetime4">
              <a:rPr lang="en-US" smtClean="0"/>
              <a:t>May 4,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0" y="6079458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1048280-E235-CA2E-EDB5-C300844C53DC}"/>
              </a:ext>
            </a:extLst>
          </p:cNvPr>
          <p:cNvSpPr txBox="1"/>
          <p:nvPr/>
        </p:nvSpPr>
        <p:spPr>
          <a:xfrm>
            <a:off x="250370" y="2048327"/>
            <a:ext cx="77361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DataVault</a:t>
            </a:r>
            <a:endParaRPr lang="de-DE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DE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Engineering Bootcamp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management and archiving in the research environment</a:t>
            </a: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A09A5460-6BFE-FF91-7668-C28F6FB0AE84}"/>
              </a:ext>
            </a:extLst>
          </p:cNvPr>
          <p:cNvSpPr txBox="1">
            <a:spLocks/>
          </p:cNvSpPr>
          <p:nvPr/>
        </p:nvSpPr>
        <p:spPr>
          <a:xfrm>
            <a:off x="250370" y="6287148"/>
            <a:ext cx="8354858" cy="984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800" dirty="0"/>
              <a:t>By Niklas Büchner, Christian Singer, Ahmad Al-</a:t>
            </a:r>
            <a:r>
              <a:rPr lang="de-DE" sz="1800" dirty="0" err="1"/>
              <a:t>Taie</a:t>
            </a:r>
            <a:r>
              <a:rPr lang="de-DE" sz="1800" dirty="0"/>
              <a:t>, Mike Sickmüller</a:t>
            </a:r>
          </a:p>
          <a:p>
            <a:pPr algn="l"/>
            <a:endParaRPr lang="de-DE" sz="1800" dirty="0"/>
          </a:p>
          <a:p>
            <a:pPr algn="l"/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81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17EC-C26A-FCFA-68A0-E5D8E896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Remove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9F6A-966D-EF30-9E90-833D3BA7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All Columns need to be nullable</a:t>
            </a:r>
          </a:p>
          <a:p>
            <a:r>
              <a:rPr lang="en-DE" dirty="0"/>
              <a:t>Therefore no further changes are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5EDA9-6E0F-5A4E-0BF1-9C63183B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0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9EE-055F-6A87-4B56-7B5953608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Thank You For your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F4440-2040-B59A-CFCF-7D877ECAF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9608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ETL 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4F7C16-390D-CE0B-3B40-A21D34950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89" y="1495803"/>
            <a:ext cx="7869221" cy="47525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FF1AAA-D704-0298-536A-CF4AEFC7CFFF}"/>
              </a:ext>
            </a:extLst>
          </p:cNvPr>
          <p:cNvSpPr/>
          <p:nvPr/>
        </p:nvSpPr>
        <p:spPr>
          <a:xfrm>
            <a:off x="1869850" y="3043100"/>
            <a:ext cx="5896800" cy="344622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322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ETL 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4F7C16-390D-CE0B-3B40-A21D34950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99" r="28697"/>
          <a:stretch/>
        </p:blipFill>
        <p:spPr>
          <a:xfrm>
            <a:off x="7988833" y="609601"/>
            <a:ext cx="2677451" cy="14604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A11645-0EDA-2643-C054-690CAC81BADB}"/>
              </a:ext>
            </a:extLst>
          </p:cNvPr>
          <p:cNvSpPr/>
          <p:nvPr/>
        </p:nvSpPr>
        <p:spPr>
          <a:xfrm rot="3022554">
            <a:off x="9680711" y="387392"/>
            <a:ext cx="435887" cy="342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FCB3CC-291A-CF84-955F-53FFA6F022A9}"/>
              </a:ext>
            </a:extLst>
          </p:cNvPr>
          <p:cNvSpPr/>
          <p:nvPr/>
        </p:nvSpPr>
        <p:spPr>
          <a:xfrm rot="2522694">
            <a:off x="10179997" y="496476"/>
            <a:ext cx="579591" cy="342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A2FAF-18C4-EF2C-9BB1-0F5DB4CCCEB1}"/>
              </a:ext>
            </a:extLst>
          </p:cNvPr>
          <p:cNvSpPr/>
          <p:nvPr/>
        </p:nvSpPr>
        <p:spPr>
          <a:xfrm>
            <a:off x="10443174" y="957842"/>
            <a:ext cx="289795" cy="261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206AE-B2CF-2A7C-48F9-8127583AAF21}"/>
              </a:ext>
            </a:extLst>
          </p:cNvPr>
          <p:cNvSpPr/>
          <p:nvPr/>
        </p:nvSpPr>
        <p:spPr>
          <a:xfrm rot="19086268">
            <a:off x="10521386" y="957843"/>
            <a:ext cx="289795" cy="261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2050" name="Picture 2" descr="3 Ways to Build An ETL Process with Examples | Panoply">
            <a:extLst>
              <a:ext uri="{FF2B5EF4-FFF2-40B4-BE49-F238E27FC236}">
                <a16:creationId xmlns:a16="http://schemas.microsoft.com/office/drawing/2014/main" id="{DDB3D72E-4B5F-40DD-1AC4-0FFE19BA9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45862"/>
            <a:ext cx="7842250" cy="268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1B8F59-7BEF-7FE7-9169-55AC454613FA}"/>
              </a:ext>
            </a:extLst>
          </p:cNvPr>
          <p:cNvSpPr txBox="1"/>
          <p:nvPr/>
        </p:nvSpPr>
        <p:spPr>
          <a:xfrm>
            <a:off x="5759450" y="5229447"/>
            <a:ext cx="202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Data is lost and permanently altered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D99081B4-1A14-6179-1DD3-CB15A72CBB14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4972050" y="4483101"/>
            <a:ext cx="787400" cy="106951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F93198-B177-4425-8685-2E9602C95B1B}"/>
              </a:ext>
            </a:extLst>
          </p:cNvPr>
          <p:cNvSpPr txBox="1"/>
          <p:nvPr/>
        </p:nvSpPr>
        <p:spPr>
          <a:xfrm>
            <a:off x="190500" y="6439721"/>
            <a:ext cx="288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Image: </a:t>
            </a:r>
            <a:r>
              <a:rPr lang="en-GB" sz="1200" dirty="0"/>
              <a:t>https://</a:t>
            </a:r>
            <a:r>
              <a:rPr lang="en-GB" sz="1200" dirty="0" err="1"/>
              <a:t>panoply.io</a:t>
            </a:r>
            <a:r>
              <a:rPr lang="en-GB" sz="1200" dirty="0"/>
              <a:t>/uploads/etl-1.png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232338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Datavault</a:t>
            </a:r>
            <a:r>
              <a:rPr lang="de-DE" dirty="0"/>
              <a:t> 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4F7C16-390D-CE0B-3B40-A21D34950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99" r="28697"/>
          <a:stretch/>
        </p:blipFill>
        <p:spPr>
          <a:xfrm>
            <a:off x="7988833" y="609601"/>
            <a:ext cx="2677451" cy="14604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A11645-0EDA-2643-C054-690CAC81BADB}"/>
              </a:ext>
            </a:extLst>
          </p:cNvPr>
          <p:cNvSpPr/>
          <p:nvPr/>
        </p:nvSpPr>
        <p:spPr>
          <a:xfrm rot="3022554">
            <a:off x="9680711" y="387392"/>
            <a:ext cx="435887" cy="342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FCB3CC-291A-CF84-955F-53FFA6F022A9}"/>
              </a:ext>
            </a:extLst>
          </p:cNvPr>
          <p:cNvSpPr/>
          <p:nvPr/>
        </p:nvSpPr>
        <p:spPr>
          <a:xfrm rot="2522694">
            <a:off x="10179997" y="496476"/>
            <a:ext cx="579591" cy="342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A2FAF-18C4-EF2C-9BB1-0F5DB4CCCEB1}"/>
              </a:ext>
            </a:extLst>
          </p:cNvPr>
          <p:cNvSpPr/>
          <p:nvPr/>
        </p:nvSpPr>
        <p:spPr>
          <a:xfrm>
            <a:off x="10443174" y="957842"/>
            <a:ext cx="289795" cy="261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206AE-B2CF-2A7C-48F9-8127583AAF21}"/>
              </a:ext>
            </a:extLst>
          </p:cNvPr>
          <p:cNvSpPr/>
          <p:nvPr/>
        </p:nvSpPr>
        <p:spPr>
          <a:xfrm rot="19086268">
            <a:off x="10521386" y="957843"/>
            <a:ext cx="289795" cy="261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2050" name="Picture 2" descr="3 Ways to Build An ETL Process with Examples | Panoply">
            <a:extLst>
              <a:ext uri="{FF2B5EF4-FFF2-40B4-BE49-F238E27FC236}">
                <a16:creationId xmlns:a16="http://schemas.microsoft.com/office/drawing/2014/main" id="{DDB3D72E-4B5F-40DD-1AC4-0FFE19BA9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04"/>
          <a:stretch/>
        </p:blipFill>
        <p:spPr bwMode="auto">
          <a:xfrm>
            <a:off x="1446536" y="2952750"/>
            <a:ext cx="2183039" cy="167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3 Ways to Build An ETL Process with Examples | Panoply">
            <a:extLst>
              <a:ext uri="{FF2B5EF4-FFF2-40B4-BE49-F238E27FC236}">
                <a16:creationId xmlns:a16="http://schemas.microsoft.com/office/drawing/2014/main" id="{19AD32B9-2353-4EED-B2E9-C5729A48D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88"/>
          <a:stretch/>
        </p:blipFill>
        <p:spPr bwMode="auto">
          <a:xfrm>
            <a:off x="3788882" y="2952750"/>
            <a:ext cx="1311823" cy="176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F4B695-324C-3B8F-0F32-798F54F06F28}"/>
              </a:ext>
            </a:extLst>
          </p:cNvPr>
          <p:cNvSpPr/>
          <p:nvPr/>
        </p:nvSpPr>
        <p:spPr>
          <a:xfrm>
            <a:off x="2917666" y="2742192"/>
            <a:ext cx="805297" cy="55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5" name="Picture 2" descr="3 Ways to Build An ETL Process with Examples | Panoply">
            <a:extLst>
              <a:ext uri="{FF2B5EF4-FFF2-40B4-BE49-F238E27FC236}">
                <a16:creationId xmlns:a16="http://schemas.microsoft.com/office/drawing/2014/main" id="{87810C14-4581-201B-9F5F-73E698FBF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9"/>
          <a:stretch/>
        </p:blipFill>
        <p:spPr bwMode="auto">
          <a:xfrm>
            <a:off x="5260012" y="2952750"/>
            <a:ext cx="4254500" cy="176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7EF62F-8527-4E13-5EBA-E92D6869DCCD}"/>
              </a:ext>
            </a:extLst>
          </p:cNvPr>
          <p:cNvSpPr txBox="1"/>
          <p:nvPr/>
        </p:nvSpPr>
        <p:spPr>
          <a:xfrm>
            <a:off x="190500" y="6439721"/>
            <a:ext cx="288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Image: </a:t>
            </a:r>
            <a:r>
              <a:rPr lang="en-GB" sz="1200" dirty="0"/>
              <a:t>https://</a:t>
            </a:r>
            <a:r>
              <a:rPr lang="en-GB" sz="1200" dirty="0" err="1"/>
              <a:t>panoply.io</a:t>
            </a:r>
            <a:r>
              <a:rPr lang="en-GB" sz="1200" dirty="0"/>
              <a:t>/uploads/etl-1.png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276393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B72A-C2ED-291D-CBBF-2BE1B04F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Pros &amp; cons of a DataVault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1C8F-14A2-77FE-7D82-AB01DD53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Pros:</a:t>
            </a:r>
          </a:p>
          <a:p>
            <a:r>
              <a:rPr lang="en-GB" dirty="0"/>
              <a:t>Long-term storage of data</a:t>
            </a:r>
          </a:p>
          <a:p>
            <a:r>
              <a:rPr lang="en-GB" dirty="0"/>
              <a:t>Tracking data changes</a:t>
            </a:r>
          </a:p>
          <a:p>
            <a:r>
              <a:rPr lang="en-GB" dirty="0"/>
              <a:t>Fast import of data</a:t>
            </a:r>
          </a:p>
          <a:p>
            <a:r>
              <a:rPr lang="en-GB" dirty="0"/>
              <a:t>Changes in data schemas do not necessarily required downstream ETL and analysis processes to be adjusted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Cons:</a:t>
            </a:r>
          </a:p>
          <a:p>
            <a:r>
              <a:rPr lang="en-GB" dirty="0"/>
              <a:t>Not easy to query</a:t>
            </a:r>
          </a:p>
          <a:p>
            <a:r>
              <a:rPr lang="en-GB" dirty="0"/>
              <a:t>Large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88B3D-13DD-F1C4-DAFA-C1B57C0D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1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B1EE-1163-C220-C2C4-EDC8965E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20F9-A6E9-9162-102B-CCC5BB9C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id   | crop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water_consumption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C-1  | tomato   | 10        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C-2  | cucumber | 15        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spcBef>
                <a:spcPts val="300"/>
              </a:spcBef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fields: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+------+-------+----------+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id   | field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crop_id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+------+-------+----------+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F-5  | small | 2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+------+-------+----------+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F-6  | big   | 1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+------+-------+----------+</a:t>
            </a: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BB05B-FEE3-4D8C-8E10-856797D5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9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CA53-1EA1-D634-85D0-463E848F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Satelite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48BA-4AFC-2A5C-214B-673090FF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satelite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crop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water_consumption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record_source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hash_diff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b519e    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tomate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| 10                | 2022-05-01 | NULL     | ERP           | 8a3f0    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5f763         | cucumber | 15                | 2022-05-01 | NULL     | ERP           | c345a    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+---------------+----------+-------------------+------------+----------+---------------+-----------+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crops: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id   | crop     | 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water_consumption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buNone/>
            </a:pP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B2F59-0AB3-6770-DBA3-506875D2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4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CA53-1EA1-D634-85D0-463E848F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Alter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48BA-4AFC-2A5C-214B-673090FF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satelite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crop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water_consumption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record_source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hash_diff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b519e    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tomate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| 10                | 2022-05-01 | 2022-05-02 | ERP           | 8a3f0    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b519e    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tomate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| 12                | 2022-05-02 | NULL       | ERP           | 8a3f0    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✅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Tracking data changes</a:t>
            </a:r>
          </a:p>
          <a:p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✅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Only import differences</a:t>
            </a:r>
          </a:p>
          <a:p>
            <a:pPr marL="0" indent="0">
              <a:buNone/>
            </a:pP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B2F59-0AB3-6770-DBA3-506875D2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5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CA53-1EA1-D634-85D0-463E848F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Add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48BA-4AFC-2A5C-214B-673090FF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 height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satelite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+-----------------+-------------+------------+----------+---------------+-----------+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crop_height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record_source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hash_diff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+-----------------+-------------+------------+----------+---------------+-----------+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74f10           | 30          | 2022-05-03 | NULL     | ERP           | a8c94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+-----------------+-------------+------------+----------+---------------+-----------+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d9570           | 15          | 2022-05-03 | NULL     | ERP           | ef3a9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+-----------------+-------------+------------+----------+---------------+-----------+</a:t>
            </a:r>
          </a:p>
          <a:p>
            <a:pPr marL="0" indent="0">
              <a:spcBef>
                <a:spcPts val="300"/>
              </a:spcBef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 - crops height link: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+---------------------------+---------------+----------------------+------------+---------------+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crop_crop_height_hash_key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crop_height_hash_key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record_source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+---------------------------+---------------+----------------------+------------+---------------+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05610                     | b519e         | 74f10                | 2022-05-03 | ERP   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+---------------------------+---------------+----------------------+------------+---------------+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2c61c                     | 5f763         | d9570                | 2022-05-03 | ERP   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+---------------------------+---------------+----------------------+------------+---------------+</a:t>
            </a: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✅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Tracking schema changes</a:t>
            </a:r>
          </a:p>
          <a:p>
            <a:pPr>
              <a:spcBef>
                <a:spcPts val="300"/>
              </a:spcBef>
            </a:pPr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✅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Downstream ETL processes do not need to be adjusted if they don't need the new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B2F59-0AB3-6770-DBA3-506875D2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7403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Archivieren</Template>
  <TotalTime>49</TotalTime>
  <Words>510</Words>
  <Application>Microsoft Macintosh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Bembo</vt:lpstr>
      <vt:lpstr>Calibri</vt:lpstr>
      <vt:lpstr>Consolas</vt:lpstr>
      <vt:lpstr>ArchiveVTI</vt:lpstr>
      <vt:lpstr>PowerPoint Presentation</vt:lpstr>
      <vt:lpstr>What is ETL ?</vt:lpstr>
      <vt:lpstr>What is ETL ?</vt:lpstr>
      <vt:lpstr>What is A Datavault ?</vt:lpstr>
      <vt:lpstr>Pros &amp; cons of a DataVault</vt:lpstr>
      <vt:lpstr>Model</vt:lpstr>
      <vt:lpstr>Satelite</vt:lpstr>
      <vt:lpstr>Alter data</vt:lpstr>
      <vt:lpstr>Add Column</vt:lpstr>
      <vt:lpstr>Remove A Column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Niklas Buechner</cp:lastModifiedBy>
  <cp:revision>27</cp:revision>
  <dcterms:created xsi:type="dcterms:W3CDTF">2022-04-30T13:17:00Z</dcterms:created>
  <dcterms:modified xsi:type="dcterms:W3CDTF">2022-05-04T21:23:12Z</dcterms:modified>
</cp:coreProperties>
</file>