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57" r:id="rId3"/>
    <p:sldId id="261" r:id="rId4"/>
    <p:sldId id="278" r:id="rId5"/>
    <p:sldId id="281" r:id="rId6"/>
    <p:sldId id="282" r:id="rId7"/>
    <p:sldId id="283" r:id="rId8"/>
    <p:sldId id="276" r:id="rId9"/>
    <p:sldId id="279" r:id="rId10"/>
    <p:sldId id="274" r:id="rId11"/>
    <p:sldId id="280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794343"/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82968" autoAdjust="0"/>
  </p:normalViewPr>
  <p:slideViewPr>
    <p:cSldViewPr snapToGrid="0">
      <p:cViewPr>
        <p:scale>
          <a:sx n="82" d="100"/>
          <a:sy n="8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0463-0D93-4F7F-B26D-9E69A55E30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5A786-29DE-4324-A71D-2228325AF1C8}">
      <dgm:prSet custT="1"/>
      <dgm:spPr/>
      <dgm:t>
        <a:bodyPr/>
        <a:lstStyle/>
        <a:p>
          <a:r>
            <a:rPr lang="de-DE" sz="2800" baseline="0" dirty="0"/>
            <a:t>Introduction &amp; Presentation ETL Process</a:t>
          </a:r>
          <a:endParaRPr lang="en-US" sz="2800" dirty="0"/>
        </a:p>
      </dgm:t>
    </dgm:pt>
    <dgm:pt modelId="{52714CBF-6EA3-4163-A35B-2980BD35BF97}" type="parTrans" cxnId="{63321B61-2C7E-45F5-8364-B3B911E379F0}">
      <dgm:prSet/>
      <dgm:spPr/>
      <dgm:t>
        <a:bodyPr/>
        <a:lstStyle/>
        <a:p>
          <a:endParaRPr lang="en-US"/>
        </a:p>
      </dgm:t>
    </dgm:pt>
    <dgm:pt modelId="{5E958C59-5B94-4748-9880-BE5BE6239373}" type="sibTrans" cxnId="{63321B61-2C7E-45F5-8364-B3B911E379F0}">
      <dgm:prSet/>
      <dgm:spPr/>
      <dgm:t>
        <a:bodyPr/>
        <a:lstStyle/>
        <a:p>
          <a:endParaRPr lang="en-US"/>
        </a:p>
      </dgm:t>
    </dgm:pt>
    <dgm:pt modelId="{C07CF639-F121-428C-A26D-BB7B779651F6}">
      <dgm:prSet custT="1"/>
      <dgm:spPr/>
      <dgm:t>
        <a:bodyPr/>
        <a:lstStyle/>
        <a:p>
          <a:r>
            <a:rPr lang="de-DE" sz="2800" b="0" dirty="0"/>
            <a:t>Actions &amp; Basic Transformations</a:t>
          </a:r>
          <a:endParaRPr lang="en-US" sz="2800" b="0" dirty="0"/>
        </a:p>
      </dgm:t>
    </dgm:pt>
    <dgm:pt modelId="{B5A2AA2F-73B6-4BCE-8172-566C112AE85A}" type="parTrans" cxnId="{F1DF632F-417F-43AB-85A7-E097F29CA290}">
      <dgm:prSet/>
      <dgm:spPr/>
      <dgm:t>
        <a:bodyPr/>
        <a:lstStyle/>
        <a:p>
          <a:endParaRPr lang="en-US"/>
        </a:p>
      </dgm:t>
    </dgm:pt>
    <dgm:pt modelId="{6CB9C9F8-8CC8-49D4-809F-6419F79911F7}" type="sibTrans" cxnId="{F1DF632F-417F-43AB-85A7-E097F29CA290}">
      <dgm:prSet/>
      <dgm:spPr/>
      <dgm:t>
        <a:bodyPr/>
        <a:lstStyle/>
        <a:p>
          <a:endParaRPr lang="en-US"/>
        </a:p>
      </dgm:t>
    </dgm:pt>
    <dgm:pt modelId="{12D1F282-8C0D-432B-817C-027E6C3832CD}">
      <dgm:prSet custT="1"/>
      <dgm:spPr>
        <a:solidFill>
          <a:srgbClr val="0070C0"/>
        </a:solidFill>
      </dgm:spPr>
      <dgm:t>
        <a:bodyPr/>
        <a:lstStyle/>
        <a:p>
          <a:r>
            <a:rPr lang="de-DE" sz="2800" b="0" dirty="0"/>
            <a:t>Advanced Transformations</a:t>
          </a:r>
          <a:endParaRPr lang="en-US" sz="2800" b="0" dirty="0"/>
        </a:p>
      </dgm:t>
    </dgm:pt>
    <dgm:pt modelId="{70672807-8E61-4406-B568-ABA2C9172565}" type="parTrans" cxnId="{46448381-1FDD-4CB9-A451-42E66519DE99}">
      <dgm:prSet/>
      <dgm:spPr/>
      <dgm:t>
        <a:bodyPr/>
        <a:lstStyle/>
        <a:p>
          <a:endParaRPr lang="en-US"/>
        </a:p>
      </dgm:t>
    </dgm:pt>
    <dgm:pt modelId="{1BFB461C-5EF7-453F-9731-E87CD9E0C58A}" type="sibTrans" cxnId="{46448381-1FDD-4CB9-A451-42E66519DE99}">
      <dgm:prSet/>
      <dgm:spPr/>
      <dgm:t>
        <a:bodyPr/>
        <a:lstStyle/>
        <a:p>
          <a:endParaRPr lang="en-US"/>
        </a:p>
      </dgm:t>
    </dgm:pt>
    <dgm:pt modelId="{75D780A2-BC5A-43D0-AF54-5D6BF9394210}">
      <dgm:prSet custT="1"/>
      <dgm:spPr/>
      <dgm:t>
        <a:bodyPr/>
        <a:lstStyle/>
        <a:p>
          <a:r>
            <a:rPr lang="de-DE" sz="2800" baseline="0" dirty="0" err="1"/>
            <a:t>DataVault</a:t>
          </a:r>
          <a:endParaRPr lang="en-US" sz="2800" dirty="0"/>
        </a:p>
      </dgm:t>
    </dgm:pt>
    <dgm:pt modelId="{BDDCB83A-1CB6-441F-A989-AC72EAADF768}" type="parTrans" cxnId="{6A519526-BF89-4715-8915-3AA5D3617C0A}">
      <dgm:prSet/>
      <dgm:spPr/>
      <dgm:t>
        <a:bodyPr/>
        <a:lstStyle/>
        <a:p>
          <a:endParaRPr lang="en-US"/>
        </a:p>
      </dgm:t>
    </dgm:pt>
    <dgm:pt modelId="{DC75A652-F972-4825-A469-23610EC1EEC4}" type="sibTrans" cxnId="{6A519526-BF89-4715-8915-3AA5D3617C0A}">
      <dgm:prSet/>
      <dgm:spPr/>
      <dgm:t>
        <a:bodyPr/>
        <a:lstStyle/>
        <a:p>
          <a:endParaRPr lang="en-US"/>
        </a:p>
      </dgm:t>
    </dgm:pt>
    <dgm:pt modelId="{D14DD8FF-488C-4F55-8515-F802C9DE883B}" type="pres">
      <dgm:prSet presAssocID="{0D230463-0D93-4F7F-B26D-9E69A55E3025}" presName="outerComposite" presStyleCnt="0">
        <dgm:presLayoutVars>
          <dgm:chMax val="5"/>
          <dgm:dir/>
          <dgm:resizeHandles val="exact"/>
        </dgm:presLayoutVars>
      </dgm:prSet>
      <dgm:spPr/>
    </dgm:pt>
    <dgm:pt modelId="{877CAE73-419D-4DAB-91EA-4F5B0D825F8C}" type="pres">
      <dgm:prSet presAssocID="{0D230463-0D93-4F7F-B26D-9E69A55E3025}" presName="dummyMaxCanvas" presStyleCnt="0">
        <dgm:presLayoutVars/>
      </dgm:prSet>
      <dgm:spPr/>
    </dgm:pt>
    <dgm:pt modelId="{D83C018B-1A8F-4D8A-B1C6-6E1EBAA92A85}" type="pres">
      <dgm:prSet presAssocID="{0D230463-0D93-4F7F-B26D-9E69A55E3025}" presName="FourNodes_1" presStyleLbl="node1" presStyleIdx="0" presStyleCnt="4">
        <dgm:presLayoutVars>
          <dgm:bulletEnabled val="1"/>
        </dgm:presLayoutVars>
      </dgm:prSet>
      <dgm:spPr/>
    </dgm:pt>
    <dgm:pt modelId="{4983C3B5-651A-4D60-8181-AEC472504F25}" type="pres">
      <dgm:prSet presAssocID="{0D230463-0D93-4F7F-B26D-9E69A55E3025}" presName="FourNodes_2" presStyleLbl="node1" presStyleIdx="1" presStyleCnt="4">
        <dgm:presLayoutVars>
          <dgm:bulletEnabled val="1"/>
        </dgm:presLayoutVars>
      </dgm:prSet>
      <dgm:spPr/>
    </dgm:pt>
    <dgm:pt modelId="{A34CE18A-41CA-49C3-8E51-40C370223EE7}" type="pres">
      <dgm:prSet presAssocID="{0D230463-0D93-4F7F-B26D-9E69A55E3025}" presName="FourNodes_3" presStyleLbl="node1" presStyleIdx="2" presStyleCnt="4">
        <dgm:presLayoutVars>
          <dgm:bulletEnabled val="1"/>
        </dgm:presLayoutVars>
      </dgm:prSet>
      <dgm:spPr/>
    </dgm:pt>
    <dgm:pt modelId="{CEAACA44-5F96-465D-A5F5-BE3B42FB79CE}" type="pres">
      <dgm:prSet presAssocID="{0D230463-0D93-4F7F-B26D-9E69A55E3025}" presName="FourNodes_4" presStyleLbl="node1" presStyleIdx="3" presStyleCnt="4">
        <dgm:presLayoutVars>
          <dgm:bulletEnabled val="1"/>
        </dgm:presLayoutVars>
      </dgm:prSet>
      <dgm:spPr/>
    </dgm:pt>
    <dgm:pt modelId="{6AA50CD4-4A94-4D87-9261-777377584961}" type="pres">
      <dgm:prSet presAssocID="{0D230463-0D93-4F7F-B26D-9E69A55E3025}" presName="FourConn_1-2" presStyleLbl="fgAccFollowNode1" presStyleIdx="0" presStyleCnt="3">
        <dgm:presLayoutVars>
          <dgm:bulletEnabled val="1"/>
        </dgm:presLayoutVars>
      </dgm:prSet>
      <dgm:spPr/>
    </dgm:pt>
    <dgm:pt modelId="{28CAB788-0BE7-48BB-8210-EE85882C0C63}" type="pres">
      <dgm:prSet presAssocID="{0D230463-0D93-4F7F-B26D-9E69A55E3025}" presName="FourConn_2-3" presStyleLbl="fgAccFollowNode1" presStyleIdx="1" presStyleCnt="3">
        <dgm:presLayoutVars>
          <dgm:bulletEnabled val="1"/>
        </dgm:presLayoutVars>
      </dgm:prSet>
      <dgm:spPr/>
    </dgm:pt>
    <dgm:pt modelId="{0B2BE5F7-3FCF-4ED3-929E-73F091C9E76A}" type="pres">
      <dgm:prSet presAssocID="{0D230463-0D93-4F7F-B26D-9E69A55E3025}" presName="FourConn_3-4" presStyleLbl="fgAccFollowNode1" presStyleIdx="2" presStyleCnt="3">
        <dgm:presLayoutVars>
          <dgm:bulletEnabled val="1"/>
        </dgm:presLayoutVars>
      </dgm:prSet>
      <dgm:spPr/>
    </dgm:pt>
    <dgm:pt modelId="{94F3BA3B-660E-4418-91B2-8E3FE0C41585}" type="pres">
      <dgm:prSet presAssocID="{0D230463-0D93-4F7F-B26D-9E69A55E3025}" presName="FourNodes_1_text" presStyleLbl="node1" presStyleIdx="3" presStyleCnt="4">
        <dgm:presLayoutVars>
          <dgm:bulletEnabled val="1"/>
        </dgm:presLayoutVars>
      </dgm:prSet>
      <dgm:spPr/>
    </dgm:pt>
    <dgm:pt modelId="{D645E37E-2BD0-4D99-882C-C3DF8298E4DF}" type="pres">
      <dgm:prSet presAssocID="{0D230463-0D93-4F7F-B26D-9E69A55E3025}" presName="FourNodes_2_text" presStyleLbl="node1" presStyleIdx="3" presStyleCnt="4">
        <dgm:presLayoutVars>
          <dgm:bulletEnabled val="1"/>
        </dgm:presLayoutVars>
      </dgm:prSet>
      <dgm:spPr/>
    </dgm:pt>
    <dgm:pt modelId="{95848661-0882-40F6-9A43-A52765E7C74F}" type="pres">
      <dgm:prSet presAssocID="{0D230463-0D93-4F7F-B26D-9E69A55E3025}" presName="FourNodes_3_text" presStyleLbl="node1" presStyleIdx="3" presStyleCnt="4">
        <dgm:presLayoutVars>
          <dgm:bulletEnabled val="1"/>
        </dgm:presLayoutVars>
      </dgm:prSet>
      <dgm:spPr/>
    </dgm:pt>
    <dgm:pt modelId="{FF1B8368-0AD0-40E8-BAC7-201605E110E9}" type="pres">
      <dgm:prSet presAssocID="{0D230463-0D93-4F7F-B26D-9E69A55E3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94ED14-9DC5-4C05-9EA2-AE44EF754890}" type="presOf" srcId="{12D1F282-8C0D-432B-817C-027E6C3832CD}" destId="{95848661-0882-40F6-9A43-A52765E7C74F}" srcOrd="1" destOrd="0" presId="urn:microsoft.com/office/officeart/2005/8/layout/vProcess5"/>
    <dgm:cxn modelId="{69728C1A-D01D-4CD5-B1E3-DAA8A15BE375}" type="presOf" srcId="{12D1F282-8C0D-432B-817C-027E6C3832CD}" destId="{A34CE18A-41CA-49C3-8E51-40C370223EE7}" srcOrd="0" destOrd="0" presId="urn:microsoft.com/office/officeart/2005/8/layout/vProcess5"/>
    <dgm:cxn modelId="{6A519526-BF89-4715-8915-3AA5D3617C0A}" srcId="{0D230463-0D93-4F7F-B26D-9E69A55E3025}" destId="{75D780A2-BC5A-43D0-AF54-5D6BF9394210}" srcOrd="3" destOrd="0" parTransId="{BDDCB83A-1CB6-441F-A989-AC72EAADF768}" sibTransId="{DC75A652-F972-4825-A469-23610EC1EEC4}"/>
    <dgm:cxn modelId="{F1DF632F-417F-43AB-85A7-E097F29CA290}" srcId="{0D230463-0D93-4F7F-B26D-9E69A55E3025}" destId="{C07CF639-F121-428C-A26D-BB7B779651F6}" srcOrd="1" destOrd="0" parTransId="{B5A2AA2F-73B6-4BCE-8172-566C112AE85A}" sibTransId="{6CB9C9F8-8CC8-49D4-809F-6419F79911F7}"/>
    <dgm:cxn modelId="{63321B61-2C7E-45F5-8364-B3B911E379F0}" srcId="{0D230463-0D93-4F7F-B26D-9E69A55E3025}" destId="{8305A786-29DE-4324-A71D-2228325AF1C8}" srcOrd="0" destOrd="0" parTransId="{52714CBF-6EA3-4163-A35B-2980BD35BF97}" sibTransId="{5E958C59-5B94-4748-9880-BE5BE6239373}"/>
    <dgm:cxn modelId="{1D074C41-B081-4AFC-803E-250D41F24D40}" type="presOf" srcId="{75D780A2-BC5A-43D0-AF54-5D6BF9394210}" destId="{FF1B8368-0AD0-40E8-BAC7-201605E110E9}" srcOrd="1" destOrd="0" presId="urn:microsoft.com/office/officeart/2005/8/layout/vProcess5"/>
    <dgm:cxn modelId="{D8DBAC62-BE75-4218-8212-FBCD749D0D8F}" type="presOf" srcId="{C07CF639-F121-428C-A26D-BB7B779651F6}" destId="{4983C3B5-651A-4D60-8181-AEC472504F25}" srcOrd="0" destOrd="0" presId="urn:microsoft.com/office/officeart/2005/8/layout/vProcess5"/>
    <dgm:cxn modelId="{6EDB7647-29A3-4ECE-9D8D-15C72EB52F6F}" type="presOf" srcId="{C07CF639-F121-428C-A26D-BB7B779651F6}" destId="{D645E37E-2BD0-4D99-882C-C3DF8298E4DF}" srcOrd="1" destOrd="0" presId="urn:microsoft.com/office/officeart/2005/8/layout/vProcess5"/>
    <dgm:cxn modelId="{BABF346B-527C-41B4-B6F0-E00C53D0A1BA}" type="presOf" srcId="{75D780A2-BC5A-43D0-AF54-5D6BF9394210}" destId="{CEAACA44-5F96-465D-A5F5-BE3B42FB79CE}" srcOrd="0" destOrd="0" presId="urn:microsoft.com/office/officeart/2005/8/layout/vProcess5"/>
    <dgm:cxn modelId="{46448381-1FDD-4CB9-A451-42E66519DE99}" srcId="{0D230463-0D93-4F7F-B26D-9E69A55E3025}" destId="{12D1F282-8C0D-432B-817C-027E6C3832CD}" srcOrd="2" destOrd="0" parTransId="{70672807-8E61-4406-B568-ABA2C9172565}" sibTransId="{1BFB461C-5EF7-453F-9731-E87CD9E0C58A}"/>
    <dgm:cxn modelId="{3CBF1288-55DC-4BE7-A254-67FB59280368}" type="presOf" srcId="{5E958C59-5B94-4748-9880-BE5BE6239373}" destId="{6AA50CD4-4A94-4D87-9261-777377584961}" srcOrd="0" destOrd="0" presId="urn:microsoft.com/office/officeart/2005/8/layout/vProcess5"/>
    <dgm:cxn modelId="{55AF2E90-C708-4DEB-B646-359AA49C2858}" type="presOf" srcId="{0D230463-0D93-4F7F-B26D-9E69A55E3025}" destId="{D14DD8FF-488C-4F55-8515-F802C9DE883B}" srcOrd="0" destOrd="0" presId="urn:microsoft.com/office/officeart/2005/8/layout/vProcess5"/>
    <dgm:cxn modelId="{AA157DA6-F218-4BA0-9D0F-6BF4BBC6E367}" type="presOf" srcId="{8305A786-29DE-4324-A71D-2228325AF1C8}" destId="{94F3BA3B-660E-4418-91B2-8E3FE0C41585}" srcOrd="1" destOrd="0" presId="urn:microsoft.com/office/officeart/2005/8/layout/vProcess5"/>
    <dgm:cxn modelId="{1D398EBC-E9AD-43BC-8152-56F42E908900}" type="presOf" srcId="{6CB9C9F8-8CC8-49D4-809F-6419F79911F7}" destId="{28CAB788-0BE7-48BB-8210-EE85882C0C63}" srcOrd="0" destOrd="0" presId="urn:microsoft.com/office/officeart/2005/8/layout/vProcess5"/>
    <dgm:cxn modelId="{B99101C6-8223-48F7-A586-6F50CC73CF12}" type="presOf" srcId="{8305A786-29DE-4324-A71D-2228325AF1C8}" destId="{D83C018B-1A8F-4D8A-B1C6-6E1EBAA92A85}" srcOrd="0" destOrd="0" presId="urn:microsoft.com/office/officeart/2005/8/layout/vProcess5"/>
    <dgm:cxn modelId="{DF613DFA-A5C1-4D4C-9DD0-F0476C972098}" type="presOf" srcId="{1BFB461C-5EF7-453F-9731-E87CD9E0C58A}" destId="{0B2BE5F7-3FCF-4ED3-929E-73F091C9E76A}" srcOrd="0" destOrd="0" presId="urn:microsoft.com/office/officeart/2005/8/layout/vProcess5"/>
    <dgm:cxn modelId="{D005E6FC-C18C-42D9-B5F3-C97042785C4A}" type="presParOf" srcId="{D14DD8FF-488C-4F55-8515-F802C9DE883B}" destId="{877CAE73-419D-4DAB-91EA-4F5B0D825F8C}" srcOrd="0" destOrd="0" presId="urn:microsoft.com/office/officeart/2005/8/layout/vProcess5"/>
    <dgm:cxn modelId="{FA9E7637-3344-4BD9-BBA4-79D7E5F2A108}" type="presParOf" srcId="{D14DD8FF-488C-4F55-8515-F802C9DE883B}" destId="{D83C018B-1A8F-4D8A-B1C6-6E1EBAA92A85}" srcOrd="1" destOrd="0" presId="urn:microsoft.com/office/officeart/2005/8/layout/vProcess5"/>
    <dgm:cxn modelId="{F48951AE-80B7-40C7-9621-E2480268A345}" type="presParOf" srcId="{D14DD8FF-488C-4F55-8515-F802C9DE883B}" destId="{4983C3B5-651A-4D60-8181-AEC472504F25}" srcOrd="2" destOrd="0" presId="urn:microsoft.com/office/officeart/2005/8/layout/vProcess5"/>
    <dgm:cxn modelId="{C46581E3-D1EB-43F5-B81A-1C5D5CD0963E}" type="presParOf" srcId="{D14DD8FF-488C-4F55-8515-F802C9DE883B}" destId="{A34CE18A-41CA-49C3-8E51-40C370223EE7}" srcOrd="3" destOrd="0" presId="urn:microsoft.com/office/officeart/2005/8/layout/vProcess5"/>
    <dgm:cxn modelId="{47A7C0A4-D163-44E7-B029-990210F0F46E}" type="presParOf" srcId="{D14DD8FF-488C-4F55-8515-F802C9DE883B}" destId="{CEAACA44-5F96-465D-A5F5-BE3B42FB79CE}" srcOrd="4" destOrd="0" presId="urn:microsoft.com/office/officeart/2005/8/layout/vProcess5"/>
    <dgm:cxn modelId="{93A3A185-3EF5-4C97-B3F6-899CF7B33739}" type="presParOf" srcId="{D14DD8FF-488C-4F55-8515-F802C9DE883B}" destId="{6AA50CD4-4A94-4D87-9261-777377584961}" srcOrd="5" destOrd="0" presId="urn:microsoft.com/office/officeart/2005/8/layout/vProcess5"/>
    <dgm:cxn modelId="{63C25F35-6A23-4FE2-991D-421D7C600A31}" type="presParOf" srcId="{D14DD8FF-488C-4F55-8515-F802C9DE883B}" destId="{28CAB788-0BE7-48BB-8210-EE85882C0C63}" srcOrd="6" destOrd="0" presId="urn:microsoft.com/office/officeart/2005/8/layout/vProcess5"/>
    <dgm:cxn modelId="{F99B8CD4-A708-4E8B-B919-DA8464B36366}" type="presParOf" srcId="{D14DD8FF-488C-4F55-8515-F802C9DE883B}" destId="{0B2BE5F7-3FCF-4ED3-929E-73F091C9E76A}" srcOrd="7" destOrd="0" presId="urn:microsoft.com/office/officeart/2005/8/layout/vProcess5"/>
    <dgm:cxn modelId="{4814B95F-ECAE-4966-A2F3-4E0A07854B84}" type="presParOf" srcId="{D14DD8FF-488C-4F55-8515-F802C9DE883B}" destId="{94F3BA3B-660E-4418-91B2-8E3FE0C41585}" srcOrd="8" destOrd="0" presId="urn:microsoft.com/office/officeart/2005/8/layout/vProcess5"/>
    <dgm:cxn modelId="{86388559-AC40-4611-B1AE-F5126BE0272A}" type="presParOf" srcId="{D14DD8FF-488C-4F55-8515-F802C9DE883B}" destId="{D645E37E-2BD0-4D99-882C-C3DF8298E4DF}" srcOrd="9" destOrd="0" presId="urn:microsoft.com/office/officeart/2005/8/layout/vProcess5"/>
    <dgm:cxn modelId="{03F81F13-8285-439B-B74D-66ED7ED0B8A2}" type="presParOf" srcId="{D14DD8FF-488C-4F55-8515-F802C9DE883B}" destId="{95848661-0882-40F6-9A43-A52765E7C74F}" srcOrd="10" destOrd="0" presId="urn:microsoft.com/office/officeart/2005/8/layout/vProcess5"/>
    <dgm:cxn modelId="{C9E6A2A6-4A8A-4B97-9C53-EB46C1B4529F}" type="presParOf" srcId="{D14DD8FF-488C-4F55-8515-F802C9DE883B}" destId="{FF1B8368-0AD0-40E8-BAC7-201605E11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018B-1A8F-4D8A-B1C6-6E1EBAA92A85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Introduction &amp; Presentation ETL Process</a:t>
          </a:r>
          <a:endParaRPr lang="en-US" sz="2800" kern="1200" dirty="0"/>
        </a:p>
      </dsp:txBody>
      <dsp:txXfrm>
        <a:off x="23597" y="23597"/>
        <a:ext cx="7114536" cy="758478"/>
      </dsp:txXfrm>
    </dsp:sp>
    <dsp:sp modelId="{4983C3B5-651A-4D60-8181-AEC472504F25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283300"/>
            <a:satOff val="-5633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Actions &amp; Basic Transformations</a:t>
          </a:r>
          <a:endParaRPr lang="en-US" sz="2800" b="0" kern="1200" dirty="0"/>
        </a:p>
      </dsp:txBody>
      <dsp:txXfrm>
        <a:off x="697951" y="975755"/>
        <a:ext cx="6806762" cy="758478"/>
      </dsp:txXfrm>
    </dsp:sp>
    <dsp:sp modelId="{A34CE18A-41CA-49C3-8E51-40C370223EE7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Advanced Transformations</a:t>
          </a:r>
          <a:endParaRPr lang="en-US" sz="2800" b="0" kern="1200" dirty="0"/>
        </a:p>
      </dsp:txBody>
      <dsp:txXfrm>
        <a:off x="1362241" y="1927913"/>
        <a:ext cx="6816827" cy="758478"/>
      </dsp:txXfrm>
    </dsp:sp>
    <dsp:sp modelId="{CEAACA44-5F96-465D-A5F5-BE3B42FB79CE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 err="1"/>
            <a:t>DataVault</a:t>
          </a:r>
          <a:endParaRPr lang="en-US" sz="2800" kern="1200" dirty="0"/>
        </a:p>
      </dsp:txBody>
      <dsp:txXfrm>
        <a:off x="2036596" y="2880071"/>
        <a:ext cx="6806762" cy="758478"/>
      </dsp:txXfrm>
    </dsp:sp>
    <dsp:sp modelId="{6AA50CD4-4A94-4D87-9261-777377584961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28CAB788-0BE7-48BB-8210-EE85882C0C63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0B2BE5F7-3FCF-4ED3-929E-73F091C9E76A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Läuft Zweck von Spark zu wider aufgrund von "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"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Aus diesem Grund gibt es Funktionen, die dem Benutzer eine Fülle von Funktionen für alle möglichen Zwecke zur Verfügung stellen.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muss </a:t>
            </a:r>
            <a:r>
              <a:rPr lang="de-DE" dirty="0" err="1"/>
              <a:t>Functionen</a:t>
            </a:r>
            <a:r>
              <a:rPr lang="de-DE" dirty="0"/>
              <a:t> nicht selbst Coden aber er kann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Obwohl man eine solche </a:t>
            </a:r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-Anweisung in Python zunächst nicht für eine Funktion halten würde, ist sie in </a:t>
            </a:r>
            <a:r>
              <a:rPr lang="de-DE" dirty="0" err="1"/>
              <a:t>PySpark</a:t>
            </a:r>
            <a:r>
              <a:rPr lang="de-DE" dirty="0"/>
              <a:t> durch die Funktion .</a:t>
            </a:r>
            <a:r>
              <a:rPr lang="de-DE" dirty="0" err="1"/>
              <a:t>when</a:t>
            </a:r>
            <a:r>
              <a:rPr lang="de-DE" dirty="0"/>
              <a:t>() auf diese Weise implementiert.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6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UDF haben leider ihren Preis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Flexibilität, die mit UDFs einhergeht, geht mit einem Leistungsnachteil einher.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 UDFs eine Blackbox für </a:t>
            </a:r>
            <a:r>
              <a:rPr lang="de-DE" dirty="0" err="1"/>
              <a:t>PySpark</a:t>
            </a:r>
            <a:r>
              <a:rPr lang="de-DE" dirty="0"/>
              <a:t> sind, kann es nicht die Optimierungs-</a:t>
            </a:r>
            <a:r>
              <a:rPr lang="de-DE" dirty="0" err="1"/>
              <a:t>Engines</a:t>
            </a:r>
            <a:r>
              <a:rPr lang="de-DE" dirty="0"/>
              <a:t> nutzen, die für die Optimierung der Ausführung von Funktionen aus dem Funktionsmodul verwendet werden.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Aus diesem Grund sollten Sie, wann immer möglich, die Funktionen aus dem Funktionsmodul verwenden.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we don't want to apply functions to all the entries in a column, but rather to a subset. An important way to generate such subsets is the </a:t>
            </a:r>
            <a:r>
              <a:rPr lang="en-US" dirty="0" err="1"/>
              <a:t>groupBy</a:t>
            </a:r>
            <a:r>
              <a:rPr lang="en-US" dirty="0"/>
              <a:t>() transformation, which we will see in action up next.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95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Anonyme Funktionen d.h. Funktionen ohne Namen erzeugt werden.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 sind insbesondere bei der Anwendung der </a:t>
            </a:r>
            <a:r>
              <a:rPr lang="de-DE" dirty="0" err="1"/>
              <a:t>map</a:t>
            </a:r>
            <a:r>
              <a:rPr lang="de-DE" dirty="0"/>
              <a:t>-, filter- und </a:t>
            </a:r>
            <a:r>
              <a:rPr lang="de-DE" dirty="0" err="1"/>
              <a:t>reduce</a:t>
            </a:r>
            <a:r>
              <a:rPr lang="de-DE" dirty="0"/>
              <a:t>-Funktionen von großem Vorteil.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Sie haben eine beliebe Anzahl von Parametern, führen einen Ausdruck aus und liefern den Wert dieses Ausdrucks als Rückgabewert zurück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65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Manchmal möchte man Funktionen nicht auf alle Einträge in einer Spalte anwenden, sondern nur auf eine Teilmenge.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Eine wichtige Möglichkeit, solche Teilmengen zu erzeugen, ist die </a:t>
            </a:r>
            <a:r>
              <a:rPr lang="de-DE" dirty="0" err="1"/>
              <a:t>groupBy</a:t>
            </a:r>
            <a:r>
              <a:rPr lang="de-DE" dirty="0"/>
              <a:t>()-Transformation, die wir weiter oben in Aktion sehen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Betrachten Sie die beiden Spalten "</a:t>
            </a:r>
            <a:r>
              <a:rPr lang="de-DE" dirty="0" err="1"/>
              <a:t>petalWidth</a:t>
            </a:r>
            <a:r>
              <a:rPr lang="de-DE" dirty="0"/>
              <a:t>" [double] und "</a:t>
            </a:r>
            <a:r>
              <a:rPr lang="de-DE" dirty="0" err="1"/>
              <a:t>species</a:t>
            </a:r>
            <a:r>
              <a:rPr lang="de-DE" dirty="0"/>
              <a:t>" [</a:t>
            </a:r>
            <a:r>
              <a:rPr lang="de-DE" dirty="0" err="1"/>
              <a:t>string</a:t>
            </a:r>
            <a:r>
              <a:rPr lang="de-DE" dirty="0"/>
              <a:t>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werden nur Einträge berücksichtigt, bei denen das Attribut </a:t>
            </a:r>
            <a:r>
              <a:rPr lang="de-DE" dirty="0" err="1"/>
              <a:t>petalWidth</a:t>
            </a:r>
            <a:r>
              <a:rPr lang="de-DE" dirty="0"/>
              <a:t> ungleich Null 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Gruppieren Sie die Einträge in der Spalte "</a:t>
            </a:r>
            <a:r>
              <a:rPr lang="de-DE" dirty="0" err="1"/>
              <a:t>petalWidth</a:t>
            </a:r>
            <a:r>
              <a:rPr lang="de-DE" dirty="0"/>
              <a:t>" nach ihrer Art.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Berechnen Sie die mittlere </a:t>
            </a:r>
            <a:r>
              <a:rPr lang="de-DE" dirty="0" err="1"/>
              <a:t>petalWidth</a:t>
            </a:r>
            <a:r>
              <a:rPr lang="de-DE" dirty="0"/>
              <a:t> jeder Art, gerundet auf zwei Ziffern.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Nennen Sie die resultierende Spalte mit den Mittelwerten "</a:t>
            </a:r>
            <a:r>
              <a:rPr lang="de-DE" dirty="0" err="1"/>
              <a:t>mean_pW</a:t>
            </a:r>
            <a:r>
              <a:rPr lang="de-DE" dirty="0"/>
              <a:t>".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13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Der äußere Verbund muss also immer eingesetzt werden, wenn unbekannte oder fehlende Information im Spiel ist.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6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12,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12,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Functions and Advanced Transformations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Joining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There are several ways to connect two tables</a:t>
            </a:r>
          </a:p>
          <a:p>
            <a:r>
              <a:rPr lang="en-US" dirty="0"/>
              <a:t>Differentiation between INNER and OUTER JOIN </a:t>
            </a:r>
          </a:p>
          <a:p>
            <a:r>
              <a:rPr lang="en-US" dirty="0"/>
              <a:t>INNER JOIN (Natural Join) Combination of records that meet join condition</a:t>
            </a:r>
          </a:p>
          <a:p>
            <a:r>
              <a:rPr lang="en-US" dirty="0"/>
              <a:t>OUTER JOIN Association of records to which there are no correspondences of the values in the two tables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952EE1-736F-5645-AEB3-53E774403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39" y="2296161"/>
            <a:ext cx="4788505" cy="269353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7550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A5CCD-FE1E-5F38-ABDB-E4C6BFD2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57124"/>
            <a:ext cx="9810604" cy="1216024"/>
          </a:xfrm>
        </p:spPr>
        <p:txBody>
          <a:bodyPr/>
          <a:lstStyle/>
          <a:p>
            <a:r>
              <a:rPr lang="de-DE" dirty="0" err="1"/>
              <a:t>Joining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18C31-02EF-87F6-E7B7-73EAF74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0785D6-E493-B3C2-15D0-DB82159E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0" y="3040756"/>
            <a:ext cx="1443600" cy="9146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45267D-4EF9-EDDE-6FD7-2C053A95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70" y="4120340"/>
            <a:ext cx="1413796" cy="9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D60C13-AFF6-DDA5-6581-FA6DCB4DFD83}"/>
              </a:ext>
            </a:extLst>
          </p:cNvPr>
          <p:cNvSpPr txBox="1"/>
          <p:nvPr/>
        </p:nvSpPr>
        <p:spPr>
          <a:xfrm>
            <a:off x="1123170" y="275503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Dataset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1AF377-DA04-A9A1-F2B9-B0427758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549" y="1768537"/>
            <a:ext cx="2024910" cy="5879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9AED7AC-6CB4-3907-16A1-4BA45800172A}"/>
              </a:ext>
            </a:extLst>
          </p:cNvPr>
          <p:cNvSpPr txBox="1"/>
          <p:nvPr/>
        </p:nvSpPr>
        <p:spPr>
          <a:xfrm>
            <a:off x="8752901" y="1468173"/>
            <a:ext cx="196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INNER JOIN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8B050FE-57FF-41F3-1C02-24EEC9189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461" y="2918683"/>
            <a:ext cx="1902566" cy="7911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E5C41BC-35B0-B71C-CDED-9F8D3BC57F33}"/>
              </a:ext>
            </a:extLst>
          </p:cNvPr>
          <p:cNvSpPr txBox="1"/>
          <p:nvPr/>
        </p:nvSpPr>
        <p:spPr>
          <a:xfrm>
            <a:off x="8759058" y="2537710"/>
            <a:ext cx="231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LEFT OUTER JOIN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9C43690-3539-E7AE-FF47-56D48410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110" y="4289096"/>
            <a:ext cx="1879321" cy="77503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12F90D0-31FB-21CC-C2CA-3A23A22F4F9E}"/>
              </a:ext>
            </a:extLst>
          </p:cNvPr>
          <p:cNvSpPr txBox="1"/>
          <p:nvPr/>
        </p:nvSpPr>
        <p:spPr>
          <a:xfrm>
            <a:off x="8801461" y="3856419"/>
            <a:ext cx="2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RIGHT OUTER JOIN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6420F74-7EF1-9E3E-A7D8-30054F621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617" y="5559392"/>
            <a:ext cx="1824306" cy="103032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67BD6EF-4FF8-3A50-518A-292E9685BA98}"/>
              </a:ext>
            </a:extLst>
          </p:cNvPr>
          <p:cNvSpPr txBox="1"/>
          <p:nvPr/>
        </p:nvSpPr>
        <p:spPr>
          <a:xfrm>
            <a:off x="8801461" y="5175128"/>
            <a:ext cx="2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FULL OUTER JOIN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4266E1F-18E7-9FC3-352D-37CB3556A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573" y="2816488"/>
            <a:ext cx="1166334" cy="99550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9F0910F-1C27-B53C-3727-1A3BEF643F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6840" y="5479913"/>
            <a:ext cx="1069799" cy="99550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3342D839-449A-4744-1950-978196452B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4899" y="4120340"/>
            <a:ext cx="1100008" cy="995507"/>
          </a:xfrm>
          <a:prstGeom prst="rect">
            <a:avLst/>
          </a:prstGeom>
        </p:spPr>
      </p:pic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BD5EDB27-4CE5-E449-264C-FFE52701BCB6}"/>
              </a:ext>
            </a:extLst>
          </p:cNvPr>
          <p:cNvSpPr/>
          <p:nvPr/>
        </p:nvSpPr>
        <p:spPr>
          <a:xfrm>
            <a:off x="6413500" y="1961815"/>
            <a:ext cx="223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C9854E20-C4C2-FA6F-1230-DB4F9B519040}"/>
              </a:ext>
            </a:extLst>
          </p:cNvPr>
          <p:cNvSpPr/>
          <p:nvPr/>
        </p:nvSpPr>
        <p:spPr>
          <a:xfrm>
            <a:off x="6413500" y="3085641"/>
            <a:ext cx="223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D68034BD-3052-EFA7-9EFA-2F13F0739033}"/>
              </a:ext>
            </a:extLst>
          </p:cNvPr>
          <p:cNvSpPr/>
          <p:nvPr/>
        </p:nvSpPr>
        <p:spPr>
          <a:xfrm>
            <a:off x="6413500" y="4389493"/>
            <a:ext cx="223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7AC63A94-E1D4-8E86-D247-B16DB20B38EE}"/>
              </a:ext>
            </a:extLst>
          </p:cNvPr>
          <p:cNvSpPr/>
          <p:nvPr/>
        </p:nvSpPr>
        <p:spPr>
          <a:xfrm>
            <a:off x="6413500" y="5843882"/>
            <a:ext cx="223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FE0D7A7-8BC7-12A5-5584-39AAA9E39EB5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566770" y="2195106"/>
            <a:ext cx="2610647" cy="13029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5C8CD5F-B7FE-6924-A7C0-706F50127711}"/>
              </a:ext>
            </a:extLst>
          </p:cNvPr>
          <p:cNvCxnSpPr>
            <a:cxnSpLocks/>
            <a:stCxn id="8" idx="3"/>
            <a:endCxn id="63" idx="1"/>
          </p:cNvCxnSpPr>
          <p:nvPr/>
        </p:nvCxnSpPr>
        <p:spPr>
          <a:xfrm flipV="1">
            <a:off x="2536966" y="2195106"/>
            <a:ext cx="2640451" cy="23752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27AB738-03C3-AB49-BC2F-674E4F2E6B7F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 flipV="1">
            <a:off x="2566770" y="3314242"/>
            <a:ext cx="2581803" cy="1838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444E164-2CB8-2109-9B98-4F3BA1F02E71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2536966" y="3314242"/>
            <a:ext cx="2611607" cy="12560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4429C7F-A911-3F4A-E1E0-1A8807E713F7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2566770" y="3498080"/>
            <a:ext cx="2648129" cy="1120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A7161FC1-E5ED-A645-15F3-36CA4F84E94C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2536966" y="4570340"/>
            <a:ext cx="2677933" cy="477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E92664B-1CAB-5A78-1002-89E394E59B79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566770" y="3498080"/>
            <a:ext cx="2630070" cy="2479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3DD1337-1277-347C-6ED0-699CC5B9EB2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2536966" y="4570340"/>
            <a:ext cx="2659874" cy="14073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fik 62">
            <a:extLst>
              <a:ext uri="{FF2B5EF4-FFF2-40B4-BE49-F238E27FC236}">
                <a16:creationId xmlns:a16="http://schemas.microsoft.com/office/drawing/2014/main" id="{5F4FBBD5-8E60-32B6-B124-69651A30CA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7417" y="1697353"/>
            <a:ext cx="1111547" cy="9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A5CCD-FE1E-5F38-ABDB-E4C6BFD2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57124"/>
            <a:ext cx="9810604" cy="1216024"/>
          </a:xfrm>
        </p:spPr>
        <p:txBody>
          <a:bodyPr/>
          <a:lstStyle/>
          <a:p>
            <a:r>
              <a:rPr lang="de-DE" dirty="0" err="1"/>
              <a:t>Joining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18C31-02EF-87F6-E7B7-73EAF74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5EE743-BBC1-2005-025C-7E9339D2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9" y="1731778"/>
            <a:ext cx="2636748" cy="15850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2461C5-6DAE-235D-BA15-B0DCD786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9" y="3575505"/>
            <a:ext cx="4419983" cy="2301439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07024B5-DBE8-B395-F05A-D144DCD2D7C8}"/>
              </a:ext>
            </a:extLst>
          </p:cNvPr>
          <p:cNvSpPr txBox="1"/>
          <p:nvPr/>
        </p:nvSpPr>
        <p:spPr>
          <a:xfrm>
            <a:off x="1050879" y="136941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Dataset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9759FA5-B8FB-3261-AD02-A7DF1EA8F11F}"/>
              </a:ext>
            </a:extLst>
          </p:cNvPr>
          <p:cNvSpPr txBox="1"/>
          <p:nvPr/>
        </p:nvSpPr>
        <p:spPr>
          <a:xfrm>
            <a:off x="4003363" y="143137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FEA0A3F-7129-2A45-ABFE-49AD226F4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58" b="8411"/>
          <a:stretch/>
        </p:blipFill>
        <p:spPr>
          <a:xfrm>
            <a:off x="4003363" y="1778502"/>
            <a:ext cx="7131673" cy="437745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2592DE29-0D72-9856-28E0-343C3D98EE15}"/>
              </a:ext>
            </a:extLst>
          </p:cNvPr>
          <p:cNvSpPr/>
          <p:nvPr/>
        </p:nvSpPr>
        <p:spPr>
          <a:xfrm>
            <a:off x="1060607" y="1781116"/>
            <a:ext cx="719555" cy="14819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DA30508-BFE0-9487-F320-54F8CE2F7CFE}"/>
              </a:ext>
            </a:extLst>
          </p:cNvPr>
          <p:cNvSpPr/>
          <p:nvPr/>
        </p:nvSpPr>
        <p:spPr>
          <a:xfrm>
            <a:off x="1649699" y="3665039"/>
            <a:ext cx="461204" cy="21229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3385642-78FE-B6AC-B874-F2DECC43E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674" y="3569574"/>
            <a:ext cx="8143362" cy="2207593"/>
          </a:xfrm>
          <a:prstGeom prst="rect">
            <a:avLst/>
          </a:prstGeom>
        </p:spPr>
      </p:pic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F94E59FD-8B54-65E7-CF26-A0187D691A31}"/>
              </a:ext>
            </a:extLst>
          </p:cNvPr>
          <p:cNvSpPr/>
          <p:nvPr/>
        </p:nvSpPr>
        <p:spPr>
          <a:xfrm rot="5400000">
            <a:off x="6182398" y="2718516"/>
            <a:ext cx="1011676" cy="437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CE4D4E7-549A-CA81-0226-FE6C36C5A045}"/>
              </a:ext>
            </a:extLst>
          </p:cNvPr>
          <p:cNvSpPr txBox="1"/>
          <p:nvPr/>
        </p:nvSpPr>
        <p:spPr>
          <a:xfrm>
            <a:off x="4003363" y="318230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1587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4D5D9-A6C3-DA85-BC4A-492D014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2454CD0-CEE3-C711-86DD-15A40765A0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9730427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C0D992-5E29-784F-118E-4F0371B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53" y="609600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1065" y="5424336"/>
            <a:ext cx="8284677" cy="13024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How to use powerful Methods like </a:t>
            </a:r>
            <a:r>
              <a:rPr lang="en-US" spc="160" dirty="0" err="1"/>
              <a:t>groupBy</a:t>
            </a:r>
            <a:r>
              <a:rPr lang="en-US" spc="160" dirty="0"/>
              <a:t>, Join and Spark functions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How use </a:t>
            </a:r>
            <a:r>
              <a:rPr lang="en-US" dirty="0"/>
              <a:t>Alter data based by using Lambda</a:t>
            </a:r>
            <a:endParaRPr lang="en-US" spc="160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0303" y="1982146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Intro </a:t>
            </a:r>
            <a:r>
              <a:rPr lang="de-DE" dirty="0" err="1"/>
              <a:t>to</a:t>
            </a:r>
            <a:r>
              <a:rPr lang="de-DE" dirty="0"/>
              <a:t> Spark functions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50A6C3-4A43-F39A-BB0B-2E99ABE6F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057" y="1787524"/>
            <a:ext cx="10062064" cy="4460875"/>
          </a:xfrm>
        </p:spPr>
        <p:txBody>
          <a:bodyPr>
            <a:normAutofit/>
          </a:bodyPr>
          <a:lstStyle/>
          <a:p>
            <a:r>
              <a:rPr lang="en-US" dirty="0"/>
              <a:t>In general, it is possible to use functions from other libraries, such as </a:t>
            </a:r>
            <a:r>
              <a:rPr lang="en-US" dirty="0" err="1"/>
              <a:t>numpy</a:t>
            </a:r>
            <a:r>
              <a:rPr lang="en-US" dirty="0"/>
              <a:t>, on Spark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However, this runs counter to the purpose of Spark.</a:t>
            </a:r>
          </a:p>
          <a:p>
            <a:r>
              <a:rPr lang="en-US" dirty="0"/>
              <a:t>Focus on </a:t>
            </a:r>
            <a:r>
              <a:rPr lang="en-US" dirty="0" err="1"/>
              <a:t>optimising</a:t>
            </a:r>
            <a:r>
              <a:rPr lang="en-US" dirty="0"/>
              <a:t> the performance of transformation pipelines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/>
              <a:t>Support for Jeremy:</a:t>
            </a:r>
          </a:p>
          <a:p>
            <a:r>
              <a:rPr lang="en-US" dirty="0"/>
              <a:t>Using these functions, we can help Jeremy map all records in the maize whose value is above, say, 0, to 10 and all others to 50</a:t>
            </a:r>
          </a:p>
          <a:p>
            <a:r>
              <a:rPr lang="en-US" dirty="0"/>
              <a:t>Although one would not initially think of such an if-else statement as a function in Python, it is implemented this way in </a:t>
            </a:r>
            <a:r>
              <a:rPr lang="en-US" dirty="0" err="1"/>
              <a:t>PySpark</a:t>
            </a:r>
            <a:r>
              <a:rPr lang="en-US" dirty="0"/>
              <a:t> by the function .when()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4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65518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Intro </a:t>
            </a:r>
            <a:r>
              <a:rPr lang="de-DE" dirty="0" err="1"/>
              <a:t>to</a:t>
            </a:r>
            <a:r>
              <a:rPr lang="de-DE" dirty="0"/>
              <a:t> Spark functions ?</a:t>
            </a:r>
            <a:br>
              <a:rPr lang="de-DE" b="1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184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95B7D6D-B9A2-8172-4A88-FD1B2FEE37A8}"/>
              </a:ext>
            </a:extLst>
          </p:cNvPr>
          <p:cNvSpPr/>
          <p:nvPr/>
        </p:nvSpPr>
        <p:spPr>
          <a:xfrm>
            <a:off x="6756688" y="4456695"/>
            <a:ext cx="1092912" cy="51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05FD557-224C-AA42-075E-0CB86B24B8AB}"/>
              </a:ext>
            </a:extLst>
          </p:cNvPr>
          <p:cNvSpPr txBox="1"/>
          <p:nvPr/>
        </p:nvSpPr>
        <p:spPr>
          <a:xfrm>
            <a:off x="7997727" y="349316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1D07CE-9039-72FA-DFD1-247758D7CB79}"/>
              </a:ext>
            </a:extLst>
          </p:cNvPr>
          <p:cNvSpPr txBox="1"/>
          <p:nvPr/>
        </p:nvSpPr>
        <p:spPr>
          <a:xfrm>
            <a:off x="945323" y="349316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Dataset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D6D1EB6-A6E7-3909-608C-04F1EF506A66}"/>
              </a:ext>
            </a:extLst>
          </p:cNvPr>
          <p:cNvSpPr txBox="1"/>
          <p:nvPr/>
        </p:nvSpPr>
        <p:spPr>
          <a:xfrm>
            <a:off x="945323" y="154453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1F4CAE-6DAA-143B-21A4-231530D3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4" y="2036538"/>
            <a:ext cx="4882723" cy="1038688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DC132B5-766D-5031-A42D-1D177BE1DD61}"/>
              </a:ext>
            </a:extLst>
          </p:cNvPr>
          <p:cNvSpPr/>
          <p:nvPr/>
        </p:nvSpPr>
        <p:spPr>
          <a:xfrm>
            <a:off x="1962150" y="2335142"/>
            <a:ext cx="809041" cy="243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34207E-76F1-1497-CB58-DF6FD28BF583}"/>
              </a:ext>
            </a:extLst>
          </p:cNvPr>
          <p:cNvSpPr/>
          <p:nvPr/>
        </p:nvSpPr>
        <p:spPr>
          <a:xfrm>
            <a:off x="1962151" y="2567301"/>
            <a:ext cx="1331556" cy="224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ECE5912-69D6-19AB-A798-D56B17DEAE55}"/>
              </a:ext>
            </a:extLst>
          </p:cNvPr>
          <p:cNvSpPr/>
          <p:nvPr/>
        </p:nvSpPr>
        <p:spPr>
          <a:xfrm>
            <a:off x="3379416" y="2578474"/>
            <a:ext cx="2170127" cy="224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23E04BC0-DE77-C79E-0F66-7398DDD1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4" y="3862498"/>
            <a:ext cx="4953900" cy="251031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37170A25-C327-A13F-CE04-2436C1DB0471}"/>
              </a:ext>
            </a:extLst>
          </p:cNvPr>
          <p:cNvSpPr/>
          <p:nvPr/>
        </p:nvSpPr>
        <p:spPr>
          <a:xfrm>
            <a:off x="1050879" y="3940353"/>
            <a:ext cx="591309" cy="2329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03419D4-5F15-8E29-9D47-7E9DA7198CDE}"/>
              </a:ext>
            </a:extLst>
          </p:cNvPr>
          <p:cNvSpPr/>
          <p:nvPr/>
        </p:nvSpPr>
        <p:spPr>
          <a:xfrm>
            <a:off x="2120121" y="4396174"/>
            <a:ext cx="648323" cy="2106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E1A7C82-F13A-C078-12DC-70D6D4340410}"/>
              </a:ext>
            </a:extLst>
          </p:cNvPr>
          <p:cNvSpPr/>
          <p:nvPr/>
        </p:nvSpPr>
        <p:spPr>
          <a:xfrm>
            <a:off x="1050879" y="4370662"/>
            <a:ext cx="591309" cy="2106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7BF0F65-EAEE-6BAE-74F4-27DF97A8441B}"/>
              </a:ext>
            </a:extLst>
          </p:cNvPr>
          <p:cNvSpPr/>
          <p:nvPr/>
        </p:nvSpPr>
        <p:spPr>
          <a:xfrm>
            <a:off x="2122868" y="3940028"/>
            <a:ext cx="648323" cy="2329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7859E06-8FD3-01D4-2BB8-FC1CEE4B8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727" y="3850539"/>
            <a:ext cx="2071405" cy="25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User </a:t>
            </a:r>
            <a:r>
              <a:rPr lang="de-DE" dirty="0" err="1"/>
              <a:t>Defined</a:t>
            </a:r>
            <a:r>
              <a:rPr lang="de-DE" dirty="0"/>
              <a:t> Functions</a:t>
            </a:r>
            <a:br>
              <a:rPr lang="de-DE" b="1" dirty="0"/>
            </a:b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6BDD3-86A3-F0C4-A12F-A25CA891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4404049"/>
            <a:ext cx="9810604" cy="1767965"/>
          </a:xfrm>
        </p:spPr>
        <p:txBody>
          <a:bodyPr/>
          <a:lstStyle/>
          <a:p>
            <a:r>
              <a:rPr lang="en-US" dirty="0"/>
              <a:t>Pass function to Spark Session using </a:t>
            </a:r>
            <a:r>
              <a:rPr lang="en-US" dirty="0" err="1"/>
              <a:t>spark.udf.register</a:t>
            </a:r>
            <a:r>
              <a:rPr lang="en-US" dirty="0"/>
              <a:t>().</a:t>
            </a:r>
          </a:p>
          <a:p>
            <a:r>
              <a:rPr lang="de-DE" dirty="0"/>
              <a:t>After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i</a:t>
            </a:r>
            <a:r>
              <a:rPr lang="en-US" dirty="0"/>
              <a:t>t can then be used in all Spark pipelines</a:t>
            </a:r>
          </a:p>
          <a:p>
            <a:r>
              <a:rPr lang="en-US" dirty="0"/>
              <a:t>Self-defined functions can be used in the same way as the functions from the Functions module.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655930F-2CAA-E22B-BC7C-44F58BEE95B2}"/>
              </a:ext>
            </a:extLst>
          </p:cNvPr>
          <p:cNvSpPr txBox="1"/>
          <p:nvPr/>
        </p:nvSpPr>
        <p:spPr>
          <a:xfrm>
            <a:off x="1050879" y="167835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3DC3EBA-F87A-ED2C-6EB0-D5A667192328}"/>
              </a:ext>
            </a:extLst>
          </p:cNvPr>
          <p:cNvSpPr txBox="1"/>
          <p:nvPr/>
        </p:nvSpPr>
        <p:spPr>
          <a:xfrm>
            <a:off x="8915400" y="167835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C42F1F-0CCC-CCF4-AF63-E6AAA6C5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74" y="2047682"/>
            <a:ext cx="5306945" cy="16229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710368-C71D-4C63-2875-6E7697C3A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2010291"/>
            <a:ext cx="787400" cy="2693267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928A362-9E32-B1E5-C2C6-A0475CABFDC0}"/>
              </a:ext>
            </a:extLst>
          </p:cNvPr>
          <p:cNvSpPr/>
          <p:nvPr/>
        </p:nvSpPr>
        <p:spPr>
          <a:xfrm>
            <a:off x="7130719" y="2696546"/>
            <a:ext cx="1502229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User </a:t>
            </a:r>
            <a:r>
              <a:rPr lang="de-DE" dirty="0" err="1"/>
              <a:t>Defined</a:t>
            </a:r>
            <a:r>
              <a:rPr lang="de-DE" dirty="0"/>
              <a:t> Functions</a:t>
            </a:r>
            <a:br>
              <a:rPr lang="de-DE" b="1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10" name="Pfeil: nach oben gebogen 9">
            <a:extLst>
              <a:ext uri="{FF2B5EF4-FFF2-40B4-BE49-F238E27FC236}">
                <a16:creationId xmlns:a16="http://schemas.microsoft.com/office/drawing/2014/main" id="{2A3E353D-F9F6-618F-6001-F67219438AA6}"/>
              </a:ext>
            </a:extLst>
          </p:cNvPr>
          <p:cNvSpPr/>
          <p:nvPr/>
        </p:nvSpPr>
        <p:spPr>
          <a:xfrm flipH="1">
            <a:off x="3567343" y="3355362"/>
            <a:ext cx="908145" cy="939643"/>
          </a:xfrm>
          <a:prstGeom prst="bentUpArrow">
            <a:avLst>
              <a:gd name="adj1" fmla="val 8933"/>
              <a:gd name="adj2" fmla="val 139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700AAF7-1095-2C97-FAD4-9E0FBD12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01" y="4000501"/>
            <a:ext cx="3241021" cy="58811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05C1B31-632E-F194-9CC8-93873B6B5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101" y="4049979"/>
            <a:ext cx="1985664" cy="49005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70ECBB1-6D70-EC78-C2D8-F1A542C4070E}"/>
              </a:ext>
            </a:extLst>
          </p:cNvPr>
          <p:cNvSpPr txBox="1"/>
          <p:nvPr/>
        </p:nvSpPr>
        <p:spPr>
          <a:xfrm>
            <a:off x="1050879" y="200282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AFA1BF0-9092-3821-960C-1130C2F55248}"/>
              </a:ext>
            </a:extLst>
          </p:cNvPr>
          <p:cNvSpPr txBox="1"/>
          <p:nvPr/>
        </p:nvSpPr>
        <p:spPr>
          <a:xfrm>
            <a:off x="8719420" y="203702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C68FF834-F4DA-5F7A-CD10-05D0D21D3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488" y="4705688"/>
            <a:ext cx="3435060" cy="194682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7B34BF06-B019-336B-C426-EDA30F3B6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634" y="2406361"/>
            <a:ext cx="772960" cy="278451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B8D2FCD2-5097-FF22-3FA6-8D7016FD2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694" y="2427658"/>
            <a:ext cx="6108642" cy="9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Grouping</a:t>
            </a:r>
            <a:r>
              <a:rPr lang="de-DE" dirty="0"/>
              <a:t> Values by Attribute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Rows are grouped with the same value of the group or range</a:t>
            </a:r>
          </a:p>
          <a:p>
            <a:endParaRPr lang="en-US" dirty="0"/>
          </a:p>
          <a:p>
            <a:r>
              <a:rPr lang="en-US" dirty="0" err="1"/>
              <a:t>Groupby</a:t>
            </a:r>
            <a:r>
              <a:rPr lang="en-US" dirty="0"/>
              <a:t> can be extended by aggregation functions</a:t>
            </a:r>
          </a:p>
          <a:p>
            <a:endParaRPr lang="en-US" dirty="0"/>
          </a:p>
          <a:p>
            <a:r>
              <a:rPr lang="en-US" dirty="0"/>
              <a:t>Possible aggregate methods: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/>
              <a:t>Sum, Min, Max, Count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Orderby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, desc 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33D6-E433-85EE-301D-370F048FB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67" y="2528607"/>
            <a:ext cx="6008472" cy="237334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184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42205A-1D0A-EF2E-92AD-917DAE51EE10}"/>
              </a:ext>
            </a:extLst>
          </p:cNvPr>
          <p:cNvSpPr txBox="1"/>
          <p:nvPr/>
        </p:nvSpPr>
        <p:spPr>
          <a:xfrm>
            <a:off x="0" y="642804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https://learnsql.com/blog/group-by-in-sql-explained/</a:t>
            </a:r>
          </a:p>
        </p:txBody>
      </p:sp>
    </p:spTree>
    <p:extLst>
      <p:ext uri="{BB962C8B-B14F-4D97-AF65-F5344CB8AC3E}">
        <p14:creationId xmlns:p14="http://schemas.microsoft.com/office/powerpoint/2010/main" val="95371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6BFA47B-6BE3-CB9C-EF04-8803173C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8" y="2001695"/>
            <a:ext cx="4549534" cy="22938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8AEADD-876A-4B16-E841-FC52F5A1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790" y="264126"/>
            <a:ext cx="9810604" cy="1216024"/>
          </a:xfrm>
        </p:spPr>
        <p:txBody>
          <a:bodyPr/>
          <a:lstStyle/>
          <a:p>
            <a:r>
              <a:rPr lang="de-DE" dirty="0" err="1"/>
              <a:t>Grouping</a:t>
            </a:r>
            <a:r>
              <a:rPr lang="de-DE" dirty="0"/>
              <a:t> Values by Attribute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522BE6-1122-904C-4330-C60B6CB8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625F2C5-9E03-3E10-C46F-5309BD6FDC48}"/>
              </a:ext>
            </a:extLst>
          </p:cNvPr>
          <p:cNvSpPr/>
          <p:nvPr/>
        </p:nvSpPr>
        <p:spPr>
          <a:xfrm>
            <a:off x="2155372" y="2083812"/>
            <a:ext cx="596322" cy="21512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C8A7473-DAB5-93D4-A51A-1E9C5D5A04C7}"/>
              </a:ext>
            </a:extLst>
          </p:cNvPr>
          <p:cNvSpPr txBox="1"/>
          <p:nvPr/>
        </p:nvSpPr>
        <p:spPr>
          <a:xfrm>
            <a:off x="6730432" y="169616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Species</a:t>
            </a:r>
            <a:r>
              <a:rPr lang="de-DE" u="sng" dirty="0"/>
              <a:t> </a:t>
            </a:r>
            <a:r>
              <a:rPr lang="de-DE" u="sng" dirty="0" err="1"/>
              <a:t>Types</a:t>
            </a:r>
            <a:endParaRPr lang="de-DE" u="sng" dirty="0"/>
          </a:p>
        </p:txBody>
      </p:sp>
      <p:sp>
        <p:nvSpPr>
          <p:cNvPr id="19" name="Pfeil: nach oben 18">
            <a:extLst>
              <a:ext uri="{FF2B5EF4-FFF2-40B4-BE49-F238E27FC236}">
                <a16:creationId xmlns:a16="http://schemas.microsoft.com/office/drawing/2014/main" id="{03DC23E4-3A08-9885-F3D4-3132270366BB}"/>
              </a:ext>
            </a:extLst>
          </p:cNvPr>
          <p:cNvSpPr/>
          <p:nvPr/>
        </p:nvSpPr>
        <p:spPr>
          <a:xfrm rot="5400000">
            <a:off x="5871729" y="5061110"/>
            <a:ext cx="270473" cy="12732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40D5258-03F7-5C8A-2354-C8E9EB11DED7}"/>
              </a:ext>
            </a:extLst>
          </p:cNvPr>
          <p:cNvSpPr txBox="1"/>
          <p:nvPr/>
        </p:nvSpPr>
        <p:spPr>
          <a:xfrm>
            <a:off x="2751694" y="4304983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BF60BB5-7B16-B98D-11C0-D957B367FC10}"/>
              </a:ext>
            </a:extLst>
          </p:cNvPr>
          <p:cNvSpPr txBox="1"/>
          <p:nvPr/>
        </p:nvSpPr>
        <p:spPr>
          <a:xfrm>
            <a:off x="5691242" y="495300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DFBF3B3-CA70-9BDD-66B2-0CD7506476BE}"/>
              </a:ext>
            </a:extLst>
          </p:cNvPr>
          <p:cNvSpPr/>
          <p:nvPr/>
        </p:nvSpPr>
        <p:spPr>
          <a:xfrm>
            <a:off x="1196302" y="2074969"/>
            <a:ext cx="520531" cy="21689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D91A3F-B357-F21C-17E8-D35543F3BAAB}"/>
              </a:ext>
            </a:extLst>
          </p:cNvPr>
          <p:cNvSpPr txBox="1"/>
          <p:nvPr/>
        </p:nvSpPr>
        <p:spPr>
          <a:xfrm>
            <a:off x="6821677" y="443837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DD9CF12-092C-0147-693F-E39710BEE1BE}"/>
              </a:ext>
            </a:extLst>
          </p:cNvPr>
          <p:cNvSpPr txBox="1"/>
          <p:nvPr/>
        </p:nvSpPr>
        <p:spPr>
          <a:xfrm>
            <a:off x="1050879" y="449973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F57E7DC-E768-4D3C-472B-164013B81480}"/>
              </a:ext>
            </a:extLst>
          </p:cNvPr>
          <p:cNvSpPr txBox="1"/>
          <p:nvPr/>
        </p:nvSpPr>
        <p:spPr>
          <a:xfrm>
            <a:off x="1050879" y="169616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Dataset</a:t>
            </a:r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29759FD3-3182-4C5A-1E30-EBC487A928B1}"/>
              </a:ext>
            </a:extLst>
          </p:cNvPr>
          <p:cNvSpPr/>
          <p:nvPr/>
        </p:nvSpPr>
        <p:spPr>
          <a:xfrm rot="5400000">
            <a:off x="1841889" y="3850360"/>
            <a:ext cx="393700" cy="1222310"/>
          </a:xfrm>
          <a:prstGeom prst="rightBrace">
            <a:avLst>
              <a:gd name="adj1" fmla="val 0"/>
              <a:gd name="adj2" fmla="val 0"/>
            </a:avLst>
          </a:prstGeom>
          <a:ln w="28575">
            <a:solidFill>
              <a:srgbClr val="79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EABA6C-1C3F-1B0F-3B38-B6A05922C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43" y="4869062"/>
            <a:ext cx="2852510" cy="13991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B2343E-45CD-E8DA-F998-C2C640943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88" y="4855669"/>
            <a:ext cx="3726503" cy="16841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E785C9C-D810-8C9D-1DEC-293000730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967" y="2126852"/>
            <a:ext cx="792103" cy="1006507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797855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727</Words>
  <Application>Microsoft Office PowerPoint</Application>
  <PresentationFormat>Breitbild</PresentationFormat>
  <Paragraphs>112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Bembo</vt:lpstr>
      <vt:lpstr>Calibri</vt:lpstr>
      <vt:lpstr>Wingdings</vt:lpstr>
      <vt:lpstr>ArchiveVTI</vt:lpstr>
      <vt:lpstr>Functions and Advanced Transformations </vt:lpstr>
      <vt:lpstr>Content</vt:lpstr>
      <vt:lpstr>Goal of the learning sections</vt:lpstr>
      <vt:lpstr>Intro to Spark functions ?</vt:lpstr>
      <vt:lpstr>Intro to Spark functions ? </vt:lpstr>
      <vt:lpstr>User Defined Functions </vt:lpstr>
      <vt:lpstr>User Defined Functions </vt:lpstr>
      <vt:lpstr>Grouping Values by Attribute </vt:lpstr>
      <vt:lpstr>Grouping Values by Attribute</vt:lpstr>
      <vt:lpstr>Joining DataFrames </vt:lpstr>
      <vt:lpstr>Joining DataFrames</vt:lpstr>
      <vt:lpstr>Joining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55</cp:revision>
  <dcterms:created xsi:type="dcterms:W3CDTF">2022-04-30T13:17:00Z</dcterms:created>
  <dcterms:modified xsi:type="dcterms:W3CDTF">2022-05-12T10:27:47Z</dcterms:modified>
</cp:coreProperties>
</file>