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57" r:id="rId3"/>
    <p:sldId id="261" r:id="rId4"/>
    <p:sldId id="278" r:id="rId5"/>
    <p:sldId id="281" r:id="rId6"/>
    <p:sldId id="282" r:id="rId7"/>
    <p:sldId id="283" r:id="rId8"/>
    <p:sldId id="276" r:id="rId9"/>
    <p:sldId id="279" r:id="rId10"/>
    <p:sldId id="274" r:id="rId11"/>
    <p:sldId id="280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794343"/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82968" autoAdjust="0"/>
  </p:normalViewPr>
  <p:slideViewPr>
    <p:cSldViewPr snapToGrid="0">
      <p:cViewPr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/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>
        <a:solidFill>
          <a:srgbClr val="0070C0"/>
        </a:solidFill>
      </dgm:spPr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 err="1"/>
            <a:t>DataVault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 err="1"/>
            <a:t>DataVault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Läuft Zweck von Spark zu wider aufgrund von "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"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Aus diesem Grund gibt es Funktionen, die dem Benutzer eine Fülle von Funktionen für alle möglichen Zwecke zur Verfügung stellen.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muss </a:t>
            </a:r>
            <a:r>
              <a:rPr lang="de-DE" dirty="0" err="1"/>
              <a:t>Functionen</a:t>
            </a:r>
            <a:r>
              <a:rPr lang="de-DE" dirty="0"/>
              <a:t> nicht selbst Coden aber er kann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Obwohl man eine solche </a:t>
            </a:r>
            <a:r>
              <a:rPr lang="de-DE" dirty="0" err="1"/>
              <a:t>if</a:t>
            </a:r>
            <a:r>
              <a:rPr lang="de-DE" dirty="0"/>
              <a:t>-</a:t>
            </a:r>
            <a:r>
              <a:rPr lang="de-DE" dirty="0" err="1"/>
              <a:t>else</a:t>
            </a:r>
            <a:r>
              <a:rPr lang="de-DE" dirty="0"/>
              <a:t>-Anweisung in Python zunächst nicht für eine Funktion halten würde, ist sie in </a:t>
            </a:r>
            <a:r>
              <a:rPr lang="de-DE" dirty="0" err="1"/>
              <a:t>PySpark</a:t>
            </a:r>
            <a:r>
              <a:rPr lang="de-DE" dirty="0"/>
              <a:t> durch die Funktion .</a:t>
            </a:r>
            <a:r>
              <a:rPr lang="de-DE" dirty="0" err="1"/>
              <a:t>when</a:t>
            </a:r>
            <a:r>
              <a:rPr lang="de-DE" dirty="0"/>
              <a:t>() auf diese Weise implementiert.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06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UDF haben leider ihren Preis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Flexibilität, die mit UDFs einhergeht, geht mit einem Leistungsnachteil einher.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 UDFs eine Blackbox für </a:t>
            </a:r>
            <a:r>
              <a:rPr lang="de-DE" dirty="0" err="1"/>
              <a:t>PySpark</a:t>
            </a:r>
            <a:r>
              <a:rPr lang="de-DE" dirty="0"/>
              <a:t> sind, kann es nicht die Optimierungs-</a:t>
            </a:r>
            <a:r>
              <a:rPr lang="de-DE" dirty="0" err="1"/>
              <a:t>Engines</a:t>
            </a:r>
            <a:r>
              <a:rPr lang="de-DE" dirty="0"/>
              <a:t> nutzen, die für die Optimierung der Ausführung von Funktionen aus dem Funktionsmodul verwendet werden.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Aus diesem Grund sollten Sie, wann immer möglich, die Funktionen aus dem Funktionsmodul verwenden.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we don't want to apply functions to all the entries in a column, but rather to a subset. An important way to generate such subsets is the </a:t>
            </a:r>
            <a:r>
              <a:rPr lang="en-US" dirty="0" err="1"/>
              <a:t>groupBy</a:t>
            </a:r>
            <a:r>
              <a:rPr lang="en-US" dirty="0"/>
              <a:t>() transformation, which we will see in action up next.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95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Anonyme Funktionen d.h. Funktionen ohne Namen erzeugt werden.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 sind insbesondere bei der Anwendung der </a:t>
            </a:r>
            <a:r>
              <a:rPr lang="de-DE" dirty="0" err="1"/>
              <a:t>map</a:t>
            </a:r>
            <a:r>
              <a:rPr lang="de-DE" dirty="0"/>
              <a:t>-, filter- und </a:t>
            </a:r>
            <a:r>
              <a:rPr lang="de-DE" dirty="0" err="1"/>
              <a:t>reduce</a:t>
            </a:r>
            <a:r>
              <a:rPr lang="de-DE" dirty="0"/>
              <a:t>-Funktionen von großem Vorteil.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Sie haben eine beliebe Anzahl von Parametern, führen einen Ausdruck aus und liefern den Wert dieses Ausdrucks als Rückgabewert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5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Manchmal möchte man Funktionen nicht auf alle Einträge in einer Spalte anwenden, sondern nur auf eine Teilmenge.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Eine wichtige Möglichkeit, solche Teilmengen zu erzeugen, ist die </a:t>
            </a:r>
            <a:r>
              <a:rPr lang="de-DE" dirty="0" err="1"/>
              <a:t>groupBy</a:t>
            </a:r>
            <a:r>
              <a:rPr lang="de-DE" dirty="0"/>
              <a:t>()-Transformation, die wir weiter oben in Aktion sehen werden.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9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Betrachten Sie die beiden Spalten "</a:t>
            </a:r>
            <a:r>
              <a:rPr lang="de-DE" dirty="0" err="1"/>
              <a:t>petalWidth</a:t>
            </a:r>
            <a:r>
              <a:rPr lang="de-DE" dirty="0"/>
              <a:t>" [double] und "</a:t>
            </a:r>
            <a:r>
              <a:rPr lang="de-DE" dirty="0" err="1"/>
              <a:t>species</a:t>
            </a:r>
            <a:r>
              <a:rPr lang="de-DE" dirty="0"/>
              <a:t>" [</a:t>
            </a:r>
            <a:r>
              <a:rPr lang="de-DE" dirty="0" err="1"/>
              <a:t>string</a:t>
            </a:r>
            <a:r>
              <a:rPr lang="de-DE" dirty="0"/>
              <a:t>].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Es werden nur Einträge berücksichtigt, bei denen das Attribut </a:t>
            </a:r>
            <a:r>
              <a:rPr lang="de-DE" dirty="0" err="1"/>
              <a:t>petalWidth</a:t>
            </a:r>
            <a:r>
              <a:rPr lang="de-DE" dirty="0"/>
              <a:t> ungleich Null 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Gruppieren Sie die Einträge in der Spalte "</a:t>
            </a:r>
            <a:r>
              <a:rPr lang="de-DE" dirty="0" err="1"/>
              <a:t>petalWidth</a:t>
            </a:r>
            <a:r>
              <a:rPr lang="de-DE" dirty="0"/>
              <a:t>" nach ihrer 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Berechnen Sie die mittlere </a:t>
            </a:r>
            <a:r>
              <a:rPr lang="de-DE" dirty="0" err="1"/>
              <a:t>petalWidth</a:t>
            </a:r>
            <a:r>
              <a:rPr lang="de-DE" dirty="0"/>
              <a:t> jeder Art, gerundet auf zwei Ziffern.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Nennen Sie die resultierende Spalte mit den Mittelwerten "</a:t>
            </a:r>
            <a:r>
              <a:rPr lang="de-DE" dirty="0" err="1"/>
              <a:t>mean_pW</a:t>
            </a:r>
            <a:r>
              <a:rPr lang="de-DE" dirty="0"/>
              <a:t>".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138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Der äußere Verbund muss also immer eingesetzt werden, wenn unbekannte oder fehlende Information im Spiel ist.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69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dirty="0"/>
              <a:t>Functions and Advanced Transformations</a:t>
            </a:r>
            <a:br>
              <a:rPr lang="de-DE" b="1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There are several ways to connect two tables</a:t>
            </a:r>
          </a:p>
          <a:p>
            <a:r>
              <a:rPr lang="en-US" dirty="0"/>
              <a:t>Differentiation between INNER and OUTER JOIN </a:t>
            </a:r>
          </a:p>
          <a:p>
            <a:r>
              <a:rPr lang="en-US" dirty="0"/>
              <a:t>INNER JOIN (Natural Join) Combination of records that meet join condition</a:t>
            </a:r>
          </a:p>
          <a:p>
            <a:r>
              <a:rPr lang="en-US" dirty="0"/>
              <a:t>OUTER JOIN Association of records to which there are no correspondences of the values in the two tables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952EE1-736F-5645-AEB3-53E774403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39" y="2296161"/>
            <a:ext cx="4788505" cy="269353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7550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5CCD-FE1E-5F38-ABDB-E4C6BFD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57124"/>
            <a:ext cx="9810604" cy="1216024"/>
          </a:xfrm>
        </p:spPr>
        <p:txBody>
          <a:bodyPr/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18C31-02EF-87F6-E7B7-73EAF74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0785D6-E493-B3C2-15D0-DB82159E1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0" y="3040756"/>
            <a:ext cx="1443600" cy="9146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45267D-4EF9-EDDE-6FD7-2C053A950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70" y="4120340"/>
            <a:ext cx="1413796" cy="90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5D60C13-AFF6-DDA5-6581-FA6DCB4DFD83}"/>
              </a:ext>
            </a:extLst>
          </p:cNvPr>
          <p:cNvSpPr txBox="1"/>
          <p:nvPr/>
        </p:nvSpPr>
        <p:spPr>
          <a:xfrm>
            <a:off x="1123170" y="275503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91AF377-DA04-A9A1-F2B9-B0427758B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549" y="1768537"/>
            <a:ext cx="2024910" cy="58791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9AED7AC-6CB4-3907-16A1-4BA45800172A}"/>
              </a:ext>
            </a:extLst>
          </p:cNvPr>
          <p:cNvSpPr txBox="1"/>
          <p:nvPr/>
        </p:nvSpPr>
        <p:spPr>
          <a:xfrm>
            <a:off x="8752901" y="1468173"/>
            <a:ext cx="196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INNER JOIN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8B050FE-57FF-41F3-1C02-24EEC9189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461" y="2918683"/>
            <a:ext cx="1902566" cy="7911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E5C41BC-35B0-B71C-CDED-9F8D3BC57F33}"/>
              </a:ext>
            </a:extLst>
          </p:cNvPr>
          <p:cNvSpPr txBox="1"/>
          <p:nvPr/>
        </p:nvSpPr>
        <p:spPr>
          <a:xfrm>
            <a:off x="8759058" y="2537710"/>
            <a:ext cx="231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LEFT OUTER JOIN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39C43690-3539-E7AE-FF47-56D48410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10" y="4289096"/>
            <a:ext cx="1879321" cy="77503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12F90D0-31FB-21CC-C2CA-3A23A22F4F9E}"/>
              </a:ext>
            </a:extLst>
          </p:cNvPr>
          <p:cNvSpPr txBox="1"/>
          <p:nvPr/>
        </p:nvSpPr>
        <p:spPr>
          <a:xfrm>
            <a:off x="8801461" y="3856419"/>
            <a:ext cx="2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RIGHT OUTER JOIN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6420F74-7EF1-9E3E-A7D8-30054F621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617" y="5559392"/>
            <a:ext cx="1824306" cy="1030329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767BD6EF-4FF8-3A50-518A-292E9685BA98}"/>
              </a:ext>
            </a:extLst>
          </p:cNvPr>
          <p:cNvSpPr txBox="1"/>
          <p:nvPr/>
        </p:nvSpPr>
        <p:spPr>
          <a:xfrm>
            <a:off x="8801461" y="5175128"/>
            <a:ext cx="251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FULL OUTER JOIN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84266E1F-18E7-9FC3-352D-37CB3556A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573" y="2816488"/>
            <a:ext cx="1166334" cy="99550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9F0910F-1C27-B53C-3727-1A3BEF643F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840" y="5479913"/>
            <a:ext cx="1069799" cy="9955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342D839-449A-4744-1950-978196452B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4899" y="4120340"/>
            <a:ext cx="1100008" cy="995507"/>
          </a:xfrm>
          <a:prstGeom prst="rect">
            <a:avLst/>
          </a:prstGeom>
        </p:spPr>
      </p:pic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BD5EDB27-4CE5-E449-264C-FFE52701BCB6}"/>
              </a:ext>
            </a:extLst>
          </p:cNvPr>
          <p:cNvSpPr/>
          <p:nvPr/>
        </p:nvSpPr>
        <p:spPr>
          <a:xfrm>
            <a:off x="6413500" y="1961815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C9854E20-C4C2-FA6F-1230-DB4F9B519040}"/>
              </a:ext>
            </a:extLst>
          </p:cNvPr>
          <p:cNvSpPr/>
          <p:nvPr/>
        </p:nvSpPr>
        <p:spPr>
          <a:xfrm>
            <a:off x="6413500" y="3085641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D68034BD-3052-EFA7-9EFA-2F13F0739033}"/>
              </a:ext>
            </a:extLst>
          </p:cNvPr>
          <p:cNvSpPr/>
          <p:nvPr/>
        </p:nvSpPr>
        <p:spPr>
          <a:xfrm>
            <a:off x="6413500" y="4389493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7AC63A94-E1D4-8E86-D247-B16DB20B38EE}"/>
              </a:ext>
            </a:extLst>
          </p:cNvPr>
          <p:cNvSpPr/>
          <p:nvPr/>
        </p:nvSpPr>
        <p:spPr>
          <a:xfrm>
            <a:off x="6413500" y="5843882"/>
            <a:ext cx="2235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FE0D7A7-8BC7-12A5-5584-39AAA9E39EB5}"/>
              </a:ext>
            </a:extLst>
          </p:cNvPr>
          <p:cNvCxnSpPr>
            <a:cxnSpLocks/>
            <a:stCxn id="6" idx="3"/>
            <a:endCxn id="63" idx="1"/>
          </p:cNvCxnSpPr>
          <p:nvPr/>
        </p:nvCxnSpPr>
        <p:spPr>
          <a:xfrm flipV="1">
            <a:off x="2566770" y="2195106"/>
            <a:ext cx="2610647" cy="13029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5C8CD5F-B7FE-6924-A7C0-706F50127711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 flipV="1">
            <a:off x="2536966" y="2195106"/>
            <a:ext cx="2640451" cy="2375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727AB738-03C3-AB49-BC2F-674E4F2E6B7F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2566770" y="3314242"/>
            <a:ext cx="2581803" cy="1838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444E164-2CB8-2109-9B98-4F3BA1F02E71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2536966" y="3314242"/>
            <a:ext cx="2611607" cy="12560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4429C7F-A911-3F4A-E1E0-1A8807E713F7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2566770" y="3498080"/>
            <a:ext cx="2648129" cy="112001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7161FC1-E5ED-A645-15F3-36CA4F84E94C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>
          <a:xfrm>
            <a:off x="2536966" y="4570340"/>
            <a:ext cx="2677933" cy="4775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8E92664B-1CAB-5A78-1002-89E394E59B79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566770" y="3498080"/>
            <a:ext cx="2630070" cy="2479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3DD1337-1277-347C-6ED0-699CC5B9EB2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2536966" y="4570340"/>
            <a:ext cx="2659874" cy="14073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fik 62">
            <a:extLst>
              <a:ext uri="{FF2B5EF4-FFF2-40B4-BE49-F238E27FC236}">
                <a16:creationId xmlns:a16="http://schemas.microsoft.com/office/drawing/2014/main" id="{5F4FBBD5-8E60-32B6-B124-69651A30CA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7417" y="1697353"/>
            <a:ext cx="1111547" cy="99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A5CCD-FE1E-5F38-ABDB-E4C6BFD2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57124"/>
            <a:ext cx="9810604" cy="1216024"/>
          </a:xfrm>
        </p:spPr>
        <p:txBody>
          <a:bodyPr/>
          <a:lstStyle/>
          <a:p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018C31-02EF-87F6-E7B7-73EAF74C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5EE743-BBC1-2005-025C-7E9339D2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1731778"/>
            <a:ext cx="2636748" cy="15850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92461C5-6DAE-235D-BA15-B0DCD7861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9" y="3575505"/>
            <a:ext cx="4419983" cy="2301439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307024B5-DBE8-B395-F05A-D144DCD2D7C8}"/>
              </a:ext>
            </a:extLst>
          </p:cNvPr>
          <p:cNvSpPr txBox="1"/>
          <p:nvPr/>
        </p:nvSpPr>
        <p:spPr>
          <a:xfrm>
            <a:off x="1050879" y="136941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9759FA5-B8FB-3261-AD02-A7DF1EA8F11F}"/>
              </a:ext>
            </a:extLst>
          </p:cNvPr>
          <p:cNvSpPr txBox="1"/>
          <p:nvPr/>
        </p:nvSpPr>
        <p:spPr>
          <a:xfrm>
            <a:off x="4003363" y="1431372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FEA0A3F-7129-2A45-ABFE-49AD226F42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58" b="8411"/>
          <a:stretch/>
        </p:blipFill>
        <p:spPr>
          <a:xfrm>
            <a:off x="4003363" y="1778502"/>
            <a:ext cx="7131673" cy="437745"/>
          </a:xfrm>
          <a:prstGeom prst="rect">
            <a:avLst/>
          </a:prstGeom>
        </p:spPr>
      </p:pic>
      <p:sp>
        <p:nvSpPr>
          <p:cNvPr id="44" name="Rechteck 43">
            <a:extLst>
              <a:ext uri="{FF2B5EF4-FFF2-40B4-BE49-F238E27FC236}">
                <a16:creationId xmlns:a16="http://schemas.microsoft.com/office/drawing/2014/main" id="{2592DE29-0D72-9856-28E0-343C3D98EE15}"/>
              </a:ext>
            </a:extLst>
          </p:cNvPr>
          <p:cNvSpPr/>
          <p:nvPr/>
        </p:nvSpPr>
        <p:spPr>
          <a:xfrm>
            <a:off x="1060607" y="1781116"/>
            <a:ext cx="719555" cy="14819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DA30508-BFE0-9487-F320-54F8CE2F7CFE}"/>
              </a:ext>
            </a:extLst>
          </p:cNvPr>
          <p:cNvSpPr/>
          <p:nvPr/>
        </p:nvSpPr>
        <p:spPr>
          <a:xfrm>
            <a:off x="1649699" y="3665039"/>
            <a:ext cx="461204" cy="21229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3385642-78FE-B6AC-B874-F2DECC43E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674" y="3569574"/>
            <a:ext cx="8143362" cy="2207593"/>
          </a:xfrm>
          <a:prstGeom prst="rect">
            <a:avLst/>
          </a:prstGeom>
        </p:spPr>
      </p:pic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F94E59FD-8B54-65E7-CF26-A0187D691A31}"/>
              </a:ext>
            </a:extLst>
          </p:cNvPr>
          <p:cNvSpPr/>
          <p:nvPr/>
        </p:nvSpPr>
        <p:spPr>
          <a:xfrm rot="5400000">
            <a:off x="6182398" y="2718516"/>
            <a:ext cx="1011676" cy="437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CE4D4E7-549A-CA81-0226-FE6C36C5A045}"/>
              </a:ext>
            </a:extLst>
          </p:cNvPr>
          <p:cNvSpPr txBox="1"/>
          <p:nvPr/>
        </p:nvSpPr>
        <p:spPr>
          <a:xfrm>
            <a:off x="4003363" y="3182307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587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0973042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How to use powerful Methods like </a:t>
            </a:r>
            <a:r>
              <a:rPr lang="en-US" spc="160" dirty="0" err="1"/>
              <a:t>groupBy</a:t>
            </a:r>
            <a:r>
              <a:rPr lang="en-US" spc="160" dirty="0"/>
              <a:t>, Join and Spark functions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How use </a:t>
            </a:r>
            <a:r>
              <a:rPr lang="en-US" dirty="0"/>
              <a:t>Alter data based by using Lambda</a:t>
            </a: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Intro </a:t>
            </a:r>
            <a:r>
              <a:rPr lang="de-DE" dirty="0" err="1"/>
              <a:t>to</a:t>
            </a:r>
            <a:r>
              <a:rPr lang="de-DE" dirty="0"/>
              <a:t> Spark functions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50A6C3-4A43-F39A-BB0B-2E99ABE6F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057" y="1787524"/>
            <a:ext cx="10062064" cy="4460875"/>
          </a:xfrm>
        </p:spPr>
        <p:txBody>
          <a:bodyPr>
            <a:normAutofit/>
          </a:bodyPr>
          <a:lstStyle/>
          <a:p>
            <a:r>
              <a:rPr lang="en-US" dirty="0"/>
              <a:t>In general, it is possible to use functions from other libraries, such as </a:t>
            </a:r>
            <a:r>
              <a:rPr lang="en-US" dirty="0" err="1"/>
              <a:t>numpy</a:t>
            </a:r>
            <a:r>
              <a:rPr lang="en-US" dirty="0"/>
              <a:t>, on Spark </a:t>
            </a:r>
            <a:r>
              <a:rPr lang="en-US" dirty="0" err="1"/>
              <a:t>DataFrame</a:t>
            </a:r>
            <a:r>
              <a:rPr lang="en-US" dirty="0"/>
              <a:t> objects</a:t>
            </a:r>
          </a:p>
          <a:p>
            <a:r>
              <a:rPr lang="en-US" dirty="0"/>
              <a:t>However, this runs counter to the purpose of Spark.</a:t>
            </a:r>
          </a:p>
          <a:p>
            <a:r>
              <a:rPr lang="en-US" dirty="0"/>
              <a:t>Focus on </a:t>
            </a:r>
            <a:r>
              <a:rPr lang="en-US" dirty="0" err="1"/>
              <a:t>optimising</a:t>
            </a:r>
            <a:r>
              <a:rPr lang="en-US" dirty="0"/>
              <a:t> the performance of transformation pipelines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/>
              <a:t>Support for Jeremy:</a:t>
            </a:r>
          </a:p>
          <a:p>
            <a:r>
              <a:rPr lang="en-US" dirty="0"/>
              <a:t>Using these functions, we can help Jeremy map all records in the maize whose value is above, say, 0, to 10 and all others to 50</a:t>
            </a:r>
          </a:p>
          <a:p>
            <a:r>
              <a:rPr lang="en-US" dirty="0"/>
              <a:t>Although one would not initially think of such an if-else statement as a function in Python, it is implemented this way in </a:t>
            </a:r>
            <a:r>
              <a:rPr lang="en-US" dirty="0" err="1"/>
              <a:t>PySpark</a:t>
            </a:r>
            <a:r>
              <a:rPr lang="en-US" dirty="0"/>
              <a:t> by the function .when()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65518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Intro </a:t>
            </a:r>
            <a:r>
              <a:rPr lang="de-DE" dirty="0" err="1"/>
              <a:t>to</a:t>
            </a:r>
            <a:r>
              <a:rPr lang="de-DE" dirty="0"/>
              <a:t> Spark functions ?</a:t>
            </a:r>
            <a:br>
              <a:rPr lang="de-DE" b="1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95B7D6D-B9A2-8172-4A88-FD1B2FEE37A8}"/>
              </a:ext>
            </a:extLst>
          </p:cNvPr>
          <p:cNvSpPr/>
          <p:nvPr/>
        </p:nvSpPr>
        <p:spPr>
          <a:xfrm>
            <a:off x="6756688" y="4456695"/>
            <a:ext cx="1092912" cy="519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5FD557-224C-AA42-075E-0CB86B24B8AB}"/>
              </a:ext>
            </a:extLst>
          </p:cNvPr>
          <p:cNvSpPr txBox="1"/>
          <p:nvPr/>
        </p:nvSpPr>
        <p:spPr>
          <a:xfrm>
            <a:off x="7997727" y="349316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1D07CE-9039-72FA-DFD1-247758D7CB79}"/>
              </a:ext>
            </a:extLst>
          </p:cNvPr>
          <p:cNvSpPr txBox="1"/>
          <p:nvPr/>
        </p:nvSpPr>
        <p:spPr>
          <a:xfrm>
            <a:off x="945323" y="349316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D6D1EB6-A6E7-3909-608C-04F1EF506A66}"/>
              </a:ext>
            </a:extLst>
          </p:cNvPr>
          <p:cNvSpPr txBox="1"/>
          <p:nvPr/>
        </p:nvSpPr>
        <p:spPr>
          <a:xfrm>
            <a:off x="945323" y="154453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A1F4CAE-6DAA-143B-21A4-231530D3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14" y="2036538"/>
            <a:ext cx="4882723" cy="1038688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DC132B5-766D-5031-A42D-1D177BE1DD61}"/>
              </a:ext>
            </a:extLst>
          </p:cNvPr>
          <p:cNvSpPr/>
          <p:nvPr/>
        </p:nvSpPr>
        <p:spPr>
          <a:xfrm>
            <a:off x="1962150" y="2335142"/>
            <a:ext cx="809041" cy="243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434207E-76F1-1497-CB58-DF6FD28BF583}"/>
              </a:ext>
            </a:extLst>
          </p:cNvPr>
          <p:cNvSpPr/>
          <p:nvPr/>
        </p:nvSpPr>
        <p:spPr>
          <a:xfrm>
            <a:off x="1962151" y="2567301"/>
            <a:ext cx="1331556" cy="224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ECE5912-69D6-19AB-A798-D56B17DEAE55}"/>
              </a:ext>
            </a:extLst>
          </p:cNvPr>
          <p:cNvSpPr/>
          <p:nvPr/>
        </p:nvSpPr>
        <p:spPr>
          <a:xfrm>
            <a:off x="3379416" y="2578474"/>
            <a:ext cx="2170127" cy="2240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3E04BC0-DE77-C79E-0F66-7398DDD1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14" y="3862498"/>
            <a:ext cx="4953900" cy="251031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37170A25-C327-A13F-CE04-2436C1DB0471}"/>
              </a:ext>
            </a:extLst>
          </p:cNvPr>
          <p:cNvSpPr/>
          <p:nvPr/>
        </p:nvSpPr>
        <p:spPr>
          <a:xfrm>
            <a:off x="1050879" y="3940353"/>
            <a:ext cx="591309" cy="2329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03419D4-5F15-8E29-9D47-7E9DA7198CDE}"/>
              </a:ext>
            </a:extLst>
          </p:cNvPr>
          <p:cNvSpPr/>
          <p:nvPr/>
        </p:nvSpPr>
        <p:spPr>
          <a:xfrm>
            <a:off x="2120121" y="4396174"/>
            <a:ext cx="648323" cy="210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E1A7C82-F13A-C078-12DC-70D6D4340410}"/>
              </a:ext>
            </a:extLst>
          </p:cNvPr>
          <p:cNvSpPr/>
          <p:nvPr/>
        </p:nvSpPr>
        <p:spPr>
          <a:xfrm>
            <a:off x="1050879" y="4370662"/>
            <a:ext cx="591309" cy="2106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7BF0F65-EAEE-6BAE-74F4-27DF97A8441B}"/>
              </a:ext>
            </a:extLst>
          </p:cNvPr>
          <p:cNvSpPr/>
          <p:nvPr/>
        </p:nvSpPr>
        <p:spPr>
          <a:xfrm>
            <a:off x="2122868" y="3940028"/>
            <a:ext cx="648323" cy="232981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7859E06-8FD3-01D4-2BB8-FC1CEE4B8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727" y="3850539"/>
            <a:ext cx="2071405" cy="25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Functions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EB6BDD3-86A3-F0C4-A12F-A25CA891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4404049"/>
            <a:ext cx="9810604" cy="1767965"/>
          </a:xfrm>
        </p:spPr>
        <p:txBody>
          <a:bodyPr/>
          <a:lstStyle/>
          <a:p>
            <a:r>
              <a:rPr lang="en-US" dirty="0"/>
              <a:t>Pass function to Spark Session using </a:t>
            </a:r>
            <a:r>
              <a:rPr lang="en-US" dirty="0" err="1"/>
              <a:t>spark.udf.register</a:t>
            </a:r>
            <a:r>
              <a:rPr lang="en-US" dirty="0"/>
              <a:t>().</a:t>
            </a:r>
          </a:p>
          <a:p>
            <a:r>
              <a:rPr lang="de-DE" dirty="0"/>
              <a:t>After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i</a:t>
            </a:r>
            <a:r>
              <a:rPr lang="en-US" dirty="0"/>
              <a:t>t can then be used in all Spark pipelines</a:t>
            </a:r>
          </a:p>
          <a:p>
            <a:r>
              <a:rPr lang="en-US" dirty="0"/>
              <a:t>Self-defined functions can be used in the same way as the functions from the Functions module.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655930F-2CAA-E22B-BC7C-44F58BEE95B2}"/>
              </a:ext>
            </a:extLst>
          </p:cNvPr>
          <p:cNvSpPr txBox="1"/>
          <p:nvPr/>
        </p:nvSpPr>
        <p:spPr>
          <a:xfrm>
            <a:off x="1050879" y="16783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3DC3EBA-F87A-ED2C-6EB0-D5A667192328}"/>
              </a:ext>
            </a:extLst>
          </p:cNvPr>
          <p:cNvSpPr txBox="1"/>
          <p:nvPr/>
        </p:nvSpPr>
        <p:spPr>
          <a:xfrm>
            <a:off x="8915400" y="167835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0C42F1F-0CCC-CCF4-AF63-E6AAA6C5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74" y="2047682"/>
            <a:ext cx="5306945" cy="16229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710368-C71D-4C63-2875-6E7697C3A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2010291"/>
            <a:ext cx="787400" cy="2693267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28A362-9E32-B1E5-C2C6-A0475CABFDC0}"/>
              </a:ext>
            </a:extLst>
          </p:cNvPr>
          <p:cNvSpPr/>
          <p:nvPr/>
        </p:nvSpPr>
        <p:spPr>
          <a:xfrm>
            <a:off x="7130719" y="2696546"/>
            <a:ext cx="1502229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User </a:t>
            </a:r>
            <a:r>
              <a:rPr lang="de-DE" dirty="0" err="1"/>
              <a:t>Defined</a:t>
            </a:r>
            <a:r>
              <a:rPr lang="de-DE" dirty="0"/>
              <a:t> Functions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10" name="Pfeil: nach oben gebogen 9">
            <a:extLst>
              <a:ext uri="{FF2B5EF4-FFF2-40B4-BE49-F238E27FC236}">
                <a16:creationId xmlns:a16="http://schemas.microsoft.com/office/drawing/2014/main" id="{2A3E353D-F9F6-618F-6001-F67219438AA6}"/>
              </a:ext>
            </a:extLst>
          </p:cNvPr>
          <p:cNvSpPr/>
          <p:nvPr/>
        </p:nvSpPr>
        <p:spPr>
          <a:xfrm flipH="1">
            <a:off x="3567343" y="3355362"/>
            <a:ext cx="908145" cy="939643"/>
          </a:xfrm>
          <a:prstGeom prst="bentUpArrow">
            <a:avLst>
              <a:gd name="adj1" fmla="val 8933"/>
              <a:gd name="adj2" fmla="val 139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700AAF7-1095-2C97-FAD4-9E0FBD12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01" y="4000501"/>
            <a:ext cx="3241021" cy="58811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905C1B31-632E-F194-9CC8-93873B6B5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101" y="4049979"/>
            <a:ext cx="1985664" cy="49005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70ECBB1-6D70-EC78-C2D8-F1A542C4070E}"/>
              </a:ext>
            </a:extLst>
          </p:cNvPr>
          <p:cNvSpPr txBox="1"/>
          <p:nvPr/>
        </p:nvSpPr>
        <p:spPr>
          <a:xfrm>
            <a:off x="1050879" y="200282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AFA1BF0-9092-3821-960C-1130C2F55248}"/>
              </a:ext>
            </a:extLst>
          </p:cNvPr>
          <p:cNvSpPr txBox="1"/>
          <p:nvPr/>
        </p:nvSpPr>
        <p:spPr>
          <a:xfrm>
            <a:off x="8719420" y="2037029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C68FF834-F4DA-5F7A-CD10-05D0D21D3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488" y="4705688"/>
            <a:ext cx="3435060" cy="194682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7B34BF06-B019-336B-C426-EDA30F3B6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6634" y="2406361"/>
            <a:ext cx="772960" cy="278451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8D2FCD2-5097-FF22-3FA6-8D7016FD2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694" y="2427658"/>
            <a:ext cx="6108642" cy="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Grouping</a:t>
            </a:r>
            <a:r>
              <a:rPr lang="de-DE" dirty="0"/>
              <a:t> Values by Attribute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Rows are grouped with the same value of the group or range</a:t>
            </a:r>
          </a:p>
          <a:p>
            <a:endParaRPr lang="en-US" dirty="0"/>
          </a:p>
          <a:p>
            <a:r>
              <a:rPr lang="en-US" dirty="0" err="1"/>
              <a:t>Groupby</a:t>
            </a:r>
            <a:r>
              <a:rPr lang="en-US" dirty="0"/>
              <a:t> can be extended by aggregation functions</a:t>
            </a:r>
          </a:p>
          <a:p>
            <a:endParaRPr lang="en-US" dirty="0"/>
          </a:p>
          <a:p>
            <a:r>
              <a:rPr lang="en-US" dirty="0"/>
              <a:t>Possible aggregate methods: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/>
              <a:t>Sum, Min, Max, Count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Orderby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, desc </a:t>
            </a:r>
          </a:p>
          <a:p>
            <a:pPr marL="0" indent="0">
              <a:buNone/>
            </a:pPr>
            <a:endParaRPr lang="en-US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33D6-E433-85EE-301D-370F048FB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667" y="2528607"/>
            <a:ext cx="6008472" cy="237334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84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2205A-1D0A-EF2E-92AD-917DAE51EE10}"/>
              </a:ext>
            </a:extLst>
          </p:cNvPr>
          <p:cNvSpPr txBox="1"/>
          <p:nvPr/>
        </p:nvSpPr>
        <p:spPr>
          <a:xfrm>
            <a:off x="0" y="6428043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https://learnsql.com/blog/group-by-in-sql-explained/</a:t>
            </a:r>
          </a:p>
        </p:txBody>
      </p:sp>
    </p:spTree>
    <p:extLst>
      <p:ext uri="{BB962C8B-B14F-4D97-AF65-F5344CB8AC3E}">
        <p14:creationId xmlns:p14="http://schemas.microsoft.com/office/powerpoint/2010/main" val="95371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6BFA47B-6BE3-CB9C-EF04-8803173C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8" y="2001695"/>
            <a:ext cx="4549534" cy="22938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8AEADD-876A-4B16-E841-FC52F5A1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790" y="264126"/>
            <a:ext cx="9810604" cy="1216024"/>
          </a:xfrm>
        </p:spPr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Values by Attribute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522BE6-1122-904C-4330-C60B6CB8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625F2C5-9E03-3E10-C46F-5309BD6FDC48}"/>
              </a:ext>
            </a:extLst>
          </p:cNvPr>
          <p:cNvSpPr/>
          <p:nvPr/>
        </p:nvSpPr>
        <p:spPr>
          <a:xfrm>
            <a:off x="2155372" y="2083812"/>
            <a:ext cx="596322" cy="21512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C8A7473-DAB5-93D4-A51A-1E9C5D5A04C7}"/>
              </a:ext>
            </a:extLst>
          </p:cNvPr>
          <p:cNvSpPr txBox="1"/>
          <p:nvPr/>
        </p:nvSpPr>
        <p:spPr>
          <a:xfrm>
            <a:off x="6730432" y="16961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Species</a:t>
            </a:r>
            <a:r>
              <a:rPr lang="de-DE" u="sng" dirty="0"/>
              <a:t> </a:t>
            </a:r>
            <a:r>
              <a:rPr lang="de-DE" u="sng" dirty="0" err="1"/>
              <a:t>Types</a:t>
            </a:r>
            <a:endParaRPr lang="de-DE" u="sng" dirty="0"/>
          </a:p>
        </p:txBody>
      </p:sp>
      <p:sp>
        <p:nvSpPr>
          <p:cNvPr id="19" name="Pfeil: nach oben 18">
            <a:extLst>
              <a:ext uri="{FF2B5EF4-FFF2-40B4-BE49-F238E27FC236}">
                <a16:creationId xmlns:a16="http://schemas.microsoft.com/office/drawing/2014/main" id="{03DC23E4-3A08-9885-F3D4-3132270366BB}"/>
              </a:ext>
            </a:extLst>
          </p:cNvPr>
          <p:cNvSpPr/>
          <p:nvPr/>
        </p:nvSpPr>
        <p:spPr>
          <a:xfrm rot="5400000">
            <a:off x="5871729" y="5061110"/>
            <a:ext cx="270473" cy="12732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40D5258-03F7-5C8A-2354-C8E9EB11DED7}"/>
              </a:ext>
            </a:extLst>
          </p:cNvPr>
          <p:cNvSpPr txBox="1"/>
          <p:nvPr/>
        </p:nvSpPr>
        <p:spPr>
          <a:xfrm>
            <a:off x="2751694" y="4304983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BF60BB5-7B16-B98D-11C0-D957B367FC10}"/>
              </a:ext>
            </a:extLst>
          </p:cNvPr>
          <p:cNvSpPr txBox="1"/>
          <p:nvPr/>
        </p:nvSpPr>
        <p:spPr>
          <a:xfrm>
            <a:off x="5691242" y="4953000"/>
            <a:ext cx="39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DFBF3B3-CA70-9BDD-66B2-0CD7506476BE}"/>
              </a:ext>
            </a:extLst>
          </p:cNvPr>
          <p:cNvSpPr/>
          <p:nvPr/>
        </p:nvSpPr>
        <p:spPr>
          <a:xfrm>
            <a:off x="1196302" y="2074969"/>
            <a:ext cx="520531" cy="21689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8D91A3F-B357-F21C-17E8-D35543F3BAAB}"/>
              </a:ext>
            </a:extLst>
          </p:cNvPr>
          <p:cNvSpPr txBox="1"/>
          <p:nvPr/>
        </p:nvSpPr>
        <p:spPr>
          <a:xfrm>
            <a:off x="6821677" y="443837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Result</a:t>
            </a:r>
            <a:endParaRPr lang="de-DE" u="sng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DD9CF12-092C-0147-693F-E39710BEE1BE}"/>
              </a:ext>
            </a:extLst>
          </p:cNvPr>
          <p:cNvSpPr txBox="1"/>
          <p:nvPr/>
        </p:nvSpPr>
        <p:spPr>
          <a:xfrm>
            <a:off x="1050879" y="4499730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Command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F57E7DC-E768-4D3C-472B-164013B81480}"/>
              </a:ext>
            </a:extLst>
          </p:cNvPr>
          <p:cNvSpPr txBox="1"/>
          <p:nvPr/>
        </p:nvSpPr>
        <p:spPr>
          <a:xfrm>
            <a:off x="1050879" y="1696168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Dataset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29759FD3-3182-4C5A-1E30-EBC487A928B1}"/>
              </a:ext>
            </a:extLst>
          </p:cNvPr>
          <p:cNvSpPr/>
          <p:nvPr/>
        </p:nvSpPr>
        <p:spPr>
          <a:xfrm rot="5400000">
            <a:off x="1841889" y="3850360"/>
            <a:ext cx="393700" cy="1222310"/>
          </a:xfrm>
          <a:prstGeom prst="rightBrace">
            <a:avLst>
              <a:gd name="adj1" fmla="val 0"/>
              <a:gd name="adj2" fmla="val 0"/>
            </a:avLst>
          </a:prstGeom>
          <a:ln w="28575">
            <a:solidFill>
              <a:srgbClr val="79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3EABA6C-1C3F-1B0F-3B38-B6A05922C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43" y="4869062"/>
            <a:ext cx="2852510" cy="13991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6B2343E-45CD-E8DA-F998-C2C640943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88" y="4855669"/>
            <a:ext cx="3726503" cy="168416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785C9C-D810-8C9D-1DEC-293000730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967" y="2126852"/>
            <a:ext cx="792103" cy="1006507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797855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727</Words>
  <Application>Microsoft Office PowerPoint</Application>
  <PresentationFormat>Breitbild</PresentationFormat>
  <Paragraphs>112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Bembo</vt:lpstr>
      <vt:lpstr>Calibri</vt:lpstr>
      <vt:lpstr>Wingdings</vt:lpstr>
      <vt:lpstr>ArchiveVTI</vt:lpstr>
      <vt:lpstr>Functions and Advanced Transformations </vt:lpstr>
      <vt:lpstr>Content</vt:lpstr>
      <vt:lpstr>Goal of the learning sections</vt:lpstr>
      <vt:lpstr>Intro to Spark functions ?</vt:lpstr>
      <vt:lpstr>Intro to Spark functions ? </vt:lpstr>
      <vt:lpstr>User Defined Functions </vt:lpstr>
      <vt:lpstr>User Defined Functions </vt:lpstr>
      <vt:lpstr>Grouping Values by Attribute </vt:lpstr>
      <vt:lpstr>Grouping Values by Attribute</vt:lpstr>
      <vt:lpstr>Joining DataFrames </vt:lpstr>
      <vt:lpstr>Joining DataFrames</vt:lpstr>
      <vt:lpstr>Joining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53</cp:revision>
  <dcterms:created xsi:type="dcterms:W3CDTF">2022-04-30T13:17:00Z</dcterms:created>
  <dcterms:modified xsi:type="dcterms:W3CDTF">2022-05-11T09:10:55Z</dcterms:modified>
</cp:coreProperties>
</file>