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E6FA56D8.xml" ContentType="application/vnd.ms-powerpoint.comments+xml"/>
  <Override PartName="/ppt/ink/ink4.xml" ContentType="application/inkml+xml"/>
  <Override PartName="/ppt/comments/modernComment_118_97BEF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61" r:id="rId4"/>
    <p:sldId id="280" r:id="rId5"/>
    <p:sldId id="262" r:id="rId6"/>
    <p:sldId id="276" r:id="rId7"/>
    <p:sldId id="273" r:id="rId8"/>
    <p:sldId id="277" r:id="rId9"/>
    <p:sldId id="279" r:id="rId10"/>
    <p:sldId id="274" r:id="rId11"/>
    <p:sldId id="27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7C016C-55B1-3839-4136-1C8EC654755E}" name="Student Inftech" initials="SI" userId="S::Student.Inftech@stud.h-ma.net::0da5f444-e23b-4e46-8f8a-01dc90adf8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65E5E"/>
    <a:srgbClr val="FF0000"/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5_E6FA56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F7B23-EFE3-43E4-A05F-E3692C902634}" authorId="{397C016C-55B1-3839-4136-1C8EC654755E}" created="2022-05-05T01:54:51.357">
    <pc:sldMkLst xmlns:pc="http://schemas.microsoft.com/office/powerpoint/2013/main/command">
      <pc:docMk/>
      <pc:sldMk cId="3875165912" sldId="261"/>
    </pc:sldMkLst>
    <p188:txBody>
      <a:bodyPr/>
      <a:lstStyle/>
      <a:p>
        <a:r>
          <a:rPr lang="de-DE"/>
          <a:t>Perform basic Transformation like
       - Accessing Rows and Columns 
       - Adding and Removing Columns
Carry out basic Data Cleaning like
       - dropping NA‘s and duplicates</a:t>
        </a:r>
      </a:p>
    </p188:txBody>
  </p188:cm>
</p188:cmLst>
</file>

<file path=ppt/comments/modernComment_118_97BEF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9DCFEB-C394-461D-A7F1-954A1052B5B4}" authorId="{397C016C-55B1-3839-4136-1C8EC654755E}" created="2022-05-08T21:16:57.3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117186" sldId="280"/>
      <ac:picMk id="17" creationId="{8E7DF6FD-AB14-D0E2-29FC-81BDDF2A2945}"/>
    </ac:deMkLst>
    <p188:txBody>
      <a:bodyPr/>
      <a:lstStyle/>
      <a:p>
        <a:r>
          <a:rPr lang="de-DE"/>
          <a:t>'option' für einen Einstellparameter und 'options' für mehrere Einstellparameter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>
        <a:solidFill>
          <a:srgbClr val="0070C0"/>
        </a:solidFill>
      </dgm:spPr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/>
            <a:t>Databricks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Databricks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08.05.2022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3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microsoft.com/office/2018/10/relationships/comments" Target="../comments/modernComment_105_E6FA56D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8_97BEF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800" b="0" dirty="0"/>
              <a:t>Actions &amp; Basic </a:t>
            </a:r>
            <a:r>
              <a:rPr lang="de-DE" sz="2800" b="0" dirty="0" err="1"/>
              <a:t>Transformations</a:t>
            </a:r>
            <a:br>
              <a:rPr lang="en-US" sz="2800" b="0" dirty="0"/>
            </a:br>
            <a:br>
              <a:rPr lang="en-US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68DCEB1-E16C-A673-16A8-9299A43C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593" y="3797864"/>
            <a:ext cx="3818095" cy="2780357"/>
          </a:xfrm>
          <a:prstGeom prst="rect">
            <a:avLst/>
          </a:prstGeom>
        </p:spPr>
      </p:pic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B26F00-3AB1-5471-FB94-2FCE9EDF9E1A}"/>
              </a:ext>
            </a:extLst>
          </p:cNvPr>
          <p:cNvGrpSpPr/>
          <p:nvPr/>
        </p:nvGrpSpPr>
        <p:grpSpPr>
          <a:xfrm>
            <a:off x="1050879" y="1949116"/>
            <a:ext cx="4790168" cy="2555187"/>
            <a:chOff x="1042928" y="1956814"/>
            <a:chExt cx="4790168" cy="248637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779E4058-1D12-9881-FF62-8FC9A75CE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928" y="1956814"/>
              <a:ext cx="4753638" cy="49536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74874015-DC88-D659-DB77-09A5AF8A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879" y="2452183"/>
              <a:ext cx="4782217" cy="181000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461A3C-4039-9AD9-4F5A-75D2D4B24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6781" y="4262186"/>
              <a:ext cx="4725059" cy="181000"/>
            </a:xfrm>
            <a:prstGeom prst="rect">
              <a:avLst/>
            </a:prstGeom>
          </p:spPr>
        </p:pic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58643D25-1A7B-C818-2735-02BDE1AAF22F}"/>
              </a:ext>
            </a:extLst>
          </p:cNvPr>
          <p:cNvSpPr/>
          <p:nvPr/>
        </p:nvSpPr>
        <p:spPr>
          <a:xfrm>
            <a:off x="4855072" y="2037967"/>
            <a:ext cx="884904" cy="2356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BF1DB2A-CE05-9297-1B4A-B9F7B66B54AC}"/>
              </a:ext>
            </a:extLst>
          </p:cNvPr>
          <p:cNvSpPr/>
          <p:nvPr/>
        </p:nvSpPr>
        <p:spPr>
          <a:xfrm>
            <a:off x="2102120" y="2037967"/>
            <a:ext cx="899177" cy="23568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14A3659-878E-0536-23B4-80BB6DB0C2A1}"/>
              </a:ext>
            </a:extLst>
          </p:cNvPr>
          <p:cNvSpPr/>
          <p:nvPr/>
        </p:nvSpPr>
        <p:spPr>
          <a:xfrm>
            <a:off x="1145852" y="3386901"/>
            <a:ext cx="4594123" cy="1007913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BB2D70-9FFA-7D62-3656-09FBC6796FE5}"/>
              </a:ext>
            </a:extLst>
          </p:cNvPr>
          <p:cNvSpPr/>
          <p:nvPr/>
        </p:nvSpPr>
        <p:spPr>
          <a:xfrm>
            <a:off x="4863023" y="3394479"/>
            <a:ext cx="884904" cy="1000335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266251A5-7BE8-1EBB-056B-D6264EB3E2AD}"/>
              </a:ext>
            </a:extLst>
          </p:cNvPr>
          <p:cNvSpPr/>
          <p:nvPr/>
        </p:nvSpPr>
        <p:spPr>
          <a:xfrm flipV="1">
            <a:off x="5119713" y="4518315"/>
            <a:ext cx="1360155" cy="584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7067E84F-D2A7-2F90-29CD-31E519DCF901}"/>
              </a:ext>
            </a:extLst>
          </p:cNvPr>
          <p:cNvSpPr txBox="1">
            <a:spLocks/>
          </p:cNvSpPr>
          <p:nvPr/>
        </p:nvSpPr>
        <p:spPr>
          <a:xfrm>
            <a:off x="1050878" y="1423472"/>
            <a:ext cx="903900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: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filter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where</a:t>
            </a:r>
            <a:r>
              <a:rPr lang="de-DE" dirty="0">
                <a:highlight>
                  <a:srgbClr val="C0C0C0"/>
                </a:highlight>
              </a:rPr>
              <a:t>() </a:t>
            </a:r>
            <a:endParaRPr lang="de-DE" dirty="0"/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61FAC8-548F-E891-19BF-CB4FB701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9397F6E-F7C1-4528-B9F9-43163D2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71" y="2273251"/>
            <a:ext cx="6706536" cy="310558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24CA992-6536-6FC7-FBD5-6153075C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23D5263B-3A1A-5C20-0A08-DFD9AD6F4D71}"/>
              </a:ext>
            </a:extLst>
          </p:cNvPr>
          <p:cNvSpPr/>
          <p:nvPr/>
        </p:nvSpPr>
        <p:spPr>
          <a:xfrm flipV="1">
            <a:off x="2040431" y="2050431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212487-19DE-9131-160C-3B6719C6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63" y="2728154"/>
            <a:ext cx="2674814" cy="2804080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0DE915-F483-8E9A-C3EB-8FD8147FCB94}"/>
              </a:ext>
            </a:extLst>
          </p:cNvPr>
          <p:cNvSpPr txBox="1">
            <a:spLocks/>
          </p:cNvSpPr>
          <p:nvPr/>
        </p:nvSpPr>
        <p:spPr>
          <a:xfrm>
            <a:off x="1050878" y="203408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NAs </a:t>
            </a:r>
            <a:r>
              <a:rPr lang="de-DE" dirty="0" err="1"/>
              <a:t>with</a:t>
            </a:r>
            <a:r>
              <a:rPr lang="de-DE" dirty="0"/>
              <a:t> 	  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dropna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dropDuplicates</a:t>
            </a:r>
            <a:r>
              <a:rPr lang="de-DE" dirty="0">
                <a:highlight>
                  <a:srgbClr val="C0C0C0"/>
                </a:highlight>
              </a:rPr>
              <a:t>()</a:t>
            </a:r>
            <a:endParaRPr lang="de-DE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1FF1898B-3540-2EF1-53DE-3552D3CAE2A9}"/>
              </a:ext>
            </a:extLst>
          </p:cNvPr>
          <p:cNvSpPr/>
          <p:nvPr/>
        </p:nvSpPr>
        <p:spPr>
          <a:xfrm flipV="1">
            <a:off x="5159307" y="3136520"/>
            <a:ext cx="1360155" cy="5849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043013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45" y="226578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50005" y="5182818"/>
            <a:ext cx="8711406" cy="13687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Perform Basic Transformation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Carry out 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  <a:p>
            <a:pPr>
              <a:lnSpc>
                <a:spcPct val="90000"/>
              </a:lnSpc>
            </a:pP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7478" y="1681163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E0B22A-6793-6C76-0AC0-6EEC8D27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6DFF593-E3DC-9D14-3941-CE4F5A24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Importing</a:t>
            </a:r>
            <a:r>
              <a:rPr lang="de-DE" dirty="0"/>
              <a:t> Data	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31E5BC-40AA-650B-EFAC-72C79CFF9DE4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Importing</a:t>
            </a:r>
            <a:r>
              <a:rPr lang="de-DE" dirty="0"/>
              <a:t> 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spark.read.options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F6EAEEF-8C1C-E3B7-51A1-C10B0DEB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64" y="2934463"/>
            <a:ext cx="4560324" cy="115897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E7DF6FD-AB14-D0E2-29FC-81BDDF2A2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64" y="4714641"/>
            <a:ext cx="6520464" cy="6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Columns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CEF6559-B84F-C84C-F71B-745C8967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13"/>
          <a:stretch/>
        </p:blipFill>
        <p:spPr>
          <a:xfrm>
            <a:off x="6612851" y="3855802"/>
            <a:ext cx="4220164" cy="210250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3C9294-BDD9-DD92-D60C-30610AF4B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2420352"/>
            <a:ext cx="4563112" cy="253400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9C1C03F-2754-037E-75E8-EBD97652A0A4}"/>
              </a:ext>
            </a:extLst>
          </p:cNvPr>
          <p:cNvSpPr/>
          <p:nvPr/>
        </p:nvSpPr>
        <p:spPr>
          <a:xfrm>
            <a:off x="1165924" y="2501873"/>
            <a:ext cx="955964" cy="2377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3672C1D6-879E-F479-4144-9D5AC7CD0C3D}"/>
              </a:ext>
            </a:extLst>
          </p:cNvPr>
          <p:cNvSpPr/>
          <p:nvPr/>
        </p:nvSpPr>
        <p:spPr>
          <a:xfrm flipV="1">
            <a:off x="5274586" y="4990452"/>
            <a:ext cx="1338264" cy="583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FF8F1ED3-B682-7F29-BEE2-B630312A7A1F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select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F1399A-8F08-1F61-B85A-D1E4DB20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05275BE-34B4-C620-CFCC-5ECB548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A75D5BC-CBA2-FF44-C407-CEFDF1B24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70" r="22761"/>
          <a:stretch/>
        </p:blipFill>
        <p:spPr>
          <a:xfrm>
            <a:off x="1655272" y="4901168"/>
            <a:ext cx="9096193" cy="183531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0278D3A-85B5-6783-19C4-0271622F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6" y="2134289"/>
            <a:ext cx="4463170" cy="247850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636A1B5-80BF-65ED-BCCF-A8529C583806}"/>
              </a:ext>
            </a:extLst>
          </p:cNvPr>
          <p:cNvSpPr/>
          <p:nvPr/>
        </p:nvSpPr>
        <p:spPr>
          <a:xfrm>
            <a:off x="320780" y="2586446"/>
            <a:ext cx="4259928" cy="241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5BAC727-A44D-A701-15D2-4DCE5F2BCF9D}"/>
              </a:ext>
            </a:extLst>
          </p:cNvPr>
          <p:cNvSpPr/>
          <p:nvPr/>
        </p:nvSpPr>
        <p:spPr>
          <a:xfrm>
            <a:off x="320780" y="2828027"/>
            <a:ext cx="4259928" cy="6989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FB0CFFE0-3226-9906-D433-2347E6B4CA76}"/>
              </a:ext>
            </a:extLst>
          </p:cNvPr>
          <p:cNvSpPr/>
          <p:nvPr/>
        </p:nvSpPr>
        <p:spPr>
          <a:xfrm flipV="1">
            <a:off x="477749" y="4702917"/>
            <a:ext cx="681388" cy="10460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80EB856-F971-A499-9907-2AFB3DA08E99}"/>
              </a:ext>
            </a:extLst>
          </p:cNvPr>
          <p:cNvSpPr txBox="1">
            <a:spLocks/>
          </p:cNvSpPr>
          <p:nvPr/>
        </p:nvSpPr>
        <p:spPr>
          <a:xfrm>
            <a:off x="1050687" y="1516960"/>
            <a:ext cx="869489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workaround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collect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highlight>
                  <a:srgbClr val="C0C0C0"/>
                </a:highlight>
              </a:rPr>
              <a:t>print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	 (and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-operator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)</a:t>
            </a:r>
            <a:endParaRPr lang="de-D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63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Columns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B9CC2DE-CAA6-6529-44E6-ADB6A0AF2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70"/>
          <a:stretch/>
        </p:blipFill>
        <p:spPr>
          <a:xfrm>
            <a:off x="3717703" y="4123599"/>
            <a:ext cx="7037501" cy="23684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3F559B1-3C64-2BD1-A8D5-0714E67F8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1" y="2264825"/>
            <a:ext cx="4776538" cy="1706628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4C0D2FE-F92E-0D44-46DC-DE06626BDD94}"/>
              </a:ext>
            </a:extLst>
          </p:cNvPr>
          <p:cNvSpPr/>
          <p:nvPr/>
        </p:nvSpPr>
        <p:spPr>
          <a:xfrm>
            <a:off x="5360741" y="2360935"/>
            <a:ext cx="900166" cy="1537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5D165F3B-BB07-2E0B-ECF2-4202164A3289}"/>
              </a:ext>
            </a:extLst>
          </p:cNvPr>
          <p:cNvSpPr/>
          <p:nvPr/>
        </p:nvSpPr>
        <p:spPr>
          <a:xfrm flipV="1">
            <a:off x="2489558" y="3958671"/>
            <a:ext cx="1330478" cy="8790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2FF8001-A750-786A-1242-7EE1E5B34ABD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6661364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Columns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FF89429-BC58-8A0C-0D1A-BF77E980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232740"/>
            <a:ext cx="5738518" cy="15369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DD097A6-C2FF-319B-DD10-238A06A2F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40" y="4374310"/>
            <a:ext cx="4738143" cy="2246298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09E88E8-BC50-3BDB-8522-BB108B1B3D5B}"/>
              </a:ext>
            </a:extLst>
          </p:cNvPr>
          <p:cNvSpPr/>
          <p:nvPr/>
        </p:nvSpPr>
        <p:spPr>
          <a:xfrm>
            <a:off x="5254532" y="2306472"/>
            <a:ext cx="1454888" cy="1370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034632" y="3939389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6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673100" y="4471725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union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B8729BD-9D1F-271D-666B-7C284DB7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7" y="2112234"/>
            <a:ext cx="4763165" cy="216247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FD193D-A1BD-FC54-F412-A24CBD21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953" y="2112234"/>
            <a:ext cx="4696480" cy="87642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846EF8A-FBD3-C79B-5A06-D4E9D3BDE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96" y="3925857"/>
            <a:ext cx="4858428" cy="288647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F93FCFF-97A2-3E01-6DE2-3AC7972DCE2F}"/>
              </a:ext>
            </a:extLst>
          </p:cNvPr>
          <p:cNvSpPr/>
          <p:nvPr/>
        </p:nvSpPr>
        <p:spPr>
          <a:xfrm flipV="1">
            <a:off x="5493670" y="2560320"/>
            <a:ext cx="4503769" cy="365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1AB1A3-55F5-F62D-8117-0208B34D5545}"/>
              </a:ext>
            </a:extLst>
          </p:cNvPr>
          <p:cNvSpPr/>
          <p:nvPr/>
        </p:nvSpPr>
        <p:spPr>
          <a:xfrm flipV="1">
            <a:off x="574767" y="4188822"/>
            <a:ext cx="4563290" cy="37249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D0ADF1E-97F6-0D26-7884-B21DCB82707D}"/>
              </a:ext>
            </a:extLst>
          </p:cNvPr>
          <p:cNvCxnSpPr/>
          <p:nvPr/>
        </p:nvCxnSpPr>
        <p:spPr>
          <a:xfrm flipH="1">
            <a:off x="5231232" y="2988656"/>
            <a:ext cx="533842" cy="1200166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192</Words>
  <Application>Microsoft Office PowerPoint</Application>
  <PresentationFormat>Breitbild</PresentationFormat>
  <Paragraphs>44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ArchiveVTI</vt:lpstr>
      <vt:lpstr>Actions &amp; Basic Transformations  </vt:lpstr>
      <vt:lpstr>Content</vt:lpstr>
      <vt:lpstr>Goal of the learning sections</vt:lpstr>
      <vt:lpstr>Importing Data </vt:lpstr>
      <vt:lpstr>Accessing Columns</vt:lpstr>
      <vt:lpstr>Accessing Rows</vt:lpstr>
      <vt:lpstr>Adding Columns</vt:lpstr>
      <vt:lpstr>Removing Columns</vt:lpstr>
      <vt:lpstr>Concatenating DataFrames</vt:lpstr>
      <vt:lpstr>Perform  Conditional Selection of Rows</vt:lpstr>
      <vt:lpstr>Perform  Conditional Selection of Rows</vt:lpstr>
      <vt:lpstr>basic Data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Student Inftech</cp:lastModifiedBy>
  <cp:revision>46</cp:revision>
  <dcterms:created xsi:type="dcterms:W3CDTF">2022-04-30T13:17:00Z</dcterms:created>
  <dcterms:modified xsi:type="dcterms:W3CDTF">2022-05-08T21:24:32Z</dcterms:modified>
</cp:coreProperties>
</file>