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5_E6FA56D8.xml" ContentType="application/vnd.ms-powerpoint.comments+xml"/>
  <Override PartName="/ppt/ink/ink4.xml" ContentType="application/inkml+xml"/>
  <Override PartName="/ppt/comments/modernComment_118_97BEF8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0" r:id="rId2"/>
    <p:sldId id="257" r:id="rId3"/>
    <p:sldId id="261" r:id="rId4"/>
    <p:sldId id="280" r:id="rId5"/>
    <p:sldId id="262" r:id="rId6"/>
    <p:sldId id="276" r:id="rId7"/>
    <p:sldId id="273" r:id="rId8"/>
    <p:sldId id="277" r:id="rId9"/>
    <p:sldId id="269" r:id="rId10"/>
    <p:sldId id="279" r:id="rId11"/>
    <p:sldId id="27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7C016C-55B1-3839-4136-1C8EC654755E}" name="Student Inftech" initials="SI" userId="S::Student.Inftech@stud.h-ma.net::0da5f444-e23b-4e46-8f8a-01dc90adf8e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65E5E"/>
    <a:srgbClr val="FF0000"/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5_E6FA56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7F7B23-EFE3-43E4-A05F-E3692C902634}" authorId="{397C016C-55B1-3839-4136-1C8EC654755E}" created="2022-05-05T01:54:51.357">
    <pc:sldMkLst xmlns:pc="http://schemas.microsoft.com/office/powerpoint/2013/main/command">
      <pc:docMk/>
      <pc:sldMk cId="3875165912" sldId="261"/>
    </pc:sldMkLst>
    <p188:txBody>
      <a:bodyPr/>
      <a:lstStyle/>
      <a:p>
        <a:r>
          <a:rPr lang="de-DE"/>
          <a:t>Perform basic Transformation like
       - Accessing Rows and Columns 
       - Adding and Removing Columns
Carry out basic Data Cleaning like
       - dropping NA‘s and duplicates</a:t>
        </a:r>
      </a:p>
    </p188:txBody>
  </p188:cm>
</p188:cmLst>
</file>

<file path=ppt/comments/modernComment_118_97BEF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9DCFEB-C394-461D-A7F1-954A1052B5B4}" authorId="{397C016C-55B1-3839-4136-1C8EC654755E}" created="2022-05-08T21:16:57.3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9117186" sldId="280"/>
      <ac:picMk id="17" creationId="{8E7DF6FD-AB14-D0E2-29FC-81BDDF2A2945}"/>
    </ac:deMkLst>
    <p188:txBody>
      <a:bodyPr/>
      <a:lstStyle/>
      <a:p>
        <a:r>
          <a:rPr lang="de-DE"/>
          <a:t>'option' für einen Einstellparameter und 'options' für mehrere Einstellparameter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0463-0D93-4F7F-B26D-9E69A55E30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05A786-29DE-4324-A71D-2228325AF1C8}">
      <dgm:prSet custT="1"/>
      <dgm:spPr/>
      <dgm:t>
        <a:bodyPr/>
        <a:lstStyle/>
        <a:p>
          <a:r>
            <a:rPr lang="de-DE" sz="2800" baseline="0" dirty="0"/>
            <a:t>Introduction &amp; Presentation ETL Process</a:t>
          </a:r>
          <a:endParaRPr lang="en-US" sz="2800" dirty="0"/>
        </a:p>
      </dgm:t>
    </dgm:pt>
    <dgm:pt modelId="{52714CBF-6EA3-4163-A35B-2980BD35BF97}" type="parTrans" cxnId="{63321B61-2C7E-45F5-8364-B3B911E379F0}">
      <dgm:prSet/>
      <dgm:spPr/>
      <dgm:t>
        <a:bodyPr/>
        <a:lstStyle/>
        <a:p>
          <a:endParaRPr lang="en-US"/>
        </a:p>
      </dgm:t>
    </dgm:pt>
    <dgm:pt modelId="{5E958C59-5B94-4748-9880-BE5BE6239373}" type="sibTrans" cxnId="{63321B61-2C7E-45F5-8364-B3B911E379F0}">
      <dgm:prSet/>
      <dgm:spPr/>
      <dgm:t>
        <a:bodyPr/>
        <a:lstStyle/>
        <a:p>
          <a:endParaRPr lang="en-US"/>
        </a:p>
      </dgm:t>
    </dgm:pt>
    <dgm:pt modelId="{C07CF639-F121-428C-A26D-BB7B779651F6}">
      <dgm:prSet custT="1"/>
      <dgm:spPr>
        <a:solidFill>
          <a:srgbClr val="0070C0"/>
        </a:solidFill>
      </dgm:spPr>
      <dgm:t>
        <a:bodyPr/>
        <a:lstStyle/>
        <a:p>
          <a:r>
            <a:rPr lang="de-DE" sz="2800" b="0" dirty="0"/>
            <a:t>Actions &amp; Basic Transformations</a:t>
          </a:r>
          <a:endParaRPr lang="en-US" sz="2800" b="0" dirty="0"/>
        </a:p>
      </dgm:t>
    </dgm:pt>
    <dgm:pt modelId="{B5A2AA2F-73B6-4BCE-8172-566C112AE85A}" type="parTrans" cxnId="{F1DF632F-417F-43AB-85A7-E097F29CA290}">
      <dgm:prSet/>
      <dgm:spPr/>
      <dgm:t>
        <a:bodyPr/>
        <a:lstStyle/>
        <a:p>
          <a:endParaRPr lang="en-US"/>
        </a:p>
      </dgm:t>
    </dgm:pt>
    <dgm:pt modelId="{6CB9C9F8-8CC8-49D4-809F-6419F79911F7}" type="sibTrans" cxnId="{F1DF632F-417F-43AB-85A7-E097F29CA290}">
      <dgm:prSet/>
      <dgm:spPr/>
      <dgm:t>
        <a:bodyPr/>
        <a:lstStyle/>
        <a:p>
          <a:endParaRPr lang="en-US"/>
        </a:p>
      </dgm:t>
    </dgm:pt>
    <dgm:pt modelId="{12D1F282-8C0D-432B-817C-027E6C3832CD}">
      <dgm:prSet custT="1"/>
      <dgm:spPr/>
      <dgm:t>
        <a:bodyPr/>
        <a:lstStyle/>
        <a:p>
          <a:r>
            <a:rPr lang="de-DE" sz="2800" b="0" dirty="0"/>
            <a:t>Advanced Transformations</a:t>
          </a:r>
          <a:endParaRPr lang="en-US" sz="2800" b="0" dirty="0"/>
        </a:p>
      </dgm:t>
    </dgm:pt>
    <dgm:pt modelId="{70672807-8E61-4406-B568-ABA2C9172565}" type="parTrans" cxnId="{46448381-1FDD-4CB9-A451-42E66519DE99}">
      <dgm:prSet/>
      <dgm:spPr/>
      <dgm:t>
        <a:bodyPr/>
        <a:lstStyle/>
        <a:p>
          <a:endParaRPr lang="en-US"/>
        </a:p>
      </dgm:t>
    </dgm:pt>
    <dgm:pt modelId="{1BFB461C-5EF7-453F-9731-E87CD9E0C58A}" type="sibTrans" cxnId="{46448381-1FDD-4CB9-A451-42E66519DE99}">
      <dgm:prSet/>
      <dgm:spPr/>
      <dgm:t>
        <a:bodyPr/>
        <a:lstStyle/>
        <a:p>
          <a:endParaRPr lang="en-US"/>
        </a:p>
      </dgm:t>
    </dgm:pt>
    <dgm:pt modelId="{75D780A2-BC5A-43D0-AF54-5D6BF9394210}">
      <dgm:prSet custT="1"/>
      <dgm:spPr/>
      <dgm:t>
        <a:bodyPr/>
        <a:lstStyle/>
        <a:p>
          <a:r>
            <a:rPr lang="de-DE" sz="2800" baseline="0" dirty="0" err="1"/>
            <a:t>Datavault</a:t>
          </a:r>
          <a:endParaRPr lang="en-US" sz="2800" dirty="0"/>
        </a:p>
      </dgm:t>
    </dgm:pt>
    <dgm:pt modelId="{BDDCB83A-1CB6-441F-A989-AC72EAADF768}" type="parTrans" cxnId="{6A519526-BF89-4715-8915-3AA5D3617C0A}">
      <dgm:prSet/>
      <dgm:spPr/>
      <dgm:t>
        <a:bodyPr/>
        <a:lstStyle/>
        <a:p>
          <a:endParaRPr lang="en-US"/>
        </a:p>
      </dgm:t>
    </dgm:pt>
    <dgm:pt modelId="{DC75A652-F972-4825-A469-23610EC1EEC4}" type="sibTrans" cxnId="{6A519526-BF89-4715-8915-3AA5D3617C0A}">
      <dgm:prSet/>
      <dgm:spPr/>
      <dgm:t>
        <a:bodyPr/>
        <a:lstStyle/>
        <a:p>
          <a:endParaRPr lang="en-US"/>
        </a:p>
      </dgm:t>
    </dgm:pt>
    <dgm:pt modelId="{D14DD8FF-488C-4F55-8515-F802C9DE883B}" type="pres">
      <dgm:prSet presAssocID="{0D230463-0D93-4F7F-B26D-9E69A55E3025}" presName="outerComposite" presStyleCnt="0">
        <dgm:presLayoutVars>
          <dgm:chMax val="5"/>
          <dgm:dir/>
          <dgm:resizeHandles val="exact"/>
        </dgm:presLayoutVars>
      </dgm:prSet>
      <dgm:spPr/>
    </dgm:pt>
    <dgm:pt modelId="{877CAE73-419D-4DAB-91EA-4F5B0D825F8C}" type="pres">
      <dgm:prSet presAssocID="{0D230463-0D93-4F7F-B26D-9E69A55E3025}" presName="dummyMaxCanvas" presStyleCnt="0">
        <dgm:presLayoutVars/>
      </dgm:prSet>
      <dgm:spPr/>
    </dgm:pt>
    <dgm:pt modelId="{D83C018B-1A8F-4D8A-B1C6-6E1EBAA92A85}" type="pres">
      <dgm:prSet presAssocID="{0D230463-0D93-4F7F-B26D-9E69A55E3025}" presName="FourNodes_1" presStyleLbl="node1" presStyleIdx="0" presStyleCnt="4">
        <dgm:presLayoutVars>
          <dgm:bulletEnabled val="1"/>
        </dgm:presLayoutVars>
      </dgm:prSet>
      <dgm:spPr/>
    </dgm:pt>
    <dgm:pt modelId="{4983C3B5-651A-4D60-8181-AEC472504F25}" type="pres">
      <dgm:prSet presAssocID="{0D230463-0D93-4F7F-B26D-9E69A55E3025}" presName="FourNodes_2" presStyleLbl="node1" presStyleIdx="1" presStyleCnt="4">
        <dgm:presLayoutVars>
          <dgm:bulletEnabled val="1"/>
        </dgm:presLayoutVars>
      </dgm:prSet>
      <dgm:spPr/>
    </dgm:pt>
    <dgm:pt modelId="{A34CE18A-41CA-49C3-8E51-40C370223EE7}" type="pres">
      <dgm:prSet presAssocID="{0D230463-0D93-4F7F-B26D-9E69A55E3025}" presName="FourNodes_3" presStyleLbl="node1" presStyleIdx="2" presStyleCnt="4">
        <dgm:presLayoutVars>
          <dgm:bulletEnabled val="1"/>
        </dgm:presLayoutVars>
      </dgm:prSet>
      <dgm:spPr/>
    </dgm:pt>
    <dgm:pt modelId="{CEAACA44-5F96-465D-A5F5-BE3B42FB79CE}" type="pres">
      <dgm:prSet presAssocID="{0D230463-0D93-4F7F-B26D-9E69A55E3025}" presName="FourNodes_4" presStyleLbl="node1" presStyleIdx="3" presStyleCnt="4">
        <dgm:presLayoutVars>
          <dgm:bulletEnabled val="1"/>
        </dgm:presLayoutVars>
      </dgm:prSet>
      <dgm:spPr/>
    </dgm:pt>
    <dgm:pt modelId="{6AA50CD4-4A94-4D87-9261-777377584961}" type="pres">
      <dgm:prSet presAssocID="{0D230463-0D93-4F7F-B26D-9E69A55E3025}" presName="FourConn_1-2" presStyleLbl="fgAccFollowNode1" presStyleIdx="0" presStyleCnt="3">
        <dgm:presLayoutVars>
          <dgm:bulletEnabled val="1"/>
        </dgm:presLayoutVars>
      </dgm:prSet>
      <dgm:spPr/>
    </dgm:pt>
    <dgm:pt modelId="{28CAB788-0BE7-48BB-8210-EE85882C0C63}" type="pres">
      <dgm:prSet presAssocID="{0D230463-0D93-4F7F-B26D-9E69A55E3025}" presName="FourConn_2-3" presStyleLbl="fgAccFollowNode1" presStyleIdx="1" presStyleCnt="3">
        <dgm:presLayoutVars>
          <dgm:bulletEnabled val="1"/>
        </dgm:presLayoutVars>
      </dgm:prSet>
      <dgm:spPr/>
    </dgm:pt>
    <dgm:pt modelId="{0B2BE5F7-3FCF-4ED3-929E-73F091C9E76A}" type="pres">
      <dgm:prSet presAssocID="{0D230463-0D93-4F7F-B26D-9E69A55E3025}" presName="FourConn_3-4" presStyleLbl="fgAccFollowNode1" presStyleIdx="2" presStyleCnt="3">
        <dgm:presLayoutVars>
          <dgm:bulletEnabled val="1"/>
        </dgm:presLayoutVars>
      </dgm:prSet>
      <dgm:spPr/>
    </dgm:pt>
    <dgm:pt modelId="{94F3BA3B-660E-4418-91B2-8E3FE0C41585}" type="pres">
      <dgm:prSet presAssocID="{0D230463-0D93-4F7F-B26D-9E69A55E3025}" presName="FourNodes_1_text" presStyleLbl="node1" presStyleIdx="3" presStyleCnt="4">
        <dgm:presLayoutVars>
          <dgm:bulletEnabled val="1"/>
        </dgm:presLayoutVars>
      </dgm:prSet>
      <dgm:spPr/>
    </dgm:pt>
    <dgm:pt modelId="{D645E37E-2BD0-4D99-882C-C3DF8298E4DF}" type="pres">
      <dgm:prSet presAssocID="{0D230463-0D93-4F7F-B26D-9E69A55E3025}" presName="FourNodes_2_text" presStyleLbl="node1" presStyleIdx="3" presStyleCnt="4">
        <dgm:presLayoutVars>
          <dgm:bulletEnabled val="1"/>
        </dgm:presLayoutVars>
      </dgm:prSet>
      <dgm:spPr/>
    </dgm:pt>
    <dgm:pt modelId="{95848661-0882-40F6-9A43-A52765E7C74F}" type="pres">
      <dgm:prSet presAssocID="{0D230463-0D93-4F7F-B26D-9E69A55E3025}" presName="FourNodes_3_text" presStyleLbl="node1" presStyleIdx="3" presStyleCnt="4">
        <dgm:presLayoutVars>
          <dgm:bulletEnabled val="1"/>
        </dgm:presLayoutVars>
      </dgm:prSet>
      <dgm:spPr/>
    </dgm:pt>
    <dgm:pt modelId="{FF1B8368-0AD0-40E8-BAC7-201605E110E9}" type="pres">
      <dgm:prSet presAssocID="{0D230463-0D93-4F7F-B26D-9E69A55E302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494ED14-9DC5-4C05-9EA2-AE44EF754890}" type="presOf" srcId="{12D1F282-8C0D-432B-817C-027E6C3832CD}" destId="{95848661-0882-40F6-9A43-A52765E7C74F}" srcOrd="1" destOrd="0" presId="urn:microsoft.com/office/officeart/2005/8/layout/vProcess5"/>
    <dgm:cxn modelId="{69728C1A-D01D-4CD5-B1E3-DAA8A15BE375}" type="presOf" srcId="{12D1F282-8C0D-432B-817C-027E6C3832CD}" destId="{A34CE18A-41CA-49C3-8E51-40C370223EE7}" srcOrd="0" destOrd="0" presId="urn:microsoft.com/office/officeart/2005/8/layout/vProcess5"/>
    <dgm:cxn modelId="{6A519526-BF89-4715-8915-3AA5D3617C0A}" srcId="{0D230463-0D93-4F7F-B26D-9E69A55E3025}" destId="{75D780A2-BC5A-43D0-AF54-5D6BF9394210}" srcOrd="3" destOrd="0" parTransId="{BDDCB83A-1CB6-441F-A989-AC72EAADF768}" sibTransId="{DC75A652-F972-4825-A469-23610EC1EEC4}"/>
    <dgm:cxn modelId="{F1DF632F-417F-43AB-85A7-E097F29CA290}" srcId="{0D230463-0D93-4F7F-B26D-9E69A55E3025}" destId="{C07CF639-F121-428C-A26D-BB7B779651F6}" srcOrd="1" destOrd="0" parTransId="{B5A2AA2F-73B6-4BCE-8172-566C112AE85A}" sibTransId="{6CB9C9F8-8CC8-49D4-809F-6419F79911F7}"/>
    <dgm:cxn modelId="{63321B61-2C7E-45F5-8364-B3B911E379F0}" srcId="{0D230463-0D93-4F7F-B26D-9E69A55E3025}" destId="{8305A786-29DE-4324-A71D-2228325AF1C8}" srcOrd="0" destOrd="0" parTransId="{52714CBF-6EA3-4163-A35B-2980BD35BF97}" sibTransId="{5E958C59-5B94-4748-9880-BE5BE6239373}"/>
    <dgm:cxn modelId="{1D074C41-B081-4AFC-803E-250D41F24D40}" type="presOf" srcId="{75D780A2-BC5A-43D0-AF54-5D6BF9394210}" destId="{FF1B8368-0AD0-40E8-BAC7-201605E110E9}" srcOrd="1" destOrd="0" presId="urn:microsoft.com/office/officeart/2005/8/layout/vProcess5"/>
    <dgm:cxn modelId="{D8DBAC62-BE75-4218-8212-FBCD749D0D8F}" type="presOf" srcId="{C07CF639-F121-428C-A26D-BB7B779651F6}" destId="{4983C3B5-651A-4D60-8181-AEC472504F25}" srcOrd="0" destOrd="0" presId="urn:microsoft.com/office/officeart/2005/8/layout/vProcess5"/>
    <dgm:cxn modelId="{6EDB7647-29A3-4ECE-9D8D-15C72EB52F6F}" type="presOf" srcId="{C07CF639-F121-428C-A26D-BB7B779651F6}" destId="{D645E37E-2BD0-4D99-882C-C3DF8298E4DF}" srcOrd="1" destOrd="0" presId="urn:microsoft.com/office/officeart/2005/8/layout/vProcess5"/>
    <dgm:cxn modelId="{BABF346B-527C-41B4-B6F0-E00C53D0A1BA}" type="presOf" srcId="{75D780A2-BC5A-43D0-AF54-5D6BF9394210}" destId="{CEAACA44-5F96-465D-A5F5-BE3B42FB79CE}" srcOrd="0" destOrd="0" presId="urn:microsoft.com/office/officeart/2005/8/layout/vProcess5"/>
    <dgm:cxn modelId="{46448381-1FDD-4CB9-A451-42E66519DE99}" srcId="{0D230463-0D93-4F7F-B26D-9E69A55E3025}" destId="{12D1F282-8C0D-432B-817C-027E6C3832CD}" srcOrd="2" destOrd="0" parTransId="{70672807-8E61-4406-B568-ABA2C9172565}" sibTransId="{1BFB461C-5EF7-453F-9731-E87CD9E0C58A}"/>
    <dgm:cxn modelId="{3CBF1288-55DC-4BE7-A254-67FB59280368}" type="presOf" srcId="{5E958C59-5B94-4748-9880-BE5BE6239373}" destId="{6AA50CD4-4A94-4D87-9261-777377584961}" srcOrd="0" destOrd="0" presId="urn:microsoft.com/office/officeart/2005/8/layout/vProcess5"/>
    <dgm:cxn modelId="{55AF2E90-C708-4DEB-B646-359AA49C2858}" type="presOf" srcId="{0D230463-0D93-4F7F-B26D-9E69A55E3025}" destId="{D14DD8FF-488C-4F55-8515-F802C9DE883B}" srcOrd="0" destOrd="0" presId="urn:microsoft.com/office/officeart/2005/8/layout/vProcess5"/>
    <dgm:cxn modelId="{AA157DA6-F218-4BA0-9D0F-6BF4BBC6E367}" type="presOf" srcId="{8305A786-29DE-4324-A71D-2228325AF1C8}" destId="{94F3BA3B-660E-4418-91B2-8E3FE0C41585}" srcOrd="1" destOrd="0" presId="urn:microsoft.com/office/officeart/2005/8/layout/vProcess5"/>
    <dgm:cxn modelId="{1D398EBC-E9AD-43BC-8152-56F42E908900}" type="presOf" srcId="{6CB9C9F8-8CC8-49D4-809F-6419F79911F7}" destId="{28CAB788-0BE7-48BB-8210-EE85882C0C63}" srcOrd="0" destOrd="0" presId="urn:microsoft.com/office/officeart/2005/8/layout/vProcess5"/>
    <dgm:cxn modelId="{B99101C6-8223-48F7-A586-6F50CC73CF12}" type="presOf" srcId="{8305A786-29DE-4324-A71D-2228325AF1C8}" destId="{D83C018B-1A8F-4D8A-B1C6-6E1EBAA92A85}" srcOrd="0" destOrd="0" presId="urn:microsoft.com/office/officeart/2005/8/layout/vProcess5"/>
    <dgm:cxn modelId="{DF613DFA-A5C1-4D4C-9DD0-F0476C972098}" type="presOf" srcId="{1BFB461C-5EF7-453F-9731-E87CD9E0C58A}" destId="{0B2BE5F7-3FCF-4ED3-929E-73F091C9E76A}" srcOrd="0" destOrd="0" presId="urn:microsoft.com/office/officeart/2005/8/layout/vProcess5"/>
    <dgm:cxn modelId="{D005E6FC-C18C-42D9-B5F3-C97042785C4A}" type="presParOf" srcId="{D14DD8FF-488C-4F55-8515-F802C9DE883B}" destId="{877CAE73-419D-4DAB-91EA-4F5B0D825F8C}" srcOrd="0" destOrd="0" presId="urn:microsoft.com/office/officeart/2005/8/layout/vProcess5"/>
    <dgm:cxn modelId="{FA9E7637-3344-4BD9-BBA4-79D7E5F2A108}" type="presParOf" srcId="{D14DD8FF-488C-4F55-8515-F802C9DE883B}" destId="{D83C018B-1A8F-4D8A-B1C6-6E1EBAA92A85}" srcOrd="1" destOrd="0" presId="urn:microsoft.com/office/officeart/2005/8/layout/vProcess5"/>
    <dgm:cxn modelId="{F48951AE-80B7-40C7-9621-E2480268A345}" type="presParOf" srcId="{D14DD8FF-488C-4F55-8515-F802C9DE883B}" destId="{4983C3B5-651A-4D60-8181-AEC472504F25}" srcOrd="2" destOrd="0" presId="urn:microsoft.com/office/officeart/2005/8/layout/vProcess5"/>
    <dgm:cxn modelId="{C46581E3-D1EB-43F5-B81A-1C5D5CD0963E}" type="presParOf" srcId="{D14DD8FF-488C-4F55-8515-F802C9DE883B}" destId="{A34CE18A-41CA-49C3-8E51-40C370223EE7}" srcOrd="3" destOrd="0" presId="urn:microsoft.com/office/officeart/2005/8/layout/vProcess5"/>
    <dgm:cxn modelId="{47A7C0A4-D163-44E7-B029-990210F0F46E}" type="presParOf" srcId="{D14DD8FF-488C-4F55-8515-F802C9DE883B}" destId="{CEAACA44-5F96-465D-A5F5-BE3B42FB79CE}" srcOrd="4" destOrd="0" presId="urn:microsoft.com/office/officeart/2005/8/layout/vProcess5"/>
    <dgm:cxn modelId="{93A3A185-3EF5-4C97-B3F6-899CF7B33739}" type="presParOf" srcId="{D14DD8FF-488C-4F55-8515-F802C9DE883B}" destId="{6AA50CD4-4A94-4D87-9261-777377584961}" srcOrd="5" destOrd="0" presId="urn:microsoft.com/office/officeart/2005/8/layout/vProcess5"/>
    <dgm:cxn modelId="{63C25F35-6A23-4FE2-991D-421D7C600A31}" type="presParOf" srcId="{D14DD8FF-488C-4F55-8515-F802C9DE883B}" destId="{28CAB788-0BE7-48BB-8210-EE85882C0C63}" srcOrd="6" destOrd="0" presId="urn:microsoft.com/office/officeart/2005/8/layout/vProcess5"/>
    <dgm:cxn modelId="{F99B8CD4-A708-4E8B-B919-DA8464B36366}" type="presParOf" srcId="{D14DD8FF-488C-4F55-8515-F802C9DE883B}" destId="{0B2BE5F7-3FCF-4ED3-929E-73F091C9E76A}" srcOrd="7" destOrd="0" presId="urn:microsoft.com/office/officeart/2005/8/layout/vProcess5"/>
    <dgm:cxn modelId="{4814B95F-ECAE-4966-A2F3-4E0A07854B84}" type="presParOf" srcId="{D14DD8FF-488C-4F55-8515-F802C9DE883B}" destId="{94F3BA3B-660E-4418-91B2-8E3FE0C41585}" srcOrd="8" destOrd="0" presId="urn:microsoft.com/office/officeart/2005/8/layout/vProcess5"/>
    <dgm:cxn modelId="{86388559-AC40-4611-B1AE-F5126BE0272A}" type="presParOf" srcId="{D14DD8FF-488C-4F55-8515-F802C9DE883B}" destId="{D645E37E-2BD0-4D99-882C-C3DF8298E4DF}" srcOrd="9" destOrd="0" presId="urn:microsoft.com/office/officeart/2005/8/layout/vProcess5"/>
    <dgm:cxn modelId="{03F81F13-8285-439B-B74D-66ED7ED0B8A2}" type="presParOf" srcId="{D14DD8FF-488C-4F55-8515-F802C9DE883B}" destId="{95848661-0882-40F6-9A43-A52765E7C74F}" srcOrd="10" destOrd="0" presId="urn:microsoft.com/office/officeart/2005/8/layout/vProcess5"/>
    <dgm:cxn modelId="{C9E6A2A6-4A8A-4B97-9C53-EB46C1B4529F}" type="presParOf" srcId="{D14DD8FF-488C-4F55-8515-F802C9DE883B}" destId="{FF1B8368-0AD0-40E8-BAC7-201605E110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C018B-1A8F-4D8A-B1C6-6E1EBAA92A85}">
      <dsp:nvSpPr>
        <dsp:cNvPr id="0" name=""/>
        <dsp:cNvSpPr/>
      </dsp:nvSpPr>
      <dsp:spPr>
        <a:xfrm>
          <a:off x="0" y="0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Introduction &amp; Presentation ETL Process</a:t>
          </a:r>
          <a:endParaRPr lang="en-US" sz="2800" kern="1200" dirty="0"/>
        </a:p>
      </dsp:txBody>
      <dsp:txXfrm>
        <a:off x="23597" y="23597"/>
        <a:ext cx="7114536" cy="758478"/>
      </dsp:txXfrm>
    </dsp:sp>
    <dsp:sp modelId="{4983C3B5-651A-4D60-8181-AEC472504F25}">
      <dsp:nvSpPr>
        <dsp:cNvPr id="0" name=""/>
        <dsp:cNvSpPr/>
      </dsp:nvSpPr>
      <dsp:spPr>
        <a:xfrm>
          <a:off x="674354" y="952158"/>
          <a:ext cx="8051998" cy="805672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Actions &amp; Basic Transformations</a:t>
          </a:r>
          <a:endParaRPr lang="en-US" sz="2800" b="0" kern="1200" dirty="0"/>
        </a:p>
      </dsp:txBody>
      <dsp:txXfrm>
        <a:off x="697951" y="975755"/>
        <a:ext cx="6806762" cy="758478"/>
      </dsp:txXfrm>
    </dsp:sp>
    <dsp:sp modelId="{A34CE18A-41CA-49C3-8E51-40C370223EE7}">
      <dsp:nvSpPr>
        <dsp:cNvPr id="0" name=""/>
        <dsp:cNvSpPr/>
      </dsp:nvSpPr>
      <dsp:spPr>
        <a:xfrm>
          <a:off x="1338644" y="1904316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566599"/>
            <a:satOff val="-11266"/>
            <a:lumOff val="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Advanced Transformations</a:t>
          </a:r>
          <a:endParaRPr lang="en-US" sz="2800" b="0" kern="1200" dirty="0"/>
        </a:p>
      </dsp:txBody>
      <dsp:txXfrm>
        <a:off x="1362241" y="1927913"/>
        <a:ext cx="6816827" cy="758478"/>
      </dsp:txXfrm>
    </dsp:sp>
    <dsp:sp modelId="{CEAACA44-5F96-465D-A5F5-BE3B42FB79CE}">
      <dsp:nvSpPr>
        <dsp:cNvPr id="0" name=""/>
        <dsp:cNvSpPr/>
      </dsp:nvSpPr>
      <dsp:spPr>
        <a:xfrm>
          <a:off x="2012999" y="2856474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 err="1"/>
            <a:t>Datavault</a:t>
          </a:r>
          <a:endParaRPr lang="en-US" sz="2800" kern="1200" dirty="0"/>
        </a:p>
      </dsp:txBody>
      <dsp:txXfrm>
        <a:off x="2036596" y="2880071"/>
        <a:ext cx="6806762" cy="758478"/>
      </dsp:txXfrm>
    </dsp:sp>
    <dsp:sp modelId="{6AA50CD4-4A94-4D87-9261-777377584961}">
      <dsp:nvSpPr>
        <dsp:cNvPr id="0" name=""/>
        <dsp:cNvSpPr/>
      </dsp:nvSpPr>
      <dsp:spPr>
        <a:xfrm>
          <a:off x="7528311" y="617071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46141" y="617071"/>
        <a:ext cx="288027" cy="394074"/>
      </dsp:txXfrm>
    </dsp:sp>
    <dsp:sp modelId="{28CAB788-0BE7-48BB-8210-EE85882C0C63}">
      <dsp:nvSpPr>
        <dsp:cNvPr id="0" name=""/>
        <dsp:cNvSpPr/>
      </dsp:nvSpPr>
      <dsp:spPr>
        <a:xfrm>
          <a:off x="8202666" y="1569229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52694"/>
            <a:satOff val="-4113"/>
            <a:lumOff val="3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2694"/>
              <a:satOff val="-4113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20496" y="1569229"/>
        <a:ext cx="288027" cy="394074"/>
      </dsp:txXfrm>
    </dsp:sp>
    <dsp:sp modelId="{0B2BE5F7-3FCF-4ED3-929E-73F091C9E76A}">
      <dsp:nvSpPr>
        <dsp:cNvPr id="0" name=""/>
        <dsp:cNvSpPr/>
      </dsp:nvSpPr>
      <dsp:spPr>
        <a:xfrm>
          <a:off x="8866956" y="2521388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05388"/>
            <a:satOff val="-8227"/>
            <a:lumOff val="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5388"/>
              <a:satOff val="-8227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84786" y="2521388"/>
        <a:ext cx="288027" cy="394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54:3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3:43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01:2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11,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ustomXml" Target="../ink/ink3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microsoft.com/office/2018/10/relationships/comments" Target="../comments/modernComment_105_E6FA56D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18_97BEF8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2800" b="0" dirty="0"/>
              <a:t>Actions &amp; Basic </a:t>
            </a:r>
            <a:r>
              <a:rPr lang="de-DE" sz="2800" b="0" dirty="0" err="1"/>
              <a:t>Transformations</a:t>
            </a:r>
            <a:br>
              <a:rPr lang="en-US" sz="2800" b="0" dirty="0"/>
            </a:br>
            <a:br>
              <a:rPr lang="en-US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A82DD7-B21E-F134-19CE-4E83C057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A28AEF5-4A11-3A33-C8E6-D3A26586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de-DE" dirty="0"/>
          </a:p>
        </p:txBody>
      </p:sp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71D5154E-0174-0823-C8FA-D238D862E8F4}"/>
              </a:ext>
            </a:extLst>
          </p:cNvPr>
          <p:cNvSpPr/>
          <p:nvPr/>
        </p:nvSpPr>
        <p:spPr>
          <a:xfrm flipV="1">
            <a:off x="4673100" y="4471725"/>
            <a:ext cx="685018" cy="9978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0207EAC5-63C3-5B77-9DC6-6A02CA999EA5}"/>
              </a:ext>
            </a:extLst>
          </p:cNvPr>
          <p:cNvSpPr txBox="1">
            <a:spLocks/>
          </p:cNvSpPr>
          <p:nvPr/>
        </p:nvSpPr>
        <p:spPr>
          <a:xfrm>
            <a:off x="1050878" y="1620055"/>
            <a:ext cx="534992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union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2D0ADF1E-97F6-0D26-7884-B21DCB82707D}"/>
              </a:ext>
            </a:extLst>
          </p:cNvPr>
          <p:cNvCxnSpPr>
            <a:cxnSpLocks/>
            <a:stCxn id="18" idx="1"/>
            <a:endCxn id="12" idx="3"/>
          </p:cNvCxnSpPr>
          <p:nvPr/>
        </p:nvCxnSpPr>
        <p:spPr>
          <a:xfrm flipH="1">
            <a:off x="5130004" y="2788248"/>
            <a:ext cx="270471" cy="64341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CBB4FD7-BBE6-0293-CECC-37288D93EC07}"/>
              </a:ext>
            </a:extLst>
          </p:cNvPr>
          <p:cNvGrpSpPr/>
          <p:nvPr/>
        </p:nvGrpSpPr>
        <p:grpSpPr>
          <a:xfrm>
            <a:off x="504758" y="2033504"/>
            <a:ext cx="4625246" cy="1468264"/>
            <a:chOff x="515774" y="2118894"/>
            <a:chExt cx="4673121" cy="139798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450477E5-2697-773B-1772-02BFD2D5E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774" y="2118894"/>
              <a:ext cx="4665170" cy="1257438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8AB369F-B9C1-093D-BE64-A0B080B37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6" y="3383374"/>
              <a:ext cx="4665169" cy="133503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F554CF0-6CD0-C77A-776E-DF88A8787C6A}"/>
              </a:ext>
            </a:extLst>
          </p:cNvPr>
          <p:cNvGrpSpPr/>
          <p:nvPr/>
        </p:nvGrpSpPr>
        <p:grpSpPr>
          <a:xfrm>
            <a:off x="5383849" y="2099852"/>
            <a:ext cx="4734426" cy="751500"/>
            <a:chOff x="5383849" y="2099852"/>
            <a:chExt cx="4734426" cy="751500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5FA1E78-321A-BD4B-5625-C0F27BAD9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3849" y="2099852"/>
              <a:ext cx="4723410" cy="45161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150BB3E-6C2A-184B-2C1D-1D8F62C160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226"/>
            <a:stretch/>
          </p:blipFill>
          <p:spPr>
            <a:xfrm>
              <a:off x="5394865" y="2534836"/>
              <a:ext cx="4723410" cy="181450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3C375899-F957-1D91-B736-DEBC4B779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0475" y="2725144"/>
              <a:ext cx="4706784" cy="126208"/>
            </a:xfrm>
            <a:prstGeom prst="rect">
              <a:avLst/>
            </a:prstGeom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1F93FCFF-97A2-3E01-6DE2-3AC7972DCE2F}"/>
              </a:ext>
            </a:extLst>
          </p:cNvPr>
          <p:cNvSpPr/>
          <p:nvPr/>
        </p:nvSpPr>
        <p:spPr>
          <a:xfrm flipV="1">
            <a:off x="5469571" y="2479539"/>
            <a:ext cx="4555170" cy="2861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51AB1A3-55F5-F62D-8117-0208B34D5545}"/>
              </a:ext>
            </a:extLst>
          </p:cNvPr>
          <p:cNvSpPr/>
          <p:nvPr/>
        </p:nvSpPr>
        <p:spPr>
          <a:xfrm flipV="1">
            <a:off x="539671" y="3417172"/>
            <a:ext cx="4525993" cy="29652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0A20A15-0CEF-805C-C071-13ADA9302A3F}"/>
              </a:ext>
            </a:extLst>
          </p:cNvPr>
          <p:cNvGrpSpPr/>
          <p:nvPr/>
        </p:nvGrpSpPr>
        <p:grpSpPr>
          <a:xfrm>
            <a:off x="5687396" y="4011541"/>
            <a:ext cx="4858428" cy="2019480"/>
            <a:chOff x="5687396" y="4011541"/>
            <a:chExt cx="4858428" cy="2019480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D9A2AED3-863B-BAE6-B93B-A2F9013BE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87396" y="4011541"/>
              <a:ext cx="4858428" cy="1917399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51A67C02-704E-C8D7-1591-DB15D9663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V="1">
              <a:off x="5712517" y="5908844"/>
              <a:ext cx="4803083" cy="122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481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114BD02-83B1-C193-24C7-15BD2C040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73" y="1994958"/>
            <a:ext cx="5070593" cy="30947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9180"/>
            <a:ext cx="9810604" cy="12160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pc="160" dirty="0"/>
              <a:t>Perform  Conditional Selection of Rows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  <p:sp>
        <p:nvSpPr>
          <p:cNvPr id="35" name="Pfeil: gebogen 34">
            <a:extLst>
              <a:ext uri="{FF2B5EF4-FFF2-40B4-BE49-F238E27FC236}">
                <a16:creationId xmlns:a16="http://schemas.microsoft.com/office/drawing/2014/main" id="{266251A5-7BE8-1EBB-056B-D6264EB3E2AD}"/>
              </a:ext>
            </a:extLst>
          </p:cNvPr>
          <p:cNvSpPr/>
          <p:nvPr/>
        </p:nvSpPr>
        <p:spPr>
          <a:xfrm flipV="1">
            <a:off x="5148120" y="5089681"/>
            <a:ext cx="1156428" cy="5714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7067E84F-D2A7-2F90-29CD-31E519DCF901}"/>
              </a:ext>
            </a:extLst>
          </p:cNvPr>
          <p:cNvSpPr txBox="1">
            <a:spLocks/>
          </p:cNvSpPr>
          <p:nvPr/>
        </p:nvSpPr>
        <p:spPr>
          <a:xfrm>
            <a:off x="1050878" y="1423472"/>
            <a:ext cx="903900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aggregate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: 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filter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pPr lvl="1"/>
            <a:r>
              <a:rPr lang="de-DE" dirty="0"/>
              <a:t>							  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where</a:t>
            </a:r>
            <a:r>
              <a:rPr lang="de-DE" dirty="0">
                <a:highlight>
                  <a:srgbClr val="C0C0C0"/>
                </a:highlight>
              </a:rPr>
              <a:t>() </a:t>
            </a:r>
            <a:endParaRPr lang="de-DE" dirty="0"/>
          </a:p>
          <a:p>
            <a:pPr lvl="1"/>
            <a:r>
              <a:rPr lang="de-DE" dirty="0"/>
              <a:t>							  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withColumn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pPr lvl="1"/>
            <a:r>
              <a:rPr lang="de-DE" dirty="0"/>
              <a:t>							   </a:t>
            </a:r>
            <a:r>
              <a:rPr lang="de-DE" dirty="0">
                <a:highlight>
                  <a:srgbClr val="C0C0C0"/>
                </a:highlight>
              </a:rPr>
              <a:t>…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14A3659-878E-0536-23B4-80BB6DB0C2A1}"/>
              </a:ext>
            </a:extLst>
          </p:cNvPr>
          <p:cNvSpPr/>
          <p:nvPr/>
        </p:nvSpPr>
        <p:spPr>
          <a:xfrm>
            <a:off x="1099673" y="3866030"/>
            <a:ext cx="4882838" cy="1123504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9BB2D70-9FFA-7D62-3656-09FBC6796FE5}"/>
              </a:ext>
            </a:extLst>
          </p:cNvPr>
          <p:cNvSpPr/>
          <p:nvPr/>
        </p:nvSpPr>
        <p:spPr>
          <a:xfrm>
            <a:off x="4309459" y="3866030"/>
            <a:ext cx="613093" cy="862088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1F0008-00A4-AE58-0CD7-504DC702348C}"/>
              </a:ext>
            </a:extLst>
          </p:cNvPr>
          <p:cNvSpPr/>
          <p:nvPr/>
        </p:nvSpPr>
        <p:spPr>
          <a:xfrm>
            <a:off x="1099673" y="2061978"/>
            <a:ext cx="381194" cy="29275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36C7C16-41F0-88DA-7AD6-9EEF11B04CF9}"/>
              </a:ext>
            </a:extLst>
          </p:cNvPr>
          <p:cNvSpPr/>
          <p:nvPr/>
        </p:nvSpPr>
        <p:spPr>
          <a:xfrm>
            <a:off x="2480960" y="2078543"/>
            <a:ext cx="1360155" cy="29275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249E667-65C6-0A8C-D5F9-7C129186F70B}"/>
              </a:ext>
            </a:extLst>
          </p:cNvPr>
          <p:cNvSpPr/>
          <p:nvPr/>
        </p:nvSpPr>
        <p:spPr>
          <a:xfrm>
            <a:off x="4319187" y="2078542"/>
            <a:ext cx="598501" cy="29275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895A0E4-F6B2-CD46-A017-1DA9C1B37423}"/>
              </a:ext>
            </a:extLst>
          </p:cNvPr>
          <p:cNvSpPr/>
          <p:nvPr/>
        </p:nvSpPr>
        <p:spPr>
          <a:xfrm>
            <a:off x="2480960" y="3866030"/>
            <a:ext cx="1360155" cy="862087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59D1D2D-594A-CB56-9171-9C579F1E61AD}"/>
              </a:ext>
            </a:extLst>
          </p:cNvPr>
          <p:cNvSpPr/>
          <p:nvPr/>
        </p:nvSpPr>
        <p:spPr>
          <a:xfrm>
            <a:off x="1110240" y="3867567"/>
            <a:ext cx="370627" cy="862088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3E1DDF9-ED55-4AB3-79A0-6CD7F6AFF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74" y="3866029"/>
            <a:ext cx="4635849" cy="28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2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7" grpId="0" animBg="1"/>
      <p:bldP spid="34" grpId="0" animBg="1"/>
      <p:bldP spid="18" grpId="0" animBg="1"/>
      <p:bldP spid="22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61FAC8-548F-E891-19BF-CB4FB701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24CA992-6536-6FC7-FBD5-6153075C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9180"/>
            <a:ext cx="9810604" cy="12160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pc="160" dirty="0"/>
              <a:t>Perform  Conditional Selection of Rows</a:t>
            </a: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23D5263B-3A1A-5C20-0A08-DFD9AD6F4D71}"/>
              </a:ext>
            </a:extLst>
          </p:cNvPr>
          <p:cNvSpPr/>
          <p:nvPr/>
        </p:nvSpPr>
        <p:spPr>
          <a:xfrm flipV="1">
            <a:off x="1304451" y="2273456"/>
            <a:ext cx="685018" cy="9978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972A13-C7D4-5B65-B055-361A87E8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38" y="2471300"/>
            <a:ext cx="8171142" cy="29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54D5D9-A6C3-DA85-BC4A-492D0146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E2454CD0-CEE3-C711-86DD-15A40765A0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047333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C0D992-5E29-784F-118E-4F0371B2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9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CE92AF-2EB4-FFB8-8F3F-CE58CF92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845" y="226578"/>
            <a:ext cx="9112195" cy="932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Goal of the learning sections</a:t>
            </a:r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C83F5347-65C8-A178-5053-BA202769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1066" y="5081830"/>
            <a:ext cx="8711406" cy="136872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pc="160" dirty="0"/>
              <a:t>Import Data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Perform Basic Transformation 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Perform  Conditional Selection of Rows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Carry out b</a:t>
            </a:r>
            <a:r>
              <a:rPr lang="de-DE" spc="160" dirty="0" err="1"/>
              <a:t>asic</a:t>
            </a:r>
            <a:r>
              <a:rPr lang="de-DE" spc="160" dirty="0"/>
              <a:t> Data </a:t>
            </a:r>
            <a:r>
              <a:rPr lang="de-DE" spc="160" dirty="0" err="1"/>
              <a:t>Cleaning</a:t>
            </a:r>
            <a:endParaRPr lang="de-DE" spc="160" dirty="0"/>
          </a:p>
          <a:p>
            <a:pPr>
              <a:lnSpc>
                <a:spcPct val="90000"/>
              </a:lnSpc>
            </a:pPr>
            <a:endParaRPr lang="en-US" spc="160" dirty="0"/>
          </a:p>
        </p:txBody>
      </p:sp>
      <p:pic>
        <p:nvPicPr>
          <p:cNvPr id="10" name="Graphic 9" descr="Klassenzimmer">
            <a:extLst>
              <a:ext uri="{FF2B5EF4-FFF2-40B4-BE49-F238E27FC236}">
                <a16:creationId xmlns:a16="http://schemas.microsoft.com/office/drawing/2014/main" id="{F10B2419-E831-97E0-19BC-285166662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7478" y="1681163"/>
            <a:ext cx="3271393" cy="3271393"/>
          </a:xfrm>
          <a:prstGeom prst="rect">
            <a:avLst/>
          </a:prstGeom>
        </p:spPr>
      </p:pic>
      <p:sp>
        <p:nvSpPr>
          <p:cNvPr id="53" name="Freeform: Shape 31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4461C9E3-40FA-B78F-970F-D0C7E5F35A8A}"/>
              </a:ext>
            </a:extLst>
          </p:cNvPr>
          <p:cNvSpPr txBox="1">
            <a:spLocks/>
          </p:cNvSpPr>
          <p:nvPr/>
        </p:nvSpPr>
        <p:spPr>
          <a:xfrm>
            <a:off x="2150075" y="2820988"/>
            <a:ext cx="8711407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de-DE" dirty="0"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07F412-EB0D-2EB0-B234-CE1ED2D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59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E0B22A-6793-6C76-0AC0-6EEC8D27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6DFF593-E3DC-9D14-3941-CE4F5A24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 err="1"/>
              <a:t>Importing</a:t>
            </a:r>
            <a:r>
              <a:rPr lang="de-DE" dirty="0"/>
              <a:t> Data	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631E5BC-40AA-650B-EFAC-72C79CFF9DE4}"/>
              </a:ext>
            </a:extLst>
          </p:cNvPr>
          <p:cNvSpPr txBox="1">
            <a:spLocks/>
          </p:cNvSpPr>
          <p:nvPr/>
        </p:nvSpPr>
        <p:spPr>
          <a:xfrm>
            <a:off x="1050879" y="1935656"/>
            <a:ext cx="5087695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Importing</a:t>
            </a:r>
            <a:r>
              <a:rPr lang="de-DE" dirty="0"/>
              <a:t> Data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spark.read.options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5845A87-67FF-6947-D742-61B045D7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64" y="2912161"/>
            <a:ext cx="4824010" cy="11059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BF7A900-DB8D-9422-E6E9-937CD5002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64" y="4827910"/>
            <a:ext cx="7104607" cy="31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 err="1"/>
              <a:t>Accessing</a:t>
            </a:r>
            <a:r>
              <a:rPr lang="de-DE" dirty="0"/>
              <a:t> Columns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6896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feil: gebogen 25">
            <a:extLst>
              <a:ext uri="{FF2B5EF4-FFF2-40B4-BE49-F238E27FC236}">
                <a16:creationId xmlns:a16="http://schemas.microsoft.com/office/drawing/2014/main" id="{3672C1D6-879E-F479-4144-9D5AC7CD0C3D}"/>
              </a:ext>
            </a:extLst>
          </p:cNvPr>
          <p:cNvSpPr/>
          <p:nvPr/>
        </p:nvSpPr>
        <p:spPr>
          <a:xfrm flipV="1">
            <a:off x="5274586" y="4990452"/>
            <a:ext cx="1338264" cy="5831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FF8F1ED3-B682-7F29-BEE2-B630312A7A1F}"/>
              </a:ext>
            </a:extLst>
          </p:cNvPr>
          <p:cNvSpPr txBox="1">
            <a:spLocks/>
          </p:cNvSpPr>
          <p:nvPr/>
        </p:nvSpPr>
        <p:spPr>
          <a:xfrm>
            <a:off x="1050879" y="1935656"/>
            <a:ext cx="5087695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select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C6D10B-C43B-A818-B302-01562CAC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69" y="2472801"/>
            <a:ext cx="5213269" cy="2466405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F9C1C03F-2754-037E-75E8-EBD97652A0A4}"/>
              </a:ext>
            </a:extLst>
          </p:cNvPr>
          <p:cNvSpPr/>
          <p:nvPr/>
        </p:nvSpPr>
        <p:spPr>
          <a:xfrm>
            <a:off x="2891247" y="2532942"/>
            <a:ext cx="400594" cy="23266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B1A3EC-E370-BB8B-DEB1-F4F219D61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756" y="4160545"/>
            <a:ext cx="2437216" cy="20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F1399A-8F08-1F61-B85A-D1E4DB20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05275BE-34B4-C620-CFCC-5ECB548D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>
            <a:normAutofit/>
          </a:bodyPr>
          <a:lstStyle/>
          <a:p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Rows</a:t>
            </a:r>
            <a:endParaRPr lang="de-DE" dirty="0"/>
          </a:p>
        </p:txBody>
      </p:sp>
      <p:sp>
        <p:nvSpPr>
          <p:cNvPr id="17" name="Pfeil: gebogen 16">
            <a:extLst>
              <a:ext uri="{FF2B5EF4-FFF2-40B4-BE49-F238E27FC236}">
                <a16:creationId xmlns:a16="http://schemas.microsoft.com/office/drawing/2014/main" id="{FB0CFFE0-3226-9906-D433-2347E6B4CA76}"/>
              </a:ext>
            </a:extLst>
          </p:cNvPr>
          <p:cNvSpPr/>
          <p:nvPr/>
        </p:nvSpPr>
        <p:spPr>
          <a:xfrm flipV="1">
            <a:off x="1226218" y="4914900"/>
            <a:ext cx="571500" cy="8328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180EB856-F971-A499-9907-2AFB3DA08E99}"/>
              </a:ext>
            </a:extLst>
          </p:cNvPr>
          <p:cNvSpPr txBox="1">
            <a:spLocks/>
          </p:cNvSpPr>
          <p:nvPr/>
        </p:nvSpPr>
        <p:spPr>
          <a:xfrm>
            <a:off x="1050687" y="1516960"/>
            <a:ext cx="869489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workaround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collect</a:t>
            </a:r>
            <a:r>
              <a:rPr lang="de-DE" dirty="0">
                <a:highlight>
                  <a:srgbClr val="C0C0C0"/>
                </a:highlight>
              </a:rPr>
              <a:t>()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>
                <a:highlight>
                  <a:srgbClr val="C0C0C0"/>
                </a:highlight>
              </a:rPr>
              <a:t>print</a:t>
            </a:r>
            <a:r>
              <a:rPr lang="de-DE" dirty="0">
                <a:highlight>
                  <a:srgbClr val="C0C0C0"/>
                </a:highlight>
              </a:rPr>
              <a:t>()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	 (and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brackets</a:t>
            </a:r>
            <a:r>
              <a:rPr lang="de-DE" dirty="0"/>
              <a:t>-operator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)</a:t>
            </a:r>
            <a:endParaRPr lang="de-DE" dirty="0">
              <a:highlight>
                <a:srgbClr val="C0C0C0"/>
              </a:highlight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E947B7D-2778-6E6B-0E18-9E5352AEE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42" y="5153026"/>
            <a:ext cx="8595383" cy="156199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6368D2-FE46-94AC-79D0-C1C72A5F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4" y="2310114"/>
            <a:ext cx="5339636" cy="252618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636A1B5-80BF-65ED-BCCF-A8529C583806}"/>
              </a:ext>
            </a:extLst>
          </p:cNvPr>
          <p:cNvSpPr/>
          <p:nvPr/>
        </p:nvSpPr>
        <p:spPr>
          <a:xfrm>
            <a:off x="251110" y="3181350"/>
            <a:ext cx="5197190" cy="2190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3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Adding</a:t>
            </a:r>
            <a:r>
              <a:rPr lang="de-DE" dirty="0"/>
              <a:t> Columns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Pfeil: gebogen 17">
            <a:extLst>
              <a:ext uri="{FF2B5EF4-FFF2-40B4-BE49-F238E27FC236}">
                <a16:creationId xmlns:a16="http://schemas.microsoft.com/office/drawing/2014/main" id="{5D165F3B-BB07-2E0B-ECF2-4202164A3289}"/>
              </a:ext>
            </a:extLst>
          </p:cNvPr>
          <p:cNvSpPr/>
          <p:nvPr/>
        </p:nvSpPr>
        <p:spPr>
          <a:xfrm flipV="1">
            <a:off x="2489558" y="3958670"/>
            <a:ext cx="1313008" cy="10147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2FF8001-A750-786A-1242-7EE1E5B34ABD}"/>
              </a:ext>
            </a:extLst>
          </p:cNvPr>
          <p:cNvSpPr txBox="1">
            <a:spLocks/>
          </p:cNvSpPr>
          <p:nvPr/>
        </p:nvSpPr>
        <p:spPr>
          <a:xfrm>
            <a:off x="1050878" y="1620055"/>
            <a:ext cx="6661364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withColumn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CED3301-EE68-F7C8-3BD7-4F053FB378AF}"/>
              </a:ext>
            </a:extLst>
          </p:cNvPr>
          <p:cNvGrpSpPr/>
          <p:nvPr/>
        </p:nvGrpSpPr>
        <p:grpSpPr>
          <a:xfrm>
            <a:off x="825771" y="2280619"/>
            <a:ext cx="5642196" cy="1614230"/>
            <a:chOff x="4106869" y="2249871"/>
            <a:chExt cx="6077798" cy="180885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A9476E9-A958-0380-FA1C-9A5641EB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4974" y="2810774"/>
              <a:ext cx="6001588" cy="1247949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13EFE81-156B-8249-5F60-2814B9770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6869" y="2249871"/>
              <a:ext cx="6077798" cy="562053"/>
            </a:xfrm>
            <a:prstGeom prst="rect">
              <a:avLst/>
            </a:prstGeom>
          </p:spPr>
        </p:pic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34C0D2FE-F92E-0D44-46DC-DE06626BDD94}"/>
              </a:ext>
            </a:extLst>
          </p:cNvPr>
          <p:cNvSpPr/>
          <p:nvPr/>
        </p:nvSpPr>
        <p:spPr>
          <a:xfrm flipH="1">
            <a:off x="6376837" y="2326178"/>
            <a:ext cx="1014860" cy="1468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3EB8D39-1452-30CB-227E-F7ED4FB2D329}"/>
              </a:ext>
            </a:extLst>
          </p:cNvPr>
          <p:cNvGrpSpPr/>
          <p:nvPr/>
        </p:nvGrpSpPr>
        <p:grpSpPr>
          <a:xfrm>
            <a:off x="3944102" y="4187982"/>
            <a:ext cx="6515742" cy="2191575"/>
            <a:chOff x="3944102" y="4167280"/>
            <a:chExt cx="6416448" cy="2123069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7D0EA95-A264-D904-8B5D-F8DD0443A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6893" y="4167280"/>
              <a:ext cx="6403657" cy="1085768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69E1FC8-0288-627E-3377-BA632E6BB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4102" y="5253049"/>
              <a:ext cx="5788295" cy="103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008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A82DD7-B21E-F134-19CE-4E83C057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A28AEF5-4A11-3A33-C8E6-D3A26586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de-DE" dirty="0" err="1"/>
              <a:t>Removing</a:t>
            </a:r>
            <a:r>
              <a:rPr lang="de-DE" dirty="0"/>
              <a:t> Columns</a:t>
            </a:r>
          </a:p>
        </p:txBody>
      </p:sp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71D5154E-0174-0823-C8FA-D238D862E8F4}"/>
              </a:ext>
            </a:extLst>
          </p:cNvPr>
          <p:cNvSpPr/>
          <p:nvPr/>
        </p:nvSpPr>
        <p:spPr>
          <a:xfrm flipV="1">
            <a:off x="4034632" y="3939389"/>
            <a:ext cx="685018" cy="9978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0207EAC5-63C3-5B77-9DC6-6A02CA999EA5}"/>
              </a:ext>
            </a:extLst>
          </p:cNvPr>
          <p:cNvSpPr txBox="1">
            <a:spLocks/>
          </p:cNvSpPr>
          <p:nvPr/>
        </p:nvSpPr>
        <p:spPr>
          <a:xfrm>
            <a:off x="1050878" y="1620055"/>
            <a:ext cx="534992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drop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DE6819-3C6F-C17D-69AA-D8D2B2D0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4" y="2247384"/>
            <a:ext cx="5723735" cy="1483931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09E88E8-BC50-3BDB-8522-BB108B1B3D5B}"/>
              </a:ext>
            </a:extLst>
          </p:cNvPr>
          <p:cNvSpPr/>
          <p:nvPr/>
        </p:nvSpPr>
        <p:spPr>
          <a:xfrm>
            <a:off x="6138408" y="2306472"/>
            <a:ext cx="747422" cy="1370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0A1B4A-4872-DF0E-64C4-8DAB688B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004" y="4255999"/>
            <a:ext cx="5458234" cy="23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7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160" dirty="0"/>
              <a:t>b</a:t>
            </a:r>
            <a:r>
              <a:rPr lang="de-DE" spc="160" dirty="0" err="1"/>
              <a:t>asic</a:t>
            </a:r>
            <a:r>
              <a:rPr lang="de-DE" spc="160" dirty="0"/>
              <a:t> Data </a:t>
            </a:r>
            <a:r>
              <a:rPr lang="de-DE" spc="160" dirty="0" err="1"/>
              <a:t>Cleaning</a:t>
            </a:r>
            <a:endParaRPr lang="de-DE" spc="16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6C07C5-CAC8-B3D8-F80A-2B14893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59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70DE915-F483-8E9A-C3EB-8FD8147FCB94}"/>
              </a:ext>
            </a:extLst>
          </p:cNvPr>
          <p:cNvSpPr txBox="1">
            <a:spLocks/>
          </p:cNvSpPr>
          <p:nvPr/>
        </p:nvSpPr>
        <p:spPr>
          <a:xfrm>
            <a:off x="1050878" y="2034085"/>
            <a:ext cx="534992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Removing</a:t>
            </a:r>
            <a:r>
              <a:rPr lang="de-DE" dirty="0"/>
              <a:t> NAs </a:t>
            </a:r>
            <a:r>
              <a:rPr lang="de-DE" dirty="0" err="1"/>
              <a:t>with</a:t>
            </a:r>
            <a:r>
              <a:rPr lang="de-DE" dirty="0"/>
              <a:t> 	    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dropna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duplicates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dropDuplicates</a:t>
            </a:r>
            <a:r>
              <a:rPr lang="de-DE" dirty="0">
                <a:highlight>
                  <a:srgbClr val="C0C0C0"/>
                </a:highlight>
              </a:rPr>
              <a:t>()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17B793-1CC1-74F9-D356-1A8EC565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378" y="3095346"/>
            <a:ext cx="2885802" cy="2807383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23080D-241F-CAD7-0F49-99B81EB13C86}"/>
              </a:ext>
            </a:extLst>
          </p:cNvPr>
          <p:cNvSpPr/>
          <p:nvPr/>
        </p:nvSpPr>
        <p:spPr>
          <a:xfrm>
            <a:off x="6400800" y="4378675"/>
            <a:ext cx="874827" cy="278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7BC382F-A00A-C1BD-D588-7ED267A5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06" y="2995623"/>
            <a:ext cx="5070593" cy="30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9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0</TotalTime>
  <Words>194</Words>
  <Application>Microsoft Office PowerPoint</Application>
  <PresentationFormat>Breitbild</PresentationFormat>
  <Paragraphs>45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Bembo</vt:lpstr>
      <vt:lpstr>Calibri</vt:lpstr>
      <vt:lpstr>ArchiveVTI</vt:lpstr>
      <vt:lpstr>Actions &amp; Basic Transformations  </vt:lpstr>
      <vt:lpstr>Content</vt:lpstr>
      <vt:lpstr>Goal of the learning sections</vt:lpstr>
      <vt:lpstr>Importing Data </vt:lpstr>
      <vt:lpstr>Accessing Columns</vt:lpstr>
      <vt:lpstr>Accessing Rows</vt:lpstr>
      <vt:lpstr>Adding Columns</vt:lpstr>
      <vt:lpstr>Removing Columns</vt:lpstr>
      <vt:lpstr>basic Data Cleaning</vt:lpstr>
      <vt:lpstr>Concatenating DataFrames</vt:lpstr>
      <vt:lpstr>Perform  Conditional Selection of Rows</vt:lpstr>
      <vt:lpstr>Perform  Conditional Selection of Rows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Student Inftech</cp:lastModifiedBy>
  <cp:revision>64</cp:revision>
  <dcterms:created xsi:type="dcterms:W3CDTF">2022-04-30T13:17:00Z</dcterms:created>
  <dcterms:modified xsi:type="dcterms:W3CDTF">2022-05-11T13:09:53Z</dcterms:modified>
</cp:coreProperties>
</file>