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60" r:id="rId2"/>
    <p:sldId id="288" r:id="rId3"/>
    <p:sldId id="290" r:id="rId4"/>
    <p:sldId id="291" r:id="rId5"/>
    <p:sldId id="274" r:id="rId6"/>
    <p:sldId id="292" r:id="rId7"/>
    <p:sldId id="276" r:id="rId8"/>
    <p:sldId id="279" r:id="rId9"/>
    <p:sldId id="280" r:id="rId10"/>
    <p:sldId id="281" r:id="rId11"/>
    <p:sldId id="285" r:id="rId12"/>
    <p:sldId id="286" r:id="rId13"/>
    <p:sldId id="278" r:id="rId14"/>
    <p:sldId id="289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12.05.22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6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12,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12,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17F22C30-2D44-65DE-384C-06E243A69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924" y="2817871"/>
            <a:ext cx="7112137" cy="122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DataVault</a:t>
            </a:r>
            <a:endParaRPr lang="de-DE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Engineering Bootcamp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10                | 2022-05-01 | 2022-05-02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12                | 2022-05-02 | NULL      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Tracking data changes</a:t>
            </a:r>
          </a:p>
          <a:p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Only import differences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5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Add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height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crop_height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74f10           | 30          | 2022-05-03 | NULL     | ERP           | a8c94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d9570           | 15          | 2022-05-03 | NULL     | ERP           | ef3a9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- crops height link: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crop_crop_height_hash_key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05610                     | b519e         | 74f10                | 2022-05-03 | ERP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2c61c                     | 5f763         | d9570                | 2022-05-03 | ERP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Tracking schema changes</a:t>
            </a:r>
          </a:p>
          <a:p>
            <a:pPr>
              <a:spcBef>
                <a:spcPts val="300"/>
              </a:spcBef>
            </a:pPr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Downstream ETL processes do not need to be adjusted if they don't need the new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17EC-C26A-FCFA-68A0-E5D8E89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Remove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9F6A-966D-EF30-9E90-833D3BA7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All Columns need to be nullable</a:t>
            </a:r>
          </a:p>
          <a:p>
            <a:r>
              <a:rPr lang="en-DE" dirty="0"/>
              <a:t>Therefore no further changes are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5EDA9-6E0F-5A4E-0BF1-9C63183B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B72A-C2ED-291D-CBBF-2BE1B04F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Pros &amp; cons of a DataVault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1C8F-14A2-77FE-7D82-AB01DD53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Pros:</a:t>
            </a:r>
          </a:p>
          <a:p>
            <a:r>
              <a:rPr lang="en-GB" dirty="0"/>
              <a:t>Long-term storage of data</a:t>
            </a:r>
          </a:p>
          <a:p>
            <a:r>
              <a:rPr lang="en-GB" dirty="0"/>
              <a:t>Tracking data changes</a:t>
            </a:r>
          </a:p>
          <a:p>
            <a:r>
              <a:rPr lang="en-GB" dirty="0"/>
              <a:t>Fast import of data</a:t>
            </a:r>
          </a:p>
          <a:p>
            <a:r>
              <a:rPr lang="en-GB" dirty="0"/>
              <a:t>Changes in data schemas do not necessarily required downstream ETL and analysis processes to be adjusted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Cons:</a:t>
            </a:r>
          </a:p>
          <a:p>
            <a:r>
              <a:rPr lang="en-GB" dirty="0"/>
              <a:t>Not easy to query</a:t>
            </a:r>
          </a:p>
          <a:p>
            <a:r>
              <a:rPr lang="en-GB" dirty="0"/>
              <a:t>Large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8B3D-13DD-F1C4-DAFA-C1B57C0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9" y="2820988"/>
            <a:ext cx="9810604" cy="1216024"/>
          </a:xfrm>
        </p:spPr>
        <p:txBody>
          <a:bodyPr/>
          <a:lstStyle/>
          <a:p>
            <a:r>
              <a:rPr lang="de-DE" dirty="0"/>
              <a:t>HOW DO WE TRACK CHANGES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source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9EE-055F-6A87-4B56-7B5953608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Thank You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F4440-2040-B59A-CFCF-7D877ECAF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960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9" y="1495803"/>
            <a:ext cx="7869221" cy="47525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FF1AAA-D704-0298-536A-CF4AEFC7CFFF}"/>
              </a:ext>
            </a:extLst>
          </p:cNvPr>
          <p:cNvSpPr/>
          <p:nvPr/>
        </p:nvSpPr>
        <p:spPr>
          <a:xfrm>
            <a:off x="1869850" y="3043100"/>
            <a:ext cx="5896800" cy="344622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71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36EF98-DE04-793E-777E-6FBBA3AD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D161C4-7919-2987-26BD-5C6DFB4A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Revenue by Country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D44526-CDC1-1B01-9AD0-48EDB53C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92418"/>
              </p:ext>
            </p:extLst>
          </p:nvPr>
        </p:nvGraphicFramePr>
        <p:xfrm>
          <a:off x="1050879" y="2337504"/>
          <a:ext cx="5601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50">
                  <a:extLst>
                    <a:ext uri="{9D8B030D-6E8A-4147-A177-3AD203B41FA5}">
                      <a16:colId xmlns:a16="http://schemas.microsoft.com/office/drawing/2014/main" val="3757808192"/>
                    </a:ext>
                  </a:extLst>
                </a:gridCol>
                <a:gridCol w="2800850">
                  <a:extLst>
                    <a:ext uri="{9D8B030D-6E8A-4147-A177-3AD203B41FA5}">
                      <a16:colId xmlns:a16="http://schemas.microsoft.com/office/drawing/2014/main" val="371997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Revenue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9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86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5F489A5-37EE-C81E-68EB-69CF25AF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52062"/>
              </p:ext>
            </p:extLst>
          </p:nvPr>
        </p:nvGraphicFramePr>
        <p:xfrm>
          <a:off x="4705564" y="4548035"/>
          <a:ext cx="62278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919">
                  <a:extLst>
                    <a:ext uri="{9D8B030D-6E8A-4147-A177-3AD203B41FA5}">
                      <a16:colId xmlns:a16="http://schemas.microsoft.com/office/drawing/2014/main" val="3757808192"/>
                    </a:ext>
                  </a:extLst>
                </a:gridCol>
                <a:gridCol w="3113919">
                  <a:extLst>
                    <a:ext uri="{9D8B030D-6E8A-4147-A177-3AD203B41FA5}">
                      <a16:colId xmlns:a16="http://schemas.microsoft.com/office/drawing/2014/main" val="371997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Revenue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9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8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6E78C9-0A22-0603-2166-86B4031144B9}"/>
              </a:ext>
            </a:extLst>
          </p:cNvPr>
          <p:cNvSpPr txBox="1"/>
          <p:nvPr/>
        </p:nvSpPr>
        <p:spPr>
          <a:xfrm>
            <a:off x="1050879" y="1825625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84252-0F42-2855-78A5-425C09BAC38E}"/>
              </a:ext>
            </a:extLst>
          </p:cNvPr>
          <p:cNvSpPr txBox="1"/>
          <p:nvPr/>
        </p:nvSpPr>
        <p:spPr>
          <a:xfrm>
            <a:off x="4705564" y="4174237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Tomorrow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0CED0-5DF2-20DF-3650-5650119046FC}"/>
              </a:ext>
            </a:extLst>
          </p:cNvPr>
          <p:cNvSpPr txBox="1"/>
          <p:nvPr/>
        </p:nvSpPr>
        <p:spPr>
          <a:xfrm>
            <a:off x="1050879" y="4737225"/>
            <a:ext cx="26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Customer moves to France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91B8E5-81FA-6A41-D638-BD2AD45D4350}"/>
              </a:ext>
            </a:extLst>
          </p:cNvPr>
          <p:cNvCxnSpPr/>
          <p:nvPr/>
        </p:nvCxnSpPr>
        <p:spPr>
          <a:xfrm>
            <a:off x="3328827" y="3592571"/>
            <a:ext cx="1047964" cy="950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36EF98-DE04-793E-777E-6FBBA3AD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D161C4-7919-2987-26BD-5C6DFB4A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Forecast Water Consumption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D44526-CDC1-1B01-9AD0-48EDB53C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56846"/>
              </p:ext>
            </p:extLst>
          </p:nvPr>
        </p:nvGraphicFramePr>
        <p:xfrm>
          <a:off x="1050878" y="2337504"/>
          <a:ext cx="6227838" cy="810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919">
                  <a:extLst>
                    <a:ext uri="{9D8B030D-6E8A-4147-A177-3AD203B41FA5}">
                      <a16:colId xmlns:a16="http://schemas.microsoft.com/office/drawing/2014/main" val="3757808192"/>
                    </a:ext>
                  </a:extLst>
                </a:gridCol>
                <a:gridCol w="3113919">
                  <a:extLst>
                    <a:ext uri="{9D8B030D-6E8A-4147-A177-3AD203B41FA5}">
                      <a16:colId xmlns:a16="http://schemas.microsoft.com/office/drawing/2014/main" val="3719978967"/>
                    </a:ext>
                  </a:extLst>
                </a:gridCol>
              </a:tblGrid>
              <a:tr h="405341">
                <a:tc>
                  <a:txBody>
                    <a:bodyPr/>
                    <a:lstStyle/>
                    <a:p>
                      <a:r>
                        <a:rPr lang="en-DE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Water consumption until grown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78484"/>
                  </a:ext>
                </a:extLst>
              </a:tr>
              <a:tr h="405341">
                <a:tc>
                  <a:txBody>
                    <a:bodyPr/>
                    <a:lstStyle/>
                    <a:p>
                      <a:r>
                        <a:rPr lang="en-DE" dirty="0"/>
                        <a:t>Tomato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938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6E78C9-0A22-0603-2166-86B4031144B9}"/>
              </a:ext>
            </a:extLst>
          </p:cNvPr>
          <p:cNvSpPr txBox="1"/>
          <p:nvPr/>
        </p:nvSpPr>
        <p:spPr>
          <a:xfrm>
            <a:off x="1050879" y="1825625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84252-0F42-2855-78A5-425C09BAC38E}"/>
              </a:ext>
            </a:extLst>
          </p:cNvPr>
          <p:cNvSpPr txBox="1"/>
          <p:nvPr/>
        </p:nvSpPr>
        <p:spPr>
          <a:xfrm>
            <a:off x="4705564" y="4174237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Tomorrow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0CED0-5DF2-20DF-3650-5650119046FC}"/>
              </a:ext>
            </a:extLst>
          </p:cNvPr>
          <p:cNvSpPr txBox="1"/>
          <p:nvPr/>
        </p:nvSpPr>
        <p:spPr>
          <a:xfrm>
            <a:off x="670735" y="4457964"/>
            <a:ext cx="325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New tomato type arrvies</a:t>
            </a:r>
          </a:p>
          <a:p>
            <a:r>
              <a:rPr lang="en-GB" dirty="0"/>
              <a:t>w</a:t>
            </a:r>
            <a:r>
              <a:rPr lang="en-DE" dirty="0"/>
              <a:t>hich needs 12L to grow per day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91B8E5-81FA-6A41-D638-BD2AD45D4350}"/>
              </a:ext>
            </a:extLst>
          </p:cNvPr>
          <p:cNvCxnSpPr/>
          <p:nvPr/>
        </p:nvCxnSpPr>
        <p:spPr>
          <a:xfrm>
            <a:off x="3328827" y="3592571"/>
            <a:ext cx="1047964" cy="950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6FECAAF-C63C-294E-1670-4FFBD26D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0496"/>
              </p:ext>
            </p:extLst>
          </p:nvPr>
        </p:nvGraphicFramePr>
        <p:xfrm>
          <a:off x="4778684" y="4543569"/>
          <a:ext cx="6227838" cy="810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919">
                  <a:extLst>
                    <a:ext uri="{9D8B030D-6E8A-4147-A177-3AD203B41FA5}">
                      <a16:colId xmlns:a16="http://schemas.microsoft.com/office/drawing/2014/main" val="3757808192"/>
                    </a:ext>
                  </a:extLst>
                </a:gridCol>
                <a:gridCol w="3113919">
                  <a:extLst>
                    <a:ext uri="{9D8B030D-6E8A-4147-A177-3AD203B41FA5}">
                      <a16:colId xmlns:a16="http://schemas.microsoft.com/office/drawing/2014/main" val="3719978967"/>
                    </a:ext>
                  </a:extLst>
                </a:gridCol>
              </a:tblGrid>
              <a:tr h="405341">
                <a:tc>
                  <a:txBody>
                    <a:bodyPr/>
                    <a:lstStyle/>
                    <a:p>
                      <a:r>
                        <a:rPr lang="en-DE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Water consumption until grown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78484"/>
                  </a:ext>
                </a:extLst>
              </a:tr>
              <a:tr h="405341">
                <a:tc>
                  <a:txBody>
                    <a:bodyPr/>
                    <a:lstStyle/>
                    <a:p>
                      <a:r>
                        <a:rPr lang="en-DE" dirty="0"/>
                        <a:t>Tomato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9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14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9" y="2820988"/>
            <a:ext cx="9810604" cy="1216024"/>
          </a:xfrm>
        </p:spPr>
        <p:txBody>
          <a:bodyPr/>
          <a:lstStyle/>
          <a:p>
            <a:r>
              <a:rPr lang="de-DE" dirty="0"/>
              <a:t>HOW DO WE TRACK CHANGES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source </a:t>
            </a:r>
            <a:r>
              <a:rPr lang="de-DE" dirty="0" err="1"/>
              <a:t>datA</a:t>
            </a:r>
            <a:r>
              <a:rPr lang="de-DE" dirty="0"/>
              <a:t> Over time?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17F22C30-2D44-65DE-384C-06E243A69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924" y="2817871"/>
            <a:ext cx="7112137" cy="122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DataVault</a:t>
            </a:r>
            <a:endParaRPr lang="de-DE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Engineering Bootcamp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Datavault</a:t>
            </a:r>
            <a:r>
              <a:rPr lang="de-DE" dirty="0"/>
              <a:t>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9" r="28697"/>
          <a:stretch/>
        </p:blipFill>
        <p:spPr>
          <a:xfrm>
            <a:off x="7988833" y="609601"/>
            <a:ext cx="2677451" cy="1460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A11645-0EDA-2643-C054-690CAC81BADB}"/>
              </a:ext>
            </a:extLst>
          </p:cNvPr>
          <p:cNvSpPr/>
          <p:nvPr/>
        </p:nvSpPr>
        <p:spPr>
          <a:xfrm rot="3022554">
            <a:off x="9680711" y="387392"/>
            <a:ext cx="435887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CB3CC-291A-CF84-955F-53FFA6F022A9}"/>
              </a:ext>
            </a:extLst>
          </p:cNvPr>
          <p:cNvSpPr/>
          <p:nvPr/>
        </p:nvSpPr>
        <p:spPr>
          <a:xfrm rot="2522694">
            <a:off x="10179997" y="496476"/>
            <a:ext cx="579591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A2FAF-18C4-EF2C-9BB1-0F5DB4CCCEB1}"/>
              </a:ext>
            </a:extLst>
          </p:cNvPr>
          <p:cNvSpPr/>
          <p:nvPr/>
        </p:nvSpPr>
        <p:spPr>
          <a:xfrm>
            <a:off x="10443174" y="957842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206AE-B2CF-2A7C-48F9-8127583AAF21}"/>
              </a:ext>
            </a:extLst>
          </p:cNvPr>
          <p:cNvSpPr/>
          <p:nvPr/>
        </p:nvSpPr>
        <p:spPr>
          <a:xfrm rot="19086268">
            <a:off x="10521386" y="957843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050" name="Picture 2" descr="3 Ways to Build An ETL Process with Examples | Panoply">
            <a:extLst>
              <a:ext uri="{FF2B5EF4-FFF2-40B4-BE49-F238E27FC236}">
                <a16:creationId xmlns:a16="http://schemas.microsoft.com/office/drawing/2014/main" id="{DDB3D72E-4B5F-40DD-1AC4-0FFE19BA9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04"/>
          <a:stretch/>
        </p:blipFill>
        <p:spPr bwMode="auto">
          <a:xfrm>
            <a:off x="1446536" y="2952750"/>
            <a:ext cx="2183039" cy="16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3 Ways to Build An ETL Process with Examples | Panoply">
            <a:extLst>
              <a:ext uri="{FF2B5EF4-FFF2-40B4-BE49-F238E27FC236}">
                <a16:creationId xmlns:a16="http://schemas.microsoft.com/office/drawing/2014/main" id="{19AD32B9-2353-4EED-B2E9-C5729A48D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88"/>
          <a:stretch/>
        </p:blipFill>
        <p:spPr bwMode="auto">
          <a:xfrm>
            <a:off x="3788882" y="2952750"/>
            <a:ext cx="1311823" cy="17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F4B695-324C-3B8F-0F32-798F54F06F28}"/>
              </a:ext>
            </a:extLst>
          </p:cNvPr>
          <p:cNvSpPr/>
          <p:nvPr/>
        </p:nvSpPr>
        <p:spPr>
          <a:xfrm>
            <a:off x="2917666" y="2742192"/>
            <a:ext cx="805297" cy="55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5" name="Picture 2" descr="3 Ways to Build An ETL Process with Examples | Panoply">
            <a:extLst>
              <a:ext uri="{FF2B5EF4-FFF2-40B4-BE49-F238E27FC236}">
                <a16:creationId xmlns:a16="http://schemas.microsoft.com/office/drawing/2014/main" id="{87810C14-4581-201B-9F5F-73E698FBF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9"/>
          <a:stretch/>
        </p:blipFill>
        <p:spPr bwMode="auto">
          <a:xfrm>
            <a:off x="5260012" y="2952750"/>
            <a:ext cx="4254500" cy="17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7EF62F-8527-4E13-5EBA-E92D6869DCCD}"/>
              </a:ext>
            </a:extLst>
          </p:cNvPr>
          <p:cNvSpPr txBox="1"/>
          <p:nvPr/>
        </p:nvSpPr>
        <p:spPr>
          <a:xfrm>
            <a:off x="190500" y="6439721"/>
            <a:ext cx="288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Image: </a:t>
            </a:r>
            <a:r>
              <a:rPr lang="en-GB" sz="1200" dirty="0"/>
              <a:t>https://</a:t>
            </a:r>
            <a:r>
              <a:rPr lang="en-GB" sz="1200" dirty="0" err="1"/>
              <a:t>panoply.io</a:t>
            </a:r>
            <a:r>
              <a:rPr lang="en-GB" sz="1200" dirty="0"/>
              <a:t>/uploads/etl-1.png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7639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B1EE-1163-C220-C2C4-EDC8965E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20F9-A6E9-9162-102B-CCC5BB9C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id  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C-1  | tomato   | 10     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C-2  | cucumber | 15     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fields: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id   | field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F-5  | small | 2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F-6  | big   | 1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BB05B-FEE3-4D8C-8E10-856797D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9E97-E40C-DC86-FE63-C2AAFA62B7FE}"/>
              </a:ext>
            </a:extLst>
          </p:cNvPr>
          <p:cNvSpPr txBox="1"/>
          <p:nvPr/>
        </p:nvSpPr>
        <p:spPr>
          <a:xfrm>
            <a:off x="6375400" y="2025650"/>
            <a:ext cx="420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Tomatos now have a water consumption of 12 liters/day.</a:t>
            </a:r>
          </a:p>
          <a:p>
            <a:endParaRPr lang="en-DE" dirty="0"/>
          </a:p>
          <a:p>
            <a:r>
              <a:rPr lang="en-DE" dirty="0"/>
              <a:t>How can we communicate our stakeholders that yesterdays analysis contained a different value?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14DECE-B9D6-2525-6DA0-6EB527B1E93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003800" y="2902813"/>
            <a:ext cx="1371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Satelite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10                | 2022-05-01 | NULL    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5f763         | cucumber | 15                | 2022-05-01 | NULL     | ERP           | c345a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crops: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id   | crop     |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4086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127</TotalTime>
  <Words>588</Words>
  <Application>Microsoft Macintosh PowerPoint</Application>
  <PresentationFormat>Widescreen</PresentationFormat>
  <Paragraphs>142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Bembo</vt:lpstr>
      <vt:lpstr>Calibri</vt:lpstr>
      <vt:lpstr>Consolas</vt:lpstr>
      <vt:lpstr>ArchiveVTI</vt:lpstr>
      <vt:lpstr>DataVault Data Engineering Bootcamp</vt:lpstr>
      <vt:lpstr>What is ETL ?</vt:lpstr>
      <vt:lpstr>Revenue by Country</vt:lpstr>
      <vt:lpstr>Forecast Water Consumption</vt:lpstr>
      <vt:lpstr>HOW DO WE TRACK CHANGES of our source datA Over time?</vt:lpstr>
      <vt:lpstr>DataVault Data Engineering Bootcamp</vt:lpstr>
      <vt:lpstr>What is A Datavault ?</vt:lpstr>
      <vt:lpstr>Model</vt:lpstr>
      <vt:lpstr>Satelite</vt:lpstr>
      <vt:lpstr>Alter data</vt:lpstr>
      <vt:lpstr>Add Column</vt:lpstr>
      <vt:lpstr>Remove A Column</vt:lpstr>
      <vt:lpstr>Pros &amp; cons of a DataVault</vt:lpstr>
      <vt:lpstr>HOW DO WE TRACK CHANGES of our source data over time?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Niklas Buechner</cp:lastModifiedBy>
  <cp:revision>32</cp:revision>
  <dcterms:created xsi:type="dcterms:W3CDTF">2022-04-30T13:17:00Z</dcterms:created>
  <dcterms:modified xsi:type="dcterms:W3CDTF">2022-05-12T14:50:54Z</dcterms:modified>
</cp:coreProperties>
</file>