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5_E6FA56D8.xml" ContentType="application/vnd.ms-powerpoint.comments+xml"/>
  <Override PartName="/ppt/ink/ink4.xml" ContentType="application/inkml+xml"/>
  <Override PartName="/ppt/comments/modernComment_118_97BEF8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57" r:id="rId3"/>
    <p:sldId id="261" r:id="rId4"/>
    <p:sldId id="280" r:id="rId5"/>
    <p:sldId id="262" r:id="rId6"/>
    <p:sldId id="276" r:id="rId7"/>
    <p:sldId id="273" r:id="rId8"/>
    <p:sldId id="277" r:id="rId9"/>
    <p:sldId id="269" r:id="rId10"/>
    <p:sldId id="279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7C016C-55B1-3839-4136-1C8EC654755E}" name="Student Inftech" initials="SI" userId="S::Student.Inftech@stud.h-ma.net::0da5f444-e23b-4e46-8f8a-01dc90adf8e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65E5E"/>
    <a:srgbClr val="FF0000"/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94660"/>
  </p:normalViewPr>
  <p:slideViewPr>
    <p:cSldViewPr snapToGrid="0">
      <p:cViewPr>
        <p:scale>
          <a:sx n="60" d="100"/>
          <a:sy n="60" d="100"/>
        </p:scale>
        <p:origin x="14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05_E6FA56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7F7B23-EFE3-43E4-A05F-E3692C902634}" authorId="{397C016C-55B1-3839-4136-1C8EC654755E}" created="2022-05-05T01:54:51.357">
    <pc:sldMkLst xmlns:pc="http://schemas.microsoft.com/office/powerpoint/2013/main/command">
      <pc:docMk/>
      <pc:sldMk cId="3875165912" sldId="261"/>
    </pc:sldMkLst>
    <p188:txBody>
      <a:bodyPr/>
      <a:lstStyle/>
      <a:p>
        <a:r>
          <a:rPr lang="de-DE"/>
          <a:t>Perform basic Transformation like
       - Accessing Rows and Columns 
       - Adding and Removing Columns
Carry out basic Data Cleaning like
       - dropping NA‘s and duplicates</a:t>
        </a:r>
      </a:p>
    </p188:txBody>
  </p188:cm>
</p188:cmLst>
</file>

<file path=ppt/comments/modernComment_118_97BEF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C9DCFEB-C394-461D-A7F1-954A1052B5B4}" authorId="{397C016C-55B1-3839-4136-1C8EC654755E}" created="2022-05-08T21:16:57.3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9117186" sldId="280"/>
      <ac:picMk id="17" creationId="{8E7DF6FD-AB14-D0E2-29FC-81BDDF2A2945}"/>
    </ac:deMkLst>
    <p188:txBody>
      <a:bodyPr/>
      <a:lstStyle/>
      <a:p>
        <a:r>
          <a:rPr lang="de-DE"/>
          <a:t>'option' für einen Einstellparameter und 'options' für mehrere Einstellparameter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>
        <a:solidFill>
          <a:srgbClr val="0070C0"/>
        </a:solidFill>
      </dgm:spPr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/>
            <a:t>Databricks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Databricks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3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microsoft.com/office/2018/10/relationships/comments" Target="../comments/modernComment_105_E6FA56D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18_97BEF8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800" b="0" dirty="0"/>
              <a:t>Actions &amp; Basic </a:t>
            </a:r>
            <a:r>
              <a:rPr lang="de-DE" sz="2800" b="0" dirty="0" err="1"/>
              <a:t>Transformations</a:t>
            </a:r>
            <a:br>
              <a:rPr lang="en-US" sz="2800" b="0" dirty="0"/>
            </a:br>
            <a:br>
              <a:rPr lang="en-US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82DD7-B21E-F134-19CE-4E83C05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A28AEF5-4A11-3A33-C8E6-D3A2658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endParaRPr lang="de-DE" dirty="0"/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71D5154E-0174-0823-C8FA-D238D862E8F4}"/>
              </a:ext>
            </a:extLst>
          </p:cNvPr>
          <p:cNvSpPr/>
          <p:nvPr/>
        </p:nvSpPr>
        <p:spPr>
          <a:xfrm flipV="1">
            <a:off x="4673100" y="4471725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207EAC5-63C3-5B77-9DC6-6A02CA999EA5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Concatenating</a:t>
            </a:r>
            <a:r>
              <a:rPr lang="de-DE" dirty="0"/>
              <a:t> </a:t>
            </a:r>
            <a:r>
              <a:rPr lang="de-DE" dirty="0" err="1"/>
              <a:t>dataframes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union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D0ADF1E-97F6-0D26-7884-B21DCB82707D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5130004" y="2788248"/>
            <a:ext cx="270471" cy="64341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CBB4FD7-BBE6-0293-CECC-37288D93EC07}"/>
              </a:ext>
            </a:extLst>
          </p:cNvPr>
          <p:cNvGrpSpPr/>
          <p:nvPr/>
        </p:nvGrpSpPr>
        <p:grpSpPr>
          <a:xfrm>
            <a:off x="504758" y="2033504"/>
            <a:ext cx="4625246" cy="1468264"/>
            <a:chOff x="515774" y="2118894"/>
            <a:chExt cx="4673121" cy="139798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50477E5-2697-773B-1772-02BFD2D5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774" y="2118894"/>
              <a:ext cx="4665170" cy="1257438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58AB369F-B9C1-093D-BE64-A0B080B3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726" y="3383374"/>
              <a:ext cx="4665169" cy="133503"/>
            </a:xfrm>
            <a:prstGeom prst="rect">
              <a:avLst/>
            </a:prstGeom>
          </p:spPr>
        </p:pic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F554CF0-6CD0-C77A-776E-DF88A8787C6A}"/>
              </a:ext>
            </a:extLst>
          </p:cNvPr>
          <p:cNvGrpSpPr/>
          <p:nvPr/>
        </p:nvGrpSpPr>
        <p:grpSpPr>
          <a:xfrm>
            <a:off x="5383849" y="2099852"/>
            <a:ext cx="4734426" cy="751500"/>
            <a:chOff x="5383849" y="2099852"/>
            <a:chExt cx="4734426" cy="75150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5FA1E78-321A-BD4B-5625-C0F27BAD9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3849" y="2099852"/>
              <a:ext cx="4723410" cy="45161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150BB3E-6C2A-184B-2C1D-1D8F62C16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9226"/>
            <a:stretch/>
          </p:blipFill>
          <p:spPr>
            <a:xfrm>
              <a:off x="5394865" y="2534836"/>
              <a:ext cx="4723410" cy="18145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C375899-F957-1D91-B736-DEBC4B779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00475" y="2725144"/>
              <a:ext cx="4706784" cy="126208"/>
            </a:xfrm>
            <a:prstGeom prst="rect">
              <a:avLst/>
            </a:prstGeom>
          </p:spPr>
        </p:pic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1F93FCFF-97A2-3E01-6DE2-3AC7972DCE2F}"/>
              </a:ext>
            </a:extLst>
          </p:cNvPr>
          <p:cNvSpPr/>
          <p:nvPr/>
        </p:nvSpPr>
        <p:spPr>
          <a:xfrm flipV="1">
            <a:off x="5469571" y="2479539"/>
            <a:ext cx="4555170" cy="2861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51AB1A3-55F5-F62D-8117-0208B34D5545}"/>
              </a:ext>
            </a:extLst>
          </p:cNvPr>
          <p:cNvSpPr/>
          <p:nvPr/>
        </p:nvSpPr>
        <p:spPr>
          <a:xfrm flipV="1">
            <a:off x="539671" y="3417172"/>
            <a:ext cx="4525993" cy="2965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0A20A15-0CEF-805C-C071-13ADA9302A3F}"/>
              </a:ext>
            </a:extLst>
          </p:cNvPr>
          <p:cNvGrpSpPr/>
          <p:nvPr/>
        </p:nvGrpSpPr>
        <p:grpSpPr>
          <a:xfrm>
            <a:off x="5687396" y="4011541"/>
            <a:ext cx="4858428" cy="2019480"/>
            <a:chOff x="5687396" y="4011541"/>
            <a:chExt cx="4858428" cy="2019480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D9A2AED3-863B-BAE6-B93B-A2F9013BE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87396" y="4011541"/>
              <a:ext cx="4858428" cy="1917399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51A67C02-704E-C8D7-1591-DB15D9663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V="1">
              <a:off x="5712517" y="5908844"/>
              <a:ext cx="4803083" cy="1221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8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114BD02-83B1-C193-24C7-15BD2C040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73" y="1994958"/>
            <a:ext cx="5070593" cy="3094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9180"/>
            <a:ext cx="9810604" cy="1216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  <p:sp>
        <p:nvSpPr>
          <p:cNvPr id="35" name="Pfeil: gebogen 34">
            <a:extLst>
              <a:ext uri="{FF2B5EF4-FFF2-40B4-BE49-F238E27FC236}">
                <a16:creationId xmlns:a16="http://schemas.microsoft.com/office/drawing/2014/main" id="{266251A5-7BE8-1EBB-056B-D6264EB3E2AD}"/>
              </a:ext>
            </a:extLst>
          </p:cNvPr>
          <p:cNvSpPr/>
          <p:nvPr/>
        </p:nvSpPr>
        <p:spPr>
          <a:xfrm flipV="1">
            <a:off x="5148120" y="5089681"/>
            <a:ext cx="1156428" cy="5714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7067E84F-D2A7-2F90-29CD-31E519DCF901}"/>
              </a:ext>
            </a:extLst>
          </p:cNvPr>
          <p:cNvSpPr txBox="1">
            <a:spLocks/>
          </p:cNvSpPr>
          <p:nvPr/>
        </p:nvSpPr>
        <p:spPr>
          <a:xfrm>
            <a:off x="1050878" y="1423472"/>
            <a:ext cx="903900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: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filter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where</a:t>
            </a:r>
            <a:r>
              <a:rPr lang="de-DE" dirty="0">
                <a:highlight>
                  <a:srgbClr val="C0C0C0"/>
                </a:highlight>
              </a:rPr>
              <a:t>() </a:t>
            </a:r>
            <a:endParaRPr lang="de-DE" dirty="0"/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withColumn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pPr lvl="1"/>
            <a:r>
              <a:rPr lang="de-DE" dirty="0"/>
              <a:t>							   </a:t>
            </a:r>
            <a:r>
              <a:rPr lang="de-DE" dirty="0">
                <a:highlight>
                  <a:srgbClr val="C0C0C0"/>
                </a:highlight>
              </a:rPr>
              <a:t>…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14A3659-878E-0536-23B4-80BB6DB0C2A1}"/>
              </a:ext>
            </a:extLst>
          </p:cNvPr>
          <p:cNvSpPr/>
          <p:nvPr/>
        </p:nvSpPr>
        <p:spPr>
          <a:xfrm>
            <a:off x="1099673" y="3866030"/>
            <a:ext cx="4882838" cy="1123504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BB2D70-9FFA-7D62-3656-09FBC6796FE5}"/>
              </a:ext>
            </a:extLst>
          </p:cNvPr>
          <p:cNvSpPr/>
          <p:nvPr/>
        </p:nvSpPr>
        <p:spPr>
          <a:xfrm>
            <a:off x="4309459" y="3866030"/>
            <a:ext cx="613093" cy="862088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1F0008-00A4-AE58-0CD7-504DC702348C}"/>
              </a:ext>
            </a:extLst>
          </p:cNvPr>
          <p:cNvSpPr/>
          <p:nvPr/>
        </p:nvSpPr>
        <p:spPr>
          <a:xfrm>
            <a:off x="1099673" y="2061978"/>
            <a:ext cx="381194" cy="292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36C7C16-41F0-88DA-7AD6-9EEF11B04CF9}"/>
              </a:ext>
            </a:extLst>
          </p:cNvPr>
          <p:cNvSpPr/>
          <p:nvPr/>
        </p:nvSpPr>
        <p:spPr>
          <a:xfrm>
            <a:off x="2480960" y="2078543"/>
            <a:ext cx="1360155" cy="292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249E667-65C6-0A8C-D5F9-7C129186F70B}"/>
              </a:ext>
            </a:extLst>
          </p:cNvPr>
          <p:cNvSpPr/>
          <p:nvPr/>
        </p:nvSpPr>
        <p:spPr>
          <a:xfrm>
            <a:off x="4319187" y="2078542"/>
            <a:ext cx="598501" cy="29275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895A0E4-F6B2-CD46-A017-1DA9C1B37423}"/>
              </a:ext>
            </a:extLst>
          </p:cNvPr>
          <p:cNvSpPr/>
          <p:nvPr/>
        </p:nvSpPr>
        <p:spPr>
          <a:xfrm>
            <a:off x="2480960" y="3866030"/>
            <a:ext cx="1360155" cy="862087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59D1D2D-594A-CB56-9171-9C579F1E61AD}"/>
              </a:ext>
            </a:extLst>
          </p:cNvPr>
          <p:cNvSpPr/>
          <p:nvPr/>
        </p:nvSpPr>
        <p:spPr>
          <a:xfrm>
            <a:off x="1110240" y="3867567"/>
            <a:ext cx="370627" cy="862088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3E1DDF9-ED55-4AB3-79A0-6CD7F6AF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74" y="3866029"/>
            <a:ext cx="4635849" cy="28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7" grpId="0" animBg="1"/>
      <p:bldP spid="34" grpId="0" animBg="1"/>
      <p:bldP spid="18" grpId="0" animBg="1"/>
      <p:bldP spid="22" grpId="0" animBg="1"/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61FAC8-548F-E891-19BF-CB4FB701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24CA992-6536-6FC7-FBD5-6153075C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449180"/>
            <a:ext cx="9810604" cy="1216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23D5263B-3A1A-5C20-0A08-DFD9AD6F4D71}"/>
              </a:ext>
            </a:extLst>
          </p:cNvPr>
          <p:cNvSpPr/>
          <p:nvPr/>
        </p:nvSpPr>
        <p:spPr>
          <a:xfrm flipV="1">
            <a:off x="1304451" y="2273456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4972A13-C7D4-5B65-B055-361A87E8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038" y="2471300"/>
            <a:ext cx="8171142" cy="29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6043013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845" y="226578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6" y="5081830"/>
            <a:ext cx="8711406" cy="136872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Import Data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Perform Basic Transformation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Perform  Conditional Selection of Rows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Carry out b</a:t>
            </a:r>
            <a:r>
              <a:rPr lang="de-DE" spc="160" dirty="0" err="1"/>
              <a:t>asic</a:t>
            </a:r>
            <a:r>
              <a:rPr lang="de-DE" spc="160" dirty="0"/>
              <a:t> Data </a:t>
            </a:r>
            <a:r>
              <a:rPr lang="de-DE" spc="160" dirty="0" err="1"/>
              <a:t>Cleaning</a:t>
            </a:r>
            <a:endParaRPr lang="de-DE" spc="160" dirty="0"/>
          </a:p>
          <a:p>
            <a:pPr>
              <a:lnSpc>
                <a:spcPct val="90000"/>
              </a:lnSpc>
            </a:pP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7478" y="1681163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E0B22A-6793-6C76-0AC0-6EEC8D27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6DFF593-E3DC-9D14-3941-CE4F5A24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Importing</a:t>
            </a:r>
            <a:r>
              <a:rPr lang="de-DE" dirty="0"/>
              <a:t> Data	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31E5BC-40AA-650B-EFAC-72C79CFF9DE4}"/>
              </a:ext>
            </a:extLst>
          </p:cNvPr>
          <p:cNvSpPr txBox="1">
            <a:spLocks/>
          </p:cNvSpPr>
          <p:nvPr/>
        </p:nvSpPr>
        <p:spPr>
          <a:xfrm>
            <a:off x="1050879" y="1935656"/>
            <a:ext cx="5087695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Importing</a:t>
            </a:r>
            <a:r>
              <a:rPr lang="de-DE" dirty="0"/>
              <a:t> Data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spark.read.options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845A87-67FF-6947-D742-61B045D7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64" y="2912161"/>
            <a:ext cx="4824010" cy="110599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F7A900-DB8D-9422-E6E9-937CD500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64" y="4827910"/>
            <a:ext cx="7104607" cy="3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Accessing</a:t>
            </a:r>
            <a:r>
              <a:rPr lang="de-DE" dirty="0"/>
              <a:t> Columns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feil: gebogen 25">
            <a:extLst>
              <a:ext uri="{FF2B5EF4-FFF2-40B4-BE49-F238E27FC236}">
                <a16:creationId xmlns:a16="http://schemas.microsoft.com/office/drawing/2014/main" id="{3672C1D6-879E-F479-4144-9D5AC7CD0C3D}"/>
              </a:ext>
            </a:extLst>
          </p:cNvPr>
          <p:cNvSpPr/>
          <p:nvPr/>
        </p:nvSpPr>
        <p:spPr>
          <a:xfrm flipV="1">
            <a:off x="5274586" y="4990452"/>
            <a:ext cx="1338264" cy="5831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FF8F1ED3-B682-7F29-BEE2-B630312A7A1F}"/>
              </a:ext>
            </a:extLst>
          </p:cNvPr>
          <p:cNvSpPr txBox="1">
            <a:spLocks/>
          </p:cNvSpPr>
          <p:nvPr/>
        </p:nvSpPr>
        <p:spPr>
          <a:xfrm>
            <a:off x="1050879" y="1935656"/>
            <a:ext cx="5087695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select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C6D10B-C43B-A818-B302-01562CAC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69" y="2472801"/>
            <a:ext cx="5213269" cy="2466405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F9C1C03F-2754-037E-75E8-EBD97652A0A4}"/>
              </a:ext>
            </a:extLst>
          </p:cNvPr>
          <p:cNvSpPr/>
          <p:nvPr/>
        </p:nvSpPr>
        <p:spPr>
          <a:xfrm>
            <a:off x="2891247" y="2532942"/>
            <a:ext cx="400594" cy="2326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B1A3EC-E370-BB8B-DEB1-F4F219D6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56" y="4160545"/>
            <a:ext cx="2437216" cy="20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F1399A-8F08-1F61-B85A-D1E4DB20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05275BE-34B4-C620-CFCC-5ECB548D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>
            <a:normAutofit/>
          </a:bodyPr>
          <a:lstStyle/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FB0CFFE0-3226-9906-D433-2347E6B4CA76}"/>
              </a:ext>
            </a:extLst>
          </p:cNvPr>
          <p:cNvSpPr/>
          <p:nvPr/>
        </p:nvSpPr>
        <p:spPr>
          <a:xfrm flipV="1">
            <a:off x="1226218" y="4914900"/>
            <a:ext cx="571500" cy="8328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180EB856-F971-A499-9907-2AFB3DA08E99}"/>
              </a:ext>
            </a:extLst>
          </p:cNvPr>
          <p:cNvSpPr txBox="1">
            <a:spLocks/>
          </p:cNvSpPr>
          <p:nvPr/>
        </p:nvSpPr>
        <p:spPr>
          <a:xfrm>
            <a:off x="1050687" y="1516960"/>
            <a:ext cx="869489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workaround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collect</a:t>
            </a:r>
            <a:r>
              <a:rPr lang="de-DE" dirty="0">
                <a:highlight>
                  <a:srgbClr val="C0C0C0"/>
                </a:highlight>
              </a:rPr>
              <a:t>()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>
                <a:highlight>
                  <a:srgbClr val="C0C0C0"/>
                </a:highlight>
              </a:rPr>
              <a:t>print</a:t>
            </a:r>
            <a:r>
              <a:rPr lang="de-DE" dirty="0">
                <a:highlight>
                  <a:srgbClr val="C0C0C0"/>
                </a:highlight>
              </a:rPr>
              <a:t>()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			 (and </a:t>
            </a:r>
            <a:r>
              <a:rPr lang="de-DE" dirty="0" err="1"/>
              <a:t>square</a:t>
            </a:r>
            <a:r>
              <a:rPr lang="de-DE" dirty="0"/>
              <a:t> </a:t>
            </a:r>
            <a:r>
              <a:rPr lang="de-DE" dirty="0" err="1"/>
              <a:t>brackets</a:t>
            </a:r>
            <a:r>
              <a:rPr lang="de-DE" dirty="0"/>
              <a:t>-operator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row</a:t>
            </a:r>
            <a:r>
              <a:rPr lang="de-DE" dirty="0"/>
              <a:t>)</a:t>
            </a:r>
            <a:endParaRPr lang="de-DE" dirty="0">
              <a:highlight>
                <a:srgbClr val="C0C0C0"/>
              </a:highlight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947B7D-2778-6E6B-0E18-9E5352AEE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42" y="5153026"/>
            <a:ext cx="8595383" cy="156199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26368D2-FE46-94AC-79D0-C1C72A5F3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4" y="2310114"/>
            <a:ext cx="5339636" cy="252618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636A1B5-80BF-65ED-BCCF-A8529C583806}"/>
              </a:ext>
            </a:extLst>
          </p:cNvPr>
          <p:cNvSpPr/>
          <p:nvPr/>
        </p:nvSpPr>
        <p:spPr>
          <a:xfrm>
            <a:off x="251110" y="3181350"/>
            <a:ext cx="5197190" cy="2190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3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Adding</a:t>
            </a:r>
            <a:r>
              <a:rPr lang="de-DE" dirty="0"/>
              <a:t> Columns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sp>
        <p:nvSpPr>
          <p:cNvPr id="18" name="Pfeil: gebogen 17">
            <a:extLst>
              <a:ext uri="{FF2B5EF4-FFF2-40B4-BE49-F238E27FC236}">
                <a16:creationId xmlns:a16="http://schemas.microsoft.com/office/drawing/2014/main" id="{5D165F3B-BB07-2E0B-ECF2-4202164A3289}"/>
              </a:ext>
            </a:extLst>
          </p:cNvPr>
          <p:cNvSpPr/>
          <p:nvPr/>
        </p:nvSpPr>
        <p:spPr>
          <a:xfrm flipV="1">
            <a:off x="2489558" y="3958670"/>
            <a:ext cx="1313008" cy="10147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22FF8001-A750-786A-1242-7EE1E5B34ABD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6661364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withColumn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CED3301-EE68-F7C8-3BD7-4F053FB378AF}"/>
              </a:ext>
            </a:extLst>
          </p:cNvPr>
          <p:cNvGrpSpPr/>
          <p:nvPr/>
        </p:nvGrpSpPr>
        <p:grpSpPr>
          <a:xfrm>
            <a:off x="825771" y="2280619"/>
            <a:ext cx="5642196" cy="1614230"/>
            <a:chOff x="4106869" y="2249871"/>
            <a:chExt cx="6077798" cy="180885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A9476E9-A958-0380-FA1C-9A5641EB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974" y="2810774"/>
              <a:ext cx="6001588" cy="124794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13EFE81-156B-8249-5F60-2814B9770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6869" y="2249871"/>
              <a:ext cx="6077798" cy="562053"/>
            </a:xfrm>
            <a:prstGeom prst="rect">
              <a:avLst/>
            </a:prstGeom>
          </p:spPr>
        </p:pic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34C0D2FE-F92E-0D44-46DC-DE06626BDD94}"/>
              </a:ext>
            </a:extLst>
          </p:cNvPr>
          <p:cNvSpPr/>
          <p:nvPr/>
        </p:nvSpPr>
        <p:spPr>
          <a:xfrm flipH="1">
            <a:off x="6376837" y="2326178"/>
            <a:ext cx="1014860" cy="1468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33EB8D39-1452-30CB-227E-F7ED4FB2D329}"/>
              </a:ext>
            </a:extLst>
          </p:cNvPr>
          <p:cNvGrpSpPr/>
          <p:nvPr/>
        </p:nvGrpSpPr>
        <p:grpSpPr>
          <a:xfrm>
            <a:off x="3944102" y="4187982"/>
            <a:ext cx="6515742" cy="2191575"/>
            <a:chOff x="3944102" y="4167280"/>
            <a:chExt cx="6416448" cy="2123069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67D0EA95-A264-D904-8B5D-F8DD0443A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6893" y="4167280"/>
              <a:ext cx="6403657" cy="1085768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69E1FC8-0288-627E-3377-BA632E6B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4102" y="5253049"/>
              <a:ext cx="5788295" cy="103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A82DD7-B21E-F134-19CE-4E83C05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A28AEF5-4A11-3A33-C8E6-D3A26586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609600"/>
            <a:ext cx="9810750" cy="1216025"/>
          </a:xfrm>
        </p:spPr>
        <p:txBody>
          <a:bodyPr/>
          <a:lstStyle/>
          <a:p>
            <a:r>
              <a:rPr lang="de-DE" dirty="0" err="1"/>
              <a:t>Removing</a:t>
            </a:r>
            <a:r>
              <a:rPr lang="de-DE" dirty="0"/>
              <a:t> Columns</a:t>
            </a:r>
          </a:p>
        </p:txBody>
      </p:sp>
      <p:sp>
        <p:nvSpPr>
          <p:cNvPr id="15" name="Pfeil: gebogen 14">
            <a:extLst>
              <a:ext uri="{FF2B5EF4-FFF2-40B4-BE49-F238E27FC236}">
                <a16:creationId xmlns:a16="http://schemas.microsoft.com/office/drawing/2014/main" id="{71D5154E-0174-0823-C8FA-D238D862E8F4}"/>
              </a:ext>
            </a:extLst>
          </p:cNvPr>
          <p:cNvSpPr/>
          <p:nvPr/>
        </p:nvSpPr>
        <p:spPr>
          <a:xfrm flipV="1">
            <a:off x="4034632" y="3939389"/>
            <a:ext cx="685018" cy="9978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0207EAC5-63C3-5B77-9DC6-6A02CA999EA5}"/>
              </a:ext>
            </a:extLst>
          </p:cNvPr>
          <p:cNvSpPr txBox="1">
            <a:spLocks/>
          </p:cNvSpPr>
          <p:nvPr/>
        </p:nvSpPr>
        <p:spPr>
          <a:xfrm>
            <a:off x="1050878" y="162005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DE6819-3C6F-C17D-69AA-D8D2B2D0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4" y="2247384"/>
            <a:ext cx="5723735" cy="148393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609E88E8-BC50-3BDB-8522-BB108B1B3D5B}"/>
              </a:ext>
            </a:extLst>
          </p:cNvPr>
          <p:cNvSpPr/>
          <p:nvPr/>
        </p:nvSpPr>
        <p:spPr>
          <a:xfrm>
            <a:off x="6138408" y="2306472"/>
            <a:ext cx="747422" cy="13709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0A1B4A-4872-DF0E-64C4-8DAB688B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04" y="4255999"/>
            <a:ext cx="5458234" cy="23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b</a:t>
            </a:r>
            <a:r>
              <a:rPr lang="de-DE" spc="160" dirty="0" err="1"/>
              <a:t>asic</a:t>
            </a:r>
            <a:r>
              <a:rPr lang="de-DE" spc="160" dirty="0"/>
              <a:t> Data </a:t>
            </a:r>
            <a:r>
              <a:rPr lang="de-DE" spc="160" dirty="0" err="1"/>
              <a:t>Cleaning</a:t>
            </a:r>
            <a:endParaRPr lang="de-DE" spc="16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70DE915-F483-8E9A-C3EB-8FD8147FCB94}"/>
              </a:ext>
            </a:extLst>
          </p:cNvPr>
          <p:cNvSpPr txBox="1">
            <a:spLocks/>
          </p:cNvSpPr>
          <p:nvPr/>
        </p:nvSpPr>
        <p:spPr>
          <a:xfrm>
            <a:off x="1050878" y="2034085"/>
            <a:ext cx="5349922" cy="146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Removing</a:t>
            </a:r>
            <a:r>
              <a:rPr lang="de-DE" dirty="0"/>
              <a:t> NAs </a:t>
            </a:r>
            <a:r>
              <a:rPr lang="de-DE" dirty="0" err="1"/>
              <a:t>with</a:t>
            </a:r>
            <a:r>
              <a:rPr lang="de-DE" dirty="0"/>
              <a:t> 	    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dropna</a:t>
            </a:r>
            <a:r>
              <a:rPr lang="de-DE" dirty="0">
                <a:highlight>
                  <a:srgbClr val="C0C0C0"/>
                </a:highlight>
              </a:rPr>
              <a:t>()</a:t>
            </a:r>
          </a:p>
          <a:p>
            <a:r>
              <a:rPr lang="de-DE" dirty="0" err="1"/>
              <a:t>Removing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>
                <a:highlight>
                  <a:srgbClr val="C0C0C0"/>
                </a:highlight>
              </a:rPr>
              <a:t>.</a:t>
            </a:r>
            <a:r>
              <a:rPr lang="de-DE" dirty="0" err="1">
                <a:highlight>
                  <a:srgbClr val="C0C0C0"/>
                </a:highlight>
              </a:rPr>
              <a:t>dropDuplicates</a:t>
            </a:r>
            <a:r>
              <a:rPr lang="de-DE" dirty="0">
                <a:highlight>
                  <a:srgbClr val="C0C0C0"/>
                </a:highlight>
              </a:rPr>
              <a:t>()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17B793-1CC1-74F9-D356-1A8EC565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78" y="3095346"/>
            <a:ext cx="2885802" cy="2807383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23080D-241F-CAD7-0F49-99B81EB13C86}"/>
              </a:ext>
            </a:extLst>
          </p:cNvPr>
          <p:cNvSpPr/>
          <p:nvPr/>
        </p:nvSpPr>
        <p:spPr>
          <a:xfrm>
            <a:off x="6400800" y="4378675"/>
            <a:ext cx="874827" cy="278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7BC382F-A00A-C1BD-D588-7ED267A5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06" y="2995623"/>
            <a:ext cx="5070593" cy="30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194</Words>
  <Application>Microsoft Office PowerPoint</Application>
  <PresentationFormat>Breitbild</PresentationFormat>
  <Paragraphs>45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Bembo</vt:lpstr>
      <vt:lpstr>Calibri</vt:lpstr>
      <vt:lpstr>ArchiveVTI</vt:lpstr>
      <vt:lpstr>Actions &amp; Basic Transformations  </vt:lpstr>
      <vt:lpstr>Content</vt:lpstr>
      <vt:lpstr>Goal of the learning sections</vt:lpstr>
      <vt:lpstr>Importing Data </vt:lpstr>
      <vt:lpstr>Accessing Columns</vt:lpstr>
      <vt:lpstr>Accessing Rows</vt:lpstr>
      <vt:lpstr>Adding Columns</vt:lpstr>
      <vt:lpstr>Removing Columns</vt:lpstr>
      <vt:lpstr>basic Data Cleaning</vt:lpstr>
      <vt:lpstr>Concatenating DataFrames</vt:lpstr>
      <vt:lpstr>Perform  Conditional Selection of Rows</vt:lpstr>
      <vt:lpstr>Perform  Conditional Selection of Rows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Student Inftech</cp:lastModifiedBy>
  <cp:revision>63</cp:revision>
  <dcterms:created xsi:type="dcterms:W3CDTF">2022-04-30T13:17:00Z</dcterms:created>
  <dcterms:modified xsi:type="dcterms:W3CDTF">2022-05-11T12:44:55Z</dcterms:modified>
</cp:coreProperties>
</file>