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BE5D6"/>
    <a:srgbClr val="648ACE"/>
    <a:srgbClr val="4472C4"/>
    <a:srgbClr val="FF5050"/>
    <a:srgbClr val="A9D18E"/>
    <a:srgbClr val="000000"/>
    <a:srgbClr val="CBF3F0"/>
    <a:srgbClr val="D1B0E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C26A6-EC41-C04B-22FE-3D7CE0070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A25651-EA07-7AAB-5F5E-EB12E6E91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C3E10-FF5C-DCD2-6E66-7F5C1C16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64AC4-55F7-D8F6-3F43-CFB0F502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2D8AF-69D2-4C11-D757-1DCE75F5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5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D3BFA-0D1B-FFE7-B31C-1F6A1E3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9D388-04F4-11A4-67B4-990375A4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EF691-DAC1-C44D-AAE0-070348AE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3431B-97D3-BD2E-1CE4-596A9AD7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1528E-6E2A-A4B8-E79F-DC85307B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1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BECABB-715F-9163-4321-18677B92A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7A616-FDE5-2893-ED74-5324EA8F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E4677-182D-5D3E-AC50-2EFA7BA0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F6397-DCFE-65CB-3DBA-0F42FBF7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99014-D248-D929-5158-6D90DE5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2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C20DD-C60E-ACB1-66E4-3C1C1D6C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D53D6-7753-D328-0AC0-9B14FDEC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C6A2A-DC7D-488B-9894-36984B46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B6890-610F-A4BC-9EC9-CFA5FC75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FEEAB-9A58-8C6A-F1C3-9098593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0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AF4D-39A3-138F-D255-1B6CC199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B5785-6EC2-D02F-F9C5-70122547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EB71F-16FB-AD49-855F-4C66D015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C3B1F-055D-44C3-CC0F-494F3823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13411-EC3A-84B3-7FDB-8FED997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14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C0A25-FD52-01F7-A2BC-8A366B9F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C4C48-269F-FD1C-C2F9-41DD7D67A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C20994-3EED-49A1-5BF9-9FB09FDA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A20FFA-8A48-5837-F0A0-5F363743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CF202A-4764-4985-41FB-A7B56B3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690ADA-4742-069F-F495-8EA2C7CF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9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F048C-7DDE-5BC3-27F3-2D238E2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95B174-A676-B286-B288-E3BE84C0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2F059-9003-425C-6469-2A1194865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03EBF4-3212-0F04-303B-0E6BFE334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D0DA4C-7441-8190-1578-303EA2D56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C79E2E-FE4D-D61E-3856-E139A0F4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697836-08DF-3A17-43B6-E936D4D4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BAD495-6A76-4D09-080C-844A94B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CFE7B-4576-DA0C-4BC8-13B39DA7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F2301C-56EC-8B9D-BB9A-FE4B8CD7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05289C-D6B0-0165-A2B9-96D6B695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5AE195-B231-398D-C01F-D39D759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17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DE8703-D145-4488-3F87-3D6D6EB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C3CDFE-649C-3195-60F6-CCD7D99E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18A52E-C927-3099-2C2E-B885DA80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1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20B14-FE91-3034-F49A-60328B99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75D25-CC9E-4E62-4CA8-C5C369DB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AE3E35-7D7E-798E-1C77-994313C3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62844B-D295-5EB9-9474-187A872C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5E5320-5C90-7587-54B8-B3F36349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FC41F-03BB-8FE5-5C5A-5681E421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2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F4EE-DC91-B097-BBE4-D21C4002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142D5-E30F-D424-C418-36DA81A51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90B171-9FDB-C86C-5194-52AD2C78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0E948-C552-5FE6-F7BB-BE0DB400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722D44-9DEE-180D-CA8B-258B405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8548C-8012-2E3B-64A7-825C2081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597054-F0EF-E787-BFEB-C5A80736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C9D1DA-145C-8B81-2194-340521B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F72F0-8248-9801-B43D-11972C2F4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DE37-D982-404A-ACD9-39B1632D0E11}" type="datetimeFigureOut">
              <a:rPr lang="de-DE" smtClean="0"/>
              <a:t>19.07.2022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7E6094-BB95-5CAC-EA28-8691E09A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C4897-4879-63F2-7DAE-283DA7968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5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CABFCD8-2367-A41D-4588-56F03EBF990D}"/>
              </a:ext>
            </a:extLst>
          </p:cNvPr>
          <p:cNvGrpSpPr/>
          <p:nvPr/>
        </p:nvGrpSpPr>
        <p:grpSpPr>
          <a:xfrm>
            <a:off x="135466" y="84578"/>
            <a:ext cx="11921067" cy="2182557"/>
            <a:chOff x="173564" y="2412997"/>
            <a:chExt cx="11921067" cy="2032003"/>
          </a:xfrm>
          <a:noFill/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E1FB4C5-7A8A-76F9-EE10-CD939EC7178C}"/>
                </a:ext>
              </a:extLst>
            </p:cNvPr>
            <p:cNvSpPr/>
            <p:nvPr/>
          </p:nvSpPr>
          <p:spPr>
            <a:xfrm>
              <a:off x="173564" y="2412999"/>
              <a:ext cx="11921067" cy="20320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976D02-0CFB-47BC-D89C-3C6705247289}"/>
                </a:ext>
              </a:extLst>
            </p:cNvPr>
            <p:cNvSpPr/>
            <p:nvPr/>
          </p:nvSpPr>
          <p:spPr>
            <a:xfrm rot="16200000">
              <a:off x="-751417" y="3337978"/>
              <a:ext cx="2032001" cy="182039"/>
            </a:xfrm>
            <a:prstGeom prst="rect">
              <a:avLst/>
            </a:pr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Projektdesign</a:t>
              </a:r>
              <a:endParaRPr lang="de-DE" dirty="0"/>
            </a:p>
          </p:txBody>
        </p:sp>
      </p:grpSp>
      <p:sp>
        <p:nvSpPr>
          <p:cNvPr id="95" name="Pfeil: Chevron 94">
            <a:extLst>
              <a:ext uri="{FF2B5EF4-FFF2-40B4-BE49-F238E27FC236}">
                <a16:creationId xmlns:a16="http://schemas.microsoft.com/office/drawing/2014/main" id="{133674C8-D0A8-7995-65B2-C9080E0BF475}"/>
              </a:ext>
            </a:extLst>
          </p:cNvPr>
          <p:cNvSpPr/>
          <p:nvPr/>
        </p:nvSpPr>
        <p:spPr>
          <a:xfrm>
            <a:off x="7641590" y="2677745"/>
            <a:ext cx="2937821" cy="229293"/>
          </a:xfrm>
          <a:prstGeom prst="chevron">
            <a:avLst/>
          </a:prstGeom>
          <a:solidFill>
            <a:srgbClr val="FF5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analyse.ipynb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39126844-598B-5EF3-8DFB-FA071A2E1D24}"/>
              </a:ext>
            </a:extLst>
          </p:cNvPr>
          <p:cNvSpPr/>
          <p:nvPr/>
        </p:nvSpPr>
        <p:spPr>
          <a:xfrm>
            <a:off x="135466" y="2970778"/>
            <a:ext cx="11955551" cy="37839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DBB79584-6F0D-758C-3DF2-8A681F2AA389}"/>
              </a:ext>
            </a:extLst>
          </p:cNvPr>
          <p:cNvSpPr/>
          <p:nvPr/>
        </p:nvSpPr>
        <p:spPr>
          <a:xfrm rot="16200000">
            <a:off x="-1665500" y="4771740"/>
            <a:ext cx="3783971" cy="182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Daten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08976DCC-1047-6DC0-1E1C-F88BB66E37AF}"/>
              </a:ext>
            </a:extLst>
          </p:cNvPr>
          <p:cNvGrpSpPr/>
          <p:nvPr/>
        </p:nvGrpSpPr>
        <p:grpSpPr>
          <a:xfrm>
            <a:off x="405588" y="5637260"/>
            <a:ext cx="1568686" cy="1004326"/>
            <a:chOff x="1612665" y="5660520"/>
            <a:chExt cx="1568686" cy="100432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3C27400-367A-AD3E-E49A-3B24DEF88003}"/>
                </a:ext>
              </a:extLst>
            </p:cNvPr>
            <p:cNvGrpSpPr/>
            <p:nvPr/>
          </p:nvGrpSpPr>
          <p:grpSpPr>
            <a:xfrm>
              <a:off x="1612665" y="5695953"/>
              <a:ext cx="1568686" cy="968893"/>
              <a:chOff x="173561" y="4693078"/>
              <a:chExt cx="11921062" cy="2032000"/>
            </a:xfrm>
          </p:grpSpPr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15A9D13B-64FD-7759-54B3-00FA5C493200}"/>
                  </a:ext>
                </a:extLst>
              </p:cNvPr>
              <p:cNvSpPr/>
              <p:nvPr/>
            </p:nvSpPr>
            <p:spPr>
              <a:xfrm>
                <a:off x="173561" y="4693078"/>
                <a:ext cx="11921062" cy="20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D596271F-344D-29EB-0DAD-F5060FCCBD2E}"/>
                  </a:ext>
                </a:extLst>
              </p:cNvPr>
              <p:cNvSpPr/>
              <p:nvPr/>
            </p:nvSpPr>
            <p:spPr>
              <a:xfrm rot="16200000">
                <a:off x="103185" y="4763482"/>
                <a:ext cx="2031998" cy="1891193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/>
                  <a:t>.</a:t>
                </a:r>
                <a:r>
                  <a:rPr lang="de-DE" sz="1100" b="1" dirty="0" err="1"/>
                  <a:t>csv</a:t>
                </a:r>
                <a:endParaRPr lang="de-DE" sz="1100" b="1" dirty="0"/>
              </a:p>
            </p:txBody>
          </p:sp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91D6B7B6-2C6A-F6BA-FD04-4B5145D0C7F7}"/>
                </a:ext>
              </a:extLst>
            </p:cNvPr>
            <p:cNvGrpSpPr/>
            <p:nvPr/>
          </p:nvGrpSpPr>
          <p:grpSpPr>
            <a:xfrm>
              <a:off x="1931458" y="5660520"/>
              <a:ext cx="1159549" cy="964914"/>
              <a:chOff x="3435113" y="3428340"/>
              <a:chExt cx="1159549" cy="964914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A3F986BB-4A9D-CB75-1F63-88F8FF0CF261}"/>
                  </a:ext>
                </a:extLst>
              </p:cNvPr>
              <p:cNvGrpSpPr/>
              <p:nvPr/>
            </p:nvGrpSpPr>
            <p:grpSpPr>
              <a:xfrm>
                <a:off x="3435113" y="3428340"/>
                <a:ext cx="1159549" cy="348599"/>
                <a:chOff x="3678006" y="349778"/>
                <a:chExt cx="4165528" cy="1013976"/>
              </a:xfrm>
            </p:grpSpPr>
            <p:pic>
              <p:nvPicPr>
                <p:cNvPr id="203" name="Grafik 202" descr="Geöffneter Ordner mit einfarbiger Füllung">
                  <a:extLst>
                    <a:ext uri="{FF2B5EF4-FFF2-40B4-BE49-F238E27FC236}">
                      <a16:creationId xmlns:a16="http://schemas.microsoft.com/office/drawing/2014/main" id="{5592147F-56EE-5937-8095-A5D5119C8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8006" y="349778"/>
                  <a:ext cx="893994" cy="893994"/>
                </a:xfrm>
                <a:prstGeom prst="rect">
                  <a:avLst/>
                </a:prstGeom>
              </p:spPr>
            </p:pic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5F9E4E7B-0182-3600-D4C1-36723B609B84}"/>
                    </a:ext>
                  </a:extLst>
                </p:cNvPr>
                <p:cNvSpPr txBox="1"/>
                <p:nvPr/>
              </p:nvSpPr>
              <p:spPr>
                <a:xfrm>
                  <a:off x="4581609" y="558042"/>
                  <a:ext cx="3261925" cy="805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../Daten</a:t>
                  </a:r>
                </a:p>
              </p:txBody>
            </p:sp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428D492F-C50B-EB1D-C8CE-DB3132FBAECC}"/>
                  </a:ext>
                </a:extLst>
              </p:cNvPr>
              <p:cNvGrpSpPr/>
              <p:nvPr/>
            </p:nvGrpSpPr>
            <p:grpSpPr>
              <a:xfrm>
                <a:off x="3549041" y="3649179"/>
                <a:ext cx="934058" cy="744075"/>
                <a:chOff x="8064815" y="2606637"/>
                <a:chExt cx="2180555" cy="1668027"/>
              </a:xfrm>
            </p:grpSpPr>
            <p:cxnSp>
              <p:nvCxnSpPr>
                <p:cNvPr id="191" name="Verbinder: gewinkelt 190">
                  <a:extLst>
                    <a:ext uri="{FF2B5EF4-FFF2-40B4-BE49-F238E27FC236}">
                      <a16:creationId xmlns:a16="http://schemas.microsoft.com/office/drawing/2014/main" id="{21BCCFEF-5DA7-980A-5CCE-E903E7C61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899715" y="2771737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Verbinder: gewinkelt 191">
                  <a:extLst>
                    <a:ext uri="{FF2B5EF4-FFF2-40B4-BE49-F238E27FC236}">
                      <a16:creationId xmlns:a16="http://schemas.microsoft.com/office/drawing/2014/main" id="{E3C64F45-2FBF-90D8-8F80-4656C6178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899715" y="3016222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Verbinder: gewinkelt 192">
                  <a:extLst>
                    <a:ext uri="{FF2B5EF4-FFF2-40B4-BE49-F238E27FC236}">
                      <a16:creationId xmlns:a16="http://schemas.microsoft.com/office/drawing/2014/main" id="{CA6806A6-591C-54C2-ABDD-E16AB5561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01071" y="3263900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Verbinder: gewinkelt 193">
                  <a:extLst>
                    <a:ext uri="{FF2B5EF4-FFF2-40B4-BE49-F238E27FC236}">
                      <a16:creationId xmlns:a16="http://schemas.microsoft.com/office/drawing/2014/main" id="{00657D29-C570-0B73-EEDC-9B1E8273E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050372" y="2670410"/>
                  <a:ext cx="366712" cy="331159"/>
                </a:xfrm>
                <a:prstGeom prst="bentConnector3">
                  <a:avLst>
                    <a:gd name="adj1" fmla="val 98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Textfeld 194">
                  <a:extLst>
                    <a:ext uri="{FF2B5EF4-FFF2-40B4-BE49-F238E27FC236}">
                      <a16:creationId xmlns:a16="http://schemas.microsoft.com/office/drawing/2014/main" id="{2CCE8A4B-89A4-00E4-7375-AAF04865BD34}"/>
                    </a:ext>
                  </a:extLst>
                </p:cNvPr>
                <p:cNvSpPr txBox="1"/>
                <p:nvPr/>
              </p:nvSpPr>
              <p:spPr>
                <a:xfrm>
                  <a:off x="8433430" y="2888541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careplans.csv</a:t>
                  </a:r>
                </a:p>
              </p:txBody>
            </p:sp>
            <p:cxnSp>
              <p:nvCxnSpPr>
                <p:cNvPr id="196" name="Verbinder: gewinkelt 195">
                  <a:extLst>
                    <a:ext uri="{FF2B5EF4-FFF2-40B4-BE49-F238E27FC236}">
                      <a16:creationId xmlns:a16="http://schemas.microsoft.com/office/drawing/2014/main" id="{6AA40E16-52C0-6B9B-46EE-ABB9D375B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00667" y="3486759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Verbinder: gewinkelt 196">
                  <a:extLst>
                    <a:ext uri="{FF2B5EF4-FFF2-40B4-BE49-F238E27FC236}">
                      <a16:creationId xmlns:a16="http://schemas.microsoft.com/office/drawing/2014/main" id="{CA6DE764-A349-9277-F094-077579AC0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00030" y="3725503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91EA64CD-2153-2BCF-96C1-772970999CEF}"/>
                    </a:ext>
                  </a:extLst>
                </p:cNvPr>
                <p:cNvSpPr txBox="1"/>
                <p:nvPr/>
              </p:nvSpPr>
              <p:spPr>
                <a:xfrm>
                  <a:off x="8430813" y="3136232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conditions.csv</a:t>
                  </a:r>
                </a:p>
              </p:txBody>
            </p:sp>
            <p:sp>
              <p:nvSpPr>
                <p:cNvPr id="199" name="Textfeld 198">
                  <a:extLst>
                    <a:ext uri="{FF2B5EF4-FFF2-40B4-BE49-F238E27FC236}">
                      <a16:creationId xmlns:a16="http://schemas.microsoft.com/office/drawing/2014/main" id="{7BD1AADE-FFB8-158A-553B-7F43F0DC51E0}"/>
                    </a:ext>
                  </a:extLst>
                </p:cNvPr>
                <p:cNvSpPr txBox="1"/>
                <p:nvPr/>
              </p:nvSpPr>
              <p:spPr>
                <a:xfrm>
                  <a:off x="8430810" y="3380716"/>
                  <a:ext cx="1814560" cy="413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immunizations.csv</a:t>
                  </a:r>
                </a:p>
              </p:txBody>
            </p:sp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5EFF35FC-F9C1-2818-4280-37C6B9941720}"/>
                    </a:ext>
                  </a:extLst>
                </p:cNvPr>
                <p:cNvSpPr txBox="1"/>
                <p:nvPr/>
              </p:nvSpPr>
              <p:spPr>
                <a:xfrm>
                  <a:off x="8430813" y="3628408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medications.csv</a:t>
                  </a:r>
                </a:p>
              </p:txBody>
            </p:sp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2F5B10DE-79D8-238F-51E3-4B916155B9C6}"/>
                    </a:ext>
                  </a:extLst>
                </p:cNvPr>
                <p:cNvSpPr txBox="1"/>
                <p:nvPr/>
              </p:nvSpPr>
              <p:spPr>
                <a:xfrm>
                  <a:off x="8430813" y="3849034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observations.csv</a:t>
                  </a:r>
                </a:p>
              </p:txBody>
            </p:sp>
            <p:sp>
              <p:nvSpPr>
                <p:cNvPr id="202" name="Textfeld 201">
                  <a:extLst>
                    <a:ext uri="{FF2B5EF4-FFF2-40B4-BE49-F238E27FC236}">
                      <a16:creationId xmlns:a16="http://schemas.microsoft.com/office/drawing/2014/main" id="{51F3418C-E82B-4520-5A24-BE33C3D072A2}"/>
                    </a:ext>
                  </a:extLst>
                </p:cNvPr>
                <p:cNvSpPr txBox="1"/>
                <p:nvPr/>
              </p:nvSpPr>
              <p:spPr>
                <a:xfrm>
                  <a:off x="8430813" y="4089998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patients.csv</a:t>
                  </a:r>
                </a:p>
              </p:txBody>
            </p:sp>
          </p:grp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EB65967B-69F2-1AD0-5688-2DBA9ACFDADC}"/>
              </a:ext>
            </a:extLst>
          </p:cNvPr>
          <p:cNvGrpSpPr/>
          <p:nvPr/>
        </p:nvGrpSpPr>
        <p:grpSpPr>
          <a:xfrm>
            <a:off x="2491520" y="3011051"/>
            <a:ext cx="5247626" cy="1701301"/>
            <a:chOff x="173565" y="4707454"/>
            <a:chExt cx="11921065" cy="2032012"/>
          </a:xfrm>
        </p:grpSpPr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FFDD4AA9-DB87-97AA-77A2-3A6220F20D38}"/>
                </a:ext>
              </a:extLst>
            </p:cNvPr>
            <p:cNvSpPr/>
            <p:nvPr/>
          </p:nvSpPr>
          <p:spPr>
            <a:xfrm>
              <a:off x="173565" y="4707465"/>
              <a:ext cx="11921065" cy="2032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C3022FC5-2906-434B-F368-FBB6CC6F1999}"/>
                </a:ext>
              </a:extLst>
            </p:cNvPr>
            <p:cNvSpPr/>
            <p:nvPr/>
          </p:nvSpPr>
          <p:spPr>
            <a:xfrm rot="16200000">
              <a:off x="-500788" y="5381813"/>
              <a:ext cx="2031999" cy="683281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SQL Lite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52B0C17-95B0-C03B-A1C5-BE9E7EC7771F}"/>
              </a:ext>
            </a:extLst>
          </p:cNvPr>
          <p:cNvGrpSpPr/>
          <p:nvPr/>
        </p:nvGrpSpPr>
        <p:grpSpPr>
          <a:xfrm>
            <a:off x="2003589" y="4755159"/>
            <a:ext cx="2020783" cy="1187794"/>
            <a:chOff x="173565" y="4707455"/>
            <a:chExt cx="11921065" cy="2032011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C55AA63C-5690-4916-A530-2B4E31FCB8F8}"/>
                </a:ext>
              </a:extLst>
            </p:cNvPr>
            <p:cNvSpPr/>
            <p:nvPr/>
          </p:nvSpPr>
          <p:spPr>
            <a:xfrm>
              <a:off x="173565" y="4707465"/>
              <a:ext cx="11921065" cy="2032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3CEDB9D5-84FF-41B7-7732-4121090F3FAF}"/>
                </a:ext>
              </a:extLst>
            </p:cNvPr>
            <p:cNvSpPr/>
            <p:nvPr/>
          </p:nvSpPr>
          <p:spPr>
            <a:xfrm rot="16200000">
              <a:off x="-197076" y="5078097"/>
              <a:ext cx="2032000" cy="1290716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Pandas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0DA69EF6-32C0-F547-EC62-4D96CAE20A3A}"/>
              </a:ext>
            </a:extLst>
          </p:cNvPr>
          <p:cNvGrpSpPr/>
          <p:nvPr/>
        </p:nvGrpSpPr>
        <p:grpSpPr>
          <a:xfrm>
            <a:off x="5715175" y="4753896"/>
            <a:ext cx="4864236" cy="1189448"/>
            <a:chOff x="173564" y="4707457"/>
            <a:chExt cx="11921066" cy="2032009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7D17DEE-0F87-5B35-735C-3D1DF1FEE192}"/>
                </a:ext>
              </a:extLst>
            </p:cNvPr>
            <p:cNvSpPr/>
            <p:nvPr/>
          </p:nvSpPr>
          <p:spPr>
            <a:xfrm>
              <a:off x="173565" y="4707465"/>
              <a:ext cx="11921065" cy="2032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AD6B386-690C-BCDD-89FD-B2CB53C329E1}"/>
                </a:ext>
              </a:extLst>
            </p:cNvPr>
            <p:cNvSpPr/>
            <p:nvPr/>
          </p:nvSpPr>
          <p:spPr>
            <a:xfrm rot="16200000">
              <a:off x="-523955" y="5404976"/>
              <a:ext cx="2031998" cy="636959"/>
            </a:xfrm>
            <a:prstGeom prst="rect">
              <a:avLst/>
            </a:prstGeom>
            <a:solidFill>
              <a:srgbClr val="FF5050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Pandas</a:t>
              </a:r>
            </a:p>
          </p:txBody>
        </p:sp>
      </p:grpSp>
      <p:pic>
        <p:nvPicPr>
          <p:cNvPr id="131" name="Grafik 130" descr="Tabelle Silhouette">
            <a:extLst>
              <a:ext uri="{FF2B5EF4-FFF2-40B4-BE49-F238E27FC236}">
                <a16:creationId xmlns:a16="http://schemas.microsoft.com/office/drawing/2014/main" id="{9B97E83A-67B7-BCA1-B15F-F19D8E9F3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5864" y="5055173"/>
            <a:ext cx="734334" cy="619321"/>
          </a:xfrm>
          <a:prstGeom prst="rect">
            <a:avLst/>
          </a:prstGeom>
        </p:spPr>
      </p:pic>
      <p:sp>
        <p:nvSpPr>
          <p:cNvPr id="133" name="Flussdiagramm: Magnetplattenspeicher 132">
            <a:extLst>
              <a:ext uri="{FF2B5EF4-FFF2-40B4-BE49-F238E27FC236}">
                <a16:creationId xmlns:a16="http://schemas.microsoft.com/office/drawing/2014/main" id="{66D651C1-4F3C-7673-F8EB-87DA36359368}"/>
              </a:ext>
            </a:extLst>
          </p:cNvPr>
          <p:cNvSpPr/>
          <p:nvPr/>
        </p:nvSpPr>
        <p:spPr>
          <a:xfrm>
            <a:off x="3357384" y="3486272"/>
            <a:ext cx="981075" cy="885825"/>
          </a:xfrm>
          <a:prstGeom prst="flowChartMagneticDisk">
            <a:avLst/>
          </a:prstGeom>
          <a:solidFill>
            <a:srgbClr val="A9D18E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Datenbank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BFBD153F-5319-1AD0-6039-212CEABB5970}"/>
              </a:ext>
            </a:extLst>
          </p:cNvPr>
          <p:cNvGrpSpPr/>
          <p:nvPr/>
        </p:nvGrpSpPr>
        <p:grpSpPr>
          <a:xfrm>
            <a:off x="5887544" y="3134875"/>
            <a:ext cx="1498740" cy="1537596"/>
            <a:chOff x="2822558" y="3064854"/>
            <a:chExt cx="1575079" cy="1626387"/>
          </a:xfrm>
        </p:grpSpPr>
        <p:sp>
          <p:nvSpPr>
            <p:cNvPr id="170" name="Flussdiagramm: Magnetplattenspeicher 169">
              <a:extLst>
                <a:ext uri="{FF2B5EF4-FFF2-40B4-BE49-F238E27FC236}">
                  <a16:creationId xmlns:a16="http://schemas.microsoft.com/office/drawing/2014/main" id="{9F8AB400-6AF2-A392-80F2-C1351F092464}"/>
                </a:ext>
              </a:extLst>
            </p:cNvPr>
            <p:cNvSpPr/>
            <p:nvPr/>
          </p:nvSpPr>
          <p:spPr>
            <a:xfrm>
              <a:off x="2822558" y="3064854"/>
              <a:ext cx="1575079" cy="1626387"/>
            </a:xfrm>
            <a:prstGeom prst="flowChartMagneticDisk">
              <a:avLst/>
            </a:prstGeom>
            <a:solidFill>
              <a:srgbClr val="A9D18E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0668F7A6-D359-8F6C-94FC-0908AD269AF3}"/>
                </a:ext>
              </a:extLst>
            </p:cNvPr>
            <p:cNvGrpSpPr/>
            <p:nvPr/>
          </p:nvGrpSpPr>
          <p:grpSpPr>
            <a:xfrm>
              <a:off x="2911596" y="3661873"/>
              <a:ext cx="1397001" cy="861404"/>
              <a:chOff x="2597149" y="1439373"/>
              <a:chExt cx="1397001" cy="861404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A8F2FD90-BDE0-12D5-3439-3AD53D91AABF}"/>
                  </a:ext>
                </a:extLst>
              </p:cNvPr>
              <p:cNvSpPr/>
              <p:nvPr/>
            </p:nvSpPr>
            <p:spPr>
              <a:xfrm>
                <a:off x="2597150" y="1822450"/>
                <a:ext cx="4064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 err="1">
                    <a:solidFill>
                      <a:schemeClr val="tx1"/>
                    </a:solidFill>
                  </a:rPr>
                  <a:t>Dims</a:t>
                </a:r>
                <a:endParaRPr lang="de-DE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765209E1-2760-2A3A-B02D-E7F51514AC8B}"/>
                  </a:ext>
                </a:extLst>
              </p:cNvPr>
              <p:cNvSpPr/>
              <p:nvPr/>
            </p:nvSpPr>
            <p:spPr>
              <a:xfrm>
                <a:off x="2597149" y="1919777"/>
                <a:ext cx="4064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>
                    <a:solidFill>
                      <a:schemeClr val="tx1"/>
                    </a:solidFill>
                  </a:rPr>
                  <a:t>Item 1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2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3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4</a:t>
                </a: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1217BAD6-1331-83BF-4292-FCBC6ED234C4}"/>
                  </a:ext>
                </a:extLst>
              </p:cNvPr>
              <p:cNvSpPr/>
              <p:nvPr/>
            </p:nvSpPr>
            <p:spPr>
              <a:xfrm>
                <a:off x="3587750" y="1822450"/>
                <a:ext cx="4064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 err="1">
                    <a:solidFill>
                      <a:schemeClr val="tx1"/>
                    </a:solidFill>
                  </a:rPr>
                  <a:t>Dims</a:t>
                </a:r>
                <a:endParaRPr lang="de-DE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FF6C3002-A0BC-D289-CAD2-D5BEDCF09998}"/>
                  </a:ext>
                </a:extLst>
              </p:cNvPr>
              <p:cNvSpPr/>
              <p:nvPr/>
            </p:nvSpPr>
            <p:spPr>
              <a:xfrm>
                <a:off x="3587749" y="1919777"/>
                <a:ext cx="4064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>
                    <a:solidFill>
                      <a:schemeClr val="tx1"/>
                    </a:solidFill>
                  </a:rPr>
                  <a:t>Item 1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2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3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4</a:t>
                </a:r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BEA156AF-C634-0536-F40A-43C0DAE661EF}"/>
                  </a:ext>
                </a:extLst>
              </p:cNvPr>
              <p:cNvSpPr/>
              <p:nvPr/>
            </p:nvSpPr>
            <p:spPr>
              <a:xfrm>
                <a:off x="3092450" y="1439373"/>
                <a:ext cx="4064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Facts</a:t>
                </a:r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789CDCDA-5DAF-A803-DA35-7AC8B8C7FD03}"/>
                  </a:ext>
                </a:extLst>
              </p:cNvPr>
              <p:cNvSpPr/>
              <p:nvPr/>
            </p:nvSpPr>
            <p:spPr>
              <a:xfrm>
                <a:off x="3092449" y="1536700"/>
                <a:ext cx="4064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>
                    <a:solidFill>
                      <a:schemeClr val="tx1"/>
                    </a:solidFill>
                  </a:rPr>
                  <a:t>Item 1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2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3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4</a:t>
                </a:r>
              </a:p>
            </p:txBody>
          </p: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6109EDAF-390B-73A5-F862-C32FFC9DF164}"/>
                  </a:ext>
                </a:extLst>
              </p:cNvPr>
              <p:cNvCxnSpPr>
                <a:stCxn id="174" idx="3"/>
                <a:endCxn id="178" idx="1"/>
              </p:cNvCxnSpPr>
              <p:nvPr/>
            </p:nvCxnSpPr>
            <p:spPr>
              <a:xfrm flipV="1">
                <a:off x="3003550" y="1727200"/>
                <a:ext cx="88899" cy="383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F879AD6D-DFE8-46E1-1B81-CD5DB94FD811}"/>
                  </a:ext>
                </a:extLst>
              </p:cNvPr>
              <p:cNvCxnSpPr>
                <a:cxnSpLocks/>
                <a:stCxn id="176" idx="1"/>
                <a:endCxn id="178" idx="3"/>
              </p:cNvCxnSpPr>
              <p:nvPr/>
            </p:nvCxnSpPr>
            <p:spPr>
              <a:xfrm flipH="1" flipV="1">
                <a:off x="3498850" y="1727200"/>
                <a:ext cx="88899" cy="383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5A79423D-6996-6132-ADFE-B4B802FA520D}"/>
                </a:ext>
              </a:extLst>
            </p:cNvPr>
            <p:cNvSpPr txBox="1"/>
            <p:nvPr/>
          </p:nvSpPr>
          <p:spPr>
            <a:xfrm>
              <a:off x="3003550" y="3187700"/>
              <a:ext cx="1200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/>
                <a:t>Data Warehouse</a:t>
              </a:r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0C5325F0-9936-CC8A-5BD4-1FA49F937651}"/>
              </a:ext>
            </a:extLst>
          </p:cNvPr>
          <p:cNvSpPr/>
          <p:nvPr/>
        </p:nvSpPr>
        <p:spPr>
          <a:xfrm>
            <a:off x="3344934" y="4800144"/>
            <a:ext cx="997715" cy="2053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Datenprüfen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7EABC87B-DE02-D543-C3B2-7EEB042109A7}"/>
              </a:ext>
            </a:extLst>
          </p:cNvPr>
          <p:cNvSpPr/>
          <p:nvPr/>
        </p:nvSpPr>
        <p:spPr>
          <a:xfrm>
            <a:off x="3273026" y="5248881"/>
            <a:ext cx="1126256" cy="2053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Anonymisierung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7" name="Pfeil: gebogen 136">
            <a:extLst>
              <a:ext uri="{FF2B5EF4-FFF2-40B4-BE49-F238E27FC236}">
                <a16:creationId xmlns:a16="http://schemas.microsoft.com/office/drawing/2014/main" id="{BD08390F-E57A-6FF4-563F-53AC79E3509B}"/>
              </a:ext>
            </a:extLst>
          </p:cNvPr>
          <p:cNvSpPr/>
          <p:nvPr/>
        </p:nvSpPr>
        <p:spPr>
          <a:xfrm>
            <a:off x="1259457" y="5174921"/>
            <a:ext cx="739847" cy="497772"/>
          </a:xfrm>
          <a:prstGeom prst="bentArrow">
            <a:avLst>
              <a:gd name="adj1" fmla="val 19149"/>
              <a:gd name="adj2" fmla="val 20911"/>
              <a:gd name="adj3" fmla="val 23863"/>
              <a:gd name="adj4" fmla="val 4375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B4382AB2-5301-7106-E517-6AB356B55AFB}"/>
              </a:ext>
            </a:extLst>
          </p:cNvPr>
          <p:cNvSpPr txBox="1"/>
          <p:nvPr/>
        </p:nvSpPr>
        <p:spPr>
          <a:xfrm>
            <a:off x="2220519" y="4957721"/>
            <a:ext cx="853827" cy="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Dataframes</a:t>
            </a:r>
            <a:endParaRPr lang="de-DE" b="1" dirty="0"/>
          </a:p>
        </p:txBody>
      </p:sp>
      <p:sp>
        <p:nvSpPr>
          <p:cNvPr id="139" name="Pfeil: nach rechts 138">
            <a:extLst>
              <a:ext uri="{FF2B5EF4-FFF2-40B4-BE49-F238E27FC236}">
                <a16:creationId xmlns:a16="http://schemas.microsoft.com/office/drawing/2014/main" id="{3912B717-C8D0-4472-99EC-CA76193AD004}"/>
              </a:ext>
            </a:extLst>
          </p:cNvPr>
          <p:cNvSpPr/>
          <p:nvPr/>
        </p:nvSpPr>
        <p:spPr>
          <a:xfrm>
            <a:off x="4415690" y="3874092"/>
            <a:ext cx="1471852" cy="187372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Pfeil: nach rechts 139">
            <a:extLst>
              <a:ext uri="{FF2B5EF4-FFF2-40B4-BE49-F238E27FC236}">
                <a16:creationId xmlns:a16="http://schemas.microsoft.com/office/drawing/2014/main" id="{6F94B3D3-AA5D-2040-36E1-2F2B320E7D6F}"/>
              </a:ext>
            </a:extLst>
          </p:cNvPr>
          <p:cNvSpPr/>
          <p:nvPr/>
        </p:nvSpPr>
        <p:spPr>
          <a:xfrm>
            <a:off x="2954747" y="5257028"/>
            <a:ext cx="282748" cy="184049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: nach rechts 140">
            <a:extLst>
              <a:ext uri="{FF2B5EF4-FFF2-40B4-BE49-F238E27FC236}">
                <a16:creationId xmlns:a16="http://schemas.microsoft.com/office/drawing/2014/main" id="{23FBC250-FB24-3691-439F-09857721D8B1}"/>
              </a:ext>
            </a:extLst>
          </p:cNvPr>
          <p:cNvSpPr/>
          <p:nvPr/>
        </p:nvSpPr>
        <p:spPr>
          <a:xfrm rot="16200000">
            <a:off x="3751984" y="5037154"/>
            <a:ext cx="183617" cy="17568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Pfeil: nach rechts 141">
            <a:extLst>
              <a:ext uri="{FF2B5EF4-FFF2-40B4-BE49-F238E27FC236}">
                <a16:creationId xmlns:a16="http://schemas.microsoft.com/office/drawing/2014/main" id="{BC15E710-35BE-E670-53C9-4C81610B43C5}"/>
              </a:ext>
            </a:extLst>
          </p:cNvPr>
          <p:cNvSpPr/>
          <p:nvPr/>
        </p:nvSpPr>
        <p:spPr>
          <a:xfrm rot="16200000">
            <a:off x="3651435" y="4495615"/>
            <a:ext cx="397545" cy="175683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3031DB1-6563-F49D-BC56-B3EE4F3F9E39}"/>
              </a:ext>
            </a:extLst>
          </p:cNvPr>
          <p:cNvSpPr/>
          <p:nvPr/>
        </p:nvSpPr>
        <p:spPr>
          <a:xfrm>
            <a:off x="4515492" y="3540217"/>
            <a:ext cx="1199683" cy="31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Transformation</a:t>
            </a:r>
          </a:p>
          <a:p>
            <a:pPr algn="ctr"/>
            <a:r>
              <a:rPr lang="de-DE" sz="1000" b="1" dirty="0">
                <a:solidFill>
                  <a:schemeClr val="tx1"/>
                </a:solidFill>
              </a:rPr>
              <a:t>Zu Sternschema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5" name="Pfeil: nach rechts 144">
            <a:extLst>
              <a:ext uri="{FF2B5EF4-FFF2-40B4-BE49-F238E27FC236}">
                <a16:creationId xmlns:a16="http://schemas.microsoft.com/office/drawing/2014/main" id="{2CA99C0F-348B-578C-3DD5-50B786D86A9D}"/>
              </a:ext>
            </a:extLst>
          </p:cNvPr>
          <p:cNvSpPr/>
          <p:nvPr/>
        </p:nvSpPr>
        <p:spPr>
          <a:xfrm rot="5400000">
            <a:off x="6338089" y="4607232"/>
            <a:ext cx="620777" cy="175684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6" name="Grafik 145" descr="Tabelle Silhouette">
            <a:extLst>
              <a:ext uri="{FF2B5EF4-FFF2-40B4-BE49-F238E27FC236}">
                <a16:creationId xmlns:a16="http://schemas.microsoft.com/office/drawing/2014/main" id="{B75BA301-FA67-9B03-EBFE-48C20745B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214" y="5010298"/>
            <a:ext cx="734334" cy="619321"/>
          </a:xfrm>
          <a:prstGeom prst="rect">
            <a:avLst/>
          </a:prstGeom>
        </p:spPr>
      </p:pic>
      <p:sp>
        <p:nvSpPr>
          <p:cNvPr id="147" name="Textfeld 146">
            <a:extLst>
              <a:ext uri="{FF2B5EF4-FFF2-40B4-BE49-F238E27FC236}">
                <a16:creationId xmlns:a16="http://schemas.microsoft.com/office/drawing/2014/main" id="{C6DA0D3A-041F-957F-7D56-F0AD5A9B7918}"/>
              </a:ext>
            </a:extLst>
          </p:cNvPr>
          <p:cNvSpPr txBox="1"/>
          <p:nvPr/>
        </p:nvSpPr>
        <p:spPr>
          <a:xfrm>
            <a:off x="6221096" y="4928424"/>
            <a:ext cx="853827" cy="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Dataframes</a:t>
            </a:r>
            <a:endParaRPr lang="de-DE" b="1" dirty="0"/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6C557E76-76F3-CDE5-4986-827F0E49F229}"/>
              </a:ext>
            </a:extLst>
          </p:cNvPr>
          <p:cNvGrpSpPr/>
          <p:nvPr/>
        </p:nvGrpSpPr>
        <p:grpSpPr>
          <a:xfrm>
            <a:off x="7168743" y="4875790"/>
            <a:ext cx="3276354" cy="909326"/>
            <a:chOff x="1441800" y="723855"/>
            <a:chExt cx="3276354" cy="909326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AC61FC8-93DB-AC6B-3167-35723F04BB4F}"/>
                </a:ext>
              </a:extLst>
            </p:cNvPr>
            <p:cNvGrpSpPr/>
            <p:nvPr/>
          </p:nvGrpSpPr>
          <p:grpSpPr>
            <a:xfrm>
              <a:off x="1441800" y="723855"/>
              <a:ext cx="884260" cy="882566"/>
              <a:chOff x="7827183" y="743260"/>
              <a:chExt cx="1061293" cy="1025918"/>
            </a:xfrm>
          </p:grpSpPr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1E7704AA-07CF-0031-3F8D-9411B7FBB04B}"/>
                  </a:ext>
                </a:extLst>
              </p:cNvPr>
              <p:cNvSpPr/>
              <p:nvPr/>
            </p:nvSpPr>
            <p:spPr>
              <a:xfrm>
                <a:off x="7827183" y="745223"/>
                <a:ext cx="1058607" cy="1023955"/>
              </a:xfrm>
              <a:prstGeom prst="rect">
                <a:avLst/>
              </a:prstGeom>
              <a:solidFill>
                <a:srgbClr val="FF5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49228670-0344-95FA-E7E4-78495A370528}"/>
                  </a:ext>
                </a:extLst>
              </p:cNvPr>
              <p:cNvSpPr/>
              <p:nvPr/>
            </p:nvSpPr>
            <p:spPr>
              <a:xfrm>
                <a:off x="7827183" y="743260"/>
                <a:ext cx="1061293" cy="165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b="1" dirty="0">
                    <a:solidFill>
                      <a:schemeClr val="tx1"/>
                    </a:solidFill>
                  </a:rPr>
                  <a:t>Datenanalyse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9" name="Grafik 168" descr="Recherche mit einfarbiger Füllung">
                <a:extLst>
                  <a:ext uri="{FF2B5EF4-FFF2-40B4-BE49-F238E27FC236}">
                    <a16:creationId xmlns:a16="http://schemas.microsoft.com/office/drawing/2014/main" id="{40A1CAF0-FF1B-5589-60CF-828A21DD6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11727" y="1075869"/>
                <a:ext cx="525808" cy="525808"/>
              </a:xfrm>
              <a:prstGeom prst="rect">
                <a:avLst/>
              </a:prstGeom>
            </p:spPr>
          </p:pic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AC9C4747-4279-738F-FDC3-819C4DC4F7C2}"/>
                </a:ext>
              </a:extLst>
            </p:cNvPr>
            <p:cNvGrpSpPr/>
            <p:nvPr/>
          </p:nvGrpSpPr>
          <p:grpSpPr>
            <a:xfrm>
              <a:off x="3836154" y="724421"/>
              <a:ext cx="882000" cy="882000"/>
              <a:chOff x="8923883" y="716403"/>
              <a:chExt cx="1061293" cy="1025918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0A01C5E2-7989-033F-49CF-3C72F1415B8B}"/>
                  </a:ext>
                </a:extLst>
              </p:cNvPr>
              <p:cNvGrpSpPr/>
              <p:nvPr/>
            </p:nvGrpSpPr>
            <p:grpSpPr>
              <a:xfrm>
                <a:off x="8923883" y="716403"/>
                <a:ext cx="1061293" cy="1025918"/>
                <a:chOff x="7827183" y="743260"/>
                <a:chExt cx="1061293" cy="1025918"/>
              </a:xfrm>
            </p:grpSpPr>
            <p:sp>
              <p:nvSpPr>
                <p:cNvPr id="165" name="Rechteck 164">
                  <a:extLst>
                    <a:ext uri="{FF2B5EF4-FFF2-40B4-BE49-F238E27FC236}">
                      <a16:creationId xmlns:a16="http://schemas.microsoft.com/office/drawing/2014/main" id="{B673DD7B-C031-76A3-9581-4F063B4A511F}"/>
                    </a:ext>
                  </a:extLst>
                </p:cNvPr>
                <p:cNvSpPr/>
                <p:nvPr/>
              </p:nvSpPr>
              <p:spPr>
                <a:xfrm>
                  <a:off x="7827183" y="745223"/>
                  <a:ext cx="1058607" cy="1023955"/>
                </a:xfrm>
                <a:prstGeom prst="rect">
                  <a:avLst/>
                </a:prstGeom>
                <a:solidFill>
                  <a:srgbClr val="FF505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Rechteck 165">
                  <a:extLst>
                    <a:ext uri="{FF2B5EF4-FFF2-40B4-BE49-F238E27FC236}">
                      <a16:creationId xmlns:a16="http://schemas.microsoft.com/office/drawing/2014/main" id="{A3DC6C80-E819-D661-EE63-DC28582DDBDC}"/>
                    </a:ext>
                  </a:extLst>
                </p:cNvPr>
                <p:cNvSpPr/>
                <p:nvPr/>
              </p:nvSpPr>
              <p:spPr>
                <a:xfrm>
                  <a:off x="7827183" y="743260"/>
                  <a:ext cx="1061293" cy="1651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00" b="1" dirty="0">
                      <a:solidFill>
                        <a:schemeClr val="tx1"/>
                      </a:solidFill>
                    </a:rPr>
                    <a:t>Auswertung</a:t>
                  </a:r>
                  <a:endParaRPr lang="de-DE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4" name="Grafik 163" descr="Gehirn im Kopf Silhouette">
                <a:extLst>
                  <a:ext uri="{FF2B5EF4-FFF2-40B4-BE49-F238E27FC236}">
                    <a16:creationId xmlns:a16="http://schemas.microsoft.com/office/drawing/2014/main" id="{46F78C15-3EAA-0778-E63C-4A96BEFD9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14409" y="972158"/>
                <a:ext cx="677553" cy="677553"/>
              </a:xfrm>
              <a:prstGeom prst="rect">
                <a:avLst/>
              </a:prstGeom>
            </p:spPr>
          </p:pic>
        </p:grp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EA81F849-1C6A-F6F4-3EDC-57BACB13F29D}"/>
                </a:ext>
              </a:extLst>
            </p:cNvPr>
            <p:cNvGrpSpPr/>
            <p:nvPr/>
          </p:nvGrpSpPr>
          <p:grpSpPr>
            <a:xfrm>
              <a:off x="2653321" y="725981"/>
              <a:ext cx="885600" cy="907200"/>
              <a:chOff x="6343257" y="725000"/>
              <a:chExt cx="1061294" cy="1057100"/>
            </a:xfrm>
          </p:grpSpPr>
          <p:grpSp>
            <p:nvGrpSpPr>
              <p:cNvPr id="156" name="Gruppieren 155">
                <a:extLst>
                  <a:ext uri="{FF2B5EF4-FFF2-40B4-BE49-F238E27FC236}">
                    <a16:creationId xmlns:a16="http://schemas.microsoft.com/office/drawing/2014/main" id="{FCA573ED-7F99-B5C6-02F0-CCE12B8CD94E}"/>
                  </a:ext>
                </a:extLst>
              </p:cNvPr>
              <p:cNvGrpSpPr/>
              <p:nvPr/>
            </p:nvGrpSpPr>
            <p:grpSpPr>
              <a:xfrm>
                <a:off x="6343257" y="725000"/>
                <a:ext cx="1061294" cy="1025918"/>
                <a:chOff x="7827183" y="743260"/>
                <a:chExt cx="1061294" cy="1025918"/>
              </a:xfrm>
            </p:grpSpPr>
            <p:sp>
              <p:nvSpPr>
                <p:cNvPr id="161" name="Rechteck 160">
                  <a:extLst>
                    <a:ext uri="{FF2B5EF4-FFF2-40B4-BE49-F238E27FC236}">
                      <a16:creationId xmlns:a16="http://schemas.microsoft.com/office/drawing/2014/main" id="{E996876A-7EA1-2288-9CC3-E77D07765B5E}"/>
                    </a:ext>
                  </a:extLst>
                </p:cNvPr>
                <p:cNvSpPr/>
                <p:nvPr/>
              </p:nvSpPr>
              <p:spPr>
                <a:xfrm>
                  <a:off x="7827183" y="745223"/>
                  <a:ext cx="1058607" cy="1023955"/>
                </a:xfrm>
                <a:prstGeom prst="rect">
                  <a:avLst/>
                </a:prstGeom>
                <a:solidFill>
                  <a:srgbClr val="FF505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Rechteck 161">
                  <a:extLst>
                    <a:ext uri="{FF2B5EF4-FFF2-40B4-BE49-F238E27FC236}">
                      <a16:creationId xmlns:a16="http://schemas.microsoft.com/office/drawing/2014/main" id="{9DEF20FE-24FB-50AF-F1F3-8A2AA36EAE26}"/>
                    </a:ext>
                  </a:extLst>
                </p:cNvPr>
                <p:cNvSpPr/>
                <p:nvPr/>
              </p:nvSpPr>
              <p:spPr>
                <a:xfrm>
                  <a:off x="7827184" y="743260"/>
                  <a:ext cx="1061293" cy="1651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900" b="1" dirty="0">
                      <a:solidFill>
                        <a:schemeClr val="tx1"/>
                      </a:solidFill>
                    </a:rPr>
                    <a:t>Visualisierung</a:t>
                  </a:r>
                  <a:endParaRPr lang="de-DE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7" name="Grafik 156" descr="Harvey Balls 30% Silhouette">
                <a:extLst>
                  <a:ext uri="{FF2B5EF4-FFF2-40B4-BE49-F238E27FC236}">
                    <a16:creationId xmlns:a16="http://schemas.microsoft.com/office/drawing/2014/main" id="{E87A1580-B490-5592-C254-6297F6E21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12233" y="873429"/>
                <a:ext cx="490974" cy="490974"/>
              </a:xfrm>
              <a:prstGeom prst="rect">
                <a:avLst/>
              </a:prstGeom>
            </p:spPr>
          </p:pic>
          <p:pic>
            <p:nvPicPr>
              <p:cNvPr id="158" name="Grafik 157" descr="Balkendiagramm Silhouette">
                <a:extLst>
                  <a:ext uri="{FF2B5EF4-FFF2-40B4-BE49-F238E27FC236}">
                    <a16:creationId xmlns:a16="http://schemas.microsoft.com/office/drawing/2014/main" id="{039AB038-B444-5925-2248-E0D66BC9C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76831" y="1336971"/>
                <a:ext cx="413947" cy="413947"/>
              </a:xfrm>
              <a:prstGeom prst="rect">
                <a:avLst/>
              </a:prstGeom>
            </p:spPr>
          </p:pic>
          <p:pic>
            <p:nvPicPr>
              <p:cNvPr id="159" name="Grafik 158" descr="Statistiken Silhouette">
                <a:extLst>
                  <a:ext uri="{FF2B5EF4-FFF2-40B4-BE49-F238E27FC236}">
                    <a16:creationId xmlns:a16="http://schemas.microsoft.com/office/drawing/2014/main" id="{243B36C4-FFC5-C02C-E90E-FD583C273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360226" y="862677"/>
                <a:ext cx="501726" cy="501727"/>
              </a:xfrm>
              <a:prstGeom prst="rect">
                <a:avLst/>
              </a:prstGeom>
            </p:spPr>
          </p:pic>
          <p:pic>
            <p:nvPicPr>
              <p:cNvPr id="160" name="Grafik 159" descr="Gantt-Diagramm Silhouette">
                <a:extLst>
                  <a:ext uri="{FF2B5EF4-FFF2-40B4-BE49-F238E27FC236}">
                    <a16:creationId xmlns:a16="http://schemas.microsoft.com/office/drawing/2014/main" id="{703FFC9B-0919-40D7-B8E6-21D32DEC6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895526" y="1313795"/>
                <a:ext cx="468305" cy="468305"/>
              </a:xfrm>
              <a:prstGeom prst="rect">
                <a:avLst/>
              </a:prstGeom>
            </p:spPr>
          </p:pic>
        </p:grpSp>
      </p:grpSp>
      <p:sp>
        <p:nvSpPr>
          <p:cNvPr id="149" name="Pfeil: nach rechts 148">
            <a:extLst>
              <a:ext uri="{FF2B5EF4-FFF2-40B4-BE49-F238E27FC236}">
                <a16:creationId xmlns:a16="http://schemas.microsoft.com/office/drawing/2014/main" id="{C0A73CF1-29E7-5A23-8615-19CC2A09E335}"/>
              </a:ext>
            </a:extLst>
          </p:cNvPr>
          <p:cNvSpPr/>
          <p:nvPr/>
        </p:nvSpPr>
        <p:spPr>
          <a:xfrm>
            <a:off x="6971397" y="5222299"/>
            <a:ext cx="425902" cy="19123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4B737D16-59A0-C2C0-994F-AE1B037E5B41}"/>
              </a:ext>
            </a:extLst>
          </p:cNvPr>
          <p:cNvSpPr/>
          <p:nvPr/>
        </p:nvSpPr>
        <p:spPr>
          <a:xfrm>
            <a:off x="8008972" y="5232293"/>
            <a:ext cx="425902" cy="19123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A3F4B4A0-83B1-65AA-5328-A693A92DB69A}"/>
              </a:ext>
            </a:extLst>
          </p:cNvPr>
          <p:cNvSpPr/>
          <p:nvPr/>
        </p:nvSpPr>
        <p:spPr>
          <a:xfrm>
            <a:off x="9244430" y="5248794"/>
            <a:ext cx="425902" cy="19123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F9800D34-32C0-B039-864D-A97FB371DDD7}"/>
              </a:ext>
            </a:extLst>
          </p:cNvPr>
          <p:cNvSpPr/>
          <p:nvPr/>
        </p:nvSpPr>
        <p:spPr>
          <a:xfrm>
            <a:off x="10417564" y="5254748"/>
            <a:ext cx="349883" cy="185281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Pfeil: Fünfeck 92">
            <a:extLst>
              <a:ext uri="{FF2B5EF4-FFF2-40B4-BE49-F238E27FC236}">
                <a16:creationId xmlns:a16="http://schemas.microsoft.com/office/drawing/2014/main" id="{2BEB4DC9-6D64-E64D-631B-1BF0F87469B0}"/>
              </a:ext>
            </a:extLst>
          </p:cNvPr>
          <p:cNvSpPr/>
          <p:nvPr/>
        </p:nvSpPr>
        <p:spPr>
          <a:xfrm>
            <a:off x="349515" y="2683017"/>
            <a:ext cx="2142005" cy="228621"/>
          </a:xfrm>
          <a:prstGeom prst="homePlate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create_data_warehouse.ipynb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94" name="Pfeil: Chevron 93">
            <a:extLst>
              <a:ext uri="{FF2B5EF4-FFF2-40B4-BE49-F238E27FC236}">
                <a16:creationId xmlns:a16="http://schemas.microsoft.com/office/drawing/2014/main" id="{B5CD125B-BB85-28CA-BA1E-AE1DB92833A6}"/>
              </a:ext>
            </a:extLst>
          </p:cNvPr>
          <p:cNvSpPr/>
          <p:nvPr/>
        </p:nvSpPr>
        <p:spPr>
          <a:xfrm>
            <a:off x="2411431" y="2680552"/>
            <a:ext cx="1662228" cy="23108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>
                <a:solidFill>
                  <a:schemeClr val="tx1"/>
                </a:solidFill>
              </a:rPr>
              <a:t>daten_qualitaet.ipynb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09" name="Pfeil: Chevron 208">
            <a:extLst>
              <a:ext uri="{FF2B5EF4-FFF2-40B4-BE49-F238E27FC236}">
                <a16:creationId xmlns:a16="http://schemas.microsoft.com/office/drawing/2014/main" id="{A4AACB52-7F2A-AD5A-0BCF-189FEC8736EC}"/>
              </a:ext>
            </a:extLst>
          </p:cNvPr>
          <p:cNvSpPr/>
          <p:nvPr/>
        </p:nvSpPr>
        <p:spPr>
          <a:xfrm>
            <a:off x="3997952" y="2684675"/>
            <a:ext cx="1069348" cy="22236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unittests.py</a:t>
            </a:r>
          </a:p>
        </p:txBody>
      </p:sp>
      <p:sp>
        <p:nvSpPr>
          <p:cNvPr id="211" name="Pfeil: Chevron 210">
            <a:extLst>
              <a:ext uri="{FF2B5EF4-FFF2-40B4-BE49-F238E27FC236}">
                <a16:creationId xmlns:a16="http://schemas.microsoft.com/office/drawing/2014/main" id="{484D86DC-2AF8-FF32-74A7-8D4290124C3C}"/>
              </a:ext>
            </a:extLst>
          </p:cNvPr>
          <p:cNvSpPr/>
          <p:nvPr/>
        </p:nvSpPr>
        <p:spPr>
          <a:xfrm>
            <a:off x="4991100" y="2679841"/>
            <a:ext cx="2730996" cy="228622"/>
          </a:xfrm>
          <a:prstGeom prst="chevron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>
                <a:solidFill>
                  <a:schemeClr val="tx1"/>
                </a:solidFill>
              </a:rPr>
              <a:t>create_data_warehouse.ipynb</a:t>
            </a:r>
            <a:endParaRPr lang="de-DE" sz="1050" b="1" dirty="0">
              <a:solidFill>
                <a:schemeClr val="tx1"/>
              </a:solidFill>
            </a:endParaRPr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564CA1FF-E9C8-F163-92EE-270ADBE54B41}"/>
              </a:ext>
            </a:extLst>
          </p:cNvPr>
          <p:cNvGrpSpPr/>
          <p:nvPr/>
        </p:nvGrpSpPr>
        <p:grpSpPr>
          <a:xfrm>
            <a:off x="10510722" y="2681209"/>
            <a:ext cx="1526761" cy="229293"/>
            <a:chOff x="8538274" y="3503413"/>
            <a:chExt cx="2129343" cy="402264"/>
          </a:xfrm>
          <a:solidFill>
            <a:srgbClr val="648ACE"/>
          </a:solidFill>
        </p:grpSpPr>
        <p:sp>
          <p:nvSpPr>
            <p:cNvPr id="92" name="Pfeil: Chevron 91">
              <a:extLst>
                <a:ext uri="{FF2B5EF4-FFF2-40B4-BE49-F238E27FC236}">
                  <a16:creationId xmlns:a16="http://schemas.microsoft.com/office/drawing/2014/main" id="{FD1BB4E5-F3EE-C37E-D64E-92432A3E7734}"/>
                </a:ext>
              </a:extLst>
            </p:cNvPr>
            <p:cNvSpPr/>
            <p:nvPr/>
          </p:nvSpPr>
          <p:spPr>
            <a:xfrm>
              <a:off x="8538274" y="3503413"/>
              <a:ext cx="1797060" cy="4015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979E1AF2-DE9A-6C9F-3232-38220E8ED9C8}"/>
                </a:ext>
              </a:extLst>
            </p:cNvPr>
            <p:cNvSpPr/>
            <p:nvPr/>
          </p:nvSpPr>
          <p:spPr>
            <a:xfrm>
              <a:off x="8982784" y="3503413"/>
              <a:ext cx="1684833" cy="402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Video.mp4</a:t>
              </a:r>
            </a:p>
          </p:txBody>
        </p:sp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053FCD5D-7444-4301-6105-10912821EDC0}"/>
              </a:ext>
            </a:extLst>
          </p:cNvPr>
          <p:cNvGrpSpPr/>
          <p:nvPr/>
        </p:nvGrpSpPr>
        <p:grpSpPr>
          <a:xfrm>
            <a:off x="10784689" y="4760726"/>
            <a:ext cx="1289086" cy="1182222"/>
            <a:chOff x="7635839" y="928381"/>
            <a:chExt cx="1289086" cy="1199683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0E1531F8-4FD7-3CAE-59A9-CF5E38921ABB}"/>
                </a:ext>
              </a:extLst>
            </p:cNvPr>
            <p:cNvSpPr/>
            <p:nvPr/>
          </p:nvSpPr>
          <p:spPr>
            <a:xfrm rot="16200000">
              <a:off x="7195080" y="1369140"/>
              <a:ext cx="1199683" cy="318165"/>
            </a:xfrm>
            <a:prstGeom prst="rect">
              <a:avLst/>
            </a:prstGeom>
            <a:solidFill>
              <a:srgbClr val="648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Präsentation der Ergebnisse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0199BDA3-8582-B7BD-83B3-3BBA9E4E7C5B}"/>
                </a:ext>
              </a:extLst>
            </p:cNvPr>
            <p:cNvSpPr/>
            <p:nvPr/>
          </p:nvSpPr>
          <p:spPr>
            <a:xfrm>
              <a:off x="7955793" y="930885"/>
              <a:ext cx="969132" cy="11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  <p:pic>
          <p:nvPicPr>
            <p:cNvPr id="132" name="Grafik 131" descr="Klassenzimmer Silhouette">
              <a:extLst>
                <a:ext uri="{FF2B5EF4-FFF2-40B4-BE49-F238E27FC236}">
                  <a16:creationId xmlns:a16="http://schemas.microsoft.com/office/drawing/2014/main" id="{CE8503EB-9969-E8D3-78A2-76F7794CB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77674" y="1095193"/>
              <a:ext cx="914400" cy="914400"/>
            </a:xfrm>
            <a:prstGeom prst="rect">
              <a:avLst/>
            </a:prstGeom>
          </p:spPr>
        </p:pic>
      </p:grpSp>
      <p:sp>
        <p:nvSpPr>
          <p:cNvPr id="220" name="Pfeil: Fünfeck 219">
            <a:extLst>
              <a:ext uri="{FF2B5EF4-FFF2-40B4-BE49-F238E27FC236}">
                <a16:creationId xmlns:a16="http://schemas.microsoft.com/office/drawing/2014/main" id="{DF18F521-8897-28FB-4CDF-E8D032F1E17D}"/>
              </a:ext>
            </a:extLst>
          </p:cNvPr>
          <p:cNvSpPr/>
          <p:nvPr/>
        </p:nvSpPr>
        <p:spPr>
          <a:xfrm>
            <a:off x="405589" y="233111"/>
            <a:ext cx="2386714" cy="1951683"/>
          </a:xfrm>
          <a:prstGeom prst="homePlate">
            <a:avLst>
              <a:gd name="adj" fmla="val 32919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1100" b="1" dirty="0">
                <a:solidFill>
                  <a:schemeClr val="tx1"/>
                </a:solidFill>
              </a:rPr>
              <a:t>Große Datenexploration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solidFill>
                  <a:schemeClr val="tx1"/>
                </a:solidFill>
              </a:rPr>
              <a:t>Entwickeln der Forschungsfrage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solidFill>
                  <a:schemeClr val="tx1"/>
                </a:solidFill>
              </a:rPr>
              <a:t>Design einer Quelldatenbank </a:t>
            </a:r>
          </a:p>
          <a:p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22" name="Pfeil: Fünfeck 221">
            <a:extLst>
              <a:ext uri="{FF2B5EF4-FFF2-40B4-BE49-F238E27FC236}">
                <a16:creationId xmlns:a16="http://schemas.microsoft.com/office/drawing/2014/main" id="{88318D76-A829-B1E5-B40B-BAFAA2C09505}"/>
              </a:ext>
            </a:extLst>
          </p:cNvPr>
          <p:cNvSpPr/>
          <p:nvPr/>
        </p:nvSpPr>
        <p:spPr>
          <a:xfrm>
            <a:off x="350071" y="2394879"/>
            <a:ext cx="10229340" cy="228621"/>
          </a:xfrm>
          <a:prstGeom prst="homePlate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Logging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24" name="Flussdiagramm: Magnetplattenspeicher 223">
            <a:extLst>
              <a:ext uri="{FF2B5EF4-FFF2-40B4-BE49-F238E27FC236}">
                <a16:creationId xmlns:a16="http://schemas.microsoft.com/office/drawing/2014/main" id="{1DF28C84-9338-9420-BCE8-ECCD0C41CC52}"/>
              </a:ext>
            </a:extLst>
          </p:cNvPr>
          <p:cNvSpPr/>
          <p:nvPr/>
        </p:nvSpPr>
        <p:spPr>
          <a:xfrm>
            <a:off x="8619962" y="3504920"/>
            <a:ext cx="981075" cy="8858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Datenbank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3C9A3B02-B6E2-85C2-F2EA-D0DB1229A46F}"/>
              </a:ext>
            </a:extLst>
          </p:cNvPr>
          <p:cNvSpPr/>
          <p:nvPr/>
        </p:nvSpPr>
        <p:spPr>
          <a:xfrm>
            <a:off x="8538957" y="3113380"/>
            <a:ext cx="1199683" cy="31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Externer Speicher</a:t>
            </a:r>
          </a:p>
        </p:txBody>
      </p:sp>
      <p:sp>
        <p:nvSpPr>
          <p:cNvPr id="227" name="Pfeil: nach rechts 226">
            <a:extLst>
              <a:ext uri="{FF2B5EF4-FFF2-40B4-BE49-F238E27FC236}">
                <a16:creationId xmlns:a16="http://schemas.microsoft.com/office/drawing/2014/main" id="{4494B340-F3F7-A32B-9503-000EF9572919}"/>
              </a:ext>
            </a:extLst>
          </p:cNvPr>
          <p:cNvSpPr/>
          <p:nvPr/>
        </p:nvSpPr>
        <p:spPr>
          <a:xfrm>
            <a:off x="7416372" y="3827567"/>
            <a:ext cx="1122585" cy="212653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8" name="Pfeil: Chevron 227">
            <a:extLst>
              <a:ext uri="{FF2B5EF4-FFF2-40B4-BE49-F238E27FC236}">
                <a16:creationId xmlns:a16="http://schemas.microsoft.com/office/drawing/2014/main" id="{4A632603-F7C8-28F1-DCB5-16A587A833C8}"/>
              </a:ext>
            </a:extLst>
          </p:cNvPr>
          <p:cNvSpPr/>
          <p:nvPr/>
        </p:nvSpPr>
        <p:spPr>
          <a:xfrm>
            <a:off x="2781289" y="201035"/>
            <a:ext cx="2137836" cy="677584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tx1"/>
                </a:solidFill>
              </a:rPr>
              <a:t>Datenqualität 1.</a:t>
            </a:r>
          </a:p>
          <a:p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9" name="Pfeil: Chevron 228">
            <a:extLst>
              <a:ext uri="{FF2B5EF4-FFF2-40B4-BE49-F238E27FC236}">
                <a16:creationId xmlns:a16="http://schemas.microsoft.com/office/drawing/2014/main" id="{0D2BC29A-91FD-37FC-DC60-67A3284944D2}"/>
              </a:ext>
            </a:extLst>
          </p:cNvPr>
          <p:cNvSpPr/>
          <p:nvPr/>
        </p:nvSpPr>
        <p:spPr>
          <a:xfrm>
            <a:off x="2811785" y="942359"/>
            <a:ext cx="2137836" cy="677584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tx1"/>
                </a:solidFill>
              </a:rPr>
              <a:t>Datenqualität 2.</a:t>
            </a:r>
          </a:p>
          <a:p>
            <a:endParaRPr lang="de-D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9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B7E439-6E9B-570F-62C1-6EB47AFD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" y="2432279"/>
            <a:ext cx="12192000" cy="2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9</cp:revision>
  <dcterms:created xsi:type="dcterms:W3CDTF">2022-07-19T15:19:05Z</dcterms:created>
  <dcterms:modified xsi:type="dcterms:W3CDTF">2022-07-19T16:45:51Z</dcterms:modified>
</cp:coreProperties>
</file>