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81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82" r:id="rId21"/>
    <p:sldId id="285" r:id="rId22"/>
    <p:sldId id="287" r:id="rId23"/>
    <p:sldId id="288" r:id="rId24"/>
    <p:sldId id="292" r:id="rId25"/>
    <p:sldId id="300" r:id="rId26"/>
    <p:sldId id="293" r:id="rId27"/>
    <p:sldId id="301" r:id="rId28"/>
    <p:sldId id="294" r:id="rId29"/>
    <p:sldId id="298" r:id="rId30"/>
    <p:sldId id="302" r:id="rId31"/>
    <p:sldId id="280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00"/>
    <a:srgbClr val="5D4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197"/>
  </p:normalViewPr>
  <p:slideViewPr>
    <p:cSldViewPr snapToGrid="0">
      <p:cViewPr>
        <p:scale>
          <a:sx n="54" d="100"/>
          <a:sy n="54" d="100"/>
        </p:scale>
        <p:origin x="137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8T18:38:02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24575,'12'-4'0,"2"-3"0,-1 0 0,-1-1 0,0-1 0,-1 0 0,1 0 0,0-2 0,-2 2 0,0 0 0,-1 0 0,0 1 0,0 1 0,-1-1 0,-1 1 0,0 0 0,-3 2 0,0 2 0,-2 1 0,-1 8 0,-1-2 0,0 7 0,0-5 0,0 1 0,0-2 0,0 2 0,0-1 0,0 1 0,0 0 0,0-2 0,1-2 0,1 0 0,1-1 0,1 0 0,0 0 0,-1-1 0,0-1 0,0 0 0,0 0 0,2 0 0,0 0 0,1 0 0,1 0 0,-1 0 0,2 0 0,-2 0 0,1-1 0,1-1 0,-1-2 0,1-3 0,-2-1 0,1 0 0,0-1 0,-1 0 0,1-1 0,-1 0 0,1-1 0,-1 1 0,-2 1 0,0 2 0,-3 1 0,0 3 0,0 1 0,-1 9 0,0-3 0,0 5 0,0-5 0,0 0 0,0 0 0,0 0 0,1 0 0,1 0 0,2 0 0,2 1 0,-1-2 0,1 1 0,-2-1 0,1-1 0,0 1 0,0-1 0,0-1 0,0 1 0,0 0 0,0-1 0,1 0 0,-2-1 0,1 0 0,-2 0 0,-1 0 0,1 0 0,1 0 0,2 0 0,2 0 0,-1 0 0,-2 0 0,-1 0 0,-1 0 0,0 0 0,0 0 0,2 0 0,1 0 0,2 0 0,-1 0 0,-1 0 0,0 0 0,-1 0 0,2 0 0,1 0 0,0 0 0,-1 0 0,-2 0 0,-1 0 0,0 0 0,1 0 0,2 1 0,0 0 0,0 0 0,-3 1 0,-1-1 0,-1 1 0,0 1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0:01:44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24575,'12'-4'0,"2"-3"0,-1 0 0,-1-1 0,0-1 0,-1 0 0,1 0 0,0-2 0,-2 2 0,0 0 0,-1 0 0,0 1 0,0 1 0,-1-1 0,-1 1 0,0 0 0,-3 2 0,0 2 0,-2 1 0,-1 8 0,-1-2 0,0 7 0,0-5 0,0 1 0,0-2 0,0 2 0,0-1 0,0 1 0,0 0 0,0-2 0,1-2 0,1 0 0,1-1 0,1 0 0,0 0 0,-1-1 0,0-1 0,0 0 0,0 0 0,2 0 0,0 0 0,1 0 0,1 0 0,-1 0 0,2 0 0,-2 0 0,1-1 0,1-1 0,-1-2 0,1-3 0,-2-1 0,1 0 0,0-1 0,-1 0 0,1-1 0,-1 0 0,1-1 0,-1 1 0,-2 1 0,0 2 0,-3 1 0,0 3 0,0 1 0,-1 9 0,0-3 0,0 5 0,0-5 0,0 0 0,0 0 0,0 0 0,1 0 0,1 0 0,2 0 0,2 1 0,-1-2 0,1 1 0,-2-1 0,1-1 0,0 1 0,0-1 0,0-1 0,0 1 0,0 0 0,0-1 0,1 0 0,-2-1 0,1 0 0,-2 0 0,-1 0 0,1 0 0,1 0 0,2 0 0,2 0 0,-1 0 0,-2 0 0,-1 0 0,-1 0 0,0 0 0,0 0 0,2 0 0,1 0 0,2 0 0,-1 0 0,-1 0 0,0 0 0,-1 0 0,2 0 0,1 0 0,0 0 0,-1 0 0,-2 0 0,-1 0 0,0 0 0,1 0 0,2 1 0,0 0 0,0 0 0,-3 1 0,-1-1 0,-1 1 0,0 1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0:01:44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0 24575,'18'10'0,"-3"-1"0,-3 2 0,-4-4 0,-2-3 0,-3-2 0,-3 0 0,-7-1 0,1-1 0,-7-2 0,4-1 0,-2-2 0,1-2 0,1-1 0,1 0 0,2 2 0,2 3 0,2 3 0,1 5 0,0-2 0,3 2 0,3-3 0,3 0 0,1 0 0,0 2 0,-1 0 0,-2-2 0,1 0 0,-3 0 0,0 1 0,4 2 0,4 4 0,3 3 0,2 1 0,-2-1 0,-4-4 0,-4-3 0,-3-2 0,-2-2 0,0 0 0,2 1 0,3 1 0,1 1 0,1 0 0,0-2 0,0 0 0,-1 1 0,-2-2 0,-3 0 0,-1-1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0:01:44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0 24575,'-10'9'0,"2"-1"0,1-1 0,2-1 0,-1 1 0,-1 0 0,0 0 0,0 0 0,2-3 0,2-1 0,0 0 0,-1 1 0,-1 1 0,-1 1 0,1 0 0,0-2 0,2-1 0,1-2 0,0 1 0,1 0 0,-3 1 0,0 2 0,-2 1 0,-1 0 0,2 0 0,0-2 0,2-1 0,0 0 0,-2 3 0,-1 0 0,-2 2 0,1 0 0,1-1 0,3-2 0,1-2 0,-1 1 0,-1 2 0,-2 0 0,1 2 0,0-1 0,1-2 0,1-1 0,0 1 0,0 0 0,-1 0 0,0 2 0,0 1 0,-1 0 0,1 0 0,0-2 0,1-1 0,1-2 0,0 1 0,-2 2 0,0 3 0,-3 4 0,0 0 0,1 1 0,0-2 0,2-1 0,1-2 0,0-2 0,1 0 0,0-1 0,-2 5 0,-2 5 0,-2 6 0,-2 1 0,4-9 0,0-5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0:01:44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 0 24575,'0'10'0,"-1"-2"0,-1-6 0,-1-1 0,0-1 0,0 0 0,1 0 0,-1 0 0,0 0 0,-1 3 0,1 0 0,-1 3 0,0-1 0,1 1 0,0-1 0,1-1 0,1-2 0,-4-1 0,3-2 0,-2 0 0,2 0 0,11 0 0,-3 0 0,9 1 0,-8 2 0,1-1 0,-2 0 0,-1-1 0,0 0 0,-1 1 0,-1 0 0,0 0 0,0 0 0,-1-1 0,1 0 0,-1 0 0,2 2 0,-2-1 0,2 2 0,-2-1 0,1 1 0,0-1 0,0 0 0,-1 0 0,1 0 0,0-1 0,0 0 0,0-1 0,0 0 0,0 0 0,0 0 0,-1 1 0,1 0 0,0 0 0,-1 0 0,1 0 0,-1 1 0,0 0 0,0 0 0,2 0 0,0-1 0,0 1 0,0 1 0,0-1 0,1 0 0,0 0 0,-1 0 0,-1 0 0,0 0 0,-1-1 0,-1 1 0,1 0 0,-11-9 0,4 4 0,-8-6 0,6 5 0,1 3 0,1 0 0,-1 1 0,-1 0 0,2 0 0,0 0 0,1 0 0,1 0 0,1 0 0,-1 0 0,-1 0 0,1 0 0,-1 0 0,1 0 0,0 0 0,0 0 0,-1 0 0,1 0 0,0 0 0,-1 0 0,0-2 0,1 0 0,0 0 0,0 0 0,2 0 0,0-1 0,0 1 0,-1-1 0,0 1 0,0 0 0,-1 1 0,0 0 0,0-1 0,-2 1 0,0 0 0,-1 1 0,1 0 0,0 0 0,1 0 0,2 1 0,2 2 0,-1-1 0,1 3 0,0-3 0,4 0 0,0-1 0,4-1 0,-1 0 0,0 0 0,2 0 0,0 0 0,1 0 0,0 0 0,-1 0 0,0 0 0,-2 0 0,1 0 0,-1 0 0,-1 0 0,0 0 0,-1 0 0,0 1 0,-2 1 0,-1 0 0,0-1 0,0 1 0,0 0 0,1-1 0,0 0 0,0-1 0,0 1 0,0 1 0,1 0 0,-1-1 0,0 1 0,1-2 0,-1 0 0,0 0 0,1 0 0,-1 0 0,-1-1 0,-1-5 0,0 4 0,-1-4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8T18:38:21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0 24575,'18'10'0,"-3"-1"0,-3 2 0,-4-4 0,-2-3 0,-3-2 0,-3 0 0,-7-1 0,1-1 0,-7-2 0,4-1 0,-2-2 0,1-2 0,1-1 0,1 0 0,2 2 0,2 3 0,2 3 0,1 5 0,0-2 0,3 2 0,3-3 0,3 0 0,1 0 0,0 2 0,-1 0 0,-2-2 0,1 0 0,-3 0 0,0 1 0,4 2 0,4 4 0,3 3 0,2 1 0,-2-1 0,-4-4 0,-4-3 0,-3-2 0,-2-2 0,0 0 0,2 1 0,3 1 0,1 1 0,1 0 0,0-2 0,0 0 0,-1 1 0,-2-2 0,-3 0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8T18:38:23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0 24575,'-10'9'0,"2"-1"0,1-1 0,2-1 0,-1 1 0,-1 0 0,0 0 0,0 0 0,2-3 0,2-1 0,0 0 0,-1 1 0,-1 1 0,-1 1 0,1 0 0,0-2 0,2-1 0,1-2 0,0 1 0,1 0 0,-3 1 0,0 2 0,-2 1 0,-1 0 0,2 0 0,0-2 0,2-1 0,0 0 0,-2 3 0,-1 0 0,-2 2 0,1 0 0,1-1 0,3-2 0,1-2 0,-1 1 0,-1 2 0,-2 0 0,1 2 0,0-1 0,1-2 0,1-1 0,0 1 0,0 0 0,-1 0 0,0 2 0,0 1 0,-1 0 0,1 0 0,0-2 0,1-1 0,1-2 0,0 1 0,-2 2 0,0 3 0,-3 4 0,0 0 0,1 1 0,0-2 0,2-1 0,1-2 0,0-2 0,1 0 0,0-1 0,-2 5 0,-2 5 0,-2 6 0,-2 1 0,4-9 0,0-5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8T18:38:37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 0 24575,'0'10'0,"-1"-2"0,-1-6 0,-1-1 0,0-1 0,0 0 0,1 0 0,-1 0 0,0 0 0,-1 3 0,1 0 0,-1 3 0,0-1 0,1 1 0,0-1 0,1-1 0,1-2 0,-4-1 0,3-2 0,-2 0 0,2 0 0,11 0 0,-3 0 0,9 1 0,-8 2 0,1-1 0,-2 0 0,-1-1 0,0 0 0,-1 1 0,-1 0 0,0 0 0,0 0 0,-1-1 0,1 0 0,-1 0 0,2 2 0,-2-1 0,2 2 0,-2-1 0,1 1 0,0-1 0,0 0 0,-1 0 0,1 0 0,0-1 0,0 0 0,0-1 0,0 0 0,0 0 0,0 0 0,-1 1 0,1 0 0,0 0 0,-1 0 0,1 0 0,-1 1 0,0 0 0,0 0 0,2 0 0,0-1 0,0 1 0,0 1 0,0-1 0,1 0 0,0 0 0,-1 0 0,-1 0 0,0 0 0,-1-1 0,-1 1 0,1 0 0,-11-9 0,4 4 0,-8-6 0,6 5 0,1 3 0,1 0 0,-1 1 0,-1 0 0,2 0 0,0 0 0,1 0 0,1 0 0,1 0 0,-1 0 0,-1 0 0,1 0 0,-1 0 0,1 0 0,0 0 0,0 0 0,-1 0 0,1 0 0,0 0 0,-1 0 0,0-2 0,1 0 0,0 0 0,0 0 0,2 0 0,0-1 0,0 1 0,-1-1 0,0 1 0,0 0 0,-1 1 0,0 0 0,0-1 0,-2 1 0,0 0 0,-1 1 0,1 0 0,0 0 0,1 0 0,2 1 0,2 2 0,-1-1 0,1 3 0,0-3 0,4 0 0,0-1 0,4-1 0,-1 0 0,0 0 0,2 0 0,0 0 0,1 0 0,0 0 0,-1 0 0,0 0 0,-2 0 0,1 0 0,-1 0 0,-1 0 0,0 0 0,-1 0 0,0 1 0,-2 1 0,-1 0 0,0-1 0,0 1 0,0 0 0,1-1 0,0 0 0,0-1 0,0 1 0,0 1 0,1 0 0,-1-1 0,0 1 0,1-2 0,-1 0 0,0 0 0,1 0 0,-1 0 0,-1-1 0,-1-5 0,0 4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3:05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24575,'36'0'0,"-7"0"0,-28 1 0,0-1 0,1 3 0,0-1 0,1 0 0,-2-1 0,1 1 0,4 0 0,3 1 0,3 0 0,2 0 0,-2 0 0,-3 0 0,-4-2 0,-1 0 0,-2 0 0,0 0 0,2 0 0,3 2 0,3 0 0,2 0 0,0 1 0,-2-2 0,-3 0 0,-3-1 0,-1 0 0,-1 0 0,1 0 0,5 1 0,6 3 0,5 1 0,-2 0 0,-3-1 0,-5-2 0,-4-1 0,-1-1 0,-2 0 0,2 0 0,3 1 0,2 1 0,2 1 0,0 1 0,-3-2 0,0 0 0,-3-2 0,1 1 0,1 0 0,1 2 0,1 1 0,-2-1 0,-1-2 0,-2 0 0,-1-1 0,-3-1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3:08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525 0 24575,'-16'3'0,"1"0"0,2 2 0,2 0 0,4-1 0,2-1 0,2-1 0,-2 1 0,-2 1 0,-3 1 0,-2 2 0,0-1 0,2-1 0,2-1 0,2-1 0,2-2 0,2 1 0,-1-1 0,0 1 0,-5 2 0,-4 4 0,-6 2 0,-1 0 0,3 1 0,4-3 0,5-3 0,3-1 0,2-1 0,0-2 0,1 1 0,-1 0 0,-1 0 0,-3 1 0,-5 4 0,-4 4 0,-5 5 0,0 0 0,5-3 0,4-2 0,4-5 0,3-1 0,1-1 0,-3 4 0,-5 5 0,-4 6 0,-1 3 0,-1-1 0,4-4 0,4-3 0,4-6 0,1-1 0,2-3 0,-1 1 0,-2 4 0,-1 1 0,-1 0 0,2-1 0,2-4 0,2 0 0,-3 3 0,0 2 0,-2 1 0,0-1 0,3-3 0,1-3 0,1 0 0,1-3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13:13:11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179 107 24575,'-10'-2'0,"-1"-1"0,2-2 0,0 0 0,0-1 0,-3-1 0,0-1 0,-3 0 0,0 0 0,2 1 0,0 0 0,0 0 0,2 0 0,2 2 0,3 1 0,3 2 0,1 0 0,0 1 0,1-2 0,-1 1 0,1-1 0,1 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8T18:39:09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24575,'12'-4'0,"2"-3"0,-1 0 0,-1-1 0,0-1 0,-1 0 0,1 0 0,0-2 0,-2 2 0,0 0 0,-1 0 0,0 1 0,0 1 0,-1-1 0,-1 1 0,0 0 0,-3 2 0,0 1 0,-2 3 0,-1 7 0,-1-2 0,0 7 0,0-5 0,0 1 0,0-2 0,0 2 0,0-1 0,0 1 0,0 0 0,0-2 0,1-2 0,1 0 0,1-1 0,1 0 0,0 0 0,-1-1 0,0-1 0,0 0 0,0 0 0,2 0 0,0 0 0,1 0 0,1 0 0,-1 0 0,2 0 0,-2 0 0,1-1 0,1-1 0,-1-2 0,1-3 0,-2-1 0,1 0 0,0-1 0,-1 0 0,1-1 0,-1 0 0,1-1 0,-1 1 0,-2 1 0,0 2 0,-3 1 0,0 3 0,0 1 0,-1 9 0,0-3 0,0 5 0,0-5 0,0 0 0,0 0 0,0 0 0,1 0 0,1 0 0,2 0 0,2 1 0,-1-2 0,1 1 0,-2-1 0,1-1 0,0 1 0,0-1 0,0-1 0,0 1 0,0 0 0,0-1 0,1 0 0,-2-1 0,1 0 0,-2 0 0,-1 0 0,1 0 0,1 0 0,2 0 0,2 0 0,-1 0 0,-2 0 0,-1 0 0,-1 0 0,0 0 0,0 0 0,2 0 0,1 0 0,2 0 0,-1 0 0,-1 0 0,0 0 0,-1 0 0,2 0 0,1 0 0,0 0 0,-1 0 0,-2 0 0,-1 0 0,0 0 0,1 0 0,2 1 0,0 0 0,0 0 0,-3 1 0,-1-1 0,-1 1 0,0 1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8T18:39:48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75 465 24575,'17'-58'0,"-3"8"0,-7 30 0,-2 7 0,2-1 0,-5 10 0,0 2 0,0 1 0,1-2 0,1-2 0,1-1 0,2-2 0,-2 1 0,0 1 0,-2 3 0,-1 0 0,-1 2 0,-1-3 0,2-1 0,2-4 0,2-3 0,1-2 0,0 0 0,0 3 0,-3 4 0,-2 2 0,0 2 0,-1-1 0,1 0 0,0 1 0,-1 0 0,0 0 0,-1 1 0,0-2 0,0 0 0,0-2 0,0-2 0,0 0 0,0-1 0,-1 1 0,-2 1 0,0 0 0,-1 0 0,0 0 0,-1 0 0,-1 1 0,1 1 0,-1 1 0,2 0 0,-2 0 0,0 1 0,1 0 0,-2 1 0,1-1 0,0 1 0,0 0 0,-1 0 0,0 1 0,0 0 0,-1 0 0,1 0 0,0 0 0,-1-1 0,1 0 0,-1 0 0,0 0 0,1 0 0,0-1 0,2 1 0,-1 0 0,0 0 0,1 0 0,0 0 0,0 0 0,1 0 0,1 0 0,1 1 0,0 0 0,3 7 0,0-3 0,4 5 0,0-5 0,0 0 0,0 0 0,-1 0 0,1-1 0,-1 0 0,-1-1 0,2-1 0,-1 0 0,2 0 0,-1 0 0,0 0 0,-1 0 0,-1 0 0,0 0 0,1 0 0,1 0 0,0 2 0,2-1 0,0 1 0,1-1 0,-2 1 0,1 0 0,1 0 0,-1 0 0,2-1 0,0 1 0,-1 0 0,-1-1 0,-1 2 0,0-1 0,-1 0 0,-1 1 0,-1 1 0,1 0 0,1 1 0,2 2 0,-1 1 0,-1 0 0,0-1 0,-2 0 0,-2-1 0,0 2 0,-1 1 0,0 1 0,0 0 0,0 0 0,0-1 0,0 0 0,0-1 0,0-1 0,0 0 0,0-1 0,0 1 0,0 1 0,0 0 0,0-1 0,0 1 0,0 1 0,0 3 0,-2 1 0,0 0 0,-2-2 0,2-1 0,0-2 0,1-2 0,0-1 0,0-1 0,-2 2 0,-1 4 0,-1 2 0,-1 1 0,2-1 0,0-3 0,2-2 0,1-2 0,1-2 0,0 0 0,-1 1 0,-3 3 0,-1 6 0,-4 4 0,-2 5 0,-8 8 0,10-14 0,-3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E3CE9-3008-6C01-D571-3BDF825B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3349A7-40A4-C911-A710-752B633D3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F59EE0-A5E1-7B19-2FAF-3711D389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9C976-4BBB-F3C7-AF74-FB7B52E6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CA88A8-DFAC-2694-06A4-5234BEC0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6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8BBC5-30A6-55AF-491B-4166AA5F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7CECE2-2D58-2F3E-04EC-8298D716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3489B-F008-874F-904B-714AEA8A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FE843-B6C5-A4EE-298D-6482C044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452EB2-58D8-25F6-8B11-E5E1AC51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4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50EE84-B56B-725A-C0B3-4B18F2051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E541F9-7BAB-7797-0FB0-BA95D6B53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6D1A2-1929-AB65-8FF0-123F48DE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A48C1-6851-B5B0-040A-CD10C0EA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E0536-52E6-6C2F-0438-781DA307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86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340DD-8BED-D31B-989F-7C8F115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001B6-E983-ECC8-FDA7-3941C7C9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FB5F4-0ED0-4A17-4A24-B3006873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37CB2-340E-0F13-E360-5722E2CE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1E930-1AAE-3CC2-8681-32CB9FD2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48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28E96-5634-4038-A8CC-1DFFAA38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07A85-4D44-6312-5B2B-75A145F6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587F1-0C65-71A6-F01B-5BCDA7F0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36FD2-99C5-2650-4FA0-4F7F08DB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7AB886-28D5-B643-14CD-FE439AA1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9252-0CA1-2E15-5CE0-EACE4E95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11B90-DBDE-7400-920F-A273B370D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9BC2F-4B47-A0D8-27FA-4A408E2BF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D54E80-2657-AA96-2EB2-06089307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81C5-E6D5-BD0A-DE0D-F4303883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1B7ADB-2A7F-B28F-2797-9D1D6C10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17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836AB-DC6E-FA44-E99D-C0CA30E0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BCC257-5376-4102-3168-26F99151C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C2CC18-AA38-E9CF-42FB-590FE5F7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983154-1C27-AF68-D441-1117DAE99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245692-0C08-0EC0-C103-9D9425DE7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D258DA-1CE4-2E51-3A51-59B61998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E7A09D-2EF2-4BC9-A933-22E4085B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855B9F-5AE4-FE92-B6C2-09174EA6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1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282-A667-CAA6-F506-BC5A57C0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EF3E38-D867-0109-2A34-DEBCD5EC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753280-9808-67E9-55BB-E971AF55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730917-660F-47C5-E905-C4D63509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72EAE2-33AD-3D53-0B7D-8B15A087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676DD8-1994-AD13-AB94-26E17C4E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1C460B-715D-3691-4F17-92BA4BF7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42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F89D8-9C5C-81B6-2B55-FF216CDF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8EF08-85F5-79AF-FBB7-3CF62DFE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80FC29-75CD-41B8-66EE-396F3E20E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8555C-FF0B-1556-DE09-46399AF6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72139D-9CD8-9282-888A-AB6D21B3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0184A8-C08B-4C19-D624-A7A6832F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94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0EB45-A4C1-1B4E-E850-0A670F0A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738048-2713-AC2E-8886-4167D7D72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36B68-A4B0-8C4A-F5E7-92FBE707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529B68-5DAF-EA02-E621-90099E9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062D9-D097-7495-9A35-5DD517E4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A8F0D1-C6F8-192F-F01A-309FC713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1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263631-58FD-ACFA-9F76-FD0AD616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122BB-D15A-7EA1-E289-8189B3BF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41F30-34C1-BFFF-55F5-11C108DB8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FA77-754A-824E-8500-BCAECFABC9AB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277579-B9ED-2F31-76F1-AC1A7D454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D5861-E747-62A4-BECB-3177FA6B4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5EA9-76E8-534F-827B-6333A6FF1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73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12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5.png"/><Relationship Id="rId4" Type="http://schemas.microsoft.com/office/2007/relationships/hdphoto" Target="../media/hdphoto4.wdp"/><Relationship Id="rId9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85EDB4F-4567-AE2C-EC70-A80429A27DEA}"/>
              </a:ext>
            </a:extLst>
          </p:cNvPr>
          <p:cNvSpPr/>
          <p:nvPr/>
        </p:nvSpPr>
        <p:spPr>
          <a:xfrm rot="21332189">
            <a:off x="-252470" y="-695457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For Dummies Font">
            <a:extLst>
              <a:ext uri="{FF2B5EF4-FFF2-40B4-BE49-F238E27FC236}">
                <a16:creationId xmlns:a16="http://schemas.microsoft.com/office/drawing/2014/main" id="{0B26B0E5-69B9-8CB9-DEF6-0518566E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2208">
            <a:off x="3099158" y="1692854"/>
            <a:ext cx="8678947" cy="127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539E9E9-D059-4392-349B-6AF6CD731E25}"/>
              </a:ext>
            </a:extLst>
          </p:cNvPr>
          <p:cNvSpPr/>
          <p:nvPr/>
        </p:nvSpPr>
        <p:spPr>
          <a:xfrm rot="21347659">
            <a:off x="-576334" y="3419873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4F343DD-BE46-980D-B14C-8CA5FC648706}"/>
              </a:ext>
            </a:extLst>
          </p:cNvPr>
          <p:cNvGrpSpPr/>
          <p:nvPr/>
        </p:nvGrpSpPr>
        <p:grpSpPr>
          <a:xfrm>
            <a:off x="-562483" y="3493348"/>
            <a:ext cx="5586413" cy="3731742"/>
            <a:chOff x="-562483" y="3493348"/>
            <a:chExt cx="5586413" cy="3731742"/>
          </a:xfrm>
        </p:grpSpPr>
        <p:pic>
          <p:nvPicPr>
            <p:cNvPr id="7" name="Grafik 6" descr="Ein Bild, das Text, Cartoon, Grafikdesign, Clipart enthält.&#10;&#10;Automatisch generierte Beschreibung">
              <a:extLst>
                <a:ext uri="{FF2B5EF4-FFF2-40B4-BE49-F238E27FC236}">
                  <a16:creationId xmlns:a16="http://schemas.microsoft.com/office/drawing/2014/main" id="{2FCCDC29-9EA4-CEB6-C887-2EB5D0D03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758" b="98596" l="13271" r="90280">
                          <a14:foregroundMark x1="49720" y1="91994" x2="49720" y2="91994"/>
                          <a14:foregroundMark x1="53832" y1="98596" x2="53832" y2="98596"/>
                          <a14:foregroundMark x1="66636" y1="97963" x2="66636" y2="97963"/>
                          <a14:foregroundMark x1="71215" y1="68680" x2="74766" y2="69874"/>
                          <a14:foregroundMark x1="69907" y1="67837" x2="72617" y2="70295"/>
                          <a14:backgroundMark x1="67757" y1="58427" x2="77570" y2="58638"/>
                          <a14:backgroundMark x1="77570" y1="58638" x2="85981" y2="61938"/>
                          <a14:backgroundMark x1="85981" y1="61938" x2="67477" y2="61657"/>
                          <a14:backgroundMark x1="67477" y1="61657" x2="64486" y2="61096"/>
                          <a14:backgroundMark x1="61215" y1="63553" x2="61215" y2="63553"/>
                          <a14:backgroundMark x1="83832" y1="67837" x2="83832" y2="67837"/>
                          <a14:backgroundMark x1="57383" y1="62711" x2="64860" y2="66573"/>
                          <a14:backgroundMark x1="64860" y1="66573" x2="75234" y2="65801"/>
                          <a14:backgroundMark x1="75234" y1="65801" x2="77570" y2="72753"/>
                          <a14:backgroundMark x1="77570" y1="72753" x2="88598" y2="75632"/>
                          <a14:backgroundMark x1="88598" y1="75632" x2="95514" y2="69663"/>
                          <a14:backgroundMark x1="95514" y1="69663" x2="91215" y2="62079"/>
                          <a14:backgroundMark x1="91215" y1="62079" x2="62336" y2="55618"/>
                          <a14:backgroundMark x1="62336" y1="55618" x2="52991" y2="57725"/>
                          <a14:backgroundMark x1="52991" y1="57725" x2="53271" y2="62921"/>
                        </a14:backgroundRemoval>
                      </a14:imgEffect>
                    </a14:imgLayer>
                  </a14:imgProps>
                </a:ext>
              </a:extLst>
            </a:blip>
            <a:srcRect l="3723" t="50888" r="-10229" b="-4349"/>
            <a:stretch/>
          </p:blipFill>
          <p:spPr>
            <a:xfrm>
              <a:off x="-562483" y="3493348"/>
              <a:ext cx="5586413" cy="3731742"/>
            </a:xfrm>
            <a:prstGeom prst="rect">
              <a:avLst/>
            </a:prstGeom>
          </p:spPr>
        </p:pic>
        <p:sp>
          <p:nvSpPr>
            <p:cNvPr id="11" name="Wolke 10">
              <a:extLst>
                <a:ext uri="{FF2B5EF4-FFF2-40B4-BE49-F238E27FC236}">
                  <a16:creationId xmlns:a16="http://schemas.microsoft.com/office/drawing/2014/main" id="{07F5C399-753B-C705-3C5A-DD4F51C41480}"/>
                </a:ext>
              </a:extLst>
            </p:cNvPr>
            <p:cNvSpPr/>
            <p:nvPr/>
          </p:nvSpPr>
          <p:spPr>
            <a:xfrm>
              <a:off x="1599287" y="3941917"/>
              <a:ext cx="1749401" cy="1060046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960E3F93-512C-4982-EC40-F417C3D4F742}"/>
              </a:ext>
            </a:extLst>
          </p:cNvPr>
          <p:cNvSpPr txBox="1"/>
          <p:nvPr/>
        </p:nvSpPr>
        <p:spPr>
          <a:xfrm rot="21290005">
            <a:off x="769809" y="550227"/>
            <a:ext cx="10826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1" dirty="0">
                <a:solidFill>
                  <a:schemeClr val="bg1"/>
                </a:solidFill>
                <a:latin typeface="Candara" panose="020E0502030303020204" pitchFamily="34" charset="0"/>
                <a:cs typeface="AL BAYAN PLAIN" pitchFamily="2" charset="-78"/>
              </a:rPr>
              <a:t>Forschungsdatenmanagement </a:t>
            </a:r>
          </a:p>
        </p:txBody>
      </p:sp>
      <p:sp>
        <p:nvSpPr>
          <p:cNvPr id="14" name="Ovale Legende 13">
            <a:extLst>
              <a:ext uri="{FF2B5EF4-FFF2-40B4-BE49-F238E27FC236}">
                <a16:creationId xmlns:a16="http://schemas.microsoft.com/office/drawing/2014/main" id="{C07911B8-C471-43F3-866B-D8DAAB2A26C5}"/>
              </a:ext>
            </a:extLst>
          </p:cNvPr>
          <p:cNvSpPr/>
          <p:nvPr/>
        </p:nvSpPr>
        <p:spPr>
          <a:xfrm>
            <a:off x="3539833" y="3276013"/>
            <a:ext cx="4643437" cy="1885950"/>
          </a:xfrm>
          <a:prstGeom prst="wedgeEllipseCallout">
            <a:avLst>
              <a:gd name="adj1" fmla="val -57140"/>
              <a:gd name="adj2" fmla="val 29924"/>
            </a:avLst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D3B1A5-595B-D1AF-9DE7-ECABC7188C2F}"/>
              </a:ext>
            </a:extLst>
          </p:cNvPr>
          <p:cNvSpPr txBox="1"/>
          <p:nvPr/>
        </p:nvSpPr>
        <p:spPr>
          <a:xfrm>
            <a:off x="4029075" y="3795269"/>
            <a:ext cx="3729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Am Beispiel von Brustkrebspatienten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85B50F-AE85-0EB9-F185-887AA5EA69D9}"/>
              </a:ext>
            </a:extLst>
          </p:cNvPr>
          <p:cNvSpPr txBox="1"/>
          <p:nvPr/>
        </p:nvSpPr>
        <p:spPr>
          <a:xfrm>
            <a:off x="5893594" y="5932319"/>
            <a:ext cx="602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5D4B9D"/>
                </a:solidFill>
                <a:latin typeface="Candara" panose="020E0502030303020204" pitchFamily="34" charset="0"/>
              </a:rPr>
              <a:t>Ein Projekt von Martina Haberecker, Hanna Hübner, Dorothea Lange und Moritz Milewski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7B94BF32-74A7-4443-DAC4-C6C2F18BA479}"/>
                  </a:ext>
                </a:extLst>
              </p14:cNvPr>
              <p14:cNvContentPartPr/>
              <p14:nvPr/>
            </p14:nvContentPartPr>
            <p14:xfrm>
              <a:off x="2556815" y="6053116"/>
              <a:ext cx="213480" cy="615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7B94BF32-74A7-4443-DAC4-C6C2F18BA4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8815" y="6035116"/>
                <a:ext cx="24912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95F74AC-2FE1-12FA-BE8A-7132440CC850}"/>
              </a:ext>
            </a:extLst>
          </p:cNvPr>
          <p:cNvGrpSpPr/>
          <p:nvPr/>
        </p:nvGrpSpPr>
        <p:grpSpPr>
          <a:xfrm>
            <a:off x="2692175" y="5998756"/>
            <a:ext cx="119160" cy="239040"/>
            <a:chOff x="2692175" y="5998756"/>
            <a:chExt cx="1191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A85C3B9D-D952-D2E9-E951-C7B89063DBB3}"/>
                    </a:ext>
                  </a:extLst>
                </p14:cNvPr>
                <p14:cNvContentPartPr/>
                <p14:nvPr/>
              </p14:nvContentPartPr>
              <p14:xfrm>
                <a:off x="2730695" y="6010996"/>
                <a:ext cx="79200" cy="471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A85C3B9D-D952-D2E9-E951-C7B89063DB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2695" y="5992996"/>
                  <a:ext cx="114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F5C87C7C-2152-0F06-0431-A03B881551FB}"/>
                    </a:ext>
                  </a:extLst>
                </p14:cNvPr>
                <p14:cNvContentPartPr/>
                <p14:nvPr/>
              </p14:nvContentPartPr>
              <p14:xfrm>
                <a:off x="2692175" y="6062476"/>
                <a:ext cx="119160" cy="1753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F5C87C7C-2152-0F06-0431-A03B881551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74175" y="6044476"/>
                  <a:ext cx="154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DFE44E15-2B8F-EEF7-6E18-67DBF5F58061}"/>
                    </a:ext>
                  </a:extLst>
                </p14:cNvPr>
                <p14:cNvContentPartPr/>
                <p14:nvPr/>
              </p14:nvContentPartPr>
              <p14:xfrm>
                <a:off x="2711975" y="5998756"/>
                <a:ext cx="71640" cy="421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DFE44E15-2B8F-EEF7-6E18-67DBF5F580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3975" y="5980756"/>
                  <a:ext cx="107280" cy="7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538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47788" y="-3861607"/>
            <a:ext cx="28842252" cy="24747889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D2997AB-6281-6627-C8BE-263E6868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00" y="1574040"/>
            <a:ext cx="4515239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Sternschema:</a:t>
            </a:r>
          </a:p>
          <a:p>
            <a:r>
              <a:rPr lang="de-DE" b="1" i="1" dirty="0">
                <a:latin typeface="Candara" panose="020E0502030303020204" pitchFamily="34" charset="0"/>
              </a:rPr>
              <a:t>Zentrale Faktentabelle</a:t>
            </a:r>
          </a:p>
          <a:p>
            <a:r>
              <a:rPr lang="de-DE" b="1" i="1" dirty="0">
                <a:latin typeface="Candara" panose="020E0502030303020204" pitchFamily="34" charset="0"/>
              </a:rPr>
              <a:t>Darum gruppiert einzelne Dimensionstabellen </a:t>
            </a:r>
          </a:p>
          <a:p>
            <a:r>
              <a:rPr lang="de-DE" b="1" i="1" dirty="0">
                <a:latin typeface="Candara" panose="020E0502030303020204" pitchFamily="34" charset="0"/>
              </a:rPr>
              <a:t>Zweck: Effizienz-Optimierung des Datenschemas für große Datenmengen und möglichst einfache Datenabfragen</a:t>
            </a: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89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6033" y="-15094163"/>
            <a:ext cx="25583992" cy="2195216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D2997AB-6281-6627-C8BE-263E6868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97055" y="2506662"/>
            <a:ext cx="4515239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Sternschema: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Zentrale Faktentabelle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Darum gruppiert einzelne Dimensionstabellen 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Zweck: Effizienz-Optimierung des Datenschemas für große Datenmengen und möglichst einfache Datenabfragen</a:t>
            </a: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BC0D1C-39A7-235D-AEC7-1BEA87DCF6CB}"/>
              </a:ext>
            </a:extLst>
          </p:cNvPr>
          <p:cNvSpPr txBox="1">
            <a:spLocks/>
          </p:cNvSpPr>
          <p:nvPr/>
        </p:nvSpPr>
        <p:spPr>
          <a:xfrm>
            <a:off x="1626712" y="568629"/>
            <a:ext cx="5070761" cy="245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i="1" dirty="0">
                <a:latin typeface="Candara" panose="020E0502030303020204" pitchFamily="34" charset="0"/>
              </a:rPr>
              <a:t>Vom ER-Schema der Rohdatenbank zum Sternschema des Datawarehouse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i="1" dirty="0">
                <a:latin typeface="Candara" panose="020E0502030303020204" pitchFamily="34" charset="0"/>
              </a:rPr>
              <a:t>- mittels Python und sqlite3 Modul</a:t>
            </a: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4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95874" y="-27120799"/>
            <a:ext cx="39992969" cy="3431568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D2997AB-6281-6627-C8BE-263E6868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97055" y="2506662"/>
            <a:ext cx="4515239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Sternschema: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Zentrale Faktentabelle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Darum gruppiert einzelne Dimensionstabellen 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Zweck: Effizienz-Optimierung des Datenschemas für große Datenmengen und möglichst einfache Datenabfragen</a:t>
            </a: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1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43772" y="-18701029"/>
            <a:ext cx="39798992" cy="3414924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D2997AB-6281-6627-C8BE-263E6868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363" y="3429000"/>
            <a:ext cx="4515239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Anonymisierung?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Pseudonymisierung? 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Welche Methode? </a:t>
            </a:r>
          </a:p>
        </p:txBody>
      </p:sp>
    </p:spTree>
    <p:extLst>
      <p:ext uri="{BB962C8B-B14F-4D97-AF65-F5344CB8AC3E}">
        <p14:creationId xmlns:p14="http://schemas.microsoft.com/office/powerpoint/2010/main" val="199981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19628" y="-26884909"/>
            <a:ext cx="40839256" cy="35041834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D2997AB-6281-6627-C8BE-263E6868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919" y="11767314"/>
            <a:ext cx="4515239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Anonymisierung/Pseudonymisierung </a:t>
            </a:r>
            <a:r>
              <a:rPr lang="de-DE" b="1" i="1" dirty="0" err="1">
                <a:latin typeface="Candara" panose="020E0502030303020204" pitchFamily="34" charset="0"/>
              </a:rPr>
              <a:t>notwnediger</a:t>
            </a:r>
            <a:r>
              <a:rPr lang="de-DE" b="1" i="1" dirty="0">
                <a:latin typeface="Candara" panose="020E0502030303020204" pitchFamily="34" charset="0"/>
              </a:rPr>
              <a:t> personenbezogener Daten</a:t>
            </a: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16141" y="-24042942"/>
            <a:ext cx="50608250" cy="4342405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D2997AB-6281-6627-C8BE-263E6868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854" y="4143402"/>
            <a:ext cx="4515239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Welcher statistischer Test?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Welche Darstellungsform?</a:t>
            </a: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7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49450" y="-34018215"/>
            <a:ext cx="50608250" cy="43424050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7C4BFD8-BB2A-8561-7B2C-A7A57A3F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33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256976" y="-23338432"/>
            <a:ext cx="50608250" cy="43424050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7C4BFD8-BB2A-8561-7B2C-A7A57A3F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00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06" y="109666"/>
            <a:ext cx="7736987" cy="6638667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7C4BFD8-BB2A-8561-7B2C-A7A57A3F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03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Ergebnisse: Deskriptive Statistik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sp>
        <p:nvSpPr>
          <p:cNvPr id="3" name="Ovale Legende 2">
            <a:extLst>
              <a:ext uri="{FF2B5EF4-FFF2-40B4-BE49-F238E27FC236}">
                <a16:creationId xmlns:a16="http://schemas.microsoft.com/office/drawing/2014/main" id="{1AC19E6D-F963-A7D7-411E-F7DBC8D33B97}"/>
              </a:ext>
            </a:extLst>
          </p:cNvPr>
          <p:cNvSpPr/>
          <p:nvPr/>
        </p:nvSpPr>
        <p:spPr>
          <a:xfrm>
            <a:off x="7651102" y="1901476"/>
            <a:ext cx="4378973" cy="1445342"/>
          </a:xfrm>
          <a:prstGeom prst="wedgeEllipseCallout">
            <a:avLst>
              <a:gd name="adj1" fmla="val 8876"/>
              <a:gd name="adj2" fmla="val 80455"/>
            </a:avLst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Wie interessant! Das erzähle ich gleich Uschi!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E65FA1A-9C5F-808D-6BB1-1688A393F29B}"/>
              </a:ext>
            </a:extLst>
          </p:cNvPr>
          <p:cNvGrpSpPr/>
          <p:nvPr/>
        </p:nvGrpSpPr>
        <p:grpSpPr>
          <a:xfrm>
            <a:off x="7958137" y="3429000"/>
            <a:ext cx="5586413" cy="3731742"/>
            <a:chOff x="-562483" y="3493348"/>
            <a:chExt cx="5586413" cy="3731742"/>
          </a:xfrm>
        </p:grpSpPr>
        <p:pic>
          <p:nvPicPr>
            <p:cNvPr id="9" name="Grafik 8" descr="Ein Bild, das Text, Cartoon, Grafikdesign, Clipart enthält.&#10;&#10;Automatisch generierte Beschreibung">
              <a:extLst>
                <a:ext uri="{FF2B5EF4-FFF2-40B4-BE49-F238E27FC236}">
                  <a16:creationId xmlns:a16="http://schemas.microsoft.com/office/drawing/2014/main" id="{69325B40-0853-1477-A246-E980EF38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758" b="98596" l="13271" r="90280">
                          <a14:foregroundMark x1="49720" y1="91994" x2="49720" y2="91994"/>
                          <a14:foregroundMark x1="53832" y1="98596" x2="53832" y2="98596"/>
                          <a14:foregroundMark x1="66636" y1="97963" x2="66636" y2="97963"/>
                          <a14:foregroundMark x1="71215" y1="68680" x2="74766" y2="69874"/>
                          <a14:foregroundMark x1="69907" y1="67837" x2="72617" y2="70295"/>
                          <a14:backgroundMark x1="67757" y1="58427" x2="77570" y2="58638"/>
                          <a14:backgroundMark x1="77570" y1="58638" x2="85981" y2="61938"/>
                          <a14:backgroundMark x1="85981" y1="61938" x2="67477" y2="61657"/>
                          <a14:backgroundMark x1="67477" y1="61657" x2="64486" y2="61096"/>
                          <a14:backgroundMark x1="61215" y1="63553" x2="61215" y2="63553"/>
                          <a14:backgroundMark x1="83832" y1="67837" x2="83832" y2="67837"/>
                          <a14:backgroundMark x1="57383" y1="62711" x2="64860" y2="66573"/>
                          <a14:backgroundMark x1="64860" y1="66573" x2="75234" y2="65801"/>
                          <a14:backgroundMark x1="75234" y1="65801" x2="77570" y2="72753"/>
                          <a14:backgroundMark x1="77570" y1="72753" x2="88598" y2="75632"/>
                          <a14:backgroundMark x1="88598" y1="75632" x2="95514" y2="69663"/>
                          <a14:backgroundMark x1="95514" y1="69663" x2="91215" y2="62079"/>
                          <a14:backgroundMark x1="91215" y1="62079" x2="62336" y2="55618"/>
                          <a14:backgroundMark x1="62336" y1="55618" x2="52991" y2="57725"/>
                          <a14:backgroundMark x1="52991" y1="57725" x2="53271" y2="62921"/>
                        </a14:backgroundRemoval>
                      </a14:imgEffect>
                    </a14:imgLayer>
                  </a14:imgProps>
                </a:ext>
              </a:extLst>
            </a:blip>
            <a:srcRect l="3723" t="50888" r="-10229" b="-4349"/>
            <a:stretch/>
          </p:blipFill>
          <p:spPr>
            <a:xfrm>
              <a:off x="-562483" y="3493348"/>
              <a:ext cx="5586413" cy="3731742"/>
            </a:xfrm>
            <a:prstGeom prst="rect">
              <a:avLst/>
            </a:prstGeom>
          </p:spPr>
        </p:pic>
        <p:sp>
          <p:nvSpPr>
            <p:cNvPr id="10" name="Wolke 9">
              <a:extLst>
                <a:ext uri="{FF2B5EF4-FFF2-40B4-BE49-F238E27FC236}">
                  <a16:creationId xmlns:a16="http://schemas.microsoft.com/office/drawing/2014/main" id="{C2AA2EAA-6B0B-E868-C49F-FCA44904F885}"/>
                </a:ext>
              </a:extLst>
            </p:cNvPr>
            <p:cNvSpPr/>
            <p:nvPr/>
          </p:nvSpPr>
          <p:spPr>
            <a:xfrm>
              <a:off x="1599287" y="3941917"/>
              <a:ext cx="1749401" cy="1060046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A9196AA7-01D6-E3BB-0A1F-85BB062DA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97" y="2294541"/>
            <a:ext cx="6084757" cy="38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34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9552" y="-2750726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8554" y="1390894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Neulich am Telefon...</a:t>
            </a:r>
          </a:p>
        </p:txBody>
      </p:sp>
      <p:sp>
        <p:nvSpPr>
          <p:cNvPr id="7" name="Ovale Legende 6">
            <a:extLst>
              <a:ext uri="{FF2B5EF4-FFF2-40B4-BE49-F238E27FC236}">
                <a16:creationId xmlns:a16="http://schemas.microsoft.com/office/drawing/2014/main" id="{89688DCC-DDC5-C22A-2A18-3ED84CB22C28}"/>
              </a:ext>
            </a:extLst>
          </p:cNvPr>
          <p:cNvSpPr/>
          <p:nvPr/>
        </p:nvSpPr>
        <p:spPr>
          <a:xfrm>
            <a:off x="3886200" y="1901476"/>
            <a:ext cx="8143875" cy="2441924"/>
          </a:xfrm>
          <a:prstGeom prst="wedgeEllipseCallout">
            <a:avLst>
              <a:gd name="adj1" fmla="val -34166"/>
              <a:gd name="adj2" fmla="val 63670"/>
            </a:avLst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... Ja, Mensch, wo steckst du denn?! Papa und ich haben uns schon Sorgen gemacht! Seit 6 Wochen meldest Du Dich nicht mehr!  Was tust du eigentlich die ganze Zeit?...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E217442-69BF-145E-ABFB-D29CD4CEAB02}"/>
              </a:ext>
            </a:extLst>
          </p:cNvPr>
          <p:cNvGrpSpPr/>
          <p:nvPr/>
        </p:nvGrpSpPr>
        <p:grpSpPr>
          <a:xfrm>
            <a:off x="1092993" y="3435206"/>
            <a:ext cx="5586413" cy="3731742"/>
            <a:chOff x="-562483" y="3493348"/>
            <a:chExt cx="5586413" cy="3731742"/>
          </a:xfrm>
        </p:grpSpPr>
        <p:pic>
          <p:nvPicPr>
            <p:cNvPr id="9" name="Grafik 8" descr="Ein Bild, das Text, Cartoon, Grafikdesign, Clipart enthält.&#10;&#10;Automatisch generierte Beschreibung">
              <a:extLst>
                <a:ext uri="{FF2B5EF4-FFF2-40B4-BE49-F238E27FC236}">
                  <a16:creationId xmlns:a16="http://schemas.microsoft.com/office/drawing/2014/main" id="{D9DC5293-CF15-4D7B-DA50-BB7877207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758" b="98596" l="13271" r="90280">
                          <a14:foregroundMark x1="49720" y1="91994" x2="49720" y2="91994"/>
                          <a14:foregroundMark x1="53832" y1="98596" x2="53832" y2="98596"/>
                          <a14:foregroundMark x1="66636" y1="97963" x2="66636" y2="97963"/>
                          <a14:foregroundMark x1="71215" y1="68680" x2="74766" y2="69874"/>
                          <a14:foregroundMark x1="69907" y1="67837" x2="72617" y2="70295"/>
                          <a14:backgroundMark x1="67757" y1="58427" x2="77570" y2="58638"/>
                          <a14:backgroundMark x1="77570" y1="58638" x2="85981" y2="61938"/>
                          <a14:backgroundMark x1="85981" y1="61938" x2="67477" y2="61657"/>
                          <a14:backgroundMark x1="67477" y1="61657" x2="64486" y2="61096"/>
                          <a14:backgroundMark x1="61215" y1="63553" x2="61215" y2="63553"/>
                          <a14:backgroundMark x1="83832" y1="67837" x2="83832" y2="67837"/>
                          <a14:backgroundMark x1="57383" y1="62711" x2="64860" y2="66573"/>
                          <a14:backgroundMark x1="64860" y1="66573" x2="75234" y2="65801"/>
                          <a14:backgroundMark x1="75234" y1="65801" x2="77570" y2="72753"/>
                          <a14:backgroundMark x1="77570" y1="72753" x2="88598" y2="75632"/>
                          <a14:backgroundMark x1="88598" y1="75632" x2="95514" y2="69663"/>
                          <a14:backgroundMark x1="95514" y1="69663" x2="91215" y2="62079"/>
                          <a14:backgroundMark x1="91215" y1="62079" x2="62336" y2="55618"/>
                          <a14:backgroundMark x1="62336" y1="55618" x2="52991" y2="57725"/>
                          <a14:backgroundMark x1="52991" y1="57725" x2="53271" y2="62921"/>
                        </a14:backgroundRemoval>
                      </a14:imgEffect>
                    </a14:imgLayer>
                  </a14:imgProps>
                </a:ext>
              </a:extLst>
            </a:blip>
            <a:srcRect l="3723" t="50888" r="-10229" b="-4349"/>
            <a:stretch/>
          </p:blipFill>
          <p:spPr>
            <a:xfrm>
              <a:off x="-562483" y="3493348"/>
              <a:ext cx="5586413" cy="3731742"/>
            </a:xfrm>
            <a:prstGeom prst="rect">
              <a:avLst/>
            </a:prstGeom>
          </p:spPr>
        </p:pic>
        <p:sp>
          <p:nvSpPr>
            <p:cNvPr id="10" name="Wolke 9">
              <a:extLst>
                <a:ext uri="{FF2B5EF4-FFF2-40B4-BE49-F238E27FC236}">
                  <a16:creationId xmlns:a16="http://schemas.microsoft.com/office/drawing/2014/main" id="{8EDC7A5D-6440-BC09-FD4A-341474F173F6}"/>
                </a:ext>
              </a:extLst>
            </p:cNvPr>
            <p:cNvSpPr/>
            <p:nvPr/>
          </p:nvSpPr>
          <p:spPr>
            <a:xfrm>
              <a:off x="1599287" y="3941917"/>
              <a:ext cx="1749401" cy="1060046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F4EC073-6AFC-A0CB-B3B1-DDFFBC475C28}"/>
              </a:ext>
            </a:extLst>
          </p:cNvPr>
          <p:cNvGrpSpPr/>
          <p:nvPr/>
        </p:nvGrpSpPr>
        <p:grpSpPr>
          <a:xfrm>
            <a:off x="3960363" y="4908113"/>
            <a:ext cx="513360" cy="177840"/>
            <a:chOff x="3960363" y="4908113"/>
            <a:chExt cx="51336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A7EB87A-FB4A-1578-5A0D-75C018580DB3}"/>
                    </a:ext>
                  </a:extLst>
                </p14:cNvPr>
                <p14:cNvContentPartPr/>
                <p14:nvPr/>
              </p14:nvContentPartPr>
              <p14:xfrm>
                <a:off x="3960363" y="4997033"/>
                <a:ext cx="155880" cy="468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A7EB87A-FB4A-1578-5A0D-75C018580D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42723" y="4979033"/>
                  <a:ext cx="191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0C913443-C109-D5AE-B110-131747AE6A01}"/>
                    </a:ext>
                  </a:extLst>
                </p14:cNvPr>
                <p14:cNvContentPartPr/>
                <p14:nvPr/>
              </p14:nvContentPartPr>
              <p14:xfrm>
                <a:off x="4284723" y="4908113"/>
                <a:ext cx="189000" cy="16992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0C913443-C109-D5AE-B110-131747AE6A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67083" y="4890113"/>
                  <a:ext cx="224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D5306657-893A-E8BB-A87A-CD3118B80D97}"/>
                    </a:ext>
                  </a:extLst>
                </p14:cNvPr>
                <p14:cNvContentPartPr/>
                <p14:nvPr/>
              </p14:nvContentPartPr>
              <p14:xfrm>
                <a:off x="4114443" y="5047433"/>
                <a:ext cx="64440" cy="385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D5306657-893A-E8BB-A87A-CD3118B80D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96803" y="5029433"/>
                  <a:ext cx="10008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8F1D8EAE-32D1-27C7-345E-B66F5A0E4A79}"/>
                  </a:ext>
                </a:extLst>
              </p14:cNvPr>
              <p14:cNvContentPartPr/>
              <p14:nvPr/>
            </p14:nvContentPartPr>
            <p14:xfrm>
              <a:off x="4178883" y="5974163"/>
              <a:ext cx="213480" cy="615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8F1D8EAE-32D1-27C7-345E-B66F5A0E4A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0883" y="5956163"/>
                <a:ext cx="249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619ED16B-6317-E624-4B7E-DFA4F399C2F6}"/>
                  </a:ext>
                </a:extLst>
              </p14:cNvPr>
              <p14:cNvContentPartPr/>
              <p14:nvPr/>
            </p14:nvContentPartPr>
            <p14:xfrm>
              <a:off x="4365095" y="5932876"/>
              <a:ext cx="83520" cy="1980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619ED16B-6317-E624-4B7E-DFA4F399C2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7095" y="5914876"/>
                <a:ext cx="11916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71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Ergebnisse: Deskriptive Statistik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sp>
        <p:nvSpPr>
          <p:cNvPr id="3" name="Ovale Legende 2">
            <a:extLst>
              <a:ext uri="{FF2B5EF4-FFF2-40B4-BE49-F238E27FC236}">
                <a16:creationId xmlns:a16="http://schemas.microsoft.com/office/drawing/2014/main" id="{1AC19E6D-F963-A7D7-411E-F7DBC8D33B97}"/>
              </a:ext>
            </a:extLst>
          </p:cNvPr>
          <p:cNvSpPr/>
          <p:nvPr/>
        </p:nvSpPr>
        <p:spPr>
          <a:xfrm>
            <a:off x="7651102" y="1901476"/>
            <a:ext cx="4378973" cy="1445342"/>
          </a:xfrm>
          <a:prstGeom prst="wedgeEllipseCallout">
            <a:avLst>
              <a:gd name="adj1" fmla="val 8876"/>
              <a:gd name="adj2" fmla="val 80455"/>
            </a:avLst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Wie interessant! Das erzähle ich gleich Uschi!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E65FA1A-9C5F-808D-6BB1-1688A393F29B}"/>
              </a:ext>
            </a:extLst>
          </p:cNvPr>
          <p:cNvGrpSpPr/>
          <p:nvPr/>
        </p:nvGrpSpPr>
        <p:grpSpPr>
          <a:xfrm>
            <a:off x="7958137" y="3429000"/>
            <a:ext cx="5586413" cy="3731742"/>
            <a:chOff x="-562483" y="3493348"/>
            <a:chExt cx="5586413" cy="3731742"/>
          </a:xfrm>
        </p:grpSpPr>
        <p:pic>
          <p:nvPicPr>
            <p:cNvPr id="9" name="Grafik 8" descr="Ein Bild, das Text, Cartoon, Grafikdesign, Clipart enthält.&#10;&#10;Automatisch generierte Beschreibung">
              <a:extLst>
                <a:ext uri="{FF2B5EF4-FFF2-40B4-BE49-F238E27FC236}">
                  <a16:creationId xmlns:a16="http://schemas.microsoft.com/office/drawing/2014/main" id="{69325B40-0853-1477-A246-E980EF38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758" b="98596" l="13271" r="90280">
                          <a14:foregroundMark x1="49720" y1="91994" x2="49720" y2="91994"/>
                          <a14:foregroundMark x1="53832" y1="98596" x2="53832" y2="98596"/>
                          <a14:foregroundMark x1="66636" y1="97963" x2="66636" y2="97963"/>
                          <a14:foregroundMark x1="71215" y1="68680" x2="74766" y2="69874"/>
                          <a14:foregroundMark x1="69907" y1="67837" x2="72617" y2="70295"/>
                          <a14:backgroundMark x1="67757" y1="58427" x2="77570" y2="58638"/>
                          <a14:backgroundMark x1="77570" y1="58638" x2="85981" y2="61938"/>
                          <a14:backgroundMark x1="85981" y1="61938" x2="67477" y2="61657"/>
                          <a14:backgroundMark x1="67477" y1="61657" x2="64486" y2="61096"/>
                          <a14:backgroundMark x1="61215" y1="63553" x2="61215" y2="63553"/>
                          <a14:backgroundMark x1="83832" y1="67837" x2="83832" y2="67837"/>
                          <a14:backgroundMark x1="57383" y1="62711" x2="64860" y2="66573"/>
                          <a14:backgroundMark x1="64860" y1="66573" x2="75234" y2="65801"/>
                          <a14:backgroundMark x1="75234" y1="65801" x2="77570" y2="72753"/>
                          <a14:backgroundMark x1="77570" y1="72753" x2="88598" y2="75632"/>
                          <a14:backgroundMark x1="88598" y1="75632" x2="95514" y2="69663"/>
                          <a14:backgroundMark x1="95514" y1="69663" x2="91215" y2="62079"/>
                          <a14:backgroundMark x1="91215" y1="62079" x2="62336" y2="55618"/>
                          <a14:backgroundMark x1="62336" y1="55618" x2="52991" y2="57725"/>
                          <a14:backgroundMark x1="52991" y1="57725" x2="53271" y2="62921"/>
                        </a14:backgroundRemoval>
                      </a14:imgEffect>
                    </a14:imgLayer>
                  </a14:imgProps>
                </a:ext>
              </a:extLst>
            </a:blip>
            <a:srcRect l="3723" t="50888" r="-10229" b="-4349"/>
            <a:stretch/>
          </p:blipFill>
          <p:spPr>
            <a:xfrm>
              <a:off x="-562483" y="3493348"/>
              <a:ext cx="5586413" cy="3731742"/>
            </a:xfrm>
            <a:prstGeom prst="rect">
              <a:avLst/>
            </a:prstGeom>
          </p:spPr>
        </p:pic>
        <p:sp>
          <p:nvSpPr>
            <p:cNvPr id="10" name="Wolke 9">
              <a:extLst>
                <a:ext uri="{FF2B5EF4-FFF2-40B4-BE49-F238E27FC236}">
                  <a16:creationId xmlns:a16="http://schemas.microsoft.com/office/drawing/2014/main" id="{C2AA2EAA-6B0B-E868-C49F-FCA44904F885}"/>
                </a:ext>
              </a:extLst>
            </p:cNvPr>
            <p:cNvSpPr/>
            <p:nvPr/>
          </p:nvSpPr>
          <p:spPr>
            <a:xfrm>
              <a:off x="1599287" y="3941917"/>
              <a:ext cx="1749401" cy="1060046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D1393586-47F1-B65E-C12A-CB9D52F5D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019" y="2392629"/>
            <a:ext cx="5965689" cy="3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6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Ergebnisse: Deskriptive Statistik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sp>
        <p:nvSpPr>
          <p:cNvPr id="3" name="Ovale Legende 2">
            <a:extLst>
              <a:ext uri="{FF2B5EF4-FFF2-40B4-BE49-F238E27FC236}">
                <a16:creationId xmlns:a16="http://schemas.microsoft.com/office/drawing/2014/main" id="{1AC19E6D-F963-A7D7-411E-F7DBC8D33B97}"/>
              </a:ext>
            </a:extLst>
          </p:cNvPr>
          <p:cNvSpPr/>
          <p:nvPr/>
        </p:nvSpPr>
        <p:spPr>
          <a:xfrm>
            <a:off x="7651102" y="1901476"/>
            <a:ext cx="4378973" cy="1445342"/>
          </a:xfrm>
          <a:prstGeom prst="wedgeEllipseCallout">
            <a:avLst>
              <a:gd name="adj1" fmla="val 8876"/>
              <a:gd name="adj2" fmla="val 80455"/>
            </a:avLst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Wie interessant! Das erzähle ich gleich Uschi!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E65FA1A-9C5F-808D-6BB1-1688A393F29B}"/>
              </a:ext>
            </a:extLst>
          </p:cNvPr>
          <p:cNvGrpSpPr/>
          <p:nvPr/>
        </p:nvGrpSpPr>
        <p:grpSpPr>
          <a:xfrm>
            <a:off x="7958137" y="3429000"/>
            <a:ext cx="5586413" cy="3731742"/>
            <a:chOff x="-562483" y="3493348"/>
            <a:chExt cx="5586413" cy="3731742"/>
          </a:xfrm>
        </p:grpSpPr>
        <p:pic>
          <p:nvPicPr>
            <p:cNvPr id="9" name="Grafik 8" descr="Ein Bild, das Text, Cartoon, Grafikdesign, Clipart enthält.&#10;&#10;Automatisch generierte Beschreibung">
              <a:extLst>
                <a:ext uri="{FF2B5EF4-FFF2-40B4-BE49-F238E27FC236}">
                  <a16:creationId xmlns:a16="http://schemas.microsoft.com/office/drawing/2014/main" id="{69325B40-0853-1477-A246-E980EF38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758" b="98596" l="13271" r="90280">
                          <a14:foregroundMark x1="49720" y1="91994" x2="49720" y2="91994"/>
                          <a14:foregroundMark x1="53832" y1="98596" x2="53832" y2="98596"/>
                          <a14:foregroundMark x1="66636" y1="97963" x2="66636" y2="97963"/>
                          <a14:foregroundMark x1="71215" y1="68680" x2="74766" y2="69874"/>
                          <a14:foregroundMark x1="69907" y1="67837" x2="72617" y2="70295"/>
                          <a14:backgroundMark x1="67757" y1="58427" x2="77570" y2="58638"/>
                          <a14:backgroundMark x1="77570" y1="58638" x2="85981" y2="61938"/>
                          <a14:backgroundMark x1="85981" y1="61938" x2="67477" y2="61657"/>
                          <a14:backgroundMark x1="67477" y1="61657" x2="64486" y2="61096"/>
                          <a14:backgroundMark x1="61215" y1="63553" x2="61215" y2="63553"/>
                          <a14:backgroundMark x1="83832" y1="67837" x2="83832" y2="67837"/>
                          <a14:backgroundMark x1="57383" y1="62711" x2="64860" y2="66573"/>
                          <a14:backgroundMark x1="64860" y1="66573" x2="75234" y2="65801"/>
                          <a14:backgroundMark x1="75234" y1="65801" x2="77570" y2="72753"/>
                          <a14:backgroundMark x1="77570" y1="72753" x2="88598" y2="75632"/>
                          <a14:backgroundMark x1="88598" y1="75632" x2="95514" y2="69663"/>
                          <a14:backgroundMark x1="95514" y1="69663" x2="91215" y2="62079"/>
                          <a14:backgroundMark x1="91215" y1="62079" x2="62336" y2="55618"/>
                          <a14:backgroundMark x1="62336" y1="55618" x2="52991" y2="57725"/>
                          <a14:backgroundMark x1="52991" y1="57725" x2="53271" y2="62921"/>
                        </a14:backgroundRemoval>
                      </a14:imgEffect>
                    </a14:imgLayer>
                  </a14:imgProps>
                </a:ext>
              </a:extLst>
            </a:blip>
            <a:srcRect l="3723" t="50888" r="-10229" b="-4349"/>
            <a:stretch/>
          </p:blipFill>
          <p:spPr>
            <a:xfrm>
              <a:off x="-562483" y="3493348"/>
              <a:ext cx="5586413" cy="3731742"/>
            </a:xfrm>
            <a:prstGeom prst="rect">
              <a:avLst/>
            </a:prstGeom>
          </p:spPr>
        </p:pic>
        <p:sp>
          <p:nvSpPr>
            <p:cNvPr id="10" name="Wolke 9">
              <a:extLst>
                <a:ext uri="{FF2B5EF4-FFF2-40B4-BE49-F238E27FC236}">
                  <a16:creationId xmlns:a16="http://schemas.microsoft.com/office/drawing/2014/main" id="{C2AA2EAA-6B0B-E868-C49F-FCA44904F885}"/>
                </a:ext>
              </a:extLst>
            </p:cNvPr>
            <p:cNvSpPr/>
            <p:nvPr/>
          </p:nvSpPr>
          <p:spPr>
            <a:xfrm>
              <a:off x="1599287" y="3941917"/>
              <a:ext cx="1749401" cy="1060046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9DD85F27-A2D3-B438-B7FE-BE08E2779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81" y="2136512"/>
            <a:ext cx="6624403" cy="43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0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Ergebnisse: Deskriptive Statistik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sp>
        <p:nvSpPr>
          <p:cNvPr id="3" name="Ovale Legende 2">
            <a:extLst>
              <a:ext uri="{FF2B5EF4-FFF2-40B4-BE49-F238E27FC236}">
                <a16:creationId xmlns:a16="http://schemas.microsoft.com/office/drawing/2014/main" id="{1AC19E6D-F963-A7D7-411E-F7DBC8D33B97}"/>
              </a:ext>
            </a:extLst>
          </p:cNvPr>
          <p:cNvSpPr/>
          <p:nvPr/>
        </p:nvSpPr>
        <p:spPr>
          <a:xfrm>
            <a:off x="7651102" y="1901476"/>
            <a:ext cx="4378973" cy="1445342"/>
          </a:xfrm>
          <a:prstGeom prst="wedgeEllipseCallout">
            <a:avLst>
              <a:gd name="adj1" fmla="val 8876"/>
              <a:gd name="adj2" fmla="val 80455"/>
            </a:avLst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Wie interessant! Das erzähle ich gleich Uschi!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E65FA1A-9C5F-808D-6BB1-1688A393F29B}"/>
              </a:ext>
            </a:extLst>
          </p:cNvPr>
          <p:cNvGrpSpPr/>
          <p:nvPr/>
        </p:nvGrpSpPr>
        <p:grpSpPr>
          <a:xfrm>
            <a:off x="7958137" y="3429000"/>
            <a:ext cx="5586413" cy="3731742"/>
            <a:chOff x="-562483" y="3493348"/>
            <a:chExt cx="5586413" cy="3731742"/>
          </a:xfrm>
        </p:grpSpPr>
        <p:pic>
          <p:nvPicPr>
            <p:cNvPr id="9" name="Grafik 8" descr="Ein Bild, das Text, Cartoon, Grafikdesign, Clipart enthält.&#10;&#10;Automatisch generierte Beschreibung">
              <a:extLst>
                <a:ext uri="{FF2B5EF4-FFF2-40B4-BE49-F238E27FC236}">
                  <a16:creationId xmlns:a16="http://schemas.microsoft.com/office/drawing/2014/main" id="{69325B40-0853-1477-A246-E980EF38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758" b="98596" l="13271" r="90280">
                          <a14:foregroundMark x1="49720" y1="91994" x2="49720" y2="91994"/>
                          <a14:foregroundMark x1="53832" y1="98596" x2="53832" y2="98596"/>
                          <a14:foregroundMark x1="66636" y1="97963" x2="66636" y2="97963"/>
                          <a14:foregroundMark x1="71215" y1="68680" x2="74766" y2="69874"/>
                          <a14:foregroundMark x1="69907" y1="67837" x2="72617" y2="70295"/>
                          <a14:backgroundMark x1="67757" y1="58427" x2="77570" y2="58638"/>
                          <a14:backgroundMark x1="77570" y1="58638" x2="85981" y2="61938"/>
                          <a14:backgroundMark x1="85981" y1="61938" x2="67477" y2="61657"/>
                          <a14:backgroundMark x1="67477" y1="61657" x2="64486" y2="61096"/>
                          <a14:backgroundMark x1="61215" y1="63553" x2="61215" y2="63553"/>
                          <a14:backgroundMark x1="83832" y1="67837" x2="83832" y2="67837"/>
                          <a14:backgroundMark x1="57383" y1="62711" x2="64860" y2="66573"/>
                          <a14:backgroundMark x1="64860" y1="66573" x2="75234" y2="65801"/>
                          <a14:backgroundMark x1="75234" y1="65801" x2="77570" y2="72753"/>
                          <a14:backgroundMark x1="77570" y1="72753" x2="88598" y2="75632"/>
                          <a14:backgroundMark x1="88598" y1="75632" x2="95514" y2="69663"/>
                          <a14:backgroundMark x1="95514" y1="69663" x2="91215" y2="62079"/>
                          <a14:backgroundMark x1="91215" y1="62079" x2="62336" y2="55618"/>
                          <a14:backgroundMark x1="62336" y1="55618" x2="52991" y2="57725"/>
                          <a14:backgroundMark x1="52991" y1="57725" x2="53271" y2="62921"/>
                        </a14:backgroundRemoval>
                      </a14:imgEffect>
                    </a14:imgLayer>
                  </a14:imgProps>
                </a:ext>
              </a:extLst>
            </a:blip>
            <a:srcRect l="3723" t="50888" r="-10229" b="-4349"/>
            <a:stretch/>
          </p:blipFill>
          <p:spPr>
            <a:xfrm>
              <a:off x="-562483" y="3493348"/>
              <a:ext cx="5586413" cy="3731742"/>
            </a:xfrm>
            <a:prstGeom prst="rect">
              <a:avLst/>
            </a:prstGeom>
          </p:spPr>
        </p:pic>
        <p:sp>
          <p:nvSpPr>
            <p:cNvPr id="10" name="Wolke 9">
              <a:extLst>
                <a:ext uri="{FF2B5EF4-FFF2-40B4-BE49-F238E27FC236}">
                  <a16:creationId xmlns:a16="http://schemas.microsoft.com/office/drawing/2014/main" id="{C2AA2EAA-6B0B-E868-C49F-FCA44904F885}"/>
                </a:ext>
              </a:extLst>
            </p:cNvPr>
            <p:cNvSpPr/>
            <p:nvPr/>
          </p:nvSpPr>
          <p:spPr>
            <a:xfrm>
              <a:off x="1599287" y="3941917"/>
              <a:ext cx="1749401" cy="1060046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5C827B97-58D7-F2BE-4A7D-6F1E9CF18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30" y="2414491"/>
            <a:ext cx="6384013" cy="410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Ergebnisse: Deskriptive Statistik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sp>
        <p:nvSpPr>
          <p:cNvPr id="3" name="Ovale Legende 2">
            <a:extLst>
              <a:ext uri="{FF2B5EF4-FFF2-40B4-BE49-F238E27FC236}">
                <a16:creationId xmlns:a16="http://schemas.microsoft.com/office/drawing/2014/main" id="{1AC19E6D-F963-A7D7-411E-F7DBC8D33B97}"/>
              </a:ext>
            </a:extLst>
          </p:cNvPr>
          <p:cNvSpPr/>
          <p:nvPr/>
        </p:nvSpPr>
        <p:spPr>
          <a:xfrm>
            <a:off x="7651102" y="1901476"/>
            <a:ext cx="4378973" cy="1445342"/>
          </a:xfrm>
          <a:prstGeom prst="wedgeEllipseCallout">
            <a:avLst>
              <a:gd name="adj1" fmla="val 8876"/>
              <a:gd name="adj2" fmla="val 80455"/>
            </a:avLst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Wie interessant! Das erzähle ich gleich Uschi!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E65FA1A-9C5F-808D-6BB1-1688A393F29B}"/>
              </a:ext>
            </a:extLst>
          </p:cNvPr>
          <p:cNvGrpSpPr/>
          <p:nvPr/>
        </p:nvGrpSpPr>
        <p:grpSpPr>
          <a:xfrm>
            <a:off x="7958137" y="3429000"/>
            <a:ext cx="5586413" cy="3731742"/>
            <a:chOff x="-562483" y="3493348"/>
            <a:chExt cx="5586413" cy="3731742"/>
          </a:xfrm>
        </p:grpSpPr>
        <p:pic>
          <p:nvPicPr>
            <p:cNvPr id="9" name="Grafik 8" descr="Ein Bild, das Text, Cartoon, Grafikdesign, Clipart enthält.&#10;&#10;Automatisch generierte Beschreibung">
              <a:extLst>
                <a:ext uri="{FF2B5EF4-FFF2-40B4-BE49-F238E27FC236}">
                  <a16:creationId xmlns:a16="http://schemas.microsoft.com/office/drawing/2014/main" id="{69325B40-0853-1477-A246-E980EF38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758" b="98596" l="13271" r="90280">
                          <a14:foregroundMark x1="49720" y1="91994" x2="49720" y2="91994"/>
                          <a14:foregroundMark x1="53832" y1="98596" x2="53832" y2="98596"/>
                          <a14:foregroundMark x1="66636" y1="97963" x2="66636" y2="97963"/>
                          <a14:foregroundMark x1="71215" y1="68680" x2="74766" y2="69874"/>
                          <a14:foregroundMark x1="69907" y1="67837" x2="72617" y2="70295"/>
                          <a14:backgroundMark x1="67757" y1="58427" x2="77570" y2="58638"/>
                          <a14:backgroundMark x1="77570" y1="58638" x2="85981" y2="61938"/>
                          <a14:backgroundMark x1="85981" y1="61938" x2="67477" y2="61657"/>
                          <a14:backgroundMark x1="67477" y1="61657" x2="64486" y2="61096"/>
                          <a14:backgroundMark x1="61215" y1="63553" x2="61215" y2="63553"/>
                          <a14:backgroundMark x1="83832" y1="67837" x2="83832" y2="67837"/>
                          <a14:backgroundMark x1="57383" y1="62711" x2="64860" y2="66573"/>
                          <a14:backgroundMark x1="64860" y1="66573" x2="75234" y2="65801"/>
                          <a14:backgroundMark x1="75234" y1="65801" x2="77570" y2="72753"/>
                          <a14:backgroundMark x1="77570" y1="72753" x2="88598" y2="75632"/>
                          <a14:backgroundMark x1="88598" y1="75632" x2="95514" y2="69663"/>
                          <a14:backgroundMark x1="95514" y1="69663" x2="91215" y2="62079"/>
                          <a14:backgroundMark x1="91215" y1="62079" x2="62336" y2="55618"/>
                          <a14:backgroundMark x1="62336" y1="55618" x2="52991" y2="57725"/>
                          <a14:backgroundMark x1="52991" y1="57725" x2="53271" y2="62921"/>
                        </a14:backgroundRemoval>
                      </a14:imgEffect>
                    </a14:imgLayer>
                  </a14:imgProps>
                </a:ext>
              </a:extLst>
            </a:blip>
            <a:srcRect l="3723" t="50888" r="-10229" b="-4349"/>
            <a:stretch/>
          </p:blipFill>
          <p:spPr>
            <a:xfrm>
              <a:off x="-562483" y="3493348"/>
              <a:ext cx="5586413" cy="3731742"/>
            </a:xfrm>
            <a:prstGeom prst="rect">
              <a:avLst/>
            </a:prstGeom>
          </p:spPr>
        </p:pic>
        <p:sp>
          <p:nvSpPr>
            <p:cNvPr id="10" name="Wolke 9">
              <a:extLst>
                <a:ext uri="{FF2B5EF4-FFF2-40B4-BE49-F238E27FC236}">
                  <a16:creationId xmlns:a16="http://schemas.microsoft.com/office/drawing/2014/main" id="{C2AA2EAA-6B0B-E868-C49F-FCA44904F885}"/>
                </a:ext>
              </a:extLst>
            </p:cNvPr>
            <p:cNvSpPr/>
            <p:nvPr/>
          </p:nvSpPr>
          <p:spPr>
            <a:xfrm>
              <a:off x="1599287" y="3941917"/>
              <a:ext cx="1749401" cy="1060046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BC08719D-F205-11B1-3183-B914EADA9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27" y="2211824"/>
            <a:ext cx="6257916" cy="40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0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 der Studie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sp>
        <p:nvSpPr>
          <p:cNvPr id="3" name="Ovale Legende 2">
            <a:extLst>
              <a:ext uri="{FF2B5EF4-FFF2-40B4-BE49-F238E27FC236}">
                <a16:creationId xmlns:a16="http://schemas.microsoft.com/office/drawing/2014/main" id="{1AC19E6D-F963-A7D7-411E-F7DBC8D33B97}"/>
              </a:ext>
            </a:extLst>
          </p:cNvPr>
          <p:cNvSpPr/>
          <p:nvPr/>
        </p:nvSpPr>
        <p:spPr>
          <a:xfrm>
            <a:off x="7651102" y="1901476"/>
            <a:ext cx="4378973" cy="1445342"/>
          </a:xfrm>
          <a:prstGeom prst="wedgeEllipseCallout">
            <a:avLst>
              <a:gd name="adj1" fmla="val 8876"/>
              <a:gd name="adj2" fmla="val 80455"/>
            </a:avLst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Wie interessant! Das erzähle ich gleich Uschi!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E65FA1A-9C5F-808D-6BB1-1688A393F29B}"/>
              </a:ext>
            </a:extLst>
          </p:cNvPr>
          <p:cNvGrpSpPr/>
          <p:nvPr/>
        </p:nvGrpSpPr>
        <p:grpSpPr>
          <a:xfrm>
            <a:off x="7958137" y="3429000"/>
            <a:ext cx="5586413" cy="3731742"/>
            <a:chOff x="-562483" y="3493348"/>
            <a:chExt cx="5586413" cy="3731742"/>
          </a:xfrm>
        </p:grpSpPr>
        <p:pic>
          <p:nvPicPr>
            <p:cNvPr id="9" name="Grafik 8" descr="Ein Bild, das Text, Cartoon, Grafikdesign, Clipart enthält.&#10;&#10;Automatisch generierte Beschreibung">
              <a:extLst>
                <a:ext uri="{FF2B5EF4-FFF2-40B4-BE49-F238E27FC236}">
                  <a16:creationId xmlns:a16="http://schemas.microsoft.com/office/drawing/2014/main" id="{69325B40-0853-1477-A246-E980EF38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758" b="98596" l="13271" r="90280">
                          <a14:foregroundMark x1="49720" y1="91994" x2="49720" y2="91994"/>
                          <a14:foregroundMark x1="53832" y1="98596" x2="53832" y2="98596"/>
                          <a14:foregroundMark x1="66636" y1="97963" x2="66636" y2="97963"/>
                          <a14:foregroundMark x1="71215" y1="68680" x2="74766" y2="69874"/>
                          <a14:foregroundMark x1="69907" y1="67837" x2="72617" y2="70295"/>
                          <a14:backgroundMark x1="67757" y1="58427" x2="77570" y2="58638"/>
                          <a14:backgroundMark x1="77570" y1="58638" x2="85981" y2="61938"/>
                          <a14:backgroundMark x1="85981" y1="61938" x2="67477" y2="61657"/>
                          <a14:backgroundMark x1="67477" y1="61657" x2="64486" y2="61096"/>
                          <a14:backgroundMark x1="61215" y1="63553" x2="61215" y2="63553"/>
                          <a14:backgroundMark x1="83832" y1="67837" x2="83832" y2="67837"/>
                          <a14:backgroundMark x1="57383" y1="62711" x2="64860" y2="66573"/>
                          <a14:backgroundMark x1="64860" y1="66573" x2="75234" y2="65801"/>
                          <a14:backgroundMark x1="75234" y1="65801" x2="77570" y2="72753"/>
                          <a14:backgroundMark x1="77570" y1="72753" x2="88598" y2="75632"/>
                          <a14:backgroundMark x1="88598" y1="75632" x2="95514" y2="69663"/>
                          <a14:backgroundMark x1="95514" y1="69663" x2="91215" y2="62079"/>
                          <a14:backgroundMark x1="91215" y1="62079" x2="62336" y2="55618"/>
                          <a14:backgroundMark x1="62336" y1="55618" x2="52991" y2="57725"/>
                          <a14:backgroundMark x1="52991" y1="57725" x2="53271" y2="62921"/>
                        </a14:backgroundRemoval>
                      </a14:imgEffect>
                    </a14:imgLayer>
                  </a14:imgProps>
                </a:ext>
              </a:extLst>
            </a:blip>
            <a:srcRect l="3723" t="50888" r="-10229" b="-4349"/>
            <a:stretch/>
          </p:blipFill>
          <p:spPr>
            <a:xfrm>
              <a:off x="-562483" y="3493348"/>
              <a:ext cx="5586413" cy="3731742"/>
            </a:xfrm>
            <a:prstGeom prst="rect">
              <a:avLst/>
            </a:prstGeom>
          </p:spPr>
        </p:pic>
        <p:sp>
          <p:nvSpPr>
            <p:cNvPr id="10" name="Wolke 9">
              <a:extLst>
                <a:ext uri="{FF2B5EF4-FFF2-40B4-BE49-F238E27FC236}">
                  <a16:creationId xmlns:a16="http://schemas.microsoft.com/office/drawing/2014/main" id="{C2AA2EAA-6B0B-E868-C49F-FCA44904F885}"/>
                </a:ext>
              </a:extLst>
            </p:cNvPr>
            <p:cNvSpPr/>
            <p:nvPr/>
          </p:nvSpPr>
          <p:spPr>
            <a:xfrm>
              <a:off x="1599287" y="3941917"/>
              <a:ext cx="1749401" cy="1060046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DB89B3-1967-9C2D-336E-CE2FCF0E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35" y="2007678"/>
            <a:ext cx="4620408" cy="46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6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Ergebnisse: </a:t>
            </a:r>
            <a:r>
              <a:rPr lang="de-DE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QoL</a:t>
            </a: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 und Komorbiditäten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sp>
        <p:nvSpPr>
          <p:cNvPr id="3" name="Ovale Legende 2">
            <a:extLst>
              <a:ext uri="{FF2B5EF4-FFF2-40B4-BE49-F238E27FC236}">
                <a16:creationId xmlns:a16="http://schemas.microsoft.com/office/drawing/2014/main" id="{1AC19E6D-F963-A7D7-411E-F7DBC8D33B97}"/>
              </a:ext>
            </a:extLst>
          </p:cNvPr>
          <p:cNvSpPr/>
          <p:nvPr/>
        </p:nvSpPr>
        <p:spPr>
          <a:xfrm>
            <a:off x="7651102" y="1901476"/>
            <a:ext cx="4378973" cy="1445342"/>
          </a:xfrm>
          <a:prstGeom prst="wedgeEllipseCallout">
            <a:avLst>
              <a:gd name="adj1" fmla="val 8876"/>
              <a:gd name="adj2" fmla="val 80455"/>
            </a:avLst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Wie interessant! Das erzähle ich gleich Uschi!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E65FA1A-9C5F-808D-6BB1-1688A393F29B}"/>
              </a:ext>
            </a:extLst>
          </p:cNvPr>
          <p:cNvGrpSpPr/>
          <p:nvPr/>
        </p:nvGrpSpPr>
        <p:grpSpPr>
          <a:xfrm>
            <a:off x="7958137" y="3429000"/>
            <a:ext cx="5586413" cy="3731742"/>
            <a:chOff x="-562483" y="3493348"/>
            <a:chExt cx="5586413" cy="3731742"/>
          </a:xfrm>
        </p:grpSpPr>
        <p:pic>
          <p:nvPicPr>
            <p:cNvPr id="9" name="Grafik 8" descr="Ein Bild, das Text, Cartoon, Grafikdesign, Clipart enthält.&#10;&#10;Automatisch generierte Beschreibung">
              <a:extLst>
                <a:ext uri="{FF2B5EF4-FFF2-40B4-BE49-F238E27FC236}">
                  <a16:creationId xmlns:a16="http://schemas.microsoft.com/office/drawing/2014/main" id="{69325B40-0853-1477-A246-E980EF38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758" b="98596" l="13271" r="90280">
                          <a14:foregroundMark x1="49720" y1="91994" x2="49720" y2="91994"/>
                          <a14:foregroundMark x1="53832" y1="98596" x2="53832" y2="98596"/>
                          <a14:foregroundMark x1="66636" y1="97963" x2="66636" y2="97963"/>
                          <a14:foregroundMark x1="71215" y1="68680" x2="74766" y2="69874"/>
                          <a14:foregroundMark x1="69907" y1="67837" x2="72617" y2="70295"/>
                          <a14:backgroundMark x1="67757" y1="58427" x2="77570" y2="58638"/>
                          <a14:backgroundMark x1="77570" y1="58638" x2="85981" y2="61938"/>
                          <a14:backgroundMark x1="85981" y1="61938" x2="67477" y2="61657"/>
                          <a14:backgroundMark x1="67477" y1="61657" x2="64486" y2="61096"/>
                          <a14:backgroundMark x1="61215" y1="63553" x2="61215" y2="63553"/>
                          <a14:backgroundMark x1="83832" y1="67837" x2="83832" y2="67837"/>
                          <a14:backgroundMark x1="57383" y1="62711" x2="64860" y2="66573"/>
                          <a14:backgroundMark x1="64860" y1="66573" x2="75234" y2="65801"/>
                          <a14:backgroundMark x1="75234" y1="65801" x2="77570" y2="72753"/>
                          <a14:backgroundMark x1="77570" y1="72753" x2="88598" y2="75632"/>
                          <a14:backgroundMark x1="88598" y1="75632" x2="95514" y2="69663"/>
                          <a14:backgroundMark x1="95514" y1="69663" x2="91215" y2="62079"/>
                          <a14:backgroundMark x1="91215" y1="62079" x2="62336" y2="55618"/>
                          <a14:backgroundMark x1="62336" y1="55618" x2="52991" y2="57725"/>
                          <a14:backgroundMark x1="52991" y1="57725" x2="53271" y2="62921"/>
                        </a14:backgroundRemoval>
                      </a14:imgEffect>
                    </a14:imgLayer>
                  </a14:imgProps>
                </a:ext>
              </a:extLst>
            </a:blip>
            <a:srcRect l="3723" t="50888" r="-10229" b="-4349"/>
            <a:stretch/>
          </p:blipFill>
          <p:spPr>
            <a:xfrm>
              <a:off x="-562483" y="3493348"/>
              <a:ext cx="5586413" cy="3731742"/>
            </a:xfrm>
            <a:prstGeom prst="rect">
              <a:avLst/>
            </a:prstGeom>
          </p:spPr>
        </p:pic>
        <p:sp>
          <p:nvSpPr>
            <p:cNvPr id="10" name="Wolke 9">
              <a:extLst>
                <a:ext uri="{FF2B5EF4-FFF2-40B4-BE49-F238E27FC236}">
                  <a16:creationId xmlns:a16="http://schemas.microsoft.com/office/drawing/2014/main" id="{C2AA2EAA-6B0B-E868-C49F-FCA44904F885}"/>
                </a:ext>
              </a:extLst>
            </p:cNvPr>
            <p:cNvSpPr/>
            <p:nvPr/>
          </p:nvSpPr>
          <p:spPr>
            <a:xfrm>
              <a:off x="1599287" y="3941917"/>
              <a:ext cx="1749401" cy="1060046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DB89B3-1967-9C2D-336E-CE2FCF0E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2" y="4791834"/>
            <a:ext cx="1903657" cy="19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4612444-FAFE-F021-0DC9-D66BD1EC5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98" y="2496673"/>
            <a:ext cx="6658345" cy="33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Ergebnisse: </a:t>
            </a:r>
            <a:r>
              <a:rPr lang="de-DE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QoL</a:t>
            </a: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 und das Alter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57AD51-E81A-4BBD-220C-C41E869B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2695473"/>
            <a:ext cx="9036012" cy="2966018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AED36DD-5974-208F-DBB6-23D4A825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15" y="4984940"/>
            <a:ext cx="1665818" cy="1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88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Ergebnisse: </a:t>
            </a:r>
            <a:r>
              <a:rPr lang="de-DE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QoL</a:t>
            </a: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 und Ethnie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AED36DD-5974-208F-DBB6-23D4A825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15" y="4977481"/>
            <a:ext cx="1665818" cy="1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FC7EE44-7E47-A577-B523-FE9868A5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00" y="2504677"/>
            <a:ext cx="9169854" cy="30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Ergebnisse: </a:t>
            </a:r>
            <a:r>
              <a:rPr lang="de-DE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QoL</a:t>
            </a: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 und Geschlecht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A0639E-06D1-5DC5-9DA6-9974A746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2" y="2618112"/>
            <a:ext cx="9288471" cy="305857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12D6319-839C-0D7F-A03F-B5D34A4A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694" y="4980982"/>
            <a:ext cx="1665818" cy="1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6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Ergebnisse: </a:t>
            </a:r>
            <a:r>
              <a:rPr lang="de-DE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QoL</a:t>
            </a: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 und </a:t>
            </a:r>
            <a:r>
              <a:rPr lang="de-DE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Targeted</a:t>
            </a: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de-DE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therapy</a:t>
            </a:r>
            <a:endParaRPr lang="de-DE" b="1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755C09-C632-2C5E-4A6E-94679A8A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4" y="2716306"/>
            <a:ext cx="9396323" cy="309408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C75EA7A-6AA9-01C3-9A84-B45D9EE2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694" y="4980982"/>
            <a:ext cx="1665818" cy="1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70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9552" y="-2750726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8554" y="1390894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F7E4B-1DC0-19BF-CD76-EEAB26A6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1. Ungefilterte Patientendatenbank sichten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2. Hypothese entwickeln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3. Gefilterte Datenbank erstellen</a:t>
            </a:r>
          </a:p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4. Hypothese statistisch auswerten und darstellen</a:t>
            </a: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Ausblick: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6113B-B3B2-9C70-6ADF-10C66314C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0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Mehr Patienten</a:t>
            </a: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Mehr Einflussfaktoren</a:t>
            </a: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Identifikation der wichtigsten Einflussfaktorenmittels Regressionsanalyse</a:t>
            </a: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77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8400" y="-2750400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322110" y="1383346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Schluss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88916" y="-22689091"/>
            <a:ext cx="927545" cy="795873"/>
          </a:xfrm>
          <a:prstGeom prst="rect">
            <a:avLst/>
          </a:prstGeom>
        </p:spPr>
      </p:pic>
      <p:sp>
        <p:nvSpPr>
          <p:cNvPr id="3" name="Ovale Legende 2">
            <a:extLst>
              <a:ext uri="{FF2B5EF4-FFF2-40B4-BE49-F238E27FC236}">
                <a16:creationId xmlns:a16="http://schemas.microsoft.com/office/drawing/2014/main" id="{1AC19E6D-F963-A7D7-411E-F7DBC8D33B97}"/>
              </a:ext>
            </a:extLst>
          </p:cNvPr>
          <p:cNvSpPr/>
          <p:nvPr/>
        </p:nvSpPr>
        <p:spPr>
          <a:xfrm>
            <a:off x="3886200" y="1901476"/>
            <a:ext cx="8143875" cy="2441924"/>
          </a:xfrm>
          <a:prstGeom prst="wedgeEllipseCallout">
            <a:avLst>
              <a:gd name="adj1" fmla="val -34166"/>
              <a:gd name="adj2" fmla="val 63670"/>
            </a:avLst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Na, da bin ich ja froh, dass du nicht nur faulenzt!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E65FA1A-9C5F-808D-6BB1-1688A393F29B}"/>
              </a:ext>
            </a:extLst>
          </p:cNvPr>
          <p:cNvGrpSpPr/>
          <p:nvPr/>
        </p:nvGrpSpPr>
        <p:grpSpPr>
          <a:xfrm>
            <a:off x="1092993" y="3435206"/>
            <a:ext cx="5586413" cy="3731742"/>
            <a:chOff x="-562483" y="3493348"/>
            <a:chExt cx="5586413" cy="3731742"/>
          </a:xfrm>
        </p:grpSpPr>
        <p:pic>
          <p:nvPicPr>
            <p:cNvPr id="9" name="Grafik 8" descr="Ein Bild, das Text, Cartoon, Grafikdesign, Clipart enthält.&#10;&#10;Automatisch generierte Beschreibung">
              <a:extLst>
                <a:ext uri="{FF2B5EF4-FFF2-40B4-BE49-F238E27FC236}">
                  <a16:creationId xmlns:a16="http://schemas.microsoft.com/office/drawing/2014/main" id="{69325B40-0853-1477-A246-E980EF38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758" b="98596" l="13271" r="90280">
                          <a14:foregroundMark x1="49720" y1="91994" x2="49720" y2="91994"/>
                          <a14:foregroundMark x1="53832" y1="98596" x2="53832" y2="98596"/>
                          <a14:foregroundMark x1="66636" y1="97963" x2="66636" y2="97963"/>
                          <a14:foregroundMark x1="71215" y1="68680" x2="74766" y2="69874"/>
                          <a14:foregroundMark x1="69907" y1="67837" x2="72617" y2="70295"/>
                          <a14:backgroundMark x1="67757" y1="58427" x2="77570" y2="58638"/>
                          <a14:backgroundMark x1="77570" y1="58638" x2="85981" y2="61938"/>
                          <a14:backgroundMark x1="85981" y1="61938" x2="67477" y2="61657"/>
                          <a14:backgroundMark x1="67477" y1="61657" x2="64486" y2="61096"/>
                          <a14:backgroundMark x1="61215" y1="63553" x2="61215" y2="63553"/>
                          <a14:backgroundMark x1="83832" y1="67837" x2="83832" y2="67837"/>
                          <a14:backgroundMark x1="57383" y1="62711" x2="64860" y2="66573"/>
                          <a14:backgroundMark x1="64860" y1="66573" x2="75234" y2="65801"/>
                          <a14:backgroundMark x1="75234" y1="65801" x2="77570" y2="72753"/>
                          <a14:backgroundMark x1="77570" y1="72753" x2="88598" y2="75632"/>
                          <a14:backgroundMark x1="88598" y1="75632" x2="95514" y2="69663"/>
                          <a14:backgroundMark x1="95514" y1="69663" x2="91215" y2="62079"/>
                          <a14:backgroundMark x1="91215" y1="62079" x2="62336" y2="55618"/>
                          <a14:backgroundMark x1="62336" y1="55618" x2="52991" y2="57725"/>
                          <a14:backgroundMark x1="52991" y1="57725" x2="53271" y2="62921"/>
                        </a14:backgroundRemoval>
                      </a14:imgEffect>
                    </a14:imgLayer>
                  </a14:imgProps>
                </a:ext>
              </a:extLst>
            </a:blip>
            <a:srcRect l="3723" t="50888" r="-10229" b="-4349"/>
            <a:stretch/>
          </p:blipFill>
          <p:spPr>
            <a:xfrm>
              <a:off x="-562483" y="3493348"/>
              <a:ext cx="5586413" cy="3731742"/>
            </a:xfrm>
            <a:prstGeom prst="rect">
              <a:avLst/>
            </a:prstGeom>
          </p:spPr>
        </p:pic>
        <p:sp>
          <p:nvSpPr>
            <p:cNvPr id="10" name="Wolke 9">
              <a:extLst>
                <a:ext uri="{FF2B5EF4-FFF2-40B4-BE49-F238E27FC236}">
                  <a16:creationId xmlns:a16="http://schemas.microsoft.com/office/drawing/2014/main" id="{C2AA2EAA-6B0B-E868-C49F-FCA44904F885}"/>
                </a:ext>
              </a:extLst>
            </p:cNvPr>
            <p:cNvSpPr/>
            <p:nvPr/>
          </p:nvSpPr>
          <p:spPr>
            <a:xfrm>
              <a:off x="1599287" y="3941917"/>
              <a:ext cx="1749401" cy="1060046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51881B47-2AAA-3FE5-92D3-1062EAE90D71}"/>
                  </a:ext>
                </a:extLst>
              </p14:cNvPr>
              <p14:cNvContentPartPr/>
              <p14:nvPr/>
            </p14:nvContentPartPr>
            <p14:xfrm>
              <a:off x="4221362" y="5981940"/>
              <a:ext cx="213480" cy="6156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51881B47-2AAA-3FE5-92D3-1062EAE90D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3362" y="5963940"/>
                <a:ext cx="24912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8F8ADED-8B49-B28F-7EB2-69188CBBEE57}"/>
              </a:ext>
            </a:extLst>
          </p:cNvPr>
          <p:cNvGrpSpPr/>
          <p:nvPr/>
        </p:nvGrpSpPr>
        <p:grpSpPr>
          <a:xfrm>
            <a:off x="4361716" y="5935864"/>
            <a:ext cx="119160" cy="239040"/>
            <a:chOff x="2692175" y="5998756"/>
            <a:chExt cx="1191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9F3FC69-1451-0213-B827-157739D437D4}"/>
                    </a:ext>
                  </a:extLst>
                </p14:cNvPr>
                <p14:cNvContentPartPr/>
                <p14:nvPr/>
              </p14:nvContentPartPr>
              <p14:xfrm>
                <a:off x="2730695" y="6010996"/>
                <a:ext cx="79200" cy="471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A85C3B9D-D952-D2E9-E951-C7B89063DB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2695" y="5992996"/>
                  <a:ext cx="114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4FBCAFCE-3678-A46D-1865-5D23483C4A86}"/>
                    </a:ext>
                  </a:extLst>
                </p14:cNvPr>
                <p14:cNvContentPartPr/>
                <p14:nvPr/>
              </p14:nvContentPartPr>
              <p14:xfrm>
                <a:off x="2692175" y="6062476"/>
                <a:ext cx="119160" cy="1753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F5C87C7C-2152-0F06-0431-A03B881551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74175" y="6044476"/>
                  <a:ext cx="154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4B53FC1-D95A-6285-B481-ED5EEBF82D0D}"/>
                    </a:ext>
                  </a:extLst>
                </p14:cNvPr>
                <p14:cNvContentPartPr/>
                <p14:nvPr/>
              </p14:nvContentPartPr>
              <p14:xfrm>
                <a:off x="2711975" y="5998756"/>
                <a:ext cx="71640" cy="421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DFE44E15-2B8F-EEF7-6E18-67DBF5F580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3975" y="5980756"/>
                  <a:ext cx="107280" cy="7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065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339552" y="-2750726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8554" y="1390894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Datenfluss/ Denkprozess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35AEB04-88F4-4595-C418-0B7AD34C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Aufteilung in:</a:t>
            </a: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Datenschema</a:t>
            </a: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Datenmanagementplan</a:t>
            </a: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Programmiercode</a:t>
            </a: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  <p:pic>
        <p:nvPicPr>
          <p:cNvPr id="14" name="Grafik 13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72286C0-5F9D-FC03-26F5-D3E21C2D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766" y="1639888"/>
            <a:ext cx="5884297" cy="50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7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35AEB04-88F4-4595-C418-0B7AD34C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0"/>
            <a:ext cx="4515239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Erste Schritte:</a:t>
            </a: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die einzelnen .</a:t>
            </a:r>
            <a:r>
              <a:rPr lang="de-DE" b="1" i="1" dirty="0" err="1">
                <a:latin typeface="Candara" panose="020E0502030303020204" pitchFamily="34" charset="0"/>
              </a:rPr>
              <a:t>csv</a:t>
            </a:r>
            <a:r>
              <a:rPr lang="de-DE" b="1" i="1" dirty="0">
                <a:latin typeface="Candara" panose="020E0502030303020204" pitchFamily="34" charset="0"/>
              </a:rPr>
              <a:t>-Files in eine Rohdatenbank laden</a:t>
            </a: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mittels Python und dem sqlite3 Module</a:t>
            </a: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-21845815"/>
            <a:ext cx="34797215" cy="298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35AEB04-88F4-4595-C418-0B7AD34C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0"/>
            <a:ext cx="4515239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Was lässt sich aus den Daten machen? </a:t>
            </a: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ER-Schema darstellen lassen</a:t>
            </a: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Datenqualität und –</a:t>
            </a:r>
            <a:r>
              <a:rPr lang="de-DE" b="1" i="1" dirty="0" err="1">
                <a:latin typeface="Candara" panose="020E0502030303020204" pitchFamily="34" charset="0"/>
              </a:rPr>
              <a:t>quantität</a:t>
            </a:r>
            <a:r>
              <a:rPr lang="de-DE" b="1" i="1" dirty="0">
                <a:latin typeface="Candara" panose="020E0502030303020204" pitchFamily="34" charset="0"/>
              </a:rPr>
              <a:t> beurteilen</a:t>
            </a: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2" y="-15920729"/>
            <a:ext cx="37109399" cy="318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92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428656"/>
            <a:ext cx="17120382" cy="1469002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91BF39-EE4D-0381-42A2-6599124C9DDC}"/>
              </a:ext>
            </a:extLst>
          </p:cNvPr>
          <p:cNvSpPr txBox="1">
            <a:spLocks/>
          </p:cNvSpPr>
          <p:nvPr/>
        </p:nvSpPr>
        <p:spPr>
          <a:xfrm>
            <a:off x="838200" y="2183640"/>
            <a:ext cx="45152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i="1" dirty="0">
                <a:latin typeface="Candara" panose="020E0502030303020204" pitchFamily="34" charset="0"/>
              </a:rPr>
              <a:t>Was lässt sich aus den Daten machen? </a:t>
            </a: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ER-Schema darstellen lassen</a:t>
            </a: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Datenqualität und –</a:t>
            </a:r>
            <a:r>
              <a:rPr lang="de-DE" b="1" i="1" dirty="0" err="1">
                <a:latin typeface="Candara" panose="020E0502030303020204" pitchFamily="34" charset="0"/>
              </a:rPr>
              <a:t>quantität</a:t>
            </a:r>
            <a:r>
              <a:rPr lang="de-DE" b="1" i="1" dirty="0">
                <a:latin typeface="Candara" panose="020E0502030303020204" pitchFamily="34" charset="0"/>
              </a:rPr>
              <a:t> beurteilen</a:t>
            </a:r>
          </a:p>
          <a:p>
            <a:pPr>
              <a:buFontTx/>
              <a:buChar char="-"/>
            </a:pPr>
            <a:r>
              <a:rPr lang="de-DE" b="1" i="1" dirty="0">
                <a:latin typeface="Candara" panose="020E0502030303020204" pitchFamily="34" charset="0"/>
              </a:rPr>
              <a:t>Welche Forschungsfrage können sie beantworten?</a:t>
            </a: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>
              <a:buFontTx/>
              <a:buChar char="-"/>
            </a:pPr>
            <a:endParaRPr lang="de-DE" b="1" i="1" dirty="0">
              <a:latin typeface="Candara" panose="020E05020303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98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0" y="-19149985"/>
            <a:ext cx="40845460" cy="3504715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C8ADA-DB99-F15D-0BDA-C78FD0F3D86E}"/>
              </a:ext>
            </a:extLst>
          </p:cNvPr>
          <p:cNvSpPr txBox="1">
            <a:spLocks/>
          </p:cNvSpPr>
          <p:nvPr/>
        </p:nvSpPr>
        <p:spPr>
          <a:xfrm>
            <a:off x="6521075" y="3696026"/>
            <a:ext cx="3908165" cy="35124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i="1" dirty="0">
                <a:solidFill>
                  <a:srgbClr val="000000"/>
                </a:solidFill>
                <a:latin typeface="-webkit-standard"/>
              </a:rPr>
              <a:t>Wird die Lebensqualität gemessen in </a:t>
            </a:r>
            <a:r>
              <a:rPr lang="de-DE" b="1" i="1" dirty="0" err="1">
                <a:solidFill>
                  <a:srgbClr val="000000"/>
                </a:solidFill>
                <a:latin typeface="-webkit-standard"/>
              </a:rPr>
              <a:t>QoL</a:t>
            </a:r>
            <a:r>
              <a:rPr lang="de-DE" b="1" i="1" dirty="0">
                <a:solidFill>
                  <a:srgbClr val="000000"/>
                </a:solidFill>
                <a:latin typeface="-webkit-standard"/>
              </a:rPr>
              <a:t> bei Brustkrebspatienten von folgenden Faktoren beeinflusst: </a:t>
            </a:r>
          </a:p>
          <a:p>
            <a:r>
              <a:rPr lang="de-DE" b="1" i="1" dirty="0">
                <a:solidFill>
                  <a:srgbClr val="000000"/>
                </a:solidFill>
                <a:latin typeface="-webkit-standard"/>
              </a:rPr>
              <a:t>Komorbiditäten?</a:t>
            </a:r>
          </a:p>
          <a:p>
            <a:r>
              <a:rPr lang="de-DE" b="1" i="1" dirty="0">
                <a:solidFill>
                  <a:srgbClr val="000000"/>
                </a:solidFill>
                <a:latin typeface="-webkit-standard"/>
              </a:rPr>
              <a:t>Alter?</a:t>
            </a:r>
          </a:p>
          <a:p>
            <a:r>
              <a:rPr lang="de-DE" b="1" i="1" dirty="0">
                <a:solidFill>
                  <a:srgbClr val="000000"/>
                </a:solidFill>
                <a:latin typeface="-webkit-standard"/>
              </a:rPr>
              <a:t>Ethnie?</a:t>
            </a:r>
          </a:p>
          <a:p>
            <a:r>
              <a:rPr lang="de-DE" b="1" i="1" dirty="0">
                <a:solidFill>
                  <a:srgbClr val="000000"/>
                </a:solidFill>
                <a:latin typeface="-webkit-standard"/>
              </a:rPr>
              <a:t>Geschlecht?</a:t>
            </a:r>
          </a:p>
          <a:p>
            <a:r>
              <a:rPr lang="de-DE" b="1" i="1" dirty="0">
                <a:solidFill>
                  <a:srgbClr val="000000"/>
                </a:solidFill>
                <a:latin typeface="-webkit-standard"/>
              </a:rPr>
              <a:t>Zielgerichtete Krebstherapie?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9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B410A2-A58E-5038-DD1F-8C7D642930B7}"/>
              </a:ext>
            </a:extLst>
          </p:cNvPr>
          <p:cNvSpPr/>
          <p:nvPr/>
        </p:nvSpPr>
        <p:spPr>
          <a:xfrm rot="21332189">
            <a:off x="-1659568" y="-4742258"/>
            <a:ext cx="12871103" cy="4157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F38382-4857-906F-4D79-4AFC10AC9A43}"/>
              </a:ext>
            </a:extLst>
          </p:cNvPr>
          <p:cNvSpPr/>
          <p:nvPr/>
        </p:nvSpPr>
        <p:spPr>
          <a:xfrm rot="21328042">
            <a:off x="-1468570" y="-600638"/>
            <a:ext cx="12836219" cy="93581"/>
          </a:xfrm>
          <a:prstGeom prst="rect">
            <a:avLst/>
          </a:prstGeom>
          <a:solidFill>
            <a:srgbClr val="5D4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E70B8-DFC7-DF40-07F9-0FA154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816" y="-1626407"/>
            <a:ext cx="10515600" cy="1325563"/>
          </a:xfrm>
        </p:spPr>
        <p:txBody>
          <a:bodyPr/>
          <a:lstStyle/>
          <a:p>
            <a:r>
              <a:rPr lang="de-DE" b="1" i="1" dirty="0">
                <a:solidFill>
                  <a:schemeClr val="bg1"/>
                </a:solidFill>
                <a:latin typeface="Candara" panose="020E0502030303020204" pitchFamily="34" charset="0"/>
              </a:rPr>
              <a:t>Der gesamte Datenfluss</a:t>
            </a:r>
          </a:p>
        </p:txBody>
      </p:sp>
      <p:pic>
        <p:nvPicPr>
          <p:cNvPr id="6" name="Grafik 5" descr="Ein Bild, das Screenshot, Diagramm, Text, Farbigkeit enthält.&#10;&#10;Automatisch generierte Beschreibung">
            <a:extLst>
              <a:ext uri="{FF2B5EF4-FFF2-40B4-BE49-F238E27FC236}">
                <a16:creationId xmlns:a16="http://schemas.microsoft.com/office/drawing/2014/main" id="{AB491178-8579-FFED-08B1-72E64A6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19146" y="-16231760"/>
            <a:ext cx="40845460" cy="3504715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C8ADA-DB99-F15D-0BDA-C78FD0F3D86E}"/>
              </a:ext>
            </a:extLst>
          </p:cNvPr>
          <p:cNvSpPr txBox="1">
            <a:spLocks/>
          </p:cNvSpPr>
          <p:nvPr/>
        </p:nvSpPr>
        <p:spPr>
          <a:xfrm>
            <a:off x="1579044" y="736580"/>
            <a:ext cx="3908165" cy="30916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i="1" dirty="0">
                <a:latin typeface="Candara" panose="020E0502030303020204" pitchFamily="34" charset="0"/>
              </a:rPr>
              <a:t>Wie soll das neue Datenschema aufgebaut sein? </a:t>
            </a:r>
          </a:p>
          <a:p>
            <a:r>
              <a:rPr lang="de-DE" b="1" i="1" dirty="0">
                <a:latin typeface="Candara" panose="020E0502030303020204" pitchFamily="34" charset="0"/>
              </a:rPr>
              <a:t>Sternschema?</a:t>
            </a:r>
          </a:p>
          <a:p>
            <a:r>
              <a:rPr lang="de-DE" b="1" i="1" dirty="0">
                <a:latin typeface="Candara" panose="020E0502030303020204" pitchFamily="34" charset="0"/>
              </a:rPr>
              <a:t>Schneeflockenschema?</a:t>
            </a:r>
          </a:p>
          <a:p>
            <a:r>
              <a:rPr lang="de-DE" b="1" i="1" dirty="0">
                <a:latin typeface="Candara" panose="020E0502030303020204" pitchFamily="34" charset="0"/>
              </a:rPr>
              <a:t>Welche Datensätze werden benötigt und welche nicht?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Macintosh PowerPoint</Application>
  <PresentationFormat>Breitbild</PresentationFormat>
  <Paragraphs>99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-webkit-standard</vt:lpstr>
      <vt:lpstr>Arial</vt:lpstr>
      <vt:lpstr>Calibri</vt:lpstr>
      <vt:lpstr>Calibri Light</vt:lpstr>
      <vt:lpstr>Candara</vt:lpstr>
      <vt:lpstr>Office</vt:lpstr>
      <vt:lpstr>PowerPoint-Präsentation</vt:lpstr>
      <vt:lpstr>Neulich am Telefon...</vt:lpstr>
      <vt:lpstr>Zielsetzung</vt:lpstr>
      <vt:lpstr>Der gesamte Datenfluss/ Denkprozess</vt:lpstr>
      <vt:lpstr>Der gesamte Datenfluss</vt:lpstr>
      <vt:lpstr>Der gesamte Datenfluss</vt:lpstr>
      <vt:lpstr>Der gesamte Datenfluss</vt:lpstr>
      <vt:lpstr>Der gesamte Datenfluss</vt:lpstr>
      <vt:lpstr>Der gesamte Datenfluss</vt:lpstr>
      <vt:lpstr>Der gesamte Datenfluss</vt:lpstr>
      <vt:lpstr>Der gesamte Datenfluss</vt:lpstr>
      <vt:lpstr>Der gesamte Datenfluss</vt:lpstr>
      <vt:lpstr>Der gesamte Datenfluss</vt:lpstr>
      <vt:lpstr>Der gesamte Datenfluss</vt:lpstr>
      <vt:lpstr>Der gesamte Datenfluss</vt:lpstr>
      <vt:lpstr>Der gesamte Datenfluss</vt:lpstr>
      <vt:lpstr>Der gesamte Datenfluss</vt:lpstr>
      <vt:lpstr>Der gesamte Datenfluss</vt:lpstr>
      <vt:lpstr>Ergebnisse: Deskriptive Statistik</vt:lpstr>
      <vt:lpstr>Ergebnisse: Deskriptive Statistik</vt:lpstr>
      <vt:lpstr>Ergebnisse: Deskriptive Statistik</vt:lpstr>
      <vt:lpstr>Ergebnisse: Deskriptive Statistik</vt:lpstr>
      <vt:lpstr>Ergebnisse: Deskriptive Statistik</vt:lpstr>
      <vt:lpstr>Ergebnisse der Studie</vt:lpstr>
      <vt:lpstr>Ergebnisse: QoL und Komorbiditäten</vt:lpstr>
      <vt:lpstr>Ergebnisse: QoL und das Alter</vt:lpstr>
      <vt:lpstr>Ergebnisse: QoL und Ethnie</vt:lpstr>
      <vt:lpstr>Ergebnisse: QoL und Geschlecht</vt:lpstr>
      <vt:lpstr>Ergebnisse: QoL und Targeted therapy</vt:lpstr>
      <vt:lpstr>Ausblick:</vt:lpstr>
      <vt:lpstr>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Milewski</dc:creator>
  <cp:lastModifiedBy>Moritz Milewski</cp:lastModifiedBy>
  <cp:revision>7</cp:revision>
  <dcterms:created xsi:type="dcterms:W3CDTF">2024-02-17T10:19:05Z</dcterms:created>
  <dcterms:modified xsi:type="dcterms:W3CDTF">2024-02-22T10:04:40Z</dcterms:modified>
</cp:coreProperties>
</file>