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96A-B3E6-4571-A5EF-F00DD25720CE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BBCF-D12F-411E-88A9-507A990CA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67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898D-0928-4E89-B532-7F94DD4786F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149D-32F8-41C4-9AA3-3204E2AB7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3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982-6708-4A9B-B43B-67F5C0AED93D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E981-EA28-42CB-928E-139DAC46ACEF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744B-2F20-4B91-AB22-39F25DACCCA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A593-7DB4-45DE-BAA8-A0B90377D5F9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5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F8D-E269-4020-B26C-043F6097E427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30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530B-C53B-46ED-90D2-0389E8AD57DA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3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B96-E9BC-46F7-8A8F-95A1CE2C9BD9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5D-FEA3-4223-B3DF-B87056847D72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24EB-6958-4036-B283-C3B232AC9D7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E85-420E-4005-8AC5-6421B19AF661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51F5-A998-48AB-934A-F70FC4E26FAE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DAF1-7BF9-4432-AE5C-846D0265E1B8}" type="datetime1">
              <a:rPr lang="fr-FR" smtClean="0"/>
              <a:t>17/04/2023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BD3B-77B8-4B96-A17F-BCFB58388009}" type="datetime1">
              <a:rPr lang="fr-FR" smtClean="0"/>
              <a:t>17/04/2023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23F4-71AE-48DC-8625-51B67AD1F9C4}" type="datetime1">
              <a:rPr lang="fr-FR" smtClean="0"/>
              <a:t>17/04/2023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40D-4D56-4D58-8468-FD7F37F1E5AF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5832-720D-41BD-A74C-B888FACC17E9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C7C2-7E57-42AB-9F5A-A8DFD7FEF7F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51890" y="2322082"/>
            <a:ext cx="8176847" cy="1177256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 smtClean="0"/>
              <a:t>Projet Morse :</a:t>
            </a:r>
            <a:br>
              <a:rPr lang="fr-FR" sz="2400" b="1" dirty="0" smtClean="0"/>
            </a:b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b="1" dirty="0" smtClean="0"/>
              <a:t>L’établissement d’une communication PC-microcontrôleur </a:t>
            </a:r>
            <a:endParaRPr lang="fr-FR" sz="2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0567" y="5186003"/>
            <a:ext cx="4709746" cy="1655762"/>
          </a:xfrm>
        </p:spPr>
        <p:txBody>
          <a:bodyPr/>
          <a:lstStyle/>
          <a:p>
            <a:r>
              <a:rPr lang="fr-FR" b="1" dirty="0" smtClean="0"/>
              <a:t>Réalisé par : El </a:t>
            </a:r>
            <a:r>
              <a:rPr lang="fr-FR" b="1" dirty="0" err="1" smtClean="0"/>
              <a:t>Hassane</a:t>
            </a:r>
            <a:r>
              <a:rPr lang="fr-FR" b="1" dirty="0" smtClean="0"/>
              <a:t> Lahrar </a:t>
            </a:r>
          </a:p>
          <a:p>
            <a:r>
              <a:rPr lang="fr-FR" b="1" dirty="0"/>
              <a:t> </a:t>
            </a:r>
            <a:r>
              <a:rPr lang="fr-FR" b="1" dirty="0" smtClean="0"/>
              <a:t>                     Isabelle Leblond</a:t>
            </a:r>
          </a:p>
          <a:p>
            <a:r>
              <a:rPr lang="fr-FR" b="1" dirty="0" smtClean="0"/>
              <a:t>                     Alex </a:t>
            </a:r>
            <a:r>
              <a:rPr lang="fr-FR" b="1" dirty="0" err="1" smtClean="0"/>
              <a:t>Fefeu</a:t>
            </a:r>
            <a:endParaRPr lang="fr-FR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093604" y="6013884"/>
            <a:ext cx="20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19/04/2023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8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5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24454" y="601012"/>
            <a:ext cx="373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 Sommaire 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637692" y="1837592"/>
            <a:ext cx="66469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Objectif du projet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Exigences du projet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Fonctionnalités des programmes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Testes et validation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Améliorations possibles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Conclusion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6410" y="339415"/>
            <a:ext cx="4328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Objectif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38218" y="1875865"/>
            <a:ext cx="97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Faire communiquer un ordinateur et un microcontrôleur STM32 pour afficher du texte en morse avec une LED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 flipH="1">
            <a:off x="2442764" y="3032150"/>
            <a:ext cx="6443177" cy="2910227"/>
            <a:chOff x="2545829" y="4540092"/>
            <a:chExt cx="13937691" cy="8123609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6335">
              <a:off x="3409515" y="6205261"/>
              <a:ext cx="6612293" cy="328195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829" y="8968001"/>
              <a:ext cx="4000500" cy="36957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338" y="6576747"/>
              <a:ext cx="8084182" cy="571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0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45631" y="339415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Exigences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30475" y="1201746"/>
            <a:ext cx="97291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Format de la ligne de commande et le mode d’emploi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  </a:t>
            </a:r>
            <a:r>
              <a:rPr lang="fr-FR" sz="1400" b="1" dirty="0">
                <a:solidFill>
                  <a:srgbClr val="FF0000"/>
                </a:solidFill>
              </a:rPr>
              <a:t>./</a:t>
            </a:r>
            <a:r>
              <a:rPr lang="fr-FR" sz="1400" b="1" dirty="0" smtClean="0">
                <a:solidFill>
                  <a:srgbClr val="FF0000"/>
                </a:solidFill>
              </a:rPr>
              <a:t>programme [-b] -</a:t>
            </a:r>
            <a:r>
              <a:rPr lang="fr-FR" sz="1400" b="1" dirty="0">
                <a:solidFill>
                  <a:srgbClr val="FF0000"/>
                </a:solidFill>
              </a:rPr>
              <a:t>m </a:t>
            </a:r>
            <a:r>
              <a:rPr lang="fr-FR" sz="1400" b="1" dirty="0" smtClean="0">
                <a:solidFill>
                  <a:srgbClr val="FF0000"/>
                </a:solidFill>
              </a:rPr>
              <a:t>[MESSAGE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n </a:t>
            </a:r>
            <a:r>
              <a:rPr lang="fr-FR" sz="1400" b="1" dirty="0" smtClean="0">
                <a:solidFill>
                  <a:srgbClr val="FF0000"/>
                </a:solidFill>
              </a:rPr>
              <a:t>[REPEAT</a:t>
            </a:r>
            <a:r>
              <a:rPr lang="fr-FR" sz="1400" b="1" dirty="0">
                <a:solidFill>
                  <a:srgbClr val="FF0000"/>
                </a:solidFill>
              </a:rPr>
              <a:t>] [-s]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t </a:t>
            </a:r>
            <a:r>
              <a:rPr lang="fr-FR" sz="1400" b="1" dirty="0" smtClean="0">
                <a:solidFill>
                  <a:srgbClr val="FF0000"/>
                </a:solidFill>
              </a:rPr>
              <a:t>[TIME_STRING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T </a:t>
            </a:r>
            <a:r>
              <a:rPr lang="fr-FR" sz="1400" b="1" dirty="0" smtClean="0">
                <a:solidFill>
                  <a:srgbClr val="FF0000"/>
                </a:solidFill>
              </a:rPr>
              <a:t>[TIMER</a:t>
            </a:r>
            <a:r>
              <a:rPr lang="fr-FR" sz="1400" b="1" dirty="0">
                <a:solidFill>
                  <a:srgbClr val="FF0000"/>
                </a:solidFill>
              </a:rPr>
              <a:t>] -c </a:t>
            </a:r>
            <a:r>
              <a:rPr lang="fr-FR" sz="1400" b="1" dirty="0" smtClean="0">
                <a:solidFill>
                  <a:srgbClr val="FF0000"/>
                </a:solidFill>
              </a:rPr>
              <a:t>[PORT_COM] </a:t>
            </a:r>
            <a:r>
              <a:rPr lang="fr-FR" sz="1400" b="1" dirty="0">
                <a:solidFill>
                  <a:srgbClr val="FF0000"/>
                </a:solidFill>
              </a:rPr>
              <a:t>[-h]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rgbClr val="FF0000"/>
              </a:solidFill>
            </a:endParaRPr>
          </a:p>
          <a:p>
            <a:endParaRPr lang="fr-FR" sz="1100" b="1" dirty="0" smtClean="0">
              <a:solidFill>
                <a:srgbClr val="FF0000"/>
              </a:solidFill>
            </a:endParaRPr>
          </a:p>
          <a:p>
            <a:pPr lvl="3"/>
            <a:r>
              <a:rPr lang="en-US" sz="1100" b="1" dirty="0" smtClean="0">
                <a:solidFill>
                  <a:srgbClr val="FF0000"/>
                </a:solidFill>
              </a:rPr>
              <a:t>         </a:t>
            </a:r>
            <a:r>
              <a:rPr lang="en-US" sz="1400" b="1" dirty="0" smtClean="0"/>
              <a:t>-</a:t>
            </a:r>
            <a:r>
              <a:rPr lang="fr-FR" sz="1400" b="1" dirty="0" smtClean="0"/>
              <a:t>b: envoi du message en boucle    </a:t>
            </a:r>
          </a:p>
          <a:p>
            <a:pPr lvl="3"/>
            <a:r>
              <a:rPr lang="fr-FR" sz="1400" b="1" dirty="0" smtClean="0"/>
              <a:t>        -m MESSAGE: le message envoyé (taille du message &lt; 249 caractères)</a:t>
            </a:r>
          </a:p>
          <a:p>
            <a:pPr lvl="3"/>
            <a:r>
              <a:rPr lang="fr-FR" sz="1400" b="1" dirty="0" smtClean="0"/>
              <a:t>        -n REPITITION: nombre d’itération</a:t>
            </a:r>
          </a:p>
          <a:p>
            <a:pPr lvl="3"/>
            <a:r>
              <a:rPr lang="fr-FR" sz="1400" b="1" dirty="0" smtClean="0"/>
              <a:t>        -s: arrêt du l’envoi de message</a:t>
            </a:r>
          </a:p>
          <a:p>
            <a:pPr lvl="3"/>
            <a:r>
              <a:rPr lang="fr-FR" sz="1400" b="1" dirty="0" smtClean="0"/>
              <a:t>        -t TIMES_TRING: les valeurs du trois </a:t>
            </a:r>
            <a:r>
              <a:rPr lang="fr-FR" sz="1400" b="1" dirty="0" err="1" smtClean="0"/>
              <a:t>timers</a:t>
            </a:r>
            <a:r>
              <a:rPr lang="fr-FR" sz="1400" b="1" dirty="0" smtClean="0"/>
              <a:t> (TIM2, TIM3 et TIM4)</a:t>
            </a:r>
          </a:p>
          <a:p>
            <a:pPr lvl="3"/>
            <a:r>
              <a:rPr lang="fr-FR" sz="1400" b="1" dirty="0"/>
              <a:t> </a:t>
            </a:r>
            <a:r>
              <a:rPr lang="fr-FR" sz="1400" b="1" dirty="0" smtClean="0"/>
              <a:t>                                         OU</a:t>
            </a:r>
          </a:p>
          <a:p>
            <a:pPr lvl="3"/>
            <a:r>
              <a:rPr lang="fr-FR" sz="1400" b="1" dirty="0" smtClean="0"/>
              <a:t>        -T TIMER: Une seule valeur du </a:t>
            </a:r>
            <a:r>
              <a:rPr lang="fr-FR" sz="1400" b="1" dirty="0" err="1" smtClean="0"/>
              <a:t>timer</a:t>
            </a:r>
            <a:endParaRPr lang="fr-FR" sz="1400" b="1" dirty="0" smtClean="0"/>
          </a:p>
          <a:p>
            <a:pPr lvl="3"/>
            <a:r>
              <a:rPr lang="fr-FR" sz="1400" b="1" dirty="0" smtClean="0"/>
              <a:t>        -c PORT_COM: Port utilisé pour la communication UART</a:t>
            </a:r>
          </a:p>
          <a:p>
            <a:pPr lvl="3"/>
            <a:r>
              <a:rPr lang="fr-FR" sz="1400" b="1" dirty="0" smtClean="0"/>
              <a:t>        -h: affichage du message</a:t>
            </a:r>
          </a:p>
          <a:p>
            <a:endParaRPr lang="fr-FR" sz="11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36" y="5503766"/>
            <a:ext cx="8061036" cy="848039"/>
          </a:xfrm>
          <a:prstGeom prst="rect">
            <a:avLst/>
          </a:prstGeom>
          <a:ln w="57150"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3747567" y="5299275"/>
            <a:ext cx="705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TIM3</a:t>
            </a:r>
            <a:endParaRPr lang="fr-FR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973441" y="5299275"/>
            <a:ext cx="7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TIM2</a:t>
            </a:r>
            <a:endParaRPr lang="fr-FR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778518" y="5299274"/>
            <a:ext cx="57979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TIM4</a:t>
            </a:r>
            <a:endParaRPr lang="fr-FR" sz="10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920451" y="5587226"/>
            <a:ext cx="360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224213" y="5587226"/>
            <a:ext cx="216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761925" y="5598950"/>
            <a:ext cx="648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5631" y="339415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Exigences du projet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30475" y="1201746"/>
            <a:ext cx="972918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Mise en place du protocole UART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Définition de la trame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Les options 1 et 2 sont exclusives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L’envoie d’un message vide n’est possible que dans le cas d’un message Stop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trame entière ne peut excédé 256 octets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9833"/>
              </p:ext>
            </p:extLst>
          </p:nvPr>
        </p:nvGraphicFramePr>
        <p:xfrm>
          <a:off x="1521069" y="2403018"/>
          <a:ext cx="9996853" cy="151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323">
                  <a:extLst>
                    <a:ext uri="{9D8B030D-6E8A-4147-A177-3AD203B41FA5}">
                      <a16:colId xmlns:a16="http://schemas.microsoft.com/office/drawing/2014/main" val="2975829479"/>
                    </a:ext>
                  </a:extLst>
                </a:gridCol>
                <a:gridCol w="1220217">
                  <a:extLst>
                    <a:ext uri="{9D8B030D-6E8A-4147-A177-3AD203B41FA5}">
                      <a16:colId xmlns:a16="http://schemas.microsoft.com/office/drawing/2014/main" val="2261617269"/>
                    </a:ext>
                  </a:extLst>
                </a:gridCol>
                <a:gridCol w="827808">
                  <a:extLst>
                    <a:ext uri="{9D8B030D-6E8A-4147-A177-3AD203B41FA5}">
                      <a16:colId xmlns:a16="http://schemas.microsoft.com/office/drawing/2014/main" val="3436299374"/>
                    </a:ext>
                  </a:extLst>
                </a:gridCol>
                <a:gridCol w="1211806">
                  <a:extLst>
                    <a:ext uri="{9D8B030D-6E8A-4147-A177-3AD203B41FA5}">
                      <a16:colId xmlns:a16="http://schemas.microsoft.com/office/drawing/2014/main" val="1868515456"/>
                    </a:ext>
                  </a:extLst>
                </a:gridCol>
                <a:gridCol w="1326205">
                  <a:extLst>
                    <a:ext uri="{9D8B030D-6E8A-4147-A177-3AD203B41FA5}">
                      <a16:colId xmlns:a16="http://schemas.microsoft.com/office/drawing/2014/main" val="2156315653"/>
                    </a:ext>
                  </a:extLst>
                </a:gridCol>
                <a:gridCol w="1408524">
                  <a:extLst>
                    <a:ext uri="{9D8B030D-6E8A-4147-A177-3AD203B41FA5}">
                      <a16:colId xmlns:a16="http://schemas.microsoft.com/office/drawing/2014/main" val="1250452764"/>
                    </a:ext>
                  </a:extLst>
                </a:gridCol>
                <a:gridCol w="978650">
                  <a:extLst>
                    <a:ext uri="{9D8B030D-6E8A-4147-A177-3AD203B41FA5}">
                      <a16:colId xmlns:a16="http://schemas.microsoft.com/office/drawing/2014/main" val="145895488"/>
                    </a:ext>
                  </a:extLst>
                </a:gridCol>
                <a:gridCol w="1198159">
                  <a:extLst>
                    <a:ext uri="{9D8B030D-6E8A-4147-A177-3AD203B41FA5}">
                      <a16:colId xmlns:a16="http://schemas.microsoft.com/office/drawing/2014/main" val="454209882"/>
                    </a:ext>
                  </a:extLst>
                </a:gridCol>
                <a:gridCol w="823161">
                  <a:extLst>
                    <a:ext uri="{9D8B030D-6E8A-4147-A177-3AD203B41FA5}">
                      <a16:colId xmlns:a16="http://schemas.microsoft.com/office/drawing/2014/main" val="4237798814"/>
                    </a:ext>
                  </a:extLst>
                </a:gridCol>
              </a:tblGrid>
              <a:tr h="3358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Nb bytes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 bytes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00771"/>
                  </a:ext>
                </a:extLst>
              </a:tr>
              <a:tr h="4057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paramètre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boucle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nb iterations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N lettres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message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Fin de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trame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03387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Valeurs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0 : non bouclé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 : bouclé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0-255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</a:t>
                      </a:r>
                      <a:r>
                        <a:rPr lang="fr-FR" sz="1200" dirty="0" smtClean="0">
                          <a:effectLst/>
                        </a:rPr>
                        <a:t>centième  </a:t>
                      </a:r>
                      <a:r>
                        <a:rPr lang="fr-FR" sz="1200" dirty="0">
                          <a:effectLst/>
                        </a:rPr>
                        <a:t>de secondes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0-255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Max N = 249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‘\n’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2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594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Fonctionnalités des programmes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65745" y="1386385"/>
            <a:ext cx="873729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smtClean="0"/>
              <a:t>Côté PC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- Vérification de la commande</a:t>
            </a:r>
          </a:p>
          <a:p>
            <a:r>
              <a:rPr lang="fr-FR" dirty="0"/>
              <a:t> </a:t>
            </a:r>
            <a:r>
              <a:rPr lang="fr-FR" dirty="0" smtClean="0"/>
              <a:t>          - Création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- l’envoie du trame vers la carte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 </a:t>
            </a:r>
            <a:r>
              <a:rPr lang="fr-FR" b="1" dirty="0"/>
              <a:t>Côté </a:t>
            </a:r>
            <a:r>
              <a:rPr lang="fr-FR" b="1" dirty="0" smtClean="0"/>
              <a:t>microcontrôleur :</a:t>
            </a:r>
          </a:p>
          <a:p>
            <a:endParaRPr lang="fr-FR" dirty="0"/>
          </a:p>
          <a:p>
            <a:r>
              <a:rPr lang="fr-FR" dirty="0" smtClean="0"/>
              <a:t>            - La réception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 - La </a:t>
            </a:r>
            <a:r>
              <a:rPr lang="fr-FR" dirty="0" err="1" smtClean="0"/>
              <a:t>désencapsulation</a:t>
            </a:r>
            <a:r>
              <a:rPr lang="fr-FR" dirty="0" smtClean="0"/>
              <a:t> de la trame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Le traitement des données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L’affichage du message via la LED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Testes et validation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630475" y="1201746"/>
            <a:ext cx="9729186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Côté PC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- Vérification de la commande</a:t>
            </a:r>
          </a:p>
          <a:p>
            <a:r>
              <a:rPr lang="fr-FR" dirty="0"/>
              <a:t> </a:t>
            </a:r>
            <a:r>
              <a:rPr lang="fr-FR" dirty="0" smtClean="0"/>
              <a:t>          - Création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- l’envoie du trame vers la carte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/>
              <a:t>Côté </a:t>
            </a:r>
            <a:r>
              <a:rPr lang="fr-FR" dirty="0" smtClean="0"/>
              <a:t>microcontrôleur :</a:t>
            </a:r>
          </a:p>
          <a:p>
            <a:endParaRPr lang="fr-FR" dirty="0"/>
          </a:p>
          <a:p>
            <a:r>
              <a:rPr lang="fr-FR" dirty="0" smtClean="0"/>
              <a:t>            - La réception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 - La </a:t>
            </a:r>
            <a:r>
              <a:rPr lang="fr-FR" dirty="0" err="1" smtClean="0"/>
              <a:t>désencapsulation</a:t>
            </a:r>
            <a:r>
              <a:rPr lang="fr-FR" dirty="0" smtClean="0"/>
              <a:t> de la trame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Le traitement des données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L’affichage du message via la LED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095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440</Words>
  <Application>Microsoft Office PowerPoint</Application>
  <PresentationFormat>Grand écran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Projet Morse :  L’établissement d’une communication PC-microcontrôleur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sii.fr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Morse</dc:title>
  <dc:creator>Lahrar El Hassance</dc:creator>
  <cp:lastModifiedBy>Lahrar El Hassance</cp:lastModifiedBy>
  <cp:revision>12</cp:revision>
  <dcterms:created xsi:type="dcterms:W3CDTF">2023-04-17T07:50:34Z</dcterms:created>
  <dcterms:modified xsi:type="dcterms:W3CDTF">2023-04-17T09:38:08Z</dcterms:modified>
</cp:coreProperties>
</file>