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sldIdLst>
    <p:sldId id="286" r:id="rId2"/>
    <p:sldId id="306" r:id="rId3"/>
    <p:sldId id="294" r:id="rId4"/>
    <p:sldId id="307" r:id="rId5"/>
    <p:sldId id="308" r:id="rId6"/>
    <p:sldId id="295" r:id="rId7"/>
    <p:sldId id="296" r:id="rId8"/>
    <p:sldId id="297" r:id="rId9"/>
    <p:sldId id="298" r:id="rId10"/>
    <p:sldId id="299" r:id="rId11"/>
    <p:sldId id="309" r:id="rId12"/>
    <p:sldId id="311" r:id="rId13"/>
    <p:sldId id="31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660066"/>
    <a:srgbClr val="FF0066"/>
    <a:srgbClr val="FF3300"/>
    <a:srgbClr val="D9F1FF"/>
    <a:srgbClr val="E5ECFF"/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>
      <p:cViewPr varScale="1">
        <p:scale>
          <a:sx n="63" d="100"/>
          <a:sy n="63" d="100"/>
        </p:scale>
        <p:origin x="13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0AEE2D-FF91-404B-B144-14B089928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90DB-C769-4628-85C7-31E995CE1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02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C95B3-2DE7-40DF-97CB-5F39003C7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4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0C7AA-D2D8-4317-9C63-8A8E4F6F4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8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5E272-A4FC-42F0-BB69-DDE55A696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75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A6CF-DE49-471C-A3FE-F64286E16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1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D8F50-2A7E-4CBC-895B-C870080DA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4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874E9-FF70-4250-8F01-CEE2E6C88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0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63DDA-5A8A-44D4-BD70-4D3F6315E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4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DFFE0-9C86-4ECA-9F43-3A94BAA23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5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BBF12-9BCC-44A5-9C24-A1D9E50B2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20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DBF1-A345-4EDA-B1AA-85310B043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38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0E9B756-88BD-4FE6-BF2A-10E336F3B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em.jd.com/1003566938430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tem.jd.com/1163332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DD6991-A07C-4C84-BBA4-9A898BB0944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dirty="0">
                <a:solidFill>
                  <a:srgbClr val="000000"/>
                </a:solidFill>
              </a:rPr>
              <a:t>数理逻辑简介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DC250-26F4-4BCC-B6F1-C4418567384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31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本课程讲授内容</a:t>
            </a:r>
          </a:p>
        </p:txBody>
      </p:sp>
      <p:sp>
        <p:nvSpPr>
          <p:cNvPr id="1331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我们课程中介绍的是数理逻辑各个分支的共同基础部分：</a:t>
            </a:r>
            <a:r>
              <a:rPr lang="zh-CN" altLang="en-US" sz="2800" b="1" dirty="0">
                <a:solidFill>
                  <a:srgbClr val="3366CC"/>
                </a:solidFill>
              </a:rPr>
              <a:t>命题演算</a:t>
            </a:r>
            <a:r>
              <a:rPr lang="zh-CN" altLang="en-US" sz="2800" b="1" dirty="0"/>
              <a:t>与</a:t>
            </a:r>
            <a:r>
              <a:rPr lang="zh-CN" altLang="en-US" sz="2800" b="1" dirty="0">
                <a:solidFill>
                  <a:srgbClr val="3366CC"/>
                </a:solidFill>
              </a:rPr>
              <a:t>谓词演算</a:t>
            </a:r>
            <a:endParaRPr lang="en-US" altLang="zh-CN" sz="2800" b="1" dirty="0">
              <a:solidFill>
                <a:srgbClr val="3366CC"/>
              </a:solidFill>
            </a:endParaRPr>
          </a:p>
          <a:p>
            <a:r>
              <a:rPr lang="zh-CN" altLang="en-US" sz="2800" b="1" dirty="0"/>
              <a:t>这些都属于经典（一阶）逻辑的内容，此外，还有非经典逻辑</a:t>
            </a:r>
            <a:endParaRPr lang="en-US" altLang="zh-CN" sz="2800" b="1" dirty="0"/>
          </a:p>
          <a:p>
            <a:pPr lvl="1"/>
            <a:r>
              <a:rPr lang="zh-CN" altLang="en-US" sz="2000" b="1" dirty="0"/>
              <a:t>一类与经典逻辑持有不同观点，如构造性逻辑和多值逻辑等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一类是经典逻辑的扩充，如模态逻辑和时序逻辑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0F6F5-1C96-4538-AE01-39BD8D7152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主要参考教材</a:t>
            </a:r>
          </a:p>
        </p:txBody>
      </p:sp>
      <p:sp>
        <p:nvSpPr>
          <p:cNvPr id="7" name="矩形 6"/>
          <p:cNvSpPr/>
          <p:nvPr/>
        </p:nvSpPr>
        <p:spPr>
          <a:xfrm>
            <a:off x="779431" y="6248400"/>
            <a:ext cx="8373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hlinkClick r:id="rId2"/>
              </a:rPr>
              <a:t>https://item.jd.com/10035669384304.html</a:t>
            </a:r>
            <a:endParaRPr lang="zh-CN" altLang="en-US" sz="18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27" y="1651594"/>
            <a:ext cx="3443646" cy="44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0F6F5-1C96-4538-AE01-39BD8D7152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其它参考教材</a:t>
            </a:r>
          </a:p>
        </p:txBody>
      </p:sp>
      <p:sp>
        <p:nvSpPr>
          <p:cNvPr id="7" name="矩形 6"/>
          <p:cNvSpPr/>
          <p:nvPr/>
        </p:nvSpPr>
        <p:spPr>
          <a:xfrm>
            <a:off x="779431" y="6248400"/>
            <a:ext cx="8373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hlinkClick r:id="rId2"/>
              </a:rPr>
              <a:t>https://item.jd.com/11633329.html</a:t>
            </a:r>
            <a:endParaRPr lang="zh-CN" altLang="en-US" sz="18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79" y="1458428"/>
            <a:ext cx="3991742" cy="480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0F6F5-1C96-4538-AE01-39BD8D7152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进一步学习的参考资料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09478"/>
            <a:ext cx="3605424" cy="49007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2" y="1809478"/>
            <a:ext cx="3126496" cy="4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873EB-96A1-41D4-90E6-24CE8ACF6F4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17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什么是数理逻辑</a:t>
            </a:r>
          </a:p>
        </p:txBody>
      </p:sp>
      <p:sp>
        <p:nvSpPr>
          <p:cNvPr id="717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逻辑学是探索、阐述和确立有效</a:t>
            </a:r>
            <a:r>
              <a:rPr lang="zh-CN" altLang="en-US" sz="2800" b="1" dirty="0">
                <a:solidFill>
                  <a:srgbClr val="3366CC"/>
                </a:solidFill>
              </a:rPr>
              <a:t>推理原则</a:t>
            </a:r>
            <a:r>
              <a:rPr lang="zh-CN" altLang="en-US" sz="2800" b="1" dirty="0"/>
              <a:t>的学科，最早由古希腊学者亚里士多德创立。</a:t>
            </a:r>
          </a:p>
          <a:p>
            <a:r>
              <a:rPr lang="zh-CN" altLang="en-US" sz="2800" b="1" dirty="0"/>
              <a:t>亚里士多德在逻辑学上最重要的工作是提出三段论学说。</a:t>
            </a:r>
          </a:p>
          <a:p>
            <a:r>
              <a:rPr lang="zh-CN" altLang="en-US" sz="2800" b="1" dirty="0"/>
              <a:t>只要符合三段论的推理就是正确的。</a:t>
            </a:r>
          </a:p>
          <a:p>
            <a:r>
              <a:rPr lang="zh-CN" altLang="en-US" sz="2800" b="1" dirty="0"/>
              <a:t>一个三段论就是一个包括有大前提、小前提和结论三个部分的论证。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32115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417DA-996E-4D4C-A72C-E72EC9E2D56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什么是数理逻辑</a:t>
            </a:r>
          </a:p>
        </p:txBody>
      </p:sp>
      <p:sp>
        <p:nvSpPr>
          <p:cNvPr id="819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/>
              <a:t>三段论有许多不同种类，其中最著名的例子：</a:t>
            </a:r>
          </a:p>
          <a:p>
            <a:pPr lvl="1"/>
            <a:r>
              <a:rPr lang="zh-CN" altLang="en-US" sz="2400" b="1"/>
              <a:t>① 凡是人都会死（</a:t>
            </a:r>
            <a:r>
              <a:rPr lang="zh-CN" altLang="en-US" sz="2400" b="1">
                <a:solidFill>
                  <a:srgbClr val="3366CC"/>
                </a:solidFill>
              </a:rPr>
              <a:t>大前提</a:t>
            </a:r>
            <a:r>
              <a:rPr lang="zh-CN" altLang="en-US" sz="2400" b="1"/>
              <a:t>）</a:t>
            </a:r>
          </a:p>
          <a:p>
            <a:pPr lvl="1"/>
            <a:r>
              <a:rPr lang="zh-CN" altLang="en-US" sz="2400" b="1"/>
              <a:t>② 苏格拉底是人（</a:t>
            </a:r>
            <a:r>
              <a:rPr lang="zh-CN" altLang="en-US" sz="2400" b="1">
                <a:solidFill>
                  <a:srgbClr val="3366CC"/>
                </a:solidFill>
              </a:rPr>
              <a:t>小前提</a:t>
            </a:r>
            <a:r>
              <a:rPr lang="zh-CN" altLang="en-US" sz="2400" b="1"/>
              <a:t>）</a:t>
            </a:r>
          </a:p>
          <a:p>
            <a:pPr lvl="1"/>
            <a:r>
              <a:rPr lang="zh-CN" altLang="en-US" sz="2400" b="1"/>
              <a:t>③ 所以：苏格拉底会死（</a:t>
            </a:r>
            <a:r>
              <a:rPr lang="zh-CN" altLang="en-US" sz="2400" b="1">
                <a:solidFill>
                  <a:srgbClr val="3366CC"/>
                </a:solidFill>
              </a:rPr>
              <a:t>结论</a:t>
            </a:r>
            <a:r>
              <a:rPr lang="zh-CN" altLang="en-US" sz="2400" b="1"/>
              <a:t>）</a:t>
            </a:r>
          </a:p>
          <a:p>
            <a:r>
              <a:rPr lang="zh-CN" altLang="en-US" sz="2800" b="1"/>
              <a:t>逻辑学还是以自然语言来表述，可能会因为自然语言的</a:t>
            </a:r>
            <a:r>
              <a:rPr lang="zh-CN" altLang="en-US" sz="2800" b="1">
                <a:solidFill>
                  <a:srgbClr val="3366CC"/>
                </a:solidFill>
              </a:rPr>
              <a:t>模糊性</a:t>
            </a:r>
            <a:r>
              <a:rPr lang="zh-CN" altLang="en-US" sz="2800" b="1"/>
              <a:t>损害其准确和权威。</a:t>
            </a:r>
          </a:p>
          <a:p>
            <a:r>
              <a:rPr lang="zh-CN" altLang="en-US" sz="2800" b="1"/>
              <a:t>用数学的方法研究关于推理、证明等问题的学科就叫做</a:t>
            </a:r>
            <a:r>
              <a:rPr lang="zh-CN" altLang="en-US" sz="2800" b="1">
                <a:solidFill>
                  <a:srgbClr val="3366CC"/>
                </a:solidFill>
              </a:rPr>
              <a:t>数理逻辑</a:t>
            </a:r>
            <a:r>
              <a:rPr lang="zh-CN" altLang="en-US" sz="2800" b="1"/>
              <a:t>（也叫做符号逻辑）。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417DA-996E-4D4C-A72C-E72EC9E2D56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逻辑推理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2051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84104"/>
              </a:xfrm>
            </p:spPr>
            <p:txBody>
              <a:bodyPr/>
              <a:lstStyle/>
              <a:p>
                <a:r>
                  <a:rPr lang="zh-CN" altLang="en-US" sz="2400" b="1" dirty="0"/>
                  <a:t>由前提推出结论（可推导性关系）</a:t>
                </a:r>
                <a:endParaRPr lang="en-US" altLang="zh-CN" sz="2400" b="1" dirty="0"/>
              </a:p>
              <a:p>
                <a:r>
                  <a:rPr lang="zh-CN" altLang="en-US" sz="2400" b="1" dirty="0"/>
                  <a:t>决定可推导关系的是前提和结论的逻辑形式</a:t>
                </a:r>
                <a:endParaRPr lang="en-US" altLang="zh-CN" sz="2400" b="1" dirty="0"/>
              </a:p>
              <a:p>
                <a:r>
                  <a:rPr lang="zh-CN" altLang="en-US" sz="2400" b="1" dirty="0"/>
                  <a:t>例子一</a:t>
                </a:r>
                <a:endParaRPr lang="en-US" altLang="zh-CN" sz="2400" b="1" dirty="0"/>
              </a:p>
              <a:p>
                <a:pPr lvl="1"/>
                <a:r>
                  <a:rPr lang="zh-CN" altLang="en-US" sz="2000" b="1" dirty="0"/>
                  <a:t>所有</a:t>
                </a: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的倍数的数字之和是</a:t>
                </a: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的倍数。（前提）</a:t>
                </a:r>
                <a:endParaRPr lang="en-US" altLang="zh-CN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的数字之和不是</a:t>
                </a: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的倍数。（前提）</a:t>
                </a:r>
                <a:endParaRPr lang="en-US" altLang="zh-CN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不是</a:t>
                </a: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的倍数。（结论）</a:t>
                </a:r>
                <a:endParaRPr lang="en-US" altLang="zh-CN" sz="2000" b="1" dirty="0"/>
              </a:p>
              <a:p>
                <a:r>
                  <a:rPr lang="zh-CN" altLang="en-US" sz="2400" b="1" dirty="0"/>
                  <a:t>例子二</a:t>
                </a:r>
                <a:endParaRPr lang="en-US" altLang="zh-CN" sz="2400" b="1" dirty="0"/>
              </a:p>
              <a:p>
                <a:pPr lvl="1"/>
                <a:r>
                  <a:rPr lang="zh-CN" altLang="en-US" sz="2000" b="1" dirty="0"/>
                  <a:t>所有中学生打网球。（前提）</a:t>
                </a:r>
                <a:endParaRPr lang="en-US" altLang="zh-CN" sz="2000" b="1" dirty="0"/>
              </a:p>
              <a:p>
                <a:pPr lvl="1"/>
                <a:r>
                  <a:rPr lang="zh-CN" altLang="en-US" sz="2000" b="1" dirty="0"/>
                  <a:t>王军不打网球。（前提）</a:t>
                </a:r>
                <a:endParaRPr lang="en-US" altLang="zh-CN" sz="2000" b="1" dirty="0"/>
              </a:p>
              <a:p>
                <a:pPr lvl="1"/>
                <a:r>
                  <a:rPr lang="zh-CN" altLang="en-US" sz="2000" b="1" dirty="0"/>
                  <a:t>王军不是中学生。（结论）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8196" name="Rectangle 20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229600" cy="4184104"/>
              </a:xfrm>
              <a:blipFill>
                <a:blip r:embed="rId5"/>
                <a:stretch>
                  <a:fillRect l="-444" t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051"/>
          <p:cNvSpPr txBox="1">
            <a:spLocks noChangeArrowheads="1"/>
          </p:cNvSpPr>
          <p:nvPr/>
        </p:nvSpPr>
        <p:spPr bwMode="auto">
          <a:xfrm>
            <a:off x="4642992" y="4448200"/>
            <a:ext cx="4501008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kern="0" dirty="0"/>
              <a:t>共同的逻辑形式</a:t>
            </a:r>
            <a:endParaRPr lang="en-US" altLang="zh-CN" sz="2400" b="1" kern="0" dirty="0"/>
          </a:p>
          <a:p>
            <a:pPr marL="457200" lvl="1" indent="0">
              <a:buNone/>
            </a:pPr>
            <a:r>
              <a:rPr lang="en-US" altLang="zh-CN" sz="2000" b="1" kern="0" dirty="0"/>
              <a:t>S</a:t>
            </a:r>
            <a:r>
              <a:rPr lang="zh-CN" altLang="en-US" sz="2000" b="1" kern="0" dirty="0"/>
              <a:t>中的所有元有</a:t>
            </a:r>
            <a:r>
              <a:rPr lang="en-US" altLang="zh-CN" sz="2000" b="1" kern="0" dirty="0"/>
              <a:t>R</a:t>
            </a:r>
            <a:r>
              <a:rPr lang="zh-CN" altLang="en-US" sz="2000" b="1" kern="0" dirty="0"/>
              <a:t>性质。（前提）</a:t>
            </a:r>
            <a:endParaRPr lang="en-US" altLang="zh-CN" sz="2000" b="1" kern="0" dirty="0"/>
          </a:p>
          <a:p>
            <a:pPr marL="457200" lvl="1" indent="0">
              <a:buNone/>
            </a:pPr>
            <a:r>
              <a:rPr lang="en-US" altLang="zh-CN" sz="2000" kern="0" dirty="0"/>
              <a:t>a</a:t>
            </a:r>
            <a:r>
              <a:rPr lang="zh-CN" altLang="en-US" sz="2000" b="1" kern="0" dirty="0"/>
              <a:t>没有</a:t>
            </a:r>
            <a:r>
              <a:rPr lang="en-US" altLang="zh-CN" sz="2000" b="1" kern="0" dirty="0"/>
              <a:t>R</a:t>
            </a:r>
            <a:r>
              <a:rPr lang="zh-CN" altLang="en-US" sz="2000" b="1" kern="0" dirty="0"/>
              <a:t>性质。（前提）</a:t>
            </a:r>
            <a:endParaRPr lang="en-US" altLang="zh-CN" sz="2000" b="1" kern="0" dirty="0"/>
          </a:p>
          <a:p>
            <a:pPr marL="457200" lvl="1" indent="0">
              <a:buNone/>
            </a:pPr>
            <a:r>
              <a:rPr lang="en-US" altLang="zh-CN" sz="2000" kern="0" dirty="0"/>
              <a:t>a</a:t>
            </a:r>
            <a:r>
              <a:rPr lang="zh-CN" altLang="en-US" sz="2000" b="1" kern="0" dirty="0"/>
              <a:t>不是</a:t>
            </a:r>
            <a:r>
              <a:rPr lang="en-US" altLang="zh-CN" sz="2000" b="1" kern="0" dirty="0"/>
              <a:t>S</a:t>
            </a:r>
            <a:r>
              <a:rPr lang="zh-CN" altLang="en-US" sz="2000" b="1" kern="0" dirty="0"/>
              <a:t>中的元。（结论）</a:t>
            </a:r>
            <a:endParaRPr lang="en-US" altLang="zh-CN" sz="2000" b="1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6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417DA-996E-4D4C-A72C-E72EC9E2D56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形式语言</a:t>
            </a:r>
          </a:p>
        </p:txBody>
      </p:sp>
      <p:sp>
        <p:nvSpPr>
          <p:cNvPr id="819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104"/>
          </a:xfrm>
        </p:spPr>
        <p:txBody>
          <a:bodyPr/>
          <a:lstStyle/>
          <a:p>
            <a:r>
              <a:rPr lang="zh-CN" altLang="en-US" sz="2000" b="1" dirty="0"/>
              <a:t>描述前提和结论需要使用语言，但自然语言有时会造成误会</a:t>
            </a:r>
            <a:endParaRPr lang="en-US" altLang="zh-CN" sz="2000" b="1" dirty="0"/>
          </a:p>
          <a:p>
            <a:r>
              <a:rPr lang="zh-CN" altLang="en-US" sz="2000" b="1" dirty="0"/>
              <a:t>例子一</a:t>
            </a:r>
            <a:endParaRPr lang="en-US" altLang="zh-CN" sz="2000" b="1" dirty="0"/>
          </a:p>
          <a:p>
            <a:pPr lvl="1"/>
            <a:r>
              <a:rPr lang="en-US" altLang="zh-CN" sz="1800" b="1" dirty="0"/>
              <a:t>X</a:t>
            </a:r>
            <a:r>
              <a:rPr lang="zh-CN" altLang="en-US" sz="1800" b="1" dirty="0"/>
              <a:t>认识</a:t>
            </a:r>
            <a:r>
              <a:rPr lang="en-US" altLang="zh-CN" sz="1800" b="1" dirty="0"/>
              <a:t>Y</a:t>
            </a:r>
            <a:r>
              <a:rPr lang="zh-CN" altLang="en-US" sz="1800" b="1" dirty="0"/>
              <a:t>。（前提）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Y</a:t>
            </a:r>
            <a:r>
              <a:rPr lang="zh-CN" altLang="en-US" sz="1800" b="1" dirty="0"/>
              <a:t>是足球队长。（前提）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X</a:t>
            </a:r>
            <a:r>
              <a:rPr lang="zh-CN" altLang="en-US" sz="1800" b="1" dirty="0"/>
              <a:t>认识足球队长。（结论）</a:t>
            </a:r>
            <a:endParaRPr lang="en-US" altLang="zh-CN" sz="1800" b="1" dirty="0"/>
          </a:p>
          <a:p>
            <a:r>
              <a:rPr lang="zh-CN" altLang="en-US" sz="2000" b="1" dirty="0"/>
              <a:t>例子二</a:t>
            </a:r>
            <a:endParaRPr lang="en-US" altLang="zh-CN" sz="2000" b="1" dirty="0"/>
          </a:p>
          <a:p>
            <a:pPr lvl="1"/>
            <a:r>
              <a:rPr lang="en-US" altLang="zh-CN" sz="1800" b="1" dirty="0"/>
              <a:t>X</a:t>
            </a:r>
            <a:r>
              <a:rPr lang="zh-CN" altLang="en-US" sz="1800" b="1" dirty="0"/>
              <a:t>认识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班某学生。（前提）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A</a:t>
            </a:r>
            <a:r>
              <a:rPr lang="zh-CN" altLang="en-US" sz="1800" b="1" dirty="0"/>
              <a:t>班某学生是足球队长。（前提）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X</a:t>
            </a:r>
            <a:r>
              <a:rPr lang="zh-CN" altLang="en-US" sz="1800" b="1" dirty="0"/>
              <a:t>认识足球队长。（结论）</a:t>
            </a:r>
            <a:endParaRPr lang="en-US" altLang="zh-CN" sz="1800" b="1" dirty="0"/>
          </a:p>
          <a:p>
            <a:r>
              <a:rPr lang="zh-CN" altLang="en-US" sz="2000" b="1" dirty="0"/>
              <a:t>所以需要引入形式语言</a:t>
            </a:r>
            <a:endParaRPr lang="en-US" altLang="zh-CN" sz="2000" b="1" dirty="0"/>
          </a:p>
          <a:p>
            <a:pPr lvl="1"/>
            <a:r>
              <a:rPr lang="zh-CN" altLang="en-US" sz="1800" b="1" dirty="0">
                <a:cs typeface="+mn-cs"/>
              </a:rPr>
              <a:t>人工构造的符号语言</a:t>
            </a:r>
            <a:endParaRPr lang="en-US" altLang="zh-CN" sz="1600" b="1" dirty="0">
              <a:cs typeface="+mn-cs"/>
            </a:endParaRPr>
          </a:p>
          <a:p>
            <a:pPr lvl="1"/>
            <a:r>
              <a:rPr lang="zh-CN" altLang="en-US" sz="1600" b="1" dirty="0">
                <a:cs typeface="+mn-cs"/>
              </a:rPr>
              <a:t>语义涉及符号和符号表达式的涵义</a:t>
            </a:r>
            <a:endParaRPr lang="en-US" altLang="zh-CN" sz="1600" b="1" dirty="0">
              <a:cs typeface="+mn-cs"/>
            </a:endParaRPr>
          </a:p>
          <a:p>
            <a:pPr lvl="1"/>
            <a:r>
              <a:rPr lang="zh-CN" altLang="en-US" sz="1600" b="1" dirty="0">
                <a:cs typeface="+mn-cs"/>
              </a:rPr>
              <a:t>语法涉及符号表达式的形式结构</a:t>
            </a:r>
            <a:endParaRPr lang="zh-CN" altLang="en-US" sz="18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4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92C42-8B7E-4A4D-ADA0-C1D754AFB00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21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数理逻辑的萌芽</a:t>
            </a:r>
          </a:p>
        </p:txBody>
      </p:sp>
      <p:sp>
        <p:nvSpPr>
          <p:cNvPr id="9220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/>
              <a:t>利用</a:t>
            </a:r>
            <a:r>
              <a:rPr lang="zh-CN" altLang="en-US" sz="2800" b="1">
                <a:solidFill>
                  <a:srgbClr val="3366CC"/>
                </a:solidFill>
              </a:rPr>
              <a:t>计算</a:t>
            </a:r>
            <a:r>
              <a:rPr lang="zh-CN" altLang="en-US" sz="2800" b="1"/>
              <a:t>的方法来</a:t>
            </a:r>
            <a:r>
              <a:rPr lang="zh-CN" altLang="en-US" sz="2800" b="1">
                <a:solidFill>
                  <a:srgbClr val="3366CC"/>
                </a:solidFill>
              </a:rPr>
              <a:t>代替</a:t>
            </a:r>
            <a:r>
              <a:rPr lang="zh-CN" altLang="en-US" sz="2800" b="1"/>
              <a:t>人们思维中的逻辑</a:t>
            </a:r>
            <a:r>
              <a:rPr lang="zh-CN" altLang="en-US" sz="2800" b="1">
                <a:solidFill>
                  <a:srgbClr val="3366CC"/>
                </a:solidFill>
              </a:rPr>
              <a:t>推理过程</a:t>
            </a:r>
            <a:r>
              <a:rPr lang="zh-CN" altLang="en-US" sz="2800" b="1"/>
              <a:t>，这种想法早在十七世纪就有人提出过。</a:t>
            </a:r>
          </a:p>
          <a:p>
            <a:r>
              <a:rPr lang="zh-CN" altLang="en-US" sz="2800" b="1"/>
              <a:t>莱布尼茨（</a:t>
            </a:r>
            <a:r>
              <a:rPr lang="en-US" altLang="zh-CN" sz="2800" b="1"/>
              <a:t>Leibniz</a:t>
            </a:r>
            <a:r>
              <a:rPr lang="zh-CN" altLang="en-US" sz="2800" b="1"/>
              <a:t>）就曾经设想能不能创造一种“</a:t>
            </a:r>
            <a:r>
              <a:rPr lang="zh-CN" altLang="en-US" sz="2800" b="1">
                <a:solidFill>
                  <a:srgbClr val="3366CC"/>
                </a:solidFill>
              </a:rPr>
              <a:t>通用的科学语言</a:t>
            </a:r>
            <a:r>
              <a:rPr lang="zh-CN" altLang="en-US" sz="2800" b="1"/>
              <a:t>”，可以把推理过程象数学一样利用公式来进行计算，从而得出正确的结论。</a:t>
            </a:r>
          </a:p>
          <a:p>
            <a:r>
              <a:rPr lang="zh-CN" altLang="en-US" sz="2800" b="1"/>
              <a:t>由于当时的社会条件，他的想法并没有实现。</a:t>
            </a:r>
          </a:p>
          <a:p>
            <a:r>
              <a:rPr lang="zh-CN" altLang="en-US" sz="2800" b="1"/>
              <a:t>但是他的思想却是现代数理逻辑部分内容的</a:t>
            </a:r>
            <a:r>
              <a:rPr lang="zh-CN" altLang="en-US" sz="2800" b="1">
                <a:solidFill>
                  <a:srgbClr val="3366CC"/>
                </a:solidFill>
              </a:rPr>
              <a:t>萌芽</a:t>
            </a:r>
            <a:r>
              <a:rPr lang="zh-CN" altLang="en-US" sz="2800" b="1"/>
              <a:t>，从这个意义上讲，莱布尼茨的思想可以说是数理逻辑的先驱。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B43A8-54DE-4ECD-8C45-F0DA5AA83865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数理逻辑的开创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/>
              <a:t>1847</a:t>
            </a:r>
            <a:r>
              <a:rPr lang="zh-CN" altLang="en-US" sz="2800" b="1"/>
              <a:t>年，英国数学家布尔</a:t>
            </a:r>
            <a:r>
              <a:rPr lang="en-US" altLang="zh-CN" sz="2800" b="1"/>
              <a:t>G.Boole</a:t>
            </a:r>
            <a:r>
              <a:rPr lang="zh-CN" altLang="en-US" sz="2800" b="1"/>
              <a:t>发表了</a:t>
            </a:r>
            <a:r>
              <a:rPr lang="en-US" altLang="zh-CN" sz="2800" b="1"/>
              <a:t>《</a:t>
            </a:r>
            <a:r>
              <a:rPr lang="zh-CN" altLang="en-US" sz="2800" b="1"/>
              <a:t>逻辑的数学分析</a:t>
            </a:r>
            <a:r>
              <a:rPr lang="en-US" altLang="zh-CN" sz="2800" b="1"/>
              <a:t>》</a:t>
            </a:r>
            <a:r>
              <a:rPr lang="zh-CN" altLang="en-US" sz="2800" b="1"/>
              <a:t>，建立了“</a:t>
            </a:r>
            <a:r>
              <a:rPr lang="zh-CN" altLang="en-US" sz="2800" b="1">
                <a:solidFill>
                  <a:srgbClr val="3366CC"/>
                </a:solidFill>
              </a:rPr>
              <a:t>布尔代数</a:t>
            </a:r>
            <a:r>
              <a:rPr lang="zh-CN" altLang="en-US" sz="2800" b="1"/>
              <a:t>”。</a:t>
            </a:r>
          </a:p>
          <a:p>
            <a:r>
              <a:rPr lang="zh-CN" altLang="en-US" sz="2800" b="1"/>
              <a:t>布尔创造了一套符号系统，利用</a:t>
            </a:r>
            <a:r>
              <a:rPr lang="zh-CN" altLang="en-US" sz="2800" b="1">
                <a:solidFill>
                  <a:srgbClr val="3366CC"/>
                </a:solidFill>
              </a:rPr>
              <a:t>符号</a:t>
            </a:r>
            <a:r>
              <a:rPr lang="zh-CN" altLang="en-US" sz="2800" b="1"/>
              <a:t>来表示逻辑中的各种概念。</a:t>
            </a:r>
          </a:p>
          <a:p>
            <a:r>
              <a:rPr lang="zh-CN" altLang="en-US" sz="2800" b="1"/>
              <a:t>还建立了一系列的运算法则，利用</a:t>
            </a:r>
            <a:r>
              <a:rPr lang="zh-CN" altLang="en-US" sz="2800" b="1">
                <a:solidFill>
                  <a:srgbClr val="3366CC"/>
                </a:solidFill>
              </a:rPr>
              <a:t>代数</a:t>
            </a:r>
            <a:r>
              <a:rPr lang="zh-CN" altLang="en-US" sz="2800" b="1"/>
              <a:t>的方法研究逻辑问题，初步奠定了</a:t>
            </a:r>
            <a:r>
              <a:rPr lang="zh-CN" altLang="en-US" sz="2800" b="1">
                <a:solidFill>
                  <a:srgbClr val="3366CC"/>
                </a:solidFill>
              </a:rPr>
              <a:t>数理逻辑</a:t>
            </a:r>
            <a:r>
              <a:rPr lang="zh-CN" altLang="en-US" sz="2800" b="1"/>
              <a:t>的基础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23EBB-30A2-44CE-861F-DD2C6E82993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数理逻辑的大发展</a:t>
            </a:r>
          </a:p>
        </p:txBody>
      </p:sp>
      <p:sp>
        <p:nvSpPr>
          <p:cNvPr id="1126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/>
              <a:t>1884</a:t>
            </a:r>
            <a:r>
              <a:rPr lang="zh-CN" altLang="en-US" sz="2800" b="1" dirty="0"/>
              <a:t>年，德国数学家弗雷格</a:t>
            </a:r>
            <a:r>
              <a:rPr lang="en-US" altLang="zh-CN" sz="2800" b="1" dirty="0" err="1"/>
              <a:t>Frege</a:t>
            </a:r>
            <a:r>
              <a:rPr lang="zh-CN" altLang="en-US" sz="2800" b="1" dirty="0"/>
              <a:t>出版了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数论的基础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一书，在书中引入</a:t>
            </a:r>
            <a:r>
              <a:rPr lang="zh-CN" altLang="en-US" sz="2800" b="1" dirty="0">
                <a:solidFill>
                  <a:srgbClr val="3366CC"/>
                </a:solidFill>
              </a:rPr>
              <a:t>量词</a:t>
            </a:r>
            <a:r>
              <a:rPr lang="zh-CN" altLang="en-US" sz="2800" b="1" dirty="0"/>
              <a:t>的符号，使得数理逻辑的符号系统更加完备。</a:t>
            </a:r>
          </a:p>
          <a:p>
            <a:r>
              <a:rPr lang="zh-CN" altLang="en-US" sz="2800" b="1" dirty="0"/>
              <a:t>美国人皮尔斯</a:t>
            </a:r>
            <a:r>
              <a:rPr lang="en-US" altLang="zh-CN" sz="2800" b="1" dirty="0"/>
              <a:t>Peirce</a:t>
            </a:r>
            <a:r>
              <a:rPr lang="zh-CN" altLang="en-US" sz="2800" b="1" dirty="0"/>
              <a:t>，他也在著作中引入了更多逻辑符号。</a:t>
            </a:r>
          </a:p>
          <a:p>
            <a:r>
              <a:rPr lang="zh-CN" altLang="en-US" sz="2800" b="1" dirty="0"/>
              <a:t>从而使现代数理逻辑最基本的理论基础逐步形成，成为一门独立的学科。</a:t>
            </a:r>
            <a:endParaRPr lang="en-US" altLang="zh-CN" sz="2800" b="1" dirty="0"/>
          </a:p>
          <a:p>
            <a:r>
              <a:rPr lang="zh-CN" altLang="en-US" sz="2800" b="1" dirty="0"/>
              <a:t>怀特海、罗素、策梅洛、希尔伯特、哥德尔、冯</a:t>
            </a:r>
            <a:r>
              <a:rPr lang="zh-CN" altLang="en-US" sz="2800" b="1" dirty="0">
                <a:sym typeface="Wingdings" panose="05000000000000000000" pitchFamily="2" charset="2"/>
              </a:rPr>
              <a:t></a:t>
            </a:r>
            <a:r>
              <a:rPr lang="zh-CN" altLang="en-US" sz="2800" b="1" dirty="0"/>
              <a:t>诺依曼、</a:t>
            </a:r>
            <a:r>
              <a:rPr lang="en-US" altLang="zh-CN" sz="2800" b="1" dirty="0"/>
              <a:t>……</a:t>
            </a:r>
            <a:endParaRPr lang="en-US" altLang="zh-CN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BB57D-1D81-4E63-BA46-372BC0990DD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29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数理逻辑的四大分支</a:t>
            </a:r>
          </a:p>
        </p:txBody>
      </p:sp>
      <p:sp>
        <p:nvSpPr>
          <p:cNvPr id="1229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50825" y="1828800"/>
            <a:ext cx="8507413" cy="3886200"/>
          </a:xfrm>
        </p:spPr>
        <p:txBody>
          <a:bodyPr/>
          <a:lstStyle/>
          <a:p>
            <a:r>
              <a:rPr lang="zh-CN" altLang="en-US" sz="2400" b="1"/>
              <a:t>数学史上的第三次大危机是由于发现了集合论的</a:t>
            </a:r>
            <a:r>
              <a:rPr lang="zh-CN" altLang="en-US" sz="2400" b="1">
                <a:solidFill>
                  <a:srgbClr val="3366CC"/>
                </a:solidFill>
              </a:rPr>
              <a:t>逻辑悖论</a:t>
            </a:r>
            <a:r>
              <a:rPr lang="zh-CN" altLang="en-US" sz="2400" b="1"/>
              <a:t>引起的。</a:t>
            </a:r>
          </a:p>
          <a:p>
            <a:r>
              <a:rPr lang="zh-CN" altLang="en-US" sz="2400" b="1"/>
              <a:t>悖论的提出，促使许多数学家去研究集合论的无矛盾性问题，从而产生了数理逻辑的一个重要分支</a:t>
            </a:r>
            <a:r>
              <a:rPr lang="en-US" altLang="zh-CN" sz="2400" b="1"/>
              <a:t>—</a:t>
            </a:r>
            <a:r>
              <a:rPr lang="zh-CN" altLang="en-US" sz="2400" b="1">
                <a:solidFill>
                  <a:srgbClr val="3366CC"/>
                </a:solidFill>
              </a:rPr>
              <a:t>公理集合论</a:t>
            </a:r>
            <a:r>
              <a:rPr lang="zh-CN" altLang="en-US" sz="2400" b="1"/>
              <a:t>。</a:t>
            </a:r>
          </a:p>
          <a:p>
            <a:r>
              <a:rPr lang="zh-CN" altLang="en-US" sz="2400" b="1"/>
              <a:t>为了研究数学系统的无矛盾性问题，需要以数学理论体系的概念、命题、证明等作为研究对象，研究数学系统的逻辑结构和证明的规律，这样又产生了另一个分支</a:t>
            </a:r>
            <a:r>
              <a:rPr lang="en-US" altLang="zh-CN" sz="2400" b="1"/>
              <a:t>—</a:t>
            </a:r>
            <a:r>
              <a:rPr lang="zh-CN" altLang="en-US" sz="2400" b="1">
                <a:solidFill>
                  <a:srgbClr val="3366CC"/>
                </a:solidFill>
              </a:rPr>
              <a:t>证明论</a:t>
            </a:r>
            <a:r>
              <a:rPr lang="zh-CN" altLang="en-US" sz="2400" b="1"/>
              <a:t>。</a:t>
            </a:r>
          </a:p>
          <a:p>
            <a:r>
              <a:rPr lang="zh-CN" altLang="en-US" sz="2400" b="1">
                <a:solidFill>
                  <a:srgbClr val="3366CC"/>
                </a:solidFill>
              </a:rPr>
              <a:t>递归论</a:t>
            </a:r>
            <a:r>
              <a:rPr lang="zh-CN" altLang="en-US" sz="2400" b="1"/>
              <a:t>主要研究可计算性的理论，它和计算机的发展和应用有密切的关系。</a:t>
            </a:r>
          </a:p>
          <a:p>
            <a:r>
              <a:rPr lang="zh-CN" altLang="en-US" sz="2400" b="1">
                <a:solidFill>
                  <a:srgbClr val="3366CC"/>
                </a:solidFill>
              </a:rPr>
              <a:t>模型论</a:t>
            </a:r>
            <a:r>
              <a:rPr lang="zh-CN" altLang="en-US" sz="2400" b="1"/>
              <a:t>主要是研究形式系统和数学模型之间的关系。</a:t>
            </a:r>
            <a:endParaRPr lang="en-US" altLang="zh-CN" sz="1400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1516</TotalTime>
  <Words>854</Words>
  <Application>Microsoft Office PowerPoint</Application>
  <PresentationFormat>全屏显示(4:3)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Cambria Math</vt:lpstr>
      <vt:lpstr>Times New Roman</vt:lpstr>
      <vt:lpstr>Wingdings</vt:lpstr>
      <vt:lpstr>Pixel</vt:lpstr>
      <vt:lpstr>数理逻辑简介</vt:lpstr>
      <vt:lpstr>什么是数理逻辑</vt:lpstr>
      <vt:lpstr>什么是数理逻辑</vt:lpstr>
      <vt:lpstr>逻辑推理</vt:lpstr>
      <vt:lpstr>形式语言</vt:lpstr>
      <vt:lpstr>数理逻辑的萌芽</vt:lpstr>
      <vt:lpstr>数理逻辑的开创</vt:lpstr>
      <vt:lpstr>数理逻辑的大发展</vt:lpstr>
      <vt:lpstr>数理逻辑的四大分支</vt:lpstr>
      <vt:lpstr>本课程讲授内容</vt:lpstr>
      <vt:lpstr>主要参考教材</vt:lpstr>
      <vt:lpstr>其它参考教材</vt:lpstr>
      <vt:lpstr>进一步学习的参考资料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shao xiuli</cp:lastModifiedBy>
  <cp:revision>96</cp:revision>
  <cp:lastPrinted>1601-01-01T00:00:00Z</cp:lastPrinted>
  <dcterms:created xsi:type="dcterms:W3CDTF">2004-11-29T12:10:45Z</dcterms:created>
  <dcterms:modified xsi:type="dcterms:W3CDTF">2021-09-07T03:56:08Z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