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388" r:id="rId11"/>
    <p:sldId id="389" r:id="rId12"/>
    <p:sldId id="390" r:id="rId13"/>
    <p:sldId id="446" r:id="rId14"/>
    <p:sldId id="447" r:id="rId15"/>
    <p:sldId id="391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80" r:id="rId33"/>
    <p:sldId id="481" r:id="rId34"/>
    <p:sldId id="482" r:id="rId35"/>
    <p:sldId id="483" r:id="rId36"/>
  </p:sldIdLst>
  <p:sldSz cx="9144000" cy="6858000" type="screen4x3"/>
  <p:notesSz cx="69977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E72909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AD704"/>
    <a:srgbClr val="878787"/>
    <a:srgbClr val="89A5C7"/>
    <a:srgbClr val="9ED67D"/>
    <a:srgbClr val="99CCCC"/>
    <a:srgbClr val="F0F076"/>
    <a:srgbClr val="FCCEB1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9" autoAdjust="0"/>
    <p:restoredTop sz="83938" autoAdjust="0"/>
  </p:normalViewPr>
  <p:slideViewPr>
    <p:cSldViewPr>
      <p:cViewPr varScale="1">
        <p:scale>
          <a:sx n="110" d="100"/>
          <a:sy n="110" d="100"/>
        </p:scale>
        <p:origin x="12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2"/>
    </p:cViewPr>
  </p:sorterViewPr>
  <p:notesViewPr>
    <p:cSldViewPr>
      <p:cViewPr varScale="1">
        <p:scale>
          <a:sx n="55" d="100"/>
          <a:sy n="55" d="100"/>
        </p:scale>
        <p:origin x="-1806" y="-90"/>
      </p:cViewPr>
      <p:guideLst>
        <p:guide orient="horz" pos="2932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7" Type="http://schemas.openxmlformats.org/officeDocument/2006/relationships/slide" Target="slides/slide15.xml"/><Relationship Id="rId2" Type="http://schemas.openxmlformats.org/officeDocument/2006/relationships/slide" Target="slides/slide10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52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5713"/>
            <a:ext cx="30527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75713"/>
            <a:ext cx="30527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B6F004-EEFC-4E78-B489-2A68408AEE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52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7125" y="688975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37063"/>
            <a:ext cx="5114925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37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5713"/>
            <a:ext cx="30527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75713"/>
            <a:ext cx="30527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C2076D-946F-4B66-9F3B-9D0C52BF8B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24BED3-DA7F-4D6B-A779-3C7A5BE717EA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331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AD633-AC74-4565-B7DF-DFD74DCFED70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5C59E-022E-4370-AA81-D60C0E1154D9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E98FFD-08CB-45C5-AD95-4B9137F6B2DB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D58315-2D30-478A-A580-81332302EE9D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53996-CC45-4470-8F56-62C1605A46E1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3F988-A62C-471A-BB17-F2B536CF5AE4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187305-2C07-429E-B159-208A86921E52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688A72-6E41-4166-9673-D3B818A718F1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458B9-89E4-4DE9-8EB0-A357FA7EFF5B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CEDC7-5689-4E73-8F7B-21EA0E94771F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5F6F61-6B37-4F83-8374-CA425ED23155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4AD5C-2423-40E9-8392-8030A768EB7B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548B92-BBF8-434D-AAFD-54B974794CCB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20B40-A54B-4045-8158-AF766F987F22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894A1-9225-4E5E-9D32-7774710EEE99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7441DC-E100-4AA7-BB56-E049D806AF1A}" type="slidenum">
              <a:rPr kumimoji="0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/>
          <p:cNvSpPr>
            <a:spLocks noChangeArrowheads="1"/>
          </p:cNvSpPr>
          <p:nvPr/>
        </p:nvSpPr>
        <p:spPr bwMode="gray">
          <a:xfrm>
            <a:off x="0" y="1333500"/>
            <a:ext cx="9144000" cy="2247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ltGray">
          <a:xfrm>
            <a:off x="0" y="1400175"/>
            <a:ext cx="9144000" cy="2112963"/>
          </a:xfrm>
          <a:prstGeom prst="rect">
            <a:avLst/>
          </a:prstGeom>
          <a:solidFill>
            <a:srgbClr val="F0F07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143000" y="4202113"/>
            <a:ext cx="533400" cy="338137"/>
            <a:chOff x="613" y="2617"/>
            <a:chExt cx="491" cy="311"/>
          </a:xfrm>
        </p:grpSpPr>
        <p:sp>
          <p:nvSpPr>
            <p:cNvPr id="7" name="Oval 54"/>
            <p:cNvSpPr>
              <a:spLocks noChangeArrowheads="1"/>
            </p:cNvSpPr>
            <p:nvPr/>
          </p:nvSpPr>
          <p:spPr bwMode="invGray">
            <a:xfrm>
              <a:off x="613" y="2617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8" name="Oval 55"/>
            <p:cNvSpPr>
              <a:spLocks noChangeArrowheads="1"/>
            </p:cNvSpPr>
            <p:nvPr/>
          </p:nvSpPr>
          <p:spPr bwMode="invGray">
            <a:xfrm>
              <a:off x="721" y="272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" name="Oval 56"/>
            <p:cNvSpPr>
              <a:spLocks noChangeArrowheads="1"/>
            </p:cNvSpPr>
            <p:nvPr/>
          </p:nvSpPr>
          <p:spPr bwMode="invGray">
            <a:xfrm>
              <a:off x="613" y="2833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" name="Oval 67"/>
            <p:cNvSpPr>
              <a:spLocks noChangeArrowheads="1"/>
            </p:cNvSpPr>
            <p:nvPr/>
          </p:nvSpPr>
          <p:spPr bwMode="invGray">
            <a:xfrm>
              <a:off x="901" y="2617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" name="Oval 68"/>
            <p:cNvSpPr>
              <a:spLocks noChangeArrowheads="1"/>
            </p:cNvSpPr>
            <p:nvPr/>
          </p:nvSpPr>
          <p:spPr bwMode="invGray">
            <a:xfrm>
              <a:off x="1009" y="272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" name="Oval 69"/>
            <p:cNvSpPr>
              <a:spLocks noChangeArrowheads="1"/>
            </p:cNvSpPr>
            <p:nvPr/>
          </p:nvSpPr>
          <p:spPr bwMode="invGray">
            <a:xfrm>
              <a:off x="901" y="2833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pic>
        <p:nvPicPr>
          <p:cNvPr id="13" name="Picture 72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2057400"/>
            <a:ext cx="141605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827213" y="3810000"/>
            <a:ext cx="7010400" cy="1143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827213" y="4724400"/>
            <a:ext cx="6934200" cy="17526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40563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7DA18-499A-4EE8-8C2F-3B48BCBE75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81956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0"/>
            <a:ext cx="21526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63055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A06B4-EBDD-4C83-80FE-6E8572A6AF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62666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1992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09611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6576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371600"/>
            <a:ext cx="36576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1594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23C6D-32AA-46F9-AB1E-E5A5A59CB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37664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9FB1-936C-49FB-8DB5-7212A426A1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0254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01CE2-AEFB-4FE3-BCBB-BB380678CE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50783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D058B-2695-4223-9238-36B0400190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29247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65744-B35E-4A6F-8021-8508A893A5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60655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89A5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46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		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29" name="Group 72"/>
          <p:cNvGrpSpPr>
            <a:grpSpLocks/>
          </p:cNvGrpSpPr>
          <p:nvPr/>
        </p:nvGrpSpPr>
        <p:grpSpPr bwMode="auto">
          <a:xfrm>
            <a:off x="304800" y="244475"/>
            <a:ext cx="457200" cy="288925"/>
            <a:chOff x="96" y="152"/>
            <a:chExt cx="491" cy="311"/>
          </a:xfrm>
        </p:grpSpPr>
        <p:sp>
          <p:nvSpPr>
            <p:cNvPr id="1033" name="Oval 73"/>
            <p:cNvSpPr>
              <a:spLocks noChangeArrowheads="1"/>
            </p:cNvSpPr>
            <p:nvPr/>
          </p:nvSpPr>
          <p:spPr bwMode="white">
            <a:xfrm>
              <a:off x="96" y="15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4" name="Oval 74"/>
            <p:cNvSpPr>
              <a:spLocks noChangeArrowheads="1"/>
            </p:cNvSpPr>
            <p:nvPr/>
          </p:nvSpPr>
          <p:spPr bwMode="white">
            <a:xfrm>
              <a:off x="203" y="256"/>
              <a:ext cx="94" cy="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5" name="Oval 75"/>
            <p:cNvSpPr>
              <a:spLocks noChangeArrowheads="1"/>
            </p:cNvSpPr>
            <p:nvPr/>
          </p:nvSpPr>
          <p:spPr bwMode="white">
            <a:xfrm>
              <a:off x="96" y="367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6" name="Oval 76"/>
            <p:cNvSpPr>
              <a:spLocks noChangeArrowheads="1"/>
            </p:cNvSpPr>
            <p:nvPr/>
          </p:nvSpPr>
          <p:spPr bwMode="white">
            <a:xfrm>
              <a:off x="384" y="15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7" name="Oval 77"/>
            <p:cNvSpPr>
              <a:spLocks noChangeArrowheads="1"/>
            </p:cNvSpPr>
            <p:nvPr/>
          </p:nvSpPr>
          <p:spPr bwMode="white">
            <a:xfrm>
              <a:off x="492" y="256"/>
              <a:ext cx="95" cy="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8" name="Oval 78"/>
            <p:cNvSpPr>
              <a:spLocks noChangeArrowheads="1"/>
            </p:cNvSpPr>
            <p:nvPr/>
          </p:nvSpPr>
          <p:spPr bwMode="white">
            <a:xfrm>
              <a:off x="384" y="367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08" r:id="rId2"/>
    <p:sldLayoutId id="2147483709" r:id="rId3"/>
    <p:sldLayoutId id="2147483710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build="p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Font typeface="Wingdings" panose="05000000000000000000" pitchFamily="2" charset="2"/>
        <a:buChar char="q"/>
        <a:defRPr kumimoji="1"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 sz="2400" b="1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•"/>
        <a:defRPr kumimoji="1" sz="2400" b="1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 sz="2400" b="1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 kern="1200">
          <a:solidFill>
            <a:srgbClr val="FFFFFF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827213" y="3810000"/>
            <a:ext cx="7316787" cy="1490663"/>
          </a:xfrm>
        </p:spPr>
        <p:txBody>
          <a:bodyPr/>
          <a:lstStyle/>
          <a:p>
            <a:r>
              <a:rPr lang="zh-CN" altLang="en-US" sz="4800" smtClean="0">
                <a:solidFill>
                  <a:srgbClr val="F0F076"/>
                </a:solidFill>
              </a:rPr>
              <a:t>真值函数、联结词功能完备集、命题逻辑推理理论</a:t>
            </a:r>
          </a:p>
        </p:txBody>
      </p:sp>
      <p:pic>
        <p:nvPicPr>
          <p:cNvPr id="1229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7" r="33333" b="38638"/>
          <a:stretch>
            <a:fillRect/>
          </a:stretch>
        </p:blipFill>
        <p:spPr bwMode="auto">
          <a:xfrm>
            <a:off x="0" y="12954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13"/>
          <p:cNvSpPr txBox="1">
            <a:spLocks noChangeArrowheads="1"/>
          </p:cNvSpPr>
          <p:nvPr/>
        </p:nvSpPr>
        <p:spPr bwMode="auto">
          <a:xfrm>
            <a:off x="1676400" y="1676400"/>
            <a:ext cx="5715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8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 散 数 学</a:t>
            </a:r>
            <a:endParaRPr kumimoji="0" lang="en-US" altLang="zh-CN" sz="8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293" name="Picture 16" descr="R0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86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21"/>
          <p:cNvSpPr>
            <a:spLocks noChangeArrowheads="1"/>
          </p:cNvSpPr>
          <p:nvPr/>
        </p:nvSpPr>
        <p:spPr bwMode="auto">
          <a:xfrm>
            <a:off x="1828800" y="5410200"/>
            <a:ext cx="6934200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3600">
                <a:latin typeface="Arial" panose="020B0604020202020204" pitchFamily="34" charset="0"/>
              </a:rPr>
              <a:t>计算机系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mtClean="0"/>
              <a:t>逻辑蕴涵关系</a:t>
            </a:r>
            <a:endParaRPr lang="en-US" altLang="zh-CN" smtClean="0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533400" y="1371600"/>
            <a:ext cx="7848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</a:rPr>
              <a:t>定义</a:t>
            </a:r>
            <a:r>
              <a:rPr lang="zh-CN" altLang="en-US" sz="2800"/>
              <a:t> </a:t>
            </a:r>
            <a:r>
              <a:rPr lang="zh-CN" altLang="zh-CN" sz="2800"/>
              <a:t>设</a:t>
            </a:r>
            <a:r>
              <a:rPr lang="en-US" altLang="zh-CN" sz="2800"/>
              <a:t>A</a:t>
            </a:r>
            <a:r>
              <a:rPr lang="zh-CN" altLang="zh-CN" sz="2800"/>
              <a:t>和</a:t>
            </a:r>
            <a:r>
              <a:rPr lang="en-US" altLang="zh-CN" sz="2800"/>
              <a:t>B</a:t>
            </a:r>
            <a:r>
              <a:rPr lang="zh-CN" altLang="zh-CN" sz="2800"/>
              <a:t>为两个命题公式，若</a:t>
            </a:r>
            <a:r>
              <a:rPr lang="en-US" altLang="zh-CN" sz="2800"/>
              <a:t>A</a:t>
            </a:r>
            <a:r>
              <a:rPr lang="zh-CN" altLang="zh-CN" sz="2800"/>
              <a:t>→</a:t>
            </a:r>
            <a:r>
              <a:rPr lang="en-US" altLang="zh-CN" sz="2800"/>
              <a:t>B</a:t>
            </a:r>
            <a:r>
              <a:rPr lang="zh-CN" altLang="zh-CN" sz="2800"/>
              <a:t>是一个重言式，则称</a:t>
            </a:r>
            <a:r>
              <a:rPr lang="en-US" altLang="zh-CN" sz="2800"/>
              <a:t>A</a:t>
            </a:r>
            <a:r>
              <a:rPr lang="zh-CN" altLang="en-US" sz="2800"/>
              <a:t>（逻辑）</a:t>
            </a:r>
            <a:r>
              <a:rPr lang="zh-CN" altLang="zh-CN" sz="2800"/>
              <a:t>蕴涵</a:t>
            </a:r>
            <a:r>
              <a:rPr lang="en-US" altLang="zh-CN" sz="2800"/>
              <a:t>B</a:t>
            </a:r>
            <a:r>
              <a:rPr lang="zh-CN" altLang="zh-CN" sz="2800"/>
              <a:t>，或称</a:t>
            </a:r>
            <a:r>
              <a:rPr lang="en-US" altLang="zh-CN" sz="2800"/>
              <a:t>A</a:t>
            </a:r>
            <a:r>
              <a:rPr lang="zh-CN" altLang="zh-CN" sz="2800"/>
              <a:t>永真蕴涵</a:t>
            </a:r>
            <a:r>
              <a:rPr lang="en-US" altLang="zh-CN" sz="2800"/>
              <a:t>B</a:t>
            </a:r>
            <a:r>
              <a:rPr lang="zh-CN" altLang="zh-CN" sz="2800"/>
              <a:t>，记作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</a:t>
            </a:r>
            <a:r>
              <a:rPr lang="en-US" altLang="zh-CN" sz="2800"/>
              <a:t>B. </a:t>
            </a:r>
            <a:r>
              <a:rPr lang="zh-CN" altLang="zh-CN" sz="2800"/>
              <a:t>即：若</a:t>
            </a:r>
            <a:r>
              <a:rPr lang="en-US" altLang="zh-CN" sz="2800"/>
              <a:t>A</a:t>
            </a:r>
            <a:r>
              <a:rPr lang="zh-CN" altLang="zh-CN" sz="2800"/>
              <a:t>→</a:t>
            </a:r>
            <a:r>
              <a:rPr lang="en-US" altLang="zh-CN" sz="2800"/>
              <a:t>B</a:t>
            </a:r>
            <a:r>
              <a:rPr lang="en-US" altLang="zh-CN" sz="2800">
                <a:sym typeface="Symbol" panose="05050102010706020507" pitchFamily="18" charset="2"/>
              </a:rPr>
              <a:t>1</a:t>
            </a:r>
            <a:r>
              <a:rPr lang="zh-CN" altLang="zh-CN" sz="2800"/>
              <a:t>，则</a:t>
            </a:r>
            <a:r>
              <a:rPr lang="zh-CN" altLang="en-US" sz="2800"/>
              <a:t>称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</a:t>
            </a:r>
            <a:r>
              <a:rPr lang="en-US" altLang="zh-CN" sz="2800"/>
              <a:t>B. </a:t>
            </a:r>
            <a:endParaRPr lang="zh-CN" altLang="en-US" sz="2800"/>
          </a:p>
        </p:txBody>
      </p:sp>
      <p:sp>
        <p:nvSpPr>
          <p:cNvPr id="343053" name="AutoShape 13"/>
          <p:cNvSpPr>
            <a:spLocks noChangeArrowheads="1"/>
          </p:cNvSpPr>
          <p:nvPr/>
        </p:nvSpPr>
        <p:spPr bwMode="auto">
          <a:xfrm>
            <a:off x="-14288" y="3429000"/>
            <a:ext cx="914401" cy="7016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ED67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</a:t>
            </a: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1066800" y="3429000"/>
            <a:ext cx="7924800" cy="3200400"/>
          </a:xfrm>
          <a:prstGeom prst="rect">
            <a:avLst/>
          </a:prstGeom>
          <a:solidFill>
            <a:srgbClr val="FCCE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bg2"/>
              </a:buClr>
            </a:pP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定义中,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A,B,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都是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元语言符号</a:t>
            </a:r>
            <a:r>
              <a:rPr lang="zh-CN" altLang="en-US">
                <a:solidFill>
                  <a:schemeClr val="bg2"/>
                </a:solidFill>
              </a:rPr>
              <a:t>。</a:t>
            </a:r>
          </a:p>
          <a:p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注意符号“→”和“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”之间的区别和联系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. </a:t>
            </a:r>
            <a:endParaRPr lang="zh-CN" altLang="zh-CN" sz="2800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区别：“→”是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命题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联结词，它作用于两个命题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上，并构造复合命题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→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；而“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”表示两个公式间的蕴涵关系，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表示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蕴涵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B. </a:t>
            </a:r>
            <a:endParaRPr lang="zh-CN" altLang="zh-CN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联系：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成立的充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要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条件是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→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1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.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30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3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3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3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3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6" grpId="0" build="p" autoUpdateAnimBg="0"/>
      <p:bldP spid="343053" grpId="0" animBg="1" autoUpdateAnimBg="0"/>
      <p:bldP spid="343054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z="4000" smtClean="0"/>
              <a:t>例题</a:t>
            </a:r>
            <a:endParaRPr lang="en-US" altLang="zh-CN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467600" cy="114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hlink"/>
                </a:solidFill>
              </a:rPr>
              <a:t>例 </a:t>
            </a:r>
            <a:r>
              <a:rPr lang="zh-CN" altLang="zh-CN" sz="2800" dirty="0" smtClean="0"/>
              <a:t>证明</a:t>
            </a:r>
            <a:r>
              <a:rPr lang="en-US" altLang="zh-CN" sz="2800" dirty="0"/>
              <a:t>(P</a:t>
            </a:r>
            <a:r>
              <a:rPr lang="zh-CN" altLang="zh-CN" sz="2800" dirty="0"/>
              <a:t>∧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P. </a:t>
            </a:r>
            <a:endParaRPr lang="zh-CN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800" dirty="0"/>
              <a:t>证明</a:t>
            </a:r>
            <a:r>
              <a:rPr lang="en-US" altLang="zh-CN" sz="2800" dirty="0"/>
              <a:t>  </a:t>
            </a:r>
            <a:r>
              <a:rPr lang="zh-CN" altLang="zh-CN" dirty="0" smtClean="0"/>
              <a:t>由于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(</a:t>
            </a:r>
            <a:r>
              <a:rPr lang="en-US" altLang="zh-CN" dirty="0"/>
              <a:t>P</a:t>
            </a:r>
            <a:r>
              <a:rPr lang="zh-CN" altLang="zh-CN" dirty="0"/>
              <a:t>∧</a:t>
            </a:r>
            <a:r>
              <a:rPr lang="en-US" altLang="zh-CN" dirty="0"/>
              <a:t>Q)</a:t>
            </a:r>
            <a:r>
              <a:rPr lang="zh-CN" altLang="zh-CN" dirty="0"/>
              <a:t>→</a:t>
            </a:r>
            <a:r>
              <a:rPr lang="en-US" altLang="zh-CN" dirty="0" smtClean="0"/>
              <a:t>P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smtClean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(P</a:t>
            </a:r>
            <a:r>
              <a:rPr lang="zh-CN" altLang="zh-CN" dirty="0"/>
              <a:t>∧</a:t>
            </a:r>
            <a:r>
              <a:rPr lang="en-US" altLang="zh-CN" dirty="0"/>
              <a:t>Q)</a:t>
            </a:r>
            <a:r>
              <a:rPr lang="zh-CN" altLang="zh-CN" dirty="0"/>
              <a:t>∨</a:t>
            </a:r>
            <a:r>
              <a:rPr lang="en-US" altLang="zh-CN" dirty="0"/>
              <a:t>P</a:t>
            </a:r>
            <a:endParaRPr lang="zh-CN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P</a:t>
            </a:r>
            <a:r>
              <a:rPr lang="zh-CN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zh-CN" altLang="zh-CN" dirty="0"/>
              <a:t>∨</a:t>
            </a:r>
            <a:r>
              <a:rPr lang="en-US" altLang="zh-CN" dirty="0"/>
              <a:t>P</a:t>
            </a:r>
            <a:endParaRPr lang="zh-CN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P</a:t>
            </a:r>
            <a:r>
              <a:rPr lang="zh-CN" altLang="zh-CN" dirty="0"/>
              <a:t>∨</a:t>
            </a:r>
            <a:r>
              <a:rPr lang="en-US" altLang="zh-CN" dirty="0"/>
              <a:t>P</a:t>
            </a:r>
            <a:r>
              <a:rPr lang="zh-CN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endParaRPr lang="zh-CN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zh-CN" dirty="0" smtClean="0"/>
              <a:t>∨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endParaRPr lang="zh-CN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∴</a:t>
            </a:r>
            <a:r>
              <a:rPr lang="en-US" altLang="zh-CN" dirty="0"/>
              <a:t> (P</a:t>
            </a:r>
            <a:r>
              <a:rPr lang="zh-CN" altLang="zh-CN" dirty="0"/>
              <a:t>∧</a:t>
            </a:r>
            <a:r>
              <a:rPr lang="en-US" altLang="zh-CN" dirty="0"/>
              <a:t>Q)</a:t>
            </a:r>
            <a:r>
              <a:rPr lang="zh-CN" altLang="zh-CN" dirty="0"/>
              <a:t>→</a:t>
            </a:r>
            <a:r>
              <a:rPr lang="en-US" altLang="zh-CN" dirty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由</a:t>
            </a:r>
            <a:r>
              <a:rPr lang="zh-CN" altLang="zh-CN" dirty="0"/>
              <a:t>蕴涵定义得出：</a:t>
            </a:r>
            <a:r>
              <a:rPr lang="en-US" altLang="zh-CN" dirty="0"/>
              <a:t>(P</a:t>
            </a:r>
            <a:r>
              <a:rPr lang="zh-CN" altLang="zh-CN" dirty="0"/>
              <a:t>∧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P.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z="4000" smtClean="0"/>
              <a:t>蕴涵关系的性质</a:t>
            </a:r>
            <a:endParaRPr lang="en-US" altLang="zh-CN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1295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）自反性：即对任意的公式</a:t>
            </a:r>
            <a:r>
              <a:rPr lang="en-US" altLang="zh-CN" sz="2000" dirty="0"/>
              <a:t>A</a:t>
            </a:r>
            <a:r>
              <a:rPr lang="zh-CN" altLang="zh-CN" sz="2000" dirty="0"/>
              <a:t>，有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A. 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）反对称性：对任意的公式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</a:t>
            </a:r>
            <a:r>
              <a:rPr lang="zh-CN" altLang="zh-CN" sz="2000" dirty="0"/>
              <a:t>，若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B</a:t>
            </a:r>
            <a:r>
              <a:rPr lang="zh-CN" altLang="zh-CN" sz="2000" dirty="0"/>
              <a:t>，且</a:t>
            </a:r>
            <a:r>
              <a:rPr lang="en-US" altLang="zh-CN" sz="2000" dirty="0"/>
              <a:t>B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A</a:t>
            </a:r>
            <a:r>
              <a:rPr lang="zh-CN" altLang="zh-CN" sz="2000" dirty="0"/>
              <a:t>，则有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sz="2000" dirty="0"/>
              <a:t>B. 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）传递性：对任意的公式</a:t>
            </a:r>
            <a:r>
              <a:rPr lang="en-US" altLang="zh-CN" sz="2000" dirty="0"/>
              <a:t>A</a:t>
            </a:r>
            <a:r>
              <a:rPr lang="zh-CN" altLang="zh-CN" sz="2000" dirty="0"/>
              <a:t>、</a:t>
            </a:r>
            <a:r>
              <a:rPr lang="en-US" altLang="zh-CN" sz="2000" dirty="0"/>
              <a:t>B</a:t>
            </a:r>
            <a:r>
              <a:rPr lang="zh-CN" altLang="zh-CN" sz="2000" dirty="0"/>
              <a:t>和</a:t>
            </a:r>
            <a:r>
              <a:rPr lang="en-US" altLang="zh-CN" sz="2000" dirty="0"/>
              <a:t>C</a:t>
            </a:r>
            <a:r>
              <a:rPr lang="zh-CN" altLang="zh-CN" sz="2000" dirty="0"/>
              <a:t>，若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B</a:t>
            </a:r>
            <a:r>
              <a:rPr lang="zh-CN" altLang="zh-CN" sz="2000" dirty="0"/>
              <a:t>，且</a:t>
            </a:r>
            <a:r>
              <a:rPr lang="en-US" altLang="zh-CN" sz="2000" dirty="0"/>
              <a:t>B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C</a:t>
            </a:r>
            <a:r>
              <a:rPr lang="zh-CN" altLang="zh-CN" sz="2000" dirty="0"/>
              <a:t>，则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C. </a:t>
            </a:r>
            <a:endParaRPr lang="zh-CN" altLang="zh-CN" sz="2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250825" y="2362200"/>
            <a:ext cx="7756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000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</a:rPr>
              <a:t>例 </a:t>
            </a:r>
            <a:r>
              <a:rPr lang="zh-CN" altLang="zh-CN"/>
              <a:t>证明蕴涵关系的传递性</a:t>
            </a:r>
            <a:r>
              <a:rPr lang="en-US" altLang="zh-CN"/>
              <a:t>. 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证明</a:t>
            </a:r>
            <a:r>
              <a:rPr lang="en-US" altLang="zh-CN"/>
              <a:t> </a:t>
            </a:r>
            <a:r>
              <a:rPr lang="zh-CN" altLang="zh-CN"/>
              <a:t>由已知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B</a:t>
            </a:r>
            <a:r>
              <a:rPr lang="zh-CN" altLang="zh-CN"/>
              <a:t>，且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C</a:t>
            </a:r>
            <a:r>
              <a:rPr lang="zh-CN" altLang="zh-CN"/>
              <a:t>，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∴ </a:t>
            </a:r>
            <a:r>
              <a:rPr lang="en-US" altLang="zh-CN"/>
              <a:t>A</a:t>
            </a:r>
            <a:r>
              <a:rPr lang="zh-CN" altLang="zh-CN"/>
              <a:t>→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1</a:t>
            </a:r>
            <a:r>
              <a:rPr lang="zh-CN" altLang="zh-CN"/>
              <a:t>，</a:t>
            </a:r>
            <a:r>
              <a:rPr lang="en-US" altLang="zh-CN"/>
              <a:t>B</a:t>
            </a:r>
            <a:r>
              <a:rPr lang="zh-CN" altLang="zh-CN"/>
              <a:t>→</a:t>
            </a:r>
            <a:r>
              <a:rPr lang="en-US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1</a:t>
            </a:r>
            <a:r>
              <a:rPr lang="zh-CN" altLang="zh-CN"/>
              <a:t>，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又由于：</a:t>
            </a:r>
            <a:r>
              <a:rPr lang="en-US" altLang="zh-CN"/>
              <a:t>A</a:t>
            </a:r>
            <a:r>
              <a:rPr lang="zh-CN" altLang="zh-CN"/>
              <a:t>→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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B</a:t>
            </a:r>
            <a:r>
              <a:rPr lang="zh-CN" altLang="zh-CN"/>
              <a:t>，</a:t>
            </a:r>
            <a:r>
              <a:rPr lang="en-US" altLang="zh-CN"/>
              <a:t>B</a:t>
            </a:r>
            <a:r>
              <a:rPr lang="zh-CN" altLang="zh-CN"/>
              <a:t>→</a:t>
            </a:r>
            <a:r>
              <a:rPr lang="en-US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</a:t>
            </a:r>
            <a:r>
              <a:rPr lang="en-US" altLang="zh-CN"/>
              <a:t>B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zh-CN" altLang="zh-CN"/>
              <a:t>，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zh-CN"/>
              <a:t>∴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1</a:t>
            </a:r>
            <a:r>
              <a:rPr lang="zh-CN" altLang="zh-CN"/>
              <a:t>，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B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1</a:t>
            </a:r>
            <a:r>
              <a:rPr lang="zh-CN" altLang="zh-CN"/>
              <a:t>，</a:t>
            </a:r>
            <a:endParaRPr lang="en-US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而 </a:t>
            </a:r>
            <a:r>
              <a:rPr lang="de-DE" altLang="zh-CN"/>
              <a:t>A</a:t>
            </a:r>
            <a:r>
              <a:rPr lang="zh-CN" altLang="zh-CN"/>
              <a:t>→</a:t>
            </a:r>
            <a:r>
              <a:rPr lang="de-DE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C)</a:t>
            </a:r>
            <a:r>
              <a:rPr lang="zh-CN" altLang="zh-CN"/>
              <a:t>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B</a:t>
            </a:r>
            <a:r>
              <a:rPr lang="zh-CN" altLang="zh-CN"/>
              <a:t>∧</a:t>
            </a:r>
            <a:r>
              <a:rPr lang="en-US" altLang="zh-CN"/>
              <a:t>B)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zh-CN" altLang="zh-CN"/>
              <a:t>∨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B)</a:t>
            </a:r>
            <a:r>
              <a:rPr lang="zh-CN" altLang="zh-CN"/>
              <a:t>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zh-CN" altLang="zh-CN"/>
              <a:t>∨</a:t>
            </a:r>
            <a:r>
              <a:rPr lang="en-US" altLang="zh-CN"/>
              <a:t>B)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B</a:t>
            </a:r>
            <a:r>
              <a:rPr lang="zh-CN" altLang="zh-CN"/>
              <a:t>∨</a:t>
            </a:r>
            <a:r>
              <a:rPr lang="en-US" altLang="zh-CN"/>
              <a:t>C))</a:t>
            </a:r>
            <a:r>
              <a:rPr lang="zh-CN" altLang="zh-CN"/>
              <a:t>∧</a:t>
            </a:r>
            <a:r>
              <a:rPr lang="en-US" altLang="zh-CN"/>
              <a:t>((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B)</a:t>
            </a:r>
            <a:r>
              <a:rPr lang="zh-CN" altLang="zh-CN"/>
              <a:t>∨</a:t>
            </a:r>
            <a:r>
              <a:rPr lang="en-US" altLang="zh-CN"/>
              <a:t>C)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1)</a:t>
            </a:r>
            <a:r>
              <a:rPr lang="zh-CN" altLang="zh-CN"/>
              <a:t>∧</a:t>
            </a:r>
            <a:r>
              <a:rPr lang="en-US" altLang="zh-CN"/>
              <a:t>(1</a:t>
            </a:r>
            <a:r>
              <a:rPr lang="zh-CN" altLang="zh-CN"/>
              <a:t>∨</a:t>
            </a:r>
            <a:r>
              <a:rPr lang="en-US" altLang="zh-CN"/>
              <a:t>C)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de-DE" altLang="zh-CN">
                <a:sym typeface="Symbol" panose="05050102010706020507" pitchFamily="18" charset="2"/>
              </a:rPr>
              <a:t> 1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∴ </a:t>
            </a:r>
            <a:r>
              <a:rPr lang="de-DE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de-DE" altLang="zh-CN"/>
              <a:t>C. </a:t>
            </a:r>
            <a:endParaRPr lang="zh-CN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z="4000" smtClean="0"/>
              <a:t>蕴涵关系的判断</a:t>
            </a:r>
            <a:endParaRPr lang="en-US" altLang="zh-CN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988" y="1066800"/>
            <a:ext cx="9144001" cy="55308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CAD704"/>
                </a:solidFill>
              </a:rPr>
              <a:t>前真导后真法</a:t>
            </a:r>
            <a:endParaRPr lang="en-US" altLang="zh-CN" dirty="0" smtClean="0">
              <a:solidFill>
                <a:srgbClr val="CAD704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分析：要证明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C</a:t>
            </a:r>
            <a:r>
              <a:rPr lang="zh-CN" altLang="zh-CN" dirty="0"/>
              <a:t>，即证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en-US" altLang="zh-CN" dirty="0" smtClean="0"/>
              <a:t>.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根据联结词→的定义，对于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zh-CN" altLang="zh-CN" dirty="0"/>
              <a:t>来说，当且仅当</a:t>
            </a:r>
            <a:r>
              <a:rPr lang="en-US" altLang="zh-CN" dirty="0"/>
              <a:t>A</a:t>
            </a:r>
            <a:r>
              <a:rPr lang="zh-CN" altLang="zh-CN" dirty="0" smtClean="0"/>
              <a:t>取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</a:t>
            </a:r>
            <a:r>
              <a:rPr lang="zh-CN" altLang="zh-CN" dirty="0" smtClean="0"/>
              <a:t>取</a:t>
            </a:r>
            <a:r>
              <a:rPr lang="en-US" altLang="zh-CN" dirty="0" smtClean="0"/>
              <a:t>0</a:t>
            </a:r>
            <a:r>
              <a:rPr lang="zh-CN" altLang="zh-CN" dirty="0" smtClean="0"/>
              <a:t>时</a:t>
            </a:r>
            <a:r>
              <a:rPr lang="zh-CN" altLang="zh-CN" dirty="0"/>
              <a:t>，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；</a:t>
            </a:r>
            <a:r>
              <a:rPr lang="zh-CN" altLang="zh-CN" dirty="0"/>
              <a:t>否则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因此，要证明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C</a:t>
            </a:r>
            <a:r>
              <a:rPr lang="zh-CN" altLang="zh-CN" dirty="0"/>
              <a:t>，只需</a:t>
            </a:r>
            <a:r>
              <a:rPr lang="zh-CN" altLang="zh-CN" dirty="0" smtClean="0"/>
              <a:t>证明</a:t>
            </a:r>
            <a:r>
              <a:rPr lang="en-US" altLang="zh-CN" dirty="0" smtClean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zh-CN" altLang="zh-CN" dirty="0" smtClean="0"/>
              <a:t>为</a:t>
            </a:r>
            <a:r>
              <a:rPr lang="zh-CN" altLang="en-US" dirty="0"/>
              <a:t>重言</a:t>
            </a:r>
            <a:r>
              <a:rPr lang="zh-CN" altLang="zh-CN" dirty="0" smtClean="0"/>
              <a:t>式</a:t>
            </a:r>
            <a:r>
              <a:rPr lang="zh-CN" altLang="zh-CN" dirty="0"/>
              <a:t>，故只要假设前件</a:t>
            </a:r>
            <a:r>
              <a:rPr lang="en-US" altLang="zh-CN" dirty="0"/>
              <a:t>A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zh-CN" altLang="zh-CN" dirty="0" smtClean="0"/>
              <a:t>时</a:t>
            </a:r>
            <a:r>
              <a:rPr lang="zh-CN" altLang="zh-CN" dirty="0"/>
              <a:t>，由此推导出后件</a:t>
            </a:r>
            <a:r>
              <a:rPr lang="en-US" altLang="zh-CN" dirty="0"/>
              <a:t>C</a:t>
            </a:r>
            <a:r>
              <a:rPr lang="zh-CN" altLang="zh-CN" dirty="0"/>
              <a:t>亦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zh-CN" altLang="zh-CN" dirty="0" smtClean="0"/>
              <a:t>，</a:t>
            </a:r>
            <a:r>
              <a:rPr lang="zh-CN" altLang="zh-CN" dirty="0"/>
              <a:t>则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en-US" altLang="zh-CN" dirty="0" smtClean="0"/>
              <a:t>. 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CAD704"/>
                </a:solidFill>
              </a:rPr>
              <a:t>后假导前假法</a:t>
            </a:r>
            <a:endParaRPr lang="en-US" altLang="zh-CN" dirty="0" smtClean="0">
              <a:solidFill>
                <a:srgbClr val="CAD704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即</a:t>
            </a:r>
            <a:r>
              <a:rPr lang="zh-CN" altLang="zh-CN" dirty="0" smtClean="0"/>
              <a:t>设</a:t>
            </a:r>
            <a:r>
              <a:rPr lang="en-US" altLang="zh-CN" dirty="0" smtClean="0"/>
              <a:t>A</a:t>
            </a:r>
            <a:r>
              <a:rPr lang="zh-CN" altLang="zh-CN" dirty="0" smtClean="0"/>
              <a:t>→</a:t>
            </a:r>
            <a:r>
              <a:rPr lang="en-US" altLang="zh-CN" dirty="0" smtClean="0"/>
              <a:t>C</a:t>
            </a:r>
            <a:r>
              <a:rPr lang="zh-CN" altLang="zh-CN" dirty="0" smtClean="0"/>
              <a:t>的</a:t>
            </a:r>
            <a:r>
              <a:rPr lang="zh-CN" altLang="zh-CN" dirty="0"/>
              <a:t>后件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，</a:t>
            </a:r>
            <a:r>
              <a:rPr lang="zh-CN" altLang="zh-CN" dirty="0"/>
              <a:t>若能导出前件也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，则</a:t>
            </a:r>
            <a:r>
              <a:rPr lang="en-US" altLang="zh-CN" dirty="0" smtClean="0"/>
              <a:t>A</a:t>
            </a:r>
            <a:r>
              <a:rPr lang="zh-CN" altLang="zh-CN" dirty="0" smtClean="0"/>
              <a:t>→</a:t>
            </a:r>
            <a:r>
              <a:rPr lang="en-US" altLang="zh-CN" dirty="0" smtClean="0"/>
              <a:t>C</a:t>
            </a:r>
            <a:r>
              <a:rPr lang="zh-CN" altLang="zh-CN" dirty="0" smtClean="0"/>
              <a:t>为</a:t>
            </a:r>
            <a:r>
              <a:rPr lang="zh-CN" altLang="zh-CN" dirty="0"/>
              <a:t>重言式，即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C</a:t>
            </a:r>
            <a:r>
              <a:rPr lang="zh-CN" altLang="zh-CN" dirty="0"/>
              <a:t>成立</a:t>
            </a:r>
            <a:r>
              <a:rPr lang="en-US" altLang="zh-CN" dirty="0"/>
              <a:t>.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分析：如果后件</a:t>
            </a:r>
            <a:r>
              <a:rPr lang="en-US" altLang="zh-CN" dirty="0"/>
              <a:t>C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，</a:t>
            </a:r>
            <a:r>
              <a:rPr lang="zh-CN" altLang="zh-CN" dirty="0"/>
              <a:t>若由此推导出</a:t>
            </a:r>
            <a:r>
              <a:rPr lang="en-US" altLang="zh-CN" dirty="0"/>
              <a:t>A</a:t>
            </a:r>
            <a:r>
              <a:rPr lang="zh-CN" altLang="zh-CN" dirty="0"/>
              <a:t>的真值亦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，</a:t>
            </a:r>
            <a:r>
              <a:rPr lang="zh-CN" altLang="zh-CN" dirty="0"/>
              <a:t>即可推出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C</a:t>
            </a:r>
            <a:r>
              <a:rPr lang="zh-CN" altLang="zh-CN" dirty="0"/>
              <a:t>→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zh-CN" dirty="0" smtClean="0"/>
              <a:t>，</a:t>
            </a:r>
            <a:r>
              <a:rPr lang="zh-CN" altLang="zh-CN" dirty="0"/>
              <a:t>故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endParaRPr lang="zh-CN" altLang="zh-CN" sz="2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z="4000" smtClean="0"/>
              <a:t>蕴涵关系的证明</a:t>
            </a:r>
            <a:endParaRPr lang="en-US" altLang="zh-CN" sz="4000" smtClean="0"/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250825" y="908050"/>
            <a:ext cx="8642350" cy="563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</a:rPr>
              <a:t>例 </a:t>
            </a:r>
            <a:r>
              <a:rPr lang="zh-CN" altLang="zh-CN"/>
              <a:t>证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Q</a:t>
            </a:r>
            <a:r>
              <a:rPr lang="zh-CN" altLang="zh-CN"/>
              <a:t>∧</a:t>
            </a:r>
            <a:r>
              <a:rPr lang="en-US" altLang="zh-CN"/>
              <a:t>(P</a:t>
            </a:r>
            <a:r>
              <a:rPr lang="zh-CN" altLang="zh-CN"/>
              <a:t>→</a:t>
            </a:r>
            <a:r>
              <a:rPr lang="en-US" altLang="zh-CN"/>
              <a:t>Q)</a:t>
            </a:r>
            <a:r>
              <a:rPr lang="en-US" altLang="zh-CN">
                <a:sym typeface="Symbol" panose="05050102010706020507" pitchFamily="18" charset="2"/>
              </a:rPr>
              <a:t></a:t>
            </a:r>
            <a:r>
              <a:rPr lang="en-US" altLang="zh-CN"/>
              <a:t>P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CAD704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CAD704"/>
                </a:solidFill>
              </a:rPr>
              <a:t>证法</a:t>
            </a:r>
            <a:r>
              <a:rPr lang="en-US" altLang="zh-CN" sz="2000">
                <a:solidFill>
                  <a:srgbClr val="CAD704"/>
                </a:solidFill>
              </a:rPr>
              <a:t>1</a:t>
            </a:r>
            <a:r>
              <a:rPr lang="zh-CN" altLang="zh-CN" sz="2000">
                <a:solidFill>
                  <a:srgbClr val="CAD704"/>
                </a:solidFill>
              </a:rPr>
              <a:t>（前真导后真法）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设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，则由“∧”的定义得出以下结论：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</a:t>
            </a:r>
            <a:r>
              <a:rPr lang="en-US" altLang="zh-CN" sz="2000"/>
              <a:t>P</a:t>
            </a:r>
            <a:r>
              <a:rPr lang="zh-CN" altLang="zh-CN" sz="2000"/>
              <a:t>→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F. 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T. </a:t>
            </a:r>
            <a:r>
              <a:rPr lang="zh-CN" altLang="zh-CN" sz="2000"/>
              <a:t>（∵ </a:t>
            </a:r>
            <a:r>
              <a:rPr lang="en-US" altLang="zh-CN" sz="2000"/>
              <a:t>P</a:t>
            </a:r>
            <a:r>
              <a:rPr lang="zh-CN" altLang="zh-CN" sz="2000"/>
              <a:t>→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）</a:t>
            </a:r>
            <a:r>
              <a:rPr lang="en-US" altLang="zh-CN" sz="2000"/>
              <a:t>. 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可</a:t>
            </a:r>
            <a:r>
              <a:rPr lang="zh-CN" altLang="zh-CN" sz="2000"/>
              <a:t>得出：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T. 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→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en-US" altLang="zh-CN" sz="2000">
                <a:sym typeface="Symbol" panose="05050102010706020507" pitchFamily="18" charset="2"/>
              </a:rPr>
              <a:t></a:t>
            </a:r>
            <a:r>
              <a:rPr lang="en-US" altLang="zh-CN" sz="2000"/>
              <a:t>P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CAD704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CAD704"/>
                </a:solidFill>
              </a:rPr>
              <a:t>证法</a:t>
            </a:r>
            <a:r>
              <a:rPr lang="en-US" altLang="zh-CN" sz="2000">
                <a:solidFill>
                  <a:srgbClr val="CAD704"/>
                </a:solidFill>
              </a:rPr>
              <a:t>2</a:t>
            </a:r>
            <a:r>
              <a:rPr lang="zh-CN" altLang="zh-CN" sz="2000">
                <a:solidFill>
                  <a:srgbClr val="CAD704"/>
                </a:solidFill>
              </a:rPr>
              <a:t>（后假导前假法）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设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，∴ 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，则在此条件下</a:t>
            </a:r>
            <a:r>
              <a:rPr lang="en-US" altLang="zh-CN" sz="2000"/>
              <a:t>Q</a:t>
            </a:r>
            <a:r>
              <a:rPr lang="zh-CN" altLang="zh-CN" sz="2000"/>
              <a:t>为两种情况：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若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；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若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，而此时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en-US" altLang="zh-CN" sz="2000">
                <a:sym typeface="Symbol" panose="05050102010706020507" pitchFamily="18" charset="2"/>
              </a:rPr>
              <a:t></a:t>
            </a:r>
            <a:r>
              <a:rPr lang="en-US" altLang="zh-CN" sz="2000"/>
              <a:t>P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mtClean="0"/>
              <a:t>基本蕴涵关系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4560888" cy="5562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/>
              <a:t>A</a:t>
            </a:r>
            <a:r>
              <a:rPr lang="zh-CN" altLang="zh-CN" sz="1800" dirty="0"/>
              <a:t>∧</a:t>
            </a:r>
            <a:r>
              <a:rPr lang="en-US" altLang="zh-CN" sz="1800" dirty="0"/>
              <a:t>B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A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/>
              <a:t>B</a:t>
            </a:r>
            <a:r>
              <a:rPr lang="zh-CN" altLang="zh-CN" sz="1800" dirty="0"/>
              <a:t>∧</a:t>
            </a:r>
            <a:r>
              <a:rPr lang="en-US" altLang="zh-CN" sz="1800" dirty="0"/>
              <a:t>A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s-ES" altLang="zh-CN" sz="1800" dirty="0"/>
              <a:t>3</a:t>
            </a:r>
            <a:r>
              <a:rPr lang="zh-CN" altLang="zh-CN" sz="1800" dirty="0"/>
              <a:t>）</a:t>
            </a:r>
            <a:r>
              <a:rPr lang="es-ES" altLang="zh-CN" sz="1800" dirty="0"/>
              <a:t>A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s-ES" altLang="zh-CN" sz="1800" dirty="0"/>
              <a:t>A</a:t>
            </a:r>
            <a:r>
              <a:rPr lang="zh-CN" altLang="zh-CN" sz="1800" dirty="0"/>
              <a:t>∨</a:t>
            </a:r>
            <a:r>
              <a:rPr lang="es-E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s-ES" altLang="zh-CN" sz="1800" dirty="0"/>
              <a:t>4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s-ES" altLang="zh-CN" sz="1800" dirty="0"/>
              <a:t>A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s-ES" altLang="zh-CN" sz="1800" dirty="0"/>
              <a:t>A</a:t>
            </a:r>
            <a:r>
              <a:rPr lang="zh-CN" altLang="zh-CN" sz="1800" dirty="0"/>
              <a:t>→</a:t>
            </a:r>
            <a:r>
              <a:rPr lang="es-E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</a:t>
            </a:r>
            <a:r>
              <a:rPr lang="en-US" altLang="zh-CN" sz="1800" dirty="0"/>
              <a:t>B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A</a:t>
            </a:r>
            <a:r>
              <a:rPr lang="zh-CN" altLang="zh-CN" sz="1800" dirty="0"/>
              <a:t>→</a:t>
            </a:r>
            <a:r>
              <a:rPr lang="en-U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A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¬B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</a:t>
            </a:r>
            <a:r>
              <a:rPr lang="en-US" altLang="zh-CN" sz="1800" dirty="0"/>
              <a:t>A</a:t>
            </a:r>
            <a:r>
              <a:rPr lang="zh-CN" altLang="zh-CN" sz="1800" dirty="0"/>
              <a:t>∧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n-US" altLang="zh-CN" sz="1800" dirty="0"/>
              <a:t>B</a:t>
            </a:r>
            <a:r>
              <a:rPr lang="zh-CN" altLang="zh-CN" sz="1800" dirty="0"/>
              <a:t>∧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</a:t>
            </a:r>
            <a:r>
              <a:rPr lang="en-US" altLang="zh-CN" sz="1800" dirty="0"/>
              <a:t>A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10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n-US" altLang="zh-CN" sz="1800" dirty="0"/>
              <a:t>A</a:t>
            </a:r>
            <a:r>
              <a:rPr lang="zh-CN" altLang="zh-CN" sz="1800" dirty="0"/>
              <a:t>∧</a:t>
            </a:r>
            <a:r>
              <a:rPr lang="en-US" altLang="zh-CN" sz="1800" dirty="0"/>
              <a:t>(A</a:t>
            </a:r>
            <a:r>
              <a:rPr lang="zh-CN" altLang="zh-CN" sz="1800" dirty="0"/>
              <a:t>∨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11</a:t>
            </a:r>
            <a:r>
              <a:rPr lang="zh-CN" altLang="zh-CN" sz="1800" dirty="0"/>
              <a:t>）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zh-CN" altLang="zh-CN" sz="1800" dirty="0"/>
              <a:t>∧</a:t>
            </a:r>
            <a:r>
              <a:rPr lang="en-US" altLang="zh-CN" sz="1800" dirty="0"/>
              <a:t>(B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12</a:t>
            </a:r>
            <a:r>
              <a:rPr lang="zh-CN" altLang="zh-CN" sz="1800" dirty="0"/>
              <a:t>）</a:t>
            </a:r>
            <a:r>
              <a:rPr lang="en-US" altLang="zh-CN" sz="1800" dirty="0"/>
              <a:t>(A</a:t>
            </a:r>
            <a:r>
              <a:rPr lang="zh-CN" altLang="zh-CN" sz="1800" dirty="0"/>
              <a:t>∨</a:t>
            </a:r>
            <a:r>
              <a:rPr lang="en-US" altLang="zh-CN" sz="1800" dirty="0"/>
              <a:t>B)</a:t>
            </a:r>
            <a:r>
              <a:rPr lang="zh-CN" altLang="zh-CN" sz="1800" dirty="0"/>
              <a:t>∧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r>
              <a:rPr lang="zh-CN" altLang="zh-CN" sz="1800" dirty="0"/>
              <a:t>∧</a:t>
            </a:r>
            <a:r>
              <a:rPr lang="en-US" altLang="zh-CN" sz="1800" dirty="0"/>
              <a:t>(B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C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13</a:t>
            </a:r>
            <a:r>
              <a:rPr lang="zh-CN" altLang="zh-CN" sz="1800" dirty="0"/>
              <a:t>）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zh-CN" altLang="zh-CN" sz="1800" dirty="0"/>
              <a:t>∧</a:t>
            </a:r>
            <a:r>
              <a:rPr lang="en-US" altLang="zh-CN" sz="1800" dirty="0"/>
              <a:t>(D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(A</a:t>
            </a:r>
            <a:r>
              <a:rPr lang="zh-CN" altLang="zh-CN" sz="1800" dirty="0"/>
              <a:t>∧</a:t>
            </a:r>
            <a:r>
              <a:rPr lang="en-US" altLang="zh-CN" sz="1800" dirty="0"/>
              <a:t>D)</a:t>
            </a:r>
            <a:r>
              <a:rPr lang="zh-CN" altLang="zh-CN" sz="1800" dirty="0"/>
              <a:t>→</a:t>
            </a:r>
            <a:r>
              <a:rPr lang="en-US" altLang="zh-CN" sz="1800" dirty="0"/>
              <a:t>(B</a:t>
            </a:r>
            <a:r>
              <a:rPr lang="zh-CN" altLang="zh-CN" sz="1800" dirty="0"/>
              <a:t>∧</a:t>
            </a:r>
            <a:r>
              <a:rPr lang="en-US" altLang="zh-CN" sz="1800" dirty="0"/>
              <a:t>C)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14</a:t>
            </a:r>
            <a:r>
              <a:rPr lang="zh-CN" altLang="zh-CN" sz="1800" dirty="0"/>
              <a:t>）</a:t>
            </a:r>
            <a:r>
              <a:rPr lang="en-US" altLang="zh-CN" sz="1800" dirty="0"/>
              <a:t>(A</a:t>
            </a:r>
            <a:r>
              <a:rPr lang="en-US" altLang="zh-CN" sz="1800" dirty="0">
                <a:sym typeface="Symbol" panose="05050102010706020507" pitchFamily="18" charset="2"/>
              </a:rPr>
              <a:t></a:t>
            </a:r>
            <a:r>
              <a:rPr lang="en-US" altLang="zh-CN" sz="1800" dirty="0"/>
              <a:t>B)</a:t>
            </a:r>
            <a:r>
              <a:rPr lang="zh-CN" altLang="zh-CN" sz="1800" dirty="0"/>
              <a:t>∧</a:t>
            </a:r>
            <a:r>
              <a:rPr lang="en-US" altLang="zh-CN" sz="1800" dirty="0"/>
              <a:t>(B</a:t>
            </a:r>
            <a:r>
              <a:rPr lang="en-US" altLang="zh-CN" sz="1800" dirty="0">
                <a:sym typeface="Symbol" panose="05050102010706020507" pitchFamily="18" charset="2"/>
              </a:rPr>
              <a:t></a:t>
            </a:r>
            <a:r>
              <a:rPr lang="en-US" altLang="zh-CN" sz="1800" dirty="0"/>
              <a:t>C)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(A</a:t>
            </a:r>
            <a:r>
              <a:rPr lang="en-US" altLang="zh-CN" sz="1800" dirty="0">
                <a:sym typeface="Symbol" panose="05050102010706020507" pitchFamily="18" charset="2"/>
              </a:rPr>
              <a:t></a:t>
            </a:r>
            <a:r>
              <a:rPr lang="en-US" altLang="zh-CN" sz="1800" dirty="0"/>
              <a:t>C)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推理的形式结构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43013"/>
            <a:ext cx="8229600" cy="4848225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若对于每组赋值，或者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为假，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或者当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为真时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也为真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则称由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推理正确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否则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推理不正确（错误）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“A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B”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的推理正确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      当且仅当 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为重言式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推理的形式结构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或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前提：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结论：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上述推理正确等价于：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Þ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1114425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判断推理是否正确的方法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6813"/>
            <a:ext cx="8401050" cy="4595812"/>
          </a:xfrm>
          <a:noFill/>
        </p:spPr>
        <p:txBody>
          <a:bodyPr/>
          <a:lstStyle/>
          <a:p>
            <a:pPr algn="just" eaLnBrk="1" hangingPunct="1"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mtClean="0">
                <a:latin typeface="宋体" panose="02010600030101010101" pitchFamily="2" charset="-122"/>
              </a:rPr>
              <a:t>真值表法</a:t>
            </a:r>
          </a:p>
          <a:p>
            <a:pPr algn="just" eaLnBrk="1" hangingPunct="1"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mtClean="0">
                <a:latin typeface="宋体" panose="02010600030101010101" pitchFamily="2" charset="-122"/>
              </a:rPr>
              <a:t>等值演算法     判断推理是否正确</a:t>
            </a:r>
          </a:p>
          <a:p>
            <a:pPr algn="just" eaLnBrk="1" hangingPunct="1"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mtClean="0">
                <a:latin typeface="宋体" panose="02010600030101010101" pitchFamily="2" charset="-122"/>
              </a:rPr>
              <a:t>主析取范式法</a:t>
            </a:r>
          </a:p>
          <a:p>
            <a:pPr eaLnBrk="1" hangingPunct="1"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mtClean="0">
                <a:latin typeface="宋体" panose="02010600030101010101" pitchFamily="2" charset="-122"/>
              </a:rPr>
              <a:t>构造证明法     证明推理正确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说明：用前</a:t>
            </a:r>
            <a:r>
              <a:rPr lang="en-US" altLang="zh-CN" sz="2800" smtClean="0">
                <a:latin typeface="宋体" panose="02010600030101010101" pitchFamily="2" charset="-122"/>
              </a:rPr>
              <a:t>3</a:t>
            </a:r>
            <a:r>
              <a:rPr lang="zh-CN" altLang="en-US" sz="2800" smtClean="0">
                <a:latin typeface="宋体" panose="02010600030101010101" pitchFamily="2" charset="-122"/>
              </a:rPr>
              <a:t>个方法时采用</a:t>
            </a:r>
            <a:r>
              <a:rPr lang="zh-CN" altLang="en-US" sz="2800" smtClean="0">
                <a:latin typeface="Times New Roman" panose="02020603050405020304" pitchFamily="18" charset="0"/>
              </a:rPr>
              <a:t>形式结构   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smtClean="0">
                <a:latin typeface="Times New Roman" panose="02020603050405020304" pitchFamily="18" charset="0"/>
              </a:rPr>
              <a:t>“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  <a:ea typeface="华文中宋" panose="02010600040101010101" pitchFamily="2" charset="-12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  <a:ea typeface="华文中宋" panose="02010600040101010101" pitchFamily="2" charset="-12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  <a:ea typeface="华文中宋" panose="02010600040101010101" pitchFamily="2" charset="-12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Symbol" panose="05050102010706020507" pitchFamily="18" charset="2"/>
                <a:ea typeface="华文中宋" panose="02010600040101010101" pitchFamily="2" charset="-12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B” 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用构造证明时</a:t>
            </a:r>
            <a:r>
              <a:rPr lang="en-US" altLang="zh-CN" sz="2800" smtClean="0">
                <a:latin typeface="Times New Roman" panose="02020603050405020304" pitchFamily="18" charset="0"/>
              </a:rPr>
              <a:t>, </a:t>
            </a:r>
            <a:r>
              <a:rPr lang="zh-CN" altLang="en-US" sz="2800" smtClean="0">
                <a:latin typeface="宋体" panose="02010600030101010101" pitchFamily="2" charset="-122"/>
              </a:rPr>
              <a:t>采用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  </a:t>
            </a:r>
            <a:r>
              <a:rPr lang="zh-CN" altLang="en-US" sz="2800" smtClean="0">
                <a:latin typeface="Times New Roman" panose="02020603050405020304" pitchFamily="18" charset="0"/>
              </a:rPr>
              <a:t>“前提</a:t>
            </a:r>
            <a:r>
              <a:rPr lang="en-US" altLang="zh-CN" sz="2800" smtClean="0">
                <a:latin typeface="Times New Roman" panose="02020603050405020304" pitchFamily="18" charset="0"/>
              </a:rPr>
              <a:t>: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Times New Roman" panose="02020603050405020304" pitchFamily="18" charset="0"/>
              </a:rPr>
              <a:t>, … ,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Times New Roman" panose="02020603050405020304" pitchFamily="18" charset="0"/>
              </a:rPr>
              <a:t>,  </a:t>
            </a:r>
            <a:r>
              <a:rPr lang="zh-CN" altLang="en-US" sz="2800" smtClean="0">
                <a:latin typeface="Times New Roman" panose="02020603050405020304" pitchFamily="18" charset="0"/>
              </a:rPr>
              <a:t>结论</a:t>
            </a:r>
            <a:r>
              <a:rPr lang="en-US" altLang="zh-CN" sz="2800" smtClean="0">
                <a:latin typeface="Times New Roman" panose="02020603050405020304" pitchFamily="18" charset="0"/>
              </a:rPr>
              <a:t>: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B”.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24" name="AutoShape 4"/>
          <p:cNvSpPr>
            <a:spLocks/>
          </p:cNvSpPr>
          <p:nvPr/>
        </p:nvSpPr>
        <p:spPr bwMode="auto">
          <a:xfrm>
            <a:off x="3035300" y="1257300"/>
            <a:ext cx="88900" cy="1366838"/>
          </a:xfrm>
          <a:prstGeom prst="rightBrace">
            <a:avLst>
              <a:gd name="adj1" fmla="val 7986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Tx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6988"/>
            <a:ext cx="8229600" cy="914401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  实例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052513"/>
            <a:ext cx="7851775" cy="4727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例  判断下面推理是否正确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(1)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若今天是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号，则明天是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今天是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所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以明天是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解  设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：今天是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：明天是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推理的形式结构为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   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证明（用等值演算法）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 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800" dirty="0" smtClean="0">
                <a:latin typeface="Symbol" panose="05050102010706020507" pitchFamily="18" charset="2"/>
              </a:rPr>
              <a:t>Û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((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800" dirty="0" smtClean="0">
                <a:latin typeface="Symbol" panose="05050102010706020507" pitchFamily="18" charset="2"/>
              </a:rPr>
              <a:t>Û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Û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得证推理正确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 实例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906463"/>
            <a:ext cx="8067675" cy="48990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(2) </a:t>
            </a:r>
            <a:r>
              <a:rPr lang="zh-CN" altLang="en-US" dirty="0" smtClean="0">
                <a:latin typeface="Times New Roman" panose="02020603050405020304" pitchFamily="18" charset="0"/>
              </a:rPr>
              <a:t>若今天是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号，则明天是</a:t>
            </a:r>
            <a:r>
              <a:rPr lang="en-US" altLang="zh-CN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号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明天是</a:t>
            </a:r>
            <a:r>
              <a:rPr lang="en-US" altLang="zh-CN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号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所以今天是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号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解  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</a:rPr>
              <a:t>：今天是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号，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q</a:t>
            </a:r>
            <a:r>
              <a:rPr lang="zh-CN" altLang="en-US" dirty="0" smtClean="0">
                <a:latin typeface="Times New Roman" panose="02020603050405020304" pitchFamily="18" charset="0"/>
              </a:rPr>
              <a:t>：明天是</a:t>
            </a:r>
            <a:r>
              <a:rPr lang="en-US" altLang="zh-CN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号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</a:rPr>
              <a:t>推理的形式结构为</a:t>
            </a:r>
            <a:r>
              <a:rPr lang="en-US" altLang="zh-CN" dirty="0" smtClean="0">
                <a:latin typeface="Times New Roman" panose="02020603050405020304" pitchFamily="18" charset="0"/>
              </a:rPr>
              <a:t>:   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</a:rPr>
              <a:t>证明（用主析取范式法）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Symbol" panose="05050102010706020507" pitchFamily="18" charset="2"/>
              </a:rPr>
              <a:t>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Symbol" panose="05050102010706020507" pitchFamily="18" charset="2"/>
              </a:rPr>
              <a:t>Ø</a:t>
            </a:r>
            <a:r>
              <a:rPr lang="en-US" altLang="zh-CN" dirty="0" smtClean="0">
                <a:latin typeface="Times New Roman" panose="02020603050405020304" pitchFamily="18" charset="0"/>
              </a:rPr>
              <a:t> ((</a:t>
            </a:r>
            <a:r>
              <a:rPr lang="en-US" altLang="zh-CN" dirty="0" err="1" smtClean="0">
                <a:latin typeface="Symbol" panose="05050102010706020507" pitchFamily="18" charset="2"/>
              </a:rPr>
              <a:t>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Symbol" panose="05050102010706020507" pitchFamily="18" charset="2"/>
              </a:rPr>
              <a:t>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err="1" smtClean="0">
                <a:latin typeface="Symbol" panose="05050102010706020507" pitchFamily="18" charset="2"/>
              </a:rPr>
              <a:t>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Symbol" panose="05050102010706020507" pitchFamily="18" charset="2"/>
              </a:rPr>
              <a:t>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ÙØ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ÙØ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ÙØ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3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</a:rPr>
              <a:t>结果不含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故</a:t>
            </a:r>
            <a:r>
              <a:rPr lang="en-US" altLang="zh-CN" dirty="0" smtClean="0">
                <a:latin typeface="Times New Roman" panose="02020603050405020304" pitchFamily="18" charset="0"/>
              </a:rPr>
              <a:t>01</a:t>
            </a:r>
            <a:r>
              <a:rPr lang="zh-CN" altLang="en-US" dirty="0" smtClean="0">
                <a:latin typeface="Times New Roman" panose="02020603050405020304" pitchFamily="18" charset="0"/>
              </a:rPr>
              <a:t>是成假赋值，所以推理不正确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66801"/>
          </a:xfrm>
        </p:spPr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  真值函数</a:t>
            </a:r>
            <a:r>
              <a:rPr lang="zh-CN" altLang="en-US" sz="4000" smtClean="0"/>
              <a:t> </a:t>
            </a:r>
          </a:p>
        </p:txBody>
      </p:sp>
      <p:sp>
        <p:nvSpPr>
          <p:cNvPr id="41990" name="Text 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1210866"/>
            <a:ext cx="8229600" cy="4784258"/>
          </a:xfrm>
          <a:prstGeom prst="rect">
            <a:avLst/>
          </a:prstGeom>
          <a:blipFill>
            <a:blip r:embed="rId2"/>
            <a:stretch>
              <a:fillRect l="-1481" t="-2679" r="-74" b="-280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668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推理定律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宋体" panose="02010600030101010101" pitchFamily="2" charset="-122"/>
              </a:rPr>
              <a:t>重言蕴涵式</a:t>
            </a:r>
            <a:r>
              <a:rPr lang="zh-CN" altLang="en-US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4000" smtClean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73150"/>
            <a:ext cx="7851775" cy="47561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重要的推理定律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i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附加律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化简律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假言推理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ÙØ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ÙØ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析取三段论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假言三段论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«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Symbol" panose="05050102010706020507" pitchFamily="18" charset="2"/>
              </a:rPr>
              <a:t>«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«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等价三段论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构造性二难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推理定律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44675"/>
            <a:ext cx="8005763" cy="1873250"/>
          </a:xfrm>
          <a:ln w="25400"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 </a:t>
            </a:r>
            <a:r>
              <a:rPr lang="en-US" altLang="zh-CN" sz="2800" smtClean="0">
                <a:latin typeface="Symbol" panose="05050102010706020507" pitchFamily="18" charset="2"/>
              </a:rPr>
              <a:t>Þ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     </a:t>
            </a:r>
            <a:r>
              <a:rPr lang="zh-CN" altLang="en-US" sz="2800" smtClean="0">
                <a:latin typeface="Times New Roman" panose="02020603050405020304" pitchFamily="18" charset="0"/>
              </a:rPr>
              <a:t>构造性二难（特殊形式）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D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( 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Symbol" panose="05050102010706020507" pitchFamily="18" charset="2"/>
              </a:rPr>
              <a:t>ÚØ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D</a:t>
            </a:r>
            <a:r>
              <a:rPr lang="en-US" altLang="zh-CN" sz="2800" smtClean="0">
                <a:latin typeface="Times New Roman" panose="02020603050405020304" pitchFamily="18" charset="0"/>
              </a:rPr>
              <a:t>) </a:t>
            </a:r>
            <a:r>
              <a:rPr lang="en-US" altLang="zh-CN" sz="2800" smtClean="0">
                <a:latin typeface="Symbol" panose="05050102010706020507" pitchFamily="18" charset="2"/>
              </a:rPr>
              <a:t>Þ</a:t>
            </a:r>
            <a:r>
              <a:rPr lang="en-US" altLang="zh-CN" sz="2800" smtClean="0">
                <a:latin typeface="Times New Roman" panose="02020603050405020304" pitchFamily="18" charset="0"/>
              </a:rPr>
              <a:t> (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Symbol" panose="05050102010706020507" pitchFamily="18" charset="2"/>
              </a:rPr>
              <a:t>ÚØ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                               </a:t>
            </a:r>
            <a:r>
              <a:rPr lang="zh-CN" altLang="en-US" sz="2800" smtClean="0">
                <a:latin typeface="Times New Roman" panose="02020603050405020304" pitchFamily="18" charset="0"/>
              </a:rPr>
              <a:t>破坏性二难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11188" y="4214813"/>
            <a:ext cx="7921625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en-US" altLang="zh-CN" dirty="0">
                <a:latin typeface="+mn-ea"/>
                <a:ea typeface="+mn-ea"/>
              </a:rPr>
              <a:t>:</a:t>
            </a:r>
            <a:r>
              <a:rPr lang="zh-CN" altLang="en-US" dirty="0">
                <a:latin typeface="+mn-ea"/>
                <a:ea typeface="+mn-ea"/>
              </a:rPr>
              <a:t>描述推理过程的命题公式序列，其中每个命题公式或者是已知的前提，或者是由前面的命题公式应用推理规则得到的结论</a:t>
            </a:r>
            <a:r>
              <a:rPr lang="en-US" dirty="0">
                <a:latin typeface="+mn-ea"/>
                <a:ea typeface="+mn-ea"/>
              </a:rPr>
              <a:t>.</a:t>
            </a:r>
            <a:endParaRPr lang="en-US" altLang="zh-CN" i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推理规则</a:t>
            </a:r>
            <a:r>
              <a:rPr lang="zh-CN" altLang="en-US" sz="4000" smtClean="0"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0413" y="1433513"/>
            <a:ext cx="3165475" cy="5159375"/>
            <a:chOff x="479" y="903"/>
            <a:chExt cx="1994" cy="3250"/>
          </a:xfrm>
          <a:solidFill>
            <a:schemeClr val="bg1"/>
          </a:solidFill>
        </p:grpSpPr>
        <p:sp>
          <p:nvSpPr>
            <p:cNvPr id="12298" name="Rectangle 4"/>
            <p:cNvSpPr>
              <a:spLocks noChangeArrowheads="1"/>
            </p:cNvSpPr>
            <p:nvPr/>
          </p:nvSpPr>
          <p:spPr bwMode="auto">
            <a:xfrm>
              <a:off x="479" y="903"/>
              <a:ext cx="1994" cy="325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(1) </a:t>
              </a:r>
              <a:r>
                <a:rPr lang="zh-CN" altLang="en-US" dirty="0"/>
                <a:t>前提引入</a:t>
              </a:r>
              <a:r>
                <a:rPr lang="zh-CN" altLang="en-US" dirty="0" smtClean="0"/>
                <a:t>规则</a:t>
              </a:r>
              <a:r>
                <a:rPr lang="en-US" altLang="zh-CN" dirty="0" smtClean="0"/>
                <a:t>P</a:t>
              </a:r>
              <a:endParaRPr lang="zh-CN" altLang="en-US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(2) </a:t>
              </a:r>
              <a:r>
                <a:rPr lang="zh-CN" altLang="en-US" dirty="0"/>
                <a:t>结论引入</a:t>
              </a:r>
              <a:r>
                <a:rPr lang="zh-CN" altLang="en-US" dirty="0" smtClean="0"/>
                <a:t>规则</a:t>
              </a:r>
              <a:r>
                <a:rPr lang="en-US" altLang="zh-CN" dirty="0" smtClean="0"/>
                <a:t>T</a:t>
              </a:r>
              <a:endParaRPr lang="zh-CN" altLang="en-US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(3) </a:t>
              </a:r>
              <a:r>
                <a:rPr lang="zh-CN" altLang="en-US" dirty="0"/>
                <a:t>置换规则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(4) </a:t>
              </a:r>
              <a:r>
                <a:rPr lang="zh-CN" altLang="en-US" dirty="0"/>
                <a:t>假言推理规则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i="1" dirty="0"/>
                <a:t>            </a:t>
              </a:r>
              <a:r>
                <a:rPr lang="en-US" altLang="zh-CN" i="1" dirty="0"/>
                <a:t>A</a:t>
              </a:r>
              <a:r>
                <a:rPr lang="en-US" altLang="zh-CN" dirty="0">
                  <a:latin typeface="Symbol" pitchFamily="18" charset="2"/>
                </a:rPr>
                <a:t>®</a:t>
              </a:r>
              <a:r>
                <a:rPr lang="en-US" altLang="zh-CN" i="1" dirty="0"/>
                <a:t>B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i="1" dirty="0"/>
                <a:t>            A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i="1" dirty="0"/>
                <a:t>       </a:t>
              </a:r>
              <a:r>
                <a:rPr lang="en-US" altLang="zh-CN" dirty="0">
                  <a:latin typeface="Symbol" pitchFamily="18" charset="2"/>
                </a:rPr>
                <a:t>\</a:t>
              </a:r>
              <a:r>
                <a:rPr lang="en-US" altLang="zh-CN" i="1" dirty="0"/>
                <a:t> B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(5) </a:t>
              </a:r>
              <a:r>
                <a:rPr lang="zh-CN" altLang="en-US" dirty="0"/>
                <a:t>附加规则 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dirty="0"/>
                <a:t>            </a:t>
              </a:r>
              <a:r>
                <a:rPr lang="en-US" altLang="zh-CN" i="1" dirty="0"/>
                <a:t>A</a:t>
              </a:r>
              <a:endParaRPr lang="en-US" altLang="zh-CN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        </a:t>
              </a:r>
              <a:r>
                <a:rPr lang="en-US" altLang="zh-CN" dirty="0">
                  <a:latin typeface="Symbol" pitchFamily="18" charset="2"/>
                </a:rPr>
                <a:t>\</a:t>
              </a:r>
              <a:r>
                <a:rPr lang="en-US" altLang="zh-CN" i="1" dirty="0"/>
                <a:t>A</a:t>
              </a:r>
              <a:r>
                <a:rPr lang="en-US" altLang="zh-CN" dirty="0">
                  <a:latin typeface="Symbol" pitchFamily="18" charset="2"/>
                </a:rPr>
                <a:t>Ú</a:t>
              </a:r>
              <a:r>
                <a:rPr lang="en-US" altLang="zh-CN" i="1" dirty="0"/>
                <a:t>B</a:t>
              </a:r>
              <a:r>
                <a:rPr lang="en-US" altLang="zh-CN" dirty="0"/>
                <a:t> </a:t>
              </a:r>
              <a:r>
                <a:rPr lang="en-US" altLang="zh-CN" sz="1200" dirty="0"/>
                <a:t>                   </a:t>
              </a:r>
            </a:p>
          </p:txBody>
        </p:sp>
        <p:sp>
          <p:nvSpPr>
            <p:cNvPr id="12299" name="Line 5"/>
            <p:cNvSpPr>
              <a:spLocks noChangeShapeType="1"/>
            </p:cNvSpPr>
            <p:nvPr/>
          </p:nvSpPr>
          <p:spPr bwMode="auto">
            <a:xfrm>
              <a:off x="864" y="2880"/>
              <a:ext cx="10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>
              <a:off x="912" y="3840"/>
              <a:ext cx="86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418013" y="1423988"/>
            <a:ext cx="4422775" cy="5207000"/>
            <a:chOff x="2783" y="897"/>
            <a:chExt cx="2786" cy="3280"/>
          </a:xfrm>
          <a:solidFill>
            <a:schemeClr val="bg1"/>
          </a:solidFill>
        </p:grpSpPr>
        <p:sp>
          <p:nvSpPr>
            <p:cNvPr id="12294" name="Rectangle 8"/>
            <p:cNvSpPr>
              <a:spLocks noChangeArrowheads="1"/>
            </p:cNvSpPr>
            <p:nvPr/>
          </p:nvSpPr>
          <p:spPr bwMode="auto">
            <a:xfrm>
              <a:off x="2783" y="897"/>
              <a:ext cx="2786" cy="328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(6) </a:t>
              </a:r>
              <a:r>
                <a:rPr lang="zh-CN" altLang="en-US"/>
                <a:t>化简规则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i="1"/>
                <a:t>           </a:t>
              </a:r>
              <a:r>
                <a:rPr lang="en-US" altLang="zh-CN" i="1"/>
                <a:t>A</a:t>
              </a:r>
              <a:r>
                <a:rPr lang="en-US" altLang="zh-CN">
                  <a:latin typeface="Symbol" pitchFamily="18" charset="2"/>
                </a:rPr>
                <a:t>Ù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i="1"/>
                <a:t>        </a:t>
              </a:r>
              <a:r>
                <a:rPr lang="en-US" altLang="zh-CN" i="1">
                  <a:latin typeface="Symbol" pitchFamily="18" charset="2"/>
                </a:rPr>
                <a:t>\</a:t>
              </a:r>
              <a:r>
                <a:rPr lang="en-US" altLang="zh-CN" i="1"/>
                <a:t>A </a:t>
              </a:r>
              <a:endParaRPr lang="en-US" altLang="zh-CN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(7) </a:t>
              </a:r>
              <a:r>
                <a:rPr lang="zh-CN" altLang="en-US"/>
                <a:t>拒取式规则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i="1"/>
                <a:t>          </a:t>
              </a:r>
              <a:r>
                <a:rPr lang="en-US" altLang="zh-CN" i="1"/>
                <a:t>A</a:t>
              </a:r>
              <a:r>
                <a:rPr lang="en-US" altLang="zh-CN">
                  <a:latin typeface="Symbol" pitchFamily="18" charset="2"/>
                </a:rPr>
                <a:t>®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          </a:t>
              </a:r>
              <a:r>
                <a:rPr lang="en-US" altLang="zh-CN">
                  <a:latin typeface="Symbol" pitchFamily="18" charset="2"/>
                </a:rPr>
                <a:t>Ø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       </a:t>
              </a:r>
              <a:r>
                <a:rPr lang="en-US" altLang="zh-CN">
                  <a:latin typeface="Symbol" pitchFamily="18" charset="2"/>
                </a:rPr>
                <a:t>\Ø</a:t>
              </a:r>
              <a:r>
                <a:rPr lang="en-US" altLang="zh-CN" i="1"/>
                <a:t>A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(8) </a:t>
              </a:r>
              <a:r>
                <a:rPr lang="zh-CN" altLang="en-US"/>
                <a:t>假言三段论规则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/>
                <a:t>           </a:t>
              </a:r>
              <a:r>
                <a:rPr lang="en-US" altLang="zh-CN" i="1"/>
                <a:t>A</a:t>
              </a:r>
              <a:r>
                <a:rPr lang="en-US" altLang="zh-CN">
                  <a:latin typeface="Symbol" pitchFamily="18" charset="2"/>
                </a:rPr>
                <a:t>®</a:t>
              </a:r>
              <a:r>
                <a:rPr lang="en-US" altLang="zh-CN" i="1"/>
                <a:t>B</a:t>
              </a:r>
              <a:endParaRPr lang="en-US" altLang="zh-CN"/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           </a:t>
              </a:r>
              <a:r>
                <a:rPr lang="en-US" altLang="zh-CN" i="1"/>
                <a:t>B</a:t>
              </a:r>
              <a:r>
                <a:rPr lang="en-US" altLang="zh-CN">
                  <a:latin typeface="Symbol" pitchFamily="18" charset="2"/>
                </a:rPr>
                <a:t>®</a:t>
              </a:r>
              <a:r>
                <a:rPr lang="en-US" altLang="zh-CN" i="1"/>
                <a:t>C</a:t>
              </a:r>
              <a:r>
                <a:rPr lang="en-US" altLang="zh-CN" u="sng"/>
                <a:t> </a:t>
              </a:r>
              <a:endParaRPr lang="en-US" altLang="zh-CN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       </a:t>
              </a:r>
              <a:r>
                <a:rPr lang="en-US" altLang="zh-CN">
                  <a:latin typeface="Symbol" pitchFamily="18" charset="2"/>
                </a:rPr>
                <a:t>\</a:t>
              </a:r>
              <a:r>
                <a:rPr lang="en-US" altLang="zh-CN" i="1"/>
                <a:t>A</a:t>
              </a:r>
              <a:r>
                <a:rPr lang="en-US" altLang="zh-CN">
                  <a:latin typeface="Symbol" pitchFamily="18" charset="2"/>
                </a:rPr>
                <a:t>®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</a:p>
          </p:txBody>
        </p:sp>
        <p:sp>
          <p:nvSpPr>
            <p:cNvPr id="12295" name="Line 9"/>
            <p:cNvSpPr>
              <a:spLocks noChangeShapeType="1"/>
            </p:cNvSpPr>
            <p:nvPr/>
          </p:nvSpPr>
          <p:spPr bwMode="auto">
            <a:xfrm>
              <a:off x="3168" y="1522"/>
              <a:ext cx="96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  <p:sp>
          <p:nvSpPr>
            <p:cNvPr id="12296" name="Line 10"/>
            <p:cNvSpPr>
              <a:spLocks noChangeShapeType="1"/>
            </p:cNvSpPr>
            <p:nvPr/>
          </p:nvSpPr>
          <p:spPr bwMode="auto">
            <a:xfrm>
              <a:off x="3120" y="2722"/>
              <a:ext cx="110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  <p:sp>
          <p:nvSpPr>
            <p:cNvPr id="12297" name="Line 11"/>
            <p:cNvSpPr>
              <a:spLocks noChangeShapeType="1"/>
            </p:cNvSpPr>
            <p:nvPr/>
          </p:nvSpPr>
          <p:spPr bwMode="auto">
            <a:xfrm>
              <a:off x="3168" y="3874"/>
              <a:ext cx="105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推理规则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续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43011" name="Group 7"/>
          <p:cNvGrpSpPr>
            <a:grpSpLocks/>
          </p:cNvGrpSpPr>
          <p:nvPr/>
        </p:nvGrpSpPr>
        <p:grpSpPr bwMode="auto">
          <a:xfrm>
            <a:off x="4714875" y="1374775"/>
            <a:ext cx="3743325" cy="5073650"/>
            <a:chOff x="2970" y="866"/>
            <a:chExt cx="2358" cy="3196"/>
          </a:xfrm>
        </p:grpSpPr>
        <p:sp>
          <p:nvSpPr>
            <p:cNvPr id="43016" name="Rectangle 4"/>
            <p:cNvSpPr>
              <a:spLocks noChangeArrowheads="1"/>
            </p:cNvSpPr>
            <p:nvPr/>
          </p:nvSpPr>
          <p:spPr bwMode="auto">
            <a:xfrm>
              <a:off x="2970" y="866"/>
              <a:ext cx="2358" cy="3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Char char="–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Char char="•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Char char="–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(11)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破坏性二难推理规则               </a:t>
              </a: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  <a:p>
              <a:pPr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(12)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合取引入规则</a:t>
              </a: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Ù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3017" name="Line 5"/>
            <p:cNvSpPr>
              <a:spLocks noChangeShapeType="1"/>
            </p:cNvSpPr>
            <p:nvPr/>
          </p:nvSpPr>
          <p:spPr bwMode="auto">
            <a:xfrm>
              <a:off x="3360" y="2478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6"/>
            <p:cNvSpPr>
              <a:spLocks noChangeShapeType="1"/>
            </p:cNvSpPr>
            <p:nvPr/>
          </p:nvSpPr>
          <p:spPr bwMode="auto">
            <a:xfrm>
              <a:off x="3312" y="3748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2" name="Group 11"/>
          <p:cNvGrpSpPr>
            <a:grpSpLocks/>
          </p:cNvGrpSpPr>
          <p:nvPr/>
        </p:nvGrpSpPr>
        <p:grpSpPr bwMode="auto">
          <a:xfrm>
            <a:off x="684213" y="1398588"/>
            <a:ext cx="3432175" cy="5073650"/>
            <a:chOff x="431" y="881"/>
            <a:chExt cx="2162" cy="3196"/>
          </a:xfrm>
        </p:grpSpPr>
        <p:sp>
          <p:nvSpPr>
            <p:cNvPr id="43013" name="Rectangle 8"/>
            <p:cNvSpPr>
              <a:spLocks noChangeArrowheads="1"/>
            </p:cNvSpPr>
            <p:nvPr/>
          </p:nvSpPr>
          <p:spPr bwMode="auto">
            <a:xfrm>
              <a:off x="431" y="881"/>
              <a:ext cx="2162" cy="3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Char char="–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Char char="•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Char char="–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(9)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析取三段论规则</a:t>
              </a: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(10)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构造性二难推理规则</a:t>
              </a: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3014" name="Line 9"/>
            <p:cNvSpPr>
              <a:spLocks noChangeShapeType="1"/>
            </p:cNvSpPr>
            <p:nvPr/>
          </p:nvSpPr>
          <p:spPr bwMode="auto">
            <a:xfrm>
              <a:off x="1056" y="187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10"/>
            <p:cNvSpPr>
              <a:spLocks noChangeShapeType="1"/>
            </p:cNvSpPr>
            <p:nvPr/>
          </p:nvSpPr>
          <p:spPr bwMode="auto">
            <a:xfrm>
              <a:off x="1008" y="3744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2192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mtClean="0">
                <a:latin typeface="宋体" panose="02010600030101010101" pitchFamily="2" charset="-122"/>
              </a:rPr>
              <a:t>直接证明法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287462"/>
            <a:ext cx="7707313" cy="502185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例 构造下面推理的证明：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若明天是星期一或星期三，我就有课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若有课，今天必备课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我今天没备课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所以，明天不是星期一和星期三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解  设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：明天是星期一，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：明天是星期三，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：我有课，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：我备课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推理的形式结构为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前提：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结论：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-100013"/>
            <a:ext cx="8229600" cy="12954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直接证明法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484313"/>
            <a:ext cx="7635875" cy="4680991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证明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①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②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③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T①②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④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⑤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T③④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⑥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T⑤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置换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4925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宋体" panose="02010600030101010101" pitchFamily="2" charset="-122"/>
              </a:rPr>
              <a:t> 附加前提证明法</a:t>
            </a:r>
            <a:r>
              <a:rPr lang="en-US" altLang="zh-CN" sz="4000" dirty="0" smtClean="0">
                <a:latin typeface="宋体" panose="02010600030101010101" pitchFamily="2" charset="-122"/>
              </a:rPr>
              <a:t>(CP</a:t>
            </a:r>
            <a:r>
              <a:rPr lang="zh-CN" altLang="en-US" sz="4000" dirty="0" smtClean="0">
                <a:latin typeface="宋体" panose="02010600030101010101" pitchFamily="2" charset="-122"/>
              </a:rPr>
              <a:t>规则）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0925"/>
            <a:ext cx="7704137" cy="5229225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欲证明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前提：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结论：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Symbol" panose="05050102010706020507" pitchFamily="18" charset="2"/>
              </a:rPr>
              <a:t>®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等价地证明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前提：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结论：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理由：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Symbol" panose="05050102010706020507" pitchFamily="18" charset="2"/>
              </a:rPr>
              <a:t>®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Symbol" panose="05050102010706020507" pitchFamily="18" charset="2"/>
              </a:rPr>
              <a:t>Ø</a:t>
            </a:r>
            <a:r>
              <a:rPr lang="en-US" altLang="zh-CN" dirty="0" smtClean="0">
                <a:latin typeface="Times New Roman" panose="02020603050405020304" pitchFamily="18" charset="0"/>
              </a:rPr>
              <a:t>(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Symbol" panose="05050102010706020507" pitchFamily="18" charset="2"/>
              </a:rPr>
              <a:t>Ø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Symbol" panose="05050102010706020507" pitchFamily="18" charset="2"/>
              </a:rPr>
              <a:t>Ø</a:t>
            </a:r>
            <a:r>
              <a:rPr lang="en-US" altLang="zh-CN" dirty="0" smtClean="0">
                <a:latin typeface="Times New Roman" panose="02020603050405020304" pitchFamily="18" charset="0"/>
              </a:rPr>
              <a:t>(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®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-20638"/>
            <a:ext cx="8229600" cy="9906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附加前提证明法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581775"/>
            <a:ext cx="7848600" cy="276225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3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85234" y="1229380"/>
            <a:ext cx="7927975" cy="4838890"/>
          </a:xfrm>
          <a:prstGeom prst="rect">
            <a:avLst/>
          </a:prstGeom>
          <a:blipFill>
            <a:blip r:embed="rId3"/>
            <a:stretch>
              <a:fillRect l="-1537" t="-2648" b="-378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6988"/>
            <a:ext cx="8229600" cy="9906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  附加前提证明法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60922"/>
            <a:ext cx="7780338" cy="4346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证明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①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P(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附加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引入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②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P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③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④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T②③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假言三段论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⑤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T①④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⑥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 ⑦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T⑤⑥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析取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三段论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 </a:t>
            </a:r>
            <a:r>
              <a:rPr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sz="2800" dirty="0" smtClean="0">
                <a:latin typeface="Symbol" panose="05050102010706020507" pitchFamily="18" charset="2"/>
              </a:rPr>
              <a:t>®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              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①</a:t>
            </a:r>
            <a:r>
              <a:rPr lang="zh-CN" altLang="en-US" sz="2800" dirty="0">
                <a:latin typeface="Times New Roman" panose="02020603050405020304" pitchFamily="18" charset="0"/>
              </a:rPr>
              <a:t> ⑦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请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用直接证明法证明之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-100013"/>
            <a:ext cx="8686800" cy="9906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归谬法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反证法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z="40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981075"/>
            <a:ext cx="7921625" cy="4824413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欲证明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    前提：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Times New Roman" panose="02020603050405020304" pitchFamily="18" charset="0"/>
              </a:rPr>
              <a:t>, … ,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  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</a:t>
            </a:r>
            <a:r>
              <a:rPr lang="zh-CN" altLang="en-US" sz="2800" smtClean="0">
                <a:latin typeface="Times New Roman" panose="02020603050405020304" pitchFamily="18" charset="0"/>
              </a:rPr>
              <a:t>结论：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将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zh-CN" altLang="en-US" sz="2800" smtClean="0">
                <a:latin typeface="Times New Roman" panose="02020603050405020304" pitchFamily="18" charset="0"/>
              </a:rPr>
              <a:t>加入前提，若推出矛盾，则得证推理正确</a:t>
            </a:r>
            <a:r>
              <a:rPr lang="en-US" altLang="zh-CN" sz="2800" smtClean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理由</a:t>
            </a:r>
            <a:r>
              <a:rPr lang="en-US" altLang="zh-CN" sz="2800" smtClean="0">
                <a:latin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</a:t>
            </a:r>
            <a:r>
              <a:rPr lang="en-US" altLang="zh-CN" sz="2800" smtClean="0">
                <a:latin typeface="Symbol" panose="05050102010706020507" pitchFamily="18" charset="2"/>
              </a:rPr>
              <a:t>Û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Symbol" panose="05050102010706020507" pitchFamily="18" charset="2"/>
              </a:rPr>
              <a:t>Ú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</a:t>
            </a:r>
            <a:r>
              <a:rPr lang="en-US" altLang="zh-CN" sz="2800" smtClean="0">
                <a:latin typeface="Symbol" panose="05050102010706020507" pitchFamily="18" charset="2"/>
              </a:rPr>
              <a:t>Û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Symbol" panose="05050102010706020507" pitchFamily="18" charset="2"/>
              </a:rPr>
              <a:t>ÙØ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括号内部为矛盾式当且仅当 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</a:rPr>
              <a:t>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重言式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914400"/>
          </a:xfrm>
        </p:spPr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 命题公式与真值函数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013" name="Text 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3024" y="1268760"/>
            <a:ext cx="8153400" cy="4280916"/>
          </a:xfrm>
          <a:prstGeom prst="rect">
            <a:avLst/>
          </a:prstGeom>
          <a:blipFill>
            <a:blip r:embed="rId2"/>
            <a:stretch>
              <a:fillRect l="-1495" t="-1852" r="-1345" b="-185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2954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 归谬法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3950"/>
            <a:ext cx="7707312" cy="425291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例 构造下面推理的证明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前提：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结论：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证明（用归缪法）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①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结论否定作为前提引入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②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③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④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                        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②③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100013"/>
            <a:ext cx="8229600" cy="10668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归谬法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338262"/>
            <a:ext cx="7635875" cy="453901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⑤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⑥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  T④⑤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析取三段论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⑦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T⑥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置换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⑧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T①⑦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析取三段论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⑨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⑩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T⑧⑨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合取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所以可知推理正确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请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用直接证明法证明之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1268760"/>
            <a:ext cx="9144000" cy="45672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60648"/>
            <a:ext cx="4972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1585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3614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143"/>
            <a:ext cx="6852236" cy="3586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4" y="2276872"/>
            <a:ext cx="905568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96930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0648"/>
            <a:ext cx="5648325" cy="400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21346"/>
            <a:ext cx="8296275" cy="3333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261611"/>
            <a:ext cx="8943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3477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60648"/>
            <a:ext cx="5000625" cy="371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81126"/>
            <a:ext cx="9157737" cy="40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711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876300" y="222250"/>
            <a:ext cx="5640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latin typeface="宋体" panose="02010600030101010101" pitchFamily="2" charset="-122"/>
                <a:ea typeface="+mj-ea"/>
                <a:cs typeface="+mj-cs"/>
              </a:rPr>
              <a:t>2</a:t>
            </a:r>
            <a:r>
              <a:rPr lang="zh-CN" altLang="en-US" sz="3600" dirty="0">
                <a:solidFill>
                  <a:srgbClr val="FFFFFF"/>
                </a:solidFill>
                <a:latin typeface="宋体" panose="02010600030101010101" pitchFamily="2" charset="-122"/>
                <a:ea typeface="+mj-ea"/>
                <a:cs typeface="+mj-cs"/>
              </a:rPr>
              <a:t>元真值函数对应的真值表</a:t>
            </a:r>
          </a:p>
        </p:txBody>
      </p:sp>
      <p:graphicFrame>
        <p:nvGraphicFramePr>
          <p:cNvPr id="164902" name="Group 38"/>
          <p:cNvGraphicFramePr>
            <a:graphicFrameLocks noGrp="1"/>
          </p:cNvGraphicFramePr>
          <p:nvPr/>
        </p:nvGraphicFramePr>
        <p:xfrm>
          <a:off x="533400" y="1219200"/>
          <a:ext cx="8077200" cy="263845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31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0       0       0       0       0       0       0       0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0       0       0       0       1       1       1       1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0       0       1       1       0       0       1       1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0       1       0       1       0       1       0       1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98" name="Rectangle 23"/>
          <p:cNvSpPr>
            <a:spLocks noChangeArrowheads="1"/>
          </p:cNvSpPr>
          <p:nvPr/>
        </p:nvSpPr>
        <p:spPr bwMode="auto">
          <a:xfrm>
            <a:off x="2792413" y="330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99" name="Object 22"/>
          <p:cNvGraphicFramePr>
            <a:graphicFrameLocks noChangeAspect="1"/>
          </p:cNvGraphicFramePr>
          <p:nvPr/>
        </p:nvGraphicFramePr>
        <p:xfrm>
          <a:off x="1981200" y="1327150"/>
          <a:ext cx="6102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3416300" imgH="241300" progId="Equation.3">
                  <p:embed/>
                </p:oleObj>
              </mc:Choice>
              <mc:Fallback>
                <p:oleObj name="Equation" r:id="rId3" imgW="34163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27150"/>
                        <a:ext cx="61023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3" name="Group 39"/>
          <p:cNvGraphicFramePr>
            <a:graphicFrameLocks noGrp="1"/>
          </p:cNvGraphicFramePr>
          <p:nvPr/>
        </p:nvGraphicFramePr>
        <p:xfrm>
          <a:off x="533400" y="3810000"/>
          <a:ext cx="8077200" cy="264001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1       1       1       1       1       1       1       1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0       0       0       0       1       1       1       1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0       0       1       1       0       0       1       1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0       1       0       1       0       1       0       1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11" name="Rectangle 37"/>
          <p:cNvSpPr>
            <a:spLocks noChangeArrowheads="1"/>
          </p:cNvSpPr>
          <p:nvPr/>
        </p:nvSpPr>
        <p:spPr bwMode="auto">
          <a:xfrm>
            <a:off x="2868613" y="330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412" name="Object 36"/>
          <p:cNvGraphicFramePr>
            <a:graphicFrameLocks noChangeAspect="1"/>
          </p:cNvGraphicFramePr>
          <p:nvPr/>
        </p:nvGraphicFramePr>
        <p:xfrm>
          <a:off x="1970088" y="3917950"/>
          <a:ext cx="6118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5" imgW="3416300" imgH="241300" progId="Equation.3">
                  <p:embed/>
                </p:oleObj>
              </mc:Choice>
              <mc:Fallback>
                <p:oleObj name="Equation" r:id="rId5" imgW="3416300" imgH="241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3917950"/>
                        <a:ext cx="61182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01CE2-AEFB-4FE3-BCBB-BB380678CED2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71450"/>
            <a:ext cx="8229600" cy="11144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联结词的全功能集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942975"/>
            <a:ext cx="8229600" cy="551021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FF33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设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是一个联结词集合，如果任何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smtClean="0">
                <a:latin typeface="宋体" panose="02010600030101010101" pitchFamily="2" charset="-122"/>
              </a:rPr>
              <a:t>元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真值函数都可以由仅含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中的联结词构成的公式表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示，则称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是</a:t>
            </a:r>
            <a:r>
              <a:rPr lang="zh-CN" altLang="en-US" sz="2800" smtClean="0">
                <a:solidFill>
                  <a:srgbClr val="FF3300"/>
                </a:solidFill>
                <a:latin typeface="宋体" panose="02010600030101010101" pitchFamily="2" charset="-122"/>
              </a:rPr>
              <a:t>联结词全功能集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说明：若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是联结词全功能集，则任何命题公式都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可用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中的联结词表示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是两个联结词集合，且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mtClean="0">
                <a:sym typeface="Symbol" panose="05050102010706020507" pitchFamily="18" charset="2"/>
              </a:rPr>
              <a:t>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smtClean="0">
                <a:latin typeface="宋体" panose="02010600030101010101" pitchFamily="2" charset="-122"/>
              </a:rPr>
              <a:t>若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是全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功能集，则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也是全功能集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smtClean="0"/>
              <a:t> </a:t>
            </a:r>
            <a:r>
              <a:rPr lang="zh-CN" altLang="en-US" sz="2800" smtClean="0"/>
              <a:t>反之，</a:t>
            </a:r>
            <a:r>
              <a:rPr lang="zh-CN" altLang="en-US" sz="2800" smtClean="0">
                <a:latin typeface="宋体" panose="02010600030101010101" pitchFamily="2" charset="-122"/>
              </a:rPr>
              <a:t>若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不是全功能集，则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也不是全功能集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34950"/>
            <a:ext cx="8229600" cy="14001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联结词全功能集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8100"/>
            <a:ext cx="8229600" cy="4143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→}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联结词全功能集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每一个真值函数都可以用一个主析取范式表示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是联结词全功能集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→}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100013"/>
            <a:ext cx="8229600" cy="1066801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其它联结词</a:t>
            </a:r>
            <a:r>
              <a:rPr lang="zh-CN" altLang="en-US" sz="4000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22338"/>
            <a:ext cx="8229600" cy="414337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FF3300"/>
                </a:solidFill>
                <a:latin typeface="Times New Roman" panose="02020603050405020304" pitchFamily="18" charset="0"/>
              </a:rPr>
              <a:t>与非式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FF3300"/>
                </a:solidFill>
                <a:latin typeface="Times New Roman" panose="02020603050405020304" pitchFamily="18" charset="0"/>
              </a:rPr>
              <a:t>或非式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(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/>
              <a:t> 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∨有下述关系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8238"/>
            <a:ext cx="8229600" cy="43576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是联结词全功能集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可以证明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6988"/>
            <a:ext cx="8229600" cy="1066801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其它联结词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续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z="4000" smtClean="0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14426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例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58875"/>
            <a:ext cx="8229600" cy="43576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将公式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化成只含下列各联结词集中的联结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词的等值的公式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(1)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{↑}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{↓}.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(1) 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))↑(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)↓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)↓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1 EDS Template v.1 with Sample Charts">
  <a:themeElements>
    <a:clrScheme name="2001 EDS Template v.1 with Sample Charts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2001 EDS Template v.1 with Sample Charts">
      <a:majorFont>
        <a:latin typeface="隶书"/>
        <a:ea typeface="隶书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9A5C7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45000"/>
          </a:spcBef>
          <a:spcAft>
            <a:spcPct val="0"/>
          </a:spcAft>
          <a:buClr>
            <a:srgbClr val="99CCCC"/>
          </a:buClr>
          <a:buSzTx/>
          <a:buFont typeface="Wingdings" panose="05000000000000000000" pitchFamily="2" charset="2"/>
          <a:buChar char="q"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9A5C7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45000"/>
          </a:spcBef>
          <a:spcAft>
            <a:spcPct val="0"/>
          </a:spcAft>
          <a:buClr>
            <a:srgbClr val="99CCCC"/>
          </a:buClr>
          <a:buSzTx/>
          <a:buFont typeface="Wingdings" panose="05000000000000000000" pitchFamily="2" charset="2"/>
          <a:buChar char="q"/>
          <a:tabLst/>
          <a:defRPr kumimoji="1" lang="en-US" altLang="zh-CN" sz="2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001 EDS Template v.1 with Sample Chart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1 EDS Template v.1 with Sample Chart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1 EDS Template v.1 with Sample Charts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D:\Wnfppt\2001 EDS Template v.1 with Sample Charts.pot</Template>
  <TotalTime>7693</TotalTime>
  <Words>2909</Words>
  <Application>Microsoft Office PowerPoint</Application>
  <PresentationFormat>全屏显示(4:3)</PresentationFormat>
  <Paragraphs>333</Paragraphs>
  <Slides>35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等线</vt:lpstr>
      <vt:lpstr>黑体</vt:lpstr>
      <vt:lpstr>华文新魏</vt:lpstr>
      <vt:lpstr>华文中宋</vt:lpstr>
      <vt:lpstr>隶书</vt:lpstr>
      <vt:lpstr>宋体</vt:lpstr>
      <vt:lpstr>Arial</vt:lpstr>
      <vt:lpstr>Symbol</vt:lpstr>
      <vt:lpstr>Times New Roman</vt:lpstr>
      <vt:lpstr>Wingdings</vt:lpstr>
      <vt:lpstr>2001 EDS Template v.1 with Sample Charts</vt:lpstr>
      <vt:lpstr>Equation</vt:lpstr>
      <vt:lpstr>真值函数、联结词功能完备集、命题逻辑推理理论</vt:lpstr>
      <vt:lpstr>  真值函数 </vt:lpstr>
      <vt:lpstr> 命题公式与真值函数 </vt:lpstr>
      <vt:lpstr>PowerPoint 演示文稿</vt:lpstr>
      <vt:lpstr>  联结词的全功能集</vt:lpstr>
      <vt:lpstr>    联结词全功能集实例</vt:lpstr>
      <vt:lpstr> 其它联结词 </vt:lpstr>
      <vt:lpstr> 其它联结词(续) </vt:lpstr>
      <vt:lpstr>  例</vt:lpstr>
      <vt:lpstr>逻辑蕴涵关系</vt:lpstr>
      <vt:lpstr>例题</vt:lpstr>
      <vt:lpstr>蕴涵关系的性质</vt:lpstr>
      <vt:lpstr>蕴涵关系的判断</vt:lpstr>
      <vt:lpstr>蕴涵关系的证明</vt:lpstr>
      <vt:lpstr>基本蕴涵关系</vt:lpstr>
      <vt:lpstr>  推理的形式结构 </vt:lpstr>
      <vt:lpstr>  判断推理是否正确的方法</vt:lpstr>
      <vt:lpstr>  实例</vt:lpstr>
      <vt:lpstr>   实例 (续)</vt:lpstr>
      <vt:lpstr>  推理定律——重言蕴涵式  </vt:lpstr>
      <vt:lpstr>推理定律 (续)</vt:lpstr>
      <vt:lpstr> 推理规则 </vt:lpstr>
      <vt:lpstr>  推理规则(续)</vt:lpstr>
      <vt:lpstr>  直接证明法</vt:lpstr>
      <vt:lpstr>直接证明法 (续)</vt:lpstr>
      <vt:lpstr> 附加前提证明法(CP规则） </vt:lpstr>
      <vt:lpstr>附加前提证明法 (续)</vt:lpstr>
      <vt:lpstr>    附加前提证明法 (续)</vt:lpstr>
      <vt:lpstr>归谬法(反证法) </vt:lpstr>
      <vt:lpstr>   归谬法 (续)</vt:lpstr>
      <vt:lpstr>  归谬法 (续)</vt:lpstr>
      <vt:lpstr>例</vt:lpstr>
      <vt:lpstr>例</vt:lpstr>
      <vt:lpstr>例</vt:lpstr>
      <vt:lpstr>例</vt:lpstr>
    </vt:vector>
  </TitlesOfParts>
  <Company>UGS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 Tutorial</dc:title>
  <dc:creator>wangn</dc:creator>
  <cp:lastModifiedBy>ren mingming</cp:lastModifiedBy>
  <cp:revision>404</cp:revision>
  <cp:lastPrinted>2001-08-16T18:59:48Z</cp:lastPrinted>
  <dcterms:created xsi:type="dcterms:W3CDTF">2001-10-12T01:04:15Z</dcterms:created>
  <dcterms:modified xsi:type="dcterms:W3CDTF">2021-03-13T03:09:09Z</dcterms:modified>
</cp:coreProperties>
</file>