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9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71" r:id="rId18"/>
    <p:sldId id="272" r:id="rId19"/>
    <p:sldId id="273" r:id="rId20"/>
    <p:sldId id="274" r:id="rId21"/>
    <p:sldId id="287" r:id="rId22"/>
    <p:sldId id="275" r:id="rId23"/>
    <p:sldId id="310" r:id="rId24"/>
    <p:sldId id="276" r:id="rId25"/>
    <p:sldId id="277" r:id="rId26"/>
    <p:sldId id="292" r:id="rId27"/>
    <p:sldId id="291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8" r:id="rId36"/>
    <p:sldId id="289" r:id="rId37"/>
    <p:sldId id="290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FF"/>
    <a:srgbClr val="FFFFC1"/>
    <a:srgbClr val="3366CC"/>
    <a:srgbClr val="FECCBE"/>
    <a:srgbClr val="0033CC"/>
    <a:srgbClr val="D9FFD9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3" autoAdjust="0"/>
    <p:restoredTop sz="94660"/>
  </p:normalViewPr>
  <p:slideViewPr>
    <p:cSldViewPr>
      <p:cViewPr varScale="1">
        <p:scale>
          <a:sx n="100" d="100"/>
          <a:sy n="100" d="100"/>
        </p:scale>
        <p:origin x="6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E5898C-D5D7-4711-891A-1893A38813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867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867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4976A-2B1F-4A68-BAF6-987C39F412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0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178F91-2D0E-4D45-9C85-AE11C25C3ED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80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971F4-A119-4F90-88D6-9C3B2202C2C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595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771140-66E6-4484-A2F9-53BB1E0637F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47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7DD80-E1F5-46CD-9D92-9D51294F56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41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5C3FB-6712-46C9-B43D-AEE9CFD890D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2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2D5E8-827C-4FFB-81C9-88D62426D34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69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3D839F-D1BA-46B6-9026-4CABF0B121A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94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4AEB8E-DF24-4A0D-AB03-01148ACC74E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10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39567-B3F7-4AF3-8A25-41A91D6E5E1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91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7EEA0-30F4-4EA6-8572-369BD613A68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50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90A93-A807-4454-B9C3-03E431B4ADF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D31F2BE9-5159-4FB0-8A1C-17D1B934CE7E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857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857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857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857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857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857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857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614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57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4B4B98-4B35-435D-8B7F-35EF6D51DFC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集合</a:t>
            </a:r>
            <a:r>
              <a:rPr lang="zh-CN" altLang="en-US" b="1" dirty="0" smtClean="0"/>
              <a:t>的笛卡儿积和二元关系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3400" smtClean="0">
                <a:solidFill>
                  <a:srgbClr val="333300"/>
                </a:solidFill>
              </a:rPr>
              <a:t> </a:t>
            </a:r>
            <a:r>
              <a:rPr lang="zh-CN" altLang="en-US" sz="3400" b="1" smtClean="0">
                <a:solidFill>
                  <a:srgbClr val="333300"/>
                </a:solidFill>
              </a:rPr>
              <a:t>有序对</a:t>
            </a:r>
            <a:endParaRPr lang="zh-CN" altLang="en-US" b="1" smtClean="0">
              <a:solidFill>
                <a:srgbClr val="3333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rgbClr val="333300"/>
                </a:solidFill>
              </a:rPr>
              <a:t> 笛卡儿积及其性质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rgbClr val="333300"/>
                </a:solidFill>
              </a:rPr>
              <a:t> 二元关系的定义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rgbClr val="333300"/>
                </a:solidFill>
              </a:rPr>
              <a:t> 二元关系的表示</a:t>
            </a:r>
          </a:p>
          <a:p>
            <a:pPr lvl="1" eaLnBrk="1" hangingPunct="1"/>
            <a:endParaRPr lang="zh-CN" altLang="en-US" sz="3200" b="1" smtClean="0"/>
          </a:p>
          <a:p>
            <a:pPr lvl="1"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88523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DE4188-8C20-4C5A-B7DB-53915418537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二元关系的定义</a:t>
            </a:r>
          </a:p>
        </p:txBody>
      </p:sp>
      <p:sp>
        <p:nvSpPr>
          <p:cNvPr id="14343" name="Text Box 3"/>
          <p:cNvSpPr txBox="1">
            <a:spLocks noChangeArrowheads="1"/>
          </p:cNvSpPr>
          <p:nvPr/>
        </p:nvSpPr>
        <p:spPr bwMode="auto">
          <a:xfrm>
            <a:off x="611188" y="1827213"/>
            <a:ext cx="8135937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如果一个集合满足以下条件之一：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）集合非空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且它的元素都是有序对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）集合是空集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则称该集合为一个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二元关系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简称为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关系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如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可记作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xRy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实例：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}. 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是二元关系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不是有序对时，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不是二元关系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根据上面的记法，可以写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2, </a:t>
            </a:r>
            <a:r>
              <a:rPr lang="en-US" altLang="zh-CN" sz="2800" b="1" i="1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aRb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等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AED1FB-E060-477F-8129-138AD6267A2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从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到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zh-CN" altLang="en-US" b="1" smtClean="0">
                <a:latin typeface="Times New Roman" panose="02020603050405020304" pitchFamily="18" charset="0"/>
              </a:rPr>
              <a:t>的关系与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上</a:t>
            </a:r>
            <a:r>
              <a:rPr lang="zh-CN" altLang="en-US" b="1" smtClean="0"/>
              <a:t>的关系</a:t>
            </a:r>
          </a:p>
        </p:txBody>
      </p: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539750" y="1700213"/>
            <a:ext cx="8353425" cy="4568825"/>
            <a:chOff x="385" y="1096"/>
            <a:chExt cx="5262" cy="2878"/>
          </a:xfrm>
        </p:grpSpPr>
        <p:sp>
          <p:nvSpPr>
            <p:cNvPr id="15365" name="Text Box 2"/>
            <p:cNvSpPr txBox="1">
              <a:spLocks noChangeArrowheads="1"/>
            </p:cNvSpPr>
            <p:nvPr/>
          </p:nvSpPr>
          <p:spPr bwMode="auto">
            <a:xfrm>
              <a:off x="385" y="1096"/>
              <a:ext cx="5262" cy="2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 </a:t>
              </a:r>
              <a:r>
                <a:rPr lang="zh-CN" altLang="en-US" sz="2800" b="1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为集合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×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zh-CN" altLang="en-US" sz="2800" b="1">
                  <a:latin typeface="Times New Roman" panose="02020603050405020304" pitchFamily="18" charset="0"/>
                </a:rPr>
                <a:t>的任何子集所定义的二元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关系叫做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从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到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的二元关系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当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zh-CN" altLang="en-US" sz="2800" b="1">
                  <a:latin typeface="Times New Roman" panose="02020603050405020304" pitchFamily="18" charset="0"/>
                </a:rPr>
                <a:t>时则叫做 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上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的二元关系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4 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={0,1},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={1,2,3}, 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={&lt;0,2&gt;}, 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×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, 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, 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={&lt;0,1&gt;}. 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那么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是从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 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到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B 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的二元关系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和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同时也是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上的二元关系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. 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u="sng">
                  <a:latin typeface="Times New Roman" panose="02020603050405020304" pitchFamily="18" charset="0"/>
                </a:rPr>
                <a:t>计数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|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|=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|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×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|=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baseline="30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×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latin typeface="Times New Roman" panose="02020603050405020304" pitchFamily="18" charset="0"/>
                </a:rPr>
                <a:t>的子集有     个</a:t>
              </a:r>
              <a:r>
                <a:rPr lang="en-US" altLang="zh-CN" sz="2800" b="1">
                  <a:latin typeface="Times New Roman" panose="02020603050405020304" pitchFamily="18" charset="0"/>
                </a:rPr>
                <a:t>. </a:t>
              </a:r>
              <a:r>
                <a:rPr lang="zh-CN" altLang="en-US" sz="2800" b="1">
                  <a:latin typeface="Times New Roman" panose="02020603050405020304" pitchFamily="18" charset="0"/>
                </a:rPr>
                <a:t>所以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上有       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      个不同的二元关系</a:t>
              </a:r>
              <a:r>
                <a:rPr lang="en-US" altLang="zh-CN" sz="2800" b="1">
                  <a:latin typeface="Times New Roman" panose="02020603050405020304" pitchFamily="18" charset="0"/>
                </a:rPr>
                <a:t>. 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例如 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|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|=3, 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则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上有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=512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个不同的二元关系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. </a:t>
              </a:r>
            </a:p>
          </p:txBody>
        </p:sp>
        <p:graphicFrame>
          <p:nvGraphicFramePr>
            <p:cNvPr id="15366" name="Object 4"/>
            <p:cNvGraphicFramePr>
              <a:graphicFrameLocks noChangeAspect="1"/>
            </p:cNvGraphicFramePr>
            <p:nvPr/>
          </p:nvGraphicFramePr>
          <p:xfrm>
            <a:off x="3515" y="3067"/>
            <a:ext cx="40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name="公式" r:id="rId3" imgW="228501" imgH="203112" progId="Equation.3">
                    <p:embed/>
                  </p:oleObj>
                </mc:Choice>
                <mc:Fallback>
                  <p:oleObj name="公式" r:id="rId3" imgW="228501" imgH="203112" progId="Equation.3">
                    <p:embed/>
                    <p:pic>
                      <p:nvPicPr>
                        <p:cNvPr id="1536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3067"/>
                          <a:ext cx="40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5"/>
            <p:cNvGraphicFramePr>
              <a:graphicFrameLocks noChangeAspect="1"/>
            </p:cNvGraphicFramePr>
            <p:nvPr/>
          </p:nvGraphicFramePr>
          <p:xfrm>
            <a:off x="476" y="3396"/>
            <a:ext cx="36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name="公式" r:id="rId5" imgW="228501" imgH="203112" progId="Equation.3">
                    <p:embed/>
                  </p:oleObj>
                </mc:Choice>
                <mc:Fallback>
                  <p:oleObj name="公式" r:id="rId5" imgW="228501" imgH="203112" progId="Equation.3">
                    <p:embed/>
                    <p:pic>
                      <p:nvPicPr>
                        <p:cNvPr id="1536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396"/>
                          <a:ext cx="36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770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662125-BEEE-4257-9CDF-434BD66AA6C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57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/>
              <a:t>上重要关系的实例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755650" y="1844675"/>
            <a:ext cx="8137525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为任意集合，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b="1">
                <a:latin typeface="Times New Roman" panose="02020603050405020304" pitchFamily="18" charset="0"/>
              </a:rPr>
              <a:t>是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上的关系，称为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空关系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分别称为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全域关系</a:t>
            </a:r>
            <a:r>
              <a:rPr lang="zh-CN" altLang="en-US" sz="2800" b="1">
                <a:latin typeface="Times New Roman" panose="02020603050405020304" pitchFamily="18" charset="0"/>
              </a:rPr>
              <a:t>与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恒等关系</a:t>
            </a:r>
            <a:r>
              <a:rPr lang="zh-CN" altLang="en-US" sz="2800" b="1">
                <a:latin typeface="Times New Roman" panose="02020603050405020304" pitchFamily="18" charset="0"/>
              </a:rPr>
              <a:t>，定义如下：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   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&gt;|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}=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×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/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   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&gt;|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例如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={1,2},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b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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={&lt;1,1&gt;,&lt;1,2&gt;,&lt;2,1&gt;,&lt;2,2&gt;}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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={&lt;1,1&gt;,&lt;2,2&gt;}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83AAF1-CF10-4F62-9248-E1DA0325C8B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/>
              <a:t>上重要关系的实例（续）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684213" y="1989138"/>
            <a:ext cx="7993062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小于等于关系 </a:t>
            </a:r>
            <a:r>
              <a:rPr lang="en-US" altLang="zh-CN" sz="2800" b="1" i="1">
                <a:latin typeface="Times New Roman" panose="02020603050405020304" pitchFamily="18" charset="0"/>
              </a:rPr>
              <a:t>L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整除关系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包含关系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sz="2800" b="1">
                <a:latin typeface="Times New Roman" panose="02020603050405020304" pitchFamily="18" charset="0"/>
              </a:rPr>
              <a:t>定义：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latin typeface="Times New Roman" panose="02020603050405020304" pitchFamily="18" charset="0"/>
              </a:rPr>
              <a:t>L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&gt;|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}, </a:t>
            </a:r>
            <a:r>
              <a:rPr lang="zh-CN" altLang="en-US" sz="2800" b="1">
                <a:latin typeface="Times New Roman" panose="02020603050405020304" pitchFamily="18" charset="0"/>
              </a:rPr>
              <a:t>这里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为实数集合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&gt;|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</a:rPr>
              <a:t>整除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}, </a:t>
            </a:r>
            <a:r>
              <a:rPr lang="zh-CN" altLang="en-US" sz="2800" b="1">
                <a:latin typeface="Times New Roman" panose="02020603050405020304" pitchFamily="18" charset="0"/>
              </a:rPr>
              <a:t>这里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latin typeface="Times New Roman" panose="02020603050405020304" pitchFamily="18" charset="0"/>
              </a:rPr>
              <a:t>Z*, Z*</a:t>
            </a:r>
            <a:r>
              <a:rPr lang="zh-CN" altLang="en-US" sz="2800" b="1">
                <a:latin typeface="Times New Roman" panose="02020603050405020304" pitchFamily="18" charset="0"/>
              </a:rPr>
              <a:t>为非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</a:rPr>
              <a:t>整数集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&gt;|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}, </a:t>
            </a:r>
            <a:r>
              <a:rPr lang="zh-CN" altLang="en-US" sz="2800" b="1">
                <a:latin typeface="Times New Roman" panose="02020603050405020304" pitchFamily="18" charset="0"/>
              </a:rPr>
              <a:t>这里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是集合族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类似的还可以定义大于等于关系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小于关系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大于关系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真包含关系等等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027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CF7F94-A332-40CE-AF11-76E9899612B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实例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159226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例如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 {1, 2, 3},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b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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b="1" i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={&lt;1,1&gt;,&lt;1,2&gt;,&lt;1,3&gt;,&lt;2,2&gt;,&lt;2,3&gt;,&lt;3,3&gt;}</a:t>
            </a:r>
            <a:b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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={&lt;1,1&gt;,&lt;1,2&gt;,&lt;1,3&gt;,&lt;2,2&gt;,&lt;3,3&gt;}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592138" y="4021138"/>
            <a:ext cx="80835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)={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}},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上的包含关系是   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}&gt;,&lt;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}&gt;,&lt;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}&gt;,&lt;{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            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&lt;{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}&gt;,&lt;{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}&gt;,&lt;{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}&gt;,&lt;{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}&gt;}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</a:br>
            <a:endParaRPr lang="en-US" altLang="zh-CN" sz="28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8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  <p:bldP spid="2877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D1A7EC-5192-405E-BC36-2BC560B36C4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关系的表示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539750" y="1557338"/>
            <a:ext cx="82089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表示方式：关系的集合表达式、关系矩阵、关系图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关系矩阵</a:t>
            </a:r>
            <a:r>
              <a:rPr lang="zh-CN" altLang="en-US" sz="2400" b="1">
                <a:latin typeface="Times New Roman" panose="02020603050405020304" pitchFamily="18" charset="0"/>
              </a:rPr>
              <a:t>：若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={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, …,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={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, …, 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</a:rPr>
              <a:t>是从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到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</a:rPr>
              <a:t>的关系，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</a:rPr>
              <a:t>的关系矩阵是布尔矩阵</a:t>
            </a:r>
            <a:r>
              <a:rPr lang="en-US" altLang="zh-CN" sz="2400" b="1" i="1">
                <a:latin typeface="Times New Roman" panose="02020603050405020304" pitchFamily="18" charset="0"/>
              </a:rPr>
              <a:t>M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 = [ 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ij</a:t>
            </a:r>
            <a:r>
              <a:rPr lang="en-US" altLang="zh-CN" sz="2400" b="1">
                <a:latin typeface="Times New Roman" panose="02020603050405020304" pitchFamily="18" charset="0"/>
              </a:rPr>
              <a:t> ] 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其中  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ij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= 1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>
                <a:latin typeface="Times New Roman" panose="02020603050405020304" pitchFamily="18" charset="0"/>
              </a:rPr>
              <a:t> &lt;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400" b="1">
                <a:latin typeface="Times New Roman" panose="02020603050405020304" pitchFamily="18" charset="0"/>
              </a:rPr>
              <a:t>&gt;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关系图</a:t>
            </a:r>
            <a:r>
              <a:rPr lang="zh-CN" altLang="en-US" sz="2400" b="1">
                <a:latin typeface="Times New Roman" panose="02020603050405020304" pitchFamily="18" charset="0"/>
              </a:rPr>
              <a:t>：若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= {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, …,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</a:rPr>
              <a:t>是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上的关系，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</a:rPr>
              <a:t>的关系图是</a:t>
            </a:r>
            <a:r>
              <a:rPr lang="en-US" altLang="zh-CN" sz="2400" b="1" i="1">
                <a:latin typeface="Times New Roman" panose="02020603050405020304" pitchFamily="18" charset="0"/>
              </a:rPr>
              <a:t>G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=&lt;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</a:rPr>
              <a:t>&gt;, </a:t>
            </a:r>
            <a:r>
              <a:rPr lang="zh-CN" altLang="en-US" sz="2400" b="1">
                <a:latin typeface="Times New Roman" panose="02020603050405020304" pitchFamily="18" charset="0"/>
              </a:rPr>
              <a:t>其中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为顶点集，</a:t>
            </a:r>
            <a:r>
              <a:rPr lang="en-US" altLang="zh-CN" sz="2400" b="1" i="1">
                <a:latin typeface="Times New Roman" panose="02020603050405020304" pitchFamily="18" charset="0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</a:rPr>
              <a:t>为边集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  <a:r>
              <a:rPr lang="zh-CN" altLang="en-US" sz="2400" b="1">
                <a:latin typeface="Times New Roman" panose="02020603050405020304" pitchFamily="18" charset="0"/>
              </a:rPr>
              <a:t>如果</a:t>
            </a:r>
            <a:r>
              <a:rPr lang="en-US" altLang="zh-CN" sz="2400" b="1">
                <a:latin typeface="Times New Roman" panose="02020603050405020304" pitchFamily="18" charset="0"/>
              </a:rPr>
              <a:t>&lt;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400" b="1">
                <a:latin typeface="Times New Roman" panose="02020603050405020304" pitchFamily="18" charset="0"/>
              </a:rPr>
              <a:t>&gt;</a:t>
            </a:r>
            <a:r>
              <a:rPr lang="zh-CN" altLang="en-US" sz="2400" b="1">
                <a:latin typeface="Times New Roman" panose="02020603050405020304" pitchFamily="18" charset="0"/>
              </a:rPr>
              <a:t>属于关系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</a:rPr>
              <a:t>，在图中就有一条从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 i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到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j </a:t>
            </a:r>
            <a:r>
              <a:rPr lang="zh-CN" altLang="en-US" sz="2400" b="1">
                <a:latin typeface="Times New Roman" panose="02020603050405020304" pitchFamily="18" charset="0"/>
              </a:rPr>
              <a:t>的有向边</a:t>
            </a:r>
            <a:r>
              <a:rPr lang="en-US" altLang="zh-CN" sz="2400" b="1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注意：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</a:rPr>
              <a:t>为有穷集，关系矩阵适于表示从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到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</a:rPr>
              <a:t>的关系或者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上的关系，关系图适于表示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上的关系 </a:t>
            </a:r>
          </a:p>
        </p:txBody>
      </p:sp>
    </p:spTree>
    <p:extLst>
      <p:ext uri="{BB962C8B-B14F-4D97-AF65-F5344CB8AC3E}">
        <p14:creationId xmlns:p14="http://schemas.microsoft.com/office/powerpoint/2010/main" val="36220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44A4BC-D58E-4026-985F-874658EB8C6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实例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950913" y="1674813"/>
            <a:ext cx="77978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={1,2,3,4},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={&lt;1,1&gt;,&lt;1,2&gt;,&lt;2,3&gt;,&lt;2,4&gt;,&lt;4,2&gt;},</a:t>
            </a:r>
            <a:endParaRPr lang="en-US" altLang="zh-CN" sz="2800" b="1" i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的关系矩阵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和关系图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如下：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1116013" y="3638550"/>
          <a:ext cx="3024187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3" imgW="1314406" imgH="904875" progId="Equation.3">
                  <p:embed/>
                </p:oleObj>
              </mc:Choice>
              <mc:Fallback>
                <p:oleObj name="公式" r:id="rId3" imgW="1314406" imgH="904875" progId="Equation.3">
                  <p:embed/>
                  <p:pic>
                    <p:nvPicPr>
                      <p:cNvPr id="204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38550"/>
                        <a:ext cx="3024187" cy="2095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6" descr="7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522663"/>
            <a:ext cx="2447925" cy="2354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1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F4F5F1-60CE-42BD-939C-A896990E3B5F}" type="slidenum">
              <a:rPr lang="en-US" altLang="zh-CN">
                <a:latin typeface="Arial Black" panose="020B0A04020102020204" pitchFamily="34" charset="0"/>
              </a:rPr>
              <a:pPr eaLnBrk="1" hangingPunct="1"/>
              <a:t>17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基本运算定义</a:t>
            </a:r>
          </a:p>
          <a:p>
            <a:pPr lvl="1" eaLnBrk="1" hangingPunct="1"/>
            <a:r>
              <a:rPr lang="zh-CN" altLang="en-US" b="1" dirty="0" smtClean="0"/>
              <a:t>定义域、值域、域</a:t>
            </a:r>
          </a:p>
          <a:p>
            <a:pPr lvl="1" eaLnBrk="1" hangingPunct="1"/>
            <a:r>
              <a:rPr lang="zh-CN" altLang="en-US" b="1" dirty="0" smtClean="0"/>
              <a:t>逆、合成、限制、像</a:t>
            </a:r>
          </a:p>
          <a:p>
            <a:pPr eaLnBrk="1" hangingPunct="1"/>
            <a:r>
              <a:rPr lang="zh-CN" altLang="en-US" b="1" dirty="0" smtClean="0"/>
              <a:t>基本运算的性质</a:t>
            </a:r>
          </a:p>
          <a:p>
            <a:pPr eaLnBrk="1" hangingPunct="1"/>
            <a:r>
              <a:rPr lang="zh-CN" altLang="en-US" b="1" dirty="0" smtClean="0"/>
              <a:t>幂运算</a:t>
            </a:r>
          </a:p>
          <a:p>
            <a:pPr lvl="1" eaLnBrk="1" hangingPunct="1"/>
            <a:r>
              <a:rPr lang="zh-CN" altLang="en-US" b="1" dirty="0" smtClean="0"/>
              <a:t>定义</a:t>
            </a:r>
          </a:p>
          <a:p>
            <a:pPr lvl="1" eaLnBrk="1" hangingPunct="1"/>
            <a:r>
              <a:rPr lang="zh-CN" altLang="en-US" b="1" dirty="0" smtClean="0"/>
              <a:t>求法</a:t>
            </a:r>
          </a:p>
          <a:p>
            <a:pPr lvl="1" eaLnBrk="1" hangingPunct="1"/>
            <a:r>
              <a:rPr lang="zh-CN" altLang="en-US" b="1" dirty="0" smtClean="0"/>
              <a:t>性质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关系</a:t>
            </a:r>
            <a:r>
              <a:rPr lang="zh-CN" altLang="en-US" b="1" dirty="0" smtClean="0"/>
              <a:t>的运算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5185DE-1E2A-4DA0-B680-19731387446A}" type="slidenum">
              <a:rPr lang="en-US" altLang="zh-CN">
                <a:latin typeface="Arial Black" panose="020B0A04020102020204" pitchFamily="34" charset="0"/>
              </a:rPr>
              <a:pPr eaLnBrk="1" hangingPunct="1"/>
              <a:t>18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关系的基本运算定义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827088" y="1700213"/>
            <a:ext cx="7272337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定义域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值域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和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域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</a:t>
            </a:r>
            <a:r>
              <a:rPr lang="en-US" altLang="zh-CN" sz="2800" b="1">
                <a:latin typeface="Times New Roman" panose="02020603050405020304" pitchFamily="18" charset="0"/>
              </a:rPr>
              <a:t>dom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= {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|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) }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ran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= {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|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) }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fld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= dom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>
                <a:latin typeface="Times New Roman" panose="02020603050405020304" pitchFamily="18" charset="0"/>
              </a:rPr>
              <a:t> ran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971550" y="4149725"/>
            <a:ext cx="7272338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1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={&lt;1,2&gt;,&lt;1,3&gt;,&lt;2,4&gt;,&lt;4,3&gt;},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则  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  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 2, 4}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   ran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={2, 3, 4}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fld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 2, 3, 4}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368F65-45A4-413A-AB44-85259BF0BC7E}" type="slidenum">
              <a:rPr lang="en-US" altLang="zh-CN">
                <a:latin typeface="Arial Black" panose="020B0A04020102020204" pitchFamily="34" charset="0"/>
              </a:rPr>
              <a:pPr eaLnBrk="1" hangingPunct="1"/>
              <a:t>19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关系的基本运算定义（续）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827088" y="1773238"/>
            <a:ext cx="770572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逆</a:t>
            </a:r>
            <a:r>
              <a:rPr lang="zh-CN" altLang="en-US" sz="2800" b="1">
                <a:latin typeface="Times New Roman" panose="02020603050405020304" pitchFamily="18" charset="0"/>
              </a:rPr>
              <a:t>与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合成</a:t>
            </a:r>
            <a:r>
              <a:rPr lang="zh-CN" altLang="en-US" sz="2800" b="1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 = {&lt;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&gt; | 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 = |&lt;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</a:rPr>
              <a:t>&gt; |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) } 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042988" y="3716338"/>
            <a:ext cx="7345362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2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={&lt;1,2&gt;, &lt;2,3&gt;, &lt;1,4&gt;, &lt;2,2&gt;}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={&lt;1,1&gt;, &lt;1,3&gt;, &lt;2,3&gt;, &lt;3,2&gt;, &lt;3,3&gt;}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={&lt;2,1&gt;, &lt;3,2&gt;, &lt;4,1&gt;, &lt;2,2&gt;}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/>
              <a:t>∘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={&lt;1,3&gt;, &lt;2,2&gt;, &lt;2,3&gt;}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/>
              <a:t>∘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={&lt;1,2&gt;, &lt;1,4&gt;, &lt;3,2&gt;, &lt;3,3&gt;}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55776A-6618-4942-90CC-10AF5E178BE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908175" y="4581525"/>
            <a:ext cx="46799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有序对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08963" cy="3095625"/>
          </a:xfrm>
        </p:spPr>
        <p:txBody>
          <a:bodyPr/>
          <a:lstStyle/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由两个元素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，按照一定的顺序组成的</a:t>
            </a:r>
          </a:p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     二元组称为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有序对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（也称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序偶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），记作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&gt;</a:t>
            </a:r>
          </a:p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实例：点的直角坐标</a:t>
            </a:r>
            <a:r>
              <a:rPr lang="en-US" altLang="zh-CN" sz="2800" b="1" smtClean="0">
                <a:latin typeface="Times New Roman" panose="02020603050405020304" pitchFamily="18" charset="0"/>
              </a:rPr>
              <a:t>(3,</a:t>
            </a:r>
            <a:r>
              <a:rPr lang="en-US" altLang="zh-CN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smtClean="0">
                <a:latin typeface="Times New Roman" panose="02020603050405020304" pitchFamily="18" charset="0"/>
              </a:rPr>
              <a:t>4) </a:t>
            </a:r>
          </a:p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有序对性质</a:t>
            </a:r>
          </a:p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      有序性 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&gt;</a:t>
            </a:r>
            <a:r>
              <a:rPr lang="en-US" altLang="zh-CN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y,x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&gt;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（当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时）  </a:t>
            </a:r>
          </a:p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    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x,y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&gt;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与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u,v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&gt;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相等的充分必要条件是</a:t>
            </a:r>
          </a:p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                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x,y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&gt;=&lt;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u,v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&gt; </a:t>
            </a:r>
            <a:r>
              <a:rPr lang="en-US" altLang="zh-CN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x=u </a:t>
            </a:r>
            <a:r>
              <a:rPr lang="en-US" altLang="zh-CN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y=v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684213" y="5229225"/>
            <a:ext cx="7292975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1  &lt;2,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+5&gt; = &lt;3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4,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，求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x, 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解    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/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4 = 2,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+5 =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2,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 3</a:t>
            </a:r>
            <a:r>
              <a:rPr lang="en-US" altLang="zh-CN" sz="1800" b="1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chemeClr val="bg2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63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0922F6-E57E-4885-8E33-9B790041E792}" type="slidenum">
              <a:rPr lang="en-US" altLang="zh-CN">
                <a:latin typeface="Arial Black" panose="020B0A04020102020204" pitchFamily="34" charset="0"/>
              </a:rPr>
              <a:pPr eaLnBrk="1" hangingPunct="1"/>
              <a:t>20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合成运算的图示方法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950913" y="1644650"/>
            <a:ext cx="686117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/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利用图示（不是关系图）方法求合成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 ={&lt;1,3&gt;, &lt;2,2&gt;, &lt;2,3&gt;}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={&lt;1,2&gt;, &lt;1,4&gt;, &lt;3,2&gt;, &lt;3,3&gt;}</a:t>
            </a:r>
          </a:p>
        </p:txBody>
      </p:sp>
      <p:pic>
        <p:nvPicPr>
          <p:cNvPr id="24581" name="Picture 4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357563"/>
            <a:ext cx="6608762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DD8440-DF43-48B3-A4D5-B36B8165D276}" type="slidenum">
              <a:rPr lang="en-US" altLang="zh-CN">
                <a:latin typeface="Arial Black" panose="020B0A04020102020204" pitchFamily="34" charset="0"/>
              </a:rPr>
              <a:pPr eaLnBrk="1" hangingPunct="1"/>
              <a:t>21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限制与像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29600" cy="5013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b="1" i="1" smtClean="0">
                <a:latin typeface="Times New Roman" panose="02020603050405020304" pitchFamily="18" charset="0"/>
              </a:rPr>
              <a:t>  </a:t>
            </a:r>
            <a:r>
              <a:rPr lang="en-US" altLang="zh-CN" b="1" i="1" smtClean="0">
                <a:latin typeface="Times New Roman" panose="02020603050405020304" pitchFamily="18" charset="0"/>
              </a:rPr>
              <a:t>F </a:t>
            </a:r>
            <a:r>
              <a:rPr lang="zh-CN" altLang="en-US" b="1" smtClean="0">
                <a:latin typeface="Times New Roman" panose="02020603050405020304" pitchFamily="18" charset="0"/>
              </a:rPr>
              <a:t>在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上的</a:t>
            </a:r>
            <a:r>
              <a:rPr lang="zh-CN" altLang="en-US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限制 </a:t>
            </a:r>
            <a:r>
              <a:rPr lang="zh-CN" altLang="en-US" b="1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       </a:t>
            </a:r>
            <a:r>
              <a:rPr lang="en-US" altLang="zh-CN" b="1" i="1" smtClean="0">
                <a:latin typeface="Times New Roman" panose="02020603050405020304" pitchFamily="18" charset="0"/>
              </a:rPr>
              <a:t>F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↾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A 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= {&lt;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x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,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y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&gt; | 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xFy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      A </a:t>
            </a:r>
            <a:r>
              <a:rPr lang="zh-CN" altLang="en-US" b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在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F</a:t>
            </a:r>
            <a:r>
              <a:rPr lang="zh-CN" altLang="en-US" b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下的</a:t>
            </a:r>
            <a:r>
              <a:rPr lang="zh-CN" altLang="en-US" b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      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F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[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] = ran(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F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↾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)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实例   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={&lt;1,2&gt;, &lt;2,3&gt;, &lt;1,4&gt;, &lt;2,2&gt;}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↾{1}={&lt;1,2&gt;,&lt;1,4&gt;}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[{1}]={2,4}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↾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=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[{1,2}]={2,3,4}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注意：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F</a:t>
            </a:r>
            <a:r>
              <a:rPr lang="en-US" altLang="zh-CN" b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↾</a:t>
            </a:r>
            <a:r>
              <a:rPr lang="en-US" altLang="zh-CN" b="1" i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A</a:t>
            </a:r>
            <a:r>
              <a:rPr lang="en-US" altLang="zh-CN" b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</a:t>
            </a:r>
            <a:r>
              <a:rPr lang="en-US" altLang="zh-CN" b="1" i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F</a:t>
            </a:r>
            <a:r>
              <a:rPr lang="en-US" altLang="zh-CN" b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 </a:t>
            </a:r>
            <a:r>
              <a:rPr lang="en-US" altLang="zh-CN" b="1" i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F</a:t>
            </a:r>
            <a:r>
              <a:rPr lang="en-US" altLang="zh-CN" b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[</a:t>
            </a:r>
            <a:r>
              <a:rPr lang="en-US" altLang="zh-CN" b="1" i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A</a:t>
            </a:r>
            <a:r>
              <a:rPr lang="en-US" altLang="zh-CN" b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] ran</a:t>
            </a:r>
            <a:r>
              <a:rPr lang="en-US" altLang="zh-CN" b="1" i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C8D810-7DAD-42AF-A610-8CDACDFCDA50}" type="slidenum">
              <a:rPr lang="en-US" altLang="zh-CN">
                <a:latin typeface="Arial Black" panose="020B0A04020102020204" pitchFamily="34" charset="0"/>
              </a:rPr>
              <a:pPr eaLnBrk="1" hangingPunct="1"/>
              <a:t>22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关系基本运算的性质 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755650" y="1700213"/>
            <a:ext cx="7993063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 sz="2800" b="1"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</a:rPr>
              <a:t>是任意的关系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</a:t>
            </a:r>
            <a:r>
              <a:rPr lang="en-US" altLang="zh-CN" sz="2800" b="1">
                <a:latin typeface="Times New Roman" panose="02020603050405020304" pitchFamily="18" charset="0"/>
              </a:rPr>
              <a:t>(1) </a:t>
            </a:r>
            <a:r>
              <a:rPr lang="en-US" altLang="zh-CN" sz="2800" b="1" i="1">
                <a:latin typeface="Times New Roman" panose="02020603050405020304" pitchFamily="18" charset="0"/>
              </a:rPr>
              <a:t>(F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=F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(2) dom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=ran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, ran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=dom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证  </a:t>
            </a:r>
            <a:r>
              <a:rPr lang="en-US" altLang="zh-CN" sz="2800" b="1">
                <a:latin typeface="Times New Roman" panose="02020603050405020304" pitchFamily="18" charset="0"/>
              </a:rPr>
              <a:t>(1) </a:t>
            </a:r>
            <a:r>
              <a:rPr lang="zh-CN" altLang="en-US" sz="2800" b="1">
                <a:latin typeface="Times New Roman" panose="02020603050405020304" pitchFamily="18" charset="0"/>
              </a:rPr>
              <a:t>任取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&gt;, </a:t>
            </a:r>
            <a:r>
              <a:rPr lang="zh-CN" altLang="en-US" sz="2800" b="1">
                <a:latin typeface="Times New Roman" panose="02020603050405020304" pitchFamily="18" charset="0"/>
              </a:rPr>
              <a:t>由逆的定义有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      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&gt;∈(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en-US" altLang="zh-CN" sz="2800" b="1" i="1" baseline="30000">
                <a:sym typeface="Symbol" panose="05050102010706020507" pitchFamily="18" charset="2"/>
              </a:rPr>
              <a:t></a:t>
            </a:r>
            <a:r>
              <a:rPr lang="en-US" altLang="zh-CN" sz="2800" b="1"/>
              <a:t> 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所以有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  (2) </a:t>
            </a:r>
            <a:r>
              <a:rPr lang="zh-CN" altLang="en-US" sz="2800" b="1">
                <a:latin typeface="Times New Roman" panose="02020603050405020304" pitchFamily="18" charset="0"/>
              </a:rPr>
              <a:t>任取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endParaRPr lang="en-US" altLang="zh-CN" sz="2800" b="1" i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i="1">
                <a:latin typeface="Times New Roman" panose="02020603050405020304" pitchFamily="18" charset="0"/>
              </a:rPr>
              <a:t>          x</a:t>
            </a:r>
            <a:r>
              <a:rPr lang="en-US" altLang="zh-CN" sz="2800" b="1">
                <a:latin typeface="Times New Roman" panose="02020603050405020304" pitchFamily="18" charset="0"/>
              </a:rPr>
              <a:t>∈dom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endParaRPr lang="en-US" altLang="zh-CN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    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∈ran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所以有</a:t>
            </a:r>
            <a:r>
              <a:rPr lang="en-US" altLang="zh-CN" sz="2800" b="1">
                <a:latin typeface="Times New Roman" panose="02020603050405020304" pitchFamily="18" charset="0"/>
              </a:rPr>
              <a:t>dom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 ran</a:t>
            </a:r>
            <a:r>
              <a:rPr lang="en-US" altLang="zh-CN" sz="2800" b="1" i="1">
                <a:latin typeface="Times New Roman" panose="02020603050405020304" pitchFamily="18" charset="0"/>
              </a:rPr>
              <a:t>F.  </a:t>
            </a:r>
            <a:r>
              <a:rPr lang="zh-CN" altLang="en-US" sz="2800" b="1">
                <a:latin typeface="Times New Roman" panose="02020603050405020304" pitchFamily="18" charset="0"/>
              </a:rPr>
              <a:t>同理可证 </a:t>
            </a:r>
            <a:r>
              <a:rPr lang="en-US" altLang="zh-CN" sz="2800" b="1">
                <a:latin typeface="Times New Roman" panose="02020603050405020304" pitchFamily="18" charset="0"/>
              </a:rPr>
              <a:t>ran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 = dom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C8D810-7DAD-42AF-A610-8CDACDFCDA50}" type="slidenum">
              <a:rPr lang="en-US" altLang="zh-CN">
                <a:latin typeface="Arial Black" panose="020B0A04020102020204" pitchFamily="34" charset="0"/>
              </a:rPr>
              <a:pPr eaLnBrk="1" hangingPunct="1"/>
              <a:t>23</a:t>
            </a:fld>
            <a:endParaRPr lang="en-US" altLang="zh-CN" dirty="0">
              <a:latin typeface="Arial Black" panose="020B0A040201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关系基本运算的性质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8" name="Text Box 3"/>
              <p:cNvSpPr txBox="1">
                <a:spLocks noChangeArrowheads="1"/>
              </p:cNvSpPr>
              <p:nvPr/>
            </p:nvSpPr>
            <p:spPr bwMode="auto">
              <a:xfrm>
                <a:off x="755650" y="1700213"/>
                <a:ext cx="7993063" cy="48710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 smtClean="0">
                    <a:solidFill>
                      <a:schemeClr val="tx1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，则有</a:t>
                </a:r>
                <a:endPara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800" b="1" dirty="0" smtClean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性质</a:t>
                </a:r>
                <a:r>
                  <a:rPr lang="en-US" altLang="zh-CN" sz="2800" b="1" dirty="0" smtClean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800" b="1" dirty="0" smtClean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：</a:t>
                </a:r>
                <a:endParaRPr lang="en-US" altLang="zh-CN" sz="28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𝐝𝐨𝐦</m:t>
                      </m:r>
                      <m:d>
                        <m:dPr>
                          <m:ctrlP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𝐝𝐨𝐦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𝐝𝐨𝐦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altLang="zh-CN" sz="2800" b="1" dirty="0" smtClean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𝐫𝐚𝐧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𝐫𝐚𝐧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𝐫𝐚𝐧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𝐝𝐨𝐦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𝐝𝐨𝐦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𝐝𝐨𝐦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𝐫𝐚𝐧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𝐫𝐚𝐧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𝐫𝐚𝐧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800" b="1" dirty="0" smtClean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性质</a:t>
                </a:r>
                <a:r>
                  <a:rPr lang="en-US" altLang="zh-CN" sz="2800" b="1" dirty="0" smtClean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800" b="1" dirty="0" smtClean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：</a:t>
                </a:r>
                <a:endPara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2800" b="1" dirty="0" smtClean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2800" b="1" dirty="0" smtClean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2800" b="1" dirty="0" smtClean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62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700213"/>
                <a:ext cx="7993063" cy="4871077"/>
              </a:xfrm>
              <a:prstGeom prst="rect">
                <a:avLst/>
              </a:prstGeom>
              <a:blipFill>
                <a:blip r:embed="rId2"/>
                <a:stretch>
                  <a:fillRect l="-1602" t="-1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A69340-7A32-4DEA-BCEB-B3EE648BE99F}" type="slidenum">
              <a:rPr lang="en-US" altLang="zh-CN">
                <a:latin typeface="Arial Black" panose="020B0A04020102020204" pitchFamily="34" charset="0"/>
              </a:rPr>
              <a:pPr eaLnBrk="1" hangingPunct="1"/>
              <a:t>24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755650" y="1557338"/>
            <a:ext cx="80645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2   </a:t>
            </a:r>
            <a:r>
              <a:rPr lang="zh-CN" altLang="en-US" sz="2800" b="1"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</a:rPr>
              <a:t>是任意的关系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  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(1) 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    (2) 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 G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证 </a:t>
            </a:r>
            <a:r>
              <a:rPr lang="en-US" altLang="zh-CN" sz="2800" b="1">
                <a:latin typeface="Times New Roman" panose="02020603050405020304" pitchFamily="18" charset="0"/>
              </a:rPr>
              <a:t>(1) </a:t>
            </a:r>
            <a:r>
              <a:rPr lang="zh-CN" altLang="en-US" sz="2800" b="1">
                <a:latin typeface="Times New Roman" panose="02020603050405020304" pitchFamily="18" charset="0"/>
              </a:rPr>
              <a:t>任取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&gt;, </a:t>
            </a: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  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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y&gt;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endParaRPr lang="en-US" altLang="zh-CN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  </a:t>
            </a:r>
            <a:r>
              <a:rPr lang="en-US" altLang="zh-CN" sz="2800" b="1" i="1">
                <a:latin typeface="Times New Roman" panose="02020603050405020304" pitchFamily="18" charset="0"/>
              </a:rPr>
              <a:t>t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)∧&lt;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>
                <a:latin typeface="Times New Roman" panose="02020603050405020304" pitchFamily="18" charset="0"/>
              </a:rPr>
              <a:t>t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s 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>
                <a:latin typeface="Times New Roman" panose="02020603050405020304" pitchFamily="18" charset="0"/>
              </a:rPr>
              <a:t>s 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∧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t 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>
                <a:latin typeface="Times New Roman" panose="02020603050405020304" pitchFamily="18" charset="0"/>
              </a:rPr>
              <a:t>s 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所以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H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关系基本运算的性质（续）</a:t>
            </a:r>
            <a:r>
              <a:rPr lang="zh-CN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AC1ECB-28A4-4152-8648-2BAD5DEE362D}" type="slidenum">
              <a:rPr lang="en-US" altLang="zh-CN">
                <a:latin typeface="Arial Black" panose="020B0A04020102020204" pitchFamily="34" charset="0"/>
              </a:rPr>
              <a:pPr eaLnBrk="1" hangingPunct="1"/>
              <a:t>25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755650" y="2060575"/>
            <a:ext cx="7416800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(2) </a:t>
            </a:r>
            <a:r>
              <a:rPr lang="zh-CN" altLang="en-US" sz="2800" b="1">
                <a:latin typeface="Times New Roman" panose="02020603050405020304" pitchFamily="18" charset="0"/>
              </a:rPr>
              <a:t>任取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&gt;,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 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 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/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 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>
                <a:latin typeface="Times New Roman" panose="02020603050405020304" pitchFamily="18" charset="0"/>
              </a:rPr>
              <a:t>t 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∧(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)∈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 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>
                <a:latin typeface="Times New Roman" panose="02020603050405020304" pitchFamily="18" charset="0"/>
              </a:rPr>
              <a:t>t 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∧(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 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</a:t>
            </a:r>
            <a:r>
              <a:rPr lang="zh-CN" altLang="en-US" sz="2800" b="1">
                <a:latin typeface="Times New Roman" panose="02020603050405020304" pitchFamily="18" charset="0"/>
              </a:rPr>
              <a:t>所以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 =</a:t>
            </a:r>
            <a:r>
              <a:rPr lang="en-US" altLang="zh-CN" sz="2800" b="1" i="1">
                <a:latin typeface="Times New Roman" panose="02020603050405020304" pitchFamily="18" charset="0"/>
              </a:rPr>
              <a:t> G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关系基本运算的性质（续）</a:t>
            </a:r>
            <a:r>
              <a:rPr lang="zh-CN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AC1ECB-28A4-4152-8648-2BAD5DEE362D}" type="slidenum">
              <a:rPr lang="en-US" altLang="zh-CN">
                <a:latin typeface="Arial Black" panose="020B0A04020102020204" pitchFamily="34" charset="0"/>
              </a:rPr>
              <a:pPr eaLnBrk="1" hangingPunct="1"/>
              <a:t>26</a:t>
            </a:fld>
            <a:endParaRPr lang="en-US" altLang="zh-CN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Text Box 2"/>
              <p:cNvSpPr txBox="1">
                <a:spLocks noChangeArrowheads="1"/>
              </p:cNvSpPr>
              <p:nvPr/>
            </p:nvSpPr>
            <p:spPr bwMode="auto">
              <a:xfrm>
                <a:off x="688975" y="1681083"/>
                <a:ext cx="7931150" cy="5081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)∪(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∩(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证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(1)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：</a:t>
                </a:r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    任取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∨∃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67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975" y="1681083"/>
                <a:ext cx="7931150" cy="5081519"/>
              </a:xfrm>
              <a:prstGeom prst="rect">
                <a:avLst/>
              </a:prstGeom>
              <a:blipFill>
                <a:blip r:embed="rId2"/>
                <a:stretch>
                  <a:fillRect l="-1153" t="-2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关系基本运算的性质（续）</a:t>
            </a:r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AC1ECB-28A4-4152-8648-2BAD5DEE362D}" type="slidenum">
              <a:rPr lang="en-US" altLang="zh-CN">
                <a:latin typeface="Arial Black" panose="020B0A04020102020204" pitchFamily="34" charset="0"/>
              </a:rPr>
              <a:pPr eaLnBrk="1" hangingPunct="1"/>
              <a:t>27</a:t>
            </a:fld>
            <a:endParaRPr lang="en-US" altLang="zh-CN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Text Box 2"/>
              <p:cNvSpPr txBox="1">
                <a:spLocks noChangeArrowheads="1"/>
              </p:cNvSpPr>
              <p:nvPr/>
            </p:nvSpPr>
            <p:spPr bwMode="auto">
              <a:xfrm>
                <a:off x="688975" y="1681083"/>
                <a:ext cx="7931150" cy="5024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)∪(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∩(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证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(2)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：</a:t>
                </a:r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    任取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∧∃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67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975" y="1681083"/>
                <a:ext cx="7931150" cy="5024517"/>
              </a:xfrm>
              <a:prstGeom prst="rect">
                <a:avLst/>
              </a:prstGeom>
              <a:blipFill>
                <a:blip r:embed="rId2"/>
                <a:stretch>
                  <a:fillRect l="-1153" t="-2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关系基本运算的性质（续）</a:t>
            </a:r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89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0F137D-0C1A-415F-8B44-8D84C9FB4C19}" type="slidenum">
              <a:rPr lang="en-US" altLang="zh-CN">
                <a:latin typeface="Arial Black" panose="020B0A04020102020204" pitchFamily="34" charset="0"/>
              </a:rPr>
              <a:pPr eaLnBrk="1" hangingPunct="1"/>
              <a:t>28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/>
              <a:t>上关系的幂运算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11188" y="1916113"/>
            <a:ext cx="8342312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上的关系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为自然数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 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的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次幂</a:t>
            </a:r>
            <a:r>
              <a:rPr lang="zh-CN" altLang="en-US" sz="2800" b="1">
                <a:latin typeface="Times New Roman" panose="02020603050405020304" pitchFamily="18" charset="0"/>
              </a:rPr>
              <a:t>定义为：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</a:rPr>
              <a:t>(1)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&gt; |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en-US" altLang="zh-CN" sz="2800" b="1">
                <a:latin typeface="Times New Roman" panose="02020603050405020304" pitchFamily="18" charset="0"/>
              </a:rPr>
              <a:t>}=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  (2)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+1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注意：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对于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上的任何关系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和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都有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 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0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0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对于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上的任何关系 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都有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 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DA0256-1A4B-4FA8-8E6A-08F86F5832A0}" type="slidenum">
              <a:rPr lang="en-US" altLang="zh-CN">
                <a:latin typeface="Arial Black" panose="020B0A04020102020204" pitchFamily="34" charset="0"/>
              </a:rPr>
              <a:pPr eaLnBrk="1" hangingPunct="1"/>
              <a:t>29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幂的求法</a:t>
            </a:r>
          </a:p>
        </p:txBody>
      </p:sp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684213" y="1628775"/>
            <a:ext cx="7942262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对于集合表示的关系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，计算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 </a:t>
            </a:r>
            <a:r>
              <a:rPr lang="zh-CN" altLang="en-US" sz="2800" b="1">
                <a:latin typeface="Times New Roman" panose="02020603050405020304" pitchFamily="18" charset="0"/>
              </a:rPr>
              <a:t>就是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个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右复合 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矩阵表示就是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个矩阵相乘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其中相加采用逻辑加</a:t>
            </a:r>
            <a:r>
              <a:rPr lang="en-US" altLang="zh-CN" sz="2800" b="1">
                <a:latin typeface="Times New Roman" panose="02020603050405020304" pitchFamily="18" charset="0"/>
              </a:rPr>
              <a:t>.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3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&gt;},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的各次幂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分别用矩阵和关系图表示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解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的关系矩阵分别为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395027"/>
              </p:ext>
            </p:extLst>
          </p:nvPr>
        </p:nvGraphicFramePr>
        <p:xfrm>
          <a:off x="467544" y="4243388"/>
          <a:ext cx="2232025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公式" r:id="rId3" imgW="1130040" imgH="863280" progId="Equation.3">
                  <p:embed/>
                </p:oleObj>
              </mc:Choice>
              <mc:Fallback>
                <p:oleObj name="公式" r:id="rId3" imgW="1130040" imgH="863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43388"/>
                        <a:ext cx="2232025" cy="170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3059113" y="4276725"/>
          <a:ext cx="5761037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公式" r:id="rId5" imgW="2971800" imgH="863280" progId="Equation.3">
                  <p:embed/>
                </p:oleObj>
              </mc:Choice>
              <mc:Fallback>
                <p:oleObj name="公式" r:id="rId5" imgW="2971800" imgH="863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76725"/>
                        <a:ext cx="5761037" cy="167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65C1D-D165-4272-BCAB-B041761DC94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有序 </a:t>
            </a:r>
            <a:r>
              <a:rPr lang="en-US" altLang="zh-CN" b="1" i="1" smtClean="0">
                <a:latin typeface="Times New Roman" panose="02020603050405020304" pitchFamily="18" charset="0"/>
              </a:rPr>
              <a:t>n </a:t>
            </a:r>
            <a:r>
              <a:rPr lang="zh-CN" altLang="en-US" b="1" smtClean="0"/>
              <a:t>元组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  一个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有序 </a:t>
            </a:r>
            <a:r>
              <a:rPr lang="en-US" altLang="zh-CN" sz="2800" b="1" i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3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元组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是一个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有序对，其中第一个元素是一个有序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-1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元组，即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&gt; = &lt; &lt;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&gt;, 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&gt;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当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=1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时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&lt;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形式上可以看成有序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元组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.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实例 </a:t>
            </a:r>
            <a:r>
              <a:rPr lang="zh-CN" altLang="en-US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维向量是有序</a:t>
            </a:r>
            <a:r>
              <a:rPr lang="zh-CN" altLang="en-US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元组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98830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202FC7-5761-4BDE-A28D-1267B0B37A0E}" type="slidenum">
              <a:rPr lang="en-US" altLang="zh-CN">
                <a:latin typeface="Arial Black" panose="020B0A04020102020204" pitchFamily="34" charset="0"/>
              </a:rPr>
              <a:pPr eaLnBrk="1" hangingPunct="1"/>
              <a:t>30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4101" name="Text Box 2"/>
          <p:cNvSpPr txBox="1">
            <a:spLocks noChangeArrowheads="1"/>
          </p:cNvSpPr>
          <p:nvPr/>
        </p:nvSpPr>
        <p:spPr bwMode="auto">
          <a:xfrm>
            <a:off x="971550" y="1916113"/>
            <a:ext cx="58642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同理，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的矩阵分别是：</a:t>
            </a:r>
          </a:p>
          <a:p>
            <a:pPr eaLnBrk="1" hangingPunct="1"/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因此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即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因此可以得到</a:t>
            </a:r>
            <a:b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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=…,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=…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</a:br>
            <a:endParaRPr lang="en-US" altLang="zh-CN" sz="28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419475" y="2752725"/>
          <a:ext cx="4824413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公式" r:id="rId3" imgW="2501640" imgH="863280" progId="Equation.3">
                  <p:embed/>
                </p:oleObj>
              </mc:Choice>
              <mc:Fallback>
                <p:oleObj name="公式" r:id="rId3" imgW="2501640" imgH="863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752725"/>
                        <a:ext cx="4824413" cy="167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971550" y="2767013"/>
          <a:ext cx="2303463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公式" r:id="rId5" imgW="1193760" imgH="863280" progId="Equation.3">
                  <p:embed/>
                </p:oleObj>
              </mc:Choice>
              <mc:Fallback>
                <p:oleObj name="公式" r:id="rId5" imgW="1193760" imgH="863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67013"/>
                        <a:ext cx="2303463" cy="168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幂的求法（续）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C0607A-D84E-4B92-9599-1807DD66EA80}" type="slidenum">
              <a:rPr lang="en-US" altLang="zh-CN">
                <a:latin typeface="Arial Black" panose="020B0A04020102020204" pitchFamily="34" charset="0"/>
              </a:rPr>
              <a:pPr eaLnBrk="1" hangingPunct="1"/>
              <a:t>31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611188" y="1844675"/>
            <a:ext cx="7993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,…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的关系图如下图所示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幂的求法（续）</a:t>
            </a:r>
          </a:p>
        </p:txBody>
      </p:sp>
      <p:pic>
        <p:nvPicPr>
          <p:cNvPr id="30725" name="Picture 4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55"/>
          <a:stretch>
            <a:fillRect/>
          </a:stretch>
        </p:blipFill>
        <p:spPr bwMode="auto">
          <a:xfrm>
            <a:off x="611188" y="2879725"/>
            <a:ext cx="7848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7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00" b="9482"/>
          <a:stretch>
            <a:fillRect/>
          </a:stretch>
        </p:blipFill>
        <p:spPr bwMode="auto">
          <a:xfrm>
            <a:off x="539750" y="4221163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2138363" y="3763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6515100" y="3743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1908175" y="5516563"/>
            <a:ext cx="144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</a:rPr>
              <a:t>=…</a:t>
            </a:r>
            <a:endParaRPr lang="en-US" altLang="zh-CN" sz="2400" b="1" baseline="30000">
              <a:latin typeface="Times New Roman" panose="02020603050405020304" pitchFamily="18" charset="0"/>
            </a:endParaRPr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6300788" y="5516563"/>
            <a:ext cx="144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5</a:t>
            </a:r>
            <a:r>
              <a:rPr lang="en-US" altLang="zh-CN" sz="2400" b="1">
                <a:latin typeface="Times New Roman" panose="02020603050405020304" pitchFamily="18" charset="0"/>
              </a:rPr>
              <a:t>=…</a:t>
            </a:r>
            <a:endParaRPr lang="en-US" altLang="zh-CN" sz="2400" b="1" baseline="30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830E02-A4B9-40EE-A1CC-04DDB57D1109}" type="slidenum">
              <a:rPr lang="en-US" altLang="zh-CN">
                <a:latin typeface="Arial Black" panose="020B0A04020102020204" pitchFamily="34" charset="0"/>
              </a:rPr>
              <a:pPr eaLnBrk="1" hangingPunct="1"/>
              <a:t>32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幂运算的性质</a:t>
            </a: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827088" y="1916113"/>
            <a:ext cx="7848600" cy="4194175"/>
            <a:chOff x="521" y="1207"/>
            <a:chExt cx="4944" cy="2642"/>
          </a:xfrm>
        </p:grpSpPr>
        <p:sp>
          <p:nvSpPr>
            <p:cNvPr id="5126" name="Text Box 3"/>
            <p:cNvSpPr txBox="1">
              <a:spLocks noChangeArrowheads="1"/>
            </p:cNvSpPr>
            <p:nvPr/>
          </p:nvSpPr>
          <p:spPr bwMode="auto">
            <a:xfrm>
              <a:off x="521" y="1207"/>
              <a:ext cx="4944" cy="2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元集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是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上的关系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则存在自然数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和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使得  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i="1" baseline="300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30000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</a:t>
              </a:r>
            </a:p>
            <a:p>
              <a:pPr eaLnBrk="1" hangingPunct="1">
                <a:lnSpc>
                  <a:spcPct val="120000"/>
                </a:lnSpc>
              </a:pP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证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上的关系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由于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|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|=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上的不同关系只有      个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 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当列出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的各次幂</a:t>
              </a:r>
              <a:endParaRPr lang="zh-CN" altLang="en-US" sz="2800" b="1" i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 i="1" dirty="0">
                  <a:latin typeface="Times New Roman" panose="02020603050405020304" pitchFamily="18" charset="0"/>
                </a:rPr>
                <a:t>   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…, , …, 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必存在自然数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和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t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使得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30000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5122" name="Object 4"/>
            <p:cNvGraphicFramePr>
              <a:graphicFrameLocks noChangeAspect="1"/>
            </p:cNvGraphicFramePr>
            <p:nvPr/>
          </p:nvGraphicFramePr>
          <p:xfrm>
            <a:off x="839" y="2560"/>
            <a:ext cx="36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公式" r:id="rId3" imgW="228600" imgH="203040" progId="Equation.3">
                    <p:embed/>
                  </p:oleObj>
                </mc:Choice>
                <mc:Fallback>
                  <p:oleObj name="公式" r:id="rId3" imgW="228600" imgH="2030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560"/>
                          <a:ext cx="36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DC7DDF-5B76-42F0-B428-2F2B37A596A4}" type="slidenum">
              <a:rPr lang="en-US" altLang="zh-CN">
                <a:latin typeface="Arial Black" panose="020B0A04020102020204" pitchFamily="34" charset="0"/>
              </a:rPr>
              <a:pPr eaLnBrk="1" hangingPunct="1"/>
              <a:t>33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971550" y="1844675"/>
            <a:ext cx="7921625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4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∈N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/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(2) 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  </a:t>
            </a: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证 用归纳法 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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对于任意给定的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∈N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</a:rPr>
              <a:t>施归纳于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=0,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则有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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+0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假设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则有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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+1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+1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所以对一切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∈N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baseline="300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b="1" baseline="30000" dirty="0">
              <a:latin typeface="Times New Roman" panose="02020603050405020304" pitchFamily="18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幂运算的性质（续）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E5EC30-5095-439E-88F2-7938F80DF51B}" type="slidenum">
              <a:rPr lang="en-US" altLang="zh-CN">
                <a:latin typeface="Arial Black" panose="020B0A04020102020204" pitchFamily="34" charset="0"/>
              </a:rPr>
              <a:pPr eaLnBrk="1" hangingPunct="1"/>
              <a:t>34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827088" y="1800225"/>
            <a:ext cx="7705725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</a:rPr>
              <a:t>接上页证明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(2) </a:t>
            </a:r>
            <a:r>
              <a:rPr lang="zh-CN" altLang="en-US" sz="2800" b="1">
                <a:latin typeface="Times New Roman" panose="02020603050405020304" pitchFamily="18" charset="0"/>
              </a:rPr>
              <a:t>对于任意给定的 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∈N,  </a:t>
            </a:r>
            <a:r>
              <a:rPr lang="zh-CN" altLang="en-US" sz="2800" b="1">
                <a:latin typeface="Times New Roman" panose="02020603050405020304" pitchFamily="18" charset="0"/>
              </a:rPr>
              <a:t>施归纳于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=0, </a:t>
            </a:r>
            <a:r>
              <a:rPr lang="zh-CN" altLang="en-US" sz="2800" b="1">
                <a:latin typeface="Times New Roman" panose="02020603050405020304" pitchFamily="18" charset="0"/>
              </a:rPr>
              <a:t>则有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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×0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假设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mn</a:t>
            </a:r>
            <a:r>
              <a:rPr lang="en-US" altLang="zh-CN" sz="2800" b="1">
                <a:latin typeface="Times New Roman" panose="02020603050405020304" pitchFamily="18" charset="0"/>
              </a:rPr>
              <a:t>,  </a:t>
            </a:r>
            <a:r>
              <a:rPr lang="zh-CN" altLang="en-US" sz="2800" b="1">
                <a:latin typeface="Times New Roman" panose="02020603050405020304" pitchFamily="18" charset="0"/>
              </a:rPr>
              <a:t>则有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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+1</a:t>
            </a:r>
            <a:r>
              <a:rPr lang="en-US" altLang="zh-CN" sz="2800" b="1">
                <a:latin typeface="Times New Roman" panose="02020603050405020304" pitchFamily="18" charset="0"/>
              </a:rPr>
              <a:t>=(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=(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mn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(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+1)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所以对一切 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∈N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有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mn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幂运算的性质（续）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603D21C-E893-44B4-94A1-3D359292BBE1}" type="slidenum">
              <a:rPr lang="zh-CN" altLang="en-US" sz="1200" smtClean="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7848600" cy="43926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若存在自然数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(1)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∈N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(2)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∈N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(3)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则对于任意的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∈N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∘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∘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归纳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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+0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b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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+(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∘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400" b="1" i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∘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由归纳法命题得证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47625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 smtClean="0"/>
              <a:t>幂运算的性质（续）</a:t>
            </a:r>
          </a:p>
        </p:txBody>
      </p:sp>
    </p:spTree>
    <p:extLst>
      <p:ext uri="{BB962C8B-B14F-4D97-AF65-F5344CB8AC3E}">
        <p14:creationId xmlns:p14="http://schemas.microsoft.com/office/powerpoint/2010/main" val="229665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EEC29CA8-7669-412A-B049-29F55172CC13}" type="slidenum">
              <a:rPr lang="zh-CN" altLang="en-US" sz="1200" smtClean="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显然有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则存在自然数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0≤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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        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=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=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这就证明了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47625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 smtClean="0"/>
              <a:t>幂运算的性质（续）</a:t>
            </a:r>
          </a:p>
        </p:txBody>
      </p:sp>
    </p:spTree>
    <p:extLst>
      <p:ext uri="{BB962C8B-B14F-4D97-AF65-F5344CB8AC3E}">
        <p14:creationId xmlns:p14="http://schemas.microsoft.com/office/powerpoint/2010/main" val="391904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C9E825-8E20-4945-8240-F0676F9E8B6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611188" y="1844675"/>
            <a:ext cx="7993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,…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的关系图如下图所示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重新审视前例：</a:t>
            </a:r>
          </a:p>
        </p:txBody>
      </p:sp>
      <p:pic>
        <p:nvPicPr>
          <p:cNvPr id="39941" name="Picture 4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55"/>
          <a:stretch>
            <a:fillRect/>
          </a:stretch>
        </p:blipFill>
        <p:spPr bwMode="auto">
          <a:xfrm>
            <a:off x="611188" y="2879725"/>
            <a:ext cx="7848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7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00" b="9482"/>
          <a:stretch>
            <a:fillRect/>
          </a:stretch>
        </p:blipFill>
        <p:spPr bwMode="auto">
          <a:xfrm>
            <a:off x="539750" y="4221163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2138363" y="3763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6515100" y="3743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1908175" y="5516563"/>
            <a:ext cx="144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</a:rPr>
              <a:t>=…</a:t>
            </a:r>
            <a:endParaRPr lang="en-US" altLang="zh-CN" sz="2400" b="1" baseline="30000">
              <a:latin typeface="Times New Roman" panose="02020603050405020304" pitchFamily="18" charset="0"/>
            </a:endParaRPr>
          </a:p>
        </p:txBody>
      </p:sp>
      <p:sp>
        <p:nvSpPr>
          <p:cNvPr id="39946" name="Text Box 11"/>
          <p:cNvSpPr txBox="1">
            <a:spLocks noChangeArrowheads="1"/>
          </p:cNvSpPr>
          <p:nvPr/>
        </p:nvSpPr>
        <p:spPr bwMode="auto">
          <a:xfrm>
            <a:off x="6300788" y="5516563"/>
            <a:ext cx="144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5</a:t>
            </a:r>
            <a:r>
              <a:rPr lang="en-US" altLang="zh-CN" sz="2400" b="1">
                <a:latin typeface="Times New Roman" panose="02020603050405020304" pitchFamily="18" charset="0"/>
              </a:rPr>
              <a:t>=…</a:t>
            </a:r>
            <a:endParaRPr lang="en-US" altLang="zh-CN" sz="2400" b="1" baseline="30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3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5D93FF-172D-4A70-85FD-F163E09DD05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笛卡儿积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55650" y="1628775"/>
            <a:ext cx="79914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为集合，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笛卡儿积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定义为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</a:rPr>
              <a:t>={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757238" y="2997200"/>
            <a:ext cx="777557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={1,2,3},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,1&gt;,&lt;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,1&gt;,&lt;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,1&gt;,&lt;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,2&gt;,&lt;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,2&gt;,&lt;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,2&gt;,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,3&gt;,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,3&gt;,&lt;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,3&gt;}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 &lt;{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      </a:t>
            </a:r>
          </a:p>
        </p:txBody>
      </p:sp>
    </p:spTree>
    <p:extLst>
      <p:ext uri="{BB962C8B-B14F-4D97-AF65-F5344CB8AC3E}">
        <p14:creationId xmlns:p14="http://schemas.microsoft.com/office/powerpoint/2010/main" val="2092589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FF1C3A-923D-4A36-BBE7-4B7CB9FEC79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笛卡儿积的性质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684213" y="1793875"/>
            <a:ext cx="813593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中有一个为空集，则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就是空集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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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不适合交换律</a:t>
            </a:r>
            <a:r>
              <a:rPr lang="zh-CN" altLang="en-US" sz="2800" b="1">
                <a:latin typeface="Times New Roman" panose="02020603050405020304" pitchFamily="18" charset="0"/>
              </a:rPr>
              <a:t>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不适合结合律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对于并或交运算满足分配律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)=(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)=(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 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|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mn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9513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348A35-02CA-4A73-9775-1267447656B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性质的证明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042988" y="1803400"/>
            <a:ext cx="72739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证明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 任取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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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∧(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∨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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)∨(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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∨&lt;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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)∪(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所以有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)∪(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17239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428153-D56A-44D4-97CD-77B47EDBE51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例题 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684213" y="3068638"/>
            <a:ext cx="792003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684213" y="1628775"/>
            <a:ext cx="76327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 (1)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是否推出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chemeClr val="bg2"/>
                </a:solidFill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?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为什么？</a:t>
            </a: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684213" y="5013325"/>
            <a:ext cx="80121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不一定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反例如下：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={1}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={2},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但是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2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/>
      <p:bldP spid="198660" grpId="0"/>
      <p:bldP spid="1986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1105C1-764F-4277-AB3B-5B2A0962D89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例题 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684213" y="1628775"/>
            <a:ext cx="76327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 (3)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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逆命题在什么情况下成立？</a:t>
            </a: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98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2D7AAA-E36D-422B-A0E0-6978823252B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例题 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684213" y="1628775"/>
            <a:ext cx="76327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3  (4) 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为任意集合，以下等式是否成立？</a:t>
            </a:r>
            <a:endParaRPr lang="en-US" altLang="zh-CN" sz="2800" b="1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)×(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  =(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)×(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∪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endParaRPr lang="zh-CN" altLang="en-US" sz="2800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A−B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)×(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C−D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   =(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− 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endParaRPr lang="zh-CN" altLang="en-US" sz="2800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)×(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  =(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endParaRPr lang="zh-CN" altLang="en-US" sz="2800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zh-CN" altLang="en-US" sz="2800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1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/>
    </p:bld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2879</TotalTime>
  <Words>3929</Words>
  <Application>Microsoft Office PowerPoint</Application>
  <PresentationFormat>全屏显示(4:3)</PresentationFormat>
  <Paragraphs>329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黑体</vt:lpstr>
      <vt:lpstr>宋体</vt:lpstr>
      <vt:lpstr>Arial</vt:lpstr>
      <vt:lpstr>Arial Black</vt:lpstr>
      <vt:lpstr>Cambria Math</vt:lpstr>
      <vt:lpstr>Lucida Sans Unicode</vt:lpstr>
      <vt:lpstr>Symbol</vt:lpstr>
      <vt:lpstr>Times New Roman</vt:lpstr>
      <vt:lpstr>Wingdings</vt:lpstr>
      <vt:lpstr>1_Pixel</vt:lpstr>
      <vt:lpstr>公式</vt:lpstr>
      <vt:lpstr>集合的笛卡儿积和二元关系</vt:lpstr>
      <vt:lpstr>有序对</vt:lpstr>
      <vt:lpstr>有序 n 元组</vt:lpstr>
      <vt:lpstr>笛卡儿积</vt:lpstr>
      <vt:lpstr>笛卡儿积的性质</vt:lpstr>
      <vt:lpstr>性质的证明</vt:lpstr>
      <vt:lpstr>例题 </vt:lpstr>
      <vt:lpstr>例题 </vt:lpstr>
      <vt:lpstr>例题 </vt:lpstr>
      <vt:lpstr>二元关系的定义</vt:lpstr>
      <vt:lpstr>从A到B的关系与A上的关系</vt:lpstr>
      <vt:lpstr>A上重要关系的实例</vt:lpstr>
      <vt:lpstr>A上重要关系的实例（续）</vt:lpstr>
      <vt:lpstr>实例</vt:lpstr>
      <vt:lpstr>关系的表示</vt:lpstr>
      <vt:lpstr>实例</vt:lpstr>
      <vt:lpstr>关系的运算</vt:lpstr>
      <vt:lpstr>关系的基本运算定义</vt:lpstr>
      <vt:lpstr>关系的基本运算定义（续）</vt:lpstr>
      <vt:lpstr>合成运算的图示方法</vt:lpstr>
      <vt:lpstr>限制与像</vt:lpstr>
      <vt:lpstr>关系基本运算的性质 </vt:lpstr>
      <vt:lpstr>关系基本运算的性质 </vt:lpstr>
      <vt:lpstr>关系基本运算的性质（续） </vt:lpstr>
      <vt:lpstr>关系基本运算的性质（续） </vt:lpstr>
      <vt:lpstr>关系基本运算的性质（续） </vt:lpstr>
      <vt:lpstr>关系基本运算的性质（续） </vt:lpstr>
      <vt:lpstr>A上关系的幂运算</vt:lpstr>
      <vt:lpstr>幂的求法</vt:lpstr>
      <vt:lpstr>幂的求法（续）</vt:lpstr>
      <vt:lpstr>幂的求法（续）</vt:lpstr>
      <vt:lpstr>幂运算的性质</vt:lpstr>
      <vt:lpstr>幂运算的性质（续）</vt:lpstr>
      <vt:lpstr>幂运算的性质（续）</vt:lpstr>
      <vt:lpstr>PowerPoint 演示文稿</vt:lpstr>
      <vt:lpstr>PowerPoint 演示文稿</vt:lpstr>
      <vt:lpstr>重新审视前例：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ren mingming</cp:lastModifiedBy>
  <cp:revision>52</cp:revision>
  <cp:lastPrinted>1601-01-01T00:00:00Z</cp:lastPrinted>
  <dcterms:created xsi:type="dcterms:W3CDTF">2004-11-29T12:10:45Z</dcterms:created>
  <dcterms:modified xsi:type="dcterms:W3CDTF">2021-04-01T00:39:45Z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