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61" r:id="rId3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96" d="100"/>
          <a:sy n="96" d="100"/>
        </p:scale>
        <p:origin x="102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6T11:02:47.955" idx="1">
    <p:pos x="5646" y="2252"/>
    <p:text>sgnx 是跃阶函数，x &gt; 0 sgnx = 1, 
                                 x &lt; 0 sgnx = -1
                                 x = 0 sgnx = 0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e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emf"/><Relationship Id="rId2" Type="http://schemas.openxmlformats.org/officeDocument/2006/relationships/image" Target="../media/image61.wmf"/><Relationship Id="rId15" Type="http://schemas.openxmlformats.org/officeDocument/2006/relationships/image" Target="../media/image74.wmf"/><Relationship Id="rId14" Type="http://schemas.openxmlformats.org/officeDocument/2006/relationships/image" Target="../media/image73.wmf"/><Relationship Id="rId13" Type="http://schemas.openxmlformats.org/officeDocument/2006/relationships/image" Target="../media/image72.wmf"/><Relationship Id="rId12" Type="http://schemas.openxmlformats.org/officeDocument/2006/relationships/image" Target="../media/image71.wmf"/><Relationship Id="rId11" Type="http://schemas.openxmlformats.org/officeDocument/2006/relationships/image" Target="../media/image70.wmf"/><Relationship Id="rId10" Type="http://schemas.openxmlformats.org/officeDocument/2006/relationships/image" Target="../media/image69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5" Type="http://schemas.openxmlformats.org/officeDocument/2006/relationships/image" Target="../media/image94.wmf"/><Relationship Id="rId14" Type="http://schemas.openxmlformats.org/officeDocument/2006/relationships/image" Target="../media/image93.wmf"/><Relationship Id="rId13" Type="http://schemas.openxmlformats.org/officeDocument/2006/relationships/image" Target="../media/image92.wmf"/><Relationship Id="rId12" Type="http://schemas.openxmlformats.org/officeDocument/2006/relationships/image" Target="../media/image91.wmf"/><Relationship Id="rId11" Type="http://schemas.openxmlformats.org/officeDocument/2006/relationships/image" Target="../media/image90.wmf"/><Relationship Id="rId10" Type="http://schemas.openxmlformats.org/officeDocument/2006/relationships/image" Target="../media/image89.wmf"/><Relationship Id="rId1" Type="http://schemas.openxmlformats.org/officeDocument/2006/relationships/image" Target="../media/image80.e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e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45.wmf"/><Relationship Id="rId1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54.wmf"/><Relationship Id="rId4" Type="http://schemas.openxmlformats.org/officeDocument/2006/relationships/image" Target="../media/image107.wmf"/><Relationship Id="rId3" Type="http://schemas.openxmlformats.org/officeDocument/2006/relationships/image" Target="../media/image52.wmf"/><Relationship Id="rId2" Type="http://schemas.openxmlformats.org/officeDocument/2006/relationships/image" Target="../media/image106.wmf"/><Relationship Id="rId13" Type="http://schemas.openxmlformats.org/officeDocument/2006/relationships/image" Target="../media/image115.wmf"/><Relationship Id="rId12" Type="http://schemas.openxmlformats.org/officeDocument/2006/relationships/image" Target="../media/image114.wmf"/><Relationship Id="rId11" Type="http://schemas.openxmlformats.org/officeDocument/2006/relationships/image" Target="../media/image113.wmf"/><Relationship Id="rId10" Type="http://schemas.openxmlformats.org/officeDocument/2006/relationships/image" Target="../media/image112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6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13.w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13.w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9A5981-CB2D-47E1-8F7B-D10537744354}" type="slidenum">
              <a:rPr lang="en-US" altLang="zh-CN" sz="1200"/>
            </a:fld>
            <a:endParaRPr lang="en-US" altLang="zh-CN" sz="1200"/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9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4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0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62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1.wmf"/><Relationship Id="rId32" Type="http://schemas.openxmlformats.org/officeDocument/2006/relationships/vmlDrawing" Target="../drawings/vmlDrawing14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74.wmf"/><Relationship Id="rId3" Type="http://schemas.openxmlformats.org/officeDocument/2006/relationships/oleObject" Target="../embeddings/oleObject56.bin"/><Relationship Id="rId29" Type="http://schemas.openxmlformats.org/officeDocument/2006/relationships/oleObject" Target="../embeddings/oleObject69.bin"/><Relationship Id="rId28" Type="http://schemas.openxmlformats.org/officeDocument/2006/relationships/image" Target="../media/image73.wmf"/><Relationship Id="rId27" Type="http://schemas.openxmlformats.org/officeDocument/2006/relationships/oleObject" Target="../embeddings/oleObject68.bin"/><Relationship Id="rId26" Type="http://schemas.openxmlformats.org/officeDocument/2006/relationships/image" Target="../media/image72.wmf"/><Relationship Id="rId25" Type="http://schemas.openxmlformats.org/officeDocument/2006/relationships/oleObject" Target="../embeddings/oleObject67.bin"/><Relationship Id="rId24" Type="http://schemas.openxmlformats.org/officeDocument/2006/relationships/image" Target="../media/image71.wmf"/><Relationship Id="rId23" Type="http://schemas.openxmlformats.org/officeDocument/2006/relationships/oleObject" Target="../embeddings/oleObject66.bin"/><Relationship Id="rId22" Type="http://schemas.openxmlformats.org/officeDocument/2006/relationships/image" Target="../media/image70.wmf"/><Relationship Id="rId21" Type="http://schemas.openxmlformats.org/officeDocument/2006/relationships/oleObject" Target="../embeddings/oleObject65.bin"/><Relationship Id="rId20" Type="http://schemas.openxmlformats.org/officeDocument/2006/relationships/image" Target="../media/image69.wmf"/><Relationship Id="rId2" Type="http://schemas.openxmlformats.org/officeDocument/2006/relationships/image" Target="../media/image60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5.e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5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1.wmf"/><Relationship Id="rId32" Type="http://schemas.openxmlformats.org/officeDocument/2006/relationships/vmlDrawing" Target="../drawings/vmlDrawing16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94.wmf"/><Relationship Id="rId3" Type="http://schemas.openxmlformats.org/officeDocument/2006/relationships/oleObject" Target="../embeddings/oleObject75.bin"/><Relationship Id="rId29" Type="http://schemas.openxmlformats.org/officeDocument/2006/relationships/oleObject" Target="../embeddings/oleObject88.bin"/><Relationship Id="rId28" Type="http://schemas.openxmlformats.org/officeDocument/2006/relationships/image" Target="../media/image93.wmf"/><Relationship Id="rId27" Type="http://schemas.openxmlformats.org/officeDocument/2006/relationships/oleObject" Target="../embeddings/oleObject87.bin"/><Relationship Id="rId26" Type="http://schemas.openxmlformats.org/officeDocument/2006/relationships/image" Target="../media/image92.wmf"/><Relationship Id="rId25" Type="http://schemas.openxmlformats.org/officeDocument/2006/relationships/oleObject" Target="../embeddings/oleObject86.bin"/><Relationship Id="rId24" Type="http://schemas.openxmlformats.org/officeDocument/2006/relationships/image" Target="../media/image91.wmf"/><Relationship Id="rId23" Type="http://schemas.openxmlformats.org/officeDocument/2006/relationships/oleObject" Target="../embeddings/oleObject85.bin"/><Relationship Id="rId22" Type="http://schemas.openxmlformats.org/officeDocument/2006/relationships/image" Target="../media/image90.wmf"/><Relationship Id="rId21" Type="http://schemas.openxmlformats.org/officeDocument/2006/relationships/oleObject" Target="../embeddings/oleObject84.bin"/><Relationship Id="rId20" Type="http://schemas.openxmlformats.org/officeDocument/2006/relationships/image" Target="../media/image89.wmf"/><Relationship Id="rId2" Type="http://schemas.openxmlformats.org/officeDocument/2006/relationships/image" Target="../media/image80.emf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84.wmf"/><Relationship Id="rId1" Type="http://schemas.openxmlformats.org/officeDocument/2006/relationships/oleObject" Target="../embeddings/Document9.doc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95.e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99.wmf"/><Relationship Id="rId1" Type="http://schemas.openxmlformats.org/officeDocument/2006/relationships/oleObject" Target="../embeddings/Document10.doc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02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9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1.bin"/><Relationship Id="rId28" Type="http://schemas.openxmlformats.org/officeDocument/2006/relationships/vmlDrawing" Target="../drawings/vmlDrawing1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5.wmf"/><Relationship Id="rId25" Type="http://schemas.openxmlformats.org/officeDocument/2006/relationships/oleObject" Target="../embeddings/oleObject112.bin"/><Relationship Id="rId24" Type="http://schemas.openxmlformats.org/officeDocument/2006/relationships/image" Target="../media/image114.wmf"/><Relationship Id="rId23" Type="http://schemas.openxmlformats.org/officeDocument/2006/relationships/oleObject" Target="../embeddings/oleObject111.bin"/><Relationship Id="rId22" Type="http://schemas.openxmlformats.org/officeDocument/2006/relationships/image" Target="../media/image113.wmf"/><Relationship Id="rId21" Type="http://schemas.openxmlformats.org/officeDocument/2006/relationships/oleObject" Target="../embeddings/oleObject110.bin"/><Relationship Id="rId20" Type="http://schemas.openxmlformats.org/officeDocument/2006/relationships/image" Target="../media/image112.wmf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109.bin"/><Relationship Id="rId18" Type="http://schemas.openxmlformats.org/officeDocument/2006/relationships/image" Target="../media/image111.wmf"/><Relationship Id="rId17" Type="http://schemas.openxmlformats.org/officeDocument/2006/relationships/oleObject" Target="../embeddings/oleObject108.bin"/><Relationship Id="rId16" Type="http://schemas.openxmlformats.org/officeDocument/2006/relationships/image" Target="../media/image110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10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emf"/><Relationship Id="rId3" Type="http://schemas.openxmlformats.org/officeDocument/2006/relationships/oleObject" Target="../embeddings/Document2.doc"/><Relationship Id="rId2" Type="http://schemas.openxmlformats.org/officeDocument/2006/relationships/image" Target="../media/image2.emf"/><Relationship Id="rId1" Type="http://schemas.openxmlformats.org/officeDocument/2006/relationships/oleObject" Target="../embeddings/Document1.doc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7.emf"/><Relationship Id="rId3" Type="http://schemas.openxmlformats.org/officeDocument/2006/relationships/oleObject" Target="../embeddings/Document12.doc"/><Relationship Id="rId2" Type="http://schemas.openxmlformats.org/officeDocument/2006/relationships/image" Target="../media/image116.e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Document11.doc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20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121.bin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20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1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2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../../../&#39640;&#31561;&#25968;&#23398;-sxl/&#19979;&#20876;/&#31532;&#20843;&#31456;/D8_9&#20064;&#39064;&#35838;.ppt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emf"/><Relationship Id="rId1" Type="http://schemas.openxmlformats.org/officeDocument/2006/relationships/oleObject" Target="../embeddings/Document3.doc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emf"/><Relationship Id="rId3" Type="http://schemas.openxmlformats.org/officeDocument/2006/relationships/oleObject" Target="../embeddings/Document5.doc"/><Relationship Id="rId2" Type="http://schemas.openxmlformats.org/officeDocument/2006/relationships/image" Target="../media/image5.emf"/><Relationship Id="rId1" Type="http://schemas.openxmlformats.org/officeDocument/2006/relationships/oleObject" Target="../embeddings/Document4.doc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12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1" Type="http://schemas.openxmlformats.org/officeDocument/2006/relationships/oleObject" Target="../embeddings/Document6.doc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5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21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1" Type="http://schemas.openxmlformats.org/officeDocument/2006/relationships/oleObject" Target="../embeddings/Document7.doc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9.e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1" Type="http://schemas.openxmlformats.org/officeDocument/2006/relationships/oleObject" Target="../embeddings/Document8.doc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3.wmf"/><Relationship Id="rId15" Type="http://schemas.openxmlformats.org/officeDocument/2006/relationships/comments" Target="../comments/comment1.xml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664736" y="3059112"/>
            <a:ext cx="5500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一、 偏导数的定义及其计算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670416" y="3918164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二 、高阶偏导数  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0972" name="AutoShape 1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79875" y="5300663"/>
            <a:ext cx="32766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3459028" y="1737392"/>
            <a:ext cx="4121641" cy="830997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="1" dirty="0" smtClean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§2</a:t>
            </a: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偏  </a:t>
            </a:r>
            <a:r>
              <a:rPr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导  数  </a:t>
            </a:r>
            <a:endParaRPr lang="zh-CN" altLang="en-US" sz="4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2" imgW="190500" imgH="419100" progId="Equation.3">
                  <p:embed/>
                </p:oleObj>
              </mc:Choice>
              <mc:Fallback>
                <p:oleObj name="公式" r:id="rId2" imgW="190500" imgH="419100" progId="Equation.3">
                  <p:embed/>
                  <p:pic>
                    <p:nvPicPr>
                      <p:cNvPr id="0" name="图片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648075" y="4721225"/>
            <a:ext cx="3654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三 、小结  思考题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6440" y="404664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3509964" y="1701801"/>
          <a:ext cx="61610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文档" r:id="rId1" imgW="6172200" imgH="894080" progId="Word.Document.8">
                  <p:embed/>
                </p:oleObj>
              </mc:Choice>
              <mc:Fallback>
                <p:oleObj name="文档" r:id="rId1" imgW="6172200" imgH="894080" progId="Word.Document.8">
                  <p:embed/>
                  <p:pic>
                    <p:nvPicPr>
                      <p:cNvPr id="0" name="图片 11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4" y="1701801"/>
                        <a:ext cx="61610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2499386" y="3910806"/>
          <a:ext cx="736424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3" imgW="73761600" imgH="6705600" progId="Equation.DSMT4">
                  <p:embed/>
                </p:oleObj>
              </mc:Choice>
              <mc:Fallback>
                <p:oleObj name="Equation" r:id="rId3" imgW="73761600" imgH="6705600" progId="Equation.DSMT4">
                  <p:embed/>
                  <p:pic>
                    <p:nvPicPr>
                      <p:cNvPr id="0" name="图片 11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386" y="3910806"/>
                        <a:ext cx="736424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438400" y="944564"/>
            <a:ext cx="459370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有关偏导数的几点说明：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2590800" y="18589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１、</a:t>
            </a:r>
            <a:endParaRPr lang="zh-CN" altLang="en-US" sz="2800" b="1" dirty="0"/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2590800" y="27432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２、</a:t>
            </a:r>
            <a:endParaRPr lang="zh-CN" altLang="en-US" sz="2800" b="1" dirty="0"/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3429000" y="2743200"/>
            <a:ext cx="6019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求分界点、不连续点处的偏导数要用定义求；</a:t>
            </a:r>
            <a:endParaRPr lang="zh-CN" altLang="en-US" sz="2800" b="1" dirty="0"/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2476500" y="49530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90473" name="Object 9"/>
          <p:cNvGraphicFramePr>
            <a:graphicFrameLocks noChangeAspect="1"/>
          </p:cNvGraphicFramePr>
          <p:nvPr/>
        </p:nvGraphicFramePr>
        <p:xfrm>
          <a:off x="3269126" y="4671153"/>
          <a:ext cx="3998160" cy="110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5" imgW="38709600" imgH="10668000" progId="Equation.DSMT4">
                  <p:embed/>
                </p:oleObj>
              </mc:Choice>
              <mc:Fallback>
                <p:oleObj name="Equation" r:id="rId5" imgW="38709600" imgH="10668000" progId="Equation.DSMT4">
                  <p:embed/>
                  <p:pic>
                    <p:nvPicPr>
                      <p:cNvPr id="0" name="图片 11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126" y="4671153"/>
                        <a:ext cx="3998160" cy="1101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7251700" y="5105400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公式" r:id="rId7" imgW="520700" imgH="330200" progId="Equation.3">
                  <p:embed/>
                </p:oleObj>
              </mc:Choice>
              <mc:Fallback>
                <p:oleObj name="公式" r:id="rId7" imgW="520700" imgH="330200" progId="Equation.3">
                  <p:embed/>
                  <p:pic>
                    <p:nvPicPr>
                      <p:cNvPr id="0" name="图片 11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5105400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7825653" y="5041247"/>
          <a:ext cx="1623147" cy="581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9" imgW="16154400" imgH="5791200" progId="Equation.DSMT4">
                  <p:embed/>
                </p:oleObj>
              </mc:Choice>
              <mc:Fallback>
                <p:oleObj name="Equation" r:id="rId9" imgW="16154400" imgH="5791200" progId="Equation.DSMT4">
                  <p:embed/>
                  <p:pic>
                    <p:nvPicPr>
                      <p:cNvPr id="0" name="图片 11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653" y="5041247"/>
                        <a:ext cx="1623147" cy="581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utoUpdateAnimBg="0"/>
      <p:bldP spid="190470" grpId="0" autoUpdateAnimBg="0"/>
      <p:bldP spid="190471" grpId="0" autoUpdateAnimBg="0"/>
      <p:bldP spid="1904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2492375" y="762000"/>
          <a:ext cx="65786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1" imgW="6578600" imgH="2019300" progId="Equation.3">
                  <p:embed/>
                </p:oleObj>
              </mc:Choice>
              <mc:Fallback>
                <p:oleObj name="Equation" r:id="rId1" imgW="6578600" imgH="2019300" progId="Equation.3">
                  <p:embed/>
                  <p:pic>
                    <p:nvPicPr>
                      <p:cNvPr id="0" name="图片 12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762000"/>
                        <a:ext cx="65786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376488" y="12303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382838" y="30686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3276600" y="3124200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3" imgW="2628900" imgH="431800" progId="Equation.3">
                  <p:embed/>
                </p:oleObj>
              </mc:Choice>
              <mc:Fallback>
                <p:oleObj name="Equation" r:id="rId3" imgW="2628900" imgH="431800" progId="Equation.3">
                  <p:embed/>
                  <p:pic>
                    <p:nvPicPr>
                      <p:cNvPr id="0" name="图片 12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0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3179192" y="3741986"/>
          <a:ext cx="4566000" cy="103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5" imgW="46939200" imgH="10668000" progId="Equation.DSMT4">
                  <p:embed/>
                </p:oleObj>
              </mc:Choice>
              <mc:Fallback>
                <p:oleObj name="Equation" r:id="rId5" imgW="46939200" imgH="10668000" progId="Equation.DSMT4">
                  <p:embed/>
                  <p:pic>
                    <p:nvPicPr>
                      <p:cNvPr id="0" name="图片 12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192" y="3741986"/>
                        <a:ext cx="4566000" cy="1037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7737475" y="3748088"/>
          <a:ext cx="200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7" imgW="2006600" imgH="965200" progId="Equation.3">
                  <p:embed/>
                </p:oleObj>
              </mc:Choice>
              <mc:Fallback>
                <p:oleObj name="Equation" r:id="rId7" imgW="2006600" imgH="965200" progId="Equation.3">
                  <p:embed/>
                  <p:pic>
                    <p:nvPicPr>
                      <p:cNvPr id="0" name="图片 12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475" y="3748088"/>
                        <a:ext cx="200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3148553" y="4867621"/>
          <a:ext cx="4596639" cy="104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9" imgW="46939200" imgH="10668000" progId="Equation.DSMT4">
                  <p:embed/>
                </p:oleObj>
              </mc:Choice>
              <mc:Fallback>
                <p:oleObj name="Equation" r:id="rId9" imgW="46939200" imgH="10668000" progId="Equation.DSMT4">
                  <p:embed/>
                  <p:pic>
                    <p:nvPicPr>
                      <p:cNvPr id="0" name="图片 12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553" y="4867621"/>
                        <a:ext cx="4596639" cy="104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7716838" y="4891088"/>
          <a:ext cx="200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11" imgW="2006600" imgH="965200" progId="Equation.3">
                  <p:embed/>
                </p:oleObj>
              </mc:Choice>
              <mc:Fallback>
                <p:oleObj name="Equation" r:id="rId11" imgW="2006600" imgH="965200" progId="Equation.3">
                  <p:embed/>
                  <p:pic>
                    <p:nvPicPr>
                      <p:cNvPr id="0" name="图片 12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838" y="4891088"/>
                        <a:ext cx="200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667000" y="685800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1" imgW="2628900" imgH="431800" progId="Equation.3">
                  <p:embed/>
                </p:oleObj>
              </mc:Choice>
              <mc:Fallback>
                <p:oleObj name="Equation" r:id="rId1" imgW="2628900" imgH="431800" progId="Equation.3">
                  <p:embed/>
                  <p:pic>
                    <p:nvPicPr>
                      <p:cNvPr id="0" name="图片 13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85800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322888" y="612776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按定义可知：</a:t>
            </a:r>
            <a:endParaRPr lang="zh-CN" altLang="en-US" sz="2800" b="1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2587526" y="1095695"/>
          <a:ext cx="4790380" cy="94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3" imgW="49682400" imgH="9753600" progId="Equation.DSMT4">
                  <p:embed/>
                </p:oleObj>
              </mc:Choice>
              <mc:Fallback>
                <p:oleObj name="Equation" r:id="rId3" imgW="49682400" imgH="9753600" progId="Equation.DSMT4">
                  <p:embed/>
                  <p:pic>
                    <p:nvPicPr>
                      <p:cNvPr id="0" name="图片 13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526" y="1095695"/>
                        <a:ext cx="4790380" cy="940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7391400" y="1146175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5" imgW="2019300" imgH="838200" progId="Equation.3">
                  <p:embed/>
                </p:oleObj>
              </mc:Choice>
              <mc:Fallback>
                <p:oleObj name="Equation" r:id="rId5" imgW="2019300" imgH="838200" progId="Equation.3">
                  <p:embed/>
                  <p:pic>
                    <p:nvPicPr>
                      <p:cNvPr id="0" name="图片 13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146175"/>
                        <a:ext cx="201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2587526" y="2008194"/>
          <a:ext cx="4803874" cy="101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7" imgW="49072800" imgH="10363200" progId="Equation.DSMT4">
                  <p:embed/>
                </p:oleObj>
              </mc:Choice>
              <mc:Fallback>
                <p:oleObj name="Equation" r:id="rId7" imgW="49072800" imgH="10363200" progId="Equation.DSMT4">
                  <p:embed/>
                  <p:pic>
                    <p:nvPicPr>
                      <p:cNvPr id="0" name="图片 13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526" y="2008194"/>
                        <a:ext cx="4803874" cy="1014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7397750" y="2066925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Equation" r:id="rId9" imgW="1981200" imgH="914400" progId="Equation.3">
                  <p:embed/>
                </p:oleObj>
              </mc:Choice>
              <mc:Fallback>
                <p:oleObj name="Equation" r:id="rId9" imgW="1981200" imgH="914400" progId="Equation.3">
                  <p:embed/>
                  <p:pic>
                    <p:nvPicPr>
                      <p:cNvPr id="0" name="图片 13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2066925"/>
                        <a:ext cx="198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2667000" y="2923850"/>
          <a:ext cx="6005834" cy="165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Equation" r:id="rId11" imgW="60655200" imgH="16764000" progId="Equation.DSMT4">
                  <p:embed/>
                </p:oleObj>
              </mc:Choice>
              <mc:Fallback>
                <p:oleObj name="Equation" r:id="rId11" imgW="60655200" imgH="16764000" progId="Equation.DSMT4">
                  <p:embed/>
                  <p:pic>
                    <p:nvPicPr>
                      <p:cNvPr id="0" name="图片 13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23850"/>
                        <a:ext cx="6005834" cy="165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2654594" y="4509120"/>
          <a:ext cx="5974955" cy="165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Equation" r:id="rId13" imgW="60655200" imgH="16764000" progId="Equation.DSMT4">
                  <p:embed/>
                </p:oleObj>
              </mc:Choice>
              <mc:Fallback>
                <p:oleObj name="Equation" r:id="rId13" imgW="60655200" imgH="16764000" progId="Equation.DSMT4">
                  <p:embed/>
                  <p:pic>
                    <p:nvPicPr>
                      <p:cNvPr id="0" name="图片 13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594" y="4509120"/>
                        <a:ext cx="5974955" cy="1651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438400" y="762001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３、偏导数存在与连续的关系</a:t>
            </a:r>
            <a:endParaRPr lang="zh-CN" altLang="en-US" sz="2800" b="1" dirty="0"/>
          </a:p>
        </p:txBody>
      </p:sp>
      <p:sp>
        <p:nvSpPr>
          <p:cNvPr id="193539" name="Line 3"/>
          <p:cNvSpPr>
            <a:spLocks noChangeShapeType="1"/>
          </p:cNvSpPr>
          <p:nvPr/>
        </p:nvSpPr>
        <p:spPr bwMode="auto">
          <a:xfrm>
            <a:off x="6781800" y="17049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0" name="Line 4"/>
          <p:cNvSpPr>
            <a:spLocks noChangeShapeType="1"/>
          </p:cNvSpPr>
          <p:nvPr/>
        </p:nvSpPr>
        <p:spPr bwMode="auto">
          <a:xfrm flipV="1">
            <a:off x="7848600" y="2286001"/>
            <a:ext cx="609600" cy="285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1" name="WordArt 5"/>
          <p:cNvSpPr>
            <a:spLocks noChangeArrowheads="1" noChangeShapeType="1" noTextEdit="1"/>
          </p:cNvSpPr>
          <p:nvPr/>
        </p:nvSpPr>
        <p:spPr bwMode="auto">
          <a:xfrm>
            <a:off x="8001000" y="2057400"/>
            <a:ext cx="2286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23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？</a:t>
            </a:r>
            <a:endParaRPr lang="zh-CN" altLang="en-US" sz="3600" kern="10">
              <a:ln w="9525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/>
                </a:outerShdw>
              </a:effectLst>
              <a:latin typeface="宋体" panose="02010600030101010101" pitchFamily="2" charset="-122"/>
            </a:endParaRPr>
          </a:p>
        </p:txBody>
      </p:sp>
      <p:graphicFrame>
        <p:nvGraphicFramePr>
          <p:cNvPr id="193542" name="Object 6"/>
          <p:cNvGraphicFramePr>
            <a:graphicFrameLocks noChangeAspect="1"/>
          </p:cNvGraphicFramePr>
          <p:nvPr/>
        </p:nvGraphicFramePr>
        <p:xfrm>
          <a:off x="2743201" y="2590801"/>
          <a:ext cx="6970713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文档" r:id="rId1" imgW="6990080" imgH="1991360" progId="Word.Document.8">
                  <p:embed/>
                </p:oleObj>
              </mc:Choice>
              <mc:Fallback>
                <p:oleObj name="文档" r:id="rId1" imgW="6990080" imgH="1991360" progId="Word.Document.8">
                  <p:embed/>
                  <p:pic>
                    <p:nvPicPr>
                      <p:cNvPr id="0" name="图片 14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590801"/>
                        <a:ext cx="6970713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2514600" y="5305426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但函数在该点处并不连续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6705600" y="53387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偏导数存在       连续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grpSp>
        <p:nvGrpSpPr>
          <p:cNvPr id="193546" name="Group 10"/>
          <p:cNvGrpSpPr/>
          <p:nvPr/>
        </p:nvGrpSpPr>
        <p:grpSpPr bwMode="auto">
          <a:xfrm>
            <a:off x="8610600" y="5457826"/>
            <a:ext cx="609600" cy="257175"/>
            <a:chOff x="4446" y="3330"/>
            <a:chExt cx="384" cy="162"/>
          </a:xfrm>
        </p:grpSpPr>
        <p:sp>
          <p:nvSpPr>
            <p:cNvPr id="54285" name="Line 11"/>
            <p:cNvSpPr>
              <a:spLocks noChangeShapeType="1"/>
            </p:cNvSpPr>
            <p:nvPr/>
          </p:nvSpPr>
          <p:spPr bwMode="auto">
            <a:xfrm>
              <a:off x="4446" y="3426"/>
              <a:ext cx="38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12"/>
            <p:cNvSpPr>
              <a:spLocks noChangeShapeType="1"/>
            </p:cNvSpPr>
            <p:nvPr/>
          </p:nvSpPr>
          <p:spPr bwMode="auto">
            <a:xfrm flipH="1">
              <a:off x="4560" y="3330"/>
              <a:ext cx="96" cy="16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2895600" y="1462088"/>
            <a:ext cx="5729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一元函数中在某点可导   </a:t>
            </a:r>
            <a:r>
              <a:rPr lang="zh-CN" altLang="en-US" sz="2800" b="1">
                <a:solidFill>
                  <a:schemeClr val="accent2"/>
                </a:solidFill>
              </a:rPr>
              <a:t>      </a:t>
            </a:r>
            <a:r>
              <a:rPr lang="zh-CN" altLang="en-US" sz="2800" b="1"/>
              <a:t> 连续，</a:t>
            </a:r>
            <a:endParaRPr lang="zh-CN" altLang="en-US" sz="2800" b="1"/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2895600" y="2057401"/>
            <a:ext cx="690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多元函数中在某点偏导数存在 </a:t>
            </a:r>
            <a:r>
              <a:rPr lang="zh-CN" altLang="en-US" sz="2800" b="1">
                <a:solidFill>
                  <a:schemeClr val="accent2"/>
                </a:solidFill>
              </a:rPr>
              <a:t>         </a:t>
            </a:r>
            <a:r>
              <a:rPr lang="zh-CN" altLang="en-US" sz="2800" b="1"/>
              <a:t> 连续，</a:t>
            </a:r>
            <a:endParaRPr lang="zh-CN" altLang="en-US" sz="2800" b="1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95526" y="4509198"/>
          <a:ext cx="35433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3" imgW="34137600" imgH="5791200" progId="Equation.DSMT4">
                  <p:embed/>
                </p:oleObj>
              </mc:Choice>
              <mc:Fallback>
                <p:oleObj name="Equation" r:id="rId3" imgW="34137600" imgH="579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526" y="4509198"/>
                        <a:ext cx="3543300" cy="604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632868" y="4507110"/>
            <a:ext cx="3713957" cy="539358"/>
            <a:chOff x="2514600" y="4433262"/>
            <a:chExt cx="3713957" cy="539358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4457700" y="4541044"/>
            <a:ext cx="7620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4" name="Equation" r:id="rId5" imgW="761365" imgH="406400" progId="Equation.DSMT4">
                    <p:embed/>
                  </p:oleObj>
                </mc:Choice>
                <mc:Fallback>
                  <p:oleObj name="Equation" r:id="rId5" imgW="761365" imgH="4064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700" y="4541044"/>
                          <a:ext cx="762000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2514600" y="4433262"/>
              <a:ext cx="21412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依定义知在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5187475" y="4449400"/>
              <a:ext cx="10410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处，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2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25"/>
                            </p:stCondLst>
                            <p:childTnLst>
                              <p:par>
                                <p:cTn id="2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animBg="1"/>
      <p:bldP spid="193540" grpId="0" animBg="1"/>
      <p:bldP spid="193541" grpId="0" animBg="1"/>
      <p:bldP spid="193544" grpId="0" autoUpdateAnimBg="0"/>
      <p:bldP spid="193545" grpId="0" autoUpdateAnimBg="0"/>
      <p:bldP spid="193549" grpId="0" autoUpdateAnimBg="0"/>
      <p:bldP spid="1935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2958" y="320859"/>
            <a:ext cx="5546725" cy="5334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4.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二元函数偏导数的几何意义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2279576" y="854190"/>
          <a:ext cx="4475092" cy="119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7" name="Equation" r:id="rId1" imgW="47244000" imgH="12496800" progId="Equation.DSMT4">
                  <p:embed/>
                </p:oleObj>
              </mc:Choice>
              <mc:Fallback>
                <p:oleObj name="Equation" r:id="rId1" imgW="47244000" imgH="12496800" progId="Equation.DSMT4">
                  <p:embed/>
                  <p:pic>
                    <p:nvPicPr>
                      <p:cNvPr id="0" name="图片 157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854190"/>
                        <a:ext cx="4475092" cy="1191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3073147" y="2087739"/>
          <a:ext cx="1921572" cy="116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8" name="Equation" r:id="rId3" imgW="19812000" imgH="11582400" progId="Equation.DSMT4">
                  <p:embed/>
                </p:oleObj>
              </mc:Choice>
              <mc:Fallback>
                <p:oleObj name="Equation" r:id="rId3" imgW="19812000" imgH="11582400" progId="Equation.DSMT4">
                  <p:embed/>
                  <p:pic>
                    <p:nvPicPr>
                      <p:cNvPr id="0" name="图片 15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147" y="2087739"/>
                        <a:ext cx="1921572" cy="116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2351088" y="3219451"/>
          <a:ext cx="849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" name="公式" r:id="rId5" imgW="838200" imgH="419100" progId="Equation.3">
                  <p:embed/>
                </p:oleObj>
              </mc:Choice>
              <mc:Fallback>
                <p:oleObj name="公式" r:id="rId5" imgW="838200" imgH="419100" progId="Equation.3">
                  <p:embed/>
                  <p:pic>
                    <p:nvPicPr>
                      <p:cNvPr id="0" name="图片 1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219451"/>
                        <a:ext cx="849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2572716" y="3617212"/>
          <a:ext cx="4523872" cy="120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0" name="Equation" r:id="rId7" imgW="47244000" imgH="12496800" progId="Equation.DSMT4">
                  <p:embed/>
                </p:oleObj>
              </mc:Choice>
              <mc:Fallback>
                <p:oleObj name="Equation" r:id="rId7" imgW="47244000" imgH="12496800" progId="Equation.DSMT4">
                  <p:embed/>
                  <p:pic>
                    <p:nvPicPr>
                      <p:cNvPr id="0" name="图片 15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716" y="3617212"/>
                        <a:ext cx="4523872" cy="120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868488" y="51355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是曲线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194568" name="Object 8"/>
          <p:cNvGraphicFramePr>
            <a:graphicFrameLocks noChangeAspect="1"/>
          </p:cNvGraphicFramePr>
          <p:nvPr/>
        </p:nvGraphicFramePr>
        <p:xfrm>
          <a:off x="3039286" y="4847025"/>
          <a:ext cx="1968137" cy="116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1" name="Equation" r:id="rId9" imgW="19812000" imgH="11582400" progId="Equation.DSMT4">
                  <p:embed/>
                </p:oleObj>
              </mc:Choice>
              <mc:Fallback>
                <p:oleObj name="Equation" r:id="rId9" imgW="19812000" imgH="11582400" progId="Equation.DSMT4">
                  <p:embed/>
                  <p:pic>
                    <p:nvPicPr>
                      <p:cNvPr id="0" name="图片 15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286" y="4847025"/>
                        <a:ext cx="1968137" cy="1161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7778751" y="5187951"/>
          <a:ext cx="854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2" name="公式" r:id="rId11" imgW="857250" imgH="476250" progId="Equation.3">
                  <p:embed/>
                </p:oleObj>
              </mc:Choice>
              <mc:Fallback>
                <p:oleObj name="公式" r:id="rId11" imgW="857250" imgH="476250" progId="Equation.3">
                  <p:embed/>
                  <p:pic>
                    <p:nvPicPr>
                      <p:cNvPr id="0" name="图片 15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1" y="5187951"/>
                        <a:ext cx="8540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4904436" y="2312778"/>
            <a:ext cx="297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在点 </a:t>
            </a:r>
            <a:r>
              <a:rPr lang="en-US" altLang="zh-CN" sz="2800" b="1" i="1" dirty="0">
                <a:ea typeface="楷体_GB2312" pitchFamily="49" charset="-122"/>
              </a:rPr>
              <a:t>M</a:t>
            </a:r>
            <a:r>
              <a:rPr lang="en-US" altLang="zh-CN" sz="2800" b="1" baseline="-25000" dirty="0">
                <a:ea typeface="楷体_GB2312" pitchFamily="49" charset="-122"/>
              </a:rPr>
              <a:t>0 </a:t>
            </a:r>
            <a:r>
              <a:rPr lang="zh-CN" altLang="en-US" sz="2800" b="1" dirty="0">
                <a:ea typeface="楷体_GB2312" pitchFamily="49" charset="-122"/>
              </a:rPr>
              <a:t>处的切线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3216275" y="31416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对 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轴的斜率</a:t>
            </a:r>
            <a:r>
              <a:rPr lang="en-US" altLang="zh-CN" sz="2800" b="1">
                <a:ea typeface="楷体_GB2312" pitchFamily="49" charset="-122"/>
              </a:rPr>
              <a:t>.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4953000" y="5105401"/>
            <a:ext cx="297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在点</a:t>
            </a:r>
            <a:r>
              <a:rPr lang="en-US" altLang="zh-CN" sz="2800" b="1" i="1">
                <a:ea typeface="楷体_GB2312" pitchFamily="49" charset="-122"/>
              </a:rPr>
              <a:t>M</a:t>
            </a:r>
            <a:r>
              <a:rPr lang="en-US" altLang="zh-CN" sz="2800" b="1" baseline="-25000">
                <a:ea typeface="楷体_GB2312" pitchFamily="49" charset="-122"/>
              </a:rPr>
              <a:t>0 </a:t>
            </a:r>
            <a:r>
              <a:rPr lang="zh-CN" altLang="en-US" sz="2800" b="1">
                <a:ea typeface="楷体_GB2312" pitchFamily="49" charset="-122"/>
              </a:rPr>
              <a:t>处的切线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10043657" y="5133976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斜率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1905000" y="23764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是曲线</a:t>
            </a:r>
            <a:endParaRPr lang="zh-CN" altLang="en-US" sz="2800" b="1" dirty="0">
              <a:ea typeface="楷体_GB2312" pitchFamily="49" charset="-122"/>
            </a:endParaRPr>
          </a:p>
        </p:txBody>
      </p:sp>
      <p:grpSp>
        <p:nvGrpSpPr>
          <p:cNvPr id="194579" name="Group 19"/>
          <p:cNvGrpSpPr/>
          <p:nvPr/>
        </p:nvGrpSpPr>
        <p:grpSpPr bwMode="auto">
          <a:xfrm>
            <a:off x="7678738" y="808192"/>
            <a:ext cx="2608262" cy="3686817"/>
            <a:chOff x="3744" y="177"/>
            <a:chExt cx="1824" cy="2580"/>
          </a:xfrm>
        </p:grpSpPr>
        <p:sp>
          <p:nvSpPr>
            <p:cNvPr id="55344" name="Arc 20"/>
            <p:cNvSpPr/>
            <p:nvPr/>
          </p:nvSpPr>
          <p:spPr bwMode="auto">
            <a:xfrm>
              <a:off x="4369" y="417"/>
              <a:ext cx="1041" cy="576"/>
            </a:xfrm>
            <a:custGeom>
              <a:avLst/>
              <a:gdLst>
                <a:gd name="T0" fmla="*/ 0 w 21275"/>
                <a:gd name="T1" fmla="*/ 24 h 21600"/>
                <a:gd name="T2" fmla="*/ 1041 w 21275"/>
                <a:gd name="T3" fmla="*/ 164 h 21600"/>
                <a:gd name="T4" fmla="*/ 303 w 21275"/>
                <a:gd name="T5" fmla="*/ 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5" h="21600" fill="none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</a:path>
                <a:path w="21275" h="21600" stroke="0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  <a:lnTo>
                    <a:pt x="6198" y="21600"/>
                  </a:lnTo>
                  <a:lnTo>
                    <a:pt x="0" y="9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5" name="Arc 21"/>
            <p:cNvSpPr/>
            <p:nvPr/>
          </p:nvSpPr>
          <p:spPr bwMode="auto">
            <a:xfrm>
              <a:off x="3889" y="1159"/>
              <a:ext cx="1166" cy="576"/>
            </a:xfrm>
            <a:custGeom>
              <a:avLst/>
              <a:gdLst>
                <a:gd name="T0" fmla="*/ 0 w 23838"/>
                <a:gd name="T1" fmla="*/ 54 h 21600"/>
                <a:gd name="T2" fmla="*/ 1166 w 23838"/>
                <a:gd name="T3" fmla="*/ 155 h 21600"/>
                <a:gd name="T4" fmla="*/ 446 w 23838"/>
                <a:gd name="T5" fmla="*/ 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38" h="21600" fill="none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</a:path>
                <a:path w="23838" h="21600" stroke="0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  <a:lnTo>
                    <a:pt x="9110" y="21600"/>
                  </a:lnTo>
                  <a:lnTo>
                    <a:pt x="0" y="201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6" name="Arc 22"/>
            <p:cNvSpPr/>
            <p:nvPr/>
          </p:nvSpPr>
          <p:spPr bwMode="auto">
            <a:xfrm flipH="1">
              <a:off x="5040" y="574"/>
              <a:ext cx="528" cy="728"/>
            </a:xfrm>
            <a:custGeom>
              <a:avLst/>
              <a:gdLst>
                <a:gd name="T0" fmla="*/ 167 w 21600"/>
                <a:gd name="T1" fmla="*/ 0 h 20488"/>
                <a:gd name="T2" fmla="*/ 528 w 21600"/>
                <a:gd name="T3" fmla="*/ 726 h 20488"/>
                <a:gd name="T4" fmla="*/ 0 w 21600"/>
                <a:gd name="T5" fmla="*/ 728 h 20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488" fill="none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</a:path>
                <a:path w="21600" h="20488" stroke="0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  <a:lnTo>
                    <a:pt x="0" y="20488"/>
                  </a:lnTo>
                  <a:lnTo>
                    <a:pt x="6841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Arc 23"/>
            <p:cNvSpPr/>
            <p:nvPr/>
          </p:nvSpPr>
          <p:spPr bwMode="auto">
            <a:xfrm flipH="1">
              <a:off x="3888" y="438"/>
              <a:ext cx="528" cy="816"/>
            </a:xfrm>
            <a:custGeom>
              <a:avLst/>
              <a:gdLst>
                <a:gd name="T0" fmla="*/ 46 w 21581"/>
                <a:gd name="T1" fmla="*/ 0 h 21520"/>
                <a:gd name="T2" fmla="*/ 528 w 21581"/>
                <a:gd name="T3" fmla="*/ 781 h 21520"/>
                <a:gd name="T4" fmla="*/ 0 w 21581"/>
                <a:gd name="T5" fmla="*/ 816 h 21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81" h="21520" fill="none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</a:path>
                <a:path w="21581" h="21520" stroke="0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  <a:lnTo>
                    <a:pt x="0" y="21520"/>
                  </a:lnTo>
                  <a:lnTo>
                    <a:pt x="1859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48" name="Group 24"/>
            <p:cNvGrpSpPr/>
            <p:nvPr/>
          </p:nvGrpSpPr>
          <p:grpSpPr bwMode="auto">
            <a:xfrm>
              <a:off x="3744" y="198"/>
              <a:ext cx="1584" cy="2448"/>
              <a:chOff x="3744" y="198"/>
              <a:chExt cx="1584" cy="2448"/>
            </a:xfrm>
          </p:grpSpPr>
          <p:sp>
            <p:nvSpPr>
              <p:cNvPr id="55352" name="Line 25"/>
              <p:cNvSpPr>
                <a:spLocks noChangeShapeType="1"/>
              </p:cNvSpPr>
              <p:nvPr/>
            </p:nvSpPr>
            <p:spPr bwMode="auto">
              <a:xfrm>
                <a:off x="4128" y="187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3" name="Line 26"/>
              <p:cNvSpPr>
                <a:spLocks noChangeShapeType="1"/>
              </p:cNvSpPr>
              <p:nvPr/>
            </p:nvSpPr>
            <p:spPr bwMode="auto">
              <a:xfrm flipH="1">
                <a:off x="3744" y="1878"/>
                <a:ext cx="384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4" name="Line 27"/>
              <p:cNvSpPr>
                <a:spLocks noChangeShapeType="1"/>
              </p:cNvSpPr>
              <p:nvPr/>
            </p:nvSpPr>
            <p:spPr bwMode="auto">
              <a:xfrm flipV="1">
                <a:off x="4128" y="19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5" name="Line 28"/>
              <p:cNvSpPr>
                <a:spLocks noChangeShapeType="1"/>
              </p:cNvSpPr>
              <p:nvPr/>
            </p:nvSpPr>
            <p:spPr bwMode="auto">
              <a:xfrm flipV="1">
                <a:off x="4128" y="115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6" name="Line 29"/>
              <p:cNvSpPr>
                <a:spLocks noChangeShapeType="1"/>
              </p:cNvSpPr>
              <p:nvPr/>
            </p:nvSpPr>
            <p:spPr bwMode="auto">
              <a:xfrm flipV="1">
                <a:off x="4128" y="58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5349" name="Object 30"/>
            <p:cNvGraphicFramePr>
              <a:graphicFrameLocks noChangeAspect="1"/>
            </p:cNvGraphicFramePr>
            <p:nvPr/>
          </p:nvGraphicFramePr>
          <p:xfrm>
            <a:off x="5324" y="1820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3" name="Equation" r:id="rId13" imgW="3352800" imgH="3962400" progId="Equation.DSMT4">
                    <p:embed/>
                  </p:oleObj>
                </mc:Choice>
                <mc:Fallback>
                  <p:oleObj name="Equation" r:id="rId13" imgW="3352800" imgH="3962400" progId="Equation.DSMT4">
                    <p:embed/>
                    <p:pic>
                      <p:nvPicPr>
                        <p:cNvPr id="0" name="图片 157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1820"/>
                          <a:ext cx="21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0" name="Object 31"/>
            <p:cNvGraphicFramePr>
              <a:graphicFrameLocks noChangeAspect="1"/>
            </p:cNvGraphicFramePr>
            <p:nvPr/>
          </p:nvGraphicFramePr>
          <p:xfrm>
            <a:off x="3792" y="2545"/>
            <a:ext cx="22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4" name="Equation" r:id="rId15" imgW="3352800" imgH="3352800" progId="Equation.DSMT4">
                    <p:embed/>
                  </p:oleObj>
                </mc:Choice>
                <mc:Fallback>
                  <p:oleObj name="Equation" r:id="rId15" imgW="3352800" imgH="3352800" progId="Equation.DSMT4">
                    <p:embed/>
                    <p:pic>
                      <p:nvPicPr>
                        <p:cNvPr id="0" name="图片 157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45"/>
                          <a:ext cx="22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1" name="Object 32"/>
            <p:cNvGraphicFramePr>
              <a:graphicFrameLocks noChangeAspect="1"/>
            </p:cNvGraphicFramePr>
            <p:nvPr/>
          </p:nvGraphicFramePr>
          <p:xfrm>
            <a:off x="3888" y="177"/>
            <a:ext cx="19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5" name="Equation" r:id="rId17" imgW="2743200" imgH="3352800" progId="Equation.DSMT4">
                    <p:embed/>
                  </p:oleObj>
                </mc:Choice>
                <mc:Fallback>
                  <p:oleObj name="Equation" r:id="rId17" imgW="2743200" imgH="3352800" progId="Equation.DSMT4">
                    <p:embed/>
                    <p:pic>
                      <p:nvPicPr>
                        <p:cNvPr id="0" name="图片 157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77"/>
                          <a:ext cx="19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593" name="Group 33"/>
          <p:cNvGrpSpPr/>
          <p:nvPr/>
        </p:nvGrpSpPr>
        <p:grpSpPr bwMode="auto">
          <a:xfrm>
            <a:off x="7385681" y="1557339"/>
            <a:ext cx="2213934" cy="2438971"/>
            <a:chOff x="3596" y="695"/>
            <a:chExt cx="1548" cy="1691"/>
          </a:xfrm>
        </p:grpSpPr>
        <p:sp>
          <p:nvSpPr>
            <p:cNvPr id="55339" name="Line 34"/>
            <p:cNvSpPr>
              <a:spLocks noChangeShapeType="1"/>
            </p:cNvSpPr>
            <p:nvPr/>
          </p:nvSpPr>
          <p:spPr bwMode="auto">
            <a:xfrm>
              <a:off x="3936" y="2304"/>
              <a:ext cx="1200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40" name="Object 35"/>
            <p:cNvGraphicFramePr>
              <a:graphicFrameLocks noChangeAspect="1"/>
            </p:cNvGraphicFramePr>
            <p:nvPr/>
          </p:nvGraphicFramePr>
          <p:xfrm>
            <a:off x="3596" y="2058"/>
            <a:ext cx="25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6" name="Equation" r:id="rId19" imgW="4267200" imgH="5486400" progId="Equation.DSMT4">
                    <p:embed/>
                  </p:oleObj>
                </mc:Choice>
                <mc:Fallback>
                  <p:oleObj name="Equation" r:id="rId19" imgW="4267200" imgH="5486400" progId="Equation.DSMT4">
                    <p:embed/>
                    <p:pic>
                      <p:nvPicPr>
                        <p:cNvPr id="0" name="图片 157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058"/>
                          <a:ext cx="25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1" name="Arc 36"/>
            <p:cNvSpPr/>
            <p:nvPr/>
          </p:nvSpPr>
          <p:spPr bwMode="auto">
            <a:xfrm>
              <a:off x="4032" y="695"/>
              <a:ext cx="1112" cy="578"/>
            </a:xfrm>
            <a:custGeom>
              <a:avLst/>
              <a:gdLst>
                <a:gd name="T0" fmla="*/ 0 w 22720"/>
                <a:gd name="T1" fmla="*/ 25 h 21600"/>
                <a:gd name="T2" fmla="*/ 1112 w 22720"/>
                <a:gd name="T3" fmla="*/ 201 h 21600"/>
                <a:gd name="T4" fmla="*/ 310 w 22720"/>
                <a:gd name="T5" fmla="*/ 5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0" h="21600" fill="none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</a:path>
                <a:path w="22720" h="21600" stroke="0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  <a:lnTo>
                    <a:pt x="6342" y="21600"/>
                  </a:lnTo>
                  <a:lnTo>
                    <a:pt x="0" y="952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37"/>
            <p:cNvSpPr>
              <a:spLocks noChangeShapeType="1"/>
            </p:cNvSpPr>
            <p:nvPr/>
          </p:nvSpPr>
          <p:spPr bwMode="auto">
            <a:xfrm>
              <a:off x="4032" y="726"/>
              <a:ext cx="0" cy="1584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38"/>
            <p:cNvSpPr>
              <a:spLocks noChangeShapeType="1"/>
            </p:cNvSpPr>
            <p:nvPr/>
          </p:nvSpPr>
          <p:spPr bwMode="auto">
            <a:xfrm>
              <a:off x="5136" y="870"/>
              <a:ext cx="0" cy="144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599" name="Group 39"/>
          <p:cNvGrpSpPr/>
          <p:nvPr/>
        </p:nvGrpSpPr>
        <p:grpSpPr bwMode="auto">
          <a:xfrm>
            <a:off x="8328027" y="1484312"/>
            <a:ext cx="1932944" cy="755646"/>
            <a:chOff x="4176" y="630"/>
            <a:chExt cx="1352" cy="529"/>
          </a:xfrm>
        </p:grpSpPr>
        <p:sp>
          <p:nvSpPr>
            <p:cNvPr id="55337" name="Line 40"/>
            <p:cNvSpPr>
              <a:spLocks noChangeShapeType="1"/>
            </p:cNvSpPr>
            <p:nvPr/>
          </p:nvSpPr>
          <p:spPr bwMode="auto">
            <a:xfrm>
              <a:off x="4176" y="630"/>
              <a:ext cx="120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8" name="Object 41"/>
            <p:cNvGraphicFramePr>
              <a:graphicFrameLocks noChangeAspect="1"/>
            </p:cNvGraphicFramePr>
            <p:nvPr/>
          </p:nvGraphicFramePr>
          <p:xfrm>
            <a:off x="5275" y="807"/>
            <a:ext cx="253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7" name="Equation" r:id="rId21" imgW="4267200" imgH="5791200" progId="Equation.DSMT4">
                    <p:embed/>
                  </p:oleObj>
                </mc:Choice>
                <mc:Fallback>
                  <p:oleObj name="Equation" r:id="rId21" imgW="4267200" imgH="5791200" progId="Equation.DSMT4">
                    <p:embed/>
                    <p:pic>
                      <p:nvPicPr>
                        <p:cNvPr id="0" name="图片 157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807"/>
                          <a:ext cx="253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02" name="Object 42"/>
          <p:cNvGraphicFramePr>
            <a:graphicFrameLocks noChangeAspect="1"/>
          </p:cNvGraphicFramePr>
          <p:nvPr/>
        </p:nvGraphicFramePr>
        <p:xfrm>
          <a:off x="8161338" y="3232150"/>
          <a:ext cx="2873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8" name="Equation" r:id="rId23" imgW="3048000" imgH="3352800" progId="Equation.DSMT4">
                  <p:embed/>
                </p:oleObj>
              </mc:Choice>
              <mc:Fallback>
                <p:oleObj name="Equation" r:id="rId23" imgW="3048000" imgH="3352800" progId="Equation.DSMT4">
                  <p:embed/>
                  <p:pic>
                    <p:nvPicPr>
                      <p:cNvPr id="0" name="图片 15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338" y="3232150"/>
                        <a:ext cx="28733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03" name="Group 43"/>
          <p:cNvGrpSpPr/>
          <p:nvPr/>
        </p:nvGrpSpPr>
        <p:grpSpPr bwMode="auto">
          <a:xfrm>
            <a:off x="8199398" y="877889"/>
            <a:ext cx="955714" cy="1289659"/>
            <a:chOff x="4108" y="226"/>
            <a:chExt cx="668" cy="902"/>
          </a:xfrm>
        </p:grpSpPr>
        <p:sp>
          <p:nvSpPr>
            <p:cNvPr id="55335" name="Line 44"/>
            <p:cNvSpPr>
              <a:spLocks noChangeShapeType="1"/>
            </p:cNvSpPr>
            <p:nvPr/>
          </p:nvSpPr>
          <p:spPr bwMode="auto">
            <a:xfrm flipH="1">
              <a:off x="4320" y="226"/>
              <a:ext cx="456" cy="8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6" name="Object 45"/>
            <p:cNvGraphicFramePr>
              <a:graphicFrameLocks noChangeAspect="1"/>
            </p:cNvGraphicFramePr>
            <p:nvPr/>
          </p:nvGraphicFramePr>
          <p:xfrm>
            <a:off x="4108" y="809"/>
            <a:ext cx="25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9" name="Equation" r:id="rId25" imgW="4267200" imgH="5486400" progId="Equation.DSMT4">
                    <p:embed/>
                  </p:oleObj>
                </mc:Choice>
                <mc:Fallback>
                  <p:oleObj name="Equation" r:id="rId25" imgW="4267200" imgH="5486400" progId="Equation.DSMT4">
                    <p:embed/>
                    <p:pic>
                      <p:nvPicPr>
                        <p:cNvPr id="0" name="图片 157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809"/>
                          <a:ext cx="25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06" name="Group 46"/>
          <p:cNvGrpSpPr/>
          <p:nvPr/>
        </p:nvGrpSpPr>
        <p:grpSpPr bwMode="auto">
          <a:xfrm>
            <a:off x="8616953" y="1268413"/>
            <a:ext cx="869161" cy="3086100"/>
            <a:chOff x="4416" y="480"/>
            <a:chExt cx="608" cy="2160"/>
          </a:xfrm>
        </p:grpSpPr>
        <p:sp>
          <p:nvSpPr>
            <p:cNvPr id="55330" name="Line 47"/>
            <p:cNvSpPr>
              <a:spLocks noChangeShapeType="1"/>
            </p:cNvSpPr>
            <p:nvPr/>
          </p:nvSpPr>
          <p:spPr bwMode="auto">
            <a:xfrm flipH="1">
              <a:off x="4416" y="1872"/>
              <a:ext cx="336" cy="76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1" name="Object 48"/>
            <p:cNvGraphicFramePr>
              <a:graphicFrameLocks noChangeAspect="1"/>
            </p:cNvGraphicFramePr>
            <p:nvPr/>
          </p:nvGraphicFramePr>
          <p:xfrm>
            <a:off x="4797" y="1579"/>
            <a:ext cx="22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0" name="Equation" r:id="rId27" imgW="4267200" imgH="5486400" progId="Equation.DSMT4">
                    <p:embed/>
                  </p:oleObj>
                </mc:Choice>
                <mc:Fallback>
                  <p:oleObj name="Equation" r:id="rId27" imgW="4267200" imgH="5486400" progId="Equation.DSMT4">
                    <p:embed/>
                    <p:pic>
                      <p:nvPicPr>
                        <p:cNvPr id="0" name="图片 15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7" y="1579"/>
                          <a:ext cx="22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2" name="Arc 49"/>
            <p:cNvSpPr/>
            <p:nvPr/>
          </p:nvSpPr>
          <p:spPr bwMode="auto">
            <a:xfrm flipH="1">
              <a:off x="4416" y="490"/>
              <a:ext cx="528" cy="710"/>
            </a:xfrm>
            <a:custGeom>
              <a:avLst/>
              <a:gdLst>
                <a:gd name="T0" fmla="*/ 203 w 21578"/>
                <a:gd name="T1" fmla="*/ 0 h 19950"/>
                <a:gd name="T2" fmla="*/ 528 w 21578"/>
                <a:gd name="T3" fmla="*/ 675 h 19950"/>
                <a:gd name="T4" fmla="*/ 0 w 21578"/>
                <a:gd name="T5" fmla="*/ 710 h 19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8" h="19950" fill="none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</a:path>
                <a:path w="21578" h="19950" stroke="0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  <a:lnTo>
                    <a:pt x="0" y="19950"/>
                  </a:lnTo>
                  <a:lnTo>
                    <a:pt x="8279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50"/>
            <p:cNvSpPr>
              <a:spLocks noChangeShapeType="1"/>
            </p:cNvSpPr>
            <p:nvPr/>
          </p:nvSpPr>
          <p:spPr bwMode="auto">
            <a:xfrm>
              <a:off x="4416" y="1152"/>
              <a:ext cx="0" cy="14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51"/>
            <p:cNvSpPr>
              <a:spLocks noChangeShapeType="1"/>
            </p:cNvSpPr>
            <p:nvPr/>
          </p:nvSpPr>
          <p:spPr bwMode="auto">
            <a:xfrm flipV="1">
              <a:off x="4752" y="480"/>
              <a:ext cx="0" cy="139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612" name="Group 52"/>
          <p:cNvGrpSpPr/>
          <p:nvPr/>
        </p:nvGrpSpPr>
        <p:grpSpPr bwMode="auto">
          <a:xfrm>
            <a:off x="8492656" y="1235712"/>
            <a:ext cx="369715" cy="2610801"/>
            <a:chOff x="4313" y="476"/>
            <a:chExt cx="259" cy="1828"/>
          </a:xfrm>
        </p:grpSpPr>
        <p:sp>
          <p:nvSpPr>
            <p:cNvPr id="55326" name="Line 53"/>
            <p:cNvSpPr>
              <a:spLocks noChangeShapeType="1"/>
            </p:cNvSpPr>
            <p:nvPr/>
          </p:nvSpPr>
          <p:spPr bwMode="auto">
            <a:xfrm flipV="1">
              <a:off x="4560" y="720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27" name="Group 54"/>
            <p:cNvGrpSpPr/>
            <p:nvPr/>
          </p:nvGrpSpPr>
          <p:grpSpPr bwMode="auto">
            <a:xfrm>
              <a:off x="4313" y="476"/>
              <a:ext cx="259" cy="246"/>
              <a:chOff x="4313" y="476"/>
              <a:chExt cx="259" cy="246"/>
            </a:xfrm>
          </p:grpSpPr>
          <p:graphicFrame>
            <p:nvGraphicFramePr>
              <p:cNvPr id="55328" name="Object 55"/>
              <p:cNvGraphicFramePr>
                <a:graphicFrameLocks noChangeAspect="1"/>
              </p:cNvGraphicFramePr>
              <p:nvPr/>
            </p:nvGraphicFramePr>
            <p:xfrm>
              <a:off x="4313" y="476"/>
              <a:ext cx="25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51" name="Equation" r:id="rId29" imgW="5791200" imgH="5486400" progId="Equation.DSMT4">
                      <p:embed/>
                    </p:oleObj>
                  </mc:Choice>
                  <mc:Fallback>
                    <p:oleObj name="Equation" r:id="rId29" imgW="5791200" imgH="5486400" progId="Equation.DSMT4">
                      <p:embed/>
                      <p:pic>
                        <p:nvPicPr>
                          <p:cNvPr id="0" name="图片 157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3" y="476"/>
                            <a:ext cx="259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29" name="Oval 56"/>
              <p:cNvSpPr>
                <a:spLocks noChangeArrowheads="1"/>
              </p:cNvSpPr>
              <p:nvPr/>
            </p:nvSpPr>
            <p:spPr bwMode="auto">
              <a:xfrm>
                <a:off x="4534" y="672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94620" name="Rectangle 60"/>
          <p:cNvSpPr>
            <a:spLocks noChangeArrowheads="1"/>
          </p:cNvSpPr>
          <p:nvPr/>
        </p:nvSpPr>
        <p:spPr bwMode="auto">
          <a:xfrm>
            <a:off x="8610600" y="51196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对 </a:t>
            </a:r>
            <a:r>
              <a:rPr lang="en-US" altLang="zh-CN" sz="2800" b="1" i="1">
                <a:ea typeface="楷体_GB2312" pitchFamily="49" charset="-122"/>
              </a:rPr>
              <a:t>y </a:t>
            </a:r>
            <a:r>
              <a:rPr lang="zh-CN" altLang="en-US" sz="2800" b="1">
                <a:ea typeface="楷体_GB2312" pitchFamily="49" charset="-122"/>
              </a:rPr>
              <a:t>轴的</a:t>
            </a:r>
            <a:endParaRPr lang="zh-CN" altLang="en-US" sz="2800" b="1" i="1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utoUpdateAnimBg="0"/>
      <p:bldP spid="194570" grpId="0" autoUpdateAnimBg="0"/>
      <p:bldP spid="194571" grpId="0" autoUpdateAnimBg="0"/>
      <p:bldP spid="194572" grpId="0" autoUpdateAnimBg="0"/>
      <p:bldP spid="194573" grpId="0" autoUpdateAnimBg="0"/>
      <p:bldP spid="194574" grpId="0" autoUpdateAnimBg="0" build="p"/>
      <p:bldP spid="194620" grpId="0" advAuto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2102723" y="2628268"/>
          <a:ext cx="3840877" cy="98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1" imgW="41757600" imgH="10668000" progId="Equation.DSMT4">
                  <p:embed/>
                </p:oleObj>
              </mc:Choice>
              <mc:Fallback>
                <p:oleObj name="Equation" r:id="rId1" imgW="41757600" imgH="10668000" progId="Equation.DSMT4">
                  <p:embed/>
                  <p:pic>
                    <p:nvPicPr>
                      <p:cNvPr id="0" name="图片 16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723" y="2628268"/>
                        <a:ext cx="3840877" cy="983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6233785" y="2590111"/>
          <a:ext cx="3748415" cy="106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3" imgW="39928800" imgH="11277600" progId="Equation.DSMT4">
                  <p:embed/>
                </p:oleObj>
              </mc:Choice>
              <mc:Fallback>
                <p:oleObj name="Equation" r:id="rId3" imgW="39928800" imgH="11277600" progId="Equation.DSMT4">
                  <p:embed/>
                  <p:pic>
                    <p:nvPicPr>
                      <p:cNvPr id="0" name="图片 16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785" y="2590111"/>
                        <a:ext cx="3748415" cy="106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2109018" y="3827619"/>
          <a:ext cx="3910783" cy="96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5" imgW="43281600" imgH="10668000" progId="Equation.DSMT4">
                  <p:embed/>
                </p:oleObj>
              </mc:Choice>
              <mc:Fallback>
                <p:oleObj name="Equation" r:id="rId5" imgW="43281600" imgH="10668000" progId="Equation.DSMT4">
                  <p:embed/>
                  <p:pic>
                    <p:nvPicPr>
                      <p:cNvPr id="0" name="图片 16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018" y="3827619"/>
                        <a:ext cx="3910783" cy="962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6233785" y="3769103"/>
          <a:ext cx="3857671" cy="102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7" imgW="42672000" imgH="11277600" progId="Equation.DSMT4">
                  <p:embed/>
                </p:oleObj>
              </mc:Choice>
              <mc:Fallback>
                <p:oleObj name="Equation" r:id="rId7" imgW="42672000" imgH="11277600" progId="Equation.DSMT4">
                  <p:embed/>
                  <p:pic>
                    <p:nvPicPr>
                      <p:cNvPr id="0" name="图片 16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785" y="3769103"/>
                        <a:ext cx="3857671" cy="1020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584450" y="1752601"/>
          <a:ext cx="54927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文档" r:id="rId9" imgW="5273040" imgH="594360" progId="Word.Document.8">
                  <p:embed/>
                </p:oleObj>
              </mc:Choice>
              <mc:Fallback>
                <p:oleObj name="文档" r:id="rId9" imgW="5273040" imgH="594360" progId="Word.Document.8">
                  <p:embed/>
                  <p:pic>
                    <p:nvPicPr>
                      <p:cNvPr id="0" name="图片 16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1752601"/>
                        <a:ext cx="54927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9867900" y="3453850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纯偏导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9677400" y="4649195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混合偏导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2286000" y="53482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定义：二阶及二阶以上的偏导数统称为高阶偏导数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.</a:t>
            </a:r>
            <a:endParaRPr lang="en-US" altLang="zh-CN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title"/>
          </p:nvPr>
        </p:nvSpPr>
        <p:spPr>
          <a:xfrm>
            <a:off x="2423592" y="715599"/>
            <a:ext cx="4449688" cy="879376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二、高阶偏导数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1" grpId="0" autoUpdateAnimBg="0"/>
      <p:bldP spid="195592" grpId="0" autoUpdateAnimBg="0"/>
      <p:bldP spid="19559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516188" y="779463"/>
          <a:ext cx="7252220" cy="24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5" name="Document" r:id="rId1" imgW="6988810" imgH="2363470" progId="Word.Document.8">
                  <p:embed/>
                </p:oleObj>
              </mc:Choice>
              <mc:Fallback>
                <p:oleObj name="Document" r:id="rId1" imgW="6988810" imgH="2363470" progId="Word.Document.8">
                  <p:embed/>
                  <p:pic>
                    <p:nvPicPr>
                      <p:cNvPr id="0" name="图片 17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779463"/>
                        <a:ext cx="7252220" cy="245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362200" y="28956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3124200" y="274320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6" name="公式" r:id="rId3" imgW="457200" imgH="889000" progId="Equation.3">
                  <p:embed/>
                </p:oleObj>
              </mc:Choice>
              <mc:Fallback>
                <p:oleObj name="公式" r:id="rId3" imgW="457200" imgH="889000" progId="Equation.3">
                  <p:embed/>
                  <p:pic>
                    <p:nvPicPr>
                      <p:cNvPr id="0" name="图片 17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3657600" y="2959100"/>
          <a:ext cx="275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7" name="公式" r:id="rId5" imgW="2755900" imgH="469900" progId="Equation.3">
                  <p:embed/>
                </p:oleObj>
              </mc:Choice>
              <mc:Fallback>
                <p:oleObj name="公式" r:id="rId5" imgW="2755900" imgH="469900" progId="Equation.3">
                  <p:embed/>
                  <p:pic>
                    <p:nvPicPr>
                      <p:cNvPr id="0" name="图片 17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59100"/>
                        <a:ext cx="275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6629401" y="2743200"/>
          <a:ext cx="430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8" name="公式" r:id="rId7" imgW="431800" imgH="965200" progId="Equation.3">
                  <p:embed/>
                </p:oleObj>
              </mc:Choice>
              <mc:Fallback>
                <p:oleObj name="公式" r:id="rId7" imgW="431800" imgH="965200" progId="Equation.3">
                  <p:embed/>
                  <p:pic>
                    <p:nvPicPr>
                      <p:cNvPr id="0" name="图片 17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2743200"/>
                        <a:ext cx="4302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7200900" y="2946400"/>
          <a:ext cx="276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9" name="公式" r:id="rId9" imgW="2768600" imgH="469900" progId="Equation.3">
                  <p:embed/>
                </p:oleObj>
              </mc:Choice>
              <mc:Fallback>
                <p:oleObj name="公式" r:id="rId9" imgW="2768600" imgH="469900" progId="Equation.3">
                  <p:embed/>
                  <p:pic>
                    <p:nvPicPr>
                      <p:cNvPr id="0" name="图片 17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2946400"/>
                        <a:ext cx="276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2628900" y="38100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0" name="公式" r:id="rId11" imgW="609600" imgH="927100" progId="Equation.3">
                  <p:embed/>
                </p:oleObj>
              </mc:Choice>
              <mc:Fallback>
                <p:oleObj name="公式" r:id="rId11" imgW="609600" imgH="927100" progId="Equation.3">
                  <p:embed/>
                  <p:pic>
                    <p:nvPicPr>
                      <p:cNvPr id="0" name="图片 17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810000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3238500" y="4049713"/>
          <a:ext cx="111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1" name="公式" r:id="rId13" imgW="1117600" imgH="469900" progId="Equation.3">
                  <p:embed/>
                </p:oleObj>
              </mc:Choice>
              <mc:Fallback>
                <p:oleObj name="公式" r:id="rId13" imgW="1117600" imgH="469900" progId="Equation.3">
                  <p:embed/>
                  <p:pic>
                    <p:nvPicPr>
                      <p:cNvPr id="0" name="图片 17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049713"/>
                        <a:ext cx="1117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6819900" y="3810001"/>
          <a:ext cx="5969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2" name="公式" r:id="rId15" imgW="596900" imgH="1002665" progId="Equation.3">
                  <p:embed/>
                </p:oleObj>
              </mc:Choice>
              <mc:Fallback>
                <p:oleObj name="公式" r:id="rId15" imgW="596900" imgH="1002665" progId="Equation.3">
                  <p:embed/>
                  <p:pic>
                    <p:nvPicPr>
                      <p:cNvPr id="0" name="图片 17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810001"/>
                        <a:ext cx="5969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9" name="Object 11"/>
          <p:cNvGraphicFramePr>
            <a:graphicFrameLocks noChangeAspect="1"/>
          </p:cNvGraphicFramePr>
          <p:nvPr/>
        </p:nvGraphicFramePr>
        <p:xfrm>
          <a:off x="7416800" y="4049713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3" name="公式" r:id="rId17" imgW="2019300" imgH="469900" progId="Equation.3">
                  <p:embed/>
                </p:oleObj>
              </mc:Choice>
              <mc:Fallback>
                <p:oleObj name="公式" r:id="rId17" imgW="2019300" imgH="469900" progId="Equation.3">
                  <p:embed/>
                  <p:pic>
                    <p:nvPicPr>
                      <p:cNvPr id="0" name="图片 17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4049713"/>
                        <a:ext cx="201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0" name="Object 12"/>
          <p:cNvGraphicFramePr>
            <a:graphicFrameLocks noChangeAspect="1"/>
          </p:cNvGraphicFramePr>
          <p:nvPr/>
        </p:nvGraphicFramePr>
        <p:xfrm>
          <a:off x="4838700" y="38735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4" name="公式" r:id="rId19" imgW="609600" imgH="927100" progId="Equation.3">
                  <p:embed/>
                </p:oleObj>
              </mc:Choice>
              <mc:Fallback>
                <p:oleObj name="公式" r:id="rId19" imgW="609600" imgH="927100" progId="Equation.3">
                  <p:embed/>
                  <p:pic>
                    <p:nvPicPr>
                      <p:cNvPr id="0" name="图片 17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873500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1" name="Object 13"/>
          <p:cNvGraphicFramePr>
            <a:graphicFrameLocks noChangeAspect="1"/>
          </p:cNvGraphicFramePr>
          <p:nvPr/>
        </p:nvGraphicFramePr>
        <p:xfrm>
          <a:off x="5486400" y="4125913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5" name="公式" r:id="rId21" imgW="951865" imgH="469900" progId="Equation.3">
                  <p:embed/>
                </p:oleObj>
              </mc:Choice>
              <mc:Fallback>
                <p:oleObj name="公式" r:id="rId21" imgW="951865" imgH="469900" progId="Equation.3">
                  <p:embed/>
                  <p:pic>
                    <p:nvPicPr>
                      <p:cNvPr id="0" name="图片 17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25913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2" name="Object 14"/>
          <p:cNvGraphicFramePr>
            <a:graphicFrameLocks noChangeAspect="1"/>
          </p:cNvGraphicFramePr>
          <p:nvPr/>
        </p:nvGraphicFramePr>
        <p:xfrm>
          <a:off x="6210301" y="4953001"/>
          <a:ext cx="8112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6" name="公式" r:id="rId23" imgW="812165" imgH="1002665" progId="Equation.3">
                  <p:embed/>
                </p:oleObj>
              </mc:Choice>
              <mc:Fallback>
                <p:oleObj name="公式" r:id="rId23" imgW="812165" imgH="1002665" progId="Equation.3">
                  <p:embed/>
                  <p:pic>
                    <p:nvPicPr>
                      <p:cNvPr id="0" name="图片 17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4953001"/>
                        <a:ext cx="8112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3" name="Object 15"/>
          <p:cNvGraphicFramePr>
            <a:graphicFrameLocks noChangeAspect="1"/>
          </p:cNvGraphicFramePr>
          <p:nvPr/>
        </p:nvGraphicFramePr>
        <p:xfrm>
          <a:off x="7073900" y="5245100"/>
          <a:ext cx="252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" name="公式" r:id="rId25" imgW="2527300" imgH="469900" progId="Equation.3">
                  <p:embed/>
                </p:oleObj>
              </mc:Choice>
              <mc:Fallback>
                <p:oleObj name="公式" r:id="rId25" imgW="2527300" imgH="469900" progId="Equation.3">
                  <p:embed/>
                  <p:pic>
                    <p:nvPicPr>
                      <p:cNvPr id="0" name="图片 17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5245100"/>
                        <a:ext cx="252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4" name="Object 16"/>
          <p:cNvGraphicFramePr>
            <a:graphicFrameLocks noChangeAspect="1"/>
          </p:cNvGraphicFramePr>
          <p:nvPr/>
        </p:nvGraphicFramePr>
        <p:xfrm>
          <a:off x="2476501" y="4876801"/>
          <a:ext cx="8112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name="公式" r:id="rId27" imgW="812165" imgH="1002665" progId="Equation.3">
                  <p:embed/>
                </p:oleObj>
              </mc:Choice>
              <mc:Fallback>
                <p:oleObj name="公式" r:id="rId27" imgW="812165" imgH="1002665" progId="Equation.3">
                  <p:embed/>
                  <p:pic>
                    <p:nvPicPr>
                      <p:cNvPr id="0" name="图片 17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1" y="4876801"/>
                        <a:ext cx="8112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5" name="Object 17"/>
          <p:cNvGraphicFramePr>
            <a:graphicFrameLocks noChangeAspect="1"/>
          </p:cNvGraphicFramePr>
          <p:nvPr/>
        </p:nvGraphicFramePr>
        <p:xfrm>
          <a:off x="3346450" y="5192713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9" name="公式" r:id="rId29" imgW="2514600" imgH="469900" progId="Equation.3">
                  <p:embed/>
                </p:oleObj>
              </mc:Choice>
              <mc:Fallback>
                <p:oleObj name="公式" r:id="rId29" imgW="2514600" imgH="469900" progId="Equation.3">
                  <p:embed/>
                  <p:pic>
                    <p:nvPicPr>
                      <p:cNvPr id="0" name="图片 17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192713"/>
                        <a:ext cx="251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505200" y="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516187" y="980728"/>
          <a:ext cx="7046669" cy="69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Document" r:id="rId1" imgW="7113905" imgH="707390" progId="Word.Document.8">
                  <p:embed/>
                </p:oleObj>
              </mc:Choice>
              <mc:Fallback>
                <p:oleObj name="Document" r:id="rId1" imgW="7113905" imgH="707390" progId="Word.Document.8">
                  <p:embed/>
                  <p:pic>
                    <p:nvPicPr>
                      <p:cNvPr id="0" name="图片 18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7" y="980728"/>
                        <a:ext cx="7046669" cy="697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438400" y="199866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3232150" y="1933575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3" name="公式" r:id="rId3" imgW="2374900" imgH="838200" progId="Equation.3">
                  <p:embed/>
                </p:oleObj>
              </mc:Choice>
              <mc:Fallback>
                <p:oleObj name="公式" r:id="rId3" imgW="2374900" imgH="838200" progId="Equation.3">
                  <p:embed/>
                  <p:pic>
                    <p:nvPicPr>
                      <p:cNvPr id="0" name="图片 18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1933575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6540500" y="1895475"/>
          <a:ext cx="256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name="公式" r:id="rId5" imgW="2565400" imgH="914400" progId="Equation.3">
                  <p:embed/>
                </p:oleObj>
              </mc:Choice>
              <mc:Fallback>
                <p:oleObj name="公式" r:id="rId5" imgW="2565400" imgH="914400" progId="Equation.3">
                  <p:embed/>
                  <p:pic>
                    <p:nvPicPr>
                      <p:cNvPr id="0" name="图片 18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1895475"/>
                        <a:ext cx="256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3022600" y="3133725"/>
          <a:ext cx="265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公式" r:id="rId7" imgW="2654300" imgH="876300" progId="Equation.3">
                  <p:embed/>
                </p:oleObj>
              </mc:Choice>
              <mc:Fallback>
                <p:oleObj name="公式" r:id="rId7" imgW="2654300" imgH="876300" progId="Equation.3">
                  <p:embed/>
                  <p:pic>
                    <p:nvPicPr>
                      <p:cNvPr id="0" name="图片 18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133725"/>
                        <a:ext cx="2654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6534150" y="3138488"/>
          <a:ext cx="287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公式" r:id="rId9" imgW="2870200" imgH="952500" progId="Equation.3">
                  <p:embed/>
                </p:oleObj>
              </mc:Choice>
              <mc:Fallback>
                <p:oleObj name="公式" r:id="rId9" imgW="2870200" imgH="952500" progId="Equation.3">
                  <p:embed/>
                  <p:pic>
                    <p:nvPicPr>
                      <p:cNvPr id="0" name="图片 18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3138488"/>
                        <a:ext cx="2870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2876550" y="4457700"/>
          <a:ext cx="306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公式" r:id="rId11" imgW="3060700" imgH="952500" progId="Equation.3">
                  <p:embed/>
                </p:oleObj>
              </mc:Choice>
              <mc:Fallback>
                <p:oleObj name="公式" r:id="rId11" imgW="3060700" imgH="952500" progId="Equation.3">
                  <p:embed/>
                  <p:pic>
                    <p:nvPicPr>
                      <p:cNvPr id="0" name="图片 18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457700"/>
                        <a:ext cx="3060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6407150" y="4433888"/>
          <a:ext cx="306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公式" r:id="rId13" imgW="3060700" imgH="952500" progId="Equation.3">
                  <p:embed/>
                </p:oleObj>
              </mc:Choice>
              <mc:Fallback>
                <p:oleObj name="公式" r:id="rId13" imgW="3060700" imgH="952500" progId="Equation.3">
                  <p:embed/>
                  <p:pic>
                    <p:nvPicPr>
                      <p:cNvPr id="0" name="图片 18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433888"/>
                        <a:ext cx="3060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362200" y="768351"/>
            <a:ext cx="186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问题：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490914" y="762001"/>
            <a:ext cx="451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混合偏导数都相等吗？</a:t>
            </a:r>
            <a:endParaRPr lang="zh-CN" altLang="en-US" sz="2800" b="1"/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2492375" y="1339850"/>
          <a:ext cx="6578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Equation" r:id="rId1" imgW="6578600" imgH="2070100" progId="Equation.3">
                  <p:embed/>
                </p:oleObj>
              </mc:Choice>
              <mc:Fallback>
                <p:oleObj name="Equation" r:id="rId1" imgW="6578600" imgH="2070100" progId="Equation.3">
                  <p:embed/>
                  <p:pic>
                    <p:nvPicPr>
                      <p:cNvPr id="0" name="图片 19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339850"/>
                        <a:ext cx="6578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376488" y="18335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8</a:t>
            </a:r>
            <a:endParaRPr lang="en-US" altLang="zh-CN" sz="2800" b="1" dirty="0">
              <a:solidFill>
                <a:srgbClr val="FF0000"/>
              </a:solidFill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382838" y="35052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3276600" y="3560763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Equation" r:id="rId3" imgW="2628900" imgH="431800" progId="Equation.3">
                  <p:embed/>
                </p:oleObj>
              </mc:Choice>
              <mc:Fallback>
                <p:oleObj name="Equation" r:id="rId3" imgW="2628900" imgH="431800" progId="Equation.3">
                  <p:embed/>
                  <p:pic>
                    <p:nvPicPr>
                      <p:cNvPr id="0" name="图片 19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60763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2428818" y="4024314"/>
          <a:ext cx="4895072" cy="96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Equation" r:id="rId5" imgW="54254400" imgH="10668000" progId="Equation.DSMT4">
                  <p:embed/>
                </p:oleObj>
              </mc:Choice>
              <mc:Fallback>
                <p:oleObj name="Equation" r:id="rId5" imgW="54254400" imgH="10668000" progId="Equation.DSMT4">
                  <p:embed/>
                  <p:pic>
                    <p:nvPicPr>
                      <p:cNvPr id="0" name="图片 19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18" y="4024314"/>
                        <a:ext cx="4895072" cy="963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7323890" y="4051623"/>
          <a:ext cx="30607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Equation" r:id="rId7" imgW="3365500" imgH="965200" progId="Equation.DSMT4">
                  <p:embed/>
                </p:oleObj>
              </mc:Choice>
              <mc:Fallback>
                <p:oleObj name="Equation" r:id="rId7" imgW="3365500" imgH="965200" progId="Equation.DSMT4">
                  <p:embed/>
                  <p:pic>
                    <p:nvPicPr>
                      <p:cNvPr id="0" name="图片 19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890" y="4051623"/>
                        <a:ext cx="30607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2397362" y="4951894"/>
          <a:ext cx="4621280" cy="1005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Equation" r:id="rId9" imgW="49072800" imgH="10668000" progId="Equation.DSMT4">
                  <p:embed/>
                </p:oleObj>
              </mc:Choice>
              <mc:Fallback>
                <p:oleObj name="Equation" r:id="rId9" imgW="49072800" imgH="10668000" progId="Equation.DSMT4">
                  <p:embed/>
                  <p:pic>
                    <p:nvPicPr>
                      <p:cNvPr id="0" name="图片 19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362" y="4951894"/>
                        <a:ext cx="4621280" cy="1005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  <p:bldP spid="198661" grpId="0" autoUpdateAnimBg="0"/>
      <p:bldP spid="19866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532394" y="1243949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4" name="Equation" r:id="rId1" imgW="2628900" imgH="431800" progId="Equation.3">
                  <p:embed/>
                </p:oleObj>
              </mc:Choice>
              <mc:Fallback>
                <p:oleObj name="Equation" r:id="rId1" imgW="2628900" imgH="431800" progId="Equation.3">
                  <p:embed/>
                  <p:pic>
                    <p:nvPicPr>
                      <p:cNvPr id="0" name="图片 20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394" y="1243949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161294" y="1215720"/>
            <a:ext cx="230425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按定义可知：</a:t>
            </a:r>
            <a:endParaRPr lang="zh-CN" altLang="en-US" sz="2800" b="1" dirty="0"/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1559429" y="1707542"/>
          <a:ext cx="4821393" cy="94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Equation" r:id="rId3" imgW="49682400" imgH="9753600" progId="Equation.DSMT4">
                  <p:embed/>
                </p:oleObj>
              </mc:Choice>
              <mc:Fallback>
                <p:oleObj name="Equation" r:id="rId3" imgW="49682400" imgH="9753600" progId="Equation.DSMT4">
                  <p:embed/>
                  <p:pic>
                    <p:nvPicPr>
                      <p:cNvPr id="0" name="图片 20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29" y="1707542"/>
                        <a:ext cx="4821393" cy="946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6327362" y="1762124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Equation" r:id="rId5" imgW="2019300" imgH="838200" progId="Equation.3">
                  <p:embed/>
                </p:oleObj>
              </mc:Choice>
              <mc:Fallback>
                <p:oleObj name="Equation" r:id="rId5" imgW="2019300" imgH="838200" progId="Equation.3">
                  <p:embed/>
                  <p:pic>
                    <p:nvPicPr>
                      <p:cNvPr id="0" name="图片 20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362" y="1762124"/>
                        <a:ext cx="201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1472303" y="2682979"/>
          <a:ext cx="4849037" cy="102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7" name="Equation" r:id="rId7" imgW="49072800" imgH="10363200" progId="Equation.DSMT4">
                  <p:embed/>
                </p:oleObj>
              </mc:Choice>
              <mc:Fallback>
                <p:oleObj name="Equation" r:id="rId7" imgW="49072800" imgH="10363200" progId="Equation.DSMT4">
                  <p:embed/>
                  <p:pic>
                    <p:nvPicPr>
                      <p:cNvPr id="0" name="图片 20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303" y="2682979"/>
                        <a:ext cx="4849037" cy="1024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6406563" y="2753901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8" name="Equation" r:id="rId9" imgW="1981200" imgH="914400" progId="Equation.3">
                  <p:embed/>
                </p:oleObj>
              </mc:Choice>
              <mc:Fallback>
                <p:oleObj name="Equation" r:id="rId9" imgW="1981200" imgH="914400" progId="Equation.3">
                  <p:embed/>
                  <p:pic>
                    <p:nvPicPr>
                      <p:cNvPr id="0" name="图片 20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563" y="2753901"/>
                        <a:ext cx="198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1449544" y="3686490"/>
          <a:ext cx="4894556" cy="96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9" name="Equation" r:id="rId11" imgW="52425600" imgH="10363200" progId="Equation.DSMT4">
                  <p:embed/>
                </p:oleObj>
              </mc:Choice>
              <mc:Fallback>
                <p:oleObj name="Equation" r:id="rId11" imgW="52425600" imgH="10363200" progId="Equation.DSMT4">
                  <p:embed/>
                  <p:pic>
                    <p:nvPicPr>
                      <p:cNvPr id="0" name="图片 20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544" y="3686490"/>
                        <a:ext cx="4894556" cy="967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6361974" y="3979729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0" name="Equation" r:id="rId13" imgW="584200" imgH="368300" progId="Equation.3">
                  <p:embed/>
                </p:oleObj>
              </mc:Choice>
              <mc:Fallback>
                <p:oleObj name="Equation" r:id="rId13" imgW="584200" imgH="368300" progId="Equation.3">
                  <p:embed/>
                  <p:pic>
                    <p:nvPicPr>
                      <p:cNvPr id="0" name="图片 20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974" y="3979729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0" name="Object 10"/>
          <p:cNvGraphicFramePr>
            <a:graphicFrameLocks noChangeAspect="1"/>
          </p:cNvGraphicFramePr>
          <p:nvPr/>
        </p:nvGraphicFramePr>
        <p:xfrm>
          <a:off x="1422114" y="4544408"/>
          <a:ext cx="4870643" cy="92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1" name="Equation" r:id="rId15" imgW="52730400" imgH="10058400" progId="Equation.DSMT4">
                  <p:embed/>
                </p:oleObj>
              </mc:Choice>
              <mc:Fallback>
                <p:oleObj name="Equation" r:id="rId15" imgW="52730400" imgH="10058400" progId="Equation.DSMT4">
                  <p:embed/>
                  <p:pic>
                    <p:nvPicPr>
                      <p:cNvPr id="0" name="图片 20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114" y="4544408"/>
                        <a:ext cx="4870643" cy="929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1" name="Object 11"/>
          <p:cNvGraphicFramePr>
            <a:graphicFrameLocks noChangeAspect="1"/>
          </p:cNvGraphicFramePr>
          <p:nvPr/>
        </p:nvGraphicFramePr>
        <p:xfrm>
          <a:off x="6337134" y="48502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2" name="Equation" r:id="rId17" imgW="558800" imgH="317500" progId="Equation.3">
                  <p:embed/>
                </p:oleObj>
              </mc:Choice>
              <mc:Fallback>
                <p:oleObj name="Equation" r:id="rId17" imgW="558800" imgH="317500" progId="Equation.3">
                  <p:embed/>
                  <p:pic>
                    <p:nvPicPr>
                      <p:cNvPr id="0" name="图片 20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134" y="48502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2" name="Object 12"/>
          <p:cNvGraphicFramePr>
            <a:graphicFrameLocks noChangeAspect="1"/>
          </p:cNvGraphicFramePr>
          <p:nvPr/>
        </p:nvGraphicFramePr>
        <p:xfrm>
          <a:off x="2209569" y="5661248"/>
          <a:ext cx="409309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3" name="Equation" r:id="rId19" imgW="41148000" imgH="5791200" progId="Equation.DSMT4">
                  <p:embed/>
                </p:oleObj>
              </mc:Choice>
              <mc:Fallback>
                <p:oleObj name="Equation" r:id="rId19" imgW="41148000" imgH="5791200" progId="Equation.DSMT4">
                  <p:embed/>
                  <p:pic>
                    <p:nvPicPr>
                      <p:cNvPr id="0" name="图片 20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569" y="5661248"/>
                        <a:ext cx="4093090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304503" y="44624"/>
            <a:ext cx="3824703" cy="1900772"/>
            <a:chOff x="7955769" y="4031766"/>
            <a:chExt cx="3824703" cy="1900772"/>
          </a:xfrm>
          <a:solidFill>
            <a:schemeClr val="accent2">
              <a:lumMod val="60000"/>
              <a:lumOff val="40000"/>
            </a:schemeClr>
          </a:solidFill>
        </p:grpSpPr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7955769" y="4031766"/>
            <a:ext cx="3824703" cy="963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4" name="Equation" r:id="rId21" imgW="47853600" imgH="10668000" progId="Equation.DSMT4">
                    <p:embed/>
                  </p:oleObj>
                </mc:Choice>
                <mc:Fallback>
                  <p:oleObj name="Equation" r:id="rId21" imgW="47853600" imgH="10668000" progId="Equation.DSMT4">
                    <p:embed/>
                    <p:pic>
                      <p:nvPicPr>
                        <p:cNvPr id="0" name="图片 207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5769" y="4031766"/>
                          <a:ext cx="3824703" cy="963612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"/>
            <p:cNvGraphicFramePr>
              <a:graphicFrameLocks noChangeAspect="1"/>
            </p:cNvGraphicFramePr>
            <p:nvPr/>
          </p:nvGraphicFramePr>
          <p:xfrm>
            <a:off x="7955770" y="5003236"/>
            <a:ext cx="3824702" cy="929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5" name="Equation" r:id="rId23" imgW="47853600" imgH="10668000" progId="Equation.DSMT4">
                    <p:embed/>
                  </p:oleObj>
                </mc:Choice>
                <mc:Fallback>
                  <p:oleObj name="Equation" r:id="rId23" imgW="47853600" imgH="10668000" progId="Equation.DSMT4">
                    <p:embed/>
                    <p:pic>
                      <p:nvPicPr>
                        <p:cNvPr id="0" name="图片 20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5770" y="5003236"/>
                          <a:ext cx="3824702" cy="929302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6155510" y="36766"/>
          <a:ext cx="2148993" cy="445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6" name="Equation" r:id="rId25" imgW="24993600" imgH="5181600" progId="Equation.DSMT4">
                  <p:embed/>
                </p:oleObj>
              </mc:Choice>
              <mc:Fallback>
                <p:oleObj name="Equation" r:id="rId25" imgW="24993600" imgH="5181600" progId="Equation.DSMT4">
                  <p:embed/>
                  <p:pic>
                    <p:nvPicPr>
                      <p:cNvPr id="0" name="图片 20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10" y="36766"/>
                        <a:ext cx="2148993" cy="44552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914400" y="1627188"/>
          <a:ext cx="10360025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1" imgW="9910445" imgH="3063240" progId="Word.Document.8">
                  <p:embed/>
                </p:oleObj>
              </mc:Choice>
              <mc:Fallback>
                <p:oleObj name="Document" r:id="rId1" imgW="9910445" imgH="3063240" progId="Word.Document.8">
                  <p:embed/>
                  <p:pic>
                    <p:nvPicPr>
                      <p:cNvPr id="0" name="图片 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27188"/>
                        <a:ext cx="10360025" cy="320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343472" y="692696"/>
            <a:ext cx="6192688" cy="936104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一、偏导数的定义及其计算法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19536" y="4653136"/>
          <a:ext cx="7056783" cy="139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3" imgW="6308090" imgH="1189990" progId="Word.Document.8">
                  <p:embed/>
                </p:oleObj>
              </mc:Choice>
              <mc:Fallback>
                <p:oleObj name="Document" r:id="rId3" imgW="6308090" imgH="1189990" progId="Word.Document.8">
                  <p:embed/>
                  <p:pic>
                    <p:nvPicPr>
                      <p:cNvPr id="0" name="图片 2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4653136"/>
                        <a:ext cx="7056783" cy="1397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/>
          <p:cNvGraphicFramePr>
            <a:graphicFrameLocks noGrp="1" noChangeAspect="1"/>
          </p:cNvGraphicFramePr>
          <p:nvPr>
            <p:ph type="title"/>
          </p:nvPr>
        </p:nvGraphicFramePr>
        <p:xfrm>
          <a:off x="2133601" y="1524001"/>
          <a:ext cx="7850831" cy="209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Document" r:id="rId1" imgW="8129270" imgH="2176145" progId="Word.Document.8">
                  <p:embed/>
                </p:oleObj>
              </mc:Choice>
              <mc:Fallback>
                <p:oleObj name="Document" r:id="rId1" imgW="8129270" imgH="2176145" progId="Word.Document.8">
                  <p:embed/>
                  <p:pic>
                    <p:nvPicPr>
                      <p:cNvPr id="0" name="图片 21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524001"/>
                        <a:ext cx="7850831" cy="2098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7" name="Line 3"/>
          <p:cNvSpPr>
            <a:spLocks noChangeShapeType="1"/>
          </p:cNvSpPr>
          <p:nvPr/>
        </p:nvSpPr>
        <p:spPr bwMode="auto">
          <a:xfrm>
            <a:off x="6672064" y="2636912"/>
            <a:ext cx="64807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2490788" y="3640138"/>
          <a:ext cx="7299325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Document" r:id="rId3" imgW="7339330" imgH="1581785" progId="Word.Document.8">
                  <p:embed/>
                </p:oleObj>
              </mc:Choice>
              <mc:Fallback>
                <p:oleObj name="Document" r:id="rId3" imgW="7339330" imgH="1581785" progId="Word.Document.8">
                  <p:embed/>
                  <p:pic>
                    <p:nvPicPr>
                      <p:cNvPr id="0" name="图片 21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640138"/>
                        <a:ext cx="7299325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3648075" y="4076700"/>
          <a:ext cx="2120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公式" r:id="rId5" imgW="2120900" imgH="1016000" progId="Equation.3">
                  <p:embed/>
                </p:oleObj>
              </mc:Choice>
              <mc:Fallback>
                <p:oleObj name="公式" r:id="rId5" imgW="2120900" imgH="1016000" progId="Equation.3">
                  <p:embed/>
                  <p:pic>
                    <p:nvPicPr>
                      <p:cNvPr id="0" name="图片 21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4076700"/>
                        <a:ext cx="2120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362201" y="768351"/>
            <a:ext cx="200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问题：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3387725" y="762001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具备怎样的条件才能使混合偏导数相等？</a:t>
            </a:r>
            <a:endParaRPr lang="zh-CN" altLang="en-US" sz="2800" b="1"/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2438400" y="520065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00713" name="Object 9"/>
          <p:cNvGraphicFramePr>
            <a:graphicFrameLocks noChangeAspect="1"/>
          </p:cNvGraphicFramePr>
          <p:nvPr/>
        </p:nvGraphicFramePr>
        <p:xfrm>
          <a:off x="3302000" y="5041900"/>
          <a:ext cx="431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公式" r:id="rId7" imgW="4318000" imgH="825500" progId="Equation.3">
                  <p:embed/>
                </p:oleObj>
              </mc:Choice>
              <mc:Fallback>
                <p:oleObj name="公式" r:id="rId7" imgW="4318000" imgH="825500" progId="Equation.3">
                  <p:embed/>
                  <p:pic>
                    <p:nvPicPr>
                      <p:cNvPr id="0" name="图片 21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5041900"/>
                        <a:ext cx="4318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nimBg="1"/>
      <p:bldP spid="200711" grpId="0" autoUpdateAnimBg="0"/>
      <p:bldP spid="2007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952750" y="914400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公式" r:id="rId1" imgW="2324100" imgH="914400" progId="Equation.3">
                  <p:embed/>
                </p:oleObj>
              </mc:Choice>
              <mc:Fallback>
                <p:oleObj name="公式" r:id="rId1" imgW="2324100" imgH="914400" progId="Equation.3">
                  <p:embed/>
                  <p:pic>
                    <p:nvPicPr>
                      <p:cNvPr id="0" name="图片 22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914400"/>
                        <a:ext cx="2324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689600" y="914400"/>
          <a:ext cx="203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name="公式" r:id="rId3" imgW="2032000" imgH="914400" progId="Equation.3">
                  <p:embed/>
                </p:oleObj>
              </mc:Choice>
              <mc:Fallback>
                <p:oleObj name="公式" r:id="rId3" imgW="2032000" imgH="914400" progId="Equation.3">
                  <p:embed/>
                  <p:pic>
                    <p:nvPicPr>
                      <p:cNvPr id="0" name="图片 22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914400"/>
                        <a:ext cx="203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2781300" y="2171700"/>
          <a:ext cx="575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公式" r:id="rId5" imgW="5753100" imgH="952500" progId="Equation.3">
                  <p:embed/>
                </p:oleObj>
              </mc:Choice>
              <mc:Fallback>
                <p:oleObj name="公式" r:id="rId5" imgW="5753100" imgH="952500" progId="Equation.3">
                  <p:embed/>
                  <p:pic>
                    <p:nvPicPr>
                      <p:cNvPr id="0" name="图片 22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171700"/>
                        <a:ext cx="575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2971800" y="3467100"/>
          <a:ext cx="55387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4" name="公式" r:id="rId7" imgW="5537200" imgH="952500" progId="Equation.3">
                  <p:embed/>
                </p:oleObj>
              </mc:Choice>
              <mc:Fallback>
                <p:oleObj name="公式" r:id="rId7" imgW="5537200" imgH="952500" progId="Equation.3">
                  <p:embed/>
                  <p:pic>
                    <p:nvPicPr>
                      <p:cNvPr id="0" name="图片 22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67100"/>
                        <a:ext cx="55387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2603500" y="4756150"/>
          <a:ext cx="2044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5" name="Equation" r:id="rId9" imgW="2044700" imgH="965200" progId="Equation.3">
                  <p:embed/>
                </p:oleObj>
              </mc:Choice>
              <mc:Fallback>
                <p:oleObj name="Equation" r:id="rId9" imgW="2044700" imgH="965200" progId="Equation.3">
                  <p:embed/>
                  <p:pic>
                    <p:nvPicPr>
                      <p:cNvPr id="0" name="图片 22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756150"/>
                        <a:ext cx="2044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8180388" y="5056188"/>
          <a:ext cx="582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6" name="公式" r:id="rId11" imgW="583565" imgH="317500" progId="Equation.3">
                  <p:embed/>
                </p:oleObj>
              </mc:Choice>
              <mc:Fallback>
                <p:oleObj name="公式" r:id="rId11" imgW="583565" imgH="317500" progId="Equation.3">
                  <p:embed/>
                  <p:pic>
                    <p:nvPicPr>
                      <p:cNvPr id="0" name="图片 22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388" y="5056188"/>
                        <a:ext cx="582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Object 8"/>
          <p:cNvGraphicFramePr>
            <a:graphicFrameLocks noChangeAspect="1"/>
          </p:cNvGraphicFramePr>
          <p:nvPr/>
        </p:nvGraphicFramePr>
        <p:xfrm>
          <a:off x="4724400" y="4749800"/>
          <a:ext cx="336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7" name="Equation" r:id="rId13" imgW="3365500" imgH="965200" progId="Equation.3">
                  <p:embed/>
                </p:oleObj>
              </mc:Choice>
              <mc:Fallback>
                <p:oleObj name="Equation" r:id="rId13" imgW="3365500" imgH="965200" progId="Equation.3">
                  <p:embed/>
                  <p:pic>
                    <p:nvPicPr>
                      <p:cNvPr id="0" name="图片 22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49800"/>
                        <a:ext cx="336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9067800" y="49530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/>
              <a:t>证毕．</a:t>
            </a:r>
            <a:endParaRPr kumimoji="0"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882900" y="2300289"/>
            <a:ext cx="350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偏导数的定义</a:t>
            </a:r>
            <a:endParaRPr lang="zh-CN" altLang="en-US" sz="3200" b="1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2895600" y="3136900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偏导数的计算、偏导数的几何意义</a:t>
            </a:r>
            <a:endParaRPr lang="zh-CN" altLang="en-US" sz="3200" b="1"/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895600" y="4221164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高阶偏导数</a:t>
            </a:r>
            <a:endParaRPr lang="zh-CN" altLang="en-US" sz="3200" b="1"/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410200" y="236220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（偏增量比的极限）</a:t>
            </a:r>
            <a:endParaRPr lang="zh-CN" altLang="en-US" sz="2800" b="1"/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5105401" y="4038600"/>
          <a:ext cx="4048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1" imgW="406400" imgH="1040765" progId="Equation.3">
                  <p:embed/>
                </p:oleObj>
              </mc:Choice>
              <mc:Fallback>
                <p:oleObj name="公式" r:id="rId1" imgW="406400" imgH="1040765" progId="Equation.3">
                  <p:embed/>
                  <p:pic>
                    <p:nvPicPr>
                      <p:cNvPr id="0" name="图片 23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038600"/>
                        <a:ext cx="4048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5410201" y="38100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纯偏导</a:t>
            </a:r>
            <a:endParaRPr lang="zh-CN" altLang="en-US" sz="3200" b="1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5410200" y="4602164"/>
            <a:ext cx="182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混合偏导</a:t>
            </a:r>
            <a:endParaRPr lang="zh-CN" altLang="en-US" sz="3200" b="1"/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7010400" y="4654551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（相等的条件）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title"/>
          </p:nvPr>
        </p:nvSpPr>
        <p:spPr>
          <a:xfrm>
            <a:off x="2783632" y="1052736"/>
            <a:ext cx="2465785" cy="82291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三、小结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2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5" grpId="0" autoUpdateAnimBg="0"/>
      <p:bldP spid="202756" grpId="0" autoUpdateAnimBg="0"/>
      <p:bldP spid="202757" grpId="0" autoUpdateAnimBg="0"/>
      <p:bldP spid="202759" grpId="0" autoUpdateAnimBg="0"/>
      <p:bldP spid="202760" grpId="0" autoUpdateAnimBg="0"/>
      <p:bldP spid="20276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208213" y="90805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偏导数的概念及有关结论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2424113" y="155733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定义</a:t>
            </a:r>
            <a:r>
              <a:rPr lang="en-US" altLang="zh-CN" sz="2800" b="1">
                <a:ea typeface="楷体_GB2312" pitchFamily="49" charset="-122"/>
              </a:rPr>
              <a:t>; </a:t>
            </a:r>
            <a:r>
              <a:rPr lang="zh-CN" altLang="en-US" sz="2800" b="1">
                <a:ea typeface="楷体_GB2312" pitchFamily="49" charset="-122"/>
              </a:rPr>
              <a:t>记号</a:t>
            </a:r>
            <a:r>
              <a:rPr lang="en-US" altLang="zh-CN" sz="2800" b="1">
                <a:ea typeface="楷体_GB2312" pitchFamily="49" charset="-122"/>
              </a:rPr>
              <a:t>; </a:t>
            </a:r>
            <a:r>
              <a:rPr lang="zh-CN" altLang="en-US" sz="2800" b="1">
                <a:ea typeface="楷体_GB2312" pitchFamily="49" charset="-122"/>
              </a:rPr>
              <a:t>几何意义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424113" y="2276476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函数在一点偏导数存在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7315200" y="22860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函数在此点连续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438400" y="2909888"/>
            <a:ext cx="3322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混合偏导数连续</a:t>
            </a:r>
            <a:endParaRPr lang="zh-CN" altLang="en-US" sz="2800" b="1">
              <a:ea typeface="楷体_GB2312" pitchFamily="49" charset="-122"/>
            </a:endParaRPr>
          </a:p>
        </p:txBody>
      </p:sp>
      <p:grpSp>
        <p:nvGrpSpPr>
          <p:cNvPr id="203783" name="Group 7"/>
          <p:cNvGrpSpPr/>
          <p:nvPr/>
        </p:nvGrpSpPr>
        <p:grpSpPr bwMode="auto">
          <a:xfrm>
            <a:off x="6400800" y="2362200"/>
            <a:ext cx="914400" cy="457200"/>
            <a:chOff x="2928" y="1200"/>
            <a:chExt cx="576" cy="288"/>
          </a:xfrm>
        </p:grpSpPr>
        <p:sp>
          <p:nvSpPr>
            <p:cNvPr id="64539" name="AutoShape 8"/>
            <p:cNvSpPr>
              <a:spLocks noChangeArrowheads="1"/>
            </p:cNvSpPr>
            <p:nvPr/>
          </p:nvSpPr>
          <p:spPr bwMode="auto">
            <a:xfrm>
              <a:off x="2928" y="1296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40" name="Line 9"/>
            <p:cNvSpPr>
              <a:spLocks noChangeShapeType="1"/>
            </p:cNvSpPr>
            <p:nvPr/>
          </p:nvSpPr>
          <p:spPr bwMode="auto">
            <a:xfrm>
              <a:off x="2976" y="1200"/>
              <a:ext cx="384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3786" name="AutoShape 10"/>
          <p:cNvSpPr>
            <a:spLocks noChangeArrowheads="1"/>
          </p:cNvSpPr>
          <p:nvPr/>
        </p:nvSpPr>
        <p:spPr bwMode="auto">
          <a:xfrm>
            <a:off x="5486400" y="3108325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6400800" y="2909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与求导顺序无关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88" name="Text Box 12">
            <a:hlinkClick r:id="rId1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2209800" y="35052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偏导数的计算方法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2438400" y="422116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求一点处偏导数的方法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90" name="AutoShape 14"/>
          <p:cNvSpPr/>
          <p:nvPr/>
        </p:nvSpPr>
        <p:spPr bwMode="auto">
          <a:xfrm>
            <a:off x="6400800" y="3911601"/>
            <a:ext cx="230188" cy="1223963"/>
          </a:xfrm>
          <a:prstGeom prst="leftBrace">
            <a:avLst>
              <a:gd name="adj1" fmla="val 44310"/>
              <a:gd name="adj2" fmla="val 48727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629400" y="36877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先代后求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6629400" y="4205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先求后代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6629400" y="4662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利用定义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2438400" y="521176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求高阶偏导数的方法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95" name="Line 19"/>
          <p:cNvSpPr>
            <a:spLocks noChangeShapeType="1"/>
          </p:cNvSpPr>
          <p:nvPr/>
        </p:nvSpPr>
        <p:spPr bwMode="auto">
          <a:xfrm>
            <a:off x="6172200" y="55165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96" name="Text Box 20"/>
          <p:cNvSpPr txBox="1">
            <a:spLocks noChangeArrowheads="1"/>
          </p:cNvSpPr>
          <p:nvPr/>
        </p:nvSpPr>
        <p:spPr bwMode="auto">
          <a:xfrm>
            <a:off x="7162800" y="52117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逐次求导法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2590800" y="5791201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zh-CN" altLang="en-US" sz="2800" b="1">
                <a:ea typeface="楷体_GB2312" pitchFamily="49" charset="-122"/>
              </a:rPr>
              <a:t>与求导顺序无关时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应选择方便的求导顺序</a:t>
            </a:r>
            <a:r>
              <a:rPr lang="en-US" altLang="zh-CN" sz="2800" b="1">
                <a:ea typeface="楷体_GB2312" pitchFamily="49" charset="-122"/>
              </a:rPr>
              <a:t>)</a:t>
            </a:r>
            <a:endParaRPr lang="en-US" altLang="zh-CN" sz="2800" b="1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utoUpdateAnimBg="0"/>
      <p:bldP spid="203779" grpId="0" autoUpdateAnimBg="0"/>
      <p:bldP spid="203780" grpId="0" autoUpdateAnimBg="0"/>
      <p:bldP spid="203781" grpId="0" autoUpdateAnimBg="0"/>
      <p:bldP spid="203782" grpId="0" autoUpdateAnimBg="0"/>
      <p:bldP spid="203786" grpId="0" animBg="1"/>
      <p:bldP spid="203787" grpId="0" autoUpdateAnimBg="0"/>
      <p:bldP spid="203788" grpId="0" autoUpdateAnimBg="0"/>
      <p:bldP spid="203789" grpId="0" autoUpdateAnimBg="0"/>
      <p:bldP spid="203790" grpId="0" animBg="1"/>
      <p:bldP spid="203791" grpId="0" autoUpdateAnimBg="0"/>
      <p:bldP spid="203792" grpId="0" autoUpdateAnimBg="0"/>
      <p:bldP spid="203793" grpId="0" autoUpdateAnimBg="0"/>
      <p:bldP spid="203794" grpId="0" autoUpdateAnimBg="0"/>
      <p:bldP spid="203795" grpId="0" animBg="1"/>
      <p:bldP spid="203796" grpId="0" autoUpdateAnimBg="0"/>
      <p:bldP spid="20379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/>
          <p:cNvGraphicFramePr>
            <a:graphicFrameLocks noGrp="1" noChangeAspect="1"/>
          </p:cNvGraphicFramePr>
          <p:nvPr>
            <p:ph type="title"/>
          </p:nvPr>
        </p:nvGraphicFramePr>
        <p:xfrm>
          <a:off x="1559496" y="1268760"/>
          <a:ext cx="8496946" cy="317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Document" r:id="rId1" imgW="7581900" imgH="2830195" progId="Word.Document.8">
                  <p:embed/>
                </p:oleObj>
              </mc:Choice>
              <mc:Fallback>
                <p:oleObj name="Document" r:id="rId1" imgW="7581900" imgH="2830195" progId="Word.Document.8">
                  <p:embed/>
                  <p:pic>
                    <p:nvPicPr>
                      <p:cNvPr id="0" name="图片 3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1268760"/>
                        <a:ext cx="8496946" cy="317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381297" y="836712"/>
          <a:ext cx="9553034" cy="2777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Document" r:id="rId1" imgW="9346565" imgH="2711450" progId="Word.Document.8">
                  <p:embed/>
                </p:oleObj>
              </mc:Choice>
              <mc:Fallback>
                <p:oleObj name="Document" r:id="rId1" imgW="9346565" imgH="2711450" progId="Word.Document.8">
                  <p:embed/>
                  <p:pic>
                    <p:nvPicPr>
                      <p:cNvPr id="0" name="图片 4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297" y="836712"/>
                        <a:ext cx="9553034" cy="2777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660027" y="3429000"/>
          <a:ext cx="8995573" cy="19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Document" r:id="rId3" imgW="8572500" imgH="1891030" progId="Word.Document.8">
                  <p:embed/>
                </p:oleObj>
              </mc:Choice>
              <mc:Fallback>
                <p:oleObj name="Document" r:id="rId3" imgW="8572500" imgH="1891030" progId="Word.Document.8">
                  <p:embed/>
                  <p:pic>
                    <p:nvPicPr>
                      <p:cNvPr id="0" name="图片 4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027" y="3429000"/>
                        <a:ext cx="8995573" cy="197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90800" y="928688"/>
            <a:ext cx="708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偏导数的概念可以推广到二元以上函数</a:t>
            </a:r>
            <a:endParaRPr lang="zh-CN" altLang="en-US" sz="2800" b="1"/>
          </a:p>
        </p:txBody>
      </p:sp>
      <p:grpSp>
        <p:nvGrpSpPr>
          <p:cNvPr id="184323" name="Group 3"/>
          <p:cNvGrpSpPr/>
          <p:nvPr/>
        </p:nvGrpSpPr>
        <p:grpSpPr bwMode="auto">
          <a:xfrm>
            <a:off x="2590800" y="1600201"/>
            <a:ext cx="6248400" cy="519113"/>
            <a:chOff x="672" y="1104"/>
            <a:chExt cx="3936" cy="327"/>
          </a:xfrm>
        </p:grpSpPr>
        <p:sp>
          <p:nvSpPr>
            <p:cNvPr id="45063" name="Text Box 4"/>
            <p:cNvSpPr txBox="1">
              <a:spLocks noChangeArrowheads="1"/>
            </p:cNvSpPr>
            <p:nvPr/>
          </p:nvSpPr>
          <p:spPr bwMode="auto">
            <a:xfrm>
              <a:off x="672" y="1104"/>
              <a:ext cx="39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如                          在                处    </a:t>
              </a:r>
              <a:endParaRPr lang="zh-CN" altLang="en-US" sz="2800" b="1" dirty="0"/>
            </a:p>
          </p:txBody>
        </p:sp>
        <p:graphicFrame>
          <p:nvGraphicFramePr>
            <p:cNvPr id="45064" name="Object 5"/>
            <p:cNvGraphicFramePr>
              <a:graphicFrameLocks noChangeAspect="1"/>
            </p:cNvGraphicFramePr>
            <p:nvPr/>
          </p:nvGraphicFramePr>
          <p:xfrm>
            <a:off x="1024" y="1152"/>
            <a:ext cx="13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7" name="公式" r:id="rId1" imgW="2108200" imgH="406400" progId="Equation.3">
                    <p:embed/>
                  </p:oleObj>
                </mc:Choice>
                <mc:Fallback>
                  <p:oleObj name="公式" r:id="rId1" imgW="2108200" imgH="406400" progId="Equation.3">
                    <p:embed/>
                    <p:pic>
                      <p:nvPicPr>
                        <p:cNvPr id="0" name="图片 5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152"/>
                          <a:ext cx="13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6"/>
            <p:cNvGraphicFramePr>
              <a:graphicFrameLocks noChangeAspect="1"/>
            </p:cNvGraphicFramePr>
            <p:nvPr/>
          </p:nvGraphicFramePr>
          <p:xfrm>
            <a:off x="2688" y="1137"/>
            <a:ext cx="76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" name="公式" r:id="rId3" imgW="1205865" imgH="406400" progId="Equation.3">
                    <p:embed/>
                  </p:oleObj>
                </mc:Choice>
                <mc:Fallback>
                  <p:oleObj name="公式" r:id="rId3" imgW="1205865" imgH="406400" progId="Equation.3">
                    <p:embed/>
                    <p:pic>
                      <p:nvPicPr>
                        <p:cNvPr id="0" name="图片 5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137"/>
                          <a:ext cx="76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2726122" y="2359795"/>
          <a:ext cx="6815956" cy="97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5" imgW="68275200" imgH="9753600" progId="Equation.DSMT4">
                  <p:embed/>
                </p:oleObj>
              </mc:Choice>
              <mc:Fallback>
                <p:oleObj name="Equation" r:id="rId5" imgW="68275200" imgH="9753600" progId="Equation.DSMT4">
                  <p:embed/>
                  <p:pic>
                    <p:nvPicPr>
                      <p:cNvPr id="0" name="图片 5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122" y="2359795"/>
                        <a:ext cx="6815956" cy="973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/>
        </p:nvGraphicFramePr>
        <p:xfrm>
          <a:off x="2726122" y="3370512"/>
          <a:ext cx="6749534" cy="102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7" imgW="67970400" imgH="10363200" progId="Equation.DSMT4">
                  <p:embed/>
                </p:oleObj>
              </mc:Choice>
              <mc:Fallback>
                <p:oleObj name="Equation" r:id="rId7" imgW="67970400" imgH="10363200" progId="Equation.DSMT4">
                  <p:embed/>
                  <p:pic>
                    <p:nvPicPr>
                      <p:cNvPr id="0" name="图片 5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122" y="3370512"/>
                        <a:ext cx="6749534" cy="102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9" name="Object 9"/>
          <p:cNvGraphicFramePr>
            <a:graphicFrameLocks noChangeAspect="1"/>
          </p:cNvGraphicFramePr>
          <p:nvPr/>
        </p:nvGraphicFramePr>
        <p:xfrm>
          <a:off x="2726122" y="4440538"/>
          <a:ext cx="6732158" cy="100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9" imgW="67360800" imgH="10058400" progId="Equation.DSMT4">
                  <p:embed/>
                </p:oleObj>
              </mc:Choice>
              <mc:Fallback>
                <p:oleObj name="Equation" r:id="rId9" imgW="67360800" imgH="10058400" progId="Equation.DSMT4">
                  <p:embed/>
                  <p:pic>
                    <p:nvPicPr>
                      <p:cNvPr id="0" name="图片 5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122" y="4440538"/>
                        <a:ext cx="6732158" cy="1004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2500313" y="973138"/>
          <a:ext cx="74406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Document" r:id="rId1" imgW="7479665" imgH="701040" progId="Word.Document.8">
                  <p:embed/>
                </p:oleObj>
              </mc:Choice>
              <mc:Fallback>
                <p:oleObj name="Document" r:id="rId1" imgW="7479665" imgH="701040" progId="Word.Document.8">
                  <p:embed/>
                  <p:pic>
                    <p:nvPicPr>
                      <p:cNvPr id="0" name="图片 6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973138"/>
                        <a:ext cx="74406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2438400" y="19954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3429000" y="1854200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公式" r:id="rId3" imgW="761365" imgH="888365" progId="Equation.3">
                  <p:embed/>
                </p:oleObj>
              </mc:Choice>
              <mc:Fallback>
                <p:oleObj name="公式" r:id="rId3" imgW="761365" imgH="888365" progId="Equation.3">
                  <p:embed/>
                  <p:pic>
                    <p:nvPicPr>
                      <p:cNvPr id="0" name="图片 6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54200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4343400" y="2159000"/>
          <a:ext cx="1320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公式" r:id="rId5" imgW="1320800" imgH="368300" progId="Equation.3">
                  <p:embed/>
                </p:oleObj>
              </mc:Choice>
              <mc:Fallback>
                <p:oleObj name="公式" r:id="rId5" imgW="1320800" imgH="368300" progId="Equation.3">
                  <p:embed/>
                  <p:pic>
                    <p:nvPicPr>
                      <p:cNvPr id="0" name="图片 6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59000"/>
                        <a:ext cx="1320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6248400" y="1905000"/>
          <a:ext cx="68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公式" r:id="rId7" imgW="685800" imgH="914400" progId="Equation.3">
                  <p:embed/>
                </p:oleObj>
              </mc:Choice>
              <mc:Fallback>
                <p:oleObj name="公式" r:id="rId7" imgW="685800" imgH="914400" progId="Equation.3">
                  <p:embed/>
                  <p:pic>
                    <p:nvPicPr>
                      <p:cNvPr id="0" name="图片 6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05000"/>
                        <a:ext cx="68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7054850" y="2222500"/>
          <a:ext cx="1308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公式" r:id="rId9" imgW="1308100" imgH="368300" progId="Equation.3">
                  <p:embed/>
                </p:oleObj>
              </mc:Choice>
              <mc:Fallback>
                <p:oleObj name="公式" r:id="rId9" imgW="1308100" imgH="368300" progId="Equation.3">
                  <p:embed/>
                  <p:pic>
                    <p:nvPicPr>
                      <p:cNvPr id="0" name="图片 6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2222500"/>
                        <a:ext cx="1308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2895600" y="3022600"/>
          <a:ext cx="179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公式" r:id="rId11" imgW="1790700" imgH="965200" progId="Equation.3">
                  <p:embed/>
                </p:oleObj>
              </mc:Choice>
              <mc:Fallback>
                <p:oleObj name="公式" r:id="rId11" imgW="1790700" imgH="965200" progId="Equation.3">
                  <p:embed/>
                  <p:pic>
                    <p:nvPicPr>
                      <p:cNvPr id="0" name="图片 6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22600"/>
                        <a:ext cx="179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4699000" y="3362325"/>
          <a:ext cx="234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公式" r:id="rId13" imgW="2349500" imgH="368300" progId="Equation.3">
                  <p:embed/>
                </p:oleObj>
              </mc:Choice>
              <mc:Fallback>
                <p:oleObj name="公式" r:id="rId13" imgW="2349500" imgH="368300" progId="Equation.3">
                  <p:embed/>
                  <p:pic>
                    <p:nvPicPr>
                      <p:cNvPr id="0" name="图片 6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3362325"/>
                        <a:ext cx="234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10"/>
          <p:cNvGraphicFramePr>
            <a:graphicFrameLocks noChangeAspect="1"/>
          </p:cNvGraphicFramePr>
          <p:nvPr/>
        </p:nvGraphicFramePr>
        <p:xfrm>
          <a:off x="3457575" y="4216400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公式" r:id="rId15" imgW="1206500" imgH="965200" progId="Equation.3">
                  <p:embed/>
                </p:oleObj>
              </mc:Choice>
              <mc:Fallback>
                <p:oleObj name="公式" r:id="rId15" imgW="1206500" imgH="965200" progId="Equation.3">
                  <p:embed/>
                  <p:pic>
                    <p:nvPicPr>
                      <p:cNvPr id="0" name="图片 6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4216400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5" name="Object 11"/>
          <p:cNvGraphicFramePr>
            <a:graphicFrameLocks noChangeAspect="1"/>
          </p:cNvGraphicFramePr>
          <p:nvPr/>
        </p:nvGraphicFramePr>
        <p:xfrm>
          <a:off x="4705350" y="4521200"/>
          <a:ext cx="233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公式" r:id="rId17" imgW="2336800" imgH="368300" progId="Equation.3">
                  <p:embed/>
                </p:oleObj>
              </mc:Choice>
              <mc:Fallback>
                <p:oleObj name="公式" r:id="rId17" imgW="2336800" imgH="368300" progId="Equation.3">
                  <p:embed/>
                  <p:pic>
                    <p:nvPicPr>
                      <p:cNvPr id="0" name="图片 6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521200"/>
                        <a:ext cx="2336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450949" y="986099"/>
          <a:ext cx="6097487" cy="165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Document" r:id="rId1" imgW="6120130" imgH="1677670" progId="Word.Document.8">
                  <p:embed/>
                </p:oleObj>
              </mc:Choice>
              <mc:Fallback>
                <p:oleObj name="Document" r:id="rId1" imgW="6120130" imgH="1677670" progId="Word.Document.8">
                  <p:embed/>
                  <p:pic>
                    <p:nvPicPr>
                      <p:cNvPr id="0" name="图片 7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949" y="986099"/>
                        <a:ext cx="6097487" cy="1654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438400" y="289560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3517900" y="2757488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公式" r:id="rId3" imgW="761365" imgH="888365" progId="Equation.3">
                  <p:embed/>
                </p:oleObj>
              </mc:Choice>
              <mc:Fallback>
                <p:oleObj name="公式" r:id="rId3" imgW="761365" imgH="888365" progId="Equation.3">
                  <p:embed/>
                  <p:pic>
                    <p:nvPicPr>
                      <p:cNvPr id="0" name="图片 7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757488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4324350" y="2946400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公式" r:id="rId5" imgW="901065" imgH="469900" progId="Equation.3">
                  <p:embed/>
                </p:oleObj>
              </mc:Choice>
              <mc:Fallback>
                <p:oleObj name="公式" r:id="rId5" imgW="901065" imgH="469900" progId="Equation.3">
                  <p:embed/>
                  <p:pic>
                    <p:nvPicPr>
                      <p:cNvPr id="0" name="图片 7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946400"/>
                        <a:ext cx="90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6057900" y="2757488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公式" r:id="rId7" imgW="736600" imgH="965200" progId="Equation.3">
                  <p:embed/>
                </p:oleObj>
              </mc:Choice>
              <mc:Fallback>
                <p:oleObj name="公式" r:id="rId7" imgW="736600" imgH="965200" progId="Equation.3">
                  <p:embed/>
                  <p:pic>
                    <p:nvPicPr>
                      <p:cNvPr id="0" name="图片 7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757488"/>
                        <a:ext cx="73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6851650" y="2960688"/>
          <a:ext cx="11049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公式" r:id="rId9" imgW="1104900" imgH="444500" progId="Equation.3">
                  <p:embed/>
                </p:oleObj>
              </mc:Choice>
              <mc:Fallback>
                <p:oleObj name="公式" r:id="rId9" imgW="1104900" imgH="444500" progId="Equation.3">
                  <p:embed/>
                  <p:pic>
                    <p:nvPicPr>
                      <p:cNvPr id="0" name="图片 7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960688"/>
                        <a:ext cx="11049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3276600" y="3925888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公式" r:id="rId11" imgW="2159000" imgH="965200" progId="Equation.3">
                  <p:embed/>
                </p:oleObj>
              </mc:Choice>
              <mc:Fallback>
                <p:oleObj name="公式" r:id="rId11" imgW="2159000" imgH="965200" progId="Equation.3">
                  <p:embed/>
                  <p:pic>
                    <p:nvPicPr>
                      <p:cNvPr id="0" name="图片 7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25888"/>
                        <a:ext cx="215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7" name="Object 9"/>
          <p:cNvGraphicFramePr>
            <a:graphicFrameLocks noChangeAspect="1"/>
          </p:cNvGraphicFramePr>
          <p:nvPr/>
        </p:nvGraphicFramePr>
        <p:xfrm>
          <a:off x="5562600" y="3925888"/>
          <a:ext cx="356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公式" r:id="rId13" imgW="3568700" imgH="965200" progId="Equation.3">
                  <p:embed/>
                </p:oleObj>
              </mc:Choice>
              <mc:Fallback>
                <p:oleObj name="公式" r:id="rId13" imgW="3568700" imgH="965200" progId="Equation.3">
                  <p:embed/>
                  <p:pic>
                    <p:nvPicPr>
                      <p:cNvPr id="0" name="图片 7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925888"/>
                        <a:ext cx="356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8" name="Object 10"/>
          <p:cNvGraphicFramePr>
            <a:graphicFrameLocks noChangeAspect="1"/>
          </p:cNvGraphicFramePr>
          <p:nvPr/>
        </p:nvGraphicFramePr>
        <p:xfrm>
          <a:off x="3327400" y="5284788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公式" r:id="rId15" imgW="1511300" imgH="419100" progId="Equation.3">
                  <p:embed/>
                </p:oleObj>
              </mc:Choice>
              <mc:Fallback>
                <p:oleObj name="公式" r:id="rId15" imgW="1511300" imgH="419100" progId="Equation.3">
                  <p:embed/>
                  <p:pic>
                    <p:nvPicPr>
                      <p:cNvPr id="0" name="图片 7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5284788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9" name="Object 11"/>
          <p:cNvGraphicFramePr>
            <a:graphicFrameLocks noChangeAspect="1"/>
          </p:cNvGraphicFramePr>
          <p:nvPr/>
        </p:nvGraphicFramePr>
        <p:xfrm>
          <a:off x="4978400" y="5367338"/>
          <a:ext cx="7620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" name="公式" r:id="rId17" imgW="761365" imgH="342900" progId="Equation.3">
                  <p:embed/>
                </p:oleObj>
              </mc:Choice>
              <mc:Fallback>
                <p:oleObj name="公式" r:id="rId17" imgW="761365" imgH="342900" progId="Equation.3">
                  <p:embed/>
                  <p:pic>
                    <p:nvPicPr>
                      <p:cNvPr id="0" name="图片 7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5367338"/>
                        <a:ext cx="7620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6580188" y="525145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原结论成立．</a:t>
            </a:r>
            <a:endParaRPr lang="zh-CN" altLang="en-US" sz="28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186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516188" y="873125"/>
          <a:ext cx="70389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Document" r:id="rId1" imgW="7077710" imgH="1096010" progId="Word.Document.8">
                  <p:embed/>
                </p:oleObj>
              </mc:Choice>
              <mc:Fallback>
                <p:oleObj name="Document" r:id="rId1" imgW="7077710" imgH="1096010" progId="Word.Document.8">
                  <p:embed/>
                  <p:pic>
                    <p:nvPicPr>
                      <p:cNvPr id="0" name="图片 8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873125"/>
                        <a:ext cx="703897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438400" y="22098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3429000" y="2133600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公式" r:id="rId3" imgW="761365" imgH="888365" progId="Equation.3">
                  <p:embed/>
                </p:oleObj>
              </mc:Choice>
              <mc:Fallback>
                <p:oleObj name="公式" r:id="rId3" imgW="761365" imgH="888365" progId="Equation.3">
                  <p:embed/>
                  <p:pic>
                    <p:nvPicPr>
                      <p:cNvPr id="0" name="图片 8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4210050" y="2032000"/>
          <a:ext cx="4419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公式" r:id="rId5" imgW="4419600" imgH="1625600" progId="Equation.3">
                  <p:embed/>
                </p:oleObj>
              </mc:Choice>
              <mc:Fallback>
                <p:oleObj name="公式" r:id="rId5" imgW="4419600" imgH="1625600" progId="Equation.3">
                  <p:embed/>
                  <p:pic>
                    <p:nvPicPr>
                      <p:cNvPr id="0" name="图片 8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032000"/>
                        <a:ext cx="4419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3962400" y="3949700"/>
          <a:ext cx="3987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公式" r:id="rId7" imgW="3987800" imgH="1155700" progId="Equation.3">
                  <p:embed/>
                </p:oleObj>
              </mc:Choice>
              <mc:Fallback>
                <p:oleObj name="公式" r:id="rId7" imgW="3987800" imgH="1155700" progId="Equation.3">
                  <p:embed/>
                  <p:pic>
                    <p:nvPicPr>
                      <p:cNvPr id="0" name="图片 8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49700"/>
                        <a:ext cx="3987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3956050" y="5207000"/>
          <a:ext cx="153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公式" r:id="rId9" imgW="1536700" imgH="914400" progId="Equation.3">
                  <p:embed/>
                </p:oleObj>
              </mc:Choice>
              <mc:Fallback>
                <p:oleObj name="公式" r:id="rId9" imgW="1536700" imgH="914400" progId="Equation.3">
                  <p:embed/>
                  <p:pic>
                    <p:nvPicPr>
                      <p:cNvPr id="0" name="图片 8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207000"/>
                        <a:ext cx="1536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8280400" y="4116388"/>
          <a:ext cx="1778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公式" r:id="rId11" imgW="1777365" imgH="533400" progId="Equation.3">
                  <p:embed/>
                </p:oleObj>
              </mc:Choice>
              <mc:Fallback>
                <p:oleObj name="公式" r:id="rId11" imgW="1777365" imgH="533400" progId="Equation.3">
                  <p:embed/>
                  <p:pic>
                    <p:nvPicPr>
                      <p:cNvPr id="0" name="图片 8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4116388"/>
                        <a:ext cx="1778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971800" y="1016000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公式" r:id="rId1" imgW="736600" imgH="965200" progId="Equation.3">
                  <p:embed/>
                </p:oleObj>
              </mc:Choice>
              <mc:Fallback>
                <p:oleObj name="公式" r:id="rId1" imgW="736600" imgH="965200" progId="Equation.3">
                  <p:embed/>
                  <p:pic>
                    <p:nvPicPr>
                      <p:cNvPr id="0" name="图片 9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16000"/>
                        <a:ext cx="73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752850" y="914400"/>
          <a:ext cx="4419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公式" r:id="rId3" imgW="4419600" imgH="1625600" progId="Equation.3">
                  <p:embed/>
                </p:oleObj>
              </mc:Choice>
              <mc:Fallback>
                <p:oleObj name="公式" r:id="rId3" imgW="4419600" imgH="1625600" progId="Equation.3">
                  <p:embed/>
                  <p:pic>
                    <p:nvPicPr>
                      <p:cNvPr id="0" name="图片 9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914400"/>
                        <a:ext cx="4419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3505200" y="2819400"/>
          <a:ext cx="3987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公式" r:id="rId5" imgW="3987800" imgH="1155700" progId="Equation.3">
                  <p:embed/>
                </p:oleObj>
              </mc:Choice>
              <mc:Fallback>
                <p:oleObj name="公式" r:id="rId5" imgW="3987800" imgH="1155700" progId="Equation.3">
                  <p:embed/>
                  <p:pic>
                    <p:nvPicPr>
                      <p:cNvPr id="0" name="图片 9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3987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3476625" y="4051300"/>
          <a:ext cx="266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公式" r:id="rId7" imgW="2667000" imgH="965200" progId="Equation.3">
                  <p:embed/>
                </p:oleObj>
              </mc:Choice>
              <mc:Fallback>
                <p:oleObj name="公式" r:id="rId7" imgW="2667000" imgH="965200" progId="Equation.3">
                  <p:embed/>
                  <p:pic>
                    <p:nvPicPr>
                      <p:cNvPr id="0" name="图片 9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4051300"/>
                        <a:ext cx="266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6819900" y="4343401"/>
          <a:ext cx="1104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公式" r:id="rId9" imgW="1104265" imgH="406400" progId="Equation.3">
                  <p:embed/>
                </p:oleObj>
              </mc:Choice>
              <mc:Fallback>
                <p:oleObj name="公式" r:id="rId9" imgW="1104265" imgH="406400" progId="Equation.3">
                  <p:embed/>
                  <p:pic>
                    <p:nvPicPr>
                      <p:cNvPr id="0" name="图片 9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343401"/>
                        <a:ext cx="1104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3807121" y="5083917"/>
          <a:ext cx="876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公式" r:id="rId11" imgW="876300" imgH="1168400" progId="Equation.3">
                  <p:embed/>
                </p:oleObj>
              </mc:Choice>
              <mc:Fallback>
                <p:oleObj name="公式" r:id="rId11" imgW="876300" imgH="1168400" progId="Equation.3">
                  <p:embed/>
                  <p:pic>
                    <p:nvPicPr>
                      <p:cNvPr id="0" name="图片 9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121" y="5083917"/>
                        <a:ext cx="876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660900" y="5380626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不存在．</a:t>
            </a:r>
            <a:endParaRPr lang="zh-CN" altLang="en-US" sz="28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4" grpId="0" autoUpdateAnimBg="0"/>
    </p:bld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演示</Application>
  <PresentationFormat>宽屏</PresentationFormat>
  <Paragraphs>148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134</vt:i4>
      </vt:variant>
      <vt:variant>
        <vt:lpstr>幻灯片标题</vt:lpstr>
      </vt:variant>
      <vt:variant>
        <vt:i4>23</vt:i4>
      </vt:variant>
    </vt:vector>
  </HeadingPairs>
  <TitlesOfParts>
    <vt:vector size="171" baseType="lpstr">
      <vt:lpstr>Arial</vt:lpstr>
      <vt:lpstr>宋体</vt:lpstr>
      <vt:lpstr>Wingdings</vt:lpstr>
      <vt:lpstr>等线</vt:lpstr>
      <vt:lpstr>Calibri</vt:lpstr>
      <vt:lpstr>华文楷体</vt:lpstr>
      <vt:lpstr>Times New Roman</vt:lpstr>
      <vt:lpstr>楷体_GB2312</vt:lpstr>
      <vt:lpstr>新宋体</vt:lpstr>
      <vt:lpstr>华文行楷</vt:lpstr>
      <vt:lpstr>微软雅黑</vt:lpstr>
      <vt:lpstr>Arial Unicode MS</vt:lpstr>
      <vt:lpstr>黑体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PowerPoint 演示文稿</vt:lpstr>
      <vt:lpstr>一、偏导数的定义及其计算法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 二元函数偏导数的几何意义:</vt:lpstr>
      <vt:lpstr>二、高阶偏导数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郁闷中</cp:lastModifiedBy>
  <cp:revision>95</cp:revision>
  <dcterms:created xsi:type="dcterms:W3CDTF">2009-06-13T01:14:00Z</dcterms:created>
  <dcterms:modified xsi:type="dcterms:W3CDTF">2022-08-26T03:22:59Z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F3F1711804994C6683DD5E2D9A2C6547</vt:lpwstr>
  </property>
  <property fmtid="{D5CDD505-2E9C-101B-9397-08002B2CF9AE}" pid="3" name="KSOProductBuildVer">
    <vt:lpwstr>2052-11.1.0.12302</vt:lpwstr>
  </property>
</Properties>
</file>