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090400" cy="7556500"/>
  <p:notesSz cx="9979025" cy="6834188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34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1pPr>
    <a:lvl2pPr marL="561304" algn="l" rtl="0" fontAlgn="base">
      <a:spcBef>
        <a:spcPct val="50000"/>
      </a:spcBef>
      <a:spcAft>
        <a:spcPct val="0"/>
      </a:spcAft>
      <a:defRPr sz="34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2pPr>
    <a:lvl3pPr marL="1122609" algn="l" rtl="0" fontAlgn="base">
      <a:spcBef>
        <a:spcPct val="50000"/>
      </a:spcBef>
      <a:spcAft>
        <a:spcPct val="0"/>
      </a:spcAft>
      <a:defRPr sz="34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3pPr>
    <a:lvl4pPr marL="1683913" algn="l" rtl="0" fontAlgn="base">
      <a:spcBef>
        <a:spcPct val="50000"/>
      </a:spcBef>
      <a:spcAft>
        <a:spcPct val="0"/>
      </a:spcAft>
      <a:defRPr sz="34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4pPr>
    <a:lvl5pPr marL="2245218" algn="l" rtl="0" fontAlgn="base">
      <a:spcBef>
        <a:spcPct val="50000"/>
      </a:spcBef>
      <a:spcAft>
        <a:spcPct val="0"/>
      </a:spcAft>
      <a:defRPr sz="34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5pPr>
    <a:lvl6pPr marL="2806522" algn="l" defTabSz="1122609" rtl="0" eaLnBrk="1" latinLnBrk="0" hangingPunct="1">
      <a:defRPr sz="34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6pPr>
    <a:lvl7pPr marL="3367827" algn="l" defTabSz="1122609" rtl="0" eaLnBrk="1" latinLnBrk="0" hangingPunct="1">
      <a:defRPr sz="34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7pPr>
    <a:lvl8pPr marL="3929131" algn="l" defTabSz="1122609" rtl="0" eaLnBrk="1" latinLnBrk="0" hangingPunct="1">
      <a:defRPr sz="34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8pPr>
    <a:lvl9pPr marL="4490436" algn="l" defTabSz="1122609" rtl="0" eaLnBrk="1" latinLnBrk="0" hangingPunct="1">
      <a:defRPr sz="34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1" autoAdjust="0"/>
    <p:restoredTop sz="94737" autoAdjust="0"/>
  </p:normalViewPr>
  <p:slideViewPr>
    <p:cSldViewPr>
      <p:cViewPr>
        <p:scale>
          <a:sx n="70" d="100"/>
          <a:sy n="70" d="100"/>
        </p:scale>
        <p:origin x="-36" y="363"/>
      </p:cViewPr>
      <p:guideLst>
        <p:guide orient="horz" pos="2380"/>
        <p:guide pos="38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888" y="-54"/>
      </p:cViewPr>
      <p:guideLst>
        <p:guide orient="horz" pos="2152"/>
        <p:guide pos="3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fld id="{F907F05A-0914-4C6D-8F2F-0F54804F83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840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0050" y="512763"/>
            <a:ext cx="4098925" cy="256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8538" y="3246438"/>
            <a:ext cx="7981950" cy="307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fld id="{BEE759AB-5C92-4759-A789-A0BB692BE8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190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561304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22609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83913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245218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806522" algn="l" defTabSz="112260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67827" algn="l" defTabSz="112260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929131" algn="l" defTabSz="112260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490436" algn="l" defTabSz="112260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78CB2A-43A8-4018-B320-646AC66E33AF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12763"/>
            <a:ext cx="4098925" cy="2562225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6780" y="2347413"/>
            <a:ext cx="10276840" cy="16197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3560" y="4282016"/>
            <a:ext cx="8463280" cy="1931106"/>
          </a:xfrm>
        </p:spPr>
        <p:txBody>
          <a:bodyPr/>
          <a:lstStyle>
            <a:lvl1pPr marL="0" indent="0" algn="ctr">
              <a:buNone/>
              <a:defRPr/>
            </a:lvl1pPr>
            <a:lvl2pPr marL="561304" indent="0" algn="ctr">
              <a:buNone/>
              <a:defRPr/>
            </a:lvl2pPr>
            <a:lvl3pPr marL="1122609" indent="0" algn="ctr">
              <a:buNone/>
              <a:defRPr/>
            </a:lvl3pPr>
            <a:lvl4pPr marL="1683913" indent="0" algn="ctr">
              <a:buNone/>
              <a:defRPr/>
            </a:lvl4pPr>
            <a:lvl5pPr marL="2245218" indent="0" algn="ctr">
              <a:buNone/>
              <a:defRPr/>
            </a:lvl5pPr>
            <a:lvl6pPr marL="2806522" indent="0" algn="ctr">
              <a:buNone/>
              <a:defRPr/>
            </a:lvl6pPr>
            <a:lvl7pPr marL="3367827" indent="0" algn="ctr">
              <a:buNone/>
              <a:defRPr/>
            </a:lvl7pPr>
            <a:lvl8pPr marL="3929131" indent="0" algn="ctr">
              <a:buNone/>
              <a:defRPr/>
            </a:lvl8pPr>
            <a:lvl9pPr marL="4490436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42CAD-F08D-4CE0-B452-F330C8D4AB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767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2D19A-8439-47E4-8D2C-68585C6974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03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4410" y="671689"/>
            <a:ext cx="2569210" cy="6045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6780" y="671689"/>
            <a:ext cx="7506123" cy="6045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6B1BE-FC06-4D60-A71C-1924E3613A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90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40BF1-0292-49E4-AE4E-58A1835C203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30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058" y="4855751"/>
            <a:ext cx="10276840" cy="1500805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5058" y="3202768"/>
            <a:ext cx="10276840" cy="1652984"/>
          </a:xfrm>
        </p:spPr>
        <p:txBody>
          <a:bodyPr anchor="b"/>
          <a:lstStyle>
            <a:lvl1pPr marL="0" indent="0">
              <a:buNone/>
              <a:defRPr sz="2500"/>
            </a:lvl1pPr>
            <a:lvl2pPr marL="561304" indent="0">
              <a:buNone/>
              <a:defRPr sz="2200"/>
            </a:lvl2pPr>
            <a:lvl3pPr marL="1122609" indent="0">
              <a:buNone/>
              <a:defRPr sz="2000"/>
            </a:lvl3pPr>
            <a:lvl4pPr marL="1683913" indent="0">
              <a:buNone/>
              <a:defRPr sz="1700"/>
            </a:lvl4pPr>
            <a:lvl5pPr marL="2245218" indent="0">
              <a:buNone/>
              <a:defRPr sz="1700"/>
            </a:lvl5pPr>
            <a:lvl6pPr marL="2806522" indent="0">
              <a:buNone/>
              <a:defRPr sz="1700"/>
            </a:lvl6pPr>
            <a:lvl7pPr marL="3367827" indent="0">
              <a:buNone/>
              <a:defRPr sz="1700"/>
            </a:lvl7pPr>
            <a:lvl8pPr marL="3929131" indent="0">
              <a:buNone/>
              <a:defRPr sz="1700"/>
            </a:lvl8pPr>
            <a:lvl9pPr marL="449043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8A6BF-40A3-476B-BF67-551176D067D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144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6780" y="2182989"/>
            <a:ext cx="5037667" cy="4533900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5953" y="2182989"/>
            <a:ext cx="5037667" cy="4533900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539E8-69AC-4C04-B66A-B64D576CEE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89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20" y="302610"/>
            <a:ext cx="1088136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4520" y="1691467"/>
            <a:ext cx="5342026" cy="70492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61304" indent="0">
              <a:buNone/>
              <a:defRPr sz="2500" b="1"/>
            </a:lvl2pPr>
            <a:lvl3pPr marL="1122609" indent="0">
              <a:buNone/>
              <a:defRPr sz="2200" b="1"/>
            </a:lvl3pPr>
            <a:lvl4pPr marL="1683913" indent="0">
              <a:buNone/>
              <a:defRPr sz="2000" b="1"/>
            </a:lvl4pPr>
            <a:lvl5pPr marL="2245218" indent="0">
              <a:buNone/>
              <a:defRPr sz="2000" b="1"/>
            </a:lvl5pPr>
            <a:lvl6pPr marL="2806522" indent="0">
              <a:buNone/>
              <a:defRPr sz="2000" b="1"/>
            </a:lvl6pPr>
            <a:lvl7pPr marL="3367827" indent="0">
              <a:buNone/>
              <a:defRPr sz="2000" b="1"/>
            </a:lvl7pPr>
            <a:lvl8pPr marL="3929131" indent="0">
              <a:buNone/>
              <a:defRPr sz="2000" b="1"/>
            </a:lvl8pPr>
            <a:lvl9pPr marL="4490436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20" y="2396390"/>
            <a:ext cx="5342026" cy="435373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41756" y="1691467"/>
            <a:ext cx="5344125" cy="70492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61304" indent="0">
              <a:buNone/>
              <a:defRPr sz="2500" b="1"/>
            </a:lvl2pPr>
            <a:lvl3pPr marL="1122609" indent="0">
              <a:buNone/>
              <a:defRPr sz="2200" b="1"/>
            </a:lvl3pPr>
            <a:lvl4pPr marL="1683913" indent="0">
              <a:buNone/>
              <a:defRPr sz="2000" b="1"/>
            </a:lvl4pPr>
            <a:lvl5pPr marL="2245218" indent="0">
              <a:buNone/>
              <a:defRPr sz="2000" b="1"/>
            </a:lvl5pPr>
            <a:lvl6pPr marL="2806522" indent="0">
              <a:buNone/>
              <a:defRPr sz="2000" b="1"/>
            </a:lvl6pPr>
            <a:lvl7pPr marL="3367827" indent="0">
              <a:buNone/>
              <a:defRPr sz="2000" b="1"/>
            </a:lvl7pPr>
            <a:lvl8pPr marL="3929131" indent="0">
              <a:buNone/>
              <a:defRPr sz="2000" b="1"/>
            </a:lvl8pPr>
            <a:lvl9pPr marL="4490436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41756" y="2396390"/>
            <a:ext cx="5344125" cy="435373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1B774-040E-4518-A251-C21FDC1402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85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9ED3F-1D96-4A81-BF64-6D70D3AB1A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35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C7E5D-74CB-4BA4-B0FB-B4C3C016688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69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21" y="300861"/>
            <a:ext cx="3977658" cy="1280407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7011" y="300861"/>
            <a:ext cx="6758869" cy="6449263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4521" y="1581268"/>
            <a:ext cx="3977658" cy="5168856"/>
          </a:xfrm>
        </p:spPr>
        <p:txBody>
          <a:bodyPr/>
          <a:lstStyle>
            <a:lvl1pPr marL="0" indent="0">
              <a:buNone/>
              <a:defRPr sz="1700"/>
            </a:lvl1pPr>
            <a:lvl2pPr marL="561304" indent="0">
              <a:buNone/>
              <a:defRPr sz="1500"/>
            </a:lvl2pPr>
            <a:lvl3pPr marL="1122609" indent="0">
              <a:buNone/>
              <a:defRPr sz="1200"/>
            </a:lvl3pPr>
            <a:lvl4pPr marL="1683913" indent="0">
              <a:buNone/>
              <a:defRPr sz="1100"/>
            </a:lvl4pPr>
            <a:lvl5pPr marL="2245218" indent="0">
              <a:buNone/>
              <a:defRPr sz="1100"/>
            </a:lvl5pPr>
            <a:lvl6pPr marL="2806522" indent="0">
              <a:buNone/>
              <a:defRPr sz="1100"/>
            </a:lvl6pPr>
            <a:lvl7pPr marL="3367827" indent="0">
              <a:buNone/>
              <a:defRPr sz="1100"/>
            </a:lvl7pPr>
            <a:lvl8pPr marL="3929131" indent="0">
              <a:buNone/>
              <a:defRPr sz="1100"/>
            </a:lvl8pPr>
            <a:lvl9pPr marL="4490436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895CB-4E46-43B5-87AA-49D4EDC73A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236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9803" y="5289550"/>
            <a:ext cx="7254240" cy="62446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69803" y="675187"/>
            <a:ext cx="7254240" cy="4533900"/>
          </a:xfrm>
        </p:spPr>
        <p:txBody>
          <a:bodyPr/>
          <a:lstStyle>
            <a:lvl1pPr marL="0" indent="0">
              <a:buNone/>
              <a:defRPr sz="3900"/>
            </a:lvl1pPr>
            <a:lvl2pPr marL="561304" indent="0">
              <a:buNone/>
              <a:defRPr sz="3400"/>
            </a:lvl2pPr>
            <a:lvl3pPr marL="1122609" indent="0">
              <a:buNone/>
              <a:defRPr sz="2900"/>
            </a:lvl3pPr>
            <a:lvl4pPr marL="1683913" indent="0">
              <a:buNone/>
              <a:defRPr sz="2500"/>
            </a:lvl4pPr>
            <a:lvl5pPr marL="2245218" indent="0">
              <a:buNone/>
              <a:defRPr sz="2500"/>
            </a:lvl5pPr>
            <a:lvl6pPr marL="2806522" indent="0">
              <a:buNone/>
              <a:defRPr sz="2500"/>
            </a:lvl6pPr>
            <a:lvl7pPr marL="3367827" indent="0">
              <a:buNone/>
              <a:defRPr sz="2500"/>
            </a:lvl7pPr>
            <a:lvl8pPr marL="3929131" indent="0">
              <a:buNone/>
              <a:defRPr sz="2500"/>
            </a:lvl8pPr>
            <a:lvl9pPr marL="4490436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9803" y="5914011"/>
            <a:ext cx="7254240" cy="886839"/>
          </a:xfrm>
        </p:spPr>
        <p:txBody>
          <a:bodyPr/>
          <a:lstStyle>
            <a:lvl1pPr marL="0" indent="0">
              <a:buNone/>
              <a:defRPr sz="1700"/>
            </a:lvl1pPr>
            <a:lvl2pPr marL="561304" indent="0">
              <a:buNone/>
              <a:defRPr sz="1500"/>
            </a:lvl2pPr>
            <a:lvl3pPr marL="1122609" indent="0">
              <a:buNone/>
              <a:defRPr sz="1200"/>
            </a:lvl3pPr>
            <a:lvl4pPr marL="1683913" indent="0">
              <a:buNone/>
              <a:defRPr sz="1100"/>
            </a:lvl4pPr>
            <a:lvl5pPr marL="2245218" indent="0">
              <a:buNone/>
              <a:defRPr sz="1100"/>
            </a:lvl5pPr>
            <a:lvl6pPr marL="2806522" indent="0">
              <a:buNone/>
              <a:defRPr sz="1100"/>
            </a:lvl6pPr>
            <a:lvl7pPr marL="3367827" indent="0">
              <a:buNone/>
              <a:defRPr sz="1100"/>
            </a:lvl7pPr>
            <a:lvl8pPr marL="3929131" indent="0">
              <a:buNone/>
              <a:defRPr sz="1100"/>
            </a:lvl8pPr>
            <a:lvl9pPr marL="4490436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C9653-222D-4B70-AE5E-8D26C0E469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611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6780" y="671689"/>
            <a:ext cx="10276840" cy="125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780" y="2182989"/>
            <a:ext cx="1027684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6780" y="6884811"/>
            <a:ext cx="2518833" cy="50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7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30887" y="6884811"/>
            <a:ext cx="3828627" cy="50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7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4787" y="6884811"/>
            <a:ext cx="2518833" cy="50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700" b="0">
                <a:ea typeface="+mn-ea"/>
              </a:defRPr>
            </a:lvl1pPr>
          </a:lstStyle>
          <a:p>
            <a:fld id="{68C00C1D-2A59-4791-A43E-9C6C94F6546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561304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1122609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683913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2245218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20978" indent="-420978" algn="l" rtl="0" fontAlgn="base">
        <a:spcBef>
          <a:spcPct val="20000"/>
        </a:spcBef>
        <a:spcAft>
          <a:spcPct val="0"/>
        </a:spcAft>
        <a:buChar char="•"/>
        <a:defRPr sz="3900" b="1">
          <a:solidFill>
            <a:schemeClr val="tx1"/>
          </a:solidFill>
          <a:latin typeface="+mn-lt"/>
          <a:ea typeface="+mn-ea"/>
          <a:cs typeface="+mn-cs"/>
        </a:defRPr>
      </a:lvl1pPr>
      <a:lvl2pPr marL="912120" indent="-350815" algn="l" rtl="0" fontAlgn="base">
        <a:spcBef>
          <a:spcPct val="20000"/>
        </a:spcBef>
        <a:spcAft>
          <a:spcPct val="0"/>
        </a:spcAft>
        <a:buChar char="–"/>
        <a:defRPr sz="3400" b="1">
          <a:solidFill>
            <a:schemeClr val="tx1"/>
          </a:solidFill>
          <a:latin typeface="+mn-lt"/>
          <a:ea typeface="+mn-ea"/>
        </a:defRPr>
      </a:lvl2pPr>
      <a:lvl3pPr marL="1403261" indent="-280652" algn="l" rtl="0" fontAlgn="base">
        <a:spcBef>
          <a:spcPct val="20000"/>
        </a:spcBef>
        <a:spcAft>
          <a:spcPct val="0"/>
        </a:spcAft>
        <a:buChar char="•"/>
        <a:defRPr sz="2900" b="1">
          <a:solidFill>
            <a:schemeClr val="tx1"/>
          </a:solidFill>
          <a:latin typeface="+mn-lt"/>
          <a:ea typeface="+mn-ea"/>
        </a:defRPr>
      </a:lvl3pPr>
      <a:lvl4pPr marL="1964566" indent="-280652" algn="l" rtl="0" fontAlgn="base">
        <a:spcBef>
          <a:spcPct val="20000"/>
        </a:spcBef>
        <a:spcAft>
          <a:spcPct val="0"/>
        </a:spcAft>
        <a:buChar char="–"/>
        <a:defRPr sz="2500" b="1">
          <a:solidFill>
            <a:schemeClr val="tx1"/>
          </a:solidFill>
          <a:latin typeface="+mn-lt"/>
          <a:ea typeface="+mn-ea"/>
        </a:defRPr>
      </a:lvl4pPr>
      <a:lvl5pPr marL="2525870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5pPr>
      <a:lvl6pPr marL="3087174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6pPr>
      <a:lvl7pPr marL="3648479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7pPr>
      <a:lvl8pPr marL="4209783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8pPr>
      <a:lvl9pPr marL="4771088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1304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2609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83913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218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6522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67827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29131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90436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9.bin"/><Relationship Id="rId18" Type="http://schemas.openxmlformats.org/officeDocument/2006/relationships/oleObject" Target="../embeddings/oleObject92.bin"/><Relationship Id="rId3" Type="http://schemas.openxmlformats.org/officeDocument/2006/relationships/oleObject" Target="../embeddings/oleObject84.bin"/><Relationship Id="rId21" Type="http://schemas.openxmlformats.org/officeDocument/2006/relationships/image" Target="../media/image93.wmf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9.wmf"/><Relationship Id="rId17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1.bin"/><Relationship Id="rId20" Type="http://schemas.openxmlformats.org/officeDocument/2006/relationships/oleObject" Target="../embeddings/oleObject93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8.wmf"/><Relationship Id="rId19" Type="http://schemas.openxmlformats.org/officeDocument/2006/relationships/image" Target="../media/image92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6780" y="1715956"/>
            <a:ext cx="10276840" cy="1619750"/>
          </a:xfrm>
        </p:spPr>
        <p:txBody>
          <a:bodyPr/>
          <a:lstStyle/>
          <a:p>
            <a:r>
              <a:rPr lang="zh-CN" altLang="en-US" sz="8100">
                <a:solidFill>
                  <a:srgbClr val="0000CC"/>
                </a:solidFill>
              </a:rPr>
              <a:t>第三章 线性方程组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13560" y="3650559"/>
            <a:ext cx="8992235" cy="1931106"/>
          </a:xfrm>
        </p:spPr>
        <p:txBody>
          <a:bodyPr/>
          <a:lstStyle/>
          <a:p>
            <a:r>
              <a:rPr lang="zh-CN" altLang="en-US" sz="5400">
                <a:solidFill>
                  <a:srgbClr val="0000CC"/>
                </a:solidFill>
              </a:rPr>
              <a:t>第二节 线性方程组的解法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2400" y="-29737"/>
            <a:ext cx="10276840" cy="647201"/>
          </a:xfrm>
        </p:spPr>
        <p:txBody>
          <a:bodyPr/>
          <a:lstStyle/>
          <a:p>
            <a:pPr algn="l"/>
            <a:r>
              <a:rPr lang="zh-CN" altLang="en-US" sz="3900"/>
              <a:t>得到：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423" y="683934"/>
            <a:ext cx="10276840" cy="150780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3400"/>
              <a:t>      若用初等行变换把方程组</a:t>
            </a:r>
            <a:r>
              <a:rPr lang="en-US" altLang="zh-CN" sz="3400"/>
              <a:t>(1)</a:t>
            </a:r>
            <a:r>
              <a:rPr lang="zh-CN" altLang="en-US" sz="3400"/>
              <a:t>的增广矩阵</a:t>
            </a:r>
            <a:r>
              <a:rPr lang="en-US" altLang="zh-CN" sz="3400" i="1"/>
              <a:t>B</a:t>
            </a:r>
            <a:r>
              <a:rPr lang="zh-CN" altLang="en-US" sz="3400"/>
              <a:t>化成矩阵</a:t>
            </a:r>
            <a:r>
              <a:rPr lang="en-US" altLang="zh-CN" sz="3400" i="1"/>
              <a:t>B</a:t>
            </a:r>
            <a:r>
              <a:rPr lang="en-US" altLang="zh-CN" sz="3400" baseline="-25000"/>
              <a:t>1</a:t>
            </a:r>
            <a:r>
              <a:rPr lang="zh-CN" altLang="en-US" sz="3400"/>
              <a:t>，则以</a:t>
            </a:r>
            <a:r>
              <a:rPr lang="en-US" altLang="zh-CN" sz="3400" i="1"/>
              <a:t>B</a:t>
            </a:r>
            <a:r>
              <a:rPr lang="en-US" altLang="zh-CN" sz="3400" baseline="-25000"/>
              <a:t>1</a:t>
            </a:r>
            <a:r>
              <a:rPr lang="zh-CN" altLang="en-US" sz="3400"/>
              <a:t>为增广矩阵的线性方程组是方程组</a:t>
            </a:r>
            <a:r>
              <a:rPr lang="en-US" altLang="zh-CN" sz="3400"/>
              <a:t>(1)</a:t>
            </a:r>
            <a:r>
              <a:rPr lang="zh-CN" altLang="en-US" sz="3400"/>
              <a:t>的</a:t>
            </a:r>
            <a:r>
              <a:rPr lang="zh-CN" altLang="en-US" sz="3400">
                <a:solidFill>
                  <a:srgbClr val="CC3300"/>
                </a:solidFill>
                <a:ea typeface="黑体" pitchFamily="49" charset="-122"/>
              </a:rPr>
              <a:t>同解方程组</a:t>
            </a:r>
            <a:r>
              <a:rPr lang="zh-CN" altLang="en-US" sz="3400"/>
              <a:t>。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952096" y="2080727"/>
            <a:ext cx="408995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写出</a:t>
            </a:r>
            <a:r>
              <a:rPr lang="en-US" altLang="zh-CN">
                <a:ea typeface="宋体" pitchFamily="2" charset="-122"/>
              </a:rPr>
              <a:t>(1)</a:t>
            </a:r>
            <a:r>
              <a:rPr lang="zh-CN" altLang="en-US">
                <a:ea typeface="宋体" pitchFamily="2" charset="-122"/>
              </a:rPr>
              <a:t>的增广矩阵</a:t>
            </a:r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>
            <a:off x="4237938" y="2667515"/>
            <a:ext cx="0" cy="39706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graphicFrame>
        <p:nvGraphicFramePr>
          <p:cNvPr id="64535" name="Object 23"/>
          <p:cNvGraphicFramePr>
            <a:graphicFrameLocks noChangeAspect="1"/>
          </p:cNvGraphicFramePr>
          <p:nvPr/>
        </p:nvGraphicFramePr>
        <p:xfrm>
          <a:off x="2602795" y="3040092"/>
          <a:ext cx="3270285" cy="570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1" name="Equation" r:id="rId3" imgW="1396800" imgH="291960" progId="Equation.DSMT4">
                  <p:embed/>
                </p:oleObj>
              </mc:Choice>
              <mc:Fallback>
                <p:oleObj name="Equation" r:id="rId3" imgW="1396800" imgH="2919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795" y="3040092"/>
                        <a:ext cx="3270285" cy="5702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4237938" y="3461647"/>
            <a:ext cx="0" cy="39706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graphicFrame>
        <p:nvGraphicFramePr>
          <p:cNvPr id="64544" name="Object 32"/>
          <p:cNvGraphicFramePr>
            <a:graphicFrameLocks noChangeAspect="1"/>
          </p:cNvGraphicFramePr>
          <p:nvPr/>
        </p:nvGraphicFramePr>
        <p:xfrm>
          <a:off x="3524268" y="3699537"/>
          <a:ext cx="1719103" cy="543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2" name="Equation" r:id="rId5" imgW="622080" imgH="241200" progId="Equation.DSMT4">
                  <p:embed/>
                </p:oleObj>
              </mc:Choice>
              <mc:Fallback>
                <p:oleObj name="Equation" r:id="rId5" imgW="622080" imgH="241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68" y="3699537"/>
                        <a:ext cx="1719103" cy="5439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6" name="Line 34"/>
          <p:cNvSpPr>
            <a:spLocks noChangeShapeType="1"/>
          </p:cNvSpPr>
          <p:nvPr/>
        </p:nvSpPr>
        <p:spPr bwMode="auto">
          <a:xfrm flipH="1">
            <a:off x="2527230" y="4254030"/>
            <a:ext cx="1616251" cy="79413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64547" name="Line 35"/>
          <p:cNvSpPr>
            <a:spLocks noChangeShapeType="1"/>
          </p:cNvSpPr>
          <p:nvPr/>
        </p:nvSpPr>
        <p:spPr bwMode="auto">
          <a:xfrm>
            <a:off x="4237938" y="4254030"/>
            <a:ext cx="2096928" cy="79413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2050751" y="5015867"/>
            <a:ext cx="121095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无解 </a:t>
            </a:r>
          </a:p>
        </p:txBody>
      </p:sp>
      <p:sp>
        <p:nvSpPr>
          <p:cNvPr id="64549" name="Rectangle 37"/>
          <p:cNvSpPr>
            <a:spLocks noChangeArrowheads="1"/>
          </p:cNvSpPr>
          <p:nvPr/>
        </p:nvSpPr>
        <p:spPr bwMode="auto">
          <a:xfrm>
            <a:off x="2718242" y="4064308"/>
            <a:ext cx="60502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900" i="1">
                <a:solidFill>
                  <a:schemeClr val="hlink"/>
                </a:solidFill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</a:t>
            </a:r>
          </a:p>
        </p:txBody>
      </p:sp>
      <p:sp>
        <p:nvSpPr>
          <p:cNvPr id="64550" name="Rectangle 38"/>
          <p:cNvSpPr>
            <a:spLocks noChangeArrowheads="1"/>
          </p:cNvSpPr>
          <p:nvPr/>
        </p:nvSpPr>
        <p:spPr bwMode="auto">
          <a:xfrm>
            <a:off x="5192995" y="4064308"/>
            <a:ext cx="56334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900" i="1">
                <a:solidFill>
                  <a:schemeClr val="hlink"/>
                </a:solidFill>
                <a:ea typeface="宋体" pitchFamily="2" charset="-122"/>
              </a:rPr>
              <a:t>Y</a:t>
            </a:r>
            <a:r>
              <a:rPr lang="en-US" altLang="zh-CN">
                <a:ea typeface="宋体" pitchFamily="2" charset="-122"/>
              </a:rPr>
              <a:t> </a:t>
            </a:r>
          </a:p>
        </p:txBody>
      </p:sp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5260164" y="4969449"/>
          <a:ext cx="2816895" cy="6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3" name="Equation" r:id="rId7" imgW="901440" imgH="241200" progId="Equation.DSMT4">
                  <p:embed/>
                </p:oleObj>
              </mc:Choice>
              <mc:Fallback>
                <p:oleObj name="Equation" r:id="rId7" imgW="901440" imgH="2412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164" y="4969449"/>
                        <a:ext cx="2816895" cy="61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3" name="Line 41"/>
          <p:cNvSpPr>
            <a:spLocks noChangeShapeType="1"/>
          </p:cNvSpPr>
          <p:nvPr/>
        </p:nvSpPr>
        <p:spPr bwMode="auto">
          <a:xfrm flipH="1">
            <a:off x="4527604" y="5523942"/>
            <a:ext cx="1616251" cy="79413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64554" name="Rectangle 42"/>
          <p:cNvSpPr>
            <a:spLocks noChangeArrowheads="1"/>
          </p:cNvSpPr>
          <p:nvPr/>
        </p:nvSpPr>
        <p:spPr bwMode="auto">
          <a:xfrm>
            <a:off x="4718615" y="5334220"/>
            <a:ext cx="60502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900" i="1">
                <a:solidFill>
                  <a:schemeClr val="hlink"/>
                </a:solidFill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</a:t>
            </a:r>
          </a:p>
        </p:txBody>
      </p:sp>
      <p:sp>
        <p:nvSpPr>
          <p:cNvPr id="64555" name="Rectangle 43"/>
          <p:cNvSpPr>
            <a:spLocks noChangeArrowheads="1"/>
          </p:cNvSpPr>
          <p:nvPr/>
        </p:nvSpPr>
        <p:spPr bwMode="auto">
          <a:xfrm>
            <a:off x="2241762" y="6247307"/>
            <a:ext cx="4968397" cy="71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900">
                <a:ea typeface="宋体" pitchFamily="2" charset="-122"/>
              </a:rPr>
              <a:t>无穷解</a:t>
            </a:r>
            <a:r>
              <a:rPr lang="en-US" altLang="zh-CN" sz="2900">
                <a:ea typeface="宋体" pitchFamily="2" charset="-122"/>
              </a:rPr>
              <a:t>(</a:t>
            </a:r>
            <a:r>
              <a:rPr lang="zh-CN" altLang="en-US" sz="2900">
                <a:ea typeface="宋体" pitchFamily="2" charset="-122"/>
              </a:rPr>
              <a:t>解依赖</a:t>
            </a:r>
            <a:r>
              <a:rPr lang="en-US" altLang="zh-CN" sz="2900" i="1">
                <a:solidFill>
                  <a:srgbClr val="0000CC"/>
                </a:solidFill>
                <a:ea typeface="宋体" pitchFamily="2" charset="-122"/>
              </a:rPr>
              <a:t>n</a:t>
            </a:r>
            <a:r>
              <a:rPr lang="zh-CN" altLang="en-US" sz="2900" i="1">
                <a:solidFill>
                  <a:srgbClr val="0000CC"/>
                </a:solidFill>
                <a:ea typeface="宋体" pitchFamily="2" charset="-122"/>
              </a:rPr>
              <a:t>－</a:t>
            </a:r>
            <a:r>
              <a:rPr lang="en-US" altLang="zh-CN" sz="2900" i="1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zh-CN" altLang="en-US" sz="2900">
                <a:ea typeface="宋体" pitchFamily="2" charset="-122"/>
              </a:rPr>
              <a:t>个参量</a:t>
            </a:r>
            <a:r>
              <a:rPr lang="en-US" altLang="zh-CN" sz="2900">
                <a:ea typeface="宋体" pitchFamily="2" charset="-122"/>
              </a:rPr>
              <a:t>)</a:t>
            </a:r>
            <a:r>
              <a:rPr lang="en-US" altLang="zh-CN" sz="3900">
                <a:ea typeface="宋体" pitchFamily="2" charset="-122"/>
              </a:rPr>
              <a:t>	 </a:t>
            </a:r>
          </a:p>
        </p:txBody>
      </p:sp>
      <p:sp>
        <p:nvSpPr>
          <p:cNvPr id="64556" name="Line 44"/>
          <p:cNvSpPr>
            <a:spLocks noChangeShapeType="1"/>
          </p:cNvSpPr>
          <p:nvPr/>
        </p:nvSpPr>
        <p:spPr bwMode="auto">
          <a:xfrm>
            <a:off x="6525878" y="5523942"/>
            <a:ext cx="2096928" cy="79413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64557" name="Rectangle 45"/>
          <p:cNvSpPr>
            <a:spLocks noChangeArrowheads="1"/>
          </p:cNvSpPr>
          <p:nvPr/>
        </p:nvSpPr>
        <p:spPr bwMode="auto">
          <a:xfrm>
            <a:off x="7480935" y="5334220"/>
            <a:ext cx="56334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900" i="1">
                <a:solidFill>
                  <a:schemeClr val="hlink"/>
                </a:solidFill>
                <a:ea typeface="宋体" pitchFamily="2" charset="-122"/>
              </a:rPr>
              <a:t>Y</a:t>
            </a:r>
            <a:r>
              <a:rPr lang="en-US" altLang="zh-CN">
                <a:ea typeface="宋体" pitchFamily="2" charset="-122"/>
              </a:rPr>
              <a:t> </a:t>
            </a:r>
          </a:p>
        </p:txBody>
      </p:sp>
      <p:sp>
        <p:nvSpPr>
          <p:cNvPr id="64558" name="Rectangle 46"/>
          <p:cNvSpPr>
            <a:spLocks noChangeArrowheads="1"/>
          </p:cNvSpPr>
          <p:nvPr/>
        </p:nvSpPr>
        <p:spPr bwMode="auto">
          <a:xfrm>
            <a:off x="7858760" y="6205316"/>
            <a:ext cx="164857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唯一解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34" grpId="0" animBg="1"/>
      <p:bldP spid="64537" grpId="0" animBg="1"/>
      <p:bldP spid="64546" grpId="0" animBg="1"/>
      <p:bldP spid="64547" grpId="0" animBg="1"/>
      <p:bldP spid="64548" grpId="0"/>
      <p:bldP spid="64549" grpId="0"/>
      <p:bldP spid="64550" grpId="0"/>
      <p:bldP spid="64553" grpId="0" animBg="1"/>
      <p:bldP spid="64554" grpId="0"/>
      <p:bldP spid="64555" grpId="0"/>
      <p:bldP spid="64556" grpId="0" animBg="1"/>
      <p:bldP spid="64557" grpId="0"/>
      <p:bldP spid="645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xfrm>
            <a:off x="713669" y="367330"/>
            <a:ext cx="10276840" cy="1259417"/>
          </a:xfrm>
        </p:spPr>
        <p:txBody>
          <a:bodyPr/>
          <a:lstStyle/>
          <a:p>
            <a:pPr algn="l"/>
            <a:r>
              <a:rPr lang="zh-CN" altLang="en-US" sz="3400" dirty="0"/>
              <a:t>      当方程组</a:t>
            </a:r>
            <a:r>
              <a:rPr lang="en-US" altLang="zh-CN" sz="3400" dirty="0"/>
              <a:t>(1)</a:t>
            </a:r>
            <a:r>
              <a:rPr lang="zh-CN" altLang="en-US" sz="3400" dirty="0"/>
              <a:t>有解时，为便于求解，可以</a:t>
            </a:r>
            <a:r>
              <a:rPr lang="zh-CN" altLang="en-US" sz="3400" dirty="0" smtClean="0"/>
              <a:t>继续用</a:t>
            </a:r>
            <a:r>
              <a:rPr lang="zh-CN" altLang="en-US" sz="3400" dirty="0"/>
              <a:t>初等行变换把</a:t>
            </a:r>
            <a:r>
              <a:rPr lang="en-US" altLang="zh-CN" sz="3400" i="1" dirty="0"/>
              <a:t>B</a:t>
            </a:r>
            <a:r>
              <a:rPr lang="en-US" altLang="zh-CN" sz="3400" baseline="-25000" dirty="0"/>
              <a:t>1</a:t>
            </a:r>
            <a:r>
              <a:rPr lang="zh-CN" altLang="en-US" sz="3400" dirty="0"/>
              <a:t>化成</a:t>
            </a:r>
            <a:r>
              <a:rPr lang="zh-CN" altLang="en-US" sz="3400" dirty="0">
                <a:latin typeface="Arial"/>
              </a:rPr>
              <a:t>“</a:t>
            </a:r>
            <a:r>
              <a:rPr lang="zh-CN" altLang="en-US" sz="3400" dirty="0"/>
              <a:t>行简化矩阵</a:t>
            </a:r>
            <a:r>
              <a:rPr lang="zh-CN" altLang="en-US" sz="3400" dirty="0">
                <a:latin typeface="Arial"/>
              </a:rPr>
              <a:t>”</a:t>
            </a:r>
            <a:r>
              <a:rPr lang="zh-CN" altLang="en-US" sz="3400" dirty="0"/>
              <a:t>：</a:t>
            </a:r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507713"/>
              </p:ext>
            </p:extLst>
          </p:nvPr>
        </p:nvGraphicFramePr>
        <p:xfrm>
          <a:off x="1204843" y="1647737"/>
          <a:ext cx="7873454" cy="4549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5" name="Equation" r:id="rId3" imgW="3073320" imgH="2133360" progId="Equation.DSMT4">
                  <p:embed/>
                </p:oleObj>
              </mc:Choice>
              <mc:Fallback>
                <p:oleObj name="Equation" r:id="rId3" imgW="3073320" imgH="2133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843" y="1647737"/>
                        <a:ext cx="7873454" cy="45496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049963"/>
              </p:ext>
            </p:extLst>
          </p:nvPr>
        </p:nvGraphicFramePr>
        <p:xfrm>
          <a:off x="5109096" y="6268967"/>
          <a:ext cx="4580935" cy="60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6" name="Equation" r:id="rId5" imgW="1930320" imgH="241200" progId="Equation.DSMT4">
                  <p:embed/>
                </p:oleObj>
              </mc:Choice>
              <mc:Fallback>
                <p:oleObj name="Equation" r:id="rId5" imgW="193032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096" y="6268967"/>
                        <a:ext cx="4580935" cy="6052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713669" y="6237611"/>
            <a:ext cx="468626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当</a:t>
            </a:r>
            <a:r>
              <a:rPr lang="en-US" altLang="zh-CN" i="1">
                <a:ea typeface="宋体" pitchFamily="2" charset="-122"/>
              </a:rPr>
              <a:t>r</a:t>
            </a:r>
            <a:r>
              <a:rPr lang="zh-CN" altLang="en-US" i="1">
                <a:ea typeface="宋体" pitchFamily="2" charset="-122"/>
              </a:rPr>
              <a:t>＝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zh-CN" altLang="en-US">
                <a:ea typeface="宋体" pitchFamily="2" charset="-122"/>
              </a:rPr>
              <a:t>时，得唯一 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644600" y="609898"/>
            <a:ext cx="6048672" cy="568487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tx1"/>
                </a:solidFill>
              </a:rPr>
              <a:t>当</a:t>
            </a:r>
            <a:r>
              <a:rPr lang="en-US" altLang="zh-CN" sz="3400" i="1" dirty="0">
                <a:solidFill>
                  <a:schemeClr val="tx1"/>
                </a:solidFill>
              </a:rPr>
              <a:t>r&lt;n</a:t>
            </a:r>
            <a:r>
              <a:rPr lang="zh-CN" altLang="en-US" sz="3400" dirty="0">
                <a:solidFill>
                  <a:schemeClr val="tx1"/>
                </a:solidFill>
              </a:rPr>
              <a:t>时，得方程组的解 </a:t>
            </a:r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22656"/>
              </p:ext>
            </p:extLst>
          </p:nvPr>
        </p:nvGraphicFramePr>
        <p:xfrm>
          <a:off x="1695450" y="1216025"/>
          <a:ext cx="5278438" cy="377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6" name="Equation" r:id="rId3" imgW="2234880" imgH="1917360" progId="Equation.DSMT4">
                  <p:embed/>
                </p:oleObj>
              </mc:Choice>
              <mc:Fallback>
                <p:oleObj name="Equation" r:id="rId3" imgW="2234880" imgH="1917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1216025"/>
                        <a:ext cx="5278438" cy="3779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979018"/>
              </p:ext>
            </p:extLst>
          </p:nvPr>
        </p:nvGraphicFramePr>
        <p:xfrm>
          <a:off x="1687513" y="5048250"/>
          <a:ext cx="24431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7" name="Equation" r:id="rId5" imgW="774360" imgH="241200" progId="Equation.DSMT4">
                  <p:embed/>
                </p:oleObj>
              </mc:Choice>
              <mc:Fallback>
                <p:oleObj name="Equation" r:id="rId5" imgW="7743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5048250"/>
                        <a:ext cx="2443162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0045947" y="2746228"/>
            <a:ext cx="73647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itchFamily="2" charset="-122"/>
              </a:rPr>
              <a:t>(3)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430302" y="5048162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其中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4240037" y="5048162"/>
            <a:ext cx="28524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为</a:t>
            </a:r>
            <a:r>
              <a:rPr lang="zh-CN" altLang="en-US">
                <a:solidFill>
                  <a:srgbClr val="0000CC"/>
                </a:solidFill>
                <a:ea typeface="宋体" pitchFamily="2" charset="-122"/>
              </a:rPr>
              <a:t>任意常数</a:t>
            </a:r>
            <a:r>
              <a:rPr lang="zh-CN" altLang="en-US">
                <a:ea typeface="宋体" pitchFamily="2" charset="-122"/>
              </a:rPr>
              <a:t>。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500584" y="5746089"/>
            <a:ext cx="832027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(3)</a:t>
            </a:r>
            <a:r>
              <a:rPr lang="zh-CN" altLang="en-US" dirty="0">
                <a:ea typeface="宋体" pitchFamily="2" charset="-122"/>
              </a:rPr>
              <a:t>就是方程组</a:t>
            </a:r>
            <a:r>
              <a:rPr lang="en-US" altLang="zh-CN" dirty="0">
                <a:ea typeface="宋体" pitchFamily="2" charset="-122"/>
              </a:rPr>
              <a:t>(1)</a:t>
            </a:r>
            <a:r>
              <a:rPr lang="zh-CN" altLang="en-US" dirty="0">
                <a:ea typeface="宋体" pitchFamily="2" charset="-122"/>
              </a:rPr>
              <a:t>的全部解，即</a:t>
            </a:r>
            <a:r>
              <a:rPr lang="en-US" altLang="zh-CN" dirty="0">
                <a:ea typeface="宋体" pitchFamily="2" charset="-122"/>
              </a:rPr>
              <a:t>(1)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通解</a:t>
            </a:r>
            <a:r>
              <a:rPr lang="zh-CN" altLang="en-US" dirty="0"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4" grpId="0"/>
      <p:bldP spid="67595" grpId="0"/>
      <p:bldP spid="67596" grpId="0"/>
      <p:bldP spid="675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>
          <a:xfrm>
            <a:off x="873196" y="208155"/>
            <a:ext cx="10276840" cy="806376"/>
          </a:xfrm>
        </p:spPr>
        <p:txBody>
          <a:bodyPr/>
          <a:lstStyle/>
          <a:p>
            <a:pPr algn="l"/>
            <a:r>
              <a:rPr lang="zh-CN" altLang="en-US" sz="3400"/>
              <a:t>通解</a:t>
            </a:r>
            <a:r>
              <a:rPr lang="en-US" altLang="zh-CN" sz="3400"/>
              <a:t>(3)</a:t>
            </a:r>
            <a:r>
              <a:rPr lang="zh-CN" altLang="en-US" sz="3400"/>
              <a:t>也可以写成下列向量的形式 </a:t>
            </a: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706013"/>
              </p:ext>
            </p:extLst>
          </p:nvPr>
        </p:nvGraphicFramePr>
        <p:xfrm>
          <a:off x="2741613" y="974725"/>
          <a:ext cx="7924800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9" name="Equation" r:id="rId3" imgW="4736880" imgH="2145960" progId="Equation.DSMT4">
                  <p:embed/>
                </p:oleObj>
              </mc:Choice>
              <mc:Fallback>
                <p:oleObj name="Equation" r:id="rId3" imgW="4736880" imgH="2145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974725"/>
                        <a:ext cx="7924800" cy="3609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13937"/>
              </p:ext>
            </p:extLst>
          </p:nvPr>
        </p:nvGraphicFramePr>
        <p:xfrm>
          <a:off x="4145581" y="4922221"/>
          <a:ext cx="4722813" cy="535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0" name="Equation" r:id="rId5" imgW="1752480" imgH="241200" progId="Equation.DSMT4">
                  <p:embed/>
                </p:oleObj>
              </mc:Choice>
              <mc:Fallback>
                <p:oleObj name="Equation" r:id="rId5" imgW="175248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581" y="4922221"/>
                        <a:ext cx="4722813" cy="535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205961"/>
              </p:ext>
            </p:extLst>
          </p:nvPr>
        </p:nvGraphicFramePr>
        <p:xfrm>
          <a:off x="2774915" y="6148403"/>
          <a:ext cx="5425987" cy="65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1" name="Equation" r:id="rId7" imgW="1638000" imgH="241200" progId="Equation.DSMT4">
                  <p:embed/>
                </p:oleObj>
              </mc:Choice>
              <mc:Fallback>
                <p:oleObj name="Equation" r:id="rId7" imgW="16380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15" y="6148403"/>
                        <a:ext cx="5425987" cy="6576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1091002" y="4822517"/>
            <a:ext cx="303357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对于</a:t>
            </a:r>
            <a:r>
              <a:rPr lang="en-US" altLang="zh-CN" dirty="0">
                <a:ea typeface="宋体" pitchFamily="2" charset="-122"/>
              </a:rPr>
              <a:t>(3) </a:t>
            </a:r>
            <a:r>
              <a:rPr lang="zh-CN" altLang="en-US" dirty="0">
                <a:ea typeface="宋体" pitchFamily="2" charset="-122"/>
              </a:rPr>
              <a:t>特别当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8962849" y="4822517"/>
            <a:ext cx="24148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时，得到方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489075" y="5536186"/>
            <a:ext cx="423742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程组</a:t>
            </a:r>
            <a:r>
              <a:rPr lang="en-US" altLang="zh-CN">
                <a:ea typeface="宋体" pitchFamily="2" charset="-122"/>
              </a:rPr>
              <a:t>(1)</a:t>
            </a:r>
            <a:r>
              <a:rPr lang="zh-CN" altLang="en-US">
                <a:ea typeface="宋体" pitchFamily="2" charset="-122"/>
              </a:rPr>
              <a:t>的一个</a:t>
            </a:r>
            <a:r>
              <a:rPr lang="zh-CN" altLang="en-US">
                <a:solidFill>
                  <a:srgbClr val="0000CC"/>
                </a:solidFill>
                <a:ea typeface="宋体" pitchFamily="2" charset="-122"/>
              </a:rPr>
              <a:t>特解</a:t>
            </a:r>
            <a:r>
              <a:rPr lang="zh-CN" altLang="en-US">
                <a:ea typeface="宋体" pitchFamily="2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4" grpId="0"/>
      <p:bldP spid="69645" grpId="0"/>
      <p:bldP spid="696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936166" y="671689"/>
            <a:ext cx="10276840" cy="806377"/>
          </a:xfrm>
        </p:spPr>
        <p:txBody>
          <a:bodyPr/>
          <a:lstStyle/>
          <a:p>
            <a:pPr algn="l"/>
            <a:r>
              <a:rPr lang="zh-CN" altLang="en-US" sz="4900">
                <a:solidFill>
                  <a:srgbClr val="FF3300"/>
                </a:solidFill>
              </a:rPr>
              <a:t>注意：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934069" y="1873383"/>
            <a:ext cx="9854350" cy="220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ea typeface="宋体" pitchFamily="2" charset="-122"/>
              </a:rPr>
              <a:t>      当</a:t>
            </a:r>
            <a:r>
              <a:rPr lang="en-US" altLang="zh-CN" i="1">
                <a:solidFill>
                  <a:schemeClr val="tx2"/>
                </a:solidFill>
                <a:ea typeface="宋体" pitchFamily="2" charset="-122"/>
              </a:rPr>
              <a:t>r &lt; n</a:t>
            </a:r>
            <a:r>
              <a:rPr lang="zh-CN" altLang="en-US">
                <a:solidFill>
                  <a:schemeClr val="tx2"/>
                </a:solidFill>
                <a:ea typeface="宋体" pitchFamily="2" charset="-122"/>
              </a:rPr>
              <a:t>，一般对</a:t>
            </a:r>
            <a:r>
              <a:rPr lang="en-US" altLang="zh-CN" i="1">
                <a:solidFill>
                  <a:schemeClr val="tx2"/>
                </a:solidFill>
                <a:ea typeface="宋体" pitchFamily="2" charset="-122"/>
              </a:rPr>
              <a:t>B</a:t>
            </a:r>
            <a:r>
              <a:rPr lang="en-US" altLang="zh-CN" baseline="-25000">
                <a:solidFill>
                  <a:schemeClr val="tx2"/>
                </a:solidFill>
                <a:ea typeface="宋体" pitchFamily="2" charset="-122"/>
              </a:rPr>
              <a:t>1</a:t>
            </a:r>
            <a:r>
              <a:rPr lang="zh-CN" altLang="en-US">
                <a:solidFill>
                  <a:schemeClr val="tx2"/>
                </a:solidFill>
                <a:ea typeface="宋体" pitchFamily="2" charset="-122"/>
              </a:rPr>
              <a:t>进行进一步简化不一定得到</a:t>
            </a:r>
          </a:p>
          <a:p>
            <a:r>
              <a:rPr lang="zh-CN" altLang="en-US">
                <a:solidFill>
                  <a:schemeClr val="tx2"/>
                </a:solidFill>
                <a:ea typeface="宋体" pitchFamily="2" charset="-122"/>
              </a:rPr>
              <a:t>上面形状的行简化矩阵，但后面的处理是类似的，</a:t>
            </a:r>
          </a:p>
          <a:p>
            <a:r>
              <a:rPr lang="zh-CN" altLang="en-US">
                <a:solidFill>
                  <a:schemeClr val="tx2"/>
                </a:solidFill>
                <a:ea typeface="宋体" pitchFamily="2" charset="-122"/>
              </a:rPr>
              <a:t>在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(3)</a:t>
            </a:r>
            <a:r>
              <a:rPr lang="zh-CN" altLang="en-US">
                <a:solidFill>
                  <a:schemeClr val="tx2"/>
                </a:solidFill>
                <a:ea typeface="宋体" pitchFamily="2" charset="-122"/>
              </a:rPr>
              <a:t>式中取参量的就</a:t>
            </a:r>
            <a:r>
              <a:rPr lang="zh-CN" altLang="en-US">
                <a:solidFill>
                  <a:srgbClr val="0000CC"/>
                </a:solidFill>
                <a:ea typeface="宋体" pitchFamily="2" charset="-122"/>
              </a:rPr>
              <a:t>不一定</a:t>
            </a:r>
            <a:r>
              <a:rPr lang="zh-CN" altLang="en-US">
                <a:solidFill>
                  <a:schemeClr val="tx2"/>
                </a:solidFill>
                <a:ea typeface="宋体" pitchFamily="2" charset="-122"/>
              </a:rPr>
              <a:t>是</a:t>
            </a: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204995"/>
              </p:ext>
            </p:extLst>
          </p:nvPr>
        </p:nvGraphicFramePr>
        <p:xfrm>
          <a:off x="6888635" y="3399185"/>
          <a:ext cx="3261021" cy="68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3" name="Equation" r:id="rId3" imgW="1143000" imgH="241200" progId="Equation.DSMT4">
                  <p:embed/>
                </p:oleObj>
              </mc:Choice>
              <mc:Fallback>
                <p:oleObj name="Equation" r:id="rId3" imgW="114300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635" y="3399185"/>
                        <a:ext cx="3261021" cy="6804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0182940" y="3443044"/>
            <a:ext cx="121095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宋体" pitchFamily="2" charset="-122"/>
              </a:rPr>
              <a:t>了。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906780" y="671690"/>
            <a:ext cx="10276840" cy="725914"/>
          </a:xfrm>
        </p:spPr>
        <p:txBody>
          <a:bodyPr/>
          <a:lstStyle/>
          <a:p>
            <a:pPr algn="l"/>
            <a:r>
              <a:rPr lang="zh-CN" altLang="en-US" sz="3400"/>
              <a:t>例</a:t>
            </a:r>
            <a:r>
              <a:rPr lang="en-US" altLang="zh-CN" sz="3400"/>
              <a:t>1	</a:t>
            </a:r>
            <a:r>
              <a:rPr lang="zh-CN" altLang="en-US" sz="3400"/>
              <a:t>解线性方程组（求通解或全部解）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2426476" y="1478066"/>
          <a:ext cx="5507849" cy="169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1" name="Equation" r:id="rId3" imgW="4165560" imgH="1536480" progId="Equation.3">
                  <p:embed/>
                </p:oleObj>
              </mc:Choice>
              <mc:Fallback>
                <p:oleObj name="Equation" r:id="rId3" imgW="4165560" imgH="1536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476" y="1478066"/>
                        <a:ext cx="5507849" cy="1693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808127" y="3461647"/>
            <a:ext cx="714089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解</a:t>
            </a:r>
            <a:r>
              <a:rPr kumimoji="1" lang="zh-CN" altLang="en-US">
                <a:ea typeface="宋体" pitchFamily="2" charset="-122"/>
              </a:rPr>
              <a:t>    对增广矩阵</a:t>
            </a:r>
            <a:r>
              <a:rPr kumimoji="1" lang="en-US" altLang="zh-CN" i="1">
                <a:ea typeface="宋体" pitchFamily="2" charset="-122"/>
              </a:rPr>
              <a:t>B</a:t>
            </a:r>
            <a:r>
              <a:rPr kumimoji="1" lang="zh-CN" altLang="en-US">
                <a:ea typeface="宋体" pitchFamily="2" charset="-122"/>
              </a:rPr>
              <a:t>进</a:t>
            </a:r>
            <a:r>
              <a:rPr kumimoji="1" lang="zh-CN" altLang="en-US">
                <a:solidFill>
                  <a:srgbClr val="CC3300"/>
                </a:solidFill>
                <a:ea typeface="宋体" pitchFamily="2" charset="-122"/>
              </a:rPr>
              <a:t>行</a:t>
            </a:r>
            <a:r>
              <a:rPr kumimoji="1" lang="zh-CN" altLang="en-US">
                <a:ea typeface="宋体" pitchFamily="2" charset="-122"/>
              </a:rPr>
              <a:t>初等变换</a:t>
            </a:r>
          </a:p>
        </p:txBody>
      </p:sp>
      <p:graphicFrame>
        <p:nvGraphicFramePr>
          <p:cNvPr id="737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017630"/>
              </p:ext>
            </p:extLst>
          </p:nvPr>
        </p:nvGraphicFramePr>
        <p:xfrm>
          <a:off x="1580703" y="4413207"/>
          <a:ext cx="4367941" cy="1712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2" name="Equation" r:id="rId5" imgW="2108200" imgH="800100" progId="Equation.DSMT4">
                  <p:embed/>
                </p:oleObj>
              </mc:Choice>
              <mc:Fallback>
                <p:oleObj name="Equation" r:id="rId5" imgW="2108200" imgH="800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703" y="4413207"/>
                        <a:ext cx="4367941" cy="17124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697779"/>
              </p:ext>
            </p:extLst>
          </p:nvPr>
        </p:nvGraphicFramePr>
        <p:xfrm>
          <a:off x="5885675" y="4479675"/>
          <a:ext cx="5056070" cy="158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3" name="Equation" r:id="rId7" imgW="2552400" imgH="812520" progId="Equation.DSMT4">
                  <p:embed/>
                </p:oleObj>
              </mc:Choice>
              <mc:Fallback>
                <p:oleObj name="Equation" r:id="rId7" imgW="2552400" imgH="8125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5675" y="4479675"/>
                        <a:ext cx="5056070" cy="158651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522659" y="2893161"/>
            <a:ext cx="1236327" cy="647200"/>
          </a:xfrm>
        </p:spPr>
        <p:txBody>
          <a:bodyPr/>
          <a:lstStyle/>
          <a:p>
            <a:pPr algn="l"/>
            <a:r>
              <a:rPr lang="zh-CN" altLang="en-US" sz="3400"/>
              <a:t>由于 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074702" y="587728"/>
          <a:ext cx="8037178" cy="209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9" name="Equation" r:id="rId3" imgW="2654280" imgH="825480" progId="Equation.DSMT4">
                  <p:embed/>
                </p:oleObj>
              </mc:Choice>
              <mc:Fallback>
                <p:oleObj name="Equation" r:id="rId3" imgW="2654280" imgH="825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02" y="587728"/>
                        <a:ext cx="8037178" cy="2097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2" name="Object 16"/>
          <p:cNvGraphicFramePr>
            <a:graphicFrameLocks noChangeAspect="1"/>
          </p:cNvGraphicFramePr>
          <p:nvPr/>
        </p:nvGraphicFramePr>
        <p:xfrm>
          <a:off x="1761085" y="2905405"/>
          <a:ext cx="3045689" cy="59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0" name="Equation" r:id="rId5" imgW="1016000" imgH="241300" progId="Equation.DSMT4">
                  <p:embed/>
                </p:oleObj>
              </mc:Choice>
              <mc:Fallback>
                <p:oleObj name="Equation" r:id="rId5" imgW="1016000" imgH="241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085" y="2905405"/>
                        <a:ext cx="3045689" cy="59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5"/>
          <p:cNvGraphicFramePr>
            <a:graphicFrameLocks noChangeAspect="1"/>
          </p:cNvGraphicFramePr>
          <p:nvPr/>
        </p:nvGraphicFramePr>
        <p:xfrm>
          <a:off x="1351774" y="5999722"/>
          <a:ext cx="3486486" cy="112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1" name="Equation" r:id="rId7" imgW="1409400" imgH="545760" progId="Equation.DSMT4">
                  <p:embed/>
                </p:oleObj>
              </mc:Choice>
              <mc:Fallback>
                <p:oleObj name="Equation" r:id="rId7" imgW="1409400" imgH="5457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774" y="5999722"/>
                        <a:ext cx="3486486" cy="1122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1347576" y="4320499"/>
          <a:ext cx="3589338" cy="1180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2" name="Equation" r:id="rId9" imgW="1409400" imgH="558720" progId="Equation.DSMT4">
                  <p:embed/>
                </p:oleObj>
              </mc:Choice>
              <mc:Fallback>
                <p:oleObj name="Equation" r:id="rId9" imgW="1409400" imgH="5587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576" y="4320499"/>
                        <a:ext cx="3589338" cy="1180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604160" y="5460292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宋体" pitchFamily="2" charset="-122"/>
              </a:rPr>
              <a:t>或</a:t>
            </a:r>
          </a:p>
        </p:txBody>
      </p:sp>
      <p:graphicFrame>
        <p:nvGraphicFramePr>
          <p:cNvPr id="757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336251"/>
              </p:ext>
            </p:extLst>
          </p:nvPr>
        </p:nvGraphicFramePr>
        <p:xfrm>
          <a:off x="3284979" y="48977"/>
          <a:ext cx="3877753" cy="5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3" name="Equation" r:id="rId11" imgW="1485720" imgH="241200" progId="Equation.DSMT4">
                  <p:embed/>
                </p:oleObj>
              </mc:Choice>
              <mc:Fallback>
                <p:oleObj name="Equation" r:id="rId11" imgW="1485720" imgH="241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979" y="48977"/>
                        <a:ext cx="3877753" cy="568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4806774" y="2912401"/>
            <a:ext cx="471191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，故方程组有</a:t>
            </a:r>
            <a:r>
              <a:rPr lang="zh-CN" altLang="en-US">
                <a:solidFill>
                  <a:srgbClr val="CC3300"/>
                </a:solidFill>
              </a:rPr>
              <a:t>无穷多解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572592" y="3585638"/>
            <a:ext cx="372607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 dirty="0">
                <a:ea typeface="宋体" pitchFamily="2" charset="-122"/>
              </a:rPr>
              <a:t>B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对应的方程组为</a:t>
            </a:r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>
            <a:off x="5188797" y="3856964"/>
            <a:ext cx="0" cy="3253493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>
            <a:off x="5188797" y="3778250"/>
            <a:ext cx="6664414" cy="0"/>
          </a:xfrm>
          <a:prstGeom prst="line">
            <a:avLst/>
          </a:prstGeom>
          <a:noFill/>
          <a:ln w="38100" cap="rnd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graphicFrame>
        <p:nvGraphicFramePr>
          <p:cNvPr id="7580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026709"/>
              </p:ext>
            </p:extLst>
          </p:nvPr>
        </p:nvGraphicFramePr>
        <p:xfrm>
          <a:off x="6297084" y="3935677"/>
          <a:ext cx="3496980" cy="57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4" name="Equation" r:id="rId13" imgW="1206360" imgH="241200" progId="Equation.DSMT4">
                  <p:embed/>
                </p:oleObj>
              </mc:Choice>
              <mc:Fallback>
                <p:oleObj name="Equation" r:id="rId13" imgW="1206360" imgH="241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084" y="3935677"/>
                        <a:ext cx="3496980" cy="577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686705"/>
              </p:ext>
            </p:extLst>
          </p:nvPr>
        </p:nvGraphicFramePr>
        <p:xfrm>
          <a:off x="7449450" y="4705321"/>
          <a:ext cx="3381533" cy="219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5" name="Equation" r:id="rId15" imgW="1422360" imgH="1104840" progId="Equation.DSMT4">
                  <p:embed/>
                </p:oleObj>
              </mc:Choice>
              <mc:Fallback>
                <p:oleObj name="Equation" r:id="rId15" imgW="1422360" imgH="11048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9450" y="4705321"/>
                        <a:ext cx="3381533" cy="21969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8" name="Rectangle 32"/>
          <p:cNvSpPr>
            <a:spLocks noChangeArrowheads="1"/>
          </p:cNvSpPr>
          <p:nvPr/>
        </p:nvSpPr>
        <p:spPr bwMode="auto">
          <a:xfrm>
            <a:off x="5568722" y="3935677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令</a:t>
            </a:r>
          </a:p>
        </p:txBody>
      </p:sp>
      <p:sp>
        <p:nvSpPr>
          <p:cNvPr id="75810" name="Rectangle 34"/>
          <p:cNvSpPr>
            <a:spLocks noChangeArrowheads="1"/>
          </p:cNvSpPr>
          <p:nvPr/>
        </p:nvSpPr>
        <p:spPr bwMode="auto">
          <a:xfrm>
            <a:off x="5568721" y="4951957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得通解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/>
      <p:bldP spid="75796" grpId="0"/>
      <p:bldP spid="75798" grpId="0"/>
      <p:bldP spid="75800" grpId="0"/>
      <p:bldP spid="75801" grpId="0" animBg="1"/>
      <p:bldP spid="75802" grpId="0" animBg="1"/>
      <p:bldP spid="75808" grpId="0"/>
      <p:bldP spid="758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904682" y="671690"/>
            <a:ext cx="10276840" cy="963804"/>
          </a:xfrm>
        </p:spPr>
        <p:txBody>
          <a:bodyPr/>
          <a:lstStyle/>
          <a:p>
            <a:pPr algn="l"/>
            <a:r>
              <a:rPr lang="zh-CN" altLang="en-US" sz="3400"/>
              <a:t>或 </a:t>
            </a:r>
          </a:p>
        </p:txBody>
      </p:sp>
      <p:graphicFrame>
        <p:nvGraphicFramePr>
          <p:cNvPr id="77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757966"/>
              </p:ext>
            </p:extLst>
          </p:nvPr>
        </p:nvGraphicFramePr>
        <p:xfrm>
          <a:off x="2044453" y="1397603"/>
          <a:ext cx="6383144" cy="2476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4" name="Equation" r:id="rId3" imgW="2311200" imgH="1079280" progId="Equation.DSMT4">
                  <p:embed/>
                </p:oleObj>
              </mc:Choice>
              <mc:Fallback>
                <p:oleObj name="Equation" r:id="rId3" imgW="2311200" imgH="1079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453" y="1397603"/>
                        <a:ext cx="6383144" cy="24768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294418"/>
              </p:ext>
            </p:extLst>
          </p:nvPr>
        </p:nvGraphicFramePr>
        <p:xfrm>
          <a:off x="2260654" y="4413207"/>
          <a:ext cx="1687618" cy="66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5" name="Equation" r:id="rId5" imgW="507960" imgH="241200" progId="Equation.DSMT4">
                  <p:embed/>
                </p:oleObj>
              </mc:Choice>
              <mc:Fallback>
                <p:oleObj name="Equation" r:id="rId5" imgW="5079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54" y="4413207"/>
                        <a:ext cx="1687618" cy="66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997039" y="4395714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其中</a:t>
            </a: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3933578" y="4437695"/>
            <a:ext cx="427429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为参数</a:t>
            </a:r>
            <a:r>
              <a:rPr lang="en-US" altLang="zh-CN" dirty="0">
                <a:ea typeface="宋体" pitchFamily="2" charset="-122"/>
              </a:rPr>
              <a:t>.</a:t>
            </a:r>
            <a:r>
              <a:rPr lang="zh-CN" altLang="en-US" dirty="0">
                <a:ea typeface="宋体" pitchFamily="2" charset="-122"/>
              </a:rPr>
              <a:t>（取任意数）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808126" y="367330"/>
            <a:ext cx="10276840" cy="806377"/>
          </a:xfrm>
        </p:spPr>
        <p:txBody>
          <a:bodyPr/>
          <a:lstStyle/>
          <a:p>
            <a:pPr algn="l"/>
            <a:r>
              <a:rPr kumimoji="1" lang="zh-CN" altLang="en-US" sz="3400">
                <a:solidFill>
                  <a:schemeClr val="tx1"/>
                </a:solidFill>
              </a:rPr>
              <a:t>例</a:t>
            </a:r>
            <a:r>
              <a:rPr kumimoji="1" lang="en-US" altLang="zh-CN" sz="3400">
                <a:solidFill>
                  <a:schemeClr val="tx1"/>
                </a:solidFill>
              </a:rPr>
              <a:t>2  </a:t>
            </a:r>
            <a:r>
              <a:rPr kumimoji="1" lang="zh-CN" altLang="en-US" sz="3400">
                <a:solidFill>
                  <a:schemeClr val="tx1"/>
                </a:solidFill>
              </a:rPr>
              <a:t>设有线性方程组</a:t>
            </a: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2902956" y="1159714"/>
          <a:ext cx="4095203" cy="1883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5" name="Equation" r:id="rId3" imgW="1473120" imgH="812520" progId="Equation.DSMT4">
                  <p:embed/>
                </p:oleObj>
              </mc:Choice>
              <mc:Fallback>
                <p:oleObj name="Equation" r:id="rId3" imgW="147312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956" y="1159714"/>
                        <a:ext cx="4095203" cy="1883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451958"/>
              </p:ext>
            </p:extLst>
          </p:nvPr>
        </p:nvGraphicFramePr>
        <p:xfrm>
          <a:off x="1724720" y="3130178"/>
          <a:ext cx="7158930" cy="650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6" name="Equation" r:id="rId5" imgW="2374560" imgH="215640" progId="Equation.DSMT4">
                  <p:embed/>
                </p:oleObj>
              </mc:Choice>
              <mc:Fallback>
                <p:oleObj name="Equation" r:id="rId5" imgW="237456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720" y="3130178"/>
                        <a:ext cx="7158930" cy="650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1076648" y="4000397"/>
            <a:ext cx="748992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/>
              <a:t>解</a:t>
            </a:r>
            <a:r>
              <a:rPr kumimoji="1" lang="en-US" altLang="zh-CN" dirty="0" smtClean="0"/>
              <a:t>:  </a:t>
            </a:r>
            <a:r>
              <a:rPr kumimoji="1" lang="zh-CN" altLang="en-US" b="0" dirty="0" smtClean="0"/>
              <a:t>对增广矩阵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B</a:t>
            </a:r>
            <a:r>
              <a:rPr kumimoji="1" lang="en-US" altLang="zh-CN" dirty="0" smtClean="0"/>
              <a:t>=(</a:t>
            </a:r>
            <a:r>
              <a:rPr kumimoji="1" lang="en-US" altLang="zh-CN" i="1" dirty="0" err="1" smtClean="0"/>
              <a:t>A</a:t>
            </a:r>
            <a:r>
              <a:rPr kumimoji="1" lang="en-US" altLang="zh-CN" dirty="0" err="1" smtClean="0"/>
              <a:t>,</a:t>
            </a:r>
            <a:r>
              <a:rPr kumimoji="1" lang="en-US" altLang="zh-CN" i="1" dirty="0" err="1" smtClean="0"/>
              <a:t>b</a:t>
            </a:r>
            <a:r>
              <a:rPr kumimoji="1" lang="en-US" altLang="zh-CN" dirty="0" smtClean="0"/>
              <a:t>) </a:t>
            </a:r>
            <a:r>
              <a:rPr kumimoji="1" lang="zh-CN" altLang="en-US" b="0" dirty="0" smtClean="0"/>
              <a:t>作初等行变换</a:t>
            </a:r>
            <a:endParaRPr kumimoji="1" lang="en-US" altLang="zh-CN" b="0" dirty="0">
              <a:ea typeface="宋体" pitchFamily="2" charset="-122"/>
            </a:endParaRPr>
          </a:p>
        </p:txBody>
      </p:sp>
      <p:graphicFrame>
        <p:nvGraphicFramePr>
          <p:cNvPr id="79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040078"/>
              </p:ext>
            </p:extLst>
          </p:nvPr>
        </p:nvGraphicFramePr>
        <p:xfrm>
          <a:off x="1506784" y="4652047"/>
          <a:ext cx="4506613" cy="192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7" name="Equation" r:id="rId7" imgW="1358640" imgH="698400" progId="Equation.DSMT4">
                  <p:embed/>
                </p:oleObj>
              </mc:Choice>
              <mc:Fallback>
                <p:oleObj name="Equation" r:id="rId7" imgW="1358640" imgH="698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784" y="4652047"/>
                        <a:ext cx="4506613" cy="1929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927987"/>
              </p:ext>
            </p:extLst>
          </p:nvPr>
        </p:nvGraphicFramePr>
        <p:xfrm>
          <a:off x="5901184" y="4714354"/>
          <a:ext cx="3994449" cy="192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8" name="Equation" r:id="rId9" imgW="1269720" imgH="736560" progId="Equation.DSMT4">
                  <p:embed/>
                </p:oleObj>
              </mc:Choice>
              <mc:Fallback>
                <p:oleObj name="Equation" r:id="rId9" imgW="1269720" imgH="736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184" y="4714354"/>
                        <a:ext cx="3994449" cy="1929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32832" y="6658570"/>
            <a:ext cx="5624026" cy="636576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  <a:extLst/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 smtClean="0"/>
              <a:t>说明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参量不要出现在分母上</a:t>
            </a:r>
            <a:endParaRPr kumimoji="1"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 autoUpdateAnimBg="0"/>
      <p:bldP spid="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628846" y="208155"/>
          <a:ext cx="7082120" cy="147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7" name="Equation" r:id="rId3" imgW="1955520" imgH="736560" progId="Equation.DSMT4">
                  <p:embed/>
                </p:oleObj>
              </mc:Choice>
              <mc:Fallback>
                <p:oleObj name="Equation" r:id="rId3" imgW="195552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846" y="208155"/>
                        <a:ext cx="7082120" cy="1478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1710708" y="1591763"/>
          <a:ext cx="8427596" cy="1472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8" name="Equation" r:id="rId5" imgW="2705040" imgH="736560" progId="Equation.DSMT4">
                  <p:embed/>
                </p:oleObj>
              </mc:Choice>
              <mc:Fallback>
                <p:oleObj name="Equation" r:id="rId5" imgW="2705040" imgH="736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708" y="1591763"/>
                        <a:ext cx="8427596" cy="1472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1855541" y="3080324"/>
          <a:ext cx="8528351" cy="153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9" name="Equation" r:id="rId7" imgW="6451600" imgH="1397000" progId="Equation.3">
                  <p:embed/>
                </p:oleObj>
              </mc:Choice>
              <mc:Fallback>
                <p:oleObj name="Equation" r:id="rId7" imgW="6451600" imgH="139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541" y="3080324"/>
                        <a:ext cx="8528351" cy="153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3738370" y="5048162"/>
          <a:ext cx="4328195" cy="142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0" name="Equation" r:id="rId9" imgW="1307880" imgH="698400" progId="Equation.DSMT4">
                  <p:embed/>
                </p:oleObj>
              </mc:Choice>
              <mc:Fallback>
                <p:oleObj name="Equation" r:id="rId9" imgW="1307880" imgH="698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370" y="5048162"/>
                        <a:ext cx="4328195" cy="1425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808127" y="4591624"/>
            <a:ext cx="253503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solidFill>
                  <a:schemeClr val="accent2"/>
                </a:solidFill>
                <a:ea typeface="宋体" pitchFamily="2" charset="-122"/>
              </a:rPr>
              <a:t>(1)</a:t>
            </a:r>
            <a:r>
              <a:rPr kumimoji="1" lang="en-US" altLang="zh-CN">
                <a:ea typeface="宋体" pitchFamily="2" charset="-122"/>
              </a:rPr>
              <a:t> </a:t>
            </a:r>
            <a:r>
              <a:rPr kumimoji="1" lang="zh-CN" altLang="en-US">
                <a:ea typeface="宋体" pitchFamily="2" charset="-122"/>
              </a:rPr>
              <a:t>当</a:t>
            </a:r>
            <a:r>
              <a:rPr kumimoji="1" lang="zh-CN" altLang="en-US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</a:t>
            </a:r>
            <a:r>
              <a:rPr kumimoji="1" lang="en-US" altLang="zh-CN">
                <a:ea typeface="宋体" pitchFamily="2" charset="-122"/>
              </a:rPr>
              <a:t>=1</a:t>
            </a:r>
            <a:r>
              <a:rPr kumimoji="1" lang="zh-CN" altLang="en-US">
                <a:ea typeface="宋体" pitchFamily="2" charset="-122"/>
              </a:rPr>
              <a:t>时</a:t>
            </a:r>
            <a:r>
              <a:rPr kumimoji="1" lang="en-US" altLang="zh-CN">
                <a:ea typeface="宋体" pitchFamily="2" charset="-122"/>
              </a:rPr>
              <a:t>,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1379063" y="6555964"/>
            <a:ext cx="334135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>
                <a:ea typeface="宋体" pitchFamily="2" charset="-122"/>
              </a:rPr>
              <a:t>则</a:t>
            </a:r>
            <a:r>
              <a:rPr kumimoji="1" lang="en-US" altLang="zh-CN" i="1" dirty="0">
                <a:ea typeface="宋体" pitchFamily="2" charset="-122"/>
              </a:rPr>
              <a:t>R</a:t>
            </a:r>
            <a:r>
              <a:rPr kumimoji="1" lang="en-US" altLang="zh-CN" dirty="0">
                <a:ea typeface="宋体" pitchFamily="2" charset="-122"/>
              </a:rPr>
              <a:t>(</a:t>
            </a:r>
            <a:r>
              <a:rPr kumimoji="1" lang="en-US" altLang="zh-CN" i="1" dirty="0">
                <a:ea typeface="宋体" pitchFamily="2" charset="-122"/>
              </a:rPr>
              <a:t>A</a:t>
            </a:r>
            <a:r>
              <a:rPr kumimoji="1" lang="en-US" altLang="zh-CN" dirty="0">
                <a:ea typeface="宋体" pitchFamily="2" charset="-122"/>
              </a:rPr>
              <a:t>)=</a:t>
            </a:r>
            <a:r>
              <a:rPr kumimoji="1" lang="en-US" altLang="zh-CN" i="1" dirty="0">
                <a:ea typeface="宋体" pitchFamily="2" charset="-122"/>
              </a:rPr>
              <a:t>R</a:t>
            </a:r>
            <a:r>
              <a:rPr kumimoji="1" lang="en-US" altLang="zh-CN" dirty="0">
                <a:ea typeface="宋体" pitchFamily="2" charset="-122"/>
              </a:rPr>
              <a:t>(</a:t>
            </a:r>
            <a:r>
              <a:rPr kumimoji="1" lang="en-US" altLang="zh-CN" i="1" dirty="0">
                <a:ea typeface="宋体" pitchFamily="2" charset="-122"/>
              </a:rPr>
              <a:t>B</a:t>
            </a:r>
            <a:r>
              <a:rPr kumimoji="1" lang="en-US" altLang="zh-CN" dirty="0">
                <a:ea typeface="宋体" pitchFamily="2" charset="-122"/>
              </a:rPr>
              <a:t>)=1, </a:t>
            </a:r>
            <a:endParaRPr kumimoji="1" lang="en-US" altLang="zh-CN" dirty="0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4461024" y="6555964"/>
            <a:ext cx="671727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>
                <a:ea typeface="宋体" pitchFamily="2" charset="-122"/>
              </a:rPr>
              <a:t>故方程组有无穷多解</a:t>
            </a:r>
            <a:r>
              <a:rPr kumimoji="1" lang="en-US" altLang="zh-CN" dirty="0">
                <a:ea typeface="宋体" pitchFamily="2" charset="-122"/>
              </a:rPr>
              <a:t>, </a:t>
            </a:r>
            <a:r>
              <a:rPr kumimoji="1" lang="zh-CN" altLang="en-US" dirty="0">
                <a:ea typeface="宋体" pitchFamily="2" charset="-122"/>
              </a:rPr>
              <a:t>且其通解为</a:t>
            </a:r>
            <a:r>
              <a:rPr kumimoji="1" lang="en-US" altLang="zh-CN" dirty="0">
                <a:solidFill>
                  <a:schemeClr val="bg2"/>
                </a:solidFill>
                <a:ea typeface="宋体" pitchFamily="2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81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 build="p" autoUpdateAnimBg="0"/>
      <p:bldP spid="81929" grpId="0" build="p" autoUpdateAnimBg="0"/>
      <p:bldP spid="8193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095692" y="48978"/>
            <a:ext cx="28524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设线性方程组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626042"/>
              </p:ext>
            </p:extLst>
          </p:nvPr>
        </p:nvGraphicFramePr>
        <p:xfrm>
          <a:off x="1951038" y="604838"/>
          <a:ext cx="5618162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4" name="Equation" r:id="rId3" imgW="2057400" imgH="939600" progId="Equation.DSMT4">
                  <p:embed/>
                </p:oleObj>
              </mc:Choice>
              <mc:Fallback>
                <p:oleObj name="Equation" r:id="rId3" imgW="2057400" imgH="93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604838"/>
                        <a:ext cx="5618162" cy="213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79925" y="3489634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latin typeface="黑体" pitchFamily="49" charset="-122"/>
              </a:rPr>
              <a:t>若记</a:t>
            </a: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725594"/>
              </p:ext>
            </p:extLst>
          </p:nvPr>
        </p:nvGraphicFramePr>
        <p:xfrm>
          <a:off x="1492250" y="2879725"/>
          <a:ext cx="4094163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5" name="Equation" r:id="rId5" imgW="1981080" imgH="1079280" progId="Equation.DSMT4">
                  <p:embed/>
                </p:oleObj>
              </mc:Choice>
              <mc:Fallback>
                <p:oleObj name="Equation" r:id="rId5" imgW="1981080" imgH="1079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879725"/>
                        <a:ext cx="4094163" cy="1857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416898"/>
              </p:ext>
            </p:extLst>
          </p:nvPr>
        </p:nvGraphicFramePr>
        <p:xfrm>
          <a:off x="5685160" y="2833171"/>
          <a:ext cx="1732542" cy="2017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6" name="Equation" r:id="rId7" imgW="672840" imgH="939600" progId="Equation.DSMT4">
                  <p:embed/>
                </p:oleObj>
              </mc:Choice>
              <mc:Fallback>
                <p:oleObj name="Equation" r:id="rId7" imgW="672840" imgH="93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160" y="2833171"/>
                        <a:ext cx="1732542" cy="20171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331647" y="4829513"/>
            <a:ext cx="656995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latin typeface="黑体" pitchFamily="49" charset="-122"/>
              </a:rPr>
              <a:t>则上述方程组可写成</a:t>
            </a:r>
            <a:r>
              <a:rPr kumimoji="1" lang="zh-CN" altLang="en-US">
                <a:solidFill>
                  <a:srgbClr val="CC3300"/>
                </a:solidFill>
                <a:latin typeface="黑体" pitchFamily="49" charset="-122"/>
              </a:rPr>
              <a:t>向量方程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6261224" y="4829513"/>
            <a:ext cx="145461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i="1" dirty="0">
                <a:ea typeface="宋体" pitchFamily="2" charset="-122"/>
              </a:rPr>
              <a:t>Ax</a:t>
            </a:r>
            <a:r>
              <a:rPr kumimoji="1" lang="en-US" altLang="zh-CN" i="1" baseline="-25000" dirty="0">
                <a:ea typeface="宋体" pitchFamily="2" charset="-122"/>
              </a:rPr>
              <a:t> </a:t>
            </a:r>
            <a:r>
              <a:rPr kumimoji="1" lang="en-US" altLang="zh-CN" dirty="0">
                <a:ea typeface="宋体" pitchFamily="2" charset="-122"/>
              </a:rPr>
              <a:t>=</a:t>
            </a:r>
            <a:r>
              <a:rPr kumimoji="1" lang="en-US" altLang="zh-CN" baseline="-25000" dirty="0">
                <a:ea typeface="宋体" pitchFamily="2" charset="-122"/>
              </a:rPr>
              <a:t> </a:t>
            </a:r>
            <a:r>
              <a:rPr kumimoji="1" lang="en-US" altLang="zh-CN" i="1" dirty="0">
                <a:ea typeface="宋体" pitchFamily="2" charset="-122"/>
              </a:rPr>
              <a:t>b</a:t>
            </a:r>
            <a:r>
              <a:rPr kumimoji="1" lang="en-US" altLang="zh-CN" dirty="0">
                <a:ea typeface="宋体" pitchFamily="2" charset="-122"/>
              </a:rPr>
              <a:t>.</a:t>
            </a:r>
          </a:p>
        </p:txBody>
      </p:sp>
      <p:graphicFrame>
        <p:nvGraphicFramePr>
          <p:cNvPr id="52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368317"/>
              </p:ext>
            </p:extLst>
          </p:nvPr>
        </p:nvGraphicFramePr>
        <p:xfrm>
          <a:off x="7557368" y="2898343"/>
          <a:ext cx="1847144" cy="1819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7" name="Equation" r:id="rId9" imgW="1397000" imgH="1651000" progId="Equation.3">
                  <p:embed/>
                </p:oleObj>
              </mc:Choice>
              <mc:Fallback>
                <p:oleObj name="Equation" r:id="rId9" imgW="1397000" imgH="165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368" y="2898343"/>
                        <a:ext cx="1847144" cy="18191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31647" y="5722466"/>
            <a:ext cx="11181522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latin typeface="黑体" pitchFamily="49" charset="-122"/>
              </a:rPr>
              <a:t>    当</a:t>
            </a:r>
            <a:r>
              <a:rPr kumimoji="1" lang="en-US" altLang="zh-CN" i="1"/>
              <a:t>b</a:t>
            </a:r>
            <a:r>
              <a:rPr kumimoji="1" lang="en-US" altLang="zh-CN">
                <a:latin typeface="黑体" pitchFamily="49" charset="-122"/>
              </a:rPr>
              <a:t>=0</a:t>
            </a:r>
            <a:r>
              <a:rPr kumimoji="1" lang="zh-CN" altLang="en-US">
                <a:latin typeface="黑体" pitchFamily="49" charset="-122"/>
              </a:rPr>
              <a:t>时</a:t>
            </a:r>
            <a:r>
              <a:rPr kumimoji="1" lang="en-US" altLang="zh-CN">
                <a:latin typeface="黑体" pitchFamily="49" charset="-122"/>
              </a:rPr>
              <a:t>, </a:t>
            </a:r>
            <a:r>
              <a:rPr kumimoji="1" lang="zh-CN" altLang="en-US">
                <a:latin typeface="黑体" pitchFamily="49" charset="-122"/>
              </a:rPr>
              <a:t>称为</a:t>
            </a:r>
            <a:r>
              <a:rPr kumimoji="1" lang="zh-CN" altLang="en-US">
                <a:solidFill>
                  <a:srgbClr val="3333FF"/>
                </a:solidFill>
                <a:latin typeface="黑体" pitchFamily="49" charset="-122"/>
              </a:rPr>
              <a:t>齐次线性方程组</a:t>
            </a:r>
            <a:r>
              <a:rPr kumimoji="1" lang="en-US" altLang="zh-CN">
                <a:latin typeface="黑体" pitchFamily="49" charset="-122"/>
              </a:rPr>
              <a:t>, </a:t>
            </a:r>
            <a:r>
              <a:rPr kumimoji="1" lang="zh-CN" altLang="en-US">
                <a:latin typeface="黑体" pitchFamily="49" charset="-122"/>
              </a:rPr>
              <a:t>否则称为</a:t>
            </a:r>
            <a:r>
              <a:rPr kumimoji="1" lang="zh-CN" altLang="en-US">
                <a:solidFill>
                  <a:srgbClr val="3333FF"/>
                </a:solidFill>
                <a:latin typeface="黑体" pitchFamily="49" charset="-122"/>
              </a:rPr>
              <a:t>非齐次线性方程组</a:t>
            </a:r>
            <a:r>
              <a:rPr kumimoji="1" lang="en-US" altLang="zh-CN">
                <a:latin typeface="黑体" pitchFamily="49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2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build="p" autoUpdateAnimBg="0"/>
      <p:bldP spid="52233" grpId="0" build="p" autoUpdateAnimBg="0"/>
      <p:bldP spid="52234" grpId="0" build="p" autoUpdateAnimBg="0" advAuto="0"/>
      <p:bldP spid="52236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2021365" y="48977"/>
          <a:ext cx="2905054" cy="1595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6" name="Equation" r:id="rId3" imgW="1079280" imgH="711000" progId="Equation.DSMT4">
                  <p:embed/>
                </p:oleObj>
              </mc:Choice>
              <mc:Fallback>
                <p:oleObj name="Equation" r:id="rId3" imgW="107928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365" y="48977"/>
                        <a:ext cx="2905054" cy="15952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6145954" y="671689"/>
            <a:ext cx="429674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其中</a:t>
            </a:r>
            <a:r>
              <a:rPr kumimoji="1" lang="en-US" altLang="zh-CN" i="1">
                <a:ea typeface="宋体" pitchFamily="2" charset="-122"/>
              </a:rPr>
              <a:t>c</a:t>
            </a:r>
            <a:r>
              <a:rPr kumimoji="1" lang="en-US" altLang="zh-CN" baseline="-25000">
                <a:ea typeface="宋体" pitchFamily="2" charset="-122"/>
              </a:rPr>
              <a:t>2</a:t>
            </a:r>
            <a:r>
              <a:rPr kumimoji="1" lang="en-US" altLang="zh-CN">
                <a:ea typeface="宋体" pitchFamily="2" charset="-122"/>
              </a:rPr>
              <a:t>, </a:t>
            </a:r>
            <a:r>
              <a:rPr kumimoji="1" lang="en-US" altLang="zh-CN" i="1">
                <a:ea typeface="宋体" pitchFamily="2" charset="-122"/>
              </a:rPr>
              <a:t>c</a:t>
            </a:r>
            <a:r>
              <a:rPr kumimoji="1" lang="en-US" altLang="zh-CN" baseline="-25000">
                <a:ea typeface="宋体" pitchFamily="2" charset="-122"/>
              </a:rPr>
              <a:t>3</a:t>
            </a:r>
            <a:r>
              <a:rPr kumimoji="1" lang="zh-CN" altLang="en-US">
                <a:ea typeface="宋体" pitchFamily="2" charset="-122"/>
              </a:rPr>
              <a:t>为任意实数</a:t>
            </a:r>
            <a:r>
              <a:rPr kumimoji="1" lang="en-US" altLang="zh-CN">
                <a:ea typeface="宋体" pitchFamily="2" charset="-122"/>
              </a:rPr>
              <a:t>.</a:t>
            </a: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33224"/>
              </p:ext>
            </p:extLst>
          </p:nvPr>
        </p:nvGraphicFramePr>
        <p:xfrm>
          <a:off x="3740944" y="1618010"/>
          <a:ext cx="5976664" cy="164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7" name="Equation" r:id="rId5" imgW="1968480" imgH="812520" progId="Equation.DSMT4">
                  <p:embed/>
                </p:oleObj>
              </mc:Choice>
              <mc:Fallback>
                <p:oleObj name="Equation" r:id="rId5" imgW="1968480" imgH="8125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944" y="1618010"/>
                        <a:ext cx="5976664" cy="16424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427340" y="3260490"/>
            <a:ext cx="387354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这时又分两种情形</a:t>
            </a:r>
            <a:r>
              <a:rPr kumimoji="1" lang="en-US" altLang="zh-CN">
                <a:ea typeface="宋体" pitchFamily="2" charset="-122"/>
              </a:rPr>
              <a:t>: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904681" y="2050058"/>
            <a:ext cx="252542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dirty="0">
                <a:solidFill>
                  <a:schemeClr val="accent2"/>
                </a:solidFill>
                <a:ea typeface="宋体" pitchFamily="2" charset="-122"/>
              </a:rPr>
              <a:t>(2)</a:t>
            </a:r>
            <a:r>
              <a:rPr kumimoji="1" lang="en-US" altLang="zh-CN" dirty="0">
                <a:ea typeface="宋体" pitchFamily="2" charset="-122"/>
              </a:rPr>
              <a:t> </a:t>
            </a:r>
            <a:r>
              <a:rPr kumimoji="1" lang="zh-CN" altLang="en-US" dirty="0">
                <a:ea typeface="宋体" pitchFamily="2" charset="-122"/>
              </a:rPr>
              <a:t>当</a:t>
            </a:r>
            <a:r>
              <a:rPr kumimoji="1" lang="zh-CN" altLang="en-US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</a:t>
            </a:r>
            <a:r>
              <a:rPr kumimoji="1" lang="zh-CN" altLang="en-US" dirty="0">
                <a:ea typeface="宋体" pitchFamily="2" charset="-122"/>
                <a:sym typeface="Symbol" pitchFamily="18" charset="2"/>
              </a:rPr>
              <a:t></a:t>
            </a:r>
            <a:r>
              <a:rPr kumimoji="1" lang="en-US" altLang="zh-CN" dirty="0">
                <a:ea typeface="宋体" pitchFamily="2" charset="-122"/>
              </a:rPr>
              <a:t>1</a:t>
            </a:r>
            <a:r>
              <a:rPr kumimoji="1" lang="zh-CN" altLang="en-US" dirty="0">
                <a:ea typeface="宋体" pitchFamily="2" charset="-122"/>
              </a:rPr>
              <a:t>时</a:t>
            </a:r>
            <a:r>
              <a:rPr kumimoji="1" lang="en-US" altLang="zh-CN" dirty="0">
                <a:ea typeface="宋体" pitchFamily="2" charset="-122"/>
              </a:rPr>
              <a:t>,</a:t>
            </a:r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896467"/>
              </p:ext>
            </p:extLst>
          </p:nvPr>
        </p:nvGraphicFramePr>
        <p:xfrm>
          <a:off x="2148961" y="4287417"/>
          <a:ext cx="7227054" cy="1035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8" name="Equation" r:id="rId7" imgW="6311900" imgH="939800" progId="Equation.3">
                  <p:embed/>
                </p:oleObj>
              </mc:Choice>
              <mc:Fallback>
                <p:oleObj name="Equation" r:id="rId7" imgW="6311900" imgH="93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961" y="4287417"/>
                        <a:ext cx="7227054" cy="10355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1427339" y="3746765"/>
            <a:ext cx="259755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ea typeface="宋体" pitchFamily="2" charset="-122"/>
              </a:rPr>
              <a:t>1) </a:t>
            </a:r>
            <a:r>
              <a:rPr kumimoji="1" lang="zh-CN" altLang="en-US">
                <a:ea typeface="宋体" pitchFamily="2" charset="-122"/>
              </a:rPr>
              <a:t>当</a:t>
            </a:r>
            <a:r>
              <a:rPr kumimoji="1" lang="zh-CN" altLang="en-US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</a:t>
            </a:r>
            <a:r>
              <a:rPr kumimoji="1" lang="zh-CN" altLang="en-US">
                <a:ea typeface="宋体" pitchFamily="2" charset="-122"/>
                <a:sym typeface="Symbol" pitchFamily="18" charset="2"/>
              </a:rPr>
              <a:t></a:t>
            </a:r>
            <a:r>
              <a:rPr kumimoji="1" lang="en-US" altLang="zh-CN">
                <a:ea typeface="宋体" pitchFamily="2" charset="-122"/>
              </a:rPr>
              <a:t>–2</a:t>
            </a:r>
            <a:r>
              <a:rPr kumimoji="1" lang="zh-CN" altLang="en-US">
                <a:ea typeface="宋体" pitchFamily="2" charset="-122"/>
              </a:rPr>
              <a:t>时</a:t>
            </a:r>
            <a:r>
              <a:rPr kumimoji="1" lang="en-US" altLang="zh-CN">
                <a:ea typeface="宋体" pitchFamily="2" charset="-122"/>
              </a:rPr>
              <a:t>,</a:t>
            </a: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4254731" y="3764257"/>
            <a:ext cx="334135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则</a:t>
            </a:r>
            <a:r>
              <a:rPr kumimoji="1" lang="en-US" altLang="zh-CN" i="1">
                <a:ea typeface="宋体" pitchFamily="2" charset="-122"/>
              </a:rPr>
              <a:t>R</a:t>
            </a:r>
            <a:r>
              <a:rPr kumimoji="1" lang="en-US" altLang="zh-CN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A</a:t>
            </a:r>
            <a:r>
              <a:rPr kumimoji="1" lang="en-US" altLang="zh-CN">
                <a:ea typeface="宋体" pitchFamily="2" charset="-122"/>
              </a:rPr>
              <a:t>)=</a:t>
            </a:r>
            <a:r>
              <a:rPr kumimoji="1" lang="en-US" altLang="zh-CN" i="1">
                <a:ea typeface="宋体" pitchFamily="2" charset="-122"/>
              </a:rPr>
              <a:t>R</a:t>
            </a:r>
            <a:r>
              <a:rPr kumimoji="1" lang="en-US" altLang="zh-CN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B</a:t>
            </a:r>
            <a:r>
              <a:rPr kumimoji="1" lang="en-US" altLang="zh-CN">
                <a:ea typeface="宋体" pitchFamily="2" charset="-122"/>
              </a:rPr>
              <a:t>)=3, </a:t>
            </a:r>
            <a:endParaRPr kumimoji="1" lang="en-US" altLang="zh-CN">
              <a:solidFill>
                <a:schemeClr val="bg2"/>
              </a:solidFill>
              <a:ea typeface="宋体" pitchFamily="2" charset="-122"/>
            </a:endParaRP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7608976" y="3764257"/>
            <a:ext cx="387354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故方程组有唯一解</a:t>
            </a:r>
            <a:r>
              <a:rPr kumimoji="1" lang="en-US" altLang="zh-CN">
                <a:ea typeface="宋体" pitchFamily="2" charset="-122"/>
              </a:rPr>
              <a:t>:</a:t>
            </a:r>
          </a:p>
        </p:txBody>
      </p:sp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1433637" y="5289550"/>
            <a:ext cx="271617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ea typeface="宋体" pitchFamily="2" charset="-122"/>
              </a:rPr>
              <a:t>2) </a:t>
            </a:r>
            <a:r>
              <a:rPr kumimoji="1" lang="zh-CN" altLang="en-US">
                <a:ea typeface="宋体" pitchFamily="2" charset="-122"/>
              </a:rPr>
              <a:t>当</a:t>
            </a:r>
            <a:r>
              <a:rPr kumimoji="1" lang="zh-CN" altLang="en-US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</a:t>
            </a:r>
            <a:r>
              <a:rPr kumimoji="1" lang="en-US" altLang="zh-CN">
                <a:ea typeface="宋体" pitchFamily="2" charset="-122"/>
              </a:rPr>
              <a:t>= –2</a:t>
            </a:r>
            <a:r>
              <a:rPr kumimoji="1" lang="zh-CN" altLang="en-US">
                <a:ea typeface="宋体" pitchFamily="2" charset="-122"/>
              </a:rPr>
              <a:t>时</a:t>
            </a:r>
            <a:r>
              <a:rPr kumimoji="1" lang="en-US" altLang="zh-CN">
                <a:ea typeface="宋体" pitchFamily="2" charset="-122"/>
              </a:rPr>
              <a:t>,</a:t>
            </a: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1952096" y="6872567"/>
            <a:ext cx="560959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则</a:t>
            </a:r>
            <a:r>
              <a:rPr kumimoji="1" lang="en-US" altLang="zh-CN" i="1">
                <a:ea typeface="宋体" pitchFamily="2" charset="-122"/>
              </a:rPr>
              <a:t>R</a:t>
            </a:r>
            <a:r>
              <a:rPr kumimoji="1" lang="en-US" altLang="zh-CN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A</a:t>
            </a:r>
            <a:r>
              <a:rPr kumimoji="1" lang="en-US" altLang="zh-CN">
                <a:ea typeface="宋体" pitchFamily="2" charset="-122"/>
              </a:rPr>
              <a:t>)&lt;</a:t>
            </a:r>
            <a:r>
              <a:rPr kumimoji="1" lang="en-US" altLang="zh-CN" i="1">
                <a:ea typeface="宋体" pitchFamily="2" charset="-122"/>
              </a:rPr>
              <a:t>R</a:t>
            </a:r>
            <a:r>
              <a:rPr kumimoji="1" lang="en-US" altLang="zh-CN">
                <a:ea typeface="宋体" pitchFamily="2" charset="-122"/>
              </a:rPr>
              <a:t>(</a:t>
            </a:r>
            <a:r>
              <a:rPr kumimoji="1" lang="en-US" altLang="zh-CN" i="1">
                <a:ea typeface="宋体" pitchFamily="2" charset="-122"/>
              </a:rPr>
              <a:t>B</a:t>
            </a:r>
            <a:r>
              <a:rPr kumimoji="1" lang="en-US" altLang="zh-CN">
                <a:ea typeface="宋体" pitchFamily="2" charset="-122"/>
              </a:rPr>
              <a:t>), </a:t>
            </a:r>
            <a:r>
              <a:rPr kumimoji="1" lang="zh-CN" altLang="en-US">
                <a:ea typeface="宋体" pitchFamily="2" charset="-122"/>
              </a:rPr>
              <a:t>故方程组无解</a:t>
            </a:r>
            <a:r>
              <a:rPr kumimoji="1" lang="en-US" altLang="zh-CN">
                <a:ea typeface="宋体" pitchFamily="2" charset="-122"/>
              </a:rPr>
              <a:t>.</a:t>
            </a:r>
          </a:p>
        </p:txBody>
      </p:sp>
      <p:graphicFrame>
        <p:nvGraphicFramePr>
          <p:cNvPr id="82959" name="Object 15"/>
          <p:cNvGraphicFramePr>
            <a:graphicFrameLocks noChangeAspect="1"/>
          </p:cNvGraphicFramePr>
          <p:nvPr/>
        </p:nvGraphicFramePr>
        <p:xfrm>
          <a:off x="4284117" y="5457473"/>
          <a:ext cx="3522169" cy="1453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9" name="Equation" r:id="rId9" imgW="1409400" imgH="698400" progId="Equation.DSMT4">
                  <p:embed/>
                </p:oleObj>
              </mc:Choice>
              <mc:Fallback>
                <p:oleObj name="Equation" r:id="rId9" imgW="1409400" imgH="698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117" y="5457473"/>
                        <a:ext cx="3522169" cy="14535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82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2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2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82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82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1" grpId="0" build="p" autoUpdateAnimBg="0"/>
      <p:bldP spid="82952" grpId="0" build="p" autoUpdateAnimBg="0"/>
      <p:bldP spid="82954" grpId="0" build="p" autoUpdateAnimBg="0"/>
      <p:bldP spid="82955" grpId="0" build="p" autoUpdateAnimBg="0"/>
      <p:bldP spid="82956" grpId="0" build="p" autoUpdateAnimBg="0"/>
      <p:bldP spid="82957" grpId="0" build="p" autoUpdateAnimBg="0"/>
      <p:bldP spid="8295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7400"/>
              <a:t>练习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912935"/>
              </p:ext>
            </p:extLst>
          </p:nvPr>
        </p:nvGraphicFramePr>
        <p:xfrm>
          <a:off x="7773131" y="1257970"/>
          <a:ext cx="3432675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5" name="Equation" r:id="rId3" imgW="2070100" imgH="2082800" progId="Equation.3">
                  <p:embed/>
                </p:oleObj>
              </mc:Choice>
              <mc:Fallback>
                <p:oleObj name="Equation" r:id="rId3" imgW="2070100" imgH="2082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131" y="1257970"/>
                        <a:ext cx="3432675" cy="28803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713670" y="2111273"/>
            <a:ext cx="7131730" cy="183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dirty="0">
                <a:ea typeface="宋体" pitchFamily="2" charset="-122"/>
              </a:rPr>
              <a:t>证明右边方程组有解的充要条件是</a:t>
            </a:r>
            <a:r>
              <a:rPr kumimoji="1" lang="en-US" altLang="zh-CN" i="1" dirty="0">
                <a:ea typeface="宋体" pitchFamily="2" charset="-122"/>
              </a:rPr>
              <a:t>a</a:t>
            </a:r>
            <a:r>
              <a:rPr kumimoji="1" lang="en-US" altLang="zh-CN" baseline="-25000" dirty="0">
                <a:ea typeface="宋体" pitchFamily="2" charset="-122"/>
              </a:rPr>
              <a:t>1</a:t>
            </a:r>
            <a:r>
              <a:rPr kumimoji="1" lang="en-US" altLang="zh-CN" dirty="0">
                <a:ea typeface="宋体" pitchFamily="2" charset="-122"/>
              </a:rPr>
              <a:t>+</a:t>
            </a:r>
            <a:r>
              <a:rPr kumimoji="1" lang="en-US" altLang="zh-CN" i="1" dirty="0">
                <a:ea typeface="宋体" pitchFamily="2" charset="-122"/>
              </a:rPr>
              <a:t>a</a:t>
            </a:r>
            <a:r>
              <a:rPr kumimoji="1" lang="en-US" altLang="zh-CN" baseline="-25000" dirty="0">
                <a:ea typeface="宋体" pitchFamily="2" charset="-122"/>
              </a:rPr>
              <a:t>2</a:t>
            </a:r>
            <a:r>
              <a:rPr kumimoji="1" lang="en-US" altLang="zh-CN" dirty="0">
                <a:ea typeface="宋体" pitchFamily="2" charset="-122"/>
              </a:rPr>
              <a:t>+</a:t>
            </a:r>
            <a:r>
              <a:rPr kumimoji="1" lang="en-US" altLang="zh-CN" i="1" dirty="0">
                <a:ea typeface="宋体" pitchFamily="2" charset="-122"/>
              </a:rPr>
              <a:t>a</a:t>
            </a:r>
            <a:r>
              <a:rPr kumimoji="1" lang="en-US" altLang="zh-CN" baseline="-25000" dirty="0">
                <a:ea typeface="宋体" pitchFamily="2" charset="-122"/>
              </a:rPr>
              <a:t>3</a:t>
            </a:r>
            <a:r>
              <a:rPr kumimoji="1" lang="en-US" altLang="zh-CN" dirty="0">
                <a:ea typeface="宋体" pitchFamily="2" charset="-122"/>
              </a:rPr>
              <a:t>+</a:t>
            </a:r>
            <a:r>
              <a:rPr kumimoji="1" lang="en-US" altLang="zh-CN" i="1" dirty="0">
                <a:ea typeface="宋体" pitchFamily="2" charset="-122"/>
              </a:rPr>
              <a:t>a</a:t>
            </a:r>
            <a:r>
              <a:rPr kumimoji="1" lang="en-US" altLang="zh-CN" baseline="-25000" dirty="0">
                <a:ea typeface="宋体" pitchFamily="2" charset="-122"/>
              </a:rPr>
              <a:t>4</a:t>
            </a:r>
            <a:r>
              <a:rPr kumimoji="1" lang="en-US" altLang="zh-CN" dirty="0">
                <a:ea typeface="宋体" pitchFamily="2" charset="-122"/>
              </a:rPr>
              <a:t>+</a:t>
            </a:r>
            <a:r>
              <a:rPr kumimoji="1" lang="en-US" altLang="zh-CN" i="1" dirty="0">
                <a:ea typeface="宋体" pitchFamily="2" charset="-122"/>
              </a:rPr>
              <a:t>a</a:t>
            </a:r>
            <a:r>
              <a:rPr kumimoji="1" lang="en-US" altLang="zh-CN" baseline="-25000" dirty="0">
                <a:ea typeface="宋体" pitchFamily="2" charset="-122"/>
              </a:rPr>
              <a:t>5</a:t>
            </a:r>
            <a:r>
              <a:rPr kumimoji="1" lang="en-US" altLang="zh-CN" dirty="0">
                <a:ea typeface="宋体" pitchFamily="2" charset="-122"/>
              </a:rPr>
              <a:t>=0. </a:t>
            </a:r>
            <a:r>
              <a:rPr kumimoji="1" lang="zh-CN" altLang="en-US" dirty="0">
                <a:ea typeface="宋体" pitchFamily="2" charset="-122"/>
              </a:rPr>
              <a:t>在有解的情况下</a:t>
            </a:r>
            <a:r>
              <a:rPr kumimoji="1" lang="en-US" altLang="zh-CN" dirty="0">
                <a:ea typeface="宋体" pitchFamily="2" charset="-122"/>
              </a:rPr>
              <a:t>, </a:t>
            </a:r>
            <a:r>
              <a:rPr kumimoji="1" lang="zh-CN" altLang="en-US" dirty="0">
                <a:ea typeface="宋体" pitchFamily="2" charset="-122"/>
              </a:rPr>
              <a:t>求出它的通解</a:t>
            </a:r>
            <a:r>
              <a:rPr kumimoji="1" lang="en-US" altLang="zh-CN" dirty="0">
                <a:ea typeface="宋体" pitchFamily="2" charset="-122"/>
              </a:rPr>
              <a:t>.</a:t>
            </a:r>
          </a:p>
        </p:txBody>
      </p:sp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3473891" y="4254030"/>
          <a:ext cx="5606503" cy="19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6" name="Equation" r:id="rId5" imgW="4241800" imgH="1727200" progId="Equation.3">
                  <p:embed/>
                </p:oleObj>
              </mc:Choice>
              <mc:Fallback>
                <p:oleObj name="Equation" r:id="rId5" imgW="4241800" imgH="172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891" y="4254030"/>
                        <a:ext cx="5606503" cy="19013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788616" y="4939712"/>
            <a:ext cx="236770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>
                <a:ea typeface="宋体" pitchFamily="2" charset="-122"/>
              </a:rPr>
              <a:t>答案</a:t>
            </a:r>
            <a:r>
              <a:rPr kumimoji="1" lang="en-US" altLang="zh-CN" dirty="0" smtClean="0">
                <a:ea typeface="宋体" pitchFamily="2" charset="-122"/>
              </a:rPr>
              <a:t>, </a:t>
            </a:r>
            <a:r>
              <a:rPr kumimoji="1" lang="zh-CN" altLang="en-US" dirty="0" smtClean="0">
                <a:ea typeface="宋体" pitchFamily="2" charset="-122"/>
              </a:rPr>
              <a:t>通解</a:t>
            </a:r>
            <a:r>
              <a:rPr kumimoji="1" lang="en-US" altLang="zh-CN" dirty="0">
                <a:ea typeface="宋体" pitchFamily="2" charset="-122"/>
              </a:rPr>
              <a:t>: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1868736" y="6417158"/>
            <a:ext cx="376293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>
                <a:ea typeface="宋体" pitchFamily="2" charset="-122"/>
              </a:rPr>
              <a:t>其中</a:t>
            </a:r>
            <a:r>
              <a:rPr kumimoji="1" lang="en-US" altLang="zh-CN" i="1" dirty="0">
                <a:ea typeface="宋体" pitchFamily="2" charset="-122"/>
              </a:rPr>
              <a:t>x</a:t>
            </a:r>
            <a:r>
              <a:rPr kumimoji="1" lang="en-US" altLang="zh-CN" baseline="-25000" dirty="0">
                <a:ea typeface="宋体" pitchFamily="2" charset="-122"/>
              </a:rPr>
              <a:t>5</a:t>
            </a:r>
            <a:r>
              <a:rPr kumimoji="1" lang="zh-CN" altLang="en-US" dirty="0">
                <a:ea typeface="宋体" pitchFamily="2" charset="-122"/>
              </a:rPr>
              <a:t>为任意实数</a:t>
            </a:r>
            <a:r>
              <a:rPr kumimoji="1" lang="en-US" altLang="zh-CN" dirty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 autoUpdateAnimBg="0"/>
      <p:bldP spid="83975" grpId="0" build="p" autoUpdateAnimBg="0"/>
      <p:bldP spid="83976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3669" y="286867"/>
            <a:ext cx="10276840" cy="488025"/>
          </a:xfrm>
        </p:spPr>
        <p:txBody>
          <a:bodyPr/>
          <a:lstStyle/>
          <a:p>
            <a:pPr algn="l"/>
            <a:r>
              <a:rPr lang="zh-CN" altLang="en-US" sz="3400">
                <a:solidFill>
                  <a:srgbClr val="CC3300"/>
                </a:solidFill>
                <a:ea typeface="黑体" pitchFamily="49" charset="-122"/>
              </a:rPr>
              <a:t>证明过程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36007" y="921823"/>
            <a:ext cx="81020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 smtClean="0"/>
              <a:t>证</a:t>
            </a:r>
            <a:r>
              <a:rPr kumimoji="1" lang="en-US" altLang="zh-CN" dirty="0" smtClean="0"/>
              <a:t>:</a:t>
            </a:r>
            <a:endParaRPr kumimoji="1" lang="zh-CN" altLang="en-US" dirty="0">
              <a:ea typeface="宋体" pitchFamily="2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475617" y="921823"/>
            <a:ext cx="765725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对增广矩阵</a:t>
            </a:r>
            <a:r>
              <a:rPr kumimoji="1" lang="en-US" altLang="zh-CN" i="1">
                <a:ea typeface="宋体" pitchFamily="2" charset="-122"/>
              </a:rPr>
              <a:t>B</a:t>
            </a:r>
            <a:r>
              <a:rPr kumimoji="1" lang="zh-CN" altLang="en-US">
                <a:ea typeface="宋体" pitchFamily="2" charset="-122"/>
              </a:rPr>
              <a:t>进行初等变换，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6909296" y="871948"/>
            <a:ext cx="416529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>
                <a:ea typeface="宋体" pitchFamily="2" charset="-122"/>
              </a:rPr>
              <a:t>方程组的增广矩阵为</a:t>
            </a:r>
          </a:p>
        </p:txBody>
      </p:sp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1570073" y="1715956"/>
          <a:ext cx="5522543" cy="2433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6" name="Equation" r:id="rId3" imgW="5117760" imgH="2590560" progId="Equation.3">
                  <p:embed/>
                </p:oleObj>
              </mc:Choice>
              <mc:Fallback>
                <p:oleObj name="Equation" r:id="rId3" imgW="5117760" imgH="259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73" y="1715956"/>
                        <a:ext cx="5522543" cy="2433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842404"/>
              </p:ext>
            </p:extLst>
          </p:nvPr>
        </p:nvGraphicFramePr>
        <p:xfrm>
          <a:off x="1576371" y="4178816"/>
          <a:ext cx="5887772" cy="301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7" name="Equation" r:id="rId5" imgW="2120760" imgH="1371600" progId="Equation.DSMT4">
                  <p:embed/>
                </p:oleObj>
              </mc:Choice>
              <mc:Fallback>
                <p:oleObj name="Equation" r:id="rId5" imgW="2120760" imgH="1371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71" y="4178816"/>
                        <a:ext cx="5887772" cy="3010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7946920" y="4651096"/>
          <a:ext cx="3524268" cy="192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8" name="Equation" r:id="rId7" imgW="1066680" imgH="698400" progId="Equation.DSMT4">
                  <p:embed/>
                </p:oleObj>
              </mc:Choice>
              <mc:Fallback>
                <p:oleObj name="Equation" r:id="rId7" imgW="1066680" imgH="698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6920" y="4651096"/>
                        <a:ext cx="3524268" cy="1922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189" grpId="0" autoUpdateAnimBg="0"/>
      <p:bldP spid="9319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>
          <a:xfrm>
            <a:off x="764046" y="446044"/>
            <a:ext cx="10276840" cy="7259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4900">
                <a:solidFill>
                  <a:srgbClr val="0000CC"/>
                </a:solidFill>
              </a:rPr>
              <a:t>§3.2.2 </a:t>
            </a:r>
            <a:r>
              <a:rPr lang="zh-CN" altLang="en-US" sz="4900">
                <a:solidFill>
                  <a:srgbClr val="0000CC"/>
                </a:solidFill>
              </a:rPr>
              <a:t>齐次线性方程组的解法</a:t>
            </a:r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116828"/>
              </p:ext>
            </p:extLst>
          </p:nvPr>
        </p:nvGraphicFramePr>
        <p:xfrm>
          <a:off x="2506239" y="2111273"/>
          <a:ext cx="5585514" cy="2249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5" name="Equation" r:id="rId3" imgW="1981080" imgH="952200" progId="Equation.DSMT4">
                  <p:embed/>
                </p:oleObj>
              </mc:Choice>
              <mc:Fallback>
                <p:oleObj name="Equation" r:id="rId3" imgW="1981080" imgH="952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239" y="2111273"/>
                        <a:ext cx="5585514" cy="22494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1076648" y="1478066"/>
            <a:ext cx="372767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齐次线性方程组：</a:t>
            </a: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1076648" y="4391046"/>
            <a:ext cx="474397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其矩阵形式为  </a:t>
            </a:r>
            <a:r>
              <a:rPr lang="en-US" altLang="zh-CN" i="1" dirty="0">
                <a:solidFill>
                  <a:srgbClr val="CC3300"/>
                </a:solidFill>
                <a:ea typeface="宋体" pitchFamily="2" charset="-122"/>
              </a:rPr>
              <a:t>AX</a:t>
            </a:r>
            <a:r>
              <a:rPr lang="zh-CN" altLang="en-US" dirty="0">
                <a:solidFill>
                  <a:srgbClr val="CC3300"/>
                </a:solidFill>
                <a:ea typeface="宋体" pitchFamily="2" charset="-122"/>
              </a:rPr>
              <a:t>＝</a:t>
            </a:r>
            <a:r>
              <a:rPr lang="en-US" altLang="zh-CN" dirty="0">
                <a:solidFill>
                  <a:srgbClr val="CC3300"/>
                </a:solidFill>
                <a:ea typeface="宋体" pitchFamily="2" charset="-122"/>
              </a:rPr>
              <a:t>0</a:t>
            </a:r>
            <a:r>
              <a:rPr lang="zh-CN" altLang="en-US" dirty="0">
                <a:ea typeface="宋体" pitchFamily="2" charset="-122"/>
              </a:rPr>
              <a:t>。</a:t>
            </a: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10186583" y="2984118"/>
            <a:ext cx="73647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b="0">
                <a:ea typeface="宋体" pitchFamily="2" charset="-122"/>
              </a:rPr>
              <a:t>(1)</a:t>
            </a:r>
            <a:endParaRPr lang="zh-CN" altLang="en-US" b="0">
              <a:ea typeface="宋体" pitchFamily="2" charset="-122"/>
            </a:endParaRPr>
          </a:p>
        </p:txBody>
      </p:sp>
      <p:graphicFrame>
        <p:nvGraphicFramePr>
          <p:cNvPr id="85004" name="Object 12"/>
          <p:cNvGraphicFramePr>
            <a:graphicFrameLocks noChangeAspect="1"/>
          </p:cNvGraphicFramePr>
          <p:nvPr/>
        </p:nvGraphicFramePr>
        <p:xfrm>
          <a:off x="3236701" y="5314039"/>
          <a:ext cx="2103226" cy="54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6" name="Equation" r:id="rId5" imgW="660240" imgH="203040" progId="Equation.DSMT4">
                  <p:embed/>
                </p:oleObj>
              </mc:Choice>
              <mc:Fallback>
                <p:oleObj name="Equation" r:id="rId5" imgW="66024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701" y="5314039"/>
                        <a:ext cx="2103226" cy="54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7711828" y="5280805"/>
          <a:ext cx="1469319" cy="64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7" name="Equation" r:id="rId7" imgW="444240" imgH="228600" progId="Equation.DSMT4">
                  <p:embed/>
                </p:oleObj>
              </mc:Choice>
              <mc:Fallback>
                <p:oleObj name="Equation" r:id="rId7" imgW="44424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1828" y="5280805"/>
                        <a:ext cx="1469319" cy="6402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1076648" y="5205589"/>
            <a:ext cx="24148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显然，由于</a:t>
            </a: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5234975" y="5268560"/>
            <a:ext cx="24148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，因而恒有</a:t>
            </a:r>
          </a:p>
        </p:txBody>
      </p: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9044712" y="5286052"/>
            <a:ext cx="248694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，故</a:t>
            </a:r>
            <a:r>
              <a:rPr lang="en-US" altLang="zh-CN">
                <a:ea typeface="宋体" pitchFamily="2" charset="-122"/>
              </a:rPr>
              <a:t>(1)</a:t>
            </a:r>
            <a:r>
              <a:rPr lang="zh-CN" altLang="en-US">
                <a:ea typeface="宋体" pitchFamily="2" charset="-122"/>
              </a:rPr>
              <a:t>一定</a:t>
            </a:r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188913" y="5983979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有解，</a:t>
            </a:r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1427340" y="5999721"/>
            <a:ext cx="1010441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如</a:t>
            </a:r>
            <a:r>
              <a:rPr lang="en-US" altLang="zh-CN">
                <a:ea typeface="宋体" pitchFamily="2" charset="-122"/>
              </a:rPr>
              <a:t>(0,0,</a:t>
            </a:r>
            <a:r>
              <a:rPr lang="en-US" altLang="zh-CN">
                <a:latin typeface="Arial"/>
                <a:ea typeface="宋体" pitchFamily="2" charset="-122"/>
              </a:rPr>
              <a:t>…</a:t>
            </a:r>
            <a:r>
              <a:rPr lang="en-US" altLang="zh-CN">
                <a:ea typeface="宋体" pitchFamily="2" charset="-122"/>
              </a:rPr>
              <a:t>,0)</a:t>
            </a:r>
            <a:r>
              <a:rPr lang="zh-CN" altLang="en-US">
                <a:ea typeface="宋体" pitchFamily="2" charset="-122"/>
              </a:rPr>
              <a:t>就是它的一个解，称为</a:t>
            </a:r>
            <a:r>
              <a:rPr lang="zh-CN" altLang="en-US">
                <a:solidFill>
                  <a:srgbClr val="0000CC"/>
                </a:solidFill>
              </a:rPr>
              <a:t>零解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或</a:t>
            </a:r>
            <a:r>
              <a:rPr lang="zh-CN" altLang="en-US">
                <a:solidFill>
                  <a:srgbClr val="0000CC"/>
                </a:solidFill>
              </a:rPr>
              <a:t>平凡解</a:t>
            </a:r>
            <a:r>
              <a:rPr lang="en-US" altLang="zh-CN">
                <a:ea typeface="宋体" pitchFamily="2" charset="-122"/>
              </a:rPr>
              <a:t>)</a:t>
            </a:r>
            <a:r>
              <a:rPr lang="zh-CN" altLang="en-US"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0" grpId="0"/>
      <p:bldP spid="85001" grpId="0"/>
      <p:bldP spid="85002" grpId="0"/>
      <p:bldP spid="85008" grpId="0"/>
      <p:bldP spid="85009" grpId="0"/>
      <p:bldP spid="85010" grpId="0"/>
      <p:bldP spid="85011" grpId="0"/>
      <p:bldP spid="850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8925520" y="508255"/>
            <a:ext cx="2232248" cy="647200"/>
          </a:xfrm>
        </p:spPr>
        <p:txBody>
          <a:bodyPr/>
          <a:lstStyle/>
          <a:p>
            <a:pPr algn="l"/>
            <a:r>
              <a:rPr lang="zh-CN" altLang="en-US" sz="3400" dirty="0">
                <a:solidFill>
                  <a:schemeClr val="tx1"/>
                </a:solidFill>
              </a:rPr>
              <a:t>有非零解</a:t>
            </a:r>
            <a:r>
              <a:rPr lang="en-US" altLang="zh-CN" sz="34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87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907573"/>
              </p:ext>
            </p:extLst>
          </p:nvPr>
        </p:nvGraphicFramePr>
        <p:xfrm>
          <a:off x="1570073" y="547388"/>
          <a:ext cx="1618351" cy="56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3" name="Equation" r:id="rId3" imgW="761669" imgH="241195" progId="Equation.DSMT4">
                  <p:embed/>
                </p:oleObj>
              </mc:Choice>
              <mc:Fallback>
                <p:oleObj name="Equation" r:id="rId3" imgW="761669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73" y="547388"/>
                        <a:ext cx="1618351" cy="56149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902450"/>
              </p:ext>
            </p:extLst>
          </p:nvPr>
        </p:nvGraphicFramePr>
        <p:xfrm>
          <a:off x="6437069" y="524757"/>
          <a:ext cx="1624355" cy="55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4" name="Equation" r:id="rId5" imgW="761669" imgH="241195" progId="Equation.DSMT4">
                  <p:embed/>
                </p:oleObj>
              </mc:Choice>
              <mc:Fallback>
                <p:oleObj name="Equation" r:id="rId5" imgW="761669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069" y="524757"/>
                        <a:ext cx="1624355" cy="5597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447645"/>
              </p:ext>
            </p:extLst>
          </p:nvPr>
        </p:nvGraphicFramePr>
        <p:xfrm>
          <a:off x="7701384" y="2052579"/>
          <a:ext cx="1523894" cy="704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5" name="Equation" r:id="rId7" imgW="444307" imgH="241195" progId="Equation.DSMT4">
                  <p:embed/>
                </p:oleObj>
              </mc:Choice>
              <mc:Fallback>
                <p:oleObj name="Equation" r:id="rId7" imgW="444307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1384" y="2052579"/>
                        <a:ext cx="1523894" cy="704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902582" y="524757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当</a:t>
            </a: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3690088" y="524757"/>
            <a:ext cx="24148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只有零解，</a:t>
            </a: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8133432" y="524757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时，</a:t>
            </a: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931968" y="1478066"/>
            <a:ext cx="1033845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特别的，对于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zh-CN" altLang="en-US">
                <a:ea typeface="宋体" pitchFamily="2" charset="-122"/>
              </a:rPr>
              <a:t>个方程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zh-CN" altLang="en-US">
                <a:ea typeface="宋体" pitchFamily="2" charset="-122"/>
              </a:rPr>
              <a:t>个未知量的齐次线性方程组，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237191" y="2135761"/>
            <a:ext cx="265686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有非零解  </a:t>
            </a:r>
            <a:r>
              <a:rPr lang="en-US" altLang="zh-CN">
                <a:ea typeface="宋体" pitchFamily="2" charset="-122"/>
                <a:sym typeface="Wingdings" pitchFamily="2" charset="2"/>
              </a:rPr>
              <a:t>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2838295" y="2086753"/>
            <a:ext cx="497480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系数行列式 </a:t>
            </a:r>
            <a:r>
              <a:rPr lang="en-US" altLang="zh-CN" dirty="0">
                <a:ea typeface="宋体" pitchFamily="2" charset="-122"/>
              </a:rPr>
              <a:t>|</a:t>
            </a:r>
            <a:r>
              <a:rPr lang="en-US" altLang="zh-CN" i="1" dirty="0">
                <a:ea typeface="宋体" pitchFamily="2" charset="-122"/>
              </a:rPr>
              <a:t>A</a:t>
            </a:r>
            <a:r>
              <a:rPr lang="en-US" altLang="zh-CN" dirty="0">
                <a:ea typeface="宋体" pitchFamily="2" charset="-122"/>
              </a:rPr>
              <a:t>|</a:t>
            </a:r>
            <a:r>
              <a:rPr lang="zh-CN" altLang="en-US" dirty="0">
                <a:ea typeface="宋体" pitchFamily="2" charset="-122"/>
              </a:rPr>
              <a:t>＝</a:t>
            </a:r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en-US" dirty="0">
                <a:ea typeface="宋体" pitchFamily="2" charset="-122"/>
              </a:rPr>
              <a:t>，也即</a:t>
            </a: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31647" y="2984118"/>
            <a:ext cx="50405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solidFill>
                  <a:srgbClr val="CC3300"/>
                </a:solidFill>
              </a:rPr>
              <a:t>齐次线性方程组的解法：</a:t>
            </a:r>
            <a:endParaRPr lang="en-US" altLang="zh-CN">
              <a:solidFill>
                <a:srgbClr val="CC3300"/>
              </a:solidFill>
            </a:endParaRPr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1284605" y="3619074"/>
            <a:ext cx="32900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由于齐次方程组</a:t>
            </a:r>
          </a:p>
        </p:txBody>
      </p:sp>
      <p:graphicFrame>
        <p:nvGraphicFramePr>
          <p:cNvPr id="870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919251"/>
              </p:ext>
            </p:extLst>
          </p:nvPr>
        </p:nvGraphicFramePr>
        <p:xfrm>
          <a:off x="4475128" y="3729273"/>
          <a:ext cx="1626068" cy="50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6" name="Equation" r:id="rId9" imgW="723586" imgH="228501" progId="Equation.DSMT4">
                  <p:embed/>
                </p:oleObj>
              </mc:Choice>
              <mc:Fallback>
                <p:oleObj name="Equation" r:id="rId9" imgW="723586" imgH="228501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28" y="3729273"/>
                        <a:ext cx="1626068" cy="5002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5" name="Rectangle 25"/>
          <p:cNvSpPr>
            <a:spLocks noChangeArrowheads="1"/>
          </p:cNvSpPr>
          <p:nvPr/>
        </p:nvSpPr>
        <p:spPr bwMode="auto">
          <a:xfrm>
            <a:off x="6104902" y="3592965"/>
            <a:ext cx="460291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，最后一列在进行求解</a:t>
            </a:r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428202" y="4229541"/>
            <a:ext cx="285243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时</a:t>
            </a:r>
            <a:r>
              <a:rPr lang="zh-CN" altLang="en-US">
                <a:solidFill>
                  <a:srgbClr val="CC3300"/>
                </a:solidFill>
              </a:rPr>
              <a:t>不起作用</a:t>
            </a:r>
            <a:r>
              <a:rPr lang="zh-CN" altLang="en-US">
                <a:ea typeface="宋体" pitchFamily="2" charset="-122"/>
              </a:rPr>
              <a:t>，</a:t>
            </a: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3188424" y="4254030"/>
            <a:ext cx="75187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故我们求解时，可</a:t>
            </a:r>
            <a:r>
              <a:rPr lang="zh-CN" altLang="en-US" dirty="0">
                <a:solidFill>
                  <a:srgbClr val="CC3300"/>
                </a:solidFill>
              </a:rPr>
              <a:t>直接对系数矩阵</a:t>
            </a:r>
            <a:r>
              <a:rPr lang="en-US" altLang="zh-CN" i="1" dirty="0">
                <a:solidFill>
                  <a:srgbClr val="CC3300"/>
                </a:solidFill>
                <a:ea typeface="宋体" pitchFamily="2" charset="-122"/>
              </a:rPr>
              <a:t>A</a:t>
            </a:r>
            <a:r>
              <a:rPr lang="zh-CN" altLang="en-US" dirty="0">
                <a:ea typeface="宋体" pitchFamily="2" charset="-122"/>
              </a:rPr>
              <a:t>做</a:t>
            </a:r>
          </a:p>
        </p:txBody>
      </p:sp>
      <p:sp>
        <p:nvSpPr>
          <p:cNvPr id="87068" name="Rectangle 28"/>
          <p:cNvSpPr>
            <a:spLocks noChangeArrowheads="1"/>
          </p:cNvSpPr>
          <p:nvPr/>
        </p:nvSpPr>
        <p:spPr bwMode="auto">
          <a:xfrm>
            <a:off x="428202" y="4967700"/>
            <a:ext cx="11233997" cy="142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初等行变换，将之化成阶梯型矩阵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，然后再解以</a:t>
            </a:r>
          </a:p>
          <a:p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为系数矩阵的阶梯型齐次线性方程组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  <p:sp>
        <p:nvSpPr>
          <p:cNvPr id="87070" name="Rectangle 30"/>
          <p:cNvSpPr>
            <a:spLocks noChangeArrowheads="1"/>
          </p:cNvSpPr>
          <p:nvPr/>
        </p:nvSpPr>
        <p:spPr bwMode="auto">
          <a:xfrm>
            <a:off x="3278332" y="524757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时</a:t>
            </a:r>
          </a:p>
        </p:txBody>
      </p:sp>
      <p:sp>
        <p:nvSpPr>
          <p:cNvPr id="87071" name="Rectangle 31"/>
          <p:cNvSpPr>
            <a:spLocks noChangeArrowheads="1"/>
          </p:cNvSpPr>
          <p:nvPr/>
        </p:nvSpPr>
        <p:spPr bwMode="auto">
          <a:xfrm>
            <a:off x="5772734" y="508255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当</a:t>
            </a:r>
          </a:p>
        </p:txBody>
      </p:sp>
      <p:sp>
        <p:nvSpPr>
          <p:cNvPr id="87073" name="Line 33"/>
          <p:cNvSpPr>
            <a:spLocks noChangeShapeType="1"/>
          </p:cNvSpPr>
          <p:nvPr/>
        </p:nvSpPr>
        <p:spPr bwMode="auto">
          <a:xfrm>
            <a:off x="331647" y="3062832"/>
            <a:ext cx="10538089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87074" name="Line 34"/>
          <p:cNvSpPr>
            <a:spLocks noChangeShapeType="1"/>
          </p:cNvSpPr>
          <p:nvPr/>
        </p:nvSpPr>
        <p:spPr bwMode="auto">
          <a:xfrm>
            <a:off x="331647" y="6395038"/>
            <a:ext cx="10538089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87075" name="Line 35"/>
          <p:cNvSpPr>
            <a:spLocks noChangeShapeType="1"/>
          </p:cNvSpPr>
          <p:nvPr/>
        </p:nvSpPr>
        <p:spPr bwMode="auto">
          <a:xfrm>
            <a:off x="331646" y="3062832"/>
            <a:ext cx="0" cy="3332206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endParaRPr lang="zh-CN" altLang="en-US"/>
          </a:p>
        </p:txBody>
      </p:sp>
      <p:sp>
        <p:nvSpPr>
          <p:cNvPr id="87076" name="Line 36"/>
          <p:cNvSpPr>
            <a:spLocks noChangeShapeType="1"/>
          </p:cNvSpPr>
          <p:nvPr/>
        </p:nvSpPr>
        <p:spPr bwMode="auto">
          <a:xfrm>
            <a:off x="10869736" y="3062832"/>
            <a:ext cx="0" cy="3332206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  <p:bldP spid="87053" grpId="0"/>
      <p:bldP spid="87054" grpId="0"/>
      <p:bldP spid="87055" grpId="0"/>
      <p:bldP spid="87056" grpId="0"/>
      <p:bldP spid="87057" grpId="0"/>
      <p:bldP spid="87058" grpId="0"/>
      <p:bldP spid="87058" grpId="1"/>
      <p:bldP spid="87062" grpId="0"/>
      <p:bldP spid="87065" grpId="0"/>
      <p:bldP spid="87066" grpId="0"/>
      <p:bldP spid="87067" grpId="0"/>
      <p:bldP spid="87068" grpId="0"/>
      <p:bldP spid="87071" grpId="0"/>
      <p:bldP spid="87071" grpId="1"/>
      <p:bldP spid="87073" grpId="0" animBg="1"/>
      <p:bldP spid="87074" grpId="0" animBg="1"/>
      <p:bldP spid="87075" grpId="0" animBg="1"/>
      <p:bldP spid="870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xfrm>
            <a:off x="906780" y="367331"/>
            <a:ext cx="10276840" cy="647200"/>
          </a:xfrm>
        </p:spPr>
        <p:txBody>
          <a:bodyPr/>
          <a:lstStyle/>
          <a:p>
            <a:pPr algn="l"/>
            <a:r>
              <a:rPr lang="zh-CN" altLang="en-US" sz="3400"/>
              <a:t>例</a:t>
            </a:r>
            <a:r>
              <a:rPr lang="en-US" altLang="zh-CN" sz="3400"/>
              <a:t>1</a:t>
            </a:r>
            <a:r>
              <a:rPr lang="zh-CN" altLang="en-US" sz="3400"/>
              <a:t>解方程组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230030" y="2838935"/>
            <a:ext cx="81020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解</a:t>
            </a:r>
            <a:r>
              <a:rPr kumimoji="1" lang="en-US" altLang="zh-CN"/>
              <a:t>:</a:t>
            </a:r>
            <a:endParaRPr kumimoji="1" lang="en-US" altLang="zh-CN">
              <a:ea typeface="宋体" pitchFamily="2" charset="-122"/>
            </a:endParaRPr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1511300" y="3500129"/>
          <a:ext cx="3828627" cy="166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73" name="Equation" r:id="rId3" imgW="3530520" imgH="1511280" progId="Equation.DSMT4">
                  <p:embed/>
                </p:oleObj>
              </mc:Choice>
              <mc:Fallback>
                <p:oleObj name="Equation" r:id="rId3" imgW="3530520" imgH="1511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500129"/>
                        <a:ext cx="3828627" cy="1665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6951980" y="3500129"/>
          <a:ext cx="3123353" cy="166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74" name="Equation" r:id="rId5" imgW="2908080" imgH="1511280" progId="Equation.3">
                  <p:embed/>
                </p:oleObj>
              </mc:Choice>
              <mc:Fallback>
                <p:oleObj name="Equation" r:id="rId5" imgW="2908080" imgH="1511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980" y="3500129"/>
                        <a:ext cx="3123353" cy="1665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2317327" y="2912402"/>
          <a:ext cx="6481798" cy="489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75" name="Equation" r:id="rId7" imgW="4902120" imgH="444240" progId="Equation.3">
                  <p:embed/>
                </p:oleObj>
              </mc:Choice>
              <mc:Fallback>
                <p:oleObj name="Equation" r:id="rId7" imgW="490212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327" y="2912402"/>
                        <a:ext cx="6481798" cy="489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0" name="Object 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600070"/>
              </p:ext>
            </p:extLst>
          </p:nvPr>
        </p:nvGraphicFramePr>
        <p:xfrm>
          <a:off x="3524920" y="537890"/>
          <a:ext cx="5752613" cy="230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76" name="Equation" r:id="rId9" imgW="1777680" imgH="711000" progId="Equation.DSMT4">
                  <p:embed/>
                </p:oleObj>
              </mc:Choice>
              <mc:Fallback>
                <p:oleObj name="Equation" r:id="rId9" imgW="1777680" imgH="71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920" y="537890"/>
                        <a:ext cx="5752613" cy="2301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2" name="Object 14"/>
          <p:cNvGraphicFramePr>
            <a:graphicFrameLocks noChangeAspect="1"/>
          </p:cNvGraphicFramePr>
          <p:nvPr/>
        </p:nvGraphicFramePr>
        <p:xfrm>
          <a:off x="2523032" y="5378759"/>
          <a:ext cx="3238801" cy="1287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77" name="Equation" r:id="rId11" imgW="2451100" imgH="1168400" progId="Equation.3">
                  <p:embed/>
                </p:oleObj>
              </mc:Choice>
              <mc:Fallback>
                <p:oleObj name="Equation" r:id="rId11" imgW="24511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32" y="5378759"/>
                        <a:ext cx="3238801" cy="1287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6" name="Object 18"/>
          <p:cNvGraphicFramePr>
            <a:graphicFrameLocks noChangeAspect="1"/>
          </p:cNvGraphicFramePr>
          <p:nvPr/>
        </p:nvGraphicFramePr>
        <p:xfrm>
          <a:off x="7814681" y="5378759"/>
          <a:ext cx="3944073" cy="1287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78" name="Equation" r:id="rId13" imgW="2984500" imgH="1168400" progId="Equation.3">
                  <p:embed/>
                </p:oleObj>
              </mc:Choice>
              <mc:Fallback>
                <p:oleObj name="Equation" r:id="rId13" imgW="2984500" imgH="1168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4681" y="5378759"/>
                        <a:ext cx="3944073" cy="1287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5283254" y="3797492"/>
          <a:ext cx="1748489" cy="75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79" name="Equation" r:id="rId15" imgW="787320" imgH="406080" progId="Equation.DSMT4">
                  <p:embed/>
                </p:oleObj>
              </mc:Choice>
              <mc:Fallback>
                <p:oleObj name="Equation" r:id="rId15" imgW="787320" imgH="4060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54" y="3797492"/>
                        <a:ext cx="1748489" cy="75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19" name="Group 31"/>
          <p:cNvGrpSpPr>
            <a:grpSpLocks/>
          </p:cNvGrpSpPr>
          <p:nvPr/>
        </p:nvGrpSpPr>
        <p:grpSpPr bwMode="auto">
          <a:xfrm>
            <a:off x="6139657" y="5539685"/>
            <a:ext cx="1332882" cy="552744"/>
            <a:chOff x="2925" y="3341"/>
            <a:chExt cx="635" cy="316"/>
          </a:xfrm>
        </p:grpSpPr>
        <p:sp>
          <p:nvSpPr>
            <p:cNvPr id="89109" name="Text Box 21"/>
            <p:cNvSpPr txBox="1">
              <a:spLocks noChangeArrowheads="1"/>
            </p:cNvSpPr>
            <p:nvPr/>
          </p:nvSpPr>
          <p:spPr bwMode="auto">
            <a:xfrm>
              <a:off x="2996" y="3341"/>
              <a:ext cx="5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CN" sz="2900" i="1">
                  <a:ea typeface="宋体" pitchFamily="2" charset="-122"/>
                </a:rPr>
                <a:t>r</a:t>
              </a:r>
              <a:r>
                <a:rPr kumimoji="1" lang="en-US" altLang="zh-CN" sz="2900" baseline="-25000">
                  <a:ea typeface="宋体" pitchFamily="2" charset="-122"/>
                </a:rPr>
                <a:t>1</a:t>
              </a:r>
              <a:r>
                <a:rPr kumimoji="1" lang="en-US" altLang="zh-CN" sz="2900">
                  <a:ea typeface="宋体" pitchFamily="2" charset="-122"/>
                </a:rPr>
                <a:t>–2</a:t>
              </a:r>
              <a:r>
                <a:rPr kumimoji="1" lang="en-US" altLang="zh-CN" sz="2900" i="1">
                  <a:ea typeface="宋体" pitchFamily="2" charset="-122"/>
                </a:rPr>
                <a:t>r</a:t>
              </a:r>
              <a:r>
                <a:rPr kumimoji="1" lang="en-US" altLang="zh-CN" sz="2900" baseline="-25000">
                  <a:ea typeface="宋体" pitchFamily="2" charset="-122"/>
                </a:rPr>
                <a:t>2</a:t>
              </a:r>
            </a:p>
          </p:txBody>
        </p:sp>
        <p:sp>
          <p:nvSpPr>
            <p:cNvPr id="89117" name="Line 29"/>
            <p:cNvSpPr>
              <a:spLocks noChangeShapeType="1"/>
            </p:cNvSpPr>
            <p:nvPr/>
          </p:nvSpPr>
          <p:spPr bwMode="auto">
            <a:xfrm>
              <a:off x="2925" y="3657"/>
              <a:ext cx="635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89120" name="Object 32"/>
          <p:cNvGraphicFramePr>
            <a:graphicFrameLocks noChangeAspect="1"/>
          </p:cNvGraphicFramePr>
          <p:nvPr/>
        </p:nvGraphicFramePr>
        <p:xfrm>
          <a:off x="810225" y="5525692"/>
          <a:ext cx="1807264" cy="792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80" name="Equation" r:id="rId17" imgW="774360" imgH="406080" progId="Equation.DSMT4">
                  <p:embed/>
                </p:oleObj>
              </mc:Choice>
              <mc:Fallback>
                <p:oleObj name="Equation" r:id="rId17" imgW="774360" imgH="4060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25" y="5525692"/>
                        <a:ext cx="1807264" cy="792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331646" y="127691"/>
            <a:ext cx="695198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kumimoji="1" lang="zh-CN" altLang="en-US">
                <a:ea typeface="宋体" pitchFamily="2" charset="-122"/>
              </a:rPr>
              <a:t>求得与原方程组同解的方程组</a:t>
            </a:r>
            <a:r>
              <a:rPr kumimoji="1" lang="en-US" altLang="zh-CN">
                <a:ea typeface="宋体" pitchFamily="2" charset="-122"/>
              </a:rPr>
              <a:t>:</a:t>
            </a:r>
          </a:p>
        </p:txBody>
      </p:sp>
      <p:graphicFrame>
        <p:nvGraphicFramePr>
          <p:cNvPr id="921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694575"/>
              </p:ext>
            </p:extLst>
          </p:nvPr>
        </p:nvGraphicFramePr>
        <p:xfrm>
          <a:off x="1796727" y="715419"/>
          <a:ext cx="3062523" cy="1875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0" name="Equation" r:id="rId3" imgW="3098800" imgH="1701800" progId="Equation.3">
                  <p:embed/>
                </p:oleObj>
              </mc:Choice>
              <mc:Fallback>
                <p:oleObj name="Equation" r:id="rId3" imgW="3098800" imgH="170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727" y="715419"/>
                        <a:ext cx="3062523" cy="18751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5037088" y="1303147"/>
            <a:ext cx="197719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>
                <a:ea typeface="宋体" pitchFamily="2" charset="-122"/>
              </a:rPr>
              <a:t>由此即得</a:t>
            </a:r>
          </a:p>
        </p:txBody>
      </p:sp>
      <p:graphicFrame>
        <p:nvGraphicFramePr>
          <p:cNvPr id="921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672171"/>
              </p:ext>
            </p:extLst>
          </p:nvPr>
        </p:nvGraphicFramePr>
        <p:xfrm>
          <a:off x="6982506" y="683869"/>
          <a:ext cx="2716821" cy="1875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1" name="Equation" r:id="rId5" imgW="2616200" imgH="1701800" progId="Equation.3">
                  <p:embed/>
                </p:oleObj>
              </mc:Choice>
              <mc:Fallback>
                <p:oleObj name="Equation" r:id="rId5" imgW="2616200" imgH="170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2506" y="683869"/>
                        <a:ext cx="2716821" cy="18751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7989416" y="2508339"/>
            <a:ext cx="346959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kumimoji="1" lang="en-US" altLang="zh-CN" dirty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kumimoji="1" lang="en-US" altLang="zh-CN" i="1" dirty="0">
                <a:solidFill>
                  <a:srgbClr val="000000"/>
                </a:solidFill>
                <a:ea typeface="宋体" pitchFamily="2" charset="-12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ea typeface="宋体" pitchFamily="2" charset="-12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ea typeface="宋体" pitchFamily="2" charset="-122"/>
              </a:rPr>
              <a:t>可任意取值</a:t>
            </a:r>
            <a:r>
              <a:rPr kumimoji="1" lang="en-US" altLang="zh-CN" dirty="0">
                <a:solidFill>
                  <a:srgbClr val="000000"/>
                </a:solidFill>
                <a:ea typeface="宋体" pitchFamily="2" charset="-122"/>
              </a:rPr>
              <a:t>.</a:t>
            </a:r>
          </a:p>
        </p:txBody>
      </p:sp>
      <p:graphicFrame>
        <p:nvGraphicFramePr>
          <p:cNvPr id="92177" name="Object 17"/>
          <p:cNvGraphicFramePr>
            <a:graphicFrameLocks noChangeAspect="1"/>
          </p:cNvGraphicFramePr>
          <p:nvPr/>
        </p:nvGraphicFramePr>
        <p:xfrm>
          <a:off x="1379063" y="4016140"/>
          <a:ext cx="3713179" cy="3071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2" name="Equation" r:id="rId7" imgW="1460160" imgH="1295280" progId="Equation.DSMT4">
                  <p:embed/>
                </p:oleObj>
              </mc:Choice>
              <mc:Fallback>
                <p:oleObj name="Equation" r:id="rId7" imgW="1460160" imgH="12952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063" y="4016140"/>
                        <a:ext cx="3713179" cy="3071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324228"/>
              </p:ext>
            </p:extLst>
          </p:nvPr>
        </p:nvGraphicFramePr>
        <p:xfrm>
          <a:off x="418673" y="3144916"/>
          <a:ext cx="9082911" cy="70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3" name="Equation" r:id="rId9" imgW="2984400" imgH="228600" progId="Equation.DSMT4">
                  <p:embed/>
                </p:oleObj>
              </mc:Choice>
              <mc:Fallback>
                <p:oleObj name="Equation" r:id="rId9" imgW="29844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73" y="3144916"/>
                        <a:ext cx="9082911" cy="706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9" name="Object 19"/>
          <p:cNvGraphicFramePr>
            <a:graphicFrameLocks noChangeAspect="1"/>
          </p:cNvGraphicFramePr>
          <p:nvPr/>
        </p:nvGraphicFramePr>
        <p:xfrm>
          <a:off x="5474265" y="4016140"/>
          <a:ext cx="4943211" cy="2896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4" name="Equation" r:id="rId11" imgW="4343400" imgH="2628720" progId="Equation.3">
                  <p:embed/>
                </p:oleObj>
              </mc:Choice>
              <mc:Fallback>
                <p:oleObj name="Equation" r:id="rId11" imgW="4343400" imgH="26287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265" y="4016140"/>
                        <a:ext cx="4943211" cy="2896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2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4" grpId="0" build="p" autoUpdateAnimBg="0"/>
      <p:bldP spid="92176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9214" y="286867"/>
            <a:ext cx="10276840" cy="1259417"/>
          </a:xfrm>
        </p:spPr>
        <p:txBody>
          <a:bodyPr/>
          <a:lstStyle/>
          <a:p>
            <a:r>
              <a:rPr lang="zh-CN" altLang="en-US" sz="5900">
                <a:solidFill>
                  <a:srgbClr val="0000CC"/>
                </a:solidFill>
              </a:rPr>
              <a:t>小 结</a:t>
            </a: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1952096" y="2746229"/>
            <a:ext cx="3236701" cy="669941"/>
            <a:chOff x="1273" y="2982"/>
            <a:chExt cx="1542" cy="383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1426" y="2982"/>
              <a:ext cx="8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4300">
                  <a:latin typeface="Symbol" pitchFamily="18" charset="2"/>
                  <a:ea typeface="宋体" pitchFamily="2" charset="-122"/>
                </a:rPr>
                <a:t>(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1677" y="2982"/>
              <a:ext cx="8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4300">
                  <a:latin typeface="Symbol" pitchFamily="18" charset="2"/>
                  <a:ea typeface="宋体" pitchFamily="2" charset="-122"/>
                </a:rPr>
                <a:t>)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15" name="Rectangle 7"/>
            <p:cNvSpPr>
              <a:spLocks noChangeArrowheads="1"/>
            </p:cNvSpPr>
            <p:nvPr/>
          </p:nvSpPr>
          <p:spPr bwMode="auto">
            <a:xfrm>
              <a:off x="2145" y="2982"/>
              <a:ext cx="8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4300">
                  <a:latin typeface="Symbol" pitchFamily="18" charset="2"/>
                  <a:ea typeface="宋体" pitchFamily="2" charset="-122"/>
                </a:rPr>
                <a:t>(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2396" y="2982"/>
              <a:ext cx="8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4300">
                  <a:latin typeface="Symbol" pitchFamily="18" charset="2"/>
                  <a:ea typeface="宋体" pitchFamily="2" charset="-122"/>
                </a:rPr>
                <a:t>)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2700" y="3066"/>
              <a:ext cx="115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n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2231" y="3066"/>
              <a:ext cx="13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B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19" name="Rectangle 11"/>
            <p:cNvSpPr>
              <a:spLocks noChangeArrowheads="1"/>
            </p:cNvSpPr>
            <p:nvPr/>
          </p:nvSpPr>
          <p:spPr bwMode="auto">
            <a:xfrm>
              <a:off x="1992" y="3066"/>
              <a:ext cx="13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R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0" name="Rectangle 12"/>
            <p:cNvSpPr>
              <a:spLocks noChangeArrowheads="1"/>
            </p:cNvSpPr>
            <p:nvPr/>
          </p:nvSpPr>
          <p:spPr bwMode="auto">
            <a:xfrm>
              <a:off x="1523" y="3066"/>
              <a:ext cx="13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A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1" name="Rectangle 13"/>
            <p:cNvSpPr>
              <a:spLocks noChangeArrowheads="1"/>
            </p:cNvSpPr>
            <p:nvPr/>
          </p:nvSpPr>
          <p:spPr bwMode="auto">
            <a:xfrm>
              <a:off x="1273" y="3066"/>
              <a:ext cx="13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R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2" name="Rectangle 14"/>
            <p:cNvSpPr>
              <a:spLocks noChangeArrowheads="1"/>
            </p:cNvSpPr>
            <p:nvPr/>
          </p:nvSpPr>
          <p:spPr bwMode="auto">
            <a:xfrm>
              <a:off x="2515" y="3041"/>
              <a:ext cx="11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itchFamily="18" charset="2"/>
                  <a:ea typeface="宋体" pitchFamily="2" charset="-122"/>
                </a:rPr>
                <a:t>=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1796" y="3041"/>
              <a:ext cx="11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latin typeface="Symbol" pitchFamily="18" charset="2"/>
                  <a:ea typeface="宋体" pitchFamily="2" charset="-122"/>
                </a:rPr>
                <a:t>=</a:t>
              </a:r>
              <a:endParaRPr kumimoji="1" lang="en-US" altLang="zh-CN" dirty="0">
                <a:ea typeface="宋体" pitchFamily="2" charset="-122"/>
              </a:endParaRPr>
            </a:p>
          </p:txBody>
        </p:sp>
      </p:grp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5478463" y="2914150"/>
            <a:ext cx="4552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latin typeface="Symbol" pitchFamily="18" charset="2"/>
                <a:ea typeface="宋体" pitchFamily="2" charset="-122"/>
              </a:rPr>
              <a:t>Û</a:t>
            </a:r>
            <a:endParaRPr kumimoji="1" lang="en-US" altLang="zh-CN">
              <a:ea typeface="宋体" pitchFamily="2" charset="-122"/>
            </a:endParaRPr>
          </a:p>
        </p:txBody>
      </p:sp>
      <p:grpSp>
        <p:nvGrpSpPr>
          <p:cNvPr id="94225" name="Group 17"/>
          <p:cNvGrpSpPr>
            <a:grpSpLocks/>
          </p:cNvGrpSpPr>
          <p:nvPr/>
        </p:nvGrpSpPr>
        <p:grpSpPr bwMode="auto">
          <a:xfrm>
            <a:off x="1952096" y="3501880"/>
            <a:ext cx="3228305" cy="669941"/>
            <a:chOff x="1273" y="3366"/>
            <a:chExt cx="1538" cy="383"/>
          </a:xfrm>
        </p:grpSpPr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1426" y="3366"/>
              <a:ext cx="8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4300">
                  <a:latin typeface="Symbol" pitchFamily="18" charset="2"/>
                  <a:ea typeface="宋体" pitchFamily="2" charset="-122"/>
                </a:rPr>
                <a:t>(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7" name="Rectangle 19"/>
            <p:cNvSpPr>
              <a:spLocks noChangeArrowheads="1"/>
            </p:cNvSpPr>
            <p:nvPr/>
          </p:nvSpPr>
          <p:spPr bwMode="auto">
            <a:xfrm>
              <a:off x="1677" y="3366"/>
              <a:ext cx="8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4300">
                  <a:latin typeface="Symbol" pitchFamily="18" charset="2"/>
                  <a:ea typeface="宋体" pitchFamily="2" charset="-122"/>
                </a:rPr>
                <a:t>)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8" name="Rectangle 20"/>
            <p:cNvSpPr>
              <a:spLocks noChangeArrowheads="1"/>
            </p:cNvSpPr>
            <p:nvPr/>
          </p:nvSpPr>
          <p:spPr bwMode="auto">
            <a:xfrm>
              <a:off x="2145" y="3366"/>
              <a:ext cx="8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4300">
                  <a:latin typeface="Symbol" pitchFamily="18" charset="2"/>
                  <a:ea typeface="宋体" pitchFamily="2" charset="-122"/>
                </a:rPr>
                <a:t>(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29" name="Rectangle 21"/>
            <p:cNvSpPr>
              <a:spLocks noChangeArrowheads="1"/>
            </p:cNvSpPr>
            <p:nvPr/>
          </p:nvSpPr>
          <p:spPr bwMode="auto">
            <a:xfrm>
              <a:off x="2396" y="3366"/>
              <a:ext cx="88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4300">
                  <a:latin typeface="Symbol" pitchFamily="18" charset="2"/>
                  <a:ea typeface="宋体" pitchFamily="2" charset="-122"/>
                </a:rPr>
                <a:t>)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0" name="Rectangle 22"/>
            <p:cNvSpPr>
              <a:spLocks noChangeArrowheads="1"/>
            </p:cNvSpPr>
            <p:nvPr/>
          </p:nvSpPr>
          <p:spPr bwMode="auto">
            <a:xfrm>
              <a:off x="2696" y="3450"/>
              <a:ext cx="115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n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1" name="Rectangle 23"/>
            <p:cNvSpPr>
              <a:spLocks noChangeArrowheads="1"/>
            </p:cNvSpPr>
            <p:nvPr/>
          </p:nvSpPr>
          <p:spPr bwMode="auto">
            <a:xfrm>
              <a:off x="2231" y="3450"/>
              <a:ext cx="13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B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2" name="Rectangle 24"/>
            <p:cNvSpPr>
              <a:spLocks noChangeArrowheads="1"/>
            </p:cNvSpPr>
            <p:nvPr/>
          </p:nvSpPr>
          <p:spPr bwMode="auto">
            <a:xfrm>
              <a:off x="1992" y="3450"/>
              <a:ext cx="13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R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3" name="Rectangle 25"/>
            <p:cNvSpPr>
              <a:spLocks noChangeArrowheads="1"/>
            </p:cNvSpPr>
            <p:nvPr/>
          </p:nvSpPr>
          <p:spPr bwMode="auto">
            <a:xfrm>
              <a:off x="1523" y="3450"/>
              <a:ext cx="13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A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4" name="Rectangle 26"/>
            <p:cNvSpPr>
              <a:spLocks noChangeArrowheads="1"/>
            </p:cNvSpPr>
            <p:nvPr/>
          </p:nvSpPr>
          <p:spPr bwMode="auto">
            <a:xfrm>
              <a:off x="1273" y="3450"/>
              <a:ext cx="13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R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5" name="Rectangle 27"/>
            <p:cNvSpPr>
              <a:spLocks noChangeArrowheads="1"/>
            </p:cNvSpPr>
            <p:nvPr/>
          </p:nvSpPr>
          <p:spPr bwMode="auto">
            <a:xfrm>
              <a:off x="2511" y="3425"/>
              <a:ext cx="11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itchFamily="18" charset="2"/>
                  <a:ea typeface="宋体" pitchFamily="2" charset="-122"/>
                </a:rPr>
                <a:t>&lt;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1796" y="3425"/>
              <a:ext cx="11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itchFamily="18" charset="2"/>
                  <a:ea typeface="宋体" pitchFamily="2" charset="-122"/>
                </a:rPr>
                <a:t>=</a:t>
              </a:r>
              <a:endParaRPr kumimoji="1" lang="en-US" altLang="zh-CN">
                <a:ea typeface="宋体" pitchFamily="2" charset="-122"/>
              </a:endParaRPr>
            </a:p>
          </p:txBody>
        </p:sp>
      </p:grp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9284001" y="3629570"/>
            <a:ext cx="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kumimoji="1" lang="zh-CN" altLang="en-US">
              <a:ea typeface="宋体" pitchFamily="2" charset="-122"/>
            </a:endParaRPr>
          </a:p>
        </p:txBody>
      </p:sp>
      <p:grpSp>
        <p:nvGrpSpPr>
          <p:cNvPr id="94238" name="Group 30"/>
          <p:cNvGrpSpPr>
            <a:grpSpLocks/>
          </p:cNvGrpSpPr>
          <p:nvPr/>
        </p:nvGrpSpPr>
        <p:grpSpPr bwMode="auto">
          <a:xfrm>
            <a:off x="5478462" y="3585842"/>
            <a:ext cx="4414256" cy="566737"/>
            <a:chOff x="2736" y="3264"/>
            <a:chExt cx="2103" cy="324"/>
          </a:xfrm>
        </p:grpSpPr>
        <p:sp>
          <p:nvSpPr>
            <p:cNvPr id="94239" name="Rectangle 31"/>
            <p:cNvSpPr>
              <a:spLocks noChangeArrowheads="1"/>
            </p:cNvSpPr>
            <p:nvPr/>
          </p:nvSpPr>
          <p:spPr bwMode="auto">
            <a:xfrm>
              <a:off x="2736" y="3264"/>
              <a:ext cx="21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itchFamily="18" charset="2"/>
                  <a:ea typeface="宋体" pitchFamily="2" charset="-122"/>
                </a:rPr>
                <a:t>Û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40" name="Rectangle 32"/>
            <p:cNvSpPr>
              <a:spLocks noChangeArrowheads="1"/>
            </p:cNvSpPr>
            <p:nvPr/>
          </p:nvSpPr>
          <p:spPr bwMode="auto">
            <a:xfrm>
              <a:off x="3692" y="3275"/>
              <a:ext cx="114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zh-CN" altLang="en-US" dirty="0">
                  <a:latin typeface="宋体" pitchFamily="2" charset="-122"/>
                  <a:ea typeface="宋体" pitchFamily="2" charset="-122"/>
                </a:rPr>
                <a:t>有无穷多解</a:t>
              </a:r>
              <a:r>
                <a:rPr kumimoji="1" lang="en-US" altLang="zh-CN" dirty="0">
                  <a:latin typeface="宋体" pitchFamily="2" charset="-122"/>
                  <a:ea typeface="宋体" pitchFamily="2" charset="-122"/>
                </a:rPr>
                <a:t>.</a:t>
              </a:r>
              <a:endParaRPr kumimoji="1" lang="en-US" altLang="zh-CN" dirty="0">
                <a:ea typeface="宋体" pitchFamily="2" charset="-122"/>
              </a:endParaRPr>
            </a:p>
          </p:txBody>
        </p:sp>
        <p:sp>
          <p:nvSpPr>
            <p:cNvPr id="94241" name="Rectangle 33"/>
            <p:cNvSpPr>
              <a:spLocks noChangeArrowheads="1"/>
            </p:cNvSpPr>
            <p:nvPr/>
          </p:nvSpPr>
          <p:spPr bwMode="auto">
            <a:xfrm>
              <a:off x="3531" y="3289"/>
              <a:ext cx="10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l-GR" altLang="zh-CN" i="1">
                  <a:ea typeface="宋体" pitchFamily="2" charset="-122"/>
                  <a:cs typeface="Times New Roman" pitchFamily="18" charset="0"/>
                </a:rPr>
                <a:t>β</a:t>
              </a:r>
              <a:endParaRPr kumimoji="1" lang="el-GR" altLang="zh-CN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94242" name="Rectangle 34"/>
            <p:cNvSpPr>
              <a:spLocks noChangeArrowheads="1"/>
            </p:cNvSpPr>
            <p:nvPr/>
          </p:nvSpPr>
          <p:spPr bwMode="auto">
            <a:xfrm>
              <a:off x="3024" y="3289"/>
              <a:ext cx="242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i="1">
                  <a:ea typeface="宋体" pitchFamily="2" charset="-122"/>
                </a:rPr>
                <a:t>Ax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94243" name="Rectangle 35"/>
            <p:cNvSpPr>
              <a:spLocks noChangeArrowheads="1"/>
            </p:cNvSpPr>
            <p:nvPr/>
          </p:nvSpPr>
          <p:spPr bwMode="auto">
            <a:xfrm>
              <a:off x="3349" y="3264"/>
              <a:ext cx="11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>
                  <a:latin typeface="Symbol" pitchFamily="18" charset="2"/>
                  <a:ea typeface="宋体" pitchFamily="2" charset="-122"/>
                </a:rPr>
                <a:t>=</a:t>
              </a:r>
              <a:endParaRPr kumimoji="1" lang="en-US" altLang="zh-CN">
                <a:ea typeface="宋体" pitchFamily="2" charset="-122"/>
              </a:endParaRPr>
            </a:p>
          </p:txBody>
        </p:sp>
      </p:grpSp>
      <p:sp>
        <p:nvSpPr>
          <p:cNvPr id="94244" name="Rectangle 36"/>
          <p:cNvSpPr>
            <a:spLocks noChangeArrowheads="1"/>
          </p:cNvSpPr>
          <p:nvPr/>
        </p:nvSpPr>
        <p:spPr bwMode="auto">
          <a:xfrm>
            <a:off x="944563" y="1507802"/>
            <a:ext cx="372767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非齐次线性方程组</a:t>
            </a:r>
          </a:p>
        </p:txBody>
      </p:sp>
      <p:graphicFrame>
        <p:nvGraphicFramePr>
          <p:cNvPr id="9424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748885"/>
              </p:ext>
            </p:extLst>
          </p:nvPr>
        </p:nvGraphicFramePr>
        <p:xfrm>
          <a:off x="4774718" y="1519434"/>
          <a:ext cx="1748470" cy="613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09" name="公式" r:id="rId3" imgW="482400" imgH="203040" progId="Equation.3">
                  <p:embed/>
                </p:oleObj>
              </mc:Choice>
              <mc:Fallback>
                <p:oleObj name="公式" r:id="rId3" imgW="482400" imgH="2030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4718" y="1519434"/>
                        <a:ext cx="1748470" cy="613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6" name="Rectangle 38"/>
          <p:cNvSpPr>
            <a:spLocks noChangeArrowheads="1"/>
          </p:cNvSpPr>
          <p:nvPr/>
        </p:nvSpPr>
        <p:spPr bwMode="auto">
          <a:xfrm>
            <a:off x="917276" y="4413206"/>
            <a:ext cx="32900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齐次线性方程组</a:t>
            </a:r>
          </a:p>
        </p:txBody>
      </p:sp>
      <p:graphicFrame>
        <p:nvGraphicFramePr>
          <p:cNvPr id="9424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884661"/>
              </p:ext>
            </p:extLst>
          </p:nvPr>
        </p:nvGraphicFramePr>
        <p:xfrm>
          <a:off x="4529078" y="4498330"/>
          <a:ext cx="1593787" cy="40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0" name="Equation" r:id="rId5" imgW="1041120" imgH="317160" progId="Equation.3">
                  <p:embed/>
                </p:oleObj>
              </mc:Choice>
              <mc:Fallback>
                <p:oleObj name="Equation" r:id="rId5" imgW="1041120" imgH="3171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078" y="4498330"/>
                        <a:ext cx="1593787" cy="40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8" name="Object 40"/>
          <p:cNvGraphicFramePr>
            <a:graphicFrameLocks noChangeAspect="1"/>
          </p:cNvGraphicFramePr>
          <p:nvPr/>
        </p:nvGraphicFramePr>
        <p:xfrm>
          <a:off x="2017166" y="5188098"/>
          <a:ext cx="1813560" cy="446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1" name="Equation" r:id="rId7" imgW="1371600" imgH="406080" progId="Equation.3">
                  <p:embed/>
                </p:oleObj>
              </mc:Choice>
              <mc:Fallback>
                <p:oleObj name="Equation" r:id="rId7" imgW="1371600" imgH="4060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166" y="5188098"/>
                        <a:ext cx="1813560" cy="446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9" name="Object 41"/>
          <p:cNvGraphicFramePr>
            <a:graphicFrameLocks noChangeAspect="1"/>
          </p:cNvGraphicFramePr>
          <p:nvPr/>
        </p:nvGraphicFramePr>
        <p:xfrm>
          <a:off x="4040629" y="5308792"/>
          <a:ext cx="554143" cy="26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2" name="Equation" r:id="rId9" imgW="419040" imgH="241200" progId="Equation.3">
                  <p:embed/>
                </p:oleObj>
              </mc:Choice>
              <mc:Fallback>
                <p:oleObj name="Equation" r:id="rId9" imgW="419040" imgH="241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629" y="5308792"/>
                        <a:ext cx="554143" cy="264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0" name="Object 42"/>
          <p:cNvGraphicFramePr>
            <a:graphicFrameLocks noChangeAspect="1"/>
          </p:cNvGraphicFramePr>
          <p:nvPr/>
        </p:nvGraphicFramePr>
        <p:xfrm>
          <a:off x="4693427" y="5146117"/>
          <a:ext cx="3530565" cy="446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3" name="Equation" r:id="rId11" imgW="2552400" imgH="406080" progId="Equation.3">
                  <p:embed/>
                </p:oleObj>
              </mc:Choice>
              <mc:Fallback>
                <p:oleObj name="Equation" r:id="rId11" imgW="2552400" imgH="4060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3427" y="5146117"/>
                        <a:ext cx="3530565" cy="446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1" name="Object 43"/>
          <p:cNvGraphicFramePr>
            <a:graphicFrameLocks noChangeAspect="1"/>
          </p:cNvGraphicFramePr>
          <p:nvPr/>
        </p:nvGraphicFramePr>
        <p:xfrm>
          <a:off x="2025562" y="5908764"/>
          <a:ext cx="1813560" cy="446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4" name="Equation" r:id="rId13" imgW="1371600" imgH="406080" progId="Equation.3">
                  <p:embed/>
                </p:oleObj>
              </mc:Choice>
              <mc:Fallback>
                <p:oleObj name="Equation" r:id="rId13" imgW="1371600" imgH="4060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562" y="5908764"/>
                        <a:ext cx="1813560" cy="446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2" name="Object 44"/>
          <p:cNvGraphicFramePr>
            <a:graphicFrameLocks noChangeAspect="1"/>
          </p:cNvGraphicFramePr>
          <p:nvPr/>
        </p:nvGraphicFramePr>
        <p:xfrm>
          <a:off x="4040629" y="6064442"/>
          <a:ext cx="554143" cy="26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5" name="Equation" r:id="rId15" imgW="419040" imgH="241200" progId="Equation.3">
                  <p:embed/>
                </p:oleObj>
              </mc:Choice>
              <mc:Fallback>
                <p:oleObj name="Equation" r:id="rId15" imgW="419040" imgH="2412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629" y="6064442"/>
                        <a:ext cx="554143" cy="264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3" name="Object 45"/>
          <p:cNvGraphicFramePr>
            <a:graphicFrameLocks noChangeAspect="1"/>
          </p:cNvGraphicFramePr>
          <p:nvPr/>
        </p:nvGraphicFramePr>
        <p:xfrm>
          <a:off x="4685030" y="5896520"/>
          <a:ext cx="3549457" cy="432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6" name="Equation" r:id="rId16" imgW="2565360" imgH="393480" progId="Equation.3">
                  <p:embed/>
                </p:oleObj>
              </mc:Choice>
              <mc:Fallback>
                <p:oleObj name="Equation" r:id="rId16" imgW="2565360" imgH="393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5030" y="5896520"/>
                        <a:ext cx="3549457" cy="432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4" name="Object 46"/>
          <p:cNvGraphicFramePr>
            <a:graphicFrameLocks noChangeAspect="1"/>
          </p:cNvGraphicFramePr>
          <p:nvPr/>
        </p:nvGraphicFramePr>
        <p:xfrm>
          <a:off x="6160648" y="2844183"/>
          <a:ext cx="3522169" cy="556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7" name="公式" r:id="rId18" imgW="1143000" imgH="215640" progId="Equation.3">
                  <p:embed/>
                </p:oleObj>
              </mc:Choice>
              <mc:Fallback>
                <p:oleObj name="公式" r:id="rId18" imgW="1143000" imgH="2156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0648" y="2844183"/>
                        <a:ext cx="3522169" cy="556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67" name="Rectangle 59"/>
          <p:cNvSpPr>
            <a:spLocks noChangeArrowheads="1"/>
          </p:cNvSpPr>
          <p:nvPr/>
        </p:nvSpPr>
        <p:spPr bwMode="auto">
          <a:xfrm>
            <a:off x="5438582" y="2182989"/>
            <a:ext cx="4552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latin typeface="Symbol" pitchFamily="18" charset="2"/>
                <a:ea typeface="宋体" pitchFamily="2" charset="-122"/>
              </a:rPr>
              <a:t>Û</a:t>
            </a:r>
            <a:endParaRPr kumimoji="1" lang="en-US" altLang="zh-CN">
              <a:ea typeface="宋体" pitchFamily="2" charset="-122"/>
            </a:endParaRPr>
          </a:p>
        </p:txBody>
      </p:sp>
      <p:graphicFrame>
        <p:nvGraphicFramePr>
          <p:cNvPr id="9426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1107"/>
              </p:ext>
            </p:extLst>
          </p:nvPr>
        </p:nvGraphicFramePr>
        <p:xfrm>
          <a:off x="6009517" y="2191736"/>
          <a:ext cx="2701448" cy="556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18" name="Equation" r:id="rId20" imgW="876240" imgH="215640" progId="Equation.DSMT4">
                  <p:embed/>
                </p:oleObj>
              </mc:Choice>
              <mc:Fallback>
                <p:oleObj name="Equation" r:id="rId20" imgW="876240" imgH="21564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9517" y="2191736"/>
                        <a:ext cx="2701448" cy="556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2939" y="2099898"/>
            <a:ext cx="2541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 smtClean="0"/>
              <a:t>R</a:t>
            </a:r>
            <a:r>
              <a:rPr lang="en-US" altLang="zh-CN" sz="3600" dirty="0" smtClean="0"/>
              <a:t>(</a:t>
            </a:r>
            <a:r>
              <a:rPr lang="en-US" altLang="zh-CN" sz="3600" i="1" dirty="0" smtClean="0"/>
              <a:t>A</a:t>
            </a:r>
            <a:r>
              <a:rPr lang="en-US" altLang="zh-CN" sz="3600" dirty="0" smtClean="0"/>
              <a:t>) </a:t>
            </a:r>
            <a:r>
              <a:rPr lang="zh-CN" altLang="en-US" sz="3600" dirty="0" smtClean="0"/>
              <a:t>≠ </a:t>
            </a:r>
            <a:r>
              <a:rPr lang="en-US" altLang="zh-CN" sz="3600" i="1" dirty="0" smtClean="0"/>
              <a:t>R</a:t>
            </a:r>
            <a:r>
              <a:rPr lang="en-US" altLang="zh-CN" sz="3600" dirty="0" smtClean="0"/>
              <a:t>(</a:t>
            </a:r>
            <a:r>
              <a:rPr lang="en-US" altLang="zh-CN" sz="3600" i="1" dirty="0" smtClean="0"/>
              <a:t>B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4" grpId="0" autoUpdateAnimBg="0"/>
      <p:bldP spid="94244" grpId="0" autoUpdateAnimBg="0"/>
      <p:bldP spid="94246" grpId="0" autoUpdateAnimBg="0"/>
      <p:bldP spid="94267" grpId="0" autoUpdateAnimBg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808126" y="-29736"/>
            <a:ext cx="10276840" cy="1259418"/>
          </a:xfrm>
        </p:spPr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761522" y="825922"/>
            <a:ext cx="328684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本章习题</a:t>
            </a:r>
            <a:r>
              <a:rPr lang="en-US" altLang="zh-CN" dirty="0">
                <a:ea typeface="宋体" pitchFamily="2" charset="-122"/>
              </a:rPr>
              <a:t>17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20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633305" y="2003593"/>
            <a:ext cx="33974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17.</a:t>
            </a:r>
            <a:r>
              <a:rPr lang="zh-CN" altLang="en-US" dirty="0"/>
              <a:t>设线性方程组</a:t>
            </a:r>
          </a:p>
        </p:txBody>
      </p:sp>
      <p:graphicFrame>
        <p:nvGraphicFramePr>
          <p:cNvPr id="97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096994"/>
              </p:ext>
            </p:extLst>
          </p:nvPr>
        </p:nvGraphicFramePr>
        <p:xfrm>
          <a:off x="4172992" y="1462498"/>
          <a:ext cx="3672408" cy="1957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0" name="Equation" r:id="rId3" imgW="2286000" imgH="1104840" progId="Equation.DSMT4">
                  <p:embed/>
                </p:oleObj>
              </mc:Choice>
              <mc:Fallback>
                <p:oleObj name="Equation" r:id="rId3" imgW="2286000" imgH="11048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992" y="1462498"/>
                        <a:ext cx="3672408" cy="19573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148656" y="4282306"/>
            <a:ext cx="460291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的系数矩阵的秩与矩阵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10365680" y="1906042"/>
            <a:ext cx="73647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dirty="0"/>
              <a:t>(1)</a:t>
            </a:r>
          </a:p>
        </p:txBody>
      </p:sp>
      <p:graphicFrame>
        <p:nvGraphicFramePr>
          <p:cNvPr id="972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120971"/>
              </p:ext>
            </p:extLst>
          </p:nvPr>
        </p:nvGraphicFramePr>
        <p:xfrm>
          <a:off x="5685160" y="3407646"/>
          <a:ext cx="3888432" cy="238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1" name="Equation" r:id="rId5" imgW="2234880" imgH="1346040" progId="Equation.DSMT4">
                  <p:embed/>
                </p:oleObj>
              </mc:Choice>
              <mc:Fallback>
                <p:oleObj name="Equation" r:id="rId5" imgW="2234880" imgH="1346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160" y="3407646"/>
                        <a:ext cx="3888432" cy="23858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1148656" y="5912832"/>
            <a:ext cx="624278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的秩相等</a:t>
            </a:r>
            <a:r>
              <a:rPr lang="en-US" altLang="zh-CN" dirty="0"/>
              <a:t>. </a:t>
            </a:r>
            <a:r>
              <a:rPr lang="zh-CN" altLang="en-US" dirty="0"/>
              <a:t>证明这个方程组有解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2734" y="367330"/>
            <a:ext cx="1143811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证</a:t>
            </a:r>
            <a:r>
              <a:rPr lang="zh-CN" altLang="en-US" dirty="0" smtClean="0"/>
              <a:t>：</a:t>
            </a:r>
            <a:r>
              <a:rPr lang="en-US" altLang="zh-CN" dirty="0"/>
              <a:t>【</a:t>
            </a:r>
            <a:r>
              <a:rPr lang="zh-CN" altLang="en-US" dirty="0" smtClean="0"/>
              <a:t>对于</a:t>
            </a:r>
            <a:r>
              <a:rPr lang="zh-CN" altLang="en-US" dirty="0"/>
              <a:t>任何一个矩阵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m</a:t>
            </a:r>
            <a:r>
              <a:rPr lang="en-US" altLang="zh-CN" baseline="-25000" dirty="0" err="1"/>
              <a:t>×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和向量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m</a:t>
            </a:r>
            <a:r>
              <a:rPr lang="en-US" altLang="zh-CN" baseline="-25000" dirty="0"/>
              <a:t>×1</a:t>
            </a:r>
            <a:r>
              <a:rPr lang="zh-CN" altLang="en-US" dirty="0"/>
              <a:t>有</a:t>
            </a:r>
            <a:r>
              <a:rPr lang="en-US" altLang="zh-CN" dirty="0"/>
              <a:t>R(</a:t>
            </a:r>
            <a:r>
              <a:rPr lang="en-US" altLang="zh-CN" i="1" dirty="0"/>
              <a:t>A</a:t>
            </a:r>
            <a:r>
              <a:rPr lang="en-US" altLang="zh-CN" dirty="0"/>
              <a:t>)≤R(</a:t>
            </a:r>
            <a:r>
              <a:rPr lang="en-US" altLang="zh-CN" i="1" dirty="0" err="1"/>
              <a:t>A,b</a:t>
            </a:r>
            <a:r>
              <a:rPr lang="en-US" altLang="zh-CN" dirty="0" smtClean="0"/>
              <a:t>)】</a:t>
            </a:r>
            <a:endParaRPr lang="en-US" altLang="zh-CN" dirty="0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12552" y="1003906"/>
            <a:ext cx="11139540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dirty="0"/>
              <a:t>        设方程组</a:t>
            </a:r>
            <a:r>
              <a:rPr lang="en-US" altLang="zh-CN" dirty="0"/>
              <a:t>(1)</a:t>
            </a:r>
            <a:r>
              <a:rPr lang="zh-CN" altLang="en-US" dirty="0"/>
              <a:t>的系数矩阵为</a:t>
            </a:r>
            <a:r>
              <a:rPr lang="en-US" altLang="zh-CN" i="1" dirty="0"/>
              <a:t>A</a:t>
            </a:r>
            <a:r>
              <a:rPr lang="zh-CN" altLang="en-US" dirty="0"/>
              <a:t>，增广矩阵为</a:t>
            </a:r>
            <a:r>
              <a:rPr lang="en-US" altLang="zh-CN" i="1" dirty="0"/>
              <a:t>B</a:t>
            </a:r>
            <a:r>
              <a:rPr lang="zh-CN" altLang="en-US" dirty="0"/>
              <a:t>，常数列向量为</a:t>
            </a:r>
            <a:r>
              <a:rPr lang="en-US" altLang="zh-CN" i="1" dirty="0"/>
              <a:t>b</a:t>
            </a:r>
            <a:r>
              <a:rPr lang="zh-CN" altLang="en-US" dirty="0"/>
              <a:t>，则有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570367"/>
              </p:ext>
            </p:extLst>
          </p:nvPr>
        </p:nvGraphicFramePr>
        <p:xfrm>
          <a:off x="3812952" y="1906042"/>
          <a:ext cx="2376264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18" name="Equation" r:id="rId3" imgW="1028520" imgH="533160" progId="Equation.DSMT4">
                  <p:embed/>
                </p:oleObj>
              </mc:Choice>
              <mc:Fallback>
                <p:oleObj name="Equation" r:id="rId3" imgW="102852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952" y="1906042"/>
                        <a:ext cx="2376264" cy="1224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808127" y="3381184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于是有</a:t>
            </a:r>
          </a:p>
        </p:txBody>
      </p:sp>
      <p:graphicFrame>
        <p:nvGraphicFramePr>
          <p:cNvPr id="993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829394"/>
              </p:ext>
            </p:extLst>
          </p:nvPr>
        </p:nvGraphicFramePr>
        <p:xfrm>
          <a:off x="2588816" y="3170834"/>
          <a:ext cx="52371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19" name="Equation" r:id="rId5" imgW="2705040" imgH="533160" progId="Equation.DSMT4">
                  <p:embed/>
                </p:oleObj>
              </mc:Choice>
              <mc:Fallback>
                <p:oleObj name="Equation" r:id="rId5" imgW="2705040" imgH="533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816" y="3170834"/>
                        <a:ext cx="5237162" cy="1057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808126" y="4570338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而</a:t>
            </a:r>
          </a:p>
        </p:txBody>
      </p:sp>
      <p:graphicFrame>
        <p:nvGraphicFramePr>
          <p:cNvPr id="993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628044"/>
              </p:ext>
            </p:extLst>
          </p:nvPr>
        </p:nvGraphicFramePr>
        <p:xfrm>
          <a:off x="2588816" y="4343140"/>
          <a:ext cx="3984752" cy="1090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0" name="Equation" r:id="rId7" imgW="1993680" imgH="533160" progId="Equation.DSMT4">
                  <p:embed/>
                </p:oleObj>
              </mc:Choice>
              <mc:Fallback>
                <p:oleObj name="Equation" r:id="rId7" imgW="1993680" imgH="533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816" y="4343140"/>
                        <a:ext cx="3984752" cy="10909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808127" y="5863285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993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056101"/>
              </p:ext>
            </p:extLst>
          </p:nvPr>
        </p:nvGraphicFramePr>
        <p:xfrm>
          <a:off x="2660824" y="5556788"/>
          <a:ext cx="4049890" cy="105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1" name="Equation" r:id="rId9" imgW="2095200" imgH="533160" progId="Equation.DSMT4">
                  <p:embed/>
                </p:oleObj>
              </mc:Choice>
              <mc:Fallback>
                <p:oleObj name="Equation" r:id="rId9" imgW="2095200" imgH="5331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824" y="5556788"/>
                        <a:ext cx="4049890" cy="10509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808127" y="6601443"/>
            <a:ext cx="339905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因此方程组有解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  <p:bldP spid="99335" grpId="0"/>
      <p:bldP spid="99337" grpId="0"/>
      <p:bldP spid="99339" grpId="0"/>
      <p:bldP spid="993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292672" y="1567274"/>
            <a:ext cx="950649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dirty="0" smtClean="0"/>
              <a:t>若 </a:t>
            </a:r>
            <a:r>
              <a:rPr kumimoji="1" lang="en-US" altLang="zh-CN" i="1" dirty="0" smtClean="0">
                <a:ea typeface="宋体" pitchFamily="2" charset="-122"/>
              </a:rPr>
              <a:t>x</a:t>
            </a:r>
            <a:r>
              <a:rPr kumimoji="1" lang="en-US" altLang="zh-CN" baseline="-25000" dirty="0" smtClean="0">
                <a:ea typeface="宋体" pitchFamily="2" charset="-122"/>
              </a:rPr>
              <a:t>1</a:t>
            </a:r>
            <a:r>
              <a:rPr kumimoji="1" lang="en-US" altLang="zh-CN" dirty="0">
                <a:ea typeface="宋体" pitchFamily="2" charset="-122"/>
              </a:rPr>
              <a:t>=</a:t>
            </a:r>
            <a:r>
              <a:rPr kumimoji="1" lang="en-US" altLang="zh-CN" i="1" dirty="0">
                <a:ea typeface="宋体" pitchFamily="2" charset="-122"/>
                <a:sym typeface="Symbol" pitchFamily="18" charset="2"/>
              </a:rPr>
              <a:t></a:t>
            </a:r>
            <a:r>
              <a:rPr kumimoji="1" lang="en-US" altLang="zh-CN" baseline="-25000" dirty="0">
                <a:ea typeface="宋体" pitchFamily="2" charset="-122"/>
              </a:rPr>
              <a:t>1</a:t>
            </a:r>
            <a:r>
              <a:rPr kumimoji="1" lang="en-US" altLang="zh-CN" dirty="0">
                <a:ea typeface="宋体" pitchFamily="2" charset="-122"/>
              </a:rPr>
              <a:t>, </a:t>
            </a:r>
            <a:r>
              <a:rPr kumimoji="1" lang="en-US" altLang="zh-CN" i="1" dirty="0">
                <a:ea typeface="宋体" pitchFamily="2" charset="-122"/>
              </a:rPr>
              <a:t>x</a:t>
            </a:r>
            <a:r>
              <a:rPr kumimoji="1" lang="en-US" altLang="zh-CN" baseline="-25000" dirty="0">
                <a:ea typeface="宋体" pitchFamily="2" charset="-122"/>
              </a:rPr>
              <a:t>2</a:t>
            </a:r>
            <a:r>
              <a:rPr kumimoji="1" lang="en-US" altLang="zh-CN" dirty="0">
                <a:ea typeface="宋体" pitchFamily="2" charset="-122"/>
              </a:rPr>
              <a:t>=</a:t>
            </a:r>
            <a:r>
              <a:rPr kumimoji="1" lang="en-US" altLang="zh-CN" i="1" dirty="0">
                <a:ea typeface="宋体" pitchFamily="2" charset="-122"/>
                <a:sym typeface="Symbol" pitchFamily="18" charset="2"/>
              </a:rPr>
              <a:t></a:t>
            </a:r>
            <a:r>
              <a:rPr kumimoji="1" lang="en-US" altLang="zh-CN" baseline="-25000" dirty="0">
                <a:ea typeface="宋体" pitchFamily="2" charset="-122"/>
              </a:rPr>
              <a:t>2</a:t>
            </a:r>
            <a:r>
              <a:rPr kumimoji="1" lang="en-US" altLang="zh-CN" dirty="0">
                <a:ea typeface="宋体" pitchFamily="2" charset="-122"/>
              </a:rPr>
              <a:t>, ···, </a:t>
            </a:r>
            <a:r>
              <a:rPr kumimoji="1" lang="en-US" altLang="zh-CN" i="1" dirty="0" err="1">
                <a:ea typeface="宋体" pitchFamily="2" charset="-122"/>
              </a:rPr>
              <a:t>x</a:t>
            </a:r>
            <a:r>
              <a:rPr kumimoji="1" lang="en-US" altLang="zh-CN" i="1" baseline="-25000" dirty="0" err="1">
                <a:ea typeface="宋体" pitchFamily="2" charset="-122"/>
              </a:rPr>
              <a:t>n</a:t>
            </a:r>
            <a:r>
              <a:rPr kumimoji="1" lang="en-US" altLang="zh-CN" dirty="0">
                <a:ea typeface="宋体" pitchFamily="2" charset="-122"/>
              </a:rPr>
              <a:t>=</a:t>
            </a:r>
            <a:r>
              <a:rPr kumimoji="1" lang="en-US" altLang="zh-CN" i="1" dirty="0">
                <a:ea typeface="宋体" pitchFamily="2" charset="-122"/>
                <a:sym typeface="Symbol" pitchFamily="18" charset="2"/>
              </a:rPr>
              <a:t></a:t>
            </a:r>
            <a:r>
              <a:rPr kumimoji="1" lang="en-US" altLang="zh-CN" i="1" baseline="-25000" dirty="0" smtClean="0">
                <a:ea typeface="宋体" pitchFamily="2" charset="-122"/>
              </a:rPr>
              <a:t>n </a:t>
            </a:r>
            <a:r>
              <a:rPr kumimoji="1" lang="zh-CN" altLang="en-US" dirty="0" smtClean="0"/>
              <a:t>为方程组 </a:t>
            </a:r>
            <a:r>
              <a:rPr kumimoji="1" lang="en-US" altLang="zh-CN" i="1" dirty="0" smtClean="0">
                <a:ea typeface="宋体" pitchFamily="2" charset="-122"/>
              </a:rPr>
              <a:t>Ax</a:t>
            </a:r>
            <a:r>
              <a:rPr kumimoji="1" lang="en-US" altLang="zh-CN" i="1" baseline="-25000" dirty="0" smtClean="0">
                <a:ea typeface="宋体" pitchFamily="2" charset="-122"/>
              </a:rPr>
              <a:t> </a:t>
            </a:r>
            <a:r>
              <a:rPr kumimoji="1" lang="en-US" altLang="zh-CN" dirty="0">
                <a:ea typeface="宋体" pitchFamily="2" charset="-122"/>
              </a:rPr>
              <a:t>=</a:t>
            </a:r>
            <a:r>
              <a:rPr kumimoji="1" lang="en-US" altLang="zh-CN" baseline="-25000" dirty="0">
                <a:ea typeface="宋体" pitchFamily="2" charset="-122"/>
              </a:rPr>
              <a:t> </a:t>
            </a:r>
            <a:r>
              <a:rPr kumimoji="1" lang="en-US" altLang="zh-CN" i="1" dirty="0" smtClean="0">
                <a:ea typeface="宋体" pitchFamily="2" charset="-122"/>
              </a:rPr>
              <a:t>b 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解</a:t>
            </a:r>
            <a:r>
              <a:rPr kumimoji="1" lang="en-US" altLang="zh-CN" dirty="0">
                <a:ea typeface="宋体" pitchFamily="2" charset="-122"/>
              </a:rPr>
              <a:t>, </a:t>
            </a:r>
            <a:r>
              <a:rPr kumimoji="1" lang="zh-CN" altLang="en-US" dirty="0"/>
              <a:t>则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638519"/>
              </p:ext>
            </p:extLst>
          </p:nvPr>
        </p:nvGraphicFramePr>
        <p:xfrm>
          <a:off x="948761" y="2177743"/>
          <a:ext cx="2653171" cy="2473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Equation" r:id="rId3" imgW="965160" imgH="1079280" progId="Equation.DSMT4">
                  <p:embed/>
                </p:oleObj>
              </mc:Choice>
              <mc:Fallback>
                <p:oleObj name="Equation" r:id="rId3" imgW="965160" imgH="1079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761" y="2177743"/>
                        <a:ext cx="2653171" cy="24733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570448" y="3047089"/>
            <a:ext cx="604882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kumimoji="1" lang="zh-CN" altLang="en-US" dirty="0"/>
              <a:t>也称为</a:t>
            </a:r>
            <a:r>
              <a:rPr kumimoji="1" lang="zh-CN" altLang="en-US" dirty="0" smtClean="0"/>
              <a:t>方程组 </a:t>
            </a:r>
            <a:r>
              <a:rPr kumimoji="1" lang="en-US" altLang="zh-CN" i="1" dirty="0" smtClean="0">
                <a:ea typeface="宋体" pitchFamily="2" charset="-122"/>
              </a:rPr>
              <a:t>Ax</a:t>
            </a:r>
            <a:r>
              <a:rPr kumimoji="1" lang="en-US" altLang="zh-CN" i="1" baseline="-25000" dirty="0" smtClean="0">
                <a:ea typeface="宋体" pitchFamily="2" charset="-122"/>
              </a:rPr>
              <a:t> </a:t>
            </a:r>
            <a:r>
              <a:rPr kumimoji="1" lang="en-US" altLang="zh-CN" dirty="0">
                <a:ea typeface="宋体" pitchFamily="2" charset="-122"/>
              </a:rPr>
              <a:t>=</a:t>
            </a:r>
            <a:r>
              <a:rPr kumimoji="1" lang="en-US" altLang="zh-CN" baseline="-25000" dirty="0">
                <a:ea typeface="宋体" pitchFamily="2" charset="-122"/>
              </a:rPr>
              <a:t> </a:t>
            </a:r>
            <a:r>
              <a:rPr kumimoji="1" lang="en-US" altLang="zh-CN" i="1" dirty="0" smtClean="0">
                <a:ea typeface="宋体" pitchFamily="2" charset="-122"/>
              </a:rPr>
              <a:t>b </a:t>
            </a:r>
            <a:r>
              <a:rPr kumimoji="1" lang="zh-CN" altLang="en-US" dirty="0" smtClean="0"/>
              <a:t>的</a:t>
            </a:r>
            <a:r>
              <a:rPr kumimoji="1" lang="zh-CN" altLang="en-US" dirty="0">
                <a:solidFill>
                  <a:srgbClr val="0000CC"/>
                </a:solidFill>
              </a:rPr>
              <a:t>解向量</a:t>
            </a:r>
            <a:r>
              <a:rPr kumimoji="1" lang="en-US" altLang="zh-CN" dirty="0">
                <a:ea typeface="宋体" pitchFamily="2" charset="-122"/>
              </a:rPr>
              <a:t>.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522659" y="4651096"/>
            <a:ext cx="10663061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       </a:t>
            </a:r>
            <a:r>
              <a:rPr kumimoji="1" lang="zh-CN" altLang="en-US" dirty="0"/>
              <a:t>若方程组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i="1" dirty="0">
                <a:ea typeface="宋体" pitchFamily="2" charset="-122"/>
              </a:rPr>
              <a:t>Ax=b </a:t>
            </a:r>
            <a:r>
              <a:rPr kumimoji="1" lang="zh-CN" altLang="en-US" dirty="0"/>
              <a:t>和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i="1" dirty="0" err="1">
                <a:ea typeface="宋体" pitchFamily="2" charset="-122"/>
              </a:rPr>
              <a:t>Cx</a:t>
            </a:r>
            <a:r>
              <a:rPr lang="en-US" altLang="zh-CN" i="1" dirty="0">
                <a:ea typeface="宋体" pitchFamily="2" charset="-122"/>
              </a:rPr>
              <a:t>=d </a:t>
            </a:r>
            <a:r>
              <a:rPr kumimoji="1" lang="zh-CN" altLang="en-US" dirty="0"/>
              <a:t>的解</a:t>
            </a:r>
            <a:r>
              <a:rPr kumimoji="1" lang="zh-CN" altLang="en-US" dirty="0">
                <a:solidFill>
                  <a:srgbClr val="CC3300"/>
                </a:solidFill>
              </a:rPr>
              <a:t>完全</a:t>
            </a:r>
            <a:r>
              <a:rPr kumimoji="1" lang="zh-CN" altLang="en-US" dirty="0"/>
              <a:t>相同 ，则称它们是</a:t>
            </a:r>
            <a:r>
              <a:rPr kumimoji="1" lang="zh-CN" altLang="en-US" dirty="0">
                <a:solidFill>
                  <a:srgbClr val="0000CC"/>
                </a:solidFill>
              </a:rPr>
              <a:t>同解的</a:t>
            </a:r>
            <a:r>
              <a:rPr lang="en-US" altLang="zh-CN" dirty="0">
                <a:ea typeface="宋体" pitchFamily="2" charset="-122"/>
              </a:rPr>
              <a:t>.</a:t>
            </a:r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434499" y="683934"/>
            <a:ext cx="10276840" cy="725913"/>
          </a:xfrm>
          <a:ln/>
          <a:extLst>
            <a:ext uri="{91240B29-F687-4F45-9708-019B960494DF}">
              <a14:hiddenLine xmlns:a14="http://schemas.microsoft.com/office/drawing/2010/main" w="38100" cmpd="dbl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400">
                <a:solidFill>
                  <a:srgbClr val="0000CC"/>
                </a:solidFill>
                <a:ea typeface="黑体" pitchFamily="49" charset="-122"/>
              </a:rPr>
              <a:t>几个预备概念：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4" grpId="0"/>
      <p:bldP spid="5325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>
          <a:xfrm>
            <a:off x="643523" y="249858"/>
            <a:ext cx="10276840" cy="647200"/>
          </a:xfrm>
        </p:spPr>
        <p:txBody>
          <a:bodyPr/>
          <a:lstStyle/>
          <a:p>
            <a:pPr algn="l"/>
            <a:r>
              <a:rPr lang="en-US" altLang="zh-CN" sz="3400" dirty="0"/>
              <a:t>20. </a:t>
            </a:r>
            <a:r>
              <a:rPr lang="zh-CN" altLang="en-US" sz="3400" dirty="0">
                <a:ea typeface="黑体" pitchFamily="49" charset="-122"/>
              </a:rPr>
              <a:t>证明以</a:t>
            </a:r>
            <a:r>
              <a:rPr lang="en-US" altLang="zh-CN" sz="3400" i="1" dirty="0">
                <a:ea typeface="黑体" pitchFamily="49" charset="-122"/>
              </a:rPr>
              <a:t>x, y, z, u, v</a:t>
            </a:r>
            <a:r>
              <a:rPr lang="zh-CN" altLang="en-US" sz="3400" dirty="0">
                <a:ea typeface="黑体" pitchFamily="49" charset="-122"/>
              </a:rPr>
              <a:t>为未知量的方程组</a:t>
            </a:r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419098"/>
              </p:ext>
            </p:extLst>
          </p:nvPr>
        </p:nvGraphicFramePr>
        <p:xfrm>
          <a:off x="2804841" y="891917"/>
          <a:ext cx="3673748" cy="2519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2" name="Equation" r:id="rId3" imgW="1650960" imgH="1346040" progId="Equation.DSMT4">
                  <p:embed/>
                </p:oleObj>
              </mc:Choice>
              <mc:Fallback>
                <p:oleObj name="Equation" r:id="rId3" imgW="1650960" imgH="1346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841" y="891917"/>
                        <a:ext cx="3673748" cy="25196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0293672" y="1660467"/>
            <a:ext cx="73647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dirty="0"/>
              <a:t>(1)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619214" y="3461647"/>
            <a:ext cx="722863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在下面任何一个条件下必有非零解：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686383" y="3982906"/>
            <a:ext cx="640629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dirty="0"/>
              <a:t>1)</a:t>
            </a:r>
            <a:r>
              <a:rPr lang="zh-CN" altLang="en-US" dirty="0" smtClean="0"/>
              <a:t>系数 </a:t>
            </a:r>
            <a:r>
              <a:rPr lang="en-US" altLang="zh-CN" i="1" dirty="0" err="1" smtClean="0"/>
              <a:t>a,b,c,d,e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中</a:t>
            </a:r>
            <a:r>
              <a:rPr lang="zh-CN" altLang="en-US" dirty="0"/>
              <a:t>有两个</a:t>
            </a:r>
            <a:r>
              <a:rPr lang="zh-CN" altLang="en-US" dirty="0" smtClean="0"/>
              <a:t>等于 </a:t>
            </a:r>
            <a:r>
              <a:rPr lang="en-US" altLang="zh-CN" dirty="0" smtClean="0"/>
              <a:t>-</a:t>
            </a:r>
            <a:r>
              <a:rPr lang="en-US" altLang="zh-CN" dirty="0"/>
              <a:t>1;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713670" y="4651096"/>
            <a:ext cx="664353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/>
              <a:t>2)</a:t>
            </a:r>
            <a:r>
              <a:rPr lang="zh-CN" altLang="en-US"/>
              <a:t>任何一个系数都不等于</a:t>
            </a:r>
            <a:r>
              <a:rPr lang="en-US" altLang="zh-CN"/>
              <a:t>-1</a:t>
            </a:r>
            <a:r>
              <a:rPr lang="zh-CN" altLang="en-US"/>
              <a:t>，但有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364462"/>
              </p:ext>
            </p:extLst>
          </p:nvPr>
        </p:nvGraphicFramePr>
        <p:xfrm>
          <a:off x="2948856" y="5650458"/>
          <a:ext cx="561662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3" name="Equation" r:id="rId5" imgW="2844720" imgH="444240" progId="Equation.DSMT4">
                  <p:embed/>
                </p:oleObj>
              </mc:Choice>
              <mc:Fallback>
                <p:oleObj name="Equation" r:id="rId5" imgW="2844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856" y="5650458"/>
                        <a:ext cx="5616624" cy="1008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428202" y="367330"/>
            <a:ext cx="5236099" cy="60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200" dirty="0"/>
              <a:t>证：方程组</a:t>
            </a:r>
            <a:r>
              <a:rPr lang="en-US" altLang="zh-CN" sz="3200" dirty="0"/>
              <a:t>(1)</a:t>
            </a:r>
            <a:r>
              <a:rPr lang="zh-CN" altLang="en-US" sz="3200" dirty="0" smtClean="0"/>
              <a:t>的系数矩阵</a:t>
            </a:r>
            <a:r>
              <a:rPr lang="zh-CN" altLang="en-US" sz="3200" dirty="0"/>
              <a:t>为</a:t>
            </a: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1952096" y="1000537"/>
          <a:ext cx="3904192" cy="2064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7" name="Equation" r:id="rId3" imgW="2120760" imgH="1333440" progId="Equation.DSMT4">
                  <p:embed/>
                </p:oleObj>
              </mc:Choice>
              <mc:Fallback>
                <p:oleObj name="Equation" r:id="rId3" imgW="2120760" imgH="13334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096" y="1000537"/>
                        <a:ext cx="3904192" cy="2064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331646" y="2984118"/>
            <a:ext cx="11233997" cy="109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 marL="361950" indent="-3619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413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dirty="0">
                <a:ea typeface="黑体" pitchFamily="49" charset="-122"/>
              </a:rPr>
              <a:t>1</a:t>
            </a:r>
            <a:r>
              <a:rPr lang="en-US" altLang="zh-CN" sz="3200" dirty="0" smtClean="0">
                <a:ea typeface="黑体" pitchFamily="49" charset="-122"/>
              </a:rPr>
              <a:t>) </a:t>
            </a:r>
            <a:r>
              <a:rPr lang="zh-CN" altLang="en-US" sz="3200" dirty="0" smtClean="0">
                <a:ea typeface="黑体" pitchFamily="49" charset="-122"/>
              </a:rPr>
              <a:t>系数</a:t>
            </a:r>
            <a:r>
              <a:rPr lang="en-US" altLang="zh-CN" sz="3200" i="1" dirty="0" err="1">
                <a:ea typeface="黑体" pitchFamily="49" charset="-122"/>
              </a:rPr>
              <a:t>a,b,c,d,e</a:t>
            </a:r>
            <a:r>
              <a:rPr lang="zh-CN" altLang="en-US" sz="3200" dirty="0">
                <a:ea typeface="黑体" pitchFamily="49" charset="-122"/>
              </a:rPr>
              <a:t>中有两个等于</a:t>
            </a:r>
            <a:r>
              <a:rPr lang="en-US" altLang="zh-CN" sz="3200" dirty="0">
                <a:ea typeface="黑体" pitchFamily="49" charset="-122"/>
              </a:rPr>
              <a:t>-1</a:t>
            </a:r>
            <a:r>
              <a:rPr lang="zh-CN" altLang="en-US" sz="3200" dirty="0">
                <a:ea typeface="黑体" pitchFamily="49" charset="-122"/>
              </a:rPr>
              <a:t>，则</a:t>
            </a:r>
            <a:r>
              <a:rPr lang="en-US" altLang="zh-CN" sz="3200" dirty="0">
                <a:ea typeface="黑体" pitchFamily="49" charset="-122"/>
              </a:rPr>
              <a:t>|A|</a:t>
            </a:r>
            <a:r>
              <a:rPr lang="zh-CN" altLang="en-US" sz="3200" dirty="0">
                <a:ea typeface="黑体" pitchFamily="49" charset="-122"/>
              </a:rPr>
              <a:t>中有两行相等，故</a:t>
            </a:r>
            <a:r>
              <a:rPr lang="en-US" altLang="zh-CN" sz="3200" dirty="0">
                <a:ea typeface="黑体" pitchFamily="49" charset="-122"/>
              </a:rPr>
              <a:t>|A|=0</a:t>
            </a:r>
            <a:r>
              <a:rPr lang="zh-CN" altLang="en-US" sz="3200" dirty="0">
                <a:ea typeface="黑体" pitchFamily="49" charset="-122"/>
              </a:rPr>
              <a:t>，因此有非零解</a:t>
            </a:r>
            <a:r>
              <a:rPr lang="en-US" altLang="zh-CN" sz="3200" dirty="0">
                <a:ea typeface="黑体" pitchFamily="49" charset="-122"/>
              </a:rPr>
              <a:t>.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428202" y="4426322"/>
            <a:ext cx="1082718" cy="60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sz="3200" dirty="0"/>
              <a:t>2) </a:t>
            </a:r>
            <a:r>
              <a:rPr lang="zh-CN" altLang="en-US" sz="3200" dirty="0"/>
              <a:t>由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877394" y="5578450"/>
            <a:ext cx="638687" cy="60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200" dirty="0"/>
              <a:t>得</a:t>
            </a:r>
          </a:p>
        </p:txBody>
      </p:sp>
      <p:graphicFrame>
        <p:nvGraphicFramePr>
          <p:cNvPr id="1024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778908"/>
              </p:ext>
            </p:extLst>
          </p:nvPr>
        </p:nvGraphicFramePr>
        <p:xfrm>
          <a:off x="1652712" y="5516199"/>
          <a:ext cx="538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8" name="Equation" r:id="rId5" imgW="2806560" imgH="444240" progId="Equation.DSMT4">
                  <p:embed/>
                </p:oleObj>
              </mc:Choice>
              <mc:Fallback>
                <p:oleObj name="Equation" r:id="rId5" imgW="2806560" imgH="4442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712" y="5516199"/>
                        <a:ext cx="5384800" cy="787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745936"/>
              </p:ext>
            </p:extLst>
          </p:nvPr>
        </p:nvGraphicFramePr>
        <p:xfrm>
          <a:off x="1724720" y="4296267"/>
          <a:ext cx="4824536" cy="865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9" name="Equation" r:id="rId7" imgW="2844720" imgH="444240" progId="Equation.DSMT4">
                  <p:embed/>
                </p:oleObj>
              </mc:Choice>
              <mc:Fallback>
                <p:oleObj name="Equation" r:id="rId7" imgW="284472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720" y="4296267"/>
                        <a:ext cx="4824536" cy="865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/>
      <p:bldP spid="102408" grpId="0"/>
      <p:bldP spid="1024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822501"/>
              </p:ext>
            </p:extLst>
          </p:nvPr>
        </p:nvGraphicFramePr>
        <p:xfrm>
          <a:off x="808127" y="2270449"/>
          <a:ext cx="5309081" cy="239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9" name="Equation" r:id="rId3" imgW="3429000" imgH="1549080" progId="Equation.DSMT4">
                  <p:embed/>
                </p:oleObj>
              </mc:Choice>
              <mc:Fallback>
                <p:oleObj name="Equation" r:id="rId3" imgW="3429000" imgH="1549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127" y="2270449"/>
                        <a:ext cx="5309081" cy="2398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207002"/>
              </p:ext>
            </p:extLst>
          </p:nvPr>
        </p:nvGraphicFramePr>
        <p:xfrm>
          <a:off x="774543" y="4731559"/>
          <a:ext cx="8655033" cy="239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0" name="Equation" r:id="rId5" imgW="5562360" imgH="1549080" progId="Equation.DSMT4">
                  <p:embed/>
                </p:oleObj>
              </mc:Choice>
              <mc:Fallback>
                <p:oleObj name="Equation" r:id="rId5" imgW="5562360" imgH="1549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543" y="4731559"/>
                        <a:ext cx="8655033" cy="23981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904682" y="286867"/>
          <a:ext cx="3809735" cy="2064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1" name="Equation" r:id="rId7" imgW="2070000" imgH="1333440" progId="Equation.DSMT4">
                  <p:embed/>
                </p:oleObj>
              </mc:Choice>
              <mc:Fallback>
                <p:oleObj name="Equation" r:id="rId7" imgW="2070000" imgH="13334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682" y="286867"/>
                        <a:ext cx="3809735" cy="2064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342898"/>
              </p:ext>
            </p:extLst>
          </p:nvPr>
        </p:nvGraphicFramePr>
        <p:xfrm>
          <a:off x="4806774" y="286867"/>
          <a:ext cx="4622802" cy="2064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2" name="Equation" r:id="rId9" imgW="3022560" imgH="1333440" progId="Equation.DSMT4">
                  <p:embed/>
                </p:oleObj>
              </mc:Choice>
              <mc:Fallback>
                <p:oleObj name="Equation" r:id="rId9" imgW="3022560" imgH="13334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774" y="286867"/>
                        <a:ext cx="4622802" cy="20640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284605" y="446044"/>
          <a:ext cx="5795416" cy="2064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3" name="Equation" r:id="rId3" imgW="3149280" imgH="1333440" progId="Equation.DSMT4">
                  <p:embed/>
                </p:oleObj>
              </mc:Choice>
              <mc:Fallback>
                <p:oleObj name="Equation" r:id="rId3" imgW="3149280" imgH="1333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605" y="446044"/>
                        <a:ext cx="5795416" cy="2064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1284605" y="2746228"/>
          <a:ext cx="514262" cy="293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4" name="Equation" r:id="rId5" imgW="279360" imgH="190440" progId="Equation.DSMT4">
                  <p:embed/>
                </p:oleObj>
              </mc:Choice>
              <mc:Fallback>
                <p:oleObj name="Equation" r:id="rId5" imgW="279360" imgH="1904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605" y="2746228"/>
                        <a:ext cx="514262" cy="2938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093595" y="3540361"/>
            <a:ext cx="427429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因此方程组有非零解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904682" y="48977"/>
            <a:ext cx="10276840" cy="1259417"/>
          </a:xfrm>
        </p:spPr>
        <p:txBody>
          <a:bodyPr/>
          <a:lstStyle/>
          <a:p>
            <a:r>
              <a:rPr lang="en-US" altLang="zh-CN" sz="4900">
                <a:solidFill>
                  <a:srgbClr val="0000CC"/>
                </a:solidFill>
              </a:rPr>
              <a:t>§3.2.1 </a:t>
            </a:r>
            <a:r>
              <a:rPr lang="zh-CN" altLang="en-US" sz="4900">
                <a:solidFill>
                  <a:srgbClr val="0000CC"/>
                </a:solidFill>
              </a:rPr>
              <a:t>非齐次线性方程组的解法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713670" y="4014391"/>
            <a:ext cx="352216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  <a:latin typeface="黑体" pitchFamily="49" charset="-122"/>
              </a:rPr>
              <a:t>1. </a:t>
            </a:r>
            <a:r>
              <a:rPr lang="zh-CN" altLang="en-US">
                <a:solidFill>
                  <a:srgbClr val="0000CC"/>
                </a:solidFill>
                <a:latin typeface="黑体" pitchFamily="49" charset="-122"/>
              </a:rPr>
              <a:t>有解的条件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4095204" y="5893021"/>
          <a:ext cx="1903818" cy="739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6" name="Equation" r:id="rId3" imgW="507960" imgH="241200" progId="Equation.DSMT4">
                  <p:embed/>
                </p:oleObj>
              </mc:Choice>
              <mc:Fallback>
                <p:oleObj name="Equation" r:id="rId3" imgW="5079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204" y="5893021"/>
                        <a:ext cx="1903818" cy="7399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999137" y="4624858"/>
            <a:ext cx="1017174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latin typeface="黑体" pitchFamily="49" charset="-122"/>
              </a:rPr>
              <a:t>定理</a:t>
            </a:r>
            <a:r>
              <a:rPr lang="en-US" altLang="zh-CN" dirty="0">
                <a:solidFill>
                  <a:srgbClr val="FF3300"/>
                </a:solidFill>
                <a:latin typeface="黑体" pitchFamily="49" charset="-122"/>
              </a:rPr>
              <a:t>1</a:t>
            </a:r>
            <a:r>
              <a:rPr lang="en-US" altLang="zh-CN" dirty="0">
                <a:solidFill>
                  <a:srgbClr val="0000CC"/>
                </a:solidFill>
                <a:latin typeface="黑体" pitchFamily="49" charset="-122"/>
              </a:rPr>
              <a:t>	</a:t>
            </a:r>
            <a:r>
              <a:rPr lang="zh-CN" altLang="en-US" dirty="0" smtClean="0">
                <a:latin typeface="黑体" pitchFamily="49" charset="-122"/>
              </a:rPr>
              <a:t>非齐次线性方程组</a:t>
            </a:r>
            <a:r>
              <a:rPr lang="en-US" altLang="zh-CN" dirty="0">
                <a:latin typeface="黑体" pitchFamily="49" charset="-122"/>
              </a:rPr>
              <a:t>(1)</a:t>
            </a:r>
            <a:r>
              <a:rPr lang="zh-CN" altLang="en-US" dirty="0">
                <a:latin typeface="黑体" pitchFamily="49" charset="-122"/>
              </a:rPr>
              <a:t>有解的充要条件是，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2804840" y="5205589"/>
            <a:ext cx="701062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latin typeface="黑体" pitchFamily="49" charset="-122"/>
              </a:rPr>
              <a:t>系数矩阵与增广矩阵的</a:t>
            </a:r>
            <a:r>
              <a:rPr lang="zh-CN" altLang="en-US" dirty="0">
                <a:solidFill>
                  <a:srgbClr val="CC3300"/>
                </a:solidFill>
                <a:latin typeface="黑体" pitchFamily="49" charset="-122"/>
              </a:rPr>
              <a:t>秩</a:t>
            </a:r>
            <a:r>
              <a:rPr lang="zh-CN" altLang="en-US" dirty="0">
                <a:latin typeface="黑体" pitchFamily="49" charset="-122"/>
              </a:rPr>
              <a:t>相同，即 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8519955" y="1873383"/>
            <a:ext cx="10474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en-US" altLang="zh-CN">
                <a:ea typeface="宋体" pitchFamily="2" charset="-122"/>
              </a:rPr>
              <a:t>(1)</a:t>
            </a:r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459767"/>
              </p:ext>
            </p:extLst>
          </p:nvPr>
        </p:nvGraphicFramePr>
        <p:xfrm>
          <a:off x="1543050" y="1208088"/>
          <a:ext cx="6813550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7" name="Equation" r:id="rId5" imgW="2387520" imgH="1104840" progId="Equation.DSMT4">
                  <p:embed/>
                </p:oleObj>
              </mc:Choice>
              <mc:Fallback>
                <p:oleObj name="Equation" r:id="rId5" imgW="2387520" imgH="11048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1208088"/>
                        <a:ext cx="6813550" cy="265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80" grpId="0"/>
      <p:bldP spid="54281" grpId="0"/>
      <p:bldP spid="542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411534"/>
              </p:ext>
            </p:extLst>
          </p:nvPr>
        </p:nvGraphicFramePr>
        <p:xfrm>
          <a:off x="7583488" y="1031875"/>
          <a:ext cx="29003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1" name="Equation" r:id="rId3" imgW="952200" imgH="241200" progId="Equation.DSMT4">
                  <p:embed/>
                </p:oleObj>
              </mc:Choice>
              <mc:Fallback>
                <p:oleObj name="Equation" r:id="rId3" imgW="95220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488" y="1031875"/>
                        <a:ext cx="2900362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483630"/>
              </p:ext>
            </p:extLst>
          </p:nvPr>
        </p:nvGraphicFramePr>
        <p:xfrm>
          <a:off x="2012950" y="2327275"/>
          <a:ext cx="63277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2" name="Equation" r:id="rId5" imgW="1993680" imgH="241200" progId="Equation.DSMT4">
                  <p:embed/>
                </p:oleObj>
              </mc:Choice>
              <mc:Fallback>
                <p:oleObj name="Equation" r:id="rId5" imgW="199368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2327275"/>
                        <a:ext cx="63277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318151"/>
              </p:ext>
            </p:extLst>
          </p:nvPr>
        </p:nvGraphicFramePr>
        <p:xfrm>
          <a:off x="6657994" y="2978865"/>
          <a:ext cx="2938639" cy="64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3" name="Equation" r:id="rId7" imgW="914400" imgH="241200" progId="Equation.DSMT4">
                  <p:embed/>
                </p:oleObj>
              </mc:Choice>
              <mc:Fallback>
                <p:oleObj name="Equation" r:id="rId7" imgW="91440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94" y="2978865"/>
                        <a:ext cx="2938639" cy="6402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806027" y="4337991"/>
          <a:ext cx="2206079" cy="55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4" name="Equation" r:id="rId9" imgW="761760" imgH="228600" progId="Equation.DSMT4">
                  <p:embed/>
                </p:oleObj>
              </mc:Choice>
              <mc:Fallback>
                <p:oleObj name="Equation" r:id="rId9" imgW="7617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027" y="4337991"/>
                        <a:ext cx="2206079" cy="5509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11569"/>
              </p:ext>
            </p:extLst>
          </p:nvPr>
        </p:nvGraphicFramePr>
        <p:xfrm>
          <a:off x="4041455" y="5002386"/>
          <a:ext cx="1805164" cy="699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5" name="Equation" r:id="rId11" imgW="507960" imgH="241200" progId="Equation.DSMT4">
                  <p:embed/>
                </p:oleObj>
              </mc:Choice>
              <mc:Fallback>
                <p:oleObj name="Equation" r:id="rId11" imgW="5079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455" y="5002386"/>
                        <a:ext cx="1805164" cy="699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386222" y="421555"/>
            <a:ext cx="88394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latin typeface="黑体" pitchFamily="49" charset="-122"/>
              </a:rPr>
              <a:t>证</a:t>
            </a:r>
            <a:r>
              <a:rPr lang="en-US" altLang="zh-CN">
                <a:latin typeface="黑体" pitchFamily="49" charset="-122"/>
              </a:rPr>
              <a:t>:</a:t>
            </a:r>
            <a:endParaRPr lang="en-US" altLang="zh-CN">
              <a:solidFill>
                <a:srgbClr val="FF3300"/>
              </a:solidFill>
              <a:latin typeface="黑体" pitchFamily="49" charset="-122"/>
            </a:endParaRP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1337082" y="1000537"/>
            <a:ext cx="394888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latin typeface="黑体" pitchFamily="49" charset="-122"/>
              </a:rPr>
              <a:t>若方程组</a:t>
            </a:r>
            <a:r>
              <a:rPr lang="en-US" altLang="zh-CN">
                <a:latin typeface="黑体" pitchFamily="49" charset="-122"/>
              </a:rPr>
              <a:t>(1)</a:t>
            </a:r>
            <a:r>
              <a:rPr lang="zh-CN" altLang="en-US">
                <a:latin typeface="黑体" pitchFamily="49" charset="-122"/>
              </a:rPr>
              <a:t>有解，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671689" y="1691467"/>
            <a:ext cx="854469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latin typeface="黑体" pitchFamily="49" charset="-122"/>
              </a:rPr>
              <a:t>使方程组</a:t>
            </a:r>
            <a:r>
              <a:rPr lang="en-US" altLang="zh-CN" dirty="0">
                <a:latin typeface="黑体" pitchFamily="49" charset="-122"/>
              </a:rPr>
              <a:t>(1)</a:t>
            </a:r>
            <a:r>
              <a:rPr lang="zh-CN" altLang="en-US" dirty="0">
                <a:latin typeface="黑体" pitchFamily="49" charset="-122"/>
              </a:rPr>
              <a:t>的每一个方程成为</a:t>
            </a:r>
            <a:r>
              <a:rPr lang="zh-CN" altLang="en-US" dirty="0">
                <a:solidFill>
                  <a:schemeClr val="accent2"/>
                </a:solidFill>
                <a:latin typeface="黑体" pitchFamily="49" charset="-122"/>
              </a:rPr>
              <a:t>恒等式</a:t>
            </a:r>
            <a:r>
              <a:rPr lang="zh-CN" altLang="en-US" dirty="0">
                <a:latin typeface="黑体" pitchFamily="49" charset="-122"/>
              </a:rPr>
              <a:t>，即 </a:t>
            </a: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671689" y="2984118"/>
            <a:ext cx="598630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黑体" pitchFamily="49" charset="-122"/>
              </a:rPr>
              <a:t>成立，则列向量</a:t>
            </a:r>
            <a:r>
              <a:rPr lang="en-US" altLang="zh-CN" i="1"/>
              <a:t>b</a:t>
            </a:r>
            <a:r>
              <a:rPr lang="zh-CN" altLang="en-US">
                <a:latin typeface="黑体" pitchFamily="49" charset="-122"/>
              </a:rPr>
              <a:t>是</a:t>
            </a:r>
            <a:r>
              <a:rPr lang="en-US" altLang="zh-CN" i="1"/>
              <a:t>A</a:t>
            </a:r>
            <a:r>
              <a:rPr lang="zh-CN" altLang="en-US">
                <a:latin typeface="黑体" pitchFamily="49" charset="-122"/>
              </a:rPr>
              <a:t>的</a:t>
            </a:r>
            <a:r>
              <a:rPr lang="zh-CN" altLang="en-US">
                <a:solidFill>
                  <a:srgbClr val="CC3300"/>
                </a:solidFill>
                <a:latin typeface="黑体" pitchFamily="49" charset="-122"/>
              </a:rPr>
              <a:t>列</a:t>
            </a:r>
            <a:r>
              <a:rPr lang="zh-CN" altLang="en-US">
                <a:latin typeface="黑体" pitchFamily="49" charset="-122"/>
              </a:rPr>
              <a:t>向量</a:t>
            </a: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671689" y="3594585"/>
            <a:ext cx="132156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黑体" pitchFamily="49" charset="-122"/>
              </a:rPr>
              <a:t>组合</a:t>
            </a:r>
            <a:r>
              <a:rPr lang="en-US" altLang="zh-CN">
                <a:latin typeface="黑体" pitchFamily="49" charset="-122"/>
              </a:rPr>
              <a:t>.</a:t>
            </a: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9652180" y="2984118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latin typeface="黑体" pitchFamily="49" charset="-122"/>
              </a:rPr>
              <a:t>的线性</a:t>
            </a: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2955431" y="4254030"/>
            <a:ext cx="569776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黑体" pitchFamily="49" charset="-122"/>
              </a:rPr>
              <a:t>的列向量的</a:t>
            </a:r>
            <a:r>
              <a:rPr lang="zh-CN" altLang="en-US">
                <a:solidFill>
                  <a:schemeClr val="accent2"/>
                </a:solidFill>
                <a:latin typeface="黑体" pitchFamily="49" charset="-122"/>
              </a:rPr>
              <a:t>极大线性无关组</a:t>
            </a:r>
            <a:r>
              <a:rPr lang="en-US" altLang="zh-CN">
                <a:latin typeface="黑体" pitchFamily="49" charset="-122"/>
              </a:rPr>
              <a:t>.</a:t>
            </a:r>
          </a:p>
        </p:txBody>
      </p:sp>
      <p:sp>
        <p:nvSpPr>
          <p:cNvPr id="57367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1433637" y="446044"/>
            <a:ext cx="2378198" cy="613965"/>
          </a:xfrm>
        </p:spPr>
        <p:txBody>
          <a:bodyPr/>
          <a:lstStyle/>
          <a:p>
            <a:pPr algn="l"/>
            <a:r>
              <a:rPr lang="zh-CN" altLang="en-US" sz="34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必要性</a:t>
            </a: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5207689" y="1000537"/>
            <a:ext cx="24148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latin typeface="黑体" pitchFamily="49" charset="-122"/>
              </a:rPr>
              <a:t>即存在数组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2245961" y="3603331"/>
            <a:ext cx="817600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latin typeface="黑体" pitchFamily="49" charset="-122"/>
              </a:rPr>
              <a:t>从而</a:t>
            </a:r>
            <a:r>
              <a:rPr lang="en-US" altLang="zh-CN" i="1" dirty="0"/>
              <a:t>A</a:t>
            </a:r>
            <a:r>
              <a:rPr lang="zh-CN" altLang="en-US" dirty="0">
                <a:latin typeface="黑体" pitchFamily="49" charset="-122"/>
              </a:rPr>
              <a:t>的列向量组的极大线性无关组也是 </a:t>
            </a: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8476325" y="4236998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latin typeface="黑体" pitchFamily="49" charset="-122"/>
              </a:rPr>
              <a:t>从而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0" grpId="0"/>
      <p:bldP spid="57362" grpId="0"/>
      <p:bldP spid="57363" grpId="0"/>
      <p:bldP spid="57364" grpId="0"/>
      <p:bldP spid="57365" grpId="0"/>
      <p:bldP spid="57366" grpId="0"/>
      <p:bldP spid="57367" grpId="0"/>
      <p:bldP spid="57368" grpId="0"/>
      <p:bldP spid="57369" grpId="0"/>
      <p:bldP spid="573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203980" y="645452"/>
          <a:ext cx="2080137" cy="540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6" name="Equation" r:id="rId3" imgW="723600" imgH="228600" progId="Equation.DSMT4">
                  <p:embed/>
                </p:oleObj>
              </mc:Choice>
              <mc:Fallback>
                <p:oleObj name="Equation" r:id="rId3" imgW="723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980" y="645452"/>
                        <a:ext cx="2080137" cy="540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665273"/>
              </p:ext>
            </p:extLst>
          </p:nvPr>
        </p:nvGraphicFramePr>
        <p:xfrm>
          <a:off x="1789113" y="1857375"/>
          <a:ext cx="466725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7" name="Equation" r:id="rId5" imgW="1688760" imgH="939600" progId="Equation.DSMT4">
                  <p:embed/>
                </p:oleObj>
              </mc:Choice>
              <mc:Fallback>
                <p:oleObj name="Equation" r:id="rId5" imgW="168876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857375"/>
                        <a:ext cx="4667250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1408449" y="603471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设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4168669" y="603471"/>
            <a:ext cx="232344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由于 </a:t>
            </a:r>
            <a:r>
              <a:rPr lang="en-US" altLang="zh-CN" i="1"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≠0</a:t>
            </a:r>
            <a:r>
              <a:rPr lang="zh-CN" altLang="en-US">
                <a:ea typeface="宋体" pitchFamily="2" charset="-122"/>
              </a:rPr>
              <a:t>，</a:t>
            </a: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8549342" y="603471"/>
            <a:ext cx="237634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故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中</a:t>
            </a:r>
            <a:r>
              <a:rPr lang="zh-CN" altLang="en-US">
                <a:solidFill>
                  <a:srgbClr val="CC3300"/>
                </a:solidFill>
                <a:ea typeface="宋体" pitchFamily="2" charset="-122"/>
              </a:rPr>
              <a:t>至少</a:t>
            </a:r>
            <a:r>
              <a:rPr lang="zh-CN" altLang="en-US">
                <a:ea typeface="宋体" pitchFamily="2" charset="-122"/>
              </a:rPr>
              <a:t> 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455490" y="1159713"/>
            <a:ext cx="1015411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有一个</a:t>
            </a:r>
            <a:r>
              <a:rPr lang="en-US" altLang="zh-CN" i="1">
                <a:ea typeface="宋体" pitchFamily="2" charset="-122"/>
              </a:rPr>
              <a:t>r </a:t>
            </a:r>
            <a:r>
              <a:rPr lang="zh-CN" altLang="en-US">
                <a:ea typeface="宋体" pitchFamily="2" charset="-122"/>
              </a:rPr>
              <a:t>阶子式不为零</a:t>
            </a:r>
            <a:r>
              <a:rPr lang="en-US" altLang="zh-CN">
                <a:ea typeface="宋体" pitchFamily="2" charset="-122"/>
              </a:rPr>
              <a:t>. </a:t>
            </a:r>
            <a:r>
              <a:rPr lang="zh-CN" altLang="en-US">
                <a:ea typeface="宋体" pitchFamily="2" charset="-122"/>
              </a:rPr>
              <a:t>不妨设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zh-CN" altLang="en-US">
                <a:solidFill>
                  <a:srgbClr val="CC3300"/>
                </a:solidFill>
              </a:rPr>
              <a:t>左上角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 i="1">
                <a:ea typeface="宋体" pitchFamily="2" charset="-122"/>
              </a:rPr>
              <a:t>r </a:t>
            </a:r>
            <a:r>
              <a:rPr lang="zh-CN" altLang="en-US">
                <a:ea typeface="宋体" pitchFamily="2" charset="-122"/>
              </a:rPr>
              <a:t>阶子式 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1408448" y="4094854"/>
            <a:ext cx="932856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因此，增广矩阵</a:t>
            </a:r>
            <a:r>
              <a:rPr lang="en-US" altLang="zh-CN" i="1">
                <a:ea typeface="宋体" pitchFamily="2" charset="-122"/>
              </a:rPr>
              <a:t>B</a:t>
            </a:r>
            <a:r>
              <a:rPr lang="zh-CN" altLang="en-US">
                <a:ea typeface="宋体" pitchFamily="2" charset="-122"/>
              </a:rPr>
              <a:t>的前 </a:t>
            </a:r>
            <a:r>
              <a:rPr lang="en-US" altLang="zh-CN" i="1">
                <a:ea typeface="宋体" pitchFamily="2" charset="-122"/>
              </a:rPr>
              <a:t>r </a:t>
            </a:r>
            <a:r>
              <a:rPr lang="zh-CN" altLang="en-US">
                <a:ea typeface="宋体" pitchFamily="2" charset="-122"/>
              </a:rPr>
              <a:t>个行向量是其行向量组 </a:t>
            </a:r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500584" y="4618244"/>
            <a:ext cx="471191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的一个</a:t>
            </a:r>
            <a:r>
              <a:rPr lang="zh-CN" altLang="en-US" dirty="0">
                <a:solidFill>
                  <a:srgbClr val="0000CC"/>
                </a:solidFill>
              </a:rPr>
              <a:t>极大线性无关组</a:t>
            </a:r>
            <a:r>
              <a:rPr lang="en-US" altLang="zh-CN" dirty="0">
                <a:ea typeface="宋体" pitchFamily="2" charset="-122"/>
              </a:rPr>
              <a:t>.</a:t>
            </a: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1404251" y="5332470"/>
            <a:ext cx="962031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从而知，方程组</a:t>
            </a:r>
            <a:r>
              <a:rPr lang="en-US" altLang="zh-CN">
                <a:ea typeface="宋体" pitchFamily="2" charset="-122"/>
              </a:rPr>
              <a:t>(1)</a:t>
            </a:r>
            <a:r>
              <a:rPr lang="zh-CN" altLang="en-US">
                <a:ea typeface="宋体" pitchFamily="2" charset="-122"/>
              </a:rPr>
              <a:t>中后</a:t>
            </a:r>
            <a:r>
              <a:rPr lang="en-US" altLang="zh-CN" i="1">
                <a:ea typeface="宋体" pitchFamily="2" charset="-122"/>
              </a:rPr>
              <a:t>m</a:t>
            </a:r>
            <a:r>
              <a:rPr lang="zh-CN" altLang="en-US">
                <a:ea typeface="宋体" pitchFamily="2" charset="-122"/>
              </a:rPr>
              <a:t>－</a:t>
            </a:r>
            <a:r>
              <a:rPr lang="en-US" altLang="zh-CN" i="1">
                <a:ea typeface="宋体" pitchFamily="2" charset="-122"/>
              </a:rPr>
              <a:t>r</a:t>
            </a:r>
            <a:r>
              <a:rPr lang="zh-CN" altLang="en-US">
                <a:ea typeface="宋体" pitchFamily="2" charset="-122"/>
              </a:rPr>
              <a:t>个方程可用前 </a:t>
            </a:r>
            <a:r>
              <a:rPr lang="en-US" altLang="zh-CN" i="1">
                <a:ea typeface="宋体" pitchFamily="2" charset="-122"/>
              </a:rPr>
              <a:t>r </a:t>
            </a:r>
            <a:r>
              <a:rPr lang="zh-CN" altLang="en-US">
                <a:ea typeface="宋体" pitchFamily="2" charset="-122"/>
              </a:rPr>
              <a:t>个方 </a:t>
            </a:r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449193" y="5982230"/>
            <a:ext cx="1056929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程表出</a:t>
            </a:r>
            <a:r>
              <a:rPr lang="en-US" altLang="zh-CN">
                <a:ea typeface="宋体" pitchFamily="2" charset="-122"/>
              </a:rPr>
              <a:t>. </a:t>
            </a:r>
            <a:r>
              <a:rPr lang="zh-CN" altLang="en-US">
                <a:ea typeface="宋体" pitchFamily="2" charset="-122"/>
              </a:rPr>
              <a:t>因此</a:t>
            </a:r>
            <a:r>
              <a:rPr lang="zh-CN" altLang="en-US">
                <a:solidFill>
                  <a:srgbClr val="CC3300"/>
                </a:solidFill>
              </a:rPr>
              <a:t>可消去</a:t>
            </a:r>
            <a:r>
              <a:rPr lang="zh-CN" altLang="en-US">
                <a:ea typeface="宋体" pitchFamily="2" charset="-122"/>
              </a:rPr>
              <a:t>（即是多余的），改写前 </a:t>
            </a:r>
            <a:r>
              <a:rPr lang="en-US" altLang="zh-CN" i="1">
                <a:ea typeface="宋体" pitchFamily="2" charset="-122"/>
              </a:rPr>
              <a:t>r </a:t>
            </a:r>
            <a:r>
              <a:rPr lang="zh-CN" altLang="en-US">
                <a:ea typeface="宋体" pitchFamily="2" charset="-122"/>
              </a:rPr>
              <a:t>个方程 </a:t>
            </a:r>
          </a:p>
        </p:txBody>
      </p:sp>
      <p:sp>
        <p:nvSpPr>
          <p:cNvPr id="58386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379925" y="48977"/>
            <a:ext cx="10276840" cy="554494"/>
          </a:xfrm>
        </p:spPr>
        <p:txBody>
          <a:bodyPr/>
          <a:lstStyle/>
          <a:p>
            <a:pPr algn="l"/>
            <a:r>
              <a:rPr lang="zh-CN" altLang="en-US" sz="3400">
                <a:solidFill>
                  <a:srgbClr val="FF3300"/>
                </a:solidFill>
                <a:ea typeface="黑体" pitchFamily="49" charset="-122"/>
              </a:rPr>
              <a:t>充分性</a:t>
            </a:r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6454511" y="603471"/>
            <a:ext cx="23939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因而 </a:t>
            </a:r>
            <a:r>
              <a:rPr lang="en-US" altLang="zh-CN" i="1">
                <a:ea typeface="宋体" pitchFamily="2" charset="-122"/>
              </a:rPr>
              <a:t>r </a:t>
            </a:r>
            <a:r>
              <a:rPr lang="en-US" altLang="zh-CN">
                <a:ea typeface="宋体" pitchFamily="2" charset="-122"/>
              </a:rPr>
              <a:t>&gt;0</a:t>
            </a:r>
            <a:r>
              <a:rPr lang="zh-CN" altLang="en-US">
                <a:ea typeface="宋体" pitchFamily="2" charset="-122"/>
              </a:rPr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/>
      <p:bldP spid="58379" grpId="0"/>
      <p:bldP spid="58380" grpId="0"/>
      <p:bldP spid="58381" grpId="0"/>
      <p:bldP spid="58382" grpId="0"/>
      <p:bldP spid="58383" grpId="0"/>
      <p:bldP spid="58384" grpId="0"/>
      <p:bldP spid="58385" grpId="0"/>
      <p:bldP spid="583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54907"/>
              </p:ext>
            </p:extLst>
          </p:nvPr>
        </p:nvGraphicFramePr>
        <p:xfrm>
          <a:off x="1176338" y="342900"/>
          <a:ext cx="8713787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5" name="Equation" r:id="rId3" imgW="3327120" imgH="952200" progId="Equation.DSMT4">
                  <p:embed/>
                </p:oleObj>
              </mc:Choice>
              <mc:Fallback>
                <p:oleObj name="Equation" r:id="rId3" imgW="3327120" imgH="952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42900"/>
                        <a:ext cx="8713787" cy="209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986870"/>
              </p:ext>
            </p:extLst>
          </p:nvPr>
        </p:nvGraphicFramePr>
        <p:xfrm>
          <a:off x="2672063" y="3157288"/>
          <a:ext cx="4758495" cy="58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6" name="Equation" r:id="rId5" imgW="1600200" imgH="241200" progId="Equation.DSMT4">
                  <p:embed/>
                </p:oleObj>
              </mc:Choice>
              <mc:Fallback>
                <p:oleObj name="Equation" r:id="rId5" imgW="160020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063" y="3157288"/>
                        <a:ext cx="4758495" cy="587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1242625" y="3870957"/>
          <a:ext cx="1181753" cy="447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7" name="Equation" r:id="rId7" imgW="419100" imgH="190500" progId="Equation.DSMT4">
                  <p:embed/>
                </p:oleObj>
              </mc:Choice>
              <mc:Fallback>
                <p:oleObj name="Equation" r:id="rId7" imgW="419100" imgH="190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625" y="3870957"/>
                        <a:ext cx="1181753" cy="4477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763285"/>
              </p:ext>
            </p:extLst>
          </p:nvPr>
        </p:nvGraphicFramePr>
        <p:xfrm>
          <a:off x="2518833" y="4346737"/>
          <a:ext cx="6020012" cy="599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8" name="Equation" r:id="rId9" imgW="1993680" imgH="241200" progId="Equation.DSMT4">
                  <p:embed/>
                </p:oleObj>
              </mc:Choice>
              <mc:Fallback>
                <p:oleObj name="Equation" r:id="rId9" imgW="199368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833" y="4346737"/>
                        <a:ext cx="6020012" cy="5999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697941"/>
              </p:ext>
            </p:extLst>
          </p:nvPr>
        </p:nvGraphicFramePr>
        <p:xfrm>
          <a:off x="1028700" y="5121275"/>
          <a:ext cx="53355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9" name="Equation" r:id="rId11" imgW="1879560" imgH="241200" progId="Equation.DSMT4">
                  <p:embed/>
                </p:oleObj>
              </mc:Choice>
              <mc:Fallback>
                <p:oleObj name="Equation" r:id="rId11" imgW="187956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121275"/>
                        <a:ext cx="5335588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254902"/>
              </p:ext>
            </p:extLst>
          </p:nvPr>
        </p:nvGraphicFramePr>
        <p:xfrm>
          <a:off x="3740944" y="5805661"/>
          <a:ext cx="1805164" cy="70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0" name="Equation" r:id="rId13" imgW="507960" imgH="241200" progId="Equation.DSMT4">
                  <p:embed/>
                </p:oleObj>
              </mc:Choice>
              <mc:Fallback>
                <p:oleObj name="Equation" r:id="rId13" imgW="50796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944" y="5805661"/>
                        <a:ext cx="1805164" cy="70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957157" y="2522332"/>
            <a:ext cx="496519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宋体" pitchFamily="2" charset="-122"/>
              </a:rPr>
              <a:t>方程组</a:t>
            </a:r>
            <a:r>
              <a:rPr lang="en-US" altLang="zh-CN">
                <a:ea typeface="宋体" pitchFamily="2" charset="-122"/>
              </a:rPr>
              <a:t>(1)</a:t>
            </a:r>
            <a:r>
              <a:rPr lang="zh-CN" altLang="en-US">
                <a:ea typeface="宋体" pitchFamily="2" charset="-122"/>
              </a:rPr>
              <a:t>与</a:t>
            </a:r>
            <a:r>
              <a:rPr lang="en-US" altLang="zh-CN">
                <a:ea typeface="宋体" pitchFamily="2" charset="-122"/>
              </a:rPr>
              <a:t>(2)</a:t>
            </a:r>
            <a:r>
              <a:rPr lang="zh-CN" altLang="en-US">
                <a:ea typeface="宋体" pitchFamily="2" charset="-122"/>
              </a:rPr>
              <a:t>是</a:t>
            </a:r>
            <a:r>
              <a:rPr lang="zh-CN" altLang="en-US">
                <a:solidFill>
                  <a:schemeClr val="accent2"/>
                </a:solidFill>
              </a:rPr>
              <a:t>同解的</a:t>
            </a:r>
            <a:r>
              <a:rPr lang="en-US" altLang="zh-CN">
                <a:ea typeface="宋体" pitchFamily="2" charset="-122"/>
              </a:rPr>
              <a:t>. 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480679" y="3790495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因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2384496" y="3790495"/>
            <a:ext cx="791632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，由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Cramer</a:t>
            </a:r>
            <a:r>
              <a:rPr lang="zh-CN" altLang="en-US">
                <a:solidFill>
                  <a:schemeClr val="accent2"/>
                </a:solidFill>
              </a:rPr>
              <a:t>法则</a:t>
            </a:r>
            <a:r>
              <a:rPr lang="zh-CN" altLang="en-US">
                <a:ea typeface="宋体" pitchFamily="2" charset="-122"/>
              </a:rPr>
              <a:t>得方程组</a:t>
            </a:r>
            <a:r>
              <a:rPr lang="en-US" altLang="zh-CN">
                <a:ea typeface="宋体" pitchFamily="2" charset="-122"/>
              </a:rPr>
              <a:t>(2)</a:t>
            </a:r>
            <a:r>
              <a:rPr lang="zh-CN" altLang="en-US">
                <a:ea typeface="宋体" pitchFamily="2" charset="-122"/>
              </a:rPr>
              <a:t>的唯一解 ：</a:t>
            </a:r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486975" y="5060406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故</a:t>
            </a:r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6288688" y="5111133"/>
            <a:ext cx="489305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就是方程组</a:t>
            </a:r>
            <a:r>
              <a:rPr lang="en-US" altLang="zh-CN">
                <a:ea typeface="宋体" pitchFamily="2" charset="-122"/>
              </a:rPr>
              <a:t>(1)</a:t>
            </a:r>
            <a:r>
              <a:rPr lang="zh-CN" altLang="en-US">
                <a:ea typeface="宋体" pitchFamily="2" charset="-122"/>
              </a:rPr>
              <a:t>的一个解</a:t>
            </a:r>
            <a:r>
              <a:rPr lang="en-US" altLang="zh-CN">
                <a:ea typeface="宋体" pitchFamily="2" charset="-122"/>
              </a:rPr>
              <a:t>. </a:t>
            </a:r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494031" y="5879027"/>
            <a:ext cx="339905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 dirty="0">
                <a:ea typeface="宋体" pitchFamily="2" charset="-122"/>
              </a:rPr>
              <a:t>这就证明了，当 </a:t>
            </a:r>
          </a:p>
        </p:txBody>
      </p:sp>
      <p:sp>
        <p:nvSpPr>
          <p:cNvPr id="59418" name="Rectangle 26"/>
          <p:cNvSpPr>
            <a:spLocks noChangeArrowheads="1"/>
          </p:cNvSpPr>
          <p:nvPr/>
        </p:nvSpPr>
        <p:spPr bwMode="auto">
          <a:xfrm>
            <a:off x="5541144" y="5881510"/>
            <a:ext cx="358019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时方程组</a:t>
            </a:r>
            <a:r>
              <a:rPr lang="en-US" altLang="zh-CN" dirty="0">
                <a:ea typeface="宋体" pitchFamily="2" charset="-122"/>
              </a:rPr>
              <a:t>(1)</a:t>
            </a:r>
            <a:r>
              <a:rPr lang="zh-CN" altLang="en-US" dirty="0">
                <a:ea typeface="宋体" pitchFamily="2" charset="-122"/>
              </a:rPr>
              <a:t>有解</a:t>
            </a:r>
            <a:r>
              <a:rPr lang="en-US" altLang="zh-CN" dirty="0">
                <a:ea typeface="宋体" pitchFamily="2" charset="-122"/>
              </a:rPr>
              <a:t>. </a:t>
            </a:r>
          </a:p>
        </p:txBody>
      </p:sp>
      <p:sp>
        <p:nvSpPr>
          <p:cNvPr id="59419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862701" y="538750"/>
            <a:ext cx="10276840" cy="1259417"/>
          </a:xfrm>
        </p:spPr>
        <p:txBody>
          <a:bodyPr/>
          <a:lstStyle/>
          <a:p>
            <a:pPr algn="r"/>
            <a:r>
              <a:rPr lang="en-US" altLang="zh-CN" sz="3400"/>
              <a:t>(2)</a:t>
            </a:r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6288687" y="2522332"/>
            <a:ext cx="342771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对于任一组数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1" grpId="0"/>
      <p:bldP spid="59412" grpId="0"/>
      <p:bldP spid="59413" grpId="0"/>
      <p:bldP spid="59415" grpId="0"/>
      <p:bldP spid="59416" grpId="0"/>
      <p:bldP spid="59417" grpId="0"/>
      <p:bldP spid="59418" grpId="0"/>
      <p:bldP spid="594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3805538" y="4175317"/>
          <a:ext cx="1805164" cy="699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4" name="Equation" r:id="rId4" imgW="507960" imgH="241200" progId="Equation.DSMT4">
                  <p:embed/>
                </p:oleObj>
              </mc:Choice>
              <mc:Fallback>
                <p:oleObj name="Equation" r:id="rId4" imgW="5079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538" y="4175317"/>
                        <a:ext cx="1805164" cy="699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3795042" y="4969449"/>
          <a:ext cx="2300534" cy="570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5" name="Equation" r:id="rId6" imgW="799920" imgH="241200" progId="Equation.DSMT4">
                  <p:embed/>
                </p:oleObj>
              </mc:Choice>
              <mc:Fallback>
                <p:oleObj name="Equation" r:id="rId6" imgW="7999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042" y="4969449"/>
                        <a:ext cx="2300534" cy="5702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3792944" y="5761831"/>
          <a:ext cx="2399188" cy="59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6" name="Equation" r:id="rId8" imgW="799920" imgH="241200" progId="Equation.DSMT4">
                  <p:embed/>
                </p:oleObj>
              </mc:Choice>
              <mc:Fallback>
                <p:oleObj name="Equation" r:id="rId8" imgW="79992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944" y="5761831"/>
                        <a:ext cx="2399188" cy="59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2042355" y="708422"/>
            <a:ext cx="865049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充分性的证明过程也是解线性方程组的一般 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3375238" y="1303147"/>
            <a:ext cx="735046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当 </a:t>
            </a:r>
            <a:r>
              <a:rPr lang="en-US" altLang="zh-CN" i="1" dirty="0" smtClean="0">
                <a:solidFill>
                  <a:schemeClr val="accent2"/>
                </a:solidFill>
                <a:ea typeface="宋体" pitchFamily="2" charset="-122"/>
              </a:rPr>
              <a:t>r&lt;n </a:t>
            </a:r>
            <a:r>
              <a:rPr lang="zh-CN" altLang="en-US" dirty="0" smtClean="0">
                <a:ea typeface="宋体" pitchFamily="2" charset="-122"/>
              </a:rPr>
              <a:t>时</a:t>
            </a:r>
            <a:r>
              <a:rPr lang="zh-CN" altLang="en-US" dirty="0">
                <a:ea typeface="宋体" pitchFamily="2" charset="-122"/>
              </a:rPr>
              <a:t>，解向量依赖</a:t>
            </a:r>
            <a:r>
              <a:rPr lang="zh-CN" altLang="en-US" dirty="0" smtClean="0">
                <a:ea typeface="宋体" pitchFamily="2" charset="-122"/>
              </a:rPr>
              <a:t>于 </a:t>
            </a:r>
            <a:r>
              <a:rPr lang="en-US" altLang="zh-CN" i="1" dirty="0" smtClean="0">
                <a:solidFill>
                  <a:schemeClr val="accent2"/>
                </a:solidFill>
                <a:ea typeface="宋体" pitchFamily="2" charset="-122"/>
              </a:rPr>
              <a:t>n-r </a:t>
            </a:r>
            <a:r>
              <a:rPr lang="zh-CN" altLang="en-US" dirty="0" smtClean="0">
                <a:ea typeface="宋体" pitchFamily="2" charset="-122"/>
              </a:rPr>
              <a:t>个</a:t>
            </a:r>
            <a:r>
              <a:rPr lang="zh-CN" altLang="en-US" dirty="0">
                <a:ea typeface="宋体" pitchFamily="2" charset="-122"/>
              </a:rPr>
              <a:t>参数</a:t>
            </a:r>
            <a:r>
              <a:rPr lang="en-US" altLang="zh-CN" dirty="0">
                <a:ea typeface="宋体" pitchFamily="2" charset="-122"/>
              </a:rPr>
              <a:t>. 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2042355" y="1908864"/>
            <a:ext cx="533067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宋体" pitchFamily="2" charset="-122"/>
              </a:rPr>
              <a:t>因而方程组</a:t>
            </a:r>
            <a:r>
              <a:rPr lang="en-US" altLang="zh-CN" dirty="0">
                <a:ea typeface="宋体" pitchFamily="2" charset="-122"/>
              </a:rPr>
              <a:t>(1)</a:t>
            </a:r>
            <a:r>
              <a:rPr lang="zh-CN" altLang="en-US" dirty="0">
                <a:ea typeface="宋体" pitchFamily="2" charset="-122"/>
              </a:rPr>
              <a:t>有</a:t>
            </a:r>
            <a:r>
              <a:rPr lang="zh-CN" altLang="en-US" dirty="0">
                <a:solidFill>
                  <a:srgbClr val="CC3300"/>
                </a:solidFill>
              </a:rPr>
              <a:t>无穷多解</a:t>
            </a:r>
            <a:r>
              <a:rPr lang="en-US" altLang="zh-CN" dirty="0">
                <a:ea typeface="宋体" pitchFamily="2" charset="-122"/>
              </a:rPr>
              <a:t>. </a:t>
            </a: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2048363" y="2588801"/>
            <a:ext cx="358019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宋体" pitchFamily="2" charset="-122"/>
              </a:rPr>
              <a:t>组</a:t>
            </a:r>
            <a:r>
              <a:rPr lang="en-US" altLang="zh-CN" dirty="0">
                <a:ea typeface="宋体" pitchFamily="2" charset="-122"/>
              </a:rPr>
              <a:t>(1)</a:t>
            </a:r>
            <a:r>
              <a:rPr lang="zh-CN" altLang="en-US" dirty="0">
                <a:ea typeface="宋体" pitchFamily="2" charset="-122"/>
              </a:rPr>
              <a:t>只有</a:t>
            </a:r>
            <a:r>
              <a:rPr lang="zh-CN" altLang="en-US" dirty="0">
                <a:solidFill>
                  <a:srgbClr val="CC3300"/>
                </a:solidFill>
              </a:rPr>
              <a:t>唯一解</a:t>
            </a:r>
            <a:r>
              <a:rPr lang="en-US" altLang="zh-CN" dirty="0">
                <a:ea typeface="宋体" pitchFamily="2" charset="-122"/>
              </a:rPr>
              <a:t>. </a:t>
            </a: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518461" y="3382933"/>
            <a:ext cx="631492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latin typeface="黑体" pitchFamily="49" charset="-122"/>
              </a:rPr>
              <a:t>定理</a:t>
            </a:r>
            <a:r>
              <a:rPr lang="en-US" altLang="zh-CN" dirty="0" smtClean="0">
                <a:solidFill>
                  <a:srgbClr val="FF3300"/>
                </a:solidFill>
                <a:latin typeface="黑体" pitchFamily="49" charset="-122"/>
              </a:rPr>
              <a:t>3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3300"/>
                </a:solidFill>
                <a:ea typeface="宋体" pitchFamily="2" charset="-122"/>
              </a:rPr>
              <a:t>   </a:t>
            </a:r>
            <a:r>
              <a:rPr lang="zh-CN" altLang="en-US" dirty="0" smtClean="0">
                <a:ea typeface="宋体" pitchFamily="2" charset="-122"/>
              </a:rPr>
              <a:t>非齐次线性方程组 </a:t>
            </a:r>
            <a:r>
              <a:rPr lang="en-US" altLang="zh-CN" dirty="0">
                <a:ea typeface="宋体" pitchFamily="2" charset="-122"/>
              </a:rPr>
              <a:t>(1)</a:t>
            </a:r>
            <a:r>
              <a:rPr lang="zh-CN" altLang="en-US" dirty="0">
                <a:ea typeface="宋体" pitchFamily="2" charset="-122"/>
              </a:rPr>
              <a:t>：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2993214" y="4255779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当</a:t>
            </a: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5564524" y="4280268"/>
            <a:ext cx="252381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时，</a:t>
            </a:r>
            <a:r>
              <a:rPr lang="zh-CN" altLang="en-US">
                <a:solidFill>
                  <a:srgbClr val="CC3300"/>
                </a:solidFill>
              </a:rPr>
              <a:t>无解</a:t>
            </a:r>
            <a:r>
              <a:rPr lang="zh-CN" altLang="en-US">
                <a:ea typeface="宋体" pitchFamily="2" charset="-122"/>
              </a:rPr>
              <a:t>； 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2993214" y="4969449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当</a:t>
            </a: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6041002" y="4951957"/>
            <a:ext cx="32900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时，有</a:t>
            </a:r>
            <a:r>
              <a:rPr lang="zh-CN" altLang="en-US" dirty="0">
                <a:solidFill>
                  <a:srgbClr val="CC3300"/>
                </a:solidFill>
              </a:rPr>
              <a:t>唯一解</a:t>
            </a:r>
            <a:r>
              <a:rPr lang="zh-CN" altLang="en-US" dirty="0">
                <a:ea typeface="宋体" pitchFamily="2" charset="-122"/>
              </a:rPr>
              <a:t>；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6070660" y="5761832"/>
            <a:ext cx="350645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时</a:t>
            </a:r>
            <a:r>
              <a:rPr lang="en-US" altLang="zh-CN" dirty="0" smtClean="0">
                <a:ea typeface="宋体" pitchFamily="2" charset="-122"/>
              </a:rPr>
              <a:t>,   </a:t>
            </a:r>
            <a:r>
              <a:rPr lang="zh-CN" altLang="en-US" dirty="0" smtClean="0">
                <a:ea typeface="宋体" pitchFamily="2" charset="-122"/>
              </a:rPr>
              <a:t>有</a:t>
            </a:r>
            <a:r>
              <a:rPr lang="zh-CN" altLang="en-US" dirty="0">
                <a:solidFill>
                  <a:srgbClr val="CC3300"/>
                </a:solidFill>
              </a:rPr>
              <a:t>无穷</a:t>
            </a:r>
            <a:r>
              <a:rPr lang="zh-CN" altLang="en-US" dirty="0">
                <a:ea typeface="宋体" pitchFamily="2" charset="-122"/>
              </a:rPr>
              <a:t>多解</a:t>
            </a:r>
            <a:r>
              <a:rPr lang="en-US" altLang="zh-CN" dirty="0">
                <a:ea typeface="宋体" pitchFamily="2" charset="-122"/>
              </a:rPr>
              <a:t>. </a:t>
            </a:r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2993214" y="5761832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>
                <a:ea typeface="宋体" pitchFamily="2" charset="-122"/>
              </a:rPr>
              <a:t>当</a:t>
            </a:r>
          </a:p>
        </p:txBody>
      </p:sp>
      <p:sp>
        <p:nvSpPr>
          <p:cNvPr id="60439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421906" y="683934"/>
            <a:ext cx="5333629" cy="626210"/>
          </a:xfrm>
        </p:spPr>
        <p:txBody>
          <a:bodyPr/>
          <a:lstStyle/>
          <a:p>
            <a:pPr algn="l"/>
            <a:r>
              <a:rPr lang="zh-CN" altLang="en-US" sz="34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定理</a:t>
            </a:r>
            <a:r>
              <a:rPr lang="en-US" altLang="zh-CN" sz="340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2072913" y="1264665"/>
            <a:ext cx="131996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规则</a:t>
            </a:r>
            <a:r>
              <a:rPr lang="en-US" altLang="zh-CN" dirty="0">
                <a:ea typeface="宋体" pitchFamily="2" charset="-122"/>
              </a:rPr>
              <a:t>. </a:t>
            </a: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7304925" y="1901241"/>
            <a:ext cx="326280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当 </a:t>
            </a:r>
            <a:r>
              <a:rPr lang="en-US" altLang="zh-CN" i="1" dirty="0" smtClean="0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zh-CN" altLang="en-US" i="1" dirty="0">
                <a:solidFill>
                  <a:srgbClr val="0000CC"/>
                </a:solidFill>
                <a:ea typeface="宋体" pitchFamily="2" charset="-122"/>
              </a:rPr>
              <a:t>＝</a:t>
            </a:r>
            <a:r>
              <a:rPr lang="en-US" altLang="zh-CN" i="1" dirty="0" smtClean="0">
                <a:solidFill>
                  <a:srgbClr val="0000CC"/>
                </a:solidFill>
                <a:ea typeface="宋体" pitchFamily="2" charset="-122"/>
              </a:rPr>
              <a:t>n </a:t>
            </a:r>
            <a:r>
              <a:rPr lang="zh-CN" altLang="en-US" dirty="0" smtClean="0">
                <a:ea typeface="宋体" pitchFamily="2" charset="-122"/>
              </a:rPr>
              <a:t>时</a:t>
            </a:r>
            <a:r>
              <a:rPr lang="zh-CN" altLang="en-US" dirty="0">
                <a:ea typeface="宋体" pitchFamily="2" charset="-122"/>
              </a:rPr>
              <a:t>方程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8" grpId="0"/>
      <p:bldP spid="60429" grpId="0"/>
      <p:bldP spid="60430" grpId="0"/>
      <p:bldP spid="60431" grpId="0"/>
      <p:bldP spid="60432" grpId="0"/>
      <p:bldP spid="60433" grpId="0"/>
      <p:bldP spid="60434" grpId="0"/>
      <p:bldP spid="60435" grpId="0"/>
      <p:bldP spid="60436" grpId="0"/>
      <p:bldP spid="60437" grpId="0"/>
      <p:bldP spid="60438" grpId="0"/>
      <p:bldP spid="60440" grpId="0"/>
      <p:bldP spid="604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1215" y="446045"/>
            <a:ext cx="10276840" cy="794132"/>
          </a:xfrm>
          <a:ln/>
          <a:extLst>
            <a:ext uri="{91240B29-F687-4F45-9708-019B960494DF}">
              <a14:hiddenLine xmlns:a14="http://schemas.microsoft.com/office/drawing/2010/main" w="38100" cmpd="dbl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44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440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．矩阵消元法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315" y="2747978"/>
            <a:ext cx="10276840" cy="3652308"/>
          </a:xfrm>
        </p:spPr>
        <p:txBody>
          <a:bodyPr/>
          <a:lstStyle/>
          <a:p>
            <a:pPr marL="113040" indent="0">
              <a:lnSpc>
                <a:spcPct val="90000"/>
              </a:lnSpc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线性方程组的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初等变换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marL="1103119" lvl="1" indent="-335223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900" dirty="0">
                <a:latin typeface="黑体" pitchFamily="49" charset="-122"/>
                <a:ea typeface="黑体" pitchFamily="49" charset="-122"/>
              </a:rPr>
              <a:t>用一非零数乘某一方程；</a:t>
            </a:r>
          </a:p>
          <a:p>
            <a:pPr marL="1103119" lvl="1" indent="-335223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900" dirty="0">
                <a:latin typeface="黑体" pitchFamily="49" charset="-122"/>
                <a:ea typeface="黑体" pitchFamily="49" charset="-122"/>
              </a:rPr>
              <a:t>把一个方程的倍数加到另一个方程；</a:t>
            </a:r>
          </a:p>
          <a:p>
            <a:pPr marL="1103119" lvl="1" indent="-335223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900" dirty="0">
                <a:latin typeface="黑体" pitchFamily="49" charset="-122"/>
                <a:ea typeface="黑体" pitchFamily="49" charset="-122"/>
              </a:rPr>
              <a:t>互换两个方程的位置</a:t>
            </a:r>
            <a:r>
              <a:rPr lang="en-US" altLang="zh-CN" sz="2900" dirty="0">
                <a:latin typeface="黑体" pitchFamily="49" charset="-122"/>
                <a:ea typeface="黑体" pitchFamily="49" charset="-122"/>
              </a:rPr>
              <a:t>.</a:t>
            </a:r>
          </a:p>
          <a:p>
            <a:pPr marL="113040" indent="0">
              <a:lnSpc>
                <a:spcPct val="90000"/>
              </a:lnSpc>
              <a:buNone/>
            </a:pP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    线性方程组可以用</a:t>
            </a:r>
            <a:r>
              <a:rPr lang="zh-CN" altLang="en-US" sz="3600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增广矩阵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来代表，对线性方程组的初等变换就相当于对其增广矩阵进行初等行变换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. 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116684" y="1260249"/>
            <a:ext cx="9419937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黑体" pitchFamily="49" charset="-122"/>
              </a:rPr>
              <a:t>    可以通过</a:t>
            </a:r>
            <a:r>
              <a:rPr lang="zh-CN" altLang="en-US">
                <a:solidFill>
                  <a:srgbClr val="0000CC"/>
                </a:solidFill>
                <a:latin typeface="黑体" pitchFamily="49" charset="-122"/>
              </a:rPr>
              <a:t>方程组的初等变换</a:t>
            </a:r>
            <a:r>
              <a:rPr lang="zh-CN" altLang="en-US">
                <a:latin typeface="黑体" pitchFamily="49" charset="-122"/>
              </a:rPr>
              <a:t>来化简方程组，</a:t>
            </a:r>
          </a:p>
          <a:p>
            <a:pPr>
              <a:spcBef>
                <a:spcPct val="0"/>
              </a:spcBef>
            </a:pPr>
            <a:r>
              <a:rPr lang="zh-CN" altLang="en-US">
                <a:latin typeface="黑体" pitchFamily="49" charset="-122"/>
              </a:rPr>
              <a:t>使之成为同解的方程组，从而简化求解过程</a:t>
            </a:r>
            <a:r>
              <a:rPr lang="en-US" altLang="zh-CN">
                <a:latin typeface="黑体" pitchFamily="49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3276</TotalTime>
  <Words>1316</Words>
  <Application>Microsoft Office PowerPoint</Application>
  <PresentationFormat>自定义</PresentationFormat>
  <Paragraphs>214</Paragraphs>
  <Slides>33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默认设计模板</vt:lpstr>
      <vt:lpstr>MathType 6.0 Equation</vt:lpstr>
      <vt:lpstr>Equation</vt:lpstr>
      <vt:lpstr>公式</vt:lpstr>
      <vt:lpstr>第三章 线性方程组</vt:lpstr>
      <vt:lpstr>PowerPoint 演示文稿</vt:lpstr>
      <vt:lpstr>几个预备概念：</vt:lpstr>
      <vt:lpstr>§3.2.1 非齐次线性方程组的解法 </vt:lpstr>
      <vt:lpstr>必要性</vt:lpstr>
      <vt:lpstr>充分性</vt:lpstr>
      <vt:lpstr>(2)</vt:lpstr>
      <vt:lpstr>定理2</vt:lpstr>
      <vt:lpstr>2．矩阵消元法</vt:lpstr>
      <vt:lpstr>得到：</vt:lpstr>
      <vt:lpstr>      当方程组(1)有解时，为便于求解，可以继续用初等行变换把B1化成“行简化矩阵”：</vt:lpstr>
      <vt:lpstr>当r&lt;n时，得方程组的解 </vt:lpstr>
      <vt:lpstr>通解(3)也可以写成下列向量的形式 </vt:lpstr>
      <vt:lpstr>注意：</vt:lpstr>
      <vt:lpstr>例1 解线性方程组（求通解或全部解）</vt:lpstr>
      <vt:lpstr>由于 </vt:lpstr>
      <vt:lpstr>或 </vt:lpstr>
      <vt:lpstr>例2  设有线性方程组</vt:lpstr>
      <vt:lpstr>PowerPoint 演示文稿</vt:lpstr>
      <vt:lpstr>PowerPoint 演示文稿</vt:lpstr>
      <vt:lpstr>练习</vt:lpstr>
      <vt:lpstr>证明过程</vt:lpstr>
      <vt:lpstr>§3.2.2 齐次线性方程组的解法</vt:lpstr>
      <vt:lpstr>有非零解.</vt:lpstr>
      <vt:lpstr>例1解方程组</vt:lpstr>
      <vt:lpstr>PowerPoint 演示文稿</vt:lpstr>
      <vt:lpstr>小 结</vt:lpstr>
      <vt:lpstr>思考题</vt:lpstr>
      <vt:lpstr>PowerPoint 演示文稿</vt:lpstr>
      <vt:lpstr>20. 证明以x, y, z, u, v为未知量的方程组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南开大学自动化系刘忠信</dc:creator>
  <cp:lastModifiedBy>Fan</cp:lastModifiedBy>
  <cp:revision>168</cp:revision>
  <dcterms:created xsi:type="dcterms:W3CDTF">1601-01-01T00:00:00Z</dcterms:created>
  <dcterms:modified xsi:type="dcterms:W3CDTF">2021-10-27T15:35:44Z</dcterms:modified>
</cp:coreProperties>
</file>