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8229600" cx="14630400"/>
  <p:notesSz cx="8229600" cy="14630400"/>
  <p:embeddedFontLst>
    <p:embeddedFont>
      <p:font typeface="Platypi Medium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3394CD8-84EA-404C-9AB9-9637A8EE3D64}">
  <a:tblStyle styleId="{93394CD8-84EA-404C-9AB9-9637A8EE3D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latypiMedium-bold.fntdata"/><Relationship Id="rId21" Type="http://schemas.openxmlformats.org/officeDocument/2006/relationships/font" Target="fonts/PlatypiMedium-regular.fntdata"/><Relationship Id="rId24" Type="http://schemas.openxmlformats.org/officeDocument/2006/relationships/font" Target="fonts/PlatypiMedium-boldItalic.fntdata"/><Relationship Id="rId23" Type="http://schemas.openxmlformats.org/officeDocument/2006/relationships/font" Target="fonts/Platypi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5b6ff025e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5b6ff025e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25b6ff025e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5b6ff025e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5b6ff025e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25b6ff025e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5b6ff025e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5b6ff025e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25b6ff025e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2921c09e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2921c09e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22921c09ea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2921c09ea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2921c09ea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22921c09ea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5b59b85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5b59b85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25b59b85f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5b59b85fe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5b59b85fe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25b59b85fe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5b6ff025e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5b6ff025e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25b6ff025e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Relationship Id="rId4" Type="http://schemas.openxmlformats.org/officeDocument/2006/relationships/image" Target="../media/image24.jpg"/><Relationship Id="rId5" Type="http://schemas.openxmlformats.org/officeDocument/2006/relationships/image" Target="../media/image2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jpg"/><Relationship Id="rId4" Type="http://schemas.openxmlformats.org/officeDocument/2006/relationships/image" Target="../media/image23.jpg"/><Relationship Id="rId5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93790" y="243637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Mobile-Based Attendance Management System</a:t>
            </a:r>
            <a:endParaRPr b="0" i="0" sz="4450" u="none" cap="none" strike="noStrike">
              <a:solidFill>
                <a:srgbClr val="201B18"/>
              </a:solidFill>
              <a:latin typeface="Platypi Medium"/>
              <a:ea typeface="Platypi Medium"/>
              <a:cs typeface="Platypi Medium"/>
              <a:sym typeface="Platypi Medium"/>
            </a:endParaRPr>
          </a:p>
          <a:p>
            <a:pPr indent="-368300" lvl="0" marL="45720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42100"/>
              </a:buClr>
              <a:buSzPts val="2200"/>
              <a:buFont typeface="Platypi Medium"/>
              <a:buChar char="-"/>
            </a:pPr>
            <a:r>
              <a:rPr lang="en-US" sz="2200">
                <a:solidFill>
                  <a:srgbClr val="042100"/>
                </a:solidFill>
                <a:highlight>
                  <a:srgbClr val="FFFFFF"/>
                </a:highlight>
                <a:latin typeface="Platypi Medium"/>
                <a:ea typeface="Platypi Medium"/>
                <a:cs typeface="Platypi Medium"/>
                <a:sym typeface="Platypi Medium"/>
              </a:rPr>
              <a:t>For College of Agriculture, Vellanikkara, </a:t>
            </a:r>
            <a:r>
              <a:rPr lang="en-US" sz="2200">
                <a:solidFill>
                  <a:srgbClr val="042100"/>
                </a:solidFill>
                <a:highlight>
                  <a:srgbClr val="FFFFFF"/>
                </a:highlight>
                <a:latin typeface="Platypi Medium"/>
                <a:ea typeface="Platypi Medium"/>
                <a:cs typeface="Platypi Medium"/>
                <a:sym typeface="Platypi Medium"/>
              </a:rPr>
              <a:t>Thrissur</a:t>
            </a:r>
            <a:endParaRPr sz="3050">
              <a:solidFill>
                <a:srgbClr val="201B18"/>
              </a:solidFill>
              <a:latin typeface="Platypi Medium"/>
              <a:ea typeface="Platypi Medium"/>
              <a:cs typeface="Platypi Medium"/>
              <a:sym typeface="Platypi Medium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61550" y="5259425"/>
            <a:ext cx="4893300" cy="1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Lato"/>
                <a:ea typeface="Lato"/>
                <a:cs typeface="Lato"/>
                <a:sym typeface="Lato"/>
              </a:rPr>
              <a:t>PRESENTED BY :</a:t>
            </a:r>
            <a:endParaRPr b="1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Lato"/>
                <a:ea typeface="Lato"/>
                <a:cs typeface="Lato"/>
                <a:sym typeface="Lato"/>
              </a:rPr>
              <a:t>	</a:t>
            </a:r>
            <a:endParaRPr b="1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Lato"/>
                <a:ea typeface="Lato"/>
                <a:cs typeface="Lato"/>
                <a:sym typeface="Lato"/>
              </a:rPr>
              <a:t>FUHAD SANEEN K</a:t>
            </a:r>
            <a:endParaRPr b="1" sz="2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Lato"/>
                <a:ea typeface="Lato"/>
                <a:cs typeface="Lato"/>
                <a:sym typeface="Lato"/>
              </a:rPr>
              <a:t>MCA 23-127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324" y="2234715"/>
            <a:ext cx="12547749" cy="391257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9" name="Google Shape;179;p22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0" name="Google Shape;180;p22"/>
          <p:cNvSpPr txBox="1"/>
          <p:nvPr/>
        </p:nvSpPr>
        <p:spPr>
          <a:xfrm>
            <a:off x="3871850" y="296875"/>
            <a:ext cx="6333600" cy="11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/>
              <a:t>TIMELINE</a:t>
            </a:r>
            <a:endParaRPr b="1"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3566160" cy="79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8760" y="152400"/>
            <a:ext cx="3566160" cy="79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85120" y="152400"/>
            <a:ext cx="3566160" cy="79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3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3566160" cy="79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3960" y="152400"/>
            <a:ext cx="3566160" cy="79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8920" y="152400"/>
            <a:ext cx="3566160" cy="79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/>
          <p:nvPr/>
        </p:nvSpPr>
        <p:spPr>
          <a:xfrm>
            <a:off x="793790" y="874514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Conclusion</a:t>
            </a:r>
            <a:endParaRPr b="0" i="0" sz="4450" u="none" cap="none" strike="noStrike"/>
          </a:p>
        </p:txBody>
      </p:sp>
      <p:sp>
        <p:nvSpPr>
          <p:cNvPr id="205" name="Google Shape;205;p25"/>
          <p:cNvSpPr/>
          <p:nvPr/>
        </p:nvSpPr>
        <p:spPr>
          <a:xfrm>
            <a:off x="793790" y="3332321"/>
            <a:ext cx="3260646" cy="1306949"/>
          </a:xfrm>
          <a:prstGeom prst="roundRect">
            <a:avLst>
              <a:gd fmla="val 2603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1020604" y="3759041"/>
            <a:ext cx="127278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1</a:t>
            </a:r>
            <a:endParaRPr b="0" i="0" sz="2200" u="none" cap="none" strike="noStrike"/>
          </a:p>
        </p:txBody>
      </p:sp>
      <p:sp>
        <p:nvSpPr>
          <p:cNvPr id="207" name="Google Shape;207;p25"/>
          <p:cNvSpPr/>
          <p:nvPr/>
        </p:nvSpPr>
        <p:spPr>
          <a:xfrm>
            <a:off x="4281249" y="3559135"/>
            <a:ext cx="497347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Simplifies Attendance Management</a:t>
            </a:r>
            <a:endParaRPr b="0" i="0" sz="2200" u="none" cap="none" strike="noStrike"/>
          </a:p>
        </p:txBody>
      </p:sp>
      <p:sp>
        <p:nvSpPr>
          <p:cNvPr id="208" name="Google Shape;208;p25"/>
          <p:cNvSpPr/>
          <p:nvPr/>
        </p:nvSpPr>
        <p:spPr>
          <a:xfrm>
            <a:off x="4281249" y="4049554"/>
            <a:ext cx="497347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User-friendly platform for students and teachers.</a:t>
            </a:r>
            <a:endParaRPr b="0" i="0" sz="1750" u="none" cap="none" strike="noStrike"/>
          </a:p>
        </p:txBody>
      </p:sp>
      <p:sp>
        <p:nvSpPr>
          <p:cNvPr id="209" name="Google Shape;209;p25"/>
          <p:cNvSpPr/>
          <p:nvPr/>
        </p:nvSpPr>
        <p:spPr>
          <a:xfrm>
            <a:off x="4167783" y="4624030"/>
            <a:ext cx="9555480" cy="15240"/>
          </a:xfrm>
          <a:prstGeom prst="roundRect">
            <a:avLst>
              <a:gd fmla="val 22325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793790" y="4752618"/>
            <a:ext cx="6521410" cy="1306949"/>
          </a:xfrm>
          <a:prstGeom prst="roundRect">
            <a:avLst>
              <a:gd fmla="val 2603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1020604" y="5179338"/>
            <a:ext cx="183118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2</a:t>
            </a:r>
            <a:endParaRPr b="0" i="0" sz="2200" u="none" cap="none" strike="noStrike"/>
          </a:p>
        </p:txBody>
      </p:sp>
      <p:sp>
        <p:nvSpPr>
          <p:cNvPr id="212" name="Google Shape;212;p25"/>
          <p:cNvSpPr/>
          <p:nvPr/>
        </p:nvSpPr>
        <p:spPr>
          <a:xfrm>
            <a:off x="7542014" y="497943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Enhances Efficiency</a:t>
            </a:r>
            <a:endParaRPr b="0" i="0" sz="2200" u="none" cap="none" strike="noStrike"/>
          </a:p>
        </p:txBody>
      </p:sp>
      <p:sp>
        <p:nvSpPr>
          <p:cNvPr id="213" name="Google Shape;213;p25"/>
          <p:cNvSpPr/>
          <p:nvPr/>
        </p:nvSpPr>
        <p:spPr>
          <a:xfrm>
            <a:off x="7542014" y="5469850"/>
            <a:ext cx="380309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Reduces errors, real-time data access.</a:t>
            </a:r>
            <a:endParaRPr b="0" i="0" sz="1750" u="none" cap="none" strike="noStrike"/>
          </a:p>
        </p:txBody>
      </p:sp>
      <p:sp>
        <p:nvSpPr>
          <p:cNvPr id="214" name="Google Shape;214;p25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890650" y="1964875"/>
            <a:ext cx="105888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The proposed system overcomes current limitations with a user-friendly interface, offline functionality, and scalability, ensuring efficient and accessible attendance management.</a:t>
            </a:r>
            <a:endParaRPr sz="2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2156700" y="2094225"/>
            <a:ext cx="10317000" cy="55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400"/>
              <a:t>A. Kumar and B. Singh, "Smart Attendance Management System Using Mobile Applications," in IEEE Transactions on Education Technology, vol. 5, no. 3, pp. 123-130, Mar. 2021.</a:t>
            </a:r>
            <a:endParaRPr sz="24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400"/>
              <a:t>J. Smith and A. Doe, "Cloud-Based Attendance System Using Mobile Apps," in IEEE Journal of Educational Computing, vol. 7, no. 2, pp. 98-105, Apr. 2022.</a:t>
            </a:r>
            <a:endParaRPr sz="24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400"/>
              <a:t>M. Chen and L. Zhang, "Mobile Application Development for Academic Attendance Tracking," in IEEE International Conference on Mobile Computing, pp. 45-52, June 2021.</a:t>
            </a:r>
            <a:endParaRPr sz="24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400"/>
              <a:t>S. Patel and R. Gupta, "Digital Transformation in Education: Implementing Mobile-Based Attendance Systems," in IEEE Conference on Educational Technology Integration, pp. 210-217, Aug. 2022.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3" name="Google Shape;223;p26"/>
          <p:cNvSpPr txBox="1"/>
          <p:nvPr/>
        </p:nvSpPr>
        <p:spPr>
          <a:xfrm>
            <a:off x="3083100" y="503025"/>
            <a:ext cx="8229600" cy="9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Montserrat"/>
                <a:ea typeface="Montserrat"/>
                <a:cs typeface="Montserrat"/>
                <a:sym typeface="Montserrat"/>
              </a:rPr>
              <a:t>REFERENCE</a:t>
            </a:r>
            <a:endParaRPr b="1" sz="4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3344550" y="3546750"/>
            <a:ext cx="79413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00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5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1618800" y="5727350"/>
            <a:ext cx="11392800" cy="18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Reference Section</a:t>
            </a:r>
            <a:endParaRPr sz="17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1. Gamma, "AI-Powered Presentation and Visual Creation Tool," [Online]. Available: https://gamma.app.. 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Anthropic, "Claude AI: A Conversational AI Assistant," [Online]. Available: https://www.anthropic.com.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93790" y="2841903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Introduction</a:t>
            </a:r>
            <a:endParaRPr b="0" i="0" sz="4450" u="none" cap="none" strike="noStrike"/>
          </a:p>
        </p:txBody>
      </p:sp>
      <p:sp>
        <p:nvSpPr>
          <p:cNvPr id="65" name="Google Shape;65;p14"/>
          <p:cNvSpPr/>
          <p:nvPr/>
        </p:nvSpPr>
        <p:spPr>
          <a:xfrm>
            <a:off x="793900" y="4283132"/>
            <a:ext cx="3978000" cy="13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21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Attendance management is crucial in academic institutions.</a:t>
            </a:r>
            <a:endParaRPr b="0" i="0" sz="215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5332928" y="4094917"/>
            <a:ext cx="3978116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21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Current methods are often manual or semi-automated, leading to inefficiencies.</a:t>
            </a:r>
            <a:endParaRPr b="0" i="0" sz="2150" u="none" cap="none" strike="noStrike"/>
          </a:p>
        </p:txBody>
      </p:sp>
      <p:sp>
        <p:nvSpPr>
          <p:cNvPr id="67" name="Google Shape;67;p14"/>
          <p:cNvSpPr/>
          <p:nvPr/>
        </p:nvSpPr>
        <p:spPr>
          <a:xfrm>
            <a:off x="9872067" y="4094917"/>
            <a:ext cx="3978116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21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This project aims to develop a mobile application to streamline attendance tracking and viewing.</a:t>
            </a:r>
            <a:endParaRPr b="0" i="0" sz="2150" u="none" cap="none" strike="noStrike"/>
          </a:p>
        </p:txBody>
      </p:sp>
      <p:sp>
        <p:nvSpPr>
          <p:cNvPr id="68" name="Google Shape;68;p14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1918650" y="7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{93394CD8-84EA-404C-9AB9-9637A8EE3D64}</a:tableStyleId>
              </a:tblPr>
              <a:tblGrid>
                <a:gridCol w="612775"/>
                <a:gridCol w="2545075"/>
                <a:gridCol w="2545075"/>
                <a:gridCol w="2545075"/>
                <a:gridCol w="2545075"/>
              </a:tblGrid>
              <a:tr h="75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Sl. No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Title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Technology/Algorithm Used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 Cons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23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1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A. Kumar and B. Singh, "Smart Attendance Management System Using Mobile Applications," IEEE Transactions on Education Technology, vol. 5, no. 3, pp. 123-130, Mar. 2021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Mobile Application, Real-Time Attendance, Authentication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Efficient attendance tracking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Reduces manual errors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Real-time data management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Scalability challenges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High setup costs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Dependence on mobile devices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0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2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J. Smith and A. Doe, "Cloud-Based Attendance System Using Mobile Apps," IEEE Journal of Educational Computing, vol. 7, no. 2, pp. 98-105, Apr. 2022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Cloud Computing, Mobile Application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Real-time synchronization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Remote monitoring and updates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Scalable architecture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Privacy concerns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Requires constant internet connectivity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1831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3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  M. Chen and L. Zhang, "Mobile Application Development for Academic Attendance Tracking," IEEE International Conference on Mobile Computing, pp. 45-52, June 2021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Cross-Platform Mobile App Development, QR Code, Geolocation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User-friendly interface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Prevents proxy attendance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Compatible with multiple platforms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/>
                        <a:t>- Requires QR code scanning hardware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- Geolocation tracking may have privacy issues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5"/>
          <p:cNvSpPr txBox="1"/>
          <p:nvPr/>
        </p:nvSpPr>
        <p:spPr>
          <a:xfrm>
            <a:off x="4690250" y="43650"/>
            <a:ext cx="55194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 u="sng"/>
              <a:t>RELATED WORKS</a:t>
            </a:r>
            <a:endParaRPr b="1" sz="35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1876200" y="1516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{93394CD8-84EA-404C-9AB9-9637A8EE3D64}</a:tableStyleId>
              </a:tblPr>
              <a:tblGrid>
                <a:gridCol w="697700"/>
                <a:gridCol w="2545075"/>
                <a:gridCol w="2545075"/>
                <a:gridCol w="2545075"/>
                <a:gridCol w="2545075"/>
              </a:tblGrid>
              <a:tr h="75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Sl. No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Title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Technology/Algorithm Used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Pros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 Cons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237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4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S. Patel and R. Gupta, "Digital Transformation in Education: Implementing Mobile-Based Attendance Systems," IEEE Conference on Educational Technology Integration, pp. 210-217, Aug. 2022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Mobile Application, Data Analytics, Automated Notifications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/>
                        <a:t>- Reduces manual intervention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/>
                        <a:t>- Improved tracking of attendance patterns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- Automated notifications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/>
                        <a:t>- Resistance from stakeholders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- Technical issues during deployment</a:t>
                      </a:r>
                      <a:endParaRPr sz="1700"/>
                    </a:p>
                  </a:txBody>
                  <a:tcPr marT="91425" marB="91425" marR="91425" marL="91425"/>
                </a:tc>
              </a:tr>
              <a:tr h="207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 P. R. Sharma et al., "A Mobile-Based Attendance System Using Facial Recognition," International Journal of Computer Applications, vol. 178, no. 3, pp. 10-15, Aug. 2021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Facial Recognition, Mobile Application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/>
                        <a:t>- High accuracy in attendance marking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- No need for manual intervention</a:t>
                      </a:r>
                      <a:endParaRPr sz="17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/>
                        <a:t>- Requires high-quality camera hardware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- Privacy concerns with facial data</a:t>
                      </a:r>
                      <a:endParaRPr sz="1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731915" y="396212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Problem Statement</a:t>
            </a:r>
            <a:endParaRPr b="0" i="0" sz="4450" u="none" cap="none" strike="noStrike"/>
          </a:p>
        </p:txBody>
      </p:sp>
      <p:sp>
        <p:nvSpPr>
          <p:cNvPr id="91" name="Google Shape;91;p17"/>
          <p:cNvSpPr/>
          <p:nvPr/>
        </p:nvSpPr>
        <p:spPr>
          <a:xfrm>
            <a:off x="793790" y="2855952"/>
            <a:ext cx="3664863" cy="1669852"/>
          </a:xfrm>
          <a:prstGeom prst="roundRect">
            <a:avLst>
              <a:gd fmla="val 2038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020604" y="3082766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Manual Processes</a:t>
            </a:r>
            <a:endParaRPr b="0" i="0" sz="2200" u="none" cap="none" strike="noStrike"/>
          </a:p>
        </p:txBody>
      </p:sp>
      <p:sp>
        <p:nvSpPr>
          <p:cNvPr id="93" name="Google Shape;93;p17"/>
          <p:cNvSpPr/>
          <p:nvPr/>
        </p:nvSpPr>
        <p:spPr>
          <a:xfrm>
            <a:off x="1020604" y="3573185"/>
            <a:ext cx="3211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Prone to errors and time-consuming.</a:t>
            </a:r>
            <a:endParaRPr b="0" i="0" sz="1750" u="none" cap="none" strike="noStrike"/>
          </a:p>
        </p:txBody>
      </p:sp>
      <p:sp>
        <p:nvSpPr>
          <p:cNvPr id="94" name="Google Shape;94;p17"/>
          <p:cNvSpPr/>
          <p:nvPr/>
        </p:nvSpPr>
        <p:spPr>
          <a:xfrm>
            <a:off x="4685467" y="2855952"/>
            <a:ext cx="3664863" cy="1669852"/>
          </a:xfrm>
          <a:prstGeom prst="roundRect">
            <a:avLst>
              <a:gd fmla="val 2038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912281" y="30827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Data Accessibility</a:t>
            </a:r>
            <a:endParaRPr b="0" i="0" sz="2200" u="none" cap="none" strike="noStrike"/>
          </a:p>
        </p:txBody>
      </p:sp>
      <p:sp>
        <p:nvSpPr>
          <p:cNvPr id="96" name="Google Shape;96;p17"/>
          <p:cNvSpPr/>
          <p:nvPr/>
        </p:nvSpPr>
        <p:spPr>
          <a:xfrm>
            <a:off x="4912281" y="3573185"/>
            <a:ext cx="3211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Limited access to attendance records.</a:t>
            </a:r>
            <a:endParaRPr b="0" i="0" sz="1750" u="none" cap="none" strike="noStrike"/>
          </a:p>
        </p:txBody>
      </p:sp>
      <p:sp>
        <p:nvSpPr>
          <p:cNvPr id="97" name="Google Shape;97;p17"/>
          <p:cNvSpPr/>
          <p:nvPr/>
        </p:nvSpPr>
        <p:spPr>
          <a:xfrm>
            <a:off x="793790" y="4752618"/>
            <a:ext cx="3664863" cy="1669852"/>
          </a:xfrm>
          <a:prstGeom prst="roundRect">
            <a:avLst>
              <a:gd fmla="val 2038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Error-Prone</a:t>
            </a:r>
            <a:endParaRPr b="0" i="0" sz="2200" u="none" cap="none" strike="noStrike"/>
          </a:p>
        </p:txBody>
      </p:sp>
      <p:sp>
        <p:nvSpPr>
          <p:cNvPr id="99" name="Google Shape;99;p17"/>
          <p:cNvSpPr/>
          <p:nvPr/>
        </p:nvSpPr>
        <p:spPr>
          <a:xfrm>
            <a:off x="1020604" y="5469850"/>
            <a:ext cx="3211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Difficult to ensure accuracy in records.</a:t>
            </a:r>
            <a:endParaRPr b="0" i="0" sz="1750" u="none" cap="none" strike="noStrike"/>
          </a:p>
        </p:txBody>
      </p:sp>
      <p:sp>
        <p:nvSpPr>
          <p:cNvPr id="100" name="Google Shape;100;p17"/>
          <p:cNvSpPr/>
          <p:nvPr/>
        </p:nvSpPr>
        <p:spPr>
          <a:xfrm>
            <a:off x="4667492" y="4752618"/>
            <a:ext cx="3664800" cy="1669800"/>
          </a:xfrm>
          <a:prstGeom prst="roundRect">
            <a:avLst>
              <a:gd fmla="val 2038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683525" y="4820675"/>
            <a:ext cx="3664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lang="en-US" sz="2200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 Lack offline functionality</a:t>
            </a:r>
            <a:endParaRPr b="0" i="0" sz="2200" u="none" cap="none" strike="noStrike"/>
          </a:p>
        </p:txBody>
      </p:sp>
      <p:sp>
        <p:nvSpPr>
          <p:cNvPr id="102" name="Google Shape;102;p17"/>
          <p:cNvSpPr/>
          <p:nvPr/>
        </p:nvSpPr>
        <p:spPr>
          <a:xfrm>
            <a:off x="4912281" y="5469850"/>
            <a:ext cx="3211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lang="en-US" sz="1750">
                <a:solidFill>
                  <a:srgbClr val="504C49"/>
                </a:solidFill>
              </a:rPr>
              <a:t>require constant internet connectivity, limit offline usability</a:t>
            </a:r>
            <a:endParaRPr b="0" i="0" sz="1750" u="none" cap="none" strike="noStrike"/>
          </a:p>
        </p:txBody>
      </p:sp>
      <p:sp>
        <p:nvSpPr>
          <p:cNvPr id="103" name="Google Shape;103;p17"/>
          <p:cNvSpPr txBox="1"/>
          <p:nvPr/>
        </p:nvSpPr>
        <p:spPr>
          <a:xfrm>
            <a:off x="804400" y="1365175"/>
            <a:ext cx="83397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Traditional attendance management systems are prone to errors, time-consuming, lack data accessibility, are error-prone, and require constant internet connectivity, limiting offline functionality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9" name="Google Shape;10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/>
          <p:nvPr/>
        </p:nvSpPr>
        <p:spPr>
          <a:xfrm>
            <a:off x="793790" y="2009775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Proposed Solution</a:t>
            </a:r>
            <a:endParaRPr b="0" i="0" sz="4450" u="none" cap="none" strike="noStrike"/>
          </a:p>
        </p:txBody>
      </p:sp>
      <p:sp>
        <p:nvSpPr>
          <p:cNvPr id="111" name="Google Shape;111;p18"/>
          <p:cNvSpPr/>
          <p:nvPr/>
        </p:nvSpPr>
        <p:spPr>
          <a:xfrm>
            <a:off x="793790" y="3313867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972503" y="3398877"/>
            <a:ext cx="152757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650"/>
              <a:buFont typeface="Platypi Medium"/>
              <a:buNone/>
            </a:pPr>
            <a:r>
              <a:rPr b="0" i="0" lang="en-US" sz="265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1</a:t>
            </a:r>
            <a:endParaRPr b="0" i="0" sz="2650" u="none" cap="none" strike="noStrike"/>
          </a:p>
        </p:txBody>
      </p:sp>
      <p:sp>
        <p:nvSpPr>
          <p:cNvPr id="113" name="Google Shape;113;p18"/>
          <p:cNvSpPr/>
          <p:nvPr/>
        </p:nvSpPr>
        <p:spPr>
          <a:xfrm>
            <a:off x="1530906" y="3313867"/>
            <a:ext cx="2927747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Mobile-Based Application</a:t>
            </a:r>
            <a:endParaRPr b="0" i="0" sz="2200" u="none" cap="none" strike="noStrike"/>
          </a:p>
        </p:txBody>
      </p:sp>
      <p:sp>
        <p:nvSpPr>
          <p:cNvPr id="114" name="Google Shape;114;p18"/>
          <p:cNvSpPr/>
          <p:nvPr/>
        </p:nvSpPr>
        <p:spPr>
          <a:xfrm>
            <a:off x="1530906" y="4158615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Teachers mark attendance quickly and efficiently.</a:t>
            </a:r>
            <a:endParaRPr b="0" i="0" sz="1750" u="none" cap="none" strike="noStrike"/>
          </a:p>
        </p:txBody>
      </p:sp>
      <p:sp>
        <p:nvSpPr>
          <p:cNvPr id="115" name="Google Shape;115;p18"/>
          <p:cNvSpPr/>
          <p:nvPr/>
        </p:nvSpPr>
        <p:spPr>
          <a:xfrm>
            <a:off x="4685467" y="3313867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4830723" y="3398877"/>
            <a:ext cx="219789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650"/>
              <a:buFont typeface="Platypi Medium"/>
              <a:buNone/>
            </a:pPr>
            <a:r>
              <a:rPr b="0" i="0" lang="en-US" sz="265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2</a:t>
            </a:r>
            <a:endParaRPr b="0" i="0" sz="2650" u="none" cap="none" strike="noStrike"/>
          </a:p>
        </p:txBody>
      </p:sp>
      <p:sp>
        <p:nvSpPr>
          <p:cNvPr id="117" name="Google Shape;117;p18"/>
          <p:cNvSpPr/>
          <p:nvPr/>
        </p:nvSpPr>
        <p:spPr>
          <a:xfrm>
            <a:off x="5422583" y="331386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Real-Time Access</a:t>
            </a:r>
            <a:endParaRPr b="0" i="0" sz="2200" u="none" cap="none" strike="noStrike"/>
          </a:p>
        </p:txBody>
      </p:sp>
      <p:sp>
        <p:nvSpPr>
          <p:cNvPr id="118" name="Google Shape;118;p18"/>
          <p:cNvSpPr/>
          <p:nvPr/>
        </p:nvSpPr>
        <p:spPr>
          <a:xfrm>
            <a:off x="5422583" y="3804285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Students view attendance records in real-time.</a:t>
            </a:r>
            <a:endParaRPr b="0" i="0" sz="1750" u="none" cap="none" strike="noStrike"/>
          </a:p>
        </p:txBody>
      </p:sp>
      <p:sp>
        <p:nvSpPr>
          <p:cNvPr id="119" name="Google Shape;119;p18"/>
          <p:cNvSpPr/>
          <p:nvPr/>
        </p:nvSpPr>
        <p:spPr>
          <a:xfrm>
            <a:off x="793790" y="5366385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942737" y="5451396"/>
            <a:ext cx="212288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650"/>
              <a:buFont typeface="Platypi Medium"/>
              <a:buNone/>
            </a:pPr>
            <a:r>
              <a:rPr b="0" i="0" lang="en-US" sz="265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3</a:t>
            </a:r>
            <a:endParaRPr b="0" i="0" sz="2650" u="none" cap="none" strike="noStrike"/>
          </a:p>
        </p:txBody>
      </p:sp>
      <p:sp>
        <p:nvSpPr>
          <p:cNvPr id="121" name="Google Shape;121;p18"/>
          <p:cNvSpPr/>
          <p:nvPr/>
        </p:nvSpPr>
        <p:spPr>
          <a:xfrm>
            <a:off x="1530906" y="536638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Secure Storage</a:t>
            </a:r>
            <a:endParaRPr b="0" i="0" sz="2200" u="none" cap="none" strike="noStrike"/>
          </a:p>
        </p:txBody>
      </p:sp>
      <p:sp>
        <p:nvSpPr>
          <p:cNvPr id="122" name="Google Shape;122;p18"/>
          <p:cNvSpPr/>
          <p:nvPr/>
        </p:nvSpPr>
        <p:spPr>
          <a:xfrm>
            <a:off x="1530906" y="5856803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Attendance data is stored securely in a cloud-based database.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793790" y="1616988"/>
            <a:ext cx="5690235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lang="en-US" sz="4450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Methodology</a:t>
            </a:r>
            <a:endParaRPr b="0" i="0" sz="4450" u="none" cap="none" strike="noStrike"/>
          </a:p>
        </p:txBody>
      </p:sp>
      <p:sp>
        <p:nvSpPr>
          <p:cNvPr id="129" name="Google Shape;129;p19"/>
          <p:cNvSpPr/>
          <p:nvPr/>
        </p:nvSpPr>
        <p:spPr>
          <a:xfrm>
            <a:off x="1118711" y="2665928"/>
            <a:ext cx="30480" cy="3946565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358622" y="3160990"/>
            <a:ext cx="793790" cy="30480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878800" y="2921079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057513" y="3006090"/>
            <a:ext cx="152757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650"/>
              <a:buFont typeface="Platypi Medium"/>
              <a:buNone/>
            </a:pPr>
            <a:r>
              <a:rPr b="0" i="0" lang="en-US" sz="265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1</a:t>
            </a:r>
            <a:endParaRPr b="0" i="0" sz="2650" u="none" cap="none" strike="noStrike"/>
          </a:p>
        </p:txBody>
      </p:sp>
      <p:sp>
        <p:nvSpPr>
          <p:cNvPr id="133" name="Google Shape;133;p19"/>
          <p:cNvSpPr/>
          <p:nvPr/>
        </p:nvSpPr>
        <p:spPr>
          <a:xfrm>
            <a:off x="2381488" y="2892743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Secure login for students and teachers.</a:t>
            </a:r>
            <a:endParaRPr b="0" i="0" sz="1750" u="none" cap="none" strike="noStrike"/>
          </a:p>
        </p:txBody>
      </p:sp>
      <p:sp>
        <p:nvSpPr>
          <p:cNvPr id="134" name="Google Shape;134;p19"/>
          <p:cNvSpPr/>
          <p:nvPr/>
        </p:nvSpPr>
        <p:spPr>
          <a:xfrm>
            <a:off x="1358622" y="4204335"/>
            <a:ext cx="793790" cy="30480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>
            <a:off x="878800" y="3964424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>
            <a:off x="1024057" y="4049435"/>
            <a:ext cx="219789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650"/>
              <a:buFont typeface="Platypi Medium"/>
              <a:buNone/>
            </a:pPr>
            <a:r>
              <a:rPr b="0" i="0" lang="en-US" sz="265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2</a:t>
            </a:r>
            <a:endParaRPr b="0" i="0" sz="2650" u="none" cap="none" strike="noStrike"/>
          </a:p>
        </p:txBody>
      </p:sp>
      <p:sp>
        <p:nvSpPr>
          <p:cNvPr id="137" name="Google Shape;137;p19"/>
          <p:cNvSpPr/>
          <p:nvPr/>
        </p:nvSpPr>
        <p:spPr>
          <a:xfrm>
            <a:off x="2381488" y="3936087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Teachers record attendance through the app.</a:t>
            </a:r>
            <a:endParaRPr b="0" i="0" sz="1750" u="none" cap="none" strike="noStrike"/>
          </a:p>
        </p:txBody>
      </p:sp>
      <p:sp>
        <p:nvSpPr>
          <p:cNvPr id="138" name="Google Shape;138;p19"/>
          <p:cNvSpPr/>
          <p:nvPr/>
        </p:nvSpPr>
        <p:spPr>
          <a:xfrm>
            <a:off x="1358622" y="5247680"/>
            <a:ext cx="793790" cy="30480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878800" y="5007769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1027748" y="5092779"/>
            <a:ext cx="212288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650"/>
              <a:buFont typeface="Platypi Medium"/>
              <a:buNone/>
            </a:pPr>
            <a:r>
              <a:rPr b="0" i="0" lang="en-US" sz="265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3</a:t>
            </a:r>
            <a:endParaRPr b="0" i="0" sz="2650" u="none" cap="none" strike="noStrike"/>
          </a:p>
        </p:txBody>
      </p:sp>
      <p:sp>
        <p:nvSpPr>
          <p:cNvPr id="141" name="Google Shape;141;p19"/>
          <p:cNvSpPr/>
          <p:nvPr/>
        </p:nvSpPr>
        <p:spPr>
          <a:xfrm>
            <a:off x="2381488" y="4979432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Students access their attendance records.</a:t>
            </a:r>
            <a:endParaRPr b="0" i="0" sz="1750" u="none" cap="none" strike="noStrike"/>
          </a:p>
        </p:txBody>
      </p:sp>
      <p:sp>
        <p:nvSpPr>
          <p:cNvPr id="142" name="Google Shape;142;p19"/>
          <p:cNvSpPr/>
          <p:nvPr/>
        </p:nvSpPr>
        <p:spPr>
          <a:xfrm>
            <a:off x="1358622" y="6291024"/>
            <a:ext cx="793790" cy="30480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878800" y="605111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9F7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1020604" y="6136124"/>
            <a:ext cx="226576" cy="340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650"/>
              <a:buFont typeface="Platypi Medium"/>
              <a:buNone/>
            </a:pPr>
            <a:r>
              <a:rPr b="0" i="0" lang="en-US" sz="265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4</a:t>
            </a:r>
            <a:endParaRPr b="0" i="0" sz="2650" u="none" cap="none" strike="noStrike"/>
          </a:p>
        </p:txBody>
      </p:sp>
      <p:sp>
        <p:nvSpPr>
          <p:cNvPr id="145" name="Google Shape;145;p19"/>
          <p:cNvSpPr/>
          <p:nvPr/>
        </p:nvSpPr>
        <p:spPr>
          <a:xfrm>
            <a:off x="2381488" y="6022777"/>
            <a:ext cx="596872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Attendance reports are auto-generated and accessible.</a:t>
            </a:r>
            <a:endParaRPr b="0" i="0" sz="1750" u="none" cap="none" strike="noStrike"/>
          </a:p>
        </p:txBody>
      </p:sp>
      <p:sp>
        <p:nvSpPr>
          <p:cNvPr id="146" name="Google Shape;146;p19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850" y="321750"/>
            <a:ext cx="8217224" cy="7635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" name="Google Shape;153;p20"/>
          <p:cNvSpPr/>
          <p:nvPr/>
        </p:nvSpPr>
        <p:spPr>
          <a:xfrm>
            <a:off x="12715675" y="7654725"/>
            <a:ext cx="1830600" cy="57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793790" y="1240036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01B18"/>
              </a:buClr>
              <a:buSzPts val="4450"/>
              <a:buFont typeface="Platypi Medium"/>
              <a:buNone/>
            </a:pPr>
            <a:r>
              <a:rPr b="0" i="0" lang="en-US" sz="4450" u="none" cap="none" strike="noStrike">
                <a:solidFill>
                  <a:srgbClr val="201B18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Technologies Used</a:t>
            </a:r>
            <a:endParaRPr b="0" i="0" sz="4450" u="none" cap="none" strike="noStrike"/>
          </a:p>
        </p:txBody>
      </p:sp>
      <p:pic>
        <p:nvPicPr>
          <p:cNvPr descr="preencoded.png" id="161" name="Google Shape;16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228897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793790" y="30827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Flutter</a:t>
            </a:r>
            <a:endParaRPr b="0" i="0" sz="2200" u="none" cap="none" strike="noStrike"/>
          </a:p>
        </p:txBody>
      </p:sp>
      <p:sp>
        <p:nvSpPr>
          <p:cNvPr id="163" name="Google Shape;163;p21"/>
          <p:cNvSpPr/>
          <p:nvPr/>
        </p:nvSpPr>
        <p:spPr>
          <a:xfrm>
            <a:off x="793790" y="3573185"/>
            <a:ext cx="360807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Cross-platform mobile app development.</a:t>
            </a:r>
            <a:endParaRPr b="0" i="0" sz="1750" u="none" cap="none" strike="noStrike"/>
          </a:p>
        </p:txBody>
      </p:sp>
      <p:pic>
        <p:nvPicPr>
          <p:cNvPr descr="preencoded.png" id="164" name="Google Shape;16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2021" y="2288977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/>
          <p:nvPr/>
        </p:nvSpPr>
        <p:spPr>
          <a:xfrm>
            <a:off x="4742021" y="308276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Flask</a:t>
            </a:r>
            <a:endParaRPr b="0" i="0" sz="2200" u="none" cap="none" strike="noStrike"/>
          </a:p>
        </p:txBody>
      </p:sp>
      <p:sp>
        <p:nvSpPr>
          <p:cNvPr id="166" name="Google Shape;166;p21"/>
          <p:cNvSpPr/>
          <p:nvPr/>
        </p:nvSpPr>
        <p:spPr>
          <a:xfrm>
            <a:off x="4742021" y="3573185"/>
            <a:ext cx="3608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API development.</a:t>
            </a:r>
            <a:endParaRPr b="0" i="0" sz="1750" u="none" cap="none" strike="noStrike"/>
          </a:p>
        </p:txBody>
      </p:sp>
      <p:pic>
        <p:nvPicPr>
          <p:cNvPr descr="preencoded.png" id="167" name="Google Shape;16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497943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793790" y="577322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Firebase</a:t>
            </a:r>
            <a:endParaRPr b="0" i="0" sz="2200" u="none" cap="none" strike="noStrike"/>
          </a:p>
        </p:txBody>
      </p:sp>
      <p:sp>
        <p:nvSpPr>
          <p:cNvPr id="169" name="Google Shape;169;p21"/>
          <p:cNvSpPr/>
          <p:nvPr/>
        </p:nvSpPr>
        <p:spPr>
          <a:xfrm>
            <a:off x="793790" y="6263640"/>
            <a:ext cx="360807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Real-time data storage and retrieval.</a:t>
            </a:r>
            <a:endParaRPr b="0" i="0" sz="1750" u="none" cap="none" strike="noStrike"/>
          </a:p>
        </p:txBody>
      </p:sp>
      <p:pic>
        <p:nvPicPr>
          <p:cNvPr descr="preencoded.png" id="170" name="Google Shape;170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42021" y="497943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>
            <a:off x="4742021" y="5773222"/>
            <a:ext cx="334470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2200"/>
              <a:buFont typeface="Platypi Medium"/>
              <a:buNone/>
            </a:pPr>
            <a:r>
              <a:rPr b="0" i="0" lang="en-US" sz="2200" u="none" cap="none" strike="noStrike">
                <a:solidFill>
                  <a:srgbClr val="504C49"/>
                </a:solidFill>
                <a:latin typeface="Platypi Medium"/>
                <a:ea typeface="Platypi Medium"/>
                <a:cs typeface="Platypi Medium"/>
                <a:sym typeface="Platypi Medium"/>
              </a:rPr>
              <a:t>Firebase Authentication</a:t>
            </a:r>
            <a:endParaRPr b="0" i="0" sz="2200" u="none" cap="none" strike="noStrike"/>
          </a:p>
        </p:txBody>
      </p:sp>
      <p:sp>
        <p:nvSpPr>
          <p:cNvPr id="172" name="Google Shape;172;p21"/>
          <p:cNvSpPr/>
          <p:nvPr/>
        </p:nvSpPr>
        <p:spPr>
          <a:xfrm>
            <a:off x="4742021" y="6263640"/>
            <a:ext cx="3608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504C49"/>
              </a:buClr>
              <a:buSzPts val="1750"/>
              <a:buFont typeface="Arial"/>
              <a:buNone/>
            </a:pPr>
            <a:r>
              <a:rPr b="0" i="0" lang="en-US" sz="1750" u="none" cap="none" strike="noStrike">
                <a:solidFill>
                  <a:srgbClr val="504C49"/>
                </a:solidFill>
                <a:latin typeface="Arial"/>
                <a:ea typeface="Arial"/>
                <a:cs typeface="Arial"/>
                <a:sym typeface="Arial"/>
              </a:rPr>
              <a:t>Secure login.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