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8" r:id="rId4"/>
    <p:sldId id="329" r:id="rId5"/>
    <p:sldId id="338" r:id="rId6"/>
    <p:sldId id="331" r:id="rId7"/>
    <p:sldId id="332" r:id="rId8"/>
    <p:sldId id="334" r:id="rId9"/>
    <p:sldId id="336" r:id="rId10"/>
    <p:sldId id="340" r:id="rId11"/>
    <p:sldId id="339" r:id="rId12"/>
    <p:sldId id="335" r:id="rId13"/>
    <p:sldId id="341" r:id="rId14"/>
    <p:sldId id="342" r:id="rId15"/>
    <p:sldId id="392" r:id="rId16"/>
    <p:sldId id="391" r:id="rId17"/>
    <p:sldId id="388" r:id="rId18"/>
    <p:sldId id="389" r:id="rId19"/>
    <p:sldId id="390" r:id="rId20"/>
    <p:sldId id="393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660"/>
  </p:normalViewPr>
  <p:slideViewPr>
    <p:cSldViewPr>
      <p:cViewPr varScale="1">
        <p:scale>
          <a:sx n="122" d="100"/>
          <a:sy n="122" d="100"/>
        </p:scale>
        <p:origin x="-240" y="-90"/>
      </p:cViewPr>
      <p:guideLst>
        <p:guide orient="horz" pos="527"/>
        <p:guide orient="horz" pos="3795"/>
        <p:guide orient="horz" pos="1220"/>
        <p:guide orient="horz" pos="935"/>
        <p:guide orient="horz" pos="844"/>
        <p:guide pos="7100"/>
        <p:guide pos="585"/>
        <p:guide pos="4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2A1D-90D9-4E8A-96BA-6B8291CF4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27DC-7872-487D-965A-5F562D5AB8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528" y="1638665"/>
            <a:ext cx="9127014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数据库实习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电影院管理系统</a:t>
            </a:r>
            <a:endParaRPr lang="zh-CN" altLang="en-US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56955" y="5372100"/>
            <a:ext cx="255270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：张夫花</a:t>
            </a:r>
            <a:endParaRPr lang="zh-CN" sz="2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指导老师：朱珊娜</a:t>
            </a:r>
            <a:endParaRPr 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18524" y="1488552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46769" y="2424656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1000">
        <p:fade thruBlk="1"/>
      </p:transition>
    </mc:Choice>
    <mc:Fallback>
      <p:transition advTm="11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4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42468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逻辑结构（关系模式）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911225" y="2758440"/>
          <a:ext cx="10223500" cy="298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35"/>
                <a:gridCol w="8216265"/>
              </a:tblGrid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员工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（员工编号，员工姓名，手机号，影厅编号）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833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购买细则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（购买细则号，购买单号，电影名，购买金额）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8331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购买单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（购买单号，购买日期，员工编号，购买总金额）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电影工厂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（工厂编号，工厂名，工厂城市，工厂联系电话）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" name="上凸弯带形 4"/>
          <p:cNvSpPr/>
          <p:nvPr/>
        </p:nvSpPr>
        <p:spPr>
          <a:xfrm>
            <a:off x="206375" y="2784475"/>
            <a:ext cx="1623695" cy="675005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视图</a:t>
            </a:r>
            <a:endParaRPr lang="zh-CN" altLang="en-US" sz="2400" dirty="0">
              <a:solidFill>
                <a:srgbClr val="FFC000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012950" y="2263140"/>
          <a:ext cx="970597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325"/>
                <a:gridCol w="3235325"/>
                <a:gridCol w="3235325"/>
              </a:tblGrid>
              <a:tr h="58293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MoviePresell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电影预售表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 dirty="0">
                          <a:solidFill>
                            <a:srgbClr val="FFC000"/>
                          </a:solidFill>
                        </a:rPr>
                        <a:t>为将要上映的电影宣传</a:t>
                      </a:r>
                      <a:endParaRPr lang="zh-CN" altLang="en-US" sz="2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MovieOnShow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在播电影视图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展示在播电影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MovieUnderCarriage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最近下架电影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回顾下架电影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ChooseSeat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可供选择的座位表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vert="horz" anchor="b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为买票时提供座位信息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上凸弯带形 3"/>
          <p:cNvSpPr/>
          <p:nvPr/>
        </p:nvSpPr>
        <p:spPr>
          <a:xfrm>
            <a:off x="0" y="5304155"/>
            <a:ext cx="1973580" cy="675005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2000" dirty="0">
                <a:solidFill>
                  <a:srgbClr val="FFC000"/>
                </a:solidFill>
                <a:sym typeface="+mn-ea"/>
              </a:rPr>
              <a:t>触发器</a:t>
            </a:r>
            <a:endParaRPr lang="zh-CN" altLang="en-US" sz="2000" dirty="0">
              <a:solidFill>
                <a:srgbClr val="FFC000"/>
              </a:solidFill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013585" y="5562600"/>
          <a:ext cx="97053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325"/>
                <a:gridCol w="3234690"/>
                <a:gridCol w="3235325"/>
              </a:tblGrid>
              <a:tr h="39624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SeateChange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座位表改变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更改座位状态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SeatAmount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座位数量改变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更改剩余座位数量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上凸弯带形 1"/>
          <p:cNvSpPr/>
          <p:nvPr/>
        </p:nvSpPr>
        <p:spPr>
          <a:xfrm>
            <a:off x="127000" y="3400425"/>
            <a:ext cx="1623695" cy="1024255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存储过程</a:t>
            </a:r>
            <a:endParaRPr lang="zh-CN" altLang="en-US" sz="2400" dirty="0">
              <a:solidFill>
                <a:srgbClr val="FFC000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454275"/>
          <a:ext cx="945197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870"/>
                <a:gridCol w="3150235"/>
                <a:gridCol w="3150870"/>
              </a:tblGrid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MemberRecharge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会员充值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完成会员充值业务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MemberRegister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会员注册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完成会员注册业务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MemberLoss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会员挂失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完成会员挂失业务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BuyTicket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顾客买票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完成顾客买票任务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ReturnTicket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顾客退票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完成顾客退票业务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FeedBack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观影反馈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实现顾客评价电影功能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BuyMovie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购买电影版权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实现购买电影版权业务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ArrangeMovie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排片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2400" b="0" u="none" dirty="0">
                          <a:solidFill>
                            <a:srgbClr val="FFC000"/>
                          </a:solidFill>
                        </a:rPr>
                        <a:t>完成排片功能</a:t>
                      </a:r>
                      <a:endParaRPr lang="zh-CN" altLang="en-US" sz="2400" b="0" u="none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1" vert="horz" anchor="b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4735" y="2419117"/>
            <a:ext cx="3168551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触发器示例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8350" y="1678940"/>
            <a:ext cx="5090160" cy="4483735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create or replace trigger SeatChange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after insert on ticketdetail  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for each row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declare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-- local variables here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begin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update Seat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set saleState = '已售'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where Seat.seatID = :new.seatid;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  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end SeatChange;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340" y="3662447"/>
            <a:ext cx="3168551" cy="155448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在顾客买完票后，将顾客所选中的座位，更新到座位表中，将标志改为</a:t>
            </a:r>
            <a:r>
              <a:rPr lang="en-US" altLang="zh-CN" sz="2400" dirty="0">
                <a:solidFill>
                  <a:srgbClr val="FFC000"/>
                </a:solidFill>
              </a:rPr>
              <a:t>“</a:t>
            </a:r>
            <a:r>
              <a:rPr lang="zh-CN" altLang="en-US" sz="2400" dirty="0">
                <a:solidFill>
                  <a:srgbClr val="FFC000"/>
                </a:solidFill>
              </a:rPr>
              <a:t>已售</a:t>
            </a:r>
            <a:r>
              <a:rPr lang="en-US" altLang="zh-CN" sz="2400" dirty="0">
                <a:solidFill>
                  <a:srgbClr val="FFC000"/>
                </a:solidFill>
              </a:rPr>
              <a:t>”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0" name="矩形 9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1225" y="1916113"/>
            <a:ext cx="10369550" cy="591031"/>
            <a:chOff x="911225" y="1916113"/>
            <a:chExt cx="10369550" cy="591031"/>
          </a:xfrm>
        </p:grpSpPr>
        <p:cxnSp>
          <p:nvCxnSpPr>
            <p:cNvPr id="14" name="肘形连接符 13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69392" y="1988840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8631" y="1958504"/>
              <a:ext cx="9652144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sz="2400" dirty="0" smtClean="0">
                  <a:solidFill>
                    <a:srgbClr val="FFC000"/>
                  </a:solidFill>
                </a:rPr>
                <a:t>这是一个存储过程的示例</a:t>
              </a:r>
              <a:endParaRPr lang="zh-CN" sz="2400" dirty="0" smtClean="0">
                <a:solidFill>
                  <a:srgbClr val="FFC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1225" y="3018777"/>
            <a:ext cx="10369550" cy="591031"/>
            <a:chOff x="911225" y="1916113"/>
            <a:chExt cx="10369550" cy="591031"/>
          </a:xfrm>
        </p:grpSpPr>
        <p:cxnSp>
          <p:nvCxnSpPr>
            <p:cNvPr id="25" name="肘形连接符 24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9392" y="1988840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8631" y="1958504"/>
              <a:ext cx="9652144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sz="2400" dirty="0" smtClean="0">
                  <a:solidFill>
                    <a:srgbClr val="FFC000"/>
                  </a:solidFill>
                </a:rPr>
                <a:t>该存储过程模仿顾客买票的过程</a:t>
              </a:r>
              <a:endParaRPr lang="zh-CN" sz="2400" dirty="0" smtClean="0">
                <a:solidFill>
                  <a:srgbClr val="FFC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7979" y="4121441"/>
            <a:ext cx="10369550" cy="591031"/>
            <a:chOff x="911225" y="1916113"/>
            <a:chExt cx="10369550" cy="591031"/>
          </a:xfrm>
        </p:grpSpPr>
        <p:cxnSp>
          <p:nvCxnSpPr>
            <p:cNvPr id="29" name="肘形连接符 28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69392" y="19888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28631" y="1958504"/>
              <a:ext cx="9652144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FFC000"/>
                  </a:solidFill>
                </a:rPr>
                <a:t>通过顾客传入的参数以及基本表的数据，查询出电影票的信息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3606" y="5224105"/>
            <a:ext cx="10369550" cy="591031"/>
            <a:chOff x="911225" y="1916113"/>
            <a:chExt cx="10369550" cy="591031"/>
          </a:xfrm>
        </p:grpSpPr>
        <p:cxnSp>
          <p:nvCxnSpPr>
            <p:cNvPr id="33" name="肘形连接符 32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69392" y="198884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631" y="1958504"/>
              <a:ext cx="9652144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FFC000"/>
                  </a:solidFill>
                  <a:sym typeface="+mn-ea"/>
                </a:rPr>
                <a:t>并且把售票信息存储到购票细则表，以及售票表中</a:t>
              </a:r>
              <a:endParaRPr lang="zh-CN" altLang="en-US" sz="2400" dirty="0">
                <a:solidFill>
                  <a:srgbClr val="FFC000"/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69310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380990" y="1341120"/>
            <a:ext cx="5899785" cy="558038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2000" dirty="0">
                <a:solidFill>
                  <a:srgbClr val="FFC000"/>
                </a:solidFill>
              </a:rPr>
              <a:t>create or replace procedure BuyTicket(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in_MovieName in Movie.MovieName%type,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in_CustomerName in Customer.CustomerName%type,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in_TicketGetWay in TicketDetail.TicketGetWay%type,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in_PhoneNumber in TicketDetail.Phonenumber%type,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in_SeatID in Seat.SeatID%type,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in_TicketBuyTime in Ticket.Ticketbuytime%type,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in_HandedBy in Ticket.HandedBy%type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)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 is</a:t>
            </a:r>
            <a:endParaRPr lang="zh-CN" sz="2000" dirty="0">
              <a:solidFill>
                <a:srgbClr val="FFC000"/>
              </a:solidFill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</a:rPr>
              <a:t> </a:t>
            </a:r>
            <a:r>
              <a:rPr lang="zh-CN" sz="2000" dirty="0">
                <a:solidFill>
                  <a:srgbClr val="FFC000"/>
                </a:solidFill>
                <a:sym typeface="+mn-ea"/>
              </a:rPr>
              <a:t>IsMember2 Customer.IsMember%type;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RealPrice Movie.Price%type;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Discount Member.Memberdiscountrule%type;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Price2 Movie.Price%type;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MovieID2 Movie.MovieID%type;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CustomerID2 Customer.CustomerID%type;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TicketID2 Ticket.TicketID%type;</a:t>
            </a:r>
            <a:endParaRPr lang="zh-CN" sz="2000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sz="2000" dirty="0">
                <a:solidFill>
                  <a:srgbClr val="FFC000"/>
                </a:solidFill>
                <a:sym typeface="+mn-ea"/>
              </a:rPr>
              <a:t>  TicketDetailID2 TicketDetail.TicketDetailID%type;</a:t>
            </a:r>
            <a:endParaRPr lang="zh-CN" sz="20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500" y="2689627"/>
            <a:ext cx="3168551" cy="192024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2400" dirty="0">
                <a:solidFill>
                  <a:srgbClr val="FFC000"/>
                </a:solidFill>
              </a:rPr>
              <a:t>顾客提供传入参数：</a:t>
            </a:r>
            <a:endParaRPr lang="zh-CN" sz="2400" dirty="0">
              <a:solidFill>
                <a:srgbClr val="FFC000"/>
              </a:solidFill>
            </a:endParaRPr>
          </a:p>
          <a:p>
            <a:pPr algn="l"/>
            <a:r>
              <a:rPr lang="zh-CN" sz="2400" dirty="0">
                <a:solidFill>
                  <a:srgbClr val="FFC000"/>
                </a:solidFill>
              </a:rPr>
              <a:t>电影名字，顾客名字，取票方式，电话号码，座位号，买票时间，经手机器</a:t>
            </a:r>
            <a:endParaRPr 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764859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15000" y="1664335"/>
            <a:ext cx="5565775" cy="503174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begin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select Movie.Movieid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MovieID2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from Movie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where Movie.MovieName = in_MovieName;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select Customer.CustomerID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CustomerID2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from Customer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where Customer.CustomerName = in_CustomerName;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select IsMember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IsMember2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from Customer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where Customer.CustomerId = CustomerID2;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4255" y="2721610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根据电影名得出电影编号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9505" y="3990975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根据顾客名得出顾客编号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5332095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判断顾客是不是会员</a:t>
            </a:r>
            <a:endParaRPr 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764859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15000" y="1664335"/>
            <a:ext cx="5565775" cy="475742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if(IsMember2 = '是')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then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select Member.Memberdiscountrule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Discount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from Member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where Member.CustomerID = CustomerID2;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select price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Price2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from Movie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where Movie.MovieID = MovieID2;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RealPrice := Price2*Discount;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end if;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4255" y="2721610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根据会员号查询出折扣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9505" y="3990975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根据电影好得出电影票价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5332095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算出会员价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9505" y="1907540"/>
            <a:ext cx="3565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如果是会员，则。。。</a:t>
            </a:r>
            <a:endParaRPr 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764859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5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7091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实施阶段（视图、触发器、存储过程）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15000" y="1664335"/>
            <a:ext cx="5565775" cy="44831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TicketID2 := TicketID.Nextval;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TicketDetailID2 := TicketDetailID.nextval;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insert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Ticket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values(TicketID2,in_TicketBuyTime,null,in_HandedBy);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insert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into TicketDetail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values(TicketDetailID2,TicketID2,MovieID2,CustomerID2, TicketGet.Nextval,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in_TicketGetWay,in_PhoneNumber,in_SeatID, RealPrice);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  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dirty="0">
                <a:solidFill>
                  <a:srgbClr val="FFC000"/>
                </a:solidFill>
                <a:sym typeface="+mn-ea"/>
              </a:rPr>
              <a:t>end BuyTicket;</a:t>
            </a:r>
            <a:endParaRPr lang="zh-CN" dirty="0">
              <a:solidFill>
                <a:srgbClr val="FFC000"/>
              </a:solidFill>
              <a:sym typeface="+mn-ea"/>
            </a:endParaRPr>
          </a:p>
          <a:p>
            <a:pPr algn="ctr"/>
            <a:endParaRPr lang="zh-CN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50" y="2865120"/>
            <a:ext cx="401129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将买票记录插入到售票表中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130" y="4062730"/>
            <a:ext cx="4160520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将买票细则插入到售票细则表</a:t>
            </a:r>
            <a:endParaRPr lang="zh-CN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5332095"/>
            <a:ext cx="3565525" cy="826135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FFC000"/>
                </a:solidFill>
              </a:rPr>
              <a:t>That's all about this procedure.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9505" y="1620520"/>
            <a:ext cx="3565525" cy="82296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C000"/>
                </a:solidFill>
              </a:rPr>
              <a:t>自动增长得到购票细则号，购票单号</a:t>
            </a:r>
            <a:endParaRPr 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69310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6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22148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心得与体会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41805" y="1828800"/>
            <a:ext cx="7883525" cy="155448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C000"/>
                </a:solidFill>
              </a:rPr>
              <a:t>在本次实习中，熟悉了数据库设计的各个过程，从需求分析，概念设计，逻辑设计，逻辑结果，到最后的实施建基本表，建立存储器，视图，触发器，并且更加深刻地体会到了其中的联系。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1805" y="3972560"/>
            <a:ext cx="1914525" cy="457200"/>
          </a:xfrm>
          <a:prstGeom prst="rect">
            <a:avLst/>
          </a:prstGeom>
          <a:noFill/>
          <a:ln w="19050">
            <a:solidFill>
              <a:srgbClr val="FFC715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C000"/>
                </a:solidFill>
              </a:rPr>
              <a:t>总之一句话：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2970" y="4820285"/>
            <a:ext cx="5456555" cy="131572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纸上学来终觉浅，</a:t>
            </a:r>
            <a:endParaRPr lang="zh-CN" altLang="en-US" sz="2800" b="1" kern="1200" dirty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觉知此事要实习！</a:t>
            </a:r>
            <a:endParaRPr lang="zh-CN" altLang="en-US" sz="2800" b="1" kern="1200" dirty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2" animBg="1"/>
      <p:bldP spid="17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196340" y="524194"/>
            <a:ext cx="10369550" cy="713730"/>
            <a:chOff x="911225" y="836614"/>
            <a:chExt cx="10369550" cy="713730"/>
          </a:xfrm>
        </p:grpSpPr>
        <p:sp>
          <p:nvSpPr>
            <p:cNvPr id="2" name="矩形 1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0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296992" y="936934"/>
              <a:ext cx="995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1225" y="1564561"/>
            <a:ext cx="7400925" cy="572924"/>
            <a:chOff x="911424" y="1916832"/>
            <a:chExt cx="7048500" cy="280988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451174" y="1945211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功能及业务分析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49070" y="2445941"/>
            <a:ext cx="7400925" cy="572924"/>
            <a:chOff x="911424" y="1916832"/>
            <a:chExt cx="7048500" cy="280988"/>
          </a:xfrm>
        </p:grpSpPr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1451174" y="1945211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需求分析的结果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79930" y="3298111"/>
            <a:ext cx="7400925" cy="572924"/>
            <a:chOff x="911424" y="1916832"/>
            <a:chExt cx="7048500" cy="280988"/>
          </a:xfrm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451174" y="1945211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概念结构设计及全局</a:t>
              </a:r>
              <a:r>
                <a: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ER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图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89200" y="4166791"/>
            <a:ext cx="7400925" cy="572924"/>
            <a:chOff x="911424" y="1916832"/>
            <a:chExt cx="7048500" cy="280988"/>
          </a:xfrm>
        </p:grpSpPr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451174" y="1945211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逻辑设计及关系模式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96235" y="5032296"/>
            <a:ext cx="7400925" cy="572924"/>
            <a:chOff x="911424" y="1916832"/>
            <a:chExt cx="7048500" cy="280988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1451174" y="1945212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设施阶段（视图、存储过程、触发器）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45815" y="5826046"/>
            <a:ext cx="7400925" cy="572924"/>
            <a:chOff x="911424" y="1916832"/>
            <a:chExt cx="7048500" cy="280988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451174" y="1945211"/>
              <a:ext cx="6426200" cy="224232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实习心得与体会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</a:ln>
            <a:effectLst/>
          </p:spPr>
          <p:txBody>
            <a:bodyPr wrap="none" lIns="0" tIns="0" rIns="0" bIns="0" anchor="ctr"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2493" y="2567712"/>
            <a:ext cx="912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en-US" altLang="zh-CN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31504" y="2417599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31504" y="3353703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11225" y="836614"/>
            <a:ext cx="10369550" cy="739765"/>
            <a:chOff x="911225" y="836614"/>
            <a:chExt cx="10369550" cy="739765"/>
          </a:xfrm>
        </p:grpSpPr>
        <p:sp>
          <p:nvSpPr>
            <p:cNvPr id="10" name="矩形 9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1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207457" y="962969"/>
              <a:ext cx="3027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功能及业务分析</a:t>
              </a:r>
              <a:endPara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梯形 4"/>
          <p:cNvSpPr/>
          <p:nvPr/>
        </p:nvSpPr>
        <p:spPr>
          <a:xfrm rot="5400000">
            <a:off x="284123" y="2541859"/>
            <a:ext cx="4105273" cy="2850671"/>
          </a:xfrm>
          <a:prstGeom prst="trapezoid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 rot="5400000">
            <a:off x="3927753" y="2541859"/>
            <a:ext cx="4105273" cy="2850671"/>
          </a:xfrm>
          <a:prstGeom prst="trapezoid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5400000">
            <a:off x="7571383" y="2668859"/>
            <a:ext cx="4105273" cy="2850671"/>
          </a:xfrm>
          <a:prstGeom prst="trapezoid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38714" y="4545764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38630" y="3206750"/>
            <a:ext cx="1195070" cy="1108710"/>
            <a:chOff x="2738" y="5050"/>
            <a:chExt cx="1882" cy="1746"/>
          </a:xfrm>
        </p:grpSpPr>
        <p:sp>
          <p:nvSpPr>
            <p:cNvPr id="4" name="矩形 3"/>
            <p:cNvSpPr/>
            <p:nvPr/>
          </p:nvSpPr>
          <p:spPr>
            <a:xfrm>
              <a:off x="2738" y="5050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购票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38" y="6098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退票</a:t>
              </a:r>
              <a:endPara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上凸弯带形 7"/>
          <p:cNvSpPr/>
          <p:nvPr/>
        </p:nvSpPr>
        <p:spPr>
          <a:xfrm rot="20820000">
            <a:off x="1139825" y="5806440"/>
            <a:ext cx="1806575" cy="800100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solidFill>
                  <a:srgbClr val="FFC000"/>
                </a:solidFill>
              </a:rPr>
              <a:t>顾客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13" name="上凸弯带形 12"/>
          <p:cNvSpPr/>
          <p:nvPr/>
        </p:nvSpPr>
        <p:spPr>
          <a:xfrm rot="20820000">
            <a:off x="5001260" y="5734685"/>
            <a:ext cx="1806575" cy="800100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solidFill>
                  <a:srgbClr val="FFC000"/>
                </a:solidFill>
              </a:rPr>
              <a:t>会员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15" name="上凸弯带形 14"/>
          <p:cNvSpPr/>
          <p:nvPr/>
        </p:nvSpPr>
        <p:spPr>
          <a:xfrm rot="20820000">
            <a:off x="8791575" y="5806440"/>
            <a:ext cx="1806575" cy="800100"/>
          </a:xfrm>
          <a:prstGeom prst="ellipseRibbon2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solidFill>
                  <a:srgbClr val="FFC000"/>
                </a:solidFill>
              </a:rPr>
              <a:t>影院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25890" y="3580130"/>
            <a:ext cx="1195070" cy="1108710"/>
            <a:chOff x="2738" y="5050"/>
            <a:chExt cx="1882" cy="1746"/>
          </a:xfrm>
        </p:grpSpPr>
        <p:sp>
          <p:nvSpPr>
            <p:cNvPr id="37" name="矩形 36"/>
            <p:cNvSpPr/>
            <p:nvPr/>
          </p:nvSpPr>
          <p:spPr>
            <a:xfrm>
              <a:off x="2738" y="5050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买片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38" y="6098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排片</a:t>
              </a:r>
              <a:endPara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34940" y="3207385"/>
            <a:ext cx="1195070" cy="1108710"/>
            <a:chOff x="2738" y="5050"/>
            <a:chExt cx="1882" cy="1746"/>
          </a:xfrm>
        </p:grpSpPr>
        <p:sp>
          <p:nvSpPr>
            <p:cNvPr id="41" name="矩形 40"/>
            <p:cNvSpPr/>
            <p:nvPr/>
          </p:nvSpPr>
          <p:spPr>
            <a:xfrm>
              <a:off x="2738" y="5050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38" y="6098"/>
              <a:ext cx="1883" cy="699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235024" y="4545764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挂失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4656">
        <p:fade thruBlk="1"/>
      </p:transition>
    </mc:Choice>
    <mc:Fallback>
      <p:transition advTm="14656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3027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需求分析的结果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765" y="1550035"/>
            <a:ext cx="9146540" cy="5307330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911225" y="1882775"/>
            <a:ext cx="1000760" cy="4464685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FFC715"/>
          </a:solidFill>
          <a:ln w="19050">
            <a:solidFill>
              <a:srgbClr val="FFC71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ctr" anchorCtr="0">
            <a:noAutofit/>
          </a:bodyPr>
          <a:p>
            <a:pPr lvl="0" algn="ctr" defTabSz="1511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4740" y="2590165"/>
            <a:ext cx="609600" cy="2916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中层数据流展示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11225" y="836614"/>
            <a:ext cx="10369550" cy="739765"/>
            <a:chOff x="911225" y="836614"/>
            <a:chExt cx="10369550" cy="739765"/>
          </a:xfrm>
        </p:grpSpPr>
        <p:sp>
          <p:nvSpPr>
            <p:cNvPr id="10" name="矩形 9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207457" y="962969"/>
              <a:ext cx="3027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需求分析的结果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48407" y="1823786"/>
            <a:ext cx="7095187" cy="4256848"/>
            <a:chOff x="2974318" y="1925462"/>
            <a:chExt cx="4947219" cy="4026993"/>
          </a:xfrm>
        </p:grpSpPr>
        <p:sp>
          <p:nvSpPr>
            <p:cNvPr id="13" name="环形箭头 12"/>
            <p:cNvSpPr/>
            <p:nvPr/>
          </p:nvSpPr>
          <p:spPr>
            <a:xfrm>
              <a:off x="3434431" y="1925462"/>
              <a:ext cx="4026993" cy="4026993"/>
            </a:xfrm>
            <a:prstGeom prst="circularArrow">
              <a:avLst>
                <a:gd name="adj1" fmla="val 5544"/>
                <a:gd name="adj2" fmla="val 330680"/>
                <a:gd name="adj3" fmla="val 13821053"/>
                <a:gd name="adj4" fmla="val 17358560"/>
                <a:gd name="adj5" fmla="val 5757"/>
              </a:avLst>
            </a:prstGeom>
            <a:noFill/>
            <a:ln w="19050">
              <a:solidFill>
                <a:srgbClr val="FFC715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4607536" y="2028866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</a:t>
              </a:r>
              <a:r>
                <a:rPr lang="en-US" altLang="zh-CN" sz="2400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2400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40755" y="3215469"/>
              <a:ext cx="1680782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</a:t>
              </a:r>
              <a:r>
                <a:rPr lang="en-US" altLang="zh-CN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73</a:t>
              </a: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16922" y="5135433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r>
                <a:rPr lang="en-US" altLang="zh-CN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51681" y="5135668"/>
              <a:ext cx="1727217" cy="764106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处理逻辑的描述</a:t>
              </a:r>
              <a:r>
                <a:rPr lang="en-US" altLang="zh-CN" sz="2400" kern="120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2400" kern="120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kern="120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318" y="3215469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r>
                <a:rPr lang="en-US" altLang="zh-CN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30276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需求分析的结果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90730" y="1933092"/>
            <a:ext cx="2410540" cy="807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sz="2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3308985"/>
            <a:ext cx="9840595" cy="277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90540" y="1932665"/>
            <a:ext cx="2410539" cy="807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r>
              <a:rPr lang="en-US" altLang="zh-CN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2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308985"/>
            <a:ext cx="10205720" cy="29044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0569" y="1932758"/>
            <a:ext cx="2410540" cy="807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2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45" y="3308985"/>
            <a:ext cx="9954895" cy="3044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0923" y="1933006"/>
            <a:ext cx="2477135" cy="80772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处理逻辑的描述</a:t>
            </a:r>
            <a:r>
              <a:rPr lang="en-US" altLang="zh-CN" sz="2400" kern="120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kern="120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2400" kern="1200" dirty="0" smtClean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490" y="3309620"/>
            <a:ext cx="9958705" cy="30441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90922" y="1932665"/>
            <a:ext cx="2410540" cy="807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97" tIns="147997" rIns="147997" bIns="147997" numCol="1" spcCol="1270" anchor="ctr" anchorCtr="0">
            <a:noAutofit/>
          </a:bodyPr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2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00" y="3257550"/>
            <a:ext cx="10205720" cy="305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bldLvl="0" animBg="1"/>
      <p:bldP spid="8" grpId="0" bldLvl="0" animBg="1"/>
      <p:bldP spid="10" grpId="0" bldLvl="0" animBg="1"/>
      <p:bldP spid="10" grpId="1" bldLvl="0" animBg="1"/>
      <p:bldP spid="8" grpId="1" bldLvl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3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473583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概念结构设计与全局</a:t>
              </a:r>
              <a:r>
                <a:rPr lang="en-US" altLang="zh-CN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ER</a:t>
              </a:r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图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73742877" name="图片 10737428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883410"/>
            <a:ext cx="9134475" cy="446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任意多边形 7"/>
          <p:cNvSpPr/>
          <p:nvPr/>
        </p:nvSpPr>
        <p:spPr>
          <a:xfrm>
            <a:off x="911225" y="1882775"/>
            <a:ext cx="1000760" cy="4464685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FFC715"/>
          </a:solidFill>
          <a:ln w="19050">
            <a:solidFill>
              <a:srgbClr val="FFC71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ctr" anchorCtr="0">
            <a:noAutofit/>
          </a:bodyPr>
          <a:p>
            <a:pPr lvl="0" algn="ctr" defTabSz="1511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415" y="2010410"/>
            <a:ext cx="1040130" cy="421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800"/>
              <a:t>      </a:t>
            </a:r>
            <a:r>
              <a:rPr lang="zh-CN" altLang="en-US" sz="2800"/>
              <a:t>自顶向上的需求分析</a:t>
            </a:r>
            <a:endParaRPr lang="zh-CN" altLang="en-US" sz="2800"/>
          </a:p>
          <a:p>
            <a:r>
              <a:rPr lang="zh-CN" altLang="en-US" sz="2800"/>
              <a:t>      采用自底向上的设计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4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42468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逻辑结构（关系模式）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647700" y="2332990"/>
          <a:ext cx="11076940" cy="3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/>
                <a:gridCol w="93954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顾客</a:t>
                      </a:r>
                      <a:endParaRPr lang="zh-CN" altLang="en-US" sz="2400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（账号，顾客姓名，是否是会员，会员编号）</a:t>
                      </a:r>
                      <a:endParaRPr lang="zh-CN" altLang="en-US" sz="2400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会员统计表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（顾客账号，会员编号，会员姓名，会员生日，会员手机号，会员邮箱，会员地址，会员性别，会员卡内金额，会员类型，会员折扣规则，会员卡状态，挂失时间）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购票细则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（购票细则号，购票单号，电影编号，顾客账号，取票码，取票方式，手机号，座位排号，作为座号，票价，购买数量，总金额）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购票单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（购票单号，购票时间，总金额，经手人）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退票单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C7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（退票单号，购票单号，退票理由，退票时间，退票类型，退票金额）</a:t>
                      </a:r>
                      <a:endParaRPr lang="zh-CN" altLang="en-US" sz="2400" b="1" dirty="0" smtClean="0">
                        <a:solidFill>
                          <a:srgbClr val="FFC7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1225" y="836614"/>
            <a:ext cx="10369550" cy="713730"/>
            <a:chOff x="911225" y="836614"/>
            <a:chExt cx="10369550" cy="713730"/>
          </a:xfrm>
        </p:grpSpPr>
        <p:sp>
          <p:nvSpPr>
            <p:cNvPr id="14" name="矩形 13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4</a:t>
              </a:r>
              <a:endParaRPr lang="en-US" altLang="zh-CN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992" y="936934"/>
              <a:ext cx="42468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逻辑结构（关系模式）</a:t>
              </a:r>
              <a:endPara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640715" y="2354580"/>
          <a:ext cx="11184255" cy="387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05"/>
                <a:gridCol w="9188450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电影信息存储表</a:t>
                      </a:r>
                      <a:endParaRPr lang="zh-CN" altLang="en-US" sz="2400" b="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（电影编号，电影名，语言，简介，类型，片长，上映时间，媒体库，演职人员，影讯，是否下架，下架理由）</a:t>
                      </a:r>
                      <a:endParaRPr lang="zh-CN" altLang="en-US" sz="2400" b="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座位表</a:t>
                      </a:r>
                      <a:endParaRPr lang="zh-CN" alt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（座位编号，电影编号，影厅号，座位排号，作为座号，销售状态）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影厅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（影厅编号，影厅名，影厅类型，座位数量，剩余票量）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排片表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（排片号，电影编号，影厅编号，放映时间，散场时间）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反馈表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（反馈编号，顾客账号，电影编号，反馈评价）</a:t>
                      </a: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 dirty="0" smtClean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00" advTm="17">
        <p:fade thruBlk="1"/>
      </p:transition>
    </mc:Choice>
    <mc:Fallback>
      <p:transition advTm="17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演示</Application>
  <PresentationFormat>自定义</PresentationFormat>
  <Paragraphs>439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lenovo</cp:lastModifiedBy>
  <cp:revision>91</cp:revision>
  <dcterms:created xsi:type="dcterms:W3CDTF">2015-06-07T02:21:00Z</dcterms:created>
  <dcterms:modified xsi:type="dcterms:W3CDTF">2017-01-13T04:38:42Z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