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5"/>
  </p:notesMasterIdLst>
  <p:handoutMasterIdLst>
    <p:handoutMasterId r:id="rId6"/>
  </p:handoutMasterIdLst>
  <p:sldIdLst>
    <p:sldId id="492" r:id="rId2"/>
    <p:sldId id="490" r:id="rId3"/>
    <p:sldId id="491" r:id="rId4"/>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1F1"/>
    <a:srgbClr val="CACAC7"/>
    <a:srgbClr val="FBE2E1"/>
    <a:srgbClr val="57564F"/>
    <a:srgbClr val="7E7D76"/>
    <a:srgbClr val="706ABA"/>
    <a:srgbClr val="1782DB"/>
    <a:srgbClr val="1BA12B"/>
    <a:srgbClr val="8B8807"/>
    <a:srgbClr val="C07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64" autoAdjust="0"/>
    <p:restoredTop sz="94362" autoAdjust="0"/>
  </p:normalViewPr>
  <p:slideViewPr>
    <p:cSldViewPr>
      <p:cViewPr>
        <p:scale>
          <a:sx n="400" d="100"/>
          <a:sy n="400" d="100"/>
        </p:scale>
        <p:origin x="-7416" y="-4272"/>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1" d="100"/>
          <a:sy n="51" d="100"/>
        </p:scale>
        <p:origin x="-2952" y="-102"/>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GB" altLang="ja-JP"/>
              <a:t>Copyright 2010 FUJITSU LIMITED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F292DE00-67A6-4030-A170-04D30452685C}" type="slidenum">
              <a:rPr lang="en-GB" altLang="ja-JP"/>
              <a:pPr/>
              <a:t>‹#›</a:t>
            </a:fld>
            <a:endParaRPr lang="en-GB"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4133182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smtClean="0"/>
              <a:t>Copyright 2015 FUJITSU LIMITED</a:t>
            </a:r>
            <a:endParaRPr lang="en-US" altLang="ja-JP"/>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E3650301-5E60-4036-A5B1-57856FD26B45}" type="slidenum">
              <a:rPr lang="en-US" altLang="ja-JP"/>
              <a:pPr/>
              <a:t>‹#›</a:t>
            </a:fld>
            <a:endParaRPr lang="en-US"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1521308896"/>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AFAB1BD4-F0CB-46F8-BF26-B2A12923A773}" type="slidenum">
              <a:rPr lang="en-US" altLang="ja-JP"/>
              <a:pPr/>
              <a:t>0</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3686548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AFAB1BD4-F0CB-46F8-BF26-B2A12923A773}" type="slidenum">
              <a:rPr lang="en-US" altLang="ja-JP"/>
              <a:pPr/>
              <a:t>1</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AFAB1BD4-F0CB-46F8-BF26-B2A12923A773}" type="slidenum">
              <a:rPr lang="en-US" altLang="ja-JP"/>
              <a:pPr/>
              <a:t>2</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7214" name="Picture 46"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5" name="Group 47"/>
          <p:cNvGrpSpPr>
            <a:grpSpLocks noChangeAspect="1"/>
          </p:cNvGrpSpPr>
          <p:nvPr userDrawn="1"/>
        </p:nvGrpSpPr>
        <p:grpSpPr bwMode="auto">
          <a:xfrm>
            <a:off x="7308850" y="185738"/>
            <a:ext cx="1647825" cy="920750"/>
            <a:chOff x="4604" y="117"/>
            <a:chExt cx="1038" cy="580"/>
          </a:xfrm>
        </p:grpSpPr>
        <p:sp>
          <p:nvSpPr>
            <p:cNvPr id="647216" name="AutoShape 48"/>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7217" name="Freeform 49"/>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8" name="Freeform 50"/>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9" name="Freeform 51"/>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0" name="Freeform 52"/>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1" name="Freeform 53"/>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2" name="Freeform 54"/>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3" name="Freeform 55"/>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4" name="Freeform 56"/>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5" name="Freeform 57"/>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6" name="Freeform 58"/>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7" name="Freeform 59"/>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8" name="Freeform 60"/>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9" name="Freeform 61"/>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0" name="Freeform 62"/>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1" name="Freeform 63"/>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2" name="Freeform 64"/>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3" name="Freeform 65"/>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4" name="Freeform 66"/>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5" name="Freeform 67"/>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6" name="Freeform 68"/>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7" name="Freeform 69"/>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8" name="Freeform 70"/>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9" name="Freeform 71"/>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0" name="Freeform 72"/>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1" name="Freeform 73"/>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2" name="Freeform 74"/>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3" name="Freeform 75"/>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4" name="Freeform 76"/>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5" name="Freeform 77"/>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6" name="Freeform 78"/>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7173" name="Rectangle 5"/>
          <p:cNvSpPr>
            <a:spLocks noGrp="1" noChangeArrowheads="1"/>
          </p:cNvSpPr>
          <p:nvPr>
            <p:ph type="subTitle" idx="1"/>
          </p:nvPr>
        </p:nvSpPr>
        <p:spPr>
          <a:xfrm>
            <a:off x="323850" y="4579938"/>
            <a:ext cx="7920038" cy="1784350"/>
          </a:xfrm>
        </p:spPr>
        <p:txBody>
          <a:bodyPr/>
          <a:lstStyle>
            <a:lvl1pPr marL="0" indent="0">
              <a:lnSpc>
                <a:spcPct val="100000"/>
              </a:lnSpc>
              <a:spcBef>
                <a:spcPct val="0"/>
              </a:spcBef>
              <a:spcAft>
                <a:spcPct val="0"/>
              </a:spcAft>
              <a:buFont typeface="Wingdings" pitchFamily="2" charset="2"/>
              <a:buNone/>
              <a:defRPr/>
            </a:lvl1pPr>
          </a:lstStyle>
          <a:p>
            <a:pPr lvl="0"/>
            <a:r>
              <a:rPr lang="en-US" altLang="ja-JP" noProof="0" smtClean="0"/>
              <a:t>Master subtitle</a:t>
            </a:r>
          </a:p>
          <a:p>
            <a:pPr lvl="0"/>
            <a:r>
              <a:rPr lang="en-US" altLang="ja-JP" noProof="0" smtClean="0"/>
              <a:t>Master subtitle</a:t>
            </a:r>
          </a:p>
          <a:p>
            <a:pPr lvl="0"/>
            <a:r>
              <a:rPr lang="en-US" altLang="ja-JP" noProof="0" smtClean="0"/>
              <a:t>Master subtitle</a:t>
            </a:r>
          </a:p>
          <a:p>
            <a:pPr lvl="0"/>
            <a:r>
              <a:rPr lang="en-US" altLang="ja-JP" noProof="0" smtClean="0"/>
              <a:t>Master subtitle</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smtClean="0"/>
              <a:t>Master title</a:t>
            </a:r>
            <a:br>
              <a:rPr lang="en-US" altLang="ja-JP" noProof="0" smtClean="0"/>
            </a:br>
            <a:r>
              <a:rPr lang="en-US" altLang="ja-JP" noProof="0" smtClean="0"/>
              <a:t>Master title</a:t>
            </a:r>
            <a:br>
              <a:rPr lang="en-US" altLang="ja-JP" noProof="0" smtClean="0"/>
            </a:br>
            <a:r>
              <a:rPr lang="en-US" altLang="ja-JP" noProof="0" smtClean="0"/>
              <a:t>Master title</a:t>
            </a:r>
            <a:endParaRPr lang="de-DE" altLang="ja-JP" noProof="0" smtClean="0"/>
          </a:p>
        </p:txBody>
      </p:sp>
      <p:sp>
        <p:nvSpPr>
          <p:cNvPr id="647211" name="Rectangle 43"/>
          <p:cNvSpPr>
            <a:spLocks noGrp="1" noChangeArrowheads="1"/>
          </p:cNvSpPr>
          <p:nvPr>
            <p:ph type="ftr" sz="quarter" idx="3"/>
          </p:nvPr>
        </p:nvSpPr>
        <p:spPr/>
        <p:txBody>
          <a:bodyPr/>
          <a:lstStyle>
            <a:lvl1pPr>
              <a:defRPr/>
            </a:lvl1pPr>
          </a:lstStyle>
          <a:p>
            <a:r>
              <a:rPr lang="de-DE" altLang="ja-JP"/>
              <a:t>Copyright 2010 FUJITSU LIMITED</a:t>
            </a: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DAFF58-AF20-4BE5-A565-900D0004609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31882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9575" y="-1588"/>
            <a:ext cx="2195513" cy="64643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8275" y="-1588"/>
            <a:ext cx="6438900" cy="64643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108F92-EC49-4A1F-AD32-DE059EDD1816}"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86159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187B82A-CA21-49DD-8C10-E6A012C0F0FD}"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150273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31F8EC89-891A-49B1-912D-4EA89E33C13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47215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6DE7949C-D400-4B6E-AD92-40CA8AD54833}"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91589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B1F2A04-FE19-4F39-A010-03B39F500265}" type="slidenum">
              <a:rPr lang="de-DE" altLang="ja-JP"/>
              <a:pPr/>
              <a:t>‹#›</a:t>
            </a:fld>
            <a:endParaRPr lang="de-DE" altLang="ja-JP"/>
          </a:p>
        </p:txBody>
      </p:sp>
      <p:sp>
        <p:nvSpPr>
          <p:cNvPr id="8" name="Footer Placeholder 7"/>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09986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996CC071-FBE5-43FB-94B9-72B76D7F46A5}" type="slidenum">
              <a:rPr lang="de-DE" altLang="ja-JP"/>
              <a:pPr/>
              <a:t>‹#›</a:t>
            </a:fld>
            <a:endParaRPr lang="de-DE" altLang="ja-JP"/>
          </a:p>
        </p:txBody>
      </p:sp>
      <p:sp>
        <p:nvSpPr>
          <p:cNvPr id="4" name="Footer Placeholder 3"/>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405718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D8CB003-5A8F-43E9-B34F-EE630469B62B}" type="slidenum">
              <a:rPr lang="de-DE" altLang="ja-JP"/>
              <a:pPr/>
              <a:t>‹#›</a:t>
            </a:fld>
            <a:endParaRPr lang="de-DE" altLang="ja-JP"/>
          </a:p>
        </p:txBody>
      </p:sp>
      <p:sp>
        <p:nvSpPr>
          <p:cNvPr id="3" name="Footer Placeholder 2"/>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28252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003F25C-6046-4706-B668-B6FD8D722F3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347178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0FF2B31-301F-4947-8CA4-91F3B8D47B1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79397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0" name="Picture 26"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grpSp>
        <p:nvGrpSpPr>
          <p:cNvPr id="646158" name="Group 14"/>
          <p:cNvGrpSpPr>
            <a:grpSpLocks noChangeAspect="1"/>
          </p:cNvGrpSpPr>
          <p:nvPr userDrawn="1"/>
        </p:nvGrpSpPr>
        <p:grpSpPr bwMode="auto">
          <a:xfrm>
            <a:off x="7888288" y="79375"/>
            <a:ext cx="1176337" cy="657225"/>
            <a:chOff x="4969" y="50"/>
            <a:chExt cx="741" cy="414"/>
          </a:xfrm>
        </p:grpSpPr>
        <p:sp>
          <p:nvSpPr>
            <p:cNvPr id="646159" name="AutoShape 15"/>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6160" name="Freeform 16"/>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1" name="Freeform 17"/>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2" name="Freeform 18"/>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3" name="Freeform 19"/>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4" name="Freeform 20"/>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5" name="Freeform 21"/>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6" name="Freeform 22"/>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7" name="Freeform 23"/>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en-US" altLang="ja-JP" smtClean="0"/>
              <a:t>Master title</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ja-JP" smtClean="0"/>
              <a:t>Headline Headline Headline Headline Headline Headline Headline Headline Headline Headline Headline Headline</a:t>
            </a:r>
          </a:p>
          <a:p>
            <a:pPr lvl="1"/>
            <a:r>
              <a:rPr lang="en-US" altLang="ja-JP" smtClean="0"/>
              <a:t>1st subhead 1st subhead 1st subhead 1st subhead 1st subhead 1st subhead 1st subhead 1st subhead 1st subhead 1st subhead </a:t>
            </a:r>
          </a:p>
          <a:p>
            <a:pPr lvl="2"/>
            <a:r>
              <a:rPr lang="en-US" altLang="ja-JP" smtClean="0"/>
              <a:t>2nd subhead 2nd subhead 2nd subhead 2nd subhead 2nd subhead 2nd subhead 2nd subhead 2nd subhead 2nd subhead 2nd subhead </a:t>
            </a:r>
          </a:p>
          <a:p>
            <a:pPr lvl="3"/>
            <a:r>
              <a:rPr lang="en-US" altLang="ja-JP" smtClean="0"/>
              <a:t>Text Text Text Text Text Text Text Text Text Text Text Text Text Text Text Text Text Text Text Text Text Text Text Text Text Text Text Text Text Text Text Text </a:t>
            </a:r>
          </a:p>
        </p:txBody>
      </p:sp>
      <p:sp>
        <p:nvSpPr>
          <p:cNvPr id="646168" name="Rectangle 24"/>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399B58B7-46DE-4E5D-88AD-93F99721E43C}" type="slidenum">
              <a:rPr lang="de-DE" altLang="ja-JP"/>
              <a:pPr/>
              <a:t>‹#›</a:t>
            </a:fld>
            <a:endParaRPr lang="de-DE" altLang="ja-JP"/>
          </a:p>
        </p:txBody>
      </p:sp>
      <p:sp>
        <p:nvSpPr>
          <p:cNvPr id="646169" name="Rectangle 25"/>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smtClean="0"/>
              <a:t>Copyright 2015 FUJITSU LIMITED</a:t>
            </a:r>
            <a:endParaRPr lang="de-DE" altLang="ja-JP"/>
          </a:p>
        </p:txBody>
      </p:sp>
      <p:pic>
        <p:nvPicPr>
          <p:cNvPr id="2" name="Picture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p:txStyles>
    <p:title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5"/>
        </a:buBlip>
        <a:defRPr kumimoji="1"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89" name="Rectangle 41"/>
          <p:cNvSpPr>
            <a:spLocks noGrp="1" noChangeArrowheads="1"/>
          </p:cNvSpPr>
          <p:nvPr>
            <p:ph type="title"/>
          </p:nvPr>
        </p:nvSpPr>
        <p:spPr/>
        <p:txBody>
          <a:bodyPr/>
          <a:lstStyle/>
          <a:p>
            <a:endParaRPr lang="en-US" altLang="en-US">
              <a:latin typeface="Fujitsu Sans" panose="020B0404060202020204" pitchFamily="34" charset="0"/>
            </a:endParaRPr>
          </a:p>
        </p:txBody>
      </p:sp>
      <p:grpSp>
        <p:nvGrpSpPr>
          <p:cNvPr id="5" name="Group 4"/>
          <p:cNvGrpSpPr/>
          <p:nvPr/>
        </p:nvGrpSpPr>
        <p:grpSpPr>
          <a:xfrm>
            <a:off x="2555777" y="1578278"/>
            <a:ext cx="5040559" cy="3290882"/>
            <a:chOff x="2555777" y="1578278"/>
            <a:chExt cx="5040559" cy="3290882"/>
          </a:xfrm>
        </p:grpSpPr>
        <p:grpSp>
          <p:nvGrpSpPr>
            <p:cNvPr id="3" name="Group 2"/>
            <p:cNvGrpSpPr/>
            <p:nvPr/>
          </p:nvGrpSpPr>
          <p:grpSpPr>
            <a:xfrm>
              <a:off x="2555777" y="1578278"/>
              <a:ext cx="5040559" cy="3290882"/>
              <a:chOff x="2483768" y="1578278"/>
              <a:chExt cx="5040559" cy="3290882"/>
            </a:xfrm>
          </p:grpSpPr>
          <p:grpSp>
            <p:nvGrpSpPr>
              <p:cNvPr id="2" name="Group 1"/>
              <p:cNvGrpSpPr/>
              <p:nvPr/>
            </p:nvGrpSpPr>
            <p:grpSpPr>
              <a:xfrm>
                <a:off x="2548901" y="1578278"/>
                <a:ext cx="4975426" cy="3290882"/>
                <a:chOff x="2548901" y="1578278"/>
                <a:chExt cx="4975426" cy="3290882"/>
              </a:xfrm>
            </p:grpSpPr>
            <p:sp>
              <p:nvSpPr>
                <p:cNvPr id="32" name="Rectangle 31"/>
                <p:cNvSpPr/>
                <p:nvPr/>
              </p:nvSpPr>
              <p:spPr bwMode="auto">
                <a:xfrm>
                  <a:off x="2555776" y="3284984"/>
                  <a:ext cx="2448273" cy="1584176"/>
                </a:xfrm>
                <a:prstGeom prst="rect">
                  <a:avLst/>
                </a:prstGeom>
                <a:solidFill>
                  <a:schemeClr val="accent5"/>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l">
                    <a:lnSpc>
                      <a:spcPts val="1400"/>
                    </a:lnSpc>
                  </a:pPr>
                  <a:r>
                    <a:rPr lang="en-US" sz="1100" dirty="0" smtClean="0">
                      <a:solidFill>
                        <a:schemeClr val="bg1"/>
                      </a:solidFill>
                      <a:latin typeface="Fujitsu Sans" panose="020B0404060202020204" pitchFamily="34" charset="0"/>
                      <a:ea typeface="ＭＳ Ｐゴシック" pitchFamily="50" charset="-128"/>
                    </a:rPr>
                    <a:t>                      </a:t>
                  </a:r>
                </a:p>
                <a:p>
                  <a:pPr algn="l">
                    <a:lnSpc>
                      <a:spcPts val="1300"/>
                    </a:lnSpc>
                  </a:pPr>
                  <a:r>
                    <a:rPr lang="en-US" sz="1100" dirty="0">
                      <a:solidFill>
                        <a:schemeClr val="bg1"/>
                      </a:solidFill>
                      <a:latin typeface="Fujitsu Sans" panose="020B0404060202020204" pitchFamily="34" charset="0"/>
                      <a:ea typeface="ＭＳ Ｐゴシック" pitchFamily="50" charset="-128"/>
                    </a:rPr>
                    <a:t> </a:t>
                  </a:r>
                  <a:r>
                    <a:rPr lang="en-US" sz="1100" dirty="0" smtClean="0">
                      <a:solidFill>
                        <a:schemeClr val="bg1"/>
                      </a:solidFill>
                      <a:latin typeface="Fujitsu Sans" panose="020B0404060202020204" pitchFamily="34" charset="0"/>
                      <a:ea typeface="ＭＳ Ｐゴシック" pitchFamily="50" charset="-128"/>
                    </a:rPr>
                    <a:t>                        </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38" name="Rectangle 5"/>
                <p:cNvSpPr/>
                <p:nvPr/>
              </p:nvSpPr>
              <p:spPr bwMode="auto">
                <a:xfrm rot="10800000">
                  <a:off x="2548901" y="1582512"/>
                  <a:ext cx="4975426" cy="3286647"/>
                </a:xfrm>
                <a:custGeom>
                  <a:avLst/>
                  <a:gdLst>
                    <a:gd name="connsiteX0" fmla="*/ 0 w 2880444"/>
                    <a:gd name="connsiteY0" fmla="*/ 0 h 1152128"/>
                    <a:gd name="connsiteX1" fmla="*/ 1440160 w 2880444"/>
                    <a:gd name="connsiteY1" fmla="*/ 0 h 1152128"/>
                    <a:gd name="connsiteX2" fmla="*/ 1430670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 name="connsiteX0" fmla="*/ 0 w 2880444"/>
                    <a:gd name="connsiteY0" fmla="*/ 0 h 1152128"/>
                    <a:gd name="connsiteX1" fmla="*/ 1432568 w 2880444"/>
                    <a:gd name="connsiteY1" fmla="*/ 0 h 1152128"/>
                    <a:gd name="connsiteX2" fmla="*/ 1430670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 name="connsiteX0" fmla="*/ 0 w 2880444"/>
                    <a:gd name="connsiteY0" fmla="*/ 0 h 1152128"/>
                    <a:gd name="connsiteX1" fmla="*/ 1432568 w 2880444"/>
                    <a:gd name="connsiteY1" fmla="*/ 0 h 1152128"/>
                    <a:gd name="connsiteX2" fmla="*/ 1421179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 name="connsiteX0" fmla="*/ 0 w 2880444"/>
                    <a:gd name="connsiteY0" fmla="*/ 0 h 1152128"/>
                    <a:gd name="connsiteX1" fmla="*/ 1421180 w 2880444"/>
                    <a:gd name="connsiteY1" fmla="*/ 0 h 1152128"/>
                    <a:gd name="connsiteX2" fmla="*/ 1421179 w 2880444"/>
                    <a:gd name="connsiteY2" fmla="*/ 576064 h 1152128"/>
                    <a:gd name="connsiteX3" fmla="*/ 2880444 w 2880444"/>
                    <a:gd name="connsiteY3" fmla="*/ 576064 h 1152128"/>
                    <a:gd name="connsiteX4" fmla="*/ 2880444 w 2880444"/>
                    <a:gd name="connsiteY4" fmla="*/ 1152128 h 1152128"/>
                    <a:gd name="connsiteX5" fmla="*/ 1440160 w 2880444"/>
                    <a:gd name="connsiteY5" fmla="*/ 1152128 h 1152128"/>
                    <a:gd name="connsiteX6" fmla="*/ 732408 w 2880444"/>
                    <a:gd name="connsiteY6" fmla="*/ 1152128 h 1152128"/>
                    <a:gd name="connsiteX7" fmla="*/ 0 w 2880444"/>
                    <a:gd name="connsiteY7" fmla="*/ 1152128 h 1152128"/>
                    <a:gd name="connsiteX8" fmla="*/ 0 w 2880444"/>
                    <a:gd name="connsiteY8" fmla="*/ 0 h 115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0444" h="1152128">
                      <a:moveTo>
                        <a:pt x="0" y="0"/>
                      </a:moveTo>
                      <a:lnTo>
                        <a:pt x="1421180" y="0"/>
                      </a:lnTo>
                      <a:cubicBezTo>
                        <a:pt x="1420547" y="192021"/>
                        <a:pt x="1421812" y="384043"/>
                        <a:pt x="1421179" y="576064"/>
                      </a:cubicBezTo>
                      <a:lnTo>
                        <a:pt x="2880444" y="576064"/>
                      </a:lnTo>
                      <a:lnTo>
                        <a:pt x="2880444" y="1152128"/>
                      </a:lnTo>
                      <a:lnTo>
                        <a:pt x="1440160" y="1152128"/>
                      </a:lnTo>
                      <a:lnTo>
                        <a:pt x="732408" y="1152128"/>
                      </a:lnTo>
                      <a:lnTo>
                        <a:pt x="0" y="1152128"/>
                      </a:lnTo>
                      <a:lnTo>
                        <a:pt x="0" y="0"/>
                      </a:lnTo>
                      <a:close/>
                    </a:path>
                  </a:pathLst>
                </a:custGeom>
                <a:solidFill>
                  <a:srgbClr val="FBE2E1"/>
                </a:solidFill>
                <a:ln w="19050">
                  <a:solidFill>
                    <a:schemeClr val="tx1"/>
                  </a:solidFill>
                  <a:prstDash val="solid"/>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endPar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endParaRPr>
                </a:p>
              </p:txBody>
            </p:sp>
            <p:sp>
              <p:nvSpPr>
                <p:cNvPr id="45" name="TextBox 44"/>
                <p:cNvSpPr txBox="1"/>
                <p:nvPr/>
              </p:nvSpPr>
              <p:spPr>
                <a:xfrm>
                  <a:off x="2555776" y="1578278"/>
                  <a:ext cx="936104" cy="338554"/>
                </a:xfrm>
                <a:prstGeom prst="rect">
                  <a:avLst/>
                </a:prstGeom>
                <a:noFill/>
              </p:spPr>
              <p:txBody>
                <a:bodyPr wrap="square" rtlCol="0">
                  <a:spAutoFit/>
                </a:bodyPr>
                <a:lstStyle/>
                <a:p>
                  <a:r>
                    <a:rPr lang="en-US" sz="1600" b="1" dirty="0" smtClean="0">
                      <a:latin typeface="Fujitsu Sans" panose="020B0404060202020204" pitchFamily="34" charset="0"/>
                    </a:rPr>
                    <a:t>OpenStack </a:t>
                  </a:r>
                  <a:endParaRPr lang="en-US" sz="1600" b="1" dirty="0">
                    <a:latin typeface="Fujitsu Sans" panose="020B0404060202020204" pitchFamily="34" charset="0"/>
                  </a:endParaRPr>
                </a:p>
              </p:txBody>
            </p:sp>
            <p:sp>
              <p:nvSpPr>
                <p:cNvPr id="12" name="Rectangle 11"/>
                <p:cNvSpPr/>
                <p:nvPr/>
              </p:nvSpPr>
              <p:spPr bwMode="auto">
                <a:xfrm>
                  <a:off x="2771800" y="2700024"/>
                  <a:ext cx="1123611" cy="22492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Log Agent</a:t>
                  </a:r>
                </a:p>
              </p:txBody>
            </p:sp>
            <p:sp>
              <p:nvSpPr>
                <p:cNvPr id="15" name="Rectangle 14"/>
                <p:cNvSpPr/>
                <p:nvPr/>
              </p:nvSpPr>
              <p:spPr bwMode="auto">
                <a:xfrm>
                  <a:off x="5508104" y="1979944"/>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Keystone</a:t>
                  </a:r>
                </a:p>
              </p:txBody>
            </p:sp>
            <p:sp>
              <p:nvSpPr>
                <p:cNvPr id="16" name="Rectangle 15"/>
                <p:cNvSpPr/>
                <p:nvPr/>
              </p:nvSpPr>
              <p:spPr bwMode="auto">
                <a:xfrm>
                  <a:off x="6372200" y="1979944"/>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Horizon</a:t>
                  </a:r>
                </a:p>
              </p:txBody>
            </p:sp>
            <p:sp>
              <p:nvSpPr>
                <p:cNvPr id="17" name="Rectangle 16"/>
                <p:cNvSpPr/>
                <p:nvPr/>
              </p:nvSpPr>
              <p:spPr bwMode="auto">
                <a:xfrm>
                  <a:off x="4499991" y="1979944"/>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en-US" sz="1600" dirty="0" smtClean="0">
                      <a:solidFill>
                        <a:schemeClr val="tx1"/>
                      </a:solidFill>
                      <a:latin typeface="Fujitsu Sans" panose="020B0404060202020204" pitchFamily="34" charset="0"/>
                      <a:ea typeface="ＭＳ Ｐゴシック" pitchFamily="50" charset="-128"/>
                    </a:rPr>
                    <a:t>Cinder</a:t>
                  </a:r>
                  <a:endPar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endParaRPr>
                </a:p>
              </p:txBody>
            </p:sp>
            <p:sp>
              <p:nvSpPr>
                <p:cNvPr id="18" name="Rectangle 17"/>
                <p:cNvSpPr/>
                <p:nvPr/>
              </p:nvSpPr>
              <p:spPr bwMode="auto">
                <a:xfrm>
                  <a:off x="3635895" y="1979944"/>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Neutron</a:t>
                  </a:r>
                </a:p>
              </p:txBody>
            </p:sp>
            <p:sp>
              <p:nvSpPr>
                <p:cNvPr id="19" name="Rectangle 18"/>
                <p:cNvSpPr/>
                <p:nvPr/>
              </p:nvSpPr>
              <p:spPr bwMode="auto">
                <a:xfrm>
                  <a:off x="2771800" y="1979944"/>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Nova</a:t>
                  </a:r>
                </a:p>
              </p:txBody>
            </p:sp>
            <p:sp>
              <p:nvSpPr>
                <p:cNvPr id="22" name="Rectangle 21"/>
                <p:cNvSpPr/>
                <p:nvPr/>
              </p:nvSpPr>
              <p:spPr bwMode="auto">
                <a:xfrm>
                  <a:off x="5724128" y="3429000"/>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6" name="Rectangle 25"/>
                <p:cNvSpPr/>
                <p:nvPr/>
              </p:nvSpPr>
              <p:spPr bwMode="auto">
                <a:xfrm>
                  <a:off x="5724127" y="4077072"/>
                  <a:ext cx="1152127" cy="22492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Log Agent</a:t>
                  </a:r>
                </a:p>
              </p:txBody>
            </p:sp>
            <p:sp>
              <p:nvSpPr>
                <p:cNvPr id="27" name="Rectangle 26"/>
                <p:cNvSpPr/>
                <p:nvPr/>
              </p:nvSpPr>
              <p:spPr bwMode="auto">
                <a:xfrm>
                  <a:off x="5724128" y="3140968"/>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8" name="Rectangle 27"/>
                <p:cNvSpPr/>
                <p:nvPr/>
              </p:nvSpPr>
              <p:spPr bwMode="auto">
                <a:xfrm>
                  <a:off x="6156176" y="3140968"/>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9" name="Rectangle 28"/>
                <p:cNvSpPr/>
                <p:nvPr/>
              </p:nvSpPr>
              <p:spPr bwMode="auto">
                <a:xfrm>
                  <a:off x="6156176" y="3429000"/>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30" name="Rectangle 29"/>
                <p:cNvSpPr/>
                <p:nvPr/>
              </p:nvSpPr>
              <p:spPr bwMode="auto">
                <a:xfrm>
                  <a:off x="6588224" y="3140968"/>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31" name="Rectangle 30"/>
                <p:cNvSpPr/>
                <p:nvPr/>
              </p:nvSpPr>
              <p:spPr bwMode="auto">
                <a:xfrm>
                  <a:off x="6588224" y="3429000"/>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3" name="Rectangle 22"/>
                <p:cNvSpPr/>
                <p:nvPr/>
              </p:nvSpPr>
              <p:spPr bwMode="auto">
                <a:xfrm>
                  <a:off x="2771800" y="4581128"/>
                  <a:ext cx="1123611" cy="22492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Log Agent</a:t>
                  </a:r>
                </a:p>
              </p:txBody>
            </p:sp>
            <p:sp>
              <p:nvSpPr>
                <p:cNvPr id="24" name="Rectangle 23"/>
                <p:cNvSpPr/>
                <p:nvPr/>
              </p:nvSpPr>
              <p:spPr bwMode="auto">
                <a:xfrm>
                  <a:off x="2771799" y="4271064"/>
                  <a:ext cx="1339635"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Metrics Agent </a:t>
                  </a:r>
                </a:p>
              </p:txBody>
            </p:sp>
            <p:sp>
              <p:nvSpPr>
                <p:cNvPr id="39" name="Rectangle 38"/>
                <p:cNvSpPr/>
                <p:nvPr/>
              </p:nvSpPr>
              <p:spPr bwMode="auto">
                <a:xfrm>
                  <a:off x="2771799" y="3501008"/>
                  <a:ext cx="2160241" cy="648072"/>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l">
                    <a:lnSpc>
                      <a:spcPts val="1400"/>
                    </a:lnSpc>
                  </a:pPr>
                  <a:r>
                    <a:rPr lang="en-US" sz="1600" dirty="0" smtClean="0">
                      <a:solidFill>
                        <a:schemeClr val="bg1"/>
                      </a:solidFill>
                      <a:latin typeface="Fujitsu Sans" panose="020B0404060202020204" pitchFamily="34" charset="0"/>
                      <a:ea typeface="ＭＳ Ｐゴシック" pitchFamily="50" charset="-128"/>
                    </a:rPr>
                    <a:t>Monitoring Service</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grpSp>
          <p:sp>
            <p:nvSpPr>
              <p:cNvPr id="34" name="TextBox 33"/>
              <p:cNvSpPr txBox="1"/>
              <p:nvPr/>
            </p:nvSpPr>
            <p:spPr>
              <a:xfrm>
                <a:off x="2483768" y="3234462"/>
                <a:ext cx="726956" cy="338554"/>
              </a:xfrm>
              <a:prstGeom prst="rect">
                <a:avLst/>
              </a:prstGeom>
              <a:noFill/>
            </p:spPr>
            <p:txBody>
              <a:bodyPr wrap="square" rtlCol="0">
                <a:spAutoFit/>
              </a:bodyPr>
              <a:lstStyle/>
              <a:p>
                <a:r>
                  <a:rPr lang="en-US" sz="1600" b="1" dirty="0" smtClean="0">
                    <a:latin typeface="Fujitsu Sans" panose="020B0404060202020204" pitchFamily="34" charset="0"/>
                  </a:rPr>
                  <a:t>CMM </a:t>
                </a:r>
                <a:endParaRPr lang="en-US" sz="1600" b="1" dirty="0">
                  <a:latin typeface="Fujitsu Sans" panose="020B0404060202020204" pitchFamily="34" charset="0"/>
                </a:endParaRPr>
              </a:p>
            </p:txBody>
          </p:sp>
        </p:grpSp>
        <p:sp>
          <p:nvSpPr>
            <p:cNvPr id="36" name="Rectangle 35"/>
            <p:cNvSpPr/>
            <p:nvPr/>
          </p:nvSpPr>
          <p:spPr bwMode="auto">
            <a:xfrm>
              <a:off x="2843808" y="2398856"/>
              <a:ext cx="1339635"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Metrics Agent </a:t>
              </a:r>
            </a:p>
          </p:txBody>
        </p:sp>
        <p:sp>
          <p:nvSpPr>
            <p:cNvPr id="37" name="Rectangle 36"/>
            <p:cNvSpPr/>
            <p:nvPr/>
          </p:nvSpPr>
          <p:spPr bwMode="auto">
            <a:xfrm>
              <a:off x="5796136" y="3789040"/>
              <a:ext cx="1339635"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Metrics Agent </a:t>
              </a:r>
            </a:p>
          </p:txBody>
        </p:sp>
        <p:sp>
          <p:nvSpPr>
            <p:cNvPr id="40" name="Rectangle 39"/>
            <p:cNvSpPr/>
            <p:nvPr/>
          </p:nvSpPr>
          <p:spPr bwMode="auto">
            <a:xfrm>
              <a:off x="5680637" y="2398856"/>
              <a:ext cx="1411643"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Horizon Plugin </a:t>
              </a:r>
            </a:p>
          </p:txBody>
        </p:sp>
      </p:grpSp>
    </p:spTree>
    <p:extLst>
      <p:ext uri="{BB962C8B-B14F-4D97-AF65-F5344CB8AC3E}">
        <p14:creationId xmlns:p14="http://schemas.microsoft.com/office/powerpoint/2010/main" val="1514169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00461" y="912168"/>
            <a:ext cx="7032867" cy="5685184"/>
            <a:chOff x="1300461" y="912168"/>
            <a:chExt cx="7032867" cy="5685184"/>
          </a:xfrm>
        </p:grpSpPr>
        <p:grpSp>
          <p:nvGrpSpPr>
            <p:cNvPr id="4" name="Group 3"/>
            <p:cNvGrpSpPr/>
            <p:nvPr/>
          </p:nvGrpSpPr>
          <p:grpSpPr>
            <a:xfrm>
              <a:off x="1300461" y="912168"/>
              <a:ext cx="7032867" cy="5685184"/>
              <a:chOff x="1300461" y="912168"/>
              <a:chExt cx="7032867" cy="5685184"/>
            </a:xfrm>
          </p:grpSpPr>
          <p:grpSp>
            <p:nvGrpSpPr>
              <p:cNvPr id="108" name="Group 107"/>
              <p:cNvGrpSpPr/>
              <p:nvPr/>
            </p:nvGrpSpPr>
            <p:grpSpPr>
              <a:xfrm>
                <a:off x="1300461" y="912168"/>
                <a:ext cx="7032867" cy="5685184"/>
                <a:chOff x="1300461" y="912168"/>
                <a:chExt cx="7032867" cy="5685184"/>
              </a:xfrm>
            </p:grpSpPr>
            <p:grpSp>
              <p:nvGrpSpPr>
                <p:cNvPr id="116" name="Group 115"/>
                <p:cNvGrpSpPr/>
                <p:nvPr/>
              </p:nvGrpSpPr>
              <p:grpSpPr>
                <a:xfrm>
                  <a:off x="1300461" y="912168"/>
                  <a:ext cx="7032867" cy="5685184"/>
                  <a:chOff x="1443786" y="908720"/>
                  <a:chExt cx="7032867" cy="5685184"/>
                </a:xfrm>
              </p:grpSpPr>
              <p:sp>
                <p:nvSpPr>
                  <p:cNvPr id="126" name="TextBox 125"/>
                  <p:cNvSpPr txBox="1"/>
                  <p:nvPr/>
                </p:nvSpPr>
                <p:spPr>
                  <a:xfrm>
                    <a:off x="4434047" y="6255350"/>
                    <a:ext cx="1433406" cy="338554"/>
                  </a:xfrm>
                  <a:prstGeom prst="rect">
                    <a:avLst/>
                  </a:prstGeom>
                  <a:noFill/>
                </p:spPr>
                <p:txBody>
                  <a:bodyPr wrap="none" rtlCol="0">
                    <a:spAutoFit/>
                  </a:bodyPr>
                  <a:lstStyle/>
                  <a:p>
                    <a:r>
                      <a:rPr lang="de-DE" sz="1600" dirty="0" smtClean="0">
                        <a:latin typeface="Fujitsu Sans" panose="020B0404060202020204" pitchFamily="34" charset="0"/>
                      </a:rPr>
                      <a:t>OpenStack Operator</a:t>
                    </a:r>
                    <a:endParaRPr lang="en-US" sz="1600" dirty="0" smtClean="0">
                      <a:latin typeface="Fujitsu Sans" panose="020B0404060202020204" pitchFamily="34" charset="0"/>
                    </a:endParaRPr>
                  </a:p>
                </p:txBody>
              </p:sp>
              <p:pic>
                <p:nvPicPr>
                  <p:cNvPr id="127" name="Picture 7" descr="Z:\CTO_Cloud_ppt\graphics\1096_iconsPersonalApps.png"/>
                  <p:cNvPicPr>
                    <a:picLocks noChangeAspect="1" noChangeArrowheads="1"/>
                  </p:cNvPicPr>
                  <p:nvPr/>
                </p:nvPicPr>
                <p:blipFill rotWithShape="1">
                  <a:blip r:embed="rId3" cstate="print"/>
                  <a:srcRect t="18101"/>
                  <a:stretch/>
                </p:blipFill>
                <p:spPr bwMode="auto">
                  <a:xfrm>
                    <a:off x="4571309" y="5801116"/>
                    <a:ext cx="792163" cy="648772"/>
                  </a:xfrm>
                  <a:prstGeom prst="rect">
                    <a:avLst/>
                  </a:prstGeom>
                  <a:noFill/>
                  <a:ln w="9525">
                    <a:noFill/>
                    <a:miter lim="800000"/>
                    <a:headEnd/>
                    <a:tailEnd/>
                  </a:ln>
                </p:spPr>
              </p:pic>
              <p:sp>
                <p:nvSpPr>
                  <p:cNvPr id="128" name="TextBox 127"/>
                  <p:cNvSpPr txBox="1"/>
                  <p:nvPr/>
                </p:nvSpPr>
                <p:spPr>
                  <a:xfrm>
                    <a:off x="2915125" y="6255350"/>
                    <a:ext cx="1487908" cy="338554"/>
                  </a:xfrm>
                  <a:prstGeom prst="rect">
                    <a:avLst/>
                  </a:prstGeom>
                  <a:noFill/>
                </p:spPr>
                <p:txBody>
                  <a:bodyPr wrap="none" rtlCol="0">
                    <a:spAutoFit/>
                  </a:bodyPr>
                  <a:lstStyle/>
                  <a:p>
                    <a:r>
                      <a:rPr lang="de-DE" sz="1600" dirty="0" err="1" smtClean="0">
                        <a:latin typeface="Fujitsu Sans" panose="020B0404060202020204" pitchFamily="34" charset="0"/>
                      </a:rPr>
                      <a:t>Application</a:t>
                    </a:r>
                    <a:r>
                      <a:rPr lang="de-DE" sz="1600" dirty="0" smtClean="0">
                        <a:latin typeface="Fujitsu Sans" panose="020B0404060202020204" pitchFamily="34" charset="0"/>
                      </a:rPr>
                      <a:t> Operator</a:t>
                    </a:r>
                    <a:endParaRPr lang="en-US" sz="1600" dirty="0" smtClean="0">
                      <a:latin typeface="Fujitsu Sans" panose="020B0404060202020204" pitchFamily="34" charset="0"/>
                    </a:endParaRPr>
                  </a:p>
                </p:txBody>
              </p:sp>
              <p:pic>
                <p:nvPicPr>
                  <p:cNvPr id="129" name="Picture 7" descr="Z:\CTO_Cloud_ppt\graphics\1096_iconsPersonalApps.png"/>
                  <p:cNvPicPr>
                    <a:picLocks noChangeAspect="1" noChangeArrowheads="1"/>
                  </p:cNvPicPr>
                  <p:nvPr/>
                </p:nvPicPr>
                <p:blipFill rotWithShape="1">
                  <a:blip r:embed="rId3" cstate="print"/>
                  <a:srcRect t="18101"/>
                  <a:stretch/>
                </p:blipFill>
                <p:spPr bwMode="auto">
                  <a:xfrm>
                    <a:off x="3275781" y="5801116"/>
                    <a:ext cx="792163" cy="648772"/>
                  </a:xfrm>
                  <a:prstGeom prst="rect">
                    <a:avLst/>
                  </a:prstGeom>
                  <a:noFill/>
                  <a:ln w="9525">
                    <a:noFill/>
                    <a:miter lim="800000"/>
                    <a:headEnd/>
                    <a:tailEnd/>
                  </a:ln>
                </p:spPr>
              </p:pic>
              <p:sp>
                <p:nvSpPr>
                  <p:cNvPr id="130" name="TextBox 129"/>
                  <p:cNvSpPr txBox="1"/>
                  <p:nvPr/>
                </p:nvSpPr>
                <p:spPr>
                  <a:xfrm>
                    <a:off x="2840805" y="5350023"/>
                    <a:ext cx="938416" cy="307777"/>
                  </a:xfrm>
                  <a:prstGeom prst="rect">
                    <a:avLst/>
                  </a:prstGeom>
                  <a:noFill/>
                </p:spPr>
                <p:txBody>
                  <a:bodyPr wrap="square" rtlCol="0">
                    <a:spAutoFit/>
                  </a:bodyPr>
                  <a:lstStyle/>
                  <a:p>
                    <a:r>
                      <a:rPr lang="en-US" sz="1400" dirty="0" smtClean="0">
                        <a:latin typeface="Fujitsu Sans" panose="020B0404060202020204" pitchFamily="34" charset="0"/>
                      </a:rPr>
                      <a:t>Monitors VM </a:t>
                    </a:r>
                    <a:endParaRPr lang="en-US" sz="1400" dirty="0">
                      <a:latin typeface="Fujitsu Sans" panose="020B0404060202020204" pitchFamily="34" charset="0"/>
                    </a:endParaRPr>
                  </a:p>
                </p:txBody>
              </p:sp>
              <p:sp>
                <p:nvSpPr>
                  <p:cNvPr id="131" name="TextBox 130"/>
                  <p:cNvSpPr txBox="1"/>
                  <p:nvPr/>
                </p:nvSpPr>
                <p:spPr>
                  <a:xfrm>
                    <a:off x="4967394" y="5350023"/>
                    <a:ext cx="756043" cy="307777"/>
                  </a:xfrm>
                  <a:prstGeom prst="rect">
                    <a:avLst/>
                  </a:prstGeom>
                  <a:noFill/>
                </p:spPr>
                <p:txBody>
                  <a:bodyPr wrap="square" rtlCol="0">
                    <a:spAutoFit/>
                  </a:bodyPr>
                  <a:lstStyle/>
                  <a:p>
                    <a:r>
                      <a:rPr lang="en-US" sz="1400" dirty="0" smtClean="0">
                        <a:latin typeface="Fujitsu Sans" panose="020B0404060202020204" pitchFamily="34" charset="0"/>
                      </a:rPr>
                      <a:t>Monitors</a:t>
                    </a:r>
                    <a:endParaRPr lang="en-US" sz="1400" dirty="0">
                      <a:latin typeface="Fujitsu Sans" panose="020B0404060202020204" pitchFamily="34" charset="0"/>
                    </a:endParaRPr>
                  </a:p>
                </p:txBody>
              </p:sp>
              <p:sp>
                <p:nvSpPr>
                  <p:cNvPr id="132" name="Rectangle 131"/>
                  <p:cNvSpPr/>
                  <p:nvPr/>
                </p:nvSpPr>
                <p:spPr bwMode="auto">
                  <a:xfrm>
                    <a:off x="3347865" y="1193304"/>
                    <a:ext cx="2039166" cy="3744416"/>
                  </a:xfrm>
                  <a:prstGeom prst="rect">
                    <a:avLst/>
                  </a:prstGeom>
                  <a:solidFill>
                    <a:srgbClr val="FBE2E1"/>
                  </a:solidFill>
                  <a:ln w="6350" cap="flat" cmpd="sng" algn="ctr">
                    <a:solidFill>
                      <a:srgbClr val="57564F"/>
                    </a:solidFill>
                    <a:prstDash val="dash"/>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endParaRPr lang="en-US" sz="1000" dirty="0">
                      <a:latin typeface="Fujitsu Sans" panose="020B0404060202020204" pitchFamily="34" charset="0"/>
                    </a:endParaRPr>
                  </a:p>
                </p:txBody>
              </p:sp>
              <p:sp>
                <p:nvSpPr>
                  <p:cNvPr id="133" name="Rounded Rectangle 132"/>
                  <p:cNvSpPr/>
                  <p:nvPr/>
                </p:nvSpPr>
                <p:spPr bwMode="gray">
                  <a:xfrm>
                    <a:off x="3491880" y="1481336"/>
                    <a:ext cx="1670767" cy="934381"/>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en-US" sz="1100" dirty="0">
                      <a:solidFill>
                        <a:schemeClr val="bg1"/>
                      </a:solidFill>
                      <a:latin typeface="Fujitsu Sans" panose="020B0404060202020204" pitchFamily="34" charset="0"/>
                    </a:endParaRPr>
                  </a:p>
                </p:txBody>
              </p:sp>
              <p:grpSp>
                <p:nvGrpSpPr>
                  <p:cNvPr id="134" name="Group 133"/>
                  <p:cNvGrpSpPr/>
                  <p:nvPr/>
                </p:nvGrpSpPr>
                <p:grpSpPr>
                  <a:xfrm>
                    <a:off x="1443786" y="2129408"/>
                    <a:ext cx="848904" cy="800472"/>
                    <a:chOff x="1443786" y="2129408"/>
                    <a:chExt cx="848904" cy="800472"/>
                  </a:xfrm>
                </p:grpSpPr>
                <p:sp>
                  <p:nvSpPr>
                    <p:cNvPr id="151" name="TextBox 150"/>
                    <p:cNvSpPr txBox="1"/>
                    <p:nvPr/>
                  </p:nvSpPr>
                  <p:spPr>
                    <a:xfrm>
                      <a:off x="1546973" y="2591326"/>
                      <a:ext cx="745717" cy="338554"/>
                    </a:xfrm>
                    <a:prstGeom prst="rect">
                      <a:avLst/>
                    </a:prstGeom>
                    <a:noFill/>
                  </p:spPr>
                  <p:txBody>
                    <a:bodyPr wrap="none" rtlCol="0">
                      <a:spAutoFit/>
                    </a:bodyPr>
                    <a:lstStyle/>
                    <a:p>
                      <a:r>
                        <a:rPr lang="de-DE" sz="1600" dirty="0" smtClean="0">
                          <a:latin typeface="Fujitsu Sans" panose="020B0404060202020204" pitchFamily="34" charset="0"/>
                        </a:rPr>
                        <a:t>End User</a:t>
                      </a:r>
                      <a:endParaRPr lang="en-US" sz="1600" dirty="0" smtClean="0">
                        <a:latin typeface="Fujitsu Sans" panose="020B0404060202020204" pitchFamily="34" charset="0"/>
                      </a:endParaRPr>
                    </a:p>
                  </p:txBody>
                </p:sp>
                <p:pic>
                  <p:nvPicPr>
                    <p:cNvPr id="152" name="Picture 7" descr="Z:\CTO_Cloud_ppt\graphics\1096_iconsPersonalApps.png"/>
                    <p:cNvPicPr>
                      <a:picLocks noChangeAspect="1" noChangeArrowheads="1"/>
                    </p:cNvPicPr>
                    <p:nvPr/>
                  </p:nvPicPr>
                  <p:blipFill rotWithShape="1">
                    <a:blip r:embed="rId3" cstate="print"/>
                    <a:srcRect t="20885"/>
                    <a:stretch/>
                  </p:blipFill>
                  <p:spPr bwMode="auto">
                    <a:xfrm>
                      <a:off x="1443786" y="2129408"/>
                      <a:ext cx="792163" cy="626720"/>
                    </a:xfrm>
                    <a:prstGeom prst="rect">
                      <a:avLst/>
                    </a:prstGeom>
                    <a:noFill/>
                    <a:ln w="9525">
                      <a:noFill/>
                      <a:miter lim="800000"/>
                      <a:headEnd/>
                      <a:tailEnd/>
                    </a:ln>
                  </p:spPr>
                </p:pic>
              </p:grpSp>
              <p:grpSp>
                <p:nvGrpSpPr>
                  <p:cNvPr id="135" name="Group 134"/>
                  <p:cNvGrpSpPr/>
                  <p:nvPr/>
                </p:nvGrpSpPr>
                <p:grpSpPr>
                  <a:xfrm>
                    <a:off x="7121795" y="2087591"/>
                    <a:ext cx="1354858" cy="842289"/>
                    <a:chOff x="6165908" y="2087591"/>
                    <a:chExt cx="1354858" cy="842289"/>
                  </a:xfrm>
                </p:grpSpPr>
                <p:sp>
                  <p:nvSpPr>
                    <p:cNvPr id="149" name="TextBox 148"/>
                    <p:cNvSpPr txBox="1"/>
                    <p:nvPr/>
                  </p:nvSpPr>
                  <p:spPr>
                    <a:xfrm>
                      <a:off x="6165908" y="2591326"/>
                      <a:ext cx="1354858" cy="338554"/>
                    </a:xfrm>
                    <a:prstGeom prst="rect">
                      <a:avLst/>
                    </a:prstGeom>
                    <a:noFill/>
                  </p:spPr>
                  <p:txBody>
                    <a:bodyPr wrap="none" rtlCol="0">
                      <a:spAutoFit/>
                    </a:bodyPr>
                    <a:lstStyle/>
                    <a:p>
                      <a:r>
                        <a:rPr lang="en-US" sz="1600" dirty="0" smtClean="0">
                          <a:latin typeface="Fujitsu Sans" panose="020B0404060202020204" pitchFamily="34" charset="0"/>
                        </a:rPr>
                        <a:t>Monitoring Service</a:t>
                      </a:r>
                    </a:p>
                  </p:txBody>
                </p:sp>
                <p:pic>
                  <p:nvPicPr>
                    <p:cNvPr id="150" name="Picture 7" descr="Z:\CTO_Cloud_ppt\graphics\1096_iconsPersonalApps.png"/>
                    <p:cNvPicPr>
                      <a:picLocks noChangeAspect="1" noChangeArrowheads="1"/>
                    </p:cNvPicPr>
                    <p:nvPr/>
                  </p:nvPicPr>
                  <p:blipFill rotWithShape="1">
                    <a:blip r:embed="rId3" cstate="print"/>
                    <a:srcRect t="18101"/>
                    <a:stretch/>
                  </p:blipFill>
                  <p:spPr bwMode="auto">
                    <a:xfrm>
                      <a:off x="6398259" y="2087591"/>
                      <a:ext cx="792163" cy="648772"/>
                    </a:xfrm>
                    <a:prstGeom prst="rect">
                      <a:avLst/>
                    </a:prstGeom>
                    <a:noFill/>
                    <a:ln w="9525">
                      <a:noFill/>
                      <a:miter lim="800000"/>
                      <a:headEnd/>
                      <a:tailEnd/>
                    </a:ln>
                  </p:spPr>
                </p:pic>
              </p:grpSp>
              <p:cxnSp>
                <p:nvCxnSpPr>
                  <p:cNvPr id="136" name="Elbow Connector 4"/>
                  <p:cNvCxnSpPr/>
                  <p:nvPr/>
                </p:nvCxnSpPr>
                <p:spPr bwMode="auto">
                  <a:xfrm>
                    <a:off x="2411069" y="1913384"/>
                    <a:ext cx="1030669" cy="12700"/>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37" name="Rectangle 136"/>
                  <p:cNvSpPr/>
                  <p:nvPr/>
                </p:nvSpPr>
                <p:spPr bwMode="auto">
                  <a:xfrm>
                    <a:off x="2987825" y="908720"/>
                    <a:ext cx="2736796" cy="4173016"/>
                  </a:xfrm>
                  <a:prstGeom prst="rect">
                    <a:avLst/>
                  </a:prstGeom>
                  <a:noFill/>
                  <a:ln w="19050">
                    <a:solidFill>
                      <a:schemeClr val="tx1"/>
                    </a:solidFill>
                    <a:prstDash val="sysDot"/>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Cloud Infrastructure</a:t>
                    </a:r>
                  </a:p>
                </p:txBody>
              </p:sp>
              <p:sp>
                <p:nvSpPr>
                  <p:cNvPr id="138" name="Rounded Rectangle 137"/>
                  <p:cNvSpPr/>
                  <p:nvPr/>
                </p:nvSpPr>
                <p:spPr>
                  <a:xfrm>
                    <a:off x="3595700" y="2001317"/>
                    <a:ext cx="471553"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r>
                      <a:rPr lang="de-DE" sz="1600" dirty="0" smtClean="0">
                        <a:solidFill>
                          <a:schemeClr val="bg1"/>
                        </a:solidFill>
                        <a:latin typeface="Fujitsu Sans" panose="020B0404060202020204" pitchFamily="34" charset="0"/>
                      </a:rPr>
                      <a:t>WEB</a:t>
                    </a:r>
                    <a:endParaRPr lang="en-US" sz="1600" dirty="0">
                      <a:solidFill>
                        <a:schemeClr val="bg1"/>
                      </a:solidFill>
                      <a:latin typeface="Fujitsu Sans" panose="020B0404060202020204" pitchFamily="34" charset="0"/>
                    </a:endParaRPr>
                  </a:p>
                </p:txBody>
              </p:sp>
              <p:sp>
                <p:nvSpPr>
                  <p:cNvPr id="139" name="Rounded Rectangle 138"/>
                  <p:cNvSpPr/>
                  <p:nvPr/>
                </p:nvSpPr>
                <p:spPr>
                  <a:xfrm>
                    <a:off x="4067253" y="2001318"/>
                    <a:ext cx="576064" cy="344114"/>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APP</a:t>
                    </a:r>
                    <a:endParaRPr lang="en-US" sz="1600" dirty="0">
                      <a:solidFill>
                        <a:schemeClr val="bg1"/>
                      </a:solidFill>
                      <a:latin typeface="Fujitsu Sans" panose="020B0404060202020204" pitchFamily="34" charset="0"/>
                    </a:endParaRPr>
                  </a:p>
                </p:txBody>
              </p:sp>
              <p:sp>
                <p:nvSpPr>
                  <p:cNvPr id="140" name="Rounded Rectangle 139"/>
                  <p:cNvSpPr/>
                  <p:nvPr/>
                </p:nvSpPr>
                <p:spPr>
                  <a:xfrm>
                    <a:off x="4643317" y="2001317"/>
                    <a:ext cx="452331"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DB</a:t>
                    </a:r>
                    <a:endParaRPr lang="en-US" sz="1600" dirty="0">
                      <a:solidFill>
                        <a:schemeClr val="bg1"/>
                      </a:solidFill>
                      <a:latin typeface="Fujitsu Sans" panose="020B0404060202020204" pitchFamily="34" charset="0"/>
                    </a:endParaRPr>
                  </a:p>
                </p:txBody>
              </p:sp>
              <p:sp>
                <p:nvSpPr>
                  <p:cNvPr id="141" name="Rounded Rectangle 140"/>
                  <p:cNvSpPr/>
                  <p:nvPr/>
                </p:nvSpPr>
                <p:spPr bwMode="gray">
                  <a:xfrm>
                    <a:off x="3491881" y="3621048"/>
                    <a:ext cx="1656184" cy="884624"/>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en-US" sz="1100" dirty="0">
                      <a:solidFill>
                        <a:schemeClr val="bg1"/>
                      </a:solidFill>
                      <a:latin typeface="Fujitsu Sans" panose="020B0404060202020204" pitchFamily="34" charset="0"/>
                    </a:endParaRPr>
                  </a:p>
                </p:txBody>
              </p:sp>
              <p:sp>
                <p:nvSpPr>
                  <p:cNvPr id="142" name="Rounded Rectangle 141"/>
                  <p:cNvSpPr/>
                  <p:nvPr/>
                </p:nvSpPr>
                <p:spPr>
                  <a:xfrm>
                    <a:off x="3599854" y="3900268"/>
                    <a:ext cx="1404194" cy="317372"/>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Open Stack Nova</a:t>
                    </a:r>
                    <a:endParaRPr lang="en-US" sz="1600" dirty="0">
                      <a:solidFill>
                        <a:schemeClr val="bg1"/>
                      </a:solidFill>
                      <a:latin typeface="Fujitsu Sans" panose="020B0404060202020204" pitchFamily="34" charset="0"/>
                    </a:endParaRPr>
                  </a:p>
                </p:txBody>
              </p:sp>
              <p:cxnSp>
                <p:nvCxnSpPr>
                  <p:cNvPr id="143" name="Elbow Connector 4"/>
                  <p:cNvCxnSpPr/>
                  <p:nvPr/>
                </p:nvCxnSpPr>
                <p:spPr bwMode="auto">
                  <a:xfrm>
                    <a:off x="2411069" y="3052812"/>
                    <a:ext cx="1080120" cy="12700"/>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44" name="TextBox 143"/>
                  <p:cNvSpPr txBox="1"/>
                  <p:nvPr/>
                </p:nvSpPr>
                <p:spPr>
                  <a:xfrm>
                    <a:off x="2339061" y="1677615"/>
                    <a:ext cx="453970" cy="307777"/>
                  </a:xfrm>
                  <a:prstGeom prst="rect">
                    <a:avLst/>
                  </a:prstGeom>
                  <a:noFill/>
                </p:spPr>
                <p:txBody>
                  <a:bodyPr wrap="none" rtlCol="0">
                    <a:spAutoFit/>
                  </a:bodyPr>
                  <a:lstStyle/>
                  <a:p>
                    <a:r>
                      <a:rPr lang="en-US" sz="1400" dirty="0" smtClean="0">
                        <a:latin typeface="Fujitsu Sans" panose="020B0404060202020204" pitchFamily="34" charset="0"/>
                      </a:rPr>
                      <a:t>Uses</a:t>
                    </a:r>
                    <a:endParaRPr lang="en-US" sz="1400" dirty="0">
                      <a:latin typeface="Fujitsu Sans" panose="020B0404060202020204" pitchFamily="34" charset="0"/>
                    </a:endParaRPr>
                  </a:p>
                </p:txBody>
              </p:sp>
              <p:cxnSp>
                <p:nvCxnSpPr>
                  <p:cNvPr id="147" name="Elbow Connector 4"/>
                  <p:cNvCxnSpPr/>
                  <p:nvPr/>
                </p:nvCxnSpPr>
                <p:spPr bwMode="auto">
                  <a:xfrm rot="10800000">
                    <a:off x="5387031" y="2623061"/>
                    <a:ext cx="1655494" cy="12700"/>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48" name="Elbow Connector 4"/>
                  <p:cNvCxnSpPr/>
                  <p:nvPr/>
                </p:nvCxnSpPr>
                <p:spPr bwMode="auto">
                  <a:xfrm rot="5400000" flipH="1" flipV="1">
                    <a:off x="4526168" y="5366243"/>
                    <a:ext cx="863396" cy="6351"/>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117" name="Rounded Rectangle 116"/>
                <p:cNvSpPr/>
                <p:nvPr/>
              </p:nvSpPr>
              <p:spPr>
                <a:xfrm>
                  <a:off x="3635896" y="1599460"/>
                  <a:ext cx="1070509" cy="317372"/>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Service A</a:t>
                  </a:r>
                  <a:endParaRPr lang="en-US" sz="1600" dirty="0">
                    <a:solidFill>
                      <a:schemeClr val="bg1"/>
                    </a:solidFill>
                    <a:latin typeface="Fujitsu Sans" panose="020B0404060202020204" pitchFamily="34" charset="0"/>
                  </a:endParaRPr>
                </a:p>
              </p:txBody>
            </p:sp>
            <p:sp>
              <p:nvSpPr>
                <p:cNvPr id="118" name="Rounded Rectangle 117"/>
                <p:cNvSpPr/>
                <p:nvPr/>
              </p:nvSpPr>
              <p:spPr bwMode="gray">
                <a:xfrm>
                  <a:off x="3347864" y="2566627"/>
                  <a:ext cx="1670767" cy="934381"/>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en-US" sz="1100" dirty="0">
                    <a:solidFill>
                      <a:schemeClr val="bg1"/>
                    </a:solidFill>
                    <a:latin typeface="Fujitsu Sans" panose="020B0404060202020204" pitchFamily="34" charset="0"/>
                  </a:endParaRPr>
                </a:p>
              </p:txBody>
            </p:sp>
            <p:sp>
              <p:nvSpPr>
                <p:cNvPr id="119" name="Rounded Rectangle 118"/>
                <p:cNvSpPr/>
                <p:nvPr/>
              </p:nvSpPr>
              <p:spPr>
                <a:xfrm>
                  <a:off x="3635896" y="2636912"/>
                  <a:ext cx="1070509" cy="317372"/>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Service B</a:t>
                  </a:r>
                  <a:endParaRPr lang="en-US" sz="1600" dirty="0">
                    <a:solidFill>
                      <a:schemeClr val="bg1"/>
                    </a:solidFill>
                    <a:latin typeface="Fujitsu Sans" panose="020B0404060202020204" pitchFamily="34" charset="0"/>
                  </a:endParaRPr>
                </a:p>
              </p:txBody>
            </p:sp>
            <p:sp>
              <p:nvSpPr>
                <p:cNvPr id="120" name="Rounded Rectangle 119"/>
                <p:cNvSpPr/>
                <p:nvPr/>
              </p:nvSpPr>
              <p:spPr>
                <a:xfrm>
                  <a:off x="3419872" y="3084885"/>
                  <a:ext cx="471553"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r>
                    <a:rPr lang="de-DE" sz="1600" dirty="0" smtClean="0">
                      <a:solidFill>
                        <a:schemeClr val="bg1"/>
                      </a:solidFill>
                      <a:latin typeface="Fujitsu Sans" panose="020B0404060202020204" pitchFamily="34" charset="0"/>
                    </a:rPr>
                    <a:t>WEB</a:t>
                  </a:r>
                  <a:endParaRPr lang="en-US" sz="1600" dirty="0">
                    <a:solidFill>
                      <a:schemeClr val="bg1"/>
                    </a:solidFill>
                    <a:latin typeface="Fujitsu Sans" panose="020B0404060202020204" pitchFamily="34" charset="0"/>
                  </a:endParaRPr>
                </a:p>
              </p:txBody>
            </p:sp>
            <p:sp>
              <p:nvSpPr>
                <p:cNvPr id="121" name="Rounded Rectangle 120"/>
                <p:cNvSpPr/>
                <p:nvPr/>
              </p:nvSpPr>
              <p:spPr>
                <a:xfrm>
                  <a:off x="3891425" y="3084885"/>
                  <a:ext cx="608567"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APP</a:t>
                  </a:r>
                  <a:endParaRPr lang="en-US" sz="1600" dirty="0">
                    <a:solidFill>
                      <a:schemeClr val="bg1"/>
                    </a:solidFill>
                    <a:latin typeface="Fujitsu Sans" panose="020B0404060202020204" pitchFamily="34" charset="0"/>
                  </a:endParaRPr>
                </a:p>
              </p:txBody>
            </p:sp>
            <p:sp>
              <p:nvSpPr>
                <p:cNvPr id="122" name="Rounded Rectangle 121"/>
                <p:cNvSpPr/>
                <p:nvPr/>
              </p:nvSpPr>
              <p:spPr>
                <a:xfrm>
                  <a:off x="4499992" y="3084885"/>
                  <a:ext cx="471553"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DB</a:t>
                  </a:r>
                  <a:endParaRPr lang="en-US" sz="1600" dirty="0">
                    <a:solidFill>
                      <a:schemeClr val="bg1"/>
                    </a:solidFill>
                    <a:latin typeface="Fujitsu Sans" panose="020B0404060202020204" pitchFamily="34" charset="0"/>
                  </a:endParaRPr>
                </a:p>
              </p:txBody>
            </p:sp>
            <p:sp>
              <p:nvSpPr>
                <p:cNvPr id="124" name="TextBox 123"/>
                <p:cNvSpPr txBox="1"/>
                <p:nvPr/>
              </p:nvSpPr>
              <p:spPr>
                <a:xfrm>
                  <a:off x="2195736" y="2833191"/>
                  <a:ext cx="453970" cy="307777"/>
                </a:xfrm>
                <a:prstGeom prst="rect">
                  <a:avLst/>
                </a:prstGeom>
                <a:noFill/>
              </p:spPr>
              <p:txBody>
                <a:bodyPr wrap="none" rtlCol="0">
                  <a:spAutoFit/>
                </a:bodyPr>
                <a:lstStyle/>
                <a:p>
                  <a:r>
                    <a:rPr lang="en-US" sz="1400" dirty="0" smtClean="0">
                      <a:latin typeface="Fujitsu Sans" panose="020B0404060202020204" pitchFamily="34" charset="0"/>
                    </a:rPr>
                    <a:t>Uses</a:t>
                  </a:r>
                  <a:endParaRPr lang="en-US" sz="1400" dirty="0">
                    <a:latin typeface="Fujitsu Sans" panose="020B0404060202020204" pitchFamily="34" charset="0"/>
                  </a:endParaRPr>
                </a:p>
              </p:txBody>
            </p:sp>
            <p:cxnSp>
              <p:nvCxnSpPr>
                <p:cNvPr id="125" name="Elbow Connector 4"/>
                <p:cNvCxnSpPr/>
                <p:nvPr/>
              </p:nvCxnSpPr>
              <p:spPr bwMode="auto">
                <a:xfrm rot="5400000" flipH="1" flipV="1">
                  <a:off x="3279382" y="5369691"/>
                  <a:ext cx="863396" cy="6351"/>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109" name="TextBox 108"/>
              <p:cNvSpPr txBox="1"/>
              <p:nvPr/>
            </p:nvSpPr>
            <p:spPr>
              <a:xfrm>
                <a:off x="5564501" y="2276872"/>
                <a:ext cx="953483" cy="233397"/>
              </a:xfrm>
              <a:prstGeom prst="rect">
                <a:avLst/>
              </a:prstGeom>
              <a:noFill/>
            </p:spPr>
            <p:txBody>
              <a:bodyPr wrap="square" rtlCol="0">
                <a:spAutoFit/>
              </a:bodyPr>
              <a:lstStyle/>
              <a:p>
                <a:pPr>
                  <a:lnSpc>
                    <a:spcPts val="1080"/>
                  </a:lnSpc>
                </a:pPr>
                <a:r>
                  <a:rPr lang="en-US" sz="1400" dirty="0" smtClean="0">
                    <a:latin typeface="Fujitsu Sans" panose="020B0404060202020204" pitchFamily="34" charset="0"/>
                  </a:rPr>
                  <a:t>Monitors the </a:t>
                </a:r>
                <a:endParaRPr lang="en-US" sz="1400" dirty="0">
                  <a:latin typeface="Fujitsu Sans" panose="020B0404060202020204" pitchFamily="34" charset="0"/>
                </a:endParaRPr>
              </a:p>
            </p:txBody>
          </p:sp>
          <p:sp>
            <p:nvSpPr>
              <p:cNvPr id="113" name="TextBox 112"/>
              <p:cNvSpPr txBox="1"/>
              <p:nvPr/>
            </p:nvSpPr>
            <p:spPr>
              <a:xfrm>
                <a:off x="2195736" y="2996952"/>
                <a:ext cx="688009" cy="307777"/>
              </a:xfrm>
              <a:prstGeom prst="rect">
                <a:avLst/>
              </a:prstGeom>
              <a:noFill/>
            </p:spPr>
            <p:txBody>
              <a:bodyPr wrap="none" rtlCol="0">
                <a:spAutoFit/>
              </a:bodyPr>
              <a:lstStyle/>
              <a:p>
                <a:r>
                  <a:rPr lang="en-US" sz="1400" dirty="0" smtClean="0">
                    <a:latin typeface="Fujitsu Sans" panose="020B0404060202020204" pitchFamily="34" charset="0"/>
                  </a:rPr>
                  <a:t>Service B</a:t>
                </a:r>
                <a:endParaRPr lang="en-US" sz="1400" dirty="0">
                  <a:latin typeface="Fujitsu Sans" panose="020B0404060202020204" pitchFamily="34" charset="0"/>
                </a:endParaRPr>
              </a:p>
            </p:txBody>
          </p:sp>
          <p:sp>
            <p:nvSpPr>
              <p:cNvPr id="115" name="TextBox 114"/>
              <p:cNvSpPr txBox="1"/>
              <p:nvPr/>
            </p:nvSpPr>
            <p:spPr>
              <a:xfrm>
                <a:off x="2195736" y="1844824"/>
                <a:ext cx="688009" cy="307777"/>
              </a:xfrm>
              <a:prstGeom prst="rect">
                <a:avLst/>
              </a:prstGeom>
              <a:noFill/>
            </p:spPr>
            <p:txBody>
              <a:bodyPr wrap="none" rtlCol="0">
                <a:spAutoFit/>
              </a:bodyPr>
              <a:lstStyle/>
              <a:p>
                <a:r>
                  <a:rPr lang="en-US" sz="1400" dirty="0" smtClean="0">
                    <a:latin typeface="Fujitsu Sans" panose="020B0404060202020204" pitchFamily="34" charset="0"/>
                  </a:rPr>
                  <a:t>Service A</a:t>
                </a:r>
                <a:endParaRPr lang="en-US" sz="1400" dirty="0">
                  <a:latin typeface="Fujitsu Sans" panose="020B0404060202020204" pitchFamily="34" charset="0"/>
                </a:endParaRPr>
              </a:p>
            </p:txBody>
          </p:sp>
        </p:grpSp>
        <p:sp>
          <p:nvSpPr>
            <p:cNvPr id="43" name="TextBox 42"/>
            <p:cNvSpPr txBox="1"/>
            <p:nvPr/>
          </p:nvSpPr>
          <p:spPr>
            <a:xfrm>
              <a:off x="2715769" y="5497487"/>
              <a:ext cx="920128" cy="307777"/>
            </a:xfrm>
            <a:prstGeom prst="rect">
              <a:avLst/>
            </a:prstGeom>
            <a:noFill/>
          </p:spPr>
          <p:txBody>
            <a:bodyPr wrap="square" rtlCol="0">
              <a:spAutoFit/>
            </a:bodyPr>
            <a:lstStyle/>
            <a:p>
              <a:r>
                <a:rPr lang="en-US" sz="1400" dirty="0" smtClean="0">
                  <a:latin typeface="Fujitsu Sans" panose="020B0404060202020204" pitchFamily="34" charset="0"/>
                </a:rPr>
                <a:t>for Service A </a:t>
              </a:r>
              <a:endParaRPr lang="en-US" sz="1400" dirty="0">
                <a:latin typeface="Fujitsu Sans" panose="020B0404060202020204" pitchFamily="34" charset="0"/>
              </a:endParaRPr>
            </a:p>
          </p:txBody>
        </p:sp>
        <p:sp>
          <p:nvSpPr>
            <p:cNvPr id="44" name="TextBox 43"/>
            <p:cNvSpPr txBox="1"/>
            <p:nvPr/>
          </p:nvSpPr>
          <p:spPr>
            <a:xfrm>
              <a:off x="4817717" y="5497487"/>
              <a:ext cx="1194443" cy="307777"/>
            </a:xfrm>
            <a:prstGeom prst="rect">
              <a:avLst/>
            </a:prstGeom>
            <a:noFill/>
          </p:spPr>
          <p:txBody>
            <a:bodyPr wrap="square" rtlCol="0">
              <a:spAutoFit/>
            </a:bodyPr>
            <a:lstStyle/>
            <a:p>
              <a:r>
                <a:rPr lang="en-US" sz="1400" dirty="0" smtClean="0">
                  <a:latin typeface="Fujitsu Sans" panose="020B0404060202020204" pitchFamily="34" charset="0"/>
                </a:rPr>
                <a:t>OpenStack Nova</a:t>
              </a:r>
              <a:endParaRPr lang="en-US" sz="1400" dirty="0">
                <a:latin typeface="Fujitsu Sans" panose="020B0404060202020204" pitchFamily="34" charset="0"/>
              </a:endParaRPr>
            </a:p>
          </p:txBody>
        </p:sp>
        <p:sp>
          <p:nvSpPr>
            <p:cNvPr id="45" name="TextBox 44"/>
            <p:cNvSpPr txBox="1"/>
            <p:nvPr/>
          </p:nvSpPr>
          <p:spPr>
            <a:xfrm>
              <a:off x="5603746" y="2403515"/>
              <a:ext cx="1488533" cy="233397"/>
            </a:xfrm>
            <a:prstGeom prst="rect">
              <a:avLst/>
            </a:prstGeom>
            <a:noFill/>
          </p:spPr>
          <p:txBody>
            <a:bodyPr wrap="square" rtlCol="0">
              <a:spAutoFit/>
            </a:bodyPr>
            <a:lstStyle/>
            <a:p>
              <a:pPr>
                <a:lnSpc>
                  <a:spcPts val="1080"/>
                </a:lnSpc>
              </a:pPr>
              <a:r>
                <a:rPr lang="en-US" sz="1400" dirty="0" smtClean="0">
                  <a:latin typeface="Fujitsu Sans" panose="020B0404060202020204" pitchFamily="34" charset="0"/>
                </a:rPr>
                <a:t>Monitoring Service itself </a:t>
              </a:r>
              <a:endParaRPr lang="en-US" sz="1400" dirty="0">
                <a:latin typeface="Fujitsu Sans" panose="020B0404060202020204" pitchFamily="34" charset="0"/>
              </a:endParaRPr>
            </a:p>
          </p:txBody>
        </p:sp>
        <p:sp>
          <p:nvSpPr>
            <p:cNvPr id="46" name="TextBox 45"/>
            <p:cNvSpPr txBox="1"/>
            <p:nvPr/>
          </p:nvSpPr>
          <p:spPr>
            <a:xfrm>
              <a:off x="7236296" y="2730406"/>
              <a:ext cx="723275" cy="338554"/>
            </a:xfrm>
            <a:prstGeom prst="rect">
              <a:avLst/>
            </a:prstGeom>
            <a:noFill/>
          </p:spPr>
          <p:txBody>
            <a:bodyPr wrap="none" rtlCol="0">
              <a:spAutoFit/>
            </a:bodyPr>
            <a:lstStyle/>
            <a:p>
              <a:r>
                <a:rPr lang="en-US" sz="1600" dirty="0" smtClean="0">
                  <a:latin typeface="Fujitsu Sans" panose="020B0404060202020204" pitchFamily="34" charset="0"/>
                </a:rPr>
                <a:t>Operator</a:t>
              </a:r>
            </a:p>
          </p:txBody>
        </p:sp>
      </p:grpSp>
    </p:spTree>
    <p:extLst>
      <p:ext uri="{BB962C8B-B14F-4D97-AF65-F5344CB8AC3E}">
        <p14:creationId xmlns:p14="http://schemas.microsoft.com/office/powerpoint/2010/main" val="810547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00461" y="912168"/>
            <a:ext cx="7349129" cy="5613176"/>
            <a:chOff x="1300461" y="912168"/>
            <a:chExt cx="7349129" cy="5613176"/>
          </a:xfrm>
        </p:grpSpPr>
        <p:grpSp>
          <p:nvGrpSpPr>
            <p:cNvPr id="3" name="Group 2"/>
            <p:cNvGrpSpPr/>
            <p:nvPr/>
          </p:nvGrpSpPr>
          <p:grpSpPr>
            <a:xfrm>
              <a:off x="1300461" y="912168"/>
              <a:ext cx="7349129" cy="5613176"/>
              <a:chOff x="1300461" y="912168"/>
              <a:chExt cx="7349129" cy="5613176"/>
            </a:xfrm>
          </p:grpSpPr>
          <p:grpSp>
            <p:nvGrpSpPr>
              <p:cNvPr id="6" name="Group 5"/>
              <p:cNvGrpSpPr/>
              <p:nvPr/>
            </p:nvGrpSpPr>
            <p:grpSpPr>
              <a:xfrm>
                <a:off x="1300461" y="912168"/>
                <a:ext cx="7349129" cy="5613176"/>
                <a:chOff x="1300461" y="912168"/>
                <a:chExt cx="7349129" cy="5613176"/>
              </a:xfrm>
            </p:grpSpPr>
            <p:grpSp>
              <p:nvGrpSpPr>
                <p:cNvPr id="2" name="Group 1"/>
                <p:cNvGrpSpPr/>
                <p:nvPr/>
              </p:nvGrpSpPr>
              <p:grpSpPr>
                <a:xfrm>
                  <a:off x="1300461" y="912168"/>
                  <a:ext cx="7349129" cy="5613176"/>
                  <a:chOff x="1443786" y="908720"/>
                  <a:chExt cx="7349129" cy="5613176"/>
                </a:xfrm>
              </p:grpSpPr>
              <p:sp>
                <p:nvSpPr>
                  <p:cNvPr id="97" name="TextBox 96"/>
                  <p:cNvSpPr txBox="1"/>
                  <p:nvPr/>
                </p:nvSpPr>
                <p:spPr>
                  <a:xfrm>
                    <a:off x="3707213" y="6183342"/>
                    <a:ext cx="1433406" cy="338554"/>
                  </a:xfrm>
                  <a:prstGeom prst="rect">
                    <a:avLst/>
                  </a:prstGeom>
                  <a:noFill/>
                </p:spPr>
                <p:txBody>
                  <a:bodyPr wrap="none" rtlCol="0">
                    <a:spAutoFit/>
                  </a:bodyPr>
                  <a:lstStyle/>
                  <a:p>
                    <a:r>
                      <a:rPr lang="de-DE" sz="1600" dirty="0" smtClean="0">
                        <a:latin typeface="Fujitsu Sans" panose="020B0404060202020204" pitchFamily="34" charset="0"/>
                      </a:rPr>
                      <a:t>OpenStack Operator</a:t>
                    </a:r>
                    <a:endParaRPr lang="en-US" sz="1600" dirty="0" smtClean="0">
                      <a:latin typeface="Fujitsu Sans" panose="020B0404060202020204" pitchFamily="34" charset="0"/>
                    </a:endParaRPr>
                  </a:p>
                </p:txBody>
              </p:sp>
              <p:pic>
                <p:nvPicPr>
                  <p:cNvPr id="98" name="Picture 7" descr="Z:\CTO_Cloud_ppt\graphics\1096_iconsPersonalApps.png"/>
                  <p:cNvPicPr>
                    <a:picLocks noChangeAspect="1" noChangeArrowheads="1"/>
                  </p:cNvPicPr>
                  <p:nvPr/>
                </p:nvPicPr>
                <p:blipFill rotWithShape="1">
                  <a:blip r:embed="rId3" cstate="print"/>
                  <a:srcRect t="18101"/>
                  <a:stretch/>
                </p:blipFill>
                <p:spPr bwMode="auto">
                  <a:xfrm>
                    <a:off x="3851229" y="5729108"/>
                    <a:ext cx="792163" cy="648772"/>
                  </a:xfrm>
                  <a:prstGeom prst="rect">
                    <a:avLst/>
                  </a:prstGeom>
                  <a:noFill/>
                  <a:ln w="9525">
                    <a:noFill/>
                    <a:miter lim="800000"/>
                    <a:headEnd/>
                    <a:tailEnd/>
                  </a:ln>
                </p:spPr>
              </p:pic>
              <p:sp>
                <p:nvSpPr>
                  <p:cNvPr id="30" name="Rectangle 29"/>
                  <p:cNvSpPr/>
                  <p:nvPr/>
                </p:nvSpPr>
                <p:spPr bwMode="auto">
                  <a:xfrm>
                    <a:off x="3347864" y="1193304"/>
                    <a:ext cx="1980433" cy="3744416"/>
                  </a:xfrm>
                  <a:prstGeom prst="rect">
                    <a:avLst/>
                  </a:prstGeom>
                  <a:solidFill>
                    <a:srgbClr val="FBE2E1"/>
                  </a:solidFill>
                  <a:ln w="6350" cap="flat" cmpd="sng" algn="ctr">
                    <a:solidFill>
                      <a:srgbClr val="57564F"/>
                    </a:solidFill>
                    <a:prstDash val="dash"/>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endParaRPr lang="en-US" sz="1000" dirty="0">
                      <a:latin typeface="Fujitsu Sans" panose="020B0404060202020204" pitchFamily="34" charset="0"/>
                    </a:endParaRPr>
                  </a:p>
                </p:txBody>
              </p:sp>
              <p:sp>
                <p:nvSpPr>
                  <p:cNvPr id="64" name="Rounded Rectangle 63"/>
                  <p:cNvSpPr/>
                  <p:nvPr/>
                </p:nvSpPr>
                <p:spPr bwMode="gray">
                  <a:xfrm>
                    <a:off x="3491880" y="1481336"/>
                    <a:ext cx="1670767" cy="934381"/>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en-US" sz="1100" dirty="0">
                      <a:solidFill>
                        <a:schemeClr val="bg1"/>
                      </a:solidFill>
                      <a:latin typeface="Fujitsu Sans" panose="020B0404060202020204" pitchFamily="34" charset="0"/>
                    </a:endParaRPr>
                  </a:p>
                </p:txBody>
              </p:sp>
              <p:grpSp>
                <p:nvGrpSpPr>
                  <p:cNvPr id="243" name="Group 242"/>
                  <p:cNvGrpSpPr/>
                  <p:nvPr/>
                </p:nvGrpSpPr>
                <p:grpSpPr>
                  <a:xfrm>
                    <a:off x="1443786" y="2222768"/>
                    <a:ext cx="848904" cy="770736"/>
                    <a:chOff x="1443786" y="2222768"/>
                    <a:chExt cx="848904" cy="770736"/>
                  </a:xfrm>
                </p:grpSpPr>
                <p:sp>
                  <p:nvSpPr>
                    <p:cNvPr id="59" name="TextBox 58"/>
                    <p:cNvSpPr txBox="1"/>
                    <p:nvPr/>
                  </p:nvSpPr>
                  <p:spPr>
                    <a:xfrm>
                      <a:off x="1546973" y="2654950"/>
                      <a:ext cx="745717" cy="338554"/>
                    </a:xfrm>
                    <a:prstGeom prst="rect">
                      <a:avLst/>
                    </a:prstGeom>
                    <a:noFill/>
                  </p:spPr>
                  <p:txBody>
                    <a:bodyPr wrap="none" rtlCol="0">
                      <a:spAutoFit/>
                    </a:bodyPr>
                    <a:lstStyle/>
                    <a:p>
                      <a:r>
                        <a:rPr lang="de-DE" sz="1600" dirty="0" smtClean="0">
                          <a:latin typeface="Fujitsu Sans" panose="020B0404060202020204" pitchFamily="34" charset="0"/>
                        </a:rPr>
                        <a:t>End User</a:t>
                      </a:r>
                      <a:endParaRPr lang="en-US" sz="1600" dirty="0" smtClean="0">
                        <a:latin typeface="Fujitsu Sans" panose="020B0404060202020204" pitchFamily="34" charset="0"/>
                      </a:endParaRPr>
                    </a:p>
                  </p:txBody>
                </p:sp>
                <p:pic>
                  <p:nvPicPr>
                    <p:cNvPr id="66" name="Picture 7" descr="Z:\CTO_Cloud_ppt\graphics\1096_iconsPersonalApps.png"/>
                    <p:cNvPicPr>
                      <a:picLocks noChangeAspect="1" noChangeArrowheads="1"/>
                    </p:cNvPicPr>
                    <p:nvPr/>
                  </p:nvPicPr>
                  <p:blipFill rotWithShape="1">
                    <a:blip r:embed="rId3" cstate="print"/>
                    <a:srcRect t="20885"/>
                    <a:stretch/>
                  </p:blipFill>
                  <p:spPr bwMode="auto">
                    <a:xfrm>
                      <a:off x="1443786" y="2222768"/>
                      <a:ext cx="792163" cy="626720"/>
                    </a:xfrm>
                    <a:prstGeom prst="rect">
                      <a:avLst/>
                    </a:prstGeom>
                    <a:noFill/>
                    <a:ln w="9525">
                      <a:noFill/>
                      <a:miter lim="800000"/>
                      <a:headEnd/>
                      <a:tailEnd/>
                    </a:ln>
                  </p:spPr>
                </p:pic>
              </p:grpSp>
              <p:grpSp>
                <p:nvGrpSpPr>
                  <p:cNvPr id="244" name="Group 243"/>
                  <p:cNvGrpSpPr/>
                  <p:nvPr/>
                </p:nvGrpSpPr>
                <p:grpSpPr>
                  <a:xfrm>
                    <a:off x="7438057" y="2087591"/>
                    <a:ext cx="1354858" cy="842289"/>
                    <a:chOff x="6482170" y="2087591"/>
                    <a:chExt cx="1354858" cy="842289"/>
                  </a:xfrm>
                </p:grpSpPr>
                <p:sp>
                  <p:nvSpPr>
                    <p:cNvPr id="68" name="TextBox 67"/>
                    <p:cNvSpPr txBox="1"/>
                    <p:nvPr/>
                  </p:nvSpPr>
                  <p:spPr>
                    <a:xfrm>
                      <a:off x="6482170" y="2591326"/>
                      <a:ext cx="1354858" cy="338554"/>
                    </a:xfrm>
                    <a:prstGeom prst="rect">
                      <a:avLst/>
                    </a:prstGeom>
                    <a:noFill/>
                  </p:spPr>
                  <p:txBody>
                    <a:bodyPr wrap="none" rtlCol="0">
                      <a:spAutoFit/>
                    </a:bodyPr>
                    <a:lstStyle/>
                    <a:p>
                      <a:r>
                        <a:rPr lang="en-US" sz="1600" dirty="0" smtClean="0">
                          <a:latin typeface="Fujitsu Sans" panose="020B0404060202020204" pitchFamily="34" charset="0"/>
                        </a:rPr>
                        <a:t>Monitoring Service</a:t>
                      </a:r>
                    </a:p>
                  </p:txBody>
                </p:sp>
                <p:pic>
                  <p:nvPicPr>
                    <p:cNvPr id="69" name="Picture 7" descr="Z:\CTO_Cloud_ppt\graphics\1096_iconsPersonalApps.png"/>
                    <p:cNvPicPr>
                      <a:picLocks noChangeAspect="1" noChangeArrowheads="1"/>
                    </p:cNvPicPr>
                    <p:nvPr/>
                  </p:nvPicPr>
                  <p:blipFill rotWithShape="1">
                    <a:blip r:embed="rId3" cstate="print"/>
                    <a:srcRect t="18101"/>
                    <a:stretch/>
                  </p:blipFill>
                  <p:spPr bwMode="auto">
                    <a:xfrm>
                      <a:off x="6714521" y="2087591"/>
                      <a:ext cx="792163" cy="648772"/>
                    </a:xfrm>
                    <a:prstGeom prst="rect">
                      <a:avLst/>
                    </a:prstGeom>
                    <a:noFill/>
                    <a:ln w="9525">
                      <a:noFill/>
                      <a:miter lim="800000"/>
                      <a:headEnd/>
                      <a:tailEnd/>
                    </a:ln>
                  </p:spPr>
                </p:pic>
              </p:grpSp>
              <p:cxnSp>
                <p:nvCxnSpPr>
                  <p:cNvPr id="123" name="Elbow Connector 4"/>
                  <p:cNvCxnSpPr/>
                  <p:nvPr/>
                </p:nvCxnSpPr>
                <p:spPr bwMode="auto">
                  <a:xfrm>
                    <a:off x="2411069" y="1913384"/>
                    <a:ext cx="1030669" cy="12700"/>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45" name="Rectangle 44"/>
                  <p:cNvSpPr/>
                  <p:nvPr/>
                </p:nvSpPr>
                <p:spPr bwMode="auto">
                  <a:xfrm>
                    <a:off x="2987825" y="908720"/>
                    <a:ext cx="2711176" cy="4173016"/>
                  </a:xfrm>
                  <a:prstGeom prst="rect">
                    <a:avLst/>
                  </a:prstGeom>
                  <a:noFill/>
                  <a:ln w="19050">
                    <a:solidFill>
                      <a:schemeClr val="tx1"/>
                    </a:solidFill>
                    <a:prstDash val="sysDot"/>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Cloud Infrastructure</a:t>
                    </a:r>
                  </a:p>
                </p:txBody>
              </p:sp>
              <p:sp>
                <p:nvSpPr>
                  <p:cNvPr id="56" name="Rounded Rectangle 55"/>
                  <p:cNvSpPr/>
                  <p:nvPr/>
                </p:nvSpPr>
                <p:spPr>
                  <a:xfrm>
                    <a:off x="3563888" y="2001317"/>
                    <a:ext cx="471553"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r>
                      <a:rPr lang="de-DE" sz="1600" dirty="0" smtClean="0">
                        <a:solidFill>
                          <a:schemeClr val="bg1"/>
                        </a:solidFill>
                        <a:latin typeface="Fujitsu Sans" panose="020B0404060202020204" pitchFamily="34" charset="0"/>
                      </a:rPr>
                      <a:t>WEB</a:t>
                    </a:r>
                    <a:endParaRPr lang="en-US" sz="1600" dirty="0">
                      <a:solidFill>
                        <a:schemeClr val="bg1"/>
                      </a:solidFill>
                      <a:latin typeface="Fujitsu Sans" panose="020B0404060202020204" pitchFamily="34" charset="0"/>
                    </a:endParaRPr>
                  </a:p>
                </p:txBody>
              </p:sp>
              <p:sp>
                <p:nvSpPr>
                  <p:cNvPr id="75" name="Rounded Rectangle 74"/>
                  <p:cNvSpPr/>
                  <p:nvPr/>
                </p:nvSpPr>
                <p:spPr>
                  <a:xfrm>
                    <a:off x="4035441" y="2001318"/>
                    <a:ext cx="608567" cy="344114"/>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APP</a:t>
                    </a:r>
                    <a:endParaRPr lang="en-US" sz="1600" dirty="0">
                      <a:solidFill>
                        <a:schemeClr val="bg1"/>
                      </a:solidFill>
                      <a:latin typeface="Fujitsu Sans" panose="020B0404060202020204" pitchFamily="34" charset="0"/>
                    </a:endParaRPr>
                  </a:p>
                </p:txBody>
              </p:sp>
              <p:sp>
                <p:nvSpPr>
                  <p:cNvPr id="82" name="Rounded Rectangle 81"/>
                  <p:cNvSpPr/>
                  <p:nvPr/>
                </p:nvSpPr>
                <p:spPr>
                  <a:xfrm>
                    <a:off x="4644008" y="2001317"/>
                    <a:ext cx="452331"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DB</a:t>
                    </a:r>
                    <a:endParaRPr lang="en-US" sz="1600" dirty="0">
                      <a:solidFill>
                        <a:schemeClr val="bg1"/>
                      </a:solidFill>
                      <a:latin typeface="Fujitsu Sans" panose="020B0404060202020204" pitchFamily="34" charset="0"/>
                    </a:endParaRPr>
                  </a:p>
                </p:txBody>
              </p:sp>
              <p:sp>
                <p:nvSpPr>
                  <p:cNvPr id="87" name="Rounded Rectangle 86"/>
                  <p:cNvSpPr/>
                  <p:nvPr/>
                </p:nvSpPr>
                <p:spPr bwMode="gray">
                  <a:xfrm>
                    <a:off x="3491881" y="3621048"/>
                    <a:ext cx="1656184" cy="884624"/>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en-US" sz="1100" dirty="0">
                      <a:solidFill>
                        <a:schemeClr val="bg1"/>
                      </a:solidFill>
                      <a:latin typeface="Fujitsu Sans" panose="020B0404060202020204" pitchFamily="34" charset="0"/>
                    </a:endParaRPr>
                  </a:p>
                </p:txBody>
              </p:sp>
              <p:sp>
                <p:nvSpPr>
                  <p:cNvPr id="92" name="Rounded Rectangle 91"/>
                  <p:cNvSpPr/>
                  <p:nvPr/>
                </p:nvSpPr>
                <p:spPr>
                  <a:xfrm>
                    <a:off x="3599854" y="3900268"/>
                    <a:ext cx="1404194" cy="317372"/>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Open Stack Nova</a:t>
                    </a:r>
                    <a:endParaRPr lang="en-US" sz="1600" dirty="0">
                      <a:solidFill>
                        <a:schemeClr val="bg1"/>
                      </a:solidFill>
                      <a:latin typeface="Fujitsu Sans" panose="020B0404060202020204" pitchFamily="34" charset="0"/>
                    </a:endParaRPr>
                  </a:p>
                </p:txBody>
              </p:sp>
              <p:cxnSp>
                <p:nvCxnSpPr>
                  <p:cNvPr id="94" name="Elbow Connector 4"/>
                  <p:cNvCxnSpPr/>
                  <p:nvPr/>
                </p:nvCxnSpPr>
                <p:spPr bwMode="auto">
                  <a:xfrm>
                    <a:off x="2460520" y="3052812"/>
                    <a:ext cx="1030669" cy="12700"/>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95" name="TextBox 94"/>
                  <p:cNvSpPr txBox="1"/>
                  <p:nvPr/>
                </p:nvSpPr>
                <p:spPr>
                  <a:xfrm>
                    <a:off x="2317139" y="1677615"/>
                    <a:ext cx="453970" cy="307777"/>
                  </a:xfrm>
                  <a:prstGeom prst="rect">
                    <a:avLst/>
                  </a:prstGeom>
                  <a:noFill/>
                </p:spPr>
                <p:txBody>
                  <a:bodyPr wrap="none" rtlCol="0">
                    <a:spAutoFit/>
                  </a:bodyPr>
                  <a:lstStyle/>
                  <a:p>
                    <a:r>
                      <a:rPr lang="en-US" sz="1400" dirty="0" smtClean="0">
                        <a:latin typeface="Fujitsu Sans" panose="020B0404060202020204" pitchFamily="34" charset="0"/>
                      </a:rPr>
                      <a:t>Uses</a:t>
                    </a:r>
                    <a:endParaRPr lang="en-US" sz="1400" dirty="0">
                      <a:latin typeface="Fujitsu Sans" panose="020B0404060202020204" pitchFamily="34" charset="0"/>
                    </a:endParaRPr>
                  </a:p>
                </p:txBody>
              </p:sp>
              <p:cxnSp>
                <p:nvCxnSpPr>
                  <p:cNvPr id="114" name="Elbow Connector 4"/>
                  <p:cNvCxnSpPr/>
                  <p:nvPr/>
                </p:nvCxnSpPr>
                <p:spPr bwMode="auto">
                  <a:xfrm rot="10800000">
                    <a:off x="5321443" y="2644980"/>
                    <a:ext cx="2090297" cy="8912"/>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16" name="TextBox 115"/>
                  <p:cNvSpPr txBox="1"/>
                  <p:nvPr/>
                </p:nvSpPr>
                <p:spPr>
                  <a:xfrm>
                    <a:off x="5853563" y="2129408"/>
                    <a:ext cx="1357528" cy="374461"/>
                  </a:xfrm>
                  <a:prstGeom prst="rect">
                    <a:avLst/>
                  </a:prstGeom>
                  <a:noFill/>
                </p:spPr>
                <p:txBody>
                  <a:bodyPr wrap="square" rtlCol="0">
                    <a:spAutoFit/>
                  </a:bodyPr>
                  <a:lstStyle/>
                  <a:p>
                    <a:pPr>
                      <a:lnSpc>
                        <a:spcPts val="1080"/>
                      </a:lnSpc>
                    </a:pPr>
                    <a:r>
                      <a:rPr lang="en-US" sz="1400" dirty="0" smtClean="0">
                        <a:latin typeface="Fujitsu Sans" panose="020B0404060202020204" pitchFamily="34" charset="0"/>
                      </a:rPr>
                      <a:t>Collects and analyzes</a:t>
                    </a:r>
                    <a:br>
                      <a:rPr lang="en-US" sz="1400" dirty="0" smtClean="0">
                        <a:latin typeface="Fujitsu Sans" panose="020B0404060202020204" pitchFamily="34" charset="0"/>
                      </a:rPr>
                    </a:br>
                    <a:endParaRPr lang="en-US" sz="1400" dirty="0">
                      <a:latin typeface="Fujitsu Sans" panose="020B0404060202020204" pitchFamily="34" charset="0"/>
                    </a:endParaRPr>
                  </a:p>
                </p:txBody>
              </p:sp>
              <p:cxnSp>
                <p:nvCxnSpPr>
                  <p:cNvPr id="110" name="Elbow Connector 4"/>
                  <p:cNvCxnSpPr/>
                  <p:nvPr/>
                </p:nvCxnSpPr>
                <p:spPr bwMode="auto">
                  <a:xfrm rot="5400000" flipH="1" flipV="1">
                    <a:off x="3847196" y="5301797"/>
                    <a:ext cx="734498" cy="6350"/>
                  </a:xfrm>
                  <a:prstGeom prst="curvedConnector3">
                    <a:avLst>
                      <a:gd name="adj1" fmla="val 50000"/>
                    </a:avLst>
                  </a:prstGeom>
                  <a:gradFill rotWithShape="0">
                    <a:gsLst>
                      <a:gs pos="0">
                        <a:srgbClr val="FFFFFF"/>
                      </a:gs>
                      <a:gs pos="100000">
                        <a:srgbClr val="CACAC7"/>
                      </a:gs>
                    </a:gsLst>
                    <a:lin ang="5400000" scaled="1"/>
                  </a:gradFill>
                  <a:ln w="19050" cap="flat" cmpd="sng" algn="ctr">
                    <a:solidFill>
                      <a:srgbClr val="57564F"/>
                    </a:solidFill>
                    <a:prstDash val="solid"/>
                    <a:round/>
                    <a:headEnd type="none" w="med" len="med"/>
                    <a:tailEnd type="triangl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40" name="Rounded Rectangle 39"/>
                <p:cNvSpPr/>
                <p:nvPr/>
              </p:nvSpPr>
              <p:spPr>
                <a:xfrm>
                  <a:off x="3635896" y="1599460"/>
                  <a:ext cx="1070509" cy="317372"/>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Service A</a:t>
                  </a:r>
                  <a:endParaRPr lang="en-US" sz="1600" dirty="0">
                    <a:solidFill>
                      <a:schemeClr val="bg1"/>
                    </a:solidFill>
                    <a:latin typeface="Fujitsu Sans" panose="020B0404060202020204" pitchFamily="34" charset="0"/>
                  </a:endParaRPr>
                </a:p>
              </p:txBody>
            </p:sp>
            <p:sp>
              <p:nvSpPr>
                <p:cNvPr id="42" name="Rounded Rectangle 41"/>
                <p:cNvSpPr/>
                <p:nvPr/>
              </p:nvSpPr>
              <p:spPr bwMode="gray">
                <a:xfrm>
                  <a:off x="3347864" y="2566627"/>
                  <a:ext cx="1670767" cy="934381"/>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en-US" sz="1100" dirty="0">
                    <a:solidFill>
                      <a:schemeClr val="bg1"/>
                    </a:solidFill>
                    <a:latin typeface="Fujitsu Sans" panose="020B0404060202020204" pitchFamily="34" charset="0"/>
                  </a:endParaRPr>
                </a:p>
              </p:txBody>
            </p:sp>
            <p:sp>
              <p:nvSpPr>
                <p:cNvPr id="44" name="Rounded Rectangle 43"/>
                <p:cNvSpPr/>
                <p:nvPr/>
              </p:nvSpPr>
              <p:spPr>
                <a:xfrm>
                  <a:off x="3635896" y="2636912"/>
                  <a:ext cx="1070509" cy="317372"/>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Service B</a:t>
                  </a:r>
                  <a:endParaRPr lang="en-US" sz="1600" dirty="0">
                    <a:solidFill>
                      <a:schemeClr val="bg1"/>
                    </a:solidFill>
                    <a:latin typeface="Fujitsu Sans" panose="020B0404060202020204" pitchFamily="34" charset="0"/>
                  </a:endParaRPr>
                </a:p>
              </p:txBody>
            </p:sp>
            <p:sp>
              <p:nvSpPr>
                <p:cNvPr id="49" name="Rounded Rectangle 48"/>
                <p:cNvSpPr/>
                <p:nvPr/>
              </p:nvSpPr>
              <p:spPr>
                <a:xfrm>
                  <a:off x="3419872" y="3084885"/>
                  <a:ext cx="471553"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r>
                    <a:rPr lang="de-DE" sz="1600" dirty="0" smtClean="0">
                      <a:solidFill>
                        <a:schemeClr val="bg1"/>
                      </a:solidFill>
                      <a:latin typeface="Fujitsu Sans" panose="020B0404060202020204" pitchFamily="34" charset="0"/>
                    </a:rPr>
                    <a:t>WEB</a:t>
                  </a:r>
                  <a:endParaRPr lang="en-US" sz="1600" dirty="0">
                    <a:solidFill>
                      <a:schemeClr val="bg1"/>
                    </a:solidFill>
                    <a:latin typeface="Fujitsu Sans" panose="020B0404060202020204" pitchFamily="34" charset="0"/>
                  </a:endParaRPr>
                </a:p>
              </p:txBody>
            </p:sp>
            <p:sp>
              <p:nvSpPr>
                <p:cNvPr id="51" name="Rounded Rectangle 50"/>
                <p:cNvSpPr/>
                <p:nvPr/>
              </p:nvSpPr>
              <p:spPr>
                <a:xfrm>
                  <a:off x="3892117" y="3084885"/>
                  <a:ext cx="608566"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APP</a:t>
                  </a:r>
                  <a:endParaRPr lang="en-US" sz="1600" dirty="0">
                    <a:solidFill>
                      <a:schemeClr val="bg1"/>
                    </a:solidFill>
                    <a:latin typeface="Fujitsu Sans" panose="020B0404060202020204" pitchFamily="34" charset="0"/>
                  </a:endParaRPr>
                </a:p>
              </p:txBody>
            </p:sp>
            <p:sp>
              <p:nvSpPr>
                <p:cNvPr id="52" name="Rounded Rectangle 51"/>
                <p:cNvSpPr/>
                <p:nvPr/>
              </p:nvSpPr>
              <p:spPr>
                <a:xfrm>
                  <a:off x="4500683" y="3084885"/>
                  <a:ext cx="470862" cy="344115"/>
                </a:xfrm>
                <a:prstGeom prst="roundRect">
                  <a:avLst>
                    <a:gd name="adj" fmla="val 24699"/>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dirty="0" smtClean="0">
                      <a:solidFill>
                        <a:schemeClr val="bg1"/>
                      </a:solidFill>
                      <a:latin typeface="Fujitsu Sans" panose="020B0404060202020204" pitchFamily="34" charset="0"/>
                    </a:rPr>
                    <a:t>DB</a:t>
                  </a:r>
                  <a:endParaRPr lang="en-US" sz="1600" dirty="0">
                    <a:solidFill>
                      <a:schemeClr val="bg1"/>
                    </a:solidFill>
                    <a:latin typeface="Fujitsu Sans" panose="020B0404060202020204" pitchFamily="34" charset="0"/>
                  </a:endParaRPr>
                </a:p>
              </p:txBody>
            </p:sp>
            <p:sp>
              <p:nvSpPr>
                <p:cNvPr id="53" name="TextBox 52"/>
                <p:cNvSpPr txBox="1"/>
                <p:nvPr/>
              </p:nvSpPr>
              <p:spPr>
                <a:xfrm>
                  <a:off x="2221373" y="2833191"/>
                  <a:ext cx="478419" cy="307777"/>
                </a:xfrm>
                <a:prstGeom prst="rect">
                  <a:avLst/>
                </a:prstGeom>
                <a:noFill/>
              </p:spPr>
              <p:txBody>
                <a:bodyPr wrap="square" rtlCol="0">
                  <a:spAutoFit/>
                </a:bodyPr>
                <a:lstStyle/>
                <a:p>
                  <a:r>
                    <a:rPr lang="en-US" sz="1400" dirty="0" smtClean="0">
                      <a:latin typeface="Fujitsu Sans" panose="020B0404060202020204" pitchFamily="34" charset="0"/>
                    </a:rPr>
                    <a:t>Uses</a:t>
                  </a:r>
                  <a:endParaRPr lang="en-US" sz="1400" dirty="0">
                    <a:latin typeface="Fujitsu Sans" panose="020B0404060202020204" pitchFamily="34" charset="0"/>
                  </a:endParaRPr>
                </a:p>
              </p:txBody>
            </p:sp>
          </p:grpSp>
          <p:sp>
            <p:nvSpPr>
              <p:cNvPr id="41" name="TextBox 40"/>
              <p:cNvSpPr txBox="1"/>
              <p:nvPr/>
            </p:nvSpPr>
            <p:spPr>
              <a:xfrm>
                <a:off x="3877696" y="5301208"/>
                <a:ext cx="2638520" cy="233397"/>
              </a:xfrm>
              <a:prstGeom prst="rect">
                <a:avLst/>
              </a:prstGeom>
              <a:noFill/>
            </p:spPr>
            <p:txBody>
              <a:bodyPr wrap="square" rtlCol="0">
                <a:spAutoFit/>
              </a:bodyPr>
              <a:lstStyle/>
              <a:p>
                <a:pPr>
                  <a:lnSpc>
                    <a:spcPts val="1080"/>
                  </a:lnSpc>
                </a:pPr>
                <a:r>
                  <a:rPr lang="en-US" sz="1400" dirty="0" smtClean="0">
                    <a:latin typeface="Fujitsu Sans" panose="020B0404060202020204" pitchFamily="34" charset="0"/>
                  </a:rPr>
                  <a:t>Collects and analyzes log data on Nova</a:t>
                </a:r>
                <a:endParaRPr lang="en-US" sz="1400" dirty="0">
                  <a:latin typeface="Fujitsu Sans" panose="020B0404060202020204" pitchFamily="34" charset="0"/>
                </a:endParaRPr>
              </a:p>
            </p:txBody>
          </p:sp>
          <p:sp>
            <p:nvSpPr>
              <p:cNvPr id="36" name="TextBox 35"/>
              <p:cNvSpPr txBox="1"/>
              <p:nvPr/>
            </p:nvSpPr>
            <p:spPr>
              <a:xfrm>
                <a:off x="2155799" y="1844824"/>
                <a:ext cx="688009" cy="307777"/>
              </a:xfrm>
              <a:prstGeom prst="rect">
                <a:avLst/>
              </a:prstGeom>
              <a:noFill/>
            </p:spPr>
            <p:txBody>
              <a:bodyPr wrap="none" rtlCol="0">
                <a:spAutoFit/>
              </a:bodyPr>
              <a:lstStyle/>
              <a:p>
                <a:r>
                  <a:rPr lang="en-US" sz="1400" dirty="0" smtClean="0">
                    <a:latin typeface="Fujitsu Sans" panose="020B0404060202020204" pitchFamily="34" charset="0"/>
                  </a:rPr>
                  <a:t>Service A</a:t>
                </a:r>
                <a:endParaRPr lang="en-US" sz="1400" dirty="0">
                  <a:latin typeface="Fujitsu Sans" panose="020B0404060202020204" pitchFamily="34" charset="0"/>
                </a:endParaRPr>
              </a:p>
            </p:txBody>
          </p:sp>
          <p:sp>
            <p:nvSpPr>
              <p:cNvPr id="37" name="TextBox 36"/>
              <p:cNvSpPr txBox="1"/>
              <p:nvPr/>
            </p:nvSpPr>
            <p:spPr>
              <a:xfrm>
                <a:off x="2227806" y="2996952"/>
                <a:ext cx="688010" cy="307777"/>
              </a:xfrm>
              <a:prstGeom prst="rect">
                <a:avLst/>
              </a:prstGeom>
              <a:noFill/>
            </p:spPr>
            <p:txBody>
              <a:bodyPr wrap="none" rtlCol="0">
                <a:spAutoFit/>
              </a:bodyPr>
              <a:lstStyle/>
              <a:p>
                <a:r>
                  <a:rPr lang="en-US" sz="1400" dirty="0" smtClean="0">
                    <a:latin typeface="Fujitsu Sans" panose="020B0404060202020204" pitchFamily="34" charset="0"/>
                  </a:rPr>
                  <a:t>Service B</a:t>
                </a:r>
              </a:p>
            </p:txBody>
          </p:sp>
        </p:grpSp>
        <p:sp>
          <p:nvSpPr>
            <p:cNvPr id="39" name="TextBox 38"/>
            <p:cNvSpPr txBox="1"/>
            <p:nvPr/>
          </p:nvSpPr>
          <p:spPr>
            <a:xfrm>
              <a:off x="5605818" y="2384920"/>
              <a:ext cx="1414454" cy="233397"/>
            </a:xfrm>
            <a:prstGeom prst="rect">
              <a:avLst/>
            </a:prstGeom>
            <a:noFill/>
          </p:spPr>
          <p:txBody>
            <a:bodyPr wrap="square" rtlCol="0">
              <a:spAutoFit/>
            </a:bodyPr>
            <a:lstStyle/>
            <a:p>
              <a:pPr>
                <a:lnSpc>
                  <a:spcPts val="1080"/>
                </a:lnSpc>
              </a:pPr>
              <a:r>
                <a:rPr lang="de-DE" sz="1400" dirty="0" smtClean="0">
                  <a:latin typeface="Fujitsu Sans" panose="020B0404060202020204" pitchFamily="34" charset="0"/>
                </a:rPr>
                <a:t>Monitoring Service</a:t>
              </a:r>
              <a:endParaRPr lang="en-US" sz="1400" dirty="0">
                <a:latin typeface="Fujitsu Sans" panose="020B0404060202020204" pitchFamily="34" charset="0"/>
              </a:endParaRPr>
            </a:p>
          </p:txBody>
        </p:sp>
        <p:sp>
          <p:nvSpPr>
            <p:cNvPr id="43" name="TextBox 42"/>
            <p:cNvSpPr txBox="1"/>
            <p:nvPr/>
          </p:nvSpPr>
          <p:spPr>
            <a:xfrm>
              <a:off x="5724128" y="2259499"/>
              <a:ext cx="990376" cy="251992"/>
            </a:xfrm>
            <a:prstGeom prst="rect">
              <a:avLst/>
            </a:prstGeom>
            <a:noFill/>
          </p:spPr>
          <p:txBody>
            <a:bodyPr wrap="square" rtlCol="0">
              <a:spAutoFit/>
            </a:bodyPr>
            <a:lstStyle/>
            <a:p>
              <a:pPr>
                <a:lnSpc>
                  <a:spcPts val="1080"/>
                </a:lnSpc>
              </a:pPr>
              <a:r>
                <a:rPr lang="en-US" sz="1400" dirty="0" smtClean="0">
                  <a:latin typeface="Fujitsu Sans" panose="020B0404060202020204" pitchFamily="34" charset="0"/>
                </a:rPr>
                <a:t>log data on the</a:t>
              </a:r>
              <a:endParaRPr lang="en-US" sz="1400" dirty="0">
                <a:latin typeface="Fujitsu Sans" panose="020B0404060202020204" pitchFamily="34" charset="0"/>
              </a:endParaRPr>
            </a:p>
          </p:txBody>
        </p:sp>
        <p:sp>
          <p:nvSpPr>
            <p:cNvPr id="46" name="TextBox 45"/>
            <p:cNvSpPr txBox="1"/>
            <p:nvPr/>
          </p:nvSpPr>
          <p:spPr>
            <a:xfrm>
              <a:off x="7611194" y="2730406"/>
              <a:ext cx="723275" cy="338554"/>
            </a:xfrm>
            <a:prstGeom prst="rect">
              <a:avLst/>
            </a:prstGeom>
            <a:noFill/>
          </p:spPr>
          <p:txBody>
            <a:bodyPr wrap="none" rtlCol="0">
              <a:spAutoFit/>
            </a:bodyPr>
            <a:lstStyle/>
            <a:p>
              <a:r>
                <a:rPr lang="en-US" sz="1600" dirty="0" smtClean="0">
                  <a:latin typeface="Fujitsu Sans" panose="020B0404060202020204" pitchFamily="34" charset="0"/>
                </a:rPr>
                <a:t>Operator</a:t>
              </a:r>
            </a:p>
          </p:txBody>
        </p:sp>
      </p:grpSp>
    </p:spTree>
    <p:extLst>
      <p:ext uri="{BB962C8B-B14F-4D97-AF65-F5344CB8AC3E}">
        <p14:creationId xmlns:p14="http://schemas.microsoft.com/office/powerpoint/2010/main" val="1558794737"/>
      </p:ext>
    </p:extLst>
  </p:cSld>
  <p:clrMapOvr>
    <a:masterClrMapping/>
  </p:clrMapOvr>
  <p:timing>
    <p:tnLst>
      <p:par>
        <p:cTn id="1" dur="indefinite" restart="never" nodeType="tmRoot"/>
      </p:par>
    </p:tnLst>
  </p:timing>
</p:sld>
</file>

<file path=ppt/theme/theme1.xml><?xml version="1.0" encoding="utf-8"?>
<a:theme xmlns:a="http://schemas.openxmlformats.org/drawingml/2006/main" name="F_Tool_2_EN_R">
  <a:themeElements>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EN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objectDefaults>
  <a:extraClrSchemeLst>
    <a:extraClrScheme>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133</Words>
  <Application>Microsoft Office PowerPoint</Application>
  <PresentationFormat>On-screen Show (4:3)</PresentationFormat>
  <Paragraphs>76</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ＭＳ Ｐゴシック</vt:lpstr>
      <vt:lpstr>Arial</vt:lpstr>
      <vt:lpstr>Fujitsu Sans</vt:lpstr>
      <vt:lpstr>Wingdings</vt:lpstr>
      <vt:lpstr>F_Tool_2_EN_R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2017-11-22T15:06:13Z</dcterms:modified>
</cp:coreProperties>
</file>