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5"/>
  </p:notesMasterIdLst>
  <p:handoutMasterIdLst>
    <p:handoutMasterId r:id="rId16"/>
  </p:handoutMasterIdLst>
  <p:sldIdLst>
    <p:sldId id="513" r:id="rId2"/>
    <p:sldId id="521" r:id="rId3"/>
    <p:sldId id="516" r:id="rId4"/>
    <p:sldId id="518" r:id="rId5"/>
    <p:sldId id="510" r:id="rId6"/>
    <p:sldId id="511" r:id="rId7"/>
    <p:sldId id="525" r:id="rId8"/>
    <p:sldId id="526" r:id="rId9"/>
    <p:sldId id="524" r:id="rId10"/>
    <p:sldId id="499" r:id="rId11"/>
    <p:sldId id="501" r:id="rId12"/>
    <p:sldId id="506" r:id="rId13"/>
    <p:sldId id="509" r:id="rId1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1F1"/>
    <a:srgbClr val="FBE2E1"/>
    <a:srgbClr val="CACAC7"/>
    <a:srgbClr val="57564F"/>
    <a:srgbClr val="7E7D76"/>
    <a:srgbClr val="706ABA"/>
    <a:srgbClr val="1782DB"/>
    <a:srgbClr val="1BA12B"/>
    <a:srgbClr val="8B8807"/>
    <a:srgbClr val="C0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2" autoAdjust="0"/>
    <p:restoredTop sz="94362" autoAdjust="0"/>
  </p:normalViewPr>
  <p:slideViewPr>
    <p:cSldViewPr>
      <p:cViewPr varScale="1">
        <p:scale>
          <a:sx n="104" d="100"/>
          <a:sy n="104" d="100"/>
        </p:scale>
        <p:origin x="384" y="114"/>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1" d="100"/>
          <a:sy n="51" d="100"/>
        </p:scale>
        <p:origin x="-2952"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2010 FUJITSU LIMITED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F292DE00-67A6-4030-A170-04D30452685C}" type="slidenum">
              <a:rPr lang="en-GB" altLang="ja-JP"/>
              <a:pPr/>
              <a:t>‹#›</a:t>
            </a:fld>
            <a:endParaRPr lang="en-GB"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413318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smtClean="0"/>
              <a:t>Copyright 2015 FUJITSU LIMITED</a:t>
            </a:r>
            <a:endParaRPr lang="en-US" altLang="ja-JP"/>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E3650301-5E60-4036-A5B1-57856FD26B45}" type="slidenum">
              <a:rPr lang="en-US" altLang="ja-JP"/>
              <a:pPr/>
              <a:t>‹#›</a:t>
            </a:fld>
            <a:endParaRPr lang="en-US" altLang="ja-JP"/>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1521308896"/>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0</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966466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85408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99895" y="4415827"/>
            <a:ext cx="5795394" cy="4574702"/>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99202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99895" y="4415827"/>
            <a:ext cx="5795394" cy="4574702"/>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75168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2010 FUJITSU LIMITED</a:t>
            </a:r>
          </a:p>
        </p:txBody>
      </p:sp>
      <p:sp>
        <p:nvSpPr>
          <p:cNvPr id="7" name="Rectangle 7"/>
          <p:cNvSpPr>
            <a:spLocks noGrp="1" noChangeArrowheads="1"/>
          </p:cNvSpPr>
          <p:nvPr>
            <p:ph type="sldNum" sz="quarter" idx="5"/>
          </p:nvPr>
        </p:nvSpPr>
        <p:spPr>
          <a:ln/>
        </p:spPr>
        <p:txBody>
          <a:bodyPr/>
          <a:lstStyle/>
          <a:p>
            <a:fld id="{AFAB1BD4-F0CB-46F8-BF26-B2A12923A773}" type="slidenum">
              <a:rPr lang="en-US" altLang="ja-JP"/>
              <a:pPr/>
              <a:t>9</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dirty="0"/>
          </a:p>
        </p:txBody>
      </p:sp>
    </p:spTree>
    <p:extLst>
      <p:ext uri="{BB962C8B-B14F-4D97-AF65-F5344CB8AC3E}">
        <p14:creationId xmlns:p14="http://schemas.microsoft.com/office/powerpoint/2010/main" val="4059582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userDrawn="1"/>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en-US" altLang="ja-JP" noProof="0" smtClean="0"/>
              <a:t>Master subtitle</a:t>
            </a:r>
          </a:p>
          <a:p>
            <a:pPr lvl="0"/>
            <a:r>
              <a:rPr lang="en-US" altLang="ja-JP" noProof="0" smtClean="0"/>
              <a:t>Master subtitle</a:t>
            </a:r>
          </a:p>
          <a:p>
            <a:pPr lvl="0"/>
            <a:r>
              <a:rPr lang="en-US" altLang="ja-JP" noProof="0" smtClean="0"/>
              <a:t>Master subtitle</a:t>
            </a:r>
          </a:p>
          <a:p>
            <a:pPr lvl="0"/>
            <a:r>
              <a:rPr lang="en-US" altLang="ja-JP" noProof="0" smtClean="0"/>
              <a:t>Master subtitle</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en-US" altLang="ja-JP" noProof="0" smtClean="0"/>
              <a:t>Master title</a:t>
            </a:r>
            <a:br>
              <a:rPr lang="en-US" altLang="ja-JP" noProof="0" smtClean="0"/>
            </a:br>
            <a:r>
              <a:rPr lang="en-US" altLang="ja-JP" noProof="0" smtClean="0"/>
              <a:t>Master title</a:t>
            </a:r>
            <a:br>
              <a:rPr lang="en-US" altLang="ja-JP" noProof="0" smtClean="0"/>
            </a:br>
            <a:r>
              <a:rPr lang="en-US" altLang="ja-JP" noProof="0" smtClean="0"/>
              <a:t>Master title</a:t>
            </a:r>
            <a:endParaRPr lang="de-DE" altLang="ja-JP" noProof="0" smtClean="0"/>
          </a:p>
        </p:txBody>
      </p:sp>
      <p:sp>
        <p:nvSpPr>
          <p:cNvPr id="647211" name="Rectangle 43"/>
          <p:cNvSpPr>
            <a:spLocks noGrp="1" noChangeArrowheads="1"/>
          </p:cNvSpPr>
          <p:nvPr>
            <p:ph type="ftr" sz="quarter" idx="3"/>
          </p:nvPr>
        </p:nvSpPr>
        <p:spPr/>
        <p:txBody>
          <a:bodyPr/>
          <a:lstStyle>
            <a:lvl1pPr>
              <a:defRPr/>
            </a:lvl1pPr>
          </a:lstStyle>
          <a:p>
            <a:r>
              <a:rPr lang="de-DE" altLang="ja-JP"/>
              <a:t>Copyright 2010 FUJITSU LIMITED</a:t>
            </a:r>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DAFF58-AF20-4BE5-A565-900D0004609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31882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9575" y="-1588"/>
            <a:ext cx="2195513" cy="64643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8275" y="-1588"/>
            <a:ext cx="6438900" cy="64643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C108F92-EC49-4A1F-AD32-DE059EDD1816}"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86159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187B82A-CA21-49DD-8C10-E6A012C0F0FD}"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15027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F8EC89-891A-49B1-912D-4EA89E33C139}" type="slidenum">
              <a:rPr lang="de-DE" altLang="ja-JP"/>
              <a:pPr/>
              <a:t>‹#›</a:t>
            </a:fld>
            <a:endParaRPr lang="de-DE" altLang="ja-JP"/>
          </a:p>
        </p:txBody>
      </p:sp>
      <p:sp>
        <p:nvSpPr>
          <p:cNvPr id="5" name="Footer Placeholder 4"/>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47215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DE7949C-D400-4B6E-AD92-40CA8AD54833}"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91589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CB1F2A04-FE19-4F39-A010-03B39F500265}" type="slidenum">
              <a:rPr lang="de-DE" altLang="ja-JP"/>
              <a:pPr/>
              <a:t>‹#›</a:t>
            </a:fld>
            <a:endParaRPr lang="de-DE" altLang="ja-JP"/>
          </a:p>
        </p:txBody>
      </p:sp>
      <p:sp>
        <p:nvSpPr>
          <p:cNvPr id="8" name="Footer Placeholder 7"/>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309986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96CC071-FBE5-43FB-94B9-72B76D7F46A5}" type="slidenum">
              <a:rPr lang="de-DE" altLang="ja-JP"/>
              <a:pPr/>
              <a:t>‹#›</a:t>
            </a:fld>
            <a:endParaRPr lang="de-DE" altLang="ja-JP"/>
          </a:p>
        </p:txBody>
      </p:sp>
      <p:sp>
        <p:nvSpPr>
          <p:cNvPr id="4" name="Footer Placeholder 3"/>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4057183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D8CB003-5A8F-43E9-B34F-EE630469B62B}" type="slidenum">
              <a:rPr lang="de-DE" altLang="ja-JP"/>
              <a:pPr/>
              <a:t>‹#›</a:t>
            </a:fld>
            <a:endParaRPr lang="de-DE" altLang="ja-JP"/>
          </a:p>
        </p:txBody>
      </p:sp>
      <p:sp>
        <p:nvSpPr>
          <p:cNvPr id="3" name="Footer Placeholder 2"/>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2825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03F25C-6046-4706-B668-B6FD8D722F3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34717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0FF2B31-301F-4947-8CA4-91F3B8D47B1F}" type="slidenum">
              <a:rPr lang="de-DE" altLang="ja-JP"/>
              <a:pPr/>
              <a:t>‹#›</a:t>
            </a:fld>
            <a:endParaRPr lang="de-DE" altLang="ja-JP"/>
          </a:p>
        </p:txBody>
      </p:sp>
      <p:sp>
        <p:nvSpPr>
          <p:cNvPr id="6" name="Footer Placeholder 5"/>
          <p:cNvSpPr>
            <a:spLocks noGrp="1"/>
          </p:cNvSpPr>
          <p:nvPr>
            <p:ph type="ftr" sz="quarter" idx="11"/>
          </p:nvPr>
        </p:nvSpPr>
        <p:spPr/>
        <p:txBody>
          <a:bodyPr/>
          <a:lstStyle>
            <a:lvl1pPr>
              <a:defRPr/>
            </a:lvl1pPr>
          </a:lstStyle>
          <a:p>
            <a:r>
              <a:rPr lang="de-DE" altLang="ja-JP"/>
              <a:t>Copyright 2010 FUJITSU LIMITED</a:t>
            </a:r>
          </a:p>
        </p:txBody>
      </p:sp>
    </p:spTree>
    <p:extLst>
      <p:ext uri="{BB962C8B-B14F-4D97-AF65-F5344CB8AC3E}">
        <p14:creationId xmlns:p14="http://schemas.microsoft.com/office/powerpoint/2010/main" val="279397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0" name="Picture 26"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userDrawn="1"/>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smtClean="0"/>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smtClean="0"/>
              <a:t>Headline Headline Headline Headline Headline Headline Headline Headline Headline Headline Headline Headline</a:t>
            </a:r>
          </a:p>
          <a:p>
            <a:pPr lvl="1"/>
            <a:r>
              <a:rPr lang="en-US" altLang="ja-JP" smtClean="0"/>
              <a:t>1st subhead 1st subhead 1st subhead 1st subhead 1st subhead 1st subhead 1st subhead 1st subhead 1st subhead 1st subhead </a:t>
            </a:r>
          </a:p>
          <a:p>
            <a:pPr lvl="2"/>
            <a:r>
              <a:rPr lang="en-US" altLang="ja-JP" smtClean="0"/>
              <a:t>2nd subhead 2nd subhead 2nd subhead 2nd subhead 2nd subhead 2nd subhead 2nd subhead 2nd subhead 2nd subhead 2nd subhead </a:t>
            </a:r>
          </a:p>
          <a:p>
            <a:pPr lvl="3"/>
            <a:r>
              <a:rPr lang="en-US" altLang="ja-JP" smtClean="0"/>
              <a:t>Text Text Text Text Text Text Text Text Text Text Text Text Text Text Text Text Text Text Text Text Text Text Text Text Text Text Text Text Text Text Text Text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399B58B7-46DE-4E5D-88AD-93F99721E43C}" type="slidenum">
              <a:rPr lang="de-DE" altLang="ja-JP"/>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smtClean="0"/>
              <a:t>Copyright 2015 FUJITSU LIMITED</a:t>
            </a:r>
            <a:endParaRPr lang="de-DE" altLang="ja-JP"/>
          </a:p>
        </p:txBody>
      </p:sp>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5"/>
        </a:buBlip>
        <a:defRPr kumimoji="1"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87624" y="836712"/>
            <a:ext cx="6840362" cy="5403570"/>
            <a:chOff x="1187624" y="836712"/>
            <a:chExt cx="6840362" cy="5403570"/>
          </a:xfrm>
        </p:grpSpPr>
        <p:sp>
          <p:nvSpPr>
            <p:cNvPr id="16" name="Rectangle 15"/>
            <p:cNvSpPr/>
            <p:nvPr/>
          </p:nvSpPr>
          <p:spPr bwMode="auto">
            <a:xfrm>
              <a:off x="1311389" y="2872818"/>
              <a:ext cx="4797328" cy="3367464"/>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 name="L-Shape 4"/>
            <p:cNvSpPr/>
            <p:nvPr/>
          </p:nvSpPr>
          <p:spPr bwMode="auto">
            <a:xfrm rot="10800000">
              <a:off x="1311383" y="836712"/>
              <a:ext cx="6716603" cy="5403570"/>
            </a:xfrm>
            <a:prstGeom prst="corner">
              <a:avLst>
                <a:gd name="adj1" fmla="val 36680"/>
                <a:gd name="adj2" fmla="val 34298"/>
              </a:avLst>
            </a:prstGeom>
            <a:solidFill>
              <a:srgbClr val="FBE2E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27" name="Rectangle 26"/>
            <p:cNvSpPr/>
            <p:nvPr/>
          </p:nvSpPr>
          <p:spPr bwMode="auto">
            <a:xfrm>
              <a:off x="6372200"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8" name="Rectangle 27"/>
            <p:cNvSpPr/>
            <p:nvPr/>
          </p:nvSpPr>
          <p:spPr bwMode="auto">
            <a:xfrm>
              <a:off x="6372200"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9" name="Rectangle 28"/>
            <p:cNvSpPr/>
            <p:nvPr/>
          </p:nvSpPr>
          <p:spPr bwMode="auto">
            <a:xfrm>
              <a:off x="6804248"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0" name="Rectangle 29"/>
            <p:cNvSpPr/>
            <p:nvPr/>
          </p:nvSpPr>
          <p:spPr bwMode="auto">
            <a:xfrm>
              <a:off x="6804248"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1" name="Rectangle 30"/>
            <p:cNvSpPr/>
            <p:nvPr/>
          </p:nvSpPr>
          <p:spPr bwMode="auto">
            <a:xfrm>
              <a:off x="7236296"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2" name="Rectangle 31"/>
            <p:cNvSpPr/>
            <p:nvPr/>
          </p:nvSpPr>
          <p:spPr bwMode="auto">
            <a:xfrm>
              <a:off x="7236296"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111" name="Rectangle 110"/>
            <p:cNvSpPr/>
            <p:nvPr/>
          </p:nvSpPr>
          <p:spPr bwMode="auto">
            <a:xfrm>
              <a:off x="6516216" y="3284984"/>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36" name="Rectangle 135"/>
            <p:cNvSpPr/>
            <p:nvPr/>
          </p:nvSpPr>
          <p:spPr bwMode="auto">
            <a:xfrm>
              <a:off x="6516216" y="3501008"/>
              <a:ext cx="1339635" cy="2120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 </a:t>
              </a:r>
            </a:p>
          </p:txBody>
        </p:sp>
        <p:sp>
          <p:nvSpPr>
            <p:cNvPr id="22" name="Rectangle 21"/>
            <p:cNvSpPr/>
            <p:nvPr/>
          </p:nvSpPr>
          <p:spPr bwMode="auto">
            <a:xfrm>
              <a:off x="5292080"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23" name="Rectangle 22"/>
            <p:cNvSpPr/>
            <p:nvPr/>
          </p:nvSpPr>
          <p:spPr bwMode="auto">
            <a:xfrm>
              <a:off x="6156176"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24" name="Rectangle 23"/>
            <p:cNvSpPr/>
            <p:nvPr/>
          </p:nvSpPr>
          <p:spPr bwMode="auto">
            <a:xfrm>
              <a:off x="4283968"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25" name="Rectangle 24"/>
            <p:cNvSpPr/>
            <p:nvPr/>
          </p:nvSpPr>
          <p:spPr bwMode="auto">
            <a:xfrm>
              <a:off x="3419872"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26" name="Rectangle 25"/>
            <p:cNvSpPr/>
            <p:nvPr/>
          </p:nvSpPr>
          <p:spPr bwMode="auto">
            <a:xfrm>
              <a:off x="2555776"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110" name="Rectangle 109"/>
            <p:cNvSpPr/>
            <p:nvPr/>
          </p:nvSpPr>
          <p:spPr bwMode="auto">
            <a:xfrm>
              <a:off x="2915817" y="1772816"/>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12" name="Rectangle 111"/>
            <p:cNvSpPr/>
            <p:nvPr/>
          </p:nvSpPr>
          <p:spPr bwMode="auto">
            <a:xfrm>
              <a:off x="5508104" y="1772816"/>
              <a:ext cx="141164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 Plugin </a:t>
              </a:r>
            </a:p>
          </p:txBody>
        </p:sp>
        <p:sp>
          <p:nvSpPr>
            <p:cNvPr id="137" name="Rectangle 136"/>
            <p:cNvSpPr/>
            <p:nvPr/>
          </p:nvSpPr>
          <p:spPr bwMode="auto">
            <a:xfrm>
              <a:off x="2915817" y="2013527"/>
              <a:ext cx="1339635" cy="263345"/>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63" name="TextBox 162"/>
            <p:cNvSpPr txBox="1"/>
            <p:nvPr/>
          </p:nvSpPr>
          <p:spPr>
            <a:xfrm>
              <a:off x="1187624" y="908720"/>
              <a:ext cx="1152128"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5" name="TextBox 14"/>
            <p:cNvSpPr txBox="1"/>
            <p:nvPr/>
          </p:nvSpPr>
          <p:spPr>
            <a:xfrm>
              <a:off x="1239381" y="2946430"/>
              <a:ext cx="726956"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sp>
          <p:nvSpPr>
            <p:cNvPr id="166" name="Rectangle 165"/>
            <p:cNvSpPr/>
            <p:nvPr/>
          </p:nvSpPr>
          <p:spPr bwMode="auto">
            <a:xfrm>
              <a:off x="4479741" y="4798945"/>
              <a:ext cx="934070" cy="709743"/>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a:t>
              </a:r>
              <a:r>
                <a:rPr lang="en-US" sz="1600" i="1" dirty="0" smtClean="0">
                  <a:solidFill>
                    <a:schemeClr val="bg1"/>
                  </a:solidFill>
                  <a:latin typeface="Fujitsu Sans" panose="020B0404060202020204" pitchFamily="34" charset="0"/>
                  <a:ea typeface="ＭＳ Ｐゴシック" pitchFamily="50" charset="-128"/>
                </a:rPr>
                <a:t>n</a:t>
              </a:r>
              <a:r>
                <a:rPr lang="en-US" sz="16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4" name="Straight Connector 3"/>
            <p:cNvCxnSpPr>
              <a:stCxn id="21" idx="0"/>
              <a:endCxn id="21" idx="0"/>
            </p:cNvCxnSpPr>
            <p:nvPr/>
          </p:nvCxnSpPr>
          <p:spPr bwMode="auto">
            <a:xfrm>
              <a:off x="1311389" y="2834840"/>
              <a:ext cx="0"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4" name="Rectangle 173"/>
            <p:cNvSpPr/>
            <p:nvPr/>
          </p:nvSpPr>
          <p:spPr bwMode="auto">
            <a:xfrm>
              <a:off x="2121076" y="5364672"/>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5" name="Rectangle 174"/>
            <p:cNvSpPr/>
            <p:nvPr/>
          </p:nvSpPr>
          <p:spPr bwMode="auto">
            <a:xfrm>
              <a:off x="2119366" y="5082583"/>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4" name="Rectangle 33"/>
            <p:cNvSpPr/>
            <p:nvPr/>
          </p:nvSpPr>
          <p:spPr bwMode="auto">
            <a:xfrm>
              <a:off x="1907704" y="3068960"/>
              <a:ext cx="4032846" cy="3024336"/>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167" name="Rectangle 166"/>
            <p:cNvSpPr/>
            <p:nvPr/>
          </p:nvSpPr>
          <p:spPr bwMode="auto">
            <a:xfrm>
              <a:off x="3220618" y="3636480"/>
              <a:ext cx="934070" cy="51260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a:t>
              </a:r>
              <a:r>
                <a:rPr lang="en-US" sz="1600" dirty="0">
                  <a:solidFill>
                    <a:schemeClr val="bg1"/>
                  </a:solidFill>
                  <a:latin typeface="Fujitsu Sans" panose="020B0404060202020204" pitchFamily="34" charset="0"/>
                  <a:ea typeface="ＭＳ Ｐゴシック" pitchFamily="50" charset="-128"/>
                </a:rPr>
                <a:t>2</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172" name="Rectangle 171"/>
            <p:cNvSpPr/>
            <p:nvPr/>
          </p:nvSpPr>
          <p:spPr bwMode="auto">
            <a:xfrm>
              <a:off x="3277566" y="4262796"/>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3" name="Rectangle 172"/>
            <p:cNvSpPr/>
            <p:nvPr/>
          </p:nvSpPr>
          <p:spPr bwMode="auto">
            <a:xfrm>
              <a:off x="3275856" y="4032386"/>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5" name="Rectangle 34"/>
            <p:cNvSpPr/>
            <p:nvPr/>
          </p:nvSpPr>
          <p:spPr bwMode="auto">
            <a:xfrm>
              <a:off x="4443873" y="5131620"/>
              <a:ext cx="934070" cy="45762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a:t>
              </a:r>
              <a:r>
                <a:rPr lang="en-US" sz="1600" i="1" dirty="0" smtClean="0">
                  <a:solidFill>
                    <a:schemeClr val="bg1"/>
                  </a:solidFill>
                  <a:latin typeface="Fujitsu Sans" panose="020B0404060202020204" pitchFamily="34" charset="0"/>
                  <a:ea typeface="ＭＳ Ｐゴシック" pitchFamily="50" charset="-128"/>
                </a:rPr>
                <a:t>n</a:t>
              </a:r>
              <a:r>
                <a:rPr lang="en-US" sz="16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6" name="Rectangle 35"/>
            <p:cNvSpPr/>
            <p:nvPr/>
          </p:nvSpPr>
          <p:spPr bwMode="auto">
            <a:xfrm>
              <a:off x="4517591" y="5774964"/>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37" name="Rectangle 36"/>
            <p:cNvSpPr/>
            <p:nvPr/>
          </p:nvSpPr>
          <p:spPr bwMode="auto">
            <a:xfrm>
              <a:off x="4515881" y="5517232"/>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38" name="Rectangle 37"/>
            <p:cNvSpPr/>
            <p:nvPr/>
          </p:nvSpPr>
          <p:spPr bwMode="auto">
            <a:xfrm>
              <a:off x="2053754" y="4597598"/>
              <a:ext cx="934070" cy="48758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Node 1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9" name="Rectangle 38"/>
            <p:cNvSpPr/>
            <p:nvPr/>
          </p:nvSpPr>
          <p:spPr bwMode="auto">
            <a:xfrm>
              <a:off x="2121797" y="5270908"/>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40" name="Rectangle 39"/>
            <p:cNvSpPr/>
            <p:nvPr/>
          </p:nvSpPr>
          <p:spPr bwMode="auto">
            <a:xfrm>
              <a:off x="2120087" y="5040498"/>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43" name="Rectangle 42"/>
            <p:cNvSpPr/>
            <p:nvPr/>
          </p:nvSpPr>
          <p:spPr bwMode="auto">
            <a:xfrm>
              <a:off x="2339752" y="3140968"/>
              <a:ext cx="3166318" cy="296928"/>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Load Balancer</a:t>
              </a:r>
            </a:p>
          </p:txBody>
        </p:sp>
      </p:grpSp>
    </p:spTree>
    <p:extLst>
      <p:ext uri="{BB962C8B-B14F-4D97-AF65-F5344CB8AC3E}">
        <p14:creationId xmlns:p14="http://schemas.microsoft.com/office/powerpoint/2010/main" val="1477224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187624" y="836712"/>
            <a:ext cx="6840362" cy="5403570"/>
            <a:chOff x="1187624" y="836712"/>
            <a:chExt cx="6840362" cy="5403570"/>
          </a:xfrm>
        </p:grpSpPr>
        <p:sp>
          <p:nvSpPr>
            <p:cNvPr id="5" name="L-Shape 4"/>
            <p:cNvSpPr/>
            <p:nvPr/>
          </p:nvSpPr>
          <p:spPr bwMode="auto">
            <a:xfrm rot="10800000">
              <a:off x="1311383" y="836712"/>
              <a:ext cx="6716603" cy="5403570"/>
            </a:xfrm>
            <a:prstGeom prst="corner">
              <a:avLst>
                <a:gd name="adj1" fmla="val 36680"/>
                <a:gd name="adj2" fmla="val 34298"/>
              </a:avLst>
            </a:prstGeom>
            <a:solidFill>
              <a:srgbClr val="FBE2E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27" name="Rectangle 26"/>
            <p:cNvSpPr/>
            <p:nvPr/>
          </p:nvSpPr>
          <p:spPr bwMode="auto">
            <a:xfrm>
              <a:off x="6372200"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8" name="Rectangle 27"/>
            <p:cNvSpPr/>
            <p:nvPr/>
          </p:nvSpPr>
          <p:spPr bwMode="auto">
            <a:xfrm>
              <a:off x="6372200"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29" name="Rectangle 28"/>
            <p:cNvSpPr/>
            <p:nvPr/>
          </p:nvSpPr>
          <p:spPr bwMode="auto">
            <a:xfrm>
              <a:off x="6804248"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0" name="Rectangle 29"/>
            <p:cNvSpPr/>
            <p:nvPr/>
          </p:nvSpPr>
          <p:spPr bwMode="auto">
            <a:xfrm>
              <a:off x="6804248"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1" name="Rectangle 30"/>
            <p:cNvSpPr/>
            <p:nvPr/>
          </p:nvSpPr>
          <p:spPr bwMode="auto">
            <a:xfrm>
              <a:off x="7236296" y="2636912"/>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32" name="Rectangle 31"/>
            <p:cNvSpPr/>
            <p:nvPr/>
          </p:nvSpPr>
          <p:spPr bwMode="auto">
            <a:xfrm>
              <a:off x="7236296" y="2924944"/>
              <a:ext cx="36004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VM</a:t>
              </a:r>
            </a:p>
          </p:txBody>
        </p:sp>
        <p:sp>
          <p:nvSpPr>
            <p:cNvPr id="111" name="Rectangle 110"/>
            <p:cNvSpPr/>
            <p:nvPr/>
          </p:nvSpPr>
          <p:spPr bwMode="auto">
            <a:xfrm>
              <a:off x="6516216" y="3284984"/>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36" name="Rectangle 135"/>
            <p:cNvSpPr/>
            <p:nvPr/>
          </p:nvSpPr>
          <p:spPr bwMode="auto">
            <a:xfrm>
              <a:off x="6516216" y="3573016"/>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 </a:t>
              </a:r>
            </a:p>
          </p:txBody>
        </p:sp>
        <p:sp>
          <p:nvSpPr>
            <p:cNvPr id="22" name="Rectangle 21"/>
            <p:cNvSpPr/>
            <p:nvPr/>
          </p:nvSpPr>
          <p:spPr bwMode="auto">
            <a:xfrm>
              <a:off x="5292080"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Keystone</a:t>
              </a:r>
            </a:p>
          </p:txBody>
        </p:sp>
        <p:sp>
          <p:nvSpPr>
            <p:cNvPr id="23" name="Rectangle 22"/>
            <p:cNvSpPr/>
            <p:nvPr/>
          </p:nvSpPr>
          <p:spPr bwMode="auto">
            <a:xfrm>
              <a:off x="6156176"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Horizon</a:t>
              </a:r>
            </a:p>
          </p:txBody>
        </p:sp>
        <p:sp>
          <p:nvSpPr>
            <p:cNvPr id="24" name="Rectangle 23"/>
            <p:cNvSpPr/>
            <p:nvPr/>
          </p:nvSpPr>
          <p:spPr bwMode="auto">
            <a:xfrm>
              <a:off x="4283968"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tx1"/>
                  </a:solidFill>
                  <a:latin typeface="Fujitsu Sans" panose="020B0404060202020204" pitchFamily="34" charset="0"/>
                  <a:ea typeface="ＭＳ Ｐゴシック" pitchFamily="50" charset="-128"/>
                </a:rPr>
                <a:t>Cinder</a:t>
              </a:r>
              <a:endPar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endParaRPr>
            </a:p>
          </p:txBody>
        </p:sp>
        <p:sp>
          <p:nvSpPr>
            <p:cNvPr id="25" name="Rectangle 24"/>
            <p:cNvSpPr/>
            <p:nvPr/>
          </p:nvSpPr>
          <p:spPr bwMode="auto">
            <a:xfrm>
              <a:off x="3419872"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Neutron</a:t>
              </a:r>
            </a:p>
          </p:txBody>
        </p:sp>
        <p:sp>
          <p:nvSpPr>
            <p:cNvPr id="26" name="Rectangle 25"/>
            <p:cNvSpPr/>
            <p:nvPr/>
          </p:nvSpPr>
          <p:spPr bwMode="auto">
            <a:xfrm>
              <a:off x="2555776" y="1340768"/>
              <a:ext cx="720080" cy="224920"/>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Nova</a:t>
              </a:r>
            </a:p>
          </p:txBody>
        </p:sp>
        <p:sp>
          <p:nvSpPr>
            <p:cNvPr id="110" name="Rectangle 109"/>
            <p:cNvSpPr/>
            <p:nvPr/>
          </p:nvSpPr>
          <p:spPr bwMode="auto">
            <a:xfrm>
              <a:off x="2915817" y="1772816"/>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12" name="Rectangle 111"/>
            <p:cNvSpPr/>
            <p:nvPr/>
          </p:nvSpPr>
          <p:spPr bwMode="auto">
            <a:xfrm>
              <a:off x="5508104" y="1772816"/>
              <a:ext cx="141164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Horizon Plugin </a:t>
              </a:r>
            </a:p>
          </p:txBody>
        </p:sp>
        <p:sp>
          <p:nvSpPr>
            <p:cNvPr id="137" name="Rectangle 136"/>
            <p:cNvSpPr/>
            <p:nvPr/>
          </p:nvSpPr>
          <p:spPr bwMode="auto">
            <a:xfrm>
              <a:off x="2915817" y="2060848"/>
              <a:ext cx="1339635"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63" name="TextBox 162"/>
            <p:cNvSpPr txBox="1"/>
            <p:nvPr/>
          </p:nvSpPr>
          <p:spPr>
            <a:xfrm>
              <a:off x="1187624" y="1052736"/>
              <a:ext cx="1152128" cy="338554"/>
            </a:xfrm>
            <a:prstGeom prst="rect">
              <a:avLst/>
            </a:prstGeom>
            <a:noFill/>
          </p:spPr>
          <p:txBody>
            <a:bodyPr wrap="square" rtlCol="0">
              <a:spAutoFit/>
            </a:bodyPr>
            <a:lstStyle/>
            <a:p>
              <a:r>
                <a:rPr lang="en-US" sz="1600" b="1" dirty="0" smtClean="0">
                  <a:latin typeface="Fujitsu Sans" panose="020B0404060202020204" pitchFamily="34" charset="0"/>
                </a:rPr>
                <a:t>OpenStack </a:t>
              </a:r>
              <a:endParaRPr lang="en-US" sz="1600" b="1" dirty="0">
                <a:latin typeface="Fujitsu Sans" panose="020B0404060202020204" pitchFamily="34" charset="0"/>
              </a:endParaRPr>
            </a:p>
          </p:txBody>
        </p:sp>
        <p:sp>
          <p:nvSpPr>
            <p:cNvPr id="16" name="Rectangle 15"/>
            <p:cNvSpPr/>
            <p:nvPr/>
          </p:nvSpPr>
          <p:spPr bwMode="auto">
            <a:xfrm>
              <a:off x="1311389" y="2872818"/>
              <a:ext cx="4797328" cy="3367464"/>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15" name="TextBox 14"/>
            <p:cNvSpPr txBox="1"/>
            <p:nvPr/>
          </p:nvSpPr>
          <p:spPr>
            <a:xfrm>
              <a:off x="1239381" y="2916400"/>
              <a:ext cx="726956" cy="338554"/>
            </a:xfrm>
            <a:prstGeom prst="rect">
              <a:avLst/>
            </a:prstGeom>
            <a:noFill/>
          </p:spPr>
          <p:txBody>
            <a:bodyPr wrap="square" rtlCol="0">
              <a:spAutoFit/>
            </a:bodyPr>
            <a:lstStyle/>
            <a:p>
              <a:r>
                <a:rPr lang="en-US" sz="1600" b="1" dirty="0" smtClean="0">
                  <a:latin typeface="Fujitsu Sans" panose="020B0404060202020204" pitchFamily="34" charset="0"/>
                </a:rPr>
                <a:t>CMM </a:t>
              </a:r>
              <a:endParaRPr lang="en-US" sz="1600" b="1" dirty="0">
                <a:latin typeface="Fujitsu Sans" panose="020B0404060202020204" pitchFamily="34" charset="0"/>
              </a:endParaRPr>
            </a:p>
          </p:txBody>
        </p:sp>
        <p:sp>
          <p:nvSpPr>
            <p:cNvPr id="2" name="Flowchart: Connector 1"/>
            <p:cNvSpPr/>
            <p:nvPr/>
          </p:nvSpPr>
          <p:spPr bwMode="auto">
            <a:xfrm>
              <a:off x="2190740" y="3317506"/>
              <a:ext cx="2952328" cy="2839254"/>
            </a:xfrm>
            <a:prstGeom prst="flowChartConnector">
              <a:avLst/>
            </a:prstGeom>
            <a:solidFill>
              <a:srgbClr val="FDF1F1"/>
            </a:solidFill>
            <a:ln w="9525" cap="flat" cmpd="sng" algn="ctr">
              <a:solidFill>
                <a:srgbClr val="57564F"/>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smtClean="0">
                <a:ln>
                  <a:noFill/>
                </a:ln>
                <a:solidFill>
                  <a:srgbClr val="000000"/>
                </a:solidFill>
                <a:effectLst/>
                <a:latin typeface="ＭＳ Ｐゴシック" pitchFamily="50" charset="-128"/>
                <a:ea typeface="ＭＳ Ｐゴシック" pitchFamily="50" charset="-128"/>
              </a:endParaRPr>
            </a:p>
          </p:txBody>
        </p:sp>
        <p:sp>
          <p:nvSpPr>
            <p:cNvPr id="167" name="Rectangle 166"/>
            <p:cNvSpPr/>
            <p:nvPr/>
          </p:nvSpPr>
          <p:spPr bwMode="auto">
            <a:xfrm>
              <a:off x="3220618" y="3060416"/>
              <a:ext cx="934070" cy="709743"/>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CMM Service</a:t>
              </a:r>
              <a:br>
                <a:rPr lang="en-US" sz="1600" dirty="0" smtClean="0">
                  <a:solidFill>
                    <a:schemeClr val="bg1"/>
                  </a:solidFill>
                  <a:latin typeface="Fujitsu Sans" panose="020B0404060202020204" pitchFamily="34" charset="0"/>
                  <a:ea typeface="ＭＳ Ｐゴシック" pitchFamily="50" charset="-128"/>
                </a:rPr>
              </a:br>
              <a:r>
                <a:rPr lang="en-US" sz="1600" dirty="0" smtClean="0">
                  <a:solidFill>
                    <a:schemeClr val="bg1"/>
                  </a:solidFill>
                  <a:latin typeface="Fujitsu Sans" panose="020B0404060202020204" pitchFamily="34" charset="0"/>
                  <a:ea typeface="ＭＳ Ｐゴシック" pitchFamily="50" charset="-128"/>
                </a:rPr>
                <a:t>Node </a:t>
              </a:r>
              <a:r>
                <a:rPr lang="en-US" sz="1600" dirty="0">
                  <a:solidFill>
                    <a:schemeClr val="bg1"/>
                  </a:solidFill>
                  <a:latin typeface="Fujitsu Sans" panose="020B0404060202020204" pitchFamily="34" charset="0"/>
                  <a:ea typeface="ＭＳ Ｐゴシック" pitchFamily="50" charset="-128"/>
                </a:rPr>
                <a:t>2</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19" name="Rectangle 18"/>
            <p:cNvSpPr/>
            <p:nvPr/>
          </p:nvSpPr>
          <p:spPr bwMode="auto">
            <a:xfrm>
              <a:off x="1887453" y="4438905"/>
              <a:ext cx="934070" cy="709743"/>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CMM Service </a:t>
              </a:r>
              <a:br>
                <a:rPr lang="en-US" sz="1600" dirty="0" smtClean="0">
                  <a:solidFill>
                    <a:schemeClr val="bg1"/>
                  </a:solidFill>
                  <a:latin typeface="Fujitsu Sans" panose="020B0404060202020204" pitchFamily="34" charset="0"/>
                  <a:ea typeface="ＭＳ Ｐゴシック" pitchFamily="50" charset="-128"/>
                </a:rPr>
              </a:br>
              <a:r>
                <a:rPr lang="en-US" sz="1600" dirty="0" smtClean="0">
                  <a:solidFill>
                    <a:schemeClr val="bg1"/>
                  </a:solidFill>
                  <a:latin typeface="Fujitsu Sans" panose="020B0404060202020204" pitchFamily="34" charset="0"/>
                  <a:ea typeface="ＭＳ Ｐゴシック" pitchFamily="50" charset="-128"/>
                </a:rPr>
                <a:t>Node 1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166" name="Rectangle 165"/>
            <p:cNvSpPr/>
            <p:nvPr/>
          </p:nvSpPr>
          <p:spPr bwMode="auto">
            <a:xfrm>
              <a:off x="4479741" y="4798945"/>
              <a:ext cx="934070" cy="709743"/>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dirty="0" smtClean="0">
                  <a:solidFill>
                    <a:schemeClr val="bg1"/>
                  </a:solidFill>
                  <a:latin typeface="Fujitsu Sans" panose="020B0404060202020204" pitchFamily="34" charset="0"/>
                  <a:ea typeface="ＭＳ Ｐゴシック" pitchFamily="50" charset="-128"/>
                </a:rPr>
                <a:t>CMM Service</a:t>
              </a:r>
              <a:br>
                <a:rPr lang="en-US" sz="1600" dirty="0" smtClean="0">
                  <a:solidFill>
                    <a:schemeClr val="bg1"/>
                  </a:solidFill>
                  <a:latin typeface="Fujitsu Sans" panose="020B0404060202020204" pitchFamily="34" charset="0"/>
                  <a:ea typeface="ＭＳ Ｐゴシック" pitchFamily="50" charset="-128"/>
                </a:rPr>
              </a:br>
              <a:r>
                <a:rPr lang="en-US" sz="1600" dirty="0" smtClean="0">
                  <a:solidFill>
                    <a:schemeClr val="bg1"/>
                  </a:solidFill>
                  <a:latin typeface="Fujitsu Sans" panose="020B0404060202020204" pitchFamily="34" charset="0"/>
                  <a:ea typeface="ＭＳ Ｐゴシック" pitchFamily="50" charset="-128"/>
                </a:rPr>
                <a:t>Node </a:t>
              </a:r>
              <a:r>
                <a:rPr lang="en-US" sz="1600" i="1" dirty="0" smtClean="0">
                  <a:solidFill>
                    <a:schemeClr val="bg1"/>
                  </a:solidFill>
                  <a:latin typeface="Fujitsu Sans" panose="020B0404060202020204" pitchFamily="34" charset="0"/>
                  <a:ea typeface="ＭＳ Ｐゴシック" pitchFamily="50" charset="-128"/>
                </a:rPr>
                <a:t>n</a:t>
              </a:r>
              <a:r>
                <a:rPr lang="en-US" sz="16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170" name="Rectangle 169"/>
            <p:cNvSpPr/>
            <p:nvPr/>
          </p:nvSpPr>
          <p:spPr bwMode="auto">
            <a:xfrm>
              <a:off x="4697475" y="5724712"/>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1" name="Rectangle 170"/>
            <p:cNvSpPr/>
            <p:nvPr/>
          </p:nvSpPr>
          <p:spPr bwMode="auto">
            <a:xfrm>
              <a:off x="4695765" y="5442623"/>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72" name="Rectangle 171"/>
            <p:cNvSpPr/>
            <p:nvPr/>
          </p:nvSpPr>
          <p:spPr bwMode="auto">
            <a:xfrm>
              <a:off x="3417220" y="3996520"/>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3" name="Rectangle 172"/>
            <p:cNvSpPr/>
            <p:nvPr/>
          </p:nvSpPr>
          <p:spPr bwMode="auto">
            <a:xfrm>
              <a:off x="3415510" y="3708488"/>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174" name="Rectangle 173"/>
            <p:cNvSpPr/>
            <p:nvPr/>
          </p:nvSpPr>
          <p:spPr bwMode="auto">
            <a:xfrm>
              <a:off x="2121076" y="5364672"/>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sp>
          <p:nvSpPr>
            <p:cNvPr id="175" name="Rectangle 174"/>
            <p:cNvSpPr/>
            <p:nvPr/>
          </p:nvSpPr>
          <p:spPr bwMode="auto">
            <a:xfrm>
              <a:off x="2119366" y="5082583"/>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cxnSp>
          <p:nvCxnSpPr>
            <p:cNvPr id="4" name="Straight Connector 3"/>
            <p:cNvCxnSpPr>
              <a:stCxn id="21" idx="0"/>
              <a:endCxn id="21" idx="0"/>
            </p:cNvCxnSpPr>
            <p:nvPr/>
          </p:nvCxnSpPr>
          <p:spPr bwMode="auto">
            <a:xfrm>
              <a:off x="1311389" y="2834840"/>
              <a:ext cx="0"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Tree>
    <p:extLst>
      <p:ext uri="{BB962C8B-B14F-4D97-AF65-F5344CB8AC3E}">
        <p14:creationId xmlns:p14="http://schemas.microsoft.com/office/powerpoint/2010/main" val="277077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grpSp>
        <p:nvGrpSpPr>
          <p:cNvPr id="6" name="Group 5"/>
          <p:cNvGrpSpPr/>
          <p:nvPr/>
        </p:nvGrpSpPr>
        <p:grpSpPr>
          <a:xfrm>
            <a:off x="420925" y="1388459"/>
            <a:ext cx="7476850" cy="4992869"/>
            <a:chOff x="420925" y="1364142"/>
            <a:chExt cx="7476850" cy="4992869"/>
          </a:xfrm>
        </p:grpSpPr>
        <p:sp>
          <p:nvSpPr>
            <p:cNvPr id="144" name="Rounded Rectangle 143"/>
            <p:cNvSpPr/>
            <p:nvPr/>
          </p:nvSpPr>
          <p:spPr bwMode="gray">
            <a:xfrm>
              <a:off x="526145" y="2373197"/>
              <a:ext cx="7371630" cy="3983814"/>
            </a:xfrm>
            <a:prstGeom prst="round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a:latin typeface="Fujitsu Sans" panose="020B0404060202020204" pitchFamily="34" charset="0"/>
                </a:rPr>
                <a:t>CMM </a:t>
              </a:r>
              <a:endParaRPr lang="en-US" sz="1000" b="1" dirty="0">
                <a:latin typeface="Fujitsu Sans" panose="020B0404060202020204" pitchFamily="34" charset="0"/>
              </a:endParaRPr>
            </a:p>
          </p:txBody>
        </p:sp>
        <p:sp>
          <p:nvSpPr>
            <p:cNvPr id="13" name="Rounded Rectangle 12"/>
            <p:cNvSpPr/>
            <p:nvPr/>
          </p:nvSpPr>
          <p:spPr bwMode="gray">
            <a:xfrm>
              <a:off x="1835696" y="1364142"/>
              <a:ext cx="4780738" cy="600381"/>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dirty="0" smtClean="0">
                  <a:ln w="0"/>
                  <a:solidFill>
                    <a:schemeClr val="tx1"/>
                  </a:solidFill>
                  <a:effectLst>
                    <a:outerShdw blurRad="38100" dist="19050" dir="2700000" algn="tl" rotWithShape="0">
                      <a:schemeClr val="dk1">
                        <a:alpha val="40000"/>
                      </a:schemeClr>
                    </a:outerShdw>
                  </a:effectLst>
                  <a:latin typeface="Fujitsu Sans"/>
                </a:rPr>
                <a:t>Load </a:t>
              </a:r>
              <a:r>
                <a:rPr lang="de-DE" sz="1600" dirty="0" err="1" smtClean="0">
                  <a:ln w="0"/>
                  <a:solidFill>
                    <a:schemeClr val="tx1"/>
                  </a:solidFill>
                  <a:effectLst>
                    <a:outerShdw blurRad="38100" dist="19050" dir="2700000" algn="tl" rotWithShape="0">
                      <a:schemeClr val="dk1">
                        <a:alpha val="40000"/>
                      </a:schemeClr>
                    </a:outerShdw>
                  </a:effectLst>
                  <a:latin typeface="Fujitsu Sans"/>
                </a:rPr>
                <a:t>Balancer</a:t>
              </a:r>
              <a:endParaRPr lang="en-US" sz="1600" dirty="0">
                <a:ln w="0"/>
                <a:solidFill>
                  <a:schemeClr val="tx1"/>
                </a:solidFill>
                <a:effectLst>
                  <a:outerShdw blurRad="38100" dist="19050" dir="2700000" algn="tl" rotWithShape="0">
                    <a:schemeClr val="dk1">
                      <a:alpha val="40000"/>
                    </a:schemeClr>
                  </a:outerShdw>
                </a:effectLst>
                <a:latin typeface="Fujitsu Sans"/>
              </a:endParaRPr>
            </a:p>
          </p:txBody>
        </p:sp>
        <p:grpSp>
          <p:nvGrpSpPr>
            <p:cNvPr id="141" name="Group 140"/>
            <p:cNvGrpSpPr/>
            <p:nvPr/>
          </p:nvGrpSpPr>
          <p:grpSpPr>
            <a:xfrm>
              <a:off x="3445322" y="2802413"/>
              <a:ext cx="1781364" cy="2383468"/>
              <a:chOff x="3347864" y="2413328"/>
              <a:chExt cx="1781364" cy="2393773"/>
            </a:xfrm>
          </p:grpSpPr>
          <p:sp>
            <p:nvSpPr>
              <p:cNvPr id="10" name="Rounded Rectangle 9"/>
              <p:cNvSpPr/>
              <p:nvPr/>
            </p:nvSpPr>
            <p:spPr bwMode="gray">
              <a:xfrm>
                <a:off x="3347864" y="2413328"/>
                <a:ext cx="1774750" cy="2376264"/>
              </a:xfrm>
              <a:prstGeom prst="roundRect">
                <a:avLst/>
              </a:prstGeom>
              <a:solidFill>
                <a:schemeClr val="accent2"/>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25" name="TextBox 24"/>
              <p:cNvSpPr txBox="1"/>
              <p:nvPr/>
            </p:nvSpPr>
            <p:spPr>
              <a:xfrm>
                <a:off x="3423313" y="2464069"/>
                <a:ext cx="1705915" cy="2343032"/>
              </a:xfrm>
              <a:prstGeom prst="rect">
                <a:avLst/>
              </a:prstGeom>
              <a:noFill/>
            </p:spPr>
            <p:txBody>
              <a:bodyPr wrap="none" rtlCol="0">
                <a:spAutoFit/>
              </a:bodyPr>
              <a:lstStyle/>
              <a:p>
                <a:pPr>
                  <a:lnSpc>
                    <a:spcPct val="70000"/>
                  </a:lnSpc>
                </a:pPr>
                <a:r>
                  <a:rPr lang="de-DE" sz="1600" dirty="0" smtClean="0">
                    <a:solidFill>
                      <a:schemeClr val="bg1"/>
                    </a:solidFill>
                    <a:latin typeface="Fujitsu Sans" panose="020B0404060202020204"/>
                  </a:rPr>
                  <a:t>Monitoring API</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Message Queue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Persister</a:t>
                </a:r>
                <a:r>
                  <a:rPr lang="de-DE" sz="1600" dirty="0" smtClean="0">
                    <a:solidFill>
                      <a:schemeClr val="bg1"/>
                    </a:solidFill>
                    <a:latin typeface="Fujitsu Sans" panose="020B0404060202020204"/>
                  </a:rPr>
                  <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Notification</a:t>
                </a:r>
                <a:r>
                  <a:rPr lang="de-DE" sz="1600" dirty="0" smtClean="0">
                    <a:solidFill>
                      <a:schemeClr val="bg1"/>
                    </a:solidFill>
                    <a:latin typeface="Fujitsu Sans" panose="020B0404060202020204"/>
                  </a:rPr>
                  <a:t> Engine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Threshold</a:t>
                </a:r>
                <a:r>
                  <a:rPr lang="de-DE" sz="1600" dirty="0" smtClean="0">
                    <a:solidFill>
                      <a:schemeClr val="bg1"/>
                    </a:solidFill>
                    <a:latin typeface="Fujitsu Sans" panose="020B0404060202020204"/>
                  </a:rPr>
                  <a:t> Engine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Metrics</a:t>
                </a:r>
                <a:r>
                  <a:rPr lang="de-DE" sz="1600" dirty="0" smtClean="0">
                    <a:solidFill>
                      <a:schemeClr val="bg1"/>
                    </a:solidFill>
                    <a:latin typeface="Fujitsu Sans" panose="020B0404060202020204"/>
                  </a:rPr>
                  <a:t> Alarms Database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Config</a:t>
                </a:r>
                <a:r>
                  <a:rPr lang="de-DE" sz="1600" dirty="0" smtClean="0">
                    <a:solidFill>
                      <a:schemeClr val="bg1"/>
                    </a:solidFill>
                    <a:latin typeface="Fujitsu Sans" panose="020B0404060202020204"/>
                  </a:rPr>
                  <a:t> Database</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API</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Transformer</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a:t>
                </a:r>
                <a:r>
                  <a:rPr lang="de-DE" sz="1600" dirty="0" err="1" smtClean="0">
                    <a:solidFill>
                      <a:schemeClr val="bg1"/>
                    </a:solidFill>
                    <a:latin typeface="Fujitsu Sans" panose="020B0404060202020204"/>
                  </a:rPr>
                  <a:t>Persister</a:t>
                </a:r>
                <a:endParaRPr lang="de-DE" sz="1600" dirty="0" smtClean="0">
                  <a:solidFill>
                    <a:schemeClr val="bg1"/>
                  </a:solidFill>
                  <a:latin typeface="Fujitsu Sans" panose="020B0404060202020204"/>
                </a:endParaRPr>
              </a:p>
              <a:p>
                <a:pPr>
                  <a:lnSpc>
                    <a:spcPct val="70000"/>
                  </a:lnSpc>
                </a:pPr>
                <a:r>
                  <a:rPr lang="de-DE" sz="1600" dirty="0" smtClean="0">
                    <a:solidFill>
                      <a:schemeClr val="bg1"/>
                    </a:solidFill>
                    <a:latin typeface="Fujitsu Sans" panose="020B0404060202020204"/>
                  </a:rPr>
                  <a:t>Log </a:t>
                </a:r>
                <a:r>
                  <a:rPr lang="de-DE" sz="1600" dirty="0" err="1" smtClean="0">
                    <a:solidFill>
                      <a:schemeClr val="bg1"/>
                    </a:solidFill>
                    <a:latin typeface="Fujitsu Sans" panose="020B0404060202020204"/>
                  </a:rPr>
                  <a:t>Guard</a:t>
                </a:r>
                <a:r>
                  <a:rPr lang="de-DE" sz="1600" dirty="0" smtClean="0">
                    <a:solidFill>
                      <a:schemeClr val="bg1"/>
                    </a:solidFill>
                    <a:latin typeface="Fujitsu Sans" panose="020B0404060202020204"/>
                  </a:rPr>
                  <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Database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Kibana</a:t>
                </a:r>
                <a:r>
                  <a:rPr lang="de-DE" sz="1600" dirty="0" smtClean="0">
                    <a:solidFill>
                      <a:schemeClr val="bg1"/>
                    </a:solidFill>
                    <a:latin typeface="Fujitsu Sans" panose="020B0404060202020204"/>
                  </a:rPr>
                  <a:t> Server</a:t>
                </a:r>
                <a:endParaRPr lang="en-US" sz="1600" dirty="0">
                  <a:solidFill>
                    <a:schemeClr val="bg1"/>
                  </a:solidFill>
                  <a:latin typeface="Fujitsu Sans" panose="020B0404060202020204"/>
                </a:endParaRPr>
              </a:p>
            </p:txBody>
          </p:sp>
        </p:grpSp>
        <p:cxnSp>
          <p:nvCxnSpPr>
            <p:cNvPr id="152" name="Straight Arrow Connector 151"/>
            <p:cNvCxnSpPr/>
            <p:nvPr/>
          </p:nvCxnSpPr>
          <p:spPr bwMode="auto">
            <a:xfrm>
              <a:off x="5237012" y="3387784"/>
              <a:ext cx="628422" cy="99455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3" name="Straight Arrow Connector 152"/>
            <p:cNvCxnSpPr/>
            <p:nvPr/>
          </p:nvCxnSpPr>
          <p:spPr bwMode="auto">
            <a:xfrm flipH="1">
              <a:off x="2614816" y="3333924"/>
              <a:ext cx="794251" cy="104841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58" name="Straight Arrow Connector 157"/>
            <p:cNvCxnSpPr/>
            <p:nvPr/>
          </p:nvCxnSpPr>
          <p:spPr bwMode="auto">
            <a:xfrm flipH="1" flipV="1">
              <a:off x="2608948" y="5517232"/>
              <a:ext cx="3256486" cy="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2" name="Straight Arrow Connector 161"/>
            <p:cNvCxnSpPr/>
            <p:nvPr/>
          </p:nvCxnSpPr>
          <p:spPr bwMode="auto">
            <a:xfrm flipH="1">
              <a:off x="1676003" y="1964523"/>
              <a:ext cx="926331" cy="181428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4" name="Straight Arrow Connector 163"/>
            <p:cNvCxnSpPr/>
            <p:nvPr/>
          </p:nvCxnSpPr>
          <p:spPr bwMode="auto">
            <a:xfrm>
              <a:off x="5834444" y="1986009"/>
              <a:ext cx="1045252" cy="179280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67" name="Straight Arrow Connector 166"/>
            <p:cNvCxnSpPr>
              <a:stCxn id="13" idx="2"/>
            </p:cNvCxnSpPr>
            <p:nvPr/>
          </p:nvCxnSpPr>
          <p:spPr bwMode="auto">
            <a:xfrm>
              <a:off x="4226065" y="1964523"/>
              <a:ext cx="0" cy="81299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70" name="TextBox 169"/>
            <p:cNvSpPr txBox="1"/>
            <p:nvPr/>
          </p:nvSpPr>
          <p:spPr>
            <a:xfrm>
              <a:off x="467544" y="2654406"/>
              <a:ext cx="1414771" cy="246221"/>
            </a:xfrm>
            <a:prstGeom prst="rect">
              <a:avLst/>
            </a:prstGeom>
            <a:noFill/>
          </p:spPr>
          <p:txBody>
            <a:bodyPr wrap="square" rtlCol="0">
              <a:spAutoFit/>
            </a:bodyPr>
            <a:lstStyle/>
            <a:p>
              <a:pPr>
                <a:lnSpc>
                  <a:spcPct val="50000"/>
                </a:lnSpc>
              </a:pPr>
              <a:r>
                <a:rPr lang="en-US" sz="1600" b="1" dirty="0" smtClean="0">
                  <a:latin typeface="Fujitsu Sans" panose="020B0404060202020204" pitchFamily="34" charset="0"/>
                </a:rPr>
                <a:t>CMM Cluster </a:t>
              </a:r>
              <a:endParaRPr lang="en-US" sz="1600" b="1" dirty="0">
                <a:latin typeface="Fujitsu Sans" panose="020B0404060202020204" pitchFamily="34" charset="0"/>
              </a:endParaRPr>
            </a:p>
          </p:txBody>
        </p:sp>
        <p:sp>
          <p:nvSpPr>
            <p:cNvPr id="171" name="TextBox 170"/>
            <p:cNvSpPr txBox="1"/>
            <p:nvPr/>
          </p:nvSpPr>
          <p:spPr>
            <a:xfrm>
              <a:off x="420925" y="3501008"/>
              <a:ext cx="1414771" cy="338554"/>
            </a:xfrm>
            <a:prstGeom prst="rect">
              <a:avLst/>
            </a:prstGeom>
            <a:noFill/>
          </p:spPr>
          <p:txBody>
            <a:bodyPr wrap="square" rtlCol="0">
              <a:spAutoFit/>
            </a:bodyPr>
            <a:lstStyle/>
            <a:p>
              <a:r>
                <a:rPr lang="en-US" sz="1600" b="1" dirty="0" smtClean="0">
                  <a:latin typeface="Fujitsu Sans" panose="020B0404060202020204" pitchFamily="34" charset="0"/>
                </a:rPr>
                <a:t>Node 1</a:t>
              </a:r>
              <a:endParaRPr lang="en-US" sz="1600" b="1" dirty="0">
                <a:latin typeface="Fujitsu Sans" panose="020B0404060202020204" pitchFamily="34" charset="0"/>
              </a:endParaRPr>
            </a:p>
          </p:txBody>
        </p:sp>
        <p:sp>
          <p:nvSpPr>
            <p:cNvPr id="172" name="TextBox 171"/>
            <p:cNvSpPr txBox="1"/>
            <p:nvPr/>
          </p:nvSpPr>
          <p:spPr>
            <a:xfrm>
              <a:off x="5389477" y="3501008"/>
              <a:ext cx="1414771" cy="338554"/>
            </a:xfrm>
            <a:prstGeom prst="rect">
              <a:avLst/>
            </a:prstGeom>
            <a:noFill/>
          </p:spPr>
          <p:txBody>
            <a:bodyPr wrap="square" rtlCol="0">
              <a:spAutoFit/>
            </a:bodyPr>
            <a:lstStyle/>
            <a:p>
              <a:r>
                <a:rPr lang="en-US" sz="1600" b="1" dirty="0" smtClean="0">
                  <a:latin typeface="Fujitsu Sans" panose="020B0404060202020204" pitchFamily="34" charset="0"/>
                </a:rPr>
                <a:t>Node 3</a:t>
              </a:r>
              <a:endParaRPr lang="en-US" sz="1600" b="1" dirty="0">
                <a:latin typeface="Fujitsu Sans" panose="020B0404060202020204" pitchFamily="34" charset="0"/>
              </a:endParaRPr>
            </a:p>
          </p:txBody>
        </p:sp>
        <p:sp>
          <p:nvSpPr>
            <p:cNvPr id="173" name="TextBox 172"/>
            <p:cNvSpPr txBox="1"/>
            <p:nvPr/>
          </p:nvSpPr>
          <p:spPr>
            <a:xfrm>
              <a:off x="2941205" y="2492896"/>
              <a:ext cx="1414771" cy="338554"/>
            </a:xfrm>
            <a:prstGeom prst="rect">
              <a:avLst/>
            </a:prstGeom>
            <a:noFill/>
          </p:spPr>
          <p:txBody>
            <a:bodyPr wrap="square" rtlCol="0">
              <a:spAutoFit/>
            </a:bodyPr>
            <a:lstStyle/>
            <a:p>
              <a:r>
                <a:rPr lang="en-US" sz="1600" b="1" dirty="0" smtClean="0">
                  <a:latin typeface="Fujitsu Sans" panose="020B0404060202020204" pitchFamily="34" charset="0"/>
                </a:rPr>
                <a:t>Node 2</a:t>
              </a:r>
              <a:endParaRPr lang="en-US" sz="1600" b="1" dirty="0">
                <a:latin typeface="Fujitsu Sans" panose="020B0404060202020204" pitchFamily="34" charset="0"/>
              </a:endParaRPr>
            </a:p>
          </p:txBody>
        </p:sp>
        <p:grpSp>
          <p:nvGrpSpPr>
            <p:cNvPr id="67" name="Group 66"/>
            <p:cNvGrpSpPr/>
            <p:nvPr/>
          </p:nvGrpSpPr>
          <p:grpSpPr>
            <a:xfrm>
              <a:off x="5886980" y="3789040"/>
              <a:ext cx="1781363" cy="2404953"/>
              <a:chOff x="3347864" y="2413328"/>
              <a:chExt cx="1781363" cy="2415351"/>
            </a:xfrm>
          </p:grpSpPr>
          <p:sp>
            <p:nvSpPr>
              <p:cNvPr id="68" name="Rounded Rectangle 67"/>
              <p:cNvSpPr/>
              <p:nvPr/>
            </p:nvSpPr>
            <p:spPr bwMode="gray">
              <a:xfrm>
                <a:off x="3347864" y="2413328"/>
                <a:ext cx="1774750" cy="2376264"/>
              </a:xfrm>
              <a:prstGeom prst="roundRect">
                <a:avLst/>
              </a:prstGeom>
              <a:solidFill>
                <a:schemeClr val="accent2"/>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69" name="TextBox 68"/>
              <p:cNvSpPr txBox="1"/>
              <p:nvPr/>
            </p:nvSpPr>
            <p:spPr>
              <a:xfrm>
                <a:off x="3423312" y="2485647"/>
                <a:ext cx="1705915" cy="2343032"/>
              </a:xfrm>
              <a:prstGeom prst="rect">
                <a:avLst/>
              </a:prstGeom>
              <a:noFill/>
            </p:spPr>
            <p:txBody>
              <a:bodyPr wrap="none" rtlCol="0">
                <a:spAutoFit/>
              </a:bodyPr>
              <a:lstStyle/>
              <a:p>
                <a:pPr>
                  <a:lnSpc>
                    <a:spcPct val="70000"/>
                  </a:lnSpc>
                </a:pPr>
                <a:r>
                  <a:rPr lang="de-DE" sz="1600" dirty="0" smtClean="0">
                    <a:solidFill>
                      <a:schemeClr val="bg1"/>
                    </a:solidFill>
                    <a:latin typeface="Fujitsu Sans" panose="020B0404060202020204"/>
                  </a:rPr>
                  <a:t>Monitoring API</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Message Queue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Persister</a:t>
                </a:r>
                <a:r>
                  <a:rPr lang="de-DE" sz="1600" dirty="0" smtClean="0">
                    <a:solidFill>
                      <a:schemeClr val="bg1"/>
                    </a:solidFill>
                    <a:latin typeface="Fujitsu Sans" panose="020B0404060202020204"/>
                  </a:rPr>
                  <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Notification</a:t>
                </a:r>
                <a:r>
                  <a:rPr lang="de-DE" sz="1600" dirty="0" smtClean="0">
                    <a:solidFill>
                      <a:schemeClr val="bg1"/>
                    </a:solidFill>
                    <a:latin typeface="Fujitsu Sans" panose="020B0404060202020204"/>
                  </a:rPr>
                  <a:t> Engine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Threshold</a:t>
                </a:r>
                <a:r>
                  <a:rPr lang="de-DE" sz="1600" dirty="0" smtClean="0">
                    <a:solidFill>
                      <a:schemeClr val="bg1"/>
                    </a:solidFill>
                    <a:latin typeface="Fujitsu Sans" panose="020B0404060202020204"/>
                  </a:rPr>
                  <a:t> Engine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Metrics</a:t>
                </a:r>
                <a:r>
                  <a:rPr lang="de-DE" sz="1600" dirty="0" smtClean="0">
                    <a:solidFill>
                      <a:schemeClr val="bg1"/>
                    </a:solidFill>
                    <a:latin typeface="Fujitsu Sans" panose="020B0404060202020204"/>
                  </a:rPr>
                  <a:t> Alarms Database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Config</a:t>
                </a:r>
                <a:r>
                  <a:rPr lang="de-DE" sz="1600" dirty="0" smtClean="0">
                    <a:solidFill>
                      <a:schemeClr val="bg1"/>
                    </a:solidFill>
                    <a:latin typeface="Fujitsu Sans" panose="020B0404060202020204"/>
                  </a:rPr>
                  <a:t> Database</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API</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Transformer</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a:t>
                </a:r>
                <a:r>
                  <a:rPr lang="de-DE" sz="1600" dirty="0" err="1" smtClean="0">
                    <a:solidFill>
                      <a:schemeClr val="bg1"/>
                    </a:solidFill>
                    <a:latin typeface="Fujitsu Sans" panose="020B0404060202020204"/>
                  </a:rPr>
                  <a:t>Persister</a:t>
                </a:r>
                <a:endParaRPr lang="de-DE" sz="1600" dirty="0" smtClean="0">
                  <a:solidFill>
                    <a:schemeClr val="bg1"/>
                  </a:solidFill>
                  <a:latin typeface="Fujitsu Sans" panose="020B0404060202020204"/>
                </a:endParaRPr>
              </a:p>
              <a:p>
                <a:pPr>
                  <a:lnSpc>
                    <a:spcPct val="70000"/>
                  </a:lnSpc>
                </a:pPr>
                <a:r>
                  <a:rPr lang="de-DE" sz="1600" dirty="0" smtClean="0">
                    <a:solidFill>
                      <a:schemeClr val="bg1"/>
                    </a:solidFill>
                    <a:latin typeface="Fujitsu Sans" panose="020B0404060202020204"/>
                  </a:rPr>
                  <a:t>Log </a:t>
                </a:r>
                <a:r>
                  <a:rPr lang="de-DE" sz="1600" dirty="0" err="1" smtClean="0">
                    <a:solidFill>
                      <a:schemeClr val="bg1"/>
                    </a:solidFill>
                    <a:latin typeface="Fujitsu Sans" panose="020B0404060202020204"/>
                  </a:rPr>
                  <a:t>Guard</a:t>
                </a:r>
                <a:r>
                  <a:rPr lang="de-DE" sz="1600" dirty="0" smtClean="0">
                    <a:solidFill>
                      <a:schemeClr val="bg1"/>
                    </a:solidFill>
                    <a:latin typeface="Fujitsu Sans" panose="020B0404060202020204"/>
                  </a:rPr>
                  <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Database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Kibana</a:t>
                </a:r>
                <a:r>
                  <a:rPr lang="de-DE" sz="1600" dirty="0" smtClean="0">
                    <a:solidFill>
                      <a:schemeClr val="bg1"/>
                    </a:solidFill>
                    <a:latin typeface="Fujitsu Sans" panose="020B0404060202020204"/>
                  </a:rPr>
                  <a:t> Server</a:t>
                </a:r>
                <a:endParaRPr lang="en-US" sz="1600" dirty="0">
                  <a:solidFill>
                    <a:schemeClr val="bg1"/>
                  </a:solidFill>
                  <a:latin typeface="Fujitsu Sans" panose="020B0404060202020204"/>
                </a:endParaRPr>
              </a:p>
            </p:txBody>
          </p:sp>
        </p:grpSp>
        <p:grpSp>
          <p:nvGrpSpPr>
            <p:cNvPr id="71" name="Group 70"/>
            <p:cNvGrpSpPr/>
            <p:nvPr/>
          </p:nvGrpSpPr>
          <p:grpSpPr>
            <a:xfrm>
              <a:off x="827584" y="3789040"/>
              <a:ext cx="1781363" cy="2376264"/>
              <a:chOff x="3347864" y="2413328"/>
              <a:chExt cx="1781363" cy="2386538"/>
            </a:xfrm>
          </p:grpSpPr>
          <p:sp>
            <p:nvSpPr>
              <p:cNvPr id="72" name="Rounded Rectangle 71"/>
              <p:cNvSpPr/>
              <p:nvPr/>
            </p:nvSpPr>
            <p:spPr bwMode="gray">
              <a:xfrm>
                <a:off x="3347864" y="2413328"/>
                <a:ext cx="1774750" cy="2376264"/>
              </a:xfrm>
              <a:prstGeom prst="roundRect">
                <a:avLst/>
              </a:prstGeom>
              <a:solidFill>
                <a:schemeClr val="accent2"/>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73" name="TextBox 72"/>
              <p:cNvSpPr txBox="1"/>
              <p:nvPr/>
            </p:nvSpPr>
            <p:spPr>
              <a:xfrm>
                <a:off x="3423312" y="2456834"/>
                <a:ext cx="1705915" cy="2343032"/>
              </a:xfrm>
              <a:prstGeom prst="rect">
                <a:avLst/>
              </a:prstGeom>
              <a:noFill/>
            </p:spPr>
            <p:txBody>
              <a:bodyPr wrap="none" rtlCol="0">
                <a:spAutoFit/>
              </a:bodyPr>
              <a:lstStyle/>
              <a:p>
                <a:pPr>
                  <a:lnSpc>
                    <a:spcPct val="70000"/>
                  </a:lnSpc>
                </a:pPr>
                <a:r>
                  <a:rPr lang="de-DE" sz="1600" dirty="0" smtClean="0">
                    <a:solidFill>
                      <a:schemeClr val="bg1"/>
                    </a:solidFill>
                    <a:latin typeface="Fujitsu Sans" panose="020B0404060202020204"/>
                  </a:rPr>
                  <a:t>Monitoring API</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Message Queue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Persister</a:t>
                </a:r>
                <a:r>
                  <a:rPr lang="de-DE" sz="1600" dirty="0" smtClean="0">
                    <a:solidFill>
                      <a:schemeClr val="bg1"/>
                    </a:solidFill>
                    <a:latin typeface="Fujitsu Sans" panose="020B0404060202020204"/>
                  </a:rPr>
                  <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Notification</a:t>
                </a:r>
                <a:r>
                  <a:rPr lang="de-DE" sz="1600" dirty="0" smtClean="0">
                    <a:solidFill>
                      <a:schemeClr val="bg1"/>
                    </a:solidFill>
                    <a:latin typeface="Fujitsu Sans" panose="020B0404060202020204"/>
                  </a:rPr>
                  <a:t> Engine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Threshold</a:t>
                </a:r>
                <a:r>
                  <a:rPr lang="de-DE" sz="1600" dirty="0" smtClean="0">
                    <a:solidFill>
                      <a:schemeClr val="bg1"/>
                    </a:solidFill>
                    <a:latin typeface="Fujitsu Sans" panose="020B0404060202020204"/>
                  </a:rPr>
                  <a:t> Engine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Metrics</a:t>
                </a:r>
                <a:r>
                  <a:rPr lang="de-DE" sz="1600" dirty="0" smtClean="0">
                    <a:solidFill>
                      <a:schemeClr val="bg1"/>
                    </a:solidFill>
                    <a:latin typeface="Fujitsu Sans" panose="020B0404060202020204"/>
                  </a:rPr>
                  <a:t> Alarms Database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Config</a:t>
                </a:r>
                <a:r>
                  <a:rPr lang="de-DE" sz="1600" dirty="0" smtClean="0">
                    <a:solidFill>
                      <a:schemeClr val="bg1"/>
                    </a:solidFill>
                    <a:latin typeface="Fujitsu Sans" panose="020B0404060202020204"/>
                  </a:rPr>
                  <a:t> Database</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API</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Transformer</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a:t>
                </a:r>
                <a:r>
                  <a:rPr lang="de-DE" sz="1600" dirty="0" err="1" smtClean="0">
                    <a:solidFill>
                      <a:schemeClr val="bg1"/>
                    </a:solidFill>
                    <a:latin typeface="Fujitsu Sans" panose="020B0404060202020204"/>
                  </a:rPr>
                  <a:t>Persister</a:t>
                </a:r>
                <a:endParaRPr lang="de-DE" sz="1600" dirty="0" smtClean="0">
                  <a:solidFill>
                    <a:schemeClr val="bg1"/>
                  </a:solidFill>
                  <a:latin typeface="Fujitsu Sans" panose="020B0404060202020204"/>
                </a:endParaRPr>
              </a:p>
              <a:p>
                <a:pPr>
                  <a:lnSpc>
                    <a:spcPct val="70000"/>
                  </a:lnSpc>
                </a:pPr>
                <a:r>
                  <a:rPr lang="de-DE" sz="1600" dirty="0" smtClean="0">
                    <a:solidFill>
                      <a:schemeClr val="bg1"/>
                    </a:solidFill>
                    <a:latin typeface="Fujitsu Sans" panose="020B0404060202020204"/>
                  </a:rPr>
                  <a:t>Log </a:t>
                </a:r>
                <a:r>
                  <a:rPr lang="de-DE" sz="1600" dirty="0" err="1" smtClean="0">
                    <a:solidFill>
                      <a:schemeClr val="bg1"/>
                    </a:solidFill>
                    <a:latin typeface="Fujitsu Sans" panose="020B0404060202020204"/>
                  </a:rPr>
                  <a:t>Guard</a:t>
                </a:r>
                <a:r>
                  <a:rPr lang="de-DE" sz="1600" dirty="0" smtClean="0">
                    <a:solidFill>
                      <a:schemeClr val="bg1"/>
                    </a:solidFill>
                    <a:latin typeface="Fujitsu Sans" panose="020B0404060202020204"/>
                  </a:rPr>
                  <a:t/>
                </a:r>
                <a:br>
                  <a:rPr lang="de-DE" sz="1600" dirty="0" smtClean="0">
                    <a:solidFill>
                      <a:schemeClr val="bg1"/>
                    </a:solidFill>
                    <a:latin typeface="Fujitsu Sans" panose="020B0404060202020204"/>
                  </a:rPr>
                </a:br>
                <a:r>
                  <a:rPr lang="de-DE" sz="1600" dirty="0" smtClean="0">
                    <a:solidFill>
                      <a:schemeClr val="bg1"/>
                    </a:solidFill>
                    <a:latin typeface="Fujitsu Sans" panose="020B0404060202020204"/>
                  </a:rPr>
                  <a:t>Log Database</a:t>
                </a:r>
                <a:br>
                  <a:rPr lang="de-DE" sz="1600" dirty="0" smtClean="0">
                    <a:solidFill>
                      <a:schemeClr val="bg1"/>
                    </a:solidFill>
                    <a:latin typeface="Fujitsu Sans" panose="020B0404060202020204"/>
                  </a:rPr>
                </a:br>
                <a:r>
                  <a:rPr lang="de-DE" sz="1600" dirty="0" err="1" smtClean="0">
                    <a:solidFill>
                      <a:schemeClr val="bg1"/>
                    </a:solidFill>
                    <a:latin typeface="Fujitsu Sans" panose="020B0404060202020204"/>
                  </a:rPr>
                  <a:t>Kibana</a:t>
                </a:r>
                <a:r>
                  <a:rPr lang="de-DE" sz="1600" dirty="0" smtClean="0">
                    <a:solidFill>
                      <a:schemeClr val="bg1"/>
                    </a:solidFill>
                    <a:latin typeface="Fujitsu Sans" panose="020B0404060202020204"/>
                  </a:rPr>
                  <a:t> Server</a:t>
                </a:r>
                <a:endParaRPr lang="en-US" sz="1600" dirty="0">
                  <a:solidFill>
                    <a:schemeClr val="bg1"/>
                  </a:solidFill>
                  <a:latin typeface="Fujitsu Sans" panose="020B0404060202020204"/>
                </a:endParaRPr>
              </a:p>
            </p:txBody>
          </p:sp>
        </p:grpSp>
      </p:grpSp>
    </p:spTree>
    <p:extLst>
      <p:ext uri="{BB962C8B-B14F-4D97-AF65-F5344CB8AC3E}">
        <p14:creationId xmlns:p14="http://schemas.microsoft.com/office/powerpoint/2010/main" val="120214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661843" y="6653213"/>
            <a:ext cx="4022725" cy="201612"/>
          </a:xfrm>
        </p:spPr>
        <p:txBody>
          <a:bodyPr/>
          <a:lstStyle/>
          <a:p>
            <a:r>
              <a:rPr lang="de-DE" altLang="ja-JP" smtClean="0"/>
              <a:t>Copyright 2010 FUJITSU LIMITED</a:t>
            </a:r>
            <a:endParaRPr lang="de-DE" altLang="ja-JP"/>
          </a:p>
        </p:txBody>
      </p:sp>
      <p:grpSp>
        <p:nvGrpSpPr>
          <p:cNvPr id="4" name="Group 3"/>
          <p:cNvGrpSpPr/>
          <p:nvPr/>
        </p:nvGrpSpPr>
        <p:grpSpPr>
          <a:xfrm>
            <a:off x="681335" y="908720"/>
            <a:ext cx="7371630" cy="5065548"/>
            <a:chOff x="681335" y="980728"/>
            <a:chExt cx="7371630" cy="5065548"/>
          </a:xfrm>
        </p:grpSpPr>
        <p:grpSp>
          <p:nvGrpSpPr>
            <p:cNvPr id="3" name="Group 2"/>
            <p:cNvGrpSpPr/>
            <p:nvPr/>
          </p:nvGrpSpPr>
          <p:grpSpPr>
            <a:xfrm>
              <a:off x="681335" y="980728"/>
              <a:ext cx="7371630" cy="5065548"/>
              <a:chOff x="681335" y="980728"/>
              <a:chExt cx="7371630" cy="5065548"/>
            </a:xfrm>
          </p:grpSpPr>
          <p:sp>
            <p:nvSpPr>
              <p:cNvPr id="23" name="Rounded Rectangle 22"/>
              <p:cNvSpPr/>
              <p:nvPr/>
            </p:nvSpPr>
            <p:spPr bwMode="gray">
              <a:xfrm>
                <a:off x="681335" y="1725796"/>
                <a:ext cx="7371630" cy="4320480"/>
              </a:xfrm>
              <a:prstGeom prst="round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latin typeface="Fujitsu Sans" panose="020B0404060202020204" pitchFamily="34" charset="0"/>
                  </a:rPr>
                  <a:t> </a:t>
                </a:r>
                <a:endParaRPr lang="en-US" sz="1000" b="1" dirty="0">
                  <a:latin typeface="Fujitsu Sans" panose="020B0404060202020204" pitchFamily="34" charset="0"/>
                </a:endParaRPr>
              </a:p>
            </p:txBody>
          </p:sp>
          <p:sp>
            <p:nvSpPr>
              <p:cNvPr id="24" name="Rounded Rectangle 23"/>
              <p:cNvSpPr/>
              <p:nvPr/>
            </p:nvSpPr>
            <p:spPr bwMode="gray">
              <a:xfrm>
                <a:off x="1187624" y="1916832"/>
                <a:ext cx="1788178" cy="3960440"/>
              </a:xfrm>
              <a:prstGeom prst="roundRect">
                <a:avLst/>
              </a:prstGeom>
              <a:solidFill>
                <a:srgbClr val="FDF1F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43" name="Rounded Rectangle 42"/>
              <p:cNvSpPr/>
              <p:nvPr/>
            </p:nvSpPr>
            <p:spPr bwMode="gray">
              <a:xfrm>
                <a:off x="3431894" y="1916832"/>
                <a:ext cx="1788178" cy="3960440"/>
              </a:xfrm>
              <a:prstGeom prst="roundRect">
                <a:avLst/>
              </a:prstGeom>
              <a:solidFill>
                <a:srgbClr val="FDF1F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42" name="Rounded Rectangle 41"/>
              <p:cNvSpPr/>
              <p:nvPr/>
            </p:nvSpPr>
            <p:spPr bwMode="gray">
              <a:xfrm>
                <a:off x="5652120" y="1916832"/>
                <a:ext cx="1788178" cy="3960440"/>
              </a:xfrm>
              <a:prstGeom prst="roundRect">
                <a:avLst/>
              </a:prstGeom>
              <a:solidFill>
                <a:srgbClr val="FDF1F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13" name="Rounded Rectangle 12"/>
              <p:cNvSpPr/>
              <p:nvPr/>
            </p:nvSpPr>
            <p:spPr bwMode="gray">
              <a:xfrm>
                <a:off x="1748384" y="980728"/>
                <a:ext cx="5490240" cy="405932"/>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dirty="0" smtClean="0">
                    <a:ln w="0"/>
                    <a:solidFill>
                      <a:schemeClr val="tx1"/>
                    </a:solidFill>
                    <a:effectLst>
                      <a:outerShdw blurRad="38100" dist="19050" dir="2700000" algn="tl" rotWithShape="0">
                        <a:schemeClr val="dk1">
                          <a:alpha val="40000"/>
                        </a:schemeClr>
                      </a:outerShdw>
                    </a:effectLst>
                    <a:latin typeface="Fujitsu Sans"/>
                  </a:rPr>
                  <a:t>Load </a:t>
                </a:r>
                <a:r>
                  <a:rPr lang="de-DE" sz="1600" dirty="0" err="1" smtClean="0">
                    <a:ln w="0"/>
                    <a:solidFill>
                      <a:schemeClr val="tx1"/>
                    </a:solidFill>
                    <a:effectLst>
                      <a:outerShdw blurRad="38100" dist="19050" dir="2700000" algn="tl" rotWithShape="0">
                        <a:schemeClr val="dk1">
                          <a:alpha val="40000"/>
                        </a:schemeClr>
                      </a:outerShdw>
                    </a:effectLst>
                    <a:latin typeface="Fujitsu Sans"/>
                  </a:rPr>
                  <a:t>Balancer</a:t>
                </a:r>
                <a:endParaRPr lang="en-US" sz="1600" dirty="0">
                  <a:ln w="0"/>
                  <a:solidFill>
                    <a:schemeClr val="tx1"/>
                  </a:solidFill>
                  <a:effectLst>
                    <a:outerShdw blurRad="38100" dist="19050" dir="2700000" algn="tl" rotWithShape="0">
                      <a:schemeClr val="dk1">
                        <a:alpha val="40000"/>
                      </a:schemeClr>
                    </a:outerShdw>
                  </a:effectLst>
                  <a:latin typeface="Fujitsu Sans"/>
                </a:endParaRPr>
              </a:p>
            </p:txBody>
          </p:sp>
          <p:sp>
            <p:nvSpPr>
              <p:cNvPr id="26" name="Rectangle 25"/>
              <p:cNvSpPr/>
              <p:nvPr/>
            </p:nvSpPr>
            <p:spPr bwMode="auto">
              <a:xfrm>
                <a:off x="1331640" y="2060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API</a:t>
                </a:r>
              </a:p>
            </p:txBody>
          </p:sp>
          <p:sp>
            <p:nvSpPr>
              <p:cNvPr id="21" name="Rectangle 20"/>
              <p:cNvSpPr/>
              <p:nvPr/>
            </p:nvSpPr>
            <p:spPr bwMode="auto">
              <a:xfrm>
                <a:off x="1475656" y="227687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Memcached</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9" name="Rectangle 28"/>
              <p:cNvSpPr/>
              <p:nvPr/>
            </p:nvSpPr>
            <p:spPr bwMode="auto">
              <a:xfrm>
                <a:off x="1331640" y="355098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t>
                </a:r>
                <a:r>
                  <a:rPr lang="en-US" sz="1600" dirty="0" smtClean="0">
                    <a:solidFill>
                      <a:schemeClr val="bg1"/>
                    </a:solidFill>
                    <a:latin typeface="Fujitsu Sans" panose="020B0404060202020204" pitchFamily="34" charset="0"/>
                    <a:ea typeface="ＭＳ Ｐゴシック" pitchFamily="50" charset="-128"/>
                  </a:rPr>
                  <a:t>Transformer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2" name="Rectangle 31"/>
              <p:cNvSpPr/>
              <p:nvPr/>
            </p:nvSpPr>
            <p:spPr bwMode="auto">
              <a:xfrm>
                <a:off x="1331640" y="391102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t>
                </a: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Persister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4" name="Rectangle 33"/>
              <p:cNvSpPr/>
              <p:nvPr/>
            </p:nvSpPr>
            <p:spPr bwMode="auto">
              <a:xfrm>
                <a:off x="1331640" y="427106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Guard</a:t>
                </a:r>
              </a:p>
            </p:txBody>
          </p:sp>
          <p:sp>
            <p:nvSpPr>
              <p:cNvPr id="35" name="Rectangle 34"/>
              <p:cNvSpPr/>
              <p:nvPr/>
            </p:nvSpPr>
            <p:spPr bwMode="auto">
              <a:xfrm>
                <a:off x="1331640" y="551723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Kibana</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Server</a:t>
                </a:r>
              </a:p>
            </p:txBody>
          </p:sp>
          <p:sp>
            <p:nvSpPr>
              <p:cNvPr id="28" name="Oval 27"/>
              <p:cNvSpPr/>
              <p:nvPr/>
            </p:nvSpPr>
            <p:spPr bwMode="auto">
              <a:xfrm>
                <a:off x="1115616" y="4653136"/>
                <a:ext cx="6480720" cy="689208"/>
              </a:xfrm>
              <a:prstGeom prst="ellipse">
                <a:avLst/>
              </a:prstGeom>
              <a:solidFill>
                <a:srgbClr val="FDF1F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40" name="Rectangle 39"/>
              <p:cNvSpPr/>
              <p:nvPr/>
            </p:nvSpPr>
            <p:spPr bwMode="auto">
              <a:xfrm>
                <a:off x="2324779" y="4919136"/>
                <a:ext cx="1254082"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Log Database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4" name="Rectangle 43"/>
              <p:cNvSpPr/>
              <p:nvPr/>
            </p:nvSpPr>
            <p:spPr bwMode="auto">
              <a:xfrm>
                <a:off x="5104573" y="4919136"/>
                <a:ext cx="1267627"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Log Database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8" name="Rectangle 47"/>
              <p:cNvSpPr/>
              <p:nvPr/>
            </p:nvSpPr>
            <p:spPr bwMode="auto">
              <a:xfrm>
                <a:off x="3707904" y="4919136"/>
                <a:ext cx="126762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Log Database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0" name="Rectangle 29"/>
              <p:cNvSpPr/>
              <p:nvPr/>
            </p:nvSpPr>
            <p:spPr bwMode="auto">
              <a:xfrm>
                <a:off x="3707904" y="2060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API</a:t>
                </a:r>
              </a:p>
            </p:txBody>
          </p:sp>
          <p:sp>
            <p:nvSpPr>
              <p:cNvPr id="37" name="Rectangle 36"/>
              <p:cNvSpPr/>
              <p:nvPr/>
            </p:nvSpPr>
            <p:spPr bwMode="auto">
              <a:xfrm>
                <a:off x="3851920" y="227687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Memcached</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5" name="Rectangle 44"/>
              <p:cNvSpPr/>
              <p:nvPr/>
            </p:nvSpPr>
            <p:spPr bwMode="auto">
              <a:xfrm>
                <a:off x="3707904" y="355098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t>
                </a:r>
                <a:r>
                  <a:rPr lang="en-US" sz="1600" dirty="0" smtClean="0">
                    <a:solidFill>
                      <a:schemeClr val="bg1"/>
                    </a:solidFill>
                    <a:latin typeface="Fujitsu Sans" panose="020B0404060202020204" pitchFamily="34" charset="0"/>
                    <a:ea typeface="ＭＳ Ｐゴシック" pitchFamily="50" charset="-128"/>
                  </a:rPr>
                  <a:t>Transformer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9" name="Rectangle 48"/>
              <p:cNvSpPr/>
              <p:nvPr/>
            </p:nvSpPr>
            <p:spPr bwMode="auto">
              <a:xfrm>
                <a:off x="3707904" y="391102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t>
                </a: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Persister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0" name="Rectangle 49"/>
              <p:cNvSpPr/>
              <p:nvPr/>
            </p:nvSpPr>
            <p:spPr bwMode="auto">
              <a:xfrm>
                <a:off x="3707904" y="427106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Guard</a:t>
                </a:r>
              </a:p>
            </p:txBody>
          </p:sp>
          <p:sp>
            <p:nvSpPr>
              <p:cNvPr id="51" name="Rectangle 50"/>
              <p:cNvSpPr/>
              <p:nvPr/>
            </p:nvSpPr>
            <p:spPr bwMode="auto">
              <a:xfrm>
                <a:off x="3707904" y="551723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Kibana</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Server</a:t>
                </a:r>
              </a:p>
            </p:txBody>
          </p:sp>
          <p:sp>
            <p:nvSpPr>
              <p:cNvPr id="52" name="Rectangle 51"/>
              <p:cNvSpPr/>
              <p:nvPr/>
            </p:nvSpPr>
            <p:spPr bwMode="auto">
              <a:xfrm>
                <a:off x="5868144" y="2060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API</a:t>
                </a:r>
              </a:p>
            </p:txBody>
          </p:sp>
          <p:sp>
            <p:nvSpPr>
              <p:cNvPr id="53" name="Rectangle 52"/>
              <p:cNvSpPr/>
              <p:nvPr/>
            </p:nvSpPr>
            <p:spPr bwMode="auto">
              <a:xfrm>
                <a:off x="6012160" y="227687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Memcached</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4" name="Rectangle 53"/>
              <p:cNvSpPr/>
              <p:nvPr/>
            </p:nvSpPr>
            <p:spPr bwMode="auto">
              <a:xfrm>
                <a:off x="5868144" y="355098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t>
                </a:r>
                <a:r>
                  <a:rPr lang="en-US" sz="1600" dirty="0" smtClean="0">
                    <a:solidFill>
                      <a:schemeClr val="bg1"/>
                    </a:solidFill>
                    <a:latin typeface="Fujitsu Sans" panose="020B0404060202020204" pitchFamily="34" charset="0"/>
                    <a:ea typeface="ＭＳ Ｐゴシック" pitchFamily="50" charset="-128"/>
                  </a:rPr>
                  <a:t>Transformer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5" name="Rectangle 54"/>
              <p:cNvSpPr/>
              <p:nvPr/>
            </p:nvSpPr>
            <p:spPr bwMode="auto">
              <a:xfrm>
                <a:off x="5868144" y="391102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a:t>
                </a: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Persister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6" name="Rectangle 55"/>
              <p:cNvSpPr/>
              <p:nvPr/>
            </p:nvSpPr>
            <p:spPr bwMode="auto">
              <a:xfrm>
                <a:off x="5868144" y="427106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Log Guard</a:t>
                </a:r>
              </a:p>
            </p:txBody>
          </p:sp>
          <p:sp>
            <p:nvSpPr>
              <p:cNvPr id="57" name="Rectangle 56"/>
              <p:cNvSpPr/>
              <p:nvPr/>
            </p:nvSpPr>
            <p:spPr bwMode="auto">
              <a:xfrm>
                <a:off x="5868144" y="551723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Kibana</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Server</a:t>
                </a:r>
              </a:p>
            </p:txBody>
          </p:sp>
        </p:grpSp>
        <p:sp>
          <p:nvSpPr>
            <p:cNvPr id="46" name="Oval 45"/>
            <p:cNvSpPr/>
            <p:nvPr/>
          </p:nvSpPr>
          <p:spPr bwMode="auto">
            <a:xfrm>
              <a:off x="1115616" y="2636912"/>
              <a:ext cx="6480720" cy="689208"/>
            </a:xfrm>
            <a:prstGeom prst="ellipse">
              <a:avLst/>
            </a:prstGeom>
            <a:solidFill>
              <a:srgbClr val="FDF1F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47" name="Rectangle 46"/>
            <p:cNvSpPr/>
            <p:nvPr/>
          </p:nvSpPr>
          <p:spPr bwMode="auto">
            <a:xfrm>
              <a:off x="2339752" y="2902912"/>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Message Queue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8" name="Rectangle 57"/>
            <p:cNvSpPr/>
            <p:nvPr/>
          </p:nvSpPr>
          <p:spPr bwMode="auto">
            <a:xfrm>
              <a:off x="5104573" y="2902912"/>
              <a:ext cx="1267627"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Message Queue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9" name="Rectangle 58"/>
            <p:cNvSpPr/>
            <p:nvPr/>
          </p:nvSpPr>
          <p:spPr bwMode="auto">
            <a:xfrm>
              <a:off x="3707904" y="2902912"/>
              <a:ext cx="126762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Message Queue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spTree>
    <p:extLst>
      <p:ext uri="{BB962C8B-B14F-4D97-AF65-F5344CB8AC3E}">
        <p14:creationId xmlns:p14="http://schemas.microsoft.com/office/powerpoint/2010/main" val="392110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661843" y="6653213"/>
            <a:ext cx="4022725" cy="201612"/>
          </a:xfrm>
        </p:spPr>
        <p:txBody>
          <a:bodyPr/>
          <a:lstStyle/>
          <a:p>
            <a:r>
              <a:rPr lang="de-DE" altLang="ja-JP" smtClean="0"/>
              <a:t>Copyright 2010 FUJITSU LIMITED</a:t>
            </a:r>
            <a:endParaRPr lang="de-DE" altLang="ja-JP"/>
          </a:p>
        </p:txBody>
      </p:sp>
      <p:grpSp>
        <p:nvGrpSpPr>
          <p:cNvPr id="7" name="Group 6"/>
          <p:cNvGrpSpPr/>
          <p:nvPr/>
        </p:nvGrpSpPr>
        <p:grpSpPr>
          <a:xfrm>
            <a:off x="670161" y="983684"/>
            <a:ext cx="7371630" cy="5065548"/>
            <a:chOff x="670161" y="983684"/>
            <a:chExt cx="7371630" cy="5065548"/>
          </a:xfrm>
        </p:grpSpPr>
        <p:grpSp>
          <p:nvGrpSpPr>
            <p:cNvPr id="6" name="Group 5"/>
            <p:cNvGrpSpPr/>
            <p:nvPr/>
          </p:nvGrpSpPr>
          <p:grpSpPr>
            <a:xfrm>
              <a:off x="670161" y="983684"/>
              <a:ext cx="7371630" cy="5065548"/>
              <a:chOff x="670161" y="983684"/>
              <a:chExt cx="7371630" cy="5065548"/>
            </a:xfrm>
          </p:grpSpPr>
          <p:grpSp>
            <p:nvGrpSpPr>
              <p:cNvPr id="9" name="Group 8"/>
              <p:cNvGrpSpPr/>
              <p:nvPr/>
            </p:nvGrpSpPr>
            <p:grpSpPr>
              <a:xfrm>
                <a:off x="670161" y="983684"/>
                <a:ext cx="7371630" cy="5065548"/>
                <a:chOff x="670161" y="983684"/>
                <a:chExt cx="7371630" cy="5065548"/>
              </a:xfrm>
            </p:grpSpPr>
            <p:grpSp>
              <p:nvGrpSpPr>
                <p:cNvPr id="3" name="Group 2"/>
                <p:cNvGrpSpPr/>
                <p:nvPr/>
              </p:nvGrpSpPr>
              <p:grpSpPr>
                <a:xfrm>
                  <a:off x="670161" y="983684"/>
                  <a:ext cx="7371630" cy="5065548"/>
                  <a:chOff x="681335" y="980728"/>
                  <a:chExt cx="7371630" cy="5065548"/>
                </a:xfrm>
              </p:grpSpPr>
              <p:sp>
                <p:nvSpPr>
                  <p:cNvPr id="23" name="Rounded Rectangle 22"/>
                  <p:cNvSpPr/>
                  <p:nvPr/>
                </p:nvSpPr>
                <p:spPr bwMode="gray">
                  <a:xfrm>
                    <a:off x="681335" y="1725796"/>
                    <a:ext cx="7371630" cy="4320480"/>
                  </a:xfrm>
                  <a:prstGeom prst="round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latin typeface="Fujitsu Sans" panose="020B0404060202020204" pitchFamily="34" charset="0"/>
                      </a:rPr>
                      <a:t> </a:t>
                    </a:r>
                    <a:endParaRPr lang="en-US" sz="1000" b="1" dirty="0">
                      <a:latin typeface="Fujitsu Sans" panose="020B0404060202020204" pitchFamily="34" charset="0"/>
                    </a:endParaRPr>
                  </a:p>
                </p:txBody>
              </p:sp>
              <p:sp>
                <p:nvSpPr>
                  <p:cNvPr id="24" name="Rounded Rectangle 23"/>
                  <p:cNvSpPr/>
                  <p:nvPr/>
                </p:nvSpPr>
                <p:spPr bwMode="gray">
                  <a:xfrm>
                    <a:off x="1131276" y="1930804"/>
                    <a:ext cx="1788178" cy="3960440"/>
                  </a:xfrm>
                  <a:prstGeom prst="roundRect">
                    <a:avLst/>
                  </a:prstGeom>
                  <a:solidFill>
                    <a:srgbClr val="FDF1F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43" name="Rounded Rectangle 42"/>
                  <p:cNvSpPr/>
                  <p:nvPr/>
                </p:nvSpPr>
                <p:spPr bwMode="gray">
                  <a:xfrm>
                    <a:off x="3515076" y="1913876"/>
                    <a:ext cx="1788178" cy="3960440"/>
                  </a:xfrm>
                  <a:prstGeom prst="roundRect">
                    <a:avLst/>
                  </a:prstGeom>
                  <a:solidFill>
                    <a:srgbClr val="FDF1F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42" name="Rounded Rectangle 41"/>
                  <p:cNvSpPr/>
                  <p:nvPr/>
                </p:nvSpPr>
                <p:spPr bwMode="gray">
                  <a:xfrm>
                    <a:off x="5652120" y="1916832"/>
                    <a:ext cx="1788178" cy="3960440"/>
                  </a:xfrm>
                  <a:prstGeom prst="roundRect">
                    <a:avLst/>
                  </a:prstGeom>
                  <a:solidFill>
                    <a:srgbClr val="FDF1F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000" b="1" dirty="0">
                      <a:solidFill>
                        <a:schemeClr val="bg1"/>
                      </a:solidFill>
                      <a:latin typeface="Fujitsu Sans"/>
                    </a:endParaRPr>
                  </a:p>
                </p:txBody>
              </p:sp>
              <p:sp>
                <p:nvSpPr>
                  <p:cNvPr id="13" name="Rounded Rectangle 12"/>
                  <p:cNvSpPr/>
                  <p:nvPr/>
                </p:nvSpPr>
                <p:spPr bwMode="gray">
                  <a:xfrm>
                    <a:off x="1748384" y="980728"/>
                    <a:ext cx="5490240" cy="405932"/>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dirty="0" smtClean="0">
                        <a:ln w="0"/>
                        <a:solidFill>
                          <a:schemeClr val="tx1"/>
                        </a:solidFill>
                        <a:effectLst>
                          <a:outerShdw blurRad="38100" dist="19050" dir="2700000" algn="tl" rotWithShape="0">
                            <a:schemeClr val="dk1">
                              <a:alpha val="40000"/>
                            </a:schemeClr>
                          </a:outerShdw>
                        </a:effectLst>
                        <a:latin typeface="Fujitsu Sans"/>
                      </a:rPr>
                      <a:t>Load </a:t>
                    </a:r>
                    <a:r>
                      <a:rPr lang="de-DE" sz="1600" dirty="0" err="1" smtClean="0">
                        <a:ln w="0"/>
                        <a:solidFill>
                          <a:schemeClr val="tx1"/>
                        </a:solidFill>
                        <a:effectLst>
                          <a:outerShdw blurRad="38100" dist="19050" dir="2700000" algn="tl" rotWithShape="0">
                            <a:schemeClr val="dk1">
                              <a:alpha val="40000"/>
                            </a:schemeClr>
                          </a:outerShdw>
                        </a:effectLst>
                        <a:latin typeface="Fujitsu Sans"/>
                      </a:rPr>
                      <a:t>Balancer</a:t>
                    </a:r>
                    <a:endParaRPr lang="en-US" sz="1600" dirty="0">
                      <a:ln w="0"/>
                      <a:solidFill>
                        <a:schemeClr val="tx1"/>
                      </a:solidFill>
                      <a:effectLst>
                        <a:outerShdw blurRad="38100" dist="19050" dir="2700000" algn="tl" rotWithShape="0">
                          <a:schemeClr val="dk1">
                            <a:alpha val="40000"/>
                          </a:schemeClr>
                        </a:outerShdw>
                      </a:effectLst>
                      <a:latin typeface="Fujitsu Sans"/>
                    </a:endParaRPr>
                  </a:p>
                </p:txBody>
              </p:sp>
              <p:sp>
                <p:nvSpPr>
                  <p:cNvPr id="26" name="Rectangle 25"/>
                  <p:cNvSpPr/>
                  <p:nvPr/>
                </p:nvSpPr>
                <p:spPr bwMode="auto">
                  <a:xfrm>
                    <a:off x="1331640" y="2060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Monitoring</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API</a:t>
                    </a:r>
                  </a:p>
                </p:txBody>
              </p:sp>
              <p:sp>
                <p:nvSpPr>
                  <p:cNvPr id="32" name="Rectangle 31"/>
                  <p:cNvSpPr/>
                  <p:nvPr/>
                </p:nvSpPr>
                <p:spPr bwMode="auto">
                  <a:xfrm>
                    <a:off x="1331640" y="390806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Persister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4" name="Rectangle 33"/>
                  <p:cNvSpPr/>
                  <p:nvPr/>
                </p:nvSpPr>
                <p:spPr bwMode="auto">
                  <a:xfrm>
                    <a:off x="1331640" y="4196100"/>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Notification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Engine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0" name="Rectangle 29"/>
                  <p:cNvSpPr/>
                  <p:nvPr/>
                </p:nvSpPr>
                <p:spPr bwMode="auto">
                  <a:xfrm>
                    <a:off x="3707904" y="2060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Monitoring API</a:t>
                    </a:r>
                  </a:p>
                </p:txBody>
              </p:sp>
              <p:sp>
                <p:nvSpPr>
                  <p:cNvPr id="49" name="Rectangle 48"/>
                  <p:cNvSpPr/>
                  <p:nvPr/>
                </p:nvSpPr>
                <p:spPr bwMode="auto">
                  <a:xfrm>
                    <a:off x="3707904" y="390511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Persister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0" name="Rectangle 49"/>
                  <p:cNvSpPr/>
                  <p:nvPr/>
                </p:nvSpPr>
                <p:spPr bwMode="auto">
                  <a:xfrm>
                    <a:off x="3707904" y="419314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Notification</a:t>
                    </a:r>
                    <a:r>
                      <a:rPr kumimoji="1" lang="en-US" sz="1600" b="0" i="0" u="none" strike="noStrike" cap="none" normalizeH="0" dirty="0" smtClean="0">
                        <a:ln>
                          <a:noFill/>
                        </a:ln>
                        <a:solidFill>
                          <a:schemeClr val="bg1"/>
                        </a:solidFill>
                        <a:effectLst/>
                        <a:latin typeface="Fujitsu Sans" panose="020B0404060202020204" pitchFamily="34" charset="0"/>
                        <a:ea typeface="ＭＳ Ｐゴシック" pitchFamily="50" charset="-128"/>
                      </a:rPr>
                      <a:t> Engine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2" name="Rectangle 51"/>
                  <p:cNvSpPr/>
                  <p:nvPr/>
                </p:nvSpPr>
                <p:spPr bwMode="auto">
                  <a:xfrm>
                    <a:off x="5868144" y="2060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Monitoring API</a:t>
                    </a:r>
                  </a:p>
                </p:txBody>
              </p:sp>
              <p:sp>
                <p:nvSpPr>
                  <p:cNvPr id="55" name="Rectangle 54"/>
                  <p:cNvSpPr/>
                  <p:nvPr/>
                </p:nvSpPr>
                <p:spPr bwMode="auto">
                  <a:xfrm>
                    <a:off x="5868144" y="390511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Persister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6" name="Rectangle 55"/>
                  <p:cNvSpPr/>
                  <p:nvPr/>
                </p:nvSpPr>
                <p:spPr bwMode="auto">
                  <a:xfrm>
                    <a:off x="5868144" y="4193144"/>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Notification Engine</a:t>
                    </a:r>
                  </a:p>
                </p:txBody>
              </p:sp>
            </p:grpSp>
            <p:grpSp>
              <p:nvGrpSpPr>
                <p:cNvPr id="4" name="Group 3"/>
                <p:cNvGrpSpPr/>
                <p:nvPr/>
              </p:nvGrpSpPr>
              <p:grpSpPr>
                <a:xfrm>
                  <a:off x="1043608" y="5116056"/>
                  <a:ext cx="6480720" cy="689208"/>
                  <a:chOff x="1043608" y="5332080"/>
                  <a:chExt cx="6480720" cy="689208"/>
                </a:xfrm>
              </p:grpSpPr>
              <p:sp>
                <p:nvSpPr>
                  <p:cNvPr id="53" name="Oval 52"/>
                  <p:cNvSpPr/>
                  <p:nvPr/>
                </p:nvSpPr>
                <p:spPr bwMode="auto">
                  <a:xfrm>
                    <a:off x="1043608" y="5332080"/>
                    <a:ext cx="6480720" cy="689208"/>
                  </a:xfrm>
                  <a:prstGeom prst="ellipse">
                    <a:avLst/>
                  </a:prstGeom>
                  <a:solidFill>
                    <a:srgbClr val="FDF1F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37" name="Rectangle 36"/>
                  <p:cNvSpPr/>
                  <p:nvPr/>
                </p:nvSpPr>
                <p:spPr bwMode="auto">
                  <a:xfrm>
                    <a:off x="3635896" y="5567208"/>
                    <a:ext cx="129614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Config</a:t>
                    </a:r>
                    <a:r>
                      <a:rPr kumimoji="1" lang="de-DE"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Database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9" name="Rectangle 38"/>
                  <p:cNvSpPr/>
                  <p:nvPr/>
                </p:nvSpPr>
                <p:spPr bwMode="auto">
                  <a:xfrm>
                    <a:off x="5148064" y="5567208"/>
                    <a:ext cx="1202173"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Config</a:t>
                    </a:r>
                    <a:r>
                      <a:rPr kumimoji="1" lang="de-DE"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Database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8" name="Rectangle 57"/>
                  <p:cNvSpPr/>
                  <p:nvPr/>
                </p:nvSpPr>
                <p:spPr bwMode="auto">
                  <a:xfrm>
                    <a:off x="1907704" y="5589240"/>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de-DE" sz="1600" b="0" i="0" u="none" strike="noStrike" cap="none" normalizeH="0" baseline="0" dirty="0" err="1" smtClean="0">
                        <a:ln>
                          <a:noFill/>
                        </a:ln>
                        <a:solidFill>
                          <a:schemeClr val="bg1"/>
                        </a:solidFill>
                        <a:effectLst/>
                        <a:latin typeface="Fujitsu Sans" panose="020B0404060202020204" pitchFamily="34" charset="0"/>
                        <a:ea typeface="ＭＳ Ｐゴシック" pitchFamily="50" charset="-128"/>
                      </a:rPr>
                      <a:t>Config</a:t>
                    </a:r>
                    <a:r>
                      <a:rPr kumimoji="1" lang="de-DE"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 Database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grpSp>
          <p:grpSp>
            <p:nvGrpSpPr>
              <p:cNvPr id="8" name="Group 7"/>
              <p:cNvGrpSpPr/>
              <p:nvPr/>
            </p:nvGrpSpPr>
            <p:grpSpPr>
              <a:xfrm>
                <a:off x="1043608" y="2996952"/>
                <a:ext cx="6480720" cy="689208"/>
                <a:chOff x="2051720" y="877848"/>
                <a:chExt cx="6480720" cy="689208"/>
              </a:xfrm>
            </p:grpSpPr>
            <p:sp>
              <p:nvSpPr>
                <p:cNvPr id="41" name="Oval 40"/>
                <p:cNvSpPr/>
                <p:nvPr/>
              </p:nvSpPr>
              <p:spPr bwMode="auto">
                <a:xfrm>
                  <a:off x="2051720" y="877848"/>
                  <a:ext cx="6480720" cy="689208"/>
                </a:xfrm>
                <a:prstGeom prst="ellipse">
                  <a:avLst/>
                </a:prstGeom>
                <a:solidFill>
                  <a:srgbClr val="FDF1F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44" name="Rectangle 43"/>
                <p:cNvSpPr/>
                <p:nvPr/>
              </p:nvSpPr>
              <p:spPr bwMode="auto">
                <a:xfrm>
                  <a:off x="4644008" y="1143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Threshold Engine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8" name="Rectangle 47"/>
                <p:cNvSpPr/>
                <p:nvPr/>
              </p:nvSpPr>
              <p:spPr bwMode="auto">
                <a:xfrm>
                  <a:off x="2915816" y="1143848"/>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Threshold Engine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1" name="Rectangle 50"/>
                <p:cNvSpPr/>
                <p:nvPr/>
              </p:nvSpPr>
              <p:spPr bwMode="auto">
                <a:xfrm>
                  <a:off x="6228184" y="1143848"/>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Threshold Engine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grpSp>
        <p:sp>
          <p:nvSpPr>
            <p:cNvPr id="45" name="Oval 44"/>
            <p:cNvSpPr/>
            <p:nvPr/>
          </p:nvSpPr>
          <p:spPr bwMode="auto">
            <a:xfrm>
              <a:off x="1043608" y="2379752"/>
              <a:ext cx="6480720" cy="689208"/>
            </a:xfrm>
            <a:prstGeom prst="ellipse">
              <a:avLst/>
            </a:prstGeom>
            <a:solidFill>
              <a:srgbClr val="FDF1F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54" name="Rectangle 53"/>
            <p:cNvSpPr/>
            <p:nvPr/>
          </p:nvSpPr>
          <p:spPr bwMode="auto">
            <a:xfrm>
              <a:off x="1907704" y="2614880"/>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Message Queue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57" name="Rectangle 56"/>
            <p:cNvSpPr/>
            <p:nvPr/>
          </p:nvSpPr>
          <p:spPr bwMode="auto">
            <a:xfrm>
              <a:off x="5220072" y="2614880"/>
              <a:ext cx="1267627"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Message Queue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66" name="Rectangle 65"/>
            <p:cNvSpPr/>
            <p:nvPr/>
          </p:nvSpPr>
          <p:spPr bwMode="auto">
            <a:xfrm>
              <a:off x="3592406" y="2614880"/>
              <a:ext cx="126762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Message Queue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67" name="Oval 66"/>
            <p:cNvSpPr/>
            <p:nvPr/>
          </p:nvSpPr>
          <p:spPr bwMode="auto">
            <a:xfrm>
              <a:off x="1043608" y="4509120"/>
              <a:ext cx="6480720" cy="689208"/>
            </a:xfrm>
            <a:prstGeom prst="ellipse">
              <a:avLst/>
            </a:prstGeom>
            <a:solidFill>
              <a:srgbClr val="FDF1F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68" name="Rectangle 67"/>
            <p:cNvSpPr/>
            <p:nvPr/>
          </p:nvSpPr>
          <p:spPr bwMode="auto">
            <a:xfrm>
              <a:off x="1907704" y="4775120"/>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err="1" smtClean="0">
                  <a:solidFill>
                    <a:schemeClr val="bg1"/>
                  </a:solidFill>
                  <a:latin typeface="Fujitsu Sans" panose="020B0404060202020204" pitchFamily="34" charset="0"/>
                  <a:ea typeface="ＭＳ Ｐゴシック" pitchFamily="50" charset="-128"/>
                </a:rPr>
                <a:t>Metrics</a:t>
              </a:r>
              <a:r>
                <a:rPr lang="de-DE" sz="1600" dirty="0" smtClean="0">
                  <a:solidFill>
                    <a:schemeClr val="bg1"/>
                  </a:solidFill>
                  <a:latin typeface="Fujitsu Sans" panose="020B0404060202020204" pitchFamily="34" charset="0"/>
                  <a:ea typeface="ＭＳ Ｐゴシック" pitchFamily="50" charset="-128"/>
                </a:rPr>
                <a:t>/Alarms DB</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69" name="Rectangle 68"/>
            <p:cNvSpPr/>
            <p:nvPr/>
          </p:nvSpPr>
          <p:spPr bwMode="auto">
            <a:xfrm>
              <a:off x="5148064" y="4775120"/>
              <a:ext cx="1267627"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err="1" smtClean="0">
                  <a:solidFill>
                    <a:schemeClr val="bg1"/>
                  </a:solidFill>
                  <a:latin typeface="Fujitsu Sans" panose="020B0404060202020204" pitchFamily="34" charset="0"/>
                  <a:ea typeface="ＭＳ Ｐゴシック" pitchFamily="50" charset="-128"/>
                </a:rPr>
                <a:t>Metrics</a:t>
              </a:r>
              <a:r>
                <a:rPr lang="de-DE" sz="1600" dirty="0" smtClean="0">
                  <a:solidFill>
                    <a:schemeClr val="bg1"/>
                  </a:solidFill>
                  <a:latin typeface="Fujitsu Sans" panose="020B0404060202020204" pitchFamily="34" charset="0"/>
                  <a:ea typeface="ＭＳ Ｐゴシック" pitchFamily="50" charset="-128"/>
                </a:rPr>
                <a:t>/Alarms DB</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70" name="Rectangle 69"/>
            <p:cNvSpPr/>
            <p:nvPr/>
          </p:nvSpPr>
          <p:spPr bwMode="auto">
            <a:xfrm>
              <a:off x="3635896" y="4775120"/>
              <a:ext cx="126762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err="1" smtClean="0">
                  <a:solidFill>
                    <a:schemeClr val="bg1"/>
                  </a:solidFill>
                  <a:latin typeface="Fujitsu Sans" panose="020B0404060202020204" pitchFamily="34" charset="0"/>
                  <a:ea typeface="ＭＳ Ｐゴシック" pitchFamily="50" charset="-128"/>
                </a:rPr>
                <a:t>Metrics</a:t>
              </a:r>
              <a:r>
                <a:rPr lang="de-DE" sz="1600" dirty="0" smtClean="0">
                  <a:solidFill>
                    <a:schemeClr val="bg1"/>
                  </a:solidFill>
                  <a:latin typeface="Fujitsu Sans" panose="020B0404060202020204" pitchFamily="34" charset="0"/>
                  <a:ea typeface="ＭＳ Ｐゴシック" pitchFamily="50" charset="-128"/>
                </a:rPr>
                <a:t>/Alarms DB</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grpSp>
    </p:spTree>
    <p:extLst>
      <p:ext uri="{BB962C8B-B14F-4D97-AF65-F5344CB8AC3E}">
        <p14:creationId xmlns:p14="http://schemas.microsoft.com/office/powerpoint/2010/main" val="299530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1187624" y="908720"/>
            <a:ext cx="6768751" cy="4464496"/>
            <a:chOff x="1187624" y="908720"/>
            <a:chExt cx="6768751" cy="4464496"/>
          </a:xfrm>
        </p:grpSpPr>
        <p:sp>
          <p:nvSpPr>
            <p:cNvPr id="16" name="Rectangle 15"/>
            <p:cNvSpPr/>
            <p:nvPr/>
          </p:nvSpPr>
          <p:spPr bwMode="auto">
            <a:xfrm>
              <a:off x="1311388" y="908720"/>
              <a:ext cx="6644987" cy="4464496"/>
            </a:xfrm>
            <a:prstGeom prst="rect">
              <a:avLst/>
            </a:prstGeom>
            <a:solidFill>
              <a:schemeClr val="accent5"/>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gn="l">
                <a:lnSpc>
                  <a:spcPts val="1400"/>
                </a:lnSpc>
              </a:pPr>
              <a:r>
                <a:rPr lang="en-US" sz="1100" dirty="0" smtClean="0">
                  <a:solidFill>
                    <a:schemeClr val="bg1"/>
                  </a:solidFill>
                  <a:latin typeface="Fujitsu Sans" panose="020B0404060202020204" pitchFamily="34" charset="0"/>
                  <a:ea typeface="ＭＳ Ｐゴシック" pitchFamily="50" charset="-128"/>
                </a:rPr>
                <a:t>                      </a:t>
              </a:r>
            </a:p>
            <a:p>
              <a:pPr algn="l">
                <a:lnSpc>
                  <a:spcPts val="1300"/>
                </a:lnSpc>
              </a:pPr>
              <a:r>
                <a:rPr lang="en-US" sz="1100" dirty="0">
                  <a:solidFill>
                    <a:schemeClr val="bg1"/>
                  </a:solidFill>
                  <a:latin typeface="Fujitsu Sans" panose="020B0404060202020204" pitchFamily="34" charset="0"/>
                  <a:ea typeface="ＭＳ Ｐゴシック" pitchFamily="50" charset="-128"/>
                </a:rPr>
                <a:t> </a:t>
              </a:r>
              <a:r>
                <a:rPr lang="en-US" sz="1100" dirty="0" smtClean="0">
                  <a:solidFill>
                    <a:schemeClr val="bg1"/>
                  </a:solidFill>
                  <a:latin typeface="Fujitsu Sans" panose="020B0404060202020204" pitchFamily="34" charset="0"/>
                  <a:ea typeface="ＭＳ Ｐゴシック" pitchFamily="50" charset="-128"/>
                </a:rPr>
                <a:t>                        </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4" name="Straight Connector 3"/>
            <p:cNvCxnSpPr>
              <a:stCxn id="21" idx="0"/>
              <a:endCxn id="21" idx="0"/>
            </p:cNvCxnSpPr>
            <p:nvPr/>
          </p:nvCxnSpPr>
          <p:spPr bwMode="auto">
            <a:xfrm>
              <a:off x="1311389" y="2834840"/>
              <a:ext cx="0" cy="0"/>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34" name="Rectangle 33"/>
            <p:cNvSpPr/>
            <p:nvPr/>
          </p:nvSpPr>
          <p:spPr bwMode="auto">
            <a:xfrm>
              <a:off x="1475656" y="1196753"/>
              <a:ext cx="6336704" cy="4032448"/>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r>
                <a:rPr lang="en-US" sz="1600">
                  <a:solidFill>
                    <a:schemeClr val="bg1"/>
                  </a:solidFill>
                  <a:latin typeface="Fujitsu Sans" panose="020B0404060202020204" pitchFamily="34" charset="0"/>
                  <a:ea typeface="ＭＳ Ｐゴシック" pitchFamily="50" charset="-128"/>
                </a:rPr>
                <a:t>Node 2</a:t>
              </a:r>
              <a:endParaRPr lang="en-US" sz="1600" dirty="0">
                <a:solidFill>
                  <a:schemeClr val="bg1"/>
                </a:solidFill>
                <a:latin typeface="Fujitsu Sans" panose="020B0404060202020204" pitchFamily="34" charset="0"/>
                <a:ea typeface="ＭＳ Ｐゴシック" pitchFamily="50" charset="-128"/>
              </a:endParaRPr>
            </a:p>
          </p:txBody>
        </p:sp>
        <p:sp>
          <p:nvSpPr>
            <p:cNvPr id="43" name="Rectangle 42"/>
            <p:cNvSpPr/>
            <p:nvPr/>
          </p:nvSpPr>
          <p:spPr bwMode="auto">
            <a:xfrm>
              <a:off x="2195736" y="908720"/>
              <a:ext cx="4968552" cy="412337"/>
            </a:xfrm>
            <a:prstGeom prst="rect">
              <a:avLst/>
            </a:prstGeom>
            <a:solidFill>
              <a:srgbClr val="FDF1F1"/>
            </a:solidFill>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en-US" sz="1600" i="0" u="none" strike="noStrike" cap="none" normalizeH="0" baseline="0" dirty="0" smtClean="0">
                  <a:ln>
                    <a:noFill/>
                  </a:ln>
                  <a:solidFill>
                    <a:schemeClr val="tx1"/>
                  </a:solidFill>
                  <a:effectLst/>
                  <a:latin typeface="Fujitsu Sans" panose="020B0404060202020204" pitchFamily="34" charset="0"/>
                  <a:ea typeface="ＭＳ Ｐゴシック" pitchFamily="50" charset="-128"/>
                </a:rPr>
                <a:t>Load Balancer</a:t>
              </a:r>
            </a:p>
          </p:txBody>
        </p:sp>
        <p:sp>
          <p:nvSpPr>
            <p:cNvPr id="172" name="Rectangle 171"/>
            <p:cNvSpPr/>
            <p:nvPr/>
          </p:nvSpPr>
          <p:spPr bwMode="auto">
            <a:xfrm>
              <a:off x="3956587" y="4190788"/>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grpSp>
          <p:nvGrpSpPr>
            <p:cNvPr id="3" name="Group 2"/>
            <p:cNvGrpSpPr/>
            <p:nvPr/>
          </p:nvGrpSpPr>
          <p:grpSpPr>
            <a:xfrm>
              <a:off x="3724674" y="1772816"/>
              <a:ext cx="1855438" cy="2291666"/>
              <a:chOff x="3220618" y="1857414"/>
              <a:chExt cx="1855438" cy="2291666"/>
            </a:xfrm>
          </p:grpSpPr>
          <p:sp>
            <p:nvSpPr>
              <p:cNvPr id="167" name="Rectangle 166"/>
              <p:cNvSpPr/>
              <p:nvPr/>
            </p:nvSpPr>
            <p:spPr bwMode="auto">
              <a:xfrm>
                <a:off x="3220618" y="1857414"/>
                <a:ext cx="1855438" cy="229166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endParaRPr lang="en-US" sz="1600" dirty="0">
                  <a:solidFill>
                    <a:schemeClr val="bg1"/>
                  </a:solidFill>
                  <a:latin typeface="Fujitsu Sans" panose="020B0404060202020204" pitchFamily="34" charset="0"/>
                  <a:ea typeface="ＭＳ Ｐゴシック" pitchFamily="50" charset="-128"/>
                </a:endParaRPr>
              </a:p>
            </p:txBody>
          </p:sp>
          <p:sp>
            <p:nvSpPr>
              <p:cNvPr id="41" name="TextBox 40"/>
              <p:cNvSpPr txBox="1"/>
              <p:nvPr/>
            </p:nvSpPr>
            <p:spPr>
              <a:xfrm>
                <a:off x="3905543" y="1929422"/>
                <a:ext cx="1170513" cy="2052870"/>
              </a:xfrm>
              <a:prstGeom prst="rect">
                <a:avLst/>
              </a:prstGeom>
              <a:noFill/>
            </p:spPr>
            <p:txBody>
              <a:bodyPr wrap="none" rtlCol="0">
                <a:spAutoFit/>
              </a:bodyPr>
              <a:lstStyle/>
              <a:p>
                <a:pPr algn="l">
                  <a:lnSpc>
                    <a:spcPct val="70000"/>
                  </a:lnSpc>
                </a:pPr>
                <a:r>
                  <a:rPr lang="de-DE" sz="1400" dirty="0" smtClean="0">
                    <a:solidFill>
                      <a:schemeClr val="bg1"/>
                    </a:solidFill>
                    <a:latin typeface="Fujitsu Sans" panose="020B0404060202020204"/>
                  </a:rPr>
                  <a:t>Monitoring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Message Queue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Persister</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Notification</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Threshold</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Alarms DB</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Config</a:t>
                </a:r>
                <a:r>
                  <a:rPr lang="de-DE" sz="1400" dirty="0" smtClean="0">
                    <a:solidFill>
                      <a:schemeClr val="bg1"/>
                    </a:solidFill>
                    <a:latin typeface="Fujitsu Sans" panose="020B0404060202020204"/>
                  </a:rPr>
                  <a:t> Database</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Transformer</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Persister</a:t>
                </a:r>
                <a:endParaRPr lang="de-DE" sz="1400" dirty="0" smtClean="0">
                  <a:solidFill>
                    <a:schemeClr val="bg1"/>
                  </a:solidFill>
                  <a:latin typeface="Fujitsu Sans" panose="020B0404060202020204"/>
                </a:endParaRPr>
              </a:p>
              <a:p>
                <a:pPr algn="l">
                  <a:lnSpc>
                    <a:spcPct val="70000"/>
                  </a:lnSpc>
                </a:pP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Database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Kibana</a:t>
                </a:r>
                <a:r>
                  <a:rPr lang="de-DE" sz="1400" dirty="0" smtClean="0">
                    <a:solidFill>
                      <a:schemeClr val="bg1"/>
                    </a:solidFill>
                    <a:latin typeface="Fujitsu Sans" panose="020B0404060202020204"/>
                  </a:rPr>
                  <a:t> Server</a:t>
                </a:r>
                <a:endParaRPr lang="en-US" sz="1400" dirty="0">
                  <a:solidFill>
                    <a:schemeClr val="bg1"/>
                  </a:solidFill>
                  <a:latin typeface="Fujitsu Sans" panose="020B0404060202020204"/>
                </a:endParaRPr>
              </a:p>
            </p:txBody>
          </p:sp>
          <p:sp>
            <p:nvSpPr>
              <p:cNvPr id="42" name="Rectangle 41"/>
              <p:cNvSpPr/>
              <p:nvPr/>
            </p:nvSpPr>
            <p:spPr bwMode="auto">
              <a:xfrm>
                <a:off x="3285626" y="1919878"/>
                <a:ext cx="619917" cy="246324"/>
              </a:xfrm>
              <a:prstGeom prst="rect">
                <a:avLst/>
              </a:prstGeom>
              <a:ln w="9525">
                <a:solidFill>
                  <a:schemeClr val="accent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Node 2</a:t>
                </a:r>
              </a:p>
            </p:txBody>
          </p:sp>
        </p:grpSp>
        <p:sp>
          <p:nvSpPr>
            <p:cNvPr id="173" name="Rectangle 172"/>
            <p:cNvSpPr/>
            <p:nvPr/>
          </p:nvSpPr>
          <p:spPr bwMode="auto">
            <a:xfrm>
              <a:off x="3956587" y="3933056"/>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45" name="Rectangle 44"/>
            <p:cNvSpPr/>
            <p:nvPr/>
          </p:nvSpPr>
          <p:spPr bwMode="auto">
            <a:xfrm>
              <a:off x="6101767" y="4869160"/>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grpSp>
          <p:nvGrpSpPr>
            <p:cNvPr id="46" name="Group 45"/>
            <p:cNvGrpSpPr/>
            <p:nvPr/>
          </p:nvGrpSpPr>
          <p:grpSpPr>
            <a:xfrm>
              <a:off x="5812906" y="2492896"/>
              <a:ext cx="1855438" cy="2291666"/>
              <a:chOff x="3220618" y="1857414"/>
              <a:chExt cx="1855438" cy="2291666"/>
            </a:xfrm>
          </p:grpSpPr>
          <p:sp>
            <p:nvSpPr>
              <p:cNvPr id="48" name="Rectangle 47"/>
              <p:cNvSpPr/>
              <p:nvPr/>
            </p:nvSpPr>
            <p:spPr bwMode="auto">
              <a:xfrm>
                <a:off x="3220618" y="1857414"/>
                <a:ext cx="1855438" cy="229166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endParaRPr lang="en-US" sz="1600" dirty="0">
                  <a:solidFill>
                    <a:schemeClr val="bg1"/>
                  </a:solidFill>
                  <a:latin typeface="Fujitsu Sans" panose="020B0404060202020204" pitchFamily="34" charset="0"/>
                  <a:ea typeface="ＭＳ Ｐゴシック" pitchFamily="50" charset="-128"/>
                </a:endParaRPr>
              </a:p>
            </p:txBody>
          </p:sp>
          <p:sp>
            <p:nvSpPr>
              <p:cNvPr id="49" name="TextBox 48"/>
              <p:cNvSpPr txBox="1"/>
              <p:nvPr/>
            </p:nvSpPr>
            <p:spPr>
              <a:xfrm>
                <a:off x="3905543" y="1929422"/>
                <a:ext cx="1170513" cy="2052870"/>
              </a:xfrm>
              <a:prstGeom prst="rect">
                <a:avLst/>
              </a:prstGeom>
              <a:noFill/>
            </p:spPr>
            <p:txBody>
              <a:bodyPr wrap="none" rtlCol="0">
                <a:spAutoFit/>
              </a:bodyPr>
              <a:lstStyle/>
              <a:p>
                <a:pPr algn="l">
                  <a:lnSpc>
                    <a:spcPct val="70000"/>
                  </a:lnSpc>
                </a:pPr>
                <a:r>
                  <a:rPr lang="de-DE" sz="1400" dirty="0" smtClean="0">
                    <a:solidFill>
                      <a:schemeClr val="bg1"/>
                    </a:solidFill>
                    <a:latin typeface="Fujitsu Sans" panose="020B0404060202020204"/>
                  </a:rPr>
                  <a:t>Monitoring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Message Queue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Persister</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Notification</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Threshold</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Alarms DB</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Config</a:t>
                </a:r>
                <a:r>
                  <a:rPr lang="de-DE" sz="1400" dirty="0" smtClean="0">
                    <a:solidFill>
                      <a:schemeClr val="bg1"/>
                    </a:solidFill>
                    <a:latin typeface="Fujitsu Sans" panose="020B0404060202020204"/>
                  </a:rPr>
                  <a:t> Database</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Transformer</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Persister</a:t>
                </a:r>
                <a:endParaRPr lang="de-DE" sz="1400" dirty="0" smtClean="0">
                  <a:solidFill>
                    <a:schemeClr val="bg1"/>
                  </a:solidFill>
                  <a:latin typeface="Fujitsu Sans" panose="020B0404060202020204"/>
                </a:endParaRPr>
              </a:p>
              <a:p>
                <a:pPr algn="l">
                  <a:lnSpc>
                    <a:spcPct val="70000"/>
                  </a:lnSpc>
                </a:pP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Database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Kibana</a:t>
                </a:r>
                <a:r>
                  <a:rPr lang="de-DE" sz="1400" dirty="0" smtClean="0">
                    <a:solidFill>
                      <a:schemeClr val="bg1"/>
                    </a:solidFill>
                    <a:latin typeface="Fujitsu Sans" panose="020B0404060202020204"/>
                  </a:rPr>
                  <a:t> Server</a:t>
                </a:r>
                <a:endParaRPr lang="en-US" sz="1400" dirty="0">
                  <a:solidFill>
                    <a:schemeClr val="bg1"/>
                  </a:solidFill>
                  <a:latin typeface="Fujitsu Sans" panose="020B0404060202020204"/>
                </a:endParaRPr>
              </a:p>
            </p:txBody>
          </p:sp>
          <p:sp>
            <p:nvSpPr>
              <p:cNvPr id="50" name="Rectangle 49"/>
              <p:cNvSpPr/>
              <p:nvPr/>
            </p:nvSpPr>
            <p:spPr bwMode="auto">
              <a:xfrm>
                <a:off x="3285626" y="1919878"/>
                <a:ext cx="619917" cy="246324"/>
              </a:xfrm>
              <a:prstGeom prst="rect">
                <a:avLst/>
              </a:prstGeom>
              <a:ln w="9525">
                <a:solidFill>
                  <a:schemeClr val="accent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Node 3</a:t>
                </a:r>
              </a:p>
            </p:txBody>
          </p:sp>
        </p:grpSp>
        <p:sp>
          <p:nvSpPr>
            <p:cNvPr id="47" name="Rectangle 46"/>
            <p:cNvSpPr/>
            <p:nvPr/>
          </p:nvSpPr>
          <p:spPr bwMode="auto">
            <a:xfrm>
              <a:off x="6100057" y="4608450"/>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Metrics Agent </a:t>
              </a:r>
            </a:p>
          </p:txBody>
        </p:sp>
        <p:sp>
          <p:nvSpPr>
            <p:cNvPr id="52" name="Rectangle 51"/>
            <p:cNvSpPr/>
            <p:nvPr/>
          </p:nvSpPr>
          <p:spPr bwMode="auto">
            <a:xfrm>
              <a:off x="1853295" y="4838860"/>
              <a:ext cx="1350553" cy="246324"/>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Log Agent</a:t>
              </a:r>
            </a:p>
          </p:txBody>
        </p:sp>
        <p:grpSp>
          <p:nvGrpSpPr>
            <p:cNvPr id="53" name="Group 52"/>
            <p:cNvGrpSpPr/>
            <p:nvPr/>
          </p:nvGrpSpPr>
          <p:grpSpPr>
            <a:xfrm>
              <a:off x="1619672" y="2492896"/>
              <a:ext cx="1855438" cy="2291666"/>
              <a:chOff x="3220618" y="1857414"/>
              <a:chExt cx="1855438" cy="2291666"/>
            </a:xfrm>
          </p:grpSpPr>
          <p:sp>
            <p:nvSpPr>
              <p:cNvPr id="55" name="Rectangle 54"/>
              <p:cNvSpPr/>
              <p:nvPr/>
            </p:nvSpPr>
            <p:spPr bwMode="auto">
              <a:xfrm>
                <a:off x="3220618" y="1857414"/>
                <a:ext cx="1855438" cy="229166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a:lnSpc>
                    <a:spcPts val="1400"/>
                  </a:lnSpc>
                </a:pPr>
                <a:endParaRPr lang="en-US" sz="1600" dirty="0">
                  <a:solidFill>
                    <a:schemeClr val="bg1"/>
                  </a:solidFill>
                  <a:latin typeface="Fujitsu Sans" panose="020B0404060202020204" pitchFamily="34" charset="0"/>
                  <a:ea typeface="ＭＳ Ｐゴシック" pitchFamily="50" charset="-128"/>
                </a:endParaRPr>
              </a:p>
            </p:txBody>
          </p:sp>
          <p:sp>
            <p:nvSpPr>
              <p:cNvPr id="56" name="TextBox 55"/>
              <p:cNvSpPr txBox="1"/>
              <p:nvPr/>
            </p:nvSpPr>
            <p:spPr>
              <a:xfrm>
                <a:off x="3905543" y="1929422"/>
                <a:ext cx="1170513" cy="2052870"/>
              </a:xfrm>
              <a:prstGeom prst="rect">
                <a:avLst/>
              </a:prstGeom>
              <a:noFill/>
            </p:spPr>
            <p:txBody>
              <a:bodyPr wrap="none" rtlCol="0">
                <a:spAutoFit/>
              </a:bodyPr>
              <a:lstStyle/>
              <a:p>
                <a:pPr algn="l">
                  <a:lnSpc>
                    <a:spcPct val="70000"/>
                  </a:lnSpc>
                </a:pPr>
                <a:r>
                  <a:rPr lang="de-DE" sz="1400" dirty="0" smtClean="0">
                    <a:solidFill>
                      <a:schemeClr val="bg1"/>
                    </a:solidFill>
                    <a:latin typeface="Fujitsu Sans" panose="020B0404060202020204"/>
                  </a:rPr>
                  <a:t>Monitoring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Message Queue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Persister</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Notification</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Threshold</a:t>
                </a:r>
                <a:r>
                  <a:rPr lang="de-DE" sz="1400" dirty="0" smtClean="0">
                    <a:solidFill>
                      <a:schemeClr val="bg1"/>
                    </a:solidFill>
                    <a:latin typeface="Fujitsu Sans" panose="020B0404060202020204"/>
                  </a:rPr>
                  <a:t> Engine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Alarms DB</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Config</a:t>
                </a:r>
                <a:r>
                  <a:rPr lang="de-DE" sz="1400" dirty="0" smtClean="0">
                    <a:solidFill>
                      <a:schemeClr val="bg1"/>
                    </a:solidFill>
                    <a:latin typeface="Fujitsu Sans" panose="020B0404060202020204"/>
                  </a:rPr>
                  <a:t> Database</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API</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Transformer</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Persister</a:t>
                </a:r>
                <a:endParaRPr lang="de-DE" sz="1400" dirty="0" smtClean="0">
                  <a:solidFill>
                    <a:schemeClr val="bg1"/>
                  </a:solidFill>
                  <a:latin typeface="Fujitsu Sans" panose="020B0404060202020204"/>
                </a:endParaRPr>
              </a:p>
              <a:p>
                <a:pPr algn="l">
                  <a:lnSpc>
                    <a:spcPct val="70000"/>
                  </a:lnSpc>
                </a:pPr>
                <a:r>
                  <a:rPr lang="de-DE" sz="1400" dirty="0" smtClean="0">
                    <a:solidFill>
                      <a:schemeClr val="bg1"/>
                    </a:solidFill>
                    <a:latin typeface="Fujitsu Sans" panose="020B0404060202020204"/>
                  </a:rPr>
                  <a:t>Log </a:t>
                </a:r>
                <a:r>
                  <a:rPr lang="de-DE" sz="1400" dirty="0" err="1" smtClean="0">
                    <a:solidFill>
                      <a:schemeClr val="bg1"/>
                    </a:solidFill>
                    <a:latin typeface="Fujitsu Sans" panose="020B0404060202020204"/>
                  </a:rPr>
                  <a:t>Metrics</a:t>
                </a:r>
                <a:r>
                  <a:rPr lang="de-DE" sz="1400" dirty="0" smtClean="0">
                    <a:solidFill>
                      <a:schemeClr val="bg1"/>
                    </a:solidFill>
                    <a:latin typeface="Fujitsu Sans" panose="020B0404060202020204"/>
                  </a:rPr>
                  <a:t/>
                </a:r>
                <a:br>
                  <a:rPr lang="de-DE" sz="1400" dirty="0" smtClean="0">
                    <a:solidFill>
                      <a:schemeClr val="bg1"/>
                    </a:solidFill>
                    <a:latin typeface="Fujitsu Sans" panose="020B0404060202020204"/>
                  </a:rPr>
                </a:br>
                <a:r>
                  <a:rPr lang="de-DE" sz="1400" dirty="0" smtClean="0">
                    <a:solidFill>
                      <a:schemeClr val="bg1"/>
                    </a:solidFill>
                    <a:latin typeface="Fujitsu Sans" panose="020B0404060202020204"/>
                  </a:rPr>
                  <a:t>Log Database</a:t>
                </a:r>
                <a:br>
                  <a:rPr lang="de-DE" sz="1400" dirty="0" smtClean="0">
                    <a:solidFill>
                      <a:schemeClr val="bg1"/>
                    </a:solidFill>
                    <a:latin typeface="Fujitsu Sans" panose="020B0404060202020204"/>
                  </a:rPr>
                </a:br>
                <a:r>
                  <a:rPr lang="de-DE" sz="1400" dirty="0" err="1" smtClean="0">
                    <a:solidFill>
                      <a:schemeClr val="bg1"/>
                    </a:solidFill>
                    <a:latin typeface="Fujitsu Sans" panose="020B0404060202020204"/>
                  </a:rPr>
                  <a:t>Kibana</a:t>
                </a:r>
                <a:r>
                  <a:rPr lang="de-DE" sz="1400" dirty="0" smtClean="0">
                    <a:solidFill>
                      <a:schemeClr val="bg1"/>
                    </a:solidFill>
                    <a:latin typeface="Fujitsu Sans" panose="020B0404060202020204"/>
                  </a:rPr>
                  <a:t> Server</a:t>
                </a:r>
                <a:endParaRPr lang="en-US" sz="1400" dirty="0">
                  <a:solidFill>
                    <a:schemeClr val="bg1"/>
                  </a:solidFill>
                  <a:latin typeface="Fujitsu Sans" panose="020B0404060202020204"/>
                </a:endParaRPr>
              </a:p>
            </p:txBody>
          </p:sp>
          <p:sp>
            <p:nvSpPr>
              <p:cNvPr id="57" name="Rectangle 56"/>
              <p:cNvSpPr/>
              <p:nvPr/>
            </p:nvSpPr>
            <p:spPr bwMode="auto">
              <a:xfrm>
                <a:off x="3285626" y="1919878"/>
                <a:ext cx="619917" cy="246324"/>
              </a:xfrm>
              <a:prstGeom prst="rect">
                <a:avLst/>
              </a:prstGeom>
              <a:ln w="9525">
                <a:solidFill>
                  <a:schemeClr val="accent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Node 1</a:t>
                </a:r>
              </a:p>
            </p:txBody>
          </p:sp>
        </p:grpSp>
        <p:sp>
          <p:nvSpPr>
            <p:cNvPr id="54" name="Rectangle 53"/>
            <p:cNvSpPr/>
            <p:nvPr/>
          </p:nvSpPr>
          <p:spPr bwMode="auto">
            <a:xfrm>
              <a:off x="1851585" y="4608450"/>
              <a:ext cx="1352263" cy="260710"/>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CMM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Metrics </a:t>
              </a: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Agent </a:t>
              </a:r>
            </a:p>
          </p:txBody>
        </p:sp>
        <p:sp>
          <p:nvSpPr>
            <p:cNvPr id="15" name="TextBox 14"/>
            <p:cNvSpPr txBox="1"/>
            <p:nvPr/>
          </p:nvSpPr>
          <p:spPr>
            <a:xfrm>
              <a:off x="1187624" y="1434262"/>
              <a:ext cx="1532419" cy="338554"/>
            </a:xfrm>
            <a:prstGeom prst="rect">
              <a:avLst/>
            </a:prstGeom>
            <a:noFill/>
          </p:spPr>
          <p:txBody>
            <a:bodyPr wrap="square" rtlCol="0">
              <a:spAutoFit/>
            </a:bodyPr>
            <a:lstStyle/>
            <a:p>
              <a:r>
                <a:rPr lang="en-US" sz="1600" dirty="0" smtClean="0">
                  <a:latin typeface="Fujitsu Sans" panose="020B0404060202020204" pitchFamily="34" charset="0"/>
                </a:rPr>
                <a:t>CMM Cluster </a:t>
              </a:r>
              <a:endParaRPr lang="en-US" sz="1600" dirty="0">
                <a:latin typeface="Fujitsu Sans" panose="020B0404060202020204" pitchFamily="34" charset="0"/>
              </a:endParaRPr>
            </a:p>
          </p:txBody>
        </p:sp>
        <p:cxnSp>
          <p:nvCxnSpPr>
            <p:cNvPr id="27" name="Straight Arrow Connector 26"/>
            <p:cNvCxnSpPr/>
            <p:nvPr/>
          </p:nvCxnSpPr>
          <p:spPr bwMode="auto">
            <a:xfrm flipH="1">
              <a:off x="3475110" y="4653136"/>
              <a:ext cx="2337796" cy="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 name="Straight Arrow Connector 29"/>
            <p:cNvCxnSpPr/>
            <p:nvPr/>
          </p:nvCxnSpPr>
          <p:spPr bwMode="auto">
            <a:xfrm>
              <a:off x="5588111" y="1918139"/>
              <a:ext cx="224795" cy="64676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Straight Arrow Connector 30"/>
            <p:cNvCxnSpPr/>
            <p:nvPr/>
          </p:nvCxnSpPr>
          <p:spPr bwMode="auto">
            <a:xfrm flipH="1">
              <a:off x="3475110" y="1878537"/>
              <a:ext cx="235090" cy="68636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2" name="Straight Arrow Connector 31"/>
            <p:cNvCxnSpPr/>
            <p:nvPr/>
          </p:nvCxnSpPr>
          <p:spPr bwMode="auto">
            <a:xfrm flipH="1">
              <a:off x="1900253" y="1321057"/>
              <a:ext cx="995024" cy="117183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3" name="Straight Arrow Connector 32"/>
            <p:cNvCxnSpPr/>
            <p:nvPr/>
          </p:nvCxnSpPr>
          <p:spPr bwMode="auto">
            <a:xfrm>
              <a:off x="6454528" y="1321057"/>
              <a:ext cx="997792" cy="117183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5" name="Straight Arrow Connector 34"/>
            <p:cNvCxnSpPr/>
            <p:nvPr/>
          </p:nvCxnSpPr>
          <p:spPr bwMode="auto">
            <a:xfrm flipH="1">
              <a:off x="4563616" y="1321057"/>
              <a:ext cx="8384" cy="435807"/>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arrow" w="med" len="med"/>
              <a:tailEnd type="arrow"/>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Tree>
    <p:extLst>
      <p:ext uri="{BB962C8B-B14F-4D97-AF65-F5344CB8AC3E}">
        <p14:creationId xmlns:p14="http://schemas.microsoft.com/office/powerpoint/2010/main" val="201965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066" y="836712"/>
            <a:ext cx="7712302" cy="5400600"/>
            <a:chOff x="172066" y="836712"/>
            <a:chExt cx="7712302" cy="5400600"/>
          </a:xfrm>
        </p:grpSpPr>
        <p:sp>
          <p:nvSpPr>
            <p:cNvPr id="160" name="Rounded Rectangle 159"/>
            <p:cNvSpPr/>
            <p:nvPr/>
          </p:nvSpPr>
          <p:spPr bwMode="gray">
            <a:xfrm>
              <a:off x="172066" y="836712"/>
              <a:ext cx="7712302" cy="5400600"/>
            </a:xfrm>
            <a:prstGeom prst="roundRect">
              <a:avLst/>
            </a:prstGeom>
            <a:solidFill>
              <a:schemeClr val="bg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bg1"/>
                </a:solidFill>
                <a:latin typeface="Fujitsu Sans"/>
              </a:endParaRPr>
            </a:p>
          </p:txBody>
        </p:sp>
        <p:sp>
          <p:nvSpPr>
            <p:cNvPr id="77" name="Rounded Rectangle 76"/>
            <p:cNvSpPr/>
            <p:nvPr/>
          </p:nvSpPr>
          <p:spPr bwMode="gray">
            <a:xfrm>
              <a:off x="335027" y="1878831"/>
              <a:ext cx="7405325" cy="4176465"/>
            </a:xfrm>
            <a:prstGeom prst="roundRect">
              <a:avLst/>
            </a:prstGeom>
            <a:solidFill>
              <a:schemeClr val="accent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bg1"/>
                </a:solidFill>
                <a:latin typeface="Fujitsu Sans"/>
              </a:endParaRPr>
            </a:p>
          </p:txBody>
        </p:sp>
        <p:sp>
          <p:nvSpPr>
            <p:cNvPr id="52" name="Rounded Rectangle 51"/>
            <p:cNvSpPr/>
            <p:nvPr/>
          </p:nvSpPr>
          <p:spPr bwMode="gray">
            <a:xfrm>
              <a:off x="1666158" y="1052736"/>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600" b="1" dirty="0" smtClean="0">
                  <a:solidFill>
                    <a:schemeClr val="bg1"/>
                  </a:solidFill>
                  <a:latin typeface="Fujitsu Sans"/>
                </a:rPr>
                <a:t>CMM Metrics Agent</a:t>
              </a:r>
              <a:endParaRPr lang="en-US" sz="1600" b="1" dirty="0">
                <a:solidFill>
                  <a:schemeClr val="bg1"/>
                </a:solidFill>
                <a:latin typeface="Fujitsu Sans"/>
              </a:endParaRPr>
            </a:p>
          </p:txBody>
        </p:sp>
        <p:sp>
          <p:nvSpPr>
            <p:cNvPr id="64" name="Rounded Rectangle 63"/>
            <p:cNvSpPr/>
            <p:nvPr/>
          </p:nvSpPr>
          <p:spPr bwMode="gray">
            <a:xfrm>
              <a:off x="3851920" y="1052736"/>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en-US" sz="1600" b="1" dirty="0" smtClean="0">
                  <a:solidFill>
                    <a:schemeClr val="bg1"/>
                  </a:solidFill>
                  <a:latin typeface="Fujitsu Sans"/>
                </a:rPr>
                <a:t>CMM Horizon Plugin</a:t>
              </a:r>
              <a:endParaRPr lang="en-US" sz="1600" b="1" dirty="0">
                <a:solidFill>
                  <a:schemeClr val="bg1"/>
                </a:solidFill>
                <a:latin typeface="Fujitsu Sans"/>
              </a:endParaRPr>
            </a:p>
          </p:txBody>
        </p:sp>
        <p:cxnSp>
          <p:nvCxnSpPr>
            <p:cNvPr id="7" name="Straight Connector 6"/>
            <p:cNvCxnSpPr>
              <a:stCxn id="52" idx="2"/>
            </p:cNvCxnSpPr>
            <p:nvPr/>
          </p:nvCxnSpPr>
          <p:spPr bwMode="auto">
            <a:xfrm>
              <a:off x="2386238" y="1518791"/>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Rounded Rectangle 79"/>
            <p:cNvSpPr/>
            <p:nvPr/>
          </p:nvSpPr>
          <p:spPr bwMode="gray">
            <a:xfrm>
              <a:off x="340568" y="1878831"/>
              <a:ext cx="1207096" cy="432048"/>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600" b="1" dirty="0" smtClean="0">
                  <a:solidFill>
                    <a:schemeClr val="bg1"/>
                  </a:solidFill>
                  <a:latin typeface="Fujitsu Sans"/>
                </a:rPr>
                <a:t>CMM Cluster</a:t>
              </a:r>
              <a:endParaRPr lang="en-US" sz="1600" b="1" dirty="0">
                <a:solidFill>
                  <a:schemeClr val="bg1"/>
                </a:solidFill>
                <a:latin typeface="Fujitsu Sans"/>
              </a:endParaRPr>
            </a:p>
          </p:txBody>
        </p:sp>
        <p:cxnSp>
          <p:nvCxnSpPr>
            <p:cNvPr id="81" name="Straight Connector 80"/>
            <p:cNvCxnSpPr/>
            <p:nvPr/>
          </p:nvCxnSpPr>
          <p:spPr bwMode="auto">
            <a:xfrm>
              <a:off x="4551161" y="1518791"/>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8" name="Rectangle 27"/>
            <p:cNvSpPr/>
            <p:nvPr/>
          </p:nvSpPr>
          <p:spPr>
            <a:xfrm>
              <a:off x="2369037" y="1916831"/>
              <a:ext cx="925254" cy="338554"/>
            </a:xfrm>
            <a:prstGeom prst="rect">
              <a:avLst/>
            </a:prstGeom>
          </p:spPr>
          <p:txBody>
            <a:bodyPr wrap="none">
              <a:spAutoFit/>
            </a:bodyPr>
            <a:lstStyle/>
            <a:p>
              <a:r>
                <a:rPr lang="en-US" sz="1600" dirty="0" smtClean="0">
                  <a:solidFill>
                    <a:schemeClr val="tx1"/>
                  </a:solidFill>
                  <a:latin typeface="Fujitsu Sans"/>
                </a:rPr>
                <a:t>Post metrics</a:t>
              </a:r>
              <a:endParaRPr lang="de-DE" sz="1600" dirty="0"/>
            </a:p>
          </p:txBody>
        </p:sp>
        <p:sp>
          <p:nvSpPr>
            <p:cNvPr id="153" name="Rectangle 152"/>
            <p:cNvSpPr/>
            <p:nvPr/>
          </p:nvSpPr>
          <p:spPr>
            <a:xfrm>
              <a:off x="4570994" y="1916831"/>
              <a:ext cx="1378904" cy="577081"/>
            </a:xfrm>
            <a:prstGeom prst="rect">
              <a:avLst/>
            </a:prstGeom>
          </p:spPr>
          <p:txBody>
            <a:bodyPr wrap="none">
              <a:spAutoFit/>
            </a:bodyPr>
            <a:lstStyle/>
            <a:p>
              <a:pPr algn="l">
                <a:lnSpc>
                  <a:spcPts val="1200"/>
                </a:lnSpc>
                <a:spcBef>
                  <a:spcPts val="1200"/>
                </a:spcBef>
              </a:pPr>
              <a:r>
                <a:rPr lang="en-US" sz="1600" dirty="0" smtClean="0">
                  <a:solidFill>
                    <a:schemeClr val="tx1"/>
                  </a:solidFill>
                  <a:latin typeface="Fujitsu Sans"/>
                </a:rPr>
                <a:t>Query </a:t>
              </a:r>
              <a:r>
                <a:rPr lang="en-US" sz="1600" dirty="0" smtClean="0">
                  <a:solidFill>
                    <a:schemeClr val="tx1"/>
                  </a:solidFill>
                  <a:latin typeface="Fujitsu Sans"/>
                </a:rPr>
                <a:t>metrics</a:t>
              </a:r>
              <a:br>
                <a:rPr lang="en-US" sz="1600" dirty="0" smtClean="0">
                  <a:solidFill>
                    <a:schemeClr val="tx1"/>
                  </a:solidFill>
                  <a:latin typeface="Fujitsu Sans"/>
                </a:rPr>
              </a:br>
              <a:r>
                <a:rPr lang="en-US" sz="1600" dirty="0" smtClean="0">
                  <a:solidFill>
                    <a:schemeClr val="tx1"/>
                  </a:solidFill>
                  <a:latin typeface="Fujitsu Sans"/>
                </a:rPr>
                <a:t>Handle alarms</a:t>
              </a:r>
              <a:br>
                <a:rPr lang="en-US" sz="1600" dirty="0" smtClean="0">
                  <a:solidFill>
                    <a:schemeClr val="tx1"/>
                  </a:solidFill>
                  <a:latin typeface="Fujitsu Sans"/>
                </a:rPr>
              </a:br>
              <a:r>
                <a:rPr lang="en-US" sz="1600" dirty="0" smtClean="0">
                  <a:solidFill>
                    <a:schemeClr val="tx1"/>
                  </a:solidFill>
                  <a:latin typeface="Fujitsu Sans"/>
                </a:rPr>
                <a:t>Handle </a:t>
              </a:r>
              <a:r>
                <a:rPr lang="en-US" sz="1600" dirty="0" smtClean="0">
                  <a:solidFill>
                    <a:schemeClr val="tx1"/>
                  </a:solidFill>
                  <a:latin typeface="Fujitsu Sans"/>
                </a:rPr>
                <a:t>notifications</a:t>
              </a:r>
              <a:endParaRPr lang="de-DE" sz="1600" dirty="0"/>
            </a:p>
          </p:txBody>
        </p:sp>
        <p:sp>
          <p:nvSpPr>
            <p:cNvPr id="157" name="Rectangle 156"/>
            <p:cNvSpPr/>
            <p:nvPr/>
          </p:nvSpPr>
          <p:spPr>
            <a:xfrm>
              <a:off x="6484626" y="4365104"/>
              <a:ext cx="1144865" cy="707886"/>
            </a:xfrm>
            <a:prstGeom prst="rect">
              <a:avLst/>
            </a:prstGeom>
          </p:spPr>
          <p:txBody>
            <a:bodyPr wrap="none">
              <a:spAutoFit/>
            </a:bodyPr>
            <a:lstStyle/>
            <a:p>
              <a:pPr algn="l">
                <a:lnSpc>
                  <a:spcPts val="1200"/>
                </a:lnSpc>
                <a:spcBef>
                  <a:spcPts val="1200"/>
                </a:spcBef>
              </a:pPr>
              <a:r>
                <a:rPr lang="en-US" sz="1600" dirty="0" smtClean="0">
                  <a:solidFill>
                    <a:schemeClr val="tx1"/>
                  </a:solidFill>
                  <a:latin typeface="Fujitsu Sans"/>
                </a:rPr>
                <a:t>Store </a:t>
              </a:r>
              <a:r>
                <a:rPr lang="en-US" sz="1600" dirty="0" smtClean="0">
                  <a:solidFill>
                    <a:schemeClr val="tx1"/>
                  </a:solidFill>
                  <a:latin typeface="Fujitsu Sans"/>
                </a:rPr>
                <a:t>alarm</a:t>
              </a:r>
              <a:br>
                <a:rPr lang="en-US" sz="1600" dirty="0" smtClean="0">
                  <a:solidFill>
                    <a:schemeClr val="tx1"/>
                  </a:solidFill>
                  <a:latin typeface="Fujitsu Sans"/>
                </a:rPr>
              </a:br>
              <a:r>
                <a:rPr lang="en-US" sz="1600" dirty="0" smtClean="0">
                  <a:solidFill>
                    <a:schemeClr val="tx1"/>
                  </a:solidFill>
                  <a:latin typeface="Fujitsu Sans"/>
                </a:rPr>
                <a:t>definitions</a:t>
              </a:r>
              <a:r>
                <a:rPr lang="en-US" sz="1600" dirty="0">
                  <a:solidFill>
                    <a:schemeClr val="tx1"/>
                  </a:solidFill>
                  <a:latin typeface="Fujitsu Sans"/>
                </a:rPr>
                <a:t> </a:t>
              </a:r>
              <a:r>
                <a:rPr lang="en-US" sz="1600" dirty="0" smtClean="0">
                  <a:solidFill>
                    <a:schemeClr val="tx1"/>
                  </a:solidFill>
                  <a:latin typeface="Fujitsu Sans"/>
                </a:rPr>
                <a:t/>
              </a:r>
              <a:br>
                <a:rPr lang="en-US" sz="1600" dirty="0" smtClean="0">
                  <a:solidFill>
                    <a:schemeClr val="tx1"/>
                  </a:solidFill>
                  <a:latin typeface="Fujitsu Sans"/>
                </a:rPr>
              </a:br>
              <a:r>
                <a:rPr lang="en-US" sz="1600" dirty="0" smtClean="0">
                  <a:solidFill>
                    <a:schemeClr val="tx1"/>
                  </a:solidFill>
                  <a:latin typeface="Fujitsu Sans"/>
                </a:rPr>
                <a:t>and notification</a:t>
              </a:r>
              <a:r>
                <a:rPr lang="en-US" sz="1600" dirty="0" smtClean="0">
                  <a:solidFill>
                    <a:schemeClr val="tx1"/>
                  </a:solidFill>
                  <a:latin typeface="Fujitsu Sans"/>
                </a:rPr>
                <a:t> </a:t>
              </a:r>
              <a:br>
                <a:rPr lang="en-US" sz="1600" dirty="0" smtClean="0">
                  <a:solidFill>
                    <a:schemeClr val="tx1"/>
                  </a:solidFill>
                  <a:latin typeface="Fujitsu Sans"/>
                </a:rPr>
              </a:br>
              <a:r>
                <a:rPr lang="en-US" sz="1600" dirty="0" smtClean="0">
                  <a:solidFill>
                    <a:schemeClr val="tx1"/>
                  </a:solidFill>
                  <a:latin typeface="Fujitsu Sans"/>
                </a:rPr>
                <a:t>methods</a:t>
              </a:r>
              <a:endParaRPr lang="de-DE" sz="1600" dirty="0"/>
            </a:p>
          </p:txBody>
        </p:sp>
        <p:sp>
          <p:nvSpPr>
            <p:cNvPr id="158" name="Rectangle 157"/>
            <p:cNvSpPr/>
            <p:nvPr/>
          </p:nvSpPr>
          <p:spPr>
            <a:xfrm>
              <a:off x="410101" y="2812866"/>
              <a:ext cx="663964" cy="423193"/>
            </a:xfrm>
            <a:prstGeom prst="rect">
              <a:avLst/>
            </a:prstGeom>
          </p:spPr>
          <p:txBody>
            <a:bodyPr wrap="none">
              <a:spAutoFit/>
            </a:bodyPr>
            <a:lstStyle/>
            <a:p>
              <a:pPr algn="l">
                <a:lnSpc>
                  <a:spcPts val="1200"/>
                </a:lnSpc>
                <a:spcBef>
                  <a:spcPts val="1200"/>
                </a:spcBef>
              </a:pPr>
              <a:r>
                <a:rPr lang="en-US" sz="1600" dirty="0" smtClean="0">
                  <a:solidFill>
                    <a:schemeClr val="tx1"/>
                  </a:solidFill>
                  <a:latin typeface="Fujitsu Sans"/>
                </a:rPr>
                <a:t>Query</a:t>
              </a:r>
              <a:br>
                <a:rPr lang="en-US" sz="1600" dirty="0" smtClean="0">
                  <a:solidFill>
                    <a:schemeClr val="tx1"/>
                  </a:solidFill>
                  <a:latin typeface="Fujitsu Sans"/>
                </a:rPr>
              </a:br>
              <a:r>
                <a:rPr lang="en-US" sz="1600" dirty="0" smtClean="0">
                  <a:solidFill>
                    <a:schemeClr val="tx1"/>
                  </a:solidFill>
                  <a:latin typeface="Fujitsu Sans"/>
                </a:rPr>
                <a:t>metrics </a:t>
              </a:r>
              <a:endParaRPr lang="de-DE" sz="1600" dirty="0"/>
            </a:p>
          </p:txBody>
        </p:sp>
        <p:sp>
          <p:nvSpPr>
            <p:cNvPr id="159" name="Rectangle 158"/>
            <p:cNvSpPr/>
            <p:nvPr/>
          </p:nvSpPr>
          <p:spPr>
            <a:xfrm>
              <a:off x="3635896" y="3038763"/>
              <a:ext cx="1670727" cy="338554"/>
            </a:xfrm>
            <a:prstGeom prst="rect">
              <a:avLst/>
            </a:prstGeom>
          </p:spPr>
          <p:txBody>
            <a:bodyPr wrap="square">
              <a:spAutoFit/>
            </a:bodyPr>
            <a:lstStyle/>
            <a:p>
              <a:pPr algn="l"/>
              <a:r>
                <a:rPr lang="en-US" sz="1600" dirty="0" smtClean="0">
                  <a:solidFill>
                    <a:schemeClr val="tx1"/>
                  </a:solidFill>
                  <a:latin typeface="Fujitsu Sans"/>
                </a:rPr>
                <a:t>Publish metrics</a:t>
              </a:r>
              <a:endParaRPr lang="de-DE" sz="1600" dirty="0"/>
            </a:p>
          </p:txBody>
        </p:sp>
        <p:sp>
          <p:nvSpPr>
            <p:cNvPr id="53" name="Rounded Rectangle 52"/>
            <p:cNvSpPr/>
            <p:nvPr/>
          </p:nvSpPr>
          <p:spPr bwMode="gray">
            <a:xfrm>
              <a:off x="1605666" y="2708919"/>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50" name="Rounded Rectangle 49"/>
            <p:cNvSpPr/>
            <p:nvPr/>
          </p:nvSpPr>
          <p:spPr bwMode="gray">
            <a:xfrm>
              <a:off x="1465283" y="2625569"/>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cxnSp>
          <p:nvCxnSpPr>
            <p:cNvPr id="82" name="Straight Connector 81"/>
            <p:cNvCxnSpPr/>
            <p:nvPr/>
          </p:nvCxnSpPr>
          <p:spPr bwMode="auto">
            <a:xfrm>
              <a:off x="3635896" y="2814935"/>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7" name="Rounded Rectangle 56"/>
            <p:cNvSpPr/>
            <p:nvPr/>
          </p:nvSpPr>
          <p:spPr bwMode="gray">
            <a:xfrm>
              <a:off x="1610853" y="3501007"/>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6" name="Rounded Rectangle 65"/>
            <p:cNvSpPr/>
            <p:nvPr/>
          </p:nvSpPr>
          <p:spPr bwMode="gray">
            <a:xfrm>
              <a:off x="1470470" y="3417657"/>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7" name="Rounded Rectangle 66"/>
            <p:cNvSpPr/>
            <p:nvPr/>
          </p:nvSpPr>
          <p:spPr bwMode="gray">
            <a:xfrm>
              <a:off x="1331640" y="3318991"/>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b="1" dirty="0" smtClean="0">
                  <a:solidFill>
                    <a:schemeClr val="tx1"/>
                  </a:solidFill>
                  <a:latin typeface="Fujitsu Sans"/>
                </a:rPr>
                <a:t>Message Queue</a:t>
              </a:r>
              <a:endParaRPr lang="en-US" sz="1600" b="1" dirty="0">
                <a:solidFill>
                  <a:schemeClr val="tx1"/>
                </a:solidFill>
                <a:latin typeface="Fujitsu Sans"/>
              </a:endParaRPr>
            </a:p>
          </p:txBody>
        </p:sp>
        <p:cxnSp>
          <p:nvCxnSpPr>
            <p:cNvPr id="94" name="Straight Connector 93"/>
            <p:cNvCxnSpPr/>
            <p:nvPr/>
          </p:nvCxnSpPr>
          <p:spPr bwMode="auto">
            <a:xfrm>
              <a:off x="971600" y="2681652"/>
              <a:ext cx="136" cy="268010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7" name="Straight Connector 96"/>
            <p:cNvCxnSpPr/>
            <p:nvPr/>
          </p:nvCxnSpPr>
          <p:spPr bwMode="auto">
            <a:xfrm>
              <a:off x="3779912" y="3607023"/>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8" name="Straight Connector 97"/>
            <p:cNvCxnSpPr/>
            <p:nvPr/>
          </p:nvCxnSpPr>
          <p:spPr bwMode="auto">
            <a:xfrm>
              <a:off x="5220072" y="3607023"/>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10" name="Group 9"/>
            <p:cNvGrpSpPr/>
            <p:nvPr/>
          </p:nvGrpSpPr>
          <p:grpSpPr>
            <a:xfrm>
              <a:off x="1691680" y="4050284"/>
              <a:ext cx="1207096" cy="635044"/>
              <a:chOff x="1780728" y="4194301"/>
              <a:chExt cx="1207096" cy="635044"/>
            </a:xfrm>
          </p:grpSpPr>
          <p:sp>
            <p:nvSpPr>
              <p:cNvPr id="69" name="Rounded Rectangle 68"/>
              <p:cNvSpPr/>
              <p:nvPr/>
            </p:nvSpPr>
            <p:spPr bwMode="gray">
              <a:xfrm>
                <a:off x="2013792" y="4445496"/>
                <a:ext cx="974032" cy="383849"/>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8" name="Rounded Rectangle 67"/>
              <p:cNvSpPr/>
              <p:nvPr/>
            </p:nvSpPr>
            <p:spPr bwMode="gray">
              <a:xfrm>
                <a:off x="1907704" y="4293096"/>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0" name="Rounded Rectangle 59"/>
              <p:cNvSpPr/>
              <p:nvPr/>
            </p:nvSpPr>
            <p:spPr bwMode="gray">
              <a:xfrm>
                <a:off x="1780728" y="4194301"/>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600" b="1" dirty="0" err="1" smtClean="0">
                    <a:solidFill>
                      <a:schemeClr val="tx1"/>
                    </a:solidFill>
                    <a:latin typeface="Fujitsu Sans"/>
                  </a:rPr>
                  <a:t>Persister</a:t>
                </a:r>
                <a:endParaRPr lang="en-US" sz="1600" b="1" dirty="0">
                  <a:solidFill>
                    <a:schemeClr val="tx1"/>
                  </a:solidFill>
                  <a:latin typeface="Fujitsu Sans"/>
                </a:endParaRPr>
              </a:p>
            </p:txBody>
          </p:sp>
        </p:grpSp>
        <p:grpSp>
          <p:nvGrpSpPr>
            <p:cNvPr id="78" name="Group 77"/>
            <p:cNvGrpSpPr/>
            <p:nvPr/>
          </p:nvGrpSpPr>
          <p:grpSpPr>
            <a:xfrm>
              <a:off x="4733056" y="4047581"/>
              <a:ext cx="1207096" cy="635044"/>
              <a:chOff x="1780728" y="4194301"/>
              <a:chExt cx="1207096" cy="635044"/>
            </a:xfrm>
          </p:grpSpPr>
          <p:sp>
            <p:nvSpPr>
              <p:cNvPr id="79" name="Rounded Rectangle 78"/>
              <p:cNvSpPr/>
              <p:nvPr/>
            </p:nvSpPr>
            <p:spPr bwMode="gray">
              <a:xfrm>
                <a:off x="2013792" y="4445496"/>
                <a:ext cx="974032" cy="383849"/>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3" name="Rounded Rectangle 82"/>
              <p:cNvSpPr/>
              <p:nvPr/>
            </p:nvSpPr>
            <p:spPr bwMode="gray">
              <a:xfrm>
                <a:off x="1907704" y="4293096"/>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4" name="Rounded Rectangle 83"/>
              <p:cNvSpPr/>
              <p:nvPr/>
            </p:nvSpPr>
            <p:spPr bwMode="gray">
              <a:xfrm>
                <a:off x="1780728" y="4194301"/>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en-US" sz="1600" b="1" dirty="0" smtClean="0">
                    <a:solidFill>
                      <a:schemeClr val="tx1"/>
                    </a:solidFill>
                    <a:latin typeface="Fujitsu Sans"/>
                  </a:rPr>
                  <a:t>Threshold </a:t>
                </a:r>
                <a:r>
                  <a:rPr lang="en-US" sz="1600" b="1" dirty="0">
                    <a:solidFill>
                      <a:schemeClr val="tx1"/>
                    </a:solidFill>
                    <a:latin typeface="Fujitsu Sans"/>
                  </a:rPr>
                  <a:t/>
                </a:r>
                <a:br>
                  <a:rPr lang="en-US" sz="1600" b="1" dirty="0">
                    <a:solidFill>
                      <a:schemeClr val="tx1"/>
                    </a:solidFill>
                    <a:latin typeface="Fujitsu Sans"/>
                  </a:rPr>
                </a:br>
                <a:r>
                  <a:rPr lang="en-US" sz="1600" b="1" dirty="0">
                    <a:solidFill>
                      <a:schemeClr val="tx1"/>
                    </a:solidFill>
                    <a:latin typeface="Fujitsu Sans"/>
                  </a:rPr>
                  <a:t>Engine</a:t>
                </a:r>
                <a:endParaRPr lang="en-US" sz="1600" b="1" dirty="0">
                  <a:solidFill>
                    <a:schemeClr val="tx1"/>
                  </a:solidFill>
                  <a:latin typeface="Fujitsu Sans"/>
                </a:endParaRPr>
              </a:p>
            </p:txBody>
          </p:sp>
        </p:grpSp>
        <p:grpSp>
          <p:nvGrpSpPr>
            <p:cNvPr id="85" name="Group 84"/>
            <p:cNvGrpSpPr/>
            <p:nvPr/>
          </p:nvGrpSpPr>
          <p:grpSpPr>
            <a:xfrm>
              <a:off x="3220888" y="4048987"/>
              <a:ext cx="1207096" cy="635044"/>
              <a:chOff x="1780728" y="4194301"/>
              <a:chExt cx="1207096" cy="635044"/>
            </a:xfrm>
          </p:grpSpPr>
          <p:sp>
            <p:nvSpPr>
              <p:cNvPr id="86" name="Rounded Rectangle 85"/>
              <p:cNvSpPr/>
              <p:nvPr/>
            </p:nvSpPr>
            <p:spPr bwMode="gray">
              <a:xfrm>
                <a:off x="2013792" y="4445496"/>
                <a:ext cx="974032" cy="383849"/>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7" name="Rounded Rectangle 86"/>
              <p:cNvSpPr/>
              <p:nvPr/>
            </p:nvSpPr>
            <p:spPr bwMode="gray">
              <a:xfrm>
                <a:off x="1907704" y="4293096"/>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8" name="Rounded Rectangle 87"/>
              <p:cNvSpPr/>
              <p:nvPr/>
            </p:nvSpPr>
            <p:spPr bwMode="gray">
              <a:xfrm>
                <a:off x="1780728" y="4194301"/>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en-US" sz="1600" b="1" dirty="0" smtClean="0">
                    <a:solidFill>
                      <a:schemeClr val="tx1"/>
                    </a:solidFill>
                    <a:latin typeface="Fujitsu Sans"/>
                  </a:rPr>
                  <a:t>Notification</a:t>
                </a:r>
                <a:br>
                  <a:rPr lang="en-US" sz="1600" b="1" dirty="0" smtClean="0">
                    <a:solidFill>
                      <a:schemeClr val="tx1"/>
                    </a:solidFill>
                    <a:latin typeface="Fujitsu Sans"/>
                  </a:rPr>
                </a:br>
                <a:r>
                  <a:rPr lang="en-US" sz="1600" b="1" dirty="0" smtClean="0">
                    <a:solidFill>
                      <a:schemeClr val="tx1"/>
                    </a:solidFill>
                    <a:latin typeface="Fujitsu Sans"/>
                  </a:rPr>
                  <a:t>Engine</a:t>
                </a:r>
                <a:endParaRPr lang="en-US" sz="1600" b="1" dirty="0">
                  <a:solidFill>
                    <a:schemeClr val="tx1"/>
                  </a:solidFill>
                  <a:latin typeface="Fujitsu Sans"/>
                </a:endParaRPr>
              </a:p>
            </p:txBody>
          </p:sp>
        </p:grpSp>
        <p:cxnSp>
          <p:nvCxnSpPr>
            <p:cNvPr id="90" name="Straight Connector 89"/>
            <p:cNvCxnSpPr/>
            <p:nvPr/>
          </p:nvCxnSpPr>
          <p:spPr bwMode="auto">
            <a:xfrm flipH="1">
              <a:off x="2267744" y="4468923"/>
              <a:ext cx="2010" cy="51244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3" name="Straight Connector 102"/>
            <p:cNvCxnSpPr/>
            <p:nvPr/>
          </p:nvCxnSpPr>
          <p:spPr bwMode="auto">
            <a:xfrm>
              <a:off x="4139952" y="4468923"/>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91" name="Flowchart: Magnetic Disk 90"/>
            <p:cNvSpPr/>
            <p:nvPr/>
          </p:nvSpPr>
          <p:spPr bwMode="auto">
            <a:xfrm>
              <a:off x="1850812" y="5197768"/>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smtClean="0">
                <a:solidFill>
                  <a:schemeClr val="tx1"/>
                </a:solidFill>
                <a:latin typeface="Fujitsu Sans"/>
              </a:endParaRPr>
            </a:p>
          </p:txBody>
        </p:sp>
        <p:sp>
          <p:nvSpPr>
            <p:cNvPr id="89" name="Flowchart: Magnetic Disk 88"/>
            <p:cNvSpPr/>
            <p:nvPr/>
          </p:nvSpPr>
          <p:spPr bwMode="auto">
            <a:xfrm>
              <a:off x="1743473" y="5085183"/>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smtClean="0">
                <a:solidFill>
                  <a:schemeClr val="tx1"/>
                </a:solidFill>
                <a:latin typeface="Fujitsu Sans"/>
              </a:endParaRPr>
            </a:p>
          </p:txBody>
        </p:sp>
        <p:sp>
          <p:nvSpPr>
            <p:cNvPr id="5" name="Flowchart: Magnetic Disk 4"/>
            <p:cNvSpPr/>
            <p:nvPr/>
          </p:nvSpPr>
          <p:spPr bwMode="auto">
            <a:xfrm>
              <a:off x="1619672" y="4970284"/>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en-US" sz="1600" b="1" dirty="0" smtClean="0">
                  <a:solidFill>
                    <a:schemeClr val="tx1"/>
                  </a:solidFill>
                  <a:latin typeface="Fujitsu Sans"/>
                </a:rPr>
                <a:t/>
              </a:r>
              <a:br>
                <a:rPr lang="en-US" sz="1600" b="1" dirty="0" smtClean="0">
                  <a:solidFill>
                    <a:schemeClr val="tx1"/>
                  </a:solidFill>
                  <a:latin typeface="Fujitsu Sans"/>
                </a:rPr>
              </a:br>
              <a:r>
                <a:rPr lang="en-US" sz="1600" b="1" dirty="0" smtClean="0">
                  <a:solidFill>
                    <a:schemeClr val="tx1"/>
                  </a:solidFill>
                  <a:latin typeface="Fujitsu Sans"/>
                </a:rPr>
                <a:t>Metrics </a:t>
              </a:r>
              <a:r>
                <a:rPr lang="en-US" sz="1600" b="1" dirty="0" smtClean="0">
                  <a:solidFill>
                    <a:schemeClr val="tx1"/>
                  </a:solidFill>
                  <a:latin typeface="Fujitsu Sans"/>
                </a:rPr>
                <a:t>and </a:t>
              </a:r>
              <a:r>
                <a:rPr lang="en-US" sz="1600" b="1" dirty="0" smtClean="0">
                  <a:solidFill>
                    <a:schemeClr val="tx1"/>
                  </a:solidFill>
                  <a:latin typeface="Fujitsu Sans"/>
                </a:rPr>
                <a:t>Alarms</a:t>
              </a:r>
              <a:br>
                <a:rPr lang="en-US" sz="1600" b="1" dirty="0" smtClean="0">
                  <a:solidFill>
                    <a:schemeClr val="tx1"/>
                  </a:solidFill>
                  <a:latin typeface="Fujitsu Sans"/>
                </a:rPr>
              </a:br>
              <a:r>
                <a:rPr lang="en-US" sz="1600" b="1" dirty="0" smtClean="0">
                  <a:solidFill>
                    <a:schemeClr val="tx1"/>
                  </a:solidFill>
                  <a:latin typeface="Fujitsu Sans"/>
                </a:rPr>
                <a:t>Database</a:t>
              </a:r>
              <a:endParaRPr lang="en-US" sz="1600" b="1" dirty="0" smtClean="0">
                <a:solidFill>
                  <a:schemeClr val="tx1"/>
                </a:solidFill>
                <a:latin typeface="Fujitsu Sans"/>
              </a:endParaRPr>
            </a:p>
          </p:txBody>
        </p:sp>
        <p:sp>
          <p:nvSpPr>
            <p:cNvPr id="92" name="Flowchart: Magnetic Disk 91"/>
            <p:cNvSpPr/>
            <p:nvPr/>
          </p:nvSpPr>
          <p:spPr bwMode="auto">
            <a:xfrm>
              <a:off x="4139952" y="5229200"/>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smtClean="0">
                <a:solidFill>
                  <a:schemeClr val="tx1"/>
                </a:solidFill>
                <a:latin typeface="Fujitsu Sans"/>
              </a:endParaRPr>
            </a:p>
          </p:txBody>
        </p:sp>
        <p:sp>
          <p:nvSpPr>
            <p:cNvPr id="93" name="Flowchart: Magnetic Disk 92"/>
            <p:cNvSpPr/>
            <p:nvPr/>
          </p:nvSpPr>
          <p:spPr bwMode="auto">
            <a:xfrm>
              <a:off x="4032613" y="5116615"/>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smtClean="0">
                <a:solidFill>
                  <a:schemeClr val="tx1"/>
                </a:solidFill>
                <a:latin typeface="Fujitsu Sans"/>
              </a:endParaRPr>
            </a:p>
          </p:txBody>
        </p:sp>
        <p:sp>
          <p:nvSpPr>
            <p:cNvPr id="95" name="Flowchart: Magnetic Disk 94"/>
            <p:cNvSpPr/>
            <p:nvPr/>
          </p:nvSpPr>
          <p:spPr bwMode="auto">
            <a:xfrm>
              <a:off x="3908812" y="5001716"/>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b="1" dirty="0" err="1" smtClean="0">
                  <a:solidFill>
                    <a:schemeClr val="tx1"/>
                  </a:solidFill>
                  <a:latin typeface="Fujitsu Sans"/>
                </a:rPr>
                <a:t>Config</a:t>
              </a:r>
              <a:r>
                <a:rPr lang="de-DE" sz="1600" b="1" dirty="0" smtClean="0">
                  <a:solidFill>
                    <a:schemeClr val="tx1"/>
                  </a:solidFill>
                  <a:latin typeface="Fujitsu Sans"/>
                </a:rPr>
                <a:t> </a:t>
              </a:r>
              <a:r>
                <a:rPr lang="de-DE" sz="1600" b="1" dirty="0" smtClean="0">
                  <a:solidFill>
                    <a:schemeClr val="tx1"/>
                  </a:solidFill>
                  <a:latin typeface="Fujitsu Sans"/>
                </a:rPr>
                <a:t>Database</a:t>
              </a:r>
              <a:endParaRPr lang="en-US" sz="1600" b="1" dirty="0" smtClean="0">
                <a:solidFill>
                  <a:schemeClr val="tx1"/>
                </a:solidFill>
                <a:latin typeface="Fujitsu Sans"/>
              </a:endParaRPr>
            </a:p>
          </p:txBody>
        </p:sp>
        <p:cxnSp>
          <p:nvCxnSpPr>
            <p:cNvPr id="107" name="Straight Connector 106"/>
            <p:cNvCxnSpPr/>
            <p:nvPr/>
          </p:nvCxnSpPr>
          <p:spPr bwMode="auto">
            <a:xfrm>
              <a:off x="4860032" y="4468923"/>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4" name="Straight Connector 73"/>
            <p:cNvCxnSpPr/>
            <p:nvPr/>
          </p:nvCxnSpPr>
          <p:spPr bwMode="auto">
            <a:xfrm>
              <a:off x="957841" y="2681651"/>
              <a:ext cx="464655" cy="1511"/>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6" name="Straight Connector 95"/>
            <p:cNvCxnSpPr/>
            <p:nvPr/>
          </p:nvCxnSpPr>
          <p:spPr bwMode="auto">
            <a:xfrm>
              <a:off x="960380" y="5361756"/>
              <a:ext cx="645286" cy="0"/>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4" name="Rounded Rectangle 53"/>
            <p:cNvSpPr/>
            <p:nvPr/>
          </p:nvSpPr>
          <p:spPr bwMode="gray">
            <a:xfrm>
              <a:off x="1326453" y="2526903"/>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600" b="1" dirty="0" smtClean="0">
                  <a:solidFill>
                    <a:schemeClr val="tx1"/>
                  </a:solidFill>
                  <a:latin typeface="Fujitsu Sans"/>
                </a:rPr>
                <a:t>Monitoring API</a:t>
              </a:r>
              <a:endParaRPr lang="en-US" sz="1600" b="1" dirty="0">
                <a:solidFill>
                  <a:schemeClr val="tx1"/>
                </a:solidFill>
                <a:latin typeface="Fujitsu Sans"/>
              </a:endParaRPr>
            </a:p>
          </p:txBody>
        </p:sp>
        <p:cxnSp>
          <p:nvCxnSpPr>
            <p:cNvPr id="99" name="Straight Connector 98"/>
            <p:cNvCxnSpPr/>
            <p:nvPr/>
          </p:nvCxnSpPr>
          <p:spPr bwMode="auto">
            <a:xfrm flipV="1">
              <a:off x="5954827" y="2689164"/>
              <a:ext cx="554649" cy="24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0" name="Straight Connector 99"/>
            <p:cNvCxnSpPr/>
            <p:nvPr/>
          </p:nvCxnSpPr>
          <p:spPr bwMode="auto">
            <a:xfrm flipH="1">
              <a:off x="6490955" y="2681651"/>
              <a:ext cx="25046" cy="271228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1" name="Straight Connector 100"/>
            <p:cNvCxnSpPr>
              <a:stCxn id="95" idx="4"/>
            </p:cNvCxnSpPr>
            <p:nvPr/>
          </p:nvCxnSpPr>
          <p:spPr bwMode="auto">
            <a:xfrm>
              <a:off x="5204956" y="5361756"/>
              <a:ext cx="1283133" cy="25843"/>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02" name="Straight Connector 101"/>
            <p:cNvCxnSpPr/>
            <p:nvPr/>
          </p:nvCxnSpPr>
          <p:spPr bwMode="auto">
            <a:xfrm>
              <a:off x="2267744" y="3621328"/>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Tree>
    <p:extLst>
      <p:ext uri="{BB962C8B-B14F-4D97-AF65-F5344CB8AC3E}">
        <p14:creationId xmlns:p14="http://schemas.microsoft.com/office/powerpoint/2010/main" val="3768050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066" y="836712"/>
            <a:ext cx="7640294" cy="5400600"/>
            <a:chOff x="172066" y="836712"/>
            <a:chExt cx="7640294" cy="5400600"/>
          </a:xfrm>
        </p:grpSpPr>
        <p:sp>
          <p:nvSpPr>
            <p:cNvPr id="160" name="Rounded Rectangle 159"/>
            <p:cNvSpPr/>
            <p:nvPr/>
          </p:nvSpPr>
          <p:spPr bwMode="gray">
            <a:xfrm>
              <a:off x="172066" y="836712"/>
              <a:ext cx="7640294" cy="5400600"/>
            </a:xfrm>
            <a:prstGeom prst="roundRect">
              <a:avLst/>
            </a:prstGeom>
            <a:solidFill>
              <a:schemeClr val="bg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bg1"/>
                </a:solidFill>
                <a:latin typeface="Fujitsu Sans"/>
              </a:endParaRPr>
            </a:p>
          </p:txBody>
        </p:sp>
        <p:sp>
          <p:nvSpPr>
            <p:cNvPr id="77" name="Rounded Rectangle 76"/>
            <p:cNvSpPr/>
            <p:nvPr/>
          </p:nvSpPr>
          <p:spPr bwMode="gray">
            <a:xfrm>
              <a:off x="335027" y="1878831"/>
              <a:ext cx="7333317" cy="4176465"/>
            </a:xfrm>
            <a:prstGeom prst="roundRect">
              <a:avLst/>
            </a:prstGeom>
            <a:solidFill>
              <a:schemeClr val="accent2">
                <a:lumMod val="20000"/>
                <a:lumOff val="80000"/>
              </a:schemeClr>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bg1"/>
                </a:solidFill>
                <a:latin typeface="Fujitsu Sans"/>
              </a:endParaRPr>
            </a:p>
          </p:txBody>
        </p:sp>
        <p:sp>
          <p:nvSpPr>
            <p:cNvPr id="52" name="Rounded Rectangle 51"/>
            <p:cNvSpPr/>
            <p:nvPr/>
          </p:nvSpPr>
          <p:spPr bwMode="gray">
            <a:xfrm>
              <a:off x="1239297" y="1052736"/>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600" b="1" dirty="0" smtClean="0">
                  <a:solidFill>
                    <a:schemeClr val="bg1"/>
                  </a:solidFill>
                  <a:latin typeface="Fujitsu Sans"/>
                </a:rPr>
                <a:t>CMM Log Agent</a:t>
              </a:r>
              <a:endParaRPr lang="en-US" sz="1600" b="1" dirty="0">
                <a:solidFill>
                  <a:schemeClr val="bg1"/>
                </a:solidFill>
                <a:latin typeface="Fujitsu Sans"/>
              </a:endParaRPr>
            </a:p>
          </p:txBody>
        </p:sp>
        <p:sp>
          <p:nvSpPr>
            <p:cNvPr id="64" name="Rounded Rectangle 63"/>
            <p:cNvSpPr/>
            <p:nvPr/>
          </p:nvSpPr>
          <p:spPr bwMode="gray">
            <a:xfrm>
              <a:off x="5891722" y="1052736"/>
              <a:ext cx="1440160" cy="466055"/>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600" b="1" dirty="0" smtClean="0">
                  <a:solidFill>
                    <a:schemeClr val="bg1"/>
                  </a:solidFill>
                  <a:latin typeface="Fujitsu Sans"/>
                </a:rPr>
                <a:t>CMM </a:t>
              </a:r>
              <a:r>
                <a:rPr lang="en-US" sz="1600" b="1" dirty="0" smtClean="0">
                  <a:solidFill>
                    <a:schemeClr val="bg1"/>
                  </a:solidFill>
                  <a:latin typeface="Fujitsu Sans"/>
                </a:rPr>
                <a:t>Horizon Plugin</a:t>
              </a:r>
              <a:endParaRPr lang="en-US" sz="1600" b="1" dirty="0">
                <a:solidFill>
                  <a:schemeClr val="bg1"/>
                </a:solidFill>
                <a:latin typeface="Fujitsu Sans"/>
              </a:endParaRPr>
            </a:p>
          </p:txBody>
        </p:sp>
        <p:cxnSp>
          <p:nvCxnSpPr>
            <p:cNvPr id="7" name="Straight Connector 6"/>
            <p:cNvCxnSpPr>
              <a:stCxn id="52" idx="2"/>
            </p:cNvCxnSpPr>
            <p:nvPr/>
          </p:nvCxnSpPr>
          <p:spPr bwMode="auto">
            <a:xfrm>
              <a:off x="1959377" y="1518791"/>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80" name="Rounded Rectangle 79"/>
            <p:cNvSpPr/>
            <p:nvPr/>
          </p:nvSpPr>
          <p:spPr bwMode="gray">
            <a:xfrm>
              <a:off x="340568" y="1878831"/>
              <a:ext cx="1207096" cy="432048"/>
            </a:xfrm>
            <a:prstGeom prst="roundRect">
              <a:avLst/>
            </a:prstGeom>
            <a:solidFill>
              <a:srgbClr val="B22B30"/>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en-US" sz="1600" b="1" dirty="0" smtClean="0">
                  <a:solidFill>
                    <a:schemeClr val="bg1"/>
                  </a:solidFill>
                  <a:latin typeface="Fujitsu Sans"/>
                </a:rPr>
                <a:t>CMM Cluster</a:t>
              </a:r>
              <a:endParaRPr lang="en-US" sz="1600" b="1" dirty="0">
                <a:solidFill>
                  <a:schemeClr val="bg1"/>
                </a:solidFill>
                <a:latin typeface="Fujitsu Sans"/>
              </a:endParaRPr>
            </a:p>
          </p:txBody>
        </p:sp>
        <p:sp>
          <p:nvSpPr>
            <p:cNvPr id="28" name="Rectangle 27"/>
            <p:cNvSpPr/>
            <p:nvPr/>
          </p:nvSpPr>
          <p:spPr>
            <a:xfrm>
              <a:off x="1909696" y="1958643"/>
              <a:ext cx="737702" cy="338554"/>
            </a:xfrm>
            <a:prstGeom prst="rect">
              <a:avLst/>
            </a:prstGeom>
          </p:spPr>
          <p:txBody>
            <a:bodyPr wrap="none">
              <a:spAutoFit/>
            </a:bodyPr>
            <a:lstStyle/>
            <a:p>
              <a:r>
                <a:rPr lang="en-US" sz="1600" dirty="0" smtClean="0">
                  <a:solidFill>
                    <a:schemeClr val="tx1"/>
                  </a:solidFill>
                  <a:latin typeface="Fujitsu Sans"/>
                </a:rPr>
                <a:t>Post logs</a:t>
              </a:r>
              <a:endParaRPr lang="de-DE" sz="1600" dirty="0"/>
            </a:p>
          </p:txBody>
        </p:sp>
        <p:sp>
          <p:nvSpPr>
            <p:cNvPr id="159" name="Rectangle 158"/>
            <p:cNvSpPr/>
            <p:nvPr/>
          </p:nvSpPr>
          <p:spPr>
            <a:xfrm>
              <a:off x="3209035" y="2996952"/>
              <a:ext cx="1670727" cy="338554"/>
            </a:xfrm>
            <a:prstGeom prst="rect">
              <a:avLst/>
            </a:prstGeom>
          </p:spPr>
          <p:txBody>
            <a:bodyPr wrap="square">
              <a:spAutoFit/>
            </a:bodyPr>
            <a:lstStyle/>
            <a:p>
              <a:pPr algn="l"/>
              <a:r>
                <a:rPr lang="en-US" sz="1600" dirty="0" smtClean="0">
                  <a:solidFill>
                    <a:schemeClr val="tx1"/>
                  </a:solidFill>
                  <a:latin typeface="Fujitsu Sans"/>
                </a:rPr>
                <a:t>Publish logs</a:t>
              </a:r>
              <a:endParaRPr lang="de-DE" sz="1600" dirty="0"/>
            </a:p>
          </p:txBody>
        </p:sp>
        <p:sp>
          <p:nvSpPr>
            <p:cNvPr id="53" name="Rounded Rectangle 52"/>
            <p:cNvSpPr/>
            <p:nvPr/>
          </p:nvSpPr>
          <p:spPr bwMode="gray">
            <a:xfrm>
              <a:off x="1178805" y="2708919"/>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50" name="Rounded Rectangle 49"/>
            <p:cNvSpPr/>
            <p:nvPr/>
          </p:nvSpPr>
          <p:spPr bwMode="gray">
            <a:xfrm>
              <a:off x="1038422" y="2625569"/>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54" name="Rounded Rectangle 53"/>
            <p:cNvSpPr/>
            <p:nvPr/>
          </p:nvSpPr>
          <p:spPr bwMode="gray">
            <a:xfrm>
              <a:off x="899592" y="2526903"/>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600" b="1" dirty="0" smtClean="0">
                  <a:solidFill>
                    <a:schemeClr val="tx1"/>
                  </a:solidFill>
                  <a:latin typeface="Fujitsu Sans"/>
                </a:rPr>
                <a:t>Log API</a:t>
              </a:r>
              <a:endParaRPr lang="en-US" sz="1600" b="1" dirty="0">
                <a:solidFill>
                  <a:schemeClr val="tx1"/>
                </a:solidFill>
                <a:latin typeface="Fujitsu Sans"/>
              </a:endParaRPr>
            </a:p>
          </p:txBody>
        </p:sp>
        <p:cxnSp>
          <p:nvCxnSpPr>
            <p:cNvPr id="82" name="Straight Connector 81"/>
            <p:cNvCxnSpPr/>
            <p:nvPr/>
          </p:nvCxnSpPr>
          <p:spPr bwMode="auto">
            <a:xfrm>
              <a:off x="3209035" y="2814935"/>
              <a:ext cx="0" cy="504056"/>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7" name="Rounded Rectangle 56"/>
            <p:cNvSpPr/>
            <p:nvPr/>
          </p:nvSpPr>
          <p:spPr bwMode="gray">
            <a:xfrm>
              <a:off x="1183992" y="3501007"/>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6" name="Rounded Rectangle 65"/>
            <p:cNvSpPr/>
            <p:nvPr/>
          </p:nvSpPr>
          <p:spPr bwMode="gray">
            <a:xfrm>
              <a:off x="1043609" y="3417657"/>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7" name="Rounded Rectangle 66"/>
            <p:cNvSpPr/>
            <p:nvPr/>
          </p:nvSpPr>
          <p:spPr bwMode="gray">
            <a:xfrm>
              <a:off x="904779" y="3318991"/>
              <a:ext cx="4622518" cy="288032"/>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b="1" dirty="0" smtClean="0">
                  <a:solidFill>
                    <a:schemeClr val="tx1"/>
                  </a:solidFill>
                  <a:latin typeface="Fujitsu Sans"/>
                </a:rPr>
                <a:t>Message Queue</a:t>
              </a:r>
              <a:endParaRPr lang="en-US" sz="1600" b="1" dirty="0">
                <a:solidFill>
                  <a:schemeClr val="tx1"/>
                </a:solidFill>
                <a:latin typeface="Fujitsu Sans"/>
              </a:endParaRPr>
            </a:p>
          </p:txBody>
        </p:sp>
        <p:cxnSp>
          <p:nvCxnSpPr>
            <p:cNvPr id="97" name="Straight Connector 96"/>
            <p:cNvCxnSpPr/>
            <p:nvPr/>
          </p:nvCxnSpPr>
          <p:spPr bwMode="auto">
            <a:xfrm>
              <a:off x="3353051" y="3607023"/>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98" name="Straight Connector 97"/>
            <p:cNvCxnSpPr/>
            <p:nvPr/>
          </p:nvCxnSpPr>
          <p:spPr bwMode="auto">
            <a:xfrm>
              <a:off x="4793211" y="3607023"/>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10" name="Group 9"/>
            <p:cNvGrpSpPr/>
            <p:nvPr/>
          </p:nvGrpSpPr>
          <p:grpSpPr>
            <a:xfrm>
              <a:off x="1264819" y="4050284"/>
              <a:ext cx="1207096" cy="635044"/>
              <a:chOff x="1780728" y="4194301"/>
              <a:chExt cx="1207096" cy="635044"/>
            </a:xfrm>
          </p:grpSpPr>
          <p:sp>
            <p:nvSpPr>
              <p:cNvPr id="69" name="Rounded Rectangle 68"/>
              <p:cNvSpPr/>
              <p:nvPr/>
            </p:nvSpPr>
            <p:spPr bwMode="gray">
              <a:xfrm>
                <a:off x="2013792" y="4445496"/>
                <a:ext cx="974032" cy="383849"/>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8" name="Rounded Rectangle 67"/>
              <p:cNvSpPr/>
              <p:nvPr/>
            </p:nvSpPr>
            <p:spPr bwMode="gray">
              <a:xfrm>
                <a:off x="1907704" y="4293096"/>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0" name="Rounded Rectangle 59"/>
              <p:cNvSpPr/>
              <p:nvPr/>
            </p:nvSpPr>
            <p:spPr bwMode="gray">
              <a:xfrm>
                <a:off x="1780728" y="4194301"/>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600" b="1" dirty="0" smtClean="0">
                    <a:solidFill>
                      <a:schemeClr val="tx1"/>
                    </a:solidFill>
                    <a:latin typeface="Fujitsu Sans"/>
                  </a:rPr>
                  <a:t>Log Metrics</a:t>
                </a:r>
                <a:endParaRPr lang="en-US" sz="1600" b="1" dirty="0">
                  <a:solidFill>
                    <a:schemeClr val="tx1"/>
                  </a:solidFill>
                  <a:latin typeface="Fujitsu Sans"/>
                </a:endParaRPr>
              </a:p>
            </p:txBody>
          </p:sp>
        </p:grpSp>
        <p:grpSp>
          <p:nvGrpSpPr>
            <p:cNvPr id="78" name="Group 77"/>
            <p:cNvGrpSpPr/>
            <p:nvPr/>
          </p:nvGrpSpPr>
          <p:grpSpPr>
            <a:xfrm>
              <a:off x="4306195" y="4047581"/>
              <a:ext cx="1207096" cy="635044"/>
              <a:chOff x="1780728" y="4194301"/>
              <a:chExt cx="1207096" cy="635044"/>
            </a:xfrm>
          </p:grpSpPr>
          <p:sp>
            <p:nvSpPr>
              <p:cNvPr id="79" name="Rounded Rectangle 78"/>
              <p:cNvSpPr/>
              <p:nvPr/>
            </p:nvSpPr>
            <p:spPr bwMode="gray">
              <a:xfrm>
                <a:off x="2013792" y="4445496"/>
                <a:ext cx="974032" cy="383849"/>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3" name="Rounded Rectangle 82"/>
              <p:cNvSpPr/>
              <p:nvPr/>
            </p:nvSpPr>
            <p:spPr bwMode="gray">
              <a:xfrm>
                <a:off x="1907704" y="4293096"/>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4" name="Rounded Rectangle 83"/>
              <p:cNvSpPr/>
              <p:nvPr/>
            </p:nvSpPr>
            <p:spPr bwMode="gray">
              <a:xfrm>
                <a:off x="1780728" y="4194301"/>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de-DE" sz="1600" b="1" dirty="0" smtClean="0">
                    <a:solidFill>
                      <a:schemeClr val="tx1"/>
                    </a:solidFill>
                    <a:latin typeface="Fujitsu Sans"/>
                  </a:rPr>
                  <a:t>Log </a:t>
                </a:r>
                <a:br>
                  <a:rPr lang="de-DE" sz="1600" b="1" dirty="0" smtClean="0">
                    <a:solidFill>
                      <a:schemeClr val="tx1"/>
                    </a:solidFill>
                    <a:latin typeface="Fujitsu Sans"/>
                  </a:rPr>
                </a:br>
                <a:r>
                  <a:rPr lang="de-DE" sz="1600" b="1" dirty="0" err="1" smtClean="0">
                    <a:solidFill>
                      <a:schemeClr val="tx1"/>
                    </a:solidFill>
                    <a:latin typeface="Fujitsu Sans"/>
                  </a:rPr>
                  <a:t>Persister</a:t>
                </a:r>
                <a:endParaRPr lang="en-US" sz="1600" b="1" dirty="0">
                  <a:solidFill>
                    <a:schemeClr val="tx1"/>
                  </a:solidFill>
                  <a:latin typeface="Fujitsu Sans"/>
                </a:endParaRPr>
              </a:p>
            </p:txBody>
          </p:sp>
        </p:grpSp>
        <p:grpSp>
          <p:nvGrpSpPr>
            <p:cNvPr id="85" name="Group 84"/>
            <p:cNvGrpSpPr/>
            <p:nvPr/>
          </p:nvGrpSpPr>
          <p:grpSpPr>
            <a:xfrm>
              <a:off x="2794027" y="4048987"/>
              <a:ext cx="1207096" cy="635044"/>
              <a:chOff x="1780728" y="4194301"/>
              <a:chExt cx="1207096" cy="635044"/>
            </a:xfrm>
          </p:grpSpPr>
          <p:sp>
            <p:nvSpPr>
              <p:cNvPr id="86" name="Rounded Rectangle 85"/>
              <p:cNvSpPr/>
              <p:nvPr/>
            </p:nvSpPr>
            <p:spPr bwMode="gray">
              <a:xfrm>
                <a:off x="2013792" y="4445496"/>
                <a:ext cx="974032" cy="383849"/>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7" name="Rounded Rectangle 86"/>
              <p:cNvSpPr/>
              <p:nvPr/>
            </p:nvSpPr>
            <p:spPr bwMode="gray">
              <a:xfrm>
                <a:off x="1907704" y="4293096"/>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88" name="Rounded Rectangle 87"/>
              <p:cNvSpPr/>
              <p:nvPr/>
            </p:nvSpPr>
            <p:spPr bwMode="gray">
              <a:xfrm>
                <a:off x="1780728" y="4194301"/>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en-US" sz="1600" b="1" dirty="0" smtClean="0">
                    <a:solidFill>
                      <a:schemeClr val="tx1"/>
                    </a:solidFill>
                    <a:latin typeface="Fujitsu Sans"/>
                  </a:rPr>
                  <a:t>Log </a:t>
                </a:r>
                <a:br>
                  <a:rPr lang="en-US" sz="1600" b="1" dirty="0" smtClean="0">
                    <a:solidFill>
                      <a:schemeClr val="tx1"/>
                    </a:solidFill>
                    <a:latin typeface="Fujitsu Sans"/>
                  </a:rPr>
                </a:br>
                <a:r>
                  <a:rPr lang="en-US" sz="1600" b="1" dirty="0" smtClean="0">
                    <a:solidFill>
                      <a:schemeClr val="tx1"/>
                    </a:solidFill>
                    <a:latin typeface="Fujitsu Sans"/>
                  </a:rPr>
                  <a:t>Transformer</a:t>
                </a:r>
                <a:endParaRPr lang="en-US" sz="1600" b="1" dirty="0">
                  <a:solidFill>
                    <a:schemeClr val="tx1"/>
                  </a:solidFill>
                  <a:latin typeface="Fujitsu Sans"/>
                </a:endParaRPr>
              </a:p>
            </p:txBody>
          </p:sp>
        </p:grpSp>
        <p:sp>
          <p:nvSpPr>
            <p:cNvPr id="92" name="Flowchart: Magnetic Disk 91"/>
            <p:cNvSpPr/>
            <p:nvPr/>
          </p:nvSpPr>
          <p:spPr bwMode="auto">
            <a:xfrm>
              <a:off x="3713091" y="5229200"/>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smtClean="0">
                <a:solidFill>
                  <a:schemeClr val="tx1"/>
                </a:solidFill>
                <a:latin typeface="Fujitsu Sans"/>
              </a:endParaRPr>
            </a:p>
          </p:txBody>
        </p:sp>
        <p:sp>
          <p:nvSpPr>
            <p:cNvPr id="93" name="Flowchart: Magnetic Disk 92"/>
            <p:cNvSpPr/>
            <p:nvPr/>
          </p:nvSpPr>
          <p:spPr bwMode="auto">
            <a:xfrm>
              <a:off x="3605752" y="5116615"/>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smtClean="0">
                <a:solidFill>
                  <a:schemeClr val="tx1"/>
                </a:solidFill>
                <a:latin typeface="Fujitsu Sans"/>
              </a:endParaRPr>
            </a:p>
          </p:txBody>
        </p:sp>
        <p:sp>
          <p:nvSpPr>
            <p:cNvPr id="95" name="Flowchart: Magnetic Disk 94"/>
            <p:cNvSpPr/>
            <p:nvPr/>
          </p:nvSpPr>
          <p:spPr bwMode="auto">
            <a:xfrm>
              <a:off x="3481951" y="5001716"/>
              <a:ext cx="1296144" cy="720080"/>
            </a:xfrm>
            <a:prstGeom prst="flowChartMagneticDisk">
              <a:avLst/>
            </a:prstGeom>
            <a:solidFill>
              <a:schemeClr val="bg1"/>
            </a:solid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de-DE" sz="1600" b="1" dirty="0" smtClean="0">
                  <a:solidFill>
                    <a:schemeClr val="tx1"/>
                  </a:solidFill>
                  <a:latin typeface="Fujitsu Sans"/>
                </a:rPr>
                <a:t>Log </a:t>
              </a:r>
              <a:r>
                <a:rPr lang="de-DE" sz="1600" b="1" dirty="0" smtClean="0">
                  <a:solidFill>
                    <a:schemeClr val="tx1"/>
                  </a:solidFill>
                  <a:latin typeface="Fujitsu Sans"/>
                </a:rPr>
                <a:t>Database</a:t>
              </a:r>
              <a:endParaRPr lang="en-US" sz="1600" b="1" dirty="0" smtClean="0">
                <a:solidFill>
                  <a:schemeClr val="tx1"/>
                </a:solidFill>
                <a:latin typeface="Fujitsu Sans"/>
              </a:endParaRPr>
            </a:p>
          </p:txBody>
        </p:sp>
        <p:cxnSp>
          <p:nvCxnSpPr>
            <p:cNvPr id="107" name="Straight Connector 106"/>
            <p:cNvCxnSpPr/>
            <p:nvPr/>
          </p:nvCxnSpPr>
          <p:spPr bwMode="auto">
            <a:xfrm>
              <a:off x="4433171" y="4468923"/>
              <a:ext cx="0" cy="57606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8" name="Straight Connector 47"/>
            <p:cNvCxnSpPr/>
            <p:nvPr/>
          </p:nvCxnSpPr>
          <p:spPr bwMode="auto">
            <a:xfrm>
              <a:off x="1840883" y="3615533"/>
              <a:ext cx="0" cy="432048"/>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nvGrpSpPr>
            <p:cNvPr id="3" name="Group 2"/>
            <p:cNvGrpSpPr/>
            <p:nvPr/>
          </p:nvGrpSpPr>
          <p:grpSpPr>
            <a:xfrm>
              <a:off x="6035738" y="2528228"/>
              <a:ext cx="1262238" cy="612740"/>
              <a:chOff x="6982170" y="2528228"/>
              <a:chExt cx="1262238" cy="612740"/>
            </a:xfrm>
          </p:grpSpPr>
          <p:sp>
            <p:nvSpPr>
              <p:cNvPr id="65" name="Rounded Rectangle 64"/>
              <p:cNvSpPr/>
              <p:nvPr/>
            </p:nvSpPr>
            <p:spPr bwMode="gray">
              <a:xfrm>
                <a:off x="7270376" y="2717304"/>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2" name="Rounded Rectangle 61"/>
              <p:cNvSpPr/>
              <p:nvPr/>
            </p:nvSpPr>
            <p:spPr bwMode="gray">
              <a:xfrm>
                <a:off x="7109146" y="2627023"/>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endParaRPr lang="en-US" sz="1600" b="1" dirty="0">
                  <a:solidFill>
                    <a:schemeClr val="tx1"/>
                  </a:solidFill>
                  <a:latin typeface="Fujitsu Sans"/>
                </a:endParaRPr>
              </a:p>
            </p:txBody>
          </p:sp>
          <p:sp>
            <p:nvSpPr>
              <p:cNvPr id="63" name="Rounded Rectangle 62"/>
              <p:cNvSpPr/>
              <p:nvPr/>
            </p:nvSpPr>
            <p:spPr bwMode="gray">
              <a:xfrm>
                <a:off x="6982170" y="2528228"/>
                <a:ext cx="974032" cy="423664"/>
              </a:xfrm>
              <a:prstGeom prst="roundRect">
                <a:avLst/>
              </a:prstGeom>
              <a:solidFill>
                <a:schemeClr val="bg1"/>
              </a:solidFill>
              <a:ln w="9525" cap="flat" cmpd="sng" algn="ctr">
                <a:solidFill>
                  <a:srgbClr val="B22B3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nSpc>
                    <a:spcPts val="1200"/>
                  </a:lnSpc>
                  <a:spcBef>
                    <a:spcPts val="1200"/>
                  </a:spcBef>
                </a:pPr>
                <a:r>
                  <a:rPr lang="de-DE" sz="1600" b="1" dirty="0" err="1" smtClean="0">
                    <a:solidFill>
                      <a:schemeClr val="tx1"/>
                    </a:solidFill>
                    <a:latin typeface="Fujitsu Sans"/>
                  </a:rPr>
                  <a:t>Kibana</a:t>
                </a:r>
                <a:r>
                  <a:rPr lang="de-DE" sz="1600" b="1" dirty="0">
                    <a:solidFill>
                      <a:schemeClr val="tx1"/>
                    </a:solidFill>
                    <a:latin typeface="Fujitsu Sans"/>
                  </a:rPr>
                  <a:t/>
                </a:r>
                <a:br>
                  <a:rPr lang="de-DE" sz="1600" b="1" dirty="0">
                    <a:solidFill>
                      <a:schemeClr val="tx1"/>
                    </a:solidFill>
                    <a:latin typeface="Fujitsu Sans"/>
                  </a:rPr>
                </a:br>
                <a:r>
                  <a:rPr lang="de-DE" sz="1600" b="1" dirty="0" smtClean="0">
                    <a:solidFill>
                      <a:schemeClr val="tx1"/>
                    </a:solidFill>
                    <a:latin typeface="Fujitsu Sans"/>
                  </a:rPr>
                  <a:t>Server</a:t>
                </a:r>
                <a:endParaRPr lang="en-US" sz="1600" b="1" dirty="0">
                  <a:solidFill>
                    <a:schemeClr val="tx1"/>
                  </a:solidFill>
                  <a:latin typeface="Fujitsu Sans"/>
                </a:endParaRPr>
              </a:p>
            </p:txBody>
          </p:sp>
        </p:grpSp>
        <p:cxnSp>
          <p:nvCxnSpPr>
            <p:cNvPr id="70" name="Straight Connector 69"/>
            <p:cNvCxnSpPr/>
            <p:nvPr/>
          </p:nvCxnSpPr>
          <p:spPr bwMode="auto">
            <a:xfrm>
              <a:off x="6539794" y="1518791"/>
              <a:ext cx="0" cy="1008112"/>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arrow"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1" name="Rectangle 70"/>
            <p:cNvSpPr/>
            <p:nvPr/>
          </p:nvSpPr>
          <p:spPr>
            <a:xfrm>
              <a:off x="6518955" y="1916832"/>
              <a:ext cx="843501" cy="338554"/>
            </a:xfrm>
            <a:prstGeom prst="rect">
              <a:avLst/>
            </a:prstGeom>
          </p:spPr>
          <p:txBody>
            <a:bodyPr wrap="none">
              <a:spAutoFit/>
            </a:bodyPr>
            <a:lstStyle/>
            <a:p>
              <a:r>
                <a:rPr lang="en-US" sz="1600" dirty="0" smtClean="0">
                  <a:solidFill>
                    <a:schemeClr val="tx1"/>
                  </a:solidFill>
                  <a:latin typeface="Fujitsu Sans"/>
                </a:rPr>
                <a:t>Query logs</a:t>
              </a:r>
              <a:endParaRPr lang="de-DE" sz="1600" dirty="0"/>
            </a:p>
          </p:txBody>
        </p:sp>
        <p:cxnSp>
          <p:nvCxnSpPr>
            <p:cNvPr id="42" name="Straight Connector 41"/>
            <p:cNvCxnSpPr/>
            <p:nvPr/>
          </p:nvCxnSpPr>
          <p:spPr bwMode="auto">
            <a:xfrm flipH="1">
              <a:off x="6539794" y="3140968"/>
              <a:ext cx="17040" cy="198521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4" name="Straight Connector 43"/>
            <p:cNvCxnSpPr/>
            <p:nvPr/>
          </p:nvCxnSpPr>
          <p:spPr bwMode="auto">
            <a:xfrm>
              <a:off x="4788024" y="5114301"/>
              <a:ext cx="1751770" cy="2314"/>
            </a:xfrm>
            <a:prstGeom prst="line">
              <a:avLst/>
            </a:prstGeom>
            <a:gradFill rotWithShape="0">
              <a:gsLst>
                <a:gs pos="0">
                  <a:srgbClr val="FFFFFF"/>
                </a:gs>
                <a:gs pos="100000">
                  <a:srgbClr val="CACAC7"/>
                </a:gs>
              </a:gsLst>
              <a:lin ang="5400000" scaled="1"/>
            </a:gradFill>
            <a:ln w="22225" cap="flat" cmpd="sng" algn="ctr">
              <a:solidFill>
                <a:srgbClr val="57564F"/>
              </a:solidFill>
              <a:prstDash val="solid"/>
              <a:round/>
              <a:headEnd type="arrow"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Tree>
    <p:extLst>
      <p:ext uri="{BB962C8B-B14F-4D97-AF65-F5344CB8AC3E}">
        <p14:creationId xmlns:p14="http://schemas.microsoft.com/office/powerpoint/2010/main" val="2623984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661843" y="6653213"/>
            <a:ext cx="4022725" cy="201612"/>
          </a:xfrm>
        </p:spPr>
        <p:txBody>
          <a:bodyPr/>
          <a:lstStyle/>
          <a:p>
            <a:r>
              <a:rPr lang="de-DE" altLang="ja-JP" smtClean="0"/>
              <a:t>Copyright 2010 FUJITSU LIMITED</a:t>
            </a:r>
            <a:endParaRPr lang="de-DE" altLang="ja-JP"/>
          </a:p>
        </p:txBody>
      </p:sp>
      <p:grpSp>
        <p:nvGrpSpPr>
          <p:cNvPr id="7" name="Group 6"/>
          <p:cNvGrpSpPr/>
          <p:nvPr/>
        </p:nvGrpSpPr>
        <p:grpSpPr>
          <a:xfrm>
            <a:off x="800770" y="1772815"/>
            <a:ext cx="5499423" cy="3096342"/>
            <a:chOff x="800770" y="1772815"/>
            <a:chExt cx="5499423" cy="3096342"/>
          </a:xfrm>
        </p:grpSpPr>
        <p:grpSp>
          <p:nvGrpSpPr>
            <p:cNvPr id="19" name="Group 18"/>
            <p:cNvGrpSpPr/>
            <p:nvPr/>
          </p:nvGrpSpPr>
          <p:grpSpPr>
            <a:xfrm>
              <a:off x="800770" y="1772815"/>
              <a:ext cx="5499423" cy="3096342"/>
              <a:chOff x="800770" y="1772815"/>
              <a:chExt cx="5499423" cy="3096342"/>
            </a:xfrm>
          </p:grpSpPr>
          <p:grpSp>
            <p:nvGrpSpPr>
              <p:cNvPr id="3" name="Group 2"/>
              <p:cNvGrpSpPr/>
              <p:nvPr/>
            </p:nvGrpSpPr>
            <p:grpSpPr>
              <a:xfrm>
                <a:off x="800770" y="1772815"/>
                <a:ext cx="5499423" cy="3096342"/>
                <a:chOff x="609326" y="1744872"/>
                <a:chExt cx="7371630" cy="4320480"/>
              </a:xfrm>
            </p:grpSpPr>
            <p:sp>
              <p:nvSpPr>
                <p:cNvPr id="23" name="Rounded Rectangle 22"/>
                <p:cNvSpPr/>
                <p:nvPr/>
              </p:nvSpPr>
              <p:spPr bwMode="gray">
                <a:xfrm>
                  <a:off x="609326" y="1744872"/>
                  <a:ext cx="7371630" cy="4320480"/>
                </a:xfrm>
                <a:prstGeom prst="round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latin typeface="Fujitsu Sans" panose="020B0404060202020204" pitchFamily="34" charset="0"/>
                    </a:rPr>
                    <a:t> </a:t>
                  </a:r>
                  <a:endParaRPr lang="en-US" sz="1000" b="1" dirty="0">
                    <a:latin typeface="Fujitsu Sans" panose="020B0404060202020204" pitchFamily="34" charset="0"/>
                  </a:endParaRPr>
                </a:p>
              </p:txBody>
            </p:sp>
            <p:sp>
              <p:nvSpPr>
                <p:cNvPr id="32" name="Rectangle 31"/>
                <p:cNvSpPr/>
                <p:nvPr/>
              </p:nvSpPr>
              <p:spPr bwMode="auto">
                <a:xfrm>
                  <a:off x="1300852" y="3653921"/>
                  <a:ext cx="1660949" cy="301429"/>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Kafka</a:t>
                  </a:r>
                </a:p>
              </p:txBody>
            </p:sp>
          </p:grpSp>
          <p:sp>
            <p:nvSpPr>
              <p:cNvPr id="68" name="Rectangle 67"/>
              <p:cNvSpPr/>
              <p:nvPr/>
            </p:nvSpPr>
            <p:spPr bwMode="auto">
              <a:xfrm>
                <a:off x="1316667" y="4293096"/>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Consumer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70" name="Rectangle 69"/>
              <p:cNvSpPr/>
              <p:nvPr/>
            </p:nvSpPr>
            <p:spPr bwMode="auto">
              <a:xfrm>
                <a:off x="2699792" y="4293096"/>
                <a:ext cx="126762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Consumer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0" name="Rectangle 39"/>
              <p:cNvSpPr/>
              <p:nvPr/>
            </p:nvSpPr>
            <p:spPr bwMode="auto">
              <a:xfrm>
                <a:off x="1907704" y="227687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Producer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6" name="Rectangle 45"/>
              <p:cNvSpPr/>
              <p:nvPr/>
            </p:nvSpPr>
            <p:spPr bwMode="auto">
              <a:xfrm>
                <a:off x="4124979" y="4293096"/>
                <a:ext cx="123910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Consumer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7" name="Rectangle 46"/>
              <p:cNvSpPr/>
              <p:nvPr/>
            </p:nvSpPr>
            <p:spPr bwMode="auto">
              <a:xfrm>
                <a:off x="2699792" y="3140968"/>
                <a:ext cx="126762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Kafka</a:t>
                </a:r>
              </a:p>
            </p:txBody>
          </p:sp>
          <p:sp>
            <p:nvSpPr>
              <p:cNvPr id="59" name="Rectangle 58"/>
              <p:cNvSpPr/>
              <p:nvPr/>
            </p:nvSpPr>
            <p:spPr bwMode="auto">
              <a:xfrm>
                <a:off x="4139952" y="3140968"/>
                <a:ext cx="1239110"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Kafka</a:t>
                </a:r>
              </a:p>
            </p:txBody>
          </p:sp>
          <p:cxnSp>
            <p:nvCxnSpPr>
              <p:cNvPr id="62" name="Straight Arrow Connector 61"/>
              <p:cNvCxnSpPr/>
              <p:nvPr/>
            </p:nvCxnSpPr>
            <p:spPr bwMode="auto">
              <a:xfrm>
                <a:off x="4185371" y="2529463"/>
                <a:ext cx="602653" cy="61150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3" name="Rectangle 62"/>
              <p:cNvSpPr/>
              <p:nvPr/>
            </p:nvSpPr>
            <p:spPr bwMode="auto">
              <a:xfrm>
                <a:off x="3563888" y="2276872"/>
                <a:ext cx="129614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Producer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64" name="Straight Arrow Connector 63"/>
              <p:cNvCxnSpPr/>
              <p:nvPr/>
            </p:nvCxnSpPr>
            <p:spPr bwMode="auto">
              <a:xfrm flipH="1">
                <a:off x="3275856" y="2492896"/>
                <a:ext cx="936104" cy="64807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5" name="Straight Arrow Connector 64"/>
              <p:cNvCxnSpPr/>
              <p:nvPr/>
            </p:nvCxnSpPr>
            <p:spPr bwMode="auto">
              <a:xfrm flipH="1">
                <a:off x="1665091" y="2532730"/>
                <a:ext cx="2520280" cy="59696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1" name="Straight Arrow Connector 70"/>
              <p:cNvCxnSpPr/>
              <p:nvPr/>
            </p:nvCxnSpPr>
            <p:spPr bwMode="auto">
              <a:xfrm>
                <a:off x="2555776" y="2543999"/>
                <a:ext cx="561959" cy="59696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2" name="Straight Arrow Connector 71"/>
              <p:cNvCxnSpPr/>
              <p:nvPr/>
            </p:nvCxnSpPr>
            <p:spPr bwMode="auto">
              <a:xfrm flipH="1">
                <a:off x="2080237" y="2529019"/>
                <a:ext cx="489644" cy="618482"/>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Straight Arrow Connector 72"/>
              <p:cNvCxnSpPr/>
              <p:nvPr/>
            </p:nvCxnSpPr>
            <p:spPr bwMode="auto">
              <a:xfrm>
                <a:off x="2581607" y="2529019"/>
                <a:ext cx="1938732" cy="553469"/>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2" name="Rectangle 21"/>
              <p:cNvSpPr/>
              <p:nvPr/>
            </p:nvSpPr>
            <p:spPr bwMode="auto">
              <a:xfrm>
                <a:off x="3059832" y="3501008"/>
                <a:ext cx="87906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Zookeeper</a:t>
                </a:r>
              </a:p>
            </p:txBody>
          </p:sp>
          <p:sp>
            <p:nvSpPr>
              <p:cNvPr id="24" name="Rectangle 23"/>
              <p:cNvSpPr/>
              <p:nvPr/>
            </p:nvSpPr>
            <p:spPr bwMode="auto">
              <a:xfrm>
                <a:off x="4499992" y="3501008"/>
                <a:ext cx="87906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Zookeeper</a:t>
                </a:r>
              </a:p>
            </p:txBody>
          </p:sp>
          <p:sp>
            <p:nvSpPr>
              <p:cNvPr id="26" name="TextBox 25"/>
              <p:cNvSpPr txBox="1"/>
              <p:nvPr/>
            </p:nvSpPr>
            <p:spPr>
              <a:xfrm>
                <a:off x="899592" y="1958643"/>
                <a:ext cx="1414771" cy="246221"/>
              </a:xfrm>
              <a:prstGeom prst="rect">
                <a:avLst/>
              </a:prstGeom>
              <a:noFill/>
            </p:spPr>
            <p:txBody>
              <a:bodyPr wrap="square" rtlCol="0">
                <a:spAutoFit/>
              </a:bodyPr>
              <a:lstStyle/>
              <a:p>
                <a:pPr>
                  <a:lnSpc>
                    <a:spcPct val="50000"/>
                  </a:lnSpc>
                </a:pPr>
                <a:r>
                  <a:rPr lang="en-US" sz="1600" b="1" dirty="0" smtClean="0">
                    <a:latin typeface="Fujitsu Sans" panose="020B0404060202020204" pitchFamily="34" charset="0"/>
                  </a:rPr>
                  <a:t>Message Queue</a:t>
                </a:r>
                <a:endParaRPr lang="en-US" sz="1600" b="1" dirty="0">
                  <a:latin typeface="Fujitsu Sans" panose="020B0404060202020204" pitchFamily="34" charset="0"/>
                </a:endParaRPr>
              </a:p>
            </p:txBody>
          </p:sp>
          <p:cxnSp>
            <p:nvCxnSpPr>
              <p:cNvPr id="27" name="Straight Arrow Connector 26"/>
              <p:cNvCxnSpPr/>
              <p:nvPr/>
            </p:nvCxnSpPr>
            <p:spPr bwMode="auto">
              <a:xfrm flipV="1">
                <a:off x="1476202" y="3368257"/>
                <a:ext cx="8384" cy="92484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0" name="Straight Arrow Connector 29"/>
              <p:cNvCxnSpPr/>
              <p:nvPr/>
            </p:nvCxnSpPr>
            <p:spPr bwMode="auto">
              <a:xfrm flipH="1">
                <a:off x="3382576" y="3401056"/>
                <a:ext cx="973400" cy="89326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1" name="Straight Arrow Connector 30"/>
              <p:cNvCxnSpPr/>
              <p:nvPr/>
            </p:nvCxnSpPr>
            <p:spPr bwMode="auto">
              <a:xfrm flipH="1">
                <a:off x="2138700" y="3384066"/>
                <a:ext cx="777116" cy="89776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non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7" name="Straight Arrow Connector 36"/>
              <p:cNvCxnSpPr/>
              <p:nvPr/>
            </p:nvCxnSpPr>
            <p:spPr bwMode="auto">
              <a:xfrm flipH="1" flipV="1">
                <a:off x="2980771" y="3379024"/>
                <a:ext cx="7053" cy="90903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45" name="Straight Arrow Connector 44"/>
              <p:cNvCxnSpPr/>
              <p:nvPr/>
            </p:nvCxnSpPr>
            <p:spPr bwMode="auto">
              <a:xfrm flipH="1" flipV="1">
                <a:off x="4420931" y="3384066"/>
                <a:ext cx="7053" cy="909030"/>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28" name="Rectangle 27"/>
            <p:cNvSpPr/>
            <p:nvPr/>
          </p:nvSpPr>
          <p:spPr bwMode="auto">
            <a:xfrm>
              <a:off x="1676707" y="3501008"/>
              <a:ext cx="87906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Zookeeper</a:t>
              </a:r>
            </a:p>
          </p:txBody>
        </p:sp>
      </p:grpSp>
    </p:spTree>
    <p:extLst>
      <p:ext uri="{BB962C8B-B14F-4D97-AF65-F5344CB8AC3E}">
        <p14:creationId xmlns:p14="http://schemas.microsoft.com/office/powerpoint/2010/main" val="413020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661843" y="6653213"/>
            <a:ext cx="4022725" cy="201612"/>
          </a:xfrm>
        </p:spPr>
        <p:txBody>
          <a:bodyPr/>
          <a:lstStyle/>
          <a:p>
            <a:r>
              <a:rPr lang="de-DE" altLang="ja-JP" smtClean="0"/>
              <a:t>Copyright 2010 FUJITSU LIMITED</a:t>
            </a:r>
            <a:endParaRPr lang="de-DE" altLang="ja-JP"/>
          </a:p>
        </p:txBody>
      </p:sp>
      <p:grpSp>
        <p:nvGrpSpPr>
          <p:cNvPr id="53" name="Group 52"/>
          <p:cNvGrpSpPr/>
          <p:nvPr/>
        </p:nvGrpSpPr>
        <p:grpSpPr>
          <a:xfrm>
            <a:off x="755576" y="1772815"/>
            <a:ext cx="5544617" cy="2664297"/>
            <a:chOff x="755576" y="1772815"/>
            <a:chExt cx="5544617" cy="2664297"/>
          </a:xfrm>
        </p:grpSpPr>
        <p:sp>
          <p:nvSpPr>
            <p:cNvPr id="23" name="Rounded Rectangle 22"/>
            <p:cNvSpPr/>
            <p:nvPr/>
          </p:nvSpPr>
          <p:spPr bwMode="gray">
            <a:xfrm>
              <a:off x="800770" y="1772815"/>
              <a:ext cx="5499423" cy="2664297"/>
            </a:xfrm>
            <a:prstGeom prst="roundRect">
              <a:avLst/>
            </a:prstGeom>
            <a:solidFill>
              <a:schemeClr val="accent5"/>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sz="1000" b="1" dirty="0" smtClean="0">
                  <a:latin typeface="Fujitsu Sans" panose="020B0404060202020204" pitchFamily="34" charset="0"/>
                </a:rPr>
                <a:t> </a:t>
              </a:r>
              <a:endParaRPr lang="en-US" sz="1000" b="1" dirty="0">
                <a:latin typeface="Fujitsu Sans" panose="020B0404060202020204" pitchFamily="34" charset="0"/>
              </a:endParaRPr>
            </a:p>
          </p:txBody>
        </p:sp>
        <p:sp>
          <p:nvSpPr>
            <p:cNvPr id="40" name="Rectangle 39"/>
            <p:cNvSpPr/>
            <p:nvPr/>
          </p:nvSpPr>
          <p:spPr bwMode="auto">
            <a:xfrm>
              <a:off x="1115616" y="2276872"/>
              <a:ext cx="158417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Search Load Balancer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26" name="TextBox 25"/>
            <p:cNvSpPr txBox="1"/>
            <p:nvPr/>
          </p:nvSpPr>
          <p:spPr>
            <a:xfrm>
              <a:off x="755576" y="1958643"/>
              <a:ext cx="1414771" cy="246221"/>
            </a:xfrm>
            <a:prstGeom prst="rect">
              <a:avLst/>
            </a:prstGeom>
            <a:noFill/>
          </p:spPr>
          <p:txBody>
            <a:bodyPr wrap="square" rtlCol="0">
              <a:spAutoFit/>
            </a:bodyPr>
            <a:lstStyle/>
            <a:p>
              <a:pPr>
                <a:lnSpc>
                  <a:spcPct val="50000"/>
                </a:lnSpc>
              </a:pPr>
              <a:r>
                <a:rPr lang="en-US" sz="1600" b="1" dirty="0" smtClean="0">
                  <a:latin typeface="Fujitsu Sans" panose="020B0404060202020204" pitchFamily="34" charset="0"/>
                </a:rPr>
                <a:t>Log Database</a:t>
              </a:r>
              <a:endParaRPr lang="en-US" sz="1600" b="1" dirty="0">
                <a:latin typeface="Fujitsu Sans" panose="020B0404060202020204" pitchFamily="34" charset="0"/>
              </a:endParaRPr>
            </a:p>
          </p:txBody>
        </p:sp>
        <p:sp>
          <p:nvSpPr>
            <p:cNvPr id="67" name="Oval 66"/>
            <p:cNvSpPr/>
            <p:nvPr/>
          </p:nvSpPr>
          <p:spPr bwMode="auto">
            <a:xfrm>
              <a:off x="971600" y="2780928"/>
              <a:ext cx="5112567" cy="1224136"/>
            </a:xfrm>
            <a:prstGeom prst="ellipse">
              <a:avLst/>
            </a:prstGeom>
            <a:pattFill prst="pct80">
              <a:fgClr>
                <a:schemeClr val="accent5"/>
              </a:fgClr>
              <a:bgClr>
                <a:schemeClr val="bg1"/>
              </a:bgClr>
            </a:pattFill>
            <a:ln w="9525" cap="flat" cmpd="sng" algn="ctr">
              <a:solidFill>
                <a:srgbClr val="57564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en-US" sz="18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p:txBody>
        </p:sp>
        <p:sp>
          <p:nvSpPr>
            <p:cNvPr id="33" name="Rectangle 32"/>
            <p:cNvSpPr/>
            <p:nvPr/>
          </p:nvSpPr>
          <p:spPr bwMode="auto">
            <a:xfrm>
              <a:off x="2771800" y="2276872"/>
              <a:ext cx="158417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Search Load Balancer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34" name="Rectangle 33"/>
            <p:cNvSpPr/>
            <p:nvPr/>
          </p:nvSpPr>
          <p:spPr bwMode="auto">
            <a:xfrm>
              <a:off x="4427984" y="2276872"/>
              <a:ext cx="1584176"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en-US" sz="1600" dirty="0" smtClean="0">
                  <a:solidFill>
                    <a:schemeClr val="bg1"/>
                  </a:solidFill>
                  <a:latin typeface="Fujitsu Sans" panose="020B0404060202020204" pitchFamily="34" charset="0"/>
                  <a:ea typeface="ＭＳ Ｐゴシック" pitchFamily="50" charset="-128"/>
                </a:rPr>
                <a:t>Search Load Balancer</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35" name="Straight Arrow Connector 34"/>
            <p:cNvCxnSpPr/>
            <p:nvPr/>
          </p:nvCxnSpPr>
          <p:spPr bwMode="auto">
            <a:xfrm flipH="1">
              <a:off x="5119203" y="2529463"/>
              <a:ext cx="460908" cy="60023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6" name="Straight Arrow Connector 35"/>
            <p:cNvCxnSpPr/>
            <p:nvPr/>
          </p:nvCxnSpPr>
          <p:spPr bwMode="auto">
            <a:xfrm flipH="1">
              <a:off x="3760754" y="2529463"/>
              <a:ext cx="1655657" cy="60023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6" name="Rectangle 65"/>
            <p:cNvSpPr/>
            <p:nvPr/>
          </p:nvSpPr>
          <p:spPr bwMode="auto">
            <a:xfrm>
              <a:off x="4211960" y="3478976"/>
              <a:ext cx="936104"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Master </a:t>
              </a:r>
              <a:r>
                <a:rPr lang="de-DE" sz="1600" dirty="0" err="1" smtClean="0">
                  <a:solidFill>
                    <a:schemeClr val="bg1"/>
                  </a:solidFill>
                  <a:latin typeface="Fujitsu Sans" panose="020B0404060202020204" pitchFamily="34" charset="0"/>
                  <a:ea typeface="ＭＳ Ｐゴシック" pitchFamily="50" charset="-128"/>
                </a:rPr>
                <a:t>Node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46" name="Rectangle 45"/>
            <p:cNvSpPr/>
            <p:nvPr/>
          </p:nvSpPr>
          <p:spPr bwMode="auto">
            <a:xfrm>
              <a:off x="3092747" y="3478976"/>
              <a:ext cx="951077"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Master </a:t>
              </a:r>
              <a:r>
                <a:rPr lang="de-DE" sz="1600" dirty="0" err="1" smtClean="0">
                  <a:solidFill>
                    <a:schemeClr val="bg1"/>
                  </a:solidFill>
                  <a:latin typeface="Fujitsu Sans" panose="020B0404060202020204" pitchFamily="34" charset="0"/>
                  <a:ea typeface="ＭＳ Ｐゴシック" pitchFamily="50" charset="-128"/>
                </a:rPr>
                <a:t>Node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sp>
          <p:nvSpPr>
            <p:cNvPr id="68" name="Rectangle 67"/>
            <p:cNvSpPr/>
            <p:nvPr/>
          </p:nvSpPr>
          <p:spPr bwMode="auto">
            <a:xfrm>
              <a:off x="2056433" y="3453986"/>
              <a:ext cx="931391"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lang="de-DE" sz="1600" dirty="0" smtClean="0">
                  <a:solidFill>
                    <a:schemeClr val="bg1"/>
                  </a:solidFill>
                  <a:latin typeface="Fujitsu Sans" panose="020B0404060202020204" pitchFamily="34" charset="0"/>
                  <a:ea typeface="ＭＳ Ｐゴシック" pitchFamily="50" charset="-128"/>
                </a:rPr>
                <a:t>Master </a:t>
              </a:r>
              <a:r>
                <a:rPr lang="de-DE" sz="1600" dirty="0" err="1">
                  <a:solidFill>
                    <a:schemeClr val="bg1"/>
                  </a:solidFill>
                  <a:latin typeface="Fujitsu Sans" panose="020B0404060202020204" pitchFamily="34" charset="0"/>
                  <a:ea typeface="ＭＳ Ｐゴシック" pitchFamily="50" charset="-128"/>
                </a:rPr>
                <a:t>N</a:t>
              </a:r>
              <a:r>
                <a:rPr lang="de-DE" sz="1600" dirty="0" err="1" smtClean="0">
                  <a:solidFill>
                    <a:schemeClr val="bg1"/>
                  </a:solidFill>
                  <a:latin typeface="Fujitsu Sans" panose="020B0404060202020204" pitchFamily="34" charset="0"/>
                  <a:ea typeface="ＭＳ Ｐゴシック" pitchFamily="50" charset="-128"/>
                </a:rPr>
                <a:t>ode</a:t>
              </a:r>
              <a:endPar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endParaRPr>
            </a:p>
          </p:txBody>
        </p:sp>
        <p:cxnSp>
          <p:nvCxnSpPr>
            <p:cNvPr id="62" name="Straight Arrow Connector 61"/>
            <p:cNvCxnSpPr/>
            <p:nvPr/>
          </p:nvCxnSpPr>
          <p:spPr bwMode="auto">
            <a:xfrm>
              <a:off x="4238108" y="2526195"/>
              <a:ext cx="549916" cy="61477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3" name="Straight Arrow Connector 72"/>
            <p:cNvCxnSpPr/>
            <p:nvPr/>
          </p:nvCxnSpPr>
          <p:spPr bwMode="auto">
            <a:xfrm>
              <a:off x="2536091" y="2521973"/>
              <a:ext cx="2021273" cy="60772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1" name="Straight Arrow Connector 70"/>
            <p:cNvCxnSpPr/>
            <p:nvPr/>
          </p:nvCxnSpPr>
          <p:spPr bwMode="auto">
            <a:xfrm>
              <a:off x="2385172" y="2529463"/>
              <a:ext cx="659413" cy="60023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38" name="Straight Arrow Connector 37"/>
            <p:cNvCxnSpPr/>
            <p:nvPr/>
          </p:nvCxnSpPr>
          <p:spPr bwMode="auto">
            <a:xfrm flipH="1">
              <a:off x="2411760" y="2531918"/>
              <a:ext cx="2853732" cy="597781"/>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72" name="Straight Arrow Connector 71"/>
            <p:cNvCxnSpPr/>
            <p:nvPr/>
          </p:nvCxnSpPr>
          <p:spPr bwMode="auto">
            <a:xfrm flipH="1">
              <a:off x="1835697" y="2526195"/>
              <a:ext cx="412361" cy="621306"/>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5" name="Straight Arrow Connector 64"/>
            <p:cNvCxnSpPr/>
            <p:nvPr/>
          </p:nvCxnSpPr>
          <p:spPr bwMode="auto">
            <a:xfrm flipH="1">
              <a:off x="2015717" y="2492896"/>
              <a:ext cx="1922498" cy="611505"/>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4" name="Rectangle 73"/>
            <p:cNvSpPr/>
            <p:nvPr/>
          </p:nvSpPr>
          <p:spPr bwMode="auto">
            <a:xfrm>
              <a:off x="2987824" y="3140968"/>
              <a:ext cx="92238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Data Node</a:t>
              </a:r>
            </a:p>
          </p:txBody>
        </p:sp>
        <p:sp>
          <p:nvSpPr>
            <p:cNvPr id="75" name="Rectangle 74"/>
            <p:cNvSpPr/>
            <p:nvPr/>
          </p:nvSpPr>
          <p:spPr bwMode="auto">
            <a:xfrm>
              <a:off x="1633387" y="3140968"/>
              <a:ext cx="92238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Data Node</a:t>
              </a:r>
            </a:p>
          </p:txBody>
        </p:sp>
        <p:cxnSp>
          <p:nvCxnSpPr>
            <p:cNvPr id="64" name="Straight Arrow Connector 63"/>
            <p:cNvCxnSpPr/>
            <p:nvPr/>
          </p:nvCxnSpPr>
          <p:spPr bwMode="auto">
            <a:xfrm flipH="1">
              <a:off x="3275856" y="2526195"/>
              <a:ext cx="909252" cy="614773"/>
            </a:xfrm>
            <a:prstGeom prst="straightConnector1">
              <a:avLst/>
            </a:prstGeom>
            <a:gradFill rotWithShape="0">
              <a:gsLst>
                <a:gs pos="0">
                  <a:srgbClr val="FFFFFF"/>
                </a:gs>
                <a:gs pos="100000">
                  <a:srgbClr val="CACAC7"/>
                </a:gs>
              </a:gsLst>
              <a:lin ang="5400000" scaled="1"/>
            </a:gradFill>
            <a:ln w="9525" cap="flat" cmpd="sng" algn="ctr">
              <a:solidFill>
                <a:srgbClr val="57564F"/>
              </a:solidFill>
              <a:prstDash val="solid"/>
              <a:round/>
              <a:headEnd type="triangl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76" name="Rectangle 75"/>
            <p:cNvSpPr/>
            <p:nvPr/>
          </p:nvSpPr>
          <p:spPr bwMode="auto">
            <a:xfrm>
              <a:off x="4297683" y="3140968"/>
              <a:ext cx="922389" cy="238056"/>
            </a:xfrm>
            <a:prstGeom prst="rect">
              <a:avLst/>
            </a:prstGeom>
            <a:ln w="9525">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en-US" sz="1600" b="0" i="0" u="none" strike="noStrike" cap="none" normalizeH="0" baseline="0" dirty="0" smtClean="0">
                  <a:ln>
                    <a:noFill/>
                  </a:ln>
                  <a:solidFill>
                    <a:schemeClr val="bg1"/>
                  </a:solidFill>
                  <a:effectLst/>
                  <a:latin typeface="Fujitsu Sans" panose="020B0404060202020204" pitchFamily="34" charset="0"/>
                  <a:ea typeface="ＭＳ Ｐゴシック" pitchFamily="50" charset="-128"/>
                </a:rPr>
                <a:t>Data Node</a:t>
              </a:r>
            </a:p>
          </p:txBody>
        </p:sp>
      </p:grpSp>
    </p:spTree>
    <p:extLst>
      <p:ext uri="{BB962C8B-B14F-4D97-AF65-F5344CB8AC3E}">
        <p14:creationId xmlns:p14="http://schemas.microsoft.com/office/powerpoint/2010/main" val="377593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4187B82A-CA21-49DD-8C10-E6A012C0F0FD}" type="slidenum">
              <a:rPr lang="de-DE" altLang="ja-JP" smtClean="0"/>
              <a:pPr/>
              <a:t>6</a:t>
            </a:fld>
            <a:endParaRPr lang="de-DE" altLang="ja-JP"/>
          </a:p>
        </p:txBody>
      </p:sp>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spTree>
    <p:extLst>
      <p:ext uri="{BB962C8B-B14F-4D97-AF65-F5344CB8AC3E}">
        <p14:creationId xmlns:p14="http://schemas.microsoft.com/office/powerpoint/2010/main" val="111844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4187B82A-CA21-49DD-8C10-E6A012C0F0FD}" type="slidenum">
              <a:rPr lang="de-DE" altLang="ja-JP" smtClean="0"/>
              <a:pPr/>
              <a:t>7</a:t>
            </a:fld>
            <a:endParaRPr lang="de-DE" altLang="ja-JP"/>
          </a:p>
        </p:txBody>
      </p:sp>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spTree>
    <p:extLst>
      <p:ext uri="{BB962C8B-B14F-4D97-AF65-F5344CB8AC3E}">
        <p14:creationId xmlns:p14="http://schemas.microsoft.com/office/powerpoint/2010/main" val="324217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fld id="{4187B82A-CA21-49DD-8C10-E6A012C0F0FD}" type="slidenum">
              <a:rPr lang="de-DE" altLang="ja-JP" smtClean="0"/>
              <a:pPr/>
              <a:t>8</a:t>
            </a:fld>
            <a:endParaRPr lang="de-DE" altLang="ja-JP"/>
          </a:p>
        </p:txBody>
      </p:sp>
      <p:sp>
        <p:nvSpPr>
          <p:cNvPr id="5" name="Footer Placeholder 4"/>
          <p:cNvSpPr>
            <a:spLocks noGrp="1"/>
          </p:cNvSpPr>
          <p:nvPr>
            <p:ph type="ftr" sz="quarter" idx="11"/>
          </p:nvPr>
        </p:nvSpPr>
        <p:spPr/>
        <p:txBody>
          <a:bodyPr/>
          <a:lstStyle/>
          <a:p>
            <a:r>
              <a:rPr lang="de-DE" altLang="ja-JP" smtClean="0"/>
              <a:t>Copyright 2010 FUJITSU LIMITED</a:t>
            </a:r>
            <a:endParaRPr lang="de-DE" altLang="ja-JP"/>
          </a:p>
        </p:txBody>
      </p:sp>
    </p:spTree>
    <p:extLst>
      <p:ext uri="{BB962C8B-B14F-4D97-AF65-F5344CB8AC3E}">
        <p14:creationId xmlns:p14="http://schemas.microsoft.com/office/powerpoint/2010/main" val="1689232231"/>
      </p:ext>
    </p:extLst>
  </p:cSld>
  <p:clrMapOvr>
    <a:masterClrMapping/>
  </p:clrMapOvr>
</p:sld>
</file>

<file path=ppt/theme/theme1.xml><?xml version="1.0" encoding="utf-8"?>
<a:theme xmlns:a="http://schemas.openxmlformats.org/drawingml/2006/main" name="F_Tool_2_E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EN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DF1F1"/>
        </a:solidFill>
        <a:ln w="9525" cap="flat" cmpd="sng" algn="ctr">
          <a:solidFill>
            <a:srgbClr val="57564F"/>
          </a:solidFill>
          <a:prstDash val="dash"/>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412</Words>
  <Application>Microsoft Office PowerPoint</Application>
  <PresentationFormat>On-screen Show (4:3)</PresentationFormat>
  <Paragraphs>216</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ＭＳ Ｐゴシック</vt:lpstr>
      <vt:lpstr>Arial</vt:lpstr>
      <vt:lpstr>Fujitsu Sans</vt:lpstr>
      <vt:lpstr>Wingdings</vt:lpstr>
      <vt:lpstr>F_Tool_2_EN_R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2016-10-27T10:31:39Z</dcterms:modified>
</cp:coreProperties>
</file>