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88"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72">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C7"/>
    <a:srgbClr val="FBE2E1"/>
    <a:srgbClr val="57564F"/>
    <a:srgbClr val="7E7D76"/>
    <a:srgbClr val="706ABA"/>
    <a:srgbClr val="1782DB"/>
    <a:srgbClr val="1BA12B"/>
    <a:srgbClr val="8B8807"/>
    <a:srgbClr val="C07000"/>
    <a:srgbClr val="E7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94362" autoAdjust="0"/>
  </p:normalViewPr>
  <p:slideViewPr>
    <p:cSldViewPr>
      <p:cViewPr varScale="1">
        <p:scale>
          <a:sx n="105" d="100"/>
          <a:sy n="105" d="100"/>
        </p:scale>
        <p:origin x="1524" y="102"/>
      </p:cViewPr>
      <p:guideLst>
        <p:guide orient="horz" pos="4073"/>
        <p:guide orient="horz" pos="572"/>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00461" y="912168"/>
            <a:ext cx="7018183" cy="5685184"/>
            <a:chOff x="1300461" y="912168"/>
            <a:chExt cx="7018183" cy="5685184"/>
          </a:xfrm>
        </p:grpSpPr>
        <p:sp>
          <p:nvSpPr>
            <p:cNvPr id="126" name="TextBox 125"/>
            <p:cNvSpPr txBox="1"/>
            <p:nvPr/>
          </p:nvSpPr>
          <p:spPr>
            <a:xfrm>
              <a:off x="4211960" y="6258798"/>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sp>
          <p:nvSpPr>
            <p:cNvPr id="128" name="TextBox 127"/>
            <p:cNvSpPr txBox="1"/>
            <p:nvPr/>
          </p:nvSpPr>
          <p:spPr>
            <a:xfrm>
              <a:off x="3117306" y="6258798"/>
              <a:ext cx="920445" cy="338554"/>
            </a:xfrm>
            <a:prstGeom prst="rect">
              <a:avLst/>
            </a:prstGeom>
            <a:noFill/>
          </p:spPr>
          <p:txBody>
            <a:bodyPr wrap="none" rtlCol="0">
              <a:spAutoFit/>
            </a:bodyPr>
            <a:lstStyle/>
            <a:p>
              <a:r>
                <a:rPr lang="de-DE" sz="1600" dirty="0" smtClean="0">
                  <a:latin typeface="Fujitsu Sans" panose="020B0404060202020204" pitchFamily="34" charset="0"/>
                </a:rPr>
                <a:t>Tenant User</a:t>
              </a:r>
              <a:endParaRPr lang="en-US" sz="1600" dirty="0" smtClean="0">
                <a:latin typeface="Fujitsu Sans" panose="020B0404060202020204" pitchFamily="34" charset="0"/>
              </a:endParaRPr>
            </a:p>
          </p:txBody>
        </p:sp>
        <p:grpSp>
          <p:nvGrpSpPr>
            <p:cNvPr id="2" name="Group 1"/>
            <p:cNvGrpSpPr/>
            <p:nvPr/>
          </p:nvGrpSpPr>
          <p:grpSpPr>
            <a:xfrm>
              <a:off x="1300461" y="912168"/>
              <a:ext cx="7018183" cy="5541168"/>
              <a:chOff x="1300461" y="912168"/>
              <a:chExt cx="7018183" cy="5541168"/>
            </a:xfrm>
          </p:grpSpPr>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427984" y="5804564"/>
                <a:ext cx="792163" cy="648772"/>
              </a:xfrm>
              <a:prstGeom prst="rect">
                <a:avLst/>
              </a:prstGeom>
              <a:noFill/>
              <a:ln w="9525">
                <a:noFill/>
                <a:miter lim="800000"/>
                <a:headEnd/>
                <a:tailEnd/>
              </a:ln>
            </p:spPr>
          </p:pic>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132456" y="5804564"/>
                <a:ext cx="792163" cy="648772"/>
              </a:xfrm>
              <a:prstGeom prst="rect">
                <a:avLst/>
              </a:prstGeom>
              <a:noFill/>
              <a:ln w="9525">
                <a:noFill/>
                <a:miter lim="800000"/>
                <a:headEnd/>
                <a:tailEnd/>
              </a:ln>
            </p:spPr>
          </p:pic>
          <p:sp>
            <p:nvSpPr>
              <p:cNvPr id="130" name="TextBox 129"/>
              <p:cNvSpPr txBox="1"/>
              <p:nvPr/>
            </p:nvSpPr>
            <p:spPr>
              <a:xfrm>
                <a:off x="2135037" y="5353471"/>
                <a:ext cx="1572867" cy="307777"/>
              </a:xfrm>
              <a:prstGeom prst="rect">
                <a:avLst/>
              </a:prstGeom>
              <a:noFill/>
            </p:spPr>
            <p:txBody>
              <a:bodyPr wrap="none" rtlCol="0">
                <a:spAutoFit/>
              </a:bodyPr>
              <a:lstStyle/>
              <a:p>
                <a:r>
                  <a:rPr lang="en-US" sz="1400" dirty="0" smtClean="0">
                    <a:latin typeface="Fujitsu Sans" panose="020B0404060202020204" pitchFamily="34" charset="0"/>
                  </a:rPr>
                  <a:t>Monitors VM for Service A </a:t>
                </a:r>
                <a:endParaRPr lang="en-US" sz="1400" dirty="0">
                  <a:latin typeface="Fujitsu Sans" panose="020B0404060202020204" pitchFamily="34" charset="0"/>
                </a:endParaRPr>
              </a:p>
            </p:txBody>
          </p:sp>
          <p:sp>
            <p:nvSpPr>
              <p:cNvPr id="131" name="TextBox 130"/>
              <p:cNvSpPr txBox="1"/>
              <p:nvPr/>
            </p:nvSpPr>
            <p:spPr>
              <a:xfrm>
                <a:off x="4788716" y="5353471"/>
                <a:ext cx="2015532" cy="307777"/>
              </a:xfrm>
              <a:prstGeom prst="rect">
                <a:avLst/>
              </a:prstGeom>
              <a:noFill/>
            </p:spPr>
            <p:txBody>
              <a:bodyPr wrap="square" rtlCol="0">
                <a:spAutoFit/>
              </a:bodyPr>
              <a:lstStyle/>
              <a:p>
                <a:r>
                  <a:rPr lang="en-US" sz="1400" dirty="0" smtClean="0">
                    <a:latin typeface="Fujitsu Sans" panose="020B0404060202020204" pitchFamily="34" charset="0"/>
                  </a:rPr>
                  <a:t>Monitors OpenStack </a:t>
                </a:r>
                <a:r>
                  <a:rPr lang="en-US" sz="1400" dirty="0" smtClean="0">
                    <a:latin typeface="Fujitsu Sans" panose="020B0404060202020204" pitchFamily="34" charset="0"/>
                  </a:rPr>
                  <a:t>services</a:t>
                </a:r>
                <a:endParaRPr lang="en-US" sz="1400" dirty="0">
                  <a:latin typeface="Fujitsu Sans" panose="020B0404060202020204" pitchFamily="34" charset="0"/>
                </a:endParaRPr>
              </a:p>
            </p:txBody>
          </p:sp>
          <p:sp>
            <p:nvSpPr>
              <p:cNvPr id="132" name="Rectangle 131"/>
              <p:cNvSpPr/>
              <p:nvPr/>
            </p:nvSpPr>
            <p:spPr bwMode="auto">
              <a:xfrm>
                <a:off x="3204539" y="1196752"/>
                <a:ext cx="2232247"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348555" y="1484784"/>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300461" y="2132856"/>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grpSp>
            <p:nvGrpSpPr>
              <p:cNvPr id="135" name="Group 134"/>
              <p:cNvGrpSpPr/>
              <p:nvPr/>
            </p:nvGrpSpPr>
            <p:grpSpPr>
              <a:xfrm>
                <a:off x="7210821" y="2091039"/>
                <a:ext cx="1107823" cy="842289"/>
                <a:chOff x="6398259" y="2087591"/>
                <a:chExt cx="1107823" cy="842289"/>
              </a:xfrm>
            </p:grpSpPr>
            <p:sp>
              <p:nvSpPr>
                <p:cNvPr id="149" name="TextBox 148"/>
                <p:cNvSpPr txBox="1"/>
                <p:nvPr/>
              </p:nvSpPr>
              <p:spPr>
                <a:xfrm>
                  <a:off x="6423734" y="2591326"/>
                  <a:ext cx="1082348" cy="338554"/>
                </a:xfrm>
                <a:prstGeom prst="rect">
                  <a:avLst/>
                </a:prstGeom>
                <a:noFill/>
              </p:spPr>
              <p:txBody>
                <a:bodyPr wrap="none" rtlCol="0">
                  <a:spAutoFit/>
                </a:bodyPr>
                <a:lstStyle/>
                <a:p>
                  <a:r>
                    <a:rPr lang="en-US" sz="1600" dirty="0" smtClean="0">
                      <a:latin typeface="Fujitsu Sans" panose="020B0404060202020204" pitchFamily="34" charset="0"/>
                    </a:rPr>
                    <a:t>CMM Operator</a:t>
                  </a:r>
                </a:p>
              </p:txBody>
            </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6398259" y="2087591"/>
                  <a:ext cx="792163" cy="648772"/>
                </a:xfrm>
                <a:prstGeom prst="rect">
                  <a:avLst/>
                </a:prstGeom>
                <a:noFill/>
                <a:ln w="9525">
                  <a:noFill/>
                  <a:miter lim="800000"/>
                  <a:headEnd/>
                  <a:tailEnd/>
                </a:ln>
              </p:spPr>
            </p:pic>
          </p:grpSp>
          <p:cxnSp>
            <p:nvCxnSpPr>
              <p:cNvPr id="136" name="Elbow Connector 4"/>
              <p:cNvCxnSpPr/>
              <p:nvPr/>
            </p:nvCxnSpPr>
            <p:spPr bwMode="auto">
              <a:xfrm>
                <a:off x="2267744" y="191683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844500" y="912168"/>
                <a:ext cx="292958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420563" y="200476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39" name="Rounded Rectangle 138"/>
              <p:cNvSpPr/>
              <p:nvPr/>
            </p:nvSpPr>
            <p:spPr>
              <a:xfrm>
                <a:off x="3960465" y="2004766"/>
                <a:ext cx="468210"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500683" y="2004765"/>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348556" y="3624496"/>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456529" y="3903716"/>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267744" y="3056260"/>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195736" y="1700808"/>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sp>
            <p:nvSpPr>
              <p:cNvPr id="145" name="Rectangle 144"/>
              <p:cNvSpPr/>
              <p:nvPr/>
            </p:nvSpPr>
            <p:spPr bwMode="auto">
              <a:xfrm>
                <a:off x="5097030" y="1351041"/>
                <a:ext cx="267749" cy="3243807"/>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vert270"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Monitoring</a:t>
                </a:r>
                <a:endParaRPr kumimoji="1" lang="en-US" sz="1600" b="0" i="0" u="none" strike="noStrike" cap="none" normalizeH="0" baseline="0" dirty="0" smtClean="0">
                  <a:ln>
                    <a:noFill/>
                  </a:ln>
                  <a:solidFill>
                    <a:srgbClr val="000000"/>
                  </a:solidFill>
                  <a:effectLst/>
                  <a:latin typeface="Fujitsu Sans"/>
                </a:endParaRPr>
              </a:p>
            </p:txBody>
          </p:sp>
          <p:sp>
            <p:nvSpPr>
              <p:cNvPr id="146" name="Rectangle 145"/>
              <p:cNvSpPr/>
              <p:nvPr/>
            </p:nvSpPr>
            <p:spPr bwMode="auto">
              <a:xfrm>
                <a:off x="3275856" y="4594849"/>
                <a:ext cx="2088923" cy="274311"/>
              </a:xfrm>
              <a:prstGeom prst="rect">
                <a:avLst/>
              </a:prstGeom>
              <a:solidFill>
                <a:srgbClr val="FBE2E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smtClean="0">
                    <a:ln>
                      <a:noFill/>
                    </a:ln>
                    <a:solidFill>
                      <a:srgbClr val="000000"/>
                    </a:solidFill>
                    <a:effectLst/>
                    <a:latin typeface="Fujitsu Sans"/>
                  </a:rPr>
                  <a:t>CMM Monitoring</a:t>
                </a:r>
                <a:endParaRPr kumimoji="1" lang="en-US" sz="1600" b="0" i="0" u="none" strike="noStrike" cap="none" normalizeH="0" baseline="0" dirty="0" smtClean="0">
                  <a:ln>
                    <a:noFill/>
                  </a:ln>
                  <a:solidFill>
                    <a:srgbClr val="000000"/>
                  </a:solidFill>
                  <a:effectLst/>
                  <a:latin typeface="Fujitsu Sans"/>
                </a:endParaRPr>
              </a:p>
            </p:txBody>
          </p:sp>
          <p:cxnSp>
            <p:nvCxnSpPr>
              <p:cNvPr id="147" name="Elbow Connector 4"/>
              <p:cNvCxnSpPr/>
              <p:nvPr/>
            </p:nvCxnSpPr>
            <p:spPr bwMode="auto">
              <a:xfrm rot="10800000">
                <a:off x="5436786" y="2628000"/>
                <a:ext cx="1799510"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382843"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VM</a:t>
                </a:r>
                <a:endParaRPr lang="en-US" sz="1600" dirty="0">
                  <a:solidFill>
                    <a:schemeClr val="bg1"/>
                  </a:solidFill>
                  <a:latin typeface="Fujitsu Sans" panose="020B0404060202020204" pitchFamily="34" charset="0"/>
                </a:endParaRPr>
              </a:p>
            </p:txBody>
          </p:sp>
          <p:sp>
            <p:nvSpPr>
              <p:cNvPr id="121" name="Rounded Rectangle 120"/>
              <p:cNvSpPr/>
              <p:nvPr/>
            </p:nvSpPr>
            <p:spPr>
              <a:xfrm>
                <a:off x="3956431"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09" name="TextBox 108"/>
              <p:cNvSpPr txBox="1"/>
              <p:nvPr/>
            </p:nvSpPr>
            <p:spPr>
              <a:xfrm>
                <a:off x="5824493" y="2456928"/>
                <a:ext cx="979755" cy="251992"/>
              </a:xfrm>
              <a:prstGeom prst="rect">
                <a:avLst/>
              </a:prstGeom>
              <a:noFill/>
            </p:spPr>
            <p:txBody>
              <a:bodyPr wrap="none" rtlCol="0">
                <a:spAutoFit/>
              </a:bodyPr>
              <a:lstStyle/>
              <a:p>
                <a:pPr>
                  <a:lnSpc>
                    <a:spcPts val="1080"/>
                  </a:lnSpc>
                </a:pPr>
                <a:r>
                  <a:rPr lang="en-US" sz="1400" dirty="0" smtClean="0">
                    <a:latin typeface="Fujitsu Sans" panose="020B0404060202020204" pitchFamily="34" charset="0"/>
                  </a:rPr>
                  <a:t>Monitors CMM</a:t>
                </a:r>
                <a:endParaRPr lang="en-US" sz="1400" dirty="0">
                  <a:latin typeface="Fujitsu Sans" panose="020B0404060202020204" pitchFamily="34" charset="0"/>
                </a:endParaRPr>
              </a:p>
            </p:txBody>
          </p: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42" name="TextBox 41"/>
              <p:cNvSpPr txBox="1"/>
              <p:nvPr/>
            </p:nvSpPr>
            <p:spPr>
              <a:xfrm>
                <a:off x="4716016" y="5571867"/>
                <a:ext cx="3430608"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 Collects and analyzes log data on OpenStack services</a:t>
                </a:r>
                <a:endParaRPr lang="en-US" sz="1400" dirty="0">
                  <a:latin typeface="Fujitsu Sans" panose="020B0404060202020204" pitchFamily="34" charset="0"/>
                </a:endParaRPr>
              </a:p>
            </p:txBody>
          </p:sp>
          <p:sp>
            <p:nvSpPr>
              <p:cNvPr id="43" name="TextBox 42"/>
              <p:cNvSpPr txBox="1"/>
              <p:nvPr/>
            </p:nvSpPr>
            <p:spPr>
              <a:xfrm>
                <a:off x="5766643" y="2634528"/>
                <a:ext cx="1440160"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     </a:t>
                </a:r>
                <a:endParaRPr lang="en-US" sz="1400" dirty="0">
                  <a:latin typeface="Fujitsu Sans" panose="020B0404060202020204" pitchFamily="34" charset="0"/>
                </a:endParaRPr>
              </a:p>
            </p:txBody>
          </p:sp>
          <p:sp>
            <p:nvSpPr>
              <p:cNvPr id="45" name="TextBox 44"/>
              <p:cNvSpPr txBox="1"/>
              <p:nvPr/>
            </p:nvSpPr>
            <p:spPr>
              <a:xfrm>
                <a:off x="5715744" y="2770094"/>
                <a:ext cx="1304528"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log data on CMM     </a:t>
                </a:r>
                <a:endParaRPr lang="en-US" sz="1400" dirty="0">
                  <a:latin typeface="Fujitsu Sans" panose="020B0404060202020204" pitchFamily="34" charset="0"/>
                </a:endParaRPr>
              </a:p>
            </p:txBody>
          </p:sp>
        </p:grpSp>
      </p:grpSp>
    </p:spTree>
    <p:extLst>
      <p:ext uri="{BB962C8B-B14F-4D97-AF65-F5344CB8AC3E}">
        <p14:creationId xmlns:p14="http://schemas.microsoft.com/office/powerpoint/2010/main" val="284161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64</Words>
  <Application>Microsoft Office PowerPoint</Application>
  <PresentationFormat>On-screen Show (4:3)</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2016-05-25T10:14:31Z</dcterms:modified>
</cp:coreProperties>
</file>