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7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1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C539-23B9-4B80-9137-56B4B0233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C539-23B9-4B80-9137-56B4B0233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F8B6-91EA-4E99-94A7-395CAA71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0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403648" y="912168"/>
            <a:ext cx="7374309" cy="5685184"/>
            <a:chOff x="1403648" y="912168"/>
            <a:chExt cx="7374309" cy="5685184"/>
          </a:xfrm>
        </p:grpSpPr>
        <p:sp>
          <p:nvSpPr>
            <p:cNvPr id="4" name="TextBox 3"/>
            <p:cNvSpPr txBox="1"/>
            <p:nvPr/>
          </p:nvSpPr>
          <p:spPr>
            <a:xfrm>
              <a:off x="4290722" y="6258798"/>
              <a:ext cx="1433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Fujitsu Sans" panose="020B0404060202020204" pitchFamily="34" charset="0"/>
                </a:rPr>
                <a:t>OpenStack Operator</a:t>
              </a:r>
              <a:endParaRPr lang="en-US" sz="1600" dirty="0" smtClean="0">
                <a:latin typeface="Fujitsu Sans" panose="020B040406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27784" y="6258798"/>
              <a:ext cx="1487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 smtClean="0">
                  <a:latin typeface="Fujitsu Sans" panose="020B0404060202020204" pitchFamily="34" charset="0"/>
                </a:rPr>
                <a:t>Application</a:t>
              </a:r>
              <a:r>
                <a:rPr lang="de-DE" sz="1600" dirty="0" smtClean="0">
                  <a:latin typeface="Fujitsu Sans" panose="020B0404060202020204" pitchFamily="34" charset="0"/>
                </a:rPr>
                <a:t> Operator</a:t>
              </a:r>
              <a:endParaRPr lang="en-US" sz="1600" dirty="0" smtClean="0">
                <a:latin typeface="Fujitsu Sans" panose="020B040406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5037" y="5301208"/>
              <a:ext cx="1572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Fujitsu Sans" panose="020B0404060202020204" pitchFamily="34" charset="0"/>
                </a:rPr>
                <a:t>Monitors VM for Service A </a:t>
              </a:r>
              <a:endParaRPr lang="en-US" sz="1400" dirty="0">
                <a:latin typeface="Fujitsu Sans" panose="020B040406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229200"/>
              <a:ext cx="2015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Fujitsu Sans" panose="020B0404060202020204" pitchFamily="34" charset="0"/>
                </a:rPr>
                <a:t>      Monitors </a:t>
              </a:r>
              <a:r>
                <a:rPr lang="en-US" sz="1400" dirty="0" smtClean="0">
                  <a:latin typeface="Fujitsu Sans" panose="020B0404060202020204" pitchFamily="34" charset="0"/>
                </a:rPr>
                <a:t>OpenStack Nova</a:t>
              </a:r>
              <a:endParaRPr lang="en-US" sz="1400" dirty="0">
                <a:latin typeface="Fujitsu Sans" panose="020B040406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204540" y="1196752"/>
              <a:ext cx="2108650" cy="3600400"/>
            </a:xfrm>
            <a:prstGeom prst="rect">
              <a:avLst/>
            </a:prstGeom>
            <a:solidFill>
              <a:srgbClr val="CACAC7"/>
            </a:solidFill>
            <a:ln w="6350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US" sz="1000" dirty="0">
                <a:latin typeface="Fujitsu Sans" panose="020B040406020202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gray">
            <a:xfrm>
              <a:off x="3348555" y="1484784"/>
              <a:ext cx="1670767" cy="934381"/>
            </a:xfrm>
            <a:prstGeom prst="roundRect">
              <a:avLst/>
            </a:prstGeom>
            <a:solidFill>
              <a:srgbClr val="7E7D76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bg1"/>
                </a:solidFill>
                <a:latin typeface="Fujitsu Sans" panose="020B040406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3648" y="2594774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latin typeface="Fujitsu Sans" panose="020B0404060202020204" pitchFamily="34" charset="0"/>
                </a:rPr>
                <a:t>End User</a:t>
              </a:r>
              <a:endParaRPr lang="en-US" sz="1600" dirty="0" smtClean="0">
                <a:latin typeface="Fujitsu Sans" panose="020B040406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20272" y="2594774"/>
              <a:ext cx="1757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Fujitsu Sans" panose="020B0404060202020204" pitchFamily="34" charset="0"/>
                </a:rPr>
                <a:t>     Monitoring </a:t>
              </a:r>
              <a:r>
                <a:rPr lang="en-US" sz="1600" dirty="0" smtClean="0">
                  <a:latin typeface="Fujitsu Sans" panose="020B0404060202020204" pitchFamily="34" charset="0"/>
                </a:rPr>
                <a:t>Service </a:t>
              </a:r>
            </a:p>
          </p:txBody>
        </p:sp>
        <p:cxnSp>
          <p:nvCxnSpPr>
            <p:cNvPr id="12" name="Elbow Connector 4"/>
            <p:cNvCxnSpPr/>
            <p:nvPr/>
          </p:nvCxnSpPr>
          <p:spPr bwMode="auto">
            <a:xfrm>
              <a:off x="2267744" y="1916832"/>
              <a:ext cx="1030669" cy="12700"/>
            </a:xfrm>
            <a:prstGeom prst="curvedConnector3">
              <a:avLst>
                <a:gd name="adj1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" name="Rectangle 12"/>
            <p:cNvSpPr/>
            <p:nvPr/>
          </p:nvSpPr>
          <p:spPr bwMode="auto">
            <a:xfrm>
              <a:off x="2844500" y="912168"/>
              <a:ext cx="2778127" cy="41532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Cloud Infrastructure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420563" y="2004765"/>
              <a:ext cx="471553" cy="344115"/>
            </a:xfrm>
            <a:prstGeom prst="roundRect">
              <a:avLst>
                <a:gd name="adj" fmla="val 24699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600" dirty="0" smtClean="0">
                  <a:solidFill>
                    <a:schemeClr val="bg1"/>
                  </a:solidFill>
                  <a:latin typeface="Fujitsu Sans" panose="020B0404060202020204" pitchFamily="34" charset="0"/>
                </a:rPr>
                <a:t>VM</a:t>
              </a:r>
              <a:endParaRPr lang="en-US" sz="1600" dirty="0">
                <a:solidFill>
                  <a:schemeClr val="bg1"/>
                </a:solidFill>
                <a:latin typeface="Fujitsu Sans" panose="020B040406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960465" y="2004766"/>
              <a:ext cx="468210" cy="344114"/>
            </a:xfrm>
            <a:prstGeom prst="roundRect">
              <a:avLst>
                <a:gd name="adj" fmla="val 24699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600" dirty="0" smtClean="0">
                  <a:solidFill>
                    <a:schemeClr val="bg1"/>
                  </a:solidFill>
                  <a:latin typeface="Fujitsu Sans" panose="020B0404060202020204" pitchFamily="34" charset="0"/>
                </a:rPr>
                <a:t>AP</a:t>
              </a:r>
              <a:endParaRPr lang="en-US" sz="1600" dirty="0">
                <a:solidFill>
                  <a:schemeClr val="bg1"/>
                </a:solidFill>
                <a:latin typeface="Fujitsu Sans" panose="020B0404060202020204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500683" y="2004765"/>
              <a:ext cx="452331" cy="344115"/>
            </a:xfrm>
            <a:prstGeom prst="roundRect">
              <a:avLst>
                <a:gd name="adj" fmla="val 24699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600" dirty="0" smtClean="0">
                  <a:solidFill>
                    <a:schemeClr val="bg1"/>
                  </a:solidFill>
                  <a:latin typeface="Fujitsu Sans" panose="020B0404060202020204" pitchFamily="34" charset="0"/>
                </a:rPr>
                <a:t>DB</a:t>
              </a:r>
              <a:endParaRPr lang="en-US" sz="1600" dirty="0">
                <a:solidFill>
                  <a:schemeClr val="bg1"/>
                </a:solidFill>
                <a:latin typeface="Fujitsu Sans" panose="020B040406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gray">
            <a:xfrm>
              <a:off x="3348556" y="3624496"/>
              <a:ext cx="1656184" cy="884624"/>
            </a:xfrm>
            <a:prstGeom prst="roundRect">
              <a:avLst/>
            </a:prstGeom>
            <a:solidFill>
              <a:srgbClr val="7E7D76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bg1"/>
                </a:solidFill>
                <a:latin typeface="Fujitsu Sans" panose="020B040406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56529" y="3903716"/>
              <a:ext cx="1404194" cy="317372"/>
            </a:xfrm>
            <a:prstGeom prst="roundRect">
              <a:avLst>
                <a:gd name="adj" fmla="val 24699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600" dirty="0" smtClean="0">
                  <a:solidFill>
                    <a:schemeClr val="bg1"/>
                  </a:solidFill>
                  <a:latin typeface="Fujitsu Sans" panose="020B0404060202020204" pitchFamily="34" charset="0"/>
                </a:rPr>
                <a:t>Open Stack Nova</a:t>
              </a:r>
              <a:endParaRPr lang="en-US" sz="1600" dirty="0">
                <a:solidFill>
                  <a:schemeClr val="bg1"/>
                </a:solidFill>
                <a:latin typeface="Fujitsu Sans" panose="020B0404060202020204" pitchFamily="34" charset="0"/>
              </a:endParaRPr>
            </a:p>
          </p:txBody>
        </p:sp>
        <p:cxnSp>
          <p:nvCxnSpPr>
            <p:cNvPr id="19" name="Elbow Connector 4"/>
            <p:cNvCxnSpPr/>
            <p:nvPr/>
          </p:nvCxnSpPr>
          <p:spPr bwMode="auto">
            <a:xfrm>
              <a:off x="2267744" y="3056260"/>
              <a:ext cx="1080120" cy="12700"/>
            </a:xfrm>
            <a:prstGeom prst="curvedConnector3">
              <a:avLst>
                <a:gd name="adj1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Elbow Connector 4"/>
            <p:cNvCxnSpPr/>
            <p:nvPr/>
          </p:nvCxnSpPr>
          <p:spPr bwMode="auto">
            <a:xfrm rot="10800000">
              <a:off x="5292080" y="2628000"/>
              <a:ext cx="1799510" cy="8912"/>
            </a:xfrm>
            <a:prstGeom prst="curvedConnector3">
              <a:avLst>
                <a:gd name="adj1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Elbow Connector 4"/>
            <p:cNvCxnSpPr/>
            <p:nvPr/>
          </p:nvCxnSpPr>
          <p:spPr bwMode="auto">
            <a:xfrm rot="5400000" flipH="1" flipV="1">
              <a:off x="4382843" y="5225675"/>
              <a:ext cx="863396" cy="6351"/>
            </a:xfrm>
            <a:prstGeom prst="curvedConnector3">
              <a:avLst>
                <a:gd name="adj1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Rounded Rectangle 21"/>
            <p:cNvSpPr/>
            <p:nvPr/>
          </p:nvSpPr>
          <p:spPr>
            <a:xfrm>
              <a:off x="3635896" y="1599460"/>
              <a:ext cx="1070509" cy="317372"/>
            </a:xfrm>
            <a:prstGeom prst="roundRect">
              <a:avLst>
                <a:gd name="adj" fmla="val 24699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600" dirty="0" smtClean="0">
                  <a:solidFill>
                    <a:schemeClr val="bg1"/>
                  </a:solidFill>
                  <a:latin typeface="Fujitsu Sans" panose="020B0404060202020204" pitchFamily="34" charset="0"/>
                </a:rPr>
                <a:t>Service A</a:t>
              </a:r>
              <a:endParaRPr lang="en-US" sz="1600" dirty="0">
                <a:solidFill>
                  <a:schemeClr val="bg1"/>
                </a:solidFill>
                <a:latin typeface="Fujitsu Sans" panose="020B040406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gray">
            <a:xfrm>
              <a:off x="3347864" y="2566627"/>
              <a:ext cx="1670767" cy="934381"/>
            </a:xfrm>
            <a:prstGeom prst="roundRect">
              <a:avLst/>
            </a:prstGeom>
            <a:solidFill>
              <a:srgbClr val="7E7D76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bg1"/>
                </a:solidFill>
                <a:latin typeface="Fujitsu Sans" panose="020B0404060202020204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635896" y="2636912"/>
              <a:ext cx="1070509" cy="317372"/>
            </a:xfrm>
            <a:prstGeom prst="roundRect">
              <a:avLst>
                <a:gd name="adj" fmla="val 24699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600" dirty="0" smtClean="0">
                  <a:solidFill>
                    <a:schemeClr val="bg1"/>
                  </a:solidFill>
                  <a:latin typeface="Fujitsu Sans" panose="020B0404060202020204" pitchFamily="34" charset="0"/>
                </a:rPr>
                <a:t>Service B</a:t>
              </a:r>
              <a:endParaRPr lang="en-US" sz="1600" dirty="0">
                <a:solidFill>
                  <a:schemeClr val="bg1"/>
                </a:solidFill>
                <a:latin typeface="Fujitsu Sans" panose="020B0404060202020204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419872" y="3084885"/>
              <a:ext cx="471553" cy="344115"/>
            </a:xfrm>
            <a:prstGeom prst="roundRect">
              <a:avLst>
                <a:gd name="adj" fmla="val 24699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600" dirty="0" smtClean="0">
                  <a:solidFill>
                    <a:schemeClr val="bg1"/>
                  </a:solidFill>
                  <a:latin typeface="Fujitsu Sans" panose="020B0404060202020204" pitchFamily="34" charset="0"/>
                </a:rPr>
                <a:t>VM</a:t>
              </a:r>
              <a:endParaRPr lang="en-US" sz="1600" dirty="0">
                <a:solidFill>
                  <a:schemeClr val="bg1"/>
                </a:solidFill>
                <a:latin typeface="Fujitsu Sans" panose="020B0404060202020204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956431" y="3084885"/>
              <a:ext cx="471553" cy="344115"/>
            </a:xfrm>
            <a:prstGeom prst="roundRect">
              <a:avLst>
                <a:gd name="adj" fmla="val 24699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600" dirty="0" smtClean="0">
                  <a:solidFill>
                    <a:schemeClr val="bg1"/>
                  </a:solidFill>
                  <a:latin typeface="Fujitsu Sans" panose="020B0404060202020204" pitchFamily="34" charset="0"/>
                </a:rPr>
                <a:t>AP</a:t>
              </a:r>
              <a:endParaRPr lang="en-US" sz="1600" dirty="0">
                <a:solidFill>
                  <a:schemeClr val="bg1"/>
                </a:solidFill>
                <a:latin typeface="Fujitsu Sans" panose="020B040406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499992" y="3084885"/>
              <a:ext cx="471553" cy="344115"/>
            </a:xfrm>
            <a:prstGeom prst="roundRect">
              <a:avLst>
                <a:gd name="adj" fmla="val 24699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600" dirty="0" smtClean="0">
                  <a:solidFill>
                    <a:schemeClr val="bg1"/>
                  </a:solidFill>
                  <a:latin typeface="Fujitsu Sans" panose="020B0404060202020204" pitchFamily="34" charset="0"/>
                </a:rPr>
                <a:t>AP</a:t>
              </a:r>
              <a:endParaRPr lang="en-US" sz="1600" dirty="0">
                <a:solidFill>
                  <a:schemeClr val="bg1"/>
                </a:solidFill>
                <a:latin typeface="Fujitsu Sans" panose="020B0404060202020204" pitchFamily="34" charset="0"/>
              </a:endParaRPr>
            </a:p>
          </p:txBody>
        </p:sp>
        <p:cxnSp>
          <p:nvCxnSpPr>
            <p:cNvPr id="28" name="Elbow Connector 4"/>
            <p:cNvCxnSpPr/>
            <p:nvPr/>
          </p:nvCxnSpPr>
          <p:spPr bwMode="auto">
            <a:xfrm rot="5400000" flipH="1" flipV="1">
              <a:off x="3279382" y="5225675"/>
              <a:ext cx="863396" cy="6351"/>
            </a:xfrm>
            <a:prstGeom prst="curvedConnector3">
              <a:avLst>
                <a:gd name="adj1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4572000" y="5408917"/>
              <a:ext cx="3430608" cy="23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80"/>
                </a:lnSpc>
              </a:pPr>
              <a:r>
                <a:rPr lang="en-US" sz="1400" dirty="0" smtClean="0">
                  <a:latin typeface="Fujitsu Sans" panose="020B0404060202020204" pitchFamily="34" charset="0"/>
                </a:rPr>
                <a:t> </a:t>
              </a:r>
              <a:r>
                <a:rPr lang="en-US" sz="1400" dirty="0" smtClean="0">
                  <a:latin typeface="Fujitsu Sans" panose="020B0404060202020204" pitchFamily="34" charset="0"/>
                </a:rPr>
                <a:t>       Collects </a:t>
              </a:r>
              <a:r>
                <a:rPr lang="en-US" sz="1400" dirty="0" smtClean="0">
                  <a:latin typeface="Fujitsu Sans" panose="020B0404060202020204" pitchFamily="34" charset="0"/>
                </a:rPr>
                <a:t>and analyzes log data on OpenStack Nova</a:t>
              </a:r>
              <a:endParaRPr lang="en-US" sz="1400" dirty="0">
                <a:latin typeface="Fujitsu Sans" panose="020B0404060202020204" pitchFamily="34" charset="0"/>
              </a:endParaRPr>
            </a:p>
          </p:txBody>
        </p:sp>
        <p:pic>
          <p:nvPicPr>
            <p:cNvPr id="30" name="Picture 2" descr="D:\11FDL\20151113ServerView_Cloud_Monitoring_Manager\02作成\ddl_download\8699_001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9" y="2122773"/>
              <a:ext cx="720079" cy="505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D:\11FDL\20151113ServerView_Cloud_Monitoring_Manager\02作成\ddl_download\8699_001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2131686"/>
              <a:ext cx="720079" cy="505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3243553" y="1187460"/>
              <a:ext cx="8226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de-DE" sz="1600" dirty="0">
                  <a:latin typeface="Fujitsu Sans" panose="020B0404060202020204" pitchFamily="34" charset="0"/>
                </a:rPr>
                <a:t>Monitoring</a:t>
              </a:r>
              <a:endParaRPr lang="en-US" sz="1600" dirty="0">
                <a:latin typeface="Fujitsu Sans" panose="020B0404060202020204" pitchFamily="34" charset="0"/>
              </a:endParaRPr>
            </a:p>
          </p:txBody>
        </p:sp>
        <p:pic>
          <p:nvPicPr>
            <p:cNvPr id="33" name="Picture 2" descr="D:\11FDL\20151113ServerView_Cloud_Monitoring_Manager\02作成\ddl_download\8699_001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9" y="5733256"/>
              <a:ext cx="720079" cy="505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 descr="D:\11FDL\20151113ServerView_Cloud_Monitoring_Manager\02作成\ddl_download\8699_001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5" y="5733256"/>
              <a:ext cx="720079" cy="505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971326" y="1614379"/>
              <a:ext cx="944490" cy="37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80"/>
                </a:lnSpc>
              </a:pPr>
              <a:r>
                <a:rPr lang="en-US" sz="1400" dirty="0" smtClean="0">
                  <a:latin typeface="Fujitsu Sans" panose="020B0404060202020204" pitchFamily="34" charset="0"/>
                </a:rPr>
                <a:t>       Uses</a:t>
              </a:r>
              <a:r>
                <a:rPr lang="en-US" sz="1400" dirty="0" smtClean="0">
                  <a:latin typeface="Fujitsu Sans" panose="020B0404060202020204" pitchFamily="34" charset="0"/>
                </a:rPr>
                <a:t/>
              </a:r>
              <a:br>
                <a:rPr lang="en-US" sz="1400" dirty="0" smtClean="0">
                  <a:latin typeface="Fujitsu Sans" panose="020B0404060202020204" pitchFamily="34" charset="0"/>
                </a:rPr>
              </a:br>
              <a:r>
                <a:rPr lang="en-US" sz="1400" dirty="0" smtClean="0">
                  <a:latin typeface="Fujitsu Sans" panose="020B0404060202020204" pitchFamily="34" charset="0"/>
                </a:rPr>
                <a:t>       Service A</a:t>
              </a:r>
              <a:endParaRPr lang="en-US" sz="1400" dirty="0">
                <a:latin typeface="Fujitsu Sans" panose="020B040406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78875" y="2736979"/>
              <a:ext cx="912429" cy="37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80"/>
                </a:lnSpc>
              </a:pPr>
              <a:r>
                <a:rPr lang="en-US" sz="1400" dirty="0" smtClean="0">
                  <a:latin typeface="Fujitsu Sans" panose="020B0404060202020204" pitchFamily="34" charset="0"/>
                </a:rPr>
                <a:t>       Uses</a:t>
              </a:r>
              <a:r>
                <a:rPr lang="en-US" sz="1400" dirty="0" smtClean="0">
                  <a:latin typeface="Fujitsu Sans" panose="020B0404060202020204" pitchFamily="34" charset="0"/>
                </a:rPr>
                <a:t/>
              </a:r>
              <a:br>
                <a:rPr lang="en-US" sz="1400" dirty="0" smtClean="0">
                  <a:latin typeface="Fujitsu Sans" panose="020B0404060202020204" pitchFamily="34" charset="0"/>
                </a:rPr>
              </a:br>
              <a:r>
                <a:rPr lang="en-US" sz="1400" dirty="0" smtClean="0">
                  <a:latin typeface="Fujitsu Sans" panose="020B0404060202020204" pitchFamily="34" charset="0"/>
                </a:rPr>
                <a:t>       Service B</a:t>
              </a:r>
              <a:endParaRPr lang="en-US" sz="1400" dirty="0">
                <a:latin typeface="Fujitsu Sans" panose="020B040406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24328" y="2730406"/>
              <a:ext cx="7232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Fujitsu Sans" panose="020B0404060202020204" pitchFamily="34" charset="0"/>
                </a:rPr>
                <a:t>Operator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06405" y="2295862"/>
              <a:ext cx="2887075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80"/>
                </a:lnSpc>
              </a:pPr>
              <a:r>
                <a:rPr lang="en-US" sz="1400" dirty="0" smtClean="0">
                  <a:latin typeface="Fujitsu Sans" panose="020B0404060202020204" pitchFamily="34" charset="0"/>
                </a:rPr>
                <a:t>                              Monitors </a:t>
              </a:r>
              <a:r>
                <a:rPr lang="en-US" sz="1400" dirty="0" smtClean="0">
                  <a:latin typeface="Fujitsu Sans" panose="020B0404060202020204" pitchFamily="34" charset="0"/>
                </a:rPr>
                <a:t>the</a:t>
              </a:r>
              <a:br>
                <a:rPr lang="en-US" sz="1400" dirty="0" smtClean="0">
                  <a:latin typeface="Fujitsu Sans" panose="020B0404060202020204" pitchFamily="34" charset="0"/>
                </a:rPr>
              </a:br>
              <a:r>
                <a:rPr lang="en-US" sz="1400" dirty="0" smtClean="0">
                  <a:latin typeface="Fujitsu Sans" panose="020B0404060202020204" pitchFamily="34" charset="0"/>
                </a:rPr>
                <a:t>                   </a:t>
              </a:r>
              <a:r>
                <a:rPr lang="en-US" sz="1400" dirty="0" smtClean="0">
                  <a:latin typeface="Fujitsu Sans" panose="020B0404060202020204" pitchFamily="34" charset="0"/>
                </a:rPr>
                <a:t>           Monitoring </a:t>
              </a:r>
              <a:r>
                <a:rPr lang="en-US" sz="1400" dirty="0" smtClean="0">
                  <a:latin typeface="Fujitsu Sans" panose="020B0404060202020204" pitchFamily="34" charset="0"/>
                </a:rPr>
                <a:t>Service itself</a:t>
              </a:r>
              <a:endParaRPr lang="en-US" sz="1400" dirty="0">
                <a:latin typeface="Fujitsu Sans" panose="020B040406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06767" y="2646056"/>
              <a:ext cx="1600118" cy="534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80"/>
                </a:lnSpc>
              </a:pPr>
              <a:r>
                <a:rPr lang="en-US" sz="1400" dirty="0" smtClean="0">
                  <a:latin typeface="Fujitsu Sans" panose="020B0404060202020204" pitchFamily="34" charset="0"/>
                </a:rPr>
                <a:t>        </a:t>
              </a:r>
              <a:r>
                <a:rPr lang="en-US" sz="1400" dirty="0" smtClean="0">
                  <a:latin typeface="Fujitsu Sans" panose="020B0404060202020204" pitchFamily="34" charset="0"/>
                </a:rPr>
                <a:t>Collects </a:t>
              </a:r>
              <a:r>
                <a:rPr lang="en-US" sz="1400" dirty="0" smtClean="0">
                  <a:latin typeface="Fujitsu Sans" panose="020B0404060202020204" pitchFamily="34" charset="0"/>
                </a:rPr>
                <a:t>and analyzes</a:t>
              </a:r>
              <a:br>
                <a:rPr lang="en-US" sz="1400" dirty="0" smtClean="0">
                  <a:latin typeface="Fujitsu Sans" panose="020B0404060202020204" pitchFamily="34" charset="0"/>
                </a:rPr>
              </a:br>
              <a:r>
                <a:rPr lang="en-US" sz="1400" dirty="0" smtClean="0">
                  <a:latin typeface="Fujitsu Sans" panose="020B0404060202020204" pitchFamily="34" charset="0"/>
                </a:rPr>
                <a:t>        log </a:t>
              </a:r>
              <a:r>
                <a:rPr lang="en-US" sz="1400" dirty="0" smtClean="0">
                  <a:latin typeface="Fujitsu Sans" panose="020B0404060202020204" pitchFamily="34" charset="0"/>
                </a:rPr>
                <a:t>data on the </a:t>
              </a:r>
              <a:br>
                <a:rPr lang="en-US" sz="1400" dirty="0" smtClean="0">
                  <a:latin typeface="Fujitsu Sans" panose="020B0404060202020204" pitchFamily="34" charset="0"/>
                </a:rPr>
              </a:br>
              <a:r>
                <a:rPr lang="en-US" sz="1400" dirty="0" smtClean="0">
                  <a:latin typeface="Fujitsu Sans" panose="020B0404060202020204" pitchFamily="34" charset="0"/>
                </a:rPr>
                <a:t>     </a:t>
              </a:r>
              <a:r>
                <a:rPr lang="en-US" sz="1400" dirty="0" smtClean="0">
                  <a:latin typeface="Fujitsu Sans" panose="020B0404060202020204" pitchFamily="34" charset="0"/>
                </a:rPr>
                <a:t>   Monitoring </a:t>
              </a:r>
              <a:r>
                <a:rPr lang="en-US" sz="1400" dirty="0" smtClean="0">
                  <a:latin typeface="Fujitsu Sans" panose="020B0404060202020204" pitchFamily="34" charset="0"/>
                </a:rPr>
                <a:t>Service</a:t>
              </a:r>
              <a:endParaRPr lang="en-US" sz="1400" dirty="0">
                <a:latin typeface="Fujitsu Sans" panose="020B040406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50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Fujitsu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Silke Herrmann</dc:creator>
  <cp:lastModifiedBy>Silke Herrmann</cp:lastModifiedBy>
  <cp:revision>1</cp:revision>
  <dcterms:created xsi:type="dcterms:W3CDTF">2017-04-19T12:01:17Z</dcterms:created>
  <dcterms:modified xsi:type="dcterms:W3CDTF">2017-04-19T12:02:18Z</dcterms:modified>
</cp:coreProperties>
</file>