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4"/>
  </p:notesMasterIdLst>
  <p:handoutMasterIdLst>
    <p:handoutMasterId r:id="rId5"/>
  </p:handoutMasterIdLst>
  <p:sldIdLst>
    <p:sldId id="513" r:id="rId2"/>
    <p:sldId id="521" r:id="rId3"/>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1F1"/>
    <a:srgbClr val="FBE2E1"/>
    <a:srgbClr val="CACAC7"/>
    <a:srgbClr val="57564F"/>
    <a:srgbClr val="7E7D76"/>
    <a:srgbClr val="706ABA"/>
    <a:srgbClr val="1782DB"/>
    <a:srgbClr val="1BA12B"/>
    <a:srgbClr val="8B8807"/>
    <a:srgbClr val="C0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2" autoAdjust="0"/>
    <p:restoredTop sz="94362" autoAdjust="0"/>
  </p:normalViewPr>
  <p:slideViewPr>
    <p:cSldViewPr>
      <p:cViewPr varScale="1">
        <p:scale>
          <a:sx n="105" d="100"/>
          <a:sy n="105" d="100"/>
        </p:scale>
        <p:origin x="1056" y="102"/>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966466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854081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87624" y="836712"/>
            <a:ext cx="6840362" cy="5403570"/>
            <a:chOff x="1187624" y="836712"/>
            <a:chExt cx="6840362" cy="5403570"/>
          </a:xfrm>
        </p:grpSpPr>
        <p:sp>
          <p:nvSpPr>
            <p:cNvPr id="16" name="Rectangle 15"/>
            <p:cNvSpPr/>
            <p:nvPr/>
          </p:nvSpPr>
          <p:spPr bwMode="auto">
            <a:xfrm>
              <a:off x="1311389" y="2872818"/>
              <a:ext cx="4797328" cy="3367464"/>
            </a:xfrm>
            <a:prstGeom prst="rect">
              <a:avLst/>
            </a:prstGeom>
            <a:solidFill>
              <a:schemeClr val="accent5"/>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 name="L-Shape 4"/>
            <p:cNvSpPr/>
            <p:nvPr/>
          </p:nvSpPr>
          <p:spPr bwMode="auto">
            <a:xfrm rot="10800000">
              <a:off x="1311383" y="836712"/>
              <a:ext cx="6716603" cy="5403570"/>
            </a:xfrm>
            <a:prstGeom prst="corner">
              <a:avLst>
                <a:gd name="adj1" fmla="val 36680"/>
                <a:gd name="adj2" fmla="val 34298"/>
              </a:avLst>
            </a:prstGeom>
            <a:solidFill>
              <a:srgbClr val="FBE2E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27" name="Rectangle 26"/>
            <p:cNvSpPr/>
            <p:nvPr/>
          </p:nvSpPr>
          <p:spPr bwMode="auto">
            <a:xfrm>
              <a:off x="6372200" y="2924944"/>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8" name="Rectangle 27"/>
            <p:cNvSpPr/>
            <p:nvPr/>
          </p:nvSpPr>
          <p:spPr bwMode="auto">
            <a:xfrm>
              <a:off x="6372200" y="2636912"/>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9" name="Rectangle 28"/>
            <p:cNvSpPr/>
            <p:nvPr/>
          </p:nvSpPr>
          <p:spPr bwMode="auto">
            <a:xfrm>
              <a:off x="6804248" y="2636912"/>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0" name="Rectangle 29"/>
            <p:cNvSpPr/>
            <p:nvPr/>
          </p:nvSpPr>
          <p:spPr bwMode="auto">
            <a:xfrm>
              <a:off x="6804248" y="2924944"/>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1" name="Rectangle 30"/>
            <p:cNvSpPr/>
            <p:nvPr/>
          </p:nvSpPr>
          <p:spPr bwMode="auto">
            <a:xfrm>
              <a:off x="7236296" y="2636912"/>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2" name="Rectangle 31"/>
            <p:cNvSpPr/>
            <p:nvPr/>
          </p:nvSpPr>
          <p:spPr bwMode="auto">
            <a:xfrm>
              <a:off x="7236296" y="2924944"/>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111" name="Rectangle 110"/>
            <p:cNvSpPr/>
            <p:nvPr/>
          </p:nvSpPr>
          <p:spPr bwMode="auto">
            <a:xfrm>
              <a:off x="6516216" y="3284984"/>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136" name="Rectangle 135"/>
            <p:cNvSpPr/>
            <p:nvPr/>
          </p:nvSpPr>
          <p:spPr bwMode="auto">
            <a:xfrm>
              <a:off x="6516216" y="3501008"/>
              <a:ext cx="1339635" cy="2120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 </a:t>
              </a:r>
            </a:p>
          </p:txBody>
        </p:sp>
        <p:sp>
          <p:nvSpPr>
            <p:cNvPr id="22" name="Rectangle 21"/>
            <p:cNvSpPr/>
            <p:nvPr/>
          </p:nvSpPr>
          <p:spPr bwMode="auto">
            <a:xfrm>
              <a:off x="5292080"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Keystone</a:t>
              </a:r>
            </a:p>
          </p:txBody>
        </p:sp>
        <p:sp>
          <p:nvSpPr>
            <p:cNvPr id="23" name="Rectangle 22"/>
            <p:cNvSpPr/>
            <p:nvPr/>
          </p:nvSpPr>
          <p:spPr bwMode="auto">
            <a:xfrm>
              <a:off x="6156176"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Horizon</a:t>
              </a:r>
            </a:p>
          </p:txBody>
        </p:sp>
        <p:sp>
          <p:nvSpPr>
            <p:cNvPr id="24" name="Rectangle 23"/>
            <p:cNvSpPr/>
            <p:nvPr/>
          </p:nvSpPr>
          <p:spPr bwMode="auto">
            <a:xfrm>
              <a:off x="4283968"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tx1"/>
                  </a:solidFill>
                  <a:latin typeface="Fujitsu Sans" panose="020B0404060202020204" pitchFamily="34" charset="0"/>
                  <a:ea typeface="ＭＳ Ｐゴシック" pitchFamily="50" charset="-128"/>
                </a:rPr>
                <a:t>Cinder</a:t>
              </a: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25" name="Rectangle 24"/>
            <p:cNvSpPr/>
            <p:nvPr/>
          </p:nvSpPr>
          <p:spPr bwMode="auto">
            <a:xfrm>
              <a:off x="3419872"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Neutron</a:t>
              </a:r>
            </a:p>
          </p:txBody>
        </p:sp>
        <p:sp>
          <p:nvSpPr>
            <p:cNvPr id="26" name="Rectangle 25"/>
            <p:cNvSpPr/>
            <p:nvPr/>
          </p:nvSpPr>
          <p:spPr bwMode="auto">
            <a:xfrm>
              <a:off x="2555776"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Nova</a:t>
              </a:r>
            </a:p>
          </p:txBody>
        </p:sp>
        <p:sp>
          <p:nvSpPr>
            <p:cNvPr id="110" name="Rectangle 109"/>
            <p:cNvSpPr/>
            <p:nvPr/>
          </p:nvSpPr>
          <p:spPr bwMode="auto">
            <a:xfrm>
              <a:off x="2915817" y="1772816"/>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112" name="Rectangle 111"/>
            <p:cNvSpPr/>
            <p:nvPr/>
          </p:nvSpPr>
          <p:spPr bwMode="auto">
            <a:xfrm>
              <a:off x="5508104" y="1772816"/>
              <a:ext cx="1411643"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Horizon Plugin </a:t>
              </a:r>
            </a:p>
          </p:txBody>
        </p:sp>
        <p:sp>
          <p:nvSpPr>
            <p:cNvPr id="137" name="Rectangle 136"/>
            <p:cNvSpPr/>
            <p:nvPr/>
          </p:nvSpPr>
          <p:spPr bwMode="auto">
            <a:xfrm>
              <a:off x="2915817" y="2013527"/>
              <a:ext cx="1339635" cy="263345"/>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163" name="TextBox 162"/>
            <p:cNvSpPr txBox="1"/>
            <p:nvPr/>
          </p:nvSpPr>
          <p:spPr>
            <a:xfrm>
              <a:off x="1187624" y="908720"/>
              <a:ext cx="1152128" cy="338554"/>
            </a:xfrm>
            <a:prstGeom prst="rect">
              <a:avLst/>
            </a:prstGeom>
            <a:noFill/>
          </p:spPr>
          <p:txBody>
            <a:bodyPr wrap="square" rtlCol="0">
              <a:spAutoFit/>
            </a:bodyPr>
            <a:lstStyle/>
            <a:p>
              <a:r>
                <a:rPr lang="en-US" sz="1600" b="1" dirty="0" smtClean="0">
                  <a:latin typeface="Fujitsu Sans" panose="020B0404060202020204" pitchFamily="34" charset="0"/>
                </a:rPr>
                <a:t>OpenStack </a:t>
              </a:r>
              <a:endParaRPr lang="en-US" sz="1600" b="1" dirty="0">
                <a:latin typeface="Fujitsu Sans" panose="020B0404060202020204" pitchFamily="34" charset="0"/>
              </a:endParaRPr>
            </a:p>
          </p:txBody>
        </p:sp>
        <p:sp>
          <p:nvSpPr>
            <p:cNvPr id="15" name="TextBox 14"/>
            <p:cNvSpPr txBox="1"/>
            <p:nvPr/>
          </p:nvSpPr>
          <p:spPr>
            <a:xfrm>
              <a:off x="1239381" y="2946430"/>
              <a:ext cx="726956" cy="338554"/>
            </a:xfrm>
            <a:prstGeom prst="rect">
              <a:avLst/>
            </a:prstGeom>
            <a:noFill/>
          </p:spPr>
          <p:txBody>
            <a:bodyPr wrap="square" rtlCol="0">
              <a:spAutoFit/>
            </a:bodyPr>
            <a:lstStyle/>
            <a:p>
              <a:r>
                <a:rPr lang="en-US" sz="1600" b="1" dirty="0" smtClean="0">
                  <a:latin typeface="Fujitsu Sans" panose="020B0404060202020204" pitchFamily="34" charset="0"/>
                </a:rPr>
                <a:t>CMM </a:t>
              </a:r>
              <a:endParaRPr lang="en-US" sz="1600" b="1" dirty="0">
                <a:latin typeface="Fujitsu Sans" panose="020B0404060202020204" pitchFamily="34" charset="0"/>
              </a:endParaRPr>
            </a:p>
          </p:txBody>
        </p:sp>
        <p:sp>
          <p:nvSpPr>
            <p:cNvPr id="166" name="Rectangle 165"/>
            <p:cNvSpPr/>
            <p:nvPr/>
          </p:nvSpPr>
          <p:spPr bwMode="auto">
            <a:xfrm>
              <a:off x="4479741" y="4798945"/>
              <a:ext cx="934070" cy="709743"/>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r>
                <a:rPr lang="en-US" sz="1600" dirty="0" smtClean="0">
                  <a:solidFill>
                    <a:schemeClr val="bg1"/>
                  </a:solidFill>
                  <a:latin typeface="Fujitsu Sans" panose="020B0404060202020204" pitchFamily="34" charset="0"/>
                  <a:ea typeface="ＭＳ Ｐゴシック" pitchFamily="50" charset="-128"/>
                </a:rPr>
                <a:t>Node </a:t>
              </a:r>
              <a:r>
                <a:rPr lang="en-US" sz="1600" i="1" dirty="0" smtClean="0">
                  <a:solidFill>
                    <a:schemeClr val="bg1"/>
                  </a:solidFill>
                  <a:latin typeface="Fujitsu Sans" panose="020B0404060202020204" pitchFamily="34" charset="0"/>
                  <a:ea typeface="ＭＳ Ｐゴシック" pitchFamily="50" charset="-128"/>
                </a:rPr>
                <a:t>n</a:t>
              </a:r>
              <a:r>
                <a:rPr lang="en-US" sz="16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cxnSp>
          <p:nvCxnSpPr>
            <p:cNvPr id="4" name="Straight Connector 3"/>
            <p:cNvCxnSpPr>
              <a:stCxn id="21" idx="0"/>
              <a:endCxn id="21" idx="0"/>
            </p:cNvCxnSpPr>
            <p:nvPr/>
          </p:nvCxnSpPr>
          <p:spPr bwMode="auto">
            <a:xfrm>
              <a:off x="1311389" y="2834840"/>
              <a:ext cx="0" cy="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74" name="Rectangle 173"/>
            <p:cNvSpPr/>
            <p:nvPr/>
          </p:nvSpPr>
          <p:spPr bwMode="auto">
            <a:xfrm>
              <a:off x="2121076" y="5364672"/>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175" name="Rectangle 174"/>
            <p:cNvSpPr/>
            <p:nvPr/>
          </p:nvSpPr>
          <p:spPr bwMode="auto">
            <a:xfrm>
              <a:off x="2119366" y="5082583"/>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34" name="Rectangle 33"/>
            <p:cNvSpPr/>
            <p:nvPr/>
          </p:nvSpPr>
          <p:spPr bwMode="auto">
            <a:xfrm>
              <a:off x="1907704" y="3068960"/>
              <a:ext cx="4032846" cy="3024336"/>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167" name="Rectangle 166"/>
            <p:cNvSpPr/>
            <p:nvPr/>
          </p:nvSpPr>
          <p:spPr bwMode="auto">
            <a:xfrm>
              <a:off x="3220618" y="3636480"/>
              <a:ext cx="934070" cy="51260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r>
                <a:rPr lang="en-US" sz="1600" dirty="0" smtClean="0">
                  <a:solidFill>
                    <a:schemeClr val="bg1"/>
                  </a:solidFill>
                  <a:latin typeface="Fujitsu Sans" panose="020B0404060202020204" pitchFamily="34" charset="0"/>
                  <a:ea typeface="ＭＳ Ｐゴシック" pitchFamily="50" charset="-128"/>
                </a:rPr>
                <a:t>Node </a:t>
              </a:r>
              <a:r>
                <a:rPr lang="en-US" sz="1600" dirty="0">
                  <a:solidFill>
                    <a:schemeClr val="bg1"/>
                  </a:solidFill>
                  <a:latin typeface="Fujitsu Sans" panose="020B0404060202020204" pitchFamily="34" charset="0"/>
                  <a:ea typeface="ＭＳ Ｐゴシック" pitchFamily="50" charset="-128"/>
                </a:rPr>
                <a:t>2</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172" name="Rectangle 171"/>
            <p:cNvSpPr/>
            <p:nvPr/>
          </p:nvSpPr>
          <p:spPr bwMode="auto">
            <a:xfrm>
              <a:off x="3277566" y="4262796"/>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173" name="Rectangle 172"/>
            <p:cNvSpPr/>
            <p:nvPr/>
          </p:nvSpPr>
          <p:spPr bwMode="auto">
            <a:xfrm>
              <a:off x="3275856" y="4032386"/>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35" name="Rectangle 34"/>
            <p:cNvSpPr/>
            <p:nvPr/>
          </p:nvSpPr>
          <p:spPr bwMode="auto">
            <a:xfrm>
              <a:off x="4443873" y="5131620"/>
              <a:ext cx="934070" cy="45762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r>
                <a:rPr lang="en-US" sz="1600" dirty="0" smtClean="0">
                  <a:solidFill>
                    <a:schemeClr val="bg1"/>
                  </a:solidFill>
                  <a:latin typeface="Fujitsu Sans" panose="020B0404060202020204" pitchFamily="34" charset="0"/>
                  <a:ea typeface="ＭＳ Ｐゴシック" pitchFamily="50" charset="-128"/>
                </a:rPr>
                <a:t>Node </a:t>
              </a:r>
              <a:r>
                <a:rPr lang="en-US" sz="1600" i="1" dirty="0" smtClean="0">
                  <a:solidFill>
                    <a:schemeClr val="bg1"/>
                  </a:solidFill>
                  <a:latin typeface="Fujitsu Sans" panose="020B0404060202020204" pitchFamily="34" charset="0"/>
                  <a:ea typeface="ＭＳ Ｐゴシック" pitchFamily="50" charset="-128"/>
                </a:rPr>
                <a:t>n</a:t>
              </a:r>
              <a:r>
                <a:rPr lang="en-US" sz="16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6" name="Rectangle 35"/>
            <p:cNvSpPr/>
            <p:nvPr/>
          </p:nvSpPr>
          <p:spPr bwMode="auto">
            <a:xfrm>
              <a:off x="4517591" y="5774964"/>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37" name="Rectangle 36"/>
            <p:cNvSpPr/>
            <p:nvPr/>
          </p:nvSpPr>
          <p:spPr bwMode="auto">
            <a:xfrm>
              <a:off x="4515881" y="5517232"/>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38" name="Rectangle 37"/>
            <p:cNvSpPr/>
            <p:nvPr/>
          </p:nvSpPr>
          <p:spPr bwMode="auto">
            <a:xfrm>
              <a:off x="2053754" y="4597598"/>
              <a:ext cx="934070" cy="48758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r>
                <a:rPr lang="en-US" sz="1600" dirty="0" smtClean="0">
                  <a:solidFill>
                    <a:schemeClr val="bg1"/>
                  </a:solidFill>
                  <a:latin typeface="Fujitsu Sans" panose="020B0404060202020204" pitchFamily="34" charset="0"/>
                  <a:ea typeface="ＭＳ Ｐゴシック" pitchFamily="50" charset="-128"/>
                </a:rPr>
                <a:t>Node 1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9" name="Rectangle 38"/>
            <p:cNvSpPr/>
            <p:nvPr/>
          </p:nvSpPr>
          <p:spPr bwMode="auto">
            <a:xfrm>
              <a:off x="2121797" y="5270908"/>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40" name="Rectangle 39"/>
            <p:cNvSpPr/>
            <p:nvPr/>
          </p:nvSpPr>
          <p:spPr bwMode="auto">
            <a:xfrm>
              <a:off x="2120087" y="5040498"/>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43" name="Rectangle 42"/>
            <p:cNvSpPr/>
            <p:nvPr/>
          </p:nvSpPr>
          <p:spPr bwMode="auto">
            <a:xfrm>
              <a:off x="2339752" y="3140968"/>
              <a:ext cx="3166318" cy="296928"/>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Load Balancer</a:t>
              </a:r>
            </a:p>
          </p:txBody>
        </p:sp>
      </p:grpSp>
    </p:spTree>
    <p:extLst>
      <p:ext uri="{BB962C8B-B14F-4D97-AF65-F5344CB8AC3E}">
        <p14:creationId xmlns:p14="http://schemas.microsoft.com/office/powerpoint/2010/main" val="1477224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187624" y="908720"/>
            <a:ext cx="6768751" cy="4464496"/>
            <a:chOff x="1187624" y="908720"/>
            <a:chExt cx="6768751" cy="4464496"/>
          </a:xfrm>
        </p:grpSpPr>
        <p:sp>
          <p:nvSpPr>
            <p:cNvPr id="16" name="Rectangle 15"/>
            <p:cNvSpPr/>
            <p:nvPr/>
          </p:nvSpPr>
          <p:spPr bwMode="auto">
            <a:xfrm>
              <a:off x="1311388" y="908720"/>
              <a:ext cx="6644987" cy="4464496"/>
            </a:xfrm>
            <a:prstGeom prst="rect">
              <a:avLst/>
            </a:prstGeom>
            <a:solidFill>
              <a:schemeClr val="accent5"/>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cxnSp>
          <p:nvCxnSpPr>
            <p:cNvPr id="4" name="Straight Connector 3"/>
            <p:cNvCxnSpPr>
              <a:stCxn id="21" idx="0"/>
              <a:endCxn id="21" idx="0"/>
            </p:cNvCxnSpPr>
            <p:nvPr/>
          </p:nvCxnSpPr>
          <p:spPr bwMode="auto">
            <a:xfrm>
              <a:off x="1311389" y="2834840"/>
              <a:ext cx="0" cy="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4" name="Rectangle 33"/>
            <p:cNvSpPr/>
            <p:nvPr/>
          </p:nvSpPr>
          <p:spPr bwMode="auto">
            <a:xfrm>
              <a:off x="1475656" y="1196753"/>
              <a:ext cx="6336704" cy="4032448"/>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r>
                <a:rPr lang="en-US" sz="1600">
                  <a:solidFill>
                    <a:schemeClr val="bg1"/>
                  </a:solidFill>
                  <a:latin typeface="Fujitsu Sans" panose="020B0404060202020204" pitchFamily="34" charset="0"/>
                  <a:ea typeface="ＭＳ Ｐゴシック" pitchFamily="50" charset="-128"/>
                </a:rPr>
                <a:t>Node 2</a:t>
              </a:r>
              <a:endParaRPr lang="en-US" sz="1600" dirty="0">
                <a:solidFill>
                  <a:schemeClr val="bg1"/>
                </a:solidFill>
                <a:latin typeface="Fujitsu Sans" panose="020B0404060202020204" pitchFamily="34" charset="0"/>
                <a:ea typeface="ＭＳ Ｐゴシック" pitchFamily="50" charset="-128"/>
              </a:endParaRPr>
            </a:p>
          </p:txBody>
        </p:sp>
        <p:sp>
          <p:nvSpPr>
            <p:cNvPr id="43" name="Rectangle 42"/>
            <p:cNvSpPr/>
            <p:nvPr/>
          </p:nvSpPr>
          <p:spPr bwMode="auto">
            <a:xfrm>
              <a:off x="2195736" y="908720"/>
              <a:ext cx="4968552" cy="412337"/>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defTabSz="914400" rtl="0" eaLnBrk="1" fontAlgn="ctr" latinLnBrk="0" hangingPunct="1">
                <a:lnSpc>
                  <a:spcPct val="100000"/>
                </a:lnSpc>
                <a:spcBef>
                  <a:spcPct val="0"/>
                </a:spcBef>
                <a:spcAft>
                  <a:spcPct val="0"/>
                </a:spcAft>
                <a:buClrTx/>
                <a:buSzTx/>
                <a:buFontTx/>
                <a:buNone/>
                <a:tabLst/>
              </a:pPr>
              <a:r>
                <a:rPr kumimoji="1" lang="en-US" sz="160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Load Balancer</a:t>
              </a:r>
            </a:p>
          </p:txBody>
        </p:sp>
        <p:sp>
          <p:nvSpPr>
            <p:cNvPr id="172" name="Rectangle 171"/>
            <p:cNvSpPr/>
            <p:nvPr/>
          </p:nvSpPr>
          <p:spPr bwMode="auto">
            <a:xfrm>
              <a:off x="3956587" y="4190788"/>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grpSp>
          <p:nvGrpSpPr>
            <p:cNvPr id="3" name="Group 2"/>
            <p:cNvGrpSpPr/>
            <p:nvPr/>
          </p:nvGrpSpPr>
          <p:grpSpPr>
            <a:xfrm>
              <a:off x="3724674" y="1772816"/>
              <a:ext cx="1855438" cy="2291666"/>
              <a:chOff x="3220618" y="1857414"/>
              <a:chExt cx="1855438" cy="2291666"/>
            </a:xfrm>
          </p:grpSpPr>
          <p:sp>
            <p:nvSpPr>
              <p:cNvPr id="167" name="Rectangle 166"/>
              <p:cNvSpPr/>
              <p:nvPr/>
            </p:nvSpPr>
            <p:spPr bwMode="auto">
              <a:xfrm>
                <a:off x="3220618" y="1857414"/>
                <a:ext cx="1855438" cy="229166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endParaRPr lang="en-US" sz="1600" dirty="0">
                  <a:solidFill>
                    <a:schemeClr val="bg1"/>
                  </a:solidFill>
                  <a:latin typeface="Fujitsu Sans" panose="020B0404060202020204" pitchFamily="34" charset="0"/>
                  <a:ea typeface="ＭＳ Ｐゴシック" pitchFamily="50" charset="-128"/>
                </a:endParaRPr>
              </a:p>
            </p:txBody>
          </p:sp>
          <p:sp>
            <p:nvSpPr>
              <p:cNvPr id="41" name="TextBox 40"/>
              <p:cNvSpPr txBox="1"/>
              <p:nvPr/>
            </p:nvSpPr>
            <p:spPr>
              <a:xfrm>
                <a:off x="3905543" y="1929422"/>
                <a:ext cx="1170513" cy="2052870"/>
              </a:xfrm>
              <a:prstGeom prst="rect">
                <a:avLst/>
              </a:prstGeom>
              <a:noFill/>
            </p:spPr>
            <p:txBody>
              <a:bodyPr wrap="none" rtlCol="0">
                <a:spAutoFit/>
              </a:bodyPr>
              <a:lstStyle/>
              <a:p>
                <a:pPr algn="l">
                  <a:lnSpc>
                    <a:spcPct val="70000"/>
                  </a:lnSpc>
                </a:pPr>
                <a:r>
                  <a:rPr lang="de-DE" sz="1400" dirty="0" smtClean="0">
                    <a:solidFill>
                      <a:schemeClr val="bg1"/>
                    </a:solidFill>
                    <a:latin typeface="Fujitsu Sans" panose="020B0404060202020204"/>
                  </a:rPr>
                  <a:t>Monitoring API</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Message Queue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Persister</a:t>
                </a:r>
                <a:r>
                  <a:rPr lang="de-DE" sz="1400" dirty="0" smtClean="0">
                    <a:solidFill>
                      <a:schemeClr val="bg1"/>
                    </a:solidFill>
                    <a:latin typeface="Fujitsu Sans" panose="020B0404060202020204"/>
                  </a:rPr>
                  <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Notification</a:t>
                </a:r>
                <a:r>
                  <a:rPr lang="de-DE" sz="1400" dirty="0" smtClean="0">
                    <a:solidFill>
                      <a:schemeClr val="bg1"/>
                    </a:solidFill>
                    <a:latin typeface="Fujitsu Sans" panose="020B0404060202020204"/>
                  </a:rPr>
                  <a:t> Engine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Threshold</a:t>
                </a:r>
                <a:r>
                  <a:rPr lang="de-DE" sz="1400" dirty="0" smtClean="0">
                    <a:solidFill>
                      <a:schemeClr val="bg1"/>
                    </a:solidFill>
                    <a:latin typeface="Fujitsu Sans" panose="020B0404060202020204"/>
                  </a:rPr>
                  <a:t> Engine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Metrics</a:t>
                </a:r>
                <a:r>
                  <a:rPr lang="de-DE" sz="1400" dirty="0" smtClean="0">
                    <a:solidFill>
                      <a:schemeClr val="bg1"/>
                    </a:solidFill>
                    <a:latin typeface="Fujitsu Sans" panose="020B0404060202020204"/>
                  </a:rPr>
                  <a:t> Alarms DB</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Config</a:t>
                </a:r>
                <a:r>
                  <a:rPr lang="de-DE" sz="1400" dirty="0" smtClean="0">
                    <a:solidFill>
                      <a:schemeClr val="bg1"/>
                    </a:solidFill>
                    <a:latin typeface="Fujitsu Sans" panose="020B0404060202020204"/>
                  </a:rPr>
                  <a:t> Database</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API</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Transformer</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a:t>
                </a:r>
                <a:r>
                  <a:rPr lang="de-DE" sz="1400" dirty="0" err="1" smtClean="0">
                    <a:solidFill>
                      <a:schemeClr val="bg1"/>
                    </a:solidFill>
                    <a:latin typeface="Fujitsu Sans" panose="020B0404060202020204"/>
                  </a:rPr>
                  <a:t>Persister</a:t>
                </a:r>
                <a:endParaRPr lang="de-DE" sz="1400" dirty="0" smtClean="0">
                  <a:solidFill>
                    <a:schemeClr val="bg1"/>
                  </a:solidFill>
                  <a:latin typeface="Fujitsu Sans" panose="020B0404060202020204"/>
                </a:endParaRPr>
              </a:p>
              <a:p>
                <a:pPr algn="l">
                  <a:lnSpc>
                    <a:spcPct val="70000"/>
                  </a:lnSpc>
                </a:pPr>
                <a:r>
                  <a:rPr lang="de-DE" sz="1400" dirty="0" smtClean="0">
                    <a:solidFill>
                      <a:schemeClr val="bg1"/>
                    </a:solidFill>
                    <a:latin typeface="Fujitsu Sans" panose="020B0404060202020204"/>
                  </a:rPr>
                  <a:t>Log </a:t>
                </a:r>
                <a:r>
                  <a:rPr lang="de-DE" sz="1400" dirty="0" err="1" smtClean="0">
                    <a:solidFill>
                      <a:schemeClr val="bg1"/>
                    </a:solidFill>
                    <a:latin typeface="Fujitsu Sans" panose="020B0404060202020204"/>
                  </a:rPr>
                  <a:t>Metrics</a:t>
                </a:r>
                <a:r>
                  <a:rPr lang="de-DE" sz="1400" dirty="0" smtClean="0">
                    <a:solidFill>
                      <a:schemeClr val="bg1"/>
                    </a:solidFill>
                    <a:latin typeface="Fujitsu Sans" panose="020B0404060202020204"/>
                  </a:rPr>
                  <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Database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Kibana</a:t>
                </a:r>
                <a:r>
                  <a:rPr lang="de-DE" sz="1400" dirty="0" smtClean="0">
                    <a:solidFill>
                      <a:schemeClr val="bg1"/>
                    </a:solidFill>
                    <a:latin typeface="Fujitsu Sans" panose="020B0404060202020204"/>
                  </a:rPr>
                  <a:t> Server</a:t>
                </a:r>
                <a:endParaRPr lang="en-US" sz="1400" dirty="0">
                  <a:solidFill>
                    <a:schemeClr val="bg1"/>
                  </a:solidFill>
                  <a:latin typeface="Fujitsu Sans" panose="020B0404060202020204"/>
                </a:endParaRPr>
              </a:p>
            </p:txBody>
          </p:sp>
          <p:sp>
            <p:nvSpPr>
              <p:cNvPr id="42" name="Rectangle 41"/>
              <p:cNvSpPr/>
              <p:nvPr/>
            </p:nvSpPr>
            <p:spPr bwMode="auto">
              <a:xfrm>
                <a:off x="3285626" y="1919878"/>
                <a:ext cx="619917" cy="246324"/>
              </a:xfrm>
              <a:prstGeom prst="rect">
                <a:avLst/>
              </a:prstGeom>
              <a:ln w="9525">
                <a:solidFill>
                  <a:schemeClr val="accent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Node 2</a:t>
                </a:r>
              </a:p>
            </p:txBody>
          </p:sp>
        </p:grpSp>
        <p:sp>
          <p:nvSpPr>
            <p:cNvPr id="173" name="Rectangle 172"/>
            <p:cNvSpPr/>
            <p:nvPr/>
          </p:nvSpPr>
          <p:spPr bwMode="auto">
            <a:xfrm>
              <a:off x="3956587" y="3933056"/>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45" name="Rectangle 44"/>
            <p:cNvSpPr/>
            <p:nvPr/>
          </p:nvSpPr>
          <p:spPr bwMode="auto">
            <a:xfrm>
              <a:off x="6101767" y="4869160"/>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grpSp>
          <p:nvGrpSpPr>
            <p:cNvPr id="46" name="Group 45"/>
            <p:cNvGrpSpPr/>
            <p:nvPr/>
          </p:nvGrpSpPr>
          <p:grpSpPr>
            <a:xfrm>
              <a:off x="5812906" y="2492896"/>
              <a:ext cx="1855438" cy="2291666"/>
              <a:chOff x="3220618" y="1857414"/>
              <a:chExt cx="1855438" cy="2291666"/>
            </a:xfrm>
          </p:grpSpPr>
          <p:sp>
            <p:nvSpPr>
              <p:cNvPr id="48" name="Rectangle 47"/>
              <p:cNvSpPr/>
              <p:nvPr/>
            </p:nvSpPr>
            <p:spPr bwMode="auto">
              <a:xfrm>
                <a:off x="3220618" y="1857414"/>
                <a:ext cx="1855438" cy="229166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endParaRPr lang="en-US" sz="1600" dirty="0">
                  <a:solidFill>
                    <a:schemeClr val="bg1"/>
                  </a:solidFill>
                  <a:latin typeface="Fujitsu Sans" panose="020B0404060202020204" pitchFamily="34" charset="0"/>
                  <a:ea typeface="ＭＳ Ｐゴシック" pitchFamily="50" charset="-128"/>
                </a:endParaRPr>
              </a:p>
            </p:txBody>
          </p:sp>
          <p:sp>
            <p:nvSpPr>
              <p:cNvPr id="49" name="TextBox 48"/>
              <p:cNvSpPr txBox="1"/>
              <p:nvPr/>
            </p:nvSpPr>
            <p:spPr>
              <a:xfrm>
                <a:off x="3905543" y="1929422"/>
                <a:ext cx="1170513" cy="2052870"/>
              </a:xfrm>
              <a:prstGeom prst="rect">
                <a:avLst/>
              </a:prstGeom>
              <a:noFill/>
            </p:spPr>
            <p:txBody>
              <a:bodyPr wrap="none" rtlCol="0">
                <a:spAutoFit/>
              </a:bodyPr>
              <a:lstStyle/>
              <a:p>
                <a:pPr algn="l">
                  <a:lnSpc>
                    <a:spcPct val="70000"/>
                  </a:lnSpc>
                </a:pPr>
                <a:r>
                  <a:rPr lang="de-DE" sz="1400" dirty="0" smtClean="0">
                    <a:solidFill>
                      <a:schemeClr val="bg1"/>
                    </a:solidFill>
                    <a:latin typeface="Fujitsu Sans" panose="020B0404060202020204"/>
                  </a:rPr>
                  <a:t>Monitoring API</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Message Queue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Persister</a:t>
                </a:r>
                <a:r>
                  <a:rPr lang="de-DE" sz="1400" dirty="0" smtClean="0">
                    <a:solidFill>
                      <a:schemeClr val="bg1"/>
                    </a:solidFill>
                    <a:latin typeface="Fujitsu Sans" panose="020B0404060202020204"/>
                  </a:rPr>
                  <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Notification</a:t>
                </a:r>
                <a:r>
                  <a:rPr lang="de-DE" sz="1400" dirty="0" smtClean="0">
                    <a:solidFill>
                      <a:schemeClr val="bg1"/>
                    </a:solidFill>
                    <a:latin typeface="Fujitsu Sans" panose="020B0404060202020204"/>
                  </a:rPr>
                  <a:t> Engine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Threshold</a:t>
                </a:r>
                <a:r>
                  <a:rPr lang="de-DE" sz="1400" dirty="0" smtClean="0">
                    <a:solidFill>
                      <a:schemeClr val="bg1"/>
                    </a:solidFill>
                    <a:latin typeface="Fujitsu Sans" panose="020B0404060202020204"/>
                  </a:rPr>
                  <a:t> Engine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Metrics</a:t>
                </a:r>
                <a:r>
                  <a:rPr lang="de-DE" sz="1400" dirty="0" smtClean="0">
                    <a:solidFill>
                      <a:schemeClr val="bg1"/>
                    </a:solidFill>
                    <a:latin typeface="Fujitsu Sans" panose="020B0404060202020204"/>
                  </a:rPr>
                  <a:t> Alarms DB</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Config</a:t>
                </a:r>
                <a:r>
                  <a:rPr lang="de-DE" sz="1400" dirty="0" smtClean="0">
                    <a:solidFill>
                      <a:schemeClr val="bg1"/>
                    </a:solidFill>
                    <a:latin typeface="Fujitsu Sans" panose="020B0404060202020204"/>
                  </a:rPr>
                  <a:t> Database</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API</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Transformer</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a:t>
                </a:r>
                <a:r>
                  <a:rPr lang="de-DE" sz="1400" dirty="0" err="1" smtClean="0">
                    <a:solidFill>
                      <a:schemeClr val="bg1"/>
                    </a:solidFill>
                    <a:latin typeface="Fujitsu Sans" panose="020B0404060202020204"/>
                  </a:rPr>
                  <a:t>Persister</a:t>
                </a:r>
                <a:endParaRPr lang="de-DE" sz="1400" dirty="0" smtClean="0">
                  <a:solidFill>
                    <a:schemeClr val="bg1"/>
                  </a:solidFill>
                  <a:latin typeface="Fujitsu Sans" panose="020B0404060202020204"/>
                </a:endParaRPr>
              </a:p>
              <a:p>
                <a:pPr algn="l">
                  <a:lnSpc>
                    <a:spcPct val="70000"/>
                  </a:lnSpc>
                </a:pPr>
                <a:r>
                  <a:rPr lang="de-DE" sz="1400" dirty="0" smtClean="0">
                    <a:solidFill>
                      <a:schemeClr val="bg1"/>
                    </a:solidFill>
                    <a:latin typeface="Fujitsu Sans" panose="020B0404060202020204"/>
                  </a:rPr>
                  <a:t>Log </a:t>
                </a:r>
                <a:r>
                  <a:rPr lang="de-DE" sz="1400" dirty="0" err="1" smtClean="0">
                    <a:solidFill>
                      <a:schemeClr val="bg1"/>
                    </a:solidFill>
                    <a:latin typeface="Fujitsu Sans" panose="020B0404060202020204"/>
                  </a:rPr>
                  <a:t>Metrics</a:t>
                </a:r>
                <a:r>
                  <a:rPr lang="de-DE" sz="1400" dirty="0" smtClean="0">
                    <a:solidFill>
                      <a:schemeClr val="bg1"/>
                    </a:solidFill>
                    <a:latin typeface="Fujitsu Sans" panose="020B0404060202020204"/>
                  </a:rPr>
                  <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Database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Kibana</a:t>
                </a:r>
                <a:r>
                  <a:rPr lang="de-DE" sz="1400" dirty="0" smtClean="0">
                    <a:solidFill>
                      <a:schemeClr val="bg1"/>
                    </a:solidFill>
                    <a:latin typeface="Fujitsu Sans" panose="020B0404060202020204"/>
                  </a:rPr>
                  <a:t> Server</a:t>
                </a:r>
                <a:endParaRPr lang="en-US" sz="1400" dirty="0">
                  <a:solidFill>
                    <a:schemeClr val="bg1"/>
                  </a:solidFill>
                  <a:latin typeface="Fujitsu Sans" panose="020B0404060202020204"/>
                </a:endParaRPr>
              </a:p>
            </p:txBody>
          </p:sp>
          <p:sp>
            <p:nvSpPr>
              <p:cNvPr id="50" name="Rectangle 49"/>
              <p:cNvSpPr/>
              <p:nvPr/>
            </p:nvSpPr>
            <p:spPr bwMode="auto">
              <a:xfrm>
                <a:off x="3285626" y="1919878"/>
                <a:ext cx="619917" cy="246324"/>
              </a:xfrm>
              <a:prstGeom prst="rect">
                <a:avLst/>
              </a:prstGeom>
              <a:ln w="9525">
                <a:solidFill>
                  <a:schemeClr val="accent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Node 3</a:t>
                </a:r>
              </a:p>
            </p:txBody>
          </p:sp>
        </p:grpSp>
        <p:sp>
          <p:nvSpPr>
            <p:cNvPr id="47" name="Rectangle 46"/>
            <p:cNvSpPr/>
            <p:nvPr/>
          </p:nvSpPr>
          <p:spPr bwMode="auto">
            <a:xfrm>
              <a:off x="6100057" y="4608450"/>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52" name="Rectangle 51"/>
            <p:cNvSpPr/>
            <p:nvPr/>
          </p:nvSpPr>
          <p:spPr bwMode="auto">
            <a:xfrm>
              <a:off x="1853295" y="4838860"/>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grpSp>
          <p:nvGrpSpPr>
            <p:cNvPr id="53" name="Group 52"/>
            <p:cNvGrpSpPr/>
            <p:nvPr/>
          </p:nvGrpSpPr>
          <p:grpSpPr>
            <a:xfrm>
              <a:off x="1619672" y="2492896"/>
              <a:ext cx="1855438" cy="2291666"/>
              <a:chOff x="3220618" y="1857414"/>
              <a:chExt cx="1855438" cy="2291666"/>
            </a:xfrm>
          </p:grpSpPr>
          <p:sp>
            <p:nvSpPr>
              <p:cNvPr id="55" name="Rectangle 54"/>
              <p:cNvSpPr/>
              <p:nvPr/>
            </p:nvSpPr>
            <p:spPr bwMode="auto">
              <a:xfrm>
                <a:off x="3220618" y="1857414"/>
                <a:ext cx="1855438" cy="229166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endParaRPr lang="en-US" sz="1600" dirty="0">
                  <a:solidFill>
                    <a:schemeClr val="bg1"/>
                  </a:solidFill>
                  <a:latin typeface="Fujitsu Sans" panose="020B0404060202020204" pitchFamily="34" charset="0"/>
                  <a:ea typeface="ＭＳ Ｐゴシック" pitchFamily="50" charset="-128"/>
                </a:endParaRPr>
              </a:p>
            </p:txBody>
          </p:sp>
          <p:sp>
            <p:nvSpPr>
              <p:cNvPr id="56" name="TextBox 55"/>
              <p:cNvSpPr txBox="1"/>
              <p:nvPr/>
            </p:nvSpPr>
            <p:spPr>
              <a:xfrm>
                <a:off x="3905543" y="1929422"/>
                <a:ext cx="1170513" cy="2052870"/>
              </a:xfrm>
              <a:prstGeom prst="rect">
                <a:avLst/>
              </a:prstGeom>
              <a:noFill/>
            </p:spPr>
            <p:txBody>
              <a:bodyPr wrap="none" rtlCol="0">
                <a:spAutoFit/>
              </a:bodyPr>
              <a:lstStyle/>
              <a:p>
                <a:pPr algn="l">
                  <a:lnSpc>
                    <a:spcPct val="70000"/>
                  </a:lnSpc>
                </a:pPr>
                <a:r>
                  <a:rPr lang="de-DE" sz="1400" dirty="0" smtClean="0">
                    <a:solidFill>
                      <a:schemeClr val="bg1"/>
                    </a:solidFill>
                    <a:latin typeface="Fujitsu Sans" panose="020B0404060202020204"/>
                  </a:rPr>
                  <a:t>Monitoring API</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Message Queue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Persister</a:t>
                </a:r>
                <a:r>
                  <a:rPr lang="de-DE" sz="1400" dirty="0" smtClean="0">
                    <a:solidFill>
                      <a:schemeClr val="bg1"/>
                    </a:solidFill>
                    <a:latin typeface="Fujitsu Sans" panose="020B0404060202020204"/>
                  </a:rPr>
                  <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Notification</a:t>
                </a:r>
                <a:r>
                  <a:rPr lang="de-DE" sz="1400" dirty="0" smtClean="0">
                    <a:solidFill>
                      <a:schemeClr val="bg1"/>
                    </a:solidFill>
                    <a:latin typeface="Fujitsu Sans" panose="020B0404060202020204"/>
                  </a:rPr>
                  <a:t> Engine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Threshold</a:t>
                </a:r>
                <a:r>
                  <a:rPr lang="de-DE" sz="1400" dirty="0" smtClean="0">
                    <a:solidFill>
                      <a:schemeClr val="bg1"/>
                    </a:solidFill>
                    <a:latin typeface="Fujitsu Sans" panose="020B0404060202020204"/>
                  </a:rPr>
                  <a:t> Engine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Metrics</a:t>
                </a:r>
                <a:r>
                  <a:rPr lang="de-DE" sz="1400" dirty="0" smtClean="0">
                    <a:solidFill>
                      <a:schemeClr val="bg1"/>
                    </a:solidFill>
                    <a:latin typeface="Fujitsu Sans" panose="020B0404060202020204"/>
                  </a:rPr>
                  <a:t> Alarms DB</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Config</a:t>
                </a:r>
                <a:r>
                  <a:rPr lang="de-DE" sz="1400" dirty="0" smtClean="0">
                    <a:solidFill>
                      <a:schemeClr val="bg1"/>
                    </a:solidFill>
                    <a:latin typeface="Fujitsu Sans" panose="020B0404060202020204"/>
                  </a:rPr>
                  <a:t> Database</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API</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Transformer</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a:t>
                </a:r>
                <a:r>
                  <a:rPr lang="de-DE" sz="1400" dirty="0" err="1" smtClean="0">
                    <a:solidFill>
                      <a:schemeClr val="bg1"/>
                    </a:solidFill>
                    <a:latin typeface="Fujitsu Sans" panose="020B0404060202020204"/>
                  </a:rPr>
                  <a:t>Persister</a:t>
                </a:r>
                <a:endParaRPr lang="de-DE" sz="1400" dirty="0" smtClean="0">
                  <a:solidFill>
                    <a:schemeClr val="bg1"/>
                  </a:solidFill>
                  <a:latin typeface="Fujitsu Sans" panose="020B0404060202020204"/>
                </a:endParaRPr>
              </a:p>
              <a:p>
                <a:pPr algn="l">
                  <a:lnSpc>
                    <a:spcPct val="70000"/>
                  </a:lnSpc>
                </a:pPr>
                <a:r>
                  <a:rPr lang="de-DE" sz="1400" dirty="0" smtClean="0">
                    <a:solidFill>
                      <a:schemeClr val="bg1"/>
                    </a:solidFill>
                    <a:latin typeface="Fujitsu Sans" panose="020B0404060202020204"/>
                  </a:rPr>
                  <a:t>Log </a:t>
                </a:r>
                <a:r>
                  <a:rPr lang="de-DE" sz="1400" dirty="0" err="1" smtClean="0">
                    <a:solidFill>
                      <a:schemeClr val="bg1"/>
                    </a:solidFill>
                    <a:latin typeface="Fujitsu Sans" panose="020B0404060202020204"/>
                  </a:rPr>
                  <a:t>Metrics</a:t>
                </a:r>
                <a:r>
                  <a:rPr lang="de-DE" sz="1400" dirty="0" smtClean="0">
                    <a:solidFill>
                      <a:schemeClr val="bg1"/>
                    </a:solidFill>
                    <a:latin typeface="Fujitsu Sans" panose="020B0404060202020204"/>
                  </a:rPr>
                  <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Database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Kibana</a:t>
                </a:r>
                <a:r>
                  <a:rPr lang="de-DE" sz="1400" dirty="0" smtClean="0">
                    <a:solidFill>
                      <a:schemeClr val="bg1"/>
                    </a:solidFill>
                    <a:latin typeface="Fujitsu Sans" panose="020B0404060202020204"/>
                  </a:rPr>
                  <a:t> Server</a:t>
                </a:r>
                <a:endParaRPr lang="en-US" sz="1400" dirty="0">
                  <a:solidFill>
                    <a:schemeClr val="bg1"/>
                  </a:solidFill>
                  <a:latin typeface="Fujitsu Sans" panose="020B0404060202020204"/>
                </a:endParaRPr>
              </a:p>
            </p:txBody>
          </p:sp>
          <p:sp>
            <p:nvSpPr>
              <p:cNvPr id="57" name="Rectangle 56"/>
              <p:cNvSpPr/>
              <p:nvPr/>
            </p:nvSpPr>
            <p:spPr bwMode="auto">
              <a:xfrm>
                <a:off x="3285626" y="1919878"/>
                <a:ext cx="619917" cy="246324"/>
              </a:xfrm>
              <a:prstGeom prst="rect">
                <a:avLst/>
              </a:prstGeom>
              <a:ln w="9525">
                <a:solidFill>
                  <a:schemeClr val="accent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Node 1</a:t>
                </a:r>
              </a:p>
            </p:txBody>
          </p:sp>
        </p:grpSp>
        <p:sp>
          <p:nvSpPr>
            <p:cNvPr id="54" name="Rectangle 53"/>
            <p:cNvSpPr/>
            <p:nvPr/>
          </p:nvSpPr>
          <p:spPr bwMode="auto">
            <a:xfrm>
              <a:off x="1851585" y="4608450"/>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15" name="TextBox 14"/>
            <p:cNvSpPr txBox="1"/>
            <p:nvPr/>
          </p:nvSpPr>
          <p:spPr>
            <a:xfrm>
              <a:off x="1187624" y="1434262"/>
              <a:ext cx="1532419" cy="338554"/>
            </a:xfrm>
            <a:prstGeom prst="rect">
              <a:avLst/>
            </a:prstGeom>
            <a:noFill/>
          </p:spPr>
          <p:txBody>
            <a:bodyPr wrap="square" rtlCol="0">
              <a:spAutoFit/>
            </a:bodyPr>
            <a:lstStyle/>
            <a:p>
              <a:r>
                <a:rPr lang="en-US" sz="1600" dirty="0" smtClean="0">
                  <a:latin typeface="Fujitsu Sans" panose="020B0404060202020204" pitchFamily="34" charset="0"/>
                </a:rPr>
                <a:t>CMM Cluster </a:t>
              </a:r>
              <a:endParaRPr lang="en-US" sz="1600" dirty="0">
                <a:latin typeface="Fujitsu Sans" panose="020B0404060202020204" pitchFamily="34" charset="0"/>
              </a:endParaRPr>
            </a:p>
          </p:txBody>
        </p:sp>
        <p:cxnSp>
          <p:nvCxnSpPr>
            <p:cNvPr id="27" name="Straight Arrow Connector 26"/>
            <p:cNvCxnSpPr/>
            <p:nvPr/>
          </p:nvCxnSpPr>
          <p:spPr bwMode="auto">
            <a:xfrm flipH="1">
              <a:off x="3475110" y="4653136"/>
              <a:ext cx="2337796"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0" name="Straight Arrow Connector 29"/>
            <p:cNvCxnSpPr/>
            <p:nvPr/>
          </p:nvCxnSpPr>
          <p:spPr bwMode="auto">
            <a:xfrm>
              <a:off x="5588111" y="1918139"/>
              <a:ext cx="224795" cy="64676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1" name="Straight Arrow Connector 30"/>
            <p:cNvCxnSpPr/>
            <p:nvPr/>
          </p:nvCxnSpPr>
          <p:spPr bwMode="auto">
            <a:xfrm flipH="1">
              <a:off x="3475110" y="1878537"/>
              <a:ext cx="235090" cy="68636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2" name="Straight Arrow Connector 31"/>
            <p:cNvCxnSpPr/>
            <p:nvPr/>
          </p:nvCxnSpPr>
          <p:spPr bwMode="auto">
            <a:xfrm flipH="1">
              <a:off x="1900253" y="1321057"/>
              <a:ext cx="995024" cy="117183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3" name="Straight Arrow Connector 32"/>
            <p:cNvCxnSpPr/>
            <p:nvPr/>
          </p:nvCxnSpPr>
          <p:spPr bwMode="auto">
            <a:xfrm>
              <a:off x="6454528" y="1321057"/>
              <a:ext cx="997792" cy="117183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5" name="Straight Arrow Connector 34"/>
            <p:cNvCxnSpPr/>
            <p:nvPr/>
          </p:nvCxnSpPr>
          <p:spPr bwMode="auto">
            <a:xfrm flipH="1">
              <a:off x="4563616" y="1321057"/>
              <a:ext cx="8384" cy="43580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Tree>
    <p:extLst>
      <p:ext uri="{BB962C8B-B14F-4D97-AF65-F5344CB8AC3E}">
        <p14:creationId xmlns:p14="http://schemas.microsoft.com/office/powerpoint/2010/main" val="2019659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DF1F1"/>
        </a:solidFill>
        <a:ln w="9525" cap="flat" cmpd="sng" algn="ctr">
          <a:solidFill>
            <a:srgbClr val="57564F"/>
          </a:solidFill>
          <a:prstDash val="dash"/>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112</Words>
  <Application>Microsoft Office PowerPoint</Application>
  <PresentationFormat>On-screen Show (4:3)</PresentationFormat>
  <Paragraphs>57</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ＭＳ Ｐゴシック</vt:lpstr>
      <vt:lpstr>Arial</vt:lpstr>
      <vt:lpstr>Fujitsu Sans</vt:lpstr>
      <vt:lpstr>Wingdings</vt:lpstr>
      <vt:lpstr>F_Tool_2_EN_R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2017-03-07T08:09:24Z</dcterms:modified>
</cp:coreProperties>
</file>