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5"/>
  </p:notesMasterIdLst>
  <p:handoutMasterIdLst>
    <p:handoutMasterId r:id="rId6"/>
  </p:handoutMasterIdLst>
  <p:sldIdLst>
    <p:sldId id="492" r:id="rId2"/>
    <p:sldId id="490" r:id="rId3"/>
    <p:sldId id="491" r:id="rId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CACAC7"/>
    <a:srgbClr val="FBE2E1"/>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362" autoAdjust="0"/>
  </p:normalViewPr>
  <p:slideViewPr>
    <p:cSldViewPr>
      <p:cViewPr varScale="1">
        <p:scale>
          <a:sx n="105" d="100"/>
          <a:sy n="105" d="100"/>
        </p:scale>
        <p:origin x="1104"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68654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5" name="Group 4"/>
          <p:cNvGrpSpPr/>
          <p:nvPr/>
        </p:nvGrpSpPr>
        <p:grpSpPr>
          <a:xfrm>
            <a:off x="2555777" y="1578278"/>
            <a:ext cx="5040559" cy="3290882"/>
            <a:chOff x="2555777" y="1578278"/>
            <a:chExt cx="5040559" cy="3290882"/>
          </a:xfrm>
        </p:grpSpPr>
        <p:grpSp>
          <p:nvGrpSpPr>
            <p:cNvPr id="3" name="Group 2"/>
            <p:cNvGrpSpPr/>
            <p:nvPr/>
          </p:nvGrpSpPr>
          <p:grpSpPr>
            <a:xfrm>
              <a:off x="2555777" y="1578278"/>
              <a:ext cx="5040559" cy="3290882"/>
              <a:chOff x="2483768" y="1578278"/>
              <a:chExt cx="5040559" cy="3290882"/>
            </a:xfrm>
          </p:grpSpPr>
          <p:grpSp>
            <p:nvGrpSpPr>
              <p:cNvPr id="2" name="Group 1"/>
              <p:cNvGrpSpPr/>
              <p:nvPr/>
            </p:nvGrpSpPr>
            <p:grpSpPr>
              <a:xfrm>
                <a:off x="2548901" y="1578278"/>
                <a:ext cx="4975426" cy="3290882"/>
                <a:chOff x="2548901" y="1578278"/>
                <a:chExt cx="4975426" cy="3290882"/>
              </a:xfrm>
            </p:grpSpPr>
            <p:sp>
              <p:nvSpPr>
                <p:cNvPr id="32" name="Rectangle 31"/>
                <p:cNvSpPr/>
                <p:nvPr/>
              </p:nvSpPr>
              <p:spPr bwMode="auto">
                <a:xfrm>
                  <a:off x="2555776" y="3284984"/>
                  <a:ext cx="2448273" cy="1584176"/>
                </a:xfrm>
                <a:prstGeom prst="rect">
                  <a:avLst/>
                </a:prstGeom>
                <a:solidFill>
                  <a:schemeClr val="accent5"/>
                </a:solidFill>
                <a:ln w="9525">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8" name="Rectangle 5"/>
                <p:cNvSpPr/>
                <p:nvPr/>
              </p:nvSpPr>
              <p:spPr bwMode="auto">
                <a:xfrm rot="10800000">
                  <a:off x="2548901" y="1582512"/>
                  <a:ext cx="4975426" cy="3286647"/>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45" name="TextBox 44"/>
                <p:cNvSpPr txBox="1"/>
                <p:nvPr/>
              </p:nvSpPr>
              <p:spPr>
                <a:xfrm>
                  <a:off x="2555776" y="1578278"/>
                  <a:ext cx="936104"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2" name="Rectangle 11"/>
                <p:cNvSpPr/>
                <p:nvPr/>
              </p:nvSpPr>
              <p:spPr bwMode="auto">
                <a:xfrm>
                  <a:off x="2771800" y="2700024"/>
                  <a:ext cx="1123611"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15" name="Rectangle 14"/>
                <p:cNvSpPr/>
                <p:nvPr/>
              </p:nvSpPr>
              <p:spPr bwMode="auto">
                <a:xfrm>
                  <a:off x="5508104" y="1979944"/>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6" name="Rectangle 15"/>
                <p:cNvSpPr/>
                <p:nvPr/>
              </p:nvSpPr>
              <p:spPr bwMode="auto">
                <a:xfrm>
                  <a:off x="6372200" y="1979944"/>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7" name="Rectangle 16"/>
                <p:cNvSpPr/>
                <p:nvPr/>
              </p:nvSpPr>
              <p:spPr bwMode="auto">
                <a:xfrm>
                  <a:off x="4499991" y="1979944"/>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8" name="Rectangle 17"/>
                <p:cNvSpPr/>
                <p:nvPr/>
              </p:nvSpPr>
              <p:spPr bwMode="auto">
                <a:xfrm>
                  <a:off x="3635895" y="1979944"/>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19" name="Rectangle 18"/>
                <p:cNvSpPr/>
                <p:nvPr/>
              </p:nvSpPr>
              <p:spPr bwMode="auto">
                <a:xfrm>
                  <a:off x="2771800" y="1979944"/>
                  <a:ext cx="72008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22" name="Rectangle 21"/>
                <p:cNvSpPr/>
                <p:nvPr/>
              </p:nvSpPr>
              <p:spPr bwMode="auto">
                <a:xfrm>
                  <a:off x="5724128" y="3429000"/>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24127" y="4077072"/>
                  <a:ext cx="1152127"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27" name="Rectangle 26"/>
                <p:cNvSpPr/>
                <p:nvPr/>
              </p:nvSpPr>
              <p:spPr bwMode="auto">
                <a:xfrm>
                  <a:off x="5724128" y="314096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156176" y="314096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156176" y="3429000"/>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588224" y="3140968"/>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6588224" y="3429000"/>
                  <a:ext cx="360040"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2771800" y="4581128"/>
                  <a:ext cx="1123611"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24" name="Rectangle 23"/>
                <p:cNvSpPr/>
                <p:nvPr/>
              </p:nvSpPr>
              <p:spPr bwMode="auto">
                <a:xfrm>
                  <a:off x="2771799" y="4271064"/>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39" name="Rectangle 38"/>
                <p:cNvSpPr/>
                <p:nvPr/>
              </p:nvSpPr>
              <p:spPr bwMode="auto">
                <a:xfrm>
                  <a:off x="2771799" y="3501008"/>
                  <a:ext cx="2160241" cy="648072"/>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Monitoring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sp>
            <p:nvSpPr>
              <p:cNvPr id="34" name="TextBox 33"/>
              <p:cNvSpPr txBox="1"/>
              <p:nvPr/>
            </p:nvSpPr>
            <p:spPr>
              <a:xfrm>
                <a:off x="2483768" y="3234462"/>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
          <p:nvSpPr>
            <p:cNvPr id="36" name="Rectangle 35"/>
            <p:cNvSpPr/>
            <p:nvPr/>
          </p:nvSpPr>
          <p:spPr bwMode="auto">
            <a:xfrm>
              <a:off x="2843808" y="2398856"/>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37" name="Rectangle 36"/>
            <p:cNvSpPr/>
            <p:nvPr/>
          </p:nvSpPr>
          <p:spPr bwMode="auto">
            <a:xfrm>
              <a:off x="5796136" y="3789040"/>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40" name="Rectangle 39"/>
            <p:cNvSpPr/>
            <p:nvPr/>
          </p:nvSpPr>
          <p:spPr bwMode="auto">
            <a:xfrm>
              <a:off x="5680637" y="2398856"/>
              <a:ext cx="1411643"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Horizon Plugin </a:t>
              </a:r>
            </a:p>
          </p:txBody>
        </p:sp>
      </p:grpSp>
    </p:spTree>
    <p:extLst>
      <p:ext uri="{BB962C8B-B14F-4D97-AF65-F5344CB8AC3E}">
        <p14:creationId xmlns:p14="http://schemas.microsoft.com/office/powerpoint/2010/main" val="151416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00461" y="912168"/>
            <a:ext cx="7032867" cy="5685184"/>
            <a:chOff x="1300461" y="912168"/>
            <a:chExt cx="7032867" cy="5685184"/>
          </a:xfrm>
        </p:grpSpPr>
        <p:grpSp>
          <p:nvGrpSpPr>
            <p:cNvPr id="4" name="Group 3"/>
            <p:cNvGrpSpPr/>
            <p:nvPr/>
          </p:nvGrpSpPr>
          <p:grpSpPr>
            <a:xfrm>
              <a:off x="1300461" y="912168"/>
              <a:ext cx="7032867" cy="5685184"/>
              <a:chOff x="1300461" y="912168"/>
              <a:chExt cx="7032867" cy="5685184"/>
            </a:xfrm>
          </p:grpSpPr>
          <p:grpSp>
            <p:nvGrpSpPr>
              <p:cNvPr id="108" name="Group 107"/>
              <p:cNvGrpSpPr/>
              <p:nvPr/>
            </p:nvGrpSpPr>
            <p:grpSpPr>
              <a:xfrm>
                <a:off x="1300461" y="912168"/>
                <a:ext cx="7032867" cy="5685184"/>
                <a:chOff x="1300461" y="912168"/>
                <a:chExt cx="7032867" cy="5685184"/>
              </a:xfrm>
            </p:grpSpPr>
            <p:grpSp>
              <p:nvGrpSpPr>
                <p:cNvPr id="116" name="Group 115"/>
                <p:cNvGrpSpPr/>
                <p:nvPr/>
              </p:nvGrpSpPr>
              <p:grpSpPr>
                <a:xfrm>
                  <a:off x="1300461" y="912168"/>
                  <a:ext cx="7032867" cy="5685184"/>
                  <a:chOff x="1443786" y="908720"/>
                  <a:chExt cx="7032867" cy="5685184"/>
                </a:xfrm>
              </p:grpSpPr>
              <p:sp>
                <p:nvSpPr>
                  <p:cNvPr id="126" name="TextBox 125"/>
                  <p:cNvSpPr txBox="1"/>
                  <p:nvPr/>
                </p:nvSpPr>
                <p:spPr>
                  <a:xfrm>
                    <a:off x="4434047" y="6255350"/>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571309" y="5801116"/>
                    <a:ext cx="792163" cy="648772"/>
                  </a:xfrm>
                  <a:prstGeom prst="rect">
                    <a:avLst/>
                  </a:prstGeom>
                  <a:noFill/>
                  <a:ln w="9525">
                    <a:noFill/>
                    <a:miter lim="800000"/>
                    <a:headEnd/>
                    <a:tailEnd/>
                  </a:ln>
                </p:spPr>
              </p:pic>
              <p:sp>
                <p:nvSpPr>
                  <p:cNvPr id="128" name="TextBox 127"/>
                  <p:cNvSpPr txBox="1"/>
                  <p:nvPr/>
                </p:nvSpPr>
                <p:spPr>
                  <a:xfrm>
                    <a:off x="2915125" y="6255350"/>
                    <a:ext cx="1487908" cy="338554"/>
                  </a:xfrm>
                  <a:prstGeom prst="rect">
                    <a:avLst/>
                  </a:prstGeom>
                  <a:noFill/>
                </p:spPr>
                <p:txBody>
                  <a:bodyPr wrap="none" rtlCol="0">
                    <a:spAutoFit/>
                  </a:bodyPr>
                  <a:lstStyle/>
                  <a:p>
                    <a:r>
                      <a:rPr lang="de-DE" sz="1600" dirty="0" err="1" smtClean="0">
                        <a:latin typeface="Fujitsu Sans" panose="020B0404060202020204" pitchFamily="34" charset="0"/>
                      </a:rPr>
                      <a:t>Application</a:t>
                    </a:r>
                    <a:r>
                      <a:rPr lang="de-DE" sz="1600" dirty="0" smtClean="0">
                        <a:latin typeface="Fujitsu Sans" panose="020B0404060202020204" pitchFamily="34" charset="0"/>
                      </a:rPr>
                      <a:t> Operator</a:t>
                    </a:r>
                    <a:endParaRPr lang="en-US" sz="1600" dirty="0" smtClean="0">
                      <a:latin typeface="Fujitsu Sans" panose="020B0404060202020204" pitchFamily="34" charset="0"/>
                    </a:endParaRPr>
                  </a:p>
                </p:txBody>
              </p:sp>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275781" y="5801116"/>
                    <a:ext cx="792163" cy="648772"/>
                  </a:xfrm>
                  <a:prstGeom prst="rect">
                    <a:avLst/>
                  </a:prstGeom>
                  <a:noFill/>
                  <a:ln w="9525">
                    <a:noFill/>
                    <a:miter lim="800000"/>
                    <a:headEnd/>
                    <a:tailEnd/>
                  </a:ln>
                </p:spPr>
              </p:pic>
              <p:sp>
                <p:nvSpPr>
                  <p:cNvPr id="130" name="TextBox 129"/>
                  <p:cNvSpPr txBox="1"/>
                  <p:nvPr/>
                </p:nvSpPr>
                <p:spPr>
                  <a:xfrm>
                    <a:off x="2420180" y="5350023"/>
                    <a:ext cx="1215025" cy="307777"/>
                  </a:xfrm>
                  <a:prstGeom prst="rect">
                    <a:avLst/>
                  </a:prstGeom>
                  <a:noFill/>
                </p:spPr>
                <p:txBody>
                  <a:bodyPr wrap="square" rtlCol="0">
                    <a:spAutoFit/>
                  </a:bodyPr>
                  <a:lstStyle/>
                  <a:p>
                    <a:r>
                      <a:rPr lang="en-US" sz="1400" dirty="0" smtClean="0">
                        <a:latin typeface="Fujitsu Sans" panose="020B0404060202020204" pitchFamily="34" charset="0"/>
                      </a:rPr>
                      <a:t>Monitors  </a:t>
                    </a:r>
                    <a:endParaRPr lang="en-US" sz="1400" dirty="0">
                      <a:latin typeface="Fujitsu Sans" panose="020B0404060202020204" pitchFamily="34" charset="0"/>
                    </a:endParaRPr>
                  </a:p>
                </p:txBody>
              </p:sp>
              <p:sp>
                <p:nvSpPr>
                  <p:cNvPr id="131" name="TextBox 130"/>
                  <p:cNvSpPr txBox="1"/>
                  <p:nvPr/>
                </p:nvSpPr>
                <p:spPr>
                  <a:xfrm>
                    <a:off x="4967394" y="5350023"/>
                    <a:ext cx="756043" cy="307777"/>
                  </a:xfrm>
                  <a:prstGeom prst="rect">
                    <a:avLst/>
                  </a:prstGeom>
                  <a:noFill/>
                </p:spPr>
                <p:txBody>
                  <a:bodyPr wrap="square" rtlCol="0">
                    <a:spAutoFit/>
                  </a:bodyPr>
                  <a:lstStyle/>
                  <a:p>
                    <a:r>
                      <a:rPr lang="en-US" sz="1400" dirty="0" smtClean="0">
                        <a:latin typeface="Fujitsu Sans" panose="020B0404060202020204" pitchFamily="34" charset="0"/>
                      </a:rPr>
                      <a:t>Monitors</a:t>
                    </a:r>
                    <a:endParaRPr lang="en-US" sz="1400" dirty="0">
                      <a:latin typeface="Fujitsu Sans" panose="020B0404060202020204" pitchFamily="34" charset="0"/>
                    </a:endParaRPr>
                  </a:p>
                </p:txBody>
              </p:sp>
              <p:sp>
                <p:nvSpPr>
                  <p:cNvPr id="132" name="Rectangle 131"/>
                  <p:cNvSpPr/>
                  <p:nvPr/>
                </p:nvSpPr>
                <p:spPr bwMode="auto">
                  <a:xfrm>
                    <a:off x="3347865" y="1193304"/>
                    <a:ext cx="2039166"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443786" y="2129408"/>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grpSp>
                <p:nvGrpSpPr>
                  <p:cNvPr id="135" name="Group 134"/>
                  <p:cNvGrpSpPr/>
                  <p:nvPr/>
                </p:nvGrpSpPr>
                <p:grpSpPr>
                  <a:xfrm>
                    <a:off x="7121795" y="2087591"/>
                    <a:ext cx="1354858" cy="842289"/>
                    <a:chOff x="6165908" y="2087591"/>
                    <a:chExt cx="1354858" cy="842289"/>
                  </a:xfrm>
                </p:grpSpPr>
                <p:sp>
                  <p:nvSpPr>
                    <p:cNvPr id="149" name="TextBox 148"/>
                    <p:cNvSpPr txBox="1"/>
                    <p:nvPr/>
                  </p:nvSpPr>
                  <p:spPr>
                    <a:xfrm>
                      <a:off x="6165908" y="2591326"/>
                      <a:ext cx="1354858" cy="338554"/>
                    </a:xfrm>
                    <a:prstGeom prst="rect">
                      <a:avLst/>
                    </a:prstGeom>
                    <a:noFill/>
                  </p:spPr>
                  <p:txBody>
                    <a:bodyPr wrap="none" rtlCol="0">
                      <a:spAutoFit/>
                    </a:bodyPr>
                    <a:lstStyle/>
                    <a:p>
                      <a:r>
                        <a:rPr lang="en-US" sz="1600" dirty="0" smtClean="0">
                          <a:latin typeface="Fujitsu Sans" panose="020B0404060202020204" pitchFamily="34" charset="0"/>
                        </a:rPr>
                        <a:t>Monitoring Service</a:t>
                      </a:r>
                    </a:p>
                  </p:txBody>
                </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6398259" y="2087591"/>
                      <a:ext cx="792163" cy="648772"/>
                    </a:xfrm>
                    <a:prstGeom prst="rect">
                      <a:avLst/>
                    </a:prstGeom>
                    <a:noFill/>
                    <a:ln w="9525">
                      <a:noFill/>
                      <a:miter lim="800000"/>
                      <a:headEnd/>
                      <a:tailEnd/>
                    </a:ln>
                  </p:spPr>
                </p:pic>
              </p:grpSp>
              <p:cxnSp>
                <p:nvCxnSpPr>
                  <p:cNvPr id="136" name="Elbow Connector 4"/>
                  <p:cNvCxnSpPr/>
                  <p:nvPr/>
                </p:nvCxnSpPr>
                <p:spPr bwMode="auto">
                  <a:xfrm>
                    <a:off x="2411069" y="1913384"/>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987825" y="908720"/>
                    <a:ext cx="273679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595700"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39" name="Rounded Rectangle 138"/>
                  <p:cNvSpPr/>
                  <p:nvPr/>
                </p:nvSpPr>
                <p:spPr>
                  <a:xfrm>
                    <a:off x="4067253" y="2001318"/>
                    <a:ext cx="576064"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643317"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411069" y="3052812"/>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339061"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47" name="Elbow Connector 4"/>
                  <p:cNvCxnSpPr/>
                  <p:nvPr/>
                </p:nvCxnSpPr>
                <p:spPr bwMode="auto">
                  <a:xfrm rot="10800000">
                    <a:off x="5387031" y="2623061"/>
                    <a:ext cx="1655494"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526168" y="5366243"/>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21" name="Rounded Rectangle 120"/>
                <p:cNvSpPr/>
                <p:nvPr/>
              </p:nvSpPr>
              <p:spPr>
                <a:xfrm>
                  <a:off x="3891425" y="3084885"/>
                  <a:ext cx="608567"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9" name="TextBox 108"/>
              <p:cNvSpPr txBox="1"/>
              <p:nvPr/>
            </p:nvSpPr>
            <p:spPr>
              <a:xfrm>
                <a:off x="5541265" y="2276872"/>
                <a:ext cx="1040584"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Monitors the </a:t>
                </a:r>
                <a:endParaRPr lang="en-US" sz="1400" dirty="0">
                  <a:latin typeface="Fujitsu Sans" panose="020B0404060202020204" pitchFamily="34" charset="0"/>
                </a:endParaRPr>
              </a:p>
            </p:txBody>
          </p: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grpSp>
        <p:sp>
          <p:nvSpPr>
            <p:cNvPr id="43" name="TextBox 42"/>
            <p:cNvSpPr txBox="1"/>
            <p:nvPr/>
          </p:nvSpPr>
          <p:spPr>
            <a:xfrm>
              <a:off x="2440884" y="5497487"/>
              <a:ext cx="1267020" cy="307777"/>
            </a:xfrm>
            <a:prstGeom prst="rect">
              <a:avLst/>
            </a:prstGeom>
            <a:noFill/>
          </p:spPr>
          <p:txBody>
            <a:bodyPr wrap="square" rtlCol="0">
              <a:spAutoFit/>
            </a:bodyPr>
            <a:lstStyle/>
            <a:p>
              <a:r>
                <a:rPr lang="en-US" sz="1400" dirty="0" smtClean="0">
                  <a:latin typeface="Fujitsu Sans" panose="020B0404060202020204" pitchFamily="34" charset="0"/>
                </a:rPr>
                <a:t>Service A and B </a:t>
              </a:r>
              <a:endParaRPr lang="en-US" sz="1400" dirty="0">
                <a:latin typeface="Fujitsu Sans" panose="020B0404060202020204" pitchFamily="34" charset="0"/>
              </a:endParaRPr>
            </a:p>
          </p:txBody>
        </p:sp>
        <p:sp>
          <p:nvSpPr>
            <p:cNvPr id="44" name="TextBox 43"/>
            <p:cNvSpPr txBox="1"/>
            <p:nvPr/>
          </p:nvSpPr>
          <p:spPr>
            <a:xfrm>
              <a:off x="4817717" y="5497487"/>
              <a:ext cx="1194443" cy="307777"/>
            </a:xfrm>
            <a:prstGeom prst="rect">
              <a:avLst/>
            </a:prstGeom>
            <a:noFill/>
          </p:spPr>
          <p:txBody>
            <a:bodyPr wrap="square" rtlCol="0">
              <a:spAutoFit/>
            </a:bodyPr>
            <a:lstStyle/>
            <a:p>
              <a:r>
                <a:rPr lang="en-US" sz="1400" dirty="0" smtClean="0">
                  <a:latin typeface="Fujitsu Sans" panose="020B0404060202020204" pitchFamily="34" charset="0"/>
                </a:rPr>
                <a:t>OpenStack Nova</a:t>
              </a:r>
              <a:endParaRPr lang="en-US" sz="1400" dirty="0">
                <a:latin typeface="Fujitsu Sans" panose="020B0404060202020204" pitchFamily="34" charset="0"/>
              </a:endParaRPr>
            </a:p>
          </p:txBody>
        </p:sp>
        <p:sp>
          <p:nvSpPr>
            <p:cNvPr id="45" name="TextBox 44"/>
            <p:cNvSpPr txBox="1"/>
            <p:nvPr/>
          </p:nvSpPr>
          <p:spPr>
            <a:xfrm>
              <a:off x="5580112" y="2403515"/>
              <a:ext cx="1551439"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Monitoring Service itself </a:t>
              </a:r>
              <a:endParaRPr lang="en-US" sz="1400" dirty="0">
                <a:latin typeface="Fujitsu Sans" panose="020B0404060202020204" pitchFamily="34" charset="0"/>
              </a:endParaRPr>
            </a:p>
          </p:txBody>
        </p:sp>
        <p:sp>
          <p:nvSpPr>
            <p:cNvPr id="46" name="TextBox 45"/>
            <p:cNvSpPr txBox="1"/>
            <p:nvPr/>
          </p:nvSpPr>
          <p:spPr>
            <a:xfrm>
              <a:off x="7236296" y="2730406"/>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grpSp>
    </p:spTree>
    <p:extLst>
      <p:ext uri="{BB962C8B-B14F-4D97-AF65-F5344CB8AC3E}">
        <p14:creationId xmlns:p14="http://schemas.microsoft.com/office/powerpoint/2010/main" val="81054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0461" y="912168"/>
            <a:ext cx="7349129" cy="5613176"/>
            <a:chOff x="1300461" y="912168"/>
            <a:chExt cx="7349129" cy="5613176"/>
          </a:xfrm>
        </p:grpSpPr>
        <p:grpSp>
          <p:nvGrpSpPr>
            <p:cNvPr id="3" name="Group 2"/>
            <p:cNvGrpSpPr/>
            <p:nvPr/>
          </p:nvGrpSpPr>
          <p:grpSpPr>
            <a:xfrm>
              <a:off x="1300461" y="912168"/>
              <a:ext cx="7349129" cy="5613176"/>
              <a:chOff x="1300461" y="912168"/>
              <a:chExt cx="7349129" cy="5613176"/>
            </a:xfrm>
          </p:grpSpPr>
          <p:grpSp>
            <p:nvGrpSpPr>
              <p:cNvPr id="6" name="Group 5"/>
              <p:cNvGrpSpPr/>
              <p:nvPr/>
            </p:nvGrpSpPr>
            <p:grpSpPr>
              <a:xfrm>
                <a:off x="1300461" y="912168"/>
                <a:ext cx="7349129" cy="5613176"/>
                <a:chOff x="1300461" y="912168"/>
                <a:chExt cx="7349129" cy="5613176"/>
              </a:xfrm>
            </p:grpSpPr>
            <p:grpSp>
              <p:nvGrpSpPr>
                <p:cNvPr id="2" name="Group 1"/>
                <p:cNvGrpSpPr/>
                <p:nvPr/>
              </p:nvGrpSpPr>
              <p:grpSpPr>
                <a:xfrm>
                  <a:off x="1300461" y="912168"/>
                  <a:ext cx="7349129" cy="5613176"/>
                  <a:chOff x="1443786" y="908720"/>
                  <a:chExt cx="7349129" cy="5613176"/>
                </a:xfrm>
              </p:grpSpPr>
              <p:sp>
                <p:nvSpPr>
                  <p:cNvPr id="97" name="TextBox 96"/>
                  <p:cNvSpPr txBox="1"/>
                  <p:nvPr/>
                </p:nvSpPr>
                <p:spPr>
                  <a:xfrm>
                    <a:off x="3707213" y="6183342"/>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98" name="Picture 7" descr="Z:\CTO_Cloud_ppt\graphics\1096_iconsPersonalApps.png"/>
                  <p:cNvPicPr>
                    <a:picLocks noChangeAspect="1" noChangeArrowheads="1"/>
                  </p:cNvPicPr>
                  <p:nvPr/>
                </p:nvPicPr>
                <p:blipFill rotWithShape="1">
                  <a:blip r:embed="rId3" cstate="print"/>
                  <a:srcRect t="18101"/>
                  <a:stretch/>
                </p:blipFill>
                <p:spPr bwMode="auto">
                  <a:xfrm>
                    <a:off x="3851229" y="5729108"/>
                    <a:ext cx="792163" cy="648772"/>
                  </a:xfrm>
                  <a:prstGeom prst="rect">
                    <a:avLst/>
                  </a:prstGeom>
                  <a:noFill/>
                  <a:ln w="9525">
                    <a:noFill/>
                    <a:miter lim="800000"/>
                    <a:headEnd/>
                    <a:tailEnd/>
                  </a:ln>
                </p:spPr>
              </p:pic>
              <p:sp>
                <p:nvSpPr>
                  <p:cNvPr id="30" name="Rectangle 29"/>
                  <p:cNvSpPr/>
                  <p:nvPr/>
                </p:nvSpPr>
                <p:spPr bwMode="auto">
                  <a:xfrm>
                    <a:off x="3347864" y="1193304"/>
                    <a:ext cx="1980433"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64" name="Rounded Rectangle 63"/>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243" name="Group 242"/>
                  <p:cNvGrpSpPr/>
                  <p:nvPr/>
                </p:nvGrpSpPr>
                <p:grpSpPr>
                  <a:xfrm>
                    <a:off x="1443786" y="2222768"/>
                    <a:ext cx="848904" cy="770736"/>
                    <a:chOff x="1443786" y="2222768"/>
                    <a:chExt cx="848904" cy="770736"/>
                  </a:xfrm>
                </p:grpSpPr>
                <p:sp>
                  <p:nvSpPr>
                    <p:cNvPr id="59" name="TextBox 58"/>
                    <p:cNvSpPr txBox="1"/>
                    <p:nvPr/>
                  </p:nvSpPr>
                  <p:spPr>
                    <a:xfrm>
                      <a:off x="1546973" y="2654950"/>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66" name="Picture 7" descr="Z:\CTO_Cloud_ppt\graphics\1096_iconsPersonalApps.png"/>
                    <p:cNvPicPr>
                      <a:picLocks noChangeAspect="1" noChangeArrowheads="1"/>
                    </p:cNvPicPr>
                    <p:nvPr/>
                  </p:nvPicPr>
                  <p:blipFill rotWithShape="1">
                    <a:blip r:embed="rId3" cstate="print"/>
                    <a:srcRect t="20885"/>
                    <a:stretch/>
                  </p:blipFill>
                  <p:spPr bwMode="auto">
                    <a:xfrm>
                      <a:off x="1443786" y="2222768"/>
                      <a:ext cx="792163" cy="626720"/>
                    </a:xfrm>
                    <a:prstGeom prst="rect">
                      <a:avLst/>
                    </a:prstGeom>
                    <a:noFill/>
                    <a:ln w="9525">
                      <a:noFill/>
                      <a:miter lim="800000"/>
                      <a:headEnd/>
                      <a:tailEnd/>
                    </a:ln>
                  </p:spPr>
                </p:pic>
              </p:grpSp>
              <p:grpSp>
                <p:nvGrpSpPr>
                  <p:cNvPr id="244" name="Group 243"/>
                  <p:cNvGrpSpPr/>
                  <p:nvPr/>
                </p:nvGrpSpPr>
                <p:grpSpPr>
                  <a:xfrm>
                    <a:off x="7438057" y="2087591"/>
                    <a:ext cx="1354858" cy="842289"/>
                    <a:chOff x="6482170" y="2087591"/>
                    <a:chExt cx="1354858" cy="842289"/>
                  </a:xfrm>
                </p:grpSpPr>
                <p:sp>
                  <p:nvSpPr>
                    <p:cNvPr id="68" name="TextBox 67"/>
                    <p:cNvSpPr txBox="1"/>
                    <p:nvPr/>
                  </p:nvSpPr>
                  <p:spPr>
                    <a:xfrm>
                      <a:off x="6482170" y="2591326"/>
                      <a:ext cx="1354858" cy="338554"/>
                    </a:xfrm>
                    <a:prstGeom prst="rect">
                      <a:avLst/>
                    </a:prstGeom>
                    <a:noFill/>
                  </p:spPr>
                  <p:txBody>
                    <a:bodyPr wrap="none" rtlCol="0">
                      <a:spAutoFit/>
                    </a:bodyPr>
                    <a:lstStyle/>
                    <a:p>
                      <a:r>
                        <a:rPr lang="en-US" sz="1600" dirty="0" smtClean="0">
                          <a:latin typeface="Fujitsu Sans" panose="020B0404060202020204" pitchFamily="34" charset="0"/>
                        </a:rPr>
                        <a:t>Monitoring Service</a:t>
                      </a:r>
                    </a:p>
                  </p:txBody>
                </p:sp>
                <p:pic>
                  <p:nvPicPr>
                    <p:cNvPr id="69" name="Picture 7" descr="Z:\CTO_Cloud_ppt\graphics\1096_iconsPersonalApps.png"/>
                    <p:cNvPicPr>
                      <a:picLocks noChangeAspect="1" noChangeArrowheads="1"/>
                    </p:cNvPicPr>
                    <p:nvPr/>
                  </p:nvPicPr>
                  <p:blipFill rotWithShape="1">
                    <a:blip r:embed="rId3" cstate="print"/>
                    <a:srcRect t="18101"/>
                    <a:stretch/>
                  </p:blipFill>
                  <p:spPr bwMode="auto">
                    <a:xfrm>
                      <a:off x="6714521" y="2087591"/>
                      <a:ext cx="792163" cy="648772"/>
                    </a:xfrm>
                    <a:prstGeom prst="rect">
                      <a:avLst/>
                    </a:prstGeom>
                    <a:noFill/>
                    <a:ln w="9525">
                      <a:noFill/>
                      <a:miter lim="800000"/>
                      <a:headEnd/>
                      <a:tailEnd/>
                    </a:ln>
                  </p:spPr>
                </p:pic>
              </p:grpSp>
              <p:cxnSp>
                <p:nvCxnSpPr>
                  <p:cNvPr id="123" name="Elbow Connector 4"/>
                  <p:cNvCxnSpPr/>
                  <p:nvPr/>
                </p:nvCxnSpPr>
                <p:spPr bwMode="auto">
                  <a:xfrm>
                    <a:off x="2411069" y="1913384"/>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Rectangle 44"/>
                  <p:cNvSpPr/>
                  <p:nvPr/>
                </p:nvSpPr>
                <p:spPr bwMode="auto">
                  <a:xfrm>
                    <a:off x="2987825" y="908720"/>
                    <a:ext cx="271117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56" name="Rounded Rectangle 55"/>
                  <p:cNvSpPr/>
                  <p:nvPr/>
                </p:nvSpPr>
                <p:spPr>
                  <a:xfrm>
                    <a:off x="3563888"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75" name="Rounded Rectangle 74"/>
                  <p:cNvSpPr/>
                  <p:nvPr/>
                </p:nvSpPr>
                <p:spPr>
                  <a:xfrm>
                    <a:off x="4035441" y="2001318"/>
                    <a:ext cx="608567"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82" name="Rounded Rectangle 81"/>
                  <p:cNvSpPr/>
                  <p:nvPr/>
                </p:nvSpPr>
                <p:spPr>
                  <a:xfrm>
                    <a:off x="4644008"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87" name="Rounded Rectangle 86"/>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92" name="Rounded Rectangle 9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94" name="Elbow Connector 4"/>
                  <p:cNvCxnSpPr/>
                  <p:nvPr/>
                </p:nvCxnSpPr>
                <p:spPr bwMode="auto">
                  <a:xfrm>
                    <a:off x="2460520" y="305281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5" name="TextBox 94"/>
                  <p:cNvSpPr txBox="1"/>
                  <p:nvPr/>
                </p:nvSpPr>
                <p:spPr>
                  <a:xfrm>
                    <a:off x="2317139"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14" name="Elbow Connector 4"/>
                  <p:cNvCxnSpPr/>
                  <p:nvPr/>
                </p:nvCxnSpPr>
                <p:spPr bwMode="auto">
                  <a:xfrm rot="10800000">
                    <a:off x="5321443" y="2644980"/>
                    <a:ext cx="2090297"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6" name="TextBox 115"/>
                  <p:cNvSpPr txBox="1"/>
                  <p:nvPr/>
                </p:nvSpPr>
                <p:spPr>
                  <a:xfrm>
                    <a:off x="5853563" y="2129408"/>
                    <a:ext cx="1357528" cy="374461"/>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a:t>
                    </a:r>
                    <a:br>
                      <a:rPr lang="en-US" sz="1400" dirty="0" smtClean="0">
                        <a:latin typeface="Fujitsu Sans" panose="020B0404060202020204" pitchFamily="34" charset="0"/>
                      </a:rPr>
                    </a:br>
                    <a:endParaRPr lang="en-US" sz="1400" dirty="0">
                      <a:latin typeface="Fujitsu Sans" panose="020B0404060202020204" pitchFamily="34" charset="0"/>
                    </a:endParaRPr>
                  </a:p>
                </p:txBody>
              </p:sp>
              <p:cxnSp>
                <p:nvCxnSpPr>
                  <p:cNvPr id="110" name="Elbow Connector 4"/>
                  <p:cNvCxnSpPr/>
                  <p:nvPr/>
                </p:nvCxnSpPr>
                <p:spPr bwMode="auto">
                  <a:xfrm rot="5400000" flipH="1" flipV="1">
                    <a:off x="3847196" y="5301797"/>
                    <a:ext cx="734498" cy="635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40" name="Rounded Rectangle 39"/>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42" name="Rounded Rectangle 41"/>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44" name="Rounded Rectangle 43"/>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49" name="Rounded Rectangle 48"/>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51" name="Rounded Rectangle 50"/>
                <p:cNvSpPr/>
                <p:nvPr/>
              </p:nvSpPr>
              <p:spPr>
                <a:xfrm>
                  <a:off x="3892117" y="3084885"/>
                  <a:ext cx="608566"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52" name="Rounded Rectangle 51"/>
                <p:cNvSpPr/>
                <p:nvPr/>
              </p:nvSpPr>
              <p:spPr>
                <a:xfrm>
                  <a:off x="4500683" y="3084885"/>
                  <a:ext cx="470862"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53" name="TextBox 52"/>
                <p:cNvSpPr txBox="1"/>
                <p:nvPr/>
              </p:nvSpPr>
              <p:spPr>
                <a:xfrm>
                  <a:off x="2221373" y="2833191"/>
                  <a:ext cx="478419" cy="307777"/>
                </a:xfrm>
                <a:prstGeom prst="rect">
                  <a:avLst/>
                </a:prstGeom>
                <a:noFill/>
              </p:spPr>
              <p:txBody>
                <a:bodyPr wrap="squar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grpSp>
          <p:sp>
            <p:nvSpPr>
              <p:cNvPr id="41" name="TextBox 40"/>
              <p:cNvSpPr txBox="1"/>
              <p:nvPr/>
            </p:nvSpPr>
            <p:spPr>
              <a:xfrm>
                <a:off x="3877696" y="5301208"/>
                <a:ext cx="2638520"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 log data on Nova</a:t>
                </a:r>
                <a:endParaRPr lang="en-US" sz="1400" dirty="0">
                  <a:latin typeface="Fujitsu Sans" panose="020B0404060202020204" pitchFamily="34" charset="0"/>
                </a:endParaRPr>
              </a:p>
            </p:txBody>
          </p:sp>
          <p:sp>
            <p:nvSpPr>
              <p:cNvPr id="36" name="TextBox 35"/>
              <p:cNvSpPr txBox="1"/>
              <p:nvPr/>
            </p:nvSpPr>
            <p:spPr>
              <a:xfrm>
                <a:off x="2155799"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37" name="TextBox 36"/>
              <p:cNvSpPr txBox="1"/>
              <p:nvPr/>
            </p:nvSpPr>
            <p:spPr>
              <a:xfrm>
                <a:off x="2227806" y="2996952"/>
                <a:ext cx="688010" cy="307777"/>
              </a:xfrm>
              <a:prstGeom prst="rect">
                <a:avLst/>
              </a:prstGeom>
              <a:noFill/>
            </p:spPr>
            <p:txBody>
              <a:bodyPr wrap="none" rtlCol="0">
                <a:spAutoFit/>
              </a:bodyPr>
              <a:lstStyle/>
              <a:p>
                <a:r>
                  <a:rPr lang="en-US" sz="1400" dirty="0" smtClean="0">
                    <a:latin typeface="Fujitsu Sans" panose="020B0404060202020204" pitchFamily="34" charset="0"/>
                  </a:rPr>
                  <a:t>Service B</a:t>
                </a:r>
              </a:p>
            </p:txBody>
          </p:sp>
        </p:grpSp>
        <p:sp>
          <p:nvSpPr>
            <p:cNvPr id="39" name="TextBox 38"/>
            <p:cNvSpPr txBox="1"/>
            <p:nvPr/>
          </p:nvSpPr>
          <p:spPr>
            <a:xfrm>
              <a:off x="5580112" y="2384920"/>
              <a:ext cx="1461948" cy="233397"/>
            </a:xfrm>
            <a:prstGeom prst="rect">
              <a:avLst/>
            </a:prstGeom>
            <a:noFill/>
          </p:spPr>
          <p:txBody>
            <a:bodyPr wrap="square" rtlCol="0">
              <a:spAutoFit/>
            </a:bodyPr>
            <a:lstStyle/>
            <a:p>
              <a:pPr>
                <a:lnSpc>
                  <a:spcPts val="1080"/>
                </a:lnSpc>
              </a:pPr>
              <a:r>
                <a:rPr lang="de-DE" sz="1400" dirty="0" smtClean="0">
                  <a:latin typeface="Fujitsu Sans" panose="020B0404060202020204" pitchFamily="34" charset="0"/>
                </a:rPr>
                <a:t>Monitoring Service</a:t>
              </a:r>
              <a:endParaRPr lang="en-US" sz="1400" dirty="0">
                <a:latin typeface="Fujitsu Sans" panose="020B0404060202020204" pitchFamily="34" charset="0"/>
              </a:endParaRPr>
            </a:p>
          </p:txBody>
        </p:sp>
        <p:sp>
          <p:nvSpPr>
            <p:cNvPr id="43" name="TextBox 42"/>
            <p:cNvSpPr txBox="1"/>
            <p:nvPr/>
          </p:nvSpPr>
          <p:spPr>
            <a:xfrm>
              <a:off x="5724128" y="2259499"/>
              <a:ext cx="990376" cy="251992"/>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log data on the</a:t>
              </a:r>
              <a:endParaRPr lang="en-US" sz="1400" dirty="0">
                <a:latin typeface="Fujitsu Sans" panose="020B0404060202020204" pitchFamily="34" charset="0"/>
              </a:endParaRPr>
            </a:p>
          </p:txBody>
        </p:sp>
        <p:sp>
          <p:nvSpPr>
            <p:cNvPr id="46" name="TextBox 45"/>
            <p:cNvSpPr txBox="1"/>
            <p:nvPr/>
          </p:nvSpPr>
          <p:spPr>
            <a:xfrm>
              <a:off x="7611194" y="2730406"/>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grpSp>
    </p:spTree>
    <p:extLst>
      <p:ext uri="{BB962C8B-B14F-4D97-AF65-F5344CB8AC3E}">
        <p14:creationId xmlns:p14="http://schemas.microsoft.com/office/powerpoint/2010/main" val="1558794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133</Words>
  <Application>Microsoft Office PowerPoint</Application>
  <PresentationFormat>On-screen Show (4:3)</PresentationFormat>
  <Paragraphs>76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Fujitsu Sans</vt:lpstr>
      <vt:lpstr>Wingdings</vt:lpstr>
      <vt:lpstr>F_Tool_2_EN_R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2017-11-28T15:25:45Z</dcterms:modified>
</cp:coreProperties>
</file>