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89" r:id="rId2"/>
  </p:sldIdLst>
  <p:sldSz cx="9144000" cy="6858000" type="screen4x3"/>
  <p:notesSz cx="7010400" cy="9296400"/>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72">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varScale="1">
        <p:scale>
          <a:sx n="86" d="100"/>
          <a:sy n="86" d="100"/>
        </p:scale>
        <p:origin x="1842" y="84"/>
      </p:cViewPr>
      <p:guideLst>
        <p:guide orient="horz" pos="4073"/>
        <p:guide orient="horz" pos="572"/>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972070"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1"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1"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970435"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9" y="50484"/>
            <a:ext cx="1631447" cy="17972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972070"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1"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1181100" y="696913"/>
            <a:ext cx="4649788"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99896" y="4415828"/>
            <a:ext cx="5610609" cy="418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1"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970435"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9" y="50484"/>
            <a:ext cx="1631447" cy="17972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99895" y="4415827"/>
            <a:ext cx="5795394" cy="4574702"/>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2066" y="546684"/>
            <a:ext cx="8792422" cy="5762636"/>
            <a:chOff x="172066" y="546684"/>
            <a:chExt cx="8792422" cy="5762636"/>
          </a:xfrm>
        </p:grpSpPr>
        <p:sp>
          <p:nvSpPr>
            <p:cNvPr id="160" name="Rounded Rectangle 159"/>
            <p:cNvSpPr/>
            <p:nvPr/>
          </p:nvSpPr>
          <p:spPr bwMode="gray">
            <a:xfrm>
              <a:off x="172066" y="546684"/>
              <a:ext cx="8792422" cy="5762636"/>
            </a:xfrm>
            <a:prstGeom prst="roundRect">
              <a:avLst/>
            </a:prstGeom>
            <a:solidFill>
              <a:schemeClr val="bg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77" name="Rounded Rectangle 76"/>
            <p:cNvSpPr/>
            <p:nvPr/>
          </p:nvSpPr>
          <p:spPr bwMode="gray">
            <a:xfrm>
              <a:off x="310896" y="1988840"/>
              <a:ext cx="8509576" cy="3960440"/>
            </a:xfrm>
            <a:prstGeom prst="roundRect">
              <a:avLst/>
            </a:prstGeom>
            <a:solidFill>
              <a:schemeClr val="accent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52" name="Rounded Rectangle 51"/>
            <p:cNvSpPr/>
            <p:nvPr/>
          </p:nvSpPr>
          <p:spPr bwMode="gray">
            <a:xfrm>
              <a:off x="97160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Metrics </a:t>
              </a:r>
              <a:r>
                <a:rPr lang="en-US" sz="1000" b="1" dirty="0" smtClean="0">
                  <a:solidFill>
                    <a:schemeClr val="bg1"/>
                  </a:solidFill>
                  <a:latin typeface="Fujitsu Sans"/>
                </a:rPr>
                <a:t>Agent</a:t>
              </a:r>
              <a:endParaRPr lang="en-US" sz="1000" b="1" dirty="0">
                <a:solidFill>
                  <a:schemeClr val="bg1"/>
                </a:solidFill>
                <a:latin typeface="Fujitsu Sans"/>
              </a:endParaRPr>
            </a:p>
          </p:txBody>
        </p:sp>
        <p:sp>
          <p:nvSpPr>
            <p:cNvPr id="54" name="Rounded Rectangle 53"/>
            <p:cNvSpPr/>
            <p:nvPr/>
          </p:nvSpPr>
          <p:spPr bwMode="gray">
            <a:xfrm>
              <a:off x="1326453" y="2670920"/>
              <a:ext cx="2885507"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Monitoring API</a:t>
              </a:r>
              <a:endParaRPr lang="en-US" sz="1000" b="1" dirty="0">
                <a:solidFill>
                  <a:schemeClr val="tx1"/>
                </a:solidFill>
                <a:latin typeface="Fujitsu Sans"/>
              </a:endParaRPr>
            </a:p>
          </p:txBody>
        </p:sp>
        <p:sp>
          <p:nvSpPr>
            <p:cNvPr id="55" name="Rounded Rectangle 54"/>
            <p:cNvSpPr/>
            <p:nvPr/>
          </p:nvSpPr>
          <p:spPr bwMode="gray">
            <a:xfrm>
              <a:off x="548478" y="3463008"/>
              <a:ext cx="740789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sz="1000" b="1" dirty="0" smtClean="0">
                  <a:solidFill>
                    <a:schemeClr val="tx1"/>
                  </a:solidFill>
                  <a:latin typeface="Fujitsu Sans"/>
                </a:rPr>
                <a:t>                                                                              Message Queue</a:t>
              </a:r>
              <a:endParaRPr lang="en-US" sz="1000" b="1" dirty="0">
                <a:solidFill>
                  <a:schemeClr val="tx1"/>
                </a:solidFill>
                <a:latin typeface="Fujitsu Sans"/>
              </a:endParaRPr>
            </a:p>
          </p:txBody>
        </p:sp>
        <p:sp>
          <p:nvSpPr>
            <p:cNvPr id="58" name="Rounded Rectangle 57"/>
            <p:cNvSpPr/>
            <p:nvPr/>
          </p:nvSpPr>
          <p:spPr bwMode="gray">
            <a:xfrm>
              <a:off x="291581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T</a:t>
              </a:r>
              <a:r>
                <a:rPr lang="en-US" sz="1000" b="1" dirty="0">
                  <a:solidFill>
                    <a:schemeClr val="tx1"/>
                  </a:solidFill>
                  <a:latin typeface="Fujitsu Sans"/>
                </a:rPr>
                <a:t>hres</a:t>
              </a:r>
              <a:r>
                <a:rPr lang="en-US" sz="1000" b="1" dirty="0" smtClean="0">
                  <a:solidFill>
                    <a:schemeClr val="tx1"/>
                  </a:solidFill>
                  <a:latin typeface="Fujitsu Sans"/>
                </a:rPr>
                <a:t>hold</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59" name="Rounded Rectangle 58"/>
            <p:cNvSpPr/>
            <p:nvPr/>
          </p:nvSpPr>
          <p:spPr bwMode="gray">
            <a:xfrm>
              <a:off x="183569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Notification</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60" name="Rounded Rectangle 59"/>
            <p:cNvSpPr/>
            <p:nvPr/>
          </p:nvSpPr>
          <p:spPr bwMode="gray">
            <a:xfrm>
              <a:off x="75557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5" name="Flowchart: Magnetic Disk 4"/>
            <p:cNvSpPr/>
            <p:nvPr/>
          </p:nvSpPr>
          <p:spPr bwMode="auto">
            <a:xfrm>
              <a:off x="592510" y="5119192"/>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Metrics and Alarms </a:t>
              </a:r>
              <a:br>
                <a:rPr lang="en-US" sz="1000" b="1" dirty="0" smtClean="0">
                  <a:solidFill>
                    <a:schemeClr val="tx1"/>
                  </a:solidFill>
                  <a:latin typeface="Fujitsu Sans"/>
                </a:rPr>
              </a:br>
              <a:r>
                <a:rPr lang="en-US" sz="1000" b="1" dirty="0" smtClean="0">
                  <a:solidFill>
                    <a:schemeClr val="tx1"/>
                  </a:solidFill>
                  <a:latin typeface="Fujitsu Sans"/>
                </a:rPr>
                <a:t>Database</a:t>
              </a:r>
            </a:p>
          </p:txBody>
        </p:sp>
        <p:sp>
          <p:nvSpPr>
            <p:cNvPr id="62" name="Flowchart: Magnetic Disk 61"/>
            <p:cNvSpPr/>
            <p:nvPr/>
          </p:nvSpPr>
          <p:spPr bwMode="auto">
            <a:xfrm>
              <a:off x="2411760"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Config</a:t>
              </a:r>
              <a:r>
                <a:rPr lang="en-US" sz="1000" b="1" dirty="0" smtClean="0">
                  <a:solidFill>
                    <a:schemeClr val="tx1"/>
                  </a:solidFill>
                  <a:latin typeface="Fujitsu Sans"/>
                </a:rPr>
                <a:t>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3" name="Flowchart: Magnetic Disk 62"/>
            <p:cNvSpPr/>
            <p:nvPr/>
          </p:nvSpPr>
          <p:spPr bwMode="auto">
            <a:xfrm>
              <a:off x="6588224"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4" name="Rounded Rectangle 63"/>
            <p:cNvSpPr/>
            <p:nvPr/>
          </p:nvSpPr>
          <p:spPr bwMode="gray">
            <a:xfrm>
              <a:off x="313184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Horizon Plugin</a:t>
              </a:r>
              <a:endParaRPr lang="en-US" sz="1000" b="1" dirty="0">
                <a:solidFill>
                  <a:schemeClr val="bg1"/>
                </a:solidFill>
                <a:latin typeface="Fujitsu Sans"/>
              </a:endParaRPr>
            </a:p>
          </p:txBody>
        </p:sp>
        <p:sp>
          <p:nvSpPr>
            <p:cNvPr id="65" name="Rounded Rectangle 64"/>
            <p:cNvSpPr/>
            <p:nvPr/>
          </p:nvSpPr>
          <p:spPr bwMode="gray">
            <a:xfrm>
              <a:off x="529208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Log </a:t>
              </a:r>
              <a:r>
                <a:rPr lang="en-US" sz="1000" b="1" dirty="0" smtClean="0">
                  <a:solidFill>
                    <a:schemeClr val="bg1"/>
                  </a:solidFill>
                  <a:latin typeface="Fujitsu Sans"/>
                </a:rPr>
                <a:t>Agent</a:t>
              </a:r>
              <a:endParaRPr lang="en-US" sz="1000" b="1" dirty="0">
                <a:solidFill>
                  <a:schemeClr val="bg1"/>
                </a:solidFill>
                <a:latin typeface="Fujitsu Sans"/>
              </a:endParaRPr>
            </a:p>
          </p:txBody>
        </p:sp>
        <p:sp>
          <p:nvSpPr>
            <p:cNvPr id="74" name="Rounded Rectangle 73"/>
            <p:cNvSpPr/>
            <p:nvPr/>
          </p:nvSpPr>
          <p:spPr bwMode="gray">
            <a:xfrm>
              <a:off x="6982344"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a:t>
              </a:r>
            </a:p>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75" name="Rounded Rectangle 74"/>
            <p:cNvSpPr/>
            <p:nvPr/>
          </p:nvSpPr>
          <p:spPr bwMode="gray">
            <a:xfrm>
              <a:off x="5004048" y="2670920"/>
              <a:ext cx="1800200"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API</a:t>
              </a:r>
              <a:endParaRPr lang="en-US" sz="1000" b="1" dirty="0">
                <a:solidFill>
                  <a:schemeClr val="tx1"/>
                </a:solidFill>
                <a:latin typeface="Fujitsu Sans"/>
              </a:endParaRPr>
            </a:p>
          </p:txBody>
        </p:sp>
        <p:sp>
          <p:nvSpPr>
            <p:cNvPr id="76" name="Rounded Rectangle 75"/>
            <p:cNvSpPr/>
            <p:nvPr/>
          </p:nvSpPr>
          <p:spPr bwMode="gray">
            <a:xfrm>
              <a:off x="7164288" y="2670920"/>
              <a:ext cx="151216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Kibana</a:t>
              </a:r>
              <a:r>
                <a:rPr lang="en-US" sz="1000" b="1" dirty="0" smtClean="0">
                  <a:solidFill>
                    <a:schemeClr val="tx1"/>
                  </a:solidFill>
                  <a:latin typeface="Fujitsu Sans"/>
                </a:rPr>
                <a:t> Server</a:t>
              </a:r>
              <a:endParaRPr lang="en-US" sz="1000" b="1" dirty="0">
                <a:solidFill>
                  <a:schemeClr val="tx1"/>
                </a:solidFill>
                <a:latin typeface="Fujitsu Sans"/>
              </a:endParaRPr>
            </a:p>
          </p:txBody>
        </p:sp>
        <p:cxnSp>
          <p:nvCxnSpPr>
            <p:cNvPr id="7" name="Straight Connector 6"/>
            <p:cNvCxnSpPr>
              <a:stCxn id="52" idx="2"/>
            </p:cNvCxnSpPr>
            <p:nvPr/>
          </p:nvCxnSpPr>
          <p:spPr bwMode="auto">
            <a:xfrm>
              <a:off x="169168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0" name="Rounded Rectangle 79"/>
            <p:cNvSpPr/>
            <p:nvPr/>
          </p:nvSpPr>
          <p:spPr bwMode="gray">
            <a:xfrm>
              <a:off x="340568" y="2022848"/>
              <a:ext cx="1207096" cy="432048"/>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Monitoring </a:t>
              </a:r>
              <a:r>
                <a:rPr lang="en-US" sz="1000" b="1" dirty="0" smtClean="0">
                  <a:solidFill>
                    <a:schemeClr val="bg1"/>
                  </a:solidFill>
                  <a:latin typeface="Fujitsu Sans"/>
                </a:rPr>
                <a:t>Service</a:t>
              </a:r>
              <a:endParaRPr lang="en-US" sz="1000" b="1" dirty="0">
                <a:solidFill>
                  <a:schemeClr val="bg1"/>
                </a:solidFill>
                <a:latin typeface="Fujitsu Sans"/>
              </a:endParaRPr>
            </a:p>
          </p:txBody>
        </p:sp>
        <p:cxnSp>
          <p:nvCxnSpPr>
            <p:cNvPr id="81" name="Straight Connector 80"/>
            <p:cNvCxnSpPr/>
            <p:nvPr/>
          </p:nvCxnSpPr>
          <p:spPr bwMode="auto">
            <a:xfrm>
              <a:off x="385192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Straight Connector 81"/>
            <p:cNvCxnSpPr/>
            <p:nvPr/>
          </p:nvCxnSpPr>
          <p:spPr bwMode="auto">
            <a:xfrm>
              <a:off x="24117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 name="Elbow Connector 12"/>
            <p:cNvCxnSpPr>
              <a:stCxn id="54" idx="1"/>
              <a:endCxn id="5" idx="2"/>
            </p:cNvCxnSpPr>
            <p:nvPr/>
          </p:nvCxnSpPr>
          <p:spPr bwMode="auto">
            <a:xfrm rot="10800000" flipV="1">
              <a:off x="592511" y="2814936"/>
              <a:ext cx="733943" cy="2664296"/>
            </a:xfrm>
            <a:prstGeom prst="bentConnector3">
              <a:avLst>
                <a:gd name="adj1" fmla="val 12367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Straight Connector 89"/>
            <p:cNvCxnSpPr>
              <a:stCxn id="60" idx="2"/>
              <a:endCxn id="5" idx="1"/>
            </p:cNvCxnSpPr>
            <p:nvPr/>
          </p:nvCxnSpPr>
          <p:spPr bwMode="auto">
            <a:xfrm flipH="1">
              <a:off x="1240582" y="4606752"/>
              <a:ext cx="201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4" name="Straight Connector 93"/>
            <p:cNvCxnSpPr>
              <a:endCxn id="60" idx="0"/>
            </p:cNvCxnSpPr>
            <p:nvPr/>
          </p:nvCxnSpPr>
          <p:spPr bwMode="auto">
            <a:xfrm>
              <a:off x="124259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7" name="Straight Connector 96"/>
            <p:cNvCxnSpPr/>
            <p:nvPr/>
          </p:nvCxnSpPr>
          <p:spPr bwMode="auto">
            <a:xfrm>
              <a:off x="233975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8" name="Straight Connector 97"/>
            <p:cNvCxnSpPr/>
            <p:nvPr/>
          </p:nvCxnSpPr>
          <p:spPr bwMode="auto">
            <a:xfrm>
              <a:off x="341987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0" name="Straight Connector 99"/>
            <p:cNvCxnSpPr/>
            <p:nvPr/>
          </p:nvCxnSpPr>
          <p:spPr bwMode="auto">
            <a:xfrm>
              <a:off x="7452320"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1" name="Straight Connector 100"/>
            <p:cNvCxnSpPr/>
            <p:nvPr/>
          </p:nvCxnSpPr>
          <p:spPr bwMode="auto">
            <a:xfrm>
              <a:off x="7380312" y="4615136"/>
              <a:ext cx="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3" name="Straight Connector 102"/>
            <p:cNvCxnSpPr/>
            <p:nvPr/>
          </p:nvCxnSpPr>
          <p:spPr bwMode="auto">
            <a:xfrm>
              <a:off x="269979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Straight Connector 106"/>
            <p:cNvCxnSpPr/>
            <p:nvPr/>
          </p:nvCxnSpPr>
          <p:spPr bwMode="auto">
            <a:xfrm>
              <a:off x="305983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Elbow Connector 22"/>
            <p:cNvCxnSpPr>
              <a:stCxn id="54" idx="3"/>
              <a:endCxn id="62" idx="4"/>
            </p:cNvCxnSpPr>
            <p:nvPr/>
          </p:nvCxnSpPr>
          <p:spPr bwMode="auto">
            <a:xfrm flipH="1">
              <a:off x="3385792" y="2814936"/>
              <a:ext cx="826168" cy="2664296"/>
            </a:xfrm>
            <a:prstGeom prst="bentConnector3">
              <a:avLst>
                <a:gd name="adj1" fmla="val -2767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0" name="Straight Connector 109"/>
            <p:cNvCxnSpPr/>
            <p:nvPr/>
          </p:nvCxnSpPr>
          <p:spPr bwMode="auto">
            <a:xfrm>
              <a:off x="60121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Elbow Connector 24"/>
            <p:cNvCxnSpPr/>
            <p:nvPr/>
          </p:nvCxnSpPr>
          <p:spPr bwMode="auto">
            <a:xfrm rot="16200000" flipH="1">
              <a:off x="5275077" y="-90520"/>
              <a:ext cx="1474167" cy="4068452"/>
            </a:xfrm>
            <a:prstGeom prst="bentConnector3">
              <a:avLst>
                <a:gd name="adj1" fmla="val -15507"/>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Elbow Connector 26"/>
            <p:cNvCxnSpPr/>
            <p:nvPr/>
          </p:nvCxnSpPr>
          <p:spPr bwMode="auto">
            <a:xfrm rot="5400000">
              <a:off x="6620004" y="4034385"/>
              <a:ext cx="2520280" cy="358116"/>
            </a:xfrm>
            <a:prstGeom prst="bent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3" name="Straight Connector 122"/>
            <p:cNvCxnSpPr/>
            <p:nvPr/>
          </p:nvCxnSpPr>
          <p:spPr bwMode="auto">
            <a:xfrm>
              <a:off x="601216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Rectangle 27"/>
            <p:cNvSpPr/>
            <p:nvPr/>
          </p:nvSpPr>
          <p:spPr>
            <a:xfrm>
              <a:off x="1692913" y="2060848"/>
              <a:ext cx="888385" cy="246221"/>
            </a:xfrm>
            <a:prstGeom prst="rect">
              <a:avLst/>
            </a:prstGeom>
          </p:spPr>
          <p:txBody>
            <a:bodyPr wrap="none">
              <a:spAutoFit/>
            </a:bodyPr>
            <a:lstStyle/>
            <a:p>
              <a:r>
                <a:rPr lang="en-US" sz="1000" dirty="0" smtClean="0">
                  <a:solidFill>
                    <a:schemeClr val="tx1"/>
                  </a:solidFill>
                  <a:latin typeface="Fujitsu Sans"/>
                </a:rPr>
                <a:t>Post metrics</a:t>
              </a:r>
              <a:endParaRPr lang="de-DE" sz="1000" dirty="0"/>
            </a:p>
          </p:txBody>
        </p:sp>
        <p:sp>
          <p:nvSpPr>
            <p:cNvPr id="153" name="Rectangle 152"/>
            <p:cNvSpPr/>
            <p:nvPr/>
          </p:nvSpPr>
          <p:spPr>
            <a:xfrm>
              <a:off x="3799745" y="2060848"/>
              <a:ext cx="1297150" cy="553998"/>
            </a:xfrm>
            <a:prstGeom prst="rect">
              <a:avLst/>
            </a:prstGeom>
          </p:spPr>
          <p:txBody>
            <a:bodyPr wrap="none">
              <a:spAutoFit/>
            </a:bodyPr>
            <a:lstStyle/>
            <a:p>
              <a:pPr algn="l"/>
              <a:r>
                <a:rPr lang="en-US" sz="1000" dirty="0" smtClean="0">
                  <a:solidFill>
                    <a:schemeClr val="tx1"/>
                  </a:solidFill>
                  <a:latin typeface="Fujitsu Sans"/>
                </a:rPr>
                <a:t>Query metrics</a:t>
              </a:r>
            </a:p>
            <a:p>
              <a:pPr algn="l"/>
              <a:r>
                <a:rPr lang="en-US" sz="1000" dirty="0" smtClean="0">
                  <a:solidFill>
                    <a:schemeClr val="tx1"/>
                  </a:solidFill>
                  <a:latin typeface="Fujitsu Sans"/>
                </a:rPr>
                <a:t>Handle alarms</a:t>
              </a:r>
            </a:p>
            <a:p>
              <a:pPr algn="l"/>
              <a:r>
                <a:rPr lang="en-US" sz="1000" dirty="0" smtClean="0">
                  <a:solidFill>
                    <a:schemeClr val="tx1"/>
                  </a:solidFill>
                  <a:latin typeface="Fujitsu Sans"/>
                </a:rPr>
                <a:t>Handle notifications</a:t>
              </a:r>
              <a:endParaRPr lang="de-DE" sz="1000" dirty="0"/>
            </a:p>
          </p:txBody>
        </p:sp>
        <p:sp>
          <p:nvSpPr>
            <p:cNvPr id="154" name="Rectangle 153"/>
            <p:cNvSpPr/>
            <p:nvPr/>
          </p:nvSpPr>
          <p:spPr>
            <a:xfrm>
              <a:off x="6023392" y="2060848"/>
              <a:ext cx="708848" cy="246221"/>
            </a:xfrm>
            <a:prstGeom prst="rect">
              <a:avLst/>
            </a:prstGeom>
          </p:spPr>
          <p:txBody>
            <a:bodyPr wrap="none">
              <a:spAutoFit/>
            </a:bodyPr>
            <a:lstStyle/>
            <a:p>
              <a:r>
                <a:rPr lang="en-US" sz="1000" dirty="0" smtClean="0">
                  <a:solidFill>
                    <a:schemeClr val="tx1"/>
                  </a:solidFill>
                  <a:latin typeface="Fujitsu Sans"/>
                </a:rPr>
                <a:t>Post logs</a:t>
              </a:r>
              <a:endParaRPr lang="de-DE" sz="1000" dirty="0"/>
            </a:p>
          </p:txBody>
        </p:sp>
        <p:sp>
          <p:nvSpPr>
            <p:cNvPr id="155" name="Rectangle 154"/>
            <p:cNvSpPr/>
            <p:nvPr/>
          </p:nvSpPr>
          <p:spPr>
            <a:xfrm>
              <a:off x="8036665" y="1484784"/>
              <a:ext cx="567783" cy="400110"/>
            </a:xfrm>
            <a:prstGeom prst="rect">
              <a:avLst/>
            </a:prstGeom>
          </p:spPr>
          <p:txBody>
            <a:bodyPr wrap="none">
              <a:spAutoFit/>
            </a:bodyPr>
            <a:lstStyle/>
            <a:p>
              <a:pPr algn="l"/>
              <a:r>
                <a:rPr lang="en-US" sz="1000" dirty="0" smtClean="0">
                  <a:solidFill>
                    <a:schemeClr val="tx1"/>
                  </a:solidFill>
                  <a:latin typeface="Fujitsu Sans"/>
                </a:rPr>
                <a:t>Query </a:t>
              </a:r>
              <a:r>
                <a:rPr lang="en-US" sz="1000" dirty="0">
                  <a:solidFill>
                    <a:schemeClr val="tx1"/>
                  </a:solidFill>
                  <a:latin typeface="Fujitsu Sans"/>
                </a:rPr>
                <a:t/>
              </a:r>
              <a:br>
                <a:rPr lang="en-US" sz="1000" dirty="0">
                  <a:solidFill>
                    <a:schemeClr val="tx1"/>
                  </a:solidFill>
                  <a:latin typeface="Fujitsu Sans"/>
                </a:rPr>
              </a:br>
              <a:r>
                <a:rPr lang="en-US" sz="1000" dirty="0" smtClean="0">
                  <a:solidFill>
                    <a:schemeClr val="tx1"/>
                  </a:solidFill>
                  <a:latin typeface="Fujitsu Sans"/>
                </a:rPr>
                <a:t>logs</a:t>
              </a:r>
              <a:endParaRPr lang="de-DE" sz="1000" dirty="0"/>
            </a:p>
          </p:txBody>
        </p:sp>
        <p:sp>
          <p:nvSpPr>
            <p:cNvPr id="156" name="Rectangle 155"/>
            <p:cNvSpPr/>
            <p:nvPr/>
          </p:nvSpPr>
          <p:spPr>
            <a:xfrm>
              <a:off x="5959024" y="3006821"/>
              <a:ext cx="872355" cy="246221"/>
            </a:xfrm>
            <a:prstGeom prst="rect">
              <a:avLst/>
            </a:prstGeom>
          </p:spPr>
          <p:txBody>
            <a:bodyPr wrap="none">
              <a:spAutoFit/>
            </a:bodyPr>
            <a:lstStyle/>
            <a:p>
              <a:r>
                <a:rPr lang="en-US" sz="1000" dirty="0" smtClean="0">
                  <a:solidFill>
                    <a:schemeClr val="tx1"/>
                  </a:solidFill>
                  <a:latin typeface="Fujitsu Sans"/>
                </a:rPr>
                <a:t>Publish logs</a:t>
              </a:r>
              <a:endParaRPr lang="de-DE" sz="1000" dirty="0"/>
            </a:p>
          </p:txBody>
        </p:sp>
        <p:sp>
          <p:nvSpPr>
            <p:cNvPr id="157" name="Rectangle 156"/>
            <p:cNvSpPr/>
            <p:nvPr/>
          </p:nvSpPr>
          <p:spPr>
            <a:xfrm>
              <a:off x="4467434" y="4809346"/>
              <a:ext cx="1040670" cy="707886"/>
            </a:xfrm>
            <a:prstGeom prst="rect">
              <a:avLst/>
            </a:prstGeom>
          </p:spPr>
          <p:txBody>
            <a:bodyPr wrap="none">
              <a:spAutoFit/>
            </a:bodyPr>
            <a:lstStyle/>
            <a:p>
              <a:pPr algn="l"/>
              <a:r>
                <a:rPr lang="en-US" sz="1000" dirty="0" smtClean="0">
                  <a:solidFill>
                    <a:schemeClr val="tx1"/>
                  </a:solidFill>
                  <a:latin typeface="Fujitsu Sans"/>
                </a:rPr>
                <a:t>Store alarm</a:t>
              </a:r>
            </a:p>
            <a:p>
              <a:pPr algn="l"/>
              <a:r>
                <a:rPr lang="en-US" sz="1000" dirty="0" smtClean="0">
                  <a:solidFill>
                    <a:schemeClr val="tx1"/>
                  </a:solidFill>
                  <a:latin typeface="Fujitsu Sans"/>
                </a:rPr>
                <a:t>definitions</a:t>
              </a:r>
            </a:p>
            <a:p>
              <a:pPr algn="l"/>
              <a:r>
                <a:rPr lang="en-US" sz="1000" dirty="0" smtClean="0">
                  <a:solidFill>
                    <a:schemeClr val="tx1"/>
                  </a:solidFill>
                  <a:latin typeface="Fujitsu Sans"/>
                </a:rPr>
                <a:t>and notification</a:t>
              </a:r>
            </a:p>
            <a:p>
              <a:pPr algn="l"/>
              <a:r>
                <a:rPr lang="en-US" sz="1000" dirty="0" smtClean="0">
                  <a:solidFill>
                    <a:schemeClr val="tx1"/>
                  </a:solidFill>
                  <a:latin typeface="Fujitsu Sans"/>
                </a:rPr>
                <a:t>methods</a:t>
              </a:r>
              <a:endParaRPr lang="de-DE" sz="1000" dirty="0"/>
            </a:p>
          </p:txBody>
        </p:sp>
        <p:sp>
          <p:nvSpPr>
            <p:cNvPr id="158" name="Rectangle 157"/>
            <p:cNvSpPr/>
            <p:nvPr/>
          </p:nvSpPr>
          <p:spPr>
            <a:xfrm>
              <a:off x="380993" y="2924944"/>
              <a:ext cx="633507" cy="400110"/>
            </a:xfrm>
            <a:prstGeom prst="rect">
              <a:avLst/>
            </a:prstGeom>
          </p:spPr>
          <p:txBody>
            <a:bodyPr wrap="none">
              <a:spAutoFit/>
            </a:bodyPr>
            <a:lstStyle/>
            <a:p>
              <a:pPr algn="l"/>
              <a:r>
                <a:rPr lang="en-US" sz="1000" dirty="0" smtClean="0">
                  <a:solidFill>
                    <a:schemeClr val="tx1"/>
                  </a:solidFill>
                  <a:latin typeface="Fujitsu Sans"/>
                </a:rPr>
                <a:t>Query </a:t>
              </a:r>
            </a:p>
            <a:p>
              <a:pPr algn="l"/>
              <a:r>
                <a:rPr lang="en-US" sz="1000" dirty="0" smtClean="0">
                  <a:solidFill>
                    <a:schemeClr val="tx1"/>
                  </a:solidFill>
                  <a:latin typeface="Fujitsu Sans"/>
                </a:rPr>
                <a:t>metrics </a:t>
              </a:r>
              <a:endParaRPr lang="de-DE" sz="1000" dirty="0"/>
            </a:p>
          </p:txBody>
        </p:sp>
        <p:sp>
          <p:nvSpPr>
            <p:cNvPr id="159" name="Rectangle 158"/>
            <p:cNvSpPr/>
            <p:nvPr/>
          </p:nvSpPr>
          <p:spPr>
            <a:xfrm>
              <a:off x="2397217" y="3028890"/>
              <a:ext cx="603050" cy="400110"/>
            </a:xfrm>
            <a:prstGeom prst="rect">
              <a:avLst/>
            </a:prstGeom>
          </p:spPr>
          <p:txBody>
            <a:bodyPr wrap="none">
              <a:spAutoFit/>
            </a:bodyPr>
            <a:lstStyle/>
            <a:p>
              <a:pPr algn="l"/>
              <a:r>
                <a:rPr lang="en-US" sz="1000" dirty="0" smtClean="0">
                  <a:solidFill>
                    <a:schemeClr val="tx1"/>
                  </a:solidFill>
                  <a:latin typeface="Fujitsu Sans"/>
                </a:rPr>
                <a:t>Publish</a:t>
              </a:r>
              <a:br>
                <a:rPr lang="en-US" sz="1000" dirty="0" smtClean="0">
                  <a:solidFill>
                    <a:schemeClr val="tx1"/>
                  </a:solidFill>
                  <a:latin typeface="Fujitsu Sans"/>
                </a:rPr>
              </a:br>
              <a:r>
                <a:rPr lang="en-US" sz="1000" dirty="0" smtClean="0">
                  <a:solidFill>
                    <a:schemeClr val="tx1"/>
                  </a:solidFill>
                  <a:latin typeface="Fujitsu Sans"/>
                </a:rPr>
                <a:t>metrics</a:t>
              </a:r>
              <a:endParaRPr lang="de-DE" sz="1000" dirty="0"/>
            </a:p>
          </p:txBody>
        </p:sp>
        <p:sp>
          <p:nvSpPr>
            <p:cNvPr id="33" name="Rectangle 32"/>
            <p:cNvSpPr/>
            <p:nvPr/>
          </p:nvSpPr>
          <p:spPr>
            <a:xfrm>
              <a:off x="720080" y="620688"/>
              <a:ext cx="4572000" cy="246221"/>
            </a:xfrm>
            <a:prstGeom prst="rect">
              <a:avLst/>
            </a:prstGeom>
          </p:spPr>
          <p:txBody>
            <a:bodyPr>
              <a:spAutoFit/>
            </a:bodyPr>
            <a:lstStyle/>
            <a:p>
              <a:pPr algn="l"/>
              <a:r>
                <a:rPr lang="en-US" sz="1000" b="1" dirty="0" err="1" smtClean="0">
                  <a:solidFill>
                    <a:schemeClr val="tx1"/>
                  </a:solidFill>
                  <a:latin typeface="Fujitsu Sans"/>
                </a:rPr>
                <a:t>OpenStack</a:t>
              </a:r>
              <a:r>
                <a:rPr lang="en-US" sz="1000" b="1" dirty="0" smtClean="0">
                  <a:solidFill>
                    <a:schemeClr val="tx1"/>
                  </a:solidFill>
                  <a:latin typeface="Fujitsu Sans"/>
                </a:rPr>
                <a:t> Environment</a:t>
              </a:r>
              <a:endParaRPr lang="en-US" sz="1000" b="1" dirty="0">
                <a:solidFill>
                  <a:schemeClr val="tx1"/>
                </a:solidFill>
                <a:latin typeface="Fujitsu Sans"/>
              </a:endParaRPr>
            </a:p>
          </p:txBody>
        </p:sp>
        <p:sp>
          <p:nvSpPr>
            <p:cNvPr id="56" name="Rounded Rectangle 55"/>
            <p:cNvSpPr/>
            <p:nvPr/>
          </p:nvSpPr>
          <p:spPr bwMode="gray">
            <a:xfrm>
              <a:off x="5902224" y="4185000"/>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smtClean="0">
                <a:solidFill>
                  <a:schemeClr val="tx1"/>
                </a:solidFill>
                <a:latin typeface="Fujitsu Sans"/>
              </a:endParaRPr>
            </a:p>
            <a:p>
              <a:r>
                <a:rPr lang="en-US" sz="1000" b="1" dirty="0" smtClean="0">
                  <a:solidFill>
                    <a:schemeClr val="tx1"/>
                  </a:solidFill>
                  <a:latin typeface="Fujitsu Sans"/>
                </a:rPr>
                <a:t>Log</a:t>
              </a:r>
              <a:br>
                <a:rPr lang="en-US" sz="1000" b="1" dirty="0" smtClean="0">
                  <a:solidFill>
                    <a:schemeClr val="tx1"/>
                  </a:solidFill>
                  <a:latin typeface="Fujitsu Sans"/>
                </a:rPr>
              </a:br>
              <a:r>
                <a:rPr lang="en-US" sz="1000" b="1" dirty="0" smtClean="0">
                  <a:solidFill>
                    <a:schemeClr val="tx1"/>
                  </a:solidFill>
                  <a:latin typeface="Fujitsu Sans"/>
                </a:rPr>
                <a:t>Transformer</a:t>
              </a:r>
            </a:p>
            <a:p>
              <a:endParaRPr lang="en-US" sz="1000" b="1" dirty="0">
                <a:solidFill>
                  <a:schemeClr val="tx1"/>
                </a:solidFill>
                <a:latin typeface="Fujitsu Sans"/>
              </a:endParaRPr>
            </a:p>
          </p:txBody>
        </p:sp>
        <p:cxnSp>
          <p:nvCxnSpPr>
            <p:cNvPr id="61" name="Straight Connector 60"/>
            <p:cNvCxnSpPr/>
            <p:nvPr/>
          </p:nvCxnSpPr>
          <p:spPr bwMode="auto">
            <a:xfrm>
              <a:off x="6372200" y="375300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8" name="Straight Connector 47"/>
            <p:cNvCxnSpPr/>
            <p:nvPr/>
          </p:nvCxnSpPr>
          <p:spPr bwMode="auto">
            <a:xfrm>
              <a:off x="5292080"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Rounded Rectangle 48"/>
            <p:cNvSpPr/>
            <p:nvPr/>
          </p:nvSpPr>
          <p:spPr bwMode="gray">
            <a:xfrm>
              <a:off x="4822104" y="4196100"/>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smtClean="0">
                <a:solidFill>
                  <a:schemeClr val="tx1"/>
                </a:solidFill>
                <a:latin typeface="Fujitsu Sans"/>
              </a:endParaRPr>
            </a:p>
            <a:p>
              <a:r>
                <a:rPr lang="en-US" sz="1000" b="1" dirty="0" smtClean="0">
                  <a:solidFill>
                    <a:schemeClr val="tx1"/>
                  </a:solidFill>
                  <a:latin typeface="Fujitsu Sans"/>
                </a:rPr>
                <a:t>Log</a:t>
              </a:r>
              <a:r>
                <a:rPr lang="en-US" sz="1000" b="1" smtClean="0">
                  <a:solidFill>
                    <a:schemeClr val="tx1"/>
                  </a:solidFill>
                  <a:latin typeface="Fujitsu Sans"/>
                </a:rPr>
                <a:t/>
              </a:r>
              <a:br>
                <a:rPr lang="en-US" sz="1000" b="1" smtClean="0">
                  <a:solidFill>
                    <a:schemeClr val="tx1"/>
                  </a:solidFill>
                  <a:latin typeface="Fujitsu Sans"/>
                </a:rPr>
              </a:br>
              <a:r>
                <a:rPr lang="en-US" sz="1000" b="1" smtClean="0">
                  <a:solidFill>
                    <a:schemeClr val="tx1"/>
                  </a:solidFill>
                  <a:latin typeface="Fujitsu Sans"/>
                </a:rPr>
                <a:t>Metrics</a:t>
              </a:r>
              <a:endParaRPr lang="en-US" sz="1000" b="1" dirty="0" smtClean="0">
                <a:solidFill>
                  <a:schemeClr val="tx1"/>
                </a:solidFill>
                <a:latin typeface="Fujitsu Sans"/>
              </a:endParaRPr>
            </a:p>
            <a:p>
              <a:endParaRPr lang="en-US" sz="1000" b="1" dirty="0">
                <a:solidFill>
                  <a:schemeClr val="tx1"/>
                </a:solidFill>
                <a:latin typeface="Fujitsu Sans"/>
              </a:endParaRPr>
            </a:p>
          </p:txBody>
        </p:sp>
      </p:grpSp>
    </p:spTree>
    <p:extLst>
      <p:ext uri="{BB962C8B-B14F-4D97-AF65-F5344CB8AC3E}">
        <p14:creationId xmlns:p14="http://schemas.microsoft.com/office/powerpoint/2010/main" val="3307628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60</Words>
  <Application>Microsoft Office PowerPoint</Application>
  <PresentationFormat>On-screen Show (4:3)</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2017-11-26T11:31:42Z</dcterms:modified>
</cp:coreProperties>
</file>