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3"/>
  </p:notesMasterIdLst>
  <p:handoutMasterIdLst>
    <p:handoutMasterId r:id="rId4"/>
  </p:handoutMasterIdLst>
  <p:sldIdLst>
    <p:sldId id="488" r:id="rId2"/>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72">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AC7"/>
    <a:srgbClr val="FBE2E1"/>
    <a:srgbClr val="57564F"/>
    <a:srgbClr val="7E7D76"/>
    <a:srgbClr val="706ABA"/>
    <a:srgbClr val="1782DB"/>
    <a:srgbClr val="1BA12B"/>
    <a:srgbClr val="8B8807"/>
    <a:srgbClr val="C07000"/>
    <a:srgbClr val="E73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86" autoAdjust="0"/>
    <p:restoredTop sz="94362" autoAdjust="0"/>
  </p:normalViewPr>
  <p:slideViewPr>
    <p:cSldViewPr>
      <p:cViewPr varScale="1">
        <p:scale>
          <a:sx n="86" d="100"/>
          <a:sy n="86" d="100"/>
        </p:scale>
        <p:origin x="1842" y="84"/>
      </p:cViewPr>
      <p:guideLst>
        <p:guide orient="horz" pos="4073"/>
        <p:guide orient="horz" pos="572"/>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1" d="100"/>
          <a:sy n="51" d="100"/>
        </p:scale>
        <p:origin x="-2952"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a:t>Copyright 2010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F292DE00-67A6-4030-A170-04D30452685C}" type="slidenum">
              <a:rPr lang="en-GB" altLang="ja-JP"/>
              <a:pPr/>
              <a:t>‹#›</a:t>
            </a:fld>
            <a:endParaRPr lang="en-GB"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4133182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smtClean="0"/>
              <a:t>Copyright 2015 FUJITSU LIMITED</a:t>
            </a:r>
            <a:endParaRPr lang="en-US" altLang="ja-JP"/>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E3650301-5E60-4036-A5B1-57856FD26B45}" type="slidenum">
              <a:rPr lang="en-US" altLang="ja-JP"/>
              <a:pPr/>
              <a:t>‹#›</a:t>
            </a:fld>
            <a:endParaRPr lang="en-US"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1521308896"/>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0</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5" name="Group 47"/>
          <p:cNvGrpSpPr>
            <a:grpSpLocks noChangeAspect="1"/>
          </p:cNvGrpSpPr>
          <p:nvPr userDrawn="1"/>
        </p:nvGrpSpPr>
        <p:grpSpPr bwMode="auto">
          <a:xfrm>
            <a:off x="7308850" y="185738"/>
            <a:ext cx="1647825" cy="920750"/>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7217" name="Freeform 49"/>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8" name="Freeform 50"/>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9" name="Freeform 51"/>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0" name="Freeform 52"/>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1" name="Freeform 53"/>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2" name="Freeform 54"/>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3" name="Freeform 55"/>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4" name="Freeform 56"/>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5" name="Freeform 57"/>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6" name="Freeform 58"/>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7" name="Freeform 59"/>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8" name="Freeform 60"/>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9" name="Freeform 61"/>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0" name="Freeform 62"/>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1" name="Freeform 63"/>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2" name="Freeform 64"/>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3" name="Freeform 65"/>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4" name="Freeform 66"/>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5" name="Freeform 67"/>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6" name="Freeform 68"/>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7" name="Freeform 69"/>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8" name="Freeform 70"/>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9" name="Freeform 71"/>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0" name="Freeform 72"/>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1" name="Freeform 73"/>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2" name="Freeform 74"/>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3" name="Freeform 75"/>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4" name="Freeform 76"/>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5" name="Freeform 77"/>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6" name="Freeform 78"/>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7173" name="Rectangle 5"/>
          <p:cNvSpPr>
            <a:spLocks noGrp="1" noChangeArrowheads="1"/>
          </p:cNvSpPr>
          <p:nvPr>
            <p:ph type="subTitle" idx="1"/>
          </p:nvPr>
        </p:nvSpPr>
        <p:spPr>
          <a:xfrm>
            <a:off x="323850" y="4579938"/>
            <a:ext cx="7920038" cy="1784350"/>
          </a:xfrm>
        </p:spPr>
        <p:txBody>
          <a:bodyPr/>
          <a:lstStyle>
            <a:lvl1pPr marL="0" indent="0">
              <a:lnSpc>
                <a:spcPct val="100000"/>
              </a:lnSpc>
              <a:spcBef>
                <a:spcPct val="0"/>
              </a:spcBef>
              <a:spcAft>
                <a:spcPct val="0"/>
              </a:spcAft>
              <a:buFont typeface="Wingdings" pitchFamily="2" charset="2"/>
              <a:buNone/>
              <a:defRPr/>
            </a:lvl1pPr>
          </a:lstStyle>
          <a:p>
            <a:pPr lvl="0"/>
            <a:r>
              <a:rPr lang="en-US" altLang="ja-JP" noProof="0" smtClean="0"/>
              <a:t>Master subtitle</a:t>
            </a:r>
          </a:p>
          <a:p>
            <a:pPr lvl="0"/>
            <a:r>
              <a:rPr lang="en-US" altLang="ja-JP" noProof="0" smtClean="0"/>
              <a:t>Master subtitle</a:t>
            </a:r>
          </a:p>
          <a:p>
            <a:pPr lvl="0"/>
            <a:r>
              <a:rPr lang="en-US" altLang="ja-JP" noProof="0" smtClean="0"/>
              <a:t>Master subtitle</a:t>
            </a:r>
          </a:p>
          <a:p>
            <a:pPr lvl="0"/>
            <a:r>
              <a:rPr lang="en-US" altLang="ja-JP" noProof="0" smtClean="0"/>
              <a:t>Master subtitle</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Master title</a:t>
            </a:r>
            <a:br>
              <a:rPr lang="en-US" altLang="ja-JP" noProof="0" smtClean="0"/>
            </a:br>
            <a:r>
              <a:rPr lang="en-US" altLang="ja-JP" noProof="0" smtClean="0"/>
              <a:t>Master title</a:t>
            </a:r>
            <a:br>
              <a:rPr lang="en-US" altLang="ja-JP" noProof="0" smtClean="0"/>
            </a:br>
            <a:r>
              <a:rPr lang="en-US" altLang="ja-JP" noProof="0" smtClean="0"/>
              <a:t>Master title</a:t>
            </a:r>
            <a:endParaRPr lang="de-DE" altLang="ja-JP" noProof="0" smtClean="0"/>
          </a:p>
        </p:txBody>
      </p:sp>
      <p:sp>
        <p:nvSpPr>
          <p:cNvPr id="647211" name="Rectangle 43"/>
          <p:cNvSpPr>
            <a:spLocks noGrp="1" noChangeArrowheads="1"/>
          </p:cNvSpPr>
          <p:nvPr>
            <p:ph type="ftr" sz="quarter" idx="3"/>
          </p:nvPr>
        </p:nvSpPr>
        <p:spPr/>
        <p:txBody>
          <a:bodyPr/>
          <a:lstStyle>
            <a:lvl1pPr>
              <a:defRPr/>
            </a:lvl1pPr>
          </a:lstStyle>
          <a:p>
            <a:r>
              <a:rPr lang="de-DE" altLang="ja-JP"/>
              <a:t>Copyright 2010 FUJITSU LIMITED</a:t>
            </a: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DAFF58-AF20-4BE5-A565-900D0004609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31882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9575" y="-1588"/>
            <a:ext cx="2195513" cy="64643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8275" y="-1588"/>
            <a:ext cx="6438900" cy="64643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108F92-EC49-4A1F-AD32-DE059EDD1816}"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86159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187B82A-CA21-49DD-8C10-E6A012C0F0FD}"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15027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1F8EC89-891A-49B1-912D-4EA89E33C13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47215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DE7949C-D400-4B6E-AD92-40CA8AD54833}"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91589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B1F2A04-FE19-4F39-A010-03B39F500265}" type="slidenum">
              <a:rPr lang="de-DE" altLang="ja-JP"/>
              <a:pPr/>
              <a:t>‹#›</a:t>
            </a:fld>
            <a:endParaRPr lang="de-DE" altLang="ja-JP"/>
          </a:p>
        </p:txBody>
      </p:sp>
      <p:sp>
        <p:nvSpPr>
          <p:cNvPr id="8" name="Footer Placeholder 7"/>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09986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996CC071-FBE5-43FB-94B9-72B76D7F46A5}" type="slidenum">
              <a:rPr lang="de-DE" altLang="ja-JP"/>
              <a:pPr/>
              <a:t>‹#›</a:t>
            </a:fld>
            <a:endParaRPr lang="de-DE" altLang="ja-JP"/>
          </a:p>
        </p:txBody>
      </p:sp>
      <p:sp>
        <p:nvSpPr>
          <p:cNvPr id="4" name="Footer Placeholder 3"/>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405718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D8CB003-5A8F-43E9-B34F-EE630469B62B}" type="slidenum">
              <a:rPr lang="de-DE" altLang="ja-JP"/>
              <a:pPr/>
              <a:t>‹#›</a:t>
            </a:fld>
            <a:endParaRPr lang="de-DE" altLang="ja-JP"/>
          </a:p>
        </p:txBody>
      </p:sp>
      <p:sp>
        <p:nvSpPr>
          <p:cNvPr id="3" name="Footer Placeholder 2"/>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2825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003F25C-6046-4706-B668-B6FD8D722F3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34717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0FF2B31-301F-4947-8CA4-91F3B8D47B1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79397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0" name="Picture 26"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grpSp>
        <p:nvGrpSpPr>
          <p:cNvPr id="646158" name="Group 14"/>
          <p:cNvGrpSpPr>
            <a:grpSpLocks noChangeAspect="1"/>
          </p:cNvGrpSpPr>
          <p:nvPr userDrawn="1"/>
        </p:nvGrpSpPr>
        <p:grpSpPr bwMode="auto">
          <a:xfrm>
            <a:off x="7888288" y="79375"/>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6160" name="Freeform 16"/>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1" name="Freeform 17"/>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2" name="Freeform 18"/>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3" name="Freeform 19"/>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4" name="Freeform 20"/>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5" name="Freeform 21"/>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6" name="Freeform 22"/>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7" name="Freeform 23"/>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smtClean="0"/>
              <a:t>Master title</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smtClean="0"/>
              <a:t>Headline Headline Headline Headline Headline Headline Headline Headline Headline Headline Headline Headline</a:t>
            </a:r>
          </a:p>
          <a:p>
            <a:pPr lvl="1"/>
            <a:r>
              <a:rPr lang="en-US" altLang="ja-JP" smtClean="0"/>
              <a:t>1st subhead 1st subhead 1st subhead 1st subhead 1st subhead 1st subhead 1st subhead 1st subhead 1st subhead 1st subhead </a:t>
            </a:r>
          </a:p>
          <a:p>
            <a:pPr lvl="2"/>
            <a:r>
              <a:rPr lang="en-US" altLang="ja-JP" smtClean="0"/>
              <a:t>2nd subhead 2nd subhead 2nd subhead 2nd subhead 2nd subhead 2nd subhead 2nd subhead 2nd subhead 2nd subhead 2nd subhead </a:t>
            </a:r>
          </a:p>
          <a:p>
            <a:pPr lvl="3"/>
            <a:r>
              <a:rPr lang="en-US" altLang="ja-JP" smtClean="0"/>
              <a:t>Text Text Text Text Text Text Text Text Text Text Text Text Text Text Text Text Text Text Text Text Text Text Text Text Text Text Text Text Text Text Text Text </a:t>
            </a:r>
          </a:p>
        </p:txBody>
      </p:sp>
      <p:sp>
        <p:nvSpPr>
          <p:cNvPr id="646168" name="Rectangle 24"/>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399B58B7-46DE-4E5D-88AD-93F99721E43C}" type="slidenum">
              <a:rPr lang="de-DE" altLang="ja-JP"/>
              <a:pPr/>
              <a:t>‹#›</a:t>
            </a:fld>
            <a:endParaRPr lang="de-DE" altLang="ja-JP"/>
          </a:p>
        </p:txBody>
      </p:sp>
      <p:sp>
        <p:nvSpPr>
          <p:cNvPr id="646169" name="Rectangle 25"/>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smtClean="0"/>
              <a:t>Copyright 2015 FUJITSU LIMITED</a:t>
            </a:r>
            <a:endParaRPr lang="de-DE" altLang="ja-JP"/>
          </a:p>
        </p:txBody>
      </p:sp>
      <p:pic>
        <p:nvPicPr>
          <p:cNvPr id="2" name="Picture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5"/>
        </a:buBlip>
        <a:defRPr kumimoji="1"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00461" y="912168"/>
            <a:ext cx="7405488" cy="5685184"/>
            <a:chOff x="1300461" y="912168"/>
            <a:chExt cx="7405488" cy="5685184"/>
          </a:xfrm>
        </p:grpSpPr>
        <p:grpSp>
          <p:nvGrpSpPr>
            <p:cNvPr id="3" name="Group 2"/>
            <p:cNvGrpSpPr/>
            <p:nvPr/>
          </p:nvGrpSpPr>
          <p:grpSpPr>
            <a:xfrm>
              <a:off x="1300461" y="912168"/>
              <a:ext cx="6872014" cy="5685184"/>
              <a:chOff x="1300461" y="912168"/>
              <a:chExt cx="6872014" cy="5685184"/>
            </a:xfrm>
          </p:grpSpPr>
          <p:sp>
            <p:nvSpPr>
              <p:cNvPr id="126" name="TextBox 125"/>
              <p:cNvSpPr txBox="1"/>
              <p:nvPr/>
            </p:nvSpPr>
            <p:spPr>
              <a:xfrm>
                <a:off x="4290722" y="6258798"/>
                <a:ext cx="1433406" cy="338554"/>
              </a:xfrm>
              <a:prstGeom prst="rect">
                <a:avLst/>
              </a:prstGeom>
              <a:noFill/>
            </p:spPr>
            <p:txBody>
              <a:bodyPr wrap="none" rtlCol="0">
                <a:spAutoFit/>
              </a:bodyPr>
              <a:lstStyle/>
              <a:p>
                <a:r>
                  <a:rPr lang="de-DE" sz="1600" dirty="0" smtClean="0">
                    <a:latin typeface="Fujitsu Sans" panose="020B0404060202020204" pitchFamily="34" charset="0"/>
                  </a:rPr>
                  <a:t>OpenStack Operator</a:t>
                </a:r>
                <a:endParaRPr lang="en-US" sz="1600" dirty="0" smtClean="0">
                  <a:latin typeface="Fujitsu Sans" panose="020B0404060202020204" pitchFamily="34" charset="0"/>
                </a:endParaRPr>
              </a:p>
            </p:txBody>
          </p:sp>
          <p:sp>
            <p:nvSpPr>
              <p:cNvPr id="128" name="TextBox 127"/>
              <p:cNvSpPr txBox="1"/>
              <p:nvPr/>
            </p:nvSpPr>
            <p:spPr>
              <a:xfrm>
                <a:off x="2699792" y="6258798"/>
                <a:ext cx="1487908" cy="338554"/>
              </a:xfrm>
              <a:prstGeom prst="rect">
                <a:avLst/>
              </a:prstGeom>
              <a:noFill/>
            </p:spPr>
            <p:txBody>
              <a:bodyPr wrap="none" rtlCol="0">
                <a:spAutoFit/>
              </a:bodyPr>
              <a:lstStyle/>
              <a:p>
                <a:r>
                  <a:rPr lang="de-DE" sz="1600" dirty="0" err="1" smtClean="0">
                    <a:latin typeface="Fujitsu Sans" panose="020B0404060202020204" pitchFamily="34" charset="0"/>
                  </a:rPr>
                  <a:t>Application</a:t>
                </a:r>
                <a:r>
                  <a:rPr lang="de-DE" sz="1600" dirty="0" smtClean="0">
                    <a:latin typeface="Fujitsu Sans" panose="020B0404060202020204" pitchFamily="34" charset="0"/>
                  </a:rPr>
                  <a:t> Operator</a:t>
                </a:r>
                <a:endParaRPr lang="en-US" sz="1600" dirty="0" smtClean="0">
                  <a:latin typeface="Fujitsu Sans" panose="020B0404060202020204" pitchFamily="34" charset="0"/>
                </a:endParaRPr>
              </a:p>
            </p:txBody>
          </p:sp>
          <p:grpSp>
            <p:nvGrpSpPr>
              <p:cNvPr id="2" name="Group 1"/>
              <p:cNvGrpSpPr/>
              <p:nvPr/>
            </p:nvGrpSpPr>
            <p:grpSpPr>
              <a:xfrm>
                <a:off x="1300461" y="912168"/>
                <a:ext cx="6872014" cy="5541168"/>
                <a:chOff x="1300461" y="912168"/>
                <a:chExt cx="6872014" cy="5541168"/>
              </a:xfrm>
            </p:grpSpPr>
            <p:pic>
              <p:nvPicPr>
                <p:cNvPr id="127" name="Picture 7" descr="Z:\CTO_Cloud_ppt\graphics\1096_iconsPersonalApps.png"/>
                <p:cNvPicPr>
                  <a:picLocks noChangeAspect="1" noChangeArrowheads="1"/>
                </p:cNvPicPr>
                <p:nvPr/>
              </p:nvPicPr>
              <p:blipFill rotWithShape="1">
                <a:blip r:embed="rId3" cstate="print"/>
                <a:srcRect t="18101"/>
                <a:stretch/>
              </p:blipFill>
              <p:spPr bwMode="auto">
                <a:xfrm>
                  <a:off x="4427984" y="5804564"/>
                  <a:ext cx="792163" cy="648772"/>
                </a:xfrm>
                <a:prstGeom prst="rect">
                  <a:avLst/>
                </a:prstGeom>
                <a:noFill/>
                <a:ln w="9525">
                  <a:noFill/>
                  <a:miter lim="800000"/>
                  <a:headEnd/>
                  <a:tailEnd/>
                </a:ln>
              </p:spPr>
            </p:pic>
            <p:pic>
              <p:nvPicPr>
                <p:cNvPr id="129" name="Picture 7" descr="Z:\CTO_Cloud_ppt\graphics\1096_iconsPersonalApps.png"/>
                <p:cNvPicPr>
                  <a:picLocks noChangeAspect="1" noChangeArrowheads="1"/>
                </p:cNvPicPr>
                <p:nvPr/>
              </p:nvPicPr>
              <p:blipFill rotWithShape="1">
                <a:blip r:embed="rId3" cstate="print"/>
                <a:srcRect t="18101"/>
                <a:stretch/>
              </p:blipFill>
              <p:spPr bwMode="auto">
                <a:xfrm>
                  <a:off x="3132456" y="5804564"/>
                  <a:ext cx="792163" cy="648772"/>
                </a:xfrm>
                <a:prstGeom prst="rect">
                  <a:avLst/>
                </a:prstGeom>
                <a:noFill/>
                <a:ln w="9525">
                  <a:noFill/>
                  <a:miter lim="800000"/>
                  <a:headEnd/>
                  <a:tailEnd/>
                </a:ln>
              </p:spPr>
            </p:pic>
            <p:sp>
              <p:nvSpPr>
                <p:cNvPr id="130" name="TextBox 129"/>
                <p:cNvSpPr txBox="1"/>
                <p:nvPr/>
              </p:nvSpPr>
              <p:spPr>
                <a:xfrm>
                  <a:off x="2135037" y="5353471"/>
                  <a:ext cx="1572867" cy="307777"/>
                </a:xfrm>
                <a:prstGeom prst="rect">
                  <a:avLst/>
                </a:prstGeom>
                <a:noFill/>
              </p:spPr>
              <p:txBody>
                <a:bodyPr wrap="none" rtlCol="0">
                  <a:spAutoFit/>
                </a:bodyPr>
                <a:lstStyle/>
                <a:p>
                  <a:r>
                    <a:rPr lang="en-US" sz="1400" dirty="0" smtClean="0">
                      <a:latin typeface="Fujitsu Sans" panose="020B0404060202020204" pitchFamily="34" charset="0"/>
                    </a:rPr>
                    <a:t>Monitors VM for Service A </a:t>
                  </a:r>
                  <a:endParaRPr lang="en-US" sz="1400" dirty="0">
                    <a:latin typeface="Fujitsu Sans" panose="020B0404060202020204" pitchFamily="34" charset="0"/>
                  </a:endParaRPr>
                </a:p>
              </p:txBody>
            </p:sp>
            <p:sp>
              <p:nvSpPr>
                <p:cNvPr id="131" name="TextBox 130"/>
                <p:cNvSpPr txBox="1"/>
                <p:nvPr/>
              </p:nvSpPr>
              <p:spPr>
                <a:xfrm>
                  <a:off x="4788716" y="5353471"/>
                  <a:ext cx="2015532" cy="307777"/>
                </a:xfrm>
                <a:prstGeom prst="rect">
                  <a:avLst/>
                </a:prstGeom>
                <a:noFill/>
              </p:spPr>
              <p:txBody>
                <a:bodyPr wrap="square" rtlCol="0">
                  <a:spAutoFit/>
                </a:bodyPr>
                <a:lstStyle/>
                <a:p>
                  <a:r>
                    <a:rPr lang="en-US" sz="1400" dirty="0" smtClean="0">
                      <a:latin typeface="Fujitsu Sans" panose="020B0404060202020204" pitchFamily="34" charset="0"/>
                    </a:rPr>
                    <a:t>Monitors OpenStack services</a:t>
                  </a:r>
                  <a:endParaRPr lang="en-US" sz="1400" dirty="0">
                    <a:latin typeface="Fujitsu Sans" panose="020B0404060202020204" pitchFamily="34" charset="0"/>
                  </a:endParaRPr>
                </a:p>
              </p:txBody>
            </p:sp>
            <p:sp>
              <p:nvSpPr>
                <p:cNvPr id="132" name="Rectangle 131"/>
                <p:cNvSpPr/>
                <p:nvPr/>
              </p:nvSpPr>
              <p:spPr bwMode="auto">
                <a:xfrm>
                  <a:off x="3204539" y="1196752"/>
                  <a:ext cx="2024117" cy="3744416"/>
                </a:xfrm>
                <a:prstGeom prst="rect">
                  <a:avLst/>
                </a:prstGeom>
                <a:solidFill>
                  <a:srgbClr val="FBE2E1"/>
                </a:solidFill>
                <a:ln w="6350" cap="flat" cmpd="sng" algn="ctr">
                  <a:solidFill>
                    <a:srgbClr val="57564F"/>
                  </a:solidFill>
                  <a:prstDash val="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endParaRPr lang="en-US" sz="1000" dirty="0">
                    <a:latin typeface="Fujitsu Sans" panose="020B0404060202020204" pitchFamily="34" charset="0"/>
                  </a:endParaRPr>
                </a:p>
              </p:txBody>
            </p:sp>
            <p:sp>
              <p:nvSpPr>
                <p:cNvPr id="133" name="Rounded Rectangle 132"/>
                <p:cNvSpPr/>
                <p:nvPr/>
              </p:nvSpPr>
              <p:spPr bwMode="gray">
                <a:xfrm>
                  <a:off x="3348555" y="1484784"/>
                  <a:ext cx="1670767" cy="934381"/>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grpSp>
              <p:nvGrpSpPr>
                <p:cNvPr id="134" name="Group 133"/>
                <p:cNvGrpSpPr/>
                <p:nvPr/>
              </p:nvGrpSpPr>
              <p:grpSpPr>
                <a:xfrm>
                  <a:off x="1300461" y="2132856"/>
                  <a:ext cx="848904" cy="800472"/>
                  <a:chOff x="1443786" y="2129408"/>
                  <a:chExt cx="848904" cy="800472"/>
                </a:xfrm>
              </p:grpSpPr>
              <p:sp>
                <p:nvSpPr>
                  <p:cNvPr id="151" name="TextBox 150"/>
                  <p:cNvSpPr txBox="1"/>
                  <p:nvPr/>
                </p:nvSpPr>
                <p:spPr>
                  <a:xfrm>
                    <a:off x="1546973" y="2591326"/>
                    <a:ext cx="745717" cy="338554"/>
                  </a:xfrm>
                  <a:prstGeom prst="rect">
                    <a:avLst/>
                  </a:prstGeom>
                  <a:noFill/>
                </p:spPr>
                <p:txBody>
                  <a:bodyPr wrap="none" rtlCol="0">
                    <a:spAutoFit/>
                  </a:bodyPr>
                  <a:lstStyle/>
                  <a:p>
                    <a:r>
                      <a:rPr lang="de-DE" sz="1600" dirty="0" smtClean="0">
                        <a:latin typeface="Fujitsu Sans" panose="020B0404060202020204" pitchFamily="34" charset="0"/>
                      </a:rPr>
                      <a:t>End User</a:t>
                    </a:r>
                    <a:endParaRPr lang="en-US" sz="1600" dirty="0" smtClean="0">
                      <a:latin typeface="Fujitsu Sans" panose="020B0404060202020204" pitchFamily="34" charset="0"/>
                    </a:endParaRPr>
                  </a:p>
                </p:txBody>
              </p:sp>
              <p:pic>
                <p:nvPicPr>
                  <p:cNvPr id="152" name="Picture 7" descr="Z:\CTO_Cloud_ppt\graphics\1096_iconsPersonalApps.png"/>
                  <p:cNvPicPr>
                    <a:picLocks noChangeAspect="1" noChangeArrowheads="1"/>
                  </p:cNvPicPr>
                  <p:nvPr/>
                </p:nvPicPr>
                <p:blipFill rotWithShape="1">
                  <a:blip r:embed="rId3" cstate="print"/>
                  <a:srcRect t="20885"/>
                  <a:stretch/>
                </p:blipFill>
                <p:spPr bwMode="auto">
                  <a:xfrm>
                    <a:off x="1443786" y="2129408"/>
                    <a:ext cx="792163" cy="626720"/>
                  </a:xfrm>
                  <a:prstGeom prst="rect">
                    <a:avLst/>
                  </a:prstGeom>
                  <a:noFill/>
                  <a:ln w="9525">
                    <a:noFill/>
                    <a:miter lim="800000"/>
                    <a:headEnd/>
                    <a:tailEnd/>
                  </a:ln>
                </p:spPr>
              </p:pic>
            </p:grpSp>
            <p:pic>
              <p:nvPicPr>
                <p:cNvPr id="150" name="Picture 7" descr="Z:\CTO_Cloud_ppt\graphics\1096_iconsPersonalApps.png"/>
                <p:cNvPicPr>
                  <a:picLocks noChangeAspect="1" noChangeArrowheads="1"/>
                </p:cNvPicPr>
                <p:nvPr/>
              </p:nvPicPr>
              <p:blipFill rotWithShape="1">
                <a:blip r:embed="rId3" cstate="print"/>
                <a:srcRect t="18101"/>
                <a:stretch/>
              </p:blipFill>
              <p:spPr bwMode="auto">
                <a:xfrm>
                  <a:off x="7380312" y="2204164"/>
                  <a:ext cx="792163" cy="648772"/>
                </a:xfrm>
                <a:prstGeom prst="rect">
                  <a:avLst/>
                </a:prstGeom>
                <a:noFill/>
                <a:ln w="9525">
                  <a:noFill/>
                  <a:miter lim="800000"/>
                  <a:headEnd/>
                  <a:tailEnd/>
                </a:ln>
              </p:spPr>
            </p:pic>
            <p:cxnSp>
              <p:nvCxnSpPr>
                <p:cNvPr id="136" name="Elbow Connector 4"/>
                <p:cNvCxnSpPr/>
                <p:nvPr/>
              </p:nvCxnSpPr>
              <p:spPr bwMode="auto">
                <a:xfrm>
                  <a:off x="2267744" y="1916832"/>
                  <a:ext cx="1030669" cy="1270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37" name="Rectangle 136"/>
                <p:cNvSpPr/>
                <p:nvPr/>
              </p:nvSpPr>
              <p:spPr bwMode="auto">
                <a:xfrm>
                  <a:off x="2844500" y="912168"/>
                  <a:ext cx="2726953" cy="4173016"/>
                </a:xfrm>
                <a:prstGeom prst="rect">
                  <a:avLst/>
                </a:prstGeom>
                <a:noFill/>
                <a:ln w="19050">
                  <a:solidFill>
                    <a:schemeClr val="tx1"/>
                  </a:solidFill>
                  <a:prstDash val="sysDot"/>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Cloud Infrastructure</a:t>
                  </a:r>
                </a:p>
              </p:txBody>
            </p:sp>
            <p:sp>
              <p:nvSpPr>
                <p:cNvPr id="138" name="Rounded Rectangle 137"/>
                <p:cNvSpPr/>
                <p:nvPr/>
              </p:nvSpPr>
              <p:spPr>
                <a:xfrm>
                  <a:off x="3420563" y="2004765"/>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VM</a:t>
                  </a:r>
                  <a:endParaRPr lang="en-US" sz="1600" dirty="0">
                    <a:solidFill>
                      <a:schemeClr val="bg1"/>
                    </a:solidFill>
                    <a:latin typeface="Fujitsu Sans" panose="020B0404060202020204" pitchFamily="34" charset="0"/>
                  </a:endParaRPr>
                </a:p>
              </p:txBody>
            </p:sp>
            <p:sp>
              <p:nvSpPr>
                <p:cNvPr id="139" name="Rounded Rectangle 138"/>
                <p:cNvSpPr/>
                <p:nvPr/>
              </p:nvSpPr>
              <p:spPr>
                <a:xfrm>
                  <a:off x="3960465" y="2004766"/>
                  <a:ext cx="468210" cy="344114"/>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AP</a:t>
                  </a:r>
                  <a:endParaRPr lang="en-US" sz="1600" dirty="0">
                    <a:solidFill>
                      <a:schemeClr val="bg1"/>
                    </a:solidFill>
                    <a:latin typeface="Fujitsu Sans" panose="020B0404060202020204" pitchFamily="34" charset="0"/>
                  </a:endParaRPr>
                </a:p>
              </p:txBody>
            </p:sp>
            <p:sp>
              <p:nvSpPr>
                <p:cNvPr id="140" name="Rounded Rectangle 139"/>
                <p:cNvSpPr/>
                <p:nvPr/>
              </p:nvSpPr>
              <p:spPr>
                <a:xfrm>
                  <a:off x="4500683" y="2004765"/>
                  <a:ext cx="452331"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DB</a:t>
                  </a:r>
                  <a:endParaRPr lang="en-US" sz="1600" dirty="0">
                    <a:solidFill>
                      <a:schemeClr val="bg1"/>
                    </a:solidFill>
                    <a:latin typeface="Fujitsu Sans" panose="020B0404060202020204" pitchFamily="34" charset="0"/>
                  </a:endParaRPr>
                </a:p>
              </p:txBody>
            </p:sp>
            <p:sp>
              <p:nvSpPr>
                <p:cNvPr id="141" name="Rounded Rectangle 140"/>
                <p:cNvSpPr/>
                <p:nvPr/>
              </p:nvSpPr>
              <p:spPr bwMode="gray">
                <a:xfrm>
                  <a:off x="3348556" y="3624496"/>
                  <a:ext cx="1656184" cy="884624"/>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sp>
              <p:nvSpPr>
                <p:cNvPr id="142" name="Rounded Rectangle 141"/>
                <p:cNvSpPr/>
                <p:nvPr/>
              </p:nvSpPr>
              <p:spPr>
                <a:xfrm>
                  <a:off x="3456529" y="3903716"/>
                  <a:ext cx="1404194"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Open Stack Nova</a:t>
                  </a:r>
                  <a:endParaRPr lang="en-US" sz="1600" dirty="0">
                    <a:solidFill>
                      <a:schemeClr val="bg1"/>
                    </a:solidFill>
                    <a:latin typeface="Fujitsu Sans" panose="020B0404060202020204" pitchFamily="34" charset="0"/>
                  </a:endParaRPr>
                </a:p>
              </p:txBody>
            </p:sp>
            <p:cxnSp>
              <p:nvCxnSpPr>
                <p:cNvPr id="143" name="Elbow Connector 4"/>
                <p:cNvCxnSpPr/>
                <p:nvPr/>
              </p:nvCxnSpPr>
              <p:spPr bwMode="auto">
                <a:xfrm>
                  <a:off x="2267744" y="3056260"/>
                  <a:ext cx="1080120" cy="1270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44" name="TextBox 143"/>
                <p:cNvSpPr txBox="1"/>
                <p:nvPr/>
              </p:nvSpPr>
              <p:spPr>
                <a:xfrm>
                  <a:off x="2195736" y="1700808"/>
                  <a:ext cx="453970" cy="307777"/>
                </a:xfrm>
                <a:prstGeom prst="rect">
                  <a:avLst/>
                </a:prstGeom>
                <a:noFill/>
              </p:spPr>
              <p:txBody>
                <a:bodyPr wrap="none" rtlCol="0">
                  <a:spAutoFit/>
                </a:bodyPr>
                <a:lstStyle/>
                <a:p>
                  <a:r>
                    <a:rPr lang="en-US" sz="1400" dirty="0" smtClean="0">
                      <a:latin typeface="Fujitsu Sans" panose="020B0404060202020204" pitchFamily="34" charset="0"/>
                    </a:rPr>
                    <a:t>Uses</a:t>
                  </a:r>
                  <a:endParaRPr lang="en-US" sz="1400" dirty="0">
                    <a:latin typeface="Fujitsu Sans" panose="020B0404060202020204" pitchFamily="34" charset="0"/>
                  </a:endParaRPr>
                </a:p>
              </p:txBody>
            </p:sp>
            <p:cxnSp>
              <p:nvCxnSpPr>
                <p:cNvPr id="147" name="Elbow Connector 4"/>
                <p:cNvCxnSpPr/>
                <p:nvPr/>
              </p:nvCxnSpPr>
              <p:spPr bwMode="auto">
                <a:xfrm rot="10800000">
                  <a:off x="5220072" y="2628000"/>
                  <a:ext cx="1799510" cy="8912"/>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48" name="Elbow Connector 4"/>
                <p:cNvCxnSpPr/>
                <p:nvPr/>
              </p:nvCxnSpPr>
              <p:spPr bwMode="auto">
                <a:xfrm rot="5400000" flipH="1" flipV="1">
                  <a:off x="4382843" y="5369691"/>
                  <a:ext cx="863396" cy="6351"/>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17" name="Rounded Rectangle 116"/>
                <p:cNvSpPr/>
                <p:nvPr/>
              </p:nvSpPr>
              <p:spPr>
                <a:xfrm>
                  <a:off x="3635896" y="1599460"/>
                  <a:ext cx="1070509"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Service A</a:t>
                  </a:r>
                  <a:endParaRPr lang="en-US" sz="1600" dirty="0">
                    <a:solidFill>
                      <a:schemeClr val="bg1"/>
                    </a:solidFill>
                    <a:latin typeface="Fujitsu Sans" panose="020B0404060202020204" pitchFamily="34" charset="0"/>
                  </a:endParaRPr>
                </a:p>
              </p:txBody>
            </p:sp>
            <p:sp>
              <p:nvSpPr>
                <p:cNvPr id="118" name="Rounded Rectangle 117"/>
                <p:cNvSpPr/>
                <p:nvPr/>
              </p:nvSpPr>
              <p:spPr bwMode="gray">
                <a:xfrm>
                  <a:off x="3347864" y="2566627"/>
                  <a:ext cx="1670767" cy="934381"/>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sp>
              <p:nvSpPr>
                <p:cNvPr id="119" name="Rounded Rectangle 118"/>
                <p:cNvSpPr/>
                <p:nvPr/>
              </p:nvSpPr>
              <p:spPr>
                <a:xfrm>
                  <a:off x="3635896" y="2636912"/>
                  <a:ext cx="1070509"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Service B</a:t>
                  </a:r>
                  <a:endParaRPr lang="en-US" sz="1600" dirty="0">
                    <a:solidFill>
                      <a:schemeClr val="bg1"/>
                    </a:solidFill>
                    <a:latin typeface="Fujitsu Sans" panose="020B0404060202020204" pitchFamily="34" charset="0"/>
                  </a:endParaRPr>
                </a:p>
              </p:txBody>
            </p:sp>
            <p:sp>
              <p:nvSpPr>
                <p:cNvPr id="120" name="Rounded Rectangle 119"/>
                <p:cNvSpPr/>
                <p:nvPr/>
              </p:nvSpPr>
              <p:spPr>
                <a:xfrm>
                  <a:off x="3419872" y="3084885"/>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VM</a:t>
                  </a:r>
                  <a:endParaRPr lang="en-US" sz="1600" dirty="0">
                    <a:solidFill>
                      <a:schemeClr val="bg1"/>
                    </a:solidFill>
                    <a:latin typeface="Fujitsu Sans" panose="020B0404060202020204" pitchFamily="34" charset="0"/>
                  </a:endParaRPr>
                </a:p>
              </p:txBody>
            </p:sp>
            <p:sp>
              <p:nvSpPr>
                <p:cNvPr id="121" name="Rounded Rectangle 120"/>
                <p:cNvSpPr/>
                <p:nvPr/>
              </p:nvSpPr>
              <p:spPr>
                <a:xfrm>
                  <a:off x="3956431" y="3084885"/>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AP</a:t>
                  </a:r>
                  <a:endParaRPr lang="en-US" sz="1600" dirty="0">
                    <a:solidFill>
                      <a:schemeClr val="bg1"/>
                    </a:solidFill>
                    <a:latin typeface="Fujitsu Sans" panose="020B0404060202020204" pitchFamily="34" charset="0"/>
                  </a:endParaRPr>
                </a:p>
              </p:txBody>
            </p:sp>
            <p:sp>
              <p:nvSpPr>
                <p:cNvPr id="122" name="Rounded Rectangle 121"/>
                <p:cNvSpPr/>
                <p:nvPr/>
              </p:nvSpPr>
              <p:spPr>
                <a:xfrm>
                  <a:off x="4499992" y="3084885"/>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AP</a:t>
                  </a:r>
                  <a:endParaRPr lang="en-US" sz="1600" dirty="0">
                    <a:solidFill>
                      <a:schemeClr val="bg1"/>
                    </a:solidFill>
                    <a:latin typeface="Fujitsu Sans" panose="020B0404060202020204" pitchFamily="34" charset="0"/>
                  </a:endParaRPr>
                </a:p>
              </p:txBody>
            </p:sp>
            <p:sp>
              <p:nvSpPr>
                <p:cNvPr id="124" name="TextBox 123"/>
                <p:cNvSpPr txBox="1"/>
                <p:nvPr/>
              </p:nvSpPr>
              <p:spPr>
                <a:xfrm>
                  <a:off x="2195736" y="2833191"/>
                  <a:ext cx="453970" cy="307777"/>
                </a:xfrm>
                <a:prstGeom prst="rect">
                  <a:avLst/>
                </a:prstGeom>
                <a:noFill/>
              </p:spPr>
              <p:txBody>
                <a:bodyPr wrap="none" rtlCol="0">
                  <a:spAutoFit/>
                </a:bodyPr>
                <a:lstStyle/>
                <a:p>
                  <a:r>
                    <a:rPr lang="en-US" sz="1400" dirty="0" smtClean="0">
                      <a:latin typeface="Fujitsu Sans" panose="020B0404060202020204" pitchFamily="34" charset="0"/>
                    </a:rPr>
                    <a:t>Uses</a:t>
                  </a:r>
                  <a:endParaRPr lang="en-US" sz="1400" dirty="0">
                    <a:latin typeface="Fujitsu Sans" panose="020B0404060202020204" pitchFamily="34" charset="0"/>
                  </a:endParaRPr>
                </a:p>
              </p:txBody>
            </p:sp>
            <p:cxnSp>
              <p:nvCxnSpPr>
                <p:cNvPr id="125" name="Elbow Connector 4"/>
                <p:cNvCxnSpPr/>
                <p:nvPr/>
              </p:nvCxnSpPr>
              <p:spPr bwMode="auto">
                <a:xfrm rot="5400000" flipH="1" flipV="1">
                  <a:off x="3279382" y="5369691"/>
                  <a:ext cx="863396" cy="6351"/>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13" name="TextBox 112"/>
                <p:cNvSpPr txBox="1"/>
                <p:nvPr/>
              </p:nvSpPr>
              <p:spPr>
                <a:xfrm>
                  <a:off x="2195736" y="2996952"/>
                  <a:ext cx="688009" cy="307777"/>
                </a:xfrm>
                <a:prstGeom prst="rect">
                  <a:avLst/>
                </a:prstGeom>
                <a:noFill/>
              </p:spPr>
              <p:txBody>
                <a:bodyPr wrap="none" rtlCol="0">
                  <a:spAutoFit/>
                </a:bodyPr>
                <a:lstStyle/>
                <a:p>
                  <a:r>
                    <a:rPr lang="en-US" sz="1400" dirty="0" smtClean="0">
                      <a:latin typeface="Fujitsu Sans" panose="020B0404060202020204" pitchFamily="34" charset="0"/>
                    </a:rPr>
                    <a:t>Service B</a:t>
                  </a:r>
                  <a:endParaRPr lang="en-US" sz="1400" dirty="0">
                    <a:latin typeface="Fujitsu Sans" panose="020B0404060202020204" pitchFamily="34" charset="0"/>
                  </a:endParaRPr>
                </a:p>
              </p:txBody>
            </p:sp>
            <p:sp>
              <p:nvSpPr>
                <p:cNvPr id="115" name="TextBox 114"/>
                <p:cNvSpPr txBox="1"/>
                <p:nvPr/>
              </p:nvSpPr>
              <p:spPr>
                <a:xfrm>
                  <a:off x="2195736" y="1844824"/>
                  <a:ext cx="688009" cy="307777"/>
                </a:xfrm>
                <a:prstGeom prst="rect">
                  <a:avLst/>
                </a:prstGeom>
                <a:noFill/>
              </p:spPr>
              <p:txBody>
                <a:bodyPr wrap="none" rtlCol="0">
                  <a:spAutoFit/>
                </a:bodyPr>
                <a:lstStyle/>
                <a:p>
                  <a:r>
                    <a:rPr lang="en-US" sz="1400" dirty="0" smtClean="0">
                      <a:latin typeface="Fujitsu Sans" panose="020B0404060202020204" pitchFamily="34" charset="0"/>
                    </a:rPr>
                    <a:t>Service A</a:t>
                  </a:r>
                  <a:endParaRPr lang="en-US" sz="1400" dirty="0">
                    <a:latin typeface="Fujitsu Sans" panose="020B0404060202020204" pitchFamily="34" charset="0"/>
                  </a:endParaRPr>
                </a:p>
              </p:txBody>
            </p:sp>
            <p:sp>
              <p:nvSpPr>
                <p:cNvPr id="42" name="TextBox 41"/>
                <p:cNvSpPr txBox="1"/>
                <p:nvPr/>
              </p:nvSpPr>
              <p:spPr>
                <a:xfrm>
                  <a:off x="4716016" y="5571867"/>
                  <a:ext cx="3430608" cy="233397"/>
                </a:xfrm>
                <a:prstGeom prst="rect">
                  <a:avLst/>
                </a:prstGeom>
                <a:noFill/>
              </p:spPr>
              <p:txBody>
                <a:bodyPr wrap="square" rtlCol="0">
                  <a:spAutoFit/>
                </a:bodyPr>
                <a:lstStyle/>
                <a:p>
                  <a:pPr>
                    <a:lnSpc>
                      <a:spcPts val="1080"/>
                    </a:lnSpc>
                  </a:pPr>
                  <a:r>
                    <a:rPr lang="en-US" sz="1400" dirty="0" smtClean="0">
                      <a:latin typeface="Fujitsu Sans" panose="020B0404060202020204" pitchFamily="34" charset="0"/>
                    </a:rPr>
                    <a:t> Collects and analyzes log data on OpenStack services</a:t>
                  </a:r>
                  <a:endParaRPr lang="en-US" sz="1400" dirty="0">
                    <a:latin typeface="Fujitsu Sans" panose="020B0404060202020204" pitchFamily="34" charset="0"/>
                  </a:endParaRPr>
                </a:p>
              </p:txBody>
            </p:sp>
          </p:grpSp>
        </p:grpSp>
        <p:sp>
          <p:nvSpPr>
            <p:cNvPr id="47" name="TextBox 46"/>
            <p:cNvSpPr txBox="1"/>
            <p:nvPr/>
          </p:nvSpPr>
          <p:spPr>
            <a:xfrm>
              <a:off x="7524328" y="2802414"/>
              <a:ext cx="723275" cy="338554"/>
            </a:xfrm>
            <a:prstGeom prst="rect">
              <a:avLst/>
            </a:prstGeom>
            <a:noFill/>
          </p:spPr>
          <p:txBody>
            <a:bodyPr wrap="none" rtlCol="0">
              <a:spAutoFit/>
            </a:bodyPr>
            <a:lstStyle/>
            <a:p>
              <a:r>
                <a:rPr lang="en-US" sz="1600" dirty="0" smtClean="0">
                  <a:latin typeface="Fujitsu Sans" panose="020B0404060202020204" pitchFamily="34" charset="0"/>
                </a:rPr>
                <a:t>Operator</a:t>
              </a:r>
            </a:p>
          </p:txBody>
        </p:sp>
        <p:sp>
          <p:nvSpPr>
            <p:cNvPr id="48" name="TextBox 47"/>
            <p:cNvSpPr txBox="1"/>
            <p:nvPr/>
          </p:nvSpPr>
          <p:spPr>
            <a:xfrm>
              <a:off x="5724128" y="2334459"/>
              <a:ext cx="1982546" cy="374461"/>
            </a:xfrm>
            <a:prstGeom prst="rect">
              <a:avLst/>
            </a:prstGeom>
            <a:noFill/>
          </p:spPr>
          <p:txBody>
            <a:bodyPr wrap="square" rtlCol="0">
              <a:spAutoFit/>
            </a:bodyPr>
            <a:lstStyle/>
            <a:p>
              <a:pPr algn="l">
                <a:lnSpc>
                  <a:spcPts val="1080"/>
                </a:lnSpc>
              </a:pPr>
              <a:r>
                <a:rPr lang="en-US" sz="1400" dirty="0" smtClean="0">
                  <a:latin typeface="Fujitsu Sans" panose="020B0404060202020204" pitchFamily="34" charset="0"/>
                </a:rPr>
                <a:t>Monitors the</a:t>
              </a:r>
              <a:endParaRPr lang="en-US" sz="1400" dirty="0">
                <a:latin typeface="Fujitsu Sans" panose="020B0404060202020204" pitchFamily="34" charset="0"/>
              </a:endParaRPr>
            </a:p>
            <a:p>
              <a:pPr algn="l">
                <a:lnSpc>
                  <a:spcPts val="1080"/>
                </a:lnSpc>
              </a:pPr>
              <a:r>
                <a:rPr lang="en-US" sz="1400" dirty="0" smtClean="0">
                  <a:latin typeface="Fujitsu Sans" panose="020B0404060202020204" pitchFamily="34" charset="0"/>
                </a:rPr>
                <a:t>Monitoring Service itself</a:t>
              </a:r>
              <a:endParaRPr lang="en-US" sz="1400" dirty="0">
                <a:latin typeface="Fujitsu Sans" panose="020B0404060202020204" pitchFamily="34" charset="0"/>
              </a:endParaRPr>
            </a:p>
          </p:txBody>
        </p:sp>
        <p:sp>
          <p:nvSpPr>
            <p:cNvPr id="49" name="TextBox 48"/>
            <p:cNvSpPr txBox="1"/>
            <p:nvPr/>
          </p:nvSpPr>
          <p:spPr>
            <a:xfrm>
              <a:off x="5724128" y="2636912"/>
              <a:ext cx="1824608" cy="515526"/>
            </a:xfrm>
            <a:prstGeom prst="rect">
              <a:avLst/>
            </a:prstGeom>
            <a:noFill/>
          </p:spPr>
          <p:txBody>
            <a:bodyPr wrap="square" rtlCol="0">
              <a:spAutoFit/>
            </a:bodyPr>
            <a:lstStyle/>
            <a:p>
              <a:pPr algn="l">
                <a:lnSpc>
                  <a:spcPts val="1080"/>
                </a:lnSpc>
              </a:pPr>
              <a:r>
                <a:rPr lang="en-US" sz="1400" dirty="0" smtClean="0">
                  <a:latin typeface="Fujitsu Sans" panose="020B0404060202020204" pitchFamily="34" charset="0"/>
                </a:rPr>
                <a:t>Collects and analyzes</a:t>
              </a:r>
              <a:endParaRPr lang="en-US" sz="1400" dirty="0">
                <a:latin typeface="Fujitsu Sans" panose="020B0404060202020204" pitchFamily="34" charset="0"/>
              </a:endParaRPr>
            </a:p>
            <a:p>
              <a:pPr algn="l">
                <a:lnSpc>
                  <a:spcPts val="1080"/>
                </a:lnSpc>
              </a:pPr>
              <a:r>
                <a:rPr lang="en-US" sz="1400" dirty="0" smtClean="0">
                  <a:latin typeface="Fujitsu Sans" panose="020B0404060202020204" pitchFamily="34" charset="0"/>
                </a:rPr>
                <a:t>log data on </a:t>
              </a:r>
              <a:r>
                <a:rPr lang="en-US" sz="1400" dirty="0" smtClean="0">
                  <a:latin typeface="Fujitsu Sans" panose="020B0404060202020204" pitchFamily="34" charset="0"/>
                </a:rPr>
                <a:t>the</a:t>
              </a:r>
            </a:p>
            <a:p>
              <a:pPr algn="l">
                <a:lnSpc>
                  <a:spcPts val="1080"/>
                </a:lnSpc>
              </a:pPr>
              <a:r>
                <a:rPr lang="de-DE" sz="1400" dirty="0" smtClean="0">
                  <a:latin typeface="Fujitsu Sans" panose="020B0404060202020204" pitchFamily="34" charset="0"/>
                </a:rPr>
                <a:t>Monitoring Service</a:t>
              </a:r>
              <a:endParaRPr lang="en-US" sz="1400" dirty="0">
                <a:latin typeface="Fujitsu Sans" panose="020B0404060202020204" pitchFamily="34" charset="0"/>
              </a:endParaRPr>
            </a:p>
          </p:txBody>
        </p:sp>
        <p:sp>
          <p:nvSpPr>
            <p:cNvPr id="50" name="TextBox 49"/>
            <p:cNvSpPr txBox="1"/>
            <p:nvPr/>
          </p:nvSpPr>
          <p:spPr>
            <a:xfrm>
              <a:off x="6948264" y="2658398"/>
              <a:ext cx="1757685" cy="338554"/>
            </a:xfrm>
            <a:prstGeom prst="rect">
              <a:avLst/>
            </a:prstGeom>
            <a:noFill/>
          </p:spPr>
          <p:txBody>
            <a:bodyPr wrap="square" rtlCol="0">
              <a:spAutoFit/>
            </a:bodyPr>
            <a:lstStyle/>
            <a:p>
              <a:r>
                <a:rPr lang="en-US" sz="1600" dirty="0" smtClean="0">
                  <a:latin typeface="Fujitsu Sans" panose="020B0404060202020204" pitchFamily="34" charset="0"/>
                </a:rPr>
                <a:t>     Monitoring Service </a:t>
              </a:r>
            </a:p>
          </p:txBody>
        </p:sp>
        <p:sp>
          <p:nvSpPr>
            <p:cNvPr id="52" name="Rectangle 51"/>
            <p:cNvSpPr/>
            <p:nvPr/>
          </p:nvSpPr>
          <p:spPr>
            <a:xfrm>
              <a:off x="3243553" y="1187460"/>
              <a:ext cx="822661" cy="338554"/>
            </a:xfrm>
            <a:prstGeom prst="rect">
              <a:avLst/>
            </a:prstGeom>
          </p:spPr>
          <p:txBody>
            <a:bodyPr wrap="none">
              <a:spAutoFit/>
            </a:bodyPr>
            <a:lstStyle/>
            <a:p>
              <a:pPr algn="l"/>
              <a:r>
                <a:rPr lang="de-DE" sz="1600" dirty="0">
                  <a:latin typeface="Fujitsu Sans" panose="020B0404060202020204" pitchFamily="34" charset="0"/>
                </a:rPr>
                <a:t>Monitoring</a:t>
              </a:r>
              <a:endParaRPr lang="en-US" sz="1600" dirty="0">
                <a:latin typeface="Fujitsu Sans" panose="020B0404060202020204" pitchFamily="34" charset="0"/>
              </a:endParaRPr>
            </a:p>
          </p:txBody>
        </p:sp>
      </p:grpSp>
    </p:spTree>
    <p:extLst>
      <p:ext uri="{BB962C8B-B14F-4D97-AF65-F5344CB8AC3E}">
        <p14:creationId xmlns:p14="http://schemas.microsoft.com/office/powerpoint/2010/main" val="284161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2_EN_R">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EN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68</Words>
  <Application>Microsoft Office PowerPoint</Application>
  <PresentationFormat>On-screen Show (4:3)</PresentationFormat>
  <Paragraphs>30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Fujitsu Sans</vt:lpstr>
      <vt:lpstr>Wingdings</vt:lpstr>
      <vt:lpstr>F_Tool_2_EN_R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2017-11-26T11:47:45Z</dcterms:modified>
</cp:coreProperties>
</file>