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88" r:id="rId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72">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362" autoAdjust="0"/>
  </p:normalViewPr>
  <p:slideViewPr>
    <p:cSldViewPr>
      <p:cViewPr varScale="1">
        <p:scale>
          <a:sx n="86" d="100"/>
          <a:sy n="86" d="100"/>
        </p:scale>
        <p:origin x="1842" y="84"/>
      </p:cViewPr>
      <p:guideLst>
        <p:guide orient="horz" pos="4073"/>
        <p:guide orient="horz" pos="572"/>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00461" y="912168"/>
            <a:ext cx="7405488" cy="5685184"/>
            <a:chOff x="1300461" y="912168"/>
            <a:chExt cx="7405488" cy="5685184"/>
          </a:xfrm>
        </p:grpSpPr>
        <p:grpSp>
          <p:nvGrpSpPr>
            <p:cNvPr id="3" name="Group 2"/>
            <p:cNvGrpSpPr/>
            <p:nvPr/>
          </p:nvGrpSpPr>
          <p:grpSpPr>
            <a:xfrm>
              <a:off x="1300461" y="912168"/>
              <a:ext cx="6872014" cy="5685184"/>
              <a:chOff x="1300461" y="912168"/>
              <a:chExt cx="6872014" cy="5685184"/>
            </a:xfrm>
          </p:grpSpPr>
          <p:sp>
            <p:nvSpPr>
              <p:cNvPr id="126" name="TextBox 125"/>
              <p:cNvSpPr txBox="1"/>
              <p:nvPr/>
            </p:nvSpPr>
            <p:spPr>
              <a:xfrm>
                <a:off x="4290722" y="6258798"/>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sp>
            <p:nvSpPr>
              <p:cNvPr id="128" name="TextBox 127"/>
              <p:cNvSpPr txBox="1"/>
              <p:nvPr/>
            </p:nvSpPr>
            <p:spPr>
              <a:xfrm>
                <a:off x="2699792" y="6258798"/>
                <a:ext cx="1487908" cy="338554"/>
              </a:xfrm>
              <a:prstGeom prst="rect">
                <a:avLst/>
              </a:prstGeom>
              <a:noFill/>
            </p:spPr>
            <p:txBody>
              <a:bodyPr wrap="none" rtlCol="0">
                <a:spAutoFit/>
              </a:bodyPr>
              <a:lstStyle/>
              <a:p>
                <a:r>
                  <a:rPr lang="de-DE" sz="1600" dirty="0" err="1" smtClean="0">
                    <a:latin typeface="Fujitsu Sans" panose="020B0404060202020204" pitchFamily="34" charset="0"/>
                  </a:rPr>
                  <a:t>Application</a:t>
                </a:r>
                <a:r>
                  <a:rPr lang="de-DE" sz="1600" dirty="0" smtClean="0">
                    <a:latin typeface="Fujitsu Sans" panose="020B0404060202020204" pitchFamily="34" charset="0"/>
                  </a:rPr>
                  <a:t> Operator</a:t>
                </a:r>
                <a:endParaRPr lang="en-US" sz="1600" dirty="0" smtClean="0">
                  <a:latin typeface="Fujitsu Sans" panose="020B0404060202020204" pitchFamily="34" charset="0"/>
                </a:endParaRPr>
              </a:p>
            </p:txBody>
          </p:sp>
          <p:grpSp>
            <p:nvGrpSpPr>
              <p:cNvPr id="2" name="Group 1"/>
              <p:cNvGrpSpPr/>
              <p:nvPr/>
            </p:nvGrpSpPr>
            <p:grpSpPr>
              <a:xfrm>
                <a:off x="1300461" y="912168"/>
                <a:ext cx="6872014" cy="5541168"/>
                <a:chOff x="1300461" y="912168"/>
                <a:chExt cx="6872014" cy="5541168"/>
              </a:xfrm>
            </p:grpSpPr>
            <p:pic>
              <p:nvPicPr>
                <p:cNvPr id="127" name="Picture 7" descr="Z:\CTO_Cloud_ppt\graphics\1096_iconsPersonalApps.png"/>
                <p:cNvPicPr>
                  <a:picLocks noChangeAspect="1" noChangeArrowheads="1"/>
                </p:cNvPicPr>
                <p:nvPr/>
              </p:nvPicPr>
              <p:blipFill rotWithShape="1">
                <a:blip r:embed="rId3" cstate="print"/>
                <a:srcRect t="18101"/>
                <a:stretch/>
              </p:blipFill>
              <p:spPr bwMode="auto">
                <a:xfrm>
                  <a:off x="4427984" y="5804564"/>
                  <a:ext cx="792163" cy="648772"/>
                </a:xfrm>
                <a:prstGeom prst="rect">
                  <a:avLst/>
                </a:prstGeom>
                <a:noFill/>
                <a:ln w="9525">
                  <a:noFill/>
                  <a:miter lim="800000"/>
                  <a:headEnd/>
                  <a:tailEnd/>
                </a:ln>
              </p:spPr>
            </p:pic>
            <p:pic>
              <p:nvPicPr>
                <p:cNvPr id="129" name="Picture 7" descr="Z:\CTO_Cloud_ppt\graphics\1096_iconsPersonalApps.png"/>
                <p:cNvPicPr>
                  <a:picLocks noChangeAspect="1" noChangeArrowheads="1"/>
                </p:cNvPicPr>
                <p:nvPr/>
              </p:nvPicPr>
              <p:blipFill rotWithShape="1">
                <a:blip r:embed="rId3" cstate="print"/>
                <a:srcRect t="18101"/>
                <a:stretch/>
              </p:blipFill>
              <p:spPr bwMode="auto">
                <a:xfrm>
                  <a:off x="3132456" y="5804564"/>
                  <a:ext cx="792163" cy="648772"/>
                </a:xfrm>
                <a:prstGeom prst="rect">
                  <a:avLst/>
                </a:prstGeom>
                <a:noFill/>
                <a:ln w="9525">
                  <a:noFill/>
                  <a:miter lim="800000"/>
                  <a:headEnd/>
                  <a:tailEnd/>
                </a:ln>
              </p:spPr>
            </p:pic>
            <p:sp>
              <p:nvSpPr>
                <p:cNvPr id="130" name="TextBox 129"/>
                <p:cNvSpPr txBox="1"/>
                <p:nvPr/>
              </p:nvSpPr>
              <p:spPr>
                <a:xfrm>
                  <a:off x="1716780" y="5353471"/>
                  <a:ext cx="1919116" cy="307777"/>
                </a:xfrm>
                <a:prstGeom prst="rect">
                  <a:avLst/>
                </a:prstGeom>
                <a:noFill/>
              </p:spPr>
              <p:txBody>
                <a:bodyPr wrap="none" rtlCol="0">
                  <a:spAutoFit/>
                </a:bodyPr>
                <a:lstStyle/>
                <a:p>
                  <a:r>
                    <a:rPr lang="en-US" sz="1400" dirty="0" smtClean="0">
                      <a:latin typeface="Fujitsu Sans" panose="020B0404060202020204" pitchFamily="34" charset="0"/>
                    </a:rPr>
                    <a:t>Monitors VM for </a:t>
                  </a:r>
                  <a:r>
                    <a:rPr lang="en-US" sz="1400" dirty="0" smtClean="0">
                      <a:latin typeface="Fujitsu Sans" panose="020B0404060202020204" pitchFamily="34" charset="0"/>
                    </a:rPr>
                    <a:t>Service A and B </a:t>
                  </a:r>
                  <a:endParaRPr lang="en-US" sz="1400" dirty="0">
                    <a:latin typeface="Fujitsu Sans" panose="020B0404060202020204" pitchFamily="34" charset="0"/>
                  </a:endParaRPr>
                </a:p>
              </p:txBody>
            </p:sp>
            <p:sp>
              <p:nvSpPr>
                <p:cNvPr id="131" name="TextBox 130"/>
                <p:cNvSpPr txBox="1"/>
                <p:nvPr/>
              </p:nvSpPr>
              <p:spPr>
                <a:xfrm>
                  <a:off x="4788716" y="5353471"/>
                  <a:ext cx="2015532" cy="307777"/>
                </a:xfrm>
                <a:prstGeom prst="rect">
                  <a:avLst/>
                </a:prstGeom>
                <a:noFill/>
              </p:spPr>
              <p:txBody>
                <a:bodyPr wrap="square" rtlCol="0">
                  <a:spAutoFit/>
                </a:bodyPr>
                <a:lstStyle/>
                <a:p>
                  <a:r>
                    <a:rPr lang="en-US" sz="1400" dirty="0" smtClean="0">
                      <a:latin typeface="Fujitsu Sans" panose="020B0404060202020204" pitchFamily="34" charset="0"/>
                    </a:rPr>
                    <a:t>Monitors OpenStack services</a:t>
                  </a:r>
                  <a:endParaRPr lang="en-US" sz="1400" dirty="0">
                    <a:latin typeface="Fujitsu Sans" panose="020B0404060202020204" pitchFamily="34" charset="0"/>
                  </a:endParaRPr>
                </a:p>
              </p:txBody>
            </p:sp>
            <p:sp>
              <p:nvSpPr>
                <p:cNvPr id="132" name="Rectangle 131"/>
                <p:cNvSpPr/>
                <p:nvPr/>
              </p:nvSpPr>
              <p:spPr bwMode="auto">
                <a:xfrm>
                  <a:off x="3204539" y="1196752"/>
                  <a:ext cx="2024117"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133" name="Rounded Rectangle 132"/>
                <p:cNvSpPr/>
                <p:nvPr/>
              </p:nvSpPr>
              <p:spPr bwMode="gray">
                <a:xfrm>
                  <a:off x="3348555" y="1484784"/>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134" name="Group 133"/>
                <p:cNvGrpSpPr/>
                <p:nvPr/>
              </p:nvGrpSpPr>
              <p:grpSpPr>
                <a:xfrm>
                  <a:off x="1300461" y="2132856"/>
                  <a:ext cx="848904" cy="800472"/>
                  <a:chOff x="1443786" y="2129408"/>
                  <a:chExt cx="848904" cy="800472"/>
                </a:xfrm>
              </p:grpSpPr>
              <p:sp>
                <p:nvSpPr>
                  <p:cNvPr id="151" name="TextBox 150"/>
                  <p:cNvSpPr txBox="1"/>
                  <p:nvPr/>
                </p:nvSpPr>
                <p:spPr>
                  <a:xfrm>
                    <a:off x="1546973" y="2591326"/>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152" name="Picture 7" descr="Z:\CTO_Cloud_ppt\graphics\1096_iconsPersonalApps.png"/>
                  <p:cNvPicPr>
                    <a:picLocks noChangeAspect="1" noChangeArrowheads="1"/>
                  </p:cNvPicPr>
                  <p:nvPr/>
                </p:nvPicPr>
                <p:blipFill rotWithShape="1">
                  <a:blip r:embed="rId3" cstate="print"/>
                  <a:srcRect t="20885"/>
                  <a:stretch/>
                </p:blipFill>
                <p:spPr bwMode="auto">
                  <a:xfrm>
                    <a:off x="1443786" y="2129408"/>
                    <a:ext cx="792163" cy="626720"/>
                  </a:xfrm>
                  <a:prstGeom prst="rect">
                    <a:avLst/>
                  </a:prstGeom>
                  <a:noFill/>
                  <a:ln w="9525">
                    <a:noFill/>
                    <a:miter lim="800000"/>
                    <a:headEnd/>
                    <a:tailEnd/>
                  </a:ln>
                </p:spPr>
              </p:pic>
            </p:grpSp>
            <p:pic>
              <p:nvPicPr>
                <p:cNvPr id="150" name="Picture 7" descr="Z:\CTO_Cloud_ppt\graphics\1096_iconsPersonalApps.png"/>
                <p:cNvPicPr>
                  <a:picLocks noChangeAspect="1" noChangeArrowheads="1"/>
                </p:cNvPicPr>
                <p:nvPr/>
              </p:nvPicPr>
              <p:blipFill rotWithShape="1">
                <a:blip r:embed="rId3" cstate="print"/>
                <a:srcRect t="18101"/>
                <a:stretch/>
              </p:blipFill>
              <p:spPr bwMode="auto">
                <a:xfrm>
                  <a:off x="7380312" y="2204164"/>
                  <a:ext cx="792163" cy="648772"/>
                </a:xfrm>
                <a:prstGeom prst="rect">
                  <a:avLst/>
                </a:prstGeom>
                <a:noFill/>
                <a:ln w="9525">
                  <a:noFill/>
                  <a:miter lim="800000"/>
                  <a:headEnd/>
                  <a:tailEnd/>
                </a:ln>
              </p:spPr>
            </p:pic>
            <p:cxnSp>
              <p:nvCxnSpPr>
                <p:cNvPr id="136" name="Elbow Connector 4"/>
                <p:cNvCxnSpPr/>
                <p:nvPr/>
              </p:nvCxnSpPr>
              <p:spPr bwMode="auto">
                <a:xfrm>
                  <a:off x="2267744" y="1916832"/>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7" name="Rectangle 136"/>
                <p:cNvSpPr/>
                <p:nvPr/>
              </p:nvSpPr>
              <p:spPr bwMode="auto">
                <a:xfrm>
                  <a:off x="2844500" y="912168"/>
                  <a:ext cx="2726953"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138" name="Rounded Rectangle 137"/>
                <p:cNvSpPr/>
                <p:nvPr/>
              </p:nvSpPr>
              <p:spPr>
                <a:xfrm>
                  <a:off x="3420563" y="200476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VM</a:t>
                  </a:r>
                  <a:endParaRPr lang="en-US" sz="1600" dirty="0">
                    <a:solidFill>
                      <a:schemeClr val="bg1"/>
                    </a:solidFill>
                    <a:latin typeface="Fujitsu Sans" panose="020B0404060202020204" pitchFamily="34" charset="0"/>
                  </a:endParaRPr>
                </a:p>
              </p:txBody>
            </p:sp>
            <p:sp>
              <p:nvSpPr>
                <p:cNvPr id="139" name="Rounded Rectangle 138"/>
                <p:cNvSpPr/>
                <p:nvPr/>
              </p:nvSpPr>
              <p:spPr>
                <a:xfrm>
                  <a:off x="3960465" y="2004766"/>
                  <a:ext cx="468210"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a:t>
                  </a:r>
                  <a:endParaRPr lang="en-US" sz="1600" dirty="0">
                    <a:solidFill>
                      <a:schemeClr val="bg1"/>
                    </a:solidFill>
                    <a:latin typeface="Fujitsu Sans" panose="020B0404060202020204" pitchFamily="34" charset="0"/>
                  </a:endParaRPr>
                </a:p>
              </p:txBody>
            </p:sp>
            <p:sp>
              <p:nvSpPr>
                <p:cNvPr id="140" name="Rounded Rectangle 139"/>
                <p:cNvSpPr/>
                <p:nvPr/>
              </p:nvSpPr>
              <p:spPr>
                <a:xfrm>
                  <a:off x="4500683" y="2004765"/>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41" name="Rounded Rectangle 140"/>
                <p:cNvSpPr/>
                <p:nvPr/>
              </p:nvSpPr>
              <p:spPr bwMode="gray">
                <a:xfrm>
                  <a:off x="3348556" y="3624496"/>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42" name="Rounded Rectangle 141"/>
                <p:cNvSpPr/>
                <p:nvPr/>
              </p:nvSpPr>
              <p:spPr>
                <a:xfrm>
                  <a:off x="3456529" y="3903716"/>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143" name="Elbow Connector 4"/>
                <p:cNvCxnSpPr/>
                <p:nvPr/>
              </p:nvCxnSpPr>
              <p:spPr bwMode="auto">
                <a:xfrm>
                  <a:off x="2267744" y="3056260"/>
                  <a:ext cx="1080120"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4" name="TextBox 143"/>
                <p:cNvSpPr txBox="1"/>
                <p:nvPr/>
              </p:nvSpPr>
              <p:spPr>
                <a:xfrm>
                  <a:off x="2195736" y="1700808"/>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47" name="Elbow Connector 4"/>
                <p:cNvCxnSpPr/>
                <p:nvPr/>
              </p:nvCxnSpPr>
              <p:spPr bwMode="auto">
                <a:xfrm rot="10800000">
                  <a:off x="5220072" y="2628000"/>
                  <a:ext cx="1799510" cy="8912"/>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8" name="Elbow Connector 4"/>
                <p:cNvCxnSpPr/>
                <p:nvPr/>
              </p:nvCxnSpPr>
              <p:spPr bwMode="auto">
                <a:xfrm rot="5400000" flipH="1" flipV="1">
                  <a:off x="4382843"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7" name="Rounded Rectangle 116"/>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118" name="Rounded Rectangle 117"/>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19" name="Rounded Rectangle 118"/>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120" name="Rounded Rectangle 119"/>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VM</a:t>
                  </a:r>
                  <a:endParaRPr lang="en-US" sz="1600" dirty="0">
                    <a:solidFill>
                      <a:schemeClr val="bg1"/>
                    </a:solidFill>
                    <a:latin typeface="Fujitsu Sans" panose="020B0404060202020204" pitchFamily="34" charset="0"/>
                  </a:endParaRPr>
                </a:p>
              </p:txBody>
            </p:sp>
            <p:sp>
              <p:nvSpPr>
                <p:cNvPr id="121" name="Rounded Rectangle 120"/>
                <p:cNvSpPr/>
                <p:nvPr/>
              </p:nvSpPr>
              <p:spPr>
                <a:xfrm>
                  <a:off x="3956431"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a:t>
                  </a:r>
                  <a:endParaRPr lang="en-US" sz="1600" dirty="0">
                    <a:solidFill>
                      <a:schemeClr val="bg1"/>
                    </a:solidFill>
                    <a:latin typeface="Fujitsu Sans" panose="020B0404060202020204" pitchFamily="34" charset="0"/>
                  </a:endParaRPr>
                </a:p>
              </p:txBody>
            </p:sp>
            <p:sp>
              <p:nvSpPr>
                <p:cNvPr id="122" name="Rounded Rectangle 121"/>
                <p:cNvSpPr/>
                <p:nvPr/>
              </p:nvSpPr>
              <p:spPr>
                <a:xfrm>
                  <a:off x="449999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a:t>
                  </a:r>
                  <a:endParaRPr lang="en-US" sz="1600" dirty="0">
                    <a:solidFill>
                      <a:schemeClr val="bg1"/>
                    </a:solidFill>
                    <a:latin typeface="Fujitsu Sans" panose="020B0404060202020204" pitchFamily="34" charset="0"/>
                  </a:endParaRPr>
                </a:p>
              </p:txBody>
            </p:sp>
            <p:sp>
              <p:nvSpPr>
                <p:cNvPr id="124" name="TextBox 123"/>
                <p:cNvSpPr txBox="1"/>
                <p:nvPr/>
              </p:nvSpPr>
              <p:spPr>
                <a:xfrm>
                  <a:off x="2195736" y="2833191"/>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25" name="Elbow Connector 4"/>
                <p:cNvCxnSpPr/>
                <p:nvPr/>
              </p:nvCxnSpPr>
              <p:spPr bwMode="auto">
                <a:xfrm rot="5400000" flipH="1" flipV="1">
                  <a:off x="3279382"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3" name="TextBox 112"/>
                <p:cNvSpPr txBox="1"/>
                <p:nvPr/>
              </p:nvSpPr>
              <p:spPr>
                <a:xfrm>
                  <a:off x="2195736" y="2996952"/>
                  <a:ext cx="688009" cy="307777"/>
                </a:xfrm>
                <a:prstGeom prst="rect">
                  <a:avLst/>
                </a:prstGeom>
                <a:noFill/>
              </p:spPr>
              <p:txBody>
                <a:bodyPr wrap="none" rtlCol="0">
                  <a:spAutoFit/>
                </a:bodyPr>
                <a:lstStyle/>
                <a:p>
                  <a:r>
                    <a:rPr lang="en-US" sz="1400" dirty="0" smtClean="0">
                      <a:latin typeface="Fujitsu Sans" panose="020B0404060202020204" pitchFamily="34" charset="0"/>
                    </a:rPr>
                    <a:t>Service B</a:t>
                  </a:r>
                  <a:endParaRPr lang="en-US" sz="1400" dirty="0">
                    <a:latin typeface="Fujitsu Sans" panose="020B0404060202020204" pitchFamily="34" charset="0"/>
                  </a:endParaRPr>
                </a:p>
              </p:txBody>
            </p:sp>
            <p:sp>
              <p:nvSpPr>
                <p:cNvPr id="115" name="TextBox 114"/>
                <p:cNvSpPr txBox="1"/>
                <p:nvPr/>
              </p:nvSpPr>
              <p:spPr>
                <a:xfrm>
                  <a:off x="2195736"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sp>
              <p:nvSpPr>
                <p:cNvPr id="42" name="TextBox 41"/>
                <p:cNvSpPr txBox="1"/>
                <p:nvPr/>
              </p:nvSpPr>
              <p:spPr>
                <a:xfrm>
                  <a:off x="4741867" y="5571167"/>
                  <a:ext cx="3430608"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 Collects and analyzes log data on OpenStack services</a:t>
                  </a:r>
                  <a:endParaRPr lang="en-US" sz="1400" dirty="0">
                    <a:latin typeface="Fujitsu Sans" panose="020B0404060202020204" pitchFamily="34" charset="0"/>
                  </a:endParaRPr>
                </a:p>
              </p:txBody>
            </p:sp>
          </p:grpSp>
        </p:grpSp>
        <p:sp>
          <p:nvSpPr>
            <p:cNvPr id="47" name="TextBox 46"/>
            <p:cNvSpPr txBox="1"/>
            <p:nvPr/>
          </p:nvSpPr>
          <p:spPr>
            <a:xfrm>
              <a:off x="7524328" y="2802414"/>
              <a:ext cx="723275" cy="338554"/>
            </a:xfrm>
            <a:prstGeom prst="rect">
              <a:avLst/>
            </a:prstGeom>
            <a:noFill/>
          </p:spPr>
          <p:txBody>
            <a:bodyPr wrap="none" rtlCol="0">
              <a:spAutoFit/>
            </a:bodyPr>
            <a:lstStyle/>
            <a:p>
              <a:r>
                <a:rPr lang="en-US" sz="1600" dirty="0" smtClean="0">
                  <a:latin typeface="Fujitsu Sans" panose="020B0404060202020204" pitchFamily="34" charset="0"/>
                </a:rPr>
                <a:t>Operator</a:t>
              </a:r>
            </a:p>
          </p:txBody>
        </p:sp>
        <p:sp>
          <p:nvSpPr>
            <p:cNvPr id="48" name="TextBox 47"/>
            <p:cNvSpPr txBox="1"/>
            <p:nvPr/>
          </p:nvSpPr>
          <p:spPr>
            <a:xfrm>
              <a:off x="5724128" y="2334459"/>
              <a:ext cx="1982546" cy="374461"/>
            </a:xfrm>
            <a:prstGeom prst="rect">
              <a:avLst/>
            </a:prstGeom>
            <a:noFill/>
          </p:spPr>
          <p:txBody>
            <a:bodyPr wrap="square" rtlCol="0">
              <a:spAutoFit/>
            </a:bodyPr>
            <a:lstStyle/>
            <a:p>
              <a:pPr algn="l">
                <a:lnSpc>
                  <a:spcPts val="1080"/>
                </a:lnSpc>
              </a:pPr>
              <a:r>
                <a:rPr lang="en-US" sz="1400" dirty="0" smtClean="0">
                  <a:latin typeface="Fujitsu Sans" panose="020B0404060202020204" pitchFamily="34" charset="0"/>
                </a:rPr>
                <a:t>Monitors the</a:t>
              </a:r>
              <a:endParaRPr lang="en-US" sz="1400" dirty="0">
                <a:latin typeface="Fujitsu Sans" panose="020B0404060202020204" pitchFamily="34" charset="0"/>
              </a:endParaRPr>
            </a:p>
            <a:p>
              <a:pPr algn="l">
                <a:lnSpc>
                  <a:spcPts val="1080"/>
                </a:lnSpc>
              </a:pPr>
              <a:r>
                <a:rPr lang="en-US" sz="1400" dirty="0" smtClean="0">
                  <a:latin typeface="Fujitsu Sans" panose="020B0404060202020204" pitchFamily="34" charset="0"/>
                </a:rPr>
                <a:t>Monitoring Service itself</a:t>
              </a:r>
              <a:endParaRPr lang="en-US" sz="1400" dirty="0">
                <a:latin typeface="Fujitsu Sans" panose="020B0404060202020204" pitchFamily="34" charset="0"/>
              </a:endParaRPr>
            </a:p>
          </p:txBody>
        </p:sp>
        <p:sp>
          <p:nvSpPr>
            <p:cNvPr id="49" name="TextBox 48"/>
            <p:cNvSpPr txBox="1"/>
            <p:nvPr/>
          </p:nvSpPr>
          <p:spPr>
            <a:xfrm>
              <a:off x="5700284" y="2636912"/>
              <a:ext cx="1848452" cy="515526"/>
            </a:xfrm>
            <a:prstGeom prst="rect">
              <a:avLst/>
            </a:prstGeom>
            <a:noFill/>
          </p:spPr>
          <p:txBody>
            <a:bodyPr wrap="square" rtlCol="0">
              <a:spAutoFit/>
            </a:bodyPr>
            <a:lstStyle/>
            <a:p>
              <a:pPr algn="l">
                <a:lnSpc>
                  <a:spcPts val="1080"/>
                </a:lnSpc>
              </a:pPr>
              <a:r>
                <a:rPr lang="en-US" sz="1400" dirty="0" smtClean="0">
                  <a:latin typeface="Fujitsu Sans" panose="020B0404060202020204" pitchFamily="34" charset="0"/>
                </a:rPr>
                <a:t> Collects </a:t>
              </a:r>
              <a:r>
                <a:rPr lang="en-US" sz="1400" dirty="0" smtClean="0">
                  <a:latin typeface="Fujitsu Sans" panose="020B0404060202020204" pitchFamily="34" charset="0"/>
                </a:rPr>
                <a:t>and analyzes</a:t>
              </a:r>
              <a:endParaRPr lang="en-US" sz="1400" dirty="0">
                <a:latin typeface="Fujitsu Sans" panose="020B0404060202020204" pitchFamily="34" charset="0"/>
              </a:endParaRPr>
            </a:p>
            <a:p>
              <a:pPr algn="l">
                <a:lnSpc>
                  <a:spcPts val="1080"/>
                </a:lnSpc>
              </a:pPr>
              <a:r>
                <a:rPr lang="en-US" sz="1400" dirty="0" smtClean="0">
                  <a:latin typeface="Fujitsu Sans" panose="020B0404060202020204" pitchFamily="34" charset="0"/>
                </a:rPr>
                <a:t> log </a:t>
              </a:r>
              <a:r>
                <a:rPr lang="en-US" sz="1400" dirty="0" smtClean="0">
                  <a:latin typeface="Fujitsu Sans" panose="020B0404060202020204" pitchFamily="34" charset="0"/>
                </a:rPr>
                <a:t>data on the</a:t>
              </a:r>
            </a:p>
            <a:p>
              <a:pPr algn="l">
                <a:lnSpc>
                  <a:spcPts val="1080"/>
                </a:lnSpc>
              </a:pPr>
              <a:r>
                <a:rPr lang="de-DE" sz="1400" dirty="0" smtClean="0">
                  <a:latin typeface="Fujitsu Sans" panose="020B0404060202020204" pitchFamily="34" charset="0"/>
                </a:rPr>
                <a:t> Monitoring </a:t>
              </a:r>
              <a:r>
                <a:rPr lang="de-DE" sz="1400" dirty="0" smtClean="0">
                  <a:latin typeface="Fujitsu Sans" panose="020B0404060202020204" pitchFamily="34" charset="0"/>
                </a:rPr>
                <a:t>Service</a:t>
              </a:r>
              <a:endParaRPr lang="en-US" sz="1400" dirty="0">
                <a:latin typeface="Fujitsu Sans" panose="020B0404060202020204" pitchFamily="34" charset="0"/>
              </a:endParaRPr>
            </a:p>
          </p:txBody>
        </p:sp>
        <p:sp>
          <p:nvSpPr>
            <p:cNvPr id="50" name="TextBox 49"/>
            <p:cNvSpPr txBox="1"/>
            <p:nvPr/>
          </p:nvSpPr>
          <p:spPr>
            <a:xfrm>
              <a:off x="6948264" y="2658398"/>
              <a:ext cx="1757685" cy="338554"/>
            </a:xfrm>
            <a:prstGeom prst="rect">
              <a:avLst/>
            </a:prstGeom>
            <a:noFill/>
          </p:spPr>
          <p:txBody>
            <a:bodyPr wrap="square" rtlCol="0">
              <a:spAutoFit/>
            </a:bodyPr>
            <a:lstStyle/>
            <a:p>
              <a:r>
                <a:rPr lang="en-US" sz="1600" dirty="0" smtClean="0">
                  <a:latin typeface="Fujitsu Sans" panose="020B0404060202020204" pitchFamily="34" charset="0"/>
                </a:rPr>
                <a:t>     Monitoring Service </a:t>
              </a:r>
            </a:p>
          </p:txBody>
        </p:sp>
        <p:sp>
          <p:nvSpPr>
            <p:cNvPr id="52" name="Rectangle 51"/>
            <p:cNvSpPr/>
            <p:nvPr/>
          </p:nvSpPr>
          <p:spPr>
            <a:xfrm>
              <a:off x="3243553" y="1187460"/>
              <a:ext cx="822661" cy="338554"/>
            </a:xfrm>
            <a:prstGeom prst="rect">
              <a:avLst/>
            </a:prstGeom>
          </p:spPr>
          <p:txBody>
            <a:bodyPr wrap="none">
              <a:spAutoFit/>
            </a:bodyPr>
            <a:lstStyle/>
            <a:p>
              <a:pPr algn="l"/>
              <a:r>
                <a:rPr lang="de-DE" sz="1600" dirty="0">
                  <a:latin typeface="Fujitsu Sans" panose="020B0404060202020204" pitchFamily="34" charset="0"/>
                </a:rPr>
                <a:t>Monitoring</a:t>
              </a:r>
              <a:endParaRPr lang="en-US" sz="1600" dirty="0">
                <a:latin typeface="Fujitsu Sans" panose="020B0404060202020204" pitchFamily="34" charset="0"/>
              </a:endParaRPr>
            </a:p>
          </p:txBody>
        </p:sp>
      </p:grpSp>
    </p:spTree>
    <p:extLst>
      <p:ext uri="{BB962C8B-B14F-4D97-AF65-F5344CB8AC3E}">
        <p14:creationId xmlns:p14="http://schemas.microsoft.com/office/powerpoint/2010/main" val="284161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73</Words>
  <Application>Microsoft Office PowerPoint</Application>
  <PresentationFormat>On-screen Show (4:3)</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Fujitsu Sans</vt:lpstr>
      <vt:lpstr>Wingdings</vt:lpstr>
      <vt:lpstr>F_Tool_2_EN_R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2017-12-03T11:45:06Z</dcterms:modified>
</cp:coreProperties>
</file>