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7142"/>
  <p:notesSz cx="12192000" cy="128460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20">
                <a:latin typeface="PMingLiU"/>
                <a:cs typeface="PMingLiU"/>
              </a:rPr>
              <a:t>エージェント</a:t>
            </a:r>
            <a:r>
              <a:rPr dirty="0" spc="-165">
                <a:latin typeface="SimSun"/>
                <a:cs typeface="SimSun"/>
              </a:rPr>
              <a:t>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20">
                <a:latin typeface="PMingLiU"/>
                <a:cs typeface="PMingLiU"/>
              </a:rPr>
              <a:t>エージェント</a:t>
            </a:r>
            <a:r>
              <a:rPr dirty="0" spc="-165">
                <a:latin typeface="SimSun"/>
                <a:cs typeface="SimSun"/>
              </a:rPr>
              <a:t>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299" y="1392199"/>
            <a:ext cx="5448300" cy="3912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502399" y="2160559"/>
            <a:ext cx="5092700" cy="436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D4D4D4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20">
                <a:latin typeface="PMingLiU"/>
                <a:cs typeface="PMingLiU"/>
              </a:rPr>
              <a:t>エージェント</a:t>
            </a:r>
            <a:r>
              <a:rPr dirty="0" spc="-165">
                <a:latin typeface="SimSun"/>
                <a:cs typeface="SimSun"/>
              </a:rPr>
              <a:t>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20">
                <a:latin typeface="PMingLiU"/>
                <a:cs typeface="PMingLiU"/>
              </a:rPr>
              <a:t>エージェント</a:t>
            </a:r>
            <a:r>
              <a:rPr dirty="0" spc="-165">
                <a:latin typeface="SimSun"/>
                <a:cs typeface="SimSun"/>
              </a:rPr>
              <a:t>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20">
                <a:latin typeface="PMingLiU"/>
                <a:cs typeface="PMingLiU"/>
              </a:rPr>
              <a:t>エージェント</a:t>
            </a:r>
            <a:r>
              <a:rPr dirty="0" spc="-165">
                <a:latin typeface="SimSun"/>
                <a:cs typeface="SimSun"/>
              </a:rPr>
              <a:t>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6943" y="372484"/>
            <a:ext cx="9608859" cy="122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1392199"/>
            <a:ext cx="5201285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026721" y="7128001"/>
            <a:ext cx="4873625" cy="40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20">
                <a:latin typeface="PMingLiU"/>
                <a:cs typeface="PMingLiU"/>
              </a:rPr>
              <a:t>エージェント</a:t>
            </a:r>
            <a:r>
              <a:rPr dirty="0" spc="-165">
                <a:latin typeface="SimSun"/>
                <a:cs typeface="SimSun"/>
              </a:rPr>
              <a:t>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53.png"/><Relationship Id="rId6" Type="http://schemas.openxmlformats.org/officeDocument/2006/relationships/image" Target="../media/image78.png"/><Relationship Id="rId7" Type="http://schemas.openxmlformats.org/officeDocument/2006/relationships/hyperlink" Target="https://aka.ms/vscode-mcp-docs" TargetMode="External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79.png"/><Relationship Id="rId12" Type="http://schemas.openxmlformats.org/officeDocument/2006/relationships/image" Target="../media/image48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64.png"/><Relationship Id="rId21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www.itmedia.co.jp/news/articles/2505/20/news097.html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devblogs.microsoft.com/visualstudio/" TargetMode="External"/><Relationship Id="rId8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hyperlink" Target="https://www.publickey1.jp/blog/25/" TargetMode="External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hyperlink" Target="https://www.publickey1.jp/blog/25/windowsmcpaiwindows.html" TargetMode="External"/><Relationship Id="rId8" Type="http://schemas.openxmlformats.org/officeDocument/2006/relationships/image" Target="../media/image28.png"/><Relationship Id="rId9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37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43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hyperlink" Target="https://github.com/microsoft/mcp-server-samples" TargetMode="External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914899" y="1247774"/>
              <a:ext cx="2362200" cy="419100"/>
            </a:xfrm>
            <a:custGeom>
              <a:avLst/>
              <a:gdLst/>
              <a:ahLst/>
              <a:cxnLst/>
              <a:rect l="l" t="t" r="r" b="b"/>
              <a:pathLst>
                <a:path w="2362200" h="419100">
                  <a:moveTo>
                    <a:pt x="2329151" y="419099"/>
                  </a:moveTo>
                  <a:lnTo>
                    <a:pt x="33047" y="419099"/>
                  </a:lnTo>
                  <a:lnTo>
                    <a:pt x="28187" y="418132"/>
                  </a:lnTo>
                  <a:lnTo>
                    <a:pt x="966" y="390912"/>
                  </a:lnTo>
                  <a:lnTo>
                    <a:pt x="0" y="386052"/>
                  </a:lnTo>
                  <a:lnTo>
                    <a:pt x="0" y="380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29151" y="0"/>
                  </a:lnTo>
                  <a:lnTo>
                    <a:pt x="2361232" y="28187"/>
                  </a:lnTo>
                  <a:lnTo>
                    <a:pt x="2362199" y="33047"/>
                  </a:lnTo>
                  <a:lnTo>
                    <a:pt x="2362199" y="386052"/>
                  </a:lnTo>
                  <a:lnTo>
                    <a:pt x="2334011" y="418132"/>
                  </a:lnTo>
                  <a:lnTo>
                    <a:pt x="2329151" y="419099"/>
                  </a:lnTo>
                  <a:close/>
                </a:path>
              </a:pathLst>
            </a:custGeom>
            <a:solidFill>
              <a:srgbClr val="000000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057278" y="1297229"/>
            <a:ext cx="2077720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5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6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650" spc="-100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6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650" spc="-85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650">
              <a:latin typeface="DejaVu Sans"/>
              <a:cs typeface="DejaVu San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429000" y="22479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09549" y="57149"/>
                </a:moveTo>
                <a:lnTo>
                  <a:pt x="171449" y="57149"/>
                </a:lnTo>
                <a:lnTo>
                  <a:pt x="171449" y="19049"/>
                </a:lnTo>
                <a:lnTo>
                  <a:pt x="172944" y="11628"/>
                </a:lnTo>
                <a:lnTo>
                  <a:pt x="177023" y="5573"/>
                </a:lnTo>
                <a:lnTo>
                  <a:pt x="183078" y="1494"/>
                </a:lnTo>
                <a:lnTo>
                  <a:pt x="190499" y="0"/>
                </a:lnTo>
                <a:lnTo>
                  <a:pt x="197921" y="1494"/>
                </a:lnTo>
                <a:lnTo>
                  <a:pt x="203976" y="5573"/>
                </a:lnTo>
                <a:lnTo>
                  <a:pt x="208055" y="11628"/>
                </a:lnTo>
                <a:lnTo>
                  <a:pt x="209549" y="19049"/>
                </a:lnTo>
                <a:lnTo>
                  <a:pt x="209549" y="57149"/>
                </a:lnTo>
                <a:close/>
              </a:path>
              <a:path w="381000" h="304800">
                <a:moveTo>
                  <a:pt x="280987" y="304799"/>
                </a:moveTo>
                <a:lnTo>
                  <a:pt x="100012" y="304799"/>
                </a:lnTo>
                <a:lnTo>
                  <a:pt x="83319" y="301434"/>
                </a:lnTo>
                <a:lnTo>
                  <a:pt x="69696" y="292253"/>
                </a:lnTo>
                <a:lnTo>
                  <a:pt x="60515" y="278630"/>
                </a:lnTo>
                <a:lnTo>
                  <a:pt x="57149" y="261937"/>
                </a:lnTo>
                <a:lnTo>
                  <a:pt x="57149" y="100012"/>
                </a:lnTo>
                <a:lnTo>
                  <a:pt x="60515" y="83319"/>
                </a:lnTo>
                <a:lnTo>
                  <a:pt x="69696" y="69696"/>
                </a:lnTo>
                <a:lnTo>
                  <a:pt x="83319" y="60515"/>
                </a:lnTo>
                <a:lnTo>
                  <a:pt x="100012" y="57149"/>
                </a:lnTo>
                <a:lnTo>
                  <a:pt x="280987" y="57149"/>
                </a:lnTo>
                <a:lnTo>
                  <a:pt x="297680" y="60515"/>
                </a:lnTo>
                <a:lnTo>
                  <a:pt x="311303" y="69696"/>
                </a:lnTo>
                <a:lnTo>
                  <a:pt x="320484" y="83319"/>
                </a:lnTo>
                <a:lnTo>
                  <a:pt x="323849" y="100012"/>
                </a:lnTo>
                <a:lnTo>
                  <a:pt x="323849" y="128587"/>
                </a:lnTo>
                <a:lnTo>
                  <a:pt x="130192" y="128587"/>
                </a:lnTo>
                <a:lnTo>
                  <a:pt x="127154" y="129191"/>
                </a:lnTo>
                <a:lnTo>
                  <a:pt x="109537" y="149242"/>
                </a:lnTo>
                <a:lnTo>
                  <a:pt x="109537" y="155557"/>
                </a:lnTo>
                <a:lnTo>
                  <a:pt x="130192" y="176212"/>
                </a:lnTo>
                <a:lnTo>
                  <a:pt x="323849" y="176212"/>
                </a:lnTo>
                <a:lnTo>
                  <a:pt x="323849" y="228599"/>
                </a:lnTo>
                <a:lnTo>
                  <a:pt x="118586" y="228599"/>
                </a:lnTo>
                <a:lnTo>
                  <a:pt x="114299" y="232886"/>
                </a:lnTo>
                <a:lnTo>
                  <a:pt x="114299" y="243363"/>
                </a:lnTo>
                <a:lnTo>
                  <a:pt x="118586" y="247649"/>
                </a:lnTo>
                <a:lnTo>
                  <a:pt x="323849" y="247649"/>
                </a:lnTo>
                <a:lnTo>
                  <a:pt x="323849" y="261937"/>
                </a:lnTo>
                <a:lnTo>
                  <a:pt x="320484" y="278630"/>
                </a:lnTo>
                <a:lnTo>
                  <a:pt x="311303" y="292253"/>
                </a:lnTo>
                <a:lnTo>
                  <a:pt x="297680" y="301434"/>
                </a:lnTo>
                <a:lnTo>
                  <a:pt x="280987" y="304799"/>
                </a:lnTo>
                <a:close/>
              </a:path>
              <a:path w="381000" h="304800">
                <a:moveTo>
                  <a:pt x="244492" y="176212"/>
                </a:moveTo>
                <a:lnTo>
                  <a:pt x="136507" y="176212"/>
                </a:lnTo>
                <a:lnTo>
                  <a:pt x="139545" y="175608"/>
                </a:lnTo>
                <a:lnTo>
                  <a:pt x="145380" y="173191"/>
                </a:lnTo>
                <a:lnTo>
                  <a:pt x="157162" y="155557"/>
                </a:lnTo>
                <a:lnTo>
                  <a:pt x="157162" y="149242"/>
                </a:lnTo>
                <a:lnTo>
                  <a:pt x="136507" y="128587"/>
                </a:lnTo>
                <a:lnTo>
                  <a:pt x="244492" y="128587"/>
                </a:lnTo>
                <a:lnTo>
                  <a:pt x="223837" y="149242"/>
                </a:lnTo>
                <a:lnTo>
                  <a:pt x="223837" y="155557"/>
                </a:lnTo>
                <a:lnTo>
                  <a:pt x="241454" y="175608"/>
                </a:lnTo>
                <a:lnTo>
                  <a:pt x="244492" y="176212"/>
                </a:lnTo>
                <a:close/>
              </a:path>
              <a:path w="381000" h="304800">
                <a:moveTo>
                  <a:pt x="323849" y="176212"/>
                </a:moveTo>
                <a:lnTo>
                  <a:pt x="250807" y="176212"/>
                </a:lnTo>
                <a:lnTo>
                  <a:pt x="253845" y="175608"/>
                </a:lnTo>
                <a:lnTo>
                  <a:pt x="259679" y="173191"/>
                </a:lnTo>
                <a:lnTo>
                  <a:pt x="271462" y="155557"/>
                </a:lnTo>
                <a:lnTo>
                  <a:pt x="271462" y="149242"/>
                </a:lnTo>
                <a:lnTo>
                  <a:pt x="250807" y="128587"/>
                </a:lnTo>
                <a:lnTo>
                  <a:pt x="323849" y="128587"/>
                </a:lnTo>
                <a:lnTo>
                  <a:pt x="323849" y="176212"/>
                </a:lnTo>
                <a:close/>
              </a:path>
              <a:path w="381000" h="304800">
                <a:moveTo>
                  <a:pt x="175736" y="247649"/>
                </a:moveTo>
                <a:lnTo>
                  <a:pt x="148113" y="247649"/>
                </a:lnTo>
                <a:lnTo>
                  <a:pt x="152399" y="243363"/>
                </a:lnTo>
                <a:lnTo>
                  <a:pt x="152399" y="232886"/>
                </a:lnTo>
                <a:lnTo>
                  <a:pt x="148113" y="228599"/>
                </a:lnTo>
                <a:lnTo>
                  <a:pt x="175736" y="228599"/>
                </a:lnTo>
                <a:lnTo>
                  <a:pt x="171449" y="232886"/>
                </a:lnTo>
                <a:lnTo>
                  <a:pt x="171449" y="243363"/>
                </a:lnTo>
                <a:lnTo>
                  <a:pt x="175736" y="247649"/>
                </a:lnTo>
                <a:close/>
              </a:path>
              <a:path w="381000" h="304800">
                <a:moveTo>
                  <a:pt x="232886" y="247649"/>
                </a:moveTo>
                <a:lnTo>
                  <a:pt x="205263" y="247649"/>
                </a:lnTo>
                <a:lnTo>
                  <a:pt x="209549" y="243363"/>
                </a:lnTo>
                <a:lnTo>
                  <a:pt x="209549" y="232886"/>
                </a:lnTo>
                <a:lnTo>
                  <a:pt x="205263" y="228599"/>
                </a:lnTo>
                <a:lnTo>
                  <a:pt x="232886" y="228599"/>
                </a:lnTo>
                <a:lnTo>
                  <a:pt x="228599" y="232886"/>
                </a:lnTo>
                <a:lnTo>
                  <a:pt x="228599" y="243363"/>
                </a:lnTo>
                <a:lnTo>
                  <a:pt x="232886" y="247649"/>
                </a:lnTo>
                <a:close/>
              </a:path>
              <a:path w="381000" h="304800">
                <a:moveTo>
                  <a:pt x="323849" y="247649"/>
                </a:moveTo>
                <a:lnTo>
                  <a:pt x="262413" y="247649"/>
                </a:lnTo>
                <a:lnTo>
                  <a:pt x="266699" y="243363"/>
                </a:lnTo>
                <a:lnTo>
                  <a:pt x="266699" y="232886"/>
                </a:lnTo>
                <a:lnTo>
                  <a:pt x="262413" y="228599"/>
                </a:lnTo>
                <a:lnTo>
                  <a:pt x="323849" y="228599"/>
                </a:lnTo>
                <a:lnTo>
                  <a:pt x="323849" y="247649"/>
                </a:lnTo>
                <a:close/>
              </a:path>
              <a:path w="381000" h="304800">
                <a:moveTo>
                  <a:pt x="38099" y="247649"/>
                </a:moveTo>
                <a:lnTo>
                  <a:pt x="28574" y="247649"/>
                </a:lnTo>
                <a:lnTo>
                  <a:pt x="17454" y="245403"/>
                </a:lnTo>
                <a:lnTo>
                  <a:pt x="8371" y="239278"/>
                </a:lnTo>
                <a:lnTo>
                  <a:pt x="2246" y="230195"/>
                </a:lnTo>
                <a:lnTo>
                  <a:pt x="0" y="219074"/>
                </a:lnTo>
                <a:lnTo>
                  <a:pt x="0" y="161924"/>
                </a:lnTo>
                <a:lnTo>
                  <a:pt x="2246" y="150804"/>
                </a:lnTo>
                <a:lnTo>
                  <a:pt x="8371" y="141721"/>
                </a:lnTo>
                <a:lnTo>
                  <a:pt x="17454" y="135596"/>
                </a:lnTo>
                <a:lnTo>
                  <a:pt x="28574" y="133349"/>
                </a:lnTo>
                <a:lnTo>
                  <a:pt x="38099" y="133349"/>
                </a:lnTo>
                <a:lnTo>
                  <a:pt x="38099" y="247649"/>
                </a:lnTo>
                <a:close/>
              </a:path>
              <a:path w="381000" h="304800">
                <a:moveTo>
                  <a:pt x="352424" y="247649"/>
                </a:moveTo>
                <a:lnTo>
                  <a:pt x="342899" y="247649"/>
                </a:lnTo>
                <a:lnTo>
                  <a:pt x="342899" y="133349"/>
                </a:lnTo>
                <a:lnTo>
                  <a:pt x="352424" y="133349"/>
                </a:lnTo>
                <a:lnTo>
                  <a:pt x="363545" y="135596"/>
                </a:lnTo>
                <a:lnTo>
                  <a:pt x="372628" y="141721"/>
                </a:lnTo>
                <a:lnTo>
                  <a:pt x="378753" y="150804"/>
                </a:lnTo>
                <a:lnTo>
                  <a:pt x="380999" y="161924"/>
                </a:lnTo>
                <a:lnTo>
                  <a:pt x="380999" y="219074"/>
                </a:lnTo>
                <a:lnTo>
                  <a:pt x="378753" y="230195"/>
                </a:lnTo>
                <a:lnTo>
                  <a:pt x="372628" y="239278"/>
                </a:lnTo>
                <a:lnTo>
                  <a:pt x="363545" y="245403"/>
                </a:lnTo>
                <a:lnTo>
                  <a:pt x="352424" y="247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9367" y="1846960"/>
            <a:ext cx="4868545" cy="8115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50" spc="-340"/>
              <a:t>AI</a:t>
            </a:r>
            <a:r>
              <a:rPr dirty="0" sz="5050" spc="-190"/>
              <a:t> </a:t>
            </a:r>
            <a:r>
              <a:rPr dirty="0" sz="5150" spc="-695" b="0">
                <a:latin typeface="SimSun"/>
                <a:cs typeface="SimSun"/>
              </a:rPr>
              <a:t>エージェントと</a:t>
            </a:r>
            <a:endParaRPr sz="515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39093" y="2169203"/>
            <a:ext cx="9713595" cy="1864360"/>
          </a:xfrm>
          <a:prstGeom prst="rect">
            <a:avLst/>
          </a:prstGeom>
        </p:spPr>
        <p:txBody>
          <a:bodyPr wrap="square" lIns="0" tIns="389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70"/>
              </a:spcBef>
            </a:pPr>
            <a:r>
              <a:rPr dirty="0" sz="5050" spc="-459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5050" spc="-1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365" b="1">
                <a:solidFill>
                  <a:srgbClr val="FFFFFF"/>
                </a:solidFill>
                <a:latin typeface="DejaVu Sans"/>
                <a:cs typeface="DejaVu Sans"/>
              </a:rPr>
              <a:t>(Model</a:t>
            </a:r>
            <a:r>
              <a:rPr dirty="0" sz="5050" spc="-1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355" b="1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5050" spc="-17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335" b="1">
                <a:solidFill>
                  <a:srgbClr val="FFFFFF"/>
                </a:solidFill>
                <a:latin typeface="DejaVu Sans"/>
                <a:cs typeface="DejaVu Sans"/>
              </a:rPr>
              <a:t>Protocol)</a:t>
            </a:r>
            <a:endParaRPr sz="50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1790"/>
              </a:spcBef>
            </a:pPr>
            <a:r>
              <a:rPr dirty="0" sz="3000" spc="-17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3050" spc="-390">
                <a:solidFill>
                  <a:srgbClr val="FFFFFF"/>
                </a:solidFill>
                <a:latin typeface="SimSun"/>
                <a:cs typeface="SimSun"/>
              </a:rPr>
              <a:t>エージェント時代の幕開け</a:t>
            </a:r>
            <a:endParaRPr sz="3050">
              <a:latin typeface="SimSun"/>
              <a:cs typeface="SimSu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600575" y="5000624"/>
            <a:ext cx="7400925" cy="1666875"/>
            <a:chOff x="4600575" y="5000624"/>
            <a:chExt cx="7400925" cy="166687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575" y="5000624"/>
              <a:ext cx="1085849" cy="6095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8824" y="5076824"/>
              <a:ext cx="1752599" cy="4571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0658474" y="6343649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27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0948490" y="6430390"/>
            <a:ext cx="95186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90"/>
              </a:lnSpc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715875"/>
            <a:chOff x="0" y="0"/>
            <a:chExt cx="12192000" cy="127158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271587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187" y="58698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167678" y="182372"/>
                  </a:moveTo>
                  <a:lnTo>
                    <a:pt x="0" y="182372"/>
                  </a:lnTo>
                  <a:lnTo>
                    <a:pt x="0" y="350050"/>
                  </a:lnTo>
                  <a:lnTo>
                    <a:pt x="167678" y="350050"/>
                  </a:lnTo>
                  <a:lnTo>
                    <a:pt x="167678" y="182372"/>
                  </a:lnTo>
                  <a:close/>
                </a:path>
                <a:path w="350520" h="350519">
                  <a:moveTo>
                    <a:pt x="167678" y="0"/>
                  </a:moveTo>
                  <a:lnTo>
                    <a:pt x="0" y="0"/>
                  </a:lnTo>
                  <a:lnTo>
                    <a:pt x="0" y="167678"/>
                  </a:lnTo>
                  <a:lnTo>
                    <a:pt x="167678" y="167678"/>
                  </a:lnTo>
                  <a:lnTo>
                    <a:pt x="167678" y="0"/>
                  </a:lnTo>
                  <a:close/>
                </a:path>
                <a:path w="350520" h="350519">
                  <a:moveTo>
                    <a:pt x="350050" y="182372"/>
                  </a:moveTo>
                  <a:lnTo>
                    <a:pt x="182372" y="182372"/>
                  </a:lnTo>
                  <a:lnTo>
                    <a:pt x="182372" y="350050"/>
                  </a:lnTo>
                  <a:lnTo>
                    <a:pt x="350050" y="350050"/>
                  </a:lnTo>
                  <a:lnTo>
                    <a:pt x="350050" y="182372"/>
                  </a:lnTo>
                  <a:close/>
                </a:path>
                <a:path w="350520" h="350519">
                  <a:moveTo>
                    <a:pt x="350050" y="0"/>
                  </a:moveTo>
                  <a:lnTo>
                    <a:pt x="182372" y="0"/>
                  </a:lnTo>
                  <a:lnTo>
                    <a:pt x="182372" y="167678"/>
                  </a:lnTo>
                  <a:lnTo>
                    <a:pt x="350050" y="167678"/>
                  </a:lnTo>
                  <a:lnTo>
                    <a:pt x="350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6943" y="424192"/>
            <a:ext cx="5862955" cy="5759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20"/>
              <a:t>Visual</a:t>
            </a:r>
            <a:r>
              <a:rPr dirty="0" spc="-85"/>
              <a:t> </a:t>
            </a:r>
            <a:r>
              <a:rPr dirty="0" spc="-220"/>
              <a:t>Studio</a:t>
            </a:r>
            <a:r>
              <a:rPr dirty="0" spc="-80"/>
              <a:t> </a:t>
            </a:r>
            <a:r>
              <a:rPr dirty="0" spc="-260"/>
              <a:t>Code</a:t>
            </a:r>
            <a:r>
              <a:rPr dirty="0" sz="3600" spc="-470" b="0">
                <a:latin typeface="SimSun"/>
                <a:cs typeface="SimSun"/>
              </a:rPr>
              <a:t>での利</a:t>
            </a:r>
            <a:r>
              <a:rPr dirty="0" sz="3600" spc="-520" b="0">
                <a:latin typeface="Meiryo"/>
                <a:cs typeface="Meiryo"/>
              </a:rPr>
              <a:t>⽤</a:t>
            </a:r>
            <a:endParaRPr sz="3600">
              <a:latin typeface="Meiryo"/>
              <a:cs typeface="Meiry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1285874"/>
            <a:ext cx="5486400" cy="2743200"/>
            <a:chOff x="457199" y="1285874"/>
            <a:chExt cx="5486400" cy="2743200"/>
          </a:xfrm>
        </p:grpSpPr>
        <p:sp>
          <p:nvSpPr>
            <p:cNvPr id="7" name="object 7" descr=""/>
            <p:cNvSpPr/>
            <p:nvPr/>
          </p:nvSpPr>
          <p:spPr>
            <a:xfrm>
              <a:off x="457199" y="1285874"/>
              <a:ext cx="5486400" cy="2743200"/>
            </a:xfrm>
            <a:custGeom>
              <a:avLst/>
              <a:gdLst/>
              <a:ahLst/>
              <a:cxnLst/>
              <a:rect l="l" t="t" r="r" b="b"/>
              <a:pathLst>
                <a:path w="5486400" h="2743200">
                  <a:moveTo>
                    <a:pt x="5415202" y="2743199"/>
                  </a:moveTo>
                  <a:lnTo>
                    <a:pt x="71196" y="2743199"/>
                  </a:lnTo>
                  <a:lnTo>
                    <a:pt x="66241" y="2742711"/>
                  </a:lnTo>
                  <a:lnTo>
                    <a:pt x="29705" y="2727578"/>
                  </a:lnTo>
                  <a:lnTo>
                    <a:pt x="3885" y="2691537"/>
                  </a:lnTo>
                  <a:lnTo>
                    <a:pt x="0" y="2672002"/>
                  </a:lnTo>
                  <a:lnTo>
                    <a:pt x="0" y="2666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2672002"/>
                  </a:lnTo>
                  <a:lnTo>
                    <a:pt x="5470777" y="2713494"/>
                  </a:lnTo>
                  <a:lnTo>
                    <a:pt x="5434737" y="2739313"/>
                  </a:lnTo>
                  <a:lnTo>
                    <a:pt x="5420157" y="2742711"/>
                  </a:lnTo>
                  <a:lnTo>
                    <a:pt x="5415202" y="27431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9599" y="2352674"/>
              <a:ext cx="5181600" cy="1409700"/>
            </a:xfrm>
            <a:custGeom>
              <a:avLst/>
              <a:gdLst/>
              <a:ahLst/>
              <a:cxnLst/>
              <a:rect l="l" t="t" r="r" b="b"/>
              <a:pathLst>
                <a:path w="5181600" h="1409700">
                  <a:moveTo>
                    <a:pt x="5110402" y="1409699"/>
                  </a:moveTo>
                  <a:lnTo>
                    <a:pt x="71196" y="1409699"/>
                  </a:lnTo>
                  <a:lnTo>
                    <a:pt x="66241" y="1409211"/>
                  </a:lnTo>
                  <a:lnTo>
                    <a:pt x="29705" y="1394077"/>
                  </a:lnTo>
                  <a:lnTo>
                    <a:pt x="3885" y="1358037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110402" y="0"/>
                  </a:lnTo>
                  <a:lnTo>
                    <a:pt x="5151893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1338503"/>
                  </a:lnTo>
                  <a:lnTo>
                    <a:pt x="5165977" y="1379993"/>
                  </a:lnTo>
                  <a:lnTo>
                    <a:pt x="5129937" y="1405813"/>
                  </a:lnTo>
                  <a:lnTo>
                    <a:pt x="5115357" y="1409211"/>
                  </a:lnTo>
                  <a:lnTo>
                    <a:pt x="5110402" y="1409699"/>
                  </a:lnTo>
                  <a:close/>
                </a:path>
              </a:pathLst>
            </a:custGeom>
            <a:solidFill>
              <a:srgbClr val="1D3A8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" y="1476374"/>
              <a:ext cx="171450" cy="228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2" y="2505074"/>
              <a:ext cx="104768" cy="152399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71512" y="2857499"/>
              <a:ext cx="38100" cy="723900"/>
            </a:xfrm>
            <a:custGeom>
              <a:avLst/>
              <a:gdLst/>
              <a:ahLst/>
              <a:cxnLst/>
              <a:rect l="l" t="t" r="r" b="b"/>
              <a:pathLst>
                <a:path w="38100" h="723900">
                  <a:moveTo>
                    <a:pt x="38100" y="702335"/>
                  </a:moveTo>
                  <a:lnTo>
                    <a:pt x="21577" y="685800"/>
                  </a:lnTo>
                  <a:lnTo>
                    <a:pt x="16535" y="685800"/>
                  </a:lnTo>
                  <a:lnTo>
                    <a:pt x="0" y="702335"/>
                  </a:lnTo>
                  <a:lnTo>
                    <a:pt x="0" y="707377"/>
                  </a:lnTo>
                  <a:lnTo>
                    <a:pt x="16535" y="723900"/>
                  </a:lnTo>
                  <a:lnTo>
                    <a:pt x="21577" y="723900"/>
                  </a:lnTo>
                  <a:lnTo>
                    <a:pt x="38100" y="707377"/>
                  </a:lnTo>
                  <a:lnTo>
                    <a:pt x="38100" y="704850"/>
                  </a:lnTo>
                  <a:lnTo>
                    <a:pt x="38100" y="702335"/>
                  </a:lnTo>
                  <a:close/>
                </a:path>
                <a:path w="38100" h="723900">
                  <a:moveTo>
                    <a:pt x="38100" y="473735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35"/>
                  </a:lnTo>
                  <a:lnTo>
                    <a:pt x="0" y="478777"/>
                  </a:lnTo>
                  <a:lnTo>
                    <a:pt x="16535" y="495300"/>
                  </a:lnTo>
                  <a:lnTo>
                    <a:pt x="21577" y="495300"/>
                  </a:lnTo>
                  <a:lnTo>
                    <a:pt x="38100" y="478777"/>
                  </a:lnTo>
                  <a:lnTo>
                    <a:pt x="38100" y="476250"/>
                  </a:lnTo>
                  <a:lnTo>
                    <a:pt x="38100" y="473735"/>
                  </a:lnTo>
                  <a:close/>
                </a:path>
                <a:path w="38100" h="723900">
                  <a:moveTo>
                    <a:pt x="38100" y="245135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35"/>
                  </a:lnTo>
                  <a:lnTo>
                    <a:pt x="0" y="250177"/>
                  </a:lnTo>
                  <a:lnTo>
                    <a:pt x="16535" y="266700"/>
                  </a:lnTo>
                  <a:lnTo>
                    <a:pt x="21577" y="266700"/>
                  </a:lnTo>
                  <a:lnTo>
                    <a:pt x="38100" y="250177"/>
                  </a:lnTo>
                  <a:lnTo>
                    <a:pt x="38100" y="247650"/>
                  </a:lnTo>
                  <a:lnTo>
                    <a:pt x="38100" y="245135"/>
                  </a:lnTo>
                  <a:close/>
                </a:path>
                <a:path w="38100" h="7239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96899" y="1392199"/>
            <a:ext cx="5156835" cy="22517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10"/>
              </a:spcBef>
            </a:pPr>
            <a:r>
              <a:rPr dirty="0" sz="2000" spc="-160" b="1">
                <a:solidFill>
                  <a:srgbClr val="FFFFFF"/>
                </a:solidFill>
                <a:latin typeface="DejaVu Sans"/>
                <a:cs typeface="DejaVu Sans"/>
              </a:rPr>
              <a:t>VS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-160" b="1">
                <a:solidFill>
                  <a:srgbClr val="FFFFFF"/>
                </a:solidFill>
                <a:latin typeface="DejaVu Sans"/>
                <a:cs typeface="DejaVu Sans"/>
              </a:rPr>
              <a:t>Code</a:t>
            </a:r>
            <a:r>
              <a:rPr dirty="0" sz="2050" spc="-270">
                <a:solidFill>
                  <a:srgbClr val="FFFFFF"/>
                </a:solidFill>
                <a:latin typeface="SimSun"/>
                <a:cs typeface="SimSun"/>
              </a:rPr>
              <a:t>での</a:t>
            </a:r>
            <a:r>
              <a:rPr dirty="0" sz="2000" spc="-18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2050" spc="-295">
                <a:solidFill>
                  <a:srgbClr val="FFFFFF"/>
                </a:solidFill>
                <a:latin typeface="SimSun"/>
                <a:cs typeface="SimSun"/>
              </a:rPr>
              <a:t>連携</a:t>
            </a:r>
            <a:endParaRPr sz="20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944"/>
              </a:spcBef>
            </a:pP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Visual</a:t>
            </a:r>
            <a:r>
              <a:rPr dirty="0" sz="1150" spc="8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Studio</a:t>
            </a:r>
            <a:r>
              <a:rPr dirty="0" sz="1150" spc="8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Code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は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プロトコルをサポートし、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エージェントとの連携機能を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提供します。拡張機能を使って簡単に設定できます。</a:t>
            </a:r>
            <a:endParaRPr sz="11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05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</a:pPr>
            <a:r>
              <a:rPr dirty="0" sz="1350" spc="-140">
                <a:solidFill>
                  <a:srgbClr val="FFFFFF"/>
                </a:solidFill>
                <a:latin typeface="SimSun"/>
                <a:cs typeface="SimSun"/>
              </a:rPr>
              <a:t>主な機能</a:t>
            </a:r>
            <a:endParaRPr sz="135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830"/>
              </a:spcBef>
            </a:pP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コードコンテキストの共有</a:t>
            </a:r>
            <a:endParaRPr sz="1150">
              <a:latin typeface="SimSun"/>
              <a:cs typeface="SimSun"/>
            </a:endParaRPr>
          </a:p>
          <a:p>
            <a:pPr marL="316865" marR="2574925">
              <a:lnSpc>
                <a:spcPct val="130400"/>
              </a:lnSpc>
            </a:pP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エージェントとのリアルタイム連携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複数エージェント間での情報交換</a:t>
            </a:r>
            <a:endParaRPr sz="1150">
              <a:latin typeface="SimSun"/>
              <a:cs typeface="SimSun"/>
            </a:endParaRPr>
          </a:p>
          <a:p>
            <a:pPr marL="316865">
              <a:lnSpc>
                <a:spcPct val="100000"/>
              </a:lnSpc>
              <a:spcBef>
                <a:spcPts val="420"/>
              </a:spcBef>
            </a:pP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拡張機能によるカスタマイズ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57199" y="4219574"/>
            <a:ext cx="5486400" cy="3733800"/>
            <a:chOff x="457199" y="4219574"/>
            <a:chExt cx="5486400" cy="3733800"/>
          </a:xfrm>
        </p:grpSpPr>
        <p:sp>
          <p:nvSpPr>
            <p:cNvPr id="14" name="object 14" descr=""/>
            <p:cNvSpPr/>
            <p:nvPr/>
          </p:nvSpPr>
          <p:spPr>
            <a:xfrm>
              <a:off x="457199" y="4219574"/>
              <a:ext cx="5486400" cy="2514600"/>
            </a:xfrm>
            <a:custGeom>
              <a:avLst/>
              <a:gdLst/>
              <a:ahLst/>
              <a:cxnLst/>
              <a:rect l="l" t="t" r="r" b="b"/>
              <a:pathLst>
                <a:path w="5486400" h="2514600">
                  <a:moveTo>
                    <a:pt x="5415202" y="2514599"/>
                  </a:moveTo>
                  <a:lnTo>
                    <a:pt x="71196" y="2514599"/>
                  </a:lnTo>
                  <a:lnTo>
                    <a:pt x="66241" y="2514111"/>
                  </a:lnTo>
                  <a:lnTo>
                    <a:pt x="29705" y="2498977"/>
                  </a:lnTo>
                  <a:lnTo>
                    <a:pt x="3885" y="2462937"/>
                  </a:lnTo>
                  <a:lnTo>
                    <a:pt x="0" y="2443403"/>
                  </a:lnTo>
                  <a:lnTo>
                    <a:pt x="0" y="2438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2443403"/>
                  </a:lnTo>
                  <a:lnTo>
                    <a:pt x="5470777" y="2484894"/>
                  </a:lnTo>
                  <a:lnTo>
                    <a:pt x="5434737" y="2510713"/>
                  </a:lnTo>
                  <a:lnTo>
                    <a:pt x="5420157" y="2514111"/>
                  </a:lnTo>
                  <a:lnTo>
                    <a:pt x="5415202" y="25145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00087" y="4752974"/>
              <a:ext cx="4991100" cy="1828800"/>
            </a:xfrm>
            <a:custGeom>
              <a:avLst/>
              <a:gdLst/>
              <a:ahLst/>
              <a:cxnLst/>
              <a:rect l="l" t="t" r="r" b="b"/>
              <a:pathLst>
                <a:path w="4991100" h="1828800">
                  <a:moveTo>
                    <a:pt x="4991100" y="1328458"/>
                  </a:moveTo>
                  <a:lnTo>
                    <a:pt x="4962918" y="1296377"/>
                  </a:lnTo>
                  <a:lnTo>
                    <a:pt x="4958054" y="1295400"/>
                  </a:lnTo>
                  <a:lnTo>
                    <a:pt x="33058" y="1295400"/>
                  </a:lnTo>
                  <a:lnTo>
                    <a:pt x="977" y="1323594"/>
                  </a:lnTo>
                  <a:lnTo>
                    <a:pt x="0" y="1328458"/>
                  </a:lnTo>
                  <a:lnTo>
                    <a:pt x="0" y="1790700"/>
                  </a:lnTo>
                  <a:lnTo>
                    <a:pt x="0" y="1795754"/>
                  </a:lnTo>
                  <a:lnTo>
                    <a:pt x="28194" y="1827834"/>
                  </a:lnTo>
                  <a:lnTo>
                    <a:pt x="33058" y="1828800"/>
                  </a:lnTo>
                  <a:lnTo>
                    <a:pt x="4958054" y="1828800"/>
                  </a:lnTo>
                  <a:lnTo>
                    <a:pt x="4990135" y="1800618"/>
                  </a:lnTo>
                  <a:lnTo>
                    <a:pt x="4991100" y="1795754"/>
                  </a:lnTo>
                  <a:lnTo>
                    <a:pt x="4991100" y="1328458"/>
                  </a:lnTo>
                  <a:close/>
                </a:path>
                <a:path w="4991100" h="1828800">
                  <a:moveTo>
                    <a:pt x="4991100" y="680758"/>
                  </a:moveTo>
                  <a:lnTo>
                    <a:pt x="4962918" y="648677"/>
                  </a:lnTo>
                  <a:lnTo>
                    <a:pt x="4958054" y="647700"/>
                  </a:lnTo>
                  <a:lnTo>
                    <a:pt x="33058" y="647700"/>
                  </a:lnTo>
                  <a:lnTo>
                    <a:pt x="977" y="675894"/>
                  </a:lnTo>
                  <a:lnTo>
                    <a:pt x="0" y="680758"/>
                  </a:lnTo>
                  <a:lnTo>
                    <a:pt x="0" y="1143000"/>
                  </a:lnTo>
                  <a:lnTo>
                    <a:pt x="0" y="1148054"/>
                  </a:lnTo>
                  <a:lnTo>
                    <a:pt x="28194" y="1180134"/>
                  </a:lnTo>
                  <a:lnTo>
                    <a:pt x="33058" y="1181100"/>
                  </a:lnTo>
                  <a:lnTo>
                    <a:pt x="4958054" y="1181100"/>
                  </a:lnTo>
                  <a:lnTo>
                    <a:pt x="4990135" y="1152918"/>
                  </a:lnTo>
                  <a:lnTo>
                    <a:pt x="4991100" y="1148054"/>
                  </a:lnTo>
                  <a:lnTo>
                    <a:pt x="4991100" y="680758"/>
                  </a:lnTo>
                  <a:close/>
                </a:path>
                <a:path w="4991100" h="1828800">
                  <a:moveTo>
                    <a:pt x="4991100" y="33058"/>
                  </a:moveTo>
                  <a:lnTo>
                    <a:pt x="4962918" y="977"/>
                  </a:lnTo>
                  <a:lnTo>
                    <a:pt x="495805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495300"/>
                  </a:lnTo>
                  <a:lnTo>
                    <a:pt x="0" y="500354"/>
                  </a:lnTo>
                  <a:lnTo>
                    <a:pt x="28194" y="532434"/>
                  </a:lnTo>
                  <a:lnTo>
                    <a:pt x="33058" y="533400"/>
                  </a:lnTo>
                  <a:lnTo>
                    <a:pt x="4958054" y="533400"/>
                  </a:lnTo>
                  <a:lnTo>
                    <a:pt x="4990135" y="505218"/>
                  </a:lnTo>
                  <a:lnTo>
                    <a:pt x="4991100" y="500354"/>
                  </a:lnTo>
                  <a:lnTo>
                    <a:pt x="4991100" y="3305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195" y="4413051"/>
              <a:ext cx="234408" cy="18685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57199" y="6924675"/>
              <a:ext cx="5486400" cy="1028700"/>
            </a:xfrm>
            <a:custGeom>
              <a:avLst/>
              <a:gdLst/>
              <a:ahLst/>
              <a:cxnLst/>
              <a:rect l="l" t="t" r="r" b="b"/>
              <a:pathLst>
                <a:path w="5486400" h="1028700">
                  <a:moveTo>
                    <a:pt x="5415202" y="1028698"/>
                  </a:moveTo>
                  <a:lnTo>
                    <a:pt x="71196" y="1028698"/>
                  </a:lnTo>
                  <a:lnTo>
                    <a:pt x="66241" y="1028210"/>
                  </a:lnTo>
                  <a:lnTo>
                    <a:pt x="29705" y="1013075"/>
                  </a:lnTo>
                  <a:lnTo>
                    <a:pt x="3885" y="977036"/>
                  </a:lnTo>
                  <a:lnTo>
                    <a:pt x="0" y="957501"/>
                  </a:lnTo>
                  <a:lnTo>
                    <a:pt x="0" y="9524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0"/>
                  </a:lnTo>
                  <a:lnTo>
                    <a:pt x="5486399" y="71195"/>
                  </a:lnTo>
                  <a:lnTo>
                    <a:pt x="5486399" y="957501"/>
                  </a:lnTo>
                  <a:lnTo>
                    <a:pt x="5470777" y="998992"/>
                  </a:lnTo>
                  <a:lnTo>
                    <a:pt x="5434737" y="1024811"/>
                  </a:lnTo>
                  <a:lnTo>
                    <a:pt x="5420157" y="1028210"/>
                  </a:lnTo>
                  <a:lnTo>
                    <a:pt x="5415202" y="1028698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7145059"/>
              <a:ext cx="151056" cy="13073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343524" y="7096124"/>
              <a:ext cx="447675" cy="228600"/>
            </a:xfrm>
            <a:custGeom>
              <a:avLst/>
              <a:gdLst/>
              <a:ahLst/>
              <a:cxnLst/>
              <a:rect l="l" t="t" r="r" b="b"/>
              <a:pathLst>
                <a:path w="447675" h="228600">
                  <a:moveTo>
                    <a:pt x="340880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5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5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40880" y="0"/>
                  </a:lnTo>
                  <a:lnTo>
                    <a:pt x="384049" y="11571"/>
                  </a:lnTo>
                  <a:lnTo>
                    <a:pt x="419504" y="38784"/>
                  </a:lnTo>
                  <a:lnTo>
                    <a:pt x="441846" y="77492"/>
                  </a:lnTo>
                  <a:lnTo>
                    <a:pt x="447674" y="106795"/>
                  </a:lnTo>
                  <a:lnTo>
                    <a:pt x="447674" y="121804"/>
                  </a:lnTo>
                  <a:lnTo>
                    <a:pt x="436101" y="164974"/>
                  </a:lnTo>
                  <a:lnTo>
                    <a:pt x="408890" y="200428"/>
                  </a:lnTo>
                  <a:lnTo>
                    <a:pt x="370182" y="222770"/>
                  </a:lnTo>
                  <a:lnTo>
                    <a:pt x="348313" y="227867"/>
                  </a:lnTo>
                  <a:lnTo>
                    <a:pt x="340880" y="2285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402411" y="7107382"/>
            <a:ext cx="32575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70" b="1">
                <a:solidFill>
                  <a:srgbClr val="FFFFFF"/>
                </a:solidFill>
                <a:latin typeface="DejaVu Sans"/>
                <a:cs typeface="DejaVu Sans"/>
              </a:rPr>
              <a:t>NEW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6899" y="4340986"/>
            <a:ext cx="4203065" cy="3455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114"/>
              </a:spcBef>
            </a:pP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設定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⼿</a:t>
            </a:r>
            <a:r>
              <a:rPr dirty="0" sz="1700" spc="-50">
                <a:solidFill>
                  <a:srgbClr val="FFFFFF"/>
                </a:solidFill>
                <a:latin typeface="SimSun"/>
                <a:cs typeface="SimSun"/>
              </a:rPr>
              <a:t>順</a:t>
            </a:r>
            <a:endParaRPr sz="1700">
              <a:latin typeface="SimSun"/>
              <a:cs typeface="SimSun"/>
            </a:endParaRPr>
          </a:p>
          <a:p>
            <a:pPr marL="277495" indent="-244475">
              <a:lnSpc>
                <a:spcPct val="100000"/>
              </a:lnSpc>
              <a:spcBef>
                <a:spcPts val="1610"/>
              </a:spcBef>
              <a:buFont typeface="DejaVu Sans"/>
              <a:buAutoNum type="arabicPeriod"/>
              <a:tabLst>
                <a:tab pos="277495" algn="l"/>
              </a:tabLst>
            </a:pPr>
            <a:r>
              <a:rPr dirty="0" sz="1150" spc="-10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200" spc="-165">
                <a:solidFill>
                  <a:srgbClr val="FFFFFF"/>
                </a:solidFill>
                <a:latin typeface="Meiryo"/>
                <a:cs typeface="Meiryo"/>
              </a:rPr>
              <a:t>拡</a:t>
            </a:r>
            <a:r>
              <a:rPr dirty="0" sz="1200" spc="-160">
                <a:solidFill>
                  <a:srgbClr val="FFFFFF"/>
                </a:solidFill>
                <a:latin typeface="SimSun"/>
                <a:cs typeface="SimSun"/>
              </a:rPr>
              <a:t>張機能のインストール</a:t>
            </a:r>
            <a:endParaRPr sz="12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110"/>
              </a:spcBef>
            </a:pP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拡張機能マーケットプレイスから「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18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Client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」をインストール</a:t>
            </a:r>
            <a:endParaRPr sz="11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050">
              <a:latin typeface="SimSun"/>
              <a:cs typeface="SimSun"/>
            </a:endParaRPr>
          </a:p>
          <a:p>
            <a:pPr marL="277495" indent="-244475">
              <a:lnSpc>
                <a:spcPct val="100000"/>
              </a:lnSpc>
              <a:buFont typeface="DejaVu Sans"/>
              <a:buAutoNum type="arabicPeriod" startAt="2"/>
              <a:tabLst>
                <a:tab pos="277495" algn="l"/>
              </a:tabLst>
            </a:pPr>
            <a:r>
              <a:rPr dirty="0" sz="1150" spc="-10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200" spc="-160">
                <a:solidFill>
                  <a:srgbClr val="FFFFFF"/>
                </a:solidFill>
                <a:latin typeface="SimSun"/>
                <a:cs typeface="SimSun"/>
              </a:rPr>
              <a:t>サーバーの設定</a:t>
            </a:r>
            <a:endParaRPr sz="12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110"/>
              </a:spcBef>
            </a:pP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settings.json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に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サーバーの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URL</a:t>
            </a:r>
            <a:r>
              <a:rPr dirty="0" sz="1150" spc="-105">
                <a:solidFill>
                  <a:srgbClr val="FFFFFF"/>
                </a:solidFill>
                <a:latin typeface="SimSun"/>
                <a:cs typeface="SimSun"/>
              </a:rPr>
              <a:t>と認証情報を追加</a:t>
            </a:r>
            <a:endParaRPr sz="11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050">
              <a:latin typeface="SimSun"/>
              <a:cs typeface="SimSun"/>
            </a:endParaRPr>
          </a:p>
          <a:p>
            <a:pPr marL="277495" indent="-244475">
              <a:lnSpc>
                <a:spcPct val="100000"/>
              </a:lnSpc>
              <a:buSzPct val="95833"/>
              <a:buFont typeface="DejaVu Sans"/>
              <a:buAutoNum type="arabicPeriod" startAt="3"/>
              <a:tabLst>
                <a:tab pos="277495" algn="l"/>
              </a:tabLst>
            </a:pPr>
            <a:r>
              <a:rPr dirty="0" sz="1200" spc="-160">
                <a:solidFill>
                  <a:srgbClr val="FFFFFF"/>
                </a:solidFill>
                <a:latin typeface="SimSun"/>
                <a:cs typeface="SimSun"/>
              </a:rPr>
              <a:t>エージェント設定</a:t>
            </a:r>
            <a:endParaRPr sz="12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110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使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したい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エージェントを選択し接続設定を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⾏</a:t>
            </a:r>
            <a:r>
              <a:rPr dirty="0" sz="1150" spc="-50">
                <a:solidFill>
                  <a:srgbClr val="FFFFFF"/>
                </a:solidFill>
                <a:latin typeface="SimSun"/>
                <a:cs typeface="SimSun"/>
              </a:rPr>
              <a:t>う</a:t>
            </a:r>
            <a:endParaRPr sz="11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0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050">
              <a:latin typeface="SimSun"/>
              <a:cs typeface="SimSun"/>
            </a:endParaRPr>
          </a:p>
          <a:p>
            <a:pPr marL="238760">
              <a:lnSpc>
                <a:spcPct val="100000"/>
              </a:lnSpc>
            </a:pPr>
            <a:r>
              <a:rPr dirty="0" sz="1550" spc="-204">
                <a:solidFill>
                  <a:srgbClr val="FFFFFF"/>
                </a:solidFill>
                <a:latin typeface="SimSun"/>
                <a:cs typeface="SimSun"/>
              </a:rPr>
              <a:t>開発者向けリソース</a:t>
            </a:r>
            <a:endParaRPr sz="1550">
              <a:latin typeface="SimSun"/>
              <a:cs typeface="SimSun"/>
            </a:endParaRPr>
          </a:p>
          <a:p>
            <a:pPr marL="12700" marR="1788795">
              <a:lnSpc>
                <a:spcPct val="108700"/>
              </a:lnSpc>
              <a:spcBef>
                <a:spcPts val="745"/>
              </a:spcBef>
            </a:pP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詳細なドキュメントとサンプルコード：</a:t>
            </a:r>
            <a:r>
              <a:rPr dirty="0" sz="1150" spc="-8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1150" spc="-60">
                <a:solidFill>
                  <a:srgbClr val="93C4FD"/>
                </a:solidFill>
                <a:latin typeface="DejaVu Sans"/>
                <a:cs typeface="DejaVu Sans"/>
                <a:hlinkClick r:id="rId7"/>
              </a:rPr>
              <a:t>https://aka.ms/vscode-</a:t>
            </a:r>
            <a:r>
              <a:rPr dirty="0" sz="1150" spc="-70">
                <a:solidFill>
                  <a:srgbClr val="93C4FD"/>
                </a:solidFill>
                <a:latin typeface="DejaVu Sans"/>
                <a:cs typeface="DejaVu Sans"/>
                <a:hlinkClick r:id="rId7"/>
              </a:rPr>
              <a:t>mcp-</a:t>
            </a:r>
            <a:r>
              <a:rPr dirty="0" sz="1150" spc="-20">
                <a:solidFill>
                  <a:srgbClr val="93C4FD"/>
                </a:solidFill>
                <a:latin typeface="DejaVu Sans"/>
                <a:cs typeface="DejaVu Sans"/>
                <a:hlinkClick r:id="rId7"/>
              </a:rPr>
              <a:t>docs</a:t>
            </a:r>
            <a:endParaRPr sz="1150">
              <a:latin typeface="DejaVu Sans"/>
              <a:cs typeface="DejaVu San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248398" y="1285874"/>
            <a:ext cx="5486400" cy="5400675"/>
            <a:chOff x="6248398" y="1285874"/>
            <a:chExt cx="5486400" cy="5400675"/>
          </a:xfrm>
        </p:grpSpPr>
        <p:sp>
          <p:nvSpPr>
            <p:cNvPr id="23" name="object 23" descr=""/>
            <p:cNvSpPr/>
            <p:nvPr/>
          </p:nvSpPr>
          <p:spPr>
            <a:xfrm>
              <a:off x="6248398" y="1285874"/>
              <a:ext cx="5486400" cy="5400675"/>
            </a:xfrm>
            <a:custGeom>
              <a:avLst/>
              <a:gdLst/>
              <a:ahLst/>
              <a:cxnLst/>
              <a:rect l="l" t="t" r="r" b="b"/>
              <a:pathLst>
                <a:path w="5486400" h="5400675">
                  <a:moveTo>
                    <a:pt x="5415203" y="5400673"/>
                  </a:moveTo>
                  <a:lnTo>
                    <a:pt x="71196" y="5400673"/>
                  </a:lnTo>
                  <a:lnTo>
                    <a:pt x="66241" y="5400186"/>
                  </a:lnTo>
                  <a:lnTo>
                    <a:pt x="29705" y="5385051"/>
                  </a:lnTo>
                  <a:lnTo>
                    <a:pt x="3885" y="5349012"/>
                  </a:lnTo>
                  <a:lnTo>
                    <a:pt x="0" y="5329477"/>
                  </a:lnTo>
                  <a:lnTo>
                    <a:pt x="0" y="53244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3" y="51661"/>
                  </a:lnTo>
                  <a:lnTo>
                    <a:pt x="5486400" y="71196"/>
                  </a:lnTo>
                  <a:lnTo>
                    <a:pt x="5486400" y="5329477"/>
                  </a:lnTo>
                  <a:lnTo>
                    <a:pt x="5470776" y="5370968"/>
                  </a:lnTo>
                  <a:lnTo>
                    <a:pt x="5434737" y="5396788"/>
                  </a:lnTo>
                  <a:lnTo>
                    <a:pt x="5420158" y="5400186"/>
                  </a:lnTo>
                  <a:lnTo>
                    <a:pt x="5415203" y="540067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00798" y="1819275"/>
              <a:ext cx="5181600" cy="4410075"/>
            </a:xfrm>
            <a:custGeom>
              <a:avLst/>
              <a:gdLst/>
              <a:ahLst/>
              <a:cxnLst/>
              <a:rect l="l" t="t" r="r" b="b"/>
              <a:pathLst>
                <a:path w="5181600" h="4410075">
                  <a:moveTo>
                    <a:pt x="5110403" y="4410074"/>
                  </a:moveTo>
                  <a:lnTo>
                    <a:pt x="71197" y="4410074"/>
                  </a:lnTo>
                  <a:lnTo>
                    <a:pt x="66241" y="4409586"/>
                  </a:lnTo>
                  <a:lnTo>
                    <a:pt x="29705" y="4394451"/>
                  </a:lnTo>
                  <a:lnTo>
                    <a:pt x="3885" y="4358411"/>
                  </a:lnTo>
                  <a:lnTo>
                    <a:pt x="0" y="4338877"/>
                  </a:lnTo>
                  <a:lnTo>
                    <a:pt x="0" y="433387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4338877"/>
                  </a:lnTo>
                  <a:lnTo>
                    <a:pt x="5165976" y="4380367"/>
                  </a:lnTo>
                  <a:lnTo>
                    <a:pt x="5129937" y="4406188"/>
                  </a:lnTo>
                  <a:lnTo>
                    <a:pt x="5115357" y="4409586"/>
                  </a:lnTo>
                  <a:lnTo>
                    <a:pt x="5110403" y="4410074"/>
                  </a:lnTo>
                  <a:close/>
                </a:path>
              </a:pathLst>
            </a:custGeom>
            <a:solidFill>
              <a:srgbClr val="1D1D1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400799" y="1819274"/>
              <a:ext cx="5181600" cy="266700"/>
            </a:xfrm>
            <a:custGeom>
              <a:avLst/>
              <a:gdLst/>
              <a:ahLst/>
              <a:cxnLst/>
              <a:rect l="l" t="t" r="r" b="b"/>
              <a:pathLst>
                <a:path w="5181600" h="266700">
                  <a:moveTo>
                    <a:pt x="5181599" y="266699"/>
                  </a:moveTo>
                  <a:lnTo>
                    <a:pt x="0" y="266699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105400" y="0"/>
                  </a:lnTo>
                  <a:lnTo>
                    <a:pt x="5147742" y="12830"/>
                  </a:lnTo>
                  <a:lnTo>
                    <a:pt x="5175799" y="47039"/>
                  </a:lnTo>
                  <a:lnTo>
                    <a:pt x="5181599" y="266699"/>
                  </a:lnTo>
                  <a:close/>
                </a:path>
              </a:pathLst>
            </a:custGeom>
            <a:solidFill>
              <a:srgbClr val="3232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388099" y="1407286"/>
            <a:ext cx="18954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25" b="1">
                <a:solidFill>
                  <a:srgbClr val="FFFFFF"/>
                </a:solidFill>
                <a:latin typeface="DejaVu Sans"/>
                <a:cs typeface="DejaVu Sans"/>
              </a:rPr>
              <a:t>VS</a:t>
            </a:r>
            <a:r>
              <a:rPr dirty="0" sz="1650" spc="-4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650" spc="-114" b="1">
                <a:solidFill>
                  <a:srgbClr val="FFFFFF"/>
                </a:solidFill>
                <a:latin typeface="DejaVu Sans"/>
                <a:cs typeface="DejaVu Sans"/>
              </a:rPr>
              <a:t>Code</a:t>
            </a:r>
            <a:r>
              <a:rPr dirty="0" sz="1650" spc="-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650" spc="-4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5">
                <a:solidFill>
                  <a:srgbClr val="FFFFFF"/>
                </a:solidFill>
                <a:latin typeface="SimSun"/>
                <a:cs typeface="SimSun"/>
              </a:rPr>
              <a:t>デモ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1048999" y="145732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426605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2" y="184041"/>
                </a:lnTo>
                <a:lnTo>
                  <a:pt x="3659" y="143959"/>
                </a:lnTo>
                <a:lnTo>
                  <a:pt x="0" y="121805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5"/>
                </a:lnTo>
                <a:lnTo>
                  <a:pt x="38783" y="28170"/>
                </a:lnTo>
                <a:lnTo>
                  <a:pt x="77491" y="5828"/>
                </a:lnTo>
                <a:lnTo>
                  <a:pt x="106794" y="0"/>
                </a:lnTo>
                <a:lnTo>
                  <a:pt x="426605" y="0"/>
                </a:lnTo>
                <a:lnTo>
                  <a:pt x="469772" y="11572"/>
                </a:lnTo>
                <a:lnTo>
                  <a:pt x="505227" y="38784"/>
                </a:lnTo>
                <a:lnTo>
                  <a:pt x="527570" y="77492"/>
                </a:lnTo>
                <a:lnTo>
                  <a:pt x="533398" y="106794"/>
                </a:lnTo>
                <a:lnTo>
                  <a:pt x="533398" y="121805"/>
                </a:lnTo>
                <a:lnTo>
                  <a:pt x="521825" y="164974"/>
                </a:lnTo>
                <a:lnTo>
                  <a:pt x="494613" y="200429"/>
                </a:lnTo>
                <a:lnTo>
                  <a:pt x="455905" y="222771"/>
                </a:lnTo>
                <a:lnTo>
                  <a:pt x="434037" y="227867"/>
                </a:lnTo>
                <a:lnTo>
                  <a:pt x="426605" y="228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1109522" y="1468582"/>
            <a:ext cx="40957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80" b="1">
                <a:solidFill>
                  <a:srgbClr val="FFFFFF"/>
                </a:solidFill>
                <a:latin typeface="DejaVu Sans"/>
                <a:cs typeface="DejaVu Sans"/>
              </a:rPr>
              <a:t>DEMO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400799" y="1895474"/>
            <a:ext cx="571500" cy="4607560"/>
            <a:chOff x="6400799" y="1895474"/>
            <a:chExt cx="571500" cy="4607560"/>
          </a:xfrm>
        </p:grpSpPr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5099" y="1895474"/>
              <a:ext cx="114299" cy="1142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86548" y="1895474"/>
              <a:ext cx="114300" cy="1142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57998" y="1895474"/>
              <a:ext cx="114299" cy="11429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0799" y="6372224"/>
              <a:ext cx="114299" cy="130628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7092950" y="1795747"/>
            <a:ext cx="36830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70">
                <a:solidFill>
                  <a:srgbClr val="D0D5DA"/>
                </a:solidFill>
                <a:latin typeface="DejaVu Sans"/>
                <a:cs typeface="DejaVu Sans"/>
              </a:rPr>
              <a:t>app.js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2261870">
              <a:lnSpc>
                <a:spcPct val="108700"/>
              </a:lnSpc>
              <a:spcBef>
                <a:spcPts val="90"/>
              </a:spcBef>
            </a:pPr>
            <a:r>
              <a:rPr dirty="0" spc="-65">
                <a:solidFill>
                  <a:srgbClr val="569CD5"/>
                </a:solidFill>
              </a:rPr>
              <a:t>const</a:t>
            </a:r>
            <a:r>
              <a:rPr dirty="0" spc="-90">
                <a:solidFill>
                  <a:srgbClr val="569CD5"/>
                </a:solidFill>
              </a:rPr>
              <a:t> </a:t>
            </a:r>
            <a:r>
              <a:rPr dirty="0" spc="-70"/>
              <a:t>express</a:t>
            </a:r>
            <a:r>
              <a:rPr dirty="0" spc="-90"/>
              <a:t> </a:t>
            </a:r>
            <a:r>
              <a:rPr dirty="0"/>
              <a:t>=</a:t>
            </a:r>
            <a:r>
              <a:rPr dirty="0" spc="-90"/>
              <a:t> </a:t>
            </a:r>
            <a:r>
              <a:rPr dirty="0" spc="-55">
                <a:solidFill>
                  <a:srgbClr val="DBDBAA"/>
                </a:solidFill>
              </a:rPr>
              <a:t>require</a:t>
            </a:r>
            <a:r>
              <a:rPr dirty="0" spc="-55"/>
              <a:t>(</a:t>
            </a:r>
            <a:r>
              <a:rPr dirty="0" spc="-55">
                <a:solidFill>
                  <a:srgbClr val="CD9078"/>
                </a:solidFill>
              </a:rPr>
              <a:t>'express'</a:t>
            </a:r>
            <a:r>
              <a:rPr dirty="0" spc="-55"/>
              <a:t>); </a:t>
            </a:r>
            <a:r>
              <a:rPr dirty="0" spc="-65">
                <a:solidFill>
                  <a:srgbClr val="569CD5"/>
                </a:solidFill>
              </a:rPr>
              <a:t>const</a:t>
            </a:r>
            <a:r>
              <a:rPr dirty="0" spc="-110">
                <a:solidFill>
                  <a:srgbClr val="569CD5"/>
                </a:solidFill>
              </a:rPr>
              <a:t> </a:t>
            </a:r>
            <a:r>
              <a:rPr dirty="0" spc="-50"/>
              <a:t>app</a:t>
            </a:r>
            <a:r>
              <a:rPr dirty="0" spc="-114"/>
              <a:t> </a:t>
            </a:r>
            <a:r>
              <a:rPr dirty="0"/>
              <a:t>=</a:t>
            </a:r>
            <a:r>
              <a:rPr dirty="0" spc="-105"/>
              <a:t> </a:t>
            </a:r>
            <a:r>
              <a:rPr dirty="0" spc="-10">
                <a:solidFill>
                  <a:srgbClr val="DBDBAA"/>
                </a:solidFill>
              </a:rPr>
              <a:t>express</a:t>
            </a:r>
            <a:r>
              <a:rPr dirty="0" spc="-10"/>
              <a:t>();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65">
                <a:solidFill>
                  <a:srgbClr val="569CD5"/>
                </a:solidFill>
              </a:rPr>
              <a:t>const</a:t>
            </a:r>
            <a:r>
              <a:rPr dirty="0" spc="-100">
                <a:solidFill>
                  <a:srgbClr val="569CD5"/>
                </a:solidFill>
              </a:rPr>
              <a:t> </a:t>
            </a:r>
            <a:r>
              <a:rPr dirty="0" spc="-60"/>
              <a:t>port</a:t>
            </a:r>
            <a:r>
              <a:rPr dirty="0" spc="-100"/>
              <a:t> </a:t>
            </a:r>
            <a:r>
              <a:rPr dirty="0"/>
              <a:t>=</a:t>
            </a:r>
            <a:r>
              <a:rPr dirty="0" spc="-100"/>
              <a:t> </a:t>
            </a:r>
            <a:r>
              <a:rPr dirty="0" spc="-70"/>
              <a:t>process.env.PORT</a:t>
            </a:r>
            <a:r>
              <a:rPr dirty="0" spc="-100"/>
              <a:t> </a:t>
            </a:r>
            <a:r>
              <a:rPr dirty="0" spc="-30"/>
              <a:t>||</a:t>
            </a:r>
            <a:r>
              <a:rPr dirty="0" spc="-95"/>
              <a:t> </a:t>
            </a:r>
            <a:r>
              <a:rPr dirty="0" spc="-10">
                <a:solidFill>
                  <a:srgbClr val="DBDBAA"/>
                </a:solidFill>
              </a:rPr>
              <a:t>3000</a:t>
            </a:r>
            <a:r>
              <a:rPr dirty="0" spc="-10"/>
              <a:t>;</a:t>
            </a: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050"/>
          </a:p>
          <a:p>
            <a:pPr marL="12700">
              <a:lnSpc>
                <a:spcPct val="100000"/>
              </a:lnSpc>
            </a:pPr>
            <a:r>
              <a:rPr dirty="0" spc="-45">
                <a:solidFill>
                  <a:srgbClr val="6A9954"/>
                </a:solidFill>
              </a:rPr>
              <a:t>// </a:t>
            </a:r>
            <a:r>
              <a:rPr dirty="0" spc="-75">
                <a:solidFill>
                  <a:srgbClr val="6A9954"/>
                </a:solidFill>
              </a:rPr>
              <a:t>MCP</a:t>
            </a:r>
            <a:r>
              <a:rPr dirty="0" spc="-120">
                <a:solidFill>
                  <a:srgbClr val="6A9954"/>
                </a:solidFill>
                <a:latin typeface="SimSun"/>
                <a:cs typeface="SimSun"/>
              </a:rPr>
              <a:t>クライアントの初期化</a:t>
            </a:r>
          </a:p>
          <a:p>
            <a:pPr marL="12700" marR="655955">
              <a:lnSpc>
                <a:spcPct val="108700"/>
              </a:lnSpc>
            </a:pPr>
            <a:r>
              <a:rPr dirty="0" spc="-65">
                <a:solidFill>
                  <a:srgbClr val="569CD5"/>
                </a:solidFill>
              </a:rPr>
              <a:t>const</a:t>
            </a:r>
            <a:r>
              <a:rPr dirty="0" spc="-85">
                <a:solidFill>
                  <a:srgbClr val="569CD5"/>
                </a:solidFill>
              </a:rPr>
              <a:t> </a:t>
            </a:r>
            <a:r>
              <a:rPr dirty="0"/>
              <a:t>{</a:t>
            </a:r>
            <a:r>
              <a:rPr dirty="0" spc="-85"/>
              <a:t> </a:t>
            </a:r>
            <a:r>
              <a:rPr dirty="0" spc="-65"/>
              <a:t>McpClient</a:t>
            </a:r>
            <a:r>
              <a:rPr dirty="0" spc="-90"/>
              <a:t> </a:t>
            </a:r>
            <a:r>
              <a:rPr dirty="0"/>
              <a:t>}</a:t>
            </a:r>
            <a:r>
              <a:rPr dirty="0" spc="-85"/>
              <a:t> </a:t>
            </a:r>
            <a:r>
              <a:rPr dirty="0"/>
              <a:t>=</a:t>
            </a:r>
            <a:r>
              <a:rPr dirty="0" spc="-85"/>
              <a:t> </a:t>
            </a:r>
            <a:r>
              <a:rPr dirty="0" spc="-75">
                <a:solidFill>
                  <a:srgbClr val="DBDBAA"/>
                </a:solidFill>
              </a:rPr>
              <a:t>require</a:t>
            </a:r>
            <a:r>
              <a:rPr dirty="0" spc="-75"/>
              <a:t>(</a:t>
            </a:r>
            <a:r>
              <a:rPr dirty="0" spc="-75">
                <a:solidFill>
                  <a:srgbClr val="CD9078"/>
                </a:solidFill>
              </a:rPr>
              <a:t>'@microsoft/mcp-</a:t>
            </a:r>
            <a:r>
              <a:rPr dirty="0" spc="-10">
                <a:solidFill>
                  <a:srgbClr val="CD9078"/>
                </a:solidFill>
              </a:rPr>
              <a:t>client'</a:t>
            </a:r>
            <a:r>
              <a:rPr dirty="0" spc="-10"/>
              <a:t>); </a:t>
            </a:r>
            <a:r>
              <a:rPr dirty="0" spc="-65">
                <a:solidFill>
                  <a:srgbClr val="569CD5"/>
                </a:solidFill>
              </a:rPr>
              <a:t>const</a:t>
            </a:r>
            <a:r>
              <a:rPr dirty="0" spc="-110">
                <a:solidFill>
                  <a:srgbClr val="569CD5"/>
                </a:solidFill>
              </a:rPr>
              <a:t> </a:t>
            </a:r>
            <a:r>
              <a:rPr dirty="0" spc="-65"/>
              <a:t>mcpClient</a:t>
            </a:r>
            <a:r>
              <a:rPr dirty="0" spc="-105"/>
              <a:t> </a:t>
            </a:r>
            <a:r>
              <a:rPr dirty="0"/>
              <a:t>=</a:t>
            </a:r>
            <a:r>
              <a:rPr dirty="0" spc="-110"/>
              <a:t> </a:t>
            </a:r>
            <a:r>
              <a:rPr dirty="0" spc="-50">
                <a:solidFill>
                  <a:srgbClr val="569CD5"/>
                </a:solidFill>
              </a:rPr>
              <a:t>new</a:t>
            </a:r>
            <a:r>
              <a:rPr dirty="0" spc="-105">
                <a:solidFill>
                  <a:srgbClr val="569CD5"/>
                </a:solidFill>
              </a:rPr>
              <a:t> </a:t>
            </a:r>
            <a:r>
              <a:rPr dirty="0" spc="-10">
                <a:solidFill>
                  <a:srgbClr val="DBDBAA"/>
                </a:solidFill>
              </a:rPr>
              <a:t>McpClient</a:t>
            </a:r>
            <a:r>
              <a:rPr dirty="0" spc="-10"/>
              <a:t>({</a:t>
            </a:r>
          </a:p>
          <a:p>
            <a:pPr marL="172720">
              <a:lnSpc>
                <a:spcPct val="100000"/>
              </a:lnSpc>
              <a:spcBef>
                <a:spcPts val="45"/>
              </a:spcBef>
            </a:pPr>
            <a:r>
              <a:rPr dirty="0" spc="-65"/>
              <a:t>serverUrl:</a:t>
            </a:r>
            <a:r>
              <a:rPr dirty="0" spc="-105"/>
              <a:t> </a:t>
            </a:r>
            <a:r>
              <a:rPr dirty="0" spc="-40">
                <a:solidFill>
                  <a:srgbClr val="CD9078"/>
                </a:solidFill>
              </a:rPr>
              <a:t>'https://localhost:5001/mcp/v1'</a:t>
            </a:r>
            <a:r>
              <a:rPr dirty="0" spc="-40"/>
              <a:t>,</a:t>
            </a:r>
          </a:p>
          <a:p>
            <a:pPr marL="172720">
              <a:lnSpc>
                <a:spcPct val="100000"/>
              </a:lnSpc>
              <a:spcBef>
                <a:spcPts val="120"/>
              </a:spcBef>
            </a:pPr>
            <a:r>
              <a:rPr dirty="0" spc="-70"/>
              <a:t>apiKey:</a:t>
            </a:r>
            <a:r>
              <a:rPr dirty="0" spc="-60"/>
              <a:t> </a:t>
            </a:r>
            <a:r>
              <a:rPr dirty="0" spc="-30"/>
              <a:t>process.env.MCP_API_KEY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});</a:t>
            </a: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050"/>
          </a:p>
          <a:p>
            <a:pPr marL="12700" marR="1378585">
              <a:lnSpc>
                <a:spcPct val="103299"/>
              </a:lnSpc>
            </a:pPr>
            <a:r>
              <a:rPr dirty="0" spc="-45">
                <a:solidFill>
                  <a:srgbClr val="6A9954"/>
                </a:solidFill>
              </a:rPr>
              <a:t>// </a:t>
            </a:r>
            <a:r>
              <a:rPr dirty="0" spc="-75">
                <a:solidFill>
                  <a:srgbClr val="6A9954"/>
                </a:solidFill>
              </a:rPr>
              <a:t>AI</a:t>
            </a:r>
            <a:r>
              <a:rPr dirty="0" spc="-120">
                <a:solidFill>
                  <a:srgbClr val="6A9954"/>
                </a:solidFill>
                <a:latin typeface="SimSun"/>
                <a:cs typeface="SimSun"/>
              </a:rPr>
              <a:t>エージェントとの連携</a:t>
            </a:r>
            <a:r>
              <a:rPr dirty="0" spc="500">
                <a:solidFill>
                  <a:srgbClr val="6A9954"/>
                </a:solidFill>
                <a:latin typeface="SimSun"/>
                <a:cs typeface="SimSun"/>
              </a:rPr>
              <a:t> </a:t>
            </a:r>
            <a:r>
              <a:rPr dirty="0" spc="-70"/>
              <a:t>app.</a:t>
            </a:r>
            <a:r>
              <a:rPr dirty="0" spc="-70">
                <a:solidFill>
                  <a:srgbClr val="DBDBAA"/>
                </a:solidFill>
              </a:rPr>
              <a:t>post</a:t>
            </a:r>
            <a:r>
              <a:rPr dirty="0" spc="-70"/>
              <a:t>(</a:t>
            </a:r>
            <a:r>
              <a:rPr dirty="0" spc="-70">
                <a:solidFill>
                  <a:srgbClr val="CD9078"/>
                </a:solidFill>
              </a:rPr>
              <a:t>'/api/analyze'</a:t>
            </a:r>
            <a:r>
              <a:rPr dirty="0" spc="-80"/>
              <a:t>, </a:t>
            </a:r>
            <a:r>
              <a:rPr dirty="0" spc="-65">
                <a:solidFill>
                  <a:srgbClr val="569CD5"/>
                </a:solidFill>
              </a:rPr>
              <a:t>async</a:t>
            </a:r>
            <a:r>
              <a:rPr dirty="0" spc="-80">
                <a:solidFill>
                  <a:srgbClr val="569CD5"/>
                </a:solidFill>
              </a:rPr>
              <a:t> </a:t>
            </a:r>
            <a:r>
              <a:rPr dirty="0" spc="-65"/>
              <a:t>(req,</a:t>
            </a:r>
            <a:r>
              <a:rPr dirty="0" spc="-90"/>
              <a:t> </a:t>
            </a:r>
            <a:r>
              <a:rPr dirty="0" spc="-60"/>
              <a:t>res)</a:t>
            </a:r>
            <a:r>
              <a:rPr dirty="0" spc="-65"/>
              <a:t> =&gt; {</a:t>
            </a:r>
          </a:p>
          <a:p>
            <a:pPr marL="172720">
              <a:lnSpc>
                <a:spcPct val="100000"/>
              </a:lnSpc>
              <a:spcBef>
                <a:spcPts val="120"/>
              </a:spcBef>
            </a:pPr>
            <a:r>
              <a:rPr dirty="0" spc="-65">
                <a:solidFill>
                  <a:srgbClr val="569CD5"/>
                </a:solidFill>
              </a:rPr>
              <a:t>const</a:t>
            </a:r>
            <a:r>
              <a:rPr dirty="0" spc="-90">
                <a:solidFill>
                  <a:srgbClr val="569CD5"/>
                </a:solidFill>
              </a:rPr>
              <a:t> </a:t>
            </a:r>
            <a:r>
              <a:rPr dirty="0" spc="-70"/>
              <a:t>context</a:t>
            </a:r>
            <a:r>
              <a:rPr dirty="0" spc="-90"/>
              <a:t> </a:t>
            </a:r>
            <a:r>
              <a:rPr dirty="0"/>
              <a:t>=</a:t>
            </a:r>
            <a:r>
              <a:rPr dirty="0" spc="-90"/>
              <a:t> </a:t>
            </a:r>
            <a:r>
              <a:rPr dirty="0"/>
              <a:t>{</a:t>
            </a:r>
            <a:r>
              <a:rPr dirty="0" spc="-90"/>
              <a:t> </a:t>
            </a:r>
            <a:r>
              <a:rPr dirty="0" spc="-65"/>
              <a:t>code:</a:t>
            </a:r>
            <a:r>
              <a:rPr dirty="0" spc="-85"/>
              <a:t> </a:t>
            </a:r>
            <a:r>
              <a:rPr dirty="0" spc="-70"/>
              <a:t>req.body.code</a:t>
            </a:r>
            <a:r>
              <a:rPr dirty="0" spc="-90"/>
              <a:t> </a:t>
            </a:r>
            <a:r>
              <a:rPr dirty="0" spc="-25"/>
              <a:t>};</a:t>
            </a:r>
          </a:p>
          <a:p>
            <a:pPr marL="172720">
              <a:lnSpc>
                <a:spcPct val="100000"/>
              </a:lnSpc>
              <a:spcBef>
                <a:spcPts val="45"/>
              </a:spcBef>
            </a:pPr>
            <a:r>
              <a:rPr dirty="0" spc="-65">
                <a:solidFill>
                  <a:srgbClr val="569CD5"/>
                </a:solidFill>
              </a:rPr>
              <a:t>const</a:t>
            </a:r>
            <a:r>
              <a:rPr dirty="0" spc="-95">
                <a:solidFill>
                  <a:srgbClr val="569CD5"/>
                </a:solidFill>
              </a:rPr>
              <a:t> </a:t>
            </a:r>
            <a:r>
              <a:rPr dirty="0" spc="-65"/>
              <a:t>response</a:t>
            </a:r>
            <a:r>
              <a:rPr dirty="0" spc="-100"/>
              <a:t> </a:t>
            </a:r>
            <a:r>
              <a:rPr dirty="0"/>
              <a:t>=</a:t>
            </a:r>
            <a:r>
              <a:rPr dirty="0" spc="-95"/>
              <a:t> </a:t>
            </a:r>
            <a:r>
              <a:rPr dirty="0" spc="-65">
                <a:solidFill>
                  <a:srgbClr val="569CD5"/>
                </a:solidFill>
              </a:rPr>
              <a:t>await</a:t>
            </a:r>
            <a:r>
              <a:rPr dirty="0" spc="-95">
                <a:solidFill>
                  <a:srgbClr val="569CD5"/>
                </a:solidFill>
              </a:rPr>
              <a:t> </a:t>
            </a:r>
            <a:r>
              <a:rPr dirty="0" spc="-30"/>
              <a:t>mcpClient.</a:t>
            </a:r>
            <a:r>
              <a:rPr dirty="0" spc="-30">
                <a:solidFill>
                  <a:srgbClr val="DBDBAA"/>
                </a:solidFill>
              </a:rPr>
              <a:t>requestAgent</a:t>
            </a:r>
            <a:r>
              <a:rPr dirty="0" spc="-30"/>
              <a:t>(</a:t>
            </a:r>
          </a:p>
          <a:p>
            <a:pPr marL="333375">
              <a:lnSpc>
                <a:spcPct val="100000"/>
              </a:lnSpc>
              <a:spcBef>
                <a:spcPts val="120"/>
              </a:spcBef>
            </a:pPr>
            <a:r>
              <a:rPr dirty="0" spc="-75">
                <a:solidFill>
                  <a:srgbClr val="CD9078"/>
                </a:solidFill>
              </a:rPr>
              <a:t>'code-</a:t>
            </a:r>
            <a:r>
              <a:rPr dirty="0" spc="-10">
                <a:solidFill>
                  <a:srgbClr val="CD9078"/>
                </a:solidFill>
              </a:rPr>
              <a:t>analyzer'</a:t>
            </a:r>
            <a:r>
              <a:rPr dirty="0" spc="-10"/>
              <a:t>,</a:t>
            </a:r>
          </a:p>
          <a:p>
            <a:pPr marL="333375" marR="2917825">
              <a:lnSpc>
                <a:spcPct val="103299"/>
              </a:lnSpc>
              <a:spcBef>
                <a:spcPts val="75"/>
              </a:spcBef>
            </a:pPr>
            <a:r>
              <a:rPr dirty="0" spc="-75">
                <a:solidFill>
                  <a:srgbClr val="CD9078"/>
                </a:solidFill>
              </a:rPr>
              <a:t>'</a:t>
            </a:r>
            <a:r>
              <a:rPr dirty="0" spc="-125">
                <a:solidFill>
                  <a:srgbClr val="CD9078"/>
                </a:solidFill>
                <a:latin typeface="SimSun"/>
                <a:cs typeface="SimSun"/>
              </a:rPr>
              <a:t>コードを分析してください</a:t>
            </a:r>
            <a:r>
              <a:rPr dirty="0" spc="-50">
                <a:solidFill>
                  <a:srgbClr val="CD9078"/>
                </a:solidFill>
              </a:rPr>
              <a:t>'</a:t>
            </a:r>
            <a:r>
              <a:rPr dirty="0" spc="-50"/>
              <a:t>, </a:t>
            </a:r>
            <a:r>
              <a:rPr dirty="0" spc="-10"/>
              <a:t>context</a:t>
            </a:r>
          </a:p>
          <a:p>
            <a:pPr marL="172720">
              <a:lnSpc>
                <a:spcPct val="100000"/>
              </a:lnSpc>
              <a:spcBef>
                <a:spcPts val="120"/>
              </a:spcBef>
            </a:pPr>
            <a:r>
              <a:rPr dirty="0" spc="-25"/>
              <a:t>);</a:t>
            </a:r>
          </a:p>
          <a:p>
            <a:pPr marL="172720">
              <a:lnSpc>
                <a:spcPct val="100000"/>
              </a:lnSpc>
              <a:spcBef>
                <a:spcPts val="45"/>
              </a:spcBef>
            </a:pPr>
            <a:r>
              <a:rPr dirty="0" spc="-25"/>
              <a:t>res.</a:t>
            </a:r>
            <a:r>
              <a:rPr dirty="0" spc="-25">
                <a:solidFill>
                  <a:srgbClr val="DBDBAA"/>
                </a:solidFill>
              </a:rPr>
              <a:t>json</a:t>
            </a:r>
            <a:r>
              <a:rPr dirty="0" spc="-25"/>
              <a:t>(response);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"/>
              <a:t>});</a:t>
            </a: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050"/>
          </a:p>
          <a:p>
            <a:pPr marL="90805">
              <a:lnSpc>
                <a:spcPct val="100000"/>
              </a:lnSpc>
              <a:tabLst>
                <a:tab pos="3496945" algn="l"/>
              </a:tabLst>
            </a:pPr>
            <a:r>
              <a:rPr dirty="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pc="-110">
                <a:solidFill>
                  <a:srgbClr val="FFFFFF"/>
                </a:solidFill>
                <a:latin typeface="SimSun"/>
                <a:cs typeface="SimSun"/>
              </a:rPr>
              <a:t>クライ</a:t>
            </a:r>
            <a:r>
              <a:rPr dirty="0" spc="-155">
                <a:solidFill>
                  <a:srgbClr val="FFFFFF"/>
                </a:solidFill>
                <a:latin typeface="SimSun"/>
                <a:cs typeface="SimSun"/>
              </a:rPr>
              <a:t>ア</a:t>
            </a:r>
            <a:r>
              <a:rPr dirty="0" spc="-110">
                <a:solidFill>
                  <a:srgbClr val="FFFFFF"/>
                </a:solidFill>
                <a:latin typeface="SimSun"/>
                <a:cs typeface="SimSun"/>
              </a:rPr>
              <a:t>ント連携</a:t>
            </a:r>
            <a:r>
              <a:rPr dirty="0" spc="-50">
                <a:solidFill>
                  <a:srgbClr val="FFFFFF"/>
                </a:solidFill>
                <a:latin typeface="SimSun"/>
                <a:cs typeface="SimSun"/>
              </a:rPr>
              <a:t>例</a:t>
            </a:r>
            <a:r>
              <a:rPr dirty="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pc="-60">
                <a:solidFill>
                  <a:srgbClr val="FFFFFF"/>
                </a:solidFill>
                <a:latin typeface="DejaVu Sans"/>
                <a:cs typeface="DejaVu Sans"/>
              </a:rPr>
              <a:t>Visual</a:t>
            </a:r>
            <a:r>
              <a:rPr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pc="-60">
                <a:solidFill>
                  <a:srgbClr val="FFFFFF"/>
                </a:solidFill>
                <a:latin typeface="DejaVu Sans"/>
                <a:cs typeface="DejaVu Sans"/>
              </a:rPr>
              <a:t>Studio</a:t>
            </a:r>
            <a:r>
              <a:rPr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pc="-75">
                <a:solidFill>
                  <a:srgbClr val="FFFFFF"/>
                </a:solidFill>
                <a:latin typeface="DejaVu Sans"/>
                <a:cs typeface="DejaVu Sans"/>
              </a:rPr>
              <a:t>Code</a:t>
            </a:r>
            <a:r>
              <a:rPr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pc="-35">
                <a:solidFill>
                  <a:srgbClr val="FFFFFF"/>
                </a:solidFill>
                <a:latin typeface="DejaVu Sans"/>
                <a:cs typeface="DejaVu Sans"/>
              </a:rPr>
              <a:t>v2.0</a:t>
            </a:r>
          </a:p>
        </p:txBody>
      </p:sp>
      <p:grpSp>
        <p:nvGrpSpPr>
          <p:cNvPr id="36" name="object 36" descr=""/>
          <p:cNvGrpSpPr/>
          <p:nvPr/>
        </p:nvGrpSpPr>
        <p:grpSpPr>
          <a:xfrm>
            <a:off x="6248398" y="6877049"/>
            <a:ext cx="5486400" cy="3009900"/>
            <a:chOff x="6248398" y="6877049"/>
            <a:chExt cx="5486400" cy="3009900"/>
          </a:xfrm>
        </p:grpSpPr>
        <p:sp>
          <p:nvSpPr>
            <p:cNvPr id="37" name="object 37" descr=""/>
            <p:cNvSpPr/>
            <p:nvPr/>
          </p:nvSpPr>
          <p:spPr>
            <a:xfrm>
              <a:off x="6248398" y="6877049"/>
              <a:ext cx="5486400" cy="3009900"/>
            </a:xfrm>
            <a:custGeom>
              <a:avLst/>
              <a:gdLst/>
              <a:ahLst/>
              <a:cxnLst/>
              <a:rect l="l" t="t" r="r" b="b"/>
              <a:pathLst>
                <a:path w="5486400" h="3009900">
                  <a:moveTo>
                    <a:pt x="5415203" y="3009899"/>
                  </a:moveTo>
                  <a:lnTo>
                    <a:pt x="71196" y="3009899"/>
                  </a:lnTo>
                  <a:lnTo>
                    <a:pt x="66241" y="3009411"/>
                  </a:lnTo>
                  <a:lnTo>
                    <a:pt x="29705" y="2994276"/>
                  </a:lnTo>
                  <a:lnTo>
                    <a:pt x="3885" y="2958236"/>
                  </a:lnTo>
                  <a:lnTo>
                    <a:pt x="0" y="2938702"/>
                  </a:lnTo>
                  <a:lnTo>
                    <a:pt x="0" y="2933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3" y="51661"/>
                  </a:lnTo>
                  <a:lnTo>
                    <a:pt x="5486400" y="71196"/>
                  </a:lnTo>
                  <a:lnTo>
                    <a:pt x="5486400" y="2938702"/>
                  </a:lnTo>
                  <a:lnTo>
                    <a:pt x="5470776" y="2980193"/>
                  </a:lnTo>
                  <a:lnTo>
                    <a:pt x="5434737" y="3006012"/>
                  </a:lnTo>
                  <a:lnTo>
                    <a:pt x="5420158" y="3009411"/>
                  </a:lnTo>
                  <a:lnTo>
                    <a:pt x="5415203" y="30098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0799" y="7079455"/>
              <a:ext cx="238124" cy="166687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6768746" y="6998461"/>
            <a:ext cx="231203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25" b="1">
                <a:solidFill>
                  <a:srgbClr val="FFFFFF"/>
                </a:solidFill>
                <a:latin typeface="DejaVu Sans"/>
                <a:cs typeface="DejaVu Sans"/>
              </a:rPr>
              <a:t>VS</a:t>
            </a:r>
            <a:r>
              <a:rPr dirty="0" sz="1650" spc="-4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650" spc="-114" b="1">
                <a:solidFill>
                  <a:srgbClr val="FFFFFF"/>
                </a:solidFill>
                <a:latin typeface="DejaVu Sans"/>
                <a:cs typeface="DejaVu Sans"/>
              </a:rPr>
              <a:t>Code</a:t>
            </a:r>
            <a:r>
              <a:rPr dirty="0" sz="1650" spc="-80" b="1">
                <a:solidFill>
                  <a:srgbClr val="FFFFFF"/>
                </a:solidFill>
                <a:latin typeface="DejaVu Sans"/>
                <a:cs typeface="DejaVu Sans"/>
              </a:rPr>
              <a:t> + </a:t>
            </a: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650" spc="-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70">
                <a:solidFill>
                  <a:srgbClr val="FFFFFF"/>
                </a:solidFill>
                <a:latin typeface="SimSun"/>
                <a:cs typeface="SimSun"/>
              </a:rPr>
              <a:t>連携例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400798" y="9239249"/>
            <a:ext cx="2533650" cy="495300"/>
            <a:chOff x="6400798" y="9239249"/>
            <a:chExt cx="2533650" cy="495300"/>
          </a:xfrm>
        </p:grpSpPr>
        <p:sp>
          <p:nvSpPr>
            <p:cNvPr id="41" name="object 41" descr=""/>
            <p:cNvSpPr/>
            <p:nvPr/>
          </p:nvSpPr>
          <p:spPr>
            <a:xfrm>
              <a:off x="6400798" y="9239249"/>
              <a:ext cx="2533650" cy="495300"/>
            </a:xfrm>
            <a:custGeom>
              <a:avLst/>
              <a:gdLst/>
              <a:ahLst/>
              <a:cxnLst/>
              <a:rect l="l" t="t" r="r" b="b"/>
              <a:pathLst>
                <a:path w="2533650" h="495300">
                  <a:moveTo>
                    <a:pt x="2462453" y="495299"/>
                  </a:moveTo>
                  <a:lnTo>
                    <a:pt x="71197" y="495299"/>
                  </a:lnTo>
                  <a:lnTo>
                    <a:pt x="66241" y="494811"/>
                  </a:lnTo>
                  <a:lnTo>
                    <a:pt x="29705" y="479676"/>
                  </a:lnTo>
                  <a:lnTo>
                    <a:pt x="3885" y="443636"/>
                  </a:lnTo>
                  <a:lnTo>
                    <a:pt x="0" y="424102"/>
                  </a:lnTo>
                  <a:lnTo>
                    <a:pt x="0" y="419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462453" y="0"/>
                  </a:lnTo>
                  <a:lnTo>
                    <a:pt x="2503944" y="15621"/>
                  </a:lnTo>
                  <a:lnTo>
                    <a:pt x="2529763" y="51660"/>
                  </a:lnTo>
                  <a:lnTo>
                    <a:pt x="2533649" y="71196"/>
                  </a:lnTo>
                  <a:lnTo>
                    <a:pt x="2533649" y="424102"/>
                  </a:lnTo>
                  <a:lnTo>
                    <a:pt x="2518027" y="465593"/>
                  </a:lnTo>
                  <a:lnTo>
                    <a:pt x="2481986" y="491412"/>
                  </a:lnTo>
                  <a:lnTo>
                    <a:pt x="2467407" y="494811"/>
                  </a:lnTo>
                  <a:lnTo>
                    <a:pt x="2462453" y="4952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76999" y="9342826"/>
              <a:ext cx="142882" cy="135746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6464299" y="9292805"/>
            <a:ext cx="1397635" cy="366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8760">
              <a:lnSpc>
                <a:spcPct val="100000"/>
              </a:lnSpc>
              <a:spcBef>
                <a:spcPts val="100"/>
              </a:spcBef>
            </a:pPr>
            <a:r>
              <a:rPr dirty="0" sz="1200" spc="-165">
                <a:solidFill>
                  <a:srgbClr val="FFFFFF"/>
                </a:solidFill>
                <a:latin typeface="SimSun"/>
                <a:cs typeface="SimSun"/>
              </a:rPr>
              <a:t>コード</a:t>
            </a:r>
            <a:r>
              <a:rPr dirty="0" sz="1200" spc="-165">
                <a:solidFill>
                  <a:srgbClr val="FFFFFF"/>
                </a:solidFill>
                <a:latin typeface="Meiryo"/>
                <a:cs typeface="Meiryo"/>
              </a:rPr>
              <a:t>⽣</a:t>
            </a:r>
            <a:r>
              <a:rPr dirty="0" sz="1200" spc="-50">
                <a:solidFill>
                  <a:srgbClr val="FFFFFF"/>
                </a:solidFill>
                <a:latin typeface="SimSun"/>
                <a:cs typeface="SimSun"/>
              </a:rPr>
              <a:t>成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要件からコードを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動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⽣</a:t>
            </a:r>
            <a:r>
              <a:rPr dirty="0" sz="1000" spc="-50">
                <a:solidFill>
                  <a:srgbClr val="FFFFFF"/>
                </a:solidFill>
                <a:latin typeface="SimSun"/>
                <a:cs typeface="SimSun"/>
              </a:rPr>
              <a:t>成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9048748" y="9239249"/>
            <a:ext cx="2533650" cy="495300"/>
            <a:chOff x="9048748" y="9239249"/>
            <a:chExt cx="2533650" cy="495300"/>
          </a:xfrm>
        </p:grpSpPr>
        <p:sp>
          <p:nvSpPr>
            <p:cNvPr id="45" name="object 45" descr=""/>
            <p:cNvSpPr/>
            <p:nvPr/>
          </p:nvSpPr>
          <p:spPr>
            <a:xfrm>
              <a:off x="9048748" y="9239249"/>
              <a:ext cx="2533650" cy="495300"/>
            </a:xfrm>
            <a:custGeom>
              <a:avLst/>
              <a:gdLst/>
              <a:ahLst/>
              <a:cxnLst/>
              <a:rect l="l" t="t" r="r" b="b"/>
              <a:pathLst>
                <a:path w="2533650" h="495300">
                  <a:moveTo>
                    <a:pt x="2462453" y="495299"/>
                  </a:moveTo>
                  <a:lnTo>
                    <a:pt x="71196" y="495299"/>
                  </a:lnTo>
                  <a:lnTo>
                    <a:pt x="66241" y="494811"/>
                  </a:lnTo>
                  <a:lnTo>
                    <a:pt x="29705" y="479676"/>
                  </a:lnTo>
                  <a:lnTo>
                    <a:pt x="3885" y="443636"/>
                  </a:lnTo>
                  <a:lnTo>
                    <a:pt x="0" y="424102"/>
                  </a:lnTo>
                  <a:lnTo>
                    <a:pt x="0" y="419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2" y="15621"/>
                  </a:lnTo>
                  <a:lnTo>
                    <a:pt x="2529762" y="51660"/>
                  </a:lnTo>
                  <a:lnTo>
                    <a:pt x="2533649" y="71196"/>
                  </a:lnTo>
                  <a:lnTo>
                    <a:pt x="2533649" y="424102"/>
                  </a:lnTo>
                  <a:lnTo>
                    <a:pt x="2518026" y="465593"/>
                  </a:lnTo>
                  <a:lnTo>
                    <a:pt x="2481987" y="491412"/>
                  </a:lnTo>
                  <a:lnTo>
                    <a:pt x="2467407" y="494811"/>
                  </a:lnTo>
                  <a:lnTo>
                    <a:pt x="2462453" y="4952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24949" y="9344024"/>
              <a:ext cx="133350" cy="134157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9112250" y="9292805"/>
            <a:ext cx="1283335" cy="366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0480">
              <a:lnSpc>
                <a:spcPct val="100000"/>
              </a:lnSpc>
              <a:spcBef>
                <a:spcPts val="100"/>
              </a:spcBef>
            </a:pPr>
            <a:r>
              <a:rPr dirty="0" sz="1200" spc="-165">
                <a:solidFill>
                  <a:srgbClr val="FFFFFF"/>
                </a:solidFill>
                <a:latin typeface="SimSun"/>
                <a:cs typeface="SimSun"/>
              </a:rPr>
              <a:t>デバッグ</a:t>
            </a:r>
            <a:r>
              <a:rPr dirty="0" sz="1200" spc="-165">
                <a:solidFill>
                  <a:srgbClr val="FFFFFF"/>
                </a:solidFill>
                <a:latin typeface="Meiryo"/>
                <a:cs typeface="Meiryo"/>
              </a:rPr>
              <a:t>⽀</a:t>
            </a:r>
            <a:r>
              <a:rPr dirty="0" sz="1200" spc="-60">
                <a:solidFill>
                  <a:srgbClr val="FFFFFF"/>
                </a:solidFill>
                <a:latin typeface="SimSun"/>
                <a:cs typeface="SimSun"/>
              </a:rPr>
              <a:t>援</a:t>
            </a:r>
            <a:endParaRPr sz="12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エラー原因の特定と修正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6400799" y="7410449"/>
            <a:ext cx="5181600" cy="1714500"/>
            <a:chOff x="6400799" y="7410449"/>
            <a:chExt cx="5181600" cy="1714500"/>
          </a:xfrm>
        </p:grpSpPr>
        <p:sp>
          <p:nvSpPr>
            <p:cNvPr id="49" name="object 49" descr=""/>
            <p:cNvSpPr/>
            <p:nvPr/>
          </p:nvSpPr>
          <p:spPr>
            <a:xfrm>
              <a:off x="6405562" y="7415211"/>
              <a:ext cx="5172075" cy="1704975"/>
            </a:xfrm>
            <a:custGeom>
              <a:avLst/>
              <a:gdLst/>
              <a:ahLst/>
              <a:cxnLst/>
              <a:rect l="l" t="t" r="r" b="b"/>
              <a:pathLst>
                <a:path w="5172075" h="1704975">
                  <a:moveTo>
                    <a:pt x="0" y="16335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6" y="44098"/>
                  </a:lnTo>
                  <a:lnTo>
                    <a:pt x="7232" y="39764"/>
                  </a:lnTo>
                  <a:lnTo>
                    <a:pt x="9432" y="35647"/>
                  </a:lnTo>
                  <a:lnTo>
                    <a:pt x="12038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100637" y="0"/>
                  </a:lnTo>
                  <a:lnTo>
                    <a:pt x="5105327" y="0"/>
                  </a:lnTo>
                  <a:lnTo>
                    <a:pt x="5109972" y="457"/>
                  </a:lnTo>
                  <a:lnTo>
                    <a:pt x="5114573" y="1372"/>
                  </a:lnTo>
                  <a:lnTo>
                    <a:pt x="5119174" y="2287"/>
                  </a:lnTo>
                  <a:lnTo>
                    <a:pt x="5154466" y="24239"/>
                  </a:lnTo>
                  <a:lnTo>
                    <a:pt x="5160033" y="31748"/>
                  </a:lnTo>
                  <a:lnTo>
                    <a:pt x="5162639" y="35647"/>
                  </a:lnTo>
                  <a:lnTo>
                    <a:pt x="5164840" y="39764"/>
                  </a:lnTo>
                  <a:lnTo>
                    <a:pt x="5166634" y="44098"/>
                  </a:lnTo>
                  <a:lnTo>
                    <a:pt x="5168429" y="48431"/>
                  </a:lnTo>
                  <a:lnTo>
                    <a:pt x="5169785" y="52899"/>
                  </a:lnTo>
                  <a:lnTo>
                    <a:pt x="5170701" y="57499"/>
                  </a:lnTo>
                  <a:lnTo>
                    <a:pt x="5171616" y="62100"/>
                  </a:lnTo>
                  <a:lnTo>
                    <a:pt x="5172074" y="66746"/>
                  </a:lnTo>
                  <a:lnTo>
                    <a:pt x="5172074" y="71437"/>
                  </a:lnTo>
                  <a:lnTo>
                    <a:pt x="5172074" y="1633537"/>
                  </a:lnTo>
                  <a:lnTo>
                    <a:pt x="5172074" y="1638228"/>
                  </a:lnTo>
                  <a:lnTo>
                    <a:pt x="5171616" y="1642873"/>
                  </a:lnTo>
                  <a:lnTo>
                    <a:pt x="5170701" y="1647474"/>
                  </a:lnTo>
                  <a:lnTo>
                    <a:pt x="5169785" y="1652074"/>
                  </a:lnTo>
                  <a:lnTo>
                    <a:pt x="5168429" y="1656540"/>
                  </a:lnTo>
                  <a:lnTo>
                    <a:pt x="5166634" y="1660874"/>
                  </a:lnTo>
                  <a:lnTo>
                    <a:pt x="5164840" y="1665208"/>
                  </a:lnTo>
                  <a:lnTo>
                    <a:pt x="5162639" y="1669324"/>
                  </a:lnTo>
                  <a:lnTo>
                    <a:pt x="5160033" y="1673224"/>
                  </a:lnTo>
                  <a:lnTo>
                    <a:pt x="5157427" y="1677124"/>
                  </a:lnTo>
                  <a:lnTo>
                    <a:pt x="5123641" y="1701330"/>
                  </a:lnTo>
                  <a:lnTo>
                    <a:pt x="5114573" y="1703601"/>
                  </a:lnTo>
                  <a:lnTo>
                    <a:pt x="5109972" y="1704516"/>
                  </a:lnTo>
                  <a:lnTo>
                    <a:pt x="5105327" y="1704974"/>
                  </a:lnTo>
                  <a:lnTo>
                    <a:pt x="5100637" y="1704974"/>
                  </a:lnTo>
                  <a:lnTo>
                    <a:pt x="71437" y="1704974"/>
                  </a:lnTo>
                  <a:lnTo>
                    <a:pt x="31748" y="1692934"/>
                  </a:lnTo>
                  <a:lnTo>
                    <a:pt x="20923" y="1684050"/>
                  </a:lnTo>
                  <a:lnTo>
                    <a:pt x="17606" y="1680733"/>
                  </a:lnTo>
                  <a:lnTo>
                    <a:pt x="14645" y="1677124"/>
                  </a:lnTo>
                  <a:lnTo>
                    <a:pt x="12038" y="1673224"/>
                  </a:lnTo>
                  <a:lnTo>
                    <a:pt x="9432" y="1669324"/>
                  </a:lnTo>
                  <a:lnTo>
                    <a:pt x="1372" y="1647473"/>
                  </a:lnTo>
                  <a:lnTo>
                    <a:pt x="457" y="1642873"/>
                  </a:lnTo>
                  <a:lnTo>
                    <a:pt x="0" y="1638228"/>
                  </a:lnTo>
                  <a:lnTo>
                    <a:pt x="0" y="1633537"/>
                  </a:lnTo>
                  <a:close/>
                </a:path>
              </a:pathLst>
            </a:custGeom>
            <a:ln w="9524">
              <a:solidFill>
                <a:srgbClr val="3740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410324" y="7419974"/>
              <a:ext cx="5162550" cy="1695450"/>
            </a:xfrm>
            <a:custGeom>
              <a:avLst/>
              <a:gdLst/>
              <a:ahLst/>
              <a:cxnLst/>
              <a:rect l="l" t="t" r="r" b="b"/>
              <a:pathLst>
                <a:path w="5162550" h="1695450">
                  <a:moveTo>
                    <a:pt x="5095874" y="1695449"/>
                  </a:moveTo>
                  <a:lnTo>
                    <a:pt x="66674" y="1695449"/>
                  </a:lnTo>
                  <a:lnTo>
                    <a:pt x="60106" y="1695132"/>
                  </a:lnTo>
                  <a:lnTo>
                    <a:pt x="24397" y="1680341"/>
                  </a:lnTo>
                  <a:lnTo>
                    <a:pt x="2854" y="1648100"/>
                  </a:lnTo>
                  <a:lnTo>
                    <a:pt x="0" y="1628774"/>
                  </a:lnTo>
                  <a:lnTo>
                    <a:pt x="0" y="66674"/>
                  </a:lnTo>
                  <a:lnTo>
                    <a:pt x="11226" y="29625"/>
                  </a:lnTo>
                  <a:lnTo>
                    <a:pt x="41159" y="5075"/>
                  </a:lnTo>
                  <a:lnTo>
                    <a:pt x="66674" y="0"/>
                  </a:lnTo>
                  <a:lnTo>
                    <a:pt x="5095874" y="0"/>
                  </a:lnTo>
                  <a:lnTo>
                    <a:pt x="5132923" y="11226"/>
                  </a:lnTo>
                  <a:lnTo>
                    <a:pt x="5157473" y="41159"/>
                  </a:lnTo>
                  <a:lnTo>
                    <a:pt x="5162549" y="66674"/>
                  </a:lnTo>
                  <a:lnTo>
                    <a:pt x="5162549" y="1628774"/>
                  </a:lnTo>
                  <a:lnTo>
                    <a:pt x="5151322" y="1665824"/>
                  </a:lnTo>
                  <a:lnTo>
                    <a:pt x="5121389" y="1690374"/>
                  </a:lnTo>
                  <a:lnTo>
                    <a:pt x="5095874" y="1695449"/>
                  </a:lnTo>
                  <a:close/>
                </a:path>
              </a:pathLst>
            </a:custGeom>
            <a:solidFill>
              <a:srgbClr val="000000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962899" y="7791449"/>
              <a:ext cx="2057400" cy="962025"/>
            </a:xfrm>
            <a:custGeom>
              <a:avLst/>
              <a:gdLst/>
              <a:ahLst/>
              <a:cxnLst/>
              <a:rect l="l" t="t" r="r" b="b"/>
              <a:pathLst>
                <a:path w="2057400" h="962025">
                  <a:moveTo>
                    <a:pt x="1986202" y="962023"/>
                  </a:moveTo>
                  <a:lnTo>
                    <a:pt x="71196" y="962023"/>
                  </a:lnTo>
                  <a:lnTo>
                    <a:pt x="66240" y="961535"/>
                  </a:lnTo>
                  <a:lnTo>
                    <a:pt x="29703" y="946400"/>
                  </a:lnTo>
                  <a:lnTo>
                    <a:pt x="3884" y="910360"/>
                  </a:lnTo>
                  <a:lnTo>
                    <a:pt x="0" y="890826"/>
                  </a:lnTo>
                  <a:lnTo>
                    <a:pt x="0" y="885824"/>
                  </a:lnTo>
                  <a:lnTo>
                    <a:pt x="0" y="71195"/>
                  </a:lnTo>
                  <a:lnTo>
                    <a:pt x="15620" y="29703"/>
                  </a:lnTo>
                  <a:lnTo>
                    <a:pt x="51660" y="3884"/>
                  </a:lnTo>
                  <a:lnTo>
                    <a:pt x="71196" y="0"/>
                  </a:lnTo>
                  <a:lnTo>
                    <a:pt x="1986202" y="0"/>
                  </a:lnTo>
                  <a:lnTo>
                    <a:pt x="2027693" y="15619"/>
                  </a:lnTo>
                  <a:lnTo>
                    <a:pt x="2053513" y="51660"/>
                  </a:lnTo>
                  <a:lnTo>
                    <a:pt x="2057399" y="71195"/>
                  </a:lnTo>
                  <a:lnTo>
                    <a:pt x="2057399" y="890826"/>
                  </a:lnTo>
                  <a:lnTo>
                    <a:pt x="2041777" y="932316"/>
                  </a:lnTo>
                  <a:lnTo>
                    <a:pt x="2005736" y="958136"/>
                  </a:lnTo>
                  <a:lnTo>
                    <a:pt x="1991157" y="961535"/>
                  </a:lnTo>
                  <a:lnTo>
                    <a:pt x="1986202" y="962023"/>
                  </a:lnTo>
                  <a:close/>
                </a:path>
              </a:pathLst>
            </a:custGeom>
            <a:solidFill>
              <a:srgbClr val="000000">
                <a:alpha val="74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848896" y="79057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703" y="285750"/>
                  </a:moveTo>
                  <a:lnTo>
                    <a:pt x="101228" y="279599"/>
                  </a:lnTo>
                  <a:lnTo>
                    <a:pt x="63326" y="261671"/>
                  </a:lnTo>
                  <a:lnTo>
                    <a:pt x="32258" y="233514"/>
                  </a:lnTo>
                  <a:lnTo>
                    <a:pt x="10704" y="197550"/>
                  </a:lnTo>
                  <a:lnTo>
                    <a:pt x="514" y="156879"/>
                  </a:lnTo>
                  <a:lnTo>
                    <a:pt x="0" y="149894"/>
                  </a:lnTo>
                  <a:lnTo>
                    <a:pt x="0" y="135855"/>
                  </a:lnTo>
                  <a:lnTo>
                    <a:pt x="8176" y="94749"/>
                  </a:lnTo>
                  <a:lnTo>
                    <a:pt x="27949" y="57757"/>
                  </a:lnTo>
                  <a:lnTo>
                    <a:pt x="57585" y="28121"/>
                  </a:lnTo>
                  <a:lnTo>
                    <a:pt x="94577" y="8348"/>
                  </a:lnTo>
                  <a:lnTo>
                    <a:pt x="135684" y="171"/>
                  </a:lnTo>
                  <a:lnTo>
                    <a:pt x="142703" y="0"/>
                  </a:lnTo>
                  <a:lnTo>
                    <a:pt x="149722" y="171"/>
                  </a:lnTo>
                  <a:lnTo>
                    <a:pt x="190828" y="8348"/>
                  </a:lnTo>
                  <a:lnTo>
                    <a:pt x="227821" y="28121"/>
                  </a:lnTo>
                  <a:lnTo>
                    <a:pt x="257457" y="57757"/>
                  </a:lnTo>
                  <a:lnTo>
                    <a:pt x="270781" y="79641"/>
                  </a:lnTo>
                  <a:lnTo>
                    <a:pt x="109161" y="79641"/>
                  </a:lnTo>
                  <a:lnTo>
                    <a:pt x="104919" y="81985"/>
                  </a:lnTo>
                  <a:lnTo>
                    <a:pt x="105121" y="81985"/>
                  </a:lnTo>
                  <a:lnTo>
                    <a:pt x="100678" y="84441"/>
                  </a:lnTo>
                  <a:lnTo>
                    <a:pt x="98054" y="88962"/>
                  </a:lnTo>
                  <a:lnTo>
                    <a:pt x="98054" y="196843"/>
                  </a:lnTo>
                  <a:lnTo>
                    <a:pt x="100678" y="201308"/>
                  </a:lnTo>
                  <a:lnTo>
                    <a:pt x="109060" y="205940"/>
                  </a:lnTo>
                  <a:lnTo>
                    <a:pt x="270866" y="205940"/>
                  </a:lnTo>
                  <a:lnTo>
                    <a:pt x="268709" y="210226"/>
                  </a:lnTo>
                  <a:lnTo>
                    <a:pt x="243731" y="243902"/>
                  </a:lnTo>
                  <a:lnTo>
                    <a:pt x="210055" y="268880"/>
                  </a:lnTo>
                  <a:lnTo>
                    <a:pt x="170577" y="283004"/>
                  </a:lnTo>
                  <a:lnTo>
                    <a:pt x="149722" y="285578"/>
                  </a:lnTo>
                  <a:lnTo>
                    <a:pt x="142703" y="285750"/>
                  </a:lnTo>
                  <a:close/>
                </a:path>
                <a:path w="285750" h="285750">
                  <a:moveTo>
                    <a:pt x="270866" y="205940"/>
                  </a:moveTo>
                  <a:lnTo>
                    <a:pt x="114295" y="205940"/>
                  </a:lnTo>
                  <a:lnTo>
                    <a:pt x="202811" y="151804"/>
                  </a:lnTo>
                  <a:lnTo>
                    <a:pt x="205267" y="147507"/>
                  </a:lnTo>
                  <a:lnTo>
                    <a:pt x="205267" y="138131"/>
                  </a:lnTo>
                  <a:lnTo>
                    <a:pt x="202811" y="133833"/>
                  </a:lnTo>
                  <a:lnTo>
                    <a:pt x="114168" y="79641"/>
                  </a:lnTo>
                  <a:lnTo>
                    <a:pt x="270781" y="79641"/>
                  </a:lnTo>
                  <a:lnTo>
                    <a:pt x="284034" y="121919"/>
                  </a:lnTo>
                  <a:lnTo>
                    <a:pt x="285406" y="135855"/>
                  </a:lnTo>
                  <a:lnTo>
                    <a:pt x="285406" y="149894"/>
                  </a:lnTo>
                  <a:lnTo>
                    <a:pt x="277230" y="191000"/>
                  </a:lnTo>
                  <a:lnTo>
                    <a:pt x="271858" y="203970"/>
                  </a:lnTo>
                  <a:lnTo>
                    <a:pt x="270866" y="205940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8067327" y="8275763"/>
            <a:ext cx="1849120" cy="363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150" spc="-70">
                <a:solidFill>
                  <a:srgbClr val="FFFFFF"/>
                </a:solidFill>
                <a:latin typeface="DejaVu Sans"/>
                <a:cs typeface="DejaVu Sans"/>
              </a:rPr>
              <a:t>VS</a:t>
            </a:r>
            <a:r>
              <a:rPr dirty="0" sz="115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Code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での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活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150" spc="-80">
                <a:solidFill>
                  <a:srgbClr val="FFFFFF"/>
                </a:solidFill>
                <a:latin typeface="SimSun"/>
                <a:cs typeface="SimSun"/>
              </a:rPr>
              <a:t>デモ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クリックして再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⽣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1000" spc="-105">
                <a:solidFill>
                  <a:srgbClr val="FFFFFF"/>
                </a:solidFill>
                <a:latin typeface="SimSun"/>
                <a:cs typeface="SimSun"/>
              </a:rPr>
              <a:t>デモイメージ</a:t>
            </a:r>
            <a:r>
              <a:rPr dirty="0" sz="1000" spc="-5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6248398" y="10077449"/>
            <a:ext cx="5486400" cy="1838325"/>
            <a:chOff x="6248398" y="10077449"/>
            <a:chExt cx="5486400" cy="1838325"/>
          </a:xfrm>
        </p:grpSpPr>
        <p:sp>
          <p:nvSpPr>
            <p:cNvPr id="55" name="object 55" descr=""/>
            <p:cNvSpPr/>
            <p:nvPr/>
          </p:nvSpPr>
          <p:spPr>
            <a:xfrm>
              <a:off x="6248398" y="10077449"/>
              <a:ext cx="5486400" cy="1838325"/>
            </a:xfrm>
            <a:custGeom>
              <a:avLst/>
              <a:gdLst/>
              <a:ahLst/>
              <a:cxnLst/>
              <a:rect l="l" t="t" r="r" b="b"/>
              <a:pathLst>
                <a:path w="5486400" h="1838325">
                  <a:moveTo>
                    <a:pt x="5415203" y="1838324"/>
                  </a:moveTo>
                  <a:lnTo>
                    <a:pt x="71196" y="1838324"/>
                  </a:lnTo>
                  <a:lnTo>
                    <a:pt x="66241" y="1837836"/>
                  </a:lnTo>
                  <a:lnTo>
                    <a:pt x="29705" y="1822701"/>
                  </a:lnTo>
                  <a:lnTo>
                    <a:pt x="3885" y="1786661"/>
                  </a:lnTo>
                  <a:lnTo>
                    <a:pt x="0" y="1767128"/>
                  </a:lnTo>
                  <a:lnTo>
                    <a:pt x="0" y="1762124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3" y="51659"/>
                  </a:lnTo>
                  <a:lnTo>
                    <a:pt x="5486400" y="71196"/>
                  </a:lnTo>
                  <a:lnTo>
                    <a:pt x="5486400" y="1767128"/>
                  </a:lnTo>
                  <a:lnTo>
                    <a:pt x="5470776" y="1808618"/>
                  </a:lnTo>
                  <a:lnTo>
                    <a:pt x="5434737" y="1834437"/>
                  </a:lnTo>
                  <a:lnTo>
                    <a:pt x="5420158" y="1837836"/>
                  </a:lnTo>
                  <a:lnTo>
                    <a:pt x="5415203" y="18383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00799" y="10277474"/>
              <a:ext cx="214312" cy="17144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6388099" y="10073874"/>
            <a:ext cx="5123815" cy="87566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175"/>
              </a:spcBef>
            </a:pPr>
            <a:r>
              <a:rPr dirty="0" sz="1550" spc="-210">
                <a:solidFill>
                  <a:srgbClr val="FFFFFF"/>
                </a:solidFill>
                <a:latin typeface="SimSun"/>
                <a:cs typeface="SimSun"/>
              </a:rPr>
              <a:t>マルチエージェント協調例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745"/>
              </a:spcBef>
            </a:pPr>
            <a:r>
              <a:rPr dirty="0" sz="1150" spc="-70">
                <a:solidFill>
                  <a:srgbClr val="FFFFFF"/>
                </a:solidFill>
                <a:latin typeface="DejaVu Sans"/>
                <a:cs typeface="DejaVu Sans"/>
              </a:rPr>
              <a:t>VS</a:t>
            </a:r>
            <a:r>
              <a:rPr dirty="0" sz="1150" spc="17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Code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での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活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により、複数の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エージェントが協調して作業を進めることができます。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6400798" y="11029949"/>
            <a:ext cx="5181600" cy="733425"/>
            <a:chOff x="6400798" y="11029949"/>
            <a:chExt cx="5181600" cy="733425"/>
          </a:xfrm>
        </p:grpSpPr>
        <p:sp>
          <p:nvSpPr>
            <p:cNvPr id="59" name="object 59" descr=""/>
            <p:cNvSpPr/>
            <p:nvPr/>
          </p:nvSpPr>
          <p:spPr>
            <a:xfrm>
              <a:off x="6400798" y="11029949"/>
              <a:ext cx="1562100" cy="733425"/>
            </a:xfrm>
            <a:custGeom>
              <a:avLst/>
              <a:gdLst/>
              <a:ahLst/>
              <a:cxnLst/>
              <a:rect l="l" t="t" r="r" b="b"/>
              <a:pathLst>
                <a:path w="1562100" h="733425">
                  <a:moveTo>
                    <a:pt x="1490903" y="733424"/>
                  </a:moveTo>
                  <a:lnTo>
                    <a:pt x="71197" y="733424"/>
                  </a:lnTo>
                  <a:lnTo>
                    <a:pt x="66241" y="732936"/>
                  </a:lnTo>
                  <a:lnTo>
                    <a:pt x="29705" y="717801"/>
                  </a:lnTo>
                  <a:lnTo>
                    <a:pt x="3885" y="681761"/>
                  </a:lnTo>
                  <a:lnTo>
                    <a:pt x="0" y="662228"/>
                  </a:lnTo>
                  <a:lnTo>
                    <a:pt x="0" y="657224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7" y="0"/>
                  </a:lnTo>
                  <a:lnTo>
                    <a:pt x="1490903" y="0"/>
                  </a:lnTo>
                  <a:lnTo>
                    <a:pt x="1532393" y="15619"/>
                  </a:lnTo>
                  <a:lnTo>
                    <a:pt x="1558214" y="51659"/>
                  </a:lnTo>
                  <a:lnTo>
                    <a:pt x="1562100" y="71196"/>
                  </a:lnTo>
                  <a:lnTo>
                    <a:pt x="1562100" y="662228"/>
                  </a:lnTo>
                  <a:lnTo>
                    <a:pt x="1546477" y="703718"/>
                  </a:lnTo>
                  <a:lnTo>
                    <a:pt x="1510437" y="729536"/>
                  </a:lnTo>
                  <a:lnTo>
                    <a:pt x="1495858" y="732936"/>
                  </a:lnTo>
                  <a:lnTo>
                    <a:pt x="1490903" y="73342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56871" y="11104772"/>
              <a:ext cx="240431" cy="193253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39099" y="11357201"/>
              <a:ext cx="95909" cy="83003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8210549" y="11029949"/>
              <a:ext cx="1562100" cy="733425"/>
            </a:xfrm>
            <a:custGeom>
              <a:avLst/>
              <a:gdLst/>
              <a:ahLst/>
              <a:cxnLst/>
              <a:rect l="l" t="t" r="r" b="b"/>
              <a:pathLst>
                <a:path w="1562100" h="733425">
                  <a:moveTo>
                    <a:pt x="1490902" y="733424"/>
                  </a:moveTo>
                  <a:lnTo>
                    <a:pt x="71196" y="733424"/>
                  </a:lnTo>
                  <a:lnTo>
                    <a:pt x="66240" y="732936"/>
                  </a:lnTo>
                  <a:lnTo>
                    <a:pt x="29705" y="717801"/>
                  </a:lnTo>
                  <a:lnTo>
                    <a:pt x="3884" y="681761"/>
                  </a:lnTo>
                  <a:lnTo>
                    <a:pt x="0" y="662228"/>
                  </a:lnTo>
                  <a:lnTo>
                    <a:pt x="0" y="657224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0" y="3884"/>
                  </a:lnTo>
                  <a:lnTo>
                    <a:pt x="71196" y="0"/>
                  </a:lnTo>
                  <a:lnTo>
                    <a:pt x="1490902" y="0"/>
                  </a:lnTo>
                  <a:lnTo>
                    <a:pt x="1532392" y="15619"/>
                  </a:lnTo>
                  <a:lnTo>
                    <a:pt x="1558212" y="51659"/>
                  </a:lnTo>
                  <a:lnTo>
                    <a:pt x="1562099" y="71196"/>
                  </a:lnTo>
                  <a:lnTo>
                    <a:pt x="1562099" y="662228"/>
                  </a:lnTo>
                  <a:lnTo>
                    <a:pt x="1546476" y="703718"/>
                  </a:lnTo>
                  <a:lnTo>
                    <a:pt x="1510436" y="729536"/>
                  </a:lnTo>
                  <a:lnTo>
                    <a:pt x="1495857" y="732936"/>
                  </a:lnTo>
                  <a:lnTo>
                    <a:pt x="1490902" y="73342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896349" y="11106149"/>
              <a:ext cx="191653" cy="191690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48849" y="11357201"/>
              <a:ext cx="95909" cy="83003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10020299" y="11029949"/>
              <a:ext cx="1562100" cy="733425"/>
            </a:xfrm>
            <a:custGeom>
              <a:avLst/>
              <a:gdLst/>
              <a:ahLst/>
              <a:cxnLst/>
              <a:rect l="l" t="t" r="r" b="b"/>
              <a:pathLst>
                <a:path w="1562100" h="733425">
                  <a:moveTo>
                    <a:pt x="1490903" y="733424"/>
                  </a:moveTo>
                  <a:lnTo>
                    <a:pt x="71196" y="733424"/>
                  </a:lnTo>
                  <a:lnTo>
                    <a:pt x="66241" y="732936"/>
                  </a:lnTo>
                  <a:lnTo>
                    <a:pt x="29703" y="717801"/>
                  </a:lnTo>
                  <a:lnTo>
                    <a:pt x="3884" y="681761"/>
                  </a:lnTo>
                  <a:lnTo>
                    <a:pt x="0" y="662228"/>
                  </a:lnTo>
                  <a:lnTo>
                    <a:pt x="0" y="657224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0" y="3884"/>
                  </a:lnTo>
                  <a:lnTo>
                    <a:pt x="71196" y="0"/>
                  </a:lnTo>
                  <a:lnTo>
                    <a:pt x="1490903" y="0"/>
                  </a:lnTo>
                  <a:lnTo>
                    <a:pt x="1532392" y="15619"/>
                  </a:lnTo>
                  <a:lnTo>
                    <a:pt x="1558211" y="51659"/>
                  </a:lnTo>
                  <a:lnTo>
                    <a:pt x="1562098" y="71196"/>
                  </a:lnTo>
                  <a:lnTo>
                    <a:pt x="1562098" y="662228"/>
                  </a:lnTo>
                  <a:lnTo>
                    <a:pt x="1546476" y="703718"/>
                  </a:lnTo>
                  <a:lnTo>
                    <a:pt x="1510436" y="729536"/>
                  </a:lnTo>
                  <a:lnTo>
                    <a:pt x="1495857" y="732936"/>
                  </a:lnTo>
                  <a:lnTo>
                    <a:pt x="1490903" y="73342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12052" y="11106149"/>
              <a:ext cx="178593" cy="190202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6654353" y="11352986"/>
            <a:ext cx="1052195" cy="334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30"/>
              </a:spcBef>
            </a:pP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コードエージェント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コード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⽣</a:t>
            </a:r>
            <a:r>
              <a:rPr dirty="0" sz="1000" spc="-50">
                <a:solidFill>
                  <a:srgbClr val="FFFFFF"/>
                </a:solidFill>
                <a:latin typeface="SimSun"/>
                <a:cs typeface="SimSun"/>
              </a:rPr>
              <a:t>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522890" y="11352986"/>
            <a:ext cx="937894" cy="334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30"/>
              </a:spcBef>
            </a:pP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検索エージェント</a:t>
            </a:r>
            <a:r>
              <a:rPr dirty="0" sz="1000" spc="-90">
                <a:solidFill>
                  <a:srgbClr val="FFFFFF"/>
                </a:solidFill>
                <a:latin typeface="SimSun"/>
                <a:cs typeface="SimSun"/>
              </a:rPr>
              <a:t>情報収集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0109100" y="11352986"/>
            <a:ext cx="1388110" cy="3346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07670" marR="5080" indent="-395605">
              <a:lnSpc>
                <a:spcPct val="100000"/>
              </a:lnSpc>
              <a:spcBef>
                <a:spcPts val="130"/>
              </a:spcBef>
            </a:pPr>
            <a:r>
              <a:rPr dirty="0" sz="1000" spc="-125">
                <a:solidFill>
                  <a:srgbClr val="FFFFFF"/>
                </a:solidFill>
                <a:latin typeface="SimSun"/>
                <a:cs typeface="SimSun"/>
              </a:rPr>
              <a:t>セキュリティエージェント</a:t>
            </a:r>
            <a:r>
              <a:rPr dirty="0" sz="1000" spc="-90">
                <a:solidFill>
                  <a:srgbClr val="FFFFFF"/>
                </a:solidFill>
                <a:latin typeface="SimSun"/>
                <a:cs typeface="SimSun"/>
              </a:rPr>
              <a:t>脆弱性確認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457200" y="12096749"/>
            <a:ext cx="11544300" cy="438150"/>
            <a:chOff x="457200" y="12096749"/>
            <a:chExt cx="11544300" cy="438150"/>
          </a:xfrm>
        </p:grpSpPr>
        <p:pic>
          <p:nvPicPr>
            <p:cNvPr id="71" name="object 7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57200" y="12096749"/>
              <a:ext cx="133349" cy="133349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10658474" y="12211049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72774" y="12306299"/>
              <a:ext cx="133349" cy="133349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658338" y="12081001"/>
            <a:ext cx="3237865" cy="1708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出典：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r>
              <a:rPr dirty="0" sz="115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05">
                <a:solidFill>
                  <a:srgbClr val="FFFFFF"/>
                </a:solidFill>
                <a:latin typeface="SimSun"/>
                <a:cs typeface="SimSun"/>
              </a:rPr>
              <a:t>開発者セッション資料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7026721" y="12081001"/>
            <a:ext cx="4873625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35">
                <a:solidFill>
                  <a:srgbClr val="FFFFFF"/>
                </a:solidFill>
                <a:latin typeface="SimSun"/>
                <a:cs typeface="SimSun"/>
              </a:rPr>
              <a:t>エージェントと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 (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) -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150">
              <a:latin typeface="DejaVu Sans"/>
              <a:cs typeface="DejaVu Sans"/>
            </a:endParaRP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191375"/>
            <a:chOff x="0" y="0"/>
            <a:chExt cx="12192000" cy="71913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1913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200" y="57149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314325" y="85725"/>
                  </a:moveTo>
                  <a:lnTo>
                    <a:pt x="257175" y="85725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85725"/>
                  </a:lnTo>
                  <a:close/>
                </a:path>
                <a:path w="571500" h="457200">
                  <a:moveTo>
                    <a:pt x="421481" y="457200"/>
                  </a:moveTo>
                  <a:lnTo>
                    <a:pt x="150018" y="457200"/>
                  </a:lnTo>
                  <a:lnTo>
                    <a:pt x="124979" y="452151"/>
                  </a:lnTo>
                  <a:lnTo>
                    <a:pt x="104544" y="438380"/>
                  </a:lnTo>
                  <a:lnTo>
                    <a:pt x="90773" y="417945"/>
                  </a:lnTo>
                  <a:lnTo>
                    <a:pt x="85725" y="392906"/>
                  </a:lnTo>
                  <a:lnTo>
                    <a:pt x="85725" y="150018"/>
                  </a:lnTo>
                  <a:lnTo>
                    <a:pt x="90773" y="124979"/>
                  </a:lnTo>
                  <a:lnTo>
                    <a:pt x="104544" y="104544"/>
                  </a:lnTo>
                  <a:lnTo>
                    <a:pt x="124979" y="90773"/>
                  </a:lnTo>
                  <a:lnTo>
                    <a:pt x="150018" y="85725"/>
                  </a:lnTo>
                  <a:lnTo>
                    <a:pt x="421481" y="85725"/>
                  </a:lnTo>
                  <a:lnTo>
                    <a:pt x="446520" y="90773"/>
                  </a:lnTo>
                  <a:lnTo>
                    <a:pt x="466955" y="104544"/>
                  </a:lnTo>
                  <a:lnTo>
                    <a:pt x="480726" y="124979"/>
                  </a:lnTo>
                  <a:lnTo>
                    <a:pt x="485775" y="150018"/>
                  </a:lnTo>
                  <a:lnTo>
                    <a:pt x="485775" y="192881"/>
                  </a:lnTo>
                  <a:lnTo>
                    <a:pt x="195288" y="192881"/>
                  </a:lnTo>
                  <a:lnTo>
                    <a:pt x="190732" y="193787"/>
                  </a:lnTo>
                  <a:lnTo>
                    <a:pt x="164306" y="223863"/>
                  </a:lnTo>
                  <a:lnTo>
                    <a:pt x="164306" y="233336"/>
                  </a:lnTo>
                  <a:lnTo>
                    <a:pt x="190732" y="263412"/>
                  </a:lnTo>
                  <a:lnTo>
                    <a:pt x="195288" y="264318"/>
                  </a:lnTo>
                  <a:lnTo>
                    <a:pt x="485775" y="264318"/>
                  </a:lnTo>
                  <a:lnTo>
                    <a:pt x="485775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65045"/>
                  </a:lnTo>
                  <a:lnTo>
                    <a:pt x="177879" y="371475"/>
                  </a:lnTo>
                  <a:lnTo>
                    <a:pt x="485775" y="371475"/>
                  </a:lnTo>
                  <a:lnTo>
                    <a:pt x="485775" y="392906"/>
                  </a:lnTo>
                  <a:lnTo>
                    <a:pt x="480726" y="417945"/>
                  </a:lnTo>
                  <a:lnTo>
                    <a:pt x="466955" y="438380"/>
                  </a:lnTo>
                  <a:lnTo>
                    <a:pt x="446520" y="452151"/>
                  </a:lnTo>
                  <a:lnTo>
                    <a:pt x="421481" y="457200"/>
                  </a:lnTo>
                  <a:close/>
                </a:path>
                <a:path w="571500" h="457200">
                  <a:moveTo>
                    <a:pt x="366738" y="264318"/>
                  </a:moveTo>
                  <a:lnTo>
                    <a:pt x="204761" y="264318"/>
                  </a:lnTo>
                  <a:lnTo>
                    <a:pt x="209317" y="263412"/>
                  </a:lnTo>
                  <a:lnTo>
                    <a:pt x="218070" y="259787"/>
                  </a:lnTo>
                  <a:lnTo>
                    <a:pt x="235743" y="233336"/>
                  </a:lnTo>
                  <a:lnTo>
                    <a:pt x="235743" y="223863"/>
                  </a:lnTo>
                  <a:lnTo>
                    <a:pt x="209317" y="193787"/>
                  </a:lnTo>
                  <a:lnTo>
                    <a:pt x="204761" y="192881"/>
                  </a:lnTo>
                  <a:lnTo>
                    <a:pt x="366738" y="192881"/>
                  </a:lnTo>
                  <a:lnTo>
                    <a:pt x="336662" y="219307"/>
                  </a:lnTo>
                  <a:lnTo>
                    <a:pt x="335756" y="223863"/>
                  </a:lnTo>
                  <a:lnTo>
                    <a:pt x="335756" y="233336"/>
                  </a:lnTo>
                  <a:lnTo>
                    <a:pt x="362182" y="263412"/>
                  </a:lnTo>
                  <a:lnTo>
                    <a:pt x="366738" y="264318"/>
                  </a:lnTo>
                  <a:close/>
                </a:path>
                <a:path w="571500" h="457200">
                  <a:moveTo>
                    <a:pt x="485775" y="264318"/>
                  </a:moveTo>
                  <a:lnTo>
                    <a:pt x="376211" y="264318"/>
                  </a:lnTo>
                  <a:lnTo>
                    <a:pt x="380767" y="263412"/>
                  </a:lnTo>
                  <a:lnTo>
                    <a:pt x="389519" y="259787"/>
                  </a:lnTo>
                  <a:lnTo>
                    <a:pt x="407193" y="233336"/>
                  </a:lnTo>
                  <a:lnTo>
                    <a:pt x="407193" y="223863"/>
                  </a:lnTo>
                  <a:lnTo>
                    <a:pt x="380767" y="193787"/>
                  </a:lnTo>
                  <a:lnTo>
                    <a:pt x="376211" y="192881"/>
                  </a:lnTo>
                  <a:lnTo>
                    <a:pt x="485775" y="192881"/>
                  </a:lnTo>
                  <a:lnTo>
                    <a:pt x="485775" y="264318"/>
                  </a:lnTo>
                  <a:close/>
                </a:path>
                <a:path w="571500" h="457200">
                  <a:moveTo>
                    <a:pt x="263604" y="371475"/>
                  </a:moveTo>
                  <a:lnTo>
                    <a:pt x="222170" y="371475"/>
                  </a:lnTo>
                  <a:lnTo>
                    <a:pt x="228600" y="365045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63604" y="342900"/>
                  </a:lnTo>
                  <a:lnTo>
                    <a:pt x="257175" y="349329"/>
                  </a:lnTo>
                  <a:lnTo>
                    <a:pt x="257175" y="365045"/>
                  </a:lnTo>
                  <a:lnTo>
                    <a:pt x="263604" y="371475"/>
                  </a:lnTo>
                  <a:close/>
                </a:path>
                <a:path w="571500" h="457200">
                  <a:moveTo>
                    <a:pt x="349329" y="371475"/>
                  </a:moveTo>
                  <a:lnTo>
                    <a:pt x="307895" y="371475"/>
                  </a:lnTo>
                  <a:lnTo>
                    <a:pt x="314325" y="365045"/>
                  </a:lnTo>
                  <a:lnTo>
                    <a:pt x="314325" y="349329"/>
                  </a:lnTo>
                  <a:lnTo>
                    <a:pt x="307895" y="342900"/>
                  </a:lnTo>
                  <a:lnTo>
                    <a:pt x="349329" y="342900"/>
                  </a:lnTo>
                  <a:lnTo>
                    <a:pt x="342900" y="349329"/>
                  </a:lnTo>
                  <a:lnTo>
                    <a:pt x="342900" y="365045"/>
                  </a:lnTo>
                  <a:lnTo>
                    <a:pt x="349329" y="371475"/>
                  </a:lnTo>
                  <a:close/>
                </a:path>
                <a:path w="571500" h="457200">
                  <a:moveTo>
                    <a:pt x="485775" y="371475"/>
                  </a:moveTo>
                  <a:lnTo>
                    <a:pt x="393620" y="371475"/>
                  </a:lnTo>
                  <a:lnTo>
                    <a:pt x="400050" y="365045"/>
                  </a:lnTo>
                  <a:lnTo>
                    <a:pt x="400050" y="349329"/>
                  </a:lnTo>
                  <a:lnTo>
                    <a:pt x="393620" y="342900"/>
                  </a:lnTo>
                  <a:lnTo>
                    <a:pt x="485775" y="342900"/>
                  </a:lnTo>
                  <a:lnTo>
                    <a:pt x="485775" y="371475"/>
                  </a:lnTo>
                  <a:close/>
                </a:path>
                <a:path w="571500" h="457200">
                  <a:moveTo>
                    <a:pt x="57150" y="371475"/>
                  </a:moveTo>
                  <a:lnTo>
                    <a:pt x="42862" y="371475"/>
                  </a:lnTo>
                  <a:lnTo>
                    <a:pt x="26182" y="368105"/>
                  </a:lnTo>
                  <a:lnTo>
                    <a:pt x="12557" y="358917"/>
                  </a:lnTo>
                  <a:lnTo>
                    <a:pt x="3369" y="345292"/>
                  </a:lnTo>
                  <a:lnTo>
                    <a:pt x="0" y="328612"/>
                  </a:lnTo>
                  <a:lnTo>
                    <a:pt x="0" y="242887"/>
                  </a:lnTo>
                  <a:lnTo>
                    <a:pt x="3369" y="226207"/>
                  </a:lnTo>
                  <a:lnTo>
                    <a:pt x="12557" y="212582"/>
                  </a:lnTo>
                  <a:lnTo>
                    <a:pt x="26182" y="203394"/>
                  </a:lnTo>
                  <a:lnTo>
                    <a:pt x="42862" y="200025"/>
                  </a:lnTo>
                  <a:lnTo>
                    <a:pt x="57150" y="200025"/>
                  </a:lnTo>
                  <a:lnTo>
                    <a:pt x="57150" y="371475"/>
                  </a:lnTo>
                  <a:close/>
                </a:path>
                <a:path w="571500" h="457200">
                  <a:moveTo>
                    <a:pt x="528637" y="371475"/>
                  </a:moveTo>
                  <a:lnTo>
                    <a:pt x="514350" y="371475"/>
                  </a:lnTo>
                  <a:lnTo>
                    <a:pt x="514350" y="200025"/>
                  </a:lnTo>
                  <a:lnTo>
                    <a:pt x="528637" y="200025"/>
                  </a:lnTo>
                  <a:lnTo>
                    <a:pt x="545317" y="203394"/>
                  </a:lnTo>
                  <a:lnTo>
                    <a:pt x="558942" y="212582"/>
                  </a:lnTo>
                  <a:lnTo>
                    <a:pt x="568130" y="226207"/>
                  </a:lnTo>
                  <a:lnTo>
                    <a:pt x="571500" y="242887"/>
                  </a:lnTo>
                  <a:lnTo>
                    <a:pt x="571500" y="328612"/>
                  </a:lnTo>
                  <a:lnTo>
                    <a:pt x="568130" y="345292"/>
                  </a:lnTo>
                  <a:lnTo>
                    <a:pt x="558942" y="358917"/>
                  </a:lnTo>
                  <a:lnTo>
                    <a:pt x="545317" y="368105"/>
                  </a:lnTo>
                  <a:lnTo>
                    <a:pt x="528637" y="371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8399" y="425373"/>
            <a:ext cx="419798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-185"/>
              <a:t>AI</a:t>
            </a:r>
            <a:r>
              <a:rPr dirty="0" sz="4100" spc="-560" b="0">
                <a:latin typeface="SimSun"/>
                <a:cs typeface="SimSun"/>
              </a:rPr>
              <a:t>エージェントとは</a:t>
            </a:r>
            <a:endParaRPr sz="4100">
              <a:latin typeface="SimSun"/>
              <a:cs typeface="SimSu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1447799"/>
            <a:ext cx="5524500" cy="4791075"/>
            <a:chOff x="457199" y="1447799"/>
            <a:chExt cx="5524500" cy="4791075"/>
          </a:xfrm>
        </p:grpSpPr>
        <p:sp>
          <p:nvSpPr>
            <p:cNvPr id="7" name="object 7" descr=""/>
            <p:cNvSpPr/>
            <p:nvPr/>
          </p:nvSpPr>
          <p:spPr>
            <a:xfrm>
              <a:off x="476249" y="1447799"/>
              <a:ext cx="5505450" cy="1571625"/>
            </a:xfrm>
            <a:custGeom>
              <a:avLst/>
              <a:gdLst/>
              <a:ahLst/>
              <a:cxnLst/>
              <a:rect l="l" t="t" r="r" b="b"/>
              <a:pathLst>
                <a:path w="5505450" h="1571625">
                  <a:moveTo>
                    <a:pt x="5472400" y="1571624"/>
                  </a:moveTo>
                  <a:lnTo>
                    <a:pt x="16523" y="1571624"/>
                  </a:lnTo>
                  <a:lnTo>
                    <a:pt x="14093" y="1570657"/>
                  </a:lnTo>
                  <a:lnTo>
                    <a:pt x="0" y="1538577"/>
                  </a:lnTo>
                  <a:lnTo>
                    <a:pt x="0" y="15335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472400" y="0"/>
                  </a:lnTo>
                  <a:lnTo>
                    <a:pt x="5504482" y="28187"/>
                  </a:lnTo>
                  <a:lnTo>
                    <a:pt x="5505449" y="33047"/>
                  </a:lnTo>
                  <a:lnTo>
                    <a:pt x="5505449" y="1538577"/>
                  </a:lnTo>
                  <a:lnTo>
                    <a:pt x="5477261" y="1570657"/>
                  </a:lnTo>
                  <a:lnTo>
                    <a:pt x="5472400" y="1571624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199" y="1447799"/>
              <a:ext cx="38100" cy="1571625"/>
            </a:xfrm>
            <a:custGeom>
              <a:avLst/>
              <a:gdLst/>
              <a:ahLst/>
              <a:cxnLst/>
              <a:rect l="l" t="t" r="r" b="b"/>
              <a:pathLst>
                <a:path w="38100" h="1571625">
                  <a:moveTo>
                    <a:pt x="38099" y="1571624"/>
                  </a:moveTo>
                  <a:lnTo>
                    <a:pt x="2789" y="1548150"/>
                  </a:lnTo>
                  <a:lnTo>
                    <a:pt x="0" y="15335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571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3800474"/>
              <a:ext cx="5524499" cy="24383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44500" y="1534160"/>
            <a:ext cx="5476240" cy="21005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202565" marR="132715">
              <a:lnSpc>
                <a:spcPct val="102899"/>
              </a:lnSpc>
              <a:spcBef>
                <a:spcPts val="35"/>
              </a:spcBef>
            </a:pP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「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今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年の</a:t>
            </a:r>
            <a:r>
              <a:rPr dirty="0" sz="1650" spc="-8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700" spc="-210">
                <a:solidFill>
                  <a:srgbClr val="FFFFFF"/>
                </a:solidFill>
                <a:latin typeface="PMingLiU"/>
                <a:cs typeface="PMingLiU"/>
              </a:rPr>
              <a:t>テーマ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は「</a:t>
            </a:r>
            <a:r>
              <a:rPr dirty="0" sz="1650" spc="-8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700" spc="-2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時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代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」です。従来の</a:t>
            </a:r>
            <a:r>
              <a:rPr dirty="0" sz="1650" spc="-8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700" spc="-210">
                <a:solidFill>
                  <a:srgbClr val="FFFFFF"/>
                </a:solidFill>
                <a:latin typeface="PMingLiU"/>
                <a:cs typeface="PMingLiU"/>
              </a:rPr>
              <a:t>モデル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か</a:t>
            </a:r>
            <a:r>
              <a:rPr dirty="0" sz="1700" spc="-210">
                <a:solidFill>
                  <a:srgbClr val="FFFFFF"/>
                </a:solidFill>
                <a:latin typeface="PMingLiU"/>
                <a:cs typeface="PMingLiU"/>
              </a:rPr>
              <a:t>ら</a:t>
            </a:r>
            <a:r>
              <a:rPr dirty="0" sz="1650" spc="-8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700" spc="-2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への進化は重要な</a:t>
            </a:r>
            <a:r>
              <a:rPr dirty="0" sz="1700" spc="-195">
                <a:solidFill>
                  <a:srgbClr val="FFFFFF"/>
                </a:solidFill>
                <a:latin typeface="PMingLiU"/>
                <a:cs typeface="PMingLiU"/>
              </a:rPr>
              <a:t>ステップ</a:t>
            </a:r>
            <a:r>
              <a:rPr dirty="0" sz="1700" spc="-260">
                <a:solidFill>
                  <a:srgbClr val="FFFFFF"/>
                </a:solidFill>
                <a:latin typeface="SimSun"/>
                <a:cs typeface="SimSun"/>
              </a:rPr>
              <a:t>です。</a:t>
            </a:r>
            <a:r>
              <a:rPr dirty="0" sz="1650" spc="-8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700" spc="-2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は、</a:t>
            </a:r>
            <a:r>
              <a:rPr dirty="0" sz="1700" spc="-220">
                <a:solidFill>
                  <a:srgbClr val="FFFFFF"/>
                </a:solidFill>
                <a:latin typeface="PMingLiU"/>
                <a:cs typeface="PMingLiU"/>
              </a:rPr>
              <a:t>ユーザー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に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代</a:t>
            </a:r>
            <a:r>
              <a:rPr dirty="0" sz="1700" spc="-210">
                <a:solidFill>
                  <a:srgbClr val="FFFFFF"/>
                </a:solidFill>
                <a:latin typeface="PMingLiU"/>
                <a:cs typeface="PMingLiU"/>
              </a:rPr>
              <a:t>わ</a:t>
            </a:r>
            <a:r>
              <a:rPr dirty="0" sz="1700" spc="-245">
                <a:solidFill>
                  <a:srgbClr val="FFFFFF"/>
                </a:solidFill>
                <a:latin typeface="SimSun"/>
                <a:cs typeface="SimSun"/>
              </a:rPr>
              <a:t>って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⾏動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し</a:t>
            </a:r>
            <a:r>
              <a:rPr dirty="0" sz="1700" spc="-160">
                <a:solidFill>
                  <a:srgbClr val="FFFFFF"/>
                </a:solidFill>
                <a:latin typeface="PMingLiU"/>
                <a:cs typeface="PMingLiU"/>
              </a:rPr>
              <a:t>タスク</a:t>
            </a:r>
            <a:r>
              <a:rPr dirty="0" sz="1700" spc="-2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実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⾏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す</a:t>
            </a:r>
            <a:r>
              <a:rPr dirty="0" sz="1700" spc="-210">
                <a:solidFill>
                  <a:srgbClr val="FFFFFF"/>
                </a:solidFill>
                <a:latin typeface="PMingLiU"/>
                <a:cs typeface="PMingLiU"/>
              </a:rPr>
              <a:t>る</a:t>
            </a:r>
            <a:r>
              <a:rPr dirty="0" sz="1650" spc="-8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700" spc="-225">
                <a:solidFill>
                  <a:srgbClr val="FFFFFF"/>
                </a:solidFill>
                <a:latin typeface="PMingLiU"/>
                <a:cs typeface="PMingLiU"/>
              </a:rPr>
              <a:t>システム</a:t>
            </a:r>
            <a:r>
              <a:rPr dirty="0" sz="1700" spc="-395">
                <a:solidFill>
                  <a:srgbClr val="FFFFFF"/>
                </a:solidFill>
                <a:latin typeface="SimSun"/>
                <a:cs typeface="SimSun"/>
              </a:rPr>
              <a:t>です。」</a:t>
            </a:r>
            <a:endParaRPr sz="170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710"/>
              </a:spcBef>
            </a:pPr>
            <a:r>
              <a:rPr dirty="0" sz="1200" spc="-60" i="1">
                <a:solidFill>
                  <a:srgbClr val="FFFFFF"/>
                </a:solidFill>
                <a:latin typeface="DejaVu Sans"/>
                <a:cs typeface="DejaVu Sans"/>
              </a:rPr>
              <a:t>-</a:t>
            </a:r>
            <a:r>
              <a:rPr dirty="0" sz="1200" spc="-20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95" i="1">
                <a:solidFill>
                  <a:srgbClr val="FFFFFF"/>
                </a:solidFill>
                <a:latin typeface="DejaVu Sans"/>
                <a:cs typeface="DejaVu Sans"/>
              </a:rPr>
              <a:t>Satya</a:t>
            </a:r>
            <a:r>
              <a:rPr dirty="0" sz="1200" spc="-15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90" i="1">
                <a:solidFill>
                  <a:srgbClr val="FFFFFF"/>
                </a:solidFill>
                <a:latin typeface="DejaVu Sans"/>
                <a:cs typeface="DejaVu Sans"/>
              </a:rPr>
              <a:t>Nadella</a:t>
            </a:r>
            <a:r>
              <a:rPr dirty="0" sz="1200" spc="-15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5" i="1">
                <a:solidFill>
                  <a:srgbClr val="FFFFFF"/>
                </a:solidFill>
                <a:latin typeface="DejaVu Sans"/>
                <a:cs typeface="DejaVu Sans"/>
              </a:rPr>
              <a:t>CEO,</a:t>
            </a:r>
            <a:r>
              <a:rPr dirty="0" sz="1200" spc="-15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85" i="1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200" spc="-15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5" i="1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200" spc="-15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0" i="1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2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</a:pPr>
            <a:endParaRPr sz="10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09400"/>
              </a:lnSpc>
            </a:pPr>
            <a:r>
              <a:rPr dirty="0" sz="1200" spc="-165" i="1">
                <a:solidFill>
                  <a:srgbClr val="FFFFFF"/>
                </a:solidFill>
                <a:latin typeface="Meiryo"/>
                <a:cs typeface="Meiryo"/>
              </a:rPr>
              <a:t>出典</a:t>
            </a:r>
            <a:r>
              <a:rPr dirty="0" sz="1200" spc="-20" i="1">
                <a:solidFill>
                  <a:srgbClr val="FFFFFF"/>
                </a:solidFill>
                <a:latin typeface="DejaVu Sans"/>
                <a:cs typeface="DejaVu Sans"/>
              </a:rPr>
              <a:t>: </a:t>
            </a:r>
            <a:r>
              <a:rPr dirty="0" u="sng" sz="1200" spc="-85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Microsoft</a:t>
            </a:r>
            <a:r>
              <a:rPr dirty="0" u="sng" sz="1200" spc="15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 </a:t>
            </a:r>
            <a:r>
              <a:rPr dirty="0" u="sng" sz="1200" spc="-85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Build</a:t>
            </a:r>
            <a:r>
              <a:rPr dirty="0" u="sng" sz="1200" spc="15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 </a:t>
            </a:r>
            <a:r>
              <a:rPr dirty="0" u="sng" sz="1200" spc="-100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2025</a:t>
            </a:r>
            <a:r>
              <a:rPr dirty="0" u="sng" sz="1200" spc="-165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Meiryo"/>
                <a:cs typeface="Meiryo"/>
                <a:hlinkClick r:id="rId4"/>
              </a:rPr>
              <a:t>基調講演まとめ：テーマは「</a:t>
            </a:r>
            <a:r>
              <a:rPr dirty="0" u="sng" sz="1200" spc="-80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AI</a:t>
            </a:r>
            <a:r>
              <a:rPr dirty="0" u="sng" sz="1200" spc="-160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Meiryo"/>
                <a:cs typeface="Meiryo"/>
                <a:hlinkClick r:id="rId4"/>
              </a:rPr>
              <a:t>エージェント時代」 </a:t>
            </a:r>
            <a:r>
              <a:rPr dirty="0" u="sng" sz="1200" spc="-20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- </a:t>
            </a:r>
            <a:r>
              <a:rPr dirty="0" u="sng" sz="1200" spc="-85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ITmedia</a:t>
            </a:r>
            <a:r>
              <a:rPr dirty="0" u="none" sz="1200" spc="-85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u="sng" sz="1200" spc="-20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4"/>
              </a:rPr>
              <a:t>NEWS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10298" y="1447799"/>
            <a:ext cx="5524500" cy="2190750"/>
            <a:chOff x="6210298" y="1447799"/>
            <a:chExt cx="5524500" cy="2190750"/>
          </a:xfrm>
        </p:grpSpPr>
        <p:sp>
          <p:nvSpPr>
            <p:cNvPr id="12" name="object 12" descr=""/>
            <p:cNvSpPr/>
            <p:nvPr/>
          </p:nvSpPr>
          <p:spPr>
            <a:xfrm>
              <a:off x="6210298" y="1447799"/>
              <a:ext cx="5524500" cy="2190750"/>
            </a:xfrm>
            <a:custGeom>
              <a:avLst/>
              <a:gdLst/>
              <a:ahLst/>
              <a:cxnLst/>
              <a:rect l="l" t="t" r="r" b="b"/>
              <a:pathLst>
                <a:path w="5524500" h="2190750">
                  <a:moveTo>
                    <a:pt x="5453303" y="2190749"/>
                  </a:moveTo>
                  <a:lnTo>
                    <a:pt x="71196" y="2190749"/>
                  </a:lnTo>
                  <a:lnTo>
                    <a:pt x="66241" y="2190261"/>
                  </a:lnTo>
                  <a:lnTo>
                    <a:pt x="29705" y="2175127"/>
                  </a:lnTo>
                  <a:lnTo>
                    <a:pt x="3885" y="2139087"/>
                  </a:lnTo>
                  <a:lnTo>
                    <a:pt x="0" y="2119553"/>
                  </a:lnTo>
                  <a:lnTo>
                    <a:pt x="0" y="2114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53303" y="0"/>
                  </a:lnTo>
                  <a:lnTo>
                    <a:pt x="5494792" y="15621"/>
                  </a:lnTo>
                  <a:lnTo>
                    <a:pt x="5520613" y="51661"/>
                  </a:lnTo>
                  <a:lnTo>
                    <a:pt x="5524500" y="71196"/>
                  </a:lnTo>
                  <a:lnTo>
                    <a:pt x="5524500" y="2119553"/>
                  </a:lnTo>
                  <a:lnTo>
                    <a:pt x="5508876" y="2161043"/>
                  </a:lnTo>
                  <a:lnTo>
                    <a:pt x="5472837" y="2186863"/>
                  </a:lnTo>
                  <a:lnTo>
                    <a:pt x="5458258" y="2190261"/>
                  </a:lnTo>
                  <a:lnTo>
                    <a:pt x="5453303" y="21907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699" y="1638299"/>
              <a:ext cx="228600" cy="22860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6349999" y="1423275"/>
            <a:ext cx="5158740" cy="133350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140"/>
              </a:spcBef>
            </a:pPr>
            <a:r>
              <a:rPr dirty="0" sz="1950" spc="-100" b="1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2050" spc="-290">
                <a:solidFill>
                  <a:srgbClr val="FFFFFF"/>
                </a:solidFill>
                <a:latin typeface="SimSun"/>
                <a:cs typeface="SimSun"/>
              </a:rPr>
              <a:t>エージェントの定義</a:t>
            </a:r>
            <a:endParaRPr sz="2050">
              <a:latin typeface="SimSun"/>
              <a:cs typeface="SimSun"/>
            </a:endParaRPr>
          </a:p>
          <a:p>
            <a:pPr algn="just" marL="12700" marR="5080">
              <a:lnSpc>
                <a:spcPct val="116700"/>
              </a:lnSpc>
              <a:spcBef>
                <a:spcPts val="490"/>
              </a:spcBef>
            </a:pPr>
            <a:r>
              <a:rPr dirty="0" sz="1500" spc="-9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500" spc="-16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とは、</a:t>
            </a:r>
            <a:r>
              <a:rPr dirty="0" sz="1500" spc="-160">
                <a:solidFill>
                  <a:srgbClr val="FFFFFF"/>
                </a:solidFill>
                <a:latin typeface="PMingLiU"/>
                <a:cs typeface="PMingLiU"/>
              </a:rPr>
              <a:t>ユーザー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代</a:t>
            </a:r>
            <a:r>
              <a:rPr dirty="0" sz="1500" spc="-150">
                <a:solidFill>
                  <a:srgbClr val="FFFFFF"/>
                </a:solidFill>
                <a:latin typeface="PMingLiU"/>
                <a:cs typeface="PMingLiU"/>
              </a:rPr>
              <a:t>わり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に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律的に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⾏動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し、</a:t>
            </a:r>
            <a:r>
              <a:rPr dirty="0" sz="1500" spc="-160">
                <a:solidFill>
                  <a:srgbClr val="FFFFFF"/>
                </a:solidFill>
                <a:latin typeface="PMingLiU"/>
                <a:cs typeface="PMingLiU"/>
              </a:rPr>
              <a:t>タスク</a:t>
            </a:r>
            <a:r>
              <a:rPr dirty="0" sz="1500" spc="-15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実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⾏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す</a:t>
            </a:r>
            <a:r>
              <a:rPr dirty="0" sz="1500" spc="-150">
                <a:solidFill>
                  <a:srgbClr val="FFFFFF"/>
                </a:solidFill>
                <a:latin typeface="PMingLiU"/>
                <a:cs typeface="PMingLiU"/>
              </a:rPr>
              <a:t>る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⼈⼯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知能</a:t>
            </a:r>
            <a:r>
              <a:rPr dirty="0" sz="1500" spc="-165">
                <a:solidFill>
                  <a:srgbClr val="FFFFFF"/>
                </a:solidFill>
                <a:latin typeface="PMingLiU"/>
                <a:cs typeface="PMingLiU"/>
              </a:rPr>
              <a:t>システム</a:t>
            </a:r>
            <a:r>
              <a:rPr dirty="0" sz="1500" spc="-180">
                <a:solidFill>
                  <a:srgbClr val="FFFFFF"/>
                </a:solidFill>
                <a:latin typeface="SimSun"/>
                <a:cs typeface="SimSun"/>
              </a:rPr>
              <a:t>です。従来の受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動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的な</a:t>
            </a:r>
            <a:r>
              <a:rPr dirty="0" sz="1500" spc="-9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と異な</a:t>
            </a:r>
            <a:r>
              <a:rPr dirty="0" sz="1500" spc="-204">
                <a:solidFill>
                  <a:srgbClr val="FFFFFF"/>
                </a:solidFill>
                <a:latin typeface="PMingLiU"/>
                <a:cs typeface="PMingLiU"/>
              </a:rPr>
              <a:t>り</a:t>
            </a:r>
            <a:r>
              <a:rPr dirty="0" sz="1500" spc="-100">
                <a:solidFill>
                  <a:srgbClr val="FFFFFF"/>
                </a:solidFill>
                <a:latin typeface="SimSun"/>
                <a:cs typeface="SimSun"/>
              </a:rPr>
              <a:t>、能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動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的に判断し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⾏動</a:t>
            </a:r>
            <a:r>
              <a:rPr dirty="0" sz="1500" spc="-160">
                <a:solidFill>
                  <a:srgbClr val="FFFFFF"/>
                </a:solidFill>
                <a:latin typeface="SimSun"/>
                <a:cs typeface="SimSun"/>
              </a:rPr>
              <a:t>します。</a:t>
            </a:r>
            <a:endParaRPr sz="1500">
              <a:latin typeface="SimSun"/>
              <a:cs typeface="SimSu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210298" y="3790949"/>
            <a:ext cx="5524500" cy="2447925"/>
            <a:chOff x="6210298" y="3790949"/>
            <a:chExt cx="5524500" cy="2447925"/>
          </a:xfrm>
        </p:grpSpPr>
        <p:sp>
          <p:nvSpPr>
            <p:cNvPr id="16" name="object 16" descr=""/>
            <p:cNvSpPr/>
            <p:nvPr/>
          </p:nvSpPr>
          <p:spPr>
            <a:xfrm>
              <a:off x="6210298" y="3790949"/>
              <a:ext cx="5524500" cy="2447925"/>
            </a:xfrm>
            <a:custGeom>
              <a:avLst/>
              <a:gdLst/>
              <a:ahLst/>
              <a:cxnLst/>
              <a:rect l="l" t="t" r="r" b="b"/>
              <a:pathLst>
                <a:path w="5524500" h="2447925">
                  <a:moveTo>
                    <a:pt x="5453303" y="2447924"/>
                  </a:moveTo>
                  <a:lnTo>
                    <a:pt x="71196" y="2447924"/>
                  </a:lnTo>
                  <a:lnTo>
                    <a:pt x="66241" y="2447435"/>
                  </a:lnTo>
                  <a:lnTo>
                    <a:pt x="29705" y="2432302"/>
                  </a:lnTo>
                  <a:lnTo>
                    <a:pt x="3885" y="2396262"/>
                  </a:lnTo>
                  <a:lnTo>
                    <a:pt x="0" y="2376728"/>
                  </a:lnTo>
                  <a:lnTo>
                    <a:pt x="0" y="23717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53303" y="0"/>
                  </a:lnTo>
                  <a:lnTo>
                    <a:pt x="5494792" y="15621"/>
                  </a:lnTo>
                  <a:lnTo>
                    <a:pt x="5520613" y="51661"/>
                  </a:lnTo>
                  <a:lnTo>
                    <a:pt x="5524500" y="71196"/>
                  </a:lnTo>
                  <a:lnTo>
                    <a:pt x="5524500" y="2376728"/>
                  </a:lnTo>
                  <a:lnTo>
                    <a:pt x="5508876" y="2418218"/>
                  </a:lnTo>
                  <a:lnTo>
                    <a:pt x="5472837" y="2444037"/>
                  </a:lnTo>
                  <a:lnTo>
                    <a:pt x="5458258" y="2447435"/>
                  </a:lnTo>
                  <a:lnTo>
                    <a:pt x="5453303" y="24479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363411" y="3985031"/>
              <a:ext cx="281940" cy="1311275"/>
            </a:xfrm>
            <a:custGeom>
              <a:avLst/>
              <a:gdLst/>
              <a:ahLst/>
              <a:cxnLst/>
              <a:rect l="l" t="t" r="r" b="b"/>
              <a:pathLst>
                <a:path w="281940" h="1311275">
                  <a:moveTo>
                    <a:pt x="75476" y="1278509"/>
                  </a:moveTo>
                  <a:lnTo>
                    <a:pt x="50698" y="1253718"/>
                  </a:lnTo>
                  <a:lnTo>
                    <a:pt x="43116" y="1253718"/>
                  </a:lnTo>
                  <a:lnTo>
                    <a:pt x="18326" y="1278509"/>
                  </a:lnTo>
                  <a:lnTo>
                    <a:pt x="18326" y="1286090"/>
                  </a:lnTo>
                  <a:lnTo>
                    <a:pt x="43116" y="1310868"/>
                  </a:lnTo>
                  <a:lnTo>
                    <a:pt x="50698" y="1310868"/>
                  </a:lnTo>
                  <a:lnTo>
                    <a:pt x="75476" y="1286090"/>
                  </a:lnTo>
                  <a:lnTo>
                    <a:pt x="75476" y="1282293"/>
                  </a:lnTo>
                  <a:lnTo>
                    <a:pt x="75476" y="1278509"/>
                  </a:lnTo>
                  <a:close/>
                </a:path>
                <a:path w="281940" h="1311275">
                  <a:moveTo>
                    <a:pt x="75476" y="1011809"/>
                  </a:moveTo>
                  <a:lnTo>
                    <a:pt x="50698" y="987018"/>
                  </a:lnTo>
                  <a:lnTo>
                    <a:pt x="43116" y="987018"/>
                  </a:lnTo>
                  <a:lnTo>
                    <a:pt x="18326" y="1011809"/>
                  </a:lnTo>
                  <a:lnTo>
                    <a:pt x="18326" y="1019390"/>
                  </a:lnTo>
                  <a:lnTo>
                    <a:pt x="43116" y="1044168"/>
                  </a:lnTo>
                  <a:lnTo>
                    <a:pt x="50698" y="1044168"/>
                  </a:lnTo>
                  <a:lnTo>
                    <a:pt x="75476" y="1019390"/>
                  </a:lnTo>
                  <a:lnTo>
                    <a:pt x="75476" y="1015593"/>
                  </a:lnTo>
                  <a:lnTo>
                    <a:pt x="75476" y="1011809"/>
                  </a:lnTo>
                  <a:close/>
                </a:path>
                <a:path w="281940" h="1311275">
                  <a:moveTo>
                    <a:pt x="75476" y="745109"/>
                  </a:moveTo>
                  <a:lnTo>
                    <a:pt x="50698" y="720318"/>
                  </a:lnTo>
                  <a:lnTo>
                    <a:pt x="43116" y="720318"/>
                  </a:lnTo>
                  <a:lnTo>
                    <a:pt x="18326" y="745109"/>
                  </a:lnTo>
                  <a:lnTo>
                    <a:pt x="18326" y="752690"/>
                  </a:lnTo>
                  <a:lnTo>
                    <a:pt x="43116" y="777468"/>
                  </a:lnTo>
                  <a:lnTo>
                    <a:pt x="50698" y="777468"/>
                  </a:lnTo>
                  <a:lnTo>
                    <a:pt x="75476" y="752690"/>
                  </a:lnTo>
                  <a:lnTo>
                    <a:pt x="75476" y="748893"/>
                  </a:lnTo>
                  <a:lnTo>
                    <a:pt x="75476" y="745109"/>
                  </a:lnTo>
                  <a:close/>
                </a:path>
                <a:path w="281940" h="1311275">
                  <a:moveTo>
                    <a:pt x="75476" y="478409"/>
                  </a:moveTo>
                  <a:lnTo>
                    <a:pt x="50698" y="453618"/>
                  </a:lnTo>
                  <a:lnTo>
                    <a:pt x="43116" y="453618"/>
                  </a:lnTo>
                  <a:lnTo>
                    <a:pt x="18326" y="478409"/>
                  </a:lnTo>
                  <a:lnTo>
                    <a:pt x="18326" y="485990"/>
                  </a:lnTo>
                  <a:lnTo>
                    <a:pt x="43116" y="510768"/>
                  </a:lnTo>
                  <a:lnTo>
                    <a:pt x="50698" y="510768"/>
                  </a:lnTo>
                  <a:lnTo>
                    <a:pt x="75476" y="485990"/>
                  </a:lnTo>
                  <a:lnTo>
                    <a:pt x="75476" y="482193"/>
                  </a:lnTo>
                  <a:lnTo>
                    <a:pt x="75476" y="478409"/>
                  </a:lnTo>
                  <a:close/>
                </a:path>
                <a:path w="281940" h="1311275">
                  <a:moveTo>
                    <a:pt x="141439" y="49530"/>
                  </a:moveTo>
                  <a:lnTo>
                    <a:pt x="139788" y="44450"/>
                  </a:lnTo>
                  <a:lnTo>
                    <a:pt x="138760" y="43180"/>
                  </a:lnTo>
                  <a:lnTo>
                    <a:pt x="137642" y="40640"/>
                  </a:lnTo>
                  <a:lnTo>
                    <a:pt x="136398" y="38100"/>
                  </a:lnTo>
                  <a:lnTo>
                    <a:pt x="135013" y="35560"/>
                  </a:lnTo>
                  <a:lnTo>
                    <a:pt x="133680" y="33020"/>
                  </a:lnTo>
                  <a:lnTo>
                    <a:pt x="132194" y="31750"/>
                  </a:lnTo>
                  <a:lnTo>
                    <a:pt x="131381" y="30480"/>
                  </a:lnTo>
                  <a:lnTo>
                    <a:pt x="128092" y="25400"/>
                  </a:lnTo>
                  <a:lnTo>
                    <a:pt x="123621" y="24130"/>
                  </a:lnTo>
                  <a:lnTo>
                    <a:pt x="107022" y="30480"/>
                  </a:lnTo>
                  <a:lnTo>
                    <a:pt x="102247" y="26670"/>
                  </a:lnTo>
                  <a:lnTo>
                    <a:pt x="96748" y="22860"/>
                  </a:lnTo>
                  <a:lnTo>
                    <a:pt x="92151" y="20878"/>
                  </a:lnTo>
                  <a:lnTo>
                    <a:pt x="92151" y="71120"/>
                  </a:lnTo>
                  <a:lnTo>
                    <a:pt x="92151" y="77470"/>
                  </a:lnTo>
                  <a:lnTo>
                    <a:pt x="76301" y="95250"/>
                  </a:lnTo>
                  <a:lnTo>
                    <a:pt x="65138" y="95250"/>
                  </a:lnTo>
                  <a:lnTo>
                    <a:pt x="49288" y="77470"/>
                  </a:lnTo>
                  <a:lnTo>
                    <a:pt x="49288" y="71120"/>
                  </a:lnTo>
                  <a:lnTo>
                    <a:pt x="65138" y="53340"/>
                  </a:lnTo>
                  <a:lnTo>
                    <a:pt x="76301" y="53340"/>
                  </a:lnTo>
                  <a:lnTo>
                    <a:pt x="92151" y="71120"/>
                  </a:lnTo>
                  <a:lnTo>
                    <a:pt x="92151" y="20878"/>
                  </a:lnTo>
                  <a:lnTo>
                    <a:pt x="90855" y="20320"/>
                  </a:lnTo>
                  <a:lnTo>
                    <a:pt x="88138" y="7620"/>
                  </a:lnTo>
                  <a:lnTo>
                    <a:pt x="87287" y="3810"/>
                  </a:lnTo>
                  <a:lnTo>
                    <a:pt x="84074" y="0"/>
                  </a:lnTo>
                  <a:lnTo>
                    <a:pt x="57416" y="0"/>
                  </a:lnTo>
                  <a:lnTo>
                    <a:pt x="54203" y="3810"/>
                  </a:lnTo>
                  <a:lnTo>
                    <a:pt x="50622" y="20320"/>
                  </a:lnTo>
                  <a:lnTo>
                    <a:pt x="44691" y="22860"/>
                  </a:lnTo>
                  <a:lnTo>
                    <a:pt x="39243" y="26670"/>
                  </a:lnTo>
                  <a:lnTo>
                    <a:pt x="34467" y="30480"/>
                  </a:lnTo>
                  <a:lnTo>
                    <a:pt x="21831" y="26670"/>
                  </a:lnTo>
                  <a:lnTo>
                    <a:pt x="17805" y="24130"/>
                  </a:lnTo>
                  <a:lnTo>
                    <a:pt x="13347" y="25400"/>
                  </a:lnTo>
                  <a:lnTo>
                    <a:pt x="9232" y="31750"/>
                  </a:lnTo>
                  <a:lnTo>
                    <a:pt x="7759" y="33020"/>
                  </a:lnTo>
                  <a:lnTo>
                    <a:pt x="6375" y="35560"/>
                  </a:lnTo>
                  <a:lnTo>
                    <a:pt x="3797" y="40640"/>
                  </a:lnTo>
                  <a:lnTo>
                    <a:pt x="2679" y="43180"/>
                  </a:lnTo>
                  <a:lnTo>
                    <a:pt x="0" y="49530"/>
                  </a:lnTo>
                  <a:lnTo>
                    <a:pt x="1244" y="53340"/>
                  </a:lnTo>
                  <a:lnTo>
                    <a:pt x="4356" y="55829"/>
                  </a:lnTo>
                  <a:lnTo>
                    <a:pt x="14325" y="64770"/>
                  </a:lnTo>
                  <a:lnTo>
                    <a:pt x="13843" y="68580"/>
                  </a:lnTo>
                  <a:lnTo>
                    <a:pt x="13563" y="71120"/>
                  </a:lnTo>
                  <a:lnTo>
                    <a:pt x="13563" y="77470"/>
                  </a:lnTo>
                  <a:lnTo>
                    <a:pt x="13843" y="81280"/>
                  </a:lnTo>
                  <a:lnTo>
                    <a:pt x="14325" y="83820"/>
                  </a:lnTo>
                  <a:lnTo>
                    <a:pt x="1244" y="95250"/>
                  </a:lnTo>
                  <a:lnTo>
                    <a:pt x="0" y="100330"/>
                  </a:lnTo>
                  <a:lnTo>
                    <a:pt x="1651" y="104140"/>
                  </a:lnTo>
                  <a:lnTo>
                    <a:pt x="2679" y="106680"/>
                  </a:lnTo>
                  <a:lnTo>
                    <a:pt x="3797" y="107950"/>
                  </a:lnTo>
                  <a:lnTo>
                    <a:pt x="5041" y="110490"/>
                  </a:lnTo>
                  <a:lnTo>
                    <a:pt x="7721" y="115570"/>
                  </a:lnTo>
                  <a:lnTo>
                    <a:pt x="9194" y="116840"/>
                  </a:lnTo>
                  <a:lnTo>
                    <a:pt x="10807" y="119380"/>
                  </a:lnTo>
                  <a:lnTo>
                    <a:pt x="13347" y="123190"/>
                  </a:lnTo>
                  <a:lnTo>
                    <a:pt x="17805" y="124460"/>
                  </a:lnTo>
                  <a:lnTo>
                    <a:pt x="34417" y="118110"/>
                  </a:lnTo>
                  <a:lnTo>
                    <a:pt x="39192" y="121920"/>
                  </a:lnTo>
                  <a:lnTo>
                    <a:pt x="44691" y="125730"/>
                  </a:lnTo>
                  <a:lnTo>
                    <a:pt x="50584" y="128270"/>
                  </a:lnTo>
                  <a:lnTo>
                    <a:pt x="53301" y="140970"/>
                  </a:lnTo>
                  <a:lnTo>
                    <a:pt x="54152" y="144780"/>
                  </a:lnTo>
                  <a:lnTo>
                    <a:pt x="57365" y="148590"/>
                  </a:lnTo>
                  <a:lnTo>
                    <a:pt x="64554" y="148590"/>
                  </a:lnTo>
                  <a:lnTo>
                    <a:pt x="67589" y="149860"/>
                  </a:lnTo>
                  <a:lnTo>
                    <a:pt x="73761" y="149860"/>
                  </a:lnTo>
                  <a:lnTo>
                    <a:pt x="76796" y="148590"/>
                  </a:lnTo>
                  <a:lnTo>
                    <a:pt x="83985" y="148590"/>
                  </a:lnTo>
                  <a:lnTo>
                    <a:pt x="87198" y="144780"/>
                  </a:lnTo>
                  <a:lnTo>
                    <a:pt x="90766" y="128270"/>
                  </a:lnTo>
                  <a:lnTo>
                    <a:pt x="96710" y="125730"/>
                  </a:lnTo>
                  <a:lnTo>
                    <a:pt x="102146" y="121920"/>
                  </a:lnTo>
                  <a:lnTo>
                    <a:pt x="106934" y="118110"/>
                  </a:lnTo>
                  <a:lnTo>
                    <a:pt x="123532" y="124460"/>
                  </a:lnTo>
                  <a:lnTo>
                    <a:pt x="128003" y="123190"/>
                  </a:lnTo>
                  <a:lnTo>
                    <a:pt x="131292" y="118110"/>
                  </a:lnTo>
                  <a:lnTo>
                    <a:pt x="132105" y="116840"/>
                  </a:lnTo>
                  <a:lnTo>
                    <a:pt x="133578" y="115570"/>
                  </a:lnTo>
                  <a:lnTo>
                    <a:pt x="134924" y="113030"/>
                  </a:lnTo>
                  <a:lnTo>
                    <a:pt x="136309" y="110490"/>
                  </a:lnTo>
                  <a:lnTo>
                    <a:pt x="137553" y="107950"/>
                  </a:lnTo>
                  <a:lnTo>
                    <a:pt x="138671" y="105410"/>
                  </a:lnTo>
                  <a:lnTo>
                    <a:pt x="141351" y="100330"/>
                  </a:lnTo>
                  <a:lnTo>
                    <a:pt x="140106" y="95250"/>
                  </a:lnTo>
                  <a:lnTo>
                    <a:pt x="136931" y="92710"/>
                  </a:lnTo>
                  <a:lnTo>
                    <a:pt x="127025" y="83820"/>
                  </a:lnTo>
                  <a:lnTo>
                    <a:pt x="127508" y="80010"/>
                  </a:lnTo>
                  <a:lnTo>
                    <a:pt x="127774" y="77470"/>
                  </a:lnTo>
                  <a:lnTo>
                    <a:pt x="127774" y="71120"/>
                  </a:lnTo>
                  <a:lnTo>
                    <a:pt x="127508" y="68580"/>
                  </a:lnTo>
                  <a:lnTo>
                    <a:pt x="127025" y="64770"/>
                  </a:lnTo>
                  <a:lnTo>
                    <a:pt x="136182" y="56553"/>
                  </a:lnTo>
                  <a:lnTo>
                    <a:pt x="140195" y="53340"/>
                  </a:lnTo>
                  <a:lnTo>
                    <a:pt x="141439" y="49530"/>
                  </a:lnTo>
                  <a:close/>
                </a:path>
                <a:path w="281940" h="1311275">
                  <a:moveTo>
                    <a:pt x="281457" y="156210"/>
                  </a:moveTo>
                  <a:lnTo>
                    <a:pt x="281368" y="148590"/>
                  </a:lnTo>
                  <a:lnTo>
                    <a:pt x="281279" y="147320"/>
                  </a:lnTo>
                  <a:lnTo>
                    <a:pt x="280428" y="139700"/>
                  </a:lnTo>
                  <a:lnTo>
                    <a:pt x="277088" y="135890"/>
                  </a:lnTo>
                  <a:lnTo>
                    <a:pt x="272973" y="135890"/>
                  </a:lnTo>
                  <a:lnTo>
                    <a:pt x="259981" y="133350"/>
                  </a:lnTo>
                  <a:lnTo>
                    <a:pt x="259537" y="132080"/>
                  </a:lnTo>
                  <a:lnTo>
                    <a:pt x="257746" y="127000"/>
                  </a:lnTo>
                  <a:lnTo>
                    <a:pt x="254584" y="121920"/>
                  </a:lnTo>
                  <a:lnTo>
                    <a:pt x="250647" y="116840"/>
                  </a:lnTo>
                  <a:lnTo>
                    <a:pt x="256146" y="100330"/>
                  </a:lnTo>
                  <a:lnTo>
                    <a:pt x="255308" y="96520"/>
                  </a:lnTo>
                  <a:lnTo>
                    <a:pt x="255028" y="95250"/>
                  </a:lnTo>
                  <a:lnTo>
                    <a:pt x="249542" y="91440"/>
                  </a:lnTo>
                  <a:lnTo>
                    <a:pt x="245122" y="88900"/>
                  </a:lnTo>
                  <a:lnTo>
                    <a:pt x="238201" y="85090"/>
                  </a:lnTo>
                  <a:lnTo>
                    <a:pt x="231902" y="82550"/>
                  </a:lnTo>
                  <a:lnTo>
                    <a:pt x="227876" y="83718"/>
                  </a:lnTo>
                  <a:lnTo>
                    <a:pt x="227876" y="149860"/>
                  </a:lnTo>
                  <a:lnTo>
                    <a:pt x="227876" y="156210"/>
                  </a:lnTo>
                  <a:lnTo>
                    <a:pt x="212026" y="173990"/>
                  </a:lnTo>
                  <a:lnTo>
                    <a:pt x="200875" y="173990"/>
                  </a:lnTo>
                  <a:lnTo>
                    <a:pt x="185013" y="156210"/>
                  </a:lnTo>
                  <a:lnTo>
                    <a:pt x="185013" y="149860"/>
                  </a:lnTo>
                  <a:lnTo>
                    <a:pt x="200875" y="132080"/>
                  </a:lnTo>
                  <a:lnTo>
                    <a:pt x="212026" y="132080"/>
                  </a:lnTo>
                  <a:lnTo>
                    <a:pt x="227876" y="149860"/>
                  </a:lnTo>
                  <a:lnTo>
                    <a:pt x="227876" y="83718"/>
                  </a:lnTo>
                  <a:lnTo>
                    <a:pt x="227482" y="83820"/>
                  </a:lnTo>
                  <a:lnTo>
                    <a:pt x="224624" y="86360"/>
                  </a:lnTo>
                  <a:lnTo>
                    <a:pt x="215785" y="96520"/>
                  </a:lnTo>
                  <a:lnTo>
                    <a:pt x="212750" y="96520"/>
                  </a:lnTo>
                  <a:lnTo>
                    <a:pt x="209626" y="95250"/>
                  </a:lnTo>
                  <a:lnTo>
                    <a:pt x="203276" y="95250"/>
                  </a:lnTo>
                  <a:lnTo>
                    <a:pt x="200152" y="96520"/>
                  </a:lnTo>
                  <a:lnTo>
                    <a:pt x="197116" y="96520"/>
                  </a:lnTo>
                  <a:lnTo>
                    <a:pt x="185470" y="83820"/>
                  </a:lnTo>
                  <a:lnTo>
                    <a:pt x="181051" y="82550"/>
                  </a:lnTo>
                  <a:lnTo>
                    <a:pt x="177114" y="83820"/>
                  </a:lnTo>
                  <a:lnTo>
                    <a:pt x="156806" y="100330"/>
                  </a:lnTo>
                  <a:lnTo>
                    <a:pt x="162293" y="116840"/>
                  </a:lnTo>
                  <a:lnTo>
                    <a:pt x="158369" y="121920"/>
                  </a:lnTo>
                  <a:lnTo>
                    <a:pt x="155155" y="127000"/>
                  </a:lnTo>
                  <a:lnTo>
                    <a:pt x="152958" y="133350"/>
                  </a:lnTo>
                  <a:lnTo>
                    <a:pt x="135813" y="135890"/>
                  </a:lnTo>
                  <a:lnTo>
                    <a:pt x="132511" y="139700"/>
                  </a:lnTo>
                  <a:lnTo>
                    <a:pt x="131660" y="147320"/>
                  </a:lnTo>
                  <a:lnTo>
                    <a:pt x="131660" y="158750"/>
                  </a:lnTo>
                  <a:lnTo>
                    <a:pt x="132511" y="166370"/>
                  </a:lnTo>
                  <a:lnTo>
                    <a:pt x="135864" y="168910"/>
                  </a:lnTo>
                  <a:lnTo>
                    <a:pt x="152958" y="172720"/>
                  </a:lnTo>
                  <a:lnTo>
                    <a:pt x="155194" y="179070"/>
                  </a:lnTo>
                  <a:lnTo>
                    <a:pt x="158369" y="184150"/>
                  </a:lnTo>
                  <a:lnTo>
                    <a:pt x="162293" y="189230"/>
                  </a:lnTo>
                  <a:lnTo>
                    <a:pt x="156806" y="205740"/>
                  </a:lnTo>
                  <a:lnTo>
                    <a:pt x="170243" y="218440"/>
                  </a:lnTo>
                  <a:lnTo>
                    <a:pt x="172440" y="219684"/>
                  </a:lnTo>
                  <a:lnTo>
                    <a:pt x="174790" y="220980"/>
                  </a:lnTo>
                  <a:lnTo>
                    <a:pt x="181051" y="223520"/>
                  </a:lnTo>
                  <a:lnTo>
                    <a:pt x="185470" y="222250"/>
                  </a:lnTo>
                  <a:lnTo>
                    <a:pt x="188341" y="219684"/>
                  </a:lnTo>
                  <a:lnTo>
                    <a:pt x="197167" y="209550"/>
                  </a:lnTo>
                  <a:lnTo>
                    <a:pt x="215823" y="209550"/>
                  </a:lnTo>
                  <a:lnTo>
                    <a:pt x="224828" y="219900"/>
                  </a:lnTo>
                  <a:lnTo>
                    <a:pt x="227431" y="222250"/>
                  </a:lnTo>
                  <a:lnTo>
                    <a:pt x="231851" y="223520"/>
                  </a:lnTo>
                  <a:lnTo>
                    <a:pt x="235788" y="222250"/>
                  </a:lnTo>
                  <a:lnTo>
                    <a:pt x="240512" y="219684"/>
                  </a:lnTo>
                  <a:lnTo>
                    <a:pt x="242709" y="218440"/>
                  </a:lnTo>
                  <a:lnTo>
                    <a:pt x="245122" y="217170"/>
                  </a:lnTo>
                  <a:lnTo>
                    <a:pt x="249542" y="214630"/>
                  </a:lnTo>
                  <a:lnTo>
                    <a:pt x="255028" y="210820"/>
                  </a:lnTo>
                  <a:lnTo>
                    <a:pt x="255308" y="209550"/>
                  </a:lnTo>
                  <a:lnTo>
                    <a:pt x="256146" y="205740"/>
                  </a:lnTo>
                  <a:lnTo>
                    <a:pt x="250647" y="189230"/>
                  </a:lnTo>
                  <a:lnTo>
                    <a:pt x="254584" y="184150"/>
                  </a:lnTo>
                  <a:lnTo>
                    <a:pt x="257797" y="179070"/>
                  </a:lnTo>
                  <a:lnTo>
                    <a:pt x="259549" y="173990"/>
                  </a:lnTo>
                  <a:lnTo>
                    <a:pt x="259981" y="172720"/>
                  </a:lnTo>
                  <a:lnTo>
                    <a:pt x="272973" y="170180"/>
                  </a:lnTo>
                  <a:lnTo>
                    <a:pt x="277126" y="168910"/>
                  </a:lnTo>
                  <a:lnTo>
                    <a:pt x="280428" y="166370"/>
                  </a:lnTo>
                  <a:lnTo>
                    <a:pt x="281279" y="158750"/>
                  </a:lnTo>
                  <a:lnTo>
                    <a:pt x="281457" y="156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540500" y="3766425"/>
            <a:ext cx="3968750" cy="160020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83515">
              <a:lnSpc>
                <a:spcPct val="100000"/>
              </a:lnSpc>
              <a:spcBef>
                <a:spcPts val="1140"/>
              </a:spcBef>
            </a:pPr>
            <a:r>
              <a:rPr dirty="0" sz="2050" spc="-285">
                <a:solidFill>
                  <a:srgbClr val="FFFFFF"/>
                </a:solidFill>
                <a:latin typeface="SimSun"/>
                <a:cs typeface="SimSun"/>
              </a:rPr>
              <a:t>主な特徴</a:t>
            </a:r>
            <a:endParaRPr sz="20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律性：与え</a:t>
            </a:r>
            <a:r>
              <a:rPr dirty="0" sz="1500" spc="-150">
                <a:solidFill>
                  <a:srgbClr val="FFFFFF"/>
                </a:solidFill>
                <a:latin typeface="PMingLiU"/>
                <a:cs typeface="PMingLiU"/>
              </a:rPr>
              <a:t>られ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た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⽬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標に向けて独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に判断</a:t>
            </a:r>
            <a:r>
              <a:rPr dirty="0" sz="1500" spc="-150">
                <a:solidFill>
                  <a:srgbClr val="FFFFFF"/>
                </a:solidFill>
                <a:latin typeface="PMingLiU"/>
                <a:cs typeface="PMingLiU"/>
              </a:rPr>
              <a:t>‧</a:t>
            </a:r>
            <a:r>
              <a:rPr dirty="0" sz="1500" spc="-125">
                <a:solidFill>
                  <a:srgbClr val="FFFFFF"/>
                </a:solidFill>
                <a:latin typeface="Meiryo"/>
                <a:cs typeface="Meiryo"/>
              </a:rPr>
              <a:t>⾏動</a:t>
            </a:r>
            <a:endParaRPr sz="1500">
              <a:latin typeface="Meiryo"/>
              <a:cs typeface="Meiryo"/>
            </a:endParaRPr>
          </a:p>
          <a:p>
            <a:pPr marL="12700" marR="524510">
              <a:lnSpc>
                <a:spcPct val="116700"/>
              </a:lnSpc>
            </a:pP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⽬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的指向：特定の</a:t>
            </a:r>
            <a:r>
              <a:rPr dirty="0" sz="1500" spc="-150">
                <a:solidFill>
                  <a:srgbClr val="FFFFFF"/>
                </a:solidFill>
                <a:latin typeface="PMingLiU"/>
                <a:cs typeface="PMingLiU"/>
              </a:rPr>
              <a:t>タスク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や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⽬</a:t>
            </a:r>
            <a:r>
              <a:rPr dirty="0" sz="1500" spc="-135">
                <a:solidFill>
                  <a:srgbClr val="FFFFFF"/>
                </a:solidFill>
                <a:latin typeface="SimSun"/>
                <a:cs typeface="SimSun"/>
              </a:rPr>
              <a:t>標達成に特化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環境認識：</a:t>
            </a:r>
            <a:r>
              <a:rPr dirty="0" sz="1500" spc="-165">
                <a:solidFill>
                  <a:srgbClr val="FFFFFF"/>
                </a:solidFill>
                <a:latin typeface="PMingLiU"/>
                <a:cs typeface="PMingLiU"/>
              </a:rPr>
              <a:t>コンテキストを</a:t>
            </a:r>
            <a:r>
              <a:rPr dirty="0" sz="1500" spc="-155">
                <a:solidFill>
                  <a:srgbClr val="FFFFFF"/>
                </a:solidFill>
                <a:latin typeface="SimSun"/>
                <a:cs typeface="SimSun"/>
              </a:rPr>
              <a:t>理解し適切に対応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連携能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⼒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dirty="0" sz="1500" spc="-150">
                <a:solidFill>
                  <a:srgbClr val="FFFFFF"/>
                </a:solidFill>
                <a:latin typeface="Meiryo"/>
                <a:cs typeface="Meiryo"/>
              </a:rPr>
              <a:t>他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500" spc="-165">
                <a:solidFill>
                  <a:srgbClr val="FFFFFF"/>
                </a:solidFill>
                <a:latin typeface="PMingLiU"/>
                <a:cs typeface="PMingLiU"/>
              </a:rPr>
              <a:t>システム</a:t>
            </a:r>
            <a:r>
              <a:rPr dirty="0" sz="1500" spc="-150">
                <a:solidFill>
                  <a:srgbClr val="FFFFFF"/>
                </a:solidFill>
                <a:latin typeface="SimSun"/>
                <a:cs typeface="SimSun"/>
              </a:rPr>
              <a:t>や</a:t>
            </a:r>
            <a:r>
              <a:rPr dirty="0" sz="1500" spc="-16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500" spc="-120">
                <a:solidFill>
                  <a:srgbClr val="FFFFFF"/>
                </a:solidFill>
                <a:latin typeface="SimSun"/>
                <a:cs typeface="SimSun"/>
              </a:rPr>
              <a:t>と協調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026721" y="6523163"/>
            <a:ext cx="47212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65">
                <a:solidFill>
                  <a:srgbClr val="FFFFFF"/>
                </a:solidFill>
                <a:latin typeface="SimSun"/>
                <a:cs typeface="SimSun"/>
              </a:rPr>
              <a:t>と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 (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) -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150">
              <a:latin typeface="DejaVu Sans"/>
              <a:cs typeface="DejaVu San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0658474" y="6686550"/>
            <a:ext cx="1343025" cy="323850"/>
            <a:chOff x="10658474" y="6686550"/>
            <a:chExt cx="1343025" cy="323850"/>
          </a:xfrm>
        </p:grpSpPr>
        <p:sp>
          <p:nvSpPr>
            <p:cNvPr id="21" name="object 21" descr=""/>
            <p:cNvSpPr/>
            <p:nvPr/>
          </p:nvSpPr>
          <p:spPr>
            <a:xfrm>
              <a:off x="10658474" y="6686550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72774" y="6781799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0948490" y="6773290"/>
            <a:ext cx="951865" cy="149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90"/>
              </a:lnSpc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791450"/>
            <a:chOff x="0" y="0"/>
            <a:chExt cx="12192000" cy="77914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79144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200" y="863500"/>
              <a:ext cx="387985" cy="379730"/>
            </a:xfrm>
            <a:custGeom>
              <a:avLst/>
              <a:gdLst/>
              <a:ahLst/>
              <a:cxnLst/>
              <a:rect l="l" t="t" r="r" b="b"/>
              <a:pathLst>
                <a:path w="387984" h="379730">
                  <a:moveTo>
                    <a:pt x="142439" y="379344"/>
                  </a:moveTo>
                  <a:lnTo>
                    <a:pt x="88656" y="356327"/>
                  </a:lnTo>
                  <a:lnTo>
                    <a:pt x="52142" y="325406"/>
                  </a:lnTo>
                  <a:lnTo>
                    <a:pt x="24179" y="286344"/>
                  </a:lnTo>
                  <a:lnTo>
                    <a:pt x="6295" y="240853"/>
                  </a:lnTo>
                  <a:lnTo>
                    <a:pt x="0" y="190648"/>
                  </a:lnTo>
                  <a:lnTo>
                    <a:pt x="4908" y="145964"/>
                  </a:lnTo>
                  <a:lnTo>
                    <a:pt x="18962" y="105459"/>
                  </a:lnTo>
                  <a:lnTo>
                    <a:pt x="41159" y="70114"/>
                  </a:lnTo>
                  <a:lnTo>
                    <a:pt x="70493" y="40913"/>
                  </a:lnTo>
                  <a:lnTo>
                    <a:pt x="105960" y="18838"/>
                  </a:lnTo>
                  <a:lnTo>
                    <a:pt x="146555" y="4873"/>
                  </a:lnTo>
                  <a:lnTo>
                    <a:pt x="191273" y="0"/>
                  </a:lnTo>
                  <a:lnTo>
                    <a:pt x="236269" y="4873"/>
                  </a:lnTo>
                  <a:lnTo>
                    <a:pt x="277578" y="18838"/>
                  </a:lnTo>
                  <a:lnTo>
                    <a:pt x="314022" y="40913"/>
                  </a:lnTo>
                  <a:lnTo>
                    <a:pt x="344420" y="70114"/>
                  </a:lnTo>
                  <a:lnTo>
                    <a:pt x="351523" y="80947"/>
                  </a:lnTo>
                  <a:lnTo>
                    <a:pt x="91417" y="80947"/>
                  </a:lnTo>
                  <a:lnTo>
                    <a:pt x="86298" y="99928"/>
                  </a:lnTo>
                  <a:lnTo>
                    <a:pt x="85625" y="115707"/>
                  </a:lnTo>
                  <a:lnTo>
                    <a:pt x="87341" y="127370"/>
                  </a:lnTo>
                  <a:lnTo>
                    <a:pt x="89386" y="134001"/>
                  </a:lnTo>
                  <a:lnTo>
                    <a:pt x="81230" y="143971"/>
                  </a:lnTo>
                  <a:lnTo>
                    <a:pt x="75478" y="154111"/>
                  </a:lnTo>
                  <a:lnTo>
                    <a:pt x="72069" y="165700"/>
                  </a:lnTo>
                  <a:lnTo>
                    <a:pt x="70946" y="180022"/>
                  </a:lnTo>
                  <a:lnTo>
                    <a:pt x="78514" y="224542"/>
                  </a:lnTo>
                  <a:lnTo>
                    <a:pt x="98440" y="249562"/>
                  </a:lnTo>
                  <a:lnTo>
                    <a:pt x="114217" y="256203"/>
                  </a:lnTo>
                  <a:lnTo>
                    <a:pt x="59069" y="256203"/>
                  </a:lnTo>
                  <a:lnTo>
                    <a:pt x="50798" y="257985"/>
                  </a:lnTo>
                  <a:lnTo>
                    <a:pt x="51183" y="261397"/>
                  </a:lnTo>
                  <a:lnTo>
                    <a:pt x="51266" y="262132"/>
                  </a:lnTo>
                  <a:lnTo>
                    <a:pt x="55208" y="266205"/>
                  </a:lnTo>
                  <a:lnTo>
                    <a:pt x="55882" y="266752"/>
                  </a:lnTo>
                  <a:lnTo>
                    <a:pt x="57819" y="268236"/>
                  </a:lnTo>
                  <a:lnTo>
                    <a:pt x="66619" y="275177"/>
                  </a:lnTo>
                  <a:lnTo>
                    <a:pt x="73485" y="284732"/>
                  </a:lnTo>
                  <a:lnTo>
                    <a:pt x="77949" y="293189"/>
                  </a:lnTo>
                  <a:lnTo>
                    <a:pt x="79420" y="296558"/>
                  </a:lnTo>
                  <a:lnTo>
                    <a:pt x="79541" y="296834"/>
                  </a:lnTo>
                  <a:lnTo>
                    <a:pt x="94727" y="315239"/>
                  </a:lnTo>
                  <a:lnTo>
                    <a:pt x="116938" y="321602"/>
                  </a:lnTo>
                  <a:lnTo>
                    <a:pt x="145727" y="321602"/>
                  </a:lnTo>
                  <a:lnTo>
                    <a:pt x="145838" y="348442"/>
                  </a:lnTo>
                  <a:lnTo>
                    <a:pt x="145955" y="373171"/>
                  </a:lnTo>
                  <a:lnTo>
                    <a:pt x="142528" y="379188"/>
                  </a:lnTo>
                  <a:lnTo>
                    <a:pt x="142439" y="379344"/>
                  </a:lnTo>
                  <a:close/>
                </a:path>
                <a:path w="387984" h="379730">
                  <a:moveTo>
                    <a:pt x="145330" y="102044"/>
                  </a:moveTo>
                  <a:lnTo>
                    <a:pt x="139184" y="98022"/>
                  </a:lnTo>
                  <a:lnTo>
                    <a:pt x="124428" y="89561"/>
                  </a:lnTo>
                  <a:lnTo>
                    <a:pt x="106652" y="82068"/>
                  </a:lnTo>
                  <a:lnTo>
                    <a:pt x="106293" y="82068"/>
                  </a:lnTo>
                  <a:lnTo>
                    <a:pt x="91417" y="80947"/>
                  </a:lnTo>
                  <a:lnTo>
                    <a:pt x="297381" y="80947"/>
                  </a:lnTo>
                  <a:lnTo>
                    <a:pt x="282067" y="82068"/>
                  </a:lnTo>
                  <a:lnTo>
                    <a:pt x="264300" y="89561"/>
                  </a:lnTo>
                  <a:lnTo>
                    <a:pt x="254149" y="95402"/>
                  </a:lnTo>
                  <a:lnTo>
                    <a:pt x="194399" y="95402"/>
                  </a:lnTo>
                  <a:lnTo>
                    <a:pt x="181908" y="95824"/>
                  </a:lnTo>
                  <a:lnTo>
                    <a:pt x="169484" y="97082"/>
                  </a:lnTo>
                  <a:lnTo>
                    <a:pt x="157249" y="99160"/>
                  </a:lnTo>
                  <a:lnTo>
                    <a:pt x="145330" y="102044"/>
                  </a:lnTo>
                  <a:close/>
                </a:path>
                <a:path w="387984" h="379730">
                  <a:moveTo>
                    <a:pt x="246515" y="379188"/>
                  </a:moveTo>
                  <a:lnTo>
                    <a:pt x="243012" y="373171"/>
                  </a:lnTo>
                  <a:lnTo>
                    <a:pt x="242949" y="300193"/>
                  </a:lnTo>
                  <a:lnTo>
                    <a:pt x="242863" y="299178"/>
                  </a:lnTo>
                  <a:lnTo>
                    <a:pt x="242744" y="297771"/>
                  </a:lnTo>
                  <a:lnTo>
                    <a:pt x="242664" y="296834"/>
                  </a:lnTo>
                  <a:lnTo>
                    <a:pt x="242578" y="295818"/>
                  </a:lnTo>
                  <a:lnTo>
                    <a:pt x="242452" y="294333"/>
                  </a:lnTo>
                  <a:lnTo>
                    <a:pt x="242355" y="293189"/>
                  </a:lnTo>
                  <a:lnTo>
                    <a:pt x="242285" y="292363"/>
                  </a:lnTo>
                  <a:lnTo>
                    <a:pt x="242167" y="290973"/>
                  </a:lnTo>
                  <a:lnTo>
                    <a:pt x="229732" y="266205"/>
                  </a:lnTo>
                  <a:lnTo>
                    <a:pt x="230893" y="266205"/>
                  </a:lnTo>
                  <a:lnTo>
                    <a:pt x="262314" y="261397"/>
                  </a:lnTo>
                  <a:lnTo>
                    <a:pt x="291149" y="249562"/>
                  </a:lnTo>
                  <a:lnTo>
                    <a:pt x="311713" y="224542"/>
                  </a:lnTo>
                  <a:lnTo>
                    <a:pt x="319571" y="180022"/>
                  </a:lnTo>
                  <a:lnTo>
                    <a:pt x="318164" y="165700"/>
                  </a:lnTo>
                  <a:lnTo>
                    <a:pt x="314143" y="154111"/>
                  </a:lnTo>
                  <a:lnTo>
                    <a:pt x="307799" y="143971"/>
                  </a:lnTo>
                  <a:lnTo>
                    <a:pt x="299412" y="134001"/>
                  </a:lnTo>
                  <a:lnTo>
                    <a:pt x="301459" y="127370"/>
                  </a:lnTo>
                  <a:lnTo>
                    <a:pt x="303171" y="115707"/>
                  </a:lnTo>
                  <a:lnTo>
                    <a:pt x="302588" y="102044"/>
                  </a:lnTo>
                  <a:lnTo>
                    <a:pt x="302491" y="99928"/>
                  </a:lnTo>
                  <a:lnTo>
                    <a:pt x="297380" y="80947"/>
                  </a:lnTo>
                  <a:lnTo>
                    <a:pt x="351523" y="80947"/>
                  </a:lnTo>
                  <a:lnTo>
                    <a:pt x="367594" y="105459"/>
                  </a:lnTo>
                  <a:lnTo>
                    <a:pt x="382363" y="145964"/>
                  </a:lnTo>
                  <a:lnTo>
                    <a:pt x="387548" y="190648"/>
                  </a:lnTo>
                  <a:lnTo>
                    <a:pt x="381413" y="240853"/>
                  </a:lnTo>
                  <a:lnTo>
                    <a:pt x="363900" y="286344"/>
                  </a:lnTo>
                  <a:lnTo>
                    <a:pt x="336343" y="325406"/>
                  </a:lnTo>
                  <a:lnTo>
                    <a:pt x="300077" y="356327"/>
                  </a:lnTo>
                  <a:lnTo>
                    <a:pt x="256438" y="377390"/>
                  </a:lnTo>
                  <a:lnTo>
                    <a:pt x="246515" y="379188"/>
                  </a:lnTo>
                  <a:close/>
                </a:path>
                <a:path w="387984" h="379730">
                  <a:moveTo>
                    <a:pt x="243467" y="102044"/>
                  </a:moveTo>
                  <a:lnTo>
                    <a:pt x="231548" y="99160"/>
                  </a:lnTo>
                  <a:lnTo>
                    <a:pt x="219314" y="97082"/>
                  </a:lnTo>
                  <a:lnTo>
                    <a:pt x="206889" y="95824"/>
                  </a:lnTo>
                  <a:lnTo>
                    <a:pt x="194399" y="95402"/>
                  </a:lnTo>
                  <a:lnTo>
                    <a:pt x="254149" y="95402"/>
                  </a:lnTo>
                  <a:lnTo>
                    <a:pt x="249595" y="98022"/>
                  </a:lnTo>
                  <a:lnTo>
                    <a:pt x="243467" y="102044"/>
                  </a:lnTo>
                  <a:close/>
                </a:path>
                <a:path w="387984" h="379730">
                  <a:moveTo>
                    <a:pt x="119936" y="297771"/>
                  </a:moveTo>
                  <a:lnTo>
                    <a:pt x="103777" y="292363"/>
                  </a:lnTo>
                  <a:lnTo>
                    <a:pt x="89229" y="276362"/>
                  </a:lnTo>
                  <a:lnTo>
                    <a:pt x="80001" y="265367"/>
                  </a:lnTo>
                  <a:lnTo>
                    <a:pt x="70135" y="259309"/>
                  </a:lnTo>
                  <a:lnTo>
                    <a:pt x="62277" y="256738"/>
                  </a:lnTo>
                  <a:lnTo>
                    <a:pt x="59069" y="256203"/>
                  </a:lnTo>
                  <a:lnTo>
                    <a:pt x="114217" y="256203"/>
                  </a:lnTo>
                  <a:lnTo>
                    <a:pt x="126555" y="261397"/>
                  </a:lnTo>
                  <a:lnTo>
                    <a:pt x="157679" y="266205"/>
                  </a:lnTo>
                  <a:lnTo>
                    <a:pt x="158832" y="266205"/>
                  </a:lnTo>
                  <a:lnTo>
                    <a:pt x="154617" y="270893"/>
                  </a:lnTo>
                  <a:lnTo>
                    <a:pt x="151005" y="276772"/>
                  </a:lnTo>
                  <a:lnTo>
                    <a:pt x="148110" y="284029"/>
                  </a:lnTo>
                  <a:lnTo>
                    <a:pt x="146398" y="291755"/>
                  </a:lnTo>
                  <a:lnTo>
                    <a:pt x="146346" y="291989"/>
                  </a:lnTo>
                  <a:lnTo>
                    <a:pt x="146263" y="292363"/>
                  </a:lnTo>
                  <a:lnTo>
                    <a:pt x="146190" y="292692"/>
                  </a:lnTo>
                  <a:lnTo>
                    <a:pt x="134982" y="296558"/>
                  </a:lnTo>
                  <a:lnTo>
                    <a:pt x="119936" y="297771"/>
                  </a:lnTo>
                  <a:close/>
                </a:path>
                <a:path w="387984" h="379730">
                  <a:moveTo>
                    <a:pt x="70555" y="266986"/>
                  </a:moveTo>
                  <a:lnTo>
                    <a:pt x="69305" y="266205"/>
                  </a:lnTo>
                  <a:lnTo>
                    <a:pt x="68211" y="265658"/>
                  </a:lnTo>
                  <a:lnTo>
                    <a:pt x="67707" y="265367"/>
                  </a:lnTo>
                  <a:lnTo>
                    <a:pt x="66961" y="264173"/>
                  </a:lnTo>
                  <a:lnTo>
                    <a:pt x="67382" y="263392"/>
                  </a:lnTo>
                  <a:lnTo>
                    <a:pt x="67508" y="263157"/>
                  </a:lnTo>
                  <a:lnTo>
                    <a:pt x="68055" y="262376"/>
                  </a:lnTo>
                  <a:lnTo>
                    <a:pt x="69357" y="262132"/>
                  </a:lnTo>
                  <a:lnTo>
                    <a:pt x="70868" y="262610"/>
                  </a:lnTo>
                  <a:lnTo>
                    <a:pt x="72430" y="263392"/>
                  </a:lnTo>
                  <a:lnTo>
                    <a:pt x="73212" y="264642"/>
                  </a:lnTo>
                  <a:lnTo>
                    <a:pt x="72665" y="265658"/>
                  </a:lnTo>
                  <a:lnTo>
                    <a:pt x="72118" y="266752"/>
                  </a:lnTo>
                  <a:lnTo>
                    <a:pt x="70555" y="266986"/>
                  </a:lnTo>
                  <a:close/>
                </a:path>
                <a:path w="387984" h="379730">
                  <a:moveTo>
                    <a:pt x="79541" y="275346"/>
                  </a:moveTo>
                  <a:lnTo>
                    <a:pt x="75012" y="270893"/>
                  </a:lnTo>
                  <a:lnTo>
                    <a:pt x="74931" y="270268"/>
                  </a:lnTo>
                  <a:lnTo>
                    <a:pt x="75946" y="269486"/>
                  </a:lnTo>
                  <a:lnTo>
                    <a:pt x="76962" y="268471"/>
                  </a:lnTo>
                  <a:lnTo>
                    <a:pt x="78759" y="269018"/>
                  </a:lnTo>
                  <a:lnTo>
                    <a:pt x="80009" y="270268"/>
                  </a:lnTo>
                  <a:lnTo>
                    <a:pt x="81338" y="271752"/>
                  </a:lnTo>
                  <a:lnTo>
                    <a:pt x="81572" y="273549"/>
                  </a:lnTo>
                  <a:lnTo>
                    <a:pt x="80556" y="274331"/>
                  </a:lnTo>
                  <a:lnTo>
                    <a:pt x="79541" y="275346"/>
                  </a:lnTo>
                  <a:close/>
                </a:path>
                <a:path w="387984" h="379730">
                  <a:moveTo>
                    <a:pt x="87276" y="286676"/>
                  </a:moveTo>
                  <a:lnTo>
                    <a:pt x="85166" y="285895"/>
                  </a:lnTo>
                  <a:lnTo>
                    <a:pt x="82666" y="282300"/>
                  </a:lnTo>
                  <a:lnTo>
                    <a:pt x="82666" y="280269"/>
                  </a:lnTo>
                  <a:lnTo>
                    <a:pt x="83916" y="279488"/>
                  </a:lnTo>
                  <a:lnTo>
                    <a:pt x="85166" y="278472"/>
                  </a:lnTo>
                  <a:lnTo>
                    <a:pt x="87198" y="279253"/>
                  </a:lnTo>
                  <a:lnTo>
                    <a:pt x="88292" y="281050"/>
                  </a:lnTo>
                  <a:lnTo>
                    <a:pt x="89542" y="282847"/>
                  </a:lnTo>
                  <a:lnTo>
                    <a:pt x="89542" y="284879"/>
                  </a:lnTo>
                  <a:lnTo>
                    <a:pt x="88292" y="285895"/>
                  </a:lnTo>
                  <a:lnTo>
                    <a:pt x="87276" y="286676"/>
                  </a:lnTo>
                  <a:close/>
                </a:path>
                <a:path w="387984" h="379730">
                  <a:moveTo>
                    <a:pt x="97966" y="297771"/>
                  </a:moveTo>
                  <a:lnTo>
                    <a:pt x="97147" y="297771"/>
                  </a:lnTo>
                  <a:lnTo>
                    <a:pt x="95636" y="297615"/>
                  </a:lnTo>
                  <a:lnTo>
                    <a:pt x="93839" y="295818"/>
                  </a:lnTo>
                  <a:lnTo>
                    <a:pt x="92042" y="294333"/>
                  </a:lnTo>
                  <a:lnTo>
                    <a:pt x="91813" y="293189"/>
                  </a:lnTo>
                  <a:lnTo>
                    <a:pt x="91714" y="292692"/>
                  </a:lnTo>
                  <a:lnTo>
                    <a:pt x="91648" y="292363"/>
                  </a:lnTo>
                  <a:lnTo>
                    <a:pt x="91573" y="291989"/>
                  </a:lnTo>
                  <a:lnTo>
                    <a:pt x="92824" y="290973"/>
                  </a:lnTo>
                  <a:lnTo>
                    <a:pt x="93839" y="289723"/>
                  </a:lnTo>
                  <a:lnTo>
                    <a:pt x="96183" y="289958"/>
                  </a:lnTo>
                  <a:lnTo>
                    <a:pt x="97902" y="291755"/>
                  </a:lnTo>
                  <a:lnTo>
                    <a:pt x="99412" y="293189"/>
                  </a:lnTo>
                  <a:lnTo>
                    <a:pt x="99684" y="294333"/>
                  </a:lnTo>
                  <a:lnTo>
                    <a:pt x="99934" y="295583"/>
                  </a:lnTo>
                  <a:lnTo>
                    <a:pt x="98960" y="296558"/>
                  </a:lnTo>
                  <a:lnTo>
                    <a:pt x="98093" y="297615"/>
                  </a:lnTo>
                  <a:lnTo>
                    <a:pt x="97966" y="297771"/>
                  </a:lnTo>
                  <a:close/>
                </a:path>
                <a:path w="387984" h="379730">
                  <a:moveTo>
                    <a:pt x="110716" y="305350"/>
                  </a:moveTo>
                  <a:lnTo>
                    <a:pt x="108685" y="304569"/>
                  </a:lnTo>
                  <a:lnTo>
                    <a:pt x="106341" y="304100"/>
                  </a:lnTo>
                  <a:lnTo>
                    <a:pt x="104778" y="302303"/>
                  </a:lnTo>
                  <a:lnTo>
                    <a:pt x="105517" y="300193"/>
                  </a:lnTo>
                  <a:lnTo>
                    <a:pt x="105599" y="299959"/>
                  </a:lnTo>
                  <a:lnTo>
                    <a:pt x="105708" y="299646"/>
                  </a:lnTo>
                  <a:lnTo>
                    <a:pt x="105790" y="299412"/>
                  </a:lnTo>
                  <a:lnTo>
                    <a:pt x="105872" y="299178"/>
                  </a:lnTo>
                  <a:lnTo>
                    <a:pt x="108138" y="298396"/>
                  </a:lnTo>
                  <a:lnTo>
                    <a:pt x="110170" y="298943"/>
                  </a:lnTo>
                  <a:lnTo>
                    <a:pt x="112514" y="299646"/>
                  </a:lnTo>
                  <a:lnTo>
                    <a:pt x="113998" y="301443"/>
                  </a:lnTo>
                  <a:lnTo>
                    <a:pt x="113201" y="304100"/>
                  </a:lnTo>
                  <a:lnTo>
                    <a:pt x="113154" y="304256"/>
                  </a:lnTo>
                  <a:lnTo>
                    <a:pt x="113061" y="304569"/>
                  </a:lnTo>
                  <a:lnTo>
                    <a:pt x="110716" y="305350"/>
                  </a:lnTo>
                  <a:close/>
                </a:path>
                <a:path w="387984" h="379730">
                  <a:moveTo>
                    <a:pt x="138532" y="305819"/>
                  </a:moveTo>
                  <a:lnTo>
                    <a:pt x="136345" y="304725"/>
                  </a:lnTo>
                  <a:lnTo>
                    <a:pt x="136395" y="304100"/>
                  </a:lnTo>
                  <a:lnTo>
                    <a:pt x="136267" y="303241"/>
                  </a:lnTo>
                  <a:lnTo>
                    <a:pt x="136144" y="302303"/>
                  </a:lnTo>
                  <a:lnTo>
                    <a:pt x="136032" y="301443"/>
                  </a:lnTo>
                  <a:lnTo>
                    <a:pt x="137595" y="299959"/>
                  </a:lnTo>
                  <a:lnTo>
                    <a:pt x="139861" y="299412"/>
                  </a:lnTo>
                  <a:lnTo>
                    <a:pt x="142127" y="299178"/>
                  </a:lnTo>
                  <a:lnTo>
                    <a:pt x="144236" y="300193"/>
                  </a:lnTo>
                  <a:lnTo>
                    <a:pt x="144561" y="302303"/>
                  </a:lnTo>
                  <a:lnTo>
                    <a:pt x="144609" y="302615"/>
                  </a:lnTo>
                  <a:lnTo>
                    <a:pt x="144705" y="303241"/>
                  </a:lnTo>
                  <a:lnTo>
                    <a:pt x="143142" y="304725"/>
                  </a:lnTo>
                  <a:lnTo>
                    <a:pt x="138532" y="305819"/>
                  </a:lnTo>
                  <a:close/>
                </a:path>
                <a:path w="387984" h="379730">
                  <a:moveTo>
                    <a:pt x="122984" y="307304"/>
                  </a:moveTo>
                  <a:lnTo>
                    <a:pt x="121187" y="306053"/>
                  </a:lnTo>
                  <a:lnTo>
                    <a:pt x="121299" y="302615"/>
                  </a:lnTo>
                  <a:lnTo>
                    <a:pt x="122984" y="301443"/>
                  </a:lnTo>
                  <a:lnTo>
                    <a:pt x="125250" y="301443"/>
                  </a:lnTo>
                  <a:lnTo>
                    <a:pt x="127594" y="301209"/>
                  </a:lnTo>
                  <a:lnTo>
                    <a:pt x="129625" y="302459"/>
                  </a:lnTo>
                  <a:lnTo>
                    <a:pt x="129625" y="305819"/>
                  </a:lnTo>
                  <a:lnTo>
                    <a:pt x="127828" y="307069"/>
                  </a:lnTo>
                  <a:lnTo>
                    <a:pt x="125562" y="307069"/>
                  </a:lnTo>
                  <a:lnTo>
                    <a:pt x="122984" y="307304"/>
                  </a:lnTo>
                  <a:close/>
                </a:path>
                <a:path w="387984" h="379730">
                  <a:moveTo>
                    <a:pt x="145727" y="321602"/>
                  </a:moveTo>
                  <a:lnTo>
                    <a:pt x="116938" y="321602"/>
                  </a:lnTo>
                  <a:lnTo>
                    <a:pt x="136995" y="321402"/>
                  </a:lnTo>
                  <a:lnTo>
                    <a:pt x="145721" y="320118"/>
                  </a:lnTo>
                  <a:lnTo>
                    <a:pt x="145727" y="3216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50165" marR="5080">
              <a:lnSpc>
                <a:spcPct val="112500"/>
              </a:lnSpc>
              <a:spcBef>
                <a:spcPts val="90"/>
              </a:spcBef>
            </a:pPr>
            <a:r>
              <a:rPr dirty="0" spc="-245"/>
              <a:t>GitHub</a:t>
            </a:r>
            <a:r>
              <a:rPr dirty="0" spc="-120"/>
              <a:t> </a:t>
            </a:r>
            <a:r>
              <a:rPr dirty="0" spc="-210"/>
              <a:t>Copilot</a:t>
            </a:r>
            <a:r>
              <a:rPr dirty="0" spc="-120"/>
              <a:t> </a:t>
            </a:r>
            <a:r>
              <a:rPr dirty="0" spc="-245"/>
              <a:t>Agent</a:t>
            </a:r>
            <a:r>
              <a:rPr dirty="0" spc="-120"/>
              <a:t> </a:t>
            </a:r>
            <a:r>
              <a:rPr dirty="0" spc="-285"/>
              <a:t>Mode</a:t>
            </a:r>
            <a:r>
              <a:rPr dirty="0" spc="-120"/>
              <a:t> </a:t>
            </a:r>
            <a:r>
              <a:rPr dirty="0"/>
              <a:t>|</a:t>
            </a:r>
            <a:r>
              <a:rPr dirty="0" spc="-120"/>
              <a:t> </a:t>
            </a:r>
            <a:r>
              <a:rPr dirty="0" spc="-220"/>
              <a:t>Visual</a:t>
            </a:r>
            <a:r>
              <a:rPr dirty="0" spc="-120"/>
              <a:t> </a:t>
            </a:r>
            <a:r>
              <a:rPr dirty="0" spc="-180"/>
              <a:t>Studio </a:t>
            </a:r>
            <a:r>
              <a:rPr dirty="0" spc="-280"/>
              <a:t>Code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6210298" y="7067549"/>
            <a:ext cx="2686050" cy="723900"/>
          </a:xfrm>
          <a:custGeom>
            <a:avLst/>
            <a:gdLst/>
            <a:ahLst/>
            <a:cxnLst/>
            <a:rect l="l" t="t" r="r" b="b"/>
            <a:pathLst>
              <a:path w="2686050" h="723900">
                <a:moveTo>
                  <a:pt x="2686050" y="723900"/>
                </a:moveTo>
                <a:lnTo>
                  <a:pt x="0" y="723900"/>
                </a:lnTo>
                <a:lnTo>
                  <a:pt x="0" y="71196"/>
                </a:lnTo>
                <a:lnTo>
                  <a:pt x="15621" y="29703"/>
                </a:lnTo>
                <a:lnTo>
                  <a:pt x="51661" y="3885"/>
                </a:lnTo>
                <a:lnTo>
                  <a:pt x="71196" y="0"/>
                </a:lnTo>
                <a:lnTo>
                  <a:pt x="2614853" y="0"/>
                </a:lnTo>
                <a:lnTo>
                  <a:pt x="2656343" y="15621"/>
                </a:lnTo>
                <a:lnTo>
                  <a:pt x="2682163" y="51660"/>
                </a:lnTo>
                <a:lnTo>
                  <a:pt x="2686050" y="72390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349999" y="7193204"/>
            <a:ext cx="56070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0" b="1">
                <a:solidFill>
                  <a:srgbClr val="FFFFFF"/>
                </a:solidFill>
                <a:latin typeface="DejaVu Sans"/>
                <a:cs typeface="DejaVu Sans"/>
              </a:rPr>
              <a:t>Cline</a:t>
            </a:r>
            <a:endParaRPr sz="1650">
              <a:latin typeface="DejaVu Sans"/>
              <a:cs typeface="DejaVu San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33272" y="7067549"/>
            <a:ext cx="3201670" cy="723900"/>
            <a:chOff x="8533272" y="7067549"/>
            <a:chExt cx="3201670" cy="72390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3272" y="7268563"/>
              <a:ext cx="210677" cy="16527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048748" y="7067549"/>
              <a:ext cx="2686050" cy="723900"/>
            </a:xfrm>
            <a:custGeom>
              <a:avLst/>
              <a:gdLst/>
              <a:ahLst/>
              <a:cxnLst/>
              <a:rect l="l" t="t" r="r" b="b"/>
              <a:pathLst>
                <a:path w="2686050" h="723900">
                  <a:moveTo>
                    <a:pt x="2686050" y="723900"/>
                  </a:moveTo>
                  <a:lnTo>
                    <a:pt x="0" y="723900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614853" y="0"/>
                  </a:lnTo>
                  <a:lnTo>
                    <a:pt x="2656342" y="15621"/>
                  </a:lnTo>
                  <a:lnTo>
                    <a:pt x="2682163" y="51660"/>
                  </a:lnTo>
                  <a:lnTo>
                    <a:pt x="2686050" y="71196"/>
                  </a:lnTo>
                  <a:lnTo>
                    <a:pt x="2686050" y="72390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349999" y="7542338"/>
            <a:ext cx="20135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エディタ内での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⽀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援に特化し、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88450" y="7193204"/>
            <a:ext cx="733425" cy="2825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95" b="1">
                <a:solidFill>
                  <a:srgbClr val="FFFFFF"/>
                </a:solidFill>
                <a:latin typeface="DejaVu Sans"/>
                <a:cs typeface="DejaVu Sans"/>
              </a:rPr>
              <a:t>Cursor</a:t>
            </a:r>
            <a:endParaRPr sz="1650">
              <a:latin typeface="DejaVu Sans"/>
              <a:cs typeface="DejaVu San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91899" y="7260012"/>
            <a:ext cx="188537" cy="188537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9188450" y="7542338"/>
            <a:ext cx="238569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VSCode</a:t>
            </a: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ベースの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特化エディタで、コ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57199" y="1962149"/>
            <a:ext cx="5524500" cy="4953000"/>
            <a:chOff x="457199" y="1962149"/>
            <a:chExt cx="5524500" cy="4953000"/>
          </a:xfrm>
        </p:grpSpPr>
        <p:sp>
          <p:nvSpPr>
            <p:cNvPr id="16" name="object 16" descr=""/>
            <p:cNvSpPr/>
            <p:nvPr/>
          </p:nvSpPr>
          <p:spPr>
            <a:xfrm>
              <a:off x="457199" y="1962149"/>
              <a:ext cx="5524500" cy="4953000"/>
            </a:xfrm>
            <a:custGeom>
              <a:avLst/>
              <a:gdLst/>
              <a:ahLst/>
              <a:cxnLst/>
              <a:rect l="l" t="t" r="r" b="b"/>
              <a:pathLst>
                <a:path w="5524500" h="4953000">
                  <a:moveTo>
                    <a:pt x="5453302" y="4952999"/>
                  </a:moveTo>
                  <a:lnTo>
                    <a:pt x="71196" y="4952999"/>
                  </a:lnTo>
                  <a:lnTo>
                    <a:pt x="66241" y="4952510"/>
                  </a:lnTo>
                  <a:lnTo>
                    <a:pt x="29705" y="4937377"/>
                  </a:lnTo>
                  <a:lnTo>
                    <a:pt x="3885" y="4901337"/>
                  </a:lnTo>
                  <a:lnTo>
                    <a:pt x="0" y="4881802"/>
                  </a:lnTo>
                  <a:lnTo>
                    <a:pt x="0" y="4876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53302" y="0"/>
                  </a:lnTo>
                  <a:lnTo>
                    <a:pt x="5494793" y="15621"/>
                  </a:lnTo>
                  <a:lnTo>
                    <a:pt x="5520612" y="51661"/>
                  </a:lnTo>
                  <a:lnTo>
                    <a:pt x="5524499" y="71196"/>
                  </a:lnTo>
                  <a:lnTo>
                    <a:pt x="5524499" y="4881802"/>
                  </a:lnTo>
                  <a:lnTo>
                    <a:pt x="5508876" y="4923293"/>
                  </a:lnTo>
                  <a:lnTo>
                    <a:pt x="5472837" y="4949112"/>
                  </a:lnTo>
                  <a:lnTo>
                    <a:pt x="5458257" y="4952510"/>
                  </a:lnTo>
                  <a:lnTo>
                    <a:pt x="5453302" y="4952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4181474"/>
              <a:ext cx="152400" cy="14287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2152649"/>
              <a:ext cx="200025" cy="2286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38162" y="3190874"/>
              <a:ext cx="47625" cy="733425"/>
            </a:xfrm>
            <a:custGeom>
              <a:avLst/>
              <a:gdLst/>
              <a:ahLst/>
              <a:cxnLst/>
              <a:rect l="l" t="t" r="r" b="b"/>
              <a:pathLst>
                <a:path w="47625" h="733425">
                  <a:moveTo>
                    <a:pt x="47625" y="706462"/>
                  </a:moveTo>
                  <a:lnTo>
                    <a:pt x="26974" y="685800"/>
                  </a:lnTo>
                  <a:lnTo>
                    <a:pt x="20662" y="685800"/>
                  </a:lnTo>
                  <a:lnTo>
                    <a:pt x="0" y="706462"/>
                  </a:lnTo>
                  <a:lnTo>
                    <a:pt x="0" y="712774"/>
                  </a:lnTo>
                  <a:lnTo>
                    <a:pt x="20662" y="733425"/>
                  </a:lnTo>
                  <a:lnTo>
                    <a:pt x="26974" y="733425"/>
                  </a:lnTo>
                  <a:lnTo>
                    <a:pt x="47625" y="712774"/>
                  </a:lnTo>
                  <a:lnTo>
                    <a:pt x="47625" y="709612"/>
                  </a:lnTo>
                  <a:lnTo>
                    <a:pt x="47625" y="706462"/>
                  </a:lnTo>
                  <a:close/>
                </a:path>
                <a:path w="47625" h="7334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7334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7334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96899" y="2073565"/>
            <a:ext cx="5165725" cy="23075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120"/>
              </a:spcBef>
            </a:pPr>
            <a:r>
              <a:rPr dirty="0" sz="2000" spc="-145" b="1">
                <a:solidFill>
                  <a:srgbClr val="FFFFFF"/>
                </a:solidFill>
                <a:latin typeface="DejaVu Sans"/>
                <a:cs typeface="DejaVu Sans"/>
              </a:rPr>
              <a:t>GitHub</a:t>
            </a:r>
            <a:r>
              <a:rPr dirty="0" sz="2000" spc="-2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-130" b="1">
                <a:solidFill>
                  <a:srgbClr val="FFFFFF"/>
                </a:solidFill>
                <a:latin typeface="DejaVu Sans"/>
                <a:cs typeface="DejaVu Sans"/>
              </a:rPr>
              <a:t>Copilot</a:t>
            </a:r>
            <a:r>
              <a:rPr dirty="0" sz="2000" spc="-2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-150" b="1">
                <a:solidFill>
                  <a:srgbClr val="FFFFFF"/>
                </a:solidFill>
                <a:latin typeface="DejaVu Sans"/>
                <a:cs typeface="DejaVu Sans"/>
              </a:rPr>
              <a:t>Agent</a:t>
            </a:r>
            <a:r>
              <a:rPr dirty="0" sz="2000" spc="-20" b="1">
                <a:solidFill>
                  <a:srgbClr val="FFFFFF"/>
                </a:solidFill>
                <a:latin typeface="DejaVu Sans"/>
                <a:cs typeface="DejaVu Sans"/>
              </a:rPr>
              <a:t> Mode</a:t>
            </a:r>
            <a:endParaRPr sz="2000">
              <a:latin typeface="DejaVu Sans"/>
              <a:cs typeface="DejaVu Sans"/>
            </a:endParaRPr>
          </a:p>
          <a:p>
            <a:pPr marL="12700" marR="5080">
              <a:lnSpc>
                <a:spcPct val="111100"/>
              </a:lnSpc>
              <a:spcBef>
                <a:spcPts val="844"/>
              </a:spcBef>
            </a:pPr>
            <a:r>
              <a:rPr dirty="0" sz="1350" spc="-110">
                <a:solidFill>
                  <a:srgbClr val="FFFFFF"/>
                </a:solidFill>
                <a:latin typeface="DejaVu Sans"/>
                <a:cs typeface="DejaVu Sans"/>
              </a:rPr>
              <a:t>VSCode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内で動作する</a:t>
            </a:r>
            <a:r>
              <a:rPr dirty="0" sz="1350" spc="-8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350" spc="-195">
                <a:solidFill>
                  <a:srgbClr val="FFFFFF"/>
                </a:solidFill>
                <a:latin typeface="SimSun"/>
                <a:cs typeface="SimSun"/>
              </a:rPr>
              <a:t>エージェントで、コーディングのサポートだけでな</a:t>
            </a:r>
            <a:r>
              <a:rPr dirty="0" sz="1350" spc="-175">
                <a:solidFill>
                  <a:srgbClr val="FFFFFF"/>
                </a:solidFill>
                <a:latin typeface="SimSun"/>
                <a:cs typeface="SimSun"/>
              </a:rPr>
              <a:t>く、質問応答や提案を通じて開発をアシストします。</a:t>
            </a:r>
            <a:endParaRPr sz="1350">
              <a:latin typeface="SimSun"/>
              <a:cs typeface="SimSun"/>
            </a:endParaRPr>
          </a:p>
          <a:p>
            <a:pPr marL="202565" marR="2218690">
              <a:lnSpc>
                <a:spcPct val="111100"/>
              </a:lnSpc>
              <a:spcBef>
                <a:spcPts val="900"/>
              </a:spcBef>
            </a:pPr>
            <a:r>
              <a:rPr dirty="0" sz="1350" spc="-165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然</a:t>
            </a:r>
            <a:r>
              <a:rPr dirty="0" sz="1350" spc="-165">
                <a:solidFill>
                  <a:srgbClr val="FFFFFF"/>
                </a:solidFill>
                <a:latin typeface="Meiryo"/>
                <a:cs typeface="Meiryo"/>
              </a:rPr>
              <a:t>⾔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語での質問に対するコード</a:t>
            </a:r>
            <a:r>
              <a:rPr dirty="0" sz="1350" spc="-165">
                <a:solidFill>
                  <a:srgbClr val="FFFFFF"/>
                </a:solidFill>
                <a:latin typeface="Meiryo"/>
                <a:cs typeface="Meiryo"/>
              </a:rPr>
              <a:t>⽣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成コ</a:t>
            </a:r>
            <a:r>
              <a:rPr dirty="0" sz="1350" spc="-180">
                <a:solidFill>
                  <a:srgbClr val="FFFFFF"/>
                </a:solidFill>
                <a:latin typeface="SimSun"/>
                <a:cs typeface="SimSun"/>
              </a:rPr>
              <a:t>ードベースの理</a:t>
            </a:r>
            <a:r>
              <a:rPr dirty="0" sz="1350" spc="-165">
                <a:solidFill>
                  <a:srgbClr val="FFFFFF"/>
                </a:solidFill>
                <a:latin typeface="Meiryo"/>
                <a:cs typeface="Meiryo"/>
              </a:rPr>
              <a:t>解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と</a:t>
            </a:r>
            <a:r>
              <a:rPr dirty="0" sz="1350" spc="-165">
                <a:solidFill>
                  <a:srgbClr val="FFFFFF"/>
                </a:solidFill>
                <a:latin typeface="Meiryo"/>
                <a:cs typeface="Meiryo"/>
              </a:rPr>
              <a:t>⽂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脈に応じた提案</a:t>
            </a:r>
            <a:endParaRPr sz="1350">
              <a:latin typeface="SimSun"/>
              <a:cs typeface="SimSun"/>
            </a:endParaRPr>
          </a:p>
          <a:p>
            <a:pPr marL="202565" marR="1923414">
              <a:lnSpc>
                <a:spcPct val="111100"/>
              </a:lnSpc>
            </a:pPr>
            <a:r>
              <a:rPr dirty="0" sz="1350" spc="-185">
                <a:solidFill>
                  <a:srgbClr val="FFFFFF"/>
                </a:solidFill>
                <a:latin typeface="SimSun"/>
                <a:cs typeface="SimSun"/>
              </a:rPr>
              <a:t>バグ修正、リファクタリング、最適化の提案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タスクの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動化とプロジェクト管理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⽀</a:t>
            </a:r>
            <a:r>
              <a:rPr dirty="0" sz="1350" spc="-50">
                <a:solidFill>
                  <a:srgbClr val="FFFFFF"/>
                </a:solidFill>
                <a:latin typeface="SimSun"/>
                <a:cs typeface="SimSun"/>
              </a:rPr>
              <a:t>援</a:t>
            </a:r>
            <a:endParaRPr sz="1350">
              <a:latin typeface="SimSun"/>
              <a:cs typeface="SimSun"/>
            </a:endParaRPr>
          </a:p>
          <a:p>
            <a:pPr marL="164465">
              <a:lnSpc>
                <a:spcPct val="100000"/>
              </a:lnSpc>
              <a:spcBef>
                <a:spcPts val="1380"/>
              </a:spcBef>
            </a:pPr>
            <a:r>
              <a:rPr dirty="0" sz="1350" spc="-100">
                <a:solidFill>
                  <a:srgbClr val="FFFFFF"/>
                </a:solidFill>
                <a:latin typeface="DejaVu Sans"/>
                <a:cs typeface="DejaVu Sans"/>
              </a:rPr>
              <a:t>GitHub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90">
                <a:solidFill>
                  <a:srgbClr val="FFFFFF"/>
                </a:solidFill>
                <a:latin typeface="DejaVu Sans"/>
                <a:cs typeface="DejaVu Sans"/>
              </a:rPr>
              <a:t>Copilot</a:t>
            </a:r>
            <a:r>
              <a:rPr dirty="0" sz="13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5">
                <a:solidFill>
                  <a:srgbClr val="FFFFFF"/>
                </a:solidFill>
                <a:latin typeface="DejaVu Sans"/>
                <a:cs typeface="DejaVu Sans"/>
              </a:rPr>
              <a:t>Agent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20">
                <a:solidFill>
                  <a:srgbClr val="FFFFFF"/>
                </a:solidFill>
                <a:latin typeface="DejaVu Sans"/>
                <a:cs typeface="DejaVu Sans"/>
              </a:rPr>
              <a:t>Mode</a:t>
            </a:r>
            <a:r>
              <a:rPr dirty="0" sz="13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85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dirty="0" sz="13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action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913053" y="6172199"/>
            <a:ext cx="1587500" cy="9525"/>
          </a:xfrm>
          <a:custGeom>
            <a:avLst/>
            <a:gdLst/>
            <a:ahLst/>
            <a:cxnLst/>
            <a:rect l="l" t="t" r="r" b="b"/>
            <a:pathLst>
              <a:path w="1587500" h="9525">
                <a:moveTo>
                  <a:pt x="1512900" y="0"/>
                </a:moveTo>
                <a:lnTo>
                  <a:pt x="0" y="0"/>
                </a:lnTo>
                <a:lnTo>
                  <a:pt x="0" y="9525"/>
                </a:lnTo>
                <a:lnTo>
                  <a:pt x="1512900" y="9525"/>
                </a:lnTo>
                <a:lnTo>
                  <a:pt x="1512900" y="0"/>
                </a:lnTo>
                <a:close/>
              </a:path>
              <a:path w="1587500" h="9525">
                <a:moveTo>
                  <a:pt x="1587106" y="0"/>
                </a:moveTo>
                <a:lnTo>
                  <a:pt x="1578864" y="0"/>
                </a:lnTo>
                <a:lnTo>
                  <a:pt x="1578864" y="9525"/>
                </a:lnTo>
                <a:lnTo>
                  <a:pt x="1587106" y="9525"/>
                </a:lnTo>
                <a:lnTo>
                  <a:pt x="1587106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96899" y="6016840"/>
            <a:ext cx="191643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65" i="1">
                <a:solidFill>
                  <a:srgbClr val="FFFFFF"/>
                </a:solidFill>
                <a:latin typeface="Meiryo"/>
                <a:cs typeface="Meiryo"/>
              </a:rPr>
              <a:t>出典</a:t>
            </a:r>
            <a:r>
              <a:rPr dirty="0" sz="1050" spc="-40" i="1">
                <a:solidFill>
                  <a:srgbClr val="FFFFFF"/>
                </a:solidFill>
                <a:latin typeface="DejaVu Sans"/>
                <a:cs typeface="DejaVu Sans"/>
              </a:rPr>
              <a:t>: </a:t>
            </a:r>
            <a:r>
              <a:rPr dirty="0" sz="1050" spc="-90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Microsoft</a:t>
            </a:r>
            <a:r>
              <a:rPr dirty="0" sz="1050" spc="-25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 </a:t>
            </a:r>
            <a:r>
              <a:rPr dirty="0" sz="1050" spc="-85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Visual</a:t>
            </a:r>
            <a:r>
              <a:rPr dirty="0" sz="1050" spc="-30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 </a:t>
            </a:r>
            <a:r>
              <a:rPr dirty="0" sz="1050" spc="-85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Studio</a:t>
            </a:r>
            <a:r>
              <a:rPr dirty="0" sz="1050" spc="-25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 </a:t>
            </a:r>
            <a:r>
              <a:rPr dirty="0" sz="1050" spc="-40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Blog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210298" y="1962149"/>
            <a:ext cx="5524500" cy="4953000"/>
          </a:xfrm>
          <a:custGeom>
            <a:avLst/>
            <a:gdLst/>
            <a:ahLst/>
            <a:cxnLst/>
            <a:rect l="l" t="t" r="r" b="b"/>
            <a:pathLst>
              <a:path w="5524500" h="4953000">
                <a:moveTo>
                  <a:pt x="5453303" y="4952999"/>
                </a:moveTo>
                <a:lnTo>
                  <a:pt x="71196" y="4952999"/>
                </a:lnTo>
                <a:lnTo>
                  <a:pt x="66241" y="4952510"/>
                </a:lnTo>
                <a:lnTo>
                  <a:pt x="29705" y="4937377"/>
                </a:lnTo>
                <a:lnTo>
                  <a:pt x="3885" y="4901337"/>
                </a:lnTo>
                <a:lnTo>
                  <a:pt x="0" y="4881802"/>
                </a:lnTo>
                <a:lnTo>
                  <a:pt x="0" y="4876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453303" y="0"/>
                </a:lnTo>
                <a:lnTo>
                  <a:pt x="5494792" y="15621"/>
                </a:lnTo>
                <a:lnTo>
                  <a:pt x="5520613" y="51661"/>
                </a:lnTo>
                <a:lnTo>
                  <a:pt x="5524500" y="71196"/>
                </a:lnTo>
                <a:lnTo>
                  <a:pt x="5524500" y="4881802"/>
                </a:lnTo>
                <a:lnTo>
                  <a:pt x="5508876" y="4923293"/>
                </a:lnTo>
                <a:lnTo>
                  <a:pt x="5472837" y="4949112"/>
                </a:lnTo>
                <a:lnTo>
                  <a:pt x="5458258" y="4952510"/>
                </a:lnTo>
                <a:lnTo>
                  <a:pt x="5453303" y="49529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349999" y="2068474"/>
            <a:ext cx="5162550" cy="90296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270">
                <a:solidFill>
                  <a:srgbClr val="FFFFFF"/>
                </a:solidFill>
                <a:latin typeface="SimSun"/>
                <a:cs typeface="SimSun"/>
              </a:rPr>
              <a:t>類似ツール</a:t>
            </a:r>
            <a:r>
              <a:rPr dirty="0" sz="2050" spc="-270">
                <a:solidFill>
                  <a:srgbClr val="FFFFFF"/>
                </a:solidFill>
                <a:latin typeface="Meiryo"/>
                <a:cs typeface="Meiryo"/>
              </a:rPr>
              <a:t>⽐</a:t>
            </a:r>
            <a:r>
              <a:rPr dirty="0" sz="2050" spc="-320">
                <a:solidFill>
                  <a:srgbClr val="FFFFFF"/>
                </a:solidFill>
                <a:latin typeface="SimSun"/>
                <a:cs typeface="SimSun"/>
              </a:rPr>
              <a:t>較</a:t>
            </a:r>
            <a:endParaRPr sz="20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835"/>
              </a:spcBef>
            </a:pPr>
            <a:r>
              <a:rPr dirty="0" sz="1350" spc="-110">
                <a:solidFill>
                  <a:srgbClr val="FFFFFF"/>
                </a:solidFill>
                <a:latin typeface="DejaVu Sans"/>
                <a:cs typeface="DejaVu Sans"/>
              </a:rPr>
              <a:t>VSCode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350" spc="-8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350" spc="-195">
                <a:solidFill>
                  <a:srgbClr val="FFFFFF"/>
                </a:solidFill>
                <a:latin typeface="SimSun"/>
                <a:cs typeface="SimSun"/>
              </a:rPr>
              <a:t>コーディングアシスタントは増加傾向にあり、様々な特徴を</a:t>
            </a:r>
            <a:r>
              <a:rPr dirty="0" sz="1350" spc="-190">
                <a:solidFill>
                  <a:srgbClr val="FFFFFF"/>
                </a:solidFill>
                <a:latin typeface="SimSun"/>
                <a:cs typeface="SimSun"/>
              </a:rPr>
              <a:t>持っています。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026721" y="7123238"/>
            <a:ext cx="47212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35">
                <a:solidFill>
                  <a:srgbClr val="FFFFFF"/>
                </a:solidFill>
                <a:latin typeface="SimSun"/>
                <a:cs typeface="SimSun"/>
              </a:rPr>
              <a:t>エージェントと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 (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) -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150">
              <a:latin typeface="DejaVu Sans"/>
              <a:cs typeface="DejaVu San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0658474" y="7277100"/>
            <a:ext cx="1343025" cy="323850"/>
            <a:chOff x="10658474" y="7277100"/>
            <a:chExt cx="1343025" cy="323850"/>
          </a:xfrm>
        </p:grpSpPr>
        <p:sp>
          <p:nvSpPr>
            <p:cNvPr id="27" name="object 27" descr=""/>
            <p:cNvSpPr/>
            <p:nvPr/>
          </p:nvSpPr>
          <p:spPr>
            <a:xfrm>
              <a:off x="10658474" y="7277100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2774" y="7372349"/>
              <a:ext cx="133349" cy="13334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0948490" y="7335265"/>
            <a:ext cx="95186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9001125"/>
            <a:chOff x="0" y="0"/>
            <a:chExt cx="12192000" cy="90011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90011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200" y="568225"/>
              <a:ext cx="387985" cy="379730"/>
            </a:xfrm>
            <a:custGeom>
              <a:avLst/>
              <a:gdLst/>
              <a:ahLst/>
              <a:cxnLst/>
              <a:rect l="l" t="t" r="r" b="b"/>
              <a:pathLst>
                <a:path w="387984" h="379730">
                  <a:moveTo>
                    <a:pt x="142439" y="379344"/>
                  </a:moveTo>
                  <a:lnTo>
                    <a:pt x="88656" y="356327"/>
                  </a:lnTo>
                  <a:lnTo>
                    <a:pt x="52142" y="325406"/>
                  </a:lnTo>
                  <a:lnTo>
                    <a:pt x="24179" y="286344"/>
                  </a:lnTo>
                  <a:lnTo>
                    <a:pt x="6295" y="240853"/>
                  </a:lnTo>
                  <a:lnTo>
                    <a:pt x="0" y="190648"/>
                  </a:lnTo>
                  <a:lnTo>
                    <a:pt x="4908" y="145964"/>
                  </a:lnTo>
                  <a:lnTo>
                    <a:pt x="18962" y="105459"/>
                  </a:lnTo>
                  <a:lnTo>
                    <a:pt x="41159" y="70114"/>
                  </a:lnTo>
                  <a:lnTo>
                    <a:pt x="70493" y="40913"/>
                  </a:lnTo>
                  <a:lnTo>
                    <a:pt x="105960" y="18838"/>
                  </a:lnTo>
                  <a:lnTo>
                    <a:pt x="146555" y="4873"/>
                  </a:lnTo>
                  <a:lnTo>
                    <a:pt x="191273" y="0"/>
                  </a:lnTo>
                  <a:lnTo>
                    <a:pt x="236269" y="4873"/>
                  </a:lnTo>
                  <a:lnTo>
                    <a:pt x="277578" y="18838"/>
                  </a:lnTo>
                  <a:lnTo>
                    <a:pt x="314022" y="40913"/>
                  </a:lnTo>
                  <a:lnTo>
                    <a:pt x="344420" y="70114"/>
                  </a:lnTo>
                  <a:lnTo>
                    <a:pt x="351523" y="80947"/>
                  </a:lnTo>
                  <a:lnTo>
                    <a:pt x="91417" y="80947"/>
                  </a:lnTo>
                  <a:lnTo>
                    <a:pt x="86298" y="99928"/>
                  </a:lnTo>
                  <a:lnTo>
                    <a:pt x="85625" y="115707"/>
                  </a:lnTo>
                  <a:lnTo>
                    <a:pt x="87341" y="127370"/>
                  </a:lnTo>
                  <a:lnTo>
                    <a:pt x="89386" y="134001"/>
                  </a:lnTo>
                  <a:lnTo>
                    <a:pt x="81230" y="143971"/>
                  </a:lnTo>
                  <a:lnTo>
                    <a:pt x="75478" y="154111"/>
                  </a:lnTo>
                  <a:lnTo>
                    <a:pt x="72069" y="165700"/>
                  </a:lnTo>
                  <a:lnTo>
                    <a:pt x="70946" y="180022"/>
                  </a:lnTo>
                  <a:lnTo>
                    <a:pt x="78514" y="224542"/>
                  </a:lnTo>
                  <a:lnTo>
                    <a:pt x="98440" y="249562"/>
                  </a:lnTo>
                  <a:lnTo>
                    <a:pt x="114217" y="256203"/>
                  </a:lnTo>
                  <a:lnTo>
                    <a:pt x="59069" y="256203"/>
                  </a:lnTo>
                  <a:lnTo>
                    <a:pt x="50798" y="257985"/>
                  </a:lnTo>
                  <a:lnTo>
                    <a:pt x="51183" y="261397"/>
                  </a:lnTo>
                  <a:lnTo>
                    <a:pt x="51266" y="262132"/>
                  </a:lnTo>
                  <a:lnTo>
                    <a:pt x="55208" y="266205"/>
                  </a:lnTo>
                  <a:lnTo>
                    <a:pt x="55882" y="266752"/>
                  </a:lnTo>
                  <a:lnTo>
                    <a:pt x="57819" y="268236"/>
                  </a:lnTo>
                  <a:lnTo>
                    <a:pt x="66619" y="275177"/>
                  </a:lnTo>
                  <a:lnTo>
                    <a:pt x="73485" y="284732"/>
                  </a:lnTo>
                  <a:lnTo>
                    <a:pt x="77949" y="293189"/>
                  </a:lnTo>
                  <a:lnTo>
                    <a:pt x="79420" y="296558"/>
                  </a:lnTo>
                  <a:lnTo>
                    <a:pt x="79541" y="296834"/>
                  </a:lnTo>
                  <a:lnTo>
                    <a:pt x="94727" y="315239"/>
                  </a:lnTo>
                  <a:lnTo>
                    <a:pt x="116938" y="321602"/>
                  </a:lnTo>
                  <a:lnTo>
                    <a:pt x="145727" y="321602"/>
                  </a:lnTo>
                  <a:lnTo>
                    <a:pt x="145838" y="348442"/>
                  </a:lnTo>
                  <a:lnTo>
                    <a:pt x="145955" y="373171"/>
                  </a:lnTo>
                  <a:lnTo>
                    <a:pt x="142528" y="379188"/>
                  </a:lnTo>
                  <a:lnTo>
                    <a:pt x="142439" y="379344"/>
                  </a:lnTo>
                  <a:close/>
                </a:path>
                <a:path w="387984" h="379730">
                  <a:moveTo>
                    <a:pt x="145330" y="102044"/>
                  </a:moveTo>
                  <a:lnTo>
                    <a:pt x="139184" y="98022"/>
                  </a:lnTo>
                  <a:lnTo>
                    <a:pt x="124428" y="89561"/>
                  </a:lnTo>
                  <a:lnTo>
                    <a:pt x="106652" y="82068"/>
                  </a:lnTo>
                  <a:lnTo>
                    <a:pt x="106293" y="82068"/>
                  </a:lnTo>
                  <a:lnTo>
                    <a:pt x="91417" y="80947"/>
                  </a:lnTo>
                  <a:lnTo>
                    <a:pt x="297381" y="80947"/>
                  </a:lnTo>
                  <a:lnTo>
                    <a:pt x="282067" y="82068"/>
                  </a:lnTo>
                  <a:lnTo>
                    <a:pt x="264300" y="89561"/>
                  </a:lnTo>
                  <a:lnTo>
                    <a:pt x="254149" y="95402"/>
                  </a:lnTo>
                  <a:lnTo>
                    <a:pt x="194399" y="95402"/>
                  </a:lnTo>
                  <a:lnTo>
                    <a:pt x="181908" y="95824"/>
                  </a:lnTo>
                  <a:lnTo>
                    <a:pt x="169484" y="97082"/>
                  </a:lnTo>
                  <a:lnTo>
                    <a:pt x="157249" y="99160"/>
                  </a:lnTo>
                  <a:lnTo>
                    <a:pt x="145330" y="102044"/>
                  </a:lnTo>
                  <a:close/>
                </a:path>
                <a:path w="387984" h="379730">
                  <a:moveTo>
                    <a:pt x="246515" y="379188"/>
                  </a:moveTo>
                  <a:lnTo>
                    <a:pt x="243012" y="373171"/>
                  </a:lnTo>
                  <a:lnTo>
                    <a:pt x="242949" y="300193"/>
                  </a:lnTo>
                  <a:lnTo>
                    <a:pt x="242863" y="299178"/>
                  </a:lnTo>
                  <a:lnTo>
                    <a:pt x="242744" y="297771"/>
                  </a:lnTo>
                  <a:lnTo>
                    <a:pt x="242664" y="296834"/>
                  </a:lnTo>
                  <a:lnTo>
                    <a:pt x="242578" y="295818"/>
                  </a:lnTo>
                  <a:lnTo>
                    <a:pt x="242452" y="294333"/>
                  </a:lnTo>
                  <a:lnTo>
                    <a:pt x="242355" y="293189"/>
                  </a:lnTo>
                  <a:lnTo>
                    <a:pt x="242285" y="292363"/>
                  </a:lnTo>
                  <a:lnTo>
                    <a:pt x="242167" y="290973"/>
                  </a:lnTo>
                  <a:lnTo>
                    <a:pt x="229732" y="266205"/>
                  </a:lnTo>
                  <a:lnTo>
                    <a:pt x="230893" y="266205"/>
                  </a:lnTo>
                  <a:lnTo>
                    <a:pt x="262314" y="261397"/>
                  </a:lnTo>
                  <a:lnTo>
                    <a:pt x="291149" y="249562"/>
                  </a:lnTo>
                  <a:lnTo>
                    <a:pt x="311713" y="224542"/>
                  </a:lnTo>
                  <a:lnTo>
                    <a:pt x="319571" y="180022"/>
                  </a:lnTo>
                  <a:lnTo>
                    <a:pt x="318164" y="165700"/>
                  </a:lnTo>
                  <a:lnTo>
                    <a:pt x="314143" y="154111"/>
                  </a:lnTo>
                  <a:lnTo>
                    <a:pt x="307799" y="143971"/>
                  </a:lnTo>
                  <a:lnTo>
                    <a:pt x="299412" y="134001"/>
                  </a:lnTo>
                  <a:lnTo>
                    <a:pt x="301459" y="127370"/>
                  </a:lnTo>
                  <a:lnTo>
                    <a:pt x="303171" y="115707"/>
                  </a:lnTo>
                  <a:lnTo>
                    <a:pt x="302588" y="102044"/>
                  </a:lnTo>
                  <a:lnTo>
                    <a:pt x="302491" y="99928"/>
                  </a:lnTo>
                  <a:lnTo>
                    <a:pt x="297380" y="80947"/>
                  </a:lnTo>
                  <a:lnTo>
                    <a:pt x="351523" y="80947"/>
                  </a:lnTo>
                  <a:lnTo>
                    <a:pt x="367594" y="105459"/>
                  </a:lnTo>
                  <a:lnTo>
                    <a:pt x="382363" y="145964"/>
                  </a:lnTo>
                  <a:lnTo>
                    <a:pt x="387548" y="190648"/>
                  </a:lnTo>
                  <a:lnTo>
                    <a:pt x="381413" y="240853"/>
                  </a:lnTo>
                  <a:lnTo>
                    <a:pt x="363900" y="286344"/>
                  </a:lnTo>
                  <a:lnTo>
                    <a:pt x="336343" y="325406"/>
                  </a:lnTo>
                  <a:lnTo>
                    <a:pt x="300077" y="356327"/>
                  </a:lnTo>
                  <a:lnTo>
                    <a:pt x="256438" y="377390"/>
                  </a:lnTo>
                  <a:lnTo>
                    <a:pt x="246515" y="379188"/>
                  </a:lnTo>
                  <a:close/>
                </a:path>
                <a:path w="387984" h="379730">
                  <a:moveTo>
                    <a:pt x="243467" y="102044"/>
                  </a:moveTo>
                  <a:lnTo>
                    <a:pt x="231548" y="99160"/>
                  </a:lnTo>
                  <a:lnTo>
                    <a:pt x="219314" y="97082"/>
                  </a:lnTo>
                  <a:lnTo>
                    <a:pt x="206889" y="95824"/>
                  </a:lnTo>
                  <a:lnTo>
                    <a:pt x="194399" y="95402"/>
                  </a:lnTo>
                  <a:lnTo>
                    <a:pt x="254149" y="95402"/>
                  </a:lnTo>
                  <a:lnTo>
                    <a:pt x="249595" y="98022"/>
                  </a:lnTo>
                  <a:lnTo>
                    <a:pt x="243467" y="102044"/>
                  </a:lnTo>
                  <a:close/>
                </a:path>
                <a:path w="387984" h="379730">
                  <a:moveTo>
                    <a:pt x="119936" y="297771"/>
                  </a:moveTo>
                  <a:lnTo>
                    <a:pt x="103777" y="292363"/>
                  </a:lnTo>
                  <a:lnTo>
                    <a:pt x="89229" y="276362"/>
                  </a:lnTo>
                  <a:lnTo>
                    <a:pt x="80001" y="265367"/>
                  </a:lnTo>
                  <a:lnTo>
                    <a:pt x="70135" y="259309"/>
                  </a:lnTo>
                  <a:lnTo>
                    <a:pt x="62277" y="256738"/>
                  </a:lnTo>
                  <a:lnTo>
                    <a:pt x="59069" y="256203"/>
                  </a:lnTo>
                  <a:lnTo>
                    <a:pt x="114217" y="256203"/>
                  </a:lnTo>
                  <a:lnTo>
                    <a:pt x="126555" y="261397"/>
                  </a:lnTo>
                  <a:lnTo>
                    <a:pt x="157679" y="266205"/>
                  </a:lnTo>
                  <a:lnTo>
                    <a:pt x="158832" y="266205"/>
                  </a:lnTo>
                  <a:lnTo>
                    <a:pt x="154617" y="270893"/>
                  </a:lnTo>
                  <a:lnTo>
                    <a:pt x="151005" y="276772"/>
                  </a:lnTo>
                  <a:lnTo>
                    <a:pt x="148110" y="284029"/>
                  </a:lnTo>
                  <a:lnTo>
                    <a:pt x="146398" y="291755"/>
                  </a:lnTo>
                  <a:lnTo>
                    <a:pt x="146346" y="291989"/>
                  </a:lnTo>
                  <a:lnTo>
                    <a:pt x="146263" y="292363"/>
                  </a:lnTo>
                  <a:lnTo>
                    <a:pt x="146190" y="292692"/>
                  </a:lnTo>
                  <a:lnTo>
                    <a:pt x="134982" y="296558"/>
                  </a:lnTo>
                  <a:lnTo>
                    <a:pt x="119936" y="297771"/>
                  </a:lnTo>
                  <a:close/>
                </a:path>
                <a:path w="387984" h="379730">
                  <a:moveTo>
                    <a:pt x="70555" y="266986"/>
                  </a:moveTo>
                  <a:lnTo>
                    <a:pt x="69305" y="266205"/>
                  </a:lnTo>
                  <a:lnTo>
                    <a:pt x="68211" y="265658"/>
                  </a:lnTo>
                  <a:lnTo>
                    <a:pt x="67707" y="265367"/>
                  </a:lnTo>
                  <a:lnTo>
                    <a:pt x="66961" y="264173"/>
                  </a:lnTo>
                  <a:lnTo>
                    <a:pt x="67382" y="263392"/>
                  </a:lnTo>
                  <a:lnTo>
                    <a:pt x="67508" y="263157"/>
                  </a:lnTo>
                  <a:lnTo>
                    <a:pt x="68055" y="262376"/>
                  </a:lnTo>
                  <a:lnTo>
                    <a:pt x="69357" y="262132"/>
                  </a:lnTo>
                  <a:lnTo>
                    <a:pt x="70868" y="262610"/>
                  </a:lnTo>
                  <a:lnTo>
                    <a:pt x="72430" y="263392"/>
                  </a:lnTo>
                  <a:lnTo>
                    <a:pt x="73212" y="264642"/>
                  </a:lnTo>
                  <a:lnTo>
                    <a:pt x="72665" y="265658"/>
                  </a:lnTo>
                  <a:lnTo>
                    <a:pt x="72118" y="266752"/>
                  </a:lnTo>
                  <a:lnTo>
                    <a:pt x="70555" y="266986"/>
                  </a:lnTo>
                  <a:close/>
                </a:path>
                <a:path w="387984" h="379730">
                  <a:moveTo>
                    <a:pt x="79541" y="275346"/>
                  </a:moveTo>
                  <a:lnTo>
                    <a:pt x="75012" y="270893"/>
                  </a:lnTo>
                  <a:lnTo>
                    <a:pt x="74931" y="270268"/>
                  </a:lnTo>
                  <a:lnTo>
                    <a:pt x="75946" y="269486"/>
                  </a:lnTo>
                  <a:lnTo>
                    <a:pt x="76962" y="268471"/>
                  </a:lnTo>
                  <a:lnTo>
                    <a:pt x="78759" y="269018"/>
                  </a:lnTo>
                  <a:lnTo>
                    <a:pt x="80009" y="270268"/>
                  </a:lnTo>
                  <a:lnTo>
                    <a:pt x="81338" y="271752"/>
                  </a:lnTo>
                  <a:lnTo>
                    <a:pt x="81572" y="273549"/>
                  </a:lnTo>
                  <a:lnTo>
                    <a:pt x="80556" y="274331"/>
                  </a:lnTo>
                  <a:lnTo>
                    <a:pt x="79541" y="275346"/>
                  </a:lnTo>
                  <a:close/>
                </a:path>
                <a:path w="387984" h="379730">
                  <a:moveTo>
                    <a:pt x="87276" y="286676"/>
                  </a:moveTo>
                  <a:lnTo>
                    <a:pt x="85166" y="285895"/>
                  </a:lnTo>
                  <a:lnTo>
                    <a:pt x="82666" y="282300"/>
                  </a:lnTo>
                  <a:lnTo>
                    <a:pt x="82666" y="280269"/>
                  </a:lnTo>
                  <a:lnTo>
                    <a:pt x="83916" y="279488"/>
                  </a:lnTo>
                  <a:lnTo>
                    <a:pt x="85166" y="278472"/>
                  </a:lnTo>
                  <a:lnTo>
                    <a:pt x="87198" y="279253"/>
                  </a:lnTo>
                  <a:lnTo>
                    <a:pt x="88292" y="281050"/>
                  </a:lnTo>
                  <a:lnTo>
                    <a:pt x="89542" y="282847"/>
                  </a:lnTo>
                  <a:lnTo>
                    <a:pt x="89542" y="284879"/>
                  </a:lnTo>
                  <a:lnTo>
                    <a:pt x="88292" y="285895"/>
                  </a:lnTo>
                  <a:lnTo>
                    <a:pt x="87276" y="286676"/>
                  </a:lnTo>
                  <a:close/>
                </a:path>
                <a:path w="387984" h="379730">
                  <a:moveTo>
                    <a:pt x="97966" y="297771"/>
                  </a:moveTo>
                  <a:lnTo>
                    <a:pt x="97147" y="297771"/>
                  </a:lnTo>
                  <a:lnTo>
                    <a:pt x="95636" y="297615"/>
                  </a:lnTo>
                  <a:lnTo>
                    <a:pt x="93839" y="295818"/>
                  </a:lnTo>
                  <a:lnTo>
                    <a:pt x="92042" y="294333"/>
                  </a:lnTo>
                  <a:lnTo>
                    <a:pt x="91813" y="293189"/>
                  </a:lnTo>
                  <a:lnTo>
                    <a:pt x="91714" y="292692"/>
                  </a:lnTo>
                  <a:lnTo>
                    <a:pt x="91648" y="292363"/>
                  </a:lnTo>
                  <a:lnTo>
                    <a:pt x="91573" y="291989"/>
                  </a:lnTo>
                  <a:lnTo>
                    <a:pt x="92824" y="290973"/>
                  </a:lnTo>
                  <a:lnTo>
                    <a:pt x="93839" y="289723"/>
                  </a:lnTo>
                  <a:lnTo>
                    <a:pt x="96183" y="289958"/>
                  </a:lnTo>
                  <a:lnTo>
                    <a:pt x="97902" y="291755"/>
                  </a:lnTo>
                  <a:lnTo>
                    <a:pt x="99412" y="293189"/>
                  </a:lnTo>
                  <a:lnTo>
                    <a:pt x="99684" y="294333"/>
                  </a:lnTo>
                  <a:lnTo>
                    <a:pt x="99934" y="295583"/>
                  </a:lnTo>
                  <a:lnTo>
                    <a:pt x="98960" y="296558"/>
                  </a:lnTo>
                  <a:lnTo>
                    <a:pt x="98093" y="297615"/>
                  </a:lnTo>
                  <a:lnTo>
                    <a:pt x="97966" y="297771"/>
                  </a:lnTo>
                  <a:close/>
                </a:path>
                <a:path w="387984" h="379730">
                  <a:moveTo>
                    <a:pt x="110716" y="305350"/>
                  </a:moveTo>
                  <a:lnTo>
                    <a:pt x="108685" y="304569"/>
                  </a:lnTo>
                  <a:lnTo>
                    <a:pt x="106341" y="304100"/>
                  </a:lnTo>
                  <a:lnTo>
                    <a:pt x="104778" y="302303"/>
                  </a:lnTo>
                  <a:lnTo>
                    <a:pt x="105517" y="300193"/>
                  </a:lnTo>
                  <a:lnTo>
                    <a:pt x="105599" y="299959"/>
                  </a:lnTo>
                  <a:lnTo>
                    <a:pt x="105708" y="299646"/>
                  </a:lnTo>
                  <a:lnTo>
                    <a:pt x="105790" y="299412"/>
                  </a:lnTo>
                  <a:lnTo>
                    <a:pt x="105872" y="299178"/>
                  </a:lnTo>
                  <a:lnTo>
                    <a:pt x="108138" y="298396"/>
                  </a:lnTo>
                  <a:lnTo>
                    <a:pt x="110170" y="298943"/>
                  </a:lnTo>
                  <a:lnTo>
                    <a:pt x="112514" y="299646"/>
                  </a:lnTo>
                  <a:lnTo>
                    <a:pt x="113998" y="301443"/>
                  </a:lnTo>
                  <a:lnTo>
                    <a:pt x="113201" y="304100"/>
                  </a:lnTo>
                  <a:lnTo>
                    <a:pt x="113154" y="304256"/>
                  </a:lnTo>
                  <a:lnTo>
                    <a:pt x="113061" y="304569"/>
                  </a:lnTo>
                  <a:lnTo>
                    <a:pt x="110716" y="305350"/>
                  </a:lnTo>
                  <a:close/>
                </a:path>
                <a:path w="387984" h="379730">
                  <a:moveTo>
                    <a:pt x="138532" y="305819"/>
                  </a:moveTo>
                  <a:lnTo>
                    <a:pt x="136345" y="304725"/>
                  </a:lnTo>
                  <a:lnTo>
                    <a:pt x="136395" y="304100"/>
                  </a:lnTo>
                  <a:lnTo>
                    <a:pt x="136267" y="303241"/>
                  </a:lnTo>
                  <a:lnTo>
                    <a:pt x="136144" y="302303"/>
                  </a:lnTo>
                  <a:lnTo>
                    <a:pt x="136032" y="301443"/>
                  </a:lnTo>
                  <a:lnTo>
                    <a:pt x="137595" y="299959"/>
                  </a:lnTo>
                  <a:lnTo>
                    <a:pt x="139861" y="299412"/>
                  </a:lnTo>
                  <a:lnTo>
                    <a:pt x="142127" y="299178"/>
                  </a:lnTo>
                  <a:lnTo>
                    <a:pt x="144236" y="300193"/>
                  </a:lnTo>
                  <a:lnTo>
                    <a:pt x="144561" y="302303"/>
                  </a:lnTo>
                  <a:lnTo>
                    <a:pt x="144609" y="302615"/>
                  </a:lnTo>
                  <a:lnTo>
                    <a:pt x="144705" y="303241"/>
                  </a:lnTo>
                  <a:lnTo>
                    <a:pt x="143142" y="304725"/>
                  </a:lnTo>
                  <a:lnTo>
                    <a:pt x="138532" y="305819"/>
                  </a:lnTo>
                  <a:close/>
                </a:path>
                <a:path w="387984" h="379730">
                  <a:moveTo>
                    <a:pt x="122984" y="307304"/>
                  </a:moveTo>
                  <a:lnTo>
                    <a:pt x="121187" y="306053"/>
                  </a:lnTo>
                  <a:lnTo>
                    <a:pt x="121299" y="302615"/>
                  </a:lnTo>
                  <a:lnTo>
                    <a:pt x="122984" y="301443"/>
                  </a:lnTo>
                  <a:lnTo>
                    <a:pt x="125250" y="301443"/>
                  </a:lnTo>
                  <a:lnTo>
                    <a:pt x="127594" y="301209"/>
                  </a:lnTo>
                  <a:lnTo>
                    <a:pt x="129625" y="302459"/>
                  </a:lnTo>
                  <a:lnTo>
                    <a:pt x="129625" y="305819"/>
                  </a:lnTo>
                  <a:lnTo>
                    <a:pt x="127828" y="307069"/>
                  </a:lnTo>
                  <a:lnTo>
                    <a:pt x="125562" y="307069"/>
                  </a:lnTo>
                  <a:lnTo>
                    <a:pt x="122984" y="307304"/>
                  </a:lnTo>
                  <a:close/>
                </a:path>
                <a:path w="387984" h="379730">
                  <a:moveTo>
                    <a:pt x="145727" y="321602"/>
                  </a:moveTo>
                  <a:lnTo>
                    <a:pt x="116938" y="321602"/>
                  </a:lnTo>
                  <a:lnTo>
                    <a:pt x="136995" y="321402"/>
                  </a:lnTo>
                  <a:lnTo>
                    <a:pt x="145721" y="320118"/>
                  </a:lnTo>
                  <a:lnTo>
                    <a:pt x="145727" y="3216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4448" y="433101"/>
            <a:ext cx="8495030" cy="56515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-245"/>
              <a:t>GitHub</a:t>
            </a:r>
            <a:r>
              <a:rPr dirty="0" spc="-120"/>
              <a:t> </a:t>
            </a:r>
            <a:r>
              <a:rPr dirty="0" spc="-210"/>
              <a:t>Copilot</a:t>
            </a:r>
            <a:r>
              <a:rPr dirty="0" spc="-114"/>
              <a:t> </a:t>
            </a:r>
            <a:r>
              <a:rPr dirty="0" spc="-240"/>
              <a:t>Coding</a:t>
            </a:r>
            <a:r>
              <a:rPr dirty="0" spc="-114"/>
              <a:t> </a:t>
            </a:r>
            <a:r>
              <a:rPr dirty="0" spc="-245"/>
              <a:t>Agent</a:t>
            </a:r>
            <a:r>
              <a:rPr dirty="0" spc="-114"/>
              <a:t> </a:t>
            </a:r>
            <a:r>
              <a:rPr dirty="0"/>
              <a:t>|</a:t>
            </a:r>
            <a:r>
              <a:rPr dirty="0" spc="-120"/>
              <a:t> </a:t>
            </a:r>
            <a:r>
              <a:rPr dirty="0" spc="-185"/>
              <a:t>GitHub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1285874"/>
            <a:ext cx="11277600" cy="3429000"/>
            <a:chOff x="457199" y="1285874"/>
            <a:chExt cx="11277600" cy="3429000"/>
          </a:xfrm>
        </p:grpSpPr>
        <p:sp>
          <p:nvSpPr>
            <p:cNvPr id="7" name="object 7" descr=""/>
            <p:cNvSpPr/>
            <p:nvPr/>
          </p:nvSpPr>
          <p:spPr>
            <a:xfrm>
              <a:off x="6248399" y="1285874"/>
              <a:ext cx="5486400" cy="3429000"/>
            </a:xfrm>
            <a:custGeom>
              <a:avLst/>
              <a:gdLst/>
              <a:ahLst/>
              <a:cxnLst/>
              <a:rect l="l" t="t" r="r" b="b"/>
              <a:pathLst>
                <a:path w="5486400" h="3429000">
                  <a:moveTo>
                    <a:pt x="5410199" y="3428999"/>
                  </a:moveTo>
                  <a:lnTo>
                    <a:pt x="76199" y="3428999"/>
                  </a:lnTo>
                  <a:lnTo>
                    <a:pt x="68693" y="3428636"/>
                  </a:lnTo>
                  <a:lnTo>
                    <a:pt x="27882" y="3411732"/>
                  </a:lnTo>
                  <a:lnTo>
                    <a:pt x="3261" y="3374885"/>
                  </a:lnTo>
                  <a:lnTo>
                    <a:pt x="0" y="3352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410199" y="0"/>
                  </a:lnTo>
                  <a:lnTo>
                    <a:pt x="5452541" y="12829"/>
                  </a:lnTo>
                  <a:lnTo>
                    <a:pt x="5480598" y="47039"/>
                  </a:lnTo>
                  <a:lnTo>
                    <a:pt x="5486399" y="76199"/>
                  </a:lnTo>
                  <a:lnTo>
                    <a:pt x="5486399" y="3352799"/>
                  </a:lnTo>
                  <a:lnTo>
                    <a:pt x="5473568" y="3395141"/>
                  </a:lnTo>
                  <a:lnTo>
                    <a:pt x="5439358" y="3423198"/>
                  </a:lnTo>
                  <a:lnTo>
                    <a:pt x="5410199" y="34289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1600200"/>
              <a:ext cx="5333999" cy="280034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57199" y="1285874"/>
              <a:ext cx="5486400" cy="2438400"/>
            </a:xfrm>
            <a:custGeom>
              <a:avLst/>
              <a:gdLst/>
              <a:ahLst/>
              <a:cxnLst/>
              <a:rect l="l" t="t" r="r" b="b"/>
              <a:pathLst>
                <a:path w="5486400" h="2438400">
                  <a:moveTo>
                    <a:pt x="5415202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2367203"/>
                  </a:lnTo>
                  <a:lnTo>
                    <a:pt x="5470777" y="2408694"/>
                  </a:lnTo>
                  <a:lnTo>
                    <a:pt x="5434737" y="2434513"/>
                  </a:lnTo>
                  <a:lnTo>
                    <a:pt x="5420157" y="2437911"/>
                  </a:lnTo>
                  <a:lnTo>
                    <a:pt x="5415202" y="2438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87" y="1476386"/>
              <a:ext cx="285750" cy="2000250"/>
            </a:xfrm>
            <a:custGeom>
              <a:avLst/>
              <a:gdLst/>
              <a:ahLst/>
              <a:cxnLst/>
              <a:rect l="l" t="t" r="r" b="b"/>
              <a:pathLst>
                <a:path w="285750" h="2000250">
                  <a:moveTo>
                    <a:pt x="28575" y="100012"/>
                  </a:moveTo>
                  <a:lnTo>
                    <a:pt x="21437" y="100012"/>
                  </a:lnTo>
                  <a:lnTo>
                    <a:pt x="13093" y="101688"/>
                  </a:lnTo>
                  <a:lnTo>
                    <a:pt x="6286" y="106286"/>
                  </a:lnTo>
                  <a:lnTo>
                    <a:pt x="1689" y="113093"/>
                  </a:lnTo>
                  <a:lnTo>
                    <a:pt x="0" y="121437"/>
                  </a:lnTo>
                  <a:lnTo>
                    <a:pt x="0" y="164299"/>
                  </a:lnTo>
                  <a:lnTo>
                    <a:pt x="1689" y="172643"/>
                  </a:lnTo>
                  <a:lnTo>
                    <a:pt x="6286" y="179451"/>
                  </a:lnTo>
                  <a:lnTo>
                    <a:pt x="13093" y="184048"/>
                  </a:lnTo>
                  <a:lnTo>
                    <a:pt x="21437" y="185737"/>
                  </a:lnTo>
                  <a:lnTo>
                    <a:pt x="28575" y="185737"/>
                  </a:lnTo>
                  <a:lnTo>
                    <a:pt x="28575" y="100012"/>
                  </a:lnTo>
                  <a:close/>
                </a:path>
                <a:path w="285750" h="2000250">
                  <a:moveTo>
                    <a:pt x="76200" y="1973275"/>
                  </a:moveTo>
                  <a:lnTo>
                    <a:pt x="55549" y="1952625"/>
                  </a:lnTo>
                  <a:lnTo>
                    <a:pt x="49237" y="1952625"/>
                  </a:lnTo>
                  <a:lnTo>
                    <a:pt x="28575" y="1973275"/>
                  </a:lnTo>
                  <a:lnTo>
                    <a:pt x="28575" y="1979587"/>
                  </a:lnTo>
                  <a:lnTo>
                    <a:pt x="49237" y="2000250"/>
                  </a:lnTo>
                  <a:lnTo>
                    <a:pt x="55549" y="2000250"/>
                  </a:lnTo>
                  <a:lnTo>
                    <a:pt x="76200" y="1979587"/>
                  </a:lnTo>
                  <a:lnTo>
                    <a:pt x="76200" y="1976437"/>
                  </a:lnTo>
                  <a:lnTo>
                    <a:pt x="76200" y="1973275"/>
                  </a:lnTo>
                  <a:close/>
                </a:path>
                <a:path w="285750" h="2000250">
                  <a:moveTo>
                    <a:pt x="76200" y="1744675"/>
                  </a:moveTo>
                  <a:lnTo>
                    <a:pt x="55549" y="1724025"/>
                  </a:lnTo>
                  <a:lnTo>
                    <a:pt x="49237" y="1724025"/>
                  </a:lnTo>
                  <a:lnTo>
                    <a:pt x="28575" y="1744675"/>
                  </a:lnTo>
                  <a:lnTo>
                    <a:pt x="28575" y="1750987"/>
                  </a:lnTo>
                  <a:lnTo>
                    <a:pt x="49237" y="1771637"/>
                  </a:lnTo>
                  <a:lnTo>
                    <a:pt x="55549" y="1771637"/>
                  </a:lnTo>
                  <a:lnTo>
                    <a:pt x="76200" y="1750987"/>
                  </a:lnTo>
                  <a:lnTo>
                    <a:pt x="76200" y="1747837"/>
                  </a:lnTo>
                  <a:lnTo>
                    <a:pt x="76200" y="1744675"/>
                  </a:lnTo>
                  <a:close/>
                </a:path>
                <a:path w="285750" h="2000250">
                  <a:moveTo>
                    <a:pt x="76200" y="1516075"/>
                  </a:moveTo>
                  <a:lnTo>
                    <a:pt x="55549" y="1495425"/>
                  </a:lnTo>
                  <a:lnTo>
                    <a:pt x="49237" y="1495425"/>
                  </a:lnTo>
                  <a:lnTo>
                    <a:pt x="28575" y="1516075"/>
                  </a:lnTo>
                  <a:lnTo>
                    <a:pt x="28575" y="1522387"/>
                  </a:lnTo>
                  <a:lnTo>
                    <a:pt x="49237" y="1543037"/>
                  </a:lnTo>
                  <a:lnTo>
                    <a:pt x="55549" y="1543037"/>
                  </a:lnTo>
                  <a:lnTo>
                    <a:pt x="76200" y="1522387"/>
                  </a:lnTo>
                  <a:lnTo>
                    <a:pt x="76200" y="1519237"/>
                  </a:lnTo>
                  <a:lnTo>
                    <a:pt x="76200" y="1516075"/>
                  </a:lnTo>
                  <a:close/>
                </a:path>
                <a:path w="285750" h="2000250">
                  <a:moveTo>
                    <a:pt x="76200" y="1287475"/>
                  </a:moveTo>
                  <a:lnTo>
                    <a:pt x="55549" y="1266825"/>
                  </a:lnTo>
                  <a:lnTo>
                    <a:pt x="49237" y="1266825"/>
                  </a:lnTo>
                  <a:lnTo>
                    <a:pt x="28575" y="1287475"/>
                  </a:lnTo>
                  <a:lnTo>
                    <a:pt x="28575" y="1293787"/>
                  </a:lnTo>
                  <a:lnTo>
                    <a:pt x="49237" y="1314437"/>
                  </a:lnTo>
                  <a:lnTo>
                    <a:pt x="55549" y="1314437"/>
                  </a:lnTo>
                  <a:lnTo>
                    <a:pt x="76200" y="1293787"/>
                  </a:lnTo>
                  <a:lnTo>
                    <a:pt x="76200" y="1290637"/>
                  </a:lnTo>
                  <a:lnTo>
                    <a:pt x="76200" y="1287475"/>
                  </a:lnTo>
                  <a:close/>
                </a:path>
                <a:path w="285750" h="2000250">
                  <a:moveTo>
                    <a:pt x="242887" y="75006"/>
                  </a:moveTo>
                  <a:lnTo>
                    <a:pt x="240372" y="62484"/>
                  </a:lnTo>
                  <a:lnTo>
                    <a:pt x="233489" y="52260"/>
                  </a:lnTo>
                  <a:lnTo>
                    <a:pt x="223266" y="45377"/>
                  </a:lnTo>
                  <a:lnTo>
                    <a:pt x="210743" y="42862"/>
                  </a:lnTo>
                  <a:lnTo>
                    <a:pt x="203606" y="42862"/>
                  </a:lnTo>
                  <a:lnTo>
                    <a:pt x="203606" y="111925"/>
                  </a:lnTo>
                  <a:lnTo>
                    <a:pt x="203606" y="116662"/>
                  </a:lnTo>
                  <a:lnTo>
                    <a:pt x="203149" y="118935"/>
                  </a:lnTo>
                  <a:lnTo>
                    <a:pt x="201333" y="123317"/>
                  </a:lnTo>
                  <a:lnTo>
                    <a:pt x="200050" y="125247"/>
                  </a:lnTo>
                  <a:lnTo>
                    <a:pt x="200025" y="174663"/>
                  </a:lnTo>
                  <a:lnTo>
                    <a:pt x="200025" y="182511"/>
                  </a:lnTo>
                  <a:lnTo>
                    <a:pt x="196811" y="185737"/>
                  </a:lnTo>
                  <a:lnTo>
                    <a:pt x="174675" y="185737"/>
                  </a:lnTo>
                  <a:lnTo>
                    <a:pt x="171450" y="182511"/>
                  </a:lnTo>
                  <a:lnTo>
                    <a:pt x="171450" y="174663"/>
                  </a:lnTo>
                  <a:lnTo>
                    <a:pt x="174675" y="171450"/>
                  </a:lnTo>
                  <a:lnTo>
                    <a:pt x="196811" y="171450"/>
                  </a:lnTo>
                  <a:lnTo>
                    <a:pt x="200025" y="174663"/>
                  </a:lnTo>
                  <a:lnTo>
                    <a:pt x="200025" y="125272"/>
                  </a:lnTo>
                  <a:lnTo>
                    <a:pt x="196697" y="128600"/>
                  </a:lnTo>
                  <a:lnTo>
                    <a:pt x="194767" y="129882"/>
                  </a:lnTo>
                  <a:lnTo>
                    <a:pt x="190385" y="131699"/>
                  </a:lnTo>
                  <a:lnTo>
                    <a:pt x="188112" y="132156"/>
                  </a:lnTo>
                  <a:lnTo>
                    <a:pt x="183375" y="132156"/>
                  </a:lnTo>
                  <a:lnTo>
                    <a:pt x="167881" y="116662"/>
                  </a:lnTo>
                  <a:lnTo>
                    <a:pt x="167881" y="111925"/>
                  </a:lnTo>
                  <a:lnTo>
                    <a:pt x="183375" y="96431"/>
                  </a:lnTo>
                  <a:lnTo>
                    <a:pt x="188112" y="96431"/>
                  </a:lnTo>
                  <a:lnTo>
                    <a:pt x="203606" y="111925"/>
                  </a:lnTo>
                  <a:lnTo>
                    <a:pt x="203606" y="42862"/>
                  </a:lnTo>
                  <a:lnTo>
                    <a:pt x="157162" y="42862"/>
                  </a:lnTo>
                  <a:lnTo>
                    <a:pt x="157162" y="174663"/>
                  </a:lnTo>
                  <a:lnTo>
                    <a:pt x="157162" y="182511"/>
                  </a:lnTo>
                  <a:lnTo>
                    <a:pt x="153949" y="185737"/>
                  </a:lnTo>
                  <a:lnTo>
                    <a:pt x="131813" y="185737"/>
                  </a:lnTo>
                  <a:lnTo>
                    <a:pt x="128587" y="182511"/>
                  </a:lnTo>
                  <a:lnTo>
                    <a:pt x="128587" y="174663"/>
                  </a:lnTo>
                  <a:lnTo>
                    <a:pt x="131813" y="171450"/>
                  </a:lnTo>
                  <a:lnTo>
                    <a:pt x="153949" y="171450"/>
                  </a:lnTo>
                  <a:lnTo>
                    <a:pt x="157162" y="174663"/>
                  </a:lnTo>
                  <a:lnTo>
                    <a:pt x="157162" y="42862"/>
                  </a:lnTo>
                  <a:lnTo>
                    <a:pt x="157162" y="6375"/>
                  </a:lnTo>
                  <a:lnTo>
                    <a:pt x="150787" y="0"/>
                  </a:lnTo>
                  <a:lnTo>
                    <a:pt x="134975" y="0"/>
                  </a:lnTo>
                  <a:lnTo>
                    <a:pt x="128587" y="6375"/>
                  </a:lnTo>
                  <a:lnTo>
                    <a:pt x="128587" y="42862"/>
                  </a:lnTo>
                  <a:lnTo>
                    <a:pt x="117881" y="42862"/>
                  </a:lnTo>
                  <a:lnTo>
                    <a:pt x="117881" y="111925"/>
                  </a:lnTo>
                  <a:lnTo>
                    <a:pt x="117881" y="116662"/>
                  </a:lnTo>
                  <a:lnTo>
                    <a:pt x="117424" y="118935"/>
                  </a:lnTo>
                  <a:lnTo>
                    <a:pt x="115608" y="123317"/>
                  </a:lnTo>
                  <a:lnTo>
                    <a:pt x="114325" y="125247"/>
                  </a:lnTo>
                  <a:lnTo>
                    <a:pt x="114300" y="174663"/>
                  </a:lnTo>
                  <a:lnTo>
                    <a:pt x="114300" y="182511"/>
                  </a:lnTo>
                  <a:lnTo>
                    <a:pt x="111086" y="185737"/>
                  </a:lnTo>
                  <a:lnTo>
                    <a:pt x="88950" y="185737"/>
                  </a:lnTo>
                  <a:lnTo>
                    <a:pt x="85725" y="182511"/>
                  </a:lnTo>
                  <a:lnTo>
                    <a:pt x="85725" y="174663"/>
                  </a:lnTo>
                  <a:lnTo>
                    <a:pt x="88950" y="171450"/>
                  </a:lnTo>
                  <a:lnTo>
                    <a:pt x="111086" y="171450"/>
                  </a:lnTo>
                  <a:lnTo>
                    <a:pt x="114300" y="174663"/>
                  </a:lnTo>
                  <a:lnTo>
                    <a:pt x="114300" y="125272"/>
                  </a:lnTo>
                  <a:lnTo>
                    <a:pt x="110972" y="128600"/>
                  </a:lnTo>
                  <a:lnTo>
                    <a:pt x="109042" y="129882"/>
                  </a:lnTo>
                  <a:lnTo>
                    <a:pt x="104660" y="131699"/>
                  </a:lnTo>
                  <a:lnTo>
                    <a:pt x="102387" y="132156"/>
                  </a:lnTo>
                  <a:lnTo>
                    <a:pt x="97650" y="132156"/>
                  </a:lnTo>
                  <a:lnTo>
                    <a:pt x="82156" y="116662"/>
                  </a:lnTo>
                  <a:lnTo>
                    <a:pt x="82156" y="111925"/>
                  </a:lnTo>
                  <a:lnTo>
                    <a:pt x="97650" y="96431"/>
                  </a:lnTo>
                  <a:lnTo>
                    <a:pt x="102387" y="96431"/>
                  </a:lnTo>
                  <a:lnTo>
                    <a:pt x="117881" y="111925"/>
                  </a:lnTo>
                  <a:lnTo>
                    <a:pt x="117881" y="42862"/>
                  </a:lnTo>
                  <a:lnTo>
                    <a:pt x="75018" y="42862"/>
                  </a:lnTo>
                  <a:lnTo>
                    <a:pt x="62496" y="45377"/>
                  </a:lnTo>
                  <a:lnTo>
                    <a:pt x="52273" y="52260"/>
                  </a:lnTo>
                  <a:lnTo>
                    <a:pt x="45389" y="62484"/>
                  </a:lnTo>
                  <a:lnTo>
                    <a:pt x="42862" y="75006"/>
                  </a:lnTo>
                  <a:lnTo>
                    <a:pt x="42862" y="196443"/>
                  </a:lnTo>
                  <a:lnTo>
                    <a:pt x="45389" y="208965"/>
                  </a:lnTo>
                  <a:lnTo>
                    <a:pt x="52273" y="219189"/>
                  </a:lnTo>
                  <a:lnTo>
                    <a:pt x="62496" y="226072"/>
                  </a:lnTo>
                  <a:lnTo>
                    <a:pt x="75018" y="228600"/>
                  </a:lnTo>
                  <a:lnTo>
                    <a:pt x="210743" y="228600"/>
                  </a:lnTo>
                  <a:lnTo>
                    <a:pt x="223266" y="226072"/>
                  </a:lnTo>
                  <a:lnTo>
                    <a:pt x="233489" y="219189"/>
                  </a:lnTo>
                  <a:lnTo>
                    <a:pt x="240372" y="208965"/>
                  </a:lnTo>
                  <a:lnTo>
                    <a:pt x="242887" y="196443"/>
                  </a:lnTo>
                  <a:lnTo>
                    <a:pt x="242887" y="185737"/>
                  </a:lnTo>
                  <a:lnTo>
                    <a:pt x="242887" y="171450"/>
                  </a:lnTo>
                  <a:lnTo>
                    <a:pt x="242887" y="132156"/>
                  </a:lnTo>
                  <a:lnTo>
                    <a:pt x="242887" y="96431"/>
                  </a:lnTo>
                  <a:lnTo>
                    <a:pt x="242887" y="75006"/>
                  </a:lnTo>
                  <a:close/>
                </a:path>
                <a:path w="285750" h="2000250">
                  <a:moveTo>
                    <a:pt x="285750" y="121437"/>
                  </a:moveTo>
                  <a:lnTo>
                    <a:pt x="284073" y="113093"/>
                  </a:lnTo>
                  <a:lnTo>
                    <a:pt x="279476" y="106286"/>
                  </a:lnTo>
                  <a:lnTo>
                    <a:pt x="272669" y="101688"/>
                  </a:lnTo>
                  <a:lnTo>
                    <a:pt x="264325" y="100012"/>
                  </a:lnTo>
                  <a:lnTo>
                    <a:pt x="257175" y="100012"/>
                  </a:lnTo>
                  <a:lnTo>
                    <a:pt x="257175" y="185737"/>
                  </a:lnTo>
                  <a:lnTo>
                    <a:pt x="264325" y="185737"/>
                  </a:lnTo>
                  <a:lnTo>
                    <a:pt x="272669" y="184048"/>
                  </a:lnTo>
                  <a:lnTo>
                    <a:pt x="279476" y="179451"/>
                  </a:lnTo>
                  <a:lnTo>
                    <a:pt x="284073" y="172643"/>
                  </a:lnTo>
                  <a:lnTo>
                    <a:pt x="285750" y="164299"/>
                  </a:lnTo>
                  <a:lnTo>
                    <a:pt x="285750" y="1214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74015">
              <a:lnSpc>
                <a:spcPct val="100000"/>
              </a:lnSpc>
              <a:spcBef>
                <a:spcPts val="110"/>
              </a:spcBef>
            </a:pPr>
            <a:r>
              <a:rPr dirty="0" spc="-145"/>
              <a:t>Coding</a:t>
            </a:r>
            <a:r>
              <a:rPr dirty="0" spc="20"/>
              <a:t> </a:t>
            </a:r>
            <a:r>
              <a:rPr dirty="0" spc="-150"/>
              <a:t>Agent</a:t>
            </a:r>
            <a:r>
              <a:rPr dirty="0" sz="2050" spc="-290" b="0">
                <a:latin typeface="SimSun"/>
                <a:cs typeface="SimSun"/>
              </a:rPr>
              <a:t>の概要</a:t>
            </a:r>
            <a:endParaRPr sz="20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835"/>
              </a:spcBef>
            </a:pPr>
            <a:r>
              <a:rPr dirty="0" sz="1350" spc="-90" b="0">
                <a:latin typeface="DejaVu Sans"/>
                <a:cs typeface="DejaVu Sans"/>
              </a:rPr>
              <a:t>Microsoft</a:t>
            </a:r>
            <a:r>
              <a:rPr dirty="0" sz="1350" spc="45" b="0">
                <a:latin typeface="DejaVu Sans"/>
                <a:cs typeface="DejaVu Sans"/>
              </a:rPr>
              <a:t> </a:t>
            </a:r>
            <a:r>
              <a:rPr dirty="0" sz="1350" spc="-100" b="0">
                <a:latin typeface="DejaVu Sans"/>
                <a:cs typeface="DejaVu Sans"/>
              </a:rPr>
              <a:t>BUILD</a:t>
            </a:r>
            <a:r>
              <a:rPr dirty="0" sz="1350" spc="45" b="0">
                <a:latin typeface="DejaVu Sans"/>
                <a:cs typeface="DejaVu Sans"/>
              </a:rPr>
              <a:t> </a:t>
            </a:r>
            <a:r>
              <a:rPr dirty="0" sz="1350" spc="-100" b="0">
                <a:latin typeface="DejaVu Sans"/>
                <a:cs typeface="DejaVu Sans"/>
              </a:rPr>
              <a:t>2025</a:t>
            </a:r>
            <a:r>
              <a:rPr dirty="0" sz="1350" spc="-170" b="0">
                <a:latin typeface="SimSun"/>
                <a:cs typeface="SimSun"/>
              </a:rPr>
              <a:t>で発表さ</a:t>
            </a:r>
            <a:r>
              <a:rPr dirty="0" sz="1350" spc="-170" b="0">
                <a:latin typeface="PMingLiU"/>
                <a:cs typeface="PMingLiU"/>
              </a:rPr>
              <a:t>れ</a:t>
            </a:r>
            <a:r>
              <a:rPr dirty="0" sz="1350" spc="-170" b="0">
                <a:latin typeface="SimSun"/>
                <a:cs typeface="SimSun"/>
              </a:rPr>
              <a:t>た、</a:t>
            </a:r>
            <a:r>
              <a:rPr dirty="0" sz="1350" spc="-100" b="0">
                <a:latin typeface="DejaVu Sans"/>
                <a:cs typeface="DejaVu Sans"/>
              </a:rPr>
              <a:t>GitHub</a:t>
            </a:r>
            <a:r>
              <a:rPr dirty="0" sz="1350" spc="45" b="0">
                <a:latin typeface="DejaVu Sans"/>
                <a:cs typeface="DejaVu Sans"/>
              </a:rPr>
              <a:t> </a:t>
            </a:r>
            <a:r>
              <a:rPr dirty="0" sz="1350" spc="-90" b="0">
                <a:latin typeface="DejaVu Sans"/>
                <a:cs typeface="DejaVu Sans"/>
              </a:rPr>
              <a:t>Copilot</a:t>
            </a:r>
            <a:r>
              <a:rPr dirty="0" sz="1350" spc="-170" b="0">
                <a:latin typeface="SimSun"/>
                <a:cs typeface="SimSun"/>
              </a:rPr>
              <a:t>の</a:t>
            </a:r>
            <a:r>
              <a:rPr dirty="0" sz="1350" spc="-170" b="0">
                <a:latin typeface="Meiryo"/>
                <a:cs typeface="Meiryo"/>
              </a:rPr>
              <a:t>新</a:t>
            </a:r>
            <a:r>
              <a:rPr dirty="0" sz="1350" spc="-175" b="0">
                <a:latin typeface="SimSun"/>
                <a:cs typeface="SimSun"/>
              </a:rPr>
              <a:t>機能です。従来</a:t>
            </a:r>
            <a:r>
              <a:rPr dirty="0" sz="1350" spc="-170" b="0">
                <a:latin typeface="SimSun"/>
                <a:cs typeface="SimSun"/>
              </a:rPr>
              <a:t>の</a:t>
            </a:r>
            <a:r>
              <a:rPr dirty="0" sz="1350" spc="-170" b="0">
                <a:latin typeface="PMingLiU"/>
                <a:cs typeface="PMingLiU"/>
              </a:rPr>
              <a:t>コード</a:t>
            </a:r>
            <a:r>
              <a:rPr dirty="0" sz="1350" spc="-170" b="0">
                <a:latin typeface="SimSun"/>
                <a:cs typeface="SimSun"/>
              </a:rPr>
              <a:t>補完</a:t>
            </a:r>
            <a:r>
              <a:rPr dirty="0" sz="1350" spc="-170" b="0">
                <a:latin typeface="PMingLiU"/>
                <a:cs typeface="PMingLiU"/>
              </a:rPr>
              <a:t>を</a:t>
            </a:r>
            <a:r>
              <a:rPr dirty="0" sz="1350" spc="-170" b="0">
                <a:latin typeface="SimSun"/>
                <a:cs typeface="SimSun"/>
              </a:rPr>
              <a:t>超え、</a:t>
            </a:r>
            <a:r>
              <a:rPr dirty="0" sz="1350" spc="-185" b="0">
                <a:latin typeface="PMingLiU"/>
                <a:cs typeface="PMingLiU"/>
              </a:rPr>
              <a:t>より</a:t>
            </a:r>
            <a:r>
              <a:rPr dirty="0" sz="1350" spc="-170" b="0">
                <a:latin typeface="Meiryo"/>
                <a:cs typeface="Meiryo"/>
              </a:rPr>
              <a:t>⾼</a:t>
            </a:r>
            <a:r>
              <a:rPr dirty="0" sz="1350" spc="-170" b="0">
                <a:latin typeface="SimSun"/>
                <a:cs typeface="SimSun"/>
              </a:rPr>
              <a:t>度な</a:t>
            </a:r>
            <a:r>
              <a:rPr dirty="0" sz="1350" spc="-190" b="0">
                <a:latin typeface="PMingLiU"/>
                <a:cs typeface="PMingLiU"/>
              </a:rPr>
              <a:t>コーディングタスクを</a:t>
            </a:r>
            <a:r>
              <a:rPr dirty="0" sz="1350" spc="-170" b="0">
                <a:latin typeface="Meiryo"/>
                <a:cs typeface="Meiryo"/>
              </a:rPr>
              <a:t>⾃</a:t>
            </a:r>
            <a:r>
              <a:rPr dirty="0" sz="1350" spc="-170" b="0">
                <a:latin typeface="SimSun"/>
                <a:cs typeface="SimSun"/>
              </a:rPr>
              <a:t>律的に実</a:t>
            </a:r>
            <a:r>
              <a:rPr dirty="0" sz="1350" spc="-170" b="0">
                <a:latin typeface="Meiryo"/>
                <a:cs typeface="Meiryo"/>
              </a:rPr>
              <a:t>⾏</a:t>
            </a:r>
            <a:r>
              <a:rPr dirty="0" sz="1350" spc="-110" b="0">
                <a:latin typeface="SimSun"/>
                <a:cs typeface="SimSun"/>
              </a:rPr>
              <a:t>しま</a:t>
            </a:r>
            <a:r>
              <a:rPr dirty="0" sz="1350" spc="500" b="0">
                <a:latin typeface="SimSun"/>
                <a:cs typeface="SimSun"/>
              </a:rPr>
              <a:t> </a:t>
            </a:r>
            <a:r>
              <a:rPr dirty="0" sz="1350" spc="-170" b="0">
                <a:latin typeface="SimSun"/>
                <a:cs typeface="SimSun"/>
              </a:rPr>
              <a:t>す。</a:t>
            </a:r>
            <a:endParaRPr sz="1350">
              <a:latin typeface="SimSun"/>
              <a:cs typeface="SimSun"/>
            </a:endParaRPr>
          </a:p>
          <a:p>
            <a:pPr marL="202565" marR="1941830">
              <a:lnSpc>
                <a:spcPct val="111100"/>
              </a:lnSpc>
              <a:spcBef>
                <a:spcPts val="900"/>
              </a:spcBef>
            </a:pPr>
            <a:r>
              <a:rPr dirty="0" sz="1350" spc="-170" b="0">
                <a:latin typeface="SimSun"/>
                <a:cs typeface="SimSun"/>
              </a:rPr>
              <a:t>複雑な</a:t>
            </a:r>
            <a:r>
              <a:rPr dirty="0" sz="1350" spc="-170" b="0">
                <a:latin typeface="PMingLiU"/>
                <a:cs typeface="PMingLiU"/>
              </a:rPr>
              <a:t>コード</a:t>
            </a:r>
            <a:r>
              <a:rPr dirty="0" sz="1350" spc="-170" b="0">
                <a:latin typeface="Meiryo"/>
                <a:cs typeface="Meiryo"/>
              </a:rPr>
              <a:t>⽣</a:t>
            </a:r>
            <a:r>
              <a:rPr dirty="0" sz="1350" spc="-170" b="0">
                <a:latin typeface="SimSun"/>
                <a:cs typeface="SimSun"/>
              </a:rPr>
              <a:t>成</a:t>
            </a:r>
            <a:r>
              <a:rPr dirty="0" sz="1350" spc="-170" b="0">
                <a:latin typeface="PMingLiU"/>
                <a:cs typeface="PMingLiU"/>
              </a:rPr>
              <a:t>をエンドツーエンド</a:t>
            </a:r>
            <a:r>
              <a:rPr dirty="0" sz="1350" spc="-170" b="0">
                <a:latin typeface="SimSun"/>
                <a:cs typeface="SimSun"/>
              </a:rPr>
              <a:t>で実</a:t>
            </a:r>
            <a:r>
              <a:rPr dirty="0" sz="1350" spc="-50" b="0">
                <a:latin typeface="Meiryo"/>
                <a:cs typeface="Meiryo"/>
              </a:rPr>
              <a:t>⾏</a:t>
            </a:r>
            <a:r>
              <a:rPr dirty="0" sz="1350" spc="-185" b="0">
                <a:latin typeface="PMingLiU"/>
                <a:cs typeface="PMingLiU"/>
              </a:rPr>
              <a:t>コードベースを</a:t>
            </a:r>
            <a:r>
              <a:rPr dirty="0" sz="1350" spc="-170" b="0">
                <a:latin typeface="SimSun"/>
                <a:cs typeface="SimSun"/>
              </a:rPr>
              <a:t>理</a:t>
            </a:r>
            <a:r>
              <a:rPr dirty="0" sz="1350" spc="-170" b="0">
                <a:latin typeface="Meiryo"/>
                <a:cs typeface="Meiryo"/>
              </a:rPr>
              <a:t>解</a:t>
            </a:r>
            <a:r>
              <a:rPr dirty="0" sz="1350" spc="-170" b="0">
                <a:latin typeface="SimSun"/>
                <a:cs typeface="SimSun"/>
              </a:rPr>
              <a:t>し、</a:t>
            </a:r>
            <a:r>
              <a:rPr dirty="0" sz="1350" spc="-170" b="0">
                <a:latin typeface="Meiryo"/>
                <a:cs typeface="Meiryo"/>
              </a:rPr>
              <a:t>⾃</a:t>
            </a:r>
            <a:r>
              <a:rPr dirty="0" sz="1350" spc="-170" b="0">
                <a:latin typeface="SimSun"/>
                <a:cs typeface="SimSun"/>
              </a:rPr>
              <a:t>律的に問題</a:t>
            </a:r>
            <a:r>
              <a:rPr dirty="0" sz="1350" spc="-170" b="0">
                <a:latin typeface="Meiryo"/>
                <a:cs typeface="Meiryo"/>
              </a:rPr>
              <a:t>解</a:t>
            </a:r>
            <a:r>
              <a:rPr dirty="0" sz="1350" spc="-50" b="0">
                <a:latin typeface="SimSun"/>
                <a:cs typeface="SimSun"/>
              </a:rPr>
              <a:t>決</a:t>
            </a:r>
            <a:r>
              <a:rPr dirty="0" sz="1350" spc="-50" b="0">
                <a:latin typeface="SimSun"/>
                <a:cs typeface="SimSun"/>
              </a:rPr>
              <a:t> </a:t>
            </a:r>
            <a:r>
              <a:rPr dirty="0" sz="1350" spc="-180" b="0">
                <a:latin typeface="PMingLiU"/>
                <a:cs typeface="PMingLiU"/>
              </a:rPr>
              <a:t>ユーザー</a:t>
            </a:r>
            <a:r>
              <a:rPr dirty="0" sz="1350" spc="-180" b="0">
                <a:latin typeface="SimSun"/>
                <a:cs typeface="SimSun"/>
              </a:rPr>
              <a:t>との対話</a:t>
            </a:r>
            <a:r>
              <a:rPr dirty="0" sz="1350" spc="-170" b="0">
                <a:latin typeface="PMingLiU"/>
                <a:cs typeface="PMingLiU"/>
              </a:rPr>
              <a:t>を</a:t>
            </a:r>
            <a:r>
              <a:rPr dirty="0" sz="1350" spc="-170" b="0">
                <a:latin typeface="SimSun"/>
                <a:cs typeface="SimSun"/>
              </a:rPr>
              <a:t>通じて要件</a:t>
            </a:r>
            <a:r>
              <a:rPr dirty="0" sz="1350" spc="-170" b="0">
                <a:latin typeface="PMingLiU"/>
                <a:cs typeface="PMingLiU"/>
              </a:rPr>
              <a:t>を</a:t>
            </a:r>
            <a:r>
              <a:rPr dirty="0" sz="1350" spc="-130" b="0">
                <a:latin typeface="SimSun"/>
                <a:cs typeface="SimSun"/>
              </a:rPr>
              <a:t>明確化</a:t>
            </a:r>
            <a:endParaRPr sz="13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dirty="0" sz="1350" spc="-170" b="0">
                <a:latin typeface="SimSun"/>
                <a:cs typeface="SimSun"/>
              </a:rPr>
              <a:t>複</a:t>
            </a:r>
            <a:r>
              <a:rPr dirty="0" sz="1350" spc="-170" b="0">
                <a:latin typeface="Meiryo"/>
                <a:cs typeface="Meiryo"/>
              </a:rPr>
              <a:t>数</a:t>
            </a:r>
            <a:r>
              <a:rPr dirty="0" sz="1350" spc="-170" b="0">
                <a:latin typeface="SimSun"/>
                <a:cs typeface="SimSun"/>
              </a:rPr>
              <a:t>の</a:t>
            </a:r>
            <a:r>
              <a:rPr dirty="0" sz="1350" spc="-170" b="0">
                <a:latin typeface="PMingLiU"/>
                <a:cs typeface="PMingLiU"/>
              </a:rPr>
              <a:t>ファイル</a:t>
            </a:r>
            <a:r>
              <a:rPr dirty="0" sz="1350" spc="-170" b="0">
                <a:latin typeface="SimSun"/>
                <a:cs typeface="SimSun"/>
              </a:rPr>
              <a:t>にまたが</a:t>
            </a:r>
            <a:r>
              <a:rPr dirty="0" sz="1350" spc="-170" b="0">
                <a:latin typeface="PMingLiU"/>
                <a:cs typeface="PMingLiU"/>
              </a:rPr>
              <a:t>る</a:t>
            </a:r>
            <a:r>
              <a:rPr dirty="0" sz="1350" spc="-150" b="0">
                <a:latin typeface="SimSun"/>
                <a:cs typeface="SimSun"/>
              </a:rPr>
              <a:t>変更も管理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57199" y="3952874"/>
            <a:ext cx="5486400" cy="2438400"/>
            <a:chOff x="457199" y="3952874"/>
            <a:chExt cx="5486400" cy="2438400"/>
          </a:xfrm>
        </p:grpSpPr>
        <p:sp>
          <p:nvSpPr>
            <p:cNvPr id="13" name="object 13" descr=""/>
            <p:cNvSpPr/>
            <p:nvPr/>
          </p:nvSpPr>
          <p:spPr>
            <a:xfrm>
              <a:off x="457199" y="3952874"/>
              <a:ext cx="5486400" cy="2438400"/>
            </a:xfrm>
            <a:custGeom>
              <a:avLst/>
              <a:gdLst/>
              <a:ahLst/>
              <a:cxnLst/>
              <a:rect l="l" t="t" r="r" b="b"/>
              <a:pathLst>
                <a:path w="5486400" h="2438400">
                  <a:moveTo>
                    <a:pt x="5415202" y="2438399"/>
                  </a:moveTo>
                  <a:lnTo>
                    <a:pt x="71196" y="2438399"/>
                  </a:lnTo>
                  <a:lnTo>
                    <a:pt x="66241" y="2437910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2367203"/>
                  </a:lnTo>
                  <a:lnTo>
                    <a:pt x="5470777" y="2408693"/>
                  </a:lnTo>
                  <a:lnTo>
                    <a:pt x="5434737" y="2434513"/>
                  </a:lnTo>
                  <a:lnTo>
                    <a:pt x="5420157" y="2437910"/>
                  </a:lnTo>
                  <a:lnTo>
                    <a:pt x="5415202" y="2438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4143374"/>
              <a:ext cx="166687" cy="1904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839787" y="4074286"/>
            <a:ext cx="135890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00">
                <a:solidFill>
                  <a:srgbClr val="FFFFFF"/>
                </a:solidFill>
                <a:latin typeface="SimSun"/>
                <a:cs typeface="SimSun"/>
              </a:rPr>
              <a:t>主な機能と特徴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09599" y="4448174"/>
            <a:ext cx="2533650" cy="838200"/>
            <a:chOff x="609599" y="4448174"/>
            <a:chExt cx="2533650" cy="838200"/>
          </a:xfrm>
        </p:grpSpPr>
        <p:sp>
          <p:nvSpPr>
            <p:cNvPr id="17" name="object 17" descr=""/>
            <p:cNvSpPr/>
            <p:nvPr/>
          </p:nvSpPr>
          <p:spPr>
            <a:xfrm>
              <a:off x="609599" y="4448174"/>
              <a:ext cx="2533650" cy="838200"/>
            </a:xfrm>
            <a:custGeom>
              <a:avLst/>
              <a:gdLst/>
              <a:ahLst/>
              <a:cxnLst/>
              <a:rect l="l" t="t" r="r" b="b"/>
              <a:pathLst>
                <a:path w="2533650" h="838200">
                  <a:moveTo>
                    <a:pt x="2462453" y="838199"/>
                  </a:moveTo>
                  <a:lnTo>
                    <a:pt x="71196" y="838199"/>
                  </a:lnTo>
                  <a:lnTo>
                    <a:pt x="66241" y="837711"/>
                  </a:lnTo>
                  <a:lnTo>
                    <a:pt x="29705" y="822577"/>
                  </a:lnTo>
                  <a:lnTo>
                    <a:pt x="3885" y="786537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4" y="15621"/>
                  </a:lnTo>
                  <a:lnTo>
                    <a:pt x="2529763" y="51661"/>
                  </a:lnTo>
                  <a:lnTo>
                    <a:pt x="2533649" y="71196"/>
                  </a:lnTo>
                  <a:lnTo>
                    <a:pt x="2533649" y="767003"/>
                  </a:lnTo>
                  <a:lnTo>
                    <a:pt x="2518027" y="808493"/>
                  </a:lnTo>
                  <a:lnTo>
                    <a:pt x="2481987" y="834313"/>
                  </a:lnTo>
                  <a:lnTo>
                    <a:pt x="2467408" y="837711"/>
                  </a:lnTo>
                  <a:lnTo>
                    <a:pt x="2462453" y="8381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" y="4600574"/>
              <a:ext cx="153322" cy="153352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711199" y="4509308"/>
            <a:ext cx="2288540" cy="6584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340"/>
              </a:spcBef>
            </a:pP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コード分析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リポジトリ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全体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解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析し、</a:t>
            </a:r>
            <a:r>
              <a:rPr dirty="0" sz="1150" spc="-114">
                <a:solidFill>
                  <a:srgbClr val="FFFFFF"/>
                </a:solidFill>
                <a:latin typeface="PMingLiU"/>
                <a:cs typeface="PMingLiU"/>
              </a:rPr>
              <a:t>コンテキス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トを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理</a:t>
            </a:r>
            <a:r>
              <a:rPr dirty="0" sz="1150" spc="-50">
                <a:solidFill>
                  <a:srgbClr val="FFFFFF"/>
                </a:solidFill>
                <a:latin typeface="Meiryo"/>
                <a:cs typeface="Meiryo"/>
              </a:rPr>
              <a:t>解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257549" y="4448174"/>
            <a:ext cx="2533650" cy="838200"/>
            <a:chOff x="3257549" y="4448174"/>
            <a:chExt cx="2533650" cy="838200"/>
          </a:xfrm>
        </p:grpSpPr>
        <p:sp>
          <p:nvSpPr>
            <p:cNvPr id="21" name="object 21" descr=""/>
            <p:cNvSpPr/>
            <p:nvPr/>
          </p:nvSpPr>
          <p:spPr>
            <a:xfrm>
              <a:off x="3257549" y="4448174"/>
              <a:ext cx="2533650" cy="838200"/>
            </a:xfrm>
            <a:custGeom>
              <a:avLst/>
              <a:gdLst/>
              <a:ahLst/>
              <a:cxnLst/>
              <a:rect l="l" t="t" r="r" b="b"/>
              <a:pathLst>
                <a:path w="2533650" h="838200">
                  <a:moveTo>
                    <a:pt x="2462453" y="838199"/>
                  </a:moveTo>
                  <a:lnTo>
                    <a:pt x="71196" y="838199"/>
                  </a:lnTo>
                  <a:lnTo>
                    <a:pt x="66241" y="837711"/>
                  </a:lnTo>
                  <a:lnTo>
                    <a:pt x="29704" y="822577"/>
                  </a:lnTo>
                  <a:lnTo>
                    <a:pt x="3885" y="786537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3" y="15621"/>
                  </a:lnTo>
                  <a:lnTo>
                    <a:pt x="2529762" y="51661"/>
                  </a:lnTo>
                  <a:lnTo>
                    <a:pt x="2533649" y="71196"/>
                  </a:lnTo>
                  <a:lnTo>
                    <a:pt x="2533649" y="767003"/>
                  </a:lnTo>
                  <a:lnTo>
                    <a:pt x="2518027" y="808493"/>
                  </a:lnTo>
                  <a:lnTo>
                    <a:pt x="2481987" y="834313"/>
                  </a:lnTo>
                  <a:lnTo>
                    <a:pt x="2467407" y="837711"/>
                  </a:lnTo>
                  <a:lnTo>
                    <a:pt x="2462453" y="8381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0480" y="4599205"/>
              <a:ext cx="155138" cy="155138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3359150" y="4509308"/>
            <a:ext cx="2159000" cy="4679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340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テスト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⽣</a:t>
            </a:r>
            <a:r>
              <a:rPr dirty="0" sz="1350" spc="-50">
                <a:solidFill>
                  <a:srgbClr val="FFFFFF"/>
                </a:solidFill>
                <a:latin typeface="SimSun"/>
                <a:cs typeface="SimSun"/>
              </a:rPr>
              <a:t>成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動的に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テストを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作成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‧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実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⾏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し検</a:t>
            </a:r>
            <a:r>
              <a:rPr dirty="0" sz="1150" spc="-50">
                <a:solidFill>
                  <a:srgbClr val="FFFFFF"/>
                </a:solidFill>
                <a:latin typeface="Meiryo"/>
                <a:cs typeface="Meiryo"/>
              </a:rPr>
              <a:t>証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09599" y="5400674"/>
            <a:ext cx="2533650" cy="838200"/>
            <a:chOff x="609599" y="5400674"/>
            <a:chExt cx="2533650" cy="838200"/>
          </a:xfrm>
        </p:grpSpPr>
        <p:sp>
          <p:nvSpPr>
            <p:cNvPr id="25" name="object 25" descr=""/>
            <p:cNvSpPr/>
            <p:nvPr/>
          </p:nvSpPr>
          <p:spPr>
            <a:xfrm>
              <a:off x="609599" y="5400674"/>
              <a:ext cx="2533650" cy="838200"/>
            </a:xfrm>
            <a:custGeom>
              <a:avLst/>
              <a:gdLst/>
              <a:ahLst/>
              <a:cxnLst/>
              <a:rect l="l" t="t" r="r" b="b"/>
              <a:pathLst>
                <a:path w="2533650" h="838200">
                  <a:moveTo>
                    <a:pt x="2462453" y="838199"/>
                  </a:moveTo>
                  <a:lnTo>
                    <a:pt x="71196" y="838199"/>
                  </a:lnTo>
                  <a:lnTo>
                    <a:pt x="66241" y="837711"/>
                  </a:lnTo>
                  <a:lnTo>
                    <a:pt x="29705" y="822577"/>
                  </a:lnTo>
                  <a:lnTo>
                    <a:pt x="3885" y="786537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4" y="15621"/>
                  </a:lnTo>
                  <a:lnTo>
                    <a:pt x="2529763" y="51661"/>
                  </a:lnTo>
                  <a:lnTo>
                    <a:pt x="2533649" y="71196"/>
                  </a:lnTo>
                  <a:lnTo>
                    <a:pt x="2533649" y="767003"/>
                  </a:lnTo>
                  <a:lnTo>
                    <a:pt x="2518027" y="808493"/>
                  </a:lnTo>
                  <a:lnTo>
                    <a:pt x="2481987" y="834312"/>
                  </a:lnTo>
                  <a:lnTo>
                    <a:pt x="2467408" y="837711"/>
                  </a:lnTo>
                  <a:lnTo>
                    <a:pt x="2462453" y="8381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899" y="5562599"/>
              <a:ext cx="171449" cy="13334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11199" y="5461808"/>
            <a:ext cx="2286000" cy="4679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340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リファクタリング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-125">
                <a:solidFill>
                  <a:srgbClr val="FFFFFF"/>
                </a:solidFill>
                <a:latin typeface="PMingLiU"/>
                <a:cs typeface="PMingLiU"/>
              </a:rPr>
              <a:t>コードベース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の最適化と再構築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⽀</a:t>
            </a:r>
            <a:r>
              <a:rPr dirty="0" sz="1150" spc="-50">
                <a:solidFill>
                  <a:srgbClr val="FFFFFF"/>
                </a:solidFill>
                <a:latin typeface="SimSun"/>
                <a:cs typeface="SimSun"/>
              </a:rPr>
              <a:t>援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257549" y="5400674"/>
            <a:ext cx="2533650" cy="838200"/>
            <a:chOff x="3257549" y="5400674"/>
            <a:chExt cx="2533650" cy="838200"/>
          </a:xfrm>
        </p:grpSpPr>
        <p:sp>
          <p:nvSpPr>
            <p:cNvPr id="29" name="object 29" descr=""/>
            <p:cNvSpPr/>
            <p:nvPr/>
          </p:nvSpPr>
          <p:spPr>
            <a:xfrm>
              <a:off x="3257549" y="5400674"/>
              <a:ext cx="2533650" cy="838200"/>
            </a:xfrm>
            <a:custGeom>
              <a:avLst/>
              <a:gdLst/>
              <a:ahLst/>
              <a:cxnLst/>
              <a:rect l="l" t="t" r="r" b="b"/>
              <a:pathLst>
                <a:path w="2533650" h="838200">
                  <a:moveTo>
                    <a:pt x="2462453" y="838199"/>
                  </a:moveTo>
                  <a:lnTo>
                    <a:pt x="71196" y="838199"/>
                  </a:lnTo>
                  <a:lnTo>
                    <a:pt x="66241" y="837711"/>
                  </a:lnTo>
                  <a:lnTo>
                    <a:pt x="29704" y="822577"/>
                  </a:lnTo>
                  <a:lnTo>
                    <a:pt x="3885" y="786537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3" y="15621"/>
                  </a:lnTo>
                  <a:lnTo>
                    <a:pt x="2529762" y="51661"/>
                  </a:lnTo>
                  <a:lnTo>
                    <a:pt x="2533649" y="71196"/>
                  </a:lnTo>
                  <a:lnTo>
                    <a:pt x="2533649" y="767003"/>
                  </a:lnTo>
                  <a:lnTo>
                    <a:pt x="2518027" y="808493"/>
                  </a:lnTo>
                  <a:lnTo>
                    <a:pt x="2481987" y="834312"/>
                  </a:lnTo>
                  <a:lnTo>
                    <a:pt x="2467407" y="837711"/>
                  </a:lnTo>
                  <a:lnTo>
                    <a:pt x="2462453" y="8381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71433" y="5553074"/>
              <a:ext cx="191303" cy="1523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3359150" y="5461808"/>
            <a:ext cx="2292350" cy="6584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40"/>
              </a:spcBef>
            </a:pP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対話型開発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然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⾔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語での会話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通じた開発</a:t>
            </a:r>
            <a:r>
              <a:rPr dirty="0" sz="1150" spc="-105">
                <a:solidFill>
                  <a:srgbClr val="FFFFFF"/>
                </a:solidFill>
                <a:latin typeface="PMingLiU"/>
                <a:cs typeface="PMingLiU"/>
              </a:rPr>
              <a:t>プロセ</a:t>
            </a:r>
            <a:r>
              <a:rPr dirty="0" sz="1150" spc="-50">
                <a:solidFill>
                  <a:srgbClr val="FFFFFF"/>
                </a:solidFill>
                <a:latin typeface="PMingLiU"/>
                <a:cs typeface="PMingLiU"/>
              </a:rPr>
              <a:t>ス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063326" y="5076824"/>
            <a:ext cx="27305" cy="9525"/>
          </a:xfrm>
          <a:custGeom>
            <a:avLst/>
            <a:gdLst/>
            <a:ahLst/>
            <a:cxnLst/>
            <a:rect l="l" t="t" r="r" b="b"/>
            <a:pathLst>
              <a:path w="27304" h="9525">
                <a:moveTo>
                  <a:pt x="26994" y="9524"/>
                </a:moveTo>
                <a:lnTo>
                  <a:pt x="0" y="9524"/>
                </a:lnTo>
                <a:lnTo>
                  <a:pt x="0" y="0"/>
                </a:lnTo>
                <a:lnTo>
                  <a:pt x="26994" y="0"/>
                </a:lnTo>
                <a:lnTo>
                  <a:pt x="26994" y="9524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6235699" y="4921465"/>
            <a:ext cx="867410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65" i="1">
                <a:solidFill>
                  <a:srgbClr val="FFFFFF"/>
                </a:solidFill>
                <a:latin typeface="Meiryo"/>
                <a:cs typeface="Meiryo"/>
              </a:rPr>
              <a:t>出典</a:t>
            </a:r>
            <a:r>
              <a:rPr dirty="0" sz="1050" spc="-45" i="1">
                <a:solidFill>
                  <a:srgbClr val="FFFFFF"/>
                </a:solidFill>
                <a:latin typeface="DejaVu Sans"/>
                <a:cs typeface="DejaVu Sans"/>
              </a:rPr>
              <a:t>: </a:t>
            </a:r>
            <a:r>
              <a:rPr dirty="0" u="sng" sz="1050" spc="-85" i="1">
                <a:solidFill>
                  <a:srgbClr val="FFFFFF"/>
                </a:solidFill>
                <a:uFill>
                  <a:solidFill>
                    <a:srgbClr val="FEFEFE"/>
                  </a:solidFill>
                </a:uFill>
                <a:latin typeface="DejaVu Sans"/>
                <a:cs typeface="DejaVu Sans"/>
                <a:hlinkClick r:id="rId9"/>
              </a:rPr>
              <a:t>Publickey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248398" y="5343524"/>
            <a:ext cx="5486400" cy="2857500"/>
            <a:chOff x="6248398" y="5343524"/>
            <a:chExt cx="5486400" cy="2857500"/>
          </a:xfrm>
        </p:grpSpPr>
        <p:sp>
          <p:nvSpPr>
            <p:cNvPr id="35" name="object 35" descr=""/>
            <p:cNvSpPr/>
            <p:nvPr/>
          </p:nvSpPr>
          <p:spPr>
            <a:xfrm>
              <a:off x="6248398" y="5343524"/>
              <a:ext cx="5486400" cy="2857500"/>
            </a:xfrm>
            <a:custGeom>
              <a:avLst/>
              <a:gdLst/>
              <a:ahLst/>
              <a:cxnLst/>
              <a:rect l="l" t="t" r="r" b="b"/>
              <a:pathLst>
                <a:path w="5486400" h="2857500">
                  <a:moveTo>
                    <a:pt x="5415203" y="2857499"/>
                  </a:moveTo>
                  <a:lnTo>
                    <a:pt x="71196" y="2857499"/>
                  </a:lnTo>
                  <a:lnTo>
                    <a:pt x="66241" y="2857010"/>
                  </a:lnTo>
                  <a:lnTo>
                    <a:pt x="29705" y="2841876"/>
                  </a:lnTo>
                  <a:lnTo>
                    <a:pt x="3885" y="2805836"/>
                  </a:lnTo>
                  <a:lnTo>
                    <a:pt x="0" y="2786302"/>
                  </a:lnTo>
                  <a:lnTo>
                    <a:pt x="0" y="2781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0"/>
                  </a:lnTo>
                  <a:lnTo>
                    <a:pt x="5482513" y="51660"/>
                  </a:lnTo>
                  <a:lnTo>
                    <a:pt x="5486400" y="71196"/>
                  </a:lnTo>
                  <a:lnTo>
                    <a:pt x="5486400" y="2786302"/>
                  </a:lnTo>
                  <a:lnTo>
                    <a:pt x="5470776" y="2827792"/>
                  </a:lnTo>
                  <a:lnTo>
                    <a:pt x="5434737" y="2853612"/>
                  </a:lnTo>
                  <a:lnTo>
                    <a:pt x="5420158" y="2857010"/>
                  </a:lnTo>
                  <a:lnTo>
                    <a:pt x="5415203" y="2857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00798" y="7362824"/>
              <a:ext cx="5181600" cy="685800"/>
            </a:xfrm>
            <a:custGeom>
              <a:avLst/>
              <a:gdLst/>
              <a:ahLst/>
              <a:cxnLst/>
              <a:rect l="l" t="t" r="r" b="b"/>
              <a:pathLst>
                <a:path w="5181600" h="685800">
                  <a:moveTo>
                    <a:pt x="5110403" y="685799"/>
                  </a:moveTo>
                  <a:lnTo>
                    <a:pt x="71197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6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0"/>
                  </a:lnTo>
                  <a:lnTo>
                    <a:pt x="5181599" y="71196"/>
                  </a:lnTo>
                  <a:lnTo>
                    <a:pt x="5181599" y="614603"/>
                  </a:lnTo>
                  <a:lnTo>
                    <a:pt x="5165976" y="656093"/>
                  </a:lnTo>
                  <a:lnTo>
                    <a:pt x="5129937" y="681913"/>
                  </a:lnTo>
                  <a:lnTo>
                    <a:pt x="5115357" y="685311"/>
                  </a:lnTo>
                  <a:lnTo>
                    <a:pt x="5110403" y="685799"/>
                  </a:lnTo>
                  <a:close/>
                </a:path>
              </a:pathLst>
            </a:custGeom>
            <a:solidFill>
              <a:srgbClr val="F59D0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799" y="5545931"/>
              <a:ext cx="238124" cy="166687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6702425" y="5464936"/>
            <a:ext cx="135890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00">
                <a:solidFill>
                  <a:srgbClr val="FFFFFF"/>
                </a:solidFill>
                <a:latin typeface="SimSun"/>
                <a:cs typeface="SimSun"/>
              </a:rPr>
              <a:t>開発者への影響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418897" y="5923597"/>
            <a:ext cx="260985" cy="1896745"/>
            <a:chOff x="6418897" y="5923597"/>
            <a:chExt cx="260985" cy="1896745"/>
          </a:xfrm>
        </p:grpSpPr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8897" y="5923597"/>
              <a:ext cx="78075" cy="135254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8897" y="6495097"/>
              <a:ext cx="78075" cy="135254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8897" y="7066597"/>
              <a:ext cx="78075" cy="135254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22243" y="7591424"/>
              <a:ext cx="157153" cy="228600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6559550" y="5831992"/>
            <a:ext cx="489204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開発効率の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⼤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幅向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上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：複雑な実装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タスクを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動化す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る</a:t>
            </a:r>
            <a:r>
              <a:rPr dirty="0" sz="1350" spc="-175">
                <a:solidFill>
                  <a:srgbClr val="FFFFFF"/>
                </a:solidFill>
                <a:latin typeface="SimSun"/>
                <a:cs typeface="SimSun"/>
              </a:rPr>
              <a:t>ことで、開発者は</a:t>
            </a:r>
            <a:r>
              <a:rPr dirty="0" sz="1350" spc="-185">
                <a:solidFill>
                  <a:srgbClr val="FFFFFF"/>
                </a:solidFill>
                <a:latin typeface="PMingLiU"/>
                <a:cs typeface="PMingLiU"/>
              </a:rPr>
              <a:t>より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創造的な作業に集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中</a:t>
            </a:r>
            <a:r>
              <a:rPr dirty="0" sz="1350" spc="-185">
                <a:solidFill>
                  <a:srgbClr val="FFFFFF"/>
                </a:solidFill>
                <a:latin typeface="SimSun"/>
                <a:cs typeface="SimSun"/>
              </a:rPr>
              <a:t>でき</a:t>
            </a:r>
            <a:r>
              <a:rPr dirty="0" sz="1350" spc="-50">
                <a:solidFill>
                  <a:srgbClr val="FFFFFF"/>
                </a:solidFill>
                <a:latin typeface="PMingLiU"/>
                <a:cs typeface="PMingLiU"/>
              </a:rPr>
              <a:t>る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59550" y="6403492"/>
            <a:ext cx="4897755" cy="1511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学習曲線の短縮：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新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しい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⾔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語や</a:t>
            </a:r>
            <a:r>
              <a:rPr dirty="0" sz="1350" spc="-185">
                <a:solidFill>
                  <a:srgbClr val="FFFFFF"/>
                </a:solidFill>
                <a:latin typeface="PMingLiU"/>
                <a:cs typeface="PMingLiU"/>
              </a:rPr>
              <a:t>フレームワーク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の学習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55">
                <a:solidFill>
                  <a:srgbClr val="FFFFFF"/>
                </a:solidFill>
                <a:latin typeface="SimSun"/>
                <a:cs typeface="SimSun"/>
              </a:rPr>
              <a:t>加速し、実装例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動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⽣</a:t>
            </a:r>
            <a:r>
              <a:rPr dirty="0" sz="1350" spc="-50">
                <a:solidFill>
                  <a:srgbClr val="FFFFFF"/>
                </a:solidFill>
                <a:latin typeface="SimSun"/>
                <a:cs typeface="SimSun"/>
              </a:rPr>
              <a:t>成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コードレビュー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⽀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援：潜在的な問題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事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前に検出し、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改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善案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提案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SimSun"/>
              <a:cs typeface="SimSun"/>
            </a:endParaRPr>
          </a:p>
          <a:p>
            <a:pPr marL="240665" marR="119380">
              <a:lnSpc>
                <a:spcPct val="111100"/>
              </a:lnSpc>
              <a:spcBef>
                <a:spcPts val="5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「</a:t>
            </a:r>
            <a:r>
              <a:rPr dirty="0" sz="1350" spc="-95">
                <a:solidFill>
                  <a:srgbClr val="FFFFFF"/>
                </a:solidFill>
                <a:latin typeface="DejaVu Sans"/>
                <a:cs typeface="DejaVu Sans"/>
              </a:rPr>
              <a:t>Coding</a:t>
            </a:r>
            <a:r>
              <a:rPr dirty="0" sz="1350" spc="17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5">
                <a:solidFill>
                  <a:srgbClr val="FFFFFF"/>
                </a:solidFill>
                <a:latin typeface="DejaVu Sans"/>
                <a:cs typeface="DejaVu Sans"/>
              </a:rPr>
              <a:t>Agent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は単な</a:t>
            </a: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るツール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ではなく、開発</a:t>
            </a:r>
            <a:r>
              <a:rPr dirty="0" sz="1350" spc="-185">
                <a:solidFill>
                  <a:srgbClr val="FFFFFF"/>
                </a:solidFill>
                <a:latin typeface="PMingLiU"/>
                <a:cs typeface="PMingLiU"/>
              </a:rPr>
              <a:t>チーム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⼀</a:t>
            </a:r>
            <a:r>
              <a:rPr dirty="0" sz="1350" spc="-130">
                <a:solidFill>
                  <a:srgbClr val="FFFFFF"/>
                </a:solidFill>
                <a:latin typeface="SimSun"/>
                <a:cs typeface="SimSun"/>
              </a:rPr>
              <a:t>員とし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て機能し、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ソフトウェア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開発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プロセス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全体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変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⾰</a:t>
            </a:r>
            <a:r>
              <a:rPr dirty="0" sz="1350" spc="-140">
                <a:solidFill>
                  <a:srgbClr val="FFFFFF"/>
                </a:solidFill>
                <a:latin typeface="SimSun"/>
                <a:cs typeface="SimSun"/>
              </a:rPr>
              <a:t>します」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0658474" y="8486775"/>
            <a:ext cx="1343025" cy="323850"/>
            <a:chOff x="10658474" y="8486775"/>
            <a:chExt cx="1343025" cy="323850"/>
          </a:xfrm>
        </p:grpSpPr>
        <p:sp>
          <p:nvSpPr>
            <p:cNvPr id="47" name="object 47" descr=""/>
            <p:cNvSpPr/>
            <p:nvPr/>
          </p:nvSpPr>
          <p:spPr>
            <a:xfrm>
              <a:off x="10658474" y="8486775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72774" y="8582024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7026721" y="8366251"/>
            <a:ext cx="487362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65">
                <a:solidFill>
                  <a:srgbClr val="FFFFFF"/>
                </a:solidFill>
                <a:latin typeface="SimSun"/>
                <a:cs typeface="SimSun"/>
              </a:rPr>
              <a:t>と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 (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) -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150">
              <a:latin typeface="DejaVu Sans"/>
              <a:cs typeface="DejaVu Sans"/>
            </a:endParaRPr>
          </a:p>
          <a:p>
            <a:pPr marL="3934460">
              <a:lnSpc>
                <a:spcPct val="100000"/>
              </a:lnSpc>
              <a:spcBef>
                <a:spcPts val="270"/>
              </a:spcBef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9725025"/>
            <a:chOff x="0" y="0"/>
            <a:chExt cx="12192000" cy="97250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972502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200" y="586845"/>
              <a:ext cx="447675" cy="348615"/>
            </a:xfrm>
            <a:custGeom>
              <a:avLst/>
              <a:gdLst/>
              <a:ahLst/>
              <a:cxnLst/>
              <a:rect l="l" t="t" r="r" b="b"/>
              <a:pathLst>
                <a:path w="447675" h="348615">
                  <a:moveTo>
                    <a:pt x="286014" y="348191"/>
                  </a:moveTo>
                  <a:lnTo>
                    <a:pt x="211402" y="348191"/>
                  </a:lnTo>
                  <a:lnTo>
                    <a:pt x="196883" y="345258"/>
                  </a:lnTo>
                  <a:lnTo>
                    <a:pt x="185025" y="337262"/>
                  </a:lnTo>
                  <a:lnTo>
                    <a:pt x="177028" y="325403"/>
                  </a:lnTo>
                  <a:lnTo>
                    <a:pt x="174095" y="310885"/>
                  </a:lnTo>
                  <a:lnTo>
                    <a:pt x="174095" y="234951"/>
                  </a:lnTo>
                  <a:lnTo>
                    <a:pt x="174173" y="233630"/>
                  </a:lnTo>
                  <a:lnTo>
                    <a:pt x="174328" y="232386"/>
                  </a:lnTo>
                  <a:lnTo>
                    <a:pt x="111918" y="149224"/>
                  </a:lnTo>
                  <a:lnTo>
                    <a:pt x="37306" y="149224"/>
                  </a:lnTo>
                  <a:lnTo>
                    <a:pt x="22788" y="146292"/>
                  </a:lnTo>
                  <a:lnTo>
                    <a:pt x="10929" y="138295"/>
                  </a:lnTo>
                  <a:lnTo>
                    <a:pt x="2932" y="126436"/>
                  </a:lnTo>
                  <a:lnTo>
                    <a:pt x="0" y="111918"/>
                  </a:lnTo>
                  <a:lnTo>
                    <a:pt x="0" y="37306"/>
                  </a:lnTo>
                  <a:lnTo>
                    <a:pt x="2932" y="22788"/>
                  </a:lnTo>
                  <a:lnTo>
                    <a:pt x="10929" y="10929"/>
                  </a:lnTo>
                  <a:lnTo>
                    <a:pt x="22788" y="2932"/>
                  </a:lnTo>
                  <a:lnTo>
                    <a:pt x="37306" y="0"/>
                  </a:lnTo>
                  <a:lnTo>
                    <a:pt x="111918" y="0"/>
                  </a:lnTo>
                  <a:lnTo>
                    <a:pt x="126436" y="2932"/>
                  </a:lnTo>
                  <a:lnTo>
                    <a:pt x="138295" y="10929"/>
                  </a:lnTo>
                  <a:lnTo>
                    <a:pt x="146292" y="22788"/>
                  </a:lnTo>
                  <a:lnTo>
                    <a:pt x="149224" y="37306"/>
                  </a:lnTo>
                  <a:lnTo>
                    <a:pt x="149224" y="49741"/>
                  </a:lnTo>
                  <a:lnTo>
                    <a:pt x="298449" y="49741"/>
                  </a:lnTo>
                  <a:lnTo>
                    <a:pt x="298449" y="37306"/>
                  </a:lnTo>
                  <a:lnTo>
                    <a:pt x="301382" y="22788"/>
                  </a:lnTo>
                  <a:lnTo>
                    <a:pt x="309379" y="10929"/>
                  </a:lnTo>
                  <a:lnTo>
                    <a:pt x="321238" y="2932"/>
                  </a:lnTo>
                  <a:lnTo>
                    <a:pt x="335756" y="0"/>
                  </a:lnTo>
                  <a:lnTo>
                    <a:pt x="410368" y="0"/>
                  </a:lnTo>
                  <a:lnTo>
                    <a:pt x="424886" y="2932"/>
                  </a:lnTo>
                  <a:lnTo>
                    <a:pt x="436745" y="10929"/>
                  </a:lnTo>
                  <a:lnTo>
                    <a:pt x="444742" y="22788"/>
                  </a:lnTo>
                  <a:lnTo>
                    <a:pt x="447674" y="37306"/>
                  </a:lnTo>
                  <a:lnTo>
                    <a:pt x="447674" y="111918"/>
                  </a:lnTo>
                  <a:lnTo>
                    <a:pt x="444742" y="126436"/>
                  </a:lnTo>
                  <a:lnTo>
                    <a:pt x="436745" y="138295"/>
                  </a:lnTo>
                  <a:lnTo>
                    <a:pt x="424886" y="146292"/>
                  </a:lnTo>
                  <a:lnTo>
                    <a:pt x="410368" y="149224"/>
                  </a:lnTo>
                  <a:lnTo>
                    <a:pt x="335756" y="149224"/>
                  </a:lnTo>
                  <a:lnTo>
                    <a:pt x="321238" y="146292"/>
                  </a:lnTo>
                  <a:lnTo>
                    <a:pt x="309379" y="138295"/>
                  </a:lnTo>
                  <a:lnTo>
                    <a:pt x="301382" y="126436"/>
                  </a:lnTo>
                  <a:lnTo>
                    <a:pt x="298449" y="111918"/>
                  </a:lnTo>
                  <a:lnTo>
                    <a:pt x="298449" y="99483"/>
                  </a:lnTo>
                  <a:lnTo>
                    <a:pt x="149224" y="99483"/>
                  </a:lnTo>
                  <a:lnTo>
                    <a:pt x="149224" y="113240"/>
                  </a:lnTo>
                  <a:lnTo>
                    <a:pt x="149147" y="114561"/>
                  </a:lnTo>
                  <a:lnTo>
                    <a:pt x="148991" y="115804"/>
                  </a:lnTo>
                  <a:lnTo>
                    <a:pt x="211402" y="198966"/>
                  </a:lnTo>
                  <a:lnTo>
                    <a:pt x="286014" y="198966"/>
                  </a:lnTo>
                  <a:lnTo>
                    <a:pt x="300532" y="201899"/>
                  </a:lnTo>
                  <a:lnTo>
                    <a:pt x="312391" y="209896"/>
                  </a:lnTo>
                  <a:lnTo>
                    <a:pt x="320388" y="221754"/>
                  </a:lnTo>
                  <a:lnTo>
                    <a:pt x="323320" y="236272"/>
                  </a:lnTo>
                  <a:lnTo>
                    <a:pt x="323320" y="310885"/>
                  </a:lnTo>
                  <a:lnTo>
                    <a:pt x="320388" y="325403"/>
                  </a:lnTo>
                  <a:lnTo>
                    <a:pt x="312391" y="337262"/>
                  </a:lnTo>
                  <a:lnTo>
                    <a:pt x="300532" y="345258"/>
                  </a:lnTo>
                  <a:lnTo>
                    <a:pt x="286014" y="3481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6956" y="424192"/>
            <a:ext cx="7747000" cy="5759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20"/>
              <a:t>MCP</a:t>
            </a:r>
            <a:r>
              <a:rPr dirty="0" spc="-165"/>
              <a:t> (</a:t>
            </a:r>
            <a:r>
              <a:rPr dirty="0" spc="-245"/>
              <a:t>Model</a:t>
            </a:r>
            <a:r>
              <a:rPr dirty="0" spc="-75"/>
              <a:t> </a:t>
            </a:r>
            <a:r>
              <a:rPr dirty="0" spc="-240"/>
              <a:t>Context</a:t>
            </a:r>
            <a:r>
              <a:rPr dirty="0" spc="-75"/>
              <a:t> </a:t>
            </a:r>
            <a:r>
              <a:rPr dirty="0" spc="-210"/>
              <a:t>Protocol</a:t>
            </a:r>
            <a:r>
              <a:rPr dirty="0" spc="-145"/>
              <a:t>) </a:t>
            </a:r>
            <a:r>
              <a:rPr dirty="0" sz="3600" spc="-495" b="0">
                <a:latin typeface="SimSun"/>
                <a:cs typeface="SimSun"/>
              </a:rPr>
              <a:t>とは</a:t>
            </a:r>
            <a:endParaRPr sz="3600">
              <a:latin typeface="SimSun"/>
              <a:cs typeface="SimSu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4048124"/>
            <a:ext cx="11277600" cy="4876800"/>
            <a:chOff x="457199" y="4048124"/>
            <a:chExt cx="11277600" cy="4876800"/>
          </a:xfrm>
        </p:grpSpPr>
        <p:sp>
          <p:nvSpPr>
            <p:cNvPr id="7" name="object 7" descr=""/>
            <p:cNvSpPr/>
            <p:nvPr/>
          </p:nvSpPr>
          <p:spPr>
            <a:xfrm>
              <a:off x="495299" y="4048124"/>
              <a:ext cx="5448300" cy="1371600"/>
            </a:xfrm>
            <a:custGeom>
              <a:avLst/>
              <a:gdLst/>
              <a:ahLst/>
              <a:cxnLst/>
              <a:rect l="l" t="t" r="r" b="b"/>
              <a:pathLst>
                <a:path w="5448300" h="1371600">
                  <a:moveTo>
                    <a:pt x="0" y="1371599"/>
                  </a:moveTo>
                  <a:lnTo>
                    <a:pt x="5448299" y="1371599"/>
                  </a:lnTo>
                  <a:lnTo>
                    <a:pt x="5448299" y="0"/>
                  </a:lnTo>
                  <a:lnTo>
                    <a:pt x="0" y="0"/>
                  </a:lnTo>
                  <a:lnTo>
                    <a:pt x="0" y="1371599"/>
                  </a:lnTo>
                  <a:close/>
                </a:path>
              </a:pathLst>
            </a:custGeom>
            <a:solidFill>
              <a:srgbClr val="0078D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199" y="4048124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0078D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4533899"/>
              <a:ext cx="152399" cy="1333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4838699"/>
              <a:ext cx="133349" cy="1333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" y="5143499"/>
              <a:ext cx="152399" cy="13334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248398" y="7934324"/>
              <a:ext cx="5486400" cy="990600"/>
            </a:xfrm>
            <a:custGeom>
              <a:avLst/>
              <a:gdLst/>
              <a:ahLst/>
              <a:cxnLst/>
              <a:rect l="l" t="t" r="r" b="b"/>
              <a:pathLst>
                <a:path w="5486400" h="990600">
                  <a:moveTo>
                    <a:pt x="5415203" y="990599"/>
                  </a:moveTo>
                  <a:lnTo>
                    <a:pt x="71196" y="990599"/>
                  </a:lnTo>
                  <a:lnTo>
                    <a:pt x="66241" y="990111"/>
                  </a:lnTo>
                  <a:lnTo>
                    <a:pt x="29705" y="974977"/>
                  </a:lnTo>
                  <a:lnTo>
                    <a:pt x="3885" y="938936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3" y="51661"/>
                  </a:lnTo>
                  <a:lnTo>
                    <a:pt x="5486400" y="71196"/>
                  </a:lnTo>
                  <a:lnTo>
                    <a:pt x="5486400" y="919403"/>
                  </a:lnTo>
                  <a:lnTo>
                    <a:pt x="5470776" y="960892"/>
                  </a:lnTo>
                  <a:lnTo>
                    <a:pt x="5434737" y="986713"/>
                  </a:lnTo>
                  <a:lnTo>
                    <a:pt x="5420158" y="990111"/>
                  </a:lnTo>
                  <a:lnTo>
                    <a:pt x="5415203" y="990599"/>
                  </a:lnTo>
                  <a:close/>
                </a:path>
              </a:pathLst>
            </a:custGeom>
            <a:solidFill>
              <a:srgbClr val="D9770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09729" y="82867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BD3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754812" y="8041792"/>
            <a:ext cx="475234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2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の登場に</a:t>
            </a:r>
            <a:r>
              <a:rPr dirty="0" sz="1350" spc="-210">
                <a:solidFill>
                  <a:srgbClr val="FFFFFF"/>
                </a:solidFill>
                <a:latin typeface="PMingLiU"/>
                <a:cs typeface="PMingLiU"/>
              </a:rPr>
              <a:t>より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dirty="0" sz="1350" spc="-8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は</a:t>
            </a:r>
            <a:r>
              <a:rPr dirty="0" sz="1350" spc="-175">
                <a:solidFill>
                  <a:srgbClr val="FFFFFF"/>
                </a:solidFill>
                <a:latin typeface="PMingLiU"/>
                <a:cs typeface="PMingLiU"/>
              </a:rPr>
              <a:t>アプリケーション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間、</a:t>
            </a:r>
            <a:r>
              <a:rPr dirty="0" sz="1350" spc="-155">
                <a:solidFill>
                  <a:srgbClr val="FFFFFF"/>
                </a:solidFill>
                <a:latin typeface="PMingLiU"/>
                <a:cs typeface="PMingLiU"/>
              </a:rPr>
              <a:t>デバイス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間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移動しなが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ら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ユーザー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の意図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理解し、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タスクを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代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⾏</a:t>
            </a:r>
            <a:r>
              <a:rPr dirty="0" sz="1350" spc="-185">
                <a:solidFill>
                  <a:srgbClr val="FFFFFF"/>
                </a:solidFill>
                <a:latin typeface="SimSun"/>
                <a:cs typeface="SimSun"/>
              </a:rPr>
              <a:t>でき</a:t>
            </a:r>
            <a:r>
              <a:rPr dirty="0" sz="1350" spc="-110">
                <a:solidFill>
                  <a:srgbClr val="FFFFFF"/>
                </a:solidFill>
                <a:latin typeface="PMingLiU"/>
                <a:cs typeface="PMingLiU"/>
              </a:rPr>
              <a:t>るよ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うにな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り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57199" y="1285874"/>
            <a:ext cx="5486400" cy="2438400"/>
            <a:chOff x="457199" y="1285874"/>
            <a:chExt cx="5486400" cy="2438400"/>
          </a:xfrm>
        </p:grpSpPr>
        <p:sp>
          <p:nvSpPr>
            <p:cNvPr id="16" name="object 16" descr=""/>
            <p:cNvSpPr/>
            <p:nvPr/>
          </p:nvSpPr>
          <p:spPr>
            <a:xfrm>
              <a:off x="457199" y="1285874"/>
              <a:ext cx="5486400" cy="2438400"/>
            </a:xfrm>
            <a:custGeom>
              <a:avLst/>
              <a:gdLst/>
              <a:ahLst/>
              <a:cxnLst/>
              <a:rect l="l" t="t" r="r" b="b"/>
              <a:pathLst>
                <a:path w="5486400" h="2438400">
                  <a:moveTo>
                    <a:pt x="5415202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2367203"/>
                  </a:lnTo>
                  <a:lnTo>
                    <a:pt x="5470777" y="2408694"/>
                  </a:lnTo>
                  <a:lnTo>
                    <a:pt x="5434737" y="2434513"/>
                  </a:lnTo>
                  <a:lnTo>
                    <a:pt x="5420157" y="2437911"/>
                  </a:lnTo>
                  <a:lnTo>
                    <a:pt x="5415202" y="2438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147637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78593" y="85725"/>
                  </a:moveTo>
                  <a:lnTo>
                    <a:pt x="107156" y="85725"/>
                  </a:lnTo>
                  <a:lnTo>
                    <a:pt x="98816" y="84040"/>
                  </a:lnTo>
                  <a:lnTo>
                    <a:pt x="92003" y="79446"/>
                  </a:lnTo>
                  <a:lnTo>
                    <a:pt x="87409" y="72633"/>
                  </a:lnTo>
                  <a:lnTo>
                    <a:pt x="85725" y="64293"/>
                  </a:lnTo>
                  <a:lnTo>
                    <a:pt x="85725" y="21431"/>
                  </a:lnTo>
                  <a:lnTo>
                    <a:pt x="87409" y="13091"/>
                  </a:lnTo>
                  <a:lnTo>
                    <a:pt x="92003" y="6278"/>
                  </a:lnTo>
                  <a:lnTo>
                    <a:pt x="98816" y="1684"/>
                  </a:lnTo>
                  <a:lnTo>
                    <a:pt x="107156" y="0"/>
                  </a:lnTo>
                  <a:lnTo>
                    <a:pt x="178593" y="0"/>
                  </a:lnTo>
                  <a:lnTo>
                    <a:pt x="186933" y="1684"/>
                  </a:lnTo>
                  <a:lnTo>
                    <a:pt x="193746" y="6278"/>
                  </a:lnTo>
                  <a:lnTo>
                    <a:pt x="198340" y="13091"/>
                  </a:lnTo>
                  <a:lnTo>
                    <a:pt x="200025" y="21431"/>
                  </a:lnTo>
                  <a:lnTo>
                    <a:pt x="200025" y="28575"/>
                  </a:ln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64293"/>
                  </a:lnTo>
                  <a:lnTo>
                    <a:pt x="198340" y="72633"/>
                  </a:lnTo>
                  <a:lnTo>
                    <a:pt x="193746" y="79446"/>
                  </a:lnTo>
                  <a:lnTo>
                    <a:pt x="186933" y="84040"/>
                  </a:lnTo>
                  <a:lnTo>
                    <a:pt x="178593" y="85725"/>
                  </a:lnTo>
                  <a:close/>
                </a:path>
                <a:path w="285750" h="22860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57150"/>
                  </a:lnTo>
                  <a:close/>
                </a:path>
                <a:path w="285750" h="228600">
                  <a:moveTo>
                    <a:pt x="157162" y="100012"/>
                  </a:moveTo>
                  <a:lnTo>
                    <a:pt x="128587" y="100012"/>
                  </a:lnTo>
                  <a:lnTo>
                    <a:pt x="128587" y="85725"/>
                  </a:lnTo>
                  <a:lnTo>
                    <a:pt x="157162" y="85725"/>
                  </a:lnTo>
                  <a:lnTo>
                    <a:pt x="157162" y="100012"/>
                  </a:lnTo>
                  <a:close/>
                </a:path>
                <a:path w="285750" h="228600">
                  <a:moveTo>
                    <a:pt x="279365" y="128587"/>
                  </a:moveTo>
                  <a:lnTo>
                    <a:pt x="6384" y="128587"/>
                  </a:lnTo>
                  <a:lnTo>
                    <a:pt x="0" y="122202"/>
                  </a:lnTo>
                  <a:lnTo>
                    <a:pt x="0" y="106397"/>
                  </a:lnTo>
                  <a:lnTo>
                    <a:pt x="6384" y="100012"/>
                  </a:lnTo>
                  <a:lnTo>
                    <a:pt x="279365" y="100012"/>
                  </a:lnTo>
                  <a:lnTo>
                    <a:pt x="285750" y="106397"/>
                  </a:lnTo>
                  <a:lnTo>
                    <a:pt x="285750" y="122202"/>
                  </a:lnTo>
                  <a:lnTo>
                    <a:pt x="279365" y="128587"/>
                  </a:lnTo>
                  <a:close/>
                </a:path>
                <a:path w="285750" h="228600">
                  <a:moveTo>
                    <a:pt x="85725" y="142875"/>
                  </a:moveTo>
                  <a:lnTo>
                    <a:pt x="57150" y="142875"/>
                  </a:lnTo>
                  <a:lnTo>
                    <a:pt x="57150" y="128587"/>
                  </a:lnTo>
                  <a:lnTo>
                    <a:pt x="85725" y="128587"/>
                  </a:lnTo>
                  <a:lnTo>
                    <a:pt x="85725" y="142875"/>
                  </a:lnTo>
                  <a:close/>
                </a:path>
                <a:path w="285750" h="228600">
                  <a:moveTo>
                    <a:pt x="228600" y="142875"/>
                  </a:moveTo>
                  <a:lnTo>
                    <a:pt x="200025" y="142875"/>
                  </a:lnTo>
                  <a:lnTo>
                    <a:pt x="200025" y="128587"/>
                  </a:lnTo>
                  <a:lnTo>
                    <a:pt x="228600" y="128587"/>
                  </a:lnTo>
                  <a:lnTo>
                    <a:pt x="228600" y="142875"/>
                  </a:lnTo>
                  <a:close/>
                </a:path>
                <a:path w="285750" h="228600">
                  <a:moveTo>
                    <a:pt x="107156" y="228600"/>
                  </a:moveTo>
                  <a:lnTo>
                    <a:pt x="35718" y="228600"/>
                  </a:lnTo>
                  <a:lnTo>
                    <a:pt x="27378" y="226915"/>
                  </a:lnTo>
                  <a:lnTo>
                    <a:pt x="20566" y="222321"/>
                  </a:lnTo>
                  <a:lnTo>
                    <a:pt x="15972" y="215508"/>
                  </a:lnTo>
                  <a:lnTo>
                    <a:pt x="14287" y="207168"/>
                  </a:lnTo>
                  <a:lnTo>
                    <a:pt x="14287" y="164306"/>
                  </a:lnTo>
                  <a:lnTo>
                    <a:pt x="15972" y="155966"/>
                  </a:lnTo>
                  <a:lnTo>
                    <a:pt x="20566" y="149153"/>
                  </a:lnTo>
                  <a:lnTo>
                    <a:pt x="27378" y="144559"/>
                  </a:lnTo>
                  <a:lnTo>
                    <a:pt x="35718" y="142875"/>
                  </a:lnTo>
                  <a:lnTo>
                    <a:pt x="107156" y="142875"/>
                  </a:lnTo>
                  <a:lnTo>
                    <a:pt x="115496" y="144559"/>
                  </a:lnTo>
                  <a:lnTo>
                    <a:pt x="122308" y="149153"/>
                  </a:lnTo>
                  <a:lnTo>
                    <a:pt x="126902" y="155966"/>
                  </a:lnTo>
                  <a:lnTo>
                    <a:pt x="128587" y="164306"/>
                  </a:lnTo>
                  <a:lnTo>
                    <a:pt x="128587" y="171450"/>
                  </a:lnTo>
                  <a:lnTo>
                    <a:pt x="42862" y="171450"/>
                  </a:lnTo>
                  <a:lnTo>
                    <a:pt x="42862" y="200025"/>
                  </a:lnTo>
                  <a:lnTo>
                    <a:pt x="128587" y="200025"/>
                  </a:lnTo>
                  <a:lnTo>
                    <a:pt x="128587" y="207168"/>
                  </a:lnTo>
                  <a:lnTo>
                    <a:pt x="126902" y="215508"/>
                  </a:lnTo>
                  <a:lnTo>
                    <a:pt x="122308" y="222321"/>
                  </a:lnTo>
                  <a:lnTo>
                    <a:pt x="115496" y="226915"/>
                  </a:lnTo>
                  <a:lnTo>
                    <a:pt x="107156" y="228600"/>
                  </a:lnTo>
                  <a:close/>
                </a:path>
                <a:path w="285750" h="228600">
                  <a:moveTo>
                    <a:pt x="250031" y="228600"/>
                  </a:moveTo>
                  <a:lnTo>
                    <a:pt x="178593" y="228600"/>
                  </a:lnTo>
                  <a:lnTo>
                    <a:pt x="170253" y="226915"/>
                  </a:lnTo>
                  <a:lnTo>
                    <a:pt x="163441" y="222321"/>
                  </a:lnTo>
                  <a:lnTo>
                    <a:pt x="158847" y="215508"/>
                  </a:lnTo>
                  <a:lnTo>
                    <a:pt x="157162" y="207168"/>
                  </a:lnTo>
                  <a:lnTo>
                    <a:pt x="157162" y="164306"/>
                  </a:lnTo>
                  <a:lnTo>
                    <a:pt x="158847" y="155966"/>
                  </a:lnTo>
                  <a:lnTo>
                    <a:pt x="163441" y="149153"/>
                  </a:lnTo>
                  <a:lnTo>
                    <a:pt x="170253" y="144559"/>
                  </a:lnTo>
                  <a:lnTo>
                    <a:pt x="178593" y="142875"/>
                  </a:lnTo>
                  <a:lnTo>
                    <a:pt x="250031" y="142875"/>
                  </a:lnTo>
                  <a:lnTo>
                    <a:pt x="258371" y="144559"/>
                  </a:lnTo>
                  <a:lnTo>
                    <a:pt x="265183" y="149153"/>
                  </a:lnTo>
                  <a:lnTo>
                    <a:pt x="269777" y="155966"/>
                  </a:lnTo>
                  <a:lnTo>
                    <a:pt x="271462" y="164306"/>
                  </a:lnTo>
                  <a:lnTo>
                    <a:pt x="271462" y="171450"/>
                  </a:lnTo>
                  <a:lnTo>
                    <a:pt x="185737" y="171450"/>
                  </a:lnTo>
                  <a:lnTo>
                    <a:pt x="185737" y="200025"/>
                  </a:lnTo>
                  <a:lnTo>
                    <a:pt x="271462" y="200025"/>
                  </a:lnTo>
                  <a:lnTo>
                    <a:pt x="271462" y="207168"/>
                  </a:lnTo>
                  <a:lnTo>
                    <a:pt x="269777" y="215508"/>
                  </a:lnTo>
                  <a:lnTo>
                    <a:pt x="265183" y="222321"/>
                  </a:lnTo>
                  <a:lnTo>
                    <a:pt x="258371" y="226915"/>
                  </a:lnTo>
                  <a:lnTo>
                    <a:pt x="250031" y="228600"/>
                  </a:lnTo>
                  <a:close/>
                </a:path>
                <a:path w="285750" h="228600">
                  <a:moveTo>
                    <a:pt x="128587" y="200025"/>
                  </a:moveTo>
                  <a:lnTo>
                    <a:pt x="100012" y="200025"/>
                  </a:lnTo>
                  <a:lnTo>
                    <a:pt x="100012" y="171450"/>
                  </a:lnTo>
                  <a:lnTo>
                    <a:pt x="128587" y="171450"/>
                  </a:lnTo>
                  <a:lnTo>
                    <a:pt x="128587" y="200025"/>
                  </a:lnTo>
                  <a:close/>
                </a:path>
                <a:path w="285750" h="228600">
                  <a:moveTo>
                    <a:pt x="271462" y="200025"/>
                  </a:moveTo>
                  <a:lnTo>
                    <a:pt x="242887" y="200025"/>
                  </a:lnTo>
                  <a:lnTo>
                    <a:pt x="242887" y="171450"/>
                  </a:lnTo>
                  <a:lnTo>
                    <a:pt x="271462" y="171450"/>
                  </a:lnTo>
                  <a:lnTo>
                    <a:pt x="271462" y="200025"/>
                  </a:lnTo>
                  <a:close/>
                </a:path>
              </a:pathLst>
            </a:custGeom>
            <a:solidFill>
              <a:srgbClr val="FBD3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38162" y="2743211"/>
              <a:ext cx="47625" cy="733425"/>
            </a:xfrm>
            <a:custGeom>
              <a:avLst/>
              <a:gdLst/>
              <a:ahLst/>
              <a:cxnLst/>
              <a:rect l="l" t="t" r="r" b="b"/>
              <a:pathLst>
                <a:path w="47625" h="733425">
                  <a:moveTo>
                    <a:pt x="47625" y="706450"/>
                  </a:moveTo>
                  <a:lnTo>
                    <a:pt x="26974" y="685800"/>
                  </a:lnTo>
                  <a:lnTo>
                    <a:pt x="20662" y="685800"/>
                  </a:lnTo>
                  <a:lnTo>
                    <a:pt x="0" y="706450"/>
                  </a:lnTo>
                  <a:lnTo>
                    <a:pt x="0" y="712762"/>
                  </a:lnTo>
                  <a:lnTo>
                    <a:pt x="20662" y="733425"/>
                  </a:lnTo>
                  <a:lnTo>
                    <a:pt x="26974" y="733425"/>
                  </a:lnTo>
                  <a:lnTo>
                    <a:pt x="47625" y="712762"/>
                  </a:lnTo>
                  <a:lnTo>
                    <a:pt x="47625" y="709612"/>
                  </a:lnTo>
                  <a:lnTo>
                    <a:pt x="47625" y="706450"/>
                  </a:lnTo>
                  <a:close/>
                </a:path>
                <a:path w="47625" h="733425">
                  <a:moveTo>
                    <a:pt x="47625" y="477850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50"/>
                  </a:lnTo>
                  <a:lnTo>
                    <a:pt x="0" y="484162"/>
                  </a:lnTo>
                  <a:lnTo>
                    <a:pt x="20662" y="504812"/>
                  </a:lnTo>
                  <a:lnTo>
                    <a:pt x="26974" y="504812"/>
                  </a:lnTo>
                  <a:lnTo>
                    <a:pt x="47625" y="484162"/>
                  </a:lnTo>
                  <a:lnTo>
                    <a:pt x="47625" y="481012"/>
                  </a:lnTo>
                  <a:lnTo>
                    <a:pt x="47625" y="477850"/>
                  </a:lnTo>
                  <a:close/>
                </a:path>
                <a:path w="47625" h="733425">
                  <a:moveTo>
                    <a:pt x="47625" y="249250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50"/>
                  </a:lnTo>
                  <a:lnTo>
                    <a:pt x="0" y="255562"/>
                  </a:lnTo>
                  <a:lnTo>
                    <a:pt x="20662" y="276212"/>
                  </a:lnTo>
                  <a:lnTo>
                    <a:pt x="26974" y="276212"/>
                  </a:lnTo>
                  <a:lnTo>
                    <a:pt x="47625" y="255562"/>
                  </a:lnTo>
                  <a:lnTo>
                    <a:pt x="47625" y="252412"/>
                  </a:lnTo>
                  <a:lnTo>
                    <a:pt x="47625" y="249250"/>
                  </a:lnTo>
                  <a:close/>
                </a:path>
                <a:path w="47625" h="733425">
                  <a:moveTo>
                    <a:pt x="47625" y="20650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50"/>
                  </a:lnTo>
                  <a:lnTo>
                    <a:pt x="0" y="26962"/>
                  </a:lnTo>
                  <a:lnTo>
                    <a:pt x="20662" y="47612"/>
                  </a:lnTo>
                  <a:lnTo>
                    <a:pt x="26974" y="47612"/>
                  </a:lnTo>
                  <a:lnTo>
                    <a:pt x="47625" y="26962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475615">
              <a:lnSpc>
                <a:spcPct val="100000"/>
              </a:lnSpc>
              <a:spcBef>
                <a:spcPts val="110"/>
              </a:spcBef>
            </a:pPr>
            <a:r>
              <a:rPr dirty="0" sz="2000" spc="-180" b="1">
                <a:latin typeface="DejaVu Sans"/>
                <a:cs typeface="DejaVu Sans"/>
              </a:rPr>
              <a:t>MCP</a:t>
            </a:r>
            <a:r>
              <a:rPr dirty="0" spc="-280"/>
              <a:t>の基本概念</a:t>
            </a:r>
            <a:endParaRPr sz="2000">
              <a:latin typeface="DejaVu Sans"/>
              <a:cs typeface="DejaVu Sans"/>
            </a:endParaRPr>
          </a:p>
          <a:p>
            <a:pPr algn="just" marL="114300" marR="188595">
              <a:lnSpc>
                <a:spcPct val="111100"/>
              </a:lnSpc>
              <a:spcBef>
                <a:spcPts val="835"/>
              </a:spcBef>
            </a:pPr>
            <a:r>
              <a:rPr dirty="0" sz="1350" spc="-125">
                <a:latin typeface="DejaVu Sans"/>
                <a:cs typeface="DejaVu Sans"/>
              </a:rPr>
              <a:t>MCP</a:t>
            </a:r>
            <a:r>
              <a:rPr dirty="0" sz="1350" spc="-125"/>
              <a:t>（</a:t>
            </a:r>
            <a:r>
              <a:rPr dirty="0" sz="1350" spc="-125">
                <a:latin typeface="DejaVu Sans"/>
                <a:cs typeface="DejaVu Sans"/>
              </a:rPr>
              <a:t>Model</a:t>
            </a:r>
            <a:r>
              <a:rPr dirty="0" sz="1350" spc="155">
                <a:latin typeface="DejaVu Sans"/>
                <a:cs typeface="DejaVu Sans"/>
              </a:rPr>
              <a:t> </a:t>
            </a:r>
            <a:r>
              <a:rPr dirty="0" sz="1350" spc="-105">
                <a:latin typeface="DejaVu Sans"/>
                <a:cs typeface="DejaVu Sans"/>
              </a:rPr>
              <a:t>Context</a:t>
            </a:r>
            <a:r>
              <a:rPr dirty="0" sz="1350" spc="155">
                <a:latin typeface="DejaVu Sans"/>
                <a:cs typeface="DejaVu Sans"/>
              </a:rPr>
              <a:t> </a:t>
            </a:r>
            <a:r>
              <a:rPr dirty="0" sz="1350" spc="-105">
                <a:latin typeface="DejaVu Sans"/>
                <a:cs typeface="DejaVu Sans"/>
              </a:rPr>
              <a:t>Protocol</a:t>
            </a:r>
            <a:r>
              <a:rPr dirty="0" sz="1350" spc="-105"/>
              <a:t>）</a:t>
            </a:r>
            <a:r>
              <a:rPr dirty="0" sz="1350" spc="-170"/>
              <a:t>は、</a:t>
            </a:r>
            <a:r>
              <a:rPr dirty="0" sz="1350" spc="-85">
                <a:latin typeface="DejaVu Sans"/>
                <a:cs typeface="DejaVu Sans"/>
              </a:rPr>
              <a:t>AI</a:t>
            </a:r>
            <a:r>
              <a:rPr dirty="0" sz="1350" spc="-180">
                <a:latin typeface="PMingLiU"/>
                <a:cs typeface="PMingLiU"/>
              </a:rPr>
              <a:t>エージェント</a:t>
            </a:r>
            <a:r>
              <a:rPr dirty="0" sz="1350" spc="-170"/>
              <a:t>間での滑</a:t>
            </a:r>
            <a:r>
              <a:rPr dirty="0" sz="1350" spc="-170">
                <a:latin typeface="PMingLiU"/>
                <a:cs typeface="PMingLiU"/>
              </a:rPr>
              <a:t>ら</a:t>
            </a:r>
            <a:r>
              <a:rPr dirty="0" sz="1350" spc="-140"/>
              <a:t>かな情報</a:t>
            </a:r>
            <a:r>
              <a:rPr dirty="0" sz="1350" spc="-170"/>
              <a:t>交換と連携</a:t>
            </a:r>
            <a:r>
              <a:rPr dirty="0" sz="1350" spc="-170">
                <a:latin typeface="PMingLiU"/>
                <a:cs typeface="PMingLiU"/>
              </a:rPr>
              <a:t>を</a:t>
            </a:r>
            <a:r>
              <a:rPr dirty="0" sz="1350" spc="-170"/>
              <a:t>可能にす</a:t>
            </a:r>
            <a:r>
              <a:rPr dirty="0" sz="1350" spc="-170">
                <a:latin typeface="PMingLiU"/>
                <a:cs typeface="PMingLiU"/>
              </a:rPr>
              <a:t>るプロトコル</a:t>
            </a:r>
            <a:r>
              <a:rPr dirty="0" sz="1350" spc="-210"/>
              <a:t>です。</a:t>
            </a:r>
            <a:r>
              <a:rPr dirty="0" sz="1350" spc="-100">
                <a:latin typeface="DejaVu Sans"/>
                <a:cs typeface="DejaVu Sans"/>
              </a:rPr>
              <a:t>Microsoft</a:t>
            </a:r>
            <a:r>
              <a:rPr dirty="0" sz="1350" spc="125">
                <a:latin typeface="DejaVu Sans"/>
                <a:cs typeface="DejaVu Sans"/>
              </a:rPr>
              <a:t> </a:t>
            </a:r>
            <a:r>
              <a:rPr dirty="0" sz="1350" spc="-105">
                <a:latin typeface="DejaVu Sans"/>
                <a:cs typeface="DejaVu Sans"/>
              </a:rPr>
              <a:t>BUILD</a:t>
            </a:r>
            <a:r>
              <a:rPr dirty="0" sz="1350" spc="125">
                <a:latin typeface="DejaVu Sans"/>
                <a:cs typeface="DejaVu Sans"/>
              </a:rPr>
              <a:t> </a:t>
            </a:r>
            <a:r>
              <a:rPr dirty="0" sz="1350" spc="-100">
                <a:latin typeface="DejaVu Sans"/>
                <a:cs typeface="DejaVu Sans"/>
              </a:rPr>
              <a:t>2025</a:t>
            </a:r>
            <a:r>
              <a:rPr dirty="0" sz="1350" spc="-140"/>
              <a:t>で重点的</a:t>
            </a:r>
            <a:r>
              <a:rPr dirty="0" sz="1350" spc="-170"/>
              <a:t>に発表さ</a:t>
            </a:r>
            <a:r>
              <a:rPr dirty="0" sz="1350" spc="-170">
                <a:latin typeface="PMingLiU"/>
                <a:cs typeface="PMingLiU"/>
              </a:rPr>
              <a:t>れ</a:t>
            </a:r>
            <a:r>
              <a:rPr dirty="0" sz="1350" spc="-140"/>
              <a:t>ました。</a:t>
            </a:r>
            <a:endParaRPr sz="1350">
              <a:latin typeface="PMingLiU"/>
              <a:cs typeface="PMingLiU"/>
            </a:endParaRPr>
          </a:p>
          <a:p>
            <a:pPr marL="304800">
              <a:lnSpc>
                <a:spcPct val="100000"/>
              </a:lnSpc>
              <a:spcBef>
                <a:spcPts val="1080"/>
              </a:spcBef>
            </a:pPr>
            <a:r>
              <a:rPr dirty="0" sz="1350" spc="-170"/>
              <a:t>異な</a:t>
            </a:r>
            <a:r>
              <a:rPr dirty="0" sz="1350" spc="-170">
                <a:latin typeface="PMingLiU"/>
                <a:cs typeface="PMingLiU"/>
              </a:rPr>
              <a:t>る</a:t>
            </a:r>
            <a:r>
              <a:rPr dirty="0" sz="1350" spc="-85">
                <a:latin typeface="DejaVu Sans"/>
                <a:cs typeface="DejaVu Sans"/>
              </a:rPr>
              <a:t>AI</a:t>
            </a:r>
            <a:r>
              <a:rPr dirty="0" sz="1350" spc="-180">
                <a:latin typeface="PMingLiU"/>
                <a:cs typeface="PMingLiU"/>
              </a:rPr>
              <a:t>エージェント</a:t>
            </a:r>
            <a:r>
              <a:rPr dirty="0" sz="1350" spc="-170"/>
              <a:t>間での</a:t>
            </a:r>
            <a:r>
              <a:rPr dirty="0" sz="1350" spc="-180">
                <a:latin typeface="PMingLiU"/>
                <a:cs typeface="PMingLiU"/>
              </a:rPr>
              <a:t>コンテキスト</a:t>
            </a:r>
            <a:r>
              <a:rPr dirty="0" sz="1350" spc="-110"/>
              <a:t>共有</a:t>
            </a:r>
            <a:endParaRPr sz="1350">
              <a:latin typeface="PMingLiU"/>
              <a:cs typeface="PMingLiU"/>
            </a:endParaRPr>
          </a:p>
          <a:p>
            <a:pPr marL="304800" marR="1028065">
              <a:lnSpc>
                <a:spcPct val="111100"/>
              </a:lnSpc>
            </a:pPr>
            <a:r>
              <a:rPr dirty="0" sz="1350" spc="-170"/>
              <a:t>複数の</a:t>
            </a:r>
            <a:r>
              <a:rPr dirty="0" sz="1350" spc="-175">
                <a:latin typeface="PMingLiU"/>
                <a:cs typeface="PMingLiU"/>
              </a:rPr>
              <a:t>アプリケーション‧サービス</a:t>
            </a:r>
            <a:r>
              <a:rPr dirty="0" sz="1350" spc="-170"/>
              <a:t>間での</a:t>
            </a:r>
            <a:r>
              <a:rPr dirty="0" sz="1350" spc="-185">
                <a:latin typeface="PMingLiU"/>
                <a:cs typeface="PMingLiU"/>
              </a:rPr>
              <a:t>シームレス</a:t>
            </a:r>
            <a:r>
              <a:rPr dirty="0" sz="1350" spc="-130"/>
              <a:t>な連携</a:t>
            </a:r>
            <a:r>
              <a:rPr dirty="0" sz="1350" spc="-50"/>
              <a:t> </a:t>
            </a:r>
            <a:r>
              <a:rPr dirty="0" sz="1350" spc="-125">
                <a:latin typeface="DejaVu Sans"/>
                <a:cs typeface="DejaVu Sans"/>
              </a:rPr>
              <a:t>OS</a:t>
            </a:r>
            <a:r>
              <a:rPr dirty="0" sz="1350" spc="-170">
                <a:latin typeface="PMingLiU"/>
                <a:cs typeface="PMingLiU"/>
              </a:rPr>
              <a:t>レベル</a:t>
            </a:r>
            <a:r>
              <a:rPr dirty="0" sz="1350" spc="-170"/>
              <a:t>での</a:t>
            </a:r>
            <a:r>
              <a:rPr dirty="0" sz="1350" spc="-85">
                <a:latin typeface="DejaVu Sans"/>
                <a:cs typeface="DejaVu Sans"/>
              </a:rPr>
              <a:t>AI</a:t>
            </a:r>
            <a:r>
              <a:rPr dirty="0" sz="1350" spc="-170">
                <a:latin typeface="PMingLiU"/>
                <a:cs typeface="PMingLiU"/>
              </a:rPr>
              <a:t>エージェントサポート</a:t>
            </a:r>
            <a:endParaRPr sz="1350">
              <a:latin typeface="PMingLiU"/>
              <a:cs typeface="PMingLiU"/>
            </a:endParaRPr>
          </a:p>
          <a:p>
            <a:pPr marL="304800">
              <a:lnSpc>
                <a:spcPct val="100000"/>
              </a:lnSpc>
              <a:spcBef>
                <a:spcPts val="180"/>
              </a:spcBef>
            </a:pPr>
            <a:r>
              <a:rPr dirty="0" sz="1350" spc="-85">
                <a:latin typeface="DejaVu Sans"/>
                <a:cs typeface="DejaVu Sans"/>
              </a:rPr>
              <a:t>AI</a:t>
            </a:r>
            <a:r>
              <a:rPr dirty="0" sz="1350" spc="-180">
                <a:latin typeface="PMingLiU"/>
                <a:cs typeface="PMingLiU"/>
              </a:rPr>
              <a:t>エコシステム</a:t>
            </a:r>
            <a:r>
              <a:rPr dirty="0" sz="1350" spc="-170"/>
              <a:t>の標準</a:t>
            </a:r>
            <a:r>
              <a:rPr dirty="0" sz="1350" spc="-170">
                <a:latin typeface="PMingLiU"/>
                <a:cs typeface="PMingLiU"/>
              </a:rPr>
              <a:t>プロトコルを</a:t>
            </a:r>
            <a:r>
              <a:rPr dirty="0" sz="1350" spc="-170">
                <a:latin typeface="Meiryo"/>
                <a:cs typeface="Meiryo"/>
              </a:rPr>
              <a:t>⽬</a:t>
            </a:r>
            <a:r>
              <a:rPr dirty="0" sz="1350" spc="-110"/>
              <a:t>指す</a:t>
            </a:r>
            <a:endParaRPr sz="1350">
              <a:latin typeface="Meiryo"/>
              <a:cs typeface="Meiryo"/>
            </a:endParaRPr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200"/>
          </a:p>
          <a:p>
            <a:pPr marL="361950" marR="2782570" indent="-209550">
              <a:lnSpc>
                <a:spcPct val="143700"/>
              </a:lnSpc>
            </a:pPr>
            <a:r>
              <a:rPr dirty="0" sz="1650" spc="-95" b="1">
                <a:latin typeface="DejaVu Sans"/>
                <a:cs typeface="DejaVu Sans"/>
              </a:rPr>
              <a:t>Microsoft</a:t>
            </a:r>
            <a:r>
              <a:rPr dirty="0" sz="1700" spc="-190"/>
              <a:t>の主な発表内容</a:t>
            </a:r>
            <a:r>
              <a:rPr dirty="0" sz="1700" spc="-50"/>
              <a:t> </a:t>
            </a:r>
            <a:r>
              <a:rPr dirty="0" sz="1350" spc="-125">
                <a:latin typeface="DejaVu Sans"/>
                <a:cs typeface="DejaVu Sans"/>
              </a:rPr>
              <a:t>MCP</a:t>
            </a:r>
            <a:r>
              <a:rPr dirty="0" sz="1350" spc="-180">
                <a:latin typeface="PMingLiU"/>
                <a:cs typeface="PMingLiU"/>
              </a:rPr>
              <a:t>サーバーレジストリ</a:t>
            </a:r>
            <a:r>
              <a:rPr dirty="0" sz="1350" spc="-130"/>
              <a:t>の提供</a:t>
            </a:r>
            <a:r>
              <a:rPr dirty="0" sz="1350" spc="-50"/>
              <a:t> </a:t>
            </a:r>
            <a:r>
              <a:rPr dirty="0" sz="1350" spc="-114">
                <a:latin typeface="DejaVu Sans"/>
                <a:cs typeface="DejaVu Sans"/>
              </a:rPr>
              <a:t>Windows</a:t>
            </a:r>
            <a:r>
              <a:rPr dirty="0" sz="1350" spc="-170"/>
              <a:t>上での</a:t>
            </a:r>
            <a:r>
              <a:rPr dirty="0" sz="1350" spc="-125">
                <a:latin typeface="DejaVu Sans"/>
                <a:cs typeface="DejaVu Sans"/>
              </a:rPr>
              <a:t>MCP</a:t>
            </a:r>
            <a:r>
              <a:rPr dirty="0" sz="1350" spc="-140">
                <a:latin typeface="PMingLiU"/>
                <a:cs typeface="PMingLiU"/>
              </a:rPr>
              <a:t>サポート</a:t>
            </a:r>
            <a:r>
              <a:rPr dirty="0" sz="1350" spc="-50">
                <a:latin typeface="PMingLiU"/>
                <a:cs typeface="PMingLiU"/>
              </a:rPr>
              <a:t> </a:t>
            </a:r>
            <a:r>
              <a:rPr dirty="0" sz="1350" spc="-90">
                <a:latin typeface="DejaVu Sans"/>
                <a:cs typeface="DejaVu Sans"/>
              </a:rPr>
              <a:t>Microsoft</a:t>
            </a:r>
            <a:r>
              <a:rPr dirty="0" sz="1350" spc="45">
                <a:latin typeface="DejaVu Sans"/>
                <a:cs typeface="DejaVu Sans"/>
              </a:rPr>
              <a:t> </a:t>
            </a:r>
            <a:r>
              <a:rPr dirty="0" sz="1350" spc="-100">
                <a:latin typeface="DejaVu Sans"/>
                <a:cs typeface="DejaVu Sans"/>
              </a:rPr>
              <a:t>365</a:t>
            </a:r>
            <a:r>
              <a:rPr dirty="0" sz="1350" spc="-170"/>
              <a:t>での</a:t>
            </a:r>
            <a:r>
              <a:rPr dirty="0" sz="1350" spc="-125">
                <a:latin typeface="DejaVu Sans"/>
                <a:cs typeface="DejaVu Sans"/>
              </a:rPr>
              <a:t>MCP</a:t>
            </a:r>
            <a:r>
              <a:rPr dirty="0" sz="1350" spc="-140">
                <a:latin typeface="PMingLiU"/>
                <a:cs typeface="PMingLiU"/>
              </a:rPr>
              <a:t>サポート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248398" y="1285874"/>
            <a:ext cx="5486400" cy="3676650"/>
            <a:chOff x="6248398" y="1285874"/>
            <a:chExt cx="5486400" cy="3676650"/>
          </a:xfrm>
        </p:grpSpPr>
        <p:sp>
          <p:nvSpPr>
            <p:cNvPr id="21" name="object 21" descr=""/>
            <p:cNvSpPr/>
            <p:nvPr/>
          </p:nvSpPr>
          <p:spPr>
            <a:xfrm>
              <a:off x="6248398" y="1285874"/>
              <a:ext cx="5486400" cy="3676650"/>
            </a:xfrm>
            <a:custGeom>
              <a:avLst/>
              <a:gdLst/>
              <a:ahLst/>
              <a:cxnLst/>
              <a:rect l="l" t="t" r="r" b="b"/>
              <a:pathLst>
                <a:path w="5486400" h="3676650">
                  <a:moveTo>
                    <a:pt x="5415203" y="3676649"/>
                  </a:moveTo>
                  <a:lnTo>
                    <a:pt x="71196" y="3676649"/>
                  </a:lnTo>
                  <a:lnTo>
                    <a:pt x="66241" y="3676161"/>
                  </a:lnTo>
                  <a:lnTo>
                    <a:pt x="29705" y="3661027"/>
                  </a:lnTo>
                  <a:lnTo>
                    <a:pt x="3885" y="3624987"/>
                  </a:lnTo>
                  <a:lnTo>
                    <a:pt x="0" y="3605452"/>
                  </a:lnTo>
                  <a:lnTo>
                    <a:pt x="0" y="36004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3" y="51661"/>
                  </a:lnTo>
                  <a:lnTo>
                    <a:pt x="5486400" y="71196"/>
                  </a:lnTo>
                  <a:lnTo>
                    <a:pt x="5486400" y="3605452"/>
                  </a:lnTo>
                  <a:lnTo>
                    <a:pt x="5470776" y="3646943"/>
                  </a:lnTo>
                  <a:lnTo>
                    <a:pt x="5434737" y="3672762"/>
                  </a:lnTo>
                  <a:lnTo>
                    <a:pt x="5420158" y="3676161"/>
                  </a:lnTo>
                  <a:lnTo>
                    <a:pt x="5415203" y="36766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00798" y="1781174"/>
              <a:ext cx="5181600" cy="2819400"/>
            </a:xfrm>
            <a:custGeom>
              <a:avLst/>
              <a:gdLst/>
              <a:ahLst/>
              <a:cxnLst/>
              <a:rect l="l" t="t" r="r" b="b"/>
              <a:pathLst>
                <a:path w="5181600" h="2819400">
                  <a:moveTo>
                    <a:pt x="5110403" y="2819399"/>
                  </a:moveTo>
                  <a:lnTo>
                    <a:pt x="71197" y="2819399"/>
                  </a:lnTo>
                  <a:lnTo>
                    <a:pt x="66241" y="2818911"/>
                  </a:lnTo>
                  <a:lnTo>
                    <a:pt x="29705" y="2803777"/>
                  </a:lnTo>
                  <a:lnTo>
                    <a:pt x="3885" y="2767737"/>
                  </a:lnTo>
                  <a:lnTo>
                    <a:pt x="0" y="2748202"/>
                  </a:lnTo>
                  <a:lnTo>
                    <a:pt x="0" y="2743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2748202"/>
                  </a:lnTo>
                  <a:lnTo>
                    <a:pt x="5165976" y="2789694"/>
                  </a:lnTo>
                  <a:lnTo>
                    <a:pt x="5129937" y="2815513"/>
                  </a:lnTo>
                  <a:lnTo>
                    <a:pt x="5115357" y="2818911"/>
                  </a:lnTo>
                  <a:lnTo>
                    <a:pt x="5110403" y="2819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388099" y="1407286"/>
            <a:ext cx="106616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700" spc="-185">
                <a:solidFill>
                  <a:srgbClr val="FFFFFF"/>
                </a:solidFill>
                <a:latin typeface="SimSun"/>
                <a:cs typeface="SimSun"/>
              </a:rPr>
              <a:t>概念図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629400" y="1857374"/>
            <a:ext cx="4724400" cy="2924175"/>
            <a:chOff x="6629400" y="1857374"/>
            <a:chExt cx="4724400" cy="2924175"/>
          </a:xfrm>
        </p:grpSpPr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9400" y="1857374"/>
              <a:ext cx="4724400" cy="266699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704254" y="4772036"/>
              <a:ext cx="3302000" cy="9525"/>
            </a:xfrm>
            <a:custGeom>
              <a:avLst/>
              <a:gdLst/>
              <a:ahLst/>
              <a:cxnLst/>
              <a:rect l="l" t="t" r="r" b="b"/>
              <a:pathLst>
                <a:path w="3302000" h="9525">
                  <a:moveTo>
                    <a:pt x="464273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464273" y="9525"/>
                  </a:lnTo>
                  <a:lnTo>
                    <a:pt x="464273" y="0"/>
                  </a:lnTo>
                  <a:close/>
                </a:path>
                <a:path w="3302000" h="9525">
                  <a:moveTo>
                    <a:pt x="3301606" y="0"/>
                  </a:moveTo>
                  <a:lnTo>
                    <a:pt x="511467" y="0"/>
                  </a:lnTo>
                  <a:lnTo>
                    <a:pt x="511467" y="9525"/>
                  </a:lnTo>
                  <a:lnTo>
                    <a:pt x="3301606" y="9525"/>
                  </a:lnTo>
                  <a:lnTo>
                    <a:pt x="3301606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388099" y="4616665"/>
            <a:ext cx="3630929" cy="185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65" i="1">
                <a:solidFill>
                  <a:srgbClr val="FFFFFF"/>
                </a:solidFill>
                <a:latin typeface="Meiryo"/>
                <a:cs typeface="Meiryo"/>
              </a:rPr>
              <a:t>出典</a:t>
            </a:r>
            <a:r>
              <a:rPr dirty="0" sz="1050" i="1">
                <a:solidFill>
                  <a:srgbClr val="FFFFFF"/>
                </a:solidFill>
                <a:latin typeface="DejaVu Sans"/>
                <a:cs typeface="DejaVu Sans"/>
              </a:rPr>
              <a:t>: </a:t>
            </a:r>
            <a:r>
              <a:rPr dirty="0" sz="1050" spc="-95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Publickey</a:t>
            </a:r>
            <a:r>
              <a:rPr dirty="0" sz="1050" spc="10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 - </a:t>
            </a:r>
            <a:r>
              <a:rPr dirty="0" sz="1050" spc="-95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Microsoft</a:t>
            </a:r>
            <a:r>
              <a:rPr dirty="0" sz="1050" spc="-165" i="1">
                <a:solidFill>
                  <a:srgbClr val="FFFFFF"/>
                </a:solidFill>
                <a:latin typeface="Meiryo"/>
                <a:cs typeface="Meiryo"/>
                <a:hlinkClick r:id="rId7"/>
              </a:rPr>
              <a:t>、</a:t>
            </a:r>
            <a:r>
              <a:rPr dirty="0" sz="1050" spc="-110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Windows</a:t>
            </a:r>
            <a:r>
              <a:rPr dirty="0" sz="1050" spc="-165" i="1">
                <a:solidFill>
                  <a:srgbClr val="FFFFFF"/>
                </a:solidFill>
                <a:latin typeface="Meiryo"/>
                <a:cs typeface="Meiryo"/>
                <a:hlinkClick r:id="rId7"/>
              </a:rPr>
              <a:t>が</a:t>
            </a:r>
            <a:r>
              <a:rPr dirty="0" sz="1050" spc="-114" i="1">
                <a:solidFill>
                  <a:srgbClr val="FFFFFF"/>
                </a:solidFill>
                <a:latin typeface="DejaVu Sans"/>
                <a:cs typeface="DejaVu Sans"/>
                <a:hlinkClick r:id="rId7"/>
              </a:rPr>
              <a:t>MCP</a:t>
            </a:r>
            <a:r>
              <a:rPr dirty="0" sz="1050" spc="-155" i="1">
                <a:solidFill>
                  <a:srgbClr val="FFFFFF"/>
                </a:solidFill>
                <a:latin typeface="Meiryo"/>
                <a:cs typeface="Meiryo"/>
                <a:hlinkClick r:id="rId7"/>
              </a:rPr>
              <a:t>をサポートすると発表</a:t>
            </a:r>
            <a:endParaRPr sz="1050">
              <a:latin typeface="Meiryo"/>
              <a:cs typeface="Meiry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248398" y="5153024"/>
            <a:ext cx="5486400" cy="2590800"/>
            <a:chOff x="6248398" y="5153024"/>
            <a:chExt cx="5486400" cy="2590800"/>
          </a:xfrm>
        </p:grpSpPr>
        <p:sp>
          <p:nvSpPr>
            <p:cNvPr id="29" name="object 29" descr=""/>
            <p:cNvSpPr/>
            <p:nvPr/>
          </p:nvSpPr>
          <p:spPr>
            <a:xfrm>
              <a:off x="6248398" y="5153024"/>
              <a:ext cx="5486400" cy="2590800"/>
            </a:xfrm>
            <a:custGeom>
              <a:avLst/>
              <a:gdLst/>
              <a:ahLst/>
              <a:cxnLst/>
              <a:rect l="l" t="t" r="r" b="b"/>
              <a:pathLst>
                <a:path w="5486400" h="2590800">
                  <a:moveTo>
                    <a:pt x="5415203" y="2590799"/>
                  </a:moveTo>
                  <a:lnTo>
                    <a:pt x="71196" y="2590799"/>
                  </a:lnTo>
                  <a:lnTo>
                    <a:pt x="66241" y="2590311"/>
                  </a:lnTo>
                  <a:lnTo>
                    <a:pt x="29705" y="2575176"/>
                  </a:lnTo>
                  <a:lnTo>
                    <a:pt x="3885" y="2539137"/>
                  </a:lnTo>
                  <a:lnTo>
                    <a:pt x="0" y="2519602"/>
                  </a:lnTo>
                  <a:lnTo>
                    <a:pt x="0" y="2514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3" y="51661"/>
                  </a:lnTo>
                  <a:lnTo>
                    <a:pt x="5486400" y="71196"/>
                  </a:lnTo>
                  <a:lnTo>
                    <a:pt x="5486400" y="2519602"/>
                  </a:lnTo>
                  <a:lnTo>
                    <a:pt x="5470776" y="2561094"/>
                  </a:lnTo>
                  <a:lnTo>
                    <a:pt x="5434737" y="2586912"/>
                  </a:lnTo>
                  <a:lnTo>
                    <a:pt x="5420158" y="2590311"/>
                  </a:lnTo>
                  <a:lnTo>
                    <a:pt x="5415203" y="25907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00798" y="5686424"/>
              <a:ext cx="5181600" cy="1905000"/>
            </a:xfrm>
            <a:custGeom>
              <a:avLst/>
              <a:gdLst/>
              <a:ahLst/>
              <a:cxnLst/>
              <a:rect l="l" t="t" r="r" b="b"/>
              <a:pathLst>
                <a:path w="5181600" h="1905000">
                  <a:moveTo>
                    <a:pt x="5110403" y="1904999"/>
                  </a:moveTo>
                  <a:lnTo>
                    <a:pt x="71197" y="1904999"/>
                  </a:lnTo>
                  <a:lnTo>
                    <a:pt x="66241" y="1904510"/>
                  </a:lnTo>
                  <a:lnTo>
                    <a:pt x="29705" y="1889377"/>
                  </a:lnTo>
                  <a:lnTo>
                    <a:pt x="3885" y="1853337"/>
                  </a:lnTo>
                  <a:lnTo>
                    <a:pt x="0" y="1833803"/>
                  </a:lnTo>
                  <a:lnTo>
                    <a:pt x="0" y="1828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0"/>
                  </a:lnTo>
                  <a:lnTo>
                    <a:pt x="5181599" y="71196"/>
                  </a:lnTo>
                  <a:lnTo>
                    <a:pt x="5181599" y="1833803"/>
                  </a:lnTo>
                  <a:lnTo>
                    <a:pt x="5165976" y="1875293"/>
                  </a:lnTo>
                  <a:lnTo>
                    <a:pt x="5129937" y="1901113"/>
                  </a:lnTo>
                  <a:lnTo>
                    <a:pt x="5115357" y="1904511"/>
                  </a:lnTo>
                  <a:lnTo>
                    <a:pt x="5110403" y="19049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0799" y="5379243"/>
              <a:ext cx="166687" cy="119062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6540500" y="5274436"/>
            <a:ext cx="4900930" cy="21609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02870">
              <a:lnSpc>
                <a:spcPct val="100000"/>
              </a:lnSpc>
              <a:spcBef>
                <a:spcPts val="114"/>
              </a:spcBef>
            </a:pPr>
            <a:r>
              <a:rPr dirty="0" sz="1650" spc="-95" b="1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700" spc="-180">
                <a:solidFill>
                  <a:srgbClr val="FFFFFF"/>
                </a:solidFill>
                <a:latin typeface="SimSun"/>
                <a:cs typeface="SimSun"/>
              </a:rPr>
              <a:t>の発表内容</a:t>
            </a:r>
            <a:endParaRPr sz="17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500">
              <a:latin typeface="SimSun"/>
              <a:cs typeface="SimSun"/>
            </a:endParaRPr>
          </a:p>
          <a:p>
            <a:pPr marL="12700" marR="5080">
              <a:lnSpc>
                <a:spcPct val="107100"/>
              </a:lnSpc>
              <a:spcBef>
                <a:spcPts val="5"/>
              </a:spcBef>
            </a:pPr>
            <a:r>
              <a:rPr dirty="0" sz="1400" spc="-210" i="1">
                <a:solidFill>
                  <a:srgbClr val="FFFFFF"/>
                </a:solidFill>
                <a:latin typeface="Meiryo"/>
                <a:cs typeface="Meiryo"/>
              </a:rPr>
              <a:t>「</a:t>
            </a:r>
            <a:r>
              <a:rPr dirty="0" sz="1350" spc="-95" i="1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400" spc="-210" i="1">
                <a:solidFill>
                  <a:srgbClr val="FFFFFF"/>
                </a:solidFill>
                <a:latin typeface="Meiryo"/>
                <a:cs typeface="Meiryo"/>
              </a:rPr>
              <a:t>は、</a:t>
            </a:r>
            <a:r>
              <a:rPr dirty="0" sz="1350" spc="-85" i="1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400" spc="-220" i="1">
                <a:solidFill>
                  <a:srgbClr val="FFFFFF"/>
                </a:solidFill>
                <a:latin typeface="Meiryo"/>
                <a:cs typeface="Meiryo"/>
              </a:rPr>
              <a:t>エージェント同⼠が連携するためのプロトコルであ</a:t>
            </a:r>
            <a:r>
              <a:rPr dirty="0" sz="1400" spc="-210" i="1">
                <a:solidFill>
                  <a:srgbClr val="FFFFFF"/>
                </a:solidFill>
                <a:latin typeface="Meiryo"/>
                <a:cs typeface="Meiryo"/>
              </a:rPr>
              <a:t>る</a:t>
            </a:r>
            <a:r>
              <a:rPr dirty="0" sz="1350" spc="-120" i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400" spc="-120" i="1">
                <a:solidFill>
                  <a:srgbClr val="FFFFFF"/>
                </a:solidFill>
                <a:latin typeface="Meiryo"/>
                <a:cs typeface="Meiryo"/>
              </a:rPr>
              <a:t>（</a:t>
            </a:r>
            <a:r>
              <a:rPr dirty="0" sz="1350" spc="-120" i="1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350" spc="10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95" i="1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350" spc="10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10" i="1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400" spc="-110" i="1">
                <a:solidFill>
                  <a:srgbClr val="FFFFFF"/>
                </a:solidFill>
                <a:latin typeface="Meiryo"/>
                <a:cs typeface="Meiryo"/>
              </a:rPr>
              <a:t>）</a:t>
            </a:r>
            <a:r>
              <a:rPr dirty="0" sz="1400" spc="-210" i="1">
                <a:solidFill>
                  <a:srgbClr val="FFFFFF"/>
                </a:solidFill>
                <a:latin typeface="Meiryo"/>
                <a:cs typeface="Meiryo"/>
              </a:rPr>
              <a:t>を、</a:t>
            </a:r>
            <a:r>
              <a:rPr dirty="0" sz="1350" spc="-114" i="1">
                <a:solidFill>
                  <a:srgbClr val="FFFFFF"/>
                </a:solidFill>
                <a:latin typeface="DejaVu Sans"/>
                <a:cs typeface="DejaVu Sans"/>
              </a:rPr>
              <a:t>Windows</a:t>
            </a:r>
            <a:r>
              <a:rPr dirty="0" sz="1400" spc="-210" i="1">
                <a:solidFill>
                  <a:srgbClr val="FFFFFF"/>
                </a:solidFill>
                <a:latin typeface="Meiryo"/>
                <a:cs typeface="Meiryo"/>
              </a:rPr>
              <a:t>、</a:t>
            </a:r>
            <a:r>
              <a:rPr dirty="0" sz="1350" spc="-90" i="1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350" spc="10" i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0" i="1">
                <a:solidFill>
                  <a:srgbClr val="FFFFFF"/>
                </a:solidFill>
                <a:latin typeface="DejaVu Sans"/>
                <a:cs typeface="DejaVu Sans"/>
              </a:rPr>
              <a:t>365</a:t>
            </a:r>
            <a:r>
              <a:rPr dirty="0" sz="1400" spc="-50" i="1">
                <a:solidFill>
                  <a:srgbClr val="FFFFFF"/>
                </a:solidFill>
                <a:latin typeface="Meiryo"/>
                <a:cs typeface="Meiryo"/>
              </a:rPr>
              <a:t>な</a:t>
            </a:r>
            <a:r>
              <a:rPr dirty="0" sz="1400" spc="-215" i="1">
                <a:solidFill>
                  <a:srgbClr val="FFFFFF"/>
                </a:solidFill>
                <a:latin typeface="Meiryo"/>
                <a:cs typeface="Meiryo"/>
              </a:rPr>
              <a:t>ど主要製品が全⾯的にサポートすることを発表しました。これにより</a:t>
            </a:r>
            <a:r>
              <a:rPr dirty="0" sz="1350" spc="-25" i="1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400" spc="-245" i="1">
                <a:solidFill>
                  <a:srgbClr val="FFFFFF"/>
                </a:solidFill>
                <a:latin typeface="Meiryo"/>
                <a:cs typeface="Meiryo"/>
              </a:rPr>
              <a:t>エージェント間での情報交換と連携が可能になります。」</a:t>
            </a:r>
            <a:endParaRPr sz="1400">
              <a:latin typeface="Meiryo"/>
              <a:cs typeface="Meiryo"/>
            </a:endParaRPr>
          </a:p>
          <a:p>
            <a:pPr algn="just" marL="12700" marR="94615">
              <a:lnSpc>
                <a:spcPct val="104200"/>
              </a:lnSpc>
              <a:spcBef>
                <a:spcPts val="1010"/>
              </a:spcBef>
            </a:pPr>
            <a:r>
              <a:rPr dirty="0" sz="1200" spc="-120" i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200" spc="-175" i="1">
                <a:solidFill>
                  <a:srgbClr val="FFFFFF"/>
                </a:solidFill>
                <a:latin typeface="Meiryo"/>
                <a:cs typeface="Meiryo"/>
              </a:rPr>
              <a:t>は、マイクロサービスが</a:t>
            </a:r>
            <a:r>
              <a:rPr dirty="0" sz="1200" spc="-105" i="1">
                <a:solidFill>
                  <a:srgbClr val="FFFFFF"/>
                </a:solidFill>
                <a:latin typeface="DejaVu Sans"/>
                <a:cs typeface="DejaVu Sans"/>
              </a:rPr>
              <a:t>HTTP/HTTPS</a:t>
            </a:r>
            <a:r>
              <a:rPr dirty="0" sz="1200" spc="-170" i="1">
                <a:solidFill>
                  <a:srgbClr val="FFFFFF"/>
                </a:solidFill>
                <a:latin typeface="Meiryo"/>
                <a:cs typeface="Meiryo"/>
              </a:rPr>
              <a:t>で連携するように、サービス、</a:t>
            </a:r>
            <a:r>
              <a:rPr dirty="0" sz="1200" spc="-114" i="1">
                <a:solidFill>
                  <a:srgbClr val="FFFFFF"/>
                </a:solidFill>
                <a:latin typeface="DejaVu Sans"/>
                <a:cs typeface="DejaVu Sans"/>
              </a:rPr>
              <a:t>OS</a:t>
            </a:r>
            <a:r>
              <a:rPr dirty="0" sz="1200" spc="-50" i="1">
                <a:solidFill>
                  <a:srgbClr val="FFFFFF"/>
                </a:solidFill>
                <a:latin typeface="Meiryo"/>
                <a:cs typeface="Meiryo"/>
              </a:rPr>
              <a:t>、</a:t>
            </a:r>
            <a:r>
              <a:rPr dirty="0" sz="1200" spc="-180" i="1">
                <a:solidFill>
                  <a:srgbClr val="FFFFFF"/>
                </a:solidFill>
                <a:latin typeface="Meiryo"/>
                <a:cs typeface="Meiryo"/>
              </a:rPr>
              <a:t>アプリケーション、</a:t>
            </a:r>
            <a:r>
              <a:rPr dirty="0" sz="1200" spc="-145" i="1">
                <a:solidFill>
                  <a:srgbClr val="FFFFFF"/>
                </a:solidFill>
                <a:latin typeface="DejaVu Sans"/>
                <a:cs typeface="DejaVu Sans"/>
              </a:rPr>
              <a:t>Web</a:t>
            </a:r>
            <a:r>
              <a:rPr dirty="0" sz="1200" spc="-185" i="1">
                <a:solidFill>
                  <a:srgbClr val="FFFFFF"/>
                </a:solidFill>
                <a:latin typeface="Meiryo"/>
                <a:cs typeface="Meiryo"/>
              </a:rPr>
              <a:t>ページ、</a:t>
            </a:r>
            <a:r>
              <a:rPr dirty="0" sz="1200" spc="-80" i="1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200" spc="-185" i="1">
                <a:solidFill>
                  <a:srgbClr val="FFFFFF"/>
                </a:solidFill>
                <a:latin typeface="Meiryo"/>
                <a:cs typeface="Meiryo"/>
              </a:rPr>
              <a:t>エージェントを接続します。アプリケーショ</a:t>
            </a:r>
            <a:r>
              <a:rPr dirty="0" sz="1200" spc="-170" i="1">
                <a:solidFill>
                  <a:srgbClr val="FFFFFF"/>
                </a:solidFill>
                <a:latin typeface="Meiryo"/>
                <a:cs typeface="Meiryo"/>
              </a:rPr>
              <a:t>ンやサービスの性質は⼤きく変化を強いられることになるでしょう。</a:t>
            </a:r>
            <a:endParaRPr sz="1200">
              <a:latin typeface="Meiryo"/>
              <a:cs typeface="Meiryo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0658474" y="9210674"/>
            <a:ext cx="1343025" cy="323850"/>
            <a:chOff x="10658474" y="9210674"/>
            <a:chExt cx="1343025" cy="323850"/>
          </a:xfrm>
        </p:grpSpPr>
        <p:sp>
          <p:nvSpPr>
            <p:cNvPr id="34" name="object 34" descr=""/>
            <p:cNvSpPr/>
            <p:nvPr/>
          </p:nvSpPr>
          <p:spPr>
            <a:xfrm>
              <a:off x="10658474" y="9210674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72774" y="9305924"/>
              <a:ext cx="133349" cy="13334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7026721" y="9090151"/>
            <a:ext cx="4873625" cy="357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65">
                <a:solidFill>
                  <a:srgbClr val="FFFFFF"/>
                </a:solidFill>
                <a:latin typeface="SimSun"/>
                <a:cs typeface="SimSun"/>
              </a:rPr>
              <a:t>と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 (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) -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150">
              <a:latin typeface="DejaVu Sans"/>
              <a:cs typeface="DejaVu Sans"/>
            </a:endParaRPr>
          </a:p>
          <a:p>
            <a:pPr marL="3934460">
              <a:lnSpc>
                <a:spcPct val="100000"/>
              </a:lnSpc>
              <a:spcBef>
                <a:spcPts val="270"/>
              </a:spcBef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800975"/>
            <a:chOff x="0" y="0"/>
            <a:chExt cx="12192000" cy="7800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800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8450" y="568225"/>
              <a:ext cx="492759" cy="392430"/>
            </a:xfrm>
            <a:custGeom>
              <a:avLst/>
              <a:gdLst/>
              <a:ahLst/>
              <a:cxnLst/>
              <a:rect l="l" t="t" r="r" b="b"/>
              <a:pathLst>
                <a:path w="492759" h="392430">
                  <a:moveTo>
                    <a:pt x="187289" y="53340"/>
                  </a:moveTo>
                  <a:lnTo>
                    <a:pt x="60320" y="53340"/>
                  </a:lnTo>
                  <a:lnTo>
                    <a:pt x="66805" y="48260"/>
                  </a:lnTo>
                  <a:lnTo>
                    <a:pt x="73700" y="44450"/>
                  </a:lnTo>
                  <a:lnTo>
                    <a:pt x="80976" y="40640"/>
                  </a:lnTo>
                  <a:lnTo>
                    <a:pt x="88604" y="36830"/>
                  </a:lnTo>
                  <a:lnTo>
                    <a:pt x="93371" y="13970"/>
                  </a:lnTo>
                  <a:lnTo>
                    <a:pt x="94855" y="7620"/>
                  </a:lnTo>
                  <a:lnTo>
                    <a:pt x="100481" y="1270"/>
                  </a:lnTo>
                  <a:lnTo>
                    <a:pt x="112982" y="0"/>
                  </a:lnTo>
                  <a:lnTo>
                    <a:pt x="139783" y="0"/>
                  </a:lnTo>
                  <a:lnTo>
                    <a:pt x="147127" y="1270"/>
                  </a:lnTo>
                  <a:lnTo>
                    <a:pt x="152753" y="7620"/>
                  </a:lnTo>
                  <a:lnTo>
                    <a:pt x="154238" y="13970"/>
                  </a:lnTo>
                  <a:lnTo>
                    <a:pt x="159004" y="36830"/>
                  </a:lnTo>
                  <a:lnTo>
                    <a:pt x="166599" y="40640"/>
                  </a:lnTo>
                  <a:lnTo>
                    <a:pt x="173879" y="44450"/>
                  </a:lnTo>
                  <a:lnTo>
                    <a:pt x="180792" y="48260"/>
                  </a:lnTo>
                  <a:lnTo>
                    <a:pt x="187289" y="53340"/>
                  </a:lnTo>
                  <a:close/>
                </a:path>
                <a:path w="492759" h="392430">
                  <a:moveTo>
                    <a:pt x="31175" y="217170"/>
                  </a:moveTo>
                  <a:lnTo>
                    <a:pt x="23362" y="215900"/>
                  </a:lnTo>
                  <a:lnTo>
                    <a:pt x="18908" y="209550"/>
                  </a:lnTo>
                  <a:lnTo>
                    <a:pt x="16095" y="205740"/>
                  </a:lnTo>
                  <a:lnTo>
                    <a:pt x="2890" y="181610"/>
                  </a:lnTo>
                  <a:lnTo>
                    <a:pt x="0" y="175260"/>
                  </a:lnTo>
                  <a:lnTo>
                    <a:pt x="2187" y="167640"/>
                  </a:lnTo>
                  <a:lnTo>
                    <a:pt x="7735" y="162560"/>
                  </a:lnTo>
                  <a:lnTo>
                    <a:pt x="25081" y="147320"/>
                  </a:lnTo>
                  <a:lnTo>
                    <a:pt x="24221" y="142240"/>
                  </a:lnTo>
                  <a:lnTo>
                    <a:pt x="23752" y="135890"/>
                  </a:lnTo>
                  <a:lnTo>
                    <a:pt x="23752" y="124460"/>
                  </a:lnTo>
                  <a:lnTo>
                    <a:pt x="24104" y="120650"/>
                  </a:lnTo>
                  <a:lnTo>
                    <a:pt x="24221" y="119380"/>
                  </a:lnTo>
                  <a:lnTo>
                    <a:pt x="25081" y="114300"/>
                  </a:lnTo>
                  <a:lnTo>
                    <a:pt x="7735" y="99060"/>
                  </a:lnTo>
                  <a:lnTo>
                    <a:pt x="2187" y="93980"/>
                  </a:lnTo>
                  <a:lnTo>
                    <a:pt x="16173" y="55880"/>
                  </a:lnTo>
                  <a:lnTo>
                    <a:pt x="31175" y="43180"/>
                  </a:lnTo>
                  <a:lnTo>
                    <a:pt x="38207" y="45720"/>
                  </a:lnTo>
                  <a:lnTo>
                    <a:pt x="60320" y="53340"/>
                  </a:lnTo>
                  <a:lnTo>
                    <a:pt x="230330" y="53340"/>
                  </a:lnTo>
                  <a:lnTo>
                    <a:pt x="231357" y="54610"/>
                  </a:lnTo>
                  <a:lnTo>
                    <a:pt x="233935" y="59690"/>
                  </a:lnTo>
                  <a:lnTo>
                    <a:pt x="236279" y="63500"/>
                  </a:lnTo>
                  <a:lnTo>
                    <a:pt x="247530" y="86360"/>
                  </a:lnTo>
                  <a:lnTo>
                    <a:pt x="245707" y="92710"/>
                  </a:lnTo>
                  <a:lnTo>
                    <a:pt x="118792" y="92710"/>
                  </a:lnTo>
                  <a:lnTo>
                    <a:pt x="114007" y="93980"/>
                  </a:lnTo>
                  <a:lnTo>
                    <a:pt x="86260" y="125730"/>
                  </a:lnTo>
                  <a:lnTo>
                    <a:pt x="86260" y="135890"/>
                  </a:lnTo>
                  <a:lnTo>
                    <a:pt x="114007" y="167640"/>
                  </a:lnTo>
                  <a:lnTo>
                    <a:pt x="245186" y="167640"/>
                  </a:lnTo>
                  <a:lnTo>
                    <a:pt x="247374" y="175260"/>
                  </a:lnTo>
                  <a:lnTo>
                    <a:pt x="244483" y="181610"/>
                  </a:lnTo>
                  <a:lnTo>
                    <a:pt x="242686" y="185420"/>
                  </a:lnTo>
                  <a:lnTo>
                    <a:pt x="240733" y="190500"/>
                  </a:lnTo>
                  <a:lnTo>
                    <a:pt x="238545" y="194310"/>
                  </a:lnTo>
                  <a:lnTo>
                    <a:pt x="236123" y="198120"/>
                  </a:lnTo>
                  <a:lnTo>
                    <a:pt x="233779" y="201930"/>
                  </a:lnTo>
                  <a:lnTo>
                    <a:pt x="231200" y="205740"/>
                  </a:lnTo>
                  <a:lnTo>
                    <a:pt x="229403" y="208280"/>
                  </a:lnTo>
                  <a:lnTo>
                    <a:pt x="60241" y="208280"/>
                  </a:lnTo>
                  <a:lnTo>
                    <a:pt x="38207" y="214630"/>
                  </a:lnTo>
                  <a:lnTo>
                    <a:pt x="31175" y="217170"/>
                  </a:lnTo>
                  <a:close/>
                </a:path>
                <a:path w="492759" h="392430">
                  <a:moveTo>
                    <a:pt x="230330" y="53340"/>
                  </a:moveTo>
                  <a:lnTo>
                    <a:pt x="187289" y="53340"/>
                  </a:lnTo>
                  <a:lnTo>
                    <a:pt x="209323" y="45720"/>
                  </a:lnTo>
                  <a:lnTo>
                    <a:pt x="216355" y="43180"/>
                  </a:lnTo>
                  <a:lnTo>
                    <a:pt x="224168" y="45720"/>
                  </a:lnTo>
                  <a:lnTo>
                    <a:pt x="230330" y="53340"/>
                  </a:lnTo>
                  <a:close/>
                </a:path>
                <a:path w="492759" h="392430">
                  <a:moveTo>
                    <a:pt x="245186" y="167640"/>
                  </a:moveTo>
                  <a:lnTo>
                    <a:pt x="133523" y="167640"/>
                  </a:lnTo>
                  <a:lnTo>
                    <a:pt x="142712" y="163830"/>
                  </a:lnTo>
                  <a:lnTo>
                    <a:pt x="146768" y="161290"/>
                  </a:lnTo>
                  <a:lnTo>
                    <a:pt x="153802" y="153670"/>
                  </a:lnTo>
                  <a:lnTo>
                    <a:pt x="156512" y="149860"/>
                  </a:lnTo>
                  <a:lnTo>
                    <a:pt x="160318" y="140970"/>
                  </a:lnTo>
                  <a:lnTo>
                    <a:pt x="161270" y="135890"/>
                  </a:lnTo>
                  <a:lnTo>
                    <a:pt x="161270" y="125730"/>
                  </a:lnTo>
                  <a:lnTo>
                    <a:pt x="133523" y="93980"/>
                  </a:lnTo>
                  <a:lnTo>
                    <a:pt x="128738" y="92710"/>
                  </a:lnTo>
                  <a:lnTo>
                    <a:pt x="245707" y="92710"/>
                  </a:lnTo>
                  <a:lnTo>
                    <a:pt x="245343" y="93980"/>
                  </a:lnTo>
                  <a:lnTo>
                    <a:pt x="239795" y="99060"/>
                  </a:lnTo>
                  <a:lnTo>
                    <a:pt x="239639" y="99060"/>
                  </a:lnTo>
                  <a:lnTo>
                    <a:pt x="222293" y="114300"/>
                  </a:lnTo>
                  <a:lnTo>
                    <a:pt x="223152" y="119380"/>
                  </a:lnTo>
                  <a:lnTo>
                    <a:pt x="223621" y="124460"/>
                  </a:lnTo>
                  <a:lnTo>
                    <a:pt x="223621" y="135890"/>
                  </a:lnTo>
                  <a:lnTo>
                    <a:pt x="223152" y="140970"/>
                  </a:lnTo>
                  <a:lnTo>
                    <a:pt x="222293" y="147320"/>
                  </a:lnTo>
                  <a:lnTo>
                    <a:pt x="239639" y="162560"/>
                  </a:lnTo>
                  <a:lnTo>
                    <a:pt x="245186" y="167640"/>
                  </a:lnTo>
                  <a:close/>
                </a:path>
                <a:path w="492759" h="392430">
                  <a:moveTo>
                    <a:pt x="316836" y="391160"/>
                  </a:moveTo>
                  <a:lnTo>
                    <a:pt x="310038" y="388620"/>
                  </a:lnTo>
                  <a:lnTo>
                    <a:pt x="305897" y="387350"/>
                  </a:lnTo>
                  <a:lnTo>
                    <a:pt x="301834" y="384810"/>
                  </a:lnTo>
                  <a:lnTo>
                    <a:pt x="274409" y="360680"/>
                  </a:lnTo>
                  <a:lnTo>
                    <a:pt x="276753" y="353060"/>
                  </a:lnTo>
                  <a:lnTo>
                    <a:pt x="284019" y="331470"/>
                  </a:lnTo>
                  <a:lnTo>
                    <a:pt x="279116" y="325120"/>
                  </a:lnTo>
                  <a:lnTo>
                    <a:pt x="274741" y="318770"/>
                  </a:lnTo>
                  <a:lnTo>
                    <a:pt x="270922" y="311150"/>
                  </a:lnTo>
                  <a:lnTo>
                    <a:pt x="267689" y="303530"/>
                  </a:lnTo>
                  <a:lnTo>
                    <a:pt x="244952" y="298450"/>
                  </a:lnTo>
                  <a:lnTo>
                    <a:pt x="237764" y="297180"/>
                  </a:lnTo>
                  <a:lnTo>
                    <a:pt x="231904" y="290830"/>
                  </a:lnTo>
                  <a:lnTo>
                    <a:pt x="230419" y="279400"/>
                  </a:lnTo>
                  <a:lnTo>
                    <a:pt x="230106" y="273050"/>
                  </a:lnTo>
                  <a:lnTo>
                    <a:pt x="230185" y="261620"/>
                  </a:lnTo>
                  <a:lnTo>
                    <a:pt x="230419" y="257810"/>
                  </a:lnTo>
                  <a:lnTo>
                    <a:pt x="231903" y="245110"/>
                  </a:lnTo>
                  <a:lnTo>
                    <a:pt x="237685" y="238760"/>
                  </a:lnTo>
                  <a:lnTo>
                    <a:pt x="267689" y="232410"/>
                  </a:lnTo>
                  <a:lnTo>
                    <a:pt x="270889" y="224790"/>
                  </a:lnTo>
                  <a:lnTo>
                    <a:pt x="274712" y="218440"/>
                  </a:lnTo>
                  <a:lnTo>
                    <a:pt x="279106" y="210820"/>
                  </a:lnTo>
                  <a:lnTo>
                    <a:pt x="284019" y="204470"/>
                  </a:lnTo>
                  <a:lnTo>
                    <a:pt x="276753" y="182880"/>
                  </a:lnTo>
                  <a:lnTo>
                    <a:pt x="274409" y="175260"/>
                  </a:lnTo>
                  <a:lnTo>
                    <a:pt x="276362" y="167640"/>
                  </a:lnTo>
                  <a:lnTo>
                    <a:pt x="282300" y="163830"/>
                  </a:lnTo>
                  <a:lnTo>
                    <a:pt x="285973" y="160020"/>
                  </a:lnTo>
                  <a:lnTo>
                    <a:pt x="289723" y="157480"/>
                  </a:lnTo>
                  <a:lnTo>
                    <a:pt x="293708" y="156210"/>
                  </a:lnTo>
                  <a:lnTo>
                    <a:pt x="297771" y="153670"/>
                  </a:lnTo>
                  <a:lnTo>
                    <a:pt x="301756" y="151130"/>
                  </a:lnTo>
                  <a:lnTo>
                    <a:pt x="305819" y="148590"/>
                  </a:lnTo>
                  <a:lnTo>
                    <a:pt x="309960" y="147320"/>
                  </a:lnTo>
                  <a:lnTo>
                    <a:pt x="316836" y="144780"/>
                  </a:lnTo>
                  <a:lnTo>
                    <a:pt x="324571" y="146050"/>
                  </a:lnTo>
                  <a:lnTo>
                    <a:pt x="329494" y="152400"/>
                  </a:lnTo>
                  <a:lnTo>
                    <a:pt x="344965" y="168910"/>
                  </a:lnTo>
                  <a:lnTo>
                    <a:pt x="446631" y="168910"/>
                  </a:lnTo>
                  <a:lnTo>
                    <a:pt x="448259" y="175260"/>
                  </a:lnTo>
                  <a:lnTo>
                    <a:pt x="445915" y="182880"/>
                  </a:lnTo>
                  <a:lnTo>
                    <a:pt x="438648" y="204470"/>
                  </a:lnTo>
                  <a:lnTo>
                    <a:pt x="443551" y="210820"/>
                  </a:lnTo>
                  <a:lnTo>
                    <a:pt x="447927" y="218440"/>
                  </a:lnTo>
                  <a:lnTo>
                    <a:pt x="451745" y="224790"/>
                  </a:lnTo>
                  <a:lnTo>
                    <a:pt x="454439" y="231140"/>
                  </a:lnTo>
                  <a:lnTo>
                    <a:pt x="351537" y="231140"/>
                  </a:lnTo>
                  <a:lnTo>
                    <a:pt x="342347" y="234950"/>
                  </a:lnTo>
                  <a:lnTo>
                    <a:pt x="323790" y="262890"/>
                  </a:lnTo>
                  <a:lnTo>
                    <a:pt x="323790" y="273050"/>
                  </a:lnTo>
                  <a:lnTo>
                    <a:pt x="351537" y="304800"/>
                  </a:lnTo>
                  <a:lnTo>
                    <a:pt x="356321" y="306070"/>
                  </a:lnTo>
                  <a:lnTo>
                    <a:pt x="453912" y="306070"/>
                  </a:lnTo>
                  <a:lnTo>
                    <a:pt x="451778" y="311150"/>
                  </a:lnTo>
                  <a:lnTo>
                    <a:pt x="447956" y="318770"/>
                  </a:lnTo>
                  <a:lnTo>
                    <a:pt x="443562" y="325120"/>
                  </a:lnTo>
                  <a:lnTo>
                    <a:pt x="438648" y="331470"/>
                  </a:lnTo>
                  <a:lnTo>
                    <a:pt x="445915" y="354330"/>
                  </a:lnTo>
                  <a:lnTo>
                    <a:pt x="448259" y="360680"/>
                  </a:lnTo>
                  <a:lnTo>
                    <a:pt x="446631" y="367030"/>
                  </a:lnTo>
                  <a:lnTo>
                    <a:pt x="345043" y="367030"/>
                  </a:lnTo>
                  <a:lnTo>
                    <a:pt x="329572" y="383540"/>
                  </a:lnTo>
                  <a:lnTo>
                    <a:pt x="324571" y="389890"/>
                  </a:lnTo>
                  <a:lnTo>
                    <a:pt x="316836" y="391160"/>
                  </a:lnTo>
                  <a:close/>
                </a:path>
                <a:path w="492759" h="392430">
                  <a:moveTo>
                    <a:pt x="446631" y="168910"/>
                  </a:moveTo>
                  <a:lnTo>
                    <a:pt x="377625" y="168910"/>
                  </a:lnTo>
                  <a:lnTo>
                    <a:pt x="393096" y="152400"/>
                  </a:lnTo>
                  <a:lnTo>
                    <a:pt x="398096" y="146050"/>
                  </a:lnTo>
                  <a:lnTo>
                    <a:pt x="405832" y="144780"/>
                  </a:lnTo>
                  <a:lnTo>
                    <a:pt x="416849" y="148590"/>
                  </a:lnTo>
                  <a:lnTo>
                    <a:pt x="428959" y="156210"/>
                  </a:lnTo>
                  <a:lnTo>
                    <a:pt x="432866" y="157480"/>
                  </a:lnTo>
                  <a:lnTo>
                    <a:pt x="436695" y="160020"/>
                  </a:lnTo>
                  <a:lnTo>
                    <a:pt x="446305" y="167640"/>
                  </a:lnTo>
                  <a:lnTo>
                    <a:pt x="446631" y="168910"/>
                  </a:lnTo>
                  <a:close/>
                </a:path>
                <a:path w="492759" h="392430">
                  <a:moveTo>
                    <a:pt x="372312" y="168910"/>
                  </a:moveTo>
                  <a:lnTo>
                    <a:pt x="350278" y="168910"/>
                  </a:lnTo>
                  <a:lnTo>
                    <a:pt x="355747" y="167640"/>
                  </a:lnTo>
                  <a:lnTo>
                    <a:pt x="366842" y="167640"/>
                  </a:lnTo>
                  <a:lnTo>
                    <a:pt x="372312" y="168910"/>
                  </a:lnTo>
                  <a:close/>
                </a:path>
                <a:path w="492759" h="392430">
                  <a:moveTo>
                    <a:pt x="134391" y="261620"/>
                  </a:moveTo>
                  <a:lnTo>
                    <a:pt x="112982" y="261620"/>
                  </a:lnTo>
                  <a:lnTo>
                    <a:pt x="100403" y="260350"/>
                  </a:lnTo>
                  <a:lnTo>
                    <a:pt x="94777" y="254000"/>
                  </a:lnTo>
                  <a:lnTo>
                    <a:pt x="93292" y="246380"/>
                  </a:lnTo>
                  <a:lnTo>
                    <a:pt x="88526" y="224790"/>
                  </a:lnTo>
                  <a:lnTo>
                    <a:pt x="80931" y="220980"/>
                  </a:lnTo>
                  <a:lnTo>
                    <a:pt x="73651" y="217170"/>
                  </a:lnTo>
                  <a:lnTo>
                    <a:pt x="66738" y="213360"/>
                  </a:lnTo>
                  <a:lnTo>
                    <a:pt x="60241" y="208280"/>
                  </a:lnTo>
                  <a:lnTo>
                    <a:pt x="187132" y="208280"/>
                  </a:lnTo>
                  <a:lnTo>
                    <a:pt x="180647" y="213360"/>
                  </a:lnTo>
                  <a:lnTo>
                    <a:pt x="173752" y="217170"/>
                  </a:lnTo>
                  <a:lnTo>
                    <a:pt x="166475" y="220980"/>
                  </a:lnTo>
                  <a:lnTo>
                    <a:pt x="158847" y="224790"/>
                  </a:lnTo>
                  <a:lnTo>
                    <a:pt x="154081" y="246380"/>
                  </a:lnTo>
                  <a:lnTo>
                    <a:pt x="152597" y="254000"/>
                  </a:lnTo>
                  <a:lnTo>
                    <a:pt x="146971" y="260350"/>
                  </a:lnTo>
                  <a:lnTo>
                    <a:pt x="134391" y="261620"/>
                  </a:lnTo>
                  <a:close/>
                </a:path>
                <a:path w="492759" h="392430">
                  <a:moveTo>
                    <a:pt x="216198" y="217170"/>
                  </a:moveTo>
                  <a:lnTo>
                    <a:pt x="209166" y="214630"/>
                  </a:lnTo>
                  <a:lnTo>
                    <a:pt x="187132" y="208280"/>
                  </a:lnTo>
                  <a:lnTo>
                    <a:pt x="229403" y="208280"/>
                  </a:lnTo>
                  <a:lnTo>
                    <a:pt x="224012" y="215900"/>
                  </a:lnTo>
                  <a:lnTo>
                    <a:pt x="216198" y="217170"/>
                  </a:lnTo>
                  <a:close/>
                </a:path>
                <a:path w="492759" h="392430">
                  <a:moveTo>
                    <a:pt x="453912" y="306070"/>
                  </a:moveTo>
                  <a:lnTo>
                    <a:pt x="366268" y="306070"/>
                  </a:lnTo>
                  <a:lnTo>
                    <a:pt x="371052" y="304800"/>
                  </a:lnTo>
                  <a:lnTo>
                    <a:pt x="380242" y="300990"/>
                  </a:lnTo>
                  <a:lnTo>
                    <a:pt x="398799" y="273050"/>
                  </a:lnTo>
                  <a:lnTo>
                    <a:pt x="398799" y="262890"/>
                  </a:lnTo>
                  <a:lnTo>
                    <a:pt x="371052" y="231140"/>
                  </a:lnTo>
                  <a:lnTo>
                    <a:pt x="454439" y="231140"/>
                  </a:lnTo>
                  <a:lnTo>
                    <a:pt x="454978" y="232410"/>
                  </a:lnTo>
                  <a:lnTo>
                    <a:pt x="477715" y="237490"/>
                  </a:lnTo>
                  <a:lnTo>
                    <a:pt x="484904" y="238760"/>
                  </a:lnTo>
                  <a:lnTo>
                    <a:pt x="490764" y="245110"/>
                  </a:lnTo>
                  <a:lnTo>
                    <a:pt x="492249" y="257810"/>
                  </a:lnTo>
                  <a:lnTo>
                    <a:pt x="492405" y="260350"/>
                  </a:lnTo>
                  <a:lnTo>
                    <a:pt x="492483" y="261620"/>
                  </a:lnTo>
                  <a:lnTo>
                    <a:pt x="477715" y="298450"/>
                  </a:lnTo>
                  <a:lnTo>
                    <a:pt x="454978" y="303530"/>
                  </a:lnTo>
                  <a:lnTo>
                    <a:pt x="453912" y="306070"/>
                  </a:lnTo>
                  <a:close/>
                </a:path>
                <a:path w="492759" h="392430">
                  <a:moveTo>
                    <a:pt x="366920" y="368300"/>
                  </a:moveTo>
                  <a:lnTo>
                    <a:pt x="355825" y="368300"/>
                  </a:lnTo>
                  <a:lnTo>
                    <a:pt x="350356" y="367030"/>
                  </a:lnTo>
                  <a:lnTo>
                    <a:pt x="372390" y="367030"/>
                  </a:lnTo>
                  <a:lnTo>
                    <a:pt x="366920" y="368300"/>
                  </a:lnTo>
                  <a:close/>
                </a:path>
                <a:path w="492759" h="392430">
                  <a:moveTo>
                    <a:pt x="405753" y="392430"/>
                  </a:moveTo>
                  <a:lnTo>
                    <a:pt x="398018" y="389890"/>
                  </a:lnTo>
                  <a:lnTo>
                    <a:pt x="393096" y="384810"/>
                  </a:lnTo>
                  <a:lnTo>
                    <a:pt x="393174" y="383540"/>
                  </a:lnTo>
                  <a:lnTo>
                    <a:pt x="377703" y="367030"/>
                  </a:lnTo>
                  <a:lnTo>
                    <a:pt x="446631" y="367030"/>
                  </a:lnTo>
                  <a:lnTo>
                    <a:pt x="446305" y="368300"/>
                  </a:lnTo>
                  <a:lnTo>
                    <a:pt x="420833" y="384810"/>
                  </a:lnTo>
                  <a:lnTo>
                    <a:pt x="416770" y="387350"/>
                  </a:lnTo>
                  <a:lnTo>
                    <a:pt x="412629" y="388620"/>
                  </a:lnTo>
                  <a:lnTo>
                    <a:pt x="405753" y="392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962" y="424192"/>
            <a:ext cx="7750175" cy="5759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00" spc="-515" b="0">
                <a:latin typeface="SimSun"/>
                <a:cs typeface="SimSun"/>
              </a:rPr>
              <a:t>マルチエージェント オーケストレーション</a:t>
            </a:r>
            <a:endParaRPr sz="3600">
              <a:latin typeface="SimSun"/>
              <a:cs typeface="SimSu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1285874"/>
            <a:ext cx="4371975" cy="2667000"/>
            <a:chOff x="457199" y="1285874"/>
            <a:chExt cx="4371975" cy="2667000"/>
          </a:xfrm>
        </p:grpSpPr>
        <p:sp>
          <p:nvSpPr>
            <p:cNvPr id="7" name="object 7" descr=""/>
            <p:cNvSpPr/>
            <p:nvPr/>
          </p:nvSpPr>
          <p:spPr>
            <a:xfrm>
              <a:off x="457199" y="1285874"/>
              <a:ext cx="4371975" cy="2667000"/>
            </a:xfrm>
            <a:custGeom>
              <a:avLst/>
              <a:gdLst/>
              <a:ahLst/>
              <a:cxnLst/>
              <a:rect l="l" t="t" r="r" b="b"/>
              <a:pathLst>
                <a:path w="4371975" h="2667000">
                  <a:moveTo>
                    <a:pt x="4300777" y="2666999"/>
                  </a:moveTo>
                  <a:lnTo>
                    <a:pt x="71196" y="2666999"/>
                  </a:lnTo>
                  <a:lnTo>
                    <a:pt x="66241" y="2666511"/>
                  </a:lnTo>
                  <a:lnTo>
                    <a:pt x="29705" y="2651377"/>
                  </a:lnTo>
                  <a:lnTo>
                    <a:pt x="3885" y="2615337"/>
                  </a:lnTo>
                  <a:lnTo>
                    <a:pt x="0" y="2595803"/>
                  </a:lnTo>
                  <a:lnTo>
                    <a:pt x="0" y="2590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00777" y="0"/>
                  </a:lnTo>
                  <a:lnTo>
                    <a:pt x="4342268" y="15621"/>
                  </a:lnTo>
                  <a:lnTo>
                    <a:pt x="4368088" y="51661"/>
                  </a:lnTo>
                  <a:lnTo>
                    <a:pt x="4371974" y="71196"/>
                  </a:lnTo>
                  <a:lnTo>
                    <a:pt x="4371974" y="2595803"/>
                  </a:lnTo>
                  <a:lnTo>
                    <a:pt x="4356352" y="2637294"/>
                  </a:lnTo>
                  <a:lnTo>
                    <a:pt x="4320311" y="2663113"/>
                  </a:lnTo>
                  <a:lnTo>
                    <a:pt x="4305733" y="2666511"/>
                  </a:lnTo>
                  <a:lnTo>
                    <a:pt x="4300777" y="26669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9599" y="1490662"/>
              <a:ext cx="257175" cy="200025"/>
            </a:xfrm>
            <a:custGeom>
              <a:avLst/>
              <a:gdLst/>
              <a:ahLst/>
              <a:cxnLst/>
              <a:rect l="l" t="t" r="r" b="b"/>
              <a:pathLst>
                <a:path w="257175" h="200025">
                  <a:moveTo>
                    <a:pt x="235743" y="200025"/>
                  </a:moveTo>
                  <a:lnTo>
                    <a:pt x="207168" y="200025"/>
                  </a:lnTo>
                  <a:lnTo>
                    <a:pt x="198828" y="198340"/>
                  </a:lnTo>
                  <a:lnTo>
                    <a:pt x="192016" y="193746"/>
                  </a:lnTo>
                  <a:lnTo>
                    <a:pt x="187422" y="186933"/>
                  </a:lnTo>
                  <a:lnTo>
                    <a:pt x="185737" y="178593"/>
                  </a:lnTo>
                  <a:lnTo>
                    <a:pt x="185737" y="150018"/>
                  </a:lnTo>
                  <a:lnTo>
                    <a:pt x="187422" y="141678"/>
                  </a:lnTo>
                  <a:lnTo>
                    <a:pt x="192016" y="134866"/>
                  </a:lnTo>
                  <a:lnTo>
                    <a:pt x="198828" y="130272"/>
                  </a:lnTo>
                  <a:lnTo>
                    <a:pt x="207168" y="128587"/>
                  </a:lnTo>
                  <a:lnTo>
                    <a:pt x="210740" y="128587"/>
                  </a:lnTo>
                  <a:lnTo>
                    <a:pt x="210740" y="112335"/>
                  </a:lnTo>
                  <a:lnTo>
                    <a:pt x="209133" y="110728"/>
                  </a:lnTo>
                  <a:lnTo>
                    <a:pt x="139303" y="110728"/>
                  </a:lnTo>
                  <a:lnTo>
                    <a:pt x="139303" y="128587"/>
                  </a:lnTo>
                  <a:lnTo>
                    <a:pt x="142875" y="128587"/>
                  </a:lnTo>
                  <a:lnTo>
                    <a:pt x="151215" y="130272"/>
                  </a:lnTo>
                  <a:lnTo>
                    <a:pt x="158027" y="134866"/>
                  </a:lnTo>
                  <a:lnTo>
                    <a:pt x="162621" y="141678"/>
                  </a:lnTo>
                  <a:lnTo>
                    <a:pt x="164306" y="150018"/>
                  </a:lnTo>
                  <a:lnTo>
                    <a:pt x="164306" y="178593"/>
                  </a:lnTo>
                  <a:lnTo>
                    <a:pt x="162621" y="186933"/>
                  </a:lnTo>
                  <a:lnTo>
                    <a:pt x="158027" y="193746"/>
                  </a:lnTo>
                  <a:lnTo>
                    <a:pt x="151215" y="198340"/>
                  </a:lnTo>
                  <a:lnTo>
                    <a:pt x="142875" y="200025"/>
                  </a:lnTo>
                  <a:lnTo>
                    <a:pt x="114300" y="200025"/>
                  </a:lnTo>
                  <a:lnTo>
                    <a:pt x="105959" y="198340"/>
                  </a:lnTo>
                  <a:lnTo>
                    <a:pt x="99147" y="193746"/>
                  </a:lnTo>
                  <a:lnTo>
                    <a:pt x="94553" y="186933"/>
                  </a:lnTo>
                  <a:lnTo>
                    <a:pt x="92868" y="178593"/>
                  </a:lnTo>
                  <a:lnTo>
                    <a:pt x="92868" y="150018"/>
                  </a:lnTo>
                  <a:lnTo>
                    <a:pt x="94553" y="141678"/>
                  </a:lnTo>
                  <a:lnTo>
                    <a:pt x="99147" y="134866"/>
                  </a:lnTo>
                  <a:lnTo>
                    <a:pt x="105959" y="130272"/>
                  </a:lnTo>
                  <a:lnTo>
                    <a:pt x="114300" y="128587"/>
                  </a:lnTo>
                  <a:lnTo>
                    <a:pt x="117871" y="128587"/>
                  </a:lnTo>
                  <a:lnTo>
                    <a:pt x="117871" y="110728"/>
                  </a:lnTo>
                  <a:lnTo>
                    <a:pt x="48041" y="110728"/>
                  </a:lnTo>
                  <a:lnTo>
                    <a:pt x="46434" y="112335"/>
                  </a:lnTo>
                  <a:lnTo>
                    <a:pt x="46434" y="128587"/>
                  </a:lnTo>
                  <a:lnTo>
                    <a:pt x="50006" y="128587"/>
                  </a:lnTo>
                  <a:lnTo>
                    <a:pt x="58346" y="130272"/>
                  </a:lnTo>
                  <a:lnTo>
                    <a:pt x="65158" y="134866"/>
                  </a:lnTo>
                  <a:lnTo>
                    <a:pt x="69752" y="141678"/>
                  </a:lnTo>
                  <a:lnTo>
                    <a:pt x="71437" y="150018"/>
                  </a:lnTo>
                  <a:lnTo>
                    <a:pt x="71437" y="178593"/>
                  </a:lnTo>
                  <a:lnTo>
                    <a:pt x="69752" y="186933"/>
                  </a:lnTo>
                  <a:lnTo>
                    <a:pt x="65158" y="193746"/>
                  </a:lnTo>
                  <a:lnTo>
                    <a:pt x="58346" y="198340"/>
                  </a:lnTo>
                  <a:lnTo>
                    <a:pt x="50006" y="200025"/>
                  </a:lnTo>
                  <a:lnTo>
                    <a:pt x="21431" y="200025"/>
                  </a:lnTo>
                  <a:lnTo>
                    <a:pt x="13091" y="198340"/>
                  </a:lnTo>
                  <a:lnTo>
                    <a:pt x="6278" y="193746"/>
                  </a:lnTo>
                  <a:lnTo>
                    <a:pt x="1684" y="186933"/>
                  </a:lnTo>
                  <a:lnTo>
                    <a:pt x="0" y="178593"/>
                  </a:lnTo>
                  <a:lnTo>
                    <a:pt x="0" y="150018"/>
                  </a:lnTo>
                  <a:lnTo>
                    <a:pt x="1684" y="141678"/>
                  </a:lnTo>
                  <a:lnTo>
                    <a:pt x="6278" y="134866"/>
                  </a:lnTo>
                  <a:lnTo>
                    <a:pt x="13091" y="130272"/>
                  </a:lnTo>
                  <a:lnTo>
                    <a:pt x="21431" y="128587"/>
                  </a:lnTo>
                  <a:lnTo>
                    <a:pt x="25003" y="128587"/>
                  </a:lnTo>
                  <a:lnTo>
                    <a:pt x="25003" y="114300"/>
                  </a:lnTo>
                  <a:lnTo>
                    <a:pt x="26969" y="104572"/>
                  </a:lnTo>
                  <a:lnTo>
                    <a:pt x="32331" y="96624"/>
                  </a:lnTo>
                  <a:lnTo>
                    <a:pt x="40279" y="91263"/>
                  </a:lnTo>
                  <a:lnTo>
                    <a:pt x="50006" y="89296"/>
                  </a:lnTo>
                  <a:lnTo>
                    <a:pt x="117871" y="89296"/>
                  </a:lnTo>
                  <a:lnTo>
                    <a:pt x="117871" y="71437"/>
                  </a:lnTo>
                  <a:lnTo>
                    <a:pt x="114300" y="71437"/>
                  </a:lnTo>
                  <a:lnTo>
                    <a:pt x="105959" y="69752"/>
                  </a:lnTo>
                  <a:lnTo>
                    <a:pt x="99147" y="65158"/>
                  </a:lnTo>
                  <a:lnTo>
                    <a:pt x="94553" y="58346"/>
                  </a:lnTo>
                  <a:lnTo>
                    <a:pt x="92868" y="50006"/>
                  </a:lnTo>
                  <a:lnTo>
                    <a:pt x="92868" y="21431"/>
                  </a:lnTo>
                  <a:lnTo>
                    <a:pt x="94553" y="13091"/>
                  </a:lnTo>
                  <a:lnTo>
                    <a:pt x="99147" y="6278"/>
                  </a:lnTo>
                  <a:lnTo>
                    <a:pt x="105959" y="1684"/>
                  </a:lnTo>
                  <a:lnTo>
                    <a:pt x="114300" y="0"/>
                  </a:lnTo>
                  <a:lnTo>
                    <a:pt x="142875" y="0"/>
                  </a:lnTo>
                  <a:lnTo>
                    <a:pt x="151215" y="1684"/>
                  </a:lnTo>
                  <a:lnTo>
                    <a:pt x="158027" y="6278"/>
                  </a:lnTo>
                  <a:lnTo>
                    <a:pt x="162621" y="13091"/>
                  </a:lnTo>
                  <a:lnTo>
                    <a:pt x="164306" y="21431"/>
                  </a:lnTo>
                  <a:lnTo>
                    <a:pt x="164306" y="50006"/>
                  </a:lnTo>
                  <a:lnTo>
                    <a:pt x="162621" y="58346"/>
                  </a:lnTo>
                  <a:lnTo>
                    <a:pt x="158027" y="65158"/>
                  </a:lnTo>
                  <a:lnTo>
                    <a:pt x="151215" y="69752"/>
                  </a:lnTo>
                  <a:lnTo>
                    <a:pt x="142875" y="71437"/>
                  </a:lnTo>
                  <a:lnTo>
                    <a:pt x="139303" y="71437"/>
                  </a:lnTo>
                  <a:lnTo>
                    <a:pt x="139303" y="89296"/>
                  </a:lnTo>
                  <a:lnTo>
                    <a:pt x="207168" y="89296"/>
                  </a:lnTo>
                  <a:lnTo>
                    <a:pt x="216895" y="91263"/>
                  </a:lnTo>
                  <a:lnTo>
                    <a:pt x="224843" y="96624"/>
                  </a:lnTo>
                  <a:lnTo>
                    <a:pt x="230205" y="104572"/>
                  </a:lnTo>
                  <a:lnTo>
                    <a:pt x="232171" y="114300"/>
                  </a:lnTo>
                  <a:lnTo>
                    <a:pt x="232171" y="128587"/>
                  </a:lnTo>
                  <a:lnTo>
                    <a:pt x="235743" y="128587"/>
                  </a:lnTo>
                  <a:lnTo>
                    <a:pt x="244083" y="130272"/>
                  </a:lnTo>
                  <a:lnTo>
                    <a:pt x="250896" y="134866"/>
                  </a:lnTo>
                  <a:lnTo>
                    <a:pt x="255490" y="141678"/>
                  </a:lnTo>
                  <a:lnTo>
                    <a:pt x="257175" y="150018"/>
                  </a:lnTo>
                  <a:lnTo>
                    <a:pt x="257175" y="178593"/>
                  </a:lnTo>
                  <a:lnTo>
                    <a:pt x="255490" y="186933"/>
                  </a:lnTo>
                  <a:lnTo>
                    <a:pt x="250896" y="193746"/>
                  </a:lnTo>
                  <a:lnTo>
                    <a:pt x="244083" y="198340"/>
                  </a:lnTo>
                  <a:lnTo>
                    <a:pt x="235743" y="200025"/>
                  </a:lnTo>
                  <a:close/>
                </a:path>
              </a:pathLst>
            </a:custGeom>
            <a:solidFill>
              <a:srgbClr val="FBD3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96899" y="1392199"/>
            <a:ext cx="4055745" cy="11315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45440">
              <a:lnSpc>
                <a:spcPct val="100000"/>
              </a:lnSpc>
              <a:spcBef>
                <a:spcPts val="110"/>
              </a:spcBef>
            </a:pPr>
            <a:r>
              <a:rPr dirty="0" sz="2050" spc="-295">
                <a:solidFill>
                  <a:srgbClr val="FFFFFF"/>
                </a:solidFill>
                <a:latin typeface="SimSun"/>
                <a:cs typeface="SimSun"/>
              </a:rPr>
              <a:t>概要</a:t>
            </a:r>
            <a:endParaRPr sz="20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835"/>
              </a:spcBef>
            </a:pP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マルチエージェント オーケストレーション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は、</a:t>
            </a:r>
            <a:r>
              <a:rPr dirty="0" sz="1350" spc="-12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活</a:t>
            </a:r>
            <a:r>
              <a:rPr dirty="0" sz="1350" spc="-5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350" spc="-185">
                <a:solidFill>
                  <a:srgbClr val="FFFFFF"/>
                </a:solidFill>
                <a:latin typeface="SimSun"/>
                <a:cs typeface="SimSun"/>
              </a:rPr>
              <a:t>して複数の</a:t>
            </a:r>
            <a:r>
              <a:rPr dirty="0" sz="1350" spc="-8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エージェントを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連携させ、複雑な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タスクを</a:t>
            </a:r>
            <a:r>
              <a:rPr dirty="0" sz="1350" spc="-50">
                <a:solidFill>
                  <a:srgbClr val="FFFFFF"/>
                </a:solidFill>
                <a:latin typeface="SimSun"/>
                <a:cs typeface="SimSun"/>
              </a:rPr>
              <a:t>こ</a:t>
            </a:r>
            <a:r>
              <a:rPr dirty="0" sz="1350" spc="-175">
                <a:solidFill>
                  <a:srgbClr val="FFFFFF"/>
                </a:solidFill>
                <a:latin typeface="SimSun"/>
                <a:cs typeface="SimSun"/>
              </a:rPr>
              <a:t>なすための仕組みです。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199" y="2743199"/>
            <a:ext cx="4371975" cy="4257675"/>
            <a:chOff x="457199" y="2743199"/>
            <a:chExt cx="4371975" cy="4257675"/>
          </a:xfrm>
        </p:grpSpPr>
        <p:sp>
          <p:nvSpPr>
            <p:cNvPr id="11" name="object 11" descr=""/>
            <p:cNvSpPr/>
            <p:nvPr/>
          </p:nvSpPr>
          <p:spPr>
            <a:xfrm>
              <a:off x="638162" y="274319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199" y="4143374"/>
              <a:ext cx="4371975" cy="2857500"/>
            </a:xfrm>
            <a:custGeom>
              <a:avLst/>
              <a:gdLst/>
              <a:ahLst/>
              <a:cxnLst/>
              <a:rect l="l" t="t" r="r" b="b"/>
              <a:pathLst>
                <a:path w="4371975" h="2857500">
                  <a:moveTo>
                    <a:pt x="4300777" y="2857499"/>
                  </a:moveTo>
                  <a:lnTo>
                    <a:pt x="71196" y="2857499"/>
                  </a:lnTo>
                  <a:lnTo>
                    <a:pt x="66241" y="2857010"/>
                  </a:lnTo>
                  <a:lnTo>
                    <a:pt x="29705" y="2841877"/>
                  </a:lnTo>
                  <a:lnTo>
                    <a:pt x="3885" y="2805836"/>
                  </a:lnTo>
                  <a:lnTo>
                    <a:pt x="0" y="2786302"/>
                  </a:lnTo>
                  <a:lnTo>
                    <a:pt x="0" y="27812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00777" y="0"/>
                  </a:lnTo>
                  <a:lnTo>
                    <a:pt x="4342268" y="15621"/>
                  </a:lnTo>
                  <a:lnTo>
                    <a:pt x="4368088" y="51661"/>
                  </a:lnTo>
                  <a:lnTo>
                    <a:pt x="4371974" y="71196"/>
                  </a:lnTo>
                  <a:lnTo>
                    <a:pt x="4371974" y="2786302"/>
                  </a:lnTo>
                  <a:lnTo>
                    <a:pt x="4356352" y="2827792"/>
                  </a:lnTo>
                  <a:lnTo>
                    <a:pt x="4320311" y="2853612"/>
                  </a:lnTo>
                  <a:lnTo>
                    <a:pt x="4305733" y="2857010"/>
                  </a:lnTo>
                  <a:lnTo>
                    <a:pt x="4300777" y="2857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87" y="4676774"/>
              <a:ext cx="4067175" cy="2171700"/>
            </a:xfrm>
            <a:custGeom>
              <a:avLst/>
              <a:gdLst/>
              <a:ahLst/>
              <a:cxnLst/>
              <a:rect l="l" t="t" r="r" b="b"/>
              <a:pathLst>
                <a:path w="4067175" h="2171700">
                  <a:moveTo>
                    <a:pt x="4067175" y="1595196"/>
                  </a:moveTo>
                  <a:lnTo>
                    <a:pt x="4051554" y="1553705"/>
                  </a:lnTo>
                  <a:lnTo>
                    <a:pt x="4015524" y="1527886"/>
                  </a:lnTo>
                  <a:lnTo>
                    <a:pt x="3995978" y="1524000"/>
                  </a:lnTo>
                  <a:lnTo>
                    <a:pt x="71208" y="1524000"/>
                  </a:lnTo>
                  <a:lnTo>
                    <a:pt x="29705" y="1539621"/>
                  </a:lnTo>
                  <a:lnTo>
                    <a:pt x="3886" y="1575663"/>
                  </a:lnTo>
                  <a:lnTo>
                    <a:pt x="0" y="1595196"/>
                  </a:lnTo>
                  <a:lnTo>
                    <a:pt x="0" y="2095500"/>
                  </a:lnTo>
                  <a:lnTo>
                    <a:pt x="0" y="2100503"/>
                  </a:lnTo>
                  <a:lnTo>
                    <a:pt x="15633" y="2141994"/>
                  </a:lnTo>
                  <a:lnTo>
                    <a:pt x="51663" y="2167813"/>
                  </a:lnTo>
                  <a:lnTo>
                    <a:pt x="71208" y="2171700"/>
                  </a:lnTo>
                  <a:lnTo>
                    <a:pt x="3995978" y="2171700"/>
                  </a:lnTo>
                  <a:lnTo>
                    <a:pt x="4037469" y="2156079"/>
                  </a:lnTo>
                  <a:lnTo>
                    <a:pt x="4063301" y="2120049"/>
                  </a:lnTo>
                  <a:lnTo>
                    <a:pt x="4067175" y="2100503"/>
                  </a:lnTo>
                  <a:lnTo>
                    <a:pt x="4067175" y="1595196"/>
                  </a:lnTo>
                  <a:close/>
                </a:path>
                <a:path w="4067175" h="2171700">
                  <a:moveTo>
                    <a:pt x="4067175" y="833196"/>
                  </a:moveTo>
                  <a:lnTo>
                    <a:pt x="4051554" y="791705"/>
                  </a:lnTo>
                  <a:lnTo>
                    <a:pt x="4015524" y="765886"/>
                  </a:lnTo>
                  <a:lnTo>
                    <a:pt x="3995978" y="762000"/>
                  </a:lnTo>
                  <a:lnTo>
                    <a:pt x="71208" y="762000"/>
                  </a:lnTo>
                  <a:lnTo>
                    <a:pt x="29705" y="777621"/>
                  </a:lnTo>
                  <a:lnTo>
                    <a:pt x="3886" y="813663"/>
                  </a:lnTo>
                  <a:lnTo>
                    <a:pt x="0" y="833196"/>
                  </a:lnTo>
                  <a:lnTo>
                    <a:pt x="0" y="1333500"/>
                  </a:lnTo>
                  <a:lnTo>
                    <a:pt x="0" y="1338503"/>
                  </a:lnTo>
                  <a:lnTo>
                    <a:pt x="15633" y="1379994"/>
                  </a:lnTo>
                  <a:lnTo>
                    <a:pt x="51663" y="1405813"/>
                  </a:lnTo>
                  <a:lnTo>
                    <a:pt x="71208" y="1409700"/>
                  </a:lnTo>
                  <a:lnTo>
                    <a:pt x="3995978" y="1409700"/>
                  </a:lnTo>
                  <a:lnTo>
                    <a:pt x="4037469" y="1394079"/>
                  </a:lnTo>
                  <a:lnTo>
                    <a:pt x="4063301" y="1358036"/>
                  </a:lnTo>
                  <a:lnTo>
                    <a:pt x="4067175" y="1338503"/>
                  </a:lnTo>
                  <a:lnTo>
                    <a:pt x="4067175" y="833196"/>
                  </a:lnTo>
                  <a:close/>
                </a:path>
                <a:path w="4067175" h="2171700">
                  <a:moveTo>
                    <a:pt x="4067175" y="71196"/>
                  </a:moveTo>
                  <a:lnTo>
                    <a:pt x="4051554" y="29705"/>
                  </a:lnTo>
                  <a:lnTo>
                    <a:pt x="4015524" y="3886"/>
                  </a:lnTo>
                  <a:lnTo>
                    <a:pt x="3995978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196"/>
                  </a:lnTo>
                  <a:lnTo>
                    <a:pt x="0" y="571500"/>
                  </a:lnTo>
                  <a:lnTo>
                    <a:pt x="0" y="576503"/>
                  </a:lnTo>
                  <a:lnTo>
                    <a:pt x="15633" y="617994"/>
                  </a:lnTo>
                  <a:lnTo>
                    <a:pt x="51663" y="643813"/>
                  </a:lnTo>
                  <a:lnTo>
                    <a:pt x="71208" y="647700"/>
                  </a:lnTo>
                  <a:lnTo>
                    <a:pt x="3995978" y="647700"/>
                  </a:lnTo>
                  <a:lnTo>
                    <a:pt x="4037469" y="632079"/>
                  </a:lnTo>
                  <a:lnTo>
                    <a:pt x="4063301" y="596049"/>
                  </a:lnTo>
                  <a:lnTo>
                    <a:pt x="4067175" y="576503"/>
                  </a:lnTo>
                  <a:lnTo>
                    <a:pt x="4067175" y="71196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87399" y="2634488"/>
            <a:ext cx="2760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複数の</a:t>
            </a: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が連携して問題解決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7399" y="2939288"/>
            <a:ext cx="246126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各</a:t>
            </a: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が得意な分野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担当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87399" y="3145942"/>
            <a:ext cx="230695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コンテキスト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と情報の共有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実現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ワークフロー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⾃</a:t>
            </a: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動化と最適化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6899" y="4264786"/>
            <a:ext cx="78740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主</a:t>
            </a:r>
            <a:r>
              <a:rPr dirty="0" sz="1700" spc="-190">
                <a:solidFill>
                  <a:srgbClr val="FFFFFF"/>
                </a:solidFill>
                <a:latin typeface="SimSun"/>
                <a:cs typeface="SimSun"/>
              </a:rPr>
              <a:t>な利点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23899" y="1285874"/>
            <a:ext cx="11010900" cy="5248275"/>
            <a:chOff x="723899" y="1285874"/>
            <a:chExt cx="11010900" cy="5248275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4857749"/>
              <a:ext cx="152399" cy="1523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5619749"/>
              <a:ext cx="152399" cy="1523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" y="6381749"/>
              <a:ext cx="152399" cy="1523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7774" y="1285874"/>
              <a:ext cx="6677025" cy="24383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977900" y="4737908"/>
            <a:ext cx="3352800" cy="4679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効率性の向</a:t>
            </a:r>
            <a:r>
              <a:rPr dirty="0" sz="1350" spc="-50">
                <a:solidFill>
                  <a:srgbClr val="FFFFFF"/>
                </a:solidFill>
                <a:latin typeface="Meiryo"/>
                <a:cs typeface="Meiryo"/>
              </a:rPr>
              <a:t>上</a:t>
            </a:r>
            <a:endParaRPr sz="135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複数の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が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並⾏</a:t>
            </a: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して作業し、処理速度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向</a:t>
            </a:r>
            <a:r>
              <a:rPr dirty="0" sz="1150" spc="-50">
                <a:solidFill>
                  <a:srgbClr val="FFFFFF"/>
                </a:solidFill>
                <a:latin typeface="Meiryo"/>
                <a:cs typeface="Meiryo"/>
              </a:rPr>
              <a:t>上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77900" y="5499908"/>
            <a:ext cx="3223260" cy="4679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専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⾨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性の最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⼤</a:t>
            </a:r>
            <a:r>
              <a:rPr dirty="0" sz="1350" spc="-50">
                <a:solidFill>
                  <a:srgbClr val="FFFFFF"/>
                </a:solidFill>
                <a:latin typeface="SimSun"/>
                <a:cs typeface="SimSun"/>
              </a:rPr>
              <a:t>化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各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が得意分野に特化し、全体の質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向</a:t>
            </a:r>
            <a:r>
              <a:rPr dirty="0" sz="1150" spc="-50">
                <a:solidFill>
                  <a:srgbClr val="FFFFFF"/>
                </a:solidFill>
                <a:latin typeface="Meiryo"/>
                <a:cs typeface="Meiryo"/>
              </a:rPr>
              <a:t>上</a:t>
            </a:r>
            <a:endParaRPr sz="1150">
              <a:latin typeface="Meiryo"/>
              <a:cs typeface="Meiryo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77900" y="6261908"/>
            <a:ext cx="3352800" cy="4679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スケーラビリティ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必要に応じて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追加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‧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削除して柔軟に対応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892826" y="2641574"/>
            <a:ext cx="1009015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95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サーバー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504060" y="2270099"/>
            <a:ext cx="124206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検索エージェント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048675" y="2270099"/>
            <a:ext cx="124206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開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発エージェント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04060" y="3013049"/>
            <a:ext cx="139446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データエージェント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048675" y="3013049"/>
            <a:ext cx="124206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分析エージェント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057773" y="3914774"/>
            <a:ext cx="6677025" cy="2590800"/>
            <a:chOff x="5057773" y="3914774"/>
            <a:chExt cx="6677025" cy="2590800"/>
          </a:xfrm>
        </p:grpSpPr>
        <p:sp>
          <p:nvSpPr>
            <p:cNvPr id="32" name="object 32" descr=""/>
            <p:cNvSpPr/>
            <p:nvPr/>
          </p:nvSpPr>
          <p:spPr>
            <a:xfrm>
              <a:off x="5057773" y="3914774"/>
              <a:ext cx="6677025" cy="2590800"/>
            </a:xfrm>
            <a:custGeom>
              <a:avLst/>
              <a:gdLst/>
              <a:ahLst/>
              <a:cxnLst/>
              <a:rect l="l" t="t" r="r" b="b"/>
              <a:pathLst>
                <a:path w="6677025" h="2590800">
                  <a:moveTo>
                    <a:pt x="6605828" y="2590799"/>
                  </a:moveTo>
                  <a:lnTo>
                    <a:pt x="71196" y="2590799"/>
                  </a:lnTo>
                  <a:lnTo>
                    <a:pt x="66241" y="2590311"/>
                  </a:lnTo>
                  <a:lnTo>
                    <a:pt x="29705" y="2575178"/>
                  </a:lnTo>
                  <a:lnTo>
                    <a:pt x="3885" y="2539136"/>
                  </a:lnTo>
                  <a:lnTo>
                    <a:pt x="0" y="2519602"/>
                  </a:lnTo>
                  <a:lnTo>
                    <a:pt x="0" y="2514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605828" y="0"/>
                  </a:lnTo>
                  <a:lnTo>
                    <a:pt x="6647317" y="15621"/>
                  </a:lnTo>
                  <a:lnTo>
                    <a:pt x="6673138" y="51661"/>
                  </a:lnTo>
                  <a:lnTo>
                    <a:pt x="6677025" y="71196"/>
                  </a:lnTo>
                  <a:lnTo>
                    <a:pt x="6677025" y="2519602"/>
                  </a:lnTo>
                  <a:lnTo>
                    <a:pt x="6661401" y="2561093"/>
                  </a:lnTo>
                  <a:lnTo>
                    <a:pt x="6625361" y="2586913"/>
                  </a:lnTo>
                  <a:lnTo>
                    <a:pt x="6610783" y="2590311"/>
                  </a:lnTo>
                  <a:lnTo>
                    <a:pt x="6605828" y="25907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0174" y="4117181"/>
              <a:ext cx="214312" cy="166687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5489773" y="4036186"/>
            <a:ext cx="340931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650" spc="2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229">
                <a:solidFill>
                  <a:srgbClr val="FFFFFF"/>
                </a:solidFill>
                <a:latin typeface="SimSun"/>
                <a:cs typeface="SimSun"/>
              </a:rPr>
              <a:t>によるエージェント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間</a:t>
            </a:r>
            <a:r>
              <a:rPr dirty="0" sz="1700" spc="-185">
                <a:solidFill>
                  <a:srgbClr val="FFFFFF"/>
                </a:solidFill>
                <a:latin typeface="SimSun"/>
                <a:cs typeface="SimSun"/>
              </a:rPr>
              <a:t>連携の実現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210173" y="4448174"/>
            <a:ext cx="3114675" cy="876300"/>
            <a:chOff x="5210173" y="4448174"/>
            <a:chExt cx="3114675" cy="876300"/>
          </a:xfrm>
        </p:grpSpPr>
        <p:sp>
          <p:nvSpPr>
            <p:cNvPr id="36" name="object 36" descr=""/>
            <p:cNvSpPr/>
            <p:nvPr/>
          </p:nvSpPr>
          <p:spPr>
            <a:xfrm>
              <a:off x="5210173" y="4448174"/>
              <a:ext cx="3114675" cy="876300"/>
            </a:xfrm>
            <a:custGeom>
              <a:avLst/>
              <a:gdLst/>
              <a:ahLst/>
              <a:cxnLst/>
              <a:rect l="l" t="t" r="r" b="b"/>
              <a:pathLst>
                <a:path w="3114675" h="876300">
                  <a:moveTo>
                    <a:pt x="3043477" y="876299"/>
                  </a:moveTo>
                  <a:lnTo>
                    <a:pt x="71197" y="876299"/>
                  </a:lnTo>
                  <a:lnTo>
                    <a:pt x="66241" y="875811"/>
                  </a:lnTo>
                  <a:lnTo>
                    <a:pt x="29705" y="860677"/>
                  </a:lnTo>
                  <a:lnTo>
                    <a:pt x="3885" y="824637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5622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043477" y="0"/>
                  </a:lnTo>
                  <a:lnTo>
                    <a:pt x="3084968" y="15621"/>
                  </a:lnTo>
                  <a:lnTo>
                    <a:pt x="3110788" y="51661"/>
                  </a:lnTo>
                  <a:lnTo>
                    <a:pt x="3114674" y="71196"/>
                  </a:lnTo>
                  <a:lnTo>
                    <a:pt x="3114674" y="805103"/>
                  </a:lnTo>
                  <a:lnTo>
                    <a:pt x="3099052" y="846593"/>
                  </a:lnTo>
                  <a:lnTo>
                    <a:pt x="3063012" y="872413"/>
                  </a:lnTo>
                  <a:lnTo>
                    <a:pt x="3048433" y="875811"/>
                  </a:lnTo>
                  <a:lnTo>
                    <a:pt x="3043477" y="876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24444" y="4599800"/>
              <a:ext cx="152459" cy="153947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5313560" y="4465149"/>
            <a:ext cx="2712085" cy="7404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690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統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⼀</a:t>
            </a: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プロトコル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409"/>
              </a:spcBef>
            </a:pP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は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異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な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るエージェント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間の会話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90">
                <a:solidFill>
                  <a:srgbClr val="FFFFFF"/>
                </a:solidFill>
                <a:latin typeface="SimSun"/>
                <a:cs typeface="SimSun"/>
              </a:rPr>
              <a:t>標準化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し、相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運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確保します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8477248" y="4448174"/>
            <a:ext cx="3105150" cy="876300"/>
            <a:chOff x="8477248" y="4448174"/>
            <a:chExt cx="3105150" cy="876300"/>
          </a:xfrm>
        </p:grpSpPr>
        <p:sp>
          <p:nvSpPr>
            <p:cNvPr id="40" name="object 40" descr=""/>
            <p:cNvSpPr/>
            <p:nvPr/>
          </p:nvSpPr>
          <p:spPr>
            <a:xfrm>
              <a:off x="8477248" y="4448174"/>
              <a:ext cx="3105150" cy="876300"/>
            </a:xfrm>
            <a:custGeom>
              <a:avLst/>
              <a:gdLst/>
              <a:ahLst/>
              <a:cxnLst/>
              <a:rect l="l" t="t" r="r" b="b"/>
              <a:pathLst>
                <a:path w="3105150" h="876300">
                  <a:moveTo>
                    <a:pt x="3033953" y="876299"/>
                  </a:moveTo>
                  <a:lnTo>
                    <a:pt x="71196" y="876299"/>
                  </a:lnTo>
                  <a:lnTo>
                    <a:pt x="66241" y="875811"/>
                  </a:lnTo>
                  <a:lnTo>
                    <a:pt x="29704" y="860677"/>
                  </a:lnTo>
                  <a:lnTo>
                    <a:pt x="3884" y="824637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33953" y="0"/>
                  </a:lnTo>
                  <a:lnTo>
                    <a:pt x="3075442" y="15621"/>
                  </a:lnTo>
                  <a:lnTo>
                    <a:pt x="3101262" y="51661"/>
                  </a:lnTo>
                  <a:lnTo>
                    <a:pt x="3105149" y="71196"/>
                  </a:lnTo>
                  <a:lnTo>
                    <a:pt x="3105149" y="805103"/>
                  </a:lnTo>
                  <a:lnTo>
                    <a:pt x="3089526" y="846593"/>
                  </a:lnTo>
                  <a:lnTo>
                    <a:pt x="3053487" y="872413"/>
                  </a:lnTo>
                  <a:lnTo>
                    <a:pt x="3038907" y="875811"/>
                  </a:lnTo>
                  <a:lnTo>
                    <a:pt x="3033953" y="876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1549" y="4619624"/>
              <a:ext cx="171449" cy="11429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8574980" y="4465149"/>
            <a:ext cx="2825750" cy="7404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690"/>
              </a:spcBef>
            </a:pP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コンテキスト共有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409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会話履歴や状態情報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維持し、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⼀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貫した体験</a:t>
            </a:r>
            <a:r>
              <a:rPr dirty="0" sz="1150" spc="-8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提供します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210173" y="5476874"/>
            <a:ext cx="3114675" cy="876300"/>
            <a:chOff x="5210173" y="5476874"/>
            <a:chExt cx="3114675" cy="876300"/>
          </a:xfrm>
        </p:grpSpPr>
        <p:sp>
          <p:nvSpPr>
            <p:cNvPr id="44" name="object 44" descr=""/>
            <p:cNvSpPr/>
            <p:nvPr/>
          </p:nvSpPr>
          <p:spPr>
            <a:xfrm>
              <a:off x="5210173" y="5476874"/>
              <a:ext cx="3114675" cy="876300"/>
            </a:xfrm>
            <a:custGeom>
              <a:avLst/>
              <a:gdLst/>
              <a:ahLst/>
              <a:cxnLst/>
              <a:rect l="l" t="t" r="r" b="b"/>
              <a:pathLst>
                <a:path w="3114675" h="876300">
                  <a:moveTo>
                    <a:pt x="3043477" y="876299"/>
                  </a:moveTo>
                  <a:lnTo>
                    <a:pt x="71197" y="876299"/>
                  </a:lnTo>
                  <a:lnTo>
                    <a:pt x="66241" y="875811"/>
                  </a:lnTo>
                  <a:lnTo>
                    <a:pt x="29705" y="860678"/>
                  </a:lnTo>
                  <a:lnTo>
                    <a:pt x="3885" y="824637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5622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043477" y="0"/>
                  </a:lnTo>
                  <a:lnTo>
                    <a:pt x="3084968" y="15621"/>
                  </a:lnTo>
                  <a:lnTo>
                    <a:pt x="3110788" y="51661"/>
                  </a:lnTo>
                  <a:lnTo>
                    <a:pt x="3114674" y="71196"/>
                  </a:lnTo>
                  <a:lnTo>
                    <a:pt x="3114674" y="805103"/>
                  </a:lnTo>
                  <a:lnTo>
                    <a:pt x="3099052" y="846594"/>
                  </a:lnTo>
                  <a:lnTo>
                    <a:pt x="3063012" y="872413"/>
                  </a:lnTo>
                  <a:lnTo>
                    <a:pt x="3048433" y="875811"/>
                  </a:lnTo>
                  <a:lnTo>
                    <a:pt x="3043477" y="876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4474" y="5629274"/>
              <a:ext cx="114299" cy="152399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5313560" y="5493848"/>
            <a:ext cx="2823210" cy="7404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690"/>
              </a:spcBef>
            </a:pPr>
            <a:r>
              <a:rPr dirty="0" sz="1350" spc="-155">
                <a:solidFill>
                  <a:srgbClr val="FFFFFF"/>
                </a:solidFill>
                <a:latin typeface="SimSun"/>
                <a:cs typeface="SimSun"/>
              </a:rPr>
              <a:t>プラグイン拡張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409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新機能や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ツールを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動的に追加し、</a:t>
            </a:r>
            <a:r>
              <a:rPr dirty="0" sz="1150" spc="-114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機能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拡張できます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477248" y="5476874"/>
            <a:ext cx="3105150" cy="876300"/>
            <a:chOff x="8477248" y="5476874"/>
            <a:chExt cx="3105150" cy="876300"/>
          </a:xfrm>
        </p:grpSpPr>
        <p:sp>
          <p:nvSpPr>
            <p:cNvPr id="48" name="object 48" descr=""/>
            <p:cNvSpPr/>
            <p:nvPr/>
          </p:nvSpPr>
          <p:spPr>
            <a:xfrm>
              <a:off x="8477248" y="5476874"/>
              <a:ext cx="3105150" cy="876300"/>
            </a:xfrm>
            <a:custGeom>
              <a:avLst/>
              <a:gdLst/>
              <a:ahLst/>
              <a:cxnLst/>
              <a:rect l="l" t="t" r="r" b="b"/>
              <a:pathLst>
                <a:path w="3105150" h="876300">
                  <a:moveTo>
                    <a:pt x="3033953" y="876299"/>
                  </a:moveTo>
                  <a:lnTo>
                    <a:pt x="71196" y="876299"/>
                  </a:lnTo>
                  <a:lnTo>
                    <a:pt x="66241" y="875811"/>
                  </a:lnTo>
                  <a:lnTo>
                    <a:pt x="29704" y="860678"/>
                  </a:lnTo>
                  <a:lnTo>
                    <a:pt x="3884" y="824637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33953" y="0"/>
                  </a:lnTo>
                  <a:lnTo>
                    <a:pt x="3075442" y="15621"/>
                  </a:lnTo>
                  <a:lnTo>
                    <a:pt x="3101262" y="51661"/>
                  </a:lnTo>
                  <a:lnTo>
                    <a:pt x="3105149" y="71196"/>
                  </a:lnTo>
                  <a:lnTo>
                    <a:pt x="3105149" y="805103"/>
                  </a:lnTo>
                  <a:lnTo>
                    <a:pt x="3089526" y="846594"/>
                  </a:lnTo>
                  <a:lnTo>
                    <a:pt x="3053487" y="872413"/>
                  </a:lnTo>
                  <a:lnTo>
                    <a:pt x="3038907" y="875811"/>
                  </a:lnTo>
                  <a:lnTo>
                    <a:pt x="3033953" y="876299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91549" y="5629274"/>
              <a:ext cx="133349" cy="152399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8574980" y="5493848"/>
            <a:ext cx="2823210" cy="7404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690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セキュリティ制御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409"/>
              </a:spcBef>
            </a:pP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間の通信と権限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150" spc="-105">
                <a:solidFill>
                  <a:srgbClr val="FFFFFF"/>
                </a:solidFill>
                <a:latin typeface="SimSun"/>
                <a:cs typeface="SimSun"/>
              </a:rPr>
              <a:t>適切に管理しま</a:t>
            </a:r>
            <a:r>
              <a:rPr dirty="0" sz="1150" spc="-50">
                <a:solidFill>
                  <a:srgbClr val="FFFFFF"/>
                </a:solidFill>
                <a:latin typeface="SimSun"/>
                <a:cs typeface="SimSun"/>
              </a:rPr>
              <a:t>す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0658474" y="7296150"/>
            <a:ext cx="1343025" cy="323850"/>
            <a:chOff x="10658474" y="7296150"/>
            <a:chExt cx="1343025" cy="323850"/>
          </a:xfrm>
        </p:grpSpPr>
        <p:sp>
          <p:nvSpPr>
            <p:cNvPr id="52" name="object 52" descr=""/>
            <p:cNvSpPr/>
            <p:nvPr/>
          </p:nvSpPr>
          <p:spPr>
            <a:xfrm>
              <a:off x="10658474" y="7296150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2774" y="7391399"/>
              <a:ext cx="133349" cy="133349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20">
                <a:latin typeface="PMingLiU"/>
                <a:cs typeface="PMingLiU"/>
              </a:rPr>
              <a:t>エージェント</a:t>
            </a:r>
            <a:r>
              <a:rPr dirty="0" spc="-165">
                <a:latin typeface="SimSun"/>
                <a:cs typeface="SimSun"/>
              </a:rPr>
              <a:t>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829675"/>
            <a:chOff x="0" y="0"/>
            <a:chExt cx="12192000" cy="88296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8296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200" y="586978"/>
              <a:ext cx="400050" cy="350520"/>
            </a:xfrm>
            <a:custGeom>
              <a:avLst/>
              <a:gdLst/>
              <a:ahLst/>
              <a:cxnLst/>
              <a:rect l="l" t="t" r="r" b="b"/>
              <a:pathLst>
                <a:path w="400050" h="350519">
                  <a:moveTo>
                    <a:pt x="350043" y="150018"/>
                  </a:moveTo>
                  <a:lnTo>
                    <a:pt x="50006" y="150018"/>
                  </a:lnTo>
                  <a:lnTo>
                    <a:pt x="30556" y="146083"/>
                  </a:lnTo>
                  <a:lnTo>
                    <a:pt x="14660" y="135358"/>
                  </a:lnTo>
                  <a:lnTo>
                    <a:pt x="3934" y="119461"/>
                  </a:lnTo>
                  <a:lnTo>
                    <a:pt x="0" y="100012"/>
                  </a:lnTo>
                  <a:lnTo>
                    <a:pt x="0" y="50006"/>
                  </a:lnTo>
                  <a:lnTo>
                    <a:pt x="3934" y="30556"/>
                  </a:lnTo>
                  <a:lnTo>
                    <a:pt x="14660" y="14660"/>
                  </a:lnTo>
                  <a:lnTo>
                    <a:pt x="30556" y="3934"/>
                  </a:lnTo>
                  <a:lnTo>
                    <a:pt x="50006" y="0"/>
                  </a:lnTo>
                  <a:lnTo>
                    <a:pt x="350043" y="0"/>
                  </a:lnTo>
                  <a:lnTo>
                    <a:pt x="369493" y="3934"/>
                  </a:lnTo>
                  <a:lnTo>
                    <a:pt x="385389" y="14660"/>
                  </a:lnTo>
                  <a:lnTo>
                    <a:pt x="396115" y="30556"/>
                  </a:lnTo>
                  <a:lnTo>
                    <a:pt x="400050" y="50006"/>
                  </a:lnTo>
                  <a:lnTo>
                    <a:pt x="400050" y="56257"/>
                  </a:lnTo>
                  <a:lnTo>
                    <a:pt x="266296" y="56257"/>
                  </a:lnTo>
                  <a:lnTo>
                    <a:pt x="263904" y="56732"/>
                  </a:lnTo>
                  <a:lnTo>
                    <a:pt x="250031" y="72522"/>
                  </a:lnTo>
                  <a:lnTo>
                    <a:pt x="250031" y="77496"/>
                  </a:lnTo>
                  <a:lnTo>
                    <a:pt x="266296" y="93761"/>
                  </a:lnTo>
                  <a:lnTo>
                    <a:pt x="400050" y="93761"/>
                  </a:lnTo>
                  <a:lnTo>
                    <a:pt x="400050" y="100012"/>
                  </a:lnTo>
                  <a:lnTo>
                    <a:pt x="396115" y="119461"/>
                  </a:lnTo>
                  <a:lnTo>
                    <a:pt x="385389" y="135358"/>
                  </a:lnTo>
                  <a:lnTo>
                    <a:pt x="369493" y="146083"/>
                  </a:lnTo>
                  <a:lnTo>
                    <a:pt x="350043" y="150018"/>
                  </a:lnTo>
                  <a:close/>
                </a:path>
                <a:path w="400050" h="350519">
                  <a:moveTo>
                    <a:pt x="322553" y="93761"/>
                  </a:moveTo>
                  <a:lnTo>
                    <a:pt x="271270" y="93761"/>
                  </a:lnTo>
                  <a:lnTo>
                    <a:pt x="273662" y="93285"/>
                  </a:lnTo>
                  <a:lnTo>
                    <a:pt x="278257" y="91382"/>
                  </a:lnTo>
                  <a:lnTo>
                    <a:pt x="287535" y="77496"/>
                  </a:lnTo>
                  <a:lnTo>
                    <a:pt x="287535" y="72522"/>
                  </a:lnTo>
                  <a:lnTo>
                    <a:pt x="271270" y="56257"/>
                  </a:lnTo>
                  <a:lnTo>
                    <a:pt x="322553" y="56257"/>
                  </a:lnTo>
                  <a:lnTo>
                    <a:pt x="306288" y="72522"/>
                  </a:lnTo>
                  <a:lnTo>
                    <a:pt x="306288" y="77496"/>
                  </a:lnTo>
                  <a:lnTo>
                    <a:pt x="320161" y="93285"/>
                  </a:lnTo>
                  <a:lnTo>
                    <a:pt x="322553" y="93761"/>
                  </a:lnTo>
                  <a:close/>
                </a:path>
                <a:path w="400050" h="350519">
                  <a:moveTo>
                    <a:pt x="400050" y="93761"/>
                  </a:moveTo>
                  <a:lnTo>
                    <a:pt x="327527" y="93761"/>
                  </a:lnTo>
                  <a:lnTo>
                    <a:pt x="329919" y="93285"/>
                  </a:lnTo>
                  <a:lnTo>
                    <a:pt x="334514" y="91382"/>
                  </a:lnTo>
                  <a:lnTo>
                    <a:pt x="343792" y="77496"/>
                  </a:lnTo>
                  <a:lnTo>
                    <a:pt x="343792" y="72522"/>
                  </a:lnTo>
                  <a:lnTo>
                    <a:pt x="327527" y="56257"/>
                  </a:lnTo>
                  <a:lnTo>
                    <a:pt x="400050" y="56257"/>
                  </a:lnTo>
                  <a:lnTo>
                    <a:pt x="400050" y="93761"/>
                  </a:lnTo>
                  <a:close/>
                </a:path>
                <a:path w="400050" h="350519">
                  <a:moveTo>
                    <a:pt x="350043" y="350043"/>
                  </a:moveTo>
                  <a:lnTo>
                    <a:pt x="50006" y="350043"/>
                  </a:lnTo>
                  <a:lnTo>
                    <a:pt x="30556" y="346108"/>
                  </a:lnTo>
                  <a:lnTo>
                    <a:pt x="14660" y="335383"/>
                  </a:lnTo>
                  <a:lnTo>
                    <a:pt x="3934" y="319486"/>
                  </a:lnTo>
                  <a:lnTo>
                    <a:pt x="0" y="300037"/>
                  </a:lnTo>
                  <a:lnTo>
                    <a:pt x="0" y="250031"/>
                  </a:lnTo>
                  <a:lnTo>
                    <a:pt x="3934" y="230581"/>
                  </a:lnTo>
                  <a:lnTo>
                    <a:pt x="14660" y="214685"/>
                  </a:lnTo>
                  <a:lnTo>
                    <a:pt x="30556" y="203959"/>
                  </a:lnTo>
                  <a:lnTo>
                    <a:pt x="50006" y="200025"/>
                  </a:lnTo>
                  <a:lnTo>
                    <a:pt x="350043" y="200025"/>
                  </a:lnTo>
                  <a:lnTo>
                    <a:pt x="369493" y="203959"/>
                  </a:lnTo>
                  <a:lnTo>
                    <a:pt x="385389" y="214685"/>
                  </a:lnTo>
                  <a:lnTo>
                    <a:pt x="396115" y="230581"/>
                  </a:lnTo>
                  <a:lnTo>
                    <a:pt x="400050" y="250031"/>
                  </a:lnTo>
                  <a:lnTo>
                    <a:pt x="400050" y="256282"/>
                  </a:lnTo>
                  <a:lnTo>
                    <a:pt x="266296" y="256282"/>
                  </a:lnTo>
                  <a:lnTo>
                    <a:pt x="263904" y="256757"/>
                  </a:lnTo>
                  <a:lnTo>
                    <a:pt x="250031" y="272547"/>
                  </a:lnTo>
                  <a:lnTo>
                    <a:pt x="250031" y="277521"/>
                  </a:lnTo>
                  <a:lnTo>
                    <a:pt x="266296" y="293786"/>
                  </a:lnTo>
                  <a:lnTo>
                    <a:pt x="400050" y="293786"/>
                  </a:lnTo>
                  <a:lnTo>
                    <a:pt x="400050" y="300037"/>
                  </a:lnTo>
                  <a:lnTo>
                    <a:pt x="396115" y="319486"/>
                  </a:lnTo>
                  <a:lnTo>
                    <a:pt x="385389" y="335383"/>
                  </a:lnTo>
                  <a:lnTo>
                    <a:pt x="369493" y="346108"/>
                  </a:lnTo>
                  <a:lnTo>
                    <a:pt x="350043" y="350043"/>
                  </a:lnTo>
                  <a:close/>
                </a:path>
                <a:path w="400050" h="350519">
                  <a:moveTo>
                    <a:pt x="328804" y="293786"/>
                  </a:moveTo>
                  <a:lnTo>
                    <a:pt x="271270" y="293786"/>
                  </a:lnTo>
                  <a:lnTo>
                    <a:pt x="273662" y="293310"/>
                  </a:lnTo>
                  <a:lnTo>
                    <a:pt x="278257" y="291407"/>
                  </a:lnTo>
                  <a:lnTo>
                    <a:pt x="287535" y="277521"/>
                  </a:lnTo>
                  <a:lnTo>
                    <a:pt x="287535" y="272547"/>
                  </a:lnTo>
                  <a:lnTo>
                    <a:pt x="271270" y="256282"/>
                  </a:lnTo>
                  <a:lnTo>
                    <a:pt x="328804" y="256282"/>
                  </a:lnTo>
                  <a:lnTo>
                    <a:pt x="312539" y="272547"/>
                  </a:lnTo>
                  <a:lnTo>
                    <a:pt x="312539" y="277521"/>
                  </a:lnTo>
                  <a:lnTo>
                    <a:pt x="326412" y="293310"/>
                  </a:lnTo>
                  <a:lnTo>
                    <a:pt x="328804" y="293786"/>
                  </a:lnTo>
                  <a:close/>
                </a:path>
                <a:path w="400050" h="350519">
                  <a:moveTo>
                    <a:pt x="400050" y="293786"/>
                  </a:moveTo>
                  <a:lnTo>
                    <a:pt x="333778" y="293786"/>
                  </a:lnTo>
                  <a:lnTo>
                    <a:pt x="336170" y="293310"/>
                  </a:lnTo>
                  <a:lnTo>
                    <a:pt x="340765" y="291407"/>
                  </a:lnTo>
                  <a:lnTo>
                    <a:pt x="350043" y="277521"/>
                  </a:lnTo>
                  <a:lnTo>
                    <a:pt x="350043" y="272547"/>
                  </a:lnTo>
                  <a:lnTo>
                    <a:pt x="333778" y="256282"/>
                  </a:lnTo>
                  <a:lnTo>
                    <a:pt x="400050" y="256282"/>
                  </a:lnTo>
                  <a:lnTo>
                    <a:pt x="400050" y="293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6950" y="424192"/>
            <a:ext cx="2606675" cy="5759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254"/>
              <a:t>MCP</a:t>
            </a:r>
            <a:r>
              <a:rPr dirty="0" sz="3600" spc="-495" b="0">
                <a:latin typeface="PMingLiU"/>
                <a:cs typeface="PMingLiU"/>
              </a:rPr>
              <a:t>サーバー</a:t>
            </a:r>
            <a:endParaRPr sz="3600">
              <a:latin typeface="PMingLiU"/>
              <a:cs typeface="PMingLiU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1285874"/>
            <a:ext cx="5486400" cy="4495800"/>
            <a:chOff x="457199" y="1285874"/>
            <a:chExt cx="5486400" cy="4495800"/>
          </a:xfrm>
        </p:grpSpPr>
        <p:sp>
          <p:nvSpPr>
            <p:cNvPr id="7" name="object 7" descr=""/>
            <p:cNvSpPr/>
            <p:nvPr/>
          </p:nvSpPr>
          <p:spPr>
            <a:xfrm>
              <a:off x="457199" y="1285874"/>
              <a:ext cx="5486400" cy="4495800"/>
            </a:xfrm>
            <a:custGeom>
              <a:avLst/>
              <a:gdLst/>
              <a:ahLst/>
              <a:cxnLst/>
              <a:rect l="l" t="t" r="r" b="b"/>
              <a:pathLst>
                <a:path w="5486400" h="4495800">
                  <a:moveTo>
                    <a:pt x="5415202" y="4495799"/>
                  </a:moveTo>
                  <a:lnTo>
                    <a:pt x="71196" y="4495799"/>
                  </a:lnTo>
                  <a:lnTo>
                    <a:pt x="66241" y="4495311"/>
                  </a:lnTo>
                  <a:lnTo>
                    <a:pt x="29705" y="4480177"/>
                  </a:lnTo>
                  <a:lnTo>
                    <a:pt x="3885" y="4444137"/>
                  </a:lnTo>
                  <a:lnTo>
                    <a:pt x="0" y="4424602"/>
                  </a:lnTo>
                  <a:lnTo>
                    <a:pt x="0" y="4419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4424602"/>
                  </a:lnTo>
                  <a:lnTo>
                    <a:pt x="5470777" y="4466093"/>
                  </a:lnTo>
                  <a:lnTo>
                    <a:pt x="5434737" y="4491913"/>
                  </a:lnTo>
                  <a:lnTo>
                    <a:pt x="5420157" y="4495311"/>
                  </a:lnTo>
                  <a:lnTo>
                    <a:pt x="5415202" y="44957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14" y="1476374"/>
              <a:ext cx="217125" cy="22855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01700" y="1392199"/>
            <a:ext cx="2186305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950" spc="-14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2050" spc="-280">
                <a:solidFill>
                  <a:srgbClr val="FFFFFF"/>
                </a:solidFill>
                <a:latin typeface="PMingLiU"/>
                <a:cs typeface="PMingLiU"/>
              </a:rPr>
              <a:t>サーバー</a:t>
            </a:r>
            <a:r>
              <a:rPr dirty="0" sz="2050" spc="-290">
                <a:solidFill>
                  <a:srgbClr val="FFFFFF"/>
                </a:solidFill>
                <a:latin typeface="SimSun"/>
                <a:cs typeface="SimSun"/>
              </a:rPr>
              <a:t>の役割</a:t>
            </a:r>
            <a:endParaRPr sz="205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09599" y="1857374"/>
            <a:ext cx="5181600" cy="2286000"/>
            <a:chOff x="609599" y="1857374"/>
            <a:chExt cx="5181600" cy="2286000"/>
          </a:xfrm>
        </p:grpSpPr>
        <p:sp>
          <p:nvSpPr>
            <p:cNvPr id="11" name="object 11" descr=""/>
            <p:cNvSpPr/>
            <p:nvPr/>
          </p:nvSpPr>
          <p:spPr>
            <a:xfrm>
              <a:off x="609587" y="1857374"/>
              <a:ext cx="5181600" cy="2286000"/>
            </a:xfrm>
            <a:custGeom>
              <a:avLst/>
              <a:gdLst/>
              <a:ahLst/>
              <a:cxnLst/>
              <a:rect l="l" t="t" r="r" b="b"/>
              <a:pathLst>
                <a:path w="5181600" h="2286000">
                  <a:moveTo>
                    <a:pt x="5181600" y="1671408"/>
                  </a:moveTo>
                  <a:lnTo>
                    <a:pt x="5165979" y="1629905"/>
                  </a:lnTo>
                  <a:lnTo>
                    <a:pt x="5129949" y="1604086"/>
                  </a:lnTo>
                  <a:lnTo>
                    <a:pt x="5110404" y="1600200"/>
                  </a:lnTo>
                  <a:lnTo>
                    <a:pt x="71208" y="1600200"/>
                  </a:lnTo>
                  <a:lnTo>
                    <a:pt x="29705" y="1615833"/>
                  </a:lnTo>
                  <a:lnTo>
                    <a:pt x="3886" y="1651863"/>
                  </a:lnTo>
                  <a:lnTo>
                    <a:pt x="0" y="1671408"/>
                  </a:lnTo>
                  <a:lnTo>
                    <a:pt x="0" y="2209800"/>
                  </a:lnTo>
                  <a:lnTo>
                    <a:pt x="0" y="2214803"/>
                  </a:lnTo>
                  <a:lnTo>
                    <a:pt x="15633" y="2256294"/>
                  </a:lnTo>
                  <a:lnTo>
                    <a:pt x="51663" y="2282113"/>
                  </a:lnTo>
                  <a:lnTo>
                    <a:pt x="71208" y="2286000"/>
                  </a:lnTo>
                  <a:lnTo>
                    <a:pt x="5110404" y="2286000"/>
                  </a:lnTo>
                  <a:lnTo>
                    <a:pt x="5151894" y="2270379"/>
                  </a:lnTo>
                  <a:lnTo>
                    <a:pt x="5177714" y="2234349"/>
                  </a:lnTo>
                  <a:lnTo>
                    <a:pt x="5181600" y="2214803"/>
                  </a:lnTo>
                  <a:lnTo>
                    <a:pt x="5181600" y="1671408"/>
                  </a:lnTo>
                  <a:close/>
                </a:path>
                <a:path w="5181600" h="2286000">
                  <a:moveTo>
                    <a:pt x="5181600" y="871308"/>
                  </a:moveTo>
                  <a:lnTo>
                    <a:pt x="5165979" y="829805"/>
                  </a:lnTo>
                  <a:lnTo>
                    <a:pt x="5129949" y="803986"/>
                  </a:lnTo>
                  <a:lnTo>
                    <a:pt x="5110404" y="800100"/>
                  </a:lnTo>
                  <a:lnTo>
                    <a:pt x="71208" y="800100"/>
                  </a:lnTo>
                  <a:lnTo>
                    <a:pt x="29705" y="815721"/>
                  </a:lnTo>
                  <a:lnTo>
                    <a:pt x="3886" y="851763"/>
                  </a:lnTo>
                  <a:lnTo>
                    <a:pt x="0" y="871308"/>
                  </a:lnTo>
                  <a:lnTo>
                    <a:pt x="0" y="1409700"/>
                  </a:lnTo>
                  <a:lnTo>
                    <a:pt x="0" y="1414703"/>
                  </a:lnTo>
                  <a:lnTo>
                    <a:pt x="15633" y="1456194"/>
                  </a:lnTo>
                  <a:lnTo>
                    <a:pt x="51663" y="1482013"/>
                  </a:lnTo>
                  <a:lnTo>
                    <a:pt x="71208" y="1485900"/>
                  </a:lnTo>
                  <a:lnTo>
                    <a:pt x="5110404" y="1485900"/>
                  </a:lnTo>
                  <a:lnTo>
                    <a:pt x="5151894" y="1470279"/>
                  </a:lnTo>
                  <a:lnTo>
                    <a:pt x="5177714" y="1434249"/>
                  </a:lnTo>
                  <a:lnTo>
                    <a:pt x="5181600" y="1414703"/>
                  </a:lnTo>
                  <a:lnTo>
                    <a:pt x="5181600" y="871308"/>
                  </a:lnTo>
                  <a:close/>
                </a:path>
                <a:path w="5181600" h="2286000">
                  <a:moveTo>
                    <a:pt x="5181600" y="71208"/>
                  </a:moveTo>
                  <a:lnTo>
                    <a:pt x="5165979" y="29705"/>
                  </a:lnTo>
                  <a:lnTo>
                    <a:pt x="5129949" y="3886"/>
                  </a:lnTo>
                  <a:lnTo>
                    <a:pt x="5110404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609600"/>
                  </a:lnTo>
                  <a:lnTo>
                    <a:pt x="0" y="614603"/>
                  </a:lnTo>
                  <a:lnTo>
                    <a:pt x="15633" y="656094"/>
                  </a:lnTo>
                  <a:lnTo>
                    <a:pt x="51663" y="681913"/>
                  </a:lnTo>
                  <a:lnTo>
                    <a:pt x="71208" y="685800"/>
                  </a:lnTo>
                  <a:lnTo>
                    <a:pt x="5110404" y="685800"/>
                  </a:lnTo>
                  <a:lnTo>
                    <a:pt x="5151894" y="670179"/>
                  </a:lnTo>
                  <a:lnTo>
                    <a:pt x="5177714" y="634149"/>
                  </a:lnTo>
                  <a:lnTo>
                    <a:pt x="5181600" y="614603"/>
                  </a:lnTo>
                  <a:lnTo>
                    <a:pt x="5181600" y="7120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70" y="2009000"/>
              <a:ext cx="152459" cy="15394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11199" y="1874349"/>
            <a:ext cx="4417060" cy="5499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690"/>
              </a:spcBef>
            </a:pP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間の</a:t>
            </a:r>
            <a:r>
              <a:rPr dirty="0" sz="1350" spc="-175">
                <a:solidFill>
                  <a:srgbClr val="FFFFFF"/>
                </a:solidFill>
                <a:latin typeface="PMingLiU"/>
                <a:cs typeface="PMingLiU"/>
              </a:rPr>
              <a:t>コミュニケーション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仲介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複数の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エージェントの対話を管理し、情報とコンテキストを適切に転送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899" y="2828924"/>
            <a:ext cx="171449" cy="11429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711199" y="2674449"/>
            <a:ext cx="4290060" cy="5499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690"/>
              </a:spcBef>
            </a:pPr>
            <a:r>
              <a:rPr dirty="0" sz="1350" spc="-180">
                <a:solidFill>
                  <a:srgbClr val="FFFFFF"/>
                </a:solidFill>
                <a:latin typeface="PMingLiU"/>
                <a:cs typeface="PMingLiU"/>
              </a:rPr>
              <a:t>コンテキスト</a:t>
            </a: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の保存と管理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会話履歴やセッション情報を保持し、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⼀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貫したエージェント体験を実現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632" y="3609975"/>
            <a:ext cx="142934" cy="152161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711199" y="3474549"/>
            <a:ext cx="3356610" cy="54991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690"/>
              </a:spcBef>
            </a:pPr>
            <a:r>
              <a:rPr dirty="0" sz="1350" spc="-185">
                <a:solidFill>
                  <a:srgbClr val="FFFFFF"/>
                </a:solidFill>
                <a:latin typeface="PMingLiU"/>
                <a:cs typeface="PMingLiU"/>
              </a:rPr>
              <a:t>セキュリティ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と</a:t>
            </a:r>
            <a:r>
              <a:rPr dirty="0" sz="1350" spc="-185">
                <a:solidFill>
                  <a:srgbClr val="FFFFFF"/>
                </a:solidFill>
                <a:latin typeface="PMingLiU"/>
                <a:cs typeface="PMingLiU"/>
              </a:rPr>
              <a:t>アクセス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制御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エージェント間の通信を保護し、適切な権限管理を提供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48398" y="1285874"/>
            <a:ext cx="5486400" cy="243839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8010326" y="1456700"/>
            <a:ext cx="28638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App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799264" y="2599700"/>
            <a:ext cx="23241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CLI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33294" y="2599700"/>
            <a:ext cx="31623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Web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027441" y="2980700"/>
            <a:ext cx="252095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45">
                <a:solidFill>
                  <a:srgbClr val="FFFFFF"/>
                </a:solidFill>
                <a:latin typeface="DejaVu Sans"/>
                <a:cs typeface="DejaVu Sans"/>
              </a:rPr>
              <a:t>IDE</a:t>
            </a:r>
            <a:endParaRPr sz="1150">
              <a:latin typeface="DejaVu Sans"/>
              <a:cs typeface="DejaVu San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959595" y="3329316"/>
            <a:ext cx="1047750" cy="24320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10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400" spc="-145">
                <a:solidFill>
                  <a:srgbClr val="FFFFFF"/>
                </a:solidFill>
                <a:latin typeface="PMingLiU"/>
                <a:cs typeface="PMingLiU"/>
              </a:rPr>
              <a:t>サーバー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6248398" y="3914774"/>
            <a:ext cx="5486400" cy="1866900"/>
          </a:xfrm>
          <a:custGeom>
            <a:avLst/>
            <a:gdLst/>
            <a:ahLst/>
            <a:cxnLst/>
            <a:rect l="l" t="t" r="r" b="b"/>
            <a:pathLst>
              <a:path w="5486400" h="1866900">
                <a:moveTo>
                  <a:pt x="5415203" y="1866899"/>
                </a:moveTo>
                <a:lnTo>
                  <a:pt x="71196" y="1866899"/>
                </a:lnTo>
                <a:lnTo>
                  <a:pt x="66241" y="1866412"/>
                </a:lnTo>
                <a:lnTo>
                  <a:pt x="29705" y="1851278"/>
                </a:lnTo>
                <a:lnTo>
                  <a:pt x="3885" y="1815237"/>
                </a:lnTo>
                <a:lnTo>
                  <a:pt x="0" y="1795703"/>
                </a:lnTo>
                <a:lnTo>
                  <a:pt x="0" y="17906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415203" y="0"/>
                </a:lnTo>
                <a:lnTo>
                  <a:pt x="5456692" y="15621"/>
                </a:lnTo>
                <a:lnTo>
                  <a:pt x="5482513" y="51661"/>
                </a:lnTo>
                <a:lnTo>
                  <a:pt x="5486400" y="71196"/>
                </a:lnTo>
                <a:lnTo>
                  <a:pt x="5486400" y="1795703"/>
                </a:lnTo>
                <a:lnTo>
                  <a:pt x="5470776" y="1837194"/>
                </a:lnTo>
                <a:lnTo>
                  <a:pt x="5434737" y="1863013"/>
                </a:lnTo>
                <a:lnTo>
                  <a:pt x="5420158" y="1866412"/>
                </a:lnTo>
                <a:lnTo>
                  <a:pt x="5415203" y="18668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6388099" y="4036186"/>
            <a:ext cx="354076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700" spc="-220">
                <a:solidFill>
                  <a:srgbClr val="FFFFFF"/>
                </a:solidFill>
                <a:latin typeface="PMingLiU"/>
                <a:cs typeface="PMingLiU"/>
              </a:rPr>
              <a:t>サーバー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実装の主要</a:t>
            </a:r>
            <a:r>
              <a:rPr dirty="0" sz="1700" spc="-195">
                <a:solidFill>
                  <a:srgbClr val="FFFFFF"/>
                </a:solidFill>
                <a:latin typeface="PMingLiU"/>
                <a:cs typeface="PMingLiU"/>
              </a:rPr>
              <a:t>コンポーネント</a:t>
            </a:r>
            <a:endParaRPr sz="1700">
              <a:latin typeface="PMingLiU"/>
              <a:cs typeface="PMingLiU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400798" y="4448174"/>
            <a:ext cx="2533650" cy="533400"/>
            <a:chOff x="6400798" y="4448174"/>
            <a:chExt cx="2533650" cy="533400"/>
          </a:xfrm>
        </p:grpSpPr>
        <p:sp>
          <p:nvSpPr>
            <p:cNvPr id="27" name="object 27" descr=""/>
            <p:cNvSpPr/>
            <p:nvPr/>
          </p:nvSpPr>
          <p:spPr>
            <a:xfrm>
              <a:off x="6400798" y="4448174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9"/>
                  </a:moveTo>
                  <a:lnTo>
                    <a:pt x="71197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7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462453" y="0"/>
                  </a:lnTo>
                  <a:lnTo>
                    <a:pt x="2503944" y="15621"/>
                  </a:lnTo>
                  <a:lnTo>
                    <a:pt x="2529763" y="51661"/>
                  </a:lnTo>
                  <a:lnTo>
                    <a:pt x="2533649" y="71196"/>
                  </a:lnTo>
                  <a:lnTo>
                    <a:pt x="2533649" y="462203"/>
                  </a:lnTo>
                  <a:lnTo>
                    <a:pt x="2518027" y="503693"/>
                  </a:lnTo>
                  <a:lnTo>
                    <a:pt x="2481986" y="529512"/>
                  </a:lnTo>
                  <a:lnTo>
                    <a:pt x="2467407" y="532911"/>
                  </a:lnTo>
                  <a:lnTo>
                    <a:pt x="2462453" y="533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6999" y="4562474"/>
              <a:ext cx="133349" cy="15239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6464299" y="4476115"/>
            <a:ext cx="1602105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305"/>
              </a:spcBef>
            </a:pP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コンテキストストア</a:t>
            </a:r>
            <a:endParaRPr sz="13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会話履歴や状態情報を保持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048748" y="4448174"/>
            <a:ext cx="2533650" cy="533400"/>
            <a:chOff x="9048748" y="4448174"/>
            <a:chExt cx="2533650" cy="533400"/>
          </a:xfrm>
        </p:grpSpPr>
        <p:sp>
          <p:nvSpPr>
            <p:cNvPr id="31" name="object 31" descr=""/>
            <p:cNvSpPr/>
            <p:nvPr/>
          </p:nvSpPr>
          <p:spPr>
            <a:xfrm>
              <a:off x="9048748" y="4448174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9"/>
                  </a:moveTo>
                  <a:lnTo>
                    <a:pt x="71196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7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2" y="15621"/>
                  </a:lnTo>
                  <a:lnTo>
                    <a:pt x="2529762" y="51661"/>
                  </a:lnTo>
                  <a:lnTo>
                    <a:pt x="2533649" y="71196"/>
                  </a:lnTo>
                  <a:lnTo>
                    <a:pt x="2533649" y="462203"/>
                  </a:lnTo>
                  <a:lnTo>
                    <a:pt x="2518026" y="503693"/>
                  </a:lnTo>
                  <a:lnTo>
                    <a:pt x="2481987" y="529512"/>
                  </a:lnTo>
                  <a:lnTo>
                    <a:pt x="2467407" y="532911"/>
                  </a:lnTo>
                  <a:lnTo>
                    <a:pt x="2462453" y="533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24949" y="4562474"/>
              <a:ext cx="114299" cy="15239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9112250" y="4476115"/>
            <a:ext cx="1583055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305"/>
              </a:spcBef>
            </a:pPr>
            <a:r>
              <a:rPr dirty="0" sz="1350" spc="-165">
                <a:solidFill>
                  <a:srgbClr val="FFFFFF"/>
                </a:solidFill>
                <a:latin typeface="PMingLiU"/>
                <a:cs typeface="PMingLiU"/>
              </a:rPr>
              <a:t>プラグインシステム</a:t>
            </a:r>
            <a:endParaRPr sz="13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95">
                <a:solidFill>
                  <a:srgbClr val="FFFFFF"/>
                </a:solidFill>
                <a:latin typeface="SimSun"/>
                <a:cs typeface="SimSun"/>
              </a:rPr>
              <a:t>機能拡張の仕組み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400798" y="5095875"/>
            <a:ext cx="2533650" cy="533400"/>
            <a:chOff x="6400798" y="5095875"/>
            <a:chExt cx="2533650" cy="533400"/>
          </a:xfrm>
        </p:grpSpPr>
        <p:sp>
          <p:nvSpPr>
            <p:cNvPr id="35" name="object 35" descr=""/>
            <p:cNvSpPr/>
            <p:nvPr/>
          </p:nvSpPr>
          <p:spPr>
            <a:xfrm>
              <a:off x="6400798" y="5095875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8"/>
                  </a:moveTo>
                  <a:lnTo>
                    <a:pt x="71197" y="533398"/>
                  </a:lnTo>
                  <a:lnTo>
                    <a:pt x="66241" y="532910"/>
                  </a:lnTo>
                  <a:lnTo>
                    <a:pt x="29705" y="517777"/>
                  </a:lnTo>
                  <a:lnTo>
                    <a:pt x="3885" y="481736"/>
                  </a:lnTo>
                  <a:lnTo>
                    <a:pt x="0" y="462202"/>
                  </a:lnTo>
                  <a:lnTo>
                    <a:pt x="0" y="4571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462453" y="0"/>
                  </a:lnTo>
                  <a:lnTo>
                    <a:pt x="2503944" y="15620"/>
                  </a:lnTo>
                  <a:lnTo>
                    <a:pt x="2529763" y="51660"/>
                  </a:lnTo>
                  <a:lnTo>
                    <a:pt x="2533649" y="71195"/>
                  </a:lnTo>
                  <a:lnTo>
                    <a:pt x="2533649" y="462202"/>
                  </a:lnTo>
                  <a:lnTo>
                    <a:pt x="2518027" y="503693"/>
                  </a:lnTo>
                  <a:lnTo>
                    <a:pt x="2481986" y="529512"/>
                  </a:lnTo>
                  <a:lnTo>
                    <a:pt x="2467407" y="532910"/>
                  </a:lnTo>
                  <a:lnTo>
                    <a:pt x="2462453" y="53339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999" y="5219699"/>
              <a:ext cx="171449" cy="13334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6464299" y="5123815"/>
            <a:ext cx="1283335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305"/>
              </a:spcBef>
            </a:pP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ルーティング</a:t>
            </a:r>
            <a:endParaRPr sz="13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要</a:t>
            </a:r>
            <a:r>
              <a:rPr dirty="0" sz="1000" spc="-95">
                <a:solidFill>
                  <a:srgbClr val="FFFFFF"/>
                </a:solidFill>
                <a:latin typeface="SimSun"/>
                <a:cs typeface="SimSun"/>
              </a:rPr>
              <a:t>求の適切な処理先決定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9048748" y="5095875"/>
            <a:ext cx="2533650" cy="533400"/>
            <a:chOff x="9048748" y="5095875"/>
            <a:chExt cx="2533650" cy="533400"/>
          </a:xfrm>
        </p:grpSpPr>
        <p:sp>
          <p:nvSpPr>
            <p:cNvPr id="39" name="object 39" descr=""/>
            <p:cNvSpPr/>
            <p:nvPr/>
          </p:nvSpPr>
          <p:spPr>
            <a:xfrm>
              <a:off x="9048748" y="5095875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8"/>
                  </a:moveTo>
                  <a:lnTo>
                    <a:pt x="71196" y="533398"/>
                  </a:lnTo>
                  <a:lnTo>
                    <a:pt x="66241" y="532910"/>
                  </a:lnTo>
                  <a:lnTo>
                    <a:pt x="29705" y="517777"/>
                  </a:lnTo>
                  <a:lnTo>
                    <a:pt x="3885" y="481736"/>
                  </a:lnTo>
                  <a:lnTo>
                    <a:pt x="0" y="462202"/>
                  </a:lnTo>
                  <a:lnTo>
                    <a:pt x="0" y="457199"/>
                  </a:lnTo>
                  <a:lnTo>
                    <a:pt x="0" y="71195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2" y="15620"/>
                  </a:lnTo>
                  <a:lnTo>
                    <a:pt x="2529762" y="51660"/>
                  </a:lnTo>
                  <a:lnTo>
                    <a:pt x="2533649" y="71195"/>
                  </a:lnTo>
                  <a:lnTo>
                    <a:pt x="2533649" y="462202"/>
                  </a:lnTo>
                  <a:lnTo>
                    <a:pt x="2518026" y="503693"/>
                  </a:lnTo>
                  <a:lnTo>
                    <a:pt x="2481987" y="529512"/>
                  </a:lnTo>
                  <a:lnTo>
                    <a:pt x="2467407" y="532910"/>
                  </a:lnTo>
                  <a:lnTo>
                    <a:pt x="2462453" y="53339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24949" y="5210174"/>
              <a:ext cx="190499" cy="152608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9112250" y="5123815"/>
            <a:ext cx="1054100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305"/>
              </a:spcBef>
            </a:pP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認証</a:t>
            </a: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‧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認可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アクセス管理と保護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457199" y="6010274"/>
            <a:ext cx="3657600" cy="2019300"/>
            <a:chOff x="457199" y="6010274"/>
            <a:chExt cx="3657600" cy="2019300"/>
          </a:xfrm>
        </p:grpSpPr>
        <p:sp>
          <p:nvSpPr>
            <p:cNvPr id="43" name="object 43" descr=""/>
            <p:cNvSpPr/>
            <p:nvPr/>
          </p:nvSpPr>
          <p:spPr>
            <a:xfrm>
              <a:off x="457199" y="6010274"/>
              <a:ext cx="3657600" cy="2019300"/>
            </a:xfrm>
            <a:custGeom>
              <a:avLst/>
              <a:gdLst/>
              <a:ahLst/>
              <a:cxnLst/>
              <a:rect l="l" t="t" r="r" b="b"/>
              <a:pathLst>
                <a:path w="3657600" h="2019300">
                  <a:moveTo>
                    <a:pt x="3586402" y="2019299"/>
                  </a:moveTo>
                  <a:lnTo>
                    <a:pt x="71196" y="2019299"/>
                  </a:lnTo>
                  <a:lnTo>
                    <a:pt x="66241" y="2018812"/>
                  </a:lnTo>
                  <a:lnTo>
                    <a:pt x="29705" y="2003678"/>
                  </a:lnTo>
                  <a:lnTo>
                    <a:pt x="3885" y="1967637"/>
                  </a:lnTo>
                  <a:lnTo>
                    <a:pt x="0" y="1948103"/>
                  </a:lnTo>
                  <a:lnTo>
                    <a:pt x="0" y="1943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2" y="0"/>
                  </a:lnTo>
                  <a:lnTo>
                    <a:pt x="3627893" y="15621"/>
                  </a:lnTo>
                  <a:lnTo>
                    <a:pt x="3653713" y="51660"/>
                  </a:lnTo>
                  <a:lnTo>
                    <a:pt x="3657599" y="71196"/>
                  </a:lnTo>
                  <a:lnTo>
                    <a:pt x="3657599" y="1948103"/>
                  </a:lnTo>
                  <a:lnTo>
                    <a:pt x="3641977" y="1989594"/>
                  </a:lnTo>
                  <a:lnTo>
                    <a:pt x="3605936" y="2015413"/>
                  </a:lnTo>
                  <a:lnTo>
                    <a:pt x="3591358" y="2018811"/>
                  </a:lnTo>
                  <a:lnTo>
                    <a:pt x="3586402" y="20192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09599" y="7343775"/>
              <a:ext cx="3352800" cy="533400"/>
            </a:xfrm>
            <a:custGeom>
              <a:avLst/>
              <a:gdLst/>
              <a:ahLst/>
              <a:cxnLst/>
              <a:rect l="l" t="t" r="r" b="b"/>
              <a:pathLst>
                <a:path w="3352800" h="533400">
                  <a:moveTo>
                    <a:pt x="3281602" y="533398"/>
                  </a:moveTo>
                  <a:lnTo>
                    <a:pt x="71196" y="533398"/>
                  </a:lnTo>
                  <a:lnTo>
                    <a:pt x="66241" y="532910"/>
                  </a:lnTo>
                  <a:lnTo>
                    <a:pt x="29705" y="517777"/>
                  </a:lnTo>
                  <a:lnTo>
                    <a:pt x="3885" y="481736"/>
                  </a:lnTo>
                  <a:lnTo>
                    <a:pt x="0" y="462202"/>
                  </a:lnTo>
                  <a:lnTo>
                    <a:pt x="0" y="457199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3281602" y="0"/>
                  </a:lnTo>
                  <a:lnTo>
                    <a:pt x="3323093" y="15620"/>
                  </a:lnTo>
                  <a:lnTo>
                    <a:pt x="3348913" y="51660"/>
                  </a:lnTo>
                  <a:lnTo>
                    <a:pt x="3352799" y="71195"/>
                  </a:lnTo>
                  <a:lnTo>
                    <a:pt x="3352799" y="462202"/>
                  </a:lnTo>
                  <a:lnTo>
                    <a:pt x="3337177" y="503693"/>
                  </a:lnTo>
                  <a:lnTo>
                    <a:pt x="3301136" y="529512"/>
                  </a:lnTo>
                  <a:lnTo>
                    <a:pt x="3286558" y="532911"/>
                  </a:lnTo>
                  <a:lnTo>
                    <a:pt x="3281602" y="533398"/>
                  </a:lnTo>
                  <a:close/>
                </a:path>
              </a:pathLst>
            </a:custGeom>
            <a:solidFill>
              <a:srgbClr val="D9770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6200774"/>
              <a:ext cx="166687" cy="19049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657212" y="6591300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35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35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35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35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22"/>
                  </a:moveTo>
                  <a:lnTo>
                    <a:pt x="21577" y="190500"/>
                  </a:lnTo>
                  <a:lnTo>
                    <a:pt x="16535" y="190500"/>
                  </a:lnTo>
                  <a:lnTo>
                    <a:pt x="0" y="207022"/>
                  </a:lnTo>
                  <a:lnTo>
                    <a:pt x="0" y="212077"/>
                  </a:lnTo>
                  <a:lnTo>
                    <a:pt x="16535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22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87399" y="5997306"/>
            <a:ext cx="1688464" cy="126555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175"/>
              </a:spcBef>
            </a:pP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700" spc="-220">
                <a:solidFill>
                  <a:srgbClr val="FFFFFF"/>
                </a:solidFill>
                <a:latin typeface="PMingLiU"/>
                <a:cs typeface="PMingLiU"/>
              </a:rPr>
              <a:t>サーバー</a:t>
            </a:r>
            <a:r>
              <a:rPr dirty="0" sz="1700" spc="-160">
                <a:solidFill>
                  <a:srgbClr val="FFFFFF"/>
                </a:solidFill>
                <a:latin typeface="SimSun"/>
                <a:cs typeface="SimSun"/>
              </a:rPr>
              <a:t>実装</a:t>
            </a:r>
            <a:endParaRPr sz="1700">
              <a:latin typeface="SimSun"/>
              <a:cs typeface="SimSun"/>
            </a:endParaRPr>
          </a:p>
          <a:p>
            <a:pPr marL="12700" marR="260985">
              <a:lnSpc>
                <a:spcPct val="108700"/>
              </a:lnSpc>
              <a:spcBef>
                <a:spcPts val="640"/>
              </a:spcBef>
            </a:pP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JavaScript/TypeScript 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Python</a:t>
            </a:r>
            <a:endParaRPr sz="11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.NET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 (C#)</a:t>
            </a:r>
            <a:endParaRPr sz="11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Go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⾔</a:t>
            </a:r>
            <a:r>
              <a:rPr dirty="0" sz="1150" spc="-50">
                <a:solidFill>
                  <a:srgbClr val="FFFFFF"/>
                </a:solidFill>
                <a:latin typeface="SimSun"/>
                <a:cs typeface="SimSun"/>
              </a:rPr>
              <a:t>語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9967" y="7448550"/>
            <a:ext cx="91672" cy="133350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673099" y="7389786"/>
            <a:ext cx="314452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80340">
              <a:lnSpc>
                <a:spcPct val="108700"/>
              </a:lnSpc>
              <a:spcBef>
                <a:spcPts val="90"/>
              </a:spcBef>
            </a:pP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40">
                <a:solidFill>
                  <a:srgbClr val="FFFFFF"/>
                </a:solidFill>
                <a:latin typeface="SimSun"/>
                <a:cs typeface="SimSun"/>
              </a:rPr>
              <a:t>はオープンプロトコルなので、様々な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⾔</a:t>
            </a:r>
            <a:r>
              <a:rPr dirty="0" sz="1150" spc="-80">
                <a:solidFill>
                  <a:srgbClr val="FFFFFF"/>
                </a:solidFill>
                <a:latin typeface="SimSun"/>
                <a:cs typeface="SimSun"/>
              </a:rPr>
              <a:t>語で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実装可能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4267199" y="6010274"/>
            <a:ext cx="3657600" cy="1295400"/>
            <a:chOff x="4267199" y="6010274"/>
            <a:chExt cx="3657600" cy="1295400"/>
          </a:xfrm>
        </p:grpSpPr>
        <p:sp>
          <p:nvSpPr>
            <p:cNvPr id="51" name="object 51" descr=""/>
            <p:cNvSpPr/>
            <p:nvPr/>
          </p:nvSpPr>
          <p:spPr>
            <a:xfrm>
              <a:off x="4267199" y="6010274"/>
              <a:ext cx="3657600" cy="1295400"/>
            </a:xfrm>
            <a:custGeom>
              <a:avLst/>
              <a:gdLst/>
              <a:ahLst/>
              <a:cxnLst/>
              <a:rect l="l" t="t" r="r" b="b"/>
              <a:pathLst>
                <a:path w="3657600" h="1295400">
                  <a:moveTo>
                    <a:pt x="3586403" y="1295399"/>
                  </a:moveTo>
                  <a:lnTo>
                    <a:pt x="71196" y="1295399"/>
                  </a:lnTo>
                  <a:lnTo>
                    <a:pt x="66241" y="1294910"/>
                  </a:lnTo>
                  <a:lnTo>
                    <a:pt x="29705" y="1279776"/>
                  </a:lnTo>
                  <a:lnTo>
                    <a:pt x="3885" y="1243736"/>
                  </a:lnTo>
                  <a:lnTo>
                    <a:pt x="0" y="1224203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3" y="15621"/>
                  </a:lnTo>
                  <a:lnTo>
                    <a:pt x="3653713" y="51660"/>
                  </a:lnTo>
                  <a:lnTo>
                    <a:pt x="3657599" y="71196"/>
                  </a:lnTo>
                  <a:lnTo>
                    <a:pt x="3657599" y="1224203"/>
                  </a:lnTo>
                  <a:lnTo>
                    <a:pt x="3641977" y="1265692"/>
                  </a:lnTo>
                  <a:lnTo>
                    <a:pt x="3605936" y="1291512"/>
                  </a:lnTo>
                  <a:lnTo>
                    <a:pt x="3591358" y="1294910"/>
                  </a:lnTo>
                  <a:lnTo>
                    <a:pt x="3586403" y="1295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9599" y="6212681"/>
              <a:ext cx="238124" cy="166687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19599" y="6534149"/>
              <a:ext cx="133349" cy="133349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19599" y="6762749"/>
              <a:ext cx="133349" cy="133349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419599" y="699134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4616450" y="5999263"/>
            <a:ext cx="2008505" cy="114935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160"/>
              </a:spcBef>
            </a:pP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利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700" spc="-175">
                <a:solidFill>
                  <a:srgbClr val="FFFFFF"/>
                </a:solidFill>
                <a:latin typeface="PMingLiU"/>
                <a:cs typeface="PMingLiU"/>
              </a:rPr>
              <a:t>シナリオ</a:t>
            </a:r>
            <a:endParaRPr sz="1700">
              <a:latin typeface="PMingLiU"/>
              <a:cs typeface="PMingLiU"/>
            </a:endParaRPr>
          </a:p>
          <a:p>
            <a:pPr marL="12700" marR="5080">
              <a:lnSpc>
                <a:spcPct val="130400"/>
              </a:lnSpc>
              <a:spcBef>
                <a:spcPts val="340"/>
              </a:spcBef>
            </a:pP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開発環境との連携</a:t>
            </a:r>
            <a:r>
              <a:rPr dirty="0" sz="1150" spc="-8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1150" spc="-80">
                <a:solidFill>
                  <a:srgbClr val="FFFFFF"/>
                </a:solidFill>
                <a:latin typeface="DejaVu Sans"/>
                <a:cs typeface="DejaVu Sans"/>
              </a:rPr>
              <a:t>VSCode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等</a:t>
            </a:r>
            <a:r>
              <a:rPr dirty="0" sz="1150" spc="-8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社内チャットボットの拡張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複数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の統合管理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8077198" y="6010274"/>
            <a:ext cx="3657600" cy="1409700"/>
            <a:chOff x="8077198" y="6010274"/>
            <a:chExt cx="3657600" cy="1409700"/>
          </a:xfrm>
        </p:grpSpPr>
        <p:sp>
          <p:nvSpPr>
            <p:cNvPr id="58" name="object 58" descr=""/>
            <p:cNvSpPr/>
            <p:nvPr/>
          </p:nvSpPr>
          <p:spPr>
            <a:xfrm>
              <a:off x="8077198" y="6010274"/>
              <a:ext cx="3657600" cy="1409700"/>
            </a:xfrm>
            <a:custGeom>
              <a:avLst/>
              <a:gdLst/>
              <a:ahLst/>
              <a:cxnLst/>
              <a:rect l="l" t="t" r="r" b="b"/>
              <a:pathLst>
                <a:path w="3657600" h="1409700">
                  <a:moveTo>
                    <a:pt x="3586403" y="1409699"/>
                  </a:moveTo>
                  <a:lnTo>
                    <a:pt x="71196" y="1409699"/>
                  </a:lnTo>
                  <a:lnTo>
                    <a:pt x="66241" y="1409211"/>
                  </a:lnTo>
                  <a:lnTo>
                    <a:pt x="29703" y="1394077"/>
                  </a:lnTo>
                  <a:lnTo>
                    <a:pt x="3885" y="1358036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2" y="15621"/>
                  </a:lnTo>
                  <a:lnTo>
                    <a:pt x="3653713" y="51660"/>
                  </a:lnTo>
                  <a:lnTo>
                    <a:pt x="3657600" y="71196"/>
                  </a:lnTo>
                  <a:lnTo>
                    <a:pt x="3657600" y="1338503"/>
                  </a:lnTo>
                  <a:lnTo>
                    <a:pt x="3641976" y="1379992"/>
                  </a:lnTo>
                  <a:lnTo>
                    <a:pt x="3605937" y="1405812"/>
                  </a:lnTo>
                  <a:lnTo>
                    <a:pt x="3591358" y="1409211"/>
                  </a:lnTo>
                  <a:lnTo>
                    <a:pt x="3586403" y="14096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29152" y="6200799"/>
              <a:ext cx="190916" cy="190884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8216900" y="5999263"/>
            <a:ext cx="3357879" cy="1263650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1160"/>
              </a:spcBef>
            </a:pPr>
            <a:r>
              <a:rPr dirty="0" sz="1700" spc="-180">
                <a:solidFill>
                  <a:srgbClr val="FFFFFF"/>
                </a:solidFill>
                <a:latin typeface="SimSun"/>
                <a:cs typeface="SimSun"/>
              </a:rPr>
              <a:t>今後の展望</a:t>
            </a:r>
            <a:endParaRPr sz="170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640"/>
              </a:spcBef>
            </a:pP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が提供する「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サーバーレジストリ」によ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り、エージェントの発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⾒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と連携が容易になります。</a:t>
            </a:r>
            <a:r>
              <a:rPr dirty="0" sz="1150" spc="-5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1150" spc="-80">
                <a:solidFill>
                  <a:srgbClr val="FFFFFF"/>
                </a:solidFill>
                <a:latin typeface="DejaVu Sans"/>
                <a:cs typeface="DejaVu Sans"/>
              </a:rPr>
              <a:t>Windows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組み込みの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サポートにより、</a:t>
            </a:r>
            <a:r>
              <a:rPr dirty="0" sz="1150" spc="-80">
                <a:solidFill>
                  <a:srgbClr val="FFFFFF"/>
                </a:solidFill>
                <a:latin typeface="DejaVu Sans"/>
                <a:cs typeface="DejaVu Sans"/>
              </a:rPr>
              <a:t>OS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レベルで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エージェント活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が進むでしょう。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10658474" y="8324850"/>
            <a:ext cx="1343025" cy="323850"/>
            <a:chOff x="10658474" y="8324850"/>
            <a:chExt cx="1343025" cy="323850"/>
          </a:xfrm>
        </p:grpSpPr>
        <p:sp>
          <p:nvSpPr>
            <p:cNvPr id="62" name="object 62" descr=""/>
            <p:cNvSpPr/>
            <p:nvPr/>
          </p:nvSpPr>
          <p:spPr>
            <a:xfrm>
              <a:off x="10658474" y="8324850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72774" y="8420099"/>
              <a:ext cx="133349" cy="133349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7026721" y="8194801"/>
            <a:ext cx="4873625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35">
                <a:solidFill>
                  <a:srgbClr val="FFFFFF"/>
                </a:solidFill>
                <a:latin typeface="SimSun"/>
                <a:cs typeface="SimSun"/>
              </a:rPr>
              <a:t>エージェントと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 (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) -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150">
              <a:latin typeface="DejaVu Sans"/>
              <a:cs typeface="DejaVu Sans"/>
            </a:endParaRP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762875"/>
            <a:chOff x="0" y="0"/>
            <a:chExt cx="12192000" cy="77628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7628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93220" y="561975"/>
              <a:ext cx="278130" cy="400050"/>
            </a:xfrm>
            <a:custGeom>
              <a:avLst/>
              <a:gdLst/>
              <a:ahLst/>
              <a:cxnLst/>
              <a:rect l="l" t="t" r="r" b="b"/>
              <a:pathLst>
                <a:path w="278130" h="400050">
                  <a:moveTo>
                    <a:pt x="235654" y="166974"/>
                  </a:moveTo>
                  <a:lnTo>
                    <a:pt x="87042" y="166974"/>
                  </a:lnTo>
                  <a:lnTo>
                    <a:pt x="77265" y="139471"/>
                  </a:lnTo>
                  <a:lnTo>
                    <a:pt x="65203" y="103714"/>
                  </a:lnTo>
                  <a:lnTo>
                    <a:pt x="54958" y="67941"/>
                  </a:lnTo>
                  <a:lnTo>
                    <a:pt x="50741" y="41098"/>
                  </a:lnTo>
                  <a:lnTo>
                    <a:pt x="50631" y="40395"/>
                  </a:lnTo>
                  <a:lnTo>
                    <a:pt x="52674" y="25462"/>
                  </a:lnTo>
                  <a:lnTo>
                    <a:pt x="52793" y="24590"/>
                  </a:lnTo>
                  <a:lnTo>
                    <a:pt x="59372" y="11759"/>
                  </a:lnTo>
                  <a:lnTo>
                    <a:pt x="70508" y="3147"/>
                  </a:lnTo>
                  <a:lnTo>
                    <a:pt x="86338" y="0"/>
                  </a:lnTo>
                  <a:lnTo>
                    <a:pt x="110068" y="17928"/>
                  </a:lnTo>
                  <a:lnTo>
                    <a:pt x="114155" y="25462"/>
                  </a:lnTo>
                  <a:lnTo>
                    <a:pt x="83936" y="25462"/>
                  </a:lnTo>
                  <a:lnTo>
                    <a:pt x="77324" y="29370"/>
                  </a:lnTo>
                  <a:lnTo>
                    <a:pt x="75165" y="37739"/>
                  </a:lnTo>
                  <a:lnTo>
                    <a:pt x="79439" y="61863"/>
                  </a:lnTo>
                  <a:lnTo>
                    <a:pt x="79522" y="62333"/>
                  </a:lnTo>
                  <a:lnTo>
                    <a:pt x="89747" y="95959"/>
                  </a:lnTo>
                  <a:lnTo>
                    <a:pt x="101569" y="129541"/>
                  </a:lnTo>
                  <a:lnTo>
                    <a:pt x="110716" y="154003"/>
                  </a:lnTo>
                  <a:lnTo>
                    <a:pt x="182933" y="154003"/>
                  </a:lnTo>
                  <a:lnTo>
                    <a:pt x="181663" y="157597"/>
                  </a:lnTo>
                  <a:lnTo>
                    <a:pt x="208229" y="162285"/>
                  </a:lnTo>
                  <a:lnTo>
                    <a:pt x="237311" y="162285"/>
                  </a:lnTo>
                  <a:lnTo>
                    <a:pt x="235654" y="166974"/>
                  </a:lnTo>
                  <a:close/>
                </a:path>
                <a:path w="278130" h="400050">
                  <a:moveTo>
                    <a:pt x="189722" y="134782"/>
                  </a:moveTo>
                  <a:lnTo>
                    <a:pt x="160645" y="134782"/>
                  </a:lnTo>
                  <a:lnTo>
                    <a:pt x="171719" y="104519"/>
                  </a:lnTo>
                  <a:lnTo>
                    <a:pt x="189174" y="61863"/>
                  </a:lnTo>
                  <a:lnTo>
                    <a:pt x="211331" y="23806"/>
                  </a:lnTo>
                  <a:lnTo>
                    <a:pt x="236513" y="7344"/>
                  </a:lnTo>
                  <a:lnTo>
                    <a:pt x="251078" y="10391"/>
                  </a:lnTo>
                  <a:lnTo>
                    <a:pt x="261790" y="18654"/>
                  </a:lnTo>
                  <a:lnTo>
                    <a:pt x="268400" y="30814"/>
                  </a:lnTo>
                  <a:lnTo>
                    <a:pt x="268910" y="34144"/>
                  </a:lnTo>
                  <a:lnTo>
                    <a:pt x="236513" y="34144"/>
                  </a:lnTo>
                  <a:lnTo>
                    <a:pt x="227150" y="40643"/>
                  </a:lnTo>
                  <a:lnTo>
                    <a:pt x="218503" y="55661"/>
                  </a:lnTo>
                  <a:lnTo>
                    <a:pt x="211615" y="72480"/>
                  </a:lnTo>
                  <a:lnTo>
                    <a:pt x="207525" y="84385"/>
                  </a:lnTo>
                  <a:lnTo>
                    <a:pt x="189722" y="134782"/>
                  </a:lnTo>
                  <a:close/>
                </a:path>
                <a:path w="278130" h="400050">
                  <a:moveTo>
                    <a:pt x="183319" y="152909"/>
                  </a:moveTo>
                  <a:lnTo>
                    <a:pt x="138376" y="152909"/>
                  </a:lnTo>
                  <a:lnTo>
                    <a:pt x="111342" y="74540"/>
                  </a:lnTo>
                  <a:lnTo>
                    <a:pt x="95207" y="36893"/>
                  </a:lnTo>
                  <a:lnTo>
                    <a:pt x="83936" y="25462"/>
                  </a:lnTo>
                  <a:lnTo>
                    <a:pt x="114155" y="25462"/>
                  </a:lnTo>
                  <a:lnTo>
                    <a:pt x="132370" y="59040"/>
                  </a:lnTo>
                  <a:lnTo>
                    <a:pt x="150232" y="104328"/>
                  </a:lnTo>
                  <a:lnTo>
                    <a:pt x="160645" y="134782"/>
                  </a:lnTo>
                  <a:lnTo>
                    <a:pt x="189722" y="134782"/>
                  </a:lnTo>
                  <a:lnTo>
                    <a:pt x="183319" y="152909"/>
                  </a:lnTo>
                  <a:close/>
                </a:path>
                <a:path w="278130" h="400050">
                  <a:moveTo>
                    <a:pt x="237311" y="162285"/>
                  </a:moveTo>
                  <a:lnTo>
                    <a:pt x="208229" y="162285"/>
                  </a:lnTo>
                  <a:lnTo>
                    <a:pt x="216781" y="138602"/>
                  </a:lnTo>
                  <a:lnTo>
                    <a:pt x="229120" y="103206"/>
                  </a:lnTo>
                  <a:lnTo>
                    <a:pt x="240214" y="68439"/>
                  </a:lnTo>
                  <a:lnTo>
                    <a:pt x="245030" y="46646"/>
                  </a:lnTo>
                  <a:lnTo>
                    <a:pt x="244912" y="40643"/>
                  </a:lnTo>
                  <a:lnTo>
                    <a:pt x="243233" y="34144"/>
                  </a:lnTo>
                  <a:lnTo>
                    <a:pt x="268910" y="34144"/>
                  </a:lnTo>
                  <a:lnTo>
                    <a:pt x="270658" y="45552"/>
                  </a:lnTo>
                  <a:lnTo>
                    <a:pt x="266401" y="71105"/>
                  </a:lnTo>
                  <a:lnTo>
                    <a:pt x="256350" y="106224"/>
                  </a:lnTo>
                  <a:lnTo>
                    <a:pt x="244585" y="141694"/>
                  </a:lnTo>
                  <a:lnTo>
                    <a:pt x="237311" y="162285"/>
                  </a:lnTo>
                  <a:close/>
                </a:path>
                <a:path w="278130" h="400050">
                  <a:moveTo>
                    <a:pt x="182933" y="154003"/>
                  </a:moveTo>
                  <a:lnTo>
                    <a:pt x="110716" y="154003"/>
                  </a:lnTo>
                  <a:lnTo>
                    <a:pt x="116069" y="152168"/>
                  </a:lnTo>
                  <a:lnTo>
                    <a:pt x="116858" y="152168"/>
                  </a:lnTo>
                  <a:lnTo>
                    <a:pt x="122232" y="151786"/>
                  </a:lnTo>
                  <a:lnTo>
                    <a:pt x="129758" y="152168"/>
                  </a:lnTo>
                  <a:lnTo>
                    <a:pt x="138376" y="152909"/>
                  </a:lnTo>
                  <a:lnTo>
                    <a:pt x="183319" y="152909"/>
                  </a:lnTo>
                  <a:lnTo>
                    <a:pt x="182933" y="154003"/>
                  </a:lnTo>
                  <a:close/>
                </a:path>
                <a:path w="278130" h="400050">
                  <a:moveTo>
                    <a:pt x="128531" y="400050"/>
                  </a:moveTo>
                  <a:lnTo>
                    <a:pt x="76727" y="389841"/>
                  </a:lnTo>
                  <a:lnTo>
                    <a:pt x="36049" y="363150"/>
                  </a:lnTo>
                  <a:lnTo>
                    <a:pt x="9479" y="325883"/>
                  </a:lnTo>
                  <a:lnTo>
                    <a:pt x="0" y="283941"/>
                  </a:lnTo>
                  <a:lnTo>
                    <a:pt x="2184" y="264057"/>
                  </a:lnTo>
                  <a:lnTo>
                    <a:pt x="9151" y="247990"/>
                  </a:lnTo>
                  <a:lnTo>
                    <a:pt x="21524" y="235892"/>
                  </a:lnTo>
                  <a:lnTo>
                    <a:pt x="39926" y="227919"/>
                  </a:lnTo>
                  <a:lnTo>
                    <a:pt x="37504" y="221433"/>
                  </a:lnTo>
                  <a:lnTo>
                    <a:pt x="33676" y="211667"/>
                  </a:lnTo>
                  <a:lnTo>
                    <a:pt x="33676" y="204713"/>
                  </a:lnTo>
                  <a:lnTo>
                    <a:pt x="37001" y="190545"/>
                  </a:lnTo>
                  <a:lnTo>
                    <a:pt x="45689" y="177278"/>
                  </a:lnTo>
                  <a:lnTo>
                    <a:pt x="57805" y="167453"/>
                  </a:lnTo>
                  <a:lnTo>
                    <a:pt x="71415" y="163614"/>
                  </a:lnTo>
                  <a:lnTo>
                    <a:pt x="76806" y="163614"/>
                  </a:lnTo>
                  <a:lnTo>
                    <a:pt x="82119" y="165176"/>
                  </a:lnTo>
                  <a:lnTo>
                    <a:pt x="87042" y="166974"/>
                  </a:lnTo>
                  <a:lnTo>
                    <a:pt x="235654" y="166974"/>
                  </a:lnTo>
                  <a:lnTo>
                    <a:pt x="235185" y="168302"/>
                  </a:lnTo>
                  <a:lnTo>
                    <a:pt x="253684" y="176975"/>
                  </a:lnTo>
                  <a:lnTo>
                    <a:pt x="120014" y="176975"/>
                  </a:lnTo>
                  <a:lnTo>
                    <a:pt x="119936" y="187210"/>
                  </a:lnTo>
                  <a:lnTo>
                    <a:pt x="121959" y="190545"/>
                  </a:lnTo>
                  <a:lnTo>
                    <a:pt x="67449" y="190545"/>
                  </a:lnTo>
                  <a:lnTo>
                    <a:pt x="57507" y="201118"/>
                  </a:lnTo>
                  <a:lnTo>
                    <a:pt x="57429" y="207135"/>
                  </a:lnTo>
                  <a:lnTo>
                    <a:pt x="64521" y="225919"/>
                  </a:lnTo>
                  <a:lnTo>
                    <a:pt x="81348" y="251398"/>
                  </a:lnTo>
                  <a:lnTo>
                    <a:pt x="81729" y="251828"/>
                  </a:lnTo>
                  <a:lnTo>
                    <a:pt x="47037" y="251828"/>
                  </a:lnTo>
                  <a:lnTo>
                    <a:pt x="37105" y="255398"/>
                  </a:lnTo>
                  <a:lnTo>
                    <a:pt x="29056" y="265794"/>
                  </a:lnTo>
                  <a:lnTo>
                    <a:pt x="25973" y="282549"/>
                  </a:lnTo>
                  <a:lnTo>
                    <a:pt x="30941" y="305194"/>
                  </a:lnTo>
                  <a:lnTo>
                    <a:pt x="47601" y="334335"/>
                  </a:lnTo>
                  <a:lnTo>
                    <a:pt x="70516" y="356011"/>
                  </a:lnTo>
                  <a:lnTo>
                    <a:pt x="98823" y="369527"/>
                  </a:lnTo>
                  <a:lnTo>
                    <a:pt x="131657" y="374187"/>
                  </a:lnTo>
                  <a:lnTo>
                    <a:pt x="213098" y="374187"/>
                  </a:lnTo>
                  <a:lnTo>
                    <a:pt x="179489" y="392135"/>
                  </a:lnTo>
                  <a:lnTo>
                    <a:pt x="128531" y="400050"/>
                  </a:lnTo>
                  <a:close/>
                </a:path>
                <a:path w="278130" h="400050">
                  <a:moveTo>
                    <a:pt x="213098" y="374187"/>
                  </a:moveTo>
                  <a:lnTo>
                    <a:pt x="131657" y="374187"/>
                  </a:lnTo>
                  <a:lnTo>
                    <a:pt x="156158" y="371770"/>
                  </a:lnTo>
                  <a:lnTo>
                    <a:pt x="178703" y="364576"/>
                  </a:lnTo>
                  <a:lnTo>
                    <a:pt x="199154" y="352695"/>
                  </a:lnTo>
                  <a:lnTo>
                    <a:pt x="217370" y="336213"/>
                  </a:lnTo>
                  <a:lnTo>
                    <a:pt x="241372" y="296382"/>
                  </a:lnTo>
                  <a:lnTo>
                    <a:pt x="250818" y="255398"/>
                  </a:lnTo>
                  <a:lnTo>
                    <a:pt x="250771" y="247990"/>
                  </a:lnTo>
                  <a:lnTo>
                    <a:pt x="249910" y="221433"/>
                  </a:lnTo>
                  <a:lnTo>
                    <a:pt x="249850" y="219590"/>
                  </a:lnTo>
                  <a:lnTo>
                    <a:pt x="220346" y="189204"/>
                  </a:lnTo>
                  <a:lnTo>
                    <a:pt x="158426" y="178209"/>
                  </a:lnTo>
                  <a:lnTo>
                    <a:pt x="133532" y="176975"/>
                  </a:lnTo>
                  <a:lnTo>
                    <a:pt x="253684" y="176975"/>
                  </a:lnTo>
                  <a:lnTo>
                    <a:pt x="257710" y="178862"/>
                  </a:lnTo>
                  <a:lnTo>
                    <a:pt x="270697" y="195708"/>
                  </a:lnTo>
                  <a:lnTo>
                    <a:pt x="276653" y="217153"/>
                  </a:lnTo>
                  <a:lnTo>
                    <a:pt x="278003" y="240186"/>
                  </a:lnTo>
                  <a:lnTo>
                    <a:pt x="277957" y="242452"/>
                  </a:lnTo>
                  <a:lnTo>
                    <a:pt x="271379" y="292296"/>
                  </a:lnTo>
                  <a:lnTo>
                    <a:pt x="252028" y="335822"/>
                  </a:lnTo>
                  <a:lnTo>
                    <a:pt x="251707" y="336213"/>
                  </a:lnTo>
                  <a:lnTo>
                    <a:pt x="221003" y="369966"/>
                  </a:lnTo>
                  <a:lnTo>
                    <a:pt x="213098" y="374187"/>
                  </a:lnTo>
                  <a:close/>
                </a:path>
                <a:path w="278130" h="400050">
                  <a:moveTo>
                    <a:pt x="160221" y="283472"/>
                  </a:moveTo>
                  <a:lnTo>
                    <a:pt x="121968" y="283472"/>
                  </a:lnTo>
                  <a:lnTo>
                    <a:pt x="125796" y="278550"/>
                  </a:lnTo>
                  <a:lnTo>
                    <a:pt x="125796" y="274565"/>
                  </a:lnTo>
                  <a:lnTo>
                    <a:pt x="108167" y="228856"/>
                  </a:lnTo>
                  <a:lnTo>
                    <a:pt x="73210" y="190545"/>
                  </a:lnTo>
                  <a:lnTo>
                    <a:pt x="121959" y="190545"/>
                  </a:lnTo>
                  <a:lnTo>
                    <a:pt x="131616" y="206462"/>
                  </a:lnTo>
                  <a:lnTo>
                    <a:pt x="158935" y="215525"/>
                  </a:lnTo>
                  <a:lnTo>
                    <a:pt x="190313" y="218185"/>
                  </a:lnTo>
                  <a:lnTo>
                    <a:pt x="222897" y="218185"/>
                  </a:lnTo>
                  <a:lnTo>
                    <a:pt x="226491" y="225919"/>
                  </a:lnTo>
                  <a:lnTo>
                    <a:pt x="226704" y="227919"/>
                  </a:lnTo>
                  <a:lnTo>
                    <a:pt x="227372" y="234716"/>
                  </a:lnTo>
                  <a:lnTo>
                    <a:pt x="224324" y="237764"/>
                  </a:lnTo>
                  <a:lnTo>
                    <a:pt x="140330" y="237764"/>
                  </a:lnTo>
                  <a:lnTo>
                    <a:pt x="142830" y="244249"/>
                  </a:lnTo>
                  <a:lnTo>
                    <a:pt x="145486" y="250734"/>
                  </a:lnTo>
                  <a:lnTo>
                    <a:pt x="147546" y="256985"/>
                  </a:lnTo>
                  <a:lnTo>
                    <a:pt x="147628" y="257234"/>
                  </a:lnTo>
                  <a:lnTo>
                    <a:pt x="147674" y="257375"/>
                  </a:lnTo>
                  <a:lnTo>
                    <a:pt x="184338" y="257375"/>
                  </a:lnTo>
                  <a:lnTo>
                    <a:pt x="172201" y="267903"/>
                  </a:lnTo>
                  <a:lnTo>
                    <a:pt x="161270" y="281392"/>
                  </a:lnTo>
                  <a:lnTo>
                    <a:pt x="160221" y="283472"/>
                  </a:lnTo>
                  <a:close/>
                </a:path>
                <a:path w="278130" h="400050">
                  <a:moveTo>
                    <a:pt x="184338" y="257375"/>
                  </a:moveTo>
                  <a:lnTo>
                    <a:pt x="147674" y="257375"/>
                  </a:lnTo>
                  <a:lnTo>
                    <a:pt x="152597" y="251828"/>
                  </a:lnTo>
                  <a:lnTo>
                    <a:pt x="157754" y="246671"/>
                  </a:lnTo>
                  <a:lnTo>
                    <a:pt x="163536" y="242452"/>
                  </a:lnTo>
                  <a:lnTo>
                    <a:pt x="155722" y="240889"/>
                  </a:lnTo>
                  <a:lnTo>
                    <a:pt x="147909" y="240186"/>
                  </a:lnTo>
                  <a:lnTo>
                    <a:pt x="140330" y="237764"/>
                  </a:lnTo>
                  <a:lnTo>
                    <a:pt x="224324" y="237764"/>
                  </a:lnTo>
                  <a:lnTo>
                    <a:pt x="221590" y="240498"/>
                  </a:lnTo>
                  <a:lnTo>
                    <a:pt x="213542" y="243858"/>
                  </a:lnTo>
                  <a:lnTo>
                    <a:pt x="206168" y="246671"/>
                  </a:lnTo>
                  <a:lnTo>
                    <a:pt x="198618" y="249406"/>
                  </a:lnTo>
                  <a:lnTo>
                    <a:pt x="191039" y="252297"/>
                  </a:lnTo>
                  <a:lnTo>
                    <a:pt x="184788" y="256985"/>
                  </a:lnTo>
                  <a:lnTo>
                    <a:pt x="184338" y="257375"/>
                  </a:lnTo>
                  <a:close/>
                </a:path>
                <a:path w="278130" h="400050">
                  <a:moveTo>
                    <a:pt x="115597" y="315430"/>
                  </a:moveTo>
                  <a:lnTo>
                    <a:pt x="83447" y="315430"/>
                  </a:lnTo>
                  <a:lnTo>
                    <a:pt x="89464" y="312773"/>
                  </a:lnTo>
                  <a:lnTo>
                    <a:pt x="89464" y="308944"/>
                  </a:lnTo>
                  <a:lnTo>
                    <a:pt x="84087" y="295801"/>
                  </a:lnTo>
                  <a:lnTo>
                    <a:pt x="71590" y="276636"/>
                  </a:lnTo>
                  <a:lnTo>
                    <a:pt x="57424" y="259346"/>
                  </a:lnTo>
                  <a:lnTo>
                    <a:pt x="47037" y="251828"/>
                  </a:lnTo>
                  <a:lnTo>
                    <a:pt x="81729" y="251828"/>
                  </a:lnTo>
                  <a:lnTo>
                    <a:pt x="101237" y="273830"/>
                  </a:lnTo>
                  <a:lnTo>
                    <a:pt x="117514" y="283472"/>
                  </a:lnTo>
                  <a:lnTo>
                    <a:pt x="160221" y="283472"/>
                  </a:lnTo>
                  <a:lnTo>
                    <a:pt x="153561" y="296683"/>
                  </a:lnTo>
                  <a:lnTo>
                    <a:pt x="151202" y="309882"/>
                  </a:lnTo>
                  <a:lnTo>
                    <a:pt x="124781" y="309882"/>
                  </a:lnTo>
                  <a:lnTo>
                    <a:pt x="123010" y="310351"/>
                  </a:lnTo>
                  <a:lnTo>
                    <a:pt x="115639" y="310351"/>
                  </a:lnTo>
                  <a:lnTo>
                    <a:pt x="115597" y="315430"/>
                  </a:lnTo>
                  <a:close/>
                </a:path>
                <a:path w="278130" h="400050">
                  <a:moveTo>
                    <a:pt x="85948" y="343167"/>
                  </a:moveTo>
                  <a:lnTo>
                    <a:pt x="63107" y="335822"/>
                  </a:lnTo>
                  <a:lnTo>
                    <a:pt x="43394" y="317920"/>
                  </a:lnTo>
                  <a:lnTo>
                    <a:pt x="33628" y="295801"/>
                  </a:lnTo>
                  <a:lnTo>
                    <a:pt x="33569" y="295668"/>
                  </a:lnTo>
                  <a:lnTo>
                    <a:pt x="40395" y="275268"/>
                  </a:lnTo>
                  <a:lnTo>
                    <a:pt x="54325" y="293377"/>
                  </a:lnTo>
                  <a:lnTo>
                    <a:pt x="64050" y="305868"/>
                  </a:lnTo>
                  <a:lnTo>
                    <a:pt x="71830" y="313007"/>
                  </a:lnTo>
                  <a:lnTo>
                    <a:pt x="71600" y="313007"/>
                  </a:lnTo>
                  <a:lnTo>
                    <a:pt x="80322" y="315430"/>
                  </a:lnTo>
                  <a:lnTo>
                    <a:pt x="115597" y="315430"/>
                  </a:lnTo>
                  <a:lnTo>
                    <a:pt x="115549" y="321346"/>
                  </a:lnTo>
                  <a:lnTo>
                    <a:pt x="109935" y="331975"/>
                  </a:lnTo>
                  <a:lnTo>
                    <a:pt x="99751" y="339996"/>
                  </a:lnTo>
                  <a:lnTo>
                    <a:pt x="85948" y="343167"/>
                  </a:lnTo>
                  <a:close/>
                </a:path>
                <a:path w="278130" h="400050">
                  <a:moveTo>
                    <a:pt x="157363" y="358091"/>
                  </a:moveTo>
                  <a:lnTo>
                    <a:pt x="141401" y="352695"/>
                  </a:lnTo>
                  <a:lnTo>
                    <a:pt x="141576" y="352695"/>
                  </a:lnTo>
                  <a:lnTo>
                    <a:pt x="131842" y="341253"/>
                  </a:lnTo>
                  <a:lnTo>
                    <a:pt x="126652" y="326095"/>
                  </a:lnTo>
                  <a:lnTo>
                    <a:pt x="124862" y="310585"/>
                  </a:lnTo>
                  <a:lnTo>
                    <a:pt x="124781" y="309882"/>
                  </a:lnTo>
                  <a:lnTo>
                    <a:pt x="151202" y="309882"/>
                  </a:lnTo>
                  <a:lnTo>
                    <a:pt x="150685" y="312773"/>
                  </a:lnTo>
                  <a:lnTo>
                    <a:pt x="150643" y="313007"/>
                  </a:lnTo>
                  <a:lnTo>
                    <a:pt x="151937" y="323071"/>
                  </a:lnTo>
                  <a:lnTo>
                    <a:pt x="157632" y="342378"/>
                  </a:lnTo>
                  <a:lnTo>
                    <a:pt x="158926" y="352309"/>
                  </a:lnTo>
                  <a:lnTo>
                    <a:pt x="158877" y="352695"/>
                  </a:lnTo>
                  <a:lnTo>
                    <a:pt x="157363" y="357388"/>
                  </a:lnTo>
                  <a:lnTo>
                    <a:pt x="157363" y="358091"/>
                  </a:lnTo>
                  <a:close/>
                </a:path>
                <a:path w="278130" h="400050">
                  <a:moveTo>
                    <a:pt x="122124" y="310585"/>
                  </a:moveTo>
                  <a:lnTo>
                    <a:pt x="118530" y="310351"/>
                  </a:lnTo>
                  <a:lnTo>
                    <a:pt x="123010" y="310351"/>
                  </a:lnTo>
                  <a:lnTo>
                    <a:pt x="122124" y="3105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6943" y="424192"/>
            <a:ext cx="5307330" cy="5759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40"/>
              <a:t>Claude</a:t>
            </a:r>
            <a:r>
              <a:rPr dirty="0" spc="-75"/>
              <a:t> </a:t>
            </a:r>
            <a:r>
              <a:rPr dirty="0" spc="-250"/>
              <a:t>Desktop</a:t>
            </a:r>
            <a:r>
              <a:rPr dirty="0" spc="-75"/>
              <a:t> </a:t>
            </a:r>
            <a:r>
              <a:rPr dirty="0" sz="3600" spc="-470" b="0">
                <a:latin typeface="SimSun"/>
                <a:cs typeface="SimSun"/>
              </a:rPr>
              <a:t>での利</a:t>
            </a:r>
            <a:r>
              <a:rPr dirty="0" sz="3600" spc="-520" b="0">
                <a:latin typeface="Meiryo"/>
                <a:cs typeface="Meiryo"/>
              </a:rPr>
              <a:t>⽤</a:t>
            </a:r>
            <a:endParaRPr sz="3600">
              <a:latin typeface="Meiryo"/>
              <a:cs typeface="Meiry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7199" y="1285874"/>
            <a:ext cx="5486400" cy="2438400"/>
            <a:chOff x="457199" y="1285874"/>
            <a:chExt cx="5486400" cy="2438400"/>
          </a:xfrm>
        </p:grpSpPr>
        <p:sp>
          <p:nvSpPr>
            <p:cNvPr id="7" name="object 7" descr=""/>
            <p:cNvSpPr/>
            <p:nvPr/>
          </p:nvSpPr>
          <p:spPr>
            <a:xfrm>
              <a:off x="457199" y="1285874"/>
              <a:ext cx="5486400" cy="2438400"/>
            </a:xfrm>
            <a:custGeom>
              <a:avLst/>
              <a:gdLst/>
              <a:ahLst/>
              <a:cxnLst/>
              <a:rect l="l" t="t" r="r" b="b"/>
              <a:pathLst>
                <a:path w="5486400" h="2438400">
                  <a:moveTo>
                    <a:pt x="5415202" y="2438399"/>
                  </a:moveTo>
                  <a:lnTo>
                    <a:pt x="71196" y="2438399"/>
                  </a:lnTo>
                  <a:lnTo>
                    <a:pt x="66241" y="2437911"/>
                  </a:lnTo>
                  <a:lnTo>
                    <a:pt x="29705" y="2422777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2367203"/>
                  </a:lnTo>
                  <a:lnTo>
                    <a:pt x="5470777" y="2408694"/>
                  </a:lnTo>
                  <a:lnTo>
                    <a:pt x="5434737" y="2434513"/>
                  </a:lnTo>
                  <a:lnTo>
                    <a:pt x="5420157" y="2437911"/>
                  </a:lnTo>
                  <a:lnTo>
                    <a:pt x="5415202" y="24383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09599" y="1466849"/>
              <a:ext cx="257175" cy="228600"/>
            </a:xfrm>
            <a:custGeom>
              <a:avLst/>
              <a:gdLst/>
              <a:ahLst/>
              <a:cxnLst/>
              <a:rect l="l" t="t" r="r" b="b"/>
              <a:pathLst>
                <a:path w="257175" h="228600">
                  <a:moveTo>
                    <a:pt x="228600" y="185737"/>
                  </a:moveTo>
                  <a:lnTo>
                    <a:pt x="28575" y="185737"/>
                  </a:lnTo>
                  <a:lnTo>
                    <a:pt x="17461" y="183489"/>
                  </a:lnTo>
                  <a:lnTo>
                    <a:pt x="8377" y="177360"/>
                  </a:lnTo>
                  <a:lnTo>
                    <a:pt x="2248" y="168276"/>
                  </a:lnTo>
                  <a:lnTo>
                    <a:pt x="0" y="157162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28575" y="28575"/>
                  </a:lnTo>
                  <a:lnTo>
                    <a:pt x="28575" y="128587"/>
                  </a:lnTo>
                  <a:lnTo>
                    <a:pt x="257175" y="128587"/>
                  </a:lnTo>
                  <a:lnTo>
                    <a:pt x="257175" y="157162"/>
                  </a:lnTo>
                  <a:lnTo>
                    <a:pt x="254926" y="168276"/>
                  </a:lnTo>
                  <a:lnTo>
                    <a:pt x="248797" y="177360"/>
                  </a:lnTo>
                  <a:lnTo>
                    <a:pt x="239713" y="183489"/>
                  </a:lnTo>
                  <a:lnTo>
                    <a:pt x="228600" y="185737"/>
                  </a:lnTo>
                  <a:close/>
                </a:path>
                <a:path w="257175" h="228600">
                  <a:moveTo>
                    <a:pt x="257175" y="128587"/>
                  </a:moveTo>
                  <a:lnTo>
                    <a:pt x="228600" y="128587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28587"/>
                  </a:lnTo>
                  <a:close/>
                </a:path>
                <a:path w="257175" h="228600">
                  <a:moveTo>
                    <a:pt x="154796" y="200025"/>
                  </a:moveTo>
                  <a:lnTo>
                    <a:pt x="102378" y="200025"/>
                  </a:lnTo>
                  <a:lnTo>
                    <a:pt x="107156" y="185737"/>
                  </a:lnTo>
                  <a:lnTo>
                    <a:pt x="150018" y="185737"/>
                  </a:lnTo>
                  <a:lnTo>
                    <a:pt x="154796" y="200025"/>
                  </a:lnTo>
                  <a:close/>
                </a:path>
                <a:path w="257175" h="228600">
                  <a:moveTo>
                    <a:pt x="193640" y="228600"/>
                  </a:moveTo>
                  <a:lnTo>
                    <a:pt x="63534" y="228600"/>
                  </a:lnTo>
                  <a:lnTo>
                    <a:pt x="57150" y="222215"/>
                  </a:lnTo>
                  <a:lnTo>
                    <a:pt x="57150" y="206409"/>
                  </a:lnTo>
                  <a:lnTo>
                    <a:pt x="63534" y="200025"/>
                  </a:lnTo>
                  <a:lnTo>
                    <a:pt x="193640" y="200025"/>
                  </a:lnTo>
                  <a:lnTo>
                    <a:pt x="200025" y="206409"/>
                  </a:lnTo>
                  <a:lnTo>
                    <a:pt x="200025" y="222215"/>
                  </a:lnTo>
                  <a:lnTo>
                    <a:pt x="193640" y="228600"/>
                  </a:lnTo>
                  <a:close/>
                </a:path>
              </a:pathLst>
            </a:custGeom>
            <a:solidFill>
              <a:srgbClr val="FBD3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38162" y="251459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96899" y="1392199"/>
            <a:ext cx="5064125" cy="21602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25450">
              <a:lnSpc>
                <a:spcPct val="100000"/>
              </a:lnSpc>
              <a:spcBef>
                <a:spcPts val="110"/>
              </a:spcBef>
            </a:pPr>
            <a:r>
              <a:rPr dirty="0" sz="2000" spc="-145" b="1">
                <a:solidFill>
                  <a:srgbClr val="FFFFFF"/>
                </a:solidFill>
                <a:latin typeface="DejaVu Sans"/>
                <a:cs typeface="DejaVu Sans"/>
              </a:rPr>
              <a:t>Claude</a:t>
            </a:r>
            <a:r>
              <a:rPr dirty="0" sz="2000" spc="-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-150" b="1">
                <a:solidFill>
                  <a:srgbClr val="FFFFFF"/>
                </a:solidFill>
                <a:latin typeface="DejaVu Sans"/>
                <a:cs typeface="DejaVu Sans"/>
              </a:rPr>
              <a:t>Desktop</a:t>
            </a:r>
            <a:r>
              <a:rPr dirty="0" sz="2000" spc="-3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50" spc="-320">
                <a:solidFill>
                  <a:srgbClr val="FFFFFF"/>
                </a:solidFill>
                <a:latin typeface="SimSun"/>
                <a:cs typeface="SimSun"/>
              </a:rPr>
              <a:t>と </a:t>
            </a:r>
            <a:r>
              <a:rPr dirty="0" sz="2000" spc="-25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endParaRPr sz="2000">
              <a:latin typeface="DejaVu Sans"/>
              <a:cs typeface="DejaVu Sans"/>
            </a:endParaRPr>
          </a:p>
          <a:p>
            <a:pPr algn="just" marL="12700" marR="5080">
              <a:lnSpc>
                <a:spcPct val="111100"/>
              </a:lnSpc>
              <a:spcBef>
                <a:spcPts val="835"/>
              </a:spcBef>
            </a:pPr>
            <a:r>
              <a:rPr dirty="0" sz="1350" spc="-105">
                <a:solidFill>
                  <a:srgbClr val="FFFFFF"/>
                </a:solidFill>
                <a:latin typeface="DejaVu Sans"/>
                <a:cs typeface="DejaVu Sans"/>
              </a:rPr>
              <a:t>Claude</a:t>
            </a:r>
            <a:r>
              <a:rPr dirty="0" sz="1350" spc="28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5">
                <a:solidFill>
                  <a:srgbClr val="FFFFFF"/>
                </a:solidFill>
                <a:latin typeface="DejaVu Sans"/>
                <a:cs typeface="DejaVu Sans"/>
              </a:rPr>
              <a:t>Desktop</a:t>
            </a:r>
            <a:r>
              <a:rPr dirty="0" sz="1350" spc="-175">
                <a:solidFill>
                  <a:srgbClr val="FFFFFF"/>
                </a:solidFill>
                <a:latin typeface="SimSun"/>
                <a:cs typeface="SimSun"/>
              </a:rPr>
              <a:t>アプリケーションは</a:t>
            </a:r>
            <a:r>
              <a:rPr dirty="0" sz="1350" spc="-12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プロトコルをサポートし、他の</a:t>
            </a:r>
            <a:r>
              <a:rPr dirty="0" sz="1350" spc="-185">
                <a:solidFill>
                  <a:srgbClr val="FFFFFF"/>
                </a:solidFill>
                <a:latin typeface="SimSun"/>
                <a:cs typeface="SimSun"/>
              </a:rPr>
              <a:t>エージェントやアプリケーションと連携できます。</a:t>
            </a:r>
            <a:endParaRPr sz="1350">
              <a:latin typeface="SimSun"/>
              <a:cs typeface="SimSun"/>
            </a:endParaRPr>
          </a:p>
          <a:p>
            <a:pPr algn="just" marL="202565" marR="1972310">
              <a:lnSpc>
                <a:spcPct val="148100"/>
              </a:lnSpc>
              <a:spcBef>
                <a:spcPts val="300"/>
              </a:spcBef>
            </a:pPr>
            <a:r>
              <a:rPr dirty="0" sz="1350" spc="-195">
                <a:solidFill>
                  <a:srgbClr val="FFFFFF"/>
                </a:solidFill>
                <a:latin typeface="SimSun"/>
                <a:cs typeface="SimSun"/>
              </a:rPr>
              <a:t>エンタープライズ</a:t>
            </a:r>
            <a:r>
              <a:rPr dirty="0" sz="1350" spc="-8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350" spc="-175">
                <a:solidFill>
                  <a:srgbClr val="FFFFFF"/>
                </a:solidFill>
                <a:latin typeface="SimSun"/>
                <a:cs typeface="SimSun"/>
              </a:rPr>
              <a:t>アシスタントとの連携</a:t>
            </a:r>
            <a:r>
              <a:rPr dirty="0" sz="1350" spc="-170">
                <a:solidFill>
                  <a:srgbClr val="FFFFFF"/>
                </a:solidFill>
                <a:latin typeface="SimSun"/>
                <a:cs typeface="SimSun"/>
              </a:rPr>
              <a:t>社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内</a:t>
            </a:r>
            <a:r>
              <a:rPr dirty="0" sz="1350" spc="-180">
                <a:solidFill>
                  <a:srgbClr val="FFFFFF"/>
                </a:solidFill>
                <a:latin typeface="SimSun"/>
                <a:cs typeface="SimSun"/>
              </a:rPr>
              <a:t>ツールやナレッジベースへのアクセスセキュアなデータ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共</a:t>
            </a:r>
            <a:r>
              <a:rPr dirty="0" sz="1350" spc="-140">
                <a:solidFill>
                  <a:srgbClr val="FFFFFF"/>
                </a:solidFill>
                <a:latin typeface="SimSun"/>
                <a:cs typeface="SimSun"/>
              </a:rPr>
              <a:t>有と処理</a:t>
            </a:r>
            <a:endParaRPr sz="13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dirty="0" sz="1350" spc="-180">
                <a:solidFill>
                  <a:srgbClr val="FFFFFF"/>
                </a:solidFill>
                <a:latin typeface="SimSun"/>
                <a:cs typeface="SimSun"/>
              </a:rPr>
              <a:t>カスタマイズされた企業</a:t>
            </a: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⽤</a:t>
            </a:r>
            <a:r>
              <a:rPr dirty="0" sz="1350" spc="-8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350" spc="-180">
                <a:solidFill>
                  <a:srgbClr val="FFFFFF"/>
                </a:solidFill>
                <a:latin typeface="SimSun"/>
                <a:cs typeface="SimSun"/>
              </a:rPr>
              <a:t>エクスペリエンス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199" y="3952874"/>
            <a:ext cx="5486400" cy="2362200"/>
            <a:chOff x="457199" y="3952874"/>
            <a:chExt cx="5486400" cy="2362200"/>
          </a:xfrm>
        </p:grpSpPr>
        <p:sp>
          <p:nvSpPr>
            <p:cNvPr id="12" name="object 12" descr=""/>
            <p:cNvSpPr/>
            <p:nvPr/>
          </p:nvSpPr>
          <p:spPr>
            <a:xfrm>
              <a:off x="457199" y="3952874"/>
              <a:ext cx="5486400" cy="2362200"/>
            </a:xfrm>
            <a:custGeom>
              <a:avLst/>
              <a:gdLst/>
              <a:ahLst/>
              <a:cxnLst/>
              <a:rect l="l" t="t" r="r" b="b"/>
              <a:pathLst>
                <a:path w="5486400" h="2362200">
                  <a:moveTo>
                    <a:pt x="5415202" y="2362199"/>
                  </a:moveTo>
                  <a:lnTo>
                    <a:pt x="71196" y="2362199"/>
                  </a:lnTo>
                  <a:lnTo>
                    <a:pt x="66241" y="2361711"/>
                  </a:lnTo>
                  <a:lnTo>
                    <a:pt x="29705" y="2346576"/>
                  </a:lnTo>
                  <a:lnTo>
                    <a:pt x="3885" y="2310536"/>
                  </a:lnTo>
                  <a:lnTo>
                    <a:pt x="0" y="2291003"/>
                  </a:lnTo>
                  <a:lnTo>
                    <a:pt x="0" y="2285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2291003"/>
                  </a:lnTo>
                  <a:lnTo>
                    <a:pt x="5470777" y="2332493"/>
                  </a:lnTo>
                  <a:lnTo>
                    <a:pt x="5434737" y="2358313"/>
                  </a:lnTo>
                  <a:lnTo>
                    <a:pt x="5420157" y="2361711"/>
                  </a:lnTo>
                  <a:lnTo>
                    <a:pt x="5415202" y="23621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195" y="4146351"/>
              <a:ext cx="234408" cy="18685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4486274"/>
              <a:ext cx="228600" cy="2285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5095875"/>
              <a:ext cx="228600" cy="2285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5705475"/>
              <a:ext cx="228600" cy="228598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58068" y="4074286"/>
            <a:ext cx="3168015" cy="20840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32105">
              <a:lnSpc>
                <a:spcPct val="100000"/>
              </a:lnSpc>
              <a:spcBef>
                <a:spcPts val="114"/>
              </a:spcBef>
            </a:pP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設定</a:t>
            </a:r>
            <a:r>
              <a:rPr dirty="0" sz="1700" spc="-210">
                <a:solidFill>
                  <a:srgbClr val="FFFFFF"/>
                </a:solidFill>
                <a:latin typeface="Meiryo"/>
                <a:cs typeface="Meiryo"/>
              </a:rPr>
              <a:t>⽅</a:t>
            </a:r>
            <a:r>
              <a:rPr dirty="0" sz="1700" spc="-50">
                <a:solidFill>
                  <a:srgbClr val="FFFFFF"/>
                </a:solidFill>
                <a:latin typeface="SimSun"/>
                <a:cs typeface="SimSun"/>
              </a:rPr>
              <a:t>法</a:t>
            </a:r>
            <a:endParaRPr sz="1700">
              <a:latin typeface="SimSun"/>
              <a:cs typeface="SimSun"/>
            </a:endParaRPr>
          </a:p>
          <a:p>
            <a:pPr marL="332105" indent="-319405">
              <a:lnSpc>
                <a:spcPct val="100000"/>
              </a:lnSpc>
              <a:spcBef>
                <a:spcPts val="1010"/>
              </a:spcBef>
              <a:buAutoNum type="arabicPlain"/>
              <a:tabLst>
                <a:tab pos="332105" algn="l"/>
              </a:tabLst>
            </a:pPr>
            <a:r>
              <a:rPr dirty="0" sz="1350" spc="-105" b="1">
                <a:solidFill>
                  <a:srgbClr val="FFFFFF"/>
                </a:solidFill>
                <a:latin typeface="DejaVu Sans"/>
                <a:cs typeface="DejaVu Sans"/>
              </a:rPr>
              <a:t>Claude</a:t>
            </a:r>
            <a:r>
              <a:rPr dirty="0" sz="1350" spc="8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14" b="1">
                <a:solidFill>
                  <a:srgbClr val="FFFFFF"/>
                </a:solidFill>
                <a:latin typeface="DejaVu Sans"/>
                <a:cs typeface="DejaVu Sans"/>
              </a:rPr>
              <a:t>Desktop</a:t>
            </a: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設定を開く</a:t>
            </a:r>
            <a:endParaRPr sz="135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530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右上の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⻭⾞</a:t>
            </a: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アイコンから設定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画⾯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にアクセス</a:t>
            </a:r>
            <a:endParaRPr sz="1150">
              <a:latin typeface="SimSun"/>
              <a:cs typeface="SimSun"/>
            </a:endParaRPr>
          </a:p>
          <a:p>
            <a:pPr marL="332105" indent="-319405">
              <a:lnSpc>
                <a:spcPct val="100000"/>
              </a:lnSpc>
              <a:spcBef>
                <a:spcPts val="1270"/>
              </a:spcBef>
              <a:buAutoNum type="arabicPlain" startAt="2"/>
              <a:tabLst>
                <a:tab pos="332105" algn="l"/>
              </a:tabLst>
            </a:pPr>
            <a:r>
              <a:rPr dirty="0" sz="1350" spc="-135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350" spc="-155">
                <a:solidFill>
                  <a:srgbClr val="FFFFFF"/>
                </a:solidFill>
                <a:latin typeface="SimSun"/>
                <a:cs typeface="SimSun"/>
              </a:rPr>
              <a:t>接続設定を選択</a:t>
            </a:r>
            <a:endParaRPr sz="135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530"/>
              </a:spcBef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「開発者オプション」から「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設定」を選択</a:t>
            </a:r>
            <a:endParaRPr sz="1150">
              <a:latin typeface="SimSun"/>
              <a:cs typeface="SimSun"/>
            </a:endParaRPr>
          </a:p>
          <a:p>
            <a:pPr marL="332105" indent="-319405">
              <a:lnSpc>
                <a:spcPct val="100000"/>
              </a:lnSpc>
              <a:spcBef>
                <a:spcPts val="1270"/>
              </a:spcBef>
              <a:buAutoNum type="arabicPlain" startAt="3"/>
              <a:tabLst>
                <a:tab pos="332105" algn="l"/>
              </a:tabLst>
            </a:pPr>
            <a:r>
              <a:rPr dirty="0" sz="1350" spc="-135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サーバーを登録</a:t>
            </a:r>
            <a:endParaRPr sz="1350">
              <a:latin typeface="SimSun"/>
              <a:cs typeface="SimSun"/>
            </a:endParaRPr>
          </a:p>
          <a:p>
            <a:pPr marL="332105">
              <a:lnSpc>
                <a:spcPct val="100000"/>
              </a:lnSpc>
              <a:spcBef>
                <a:spcPts val="530"/>
              </a:spcBef>
            </a:pP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サーバーの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URL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と認証情報を</a:t>
            </a:r>
            <a:r>
              <a:rPr dirty="0" sz="1150" spc="-80">
                <a:solidFill>
                  <a:srgbClr val="FFFFFF"/>
                </a:solidFill>
                <a:latin typeface="Meiryo"/>
                <a:cs typeface="Meiryo"/>
              </a:rPr>
              <a:t>⼊⼒</a:t>
            </a:r>
            <a:endParaRPr sz="1150">
              <a:latin typeface="Meiryo"/>
              <a:cs typeface="Meiryo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398" y="1285874"/>
            <a:ext cx="5486400" cy="293369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464299" y="1483486"/>
            <a:ext cx="215963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10" b="1">
                <a:solidFill>
                  <a:srgbClr val="FFFFFF"/>
                </a:solidFill>
                <a:latin typeface="DejaVu Sans"/>
                <a:cs typeface="DejaVu Sans"/>
              </a:rPr>
              <a:t>Claude</a:t>
            </a:r>
            <a:r>
              <a:rPr dirty="0" sz="1650" spc="-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650" spc="-110" b="1">
                <a:solidFill>
                  <a:srgbClr val="FFFFFF"/>
                </a:solidFill>
                <a:latin typeface="DejaVu Sans"/>
                <a:cs typeface="DejaVu Sans"/>
              </a:rPr>
              <a:t>Desktop</a:t>
            </a:r>
            <a:r>
              <a:rPr dirty="0" sz="1650" spc="-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5">
                <a:solidFill>
                  <a:srgbClr val="FFFFFF"/>
                </a:solidFill>
                <a:latin typeface="SimSun"/>
                <a:cs typeface="SimSun"/>
              </a:rPr>
              <a:t>デモ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669980" y="2268682"/>
            <a:ext cx="10985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0" b="1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054850" y="2303437"/>
            <a:ext cx="2844165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solidFill>
                  <a:srgbClr val="D0D5DA"/>
                </a:solidFill>
                <a:latin typeface="SimSun"/>
                <a:cs typeface="SimSun"/>
              </a:rPr>
              <a:t>こんにちは！</a:t>
            </a:r>
            <a:r>
              <a:rPr dirty="0" sz="1150" spc="-95">
                <a:solidFill>
                  <a:srgbClr val="D0D5DA"/>
                </a:solidFill>
                <a:latin typeface="DejaVu Sans"/>
                <a:cs typeface="DejaVu Sans"/>
              </a:rPr>
              <a:t>MCP</a:t>
            </a:r>
            <a:r>
              <a:rPr dirty="0" sz="1150" spc="-120">
                <a:solidFill>
                  <a:srgbClr val="D0D5DA"/>
                </a:solidFill>
                <a:latin typeface="SimSun"/>
                <a:cs typeface="SimSun"/>
              </a:rPr>
              <a:t>サーバーを通じて他のエージ</a:t>
            </a:r>
            <a:r>
              <a:rPr dirty="0" sz="1150" spc="-125">
                <a:solidFill>
                  <a:srgbClr val="D0D5DA"/>
                </a:solidFill>
                <a:latin typeface="SimSun"/>
                <a:cs typeface="SimSun"/>
              </a:rPr>
              <a:t>ェントと連携できます。何をお</a:t>
            </a:r>
            <a:r>
              <a:rPr dirty="0" sz="1150" spc="-110">
                <a:solidFill>
                  <a:srgbClr val="D0D5DA"/>
                </a:solidFill>
                <a:latin typeface="Meiryo"/>
                <a:cs typeface="Meiryo"/>
              </a:rPr>
              <a:t>⼿</a:t>
            </a:r>
            <a:r>
              <a:rPr dirty="0" sz="1150" spc="-100">
                <a:solidFill>
                  <a:srgbClr val="D0D5DA"/>
                </a:solidFill>
                <a:latin typeface="SimSun"/>
                <a:cs typeface="SimSun"/>
              </a:rPr>
              <a:t>伝いしましょ</a:t>
            </a:r>
            <a:r>
              <a:rPr dirty="0" sz="1150" spc="-90">
                <a:solidFill>
                  <a:srgbClr val="D0D5DA"/>
                </a:solidFill>
                <a:latin typeface="SimSun"/>
                <a:cs typeface="SimSun"/>
              </a:rPr>
              <a:t>うか？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50535" y="3265614"/>
            <a:ext cx="267779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コードエディタとの連携例を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⾒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せてください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199414" y="3221182"/>
            <a:ext cx="11874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0" b="1">
                <a:solidFill>
                  <a:srgbClr val="FFFFFF"/>
                </a:solidFill>
                <a:latin typeface="DejaVu Sans"/>
                <a:cs typeface="DejaVu Sans"/>
              </a:rPr>
              <a:t>U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669980" y="3792682"/>
            <a:ext cx="10985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50" b="1">
                <a:solidFill>
                  <a:srgbClr val="FFFFFF"/>
                </a:solidFill>
                <a:latin typeface="DejaVu Sans"/>
                <a:cs typeface="DejaVu Sans"/>
              </a:rPr>
              <a:t>C</a:t>
            </a:r>
            <a:endParaRPr sz="1000">
              <a:latin typeface="DejaVu Sans"/>
              <a:cs typeface="DejaVu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054850" y="3837114"/>
            <a:ext cx="281686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75">
                <a:solidFill>
                  <a:srgbClr val="D0D5DA"/>
                </a:solidFill>
                <a:latin typeface="DejaVu Sans"/>
                <a:cs typeface="DejaVu Sans"/>
              </a:rPr>
              <a:t>VSCode</a:t>
            </a:r>
            <a:r>
              <a:rPr dirty="0" sz="1150" spc="-130">
                <a:solidFill>
                  <a:srgbClr val="D0D5DA"/>
                </a:solidFill>
                <a:latin typeface="SimSun"/>
                <a:cs typeface="SimSun"/>
              </a:rPr>
              <a:t>との連携を開始します。</a:t>
            </a:r>
            <a:r>
              <a:rPr dirty="0" sz="1150" spc="-85">
                <a:solidFill>
                  <a:srgbClr val="D0D5DA"/>
                </a:solidFill>
                <a:latin typeface="DejaVu Sans"/>
                <a:cs typeface="DejaVu Sans"/>
              </a:rPr>
              <a:t>MCP</a:t>
            </a:r>
            <a:r>
              <a:rPr dirty="0" sz="1150" spc="-95">
                <a:solidFill>
                  <a:srgbClr val="D0D5DA"/>
                </a:solidFill>
                <a:latin typeface="SimSun"/>
                <a:cs typeface="SimSun"/>
              </a:rPr>
              <a:t>を通じて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419849" y="1914525"/>
            <a:ext cx="5143500" cy="304800"/>
            <a:chOff x="6419849" y="1914525"/>
            <a:chExt cx="5143500" cy="304800"/>
          </a:xfrm>
        </p:grpSpPr>
        <p:sp>
          <p:nvSpPr>
            <p:cNvPr id="27" name="object 27" descr=""/>
            <p:cNvSpPr/>
            <p:nvPr/>
          </p:nvSpPr>
          <p:spPr>
            <a:xfrm>
              <a:off x="6419849" y="1914525"/>
              <a:ext cx="5143500" cy="304800"/>
            </a:xfrm>
            <a:custGeom>
              <a:avLst/>
              <a:gdLst/>
              <a:ahLst/>
              <a:cxnLst/>
              <a:rect l="l" t="t" r="r" b="b"/>
              <a:pathLst>
                <a:path w="5143500" h="304800">
                  <a:moveTo>
                    <a:pt x="5143499" y="304799"/>
                  </a:moveTo>
                  <a:lnTo>
                    <a:pt x="0" y="304799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093928" y="0"/>
                  </a:lnTo>
                  <a:lnTo>
                    <a:pt x="5132120" y="22097"/>
                  </a:lnTo>
                  <a:lnTo>
                    <a:pt x="5143499" y="30479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6048" y="2009774"/>
              <a:ext cx="114300" cy="1142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8449" y="2009774"/>
              <a:ext cx="114299" cy="1142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0848" y="2009774"/>
              <a:ext cx="114300" cy="1142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978650" y="1963882"/>
            <a:ext cx="930275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60">
                <a:solidFill>
                  <a:srgbClr val="9CA2AF"/>
                </a:solidFill>
                <a:latin typeface="Verdana"/>
                <a:cs typeface="Verdana"/>
              </a:rPr>
              <a:t>Claude</a:t>
            </a:r>
            <a:r>
              <a:rPr dirty="0" sz="1000" spc="-30">
                <a:solidFill>
                  <a:srgbClr val="9CA2AF"/>
                </a:solidFill>
                <a:latin typeface="Verdana"/>
                <a:cs typeface="Verdana"/>
              </a:rPr>
              <a:t> </a:t>
            </a:r>
            <a:r>
              <a:rPr dirty="0" sz="1000" spc="-55">
                <a:solidFill>
                  <a:srgbClr val="9CA2AF"/>
                </a:solidFill>
                <a:latin typeface="Verdana"/>
                <a:cs typeface="Verdana"/>
              </a:rPr>
              <a:t>Desktop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248398" y="4448174"/>
            <a:ext cx="5486400" cy="2514600"/>
            <a:chOff x="6248398" y="4448174"/>
            <a:chExt cx="5486400" cy="2514600"/>
          </a:xfrm>
        </p:grpSpPr>
        <p:sp>
          <p:nvSpPr>
            <p:cNvPr id="33" name="object 33" descr=""/>
            <p:cNvSpPr/>
            <p:nvPr/>
          </p:nvSpPr>
          <p:spPr>
            <a:xfrm>
              <a:off x="6248398" y="4448174"/>
              <a:ext cx="5486400" cy="2514600"/>
            </a:xfrm>
            <a:custGeom>
              <a:avLst/>
              <a:gdLst/>
              <a:ahLst/>
              <a:cxnLst/>
              <a:rect l="l" t="t" r="r" b="b"/>
              <a:pathLst>
                <a:path w="5486400" h="2514600">
                  <a:moveTo>
                    <a:pt x="5415203" y="2514599"/>
                  </a:moveTo>
                  <a:lnTo>
                    <a:pt x="71196" y="2514599"/>
                  </a:lnTo>
                  <a:lnTo>
                    <a:pt x="66241" y="2514110"/>
                  </a:lnTo>
                  <a:lnTo>
                    <a:pt x="29705" y="2498977"/>
                  </a:lnTo>
                  <a:lnTo>
                    <a:pt x="3885" y="2462937"/>
                  </a:lnTo>
                  <a:lnTo>
                    <a:pt x="0" y="2443403"/>
                  </a:lnTo>
                  <a:lnTo>
                    <a:pt x="0" y="24383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3" y="51661"/>
                  </a:lnTo>
                  <a:lnTo>
                    <a:pt x="5486400" y="71196"/>
                  </a:lnTo>
                  <a:lnTo>
                    <a:pt x="5486400" y="2443403"/>
                  </a:lnTo>
                  <a:lnTo>
                    <a:pt x="5470776" y="2484893"/>
                  </a:lnTo>
                  <a:lnTo>
                    <a:pt x="5434737" y="2510713"/>
                  </a:lnTo>
                  <a:lnTo>
                    <a:pt x="5420158" y="2514110"/>
                  </a:lnTo>
                  <a:lnTo>
                    <a:pt x="5415203" y="25145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400798" y="6276974"/>
              <a:ext cx="5181600" cy="533400"/>
            </a:xfrm>
            <a:custGeom>
              <a:avLst/>
              <a:gdLst/>
              <a:ahLst/>
              <a:cxnLst/>
              <a:rect l="l" t="t" r="r" b="b"/>
              <a:pathLst>
                <a:path w="5181600" h="533400">
                  <a:moveTo>
                    <a:pt x="5110403" y="533399"/>
                  </a:moveTo>
                  <a:lnTo>
                    <a:pt x="71197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6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462203"/>
                  </a:lnTo>
                  <a:lnTo>
                    <a:pt x="5165976" y="503693"/>
                  </a:lnTo>
                  <a:lnTo>
                    <a:pt x="5129937" y="529512"/>
                  </a:lnTo>
                  <a:lnTo>
                    <a:pt x="5115357" y="532911"/>
                  </a:lnTo>
                  <a:lnTo>
                    <a:pt x="5110403" y="533399"/>
                  </a:lnTo>
                  <a:close/>
                </a:path>
              </a:pathLst>
            </a:custGeom>
            <a:solidFill>
              <a:srgbClr val="2562E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0799" y="4638674"/>
              <a:ext cx="142874" cy="19049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6673496" y="4569586"/>
            <a:ext cx="182245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700" spc="-210">
                <a:solidFill>
                  <a:srgbClr val="FFFFFF"/>
                </a:solidFill>
                <a:latin typeface="SimSun"/>
                <a:cs typeface="SimSun"/>
              </a:rPr>
              <a:t>による連携機能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400798" y="4981574"/>
            <a:ext cx="2533650" cy="533400"/>
            <a:chOff x="6400798" y="4981574"/>
            <a:chExt cx="2533650" cy="533400"/>
          </a:xfrm>
        </p:grpSpPr>
        <p:sp>
          <p:nvSpPr>
            <p:cNvPr id="38" name="object 38" descr=""/>
            <p:cNvSpPr/>
            <p:nvPr/>
          </p:nvSpPr>
          <p:spPr>
            <a:xfrm>
              <a:off x="6400798" y="4981574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9"/>
                  </a:moveTo>
                  <a:lnTo>
                    <a:pt x="71197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7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462453" y="0"/>
                  </a:lnTo>
                  <a:lnTo>
                    <a:pt x="2503944" y="15621"/>
                  </a:lnTo>
                  <a:lnTo>
                    <a:pt x="2529763" y="51661"/>
                  </a:lnTo>
                  <a:lnTo>
                    <a:pt x="2533649" y="71196"/>
                  </a:lnTo>
                  <a:lnTo>
                    <a:pt x="2533649" y="462203"/>
                  </a:lnTo>
                  <a:lnTo>
                    <a:pt x="2518027" y="503693"/>
                  </a:lnTo>
                  <a:lnTo>
                    <a:pt x="2481986" y="529513"/>
                  </a:lnTo>
                  <a:lnTo>
                    <a:pt x="2467407" y="532911"/>
                  </a:lnTo>
                  <a:lnTo>
                    <a:pt x="2462453" y="533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6076" y="5094773"/>
              <a:ext cx="192345" cy="154602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6464299" y="5009515"/>
            <a:ext cx="2069464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305"/>
              </a:spcBef>
            </a:pP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コード解析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75">
                <a:solidFill>
                  <a:srgbClr val="FFFFFF"/>
                </a:solidFill>
                <a:latin typeface="DejaVu Sans"/>
                <a:cs typeface="DejaVu Sans"/>
              </a:rPr>
              <a:t>VSCode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と連携したコードの理解と提案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048748" y="4981574"/>
            <a:ext cx="2533650" cy="533400"/>
            <a:chOff x="9048748" y="4981574"/>
            <a:chExt cx="2533650" cy="533400"/>
          </a:xfrm>
        </p:grpSpPr>
        <p:sp>
          <p:nvSpPr>
            <p:cNvPr id="42" name="object 42" descr=""/>
            <p:cNvSpPr/>
            <p:nvPr/>
          </p:nvSpPr>
          <p:spPr>
            <a:xfrm>
              <a:off x="9048748" y="4981574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9"/>
                  </a:moveTo>
                  <a:lnTo>
                    <a:pt x="71196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7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2" y="15621"/>
                  </a:lnTo>
                  <a:lnTo>
                    <a:pt x="2529762" y="51661"/>
                  </a:lnTo>
                  <a:lnTo>
                    <a:pt x="2533649" y="71196"/>
                  </a:lnTo>
                  <a:lnTo>
                    <a:pt x="2533649" y="462203"/>
                  </a:lnTo>
                  <a:lnTo>
                    <a:pt x="2518026" y="503693"/>
                  </a:lnTo>
                  <a:lnTo>
                    <a:pt x="2481987" y="529513"/>
                  </a:lnTo>
                  <a:lnTo>
                    <a:pt x="2467407" y="532911"/>
                  </a:lnTo>
                  <a:lnTo>
                    <a:pt x="2462453" y="533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24949" y="5095874"/>
              <a:ext cx="114299" cy="152399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9112250" y="5009515"/>
            <a:ext cx="1502410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305"/>
              </a:spcBef>
            </a:pPr>
            <a:r>
              <a:rPr dirty="0" sz="1350" spc="-170">
                <a:solidFill>
                  <a:srgbClr val="FFFFFF"/>
                </a:solidFill>
                <a:latin typeface="Meiryo"/>
                <a:cs typeface="Meiryo"/>
              </a:rPr>
              <a:t>⽂</a:t>
            </a:r>
            <a:r>
              <a:rPr dirty="0" sz="1350" spc="-130">
                <a:solidFill>
                  <a:srgbClr val="FFFFFF"/>
                </a:solidFill>
                <a:latin typeface="SimSun"/>
                <a:cs typeface="SimSun"/>
              </a:rPr>
              <a:t>書処理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O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ﬃ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ce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⽂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書の分析と編集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⽀</a:t>
            </a:r>
            <a:r>
              <a:rPr dirty="0" sz="1000" spc="-50">
                <a:solidFill>
                  <a:srgbClr val="FFFFFF"/>
                </a:solidFill>
                <a:latin typeface="SimSun"/>
                <a:cs typeface="SimSun"/>
              </a:rPr>
              <a:t>援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6400798" y="5629274"/>
            <a:ext cx="2533650" cy="533400"/>
            <a:chOff x="6400798" y="5629274"/>
            <a:chExt cx="2533650" cy="533400"/>
          </a:xfrm>
        </p:grpSpPr>
        <p:sp>
          <p:nvSpPr>
            <p:cNvPr id="46" name="object 46" descr=""/>
            <p:cNvSpPr/>
            <p:nvPr/>
          </p:nvSpPr>
          <p:spPr>
            <a:xfrm>
              <a:off x="6400798" y="5629274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9"/>
                  </a:moveTo>
                  <a:lnTo>
                    <a:pt x="71197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6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462453" y="0"/>
                  </a:lnTo>
                  <a:lnTo>
                    <a:pt x="2503944" y="15621"/>
                  </a:lnTo>
                  <a:lnTo>
                    <a:pt x="2529763" y="51661"/>
                  </a:lnTo>
                  <a:lnTo>
                    <a:pt x="2533649" y="71196"/>
                  </a:lnTo>
                  <a:lnTo>
                    <a:pt x="2533649" y="462203"/>
                  </a:lnTo>
                  <a:lnTo>
                    <a:pt x="2518027" y="503694"/>
                  </a:lnTo>
                  <a:lnTo>
                    <a:pt x="2481986" y="529513"/>
                  </a:lnTo>
                  <a:lnTo>
                    <a:pt x="2467407" y="532911"/>
                  </a:lnTo>
                  <a:lnTo>
                    <a:pt x="2462453" y="533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6999" y="5743574"/>
              <a:ext cx="133349" cy="15239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6464299" y="5657215"/>
            <a:ext cx="1396365" cy="42989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R="29209">
              <a:lnSpc>
                <a:spcPct val="100000"/>
              </a:lnSpc>
              <a:spcBef>
                <a:spcPts val="305"/>
              </a:spcBef>
            </a:pPr>
            <a:r>
              <a:rPr dirty="0" sz="1350" spc="-150">
                <a:solidFill>
                  <a:srgbClr val="FFFFFF"/>
                </a:solidFill>
                <a:latin typeface="SimSun"/>
                <a:cs typeface="SimSun"/>
              </a:rPr>
              <a:t>データ可視化</a:t>
            </a:r>
            <a:endParaRPr sz="13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000" spc="-105">
                <a:solidFill>
                  <a:srgbClr val="FFFFFF"/>
                </a:solidFill>
                <a:latin typeface="SimSun"/>
                <a:cs typeface="SimSun"/>
              </a:rPr>
              <a:t>データ分析ツールとの連携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6481166" y="5629274"/>
            <a:ext cx="5101590" cy="885825"/>
            <a:chOff x="6481166" y="5629274"/>
            <a:chExt cx="5101590" cy="885825"/>
          </a:xfrm>
        </p:grpSpPr>
        <p:sp>
          <p:nvSpPr>
            <p:cNvPr id="50" name="object 50" descr=""/>
            <p:cNvSpPr/>
            <p:nvPr/>
          </p:nvSpPr>
          <p:spPr>
            <a:xfrm>
              <a:off x="9048748" y="5629274"/>
              <a:ext cx="2533650" cy="533400"/>
            </a:xfrm>
            <a:custGeom>
              <a:avLst/>
              <a:gdLst/>
              <a:ahLst/>
              <a:cxnLst/>
              <a:rect l="l" t="t" r="r" b="b"/>
              <a:pathLst>
                <a:path w="2533650" h="533400">
                  <a:moveTo>
                    <a:pt x="2462453" y="533399"/>
                  </a:moveTo>
                  <a:lnTo>
                    <a:pt x="71196" y="533399"/>
                  </a:lnTo>
                  <a:lnTo>
                    <a:pt x="66241" y="532911"/>
                  </a:lnTo>
                  <a:lnTo>
                    <a:pt x="29705" y="517777"/>
                  </a:lnTo>
                  <a:lnTo>
                    <a:pt x="3885" y="481736"/>
                  </a:lnTo>
                  <a:lnTo>
                    <a:pt x="0" y="462203"/>
                  </a:lnTo>
                  <a:lnTo>
                    <a:pt x="0" y="457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62453" y="0"/>
                  </a:lnTo>
                  <a:lnTo>
                    <a:pt x="2503942" y="15621"/>
                  </a:lnTo>
                  <a:lnTo>
                    <a:pt x="2529762" y="51661"/>
                  </a:lnTo>
                  <a:lnTo>
                    <a:pt x="2533649" y="71196"/>
                  </a:lnTo>
                  <a:lnTo>
                    <a:pt x="2533649" y="462203"/>
                  </a:lnTo>
                  <a:lnTo>
                    <a:pt x="2518026" y="503694"/>
                  </a:lnTo>
                  <a:lnTo>
                    <a:pt x="2481987" y="529513"/>
                  </a:lnTo>
                  <a:lnTo>
                    <a:pt x="2467407" y="532911"/>
                  </a:lnTo>
                  <a:lnTo>
                    <a:pt x="2462453" y="5333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24949" y="5743574"/>
              <a:ext cx="153322" cy="153352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1166" y="6381749"/>
              <a:ext cx="91672" cy="133350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6464299" y="5657215"/>
            <a:ext cx="5008245" cy="107251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888615">
              <a:lnSpc>
                <a:spcPct val="100000"/>
              </a:lnSpc>
              <a:spcBef>
                <a:spcPts val="305"/>
              </a:spcBef>
            </a:pPr>
            <a:r>
              <a:rPr dirty="0" sz="1350" spc="-140">
                <a:solidFill>
                  <a:srgbClr val="FFFFFF"/>
                </a:solidFill>
                <a:latin typeface="SimSun"/>
                <a:cs typeface="SimSun"/>
              </a:rPr>
              <a:t>情報検索</a:t>
            </a:r>
            <a:endParaRPr sz="1350">
              <a:latin typeface="SimSun"/>
              <a:cs typeface="SimSun"/>
            </a:endParaRPr>
          </a:p>
          <a:p>
            <a:pPr marL="2660015">
              <a:lnSpc>
                <a:spcPct val="100000"/>
              </a:lnSpc>
              <a:spcBef>
                <a:spcPts val="155"/>
              </a:spcBef>
            </a:pP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企業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内</a:t>
            </a: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情報へのセキュアなアクセス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900">
              <a:latin typeface="SimSun"/>
              <a:cs typeface="SimSun"/>
            </a:endParaRPr>
          </a:p>
          <a:p>
            <a:pPr marL="12700" marR="5080" indent="180340">
              <a:lnSpc>
                <a:spcPct val="108700"/>
              </a:lnSpc>
              <a:spcBef>
                <a:spcPts val="5"/>
              </a:spcBef>
            </a:pP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25">
                <a:solidFill>
                  <a:srgbClr val="FFFFFF"/>
                </a:solidFill>
                <a:latin typeface="SimSun"/>
                <a:cs typeface="SimSun"/>
              </a:rPr>
              <a:t>の標準化により、</a:t>
            </a:r>
            <a:r>
              <a:rPr dirty="0" sz="1150" spc="-70">
                <a:solidFill>
                  <a:srgbClr val="FFFFFF"/>
                </a:solidFill>
                <a:latin typeface="DejaVu Sans"/>
                <a:cs typeface="DejaVu Sans"/>
              </a:rPr>
              <a:t>Claude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Copilot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、その他の</a:t>
            </a:r>
            <a:r>
              <a:rPr dirty="0" sz="1150" spc="-55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エージェント間でシームレ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スな連携が可能になります。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457200" y="7143750"/>
            <a:ext cx="11544300" cy="438150"/>
            <a:chOff x="457200" y="7143750"/>
            <a:chExt cx="11544300" cy="438150"/>
          </a:xfrm>
        </p:grpSpPr>
        <p:pic>
          <p:nvPicPr>
            <p:cNvPr id="55" name="object 5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200" y="7143750"/>
              <a:ext cx="133349" cy="133349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10658474" y="7258050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72774" y="7353300"/>
              <a:ext cx="133349" cy="13334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658338" y="7128001"/>
            <a:ext cx="148971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デモ</a:t>
            </a:r>
            <a:r>
              <a:rPr dirty="0" sz="1150" spc="-110">
                <a:solidFill>
                  <a:srgbClr val="FFFFFF"/>
                </a:solidFill>
                <a:latin typeface="Meiryo"/>
                <a:cs typeface="Meiryo"/>
              </a:rPr>
              <a:t>画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像はイメージです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9" name="object 5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pc="-50"/>
              <a:t>AI</a:t>
            </a:r>
            <a:r>
              <a:rPr dirty="0" spc="-10"/>
              <a:t> </a:t>
            </a:r>
            <a:r>
              <a:rPr dirty="0" spc="-135">
                <a:latin typeface="SimSun"/>
                <a:cs typeface="SimSun"/>
              </a:rPr>
              <a:t>エージェントと </a:t>
            </a:r>
            <a:r>
              <a:rPr dirty="0" spc="-85"/>
              <a:t>MCP</a:t>
            </a:r>
            <a:r>
              <a:rPr dirty="0" spc="-40"/>
              <a:t> (</a:t>
            </a:r>
            <a:r>
              <a:rPr dirty="0" spc="-65"/>
              <a:t>Model</a:t>
            </a:r>
            <a:r>
              <a:rPr dirty="0" spc="-5"/>
              <a:t> </a:t>
            </a:r>
            <a:r>
              <a:rPr dirty="0" spc="-65"/>
              <a:t>Context</a:t>
            </a:r>
            <a:r>
              <a:rPr dirty="0" spc="-10"/>
              <a:t> </a:t>
            </a:r>
            <a:r>
              <a:rPr dirty="0" spc="-65"/>
              <a:t>Protocol</a:t>
            </a:r>
            <a:r>
              <a:rPr dirty="0" spc="-25"/>
              <a:t>) - </a:t>
            </a:r>
            <a:r>
              <a:rPr dirty="0" spc="-60"/>
              <a:t>Microsoft</a:t>
            </a:r>
            <a:r>
              <a:rPr dirty="0" spc="-5"/>
              <a:t> </a:t>
            </a:r>
            <a:r>
              <a:rPr dirty="0" spc="-75"/>
              <a:t>BUILD</a:t>
            </a:r>
            <a:r>
              <a:rPr dirty="0" spc="-10"/>
              <a:t> </a:t>
            </a:r>
            <a:r>
              <a:rPr dirty="0" spc="-20"/>
              <a:t>2025</a:t>
            </a: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/>
              <a:t>Genspark</a:t>
            </a:r>
            <a:r>
              <a:rPr dirty="0" sz="1000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2830175"/>
            <a:chOff x="0" y="0"/>
            <a:chExt cx="12192000" cy="128301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283017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57219" y="562115"/>
              <a:ext cx="500380" cy="400050"/>
            </a:xfrm>
            <a:custGeom>
              <a:avLst/>
              <a:gdLst/>
              <a:ahLst/>
              <a:cxnLst/>
              <a:rect l="l" t="t" r="r" b="b"/>
              <a:pathLst>
                <a:path w="500380" h="400050">
                  <a:moveTo>
                    <a:pt x="203029" y="399769"/>
                  </a:moveTo>
                  <a:lnTo>
                    <a:pt x="193129" y="398972"/>
                  </a:lnTo>
                  <a:lnTo>
                    <a:pt x="184301" y="394390"/>
                  </a:lnTo>
                  <a:lnTo>
                    <a:pt x="178117" y="387046"/>
                  </a:lnTo>
                  <a:lnTo>
                    <a:pt x="175142" y="377930"/>
                  </a:lnTo>
                  <a:lnTo>
                    <a:pt x="175939" y="368030"/>
                  </a:lnTo>
                  <a:lnTo>
                    <a:pt x="275952" y="17986"/>
                  </a:lnTo>
                  <a:lnTo>
                    <a:pt x="280534" y="9158"/>
                  </a:lnTo>
                  <a:lnTo>
                    <a:pt x="287877" y="2975"/>
                  </a:lnTo>
                  <a:lnTo>
                    <a:pt x="296993" y="0"/>
                  </a:lnTo>
                  <a:lnTo>
                    <a:pt x="306893" y="797"/>
                  </a:lnTo>
                  <a:lnTo>
                    <a:pt x="315721" y="5379"/>
                  </a:lnTo>
                  <a:lnTo>
                    <a:pt x="321905" y="12722"/>
                  </a:lnTo>
                  <a:lnTo>
                    <a:pt x="324880" y="21838"/>
                  </a:lnTo>
                  <a:lnTo>
                    <a:pt x="324083" y="31738"/>
                  </a:lnTo>
                  <a:lnTo>
                    <a:pt x="224070" y="381782"/>
                  </a:lnTo>
                  <a:lnTo>
                    <a:pt x="219489" y="390610"/>
                  </a:lnTo>
                  <a:lnTo>
                    <a:pt x="212145" y="396794"/>
                  </a:lnTo>
                  <a:lnTo>
                    <a:pt x="203029" y="399769"/>
                  </a:lnTo>
                  <a:close/>
                </a:path>
                <a:path w="500380" h="400050">
                  <a:moveTo>
                    <a:pt x="387489" y="312457"/>
                  </a:moveTo>
                  <a:lnTo>
                    <a:pt x="378069" y="310625"/>
                  </a:lnTo>
                  <a:lnTo>
                    <a:pt x="369792" y="305132"/>
                  </a:lnTo>
                  <a:lnTo>
                    <a:pt x="364298" y="296854"/>
                  </a:lnTo>
                  <a:lnTo>
                    <a:pt x="362467" y="287434"/>
                  </a:lnTo>
                  <a:lnTo>
                    <a:pt x="364298" y="278014"/>
                  </a:lnTo>
                  <a:lnTo>
                    <a:pt x="369792" y="269737"/>
                  </a:lnTo>
                  <a:lnTo>
                    <a:pt x="439644" y="199884"/>
                  </a:lnTo>
                  <a:lnTo>
                    <a:pt x="369870" y="130032"/>
                  </a:lnTo>
                  <a:lnTo>
                    <a:pt x="364376" y="121754"/>
                  </a:lnTo>
                  <a:lnTo>
                    <a:pt x="362545" y="112334"/>
                  </a:lnTo>
                  <a:lnTo>
                    <a:pt x="364376" y="102914"/>
                  </a:lnTo>
                  <a:lnTo>
                    <a:pt x="369910" y="94637"/>
                  </a:lnTo>
                  <a:lnTo>
                    <a:pt x="378069" y="89221"/>
                  </a:lnTo>
                  <a:lnTo>
                    <a:pt x="387489" y="87390"/>
                  </a:lnTo>
                  <a:lnTo>
                    <a:pt x="396910" y="89221"/>
                  </a:lnTo>
                  <a:lnTo>
                    <a:pt x="405069" y="94637"/>
                  </a:lnTo>
                  <a:lnTo>
                    <a:pt x="492698" y="182226"/>
                  </a:lnTo>
                  <a:lnTo>
                    <a:pt x="498192" y="190503"/>
                  </a:lnTo>
                  <a:lnTo>
                    <a:pt x="500015" y="199884"/>
                  </a:lnTo>
                  <a:lnTo>
                    <a:pt x="498192" y="209343"/>
                  </a:lnTo>
                  <a:lnTo>
                    <a:pt x="492698" y="217621"/>
                  </a:lnTo>
                  <a:lnTo>
                    <a:pt x="405187" y="305132"/>
                  </a:lnTo>
                  <a:lnTo>
                    <a:pt x="396910" y="310625"/>
                  </a:lnTo>
                  <a:lnTo>
                    <a:pt x="387489" y="312457"/>
                  </a:lnTo>
                  <a:close/>
                </a:path>
                <a:path w="500380" h="400050">
                  <a:moveTo>
                    <a:pt x="112533" y="312379"/>
                  </a:moveTo>
                  <a:lnTo>
                    <a:pt x="7325" y="217543"/>
                  </a:lnTo>
                  <a:lnTo>
                    <a:pt x="0" y="199845"/>
                  </a:lnTo>
                  <a:lnTo>
                    <a:pt x="1831" y="190425"/>
                  </a:lnTo>
                  <a:lnTo>
                    <a:pt x="7325" y="182148"/>
                  </a:lnTo>
                  <a:lnTo>
                    <a:pt x="94836" y="94637"/>
                  </a:lnTo>
                  <a:lnTo>
                    <a:pt x="103113" y="89143"/>
                  </a:lnTo>
                  <a:lnTo>
                    <a:pt x="112533" y="87311"/>
                  </a:lnTo>
                  <a:lnTo>
                    <a:pt x="121953" y="89143"/>
                  </a:lnTo>
                  <a:lnTo>
                    <a:pt x="130231" y="94637"/>
                  </a:lnTo>
                  <a:lnTo>
                    <a:pt x="135725" y="102914"/>
                  </a:lnTo>
                  <a:lnTo>
                    <a:pt x="137556" y="112334"/>
                  </a:lnTo>
                  <a:lnTo>
                    <a:pt x="135725" y="121754"/>
                  </a:lnTo>
                  <a:lnTo>
                    <a:pt x="130231" y="130032"/>
                  </a:lnTo>
                  <a:lnTo>
                    <a:pt x="60417" y="199845"/>
                  </a:lnTo>
                  <a:lnTo>
                    <a:pt x="130231" y="269658"/>
                  </a:lnTo>
                  <a:lnTo>
                    <a:pt x="135724" y="277936"/>
                  </a:lnTo>
                  <a:lnTo>
                    <a:pt x="137556" y="287356"/>
                  </a:lnTo>
                  <a:lnTo>
                    <a:pt x="135724" y="296776"/>
                  </a:lnTo>
                  <a:lnTo>
                    <a:pt x="130231" y="305053"/>
                  </a:lnTo>
                  <a:lnTo>
                    <a:pt x="121953" y="310547"/>
                  </a:lnTo>
                  <a:lnTo>
                    <a:pt x="112533" y="3123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6962" y="424192"/>
            <a:ext cx="7004050" cy="5759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254"/>
              <a:t>MCP</a:t>
            </a:r>
            <a:r>
              <a:rPr dirty="0" sz="3600" spc="-515" b="0">
                <a:latin typeface="SimSun"/>
                <a:cs typeface="SimSun"/>
              </a:rPr>
              <a:t>サーバーの開発 </a:t>
            </a:r>
            <a:r>
              <a:rPr dirty="0" sz="3450"/>
              <a:t>|</a:t>
            </a:r>
            <a:r>
              <a:rPr dirty="0" sz="3450" spc="-195"/>
              <a:t> .</a:t>
            </a:r>
            <a:r>
              <a:rPr dirty="0" sz="3450" spc="-204"/>
              <a:t>NET</a:t>
            </a:r>
            <a:r>
              <a:rPr dirty="0" sz="3450" spc="-100"/>
              <a:t> </a:t>
            </a:r>
            <a:r>
              <a:rPr dirty="0" sz="3600" spc="-484" b="0">
                <a:latin typeface="SimSun"/>
                <a:cs typeface="SimSun"/>
              </a:rPr>
              <a:t>での実装</a:t>
            </a:r>
            <a:endParaRPr sz="3600">
              <a:latin typeface="SimSun"/>
              <a:cs typeface="SimSu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09587" y="1490661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95821" y="104216"/>
                </a:moveTo>
                <a:lnTo>
                  <a:pt x="0" y="104216"/>
                </a:lnTo>
                <a:lnTo>
                  <a:pt x="0" y="200025"/>
                </a:lnTo>
                <a:lnTo>
                  <a:pt x="95821" y="200025"/>
                </a:lnTo>
                <a:lnTo>
                  <a:pt x="95821" y="104216"/>
                </a:lnTo>
                <a:close/>
              </a:path>
              <a:path w="200025" h="200025">
                <a:moveTo>
                  <a:pt x="95821" y="0"/>
                </a:moveTo>
                <a:lnTo>
                  <a:pt x="0" y="0"/>
                </a:lnTo>
                <a:lnTo>
                  <a:pt x="0" y="95821"/>
                </a:lnTo>
                <a:lnTo>
                  <a:pt x="95821" y="95821"/>
                </a:lnTo>
                <a:lnTo>
                  <a:pt x="95821" y="0"/>
                </a:lnTo>
                <a:close/>
              </a:path>
              <a:path w="200025" h="200025">
                <a:moveTo>
                  <a:pt x="200025" y="104216"/>
                </a:moveTo>
                <a:lnTo>
                  <a:pt x="104216" y="104216"/>
                </a:lnTo>
                <a:lnTo>
                  <a:pt x="104216" y="200025"/>
                </a:lnTo>
                <a:lnTo>
                  <a:pt x="200025" y="200025"/>
                </a:lnTo>
                <a:lnTo>
                  <a:pt x="200025" y="104216"/>
                </a:lnTo>
                <a:close/>
              </a:path>
              <a:path w="200025" h="200025">
                <a:moveTo>
                  <a:pt x="200025" y="0"/>
                </a:moveTo>
                <a:lnTo>
                  <a:pt x="104216" y="0"/>
                </a:lnTo>
                <a:lnTo>
                  <a:pt x="104216" y="95821"/>
                </a:lnTo>
                <a:lnTo>
                  <a:pt x="200025" y="95821"/>
                </a:lnTo>
                <a:lnTo>
                  <a:pt x="200025" y="0"/>
                </a:lnTo>
                <a:close/>
              </a:path>
            </a:pathLst>
          </a:custGeom>
          <a:solidFill>
            <a:srgbClr val="FBD3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57199" y="1285874"/>
            <a:ext cx="4371975" cy="5572125"/>
            <a:chOff x="457199" y="1285874"/>
            <a:chExt cx="4371975" cy="5572125"/>
          </a:xfrm>
        </p:grpSpPr>
        <p:sp>
          <p:nvSpPr>
            <p:cNvPr id="8" name="object 8" descr=""/>
            <p:cNvSpPr/>
            <p:nvPr/>
          </p:nvSpPr>
          <p:spPr>
            <a:xfrm>
              <a:off x="457199" y="1285874"/>
              <a:ext cx="4371975" cy="3314700"/>
            </a:xfrm>
            <a:custGeom>
              <a:avLst/>
              <a:gdLst/>
              <a:ahLst/>
              <a:cxnLst/>
              <a:rect l="l" t="t" r="r" b="b"/>
              <a:pathLst>
                <a:path w="4371975" h="3314700">
                  <a:moveTo>
                    <a:pt x="4300777" y="3314699"/>
                  </a:moveTo>
                  <a:lnTo>
                    <a:pt x="71196" y="3314699"/>
                  </a:lnTo>
                  <a:lnTo>
                    <a:pt x="66241" y="3314211"/>
                  </a:lnTo>
                  <a:lnTo>
                    <a:pt x="29705" y="3299077"/>
                  </a:lnTo>
                  <a:lnTo>
                    <a:pt x="3885" y="3263037"/>
                  </a:lnTo>
                  <a:lnTo>
                    <a:pt x="0" y="3243502"/>
                  </a:lnTo>
                  <a:lnTo>
                    <a:pt x="0" y="3238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00777" y="0"/>
                  </a:lnTo>
                  <a:lnTo>
                    <a:pt x="4342268" y="15621"/>
                  </a:lnTo>
                  <a:lnTo>
                    <a:pt x="4368088" y="51661"/>
                  </a:lnTo>
                  <a:lnTo>
                    <a:pt x="4371974" y="71196"/>
                  </a:lnTo>
                  <a:lnTo>
                    <a:pt x="4371974" y="3243502"/>
                  </a:lnTo>
                  <a:lnTo>
                    <a:pt x="4356352" y="3284994"/>
                  </a:lnTo>
                  <a:lnTo>
                    <a:pt x="4320311" y="3310813"/>
                  </a:lnTo>
                  <a:lnTo>
                    <a:pt x="4305733" y="3314211"/>
                  </a:lnTo>
                  <a:lnTo>
                    <a:pt x="4300777" y="33146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87" y="2352674"/>
              <a:ext cx="4067175" cy="2095500"/>
            </a:xfrm>
            <a:custGeom>
              <a:avLst/>
              <a:gdLst/>
              <a:ahLst/>
              <a:cxnLst/>
              <a:rect l="l" t="t" r="r" b="b"/>
              <a:pathLst>
                <a:path w="4067175" h="2095500">
                  <a:moveTo>
                    <a:pt x="4067175" y="1252308"/>
                  </a:moveTo>
                  <a:lnTo>
                    <a:pt x="4051554" y="1210805"/>
                  </a:lnTo>
                  <a:lnTo>
                    <a:pt x="4015524" y="1184986"/>
                  </a:lnTo>
                  <a:lnTo>
                    <a:pt x="3995978" y="1181100"/>
                  </a:lnTo>
                  <a:lnTo>
                    <a:pt x="71208" y="1181100"/>
                  </a:lnTo>
                  <a:lnTo>
                    <a:pt x="29705" y="1196721"/>
                  </a:lnTo>
                  <a:lnTo>
                    <a:pt x="3886" y="1232763"/>
                  </a:lnTo>
                  <a:lnTo>
                    <a:pt x="0" y="1252308"/>
                  </a:lnTo>
                  <a:lnTo>
                    <a:pt x="0" y="2019300"/>
                  </a:lnTo>
                  <a:lnTo>
                    <a:pt x="0" y="2024303"/>
                  </a:lnTo>
                  <a:lnTo>
                    <a:pt x="15633" y="2065794"/>
                  </a:lnTo>
                  <a:lnTo>
                    <a:pt x="51663" y="2091613"/>
                  </a:lnTo>
                  <a:lnTo>
                    <a:pt x="71208" y="2095500"/>
                  </a:lnTo>
                  <a:lnTo>
                    <a:pt x="3995978" y="2095500"/>
                  </a:lnTo>
                  <a:lnTo>
                    <a:pt x="4037469" y="2079879"/>
                  </a:lnTo>
                  <a:lnTo>
                    <a:pt x="4063301" y="2043849"/>
                  </a:lnTo>
                  <a:lnTo>
                    <a:pt x="4067175" y="2024303"/>
                  </a:lnTo>
                  <a:lnTo>
                    <a:pt x="4067175" y="1252308"/>
                  </a:lnTo>
                  <a:close/>
                </a:path>
                <a:path w="4067175" h="2095500">
                  <a:moveTo>
                    <a:pt x="4067175" y="71208"/>
                  </a:moveTo>
                  <a:lnTo>
                    <a:pt x="4051554" y="29705"/>
                  </a:lnTo>
                  <a:lnTo>
                    <a:pt x="4015524" y="3886"/>
                  </a:lnTo>
                  <a:lnTo>
                    <a:pt x="3995978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1028700"/>
                  </a:lnTo>
                  <a:lnTo>
                    <a:pt x="0" y="1033703"/>
                  </a:lnTo>
                  <a:lnTo>
                    <a:pt x="15633" y="1075194"/>
                  </a:lnTo>
                  <a:lnTo>
                    <a:pt x="51663" y="1101013"/>
                  </a:lnTo>
                  <a:lnTo>
                    <a:pt x="71208" y="1104900"/>
                  </a:lnTo>
                  <a:lnTo>
                    <a:pt x="3995978" y="1104900"/>
                  </a:lnTo>
                  <a:lnTo>
                    <a:pt x="4037469" y="1089279"/>
                  </a:lnTo>
                  <a:lnTo>
                    <a:pt x="4063301" y="1053249"/>
                  </a:lnTo>
                  <a:lnTo>
                    <a:pt x="4067175" y="1033703"/>
                  </a:lnTo>
                  <a:lnTo>
                    <a:pt x="4067175" y="71208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2457449"/>
              <a:ext cx="133350" cy="13335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42937" y="2724149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35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35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35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35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35"/>
                  </a:moveTo>
                  <a:lnTo>
                    <a:pt x="21577" y="190500"/>
                  </a:lnTo>
                  <a:lnTo>
                    <a:pt x="16535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35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487" y="3638566"/>
              <a:ext cx="133590" cy="13361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42937" y="3905249"/>
              <a:ext cx="38100" cy="419100"/>
            </a:xfrm>
            <a:custGeom>
              <a:avLst/>
              <a:gdLst/>
              <a:ahLst/>
              <a:cxnLst/>
              <a:rect l="l" t="t" r="r" b="b"/>
              <a:pathLst>
                <a:path w="38100" h="419100">
                  <a:moveTo>
                    <a:pt x="38100" y="397535"/>
                  </a:moveTo>
                  <a:lnTo>
                    <a:pt x="21577" y="381000"/>
                  </a:lnTo>
                  <a:lnTo>
                    <a:pt x="16535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35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419100">
                  <a:moveTo>
                    <a:pt x="38100" y="207035"/>
                  </a:moveTo>
                  <a:lnTo>
                    <a:pt x="21577" y="190500"/>
                  </a:lnTo>
                  <a:lnTo>
                    <a:pt x="16535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35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4191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7199" y="4752974"/>
              <a:ext cx="4371975" cy="2105025"/>
            </a:xfrm>
            <a:custGeom>
              <a:avLst/>
              <a:gdLst/>
              <a:ahLst/>
              <a:cxnLst/>
              <a:rect l="l" t="t" r="r" b="b"/>
              <a:pathLst>
                <a:path w="4371975" h="2105025">
                  <a:moveTo>
                    <a:pt x="4300777" y="2105024"/>
                  </a:moveTo>
                  <a:lnTo>
                    <a:pt x="71196" y="2105024"/>
                  </a:lnTo>
                  <a:lnTo>
                    <a:pt x="66241" y="2104536"/>
                  </a:lnTo>
                  <a:lnTo>
                    <a:pt x="29705" y="2089402"/>
                  </a:lnTo>
                  <a:lnTo>
                    <a:pt x="3885" y="2053362"/>
                  </a:lnTo>
                  <a:lnTo>
                    <a:pt x="0" y="2033828"/>
                  </a:lnTo>
                  <a:lnTo>
                    <a:pt x="0" y="20288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00777" y="0"/>
                  </a:lnTo>
                  <a:lnTo>
                    <a:pt x="4342268" y="15621"/>
                  </a:lnTo>
                  <a:lnTo>
                    <a:pt x="4368088" y="51661"/>
                  </a:lnTo>
                  <a:lnTo>
                    <a:pt x="4371974" y="71196"/>
                  </a:lnTo>
                  <a:lnTo>
                    <a:pt x="4371974" y="2033828"/>
                  </a:lnTo>
                  <a:lnTo>
                    <a:pt x="4356352" y="2075318"/>
                  </a:lnTo>
                  <a:lnTo>
                    <a:pt x="4320311" y="2101138"/>
                  </a:lnTo>
                  <a:lnTo>
                    <a:pt x="4305733" y="2104536"/>
                  </a:lnTo>
                  <a:lnTo>
                    <a:pt x="4300777" y="21050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0195" y="4946451"/>
              <a:ext cx="234408" cy="18685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00099" y="5438774"/>
              <a:ext cx="2933700" cy="200025"/>
            </a:xfrm>
            <a:custGeom>
              <a:avLst/>
              <a:gdLst/>
              <a:ahLst/>
              <a:cxnLst/>
              <a:rect l="l" t="t" r="r" b="b"/>
              <a:pathLst>
                <a:path w="2933700" h="200025">
                  <a:moveTo>
                    <a:pt x="2900651" y="200024"/>
                  </a:moveTo>
                  <a:lnTo>
                    <a:pt x="33047" y="200024"/>
                  </a:lnTo>
                  <a:lnTo>
                    <a:pt x="28187" y="199057"/>
                  </a:lnTo>
                  <a:lnTo>
                    <a:pt x="966" y="171836"/>
                  </a:lnTo>
                  <a:lnTo>
                    <a:pt x="0" y="166977"/>
                  </a:lnTo>
                  <a:lnTo>
                    <a:pt x="0" y="161924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900651" y="0"/>
                  </a:lnTo>
                  <a:lnTo>
                    <a:pt x="2932732" y="28186"/>
                  </a:lnTo>
                  <a:lnTo>
                    <a:pt x="2933699" y="33047"/>
                  </a:lnTo>
                  <a:lnTo>
                    <a:pt x="2933699" y="166977"/>
                  </a:lnTo>
                  <a:lnTo>
                    <a:pt x="2905511" y="199057"/>
                  </a:lnTo>
                  <a:lnTo>
                    <a:pt x="2900651" y="200024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6899" y="1392199"/>
            <a:ext cx="3820795" cy="53092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110"/>
              </a:spcBef>
            </a:pPr>
            <a:r>
              <a:rPr dirty="0" sz="1950" spc="-114" b="1">
                <a:solidFill>
                  <a:srgbClr val="FFFFFF"/>
                </a:solidFill>
                <a:latin typeface="DejaVu Sans"/>
                <a:cs typeface="DejaVu Sans"/>
              </a:rPr>
              <a:t>.NET</a:t>
            </a:r>
            <a:r>
              <a:rPr dirty="0" sz="2050" spc="-270">
                <a:solidFill>
                  <a:srgbClr val="FFFFFF"/>
                </a:solidFill>
                <a:latin typeface="SimSun"/>
                <a:cs typeface="SimSun"/>
              </a:rPr>
              <a:t>での</a:t>
            </a:r>
            <a:r>
              <a:rPr dirty="0" sz="1950" spc="-14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2050" spc="-295">
                <a:solidFill>
                  <a:srgbClr val="FFFFFF"/>
                </a:solidFill>
                <a:latin typeface="SimSun"/>
                <a:cs typeface="SimSun"/>
              </a:rPr>
              <a:t>開発</a:t>
            </a:r>
            <a:endParaRPr sz="20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944"/>
              </a:spcBef>
            </a:pP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は</a:t>
            </a:r>
            <a:r>
              <a:rPr dirty="0" sz="1150" spc="-70">
                <a:solidFill>
                  <a:srgbClr val="FFFFFF"/>
                </a:solidFill>
                <a:latin typeface="DejaVu Sans"/>
                <a:cs typeface="DejaVu Sans"/>
              </a:rPr>
              <a:t>.NET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向けの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ライブラリを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提供してお</a:t>
            </a:r>
            <a:r>
              <a:rPr dirty="0" sz="1150" spc="-155">
                <a:solidFill>
                  <a:srgbClr val="FFFFFF"/>
                </a:solidFill>
                <a:latin typeface="PMingLiU"/>
                <a:cs typeface="PMingLiU"/>
              </a:rPr>
              <a:t>り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dirty="0" sz="1150" spc="-90">
                <a:solidFill>
                  <a:srgbClr val="FFFFFF"/>
                </a:solidFill>
                <a:latin typeface="DejaVu Sans"/>
                <a:cs typeface="DejaVu Sans"/>
              </a:rPr>
              <a:t>C#</a:t>
            </a:r>
            <a:r>
              <a:rPr dirty="0" sz="1150" spc="-50">
                <a:solidFill>
                  <a:srgbClr val="FFFFFF"/>
                </a:solidFill>
                <a:latin typeface="SimSun"/>
                <a:cs typeface="SimSun"/>
              </a:rPr>
              <a:t>で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サーバーを</a:t>
            </a:r>
            <a:r>
              <a:rPr dirty="0" sz="1150" spc="-120">
                <a:solidFill>
                  <a:srgbClr val="FFFFFF"/>
                </a:solidFill>
                <a:latin typeface="SimSun"/>
                <a:cs typeface="SimSun"/>
              </a:rPr>
              <a:t>容易に実装できます。</a:t>
            </a:r>
            <a:endParaRPr sz="1150">
              <a:latin typeface="SimSun"/>
              <a:cs typeface="SimSun"/>
            </a:endParaRPr>
          </a:p>
          <a:p>
            <a:pPr marL="278765" marR="2143760" indent="19050">
              <a:lnSpc>
                <a:spcPct val="124600"/>
              </a:lnSpc>
              <a:spcBef>
                <a:spcPts val="1215"/>
              </a:spcBef>
            </a:pPr>
            <a:r>
              <a:rPr dirty="0" sz="1200" spc="-155">
                <a:solidFill>
                  <a:srgbClr val="FFFFFF"/>
                </a:solidFill>
                <a:latin typeface="SimSun"/>
                <a:cs typeface="SimSun"/>
              </a:rPr>
              <a:t>主要コンポーネント</a:t>
            </a:r>
            <a:r>
              <a:rPr dirty="0" sz="1200" spc="-5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1000" spc="-80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000" spc="-110">
                <a:solidFill>
                  <a:srgbClr val="FFFFFF"/>
                </a:solidFill>
                <a:latin typeface="PMingLiU"/>
                <a:cs typeface="PMingLiU"/>
              </a:rPr>
              <a:t>サーバーミドルウェアコンテキスト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管理</a:t>
            </a:r>
            <a:r>
              <a:rPr dirty="0" sz="1000" spc="-95">
                <a:solidFill>
                  <a:srgbClr val="FFFFFF"/>
                </a:solidFill>
                <a:latin typeface="PMingLiU"/>
                <a:cs typeface="PMingLiU"/>
              </a:rPr>
              <a:t>システム</a:t>
            </a:r>
            <a:r>
              <a:rPr dirty="0" sz="1000" spc="-110">
                <a:solidFill>
                  <a:srgbClr val="FFFFFF"/>
                </a:solidFill>
                <a:latin typeface="PMingLiU"/>
                <a:cs typeface="PMingLiU"/>
              </a:rPr>
              <a:t>エージェントプロバイダー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認証</a:t>
            </a:r>
            <a:r>
              <a:rPr dirty="0" sz="1000" spc="-100">
                <a:solidFill>
                  <a:srgbClr val="FFFFFF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認可</a:t>
            </a:r>
            <a:r>
              <a:rPr dirty="0" sz="1000" spc="-110">
                <a:solidFill>
                  <a:srgbClr val="FFFFFF"/>
                </a:solidFill>
                <a:latin typeface="PMingLiU"/>
                <a:cs typeface="PMingLiU"/>
              </a:rPr>
              <a:t>モジュール</a:t>
            </a:r>
            <a:endParaRPr sz="10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900">
              <a:latin typeface="PMingLiU"/>
              <a:cs typeface="PMingLiU"/>
            </a:endParaRPr>
          </a:p>
          <a:p>
            <a:pPr marL="297815">
              <a:lnSpc>
                <a:spcPct val="100000"/>
              </a:lnSpc>
            </a:pPr>
            <a:r>
              <a:rPr dirty="0" sz="1200" spc="-150">
                <a:solidFill>
                  <a:srgbClr val="FFFFFF"/>
                </a:solidFill>
                <a:latin typeface="SimSun"/>
                <a:cs typeface="SimSun"/>
              </a:rPr>
              <a:t>開発メリット</a:t>
            </a:r>
            <a:endParaRPr sz="1200">
              <a:latin typeface="SimSun"/>
              <a:cs typeface="SimSun"/>
            </a:endParaRPr>
          </a:p>
          <a:p>
            <a:pPr marL="278765" marR="1936114">
              <a:lnSpc>
                <a:spcPct val="125000"/>
              </a:lnSpc>
              <a:spcBef>
                <a:spcPts val="35"/>
              </a:spcBef>
            </a:pPr>
            <a:r>
              <a:rPr dirty="0" sz="1000" spc="-85">
                <a:solidFill>
                  <a:srgbClr val="FFFFFF"/>
                </a:solidFill>
                <a:latin typeface="DejaVu Sans"/>
                <a:cs typeface="DejaVu Sans"/>
              </a:rPr>
              <a:t>ASP.NET</a:t>
            </a:r>
            <a:r>
              <a:rPr dirty="0" sz="1000" spc="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75">
                <a:solidFill>
                  <a:srgbClr val="FFFFFF"/>
                </a:solidFill>
                <a:latin typeface="DejaVu Sans"/>
                <a:cs typeface="DejaVu Sans"/>
              </a:rPr>
              <a:t>Core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との簡単な統合</a:t>
            </a:r>
            <a:r>
              <a:rPr dirty="0" sz="1000" spc="-110">
                <a:solidFill>
                  <a:srgbClr val="FFFFFF"/>
                </a:solidFill>
                <a:latin typeface="PMingLiU"/>
                <a:cs typeface="PMingLiU"/>
              </a:rPr>
              <a:t>マイクロソフト</a:t>
            </a: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製品との親和性</a:t>
            </a:r>
            <a:endParaRPr sz="1000">
              <a:latin typeface="SimSun"/>
              <a:cs typeface="SimSun"/>
            </a:endParaRPr>
          </a:p>
          <a:p>
            <a:pPr marL="278765">
              <a:lnSpc>
                <a:spcPct val="100000"/>
              </a:lnSpc>
              <a:spcBef>
                <a:spcPts val="300"/>
              </a:spcBef>
            </a:pPr>
            <a:r>
              <a:rPr dirty="0" sz="1000" spc="-120">
                <a:solidFill>
                  <a:srgbClr val="FFFFFF"/>
                </a:solidFill>
                <a:latin typeface="PMingLiU"/>
                <a:cs typeface="PMingLiU"/>
              </a:rPr>
              <a:t>エンタープライズ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環境での</a:t>
            </a:r>
            <a:r>
              <a:rPr dirty="0" sz="1000" spc="-100">
                <a:solidFill>
                  <a:srgbClr val="FFFFFF"/>
                </a:solidFill>
                <a:latin typeface="Meiryo"/>
                <a:cs typeface="Meiryo"/>
              </a:rPr>
              <a:t>⾼</a:t>
            </a:r>
            <a:r>
              <a:rPr dirty="0" sz="1000" spc="-90">
                <a:solidFill>
                  <a:srgbClr val="FFFFFF"/>
                </a:solidFill>
                <a:latin typeface="SimSun"/>
                <a:cs typeface="SimSun"/>
              </a:rPr>
              <a:t>い安定性</a:t>
            </a:r>
            <a:endParaRPr sz="10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900">
              <a:latin typeface="SimSun"/>
              <a:cs typeface="SimSun"/>
            </a:endParaRPr>
          </a:p>
          <a:p>
            <a:pPr marL="326390">
              <a:lnSpc>
                <a:spcPct val="100000"/>
              </a:lnSpc>
            </a:pPr>
            <a:r>
              <a:rPr dirty="0" sz="1700" spc="-185">
                <a:solidFill>
                  <a:srgbClr val="FFFFFF"/>
                </a:solidFill>
                <a:latin typeface="SimSun"/>
                <a:cs typeface="SimSun"/>
              </a:rPr>
              <a:t>実装ステップ</a:t>
            </a:r>
            <a:endParaRPr sz="1700">
              <a:latin typeface="SimSun"/>
              <a:cs typeface="SimSun"/>
            </a:endParaRPr>
          </a:p>
          <a:p>
            <a:pPr marL="201930" indent="-16891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201930" algn="l"/>
              </a:tabLst>
            </a:pP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NuGet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パッケージ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の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インストール</a:t>
            </a:r>
            <a:endParaRPr sz="1150">
              <a:latin typeface="PMingLiU"/>
              <a:cs typeface="PMingLiU"/>
            </a:endParaRPr>
          </a:p>
          <a:p>
            <a:pPr marL="263525">
              <a:lnSpc>
                <a:spcPct val="100000"/>
              </a:lnSpc>
              <a:spcBef>
                <a:spcPts val="235"/>
              </a:spcBef>
            </a:pPr>
            <a:r>
              <a:rPr dirty="0" sz="1050" spc="-75">
                <a:solidFill>
                  <a:srgbClr val="FFFFFF"/>
                </a:solidFill>
                <a:latin typeface="Lucida Console"/>
                <a:cs typeface="Lucida Console"/>
              </a:rPr>
              <a:t>dotnet</a:t>
            </a:r>
            <a:r>
              <a:rPr dirty="0" sz="105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050" spc="-65">
                <a:solidFill>
                  <a:srgbClr val="FFFFFF"/>
                </a:solidFill>
                <a:latin typeface="Lucida Console"/>
                <a:cs typeface="Lucida Console"/>
              </a:rPr>
              <a:t>add</a:t>
            </a:r>
            <a:r>
              <a:rPr dirty="0" sz="105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050" spc="-80">
                <a:solidFill>
                  <a:srgbClr val="FFFFFF"/>
                </a:solidFill>
                <a:latin typeface="Lucida Console"/>
                <a:cs typeface="Lucida Console"/>
              </a:rPr>
              <a:t>package</a:t>
            </a:r>
            <a:r>
              <a:rPr dirty="0" sz="105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050" spc="-30">
                <a:solidFill>
                  <a:srgbClr val="FFFFFF"/>
                </a:solidFill>
                <a:latin typeface="Lucida Console"/>
                <a:cs typeface="Lucida Console"/>
              </a:rPr>
              <a:t>Microsoft.MCP.Server</a:t>
            </a:r>
            <a:endParaRPr sz="1050">
              <a:latin typeface="Lucida Console"/>
              <a:cs typeface="Lucida Console"/>
            </a:endParaRPr>
          </a:p>
          <a:p>
            <a:pPr marL="201930" indent="-168910">
              <a:lnSpc>
                <a:spcPct val="100000"/>
              </a:lnSpc>
              <a:spcBef>
                <a:spcPts val="800"/>
              </a:spcBef>
              <a:buAutoNum type="arabicPeriod" startAt="2"/>
              <a:tabLst>
                <a:tab pos="201930" algn="l"/>
              </a:tabLst>
            </a:pPr>
            <a:r>
              <a:rPr dirty="0" sz="1150" spc="-95">
                <a:solidFill>
                  <a:srgbClr val="FFFFFF"/>
                </a:solidFill>
                <a:latin typeface="DejaVu Sans"/>
                <a:cs typeface="DejaVu Sans"/>
              </a:rPr>
              <a:t>ASP.NET</a:t>
            </a:r>
            <a:r>
              <a:rPr dirty="0" sz="1150" spc="9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Core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プロジェクト</a:t>
            </a:r>
            <a:r>
              <a:rPr dirty="0" sz="1150" spc="-90">
                <a:solidFill>
                  <a:srgbClr val="FFFFFF"/>
                </a:solidFill>
                <a:latin typeface="SimSun"/>
                <a:cs typeface="SimSun"/>
              </a:rPr>
              <a:t>の設定</a:t>
            </a:r>
            <a:endParaRPr sz="1150">
              <a:latin typeface="SimSun"/>
              <a:cs typeface="SimSun"/>
            </a:endParaRPr>
          </a:p>
          <a:p>
            <a:pPr marL="201930" indent="-168910">
              <a:lnSpc>
                <a:spcPct val="100000"/>
              </a:lnSpc>
              <a:spcBef>
                <a:spcPts val="720"/>
              </a:spcBef>
              <a:buAutoNum type="arabicPeriod" startAt="2"/>
              <a:tabLst>
                <a:tab pos="201930" algn="l"/>
              </a:tabLst>
            </a:pP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ミドルウェア</a:t>
            </a:r>
            <a:r>
              <a:rPr dirty="0" sz="1150" spc="-90">
                <a:solidFill>
                  <a:srgbClr val="FFFFFF"/>
                </a:solidFill>
                <a:latin typeface="SimSun"/>
                <a:cs typeface="SimSun"/>
              </a:rPr>
              <a:t>の追加</a:t>
            </a:r>
            <a:endParaRPr sz="1150">
              <a:latin typeface="SimSun"/>
              <a:cs typeface="SimSun"/>
            </a:endParaRPr>
          </a:p>
          <a:p>
            <a:pPr marL="201930" indent="-168910">
              <a:lnSpc>
                <a:spcPct val="100000"/>
              </a:lnSpc>
              <a:spcBef>
                <a:spcPts val="720"/>
              </a:spcBef>
              <a:buFont typeface="DejaVu Sans"/>
              <a:buAutoNum type="arabicPeriod" startAt="2"/>
              <a:tabLst>
                <a:tab pos="201930" algn="l"/>
              </a:tabLst>
            </a:pP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連携の実装</a:t>
            </a:r>
            <a:endParaRPr sz="1150">
              <a:latin typeface="SimSun"/>
              <a:cs typeface="SimSun"/>
            </a:endParaRPr>
          </a:p>
          <a:p>
            <a:pPr marL="201930" indent="-168910">
              <a:lnSpc>
                <a:spcPct val="100000"/>
              </a:lnSpc>
              <a:spcBef>
                <a:spcPts val="720"/>
              </a:spcBef>
              <a:buFont typeface="DejaVu Sans"/>
              <a:buAutoNum type="arabicPeriod" startAt="2"/>
              <a:tabLst>
                <a:tab pos="201930" algn="l"/>
              </a:tabLst>
            </a:pPr>
            <a:r>
              <a:rPr dirty="0" sz="1150" spc="-105">
                <a:solidFill>
                  <a:srgbClr val="FFFFFF"/>
                </a:solidFill>
                <a:latin typeface="SimSun"/>
                <a:cs typeface="SimSun"/>
              </a:rPr>
              <a:t>認証機構の設定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57199" y="7010399"/>
            <a:ext cx="4371975" cy="952500"/>
            <a:chOff x="457199" y="7010399"/>
            <a:chExt cx="4371975" cy="952500"/>
          </a:xfrm>
        </p:grpSpPr>
        <p:sp>
          <p:nvSpPr>
            <p:cNvPr id="19" name="object 19" descr=""/>
            <p:cNvSpPr/>
            <p:nvPr/>
          </p:nvSpPr>
          <p:spPr>
            <a:xfrm>
              <a:off x="457199" y="7010399"/>
              <a:ext cx="4371975" cy="952500"/>
            </a:xfrm>
            <a:custGeom>
              <a:avLst/>
              <a:gdLst/>
              <a:ahLst/>
              <a:cxnLst/>
              <a:rect l="l" t="t" r="r" b="b"/>
              <a:pathLst>
                <a:path w="4371975" h="952500">
                  <a:moveTo>
                    <a:pt x="4300777" y="952499"/>
                  </a:moveTo>
                  <a:lnTo>
                    <a:pt x="71196" y="952499"/>
                  </a:lnTo>
                  <a:lnTo>
                    <a:pt x="66241" y="952011"/>
                  </a:lnTo>
                  <a:lnTo>
                    <a:pt x="29705" y="936877"/>
                  </a:lnTo>
                  <a:lnTo>
                    <a:pt x="3885" y="900836"/>
                  </a:lnTo>
                  <a:lnTo>
                    <a:pt x="0" y="881303"/>
                  </a:lnTo>
                  <a:lnTo>
                    <a:pt x="0" y="876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00777" y="0"/>
                  </a:lnTo>
                  <a:lnTo>
                    <a:pt x="4342268" y="15621"/>
                  </a:lnTo>
                  <a:lnTo>
                    <a:pt x="4368088" y="51661"/>
                  </a:lnTo>
                  <a:lnTo>
                    <a:pt x="4371974" y="71196"/>
                  </a:lnTo>
                  <a:lnTo>
                    <a:pt x="4371974" y="881303"/>
                  </a:lnTo>
                  <a:lnTo>
                    <a:pt x="4356352" y="922792"/>
                  </a:lnTo>
                  <a:lnTo>
                    <a:pt x="4320311" y="948613"/>
                  </a:lnTo>
                  <a:lnTo>
                    <a:pt x="4305733" y="952011"/>
                  </a:lnTo>
                  <a:lnTo>
                    <a:pt x="4300777" y="9524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3767" y="7191374"/>
              <a:ext cx="91672" cy="13335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596899" y="7047391"/>
            <a:ext cx="2891155" cy="73533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830"/>
              </a:spcBef>
            </a:pPr>
            <a:r>
              <a:rPr dirty="0" sz="1200" spc="-155">
                <a:solidFill>
                  <a:srgbClr val="FFFFFF"/>
                </a:solidFill>
                <a:latin typeface="SimSun"/>
                <a:cs typeface="SimSun"/>
              </a:rPr>
              <a:t>デモプロジェクト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31300"/>
              </a:lnSpc>
              <a:spcBef>
                <a:spcPts val="260"/>
              </a:spcBef>
            </a:pP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完全な</a:t>
            </a:r>
            <a:r>
              <a:rPr dirty="0" sz="1000" spc="-100">
                <a:solidFill>
                  <a:srgbClr val="FFFFFF"/>
                </a:solidFill>
                <a:latin typeface="PMingLiU"/>
                <a:cs typeface="PMingLiU"/>
              </a:rPr>
              <a:t>デモ</a:t>
            </a:r>
            <a:r>
              <a:rPr dirty="0" sz="1000" spc="-145">
                <a:solidFill>
                  <a:srgbClr val="FFFFFF"/>
                </a:solidFill>
                <a:latin typeface="SimSun"/>
                <a:cs typeface="SimSun"/>
              </a:rPr>
              <a:t>は </a:t>
            </a: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GitHub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0">
                <a:solidFill>
                  <a:srgbClr val="FFFFFF"/>
                </a:solidFill>
                <a:latin typeface="PMingLiU"/>
                <a:cs typeface="PMingLiU"/>
              </a:rPr>
              <a:t>リポジトリ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で公開さ</a:t>
            </a:r>
            <a:r>
              <a:rPr dirty="0" sz="1000" spc="-130">
                <a:solidFill>
                  <a:srgbClr val="FFFFFF"/>
                </a:solidFill>
                <a:latin typeface="PMingLiU"/>
                <a:cs typeface="PMingLiU"/>
              </a:rPr>
              <a:t>れ</a:t>
            </a:r>
            <a:r>
              <a:rPr dirty="0" sz="1000" spc="-105">
                <a:solidFill>
                  <a:srgbClr val="FFFFFF"/>
                </a:solidFill>
                <a:latin typeface="SimSun"/>
                <a:cs typeface="SimSun"/>
              </a:rPr>
              <a:t>ています：</a:t>
            </a: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1000" spc="-65">
                <a:solidFill>
                  <a:srgbClr val="93C4FD"/>
                </a:solidFill>
                <a:latin typeface="DejaVu Sans"/>
                <a:cs typeface="DejaVu Sans"/>
                <a:hlinkClick r:id="rId7"/>
              </a:rPr>
              <a:t>github.com/microsoft/mcp-</a:t>
            </a:r>
            <a:r>
              <a:rPr dirty="0" sz="1000" spc="-70">
                <a:solidFill>
                  <a:srgbClr val="93C4FD"/>
                </a:solidFill>
                <a:latin typeface="DejaVu Sans"/>
                <a:cs typeface="DejaVu Sans"/>
                <a:hlinkClick r:id="rId7"/>
              </a:rPr>
              <a:t>server-</a:t>
            </a:r>
            <a:r>
              <a:rPr dirty="0" sz="1000" spc="-10">
                <a:solidFill>
                  <a:srgbClr val="93C4FD"/>
                </a:solidFill>
                <a:latin typeface="DejaVu Sans"/>
                <a:cs typeface="DejaVu Sans"/>
                <a:hlinkClick r:id="rId7"/>
              </a:rPr>
              <a:t>samples</a:t>
            </a:r>
            <a:endParaRPr sz="1000">
              <a:latin typeface="DejaVu Sans"/>
              <a:cs typeface="DejaVu Sans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057773" y="1285874"/>
            <a:ext cx="6677025" cy="4038600"/>
            <a:chOff x="5057773" y="1285874"/>
            <a:chExt cx="6677025" cy="4038600"/>
          </a:xfrm>
        </p:grpSpPr>
        <p:sp>
          <p:nvSpPr>
            <p:cNvPr id="23" name="object 23" descr=""/>
            <p:cNvSpPr/>
            <p:nvPr/>
          </p:nvSpPr>
          <p:spPr>
            <a:xfrm>
              <a:off x="5057773" y="1285874"/>
              <a:ext cx="6677025" cy="4038600"/>
            </a:xfrm>
            <a:custGeom>
              <a:avLst/>
              <a:gdLst/>
              <a:ahLst/>
              <a:cxnLst/>
              <a:rect l="l" t="t" r="r" b="b"/>
              <a:pathLst>
                <a:path w="6677025" h="4038600">
                  <a:moveTo>
                    <a:pt x="6605828" y="4038599"/>
                  </a:moveTo>
                  <a:lnTo>
                    <a:pt x="71196" y="4038599"/>
                  </a:lnTo>
                  <a:lnTo>
                    <a:pt x="66241" y="4038111"/>
                  </a:lnTo>
                  <a:lnTo>
                    <a:pt x="29705" y="4022977"/>
                  </a:lnTo>
                  <a:lnTo>
                    <a:pt x="3885" y="3986937"/>
                  </a:lnTo>
                  <a:lnTo>
                    <a:pt x="0" y="3967402"/>
                  </a:lnTo>
                  <a:lnTo>
                    <a:pt x="0" y="3962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605828" y="0"/>
                  </a:lnTo>
                  <a:lnTo>
                    <a:pt x="6647317" y="15621"/>
                  </a:lnTo>
                  <a:lnTo>
                    <a:pt x="6673138" y="51661"/>
                  </a:lnTo>
                  <a:lnTo>
                    <a:pt x="6677025" y="71196"/>
                  </a:lnTo>
                  <a:lnTo>
                    <a:pt x="6677025" y="3967402"/>
                  </a:lnTo>
                  <a:lnTo>
                    <a:pt x="6661401" y="4008893"/>
                  </a:lnTo>
                  <a:lnTo>
                    <a:pt x="6625361" y="4034713"/>
                  </a:lnTo>
                  <a:lnTo>
                    <a:pt x="6610783" y="4038111"/>
                  </a:lnTo>
                  <a:lnTo>
                    <a:pt x="6605828" y="403859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210173" y="1819274"/>
              <a:ext cx="6372225" cy="3352800"/>
            </a:xfrm>
            <a:custGeom>
              <a:avLst/>
              <a:gdLst/>
              <a:ahLst/>
              <a:cxnLst/>
              <a:rect l="l" t="t" r="r" b="b"/>
              <a:pathLst>
                <a:path w="6372225" h="3352800">
                  <a:moveTo>
                    <a:pt x="6301028" y="3352799"/>
                  </a:moveTo>
                  <a:lnTo>
                    <a:pt x="71197" y="3352799"/>
                  </a:lnTo>
                  <a:lnTo>
                    <a:pt x="66241" y="3352311"/>
                  </a:lnTo>
                  <a:lnTo>
                    <a:pt x="29705" y="3337177"/>
                  </a:lnTo>
                  <a:lnTo>
                    <a:pt x="3885" y="3301136"/>
                  </a:lnTo>
                  <a:lnTo>
                    <a:pt x="0" y="3281602"/>
                  </a:lnTo>
                  <a:lnTo>
                    <a:pt x="0" y="3276599"/>
                  </a:lnTo>
                  <a:lnTo>
                    <a:pt x="0" y="71196"/>
                  </a:lnTo>
                  <a:lnTo>
                    <a:pt x="15622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6301028" y="0"/>
                  </a:lnTo>
                  <a:lnTo>
                    <a:pt x="6342517" y="15621"/>
                  </a:lnTo>
                  <a:lnTo>
                    <a:pt x="6368336" y="51661"/>
                  </a:lnTo>
                  <a:lnTo>
                    <a:pt x="6372223" y="71196"/>
                  </a:lnTo>
                  <a:lnTo>
                    <a:pt x="6372223" y="3281602"/>
                  </a:lnTo>
                  <a:lnTo>
                    <a:pt x="6356601" y="3323093"/>
                  </a:lnTo>
                  <a:lnTo>
                    <a:pt x="6320561" y="3348912"/>
                  </a:lnTo>
                  <a:lnTo>
                    <a:pt x="6305982" y="3352311"/>
                  </a:lnTo>
                  <a:lnTo>
                    <a:pt x="6301028" y="3352799"/>
                  </a:lnTo>
                  <a:close/>
                </a:path>
              </a:pathLst>
            </a:custGeom>
            <a:solidFill>
              <a:srgbClr val="00000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0174" y="1476374"/>
              <a:ext cx="142874" cy="1904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5418335" y="1407286"/>
            <a:ext cx="293179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3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700" spc="-229">
                <a:solidFill>
                  <a:srgbClr val="FFFFFF"/>
                </a:solidFill>
                <a:latin typeface="SimSun"/>
                <a:cs typeface="SimSun"/>
              </a:rPr>
              <a:t>サーバー実装サンプル </a:t>
            </a:r>
            <a:r>
              <a:rPr dirty="0" sz="1650" spc="-70" b="1">
                <a:solidFill>
                  <a:srgbClr val="FFFFFF"/>
                </a:solidFill>
                <a:latin typeface="DejaVu Sans"/>
                <a:cs typeface="DejaVu Sans"/>
              </a:rPr>
              <a:t>(C#)</a:t>
            </a:r>
            <a:endParaRPr sz="1650">
              <a:latin typeface="DejaVu Sans"/>
              <a:cs typeface="DejaVu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351660" y="1947245"/>
            <a:ext cx="4141470" cy="153860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00" i="1">
                <a:solidFill>
                  <a:srgbClr val="7DD3FB"/>
                </a:solidFill>
                <a:latin typeface="Courier New"/>
                <a:cs typeface="Courier New"/>
              </a:rPr>
              <a:t>// </a:t>
            </a:r>
            <a:r>
              <a:rPr dirty="0" sz="900" spc="-10" i="1">
                <a:solidFill>
                  <a:srgbClr val="7DD3FB"/>
                </a:solidFill>
                <a:latin typeface="Courier New"/>
                <a:cs typeface="Courier New"/>
              </a:rPr>
              <a:t>Program.cs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var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builder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WebApplication.CreateBuilder(args);</a:t>
            </a:r>
            <a:endParaRPr sz="9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00">
              <a:latin typeface="Lucida Console"/>
              <a:cs typeface="Lucida Console"/>
            </a:endParaRPr>
          </a:p>
          <a:p>
            <a:pPr marL="12700" marR="1239520">
              <a:lnSpc>
                <a:spcPct val="103200"/>
              </a:lnSpc>
            </a:pPr>
            <a:r>
              <a:rPr dirty="0" sz="900" spc="10" i="1">
                <a:solidFill>
                  <a:srgbClr val="7DD3FB"/>
                </a:solidFill>
                <a:latin typeface="Courier New"/>
                <a:cs typeface="Courier New"/>
              </a:rPr>
              <a:t>// </a:t>
            </a:r>
            <a:r>
              <a:rPr dirty="0" sz="900" i="1">
                <a:solidFill>
                  <a:srgbClr val="7DD3FB"/>
                </a:solidFill>
                <a:latin typeface="Courier New"/>
                <a:cs typeface="Courier New"/>
              </a:rPr>
              <a:t>MCP</a:t>
            </a:r>
            <a:r>
              <a:rPr dirty="0" sz="1050" spc="-150" i="1">
                <a:solidFill>
                  <a:srgbClr val="7DD3FB"/>
                </a:solidFill>
                <a:latin typeface="Meiryo"/>
                <a:cs typeface="Meiryo"/>
              </a:rPr>
              <a:t>サービスの追加</a:t>
            </a:r>
            <a:r>
              <a:rPr dirty="0" sz="1050" spc="-50" i="1">
                <a:solidFill>
                  <a:srgbClr val="7DD3FB"/>
                </a:solidFill>
                <a:latin typeface="Meiryo"/>
                <a:cs typeface="Meiryo"/>
              </a:rPr>
              <a:t> </a:t>
            </a:r>
            <a:r>
              <a:rPr dirty="0" sz="950" spc="-35">
                <a:solidFill>
                  <a:srgbClr val="FFFFFF"/>
                </a:solidFill>
                <a:latin typeface="Lucida Console"/>
                <a:cs typeface="Lucida Console"/>
              </a:rPr>
              <a:t>builder.Services.AddMcpServer(options</a:t>
            </a:r>
            <a:r>
              <a:rPr dirty="0" sz="950" spc="-70">
                <a:solidFill>
                  <a:srgbClr val="FFFFFF"/>
                </a:solidFill>
                <a:latin typeface="Lucida Console"/>
                <a:cs typeface="Lucida Console"/>
              </a:rPr>
              <a:t> =&gt; {</a:t>
            </a:r>
            <a:endParaRPr sz="950">
              <a:latin typeface="Lucida Console"/>
              <a:cs typeface="Lucida Console"/>
            </a:endParaRPr>
          </a:p>
          <a:p>
            <a:pPr marL="287020" marR="5080">
              <a:lnSpc>
                <a:spcPct val="105300"/>
              </a:lnSpc>
            </a:pPr>
            <a:r>
              <a:rPr dirty="0" sz="950" spc="-35">
                <a:solidFill>
                  <a:srgbClr val="FFFFFF"/>
                </a:solidFill>
                <a:latin typeface="Lucida Console"/>
                <a:cs typeface="Lucida Console"/>
              </a:rPr>
              <a:t>options.AgentProviders.Add(new</a:t>
            </a:r>
            <a:r>
              <a:rPr dirty="0" sz="950" spc="15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MyCustomAgentProvider());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options.ContextStore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new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InMemoryContextStore();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options.Authentication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new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ApiKeyAuthProvider(</a:t>
            </a:r>
            <a:endParaRPr sz="950">
              <a:latin typeface="Lucida Console"/>
              <a:cs typeface="Lucida Console"/>
            </a:endParaRPr>
          </a:p>
          <a:p>
            <a:pPr marL="561340">
              <a:lnSpc>
                <a:spcPct val="100000"/>
              </a:lnSpc>
              <a:spcBef>
                <a:spcPts val="60"/>
              </a:spcBef>
            </a:pP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builder.Configuration["McpApiKey"]);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});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351660" y="3616328"/>
            <a:ext cx="180911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var</a:t>
            </a:r>
            <a:r>
              <a:rPr dirty="0" sz="950" spc="-10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app</a:t>
            </a:r>
            <a:r>
              <a:rPr dirty="0" sz="950" spc="-10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10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40">
                <a:solidFill>
                  <a:srgbClr val="FFFFFF"/>
                </a:solidFill>
                <a:latin typeface="Lucida Console"/>
                <a:cs typeface="Lucida Console"/>
              </a:rPr>
              <a:t>builder.Build();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351660" y="3911815"/>
            <a:ext cx="1671955" cy="7931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4700"/>
              </a:lnSpc>
              <a:spcBef>
                <a:spcPts val="40"/>
              </a:spcBef>
            </a:pPr>
            <a:r>
              <a:rPr dirty="0" sz="900" spc="15" i="1">
                <a:solidFill>
                  <a:srgbClr val="7DD3FB"/>
                </a:solidFill>
                <a:latin typeface="Courier New"/>
                <a:cs typeface="Courier New"/>
              </a:rPr>
              <a:t>// </a:t>
            </a:r>
            <a:r>
              <a:rPr dirty="0" sz="900" i="1">
                <a:solidFill>
                  <a:srgbClr val="7DD3FB"/>
                </a:solidFill>
                <a:latin typeface="Courier New"/>
                <a:cs typeface="Courier New"/>
              </a:rPr>
              <a:t>MCP</a:t>
            </a:r>
            <a:r>
              <a:rPr dirty="0" sz="1050" spc="-155" i="1">
                <a:solidFill>
                  <a:srgbClr val="7DD3FB"/>
                </a:solidFill>
                <a:latin typeface="Meiryo"/>
                <a:cs typeface="Meiryo"/>
              </a:rPr>
              <a:t>ミドルウェアの設定</a:t>
            </a:r>
            <a:r>
              <a:rPr dirty="0" sz="1050" spc="-50" i="1">
                <a:solidFill>
                  <a:srgbClr val="7DD3FB"/>
                </a:solidFill>
                <a:latin typeface="Meiryo"/>
                <a:cs typeface="Meiryo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app.UseRouting(); </a:t>
            </a:r>
            <a:r>
              <a:rPr dirty="0" sz="950" spc="-45">
                <a:solidFill>
                  <a:srgbClr val="FFFFFF"/>
                </a:solidFill>
                <a:latin typeface="Lucida Console"/>
                <a:cs typeface="Lucida Console"/>
              </a:rPr>
              <a:t>app.UseAuthentication(); </a:t>
            </a: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app.UseAuthorization();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app.UseMcpServer();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351660" y="4835528"/>
            <a:ext cx="7118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35">
                <a:solidFill>
                  <a:srgbClr val="FFFFFF"/>
                </a:solidFill>
                <a:latin typeface="Lucida Console"/>
                <a:cs typeface="Lucida Console"/>
              </a:rPr>
              <a:t>app.Run();</a:t>
            </a:r>
            <a:endParaRPr sz="950">
              <a:latin typeface="Lucida Console"/>
              <a:cs typeface="Lucida Console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057773" y="5476874"/>
            <a:ext cx="3267075" cy="4914900"/>
            <a:chOff x="5057773" y="5476874"/>
            <a:chExt cx="3267075" cy="4914900"/>
          </a:xfrm>
        </p:grpSpPr>
        <p:sp>
          <p:nvSpPr>
            <p:cNvPr id="32" name="object 32" descr=""/>
            <p:cNvSpPr/>
            <p:nvPr/>
          </p:nvSpPr>
          <p:spPr>
            <a:xfrm>
              <a:off x="5057773" y="5476874"/>
              <a:ext cx="3267075" cy="4914900"/>
            </a:xfrm>
            <a:custGeom>
              <a:avLst/>
              <a:gdLst/>
              <a:ahLst/>
              <a:cxnLst/>
              <a:rect l="l" t="t" r="r" b="b"/>
              <a:pathLst>
                <a:path w="3267075" h="4914900">
                  <a:moveTo>
                    <a:pt x="3195877" y="4914898"/>
                  </a:moveTo>
                  <a:lnTo>
                    <a:pt x="71196" y="4914898"/>
                  </a:lnTo>
                  <a:lnTo>
                    <a:pt x="66241" y="4914410"/>
                  </a:lnTo>
                  <a:lnTo>
                    <a:pt x="29705" y="4899277"/>
                  </a:lnTo>
                  <a:lnTo>
                    <a:pt x="3885" y="4863236"/>
                  </a:lnTo>
                  <a:lnTo>
                    <a:pt x="0" y="4843702"/>
                  </a:lnTo>
                  <a:lnTo>
                    <a:pt x="0" y="4838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95877" y="0"/>
                  </a:lnTo>
                  <a:lnTo>
                    <a:pt x="3237368" y="15621"/>
                  </a:lnTo>
                  <a:lnTo>
                    <a:pt x="3263188" y="51661"/>
                  </a:lnTo>
                  <a:lnTo>
                    <a:pt x="3267074" y="71196"/>
                  </a:lnTo>
                  <a:lnTo>
                    <a:pt x="3267074" y="4843702"/>
                  </a:lnTo>
                  <a:lnTo>
                    <a:pt x="3251452" y="4885192"/>
                  </a:lnTo>
                  <a:lnTo>
                    <a:pt x="3215412" y="4911012"/>
                  </a:lnTo>
                  <a:lnTo>
                    <a:pt x="3200833" y="4914410"/>
                  </a:lnTo>
                  <a:lnTo>
                    <a:pt x="3195877" y="4914898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210175" y="5972174"/>
              <a:ext cx="2962275" cy="3048000"/>
            </a:xfrm>
            <a:custGeom>
              <a:avLst/>
              <a:gdLst/>
              <a:ahLst/>
              <a:cxnLst/>
              <a:rect l="l" t="t" r="r" b="b"/>
              <a:pathLst>
                <a:path w="2962275" h="3048000">
                  <a:moveTo>
                    <a:pt x="2886074" y="3047999"/>
                  </a:moveTo>
                  <a:lnTo>
                    <a:pt x="76199" y="3047999"/>
                  </a:lnTo>
                  <a:lnTo>
                    <a:pt x="68693" y="3047637"/>
                  </a:lnTo>
                  <a:lnTo>
                    <a:pt x="27882" y="3030732"/>
                  </a:lnTo>
                  <a:lnTo>
                    <a:pt x="3262" y="2993885"/>
                  </a:lnTo>
                  <a:lnTo>
                    <a:pt x="0" y="29717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886074" y="0"/>
                  </a:lnTo>
                  <a:lnTo>
                    <a:pt x="2928416" y="12830"/>
                  </a:lnTo>
                  <a:lnTo>
                    <a:pt x="2956473" y="47039"/>
                  </a:lnTo>
                  <a:lnTo>
                    <a:pt x="2962274" y="76199"/>
                  </a:lnTo>
                  <a:lnTo>
                    <a:pt x="2962274" y="2971799"/>
                  </a:lnTo>
                  <a:lnTo>
                    <a:pt x="2949444" y="3014141"/>
                  </a:lnTo>
                  <a:lnTo>
                    <a:pt x="2915234" y="3042199"/>
                  </a:lnTo>
                  <a:lnTo>
                    <a:pt x="2886074" y="3047999"/>
                  </a:lnTo>
                  <a:close/>
                </a:path>
              </a:pathLst>
            </a:custGeom>
            <a:solidFill>
              <a:srgbClr val="00000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10174" y="5676899"/>
              <a:ext cx="128587" cy="17144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5404048" y="5610593"/>
            <a:ext cx="275844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220">
                <a:solidFill>
                  <a:srgbClr val="FFFFFF"/>
                </a:solidFill>
                <a:latin typeface="SimSun"/>
                <a:cs typeface="SimSun"/>
              </a:rPr>
              <a:t>カスタムエージェントプロバイダー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351660" y="6083515"/>
            <a:ext cx="2837815" cy="1707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5" i="1">
                <a:solidFill>
                  <a:srgbClr val="7DD3FB"/>
                </a:solidFill>
                <a:latin typeface="Courier New"/>
                <a:cs typeface="Courier New"/>
              </a:rPr>
              <a:t>// </a:t>
            </a:r>
            <a:r>
              <a:rPr dirty="0" sz="1050" spc="-170" i="1">
                <a:solidFill>
                  <a:srgbClr val="7DD3FB"/>
                </a:solidFill>
                <a:latin typeface="Meiryo"/>
                <a:cs typeface="Meiryo"/>
              </a:rPr>
              <a:t>カスタムエージェントプロバイダーの実装</a:t>
            </a:r>
            <a:endParaRPr sz="105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public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class</a:t>
            </a:r>
            <a:r>
              <a:rPr dirty="0" sz="95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MyCustomAgentProvider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r>
              <a:rPr dirty="0" sz="95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80">
                <a:solidFill>
                  <a:srgbClr val="FFFFFF"/>
                </a:solidFill>
                <a:latin typeface="Lucida Console"/>
                <a:cs typeface="Lucida Console"/>
              </a:rPr>
              <a:t>IAge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561340" marR="5080" indent="-274955">
              <a:lnSpc>
                <a:spcPct val="105300"/>
              </a:lnSpc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public</a:t>
            </a:r>
            <a:r>
              <a:rPr dirty="0" sz="95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async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Task&lt;AgentResponse&gt;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Proc </a:t>
            </a: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AgentRequest</a:t>
            </a:r>
            <a:r>
              <a:rPr dirty="0" sz="950" spc="-9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request,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CancellationToken</a:t>
            </a:r>
            <a:r>
              <a:rPr dirty="0" sz="950" spc="-1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cancellationTok</a:t>
            </a:r>
            <a:endParaRPr sz="950">
              <a:latin typeface="Lucida Console"/>
              <a:cs typeface="Lucida Console"/>
            </a:endParaRPr>
          </a:p>
          <a:p>
            <a:pPr marL="287020">
              <a:lnSpc>
                <a:spcPts val="112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561340">
              <a:lnSpc>
                <a:spcPts val="1240"/>
              </a:lnSpc>
            </a:pPr>
            <a:r>
              <a:rPr dirty="0" sz="900" spc="15" i="1">
                <a:solidFill>
                  <a:srgbClr val="7DD3FB"/>
                </a:solidFill>
                <a:latin typeface="Courier New"/>
                <a:cs typeface="Courier New"/>
              </a:rPr>
              <a:t>// </a:t>
            </a:r>
            <a:r>
              <a:rPr dirty="0" sz="900" i="1">
                <a:solidFill>
                  <a:srgbClr val="7DD3FB"/>
                </a:solidFill>
                <a:latin typeface="Courier New"/>
                <a:cs typeface="Courier New"/>
              </a:rPr>
              <a:t>AI</a:t>
            </a:r>
            <a:r>
              <a:rPr dirty="0" sz="1050" spc="-160" i="1">
                <a:solidFill>
                  <a:srgbClr val="7DD3FB"/>
                </a:solidFill>
                <a:latin typeface="Meiryo"/>
                <a:cs typeface="Meiryo"/>
              </a:rPr>
              <a:t>モデルとの連携処理</a:t>
            </a:r>
            <a:endParaRPr sz="1050">
              <a:latin typeface="Meiryo"/>
              <a:cs typeface="Meiryo"/>
            </a:endParaRPr>
          </a:p>
          <a:p>
            <a:pPr marL="835660" marR="5080" indent="-274955">
              <a:lnSpc>
                <a:spcPts val="1200"/>
              </a:lnSpc>
              <a:spcBef>
                <a:spcPts val="30"/>
              </a:spcBef>
            </a:pP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var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response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await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55">
                <a:solidFill>
                  <a:srgbClr val="FFFFFF"/>
                </a:solidFill>
                <a:latin typeface="Lucida Console"/>
                <a:cs typeface="Lucida Console"/>
              </a:rPr>
              <a:t>CallAiModel(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request.Prompt, request.Context);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900389" y="7921628"/>
            <a:ext cx="2289175" cy="6311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87020" marR="485140" indent="-274955">
              <a:lnSpc>
                <a:spcPct val="105300"/>
              </a:lnSpc>
              <a:spcBef>
                <a:spcPts val="65"/>
              </a:spcBef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return</a:t>
            </a:r>
            <a:r>
              <a:rPr dirty="0" sz="95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new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AgentResponse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210">
                <a:solidFill>
                  <a:srgbClr val="FFFFFF"/>
                </a:solidFill>
                <a:latin typeface="Lucida Console"/>
                <a:cs typeface="Lucida Console"/>
              </a:rPr>
              <a:t>{ </a:t>
            </a: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Content</a:t>
            </a:r>
            <a:r>
              <a:rPr dirty="0" sz="95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response,</a:t>
            </a:r>
            <a:endParaRPr sz="95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Metadata</a:t>
            </a:r>
            <a:r>
              <a:rPr dirty="0" sz="950" spc="-8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8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new</a:t>
            </a:r>
            <a:r>
              <a:rPr dirty="0" sz="95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Lucida Console"/>
                <a:cs typeface="Lucida Console"/>
              </a:rPr>
              <a:t>Dictionary&lt;str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};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626025" y="8531228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351660" y="8683628"/>
            <a:ext cx="946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8477248" y="5476874"/>
            <a:ext cx="3257550" cy="4914900"/>
            <a:chOff x="8477248" y="5476874"/>
            <a:chExt cx="3257550" cy="4914900"/>
          </a:xfrm>
        </p:grpSpPr>
        <p:sp>
          <p:nvSpPr>
            <p:cNvPr id="41" name="object 41" descr=""/>
            <p:cNvSpPr/>
            <p:nvPr/>
          </p:nvSpPr>
          <p:spPr>
            <a:xfrm>
              <a:off x="8477248" y="5476874"/>
              <a:ext cx="3257550" cy="4914900"/>
            </a:xfrm>
            <a:custGeom>
              <a:avLst/>
              <a:gdLst/>
              <a:ahLst/>
              <a:cxnLst/>
              <a:rect l="l" t="t" r="r" b="b"/>
              <a:pathLst>
                <a:path w="3257550" h="4914900">
                  <a:moveTo>
                    <a:pt x="3186353" y="4914898"/>
                  </a:moveTo>
                  <a:lnTo>
                    <a:pt x="71196" y="4914898"/>
                  </a:lnTo>
                  <a:lnTo>
                    <a:pt x="66241" y="4914410"/>
                  </a:lnTo>
                  <a:lnTo>
                    <a:pt x="29704" y="4899277"/>
                  </a:lnTo>
                  <a:lnTo>
                    <a:pt x="3884" y="4863236"/>
                  </a:lnTo>
                  <a:lnTo>
                    <a:pt x="0" y="4843702"/>
                  </a:lnTo>
                  <a:lnTo>
                    <a:pt x="0" y="48386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186353" y="0"/>
                  </a:lnTo>
                  <a:lnTo>
                    <a:pt x="3227842" y="15621"/>
                  </a:lnTo>
                  <a:lnTo>
                    <a:pt x="3253663" y="51661"/>
                  </a:lnTo>
                  <a:lnTo>
                    <a:pt x="3257550" y="71196"/>
                  </a:lnTo>
                  <a:lnTo>
                    <a:pt x="3257550" y="4843702"/>
                  </a:lnTo>
                  <a:lnTo>
                    <a:pt x="3241926" y="4885192"/>
                  </a:lnTo>
                  <a:lnTo>
                    <a:pt x="3205887" y="4911012"/>
                  </a:lnTo>
                  <a:lnTo>
                    <a:pt x="3191308" y="4914410"/>
                  </a:lnTo>
                  <a:lnTo>
                    <a:pt x="3186353" y="4914898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629648" y="5972174"/>
              <a:ext cx="2952750" cy="4267200"/>
            </a:xfrm>
            <a:custGeom>
              <a:avLst/>
              <a:gdLst/>
              <a:ahLst/>
              <a:cxnLst/>
              <a:rect l="l" t="t" r="r" b="b"/>
              <a:pathLst>
                <a:path w="2952750" h="4267200">
                  <a:moveTo>
                    <a:pt x="2876549" y="4267199"/>
                  </a:moveTo>
                  <a:lnTo>
                    <a:pt x="76199" y="4267199"/>
                  </a:lnTo>
                  <a:lnTo>
                    <a:pt x="68693" y="4266836"/>
                  </a:lnTo>
                  <a:lnTo>
                    <a:pt x="27882" y="4249932"/>
                  </a:lnTo>
                  <a:lnTo>
                    <a:pt x="3262" y="4213086"/>
                  </a:lnTo>
                  <a:lnTo>
                    <a:pt x="0" y="41909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876549" y="0"/>
                  </a:lnTo>
                  <a:lnTo>
                    <a:pt x="2918891" y="12830"/>
                  </a:lnTo>
                  <a:lnTo>
                    <a:pt x="2946949" y="47039"/>
                  </a:lnTo>
                  <a:lnTo>
                    <a:pt x="2952749" y="76199"/>
                  </a:lnTo>
                  <a:lnTo>
                    <a:pt x="2952749" y="4190999"/>
                  </a:lnTo>
                  <a:lnTo>
                    <a:pt x="2939919" y="4233341"/>
                  </a:lnTo>
                  <a:lnTo>
                    <a:pt x="2905709" y="4261398"/>
                  </a:lnTo>
                  <a:lnTo>
                    <a:pt x="2876549" y="4267199"/>
                  </a:lnTo>
                  <a:close/>
                </a:path>
              </a:pathLst>
            </a:custGeom>
            <a:solidFill>
              <a:srgbClr val="00000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29649" y="5676899"/>
              <a:ext cx="142874" cy="163285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8839299" y="5610593"/>
            <a:ext cx="1391920" cy="261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215">
                <a:solidFill>
                  <a:srgbClr val="FFFFFF"/>
                </a:solidFill>
                <a:latin typeface="SimSun"/>
                <a:cs typeface="SimSun"/>
              </a:rPr>
              <a:t>コンテキスト管理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765480" y="6083515"/>
            <a:ext cx="2837815" cy="793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5" i="1">
                <a:solidFill>
                  <a:srgbClr val="7DD3FB"/>
                </a:solidFill>
                <a:latin typeface="Courier New"/>
                <a:cs typeface="Courier New"/>
              </a:rPr>
              <a:t>// </a:t>
            </a:r>
            <a:r>
              <a:rPr dirty="0" sz="1050" spc="-175" i="1">
                <a:solidFill>
                  <a:srgbClr val="7DD3FB"/>
                </a:solidFill>
                <a:latin typeface="Meiryo"/>
                <a:cs typeface="Meiryo"/>
              </a:rPr>
              <a:t>インメモリコンテキストストアの実装</a:t>
            </a:r>
            <a:endParaRPr sz="105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public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class</a:t>
            </a:r>
            <a:r>
              <a:rPr dirty="0" sz="95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InMemoryContextStore</a:t>
            </a:r>
            <a:r>
              <a:rPr dirty="0" sz="95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:</a:t>
            </a:r>
            <a:r>
              <a:rPr dirty="0" sz="95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70">
                <a:solidFill>
                  <a:srgbClr val="FFFFFF"/>
                </a:solidFill>
                <a:latin typeface="Lucida Console"/>
                <a:cs typeface="Lucida Console"/>
              </a:rPr>
              <a:t>ICont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private</a:t>
            </a:r>
            <a:r>
              <a:rPr dirty="0" sz="95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readonly</a:t>
            </a:r>
            <a:r>
              <a:rPr dirty="0" sz="95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Dictionary&lt;string,</a:t>
            </a:r>
            <a:r>
              <a:rPr dirty="0" sz="95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95">
                <a:solidFill>
                  <a:srgbClr val="FFFFFF"/>
                </a:solidFill>
                <a:latin typeface="Lucida Console"/>
                <a:cs typeface="Lucida Console"/>
              </a:rPr>
              <a:t>C</a:t>
            </a:r>
            <a:endParaRPr sz="950">
              <a:latin typeface="Lucida Console"/>
              <a:cs typeface="Lucida Console"/>
            </a:endParaRPr>
          </a:p>
          <a:p>
            <a:pPr marL="561340">
              <a:lnSpc>
                <a:spcPct val="100000"/>
              </a:lnSpc>
              <a:spcBef>
                <a:spcPts val="60"/>
              </a:spcBef>
            </a:pP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_contexts</a:t>
            </a:r>
            <a:r>
              <a:rPr dirty="0" sz="95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new();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039845" y="7007228"/>
            <a:ext cx="2563495" cy="1697989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287020" marR="5080" indent="-274955">
              <a:lnSpc>
                <a:spcPct val="105300"/>
              </a:lnSpc>
              <a:spcBef>
                <a:spcPts val="65"/>
              </a:spcBef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public</a:t>
            </a:r>
            <a:r>
              <a:rPr dirty="0" sz="95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Task&lt;ContextData&gt;</a:t>
            </a: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55">
                <a:solidFill>
                  <a:srgbClr val="FFFFFF"/>
                </a:solidFill>
                <a:latin typeface="Lucida Console"/>
                <a:cs typeface="Lucida Console"/>
              </a:rPr>
              <a:t>GetContextAs </a:t>
            </a: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string</a:t>
            </a:r>
            <a:r>
              <a:rPr dirty="0" sz="950" spc="-9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contextId)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561340" marR="5080" indent="-274955">
              <a:lnSpc>
                <a:spcPct val="105300"/>
              </a:lnSpc>
            </a:pP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if</a:t>
            </a:r>
            <a:r>
              <a:rPr dirty="0" sz="950" spc="-9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Lucida Console"/>
                <a:cs typeface="Lucida Console"/>
              </a:rPr>
              <a:t>(_contexts.TryGetValue(context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out</a:t>
            </a:r>
            <a:r>
              <a:rPr dirty="0" sz="950" spc="-12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var</a:t>
            </a:r>
            <a:r>
              <a:rPr dirty="0" sz="950" spc="-12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context))</a:t>
            </a:r>
            <a:endParaRPr sz="95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561340">
              <a:lnSpc>
                <a:spcPct val="100000"/>
              </a:lnSpc>
              <a:spcBef>
                <a:spcPts val="60"/>
              </a:spcBef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return</a:t>
            </a:r>
            <a:r>
              <a:rPr dirty="0" sz="950" spc="-9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40">
                <a:solidFill>
                  <a:srgbClr val="FFFFFF"/>
                </a:solidFill>
                <a:latin typeface="Lucida Console"/>
                <a:cs typeface="Lucida Console"/>
              </a:rPr>
              <a:t>Task.FromResult(contex</a:t>
            </a:r>
            <a:endParaRPr sz="95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561340" marR="690880" indent="-274955">
              <a:lnSpc>
                <a:spcPct val="105300"/>
              </a:lnSpc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return</a:t>
            </a:r>
            <a:r>
              <a:rPr dirty="0" sz="950" spc="-9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Lucida Console"/>
                <a:cs typeface="Lucida Console"/>
              </a:rPr>
              <a:t>Task.FromResult(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new</a:t>
            </a:r>
            <a:r>
              <a:rPr dirty="0" sz="950" spc="-12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45">
                <a:solidFill>
                  <a:srgbClr val="FFFFFF"/>
                </a:solidFill>
                <a:latin typeface="Lucida Console"/>
                <a:cs typeface="Lucida Console"/>
              </a:rPr>
              <a:t>ContextData());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765480" y="8836028"/>
            <a:ext cx="2700655" cy="124079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561340" marR="416559" indent="-274955">
              <a:lnSpc>
                <a:spcPct val="105300"/>
              </a:lnSpc>
              <a:spcBef>
                <a:spcPts val="65"/>
              </a:spcBef>
            </a:pP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public</a:t>
            </a:r>
            <a:r>
              <a:rPr dirty="0" sz="950" spc="-10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Task</a:t>
            </a:r>
            <a:r>
              <a:rPr dirty="0" sz="950" spc="-10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SaveContextAsync( </a:t>
            </a: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string</a:t>
            </a:r>
            <a:r>
              <a:rPr dirty="0" sz="950" spc="-9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contextId, </a:t>
            </a:r>
            <a:r>
              <a:rPr dirty="0" sz="950" spc="-25">
                <a:solidFill>
                  <a:srgbClr val="FFFFFF"/>
                </a:solidFill>
                <a:latin typeface="Lucida Console"/>
                <a:cs typeface="Lucida Console"/>
              </a:rPr>
              <a:t>ContextData</a:t>
            </a:r>
            <a:r>
              <a:rPr dirty="0" sz="95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context)</a:t>
            </a:r>
            <a:endParaRPr sz="95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{</a:t>
            </a:r>
            <a:endParaRPr sz="950">
              <a:latin typeface="Lucida Console"/>
              <a:cs typeface="Lucida Console"/>
            </a:endParaRPr>
          </a:p>
          <a:p>
            <a:pPr marL="561340" marR="5080">
              <a:lnSpc>
                <a:spcPct val="105300"/>
              </a:lnSpc>
            </a:pPr>
            <a:r>
              <a:rPr dirty="0" sz="950" spc="-30">
                <a:solidFill>
                  <a:srgbClr val="FFFFFF"/>
                </a:solidFill>
                <a:latin typeface="Lucida Console"/>
                <a:cs typeface="Lucida Console"/>
              </a:rPr>
              <a:t>_contexts[contextId]</a:t>
            </a:r>
            <a:r>
              <a:rPr dirty="0" sz="950" spc="-4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>
                <a:solidFill>
                  <a:srgbClr val="FFFFFF"/>
                </a:solidFill>
                <a:latin typeface="Lucida Console"/>
                <a:cs typeface="Lucida Console"/>
              </a:rPr>
              <a:t>=</a:t>
            </a:r>
            <a:r>
              <a:rPr dirty="0" sz="950" spc="-3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65">
                <a:solidFill>
                  <a:srgbClr val="FFFFFF"/>
                </a:solidFill>
                <a:latin typeface="Lucida Console"/>
                <a:cs typeface="Lucida Console"/>
              </a:rPr>
              <a:t>context; </a:t>
            </a:r>
            <a:r>
              <a:rPr dirty="0" sz="950" spc="-20">
                <a:solidFill>
                  <a:srgbClr val="FFFFFF"/>
                </a:solidFill>
                <a:latin typeface="Lucida Console"/>
                <a:cs typeface="Lucida Console"/>
              </a:rPr>
              <a:t>return</a:t>
            </a:r>
            <a:r>
              <a:rPr dirty="0" sz="950" spc="-9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Lucida Console"/>
                <a:cs typeface="Lucida Console"/>
              </a:rPr>
              <a:t>Task.CompletedTask;</a:t>
            </a:r>
            <a:endParaRPr sz="950">
              <a:latin typeface="Lucida Console"/>
              <a:cs typeface="Lucida Console"/>
            </a:endParaRPr>
          </a:p>
          <a:p>
            <a:pPr marL="28702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-50">
                <a:solidFill>
                  <a:srgbClr val="FFFFFF"/>
                </a:solidFill>
                <a:latin typeface="Lucida Console"/>
                <a:cs typeface="Lucida Console"/>
              </a:rPr>
              <a:t>}</a:t>
            </a:r>
            <a:endParaRPr sz="950">
              <a:latin typeface="Lucida Console"/>
              <a:cs typeface="Lucida Console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5057773" y="10544175"/>
            <a:ext cx="6677025" cy="1485900"/>
            <a:chOff x="5057773" y="10544175"/>
            <a:chExt cx="6677025" cy="1485900"/>
          </a:xfrm>
        </p:grpSpPr>
        <p:sp>
          <p:nvSpPr>
            <p:cNvPr id="49" name="object 49" descr=""/>
            <p:cNvSpPr/>
            <p:nvPr/>
          </p:nvSpPr>
          <p:spPr>
            <a:xfrm>
              <a:off x="5057773" y="10544175"/>
              <a:ext cx="6677025" cy="1485900"/>
            </a:xfrm>
            <a:custGeom>
              <a:avLst/>
              <a:gdLst/>
              <a:ahLst/>
              <a:cxnLst/>
              <a:rect l="l" t="t" r="r" b="b"/>
              <a:pathLst>
                <a:path w="6677025" h="1485900">
                  <a:moveTo>
                    <a:pt x="6605828" y="1485897"/>
                  </a:moveTo>
                  <a:lnTo>
                    <a:pt x="71196" y="1485897"/>
                  </a:lnTo>
                  <a:lnTo>
                    <a:pt x="66241" y="1485409"/>
                  </a:lnTo>
                  <a:lnTo>
                    <a:pt x="29705" y="1470275"/>
                  </a:lnTo>
                  <a:lnTo>
                    <a:pt x="3885" y="1434234"/>
                  </a:lnTo>
                  <a:lnTo>
                    <a:pt x="0" y="1414701"/>
                  </a:lnTo>
                  <a:lnTo>
                    <a:pt x="0" y="1409698"/>
                  </a:lnTo>
                  <a:lnTo>
                    <a:pt x="0" y="71194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6605828" y="0"/>
                  </a:lnTo>
                  <a:lnTo>
                    <a:pt x="6647317" y="15621"/>
                  </a:lnTo>
                  <a:lnTo>
                    <a:pt x="6673138" y="51659"/>
                  </a:lnTo>
                  <a:lnTo>
                    <a:pt x="6677025" y="71194"/>
                  </a:lnTo>
                  <a:lnTo>
                    <a:pt x="6677025" y="1414701"/>
                  </a:lnTo>
                  <a:lnTo>
                    <a:pt x="6661401" y="1456192"/>
                  </a:lnTo>
                  <a:lnTo>
                    <a:pt x="6625361" y="1482011"/>
                  </a:lnTo>
                  <a:lnTo>
                    <a:pt x="6610783" y="1485409"/>
                  </a:lnTo>
                  <a:lnTo>
                    <a:pt x="6605828" y="1485897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210173" y="11268073"/>
              <a:ext cx="6372225" cy="342900"/>
            </a:xfrm>
            <a:custGeom>
              <a:avLst/>
              <a:gdLst/>
              <a:ahLst/>
              <a:cxnLst/>
              <a:rect l="l" t="t" r="r" b="b"/>
              <a:pathLst>
                <a:path w="6372225" h="342900">
                  <a:moveTo>
                    <a:pt x="6301028" y="342898"/>
                  </a:moveTo>
                  <a:lnTo>
                    <a:pt x="71197" y="342898"/>
                  </a:lnTo>
                  <a:lnTo>
                    <a:pt x="66241" y="342410"/>
                  </a:lnTo>
                  <a:lnTo>
                    <a:pt x="29705" y="327276"/>
                  </a:lnTo>
                  <a:lnTo>
                    <a:pt x="3885" y="291236"/>
                  </a:lnTo>
                  <a:lnTo>
                    <a:pt x="0" y="271703"/>
                  </a:lnTo>
                  <a:lnTo>
                    <a:pt x="0" y="266699"/>
                  </a:lnTo>
                  <a:lnTo>
                    <a:pt x="0" y="71196"/>
                  </a:lnTo>
                  <a:lnTo>
                    <a:pt x="15622" y="29703"/>
                  </a:lnTo>
                  <a:lnTo>
                    <a:pt x="51661" y="3884"/>
                  </a:lnTo>
                  <a:lnTo>
                    <a:pt x="71197" y="0"/>
                  </a:lnTo>
                  <a:lnTo>
                    <a:pt x="6301028" y="0"/>
                  </a:lnTo>
                  <a:lnTo>
                    <a:pt x="6342517" y="15621"/>
                  </a:lnTo>
                  <a:lnTo>
                    <a:pt x="6368336" y="51660"/>
                  </a:lnTo>
                  <a:lnTo>
                    <a:pt x="6372223" y="71196"/>
                  </a:lnTo>
                  <a:lnTo>
                    <a:pt x="6372223" y="271703"/>
                  </a:lnTo>
                  <a:lnTo>
                    <a:pt x="6356601" y="313192"/>
                  </a:lnTo>
                  <a:lnTo>
                    <a:pt x="6320561" y="339013"/>
                  </a:lnTo>
                  <a:lnTo>
                    <a:pt x="6305982" y="342410"/>
                  </a:lnTo>
                  <a:lnTo>
                    <a:pt x="6301028" y="342898"/>
                  </a:lnTo>
                  <a:close/>
                </a:path>
              </a:pathLst>
            </a:custGeom>
            <a:solidFill>
              <a:srgbClr val="000000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10174" y="10754914"/>
              <a:ext cx="214312" cy="150018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1201398" y="10715623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74205" y="228599"/>
                  </a:moveTo>
                  <a:lnTo>
                    <a:pt x="106794" y="228599"/>
                  </a:lnTo>
                  <a:lnTo>
                    <a:pt x="99361" y="227867"/>
                  </a:lnTo>
                  <a:lnTo>
                    <a:pt x="57037" y="213505"/>
                  </a:lnTo>
                  <a:lnTo>
                    <a:pt x="23432" y="184041"/>
                  </a:lnTo>
                  <a:lnTo>
                    <a:pt x="3660" y="143958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0" y="5828"/>
                  </a:lnTo>
                  <a:lnTo>
                    <a:pt x="106794" y="0"/>
                  </a:lnTo>
                  <a:lnTo>
                    <a:pt x="274205" y="0"/>
                  </a:lnTo>
                  <a:lnTo>
                    <a:pt x="317372" y="11571"/>
                  </a:lnTo>
                  <a:lnTo>
                    <a:pt x="352827" y="38783"/>
                  </a:lnTo>
                  <a:lnTo>
                    <a:pt x="375170" y="77491"/>
                  </a:lnTo>
                  <a:lnTo>
                    <a:pt x="380998" y="106794"/>
                  </a:lnTo>
                  <a:lnTo>
                    <a:pt x="380998" y="121805"/>
                  </a:lnTo>
                  <a:lnTo>
                    <a:pt x="369425" y="164973"/>
                  </a:lnTo>
                  <a:lnTo>
                    <a:pt x="342213" y="200428"/>
                  </a:lnTo>
                  <a:lnTo>
                    <a:pt x="303505" y="222770"/>
                  </a:lnTo>
                  <a:lnTo>
                    <a:pt x="281637" y="227867"/>
                  </a:lnTo>
                  <a:lnTo>
                    <a:pt x="274205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11264750" y="10724336"/>
            <a:ext cx="25400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-75">
                <a:solidFill>
                  <a:srgbClr val="FFFFFF"/>
                </a:solidFill>
                <a:latin typeface="SimSun"/>
                <a:cs typeface="SimSun"/>
              </a:rPr>
              <a:t>デモ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5199260" y="10540599"/>
            <a:ext cx="4039870" cy="68516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1175"/>
              </a:spcBef>
            </a:pPr>
            <a:r>
              <a:rPr dirty="0" sz="1450" spc="-90" b="1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550" spc="-200">
                <a:solidFill>
                  <a:srgbClr val="FFFFFF"/>
                </a:solidFill>
                <a:latin typeface="SimSun"/>
                <a:cs typeface="SimSun"/>
              </a:rPr>
              <a:t>サーバーのテスト</a:t>
            </a:r>
            <a:endParaRPr sz="1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サーバー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が起動した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ら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、次の</a:t>
            </a:r>
            <a:r>
              <a:rPr dirty="0" sz="1150" spc="-110">
                <a:solidFill>
                  <a:srgbClr val="FFFFFF"/>
                </a:solidFill>
                <a:latin typeface="PMingLiU"/>
                <a:cs typeface="PMingLiU"/>
              </a:rPr>
              <a:t>エンドポイント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で</a:t>
            </a:r>
            <a:r>
              <a:rPr dirty="0" sz="1150" spc="-125">
                <a:solidFill>
                  <a:srgbClr val="FFFFFF"/>
                </a:solidFill>
                <a:latin typeface="PMingLiU"/>
                <a:cs typeface="PMingLiU"/>
              </a:rPr>
              <a:t>アクセス</a:t>
            </a:r>
            <a:r>
              <a:rPr dirty="0" sz="1150" spc="-90">
                <a:solidFill>
                  <a:srgbClr val="FFFFFF"/>
                </a:solidFill>
                <a:latin typeface="SimSun"/>
                <a:cs typeface="SimSun"/>
              </a:rPr>
              <a:t>可能：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275460" y="11320466"/>
            <a:ext cx="234632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40">
                <a:solidFill>
                  <a:srgbClr val="FFFFFF"/>
                </a:solidFill>
                <a:latin typeface="Lucida Console"/>
                <a:cs typeface="Lucida Console"/>
              </a:rPr>
              <a:t>https://localhost:5001/mcp/v1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5210174" y="11744324"/>
            <a:ext cx="6791325" cy="904875"/>
            <a:chOff x="5210174" y="11744324"/>
            <a:chExt cx="6791325" cy="904875"/>
          </a:xfrm>
        </p:grpSpPr>
        <p:pic>
          <p:nvPicPr>
            <p:cNvPr id="57" name="object 5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0174" y="11744324"/>
              <a:ext cx="114299" cy="114299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10658474" y="12325349"/>
              <a:ext cx="1343025" cy="323850"/>
            </a:xfrm>
            <a:custGeom>
              <a:avLst/>
              <a:gdLst/>
              <a:ahLst/>
              <a:cxnLst/>
              <a:rect l="l" t="t" r="r" b="b"/>
              <a:pathLst>
                <a:path w="1343025" h="323850">
                  <a:moveTo>
                    <a:pt x="13099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09977" y="0"/>
                  </a:lnTo>
                  <a:lnTo>
                    <a:pt x="1342057" y="28187"/>
                  </a:lnTo>
                  <a:lnTo>
                    <a:pt x="1343024" y="33047"/>
                  </a:lnTo>
                  <a:lnTo>
                    <a:pt x="1343024" y="290802"/>
                  </a:lnTo>
                  <a:lnTo>
                    <a:pt x="1314837" y="322883"/>
                  </a:lnTo>
                  <a:lnTo>
                    <a:pt x="13099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72774" y="12420599"/>
              <a:ext cx="133349" cy="133349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5389760" y="11697715"/>
            <a:ext cx="289242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80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000" spc="-110">
                <a:solidFill>
                  <a:srgbClr val="FFFFFF"/>
                </a:solidFill>
                <a:latin typeface="PMingLiU"/>
                <a:cs typeface="PMingLiU"/>
              </a:rPr>
              <a:t>クライアント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か</a:t>
            </a:r>
            <a:r>
              <a:rPr dirty="0" sz="1000" spc="-100">
                <a:solidFill>
                  <a:srgbClr val="FFFFFF"/>
                </a:solidFill>
                <a:latin typeface="PMingLiU"/>
                <a:cs typeface="PMingLiU"/>
              </a:rPr>
              <a:t>ら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はこの</a:t>
            </a:r>
            <a:r>
              <a:rPr dirty="0" sz="1000" spc="-75">
                <a:solidFill>
                  <a:srgbClr val="FFFFFF"/>
                </a:solidFill>
                <a:latin typeface="DejaVu Sans"/>
                <a:cs typeface="DejaVu Sans"/>
              </a:rPr>
              <a:t>URL</a:t>
            </a:r>
            <a:r>
              <a:rPr dirty="0" sz="1000" spc="-100">
                <a:solidFill>
                  <a:srgbClr val="FFFFFF"/>
                </a:solidFill>
                <a:latin typeface="PMingLiU"/>
                <a:cs typeface="PMingLiU"/>
              </a:rPr>
              <a:t>を</a:t>
            </a:r>
            <a:r>
              <a:rPr dirty="0" sz="1000" spc="-105">
                <a:solidFill>
                  <a:srgbClr val="FFFFFF"/>
                </a:solidFill>
                <a:latin typeface="SimSun"/>
                <a:cs typeface="SimSun"/>
              </a:rPr>
              <a:t>指定して接続します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7026721" y="12195301"/>
            <a:ext cx="4873625" cy="367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50">
                <a:solidFill>
                  <a:srgbClr val="FFFFFF"/>
                </a:solidFill>
                <a:latin typeface="DejaVu Sans"/>
                <a:cs typeface="DejaVu Sans"/>
              </a:rPr>
              <a:t>AI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120">
                <a:solidFill>
                  <a:srgbClr val="FFFFFF"/>
                </a:solidFill>
                <a:latin typeface="PMingLiU"/>
                <a:cs typeface="PMingLiU"/>
              </a:rPr>
              <a:t>エージェント</a:t>
            </a:r>
            <a:r>
              <a:rPr dirty="0" sz="1150" spc="-165">
                <a:solidFill>
                  <a:srgbClr val="FFFFFF"/>
                </a:solidFill>
                <a:latin typeface="SimSun"/>
                <a:cs typeface="SimSun"/>
              </a:rPr>
              <a:t>と </a:t>
            </a:r>
            <a:r>
              <a:rPr dirty="0" sz="1150" spc="-85">
                <a:solidFill>
                  <a:srgbClr val="FFFFFF"/>
                </a:solidFill>
                <a:latin typeface="DejaVu Sans"/>
                <a:cs typeface="DejaVu Sans"/>
              </a:rPr>
              <a:t>MCP</a:t>
            </a:r>
            <a:r>
              <a:rPr dirty="0" sz="1150" spc="-40">
                <a:solidFill>
                  <a:srgbClr val="FFFFFF"/>
                </a:solidFill>
                <a:latin typeface="DejaVu Sans"/>
                <a:cs typeface="DejaVu Sans"/>
              </a:rPr>
              <a:t> (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Model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65">
                <a:solidFill>
                  <a:srgbClr val="FFFFFF"/>
                </a:solidFill>
                <a:latin typeface="DejaVu Sans"/>
                <a:cs typeface="DejaVu Sans"/>
              </a:rPr>
              <a:t>Protocol</a:t>
            </a:r>
            <a:r>
              <a:rPr dirty="0" sz="1150" spc="-25">
                <a:solidFill>
                  <a:srgbClr val="FFFFFF"/>
                </a:solidFill>
                <a:latin typeface="DejaVu Sans"/>
                <a:cs typeface="DejaVu Sans"/>
              </a:rPr>
              <a:t>) - </a:t>
            </a:r>
            <a:r>
              <a:rPr dirty="0" sz="1150" spc="-60">
                <a:solidFill>
                  <a:srgbClr val="FFFFFF"/>
                </a:solidFill>
                <a:latin typeface="DejaVu Sans"/>
                <a:cs typeface="DejaVu Sans"/>
              </a:rPr>
              <a:t>Microsoft</a:t>
            </a:r>
            <a:r>
              <a:rPr dirty="0" sz="1150" spc="-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75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15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150" spc="-2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  <a:endParaRPr sz="1150">
              <a:latin typeface="DejaVu Sans"/>
              <a:cs typeface="DejaVu Sans"/>
            </a:endParaRPr>
          </a:p>
          <a:p>
            <a:pPr marL="3934460">
              <a:lnSpc>
                <a:spcPct val="100000"/>
              </a:lnSpc>
              <a:spcBef>
                <a:spcPts val="345"/>
              </a:spcBef>
            </a:pPr>
            <a:r>
              <a:rPr dirty="0" sz="1000" spc="-70">
                <a:solidFill>
                  <a:srgbClr val="FFFFFF"/>
                </a:solidFill>
                <a:latin typeface="DejaVu Sans"/>
                <a:cs typeface="DejaVu Sans"/>
              </a:rPr>
              <a:t>Genspark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2025-05-30T04:15:17Z</dcterms:created>
  <dcterms:modified xsi:type="dcterms:W3CDTF">2025-05-30T04:15:17Z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Producer">
    <vt:lpwstr>pypdf</vt:lpwstr>
  </property>
  <property fmtid="{D5CDD505-2E9C-101B-9397-08002B2CF9AE}" pid="4" name="LastSaved">
    <vt:filetime>2025-05-30T00:00:00Z</vt:filetime>
  </property>
</Properties>
</file>