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AIエージェントとMCP</a:t>
            </a:r>
          </a:p>
          <a:p>
            <a:r>
              <a:t>(Model Context Protocol)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開発者向けセミナー</a:t>
            </a:r>
          </a:p>
          <a:p>
            <a:r>
              <a:t>2025年6月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MCPサーバー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AIエージェントと外部システム間の橋渡し役</a:t>
            </a:r>
          </a:p>
          <a:p>
            <a:pPr lvl="1"/>
            <a:r>
              <a:t>様々なサービスやAPIとの接続を提供</a:t>
            </a:r>
          </a:p>
          <a:p>
            <a:pPr lvl="1"/>
            <a:r>
              <a:t>標準化されたインターフェースで一貫性を保証</a:t>
            </a:r>
          </a:p>
          <a:p>
            <a:pPr lvl="1"/>
            <a:r>
              <a:t>Claude Desktopでの利用デモも提供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657600"/>
            <a:ext cx="73152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MCPサーバーアーキテクチャ:</a:t>
            </a:r>
          </a:p>
          <a:p>
            <a:r>
              <a:t>    </a:t>
            </a:r>
          </a:p>
          <a:p>
            <a:r>
              <a:t>    [AI Agent] ←→ [MCP Protocol] ←→ [MCP Server]</a:t>
            </a:r>
          </a:p>
          <a:p>
            <a:r>
              <a:t>                                          ↓</a:t>
            </a:r>
          </a:p>
          <a:p>
            <a:r>
              <a:t>                                   [Adapter Layer]</a:t>
            </a:r>
          </a:p>
          <a:p>
            <a:r>
              <a:t>                                          ↓</a:t>
            </a:r>
          </a:p>
          <a:p>
            <a:r>
              <a:t>                        [Database] [API] [File System] [Web Services]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MCPサーバー実装例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画像: https://docs.anthropic.com/en/docs/_next/image?url=%2Fen%2Fdocs%2F_next%2Fstatic%2Fmedia%2Fmcp-architecture.bfaa5e8c.png&amp;w=1080&amp;q=75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出典: Anthropic MCP Documentation - Claude Desktop MCP Integration Example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.NETでのMCPサーバー開発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Microsoft環境での開発支援</a:t>
            </a:r>
          </a:p>
          <a:p>
            <a:pPr lvl="1"/>
            <a:r>
              <a:t>.NET Framework/Coreでの実装</a:t>
            </a:r>
          </a:p>
          <a:p>
            <a:pPr lvl="1"/>
            <a:r>
              <a:t>豊富なライブラリとツールチェーンの活用</a:t>
            </a:r>
          </a:p>
          <a:p>
            <a:pPr lvl="1"/>
            <a:r>
              <a:t>実践的なデモンストレーション付き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Studio Codeでの利用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開発者にとって身近な環境での実装</a:t>
            </a:r>
          </a:p>
          <a:p>
            <a:pPr lvl="1"/>
            <a:r>
              <a:t>拡張機能によるMCPサポート</a:t>
            </a:r>
          </a:p>
          <a:p>
            <a:pPr lvl="1"/>
            <a:r>
              <a:t>AIエージェントとの直接的な連携</a:t>
            </a:r>
          </a:p>
          <a:p>
            <a:pPr lvl="1"/>
            <a:r>
              <a:t>実際のワークフローでのデモンストレーション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未来への展望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アプリケーションとサービスの性質が大きく変化</a:t>
            </a:r>
          </a:p>
          <a:p>
            <a:pPr lvl="1"/>
            <a:r>
              <a:t>近年提案されているマイクロアーキテクチャと同様の進化</a:t>
            </a:r>
          </a:p>
          <a:p>
            <a:pPr lvl="2"/>
            <a:r>
              <a:t>HTTP/HTTPSでマイクロサービスを接続するように</a:t>
            </a:r>
          </a:p>
          <a:p>
            <a:pPr lvl="2"/>
            <a:r>
              <a:t>MCPでAIエージェントを接続</a:t>
            </a:r>
          </a:p>
          <a:p>
            <a:pPr lvl="1"/>
            <a:r>
              <a:t>Microsoft、その他多くのIT企業がMCPを採用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まとめ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AIエージェントの時代が到来</a:t>
            </a:r>
          </a:p>
          <a:p>
            <a:pPr lvl="1"/>
            <a:r>
              <a:t>MCPがAIエージェント連携の標準プロトコルに</a:t>
            </a:r>
          </a:p>
          <a:p>
            <a:pPr lvl="1"/>
            <a:r>
              <a:t>開発者は新しいアーキテクチャパターンへの対応が必要</a:t>
            </a:r>
          </a:p>
          <a:p>
            <a:pPr lvl="1"/>
            <a:r>
              <a:t>実践的なデモと開発環境の整備が進行中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参考資料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Microsoft Build 2025 公式情報</a:t>
            </a:r>
          </a:p>
          <a:p>
            <a:pPr lvl="1"/>
            <a:r>
              <a:t>https://www.itmedia.co.jp/news/articles/2505/20/news097.html</a:t>
            </a:r>
          </a:p>
          <a:p>
            <a:pPr lvl="1"/>
            <a:r>
              <a:t>https://www.publickey1.jp/blog/25/windowsmcpaiwindows.html</a:t>
            </a:r>
          </a:p>
          <a:p>
            <a:pPr/>
            <a:r>
              <a:t>GitHub Copilot 関連</a:t>
            </a:r>
          </a:p>
          <a:p>
            <a:pPr lvl="1"/>
            <a:r>
              <a:t>https://github.com/features/copilot</a:t>
            </a:r>
          </a:p>
          <a:p>
            <a:pPr lvl="1"/>
            <a:r>
              <a:t>https://docs.github.com/en/copilot</a:t>
            </a:r>
          </a:p>
          <a:p>
            <a:pPr/>
            <a:r>
              <a:t>MCP (Model Context Protocol) 関連</a:t>
            </a:r>
          </a:p>
          <a:p>
            <a:pPr lvl="1"/>
            <a:r>
              <a:t>https://modelcontextprotocol.org/</a:t>
            </a:r>
          </a:p>
          <a:p>
            <a:pPr lvl="1"/>
            <a:r>
              <a:t>https://github.com/modelcontextprotocol</a:t>
            </a:r>
          </a:p>
          <a:p>
            <a:pPr/>
            <a:r>
              <a:t>AI エージェント関連</a:t>
            </a:r>
          </a:p>
          <a:p>
            <a:pPr lvl="1"/>
            <a:r>
              <a:t>https://openai.com/research/agents</a:t>
            </a:r>
          </a:p>
          <a:p>
            <a:pPr lvl="1"/>
            <a:r>
              <a:t>https://claude.ai/</a:t>
            </a:r>
          </a:p>
          <a:p>
            <a:pPr lvl="1"/>
            <a:r>
              <a:t>https://cursor.sh/</a:t>
            </a:r>
          </a:p>
          <a:p>
            <a:pPr lvl="1"/>
            <a:r>
              <a:t>https://github.com/cline/cline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AIエージェントとは？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AIエージェントは、ユーザーの代わりに行動し、タスクを実行するAIシステムです</a:t>
            </a:r>
          </a:p>
          <a:p>
            <a:pPr/>
            <a:r>
              <a:t>主要な例：</a:t>
            </a:r>
          </a:p>
          <a:p>
            <a:pPr lvl="1"/>
            <a:r>
              <a:t>GitHub Copilot Agent Mode (Visual Studio Code)</a:t>
            </a:r>
          </a:p>
          <a:p>
            <a:pPr lvl="2"/>
            <a:r>
              <a:t>類似ツール: Cline、Cursor</a:t>
            </a:r>
          </a:p>
          <a:p>
            <a:pPr lvl="1"/>
            <a:r>
              <a:t>GitHub Copilot Coding Agent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AIエージェントエコシステム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AIエージェントエコシステム:</a:t>
            </a:r>
          </a:p>
          <a:p>
            <a:r>
              <a:t>    </a:t>
            </a:r>
          </a:p>
          <a:p>
            <a:r>
              <a:t>                    [Human User]</a:t>
            </a:r>
          </a:p>
          <a:p>
            <a:r>
              <a:t>                         ↓</a:t>
            </a:r>
          </a:p>
          <a:p>
            <a:r>
              <a:t>                   [AI Assistant]</a:t>
            </a:r>
          </a:p>
          <a:p>
            <a:r>
              <a:t>                    ↙    ↓    ↘</a:t>
            </a:r>
          </a:p>
          <a:p>
            <a:r>
              <a:t>            [Code Agent] [Data Agent] [UI Agent]</a:t>
            </a:r>
          </a:p>
          <a:p>
            <a:r>
              <a:t>                 ↓           ↓           ↓</a:t>
            </a:r>
          </a:p>
          <a:p>
            <a:r>
              <a:t>              [GitHub]   [Database]   [Browser]</a:t>
            </a:r>
          </a:p>
          <a:p>
            <a:r>
              <a:t>                 ↓           ↓           ↓</a:t>
            </a:r>
          </a:p>
          <a:p>
            <a:r>
              <a:t>            [Repository] [Analytics] [Web Apps]</a:t>
            </a:r>
          </a:p>
          <a:p>
            <a:r>
              <a:t>    </a:t>
            </a:r>
          </a:p>
          <a:p>
            <a:r>
              <a:t>    全てのエージェントがMCPプロトコルで相互接続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Copilot Coding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画像: https://www.publickey1.jp/2025/github-codingagent-01.png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943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出典: GitHub Copilot Coding Agent発表資料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MCP (Model Context Protocol) とは？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AIエージェント同士が連携するためのプロトコル</a:t>
            </a:r>
          </a:p>
          <a:p>
            <a:pPr/>
            <a:r>
              <a:t>Microsoftが全面採用を発表</a:t>
            </a:r>
          </a:p>
          <a:p>
            <a:pPr lvl="1"/>
            <a:r>
              <a:t>Windows、Microsoft 365などの主要製品でサポート</a:t>
            </a:r>
          </a:p>
          <a:p>
            <a:pPr lvl="1"/>
            <a:r>
              <a:t>AIエージェント間のスムーズな情報交換と連携を実現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MCP概念図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画像: https://www.publickey1.jp/2025/windows-support-mcp.png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621792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出典: [速報] MicrosoftがWindowsでMCPサポートを発表、AIエージェントがWindowsやアプリと連携可能に - Publickey</a:t>
            </a:r>
          </a:p>
          <a:p>
            <a:r>
              <a:t>https://www.publickey1.jp/blog/25/windowsmcpaiwindows.html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Microsoft BUILD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2025年5月20-23日開催</a:t>
            </a:r>
          </a:p>
          <a:p>
            <a:pPr/>
            <a:r>
              <a:t>テーマ: 「AIエージェントの時代」</a:t>
            </a:r>
          </a:p>
          <a:p>
            <a:pPr lvl="1"/>
            <a:r>
              <a:t>CEO Nadellaが従来のAIモデルからAIエージェントへの進化を強調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2004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画像: https://image.itmedia.co.jp/news/articles/2505/20/l_yu_satya.jpg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主な発表内容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MCPサーバーレジストリの提供</a:t>
            </a:r>
          </a:p>
          <a:p>
            <a:pPr/>
            <a:r>
              <a:t>WindowsでのMCPサポート</a:t>
            </a:r>
          </a:p>
          <a:p>
            <a:pPr/>
            <a:r>
              <a:t>Microsoft 365でのMCPサポート</a:t>
            </a:r>
          </a:p>
          <a:p>
            <a:pPr/>
            <a:r>
              <a:t>GitHub Copilot Coding Agentの発表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マルチエージェントオーケストレーション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複数のAIエージェントが連携して複雑なタスクを実行</a:t>
            </a:r>
          </a:p>
          <a:p>
            <a:pPr lvl="1"/>
            <a:r>
              <a:t>各エージェントが専門的な役割を担当</a:t>
            </a:r>
          </a:p>
          <a:p>
            <a:pPr lvl="1"/>
            <a:r>
              <a:t>MCPプロトコルにより効率的な情報共有</a:t>
            </a:r>
          </a:p>
          <a:p>
            <a:pPr lvl="1"/>
            <a:r>
              <a:t>サービス、OS、アプリケーション、Webページとの連携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657600"/>
            <a:ext cx="73152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マルチエージェント構成例:</a:t>
            </a:r>
          </a:p>
          <a:p>
            <a:r>
              <a:t>    </a:t>
            </a:r>
          </a:p>
          <a:p>
            <a:r>
              <a:t>    [UI Agent] ←→ [MCP Protocol] ←→ [API Agent]</a:t>
            </a:r>
          </a:p>
          <a:p>
            <a:r>
              <a:t>         ↕                              ↕</a:t>
            </a:r>
          </a:p>
          <a:p>
            <a:r>
              <a:t>    [User Interface]              [External Services]</a:t>
            </a:r>
          </a:p>
          <a:p>
            <a:r>
              <a:t>         ↕                              ↕  </a:t>
            </a:r>
          </a:p>
          <a:p>
            <a:r>
              <a:t>    [Analytics Agent] ←→ [MCP] ←→ [Database Agent]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