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slides/slide94.xml" ContentType="application/vnd.openxmlformats-officedocument.presentationml.slide+xml"/>
  <Override PartName="/ppt/slides/slide142.xml" ContentType="application/vnd.openxmlformats-officedocument.presentationml.slide+xml"/>
  <Override PartName="/ppt/slides/slide229.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s/slide218.xml" ContentType="application/vnd.openxmlformats-officedocument.presentationml.slide+xml"/>
  <Override PartName="/ppt/slides/slide25.xml" ContentType="application/vnd.openxmlformats-officedocument.presentationml.slide+xml"/>
  <Override PartName="/ppt/slides/slide72.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23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69.xml" ContentType="application/vnd.openxmlformats-officedocument.presentationml.slide+xml"/>
  <Override PartName="/ppt/slides/slide221.xml" ContentType="application/vnd.openxmlformats-officedocument.presentationml.slide+xml"/>
  <Override PartName="/ppt/tableStyles.xml" ContentType="application/vnd.openxmlformats-officedocument.presentationml.tableStyles+xml"/>
  <Override PartName="/ppt/slides/slide147.xml" ContentType="application/vnd.openxmlformats-officedocument.presentationml.slide+xml"/>
  <Override PartName="/ppt/slides/slide158.xml" ContentType="application/vnd.openxmlformats-officedocument.presentationml.slide+xml"/>
  <Override PartName="/ppt/slides/slide194.xml" ContentType="application/vnd.openxmlformats-officedocument.presentationml.slide+xml"/>
  <Override PartName="/ppt/slides/slide210.xml" ContentType="application/vnd.openxmlformats-officedocument.presentationml.slide+xml"/>
  <Override PartName="/ppt/slides/slide99.xml" ContentType="application/vnd.openxmlformats-officedocument.presentationml.slide+xml"/>
  <Override PartName="/ppt/slides/slide136.xml" ContentType="application/vnd.openxmlformats-officedocument.presentationml.slide+xml"/>
  <Override PartName="/ppt/slides/slide183.xml" ContentType="application/vnd.openxmlformats-officedocument.presentationml.slide+xml"/>
  <Override PartName="/ppt/notesSlides/notesSlide7.xml" ContentType="application/vnd.openxmlformats-officedocument.presentationml.notesSlide+xml"/>
  <Override PartName="/ppt/slides/slide77.xml" ContentType="application/vnd.openxmlformats-officedocument.presentationml.slide+xml"/>
  <Override PartName="/ppt/slides/slide88.xml" ContentType="application/vnd.openxmlformats-officedocument.presentationml.slide+xml"/>
  <Override PartName="/ppt/slides/slide125.xml" ContentType="application/vnd.openxmlformats-officedocument.presentationml.slide+xml"/>
  <Override PartName="/ppt/slides/slide172.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66.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50.xml" ContentType="application/vnd.openxmlformats-officedocument.presentationml.slide+xml"/>
  <Override PartName="/ppt/slides/slide161.xml" ContentType="application/vnd.openxmlformats-officedocument.presentationml.slide+xml"/>
  <Override PartName="/ppt/slides/slide2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55.xml" ContentType="application/vnd.openxmlformats-officedocument.presentationml.slide+xml"/>
  <Override PartName="/ppt/slides/slide237.xml" ContentType="application/vnd.openxmlformats-officedocument.presentationml.slide+xml"/>
  <Override PartName="/ppt/theme/theme2.xml" ContentType="application/vnd.openxmlformats-officedocument.theme+xml"/>
  <Override PartName="/ppt/slides/slide33.xml" ContentType="application/vnd.openxmlformats-officedocument.presentationml.slide+xml"/>
  <Override PartName="/ppt/slides/slide44.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215.xml" ContentType="application/vnd.openxmlformats-officedocument.presentationml.slide+xml"/>
  <Override PartName="/ppt/slides/slide226.xml" ContentType="application/vnd.openxmlformats-officedocument.presentationml.slide+xml"/>
  <Default Extension="emf" ContentType="image/x-emf"/>
  <Override PartName="/ppt/presentation.xml" ContentType="application/vnd.openxmlformats-officedocument.presentationml.presentation.main+xml"/>
  <Override PartName="/ppt/slides/slide22.xml" ContentType="application/vnd.openxmlformats-officedocument.presentationml.slide+xml"/>
  <Override PartName="/ppt/slides/slide199.xml" ContentType="application/vnd.openxmlformats-officedocument.presentationml.slide+xml"/>
  <Override PartName="/ppt/slides/slide204.xml" ContentType="application/vnd.openxmlformats-officedocument.presentationml.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188.xml" ContentType="application/vnd.openxmlformats-officedocument.presentationml.slide+xml"/>
  <Override PartName="/ppt/slides/slide240.xml" ContentType="application/vnd.openxmlformats-officedocument.presentationml.slide+xml"/>
  <Override PartName="/ppt/notesSlides/notesSlide13.xml" ContentType="application/vnd.openxmlformats-officedocument.presentationml.notesSlide+xml"/>
  <Override PartName="/ppt/slides/slide119.xml" ContentType="application/vnd.openxmlformats-officedocument.presentationml.slide+xml"/>
  <Override PartName="/ppt/slides/slide166.xml" ContentType="application/vnd.openxmlformats-officedocument.presentationml.slide+xml"/>
  <Override PartName="/ppt/slides/slide177.xml" ContentType="application/vnd.openxmlformats-officedocument.presentationml.slide+xml"/>
  <Override PartName="/ppt/slideLayouts/slideLayout10.xml" ContentType="application/vnd.openxmlformats-officedocument.presentationml.slideLayout+xml"/>
  <Override PartName="/ppt/slides/slide108.xml" ContentType="application/vnd.openxmlformats-officedocument.presentationml.slide+xml"/>
  <Override PartName="/ppt/slides/slide155.xml" ContentType="application/vnd.openxmlformats-officedocument.presentationml.slide+xml"/>
  <Override PartName="/ppt/slides/slide49.xml" ContentType="application/vnd.openxmlformats-officedocument.presentationml.slide+xml"/>
  <Override PartName="/ppt/slides/slide96.xml" ContentType="application/vnd.openxmlformats-officedocument.presentationml.slide+xml"/>
  <Override PartName="/ppt/slides/slide144.xml" ContentType="application/vnd.openxmlformats-officedocument.presentationml.slide+xml"/>
  <Override PartName="/ppt/slides/slide191.xml" ContentType="application/vnd.openxmlformats-officedocument.presentationml.slide+xml"/>
  <Override PartName="/ppt/notesSlides/notesSlide4.xml" ContentType="application/vnd.openxmlformats-officedocument.presentationml.notesSlide+xml"/>
  <Override PartName="/ppt/slides/slide38.xml" ContentType="application/vnd.openxmlformats-officedocument.presentationml.slide+xml"/>
  <Override PartName="/ppt/slides/slide85.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s/slide180.xml" ContentType="application/vnd.openxmlformats-officedocument.presentationml.slide+xml"/>
  <Override PartName="/ppt/slides/slide27.xml" ContentType="application/vnd.openxmlformats-officedocument.presentationml.slide+xml"/>
  <Override PartName="/ppt/slides/slide74.xml" ContentType="application/vnd.openxmlformats-officedocument.presentationml.slide+xml"/>
  <Override PartName="/ppt/slides/slide111.xml" ContentType="application/vnd.openxmlformats-officedocument.presentationml.slide+xml"/>
  <Override PartName="/ppt/slides/slide209.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100.xml" ContentType="application/vnd.openxmlformats-officedocument.presentationml.slide+xml"/>
  <Override PartName="/ppt/slides/slide234.xml" ContentType="application/vnd.openxmlformats-officedocument.presentationml.slide+xml"/>
  <Override PartName="/ppt/slides/slide245.xml" ContentType="application/vnd.openxmlformats-officedocument.presentationml.slide+xml"/>
  <Default Extension="wmf" ContentType="image/x-wmf"/>
  <Override PartName="/ppt/notesSlides/notesSlide18.xml" ContentType="application/vnd.openxmlformats-officedocument.presentationml.notesSlide+xml"/>
  <Override PartName="/ppt/slides/slide41.xml" ContentType="application/vnd.openxmlformats-officedocument.presentationml.slide+xml"/>
  <Override PartName="/ppt/slides/slide223.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s/slide149.xml" ContentType="application/vnd.openxmlformats-officedocument.presentationml.slide+xml"/>
  <Override PartName="/ppt/slides/slide178.xml" ContentType="application/vnd.openxmlformats-officedocument.presentationml.slide+xml"/>
  <Override PartName="/ppt/slides/slide196.xml" ContentType="application/vnd.openxmlformats-officedocument.presentationml.slide+xml"/>
  <Override PartName="/ppt/slides/slide212.xml" ContentType="application/vnd.openxmlformats-officedocument.presentationml.slide+xml"/>
  <Override PartName="/ppt/slides/slide2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slides/slide138.xml" ContentType="application/vnd.openxmlformats-officedocument.presentationml.slide+xml"/>
  <Override PartName="/ppt/slides/slide167.xml" ContentType="application/vnd.openxmlformats-officedocument.presentationml.slide+xml"/>
  <Override PartName="/ppt/slides/slide185.xml" ContentType="application/vnd.openxmlformats-officedocument.presentationml.slide+xml"/>
  <Override PartName="/ppt/slides/slide201.xml" ContentType="application/vnd.openxmlformats-officedocument.presentationml.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145.xml" ContentType="application/vnd.openxmlformats-officedocument.presentationml.slide+xml"/>
  <Override PartName="/ppt/slides/slide156.xml" ContentType="application/vnd.openxmlformats-officedocument.presentationml.slide+xml"/>
  <Override PartName="/ppt/slides/slide174.xml" ContentType="application/vnd.openxmlformats-officedocument.presentationml.slide+xml"/>
  <Override PartName="/ppt/slides/slide192.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s/slide163.xml" ContentType="application/vnd.openxmlformats-officedocument.presentationml.slide+xml"/>
  <Override PartName="/ppt/slides/slide181.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141.xml" ContentType="application/vnd.openxmlformats-officedocument.presentationml.slide+xml"/>
  <Override PartName="/ppt/slides/slide152.xml" ContentType="application/vnd.openxmlformats-officedocument.presentationml.slide+xml"/>
  <Override PartName="/ppt/slides/slide170.xml" ContentType="application/vnd.openxmlformats-officedocument.presentationml.slide+xml"/>
  <Override PartName="/ppt/slides/slide239.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s/slide217.xml" ContentType="application/vnd.openxmlformats-officedocument.presentationml.slide+xml"/>
  <Override PartName="/ppt/slides/slide228.xml" ContentType="application/vnd.openxmlformats-officedocument.presentationml.slide+xml"/>
  <Override PartName="/ppt/slides/slide2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Override PartName="/ppt/slides/slide206.xml" ContentType="application/vnd.openxmlformats-officedocument.presentationml.slide+xml"/>
  <Override PartName="/ppt/slides/slide235.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s/slide213.xml" ContentType="application/vnd.openxmlformats-officedocument.presentationml.slide+xml"/>
  <Override PartName="/ppt/slides/slide224.xml" ContentType="application/vnd.openxmlformats-officedocument.presentationml.slide+xml"/>
  <Override PartName="/ppt/slides/slide2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slides/slide20.xml" ContentType="application/vnd.openxmlformats-officedocument.presentationml.slide+xml"/>
  <Override PartName="/ppt/slides/slide168.xml" ContentType="application/vnd.openxmlformats-officedocument.presentationml.slide+xml"/>
  <Override PartName="/ppt/slides/slide179.xml" ContentType="application/vnd.openxmlformats-officedocument.presentationml.slide+xml"/>
  <Override PartName="/ppt/slides/slide197.xml" ContentType="application/vnd.openxmlformats-officedocument.presentationml.slide+xml"/>
  <Override PartName="/ppt/slides/slide202.xml" ContentType="application/vnd.openxmlformats-officedocument.presentationml.slide+xml"/>
  <Override PartName="/ppt/slides/slide231.xml" ContentType="application/vnd.openxmlformats-officedocument.presentationml.slide+xml"/>
  <Override PartName="/ppt/notesSlides/notesSlide22.xml" ContentType="application/vnd.openxmlformats-officedocument.presentationml.notesSlide+xml"/>
  <Override PartName="/ppt/slides/slide139.xml" ContentType="application/vnd.openxmlformats-officedocument.presentationml.slide+xml"/>
  <Override PartName="/ppt/slides/slide157.xml" ContentType="application/vnd.openxmlformats-officedocument.presentationml.slide+xml"/>
  <Override PartName="/ppt/slides/slide186.xml" ContentType="application/vnd.openxmlformats-officedocument.presentationml.slide+xml"/>
  <Override PartName="/ppt/slides/slide220.xml" ContentType="application/vnd.openxmlformats-officedocument.presentationml.slide+xml"/>
  <Override PartName="/ppt/notesSlides/notesSlide11.xml" ContentType="application/vnd.openxmlformats-officedocument.presentationml.notesSlide+xml"/>
  <Override PartName="/ppt/slides/slide98.xml" ContentType="application/vnd.openxmlformats-officedocument.presentationml.slide+xml"/>
  <Override PartName="/ppt/slides/slide117.xml" ContentType="application/vnd.openxmlformats-officedocument.presentationml.slide+xml"/>
  <Override PartName="/ppt/slides/slide128.xml" ContentType="application/vnd.openxmlformats-officedocument.presentationml.slide+xml"/>
  <Override PartName="/ppt/slides/slide146.xml" ContentType="application/vnd.openxmlformats-officedocument.presentationml.slide+xml"/>
  <Override PartName="/ppt/slides/slide164.xml" ContentType="application/vnd.openxmlformats-officedocument.presentationml.slide+xml"/>
  <Override PartName="/ppt/slides/slide175.xml" ContentType="application/vnd.openxmlformats-officedocument.presentationml.slide+xml"/>
  <Override PartName="/ppt/slides/slide193.xml" ContentType="application/vnd.openxmlformats-officedocument.presentationml.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106.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ppt/slides/slide153.xml" ContentType="application/vnd.openxmlformats-officedocument.presentationml.slide+xml"/>
  <Override PartName="/ppt/slides/slide171.xml" ContentType="application/vnd.openxmlformats-officedocument.presentationml.slide+xml"/>
  <Override PartName="/ppt/slides/slide182.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slides/slide113.xml" ContentType="application/vnd.openxmlformats-officedocument.presentationml.slide+xml"/>
  <Override PartName="/ppt/slides/slide160.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102.xml" ContentType="application/vnd.openxmlformats-officedocument.presentationml.slide+xml"/>
  <Override PartName="/ppt/slides/slide236.xml" ContentType="application/vnd.openxmlformats-officedocument.presentationml.slide+xml"/>
  <Override PartName="/ppt/slides/slide247.xml" ContentType="application/vnd.openxmlformats-officedocument.presentationml.slide+xml"/>
  <Override PartName="/ppt/slideLayouts/slideLayout6.xml" ContentType="application/vnd.openxmlformats-officedocument.presentationml.slideLayout+xml"/>
  <Override PartName="/ppt/slides/slide43.xml" ContentType="application/vnd.openxmlformats-officedocument.presentationml.slide+xml"/>
  <Override PartName="/ppt/slides/slide90.xml" ContentType="application/vnd.openxmlformats-officedocument.presentationml.slide+xml"/>
  <Override PartName="/ppt/slides/slide225.xml" ContentType="application/vnd.openxmlformats-officedocument.presentationml.slide+xml"/>
  <Override PartName="/ppt/theme/theme1.xml" ContentType="application/vnd.openxmlformats-officedocument.theme+xml"/>
  <Override PartName="/ppt/slides/slide32.xml" ContentType="application/vnd.openxmlformats-officedocument.presentationml.slide+xml"/>
  <Override PartName="/ppt/slides/slide214.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slides/slide187.xml" ContentType="application/vnd.openxmlformats-officedocument.presentationml.slide+xml"/>
  <Override PartName="/ppt/slides/slide198.xml" ContentType="application/vnd.openxmlformats-officedocument.presentationml.slide+xml"/>
  <Override PartName="/ppt/slides/slide203.xml" ContentType="application/vnd.openxmlformats-officedocument.presentationml.slide+xml"/>
  <Override PartName="/ppt/slides/slide250.xml" ContentType="application/vnd.openxmlformats-officedocument.presentationml.slide+xml"/>
  <Override PartName="/ppt/notesSlides/notesSlide23.xml" ContentType="application/vnd.openxmlformats-officedocument.presentationml.notesSlide+xml"/>
  <Override PartName="/ppt/slides/slide129.xml" ContentType="application/vnd.openxmlformats-officedocument.presentationml.slide+xml"/>
  <Override PartName="/ppt/slides/slide176.xml" ContentType="application/vnd.openxmlformats-officedocument.presentationml.slide+xml"/>
  <Override PartName="/ppt/notesSlides/notesSlide12.xml" ContentType="application/vnd.openxmlformats-officedocument.presentationml.notesSlide+xml"/>
  <Override PartName="/ppt/slides/slide118.xml" ContentType="application/vnd.openxmlformats-officedocument.presentationml.slide+xml"/>
  <Override PartName="/ppt/slides/slide165.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107.xml" ContentType="application/vnd.openxmlformats-officedocument.presentationml.slide+xml"/>
  <Override PartName="/ppt/slides/slide143.xml" ContentType="application/vnd.openxmlformats-officedocument.presentationml.slide+xml"/>
  <Override PartName="/ppt/slides/slide154.xml" ContentType="application/vnd.openxmlformats-officedocument.presentationml.slide+xml"/>
  <Override PartName="/ppt/slides/slide190.xml" ContentType="application/vnd.openxmlformats-officedocument.presentationml.slide+xml"/>
  <Override PartName="/ppt/viewProps.xml" ContentType="application/vnd.openxmlformats-officedocument.presentationml.viewProps+xml"/>
  <Override PartName="/ppt/slides/slide48.xml" ContentType="application/vnd.openxmlformats-officedocument.presentationml.slide+xml"/>
  <Override PartName="/ppt/slides/slide95.xml" ContentType="application/vnd.openxmlformats-officedocument.presentationml.slide+xml"/>
  <Override PartName="/ppt/slides/slide132.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slides/slide208.xml" ContentType="application/vnd.openxmlformats-officedocument.presentationml.slide+xml"/>
  <Override PartName="/ppt/slides/slide219.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s/slide110.xml" ContentType="application/vnd.openxmlformats-officedocument.presentationml.slide+xml"/>
  <Override PartName="/ppt/slides/slide2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slides/slide51.xml" ContentType="application/vnd.openxmlformats-officedocument.presentationml.slide+xml"/>
  <Override PartName="/ppt/slides/slide233.xml" ContentType="application/vnd.openxmlformats-officedocument.presentationml.slide+xml"/>
  <Override PartName="/ppt/slides/slide40.xml" ContentType="application/vnd.openxmlformats-officedocument.presentationml.slide+xml"/>
  <Override PartName="/ppt/slides/slide159.xml" ContentType="application/vnd.openxmlformats-officedocument.presentationml.slide+xml"/>
  <Override PartName="/ppt/slides/slide211.xml" ContentType="application/vnd.openxmlformats-officedocument.presentationml.slide+xml"/>
  <Override PartName="/ppt/slides/slide222.xml" ContentType="application/vnd.openxmlformats-officedocument.presentationml.slide+xml"/>
  <Override PartName="/ppt/slides/slide148.xml" ContentType="application/vnd.openxmlformats-officedocument.presentationml.slide+xml"/>
  <Override PartName="/ppt/slides/slide195.xml" ContentType="application/vnd.openxmlformats-officedocument.presentationml.slide+xml"/>
  <Override PartName="/ppt/slides/slide200.xml" ContentType="application/vnd.openxmlformats-officedocument.presentationml.slide+xml"/>
  <Default Extension="vml" ContentType="application/vnd.openxmlformats-officedocument.vmlDrawing"/>
  <Override PartName="/ppt/notesSlides/notesSlide8.xml" ContentType="application/vnd.openxmlformats-officedocument.presentationml.notesSlide+xml"/>
  <Override PartName="/ppt/notesSlides/notesSlide20.xml" ContentType="application/vnd.openxmlformats-officedocument.presentationml.notesSlide+xml"/>
  <Override PartName="/ppt/slides/slide89.xml" ContentType="application/vnd.openxmlformats-officedocument.presentationml.slide+xml"/>
  <Override PartName="/ppt/slides/slide126.xml" ContentType="application/vnd.openxmlformats-officedocument.presentationml.slide+xml"/>
  <Override PartName="/ppt/slides/slide137.xml" ContentType="application/vnd.openxmlformats-officedocument.presentationml.slide+xml"/>
  <Override PartName="/ppt/slides/slide173.xml" ContentType="application/vnd.openxmlformats-officedocument.presentationml.slide+xml"/>
  <Override PartName="/ppt/slides/slide184.xml" ContentType="application/vnd.openxmlformats-officedocument.presentationml.slide+xml"/>
  <Override PartName="/ppt/slides/slide78.xml" ContentType="application/vnd.openxmlformats-officedocument.presentationml.slide+xml"/>
  <Override PartName="/ppt/slides/slide115.xml" ContentType="application/vnd.openxmlformats-officedocument.presentationml.slide+xml"/>
  <Override PartName="/ppt/slides/slide162.xml" ContentType="application/vnd.openxmlformats-officedocument.presentationml.slide+xml"/>
  <Override PartName="/ppt/handoutMasters/handoutMaster1.xml" ContentType="application/vnd.openxmlformats-officedocument.presentationml.handoutMaster+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104.xml" ContentType="application/vnd.openxmlformats-officedocument.presentationml.slide+xml"/>
  <Override PartName="/ppt/slides/slide151.xml" ContentType="application/vnd.openxmlformats-officedocument.presentationml.slide+xml"/>
  <Override PartName="/ppt/slides/slide238.xml" ContentType="application/vnd.openxmlformats-officedocument.presentationml.slide+xml"/>
  <Override PartName="/ppt/slides/slide24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slides/slide140.xml" ContentType="application/vnd.openxmlformats-officedocument.presentationml.slide+xml"/>
  <Override PartName="/ppt/slides/slide227.xml" ContentType="application/vnd.openxmlformats-officedocument.presentationml.slide+xml"/>
  <Override PartName="/ppt/theme/theme3.xml" ContentType="application/vnd.openxmlformats-officedocument.theme+xml"/>
  <Override PartName="/ppt/slides/slide34.xml" ContentType="application/vnd.openxmlformats-officedocument.presentationml.slide+xml"/>
  <Override PartName="/ppt/slides/slide81.xml" ContentType="application/vnd.openxmlformats-officedocument.presentationml.slide+xml"/>
  <Override PartName="/ppt/slides/slide216.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slides/slide189.xml" ContentType="application/vnd.openxmlformats-officedocument.presentationml.slide+xml"/>
  <Override PartName="/ppt/slides/slide205.xml" ContentType="application/vnd.openxmlformats-officedocument.presentationml.slide+xml"/>
  <Override PartName="/ppt/slides/slide241.xml" ContentType="application/vnd.openxmlformats-officedocument.presentationml.slide+xml"/>
  <Override PartName="/ppt/notesSlides/notesSlide2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2"/>
  </p:notesMasterIdLst>
  <p:handoutMasterIdLst>
    <p:handoutMasterId r:id="rId253"/>
  </p:handoutMasterIdLst>
  <p:sldIdLst>
    <p:sldId id="256" r:id="rId2"/>
    <p:sldId id="412" r:id="rId3"/>
    <p:sldId id="413" r:id="rId4"/>
    <p:sldId id="257" r:id="rId5"/>
    <p:sldId id="259" r:id="rId6"/>
    <p:sldId id="260" r:id="rId7"/>
    <p:sldId id="261" r:id="rId8"/>
    <p:sldId id="378" r:id="rId9"/>
    <p:sldId id="559" r:id="rId10"/>
    <p:sldId id="258" r:id="rId11"/>
    <p:sldId id="464" r:id="rId12"/>
    <p:sldId id="266" r:id="rId13"/>
    <p:sldId id="267" r:id="rId14"/>
    <p:sldId id="386" r:id="rId15"/>
    <p:sldId id="410" r:id="rId16"/>
    <p:sldId id="411" r:id="rId17"/>
    <p:sldId id="387" r:id="rId18"/>
    <p:sldId id="305" r:id="rId19"/>
    <p:sldId id="306" r:id="rId20"/>
    <p:sldId id="307" r:id="rId21"/>
    <p:sldId id="269" r:id="rId22"/>
    <p:sldId id="416" r:id="rId23"/>
    <p:sldId id="384" r:id="rId24"/>
    <p:sldId id="414" r:id="rId25"/>
    <p:sldId id="415" r:id="rId26"/>
    <p:sldId id="270" r:id="rId27"/>
    <p:sldId id="271" r:id="rId28"/>
    <p:sldId id="420" r:id="rId29"/>
    <p:sldId id="421" r:id="rId30"/>
    <p:sldId id="272" r:id="rId31"/>
    <p:sldId id="427" r:id="rId32"/>
    <p:sldId id="426" r:id="rId33"/>
    <p:sldId id="428" r:id="rId34"/>
    <p:sldId id="273" r:id="rId35"/>
    <p:sldId id="423" r:id="rId36"/>
    <p:sldId id="424" r:id="rId37"/>
    <p:sldId id="425" r:id="rId38"/>
    <p:sldId id="274" r:id="rId39"/>
    <p:sldId id="275" r:id="rId40"/>
    <p:sldId id="276" r:id="rId41"/>
    <p:sldId id="437" r:id="rId42"/>
    <p:sldId id="438" r:id="rId43"/>
    <p:sldId id="439" r:id="rId44"/>
    <p:sldId id="277" r:id="rId45"/>
    <p:sldId id="440" r:id="rId46"/>
    <p:sldId id="455" r:id="rId47"/>
    <p:sldId id="278" r:id="rId48"/>
    <p:sldId id="441" r:id="rId49"/>
    <p:sldId id="442" r:id="rId50"/>
    <p:sldId id="443" r:id="rId51"/>
    <p:sldId id="444" r:id="rId52"/>
    <p:sldId id="445" r:id="rId53"/>
    <p:sldId id="446" r:id="rId54"/>
    <p:sldId id="447" r:id="rId55"/>
    <p:sldId id="449" r:id="rId56"/>
    <p:sldId id="448" r:id="rId57"/>
    <p:sldId id="450" r:id="rId58"/>
    <p:sldId id="451" r:id="rId59"/>
    <p:sldId id="453" r:id="rId60"/>
    <p:sldId id="454" r:id="rId61"/>
    <p:sldId id="470" r:id="rId62"/>
    <p:sldId id="572" r:id="rId63"/>
    <p:sldId id="480" r:id="rId64"/>
    <p:sldId id="280" r:id="rId65"/>
    <p:sldId id="463" r:id="rId66"/>
    <p:sldId id="281" r:id="rId67"/>
    <p:sldId id="282" r:id="rId68"/>
    <p:sldId id="400" r:id="rId69"/>
    <p:sldId id="434" r:id="rId70"/>
    <p:sldId id="435" r:id="rId71"/>
    <p:sldId id="436" r:id="rId72"/>
    <p:sldId id="456" r:id="rId73"/>
    <p:sldId id="401" r:id="rId74"/>
    <p:sldId id="283" r:id="rId75"/>
    <p:sldId id="407" r:id="rId76"/>
    <p:sldId id="408" r:id="rId77"/>
    <p:sldId id="409" r:id="rId78"/>
    <p:sldId id="432" r:id="rId79"/>
    <p:sldId id="431" r:id="rId80"/>
    <p:sldId id="284" r:id="rId81"/>
    <p:sldId id="330" r:id="rId82"/>
    <p:sldId id="560" r:id="rId83"/>
    <p:sldId id="329"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7" r:id="rId99"/>
    <p:sldId id="348" r:id="rId100"/>
    <p:sldId id="457" r:id="rId101"/>
    <p:sldId id="458" r:id="rId102"/>
    <p:sldId id="459" r:id="rId103"/>
    <p:sldId id="349" r:id="rId104"/>
    <p:sldId id="350" r:id="rId105"/>
    <p:sldId id="351" r:id="rId106"/>
    <p:sldId id="352" r:id="rId107"/>
    <p:sldId id="353" r:id="rId108"/>
    <p:sldId id="354" r:id="rId109"/>
    <p:sldId id="355" r:id="rId110"/>
    <p:sldId id="356" r:id="rId111"/>
    <p:sldId id="357" r:id="rId112"/>
    <p:sldId id="358" r:id="rId113"/>
    <p:sldId id="359" r:id="rId114"/>
    <p:sldId id="360" r:id="rId115"/>
    <p:sldId id="361" r:id="rId116"/>
    <p:sldId id="362" r:id="rId117"/>
    <p:sldId id="460" r:id="rId118"/>
    <p:sldId id="461" r:id="rId119"/>
    <p:sldId id="363" r:id="rId120"/>
    <p:sldId id="364" r:id="rId121"/>
    <p:sldId id="365" r:id="rId122"/>
    <p:sldId id="366" r:id="rId123"/>
    <p:sldId id="367" r:id="rId124"/>
    <p:sldId id="368" r:id="rId125"/>
    <p:sldId id="369" r:id="rId126"/>
    <p:sldId id="289" r:id="rId127"/>
    <p:sldId id="290" r:id="rId128"/>
    <p:sldId id="491" r:id="rId129"/>
    <p:sldId id="291" r:id="rId130"/>
    <p:sldId id="492" r:id="rId131"/>
    <p:sldId id="518" r:id="rId132"/>
    <p:sldId id="516" r:id="rId133"/>
    <p:sldId id="517" r:id="rId134"/>
    <p:sldId id="558" r:id="rId135"/>
    <p:sldId id="502" r:id="rId136"/>
    <p:sldId id="503" r:id="rId137"/>
    <p:sldId id="504" r:id="rId138"/>
    <p:sldId id="505" r:id="rId139"/>
    <p:sldId id="506" r:id="rId140"/>
    <p:sldId id="507" r:id="rId141"/>
    <p:sldId id="508" r:id="rId142"/>
    <p:sldId id="509" r:id="rId143"/>
    <p:sldId id="510" r:id="rId144"/>
    <p:sldId id="511" r:id="rId145"/>
    <p:sldId id="512" r:id="rId146"/>
    <p:sldId id="513" r:id="rId147"/>
    <p:sldId id="514" r:id="rId148"/>
    <p:sldId id="515" r:id="rId149"/>
    <p:sldId id="494" r:id="rId150"/>
    <p:sldId id="292" r:id="rId151"/>
    <p:sldId id="469" r:id="rId152"/>
    <p:sldId id="370" r:id="rId153"/>
    <p:sldId id="467" r:id="rId154"/>
    <p:sldId id="371" r:id="rId155"/>
    <p:sldId id="466" r:id="rId156"/>
    <p:sldId id="462" r:id="rId157"/>
    <p:sldId id="372" r:id="rId158"/>
    <p:sldId id="373" r:id="rId159"/>
    <p:sldId id="468" r:id="rId160"/>
    <p:sldId id="553" r:id="rId161"/>
    <p:sldId id="554" r:id="rId162"/>
    <p:sldId id="556" r:id="rId163"/>
    <p:sldId id="557" r:id="rId164"/>
    <p:sldId id="375" r:id="rId165"/>
    <p:sldId id="376" r:id="rId166"/>
    <p:sldId id="377" r:id="rId167"/>
    <p:sldId id="475" r:id="rId168"/>
    <p:sldId id="472" r:id="rId169"/>
    <p:sldId id="474" r:id="rId170"/>
    <p:sldId id="476" r:id="rId171"/>
    <p:sldId id="471" r:id="rId172"/>
    <p:sldId id="473" r:id="rId173"/>
    <p:sldId id="477" r:id="rId174"/>
    <p:sldId id="294" r:id="rId175"/>
    <p:sldId id="298" r:id="rId176"/>
    <p:sldId id="495" r:id="rId177"/>
    <p:sldId id="486" r:id="rId178"/>
    <p:sldId id="496" r:id="rId179"/>
    <p:sldId id="497" r:id="rId180"/>
    <p:sldId id="498" r:id="rId181"/>
    <p:sldId id="499" r:id="rId182"/>
    <p:sldId id="500" r:id="rId183"/>
    <p:sldId id="501" r:id="rId184"/>
    <p:sldId id="308" r:id="rId185"/>
    <p:sldId id="309" r:id="rId186"/>
    <p:sldId id="310" r:id="rId187"/>
    <p:sldId id="311" r:id="rId188"/>
    <p:sldId id="478" r:id="rId189"/>
    <p:sldId id="479" r:id="rId190"/>
    <p:sldId id="532" r:id="rId191"/>
    <p:sldId id="527" r:id="rId192"/>
    <p:sldId id="528" r:id="rId193"/>
    <p:sldId id="530" r:id="rId194"/>
    <p:sldId id="529" r:id="rId195"/>
    <p:sldId id="519" r:id="rId196"/>
    <p:sldId id="520" r:id="rId197"/>
    <p:sldId id="521" r:id="rId198"/>
    <p:sldId id="523" r:id="rId199"/>
    <p:sldId id="524" r:id="rId200"/>
    <p:sldId id="525" r:id="rId201"/>
    <p:sldId id="526" r:id="rId202"/>
    <p:sldId id="531" r:id="rId203"/>
    <p:sldId id="433" r:id="rId204"/>
    <p:sldId id="569" r:id="rId205"/>
    <p:sldId id="299" r:id="rId206"/>
    <p:sldId id="537" r:id="rId207"/>
    <p:sldId id="536" r:id="rId208"/>
    <p:sldId id="534" r:id="rId209"/>
    <p:sldId id="542" r:id="rId210"/>
    <p:sldId id="543" r:id="rId211"/>
    <p:sldId id="539" r:id="rId212"/>
    <p:sldId id="300" r:id="rId213"/>
    <p:sldId id="312" r:id="rId214"/>
    <p:sldId id="313" r:id="rId215"/>
    <p:sldId id="314" r:id="rId216"/>
    <p:sldId id="315" r:id="rId217"/>
    <p:sldId id="316" r:id="rId218"/>
    <p:sldId id="481" r:id="rId219"/>
    <p:sldId id="482" r:id="rId220"/>
    <p:sldId id="483" r:id="rId221"/>
    <p:sldId id="484" r:id="rId222"/>
    <p:sldId id="485" r:id="rId223"/>
    <p:sldId id="301" r:id="rId224"/>
    <p:sldId id="302" r:id="rId225"/>
    <p:sldId id="430" r:id="rId226"/>
    <p:sldId id="551" r:id="rId227"/>
    <p:sldId id="561" r:id="rId228"/>
    <p:sldId id="552" r:id="rId229"/>
    <p:sldId id="567" r:id="rId230"/>
    <p:sldId id="566" r:id="rId231"/>
    <p:sldId id="549" r:id="rId232"/>
    <p:sldId id="568" r:id="rId233"/>
    <p:sldId id="565" r:id="rId234"/>
    <p:sldId id="533" r:id="rId235"/>
    <p:sldId id="545" r:id="rId236"/>
    <p:sldId id="546" r:id="rId237"/>
    <p:sldId id="571" r:id="rId238"/>
    <p:sldId id="541" r:id="rId239"/>
    <p:sldId id="540" r:id="rId240"/>
    <p:sldId id="429" r:id="rId241"/>
    <p:sldId id="303" r:id="rId242"/>
    <p:sldId id="547" r:id="rId243"/>
    <p:sldId id="548" r:id="rId244"/>
    <p:sldId id="564" r:id="rId245"/>
    <p:sldId id="379" r:id="rId246"/>
    <p:sldId id="380" r:id="rId247"/>
    <p:sldId id="381" r:id="rId248"/>
    <p:sldId id="382" r:id="rId249"/>
    <p:sldId id="570" r:id="rId250"/>
    <p:sldId id="550" r:id="rId251"/>
  </p:sldIdLst>
  <p:sldSz cx="9144000" cy="6858000" type="screen4x3"/>
  <p:notesSz cx="6735763" cy="98663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4" d="100"/>
          <a:sy n="104" d="100"/>
        </p:scale>
        <p:origin x="-174" y="-9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77" d="100"/>
          <a:sy n="77" d="100"/>
        </p:scale>
        <p:origin x="-2208" y="-96"/>
      </p:cViewPr>
      <p:guideLst>
        <p:guide orient="horz" pos="3107"/>
        <p:guide pos="2121"/>
      </p:guideLst>
    </p:cSldViewPr>
  </p:notesViewPr>
  <p:gridSpacing cx="73736200" cy="7373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217" Type="http://schemas.openxmlformats.org/officeDocument/2006/relationships/slide" Target="slides/slide216.xml"/><Relationship Id="rId1" Type="http://schemas.openxmlformats.org/officeDocument/2006/relationships/slideMaster" Target="slideMasters/slideMaster1.xml"/><Relationship Id="rId6" Type="http://schemas.openxmlformats.org/officeDocument/2006/relationships/slide" Target="slides/slide5.xml"/><Relationship Id="rId212" Type="http://schemas.openxmlformats.org/officeDocument/2006/relationships/slide" Target="slides/slide211.xml"/><Relationship Id="rId233" Type="http://schemas.openxmlformats.org/officeDocument/2006/relationships/slide" Target="slides/slide232.xml"/><Relationship Id="rId238" Type="http://schemas.openxmlformats.org/officeDocument/2006/relationships/slide" Target="slides/slide237.xml"/><Relationship Id="rId254" Type="http://schemas.openxmlformats.org/officeDocument/2006/relationships/presProps" Target="presProps.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theme" Target="theme/theme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notesMaster" Target="notesMasters/notesMaster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handoutMaster" Target="handoutMasters/handout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7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9413" cy="49371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14763" y="0"/>
            <a:ext cx="2919412" cy="493713"/>
          </a:xfrm>
          <a:prstGeom prst="rect">
            <a:avLst/>
          </a:prstGeom>
        </p:spPr>
        <p:txBody>
          <a:bodyPr vert="horz" lIns="91440" tIns="45720" rIns="91440" bIns="45720" rtlCol="0"/>
          <a:lstStyle>
            <a:lvl1pPr algn="r">
              <a:defRPr sz="1200"/>
            </a:lvl1pPr>
          </a:lstStyle>
          <a:p>
            <a:fld id="{5E1199A6-BB1E-43DA-9873-CB8125A3D9D9}" type="datetimeFigureOut">
              <a:rPr kumimoji="1" lang="ja-JP" altLang="en-US" smtClean="0"/>
              <a:pPr/>
              <a:t>2007/2/19</a:t>
            </a:fld>
            <a:endParaRPr kumimoji="1" lang="ja-JP" altLang="en-US"/>
          </a:p>
        </p:txBody>
      </p:sp>
      <p:sp>
        <p:nvSpPr>
          <p:cNvPr id="4" name="フッター プレースホルダ 3"/>
          <p:cNvSpPr>
            <a:spLocks noGrp="1"/>
          </p:cNvSpPr>
          <p:nvPr>
            <p:ph type="ftr" sz="quarter" idx="2"/>
          </p:nvPr>
        </p:nvSpPr>
        <p:spPr>
          <a:xfrm>
            <a:off x="0" y="9371013"/>
            <a:ext cx="4153699" cy="493712"/>
          </a:xfrm>
          <a:prstGeom prst="rect">
            <a:avLst/>
          </a:prstGeom>
        </p:spPr>
        <p:txBody>
          <a:bodyPr vert="horz" lIns="91440" tIns="45720" rIns="91440" bIns="45720" rtlCol="0" anchor="b"/>
          <a:lstStyle>
            <a:lvl1pPr algn="l">
              <a:defRPr sz="1200"/>
            </a:lvl1pPr>
          </a:lstStyle>
          <a:p>
            <a:r>
              <a:rPr kumimoji="1" lang="ja-JP" altLang="en-US" dirty="0"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3"/>
          </p:nvPr>
        </p:nvSpPr>
        <p:spPr>
          <a:xfrm>
            <a:off x="4368013" y="9371013"/>
            <a:ext cx="2366162" cy="493712"/>
          </a:xfrm>
          <a:prstGeom prst="rect">
            <a:avLst/>
          </a:prstGeom>
        </p:spPr>
        <p:txBody>
          <a:bodyPr vert="horz" lIns="91440" tIns="45720" rIns="91440" bIns="45720" rtlCol="0" anchor="b"/>
          <a:lstStyle>
            <a:lvl1pPr algn="r">
              <a:defRPr sz="1200"/>
            </a:lvl1pPr>
          </a:lstStyle>
          <a:p>
            <a:fld id="{CDE5ADEE-6011-4287-ABB3-99378677D32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18831" cy="49331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idx="1"/>
          </p:nvPr>
        </p:nvSpPr>
        <p:spPr>
          <a:xfrm>
            <a:off x="3815373" y="0"/>
            <a:ext cx="2918831" cy="493316"/>
          </a:xfrm>
          <a:prstGeom prst="rect">
            <a:avLst/>
          </a:prstGeom>
        </p:spPr>
        <p:txBody>
          <a:bodyPr vert="horz" lIns="91440" tIns="45720" rIns="91440" bIns="45720" rtlCol="0"/>
          <a:lstStyle>
            <a:lvl1pPr algn="r">
              <a:defRPr sz="1200"/>
            </a:lvl1pPr>
          </a:lstStyle>
          <a:p>
            <a:fld id="{E436FF81-1641-4A88-92A0-652EF1AD97DF}" type="datetimeFigureOut">
              <a:rPr kumimoji="1" lang="ja-JP" altLang="en-US" smtClean="0"/>
              <a:pPr/>
              <a:t>2007/2/19</a:t>
            </a:fld>
            <a:endParaRPr kumimoji="1" lang="ja-JP" altLang="en-US"/>
          </a:p>
        </p:txBody>
      </p:sp>
      <p:sp>
        <p:nvSpPr>
          <p:cNvPr id="4" name="スライド イメージ プレースホルダ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 4"/>
          <p:cNvSpPr>
            <a:spLocks noGrp="1"/>
          </p:cNvSpPr>
          <p:nvPr>
            <p:ph type="body" sz="quarter" idx="3"/>
          </p:nvPr>
        </p:nvSpPr>
        <p:spPr>
          <a:xfrm>
            <a:off x="673577" y="4686499"/>
            <a:ext cx="5388610" cy="4439841"/>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 5"/>
          <p:cNvSpPr>
            <a:spLocks noGrp="1"/>
          </p:cNvSpPr>
          <p:nvPr>
            <p:ph type="ftr" sz="quarter" idx="4"/>
          </p:nvPr>
        </p:nvSpPr>
        <p:spPr>
          <a:xfrm>
            <a:off x="0" y="9371285"/>
            <a:ext cx="2918831" cy="493316"/>
          </a:xfrm>
          <a:prstGeom prst="rect">
            <a:avLst/>
          </a:prstGeom>
        </p:spPr>
        <p:txBody>
          <a:bodyPr vert="horz" lIns="91440" tIns="45720" rIns="91440" bIns="45720" rtlCol="0" anchor="b"/>
          <a:lstStyle>
            <a:lvl1pPr algn="l">
              <a:defRPr sz="1200"/>
            </a:lvl1pPr>
          </a:lstStyle>
          <a:p>
            <a:r>
              <a:rPr kumimoji="1" lang="ja-JP" altLang="en-US" smtClean="0"/>
              <a:t>オブジェクト指向によるソフトウェア最適設計手法</a:t>
            </a:r>
            <a:endParaRPr kumimoji="1" lang="ja-JP" altLang="en-US"/>
          </a:p>
        </p:txBody>
      </p:sp>
      <p:sp>
        <p:nvSpPr>
          <p:cNvPr id="7" name="スライド番号プレースホルダ 6"/>
          <p:cNvSpPr>
            <a:spLocks noGrp="1"/>
          </p:cNvSpPr>
          <p:nvPr>
            <p:ph type="sldNum" sz="quarter" idx="5"/>
          </p:nvPr>
        </p:nvSpPr>
        <p:spPr>
          <a:xfrm>
            <a:off x="3815373" y="9371285"/>
            <a:ext cx="2918831" cy="493316"/>
          </a:xfrm>
          <a:prstGeom prst="rect">
            <a:avLst/>
          </a:prstGeom>
        </p:spPr>
        <p:txBody>
          <a:bodyPr vert="horz" lIns="91440" tIns="45720" rIns="91440" bIns="45720" rtlCol="0" anchor="b"/>
          <a:lstStyle>
            <a:lvl1pPr algn="r">
              <a:defRPr sz="1200"/>
            </a:lvl1pPr>
          </a:lstStyle>
          <a:p>
            <a:fld id="{6FF9E258-D7CD-4BEB-876C-40882A324A13}"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 1"/>
          <p:cNvSpPr>
            <a:spLocks noGrp="1" noRot="1" noChangeAspect="1"/>
          </p:cNvSpPr>
          <p:nvPr>
            <p:ph type="sldImg"/>
          </p:nvPr>
        </p:nvSpPr>
        <p:spPr/>
      </p:sp>
      <p:sp>
        <p:nvSpPr>
          <p:cNvPr id="3" name="ノート プレースホルダ 2"/>
          <p:cNvSpPr>
            <a:spLocks noGrp="1"/>
          </p:cNvSpPr>
          <p:nvPr>
            <p:ph type="body" idx="1"/>
          </p:nvPr>
        </p:nvSpPr>
        <p:spPr/>
        <p:txBody>
          <a:bodyPr>
            <a:normAutofit/>
          </a:bodyPr>
          <a:lstStyle/>
          <a:p>
            <a:endParaRPr kumimoji="1" lang="ja-JP" altLang="en-US"/>
          </a:p>
        </p:txBody>
      </p:sp>
      <p:sp>
        <p:nvSpPr>
          <p:cNvPr id="4" name="スライド番号プレースホルダ 3"/>
          <p:cNvSpPr>
            <a:spLocks noGrp="1"/>
          </p:cNvSpPr>
          <p:nvPr>
            <p:ph type="sldNum" sz="quarter" idx="10"/>
          </p:nvPr>
        </p:nvSpPr>
        <p:spPr/>
        <p:txBody>
          <a:bodyPr/>
          <a:lstStyle/>
          <a:p>
            <a:fld id="{6FF9E258-D7CD-4BEB-876C-40882A324A13}" type="slidenum">
              <a:rPr kumimoji="1" lang="ja-JP" altLang="en-US" smtClean="0"/>
              <a:pPr/>
              <a:t>1</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6081"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46082"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47106"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8129"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48130"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3249"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53250"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56066" name="Rectangle 2"/>
          <p:cNvSpPr>
            <a:spLocks noGrp="1" noRot="1" noChangeAspect="1" noChangeArrowheads="1" noTextEdit="1"/>
          </p:cNvSpPr>
          <p:nvPr>
            <p:ph type="sldImg"/>
          </p:nvPr>
        </p:nvSpPr>
        <p:spPr>
          <a:ln/>
        </p:spPr>
      </p:sp>
      <p:sp>
        <p:nvSpPr>
          <p:cNvPr id="856067"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933890" name="Rectangle 2"/>
          <p:cNvSpPr>
            <a:spLocks noGrp="1" noRot="1" noChangeAspect="1" noChangeArrowheads="1" noTextEdit="1"/>
          </p:cNvSpPr>
          <p:nvPr>
            <p:ph type="sldImg"/>
          </p:nvPr>
        </p:nvSpPr>
        <p:spPr>
          <a:ln/>
        </p:spPr>
      </p:sp>
      <p:sp>
        <p:nvSpPr>
          <p:cNvPr id="933891"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934914" name="Rectangle 2"/>
          <p:cNvSpPr>
            <a:spLocks noGrp="1" noRot="1" noChangeAspect="1" noChangeArrowheads="1" noTextEdit="1"/>
          </p:cNvSpPr>
          <p:nvPr>
            <p:ph type="sldImg"/>
          </p:nvPr>
        </p:nvSpPr>
        <p:spPr>
          <a:ln/>
        </p:spPr>
      </p:sp>
      <p:sp>
        <p:nvSpPr>
          <p:cNvPr id="934915"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1153026" name="Rectangle 2"/>
          <p:cNvSpPr>
            <a:spLocks noGrp="1" noRot="1" noChangeAspect="1" noChangeArrowheads="1" noTextEdit="1"/>
          </p:cNvSpPr>
          <p:nvPr>
            <p:ph type="sldImg"/>
          </p:nvPr>
        </p:nvSpPr>
        <p:spPr>
          <a:ln/>
        </p:spPr>
      </p:sp>
      <p:sp>
        <p:nvSpPr>
          <p:cNvPr id="1153027" name="Rectangle 3"/>
          <p:cNvSpPr>
            <a:spLocks noGrp="1" noChangeArrowheads="1"/>
          </p:cNvSpPr>
          <p:nvPr>
            <p:ph type="body" idx="1"/>
          </p:nvPr>
        </p:nvSpPr>
        <p:spPr/>
        <p:txBody>
          <a:bodyPr/>
          <a:lstStyle/>
          <a:p>
            <a:r>
              <a:rPr lang="ja-JP" altLang="en-US"/>
              <a:t>その領域でどうクラスをとらえるか</a:t>
            </a:r>
          </a:p>
          <a:p>
            <a:r>
              <a:rPr lang="ja-JP" altLang="en-US"/>
              <a:t>・ビットマップクラス</a:t>
            </a:r>
          </a:p>
          <a:p>
            <a:r>
              <a:rPr lang="ja-JP" altLang="en-US"/>
              <a:t>・生物在庫クラス，生物以外在庫クラス</a:t>
            </a:r>
          </a:p>
          <a:p>
            <a:r>
              <a:rPr lang="ja-JP" altLang="en-US"/>
              <a:t>エンドユーザーが一言で言えるものに分けられる</a:t>
            </a:r>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443394" name="Rectangle 2"/>
          <p:cNvSpPr>
            <a:spLocks noGrp="1" noRot="1" noChangeAspect="1" noChangeArrowheads="1" noTextEdit="1"/>
          </p:cNvSpPr>
          <p:nvPr>
            <p:ph type="sldImg"/>
          </p:nvPr>
        </p:nvSpPr>
        <p:spPr>
          <a:ln/>
        </p:spPr>
      </p:sp>
      <p:sp>
        <p:nvSpPr>
          <p:cNvPr id="443395" name="Rectangle 3"/>
          <p:cNvSpPr>
            <a:spLocks noGrp="1" noChangeArrowheads="1"/>
          </p:cNvSpPr>
          <p:nvPr>
            <p:ph type="body" idx="1"/>
          </p:nvPr>
        </p:nvSpPr>
        <p:spPr/>
        <p:txBody>
          <a:bodyPr/>
          <a:lstStyle/>
          <a:p>
            <a:r>
              <a:rPr lang="ja-JP" altLang="en-US"/>
              <a:t>その領域でどうクラスをとらえるか</a:t>
            </a:r>
          </a:p>
          <a:p>
            <a:r>
              <a:rPr lang="ja-JP" altLang="en-US"/>
              <a:t>・ビットマップクラス</a:t>
            </a:r>
          </a:p>
          <a:p>
            <a:r>
              <a:rPr lang="ja-JP" altLang="en-US"/>
              <a:t>・生物在庫クラス，生物以外在庫クラス</a:t>
            </a:r>
          </a:p>
          <a:p>
            <a:r>
              <a:rPr lang="ja-JP" altLang="en-US"/>
              <a:t>エンドユーザーが一言で言えるものに分けられる</a:t>
            </a:r>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1162242" name="Rectangle 2"/>
          <p:cNvSpPr>
            <a:spLocks noGrp="1" noRot="1" noChangeAspect="1" noChangeArrowheads="1" noTextEdit="1"/>
          </p:cNvSpPr>
          <p:nvPr>
            <p:ph type="sldImg"/>
          </p:nvPr>
        </p:nvSpPr>
        <p:spPr>
          <a:ln/>
        </p:spPr>
      </p:sp>
      <p:sp>
        <p:nvSpPr>
          <p:cNvPr id="1162243"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6865"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1160194" name="Rectangle 2"/>
          <p:cNvSpPr>
            <a:spLocks noGrp="1" noRot="1" noChangeAspect="1" noChangeArrowheads="1" noTextEdit="1"/>
          </p:cNvSpPr>
          <p:nvPr>
            <p:ph type="sldImg"/>
          </p:nvPr>
        </p:nvSpPr>
        <p:spPr>
          <a:ln/>
        </p:spPr>
      </p:sp>
      <p:sp>
        <p:nvSpPr>
          <p:cNvPr id="1160195"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55042" name="Rectangle 2"/>
          <p:cNvSpPr>
            <a:spLocks noGrp="1" noRot="1" noChangeAspect="1" noChangeArrowheads="1" noTextEdit="1"/>
          </p:cNvSpPr>
          <p:nvPr>
            <p:ph type="sldImg"/>
          </p:nvPr>
        </p:nvSpPr>
        <p:spPr>
          <a:ln/>
        </p:spPr>
      </p:sp>
      <p:sp>
        <p:nvSpPr>
          <p:cNvPr id="855043"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54018" name="Rectangle 2"/>
          <p:cNvSpPr>
            <a:spLocks noGrp="1" noRot="1" noChangeAspect="1" noChangeArrowheads="1" noTextEdit="1"/>
          </p:cNvSpPr>
          <p:nvPr>
            <p:ph type="sldImg"/>
          </p:nvPr>
        </p:nvSpPr>
        <p:spPr>
          <a:ln/>
        </p:spPr>
      </p:sp>
      <p:sp>
        <p:nvSpPr>
          <p:cNvPr id="854019"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1028098" name="Rectangle 2"/>
          <p:cNvSpPr>
            <a:spLocks noGrp="1" noRot="1" noChangeAspect="1" noChangeArrowheads="1" noTextEdit="1"/>
          </p:cNvSpPr>
          <p:nvPr>
            <p:ph type="sldImg"/>
          </p:nvPr>
        </p:nvSpPr>
        <p:spPr>
          <a:ln/>
        </p:spPr>
      </p:sp>
      <p:sp>
        <p:nvSpPr>
          <p:cNvPr id="1028099"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1030146" name="Rectangle 1026"/>
          <p:cNvSpPr>
            <a:spLocks noGrp="1" noRot="1" noChangeAspect="1" noChangeArrowheads="1" noTextEdit="1"/>
          </p:cNvSpPr>
          <p:nvPr>
            <p:ph type="sldImg"/>
          </p:nvPr>
        </p:nvSpPr>
        <p:spPr>
          <a:ln/>
        </p:spPr>
      </p:sp>
      <p:sp>
        <p:nvSpPr>
          <p:cNvPr id="1030147" name="Rectangle 1027"/>
          <p:cNvSpPr>
            <a:spLocks noGrp="1" noChangeArrowheads="1"/>
          </p:cNvSpPr>
          <p:nvPr>
            <p:ph type="body" idx="1"/>
          </p:nvPr>
        </p:nvSpPr>
        <p:spPr/>
        <p:txBody>
          <a:bodyPr/>
          <a:lstStyle/>
          <a:p>
            <a:r>
              <a:rPr lang="ja-JP" altLang="en-US"/>
              <a:t>仕様変更の影響</a:t>
            </a:r>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52994" name="Rectangle 1026"/>
          <p:cNvSpPr>
            <a:spLocks noGrp="1" noRot="1" noChangeAspect="1" noChangeArrowheads="1" noTextEdit="1"/>
          </p:cNvSpPr>
          <p:nvPr>
            <p:ph type="sldImg"/>
          </p:nvPr>
        </p:nvSpPr>
        <p:spPr>
          <a:ln/>
        </p:spPr>
      </p:sp>
      <p:sp>
        <p:nvSpPr>
          <p:cNvPr id="852995" name="Rectangle 1027"/>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51970" name="Rectangle 2"/>
          <p:cNvSpPr>
            <a:spLocks noGrp="1" noRot="1" noChangeAspect="1" noChangeArrowheads="1" noTextEdit="1"/>
          </p:cNvSpPr>
          <p:nvPr>
            <p:ph type="sldImg"/>
          </p:nvPr>
        </p:nvSpPr>
        <p:spPr>
          <a:ln/>
        </p:spPr>
      </p:sp>
      <p:sp>
        <p:nvSpPr>
          <p:cNvPr id="851971"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0177"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50178"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ja-JP" altLang="en-US"/>
              <a:t>リファクタリング入門</a:t>
            </a:r>
          </a:p>
        </p:txBody>
      </p:sp>
      <p:sp>
        <p:nvSpPr>
          <p:cNvPr id="6" name="Rectangle 7"/>
          <p:cNvSpPr>
            <a:spLocks noGrp="1" noChangeArrowheads="1"/>
          </p:cNvSpPr>
          <p:nvPr>
            <p:ph type="sldNum" sz="quarter" idx="5"/>
          </p:nvPr>
        </p:nvSpPr>
        <p:spPr>
          <a:ln/>
        </p:spPr>
        <p:txBody>
          <a:bodyPr/>
          <a:lstStyle/>
          <a:p>
            <a:fld id="{CB14C0FD-48D5-4AA6-84F5-3053412248D3}" type="slidenum">
              <a:rPr lang="ja-JP" altLang="en-US"/>
              <a:pPr/>
              <a:t>221</a:t>
            </a:fld>
            <a:endParaRPr lang="ja-JP" altLang="en-US"/>
          </a:p>
        </p:txBody>
      </p:sp>
      <p:sp>
        <p:nvSpPr>
          <p:cNvPr id="239618" name="Rectangle 2"/>
          <p:cNvSpPr>
            <a:spLocks noGrp="1" noRot="1" noChangeAspect="1"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ja-JP" altLang="en-US"/>
          </a:p>
        </p:txBody>
      </p:sp>
      <p:sp>
        <p:nvSpPr>
          <p:cNvPr id="7" name="フッター プレースホルダ 6"/>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73474" name="Rectangle 2"/>
          <p:cNvSpPr>
            <a:spLocks noGrp="1" noRot="1" noChangeAspect="1" noChangeArrowheads="1" noTextEdit="1"/>
          </p:cNvSpPr>
          <p:nvPr>
            <p:ph type="sldImg"/>
          </p:nvPr>
        </p:nvSpPr>
        <p:spPr>
          <a:ln/>
        </p:spPr>
      </p:sp>
      <p:sp>
        <p:nvSpPr>
          <p:cNvPr id="873475"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72450" name="Rectangle 2"/>
          <p:cNvSpPr>
            <a:spLocks noGrp="1" noRot="1" noChangeAspect="1" noChangeArrowheads="1" noTextEdit="1"/>
          </p:cNvSpPr>
          <p:nvPr>
            <p:ph type="sldImg"/>
          </p:nvPr>
        </p:nvSpPr>
        <p:spPr>
          <a:ln/>
        </p:spPr>
      </p:sp>
      <p:sp>
        <p:nvSpPr>
          <p:cNvPr id="872451"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7889"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71426" name="Rectangle 2"/>
          <p:cNvSpPr>
            <a:spLocks noGrp="1" noRot="1" noChangeAspect="1" noChangeArrowheads="1" noTextEdit="1"/>
          </p:cNvSpPr>
          <p:nvPr>
            <p:ph type="sldImg"/>
          </p:nvPr>
        </p:nvSpPr>
        <p:spPr>
          <a:ln/>
        </p:spPr>
      </p:sp>
      <p:sp>
        <p:nvSpPr>
          <p:cNvPr id="871427"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45057" name="Rectangle 1"/>
          <p:cNvSpPr>
            <a:spLocks noGrp="1" noRot="1" noChangeAspect="1" noChangeArrowheads="1" noTextEdit="1"/>
          </p:cNvSpPr>
          <p:nvPr>
            <p:ph type="sldImg"/>
          </p:nvPr>
        </p:nvSpPr>
        <p:spPr bwMode="auto">
          <a:xfrm>
            <a:off x="901700" y="739775"/>
            <a:ext cx="4933950" cy="3700463"/>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898526" y="4685547"/>
            <a:ext cx="4938713" cy="4439524"/>
          </a:xfrm>
          <a:prstGeom prst="rect">
            <a:avLst/>
          </a:prstGeom>
          <a:noFill/>
          <a:ln>
            <a:miter lim="800000"/>
            <a:headEnd/>
            <a:tailEnd/>
          </a:ln>
        </p:spPr>
        <p:txBody>
          <a:bodyPr wrap="none" anchor="ctr"/>
          <a:lstStyle/>
          <a:p>
            <a:endParaRPr lang="en-US" altLang="ja-JP"/>
          </a:p>
        </p:txBody>
      </p:sp>
      <p:sp>
        <p:nvSpPr>
          <p:cNvPr id="4" name="フッター プレースホルダ 3"/>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65282" name="Rectangle 2"/>
          <p:cNvSpPr>
            <a:spLocks noGrp="1" noRot="1" noChangeAspect="1" noChangeArrowheads="1" noTextEdit="1"/>
          </p:cNvSpPr>
          <p:nvPr>
            <p:ph type="sldImg"/>
          </p:nvPr>
        </p:nvSpPr>
        <p:spPr>
          <a:ln/>
        </p:spPr>
      </p:sp>
      <p:sp>
        <p:nvSpPr>
          <p:cNvPr id="865283"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ltLang="ja-JP"/>
              <a:t>オブジェクト指向開発 (分析/設計) 入門</a:t>
            </a:r>
          </a:p>
        </p:txBody>
      </p:sp>
      <p:sp>
        <p:nvSpPr>
          <p:cNvPr id="864258" name="Rectangle 2"/>
          <p:cNvSpPr>
            <a:spLocks noGrp="1" noRot="1" noChangeAspect="1" noChangeArrowheads="1" noTextEdit="1"/>
          </p:cNvSpPr>
          <p:nvPr>
            <p:ph type="sldImg"/>
          </p:nvPr>
        </p:nvSpPr>
        <p:spPr>
          <a:ln/>
        </p:spPr>
      </p:sp>
      <p:sp>
        <p:nvSpPr>
          <p:cNvPr id="864259" name="Rectangle 3"/>
          <p:cNvSpPr>
            <a:spLocks noGrp="1" noChangeArrowheads="1"/>
          </p:cNvSpPr>
          <p:nvPr>
            <p:ph type="body" idx="1"/>
          </p:nvPr>
        </p:nvSpPr>
        <p:spPr/>
        <p:txBody>
          <a:bodyPr/>
          <a:lstStyle/>
          <a:p>
            <a:endParaRPr lang="ja-JP" altLang="ja-JP"/>
          </a:p>
        </p:txBody>
      </p:sp>
      <p:sp>
        <p:nvSpPr>
          <p:cNvPr id="5" name="フッター プレースホルダ 4"/>
          <p:cNvSpPr>
            <a:spLocks noGrp="1"/>
          </p:cNvSpPr>
          <p:nvPr>
            <p:ph type="ftr" sz="quarter" idx="10"/>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5800" y="2130425"/>
            <a:ext cx="7772400" cy="1470025"/>
          </a:xfrm>
        </p:spPr>
        <p:txBody>
          <a:bodyPr/>
          <a:lstStyle/>
          <a:p>
            <a:r>
              <a:rPr kumimoji="1" lang="ja-JP" altLang="en-US" smtClean="0"/>
              <a:t>マスタ タイトルの書式設定</a:t>
            </a:r>
            <a:endParaRPr kumimoji="1" lang="ja-JP" altLang="en-US"/>
          </a:p>
        </p:txBody>
      </p:sp>
      <p:sp>
        <p:nvSpPr>
          <p:cNvPr id="3" name="サブタイトル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1" lang="ja-JP" altLang="en-US" smtClean="0"/>
              <a:t>マスタ サブタイトルの書式設定</a:t>
            </a:r>
            <a:endParaRPr kumimoji="1" lang="ja-JP" altLang="en-US"/>
          </a:p>
        </p:txBody>
      </p:sp>
      <p:sp>
        <p:nvSpPr>
          <p:cNvPr id="4" name="日付プレースホルダ 3"/>
          <p:cNvSpPr>
            <a:spLocks noGrp="1"/>
          </p:cNvSpPr>
          <p:nvPr>
            <p:ph type="dt" sz="half" idx="10"/>
          </p:nvPr>
        </p:nvSpPr>
        <p:spPr/>
        <p:txBody>
          <a:bodyPr/>
          <a:lstStyle/>
          <a:p>
            <a:fld id="{2E6BBD27-C607-4929-AC49-66D0CE8E59AE}" type="datetime1">
              <a:rPr kumimoji="1" lang="ja-JP" altLang="en-US" smtClean="0"/>
              <a:pPr/>
              <a:t>2007/2/19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オブジェクト指向によるソフトウェア最適設計手法</a:t>
            </a:r>
            <a:endParaRPr kumimoji="1" lang="ja-JP" altLang="en-US" dirty="0"/>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FBE96597-527B-4E86-A677-4AA00BE63964}" type="datetime1">
              <a:rPr kumimoji="1" lang="ja-JP" altLang="en-US" smtClean="0"/>
              <a:pPr/>
              <a:t>2007/2/19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6629400" y="274638"/>
            <a:ext cx="2057400" cy="5851525"/>
          </a:xfrm>
        </p:spPr>
        <p:txBody>
          <a:bodyPr vert="eaVert"/>
          <a:lstStyle/>
          <a:p>
            <a:r>
              <a:rPr kumimoji="1" lang="ja-JP" altLang="en-US" smtClean="0"/>
              <a:t>マスタ タイトルの書式設定</a:t>
            </a:r>
            <a:endParaRPr kumimoji="1" lang="ja-JP" altLang="en-US"/>
          </a:p>
        </p:txBody>
      </p:sp>
      <p:sp>
        <p:nvSpPr>
          <p:cNvPr id="3" name="縦書きテキスト プレースホルダ 2"/>
          <p:cNvSpPr>
            <a:spLocks noGrp="1"/>
          </p:cNvSpPr>
          <p:nvPr>
            <p:ph type="body" orient="vert" idx="1"/>
          </p:nvPr>
        </p:nvSpPr>
        <p:spPr>
          <a:xfrm>
            <a:off x="457200" y="274638"/>
            <a:ext cx="6019800" cy="5851525"/>
          </a:xfrm>
        </p:spPr>
        <p:txBody>
          <a:bodyPr vert="eaVert"/>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867764EC-699E-4FEB-92FA-753A91646383}" type="datetime1">
              <a:rPr kumimoji="1" lang="ja-JP" altLang="en-US" smtClean="0"/>
              <a:pPr/>
              <a:t>2007/2/19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p:txBody>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10"/>
          </p:nvPr>
        </p:nvSpPr>
        <p:spPr/>
        <p:txBody>
          <a:bodyPr/>
          <a:lstStyle/>
          <a:p>
            <a:fld id="{4AFB46FA-636A-4EDA-922A-44DD830458BE}" type="datetime1">
              <a:rPr kumimoji="1" lang="ja-JP" altLang="en-US" smtClean="0"/>
              <a:pPr/>
              <a:t>2007/2/19</a:t>
            </a:fld>
            <a:endParaRPr kumimoji="1" lang="ja-JP" altLang="en-US"/>
          </a:p>
        </p:txBody>
      </p:sp>
      <p:sp>
        <p:nvSpPr>
          <p:cNvPr id="5" name="フッター プレースホルダ 4"/>
          <p:cNvSpPr>
            <a:spLocks noGrp="1"/>
          </p:cNvSpPr>
          <p:nvPr>
            <p:ph type="ftr" sz="quarter" idx="11"/>
          </p:nvPr>
        </p:nvSpPr>
        <p:spPr>
          <a:xfrm>
            <a:off x="1571604" y="6356350"/>
            <a:ext cx="6143668" cy="365125"/>
          </a:xfrm>
        </p:spPr>
        <p:txBody>
          <a:bodyPr/>
          <a:lstStyle/>
          <a:p>
            <a:r>
              <a:rPr kumimoji="1" lang="ja-JP" altLang="en-US" dirty="0" smtClean="0"/>
              <a:t>オブジェクト指向によるソフトウェア最適設計手法</a:t>
            </a:r>
            <a:endParaRPr kumimoji="1" lang="ja-JP" altLang="en-US" dirty="0"/>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722313" y="4406900"/>
            <a:ext cx="7772400" cy="1362075"/>
          </a:xfrm>
        </p:spPr>
        <p:txBody>
          <a:bodyPr anchor="t"/>
          <a:lstStyle>
            <a:lvl1pPr algn="l">
              <a:defRPr sz="4000" b="1" cap="all"/>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kumimoji="1" lang="ja-JP" altLang="en-US" smtClean="0"/>
              <a:t>マスタ テキストの書式設定</a:t>
            </a:r>
          </a:p>
        </p:txBody>
      </p:sp>
      <p:sp>
        <p:nvSpPr>
          <p:cNvPr id="4" name="日付プレースホルダ 3"/>
          <p:cNvSpPr>
            <a:spLocks noGrp="1"/>
          </p:cNvSpPr>
          <p:nvPr>
            <p:ph type="dt" sz="half" idx="10"/>
          </p:nvPr>
        </p:nvSpPr>
        <p:spPr/>
        <p:txBody>
          <a:bodyPr/>
          <a:lstStyle/>
          <a:p>
            <a:fld id="{0243B3DC-A0B3-47A0-B123-A7C7D627544B}" type="datetime1">
              <a:rPr kumimoji="1" lang="ja-JP" altLang="en-US" smtClean="0"/>
              <a:pPr/>
              <a:t>2007/2/19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コンテンツ プレースホルダ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 4"/>
          <p:cNvSpPr>
            <a:spLocks noGrp="1"/>
          </p:cNvSpPr>
          <p:nvPr>
            <p:ph type="dt" sz="half" idx="10"/>
          </p:nvPr>
        </p:nvSpPr>
        <p:spPr/>
        <p:txBody>
          <a:bodyPr/>
          <a:lstStyle/>
          <a:p>
            <a:fld id="{CC31BCBE-271D-4741-9CCE-EFCFAC20EB91}" type="datetime1">
              <a:rPr kumimoji="1" lang="ja-JP" altLang="en-US" smtClean="0"/>
              <a:pPr/>
              <a:t>2007/2/19</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7" name="スライド番号プレースホルダ 6"/>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vl1p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4" name="コンテンツ プレースホルダ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 テキストの書式設定</a:t>
            </a:r>
          </a:p>
        </p:txBody>
      </p:sp>
      <p:sp>
        <p:nvSpPr>
          <p:cNvPr id="6" name="コンテンツ プレースホルダ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 6"/>
          <p:cNvSpPr>
            <a:spLocks noGrp="1"/>
          </p:cNvSpPr>
          <p:nvPr>
            <p:ph type="dt" sz="half" idx="10"/>
          </p:nvPr>
        </p:nvSpPr>
        <p:spPr/>
        <p:txBody>
          <a:bodyPr/>
          <a:lstStyle/>
          <a:p>
            <a:fld id="{18660174-B50D-4A17-A42E-47F4BB2B150E}" type="datetime1">
              <a:rPr kumimoji="1" lang="ja-JP" altLang="en-US" smtClean="0"/>
              <a:pPr/>
              <a:t>2007/2/19</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9" name="スライド番号プレースホルダ 8"/>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 タイトルの書式設定</a:t>
            </a:r>
            <a:endParaRPr kumimoji="1" lang="ja-JP" altLang="en-US"/>
          </a:p>
        </p:txBody>
      </p:sp>
      <p:sp>
        <p:nvSpPr>
          <p:cNvPr id="3" name="日付プレースホルダ 2"/>
          <p:cNvSpPr>
            <a:spLocks noGrp="1"/>
          </p:cNvSpPr>
          <p:nvPr>
            <p:ph type="dt" sz="half" idx="10"/>
          </p:nvPr>
        </p:nvSpPr>
        <p:spPr/>
        <p:txBody>
          <a:bodyPr/>
          <a:lstStyle/>
          <a:p>
            <a:fld id="{C3F054D0-A86A-44FF-AE93-B6215D5E4324}" type="datetime1">
              <a:rPr kumimoji="1" lang="ja-JP" altLang="en-US" smtClean="0"/>
              <a:pPr/>
              <a:t>2007/2/19</a:t>
            </a:fld>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 1"/>
          <p:cNvSpPr>
            <a:spLocks noGrp="1"/>
          </p:cNvSpPr>
          <p:nvPr>
            <p:ph type="dt" sz="half" idx="10"/>
          </p:nvPr>
        </p:nvSpPr>
        <p:spPr/>
        <p:txBody>
          <a:bodyPr/>
          <a:lstStyle/>
          <a:p>
            <a:fld id="{9E0BF88C-FA88-491C-9C62-D0749D5960DE}" type="datetime1">
              <a:rPr kumimoji="1" lang="ja-JP" altLang="en-US" smtClean="0"/>
              <a:pPr/>
              <a:t>2007/2/19</a:t>
            </a:fld>
            <a:endParaRPr kumimoji="1" lang="ja-JP" altLang="en-US"/>
          </a:p>
        </p:txBody>
      </p:sp>
      <p:sp>
        <p:nvSpPr>
          <p:cNvPr id="3" name="フッター プレースホルダ 2"/>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3050"/>
            <a:ext cx="3008313" cy="1162050"/>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コンテンツ プレースホルダ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B8A22568-8624-4365-A5FF-EDBC94FA18FC}" type="datetime1">
              <a:rPr kumimoji="1" lang="ja-JP" altLang="en-US" smtClean="0"/>
              <a:pPr/>
              <a:t>2007/2/19</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7" name="スライド番号プレースホルダ 6"/>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1792288" y="4800600"/>
            <a:ext cx="5486400" cy="566738"/>
          </a:xfrm>
        </p:spPr>
        <p:txBody>
          <a:bodyPr anchor="b"/>
          <a:lstStyle>
            <a:lvl1pPr algn="l">
              <a:defRPr sz="2000" b="1"/>
            </a:lvl1pPr>
          </a:lstStyle>
          <a:p>
            <a:r>
              <a:rPr kumimoji="1" lang="ja-JP" altLang="en-US" smtClean="0"/>
              <a:t>マスタ タイトルの書式設定</a:t>
            </a:r>
            <a:endParaRPr kumimoji="1" lang="ja-JP" altLang="en-US"/>
          </a:p>
        </p:txBody>
      </p:sp>
      <p:sp>
        <p:nvSpPr>
          <p:cNvPr id="3" name="図プレースホルダ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kumimoji="1" lang="ja-JP" altLang="en-US" smtClean="0"/>
              <a:t>マスタ テキストの書式設定</a:t>
            </a:r>
          </a:p>
        </p:txBody>
      </p:sp>
      <p:sp>
        <p:nvSpPr>
          <p:cNvPr id="5" name="日付プレースホルダ 4"/>
          <p:cNvSpPr>
            <a:spLocks noGrp="1"/>
          </p:cNvSpPr>
          <p:nvPr>
            <p:ph type="dt" sz="half" idx="10"/>
          </p:nvPr>
        </p:nvSpPr>
        <p:spPr/>
        <p:txBody>
          <a:bodyPr/>
          <a:lstStyle/>
          <a:p>
            <a:fld id="{3AF5AEB5-2043-4377-BEF4-CDF994A1ABC4}" type="datetime1">
              <a:rPr kumimoji="1" lang="ja-JP" altLang="en-US" smtClean="0"/>
              <a:pPr/>
              <a:t>2007/2/19</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7" name="スライド番号プレースホルダ 6"/>
          <p:cNvSpPr>
            <a:spLocks noGrp="1"/>
          </p:cNvSpPr>
          <p:nvPr>
            <p:ph type="sldNum" sz="quarter" idx="12"/>
          </p:nvPr>
        </p:nvSpPr>
        <p:spPr/>
        <p:txBody>
          <a:bodyPr/>
          <a:lstStyle/>
          <a:p>
            <a:fld id="{A45B0FA1-9455-4D41-8795-AEFB248DE08C}" type="slidenum">
              <a:rPr kumimoji="1" lang="ja-JP" altLang="en-US" smtClean="0"/>
              <a:pPr/>
              <a:t>&lt;#&gt;</a:t>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kumimoji="1" lang="ja-JP" altLang="en-US" smtClean="0"/>
              <a:t>マスタ タイトルの書式設定</a:t>
            </a:r>
            <a:endParaRPr kumimoji="1" lang="ja-JP" altLang="en-US"/>
          </a:p>
        </p:txBody>
      </p:sp>
      <p:sp>
        <p:nvSpPr>
          <p:cNvPr id="3" name="テキスト プレースホルダ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kumimoji="1" lang="ja-JP" altLang="en-US" smtClean="0"/>
              <a:t>マスタ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 3"/>
          <p:cNvSpPr>
            <a:spLocks noGrp="1"/>
          </p:cNvSpPr>
          <p:nvPr>
            <p:ph type="dt" sz="half" idx="2"/>
          </p:nvPr>
        </p:nvSpPr>
        <p:spPr>
          <a:xfrm>
            <a:off x="457200" y="6356350"/>
            <a:ext cx="90009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EABB92-6089-47F5-BF85-6192E9F313A9}" type="datetime1">
              <a:rPr kumimoji="1" lang="ja-JP" altLang="en-US" smtClean="0"/>
              <a:pPr/>
              <a:t>2007/2/19</a:t>
            </a:fld>
            <a:endParaRPr kumimoji="1" lang="ja-JP" altLang="en-US" dirty="0"/>
          </a:p>
        </p:txBody>
      </p:sp>
      <p:sp>
        <p:nvSpPr>
          <p:cNvPr id="5" name="フッター プレースホルダ 4"/>
          <p:cNvSpPr>
            <a:spLocks noGrp="1"/>
          </p:cNvSpPr>
          <p:nvPr>
            <p:ph type="ftr" sz="quarter" idx="3"/>
          </p:nvPr>
        </p:nvSpPr>
        <p:spPr>
          <a:xfrm>
            <a:off x="1500166" y="6356350"/>
            <a:ext cx="628654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kumimoji="1" lang="ja-JP" altLang="en-US" dirty="0" smtClean="0"/>
              <a:t>オブジェクト指向によるソフトウェア最適設計手法</a:t>
            </a:r>
            <a:endParaRPr kumimoji="1" lang="ja-JP" altLang="en-US" dirty="0"/>
          </a:p>
        </p:txBody>
      </p:sp>
      <p:sp>
        <p:nvSpPr>
          <p:cNvPr id="6" name="スライド番号プレースホルダ 5"/>
          <p:cNvSpPr>
            <a:spLocks noGrp="1"/>
          </p:cNvSpPr>
          <p:nvPr>
            <p:ph type="sldNum" sz="quarter" idx="4"/>
          </p:nvPr>
        </p:nvSpPr>
        <p:spPr>
          <a:xfrm>
            <a:off x="7929586" y="6356350"/>
            <a:ext cx="757214"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5B0FA1-9455-4D41-8795-AEFB248DE08C}" type="slidenum">
              <a:rPr kumimoji="1" lang="ja-JP" altLang="en-US" smtClean="0"/>
              <a:pPr/>
              <a:t>&lt;#&gt;</a:t>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kumimoji="1"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kumimoji="1"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5.wmf"/><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40.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slides/_rels/slide144.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image" Target="../media/image47.wmf"/><Relationship Id="rId7" Type="http://schemas.openxmlformats.org/officeDocument/2006/relationships/image" Target="../media/image51.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s>
</file>

<file path=ppt/slides/_rels/slide145.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54.wmf"/><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slideLayout" Target="../slideLayouts/slideLayout2.xml"/><Relationship Id="rId5" Type="http://schemas.openxmlformats.org/officeDocument/2006/relationships/image" Target="../media/image58.wmf"/><Relationship Id="rId4" Type="http://schemas.openxmlformats.org/officeDocument/2006/relationships/image" Target="../media/image57.wmf"/></Relationships>
</file>

<file path=ppt/slides/_rels/slide148.xml.rels><?xml version="1.0" encoding="UTF-8" standalone="yes"?>
<Relationships xmlns="http://schemas.openxmlformats.org/package/2006/relationships"><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image" Target="../media/image62.jpeg"/><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image" Target="../media/image68.wmf"/><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2" Type="http://schemas.openxmlformats.org/officeDocument/2006/relationships/image" Target="../media/image69.wmf"/><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89.x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2" Type="http://schemas.openxmlformats.org/officeDocument/2006/relationships/image" Target="../media/image76.wmf"/><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2" Type="http://schemas.openxmlformats.org/officeDocument/2006/relationships/image" Target="../media/image77.wmf"/><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79.wmf"/><Relationship Id="rId2" Type="http://schemas.openxmlformats.org/officeDocument/2006/relationships/image" Target="../media/image78.wmf"/><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image" Target="../media/image81.wmf"/><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2" Type="http://schemas.openxmlformats.org/officeDocument/2006/relationships/image" Target="../media/image83.wmf"/><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84.w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image" Target="../media/image88.wmf"/><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2" Type="http://schemas.openxmlformats.org/officeDocument/2006/relationships/image" Target="../media/image89.w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image" Target="../media/image90.wmf"/><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2" Type="http://schemas.openxmlformats.org/officeDocument/2006/relationships/image" Target="../media/image92.wmf"/><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3" Type="http://schemas.openxmlformats.org/officeDocument/2006/relationships/image" Target="../media/image97.jpe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99.png"/><Relationship Id="rId4" Type="http://schemas.openxmlformats.org/officeDocument/2006/relationships/image" Target="../media/image98.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2" Type="http://schemas.openxmlformats.org/officeDocument/2006/relationships/image" Target="../media/image101.jpeg"/><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4.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s>
</file>

<file path=ppt/slides/_rels/slide9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b="1" dirty="0" smtClean="0"/>
              <a:t>オブジェクト指向による</a:t>
            </a:r>
            <a:r>
              <a:rPr lang="en-US" altLang="ja-JP" b="1" dirty="0" smtClean="0"/>
              <a:t/>
            </a:r>
            <a:br>
              <a:rPr lang="en-US" altLang="ja-JP" b="1" dirty="0" smtClean="0"/>
            </a:br>
            <a:r>
              <a:rPr lang="ja-JP" altLang="en-US" b="1" dirty="0" smtClean="0"/>
              <a:t>ソフトウェア最適設計手法</a:t>
            </a:r>
            <a:endParaRPr kumimoji="1" lang="ja-JP" altLang="en-US" dirty="0"/>
          </a:p>
        </p:txBody>
      </p:sp>
      <p:sp>
        <p:nvSpPr>
          <p:cNvPr id="3" name="サブタイトル 2"/>
          <p:cNvSpPr>
            <a:spLocks noGrp="1"/>
          </p:cNvSpPr>
          <p:nvPr>
            <p:ph type="subTitle" idx="1"/>
          </p:nvPr>
        </p:nvSpPr>
        <p:spPr/>
        <p:txBody>
          <a:bodyPr/>
          <a:lstStyle/>
          <a:p>
            <a:r>
              <a:rPr kumimoji="1" lang="en-US" altLang="ja-JP" dirty="0" smtClean="0"/>
              <a:t>2007/02/21(</a:t>
            </a:r>
            <a:r>
              <a:rPr kumimoji="1" lang="ja-JP" altLang="en-US" dirty="0" smtClean="0"/>
              <a:t>水</a:t>
            </a:r>
            <a:r>
              <a:rPr kumimoji="1" lang="en-US" altLang="ja-JP" dirty="0" smtClean="0"/>
              <a:t>)</a:t>
            </a:r>
            <a:r>
              <a:rPr kumimoji="1" lang="ja-JP" altLang="en-US" dirty="0" smtClean="0"/>
              <a:t> </a:t>
            </a:r>
            <a:r>
              <a:rPr kumimoji="1" lang="en-US" altLang="ja-JP" dirty="0" smtClean="0"/>
              <a:t>10:00</a:t>
            </a:r>
            <a:r>
              <a:rPr lang="ja-JP" altLang="en-US" dirty="0" smtClean="0"/>
              <a:t> ～</a:t>
            </a:r>
            <a:r>
              <a:rPr lang="en-US" altLang="ja-JP" dirty="0" smtClean="0"/>
              <a:t>17:00</a:t>
            </a:r>
            <a:endParaRPr kumimoji="1" lang="en-US" altLang="ja-JP" dirty="0" smtClean="0"/>
          </a:p>
          <a:p>
            <a:r>
              <a:rPr lang="en-US" altLang="ja-JP" dirty="0" smtClean="0"/>
              <a:t>22(</a:t>
            </a:r>
            <a:r>
              <a:rPr lang="ja-JP" altLang="en-US" dirty="0" smtClean="0"/>
              <a:t>木</a:t>
            </a:r>
            <a:r>
              <a:rPr lang="en-US" altLang="ja-JP" dirty="0" smtClean="0"/>
              <a:t>)</a:t>
            </a:r>
            <a:r>
              <a:rPr lang="ja-JP" altLang="en-US" dirty="0" smtClean="0"/>
              <a:t> </a:t>
            </a:r>
            <a:r>
              <a:rPr lang="en-US" altLang="ja-JP" dirty="0" smtClean="0"/>
              <a:t>9:30</a:t>
            </a:r>
            <a:r>
              <a:rPr lang="ja-JP" altLang="en-US" dirty="0" smtClean="0"/>
              <a:t>～</a:t>
            </a:r>
            <a:r>
              <a:rPr lang="en-US" altLang="ja-JP" dirty="0" smtClean="0"/>
              <a:t>16:30</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dirty="0" smtClean="0"/>
              <a:t>オブジェクト指向によるソフトウェア最適設計手法</a:t>
            </a:r>
            <a:endParaRPr kumimoji="1" lang="ja-JP"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939784"/>
          </a:xfrm>
        </p:spPr>
        <p:txBody>
          <a:bodyPr/>
          <a:lstStyle/>
          <a:p>
            <a:r>
              <a:rPr kumimoji="1" lang="ja-JP" altLang="en-US" dirty="0" smtClean="0"/>
              <a:t>アジェンダ </a:t>
            </a:r>
            <a:r>
              <a:rPr kumimoji="1" lang="en-US" altLang="ja-JP" dirty="0" smtClean="0"/>
              <a:t>1</a:t>
            </a:r>
            <a:r>
              <a:rPr kumimoji="1" lang="ja-JP" altLang="en-US" dirty="0" smtClean="0"/>
              <a:t> </a:t>
            </a:r>
            <a:endParaRPr kumimoji="1" lang="ja-JP" altLang="en-US" dirty="0"/>
          </a:p>
        </p:txBody>
      </p:sp>
      <p:sp>
        <p:nvSpPr>
          <p:cNvPr id="3" name="コンテンツ プレースホルダ 2"/>
          <p:cNvSpPr>
            <a:spLocks noGrp="1"/>
          </p:cNvSpPr>
          <p:nvPr>
            <p:ph idx="1"/>
          </p:nvPr>
        </p:nvSpPr>
        <p:spPr>
          <a:xfrm>
            <a:off x="457200" y="1214422"/>
            <a:ext cx="8115328" cy="5072098"/>
          </a:xfrm>
        </p:spPr>
        <p:txBody>
          <a:bodyPr>
            <a:normAutofit fontScale="62500" lnSpcReduction="20000"/>
          </a:bodyPr>
          <a:lstStyle/>
          <a:p>
            <a:pPr>
              <a:buNone/>
            </a:pPr>
            <a:r>
              <a:rPr lang="en-US" altLang="ja-JP" dirty="0">
                <a:latin typeface="+mn-ea"/>
              </a:rPr>
              <a:t>Ⅰ</a:t>
            </a:r>
            <a:r>
              <a:rPr lang="ja-JP" altLang="en-US" dirty="0" err="1">
                <a:latin typeface="+mn-ea"/>
              </a:rPr>
              <a:t>．</a:t>
            </a:r>
            <a:r>
              <a:rPr lang="ja-JP" altLang="en-US" dirty="0">
                <a:latin typeface="+mn-ea"/>
              </a:rPr>
              <a:t>ソフトウェア開発の</a:t>
            </a:r>
            <a:r>
              <a:rPr lang="ja-JP" altLang="en-US" dirty="0" smtClean="0">
                <a:latin typeface="+mn-ea"/>
              </a:rPr>
              <a:t>難しさ</a:t>
            </a:r>
            <a:endParaRPr lang="ja-JP" altLang="en-US" dirty="0">
              <a:latin typeface="+mn-ea"/>
            </a:endParaRPr>
          </a:p>
          <a:p>
            <a:pPr>
              <a:buNone/>
            </a:pPr>
            <a:r>
              <a:rPr lang="ja-JP" altLang="en-US" dirty="0">
                <a:latin typeface="+mn-ea"/>
              </a:rPr>
              <a:t>　　　１．ソフトウェア開発はなぜうまく行かないか</a:t>
            </a:r>
            <a:r>
              <a:rPr lang="en-US" altLang="ja-JP" dirty="0" smtClean="0">
                <a:latin typeface="+mn-ea"/>
              </a:rPr>
              <a:t>?</a:t>
            </a:r>
            <a:endParaRPr lang="en-US" altLang="ja-JP" dirty="0">
              <a:latin typeface="+mn-ea"/>
            </a:endParaRPr>
          </a:p>
          <a:p>
            <a:pPr>
              <a:buNone/>
            </a:pPr>
            <a:r>
              <a:rPr lang="ja-JP" altLang="en-US" dirty="0">
                <a:latin typeface="+mn-ea"/>
              </a:rPr>
              <a:t>　　　　　</a:t>
            </a:r>
            <a:r>
              <a:rPr lang="en-US" altLang="ja-JP" dirty="0">
                <a:latin typeface="+mn-ea"/>
              </a:rPr>
              <a:t>a</a:t>
            </a:r>
            <a:r>
              <a:rPr lang="ja-JP" altLang="en-US" dirty="0" err="1">
                <a:latin typeface="+mn-ea"/>
              </a:rPr>
              <a:t>．</a:t>
            </a:r>
            <a:r>
              <a:rPr lang="ja-JP" altLang="en-US" dirty="0">
                <a:latin typeface="+mn-ea"/>
              </a:rPr>
              <a:t>ソフトウェア開発はうまく</a:t>
            </a:r>
            <a:r>
              <a:rPr lang="ja-JP" altLang="en-US" dirty="0" smtClean="0">
                <a:latin typeface="+mn-ea"/>
              </a:rPr>
              <a:t>いかない</a:t>
            </a:r>
            <a:endParaRPr lang="ja-JP" altLang="en-US" dirty="0">
              <a:latin typeface="+mn-ea"/>
            </a:endParaRPr>
          </a:p>
          <a:p>
            <a:pPr>
              <a:buNone/>
            </a:pPr>
            <a:r>
              <a:rPr lang="ja-JP" altLang="en-US" dirty="0">
                <a:latin typeface="+mn-ea"/>
              </a:rPr>
              <a:t>　　　　　</a:t>
            </a:r>
            <a:r>
              <a:rPr lang="en-US" altLang="ja-JP" dirty="0">
                <a:latin typeface="+mn-ea"/>
              </a:rPr>
              <a:t>b</a:t>
            </a:r>
            <a:r>
              <a:rPr lang="ja-JP" altLang="en-US" dirty="0" err="1">
                <a:latin typeface="+mn-ea"/>
              </a:rPr>
              <a:t>．</a:t>
            </a:r>
            <a:r>
              <a:rPr lang="ja-JP" altLang="en-US" dirty="0">
                <a:latin typeface="+mn-ea"/>
              </a:rPr>
              <a:t>開発がうまくいかないのは何故か</a:t>
            </a:r>
            <a:r>
              <a:rPr lang="ja-JP" altLang="en-US" dirty="0" smtClean="0">
                <a:latin typeface="+mn-ea"/>
              </a:rPr>
              <a:t>？</a:t>
            </a:r>
            <a:endParaRPr lang="ja-JP" altLang="en-US" dirty="0">
              <a:latin typeface="+mn-ea"/>
            </a:endParaRPr>
          </a:p>
          <a:p>
            <a:pPr>
              <a:buNone/>
            </a:pPr>
            <a:r>
              <a:rPr lang="ja-JP" altLang="en-US" dirty="0">
                <a:latin typeface="+mn-ea"/>
              </a:rPr>
              <a:t>　　　　　</a:t>
            </a:r>
            <a:r>
              <a:rPr lang="en-US" altLang="ja-JP" dirty="0">
                <a:latin typeface="+mn-ea"/>
              </a:rPr>
              <a:t>c</a:t>
            </a:r>
            <a:r>
              <a:rPr lang="ja-JP" altLang="en-US" dirty="0" err="1">
                <a:latin typeface="+mn-ea"/>
              </a:rPr>
              <a:t>．</a:t>
            </a:r>
            <a:r>
              <a:rPr lang="ja-JP" altLang="en-US" dirty="0">
                <a:latin typeface="+mn-ea"/>
              </a:rPr>
              <a:t>ソフトウェア開発の複雑</a:t>
            </a:r>
            <a:r>
              <a:rPr lang="ja-JP" altLang="en-US" dirty="0" smtClean="0">
                <a:latin typeface="+mn-ea"/>
              </a:rPr>
              <a:t>さ</a:t>
            </a:r>
            <a:endParaRPr lang="ja-JP" altLang="en-US" dirty="0">
              <a:latin typeface="+mn-ea"/>
            </a:endParaRPr>
          </a:p>
          <a:p>
            <a:pPr>
              <a:buNone/>
            </a:pPr>
            <a:r>
              <a:rPr lang="ja-JP" altLang="en-US" dirty="0">
                <a:latin typeface="+mn-ea"/>
              </a:rPr>
              <a:t>　　　２．良いソフトウェアとは</a:t>
            </a:r>
            <a:r>
              <a:rPr lang="en-US" altLang="ja-JP" dirty="0" smtClean="0">
                <a:latin typeface="+mn-ea"/>
              </a:rPr>
              <a:t>?</a:t>
            </a:r>
            <a:endParaRPr lang="en-US" altLang="ja-JP" dirty="0">
              <a:latin typeface="+mn-ea"/>
            </a:endParaRPr>
          </a:p>
          <a:p>
            <a:pPr>
              <a:buNone/>
            </a:pPr>
            <a:r>
              <a:rPr lang="ja-JP" altLang="en-US" dirty="0">
                <a:latin typeface="+mn-ea"/>
              </a:rPr>
              <a:t>　　　　　</a:t>
            </a:r>
            <a:r>
              <a:rPr lang="en-US" altLang="ja-JP" dirty="0">
                <a:latin typeface="+mn-ea"/>
              </a:rPr>
              <a:t>a</a:t>
            </a:r>
            <a:r>
              <a:rPr lang="ja-JP" altLang="en-US" dirty="0" err="1">
                <a:latin typeface="+mn-ea"/>
              </a:rPr>
              <a:t>．</a:t>
            </a:r>
            <a:r>
              <a:rPr lang="en-US" altLang="ja-JP" dirty="0">
                <a:latin typeface="+mn-ea"/>
              </a:rPr>
              <a:t>IT</a:t>
            </a:r>
            <a:r>
              <a:rPr lang="ja-JP" altLang="en-US" dirty="0">
                <a:latin typeface="+mn-ea"/>
              </a:rPr>
              <a:t>ソリューションとは</a:t>
            </a:r>
            <a:r>
              <a:rPr lang="en-US" altLang="ja-JP" dirty="0" smtClean="0">
                <a:latin typeface="+mn-ea"/>
              </a:rPr>
              <a:t>?</a:t>
            </a:r>
            <a:endParaRPr lang="en-US" altLang="ja-JP" dirty="0">
              <a:latin typeface="+mn-ea"/>
            </a:endParaRPr>
          </a:p>
          <a:p>
            <a:pPr>
              <a:buNone/>
            </a:pPr>
            <a:r>
              <a:rPr lang="ja-JP" altLang="en-US" dirty="0">
                <a:latin typeface="+mn-ea"/>
              </a:rPr>
              <a:t>　　　　　</a:t>
            </a:r>
            <a:r>
              <a:rPr lang="en-US" altLang="ja-JP" dirty="0">
                <a:latin typeface="+mn-ea"/>
              </a:rPr>
              <a:t>b</a:t>
            </a:r>
            <a:r>
              <a:rPr lang="ja-JP" altLang="en-US" dirty="0" err="1">
                <a:latin typeface="+mn-ea"/>
              </a:rPr>
              <a:t>．</a:t>
            </a:r>
            <a:r>
              <a:rPr lang="ja-JP" altLang="en-US" dirty="0">
                <a:latin typeface="+mn-ea"/>
              </a:rPr>
              <a:t>ソフトウェア開発の三つの</a:t>
            </a:r>
            <a:r>
              <a:rPr lang="ja-JP" altLang="en-US" dirty="0" smtClean="0">
                <a:latin typeface="+mn-ea"/>
              </a:rPr>
              <a:t>要素</a:t>
            </a:r>
            <a:endParaRPr lang="ja-JP" altLang="en-US" dirty="0">
              <a:latin typeface="+mn-ea"/>
            </a:endParaRPr>
          </a:p>
          <a:p>
            <a:pPr>
              <a:buNone/>
            </a:pPr>
            <a:r>
              <a:rPr lang="ja-JP" altLang="en-US" dirty="0">
                <a:latin typeface="+mn-ea"/>
              </a:rPr>
              <a:t>　　　　　</a:t>
            </a:r>
            <a:r>
              <a:rPr lang="en-US" altLang="ja-JP" dirty="0">
                <a:latin typeface="+mn-ea"/>
              </a:rPr>
              <a:t>c</a:t>
            </a:r>
            <a:r>
              <a:rPr lang="ja-JP" altLang="en-US" dirty="0" err="1">
                <a:latin typeface="+mn-ea"/>
              </a:rPr>
              <a:t>．</a:t>
            </a:r>
            <a:r>
              <a:rPr lang="ja-JP" altLang="en-US" dirty="0">
                <a:latin typeface="+mn-ea"/>
              </a:rPr>
              <a:t>ソフトウェアの品質とその</a:t>
            </a:r>
            <a:r>
              <a:rPr lang="ja-JP" altLang="en-US" dirty="0" smtClean="0">
                <a:latin typeface="+mn-ea"/>
              </a:rPr>
              <a:t>種類</a:t>
            </a:r>
            <a:endParaRPr lang="ja-JP" altLang="en-US" dirty="0">
              <a:latin typeface="+mn-ea"/>
            </a:endParaRPr>
          </a:p>
          <a:p>
            <a:pPr>
              <a:buNone/>
            </a:pPr>
            <a:r>
              <a:rPr lang="ja-JP" altLang="en-US" dirty="0">
                <a:latin typeface="+mn-ea"/>
              </a:rPr>
              <a:t>　　　３．どうやれば良いソフトウェアを楽に作れるのか</a:t>
            </a:r>
            <a:r>
              <a:rPr lang="en-US" altLang="ja-JP" dirty="0" smtClean="0">
                <a:latin typeface="+mn-ea"/>
              </a:rPr>
              <a:t>?</a:t>
            </a:r>
            <a:endParaRPr lang="en-US" altLang="ja-JP" dirty="0">
              <a:latin typeface="+mn-ea"/>
            </a:endParaRPr>
          </a:p>
          <a:p>
            <a:pPr>
              <a:buNone/>
            </a:pPr>
            <a:r>
              <a:rPr lang="ja-JP" altLang="en-US" dirty="0">
                <a:latin typeface="+mn-ea"/>
              </a:rPr>
              <a:t>　　　　　</a:t>
            </a:r>
            <a:r>
              <a:rPr lang="en-US" altLang="ja-JP" dirty="0">
                <a:latin typeface="+mn-ea"/>
              </a:rPr>
              <a:t>a</a:t>
            </a:r>
            <a:r>
              <a:rPr lang="ja-JP" altLang="en-US" dirty="0" err="1">
                <a:latin typeface="+mn-ea"/>
              </a:rPr>
              <a:t>．</a:t>
            </a:r>
            <a:r>
              <a:rPr lang="ja-JP" altLang="en-US" dirty="0">
                <a:latin typeface="+mn-ea"/>
              </a:rPr>
              <a:t>ソフトウェア開発を成功させるための思考</a:t>
            </a:r>
            <a:r>
              <a:rPr lang="ja-JP" altLang="en-US" dirty="0" smtClean="0">
                <a:latin typeface="+mn-ea"/>
              </a:rPr>
              <a:t>方法</a:t>
            </a:r>
            <a:endParaRPr lang="ja-JP" altLang="en-US" dirty="0">
              <a:latin typeface="+mn-ea"/>
            </a:endParaRPr>
          </a:p>
          <a:p>
            <a:pPr>
              <a:buNone/>
            </a:pPr>
            <a:r>
              <a:rPr lang="ja-JP" altLang="en-US" dirty="0">
                <a:latin typeface="+mn-ea"/>
              </a:rPr>
              <a:t>　　　　　</a:t>
            </a:r>
            <a:r>
              <a:rPr lang="en-US" altLang="ja-JP" dirty="0">
                <a:latin typeface="+mn-ea"/>
              </a:rPr>
              <a:t>b</a:t>
            </a:r>
            <a:r>
              <a:rPr lang="ja-JP" altLang="en-US" dirty="0" err="1">
                <a:latin typeface="+mn-ea"/>
              </a:rPr>
              <a:t>．</a:t>
            </a:r>
            <a:r>
              <a:rPr lang="ja-JP" altLang="en-US" dirty="0">
                <a:latin typeface="+mn-ea"/>
              </a:rPr>
              <a:t>ソフトウェア開発は複雑さとの</a:t>
            </a:r>
            <a:r>
              <a:rPr lang="ja-JP" altLang="en-US" dirty="0" smtClean="0">
                <a:latin typeface="+mn-ea"/>
              </a:rPr>
              <a:t>戦い</a:t>
            </a:r>
            <a:endParaRPr lang="ja-JP" altLang="en-US" dirty="0">
              <a:latin typeface="+mn-ea"/>
            </a:endParaRPr>
          </a:p>
          <a:p>
            <a:pPr>
              <a:buNone/>
            </a:pPr>
            <a:r>
              <a:rPr lang="ja-JP" altLang="en-US" dirty="0">
                <a:latin typeface="+mn-ea"/>
              </a:rPr>
              <a:t>　　　　　</a:t>
            </a:r>
            <a:r>
              <a:rPr lang="en-US" altLang="ja-JP" dirty="0">
                <a:latin typeface="+mn-ea"/>
              </a:rPr>
              <a:t>c</a:t>
            </a:r>
            <a:r>
              <a:rPr lang="ja-JP" altLang="en-US" dirty="0" err="1">
                <a:latin typeface="+mn-ea"/>
              </a:rPr>
              <a:t>．</a:t>
            </a:r>
            <a:r>
              <a:rPr lang="ja-JP" altLang="en-US" dirty="0">
                <a:latin typeface="+mn-ea"/>
              </a:rPr>
              <a:t>アジャイル開発の五つの</a:t>
            </a:r>
            <a:r>
              <a:rPr lang="ja-JP" altLang="en-US" dirty="0" smtClean="0">
                <a:latin typeface="+mn-ea"/>
              </a:rPr>
              <a:t>価値</a:t>
            </a:r>
            <a:endParaRPr lang="ja-JP" altLang="en-US" dirty="0">
              <a:latin typeface="+mn-ea"/>
            </a:endParaRPr>
          </a:p>
          <a:p>
            <a:pPr>
              <a:buNone/>
            </a:pPr>
            <a:r>
              <a:rPr lang="ja-JP" altLang="en-US" dirty="0">
                <a:latin typeface="+mn-ea"/>
              </a:rPr>
              <a:t>　　　　　</a:t>
            </a:r>
            <a:r>
              <a:rPr lang="en-US" altLang="ja-JP" dirty="0">
                <a:latin typeface="+mn-ea"/>
              </a:rPr>
              <a:t>d</a:t>
            </a:r>
            <a:r>
              <a:rPr lang="ja-JP" altLang="en-US" dirty="0" err="1">
                <a:latin typeface="+mn-ea"/>
              </a:rPr>
              <a:t>．</a:t>
            </a:r>
            <a:r>
              <a:rPr lang="ja-JP" altLang="en-US" dirty="0">
                <a:latin typeface="+mn-ea"/>
              </a:rPr>
              <a:t>シンプルに</a:t>
            </a:r>
            <a:r>
              <a:rPr lang="ja-JP" altLang="en-US" dirty="0" smtClean="0">
                <a:latin typeface="+mn-ea"/>
              </a:rPr>
              <a:t>考えよう</a:t>
            </a:r>
            <a:endParaRPr lang="ja-JP" altLang="en-US" dirty="0">
              <a:latin typeface="+mn-ea"/>
            </a:endParaRPr>
          </a:p>
          <a:p>
            <a:pPr>
              <a:buNone/>
            </a:pPr>
            <a:r>
              <a:rPr lang="ja-JP" altLang="en-US" dirty="0">
                <a:latin typeface="+mn-ea"/>
              </a:rPr>
              <a:t>　　　　　</a:t>
            </a:r>
            <a:r>
              <a:rPr lang="en-US" altLang="ja-JP" dirty="0">
                <a:latin typeface="+mn-ea"/>
              </a:rPr>
              <a:t>e</a:t>
            </a:r>
            <a:r>
              <a:rPr lang="ja-JP" altLang="en-US" dirty="0" err="1">
                <a:latin typeface="+mn-ea"/>
              </a:rPr>
              <a:t>．</a:t>
            </a:r>
            <a:r>
              <a:rPr lang="ja-JP" altLang="en-US" dirty="0">
                <a:latin typeface="+mn-ea"/>
              </a:rPr>
              <a:t>シンプルに考える</a:t>
            </a:r>
            <a:r>
              <a:rPr lang="ja-JP" altLang="en-US" dirty="0" smtClean="0">
                <a:latin typeface="+mn-ea"/>
              </a:rPr>
              <a:t>コツ</a:t>
            </a:r>
            <a:endParaRPr lang="ja-JP" altLang="en-US" dirty="0">
              <a:latin typeface="+mn-ea"/>
            </a:endParaRPr>
          </a:p>
          <a:p>
            <a:pPr>
              <a:buNone/>
            </a:pPr>
            <a:r>
              <a:rPr lang="ja-JP" altLang="en-US" dirty="0">
                <a:latin typeface="+mn-ea"/>
              </a:rPr>
              <a:t>　　　　　ｆ．ソフトウェア開発を成功させるための基本的な</a:t>
            </a:r>
            <a:r>
              <a:rPr lang="ja-JP" altLang="en-US" dirty="0" smtClean="0">
                <a:latin typeface="+mn-ea"/>
              </a:rPr>
              <a:t>原則</a:t>
            </a:r>
            <a:endParaRPr kumimoji="1" lang="ja-JP" altLang="en-US" dirty="0">
              <a:latin typeface="+mn-ea"/>
            </a:endParaRPr>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10</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A67A7FAA-BA90-4FE5-B39F-ED421AE4100F}" type="slidenum">
              <a:rPr lang="ja-JP" altLang="en-US"/>
              <a:pPr/>
              <a:t>100</a:t>
            </a:fld>
            <a:endParaRPr lang="ja-JP" altLang="en-US"/>
          </a:p>
        </p:txBody>
      </p:sp>
      <p:sp>
        <p:nvSpPr>
          <p:cNvPr id="148482" name="Rectangle 2"/>
          <p:cNvSpPr>
            <a:spLocks noGrp="1" noChangeArrowheads="1"/>
          </p:cNvSpPr>
          <p:nvPr>
            <p:ph type="title"/>
          </p:nvPr>
        </p:nvSpPr>
        <p:spPr/>
        <p:txBody>
          <a:bodyPr/>
          <a:lstStyle/>
          <a:p>
            <a:r>
              <a:rPr lang="ja-JP" altLang="en-US">
                <a:latin typeface="ＭＳ Ｐゴシック" pitchFamily="50" charset="-128"/>
              </a:rPr>
              <a:t>ソフトウェアの再利用</a:t>
            </a:r>
          </a:p>
        </p:txBody>
      </p:sp>
      <p:sp>
        <p:nvSpPr>
          <p:cNvPr id="148483" name="Rectangle 3"/>
          <p:cNvSpPr>
            <a:spLocks noGrp="1" noChangeArrowheads="1"/>
          </p:cNvSpPr>
          <p:nvPr>
            <p:ph type="body" idx="1"/>
          </p:nvPr>
        </p:nvSpPr>
        <p:spPr/>
        <p:txBody>
          <a:bodyPr/>
          <a:lstStyle/>
          <a:p>
            <a:r>
              <a:rPr lang="ja-JP" altLang="en-US"/>
              <a:t>ソフトウェアの再利用性の重要性</a:t>
            </a:r>
          </a:p>
          <a:p>
            <a:pPr lvl="1"/>
            <a:r>
              <a:rPr lang="ja-JP" altLang="en-US"/>
              <a:t>短納期化</a:t>
            </a:r>
          </a:p>
          <a:p>
            <a:r>
              <a:rPr lang="ja-JP" altLang="en-US"/>
              <a:t>ソフトウェアの再利用はどのようにすれば可能か?</a:t>
            </a:r>
          </a:p>
        </p:txBody>
      </p:sp>
      <p:pic>
        <p:nvPicPr>
          <p:cNvPr id="148484" name="Picture 4" descr="C:\Documents and Settings\G_KOJIMA_FUJIO\Application Data\Microsoft\Media Catalog\Downloaded Clips\cl64\j0250898.wmf"/>
          <p:cNvPicPr>
            <a:picLocks noChangeAspect="1" noChangeArrowheads="1"/>
          </p:cNvPicPr>
          <p:nvPr/>
        </p:nvPicPr>
        <p:blipFill>
          <a:blip r:embed="rId2"/>
          <a:srcRect/>
          <a:stretch>
            <a:fillRect/>
          </a:stretch>
        </p:blipFill>
        <p:spPr bwMode="auto">
          <a:xfrm>
            <a:off x="5943600" y="4267200"/>
            <a:ext cx="2209800" cy="2185988"/>
          </a:xfrm>
          <a:prstGeom prst="rect">
            <a:avLst/>
          </a:prstGeom>
          <a:noFill/>
        </p:spPr>
      </p:pic>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5"/>
          <p:cNvSpPr>
            <a:spLocks noGrp="1" noChangeArrowheads="1"/>
          </p:cNvSpPr>
          <p:nvPr>
            <p:ph type="title"/>
          </p:nvPr>
        </p:nvSpPr>
        <p:spPr>
          <a:xfrm>
            <a:off x="1150938" y="617538"/>
            <a:ext cx="7793037" cy="1143000"/>
          </a:xfrm>
          <a:noFill/>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t>再利用化</a:t>
            </a:r>
          </a:p>
        </p:txBody>
      </p:sp>
      <p:sp>
        <p:nvSpPr>
          <p:cNvPr id="23554" name="Rectangle 2"/>
          <p:cNvSpPr>
            <a:spLocks noGrp="1" noChangeArrowheads="1"/>
          </p:cNvSpPr>
          <p:nvPr>
            <p:ph type="body" idx="1"/>
          </p:nvPr>
        </p:nvSpPr>
        <p:spPr>
          <a:xfrm>
            <a:off x="1182688" y="2017713"/>
            <a:ext cx="7772400" cy="4114800"/>
          </a:xfrm>
          <a:noFill/>
          <a:ln/>
        </p:spPr>
        <p:txBody>
          <a:bodyPr/>
          <a:lstStyle/>
          <a:p>
            <a:pPr>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a:t>再利用は何故必要か</a:t>
            </a:r>
          </a:p>
          <a:p>
            <a:pPr>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a:t>「オブジェクト指向」に「パターン」，</a:t>
            </a:r>
          </a:p>
          <a:p>
            <a:pPr>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a:t>  「フレームワーク」，「コンポーネント」</a:t>
            </a:r>
          </a:p>
          <a:p>
            <a:pPr lvl="1">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a:t>どう違う</a:t>
            </a:r>
            <a:r>
              <a:rPr lang="en-GB" altLang="ja-JP"/>
              <a:t>?</a:t>
            </a:r>
          </a:p>
        </p:txBody>
      </p:sp>
      <p:pic>
        <p:nvPicPr>
          <p:cNvPr id="23555" name="Picture 3"/>
          <p:cNvPicPr>
            <a:picLocks noChangeAspect="1" noChangeArrowheads="1"/>
          </p:cNvPicPr>
          <p:nvPr/>
        </p:nvPicPr>
        <p:blipFill>
          <a:blip r:embed="rId3"/>
          <a:srcRect/>
          <a:stretch>
            <a:fillRect/>
          </a:stretch>
        </p:blipFill>
        <p:spPr bwMode="auto">
          <a:xfrm>
            <a:off x="6019800" y="4343400"/>
            <a:ext cx="1930400" cy="1860550"/>
          </a:xfrm>
          <a:prstGeom prst="rect">
            <a:avLst/>
          </a:prstGeom>
          <a:noFill/>
        </p:spPr>
      </p:pic>
      <p:sp>
        <p:nvSpPr>
          <p:cNvPr id="7" name="スライド番号プレースホルダ 6"/>
          <p:cNvSpPr>
            <a:spLocks noGrp="1"/>
          </p:cNvSpPr>
          <p:nvPr>
            <p:ph type="sldNum" sz="quarter" idx="12"/>
          </p:nvPr>
        </p:nvSpPr>
        <p:spPr/>
        <p:txBody>
          <a:bodyPr/>
          <a:lstStyle/>
          <a:p>
            <a:fld id="{A45B0FA1-9455-4D41-8795-AEFB248DE08C}" type="slidenum">
              <a:rPr kumimoji="1" lang="ja-JP" altLang="en-US" smtClean="0"/>
              <a:pPr/>
              <a:t>101</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992D45F3-A5B1-40A4-8408-DF6B9CC411EA}" type="slidenum">
              <a:rPr lang="ja-JP" altLang="en-US"/>
              <a:pPr/>
              <a:t>102</a:t>
            </a:fld>
            <a:endParaRPr lang="ja-JP" altLang="en-US"/>
          </a:p>
        </p:txBody>
      </p:sp>
      <p:sp>
        <p:nvSpPr>
          <p:cNvPr id="168962" name="Rectangle 1026"/>
          <p:cNvSpPr>
            <a:spLocks noGrp="1" noChangeArrowheads="1"/>
          </p:cNvSpPr>
          <p:nvPr>
            <p:ph type="title"/>
          </p:nvPr>
        </p:nvSpPr>
        <p:spPr/>
        <p:txBody>
          <a:bodyPr/>
          <a:lstStyle/>
          <a:p>
            <a:r>
              <a:rPr lang="ja-JP" altLang="en-US">
                <a:latin typeface="ＭＳ Ｐゴシック" pitchFamily="50" charset="-128"/>
              </a:rPr>
              <a:t>ソフトウェアの再利用</a:t>
            </a:r>
          </a:p>
        </p:txBody>
      </p:sp>
      <p:sp>
        <p:nvSpPr>
          <p:cNvPr id="168963" name="Rectangle 1027"/>
          <p:cNvSpPr>
            <a:spLocks noGrp="1" noChangeArrowheads="1"/>
          </p:cNvSpPr>
          <p:nvPr>
            <p:ph type="body" idx="1"/>
          </p:nvPr>
        </p:nvSpPr>
        <p:spPr/>
        <p:txBody>
          <a:bodyPr/>
          <a:lstStyle/>
          <a:p>
            <a:r>
              <a:rPr lang="ja-JP" altLang="en-US"/>
              <a:t>ライブラリ</a:t>
            </a:r>
          </a:p>
          <a:p>
            <a:pPr lvl="1"/>
            <a:r>
              <a:rPr lang="ja-JP" altLang="en-US"/>
              <a:t>フレームワーク</a:t>
            </a:r>
          </a:p>
          <a:p>
            <a:pPr lvl="2"/>
            <a:r>
              <a:rPr lang="ja-JP" altLang="en-US"/>
              <a:t>横分割</a:t>
            </a:r>
          </a:p>
          <a:p>
            <a:pPr lvl="1"/>
            <a:r>
              <a:rPr lang="ja-JP" altLang="en-US"/>
              <a:t>コンポーネント</a:t>
            </a:r>
          </a:p>
          <a:p>
            <a:pPr lvl="2"/>
            <a:r>
              <a:rPr lang="ja-JP" altLang="en-US"/>
              <a:t>縦分割</a:t>
            </a:r>
          </a:p>
          <a:p>
            <a:r>
              <a:rPr lang="ja-JP" altLang="en-US"/>
              <a:t>知識の再利用</a:t>
            </a:r>
          </a:p>
          <a:p>
            <a:pPr lvl="1"/>
            <a:r>
              <a:rPr lang="ja-JP" altLang="en-US"/>
              <a:t>暗黙知→形式知</a:t>
            </a:r>
          </a:p>
        </p:txBody>
      </p:sp>
      <p:pic>
        <p:nvPicPr>
          <p:cNvPr id="168964" name="Picture 1028" descr="C:\Documents and Settings\G_KOJIMA_FUJIO\Application Data\Microsoft\Media Catalog\Downloaded Clips\cl64\j0250896.wmf"/>
          <p:cNvPicPr>
            <a:picLocks noChangeAspect="1" noChangeArrowheads="1"/>
          </p:cNvPicPr>
          <p:nvPr/>
        </p:nvPicPr>
        <p:blipFill>
          <a:blip r:embed="rId2"/>
          <a:srcRect/>
          <a:stretch>
            <a:fillRect/>
          </a:stretch>
        </p:blipFill>
        <p:spPr bwMode="auto">
          <a:xfrm>
            <a:off x="6172200" y="4038600"/>
            <a:ext cx="1949450" cy="2001838"/>
          </a:xfrm>
          <a:prstGeom prst="rect">
            <a:avLst/>
          </a:prstGeom>
          <a:noFill/>
        </p:spPr>
      </p:pic>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74B003B4-9F13-471A-ABB3-F56674D6AEB8}" type="slidenum">
              <a:rPr lang="ja-JP" altLang="en-US"/>
              <a:pPr/>
              <a:t>103</a:t>
            </a:fld>
            <a:endParaRPr lang="ja-JP" altLang="en-US"/>
          </a:p>
        </p:txBody>
      </p:sp>
      <p:sp>
        <p:nvSpPr>
          <p:cNvPr id="147458" name="Rectangle 2"/>
          <p:cNvSpPr>
            <a:spLocks noGrp="1" noChangeArrowheads="1"/>
          </p:cNvSpPr>
          <p:nvPr>
            <p:ph type="title"/>
          </p:nvPr>
        </p:nvSpPr>
        <p:spPr/>
        <p:txBody>
          <a:bodyPr/>
          <a:lstStyle/>
          <a:p>
            <a:r>
              <a:rPr lang="ja-JP" altLang="en-US">
                <a:latin typeface="ＭＳＰゴシック" charset="-128"/>
              </a:rPr>
              <a:t>アーキテクチャパターン</a:t>
            </a:r>
          </a:p>
        </p:txBody>
      </p:sp>
      <p:sp>
        <p:nvSpPr>
          <p:cNvPr id="147459" name="Rectangle 3"/>
          <p:cNvSpPr>
            <a:spLocks noGrp="1" noChangeArrowheads="1"/>
          </p:cNvSpPr>
          <p:nvPr>
            <p:ph type="body" idx="1"/>
          </p:nvPr>
        </p:nvSpPr>
        <p:spPr>
          <a:xfrm>
            <a:off x="1182688" y="2017713"/>
            <a:ext cx="7656512" cy="2401887"/>
          </a:xfrm>
        </p:spPr>
        <p:txBody>
          <a:bodyPr/>
          <a:lstStyle/>
          <a:p>
            <a:r>
              <a:rPr lang="ja-JP" altLang="en-US" sz="4400">
                <a:latin typeface="ＭＳＰゴシック,Bold" charset="-128"/>
              </a:rPr>
              <a:t>特定の問題領域に現れるソフトウェア・アーキテクチャのデザインをパターン化したもの</a:t>
            </a:r>
            <a:endParaRPr lang="ja-JP" altLang="en-US" sz="4400"/>
          </a:p>
        </p:txBody>
      </p:sp>
    </p:spTree>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30" name="スライド番号プレースホルダ 5"/>
          <p:cNvSpPr>
            <a:spLocks noGrp="1"/>
          </p:cNvSpPr>
          <p:nvPr>
            <p:ph type="sldNum" sz="quarter" idx="12"/>
          </p:nvPr>
        </p:nvSpPr>
        <p:spPr/>
        <p:txBody>
          <a:bodyPr/>
          <a:lstStyle/>
          <a:p>
            <a:fld id="{EBF4D54C-3F96-480B-9875-BCD6CFE1C109}" type="slidenum">
              <a:rPr lang="ja-JP" altLang="en-US"/>
              <a:pPr/>
              <a:t>104</a:t>
            </a:fld>
            <a:endParaRPr lang="ja-JP" altLang="en-US"/>
          </a:p>
        </p:txBody>
      </p:sp>
      <p:sp>
        <p:nvSpPr>
          <p:cNvPr id="115714" name="Rectangle 2"/>
          <p:cNvSpPr>
            <a:spLocks noGrp="1" noChangeArrowheads="1"/>
          </p:cNvSpPr>
          <p:nvPr>
            <p:ph type="title"/>
          </p:nvPr>
        </p:nvSpPr>
        <p:spPr/>
        <p:txBody>
          <a:bodyPr/>
          <a:lstStyle/>
          <a:p>
            <a:r>
              <a:rPr lang="ja-JP" altLang="en-US">
                <a:latin typeface="ＭＳＰゴシック" charset="-128"/>
              </a:rPr>
              <a:t>アーキテクチャパターンの種類</a:t>
            </a:r>
          </a:p>
        </p:txBody>
      </p:sp>
      <p:graphicFrame>
        <p:nvGraphicFramePr>
          <p:cNvPr id="115717" name="Group 5"/>
          <p:cNvGraphicFramePr>
            <a:graphicFrameLocks noGrp="1"/>
          </p:cNvGraphicFramePr>
          <p:nvPr/>
        </p:nvGraphicFramePr>
        <p:xfrm>
          <a:off x="228600" y="3048000"/>
          <a:ext cx="8610600" cy="2724341"/>
        </p:xfrm>
        <a:graphic>
          <a:graphicData uri="http://schemas.openxmlformats.org/drawingml/2006/table">
            <a:tbl>
              <a:tblPr/>
              <a:tblGrid>
                <a:gridCol w="2057400"/>
                <a:gridCol w="1524000"/>
                <a:gridCol w="5029200"/>
              </a:tblGrid>
              <a:tr h="3810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1" i="0" u="none" strike="noStrike" cap="none" normalizeH="0" baseline="0" smtClean="0">
                          <a:ln>
                            <a:noFill/>
                          </a:ln>
                          <a:solidFill>
                            <a:schemeClr val="tx1"/>
                          </a:solidFill>
                          <a:effectLst/>
                          <a:latin typeface="ＭＳ Ｐゴシック" pitchFamily="50" charset="-128"/>
                          <a:ea typeface="ＭＳ Ｐゴシック" pitchFamily="50" charset="-128"/>
                        </a:rPr>
                        <a:t>分類</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FF8"/>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1" i="0" u="none" strike="noStrike" cap="none" normalizeH="0" baseline="0" smtClean="0">
                          <a:ln>
                            <a:noFill/>
                          </a:ln>
                          <a:solidFill>
                            <a:schemeClr val="tx1"/>
                          </a:solidFill>
                          <a:effectLst/>
                          <a:latin typeface="ＭＳ Ｐゴシック" pitchFamily="50" charset="-128"/>
                          <a:ea typeface="ＭＳ Ｐゴシック" pitchFamily="50" charset="-128"/>
                        </a:rPr>
                        <a:t>パターン名</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FF8"/>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1" i="0" u="none" strike="noStrike" cap="none" normalizeH="0" baseline="0" smtClean="0">
                          <a:ln>
                            <a:noFill/>
                          </a:ln>
                          <a:solidFill>
                            <a:schemeClr val="tx1"/>
                          </a:solidFill>
                          <a:effectLst/>
                          <a:latin typeface="ＭＳ Ｐゴシック" pitchFamily="50" charset="-128"/>
                          <a:ea typeface="ＭＳ Ｐゴシック" pitchFamily="50" charset="-128"/>
                        </a:rPr>
                        <a:t>説明</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E5FFF8"/>
                    </a:solidFill>
                  </a:tcPr>
                </a:tc>
              </a:tr>
              <a:tr h="5191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システムの構造化</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Layers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Pipe and Filters</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Blackboard</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サブシステムを特定の抽象レベルに属するようにグループ化</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データをストリームとして扱う</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独立したプログラムを共通のデータ構造上で協調動作</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404813">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分散システム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Broker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分散システム上でクライアント・サーバー間の結合度を弱める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対話型システム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MVC</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PAC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GUI</a:t>
                      </a: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とモデルを分離する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複雑な意味的概念を捉えやすくする</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r>
              <a:tr h="517525">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800" b="0" i="0" u="none" strike="noStrike" cap="none" normalizeH="0" baseline="0" smtClean="0">
                          <a:ln>
                            <a:noFill/>
                          </a:ln>
                          <a:solidFill>
                            <a:schemeClr val="tx1"/>
                          </a:solidFill>
                          <a:effectLst/>
                          <a:latin typeface="ＭＳ Ｐゴシック" pitchFamily="50" charset="-128"/>
                          <a:ea typeface="ＭＳ Ｐゴシック" pitchFamily="50" charset="-128"/>
                        </a:rPr>
                        <a:t>適合化システム</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Micro Kernel</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1400" b="0" i="0" u="none" strike="noStrike" cap="none" normalizeH="0" baseline="0" smtClean="0">
                          <a:ln>
                            <a:noFill/>
                          </a:ln>
                          <a:solidFill>
                            <a:schemeClr val="tx1"/>
                          </a:solidFill>
                          <a:effectLst/>
                          <a:latin typeface="ＭＳ Ｐゴシック" pitchFamily="50" charset="-128"/>
                          <a:ea typeface="ＭＳ Ｐゴシック" pitchFamily="50" charset="-128"/>
                        </a:rPr>
                        <a:t>Reflection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中核となるサービスを顧客依存部分から独立</a:t>
                      </a: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1400" b="0" i="0" u="none" strike="noStrike" cap="none" normalizeH="0" baseline="0" smtClean="0">
                          <a:ln>
                            <a:noFill/>
                          </a:ln>
                          <a:solidFill>
                            <a:schemeClr val="tx1"/>
                          </a:solidFill>
                          <a:effectLst/>
                          <a:latin typeface="ＭＳ Ｐゴシック" pitchFamily="50" charset="-128"/>
                          <a:ea typeface="ＭＳ Ｐゴシック" pitchFamily="50" charset="-128"/>
                        </a:rPr>
                        <a:t>言語の型に依存せずにシステムの構造と振る舞いを動的に変更</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43" name="スライド番号プレースホルダ 5"/>
          <p:cNvSpPr>
            <a:spLocks noGrp="1"/>
          </p:cNvSpPr>
          <p:nvPr>
            <p:ph type="sldNum" sz="quarter" idx="12"/>
          </p:nvPr>
        </p:nvSpPr>
        <p:spPr/>
        <p:txBody>
          <a:bodyPr/>
          <a:lstStyle/>
          <a:p>
            <a:fld id="{12C93D36-31CF-4FB2-B080-001C22FCB374}" type="slidenum">
              <a:rPr lang="ja-JP" altLang="en-US"/>
              <a:pPr/>
              <a:t>105</a:t>
            </a:fld>
            <a:endParaRPr lang="ja-JP" altLang="en-US"/>
          </a:p>
        </p:txBody>
      </p:sp>
      <p:sp>
        <p:nvSpPr>
          <p:cNvPr id="118786" name="Rectangle 2"/>
          <p:cNvSpPr>
            <a:spLocks noGrp="1" noChangeArrowheads="1"/>
          </p:cNvSpPr>
          <p:nvPr>
            <p:ph type="title"/>
          </p:nvPr>
        </p:nvSpPr>
        <p:spPr>
          <a:xfrm>
            <a:off x="1150938" y="617538"/>
            <a:ext cx="7793037" cy="906462"/>
          </a:xfrm>
        </p:spPr>
        <p:txBody>
          <a:bodyPr/>
          <a:lstStyle/>
          <a:p>
            <a:r>
              <a:rPr lang="ja-JP" altLang="en-US" b="1">
                <a:latin typeface="ＭＳゴシック,Bold" charset="-128"/>
              </a:rPr>
              <a:t>アーキテクチャパターン比較</a:t>
            </a:r>
            <a:endParaRPr lang="ja-JP" altLang="en-US">
              <a:latin typeface="ＭＳゴシック,Bold" charset="-128"/>
            </a:endParaRPr>
          </a:p>
        </p:txBody>
      </p:sp>
      <p:sp>
        <p:nvSpPr>
          <p:cNvPr id="118790" name="Rectangle 6"/>
          <p:cNvSpPr>
            <a:spLocks noChangeArrowheads="1"/>
          </p:cNvSpPr>
          <p:nvPr/>
        </p:nvSpPr>
        <p:spPr bwMode="auto">
          <a:xfrm>
            <a:off x="1304925" y="1243013"/>
            <a:ext cx="9144000" cy="0"/>
          </a:xfrm>
          <a:prstGeom prst="rect">
            <a:avLst/>
          </a:prstGeom>
          <a:noFill/>
          <a:ln w="9525">
            <a:noFill/>
            <a:miter lim="800000"/>
            <a:headEnd/>
            <a:tailEnd/>
          </a:ln>
          <a:effectLst/>
        </p:spPr>
        <p:txBody>
          <a:bodyPr>
            <a:spAutoFit/>
          </a:bodyPr>
          <a:lstStyle/>
          <a:p>
            <a:endParaRPr lang="ja-JP" altLang="en-US"/>
          </a:p>
        </p:txBody>
      </p:sp>
      <p:sp>
        <p:nvSpPr>
          <p:cNvPr id="118792" name="Rectangle 8"/>
          <p:cNvSpPr>
            <a:spLocks noChangeArrowheads="1"/>
          </p:cNvSpPr>
          <p:nvPr/>
        </p:nvSpPr>
        <p:spPr bwMode="auto">
          <a:xfrm>
            <a:off x="1322388" y="1552575"/>
            <a:ext cx="6956425" cy="4946650"/>
          </a:xfrm>
          <a:prstGeom prst="rect">
            <a:avLst/>
          </a:prstGeom>
          <a:solidFill>
            <a:srgbClr val="FFFFFF"/>
          </a:solidFill>
          <a:ln w="9525">
            <a:noFill/>
            <a:miter lim="800000"/>
            <a:headEnd/>
            <a:tailEnd/>
          </a:ln>
        </p:spPr>
        <p:txBody>
          <a:bodyPr/>
          <a:lstStyle/>
          <a:p>
            <a:endParaRPr lang="ja-JP" altLang="en-US"/>
          </a:p>
        </p:txBody>
      </p:sp>
      <p:sp>
        <p:nvSpPr>
          <p:cNvPr id="118793" name="Rectangle 9"/>
          <p:cNvSpPr>
            <a:spLocks noChangeArrowheads="1"/>
          </p:cNvSpPr>
          <p:nvPr/>
        </p:nvSpPr>
        <p:spPr bwMode="auto">
          <a:xfrm>
            <a:off x="1322388" y="1552575"/>
            <a:ext cx="6956425" cy="4946650"/>
          </a:xfrm>
          <a:prstGeom prst="rect">
            <a:avLst/>
          </a:prstGeom>
          <a:noFill/>
          <a:ln w="30163" cap="rnd">
            <a:solidFill>
              <a:srgbClr val="000000"/>
            </a:solidFill>
            <a:round/>
            <a:headEnd/>
            <a:tailEnd/>
          </a:ln>
        </p:spPr>
        <p:txBody>
          <a:bodyPr/>
          <a:lstStyle/>
          <a:p>
            <a:endParaRPr lang="ja-JP" altLang="en-US"/>
          </a:p>
        </p:txBody>
      </p:sp>
      <p:sp>
        <p:nvSpPr>
          <p:cNvPr id="118794" name="Line 10"/>
          <p:cNvSpPr>
            <a:spLocks noChangeShapeType="1"/>
          </p:cNvSpPr>
          <p:nvPr/>
        </p:nvSpPr>
        <p:spPr bwMode="auto">
          <a:xfrm>
            <a:off x="1322388" y="1974850"/>
            <a:ext cx="6956425" cy="1588"/>
          </a:xfrm>
          <a:prstGeom prst="line">
            <a:avLst/>
          </a:prstGeom>
          <a:noFill/>
          <a:ln w="22225" cap="rnd">
            <a:solidFill>
              <a:srgbClr val="000000"/>
            </a:solidFill>
            <a:round/>
            <a:headEnd/>
            <a:tailEnd/>
          </a:ln>
        </p:spPr>
        <p:txBody>
          <a:bodyPr/>
          <a:lstStyle/>
          <a:p>
            <a:endParaRPr lang="ja-JP" altLang="en-US"/>
          </a:p>
        </p:txBody>
      </p:sp>
      <p:sp>
        <p:nvSpPr>
          <p:cNvPr id="118795" name="Rectangle 11"/>
          <p:cNvSpPr>
            <a:spLocks noChangeArrowheads="1"/>
          </p:cNvSpPr>
          <p:nvPr/>
        </p:nvSpPr>
        <p:spPr bwMode="auto">
          <a:xfrm>
            <a:off x="1457325" y="2230438"/>
            <a:ext cx="735013" cy="127000"/>
          </a:xfrm>
          <a:prstGeom prst="rect">
            <a:avLst/>
          </a:prstGeom>
          <a:noFill/>
          <a:ln w="9525">
            <a:noFill/>
            <a:miter lim="800000"/>
            <a:headEnd/>
            <a:tailEnd/>
          </a:ln>
        </p:spPr>
        <p:txBody>
          <a:bodyPr wrap="none" lIns="0" tIns="0" rIns="0" bIns="0">
            <a:spAutoFit/>
          </a:bodyPr>
          <a:lstStyle/>
          <a:p>
            <a:r>
              <a:rPr lang="en-US" altLang="ja-JP" sz="800" b="0">
                <a:solidFill>
                  <a:srgbClr val="000000"/>
                </a:solidFill>
                <a:latin typeface="ＭＳ Ｐゴシック" pitchFamily="50" charset="-128"/>
              </a:rPr>
              <a:t>Smalltalk MVC</a:t>
            </a:r>
            <a:endParaRPr lang="en-US" altLang="ja-JP"/>
          </a:p>
        </p:txBody>
      </p:sp>
      <p:sp>
        <p:nvSpPr>
          <p:cNvPr id="118796" name="Rectangle 12"/>
          <p:cNvSpPr>
            <a:spLocks noChangeArrowheads="1"/>
          </p:cNvSpPr>
          <p:nvPr/>
        </p:nvSpPr>
        <p:spPr bwMode="auto">
          <a:xfrm>
            <a:off x="2411413" y="2041525"/>
            <a:ext cx="179387" cy="114300"/>
          </a:xfrm>
          <a:prstGeom prst="rect">
            <a:avLst/>
          </a:prstGeom>
          <a:solidFill>
            <a:srgbClr val="CCFFFF"/>
          </a:solidFill>
          <a:ln w="9525">
            <a:noFill/>
            <a:miter lim="800000"/>
            <a:headEnd/>
            <a:tailEnd/>
          </a:ln>
        </p:spPr>
        <p:txBody>
          <a:bodyPr/>
          <a:lstStyle/>
          <a:p>
            <a:endParaRPr lang="ja-JP" altLang="en-US"/>
          </a:p>
        </p:txBody>
      </p:sp>
      <p:sp>
        <p:nvSpPr>
          <p:cNvPr id="118797" name="Rectangle 13"/>
          <p:cNvSpPr>
            <a:spLocks noChangeArrowheads="1"/>
          </p:cNvSpPr>
          <p:nvPr/>
        </p:nvSpPr>
        <p:spPr bwMode="auto">
          <a:xfrm>
            <a:off x="2411413" y="2041525"/>
            <a:ext cx="179387" cy="114300"/>
          </a:xfrm>
          <a:prstGeom prst="rect">
            <a:avLst/>
          </a:prstGeom>
          <a:noFill/>
          <a:ln w="6350" cap="rnd">
            <a:solidFill>
              <a:srgbClr val="000000"/>
            </a:solidFill>
            <a:round/>
            <a:headEnd/>
            <a:tailEnd/>
          </a:ln>
        </p:spPr>
        <p:txBody>
          <a:bodyPr/>
          <a:lstStyle/>
          <a:p>
            <a:endParaRPr lang="ja-JP" altLang="en-US"/>
          </a:p>
        </p:txBody>
      </p:sp>
      <p:sp>
        <p:nvSpPr>
          <p:cNvPr id="118798" name="Rectangle 14"/>
          <p:cNvSpPr>
            <a:spLocks noChangeArrowheads="1"/>
          </p:cNvSpPr>
          <p:nvPr/>
        </p:nvSpPr>
        <p:spPr bwMode="auto">
          <a:xfrm>
            <a:off x="2411413" y="2155825"/>
            <a:ext cx="536575" cy="422275"/>
          </a:xfrm>
          <a:prstGeom prst="rect">
            <a:avLst/>
          </a:prstGeom>
          <a:solidFill>
            <a:srgbClr val="CCFFFF"/>
          </a:solidFill>
          <a:ln w="9525">
            <a:noFill/>
            <a:miter lim="800000"/>
            <a:headEnd/>
            <a:tailEnd/>
          </a:ln>
        </p:spPr>
        <p:txBody>
          <a:bodyPr/>
          <a:lstStyle/>
          <a:p>
            <a:endParaRPr lang="ja-JP" altLang="en-US"/>
          </a:p>
        </p:txBody>
      </p:sp>
      <p:sp>
        <p:nvSpPr>
          <p:cNvPr id="118799" name="Rectangle 15"/>
          <p:cNvSpPr>
            <a:spLocks noChangeArrowheads="1"/>
          </p:cNvSpPr>
          <p:nvPr/>
        </p:nvSpPr>
        <p:spPr bwMode="auto">
          <a:xfrm>
            <a:off x="2411413" y="2155825"/>
            <a:ext cx="536575" cy="422275"/>
          </a:xfrm>
          <a:prstGeom prst="rect">
            <a:avLst/>
          </a:prstGeom>
          <a:noFill/>
          <a:ln w="6350" cap="rnd">
            <a:solidFill>
              <a:srgbClr val="000000"/>
            </a:solidFill>
            <a:round/>
            <a:headEnd/>
            <a:tailEnd/>
          </a:ln>
        </p:spPr>
        <p:txBody>
          <a:bodyPr/>
          <a:lstStyle/>
          <a:p>
            <a:endParaRPr lang="ja-JP" altLang="en-US"/>
          </a:p>
        </p:txBody>
      </p:sp>
      <p:sp>
        <p:nvSpPr>
          <p:cNvPr id="118800" name="Rectangle 16"/>
          <p:cNvSpPr>
            <a:spLocks noChangeArrowheads="1"/>
          </p:cNvSpPr>
          <p:nvPr/>
        </p:nvSpPr>
        <p:spPr bwMode="auto">
          <a:xfrm>
            <a:off x="2595563" y="2322513"/>
            <a:ext cx="233362"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View</a:t>
            </a:r>
            <a:endParaRPr lang="en-US" altLang="ja-JP"/>
          </a:p>
        </p:txBody>
      </p:sp>
      <p:sp>
        <p:nvSpPr>
          <p:cNvPr id="118801" name="Rectangle 17"/>
          <p:cNvSpPr>
            <a:spLocks noChangeArrowheads="1"/>
          </p:cNvSpPr>
          <p:nvPr/>
        </p:nvSpPr>
        <p:spPr bwMode="auto">
          <a:xfrm>
            <a:off x="2411413" y="2705100"/>
            <a:ext cx="179387" cy="114300"/>
          </a:xfrm>
          <a:prstGeom prst="rect">
            <a:avLst/>
          </a:prstGeom>
          <a:solidFill>
            <a:srgbClr val="CCFFFF"/>
          </a:solidFill>
          <a:ln w="9525">
            <a:noFill/>
            <a:miter lim="800000"/>
            <a:headEnd/>
            <a:tailEnd/>
          </a:ln>
        </p:spPr>
        <p:txBody>
          <a:bodyPr/>
          <a:lstStyle/>
          <a:p>
            <a:endParaRPr lang="ja-JP" altLang="en-US"/>
          </a:p>
        </p:txBody>
      </p:sp>
      <p:sp>
        <p:nvSpPr>
          <p:cNvPr id="118802" name="Rectangle 18"/>
          <p:cNvSpPr>
            <a:spLocks noChangeArrowheads="1"/>
          </p:cNvSpPr>
          <p:nvPr/>
        </p:nvSpPr>
        <p:spPr bwMode="auto">
          <a:xfrm>
            <a:off x="2411413" y="2705100"/>
            <a:ext cx="179387" cy="114300"/>
          </a:xfrm>
          <a:prstGeom prst="rect">
            <a:avLst/>
          </a:prstGeom>
          <a:noFill/>
          <a:ln w="6350" cap="rnd">
            <a:solidFill>
              <a:srgbClr val="000000"/>
            </a:solidFill>
            <a:round/>
            <a:headEnd/>
            <a:tailEnd/>
          </a:ln>
        </p:spPr>
        <p:txBody>
          <a:bodyPr/>
          <a:lstStyle/>
          <a:p>
            <a:endParaRPr lang="ja-JP" altLang="en-US"/>
          </a:p>
        </p:txBody>
      </p:sp>
      <p:sp>
        <p:nvSpPr>
          <p:cNvPr id="118803" name="Rectangle 19"/>
          <p:cNvSpPr>
            <a:spLocks noChangeArrowheads="1"/>
          </p:cNvSpPr>
          <p:nvPr/>
        </p:nvSpPr>
        <p:spPr bwMode="auto">
          <a:xfrm>
            <a:off x="2411413" y="2819400"/>
            <a:ext cx="536575" cy="422275"/>
          </a:xfrm>
          <a:prstGeom prst="rect">
            <a:avLst/>
          </a:prstGeom>
          <a:solidFill>
            <a:srgbClr val="CCFFFF"/>
          </a:solidFill>
          <a:ln w="9525">
            <a:noFill/>
            <a:miter lim="800000"/>
            <a:headEnd/>
            <a:tailEnd/>
          </a:ln>
        </p:spPr>
        <p:txBody>
          <a:bodyPr/>
          <a:lstStyle/>
          <a:p>
            <a:endParaRPr lang="ja-JP" altLang="en-US"/>
          </a:p>
        </p:txBody>
      </p:sp>
      <p:sp>
        <p:nvSpPr>
          <p:cNvPr id="118804" name="Rectangle 20"/>
          <p:cNvSpPr>
            <a:spLocks noChangeArrowheads="1"/>
          </p:cNvSpPr>
          <p:nvPr/>
        </p:nvSpPr>
        <p:spPr bwMode="auto">
          <a:xfrm>
            <a:off x="2411413" y="2819400"/>
            <a:ext cx="536575" cy="422275"/>
          </a:xfrm>
          <a:prstGeom prst="rect">
            <a:avLst/>
          </a:prstGeom>
          <a:noFill/>
          <a:ln w="6350" cap="rnd">
            <a:solidFill>
              <a:srgbClr val="000000"/>
            </a:solidFill>
            <a:round/>
            <a:headEnd/>
            <a:tailEnd/>
          </a:ln>
        </p:spPr>
        <p:txBody>
          <a:bodyPr/>
          <a:lstStyle/>
          <a:p>
            <a:endParaRPr lang="ja-JP" altLang="en-US"/>
          </a:p>
        </p:txBody>
      </p:sp>
      <p:sp>
        <p:nvSpPr>
          <p:cNvPr id="118805" name="Rectangle 21"/>
          <p:cNvSpPr>
            <a:spLocks noChangeArrowheads="1"/>
          </p:cNvSpPr>
          <p:nvPr/>
        </p:nvSpPr>
        <p:spPr bwMode="auto">
          <a:xfrm>
            <a:off x="2505075" y="2986088"/>
            <a:ext cx="438150"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Controller</a:t>
            </a:r>
            <a:endParaRPr lang="en-US" altLang="ja-JP"/>
          </a:p>
        </p:txBody>
      </p:sp>
      <p:sp>
        <p:nvSpPr>
          <p:cNvPr id="118806" name="Rectangle 22"/>
          <p:cNvSpPr>
            <a:spLocks noChangeArrowheads="1"/>
          </p:cNvSpPr>
          <p:nvPr/>
        </p:nvSpPr>
        <p:spPr bwMode="auto">
          <a:xfrm>
            <a:off x="3867150" y="2490788"/>
            <a:ext cx="849313" cy="114300"/>
          </a:xfrm>
          <a:prstGeom prst="rect">
            <a:avLst/>
          </a:prstGeom>
          <a:solidFill>
            <a:srgbClr val="CCFFFF"/>
          </a:solidFill>
          <a:ln w="9525">
            <a:noFill/>
            <a:miter lim="800000"/>
            <a:headEnd/>
            <a:tailEnd/>
          </a:ln>
        </p:spPr>
        <p:txBody>
          <a:bodyPr/>
          <a:lstStyle/>
          <a:p>
            <a:endParaRPr lang="ja-JP" altLang="en-US"/>
          </a:p>
        </p:txBody>
      </p:sp>
      <p:sp>
        <p:nvSpPr>
          <p:cNvPr id="118807" name="Rectangle 23"/>
          <p:cNvSpPr>
            <a:spLocks noChangeArrowheads="1"/>
          </p:cNvSpPr>
          <p:nvPr/>
        </p:nvSpPr>
        <p:spPr bwMode="auto">
          <a:xfrm>
            <a:off x="3867150" y="2490788"/>
            <a:ext cx="849313" cy="114300"/>
          </a:xfrm>
          <a:prstGeom prst="rect">
            <a:avLst/>
          </a:prstGeom>
          <a:noFill/>
          <a:ln w="6350" cap="rnd">
            <a:solidFill>
              <a:srgbClr val="000000"/>
            </a:solidFill>
            <a:round/>
            <a:headEnd/>
            <a:tailEnd/>
          </a:ln>
        </p:spPr>
        <p:txBody>
          <a:bodyPr/>
          <a:lstStyle/>
          <a:p>
            <a:endParaRPr lang="ja-JP" altLang="en-US"/>
          </a:p>
        </p:txBody>
      </p:sp>
      <p:sp>
        <p:nvSpPr>
          <p:cNvPr id="118808" name="Rectangle 24"/>
          <p:cNvSpPr>
            <a:spLocks noChangeArrowheads="1"/>
          </p:cNvSpPr>
          <p:nvPr/>
        </p:nvSpPr>
        <p:spPr bwMode="auto">
          <a:xfrm>
            <a:off x="3867150" y="2605088"/>
            <a:ext cx="2546350" cy="422275"/>
          </a:xfrm>
          <a:prstGeom prst="rect">
            <a:avLst/>
          </a:prstGeom>
          <a:solidFill>
            <a:srgbClr val="CCFFFF"/>
          </a:solidFill>
          <a:ln w="9525">
            <a:noFill/>
            <a:miter lim="800000"/>
            <a:headEnd/>
            <a:tailEnd/>
          </a:ln>
        </p:spPr>
        <p:txBody>
          <a:bodyPr/>
          <a:lstStyle/>
          <a:p>
            <a:endParaRPr lang="ja-JP" altLang="en-US"/>
          </a:p>
        </p:txBody>
      </p:sp>
      <p:sp>
        <p:nvSpPr>
          <p:cNvPr id="118809" name="Rectangle 25"/>
          <p:cNvSpPr>
            <a:spLocks noChangeArrowheads="1"/>
          </p:cNvSpPr>
          <p:nvPr/>
        </p:nvSpPr>
        <p:spPr bwMode="auto">
          <a:xfrm>
            <a:off x="3867150" y="2605088"/>
            <a:ext cx="2546350" cy="422275"/>
          </a:xfrm>
          <a:prstGeom prst="rect">
            <a:avLst/>
          </a:prstGeom>
          <a:noFill/>
          <a:ln w="6350" cap="rnd">
            <a:solidFill>
              <a:srgbClr val="000000"/>
            </a:solidFill>
            <a:round/>
            <a:headEnd/>
            <a:tailEnd/>
          </a:ln>
        </p:spPr>
        <p:txBody>
          <a:bodyPr/>
          <a:lstStyle/>
          <a:p>
            <a:endParaRPr lang="ja-JP" altLang="en-US"/>
          </a:p>
        </p:txBody>
      </p:sp>
      <p:sp>
        <p:nvSpPr>
          <p:cNvPr id="118810" name="Rectangle 26"/>
          <p:cNvSpPr>
            <a:spLocks noChangeArrowheads="1"/>
          </p:cNvSpPr>
          <p:nvPr/>
        </p:nvSpPr>
        <p:spPr bwMode="auto">
          <a:xfrm>
            <a:off x="5035550" y="2767013"/>
            <a:ext cx="276225"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Model</a:t>
            </a:r>
            <a:endParaRPr lang="en-US" altLang="ja-JP"/>
          </a:p>
        </p:txBody>
      </p:sp>
      <p:sp>
        <p:nvSpPr>
          <p:cNvPr id="118811" name="Line 27"/>
          <p:cNvSpPr>
            <a:spLocks noChangeShapeType="1"/>
          </p:cNvSpPr>
          <p:nvPr/>
        </p:nvSpPr>
        <p:spPr bwMode="auto">
          <a:xfrm>
            <a:off x="2947988" y="2443163"/>
            <a:ext cx="919162" cy="161925"/>
          </a:xfrm>
          <a:prstGeom prst="line">
            <a:avLst/>
          </a:prstGeom>
          <a:noFill/>
          <a:ln w="4763" cap="rnd">
            <a:solidFill>
              <a:srgbClr val="000000"/>
            </a:solidFill>
            <a:round/>
            <a:headEnd/>
            <a:tailEnd/>
          </a:ln>
        </p:spPr>
        <p:txBody>
          <a:bodyPr/>
          <a:lstStyle/>
          <a:p>
            <a:endParaRPr lang="ja-JP" altLang="en-US"/>
          </a:p>
        </p:txBody>
      </p:sp>
      <p:sp>
        <p:nvSpPr>
          <p:cNvPr id="118812" name="Freeform 28"/>
          <p:cNvSpPr>
            <a:spLocks noEditPoints="1"/>
          </p:cNvSpPr>
          <p:nvPr/>
        </p:nvSpPr>
        <p:spPr bwMode="auto">
          <a:xfrm>
            <a:off x="2947988" y="2409825"/>
            <a:ext cx="96837" cy="100013"/>
          </a:xfrm>
          <a:custGeom>
            <a:avLst/>
            <a:gdLst/>
            <a:ahLst/>
            <a:cxnLst>
              <a:cxn ang="0">
                <a:pos x="51" y="63"/>
              </a:cxn>
              <a:cxn ang="0">
                <a:pos x="0" y="21"/>
              </a:cxn>
              <a:cxn ang="0">
                <a:pos x="61" y="0"/>
              </a:cxn>
              <a:cxn ang="0">
                <a:pos x="0" y="21"/>
              </a:cxn>
            </a:cxnLst>
            <a:rect l="0" t="0" r="r" b="b"/>
            <a:pathLst>
              <a:path w="61" h="63">
                <a:moveTo>
                  <a:pt x="51" y="63"/>
                </a:moveTo>
                <a:lnTo>
                  <a:pt x="0" y="21"/>
                </a:lnTo>
                <a:moveTo>
                  <a:pt x="61" y="0"/>
                </a:moveTo>
                <a:lnTo>
                  <a:pt x="0" y="21"/>
                </a:lnTo>
              </a:path>
            </a:pathLst>
          </a:custGeom>
          <a:noFill/>
          <a:ln w="6350" cap="rnd">
            <a:solidFill>
              <a:srgbClr val="000000"/>
            </a:solidFill>
            <a:prstDash val="solid"/>
            <a:round/>
            <a:headEnd/>
            <a:tailEnd/>
          </a:ln>
        </p:spPr>
        <p:txBody>
          <a:bodyPr/>
          <a:lstStyle/>
          <a:p>
            <a:endParaRPr lang="ja-JP" altLang="en-US"/>
          </a:p>
        </p:txBody>
      </p:sp>
      <p:sp>
        <p:nvSpPr>
          <p:cNvPr id="118813" name="Freeform 29"/>
          <p:cNvSpPr>
            <a:spLocks noEditPoints="1"/>
          </p:cNvSpPr>
          <p:nvPr/>
        </p:nvSpPr>
        <p:spPr bwMode="auto">
          <a:xfrm>
            <a:off x="3771900" y="2540000"/>
            <a:ext cx="95250" cy="100013"/>
          </a:xfrm>
          <a:custGeom>
            <a:avLst/>
            <a:gdLst/>
            <a:ahLst/>
            <a:cxnLst>
              <a:cxn ang="0">
                <a:pos x="9" y="0"/>
              </a:cxn>
              <a:cxn ang="0">
                <a:pos x="60" y="41"/>
              </a:cxn>
              <a:cxn ang="0">
                <a:pos x="0" y="63"/>
              </a:cxn>
              <a:cxn ang="0">
                <a:pos x="60" y="41"/>
              </a:cxn>
            </a:cxnLst>
            <a:rect l="0" t="0" r="r" b="b"/>
            <a:pathLst>
              <a:path w="60" h="63">
                <a:moveTo>
                  <a:pt x="9" y="0"/>
                </a:moveTo>
                <a:lnTo>
                  <a:pt x="60" y="41"/>
                </a:lnTo>
                <a:moveTo>
                  <a:pt x="0" y="63"/>
                </a:moveTo>
                <a:lnTo>
                  <a:pt x="60" y="41"/>
                </a:lnTo>
              </a:path>
            </a:pathLst>
          </a:custGeom>
          <a:noFill/>
          <a:ln w="6350" cap="rnd">
            <a:solidFill>
              <a:srgbClr val="000000"/>
            </a:solidFill>
            <a:prstDash val="solid"/>
            <a:round/>
            <a:headEnd/>
            <a:tailEnd/>
          </a:ln>
        </p:spPr>
        <p:txBody>
          <a:bodyPr/>
          <a:lstStyle/>
          <a:p>
            <a:endParaRPr lang="ja-JP" altLang="en-US"/>
          </a:p>
        </p:txBody>
      </p:sp>
      <p:sp>
        <p:nvSpPr>
          <p:cNvPr id="118814" name="Line 30"/>
          <p:cNvSpPr>
            <a:spLocks noChangeShapeType="1"/>
          </p:cNvSpPr>
          <p:nvPr/>
        </p:nvSpPr>
        <p:spPr bwMode="auto">
          <a:xfrm flipV="1">
            <a:off x="2947988" y="2894013"/>
            <a:ext cx="919162" cy="79375"/>
          </a:xfrm>
          <a:prstGeom prst="line">
            <a:avLst/>
          </a:prstGeom>
          <a:noFill/>
          <a:ln w="4763" cap="rnd">
            <a:solidFill>
              <a:srgbClr val="000000"/>
            </a:solidFill>
            <a:round/>
            <a:headEnd/>
            <a:tailEnd/>
          </a:ln>
        </p:spPr>
        <p:txBody>
          <a:bodyPr/>
          <a:lstStyle/>
          <a:p>
            <a:endParaRPr lang="ja-JP" altLang="en-US"/>
          </a:p>
        </p:txBody>
      </p:sp>
      <p:sp>
        <p:nvSpPr>
          <p:cNvPr id="118815" name="Freeform 31"/>
          <p:cNvSpPr>
            <a:spLocks noEditPoints="1"/>
          </p:cNvSpPr>
          <p:nvPr/>
        </p:nvSpPr>
        <p:spPr bwMode="auto">
          <a:xfrm>
            <a:off x="2947988" y="2914650"/>
            <a:ext cx="93662" cy="101600"/>
          </a:xfrm>
          <a:custGeom>
            <a:avLst/>
            <a:gdLst/>
            <a:ahLst/>
            <a:cxnLst>
              <a:cxn ang="0">
                <a:pos x="59" y="64"/>
              </a:cxn>
              <a:cxn ang="0">
                <a:pos x="0" y="37"/>
              </a:cxn>
              <a:cxn ang="0">
                <a:pos x="54" y="0"/>
              </a:cxn>
              <a:cxn ang="0">
                <a:pos x="0" y="37"/>
              </a:cxn>
            </a:cxnLst>
            <a:rect l="0" t="0" r="r" b="b"/>
            <a:pathLst>
              <a:path w="59" h="64">
                <a:moveTo>
                  <a:pt x="59" y="64"/>
                </a:moveTo>
                <a:lnTo>
                  <a:pt x="0" y="37"/>
                </a:lnTo>
                <a:moveTo>
                  <a:pt x="54" y="0"/>
                </a:moveTo>
                <a:lnTo>
                  <a:pt x="0" y="37"/>
                </a:lnTo>
              </a:path>
            </a:pathLst>
          </a:custGeom>
          <a:noFill/>
          <a:ln w="6350" cap="rnd">
            <a:solidFill>
              <a:srgbClr val="000000"/>
            </a:solidFill>
            <a:prstDash val="solid"/>
            <a:round/>
            <a:headEnd/>
            <a:tailEnd/>
          </a:ln>
        </p:spPr>
        <p:txBody>
          <a:bodyPr/>
          <a:lstStyle/>
          <a:p>
            <a:endParaRPr lang="ja-JP" altLang="en-US"/>
          </a:p>
        </p:txBody>
      </p:sp>
      <p:sp>
        <p:nvSpPr>
          <p:cNvPr id="118816" name="Freeform 32"/>
          <p:cNvSpPr>
            <a:spLocks noEditPoints="1"/>
          </p:cNvSpPr>
          <p:nvPr/>
        </p:nvSpPr>
        <p:spPr bwMode="auto">
          <a:xfrm>
            <a:off x="3775075" y="2851150"/>
            <a:ext cx="92075" cy="100013"/>
          </a:xfrm>
          <a:custGeom>
            <a:avLst/>
            <a:gdLst/>
            <a:ahLst/>
            <a:cxnLst>
              <a:cxn ang="0">
                <a:pos x="0" y="0"/>
              </a:cxn>
              <a:cxn ang="0">
                <a:pos x="58" y="27"/>
              </a:cxn>
              <a:cxn ang="0">
                <a:pos x="4" y="63"/>
              </a:cxn>
              <a:cxn ang="0">
                <a:pos x="58" y="27"/>
              </a:cxn>
            </a:cxnLst>
            <a:rect l="0" t="0" r="r" b="b"/>
            <a:pathLst>
              <a:path w="58" h="63">
                <a:moveTo>
                  <a:pt x="0" y="0"/>
                </a:moveTo>
                <a:lnTo>
                  <a:pt x="58" y="27"/>
                </a:lnTo>
                <a:moveTo>
                  <a:pt x="4" y="63"/>
                </a:moveTo>
                <a:lnTo>
                  <a:pt x="58" y="27"/>
                </a:lnTo>
              </a:path>
            </a:pathLst>
          </a:custGeom>
          <a:noFill/>
          <a:ln w="6350" cap="rnd">
            <a:solidFill>
              <a:srgbClr val="000000"/>
            </a:solidFill>
            <a:prstDash val="solid"/>
            <a:round/>
            <a:headEnd/>
            <a:tailEnd/>
          </a:ln>
        </p:spPr>
        <p:txBody>
          <a:bodyPr/>
          <a:lstStyle/>
          <a:p>
            <a:endParaRPr lang="ja-JP" altLang="en-US"/>
          </a:p>
        </p:txBody>
      </p:sp>
      <p:sp>
        <p:nvSpPr>
          <p:cNvPr id="118817" name="Rectangle 33"/>
          <p:cNvSpPr>
            <a:spLocks noChangeArrowheads="1"/>
          </p:cNvSpPr>
          <p:nvPr/>
        </p:nvSpPr>
        <p:spPr bwMode="auto">
          <a:xfrm>
            <a:off x="2603500" y="1735138"/>
            <a:ext cx="212725"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可視化</a:t>
            </a:r>
            <a:endParaRPr lang="ja-JP" altLang="en-US"/>
          </a:p>
        </p:txBody>
      </p:sp>
      <p:sp>
        <p:nvSpPr>
          <p:cNvPr id="118818" name="Rectangle 34"/>
          <p:cNvSpPr>
            <a:spLocks noChangeArrowheads="1"/>
          </p:cNvSpPr>
          <p:nvPr/>
        </p:nvSpPr>
        <p:spPr bwMode="auto">
          <a:xfrm>
            <a:off x="4052888" y="1735138"/>
            <a:ext cx="161925"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制御</a:t>
            </a:r>
            <a:endParaRPr lang="ja-JP" altLang="en-US"/>
          </a:p>
        </p:txBody>
      </p:sp>
      <p:sp>
        <p:nvSpPr>
          <p:cNvPr id="118819" name="Rectangle 35"/>
          <p:cNvSpPr>
            <a:spLocks noChangeArrowheads="1"/>
          </p:cNvSpPr>
          <p:nvPr/>
        </p:nvSpPr>
        <p:spPr bwMode="auto">
          <a:xfrm>
            <a:off x="5770563" y="1735138"/>
            <a:ext cx="317500"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データ管理</a:t>
            </a:r>
            <a:endParaRPr lang="ja-JP" altLang="en-US"/>
          </a:p>
        </p:txBody>
      </p:sp>
      <p:sp>
        <p:nvSpPr>
          <p:cNvPr id="118820" name="Rectangle 36"/>
          <p:cNvSpPr>
            <a:spLocks noChangeArrowheads="1"/>
          </p:cNvSpPr>
          <p:nvPr/>
        </p:nvSpPr>
        <p:spPr bwMode="auto">
          <a:xfrm>
            <a:off x="7135813" y="1735138"/>
            <a:ext cx="487362"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効果的なドメイン</a:t>
            </a:r>
            <a:endParaRPr lang="ja-JP" altLang="en-US"/>
          </a:p>
        </p:txBody>
      </p:sp>
      <p:sp>
        <p:nvSpPr>
          <p:cNvPr id="118821" name="Line 37"/>
          <p:cNvSpPr>
            <a:spLocks noChangeShapeType="1"/>
          </p:cNvSpPr>
          <p:nvPr/>
        </p:nvSpPr>
        <p:spPr bwMode="auto">
          <a:xfrm>
            <a:off x="2227263" y="1552575"/>
            <a:ext cx="1587" cy="4946650"/>
          </a:xfrm>
          <a:prstGeom prst="line">
            <a:avLst/>
          </a:prstGeom>
          <a:noFill/>
          <a:ln w="22225" cap="rnd">
            <a:solidFill>
              <a:srgbClr val="000000"/>
            </a:solidFill>
            <a:round/>
            <a:headEnd/>
            <a:tailEnd/>
          </a:ln>
        </p:spPr>
        <p:txBody>
          <a:bodyPr/>
          <a:lstStyle/>
          <a:p>
            <a:endParaRPr lang="ja-JP" altLang="en-US"/>
          </a:p>
        </p:txBody>
      </p:sp>
      <p:sp>
        <p:nvSpPr>
          <p:cNvPr id="118822" name="Line 38"/>
          <p:cNvSpPr>
            <a:spLocks noChangeShapeType="1"/>
          </p:cNvSpPr>
          <p:nvPr/>
        </p:nvSpPr>
        <p:spPr bwMode="auto">
          <a:xfrm>
            <a:off x="1322388" y="3332163"/>
            <a:ext cx="6956425" cy="1587"/>
          </a:xfrm>
          <a:prstGeom prst="line">
            <a:avLst/>
          </a:prstGeom>
          <a:noFill/>
          <a:ln w="6350" cap="rnd">
            <a:solidFill>
              <a:srgbClr val="000000"/>
            </a:solidFill>
            <a:round/>
            <a:headEnd/>
            <a:tailEnd/>
          </a:ln>
        </p:spPr>
        <p:txBody>
          <a:bodyPr/>
          <a:lstStyle/>
          <a:p>
            <a:endParaRPr lang="ja-JP" altLang="en-US"/>
          </a:p>
        </p:txBody>
      </p:sp>
      <p:sp>
        <p:nvSpPr>
          <p:cNvPr id="118823" name="Freeform 39"/>
          <p:cNvSpPr>
            <a:spLocks noEditPoints="1"/>
          </p:cNvSpPr>
          <p:nvPr/>
        </p:nvSpPr>
        <p:spPr bwMode="auto">
          <a:xfrm>
            <a:off x="3354388" y="1549400"/>
            <a:ext cx="7937" cy="4948238"/>
          </a:xfrm>
          <a:custGeom>
            <a:avLst/>
            <a:gdLst/>
            <a:ahLst/>
            <a:cxnLst>
              <a:cxn ang="0">
                <a:pos x="0" y="154"/>
              </a:cxn>
              <a:cxn ang="0">
                <a:pos x="8" y="374"/>
              </a:cxn>
              <a:cxn ang="0">
                <a:pos x="16" y="545"/>
              </a:cxn>
              <a:cxn ang="0">
                <a:pos x="8" y="683"/>
              </a:cxn>
              <a:cxn ang="0">
                <a:pos x="0" y="902"/>
              </a:cxn>
              <a:cxn ang="0">
                <a:pos x="16" y="1097"/>
              </a:cxn>
              <a:cxn ang="0">
                <a:pos x="16" y="1227"/>
              </a:cxn>
              <a:cxn ang="0">
                <a:pos x="0" y="1422"/>
              </a:cxn>
              <a:cxn ang="0">
                <a:pos x="8" y="1642"/>
              </a:cxn>
              <a:cxn ang="0">
                <a:pos x="16" y="1813"/>
              </a:cxn>
              <a:cxn ang="0">
                <a:pos x="8" y="1951"/>
              </a:cxn>
              <a:cxn ang="0">
                <a:pos x="0" y="2170"/>
              </a:cxn>
              <a:cxn ang="0">
                <a:pos x="16" y="2365"/>
              </a:cxn>
              <a:cxn ang="0">
                <a:pos x="16" y="2495"/>
              </a:cxn>
              <a:cxn ang="0">
                <a:pos x="0" y="2690"/>
              </a:cxn>
              <a:cxn ang="0">
                <a:pos x="8" y="2910"/>
              </a:cxn>
              <a:cxn ang="0">
                <a:pos x="16" y="3081"/>
              </a:cxn>
              <a:cxn ang="0">
                <a:pos x="8" y="3219"/>
              </a:cxn>
              <a:cxn ang="0">
                <a:pos x="0" y="3438"/>
              </a:cxn>
              <a:cxn ang="0">
                <a:pos x="16" y="3633"/>
              </a:cxn>
              <a:cxn ang="0">
                <a:pos x="16" y="3763"/>
              </a:cxn>
              <a:cxn ang="0">
                <a:pos x="0" y="3958"/>
              </a:cxn>
              <a:cxn ang="0">
                <a:pos x="8" y="4178"/>
              </a:cxn>
              <a:cxn ang="0">
                <a:pos x="16" y="4348"/>
              </a:cxn>
              <a:cxn ang="0">
                <a:pos x="8" y="4487"/>
              </a:cxn>
              <a:cxn ang="0">
                <a:pos x="0" y="4706"/>
              </a:cxn>
              <a:cxn ang="0">
                <a:pos x="16" y="4901"/>
              </a:cxn>
              <a:cxn ang="0">
                <a:pos x="16" y="5031"/>
              </a:cxn>
              <a:cxn ang="0">
                <a:pos x="0" y="5226"/>
              </a:cxn>
              <a:cxn ang="0">
                <a:pos x="8" y="5446"/>
              </a:cxn>
              <a:cxn ang="0">
                <a:pos x="16" y="5616"/>
              </a:cxn>
              <a:cxn ang="0">
                <a:pos x="8" y="5755"/>
              </a:cxn>
              <a:cxn ang="0">
                <a:pos x="0" y="5974"/>
              </a:cxn>
              <a:cxn ang="0">
                <a:pos x="16" y="6169"/>
              </a:cxn>
              <a:cxn ang="0">
                <a:pos x="16" y="6299"/>
              </a:cxn>
              <a:cxn ang="0">
                <a:pos x="0" y="6494"/>
              </a:cxn>
              <a:cxn ang="0">
                <a:pos x="8" y="6714"/>
              </a:cxn>
              <a:cxn ang="0">
                <a:pos x="16" y="6884"/>
              </a:cxn>
              <a:cxn ang="0">
                <a:pos x="8" y="7023"/>
              </a:cxn>
              <a:cxn ang="0">
                <a:pos x="0" y="7242"/>
              </a:cxn>
              <a:cxn ang="0">
                <a:pos x="16" y="7437"/>
              </a:cxn>
              <a:cxn ang="0">
                <a:pos x="16" y="7567"/>
              </a:cxn>
              <a:cxn ang="0">
                <a:pos x="0" y="7762"/>
              </a:cxn>
              <a:cxn ang="0">
                <a:pos x="8" y="7982"/>
              </a:cxn>
              <a:cxn ang="0">
                <a:pos x="16" y="8152"/>
              </a:cxn>
              <a:cxn ang="0">
                <a:pos x="8" y="8291"/>
              </a:cxn>
              <a:cxn ang="0">
                <a:pos x="0" y="8510"/>
              </a:cxn>
              <a:cxn ang="0">
                <a:pos x="16" y="8705"/>
              </a:cxn>
              <a:cxn ang="0">
                <a:pos x="16" y="8835"/>
              </a:cxn>
              <a:cxn ang="0">
                <a:pos x="0" y="9030"/>
              </a:cxn>
              <a:cxn ang="0">
                <a:pos x="8" y="9250"/>
              </a:cxn>
              <a:cxn ang="0">
                <a:pos x="16" y="9420"/>
              </a:cxn>
              <a:cxn ang="0">
                <a:pos x="8" y="9559"/>
              </a:cxn>
              <a:cxn ang="0">
                <a:pos x="0" y="9778"/>
              </a:cxn>
              <a:cxn ang="0">
                <a:pos x="16" y="9973"/>
              </a:cxn>
              <a:cxn ang="0">
                <a:pos x="16" y="10103"/>
              </a:cxn>
              <a:cxn ang="0">
                <a:pos x="0" y="10298"/>
              </a:cxn>
              <a:cxn ang="0">
                <a:pos x="8" y="10518"/>
              </a:cxn>
              <a:cxn ang="0">
                <a:pos x="16" y="10688"/>
              </a:cxn>
              <a:cxn ang="0">
                <a:pos x="8" y="10827"/>
              </a:cxn>
              <a:cxn ang="0">
                <a:pos x="0" y="11046"/>
              </a:cxn>
            </a:cxnLst>
            <a:rect l="0" t="0" r="r" b="b"/>
            <a:pathLst>
              <a:path w="16" h="11201">
                <a:moveTo>
                  <a:pt x="16" y="8"/>
                </a:moveTo>
                <a:lnTo>
                  <a:pt x="16" y="24"/>
                </a:lnTo>
                <a:cubicBezTo>
                  <a:pt x="16" y="29"/>
                  <a:pt x="13" y="33"/>
                  <a:pt x="8" y="33"/>
                </a:cubicBezTo>
                <a:cubicBezTo>
                  <a:pt x="4" y="33"/>
                  <a:pt x="0" y="29"/>
                  <a:pt x="0" y="24"/>
                </a:cubicBezTo>
                <a:lnTo>
                  <a:pt x="0" y="8"/>
                </a:lnTo>
                <a:cubicBezTo>
                  <a:pt x="0" y="4"/>
                  <a:pt x="4" y="0"/>
                  <a:pt x="8" y="0"/>
                </a:cubicBezTo>
                <a:cubicBezTo>
                  <a:pt x="13" y="0"/>
                  <a:pt x="16" y="4"/>
                  <a:pt x="16" y="8"/>
                </a:cubicBezTo>
                <a:close/>
                <a:moveTo>
                  <a:pt x="16" y="57"/>
                </a:moveTo>
                <a:lnTo>
                  <a:pt x="16" y="73"/>
                </a:lnTo>
                <a:cubicBezTo>
                  <a:pt x="16" y="78"/>
                  <a:pt x="13" y="81"/>
                  <a:pt x="8" y="81"/>
                </a:cubicBezTo>
                <a:cubicBezTo>
                  <a:pt x="4" y="81"/>
                  <a:pt x="0" y="78"/>
                  <a:pt x="0" y="73"/>
                </a:cubicBezTo>
                <a:lnTo>
                  <a:pt x="0" y="57"/>
                </a:lnTo>
                <a:cubicBezTo>
                  <a:pt x="0" y="52"/>
                  <a:pt x="4" y="49"/>
                  <a:pt x="8" y="49"/>
                </a:cubicBezTo>
                <a:cubicBezTo>
                  <a:pt x="13" y="49"/>
                  <a:pt x="16" y="52"/>
                  <a:pt x="16" y="57"/>
                </a:cubicBezTo>
                <a:close/>
                <a:moveTo>
                  <a:pt x="16" y="106"/>
                </a:moveTo>
                <a:lnTo>
                  <a:pt x="16" y="122"/>
                </a:lnTo>
                <a:cubicBezTo>
                  <a:pt x="16" y="126"/>
                  <a:pt x="13" y="130"/>
                  <a:pt x="8" y="130"/>
                </a:cubicBezTo>
                <a:cubicBezTo>
                  <a:pt x="4" y="130"/>
                  <a:pt x="0" y="126"/>
                  <a:pt x="0" y="122"/>
                </a:cubicBezTo>
                <a:lnTo>
                  <a:pt x="0" y="106"/>
                </a:lnTo>
                <a:cubicBezTo>
                  <a:pt x="0" y="101"/>
                  <a:pt x="4" y="98"/>
                  <a:pt x="8" y="98"/>
                </a:cubicBezTo>
                <a:cubicBezTo>
                  <a:pt x="13" y="98"/>
                  <a:pt x="16" y="101"/>
                  <a:pt x="16" y="106"/>
                </a:cubicBezTo>
                <a:close/>
                <a:moveTo>
                  <a:pt x="16" y="154"/>
                </a:moveTo>
                <a:lnTo>
                  <a:pt x="16" y="171"/>
                </a:lnTo>
                <a:cubicBezTo>
                  <a:pt x="16" y="175"/>
                  <a:pt x="13" y="179"/>
                  <a:pt x="8" y="179"/>
                </a:cubicBezTo>
                <a:cubicBezTo>
                  <a:pt x="4" y="179"/>
                  <a:pt x="0" y="175"/>
                  <a:pt x="0" y="171"/>
                </a:cubicBezTo>
                <a:lnTo>
                  <a:pt x="0" y="154"/>
                </a:lnTo>
                <a:cubicBezTo>
                  <a:pt x="0" y="150"/>
                  <a:pt x="4" y="146"/>
                  <a:pt x="8" y="146"/>
                </a:cubicBezTo>
                <a:cubicBezTo>
                  <a:pt x="13" y="146"/>
                  <a:pt x="16" y="150"/>
                  <a:pt x="16" y="154"/>
                </a:cubicBezTo>
                <a:close/>
                <a:moveTo>
                  <a:pt x="16" y="203"/>
                </a:moveTo>
                <a:lnTo>
                  <a:pt x="16" y="219"/>
                </a:lnTo>
                <a:cubicBezTo>
                  <a:pt x="16" y="224"/>
                  <a:pt x="13" y="228"/>
                  <a:pt x="8" y="228"/>
                </a:cubicBezTo>
                <a:cubicBezTo>
                  <a:pt x="4" y="228"/>
                  <a:pt x="0" y="224"/>
                  <a:pt x="0" y="219"/>
                </a:cubicBezTo>
                <a:lnTo>
                  <a:pt x="0" y="203"/>
                </a:lnTo>
                <a:cubicBezTo>
                  <a:pt x="0" y="199"/>
                  <a:pt x="4" y="195"/>
                  <a:pt x="8" y="195"/>
                </a:cubicBezTo>
                <a:cubicBezTo>
                  <a:pt x="13" y="195"/>
                  <a:pt x="16" y="199"/>
                  <a:pt x="16" y="203"/>
                </a:cubicBezTo>
                <a:close/>
                <a:moveTo>
                  <a:pt x="16" y="252"/>
                </a:moveTo>
                <a:lnTo>
                  <a:pt x="16" y="268"/>
                </a:lnTo>
                <a:cubicBezTo>
                  <a:pt x="16" y="273"/>
                  <a:pt x="13" y="276"/>
                  <a:pt x="8" y="276"/>
                </a:cubicBezTo>
                <a:cubicBezTo>
                  <a:pt x="4" y="276"/>
                  <a:pt x="0" y="273"/>
                  <a:pt x="0" y="268"/>
                </a:cubicBezTo>
                <a:lnTo>
                  <a:pt x="0" y="252"/>
                </a:lnTo>
                <a:cubicBezTo>
                  <a:pt x="0" y="247"/>
                  <a:pt x="4" y="244"/>
                  <a:pt x="8" y="244"/>
                </a:cubicBezTo>
                <a:cubicBezTo>
                  <a:pt x="13" y="244"/>
                  <a:pt x="16" y="247"/>
                  <a:pt x="16" y="252"/>
                </a:cubicBezTo>
                <a:close/>
                <a:moveTo>
                  <a:pt x="16" y="301"/>
                </a:moveTo>
                <a:lnTo>
                  <a:pt x="16" y="317"/>
                </a:lnTo>
                <a:cubicBezTo>
                  <a:pt x="16" y="321"/>
                  <a:pt x="13" y="325"/>
                  <a:pt x="8" y="325"/>
                </a:cubicBezTo>
                <a:cubicBezTo>
                  <a:pt x="4" y="325"/>
                  <a:pt x="0" y="321"/>
                  <a:pt x="0" y="317"/>
                </a:cubicBezTo>
                <a:lnTo>
                  <a:pt x="0" y="301"/>
                </a:lnTo>
                <a:cubicBezTo>
                  <a:pt x="0" y="296"/>
                  <a:pt x="4" y="293"/>
                  <a:pt x="8" y="293"/>
                </a:cubicBezTo>
                <a:cubicBezTo>
                  <a:pt x="13" y="293"/>
                  <a:pt x="16" y="296"/>
                  <a:pt x="16" y="301"/>
                </a:cubicBezTo>
                <a:close/>
                <a:moveTo>
                  <a:pt x="16" y="350"/>
                </a:moveTo>
                <a:lnTo>
                  <a:pt x="16" y="366"/>
                </a:lnTo>
                <a:cubicBezTo>
                  <a:pt x="16" y="370"/>
                  <a:pt x="13" y="374"/>
                  <a:pt x="8" y="374"/>
                </a:cubicBezTo>
                <a:cubicBezTo>
                  <a:pt x="4" y="374"/>
                  <a:pt x="0" y="370"/>
                  <a:pt x="0" y="366"/>
                </a:cubicBezTo>
                <a:lnTo>
                  <a:pt x="0" y="350"/>
                </a:lnTo>
                <a:cubicBezTo>
                  <a:pt x="0" y="345"/>
                  <a:pt x="4" y="341"/>
                  <a:pt x="8" y="341"/>
                </a:cubicBezTo>
                <a:cubicBezTo>
                  <a:pt x="13" y="341"/>
                  <a:pt x="16" y="345"/>
                  <a:pt x="16" y="350"/>
                </a:cubicBezTo>
                <a:close/>
                <a:moveTo>
                  <a:pt x="16" y="398"/>
                </a:moveTo>
                <a:lnTo>
                  <a:pt x="16" y="415"/>
                </a:lnTo>
                <a:cubicBezTo>
                  <a:pt x="16" y="419"/>
                  <a:pt x="13" y="423"/>
                  <a:pt x="8" y="423"/>
                </a:cubicBezTo>
                <a:cubicBezTo>
                  <a:pt x="4" y="423"/>
                  <a:pt x="0" y="419"/>
                  <a:pt x="0" y="415"/>
                </a:cubicBezTo>
                <a:lnTo>
                  <a:pt x="0" y="398"/>
                </a:lnTo>
                <a:cubicBezTo>
                  <a:pt x="0" y="394"/>
                  <a:pt x="4" y="390"/>
                  <a:pt x="8" y="390"/>
                </a:cubicBezTo>
                <a:cubicBezTo>
                  <a:pt x="13" y="390"/>
                  <a:pt x="16" y="394"/>
                  <a:pt x="16" y="398"/>
                </a:cubicBezTo>
                <a:close/>
                <a:moveTo>
                  <a:pt x="16" y="447"/>
                </a:moveTo>
                <a:lnTo>
                  <a:pt x="16" y="463"/>
                </a:lnTo>
                <a:cubicBezTo>
                  <a:pt x="16" y="468"/>
                  <a:pt x="13" y="471"/>
                  <a:pt x="8" y="471"/>
                </a:cubicBezTo>
                <a:cubicBezTo>
                  <a:pt x="4" y="471"/>
                  <a:pt x="0" y="468"/>
                  <a:pt x="0" y="463"/>
                </a:cubicBezTo>
                <a:lnTo>
                  <a:pt x="0" y="447"/>
                </a:lnTo>
                <a:cubicBezTo>
                  <a:pt x="0" y="443"/>
                  <a:pt x="4" y="439"/>
                  <a:pt x="8" y="439"/>
                </a:cubicBezTo>
                <a:cubicBezTo>
                  <a:pt x="13" y="439"/>
                  <a:pt x="16" y="443"/>
                  <a:pt x="16" y="447"/>
                </a:cubicBezTo>
                <a:close/>
                <a:moveTo>
                  <a:pt x="16" y="496"/>
                </a:moveTo>
                <a:lnTo>
                  <a:pt x="16" y="512"/>
                </a:lnTo>
                <a:cubicBezTo>
                  <a:pt x="16" y="517"/>
                  <a:pt x="13" y="520"/>
                  <a:pt x="8" y="520"/>
                </a:cubicBezTo>
                <a:cubicBezTo>
                  <a:pt x="4" y="520"/>
                  <a:pt x="0" y="517"/>
                  <a:pt x="0" y="512"/>
                </a:cubicBezTo>
                <a:lnTo>
                  <a:pt x="0" y="496"/>
                </a:lnTo>
                <a:cubicBezTo>
                  <a:pt x="0" y="491"/>
                  <a:pt x="4" y="488"/>
                  <a:pt x="8" y="488"/>
                </a:cubicBezTo>
                <a:cubicBezTo>
                  <a:pt x="13" y="488"/>
                  <a:pt x="16" y="491"/>
                  <a:pt x="16" y="496"/>
                </a:cubicBezTo>
                <a:close/>
                <a:moveTo>
                  <a:pt x="16" y="545"/>
                </a:moveTo>
                <a:lnTo>
                  <a:pt x="16" y="561"/>
                </a:lnTo>
                <a:cubicBezTo>
                  <a:pt x="16" y="565"/>
                  <a:pt x="13" y="569"/>
                  <a:pt x="8" y="569"/>
                </a:cubicBezTo>
                <a:cubicBezTo>
                  <a:pt x="4" y="569"/>
                  <a:pt x="0" y="565"/>
                  <a:pt x="0" y="561"/>
                </a:cubicBezTo>
                <a:lnTo>
                  <a:pt x="0" y="545"/>
                </a:lnTo>
                <a:cubicBezTo>
                  <a:pt x="0" y="540"/>
                  <a:pt x="4" y="536"/>
                  <a:pt x="8" y="536"/>
                </a:cubicBezTo>
                <a:cubicBezTo>
                  <a:pt x="13" y="536"/>
                  <a:pt x="16" y="540"/>
                  <a:pt x="16" y="545"/>
                </a:cubicBezTo>
                <a:close/>
                <a:moveTo>
                  <a:pt x="16" y="593"/>
                </a:moveTo>
                <a:lnTo>
                  <a:pt x="16" y="610"/>
                </a:lnTo>
                <a:cubicBezTo>
                  <a:pt x="16" y="614"/>
                  <a:pt x="13" y="618"/>
                  <a:pt x="8" y="618"/>
                </a:cubicBezTo>
                <a:cubicBezTo>
                  <a:pt x="4" y="618"/>
                  <a:pt x="0" y="614"/>
                  <a:pt x="0" y="610"/>
                </a:cubicBezTo>
                <a:lnTo>
                  <a:pt x="0" y="593"/>
                </a:lnTo>
                <a:cubicBezTo>
                  <a:pt x="0" y="589"/>
                  <a:pt x="4" y="585"/>
                  <a:pt x="8" y="585"/>
                </a:cubicBezTo>
                <a:cubicBezTo>
                  <a:pt x="13" y="585"/>
                  <a:pt x="16" y="589"/>
                  <a:pt x="16" y="593"/>
                </a:cubicBezTo>
                <a:close/>
                <a:moveTo>
                  <a:pt x="16" y="642"/>
                </a:moveTo>
                <a:lnTo>
                  <a:pt x="16" y="658"/>
                </a:lnTo>
                <a:cubicBezTo>
                  <a:pt x="16" y="663"/>
                  <a:pt x="13" y="666"/>
                  <a:pt x="8" y="666"/>
                </a:cubicBezTo>
                <a:cubicBezTo>
                  <a:pt x="4" y="666"/>
                  <a:pt x="0" y="663"/>
                  <a:pt x="0" y="658"/>
                </a:cubicBezTo>
                <a:lnTo>
                  <a:pt x="0" y="642"/>
                </a:lnTo>
                <a:cubicBezTo>
                  <a:pt x="0" y="638"/>
                  <a:pt x="4" y="634"/>
                  <a:pt x="8" y="634"/>
                </a:cubicBezTo>
                <a:cubicBezTo>
                  <a:pt x="13" y="634"/>
                  <a:pt x="16" y="638"/>
                  <a:pt x="16" y="642"/>
                </a:cubicBezTo>
                <a:close/>
                <a:moveTo>
                  <a:pt x="16" y="691"/>
                </a:moveTo>
                <a:lnTo>
                  <a:pt x="16" y="707"/>
                </a:lnTo>
                <a:cubicBezTo>
                  <a:pt x="16" y="712"/>
                  <a:pt x="13" y="715"/>
                  <a:pt x="8" y="715"/>
                </a:cubicBezTo>
                <a:cubicBezTo>
                  <a:pt x="4" y="715"/>
                  <a:pt x="0" y="712"/>
                  <a:pt x="0" y="707"/>
                </a:cubicBezTo>
                <a:lnTo>
                  <a:pt x="0" y="691"/>
                </a:lnTo>
                <a:cubicBezTo>
                  <a:pt x="0" y="686"/>
                  <a:pt x="4" y="683"/>
                  <a:pt x="8" y="683"/>
                </a:cubicBezTo>
                <a:cubicBezTo>
                  <a:pt x="13" y="683"/>
                  <a:pt x="16" y="686"/>
                  <a:pt x="16" y="691"/>
                </a:cubicBezTo>
                <a:close/>
                <a:moveTo>
                  <a:pt x="16" y="740"/>
                </a:moveTo>
                <a:lnTo>
                  <a:pt x="16" y="756"/>
                </a:lnTo>
                <a:cubicBezTo>
                  <a:pt x="16" y="760"/>
                  <a:pt x="13" y="764"/>
                  <a:pt x="8" y="764"/>
                </a:cubicBezTo>
                <a:cubicBezTo>
                  <a:pt x="4" y="764"/>
                  <a:pt x="0" y="760"/>
                  <a:pt x="0" y="756"/>
                </a:cubicBezTo>
                <a:lnTo>
                  <a:pt x="0" y="740"/>
                </a:lnTo>
                <a:cubicBezTo>
                  <a:pt x="0" y="735"/>
                  <a:pt x="4" y="732"/>
                  <a:pt x="8" y="732"/>
                </a:cubicBezTo>
                <a:cubicBezTo>
                  <a:pt x="13" y="732"/>
                  <a:pt x="16" y="735"/>
                  <a:pt x="16" y="740"/>
                </a:cubicBezTo>
                <a:close/>
                <a:moveTo>
                  <a:pt x="16" y="788"/>
                </a:moveTo>
                <a:lnTo>
                  <a:pt x="16" y="805"/>
                </a:lnTo>
                <a:cubicBezTo>
                  <a:pt x="16" y="809"/>
                  <a:pt x="13" y="813"/>
                  <a:pt x="8" y="813"/>
                </a:cubicBezTo>
                <a:cubicBezTo>
                  <a:pt x="4" y="813"/>
                  <a:pt x="0" y="809"/>
                  <a:pt x="0" y="805"/>
                </a:cubicBezTo>
                <a:lnTo>
                  <a:pt x="0" y="788"/>
                </a:lnTo>
                <a:cubicBezTo>
                  <a:pt x="0" y="784"/>
                  <a:pt x="4" y="780"/>
                  <a:pt x="8" y="780"/>
                </a:cubicBezTo>
                <a:cubicBezTo>
                  <a:pt x="13" y="780"/>
                  <a:pt x="16" y="784"/>
                  <a:pt x="16" y="788"/>
                </a:cubicBezTo>
                <a:close/>
                <a:moveTo>
                  <a:pt x="16" y="837"/>
                </a:moveTo>
                <a:lnTo>
                  <a:pt x="16" y="853"/>
                </a:lnTo>
                <a:cubicBezTo>
                  <a:pt x="16" y="858"/>
                  <a:pt x="13" y="862"/>
                  <a:pt x="8" y="862"/>
                </a:cubicBezTo>
                <a:cubicBezTo>
                  <a:pt x="4" y="862"/>
                  <a:pt x="0" y="858"/>
                  <a:pt x="0" y="853"/>
                </a:cubicBezTo>
                <a:lnTo>
                  <a:pt x="0" y="837"/>
                </a:lnTo>
                <a:cubicBezTo>
                  <a:pt x="0" y="833"/>
                  <a:pt x="4" y="829"/>
                  <a:pt x="8" y="829"/>
                </a:cubicBezTo>
                <a:cubicBezTo>
                  <a:pt x="13" y="829"/>
                  <a:pt x="16" y="833"/>
                  <a:pt x="16" y="837"/>
                </a:cubicBezTo>
                <a:close/>
                <a:moveTo>
                  <a:pt x="16" y="886"/>
                </a:moveTo>
                <a:lnTo>
                  <a:pt x="16" y="902"/>
                </a:lnTo>
                <a:cubicBezTo>
                  <a:pt x="16" y="907"/>
                  <a:pt x="13" y="910"/>
                  <a:pt x="8" y="910"/>
                </a:cubicBezTo>
                <a:cubicBezTo>
                  <a:pt x="4" y="910"/>
                  <a:pt x="0" y="907"/>
                  <a:pt x="0" y="902"/>
                </a:cubicBezTo>
                <a:lnTo>
                  <a:pt x="0" y="886"/>
                </a:lnTo>
                <a:cubicBezTo>
                  <a:pt x="0" y="881"/>
                  <a:pt x="4" y="878"/>
                  <a:pt x="8" y="878"/>
                </a:cubicBezTo>
                <a:cubicBezTo>
                  <a:pt x="13" y="878"/>
                  <a:pt x="16" y="881"/>
                  <a:pt x="16" y="886"/>
                </a:cubicBezTo>
                <a:close/>
                <a:moveTo>
                  <a:pt x="16" y="935"/>
                </a:moveTo>
                <a:lnTo>
                  <a:pt x="16" y="951"/>
                </a:lnTo>
                <a:cubicBezTo>
                  <a:pt x="16" y="955"/>
                  <a:pt x="13" y="959"/>
                  <a:pt x="8" y="959"/>
                </a:cubicBezTo>
                <a:cubicBezTo>
                  <a:pt x="4" y="959"/>
                  <a:pt x="0" y="955"/>
                  <a:pt x="0" y="951"/>
                </a:cubicBezTo>
                <a:lnTo>
                  <a:pt x="0" y="935"/>
                </a:lnTo>
                <a:cubicBezTo>
                  <a:pt x="0" y="930"/>
                  <a:pt x="4" y="927"/>
                  <a:pt x="8" y="927"/>
                </a:cubicBezTo>
                <a:cubicBezTo>
                  <a:pt x="13" y="927"/>
                  <a:pt x="16" y="930"/>
                  <a:pt x="16" y="935"/>
                </a:cubicBezTo>
                <a:close/>
                <a:moveTo>
                  <a:pt x="16" y="983"/>
                </a:moveTo>
                <a:lnTo>
                  <a:pt x="16" y="1000"/>
                </a:lnTo>
                <a:cubicBezTo>
                  <a:pt x="16" y="1004"/>
                  <a:pt x="13" y="1008"/>
                  <a:pt x="8" y="1008"/>
                </a:cubicBezTo>
                <a:cubicBezTo>
                  <a:pt x="4" y="1008"/>
                  <a:pt x="0" y="1004"/>
                  <a:pt x="0" y="1000"/>
                </a:cubicBezTo>
                <a:lnTo>
                  <a:pt x="0" y="983"/>
                </a:lnTo>
                <a:cubicBezTo>
                  <a:pt x="0" y="979"/>
                  <a:pt x="4" y="975"/>
                  <a:pt x="8" y="975"/>
                </a:cubicBezTo>
                <a:cubicBezTo>
                  <a:pt x="13" y="975"/>
                  <a:pt x="16" y="979"/>
                  <a:pt x="16" y="983"/>
                </a:cubicBezTo>
                <a:close/>
                <a:moveTo>
                  <a:pt x="16" y="1032"/>
                </a:moveTo>
                <a:lnTo>
                  <a:pt x="16" y="1049"/>
                </a:lnTo>
                <a:cubicBezTo>
                  <a:pt x="16" y="1053"/>
                  <a:pt x="13" y="1057"/>
                  <a:pt x="8" y="1057"/>
                </a:cubicBezTo>
                <a:cubicBezTo>
                  <a:pt x="4" y="1057"/>
                  <a:pt x="0" y="1053"/>
                  <a:pt x="0" y="1049"/>
                </a:cubicBezTo>
                <a:lnTo>
                  <a:pt x="0" y="1032"/>
                </a:lnTo>
                <a:cubicBezTo>
                  <a:pt x="0" y="1028"/>
                  <a:pt x="4" y="1024"/>
                  <a:pt x="8" y="1024"/>
                </a:cubicBezTo>
                <a:cubicBezTo>
                  <a:pt x="13" y="1024"/>
                  <a:pt x="16" y="1028"/>
                  <a:pt x="16" y="1032"/>
                </a:cubicBezTo>
                <a:close/>
                <a:moveTo>
                  <a:pt x="16" y="1081"/>
                </a:moveTo>
                <a:lnTo>
                  <a:pt x="16" y="1097"/>
                </a:lnTo>
                <a:cubicBezTo>
                  <a:pt x="16" y="1102"/>
                  <a:pt x="13" y="1105"/>
                  <a:pt x="8" y="1105"/>
                </a:cubicBezTo>
                <a:cubicBezTo>
                  <a:pt x="4" y="1105"/>
                  <a:pt x="0" y="1102"/>
                  <a:pt x="0" y="1097"/>
                </a:cubicBezTo>
                <a:lnTo>
                  <a:pt x="0" y="1081"/>
                </a:lnTo>
                <a:cubicBezTo>
                  <a:pt x="0" y="1077"/>
                  <a:pt x="4" y="1073"/>
                  <a:pt x="8" y="1073"/>
                </a:cubicBezTo>
                <a:cubicBezTo>
                  <a:pt x="13" y="1073"/>
                  <a:pt x="16" y="1077"/>
                  <a:pt x="16" y="1081"/>
                </a:cubicBezTo>
                <a:close/>
                <a:moveTo>
                  <a:pt x="16" y="1130"/>
                </a:moveTo>
                <a:lnTo>
                  <a:pt x="16" y="1146"/>
                </a:lnTo>
                <a:cubicBezTo>
                  <a:pt x="16" y="1151"/>
                  <a:pt x="13" y="1154"/>
                  <a:pt x="8" y="1154"/>
                </a:cubicBezTo>
                <a:cubicBezTo>
                  <a:pt x="4" y="1154"/>
                  <a:pt x="0" y="1151"/>
                  <a:pt x="0" y="1146"/>
                </a:cubicBezTo>
                <a:lnTo>
                  <a:pt x="0" y="1130"/>
                </a:lnTo>
                <a:cubicBezTo>
                  <a:pt x="0" y="1125"/>
                  <a:pt x="4" y="1122"/>
                  <a:pt x="8" y="1122"/>
                </a:cubicBezTo>
                <a:cubicBezTo>
                  <a:pt x="13" y="1122"/>
                  <a:pt x="16" y="1125"/>
                  <a:pt x="16" y="1130"/>
                </a:cubicBezTo>
                <a:close/>
                <a:moveTo>
                  <a:pt x="16" y="1179"/>
                </a:moveTo>
                <a:lnTo>
                  <a:pt x="16" y="1195"/>
                </a:lnTo>
                <a:cubicBezTo>
                  <a:pt x="16" y="1199"/>
                  <a:pt x="13" y="1203"/>
                  <a:pt x="8" y="1203"/>
                </a:cubicBezTo>
                <a:cubicBezTo>
                  <a:pt x="4" y="1203"/>
                  <a:pt x="0" y="1199"/>
                  <a:pt x="0" y="1195"/>
                </a:cubicBezTo>
                <a:lnTo>
                  <a:pt x="0" y="1179"/>
                </a:lnTo>
                <a:cubicBezTo>
                  <a:pt x="0" y="1174"/>
                  <a:pt x="4" y="1170"/>
                  <a:pt x="8" y="1170"/>
                </a:cubicBezTo>
                <a:cubicBezTo>
                  <a:pt x="13" y="1170"/>
                  <a:pt x="16" y="1174"/>
                  <a:pt x="16" y="1179"/>
                </a:cubicBezTo>
                <a:close/>
                <a:moveTo>
                  <a:pt x="16" y="1227"/>
                </a:moveTo>
                <a:lnTo>
                  <a:pt x="16" y="1244"/>
                </a:lnTo>
                <a:cubicBezTo>
                  <a:pt x="16" y="1248"/>
                  <a:pt x="13" y="1252"/>
                  <a:pt x="8" y="1252"/>
                </a:cubicBezTo>
                <a:cubicBezTo>
                  <a:pt x="4" y="1252"/>
                  <a:pt x="0" y="1248"/>
                  <a:pt x="0" y="1244"/>
                </a:cubicBezTo>
                <a:lnTo>
                  <a:pt x="0" y="1227"/>
                </a:lnTo>
                <a:cubicBezTo>
                  <a:pt x="0" y="1223"/>
                  <a:pt x="4" y="1219"/>
                  <a:pt x="8" y="1219"/>
                </a:cubicBezTo>
                <a:cubicBezTo>
                  <a:pt x="13" y="1219"/>
                  <a:pt x="16" y="1223"/>
                  <a:pt x="16" y="1227"/>
                </a:cubicBezTo>
                <a:close/>
                <a:moveTo>
                  <a:pt x="16" y="1276"/>
                </a:moveTo>
                <a:lnTo>
                  <a:pt x="16" y="1292"/>
                </a:lnTo>
                <a:cubicBezTo>
                  <a:pt x="16" y="1297"/>
                  <a:pt x="13" y="1300"/>
                  <a:pt x="8" y="1300"/>
                </a:cubicBezTo>
                <a:cubicBezTo>
                  <a:pt x="4" y="1300"/>
                  <a:pt x="0" y="1297"/>
                  <a:pt x="0" y="1292"/>
                </a:cubicBezTo>
                <a:lnTo>
                  <a:pt x="0" y="1276"/>
                </a:lnTo>
                <a:cubicBezTo>
                  <a:pt x="0" y="1272"/>
                  <a:pt x="4" y="1268"/>
                  <a:pt x="8" y="1268"/>
                </a:cubicBezTo>
                <a:cubicBezTo>
                  <a:pt x="13" y="1268"/>
                  <a:pt x="16" y="1272"/>
                  <a:pt x="16" y="1276"/>
                </a:cubicBezTo>
                <a:close/>
                <a:moveTo>
                  <a:pt x="16" y="1325"/>
                </a:moveTo>
                <a:lnTo>
                  <a:pt x="16" y="1341"/>
                </a:lnTo>
                <a:cubicBezTo>
                  <a:pt x="16" y="1346"/>
                  <a:pt x="13" y="1349"/>
                  <a:pt x="8" y="1349"/>
                </a:cubicBezTo>
                <a:cubicBezTo>
                  <a:pt x="4" y="1349"/>
                  <a:pt x="0" y="1346"/>
                  <a:pt x="0" y="1341"/>
                </a:cubicBezTo>
                <a:lnTo>
                  <a:pt x="0" y="1325"/>
                </a:lnTo>
                <a:cubicBezTo>
                  <a:pt x="0" y="1320"/>
                  <a:pt x="4" y="1317"/>
                  <a:pt x="8" y="1317"/>
                </a:cubicBezTo>
                <a:cubicBezTo>
                  <a:pt x="13" y="1317"/>
                  <a:pt x="16" y="1320"/>
                  <a:pt x="16" y="1325"/>
                </a:cubicBezTo>
                <a:close/>
                <a:moveTo>
                  <a:pt x="16" y="1374"/>
                </a:moveTo>
                <a:lnTo>
                  <a:pt x="16" y="1390"/>
                </a:lnTo>
                <a:cubicBezTo>
                  <a:pt x="16" y="1394"/>
                  <a:pt x="13" y="1398"/>
                  <a:pt x="8" y="1398"/>
                </a:cubicBezTo>
                <a:cubicBezTo>
                  <a:pt x="4" y="1398"/>
                  <a:pt x="0" y="1394"/>
                  <a:pt x="0" y="1390"/>
                </a:cubicBezTo>
                <a:lnTo>
                  <a:pt x="0" y="1374"/>
                </a:lnTo>
                <a:cubicBezTo>
                  <a:pt x="0" y="1369"/>
                  <a:pt x="4" y="1366"/>
                  <a:pt x="8" y="1366"/>
                </a:cubicBezTo>
                <a:cubicBezTo>
                  <a:pt x="13" y="1366"/>
                  <a:pt x="16" y="1369"/>
                  <a:pt x="16" y="1374"/>
                </a:cubicBezTo>
                <a:close/>
                <a:moveTo>
                  <a:pt x="16" y="1422"/>
                </a:moveTo>
                <a:lnTo>
                  <a:pt x="16" y="1439"/>
                </a:lnTo>
                <a:cubicBezTo>
                  <a:pt x="16" y="1443"/>
                  <a:pt x="13" y="1447"/>
                  <a:pt x="8" y="1447"/>
                </a:cubicBezTo>
                <a:cubicBezTo>
                  <a:pt x="4" y="1447"/>
                  <a:pt x="0" y="1443"/>
                  <a:pt x="0" y="1439"/>
                </a:cubicBezTo>
                <a:lnTo>
                  <a:pt x="0" y="1422"/>
                </a:lnTo>
                <a:cubicBezTo>
                  <a:pt x="0" y="1418"/>
                  <a:pt x="4" y="1414"/>
                  <a:pt x="8" y="1414"/>
                </a:cubicBezTo>
                <a:cubicBezTo>
                  <a:pt x="13" y="1414"/>
                  <a:pt x="16" y="1418"/>
                  <a:pt x="16" y="1422"/>
                </a:cubicBezTo>
                <a:close/>
                <a:moveTo>
                  <a:pt x="16" y="1471"/>
                </a:moveTo>
                <a:lnTo>
                  <a:pt x="16" y="1487"/>
                </a:lnTo>
                <a:cubicBezTo>
                  <a:pt x="16" y="1492"/>
                  <a:pt x="13" y="1496"/>
                  <a:pt x="8" y="1496"/>
                </a:cubicBezTo>
                <a:cubicBezTo>
                  <a:pt x="4" y="1496"/>
                  <a:pt x="0" y="1492"/>
                  <a:pt x="0" y="1487"/>
                </a:cubicBezTo>
                <a:lnTo>
                  <a:pt x="0" y="1471"/>
                </a:lnTo>
                <a:cubicBezTo>
                  <a:pt x="0" y="1467"/>
                  <a:pt x="4" y="1463"/>
                  <a:pt x="8" y="1463"/>
                </a:cubicBezTo>
                <a:cubicBezTo>
                  <a:pt x="13" y="1463"/>
                  <a:pt x="16" y="1467"/>
                  <a:pt x="16" y="1471"/>
                </a:cubicBezTo>
                <a:close/>
                <a:moveTo>
                  <a:pt x="16" y="1520"/>
                </a:moveTo>
                <a:lnTo>
                  <a:pt x="16" y="1536"/>
                </a:lnTo>
                <a:cubicBezTo>
                  <a:pt x="16" y="1541"/>
                  <a:pt x="13" y="1544"/>
                  <a:pt x="8" y="1544"/>
                </a:cubicBezTo>
                <a:cubicBezTo>
                  <a:pt x="4" y="1544"/>
                  <a:pt x="0" y="1541"/>
                  <a:pt x="0" y="1536"/>
                </a:cubicBezTo>
                <a:lnTo>
                  <a:pt x="0" y="1520"/>
                </a:lnTo>
                <a:cubicBezTo>
                  <a:pt x="0" y="1515"/>
                  <a:pt x="4" y="1512"/>
                  <a:pt x="8" y="1512"/>
                </a:cubicBezTo>
                <a:cubicBezTo>
                  <a:pt x="13" y="1512"/>
                  <a:pt x="16" y="1515"/>
                  <a:pt x="16" y="1520"/>
                </a:cubicBezTo>
                <a:close/>
                <a:moveTo>
                  <a:pt x="16" y="1569"/>
                </a:moveTo>
                <a:lnTo>
                  <a:pt x="16" y="1585"/>
                </a:lnTo>
                <a:cubicBezTo>
                  <a:pt x="16" y="1589"/>
                  <a:pt x="13" y="1593"/>
                  <a:pt x="8" y="1593"/>
                </a:cubicBezTo>
                <a:cubicBezTo>
                  <a:pt x="4" y="1593"/>
                  <a:pt x="0" y="1589"/>
                  <a:pt x="0" y="1585"/>
                </a:cubicBezTo>
                <a:lnTo>
                  <a:pt x="0" y="1569"/>
                </a:lnTo>
                <a:cubicBezTo>
                  <a:pt x="0" y="1564"/>
                  <a:pt x="4" y="1561"/>
                  <a:pt x="8" y="1561"/>
                </a:cubicBezTo>
                <a:cubicBezTo>
                  <a:pt x="13" y="1561"/>
                  <a:pt x="16" y="1564"/>
                  <a:pt x="16" y="1569"/>
                </a:cubicBezTo>
                <a:close/>
                <a:moveTo>
                  <a:pt x="16" y="1617"/>
                </a:moveTo>
                <a:lnTo>
                  <a:pt x="16" y="1634"/>
                </a:lnTo>
                <a:cubicBezTo>
                  <a:pt x="16" y="1638"/>
                  <a:pt x="13" y="1642"/>
                  <a:pt x="8" y="1642"/>
                </a:cubicBezTo>
                <a:cubicBezTo>
                  <a:pt x="4" y="1642"/>
                  <a:pt x="0" y="1638"/>
                  <a:pt x="0" y="1634"/>
                </a:cubicBezTo>
                <a:lnTo>
                  <a:pt x="0" y="1617"/>
                </a:lnTo>
                <a:cubicBezTo>
                  <a:pt x="0" y="1613"/>
                  <a:pt x="4" y="1609"/>
                  <a:pt x="8" y="1609"/>
                </a:cubicBezTo>
                <a:cubicBezTo>
                  <a:pt x="13" y="1609"/>
                  <a:pt x="16" y="1613"/>
                  <a:pt x="16" y="1617"/>
                </a:cubicBezTo>
                <a:close/>
                <a:moveTo>
                  <a:pt x="16" y="1666"/>
                </a:moveTo>
                <a:lnTo>
                  <a:pt x="16" y="1683"/>
                </a:lnTo>
                <a:cubicBezTo>
                  <a:pt x="16" y="1687"/>
                  <a:pt x="13" y="1691"/>
                  <a:pt x="8" y="1691"/>
                </a:cubicBezTo>
                <a:cubicBezTo>
                  <a:pt x="4" y="1691"/>
                  <a:pt x="0" y="1687"/>
                  <a:pt x="0" y="1683"/>
                </a:cubicBezTo>
                <a:lnTo>
                  <a:pt x="0" y="1666"/>
                </a:lnTo>
                <a:cubicBezTo>
                  <a:pt x="0" y="1662"/>
                  <a:pt x="4" y="1658"/>
                  <a:pt x="8" y="1658"/>
                </a:cubicBezTo>
                <a:cubicBezTo>
                  <a:pt x="13" y="1658"/>
                  <a:pt x="16" y="1662"/>
                  <a:pt x="16" y="1666"/>
                </a:cubicBezTo>
                <a:close/>
                <a:moveTo>
                  <a:pt x="16" y="1715"/>
                </a:moveTo>
                <a:lnTo>
                  <a:pt x="16" y="1731"/>
                </a:lnTo>
                <a:cubicBezTo>
                  <a:pt x="16" y="1736"/>
                  <a:pt x="13" y="1739"/>
                  <a:pt x="8" y="1739"/>
                </a:cubicBezTo>
                <a:cubicBezTo>
                  <a:pt x="4" y="1739"/>
                  <a:pt x="0" y="1736"/>
                  <a:pt x="0" y="1731"/>
                </a:cubicBezTo>
                <a:lnTo>
                  <a:pt x="0" y="1715"/>
                </a:lnTo>
                <a:cubicBezTo>
                  <a:pt x="0" y="1711"/>
                  <a:pt x="4" y="1707"/>
                  <a:pt x="8" y="1707"/>
                </a:cubicBezTo>
                <a:cubicBezTo>
                  <a:pt x="13" y="1707"/>
                  <a:pt x="16" y="1711"/>
                  <a:pt x="16" y="1715"/>
                </a:cubicBezTo>
                <a:close/>
                <a:moveTo>
                  <a:pt x="16" y="1764"/>
                </a:moveTo>
                <a:lnTo>
                  <a:pt x="16" y="1780"/>
                </a:lnTo>
                <a:cubicBezTo>
                  <a:pt x="16" y="1785"/>
                  <a:pt x="13" y="1788"/>
                  <a:pt x="8" y="1788"/>
                </a:cubicBezTo>
                <a:cubicBezTo>
                  <a:pt x="4" y="1788"/>
                  <a:pt x="0" y="1785"/>
                  <a:pt x="0" y="1780"/>
                </a:cubicBezTo>
                <a:lnTo>
                  <a:pt x="0" y="1764"/>
                </a:lnTo>
                <a:cubicBezTo>
                  <a:pt x="0" y="1759"/>
                  <a:pt x="4" y="1756"/>
                  <a:pt x="8" y="1756"/>
                </a:cubicBezTo>
                <a:cubicBezTo>
                  <a:pt x="13" y="1756"/>
                  <a:pt x="16" y="1759"/>
                  <a:pt x="16" y="1764"/>
                </a:cubicBezTo>
                <a:close/>
                <a:moveTo>
                  <a:pt x="16" y="1813"/>
                </a:moveTo>
                <a:lnTo>
                  <a:pt x="16" y="1829"/>
                </a:lnTo>
                <a:cubicBezTo>
                  <a:pt x="16" y="1833"/>
                  <a:pt x="13" y="1837"/>
                  <a:pt x="8" y="1837"/>
                </a:cubicBezTo>
                <a:cubicBezTo>
                  <a:pt x="4" y="1837"/>
                  <a:pt x="0" y="1833"/>
                  <a:pt x="0" y="1829"/>
                </a:cubicBezTo>
                <a:lnTo>
                  <a:pt x="0" y="1813"/>
                </a:lnTo>
                <a:cubicBezTo>
                  <a:pt x="0" y="1808"/>
                  <a:pt x="4" y="1804"/>
                  <a:pt x="8" y="1804"/>
                </a:cubicBezTo>
                <a:cubicBezTo>
                  <a:pt x="13" y="1804"/>
                  <a:pt x="16" y="1808"/>
                  <a:pt x="16" y="1813"/>
                </a:cubicBezTo>
                <a:close/>
                <a:moveTo>
                  <a:pt x="16" y="1861"/>
                </a:moveTo>
                <a:lnTo>
                  <a:pt x="16" y="1878"/>
                </a:lnTo>
                <a:cubicBezTo>
                  <a:pt x="16" y="1882"/>
                  <a:pt x="13" y="1886"/>
                  <a:pt x="8" y="1886"/>
                </a:cubicBezTo>
                <a:cubicBezTo>
                  <a:pt x="4" y="1886"/>
                  <a:pt x="0" y="1882"/>
                  <a:pt x="0" y="1878"/>
                </a:cubicBezTo>
                <a:lnTo>
                  <a:pt x="0" y="1861"/>
                </a:lnTo>
                <a:cubicBezTo>
                  <a:pt x="0" y="1857"/>
                  <a:pt x="4" y="1853"/>
                  <a:pt x="8" y="1853"/>
                </a:cubicBezTo>
                <a:cubicBezTo>
                  <a:pt x="13" y="1853"/>
                  <a:pt x="16" y="1857"/>
                  <a:pt x="16" y="1861"/>
                </a:cubicBezTo>
                <a:close/>
                <a:moveTo>
                  <a:pt x="16" y="1910"/>
                </a:moveTo>
                <a:lnTo>
                  <a:pt x="16" y="1926"/>
                </a:lnTo>
                <a:cubicBezTo>
                  <a:pt x="16" y="1931"/>
                  <a:pt x="13" y="1934"/>
                  <a:pt x="8" y="1934"/>
                </a:cubicBezTo>
                <a:cubicBezTo>
                  <a:pt x="4" y="1934"/>
                  <a:pt x="0" y="1931"/>
                  <a:pt x="0" y="1926"/>
                </a:cubicBezTo>
                <a:lnTo>
                  <a:pt x="0" y="1910"/>
                </a:lnTo>
                <a:cubicBezTo>
                  <a:pt x="0" y="1906"/>
                  <a:pt x="4" y="1902"/>
                  <a:pt x="8" y="1902"/>
                </a:cubicBezTo>
                <a:cubicBezTo>
                  <a:pt x="13" y="1902"/>
                  <a:pt x="16" y="1906"/>
                  <a:pt x="16" y="1910"/>
                </a:cubicBezTo>
                <a:close/>
                <a:moveTo>
                  <a:pt x="16" y="1959"/>
                </a:moveTo>
                <a:lnTo>
                  <a:pt x="16" y="1975"/>
                </a:lnTo>
                <a:cubicBezTo>
                  <a:pt x="16" y="1980"/>
                  <a:pt x="13" y="1983"/>
                  <a:pt x="8" y="1983"/>
                </a:cubicBezTo>
                <a:cubicBezTo>
                  <a:pt x="4" y="1983"/>
                  <a:pt x="0" y="1980"/>
                  <a:pt x="0" y="1975"/>
                </a:cubicBezTo>
                <a:lnTo>
                  <a:pt x="0" y="1959"/>
                </a:lnTo>
                <a:cubicBezTo>
                  <a:pt x="0" y="1954"/>
                  <a:pt x="4" y="1951"/>
                  <a:pt x="8" y="1951"/>
                </a:cubicBezTo>
                <a:cubicBezTo>
                  <a:pt x="13" y="1951"/>
                  <a:pt x="16" y="1954"/>
                  <a:pt x="16" y="1959"/>
                </a:cubicBezTo>
                <a:close/>
                <a:moveTo>
                  <a:pt x="16" y="2008"/>
                </a:moveTo>
                <a:lnTo>
                  <a:pt x="16" y="2024"/>
                </a:lnTo>
                <a:cubicBezTo>
                  <a:pt x="16" y="2028"/>
                  <a:pt x="13" y="2032"/>
                  <a:pt x="8" y="2032"/>
                </a:cubicBezTo>
                <a:cubicBezTo>
                  <a:pt x="4" y="2032"/>
                  <a:pt x="0" y="2028"/>
                  <a:pt x="0" y="2024"/>
                </a:cubicBezTo>
                <a:lnTo>
                  <a:pt x="0" y="2008"/>
                </a:lnTo>
                <a:cubicBezTo>
                  <a:pt x="0" y="2003"/>
                  <a:pt x="4" y="1999"/>
                  <a:pt x="8" y="1999"/>
                </a:cubicBezTo>
                <a:cubicBezTo>
                  <a:pt x="13" y="1999"/>
                  <a:pt x="16" y="2003"/>
                  <a:pt x="16" y="2008"/>
                </a:cubicBezTo>
                <a:close/>
                <a:moveTo>
                  <a:pt x="16" y="2056"/>
                </a:moveTo>
                <a:lnTo>
                  <a:pt x="16" y="2073"/>
                </a:lnTo>
                <a:cubicBezTo>
                  <a:pt x="16" y="2077"/>
                  <a:pt x="13" y="2081"/>
                  <a:pt x="8" y="2081"/>
                </a:cubicBezTo>
                <a:cubicBezTo>
                  <a:pt x="4" y="2081"/>
                  <a:pt x="0" y="2077"/>
                  <a:pt x="0" y="2073"/>
                </a:cubicBezTo>
                <a:lnTo>
                  <a:pt x="0" y="2056"/>
                </a:lnTo>
                <a:cubicBezTo>
                  <a:pt x="0" y="2052"/>
                  <a:pt x="4" y="2048"/>
                  <a:pt x="8" y="2048"/>
                </a:cubicBezTo>
                <a:cubicBezTo>
                  <a:pt x="13" y="2048"/>
                  <a:pt x="16" y="2052"/>
                  <a:pt x="16" y="2056"/>
                </a:cubicBezTo>
                <a:close/>
                <a:moveTo>
                  <a:pt x="16" y="2105"/>
                </a:moveTo>
                <a:lnTo>
                  <a:pt x="16" y="2121"/>
                </a:lnTo>
                <a:cubicBezTo>
                  <a:pt x="16" y="2126"/>
                  <a:pt x="13" y="2130"/>
                  <a:pt x="8" y="2130"/>
                </a:cubicBezTo>
                <a:cubicBezTo>
                  <a:pt x="4" y="2130"/>
                  <a:pt x="0" y="2126"/>
                  <a:pt x="0" y="2121"/>
                </a:cubicBezTo>
                <a:lnTo>
                  <a:pt x="0" y="2105"/>
                </a:lnTo>
                <a:cubicBezTo>
                  <a:pt x="0" y="2101"/>
                  <a:pt x="4" y="2097"/>
                  <a:pt x="8" y="2097"/>
                </a:cubicBezTo>
                <a:cubicBezTo>
                  <a:pt x="13" y="2097"/>
                  <a:pt x="16" y="2101"/>
                  <a:pt x="16" y="2105"/>
                </a:cubicBezTo>
                <a:close/>
                <a:moveTo>
                  <a:pt x="16" y="2154"/>
                </a:moveTo>
                <a:lnTo>
                  <a:pt x="16" y="2170"/>
                </a:lnTo>
                <a:cubicBezTo>
                  <a:pt x="16" y="2175"/>
                  <a:pt x="13" y="2178"/>
                  <a:pt x="8" y="2178"/>
                </a:cubicBezTo>
                <a:cubicBezTo>
                  <a:pt x="4" y="2178"/>
                  <a:pt x="0" y="2175"/>
                  <a:pt x="0" y="2170"/>
                </a:cubicBezTo>
                <a:lnTo>
                  <a:pt x="0" y="2154"/>
                </a:lnTo>
                <a:cubicBezTo>
                  <a:pt x="0" y="2149"/>
                  <a:pt x="4" y="2146"/>
                  <a:pt x="8" y="2146"/>
                </a:cubicBezTo>
                <a:cubicBezTo>
                  <a:pt x="13" y="2146"/>
                  <a:pt x="16" y="2149"/>
                  <a:pt x="16" y="2154"/>
                </a:cubicBezTo>
                <a:close/>
                <a:moveTo>
                  <a:pt x="16" y="2203"/>
                </a:moveTo>
                <a:lnTo>
                  <a:pt x="16" y="2219"/>
                </a:lnTo>
                <a:cubicBezTo>
                  <a:pt x="16" y="2223"/>
                  <a:pt x="13" y="2227"/>
                  <a:pt x="8" y="2227"/>
                </a:cubicBezTo>
                <a:cubicBezTo>
                  <a:pt x="4" y="2227"/>
                  <a:pt x="0" y="2223"/>
                  <a:pt x="0" y="2219"/>
                </a:cubicBezTo>
                <a:lnTo>
                  <a:pt x="0" y="2203"/>
                </a:lnTo>
                <a:cubicBezTo>
                  <a:pt x="0" y="2198"/>
                  <a:pt x="4" y="2195"/>
                  <a:pt x="8" y="2195"/>
                </a:cubicBezTo>
                <a:cubicBezTo>
                  <a:pt x="13" y="2195"/>
                  <a:pt x="16" y="2198"/>
                  <a:pt x="16" y="2203"/>
                </a:cubicBezTo>
                <a:close/>
                <a:moveTo>
                  <a:pt x="16" y="2251"/>
                </a:moveTo>
                <a:lnTo>
                  <a:pt x="16" y="2268"/>
                </a:lnTo>
                <a:cubicBezTo>
                  <a:pt x="16" y="2272"/>
                  <a:pt x="13" y="2276"/>
                  <a:pt x="8" y="2276"/>
                </a:cubicBezTo>
                <a:cubicBezTo>
                  <a:pt x="4" y="2276"/>
                  <a:pt x="0" y="2272"/>
                  <a:pt x="0" y="2268"/>
                </a:cubicBezTo>
                <a:lnTo>
                  <a:pt x="0" y="2251"/>
                </a:lnTo>
                <a:cubicBezTo>
                  <a:pt x="0" y="2247"/>
                  <a:pt x="4" y="2243"/>
                  <a:pt x="8" y="2243"/>
                </a:cubicBezTo>
                <a:cubicBezTo>
                  <a:pt x="13" y="2243"/>
                  <a:pt x="16" y="2247"/>
                  <a:pt x="16" y="2251"/>
                </a:cubicBezTo>
                <a:close/>
                <a:moveTo>
                  <a:pt x="16" y="2300"/>
                </a:moveTo>
                <a:lnTo>
                  <a:pt x="16" y="2316"/>
                </a:lnTo>
                <a:cubicBezTo>
                  <a:pt x="16" y="2321"/>
                  <a:pt x="13" y="2325"/>
                  <a:pt x="8" y="2325"/>
                </a:cubicBezTo>
                <a:cubicBezTo>
                  <a:pt x="4" y="2325"/>
                  <a:pt x="0" y="2321"/>
                  <a:pt x="0" y="2316"/>
                </a:cubicBezTo>
                <a:lnTo>
                  <a:pt x="0" y="2300"/>
                </a:lnTo>
                <a:cubicBezTo>
                  <a:pt x="0" y="2296"/>
                  <a:pt x="4" y="2292"/>
                  <a:pt x="8" y="2292"/>
                </a:cubicBezTo>
                <a:cubicBezTo>
                  <a:pt x="13" y="2292"/>
                  <a:pt x="16" y="2296"/>
                  <a:pt x="16" y="2300"/>
                </a:cubicBezTo>
                <a:close/>
                <a:moveTo>
                  <a:pt x="16" y="2349"/>
                </a:moveTo>
                <a:lnTo>
                  <a:pt x="16" y="2365"/>
                </a:lnTo>
                <a:cubicBezTo>
                  <a:pt x="16" y="2370"/>
                  <a:pt x="13" y="2373"/>
                  <a:pt x="8" y="2373"/>
                </a:cubicBezTo>
                <a:cubicBezTo>
                  <a:pt x="4" y="2373"/>
                  <a:pt x="0" y="2370"/>
                  <a:pt x="0" y="2365"/>
                </a:cubicBezTo>
                <a:lnTo>
                  <a:pt x="0" y="2349"/>
                </a:lnTo>
                <a:cubicBezTo>
                  <a:pt x="0" y="2345"/>
                  <a:pt x="4" y="2341"/>
                  <a:pt x="8" y="2341"/>
                </a:cubicBezTo>
                <a:cubicBezTo>
                  <a:pt x="13" y="2341"/>
                  <a:pt x="16" y="2345"/>
                  <a:pt x="16" y="2349"/>
                </a:cubicBezTo>
                <a:close/>
                <a:moveTo>
                  <a:pt x="16" y="2398"/>
                </a:moveTo>
                <a:lnTo>
                  <a:pt x="16" y="2414"/>
                </a:lnTo>
                <a:cubicBezTo>
                  <a:pt x="16" y="2419"/>
                  <a:pt x="13" y="2422"/>
                  <a:pt x="8" y="2422"/>
                </a:cubicBezTo>
                <a:cubicBezTo>
                  <a:pt x="4" y="2422"/>
                  <a:pt x="0" y="2419"/>
                  <a:pt x="0" y="2414"/>
                </a:cubicBezTo>
                <a:lnTo>
                  <a:pt x="0" y="2398"/>
                </a:lnTo>
                <a:cubicBezTo>
                  <a:pt x="0" y="2393"/>
                  <a:pt x="4" y="2390"/>
                  <a:pt x="8" y="2390"/>
                </a:cubicBezTo>
                <a:cubicBezTo>
                  <a:pt x="13" y="2390"/>
                  <a:pt x="16" y="2393"/>
                  <a:pt x="16" y="2398"/>
                </a:cubicBezTo>
                <a:close/>
                <a:moveTo>
                  <a:pt x="16" y="2447"/>
                </a:moveTo>
                <a:lnTo>
                  <a:pt x="16" y="2463"/>
                </a:lnTo>
                <a:cubicBezTo>
                  <a:pt x="16" y="2467"/>
                  <a:pt x="13" y="2471"/>
                  <a:pt x="8" y="2471"/>
                </a:cubicBezTo>
                <a:cubicBezTo>
                  <a:pt x="4" y="2471"/>
                  <a:pt x="0" y="2467"/>
                  <a:pt x="0" y="2463"/>
                </a:cubicBezTo>
                <a:lnTo>
                  <a:pt x="0" y="2447"/>
                </a:lnTo>
                <a:cubicBezTo>
                  <a:pt x="0" y="2442"/>
                  <a:pt x="4" y="2438"/>
                  <a:pt x="8" y="2438"/>
                </a:cubicBezTo>
                <a:cubicBezTo>
                  <a:pt x="13" y="2438"/>
                  <a:pt x="16" y="2442"/>
                  <a:pt x="16" y="2447"/>
                </a:cubicBezTo>
                <a:close/>
                <a:moveTo>
                  <a:pt x="16" y="2495"/>
                </a:moveTo>
                <a:lnTo>
                  <a:pt x="16" y="2512"/>
                </a:lnTo>
                <a:cubicBezTo>
                  <a:pt x="16" y="2516"/>
                  <a:pt x="13" y="2520"/>
                  <a:pt x="8" y="2520"/>
                </a:cubicBezTo>
                <a:cubicBezTo>
                  <a:pt x="4" y="2520"/>
                  <a:pt x="0" y="2516"/>
                  <a:pt x="0" y="2512"/>
                </a:cubicBezTo>
                <a:lnTo>
                  <a:pt x="0" y="2495"/>
                </a:lnTo>
                <a:cubicBezTo>
                  <a:pt x="0" y="2491"/>
                  <a:pt x="4" y="2487"/>
                  <a:pt x="8" y="2487"/>
                </a:cubicBezTo>
                <a:cubicBezTo>
                  <a:pt x="13" y="2487"/>
                  <a:pt x="16" y="2491"/>
                  <a:pt x="16" y="2495"/>
                </a:cubicBezTo>
                <a:close/>
                <a:moveTo>
                  <a:pt x="16" y="2544"/>
                </a:moveTo>
                <a:lnTo>
                  <a:pt x="16" y="2560"/>
                </a:lnTo>
                <a:cubicBezTo>
                  <a:pt x="16" y="2565"/>
                  <a:pt x="13" y="2568"/>
                  <a:pt x="8" y="2568"/>
                </a:cubicBezTo>
                <a:cubicBezTo>
                  <a:pt x="4" y="2568"/>
                  <a:pt x="0" y="2565"/>
                  <a:pt x="0" y="2560"/>
                </a:cubicBezTo>
                <a:lnTo>
                  <a:pt x="0" y="2544"/>
                </a:lnTo>
                <a:cubicBezTo>
                  <a:pt x="0" y="2540"/>
                  <a:pt x="4" y="2536"/>
                  <a:pt x="8" y="2536"/>
                </a:cubicBezTo>
                <a:cubicBezTo>
                  <a:pt x="13" y="2536"/>
                  <a:pt x="16" y="2540"/>
                  <a:pt x="16" y="2544"/>
                </a:cubicBezTo>
                <a:close/>
                <a:moveTo>
                  <a:pt x="16" y="2593"/>
                </a:moveTo>
                <a:lnTo>
                  <a:pt x="16" y="2609"/>
                </a:lnTo>
                <a:cubicBezTo>
                  <a:pt x="16" y="2614"/>
                  <a:pt x="13" y="2617"/>
                  <a:pt x="8" y="2617"/>
                </a:cubicBezTo>
                <a:cubicBezTo>
                  <a:pt x="4" y="2617"/>
                  <a:pt x="0" y="2614"/>
                  <a:pt x="0" y="2609"/>
                </a:cubicBezTo>
                <a:lnTo>
                  <a:pt x="0" y="2593"/>
                </a:lnTo>
                <a:cubicBezTo>
                  <a:pt x="0" y="2588"/>
                  <a:pt x="4" y="2585"/>
                  <a:pt x="8" y="2585"/>
                </a:cubicBezTo>
                <a:cubicBezTo>
                  <a:pt x="13" y="2585"/>
                  <a:pt x="16" y="2588"/>
                  <a:pt x="16" y="2593"/>
                </a:cubicBezTo>
                <a:close/>
                <a:moveTo>
                  <a:pt x="16" y="2642"/>
                </a:moveTo>
                <a:lnTo>
                  <a:pt x="16" y="2658"/>
                </a:lnTo>
                <a:cubicBezTo>
                  <a:pt x="16" y="2662"/>
                  <a:pt x="13" y="2666"/>
                  <a:pt x="8" y="2666"/>
                </a:cubicBezTo>
                <a:cubicBezTo>
                  <a:pt x="4" y="2666"/>
                  <a:pt x="0" y="2662"/>
                  <a:pt x="0" y="2658"/>
                </a:cubicBezTo>
                <a:lnTo>
                  <a:pt x="0" y="2642"/>
                </a:lnTo>
                <a:cubicBezTo>
                  <a:pt x="0" y="2637"/>
                  <a:pt x="4" y="2633"/>
                  <a:pt x="8" y="2633"/>
                </a:cubicBezTo>
                <a:cubicBezTo>
                  <a:pt x="13" y="2633"/>
                  <a:pt x="16" y="2637"/>
                  <a:pt x="16" y="2642"/>
                </a:cubicBezTo>
                <a:close/>
                <a:moveTo>
                  <a:pt x="16" y="2690"/>
                </a:moveTo>
                <a:lnTo>
                  <a:pt x="16" y="2707"/>
                </a:lnTo>
                <a:cubicBezTo>
                  <a:pt x="16" y="2711"/>
                  <a:pt x="13" y="2715"/>
                  <a:pt x="8" y="2715"/>
                </a:cubicBezTo>
                <a:cubicBezTo>
                  <a:pt x="4" y="2715"/>
                  <a:pt x="0" y="2711"/>
                  <a:pt x="0" y="2707"/>
                </a:cubicBezTo>
                <a:lnTo>
                  <a:pt x="0" y="2690"/>
                </a:lnTo>
                <a:cubicBezTo>
                  <a:pt x="0" y="2686"/>
                  <a:pt x="4" y="2682"/>
                  <a:pt x="8" y="2682"/>
                </a:cubicBezTo>
                <a:cubicBezTo>
                  <a:pt x="13" y="2682"/>
                  <a:pt x="16" y="2686"/>
                  <a:pt x="16" y="2690"/>
                </a:cubicBezTo>
                <a:close/>
                <a:moveTo>
                  <a:pt x="16" y="2739"/>
                </a:moveTo>
                <a:lnTo>
                  <a:pt x="16" y="2755"/>
                </a:lnTo>
                <a:cubicBezTo>
                  <a:pt x="16" y="2760"/>
                  <a:pt x="13" y="2764"/>
                  <a:pt x="8" y="2764"/>
                </a:cubicBezTo>
                <a:cubicBezTo>
                  <a:pt x="4" y="2764"/>
                  <a:pt x="0" y="2760"/>
                  <a:pt x="0" y="2755"/>
                </a:cubicBezTo>
                <a:lnTo>
                  <a:pt x="0" y="2739"/>
                </a:lnTo>
                <a:cubicBezTo>
                  <a:pt x="0" y="2735"/>
                  <a:pt x="4" y="2731"/>
                  <a:pt x="8" y="2731"/>
                </a:cubicBezTo>
                <a:cubicBezTo>
                  <a:pt x="13" y="2731"/>
                  <a:pt x="16" y="2735"/>
                  <a:pt x="16" y="2739"/>
                </a:cubicBezTo>
                <a:close/>
                <a:moveTo>
                  <a:pt x="16" y="2788"/>
                </a:moveTo>
                <a:lnTo>
                  <a:pt x="16" y="2804"/>
                </a:lnTo>
                <a:cubicBezTo>
                  <a:pt x="16" y="2809"/>
                  <a:pt x="13" y="2812"/>
                  <a:pt x="8" y="2812"/>
                </a:cubicBezTo>
                <a:cubicBezTo>
                  <a:pt x="4" y="2812"/>
                  <a:pt x="0" y="2809"/>
                  <a:pt x="0" y="2804"/>
                </a:cubicBezTo>
                <a:lnTo>
                  <a:pt x="0" y="2788"/>
                </a:lnTo>
                <a:cubicBezTo>
                  <a:pt x="0" y="2783"/>
                  <a:pt x="4" y="2780"/>
                  <a:pt x="8" y="2780"/>
                </a:cubicBezTo>
                <a:cubicBezTo>
                  <a:pt x="13" y="2780"/>
                  <a:pt x="16" y="2783"/>
                  <a:pt x="16" y="2788"/>
                </a:cubicBezTo>
                <a:close/>
                <a:moveTo>
                  <a:pt x="16" y="2837"/>
                </a:moveTo>
                <a:lnTo>
                  <a:pt x="16" y="2853"/>
                </a:lnTo>
                <a:cubicBezTo>
                  <a:pt x="16" y="2857"/>
                  <a:pt x="13" y="2861"/>
                  <a:pt x="8" y="2861"/>
                </a:cubicBezTo>
                <a:cubicBezTo>
                  <a:pt x="4" y="2861"/>
                  <a:pt x="0" y="2857"/>
                  <a:pt x="0" y="2853"/>
                </a:cubicBezTo>
                <a:lnTo>
                  <a:pt x="0" y="2837"/>
                </a:lnTo>
                <a:cubicBezTo>
                  <a:pt x="0" y="2832"/>
                  <a:pt x="4" y="2829"/>
                  <a:pt x="8" y="2829"/>
                </a:cubicBezTo>
                <a:cubicBezTo>
                  <a:pt x="13" y="2829"/>
                  <a:pt x="16" y="2832"/>
                  <a:pt x="16" y="2837"/>
                </a:cubicBezTo>
                <a:close/>
                <a:moveTo>
                  <a:pt x="16" y="2885"/>
                </a:moveTo>
                <a:lnTo>
                  <a:pt x="16" y="2902"/>
                </a:lnTo>
                <a:cubicBezTo>
                  <a:pt x="16" y="2906"/>
                  <a:pt x="13" y="2910"/>
                  <a:pt x="8" y="2910"/>
                </a:cubicBezTo>
                <a:cubicBezTo>
                  <a:pt x="4" y="2910"/>
                  <a:pt x="0" y="2906"/>
                  <a:pt x="0" y="2902"/>
                </a:cubicBezTo>
                <a:lnTo>
                  <a:pt x="0" y="2885"/>
                </a:lnTo>
                <a:cubicBezTo>
                  <a:pt x="0" y="2881"/>
                  <a:pt x="4" y="2877"/>
                  <a:pt x="8" y="2877"/>
                </a:cubicBezTo>
                <a:cubicBezTo>
                  <a:pt x="13" y="2877"/>
                  <a:pt x="16" y="2881"/>
                  <a:pt x="16" y="2885"/>
                </a:cubicBezTo>
                <a:close/>
                <a:moveTo>
                  <a:pt x="16" y="2934"/>
                </a:moveTo>
                <a:lnTo>
                  <a:pt x="16" y="2950"/>
                </a:lnTo>
                <a:cubicBezTo>
                  <a:pt x="16" y="2955"/>
                  <a:pt x="13" y="2959"/>
                  <a:pt x="8" y="2959"/>
                </a:cubicBezTo>
                <a:cubicBezTo>
                  <a:pt x="4" y="2959"/>
                  <a:pt x="0" y="2955"/>
                  <a:pt x="0" y="2950"/>
                </a:cubicBezTo>
                <a:lnTo>
                  <a:pt x="0" y="2934"/>
                </a:lnTo>
                <a:cubicBezTo>
                  <a:pt x="0" y="2930"/>
                  <a:pt x="4" y="2926"/>
                  <a:pt x="8" y="2926"/>
                </a:cubicBezTo>
                <a:cubicBezTo>
                  <a:pt x="13" y="2926"/>
                  <a:pt x="16" y="2930"/>
                  <a:pt x="16" y="2934"/>
                </a:cubicBezTo>
                <a:close/>
                <a:moveTo>
                  <a:pt x="16" y="2983"/>
                </a:moveTo>
                <a:lnTo>
                  <a:pt x="16" y="2999"/>
                </a:lnTo>
                <a:cubicBezTo>
                  <a:pt x="16" y="3004"/>
                  <a:pt x="13" y="3007"/>
                  <a:pt x="8" y="3007"/>
                </a:cubicBezTo>
                <a:cubicBezTo>
                  <a:pt x="4" y="3007"/>
                  <a:pt x="0" y="3004"/>
                  <a:pt x="0" y="2999"/>
                </a:cubicBezTo>
                <a:lnTo>
                  <a:pt x="0" y="2983"/>
                </a:lnTo>
                <a:cubicBezTo>
                  <a:pt x="0" y="2978"/>
                  <a:pt x="4" y="2975"/>
                  <a:pt x="8" y="2975"/>
                </a:cubicBezTo>
                <a:cubicBezTo>
                  <a:pt x="13" y="2975"/>
                  <a:pt x="16" y="2978"/>
                  <a:pt x="16" y="2983"/>
                </a:cubicBezTo>
                <a:close/>
                <a:moveTo>
                  <a:pt x="16" y="3032"/>
                </a:moveTo>
                <a:lnTo>
                  <a:pt x="16" y="3048"/>
                </a:lnTo>
                <a:cubicBezTo>
                  <a:pt x="16" y="3053"/>
                  <a:pt x="13" y="3056"/>
                  <a:pt x="8" y="3056"/>
                </a:cubicBezTo>
                <a:cubicBezTo>
                  <a:pt x="4" y="3056"/>
                  <a:pt x="0" y="3053"/>
                  <a:pt x="0" y="3048"/>
                </a:cubicBezTo>
                <a:lnTo>
                  <a:pt x="0" y="3032"/>
                </a:lnTo>
                <a:cubicBezTo>
                  <a:pt x="0" y="3027"/>
                  <a:pt x="4" y="3024"/>
                  <a:pt x="8" y="3024"/>
                </a:cubicBezTo>
                <a:cubicBezTo>
                  <a:pt x="13" y="3024"/>
                  <a:pt x="16" y="3027"/>
                  <a:pt x="16" y="3032"/>
                </a:cubicBezTo>
                <a:close/>
                <a:moveTo>
                  <a:pt x="16" y="3081"/>
                </a:moveTo>
                <a:lnTo>
                  <a:pt x="16" y="3097"/>
                </a:lnTo>
                <a:cubicBezTo>
                  <a:pt x="16" y="3101"/>
                  <a:pt x="13" y="3105"/>
                  <a:pt x="8" y="3105"/>
                </a:cubicBezTo>
                <a:cubicBezTo>
                  <a:pt x="4" y="3105"/>
                  <a:pt x="0" y="3101"/>
                  <a:pt x="0" y="3097"/>
                </a:cubicBezTo>
                <a:lnTo>
                  <a:pt x="0" y="3081"/>
                </a:lnTo>
                <a:cubicBezTo>
                  <a:pt x="0" y="3076"/>
                  <a:pt x="4" y="3072"/>
                  <a:pt x="8" y="3072"/>
                </a:cubicBezTo>
                <a:cubicBezTo>
                  <a:pt x="13" y="3072"/>
                  <a:pt x="16" y="3076"/>
                  <a:pt x="16" y="3081"/>
                </a:cubicBezTo>
                <a:close/>
                <a:moveTo>
                  <a:pt x="16" y="3129"/>
                </a:moveTo>
                <a:lnTo>
                  <a:pt x="16" y="3146"/>
                </a:lnTo>
                <a:cubicBezTo>
                  <a:pt x="16" y="3150"/>
                  <a:pt x="13" y="3154"/>
                  <a:pt x="8" y="3154"/>
                </a:cubicBezTo>
                <a:cubicBezTo>
                  <a:pt x="4" y="3154"/>
                  <a:pt x="0" y="3150"/>
                  <a:pt x="0" y="3146"/>
                </a:cubicBezTo>
                <a:lnTo>
                  <a:pt x="0" y="3129"/>
                </a:lnTo>
                <a:cubicBezTo>
                  <a:pt x="0" y="3125"/>
                  <a:pt x="4" y="3121"/>
                  <a:pt x="8" y="3121"/>
                </a:cubicBezTo>
                <a:cubicBezTo>
                  <a:pt x="13" y="3121"/>
                  <a:pt x="16" y="3125"/>
                  <a:pt x="16" y="3129"/>
                </a:cubicBezTo>
                <a:close/>
                <a:moveTo>
                  <a:pt x="16" y="3178"/>
                </a:moveTo>
                <a:lnTo>
                  <a:pt x="16" y="3194"/>
                </a:lnTo>
                <a:cubicBezTo>
                  <a:pt x="16" y="3199"/>
                  <a:pt x="13" y="3202"/>
                  <a:pt x="8" y="3202"/>
                </a:cubicBezTo>
                <a:cubicBezTo>
                  <a:pt x="4" y="3202"/>
                  <a:pt x="0" y="3199"/>
                  <a:pt x="0" y="3194"/>
                </a:cubicBezTo>
                <a:lnTo>
                  <a:pt x="0" y="3178"/>
                </a:lnTo>
                <a:cubicBezTo>
                  <a:pt x="0" y="3174"/>
                  <a:pt x="4" y="3170"/>
                  <a:pt x="8" y="3170"/>
                </a:cubicBezTo>
                <a:cubicBezTo>
                  <a:pt x="13" y="3170"/>
                  <a:pt x="16" y="3174"/>
                  <a:pt x="16" y="3178"/>
                </a:cubicBezTo>
                <a:close/>
                <a:moveTo>
                  <a:pt x="16" y="3227"/>
                </a:moveTo>
                <a:lnTo>
                  <a:pt x="16" y="3243"/>
                </a:lnTo>
                <a:cubicBezTo>
                  <a:pt x="16" y="3248"/>
                  <a:pt x="13" y="3251"/>
                  <a:pt x="8" y="3251"/>
                </a:cubicBezTo>
                <a:cubicBezTo>
                  <a:pt x="4" y="3251"/>
                  <a:pt x="0" y="3248"/>
                  <a:pt x="0" y="3243"/>
                </a:cubicBezTo>
                <a:lnTo>
                  <a:pt x="0" y="3227"/>
                </a:lnTo>
                <a:cubicBezTo>
                  <a:pt x="0" y="3222"/>
                  <a:pt x="4" y="3219"/>
                  <a:pt x="8" y="3219"/>
                </a:cubicBezTo>
                <a:cubicBezTo>
                  <a:pt x="13" y="3219"/>
                  <a:pt x="16" y="3222"/>
                  <a:pt x="16" y="3227"/>
                </a:cubicBezTo>
                <a:close/>
                <a:moveTo>
                  <a:pt x="16" y="3276"/>
                </a:moveTo>
                <a:lnTo>
                  <a:pt x="16" y="3292"/>
                </a:lnTo>
                <a:cubicBezTo>
                  <a:pt x="16" y="3296"/>
                  <a:pt x="13" y="3300"/>
                  <a:pt x="8" y="3300"/>
                </a:cubicBezTo>
                <a:cubicBezTo>
                  <a:pt x="4" y="3300"/>
                  <a:pt x="0" y="3296"/>
                  <a:pt x="0" y="3292"/>
                </a:cubicBezTo>
                <a:lnTo>
                  <a:pt x="0" y="3276"/>
                </a:lnTo>
                <a:cubicBezTo>
                  <a:pt x="0" y="3271"/>
                  <a:pt x="4" y="3267"/>
                  <a:pt x="8" y="3267"/>
                </a:cubicBezTo>
                <a:cubicBezTo>
                  <a:pt x="13" y="3267"/>
                  <a:pt x="16" y="3271"/>
                  <a:pt x="16" y="3276"/>
                </a:cubicBezTo>
                <a:close/>
                <a:moveTo>
                  <a:pt x="16" y="3324"/>
                </a:moveTo>
                <a:lnTo>
                  <a:pt x="16" y="3341"/>
                </a:lnTo>
                <a:cubicBezTo>
                  <a:pt x="16" y="3345"/>
                  <a:pt x="13" y="3349"/>
                  <a:pt x="8" y="3349"/>
                </a:cubicBezTo>
                <a:cubicBezTo>
                  <a:pt x="4" y="3349"/>
                  <a:pt x="0" y="3345"/>
                  <a:pt x="0" y="3341"/>
                </a:cubicBezTo>
                <a:lnTo>
                  <a:pt x="0" y="3324"/>
                </a:lnTo>
                <a:cubicBezTo>
                  <a:pt x="0" y="3320"/>
                  <a:pt x="4" y="3316"/>
                  <a:pt x="8" y="3316"/>
                </a:cubicBezTo>
                <a:cubicBezTo>
                  <a:pt x="13" y="3316"/>
                  <a:pt x="16" y="3320"/>
                  <a:pt x="16" y="3324"/>
                </a:cubicBezTo>
                <a:close/>
                <a:moveTo>
                  <a:pt x="16" y="3373"/>
                </a:moveTo>
                <a:lnTo>
                  <a:pt x="16" y="3389"/>
                </a:lnTo>
                <a:cubicBezTo>
                  <a:pt x="16" y="3394"/>
                  <a:pt x="13" y="3398"/>
                  <a:pt x="8" y="3398"/>
                </a:cubicBezTo>
                <a:cubicBezTo>
                  <a:pt x="4" y="3398"/>
                  <a:pt x="0" y="3394"/>
                  <a:pt x="0" y="3389"/>
                </a:cubicBezTo>
                <a:lnTo>
                  <a:pt x="0" y="3373"/>
                </a:lnTo>
                <a:cubicBezTo>
                  <a:pt x="0" y="3369"/>
                  <a:pt x="4" y="3365"/>
                  <a:pt x="8" y="3365"/>
                </a:cubicBezTo>
                <a:cubicBezTo>
                  <a:pt x="13" y="3365"/>
                  <a:pt x="16" y="3369"/>
                  <a:pt x="16" y="3373"/>
                </a:cubicBezTo>
                <a:close/>
                <a:moveTo>
                  <a:pt x="16" y="3422"/>
                </a:moveTo>
                <a:lnTo>
                  <a:pt x="16" y="3438"/>
                </a:lnTo>
                <a:cubicBezTo>
                  <a:pt x="16" y="3443"/>
                  <a:pt x="13" y="3446"/>
                  <a:pt x="8" y="3446"/>
                </a:cubicBezTo>
                <a:cubicBezTo>
                  <a:pt x="4" y="3446"/>
                  <a:pt x="0" y="3443"/>
                  <a:pt x="0" y="3438"/>
                </a:cubicBezTo>
                <a:lnTo>
                  <a:pt x="0" y="3422"/>
                </a:lnTo>
                <a:cubicBezTo>
                  <a:pt x="0" y="3417"/>
                  <a:pt x="4" y="3414"/>
                  <a:pt x="8" y="3414"/>
                </a:cubicBezTo>
                <a:cubicBezTo>
                  <a:pt x="13" y="3414"/>
                  <a:pt x="16" y="3417"/>
                  <a:pt x="16" y="3422"/>
                </a:cubicBezTo>
                <a:close/>
                <a:moveTo>
                  <a:pt x="16" y="3471"/>
                </a:moveTo>
                <a:lnTo>
                  <a:pt x="16" y="3487"/>
                </a:lnTo>
                <a:cubicBezTo>
                  <a:pt x="16" y="3491"/>
                  <a:pt x="13" y="3495"/>
                  <a:pt x="8" y="3495"/>
                </a:cubicBezTo>
                <a:cubicBezTo>
                  <a:pt x="4" y="3495"/>
                  <a:pt x="0" y="3491"/>
                  <a:pt x="0" y="3487"/>
                </a:cubicBezTo>
                <a:lnTo>
                  <a:pt x="0" y="3471"/>
                </a:lnTo>
                <a:cubicBezTo>
                  <a:pt x="0" y="3466"/>
                  <a:pt x="4" y="3463"/>
                  <a:pt x="8" y="3463"/>
                </a:cubicBezTo>
                <a:cubicBezTo>
                  <a:pt x="13" y="3463"/>
                  <a:pt x="16" y="3466"/>
                  <a:pt x="16" y="3471"/>
                </a:cubicBezTo>
                <a:close/>
                <a:moveTo>
                  <a:pt x="16" y="3519"/>
                </a:moveTo>
                <a:lnTo>
                  <a:pt x="16" y="3536"/>
                </a:lnTo>
                <a:cubicBezTo>
                  <a:pt x="16" y="3540"/>
                  <a:pt x="13" y="3544"/>
                  <a:pt x="8" y="3544"/>
                </a:cubicBezTo>
                <a:cubicBezTo>
                  <a:pt x="4" y="3544"/>
                  <a:pt x="0" y="3540"/>
                  <a:pt x="0" y="3536"/>
                </a:cubicBezTo>
                <a:lnTo>
                  <a:pt x="0" y="3519"/>
                </a:lnTo>
                <a:cubicBezTo>
                  <a:pt x="0" y="3515"/>
                  <a:pt x="4" y="3511"/>
                  <a:pt x="8" y="3511"/>
                </a:cubicBezTo>
                <a:cubicBezTo>
                  <a:pt x="13" y="3511"/>
                  <a:pt x="16" y="3515"/>
                  <a:pt x="16" y="3519"/>
                </a:cubicBezTo>
                <a:close/>
                <a:moveTo>
                  <a:pt x="16" y="3568"/>
                </a:moveTo>
                <a:lnTo>
                  <a:pt x="16" y="3584"/>
                </a:lnTo>
                <a:cubicBezTo>
                  <a:pt x="16" y="3589"/>
                  <a:pt x="13" y="3593"/>
                  <a:pt x="8" y="3593"/>
                </a:cubicBezTo>
                <a:cubicBezTo>
                  <a:pt x="4" y="3593"/>
                  <a:pt x="0" y="3589"/>
                  <a:pt x="0" y="3584"/>
                </a:cubicBezTo>
                <a:lnTo>
                  <a:pt x="0" y="3568"/>
                </a:lnTo>
                <a:cubicBezTo>
                  <a:pt x="0" y="3564"/>
                  <a:pt x="4" y="3560"/>
                  <a:pt x="8" y="3560"/>
                </a:cubicBezTo>
                <a:cubicBezTo>
                  <a:pt x="13" y="3560"/>
                  <a:pt x="16" y="3564"/>
                  <a:pt x="16" y="3568"/>
                </a:cubicBezTo>
                <a:close/>
                <a:moveTo>
                  <a:pt x="16" y="3617"/>
                </a:moveTo>
                <a:lnTo>
                  <a:pt x="16" y="3633"/>
                </a:lnTo>
                <a:cubicBezTo>
                  <a:pt x="16" y="3638"/>
                  <a:pt x="13" y="3641"/>
                  <a:pt x="8" y="3641"/>
                </a:cubicBezTo>
                <a:cubicBezTo>
                  <a:pt x="4" y="3641"/>
                  <a:pt x="0" y="3638"/>
                  <a:pt x="0" y="3633"/>
                </a:cubicBezTo>
                <a:lnTo>
                  <a:pt x="0" y="3617"/>
                </a:lnTo>
                <a:cubicBezTo>
                  <a:pt x="0" y="3612"/>
                  <a:pt x="4" y="3609"/>
                  <a:pt x="8" y="3609"/>
                </a:cubicBezTo>
                <a:cubicBezTo>
                  <a:pt x="13" y="3609"/>
                  <a:pt x="16" y="3612"/>
                  <a:pt x="16" y="3617"/>
                </a:cubicBezTo>
                <a:close/>
                <a:moveTo>
                  <a:pt x="16" y="3666"/>
                </a:moveTo>
                <a:lnTo>
                  <a:pt x="16" y="3682"/>
                </a:lnTo>
                <a:cubicBezTo>
                  <a:pt x="16" y="3686"/>
                  <a:pt x="13" y="3690"/>
                  <a:pt x="8" y="3690"/>
                </a:cubicBezTo>
                <a:cubicBezTo>
                  <a:pt x="4" y="3690"/>
                  <a:pt x="0" y="3686"/>
                  <a:pt x="0" y="3682"/>
                </a:cubicBezTo>
                <a:lnTo>
                  <a:pt x="0" y="3666"/>
                </a:lnTo>
                <a:cubicBezTo>
                  <a:pt x="0" y="3661"/>
                  <a:pt x="4" y="3658"/>
                  <a:pt x="8" y="3658"/>
                </a:cubicBezTo>
                <a:cubicBezTo>
                  <a:pt x="13" y="3658"/>
                  <a:pt x="16" y="3661"/>
                  <a:pt x="16" y="3666"/>
                </a:cubicBezTo>
                <a:close/>
                <a:moveTo>
                  <a:pt x="16" y="3715"/>
                </a:moveTo>
                <a:lnTo>
                  <a:pt x="16" y="3731"/>
                </a:lnTo>
                <a:cubicBezTo>
                  <a:pt x="16" y="3735"/>
                  <a:pt x="13" y="3739"/>
                  <a:pt x="8" y="3739"/>
                </a:cubicBezTo>
                <a:cubicBezTo>
                  <a:pt x="4" y="3739"/>
                  <a:pt x="0" y="3735"/>
                  <a:pt x="0" y="3731"/>
                </a:cubicBezTo>
                <a:lnTo>
                  <a:pt x="0" y="3715"/>
                </a:lnTo>
                <a:cubicBezTo>
                  <a:pt x="0" y="3710"/>
                  <a:pt x="4" y="3706"/>
                  <a:pt x="8" y="3706"/>
                </a:cubicBezTo>
                <a:cubicBezTo>
                  <a:pt x="13" y="3706"/>
                  <a:pt x="16" y="3710"/>
                  <a:pt x="16" y="3715"/>
                </a:cubicBezTo>
                <a:close/>
                <a:moveTo>
                  <a:pt x="16" y="3763"/>
                </a:moveTo>
                <a:lnTo>
                  <a:pt x="16" y="3780"/>
                </a:lnTo>
                <a:cubicBezTo>
                  <a:pt x="16" y="3784"/>
                  <a:pt x="13" y="3788"/>
                  <a:pt x="8" y="3788"/>
                </a:cubicBezTo>
                <a:cubicBezTo>
                  <a:pt x="4" y="3788"/>
                  <a:pt x="0" y="3784"/>
                  <a:pt x="0" y="3780"/>
                </a:cubicBezTo>
                <a:lnTo>
                  <a:pt x="0" y="3763"/>
                </a:lnTo>
                <a:cubicBezTo>
                  <a:pt x="0" y="3759"/>
                  <a:pt x="4" y="3755"/>
                  <a:pt x="8" y="3755"/>
                </a:cubicBezTo>
                <a:cubicBezTo>
                  <a:pt x="13" y="3755"/>
                  <a:pt x="16" y="3759"/>
                  <a:pt x="16" y="3763"/>
                </a:cubicBezTo>
                <a:close/>
                <a:moveTo>
                  <a:pt x="16" y="3812"/>
                </a:moveTo>
                <a:lnTo>
                  <a:pt x="16" y="3828"/>
                </a:lnTo>
                <a:cubicBezTo>
                  <a:pt x="16" y="3833"/>
                  <a:pt x="13" y="3836"/>
                  <a:pt x="8" y="3836"/>
                </a:cubicBezTo>
                <a:cubicBezTo>
                  <a:pt x="4" y="3836"/>
                  <a:pt x="0" y="3833"/>
                  <a:pt x="0" y="3828"/>
                </a:cubicBezTo>
                <a:lnTo>
                  <a:pt x="0" y="3812"/>
                </a:lnTo>
                <a:cubicBezTo>
                  <a:pt x="0" y="3808"/>
                  <a:pt x="4" y="3804"/>
                  <a:pt x="8" y="3804"/>
                </a:cubicBezTo>
                <a:cubicBezTo>
                  <a:pt x="13" y="3804"/>
                  <a:pt x="16" y="3808"/>
                  <a:pt x="16" y="3812"/>
                </a:cubicBezTo>
                <a:close/>
                <a:moveTo>
                  <a:pt x="16" y="3861"/>
                </a:moveTo>
                <a:lnTo>
                  <a:pt x="16" y="3877"/>
                </a:lnTo>
                <a:cubicBezTo>
                  <a:pt x="16" y="3882"/>
                  <a:pt x="13" y="3885"/>
                  <a:pt x="8" y="3885"/>
                </a:cubicBezTo>
                <a:cubicBezTo>
                  <a:pt x="4" y="3885"/>
                  <a:pt x="0" y="3882"/>
                  <a:pt x="0" y="3877"/>
                </a:cubicBezTo>
                <a:lnTo>
                  <a:pt x="0" y="3861"/>
                </a:lnTo>
                <a:cubicBezTo>
                  <a:pt x="0" y="3856"/>
                  <a:pt x="4" y="3853"/>
                  <a:pt x="8" y="3853"/>
                </a:cubicBezTo>
                <a:cubicBezTo>
                  <a:pt x="13" y="3853"/>
                  <a:pt x="16" y="3856"/>
                  <a:pt x="16" y="3861"/>
                </a:cubicBezTo>
                <a:close/>
                <a:moveTo>
                  <a:pt x="16" y="3910"/>
                </a:moveTo>
                <a:lnTo>
                  <a:pt x="16" y="3926"/>
                </a:lnTo>
                <a:cubicBezTo>
                  <a:pt x="16" y="3930"/>
                  <a:pt x="13" y="3934"/>
                  <a:pt x="8" y="3934"/>
                </a:cubicBezTo>
                <a:cubicBezTo>
                  <a:pt x="4" y="3934"/>
                  <a:pt x="0" y="3930"/>
                  <a:pt x="0" y="3926"/>
                </a:cubicBezTo>
                <a:lnTo>
                  <a:pt x="0" y="3910"/>
                </a:lnTo>
                <a:cubicBezTo>
                  <a:pt x="0" y="3905"/>
                  <a:pt x="4" y="3901"/>
                  <a:pt x="8" y="3901"/>
                </a:cubicBezTo>
                <a:cubicBezTo>
                  <a:pt x="13" y="3901"/>
                  <a:pt x="16" y="3905"/>
                  <a:pt x="16" y="3910"/>
                </a:cubicBezTo>
                <a:close/>
                <a:moveTo>
                  <a:pt x="16" y="3958"/>
                </a:moveTo>
                <a:lnTo>
                  <a:pt x="16" y="3975"/>
                </a:lnTo>
                <a:cubicBezTo>
                  <a:pt x="16" y="3979"/>
                  <a:pt x="13" y="3983"/>
                  <a:pt x="8" y="3983"/>
                </a:cubicBezTo>
                <a:cubicBezTo>
                  <a:pt x="4" y="3983"/>
                  <a:pt x="0" y="3979"/>
                  <a:pt x="0" y="3975"/>
                </a:cubicBezTo>
                <a:lnTo>
                  <a:pt x="0" y="3958"/>
                </a:lnTo>
                <a:cubicBezTo>
                  <a:pt x="0" y="3954"/>
                  <a:pt x="4" y="3950"/>
                  <a:pt x="8" y="3950"/>
                </a:cubicBezTo>
                <a:cubicBezTo>
                  <a:pt x="13" y="3950"/>
                  <a:pt x="16" y="3954"/>
                  <a:pt x="16" y="3958"/>
                </a:cubicBezTo>
                <a:close/>
                <a:moveTo>
                  <a:pt x="16" y="4007"/>
                </a:moveTo>
                <a:lnTo>
                  <a:pt x="16" y="4023"/>
                </a:lnTo>
                <a:cubicBezTo>
                  <a:pt x="16" y="4028"/>
                  <a:pt x="13" y="4032"/>
                  <a:pt x="8" y="4032"/>
                </a:cubicBezTo>
                <a:cubicBezTo>
                  <a:pt x="4" y="4032"/>
                  <a:pt x="0" y="4028"/>
                  <a:pt x="0" y="4023"/>
                </a:cubicBezTo>
                <a:lnTo>
                  <a:pt x="0" y="4007"/>
                </a:lnTo>
                <a:cubicBezTo>
                  <a:pt x="0" y="4003"/>
                  <a:pt x="4" y="3999"/>
                  <a:pt x="8" y="3999"/>
                </a:cubicBezTo>
                <a:cubicBezTo>
                  <a:pt x="13" y="3999"/>
                  <a:pt x="16" y="4003"/>
                  <a:pt x="16" y="4007"/>
                </a:cubicBezTo>
                <a:close/>
                <a:moveTo>
                  <a:pt x="16" y="4056"/>
                </a:moveTo>
                <a:lnTo>
                  <a:pt x="16" y="4072"/>
                </a:lnTo>
                <a:cubicBezTo>
                  <a:pt x="16" y="4077"/>
                  <a:pt x="13" y="4080"/>
                  <a:pt x="8" y="4080"/>
                </a:cubicBezTo>
                <a:cubicBezTo>
                  <a:pt x="4" y="4080"/>
                  <a:pt x="0" y="4077"/>
                  <a:pt x="0" y="4072"/>
                </a:cubicBezTo>
                <a:lnTo>
                  <a:pt x="0" y="4056"/>
                </a:lnTo>
                <a:cubicBezTo>
                  <a:pt x="0" y="4051"/>
                  <a:pt x="4" y="4048"/>
                  <a:pt x="8" y="4048"/>
                </a:cubicBezTo>
                <a:cubicBezTo>
                  <a:pt x="13" y="4048"/>
                  <a:pt x="16" y="4051"/>
                  <a:pt x="16" y="4056"/>
                </a:cubicBezTo>
                <a:close/>
                <a:moveTo>
                  <a:pt x="16" y="4105"/>
                </a:moveTo>
                <a:lnTo>
                  <a:pt x="16" y="4121"/>
                </a:lnTo>
                <a:cubicBezTo>
                  <a:pt x="16" y="4125"/>
                  <a:pt x="13" y="4129"/>
                  <a:pt x="8" y="4129"/>
                </a:cubicBezTo>
                <a:cubicBezTo>
                  <a:pt x="4" y="4129"/>
                  <a:pt x="0" y="4125"/>
                  <a:pt x="0" y="4121"/>
                </a:cubicBezTo>
                <a:lnTo>
                  <a:pt x="0" y="4105"/>
                </a:lnTo>
                <a:cubicBezTo>
                  <a:pt x="0" y="4100"/>
                  <a:pt x="4" y="4097"/>
                  <a:pt x="8" y="4097"/>
                </a:cubicBezTo>
                <a:cubicBezTo>
                  <a:pt x="13" y="4097"/>
                  <a:pt x="16" y="4100"/>
                  <a:pt x="16" y="4105"/>
                </a:cubicBezTo>
                <a:close/>
                <a:moveTo>
                  <a:pt x="16" y="4153"/>
                </a:moveTo>
                <a:lnTo>
                  <a:pt x="16" y="4170"/>
                </a:lnTo>
                <a:cubicBezTo>
                  <a:pt x="16" y="4174"/>
                  <a:pt x="13" y="4178"/>
                  <a:pt x="8" y="4178"/>
                </a:cubicBezTo>
                <a:cubicBezTo>
                  <a:pt x="4" y="4178"/>
                  <a:pt x="0" y="4174"/>
                  <a:pt x="0" y="4170"/>
                </a:cubicBezTo>
                <a:lnTo>
                  <a:pt x="0" y="4153"/>
                </a:lnTo>
                <a:cubicBezTo>
                  <a:pt x="0" y="4149"/>
                  <a:pt x="4" y="4145"/>
                  <a:pt x="8" y="4145"/>
                </a:cubicBezTo>
                <a:cubicBezTo>
                  <a:pt x="13" y="4145"/>
                  <a:pt x="16" y="4149"/>
                  <a:pt x="16" y="4153"/>
                </a:cubicBezTo>
                <a:close/>
                <a:moveTo>
                  <a:pt x="16" y="4202"/>
                </a:moveTo>
                <a:lnTo>
                  <a:pt x="16" y="4218"/>
                </a:lnTo>
                <a:cubicBezTo>
                  <a:pt x="16" y="4223"/>
                  <a:pt x="13" y="4227"/>
                  <a:pt x="8" y="4227"/>
                </a:cubicBezTo>
                <a:cubicBezTo>
                  <a:pt x="4" y="4227"/>
                  <a:pt x="0" y="4223"/>
                  <a:pt x="0" y="4218"/>
                </a:cubicBezTo>
                <a:lnTo>
                  <a:pt x="0" y="4202"/>
                </a:lnTo>
                <a:cubicBezTo>
                  <a:pt x="0" y="4198"/>
                  <a:pt x="4" y="4194"/>
                  <a:pt x="8" y="4194"/>
                </a:cubicBezTo>
                <a:cubicBezTo>
                  <a:pt x="13" y="4194"/>
                  <a:pt x="16" y="4198"/>
                  <a:pt x="16" y="4202"/>
                </a:cubicBezTo>
                <a:close/>
                <a:moveTo>
                  <a:pt x="16" y="4251"/>
                </a:moveTo>
                <a:lnTo>
                  <a:pt x="16" y="4267"/>
                </a:lnTo>
                <a:cubicBezTo>
                  <a:pt x="16" y="4272"/>
                  <a:pt x="13" y="4275"/>
                  <a:pt x="8" y="4275"/>
                </a:cubicBezTo>
                <a:cubicBezTo>
                  <a:pt x="4" y="4275"/>
                  <a:pt x="0" y="4272"/>
                  <a:pt x="0" y="4267"/>
                </a:cubicBezTo>
                <a:lnTo>
                  <a:pt x="0" y="4251"/>
                </a:lnTo>
                <a:cubicBezTo>
                  <a:pt x="0" y="4246"/>
                  <a:pt x="4" y="4243"/>
                  <a:pt x="8" y="4243"/>
                </a:cubicBezTo>
                <a:cubicBezTo>
                  <a:pt x="13" y="4243"/>
                  <a:pt x="16" y="4246"/>
                  <a:pt x="16" y="4251"/>
                </a:cubicBezTo>
                <a:close/>
                <a:moveTo>
                  <a:pt x="16" y="4300"/>
                </a:moveTo>
                <a:lnTo>
                  <a:pt x="16" y="4316"/>
                </a:lnTo>
                <a:cubicBezTo>
                  <a:pt x="16" y="4320"/>
                  <a:pt x="13" y="4324"/>
                  <a:pt x="8" y="4324"/>
                </a:cubicBezTo>
                <a:cubicBezTo>
                  <a:pt x="4" y="4324"/>
                  <a:pt x="0" y="4320"/>
                  <a:pt x="0" y="4316"/>
                </a:cubicBezTo>
                <a:lnTo>
                  <a:pt x="0" y="4300"/>
                </a:lnTo>
                <a:cubicBezTo>
                  <a:pt x="0" y="4295"/>
                  <a:pt x="4" y="4292"/>
                  <a:pt x="8" y="4292"/>
                </a:cubicBezTo>
                <a:cubicBezTo>
                  <a:pt x="13" y="4292"/>
                  <a:pt x="16" y="4295"/>
                  <a:pt x="16" y="4300"/>
                </a:cubicBezTo>
                <a:close/>
                <a:moveTo>
                  <a:pt x="16" y="4348"/>
                </a:moveTo>
                <a:lnTo>
                  <a:pt x="16" y="4365"/>
                </a:lnTo>
                <a:cubicBezTo>
                  <a:pt x="16" y="4369"/>
                  <a:pt x="13" y="4373"/>
                  <a:pt x="8" y="4373"/>
                </a:cubicBezTo>
                <a:cubicBezTo>
                  <a:pt x="4" y="4373"/>
                  <a:pt x="0" y="4369"/>
                  <a:pt x="0" y="4365"/>
                </a:cubicBezTo>
                <a:lnTo>
                  <a:pt x="0" y="4348"/>
                </a:lnTo>
                <a:cubicBezTo>
                  <a:pt x="0" y="4344"/>
                  <a:pt x="4" y="4340"/>
                  <a:pt x="8" y="4340"/>
                </a:cubicBezTo>
                <a:cubicBezTo>
                  <a:pt x="13" y="4340"/>
                  <a:pt x="16" y="4344"/>
                  <a:pt x="16" y="4348"/>
                </a:cubicBezTo>
                <a:close/>
                <a:moveTo>
                  <a:pt x="16" y="4397"/>
                </a:moveTo>
                <a:lnTo>
                  <a:pt x="16" y="4414"/>
                </a:lnTo>
                <a:cubicBezTo>
                  <a:pt x="16" y="4418"/>
                  <a:pt x="13" y="4422"/>
                  <a:pt x="8" y="4422"/>
                </a:cubicBezTo>
                <a:cubicBezTo>
                  <a:pt x="4" y="4422"/>
                  <a:pt x="0" y="4418"/>
                  <a:pt x="0" y="4414"/>
                </a:cubicBezTo>
                <a:lnTo>
                  <a:pt x="0" y="4397"/>
                </a:lnTo>
                <a:cubicBezTo>
                  <a:pt x="0" y="4393"/>
                  <a:pt x="4" y="4389"/>
                  <a:pt x="8" y="4389"/>
                </a:cubicBezTo>
                <a:cubicBezTo>
                  <a:pt x="13" y="4389"/>
                  <a:pt x="16" y="4393"/>
                  <a:pt x="16" y="4397"/>
                </a:cubicBezTo>
                <a:close/>
                <a:moveTo>
                  <a:pt x="16" y="4446"/>
                </a:moveTo>
                <a:lnTo>
                  <a:pt x="16" y="4462"/>
                </a:lnTo>
                <a:cubicBezTo>
                  <a:pt x="16" y="4467"/>
                  <a:pt x="13" y="4470"/>
                  <a:pt x="8" y="4470"/>
                </a:cubicBezTo>
                <a:cubicBezTo>
                  <a:pt x="4" y="4470"/>
                  <a:pt x="0" y="4467"/>
                  <a:pt x="0" y="4462"/>
                </a:cubicBezTo>
                <a:lnTo>
                  <a:pt x="0" y="4446"/>
                </a:lnTo>
                <a:cubicBezTo>
                  <a:pt x="0" y="4442"/>
                  <a:pt x="4" y="4438"/>
                  <a:pt x="8" y="4438"/>
                </a:cubicBezTo>
                <a:cubicBezTo>
                  <a:pt x="13" y="4438"/>
                  <a:pt x="16" y="4442"/>
                  <a:pt x="16" y="4446"/>
                </a:cubicBezTo>
                <a:close/>
                <a:moveTo>
                  <a:pt x="16" y="4495"/>
                </a:moveTo>
                <a:lnTo>
                  <a:pt x="16" y="4511"/>
                </a:lnTo>
                <a:cubicBezTo>
                  <a:pt x="16" y="4516"/>
                  <a:pt x="13" y="4519"/>
                  <a:pt x="8" y="4519"/>
                </a:cubicBezTo>
                <a:cubicBezTo>
                  <a:pt x="4" y="4519"/>
                  <a:pt x="0" y="4516"/>
                  <a:pt x="0" y="4511"/>
                </a:cubicBezTo>
                <a:lnTo>
                  <a:pt x="0" y="4495"/>
                </a:lnTo>
                <a:cubicBezTo>
                  <a:pt x="0" y="4490"/>
                  <a:pt x="4" y="4487"/>
                  <a:pt x="8" y="4487"/>
                </a:cubicBezTo>
                <a:cubicBezTo>
                  <a:pt x="13" y="4487"/>
                  <a:pt x="16" y="4490"/>
                  <a:pt x="16" y="4495"/>
                </a:cubicBezTo>
                <a:close/>
                <a:moveTo>
                  <a:pt x="16" y="4544"/>
                </a:moveTo>
                <a:lnTo>
                  <a:pt x="16" y="4560"/>
                </a:lnTo>
                <a:cubicBezTo>
                  <a:pt x="16" y="4564"/>
                  <a:pt x="13" y="4568"/>
                  <a:pt x="8" y="4568"/>
                </a:cubicBezTo>
                <a:cubicBezTo>
                  <a:pt x="4" y="4568"/>
                  <a:pt x="0" y="4564"/>
                  <a:pt x="0" y="4560"/>
                </a:cubicBezTo>
                <a:lnTo>
                  <a:pt x="0" y="4544"/>
                </a:lnTo>
                <a:cubicBezTo>
                  <a:pt x="0" y="4539"/>
                  <a:pt x="4" y="4535"/>
                  <a:pt x="8" y="4535"/>
                </a:cubicBezTo>
                <a:cubicBezTo>
                  <a:pt x="13" y="4535"/>
                  <a:pt x="16" y="4539"/>
                  <a:pt x="16" y="4544"/>
                </a:cubicBezTo>
                <a:close/>
                <a:moveTo>
                  <a:pt x="16" y="4592"/>
                </a:moveTo>
                <a:lnTo>
                  <a:pt x="16" y="4609"/>
                </a:lnTo>
                <a:cubicBezTo>
                  <a:pt x="16" y="4613"/>
                  <a:pt x="13" y="4617"/>
                  <a:pt x="8" y="4617"/>
                </a:cubicBezTo>
                <a:cubicBezTo>
                  <a:pt x="4" y="4617"/>
                  <a:pt x="0" y="4613"/>
                  <a:pt x="0" y="4609"/>
                </a:cubicBezTo>
                <a:lnTo>
                  <a:pt x="0" y="4592"/>
                </a:lnTo>
                <a:cubicBezTo>
                  <a:pt x="0" y="4588"/>
                  <a:pt x="4" y="4584"/>
                  <a:pt x="8" y="4584"/>
                </a:cubicBezTo>
                <a:cubicBezTo>
                  <a:pt x="13" y="4584"/>
                  <a:pt x="16" y="4588"/>
                  <a:pt x="16" y="4592"/>
                </a:cubicBezTo>
                <a:close/>
                <a:moveTo>
                  <a:pt x="16" y="4641"/>
                </a:moveTo>
                <a:lnTo>
                  <a:pt x="16" y="4657"/>
                </a:lnTo>
                <a:cubicBezTo>
                  <a:pt x="16" y="4662"/>
                  <a:pt x="13" y="4665"/>
                  <a:pt x="8" y="4665"/>
                </a:cubicBezTo>
                <a:cubicBezTo>
                  <a:pt x="4" y="4665"/>
                  <a:pt x="0" y="4662"/>
                  <a:pt x="0" y="4657"/>
                </a:cubicBezTo>
                <a:lnTo>
                  <a:pt x="0" y="4641"/>
                </a:lnTo>
                <a:cubicBezTo>
                  <a:pt x="0" y="4637"/>
                  <a:pt x="4" y="4633"/>
                  <a:pt x="8" y="4633"/>
                </a:cubicBezTo>
                <a:cubicBezTo>
                  <a:pt x="13" y="4633"/>
                  <a:pt x="16" y="4637"/>
                  <a:pt x="16" y="4641"/>
                </a:cubicBezTo>
                <a:close/>
                <a:moveTo>
                  <a:pt x="16" y="4690"/>
                </a:moveTo>
                <a:lnTo>
                  <a:pt x="16" y="4706"/>
                </a:lnTo>
                <a:cubicBezTo>
                  <a:pt x="16" y="4711"/>
                  <a:pt x="13" y="4714"/>
                  <a:pt x="8" y="4714"/>
                </a:cubicBezTo>
                <a:cubicBezTo>
                  <a:pt x="4" y="4714"/>
                  <a:pt x="0" y="4711"/>
                  <a:pt x="0" y="4706"/>
                </a:cubicBezTo>
                <a:lnTo>
                  <a:pt x="0" y="4690"/>
                </a:lnTo>
                <a:cubicBezTo>
                  <a:pt x="0" y="4685"/>
                  <a:pt x="4" y="4682"/>
                  <a:pt x="8" y="4682"/>
                </a:cubicBezTo>
                <a:cubicBezTo>
                  <a:pt x="13" y="4682"/>
                  <a:pt x="16" y="4685"/>
                  <a:pt x="16" y="4690"/>
                </a:cubicBezTo>
                <a:close/>
                <a:moveTo>
                  <a:pt x="16" y="4739"/>
                </a:moveTo>
                <a:lnTo>
                  <a:pt x="16" y="4755"/>
                </a:lnTo>
                <a:cubicBezTo>
                  <a:pt x="16" y="4759"/>
                  <a:pt x="13" y="4763"/>
                  <a:pt x="8" y="4763"/>
                </a:cubicBezTo>
                <a:cubicBezTo>
                  <a:pt x="4" y="4763"/>
                  <a:pt x="0" y="4759"/>
                  <a:pt x="0" y="4755"/>
                </a:cubicBezTo>
                <a:lnTo>
                  <a:pt x="0" y="4739"/>
                </a:lnTo>
                <a:cubicBezTo>
                  <a:pt x="0" y="4734"/>
                  <a:pt x="4" y="4731"/>
                  <a:pt x="8" y="4731"/>
                </a:cubicBezTo>
                <a:cubicBezTo>
                  <a:pt x="13" y="4731"/>
                  <a:pt x="16" y="4734"/>
                  <a:pt x="16" y="4739"/>
                </a:cubicBezTo>
                <a:close/>
                <a:moveTo>
                  <a:pt x="16" y="4787"/>
                </a:moveTo>
                <a:lnTo>
                  <a:pt x="16" y="4804"/>
                </a:lnTo>
                <a:cubicBezTo>
                  <a:pt x="16" y="4808"/>
                  <a:pt x="13" y="4812"/>
                  <a:pt x="8" y="4812"/>
                </a:cubicBezTo>
                <a:cubicBezTo>
                  <a:pt x="4" y="4812"/>
                  <a:pt x="0" y="4808"/>
                  <a:pt x="0" y="4804"/>
                </a:cubicBezTo>
                <a:lnTo>
                  <a:pt x="0" y="4787"/>
                </a:lnTo>
                <a:cubicBezTo>
                  <a:pt x="0" y="4783"/>
                  <a:pt x="4" y="4779"/>
                  <a:pt x="8" y="4779"/>
                </a:cubicBezTo>
                <a:cubicBezTo>
                  <a:pt x="13" y="4779"/>
                  <a:pt x="16" y="4783"/>
                  <a:pt x="16" y="4787"/>
                </a:cubicBezTo>
                <a:close/>
                <a:moveTo>
                  <a:pt x="16" y="4836"/>
                </a:moveTo>
                <a:lnTo>
                  <a:pt x="16" y="4852"/>
                </a:lnTo>
                <a:cubicBezTo>
                  <a:pt x="16" y="4857"/>
                  <a:pt x="13" y="4861"/>
                  <a:pt x="8" y="4861"/>
                </a:cubicBezTo>
                <a:cubicBezTo>
                  <a:pt x="4" y="4861"/>
                  <a:pt x="0" y="4857"/>
                  <a:pt x="0" y="4852"/>
                </a:cubicBezTo>
                <a:lnTo>
                  <a:pt x="0" y="4836"/>
                </a:lnTo>
                <a:cubicBezTo>
                  <a:pt x="0" y="4832"/>
                  <a:pt x="4" y="4828"/>
                  <a:pt x="8" y="4828"/>
                </a:cubicBezTo>
                <a:cubicBezTo>
                  <a:pt x="13" y="4828"/>
                  <a:pt x="16" y="4832"/>
                  <a:pt x="16" y="4836"/>
                </a:cubicBezTo>
                <a:close/>
                <a:moveTo>
                  <a:pt x="16" y="4885"/>
                </a:moveTo>
                <a:lnTo>
                  <a:pt x="16" y="4901"/>
                </a:lnTo>
                <a:cubicBezTo>
                  <a:pt x="16" y="4906"/>
                  <a:pt x="13" y="4909"/>
                  <a:pt x="8" y="4909"/>
                </a:cubicBezTo>
                <a:cubicBezTo>
                  <a:pt x="4" y="4909"/>
                  <a:pt x="0" y="4906"/>
                  <a:pt x="0" y="4901"/>
                </a:cubicBezTo>
                <a:lnTo>
                  <a:pt x="0" y="4885"/>
                </a:lnTo>
                <a:cubicBezTo>
                  <a:pt x="0" y="4880"/>
                  <a:pt x="4" y="4877"/>
                  <a:pt x="8" y="4877"/>
                </a:cubicBezTo>
                <a:cubicBezTo>
                  <a:pt x="13" y="4877"/>
                  <a:pt x="16" y="4880"/>
                  <a:pt x="16" y="4885"/>
                </a:cubicBezTo>
                <a:close/>
                <a:moveTo>
                  <a:pt x="16" y="4934"/>
                </a:moveTo>
                <a:lnTo>
                  <a:pt x="16" y="4950"/>
                </a:lnTo>
                <a:cubicBezTo>
                  <a:pt x="16" y="4954"/>
                  <a:pt x="13" y="4958"/>
                  <a:pt x="8" y="4958"/>
                </a:cubicBezTo>
                <a:cubicBezTo>
                  <a:pt x="4" y="4958"/>
                  <a:pt x="0" y="4954"/>
                  <a:pt x="0" y="4950"/>
                </a:cubicBezTo>
                <a:lnTo>
                  <a:pt x="0" y="4934"/>
                </a:lnTo>
                <a:cubicBezTo>
                  <a:pt x="0" y="4929"/>
                  <a:pt x="4" y="4926"/>
                  <a:pt x="8" y="4926"/>
                </a:cubicBezTo>
                <a:cubicBezTo>
                  <a:pt x="13" y="4926"/>
                  <a:pt x="16" y="4929"/>
                  <a:pt x="16" y="4934"/>
                </a:cubicBezTo>
                <a:close/>
                <a:moveTo>
                  <a:pt x="16" y="4982"/>
                </a:moveTo>
                <a:lnTo>
                  <a:pt x="16" y="4999"/>
                </a:lnTo>
                <a:cubicBezTo>
                  <a:pt x="16" y="5003"/>
                  <a:pt x="13" y="5007"/>
                  <a:pt x="8" y="5007"/>
                </a:cubicBezTo>
                <a:cubicBezTo>
                  <a:pt x="4" y="5007"/>
                  <a:pt x="0" y="5003"/>
                  <a:pt x="0" y="4999"/>
                </a:cubicBezTo>
                <a:lnTo>
                  <a:pt x="0" y="4982"/>
                </a:lnTo>
                <a:cubicBezTo>
                  <a:pt x="0" y="4978"/>
                  <a:pt x="4" y="4974"/>
                  <a:pt x="8" y="4974"/>
                </a:cubicBezTo>
                <a:cubicBezTo>
                  <a:pt x="13" y="4974"/>
                  <a:pt x="16" y="4978"/>
                  <a:pt x="16" y="4982"/>
                </a:cubicBezTo>
                <a:close/>
                <a:moveTo>
                  <a:pt x="16" y="5031"/>
                </a:moveTo>
                <a:lnTo>
                  <a:pt x="16" y="5048"/>
                </a:lnTo>
                <a:cubicBezTo>
                  <a:pt x="16" y="5052"/>
                  <a:pt x="13" y="5056"/>
                  <a:pt x="8" y="5056"/>
                </a:cubicBezTo>
                <a:cubicBezTo>
                  <a:pt x="4" y="5056"/>
                  <a:pt x="0" y="5052"/>
                  <a:pt x="0" y="5048"/>
                </a:cubicBezTo>
                <a:lnTo>
                  <a:pt x="0" y="5031"/>
                </a:lnTo>
                <a:cubicBezTo>
                  <a:pt x="0" y="5027"/>
                  <a:pt x="4" y="5023"/>
                  <a:pt x="8" y="5023"/>
                </a:cubicBezTo>
                <a:cubicBezTo>
                  <a:pt x="13" y="5023"/>
                  <a:pt x="16" y="5027"/>
                  <a:pt x="16" y="5031"/>
                </a:cubicBezTo>
                <a:close/>
                <a:moveTo>
                  <a:pt x="16" y="5080"/>
                </a:moveTo>
                <a:lnTo>
                  <a:pt x="16" y="5096"/>
                </a:lnTo>
                <a:cubicBezTo>
                  <a:pt x="16" y="5101"/>
                  <a:pt x="13" y="5104"/>
                  <a:pt x="8" y="5104"/>
                </a:cubicBezTo>
                <a:cubicBezTo>
                  <a:pt x="4" y="5104"/>
                  <a:pt x="0" y="5101"/>
                  <a:pt x="0" y="5096"/>
                </a:cubicBezTo>
                <a:lnTo>
                  <a:pt x="0" y="5080"/>
                </a:lnTo>
                <a:cubicBezTo>
                  <a:pt x="0" y="5076"/>
                  <a:pt x="4" y="5072"/>
                  <a:pt x="8" y="5072"/>
                </a:cubicBezTo>
                <a:cubicBezTo>
                  <a:pt x="13" y="5072"/>
                  <a:pt x="16" y="5076"/>
                  <a:pt x="16" y="5080"/>
                </a:cubicBezTo>
                <a:close/>
                <a:moveTo>
                  <a:pt x="16" y="5129"/>
                </a:moveTo>
                <a:lnTo>
                  <a:pt x="16" y="5145"/>
                </a:lnTo>
                <a:cubicBezTo>
                  <a:pt x="16" y="5150"/>
                  <a:pt x="13" y="5153"/>
                  <a:pt x="8" y="5153"/>
                </a:cubicBezTo>
                <a:cubicBezTo>
                  <a:pt x="4" y="5153"/>
                  <a:pt x="0" y="5150"/>
                  <a:pt x="0" y="5145"/>
                </a:cubicBezTo>
                <a:lnTo>
                  <a:pt x="0" y="5129"/>
                </a:lnTo>
                <a:cubicBezTo>
                  <a:pt x="0" y="5124"/>
                  <a:pt x="4" y="5121"/>
                  <a:pt x="8" y="5121"/>
                </a:cubicBezTo>
                <a:cubicBezTo>
                  <a:pt x="13" y="5121"/>
                  <a:pt x="16" y="5124"/>
                  <a:pt x="16" y="5129"/>
                </a:cubicBezTo>
                <a:close/>
                <a:moveTo>
                  <a:pt x="16" y="5178"/>
                </a:moveTo>
                <a:lnTo>
                  <a:pt x="16" y="5194"/>
                </a:lnTo>
                <a:cubicBezTo>
                  <a:pt x="16" y="5198"/>
                  <a:pt x="13" y="5202"/>
                  <a:pt x="8" y="5202"/>
                </a:cubicBezTo>
                <a:cubicBezTo>
                  <a:pt x="4" y="5202"/>
                  <a:pt x="0" y="5198"/>
                  <a:pt x="0" y="5194"/>
                </a:cubicBezTo>
                <a:lnTo>
                  <a:pt x="0" y="5178"/>
                </a:lnTo>
                <a:cubicBezTo>
                  <a:pt x="0" y="5173"/>
                  <a:pt x="4" y="5169"/>
                  <a:pt x="8" y="5169"/>
                </a:cubicBezTo>
                <a:cubicBezTo>
                  <a:pt x="13" y="5169"/>
                  <a:pt x="16" y="5173"/>
                  <a:pt x="16" y="5178"/>
                </a:cubicBezTo>
                <a:close/>
                <a:moveTo>
                  <a:pt x="16" y="5226"/>
                </a:moveTo>
                <a:lnTo>
                  <a:pt x="16" y="5243"/>
                </a:lnTo>
                <a:cubicBezTo>
                  <a:pt x="16" y="5247"/>
                  <a:pt x="13" y="5251"/>
                  <a:pt x="8" y="5251"/>
                </a:cubicBezTo>
                <a:cubicBezTo>
                  <a:pt x="4" y="5251"/>
                  <a:pt x="0" y="5247"/>
                  <a:pt x="0" y="5243"/>
                </a:cubicBezTo>
                <a:lnTo>
                  <a:pt x="0" y="5226"/>
                </a:lnTo>
                <a:cubicBezTo>
                  <a:pt x="0" y="5222"/>
                  <a:pt x="4" y="5218"/>
                  <a:pt x="8" y="5218"/>
                </a:cubicBezTo>
                <a:cubicBezTo>
                  <a:pt x="13" y="5218"/>
                  <a:pt x="16" y="5222"/>
                  <a:pt x="16" y="5226"/>
                </a:cubicBezTo>
                <a:close/>
                <a:moveTo>
                  <a:pt x="16" y="5275"/>
                </a:moveTo>
                <a:lnTo>
                  <a:pt x="16" y="5291"/>
                </a:lnTo>
                <a:cubicBezTo>
                  <a:pt x="16" y="5296"/>
                  <a:pt x="13" y="5299"/>
                  <a:pt x="8" y="5299"/>
                </a:cubicBezTo>
                <a:cubicBezTo>
                  <a:pt x="4" y="5299"/>
                  <a:pt x="0" y="5296"/>
                  <a:pt x="0" y="5291"/>
                </a:cubicBezTo>
                <a:lnTo>
                  <a:pt x="0" y="5275"/>
                </a:lnTo>
                <a:cubicBezTo>
                  <a:pt x="0" y="5271"/>
                  <a:pt x="4" y="5267"/>
                  <a:pt x="8" y="5267"/>
                </a:cubicBezTo>
                <a:cubicBezTo>
                  <a:pt x="13" y="5267"/>
                  <a:pt x="16" y="5271"/>
                  <a:pt x="16" y="5275"/>
                </a:cubicBezTo>
                <a:close/>
                <a:moveTo>
                  <a:pt x="16" y="5324"/>
                </a:moveTo>
                <a:lnTo>
                  <a:pt x="16" y="5340"/>
                </a:lnTo>
                <a:cubicBezTo>
                  <a:pt x="16" y="5345"/>
                  <a:pt x="13" y="5348"/>
                  <a:pt x="8" y="5348"/>
                </a:cubicBezTo>
                <a:cubicBezTo>
                  <a:pt x="4" y="5348"/>
                  <a:pt x="0" y="5345"/>
                  <a:pt x="0" y="5340"/>
                </a:cubicBezTo>
                <a:lnTo>
                  <a:pt x="0" y="5324"/>
                </a:lnTo>
                <a:cubicBezTo>
                  <a:pt x="0" y="5319"/>
                  <a:pt x="4" y="5316"/>
                  <a:pt x="8" y="5316"/>
                </a:cubicBezTo>
                <a:cubicBezTo>
                  <a:pt x="13" y="5316"/>
                  <a:pt x="16" y="5319"/>
                  <a:pt x="16" y="5324"/>
                </a:cubicBezTo>
                <a:close/>
                <a:moveTo>
                  <a:pt x="16" y="5373"/>
                </a:moveTo>
                <a:lnTo>
                  <a:pt x="16" y="5389"/>
                </a:lnTo>
                <a:cubicBezTo>
                  <a:pt x="16" y="5393"/>
                  <a:pt x="13" y="5397"/>
                  <a:pt x="8" y="5397"/>
                </a:cubicBezTo>
                <a:cubicBezTo>
                  <a:pt x="4" y="5397"/>
                  <a:pt x="0" y="5393"/>
                  <a:pt x="0" y="5389"/>
                </a:cubicBezTo>
                <a:lnTo>
                  <a:pt x="0" y="5373"/>
                </a:lnTo>
                <a:cubicBezTo>
                  <a:pt x="0" y="5368"/>
                  <a:pt x="4" y="5365"/>
                  <a:pt x="8" y="5365"/>
                </a:cubicBezTo>
                <a:cubicBezTo>
                  <a:pt x="13" y="5365"/>
                  <a:pt x="16" y="5368"/>
                  <a:pt x="16" y="5373"/>
                </a:cubicBezTo>
                <a:close/>
                <a:moveTo>
                  <a:pt x="16" y="5421"/>
                </a:moveTo>
                <a:lnTo>
                  <a:pt x="16" y="5438"/>
                </a:lnTo>
                <a:cubicBezTo>
                  <a:pt x="16" y="5442"/>
                  <a:pt x="13" y="5446"/>
                  <a:pt x="8" y="5446"/>
                </a:cubicBezTo>
                <a:cubicBezTo>
                  <a:pt x="4" y="5446"/>
                  <a:pt x="0" y="5442"/>
                  <a:pt x="0" y="5438"/>
                </a:cubicBezTo>
                <a:lnTo>
                  <a:pt x="0" y="5421"/>
                </a:lnTo>
                <a:cubicBezTo>
                  <a:pt x="0" y="5417"/>
                  <a:pt x="4" y="5413"/>
                  <a:pt x="8" y="5413"/>
                </a:cubicBezTo>
                <a:cubicBezTo>
                  <a:pt x="13" y="5413"/>
                  <a:pt x="16" y="5417"/>
                  <a:pt x="16" y="5421"/>
                </a:cubicBezTo>
                <a:close/>
                <a:moveTo>
                  <a:pt x="16" y="5470"/>
                </a:moveTo>
                <a:lnTo>
                  <a:pt x="16" y="5486"/>
                </a:lnTo>
                <a:cubicBezTo>
                  <a:pt x="16" y="5491"/>
                  <a:pt x="13" y="5495"/>
                  <a:pt x="8" y="5495"/>
                </a:cubicBezTo>
                <a:cubicBezTo>
                  <a:pt x="4" y="5495"/>
                  <a:pt x="0" y="5491"/>
                  <a:pt x="0" y="5486"/>
                </a:cubicBezTo>
                <a:lnTo>
                  <a:pt x="0" y="5470"/>
                </a:lnTo>
                <a:cubicBezTo>
                  <a:pt x="0" y="5466"/>
                  <a:pt x="4" y="5462"/>
                  <a:pt x="8" y="5462"/>
                </a:cubicBezTo>
                <a:cubicBezTo>
                  <a:pt x="13" y="5462"/>
                  <a:pt x="16" y="5466"/>
                  <a:pt x="16" y="5470"/>
                </a:cubicBezTo>
                <a:close/>
                <a:moveTo>
                  <a:pt x="16" y="5519"/>
                </a:moveTo>
                <a:lnTo>
                  <a:pt x="16" y="5535"/>
                </a:lnTo>
                <a:cubicBezTo>
                  <a:pt x="16" y="5540"/>
                  <a:pt x="13" y="5543"/>
                  <a:pt x="8" y="5543"/>
                </a:cubicBezTo>
                <a:cubicBezTo>
                  <a:pt x="4" y="5543"/>
                  <a:pt x="0" y="5540"/>
                  <a:pt x="0" y="5535"/>
                </a:cubicBezTo>
                <a:lnTo>
                  <a:pt x="0" y="5519"/>
                </a:lnTo>
                <a:cubicBezTo>
                  <a:pt x="0" y="5514"/>
                  <a:pt x="4" y="5511"/>
                  <a:pt x="8" y="5511"/>
                </a:cubicBezTo>
                <a:cubicBezTo>
                  <a:pt x="13" y="5511"/>
                  <a:pt x="16" y="5514"/>
                  <a:pt x="16" y="5519"/>
                </a:cubicBezTo>
                <a:close/>
                <a:moveTo>
                  <a:pt x="16" y="5568"/>
                </a:moveTo>
                <a:lnTo>
                  <a:pt x="16" y="5584"/>
                </a:lnTo>
                <a:cubicBezTo>
                  <a:pt x="16" y="5588"/>
                  <a:pt x="13" y="5592"/>
                  <a:pt x="8" y="5592"/>
                </a:cubicBezTo>
                <a:cubicBezTo>
                  <a:pt x="4" y="5592"/>
                  <a:pt x="0" y="5588"/>
                  <a:pt x="0" y="5584"/>
                </a:cubicBezTo>
                <a:lnTo>
                  <a:pt x="0" y="5568"/>
                </a:lnTo>
                <a:cubicBezTo>
                  <a:pt x="0" y="5563"/>
                  <a:pt x="4" y="5560"/>
                  <a:pt x="8" y="5560"/>
                </a:cubicBezTo>
                <a:cubicBezTo>
                  <a:pt x="13" y="5560"/>
                  <a:pt x="16" y="5563"/>
                  <a:pt x="16" y="5568"/>
                </a:cubicBezTo>
                <a:close/>
                <a:moveTo>
                  <a:pt x="16" y="5616"/>
                </a:moveTo>
                <a:lnTo>
                  <a:pt x="16" y="5633"/>
                </a:lnTo>
                <a:cubicBezTo>
                  <a:pt x="16" y="5637"/>
                  <a:pt x="13" y="5641"/>
                  <a:pt x="8" y="5641"/>
                </a:cubicBezTo>
                <a:cubicBezTo>
                  <a:pt x="4" y="5641"/>
                  <a:pt x="0" y="5637"/>
                  <a:pt x="0" y="5633"/>
                </a:cubicBezTo>
                <a:lnTo>
                  <a:pt x="0" y="5616"/>
                </a:lnTo>
                <a:cubicBezTo>
                  <a:pt x="0" y="5612"/>
                  <a:pt x="4" y="5608"/>
                  <a:pt x="8" y="5608"/>
                </a:cubicBezTo>
                <a:cubicBezTo>
                  <a:pt x="13" y="5608"/>
                  <a:pt x="16" y="5612"/>
                  <a:pt x="16" y="5616"/>
                </a:cubicBezTo>
                <a:close/>
                <a:moveTo>
                  <a:pt x="16" y="5665"/>
                </a:moveTo>
                <a:lnTo>
                  <a:pt x="16" y="5681"/>
                </a:lnTo>
                <a:cubicBezTo>
                  <a:pt x="16" y="5686"/>
                  <a:pt x="13" y="5690"/>
                  <a:pt x="8" y="5690"/>
                </a:cubicBezTo>
                <a:cubicBezTo>
                  <a:pt x="4" y="5690"/>
                  <a:pt x="0" y="5686"/>
                  <a:pt x="0" y="5681"/>
                </a:cubicBezTo>
                <a:lnTo>
                  <a:pt x="0" y="5665"/>
                </a:lnTo>
                <a:cubicBezTo>
                  <a:pt x="0" y="5661"/>
                  <a:pt x="4" y="5657"/>
                  <a:pt x="8" y="5657"/>
                </a:cubicBezTo>
                <a:cubicBezTo>
                  <a:pt x="13" y="5657"/>
                  <a:pt x="16" y="5661"/>
                  <a:pt x="16" y="5665"/>
                </a:cubicBezTo>
                <a:close/>
                <a:moveTo>
                  <a:pt x="16" y="5714"/>
                </a:moveTo>
                <a:lnTo>
                  <a:pt x="16" y="5730"/>
                </a:lnTo>
                <a:cubicBezTo>
                  <a:pt x="16" y="5735"/>
                  <a:pt x="13" y="5738"/>
                  <a:pt x="8" y="5738"/>
                </a:cubicBezTo>
                <a:cubicBezTo>
                  <a:pt x="4" y="5738"/>
                  <a:pt x="0" y="5735"/>
                  <a:pt x="0" y="5730"/>
                </a:cubicBezTo>
                <a:lnTo>
                  <a:pt x="0" y="5714"/>
                </a:lnTo>
                <a:cubicBezTo>
                  <a:pt x="0" y="5710"/>
                  <a:pt x="4" y="5706"/>
                  <a:pt x="8" y="5706"/>
                </a:cubicBezTo>
                <a:cubicBezTo>
                  <a:pt x="13" y="5706"/>
                  <a:pt x="16" y="5710"/>
                  <a:pt x="16" y="5714"/>
                </a:cubicBezTo>
                <a:close/>
                <a:moveTo>
                  <a:pt x="16" y="5763"/>
                </a:moveTo>
                <a:lnTo>
                  <a:pt x="16" y="5779"/>
                </a:lnTo>
                <a:cubicBezTo>
                  <a:pt x="16" y="5784"/>
                  <a:pt x="13" y="5787"/>
                  <a:pt x="8" y="5787"/>
                </a:cubicBezTo>
                <a:cubicBezTo>
                  <a:pt x="4" y="5787"/>
                  <a:pt x="0" y="5784"/>
                  <a:pt x="0" y="5779"/>
                </a:cubicBezTo>
                <a:lnTo>
                  <a:pt x="0" y="5763"/>
                </a:lnTo>
                <a:cubicBezTo>
                  <a:pt x="0" y="5758"/>
                  <a:pt x="4" y="5755"/>
                  <a:pt x="8" y="5755"/>
                </a:cubicBezTo>
                <a:cubicBezTo>
                  <a:pt x="13" y="5755"/>
                  <a:pt x="16" y="5758"/>
                  <a:pt x="16" y="5763"/>
                </a:cubicBezTo>
                <a:close/>
                <a:moveTo>
                  <a:pt x="16" y="5812"/>
                </a:moveTo>
                <a:lnTo>
                  <a:pt x="16" y="5828"/>
                </a:lnTo>
                <a:cubicBezTo>
                  <a:pt x="16" y="5832"/>
                  <a:pt x="13" y="5836"/>
                  <a:pt x="8" y="5836"/>
                </a:cubicBezTo>
                <a:cubicBezTo>
                  <a:pt x="4" y="5836"/>
                  <a:pt x="0" y="5832"/>
                  <a:pt x="0" y="5828"/>
                </a:cubicBezTo>
                <a:lnTo>
                  <a:pt x="0" y="5812"/>
                </a:lnTo>
                <a:cubicBezTo>
                  <a:pt x="0" y="5807"/>
                  <a:pt x="4" y="5803"/>
                  <a:pt x="8" y="5803"/>
                </a:cubicBezTo>
                <a:cubicBezTo>
                  <a:pt x="13" y="5803"/>
                  <a:pt x="16" y="5807"/>
                  <a:pt x="16" y="5812"/>
                </a:cubicBezTo>
                <a:close/>
                <a:moveTo>
                  <a:pt x="16" y="5860"/>
                </a:moveTo>
                <a:lnTo>
                  <a:pt x="16" y="5877"/>
                </a:lnTo>
                <a:cubicBezTo>
                  <a:pt x="16" y="5881"/>
                  <a:pt x="13" y="5885"/>
                  <a:pt x="8" y="5885"/>
                </a:cubicBezTo>
                <a:cubicBezTo>
                  <a:pt x="4" y="5885"/>
                  <a:pt x="0" y="5881"/>
                  <a:pt x="0" y="5877"/>
                </a:cubicBezTo>
                <a:lnTo>
                  <a:pt x="0" y="5860"/>
                </a:lnTo>
                <a:cubicBezTo>
                  <a:pt x="0" y="5856"/>
                  <a:pt x="4" y="5852"/>
                  <a:pt x="8" y="5852"/>
                </a:cubicBezTo>
                <a:cubicBezTo>
                  <a:pt x="13" y="5852"/>
                  <a:pt x="16" y="5856"/>
                  <a:pt x="16" y="5860"/>
                </a:cubicBezTo>
                <a:close/>
                <a:moveTo>
                  <a:pt x="16" y="5909"/>
                </a:moveTo>
                <a:lnTo>
                  <a:pt x="16" y="5925"/>
                </a:lnTo>
                <a:cubicBezTo>
                  <a:pt x="16" y="5930"/>
                  <a:pt x="13" y="5933"/>
                  <a:pt x="8" y="5933"/>
                </a:cubicBezTo>
                <a:cubicBezTo>
                  <a:pt x="4" y="5933"/>
                  <a:pt x="0" y="5930"/>
                  <a:pt x="0" y="5925"/>
                </a:cubicBezTo>
                <a:lnTo>
                  <a:pt x="0" y="5909"/>
                </a:lnTo>
                <a:cubicBezTo>
                  <a:pt x="0" y="5905"/>
                  <a:pt x="4" y="5901"/>
                  <a:pt x="8" y="5901"/>
                </a:cubicBezTo>
                <a:cubicBezTo>
                  <a:pt x="13" y="5901"/>
                  <a:pt x="16" y="5905"/>
                  <a:pt x="16" y="5909"/>
                </a:cubicBezTo>
                <a:close/>
                <a:moveTo>
                  <a:pt x="16" y="5958"/>
                </a:moveTo>
                <a:lnTo>
                  <a:pt x="16" y="5974"/>
                </a:lnTo>
                <a:cubicBezTo>
                  <a:pt x="16" y="5979"/>
                  <a:pt x="13" y="5982"/>
                  <a:pt x="8" y="5982"/>
                </a:cubicBezTo>
                <a:cubicBezTo>
                  <a:pt x="4" y="5982"/>
                  <a:pt x="0" y="5979"/>
                  <a:pt x="0" y="5974"/>
                </a:cubicBezTo>
                <a:lnTo>
                  <a:pt x="0" y="5958"/>
                </a:lnTo>
                <a:cubicBezTo>
                  <a:pt x="0" y="5953"/>
                  <a:pt x="4" y="5950"/>
                  <a:pt x="8" y="5950"/>
                </a:cubicBezTo>
                <a:cubicBezTo>
                  <a:pt x="13" y="5950"/>
                  <a:pt x="16" y="5953"/>
                  <a:pt x="16" y="5958"/>
                </a:cubicBezTo>
                <a:close/>
                <a:moveTo>
                  <a:pt x="16" y="6007"/>
                </a:moveTo>
                <a:lnTo>
                  <a:pt x="16" y="6023"/>
                </a:lnTo>
                <a:cubicBezTo>
                  <a:pt x="16" y="6027"/>
                  <a:pt x="13" y="6031"/>
                  <a:pt x="8" y="6031"/>
                </a:cubicBezTo>
                <a:cubicBezTo>
                  <a:pt x="4" y="6031"/>
                  <a:pt x="0" y="6027"/>
                  <a:pt x="0" y="6023"/>
                </a:cubicBezTo>
                <a:lnTo>
                  <a:pt x="0" y="6007"/>
                </a:lnTo>
                <a:cubicBezTo>
                  <a:pt x="0" y="6002"/>
                  <a:pt x="4" y="5998"/>
                  <a:pt x="8" y="5998"/>
                </a:cubicBezTo>
                <a:cubicBezTo>
                  <a:pt x="13" y="5998"/>
                  <a:pt x="16" y="6002"/>
                  <a:pt x="16" y="6007"/>
                </a:cubicBezTo>
                <a:close/>
                <a:moveTo>
                  <a:pt x="16" y="6055"/>
                </a:moveTo>
                <a:lnTo>
                  <a:pt x="16" y="6072"/>
                </a:lnTo>
                <a:cubicBezTo>
                  <a:pt x="16" y="6076"/>
                  <a:pt x="13" y="6080"/>
                  <a:pt x="8" y="6080"/>
                </a:cubicBezTo>
                <a:cubicBezTo>
                  <a:pt x="4" y="6080"/>
                  <a:pt x="0" y="6076"/>
                  <a:pt x="0" y="6072"/>
                </a:cubicBezTo>
                <a:lnTo>
                  <a:pt x="0" y="6055"/>
                </a:lnTo>
                <a:cubicBezTo>
                  <a:pt x="0" y="6051"/>
                  <a:pt x="4" y="6047"/>
                  <a:pt x="8" y="6047"/>
                </a:cubicBezTo>
                <a:cubicBezTo>
                  <a:pt x="13" y="6047"/>
                  <a:pt x="16" y="6051"/>
                  <a:pt x="16" y="6055"/>
                </a:cubicBezTo>
                <a:close/>
                <a:moveTo>
                  <a:pt x="16" y="6104"/>
                </a:moveTo>
                <a:lnTo>
                  <a:pt x="16" y="6120"/>
                </a:lnTo>
                <a:cubicBezTo>
                  <a:pt x="16" y="6125"/>
                  <a:pt x="13" y="6129"/>
                  <a:pt x="8" y="6129"/>
                </a:cubicBezTo>
                <a:cubicBezTo>
                  <a:pt x="4" y="6129"/>
                  <a:pt x="0" y="6125"/>
                  <a:pt x="0" y="6120"/>
                </a:cubicBezTo>
                <a:lnTo>
                  <a:pt x="0" y="6104"/>
                </a:lnTo>
                <a:cubicBezTo>
                  <a:pt x="0" y="6100"/>
                  <a:pt x="4" y="6096"/>
                  <a:pt x="8" y="6096"/>
                </a:cubicBezTo>
                <a:cubicBezTo>
                  <a:pt x="13" y="6096"/>
                  <a:pt x="16" y="6100"/>
                  <a:pt x="16" y="6104"/>
                </a:cubicBezTo>
                <a:close/>
                <a:moveTo>
                  <a:pt x="16" y="6153"/>
                </a:moveTo>
                <a:lnTo>
                  <a:pt x="16" y="6169"/>
                </a:lnTo>
                <a:cubicBezTo>
                  <a:pt x="16" y="6174"/>
                  <a:pt x="13" y="6177"/>
                  <a:pt x="8" y="6177"/>
                </a:cubicBezTo>
                <a:cubicBezTo>
                  <a:pt x="4" y="6177"/>
                  <a:pt x="0" y="6174"/>
                  <a:pt x="0" y="6169"/>
                </a:cubicBezTo>
                <a:lnTo>
                  <a:pt x="0" y="6153"/>
                </a:lnTo>
                <a:cubicBezTo>
                  <a:pt x="0" y="6148"/>
                  <a:pt x="4" y="6145"/>
                  <a:pt x="8" y="6145"/>
                </a:cubicBezTo>
                <a:cubicBezTo>
                  <a:pt x="13" y="6145"/>
                  <a:pt x="16" y="6148"/>
                  <a:pt x="16" y="6153"/>
                </a:cubicBezTo>
                <a:close/>
                <a:moveTo>
                  <a:pt x="16" y="6202"/>
                </a:moveTo>
                <a:lnTo>
                  <a:pt x="16" y="6218"/>
                </a:lnTo>
                <a:cubicBezTo>
                  <a:pt x="16" y="6222"/>
                  <a:pt x="13" y="6226"/>
                  <a:pt x="8" y="6226"/>
                </a:cubicBezTo>
                <a:cubicBezTo>
                  <a:pt x="4" y="6226"/>
                  <a:pt x="0" y="6222"/>
                  <a:pt x="0" y="6218"/>
                </a:cubicBezTo>
                <a:lnTo>
                  <a:pt x="0" y="6202"/>
                </a:lnTo>
                <a:cubicBezTo>
                  <a:pt x="0" y="6197"/>
                  <a:pt x="4" y="6194"/>
                  <a:pt x="8" y="6194"/>
                </a:cubicBezTo>
                <a:cubicBezTo>
                  <a:pt x="13" y="6194"/>
                  <a:pt x="16" y="6197"/>
                  <a:pt x="16" y="6202"/>
                </a:cubicBezTo>
                <a:close/>
                <a:moveTo>
                  <a:pt x="16" y="6250"/>
                </a:moveTo>
                <a:lnTo>
                  <a:pt x="16" y="6267"/>
                </a:lnTo>
                <a:cubicBezTo>
                  <a:pt x="16" y="6271"/>
                  <a:pt x="13" y="6275"/>
                  <a:pt x="8" y="6275"/>
                </a:cubicBezTo>
                <a:cubicBezTo>
                  <a:pt x="4" y="6275"/>
                  <a:pt x="0" y="6271"/>
                  <a:pt x="0" y="6267"/>
                </a:cubicBezTo>
                <a:lnTo>
                  <a:pt x="0" y="6250"/>
                </a:lnTo>
                <a:cubicBezTo>
                  <a:pt x="0" y="6246"/>
                  <a:pt x="4" y="6242"/>
                  <a:pt x="8" y="6242"/>
                </a:cubicBezTo>
                <a:cubicBezTo>
                  <a:pt x="13" y="6242"/>
                  <a:pt x="16" y="6246"/>
                  <a:pt x="16" y="6250"/>
                </a:cubicBezTo>
                <a:close/>
                <a:moveTo>
                  <a:pt x="16" y="6299"/>
                </a:moveTo>
                <a:lnTo>
                  <a:pt x="16" y="6315"/>
                </a:lnTo>
                <a:cubicBezTo>
                  <a:pt x="16" y="6320"/>
                  <a:pt x="13" y="6324"/>
                  <a:pt x="8" y="6324"/>
                </a:cubicBezTo>
                <a:cubicBezTo>
                  <a:pt x="4" y="6324"/>
                  <a:pt x="0" y="6320"/>
                  <a:pt x="0" y="6315"/>
                </a:cubicBezTo>
                <a:lnTo>
                  <a:pt x="0" y="6299"/>
                </a:lnTo>
                <a:cubicBezTo>
                  <a:pt x="0" y="6295"/>
                  <a:pt x="4" y="6291"/>
                  <a:pt x="8" y="6291"/>
                </a:cubicBezTo>
                <a:cubicBezTo>
                  <a:pt x="13" y="6291"/>
                  <a:pt x="16" y="6295"/>
                  <a:pt x="16" y="6299"/>
                </a:cubicBezTo>
                <a:close/>
                <a:moveTo>
                  <a:pt x="16" y="6348"/>
                </a:moveTo>
                <a:lnTo>
                  <a:pt x="16" y="6364"/>
                </a:lnTo>
                <a:cubicBezTo>
                  <a:pt x="16" y="6369"/>
                  <a:pt x="13" y="6372"/>
                  <a:pt x="8" y="6372"/>
                </a:cubicBezTo>
                <a:cubicBezTo>
                  <a:pt x="4" y="6372"/>
                  <a:pt x="0" y="6369"/>
                  <a:pt x="0" y="6364"/>
                </a:cubicBezTo>
                <a:lnTo>
                  <a:pt x="0" y="6348"/>
                </a:lnTo>
                <a:cubicBezTo>
                  <a:pt x="0" y="6344"/>
                  <a:pt x="4" y="6340"/>
                  <a:pt x="8" y="6340"/>
                </a:cubicBezTo>
                <a:cubicBezTo>
                  <a:pt x="13" y="6340"/>
                  <a:pt x="16" y="6344"/>
                  <a:pt x="16" y="6348"/>
                </a:cubicBezTo>
                <a:close/>
                <a:moveTo>
                  <a:pt x="16" y="6397"/>
                </a:moveTo>
                <a:lnTo>
                  <a:pt x="16" y="6413"/>
                </a:lnTo>
                <a:cubicBezTo>
                  <a:pt x="16" y="6418"/>
                  <a:pt x="13" y="6421"/>
                  <a:pt x="8" y="6421"/>
                </a:cubicBezTo>
                <a:cubicBezTo>
                  <a:pt x="4" y="6421"/>
                  <a:pt x="0" y="6418"/>
                  <a:pt x="0" y="6413"/>
                </a:cubicBezTo>
                <a:lnTo>
                  <a:pt x="0" y="6397"/>
                </a:lnTo>
                <a:cubicBezTo>
                  <a:pt x="0" y="6392"/>
                  <a:pt x="4" y="6389"/>
                  <a:pt x="8" y="6389"/>
                </a:cubicBezTo>
                <a:cubicBezTo>
                  <a:pt x="13" y="6389"/>
                  <a:pt x="16" y="6392"/>
                  <a:pt x="16" y="6397"/>
                </a:cubicBezTo>
                <a:close/>
                <a:moveTo>
                  <a:pt x="16" y="6446"/>
                </a:moveTo>
                <a:lnTo>
                  <a:pt x="16" y="6462"/>
                </a:lnTo>
                <a:cubicBezTo>
                  <a:pt x="16" y="6466"/>
                  <a:pt x="13" y="6470"/>
                  <a:pt x="8" y="6470"/>
                </a:cubicBezTo>
                <a:cubicBezTo>
                  <a:pt x="4" y="6470"/>
                  <a:pt x="0" y="6466"/>
                  <a:pt x="0" y="6462"/>
                </a:cubicBezTo>
                <a:lnTo>
                  <a:pt x="0" y="6446"/>
                </a:lnTo>
                <a:cubicBezTo>
                  <a:pt x="0" y="6441"/>
                  <a:pt x="4" y="6437"/>
                  <a:pt x="8" y="6437"/>
                </a:cubicBezTo>
                <a:cubicBezTo>
                  <a:pt x="13" y="6437"/>
                  <a:pt x="16" y="6441"/>
                  <a:pt x="16" y="6446"/>
                </a:cubicBezTo>
                <a:close/>
                <a:moveTo>
                  <a:pt x="16" y="6494"/>
                </a:moveTo>
                <a:lnTo>
                  <a:pt x="16" y="6511"/>
                </a:lnTo>
                <a:cubicBezTo>
                  <a:pt x="16" y="6515"/>
                  <a:pt x="13" y="6519"/>
                  <a:pt x="8" y="6519"/>
                </a:cubicBezTo>
                <a:cubicBezTo>
                  <a:pt x="4" y="6519"/>
                  <a:pt x="0" y="6515"/>
                  <a:pt x="0" y="6511"/>
                </a:cubicBezTo>
                <a:lnTo>
                  <a:pt x="0" y="6494"/>
                </a:lnTo>
                <a:cubicBezTo>
                  <a:pt x="0" y="6490"/>
                  <a:pt x="4" y="6486"/>
                  <a:pt x="8" y="6486"/>
                </a:cubicBezTo>
                <a:cubicBezTo>
                  <a:pt x="13" y="6486"/>
                  <a:pt x="16" y="6490"/>
                  <a:pt x="16" y="6494"/>
                </a:cubicBezTo>
                <a:close/>
                <a:moveTo>
                  <a:pt x="16" y="6543"/>
                </a:moveTo>
                <a:lnTo>
                  <a:pt x="16" y="6559"/>
                </a:lnTo>
                <a:cubicBezTo>
                  <a:pt x="16" y="6564"/>
                  <a:pt x="13" y="6567"/>
                  <a:pt x="8" y="6567"/>
                </a:cubicBezTo>
                <a:cubicBezTo>
                  <a:pt x="4" y="6567"/>
                  <a:pt x="0" y="6564"/>
                  <a:pt x="0" y="6559"/>
                </a:cubicBezTo>
                <a:lnTo>
                  <a:pt x="0" y="6543"/>
                </a:lnTo>
                <a:cubicBezTo>
                  <a:pt x="0" y="6539"/>
                  <a:pt x="4" y="6535"/>
                  <a:pt x="8" y="6535"/>
                </a:cubicBezTo>
                <a:cubicBezTo>
                  <a:pt x="13" y="6535"/>
                  <a:pt x="16" y="6539"/>
                  <a:pt x="16" y="6543"/>
                </a:cubicBezTo>
                <a:close/>
                <a:moveTo>
                  <a:pt x="16" y="6592"/>
                </a:moveTo>
                <a:lnTo>
                  <a:pt x="16" y="6608"/>
                </a:lnTo>
                <a:cubicBezTo>
                  <a:pt x="16" y="6613"/>
                  <a:pt x="13" y="6616"/>
                  <a:pt x="8" y="6616"/>
                </a:cubicBezTo>
                <a:cubicBezTo>
                  <a:pt x="4" y="6616"/>
                  <a:pt x="0" y="6613"/>
                  <a:pt x="0" y="6608"/>
                </a:cubicBezTo>
                <a:lnTo>
                  <a:pt x="0" y="6592"/>
                </a:lnTo>
                <a:cubicBezTo>
                  <a:pt x="0" y="6587"/>
                  <a:pt x="4" y="6584"/>
                  <a:pt x="8" y="6584"/>
                </a:cubicBezTo>
                <a:cubicBezTo>
                  <a:pt x="13" y="6584"/>
                  <a:pt x="16" y="6587"/>
                  <a:pt x="16" y="6592"/>
                </a:cubicBezTo>
                <a:close/>
                <a:moveTo>
                  <a:pt x="16" y="6641"/>
                </a:moveTo>
                <a:lnTo>
                  <a:pt x="16" y="6657"/>
                </a:lnTo>
                <a:cubicBezTo>
                  <a:pt x="16" y="6661"/>
                  <a:pt x="13" y="6665"/>
                  <a:pt x="8" y="6665"/>
                </a:cubicBezTo>
                <a:cubicBezTo>
                  <a:pt x="4" y="6665"/>
                  <a:pt x="0" y="6661"/>
                  <a:pt x="0" y="6657"/>
                </a:cubicBezTo>
                <a:lnTo>
                  <a:pt x="0" y="6641"/>
                </a:lnTo>
                <a:cubicBezTo>
                  <a:pt x="0" y="6636"/>
                  <a:pt x="4" y="6632"/>
                  <a:pt x="8" y="6632"/>
                </a:cubicBezTo>
                <a:cubicBezTo>
                  <a:pt x="13" y="6632"/>
                  <a:pt x="16" y="6636"/>
                  <a:pt x="16" y="6641"/>
                </a:cubicBezTo>
                <a:close/>
                <a:moveTo>
                  <a:pt x="16" y="6689"/>
                </a:moveTo>
                <a:lnTo>
                  <a:pt x="16" y="6706"/>
                </a:lnTo>
                <a:cubicBezTo>
                  <a:pt x="16" y="6710"/>
                  <a:pt x="13" y="6714"/>
                  <a:pt x="8" y="6714"/>
                </a:cubicBezTo>
                <a:cubicBezTo>
                  <a:pt x="4" y="6714"/>
                  <a:pt x="0" y="6710"/>
                  <a:pt x="0" y="6706"/>
                </a:cubicBezTo>
                <a:lnTo>
                  <a:pt x="0" y="6689"/>
                </a:lnTo>
                <a:cubicBezTo>
                  <a:pt x="0" y="6685"/>
                  <a:pt x="4" y="6681"/>
                  <a:pt x="8" y="6681"/>
                </a:cubicBezTo>
                <a:cubicBezTo>
                  <a:pt x="13" y="6681"/>
                  <a:pt x="16" y="6685"/>
                  <a:pt x="16" y="6689"/>
                </a:cubicBezTo>
                <a:close/>
                <a:moveTo>
                  <a:pt x="16" y="6738"/>
                </a:moveTo>
                <a:lnTo>
                  <a:pt x="16" y="6754"/>
                </a:lnTo>
                <a:cubicBezTo>
                  <a:pt x="16" y="6759"/>
                  <a:pt x="13" y="6763"/>
                  <a:pt x="8" y="6763"/>
                </a:cubicBezTo>
                <a:cubicBezTo>
                  <a:pt x="4" y="6763"/>
                  <a:pt x="0" y="6759"/>
                  <a:pt x="0" y="6754"/>
                </a:cubicBezTo>
                <a:lnTo>
                  <a:pt x="0" y="6738"/>
                </a:lnTo>
                <a:cubicBezTo>
                  <a:pt x="0" y="6734"/>
                  <a:pt x="4" y="6730"/>
                  <a:pt x="8" y="6730"/>
                </a:cubicBezTo>
                <a:cubicBezTo>
                  <a:pt x="13" y="6730"/>
                  <a:pt x="16" y="6734"/>
                  <a:pt x="16" y="6738"/>
                </a:cubicBezTo>
                <a:close/>
                <a:moveTo>
                  <a:pt x="16" y="6787"/>
                </a:moveTo>
                <a:lnTo>
                  <a:pt x="16" y="6803"/>
                </a:lnTo>
                <a:cubicBezTo>
                  <a:pt x="16" y="6808"/>
                  <a:pt x="13" y="6811"/>
                  <a:pt x="8" y="6811"/>
                </a:cubicBezTo>
                <a:cubicBezTo>
                  <a:pt x="4" y="6811"/>
                  <a:pt x="0" y="6808"/>
                  <a:pt x="0" y="6803"/>
                </a:cubicBezTo>
                <a:lnTo>
                  <a:pt x="0" y="6787"/>
                </a:lnTo>
                <a:cubicBezTo>
                  <a:pt x="0" y="6782"/>
                  <a:pt x="4" y="6779"/>
                  <a:pt x="8" y="6779"/>
                </a:cubicBezTo>
                <a:cubicBezTo>
                  <a:pt x="13" y="6779"/>
                  <a:pt x="16" y="6782"/>
                  <a:pt x="16" y="6787"/>
                </a:cubicBezTo>
                <a:close/>
                <a:moveTo>
                  <a:pt x="16" y="6836"/>
                </a:moveTo>
                <a:lnTo>
                  <a:pt x="16" y="6852"/>
                </a:lnTo>
                <a:cubicBezTo>
                  <a:pt x="16" y="6856"/>
                  <a:pt x="13" y="6860"/>
                  <a:pt x="8" y="6860"/>
                </a:cubicBezTo>
                <a:cubicBezTo>
                  <a:pt x="4" y="6860"/>
                  <a:pt x="0" y="6856"/>
                  <a:pt x="0" y="6852"/>
                </a:cubicBezTo>
                <a:lnTo>
                  <a:pt x="0" y="6836"/>
                </a:lnTo>
                <a:cubicBezTo>
                  <a:pt x="0" y="6831"/>
                  <a:pt x="4" y="6828"/>
                  <a:pt x="8" y="6828"/>
                </a:cubicBezTo>
                <a:cubicBezTo>
                  <a:pt x="13" y="6828"/>
                  <a:pt x="16" y="6831"/>
                  <a:pt x="16" y="6836"/>
                </a:cubicBezTo>
                <a:close/>
                <a:moveTo>
                  <a:pt x="16" y="6884"/>
                </a:moveTo>
                <a:lnTo>
                  <a:pt x="16" y="6901"/>
                </a:lnTo>
                <a:cubicBezTo>
                  <a:pt x="16" y="6905"/>
                  <a:pt x="13" y="6909"/>
                  <a:pt x="8" y="6909"/>
                </a:cubicBezTo>
                <a:cubicBezTo>
                  <a:pt x="4" y="6909"/>
                  <a:pt x="0" y="6905"/>
                  <a:pt x="0" y="6901"/>
                </a:cubicBezTo>
                <a:lnTo>
                  <a:pt x="0" y="6884"/>
                </a:lnTo>
                <a:cubicBezTo>
                  <a:pt x="0" y="6880"/>
                  <a:pt x="4" y="6876"/>
                  <a:pt x="8" y="6876"/>
                </a:cubicBezTo>
                <a:cubicBezTo>
                  <a:pt x="13" y="6876"/>
                  <a:pt x="16" y="6880"/>
                  <a:pt x="16" y="6884"/>
                </a:cubicBezTo>
                <a:close/>
                <a:moveTo>
                  <a:pt x="16" y="6933"/>
                </a:moveTo>
                <a:lnTo>
                  <a:pt x="16" y="6949"/>
                </a:lnTo>
                <a:cubicBezTo>
                  <a:pt x="16" y="6954"/>
                  <a:pt x="13" y="6958"/>
                  <a:pt x="8" y="6958"/>
                </a:cubicBezTo>
                <a:cubicBezTo>
                  <a:pt x="4" y="6958"/>
                  <a:pt x="0" y="6954"/>
                  <a:pt x="0" y="6949"/>
                </a:cubicBezTo>
                <a:lnTo>
                  <a:pt x="0" y="6933"/>
                </a:lnTo>
                <a:cubicBezTo>
                  <a:pt x="0" y="6929"/>
                  <a:pt x="4" y="6925"/>
                  <a:pt x="8" y="6925"/>
                </a:cubicBezTo>
                <a:cubicBezTo>
                  <a:pt x="13" y="6925"/>
                  <a:pt x="16" y="6929"/>
                  <a:pt x="16" y="6933"/>
                </a:cubicBezTo>
                <a:close/>
                <a:moveTo>
                  <a:pt x="16" y="6982"/>
                </a:moveTo>
                <a:lnTo>
                  <a:pt x="16" y="6998"/>
                </a:lnTo>
                <a:cubicBezTo>
                  <a:pt x="16" y="7003"/>
                  <a:pt x="13" y="7006"/>
                  <a:pt x="8" y="7006"/>
                </a:cubicBezTo>
                <a:cubicBezTo>
                  <a:pt x="4" y="7006"/>
                  <a:pt x="0" y="7003"/>
                  <a:pt x="0" y="6998"/>
                </a:cubicBezTo>
                <a:lnTo>
                  <a:pt x="0" y="6982"/>
                </a:lnTo>
                <a:cubicBezTo>
                  <a:pt x="0" y="6978"/>
                  <a:pt x="4" y="6974"/>
                  <a:pt x="8" y="6974"/>
                </a:cubicBezTo>
                <a:cubicBezTo>
                  <a:pt x="13" y="6974"/>
                  <a:pt x="16" y="6978"/>
                  <a:pt x="16" y="6982"/>
                </a:cubicBezTo>
                <a:close/>
                <a:moveTo>
                  <a:pt x="16" y="7031"/>
                </a:moveTo>
                <a:lnTo>
                  <a:pt x="16" y="7047"/>
                </a:lnTo>
                <a:cubicBezTo>
                  <a:pt x="16" y="7052"/>
                  <a:pt x="13" y="7055"/>
                  <a:pt x="8" y="7055"/>
                </a:cubicBezTo>
                <a:cubicBezTo>
                  <a:pt x="4" y="7055"/>
                  <a:pt x="0" y="7052"/>
                  <a:pt x="0" y="7047"/>
                </a:cubicBezTo>
                <a:lnTo>
                  <a:pt x="0" y="7031"/>
                </a:lnTo>
                <a:cubicBezTo>
                  <a:pt x="0" y="7026"/>
                  <a:pt x="4" y="7023"/>
                  <a:pt x="8" y="7023"/>
                </a:cubicBezTo>
                <a:cubicBezTo>
                  <a:pt x="13" y="7023"/>
                  <a:pt x="16" y="7026"/>
                  <a:pt x="16" y="7031"/>
                </a:cubicBezTo>
                <a:close/>
                <a:moveTo>
                  <a:pt x="16" y="7080"/>
                </a:moveTo>
                <a:lnTo>
                  <a:pt x="16" y="7096"/>
                </a:lnTo>
                <a:cubicBezTo>
                  <a:pt x="16" y="7100"/>
                  <a:pt x="13" y="7104"/>
                  <a:pt x="8" y="7104"/>
                </a:cubicBezTo>
                <a:cubicBezTo>
                  <a:pt x="4" y="7104"/>
                  <a:pt x="0" y="7100"/>
                  <a:pt x="0" y="7096"/>
                </a:cubicBezTo>
                <a:lnTo>
                  <a:pt x="0" y="7080"/>
                </a:lnTo>
                <a:cubicBezTo>
                  <a:pt x="0" y="7075"/>
                  <a:pt x="4" y="7071"/>
                  <a:pt x="8" y="7071"/>
                </a:cubicBezTo>
                <a:cubicBezTo>
                  <a:pt x="13" y="7071"/>
                  <a:pt x="16" y="7075"/>
                  <a:pt x="16" y="7080"/>
                </a:cubicBezTo>
                <a:close/>
                <a:moveTo>
                  <a:pt x="16" y="7128"/>
                </a:moveTo>
                <a:lnTo>
                  <a:pt x="16" y="7145"/>
                </a:lnTo>
                <a:cubicBezTo>
                  <a:pt x="16" y="7149"/>
                  <a:pt x="13" y="7153"/>
                  <a:pt x="8" y="7153"/>
                </a:cubicBezTo>
                <a:cubicBezTo>
                  <a:pt x="4" y="7153"/>
                  <a:pt x="0" y="7149"/>
                  <a:pt x="0" y="7145"/>
                </a:cubicBezTo>
                <a:lnTo>
                  <a:pt x="0" y="7128"/>
                </a:lnTo>
                <a:cubicBezTo>
                  <a:pt x="0" y="7124"/>
                  <a:pt x="4" y="7120"/>
                  <a:pt x="8" y="7120"/>
                </a:cubicBezTo>
                <a:cubicBezTo>
                  <a:pt x="13" y="7120"/>
                  <a:pt x="16" y="7124"/>
                  <a:pt x="16" y="7128"/>
                </a:cubicBezTo>
                <a:close/>
                <a:moveTo>
                  <a:pt x="16" y="7177"/>
                </a:moveTo>
                <a:lnTo>
                  <a:pt x="16" y="7193"/>
                </a:lnTo>
                <a:cubicBezTo>
                  <a:pt x="16" y="7198"/>
                  <a:pt x="13" y="7201"/>
                  <a:pt x="8" y="7201"/>
                </a:cubicBezTo>
                <a:cubicBezTo>
                  <a:pt x="4" y="7201"/>
                  <a:pt x="0" y="7198"/>
                  <a:pt x="0" y="7193"/>
                </a:cubicBezTo>
                <a:lnTo>
                  <a:pt x="0" y="7177"/>
                </a:lnTo>
                <a:cubicBezTo>
                  <a:pt x="0" y="7173"/>
                  <a:pt x="4" y="7169"/>
                  <a:pt x="8" y="7169"/>
                </a:cubicBezTo>
                <a:cubicBezTo>
                  <a:pt x="13" y="7169"/>
                  <a:pt x="16" y="7173"/>
                  <a:pt x="16" y="7177"/>
                </a:cubicBezTo>
                <a:close/>
                <a:moveTo>
                  <a:pt x="16" y="7226"/>
                </a:moveTo>
                <a:lnTo>
                  <a:pt x="16" y="7242"/>
                </a:lnTo>
                <a:cubicBezTo>
                  <a:pt x="16" y="7247"/>
                  <a:pt x="13" y="7250"/>
                  <a:pt x="8" y="7250"/>
                </a:cubicBezTo>
                <a:cubicBezTo>
                  <a:pt x="4" y="7250"/>
                  <a:pt x="0" y="7247"/>
                  <a:pt x="0" y="7242"/>
                </a:cubicBezTo>
                <a:lnTo>
                  <a:pt x="0" y="7226"/>
                </a:lnTo>
                <a:cubicBezTo>
                  <a:pt x="0" y="7221"/>
                  <a:pt x="4" y="7218"/>
                  <a:pt x="8" y="7218"/>
                </a:cubicBezTo>
                <a:cubicBezTo>
                  <a:pt x="13" y="7218"/>
                  <a:pt x="16" y="7221"/>
                  <a:pt x="16" y="7226"/>
                </a:cubicBezTo>
                <a:close/>
                <a:moveTo>
                  <a:pt x="16" y="7275"/>
                </a:moveTo>
                <a:lnTo>
                  <a:pt x="16" y="7291"/>
                </a:lnTo>
                <a:cubicBezTo>
                  <a:pt x="16" y="7295"/>
                  <a:pt x="13" y="7299"/>
                  <a:pt x="8" y="7299"/>
                </a:cubicBezTo>
                <a:cubicBezTo>
                  <a:pt x="4" y="7299"/>
                  <a:pt x="0" y="7295"/>
                  <a:pt x="0" y="7291"/>
                </a:cubicBezTo>
                <a:lnTo>
                  <a:pt x="0" y="7275"/>
                </a:lnTo>
                <a:cubicBezTo>
                  <a:pt x="0" y="7270"/>
                  <a:pt x="4" y="7266"/>
                  <a:pt x="8" y="7266"/>
                </a:cubicBezTo>
                <a:cubicBezTo>
                  <a:pt x="13" y="7266"/>
                  <a:pt x="16" y="7270"/>
                  <a:pt x="16" y="7275"/>
                </a:cubicBezTo>
                <a:close/>
                <a:moveTo>
                  <a:pt x="16" y="7323"/>
                </a:moveTo>
                <a:lnTo>
                  <a:pt x="16" y="7340"/>
                </a:lnTo>
                <a:cubicBezTo>
                  <a:pt x="16" y="7344"/>
                  <a:pt x="13" y="7348"/>
                  <a:pt x="8" y="7348"/>
                </a:cubicBezTo>
                <a:cubicBezTo>
                  <a:pt x="4" y="7348"/>
                  <a:pt x="0" y="7344"/>
                  <a:pt x="0" y="7340"/>
                </a:cubicBezTo>
                <a:lnTo>
                  <a:pt x="0" y="7323"/>
                </a:lnTo>
                <a:cubicBezTo>
                  <a:pt x="0" y="7319"/>
                  <a:pt x="4" y="7315"/>
                  <a:pt x="8" y="7315"/>
                </a:cubicBezTo>
                <a:cubicBezTo>
                  <a:pt x="13" y="7315"/>
                  <a:pt x="16" y="7319"/>
                  <a:pt x="16" y="7323"/>
                </a:cubicBezTo>
                <a:close/>
                <a:moveTo>
                  <a:pt x="16" y="7372"/>
                </a:moveTo>
                <a:lnTo>
                  <a:pt x="16" y="7388"/>
                </a:lnTo>
                <a:cubicBezTo>
                  <a:pt x="16" y="7393"/>
                  <a:pt x="13" y="7397"/>
                  <a:pt x="8" y="7397"/>
                </a:cubicBezTo>
                <a:cubicBezTo>
                  <a:pt x="4" y="7397"/>
                  <a:pt x="0" y="7393"/>
                  <a:pt x="0" y="7388"/>
                </a:cubicBezTo>
                <a:lnTo>
                  <a:pt x="0" y="7372"/>
                </a:lnTo>
                <a:cubicBezTo>
                  <a:pt x="0" y="7368"/>
                  <a:pt x="4" y="7364"/>
                  <a:pt x="8" y="7364"/>
                </a:cubicBezTo>
                <a:cubicBezTo>
                  <a:pt x="13" y="7364"/>
                  <a:pt x="16" y="7368"/>
                  <a:pt x="16" y="7372"/>
                </a:cubicBezTo>
                <a:close/>
                <a:moveTo>
                  <a:pt x="16" y="7421"/>
                </a:moveTo>
                <a:lnTo>
                  <a:pt x="16" y="7437"/>
                </a:lnTo>
                <a:cubicBezTo>
                  <a:pt x="16" y="7442"/>
                  <a:pt x="13" y="7445"/>
                  <a:pt x="8" y="7445"/>
                </a:cubicBezTo>
                <a:cubicBezTo>
                  <a:pt x="4" y="7445"/>
                  <a:pt x="0" y="7442"/>
                  <a:pt x="0" y="7437"/>
                </a:cubicBezTo>
                <a:lnTo>
                  <a:pt x="0" y="7421"/>
                </a:lnTo>
                <a:cubicBezTo>
                  <a:pt x="0" y="7416"/>
                  <a:pt x="4" y="7413"/>
                  <a:pt x="8" y="7413"/>
                </a:cubicBezTo>
                <a:cubicBezTo>
                  <a:pt x="13" y="7413"/>
                  <a:pt x="16" y="7416"/>
                  <a:pt x="16" y="7421"/>
                </a:cubicBezTo>
                <a:close/>
                <a:moveTo>
                  <a:pt x="16" y="7470"/>
                </a:moveTo>
                <a:lnTo>
                  <a:pt x="16" y="7486"/>
                </a:lnTo>
                <a:cubicBezTo>
                  <a:pt x="16" y="7490"/>
                  <a:pt x="13" y="7494"/>
                  <a:pt x="8" y="7494"/>
                </a:cubicBezTo>
                <a:cubicBezTo>
                  <a:pt x="4" y="7494"/>
                  <a:pt x="0" y="7490"/>
                  <a:pt x="0" y="7486"/>
                </a:cubicBezTo>
                <a:lnTo>
                  <a:pt x="0" y="7470"/>
                </a:lnTo>
                <a:cubicBezTo>
                  <a:pt x="0" y="7465"/>
                  <a:pt x="4" y="7462"/>
                  <a:pt x="8" y="7462"/>
                </a:cubicBezTo>
                <a:cubicBezTo>
                  <a:pt x="13" y="7462"/>
                  <a:pt x="16" y="7465"/>
                  <a:pt x="16" y="7470"/>
                </a:cubicBezTo>
                <a:close/>
                <a:moveTo>
                  <a:pt x="16" y="7518"/>
                </a:moveTo>
                <a:lnTo>
                  <a:pt x="16" y="7535"/>
                </a:lnTo>
                <a:cubicBezTo>
                  <a:pt x="16" y="7539"/>
                  <a:pt x="13" y="7543"/>
                  <a:pt x="8" y="7543"/>
                </a:cubicBezTo>
                <a:cubicBezTo>
                  <a:pt x="4" y="7543"/>
                  <a:pt x="0" y="7539"/>
                  <a:pt x="0" y="7535"/>
                </a:cubicBezTo>
                <a:lnTo>
                  <a:pt x="0" y="7518"/>
                </a:lnTo>
                <a:cubicBezTo>
                  <a:pt x="0" y="7514"/>
                  <a:pt x="4" y="7510"/>
                  <a:pt x="8" y="7510"/>
                </a:cubicBezTo>
                <a:cubicBezTo>
                  <a:pt x="13" y="7510"/>
                  <a:pt x="16" y="7514"/>
                  <a:pt x="16" y="7518"/>
                </a:cubicBezTo>
                <a:close/>
                <a:moveTo>
                  <a:pt x="16" y="7567"/>
                </a:moveTo>
                <a:lnTo>
                  <a:pt x="16" y="7583"/>
                </a:lnTo>
                <a:cubicBezTo>
                  <a:pt x="16" y="7588"/>
                  <a:pt x="13" y="7592"/>
                  <a:pt x="8" y="7592"/>
                </a:cubicBezTo>
                <a:cubicBezTo>
                  <a:pt x="4" y="7592"/>
                  <a:pt x="0" y="7588"/>
                  <a:pt x="0" y="7583"/>
                </a:cubicBezTo>
                <a:lnTo>
                  <a:pt x="0" y="7567"/>
                </a:lnTo>
                <a:cubicBezTo>
                  <a:pt x="0" y="7563"/>
                  <a:pt x="4" y="7559"/>
                  <a:pt x="8" y="7559"/>
                </a:cubicBezTo>
                <a:cubicBezTo>
                  <a:pt x="13" y="7559"/>
                  <a:pt x="16" y="7563"/>
                  <a:pt x="16" y="7567"/>
                </a:cubicBezTo>
                <a:close/>
                <a:moveTo>
                  <a:pt x="16" y="7616"/>
                </a:moveTo>
                <a:lnTo>
                  <a:pt x="16" y="7632"/>
                </a:lnTo>
                <a:cubicBezTo>
                  <a:pt x="16" y="7637"/>
                  <a:pt x="13" y="7640"/>
                  <a:pt x="8" y="7640"/>
                </a:cubicBezTo>
                <a:cubicBezTo>
                  <a:pt x="4" y="7640"/>
                  <a:pt x="0" y="7637"/>
                  <a:pt x="0" y="7632"/>
                </a:cubicBezTo>
                <a:lnTo>
                  <a:pt x="0" y="7616"/>
                </a:lnTo>
                <a:cubicBezTo>
                  <a:pt x="0" y="7612"/>
                  <a:pt x="4" y="7608"/>
                  <a:pt x="8" y="7608"/>
                </a:cubicBezTo>
                <a:cubicBezTo>
                  <a:pt x="13" y="7608"/>
                  <a:pt x="16" y="7612"/>
                  <a:pt x="16" y="7616"/>
                </a:cubicBezTo>
                <a:close/>
                <a:moveTo>
                  <a:pt x="16" y="7665"/>
                </a:moveTo>
                <a:lnTo>
                  <a:pt x="16" y="7681"/>
                </a:lnTo>
                <a:cubicBezTo>
                  <a:pt x="16" y="7686"/>
                  <a:pt x="13" y="7689"/>
                  <a:pt x="8" y="7689"/>
                </a:cubicBezTo>
                <a:cubicBezTo>
                  <a:pt x="4" y="7689"/>
                  <a:pt x="0" y="7686"/>
                  <a:pt x="0" y="7681"/>
                </a:cubicBezTo>
                <a:lnTo>
                  <a:pt x="0" y="7665"/>
                </a:lnTo>
                <a:cubicBezTo>
                  <a:pt x="0" y="7660"/>
                  <a:pt x="4" y="7657"/>
                  <a:pt x="8" y="7657"/>
                </a:cubicBezTo>
                <a:cubicBezTo>
                  <a:pt x="13" y="7657"/>
                  <a:pt x="16" y="7660"/>
                  <a:pt x="16" y="7665"/>
                </a:cubicBezTo>
                <a:close/>
                <a:moveTo>
                  <a:pt x="16" y="7714"/>
                </a:moveTo>
                <a:lnTo>
                  <a:pt x="16" y="7730"/>
                </a:lnTo>
                <a:cubicBezTo>
                  <a:pt x="16" y="7734"/>
                  <a:pt x="13" y="7738"/>
                  <a:pt x="8" y="7738"/>
                </a:cubicBezTo>
                <a:cubicBezTo>
                  <a:pt x="4" y="7738"/>
                  <a:pt x="0" y="7734"/>
                  <a:pt x="0" y="7730"/>
                </a:cubicBezTo>
                <a:lnTo>
                  <a:pt x="0" y="7714"/>
                </a:lnTo>
                <a:cubicBezTo>
                  <a:pt x="0" y="7709"/>
                  <a:pt x="4" y="7705"/>
                  <a:pt x="8" y="7705"/>
                </a:cubicBezTo>
                <a:cubicBezTo>
                  <a:pt x="13" y="7705"/>
                  <a:pt x="16" y="7709"/>
                  <a:pt x="16" y="7714"/>
                </a:cubicBezTo>
                <a:close/>
                <a:moveTo>
                  <a:pt x="16" y="7762"/>
                </a:moveTo>
                <a:lnTo>
                  <a:pt x="16" y="7779"/>
                </a:lnTo>
                <a:cubicBezTo>
                  <a:pt x="16" y="7783"/>
                  <a:pt x="13" y="7787"/>
                  <a:pt x="8" y="7787"/>
                </a:cubicBezTo>
                <a:cubicBezTo>
                  <a:pt x="4" y="7787"/>
                  <a:pt x="0" y="7783"/>
                  <a:pt x="0" y="7779"/>
                </a:cubicBezTo>
                <a:lnTo>
                  <a:pt x="0" y="7762"/>
                </a:lnTo>
                <a:cubicBezTo>
                  <a:pt x="0" y="7758"/>
                  <a:pt x="4" y="7754"/>
                  <a:pt x="8" y="7754"/>
                </a:cubicBezTo>
                <a:cubicBezTo>
                  <a:pt x="13" y="7754"/>
                  <a:pt x="16" y="7758"/>
                  <a:pt x="16" y="7762"/>
                </a:cubicBezTo>
                <a:close/>
                <a:moveTo>
                  <a:pt x="16" y="7811"/>
                </a:moveTo>
                <a:lnTo>
                  <a:pt x="16" y="7827"/>
                </a:lnTo>
                <a:cubicBezTo>
                  <a:pt x="16" y="7832"/>
                  <a:pt x="13" y="7835"/>
                  <a:pt x="8" y="7835"/>
                </a:cubicBezTo>
                <a:cubicBezTo>
                  <a:pt x="4" y="7835"/>
                  <a:pt x="0" y="7832"/>
                  <a:pt x="0" y="7827"/>
                </a:cubicBezTo>
                <a:lnTo>
                  <a:pt x="0" y="7811"/>
                </a:lnTo>
                <a:cubicBezTo>
                  <a:pt x="0" y="7807"/>
                  <a:pt x="4" y="7803"/>
                  <a:pt x="8" y="7803"/>
                </a:cubicBezTo>
                <a:cubicBezTo>
                  <a:pt x="13" y="7803"/>
                  <a:pt x="16" y="7807"/>
                  <a:pt x="16" y="7811"/>
                </a:cubicBezTo>
                <a:close/>
                <a:moveTo>
                  <a:pt x="16" y="7860"/>
                </a:moveTo>
                <a:lnTo>
                  <a:pt x="16" y="7876"/>
                </a:lnTo>
                <a:cubicBezTo>
                  <a:pt x="16" y="7881"/>
                  <a:pt x="13" y="7884"/>
                  <a:pt x="8" y="7884"/>
                </a:cubicBezTo>
                <a:cubicBezTo>
                  <a:pt x="4" y="7884"/>
                  <a:pt x="0" y="7881"/>
                  <a:pt x="0" y="7876"/>
                </a:cubicBezTo>
                <a:lnTo>
                  <a:pt x="0" y="7860"/>
                </a:lnTo>
                <a:cubicBezTo>
                  <a:pt x="0" y="7855"/>
                  <a:pt x="4" y="7852"/>
                  <a:pt x="8" y="7852"/>
                </a:cubicBezTo>
                <a:cubicBezTo>
                  <a:pt x="13" y="7852"/>
                  <a:pt x="16" y="7855"/>
                  <a:pt x="16" y="7860"/>
                </a:cubicBezTo>
                <a:close/>
                <a:moveTo>
                  <a:pt x="16" y="7909"/>
                </a:moveTo>
                <a:lnTo>
                  <a:pt x="16" y="7925"/>
                </a:lnTo>
                <a:cubicBezTo>
                  <a:pt x="16" y="7929"/>
                  <a:pt x="13" y="7933"/>
                  <a:pt x="8" y="7933"/>
                </a:cubicBezTo>
                <a:cubicBezTo>
                  <a:pt x="4" y="7933"/>
                  <a:pt x="0" y="7929"/>
                  <a:pt x="0" y="7925"/>
                </a:cubicBezTo>
                <a:lnTo>
                  <a:pt x="0" y="7909"/>
                </a:lnTo>
                <a:cubicBezTo>
                  <a:pt x="0" y="7904"/>
                  <a:pt x="4" y="7900"/>
                  <a:pt x="8" y="7900"/>
                </a:cubicBezTo>
                <a:cubicBezTo>
                  <a:pt x="13" y="7900"/>
                  <a:pt x="16" y="7904"/>
                  <a:pt x="16" y="7909"/>
                </a:cubicBezTo>
                <a:close/>
                <a:moveTo>
                  <a:pt x="16" y="7957"/>
                </a:moveTo>
                <a:lnTo>
                  <a:pt x="16" y="7974"/>
                </a:lnTo>
                <a:cubicBezTo>
                  <a:pt x="16" y="7978"/>
                  <a:pt x="13" y="7982"/>
                  <a:pt x="8" y="7982"/>
                </a:cubicBezTo>
                <a:cubicBezTo>
                  <a:pt x="4" y="7982"/>
                  <a:pt x="0" y="7978"/>
                  <a:pt x="0" y="7974"/>
                </a:cubicBezTo>
                <a:lnTo>
                  <a:pt x="0" y="7957"/>
                </a:lnTo>
                <a:cubicBezTo>
                  <a:pt x="0" y="7953"/>
                  <a:pt x="4" y="7949"/>
                  <a:pt x="8" y="7949"/>
                </a:cubicBezTo>
                <a:cubicBezTo>
                  <a:pt x="13" y="7949"/>
                  <a:pt x="16" y="7953"/>
                  <a:pt x="16" y="7957"/>
                </a:cubicBezTo>
                <a:close/>
                <a:moveTo>
                  <a:pt x="16" y="8006"/>
                </a:moveTo>
                <a:lnTo>
                  <a:pt x="16" y="8022"/>
                </a:lnTo>
                <a:cubicBezTo>
                  <a:pt x="16" y="8027"/>
                  <a:pt x="13" y="8031"/>
                  <a:pt x="8" y="8031"/>
                </a:cubicBezTo>
                <a:cubicBezTo>
                  <a:pt x="4" y="8031"/>
                  <a:pt x="0" y="8027"/>
                  <a:pt x="0" y="8022"/>
                </a:cubicBezTo>
                <a:lnTo>
                  <a:pt x="0" y="8006"/>
                </a:lnTo>
                <a:cubicBezTo>
                  <a:pt x="0" y="8002"/>
                  <a:pt x="4" y="7998"/>
                  <a:pt x="8" y="7998"/>
                </a:cubicBezTo>
                <a:cubicBezTo>
                  <a:pt x="13" y="7998"/>
                  <a:pt x="16" y="8002"/>
                  <a:pt x="16" y="8006"/>
                </a:cubicBezTo>
                <a:close/>
                <a:moveTo>
                  <a:pt x="16" y="8055"/>
                </a:moveTo>
                <a:lnTo>
                  <a:pt x="16" y="8071"/>
                </a:lnTo>
                <a:cubicBezTo>
                  <a:pt x="16" y="8076"/>
                  <a:pt x="13" y="8079"/>
                  <a:pt x="8" y="8079"/>
                </a:cubicBezTo>
                <a:cubicBezTo>
                  <a:pt x="4" y="8079"/>
                  <a:pt x="0" y="8076"/>
                  <a:pt x="0" y="8071"/>
                </a:cubicBezTo>
                <a:lnTo>
                  <a:pt x="0" y="8055"/>
                </a:lnTo>
                <a:cubicBezTo>
                  <a:pt x="0" y="8050"/>
                  <a:pt x="4" y="8047"/>
                  <a:pt x="8" y="8047"/>
                </a:cubicBezTo>
                <a:cubicBezTo>
                  <a:pt x="13" y="8047"/>
                  <a:pt x="16" y="8050"/>
                  <a:pt x="16" y="8055"/>
                </a:cubicBezTo>
                <a:close/>
                <a:moveTo>
                  <a:pt x="16" y="8104"/>
                </a:moveTo>
                <a:lnTo>
                  <a:pt x="16" y="8120"/>
                </a:lnTo>
                <a:cubicBezTo>
                  <a:pt x="16" y="8124"/>
                  <a:pt x="13" y="8128"/>
                  <a:pt x="8" y="8128"/>
                </a:cubicBezTo>
                <a:cubicBezTo>
                  <a:pt x="4" y="8128"/>
                  <a:pt x="0" y="8124"/>
                  <a:pt x="0" y="8120"/>
                </a:cubicBezTo>
                <a:lnTo>
                  <a:pt x="0" y="8104"/>
                </a:lnTo>
                <a:cubicBezTo>
                  <a:pt x="0" y="8099"/>
                  <a:pt x="4" y="8096"/>
                  <a:pt x="8" y="8096"/>
                </a:cubicBezTo>
                <a:cubicBezTo>
                  <a:pt x="13" y="8096"/>
                  <a:pt x="16" y="8099"/>
                  <a:pt x="16" y="8104"/>
                </a:cubicBezTo>
                <a:close/>
                <a:moveTo>
                  <a:pt x="16" y="8152"/>
                </a:moveTo>
                <a:lnTo>
                  <a:pt x="16" y="8169"/>
                </a:lnTo>
                <a:cubicBezTo>
                  <a:pt x="16" y="8173"/>
                  <a:pt x="13" y="8177"/>
                  <a:pt x="8" y="8177"/>
                </a:cubicBezTo>
                <a:cubicBezTo>
                  <a:pt x="4" y="8177"/>
                  <a:pt x="0" y="8173"/>
                  <a:pt x="0" y="8169"/>
                </a:cubicBezTo>
                <a:lnTo>
                  <a:pt x="0" y="8152"/>
                </a:lnTo>
                <a:cubicBezTo>
                  <a:pt x="0" y="8148"/>
                  <a:pt x="4" y="8144"/>
                  <a:pt x="8" y="8144"/>
                </a:cubicBezTo>
                <a:cubicBezTo>
                  <a:pt x="13" y="8144"/>
                  <a:pt x="16" y="8148"/>
                  <a:pt x="16" y="8152"/>
                </a:cubicBezTo>
                <a:close/>
                <a:moveTo>
                  <a:pt x="16" y="8201"/>
                </a:moveTo>
                <a:lnTo>
                  <a:pt x="16" y="8217"/>
                </a:lnTo>
                <a:cubicBezTo>
                  <a:pt x="16" y="8222"/>
                  <a:pt x="13" y="8226"/>
                  <a:pt x="8" y="8226"/>
                </a:cubicBezTo>
                <a:cubicBezTo>
                  <a:pt x="4" y="8226"/>
                  <a:pt x="0" y="8222"/>
                  <a:pt x="0" y="8217"/>
                </a:cubicBezTo>
                <a:lnTo>
                  <a:pt x="0" y="8201"/>
                </a:lnTo>
                <a:cubicBezTo>
                  <a:pt x="0" y="8197"/>
                  <a:pt x="4" y="8193"/>
                  <a:pt x="8" y="8193"/>
                </a:cubicBezTo>
                <a:cubicBezTo>
                  <a:pt x="13" y="8193"/>
                  <a:pt x="16" y="8197"/>
                  <a:pt x="16" y="8201"/>
                </a:cubicBezTo>
                <a:close/>
                <a:moveTo>
                  <a:pt x="16" y="8250"/>
                </a:moveTo>
                <a:lnTo>
                  <a:pt x="16" y="8266"/>
                </a:lnTo>
                <a:cubicBezTo>
                  <a:pt x="16" y="8271"/>
                  <a:pt x="13" y="8274"/>
                  <a:pt x="8" y="8274"/>
                </a:cubicBezTo>
                <a:cubicBezTo>
                  <a:pt x="4" y="8274"/>
                  <a:pt x="0" y="8271"/>
                  <a:pt x="0" y="8266"/>
                </a:cubicBezTo>
                <a:lnTo>
                  <a:pt x="0" y="8250"/>
                </a:lnTo>
                <a:cubicBezTo>
                  <a:pt x="0" y="8245"/>
                  <a:pt x="4" y="8242"/>
                  <a:pt x="8" y="8242"/>
                </a:cubicBezTo>
                <a:cubicBezTo>
                  <a:pt x="13" y="8242"/>
                  <a:pt x="16" y="8245"/>
                  <a:pt x="16" y="8250"/>
                </a:cubicBezTo>
                <a:close/>
                <a:moveTo>
                  <a:pt x="16" y="8299"/>
                </a:moveTo>
                <a:lnTo>
                  <a:pt x="16" y="8315"/>
                </a:lnTo>
                <a:cubicBezTo>
                  <a:pt x="16" y="8320"/>
                  <a:pt x="13" y="8323"/>
                  <a:pt x="8" y="8323"/>
                </a:cubicBezTo>
                <a:cubicBezTo>
                  <a:pt x="4" y="8323"/>
                  <a:pt x="0" y="8320"/>
                  <a:pt x="0" y="8315"/>
                </a:cubicBezTo>
                <a:lnTo>
                  <a:pt x="0" y="8299"/>
                </a:lnTo>
                <a:cubicBezTo>
                  <a:pt x="0" y="8294"/>
                  <a:pt x="4" y="8291"/>
                  <a:pt x="8" y="8291"/>
                </a:cubicBezTo>
                <a:cubicBezTo>
                  <a:pt x="13" y="8291"/>
                  <a:pt x="16" y="8294"/>
                  <a:pt x="16" y="8299"/>
                </a:cubicBezTo>
                <a:close/>
                <a:moveTo>
                  <a:pt x="16" y="8348"/>
                </a:moveTo>
                <a:lnTo>
                  <a:pt x="16" y="8364"/>
                </a:lnTo>
                <a:cubicBezTo>
                  <a:pt x="16" y="8368"/>
                  <a:pt x="13" y="8372"/>
                  <a:pt x="8" y="8372"/>
                </a:cubicBezTo>
                <a:cubicBezTo>
                  <a:pt x="4" y="8372"/>
                  <a:pt x="0" y="8368"/>
                  <a:pt x="0" y="8364"/>
                </a:cubicBezTo>
                <a:lnTo>
                  <a:pt x="0" y="8348"/>
                </a:lnTo>
                <a:cubicBezTo>
                  <a:pt x="0" y="8343"/>
                  <a:pt x="4" y="8339"/>
                  <a:pt x="8" y="8339"/>
                </a:cubicBezTo>
                <a:cubicBezTo>
                  <a:pt x="13" y="8339"/>
                  <a:pt x="16" y="8343"/>
                  <a:pt x="16" y="8348"/>
                </a:cubicBezTo>
                <a:close/>
                <a:moveTo>
                  <a:pt x="16" y="8396"/>
                </a:moveTo>
                <a:lnTo>
                  <a:pt x="16" y="8413"/>
                </a:lnTo>
                <a:cubicBezTo>
                  <a:pt x="16" y="8417"/>
                  <a:pt x="13" y="8421"/>
                  <a:pt x="8" y="8421"/>
                </a:cubicBezTo>
                <a:cubicBezTo>
                  <a:pt x="4" y="8421"/>
                  <a:pt x="0" y="8417"/>
                  <a:pt x="0" y="8413"/>
                </a:cubicBezTo>
                <a:lnTo>
                  <a:pt x="0" y="8396"/>
                </a:lnTo>
                <a:cubicBezTo>
                  <a:pt x="0" y="8392"/>
                  <a:pt x="4" y="8388"/>
                  <a:pt x="8" y="8388"/>
                </a:cubicBezTo>
                <a:cubicBezTo>
                  <a:pt x="13" y="8388"/>
                  <a:pt x="16" y="8392"/>
                  <a:pt x="16" y="8396"/>
                </a:cubicBezTo>
                <a:close/>
                <a:moveTo>
                  <a:pt x="16" y="8445"/>
                </a:moveTo>
                <a:lnTo>
                  <a:pt x="16" y="8461"/>
                </a:lnTo>
                <a:cubicBezTo>
                  <a:pt x="16" y="8466"/>
                  <a:pt x="13" y="8469"/>
                  <a:pt x="8" y="8469"/>
                </a:cubicBezTo>
                <a:cubicBezTo>
                  <a:pt x="4" y="8469"/>
                  <a:pt x="0" y="8466"/>
                  <a:pt x="0" y="8461"/>
                </a:cubicBezTo>
                <a:lnTo>
                  <a:pt x="0" y="8445"/>
                </a:lnTo>
                <a:cubicBezTo>
                  <a:pt x="0" y="8441"/>
                  <a:pt x="4" y="8437"/>
                  <a:pt x="8" y="8437"/>
                </a:cubicBezTo>
                <a:cubicBezTo>
                  <a:pt x="13" y="8437"/>
                  <a:pt x="16" y="8441"/>
                  <a:pt x="16" y="8445"/>
                </a:cubicBezTo>
                <a:close/>
                <a:moveTo>
                  <a:pt x="16" y="8494"/>
                </a:moveTo>
                <a:lnTo>
                  <a:pt x="16" y="8510"/>
                </a:lnTo>
                <a:cubicBezTo>
                  <a:pt x="16" y="8515"/>
                  <a:pt x="13" y="8518"/>
                  <a:pt x="8" y="8518"/>
                </a:cubicBezTo>
                <a:cubicBezTo>
                  <a:pt x="4" y="8518"/>
                  <a:pt x="0" y="8515"/>
                  <a:pt x="0" y="8510"/>
                </a:cubicBezTo>
                <a:lnTo>
                  <a:pt x="0" y="8494"/>
                </a:lnTo>
                <a:cubicBezTo>
                  <a:pt x="0" y="8489"/>
                  <a:pt x="4" y="8486"/>
                  <a:pt x="8" y="8486"/>
                </a:cubicBezTo>
                <a:cubicBezTo>
                  <a:pt x="13" y="8486"/>
                  <a:pt x="16" y="8489"/>
                  <a:pt x="16" y="8494"/>
                </a:cubicBezTo>
                <a:close/>
                <a:moveTo>
                  <a:pt x="16" y="8543"/>
                </a:moveTo>
                <a:lnTo>
                  <a:pt x="16" y="8559"/>
                </a:lnTo>
                <a:cubicBezTo>
                  <a:pt x="16" y="8563"/>
                  <a:pt x="13" y="8567"/>
                  <a:pt x="8" y="8567"/>
                </a:cubicBezTo>
                <a:cubicBezTo>
                  <a:pt x="4" y="8567"/>
                  <a:pt x="0" y="8563"/>
                  <a:pt x="0" y="8559"/>
                </a:cubicBezTo>
                <a:lnTo>
                  <a:pt x="0" y="8543"/>
                </a:lnTo>
                <a:cubicBezTo>
                  <a:pt x="0" y="8538"/>
                  <a:pt x="4" y="8534"/>
                  <a:pt x="8" y="8534"/>
                </a:cubicBezTo>
                <a:cubicBezTo>
                  <a:pt x="13" y="8534"/>
                  <a:pt x="16" y="8538"/>
                  <a:pt x="16" y="8543"/>
                </a:cubicBezTo>
                <a:close/>
                <a:moveTo>
                  <a:pt x="16" y="8591"/>
                </a:moveTo>
                <a:lnTo>
                  <a:pt x="16" y="8608"/>
                </a:lnTo>
                <a:cubicBezTo>
                  <a:pt x="16" y="8612"/>
                  <a:pt x="13" y="8616"/>
                  <a:pt x="8" y="8616"/>
                </a:cubicBezTo>
                <a:cubicBezTo>
                  <a:pt x="4" y="8616"/>
                  <a:pt x="0" y="8612"/>
                  <a:pt x="0" y="8608"/>
                </a:cubicBezTo>
                <a:lnTo>
                  <a:pt x="0" y="8591"/>
                </a:lnTo>
                <a:cubicBezTo>
                  <a:pt x="0" y="8587"/>
                  <a:pt x="4" y="8583"/>
                  <a:pt x="8" y="8583"/>
                </a:cubicBezTo>
                <a:cubicBezTo>
                  <a:pt x="13" y="8583"/>
                  <a:pt x="16" y="8587"/>
                  <a:pt x="16" y="8591"/>
                </a:cubicBezTo>
                <a:close/>
                <a:moveTo>
                  <a:pt x="16" y="8640"/>
                </a:moveTo>
                <a:lnTo>
                  <a:pt x="16" y="8656"/>
                </a:lnTo>
                <a:cubicBezTo>
                  <a:pt x="16" y="8661"/>
                  <a:pt x="13" y="8665"/>
                  <a:pt x="8" y="8665"/>
                </a:cubicBezTo>
                <a:cubicBezTo>
                  <a:pt x="4" y="8665"/>
                  <a:pt x="0" y="8661"/>
                  <a:pt x="0" y="8656"/>
                </a:cubicBezTo>
                <a:lnTo>
                  <a:pt x="0" y="8640"/>
                </a:lnTo>
                <a:cubicBezTo>
                  <a:pt x="0" y="8636"/>
                  <a:pt x="4" y="8632"/>
                  <a:pt x="8" y="8632"/>
                </a:cubicBezTo>
                <a:cubicBezTo>
                  <a:pt x="13" y="8632"/>
                  <a:pt x="16" y="8636"/>
                  <a:pt x="16" y="8640"/>
                </a:cubicBezTo>
                <a:close/>
                <a:moveTo>
                  <a:pt x="16" y="8689"/>
                </a:moveTo>
                <a:lnTo>
                  <a:pt x="16" y="8705"/>
                </a:lnTo>
                <a:cubicBezTo>
                  <a:pt x="16" y="8710"/>
                  <a:pt x="13" y="8713"/>
                  <a:pt x="8" y="8713"/>
                </a:cubicBezTo>
                <a:cubicBezTo>
                  <a:pt x="4" y="8713"/>
                  <a:pt x="0" y="8710"/>
                  <a:pt x="0" y="8705"/>
                </a:cubicBezTo>
                <a:lnTo>
                  <a:pt x="0" y="8689"/>
                </a:lnTo>
                <a:cubicBezTo>
                  <a:pt x="0" y="8684"/>
                  <a:pt x="4" y="8681"/>
                  <a:pt x="8" y="8681"/>
                </a:cubicBezTo>
                <a:cubicBezTo>
                  <a:pt x="13" y="8681"/>
                  <a:pt x="16" y="8684"/>
                  <a:pt x="16" y="8689"/>
                </a:cubicBezTo>
                <a:close/>
                <a:moveTo>
                  <a:pt x="16" y="8738"/>
                </a:moveTo>
                <a:lnTo>
                  <a:pt x="16" y="8754"/>
                </a:lnTo>
                <a:cubicBezTo>
                  <a:pt x="16" y="8758"/>
                  <a:pt x="13" y="8762"/>
                  <a:pt x="8" y="8762"/>
                </a:cubicBezTo>
                <a:cubicBezTo>
                  <a:pt x="4" y="8762"/>
                  <a:pt x="0" y="8758"/>
                  <a:pt x="0" y="8754"/>
                </a:cubicBezTo>
                <a:lnTo>
                  <a:pt x="0" y="8738"/>
                </a:lnTo>
                <a:cubicBezTo>
                  <a:pt x="0" y="8733"/>
                  <a:pt x="4" y="8730"/>
                  <a:pt x="8" y="8730"/>
                </a:cubicBezTo>
                <a:cubicBezTo>
                  <a:pt x="13" y="8730"/>
                  <a:pt x="16" y="8733"/>
                  <a:pt x="16" y="8738"/>
                </a:cubicBezTo>
                <a:close/>
                <a:moveTo>
                  <a:pt x="16" y="8786"/>
                </a:moveTo>
                <a:lnTo>
                  <a:pt x="16" y="8803"/>
                </a:lnTo>
                <a:cubicBezTo>
                  <a:pt x="16" y="8807"/>
                  <a:pt x="13" y="8811"/>
                  <a:pt x="8" y="8811"/>
                </a:cubicBezTo>
                <a:cubicBezTo>
                  <a:pt x="4" y="8811"/>
                  <a:pt x="0" y="8807"/>
                  <a:pt x="0" y="8803"/>
                </a:cubicBezTo>
                <a:lnTo>
                  <a:pt x="0" y="8786"/>
                </a:lnTo>
                <a:cubicBezTo>
                  <a:pt x="0" y="8782"/>
                  <a:pt x="4" y="8778"/>
                  <a:pt x="8" y="8778"/>
                </a:cubicBezTo>
                <a:cubicBezTo>
                  <a:pt x="13" y="8778"/>
                  <a:pt x="16" y="8782"/>
                  <a:pt x="16" y="8786"/>
                </a:cubicBezTo>
                <a:close/>
                <a:moveTo>
                  <a:pt x="16" y="8835"/>
                </a:moveTo>
                <a:lnTo>
                  <a:pt x="16" y="8851"/>
                </a:lnTo>
                <a:cubicBezTo>
                  <a:pt x="16" y="8856"/>
                  <a:pt x="13" y="8860"/>
                  <a:pt x="8" y="8860"/>
                </a:cubicBezTo>
                <a:cubicBezTo>
                  <a:pt x="4" y="8860"/>
                  <a:pt x="0" y="8856"/>
                  <a:pt x="0" y="8851"/>
                </a:cubicBezTo>
                <a:lnTo>
                  <a:pt x="0" y="8835"/>
                </a:lnTo>
                <a:cubicBezTo>
                  <a:pt x="0" y="8831"/>
                  <a:pt x="4" y="8827"/>
                  <a:pt x="8" y="8827"/>
                </a:cubicBezTo>
                <a:cubicBezTo>
                  <a:pt x="13" y="8827"/>
                  <a:pt x="16" y="8831"/>
                  <a:pt x="16" y="8835"/>
                </a:cubicBezTo>
                <a:close/>
                <a:moveTo>
                  <a:pt x="16" y="8884"/>
                </a:moveTo>
                <a:lnTo>
                  <a:pt x="16" y="8900"/>
                </a:lnTo>
                <a:cubicBezTo>
                  <a:pt x="16" y="8905"/>
                  <a:pt x="13" y="8908"/>
                  <a:pt x="8" y="8908"/>
                </a:cubicBezTo>
                <a:cubicBezTo>
                  <a:pt x="4" y="8908"/>
                  <a:pt x="0" y="8905"/>
                  <a:pt x="0" y="8900"/>
                </a:cubicBezTo>
                <a:lnTo>
                  <a:pt x="0" y="8884"/>
                </a:lnTo>
                <a:cubicBezTo>
                  <a:pt x="0" y="8879"/>
                  <a:pt x="4" y="8876"/>
                  <a:pt x="8" y="8876"/>
                </a:cubicBezTo>
                <a:cubicBezTo>
                  <a:pt x="13" y="8876"/>
                  <a:pt x="16" y="8879"/>
                  <a:pt x="16" y="8884"/>
                </a:cubicBezTo>
                <a:close/>
                <a:moveTo>
                  <a:pt x="16" y="8933"/>
                </a:moveTo>
                <a:lnTo>
                  <a:pt x="16" y="8949"/>
                </a:lnTo>
                <a:cubicBezTo>
                  <a:pt x="16" y="8953"/>
                  <a:pt x="13" y="8957"/>
                  <a:pt x="8" y="8957"/>
                </a:cubicBezTo>
                <a:cubicBezTo>
                  <a:pt x="4" y="8957"/>
                  <a:pt x="0" y="8953"/>
                  <a:pt x="0" y="8949"/>
                </a:cubicBezTo>
                <a:lnTo>
                  <a:pt x="0" y="8933"/>
                </a:lnTo>
                <a:cubicBezTo>
                  <a:pt x="0" y="8928"/>
                  <a:pt x="4" y="8925"/>
                  <a:pt x="8" y="8925"/>
                </a:cubicBezTo>
                <a:cubicBezTo>
                  <a:pt x="13" y="8925"/>
                  <a:pt x="16" y="8928"/>
                  <a:pt x="16" y="8933"/>
                </a:cubicBezTo>
                <a:close/>
                <a:moveTo>
                  <a:pt x="16" y="8982"/>
                </a:moveTo>
                <a:lnTo>
                  <a:pt x="16" y="8998"/>
                </a:lnTo>
                <a:cubicBezTo>
                  <a:pt x="16" y="9002"/>
                  <a:pt x="13" y="9006"/>
                  <a:pt x="8" y="9006"/>
                </a:cubicBezTo>
                <a:cubicBezTo>
                  <a:pt x="4" y="9006"/>
                  <a:pt x="0" y="9002"/>
                  <a:pt x="0" y="8998"/>
                </a:cubicBezTo>
                <a:lnTo>
                  <a:pt x="0" y="8982"/>
                </a:lnTo>
                <a:cubicBezTo>
                  <a:pt x="0" y="8977"/>
                  <a:pt x="4" y="8973"/>
                  <a:pt x="8" y="8973"/>
                </a:cubicBezTo>
                <a:cubicBezTo>
                  <a:pt x="13" y="8973"/>
                  <a:pt x="16" y="8977"/>
                  <a:pt x="16" y="8982"/>
                </a:cubicBezTo>
                <a:close/>
                <a:moveTo>
                  <a:pt x="16" y="9030"/>
                </a:moveTo>
                <a:lnTo>
                  <a:pt x="16" y="9047"/>
                </a:lnTo>
                <a:cubicBezTo>
                  <a:pt x="16" y="9051"/>
                  <a:pt x="13" y="9055"/>
                  <a:pt x="8" y="9055"/>
                </a:cubicBezTo>
                <a:cubicBezTo>
                  <a:pt x="4" y="9055"/>
                  <a:pt x="0" y="9051"/>
                  <a:pt x="0" y="9047"/>
                </a:cubicBezTo>
                <a:lnTo>
                  <a:pt x="0" y="9030"/>
                </a:lnTo>
                <a:cubicBezTo>
                  <a:pt x="0" y="9026"/>
                  <a:pt x="4" y="9022"/>
                  <a:pt x="8" y="9022"/>
                </a:cubicBezTo>
                <a:cubicBezTo>
                  <a:pt x="13" y="9022"/>
                  <a:pt x="16" y="9026"/>
                  <a:pt x="16" y="9030"/>
                </a:cubicBezTo>
                <a:close/>
                <a:moveTo>
                  <a:pt x="16" y="9079"/>
                </a:moveTo>
                <a:lnTo>
                  <a:pt x="16" y="9095"/>
                </a:lnTo>
                <a:cubicBezTo>
                  <a:pt x="16" y="9100"/>
                  <a:pt x="13" y="9103"/>
                  <a:pt x="8" y="9103"/>
                </a:cubicBezTo>
                <a:cubicBezTo>
                  <a:pt x="4" y="9103"/>
                  <a:pt x="0" y="9100"/>
                  <a:pt x="0" y="9095"/>
                </a:cubicBezTo>
                <a:lnTo>
                  <a:pt x="0" y="9079"/>
                </a:lnTo>
                <a:cubicBezTo>
                  <a:pt x="0" y="9075"/>
                  <a:pt x="4" y="9071"/>
                  <a:pt x="8" y="9071"/>
                </a:cubicBezTo>
                <a:cubicBezTo>
                  <a:pt x="13" y="9071"/>
                  <a:pt x="16" y="9075"/>
                  <a:pt x="16" y="9079"/>
                </a:cubicBezTo>
                <a:close/>
                <a:moveTo>
                  <a:pt x="16" y="9128"/>
                </a:moveTo>
                <a:lnTo>
                  <a:pt x="16" y="9144"/>
                </a:lnTo>
                <a:cubicBezTo>
                  <a:pt x="16" y="9149"/>
                  <a:pt x="13" y="9152"/>
                  <a:pt x="8" y="9152"/>
                </a:cubicBezTo>
                <a:cubicBezTo>
                  <a:pt x="4" y="9152"/>
                  <a:pt x="0" y="9149"/>
                  <a:pt x="0" y="9144"/>
                </a:cubicBezTo>
                <a:lnTo>
                  <a:pt x="0" y="9128"/>
                </a:lnTo>
                <a:cubicBezTo>
                  <a:pt x="0" y="9123"/>
                  <a:pt x="4" y="9120"/>
                  <a:pt x="8" y="9120"/>
                </a:cubicBezTo>
                <a:cubicBezTo>
                  <a:pt x="13" y="9120"/>
                  <a:pt x="16" y="9123"/>
                  <a:pt x="16" y="9128"/>
                </a:cubicBezTo>
                <a:close/>
                <a:moveTo>
                  <a:pt x="16" y="9177"/>
                </a:moveTo>
                <a:lnTo>
                  <a:pt x="16" y="9193"/>
                </a:lnTo>
                <a:cubicBezTo>
                  <a:pt x="16" y="9197"/>
                  <a:pt x="13" y="9201"/>
                  <a:pt x="8" y="9201"/>
                </a:cubicBezTo>
                <a:cubicBezTo>
                  <a:pt x="4" y="9201"/>
                  <a:pt x="0" y="9197"/>
                  <a:pt x="0" y="9193"/>
                </a:cubicBezTo>
                <a:lnTo>
                  <a:pt x="0" y="9177"/>
                </a:lnTo>
                <a:cubicBezTo>
                  <a:pt x="0" y="9172"/>
                  <a:pt x="4" y="9168"/>
                  <a:pt x="8" y="9168"/>
                </a:cubicBezTo>
                <a:cubicBezTo>
                  <a:pt x="13" y="9168"/>
                  <a:pt x="16" y="9172"/>
                  <a:pt x="16" y="9177"/>
                </a:cubicBezTo>
                <a:close/>
                <a:moveTo>
                  <a:pt x="16" y="9225"/>
                </a:moveTo>
                <a:lnTo>
                  <a:pt x="16" y="9242"/>
                </a:lnTo>
                <a:cubicBezTo>
                  <a:pt x="16" y="9246"/>
                  <a:pt x="13" y="9250"/>
                  <a:pt x="8" y="9250"/>
                </a:cubicBezTo>
                <a:cubicBezTo>
                  <a:pt x="4" y="9250"/>
                  <a:pt x="0" y="9246"/>
                  <a:pt x="0" y="9242"/>
                </a:cubicBezTo>
                <a:lnTo>
                  <a:pt x="0" y="9225"/>
                </a:lnTo>
                <a:cubicBezTo>
                  <a:pt x="0" y="9221"/>
                  <a:pt x="4" y="9217"/>
                  <a:pt x="8" y="9217"/>
                </a:cubicBezTo>
                <a:cubicBezTo>
                  <a:pt x="13" y="9217"/>
                  <a:pt x="16" y="9221"/>
                  <a:pt x="16" y="9225"/>
                </a:cubicBezTo>
                <a:close/>
                <a:moveTo>
                  <a:pt x="16" y="9274"/>
                </a:moveTo>
                <a:lnTo>
                  <a:pt x="16" y="9290"/>
                </a:lnTo>
                <a:cubicBezTo>
                  <a:pt x="16" y="9295"/>
                  <a:pt x="13" y="9299"/>
                  <a:pt x="8" y="9299"/>
                </a:cubicBezTo>
                <a:cubicBezTo>
                  <a:pt x="4" y="9299"/>
                  <a:pt x="0" y="9295"/>
                  <a:pt x="0" y="9290"/>
                </a:cubicBezTo>
                <a:lnTo>
                  <a:pt x="0" y="9274"/>
                </a:lnTo>
                <a:cubicBezTo>
                  <a:pt x="0" y="9270"/>
                  <a:pt x="4" y="9266"/>
                  <a:pt x="8" y="9266"/>
                </a:cubicBezTo>
                <a:cubicBezTo>
                  <a:pt x="13" y="9266"/>
                  <a:pt x="16" y="9270"/>
                  <a:pt x="16" y="9274"/>
                </a:cubicBezTo>
                <a:close/>
                <a:moveTo>
                  <a:pt x="16" y="9323"/>
                </a:moveTo>
                <a:lnTo>
                  <a:pt x="16" y="9339"/>
                </a:lnTo>
                <a:cubicBezTo>
                  <a:pt x="16" y="9344"/>
                  <a:pt x="13" y="9347"/>
                  <a:pt x="8" y="9347"/>
                </a:cubicBezTo>
                <a:cubicBezTo>
                  <a:pt x="4" y="9347"/>
                  <a:pt x="0" y="9344"/>
                  <a:pt x="0" y="9339"/>
                </a:cubicBezTo>
                <a:lnTo>
                  <a:pt x="0" y="9323"/>
                </a:lnTo>
                <a:cubicBezTo>
                  <a:pt x="0" y="9318"/>
                  <a:pt x="4" y="9315"/>
                  <a:pt x="8" y="9315"/>
                </a:cubicBezTo>
                <a:cubicBezTo>
                  <a:pt x="13" y="9315"/>
                  <a:pt x="16" y="9318"/>
                  <a:pt x="16" y="9323"/>
                </a:cubicBezTo>
                <a:close/>
                <a:moveTo>
                  <a:pt x="16" y="9372"/>
                </a:moveTo>
                <a:lnTo>
                  <a:pt x="16" y="9388"/>
                </a:lnTo>
                <a:cubicBezTo>
                  <a:pt x="16" y="9392"/>
                  <a:pt x="13" y="9396"/>
                  <a:pt x="8" y="9396"/>
                </a:cubicBezTo>
                <a:cubicBezTo>
                  <a:pt x="4" y="9396"/>
                  <a:pt x="0" y="9392"/>
                  <a:pt x="0" y="9388"/>
                </a:cubicBezTo>
                <a:lnTo>
                  <a:pt x="0" y="9372"/>
                </a:lnTo>
                <a:cubicBezTo>
                  <a:pt x="0" y="9367"/>
                  <a:pt x="4" y="9364"/>
                  <a:pt x="8" y="9364"/>
                </a:cubicBezTo>
                <a:cubicBezTo>
                  <a:pt x="13" y="9364"/>
                  <a:pt x="16" y="9367"/>
                  <a:pt x="16" y="9372"/>
                </a:cubicBezTo>
                <a:close/>
                <a:moveTo>
                  <a:pt x="16" y="9420"/>
                </a:moveTo>
                <a:lnTo>
                  <a:pt x="16" y="9437"/>
                </a:lnTo>
                <a:cubicBezTo>
                  <a:pt x="16" y="9441"/>
                  <a:pt x="13" y="9445"/>
                  <a:pt x="8" y="9445"/>
                </a:cubicBezTo>
                <a:cubicBezTo>
                  <a:pt x="4" y="9445"/>
                  <a:pt x="0" y="9441"/>
                  <a:pt x="0" y="9437"/>
                </a:cubicBezTo>
                <a:lnTo>
                  <a:pt x="0" y="9420"/>
                </a:lnTo>
                <a:cubicBezTo>
                  <a:pt x="0" y="9416"/>
                  <a:pt x="4" y="9412"/>
                  <a:pt x="8" y="9412"/>
                </a:cubicBezTo>
                <a:cubicBezTo>
                  <a:pt x="13" y="9412"/>
                  <a:pt x="16" y="9416"/>
                  <a:pt x="16" y="9420"/>
                </a:cubicBezTo>
                <a:close/>
                <a:moveTo>
                  <a:pt x="16" y="9469"/>
                </a:moveTo>
                <a:lnTo>
                  <a:pt x="16" y="9485"/>
                </a:lnTo>
                <a:cubicBezTo>
                  <a:pt x="16" y="9490"/>
                  <a:pt x="13" y="9494"/>
                  <a:pt x="8" y="9494"/>
                </a:cubicBezTo>
                <a:cubicBezTo>
                  <a:pt x="4" y="9494"/>
                  <a:pt x="0" y="9490"/>
                  <a:pt x="0" y="9485"/>
                </a:cubicBezTo>
                <a:lnTo>
                  <a:pt x="0" y="9469"/>
                </a:lnTo>
                <a:cubicBezTo>
                  <a:pt x="0" y="9465"/>
                  <a:pt x="4" y="9461"/>
                  <a:pt x="8" y="9461"/>
                </a:cubicBezTo>
                <a:cubicBezTo>
                  <a:pt x="13" y="9461"/>
                  <a:pt x="16" y="9465"/>
                  <a:pt x="16" y="9469"/>
                </a:cubicBezTo>
                <a:close/>
                <a:moveTo>
                  <a:pt x="16" y="9518"/>
                </a:moveTo>
                <a:lnTo>
                  <a:pt x="16" y="9534"/>
                </a:lnTo>
                <a:cubicBezTo>
                  <a:pt x="16" y="9539"/>
                  <a:pt x="13" y="9542"/>
                  <a:pt x="8" y="9542"/>
                </a:cubicBezTo>
                <a:cubicBezTo>
                  <a:pt x="4" y="9542"/>
                  <a:pt x="0" y="9539"/>
                  <a:pt x="0" y="9534"/>
                </a:cubicBezTo>
                <a:lnTo>
                  <a:pt x="0" y="9518"/>
                </a:lnTo>
                <a:cubicBezTo>
                  <a:pt x="0" y="9513"/>
                  <a:pt x="4" y="9510"/>
                  <a:pt x="8" y="9510"/>
                </a:cubicBezTo>
                <a:cubicBezTo>
                  <a:pt x="13" y="9510"/>
                  <a:pt x="16" y="9513"/>
                  <a:pt x="16" y="9518"/>
                </a:cubicBezTo>
                <a:close/>
                <a:moveTo>
                  <a:pt x="16" y="9567"/>
                </a:moveTo>
                <a:lnTo>
                  <a:pt x="16" y="9583"/>
                </a:lnTo>
                <a:cubicBezTo>
                  <a:pt x="16" y="9587"/>
                  <a:pt x="13" y="9591"/>
                  <a:pt x="8" y="9591"/>
                </a:cubicBezTo>
                <a:cubicBezTo>
                  <a:pt x="4" y="9591"/>
                  <a:pt x="0" y="9587"/>
                  <a:pt x="0" y="9583"/>
                </a:cubicBezTo>
                <a:lnTo>
                  <a:pt x="0" y="9567"/>
                </a:lnTo>
                <a:cubicBezTo>
                  <a:pt x="0" y="9562"/>
                  <a:pt x="4" y="9559"/>
                  <a:pt x="8" y="9559"/>
                </a:cubicBezTo>
                <a:cubicBezTo>
                  <a:pt x="13" y="9559"/>
                  <a:pt x="16" y="9562"/>
                  <a:pt x="16" y="9567"/>
                </a:cubicBezTo>
                <a:close/>
                <a:moveTo>
                  <a:pt x="16" y="9616"/>
                </a:moveTo>
                <a:lnTo>
                  <a:pt x="16" y="9632"/>
                </a:lnTo>
                <a:cubicBezTo>
                  <a:pt x="16" y="9636"/>
                  <a:pt x="13" y="9640"/>
                  <a:pt x="8" y="9640"/>
                </a:cubicBezTo>
                <a:cubicBezTo>
                  <a:pt x="4" y="9640"/>
                  <a:pt x="0" y="9636"/>
                  <a:pt x="0" y="9632"/>
                </a:cubicBezTo>
                <a:lnTo>
                  <a:pt x="0" y="9616"/>
                </a:lnTo>
                <a:cubicBezTo>
                  <a:pt x="0" y="9611"/>
                  <a:pt x="4" y="9607"/>
                  <a:pt x="8" y="9607"/>
                </a:cubicBezTo>
                <a:cubicBezTo>
                  <a:pt x="13" y="9607"/>
                  <a:pt x="16" y="9611"/>
                  <a:pt x="16" y="9616"/>
                </a:cubicBezTo>
                <a:close/>
                <a:moveTo>
                  <a:pt x="16" y="9664"/>
                </a:moveTo>
                <a:lnTo>
                  <a:pt x="16" y="9681"/>
                </a:lnTo>
                <a:cubicBezTo>
                  <a:pt x="16" y="9685"/>
                  <a:pt x="13" y="9689"/>
                  <a:pt x="8" y="9689"/>
                </a:cubicBezTo>
                <a:cubicBezTo>
                  <a:pt x="4" y="9689"/>
                  <a:pt x="0" y="9685"/>
                  <a:pt x="0" y="9681"/>
                </a:cubicBezTo>
                <a:lnTo>
                  <a:pt x="0" y="9664"/>
                </a:lnTo>
                <a:cubicBezTo>
                  <a:pt x="0" y="9660"/>
                  <a:pt x="4" y="9656"/>
                  <a:pt x="8" y="9656"/>
                </a:cubicBezTo>
                <a:cubicBezTo>
                  <a:pt x="13" y="9656"/>
                  <a:pt x="16" y="9660"/>
                  <a:pt x="16" y="9664"/>
                </a:cubicBezTo>
                <a:close/>
                <a:moveTo>
                  <a:pt x="16" y="9713"/>
                </a:moveTo>
                <a:lnTo>
                  <a:pt x="16" y="9729"/>
                </a:lnTo>
                <a:cubicBezTo>
                  <a:pt x="16" y="9734"/>
                  <a:pt x="13" y="9737"/>
                  <a:pt x="8" y="9737"/>
                </a:cubicBezTo>
                <a:cubicBezTo>
                  <a:pt x="4" y="9737"/>
                  <a:pt x="0" y="9734"/>
                  <a:pt x="0" y="9729"/>
                </a:cubicBezTo>
                <a:lnTo>
                  <a:pt x="0" y="9713"/>
                </a:lnTo>
                <a:cubicBezTo>
                  <a:pt x="0" y="9709"/>
                  <a:pt x="4" y="9705"/>
                  <a:pt x="8" y="9705"/>
                </a:cubicBezTo>
                <a:cubicBezTo>
                  <a:pt x="13" y="9705"/>
                  <a:pt x="16" y="9709"/>
                  <a:pt x="16" y="9713"/>
                </a:cubicBezTo>
                <a:close/>
                <a:moveTo>
                  <a:pt x="16" y="9762"/>
                </a:moveTo>
                <a:lnTo>
                  <a:pt x="16" y="9778"/>
                </a:lnTo>
                <a:cubicBezTo>
                  <a:pt x="16" y="9783"/>
                  <a:pt x="13" y="9786"/>
                  <a:pt x="8" y="9786"/>
                </a:cubicBezTo>
                <a:cubicBezTo>
                  <a:pt x="4" y="9786"/>
                  <a:pt x="0" y="9783"/>
                  <a:pt x="0" y="9778"/>
                </a:cubicBezTo>
                <a:lnTo>
                  <a:pt x="0" y="9762"/>
                </a:lnTo>
                <a:cubicBezTo>
                  <a:pt x="0" y="9757"/>
                  <a:pt x="4" y="9754"/>
                  <a:pt x="8" y="9754"/>
                </a:cubicBezTo>
                <a:cubicBezTo>
                  <a:pt x="13" y="9754"/>
                  <a:pt x="16" y="9757"/>
                  <a:pt x="16" y="9762"/>
                </a:cubicBezTo>
                <a:close/>
                <a:moveTo>
                  <a:pt x="16" y="9811"/>
                </a:moveTo>
                <a:lnTo>
                  <a:pt x="16" y="9827"/>
                </a:lnTo>
                <a:cubicBezTo>
                  <a:pt x="16" y="9831"/>
                  <a:pt x="13" y="9835"/>
                  <a:pt x="8" y="9835"/>
                </a:cubicBezTo>
                <a:cubicBezTo>
                  <a:pt x="4" y="9835"/>
                  <a:pt x="0" y="9831"/>
                  <a:pt x="0" y="9827"/>
                </a:cubicBezTo>
                <a:lnTo>
                  <a:pt x="0" y="9811"/>
                </a:lnTo>
                <a:cubicBezTo>
                  <a:pt x="0" y="9806"/>
                  <a:pt x="4" y="9802"/>
                  <a:pt x="8" y="9802"/>
                </a:cubicBezTo>
                <a:cubicBezTo>
                  <a:pt x="13" y="9802"/>
                  <a:pt x="16" y="9806"/>
                  <a:pt x="16" y="9811"/>
                </a:cubicBezTo>
                <a:close/>
                <a:moveTo>
                  <a:pt x="16" y="9859"/>
                </a:moveTo>
                <a:lnTo>
                  <a:pt x="16" y="9876"/>
                </a:lnTo>
                <a:cubicBezTo>
                  <a:pt x="16" y="9880"/>
                  <a:pt x="13" y="9884"/>
                  <a:pt x="8" y="9884"/>
                </a:cubicBezTo>
                <a:cubicBezTo>
                  <a:pt x="4" y="9884"/>
                  <a:pt x="0" y="9880"/>
                  <a:pt x="0" y="9876"/>
                </a:cubicBezTo>
                <a:lnTo>
                  <a:pt x="0" y="9859"/>
                </a:lnTo>
                <a:cubicBezTo>
                  <a:pt x="0" y="9855"/>
                  <a:pt x="4" y="9851"/>
                  <a:pt x="8" y="9851"/>
                </a:cubicBezTo>
                <a:cubicBezTo>
                  <a:pt x="13" y="9851"/>
                  <a:pt x="16" y="9855"/>
                  <a:pt x="16" y="9859"/>
                </a:cubicBezTo>
                <a:close/>
                <a:moveTo>
                  <a:pt x="16" y="9908"/>
                </a:moveTo>
                <a:lnTo>
                  <a:pt x="16" y="9924"/>
                </a:lnTo>
                <a:cubicBezTo>
                  <a:pt x="16" y="9929"/>
                  <a:pt x="13" y="9933"/>
                  <a:pt x="8" y="9933"/>
                </a:cubicBezTo>
                <a:cubicBezTo>
                  <a:pt x="4" y="9933"/>
                  <a:pt x="0" y="9929"/>
                  <a:pt x="0" y="9924"/>
                </a:cubicBezTo>
                <a:lnTo>
                  <a:pt x="0" y="9908"/>
                </a:lnTo>
                <a:cubicBezTo>
                  <a:pt x="0" y="9904"/>
                  <a:pt x="4" y="9900"/>
                  <a:pt x="8" y="9900"/>
                </a:cubicBezTo>
                <a:cubicBezTo>
                  <a:pt x="13" y="9900"/>
                  <a:pt x="16" y="9904"/>
                  <a:pt x="16" y="9908"/>
                </a:cubicBezTo>
                <a:close/>
                <a:moveTo>
                  <a:pt x="16" y="9957"/>
                </a:moveTo>
                <a:lnTo>
                  <a:pt x="16" y="9973"/>
                </a:lnTo>
                <a:cubicBezTo>
                  <a:pt x="16" y="9978"/>
                  <a:pt x="13" y="9981"/>
                  <a:pt x="8" y="9981"/>
                </a:cubicBezTo>
                <a:cubicBezTo>
                  <a:pt x="4" y="9981"/>
                  <a:pt x="0" y="9978"/>
                  <a:pt x="0" y="9973"/>
                </a:cubicBezTo>
                <a:lnTo>
                  <a:pt x="0" y="9957"/>
                </a:lnTo>
                <a:cubicBezTo>
                  <a:pt x="0" y="9952"/>
                  <a:pt x="4" y="9949"/>
                  <a:pt x="8" y="9949"/>
                </a:cubicBezTo>
                <a:cubicBezTo>
                  <a:pt x="13" y="9949"/>
                  <a:pt x="16" y="9952"/>
                  <a:pt x="16" y="9957"/>
                </a:cubicBezTo>
                <a:close/>
                <a:moveTo>
                  <a:pt x="16" y="10006"/>
                </a:moveTo>
                <a:lnTo>
                  <a:pt x="16" y="10022"/>
                </a:lnTo>
                <a:cubicBezTo>
                  <a:pt x="16" y="10026"/>
                  <a:pt x="13" y="10030"/>
                  <a:pt x="8" y="10030"/>
                </a:cubicBezTo>
                <a:cubicBezTo>
                  <a:pt x="4" y="10030"/>
                  <a:pt x="0" y="10026"/>
                  <a:pt x="0" y="10022"/>
                </a:cubicBezTo>
                <a:lnTo>
                  <a:pt x="0" y="10006"/>
                </a:lnTo>
                <a:cubicBezTo>
                  <a:pt x="0" y="10001"/>
                  <a:pt x="4" y="9998"/>
                  <a:pt x="8" y="9998"/>
                </a:cubicBezTo>
                <a:cubicBezTo>
                  <a:pt x="13" y="9998"/>
                  <a:pt x="16" y="10001"/>
                  <a:pt x="16" y="10006"/>
                </a:cubicBezTo>
                <a:close/>
                <a:moveTo>
                  <a:pt x="16" y="10054"/>
                </a:moveTo>
                <a:lnTo>
                  <a:pt x="16" y="10071"/>
                </a:lnTo>
                <a:cubicBezTo>
                  <a:pt x="16" y="10075"/>
                  <a:pt x="13" y="10079"/>
                  <a:pt x="8" y="10079"/>
                </a:cubicBezTo>
                <a:cubicBezTo>
                  <a:pt x="4" y="10079"/>
                  <a:pt x="0" y="10075"/>
                  <a:pt x="0" y="10071"/>
                </a:cubicBezTo>
                <a:lnTo>
                  <a:pt x="0" y="10054"/>
                </a:lnTo>
                <a:cubicBezTo>
                  <a:pt x="0" y="10050"/>
                  <a:pt x="4" y="10046"/>
                  <a:pt x="8" y="10046"/>
                </a:cubicBezTo>
                <a:cubicBezTo>
                  <a:pt x="13" y="10046"/>
                  <a:pt x="16" y="10050"/>
                  <a:pt x="16" y="10054"/>
                </a:cubicBezTo>
                <a:close/>
                <a:moveTo>
                  <a:pt x="16" y="10103"/>
                </a:moveTo>
                <a:lnTo>
                  <a:pt x="16" y="10119"/>
                </a:lnTo>
                <a:cubicBezTo>
                  <a:pt x="16" y="10124"/>
                  <a:pt x="13" y="10128"/>
                  <a:pt x="8" y="10128"/>
                </a:cubicBezTo>
                <a:cubicBezTo>
                  <a:pt x="4" y="10128"/>
                  <a:pt x="0" y="10124"/>
                  <a:pt x="0" y="10119"/>
                </a:cubicBezTo>
                <a:lnTo>
                  <a:pt x="0" y="10103"/>
                </a:lnTo>
                <a:cubicBezTo>
                  <a:pt x="0" y="10099"/>
                  <a:pt x="4" y="10095"/>
                  <a:pt x="8" y="10095"/>
                </a:cubicBezTo>
                <a:cubicBezTo>
                  <a:pt x="13" y="10095"/>
                  <a:pt x="16" y="10099"/>
                  <a:pt x="16" y="10103"/>
                </a:cubicBezTo>
                <a:close/>
                <a:moveTo>
                  <a:pt x="16" y="10152"/>
                </a:moveTo>
                <a:lnTo>
                  <a:pt x="16" y="10168"/>
                </a:lnTo>
                <a:cubicBezTo>
                  <a:pt x="16" y="10173"/>
                  <a:pt x="13" y="10176"/>
                  <a:pt x="8" y="10176"/>
                </a:cubicBezTo>
                <a:cubicBezTo>
                  <a:pt x="4" y="10176"/>
                  <a:pt x="0" y="10173"/>
                  <a:pt x="0" y="10168"/>
                </a:cubicBezTo>
                <a:lnTo>
                  <a:pt x="0" y="10152"/>
                </a:lnTo>
                <a:cubicBezTo>
                  <a:pt x="0" y="10147"/>
                  <a:pt x="4" y="10144"/>
                  <a:pt x="8" y="10144"/>
                </a:cubicBezTo>
                <a:cubicBezTo>
                  <a:pt x="13" y="10144"/>
                  <a:pt x="16" y="10147"/>
                  <a:pt x="16" y="10152"/>
                </a:cubicBezTo>
                <a:close/>
                <a:moveTo>
                  <a:pt x="16" y="10201"/>
                </a:moveTo>
                <a:lnTo>
                  <a:pt x="16" y="10217"/>
                </a:lnTo>
                <a:cubicBezTo>
                  <a:pt x="16" y="10221"/>
                  <a:pt x="13" y="10225"/>
                  <a:pt x="8" y="10225"/>
                </a:cubicBezTo>
                <a:cubicBezTo>
                  <a:pt x="4" y="10225"/>
                  <a:pt x="0" y="10221"/>
                  <a:pt x="0" y="10217"/>
                </a:cubicBezTo>
                <a:lnTo>
                  <a:pt x="0" y="10201"/>
                </a:lnTo>
                <a:cubicBezTo>
                  <a:pt x="0" y="10196"/>
                  <a:pt x="4" y="10193"/>
                  <a:pt x="8" y="10193"/>
                </a:cubicBezTo>
                <a:cubicBezTo>
                  <a:pt x="13" y="10193"/>
                  <a:pt x="16" y="10196"/>
                  <a:pt x="16" y="10201"/>
                </a:cubicBezTo>
                <a:close/>
                <a:moveTo>
                  <a:pt x="16" y="10250"/>
                </a:moveTo>
                <a:lnTo>
                  <a:pt x="16" y="10266"/>
                </a:lnTo>
                <a:cubicBezTo>
                  <a:pt x="16" y="10270"/>
                  <a:pt x="13" y="10274"/>
                  <a:pt x="8" y="10274"/>
                </a:cubicBezTo>
                <a:cubicBezTo>
                  <a:pt x="4" y="10274"/>
                  <a:pt x="0" y="10270"/>
                  <a:pt x="0" y="10266"/>
                </a:cubicBezTo>
                <a:lnTo>
                  <a:pt x="0" y="10250"/>
                </a:lnTo>
                <a:cubicBezTo>
                  <a:pt x="0" y="10245"/>
                  <a:pt x="4" y="10241"/>
                  <a:pt x="8" y="10241"/>
                </a:cubicBezTo>
                <a:cubicBezTo>
                  <a:pt x="13" y="10241"/>
                  <a:pt x="16" y="10245"/>
                  <a:pt x="16" y="10250"/>
                </a:cubicBezTo>
                <a:close/>
                <a:moveTo>
                  <a:pt x="16" y="10298"/>
                </a:moveTo>
                <a:lnTo>
                  <a:pt x="16" y="10315"/>
                </a:lnTo>
                <a:cubicBezTo>
                  <a:pt x="16" y="10319"/>
                  <a:pt x="13" y="10323"/>
                  <a:pt x="8" y="10323"/>
                </a:cubicBezTo>
                <a:cubicBezTo>
                  <a:pt x="4" y="10323"/>
                  <a:pt x="0" y="10319"/>
                  <a:pt x="0" y="10315"/>
                </a:cubicBezTo>
                <a:lnTo>
                  <a:pt x="0" y="10298"/>
                </a:lnTo>
                <a:cubicBezTo>
                  <a:pt x="0" y="10294"/>
                  <a:pt x="4" y="10290"/>
                  <a:pt x="8" y="10290"/>
                </a:cubicBezTo>
                <a:cubicBezTo>
                  <a:pt x="13" y="10290"/>
                  <a:pt x="16" y="10294"/>
                  <a:pt x="16" y="10298"/>
                </a:cubicBezTo>
                <a:close/>
                <a:moveTo>
                  <a:pt x="16" y="10347"/>
                </a:moveTo>
                <a:lnTo>
                  <a:pt x="16" y="10363"/>
                </a:lnTo>
                <a:cubicBezTo>
                  <a:pt x="16" y="10368"/>
                  <a:pt x="13" y="10371"/>
                  <a:pt x="8" y="10371"/>
                </a:cubicBezTo>
                <a:cubicBezTo>
                  <a:pt x="4" y="10371"/>
                  <a:pt x="0" y="10368"/>
                  <a:pt x="0" y="10363"/>
                </a:cubicBezTo>
                <a:lnTo>
                  <a:pt x="0" y="10347"/>
                </a:lnTo>
                <a:cubicBezTo>
                  <a:pt x="0" y="10343"/>
                  <a:pt x="4" y="10339"/>
                  <a:pt x="8" y="10339"/>
                </a:cubicBezTo>
                <a:cubicBezTo>
                  <a:pt x="13" y="10339"/>
                  <a:pt x="16" y="10343"/>
                  <a:pt x="16" y="10347"/>
                </a:cubicBezTo>
                <a:close/>
                <a:moveTo>
                  <a:pt x="16" y="10396"/>
                </a:moveTo>
                <a:lnTo>
                  <a:pt x="16" y="10412"/>
                </a:lnTo>
                <a:cubicBezTo>
                  <a:pt x="16" y="10417"/>
                  <a:pt x="13" y="10420"/>
                  <a:pt x="8" y="10420"/>
                </a:cubicBezTo>
                <a:cubicBezTo>
                  <a:pt x="4" y="10420"/>
                  <a:pt x="0" y="10417"/>
                  <a:pt x="0" y="10412"/>
                </a:cubicBezTo>
                <a:lnTo>
                  <a:pt x="0" y="10396"/>
                </a:lnTo>
                <a:cubicBezTo>
                  <a:pt x="0" y="10391"/>
                  <a:pt x="4" y="10388"/>
                  <a:pt x="8" y="10388"/>
                </a:cubicBezTo>
                <a:cubicBezTo>
                  <a:pt x="13" y="10388"/>
                  <a:pt x="16" y="10391"/>
                  <a:pt x="16" y="10396"/>
                </a:cubicBezTo>
                <a:close/>
                <a:moveTo>
                  <a:pt x="16" y="10445"/>
                </a:moveTo>
                <a:lnTo>
                  <a:pt x="16" y="10461"/>
                </a:lnTo>
                <a:cubicBezTo>
                  <a:pt x="16" y="10465"/>
                  <a:pt x="13" y="10469"/>
                  <a:pt x="8" y="10469"/>
                </a:cubicBezTo>
                <a:cubicBezTo>
                  <a:pt x="4" y="10469"/>
                  <a:pt x="0" y="10465"/>
                  <a:pt x="0" y="10461"/>
                </a:cubicBezTo>
                <a:lnTo>
                  <a:pt x="0" y="10445"/>
                </a:lnTo>
                <a:cubicBezTo>
                  <a:pt x="0" y="10440"/>
                  <a:pt x="4" y="10436"/>
                  <a:pt x="8" y="10436"/>
                </a:cubicBezTo>
                <a:cubicBezTo>
                  <a:pt x="13" y="10436"/>
                  <a:pt x="16" y="10440"/>
                  <a:pt x="16" y="10445"/>
                </a:cubicBezTo>
                <a:close/>
                <a:moveTo>
                  <a:pt x="16" y="10493"/>
                </a:moveTo>
                <a:lnTo>
                  <a:pt x="16" y="10510"/>
                </a:lnTo>
                <a:cubicBezTo>
                  <a:pt x="16" y="10514"/>
                  <a:pt x="13" y="10518"/>
                  <a:pt x="8" y="10518"/>
                </a:cubicBezTo>
                <a:cubicBezTo>
                  <a:pt x="4" y="10518"/>
                  <a:pt x="0" y="10514"/>
                  <a:pt x="0" y="10510"/>
                </a:cubicBezTo>
                <a:lnTo>
                  <a:pt x="0" y="10493"/>
                </a:lnTo>
                <a:cubicBezTo>
                  <a:pt x="0" y="10489"/>
                  <a:pt x="4" y="10485"/>
                  <a:pt x="8" y="10485"/>
                </a:cubicBezTo>
                <a:cubicBezTo>
                  <a:pt x="13" y="10485"/>
                  <a:pt x="16" y="10489"/>
                  <a:pt x="16" y="10493"/>
                </a:cubicBezTo>
                <a:close/>
                <a:moveTo>
                  <a:pt x="16" y="10542"/>
                </a:moveTo>
                <a:lnTo>
                  <a:pt x="16" y="10558"/>
                </a:lnTo>
                <a:cubicBezTo>
                  <a:pt x="16" y="10563"/>
                  <a:pt x="13" y="10567"/>
                  <a:pt x="8" y="10567"/>
                </a:cubicBezTo>
                <a:cubicBezTo>
                  <a:pt x="4" y="10567"/>
                  <a:pt x="0" y="10563"/>
                  <a:pt x="0" y="10558"/>
                </a:cubicBezTo>
                <a:lnTo>
                  <a:pt x="0" y="10542"/>
                </a:lnTo>
                <a:cubicBezTo>
                  <a:pt x="0" y="10538"/>
                  <a:pt x="4" y="10534"/>
                  <a:pt x="8" y="10534"/>
                </a:cubicBezTo>
                <a:cubicBezTo>
                  <a:pt x="13" y="10534"/>
                  <a:pt x="16" y="10538"/>
                  <a:pt x="16" y="10542"/>
                </a:cubicBezTo>
                <a:close/>
                <a:moveTo>
                  <a:pt x="16" y="10591"/>
                </a:moveTo>
                <a:lnTo>
                  <a:pt x="16" y="10607"/>
                </a:lnTo>
                <a:cubicBezTo>
                  <a:pt x="16" y="10612"/>
                  <a:pt x="13" y="10615"/>
                  <a:pt x="8" y="10615"/>
                </a:cubicBezTo>
                <a:cubicBezTo>
                  <a:pt x="4" y="10615"/>
                  <a:pt x="0" y="10612"/>
                  <a:pt x="0" y="10607"/>
                </a:cubicBezTo>
                <a:lnTo>
                  <a:pt x="0" y="10591"/>
                </a:lnTo>
                <a:cubicBezTo>
                  <a:pt x="0" y="10586"/>
                  <a:pt x="4" y="10583"/>
                  <a:pt x="8" y="10583"/>
                </a:cubicBezTo>
                <a:cubicBezTo>
                  <a:pt x="13" y="10583"/>
                  <a:pt x="16" y="10586"/>
                  <a:pt x="16" y="10591"/>
                </a:cubicBezTo>
                <a:close/>
                <a:moveTo>
                  <a:pt x="16" y="10640"/>
                </a:moveTo>
                <a:lnTo>
                  <a:pt x="16" y="10656"/>
                </a:lnTo>
                <a:cubicBezTo>
                  <a:pt x="16" y="10660"/>
                  <a:pt x="13" y="10664"/>
                  <a:pt x="8" y="10664"/>
                </a:cubicBezTo>
                <a:cubicBezTo>
                  <a:pt x="4" y="10664"/>
                  <a:pt x="0" y="10660"/>
                  <a:pt x="0" y="10656"/>
                </a:cubicBezTo>
                <a:lnTo>
                  <a:pt x="0" y="10640"/>
                </a:lnTo>
                <a:cubicBezTo>
                  <a:pt x="0" y="10635"/>
                  <a:pt x="4" y="10632"/>
                  <a:pt x="8" y="10632"/>
                </a:cubicBezTo>
                <a:cubicBezTo>
                  <a:pt x="13" y="10632"/>
                  <a:pt x="16" y="10635"/>
                  <a:pt x="16" y="10640"/>
                </a:cubicBezTo>
                <a:close/>
                <a:moveTo>
                  <a:pt x="16" y="10688"/>
                </a:moveTo>
                <a:lnTo>
                  <a:pt x="16" y="10705"/>
                </a:lnTo>
                <a:cubicBezTo>
                  <a:pt x="16" y="10709"/>
                  <a:pt x="13" y="10713"/>
                  <a:pt x="8" y="10713"/>
                </a:cubicBezTo>
                <a:cubicBezTo>
                  <a:pt x="4" y="10713"/>
                  <a:pt x="0" y="10709"/>
                  <a:pt x="0" y="10705"/>
                </a:cubicBezTo>
                <a:lnTo>
                  <a:pt x="0" y="10688"/>
                </a:lnTo>
                <a:cubicBezTo>
                  <a:pt x="0" y="10684"/>
                  <a:pt x="4" y="10680"/>
                  <a:pt x="8" y="10680"/>
                </a:cubicBezTo>
                <a:cubicBezTo>
                  <a:pt x="13" y="10680"/>
                  <a:pt x="16" y="10684"/>
                  <a:pt x="16" y="10688"/>
                </a:cubicBezTo>
                <a:close/>
                <a:moveTo>
                  <a:pt x="16" y="10737"/>
                </a:moveTo>
                <a:lnTo>
                  <a:pt x="16" y="10753"/>
                </a:lnTo>
                <a:cubicBezTo>
                  <a:pt x="16" y="10758"/>
                  <a:pt x="13" y="10762"/>
                  <a:pt x="8" y="10762"/>
                </a:cubicBezTo>
                <a:cubicBezTo>
                  <a:pt x="4" y="10762"/>
                  <a:pt x="0" y="10758"/>
                  <a:pt x="0" y="10753"/>
                </a:cubicBezTo>
                <a:lnTo>
                  <a:pt x="0" y="10737"/>
                </a:lnTo>
                <a:cubicBezTo>
                  <a:pt x="0" y="10733"/>
                  <a:pt x="4" y="10729"/>
                  <a:pt x="8" y="10729"/>
                </a:cubicBezTo>
                <a:cubicBezTo>
                  <a:pt x="13" y="10729"/>
                  <a:pt x="16" y="10733"/>
                  <a:pt x="16" y="10737"/>
                </a:cubicBezTo>
                <a:close/>
                <a:moveTo>
                  <a:pt x="16" y="10786"/>
                </a:moveTo>
                <a:lnTo>
                  <a:pt x="16" y="10802"/>
                </a:lnTo>
                <a:cubicBezTo>
                  <a:pt x="16" y="10807"/>
                  <a:pt x="13" y="10810"/>
                  <a:pt x="8" y="10810"/>
                </a:cubicBezTo>
                <a:cubicBezTo>
                  <a:pt x="4" y="10810"/>
                  <a:pt x="0" y="10807"/>
                  <a:pt x="0" y="10802"/>
                </a:cubicBezTo>
                <a:lnTo>
                  <a:pt x="0" y="10786"/>
                </a:lnTo>
                <a:cubicBezTo>
                  <a:pt x="0" y="10782"/>
                  <a:pt x="4" y="10778"/>
                  <a:pt x="8" y="10778"/>
                </a:cubicBezTo>
                <a:cubicBezTo>
                  <a:pt x="13" y="10778"/>
                  <a:pt x="16" y="10782"/>
                  <a:pt x="16" y="10786"/>
                </a:cubicBezTo>
                <a:close/>
                <a:moveTo>
                  <a:pt x="16" y="10835"/>
                </a:moveTo>
                <a:lnTo>
                  <a:pt x="16" y="10851"/>
                </a:lnTo>
                <a:cubicBezTo>
                  <a:pt x="16" y="10856"/>
                  <a:pt x="13" y="10859"/>
                  <a:pt x="8" y="10859"/>
                </a:cubicBezTo>
                <a:cubicBezTo>
                  <a:pt x="4" y="10859"/>
                  <a:pt x="0" y="10856"/>
                  <a:pt x="0" y="10851"/>
                </a:cubicBezTo>
                <a:lnTo>
                  <a:pt x="0" y="10835"/>
                </a:lnTo>
                <a:cubicBezTo>
                  <a:pt x="0" y="10830"/>
                  <a:pt x="4" y="10827"/>
                  <a:pt x="8" y="10827"/>
                </a:cubicBezTo>
                <a:cubicBezTo>
                  <a:pt x="13" y="10827"/>
                  <a:pt x="16" y="10830"/>
                  <a:pt x="16" y="10835"/>
                </a:cubicBezTo>
                <a:close/>
                <a:moveTo>
                  <a:pt x="16" y="10884"/>
                </a:moveTo>
                <a:lnTo>
                  <a:pt x="16" y="10900"/>
                </a:lnTo>
                <a:cubicBezTo>
                  <a:pt x="16" y="10904"/>
                  <a:pt x="13" y="10908"/>
                  <a:pt x="8" y="10908"/>
                </a:cubicBezTo>
                <a:cubicBezTo>
                  <a:pt x="4" y="10908"/>
                  <a:pt x="0" y="10904"/>
                  <a:pt x="0" y="10900"/>
                </a:cubicBezTo>
                <a:lnTo>
                  <a:pt x="0" y="10884"/>
                </a:lnTo>
                <a:cubicBezTo>
                  <a:pt x="0" y="10879"/>
                  <a:pt x="4" y="10875"/>
                  <a:pt x="8" y="10875"/>
                </a:cubicBezTo>
                <a:cubicBezTo>
                  <a:pt x="13" y="10875"/>
                  <a:pt x="16" y="10879"/>
                  <a:pt x="16" y="10884"/>
                </a:cubicBezTo>
                <a:close/>
                <a:moveTo>
                  <a:pt x="16" y="10932"/>
                </a:moveTo>
                <a:lnTo>
                  <a:pt x="16" y="10949"/>
                </a:lnTo>
                <a:cubicBezTo>
                  <a:pt x="16" y="10953"/>
                  <a:pt x="13" y="10957"/>
                  <a:pt x="8" y="10957"/>
                </a:cubicBezTo>
                <a:cubicBezTo>
                  <a:pt x="4" y="10957"/>
                  <a:pt x="0" y="10953"/>
                  <a:pt x="0" y="10949"/>
                </a:cubicBezTo>
                <a:lnTo>
                  <a:pt x="0" y="10932"/>
                </a:lnTo>
                <a:cubicBezTo>
                  <a:pt x="0" y="10928"/>
                  <a:pt x="4" y="10924"/>
                  <a:pt x="8" y="10924"/>
                </a:cubicBezTo>
                <a:cubicBezTo>
                  <a:pt x="13" y="10924"/>
                  <a:pt x="16" y="10928"/>
                  <a:pt x="16" y="10932"/>
                </a:cubicBezTo>
                <a:close/>
                <a:moveTo>
                  <a:pt x="16" y="10981"/>
                </a:moveTo>
                <a:lnTo>
                  <a:pt x="16" y="10997"/>
                </a:lnTo>
                <a:cubicBezTo>
                  <a:pt x="16" y="11002"/>
                  <a:pt x="13" y="11005"/>
                  <a:pt x="8" y="11005"/>
                </a:cubicBezTo>
                <a:cubicBezTo>
                  <a:pt x="4" y="11005"/>
                  <a:pt x="0" y="11002"/>
                  <a:pt x="0" y="10997"/>
                </a:cubicBezTo>
                <a:lnTo>
                  <a:pt x="0" y="10981"/>
                </a:lnTo>
                <a:cubicBezTo>
                  <a:pt x="0" y="10977"/>
                  <a:pt x="4" y="10973"/>
                  <a:pt x="8" y="10973"/>
                </a:cubicBezTo>
                <a:cubicBezTo>
                  <a:pt x="13" y="10973"/>
                  <a:pt x="16" y="10977"/>
                  <a:pt x="16" y="10981"/>
                </a:cubicBezTo>
                <a:close/>
                <a:moveTo>
                  <a:pt x="16" y="11030"/>
                </a:moveTo>
                <a:lnTo>
                  <a:pt x="16" y="11046"/>
                </a:lnTo>
                <a:cubicBezTo>
                  <a:pt x="16" y="11051"/>
                  <a:pt x="13" y="11054"/>
                  <a:pt x="8" y="11054"/>
                </a:cubicBezTo>
                <a:cubicBezTo>
                  <a:pt x="4" y="11054"/>
                  <a:pt x="0" y="11051"/>
                  <a:pt x="0" y="11046"/>
                </a:cubicBezTo>
                <a:lnTo>
                  <a:pt x="0" y="11030"/>
                </a:lnTo>
                <a:cubicBezTo>
                  <a:pt x="0" y="11025"/>
                  <a:pt x="4" y="11022"/>
                  <a:pt x="8" y="11022"/>
                </a:cubicBezTo>
                <a:cubicBezTo>
                  <a:pt x="13" y="11022"/>
                  <a:pt x="16" y="11025"/>
                  <a:pt x="16" y="11030"/>
                </a:cubicBezTo>
                <a:close/>
                <a:moveTo>
                  <a:pt x="16" y="11079"/>
                </a:moveTo>
                <a:lnTo>
                  <a:pt x="16" y="11095"/>
                </a:lnTo>
                <a:cubicBezTo>
                  <a:pt x="16" y="11099"/>
                  <a:pt x="13" y="11103"/>
                  <a:pt x="8" y="11103"/>
                </a:cubicBezTo>
                <a:cubicBezTo>
                  <a:pt x="4" y="11103"/>
                  <a:pt x="0" y="11099"/>
                  <a:pt x="0" y="11095"/>
                </a:cubicBezTo>
                <a:lnTo>
                  <a:pt x="0" y="11079"/>
                </a:lnTo>
                <a:cubicBezTo>
                  <a:pt x="0" y="11074"/>
                  <a:pt x="4" y="11070"/>
                  <a:pt x="8" y="11070"/>
                </a:cubicBezTo>
                <a:cubicBezTo>
                  <a:pt x="13" y="11070"/>
                  <a:pt x="16" y="11074"/>
                  <a:pt x="16" y="11079"/>
                </a:cubicBezTo>
                <a:close/>
                <a:moveTo>
                  <a:pt x="16" y="11127"/>
                </a:moveTo>
                <a:lnTo>
                  <a:pt x="16" y="11144"/>
                </a:lnTo>
                <a:cubicBezTo>
                  <a:pt x="16" y="11148"/>
                  <a:pt x="13" y="11152"/>
                  <a:pt x="8" y="11152"/>
                </a:cubicBezTo>
                <a:cubicBezTo>
                  <a:pt x="4" y="11152"/>
                  <a:pt x="0" y="11148"/>
                  <a:pt x="0" y="11144"/>
                </a:cubicBezTo>
                <a:lnTo>
                  <a:pt x="0" y="11127"/>
                </a:lnTo>
                <a:cubicBezTo>
                  <a:pt x="0" y="11123"/>
                  <a:pt x="4" y="11119"/>
                  <a:pt x="8" y="11119"/>
                </a:cubicBezTo>
                <a:cubicBezTo>
                  <a:pt x="13" y="11119"/>
                  <a:pt x="16" y="11123"/>
                  <a:pt x="16" y="11127"/>
                </a:cubicBezTo>
                <a:close/>
                <a:moveTo>
                  <a:pt x="16" y="11176"/>
                </a:moveTo>
                <a:lnTo>
                  <a:pt x="16" y="11192"/>
                </a:lnTo>
                <a:cubicBezTo>
                  <a:pt x="16" y="11197"/>
                  <a:pt x="13" y="11201"/>
                  <a:pt x="8" y="11201"/>
                </a:cubicBezTo>
                <a:cubicBezTo>
                  <a:pt x="4" y="11201"/>
                  <a:pt x="0" y="11197"/>
                  <a:pt x="0" y="11192"/>
                </a:cubicBezTo>
                <a:lnTo>
                  <a:pt x="0" y="11176"/>
                </a:lnTo>
                <a:cubicBezTo>
                  <a:pt x="0" y="11172"/>
                  <a:pt x="4" y="11168"/>
                  <a:pt x="8" y="11168"/>
                </a:cubicBezTo>
                <a:cubicBezTo>
                  <a:pt x="13" y="11168"/>
                  <a:pt x="16" y="11172"/>
                  <a:pt x="16" y="11176"/>
                </a:cubicBezTo>
                <a:close/>
              </a:path>
            </a:pathLst>
          </a:custGeom>
          <a:solidFill>
            <a:srgbClr val="000000"/>
          </a:solidFill>
          <a:ln w="6350" cap="flat">
            <a:solidFill>
              <a:srgbClr val="000000"/>
            </a:solidFill>
            <a:prstDash val="solid"/>
            <a:bevel/>
            <a:headEnd/>
            <a:tailEnd/>
          </a:ln>
        </p:spPr>
        <p:txBody>
          <a:bodyPr/>
          <a:lstStyle/>
          <a:p>
            <a:endParaRPr lang="ja-JP" altLang="en-US"/>
          </a:p>
        </p:txBody>
      </p:sp>
      <p:sp>
        <p:nvSpPr>
          <p:cNvPr id="118824" name="Freeform 40"/>
          <p:cNvSpPr>
            <a:spLocks noEditPoints="1"/>
          </p:cNvSpPr>
          <p:nvPr/>
        </p:nvSpPr>
        <p:spPr bwMode="auto">
          <a:xfrm>
            <a:off x="5348288" y="1549400"/>
            <a:ext cx="7937" cy="4948238"/>
          </a:xfrm>
          <a:custGeom>
            <a:avLst/>
            <a:gdLst/>
            <a:ahLst/>
            <a:cxnLst>
              <a:cxn ang="0">
                <a:pos x="0" y="154"/>
              </a:cxn>
              <a:cxn ang="0">
                <a:pos x="8" y="374"/>
              </a:cxn>
              <a:cxn ang="0">
                <a:pos x="16" y="545"/>
              </a:cxn>
              <a:cxn ang="0">
                <a:pos x="8" y="683"/>
              </a:cxn>
              <a:cxn ang="0">
                <a:pos x="0" y="902"/>
              </a:cxn>
              <a:cxn ang="0">
                <a:pos x="16" y="1097"/>
              </a:cxn>
              <a:cxn ang="0">
                <a:pos x="16" y="1227"/>
              </a:cxn>
              <a:cxn ang="0">
                <a:pos x="0" y="1422"/>
              </a:cxn>
              <a:cxn ang="0">
                <a:pos x="8" y="1642"/>
              </a:cxn>
              <a:cxn ang="0">
                <a:pos x="16" y="1813"/>
              </a:cxn>
              <a:cxn ang="0">
                <a:pos x="8" y="1951"/>
              </a:cxn>
              <a:cxn ang="0">
                <a:pos x="0" y="2170"/>
              </a:cxn>
              <a:cxn ang="0">
                <a:pos x="16" y="2365"/>
              </a:cxn>
              <a:cxn ang="0">
                <a:pos x="16" y="2495"/>
              </a:cxn>
              <a:cxn ang="0">
                <a:pos x="0" y="2690"/>
              </a:cxn>
              <a:cxn ang="0">
                <a:pos x="8" y="2910"/>
              </a:cxn>
              <a:cxn ang="0">
                <a:pos x="16" y="3081"/>
              </a:cxn>
              <a:cxn ang="0">
                <a:pos x="8" y="3219"/>
              </a:cxn>
              <a:cxn ang="0">
                <a:pos x="0" y="3438"/>
              </a:cxn>
              <a:cxn ang="0">
                <a:pos x="16" y="3633"/>
              </a:cxn>
              <a:cxn ang="0">
                <a:pos x="16" y="3763"/>
              </a:cxn>
              <a:cxn ang="0">
                <a:pos x="0" y="3958"/>
              </a:cxn>
              <a:cxn ang="0">
                <a:pos x="8" y="4178"/>
              </a:cxn>
              <a:cxn ang="0">
                <a:pos x="16" y="4348"/>
              </a:cxn>
              <a:cxn ang="0">
                <a:pos x="8" y="4487"/>
              </a:cxn>
              <a:cxn ang="0">
                <a:pos x="0" y="4706"/>
              </a:cxn>
              <a:cxn ang="0">
                <a:pos x="16" y="4901"/>
              </a:cxn>
              <a:cxn ang="0">
                <a:pos x="16" y="5031"/>
              </a:cxn>
              <a:cxn ang="0">
                <a:pos x="0" y="5226"/>
              </a:cxn>
              <a:cxn ang="0">
                <a:pos x="8" y="5446"/>
              </a:cxn>
              <a:cxn ang="0">
                <a:pos x="16" y="5616"/>
              </a:cxn>
              <a:cxn ang="0">
                <a:pos x="8" y="5755"/>
              </a:cxn>
              <a:cxn ang="0">
                <a:pos x="0" y="5974"/>
              </a:cxn>
              <a:cxn ang="0">
                <a:pos x="16" y="6169"/>
              </a:cxn>
              <a:cxn ang="0">
                <a:pos x="16" y="6299"/>
              </a:cxn>
              <a:cxn ang="0">
                <a:pos x="0" y="6494"/>
              </a:cxn>
              <a:cxn ang="0">
                <a:pos x="8" y="6714"/>
              </a:cxn>
              <a:cxn ang="0">
                <a:pos x="16" y="6884"/>
              </a:cxn>
              <a:cxn ang="0">
                <a:pos x="8" y="7023"/>
              </a:cxn>
              <a:cxn ang="0">
                <a:pos x="0" y="7242"/>
              </a:cxn>
              <a:cxn ang="0">
                <a:pos x="16" y="7437"/>
              </a:cxn>
              <a:cxn ang="0">
                <a:pos x="16" y="7567"/>
              </a:cxn>
              <a:cxn ang="0">
                <a:pos x="0" y="7762"/>
              </a:cxn>
              <a:cxn ang="0">
                <a:pos x="8" y="7982"/>
              </a:cxn>
              <a:cxn ang="0">
                <a:pos x="16" y="8152"/>
              </a:cxn>
              <a:cxn ang="0">
                <a:pos x="8" y="8291"/>
              </a:cxn>
              <a:cxn ang="0">
                <a:pos x="0" y="8510"/>
              </a:cxn>
              <a:cxn ang="0">
                <a:pos x="16" y="8705"/>
              </a:cxn>
              <a:cxn ang="0">
                <a:pos x="16" y="8835"/>
              </a:cxn>
              <a:cxn ang="0">
                <a:pos x="0" y="9030"/>
              </a:cxn>
              <a:cxn ang="0">
                <a:pos x="8" y="9250"/>
              </a:cxn>
              <a:cxn ang="0">
                <a:pos x="16" y="9420"/>
              </a:cxn>
              <a:cxn ang="0">
                <a:pos x="8" y="9559"/>
              </a:cxn>
              <a:cxn ang="0">
                <a:pos x="0" y="9778"/>
              </a:cxn>
              <a:cxn ang="0">
                <a:pos x="16" y="9973"/>
              </a:cxn>
              <a:cxn ang="0">
                <a:pos x="16" y="10103"/>
              </a:cxn>
              <a:cxn ang="0">
                <a:pos x="0" y="10298"/>
              </a:cxn>
              <a:cxn ang="0">
                <a:pos x="8" y="10518"/>
              </a:cxn>
              <a:cxn ang="0">
                <a:pos x="16" y="10688"/>
              </a:cxn>
              <a:cxn ang="0">
                <a:pos x="8" y="10827"/>
              </a:cxn>
              <a:cxn ang="0">
                <a:pos x="0" y="11046"/>
              </a:cxn>
            </a:cxnLst>
            <a:rect l="0" t="0" r="r" b="b"/>
            <a:pathLst>
              <a:path w="16" h="11201">
                <a:moveTo>
                  <a:pt x="16" y="8"/>
                </a:moveTo>
                <a:lnTo>
                  <a:pt x="16" y="24"/>
                </a:lnTo>
                <a:cubicBezTo>
                  <a:pt x="16" y="29"/>
                  <a:pt x="13" y="33"/>
                  <a:pt x="8" y="33"/>
                </a:cubicBezTo>
                <a:cubicBezTo>
                  <a:pt x="4" y="33"/>
                  <a:pt x="0" y="29"/>
                  <a:pt x="0" y="24"/>
                </a:cubicBezTo>
                <a:lnTo>
                  <a:pt x="0" y="8"/>
                </a:lnTo>
                <a:cubicBezTo>
                  <a:pt x="0" y="4"/>
                  <a:pt x="4" y="0"/>
                  <a:pt x="8" y="0"/>
                </a:cubicBezTo>
                <a:cubicBezTo>
                  <a:pt x="13" y="0"/>
                  <a:pt x="16" y="4"/>
                  <a:pt x="16" y="8"/>
                </a:cubicBezTo>
                <a:close/>
                <a:moveTo>
                  <a:pt x="16" y="57"/>
                </a:moveTo>
                <a:lnTo>
                  <a:pt x="16" y="73"/>
                </a:lnTo>
                <a:cubicBezTo>
                  <a:pt x="16" y="78"/>
                  <a:pt x="13" y="81"/>
                  <a:pt x="8" y="81"/>
                </a:cubicBezTo>
                <a:cubicBezTo>
                  <a:pt x="4" y="81"/>
                  <a:pt x="0" y="78"/>
                  <a:pt x="0" y="73"/>
                </a:cubicBezTo>
                <a:lnTo>
                  <a:pt x="0" y="57"/>
                </a:lnTo>
                <a:cubicBezTo>
                  <a:pt x="0" y="52"/>
                  <a:pt x="4" y="49"/>
                  <a:pt x="8" y="49"/>
                </a:cubicBezTo>
                <a:cubicBezTo>
                  <a:pt x="13" y="49"/>
                  <a:pt x="16" y="52"/>
                  <a:pt x="16" y="57"/>
                </a:cubicBezTo>
                <a:close/>
                <a:moveTo>
                  <a:pt x="16" y="106"/>
                </a:moveTo>
                <a:lnTo>
                  <a:pt x="16" y="122"/>
                </a:lnTo>
                <a:cubicBezTo>
                  <a:pt x="16" y="126"/>
                  <a:pt x="13" y="130"/>
                  <a:pt x="8" y="130"/>
                </a:cubicBezTo>
                <a:cubicBezTo>
                  <a:pt x="4" y="130"/>
                  <a:pt x="0" y="126"/>
                  <a:pt x="0" y="122"/>
                </a:cubicBezTo>
                <a:lnTo>
                  <a:pt x="0" y="106"/>
                </a:lnTo>
                <a:cubicBezTo>
                  <a:pt x="0" y="101"/>
                  <a:pt x="4" y="98"/>
                  <a:pt x="8" y="98"/>
                </a:cubicBezTo>
                <a:cubicBezTo>
                  <a:pt x="13" y="98"/>
                  <a:pt x="16" y="101"/>
                  <a:pt x="16" y="106"/>
                </a:cubicBezTo>
                <a:close/>
                <a:moveTo>
                  <a:pt x="16" y="154"/>
                </a:moveTo>
                <a:lnTo>
                  <a:pt x="16" y="171"/>
                </a:lnTo>
                <a:cubicBezTo>
                  <a:pt x="16" y="175"/>
                  <a:pt x="13" y="179"/>
                  <a:pt x="8" y="179"/>
                </a:cubicBezTo>
                <a:cubicBezTo>
                  <a:pt x="4" y="179"/>
                  <a:pt x="0" y="175"/>
                  <a:pt x="0" y="171"/>
                </a:cubicBezTo>
                <a:lnTo>
                  <a:pt x="0" y="154"/>
                </a:lnTo>
                <a:cubicBezTo>
                  <a:pt x="0" y="150"/>
                  <a:pt x="4" y="146"/>
                  <a:pt x="8" y="146"/>
                </a:cubicBezTo>
                <a:cubicBezTo>
                  <a:pt x="13" y="146"/>
                  <a:pt x="16" y="150"/>
                  <a:pt x="16" y="154"/>
                </a:cubicBezTo>
                <a:close/>
                <a:moveTo>
                  <a:pt x="16" y="203"/>
                </a:moveTo>
                <a:lnTo>
                  <a:pt x="16" y="219"/>
                </a:lnTo>
                <a:cubicBezTo>
                  <a:pt x="16" y="224"/>
                  <a:pt x="13" y="228"/>
                  <a:pt x="8" y="228"/>
                </a:cubicBezTo>
                <a:cubicBezTo>
                  <a:pt x="4" y="228"/>
                  <a:pt x="0" y="224"/>
                  <a:pt x="0" y="219"/>
                </a:cubicBezTo>
                <a:lnTo>
                  <a:pt x="0" y="203"/>
                </a:lnTo>
                <a:cubicBezTo>
                  <a:pt x="0" y="199"/>
                  <a:pt x="4" y="195"/>
                  <a:pt x="8" y="195"/>
                </a:cubicBezTo>
                <a:cubicBezTo>
                  <a:pt x="13" y="195"/>
                  <a:pt x="16" y="199"/>
                  <a:pt x="16" y="203"/>
                </a:cubicBezTo>
                <a:close/>
                <a:moveTo>
                  <a:pt x="16" y="252"/>
                </a:moveTo>
                <a:lnTo>
                  <a:pt x="16" y="268"/>
                </a:lnTo>
                <a:cubicBezTo>
                  <a:pt x="16" y="273"/>
                  <a:pt x="13" y="276"/>
                  <a:pt x="8" y="276"/>
                </a:cubicBezTo>
                <a:cubicBezTo>
                  <a:pt x="4" y="276"/>
                  <a:pt x="0" y="273"/>
                  <a:pt x="0" y="268"/>
                </a:cubicBezTo>
                <a:lnTo>
                  <a:pt x="0" y="252"/>
                </a:lnTo>
                <a:cubicBezTo>
                  <a:pt x="0" y="247"/>
                  <a:pt x="4" y="244"/>
                  <a:pt x="8" y="244"/>
                </a:cubicBezTo>
                <a:cubicBezTo>
                  <a:pt x="13" y="244"/>
                  <a:pt x="16" y="247"/>
                  <a:pt x="16" y="252"/>
                </a:cubicBezTo>
                <a:close/>
                <a:moveTo>
                  <a:pt x="16" y="301"/>
                </a:moveTo>
                <a:lnTo>
                  <a:pt x="16" y="317"/>
                </a:lnTo>
                <a:cubicBezTo>
                  <a:pt x="16" y="321"/>
                  <a:pt x="13" y="325"/>
                  <a:pt x="8" y="325"/>
                </a:cubicBezTo>
                <a:cubicBezTo>
                  <a:pt x="4" y="325"/>
                  <a:pt x="0" y="321"/>
                  <a:pt x="0" y="317"/>
                </a:cubicBezTo>
                <a:lnTo>
                  <a:pt x="0" y="301"/>
                </a:lnTo>
                <a:cubicBezTo>
                  <a:pt x="0" y="296"/>
                  <a:pt x="4" y="293"/>
                  <a:pt x="8" y="293"/>
                </a:cubicBezTo>
                <a:cubicBezTo>
                  <a:pt x="13" y="293"/>
                  <a:pt x="16" y="296"/>
                  <a:pt x="16" y="301"/>
                </a:cubicBezTo>
                <a:close/>
                <a:moveTo>
                  <a:pt x="16" y="350"/>
                </a:moveTo>
                <a:lnTo>
                  <a:pt x="16" y="366"/>
                </a:lnTo>
                <a:cubicBezTo>
                  <a:pt x="16" y="370"/>
                  <a:pt x="13" y="374"/>
                  <a:pt x="8" y="374"/>
                </a:cubicBezTo>
                <a:cubicBezTo>
                  <a:pt x="4" y="374"/>
                  <a:pt x="0" y="370"/>
                  <a:pt x="0" y="366"/>
                </a:cubicBezTo>
                <a:lnTo>
                  <a:pt x="0" y="350"/>
                </a:lnTo>
                <a:cubicBezTo>
                  <a:pt x="0" y="345"/>
                  <a:pt x="4" y="341"/>
                  <a:pt x="8" y="341"/>
                </a:cubicBezTo>
                <a:cubicBezTo>
                  <a:pt x="13" y="341"/>
                  <a:pt x="16" y="345"/>
                  <a:pt x="16" y="350"/>
                </a:cubicBezTo>
                <a:close/>
                <a:moveTo>
                  <a:pt x="16" y="398"/>
                </a:moveTo>
                <a:lnTo>
                  <a:pt x="16" y="415"/>
                </a:lnTo>
                <a:cubicBezTo>
                  <a:pt x="16" y="419"/>
                  <a:pt x="13" y="423"/>
                  <a:pt x="8" y="423"/>
                </a:cubicBezTo>
                <a:cubicBezTo>
                  <a:pt x="4" y="423"/>
                  <a:pt x="0" y="419"/>
                  <a:pt x="0" y="415"/>
                </a:cubicBezTo>
                <a:lnTo>
                  <a:pt x="0" y="398"/>
                </a:lnTo>
                <a:cubicBezTo>
                  <a:pt x="0" y="394"/>
                  <a:pt x="4" y="390"/>
                  <a:pt x="8" y="390"/>
                </a:cubicBezTo>
                <a:cubicBezTo>
                  <a:pt x="13" y="390"/>
                  <a:pt x="16" y="394"/>
                  <a:pt x="16" y="398"/>
                </a:cubicBezTo>
                <a:close/>
                <a:moveTo>
                  <a:pt x="16" y="447"/>
                </a:moveTo>
                <a:lnTo>
                  <a:pt x="16" y="463"/>
                </a:lnTo>
                <a:cubicBezTo>
                  <a:pt x="16" y="468"/>
                  <a:pt x="13" y="471"/>
                  <a:pt x="8" y="471"/>
                </a:cubicBezTo>
                <a:cubicBezTo>
                  <a:pt x="4" y="471"/>
                  <a:pt x="0" y="468"/>
                  <a:pt x="0" y="463"/>
                </a:cubicBezTo>
                <a:lnTo>
                  <a:pt x="0" y="447"/>
                </a:lnTo>
                <a:cubicBezTo>
                  <a:pt x="0" y="443"/>
                  <a:pt x="4" y="439"/>
                  <a:pt x="8" y="439"/>
                </a:cubicBezTo>
                <a:cubicBezTo>
                  <a:pt x="13" y="439"/>
                  <a:pt x="16" y="443"/>
                  <a:pt x="16" y="447"/>
                </a:cubicBezTo>
                <a:close/>
                <a:moveTo>
                  <a:pt x="16" y="496"/>
                </a:moveTo>
                <a:lnTo>
                  <a:pt x="16" y="512"/>
                </a:lnTo>
                <a:cubicBezTo>
                  <a:pt x="16" y="517"/>
                  <a:pt x="13" y="520"/>
                  <a:pt x="8" y="520"/>
                </a:cubicBezTo>
                <a:cubicBezTo>
                  <a:pt x="4" y="520"/>
                  <a:pt x="0" y="517"/>
                  <a:pt x="0" y="512"/>
                </a:cubicBezTo>
                <a:lnTo>
                  <a:pt x="0" y="496"/>
                </a:lnTo>
                <a:cubicBezTo>
                  <a:pt x="0" y="491"/>
                  <a:pt x="4" y="488"/>
                  <a:pt x="8" y="488"/>
                </a:cubicBezTo>
                <a:cubicBezTo>
                  <a:pt x="13" y="488"/>
                  <a:pt x="16" y="491"/>
                  <a:pt x="16" y="496"/>
                </a:cubicBezTo>
                <a:close/>
                <a:moveTo>
                  <a:pt x="16" y="545"/>
                </a:moveTo>
                <a:lnTo>
                  <a:pt x="16" y="561"/>
                </a:lnTo>
                <a:cubicBezTo>
                  <a:pt x="16" y="565"/>
                  <a:pt x="13" y="569"/>
                  <a:pt x="8" y="569"/>
                </a:cubicBezTo>
                <a:cubicBezTo>
                  <a:pt x="4" y="569"/>
                  <a:pt x="0" y="565"/>
                  <a:pt x="0" y="561"/>
                </a:cubicBezTo>
                <a:lnTo>
                  <a:pt x="0" y="545"/>
                </a:lnTo>
                <a:cubicBezTo>
                  <a:pt x="0" y="540"/>
                  <a:pt x="4" y="536"/>
                  <a:pt x="8" y="536"/>
                </a:cubicBezTo>
                <a:cubicBezTo>
                  <a:pt x="13" y="536"/>
                  <a:pt x="16" y="540"/>
                  <a:pt x="16" y="545"/>
                </a:cubicBezTo>
                <a:close/>
                <a:moveTo>
                  <a:pt x="16" y="593"/>
                </a:moveTo>
                <a:lnTo>
                  <a:pt x="16" y="610"/>
                </a:lnTo>
                <a:cubicBezTo>
                  <a:pt x="16" y="614"/>
                  <a:pt x="13" y="618"/>
                  <a:pt x="8" y="618"/>
                </a:cubicBezTo>
                <a:cubicBezTo>
                  <a:pt x="4" y="618"/>
                  <a:pt x="0" y="614"/>
                  <a:pt x="0" y="610"/>
                </a:cubicBezTo>
                <a:lnTo>
                  <a:pt x="0" y="593"/>
                </a:lnTo>
                <a:cubicBezTo>
                  <a:pt x="0" y="589"/>
                  <a:pt x="4" y="585"/>
                  <a:pt x="8" y="585"/>
                </a:cubicBezTo>
                <a:cubicBezTo>
                  <a:pt x="13" y="585"/>
                  <a:pt x="16" y="589"/>
                  <a:pt x="16" y="593"/>
                </a:cubicBezTo>
                <a:close/>
                <a:moveTo>
                  <a:pt x="16" y="642"/>
                </a:moveTo>
                <a:lnTo>
                  <a:pt x="16" y="658"/>
                </a:lnTo>
                <a:cubicBezTo>
                  <a:pt x="16" y="663"/>
                  <a:pt x="13" y="666"/>
                  <a:pt x="8" y="666"/>
                </a:cubicBezTo>
                <a:cubicBezTo>
                  <a:pt x="4" y="666"/>
                  <a:pt x="0" y="663"/>
                  <a:pt x="0" y="658"/>
                </a:cubicBezTo>
                <a:lnTo>
                  <a:pt x="0" y="642"/>
                </a:lnTo>
                <a:cubicBezTo>
                  <a:pt x="0" y="638"/>
                  <a:pt x="4" y="634"/>
                  <a:pt x="8" y="634"/>
                </a:cubicBezTo>
                <a:cubicBezTo>
                  <a:pt x="13" y="634"/>
                  <a:pt x="16" y="638"/>
                  <a:pt x="16" y="642"/>
                </a:cubicBezTo>
                <a:close/>
                <a:moveTo>
                  <a:pt x="16" y="691"/>
                </a:moveTo>
                <a:lnTo>
                  <a:pt x="16" y="707"/>
                </a:lnTo>
                <a:cubicBezTo>
                  <a:pt x="16" y="712"/>
                  <a:pt x="13" y="715"/>
                  <a:pt x="8" y="715"/>
                </a:cubicBezTo>
                <a:cubicBezTo>
                  <a:pt x="4" y="715"/>
                  <a:pt x="0" y="712"/>
                  <a:pt x="0" y="707"/>
                </a:cubicBezTo>
                <a:lnTo>
                  <a:pt x="0" y="691"/>
                </a:lnTo>
                <a:cubicBezTo>
                  <a:pt x="0" y="686"/>
                  <a:pt x="4" y="683"/>
                  <a:pt x="8" y="683"/>
                </a:cubicBezTo>
                <a:cubicBezTo>
                  <a:pt x="13" y="683"/>
                  <a:pt x="16" y="686"/>
                  <a:pt x="16" y="691"/>
                </a:cubicBezTo>
                <a:close/>
                <a:moveTo>
                  <a:pt x="16" y="740"/>
                </a:moveTo>
                <a:lnTo>
                  <a:pt x="16" y="756"/>
                </a:lnTo>
                <a:cubicBezTo>
                  <a:pt x="16" y="760"/>
                  <a:pt x="13" y="764"/>
                  <a:pt x="8" y="764"/>
                </a:cubicBezTo>
                <a:cubicBezTo>
                  <a:pt x="4" y="764"/>
                  <a:pt x="0" y="760"/>
                  <a:pt x="0" y="756"/>
                </a:cubicBezTo>
                <a:lnTo>
                  <a:pt x="0" y="740"/>
                </a:lnTo>
                <a:cubicBezTo>
                  <a:pt x="0" y="735"/>
                  <a:pt x="4" y="732"/>
                  <a:pt x="8" y="732"/>
                </a:cubicBezTo>
                <a:cubicBezTo>
                  <a:pt x="13" y="732"/>
                  <a:pt x="16" y="735"/>
                  <a:pt x="16" y="740"/>
                </a:cubicBezTo>
                <a:close/>
                <a:moveTo>
                  <a:pt x="16" y="788"/>
                </a:moveTo>
                <a:lnTo>
                  <a:pt x="16" y="805"/>
                </a:lnTo>
                <a:cubicBezTo>
                  <a:pt x="16" y="809"/>
                  <a:pt x="13" y="813"/>
                  <a:pt x="8" y="813"/>
                </a:cubicBezTo>
                <a:cubicBezTo>
                  <a:pt x="4" y="813"/>
                  <a:pt x="0" y="809"/>
                  <a:pt x="0" y="805"/>
                </a:cubicBezTo>
                <a:lnTo>
                  <a:pt x="0" y="788"/>
                </a:lnTo>
                <a:cubicBezTo>
                  <a:pt x="0" y="784"/>
                  <a:pt x="4" y="780"/>
                  <a:pt x="8" y="780"/>
                </a:cubicBezTo>
                <a:cubicBezTo>
                  <a:pt x="13" y="780"/>
                  <a:pt x="16" y="784"/>
                  <a:pt x="16" y="788"/>
                </a:cubicBezTo>
                <a:close/>
                <a:moveTo>
                  <a:pt x="16" y="837"/>
                </a:moveTo>
                <a:lnTo>
                  <a:pt x="16" y="853"/>
                </a:lnTo>
                <a:cubicBezTo>
                  <a:pt x="16" y="858"/>
                  <a:pt x="13" y="862"/>
                  <a:pt x="8" y="862"/>
                </a:cubicBezTo>
                <a:cubicBezTo>
                  <a:pt x="4" y="862"/>
                  <a:pt x="0" y="858"/>
                  <a:pt x="0" y="853"/>
                </a:cubicBezTo>
                <a:lnTo>
                  <a:pt x="0" y="837"/>
                </a:lnTo>
                <a:cubicBezTo>
                  <a:pt x="0" y="833"/>
                  <a:pt x="4" y="829"/>
                  <a:pt x="8" y="829"/>
                </a:cubicBezTo>
                <a:cubicBezTo>
                  <a:pt x="13" y="829"/>
                  <a:pt x="16" y="833"/>
                  <a:pt x="16" y="837"/>
                </a:cubicBezTo>
                <a:close/>
                <a:moveTo>
                  <a:pt x="16" y="886"/>
                </a:moveTo>
                <a:lnTo>
                  <a:pt x="16" y="902"/>
                </a:lnTo>
                <a:cubicBezTo>
                  <a:pt x="16" y="907"/>
                  <a:pt x="13" y="910"/>
                  <a:pt x="8" y="910"/>
                </a:cubicBezTo>
                <a:cubicBezTo>
                  <a:pt x="4" y="910"/>
                  <a:pt x="0" y="907"/>
                  <a:pt x="0" y="902"/>
                </a:cubicBezTo>
                <a:lnTo>
                  <a:pt x="0" y="886"/>
                </a:lnTo>
                <a:cubicBezTo>
                  <a:pt x="0" y="881"/>
                  <a:pt x="4" y="878"/>
                  <a:pt x="8" y="878"/>
                </a:cubicBezTo>
                <a:cubicBezTo>
                  <a:pt x="13" y="878"/>
                  <a:pt x="16" y="881"/>
                  <a:pt x="16" y="886"/>
                </a:cubicBezTo>
                <a:close/>
                <a:moveTo>
                  <a:pt x="16" y="935"/>
                </a:moveTo>
                <a:lnTo>
                  <a:pt x="16" y="951"/>
                </a:lnTo>
                <a:cubicBezTo>
                  <a:pt x="16" y="955"/>
                  <a:pt x="13" y="959"/>
                  <a:pt x="8" y="959"/>
                </a:cubicBezTo>
                <a:cubicBezTo>
                  <a:pt x="4" y="959"/>
                  <a:pt x="0" y="955"/>
                  <a:pt x="0" y="951"/>
                </a:cubicBezTo>
                <a:lnTo>
                  <a:pt x="0" y="935"/>
                </a:lnTo>
                <a:cubicBezTo>
                  <a:pt x="0" y="930"/>
                  <a:pt x="4" y="927"/>
                  <a:pt x="8" y="927"/>
                </a:cubicBezTo>
                <a:cubicBezTo>
                  <a:pt x="13" y="927"/>
                  <a:pt x="16" y="930"/>
                  <a:pt x="16" y="935"/>
                </a:cubicBezTo>
                <a:close/>
                <a:moveTo>
                  <a:pt x="16" y="983"/>
                </a:moveTo>
                <a:lnTo>
                  <a:pt x="16" y="1000"/>
                </a:lnTo>
                <a:cubicBezTo>
                  <a:pt x="16" y="1004"/>
                  <a:pt x="13" y="1008"/>
                  <a:pt x="8" y="1008"/>
                </a:cubicBezTo>
                <a:cubicBezTo>
                  <a:pt x="4" y="1008"/>
                  <a:pt x="0" y="1004"/>
                  <a:pt x="0" y="1000"/>
                </a:cubicBezTo>
                <a:lnTo>
                  <a:pt x="0" y="983"/>
                </a:lnTo>
                <a:cubicBezTo>
                  <a:pt x="0" y="979"/>
                  <a:pt x="4" y="975"/>
                  <a:pt x="8" y="975"/>
                </a:cubicBezTo>
                <a:cubicBezTo>
                  <a:pt x="13" y="975"/>
                  <a:pt x="16" y="979"/>
                  <a:pt x="16" y="983"/>
                </a:cubicBezTo>
                <a:close/>
                <a:moveTo>
                  <a:pt x="16" y="1032"/>
                </a:moveTo>
                <a:lnTo>
                  <a:pt x="16" y="1049"/>
                </a:lnTo>
                <a:cubicBezTo>
                  <a:pt x="16" y="1053"/>
                  <a:pt x="13" y="1057"/>
                  <a:pt x="8" y="1057"/>
                </a:cubicBezTo>
                <a:cubicBezTo>
                  <a:pt x="4" y="1057"/>
                  <a:pt x="0" y="1053"/>
                  <a:pt x="0" y="1049"/>
                </a:cubicBezTo>
                <a:lnTo>
                  <a:pt x="0" y="1032"/>
                </a:lnTo>
                <a:cubicBezTo>
                  <a:pt x="0" y="1028"/>
                  <a:pt x="4" y="1024"/>
                  <a:pt x="8" y="1024"/>
                </a:cubicBezTo>
                <a:cubicBezTo>
                  <a:pt x="13" y="1024"/>
                  <a:pt x="16" y="1028"/>
                  <a:pt x="16" y="1032"/>
                </a:cubicBezTo>
                <a:close/>
                <a:moveTo>
                  <a:pt x="16" y="1081"/>
                </a:moveTo>
                <a:lnTo>
                  <a:pt x="16" y="1097"/>
                </a:lnTo>
                <a:cubicBezTo>
                  <a:pt x="16" y="1102"/>
                  <a:pt x="13" y="1105"/>
                  <a:pt x="8" y="1105"/>
                </a:cubicBezTo>
                <a:cubicBezTo>
                  <a:pt x="4" y="1105"/>
                  <a:pt x="0" y="1102"/>
                  <a:pt x="0" y="1097"/>
                </a:cubicBezTo>
                <a:lnTo>
                  <a:pt x="0" y="1081"/>
                </a:lnTo>
                <a:cubicBezTo>
                  <a:pt x="0" y="1077"/>
                  <a:pt x="4" y="1073"/>
                  <a:pt x="8" y="1073"/>
                </a:cubicBezTo>
                <a:cubicBezTo>
                  <a:pt x="13" y="1073"/>
                  <a:pt x="16" y="1077"/>
                  <a:pt x="16" y="1081"/>
                </a:cubicBezTo>
                <a:close/>
                <a:moveTo>
                  <a:pt x="16" y="1130"/>
                </a:moveTo>
                <a:lnTo>
                  <a:pt x="16" y="1146"/>
                </a:lnTo>
                <a:cubicBezTo>
                  <a:pt x="16" y="1151"/>
                  <a:pt x="13" y="1154"/>
                  <a:pt x="8" y="1154"/>
                </a:cubicBezTo>
                <a:cubicBezTo>
                  <a:pt x="4" y="1154"/>
                  <a:pt x="0" y="1151"/>
                  <a:pt x="0" y="1146"/>
                </a:cubicBezTo>
                <a:lnTo>
                  <a:pt x="0" y="1130"/>
                </a:lnTo>
                <a:cubicBezTo>
                  <a:pt x="0" y="1125"/>
                  <a:pt x="4" y="1122"/>
                  <a:pt x="8" y="1122"/>
                </a:cubicBezTo>
                <a:cubicBezTo>
                  <a:pt x="13" y="1122"/>
                  <a:pt x="16" y="1125"/>
                  <a:pt x="16" y="1130"/>
                </a:cubicBezTo>
                <a:close/>
                <a:moveTo>
                  <a:pt x="16" y="1179"/>
                </a:moveTo>
                <a:lnTo>
                  <a:pt x="16" y="1195"/>
                </a:lnTo>
                <a:cubicBezTo>
                  <a:pt x="16" y="1199"/>
                  <a:pt x="13" y="1203"/>
                  <a:pt x="8" y="1203"/>
                </a:cubicBezTo>
                <a:cubicBezTo>
                  <a:pt x="4" y="1203"/>
                  <a:pt x="0" y="1199"/>
                  <a:pt x="0" y="1195"/>
                </a:cubicBezTo>
                <a:lnTo>
                  <a:pt x="0" y="1179"/>
                </a:lnTo>
                <a:cubicBezTo>
                  <a:pt x="0" y="1174"/>
                  <a:pt x="4" y="1170"/>
                  <a:pt x="8" y="1170"/>
                </a:cubicBezTo>
                <a:cubicBezTo>
                  <a:pt x="13" y="1170"/>
                  <a:pt x="16" y="1174"/>
                  <a:pt x="16" y="1179"/>
                </a:cubicBezTo>
                <a:close/>
                <a:moveTo>
                  <a:pt x="16" y="1227"/>
                </a:moveTo>
                <a:lnTo>
                  <a:pt x="16" y="1244"/>
                </a:lnTo>
                <a:cubicBezTo>
                  <a:pt x="16" y="1248"/>
                  <a:pt x="13" y="1252"/>
                  <a:pt x="8" y="1252"/>
                </a:cubicBezTo>
                <a:cubicBezTo>
                  <a:pt x="4" y="1252"/>
                  <a:pt x="0" y="1248"/>
                  <a:pt x="0" y="1244"/>
                </a:cubicBezTo>
                <a:lnTo>
                  <a:pt x="0" y="1227"/>
                </a:lnTo>
                <a:cubicBezTo>
                  <a:pt x="0" y="1223"/>
                  <a:pt x="4" y="1219"/>
                  <a:pt x="8" y="1219"/>
                </a:cubicBezTo>
                <a:cubicBezTo>
                  <a:pt x="13" y="1219"/>
                  <a:pt x="16" y="1223"/>
                  <a:pt x="16" y="1227"/>
                </a:cubicBezTo>
                <a:close/>
                <a:moveTo>
                  <a:pt x="16" y="1276"/>
                </a:moveTo>
                <a:lnTo>
                  <a:pt x="16" y="1292"/>
                </a:lnTo>
                <a:cubicBezTo>
                  <a:pt x="16" y="1297"/>
                  <a:pt x="13" y="1300"/>
                  <a:pt x="8" y="1300"/>
                </a:cubicBezTo>
                <a:cubicBezTo>
                  <a:pt x="4" y="1300"/>
                  <a:pt x="0" y="1297"/>
                  <a:pt x="0" y="1292"/>
                </a:cubicBezTo>
                <a:lnTo>
                  <a:pt x="0" y="1276"/>
                </a:lnTo>
                <a:cubicBezTo>
                  <a:pt x="0" y="1272"/>
                  <a:pt x="4" y="1268"/>
                  <a:pt x="8" y="1268"/>
                </a:cubicBezTo>
                <a:cubicBezTo>
                  <a:pt x="13" y="1268"/>
                  <a:pt x="16" y="1272"/>
                  <a:pt x="16" y="1276"/>
                </a:cubicBezTo>
                <a:close/>
                <a:moveTo>
                  <a:pt x="16" y="1325"/>
                </a:moveTo>
                <a:lnTo>
                  <a:pt x="16" y="1341"/>
                </a:lnTo>
                <a:cubicBezTo>
                  <a:pt x="16" y="1346"/>
                  <a:pt x="13" y="1349"/>
                  <a:pt x="8" y="1349"/>
                </a:cubicBezTo>
                <a:cubicBezTo>
                  <a:pt x="4" y="1349"/>
                  <a:pt x="0" y="1346"/>
                  <a:pt x="0" y="1341"/>
                </a:cubicBezTo>
                <a:lnTo>
                  <a:pt x="0" y="1325"/>
                </a:lnTo>
                <a:cubicBezTo>
                  <a:pt x="0" y="1320"/>
                  <a:pt x="4" y="1317"/>
                  <a:pt x="8" y="1317"/>
                </a:cubicBezTo>
                <a:cubicBezTo>
                  <a:pt x="13" y="1317"/>
                  <a:pt x="16" y="1320"/>
                  <a:pt x="16" y="1325"/>
                </a:cubicBezTo>
                <a:close/>
                <a:moveTo>
                  <a:pt x="16" y="1374"/>
                </a:moveTo>
                <a:lnTo>
                  <a:pt x="16" y="1390"/>
                </a:lnTo>
                <a:cubicBezTo>
                  <a:pt x="16" y="1394"/>
                  <a:pt x="13" y="1398"/>
                  <a:pt x="8" y="1398"/>
                </a:cubicBezTo>
                <a:cubicBezTo>
                  <a:pt x="4" y="1398"/>
                  <a:pt x="0" y="1394"/>
                  <a:pt x="0" y="1390"/>
                </a:cubicBezTo>
                <a:lnTo>
                  <a:pt x="0" y="1374"/>
                </a:lnTo>
                <a:cubicBezTo>
                  <a:pt x="0" y="1369"/>
                  <a:pt x="4" y="1366"/>
                  <a:pt x="8" y="1366"/>
                </a:cubicBezTo>
                <a:cubicBezTo>
                  <a:pt x="13" y="1366"/>
                  <a:pt x="16" y="1369"/>
                  <a:pt x="16" y="1374"/>
                </a:cubicBezTo>
                <a:close/>
                <a:moveTo>
                  <a:pt x="16" y="1422"/>
                </a:moveTo>
                <a:lnTo>
                  <a:pt x="16" y="1439"/>
                </a:lnTo>
                <a:cubicBezTo>
                  <a:pt x="16" y="1443"/>
                  <a:pt x="13" y="1447"/>
                  <a:pt x="8" y="1447"/>
                </a:cubicBezTo>
                <a:cubicBezTo>
                  <a:pt x="4" y="1447"/>
                  <a:pt x="0" y="1443"/>
                  <a:pt x="0" y="1439"/>
                </a:cubicBezTo>
                <a:lnTo>
                  <a:pt x="0" y="1422"/>
                </a:lnTo>
                <a:cubicBezTo>
                  <a:pt x="0" y="1418"/>
                  <a:pt x="4" y="1414"/>
                  <a:pt x="8" y="1414"/>
                </a:cubicBezTo>
                <a:cubicBezTo>
                  <a:pt x="13" y="1414"/>
                  <a:pt x="16" y="1418"/>
                  <a:pt x="16" y="1422"/>
                </a:cubicBezTo>
                <a:close/>
                <a:moveTo>
                  <a:pt x="16" y="1471"/>
                </a:moveTo>
                <a:lnTo>
                  <a:pt x="16" y="1487"/>
                </a:lnTo>
                <a:cubicBezTo>
                  <a:pt x="16" y="1492"/>
                  <a:pt x="13" y="1496"/>
                  <a:pt x="8" y="1496"/>
                </a:cubicBezTo>
                <a:cubicBezTo>
                  <a:pt x="4" y="1496"/>
                  <a:pt x="0" y="1492"/>
                  <a:pt x="0" y="1487"/>
                </a:cubicBezTo>
                <a:lnTo>
                  <a:pt x="0" y="1471"/>
                </a:lnTo>
                <a:cubicBezTo>
                  <a:pt x="0" y="1467"/>
                  <a:pt x="4" y="1463"/>
                  <a:pt x="8" y="1463"/>
                </a:cubicBezTo>
                <a:cubicBezTo>
                  <a:pt x="13" y="1463"/>
                  <a:pt x="16" y="1467"/>
                  <a:pt x="16" y="1471"/>
                </a:cubicBezTo>
                <a:close/>
                <a:moveTo>
                  <a:pt x="16" y="1520"/>
                </a:moveTo>
                <a:lnTo>
                  <a:pt x="16" y="1536"/>
                </a:lnTo>
                <a:cubicBezTo>
                  <a:pt x="16" y="1541"/>
                  <a:pt x="13" y="1544"/>
                  <a:pt x="8" y="1544"/>
                </a:cubicBezTo>
                <a:cubicBezTo>
                  <a:pt x="4" y="1544"/>
                  <a:pt x="0" y="1541"/>
                  <a:pt x="0" y="1536"/>
                </a:cubicBezTo>
                <a:lnTo>
                  <a:pt x="0" y="1520"/>
                </a:lnTo>
                <a:cubicBezTo>
                  <a:pt x="0" y="1515"/>
                  <a:pt x="4" y="1512"/>
                  <a:pt x="8" y="1512"/>
                </a:cubicBezTo>
                <a:cubicBezTo>
                  <a:pt x="13" y="1512"/>
                  <a:pt x="16" y="1515"/>
                  <a:pt x="16" y="1520"/>
                </a:cubicBezTo>
                <a:close/>
                <a:moveTo>
                  <a:pt x="16" y="1569"/>
                </a:moveTo>
                <a:lnTo>
                  <a:pt x="16" y="1585"/>
                </a:lnTo>
                <a:cubicBezTo>
                  <a:pt x="16" y="1589"/>
                  <a:pt x="13" y="1593"/>
                  <a:pt x="8" y="1593"/>
                </a:cubicBezTo>
                <a:cubicBezTo>
                  <a:pt x="4" y="1593"/>
                  <a:pt x="0" y="1589"/>
                  <a:pt x="0" y="1585"/>
                </a:cubicBezTo>
                <a:lnTo>
                  <a:pt x="0" y="1569"/>
                </a:lnTo>
                <a:cubicBezTo>
                  <a:pt x="0" y="1564"/>
                  <a:pt x="4" y="1561"/>
                  <a:pt x="8" y="1561"/>
                </a:cubicBezTo>
                <a:cubicBezTo>
                  <a:pt x="13" y="1561"/>
                  <a:pt x="16" y="1564"/>
                  <a:pt x="16" y="1569"/>
                </a:cubicBezTo>
                <a:close/>
                <a:moveTo>
                  <a:pt x="16" y="1617"/>
                </a:moveTo>
                <a:lnTo>
                  <a:pt x="16" y="1634"/>
                </a:lnTo>
                <a:cubicBezTo>
                  <a:pt x="16" y="1638"/>
                  <a:pt x="13" y="1642"/>
                  <a:pt x="8" y="1642"/>
                </a:cubicBezTo>
                <a:cubicBezTo>
                  <a:pt x="4" y="1642"/>
                  <a:pt x="0" y="1638"/>
                  <a:pt x="0" y="1634"/>
                </a:cubicBezTo>
                <a:lnTo>
                  <a:pt x="0" y="1617"/>
                </a:lnTo>
                <a:cubicBezTo>
                  <a:pt x="0" y="1613"/>
                  <a:pt x="4" y="1609"/>
                  <a:pt x="8" y="1609"/>
                </a:cubicBezTo>
                <a:cubicBezTo>
                  <a:pt x="13" y="1609"/>
                  <a:pt x="16" y="1613"/>
                  <a:pt x="16" y="1617"/>
                </a:cubicBezTo>
                <a:close/>
                <a:moveTo>
                  <a:pt x="16" y="1666"/>
                </a:moveTo>
                <a:lnTo>
                  <a:pt x="16" y="1683"/>
                </a:lnTo>
                <a:cubicBezTo>
                  <a:pt x="16" y="1687"/>
                  <a:pt x="13" y="1691"/>
                  <a:pt x="8" y="1691"/>
                </a:cubicBezTo>
                <a:cubicBezTo>
                  <a:pt x="4" y="1691"/>
                  <a:pt x="0" y="1687"/>
                  <a:pt x="0" y="1683"/>
                </a:cubicBezTo>
                <a:lnTo>
                  <a:pt x="0" y="1666"/>
                </a:lnTo>
                <a:cubicBezTo>
                  <a:pt x="0" y="1662"/>
                  <a:pt x="4" y="1658"/>
                  <a:pt x="8" y="1658"/>
                </a:cubicBezTo>
                <a:cubicBezTo>
                  <a:pt x="13" y="1658"/>
                  <a:pt x="16" y="1662"/>
                  <a:pt x="16" y="1666"/>
                </a:cubicBezTo>
                <a:close/>
                <a:moveTo>
                  <a:pt x="16" y="1715"/>
                </a:moveTo>
                <a:lnTo>
                  <a:pt x="16" y="1731"/>
                </a:lnTo>
                <a:cubicBezTo>
                  <a:pt x="16" y="1736"/>
                  <a:pt x="13" y="1739"/>
                  <a:pt x="8" y="1739"/>
                </a:cubicBezTo>
                <a:cubicBezTo>
                  <a:pt x="4" y="1739"/>
                  <a:pt x="0" y="1736"/>
                  <a:pt x="0" y="1731"/>
                </a:cubicBezTo>
                <a:lnTo>
                  <a:pt x="0" y="1715"/>
                </a:lnTo>
                <a:cubicBezTo>
                  <a:pt x="0" y="1711"/>
                  <a:pt x="4" y="1707"/>
                  <a:pt x="8" y="1707"/>
                </a:cubicBezTo>
                <a:cubicBezTo>
                  <a:pt x="13" y="1707"/>
                  <a:pt x="16" y="1711"/>
                  <a:pt x="16" y="1715"/>
                </a:cubicBezTo>
                <a:close/>
                <a:moveTo>
                  <a:pt x="16" y="1764"/>
                </a:moveTo>
                <a:lnTo>
                  <a:pt x="16" y="1780"/>
                </a:lnTo>
                <a:cubicBezTo>
                  <a:pt x="16" y="1785"/>
                  <a:pt x="13" y="1788"/>
                  <a:pt x="8" y="1788"/>
                </a:cubicBezTo>
                <a:cubicBezTo>
                  <a:pt x="4" y="1788"/>
                  <a:pt x="0" y="1785"/>
                  <a:pt x="0" y="1780"/>
                </a:cubicBezTo>
                <a:lnTo>
                  <a:pt x="0" y="1764"/>
                </a:lnTo>
                <a:cubicBezTo>
                  <a:pt x="0" y="1759"/>
                  <a:pt x="4" y="1756"/>
                  <a:pt x="8" y="1756"/>
                </a:cubicBezTo>
                <a:cubicBezTo>
                  <a:pt x="13" y="1756"/>
                  <a:pt x="16" y="1759"/>
                  <a:pt x="16" y="1764"/>
                </a:cubicBezTo>
                <a:close/>
                <a:moveTo>
                  <a:pt x="16" y="1813"/>
                </a:moveTo>
                <a:lnTo>
                  <a:pt x="16" y="1829"/>
                </a:lnTo>
                <a:cubicBezTo>
                  <a:pt x="16" y="1833"/>
                  <a:pt x="13" y="1837"/>
                  <a:pt x="8" y="1837"/>
                </a:cubicBezTo>
                <a:cubicBezTo>
                  <a:pt x="4" y="1837"/>
                  <a:pt x="0" y="1833"/>
                  <a:pt x="0" y="1829"/>
                </a:cubicBezTo>
                <a:lnTo>
                  <a:pt x="0" y="1813"/>
                </a:lnTo>
                <a:cubicBezTo>
                  <a:pt x="0" y="1808"/>
                  <a:pt x="4" y="1804"/>
                  <a:pt x="8" y="1804"/>
                </a:cubicBezTo>
                <a:cubicBezTo>
                  <a:pt x="13" y="1804"/>
                  <a:pt x="16" y="1808"/>
                  <a:pt x="16" y="1813"/>
                </a:cubicBezTo>
                <a:close/>
                <a:moveTo>
                  <a:pt x="16" y="1861"/>
                </a:moveTo>
                <a:lnTo>
                  <a:pt x="16" y="1878"/>
                </a:lnTo>
                <a:cubicBezTo>
                  <a:pt x="16" y="1882"/>
                  <a:pt x="13" y="1886"/>
                  <a:pt x="8" y="1886"/>
                </a:cubicBezTo>
                <a:cubicBezTo>
                  <a:pt x="4" y="1886"/>
                  <a:pt x="0" y="1882"/>
                  <a:pt x="0" y="1878"/>
                </a:cubicBezTo>
                <a:lnTo>
                  <a:pt x="0" y="1861"/>
                </a:lnTo>
                <a:cubicBezTo>
                  <a:pt x="0" y="1857"/>
                  <a:pt x="4" y="1853"/>
                  <a:pt x="8" y="1853"/>
                </a:cubicBezTo>
                <a:cubicBezTo>
                  <a:pt x="13" y="1853"/>
                  <a:pt x="16" y="1857"/>
                  <a:pt x="16" y="1861"/>
                </a:cubicBezTo>
                <a:close/>
                <a:moveTo>
                  <a:pt x="16" y="1910"/>
                </a:moveTo>
                <a:lnTo>
                  <a:pt x="16" y="1926"/>
                </a:lnTo>
                <a:cubicBezTo>
                  <a:pt x="16" y="1931"/>
                  <a:pt x="13" y="1934"/>
                  <a:pt x="8" y="1934"/>
                </a:cubicBezTo>
                <a:cubicBezTo>
                  <a:pt x="4" y="1934"/>
                  <a:pt x="0" y="1931"/>
                  <a:pt x="0" y="1926"/>
                </a:cubicBezTo>
                <a:lnTo>
                  <a:pt x="0" y="1910"/>
                </a:lnTo>
                <a:cubicBezTo>
                  <a:pt x="0" y="1906"/>
                  <a:pt x="4" y="1902"/>
                  <a:pt x="8" y="1902"/>
                </a:cubicBezTo>
                <a:cubicBezTo>
                  <a:pt x="13" y="1902"/>
                  <a:pt x="16" y="1906"/>
                  <a:pt x="16" y="1910"/>
                </a:cubicBezTo>
                <a:close/>
                <a:moveTo>
                  <a:pt x="16" y="1959"/>
                </a:moveTo>
                <a:lnTo>
                  <a:pt x="16" y="1975"/>
                </a:lnTo>
                <a:cubicBezTo>
                  <a:pt x="16" y="1980"/>
                  <a:pt x="13" y="1983"/>
                  <a:pt x="8" y="1983"/>
                </a:cubicBezTo>
                <a:cubicBezTo>
                  <a:pt x="4" y="1983"/>
                  <a:pt x="0" y="1980"/>
                  <a:pt x="0" y="1975"/>
                </a:cubicBezTo>
                <a:lnTo>
                  <a:pt x="0" y="1959"/>
                </a:lnTo>
                <a:cubicBezTo>
                  <a:pt x="0" y="1954"/>
                  <a:pt x="4" y="1951"/>
                  <a:pt x="8" y="1951"/>
                </a:cubicBezTo>
                <a:cubicBezTo>
                  <a:pt x="13" y="1951"/>
                  <a:pt x="16" y="1954"/>
                  <a:pt x="16" y="1959"/>
                </a:cubicBezTo>
                <a:close/>
                <a:moveTo>
                  <a:pt x="16" y="2008"/>
                </a:moveTo>
                <a:lnTo>
                  <a:pt x="16" y="2024"/>
                </a:lnTo>
                <a:cubicBezTo>
                  <a:pt x="16" y="2028"/>
                  <a:pt x="13" y="2032"/>
                  <a:pt x="8" y="2032"/>
                </a:cubicBezTo>
                <a:cubicBezTo>
                  <a:pt x="4" y="2032"/>
                  <a:pt x="0" y="2028"/>
                  <a:pt x="0" y="2024"/>
                </a:cubicBezTo>
                <a:lnTo>
                  <a:pt x="0" y="2008"/>
                </a:lnTo>
                <a:cubicBezTo>
                  <a:pt x="0" y="2003"/>
                  <a:pt x="4" y="1999"/>
                  <a:pt x="8" y="1999"/>
                </a:cubicBezTo>
                <a:cubicBezTo>
                  <a:pt x="13" y="1999"/>
                  <a:pt x="16" y="2003"/>
                  <a:pt x="16" y="2008"/>
                </a:cubicBezTo>
                <a:close/>
                <a:moveTo>
                  <a:pt x="16" y="2056"/>
                </a:moveTo>
                <a:lnTo>
                  <a:pt x="16" y="2073"/>
                </a:lnTo>
                <a:cubicBezTo>
                  <a:pt x="16" y="2077"/>
                  <a:pt x="13" y="2081"/>
                  <a:pt x="8" y="2081"/>
                </a:cubicBezTo>
                <a:cubicBezTo>
                  <a:pt x="4" y="2081"/>
                  <a:pt x="0" y="2077"/>
                  <a:pt x="0" y="2073"/>
                </a:cubicBezTo>
                <a:lnTo>
                  <a:pt x="0" y="2056"/>
                </a:lnTo>
                <a:cubicBezTo>
                  <a:pt x="0" y="2052"/>
                  <a:pt x="4" y="2048"/>
                  <a:pt x="8" y="2048"/>
                </a:cubicBezTo>
                <a:cubicBezTo>
                  <a:pt x="13" y="2048"/>
                  <a:pt x="16" y="2052"/>
                  <a:pt x="16" y="2056"/>
                </a:cubicBezTo>
                <a:close/>
                <a:moveTo>
                  <a:pt x="16" y="2105"/>
                </a:moveTo>
                <a:lnTo>
                  <a:pt x="16" y="2121"/>
                </a:lnTo>
                <a:cubicBezTo>
                  <a:pt x="16" y="2126"/>
                  <a:pt x="13" y="2130"/>
                  <a:pt x="8" y="2130"/>
                </a:cubicBezTo>
                <a:cubicBezTo>
                  <a:pt x="4" y="2130"/>
                  <a:pt x="0" y="2126"/>
                  <a:pt x="0" y="2121"/>
                </a:cubicBezTo>
                <a:lnTo>
                  <a:pt x="0" y="2105"/>
                </a:lnTo>
                <a:cubicBezTo>
                  <a:pt x="0" y="2101"/>
                  <a:pt x="4" y="2097"/>
                  <a:pt x="8" y="2097"/>
                </a:cubicBezTo>
                <a:cubicBezTo>
                  <a:pt x="13" y="2097"/>
                  <a:pt x="16" y="2101"/>
                  <a:pt x="16" y="2105"/>
                </a:cubicBezTo>
                <a:close/>
                <a:moveTo>
                  <a:pt x="16" y="2154"/>
                </a:moveTo>
                <a:lnTo>
                  <a:pt x="16" y="2170"/>
                </a:lnTo>
                <a:cubicBezTo>
                  <a:pt x="16" y="2175"/>
                  <a:pt x="13" y="2178"/>
                  <a:pt x="8" y="2178"/>
                </a:cubicBezTo>
                <a:cubicBezTo>
                  <a:pt x="4" y="2178"/>
                  <a:pt x="0" y="2175"/>
                  <a:pt x="0" y="2170"/>
                </a:cubicBezTo>
                <a:lnTo>
                  <a:pt x="0" y="2154"/>
                </a:lnTo>
                <a:cubicBezTo>
                  <a:pt x="0" y="2149"/>
                  <a:pt x="4" y="2146"/>
                  <a:pt x="8" y="2146"/>
                </a:cubicBezTo>
                <a:cubicBezTo>
                  <a:pt x="13" y="2146"/>
                  <a:pt x="16" y="2149"/>
                  <a:pt x="16" y="2154"/>
                </a:cubicBezTo>
                <a:close/>
                <a:moveTo>
                  <a:pt x="16" y="2203"/>
                </a:moveTo>
                <a:lnTo>
                  <a:pt x="16" y="2219"/>
                </a:lnTo>
                <a:cubicBezTo>
                  <a:pt x="16" y="2223"/>
                  <a:pt x="13" y="2227"/>
                  <a:pt x="8" y="2227"/>
                </a:cubicBezTo>
                <a:cubicBezTo>
                  <a:pt x="4" y="2227"/>
                  <a:pt x="0" y="2223"/>
                  <a:pt x="0" y="2219"/>
                </a:cubicBezTo>
                <a:lnTo>
                  <a:pt x="0" y="2203"/>
                </a:lnTo>
                <a:cubicBezTo>
                  <a:pt x="0" y="2198"/>
                  <a:pt x="4" y="2195"/>
                  <a:pt x="8" y="2195"/>
                </a:cubicBezTo>
                <a:cubicBezTo>
                  <a:pt x="13" y="2195"/>
                  <a:pt x="16" y="2198"/>
                  <a:pt x="16" y="2203"/>
                </a:cubicBezTo>
                <a:close/>
                <a:moveTo>
                  <a:pt x="16" y="2251"/>
                </a:moveTo>
                <a:lnTo>
                  <a:pt x="16" y="2268"/>
                </a:lnTo>
                <a:cubicBezTo>
                  <a:pt x="16" y="2272"/>
                  <a:pt x="13" y="2276"/>
                  <a:pt x="8" y="2276"/>
                </a:cubicBezTo>
                <a:cubicBezTo>
                  <a:pt x="4" y="2276"/>
                  <a:pt x="0" y="2272"/>
                  <a:pt x="0" y="2268"/>
                </a:cubicBezTo>
                <a:lnTo>
                  <a:pt x="0" y="2251"/>
                </a:lnTo>
                <a:cubicBezTo>
                  <a:pt x="0" y="2247"/>
                  <a:pt x="4" y="2243"/>
                  <a:pt x="8" y="2243"/>
                </a:cubicBezTo>
                <a:cubicBezTo>
                  <a:pt x="13" y="2243"/>
                  <a:pt x="16" y="2247"/>
                  <a:pt x="16" y="2251"/>
                </a:cubicBezTo>
                <a:close/>
                <a:moveTo>
                  <a:pt x="16" y="2300"/>
                </a:moveTo>
                <a:lnTo>
                  <a:pt x="16" y="2316"/>
                </a:lnTo>
                <a:cubicBezTo>
                  <a:pt x="16" y="2321"/>
                  <a:pt x="13" y="2325"/>
                  <a:pt x="8" y="2325"/>
                </a:cubicBezTo>
                <a:cubicBezTo>
                  <a:pt x="4" y="2325"/>
                  <a:pt x="0" y="2321"/>
                  <a:pt x="0" y="2316"/>
                </a:cubicBezTo>
                <a:lnTo>
                  <a:pt x="0" y="2300"/>
                </a:lnTo>
                <a:cubicBezTo>
                  <a:pt x="0" y="2296"/>
                  <a:pt x="4" y="2292"/>
                  <a:pt x="8" y="2292"/>
                </a:cubicBezTo>
                <a:cubicBezTo>
                  <a:pt x="13" y="2292"/>
                  <a:pt x="16" y="2296"/>
                  <a:pt x="16" y="2300"/>
                </a:cubicBezTo>
                <a:close/>
                <a:moveTo>
                  <a:pt x="16" y="2349"/>
                </a:moveTo>
                <a:lnTo>
                  <a:pt x="16" y="2365"/>
                </a:lnTo>
                <a:cubicBezTo>
                  <a:pt x="16" y="2370"/>
                  <a:pt x="13" y="2373"/>
                  <a:pt x="8" y="2373"/>
                </a:cubicBezTo>
                <a:cubicBezTo>
                  <a:pt x="4" y="2373"/>
                  <a:pt x="0" y="2370"/>
                  <a:pt x="0" y="2365"/>
                </a:cubicBezTo>
                <a:lnTo>
                  <a:pt x="0" y="2349"/>
                </a:lnTo>
                <a:cubicBezTo>
                  <a:pt x="0" y="2345"/>
                  <a:pt x="4" y="2341"/>
                  <a:pt x="8" y="2341"/>
                </a:cubicBezTo>
                <a:cubicBezTo>
                  <a:pt x="13" y="2341"/>
                  <a:pt x="16" y="2345"/>
                  <a:pt x="16" y="2349"/>
                </a:cubicBezTo>
                <a:close/>
                <a:moveTo>
                  <a:pt x="16" y="2398"/>
                </a:moveTo>
                <a:lnTo>
                  <a:pt x="16" y="2414"/>
                </a:lnTo>
                <a:cubicBezTo>
                  <a:pt x="16" y="2419"/>
                  <a:pt x="13" y="2422"/>
                  <a:pt x="8" y="2422"/>
                </a:cubicBezTo>
                <a:cubicBezTo>
                  <a:pt x="4" y="2422"/>
                  <a:pt x="0" y="2419"/>
                  <a:pt x="0" y="2414"/>
                </a:cubicBezTo>
                <a:lnTo>
                  <a:pt x="0" y="2398"/>
                </a:lnTo>
                <a:cubicBezTo>
                  <a:pt x="0" y="2393"/>
                  <a:pt x="4" y="2390"/>
                  <a:pt x="8" y="2390"/>
                </a:cubicBezTo>
                <a:cubicBezTo>
                  <a:pt x="13" y="2390"/>
                  <a:pt x="16" y="2393"/>
                  <a:pt x="16" y="2398"/>
                </a:cubicBezTo>
                <a:close/>
                <a:moveTo>
                  <a:pt x="16" y="2447"/>
                </a:moveTo>
                <a:lnTo>
                  <a:pt x="16" y="2463"/>
                </a:lnTo>
                <a:cubicBezTo>
                  <a:pt x="16" y="2467"/>
                  <a:pt x="13" y="2471"/>
                  <a:pt x="8" y="2471"/>
                </a:cubicBezTo>
                <a:cubicBezTo>
                  <a:pt x="4" y="2471"/>
                  <a:pt x="0" y="2467"/>
                  <a:pt x="0" y="2463"/>
                </a:cubicBezTo>
                <a:lnTo>
                  <a:pt x="0" y="2447"/>
                </a:lnTo>
                <a:cubicBezTo>
                  <a:pt x="0" y="2442"/>
                  <a:pt x="4" y="2438"/>
                  <a:pt x="8" y="2438"/>
                </a:cubicBezTo>
                <a:cubicBezTo>
                  <a:pt x="13" y="2438"/>
                  <a:pt x="16" y="2442"/>
                  <a:pt x="16" y="2447"/>
                </a:cubicBezTo>
                <a:close/>
                <a:moveTo>
                  <a:pt x="16" y="2495"/>
                </a:moveTo>
                <a:lnTo>
                  <a:pt x="16" y="2512"/>
                </a:lnTo>
                <a:cubicBezTo>
                  <a:pt x="16" y="2516"/>
                  <a:pt x="13" y="2520"/>
                  <a:pt x="8" y="2520"/>
                </a:cubicBezTo>
                <a:cubicBezTo>
                  <a:pt x="4" y="2520"/>
                  <a:pt x="0" y="2516"/>
                  <a:pt x="0" y="2512"/>
                </a:cubicBezTo>
                <a:lnTo>
                  <a:pt x="0" y="2495"/>
                </a:lnTo>
                <a:cubicBezTo>
                  <a:pt x="0" y="2491"/>
                  <a:pt x="4" y="2487"/>
                  <a:pt x="8" y="2487"/>
                </a:cubicBezTo>
                <a:cubicBezTo>
                  <a:pt x="13" y="2487"/>
                  <a:pt x="16" y="2491"/>
                  <a:pt x="16" y="2495"/>
                </a:cubicBezTo>
                <a:close/>
                <a:moveTo>
                  <a:pt x="16" y="2544"/>
                </a:moveTo>
                <a:lnTo>
                  <a:pt x="16" y="2560"/>
                </a:lnTo>
                <a:cubicBezTo>
                  <a:pt x="16" y="2565"/>
                  <a:pt x="13" y="2568"/>
                  <a:pt x="8" y="2568"/>
                </a:cubicBezTo>
                <a:cubicBezTo>
                  <a:pt x="4" y="2568"/>
                  <a:pt x="0" y="2565"/>
                  <a:pt x="0" y="2560"/>
                </a:cubicBezTo>
                <a:lnTo>
                  <a:pt x="0" y="2544"/>
                </a:lnTo>
                <a:cubicBezTo>
                  <a:pt x="0" y="2540"/>
                  <a:pt x="4" y="2536"/>
                  <a:pt x="8" y="2536"/>
                </a:cubicBezTo>
                <a:cubicBezTo>
                  <a:pt x="13" y="2536"/>
                  <a:pt x="16" y="2540"/>
                  <a:pt x="16" y="2544"/>
                </a:cubicBezTo>
                <a:close/>
                <a:moveTo>
                  <a:pt x="16" y="2593"/>
                </a:moveTo>
                <a:lnTo>
                  <a:pt x="16" y="2609"/>
                </a:lnTo>
                <a:cubicBezTo>
                  <a:pt x="16" y="2614"/>
                  <a:pt x="13" y="2617"/>
                  <a:pt x="8" y="2617"/>
                </a:cubicBezTo>
                <a:cubicBezTo>
                  <a:pt x="4" y="2617"/>
                  <a:pt x="0" y="2614"/>
                  <a:pt x="0" y="2609"/>
                </a:cubicBezTo>
                <a:lnTo>
                  <a:pt x="0" y="2593"/>
                </a:lnTo>
                <a:cubicBezTo>
                  <a:pt x="0" y="2588"/>
                  <a:pt x="4" y="2585"/>
                  <a:pt x="8" y="2585"/>
                </a:cubicBezTo>
                <a:cubicBezTo>
                  <a:pt x="13" y="2585"/>
                  <a:pt x="16" y="2588"/>
                  <a:pt x="16" y="2593"/>
                </a:cubicBezTo>
                <a:close/>
                <a:moveTo>
                  <a:pt x="16" y="2642"/>
                </a:moveTo>
                <a:lnTo>
                  <a:pt x="16" y="2658"/>
                </a:lnTo>
                <a:cubicBezTo>
                  <a:pt x="16" y="2662"/>
                  <a:pt x="13" y="2666"/>
                  <a:pt x="8" y="2666"/>
                </a:cubicBezTo>
                <a:cubicBezTo>
                  <a:pt x="4" y="2666"/>
                  <a:pt x="0" y="2662"/>
                  <a:pt x="0" y="2658"/>
                </a:cubicBezTo>
                <a:lnTo>
                  <a:pt x="0" y="2642"/>
                </a:lnTo>
                <a:cubicBezTo>
                  <a:pt x="0" y="2637"/>
                  <a:pt x="4" y="2633"/>
                  <a:pt x="8" y="2633"/>
                </a:cubicBezTo>
                <a:cubicBezTo>
                  <a:pt x="13" y="2633"/>
                  <a:pt x="16" y="2637"/>
                  <a:pt x="16" y="2642"/>
                </a:cubicBezTo>
                <a:close/>
                <a:moveTo>
                  <a:pt x="16" y="2690"/>
                </a:moveTo>
                <a:lnTo>
                  <a:pt x="16" y="2707"/>
                </a:lnTo>
                <a:cubicBezTo>
                  <a:pt x="16" y="2711"/>
                  <a:pt x="13" y="2715"/>
                  <a:pt x="8" y="2715"/>
                </a:cubicBezTo>
                <a:cubicBezTo>
                  <a:pt x="4" y="2715"/>
                  <a:pt x="0" y="2711"/>
                  <a:pt x="0" y="2707"/>
                </a:cubicBezTo>
                <a:lnTo>
                  <a:pt x="0" y="2690"/>
                </a:lnTo>
                <a:cubicBezTo>
                  <a:pt x="0" y="2686"/>
                  <a:pt x="4" y="2682"/>
                  <a:pt x="8" y="2682"/>
                </a:cubicBezTo>
                <a:cubicBezTo>
                  <a:pt x="13" y="2682"/>
                  <a:pt x="16" y="2686"/>
                  <a:pt x="16" y="2690"/>
                </a:cubicBezTo>
                <a:close/>
                <a:moveTo>
                  <a:pt x="16" y="2739"/>
                </a:moveTo>
                <a:lnTo>
                  <a:pt x="16" y="2755"/>
                </a:lnTo>
                <a:cubicBezTo>
                  <a:pt x="16" y="2760"/>
                  <a:pt x="13" y="2764"/>
                  <a:pt x="8" y="2764"/>
                </a:cubicBezTo>
                <a:cubicBezTo>
                  <a:pt x="4" y="2764"/>
                  <a:pt x="0" y="2760"/>
                  <a:pt x="0" y="2755"/>
                </a:cubicBezTo>
                <a:lnTo>
                  <a:pt x="0" y="2739"/>
                </a:lnTo>
                <a:cubicBezTo>
                  <a:pt x="0" y="2735"/>
                  <a:pt x="4" y="2731"/>
                  <a:pt x="8" y="2731"/>
                </a:cubicBezTo>
                <a:cubicBezTo>
                  <a:pt x="13" y="2731"/>
                  <a:pt x="16" y="2735"/>
                  <a:pt x="16" y="2739"/>
                </a:cubicBezTo>
                <a:close/>
                <a:moveTo>
                  <a:pt x="16" y="2788"/>
                </a:moveTo>
                <a:lnTo>
                  <a:pt x="16" y="2804"/>
                </a:lnTo>
                <a:cubicBezTo>
                  <a:pt x="16" y="2809"/>
                  <a:pt x="13" y="2812"/>
                  <a:pt x="8" y="2812"/>
                </a:cubicBezTo>
                <a:cubicBezTo>
                  <a:pt x="4" y="2812"/>
                  <a:pt x="0" y="2809"/>
                  <a:pt x="0" y="2804"/>
                </a:cubicBezTo>
                <a:lnTo>
                  <a:pt x="0" y="2788"/>
                </a:lnTo>
                <a:cubicBezTo>
                  <a:pt x="0" y="2783"/>
                  <a:pt x="4" y="2780"/>
                  <a:pt x="8" y="2780"/>
                </a:cubicBezTo>
                <a:cubicBezTo>
                  <a:pt x="13" y="2780"/>
                  <a:pt x="16" y="2783"/>
                  <a:pt x="16" y="2788"/>
                </a:cubicBezTo>
                <a:close/>
                <a:moveTo>
                  <a:pt x="16" y="2837"/>
                </a:moveTo>
                <a:lnTo>
                  <a:pt x="16" y="2853"/>
                </a:lnTo>
                <a:cubicBezTo>
                  <a:pt x="16" y="2857"/>
                  <a:pt x="13" y="2861"/>
                  <a:pt x="8" y="2861"/>
                </a:cubicBezTo>
                <a:cubicBezTo>
                  <a:pt x="4" y="2861"/>
                  <a:pt x="0" y="2857"/>
                  <a:pt x="0" y="2853"/>
                </a:cubicBezTo>
                <a:lnTo>
                  <a:pt x="0" y="2837"/>
                </a:lnTo>
                <a:cubicBezTo>
                  <a:pt x="0" y="2832"/>
                  <a:pt x="4" y="2829"/>
                  <a:pt x="8" y="2829"/>
                </a:cubicBezTo>
                <a:cubicBezTo>
                  <a:pt x="13" y="2829"/>
                  <a:pt x="16" y="2832"/>
                  <a:pt x="16" y="2837"/>
                </a:cubicBezTo>
                <a:close/>
                <a:moveTo>
                  <a:pt x="16" y="2885"/>
                </a:moveTo>
                <a:lnTo>
                  <a:pt x="16" y="2902"/>
                </a:lnTo>
                <a:cubicBezTo>
                  <a:pt x="16" y="2906"/>
                  <a:pt x="13" y="2910"/>
                  <a:pt x="8" y="2910"/>
                </a:cubicBezTo>
                <a:cubicBezTo>
                  <a:pt x="4" y="2910"/>
                  <a:pt x="0" y="2906"/>
                  <a:pt x="0" y="2902"/>
                </a:cubicBezTo>
                <a:lnTo>
                  <a:pt x="0" y="2885"/>
                </a:lnTo>
                <a:cubicBezTo>
                  <a:pt x="0" y="2881"/>
                  <a:pt x="4" y="2877"/>
                  <a:pt x="8" y="2877"/>
                </a:cubicBezTo>
                <a:cubicBezTo>
                  <a:pt x="13" y="2877"/>
                  <a:pt x="16" y="2881"/>
                  <a:pt x="16" y="2885"/>
                </a:cubicBezTo>
                <a:close/>
                <a:moveTo>
                  <a:pt x="16" y="2934"/>
                </a:moveTo>
                <a:lnTo>
                  <a:pt x="16" y="2950"/>
                </a:lnTo>
                <a:cubicBezTo>
                  <a:pt x="16" y="2955"/>
                  <a:pt x="13" y="2959"/>
                  <a:pt x="8" y="2959"/>
                </a:cubicBezTo>
                <a:cubicBezTo>
                  <a:pt x="4" y="2959"/>
                  <a:pt x="0" y="2955"/>
                  <a:pt x="0" y="2950"/>
                </a:cubicBezTo>
                <a:lnTo>
                  <a:pt x="0" y="2934"/>
                </a:lnTo>
                <a:cubicBezTo>
                  <a:pt x="0" y="2930"/>
                  <a:pt x="4" y="2926"/>
                  <a:pt x="8" y="2926"/>
                </a:cubicBezTo>
                <a:cubicBezTo>
                  <a:pt x="13" y="2926"/>
                  <a:pt x="16" y="2930"/>
                  <a:pt x="16" y="2934"/>
                </a:cubicBezTo>
                <a:close/>
                <a:moveTo>
                  <a:pt x="16" y="2983"/>
                </a:moveTo>
                <a:lnTo>
                  <a:pt x="16" y="2999"/>
                </a:lnTo>
                <a:cubicBezTo>
                  <a:pt x="16" y="3004"/>
                  <a:pt x="13" y="3007"/>
                  <a:pt x="8" y="3007"/>
                </a:cubicBezTo>
                <a:cubicBezTo>
                  <a:pt x="4" y="3007"/>
                  <a:pt x="0" y="3004"/>
                  <a:pt x="0" y="2999"/>
                </a:cubicBezTo>
                <a:lnTo>
                  <a:pt x="0" y="2983"/>
                </a:lnTo>
                <a:cubicBezTo>
                  <a:pt x="0" y="2978"/>
                  <a:pt x="4" y="2975"/>
                  <a:pt x="8" y="2975"/>
                </a:cubicBezTo>
                <a:cubicBezTo>
                  <a:pt x="13" y="2975"/>
                  <a:pt x="16" y="2978"/>
                  <a:pt x="16" y="2983"/>
                </a:cubicBezTo>
                <a:close/>
                <a:moveTo>
                  <a:pt x="16" y="3032"/>
                </a:moveTo>
                <a:lnTo>
                  <a:pt x="16" y="3048"/>
                </a:lnTo>
                <a:cubicBezTo>
                  <a:pt x="16" y="3053"/>
                  <a:pt x="13" y="3056"/>
                  <a:pt x="8" y="3056"/>
                </a:cubicBezTo>
                <a:cubicBezTo>
                  <a:pt x="4" y="3056"/>
                  <a:pt x="0" y="3053"/>
                  <a:pt x="0" y="3048"/>
                </a:cubicBezTo>
                <a:lnTo>
                  <a:pt x="0" y="3032"/>
                </a:lnTo>
                <a:cubicBezTo>
                  <a:pt x="0" y="3027"/>
                  <a:pt x="4" y="3024"/>
                  <a:pt x="8" y="3024"/>
                </a:cubicBezTo>
                <a:cubicBezTo>
                  <a:pt x="13" y="3024"/>
                  <a:pt x="16" y="3027"/>
                  <a:pt x="16" y="3032"/>
                </a:cubicBezTo>
                <a:close/>
                <a:moveTo>
                  <a:pt x="16" y="3081"/>
                </a:moveTo>
                <a:lnTo>
                  <a:pt x="16" y="3097"/>
                </a:lnTo>
                <a:cubicBezTo>
                  <a:pt x="16" y="3101"/>
                  <a:pt x="13" y="3105"/>
                  <a:pt x="8" y="3105"/>
                </a:cubicBezTo>
                <a:cubicBezTo>
                  <a:pt x="4" y="3105"/>
                  <a:pt x="0" y="3101"/>
                  <a:pt x="0" y="3097"/>
                </a:cubicBezTo>
                <a:lnTo>
                  <a:pt x="0" y="3081"/>
                </a:lnTo>
                <a:cubicBezTo>
                  <a:pt x="0" y="3076"/>
                  <a:pt x="4" y="3072"/>
                  <a:pt x="8" y="3072"/>
                </a:cubicBezTo>
                <a:cubicBezTo>
                  <a:pt x="13" y="3072"/>
                  <a:pt x="16" y="3076"/>
                  <a:pt x="16" y="3081"/>
                </a:cubicBezTo>
                <a:close/>
                <a:moveTo>
                  <a:pt x="16" y="3129"/>
                </a:moveTo>
                <a:lnTo>
                  <a:pt x="16" y="3146"/>
                </a:lnTo>
                <a:cubicBezTo>
                  <a:pt x="16" y="3150"/>
                  <a:pt x="13" y="3154"/>
                  <a:pt x="8" y="3154"/>
                </a:cubicBezTo>
                <a:cubicBezTo>
                  <a:pt x="4" y="3154"/>
                  <a:pt x="0" y="3150"/>
                  <a:pt x="0" y="3146"/>
                </a:cubicBezTo>
                <a:lnTo>
                  <a:pt x="0" y="3129"/>
                </a:lnTo>
                <a:cubicBezTo>
                  <a:pt x="0" y="3125"/>
                  <a:pt x="4" y="3121"/>
                  <a:pt x="8" y="3121"/>
                </a:cubicBezTo>
                <a:cubicBezTo>
                  <a:pt x="13" y="3121"/>
                  <a:pt x="16" y="3125"/>
                  <a:pt x="16" y="3129"/>
                </a:cubicBezTo>
                <a:close/>
                <a:moveTo>
                  <a:pt x="16" y="3178"/>
                </a:moveTo>
                <a:lnTo>
                  <a:pt x="16" y="3194"/>
                </a:lnTo>
                <a:cubicBezTo>
                  <a:pt x="16" y="3199"/>
                  <a:pt x="13" y="3202"/>
                  <a:pt x="8" y="3202"/>
                </a:cubicBezTo>
                <a:cubicBezTo>
                  <a:pt x="4" y="3202"/>
                  <a:pt x="0" y="3199"/>
                  <a:pt x="0" y="3194"/>
                </a:cubicBezTo>
                <a:lnTo>
                  <a:pt x="0" y="3178"/>
                </a:lnTo>
                <a:cubicBezTo>
                  <a:pt x="0" y="3174"/>
                  <a:pt x="4" y="3170"/>
                  <a:pt x="8" y="3170"/>
                </a:cubicBezTo>
                <a:cubicBezTo>
                  <a:pt x="13" y="3170"/>
                  <a:pt x="16" y="3174"/>
                  <a:pt x="16" y="3178"/>
                </a:cubicBezTo>
                <a:close/>
                <a:moveTo>
                  <a:pt x="16" y="3227"/>
                </a:moveTo>
                <a:lnTo>
                  <a:pt x="16" y="3243"/>
                </a:lnTo>
                <a:cubicBezTo>
                  <a:pt x="16" y="3248"/>
                  <a:pt x="13" y="3251"/>
                  <a:pt x="8" y="3251"/>
                </a:cubicBezTo>
                <a:cubicBezTo>
                  <a:pt x="4" y="3251"/>
                  <a:pt x="0" y="3248"/>
                  <a:pt x="0" y="3243"/>
                </a:cubicBezTo>
                <a:lnTo>
                  <a:pt x="0" y="3227"/>
                </a:lnTo>
                <a:cubicBezTo>
                  <a:pt x="0" y="3222"/>
                  <a:pt x="4" y="3219"/>
                  <a:pt x="8" y="3219"/>
                </a:cubicBezTo>
                <a:cubicBezTo>
                  <a:pt x="13" y="3219"/>
                  <a:pt x="16" y="3222"/>
                  <a:pt x="16" y="3227"/>
                </a:cubicBezTo>
                <a:close/>
                <a:moveTo>
                  <a:pt x="16" y="3276"/>
                </a:moveTo>
                <a:lnTo>
                  <a:pt x="16" y="3292"/>
                </a:lnTo>
                <a:cubicBezTo>
                  <a:pt x="16" y="3296"/>
                  <a:pt x="13" y="3300"/>
                  <a:pt x="8" y="3300"/>
                </a:cubicBezTo>
                <a:cubicBezTo>
                  <a:pt x="4" y="3300"/>
                  <a:pt x="0" y="3296"/>
                  <a:pt x="0" y="3292"/>
                </a:cubicBezTo>
                <a:lnTo>
                  <a:pt x="0" y="3276"/>
                </a:lnTo>
                <a:cubicBezTo>
                  <a:pt x="0" y="3271"/>
                  <a:pt x="4" y="3267"/>
                  <a:pt x="8" y="3267"/>
                </a:cubicBezTo>
                <a:cubicBezTo>
                  <a:pt x="13" y="3267"/>
                  <a:pt x="16" y="3271"/>
                  <a:pt x="16" y="3276"/>
                </a:cubicBezTo>
                <a:close/>
                <a:moveTo>
                  <a:pt x="16" y="3324"/>
                </a:moveTo>
                <a:lnTo>
                  <a:pt x="16" y="3341"/>
                </a:lnTo>
                <a:cubicBezTo>
                  <a:pt x="16" y="3345"/>
                  <a:pt x="13" y="3349"/>
                  <a:pt x="8" y="3349"/>
                </a:cubicBezTo>
                <a:cubicBezTo>
                  <a:pt x="4" y="3349"/>
                  <a:pt x="0" y="3345"/>
                  <a:pt x="0" y="3341"/>
                </a:cubicBezTo>
                <a:lnTo>
                  <a:pt x="0" y="3324"/>
                </a:lnTo>
                <a:cubicBezTo>
                  <a:pt x="0" y="3320"/>
                  <a:pt x="4" y="3316"/>
                  <a:pt x="8" y="3316"/>
                </a:cubicBezTo>
                <a:cubicBezTo>
                  <a:pt x="13" y="3316"/>
                  <a:pt x="16" y="3320"/>
                  <a:pt x="16" y="3324"/>
                </a:cubicBezTo>
                <a:close/>
                <a:moveTo>
                  <a:pt x="16" y="3373"/>
                </a:moveTo>
                <a:lnTo>
                  <a:pt x="16" y="3389"/>
                </a:lnTo>
                <a:cubicBezTo>
                  <a:pt x="16" y="3394"/>
                  <a:pt x="13" y="3398"/>
                  <a:pt x="8" y="3398"/>
                </a:cubicBezTo>
                <a:cubicBezTo>
                  <a:pt x="4" y="3398"/>
                  <a:pt x="0" y="3394"/>
                  <a:pt x="0" y="3389"/>
                </a:cubicBezTo>
                <a:lnTo>
                  <a:pt x="0" y="3373"/>
                </a:lnTo>
                <a:cubicBezTo>
                  <a:pt x="0" y="3369"/>
                  <a:pt x="4" y="3365"/>
                  <a:pt x="8" y="3365"/>
                </a:cubicBezTo>
                <a:cubicBezTo>
                  <a:pt x="13" y="3365"/>
                  <a:pt x="16" y="3369"/>
                  <a:pt x="16" y="3373"/>
                </a:cubicBezTo>
                <a:close/>
                <a:moveTo>
                  <a:pt x="16" y="3422"/>
                </a:moveTo>
                <a:lnTo>
                  <a:pt x="16" y="3438"/>
                </a:lnTo>
                <a:cubicBezTo>
                  <a:pt x="16" y="3443"/>
                  <a:pt x="13" y="3446"/>
                  <a:pt x="8" y="3446"/>
                </a:cubicBezTo>
                <a:cubicBezTo>
                  <a:pt x="4" y="3446"/>
                  <a:pt x="0" y="3443"/>
                  <a:pt x="0" y="3438"/>
                </a:cubicBezTo>
                <a:lnTo>
                  <a:pt x="0" y="3422"/>
                </a:lnTo>
                <a:cubicBezTo>
                  <a:pt x="0" y="3417"/>
                  <a:pt x="4" y="3414"/>
                  <a:pt x="8" y="3414"/>
                </a:cubicBezTo>
                <a:cubicBezTo>
                  <a:pt x="13" y="3414"/>
                  <a:pt x="16" y="3417"/>
                  <a:pt x="16" y="3422"/>
                </a:cubicBezTo>
                <a:close/>
                <a:moveTo>
                  <a:pt x="16" y="3471"/>
                </a:moveTo>
                <a:lnTo>
                  <a:pt x="16" y="3487"/>
                </a:lnTo>
                <a:cubicBezTo>
                  <a:pt x="16" y="3491"/>
                  <a:pt x="13" y="3495"/>
                  <a:pt x="8" y="3495"/>
                </a:cubicBezTo>
                <a:cubicBezTo>
                  <a:pt x="4" y="3495"/>
                  <a:pt x="0" y="3491"/>
                  <a:pt x="0" y="3487"/>
                </a:cubicBezTo>
                <a:lnTo>
                  <a:pt x="0" y="3471"/>
                </a:lnTo>
                <a:cubicBezTo>
                  <a:pt x="0" y="3466"/>
                  <a:pt x="4" y="3463"/>
                  <a:pt x="8" y="3463"/>
                </a:cubicBezTo>
                <a:cubicBezTo>
                  <a:pt x="13" y="3463"/>
                  <a:pt x="16" y="3466"/>
                  <a:pt x="16" y="3471"/>
                </a:cubicBezTo>
                <a:close/>
                <a:moveTo>
                  <a:pt x="16" y="3519"/>
                </a:moveTo>
                <a:lnTo>
                  <a:pt x="16" y="3536"/>
                </a:lnTo>
                <a:cubicBezTo>
                  <a:pt x="16" y="3540"/>
                  <a:pt x="13" y="3544"/>
                  <a:pt x="8" y="3544"/>
                </a:cubicBezTo>
                <a:cubicBezTo>
                  <a:pt x="4" y="3544"/>
                  <a:pt x="0" y="3540"/>
                  <a:pt x="0" y="3536"/>
                </a:cubicBezTo>
                <a:lnTo>
                  <a:pt x="0" y="3519"/>
                </a:lnTo>
                <a:cubicBezTo>
                  <a:pt x="0" y="3515"/>
                  <a:pt x="4" y="3511"/>
                  <a:pt x="8" y="3511"/>
                </a:cubicBezTo>
                <a:cubicBezTo>
                  <a:pt x="13" y="3511"/>
                  <a:pt x="16" y="3515"/>
                  <a:pt x="16" y="3519"/>
                </a:cubicBezTo>
                <a:close/>
                <a:moveTo>
                  <a:pt x="16" y="3568"/>
                </a:moveTo>
                <a:lnTo>
                  <a:pt x="16" y="3584"/>
                </a:lnTo>
                <a:cubicBezTo>
                  <a:pt x="16" y="3589"/>
                  <a:pt x="13" y="3593"/>
                  <a:pt x="8" y="3593"/>
                </a:cubicBezTo>
                <a:cubicBezTo>
                  <a:pt x="4" y="3593"/>
                  <a:pt x="0" y="3589"/>
                  <a:pt x="0" y="3584"/>
                </a:cubicBezTo>
                <a:lnTo>
                  <a:pt x="0" y="3568"/>
                </a:lnTo>
                <a:cubicBezTo>
                  <a:pt x="0" y="3564"/>
                  <a:pt x="4" y="3560"/>
                  <a:pt x="8" y="3560"/>
                </a:cubicBezTo>
                <a:cubicBezTo>
                  <a:pt x="13" y="3560"/>
                  <a:pt x="16" y="3564"/>
                  <a:pt x="16" y="3568"/>
                </a:cubicBezTo>
                <a:close/>
                <a:moveTo>
                  <a:pt x="16" y="3617"/>
                </a:moveTo>
                <a:lnTo>
                  <a:pt x="16" y="3633"/>
                </a:lnTo>
                <a:cubicBezTo>
                  <a:pt x="16" y="3638"/>
                  <a:pt x="13" y="3641"/>
                  <a:pt x="8" y="3641"/>
                </a:cubicBezTo>
                <a:cubicBezTo>
                  <a:pt x="4" y="3641"/>
                  <a:pt x="0" y="3638"/>
                  <a:pt x="0" y="3633"/>
                </a:cubicBezTo>
                <a:lnTo>
                  <a:pt x="0" y="3617"/>
                </a:lnTo>
                <a:cubicBezTo>
                  <a:pt x="0" y="3612"/>
                  <a:pt x="4" y="3609"/>
                  <a:pt x="8" y="3609"/>
                </a:cubicBezTo>
                <a:cubicBezTo>
                  <a:pt x="13" y="3609"/>
                  <a:pt x="16" y="3612"/>
                  <a:pt x="16" y="3617"/>
                </a:cubicBezTo>
                <a:close/>
                <a:moveTo>
                  <a:pt x="16" y="3666"/>
                </a:moveTo>
                <a:lnTo>
                  <a:pt x="16" y="3682"/>
                </a:lnTo>
                <a:cubicBezTo>
                  <a:pt x="16" y="3686"/>
                  <a:pt x="13" y="3690"/>
                  <a:pt x="8" y="3690"/>
                </a:cubicBezTo>
                <a:cubicBezTo>
                  <a:pt x="4" y="3690"/>
                  <a:pt x="0" y="3686"/>
                  <a:pt x="0" y="3682"/>
                </a:cubicBezTo>
                <a:lnTo>
                  <a:pt x="0" y="3666"/>
                </a:lnTo>
                <a:cubicBezTo>
                  <a:pt x="0" y="3661"/>
                  <a:pt x="4" y="3658"/>
                  <a:pt x="8" y="3658"/>
                </a:cubicBezTo>
                <a:cubicBezTo>
                  <a:pt x="13" y="3658"/>
                  <a:pt x="16" y="3661"/>
                  <a:pt x="16" y="3666"/>
                </a:cubicBezTo>
                <a:close/>
                <a:moveTo>
                  <a:pt x="16" y="3715"/>
                </a:moveTo>
                <a:lnTo>
                  <a:pt x="16" y="3731"/>
                </a:lnTo>
                <a:cubicBezTo>
                  <a:pt x="16" y="3735"/>
                  <a:pt x="13" y="3739"/>
                  <a:pt x="8" y="3739"/>
                </a:cubicBezTo>
                <a:cubicBezTo>
                  <a:pt x="4" y="3739"/>
                  <a:pt x="0" y="3735"/>
                  <a:pt x="0" y="3731"/>
                </a:cubicBezTo>
                <a:lnTo>
                  <a:pt x="0" y="3715"/>
                </a:lnTo>
                <a:cubicBezTo>
                  <a:pt x="0" y="3710"/>
                  <a:pt x="4" y="3706"/>
                  <a:pt x="8" y="3706"/>
                </a:cubicBezTo>
                <a:cubicBezTo>
                  <a:pt x="13" y="3706"/>
                  <a:pt x="16" y="3710"/>
                  <a:pt x="16" y="3715"/>
                </a:cubicBezTo>
                <a:close/>
                <a:moveTo>
                  <a:pt x="16" y="3763"/>
                </a:moveTo>
                <a:lnTo>
                  <a:pt x="16" y="3780"/>
                </a:lnTo>
                <a:cubicBezTo>
                  <a:pt x="16" y="3784"/>
                  <a:pt x="13" y="3788"/>
                  <a:pt x="8" y="3788"/>
                </a:cubicBezTo>
                <a:cubicBezTo>
                  <a:pt x="4" y="3788"/>
                  <a:pt x="0" y="3784"/>
                  <a:pt x="0" y="3780"/>
                </a:cubicBezTo>
                <a:lnTo>
                  <a:pt x="0" y="3763"/>
                </a:lnTo>
                <a:cubicBezTo>
                  <a:pt x="0" y="3759"/>
                  <a:pt x="4" y="3755"/>
                  <a:pt x="8" y="3755"/>
                </a:cubicBezTo>
                <a:cubicBezTo>
                  <a:pt x="13" y="3755"/>
                  <a:pt x="16" y="3759"/>
                  <a:pt x="16" y="3763"/>
                </a:cubicBezTo>
                <a:close/>
                <a:moveTo>
                  <a:pt x="16" y="3812"/>
                </a:moveTo>
                <a:lnTo>
                  <a:pt x="16" y="3828"/>
                </a:lnTo>
                <a:cubicBezTo>
                  <a:pt x="16" y="3833"/>
                  <a:pt x="13" y="3836"/>
                  <a:pt x="8" y="3836"/>
                </a:cubicBezTo>
                <a:cubicBezTo>
                  <a:pt x="4" y="3836"/>
                  <a:pt x="0" y="3833"/>
                  <a:pt x="0" y="3828"/>
                </a:cubicBezTo>
                <a:lnTo>
                  <a:pt x="0" y="3812"/>
                </a:lnTo>
                <a:cubicBezTo>
                  <a:pt x="0" y="3808"/>
                  <a:pt x="4" y="3804"/>
                  <a:pt x="8" y="3804"/>
                </a:cubicBezTo>
                <a:cubicBezTo>
                  <a:pt x="13" y="3804"/>
                  <a:pt x="16" y="3808"/>
                  <a:pt x="16" y="3812"/>
                </a:cubicBezTo>
                <a:close/>
                <a:moveTo>
                  <a:pt x="16" y="3861"/>
                </a:moveTo>
                <a:lnTo>
                  <a:pt x="16" y="3877"/>
                </a:lnTo>
                <a:cubicBezTo>
                  <a:pt x="16" y="3882"/>
                  <a:pt x="13" y="3885"/>
                  <a:pt x="8" y="3885"/>
                </a:cubicBezTo>
                <a:cubicBezTo>
                  <a:pt x="4" y="3885"/>
                  <a:pt x="0" y="3882"/>
                  <a:pt x="0" y="3877"/>
                </a:cubicBezTo>
                <a:lnTo>
                  <a:pt x="0" y="3861"/>
                </a:lnTo>
                <a:cubicBezTo>
                  <a:pt x="0" y="3856"/>
                  <a:pt x="4" y="3853"/>
                  <a:pt x="8" y="3853"/>
                </a:cubicBezTo>
                <a:cubicBezTo>
                  <a:pt x="13" y="3853"/>
                  <a:pt x="16" y="3856"/>
                  <a:pt x="16" y="3861"/>
                </a:cubicBezTo>
                <a:close/>
                <a:moveTo>
                  <a:pt x="16" y="3910"/>
                </a:moveTo>
                <a:lnTo>
                  <a:pt x="16" y="3926"/>
                </a:lnTo>
                <a:cubicBezTo>
                  <a:pt x="16" y="3930"/>
                  <a:pt x="13" y="3934"/>
                  <a:pt x="8" y="3934"/>
                </a:cubicBezTo>
                <a:cubicBezTo>
                  <a:pt x="4" y="3934"/>
                  <a:pt x="0" y="3930"/>
                  <a:pt x="0" y="3926"/>
                </a:cubicBezTo>
                <a:lnTo>
                  <a:pt x="0" y="3910"/>
                </a:lnTo>
                <a:cubicBezTo>
                  <a:pt x="0" y="3905"/>
                  <a:pt x="4" y="3901"/>
                  <a:pt x="8" y="3901"/>
                </a:cubicBezTo>
                <a:cubicBezTo>
                  <a:pt x="13" y="3901"/>
                  <a:pt x="16" y="3905"/>
                  <a:pt x="16" y="3910"/>
                </a:cubicBezTo>
                <a:close/>
                <a:moveTo>
                  <a:pt x="16" y="3958"/>
                </a:moveTo>
                <a:lnTo>
                  <a:pt x="16" y="3975"/>
                </a:lnTo>
                <a:cubicBezTo>
                  <a:pt x="16" y="3979"/>
                  <a:pt x="13" y="3983"/>
                  <a:pt x="8" y="3983"/>
                </a:cubicBezTo>
                <a:cubicBezTo>
                  <a:pt x="4" y="3983"/>
                  <a:pt x="0" y="3979"/>
                  <a:pt x="0" y="3975"/>
                </a:cubicBezTo>
                <a:lnTo>
                  <a:pt x="0" y="3958"/>
                </a:lnTo>
                <a:cubicBezTo>
                  <a:pt x="0" y="3954"/>
                  <a:pt x="4" y="3950"/>
                  <a:pt x="8" y="3950"/>
                </a:cubicBezTo>
                <a:cubicBezTo>
                  <a:pt x="13" y="3950"/>
                  <a:pt x="16" y="3954"/>
                  <a:pt x="16" y="3958"/>
                </a:cubicBezTo>
                <a:close/>
                <a:moveTo>
                  <a:pt x="16" y="4007"/>
                </a:moveTo>
                <a:lnTo>
                  <a:pt x="16" y="4023"/>
                </a:lnTo>
                <a:cubicBezTo>
                  <a:pt x="16" y="4028"/>
                  <a:pt x="13" y="4032"/>
                  <a:pt x="8" y="4032"/>
                </a:cubicBezTo>
                <a:cubicBezTo>
                  <a:pt x="4" y="4032"/>
                  <a:pt x="0" y="4028"/>
                  <a:pt x="0" y="4023"/>
                </a:cubicBezTo>
                <a:lnTo>
                  <a:pt x="0" y="4007"/>
                </a:lnTo>
                <a:cubicBezTo>
                  <a:pt x="0" y="4003"/>
                  <a:pt x="4" y="3999"/>
                  <a:pt x="8" y="3999"/>
                </a:cubicBezTo>
                <a:cubicBezTo>
                  <a:pt x="13" y="3999"/>
                  <a:pt x="16" y="4003"/>
                  <a:pt x="16" y="4007"/>
                </a:cubicBezTo>
                <a:close/>
                <a:moveTo>
                  <a:pt x="16" y="4056"/>
                </a:moveTo>
                <a:lnTo>
                  <a:pt x="16" y="4072"/>
                </a:lnTo>
                <a:cubicBezTo>
                  <a:pt x="16" y="4077"/>
                  <a:pt x="13" y="4080"/>
                  <a:pt x="8" y="4080"/>
                </a:cubicBezTo>
                <a:cubicBezTo>
                  <a:pt x="4" y="4080"/>
                  <a:pt x="0" y="4077"/>
                  <a:pt x="0" y="4072"/>
                </a:cubicBezTo>
                <a:lnTo>
                  <a:pt x="0" y="4056"/>
                </a:lnTo>
                <a:cubicBezTo>
                  <a:pt x="0" y="4051"/>
                  <a:pt x="4" y="4048"/>
                  <a:pt x="8" y="4048"/>
                </a:cubicBezTo>
                <a:cubicBezTo>
                  <a:pt x="13" y="4048"/>
                  <a:pt x="16" y="4051"/>
                  <a:pt x="16" y="4056"/>
                </a:cubicBezTo>
                <a:close/>
                <a:moveTo>
                  <a:pt x="16" y="4105"/>
                </a:moveTo>
                <a:lnTo>
                  <a:pt x="16" y="4121"/>
                </a:lnTo>
                <a:cubicBezTo>
                  <a:pt x="16" y="4125"/>
                  <a:pt x="13" y="4129"/>
                  <a:pt x="8" y="4129"/>
                </a:cubicBezTo>
                <a:cubicBezTo>
                  <a:pt x="4" y="4129"/>
                  <a:pt x="0" y="4125"/>
                  <a:pt x="0" y="4121"/>
                </a:cubicBezTo>
                <a:lnTo>
                  <a:pt x="0" y="4105"/>
                </a:lnTo>
                <a:cubicBezTo>
                  <a:pt x="0" y="4100"/>
                  <a:pt x="4" y="4097"/>
                  <a:pt x="8" y="4097"/>
                </a:cubicBezTo>
                <a:cubicBezTo>
                  <a:pt x="13" y="4097"/>
                  <a:pt x="16" y="4100"/>
                  <a:pt x="16" y="4105"/>
                </a:cubicBezTo>
                <a:close/>
                <a:moveTo>
                  <a:pt x="16" y="4153"/>
                </a:moveTo>
                <a:lnTo>
                  <a:pt x="16" y="4170"/>
                </a:lnTo>
                <a:cubicBezTo>
                  <a:pt x="16" y="4174"/>
                  <a:pt x="13" y="4178"/>
                  <a:pt x="8" y="4178"/>
                </a:cubicBezTo>
                <a:cubicBezTo>
                  <a:pt x="4" y="4178"/>
                  <a:pt x="0" y="4174"/>
                  <a:pt x="0" y="4170"/>
                </a:cubicBezTo>
                <a:lnTo>
                  <a:pt x="0" y="4153"/>
                </a:lnTo>
                <a:cubicBezTo>
                  <a:pt x="0" y="4149"/>
                  <a:pt x="4" y="4145"/>
                  <a:pt x="8" y="4145"/>
                </a:cubicBezTo>
                <a:cubicBezTo>
                  <a:pt x="13" y="4145"/>
                  <a:pt x="16" y="4149"/>
                  <a:pt x="16" y="4153"/>
                </a:cubicBezTo>
                <a:close/>
                <a:moveTo>
                  <a:pt x="16" y="4202"/>
                </a:moveTo>
                <a:lnTo>
                  <a:pt x="16" y="4218"/>
                </a:lnTo>
                <a:cubicBezTo>
                  <a:pt x="16" y="4223"/>
                  <a:pt x="13" y="4227"/>
                  <a:pt x="8" y="4227"/>
                </a:cubicBezTo>
                <a:cubicBezTo>
                  <a:pt x="4" y="4227"/>
                  <a:pt x="0" y="4223"/>
                  <a:pt x="0" y="4218"/>
                </a:cubicBezTo>
                <a:lnTo>
                  <a:pt x="0" y="4202"/>
                </a:lnTo>
                <a:cubicBezTo>
                  <a:pt x="0" y="4198"/>
                  <a:pt x="4" y="4194"/>
                  <a:pt x="8" y="4194"/>
                </a:cubicBezTo>
                <a:cubicBezTo>
                  <a:pt x="13" y="4194"/>
                  <a:pt x="16" y="4198"/>
                  <a:pt x="16" y="4202"/>
                </a:cubicBezTo>
                <a:close/>
                <a:moveTo>
                  <a:pt x="16" y="4251"/>
                </a:moveTo>
                <a:lnTo>
                  <a:pt x="16" y="4267"/>
                </a:lnTo>
                <a:cubicBezTo>
                  <a:pt x="16" y="4272"/>
                  <a:pt x="13" y="4275"/>
                  <a:pt x="8" y="4275"/>
                </a:cubicBezTo>
                <a:cubicBezTo>
                  <a:pt x="4" y="4275"/>
                  <a:pt x="0" y="4272"/>
                  <a:pt x="0" y="4267"/>
                </a:cubicBezTo>
                <a:lnTo>
                  <a:pt x="0" y="4251"/>
                </a:lnTo>
                <a:cubicBezTo>
                  <a:pt x="0" y="4246"/>
                  <a:pt x="4" y="4243"/>
                  <a:pt x="8" y="4243"/>
                </a:cubicBezTo>
                <a:cubicBezTo>
                  <a:pt x="13" y="4243"/>
                  <a:pt x="16" y="4246"/>
                  <a:pt x="16" y="4251"/>
                </a:cubicBezTo>
                <a:close/>
                <a:moveTo>
                  <a:pt x="16" y="4300"/>
                </a:moveTo>
                <a:lnTo>
                  <a:pt x="16" y="4316"/>
                </a:lnTo>
                <a:cubicBezTo>
                  <a:pt x="16" y="4320"/>
                  <a:pt x="13" y="4324"/>
                  <a:pt x="8" y="4324"/>
                </a:cubicBezTo>
                <a:cubicBezTo>
                  <a:pt x="4" y="4324"/>
                  <a:pt x="0" y="4320"/>
                  <a:pt x="0" y="4316"/>
                </a:cubicBezTo>
                <a:lnTo>
                  <a:pt x="0" y="4300"/>
                </a:lnTo>
                <a:cubicBezTo>
                  <a:pt x="0" y="4295"/>
                  <a:pt x="4" y="4292"/>
                  <a:pt x="8" y="4292"/>
                </a:cubicBezTo>
                <a:cubicBezTo>
                  <a:pt x="13" y="4292"/>
                  <a:pt x="16" y="4295"/>
                  <a:pt x="16" y="4300"/>
                </a:cubicBezTo>
                <a:close/>
                <a:moveTo>
                  <a:pt x="16" y="4348"/>
                </a:moveTo>
                <a:lnTo>
                  <a:pt x="16" y="4365"/>
                </a:lnTo>
                <a:cubicBezTo>
                  <a:pt x="16" y="4369"/>
                  <a:pt x="13" y="4373"/>
                  <a:pt x="8" y="4373"/>
                </a:cubicBezTo>
                <a:cubicBezTo>
                  <a:pt x="4" y="4373"/>
                  <a:pt x="0" y="4369"/>
                  <a:pt x="0" y="4365"/>
                </a:cubicBezTo>
                <a:lnTo>
                  <a:pt x="0" y="4348"/>
                </a:lnTo>
                <a:cubicBezTo>
                  <a:pt x="0" y="4344"/>
                  <a:pt x="4" y="4340"/>
                  <a:pt x="8" y="4340"/>
                </a:cubicBezTo>
                <a:cubicBezTo>
                  <a:pt x="13" y="4340"/>
                  <a:pt x="16" y="4344"/>
                  <a:pt x="16" y="4348"/>
                </a:cubicBezTo>
                <a:close/>
                <a:moveTo>
                  <a:pt x="16" y="4397"/>
                </a:moveTo>
                <a:lnTo>
                  <a:pt x="16" y="4414"/>
                </a:lnTo>
                <a:cubicBezTo>
                  <a:pt x="16" y="4418"/>
                  <a:pt x="13" y="4422"/>
                  <a:pt x="8" y="4422"/>
                </a:cubicBezTo>
                <a:cubicBezTo>
                  <a:pt x="4" y="4422"/>
                  <a:pt x="0" y="4418"/>
                  <a:pt x="0" y="4414"/>
                </a:cubicBezTo>
                <a:lnTo>
                  <a:pt x="0" y="4397"/>
                </a:lnTo>
                <a:cubicBezTo>
                  <a:pt x="0" y="4393"/>
                  <a:pt x="4" y="4389"/>
                  <a:pt x="8" y="4389"/>
                </a:cubicBezTo>
                <a:cubicBezTo>
                  <a:pt x="13" y="4389"/>
                  <a:pt x="16" y="4393"/>
                  <a:pt x="16" y="4397"/>
                </a:cubicBezTo>
                <a:close/>
                <a:moveTo>
                  <a:pt x="16" y="4446"/>
                </a:moveTo>
                <a:lnTo>
                  <a:pt x="16" y="4462"/>
                </a:lnTo>
                <a:cubicBezTo>
                  <a:pt x="16" y="4467"/>
                  <a:pt x="13" y="4470"/>
                  <a:pt x="8" y="4470"/>
                </a:cubicBezTo>
                <a:cubicBezTo>
                  <a:pt x="4" y="4470"/>
                  <a:pt x="0" y="4467"/>
                  <a:pt x="0" y="4462"/>
                </a:cubicBezTo>
                <a:lnTo>
                  <a:pt x="0" y="4446"/>
                </a:lnTo>
                <a:cubicBezTo>
                  <a:pt x="0" y="4442"/>
                  <a:pt x="4" y="4438"/>
                  <a:pt x="8" y="4438"/>
                </a:cubicBezTo>
                <a:cubicBezTo>
                  <a:pt x="13" y="4438"/>
                  <a:pt x="16" y="4442"/>
                  <a:pt x="16" y="4446"/>
                </a:cubicBezTo>
                <a:close/>
                <a:moveTo>
                  <a:pt x="16" y="4495"/>
                </a:moveTo>
                <a:lnTo>
                  <a:pt x="16" y="4511"/>
                </a:lnTo>
                <a:cubicBezTo>
                  <a:pt x="16" y="4516"/>
                  <a:pt x="13" y="4519"/>
                  <a:pt x="8" y="4519"/>
                </a:cubicBezTo>
                <a:cubicBezTo>
                  <a:pt x="4" y="4519"/>
                  <a:pt x="0" y="4516"/>
                  <a:pt x="0" y="4511"/>
                </a:cubicBezTo>
                <a:lnTo>
                  <a:pt x="0" y="4495"/>
                </a:lnTo>
                <a:cubicBezTo>
                  <a:pt x="0" y="4490"/>
                  <a:pt x="4" y="4487"/>
                  <a:pt x="8" y="4487"/>
                </a:cubicBezTo>
                <a:cubicBezTo>
                  <a:pt x="13" y="4487"/>
                  <a:pt x="16" y="4490"/>
                  <a:pt x="16" y="4495"/>
                </a:cubicBezTo>
                <a:close/>
                <a:moveTo>
                  <a:pt x="16" y="4544"/>
                </a:moveTo>
                <a:lnTo>
                  <a:pt x="16" y="4560"/>
                </a:lnTo>
                <a:cubicBezTo>
                  <a:pt x="16" y="4564"/>
                  <a:pt x="13" y="4568"/>
                  <a:pt x="8" y="4568"/>
                </a:cubicBezTo>
                <a:cubicBezTo>
                  <a:pt x="4" y="4568"/>
                  <a:pt x="0" y="4564"/>
                  <a:pt x="0" y="4560"/>
                </a:cubicBezTo>
                <a:lnTo>
                  <a:pt x="0" y="4544"/>
                </a:lnTo>
                <a:cubicBezTo>
                  <a:pt x="0" y="4539"/>
                  <a:pt x="4" y="4535"/>
                  <a:pt x="8" y="4535"/>
                </a:cubicBezTo>
                <a:cubicBezTo>
                  <a:pt x="13" y="4535"/>
                  <a:pt x="16" y="4539"/>
                  <a:pt x="16" y="4544"/>
                </a:cubicBezTo>
                <a:close/>
                <a:moveTo>
                  <a:pt x="16" y="4592"/>
                </a:moveTo>
                <a:lnTo>
                  <a:pt x="16" y="4609"/>
                </a:lnTo>
                <a:cubicBezTo>
                  <a:pt x="16" y="4613"/>
                  <a:pt x="13" y="4617"/>
                  <a:pt x="8" y="4617"/>
                </a:cubicBezTo>
                <a:cubicBezTo>
                  <a:pt x="4" y="4617"/>
                  <a:pt x="0" y="4613"/>
                  <a:pt x="0" y="4609"/>
                </a:cubicBezTo>
                <a:lnTo>
                  <a:pt x="0" y="4592"/>
                </a:lnTo>
                <a:cubicBezTo>
                  <a:pt x="0" y="4588"/>
                  <a:pt x="4" y="4584"/>
                  <a:pt x="8" y="4584"/>
                </a:cubicBezTo>
                <a:cubicBezTo>
                  <a:pt x="13" y="4584"/>
                  <a:pt x="16" y="4588"/>
                  <a:pt x="16" y="4592"/>
                </a:cubicBezTo>
                <a:close/>
                <a:moveTo>
                  <a:pt x="16" y="4641"/>
                </a:moveTo>
                <a:lnTo>
                  <a:pt x="16" y="4657"/>
                </a:lnTo>
                <a:cubicBezTo>
                  <a:pt x="16" y="4662"/>
                  <a:pt x="13" y="4665"/>
                  <a:pt x="8" y="4665"/>
                </a:cubicBezTo>
                <a:cubicBezTo>
                  <a:pt x="4" y="4665"/>
                  <a:pt x="0" y="4662"/>
                  <a:pt x="0" y="4657"/>
                </a:cubicBezTo>
                <a:lnTo>
                  <a:pt x="0" y="4641"/>
                </a:lnTo>
                <a:cubicBezTo>
                  <a:pt x="0" y="4637"/>
                  <a:pt x="4" y="4633"/>
                  <a:pt x="8" y="4633"/>
                </a:cubicBezTo>
                <a:cubicBezTo>
                  <a:pt x="13" y="4633"/>
                  <a:pt x="16" y="4637"/>
                  <a:pt x="16" y="4641"/>
                </a:cubicBezTo>
                <a:close/>
                <a:moveTo>
                  <a:pt x="16" y="4690"/>
                </a:moveTo>
                <a:lnTo>
                  <a:pt x="16" y="4706"/>
                </a:lnTo>
                <a:cubicBezTo>
                  <a:pt x="16" y="4711"/>
                  <a:pt x="13" y="4714"/>
                  <a:pt x="8" y="4714"/>
                </a:cubicBezTo>
                <a:cubicBezTo>
                  <a:pt x="4" y="4714"/>
                  <a:pt x="0" y="4711"/>
                  <a:pt x="0" y="4706"/>
                </a:cubicBezTo>
                <a:lnTo>
                  <a:pt x="0" y="4690"/>
                </a:lnTo>
                <a:cubicBezTo>
                  <a:pt x="0" y="4685"/>
                  <a:pt x="4" y="4682"/>
                  <a:pt x="8" y="4682"/>
                </a:cubicBezTo>
                <a:cubicBezTo>
                  <a:pt x="13" y="4682"/>
                  <a:pt x="16" y="4685"/>
                  <a:pt x="16" y="4690"/>
                </a:cubicBezTo>
                <a:close/>
                <a:moveTo>
                  <a:pt x="16" y="4739"/>
                </a:moveTo>
                <a:lnTo>
                  <a:pt x="16" y="4755"/>
                </a:lnTo>
                <a:cubicBezTo>
                  <a:pt x="16" y="4759"/>
                  <a:pt x="13" y="4763"/>
                  <a:pt x="8" y="4763"/>
                </a:cubicBezTo>
                <a:cubicBezTo>
                  <a:pt x="4" y="4763"/>
                  <a:pt x="0" y="4759"/>
                  <a:pt x="0" y="4755"/>
                </a:cubicBezTo>
                <a:lnTo>
                  <a:pt x="0" y="4739"/>
                </a:lnTo>
                <a:cubicBezTo>
                  <a:pt x="0" y="4734"/>
                  <a:pt x="4" y="4731"/>
                  <a:pt x="8" y="4731"/>
                </a:cubicBezTo>
                <a:cubicBezTo>
                  <a:pt x="13" y="4731"/>
                  <a:pt x="16" y="4734"/>
                  <a:pt x="16" y="4739"/>
                </a:cubicBezTo>
                <a:close/>
                <a:moveTo>
                  <a:pt x="16" y="4787"/>
                </a:moveTo>
                <a:lnTo>
                  <a:pt x="16" y="4804"/>
                </a:lnTo>
                <a:cubicBezTo>
                  <a:pt x="16" y="4808"/>
                  <a:pt x="13" y="4812"/>
                  <a:pt x="8" y="4812"/>
                </a:cubicBezTo>
                <a:cubicBezTo>
                  <a:pt x="4" y="4812"/>
                  <a:pt x="0" y="4808"/>
                  <a:pt x="0" y="4804"/>
                </a:cubicBezTo>
                <a:lnTo>
                  <a:pt x="0" y="4787"/>
                </a:lnTo>
                <a:cubicBezTo>
                  <a:pt x="0" y="4783"/>
                  <a:pt x="4" y="4779"/>
                  <a:pt x="8" y="4779"/>
                </a:cubicBezTo>
                <a:cubicBezTo>
                  <a:pt x="13" y="4779"/>
                  <a:pt x="16" y="4783"/>
                  <a:pt x="16" y="4787"/>
                </a:cubicBezTo>
                <a:close/>
                <a:moveTo>
                  <a:pt x="16" y="4836"/>
                </a:moveTo>
                <a:lnTo>
                  <a:pt x="16" y="4852"/>
                </a:lnTo>
                <a:cubicBezTo>
                  <a:pt x="16" y="4857"/>
                  <a:pt x="13" y="4861"/>
                  <a:pt x="8" y="4861"/>
                </a:cubicBezTo>
                <a:cubicBezTo>
                  <a:pt x="4" y="4861"/>
                  <a:pt x="0" y="4857"/>
                  <a:pt x="0" y="4852"/>
                </a:cubicBezTo>
                <a:lnTo>
                  <a:pt x="0" y="4836"/>
                </a:lnTo>
                <a:cubicBezTo>
                  <a:pt x="0" y="4832"/>
                  <a:pt x="4" y="4828"/>
                  <a:pt x="8" y="4828"/>
                </a:cubicBezTo>
                <a:cubicBezTo>
                  <a:pt x="13" y="4828"/>
                  <a:pt x="16" y="4832"/>
                  <a:pt x="16" y="4836"/>
                </a:cubicBezTo>
                <a:close/>
                <a:moveTo>
                  <a:pt x="16" y="4885"/>
                </a:moveTo>
                <a:lnTo>
                  <a:pt x="16" y="4901"/>
                </a:lnTo>
                <a:cubicBezTo>
                  <a:pt x="16" y="4906"/>
                  <a:pt x="13" y="4909"/>
                  <a:pt x="8" y="4909"/>
                </a:cubicBezTo>
                <a:cubicBezTo>
                  <a:pt x="4" y="4909"/>
                  <a:pt x="0" y="4906"/>
                  <a:pt x="0" y="4901"/>
                </a:cubicBezTo>
                <a:lnTo>
                  <a:pt x="0" y="4885"/>
                </a:lnTo>
                <a:cubicBezTo>
                  <a:pt x="0" y="4880"/>
                  <a:pt x="4" y="4877"/>
                  <a:pt x="8" y="4877"/>
                </a:cubicBezTo>
                <a:cubicBezTo>
                  <a:pt x="13" y="4877"/>
                  <a:pt x="16" y="4880"/>
                  <a:pt x="16" y="4885"/>
                </a:cubicBezTo>
                <a:close/>
                <a:moveTo>
                  <a:pt x="16" y="4934"/>
                </a:moveTo>
                <a:lnTo>
                  <a:pt x="16" y="4950"/>
                </a:lnTo>
                <a:cubicBezTo>
                  <a:pt x="16" y="4954"/>
                  <a:pt x="13" y="4958"/>
                  <a:pt x="8" y="4958"/>
                </a:cubicBezTo>
                <a:cubicBezTo>
                  <a:pt x="4" y="4958"/>
                  <a:pt x="0" y="4954"/>
                  <a:pt x="0" y="4950"/>
                </a:cubicBezTo>
                <a:lnTo>
                  <a:pt x="0" y="4934"/>
                </a:lnTo>
                <a:cubicBezTo>
                  <a:pt x="0" y="4929"/>
                  <a:pt x="4" y="4926"/>
                  <a:pt x="8" y="4926"/>
                </a:cubicBezTo>
                <a:cubicBezTo>
                  <a:pt x="13" y="4926"/>
                  <a:pt x="16" y="4929"/>
                  <a:pt x="16" y="4934"/>
                </a:cubicBezTo>
                <a:close/>
                <a:moveTo>
                  <a:pt x="16" y="4982"/>
                </a:moveTo>
                <a:lnTo>
                  <a:pt x="16" y="4999"/>
                </a:lnTo>
                <a:cubicBezTo>
                  <a:pt x="16" y="5003"/>
                  <a:pt x="13" y="5007"/>
                  <a:pt x="8" y="5007"/>
                </a:cubicBezTo>
                <a:cubicBezTo>
                  <a:pt x="4" y="5007"/>
                  <a:pt x="0" y="5003"/>
                  <a:pt x="0" y="4999"/>
                </a:cubicBezTo>
                <a:lnTo>
                  <a:pt x="0" y="4982"/>
                </a:lnTo>
                <a:cubicBezTo>
                  <a:pt x="0" y="4978"/>
                  <a:pt x="4" y="4974"/>
                  <a:pt x="8" y="4974"/>
                </a:cubicBezTo>
                <a:cubicBezTo>
                  <a:pt x="13" y="4974"/>
                  <a:pt x="16" y="4978"/>
                  <a:pt x="16" y="4982"/>
                </a:cubicBezTo>
                <a:close/>
                <a:moveTo>
                  <a:pt x="16" y="5031"/>
                </a:moveTo>
                <a:lnTo>
                  <a:pt x="16" y="5048"/>
                </a:lnTo>
                <a:cubicBezTo>
                  <a:pt x="16" y="5052"/>
                  <a:pt x="13" y="5056"/>
                  <a:pt x="8" y="5056"/>
                </a:cubicBezTo>
                <a:cubicBezTo>
                  <a:pt x="4" y="5056"/>
                  <a:pt x="0" y="5052"/>
                  <a:pt x="0" y="5048"/>
                </a:cubicBezTo>
                <a:lnTo>
                  <a:pt x="0" y="5031"/>
                </a:lnTo>
                <a:cubicBezTo>
                  <a:pt x="0" y="5027"/>
                  <a:pt x="4" y="5023"/>
                  <a:pt x="8" y="5023"/>
                </a:cubicBezTo>
                <a:cubicBezTo>
                  <a:pt x="13" y="5023"/>
                  <a:pt x="16" y="5027"/>
                  <a:pt x="16" y="5031"/>
                </a:cubicBezTo>
                <a:close/>
                <a:moveTo>
                  <a:pt x="16" y="5080"/>
                </a:moveTo>
                <a:lnTo>
                  <a:pt x="16" y="5096"/>
                </a:lnTo>
                <a:cubicBezTo>
                  <a:pt x="16" y="5101"/>
                  <a:pt x="13" y="5104"/>
                  <a:pt x="8" y="5104"/>
                </a:cubicBezTo>
                <a:cubicBezTo>
                  <a:pt x="4" y="5104"/>
                  <a:pt x="0" y="5101"/>
                  <a:pt x="0" y="5096"/>
                </a:cubicBezTo>
                <a:lnTo>
                  <a:pt x="0" y="5080"/>
                </a:lnTo>
                <a:cubicBezTo>
                  <a:pt x="0" y="5076"/>
                  <a:pt x="4" y="5072"/>
                  <a:pt x="8" y="5072"/>
                </a:cubicBezTo>
                <a:cubicBezTo>
                  <a:pt x="13" y="5072"/>
                  <a:pt x="16" y="5076"/>
                  <a:pt x="16" y="5080"/>
                </a:cubicBezTo>
                <a:close/>
                <a:moveTo>
                  <a:pt x="16" y="5129"/>
                </a:moveTo>
                <a:lnTo>
                  <a:pt x="16" y="5145"/>
                </a:lnTo>
                <a:cubicBezTo>
                  <a:pt x="16" y="5150"/>
                  <a:pt x="13" y="5153"/>
                  <a:pt x="8" y="5153"/>
                </a:cubicBezTo>
                <a:cubicBezTo>
                  <a:pt x="4" y="5153"/>
                  <a:pt x="0" y="5150"/>
                  <a:pt x="0" y="5145"/>
                </a:cubicBezTo>
                <a:lnTo>
                  <a:pt x="0" y="5129"/>
                </a:lnTo>
                <a:cubicBezTo>
                  <a:pt x="0" y="5124"/>
                  <a:pt x="4" y="5121"/>
                  <a:pt x="8" y="5121"/>
                </a:cubicBezTo>
                <a:cubicBezTo>
                  <a:pt x="13" y="5121"/>
                  <a:pt x="16" y="5124"/>
                  <a:pt x="16" y="5129"/>
                </a:cubicBezTo>
                <a:close/>
                <a:moveTo>
                  <a:pt x="16" y="5178"/>
                </a:moveTo>
                <a:lnTo>
                  <a:pt x="16" y="5194"/>
                </a:lnTo>
                <a:cubicBezTo>
                  <a:pt x="16" y="5198"/>
                  <a:pt x="13" y="5202"/>
                  <a:pt x="8" y="5202"/>
                </a:cubicBezTo>
                <a:cubicBezTo>
                  <a:pt x="4" y="5202"/>
                  <a:pt x="0" y="5198"/>
                  <a:pt x="0" y="5194"/>
                </a:cubicBezTo>
                <a:lnTo>
                  <a:pt x="0" y="5178"/>
                </a:lnTo>
                <a:cubicBezTo>
                  <a:pt x="0" y="5173"/>
                  <a:pt x="4" y="5169"/>
                  <a:pt x="8" y="5169"/>
                </a:cubicBezTo>
                <a:cubicBezTo>
                  <a:pt x="13" y="5169"/>
                  <a:pt x="16" y="5173"/>
                  <a:pt x="16" y="5178"/>
                </a:cubicBezTo>
                <a:close/>
                <a:moveTo>
                  <a:pt x="16" y="5226"/>
                </a:moveTo>
                <a:lnTo>
                  <a:pt x="16" y="5243"/>
                </a:lnTo>
                <a:cubicBezTo>
                  <a:pt x="16" y="5247"/>
                  <a:pt x="13" y="5251"/>
                  <a:pt x="8" y="5251"/>
                </a:cubicBezTo>
                <a:cubicBezTo>
                  <a:pt x="4" y="5251"/>
                  <a:pt x="0" y="5247"/>
                  <a:pt x="0" y="5243"/>
                </a:cubicBezTo>
                <a:lnTo>
                  <a:pt x="0" y="5226"/>
                </a:lnTo>
                <a:cubicBezTo>
                  <a:pt x="0" y="5222"/>
                  <a:pt x="4" y="5218"/>
                  <a:pt x="8" y="5218"/>
                </a:cubicBezTo>
                <a:cubicBezTo>
                  <a:pt x="13" y="5218"/>
                  <a:pt x="16" y="5222"/>
                  <a:pt x="16" y="5226"/>
                </a:cubicBezTo>
                <a:close/>
                <a:moveTo>
                  <a:pt x="16" y="5275"/>
                </a:moveTo>
                <a:lnTo>
                  <a:pt x="16" y="5291"/>
                </a:lnTo>
                <a:cubicBezTo>
                  <a:pt x="16" y="5296"/>
                  <a:pt x="13" y="5299"/>
                  <a:pt x="8" y="5299"/>
                </a:cubicBezTo>
                <a:cubicBezTo>
                  <a:pt x="4" y="5299"/>
                  <a:pt x="0" y="5296"/>
                  <a:pt x="0" y="5291"/>
                </a:cubicBezTo>
                <a:lnTo>
                  <a:pt x="0" y="5275"/>
                </a:lnTo>
                <a:cubicBezTo>
                  <a:pt x="0" y="5271"/>
                  <a:pt x="4" y="5267"/>
                  <a:pt x="8" y="5267"/>
                </a:cubicBezTo>
                <a:cubicBezTo>
                  <a:pt x="13" y="5267"/>
                  <a:pt x="16" y="5271"/>
                  <a:pt x="16" y="5275"/>
                </a:cubicBezTo>
                <a:close/>
                <a:moveTo>
                  <a:pt x="16" y="5324"/>
                </a:moveTo>
                <a:lnTo>
                  <a:pt x="16" y="5340"/>
                </a:lnTo>
                <a:cubicBezTo>
                  <a:pt x="16" y="5345"/>
                  <a:pt x="13" y="5348"/>
                  <a:pt x="8" y="5348"/>
                </a:cubicBezTo>
                <a:cubicBezTo>
                  <a:pt x="4" y="5348"/>
                  <a:pt x="0" y="5345"/>
                  <a:pt x="0" y="5340"/>
                </a:cubicBezTo>
                <a:lnTo>
                  <a:pt x="0" y="5324"/>
                </a:lnTo>
                <a:cubicBezTo>
                  <a:pt x="0" y="5319"/>
                  <a:pt x="4" y="5316"/>
                  <a:pt x="8" y="5316"/>
                </a:cubicBezTo>
                <a:cubicBezTo>
                  <a:pt x="13" y="5316"/>
                  <a:pt x="16" y="5319"/>
                  <a:pt x="16" y="5324"/>
                </a:cubicBezTo>
                <a:close/>
                <a:moveTo>
                  <a:pt x="16" y="5373"/>
                </a:moveTo>
                <a:lnTo>
                  <a:pt x="16" y="5389"/>
                </a:lnTo>
                <a:cubicBezTo>
                  <a:pt x="16" y="5393"/>
                  <a:pt x="13" y="5397"/>
                  <a:pt x="8" y="5397"/>
                </a:cubicBezTo>
                <a:cubicBezTo>
                  <a:pt x="4" y="5397"/>
                  <a:pt x="0" y="5393"/>
                  <a:pt x="0" y="5389"/>
                </a:cubicBezTo>
                <a:lnTo>
                  <a:pt x="0" y="5373"/>
                </a:lnTo>
                <a:cubicBezTo>
                  <a:pt x="0" y="5368"/>
                  <a:pt x="4" y="5365"/>
                  <a:pt x="8" y="5365"/>
                </a:cubicBezTo>
                <a:cubicBezTo>
                  <a:pt x="13" y="5365"/>
                  <a:pt x="16" y="5368"/>
                  <a:pt x="16" y="5373"/>
                </a:cubicBezTo>
                <a:close/>
                <a:moveTo>
                  <a:pt x="16" y="5421"/>
                </a:moveTo>
                <a:lnTo>
                  <a:pt x="16" y="5438"/>
                </a:lnTo>
                <a:cubicBezTo>
                  <a:pt x="16" y="5442"/>
                  <a:pt x="13" y="5446"/>
                  <a:pt x="8" y="5446"/>
                </a:cubicBezTo>
                <a:cubicBezTo>
                  <a:pt x="4" y="5446"/>
                  <a:pt x="0" y="5442"/>
                  <a:pt x="0" y="5438"/>
                </a:cubicBezTo>
                <a:lnTo>
                  <a:pt x="0" y="5421"/>
                </a:lnTo>
                <a:cubicBezTo>
                  <a:pt x="0" y="5417"/>
                  <a:pt x="4" y="5413"/>
                  <a:pt x="8" y="5413"/>
                </a:cubicBezTo>
                <a:cubicBezTo>
                  <a:pt x="13" y="5413"/>
                  <a:pt x="16" y="5417"/>
                  <a:pt x="16" y="5421"/>
                </a:cubicBezTo>
                <a:close/>
                <a:moveTo>
                  <a:pt x="16" y="5470"/>
                </a:moveTo>
                <a:lnTo>
                  <a:pt x="16" y="5486"/>
                </a:lnTo>
                <a:cubicBezTo>
                  <a:pt x="16" y="5491"/>
                  <a:pt x="13" y="5495"/>
                  <a:pt x="8" y="5495"/>
                </a:cubicBezTo>
                <a:cubicBezTo>
                  <a:pt x="4" y="5495"/>
                  <a:pt x="0" y="5491"/>
                  <a:pt x="0" y="5486"/>
                </a:cubicBezTo>
                <a:lnTo>
                  <a:pt x="0" y="5470"/>
                </a:lnTo>
                <a:cubicBezTo>
                  <a:pt x="0" y="5466"/>
                  <a:pt x="4" y="5462"/>
                  <a:pt x="8" y="5462"/>
                </a:cubicBezTo>
                <a:cubicBezTo>
                  <a:pt x="13" y="5462"/>
                  <a:pt x="16" y="5466"/>
                  <a:pt x="16" y="5470"/>
                </a:cubicBezTo>
                <a:close/>
                <a:moveTo>
                  <a:pt x="16" y="5519"/>
                </a:moveTo>
                <a:lnTo>
                  <a:pt x="16" y="5535"/>
                </a:lnTo>
                <a:cubicBezTo>
                  <a:pt x="16" y="5540"/>
                  <a:pt x="13" y="5543"/>
                  <a:pt x="8" y="5543"/>
                </a:cubicBezTo>
                <a:cubicBezTo>
                  <a:pt x="4" y="5543"/>
                  <a:pt x="0" y="5540"/>
                  <a:pt x="0" y="5535"/>
                </a:cubicBezTo>
                <a:lnTo>
                  <a:pt x="0" y="5519"/>
                </a:lnTo>
                <a:cubicBezTo>
                  <a:pt x="0" y="5514"/>
                  <a:pt x="4" y="5511"/>
                  <a:pt x="8" y="5511"/>
                </a:cubicBezTo>
                <a:cubicBezTo>
                  <a:pt x="13" y="5511"/>
                  <a:pt x="16" y="5514"/>
                  <a:pt x="16" y="5519"/>
                </a:cubicBezTo>
                <a:close/>
                <a:moveTo>
                  <a:pt x="16" y="5568"/>
                </a:moveTo>
                <a:lnTo>
                  <a:pt x="16" y="5584"/>
                </a:lnTo>
                <a:cubicBezTo>
                  <a:pt x="16" y="5588"/>
                  <a:pt x="13" y="5592"/>
                  <a:pt x="8" y="5592"/>
                </a:cubicBezTo>
                <a:cubicBezTo>
                  <a:pt x="4" y="5592"/>
                  <a:pt x="0" y="5588"/>
                  <a:pt x="0" y="5584"/>
                </a:cubicBezTo>
                <a:lnTo>
                  <a:pt x="0" y="5568"/>
                </a:lnTo>
                <a:cubicBezTo>
                  <a:pt x="0" y="5563"/>
                  <a:pt x="4" y="5560"/>
                  <a:pt x="8" y="5560"/>
                </a:cubicBezTo>
                <a:cubicBezTo>
                  <a:pt x="13" y="5560"/>
                  <a:pt x="16" y="5563"/>
                  <a:pt x="16" y="5568"/>
                </a:cubicBezTo>
                <a:close/>
                <a:moveTo>
                  <a:pt x="16" y="5616"/>
                </a:moveTo>
                <a:lnTo>
                  <a:pt x="16" y="5633"/>
                </a:lnTo>
                <a:cubicBezTo>
                  <a:pt x="16" y="5637"/>
                  <a:pt x="13" y="5641"/>
                  <a:pt x="8" y="5641"/>
                </a:cubicBezTo>
                <a:cubicBezTo>
                  <a:pt x="4" y="5641"/>
                  <a:pt x="0" y="5637"/>
                  <a:pt x="0" y="5633"/>
                </a:cubicBezTo>
                <a:lnTo>
                  <a:pt x="0" y="5616"/>
                </a:lnTo>
                <a:cubicBezTo>
                  <a:pt x="0" y="5612"/>
                  <a:pt x="4" y="5608"/>
                  <a:pt x="8" y="5608"/>
                </a:cubicBezTo>
                <a:cubicBezTo>
                  <a:pt x="13" y="5608"/>
                  <a:pt x="16" y="5612"/>
                  <a:pt x="16" y="5616"/>
                </a:cubicBezTo>
                <a:close/>
                <a:moveTo>
                  <a:pt x="16" y="5665"/>
                </a:moveTo>
                <a:lnTo>
                  <a:pt x="16" y="5681"/>
                </a:lnTo>
                <a:cubicBezTo>
                  <a:pt x="16" y="5686"/>
                  <a:pt x="13" y="5690"/>
                  <a:pt x="8" y="5690"/>
                </a:cubicBezTo>
                <a:cubicBezTo>
                  <a:pt x="4" y="5690"/>
                  <a:pt x="0" y="5686"/>
                  <a:pt x="0" y="5681"/>
                </a:cubicBezTo>
                <a:lnTo>
                  <a:pt x="0" y="5665"/>
                </a:lnTo>
                <a:cubicBezTo>
                  <a:pt x="0" y="5661"/>
                  <a:pt x="4" y="5657"/>
                  <a:pt x="8" y="5657"/>
                </a:cubicBezTo>
                <a:cubicBezTo>
                  <a:pt x="13" y="5657"/>
                  <a:pt x="16" y="5661"/>
                  <a:pt x="16" y="5665"/>
                </a:cubicBezTo>
                <a:close/>
                <a:moveTo>
                  <a:pt x="16" y="5714"/>
                </a:moveTo>
                <a:lnTo>
                  <a:pt x="16" y="5730"/>
                </a:lnTo>
                <a:cubicBezTo>
                  <a:pt x="16" y="5735"/>
                  <a:pt x="13" y="5738"/>
                  <a:pt x="8" y="5738"/>
                </a:cubicBezTo>
                <a:cubicBezTo>
                  <a:pt x="4" y="5738"/>
                  <a:pt x="0" y="5735"/>
                  <a:pt x="0" y="5730"/>
                </a:cubicBezTo>
                <a:lnTo>
                  <a:pt x="0" y="5714"/>
                </a:lnTo>
                <a:cubicBezTo>
                  <a:pt x="0" y="5710"/>
                  <a:pt x="4" y="5706"/>
                  <a:pt x="8" y="5706"/>
                </a:cubicBezTo>
                <a:cubicBezTo>
                  <a:pt x="13" y="5706"/>
                  <a:pt x="16" y="5710"/>
                  <a:pt x="16" y="5714"/>
                </a:cubicBezTo>
                <a:close/>
                <a:moveTo>
                  <a:pt x="16" y="5763"/>
                </a:moveTo>
                <a:lnTo>
                  <a:pt x="16" y="5779"/>
                </a:lnTo>
                <a:cubicBezTo>
                  <a:pt x="16" y="5784"/>
                  <a:pt x="13" y="5787"/>
                  <a:pt x="8" y="5787"/>
                </a:cubicBezTo>
                <a:cubicBezTo>
                  <a:pt x="4" y="5787"/>
                  <a:pt x="0" y="5784"/>
                  <a:pt x="0" y="5779"/>
                </a:cubicBezTo>
                <a:lnTo>
                  <a:pt x="0" y="5763"/>
                </a:lnTo>
                <a:cubicBezTo>
                  <a:pt x="0" y="5758"/>
                  <a:pt x="4" y="5755"/>
                  <a:pt x="8" y="5755"/>
                </a:cubicBezTo>
                <a:cubicBezTo>
                  <a:pt x="13" y="5755"/>
                  <a:pt x="16" y="5758"/>
                  <a:pt x="16" y="5763"/>
                </a:cubicBezTo>
                <a:close/>
                <a:moveTo>
                  <a:pt x="16" y="5812"/>
                </a:moveTo>
                <a:lnTo>
                  <a:pt x="16" y="5828"/>
                </a:lnTo>
                <a:cubicBezTo>
                  <a:pt x="16" y="5832"/>
                  <a:pt x="13" y="5836"/>
                  <a:pt x="8" y="5836"/>
                </a:cubicBezTo>
                <a:cubicBezTo>
                  <a:pt x="4" y="5836"/>
                  <a:pt x="0" y="5832"/>
                  <a:pt x="0" y="5828"/>
                </a:cubicBezTo>
                <a:lnTo>
                  <a:pt x="0" y="5812"/>
                </a:lnTo>
                <a:cubicBezTo>
                  <a:pt x="0" y="5807"/>
                  <a:pt x="4" y="5803"/>
                  <a:pt x="8" y="5803"/>
                </a:cubicBezTo>
                <a:cubicBezTo>
                  <a:pt x="13" y="5803"/>
                  <a:pt x="16" y="5807"/>
                  <a:pt x="16" y="5812"/>
                </a:cubicBezTo>
                <a:close/>
                <a:moveTo>
                  <a:pt x="16" y="5860"/>
                </a:moveTo>
                <a:lnTo>
                  <a:pt x="16" y="5877"/>
                </a:lnTo>
                <a:cubicBezTo>
                  <a:pt x="16" y="5881"/>
                  <a:pt x="13" y="5885"/>
                  <a:pt x="8" y="5885"/>
                </a:cubicBezTo>
                <a:cubicBezTo>
                  <a:pt x="4" y="5885"/>
                  <a:pt x="0" y="5881"/>
                  <a:pt x="0" y="5877"/>
                </a:cubicBezTo>
                <a:lnTo>
                  <a:pt x="0" y="5860"/>
                </a:lnTo>
                <a:cubicBezTo>
                  <a:pt x="0" y="5856"/>
                  <a:pt x="4" y="5852"/>
                  <a:pt x="8" y="5852"/>
                </a:cubicBezTo>
                <a:cubicBezTo>
                  <a:pt x="13" y="5852"/>
                  <a:pt x="16" y="5856"/>
                  <a:pt x="16" y="5860"/>
                </a:cubicBezTo>
                <a:close/>
                <a:moveTo>
                  <a:pt x="16" y="5909"/>
                </a:moveTo>
                <a:lnTo>
                  <a:pt x="16" y="5925"/>
                </a:lnTo>
                <a:cubicBezTo>
                  <a:pt x="16" y="5930"/>
                  <a:pt x="13" y="5933"/>
                  <a:pt x="8" y="5933"/>
                </a:cubicBezTo>
                <a:cubicBezTo>
                  <a:pt x="4" y="5933"/>
                  <a:pt x="0" y="5930"/>
                  <a:pt x="0" y="5925"/>
                </a:cubicBezTo>
                <a:lnTo>
                  <a:pt x="0" y="5909"/>
                </a:lnTo>
                <a:cubicBezTo>
                  <a:pt x="0" y="5905"/>
                  <a:pt x="4" y="5901"/>
                  <a:pt x="8" y="5901"/>
                </a:cubicBezTo>
                <a:cubicBezTo>
                  <a:pt x="13" y="5901"/>
                  <a:pt x="16" y="5905"/>
                  <a:pt x="16" y="5909"/>
                </a:cubicBezTo>
                <a:close/>
                <a:moveTo>
                  <a:pt x="16" y="5958"/>
                </a:moveTo>
                <a:lnTo>
                  <a:pt x="16" y="5974"/>
                </a:lnTo>
                <a:cubicBezTo>
                  <a:pt x="16" y="5979"/>
                  <a:pt x="13" y="5982"/>
                  <a:pt x="8" y="5982"/>
                </a:cubicBezTo>
                <a:cubicBezTo>
                  <a:pt x="4" y="5982"/>
                  <a:pt x="0" y="5979"/>
                  <a:pt x="0" y="5974"/>
                </a:cubicBezTo>
                <a:lnTo>
                  <a:pt x="0" y="5958"/>
                </a:lnTo>
                <a:cubicBezTo>
                  <a:pt x="0" y="5953"/>
                  <a:pt x="4" y="5950"/>
                  <a:pt x="8" y="5950"/>
                </a:cubicBezTo>
                <a:cubicBezTo>
                  <a:pt x="13" y="5950"/>
                  <a:pt x="16" y="5953"/>
                  <a:pt x="16" y="5958"/>
                </a:cubicBezTo>
                <a:close/>
                <a:moveTo>
                  <a:pt x="16" y="6007"/>
                </a:moveTo>
                <a:lnTo>
                  <a:pt x="16" y="6023"/>
                </a:lnTo>
                <a:cubicBezTo>
                  <a:pt x="16" y="6027"/>
                  <a:pt x="13" y="6031"/>
                  <a:pt x="8" y="6031"/>
                </a:cubicBezTo>
                <a:cubicBezTo>
                  <a:pt x="4" y="6031"/>
                  <a:pt x="0" y="6027"/>
                  <a:pt x="0" y="6023"/>
                </a:cubicBezTo>
                <a:lnTo>
                  <a:pt x="0" y="6007"/>
                </a:lnTo>
                <a:cubicBezTo>
                  <a:pt x="0" y="6002"/>
                  <a:pt x="4" y="5998"/>
                  <a:pt x="8" y="5998"/>
                </a:cubicBezTo>
                <a:cubicBezTo>
                  <a:pt x="13" y="5998"/>
                  <a:pt x="16" y="6002"/>
                  <a:pt x="16" y="6007"/>
                </a:cubicBezTo>
                <a:close/>
                <a:moveTo>
                  <a:pt x="16" y="6055"/>
                </a:moveTo>
                <a:lnTo>
                  <a:pt x="16" y="6072"/>
                </a:lnTo>
                <a:cubicBezTo>
                  <a:pt x="16" y="6076"/>
                  <a:pt x="13" y="6080"/>
                  <a:pt x="8" y="6080"/>
                </a:cubicBezTo>
                <a:cubicBezTo>
                  <a:pt x="4" y="6080"/>
                  <a:pt x="0" y="6076"/>
                  <a:pt x="0" y="6072"/>
                </a:cubicBezTo>
                <a:lnTo>
                  <a:pt x="0" y="6055"/>
                </a:lnTo>
                <a:cubicBezTo>
                  <a:pt x="0" y="6051"/>
                  <a:pt x="4" y="6047"/>
                  <a:pt x="8" y="6047"/>
                </a:cubicBezTo>
                <a:cubicBezTo>
                  <a:pt x="13" y="6047"/>
                  <a:pt x="16" y="6051"/>
                  <a:pt x="16" y="6055"/>
                </a:cubicBezTo>
                <a:close/>
                <a:moveTo>
                  <a:pt x="16" y="6104"/>
                </a:moveTo>
                <a:lnTo>
                  <a:pt x="16" y="6120"/>
                </a:lnTo>
                <a:cubicBezTo>
                  <a:pt x="16" y="6125"/>
                  <a:pt x="13" y="6129"/>
                  <a:pt x="8" y="6129"/>
                </a:cubicBezTo>
                <a:cubicBezTo>
                  <a:pt x="4" y="6129"/>
                  <a:pt x="0" y="6125"/>
                  <a:pt x="0" y="6120"/>
                </a:cubicBezTo>
                <a:lnTo>
                  <a:pt x="0" y="6104"/>
                </a:lnTo>
                <a:cubicBezTo>
                  <a:pt x="0" y="6100"/>
                  <a:pt x="4" y="6096"/>
                  <a:pt x="8" y="6096"/>
                </a:cubicBezTo>
                <a:cubicBezTo>
                  <a:pt x="13" y="6096"/>
                  <a:pt x="16" y="6100"/>
                  <a:pt x="16" y="6104"/>
                </a:cubicBezTo>
                <a:close/>
                <a:moveTo>
                  <a:pt x="16" y="6153"/>
                </a:moveTo>
                <a:lnTo>
                  <a:pt x="16" y="6169"/>
                </a:lnTo>
                <a:cubicBezTo>
                  <a:pt x="16" y="6174"/>
                  <a:pt x="13" y="6177"/>
                  <a:pt x="8" y="6177"/>
                </a:cubicBezTo>
                <a:cubicBezTo>
                  <a:pt x="4" y="6177"/>
                  <a:pt x="0" y="6174"/>
                  <a:pt x="0" y="6169"/>
                </a:cubicBezTo>
                <a:lnTo>
                  <a:pt x="0" y="6153"/>
                </a:lnTo>
                <a:cubicBezTo>
                  <a:pt x="0" y="6148"/>
                  <a:pt x="4" y="6145"/>
                  <a:pt x="8" y="6145"/>
                </a:cubicBezTo>
                <a:cubicBezTo>
                  <a:pt x="13" y="6145"/>
                  <a:pt x="16" y="6148"/>
                  <a:pt x="16" y="6153"/>
                </a:cubicBezTo>
                <a:close/>
                <a:moveTo>
                  <a:pt x="16" y="6202"/>
                </a:moveTo>
                <a:lnTo>
                  <a:pt x="16" y="6218"/>
                </a:lnTo>
                <a:cubicBezTo>
                  <a:pt x="16" y="6222"/>
                  <a:pt x="13" y="6226"/>
                  <a:pt x="8" y="6226"/>
                </a:cubicBezTo>
                <a:cubicBezTo>
                  <a:pt x="4" y="6226"/>
                  <a:pt x="0" y="6222"/>
                  <a:pt x="0" y="6218"/>
                </a:cubicBezTo>
                <a:lnTo>
                  <a:pt x="0" y="6202"/>
                </a:lnTo>
                <a:cubicBezTo>
                  <a:pt x="0" y="6197"/>
                  <a:pt x="4" y="6194"/>
                  <a:pt x="8" y="6194"/>
                </a:cubicBezTo>
                <a:cubicBezTo>
                  <a:pt x="13" y="6194"/>
                  <a:pt x="16" y="6197"/>
                  <a:pt x="16" y="6202"/>
                </a:cubicBezTo>
                <a:close/>
                <a:moveTo>
                  <a:pt x="16" y="6250"/>
                </a:moveTo>
                <a:lnTo>
                  <a:pt x="16" y="6267"/>
                </a:lnTo>
                <a:cubicBezTo>
                  <a:pt x="16" y="6271"/>
                  <a:pt x="13" y="6275"/>
                  <a:pt x="8" y="6275"/>
                </a:cubicBezTo>
                <a:cubicBezTo>
                  <a:pt x="4" y="6275"/>
                  <a:pt x="0" y="6271"/>
                  <a:pt x="0" y="6267"/>
                </a:cubicBezTo>
                <a:lnTo>
                  <a:pt x="0" y="6250"/>
                </a:lnTo>
                <a:cubicBezTo>
                  <a:pt x="0" y="6246"/>
                  <a:pt x="4" y="6242"/>
                  <a:pt x="8" y="6242"/>
                </a:cubicBezTo>
                <a:cubicBezTo>
                  <a:pt x="13" y="6242"/>
                  <a:pt x="16" y="6246"/>
                  <a:pt x="16" y="6250"/>
                </a:cubicBezTo>
                <a:close/>
                <a:moveTo>
                  <a:pt x="16" y="6299"/>
                </a:moveTo>
                <a:lnTo>
                  <a:pt x="16" y="6315"/>
                </a:lnTo>
                <a:cubicBezTo>
                  <a:pt x="16" y="6320"/>
                  <a:pt x="13" y="6324"/>
                  <a:pt x="8" y="6324"/>
                </a:cubicBezTo>
                <a:cubicBezTo>
                  <a:pt x="4" y="6324"/>
                  <a:pt x="0" y="6320"/>
                  <a:pt x="0" y="6315"/>
                </a:cubicBezTo>
                <a:lnTo>
                  <a:pt x="0" y="6299"/>
                </a:lnTo>
                <a:cubicBezTo>
                  <a:pt x="0" y="6295"/>
                  <a:pt x="4" y="6291"/>
                  <a:pt x="8" y="6291"/>
                </a:cubicBezTo>
                <a:cubicBezTo>
                  <a:pt x="13" y="6291"/>
                  <a:pt x="16" y="6295"/>
                  <a:pt x="16" y="6299"/>
                </a:cubicBezTo>
                <a:close/>
                <a:moveTo>
                  <a:pt x="16" y="6348"/>
                </a:moveTo>
                <a:lnTo>
                  <a:pt x="16" y="6364"/>
                </a:lnTo>
                <a:cubicBezTo>
                  <a:pt x="16" y="6369"/>
                  <a:pt x="13" y="6372"/>
                  <a:pt x="8" y="6372"/>
                </a:cubicBezTo>
                <a:cubicBezTo>
                  <a:pt x="4" y="6372"/>
                  <a:pt x="0" y="6369"/>
                  <a:pt x="0" y="6364"/>
                </a:cubicBezTo>
                <a:lnTo>
                  <a:pt x="0" y="6348"/>
                </a:lnTo>
                <a:cubicBezTo>
                  <a:pt x="0" y="6344"/>
                  <a:pt x="4" y="6340"/>
                  <a:pt x="8" y="6340"/>
                </a:cubicBezTo>
                <a:cubicBezTo>
                  <a:pt x="13" y="6340"/>
                  <a:pt x="16" y="6344"/>
                  <a:pt x="16" y="6348"/>
                </a:cubicBezTo>
                <a:close/>
                <a:moveTo>
                  <a:pt x="16" y="6397"/>
                </a:moveTo>
                <a:lnTo>
                  <a:pt x="16" y="6413"/>
                </a:lnTo>
                <a:cubicBezTo>
                  <a:pt x="16" y="6418"/>
                  <a:pt x="13" y="6421"/>
                  <a:pt x="8" y="6421"/>
                </a:cubicBezTo>
                <a:cubicBezTo>
                  <a:pt x="4" y="6421"/>
                  <a:pt x="0" y="6418"/>
                  <a:pt x="0" y="6413"/>
                </a:cubicBezTo>
                <a:lnTo>
                  <a:pt x="0" y="6397"/>
                </a:lnTo>
                <a:cubicBezTo>
                  <a:pt x="0" y="6392"/>
                  <a:pt x="4" y="6389"/>
                  <a:pt x="8" y="6389"/>
                </a:cubicBezTo>
                <a:cubicBezTo>
                  <a:pt x="13" y="6389"/>
                  <a:pt x="16" y="6392"/>
                  <a:pt x="16" y="6397"/>
                </a:cubicBezTo>
                <a:close/>
                <a:moveTo>
                  <a:pt x="16" y="6446"/>
                </a:moveTo>
                <a:lnTo>
                  <a:pt x="16" y="6462"/>
                </a:lnTo>
                <a:cubicBezTo>
                  <a:pt x="16" y="6466"/>
                  <a:pt x="13" y="6470"/>
                  <a:pt x="8" y="6470"/>
                </a:cubicBezTo>
                <a:cubicBezTo>
                  <a:pt x="4" y="6470"/>
                  <a:pt x="0" y="6466"/>
                  <a:pt x="0" y="6462"/>
                </a:cubicBezTo>
                <a:lnTo>
                  <a:pt x="0" y="6446"/>
                </a:lnTo>
                <a:cubicBezTo>
                  <a:pt x="0" y="6441"/>
                  <a:pt x="4" y="6437"/>
                  <a:pt x="8" y="6437"/>
                </a:cubicBezTo>
                <a:cubicBezTo>
                  <a:pt x="13" y="6437"/>
                  <a:pt x="16" y="6441"/>
                  <a:pt x="16" y="6446"/>
                </a:cubicBezTo>
                <a:close/>
                <a:moveTo>
                  <a:pt x="16" y="6494"/>
                </a:moveTo>
                <a:lnTo>
                  <a:pt x="16" y="6511"/>
                </a:lnTo>
                <a:cubicBezTo>
                  <a:pt x="16" y="6515"/>
                  <a:pt x="13" y="6519"/>
                  <a:pt x="8" y="6519"/>
                </a:cubicBezTo>
                <a:cubicBezTo>
                  <a:pt x="4" y="6519"/>
                  <a:pt x="0" y="6515"/>
                  <a:pt x="0" y="6511"/>
                </a:cubicBezTo>
                <a:lnTo>
                  <a:pt x="0" y="6494"/>
                </a:lnTo>
                <a:cubicBezTo>
                  <a:pt x="0" y="6490"/>
                  <a:pt x="4" y="6486"/>
                  <a:pt x="8" y="6486"/>
                </a:cubicBezTo>
                <a:cubicBezTo>
                  <a:pt x="13" y="6486"/>
                  <a:pt x="16" y="6490"/>
                  <a:pt x="16" y="6494"/>
                </a:cubicBezTo>
                <a:close/>
                <a:moveTo>
                  <a:pt x="16" y="6543"/>
                </a:moveTo>
                <a:lnTo>
                  <a:pt x="16" y="6559"/>
                </a:lnTo>
                <a:cubicBezTo>
                  <a:pt x="16" y="6564"/>
                  <a:pt x="13" y="6567"/>
                  <a:pt x="8" y="6567"/>
                </a:cubicBezTo>
                <a:cubicBezTo>
                  <a:pt x="4" y="6567"/>
                  <a:pt x="0" y="6564"/>
                  <a:pt x="0" y="6559"/>
                </a:cubicBezTo>
                <a:lnTo>
                  <a:pt x="0" y="6543"/>
                </a:lnTo>
                <a:cubicBezTo>
                  <a:pt x="0" y="6539"/>
                  <a:pt x="4" y="6535"/>
                  <a:pt x="8" y="6535"/>
                </a:cubicBezTo>
                <a:cubicBezTo>
                  <a:pt x="13" y="6535"/>
                  <a:pt x="16" y="6539"/>
                  <a:pt x="16" y="6543"/>
                </a:cubicBezTo>
                <a:close/>
                <a:moveTo>
                  <a:pt x="16" y="6592"/>
                </a:moveTo>
                <a:lnTo>
                  <a:pt x="16" y="6608"/>
                </a:lnTo>
                <a:cubicBezTo>
                  <a:pt x="16" y="6613"/>
                  <a:pt x="13" y="6616"/>
                  <a:pt x="8" y="6616"/>
                </a:cubicBezTo>
                <a:cubicBezTo>
                  <a:pt x="4" y="6616"/>
                  <a:pt x="0" y="6613"/>
                  <a:pt x="0" y="6608"/>
                </a:cubicBezTo>
                <a:lnTo>
                  <a:pt x="0" y="6592"/>
                </a:lnTo>
                <a:cubicBezTo>
                  <a:pt x="0" y="6587"/>
                  <a:pt x="4" y="6584"/>
                  <a:pt x="8" y="6584"/>
                </a:cubicBezTo>
                <a:cubicBezTo>
                  <a:pt x="13" y="6584"/>
                  <a:pt x="16" y="6587"/>
                  <a:pt x="16" y="6592"/>
                </a:cubicBezTo>
                <a:close/>
                <a:moveTo>
                  <a:pt x="16" y="6641"/>
                </a:moveTo>
                <a:lnTo>
                  <a:pt x="16" y="6657"/>
                </a:lnTo>
                <a:cubicBezTo>
                  <a:pt x="16" y="6661"/>
                  <a:pt x="13" y="6665"/>
                  <a:pt x="8" y="6665"/>
                </a:cubicBezTo>
                <a:cubicBezTo>
                  <a:pt x="4" y="6665"/>
                  <a:pt x="0" y="6661"/>
                  <a:pt x="0" y="6657"/>
                </a:cubicBezTo>
                <a:lnTo>
                  <a:pt x="0" y="6641"/>
                </a:lnTo>
                <a:cubicBezTo>
                  <a:pt x="0" y="6636"/>
                  <a:pt x="4" y="6632"/>
                  <a:pt x="8" y="6632"/>
                </a:cubicBezTo>
                <a:cubicBezTo>
                  <a:pt x="13" y="6632"/>
                  <a:pt x="16" y="6636"/>
                  <a:pt x="16" y="6641"/>
                </a:cubicBezTo>
                <a:close/>
                <a:moveTo>
                  <a:pt x="16" y="6689"/>
                </a:moveTo>
                <a:lnTo>
                  <a:pt x="16" y="6706"/>
                </a:lnTo>
                <a:cubicBezTo>
                  <a:pt x="16" y="6710"/>
                  <a:pt x="13" y="6714"/>
                  <a:pt x="8" y="6714"/>
                </a:cubicBezTo>
                <a:cubicBezTo>
                  <a:pt x="4" y="6714"/>
                  <a:pt x="0" y="6710"/>
                  <a:pt x="0" y="6706"/>
                </a:cubicBezTo>
                <a:lnTo>
                  <a:pt x="0" y="6689"/>
                </a:lnTo>
                <a:cubicBezTo>
                  <a:pt x="0" y="6685"/>
                  <a:pt x="4" y="6681"/>
                  <a:pt x="8" y="6681"/>
                </a:cubicBezTo>
                <a:cubicBezTo>
                  <a:pt x="13" y="6681"/>
                  <a:pt x="16" y="6685"/>
                  <a:pt x="16" y="6689"/>
                </a:cubicBezTo>
                <a:close/>
                <a:moveTo>
                  <a:pt x="16" y="6738"/>
                </a:moveTo>
                <a:lnTo>
                  <a:pt x="16" y="6754"/>
                </a:lnTo>
                <a:cubicBezTo>
                  <a:pt x="16" y="6759"/>
                  <a:pt x="13" y="6763"/>
                  <a:pt x="8" y="6763"/>
                </a:cubicBezTo>
                <a:cubicBezTo>
                  <a:pt x="4" y="6763"/>
                  <a:pt x="0" y="6759"/>
                  <a:pt x="0" y="6754"/>
                </a:cubicBezTo>
                <a:lnTo>
                  <a:pt x="0" y="6738"/>
                </a:lnTo>
                <a:cubicBezTo>
                  <a:pt x="0" y="6734"/>
                  <a:pt x="4" y="6730"/>
                  <a:pt x="8" y="6730"/>
                </a:cubicBezTo>
                <a:cubicBezTo>
                  <a:pt x="13" y="6730"/>
                  <a:pt x="16" y="6734"/>
                  <a:pt x="16" y="6738"/>
                </a:cubicBezTo>
                <a:close/>
                <a:moveTo>
                  <a:pt x="16" y="6787"/>
                </a:moveTo>
                <a:lnTo>
                  <a:pt x="16" y="6803"/>
                </a:lnTo>
                <a:cubicBezTo>
                  <a:pt x="16" y="6808"/>
                  <a:pt x="13" y="6811"/>
                  <a:pt x="8" y="6811"/>
                </a:cubicBezTo>
                <a:cubicBezTo>
                  <a:pt x="4" y="6811"/>
                  <a:pt x="0" y="6808"/>
                  <a:pt x="0" y="6803"/>
                </a:cubicBezTo>
                <a:lnTo>
                  <a:pt x="0" y="6787"/>
                </a:lnTo>
                <a:cubicBezTo>
                  <a:pt x="0" y="6782"/>
                  <a:pt x="4" y="6779"/>
                  <a:pt x="8" y="6779"/>
                </a:cubicBezTo>
                <a:cubicBezTo>
                  <a:pt x="13" y="6779"/>
                  <a:pt x="16" y="6782"/>
                  <a:pt x="16" y="6787"/>
                </a:cubicBezTo>
                <a:close/>
                <a:moveTo>
                  <a:pt x="16" y="6836"/>
                </a:moveTo>
                <a:lnTo>
                  <a:pt x="16" y="6852"/>
                </a:lnTo>
                <a:cubicBezTo>
                  <a:pt x="16" y="6856"/>
                  <a:pt x="13" y="6860"/>
                  <a:pt x="8" y="6860"/>
                </a:cubicBezTo>
                <a:cubicBezTo>
                  <a:pt x="4" y="6860"/>
                  <a:pt x="0" y="6856"/>
                  <a:pt x="0" y="6852"/>
                </a:cubicBezTo>
                <a:lnTo>
                  <a:pt x="0" y="6836"/>
                </a:lnTo>
                <a:cubicBezTo>
                  <a:pt x="0" y="6831"/>
                  <a:pt x="4" y="6828"/>
                  <a:pt x="8" y="6828"/>
                </a:cubicBezTo>
                <a:cubicBezTo>
                  <a:pt x="13" y="6828"/>
                  <a:pt x="16" y="6831"/>
                  <a:pt x="16" y="6836"/>
                </a:cubicBezTo>
                <a:close/>
                <a:moveTo>
                  <a:pt x="16" y="6884"/>
                </a:moveTo>
                <a:lnTo>
                  <a:pt x="16" y="6901"/>
                </a:lnTo>
                <a:cubicBezTo>
                  <a:pt x="16" y="6905"/>
                  <a:pt x="13" y="6909"/>
                  <a:pt x="8" y="6909"/>
                </a:cubicBezTo>
                <a:cubicBezTo>
                  <a:pt x="4" y="6909"/>
                  <a:pt x="0" y="6905"/>
                  <a:pt x="0" y="6901"/>
                </a:cubicBezTo>
                <a:lnTo>
                  <a:pt x="0" y="6884"/>
                </a:lnTo>
                <a:cubicBezTo>
                  <a:pt x="0" y="6880"/>
                  <a:pt x="4" y="6876"/>
                  <a:pt x="8" y="6876"/>
                </a:cubicBezTo>
                <a:cubicBezTo>
                  <a:pt x="13" y="6876"/>
                  <a:pt x="16" y="6880"/>
                  <a:pt x="16" y="6884"/>
                </a:cubicBezTo>
                <a:close/>
                <a:moveTo>
                  <a:pt x="16" y="6933"/>
                </a:moveTo>
                <a:lnTo>
                  <a:pt x="16" y="6949"/>
                </a:lnTo>
                <a:cubicBezTo>
                  <a:pt x="16" y="6954"/>
                  <a:pt x="13" y="6958"/>
                  <a:pt x="8" y="6958"/>
                </a:cubicBezTo>
                <a:cubicBezTo>
                  <a:pt x="4" y="6958"/>
                  <a:pt x="0" y="6954"/>
                  <a:pt x="0" y="6949"/>
                </a:cubicBezTo>
                <a:lnTo>
                  <a:pt x="0" y="6933"/>
                </a:lnTo>
                <a:cubicBezTo>
                  <a:pt x="0" y="6929"/>
                  <a:pt x="4" y="6925"/>
                  <a:pt x="8" y="6925"/>
                </a:cubicBezTo>
                <a:cubicBezTo>
                  <a:pt x="13" y="6925"/>
                  <a:pt x="16" y="6929"/>
                  <a:pt x="16" y="6933"/>
                </a:cubicBezTo>
                <a:close/>
                <a:moveTo>
                  <a:pt x="16" y="6982"/>
                </a:moveTo>
                <a:lnTo>
                  <a:pt x="16" y="6998"/>
                </a:lnTo>
                <a:cubicBezTo>
                  <a:pt x="16" y="7003"/>
                  <a:pt x="13" y="7006"/>
                  <a:pt x="8" y="7006"/>
                </a:cubicBezTo>
                <a:cubicBezTo>
                  <a:pt x="4" y="7006"/>
                  <a:pt x="0" y="7003"/>
                  <a:pt x="0" y="6998"/>
                </a:cubicBezTo>
                <a:lnTo>
                  <a:pt x="0" y="6982"/>
                </a:lnTo>
                <a:cubicBezTo>
                  <a:pt x="0" y="6978"/>
                  <a:pt x="4" y="6974"/>
                  <a:pt x="8" y="6974"/>
                </a:cubicBezTo>
                <a:cubicBezTo>
                  <a:pt x="13" y="6974"/>
                  <a:pt x="16" y="6978"/>
                  <a:pt x="16" y="6982"/>
                </a:cubicBezTo>
                <a:close/>
                <a:moveTo>
                  <a:pt x="16" y="7031"/>
                </a:moveTo>
                <a:lnTo>
                  <a:pt x="16" y="7047"/>
                </a:lnTo>
                <a:cubicBezTo>
                  <a:pt x="16" y="7052"/>
                  <a:pt x="13" y="7055"/>
                  <a:pt x="8" y="7055"/>
                </a:cubicBezTo>
                <a:cubicBezTo>
                  <a:pt x="4" y="7055"/>
                  <a:pt x="0" y="7052"/>
                  <a:pt x="0" y="7047"/>
                </a:cubicBezTo>
                <a:lnTo>
                  <a:pt x="0" y="7031"/>
                </a:lnTo>
                <a:cubicBezTo>
                  <a:pt x="0" y="7026"/>
                  <a:pt x="4" y="7023"/>
                  <a:pt x="8" y="7023"/>
                </a:cubicBezTo>
                <a:cubicBezTo>
                  <a:pt x="13" y="7023"/>
                  <a:pt x="16" y="7026"/>
                  <a:pt x="16" y="7031"/>
                </a:cubicBezTo>
                <a:close/>
                <a:moveTo>
                  <a:pt x="16" y="7080"/>
                </a:moveTo>
                <a:lnTo>
                  <a:pt x="16" y="7096"/>
                </a:lnTo>
                <a:cubicBezTo>
                  <a:pt x="16" y="7100"/>
                  <a:pt x="13" y="7104"/>
                  <a:pt x="8" y="7104"/>
                </a:cubicBezTo>
                <a:cubicBezTo>
                  <a:pt x="4" y="7104"/>
                  <a:pt x="0" y="7100"/>
                  <a:pt x="0" y="7096"/>
                </a:cubicBezTo>
                <a:lnTo>
                  <a:pt x="0" y="7080"/>
                </a:lnTo>
                <a:cubicBezTo>
                  <a:pt x="0" y="7075"/>
                  <a:pt x="4" y="7071"/>
                  <a:pt x="8" y="7071"/>
                </a:cubicBezTo>
                <a:cubicBezTo>
                  <a:pt x="13" y="7071"/>
                  <a:pt x="16" y="7075"/>
                  <a:pt x="16" y="7080"/>
                </a:cubicBezTo>
                <a:close/>
                <a:moveTo>
                  <a:pt x="16" y="7128"/>
                </a:moveTo>
                <a:lnTo>
                  <a:pt x="16" y="7145"/>
                </a:lnTo>
                <a:cubicBezTo>
                  <a:pt x="16" y="7149"/>
                  <a:pt x="13" y="7153"/>
                  <a:pt x="8" y="7153"/>
                </a:cubicBezTo>
                <a:cubicBezTo>
                  <a:pt x="4" y="7153"/>
                  <a:pt x="0" y="7149"/>
                  <a:pt x="0" y="7145"/>
                </a:cubicBezTo>
                <a:lnTo>
                  <a:pt x="0" y="7128"/>
                </a:lnTo>
                <a:cubicBezTo>
                  <a:pt x="0" y="7124"/>
                  <a:pt x="4" y="7120"/>
                  <a:pt x="8" y="7120"/>
                </a:cubicBezTo>
                <a:cubicBezTo>
                  <a:pt x="13" y="7120"/>
                  <a:pt x="16" y="7124"/>
                  <a:pt x="16" y="7128"/>
                </a:cubicBezTo>
                <a:close/>
                <a:moveTo>
                  <a:pt x="16" y="7177"/>
                </a:moveTo>
                <a:lnTo>
                  <a:pt x="16" y="7193"/>
                </a:lnTo>
                <a:cubicBezTo>
                  <a:pt x="16" y="7198"/>
                  <a:pt x="13" y="7201"/>
                  <a:pt x="8" y="7201"/>
                </a:cubicBezTo>
                <a:cubicBezTo>
                  <a:pt x="4" y="7201"/>
                  <a:pt x="0" y="7198"/>
                  <a:pt x="0" y="7193"/>
                </a:cubicBezTo>
                <a:lnTo>
                  <a:pt x="0" y="7177"/>
                </a:lnTo>
                <a:cubicBezTo>
                  <a:pt x="0" y="7173"/>
                  <a:pt x="4" y="7169"/>
                  <a:pt x="8" y="7169"/>
                </a:cubicBezTo>
                <a:cubicBezTo>
                  <a:pt x="13" y="7169"/>
                  <a:pt x="16" y="7173"/>
                  <a:pt x="16" y="7177"/>
                </a:cubicBezTo>
                <a:close/>
                <a:moveTo>
                  <a:pt x="16" y="7226"/>
                </a:moveTo>
                <a:lnTo>
                  <a:pt x="16" y="7242"/>
                </a:lnTo>
                <a:cubicBezTo>
                  <a:pt x="16" y="7247"/>
                  <a:pt x="13" y="7250"/>
                  <a:pt x="8" y="7250"/>
                </a:cubicBezTo>
                <a:cubicBezTo>
                  <a:pt x="4" y="7250"/>
                  <a:pt x="0" y="7247"/>
                  <a:pt x="0" y="7242"/>
                </a:cubicBezTo>
                <a:lnTo>
                  <a:pt x="0" y="7226"/>
                </a:lnTo>
                <a:cubicBezTo>
                  <a:pt x="0" y="7221"/>
                  <a:pt x="4" y="7218"/>
                  <a:pt x="8" y="7218"/>
                </a:cubicBezTo>
                <a:cubicBezTo>
                  <a:pt x="13" y="7218"/>
                  <a:pt x="16" y="7221"/>
                  <a:pt x="16" y="7226"/>
                </a:cubicBezTo>
                <a:close/>
                <a:moveTo>
                  <a:pt x="16" y="7275"/>
                </a:moveTo>
                <a:lnTo>
                  <a:pt x="16" y="7291"/>
                </a:lnTo>
                <a:cubicBezTo>
                  <a:pt x="16" y="7295"/>
                  <a:pt x="13" y="7299"/>
                  <a:pt x="8" y="7299"/>
                </a:cubicBezTo>
                <a:cubicBezTo>
                  <a:pt x="4" y="7299"/>
                  <a:pt x="0" y="7295"/>
                  <a:pt x="0" y="7291"/>
                </a:cubicBezTo>
                <a:lnTo>
                  <a:pt x="0" y="7275"/>
                </a:lnTo>
                <a:cubicBezTo>
                  <a:pt x="0" y="7270"/>
                  <a:pt x="4" y="7266"/>
                  <a:pt x="8" y="7266"/>
                </a:cubicBezTo>
                <a:cubicBezTo>
                  <a:pt x="13" y="7266"/>
                  <a:pt x="16" y="7270"/>
                  <a:pt x="16" y="7275"/>
                </a:cubicBezTo>
                <a:close/>
                <a:moveTo>
                  <a:pt x="16" y="7323"/>
                </a:moveTo>
                <a:lnTo>
                  <a:pt x="16" y="7340"/>
                </a:lnTo>
                <a:cubicBezTo>
                  <a:pt x="16" y="7344"/>
                  <a:pt x="13" y="7348"/>
                  <a:pt x="8" y="7348"/>
                </a:cubicBezTo>
                <a:cubicBezTo>
                  <a:pt x="4" y="7348"/>
                  <a:pt x="0" y="7344"/>
                  <a:pt x="0" y="7340"/>
                </a:cubicBezTo>
                <a:lnTo>
                  <a:pt x="0" y="7323"/>
                </a:lnTo>
                <a:cubicBezTo>
                  <a:pt x="0" y="7319"/>
                  <a:pt x="4" y="7315"/>
                  <a:pt x="8" y="7315"/>
                </a:cubicBezTo>
                <a:cubicBezTo>
                  <a:pt x="13" y="7315"/>
                  <a:pt x="16" y="7319"/>
                  <a:pt x="16" y="7323"/>
                </a:cubicBezTo>
                <a:close/>
                <a:moveTo>
                  <a:pt x="16" y="7372"/>
                </a:moveTo>
                <a:lnTo>
                  <a:pt x="16" y="7388"/>
                </a:lnTo>
                <a:cubicBezTo>
                  <a:pt x="16" y="7393"/>
                  <a:pt x="13" y="7397"/>
                  <a:pt x="8" y="7397"/>
                </a:cubicBezTo>
                <a:cubicBezTo>
                  <a:pt x="4" y="7397"/>
                  <a:pt x="0" y="7393"/>
                  <a:pt x="0" y="7388"/>
                </a:cubicBezTo>
                <a:lnTo>
                  <a:pt x="0" y="7372"/>
                </a:lnTo>
                <a:cubicBezTo>
                  <a:pt x="0" y="7368"/>
                  <a:pt x="4" y="7364"/>
                  <a:pt x="8" y="7364"/>
                </a:cubicBezTo>
                <a:cubicBezTo>
                  <a:pt x="13" y="7364"/>
                  <a:pt x="16" y="7368"/>
                  <a:pt x="16" y="7372"/>
                </a:cubicBezTo>
                <a:close/>
                <a:moveTo>
                  <a:pt x="16" y="7421"/>
                </a:moveTo>
                <a:lnTo>
                  <a:pt x="16" y="7437"/>
                </a:lnTo>
                <a:cubicBezTo>
                  <a:pt x="16" y="7442"/>
                  <a:pt x="13" y="7445"/>
                  <a:pt x="8" y="7445"/>
                </a:cubicBezTo>
                <a:cubicBezTo>
                  <a:pt x="4" y="7445"/>
                  <a:pt x="0" y="7442"/>
                  <a:pt x="0" y="7437"/>
                </a:cubicBezTo>
                <a:lnTo>
                  <a:pt x="0" y="7421"/>
                </a:lnTo>
                <a:cubicBezTo>
                  <a:pt x="0" y="7416"/>
                  <a:pt x="4" y="7413"/>
                  <a:pt x="8" y="7413"/>
                </a:cubicBezTo>
                <a:cubicBezTo>
                  <a:pt x="13" y="7413"/>
                  <a:pt x="16" y="7416"/>
                  <a:pt x="16" y="7421"/>
                </a:cubicBezTo>
                <a:close/>
                <a:moveTo>
                  <a:pt x="16" y="7470"/>
                </a:moveTo>
                <a:lnTo>
                  <a:pt x="16" y="7486"/>
                </a:lnTo>
                <a:cubicBezTo>
                  <a:pt x="16" y="7490"/>
                  <a:pt x="13" y="7494"/>
                  <a:pt x="8" y="7494"/>
                </a:cubicBezTo>
                <a:cubicBezTo>
                  <a:pt x="4" y="7494"/>
                  <a:pt x="0" y="7490"/>
                  <a:pt x="0" y="7486"/>
                </a:cubicBezTo>
                <a:lnTo>
                  <a:pt x="0" y="7470"/>
                </a:lnTo>
                <a:cubicBezTo>
                  <a:pt x="0" y="7465"/>
                  <a:pt x="4" y="7462"/>
                  <a:pt x="8" y="7462"/>
                </a:cubicBezTo>
                <a:cubicBezTo>
                  <a:pt x="13" y="7462"/>
                  <a:pt x="16" y="7465"/>
                  <a:pt x="16" y="7470"/>
                </a:cubicBezTo>
                <a:close/>
                <a:moveTo>
                  <a:pt x="16" y="7518"/>
                </a:moveTo>
                <a:lnTo>
                  <a:pt x="16" y="7535"/>
                </a:lnTo>
                <a:cubicBezTo>
                  <a:pt x="16" y="7539"/>
                  <a:pt x="13" y="7543"/>
                  <a:pt x="8" y="7543"/>
                </a:cubicBezTo>
                <a:cubicBezTo>
                  <a:pt x="4" y="7543"/>
                  <a:pt x="0" y="7539"/>
                  <a:pt x="0" y="7535"/>
                </a:cubicBezTo>
                <a:lnTo>
                  <a:pt x="0" y="7518"/>
                </a:lnTo>
                <a:cubicBezTo>
                  <a:pt x="0" y="7514"/>
                  <a:pt x="4" y="7510"/>
                  <a:pt x="8" y="7510"/>
                </a:cubicBezTo>
                <a:cubicBezTo>
                  <a:pt x="13" y="7510"/>
                  <a:pt x="16" y="7514"/>
                  <a:pt x="16" y="7518"/>
                </a:cubicBezTo>
                <a:close/>
                <a:moveTo>
                  <a:pt x="16" y="7567"/>
                </a:moveTo>
                <a:lnTo>
                  <a:pt x="16" y="7583"/>
                </a:lnTo>
                <a:cubicBezTo>
                  <a:pt x="16" y="7588"/>
                  <a:pt x="13" y="7592"/>
                  <a:pt x="8" y="7592"/>
                </a:cubicBezTo>
                <a:cubicBezTo>
                  <a:pt x="4" y="7592"/>
                  <a:pt x="0" y="7588"/>
                  <a:pt x="0" y="7583"/>
                </a:cubicBezTo>
                <a:lnTo>
                  <a:pt x="0" y="7567"/>
                </a:lnTo>
                <a:cubicBezTo>
                  <a:pt x="0" y="7563"/>
                  <a:pt x="4" y="7559"/>
                  <a:pt x="8" y="7559"/>
                </a:cubicBezTo>
                <a:cubicBezTo>
                  <a:pt x="13" y="7559"/>
                  <a:pt x="16" y="7563"/>
                  <a:pt x="16" y="7567"/>
                </a:cubicBezTo>
                <a:close/>
                <a:moveTo>
                  <a:pt x="16" y="7616"/>
                </a:moveTo>
                <a:lnTo>
                  <a:pt x="16" y="7632"/>
                </a:lnTo>
                <a:cubicBezTo>
                  <a:pt x="16" y="7637"/>
                  <a:pt x="13" y="7640"/>
                  <a:pt x="8" y="7640"/>
                </a:cubicBezTo>
                <a:cubicBezTo>
                  <a:pt x="4" y="7640"/>
                  <a:pt x="0" y="7637"/>
                  <a:pt x="0" y="7632"/>
                </a:cubicBezTo>
                <a:lnTo>
                  <a:pt x="0" y="7616"/>
                </a:lnTo>
                <a:cubicBezTo>
                  <a:pt x="0" y="7612"/>
                  <a:pt x="4" y="7608"/>
                  <a:pt x="8" y="7608"/>
                </a:cubicBezTo>
                <a:cubicBezTo>
                  <a:pt x="13" y="7608"/>
                  <a:pt x="16" y="7612"/>
                  <a:pt x="16" y="7616"/>
                </a:cubicBezTo>
                <a:close/>
                <a:moveTo>
                  <a:pt x="16" y="7665"/>
                </a:moveTo>
                <a:lnTo>
                  <a:pt x="16" y="7681"/>
                </a:lnTo>
                <a:cubicBezTo>
                  <a:pt x="16" y="7686"/>
                  <a:pt x="13" y="7689"/>
                  <a:pt x="8" y="7689"/>
                </a:cubicBezTo>
                <a:cubicBezTo>
                  <a:pt x="4" y="7689"/>
                  <a:pt x="0" y="7686"/>
                  <a:pt x="0" y="7681"/>
                </a:cubicBezTo>
                <a:lnTo>
                  <a:pt x="0" y="7665"/>
                </a:lnTo>
                <a:cubicBezTo>
                  <a:pt x="0" y="7660"/>
                  <a:pt x="4" y="7657"/>
                  <a:pt x="8" y="7657"/>
                </a:cubicBezTo>
                <a:cubicBezTo>
                  <a:pt x="13" y="7657"/>
                  <a:pt x="16" y="7660"/>
                  <a:pt x="16" y="7665"/>
                </a:cubicBezTo>
                <a:close/>
                <a:moveTo>
                  <a:pt x="16" y="7714"/>
                </a:moveTo>
                <a:lnTo>
                  <a:pt x="16" y="7730"/>
                </a:lnTo>
                <a:cubicBezTo>
                  <a:pt x="16" y="7734"/>
                  <a:pt x="13" y="7738"/>
                  <a:pt x="8" y="7738"/>
                </a:cubicBezTo>
                <a:cubicBezTo>
                  <a:pt x="4" y="7738"/>
                  <a:pt x="0" y="7734"/>
                  <a:pt x="0" y="7730"/>
                </a:cubicBezTo>
                <a:lnTo>
                  <a:pt x="0" y="7714"/>
                </a:lnTo>
                <a:cubicBezTo>
                  <a:pt x="0" y="7709"/>
                  <a:pt x="4" y="7705"/>
                  <a:pt x="8" y="7705"/>
                </a:cubicBezTo>
                <a:cubicBezTo>
                  <a:pt x="13" y="7705"/>
                  <a:pt x="16" y="7709"/>
                  <a:pt x="16" y="7714"/>
                </a:cubicBezTo>
                <a:close/>
                <a:moveTo>
                  <a:pt x="16" y="7762"/>
                </a:moveTo>
                <a:lnTo>
                  <a:pt x="16" y="7779"/>
                </a:lnTo>
                <a:cubicBezTo>
                  <a:pt x="16" y="7783"/>
                  <a:pt x="13" y="7787"/>
                  <a:pt x="8" y="7787"/>
                </a:cubicBezTo>
                <a:cubicBezTo>
                  <a:pt x="4" y="7787"/>
                  <a:pt x="0" y="7783"/>
                  <a:pt x="0" y="7779"/>
                </a:cubicBezTo>
                <a:lnTo>
                  <a:pt x="0" y="7762"/>
                </a:lnTo>
                <a:cubicBezTo>
                  <a:pt x="0" y="7758"/>
                  <a:pt x="4" y="7754"/>
                  <a:pt x="8" y="7754"/>
                </a:cubicBezTo>
                <a:cubicBezTo>
                  <a:pt x="13" y="7754"/>
                  <a:pt x="16" y="7758"/>
                  <a:pt x="16" y="7762"/>
                </a:cubicBezTo>
                <a:close/>
                <a:moveTo>
                  <a:pt x="16" y="7811"/>
                </a:moveTo>
                <a:lnTo>
                  <a:pt x="16" y="7827"/>
                </a:lnTo>
                <a:cubicBezTo>
                  <a:pt x="16" y="7832"/>
                  <a:pt x="13" y="7835"/>
                  <a:pt x="8" y="7835"/>
                </a:cubicBezTo>
                <a:cubicBezTo>
                  <a:pt x="4" y="7835"/>
                  <a:pt x="0" y="7832"/>
                  <a:pt x="0" y="7827"/>
                </a:cubicBezTo>
                <a:lnTo>
                  <a:pt x="0" y="7811"/>
                </a:lnTo>
                <a:cubicBezTo>
                  <a:pt x="0" y="7807"/>
                  <a:pt x="4" y="7803"/>
                  <a:pt x="8" y="7803"/>
                </a:cubicBezTo>
                <a:cubicBezTo>
                  <a:pt x="13" y="7803"/>
                  <a:pt x="16" y="7807"/>
                  <a:pt x="16" y="7811"/>
                </a:cubicBezTo>
                <a:close/>
                <a:moveTo>
                  <a:pt x="16" y="7860"/>
                </a:moveTo>
                <a:lnTo>
                  <a:pt x="16" y="7876"/>
                </a:lnTo>
                <a:cubicBezTo>
                  <a:pt x="16" y="7881"/>
                  <a:pt x="13" y="7884"/>
                  <a:pt x="8" y="7884"/>
                </a:cubicBezTo>
                <a:cubicBezTo>
                  <a:pt x="4" y="7884"/>
                  <a:pt x="0" y="7881"/>
                  <a:pt x="0" y="7876"/>
                </a:cubicBezTo>
                <a:lnTo>
                  <a:pt x="0" y="7860"/>
                </a:lnTo>
                <a:cubicBezTo>
                  <a:pt x="0" y="7855"/>
                  <a:pt x="4" y="7852"/>
                  <a:pt x="8" y="7852"/>
                </a:cubicBezTo>
                <a:cubicBezTo>
                  <a:pt x="13" y="7852"/>
                  <a:pt x="16" y="7855"/>
                  <a:pt x="16" y="7860"/>
                </a:cubicBezTo>
                <a:close/>
                <a:moveTo>
                  <a:pt x="16" y="7909"/>
                </a:moveTo>
                <a:lnTo>
                  <a:pt x="16" y="7925"/>
                </a:lnTo>
                <a:cubicBezTo>
                  <a:pt x="16" y="7929"/>
                  <a:pt x="13" y="7933"/>
                  <a:pt x="8" y="7933"/>
                </a:cubicBezTo>
                <a:cubicBezTo>
                  <a:pt x="4" y="7933"/>
                  <a:pt x="0" y="7929"/>
                  <a:pt x="0" y="7925"/>
                </a:cubicBezTo>
                <a:lnTo>
                  <a:pt x="0" y="7909"/>
                </a:lnTo>
                <a:cubicBezTo>
                  <a:pt x="0" y="7904"/>
                  <a:pt x="4" y="7900"/>
                  <a:pt x="8" y="7900"/>
                </a:cubicBezTo>
                <a:cubicBezTo>
                  <a:pt x="13" y="7900"/>
                  <a:pt x="16" y="7904"/>
                  <a:pt x="16" y="7909"/>
                </a:cubicBezTo>
                <a:close/>
                <a:moveTo>
                  <a:pt x="16" y="7957"/>
                </a:moveTo>
                <a:lnTo>
                  <a:pt x="16" y="7974"/>
                </a:lnTo>
                <a:cubicBezTo>
                  <a:pt x="16" y="7978"/>
                  <a:pt x="13" y="7982"/>
                  <a:pt x="8" y="7982"/>
                </a:cubicBezTo>
                <a:cubicBezTo>
                  <a:pt x="4" y="7982"/>
                  <a:pt x="0" y="7978"/>
                  <a:pt x="0" y="7974"/>
                </a:cubicBezTo>
                <a:lnTo>
                  <a:pt x="0" y="7957"/>
                </a:lnTo>
                <a:cubicBezTo>
                  <a:pt x="0" y="7953"/>
                  <a:pt x="4" y="7949"/>
                  <a:pt x="8" y="7949"/>
                </a:cubicBezTo>
                <a:cubicBezTo>
                  <a:pt x="13" y="7949"/>
                  <a:pt x="16" y="7953"/>
                  <a:pt x="16" y="7957"/>
                </a:cubicBezTo>
                <a:close/>
                <a:moveTo>
                  <a:pt x="16" y="8006"/>
                </a:moveTo>
                <a:lnTo>
                  <a:pt x="16" y="8022"/>
                </a:lnTo>
                <a:cubicBezTo>
                  <a:pt x="16" y="8027"/>
                  <a:pt x="13" y="8031"/>
                  <a:pt x="8" y="8031"/>
                </a:cubicBezTo>
                <a:cubicBezTo>
                  <a:pt x="4" y="8031"/>
                  <a:pt x="0" y="8027"/>
                  <a:pt x="0" y="8022"/>
                </a:cubicBezTo>
                <a:lnTo>
                  <a:pt x="0" y="8006"/>
                </a:lnTo>
                <a:cubicBezTo>
                  <a:pt x="0" y="8002"/>
                  <a:pt x="4" y="7998"/>
                  <a:pt x="8" y="7998"/>
                </a:cubicBezTo>
                <a:cubicBezTo>
                  <a:pt x="13" y="7998"/>
                  <a:pt x="16" y="8002"/>
                  <a:pt x="16" y="8006"/>
                </a:cubicBezTo>
                <a:close/>
                <a:moveTo>
                  <a:pt x="16" y="8055"/>
                </a:moveTo>
                <a:lnTo>
                  <a:pt x="16" y="8071"/>
                </a:lnTo>
                <a:cubicBezTo>
                  <a:pt x="16" y="8076"/>
                  <a:pt x="13" y="8079"/>
                  <a:pt x="8" y="8079"/>
                </a:cubicBezTo>
                <a:cubicBezTo>
                  <a:pt x="4" y="8079"/>
                  <a:pt x="0" y="8076"/>
                  <a:pt x="0" y="8071"/>
                </a:cubicBezTo>
                <a:lnTo>
                  <a:pt x="0" y="8055"/>
                </a:lnTo>
                <a:cubicBezTo>
                  <a:pt x="0" y="8050"/>
                  <a:pt x="4" y="8047"/>
                  <a:pt x="8" y="8047"/>
                </a:cubicBezTo>
                <a:cubicBezTo>
                  <a:pt x="13" y="8047"/>
                  <a:pt x="16" y="8050"/>
                  <a:pt x="16" y="8055"/>
                </a:cubicBezTo>
                <a:close/>
                <a:moveTo>
                  <a:pt x="16" y="8104"/>
                </a:moveTo>
                <a:lnTo>
                  <a:pt x="16" y="8120"/>
                </a:lnTo>
                <a:cubicBezTo>
                  <a:pt x="16" y="8124"/>
                  <a:pt x="13" y="8128"/>
                  <a:pt x="8" y="8128"/>
                </a:cubicBezTo>
                <a:cubicBezTo>
                  <a:pt x="4" y="8128"/>
                  <a:pt x="0" y="8124"/>
                  <a:pt x="0" y="8120"/>
                </a:cubicBezTo>
                <a:lnTo>
                  <a:pt x="0" y="8104"/>
                </a:lnTo>
                <a:cubicBezTo>
                  <a:pt x="0" y="8099"/>
                  <a:pt x="4" y="8096"/>
                  <a:pt x="8" y="8096"/>
                </a:cubicBezTo>
                <a:cubicBezTo>
                  <a:pt x="13" y="8096"/>
                  <a:pt x="16" y="8099"/>
                  <a:pt x="16" y="8104"/>
                </a:cubicBezTo>
                <a:close/>
                <a:moveTo>
                  <a:pt x="16" y="8152"/>
                </a:moveTo>
                <a:lnTo>
                  <a:pt x="16" y="8169"/>
                </a:lnTo>
                <a:cubicBezTo>
                  <a:pt x="16" y="8173"/>
                  <a:pt x="13" y="8177"/>
                  <a:pt x="8" y="8177"/>
                </a:cubicBezTo>
                <a:cubicBezTo>
                  <a:pt x="4" y="8177"/>
                  <a:pt x="0" y="8173"/>
                  <a:pt x="0" y="8169"/>
                </a:cubicBezTo>
                <a:lnTo>
                  <a:pt x="0" y="8152"/>
                </a:lnTo>
                <a:cubicBezTo>
                  <a:pt x="0" y="8148"/>
                  <a:pt x="4" y="8144"/>
                  <a:pt x="8" y="8144"/>
                </a:cubicBezTo>
                <a:cubicBezTo>
                  <a:pt x="13" y="8144"/>
                  <a:pt x="16" y="8148"/>
                  <a:pt x="16" y="8152"/>
                </a:cubicBezTo>
                <a:close/>
                <a:moveTo>
                  <a:pt x="16" y="8201"/>
                </a:moveTo>
                <a:lnTo>
                  <a:pt x="16" y="8217"/>
                </a:lnTo>
                <a:cubicBezTo>
                  <a:pt x="16" y="8222"/>
                  <a:pt x="13" y="8226"/>
                  <a:pt x="8" y="8226"/>
                </a:cubicBezTo>
                <a:cubicBezTo>
                  <a:pt x="4" y="8226"/>
                  <a:pt x="0" y="8222"/>
                  <a:pt x="0" y="8217"/>
                </a:cubicBezTo>
                <a:lnTo>
                  <a:pt x="0" y="8201"/>
                </a:lnTo>
                <a:cubicBezTo>
                  <a:pt x="0" y="8197"/>
                  <a:pt x="4" y="8193"/>
                  <a:pt x="8" y="8193"/>
                </a:cubicBezTo>
                <a:cubicBezTo>
                  <a:pt x="13" y="8193"/>
                  <a:pt x="16" y="8197"/>
                  <a:pt x="16" y="8201"/>
                </a:cubicBezTo>
                <a:close/>
                <a:moveTo>
                  <a:pt x="16" y="8250"/>
                </a:moveTo>
                <a:lnTo>
                  <a:pt x="16" y="8266"/>
                </a:lnTo>
                <a:cubicBezTo>
                  <a:pt x="16" y="8271"/>
                  <a:pt x="13" y="8274"/>
                  <a:pt x="8" y="8274"/>
                </a:cubicBezTo>
                <a:cubicBezTo>
                  <a:pt x="4" y="8274"/>
                  <a:pt x="0" y="8271"/>
                  <a:pt x="0" y="8266"/>
                </a:cubicBezTo>
                <a:lnTo>
                  <a:pt x="0" y="8250"/>
                </a:lnTo>
                <a:cubicBezTo>
                  <a:pt x="0" y="8245"/>
                  <a:pt x="4" y="8242"/>
                  <a:pt x="8" y="8242"/>
                </a:cubicBezTo>
                <a:cubicBezTo>
                  <a:pt x="13" y="8242"/>
                  <a:pt x="16" y="8245"/>
                  <a:pt x="16" y="8250"/>
                </a:cubicBezTo>
                <a:close/>
                <a:moveTo>
                  <a:pt x="16" y="8299"/>
                </a:moveTo>
                <a:lnTo>
                  <a:pt x="16" y="8315"/>
                </a:lnTo>
                <a:cubicBezTo>
                  <a:pt x="16" y="8320"/>
                  <a:pt x="13" y="8323"/>
                  <a:pt x="8" y="8323"/>
                </a:cubicBezTo>
                <a:cubicBezTo>
                  <a:pt x="4" y="8323"/>
                  <a:pt x="0" y="8320"/>
                  <a:pt x="0" y="8315"/>
                </a:cubicBezTo>
                <a:lnTo>
                  <a:pt x="0" y="8299"/>
                </a:lnTo>
                <a:cubicBezTo>
                  <a:pt x="0" y="8294"/>
                  <a:pt x="4" y="8291"/>
                  <a:pt x="8" y="8291"/>
                </a:cubicBezTo>
                <a:cubicBezTo>
                  <a:pt x="13" y="8291"/>
                  <a:pt x="16" y="8294"/>
                  <a:pt x="16" y="8299"/>
                </a:cubicBezTo>
                <a:close/>
                <a:moveTo>
                  <a:pt x="16" y="8348"/>
                </a:moveTo>
                <a:lnTo>
                  <a:pt x="16" y="8364"/>
                </a:lnTo>
                <a:cubicBezTo>
                  <a:pt x="16" y="8368"/>
                  <a:pt x="13" y="8372"/>
                  <a:pt x="8" y="8372"/>
                </a:cubicBezTo>
                <a:cubicBezTo>
                  <a:pt x="4" y="8372"/>
                  <a:pt x="0" y="8368"/>
                  <a:pt x="0" y="8364"/>
                </a:cubicBezTo>
                <a:lnTo>
                  <a:pt x="0" y="8348"/>
                </a:lnTo>
                <a:cubicBezTo>
                  <a:pt x="0" y="8343"/>
                  <a:pt x="4" y="8339"/>
                  <a:pt x="8" y="8339"/>
                </a:cubicBezTo>
                <a:cubicBezTo>
                  <a:pt x="13" y="8339"/>
                  <a:pt x="16" y="8343"/>
                  <a:pt x="16" y="8348"/>
                </a:cubicBezTo>
                <a:close/>
                <a:moveTo>
                  <a:pt x="16" y="8396"/>
                </a:moveTo>
                <a:lnTo>
                  <a:pt x="16" y="8413"/>
                </a:lnTo>
                <a:cubicBezTo>
                  <a:pt x="16" y="8417"/>
                  <a:pt x="13" y="8421"/>
                  <a:pt x="8" y="8421"/>
                </a:cubicBezTo>
                <a:cubicBezTo>
                  <a:pt x="4" y="8421"/>
                  <a:pt x="0" y="8417"/>
                  <a:pt x="0" y="8413"/>
                </a:cubicBezTo>
                <a:lnTo>
                  <a:pt x="0" y="8396"/>
                </a:lnTo>
                <a:cubicBezTo>
                  <a:pt x="0" y="8392"/>
                  <a:pt x="4" y="8388"/>
                  <a:pt x="8" y="8388"/>
                </a:cubicBezTo>
                <a:cubicBezTo>
                  <a:pt x="13" y="8388"/>
                  <a:pt x="16" y="8392"/>
                  <a:pt x="16" y="8396"/>
                </a:cubicBezTo>
                <a:close/>
                <a:moveTo>
                  <a:pt x="16" y="8445"/>
                </a:moveTo>
                <a:lnTo>
                  <a:pt x="16" y="8461"/>
                </a:lnTo>
                <a:cubicBezTo>
                  <a:pt x="16" y="8466"/>
                  <a:pt x="13" y="8469"/>
                  <a:pt x="8" y="8469"/>
                </a:cubicBezTo>
                <a:cubicBezTo>
                  <a:pt x="4" y="8469"/>
                  <a:pt x="0" y="8466"/>
                  <a:pt x="0" y="8461"/>
                </a:cubicBezTo>
                <a:lnTo>
                  <a:pt x="0" y="8445"/>
                </a:lnTo>
                <a:cubicBezTo>
                  <a:pt x="0" y="8441"/>
                  <a:pt x="4" y="8437"/>
                  <a:pt x="8" y="8437"/>
                </a:cubicBezTo>
                <a:cubicBezTo>
                  <a:pt x="13" y="8437"/>
                  <a:pt x="16" y="8441"/>
                  <a:pt x="16" y="8445"/>
                </a:cubicBezTo>
                <a:close/>
                <a:moveTo>
                  <a:pt x="16" y="8494"/>
                </a:moveTo>
                <a:lnTo>
                  <a:pt x="16" y="8510"/>
                </a:lnTo>
                <a:cubicBezTo>
                  <a:pt x="16" y="8515"/>
                  <a:pt x="13" y="8518"/>
                  <a:pt x="8" y="8518"/>
                </a:cubicBezTo>
                <a:cubicBezTo>
                  <a:pt x="4" y="8518"/>
                  <a:pt x="0" y="8515"/>
                  <a:pt x="0" y="8510"/>
                </a:cubicBezTo>
                <a:lnTo>
                  <a:pt x="0" y="8494"/>
                </a:lnTo>
                <a:cubicBezTo>
                  <a:pt x="0" y="8489"/>
                  <a:pt x="4" y="8486"/>
                  <a:pt x="8" y="8486"/>
                </a:cubicBezTo>
                <a:cubicBezTo>
                  <a:pt x="13" y="8486"/>
                  <a:pt x="16" y="8489"/>
                  <a:pt x="16" y="8494"/>
                </a:cubicBezTo>
                <a:close/>
                <a:moveTo>
                  <a:pt x="16" y="8543"/>
                </a:moveTo>
                <a:lnTo>
                  <a:pt x="16" y="8559"/>
                </a:lnTo>
                <a:cubicBezTo>
                  <a:pt x="16" y="8563"/>
                  <a:pt x="13" y="8567"/>
                  <a:pt x="8" y="8567"/>
                </a:cubicBezTo>
                <a:cubicBezTo>
                  <a:pt x="4" y="8567"/>
                  <a:pt x="0" y="8563"/>
                  <a:pt x="0" y="8559"/>
                </a:cubicBezTo>
                <a:lnTo>
                  <a:pt x="0" y="8543"/>
                </a:lnTo>
                <a:cubicBezTo>
                  <a:pt x="0" y="8538"/>
                  <a:pt x="4" y="8534"/>
                  <a:pt x="8" y="8534"/>
                </a:cubicBezTo>
                <a:cubicBezTo>
                  <a:pt x="13" y="8534"/>
                  <a:pt x="16" y="8538"/>
                  <a:pt x="16" y="8543"/>
                </a:cubicBezTo>
                <a:close/>
                <a:moveTo>
                  <a:pt x="16" y="8591"/>
                </a:moveTo>
                <a:lnTo>
                  <a:pt x="16" y="8608"/>
                </a:lnTo>
                <a:cubicBezTo>
                  <a:pt x="16" y="8612"/>
                  <a:pt x="13" y="8616"/>
                  <a:pt x="8" y="8616"/>
                </a:cubicBezTo>
                <a:cubicBezTo>
                  <a:pt x="4" y="8616"/>
                  <a:pt x="0" y="8612"/>
                  <a:pt x="0" y="8608"/>
                </a:cubicBezTo>
                <a:lnTo>
                  <a:pt x="0" y="8591"/>
                </a:lnTo>
                <a:cubicBezTo>
                  <a:pt x="0" y="8587"/>
                  <a:pt x="4" y="8583"/>
                  <a:pt x="8" y="8583"/>
                </a:cubicBezTo>
                <a:cubicBezTo>
                  <a:pt x="13" y="8583"/>
                  <a:pt x="16" y="8587"/>
                  <a:pt x="16" y="8591"/>
                </a:cubicBezTo>
                <a:close/>
                <a:moveTo>
                  <a:pt x="16" y="8640"/>
                </a:moveTo>
                <a:lnTo>
                  <a:pt x="16" y="8656"/>
                </a:lnTo>
                <a:cubicBezTo>
                  <a:pt x="16" y="8661"/>
                  <a:pt x="13" y="8665"/>
                  <a:pt x="8" y="8665"/>
                </a:cubicBezTo>
                <a:cubicBezTo>
                  <a:pt x="4" y="8665"/>
                  <a:pt x="0" y="8661"/>
                  <a:pt x="0" y="8656"/>
                </a:cubicBezTo>
                <a:lnTo>
                  <a:pt x="0" y="8640"/>
                </a:lnTo>
                <a:cubicBezTo>
                  <a:pt x="0" y="8636"/>
                  <a:pt x="4" y="8632"/>
                  <a:pt x="8" y="8632"/>
                </a:cubicBezTo>
                <a:cubicBezTo>
                  <a:pt x="13" y="8632"/>
                  <a:pt x="16" y="8636"/>
                  <a:pt x="16" y="8640"/>
                </a:cubicBezTo>
                <a:close/>
                <a:moveTo>
                  <a:pt x="16" y="8689"/>
                </a:moveTo>
                <a:lnTo>
                  <a:pt x="16" y="8705"/>
                </a:lnTo>
                <a:cubicBezTo>
                  <a:pt x="16" y="8710"/>
                  <a:pt x="13" y="8713"/>
                  <a:pt x="8" y="8713"/>
                </a:cubicBezTo>
                <a:cubicBezTo>
                  <a:pt x="4" y="8713"/>
                  <a:pt x="0" y="8710"/>
                  <a:pt x="0" y="8705"/>
                </a:cubicBezTo>
                <a:lnTo>
                  <a:pt x="0" y="8689"/>
                </a:lnTo>
                <a:cubicBezTo>
                  <a:pt x="0" y="8684"/>
                  <a:pt x="4" y="8681"/>
                  <a:pt x="8" y="8681"/>
                </a:cubicBezTo>
                <a:cubicBezTo>
                  <a:pt x="13" y="8681"/>
                  <a:pt x="16" y="8684"/>
                  <a:pt x="16" y="8689"/>
                </a:cubicBezTo>
                <a:close/>
                <a:moveTo>
                  <a:pt x="16" y="8738"/>
                </a:moveTo>
                <a:lnTo>
                  <a:pt x="16" y="8754"/>
                </a:lnTo>
                <a:cubicBezTo>
                  <a:pt x="16" y="8758"/>
                  <a:pt x="13" y="8762"/>
                  <a:pt x="8" y="8762"/>
                </a:cubicBezTo>
                <a:cubicBezTo>
                  <a:pt x="4" y="8762"/>
                  <a:pt x="0" y="8758"/>
                  <a:pt x="0" y="8754"/>
                </a:cubicBezTo>
                <a:lnTo>
                  <a:pt x="0" y="8738"/>
                </a:lnTo>
                <a:cubicBezTo>
                  <a:pt x="0" y="8733"/>
                  <a:pt x="4" y="8730"/>
                  <a:pt x="8" y="8730"/>
                </a:cubicBezTo>
                <a:cubicBezTo>
                  <a:pt x="13" y="8730"/>
                  <a:pt x="16" y="8733"/>
                  <a:pt x="16" y="8738"/>
                </a:cubicBezTo>
                <a:close/>
                <a:moveTo>
                  <a:pt x="16" y="8786"/>
                </a:moveTo>
                <a:lnTo>
                  <a:pt x="16" y="8803"/>
                </a:lnTo>
                <a:cubicBezTo>
                  <a:pt x="16" y="8807"/>
                  <a:pt x="13" y="8811"/>
                  <a:pt x="8" y="8811"/>
                </a:cubicBezTo>
                <a:cubicBezTo>
                  <a:pt x="4" y="8811"/>
                  <a:pt x="0" y="8807"/>
                  <a:pt x="0" y="8803"/>
                </a:cubicBezTo>
                <a:lnTo>
                  <a:pt x="0" y="8786"/>
                </a:lnTo>
                <a:cubicBezTo>
                  <a:pt x="0" y="8782"/>
                  <a:pt x="4" y="8778"/>
                  <a:pt x="8" y="8778"/>
                </a:cubicBezTo>
                <a:cubicBezTo>
                  <a:pt x="13" y="8778"/>
                  <a:pt x="16" y="8782"/>
                  <a:pt x="16" y="8786"/>
                </a:cubicBezTo>
                <a:close/>
                <a:moveTo>
                  <a:pt x="16" y="8835"/>
                </a:moveTo>
                <a:lnTo>
                  <a:pt x="16" y="8851"/>
                </a:lnTo>
                <a:cubicBezTo>
                  <a:pt x="16" y="8856"/>
                  <a:pt x="13" y="8860"/>
                  <a:pt x="8" y="8860"/>
                </a:cubicBezTo>
                <a:cubicBezTo>
                  <a:pt x="4" y="8860"/>
                  <a:pt x="0" y="8856"/>
                  <a:pt x="0" y="8851"/>
                </a:cubicBezTo>
                <a:lnTo>
                  <a:pt x="0" y="8835"/>
                </a:lnTo>
                <a:cubicBezTo>
                  <a:pt x="0" y="8831"/>
                  <a:pt x="4" y="8827"/>
                  <a:pt x="8" y="8827"/>
                </a:cubicBezTo>
                <a:cubicBezTo>
                  <a:pt x="13" y="8827"/>
                  <a:pt x="16" y="8831"/>
                  <a:pt x="16" y="8835"/>
                </a:cubicBezTo>
                <a:close/>
                <a:moveTo>
                  <a:pt x="16" y="8884"/>
                </a:moveTo>
                <a:lnTo>
                  <a:pt x="16" y="8900"/>
                </a:lnTo>
                <a:cubicBezTo>
                  <a:pt x="16" y="8905"/>
                  <a:pt x="13" y="8908"/>
                  <a:pt x="8" y="8908"/>
                </a:cubicBezTo>
                <a:cubicBezTo>
                  <a:pt x="4" y="8908"/>
                  <a:pt x="0" y="8905"/>
                  <a:pt x="0" y="8900"/>
                </a:cubicBezTo>
                <a:lnTo>
                  <a:pt x="0" y="8884"/>
                </a:lnTo>
                <a:cubicBezTo>
                  <a:pt x="0" y="8879"/>
                  <a:pt x="4" y="8876"/>
                  <a:pt x="8" y="8876"/>
                </a:cubicBezTo>
                <a:cubicBezTo>
                  <a:pt x="13" y="8876"/>
                  <a:pt x="16" y="8879"/>
                  <a:pt x="16" y="8884"/>
                </a:cubicBezTo>
                <a:close/>
                <a:moveTo>
                  <a:pt x="16" y="8933"/>
                </a:moveTo>
                <a:lnTo>
                  <a:pt x="16" y="8949"/>
                </a:lnTo>
                <a:cubicBezTo>
                  <a:pt x="16" y="8953"/>
                  <a:pt x="13" y="8957"/>
                  <a:pt x="8" y="8957"/>
                </a:cubicBezTo>
                <a:cubicBezTo>
                  <a:pt x="4" y="8957"/>
                  <a:pt x="0" y="8953"/>
                  <a:pt x="0" y="8949"/>
                </a:cubicBezTo>
                <a:lnTo>
                  <a:pt x="0" y="8933"/>
                </a:lnTo>
                <a:cubicBezTo>
                  <a:pt x="0" y="8928"/>
                  <a:pt x="4" y="8925"/>
                  <a:pt x="8" y="8925"/>
                </a:cubicBezTo>
                <a:cubicBezTo>
                  <a:pt x="13" y="8925"/>
                  <a:pt x="16" y="8928"/>
                  <a:pt x="16" y="8933"/>
                </a:cubicBezTo>
                <a:close/>
                <a:moveTo>
                  <a:pt x="16" y="8982"/>
                </a:moveTo>
                <a:lnTo>
                  <a:pt x="16" y="8998"/>
                </a:lnTo>
                <a:cubicBezTo>
                  <a:pt x="16" y="9002"/>
                  <a:pt x="13" y="9006"/>
                  <a:pt x="8" y="9006"/>
                </a:cubicBezTo>
                <a:cubicBezTo>
                  <a:pt x="4" y="9006"/>
                  <a:pt x="0" y="9002"/>
                  <a:pt x="0" y="8998"/>
                </a:cubicBezTo>
                <a:lnTo>
                  <a:pt x="0" y="8982"/>
                </a:lnTo>
                <a:cubicBezTo>
                  <a:pt x="0" y="8977"/>
                  <a:pt x="4" y="8973"/>
                  <a:pt x="8" y="8973"/>
                </a:cubicBezTo>
                <a:cubicBezTo>
                  <a:pt x="13" y="8973"/>
                  <a:pt x="16" y="8977"/>
                  <a:pt x="16" y="8982"/>
                </a:cubicBezTo>
                <a:close/>
                <a:moveTo>
                  <a:pt x="16" y="9030"/>
                </a:moveTo>
                <a:lnTo>
                  <a:pt x="16" y="9047"/>
                </a:lnTo>
                <a:cubicBezTo>
                  <a:pt x="16" y="9051"/>
                  <a:pt x="13" y="9055"/>
                  <a:pt x="8" y="9055"/>
                </a:cubicBezTo>
                <a:cubicBezTo>
                  <a:pt x="4" y="9055"/>
                  <a:pt x="0" y="9051"/>
                  <a:pt x="0" y="9047"/>
                </a:cubicBezTo>
                <a:lnTo>
                  <a:pt x="0" y="9030"/>
                </a:lnTo>
                <a:cubicBezTo>
                  <a:pt x="0" y="9026"/>
                  <a:pt x="4" y="9022"/>
                  <a:pt x="8" y="9022"/>
                </a:cubicBezTo>
                <a:cubicBezTo>
                  <a:pt x="13" y="9022"/>
                  <a:pt x="16" y="9026"/>
                  <a:pt x="16" y="9030"/>
                </a:cubicBezTo>
                <a:close/>
                <a:moveTo>
                  <a:pt x="16" y="9079"/>
                </a:moveTo>
                <a:lnTo>
                  <a:pt x="16" y="9095"/>
                </a:lnTo>
                <a:cubicBezTo>
                  <a:pt x="16" y="9100"/>
                  <a:pt x="13" y="9103"/>
                  <a:pt x="8" y="9103"/>
                </a:cubicBezTo>
                <a:cubicBezTo>
                  <a:pt x="4" y="9103"/>
                  <a:pt x="0" y="9100"/>
                  <a:pt x="0" y="9095"/>
                </a:cubicBezTo>
                <a:lnTo>
                  <a:pt x="0" y="9079"/>
                </a:lnTo>
                <a:cubicBezTo>
                  <a:pt x="0" y="9075"/>
                  <a:pt x="4" y="9071"/>
                  <a:pt x="8" y="9071"/>
                </a:cubicBezTo>
                <a:cubicBezTo>
                  <a:pt x="13" y="9071"/>
                  <a:pt x="16" y="9075"/>
                  <a:pt x="16" y="9079"/>
                </a:cubicBezTo>
                <a:close/>
                <a:moveTo>
                  <a:pt x="16" y="9128"/>
                </a:moveTo>
                <a:lnTo>
                  <a:pt x="16" y="9144"/>
                </a:lnTo>
                <a:cubicBezTo>
                  <a:pt x="16" y="9149"/>
                  <a:pt x="13" y="9152"/>
                  <a:pt x="8" y="9152"/>
                </a:cubicBezTo>
                <a:cubicBezTo>
                  <a:pt x="4" y="9152"/>
                  <a:pt x="0" y="9149"/>
                  <a:pt x="0" y="9144"/>
                </a:cubicBezTo>
                <a:lnTo>
                  <a:pt x="0" y="9128"/>
                </a:lnTo>
                <a:cubicBezTo>
                  <a:pt x="0" y="9123"/>
                  <a:pt x="4" y="9120"/>
                  <a:pt x="8" y="9120"/>
                </a:cubicBezTo>
                <a:cubicBezTo>
                  <a:pt x="13" y="9120"/>
                  <a:pt x="16" y="9123"/>
                  <a:pt x="16" y="9128"/>
                </a:cubicBezTo>
                <a:close/>
                <a:moveTo>
                  <a:pt x="16" y="9177"/>
                </a:moveTo>
                <a:lnTo>
                  <a:pt x="16" y="9193"/>
                </a:lnTo>
                <a:cubicBezTo>
                  <a:pt x="16" y="9197"/>
                  <a:pt x="13" y="9201"/>
                  <a:pt x="8" y="9201"/>
                </a:cubicBezTo>
                <a:cubicBezTo>
                  <a:pt x="4" y="9201"/>
                  <a:pt x="0" y="9197"/>
                  <a:pt x="0" y="9193"/>
                </a:cubicBezTo>
                <a:lnTo>
                  <a:pt x="0" y="9177"/>
                </a:lnTo>
                <a:cubicBezTo>
                  <a:pt x="0" y="9172"/>
                  <a:pt x="4" y="9168"/>
                  <a:pt x="8" y="9168"/>
                </a:cubicBezTo>
                <a:cubicBezTo>
                  <a:pt x="13" y="9168"/>
                  <a:pt x="16" y="9172"/>
                  <a:pt x="16" y="9177"/>
                </a:cubicBezTo>
                <a:close/>
                <a:moveTo>
                  <a:pt x="16" y="9225"/>
                </a:moveTo>
                <a:lnTo>
                  <a:pt x="16" y="9242"/>
                </a:lnTo>
                <a:cubicBezTo>
                  <a:pt x="16" y="9246"/>
                  <a:pt x="13" y="9250"/>
                  <a:pt x="8" y="9250"/>
                </a:cubicBezTo>
                <a:cubicBezTo>
                  <a:pt x="4" y="9250"/>
                  <a:pt x="0" y="9246"/>
                  <a:pt x="0" y="9242"/>
                </a:cubicBezTo>
                <a:lnTo>
                  <a:pt x="0" y="9225"/>
                </a:lnTo>
                <a:cubicBezTo>
                  <a:pt x="0" y="9221"/>
                  <a:pt x="4" y="9217"/>
                  <a:pt x="8" y="9217"/>
                </a:cubicBezTo>
                <a:cubicBezTo>
                  <a:pt x="13" y="9217"/>
                  <a:pt x="16" y="9221"/>
                  <a:pt x="16" y="9225"/>
                </a:cubicBezTo>
                <a:close/>
                <a:moveTo>
                  <a:pt x="16" y="9274"/>
                </a:moveTo>
                <a:lnTo>
                  <a:pt x="16" y="9290"/>
                </a:lnTo>
                <a:cubicBezTo>
                  <a:pt x="16" y="9295"/>
                  <a:pt x="13" y="9299"/>
                  <a:pt x="8" y="9299"/>
                </a:cubicBezTo>
                <a:cubicBezTo>
                  <a:pt x="4" y="9299"/>
                  <a:pt x="0" y="9295"/>
                  <a:pt x="0" y="9290"/>
                </a:cubicBezTo>
                <a:lnTo>
                  <a:pt x="0" y="9274"/>
                </a:lnTo>
                <a:cubicBezTo>
                  <a:pt x="0" y="9270"/>
                  <a:pt x="4" y="9266"/>
                  <a:pt x="8" y="9266"/>
                </a:cubicBezTo>
                <a:cubicBezTo>
                  <a:pt x="13" y="9266"/>
                  <a:pt x="16" y="9270"/>
                  <a:pt x="16" y="9274"/>
                </a:cubicBezTo>
                <a:close/>
                <a:moveTo>
                  <a:pt x="16" y="9323"/>
                </a:moveTo>
                <a:lnTo>
                  <a:pt x="16" y="9339"/>
                </a:lnTo>
                <a:cubicBezTo>
                  <a:pt x="16" y="9344"/>
                  <a:pt x="13" y="9347"/>
                  <a:pt x="8" y="9347"/>
                </a:cubicBezTo>
                <a:cubicBezTo>
                  <a:pt x="4" y="9347"/>
                  <a:pt x="0" y="9344"/>
                  <a:pt x="0" y="9339"/>
                </a:cubicBezTo>
                <a:lnTo>
                  <a:pt x="0" y="9323"/>
                </a:lnTo>
                <a:cubicBezTo>
                  <a:pt x="0" y="9318"/>
                  <a:pt x="4" y="9315"/>
                  <a:pt x="8" y="9315"/>
                </a:cubicBezTo>
                <a:cubicBezTo>
                  <a:pt x="13" y="9315"/>
                  <a:pt x="16" y="9318"/>
                  <a:pt x="16" y="9323"/>
                </a:cubicBezTo>
                <a:close/>
                <a:moveTo>
                  <a:pt x="16" y="9372"/>
                </a:moveTo>
                <a:lnTo>
                  <a:pt x="16" y="9388"/>
                </a:lnTo>
                <a:cubicBezTo>
                  <a:pt x="16" y="9392"/>
                  <a:pt x="13" y="9396"/>
                  <a:pt x="8" y="9396"/>
                </a:cubicBezTo>
                <a:cubicBezTo>
                  <a:pt x="4" y="9396"/>
                  <a:pt x="0" y="9392"/>
                  <a:pt x="0" y="9388"/>
                </a:cubicBezTo>
                <a:lnTo>
                  <a:pt x="0" y="9372"/>
                </a:lnTo>
                <a:cubicBezTo>
                  <a:pt x="0" y="9367"/>
                  <a:pt x="4" y="9364"/>
                  <a:pt x="8" y="9364"/>
                </a:cubicBezTo>
                <a:cubicBezTo>
                  <a:pt x="13" y="9364"/>
                  <a:pt x="16" y="9367"/>
                  <a:pt x="16" y="9372"/>
                </a:cubicBezTo>
                <a:close/>
                <a:moveTo>
                  <a:pt x="16" y="9420"/>
                </a:moveTo>
                <a:lnTo>
                  <a:pt x="16" y="9437"/>
                </a:lnTo>
                <a:cubicBezTo>
                  <a:pt x="16" y="9441"/>
                  <a:pt x="13" y="9445"/>
                  <a:pt x="8" y="9445"/>
                </a:cubicBezTo>
                <a:cubicBezTo>
                  <a:pt x="4" y="9445"/>
                  <a:pt x="0" y="9441"/>
                  <a:pt x="0" y="9437"/>
                </a:cubicBezTo>
                <a:lnTo>
                  <a:pt x="0" y="9420"/>
                </a:lnTo>
                <a:cubicBezTo>
                  <a:pt x="0" y="9416"/>
                  <a:pt x="4" y="9412"/>
                  <a:pt x="8" y="9412"/>
                </a:cubicBezTo>
                <a:cubicBezTo>
                  <a:pt x="13" y="9412"/>
                  <a:pt x="16" y="9416"/>
                  <a:pt x="16" y="9420"/>
                </a:cubicBezTo>
                <a:close/>
                <a:moveTo>
                  <a:pt x="16" y="9469"/>
                </a:moveTo>
                <a:lnTo>
                  <a:pt x="16" y="9485"/>
                </a:lnTo>
                <a:cubicBezTo>
                  <a:pt x="16" y="9490"/>
                  <a:pt x="13" y="9494"/>
                  <a:pt x="8" y="9494"/>
                </a:cubicBezTo>
                <a:cubicBezTo>
                  <a:pt x="4" y="9494"/>
                  <a:pt x="0" y="9490"/>
                  <a:pt x="0" y="9485"/>
                </a:cubicBezTo>
                <a:lnTo>
                  <a:pt x="0" y="9469"/>
                </a:lnTo>
                <a:cubicBezTo>
                  <a:pt x="0" y="9465"/>
                  <a:pt x="4" y="9461"/>
                  <a:pt x="8" y="9461"/>
                </a:cubicBezTo>
                <a:cubicBezTo>
                  <a:pt x="13" y="9461"/>
                  <a:pt x="16" y="9465"/>
                  <a:pt x="16" y="9469"/>
                </a:cubicBezTo>
                <a:close/>
                <a:moveTo>
                  <a:pt x="16" y="9518"/>
                </a:moveTo>
                <a:lnTo>
                  <a:pt x="16" y="9534"/>
                </a:lnTo>
                <a:cubicBezTo>
                  <a:pt x="16" y="9539"/>
                  <a:pt x="13" y="9542"/>
                  <a:pt x="8" y="9542"/>
                </a:cubicBezTo>
                <a:cubicBezTo>
                  <a:pt x="4" y="9542"/>
                  <a:pt x="0" y="9539"/>
                  <a:pt x="0" y="9534"/>
                </a:cubicBezTo>
                <a:lnTo>
                  <a:pt x="0" y="9518"/>
                </a:lnTo>
                <a:cubicBezTo>
                  <a:pt x="0" y="9513"/>
                  <a:pt x="4" y="9510"/>
                  <a:pt x="8" y="9510"/>
                </a:cubicBezTo>
                <a:cubicBezTo>
                  <a:pt x="13" y="9510"/>
                  <a:pt x="16" y="9513"/>
                  <a:pt x="16" y="9518"/>
                </a:cubicBezTo>
                <a:close/>
                <a:moveTo>
                  <a:pt x="16" y="9567"/>
                </a:moveTo>
                <a:lnTo>
                  <a:pt x="16" y="9583"/>
                </a:lnTo>
                <a:cubicBezTo>
                  <a:pt x="16" y="9587"/>
                  <a:pt x="13" y="9591"/>
                  <a:pt x="8" y="9591"/>
                </a:cubicBezTo>
                <a:cubicBezTo>
                  <a:pt x="4" y="9591"/>
                  <a:pt x="0" y="9587"/>
                  <a:pt x="0" y="9583"/>
                </a:cubicBezTo>
                <a:lnTo>
                  <a:pt x="0" y="9567"/>
                </a:lnTo>
                <a:cubicBezTo>
                  <a:pt x="0" y="9562"/>
                  <a:pt x="4" y="9559"/>
                  <a:pt x="8" y="9559"/>
                </a:cubicBezTo>
                <a:cubicBezTo>
                  <a:pt x="13" y="9559"/>
                  <a:pt x="16" y="9562"/>
                  <a:pt x="16" y="9567"/>
                </a:cubicBezTo>
                <a:close/>
                <a:moveTo>
                  <a:pt x="16" y="9616"/>
                </a:moveTo>
                <a:lnTo>
                  <a:pt x="16" y="9632"/>
                </a:lnTo>
                <a:cubicBezTo>
                  <a:pt x="16" y="9636"/>
                  <a:pt x="13" y="9640"/>
                  <a:pt x="8" y="9640"/>
                </a:cubicBezTo>
                <a:cubicBezTo>
                  <a:pt x="4" y="9640"/>
                  <a:pt x="0" y="9636"/>
                  <a:pt x="0" y="9632"/>
                </a:cubicBezTo>
                <a:lnTo>
                  <a:pt x="0" y="9616"/>
                </a:lnTo>
                <a:cubicBezTo>
                  <a:pt x="0" y="9611"/>
                  <a:pt x="4" y="9607"/>
                  <a:pt x="8" y="9607"/>
                </a:cubicBezTo>
                <a:cubicBezTo>
                  <a:pt x="13" y="9607"/>
                  <a:pt x="16" y="9611"/>
                  <a:pt x="16" y="9616"/>
                </a:cubicBezTo>
                <a:close/>
                <a:moveTo>
                  <a:pt x="16" y="9664"/>
                </a:moveTo>
                <a:lnTo>
                  <a:pt x="16" y="9681"/>
                </a:lnTo>
                <a:cubicBezTo>
                  <a:pt x="16" y="9685"/>
                  <a:pt x="13" y="9689"/>
                  <a:pt x="8" y="9689"/>
                </a:cubicBezTo>
                <a:cubicBezTo>
                  <a:pt x="4" y="9689"/>
                  <a:pt x="0" y="9685"/>
                  <a:pt x="0" y="9681"/>
                </a:cubicBezTo>
                <a:lnTo>
                  <a:pt x="0" y="9664"/>
                </a:lnTo>
                <a:cubicBezTo>
                  <a:pt x="0" y="9660"/>
                  <a:pt x="4" y="9656"/>
                  <a:pt x="8" y="9656"/>
                </a:cubicBezTo>
                <a:cubicBezTo>
                  <a:pt x="13" y="9656"/>
                  <a:pt x="16" y="9660"/>
                  <a:pt x="16" y="9664"/>
                </a:cubicBezTo>
                <a:close/>
                <a:moveTo>
                  <a:pt x="16" y="9713"/>
                </a:moveTo>
                <a:lnTo>
                  <a:pt x="16" y="9729"/>
                </a:lnTo>
                <a:cubicBezTo>
                  <a:pt x="16" y="9734"/>
                  <a:pt x="13" y="9737"/>
                  <a:pt x="8" y="9737"/>
                </a:cubicBezTo>
                <a:cubicBezTo>
                  <a:pt x="4" y="9737"/>
                  <a:pt x="0" y="9734"/>
                  <a:pt x="0" y="9729"/>
                </a:cubicBezTo>
                <a:lnTo>
                  <a:pt x="0" y="9713"/>
                </a:lnTo>
                <a:cubicBezTo>
                  <a:pt x="0" y="9709"/>
                  <a:pt x="4" y="9705"/>
                  <a:pt x="8" y="9705"/>
                </a:cubicBezTo>
                <a:cubicBezTo>
                  <a:pt x="13" y="9705"/>
                  <a:pt x="16" y="9709"/>
                  <a:pt x="16" y="9713"/>
                </a:cubicBezTo>
                <a:close/>
                <a:moveTo>
                  <a:pt x="16" y="9762"/>
                </a:moveTo>
                <a:lnTo>
                  <a:pt x="16" y="9778"/>
                </a:lnTo>
                <a:cubicBezTo>
                  <a:pt x="16" y="9783"/>
                  <a:pt x="13" y="9786"/>
                  <a:pt x="8" y="9786"/>
                </a:cubicBezTo>
                <a:cubicBezTo>
                  <a:pt x="4" y="9786"/>
                  <a:pt x="0" y="9783"/>
                  <a:pt x="0" y="9778"/>
                </a:cubicBezTo>
                <a:lnTo>
                  <a:pt x="0" y="9762"/>
                </a:lnTo>
                <a:cubicBezTo>
                  <a:pt x="0" y="9757"/>
                  <a:pt x="4" y="9754"/>
                  <a:pt x="8" y="9754"/>
                </a:cubicBezTo>
                <a:cubicBezTo>
                  <a:pt x="13" y="9754"/>
                  <a:pt x="16" y="9757"/>
                  <a:pt x="16" y="9762"/>
                </a:cubicBezTo>
                <a:close/>
                <a:moveTo>
                  <a:pt x="16" y="9811"/>
                </a:moveTo>
                <a:lnTo>
                  <a:pt x="16" y="9827"/>
                </a:lnTo>
                <a:cubicBezTo>
                  <a:pt x="16" y="9831"/>
                  <a:pt x="13" y="9835"/>
                  <a:pt x="8" y="9835"/>
                </a:cubicBezTo>
                <a:cubicBezTo>
                  <a:pt x="4" y="9835"/>
                  <a:pt x="0" y="9831"/>
                  <a:pt x="0" y="9827"/>
                </a:cubicBezTo>
                <a:lnTo>
                  <a:pt x="0" y="9811"/>
                </a:lnTo>
                <a:cubicBezTo>
                  <a:pt x="0" y="9806"/>
                  <a:pt x="4" y="9802"/>
                  <a:pt x="8" y="9802"/>
                </a:cubicBezTo>
                <a:cubicBezTo>
                  <a:pt x="13" y="9802"/>
                  <a:pt x="16" y="9806"/>
                  <a:pt x="16" y="9811"/>
                </a:cubicBezTo>
                <a:close/>
                <a:moveTo>
                  <a:pt x="16" y="9859"/>
                </a:moveTo>
                <a:lnTo>
                  <a:pt x="16" y="9876"/>
                </a:lnTo>
                <a:cubicBezTo>
                  <a:pt x="16" y="9880"/>
                  <a:pt x="13" y="9884"/>
                  <a:pt x="8" y="9884"/>
                </a:cubicBezTo>
                <a:cubicBezTo>
                  <a:pt x="4" y="9884"/>
                  <a:pt x="0" y="9880"/>
                  <a:pt x="0" y="9876"/>
                </a:cubicBezTo>
                <a:lnTo>
                  <a:pt x="0" y="9859"/>
                </a:lnTo>
                <a:cubicBezTo>
                  <a:pt x="0" y="9855"/>
                  <a:pt x="4" y="9851"/>
                  <a:pt x="8" y="9851"/>
                </a:cubicBezTo>
                <a:cubicBezTo>
                  <a:pt x="13" y="9851"/>
                  <a:pt x="16" y="9855"/>
                  <a:pt x="16" y="9859"/>
                </a:cubicBezTo>
                <a:close/>
                <a:moveTo>
                  <a:pt x="16" y="9908"/>
                </a:moveTo>
                <a:lnTo>
                  <a:pt x="16" y="9924"/>
                </a:lnTo>
                <a:cubicBezTo>
                  <a:pt x="16" y="9929"/>
                  <a:pt x="13" y="9933"/>
                  <a:pt x="8" y="9933"/>
                </a:cubicBezTo>
                <a:cubicBezTo>
                  <a:pt x="4" y="9933"/>
                  <a:pt x="0" y="9929"/>
                  <a:pt x="0" y="9924"/>
                </a:cubicBezTo>
                <a:lnTo>
                  <a:pt x="0" y="9908"/>
                </a:lnTo>
                <a:cubicBezTo>
                  <a:pt x="0" y="9904"/>
                  <a:pt x="4" y="9900"/>
                  <a:pt x="8" y="9900"/>
                </a:cubicBezTo>
                <a:cubicBezTo>
                  <a:pt x="13" y="9900"/>
                  <a:pt x="16" y="9904"/>
                  <a:pt x="16" y="9908"/>
                </a:cubicBezTo>
                <a:close/>
                <a:moveTo>
                  <a:pt x="16" y="9957"/>
                </a:moveTo>
                <a:lnTo>
                  <a:pt x="16" y="9973"/>
                </a:lnTo>
                <a:cubicBezTo>
                  <a:pt x="16" y="9978"/>
                  <a:pt x="13" y="9981"/>
                  <a:pt x="8" y="9981"/>
                </a:cubicBezTo>
                <a:cubicBezTo>
                  <a:pt x="4" y="9981"/>
                  <a:pt x="0" y="9978"/>
                  <a:pt x="0" y="9973"/>
                </a:cubicBezTo>
                <a:lnTo>
                  <a:pt x="0" y="9957"/>
                </a:lnTo>
                <a:cubicBezTo>
                  <a:pt x="0" y="9952"/>
                  <a:pt x="4" y="9949"/>
                  <a:pt x="8" y="9949"/>
                </a:cubicBezTo>
                <a:cubicBezTo>
                  <a:pt x="13" y="9949"/>
                  <a:pt x="16" y="9952"/>
                  <a:pt x="16" y="9957"/>
                </a:cubicBezTo>
                <a:close/>
                <a:moveTo>
                  <a:pt x="16" y="10006"/>
                </a:moveTo>
                <a:lnTo>
                  <a:pt x="16" y="10022"/>
                </a:lnTo>
                <a:cubicBezTo>
                  <a:pt x="16" y="10026"/>
                  <a:pt x="13" y="10030"/>
                  <a:pt x="8" y="10030"/>
                </a:cubicBezTo>
                <a:cubicBezTo>
                  <a:pt x="4" y="10030"/>
                  <a:pt x="0" y="10026"/>
                  <a:pt x="0" y="10022"/>
                </a:cubicBezTo>
                <a:lnTo>
                  <a:pt x="0" y="10006"/>
                </a:lnTo>
                <a:cubicBezTo>
                  <a:pt x="0" y="10001"/>
                  <a:pt x="4" y="9998"/>
                  <a:pt x="8" y="9998"/>
                </a:cubicBezTo>
                <a:cubicBezTo>
                  <a:pt x="13" y="9998"/>
                  <a:pt x="16" y="10001"/>
                  <a:pt x="16" y="10006"/>
                </a:cubicBezTo>
                <a:close/>
                <a:moveTo>
                  <a:pt x="16" y="10054"/>
                </a:moveTo>
                <a:lnTo>
                  <a:pt x="16" y="10071"/>
                </a:lnTo>
                <a:cubicBezTo>
                  <a:pt x="16" y="10075"/>
                  <a:pt x="13" y="10079"/>
                  <a:pt x="8" y="10079"/>
                </a:cubicBezTo>
                <a:cubicBezTo>
                  <a:pt x="4" y="10079"/>
                  <a:pt x="0" y="10075"/>
                  <a:pt x="0" y="10071"/>
                </a:cubicBezTo>
                <a:lnTo>
                  <a:pt x="0" y="10054"/>
                </a:lnTo>
                <a:cubicBezTo>
                  <a:pt x="0" y="10050"/>
                  <a:pt x="4" y="10046"/>
                  <a:pt x="8" y="10046"/>
                </a:cubicBezTo>
                <a:cubicBezTo>
                  <a:pt x="13" y="10046"/>
                  <a:pt x="16" y="10050"/>
                  <a:pt x="16" y="10054"/>
                </a:cubicBezTo>
                <a:close/>
                <a:moveTo>
                  <a:pt x="16" y="10103"/>
                </a:moveTo>
                <a:lnTo>
                  <a:pt x="16" y="10119"/>
                </a:lnTo>
                <a:cubicBezTo>
                  <a:pt x="16" y="10124"/>
                  <a:pt x="13" y="10128"/>
                  <a:pt x="8" y="10128"/>
                </a:cubicBezTo>
                <a:cubicBezTo>
                  <a:pt x="4" y="10128"/>
                  <a:pt x="0" y="10124"/>
                  <a:pt x="0" y="10119"/>
                </a:cubicBezTo>
                <a:lnTo>
                  <a:pt x="0" y="10103"/>
                </a:lnTo>
                <a:cubicBezTo>
                  <a:pt x="0" y="10099"/>
                  <a:pt x="4" y="10095"/>
                  <a:pt x="8" y="10095"/>
                </a:cubicBezTo>
                <a:cubicBezTo>
                  <a:pt x="13" y="10095"/>
                  <a:pt x="16" y="10099"/>
                  <a:pt x="16" y="10103"/>
                </a:cubicBezTo>
                <a:close/>
                <a:moveTo>
                  <a:pt x="16" y="10152"/>
                </a:moveTo>
                <a:lnTo>
                  <a:pt x="16" y="10168"/>
                </a:lnTo>
                <a:cubicBezTo>
                  <a:pt x="16" y="10173"/>
                  <a:pt x="13" y="10176"/>
                  <a:pt x="8" y="10176"/>
                </a:cubicBezTo>
                <a:cubicBezTo>
                  <a:pt x="4" y="10176"/>
                  <a:pt x="0" y="10173"/>
                  <a:pt x="0" y="10168"/>
                </a:cubicBezTo>
                <a:lnTo>
                  <a:pt x="0" y="10152"/>
                </a:lnTo>
                <a:cubicBezTo>
                  <a:pt x="0" y="10147"/>
                  <a:pt x="4" y="10144"/>
                  <a:pt x="8" y="10144"/>
                </a:cubicBezTo>
                <a:cubicBezTo>
                  <a:pt x="13" y="10144"/>
                  <a:pt x="16" y="10147"/>
                  <a:pt x="16" y="10152"/>
                </a:cubicBezTo>
                <a:close/>
                <a:moveTo>
                  <a:pt x="16" y="10201"/>
                </a:moveTo>
                <a:lnTo>
                  <a:pt x="16" y="10217"/>
                </a:lnTo>
                <a:cubicBezTo>
                  <a:pt x="16" y="10221"/>
                  <a:pt x="13" y="10225"/>
                  <a:pt x="8" y="10225"/>
                </a:cubicBezTo>
                <a:cubicBezTo>
                  <a:pt x="4" y="10225"/>
                  <a:pt x="0" y="10221"/>
                  <a:pt x="0" y="10217"/>
                </a:cubicBezTo>
                <a:lnTo>
                  <a:pt x="0" y="10201"/>
                </a:lnTo>
                <a:cubicBezTo>
                  <a:pt x="0" y="10196"/>
                  <a:pt x="4" y="10193"/>
                  <a:pt x="8" y="10193"/>
                </a:cubicBezTo>
                <a:cubicBezTo>
                  <a:pt x="13" y="10193"/>
                  <a:pt x="16" y="10196"/>
                  <a:pt x="16" y="10201"/>
                </a:cubicBezTo>
                <a:close/>
                <a:moveTo>
                  <a:pt x="16" y="10250"/>
                </a:moveTo>
                <a:lnTo>
                  <a:pt x="16" y="10266"/>
                </a:lnTo>
                <a:cubicBezTo>
                  <a:pt x="16" y="10270"/>
                  <a:pt x="13" y="10274"/>
                  <a:pt x="8" y="10274"/>
                </a:cubicBezTo>
                <a:cubicBezTo>
                  <a:pt x="4" y="10274"/>
                  <a:pt x="0" y="10270"/>
                  <a:pt x="0" y="10266"/>
                </a:cubicBezTo>
                <a:lnTo>
                  <a:pt x="0" y="10250"/>
                </a:lnTo>
                <a:cubicBezTo>
                  <a:pt x="0" y="10245"/>
                  <a:pt x="4" y="10241"/>
                  <a:pt x="8" y="10241"/>
                </a:cubicBezTo>
                <a:cubicBezTo>
                  <a:pt x="13" y="10241"/>
                  <a:pt x="16" y="10245"/>
                  <a:pt x="16" y="10250"/>
                </a:cubicBezTo>
                <a:close/>
                <a:moveTo>
                  <a:pt x="16" y="10298"/>
                </a:moveTo>
                <a:lnTo>
                  <a:pt x="16" y="10315"/>
                </a:lnTo>
                <a:cubicBezTo>
                  <a:pt x="16" y="10319"/>
                  <a:pt x="13" y="10323"/>
                  <a:pt x="8" y="10323"/>
                </a:cubicBezTo>
                <a:cubicBezTo>
                  <a:pt x="4" y="10323"/>
                  <a:pt x="0" y="10319"/>
                  <a:pt x="0" y="10315"/>
                </a:cubicBezTo>
                <a:lnTo>
                  <a:pt x="0" y="10298"/>
                </a:lnTo>
                <a:cubicBezTo>
                  <a:pt x="0" y="10294"/>
                  <a:pt x="4" y="10290"/>
                  <a:pt x="8" y="10290"/>
                </a:cubicBezTo>
                <a:cubicBezTo>
                  <a:pt x="13" y="10290"/>
                  <a:pt x="16" y="10294"/>
                  <a:pt x="16" y="10298"/>
                </a:cubicBezTo>
                <a:close/>
                <a:moveTo>
                  <a:pt x="16" y="10347"/>
                </a:moveTo>
                <a:lnTo>
                  <a:pt x="16" y="10363"/>
                </a:lnTo>
                <a:cubicBezTo>
                  <a:pt x="16" y="10368"/>
                  <a:pt x="13" y="10371"/>
                  <a:pt x="8" y="10371"/>
                </a:cubicBezTo>
                <a:cubicBezTo>
                  <a:pt x="4" y="10371"/>
                  <a:pt x="0" y="10368"/>
                  <a:pt x="0" y="10363"/>
                </a:cubicBezTo>
                <a:lnTo>
                  <a:pt x="0" y="10347"/>
                </a:lnTo>
                <a:cubicBezTo>
                  <a:pt x="0" y="10343"/>
                  <a:pt x="4" y="10339"/>
                  <a:pt x="8" y="10339"/>
                </a:cubicBezTo>
                <a:cubicBezTo>
                  <a:pt x="13" y="10339"/>
                  <a:pt x="16" y="10343"/>
                  <a:pt x="16" y="10347"/>
                </a:cubicBezTo>
                <a:close/>
                <a:moveTo>
                  <a:pt x="16" y="10396"/>
                </a:moveTo>
                <a:lnTo>
                  <a:pt x="16" y="10412"/>
                </a:lnTo>
                <a:cubicBezTo>
                  <a:pt x="16" y="10417"/>
                  <a:pt x="13" y="10420"/>
                  <a:pt x="8" y="10420"/>
                </a:cubicBezTo>
                <a:cubicBezTo>
                  <a:pt x="4" y="10420"/>
                  <a:pt x="0" y="10417"/>
                  <a:pt x="0" y="10412"/>
                </a:cubicBezTo>
                <a:lnTo>
                  <a:pt x="0" y="10396"/>
                </a:lnTo>
                <a:cubicBezTo>
                  <a:pt x="0" y="10391"/>
                  <a:pt x="4" y="10388"/>
                  <a:pt x="8" y="10388"/>
                </a:cubicBezTo>
                <a:cubicBezTo>
                  <a:pt x="13" y="10388"/>
                  <a:pt x="16" y="10391"/>
                  <a:pt x="16" y="10396"/>
                </a:cubicBezTo>
                <a:close/>
                <a:moveTo>
                  <a:pt x="16" y="10445"/>
                </a:moveTo>
                <a:lnTo>
                  <a:pt x="16" y="10461"/>
                </a:lnTo>
                <a:cubicBezTo>
                  <a:pt x="16" y="10465"/>
                  <a:pt x="13" y="10469"/>
                  <a:pt x="8" y="10469"/>
                </a:cubicBezTo>
                <a:cubicBezTo>
                  <a:pt x="4" y="10469"/>
                  <a:pt x="0" y="10465"/>
                  <a:pt x="0" y="10461"/>
                </a:cubicBezTo>
                <a:lnTo>
                  <a:pt x="0" y="10445"/>
                </a:lnTo>
                <a:cubicBezTo>
                  <a:pt x="0" y="10440"/>
                  <a:pt x="4" y="10436"/>
                  <a:pt x="8" y="10436"/>
                </a:cubicBezTo>
                <a:cubicBezTo>
                  <a:pt x="13" y="10436"/>
                  <a:pt x="16" y="10440"/>
                  <a:pt x="16" y="10445"/>
                </a:cubicBezTo>
                <a:close/>
                <a:moveTo>
                  <a:pt x="16" y="10493"/>
                </a:moveTo>
                <a:lnTo>
                  <a:pt x="16" y="10510"/>
                </a:lnTo>
                <a:cubicBezTo>
                  <a:pt x="16" y="10514"/>
                  <a:pt x="13" y="10518"/>
                  <a:pt x="8" y="10518"/>
                </a:cubicBezTo>
                <a:cubicBezTo>
                  <a:pt x="4" y="10518"/>
                  <a:pt x="0" y="10514"/>
                  <a:pt x="0" y="10510"/>
                </a:cubicBezTo>
                <a:lnTo>
                  <a:pt x="0" y="10493"/>
                </a:lnTo>
                <a:cubicBezTo>
                  <a:pt x="0" y="10489"/>
                  <a:pt x="4" y="10485"/>
                  <a:pt x="8" y="10485"/>
                </a:cubicBezTo>
                <a:cubicBezTo>
                  <a:pt x="13" y="10485"/>
                  <a:pt x="16" y="10489"/>
                  <a:pt x="16" y="10493"/>
                </a:cubicBezTo>
                <a:close/>
                <a:moveTo>
                  <a:pt x="16" y="10542"/>
                </a:moveTo>
                <a:lnTo>
                  <a:pt x="16" y="10558"/>
                </a:lnTo>
                <a:cubicBezTo>
                  <a:pt x="16" y="10563"/>
                  <a:pt x="13" y="10567"/>
                  <a:pt x="8" y="10567"/>
                </a:cubicBezTo>
                <a:cubicBezTo>
                  <a:pt x="4" y="10567"/>
                  <a:pt x="0" y="10563"/>
                  <a:pt x="0" y="10558"/>
                </a:cubicBezTo>
                <a:lnTo>
                  <a:pt x="0" y="10542"/>
                </a:lnTo>
                <a:cubicBezTo>
                  <a:pt x="0" y="10538"/>
                  <a:pt x="4" y="10534"/>
                  <a:pt x="8" y="10534"/>
                </a:cubicBezTo>
                <a:cubicBezTo>
                  <a:pt x="13" y="10534"/>
                  <a:pt x="16" y="10538"/>
                  <a:pt x="16" y="10542"/>
                </a:cubicBezTo>
                <a:close/>
                <a:moveTo>
                  <a:pt x="16" y="10591"/>
                </a:moveTo>
                <a:lnTo>
                  <a:pt x="16" y="10607"/>
                </a:lnTo>
                <a:cubicBezTo>
                  <a:pt x="16" y="10612"/>
                  <a:pt x="13" y="10615"/>
                  <a:pt x="8" y="10615"/>
                </a:cubicBezTo>
                <a:cubicBezTo>
                  <a:pt x="4" y="10615"/>
                  <a:pt x="0" y="10612"/>
                  <a:pt x="0" y="10607"/>
                </a:cubicBezTo>
                <a:lnTo>
                  <a:pt x="0" y="10591"/>
                </a:lnTo>
                <a:cubicBezTo>
                  <a:pt x="0" y="10586"/>
                  <a:pt x="4" y="10583"/>
                  <a:pt x="8" y="10583"/>
                </a:cubicBezTo>
                <a:cubicBezTo>
                  <a:pt x="13" y="10583"/>
                  <a:pt x="16" y="10586"/>
                  <a:pt x="16" y="10591"/>
                </a:cubicBezTo>
                <a:close/>
                <a:moveTo>
                  <a:pt x="16" y="10640"/>
                </a:moveTo>
                <a:lnTo>
                  <a:pt x="16" y="10656"/>
                </a:lnTo>
                <a:cubicBezTo>
                  <a:pt x="16" y="10660"/>
                  <a:pt x="13" y="10664"/>
                  <a:pt x="8" y="10664"/>
                </a:cubicBezTo>
                <a:cubicBezTo>
                  <a:pt x="4" y="10664"/>
                  <a:pt x="0" y="10660"/>
                  <a:pt x="0" y="10656"/>
                </a:cubicBezTo>
                <a:lnTo>
                  <a:pt x="0" y="10640"/>
                </a:lnTo>
                <a:cubicBezTo>
                  <a:pt x="0" y="10635"/>
                  <a:pt x="4" y="10632"/>
                  <a:pt x="8" y="10632"/>
                </a:cubicBezTo>
                <a:cubicBezTo>
                  <a:pt x="13" y="10632"/>
                  <a:pt x="16" y="10635"/>
                  <a:pt x="16" y="10640"/>
                </a:cubicBezTo>
                <a:close/>
                <a:moveTo>
                  <a:pt x="16" y="10688"/>
                </a:moveTo>
                <a:lnTo>
                  <a:pt x="16" y="10705"/>
                </a:lnTo>
                <a:cubicBezTo>
                  <a:pt x="16" y="10709"/>
                  <a:pt x="13" y="10713"/>
                  <a:pt x="8" y="10713"/>
                </a:cubicBezTo>
                <a:cubicBezTo>
                  <a:pt x="4" y="10713"/>
                  <a:pt x="0" y="10709"/>
                  <a:pt x="0" y="10705"/>
                </a:cubicBezTo>
                <a:lnTo>
                  <a:pt x="0" y="10688"/>
                </a:lnTo>
                <a:cubicBezTo>
                  <a:pt x="0" y="10684"/>
                  <a:pt x="4" y="10680"/>
                  <a:pt x="8" y="10680"/>
                </a:cubicBezTo>
                <a:cubicBezTo>
                  <a:pt x="13" y="10680"/>
                  <a:pt x="16" y="10684"/>
                  <a:pt x="16" y="10688"/>
                </a:cubicBezTo>
                <a:close/>
                <a:moveTo>
                  <a:pt x="16" y="10737"/>
                </a:moveTo>
                <a:lnTo>
                  <a:pt x="16" y="10753"/>
                </a:lnTo>
                <a:cubicBezTo>
                  <a:pt x="16" y="10758"/>
                  <a:pt x="13" y="10762"/>
                  <a:pt x="8" y="10762"/>
                </a:cubicBezTo>
                <a:cubicBezTo>
                  <a:pt x="4" y="10762"/>
                  <a:pt x="0" y="10758"/>
                  <a:pt x="0" y="10753"/>
                </a:cubicBezTo>
                <a:lnTo>
                  <a:pt x="0" y="10737"/>
                </a:lnTo>
                <a:cubicBezTo>
                  <a:pt x="0" y="10733"/>
                  <a:pt x="4" y="10729"/>
                  <a:pt x="8" y="10729"/>
                </a:cubicBezTo>
                <a:cubicBezTo>
                  <a:pt x="13" y="10729"/>
                  <a:pt x="16" y="10733"/>
                  <a:pt x="16" y="10737"/>
                </a:cubicBezTo>
                <a:close/>
                <a:moveTo>
                  <a:pt x="16" y="10786"/>
                </a:moveTo>
                <a:lnTo>
                  <a:pt x="16" y="10802"/>
                </a:lnTo>
                <a:cubicBezTo>
                  <a:pt x="16" y="10807"/>
                  <a:pt x="13" y="10810"/>
                  <a:pt x="8" y="10810"/>
                </a:cubicBezTo>
                <a:cubicBezTo>
                  <a:pt x="4" y="10810"/>
                  <a:pt x="0" y="10807"/>
                  <a:pt x="0" y="10802"/>
                </a:cubicBezTo>
                <a:lnTo>
                  <a:pt x="0" y="10786"/>
                </a:lnTo>
                <a:cubicBezTo>
                  <a:pt x="0" y="10782"/>
                  <a:pt x="4" y="10778"/>
                  <a:pt x="8" y="10778"/>
                </a:cubicBezTo>
                <a:cubicBezTo>
                  <a:pt x="13" y="10778"/>
                  <a:pt x="16" y="10782"/>
                  <a:pt x="16" y="10786"/>
                </a:cubicBezTo>
                <a:close/>
                <a:moveTo>
                  <a:pt x="16" y="10835"/>
                </a:moveTo>
                <a:lnTo>
                  <a:pt x="16" y="10851"/>
                </a:lnTo>
                <a:cubicBezTo>
                  <a:pt x="16" y="10856"/>
                  <a:pt x="13" y="10859"/>
                  <a:pt x="8" y="10859"/>
                </a:cubicBezTo>
                <a:cubicBezTo>
                  <a:pt x="4" y="10859"/>
                  <a:pt x="0" y="10856"/>
                  <a:pt x="0" y="10851"/>
                </a:cubicBezTo>
                <a:lnTo>
                  <a:pt x="0" y="10835"/>
                </a:lnTo>
                <a:cubicBezTo>
                  <a:pt x="0" y="10830"/>
                  <a:pt x="4" y="10827"/>
                  <a:pt x="8" y="10827"/>
                </a:cubicBezTo>
                <a:cubicBezTo>
                  <a:pt x="13" y="10827"/>
                  <a:pt x="16" y="10830"/>
                  <a:pt x="16" y="10835"/>
                </a:cubicBezTo>
                <a:close/>
                <a:moveTo>
                  <a:pt x="16" y="10884"/>
                </a:moveTo>
                <a:lnTo>
                  <a:pt x="16" y="10900"/>
                </a:lnTo>
                <a:cubicBezTo>
                  <a:pt x="16" y="10904"/>
                  <a:pt x="13" y="10908"/>
                  <a:pt x="8" y="10908"/>
                </a:cubicBezTo>
                <a:cubicBezTo>
                  <a:pt x="4" y="10908"/>
                  <a:pt x="0" y="10904"/>
                  <a:pt x="0" y="10900"/>
                </a:cubicBezTo>
                <a:lnTo>
                  <a:pt x="0" y="10884"/>
                </a:lnTo>
                <a:cubicBezTo>
                  <a:pt x="0" y="10879"/>
                  <a:pt x="4" y="10875"/>
                  <a:pt x="8" y="10875"/>
                </a:cubicBezTo>
                <a:cubicBezTo>
                  <a:pt x="13" y="10875"/>
                  <a:pt x="16" y="10879"/>
                  <a:pt x="16" y="10884"/>
                </a:cubicBezTo>
                <a:close/>
                <a:moveTo>
                  <a:pt x="16" y="10932"/>
                </a:moveTo>
                <a:lnTo>
                  <a:pt x="16" y="10949"/>
                </a:lnTo>
                <a:cubicBezTo>
                  <a:pt x="16" y="10953"/>
                  <a:pt x="13" y="10957"/>
                  <a:pt x="8" y="10957"/>
                </a:cubicBezTo>
                <a:cubicBezTo>
                  <a:pt x="4" y="10957"/>
                  <a:pt x="0" y="10953"/>
                  <a:pt x="0" y="10949"/>
                </a:cubicBezTo>
                <a:lnTo>
                  <a:pt x="0" y="10932"/>
                </a:lnTo>
                <a:cubicBezTo>
                  <a:pt x="0" y="10928"/>
                  <a:pt x="4" y="10924"/>
                  <a:pt x="8" y="10924"/>
                </a:cubicBezTo>
                <a:cubicBezTo>
                  <a:pt x="13" y="10924"/>
                  <a:pt x="16" y="10928"/>
                  <a:pt x="16" y="10932"/>
                </a:cubicBezTo>
                <a:close/>
                <a:moveTo>
                  <a:pt x="16" y="10981"/>
                </a:moveTo>
                <a:lnTo>
                  <a:pt x="16" y="10997"/>
                </a:lnTo>
                <a:cubicBezTo>
                  <a:pt x="16" y="11002"/>
                  <a:pt x="13" y="11005"/>
                  <a:pt x="8" y="11005"/>
                </a:cubicBezTo>
                <a:cubicBezTo>
                  <a:pt x="4" y="11005"/>
                  <a:pt x="0" y="11002"/>
                  <a:pt x="0" y="10997"/>
                </a:cubicBezTo>
                <a:lnTo>
                  <a:pt x="0" y="10981"/>
                </a:lnTo>
                <a:cubicBezTo>
                  <a:pt x="0" y="10977"/>
                  <a:pt x="4" y="10973"/>
                  <a:pt x="8" y="10973"/>
                </a:cubicBezTo>
                <a:cubicBezTo>
                  <a:pt x="13" y="10973"/>
                  <a:pt x="16" y="10977"/>
                  <a:pt x="16" y="10981"/>
                </a:cubicBezTo>
                <a:close/>
                <a:moveTo>
                  <a:pt x="16" y="11030"/>
                </a:moveTo>
                <a:lnTo>
                  <a:pt x="16" y="11046"/>
                </a:lnTo>
                <a:cubicBezTo>
                  <a:pt x="16" y="11051"/>
                  <a:pt x="13" y="11054"/>
                  <a:pt x="8" y="11054"/>
                </a:cubicBezTo>
                <a:cubicBezTo>
                  <a:pt x="4" y="11054"/>
                  <a:pt x="0" y="11051"/>
                  <a:pt x="0" y="11046"/>
                </a:cubicBezTo>
                <a:lnTo>
                  <a:pt x="0" y="11030"/>
                </a:lnTo>
                <a:cubicBezTo>
                  <a:pt x="0" y="11025"/>
                  <a:pt x="4" y="11022"/>
                  <a:pt x="8" y="11022"/>
                </a:cubicBezTo>
                <a:cubicBezTo>
                  <a:pt x="13" y="11022"/>
                  <a:pt x="16" y="11025"/>
                  <a:pt x="16" y="11030"/>
                </a:cubicBezTo>
                <a:close/>
                <a:moveTo>
                  <a:pt x="16" y="11079"/>
                </a:moveTo>
                <a:lnTo>
                  <a:pt x="16" y="11095"/>
                </a:lnTo>
                <a:cubicBezTo>
                  <a:pt x="16" y="11099"/>
                  <a:pt x="13" y="11103"/>
                  <a:pt x="8" y="11103"/>
                </a:cubicBezTo>
                <a:cubicBezTo>
                  <a:pt x="4" y="11103"/>
                  <a:pt x="0" y="11099"/>
                  <a:pt x="0" y="11095"/>
                </a:cubicBezTo>
                <a:lnTo>
                  <a:pt x="0" y="11079"/>
                </a:lnTo>
                <a:cubicBezTo>
                  <a:pt x="0" y="11074"/>
                  <a:pt x="4" y="11070"/>
                  <a:pt x="8" y="11070"/>
                </a:cubicBezTo>
                <a:cubicBezTo>
                  <a:pt x="13" y="11070"/>
                  <a:pt x="16" y="11074"/>
                  <a:pt x="16" y="11079"/>
                </a:cubicBezTo>
                <a:close/>
                <a:moveTo>
                  <a:pt x="16" y="11127"/>
                </a:moveTo>
                <a:lnTo>
                  <a:pt x="16" y="11144"/>
                </a:lnTo>
                <a:cubicBezTo>
                  <a:pt x="16" y="11148"/>
                  <a:pt x="13" y="11152"/>
                  <a:pt x="8" y="11152"/>
                </a:cubicBezTo>
                <a:cubicBezTo>
                  <a:pt x="4" y="11152"/>
                  <a:pt x="0" y="11148"/>
                  <a:pt x="0" y="11144"/>
                </a:cubicBezTo>
                <a:lnTo>
                  <a:pt x="0" y="11127"/>
                </a:lnTo>
                <a:cubicBezTo>
                  <a:pt x="0" y="11123"/>
                  <a:pt x="4" y="11119"/>
                  <a:pt x="8" y="11119"/>
                </a:cubicBezTo>
                <a:cubicBezTo>
                  <a:pt x="13" y="11119"/>
                  <a:pt x="16" y="11123"/>
                  <a:pt x="16" y="11127"/>
                </a:cubicBezTo>
                <a:close/>
                <a:moveTo>
                  <a:pt x="16" y="11176"/>
                </a:moveTo>
                <a:lnTo>
                  <a:pt x="16" y="11192"/>
                </a:lnTo>
                <a:cubicBezTo>
                  <a:pt x="16" y="11197"/>
                  <a:pt x="13" y="11201"/>
                  <a:pt x="8" y="11201"/>
                </a:cubicBezTo>
                <a:cubicBezTo>
                  <a:pt x="4" y="11201"/>
                  <a:pt x="0" y="11197"/>
                  <a:pt x="0" y="11192"/>
                </a:cubicBezTo>
                <a:lnTo>
                  <a:pt x="0" y="11176"/>
                </a:lnTo>
                <a:cubicBezTo>
                  <a:pt x="0" y="11172"/>
                  <a:pt x="4" y="11168"/>
                  <a:pt x="8" y="11168"/>
                </a:cubicBezTo>
                <a:cubicBezTo>
                  <a:pt x="13" y="11168"/>
                  <a:pt x="16" y="11172"/>
                  <a:pt x="16" y="11176"/>
                </a:cubicBezTo>
                <a:close/>
              </a:path>
            </a:pathLst>
          </a:custGeom>
          <a:solidFill>
            <a:srgbClr val="000000"/>
          </a:solidFill>
          <a:ln w="6350" cap="flat">
            <a:solidFill>
              <a:srgbClr val="000000"/>
            </a:solidFill>
            <a:prstDash val="solid"/>
            <a:bevel/>
            <a:headEnd/>
            <a:tailEnd/>
          </a:ln>
        </p:spPr>
        <p:txBody>
          <a:bodyPr/>
          <a:lstStyle/>
          <a:p>
            <a:endParaRPr lang="ja-JP" altLang="en-US"/>
          </a:p>
        </p:txBody>
      </p:sp>
      <p:sp>
        <p:nvSpPr>
          <p:cNvPr id="118825" name="Line 41"/>
          <p:cNvSpPr>
            <a:spLocks noChangeShapeType="1"/>
          </p:cNvSpPr>
          <p:nvPr/>
        </p:nvSpPr>
        <p:spPr bwMode="auto">
          <a:xfrm>
            <a:off x="6751638" y="1552575"/>
            <a:ext cx="1587" cy="4946650"/>
          </a:xfrm>
          <a:prstGeom prst="line">
            <a:avLst/>
          </a:prstGeom>
          <a:noFill/>
          <a:ln w="22225" cap="rnd">
            <a:solidFill>
              <a:srgbClr val="000000"/>
            </a:solidFill>
            <a:round/>
            <a:headEnd/>
            <a:tailEnd/>
          </a:ln>
        </p:spPr>
        <p:txBody>
          <a:bodyPr/>
          <a:lstStyle/>
          <a:p>
            <a:endParaRPr lang="ja-JP" altLang="en-US"/>
          </a:p>
        </p:txBody>
      </p:sp>
      <p:sp>
        <p:nvSpPr>
          <p:cNvPr id="118826" name="Rectangle 42"/>
          <p:cNvSpPr>
            <a:spLocks noChangeArrowheads="1"/>
          </p:cNvSpPr>
          <p:nvPr/>
        </p:nvSpPr>
        <p:spPr bwMode="auto">
          <a:xfrm>
            <a:off x="1690688" y="3552825"/>
            <a:ext cx="268287" cy="127000"/>
          </a:xfrm>
          <a:prstGeom prst="rect">
            <a:avLst/>
          </a:prstGeom>
          <a:noFill/>
          <a:ln w="9525">
            <a:noFill/>
            <a:miter lim="800000"/>
            <a:headEnd/>
            <a:tailEnd/>
          </a:ln>
        </p:spPr>
        <p:txBody>
          <a:bodyPr wrap="none" lIns="0" tIns="0" rIns="0" bIns="0">
            <a:spAutoFit/>
          </a:bodyPr>
          <a:lstStyle/>
          <a:p>
            <a:r>
              <a:rPr lang="en-US" altLang="ja-JP" sz="800" b="0">
                <a:solidFill>
                  <a:srgbClr val="000000"/>
                </a:solidFill>
                <a:latin typeface="ＭＳ Ｐゴシック" pitchFamily="50" charset="-128"/>
              </a:rPr>
              <a:t>PAC</a:t>
            </a:r>
            <a:endParaRPr lang="en-US" altLang="ja-JP"/>
          </a:p>
        </p:txBody>
      </p:sp>
      <p:sp>
        <p:nvSpPr>
          <p:cNvPr id="118827" name="Rectangle 43"/>
          <p:cNvSpPr>
            <a:spLocks noChangeArrowheads="1"/>
          </p:cNvSpPr>
          <p:nvPr/>
        </p:nvSpPr>
        <p:spPr bwMode="auto">
          <a:xfrm>
            <a:off x="2411413" y="3482975"/>
            <a:ext cx="334962" cy="114300"/>
          </a:xfrm>
          <a:prstGeom prst="rect">
            <a:avLst/>
          </a:prstGeom>
          <a:solidFill>
            <a:srgbClr val="CCFFFF"/>
          </a:solidFill>
          <a:ln w="9525">
            <a:noFill/>
            <a:miter lim="800000"/>
            <a:headEnd/>
            <a:tailEnd/>
          </a:ln>
        </p:spPr>
        <p:txBody>
          <a:bodyPr/>
          <a:lstStyle/>
          <a:p>
            <a:endParaRPr lang="ja-JP" altLang="en-US"/>
          </a:p>
        </p:txBody>
      </p:sp>
      <p:sp>
        <p:nvSpPr>
          <p:cNvPr id="118828" name="Rectangle 44"/>
          <p:cNvSpPr>
            <a:spLocks noChangeArrowheads="1"/>
          </p:cNvSpPr>
          <p:nvPr/>
        </p:nvSpPr>
        <p:spPr bwMode="auto">
          <a:xfrm>
            <a:off x="2411413" y="3482975"/>
            <a:ext cx="334962" cy="114300"/>
          </a:xfrm>
          <a:prstGeom prst="rect">
            <a:avLst/>
          </a:prstGeom>
          <a:noFill/>
          <a:ln w="6350" cap="rnd">
            <a:solidFill>
              <a:srgbClr val="000000"/>
            </a:solidFill>
            <a:round/>
            <a:headEnd/>
            <a:tailEnd/>
          </a:ln>
        </p:spPr>
        <p:txBody>
          <a:bodyPr/>
          <a:lstStyle/>
          <a:p>
            <a:endParaRPr lang="ja-JP" altLang="en-US"/>
          </a:p>
        </p:txBody>
      </p:sp>
      <p:sp>
        <p:nvSpPr>
          <p:cNvPr id="118829" name="Rectangle 45"/>
          <p:cNvSpPr>
            <a:spLocks noChangeArrowheads="1"/>
          </p:cNvSpPr>
          <p:nvPr/>
        </p:nvSpPr>
        <p:spPr bwMode="auto">
          <a:xfrm>
            <a:off x="2411413" y="3597275"/>
            <a:ext cx="1003300" cy="422275"/>
          </a:xfrm>
          <a:prstGeom prst="rect">
            <a:avLst/>
          </a:prstGeom>
          <a:solidFill>
            <a:srgbClr val="CCFFFF"/>
          </a:solidFill>
          <a:ln w="9525">
            <a:noFill/>
            <a:miter lim="800000"/>
            <a:headEnd/>
            <a:tailEnd/>
          </a:ln>
        </p:spPr>
        <p:txBody>
          <a:bodyPr/>
          <a:lstStyle/>
          <a:p>
            <a:endParaRPr lang="ja-JP" altLang="en-US"/>
          </a:p>
        </p:txBody>
      </p:sp>
      <p:sp>
        <p:nvSpPr>
          <p:cNvPr id="118830" name="Rectangle 46"/>
          <p:cNvSpPr>
            <a:spLocks noChangeArrowheads="1"/>
          </p:cNvSpPr>
          <p:nvPr/>
        </p:nvSpPr>
        <p:spPr bwMode="auto">
          <a:xfrm>
            <a:off x="2411413" y="3597275"/>
            <a:ext cx="1003300" cy="422275"/>
          </a:xfrm>
          <a:prstGeom prst="rect">
            <a:avLst/>
          </a:prstGeom>
          <a:noFill/>
          <a:ln w="6350" cap="rnd">
            <a:solidFill>
              <a:srgbClr val="000000"/>
            </a:solidFill>
            <a:round/>
            <a:headEnd/>
            <a:tailEnd/>
          </a:ln>
        </p:spPr>
        <p:txBody>
          <a:bodyPr/>
          <a:lstStyle/>
          <a:p>
            <a:endParaRPr lang="ja-JP" altLang="en-US"/>
          </a:p>
        </p:txBody>
      </p:sp>
      <p:sp>
        <p:nvSpPr>
          <p:cNvPr id="118831" name="Rectangle 47"/>
          <p:cNvSpPr>
            <a:spLocks noChangeArrowheads="1"/>
          </p:cNvSpPr>
          <p:nvPr/>
        </p:nvSpPr>
        <p:spPr bwMode="auto">
          <a:xfrm>
            <a:off x="2687638" y="3763963"/>
            <a:ext cx="550862"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Presentation</a:t>
            </a:r>
            <a:endParaRPr lang="en-US" altLang="ja-JP"/>
          </a:p>
        </p:txBody>
      </p:sp>
      <p:sp>
        <p:nvSpPr>
          <p:cNvPr id="118832" name="Rectangle 48"/>
          <p:cNvSpPr>
            <a:spLocks noChangeArrowheads="1"/>
          </p:cNvSpPr>
          <p:nvPr/>
        </p:nvSpPr>
        <p:spPr bwMode="auto">
          <a:xfrm>
            <a:off x="3981450" y="3482975"/>
            <a:ext cx="177800" cy="114300"/>
          </a:xfrm>
          <a:prstGeom prst="rect">
            <a:avLst/>
          </a:prstGeom>
          <a:solidFill>
            <a:srgbClr val="CCFFFF"/>
          </a:solidFill>
          <a:ln w="9525">
            <a:noFill/>
            <a:miter lim="800000"/>
            <a:headEnd/>
            <a:tailEnd/>
          </a:ln>
        </p:spPr>
        <p:txBody>
          <a:bodyPr/>
          <a:lstStyle/>
          <a:p>
            <a:endParaRPr lang="ja-JP" altLang="en-US"/>
          </a:p>
        </p:txBody>
      </p:sp>
      <p:sp>
        <p:nvSpPr>
          <p:cNvPr id="118833" name="Rectangle 49"/>
          <p:cNvSpPr>
            <a:spLocks noChangeArrowheads="1"/>
          </p:cNvSpPr>
          <p:nvPr/>
        </p:nvSpPr>
        <p:spPr bwMode="auto">
          <a:xfrm>
            <a:off x="3981450" y="3482975"/>
            <a:ext cx="177800" cy="114300"/>
          </a:xfrm>
          <a:prstGeom prst="rect">
            <a:avLst/>
          </a:prstGeom>
          <a:noFill/>
          <a:ln w="6350" cap="rnd">
            <a:solidFill>
              <a:srgbClr val="000000"/>
            </a:solidFill>
            <a:round/>
            <a:headEnd/>
            <a:tailEnd/>
          </a:ln>
        </p:spPr>
        <p:txBody>
          <a:bodyPr/>
          <a:lstStyle/>
          <a:p>
            <a:endParaRPr lang="ja-JP" altLang="en-US"/>
          </a:p>
        </p:txBody>
      </p:sp>
      <p:sp>
        <p:nvSpPr>
          <p:cNvPr id="118834" name="Rectangle 50"/>
          <p:cNvSpPr>
            <a:spLocks noChangeArrowheads="1"/>
          </p:cNvSpPr>
          <p:nvPr/>
        </p:nvSpPr>
        <p:spPr bwMode="auto">
          <a:xfrm>
            <a:off x="3981450" y="3597275"/>
            <a:ext cx="536575" cy="422275"/>
          </a:xfrm>
          <a:prstGeom prst="rect">
            <a:avLst/>
          </a:prstGeom>
          <a:solidFill>
            <a:srgbClr val="CCFFFF"/>
          </a:solidFill>
          <a:ln w="9525">
            <a:noFill/>
            <a:miter lim="800000"/>
            <a:headEnd/>
            <a:tailEnd/>
          </a:ln>
        </p:spPr>
        <p:txBody>
          <a:bodyPr/>
          <a:lstStyle/>
          <a:p>
            <a:endParaRPr lang="ja-JP" altLang="en-US"/>
          </a:p>
        </p:txBody>
      </p:sp>
      <p:sp>
        <p:nvSpPr>
          <p:cNvPr id="118835" name="Rectangle 51"/>
          <p:cNvSpPr>
            <a:spLocks noChangeArrowheads="1"/>
          </p:cNvSpPr>
          <p:nvPr/>
        </p:nvSpPr>
        <p:spPr bwMode="auto">
          <a:xfrm>
            <a:off x="3981450" y="3597275"/>
            <a:ext cx="536575" cy="422275"/>
          </a:xfrm>
          <a:prstGeom prst="rect">
            <a:avLst/>
          </a:prstGeom>
          <a:noFill/>
          <a:ln w="6350" cap="rnd">
            <a:solidFill>
              <a:srgbClr val="000000"/>
            </a:solidFill>
            <a:round/>
            <a:headEnd/>
            <a:tailEnd/>
          </a:ln>
        </p:spPr>
        <p:txBody>
          <a:bodyPr/>
          <a:lstStyle/>
          <a:p>
            <a:endParaRPr lang="ja-JP" altLang="en-US"/>
          </a:p>
        </p:txBody>
      </p:sp>
      <p:sp>
        <p:nvSpPr>
          <p:cNvPr id="118836" name="Rectangle 52"/>
          <p:cNvSpPr>
            <a:spLocks noChangeArrowheads="1"/>
          </p:cNvSpPr>
          <p:nvPr/>
        </p:nvSpPr>
        <p:spPr bwMode="auto">
          <a:xfrm>
            <a:off x="4122738" y="3763963"/>
            <a:ext cx="331787"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Control</a:t>
            </a:r>
            <a:endParaRPr lang="en-US" altLang="ja-JP"/>
          </a:p>
        </p:txBody>
      </p:sp>
      <p:sp>
        <p:nvSpPr>
          <p:cNvPr id="118837" name="Rectangle 53"/>
          <p:cNvSpPr>
            <a:spLocks noChangeArrowheads="1"/>
          </p:cNvSpPr>
          <p:nvPr/>
        </p:nvSpPr>
        <p:spPr bwMode="auto">
          <a:xfrm>
            <a:off x="5791200" y="3486150"/>
            <a:ext cx="177800" cy="114300"/>
          </a:xfrm>
          <a:prstGeom prst="rect">
            <a:avLst/>
          </a:prstGeom>
          <a:solidFill>
            <a:srgbClr val="CCFFFF"/>
          </a:solidFill>
          <a:ln w="9525">
            <a:noFill/>
            <a:miter lim="800000"/>
            <a:headEnd/>
            <a:tailEnd/>
          </a:ln>
        </p:spPr>
        <p:txBody>
          <a:bodyPr/>
          <a:lstStyle/>
          <a:p>
            <a:endParaRPr lang="ja-JP" altLang="en-US"/>
          </a:p>
        </p:txBody>
      </p:sp>
      <p:sp>
        <p:nvSpPr>
          <p:cNvPr id="118838" name="Rectangle 54"/>
          <p:cNvSpPr>
            <a:spLocks noChangeArrowheads="1"/>
          </p:cNvSpPr>
          <p:nvPr/>
        </p:nvSpPr>
        <p:spPr bwMode="auto">
          <a:xfrm>
            <a:off x="5791200" y="3486150"/>
            <a:ext cx="177800" cy="114300"/>
          </a:xfrm>
          <a:prstGeom prst="rect">
            <a:avLst/>
          </a:prstGeom>
          <a:noFill/>
          <a:ln w="6350" cap="rnd">
            <a:solidFill>
              <a:srgbClr val="000000"/>
            </a:solidFill>
            <a:round/>
            <a:headEnd/>
            <a:tailEnd/>
          </a:ln>
        </p:spPr>
        <p:txBody>
          <a:bodyPr/>
          <a:lstStyle/>
          <a:p>
            <a:endParaRPr lang="ja-JP" altLang="en-US"/>
          </a:p>
        </p:txBody>
      </p:sp>
      <p:sp>
        <p:nvSpPr>
          <p:cNvPr id="118839" name="Rectangle 55"/>
          <p:cNvSpPr>
            <a:spLocks noChangeArrowheads="1"/>
          </p:cNvSpPr>
          <p:nvPr/>
        </p:nvSpPr>
        <p:spPr bwMode="auto">
          <a:xfrm>
            <a:off x="5791200" y="3600450"/>
            <a:ext cx="536575" cy="422275"/>
          </a:xfrm>
          <a:prstGeom prst="rect">
            <a:avLst/>
          </a:prstGeom>
          <a:solidFill>
            <a:srgbClr val="CCFFFF"/>
          </a:solidFill>
          <a:ln w="9525">
            <a:noFill/>
            <a:miter lim="800000"/>
            <a:headEnd/>
            <a:tailEnd/>
          </a:ln>
        </p:spPr>
        <p:txBody>
          <a:bodyPr/>
          <a:lstStyle/>
          <a:p>
            <a:endParaRPr lang="ja-JP" altLang="en-US"/>
          </a:p>
        </p:txBody>
      </p:sp>
      <p:sp>
        <p:nvSpPr>
          <p:cNvPr id="118840" name="Rectangle 56"/>
          <p:cNvSpPr>
            <a:spLocks noChangeArrowheads="1"/>
          </p:cNvSpPr>
          <p:nvPr/>
        </p:nvSpPr>
        <p:spPr bwMode="auto">
          <a:xfrm>
            <a:off x="5791200" y="3600450"/>
            <a:ext cx="536575" cy="422275"/>
          </a:xfrm>
          <a:prstGeom prst="rect">
            <a:avLst/>
          </a:prstGeom>
          <a:noFill/>
          <a:ln w="6350" cap="rnd">
            <a:solidFill>
              <a:srgbClr val="000000"/>
            </a:solidFill>
            <a:round/>
            <a:headEnd/>
            <a:tailEnd/>
          </a:ln>
        </p:spPr>
        <p:txBody>
          <a:bodyPr/>
          <a:lstStyle/>
          <a:p>
            <a:endParaRPr lang="ja-JP" altLang="en-US"/>
          </a:p>
        </p:txBody>
      </p:sp>
      <p:sp>
        <p:nvSpPr>
          <p:cNvPr id="118841" name="Rectangle 57"/>
          <p:cNvSpPr>
            <a:spLocks noChangeArrowheads="1"/>
          </p:cNvSpPr>
          <p:nvPr/>
        </p:nvSpPr>
        <p:spPr bwMode="auto">
          <a:xfrm>
            <a:off x="5856288" y="3763963"/>
            <a:ext cx="501650"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Abstraction</a:t>
            </a:r>
            <a:endParaRPr lang="en-US" altLang="ja-JP"/>
          </a:p>
        </p:txBody>
      </p:sp>
      <p:sp>
        <p:nvSpPr>
          <p:cNvPr id="118842" name="Line 58"/>
          <p:cNvSpPr>
            <a:spLocks noChangeShapeType="1"/>
          </p:cNvSpPr>
          <p:nvPr/>
        </p:nvSpPr>
        <p:spPr bwMode="auto">
          <a:xfrm>
            <a:off x="3414713" y="3751263"/>
            <a:ext cx="566737" cy="1587"/>
          </a:xfrm>
          <a:prstGeom prst="line">
            <a:avLst/>
          </a:prstGeom>
          <a:noFill/>
          <a:ln w="4763" cap="rnd">
            <a:solidFill>
              <a:srgbClr val="000000"/>
            </a:solidFill>
            <a:round/>
            <a:headEnd/>
            <a:tailEnd/>
          </a:ln>
        </p:spPr>
        <p:txBody>
          <a:bodyPr/>
          <a:lstStyle/>
          <a:p>
            <a:endParaRPr lang="ja-JP" altLang="en-US"/>
          </a:p>
        </p:txBody>
      </p:sp>
      <p:sp>
        <p:nvSpPr>
          <p:cNvPr id="118843" name="Freeform 59"/>
          <p:cNvSpPr>
            <a:spLocks noEditPoints="1"/>
          </p:cNvSpPr>
          <p:nvPr/>
        </p:nvSpPr>
        <p:spPr bwMode="auto">
          <a:xfrm>
            <a:off x="3890963" y="3702050"/>
            <a:ext cx="90487" cy="100013"/>
          </a:xfrm>
          <a:custGeom>
            <a:avLst/>
            <a:gdLst/>
            <a:ahLst/>
            <a:cxnLst>
              <a:cxn ang="0">
                <a:pos x="0" y="0"/>
              </a:cxn>
              <a:cxn ang="0">
                <a:pos x="57" y="31"/>
              </a:cxn>
              <a:cxn ang="0">
                <a:pos x="0" y="63"/>
              </a:cxn>
              <a:cxn ang="0">
                <a:pos x="57" y="31"/>
              </a:cxn>
            </a:cxnLst>
            <a:rect l="0" t="0" r="r" b="b"/>
            <a:pathLst>
              <a:path w="57" h="63">
                <a:moveTo>
                  <a:pt x="0" y="0"/>
                </a:moveTo>
                <a:lnTo>
                  <a:pt x="57" y="31"/>
                </a:lnTo>
                <a:moveTo>
                  <a:pt x="0" y="63"/>
                </a:moveTo>
                <a:lnTo>
                  <a:pt x="57" y="31"/>
                </a:lnTo>
              </a:path>
            </a:pathLst>
          </a:custGeom>
          <a:noFill/>
          <a:ln w="6350" cap="rnd">
            <a:solidFill>
              <a:srgbClr val="000000"/>
            </a:solidFill>
            <a:prstDash val="solid"/>
            <a:round/>
            <a:headEnd/>
            <a:tailEnd/>
          </a:ln>
        </p:spPr>
        <p:txBody>
          <a:bodyPr/>
          <a:lstStyle/>
          <a:p>
            <a:endParaRPr lang="ja-JP" altLang="en-US"/>
          </a:p>
        </p:txBody>
      </p:sp>
      <p:sp>
        <p:nvSpPr>
          <p:cNvPr id="118844" name="Line 60"/>
          <p:cNvSpPr>
            <a:spLocks noChangeShapeType="1"/>
          </p:cNvSpPr>
          <p:nvPr/>
        </p:nvSpPr>
        <p:spPr bwMode="auto">
          <a:xfrm>
            <a:off x="4518025" y="3751263"/>
            <a:ext cx="1273175" cy="3175"/>
          </a:xfrm>
          <a:prstGeom prst="line">
            <a:avLst/>
          </a:prstGeom>
          <a:noFill/>
          <a:ln w="4763" cap="rnd">
            <a:solidFill>
              <a:srgbClr val="000000"/>
            </a:solidFill>
            <a:round/>
            <a:headEnd/>
            <a:tailEnd/>
          </a:ln>
        </p:spPr>
        <p:txBody>
          <a:bodyPr/>
          <a:lstStyle/>
          <a:p>
            <a:endParaRPr lang="ja-JP" altLang="en-US"/>
          </a:p>
        </p:txBody>
      </p:sp>
      <p:sp>
        <p:nvSpPr>
          <p:cNvPr id="118845" name="Freeform 61"/>
          <p:cNvSpPr>
            <a:spLocks noEditPoints="1"/>
          </p:cNvSpPr>
          <p:nvPr/>
        </p:nvSpPr>
        <p:spPr bwMode="auto">
          <a:xfrm>
            <a:off x="5700713" y="3703638"/>
            <a:ext cx="90487" cy="101600"/>
          </a:xfrm>
          <a:custGeom>
            <a:avLst/>
            <a:gdLst/>
            <a:ahLst/>
            <a:cxnLst>
              <a:cxn ang="0">
                <a:pos x="0" y="0"/>
              </a:cxn>
              <a:cxn ang="0">
                <a:pos x="57" y="32"/>
              </a:cxn>
              <a:cxn ang="0">
                <a:pos x="0" y="64"/>
              </a:cxn>
              <a:cxn ang="0">
                <a:pos x="57" y="32"/>
              </a:cxn>
            </a:cxnLst>
            <a:rect l="0" t="0" r="r" b="b"/>
            <a:pathLst>
              <a:path w="57" h="64">
                <a:moveTo>
                  <a:pt x="0" y="0"/>
                </a:moveTo>
                <a:lnTo>
                  <a:pt x="57" y="32"/>
                </a:lnTo>
                <a:moveTo>
                  <a:pt x="0" y="64"/>
                </a:moveTo>
                <a:lnTo>
                  <a:pt x="57" y="32"/>
                </a:lnTo>
              </a:path>
            </a:pathLst>
          </a:custGeom>
          <a:noFill/>
          <a:ln w="6350" cap="rnd">
            <a:solidFill>
              <a:srgbClr val="000000"/>
            </a:solidFill>
            <a:prstDash val="solid"/>
            <a:round/>
            <a:headEnd/>
            <a:tailEnd/>
          </a:ln>
        </p:spPr>
        <p:txBody>
          <a:bodyPr/>
          <a:lstStyle/>
          <a:p>
            <a:endParaRPr lang="ja-JP" altLang="en-US"/>
          </a:p>
        </p:txBody>
      </p:sp>
      <p:sp>
        <p:nvSpPr>
          <p:cNvPr id="118846" name="Line 62"/>
          <p:cNvSpPr>
            <a:spLocks noChangeShapeType="1"/>
          </p:cNvSpPr>
          <p:nvPr/>
        </p:nvSpPr>
        <p:spPr bwMode="auto">
          <a:xfrm>
            <a:off x="1322388" y="4086225"/>
            <a:ext cx="6956425" cy="1588"/>
          </a:xfrm>
          <a:prstGeom prst="line">
            <a:avLst/>
          </a:prstGeom>
          <a:noFill/>
          <a:ln w="6350" cap="rnd">
            <a:solidFill>
              <a:srgbClr val="000000"/>
            </a:solidFill>
            <a:round/>
            <a:headEnd/>
            <a:tailEnd/>
          </a:ln>
        </p:spPr>
        <p:txBody>
          <a:bodyPr/>
          <a:lstStyle/>
          <a:p>
            <a:endParaRPr lang="ja-JP" altLang="en-US"/>
          </a:p>
        </p:txBody>
      </p:sp>
      <p:sp>
        <p:nvSpPr>
          <p:cNvPr id="118847" name="Rectangle 63"/>
          <p:cNvSpPr>
            <a:spLocks noChangeArrowheads="1"/>
          </p:cNvSpPr>
          <p:nvPr/>
        </p:nvSpPr>
        <p:spPr bwMode="auto">
          <a:xfrm>
            <a:off x="1698625" y="4295775"/>
            <a:ext cx="261938" cy="127000"/>
          </a:xfrm>
          <a:prstGeom prst="rect">
            <a:avLst/>
          </a:prstGeom>
          <a:noFill/>
          <a:ln w="9525">
            <a:noFill/>
            <a:miter lim="800000"/>
            <a:headEnd/>
            <a:tailEnd/>
          </a:ln>
        </p:spPr>
        <p:txBody>
          <a:bodyPr wrap="none" lIns="0" tIns="0" rIns="0" bIns="0">
            <a:spAutoFit/>
          </a:bodyPr>
          <a:lstStyle/>
          <a:p>
            <a:r>
              <a:rPr lang="en-US" altLang="ja-JP" sz="800" b="0">
                <a:solidFill>
                  <a:srgbClr val="000000"/>
                </a:solidFill>
                <a:latin typeface="ＭＳ Ｐゴシック" pitchFamily="50" charset="-128"/>
              </a:rPr>
              <a:t>BCE</a:t>
            </a:r>
            <a:endParaRPr lang="en-US" altLang="ja-JP"/>
          </a:p>
        </p:txBody>
      </p:sp>
      <p:sp>
        <p:nvSpPr>
          <p:cNvPr id="118848" name="Rectangle 64"/>
          <p:cNvSpPr>
            <a:spLocks noChangeArrowheads="1"/>
          </p:cNvSpPr>
          <p:nvPr/>
        </p:nvSpPr>
        <p:spPr bwMode="auto">
          <a:xfrm>
            <a:off x="2566988" y="4179888"/>
            <a:ext cx="301625" cy="114300"/>
          </a:xfrm>
          <a:prstGeom prst="rect">
            <a:avLst/>
          </a:prstGeom>
          <a:solidFill>
            <a:srgbClr val="CCFFFF"/>
          </a:solidFill>
          <a:ln w="9525">
            <a:noFill/>
            <a:miter lim="800000"/>
            <a:headEnd/>
            <a:tailEnd/>
          </a:ln>
        </p:spPr>
        <p:txBody>
          <a:bodyPr/>
          <a:lstStyle/>
          <a:p>
            <a:endParaRPr lang="ja-JP" altLang="en-US"/>
          </a:p>
        </p:txBody>
      </p:sp>
      <p:sp>
        <p:nvSpPr>
          <p:cNvPr id="118849" name="Rectangle 65"/>
          <p:cNvSpPr>
            <a:spLocks noChangeArrowheads="1"/>
          </p:cNvSpPr>
          <p:nvPr/>
        </p:nvSpPr>
        <p:spPr bwMode="auto">
          <a:xfrm>
            <a:off x="2566988" y="4179888"/>
            <a:ext cx="301625" cy="114300"/>
          </a:xfrm>
          <a:prstGeom prst="rect">
            <a:avLst/>
          </a:prstGeom>
          <a:noFill/>
          <a:ln w="6350" cap="rnd">
            <a:solidFill>
              <a:srgbClr val="000000"/>
            </a:solidFill>
            <a:round/>
            <a:headEnd/>
            <a:tailEnd/>
          </a:ln>
        </p:spPr>
        <p:txBody>
          <a:bodyPr/>
          <a:lstStyle/>
          <a:p>
            <a:endParaRPr lang="ja-JP" altLang="en-US"/>
          </a:p>
        </p:txBody>
      </p:sp>
      <p:sp>
        <p:nvSpPr>
          <p:cNvPr id="118850" name="Rectangle 66"/>
          <p:cNvSpPr>
            <a:spLocks noChangeArrowheads="1"/>
          </p:cNvSpPr>
          <p:nvPr/>
        </p:nvSpPr>
        <p:spPr bwMode="auto">
          <a:xfrm>
            <a:off x="2566988" y="4294188"/>
            <a:ext cx="904875" cy="422275"/>
          </a:xfrm>
          <a:prstGeom prst="rect">
            <a:avLst/>
          </a:prstGeom>
          <a:solidFill>
            <a:srgbClr val="CCFFFF"/>
          </a:solidFill>
          <a:ln w="9525">
            <a:noFill/>
            <a:miter lim="800000"/>
            <a:headEnd/>
            <a:tailEnd/>
          </a:ln>
        </p:spPr>
        <p:txBody>
          <a:bodyPr/>
          <a:lstStyle/>
          <a:p>
            <a:endParaRPr lang="ja-JP" altLang="en-US"/>
          </a:p>
        </p:txBody>
      </p:sp>
      <p:sp>
        <p:nvSpPr>
          <p:cNvPr id="118851" name="Rectangle 67"/>
          <p:cNvSpPr>
            <a:spLocks noChangeArrowheads="1"/>
          </p:cNvSpPr>
          <p:nvPr/>
        </p:nvSpPr>
        <p:spPr bwMode="auto">
          <a:xfrm>
            <a:off x="2566988" y="4294188"/>
            <a:ext cx="904875" cy="422275"/>
          </a:xfrm>
          <a:prstGeom prst="rect">
            <a:avLst/>
          </a:prstGeom>
          <a:noFill/>
          <a:ln w="6350" cap="rnd">
            <a:solidFill>
              <a:srgbClr val="000000"/>
            </a:solidFill>
            <a:round/>
            <a:headEnd/>
            <a:tailEnd/>
          </a:ln>
        </p:spPr>
        <p:txBody>
          <a:bodyPr/>
          <a:lstStyle/>
          <a:p>
            <a:endParaRPr lang="ja-JP" altLang="en-US"/>
          </a:p>
        </p:txBody>
      </p:sp>
      <p:sp>
        <p:nvSpPr>
          <p:cNvPr id="118852" name="Rectangle 68"/>
          <p:cNvSpPr>
            <a:spLocks noChangeArrowheads="1"/>
          </p:cNvSpPr>
          <p:nvPr/>
        </p:nvSpPr>
        <p:spPr bwMode="auto">
          <a:xfrm>
            <a:off x="2857500" y="4457700"/>
            <a:ext cx="417513" cy="106363"/>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Boundary</a:t>
            </a:r>
            <a:endParaRPr lang="en-US" altLang="ja-JP"/>
          </a:p>
        </p:txBody>
      </p:sp>
      <p:sp>
        <p:nvSpPr>
          <p:cNvPr id="118853" name="Rectangle 69"/>
          <p:cNvSpPr>
            <a:spLocks noChangeArrowheads="1"/>
          </p:cNvSpPr>
          <p:nvPr/>
        </p:nvSpPr>
        <p:spPr bwMode="auto">
          <a:xfrm>
            <a:off x="3981450" y="4179888"/>
            <a:ext cx="177800" cy="114300"/>
          </a:xfrm>
          <a:prstGeom prst="rect">
            <a:avLst/>
          </a:prstGeom>
          <a:solidFill>
            <a:srgbClr val="CCFFFF"/>
          </a:solidFill>
          <a:ln w="9525">
            <a:noFill/>
            <a:miter lim="800000"/>
            <a:headEnd/>
            <a:tailEnd/>
          </a:ln>
        </p:spPr>
        <p:txBody>
          <a:bodyPr/>
          <a:lstStyle/>
          <a:p>
            <a:endParaRPr lang="ja-JP" altLang="en-US"/>
          </a:p>
        </p:txBody>
      </p:sp>
      <p:sp>
        <p:nvSpPr>
          <p:cNvPr id="118854" name="Rectangle 70"/>
          <p:cNvSpPr>
            <a:spLocks noChangeArrowheads="1"/>
          </p:cNvSpPr>
          <p:nvPr/>
        </p:nvSpPr>
        <p:spPr bwMode="auto">
          <a:xfrm>
            <a:off x="3981450" y="4179888"/>
            <a:ext cx="177800" cy="114300"/>
          </a:xfrm>
          <a:prstGeom prst="rect">
            <a:avLst/>
          </a:prstGeom>
          <a:noFill/>
          <a:ln w="6350" cap="rnd">
            <a:solidFill>
              <a:srgbClr val="000000"/>
            </a:solidFill>
            <a:round/>
            <a:headEnd/>
            <a:tailEnd/>
          </a:ln>
        </p:spPr>
        <p:txBody>
          <a:bodyPr/>
          <a:lstStyle/>
          <a:p>
            <a:endParaRPr lang="ja-JP" altLang="en-US"/>
          </a:p>
        </p:txBody>
      </p:sp>
      <p:sp>
        <p:nvSpPr>
          <p:cNvPr id="118855" name="Rectangle 71"/>
          <p:cNvSpPr>
            <a:spLocks noChangeArrowheads="1"/>
          </p:cNvSpPr>
          <p:nvPr/>
        </p:nvSpPr>
        <p:spPr bwMode="auto">
          <a:xfrm>
            <a:off x="3981450" y="4294188"/>
            <a:ext cx="536575" cy="422275"/>
          </a:xfrm>
          <a:prstGeom prst="rect">
            <a:avLst/>
          </a:prstGeom>
          <a:solidFill>
            <a:srgbClr val="CCFFFF"/>
          </a:solidFill>
          <a:ln w="9525">
            <a:noFill/>
            <a:miter lim="800000"/>
            <a:headEnd/>
            <a:tailEnd/>
          </a:ln>
        </p:spPr>
        <p:txBody>
          <a:bodyPr/>
          <a:lstStyle/>
          <a:p>
            <a:endParaRPr lang="ja-JP" altLang="en-US"/>
          </a:p>
        </p:txBody>
      </p:sp>
      <p:sp>
        <p:nvSpPr>
          <p:cNvPr id="118856" name="Rectangle 72"/>
          <p:cNvSpPr>
            <a:spLocks noChangeArrowheads="1"/>
          </p:cNvSpPr>
          <p:nvPr/>
        </p:nvSpPr>
        <p:spPr bwMode="auto">
          <a:xfrm>
            <a:off x="3981450" y="4294188"/>
            <a:ext cx="536575" cy="422275"/>
          </a:xfrm>
          <a:prstGeom prst="rect">
            <a:avLst/>
          </a:prstGeom>
          <a:noFill/>
          <a:ln w="6350" cap="rnd">
            <a:solidFill>
              <a:srgbClr val="000000"/>
            </a:solidFill>
            <a:round/>
            <a:headEnd/>
            <a:tailEnd/>
          </a:ln>
        </p:spPr>
        <p:txBody>
          <a:bodyPr/>
          <a:lstStyle/>
          <a:p>
            <a:endParaRPr lang="ja-JP" altLang="en-US"/>
          </a:p>
        </p:txBody>
      </p:sp>
      <p:sp>
        <p:nvSpPr>
          <p:cNvPr id="118857" name="Rectangle 73"/>
          <p:cNvSpPr>
            <a:spLocks noChangeArrowheads="1"/>
          </p:cNvSpPr>
          <p:nvPr/>
        </p:nvSpPr>
        <p:spPr bwMode="auto">
          <a:xfrm>
            <a:off x="4122738" y="4457700"/>
            <a:ext cx="331787" cy="106363"/>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Control</a:t>
            </a:r>
            <a:endParaRPr lang="en-US" altLang="ja-JP"/>
          </a:p>
        </p:txBody>
      </p:sp>
      <p:sp>
        <p:nvSpPr>
          <p:cNvPr id="118858" name="Rectangle 74"/>
          <p:cNvSpPr>
            <a:spLocks noChangeArrowheads="1"/>
          </p:cNvSpPr>
          <p:nvPr/>
        </p:nvSpPr>
        <p:spPr bwMode="auto">
          <a:xfrm>
            <a:off x="5805488" y="4179888"/>
            <a:ext cx="177800" cy="114300"/>
          </a:xfrm>
          <a:prstGeom prst="rect">
            <a:avLst/>
          </a:prstGeom>
          <a:solidFill>
            <a:srgbClr val="CCFFFF"/>
          </a:solidFill>
          <a:ln w="9525">
            <a:noFill/>
            <a:miter lim="800000"/>
            <a:headEnd/>
            <a:tailEnd/>
          </a:ln>
        </p:spPr>
        <p:txBody>
          <a:bodyPr/>
          <a:lstStyle/>
          <a:p>
            <a:endParaRPr lang="ja-JP" altLang="en-US"/>
          </a:p>
        </p:txBody>
      </p:sp>
      <p:sp>
        <p:nvSpPr>
          <p:cNvPr id="118859" name="Rectangle 75"/>
          <p:cNvSpPr>
            <a:spLocks noChangeArrowheads="1"/>
          </p:cNvSpPr>
          <p:nvPr/>
        </p:nvSpPr>
        <p:spPr bwMode="auto">
          <a:xfrm>
            <a:off x="5805488" y="4179888"/>
            <a:ext cx="177800" cy="114300"/>
          </a:xfrm>
          <a:prstGeom prst="rect">
            <a:avLst/>
          </a:prstGeom>
          <a:noFill/>
          <a:ln w="6350" cap="rnd">
            <a:solidFill>
              <a:srgbClr val="000000"/>
            </a:solidFill>
            <a:round/>
            <a:headEnd/>
            <a:tailEnd/>
          </a:ln>
        </p:spPr>
        <p:txBody>
          <a:bodyPr/>
          <a:lstStyle/>
          <a:p>
            <a:endParaRPr lang="ja-JP" altLang="en-US"/>
          </a:p>
        </p:txBody>
      </p:sp>
      <p:sp>
        <p:nvSpPr>
          <p:cNvPr id="118860" name="Rectangle 76"/>
          <p:cNvSpPr>
            <a:spLocks noChangeArrowheads="1"/>
          </p:cNvSpPr>
          <p:nvPr/>
        </p:nvSpPr>
        <p:spPr bwMode="auto">
          <a:xfrm>
            <a:off x="5805488" y="4294188"/>
            <a:ext cx="536575" cy="422275"/>
          </a:xfrm>
          <a:prstGeom prst="rect">
            <a:avLst/>
          </a:prstGeom>
          <a:solidFill>
            <a:srgbClr val="CCFFFF"/>
          </a:solidFill>
          <a:ln w="9525">
            <a:noFill/>
            <a:miter lim="800000"/>
            <a:headEnd/>
            <a:tailEnd/>
          </a:ln>
        </p:spPr>
        <p:txBody>
          <a:bodyPr/>
          <a:lstStyle/>
          <a:p>
            <a:endParaRPr lang="ja-JP" altLang="en-US"/>
          </a:p>
        </p:txBody>
      </p:sp>
      <p:sp>
        <p:nvSpPr>
          <p:cNvPr id="118861" name="Rectangle 77"/>
          <p:cNvSpPr>
            <a:spLocks noChangeArrowheads="1"/>
          </p:cNvSpPr>
          <p:nvPr/>
        </p:nvSpPr>
        <p:spPr bwMode="auto">
          <a:xfrm>
            <a:off x="5805488" y="4294188"/>
            <a:ext cx="536575" cy="422275"/>
          </a:xfrm>
          <a:prstGeom prst="rect">
            <a:avLst/>
          </a:prstGeom>
          <a:noFill/>
          <a:ln w="6350" cap="rnd">
            <a:solidFill>
              <a:srgbClr val="000000"/>
            </a:solidFill>
            <a:round/>
            <a:headEnd/>
            <a:tailEnd/>
          </a:ln>
        </p:spPr>
        <p:txBody>
          <a:bodyPr/>
          <a:lstStyle/>
          <a:p>
            <a:endParaRPr lang="ja-JP" altLang="en-US"/>
          </a:p>
        </p:txBody>
      </p:sp>
      <p:sp>
        <p:nvSpPr>
          <p:cNvPr id="118862" name="Rectangle 78"/>
          <p:cNvSpPr>
            <a:spLocks noChangeArrowheads="1"/>
          </p:cNvSpPr>
          <p:nvPr/>
        </p:nvSpPr>
        <p:spPr bwMode="auto">
          <a:xfrm>
            <a:off x="5969000" y="4457700"/>
            <a:ext cx="276225" cy="106363"/>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Entity</a:t>
            </a:r>
            <a:endParaRPr lang="en-US" altLang="ja-JP"/>
          </a:p>
        </p:txBody>
      </p:sp>
      <p:sp>
        <p:nvSpPr>
          <p:cNvPr id="118863" name="Line 79"/>
          <p:cNvSpPr>
            <a:spLocks noChangeShapeType="1"/>
          </p:cNvSpPr>
          <p:nvPr/>
        </p:nvSpPr>
        <p:spPr bwMode="auto">
          <a:xfrm>
            <a:off x="3471863" y="4448175"/>
            <a:ext cx="509587" cy="1588"/>
          </a:xfrm>
          <a:prstGeom prst="line">
            <a:avLst/>
          </a:prstGeom>
          <a:noFill/>
          <a:ln w="4763" cap="rnd">
            <a:solidFill>
              <a:srgbClr val="000000"/>
            </a:solidFill>
            <a:round/>
            <a:headEnd/>
            <a:tailEnd/>
          </a:ln>
        </p:spPr>
        <p:txBody>
          <a:bodyPr/>
          <a:lstStyle/>
          <a:p>
            <a:endParaRPr lang="ja-JP" altLang="en-US"/>
          </a:p>
        </p:txBody>
      </p:sp>
      <p:sp>
        <p:nvSpPr>
          <p:cNvPr id="118864" name="Freeform 80"/>
          <p:cNvSpPr>
            <a:spLocks noEditPoints="1"/>
          </p:cNvSpPr>
          <p:nvPr/>
        </p:nvSpPr>
        <p:spPr bwMode="auto">
          <a:xfrm>
            <a:off x="3890963" y="4398963"/>
            <a:ext cx="90487" cy="100012"/>
          </a:xfrm>
          <a:custGeom>
            <a:avLst/>
            <a:gdLst/>
            <a:ahLst/>
            <a:cxnLst>
              <a:cxn ang="0">
                <a:pos x="0" y="0"/>
              </a:cxn>
              <a:cxn ang="0">
                <a:pos x="57" y="31"/>
              </a:cxn>
              <a:cxn ang="0">
                <a:pos x="0" y="63"/>
              </a:cxn>
              <a:cxn ang="0">
                <a:pos x="57" y="31"/>
              </a:cxn>
            </a:cxnLst>
            <a:rect l="0" t="0" r="r" b="b"/>
            <a:pathLst>
              <a:path w="57" h="63">
                <a:moveTo>
                  <a:pt x="0" y="0"/>
                </a:moveTo>
                <a:lnTo>
                  <a:pt x="57" y="31"/>
                </a:lnTo>
                <a:moveTo>
                  <a:pt x="0" y="63"/>
                </a:moveTo>
                <a:lnTo>
                  <a:pt x="57" y="31"/>
                </a:lnTo>
              </a:path>
            </a:pathLst>
          </a:custGeom>
          <a:noFill/>
          <a:ln w="6350" cap="rnd">
            <a:solidFill>
              <a:srgbClr val="000000"/>
            </a:solidFill>
            <a:prstDash val="solid"/>
            <a:round/>
            <a:headEnd/>
            <a:tailEnd/>
          </a:ln>
        </p:spPr>
        <p:txBody>
          <a:bodyPr/>
          <a:lstStyle/>
          <a:p>
            <a:endParaRPr lang="ja-JP" altLang="en-US"/>
          </a:p>
        </p:txBody>
      </p:sp>
      <p:sp>
        <p:nvSpPr>
          <p:cNvPr id="118865" name="Line 81"/>
          <p:cNvSpPr>
            <a:spLocks noChangeShapeType="1"/>
          </p:cNvSpPr>
          <p:nvPr/>
        </p:nvSpPr>
        <p:spPr bwMode="auto">
          <a:xfrm>
            <a:off x="4518025" y="4448175"/>
            <a:ext cx="1287463" cy="1588"/>
          </a:xfrm>
          <a:prstGeom prst="line">
            <a:avLst/>
          </a:prstGeom>
          <a:noFill/>
          <a:ln w="4763" cap="rnd">
            <a:solidFill>
              <a:srgbClr val="000000"/>
            </a:solidFill>
            <a:round/>
            <a:headEnd/>
            <a:tailEnd/>
          </a:ln>
        </p:spPr>
        <p:txBody>
          <a:bodyPr/>
          <a:lstStyle/>
          <a:p>
            <a:endParaRPr lang="ja-JP" altLang="en-US"/>
          </a:p>
        </p:txBody>
      </p:sp>
      <p:sp>
        <p:nvSpPr>
          <p:cNvPr id="118866" name="Freeform 82"/>
          <p:cNvSpPr>
            <a:spLocks noEditPoints="1"/>
          </p:cNvSpPr>
          <p:nvPr/>
        </p:nvSpPr>
        <p:spPr bwMode="auto">
          <a:xfrm>
            <a:off x="5715000" y="4398963"/>
            <a:ext cx="90488" cy="100012"/>
          </a:xfrm>
          <a:custGeom>
            <a:avLst/>
            <a:gdLst/>
            <a:ahLst/>
            <a:cxnLst>
              <a:cxn ang="0">
                <a:pos x="0" y="0"/>
              </a:cxn>
              <a:cxn ang="0">
                <a:pos x="57" y="31"/>
              </a:cxn>
              <a:cxn ang="0">
                <a:pos x="0" y="63"/>
              </a:cxn>
              <a:cxn ang="0">
                <a:pos x="57" y="31"/>
              </a:cxn>
            </a:cxnLst>
            <a:rect l="0" t="0" r="r" b="b"/>
            <a:pathLst>
              <a:path w="57" h="63">
                <a:moveTo>
                  <a:pt x="0" y="0"/>
                </a:moveTo>
                <a:lnTo>
                  <a:pt x="57" y="31"/>
                </a:lnTo>
                <a:moveTo>
                  <a:pt x="0" y="63"/>
                </a:moveTo>
                <a:lnTo>
                  <a:pt x="57" y="31"/>
                </a:lnTo>
              </a:path>
            </a:pathLst>
          </a:custGeom>
          <a:noFill/>
          <a:ln w="6350" cap="rnd">
            <a:solidFill>
              <a:srgbClr val="000000"/>
            </a:solidFill>
            <a:prstDash val="solid"/>
            <a:round/>
            <a:headEnd/>
            <a:tailEnd/>
          </a:ln>
        </p:spPr>
        <p:txBody>
          <a:bodyPr/>
          <a:lstStyle/>
          <a:p>
            <a:endParaRPr lang="ja-JP" altLang="en-US"/>
          </a:p>
        </p:txBody>
      </p:sp>
      <p:sp>
        <p:nvSpPr>
          <p:cNvPr id="118867" name="Line 83"/>
          <p:cNvSpPr>
            <a:spLocks noChangeShapeType="1"/>
          </p:cNvSpPr>
          <p:nvPr/>
        </p:nvSpPr>
        <p:spPr bwMode="auto">
          <a:xfrm>
            <a:off x="1322388" y="4765675"/>
            <a:ext cx="6956425" cy="1588"/>
          </a:xfrm>
          <a:prstGeom prst="line">
            <a:avLst/>
          </a:prstGeom>
          <a:noFill/>
          <a:ln w="6350" cap="rnd">
            <a:solidFill>
              <a:srgbClr val="000000"/>
            </a:solidFill>
            <a:round/>
            <a:headEnd/>
            <a:tailEnd/>
          </a:ln>
        </p:spPr>
        <p:txBody>
          <a:bodyPr/>
          <a:lstStyle/>
          <a:p>
            <a:endParaRPr lang="ja-JP" altLang="en-US"/>
          </a:p>
        </p:txBody>
      </p:sp>
      <p:sp>
        <p:nvSpPr>
          <p:cNvPr id="118868" name="Rectangle 84"/>
          <p:cNvSpPr>
            <a:spLocks noChangeArrowheads="1"/>
          </p:cNvSpPr>
          <p:nvPr/>
        </p:nvSpPr>
        <p:spPr bwMode="auto">
          <a:xfrm>
            <a:off x="1676400" y="4930775"/>
            <a:ext cx="339725" cy="127000"/>
          </a:xfrm>
          <a:prstGeom prst="rect">
            <a:avLst/>
          </a:prstGeom>
          <a:noFill/>
          <a:ln w="9525">
            <a:noFill/>
            <a:miter lim="800000"/>
            <a:headEnd/>
            <a:tailEnd/>
          </a:ln>
        </p:spPr>
        <p:txBody>
          <a:bodyPr wrap="none" lIns="0" tIns="0" rIns="0" bIns="0">
            <a:spAutoFit/>
          </a:bodyPr>
          <a:lstStyle/>
          <a:p>
            <a:r>
              <a:rPr lang="en-US" altLang="ja-JP" sz="800" b="0">
                <a:solidFill>
                  <a:srgbClr val="000000"/>
                </a:solidFill>
                <a:latin typeface="ＭＳ Ｐゴシック" pitchFamily="50" charset="-128"/>
              </a:rPr>
              <a:t>PADD</a:t>
            </a:r>
            <a:endParaRPr lang="en-US" altLang="ja-JP"/>
          </a:p>
        </p:txBody>
      </p:sp>
      <p:sp>
        <p:nvSpPr>
          <p:cNvPr id="118869" name="Rectangle 85"/>
          <p:cNvSpPr>
            <a:spLocks noChangeArrowheads="1"/>
          </p:cNvSpPr>
          <p:nvPr/>
        </p:nvSpPr>
        <p:spPr bwMode="auto">
          <a:xfrm>
            <a:off x="1535113" y="5610225"/>
            <a:ext cx="558800" cy="127000"/>
          </a:xfrm>
          <a:prstGeom prst="rect">
            <a:avLst/>
          </a:prstGeom>
          <a:noFill/>
          <a:ln w="9525">
            <a:noFill/>
            <a:miter lim="800000"/>
            <a:headEnd/>
            <a:tailEnd/>
          </a:ln>
        </p:spPr>
        <p:txBody>
          <a:bodyPr wrap="none" lIns="0" tIns="0" rIns="0" bIns="0">
            <a:spAutoFit/>
          </a:bodyPr>
          <a:lstStyle/>
          <a:p>
            <a:r>
              <a:rPr lang="en-US" altLang="ja-JP" sz="800" b="0">
                <a:solidFill>
                  <a:srgbClr val="000000"/>
                </a:solidFill>
                <a:latin typeface="ＭＳ Ｐゴシック" pitchFamily="50" charset="-128"/>
              </a:rPr>
              <a:t>J2EE MVC</a:t>
            </a:r>
            <a:endParaRPr lang="en-US" altLang="ja-JP"/>
          </a:p>
        </p:txBody>
      </p:sp>
      <p:sp>
        <p:nvSpPr>
          <p:cNvPr id="118870" name="Rectangle 86"/>
          <p:cNvSpPr>
            <a:spLocks noChangeArrowheads="1"/>
          </p:cNvSpPr>
          <p:nvPr/>
        </p:nvSpPr>
        <p:spPr bwMode="auto">
          <a:xfrm>
            <a:off x="2425700" y="4937125"/>
            <a:ext cx="330200" cy="114300"/>
          </a:xfrm>
          <a:prstGeom prst="rect">
            <a:avLst/>
          </a:prstGeom>
          <a:solidFill>
            <a:srgbClr val="CCFFFF"/>
          </a:solidFill>
          <a:ln w="9525">
            <a:noFill/>
            <a:miter lim="800000"/>
            <a:headEnd/>
            <a:tailEnd/>
          </a:ln>
        </p:spPr>
        <p:txBody>
          <a:bodyPr/>
          <a:lstStyle/>
          <a:p>
            <a:endParaRPr lang="ja-JP" altLang="en-US"/>
          </a:p>
        </p:txBody>
      </p:sp>
      <p:sp>
        <p:nvSpPr>
          <p:cNvPr id="118871" name="Rectangle 87"/>
          <p:cNvSpPr>
            <a:spLocks noChangeArrowheads="1"/>
          </p:cNvSpPr>
          <p:nvPr/>
        </p:nvSpPr>
        <p:spPr bwMode="auto">
          <a:xfrm>
            <a:off x="2425700" y="4937125"/>
            <a:ext cx="330200" cy="114300"/>
          </a:xfrm>
          <a:prstGeom prst="rect">
            <a:avLst/>
          </a:prstGeom>
          <a:noFill/>
          <a:ln w="6350" cap="rnd">
            <a:solidFill>
              <a:srgbClr val="000000"/>
            </a:solidFill>
            <a:round/>
            <a:headEnd/>
            <a:tailEnd/>
          </a:ln>
        </p:spPr>
        <p:txBody>
          <a:bodyPr/>
          <a:lstStyle/>
          <a:p>
            <a:endParaRPr lang="ja-JP" altLang="en-US"/>
          </a:p>
        </p:txBody>
      </p:sp>
      <p:sp>
        <p:nvSpPr>
          <p:cNvPr id="118872" name="Rectangle 88"/>
          <p:cNvSpPr>
            <a:spLocks noChangeArrowheads="1"/>
          </p:cNvSpPr>
          <p:nvPr/>
        </p:nvSpPr>
        <p:spPr bwMode="auto">
          <a:xfrm>
            <a:off x="2425700" y="5051425"/>
            <a:ext cx="989013" cy="422275"/>
          </a:xfrm>
          <a:prstGeom prst="rect">
            <a:avLst/>
          </a:prstGeom>
          <a:solidFill>
            <a:srgbClr val="CCFFFF"/>
          </a:solidFill>
          <a:ln w="9525">
            <a:noFill/>
            <a:miter lim="800000"/>
            <a:headEnd/>
            <a:tailEnd/>
          </a:ln>
        </p:spPr>
        <p:txBody>
          <a:bodyPr/>
          <a:lstStyle/>
          <a:p>
            <a:endParaRPr lang="ja-JP" altLang="en-US"/>
          </a:p>
        </p:txBody>
      </p:sp>
      <p:sp>
        <p:nvSpPr>
          <p:cNvPr id="118873" name="Rectangle 89"/>
          <p:cNvSpPr>
            <a:spLocks noChangeArrowheads="1"/>
          </p:cNvSpPr>
          <p:nvPr/>
        </p:nvSpPr>
        <p:spPr bwMode="auto">
          <a:xfrm>
            <a:off x="2425700" y="5051425"/>
            <a:ext cx="989013" cy="422275"/>
          </a:xfrm>
          <a:prstGeom prst="rect">
            <a:avLst/>
          </a:prstGeom>
          <a:noFill/>
          <a:ln w="6350" cap="rnd">
            <a:solidFill>
              <a:srgbClr val="000000"/>
            </a:solidFill>
            <a:round/>
            <a:headEnd/>
            <a:tailEnd/>
          </a:ln>
        </p:spPr>
        <p:txBody>
          <a:bodyPr/>
          <a:lstStyle/>
          <a:p>
            <a:endParaRPr lang="ja-JP" altLang="en-US"/>
          </a:p>
        </p:txBody>
      </p:sp>
      <p:sp>
        <p:nvSpPr>
          <p:cNvPr id="118874" name="Rectangle 90"/>
          <p:cNvSpPr>
            <a:spLocks noChangeArrowheads="1"/>
          </p:cNvSpPr>
          <p:nvPr/>
        </p:nvSpPr>
        <p:spPr bwMode="auto">
          <a:xfrm>
            <a:off x="2695575" y="5213350"/>
            <a:ext cx="550863" cy="106363"/>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Presentation</a:t>
            </a:r>
            <a:endParaRPr lang="en-US" altLang="ja-JP"/>
          </a:p>
        </p:txBody>
      </p:sp>
      <p:sp>
        <p:nvSpPr>
          <p:cNvPr id="118875" name="Rectangle 91"/>
          <p:cNvSpPr>
            <a:spLocks noChangeArrowheads="1"/>
          </p:cNvSpPr>
          <p:nvPr/>
        </p:nvSpPr>
        <p:spPr bwMode="auto">
          <a:xfrm>
            <a:off x="3711575" y="4933950"/>
            <a:ext cx="363538" cy="114300"/>
          </a:xfrm>
          <a:prstGeom prst="rect">
            <a:avLst/>
          </a:prstGeom>
          <a:solidFill>
            <a:srgbClr val="CCFFFF"/>
          </a:solidFill>
          <a:ln w="9525">
            <a:noFill/>
            <a:miter lim="800000"/>
            <a:headEnd/>
            <a:tailEnd/>
          </a:ln>
        </p:spPr>
        <p:txBody>
          <a:bodyPr/>
          <a:lstStyle/>
          <a:p>
            <a:endParaRPr lang="ja-JP" altLang="en-US"/>
          </a:p>
        </p:txBody>
      </p:sp>
      <p:sp>
        <p:nvSpPr>
          <p:cNvPr id="118876" name="Rectangle 92"/>
          <p:cNvSpPr>
            <a:spLocks noChangeArrowheads="1"/>
          </p:cNvSpPr>
          <p:nvPr/>
        </p:nvSpPr>
        <p:spPr bwMode="auto">
          <a:xfrm>
            <a:off x="3711575" y="4933950"/>
            <a:ext cx="363538" cy="114300"/>
          </a:xfrm>
          <a:prstGeom prst="rect">
            <a:avLst/>
          </a:prstGeom>
          <a:noFill/>
          <a:ln w="6350" cap="rnd">
            <a:solidFill>
              <a:srgbClr val="000000"/>
            </a:solidFill>
            <a:round/>
            <a:headEnd/>
            <a:tailEnd/>
          </a:ln>
        </p:spPr>
        <p:txBody>
          <a:bodyPr/>
          <a:lstStyle/>
          <a:p>
            <a:endParaRPr lang="ja-JP" altLang="en-US"/>
          </a:p>
        </p:txBody>
      </p:sp>
      <p:sp>
        <p:nvSpPr>
          <p:cNvPr id="118877" name="Rectangle 93"/>
          <p:cNvSpPr>
            <a:spLocks noChangeArrowheads="1"/>
          </p:cNvSpPr>
          <p:nvPr/>
        </p:nvSpPr>
        <p:spPr bwMode="auto">
          <a:xfrm>
            <a:off x="3711575" y="5048250"/>
            <a:ext cx="1089025" cy="422275"/>
          </a:xfrm>
          <a:prstGeom prst="rect">
            <a:avLst/>
          </a:prstGeom>
          <a:solidFill>
            <a:srgbClr val="CCFFFF"/>
          </a:solidFill>
          <a:ln w="9525">
            <a:noFill/>
            <a:miter lim="800000"/>
            <a:headEnd/>
            <a:tailEnd/>
          </a:ln>
        </p:spPr>
        <p:txBody>
          <a:bodyPr/>
          <a:lstStyle/>
          <a:p>
            <a:endParaRPr lang="ja-JP" altLang="en-US"/>
          </a:p>
        </p:txBody>
      </p:sp>
      <p:sp>
        <p:nvSpPr>
          <p:cNvPr id="118878" name="Rectangle 94"/>
          <p:cNvSpPr>
            <a:spLocks noChangeArrowheads="1"/>
          </p:cNvSpPr>
          <p:nvPr/>
        </p:nvSpPr>
        <p:spPr bwMode="auto">
          <a:xfrm>
            <a:off x="3711575" y="5048250"/>
            <a:ext cx="1089025" cy="422275"/>
          </a:xfrm>
          <a:prstGeom prst="rect">
            <a:avLst/>
          </a:prstGeom>
          <a:noFill/>
          <a:ln w="6350" cap="rnd">
            <a:solidFill>
              <a:srgbClr val="000000"/>
            </a:solidFill>
            <a:round/>
            <a:headEnd/>
            <a:tailEnd/>
          </a:ln>
        </p:spPr>
        <p:txBody>
          <a:bodyPr/>
          <a:lstStyle/>
          <a:p>
            <a:endParaRPr lang="ja-JP" altLang="en-US"/>
          </a:p>
        </p:txBody>
      </p:sp>
      <p:sp>
        <p:nvSpPr>
          <p:cNvPr id="118879" name="Rectangle 95"/>
          <p:cNvSpPr>
            <a:spLocks noChangeArrowheads="1"/>
          </p:cNvSpPr>
          <p:nvPr/>
        </p:nvSpPr>
        <p:spPr bwMode="auto">
          <a:xfrm>
            <a:off x="3960813" y="5213350"/>
            <a:ext cx="720725" cy="106363"/>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Application Logic</a:t>
            </a:r>
            <a:endParaRPr lang="en-US" altLang="ja-JP"/>
          </a:p>
        </p:txBody>
      </p:sp>
      <p:sp>
        <p:nvSpPr>
          <p:cNvPr id="118880" name="Rectangle 96"/>
          <p:cNvSpPr>
            <a:spLocks noChangeArrowheads="1"/>
          </p:cNvSpPr>
          <p:nvPr/>
        </p:nvSpPr>
        <p:spPr bwMode="auto">
          <a:xfrm>
            <a:off x="5805488" y="4933950"/>
            <a:ext cx="177800" cy="114300"/>
          </a:xfrm>
          <a:prstGeom prst="rect">
            <a:avLst/>
          </a:prstGeom>
          <a:solidFill>
            <a:srgbClr val="CCFFFF"/>
          </a:solidFill>
          <a:ln w="9525">
            <a:noFill/>
            <a:miter lim="800000"/>
            <a:headEnd/>
            <a:tailEnd/>
          </a:ln>
        </p:spPr>
        <p:txBody>
          <a:bodyPr/>
          <a:lstStyle/>
          <a:p>
            <a:endParaRPr lang="ja-JP" altLang="en-US"/>
          </a:p>
        </p:txBody>
      </p:sp>
      <p:sp>
        <p:nvSpPr>
          <p:cNvPr id="118881" name="Rectangle 97"/>
          <p:cNvSpPr>
            <a:spLocks noChangeArrowheads="1"/>
          </p:cNvSpPr>
          <p:nvPr/>
        </p:nvSpPr>
        <p:spPr bwMode="auto">
          <a:xfrm>
            <a:off x="5805488" y="4933950"/>
            <a:ext cx="177800" cy="114300"/>
          </a:xfrm>
          <a:prstGeom prst="rect">
            <a:avLst/>
          </a:prstGeom>
          <a:noFill/>
          <a:ln w="6350" cap="rnd">
            <a:solidFill>
              <a:srgbClr val="000000"/>
            </a:solidFill>
            <a:round/>
            <a:headEnd/>
            <a:tailEnd/>
          </a:ln>
        </p:spPr>
        <p:txBody>
          <a:bodyPr/>
          <a:lstStyle/>
          <a:p>
            <a:endParaRPr lang="ja-JP" altLang="en-US"/>
          </a:p>
        </p:txBody>
      </p:sp>
      <p:sp>
        <p:nvSpPr>
          <p:cNvPr id="118882" name="Rectangle 98"/>
          <p:cNvSpPr>
            <a:spLocks noChangeArrowheads="1"/>
          </p:cNvSpPr>
          <p:nvPr/>
        </p:nvSpPr>
        <p:spPr bwMode="auto">
          <a:xfrm>
            <a:off x="5805488" y="5048250"/>
            <a:ext cx="536575" cy="422275"/>
          </a:xfrm>
          <a:prstGeom prst="rect">
            <a:avLst/>
          </a:prstGeom>
          <a:solidFill>
            <a:srgbClr val="CCFFFF"/>
          </a:solidFill>
          <a:ln w="9525">
            <a:noFill/>
            <a:miter lim="800000"/>
            <a:headEnd/>
            <a:tailEnd/>
          </a:ln>
        </p:spPr>
        <p:txBody>
          <a:bodyPr/>
          <a:lstStyle/>
          <a:p>
            <a:endParaRPr lang="ja-JP" altLang="en-US"/>
          </a:p>
        </p:txBody>
      </p:sp>
      <p:sp>
        <p:nvSpPr>
          <p:cNvPr id="118883" name="Rectangle 99"/>
          <p:cNvSpPr>
            <a:spLocks noChangeArrowheads="1"/>
          </p:cNvSpPr>
          <p:nvPr/>
        </p:nvSpPr>
        <p:spPr bwMode="auto">
          <a:xfrm>
            <a:off x="5805488" y="5048250"/>
            <a:ext cx="536575" cy="422275"/>
          </a:xfrm>
          <a:prstGeom prst="rect">
            <a:avLst/>
          </a:prstGeom>
          <a:noFill/>
          <a:ln w="6350" cap="rnd">
            <a:solidFill>
              <a:srgbClr val="000000"/>
            </a:solidFill>
            <a:round/>
            <a:headEnd/>
            <a:tailEnd/>
          </a:ln>
        </p:spPr>
        <p:txBody>
          <a:bodyPr/>
          <a:lstStyle/>
          <a:p>
            <a:endParaRPr lang="ja-JP" altLang="en-US"/>
          </a:p>
        </p:txBody>
      </p:sp>
      <p:sp>
        <p:nvSpPr>
          <p:cNvPr id="118884" name="Rectangle 100"/>
          <p:cNvSpPr>
            <a:spLocks noChangeArrowheads="1"/>
          </p:cNvSpPr>
          <p:nvPr/>
        </p:nvSpPr>
        <p:spPr bwMode="auto">
          <a:xfrm>
            <a:off x="5946775" y="5164138"/>
            <a:ext cx="339725"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Domain</a:t>
            </a:r>
            <a:endParaRPr lang="en-US" altLang="ja-JP"/>
          </a:p>
        </p:txBody>
      </p:sp>
      <p:sp>
        <p:nvSpPr>
          <p:cNvPr id="118885" name="Rectangle 101"/>
          <p:cNvSpPr>
            <a:spLocks noChangeArrowheads="1"/>
          </p:cNvSpPr>
          <p:nvPr/>
        </p:nvSpPr>
        <p:spPr bwMode="auto">
          <a:xfrm>
            <a:off x="5975350" y="5262563"/>
            <a:ext cx="268288"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Layer</a:t>
            </a:r>
            <a:endParaRPr lang="en-US" altLang="ja-JP"/>
          </a:p>
        </p:txBody>
      </p:sp>
      <p:sp>
        <p:nvSpPr>
          <p:cNvPr id="118886" name="Rectangle 102"/>
          <p:cNvSpPr>
            <a:spLocks noChangeArrowheads="1"/>
          </p:cNvSpPr>
          <p:nvPr/>
        </p:nvSpPr>
        <p:spPr bwMode="auto">
          <a:xfrm>
            <a:off x="2354263" y="5643563"/>
            <a:ext cx="179387" cy="114300"/>
          </a:xfrm>
          <a:prstGeom prst="rect">
            <a:avLst/>
          </a:prstGeom>
          <a:solidFill>
            <a:srgbClr val="CCFFFF"/>
          </a:solidFill>
          <a:ln w="9525">
            <a:noFill/>
            <a:miter lim="800000"/>
            <a:headEnd/>
            <a:tailEnd/>
          </a:ln>
        </p:spPr>
        <p:txBody>
          <a:bodyPr/>
          <a:lstStyle/>
          <a:p>
            <a:endParaRPr lang="ja-JP" altLang="en-US"/>
          </a:p>
        </p:txBody>
      </p:sp>
      <p:sp>
        <p:nvSpPr>
          <p:cNvPr id="118887" name="Rectangle 103"/>
          <p:cNvSpPr>
            <a:spLocks noChangeArrowheads="1"/>
          </p:cNvSpPr>
          <p:nvPr/>
        </p:nvSpPr>
        <p:spPr bwMode="auto">
          <a:xfrm>
            <a:off x="2354263" y="5643563"/>
            <a:ext cx="179387" cy="114300"/>
          </a:xfrm>
          <a:prstGeom prst="rect">
            <a:avLst/>
          </a:prstGeom>
          <a:noFill/>
          <a:ln w="6350" cap="rnd">
            <a:solidFill>
              <a:srgbClr val="000000"/>
            </a:solidFill>
            <a:round/>
            <a:headEnd/>
            <a:tailEnd/>
          </a:ln>
        </p:spPr>
        <p:txBody>
          <a:bodyPr/>
          <a:lstStyle/>
          <a:p>
            <a:endParaRPr lang="ja-JP" altLang="en-US"/>
          </a:p>
        </p:txBody>
      </p:sp>
      <p:sp>
        <p:nvSpPr>
          <p:cNvPr id="118888" name="Rectangle 104"/>
          <p:cNvSpPr>
            <a:spLocks noChangeArrowheads="1"/>
          </p:cNvSpPr>
          <p:nvPr/>
        </p:nvSpPr>
        <p:spPr bwMode="auto">
          <a:xfrm>
            <a:off x="2354263" y="5757863"/>
            <a:ext cx="538162" cy="422275"/>
          </a:xfrm>
          <a:prstGeom prst="rect">
            <a:avLst/>
          </a:prstGeom>
          <a:solidFill>
            <a:srgbClr val="CCFFFF"/>
          </a:solidFill>
          <a:ln w="9525">
            <a:noFill/>
            <a:miter lim="800000"/>
            <a:headEnd/>
            <a:tailEnd/>
          </a:ln>
        </p:spPr>
        <p:txBody>
          <a:bodyPr/>
          <a:lstStyle/>
          <a:p>
            <a:endParaRPr lang="ja-JP" altLang="en-US"/>
          </a:p>
        </p:txBody>
      </p:sp>
      <p:sp>
        <p:nvSpPr>
          <p:cNvPr id="118889" name="Rectangle 105"/>
          <p:cNvSpPr>
            <a:spLocks noChangeArrowheads="1"/>
          </p:cNvSpPr>
          <p:nvPr/>
        </p:nvSpPr>
        <p:spPr bwMode="auto">
          <a:xfrm>
            <a:off x="2354263" y="5757863"/>
            <a:ext cx="538162" cy="422275"/>
          </a:xfrm>
          <a:prstGeom prst="rect">
            <a:avLst/>
          </a:prstGeom>
          <a:noFill/>
          <a:ln w="6350" cap="rnd">
            <a:solidFill>
              <a:srgbClr val="000000"/>
            </a:solidFill>
            <a:round/>
            <a:headEnd/>
            <a:tailEnd/>
          </a:ln>
        </p:spPr>
        <p:txBody>
          <a:bodyPr/>
          <a:lstStyle/>
          <a:p>
            <a:endParaRPr lang="ja-JP" altLang="en-US"/>
          </a:p>
        </p:txBody>
      </p:sp>
      <p:sp>
        <p:nvSpPr>
          <p:cNvPr id="118890" name="Rectangle 106"/>
          <p:cNvSpPr>
            <a:spLocks noChangeArrowheads="1"/>
          </p:cNvSpPr>
          <p:nvPr/>
        </p:nvSpPr>
        <p:spPr bwMode="auto">
          <a:xfrm>
            <a:off x="2540000" y="5919788"/>
            <a:ext cx="233363"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View</a:t>
            </a:r>
            <a:endParaRPr lang="en-US" altLang="ja-JP"/>
          </a:p>
        </p:txBody>
      </p:sp>
      <p:sp>
        <p:nvSpPr>
          <p:cNvPr id="118891" name="Rectangle 107"/>
          <p:cNvSpPr>
            <a:spLocks noChangeArrowheads="1"/>
          </p:cNvSpPr>
          <p:nvPr/>
        </p:nvSpPr>
        <p:spPr bwMode="auto">
          <a:xfrm>
            <a:off x="3527425" y="5643563"/>
            <a:ext cx="179388" cy="114300"/>
          </a:xfrm>
          <a:prstGeom prst="rect">
            <a:avLst/>
          </a:prstGeom>
          <a:solidFill>
            <a:srgbClr val="CCFFFF"/>
          </a:solidFill>
          <a:ln w="9525">
            <a:noFill/>
            <a:miter lim="800000"/>
            <a:headEnd/>
            <a:tailEnd/>
          </a:ln>
        </p:spPr>
        <p:txBody>
          <a:bodyPr/>
          <a:lstStyle/>
          <a:p>
            <a:endParaRPr lang="ja-JP" altLang="en-US"/>
          </a:p>
        </p:txBody>
      </p:sp>
      <p:sp>
        <p:nvSpPr>
          <p:cNvPr id="118892" name="Rectangle 108"/>
          <p:cNvSpPr>
            <a:spLocks noChangeArrowheads="1"/>
          </p:cNvSpPr>
          <p:nvPr/>
        </p:nvSpPr>
        <p:spPr bwMode="auto">
          <a:xfrm>
            <a:off x="3527425" y="5643563"/>
            <a:ext cx="179388" cy="114300"/>
          </a:xfrm>
          <a:prstGeom prst="rect">
            <a:avLst/>
          </a:prstGeom>
          <a:noFill/>
          <a:ln w="6350" cap="rnd">
            <a:solidFill>
              <a:srgbClr val="000000"/>
            </a:solidFill>
            <a:round/>
            <a:headEnd/>
            <a:tailEnd/>
          </a:ln>
        </p:spPr>
        <p:txBody>
          <a:bodyPr/>
          <a:lstStyle/>
          <a:p>
            <a:endParaRPr lang="ja-JP" altLang="en-US"/>
          </a:p>
        </p:txBody>
      </p:sp>
      <p:sp>
        <p:nvSpPr>
          <p:cNvPr id="118893" name="Rectangle 109"/>
          <p:cNvSpPr>
            <a:spLocks noChangeArrowheads="1"/>
          </p:cNvSpPr>
          <p:nvPr/>
        </p:nvSpPr>
        <p:spPr bwMode="auto">
          <a:xfrm>
            <a:off x="3527425" y="5757863"/>
            <a:ext cx="538163" cy="422275"/>
          </a:xfrm>
          <a:prstGeom prst="rect">
            <a:avLst/>
          </a:prstGeom>
          <a:solidFill>
            <a:srgbClr val="CCFFFF"/>
          </a:solidFill>
          <a:ln w="9525">
            <a:noFill/>
            <a:miter lim="800000"/>
            <a:headEnd/>
            <a:tailEnd/>
          </a:ln>
        </p:spPr>
        <p:txBody>
          <a:bodyPr/>
          <a:lstStyle/>
          <a:p>
            <a:endParaRPr lang="ja-JP" altLang="en-US"/>
          </a:p>
        </p:txBody>
      </p:sp>
      <p:sp>
        <p:nvSpPr>
          <p:cNvPr id="118894" name="Rectangle 110"/>
          <p:cNvSpPr>
            <a:spLocks noChangeArrowheads="1"/>
          </p:cNvSpPr>
          <p:nvPr/>
        </p:nvSpPr>
        <p:spPr bwMode="auto">
          <a:xfrm>
            <a:off x="3527425" y="5757863"/>
            <a:ext cx="538163" cy="422275"/>
          </a:xfrm>
          <a:prstGeom prst="rect">
            <a:avLst/>
          </a:prstGeom>
          <a:noFill/>
          <a:ln w="6350" cap="rnd">
            <a:solidFill>
              <a:srgbClr val="000000"/>
            </a:solidFill>
            <a:round/>
            <a:headEnd/>
            <a:tailEnd/>
          </a:ln>
        </p:spPr>
        <p:txBody>
          <a:bodyPr/>
          <a:lstStyle/>
          <a:p>
            <a:endParaRPr lang="ja-JP" altLang="en-US"/>
          </a:p>
        </p:txBody>
      </p:sp>
      <p:sp>
        <p:nvSpPr>
          <p:cNvPr id="118895" name="Rectangle 111"/>
          <p:cNvSpPr>
            <a:spLocks noChangeArrowheads="1"/>
          </p:cNvSpPr>
          <p:nvPr/>
        </p:nvSpPr>
        <p:spPr bwMode="auto">
          <a:xfrm>
            <a:off x="3621088" y="5919788"/>
            <a:ext cx="438150"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Controller</a:t>
            </a:r>
            <a:endParaRPr lang="en-US" altLang="ja-JP"/>
          </a:p>
        </p:txBody>
      </p:sp>
      <p:sp>
        <p:nvSpPr>
          <p:cNvPr id="118896" name="Line 112"/>
          <p:cNvSpPr>
            <a:spLocks noChangeShapeType="1"/>
          </p:cNvSpPr>
          <p:nvPr/>
        </p:nvSpPr>
        <p:spPr bwMode="auto">
          <a:xfrm>
            <a:off x="1322388" y="5564188"/>
            <a:ext cx="6956425" cy="1587"/>
          </a:xfrm>
          <a:prstGeom prst="line">
            <a:avLst/>
          </a:prstGeom>
          <a:noFill/>
          <a:ln w="6350" cap="rnd">
            <a:solidFill>
              <a:srgbClr val="000000"/>
            </a:solidFill>
            <a:round/>
            <a:headEnd/>
            <a:tailEnd/>
          </a:ln>
        </p:spPr>
        <p:txBody>
          <a:bodyPr/>
          <a:lstStyle/>
          <a:p>
            <a:endParaRPr lang="ja-JP" altLang="en-US"/>
          </a:p>
        </p:txBody>
      </p:sp>
      <p:sp>
        <p:nvSpPr>
          <p:cNvPr id="118897" name="Rectangle 113"/>
          <p:cNvSpPr>
            <a:spLocks noChangeArrowheads="1"/>
          </p:cNvSpPr>
          <p:nvPr/>
        </p:nvSpPr>
        <p:spPr bwMode="auto">
          <a:xfrm>
            <a:off x="4602163" y="5640388"/>
            <a:ext cx="509587" cy="114300"/>
          </a:xfrm>
          <a:prstGeom prst="rect">
            <a:avLst/>
          </a:prstGeom>
          <a:solidFill>
            <a:srgbClr val="CCFFFF"/>
          </a:solidFill>
          <a:ln w="9525">
            <a:noFill/>
            <a:miter lim="800000"/>
            <a:headEnd/>
            <a:tailEnd/>
          </a:ln>
        </p:spPr>
        <p:txBody>
          <a:bodyPr/>
          <a:lstStyle/>
          <a:p>
            <a:endParaRPr lang="ja-JP" altLang="en-US"/>
          </a:p>
        </p:txBody>
      </p:sp>
      <p:sp>
        <p:nvSpPr>
          <p:cNvPr id="118898" name="Rectangle 114"/>
          <p:cNvSpPr>
            <a:spLocks noChangeArrowheads="1"/>
          </p:cNvSpPr>
          <p:nvPr/>
        </p:nvSpPr>
        <p:spPr bwMode="auto">
          <a:xfrm>
            <a:off x="4602163" y="5640388"/>
            <a:ext cx="509587" cy="114300"/>
          </a:xfrm>
          <a:prstGeom prst="rect">
            <a:avLst/>
          </a:prstGeom>
          <a:noFill/>
          <a:ln w="6350" cap="rnd">
            <a:solidFill>
              <a:srgbClr val="000000"/>
            </a:solidFill>
            <a:round/>
            <a:headEnd/>
            <a:tailEnd/>
          </a:ln>
        </p:spPr>
        <p:txBody>
          <a:bodyPr/>
          <a:lstStyle/>
          <a:p>
            <a:endParaRPr lang="ja-JP" altLang="en-US"/>
          </a:p>
        </p:txBody>
      </p:sp>
      <p:sp>
        <p:nvSpPr>
          <p:cNvPr id="118899" name="Rectangle 115"/>
          <p:cNvSpPr>
            <a:spLocks noChangeArrowheads="1"/>
          </p:cNvSpPr>
          <p:nvPr/>
        </p:nvSpPr>
        <p:spPr bwMode="auto">
          <a:xfrm>
            <a:off x="4602163" y="5754688"/>
            <a:ext cx="1527175" cy="422275"/>
          </a:xfrm>
          <a:prstGeom prst="rect">
            <a:avLst/>
          </a:prstGeom>
          <a:solidFill>
            <a:srgbClr val="CCFFFF"/>
          </a:solidFill>
          <a:ln w="9525">
            <a:noFill/>
            <a:miter lim="800000"/>
            <a:headEnd/>
            <a:tailEnd/>
          </a:ln>
        </p:spPr>
        <p:txBody>
          <a:bodyPr/>
          <a:lstStyle/>
          <a:p>
            <a:endParaRPr lang="ja-JP" altLang="en-US"/>
          </a:p>
        </p:txBody>
      </p:sp>
      <p:sp>
        <p:nvSpPr>
          <p:cNvPr id="118900" name="Rectangle 116"/>
          <p:cNvSpPr>
            <a:spLocks noChangeArrowheads="1"/>
          </p:cNvSpPr>
          <p:nvPr/>
        </p:nvSpPr>
        <p:spPr bwMode="auto">
          <a:xfrm>
            <a:off x="4602163" y="5754688"/>
            <a:ext cx="1527175" cy="422275"/>
          </a:xfrm>
          <a:prstGeom prst="rect">
            <a:avLst/>
          </a:prstGeom>
          <a:noFill/>
          <a:ln w="6350" cap="rnd">
            <a:solidFill>
              <a:srgbClr val="000000"/>
            </a:solidFill>
            <a:round/>
            <a:headEnd/>
            <a:tailEnd/>
          </a:ln>
        </p:spPr>
        <p:txBody>
          <a:bodyPr/>
          <a:lstStyle/>
          <a:p>
            <a:endParaRPr lang="ja-JP" altLang="en-US"/>
          </a:p>
        </p:txBody>
      </p:sp>
      <p:sp>
        <p:nvSpPr>
          <p:cNvPr id="118901" name="Rectangle 117"/>
          <p:cNvSpPr>
            <a:spLocks noChangeArrowheads="1"/>
          </p:cNvSpPr>
          <p:nvPr/>
        </p:nvSpPr>
        <p:spPr bwMode="auto">
          <a:xfrm>
            <a:off x="5260975" y="5919788"/>
            <a:ext cx="276225" cy="106362"/>
          </a:xfrm>
          <a:prstGeom prst="rect">
            <a:avLst/>
          </a:prstGeom>
          <a:noFill/>
          <a:ln w="9525">
            <a:noFill/>
            <a:miter lim="800000"/>
            <a:headEnd/>
            <a:tailEnd/>
          </a:ln>
        </p:spPr>
        <p:txBody>
          <a:bodyPr wrap="none" lIns="0" tIns="0" rIns="0" bIns="0">
            <a:spAutoFit/>
          </a:bodyPr>
          <a:lstStyle/>
          <a:p>
            <a:r>
              <a:rPr lang="en-US" altLang="ja-JP" sz="700">
                <a:solidFill>
                  <a:srgbClr val="000000"/>
                </a:solidFill>
                <a:latin typeface="ＭＳ Ｐゴシック" pitchFamily="50" charset="-128"/>
              </a:rPr>
              <a:t>Model</a:t>
            </a:r>
            <a:endParaRPr lang="en-US" altLang="ja-JP"/>
          </a:p>
        </p:txBody>
      </p:sp>
      <p:sp>
        <p:nvSpPr>
          <p:cNvPr id="118902" name="Rectangle 118"/>
          <p:cNvSpPr>
            <a:spLocks noChangeArrowheads="1"/>
          </p:cNvSpPr>
          <p:nvPr/>
        </p:nvSpPr>
        <p:spPr bwMode="auto">
          <a:xfrm>
            <a:off x="2368550" y="6227763"/>
            <a:ext cx="538163" cy="120650"/>
          </a:xfrm>
          <a:prstGeom prst="rect">
            <a:avLst/>
          </a:prstGeom>
          <a:solidFill>
            <a:srgbClr val="FFFF99"/>
          </a:solidFill>
          <a:ln w="9525">
            <a:noFill/>
            <a:miter lim="800000"/>
            <a:headEnd/>
            <a:tailEnd/>
          </a:ln>
        </p:spPr>
        <p:txBody>
          <a:bodyPr/>
          <a:lstStyle/>
          <a:p>
            <a:endParaRPr lang="ja-JP" altLang="en-US"/>
          </a:p>
        </p:txBody>
      </p:sp>
      <p:sp>
        <p:nvSpPr>
          <p:cNvPr id="118903" name="Rectangle 119"/>
          <p:cNvSpPr>
            <a:spLocks noChangeArrowheads="1"/>
          </p:cNvSpPr>
          <p:nvPr/>
        </p:nvSpPr>
        <p:spPr bwMode="auto">
          <a:xfrm>
            <a:off x="2368550" y="6227763"/>
            <a:ext cx="538163" cy="120650"/>
          </a:xfrm>
          <a:prstGeom prst="rect">
            <a:avLst/>
          </a:prstGeom>
          <a:noFill/>
          <a:ln w="1588" cap="rnd">
            <a:solidFill>
              <a:srgbClr val="000000"/>
            </a:solidFill>
            <a:round/>
            <a:headEnd/>
            <a:tailEnd/>
          </a:ln>
        </p:spPr>
        <p:txBody>
          <a:bodyPr/>
          <a:lstStyle/>
          <a:p>
            <a:endParaRPr lang="ja-JP" altLang="en-US"/>
          </a:p>
        </p:txBody>
      </p:sp>
      <p:sp>
        <p:nvSpPr>
          <p:cNvPr id="118904" name="Rectangle 120"/>
          <p:cNvSpPr>
            <a:spLocks noChangeArrowheads="1"/>
          </p:cNvSpPr>
          <p:nvPr/>
        </p:nvSpPr>
        <p:spPr bwMode="auto">
          <a:xfrm>
            <a:off x="2482850" y="6253163"/>
            <a:ext cx="360363" cy="71437"/>
          </a:xfrm>
          <a:prstGeom prst="rect">
            <a:avLst/>
          </a:prstGeom>
          <a:noFill/>
          <a:ln w="9525">
            <a:noFill/>
            <a:miter lim="800000"/>
            <a:headEnd/>
            <a:tailEnd/>
          </a:ln>
        </p:spPr>
        <p:txBody>
          <a:bodyPr wrap="none" lIns="0" tIns="0" rIns="0" bIns="0">
            <a:spAutoFit/>
          </a:bodyPr>
          <a:lstStyle/>
          <a:p>
            <a:r>
              <a:rPr lang="en-US" altLang="ja-JP" sz="500" b="0">
                <a:solidFill>
                  <a:srgbClr val="000000"/>
                </a:solidFill>
                <a:latin typeface="ＭＳ Ｐゴシック" pitchFamily="50" charset="-128"/>
              </a:rPr>
              <a:t>JSP, Servlet</a:t>
            </a:r>
            <a:endParaRPr lang="en-US" altLang="ja-JP"/>
          </a:p>
        </p:txBody>
      </p:sp>
      <p:sp>
        <p:nvSpPr>
          <p:cNvPr id="118905" name="Rectangle 121"/>
          <p:cNvSpPr>
            <a:spLocks noChangeArrowheads="1"/>
          </p:cNvSpPr>
          <p:nvPr/>
        </p:nvSpPr>
        <p:spPr bwMode="auto">
          <a:xfrm>
            <a:off x="3541713" y="6227763"/>
            <a:ext cx="538162" cy="211137"/>
          </a:xfrm>
          <a:prstGeom prst="rect">
            <a:avLst/>
          </a:prstGeom>
          <a:solidFill>
            <a:srgbClr val="FFFF99"/>
          </a:solidFill>
          <a:ln w="9525">
            <a:noFill/>
            <a:miter lim="800000"/>
            <a:headEnd/>
            <a:tailEnd/>
          </a:ln>
        </p:spPr>
        <p:txBody>
          <a:bodyPr/>
          <a:lstStyle/>
          <a:p>
            <a:endParaRPr lang="ja-JP" altLang="en-US"/>
          </a:p>
        </p:txBody>
      </p:sp>
      <p:sp>
        <p:nvSpPr>
          <p:cNvPr id="118906" name="Rectangle 122"/>
          <p:cNvSpPr>
            <a:spLocks noChangeArrowheads="1"/>
          </p:cNvSpPr>
          <p:nvPr/>
        </p:nvSpPr>
        <p:spPr bwMode="auto">
          <a:xfrm>
            <a:off x="3541713" y="6227763"/>
            <a:ext cx="538162" cy="211137"/>
          </a:xfrm>
          <a:prstGeom prst="rect">
            <a:avLst/>
          </a:prstGeom>
          <a:noFill/>
          <a:ln w="1588" cap="rnd">
            <a:solidFill>
              <a:srgbClr val="000000"/>
            </a:solidFill>
            <a:round/>
            <a:headEnd/>
            <a:tailEnd/>
          </a:ln>
        </p:spPr>
        <p:txBody>
          <a:bodyPr/>
          <a:lstStyle/>
          <a:p>
            <a:endParaRPr lang="ja-JP" altLang="en-US"/>
          </a:p>
        </p:txBody>
      </p:sp>
      <p:sp>
        <p:nvSpPr>
          <p:cNvPr id="118907" name="Rectangle 123"/>
          <p:cNvSpPr>
            <a:spLocks noChangeArrowheads="1"/>
          </p:cNvSpPr>
          <p:nvPr/>
        </p:nvSpPr>
        <p:spPr bwMode="auto">
          <a:xfrm>
            <a:off x="3811588" y="6259513"/>
            <a:ext cx="57150" cy="71437"/>
          </a:xfrm>
          <a:prstGeom prst="rect">
            <a:avLst/>
          </a:prstGeom>
          <a:noFill/>
          <a:ln w="9525">
            <a:noFill/>
            <a:miter lim="800000"/>
            <a:headEnd/>
            <a:tailEnd/>
          </a:ln>
        </p:spPr>
        <p:txBody>
          <a:bodyPr wrap="none" lIns="0" tIns="0" rIns="0" bIns="0">
            <a:spAutoFit/>
          </a:bodyPr>
          <a:lstStyle/>
          <a:p>
            <a:r>
              <a:rPr lang="ja-JP" altLang="en-US" sz="500" b="0">
                <a:solidFill>
                  <a:srgbClr val="000000"/>
                </a:solidFill>
                <a:latin typeface="ＭＳ Ｐゴシック" pitchFamily="50" charset="-128"/>
              </a:rPr>
              <a:t>，</a:t>
            </a:r>
            <a:endParaRPr lang="ja-JP" altLang="en-US"/>
          </a:p>
        </p:txBody>
      </p:sp>
      <p:sp>
        <p:nvSpPr>
          <p:cNvPr id="118908" name="Rectangle 124"/>
          <p:cNvSpPr>
            <a:spLocks noChangeArrowheads="1"/>
          </p:cNvSpPr>
          <p:nvPr/>
        </p:nvSpPr>
        <p:spPr bwMode="auto">
          <a:xfrm>
            <a:off x="3635375" y="6259513"/>
            <a:ext cx="374650" cy="71437"/>
          </a:xfrm>
          <a:prstGeom prst="rect">
            <a:avLst/>
          </a:prstGeom>
          <a:noFill/>
          <a:ln w="9525">
            <a:noFill/>
            <a:miter lim="800000"/>
            <a:headEnd/>
            <a:tailEnd/>
          </a:ln>
        </p:spPr>
        <p:txBody>
          <a:bodyPr wrap="none" lIns="0" tIns="0" rIns="0" bIns="0">
            <a:spAutoFit/>
          </a:bodyPr>
          <a:lstStyle/>
          <a:p>
            <a:r>
              <a:rPr lang="en-US" altLang="ja-JP" sz="500" b="0">
                <a:solidFill>
                  <a:srgbClr val="000000"/>
                </a:solidFill>
                <a:latin typeface="ＭＳ Ｐゴシック" pitchFamily="50" charset="-128"/>
              </a:rPr>
              <a:t>Servlet Bean</a:t>
            </a:r>
            <a:endParaRPr lang="en-US" altLang="ja-JP"/>
          </a:p>
        </p:txBody>
      </p:sp>
      <p:sp>
        <p:nvSpPr>
          <p:cNvPr id="118909" name="Rectangle 125"/>
          <p:cNvSpPr>
            <a:spLocks noChangeArrowheads="1"/>
          </p:cNvSpPr>
          <p:nvPr/>
        </p:nvSpPr>
        <p:spPr bwMode="auto">
          <a:xfrm>
            <a:off x="3635375" y="6330950"/>
            <a:ext cx="403225" cy="71438"/>
          </a:xfrm>
          <a:prstGeom prst="rect">
            <a:avLst/>
          </a:prstGeom>
          <a:noFill/>
          <a:ln w="9525">
            <a:noFill/>
            <a:miter lim="800000"/>
            <a:headEnd/>
            <a:tailEnd/>
          </a:ln>
        </p:spPr>
        <p:txBody>
          <a:bodyPr wrap="none" lIns="0" tIns="0" rIns="0" bIns="0">
            <a:spAutoFit/>
          </a:bodyPr>
          <a:lstStyle/>
          <a:p>
            <a:r>
              <a:rPr lang="en-US" altLang="ja-JP" sz="500" b="0">
                <a:solidFill>
                  <a:srgbClr val="000000"/>
                </a:solidFill>
                <a:latin typeface="ＭＳ Ｐゴシック" pitchFamily="50" charset="-128"/>
              </a:rPr>
              <a:t>EJB (Session)</a:t>
            </a:r>
            <a:endParaRPr lang="en-US" altLang="ja-JP"/>
          </a:p>
        </p:txBody>
      </p:sp>
      <p:sp>
        <p:nvSpPr>
          <p:cNvPr id="118910" name="Rectangle 126"/>
          <p:cNvSpPr>
            <a:spLocks noChangeArrowheads="1"/>
          </p:cNvSpPr>
          <p:nvPr/>
        </p:nvSpPr>
        <p:spPr bwMode="auto">
          <a:xfrm>
            <a:off x="4602163" y="6227763"/>
            <a:ext cx="792162" cy="150812"/>
          </a:xfrm>
          <a:prstGeom prst="rect">
            <a:avLst/>
          </a:prstGeom>
          <a:solidFill>
            <a:srgbClr val="FFFF99"/>
          </a:solidFill>
          <a:ln w="9525">
            <a:noFill/>
            <a:miter lim="800000"/>
            <a:headEnd/>
            <a:tailEnd/>
          </a:ln>
        </p:spPr>
        <p:txBody>
          <a:bodyPr/>
          <a:lstStyle/>
          <a:p>
            <a:endParaRPr lang="ja-JP" altLang="en-US"/>
          </a:p>
        </p:txBody>
      </p:sp>
      <p:sp>
        <p:nvSpPr>
          <p:cNvPr id="118911" name="Rectangle 127"/>
          <p:cNvSpPr>
            <a:spLocks noChangeArrowheads="1"/>
          </p:cNvSpPr>
          <p:nvPr/>
        </p:nvSpPr>
        <p:spPr bwMode="auto">
          <a:xfrm>
            <a:off x="4602163" y="6227763"/>
            <a:ext cx="792162" cy="150812"/>
          </a:xfrm>
          <a:prstGeom prst="rect">
            <a:avLst/>
          </a:prstGeom>
          <a:noFill/>
          <a:ln w="1588" cap="rnd">
            <a:solidFill>
              <a:srgbClr val="000000"/>
            </a:solidFill>
            <a:round/>
            <a:headEnd/>
            <a:tailEnd/>
          </a:ln>
        </p:spPr>
        <p:txBody>
          <a:bodyPr/>
          <a:lstStyle/>
          <a:p>
            <a:endParaRPr lang="ja-JP" altLang="en-US"/>
          </a:p>
        </p:txBody>
      </p:sp>
      <p:sp>
        <p:nvSpPr>
          <p:cNvPr id="118912" name="Rectangle 128"/>
          <p:cNvSpPr>
            <a:spLocks noChangeArrowheads="1"/>
          </p:cNvSpPr>
          <p:nvPr/>
        </p:nvSpPr>
        <p:spPr bwMode="auto">
          <a:xfrm>
            <a:off x="4822825" y="6267450"/>
            <a:ext cx="403225" cy="71438"/>
          </a:xfrm>
          <a:prstGeom prst="rect">
            <a:avLst/>
          </a:prstGeom>
          <a:noFill/>
          <a:ln w="9525">
            <a:noFill/>
            <a:miter lim="800000"/>
            <a:headEnd/>
            <a:tailEnd/>
          </a:ln>
        </p:spPr>
        <p:txBody>
          <a:bodyPr wrap="none" lIns="0" tIns="0" rIns="0" bIns="0">
            <a:spAutoFit/>
          </a:bodyPr>
          <a:lstStyle/>
          <a:p>
            <a:r>
              <a:rPr lang="en-US" altLang="ja-JP" sz="500" b="0">
                <a:solidFill>
                  <a:srgbClr val="000000"/>
                </a:solidFill>
                <a:latin typeface="ＭＳ Ｐゴシック" pitchFamily="50" charset="-128"/>
              </a:rPr>
              <a:t>EJB (Session)</a:t>
            </a:r>
            <a:endParaRPr lang="en-US" altLang="ja-JP"/>
          </a:p>
        </p:txBody>
      </p:sp>
      <p:sp>
        <p:nvSpPr>
          <p:cNvPr id="118913" name="Rectangle 129"/>
          <p:cNvSpPr>
            <a:spLocks noChangeArrowheads="1"/>
          </p:cNvSpPr>
          <p:nvPr/>
        </p:nvSpPr>
        <p:spPr bwMode="auto">
          <a:xfrm>
            <a:off x="5394325" y="6227763"/>
            <a:ext cx="722313" cy="150812"/>
          </a:xfrm>
          <a:prstGeom prst="rect">
            <a:avLst/>
          </a:prstGeom>
          <a:solidFill>
            <a:srgbClr val="FFFF99"/>
          </a:solidFill>
          <a:ln w="9525">
            <a:noFill/>
            <a:miter lim="800000"/>
            <a:headEnd/>
            <a:tailEnd/>
          </a:ln>
        </p:spPr>
        <p:txBody>
          <a:bodyPr/>
          <a:lstStyle/>
          <a:p>
            <a:endParaRPr lang="ja-JP" altLang="en-US"/>
          </a:p>
        </p:txBody>
      </p:sp>
      <p:sp>
        <p:nvSpPr>
          <p:cNvPr id="118914" name="Rectangle 130"/>
          <p:cNvSpPr>
            <a:spLocks noChangeArrowheads="1"/>
          </p:cNvSpPr>
          <p:nvPr/>
        </p:nvSpPr>
        <p:spPr bwMode="auto">
          <a:xfrm>
            <a:off x="5394325" y="6227763"/>
            <a:ext cx="722313" cy="150812"/>
          </a:xfrm>
          <a:prstGeom prst="rect">
            <a:avLst/>
          </a:prstGeom>
          <a:noFill/>
          <a:ln w="1588" cap="rnd">
            <a:solidFill>
              <a:srgbClr val="000000"/>
            </a:solidFill>
            <a:round/>
            <a:headEnd/>
            <a:tailEnd/>
          </a:ln>
        </p:spPr>
        <p:txBody>
          <a:bodyPr/>
          <a:lstStyle/>
          <a:p>
            <a:endParaRPr lang="ja-JP" altLang="en-US"/>
          </a:p>
        </p:txBody>
      </p:sp>
      <p:sp>
        <p:nvSpPr>
          <p:cNvPr id="118915" name="Rectangle 131"/>
          <p:cNvSpPr>
            <a:spLocks noChangeArrowheads="1"/>
          </p:cNvSpPr>
          <p:nvPr/>
        </p:nvSpPr>
        <p:spPr bwMode="auto">
          <a:xfrm>
            <a:off x="5600700" y="6267450"/>
            <a:ext cx="354013" cy="71438"/>
          </a:xfrm>
          <a:prstGeom prst="rect">
            <a:avLst/>
          </a:prstGeom>
          <a:noFill/>
          <a:ln w="9525">
            <a:noFill/>
            <a:miter lim="800000"/>
            <a:headEnd/>
            <a:tailEnd/>
          </a:ln>
        </p:spPr>
        <p:txBody>
          <a:bodyPr wrap="none" lIns="0" tIns="0" rIns="0" bIns="0">
            <a:spAutoFit/>
          </a:bodyPr>
          <a:lstStyle/>
          <a:p>
            <a:r>
              <a:rPr lang="en-US" altLang="ja-JP" sz="500" b="0">
                <a:solidFill>
                  <a:srgbClr val="000000"/>
                </a:solidFill>
                <a:latin typeface="ＭＳ Ｐゴシック" pitchFamily="50" charset="-128"/>
              </a:rPr>
              <a:t>EJB (Entity)</a:t>
            </a:r>
            <a:endParaRPr lang="en-US" altLang="ja-JP"/>
          </a:p>
        </p:txBody>
      </p:sp>
      <p:sp>
        <p:nvSpPr>
          <p:cNvPr id="118916" name="Rectangle 132"/>
          <p:cNvSpPr>
            <a:spLocks noChangeArrowheads="1"/>
          </p:cNvSpPr>
          <p:nvPr/>
        </p:nvSpPr>
        <p:spPr bwMode="auto">
          <a:xfrm>
            <a:off x="6845300" y="2152650"/>
            <a:ext cx="558800"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対話型・制御系ツール</a:t>
            </a:r>
            <a:endParaRPr lang="ja-JP" altLang="en-US"/>
          </a:p>
        </p:txBody>
      </p:sp>
      <p:sp>
        <p:nvSpPr>
          <p:cNvPr id="118917" name="Rectangle 133"/>
          <p:cNvSpPr>
            <a:spLocks noChangeArrowheads="1"/>
          </p:cNvSpPr>
          <p:nvPr/>
        </p:nvSpPr>
        <p:spPr bwMode="auto">
          <a:xfrm>
            <a:off x="6845300" y="3509963"/>
            <a:ext cx="423863"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複雑なシステム</a:t>
            </a:r>
            <a:endParaRPr lang="ja-JP" altLang="en-US"/>
          </a:p>
        </p:txBody>
      </p:sp>
      <p:sp>
        <p:nvSpPr>
          <p:cNvPr id="118918" name="Rectangle 134"/>
          <p:cNvSpPr>
            <a:spLocks noChangeArrowheads="1"/>
          </p:cNvSpPr>
          <p:nvPr/>
        </p:nvSpPr>
        <p:spPr bwMode="auto">
          <a:xfrm>
            <a:off x="6845300" y="4267200"/>
            <a:ext cx="354013"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データ処理系</a:t>
            </a:r>
            <a:endParaRPr lang="ja-JP" altLang="en-US"/>
          </a:p>
        </p:txBody>
      </p:sp>
      <p:sp>
        <p:nvSpPr>
          <p:cNvPr id="118919" name="Rectangle 135"/>
          <p:cNvSpPr>
            <a:spLocks noChangeArrowheads="1"/>
          </p:cNvSpPr>
          <p:nvPr/>
        </p:nvSpPr>
        <p:spPr bwMode="auto">
          <a:xfrm>
            <a:off x="6845300" y="4945063"/>
            <a:ext cx="212725"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大規模</a:t>
            </a:r>
            <a:endParaRPr lang="ja-JP" altLang="en-US"/>
          </a:p>
        </p:txBody>
      </p:sp>
      <p:sp>
        <p:nvSpPr>
          <p:cNvPr id="118920" name="Rectangle 136"/>
          <p:cNvSpPr>
            <a:spLocks noChangeArrowheads="1"/>
          </p:cNvSpPr>
          <p:nvPr/>
        </p:nvSpPr>
        <p:spPr bwMode="auto">
          <a:xfrm>
            <a:off x="6845300" y="5808663"/>
            <a:ext cx="495300" cy="127000"/>
          </a:xfrm>
          <a:prstGeom prst="rect">
            <a:avLst/>
          </a:prstGeom>
          <a:noFill/>
          <a:ln w="9525">
            <a:noFill/>
            <a:miter lim="800000"/>
            <a:headEnd/>
            <a:tailEnd/>
          </a:ln>
        </p:spPr>
        <p:txBody>
          <a:bodyPr wrap="none" lIns="0" tIns="0" rIns="0" bIns="0">
            <a:spAutoFit/>
          </a:bodyPr>
          <a:lstStyle/>
          <a:p>
            <a:r>
              <a:rPr lang="ja-JP" altLang="en-US" sz="800" b="0">
                <a:solidFill>
                  <a:srgbClr val="000000"/>
                </a:solidFill>
                <a:latin typeface="ＭＳ Ｐゴシック" pitchFamily="50" charset="-128"/>
              </a:rPr>
              <a:t>大規模データ処理</a:t>
            </a:r>
            <a:endParaRPr lang="ja-JP" altLang="en-US"/>
          </a:p>
        </p:txBody>
      </p:sp>
      <p:sp>
        <p:nvSpPr>
          <p:cNvPr id="118921" name="Line 137"/>
          <p:cNvSpPr>
            <a:spLocks noChangeShapeType="1"/>
          </p:cNvSpPr>
          <p:nvPr/>
        </p:nvSpPr>
        <p:spPr bwMode="auto">
          <a:xfrm flipV="1">
            <a:off x="3414713" y="5202238"/>
            <a:ext cx="296862" cy="3175"/>
          </a:xfrm>
          <a:prstGeom prst="line">
            <a:avLst/>
          </a:prstGeom>
          <a:noFill/>
          <a:ln w="4763" cap="rnd">
            <a:solidFill>
              <a:srgbClr val="000000"/>
            </a:solidFill>
            <a:round/>
            <a:headEnd/>
            <a:tailEnd/>
          </a:ln>
        </p:spPr>
        <p:txBody>
          <a:bodyPr/>
          <a:lstStyle/>
          <a:p>
            <a:endParaRPr lang="ja-JP" altLang="en-US"/>
          </a:p>
        </p:txBody>
      </p:sp>
      <p:sp>
        <p:nvSpPr>
          <p:cNvPr id="118922" name="Freeform 138"/>
          <p:cNvSpPr>
            <a:spLocks noEditPoints="1"/>
          </p:cNvSpPr>
          <p:nvPr/>
        </p:nvSpPr>
        <p:spPr bwMode="auto">
          <a:xfrm>
            <a:off x="3622675" y="5153025"/>
            <a:ext cx="88900" cy="100013"/>
          </a:xfrm>
          <a:custGeom>
            <a:avLst/>
            <a:gdLst/>
            <a:ahLst/>
            <a:cxnLst>
              <a:cxn ang="0">
                <a:pos x="0" y="0"/>
              </a:cxn>
              <a:cxn ang="0">
                <a:pos x="56" y="31"/>
              </a:cxn>
              <a:cxn ang="0">
                <a:pos x="0" y="63"/>
              </a:cxn>
              <a:cxn ang="0">
                <a:pos x="56" y="31"/>
              </a:cxn>
            </a:cxnLst>
            <a:rect l="0" t="0" r="r" b="b"/>
            <a:pathLst>
              <a:path w="56" h="63">
                <a:moveTo>
                  <a:pt x="0" y="0"/>
                </a:moveTo>
                <a:lnTo>
                  <a:pt x="56" y="31"/>
                </a:lnTo>
                <a:moveTo>
                  <a:pt x="0" y="63"/>
                </a:moveTo>
                <a:lnTo>
                  <a:pt x="56" y="31"/>
                </a:lnTo>
              </a:path>
            </a:pathLst>
          </a:custGeom>
          <a:noFill/>
          <a:ln w="6350" cap="rnd">
            <a:solidFill>
              <a:srgbClr val="000000"/>
            </a:solidFill>
            <a:prstDash val="solid"/>
            <a:round/>
            <a:headEnd/>
            <a:tailEnd/>
          </a:ln>
        </p:spPr>
        <p:txBody>
          <a:bodyPr/>
          <a:lstStyle/>
          <a:p>
            <a:endParaRPr lang="ja-JP" altLang="en-US"/>
          </a:p>
        </p:txBody>
      </p:sp>
      <p:sp>
        <p:nvSpPr>
          <p:cNvPr id="118923" name="Line 139"/>
          <p:cNvSpPr>
            <a:spLocks noChangeShapeType="1"/>
          </p:cNvSpPr>
          <p:nvPr/>
        </p:nvSpPr>
        <p:spPr bwMode="auto">
          <a:xfrm>
            <a:off x="4800600" y="5202238"/>
            <a:ext cx="1004888" cy="1587"/>
          </a:xfrm>
          <a:prstGeom prst="line">
            <a:avLst/>
          </a:prstGeom>
          <a:noFill/>
          <a:ln w="4763" cap="rnd">
            <a:solidFill>
              <a:srgbClr val="000000"/>
            </a:solidFill>
            <a:round/>
            <a:headEnd/>
            <a:tailEnd/>
          </a:ln>
        </p:spPr>
        <p:txBody>
          <a:bodyPr/>
          <a:lstStyle/>
          <a:p>
            <a:endParaRPr lang="ja-JP" altLang="en-US"/>
          </a:p>
        </p:txBody>
      </p:sp>
      <p:sp>
        <p:nvSpPr>
          <p:cNvPr id="118924" name="Freeform 140"/>
          <p:cNvSpPr>
            <a:spLocks noEditPoints="1"/>
          </p:cNvSpPr>
          <p:nvPr/>
        </p:nvSpPr>
        <p:spPr bwMode="auto">
          <a:xfrm>
            <a:off x="5715000" y="5153025"/>
            <a:ext cx="90488" cy="100013"/>
          </a:xfrm>
          <a:custGeom>
            <a:avLst/>
            <a:gdLst/>
            <a:ahLst/>
            <a:cxnLst>
              <a:cxn ang="0">
                <a:pos x="0" y="0"/>
              </a:cxn>
              <a:cxn ang="0">
                <a:pos x="57" y="31"/>
              </a:cxn>
              <a:cxn ang="0">
                <a:pos x="0" y="63"/>
              </a:cxn>
              <a:cxn ang="0">
                <a:pos x="57" y="31"/>
              </a:cxn>
            </a:cxnLst>
            <a:rect l="0" t="0" r="r" b="b"/>
            <a:pathLst>
              <a:path w="57" h="63">
                <a:moveTo>
                  <a:pt x="0" y="0"/>
                </a:moveTo>
                <a:lnTo>
                  <a:pt x="57" y="31"/>
                </a:lnTo>
                <a:moveTo>
                  <a:pt x="0" y="63"/>
                </a:moveTo>
                <a:lnTo>
                  <a:pt x="57" y="31"/>
                </a:lnTo>
              </a:path>
            </a:pathLst>
          </a:custGeom>
          <a:noFill/>
          <a:ln w="6350" cap="rnd">
            <a:solidFill>
              <a:srgbClr val="000000"/>
            </a:solidFill>
            <a:prstDash val="solid"/>
            <a:round/>
            <a:headEnd/>
            <a:tailEnd/>
          </a:ln>
        </p:spPr>
        <p:txBody>
          <a:bodyPr/>
          <a:lstStyle/>
          <a:p>
            <a:endParaRPr lang="ja-JP" altLang="en-US"/>
          </a:p>
        </p:txBody>
      </p:sp>
      <p:sp>
        <p:nvSpPr>
          <p:cNvPr id="118925" name="Line 141"/>
          <p:cNvSpPr>
            <a:spLocks noChangeShapeType="1"/>
          </p:cNvSpPr>
          <p:nvPr/>
        </p:nvSpPr>
        <p:spPr bwMode="auto">
          <a:xfrm>
            <a:off x="2892425" y="5911850"/>
            <a:ext cx="635000" cy="1588"/>
          </a:xfrm>
          <a:prstGeom prst="line">
            <a:avLst/>
          </a:prstGeom>
          <a:noFill/>
          <a:ln w="4763" cap="rnd">
            <a:solidFill>
              <a:srgbClr val="000000"/>
            </a:solidFill>
            <a:round/>
            <a:headEnd/>
            <a:tailEnd/>
          </a:ln>
        </p:spPr>
        <p:txBody>
          <a:bodyPr/>
          <a:lstStyle/>
          <a:p>
            <a:endParaRPr lang="ja-JP" altLang="en-US"/>
          </a:p>
        </p:txBody>
      </p:sp>
      <p:sp>
        <p:nvSpPr>
          <p:cNvPr id="118926" name="Freeform 142"/>
          <p:cNvSpPr>
            <a:spLocks noEditPoints="1"/>
          </p:cNvSpPr>
          <p:nvPr/>
        </p:nvSpPr>
        <p:spPr bwMode="auto">
          <a:xfrm>
            <a:off x="3438525" y="5861050"/>
            <a:ext cx="88900" cy="100013"/>
          </a:xfrm>
          <a:custGeom>
            <a:avLst/>
            <a:gdLst/>
            <a:ahLst/>
            <a:cxnLst>
              <a:cxn ang="0">
                <a:pos x="0" y="0"/>
              </a:cxn>
              <a:cxn ang="0">
                <a:pos x="56" y="32"/>
              </a:cxn>
              <a:cxn ang="0">
                <a:pos x="0" y="63"/>
              </a:cxn>
              <a:cxn ang="0">
                <a:pos x="56" y="32"/>
              </a:cxn>
            </a:cxnLst>
            <a:rect l="0" t="0" r="r" b="b"/>
            <a:pathLst>
              <a:path w="56" h="63">
                <a:moveTo>
                  <a:pt x="0" y="0"/>
                </a:moveTo>
                <a:lnTo>
                  <a:pt x="56" y="32"/>
                </a:lnTo>
                <a:moveTo>
                  <a:pt x="0" y="63"/>
                </a:moveTo>
                <a:lnTo>
                  <a:pt x="56" y="32"/>
                </a:lnTo>
              </a:path>
            </a:pathLst>
          </a:custGeom>
          <a:noFill/>
          <a:ln w="6350" cap="rnd">
            <a:solidFill>
              <a:srgbClr val="000000"/>
            </a:solidFill>
            <a:prstDash val="solid"/>
            <a:round/>
            <a:headEnd/>
            <a:tailEnd/>
          </a:ln>
        </p:spPr>
        <p:txBody>
          <a:bodyPr/>
          <a:lstStyle/>
          <a:p>
            <a:endParaRPr lang="ja-JP" altLang="en-US"/>
          </a:p>
        </p:txBody>
      </p:sp>
      <p:sp>
        <p:nvSpPr>
          <p:cNvPr id="118927" name="Line 143"/>
          <p:cNvSpPr>
            <a:spLocks noChangeShapeType="1"/>
          </p:cNvSpPr>
          <p:nvPr/>
        </p:nvSpPr>
        <p:spPr bwMode="auto">
          <a:xfrm flipV="1">
            <a:off x="4065588" y="5908675"/>
            <a:ext cx="536575" cy="3175"/>
          </a:xfrm>
          <a:prstGeom prst="line">
            <a:avLst/>
          </a:prstGeom>
          <a:noFill/>
          <a:ln w="4763" cap="rnd">
            <a:solidFill>
              <a:srgbClr val="000000"/>
            </a:solidFill>
            <a:round/>
            <a:headEnd/>
            <a:tailEnd/>
          </a:ln>
        </p:spPr>
        <p:txBody>
          <a:bodyPr/>
          <a:lstStyle/>
          <a:p>
            <a:endParaRPr lang="ja-JP" altLang="en-US"/>
          </a:p>
        </p:txBody>
      </p:sp>
      <p:sp>
        <p:nvSpPr>
          <p:cNvPr id="118928" name="Freeform 144"/>
          <p:cNvSpPr>
            <a:spLocks noEditPoints="1"/>
          </p:cNvSpPr>
          <p:nvPr/>
        </p:nvSpPr>
        <p:spPr bwMode="auto">
          <a:xfrm>
            <a:off x="4513263" y="5857875"/>
            <a:ext cx="88900" cy="101600"/>
          </a:xfrm>
          <a:custGeom>
            <a:avLst/>
            <a:gdLst/>
            <a:ahLst/>
            <a:cxnLst>
              <a:cxn ang="0">
                <a:pos x="0" y="0"/>
              </a:cxn>
              <a:cxn ang="0">
                <a:pos x="56" y="32"/>
              </a:cxn>
              <a:cxn ang="0">
                <a:pos x="0" y="64"/>
              </a:cxn>
              <a:cxn ang="0">
                <a:pos x="56" y="32"/>
              </a:cxn>
            </a:cxnLst>
            <a:rect l="0" t="0" r="r" b="b"/>
            <a:pathLst>
              <a:path w="56" h="64">
                <a:moveTo>
                  <a:pt x="0" y="0"/>
                </a:moveTo>
                <a:lnTo>
                  <a:pt x="56" y="32"/>
                </a:lnTo>
                <a:moveTo>
                  <a:pt x="0" y="64"/>
                </a:moveTo>
                <a:lnTo>
                  <a:pt x="56" y="32"/>
                </a:lnTo>
              </a:path>
            </a:pathLst>
          </a:custGeom>
          <a:noFill/>
          <a:ln w="6350" cap="rnd">
            <a:solidFill>
              <a:srgbClr val="000000"/>
            </a:solidFill>
            <a:prstDash val="solid"/>
            <a:round/>
            <a:headEnd/>
            <a:tailEnd/>
          </a:ln>
        </p:spPr>
        <p:txBody>
          <a:bodyPr/>
          <a:lstStyle/>
          <a:p>
            <a:endParaRPr lang="ja-JP" altLang="en-US"/>
          </a:p>
        </p:txBody>
      </p:sp>
      <p:pic>
        <p:nvPicPr>
          <p:cNvPr id="118929" name="Picture 145"/>
          <p:cNvPicPr>
            <a:picLocks noChangeAspect="1" noChangeArrowheads="1"/>
          </p:cNvPicPr>
          <p:nvPr/>
        </p:nvPicPr>
        <p:blipFill>
          <a:blip r:embed="rId2"/>
          <a:srcRect/>
          <a:stretch>
            <a:fillRect/>
          </a:stretch>
        </p:blipFill>
        <p:spPr bwMode="auto">
          <a:xfrm>
            <a:off x="1295400" y="1524000"/>
            <a:ext cx="7019925" cy="5011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6EDA6AE3-3909-4FD8-B02B-69D733FB3631}" type="slidenum">
              <a:rPr lang="ja-JP" altLang="en-US"/>
              <a:pPr/>
              <a:t>106</a:t>
            </a:fld>
            <a:endParaRPr lang="ja-JP" altLang="en-US"/>
          </a:p>
        </p:txBody>
      </p:sp>
      <p:sp>
        <p:nvSpPr>
          <p:cNvPr id="117762" name="Rectangle 2"/>
          <p:cNvSpPr>
            <a:spLocks noGrp="1" noChangeArrowheads="1"/>
          </p:cNvSpPr>
          <p:nvPr>
            <p:ph type="title"/>
          </p:nvPr>
        </p:nvSpPr>
        <p:spPr/>
        <p:txBody>
          <a:bodyPr/>
          <a:lstStyle/>
          <a:p>
            <a:r>
              <a:rPr lang="en-US" altLang="ja-JP" b="1">
                <a:latin typeface="ＭＳ Ｐゴシック" pitchFamily="50" charset="-128"/>
              </a:rPr>
              <a:t>MVC</a:t>
            </a:r>
            <a:r>
              <a:rPr lang="ja-JP" altLang="en-US" b="1">
                <a:latin typeface="ＭＳ Ｐゴシック" pitchFamily="50" charset="-128"/>
              </a:rPr>
              <a:t>アーキテクチャパターン</a:t>
            </a:r>
          </a:p>
        </p:txBody>
      </p:sp>
      <p:sp>
        <p:nvSpPr>
          <p:cNvPr id="117763" name="Rectangle 3"/>
          <p:cNvSpPr>
            <a:spLocks noGrp="1" noChangeArrowheads="1"/>
          </p:cNvSpPr>
          <p:nvPr>
            <p:ph type="body" idx="1"/>
          </p:nvPr>
        </p:nvSpPr>
        <p:spPr>
          <a:xfrm>
            <a:off x="1182688" y="2017713"/>
            <a:ext cx="7772400" cy="4230687"/>
          </a:xfrm>
        </p:spPr>
        <p:txBody>
          <a:bodyPr/>
          <a:lstStyle/>
          <a:p>
            <a:r>
              <a:rPr lang="ja-JP" altLang="en-US" b="1">
                <a:latin typeface="ＭＳ Ｐゴシック" pitchFamily="50" charset="-128"/>
              </a:rPr>
              <a:t>設計方針</a:t>
            </a:r>
          </a:p>
          <a:p>
            <a:pPr lvl="1"/>
            <a:r>
              <a:rPr lang="ja-JP" altLang="en-US" b="1">
                <a:latin typeface="ＭＳ Ｐゴシック" pitchFamily="50" charset="-128"/>
              </a:rPr>
              <a:t>対話型システムを、アーキテクチャ上、「</a:t>
            </a:r>
            <a:r>
              <a:rPr lang="en-US" altLang="ja-JP" b="1">
                <a:latin typeface="ＭＳ Ｐゴシック" pitchFamily="50" charset="-128"/>
              </a:rPr>
              <a:t>Model 」</a:t>
            </a:r>
            <a:r>
              <a:rPr lang="ja-JP" altLang="en-US" b="1">
                <a:latin typeface="ＭＳ Ｐゴシック" pitchFamily="50" charset="-128"/>
              </a:rPr>
              <a:t>と「</a:t>
            </a:r>
            <a:r>
              <a:rPr lang="en-US" altLang="ja-JP" b="1">
                <a:latin typeface="ＭＳ Ｐゴシック" pitchFamily="50" charset="-128"/>
              </a:rPr>
              <a:t>View 」、「Controller 」</a:t>
            </a:r>
            <a:r>
              <a:rPr lang="ja-JP" altLang="en-US" b="1">
                <a:latin typeface="ＭＳ Ｐゴシック" pitchFamily="50" charset="-128"/>
              </a:rPr>
              <a:t>の3 つの領域に分ける</a:t>
            </a:r>
          </a:p>
          <a:p>
            <a:pPr lvl="1"/>
            <a:r>
              <a:rPr lang="en-US" altLang="ja-JP" b="1">
                <a:latin typeface="ＭＳ Ｐゴシック" pitchFamily="50" charset="-128"/>
              </a:rPr>
              <a:t>Model</a:t>
            </a:r>
            <a:r>
              <a:rPr lang="ja-JP" altLang="en-US" b="1">
                <a:latin typeface="ＭＳ Ｐゴシック" pitchFamily="50" charset="-128"/>
              </a:rPr>
              <a:t>を見せ方(</a:t>
            </a:r>
            <a:r>
              <a:rPr lang="en-US" altLang="ja-JP" b="1">
                <a:latin typeface="ＭＳ Ｐゴシック" pitchFamily="50" charset="-128"/>
              </a:rPr>
              <a:t>View)</a:t>
            </a:r>
            <a:r>
              <a:rPr lang="ja-JP" altLang="en-US" b="1">
                <a:latin typeface="ＭＳ Ｐゴシック" pitchFamily="50" charset="-128"/>
              </a:rPr>
              <a:t>と操作(</a:t>
            </a:r>
            <a:r>
              <a:rPr lang="en-US" altLang="ja-JP" b="1">
                <a:latin typeface="ＭＳ Ｐゴシック" pitchFamily="50" charset="-128"/>
              </a:rPr>
              <a:t>Controller)</a:t>
            </a:r>
            <a:r>
              <a:rPr lang="ja-JP" altLang="en-US" b="1">
                <a:latin typeface="ＭＳ Ｐゴシック" pitchFamily="50" charset="-128"/>
              </a:rPr>
              <a:t>から分離</a:t>
            </a:r>
          </a:p>
          <a:p>
            <a:pPr lvl="1"/>
            <a:r>
              <a:rPr lang="en-US" altLang="ja-JP" b="1">
                <a:latin typeface="ＭＳ Ｐゴシック" pitchFamily="50" charset="-128"/>
              </a:rPr>
              <a:t>Smalltalk-80 </a:t>
            </a:r>
            <a:r>
              <a:rPr lang="ja-JP" altLang="en-US" b="1">
                <a:latin typeface="ＭＳ Ｐゴシック" pitchFamily="50" charset="-128"/>
              </a:rPr>
              <a:t>によりモデルが確立</a:t>
            </a:r>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BB5C570A-73DB-452E-85DA-A3E97468A341}" type="slidenum">
              <a:rPr lang="ja-JP" altLang="en-US"/>
              <a:pPr/>
              <a:t>107</a:t>
            </a:fld>
            <a:endParaRPr lang="ja-JP" altLang="en-US"/>
          </a:p>
        </p:txBody>
      </p:sp>
      <p:sp>
        <p:nvSpPr>
          <p:cNvPr id="157698" name="Rectangle 2"/>
          <p:cNvSpPr>
            <a:spLocks noGrp="1" noChangeArrowheads="1"/>
          </p:cNvSpPr>
          <p:nvPr>
            <p:ph type="title"/>
          </p:nvPr>
        </p:nvSpPr>
        <p:spPr/>
        <p:txBody>
          <a:bodyPr/>
          <a:lstStyle/>
          <a:p>
            <a:r>
              <a:rPr lang="en-US" altLang="ja-JP" b="1">
                <a:latin typeface="ＭＳ Ｐゴシック" pitchFamily="50" charset="-128"/>
              </a:rPr>
              <a:t>MVC</a:t>
            </a:r>
            <a:r>
              <a:rPr lang="ja-JP" altLang="en-US" b="1">
                <a:latin typeface="ＭＳ Ｐゴシック" pitchFamily="50" charset="-128"/>
              </a:rPr>
              <a:t>アーキテクチャパターン</a:t>
            </a:r>
            <a:endParaRPr lang="ja-JP" altLang="en-US">
              <a:latin typeface="ＭＳ Ｐゴシック" pitchFamily="50" charset="-128"/>
            </a:endParaRPr>
          </a:p>
        </p:txBody>
      </p:sp>
      <p:sp>
        <p:nvSpPr>
          <p:cNvPr id="157700" name="Text Box 4"/>
          <p:cNvSpPr txBox="1">
            <a:spLocks noGrp="1" noChangeArrowheads="1"/>
          </p:cNvSpPr>
          <p:nvPr>
            <p:ph type="body" idx="1"/>
          </p:nvPr>
        </p:nvSpPr>
        <p:spPr>
          <a:xfrm>
            <a:off x="609600" y="2209800"/>
            <a:ext cx="7772400" cy="4114800"/>
          </a:xfrm>
          <a:noFill/>
          <a:ln/>
        </p:spPr>
        <p:txBody>
          <a:bodyPr/>
          <a:lstStyle/>
          <a:p>
            <a:pPr>
              <a:lnSpc>
                <a:spcPct val="90000"/>
              </a:lnSpc>
            </a:pPr>
            <a:r>
              <a:rPr lang="en-US" altLang="ja-JP" sz="2800" b="1">
                <a:latin typeface="ＭＳ Ｐゴシック" pitchFamily="50" charset="-128"/>
              </a:rPr>
              <a:t>Model</a:t>
            </a:r>
          </a:p>
          <a:p>
            <a:pPr lvl="1">
              <a:lnSpc>
                <a:spcPct val="90000"/>
              </a:lnSpc>
            </a:pPr>
            <a:r>
              <a:rPr lang="ja-JP" altLang="en-US" sz="2400" b="1">
                <a:latin typeface="ＭＳ Ｐゴシック" pitchFamily="50" charset="-128"/>
              </a:rPr>
              <a:t>アプリケーションロジックをあらわす</a:t>
            </a:r>
          </a:p>
          <a:p>
            <a:pPr>
              <a:lnSpc>
                <a:spcPct val="90000"/>
              </a:lnSpc>
            </a:pPr>
            <a:r>
              <a:rPr lang="en-US" altLang="ja-JP" sz="2800" b="1">
                <a:latin typeface="ＭＳ Ｐゴシック" pitchFamily="50" charset="-128"/>
              </a:rPr>
              <a:t>View</a:t>
            </a:r>
          </a:p>
          <a:p>
            <a:pPr lvl="1">
              <a:lnSpc>
                <a:spcPct val="90000"/>
              </a:lnSpc>
            </a:pPr>
            <a:r>
              <a:rPr lang="en-US" altLang="ja-JP" sz="2400" b="1">
                <a:latin typeface="ＭＳ Ｐゴシック" pitchFamily="50" charset="-128"/>
              </a:rPr>
              <a:t>Model</a:t>
            </a:r>
            <a:r>
              <a:rPr lang="ja-JP" altLang="en-US" sz="2400" b="1">
                <a:latin typeface="ＭＳ Ｐゴシック" pitchFamily="50" charset="-128"/>
              </a:rPr>
              <a:t>を外部に表示する</a:t>
            </a:r>
          </a:p>
          <a:p>
            <a:pPr>
              <a:lnSpc>
                <a:spcPct val="90000"/>
              </a:lnSpc>
            </a:pPr>
            <a:r>
              <a:rPr lang="en-US" altLang="ja-JP" sz="2800" b="1">
                <a:latin typeface="ＭＳ Ｐゴシック" pitchFamily="50" charset="-128"/>
              </a:rPr>
              <a:t>Controller</a:t>
            </a:r>
          </a:p>
          <a:p>
            <a:pPr lvl="1">
              <a:lnSpc>
                <a:spcPct val="90000"/>
              </a:lnSpc>
            </a:pPr>
            <a:r>
              <a:rPr lang="ja-JP" altLang="en-US" sz="2400" b="1">
                <a:latin typeface="ＭＳ Ｐゴシック" pitchFamily="50" charset="-128"/>
              </a:rPr>
              <a:t>マウスやキーボードの入力を受け取り</a:t>
            </a:r>
            <a:r>
              <a:rPr lang="en-US" altLang="ja-JP" sz="2400" b="1">
                <a:latin typeface="ＭＳ Ｐゴシック" pitchFamily="50" charset="-128"/>
              </a:rPr>
              <a:t>View</a:t>
            </a:r>
            <a:r>
              <a:rPr lang="ja-JP" altLang="en-US" sz="2400" b="1">
                <a:latin typeface="ＭＳ Ｐゴシック" pitchFamily="50" charset="-128"/>
              </a:rPr>
              <a:t>や</a:t>
            </a:r>
            <a:r>
              <a:rPr lang="en-US" altLang="ja-JP" sz="2400" b="1">
                <a:latin typeface="ＭＳ Ｐゴシック" pitchFamily="50" charset="-128"/>
              </a:rPr>
              <a:t>Model</a:t>
            </a:r>
            <a:r>
              <a:rPr lang="ja-JP" altLang="en-US" sz="2400" b="1">
                <a:latin typeface="ＭＳ Ｐゴシック" pitchFamily="50" charset="-128"/>
              </a:rPr>
              <a:t>に適切に伝達</a:t>
            </a:r>
            <a:endParaRPr lang="ja-JP" altLang="en-US" sz="4000" b="1">
              <a:latin typeface="ＭＳ Ｐゴシック" pitchFamily="50" charset="-128"/>
            </a:endParaRP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27" name="スライド番号プレースホルダ 5"/>
          <p:cNvSpPr>
            <a:spLocks noGrp="1"/>
          </p:cNvSpPr>
          <p:nvPr>
            <p:ph type="sldNum" sz="quarter" idx="12"/>
          </p:nvPr>
        </p:nvSpPr>
        <p:spPr/>
        <p:txBody>
          <a:bodyPr/>
          <a:lstStyle/>
          <a:p>
            <a:fld id="{3327F68B-40C8-44F2-BEF8-3879CB7C97A1}" type="slidenum">
              <a:rPr lang="ja-JP" altLang="en-US"/>
              <a:pPr/>
              <a:t>108</a:t>
            </a:fld>
            <a:endParaRPr lang="ja-JP" altLang="en-US"/>
          </a:p>
        </p:txBody>
      </p:sp>
      <p:sp>
        <p:nvSpPr>
          <p:cNvPr id="116738" name="Rectangle 2"/>
          <p:cNvSpPr>
            <a:spLocks noGrp="1" noChangeArrowheads="1"/>
          </p:cNvSpPr>
          <p:nvPr>
            <p:ph type="title"/>
          </p:nvPr>
        </p:nvSpPr>
        <p:spPr/>
        <p:txBody>
          <a:bodyPr/>
          <a:lstStyle/>
          <a:p>
            <a:r>
              <a:rPr lang="en-US" altLang="ja-JP" b="1">
                <a:latin typeface="ＭＳ Ｐゴシック" pitchFamily="50" charset="-128"/>
              </a:rPr>
              <a:t>MVC</a:t>
            </a:r>
            <a:r>
              <a:rPr lang="ja-JP" altLang="en-US" b="1">
                <a:latin typeface="ＭＳ Ｐゴシック" pitchFamily="50" charset="-128"/>
              </a:rPr>
              <a:t>のメカニズム</a:t>
            </a:r>
          </a:p>
        </p:txBody>
      </p:sp>
      <p:sp>
        <p:nvSpPr>
          <p:cNvPr id="116739" name="Rectangle 3"/>
          <p:cNvSpPr>
            <a:spLocks noGrp="1" noChangeArrowheads="1"/>
          </p:cNvSpPr>
          <p:nvPr>
            <p:ph type="body" idx="1"/>
          </p:nvPr>
        </p:nvSpPr>
        <p:spPr>
          <a:xfrm>
            <a:off x="1182688" y="2017713"/>
            <a:ext cx="7772400" cy="1563687"/>
          </a:xfrm>
        </p:spPr>
        <p:txBody>
          <a:bodyPr/>
          <a:lstStyle/>
          <a:p>
            <a:r>
              <a:rPr lang="en-US" altLang="ja-JP" b="1">
                <a:latin typeface="ＭＳ Ｐゴシック" pitchFamily="50" charset="-128"/>
              </a:rPr>
              <a:t>MVC</a:t>
            </a:r>
            <a:r>
              <a:rPr lang="ja-JP" altLang="en-US" b="1">
                <a:latin typeface="ＭＳ Ｐゴシック" pitchFamily="50" charset="-128"/>
              </a:rPr>
              <a:t>では、</a:t>
            </a:r>
            <a:r>
              <a:rPr lang="en-US" altLang="ja-JP" b="1">
                <a:latin typeface="ＭＳ Ｐゴシック" pitchFamily="50" charset="-128"/>
              </a:rPr>
              <a:t>View</a:t>
            </a:r>
            <a:r>
              <a:rPr lang="ja-JP" altLang="en-US" b="1">
                <a:latin typeface="ＭＳ Ｐゴシック" pitchFamily="50" charset="-128"/>
              </a:rPr>
              <a:t>と</a:t>
            </a:r>
            <a:r>
              <a:rPr lang="en-US" altLang="ja-JP" b="1">
                <a:latin typeface="ＭＳ Ｐゴシック" pitchFamily="50" charset="-128"/>
              </a:rPr>
              <a:t>Controller</a:t>
            </a:r>
            <a:r>
              <a:rPr lang="ja-JP" altLang="en-US" b="1">
                <a:latin typeface="ＭＳ Ｐゴシック" pitchFamily="50" charset="-128"/>
              </a:rPr>
              <a:t>が1対1に対応しており、1つの</a:t>
            </a:r>
            <a:r>
              <a:rPr lang="en-US" altLang="ja-JP" b="1">
                <a:latin typeface="ＭＳ Ｐゴシック" pitchFamily="50" charset="-128"/>
              </a:rPr>
              <a:t>Model</a:t>
            </a:r>
            <a:r>
              <a:rPr lang="ja-JP" altLang="en-US" b="1">
                <a:latin typeface="ＭＳ Ｐゴシック" pitchFamily="50" charset="-128"/>
              </a:rPr>
              <a:t>を覆っている</a:t>
            </a:r>
          </a:p>
        </p:txBody>
      </p:sp>
      <p:sp>
        <p:nvSpPr>
          <p:cNvPr id="116740" name="Text Box 4"/>
          <p:cNvSpPr txBox="1">
            <a:spLocks noChangeArrowheads="1"/>
          </p:cNvSpPr>
          <p:nvPr/>
        </p:nvSpPr>
        <p:spPr bwMode="auto">
          <a:xfrm>
            <a:off x="3657600" y="5715000"/>
            <a:ext cx="1430338" cy="660400"/>
          </a:xfrm>
          <a:prstGeom prst="rect">
            <a:avLst/>
          </a:prstGeom>
          <a:solidFill>
            <a:srgbClr val="CEFCD7"/>
          </a:solidFill>
          <a:ln w="19050">
            <a:solidFill>
              <a:schemeClr val="tx1"/>
            </a:solidFill>
            <a:miter lim="800000"/>
            <a:headEnd/>
            <a:tailEnd/>
          </a:ln>
          <a:effectLst/>
        </p:spPr>
        <p:txBody>
          <a:bodyPr wrap="none" anchor="b">
            <a:spAutoFit/>
          </a:bodyPr>
          <a:lstStyle/>
          <a:p>
            <a:r>
              <a:rPr lang="ja-JP" altLang="en-US" sz="3600" u="sng">
                <a:latin typeface="MSUIGothic" charset="-128"/>
              </a:rPr>
              <a:t>:</a:t>
            </a:r>
            <a:r>
              <a:rPr lang="en-US" altLang="ja-JP" sz="3600" u="sng">
                <a:latin typeface="MSUIGothic" charset="-128"/>
              </a:rPr>
              <a:t>Model</a:t>
            </a:r>
            <a:endParaRPr lang="ja-JP" altLang="en-US" sz="3600" u="sng">
              <a:latin typeface="MSUIGothic" charset="-128"/>
            </a:endParaRPr>
          </a:p>
        </p:txBody>
      </p:sp>
      <p:sp>
        <p:nvSpPr>
          <p:cNvPr id="116741" name="Text Box 5"/>
          <p:cNvSpPr txBox="1">
            <a:spLocks noChangeArrowheads="1"/>
          </p:cNvSpPr>
          <p:nvPr/>
        </p:nvSpPr>
        <p:spPr bwMode="auto">
          <a:xfrm>
            <a:off x="914400" y="4343400"/>
            <a:ext cx="2209800" cy="660400"/>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3600" u="sng">
                <a:latin typeface="MSUIGothic" charset="-128"/>
              </a:rPr>
              <a:t>:Controller</a:t>
            </a:r>
            <a:endParaRPr lang="ja-JP" altLang="en-US" sz="3600" u="sng">
              <a:latin typeface="MSUIGothic" charset="-128"/>
            </a:endParaRPr>
          </a:p>
        </p:txBody>
      </p:sp>
      <p:sp>
        <p:nvSpPr>
          <p:cNvPr id="116742" name="Text Box 6"/>
          <p:cNvSpPr txBox="1">
            <a:spLocks noChangeArrowheads="1"/>
          </p:cNvSpPr>
          <p:nvPr/>
        </p:nvSpPr>
        <p:spPr bwMode="auto">
          <a:xfrm>
            <a:off x="6324600" y="4343400"/>
            <a:ext cx="1216025" cy="660400"/>
          </a:xfrm>
          <a:prstGeom prst="rect">
            <a:avLst/>
          </a:prstGeom>
          <a:solidFill>
            <a:srgbClr val="CEFCD7"/>
          </a:solidFill>
          <a:ln w="19050">
            <a:solidFill>
              <a:schemeClr val="tx1"/>
            </a:solidFill>
            <a:miter lim="800000"/>
            <a:headEnd/>
            <a:tailEnd/>
          </a:ln>
          <a:effectLst/>
        </p:spPr>
        <p:txBody>
          <a:bodyPr wrap="none" anchor="b">
            <a:spAutoFit/>
          </a:bodyPr>
          <a:lstStyle/>
          <a:p>
            <a:r>
              <a:rPr lang="ja-JP" altLang="en-US" sz="3600" u="sng">
                <a:latin typeface="MSUIGothic" charset="-128"/>
              </a:rPr>
              <a:t>:</a:t>
            </a:r>
            <a:r>
              <a:rPr lang="en-US" altLang="ja-JP" sz="3600" u="sng">
                <a:latin typeface="MSUIGothic" charset="-128"/>
              </a:rPr>
              <a:t>View</a:t>
            </a:r>
            <a:endParaRPr lang="ja-JP" altLang="en-US" sz="3600" u="sng">
              <a:latin typeface="MSUIGothic" charset="-128"/>
            </a:endParaRPr>
          </a:p>
        </p:txBody>
      </p:sp>
      <p:sp>
        <p:nvSpPr>
          <p:cNvPr id="116743" name="Line 7"/>
          <p:cNvSpPr>
            <a:spLocks noChangeShapeType="1"/>
          </p:cNvSpPr>
          <p:nvPr/>
        </p:nvSpPr>
        <p:spPr bwMode="auto">
          <a:xfrm>
            <a:off x="3124200" y="4648200"/>
            <a:ext cx="3200400" cy="0"/>
          </a:xfrm>
          <a:prstGeom prst="line">
            <a:avLst/>
          </a:prstGeom>
          <a:noFill/>
          <a:ln w="19050">
            <a:solidFill>
              <a:schemeClr val="tx1"/>
            </a:solidFill>
            <a:round/>
            <a:headEnd/>
            <a:tailEnd/>
          </a:ln>
          <a:effectLst/>
        </p:spPr>
        <p:txBody>
          <a:bodyPr anchor="b"/>
          <a:lstStyle/>
          <a:p>
            <a:endParaRPr lang="ja-JP" altLang="en-US"/>
          </a:p>
        </p:txBody>
      </p:sp>
      <p:sp>
        <p:nvSpPr>
          <p:cNvPr id="116744" name="Line 8"/>
          <p:cNvSpPr>
            <a:spLocks noChangeShapeType="1"/>
          </p:cNvSpPr>
          <p:nvPr/>
        </p:nvSpPr>
        <p:spPr bwMode="auto">
          <a:xfrm>
            <a:off x="1981200" y="6019800"/>
            <a:ext cx="1676400" cy="0"/>
          </a:xfrm>
          <a:prstGeom prst="line">
            <a:avLst/>
          </a:prstGeom>
          <a:noFill/>
          <a:ln w="19050">
            <a:solidFill>
              <a:schemeClr val="tx1"/>
            </a:solidFill>
            <a:round/>
            <a:headEnd/>
            <a:tailEnd/>
          </a:ln>
          <a:effectLst/>
        </p:spPr>
        <p:txBody>
          <a:bodyPr anchor="b"/>
          <a:lstStyle/>
          <a:p>
            <a:endParaRPr lang="ja-JP" altLang="en-US"/>
          </a:p>
        </p:txBody>
      </p:sp>
      <p:sp>
        <p:nvSpPr>
          <p:cNvPr id="116745" name="Line 9"/>
          <p:cNvSpPr>
            <a:spLocks noChangeShapeType="1"/>
          </p:cNvSpPr>
          <p:nvPr/>
        </p:nvSpPr>
        <p:spPr bwMode="auto">
          <a:xfrm>
            <a:off x="6934200" y="5029200"/>
            <a:ext cx="0" cy="990600"/>
          </a:xfrm>
          <a:prstGeom prst="line">
            <a:avLst/>
          </a:prstGeom>
          <a:noFill/>
          <a:ln w="19050">
            <a:solidFill>
              <a:schemeClr val="tx1"/>
            </a:solidFill>
            <a:round/>
            <a:headEnd/>
            <a:tailEnd/>
          </a:ln>
          <a:effectLst/>
        </p:spPr>
        <p:txBody>
          <a:bodyPr anchor="b"/>
          <a:lstStyle/>
          <a:p>
            <a:endParaRPr lang="ja-JP" altLang="en-US"/>
          </a:p>
        </p:txBody>
      </p:sp>
      <p:sp>
        <p:nvSpPr>
          <p:cNvPr id="116746" name="Line 10"/>
          <p:cNvSpPr>
            <a:spLocks noChangeShapeType="1"/>
          </p:cNvSpPr>
          <p:nvPr/>
        </p:nvSpPr>
        <p:spPr bwMode="auto">
          <a:xfrm>
            <a:off x="5105400" y="6019800"/>
            <a:ext cx="1828800" cy="0"/>
          </a:xfrm>
          <a:prstGeom prst="line">
            <a:avLst/>
          </a:prstGeom>
          <a:noFill/>
          <a:ln w="19050">
            <a:solidFill>
              <a:schemeClr val="tx1"/>
            </a:solidFill>
            <a:round/>
            <a:headEnd/>
            <a:tailEnd/>
          </a:ln>
          <a:effectLst/>
        </p:spPr>
        <p:txBody>
          <a:bodyPr anchor="b"/>
          <a:lstStyle/>
          <a:p>
            <a:endParaRPr lang="ja-JP" altLang="en-US"/>
          </a:p>
        </p:txBody>
      </p:sp>
      <p:sp>
        <p:nvSpPr>
          <p:cNvPr id="116747" name="Line 11"/>
          <p:cNvSpPr>
            <a:spLocks noChangeShapeType="1"/>
          </p:cNvSpPr>
          <p:nvPr/>
        </p:nvSpPr>
        <p:spPr bwMode="auto">
          <a:xfrm>
            <a:off x="1981200" y="5029200"/>
            <a:ext cx="0" cy="990600"/>
          </a:xfrm>
          <a:prstGeom prst="line">
            <a:avLst/>
          </a:prstGeom>
          <a:noFill/>
          <a:ln w="19050">
            <a:solidFill>
              <a:schemeClr val="tx1"/>
            </a:solidFill>
            <a:round/>
            <a:headEnd/>
            <a:tailEnd/>
          </a:ln>
          <a:effectLst/>
        </p:spPr>
        <p:txBody>
          <a:bodyPr anchor="b"/>
          <a:lstStyle/>
          <a:p>
            <a:endParaRPr lang="ja-JP" altLang="en-US"/>
          </a:p>
        </p:txBody>
      </p:sp>
      <p:sp>
        <p:nvSpPr>
          <p:cNvPr id="116748" name="Text Box 12"/>
          <p:cNvSpPr txBox="1">
            <a:spLocks noChangeArrowheads="1"/>
          </p:cNvSpPr>
          <p:nvPr/>
        </p:nvSpPr>
        <p:spPr bwMode="auto">
          <a:xfrm>
            <a:off x="2743200" y="5562600"/>
            <a:ext cx="814388" cy="336550"/>
          </a:xfrm>
          <a:prstGeom prst="rect">
            <a:avLst/>
          </a:prstGeom>
          <a:noFill/>
          <a:ln w="9525">
            <a:noFill/>
            <a:miter lim="800000"/>
            <a:headEnd/>
            <a:tailEnd/>
          </a:ln>
          <a:effectLst/>
        </p:spPr>
        <p:txBody>
          <a:bodyPr wrap="none" anchor="b">
            <a:spAutoFit/>
          </a:bodyPr>
          <a:lstStyle/>
          <a:p>
            <a:r>
              <a:rPr lang="en-US" altLang="ja-JP" sz="1600"/>
              <a:t>model</a:t>
            </a:r>
          </a:p>
        </p:txBody>
      </p:sp>
      <p:sp>
        <p:nvSpPr>
          <p:cNvPr id="116749" name="Text Box 13"/>
          <p:cNvSpPr txBox="1">
            <a:spLocks noChangeArrowheads="1"/>
          </p:cNvSpPr>
          <p:nvPr/>
        </p:nvSpPr>
        <p:spPr bwMode="auto">
          <a:xfrm>
            <a:off x="5181600" y="5562600"/>
            <a:ext cx="814388" cy="336550"/>
          </a:xfrm>
          <a:prstGeom prst="rect">
            <a:avLst/>
          </a:prstGeom>
          <a:noFill/>
          <a:ln w="9525">
            <a:noFill/>
            <a:miter lim="800000"/>
            <a:headEnd/>
            <a:tailEnd/>
          </a:ln>
          <a:effectLst/>
        </p:spPr>
        <p:txBody>
          <a:bodyPr wrap="none" anchor="b">
            <a:spAutoFit/>
          </a:bodyPr>
          <a:lstStyle/>
          <a:p>
            <a:r>
              <a:rPr lang="en-US" altLang="ja-JP" sz="1600"/>
              <a:t>model</a:t>
            </a:r>
          </a:p>
        </p:txBody>
      </p:sp>
      <p:sp>
        <p:nvSpPr>
          <p:cNvPr id="116750" name="Text Box 14"/>
          <p:cNvSpPr txBox="1">
            <a:spLocks noChangeArrowheads="1"/>
          </p:cNvSpPr>
          <p:nvPr/>
        </p:nvSpPr>
        <p:spPr bwMode="auto">
          <a:xfrm>
            <a:off x="3200400" y="4267200"/>
            <a:ext cx="1179513" cy="336550"/>
          </a:xfrm>
          <a:prstGeom prst="rect">
            <a:avLst/>
          </a:prstGeom>
          <a:noFill/>
          <a:ln w="9525">
            <a:noFill/>
            <a:miter lim="800000"/>
            <a:headEnd/>
            <a:tailEnd/>
          </a:ln>
          <a:effectLst/>
        </p:spPr>
        <p:txBody>
          <a:bodyPr wrap="none" anchor="b">
            <a:spAutoFit/>
          </a:bodyPr>
          <a:lstStyle/>
          <a:p>
            <a:r>
              <a:rPr lang="en-US" altLang="ja-JP" sz="1600"/>
              <a:t>controller</a:t>
            </a:r>
          </a:p>
        </p:txBody>
      </p:sp>
      <p:sp>
        <p:nvSpPr>
          <p:cNvPr id="116751" name="Text Box 15"/>
          <p:cNvSpPr txBox="1">
            <a:spLocks noChangeArrowheads="1"/>
          </p:cNvSpPr>
          <p:nvPr/>
        </p:nvSpPr>
        <p:spPr bwMode="auto">
          <a:xfrm>
            <a:off x="5562600" y="4267200"/>
            <a:ext cx="665163" cy="336550"/>
          </a:xfrm>
          <a:prstGeom prst="rect">
            <a:avLst/>
          </a:prstGeom>
          <a:noFill/>
          <a:ln w="9525">
            <a:noFill/>
            <a:miter lim="800000"/>
            <a:headEnd/>
            <a:tailEnd/>
          </a:ln>
          <a:effectLst/>
        </p:spPr>
        <p:txBody>
          <a:bodyPr wrap="none" anchor="b">
            <a:spAutoFit/>
          </a:bodyPr>
          <a:lstStyle/>
          <a:p>
            <a:r>
              <a:rPr lang="en-US" altLang="ja-JP" sz="1600"/>
              <a:t>view</a:t>
            </a:r>
          </a:p>
        </p:txBody>
      </p:sp>
      <p:sp>
        <p:nvSpPr>
          <p:cNvPr id="116752" name="Text Box 16"/>
          <p:cNvSpPr txBox="1">
            <a:spLocks noChangeArrowheads="1"/>
          </p:cNvSpPr>
          <p:nvPr/>
        </p:nvSpPr>
        <p:spPr bwMode="auto">
          <a:xfrm>
            <a:off x="938213" y="5486400"/>
            <a:ext cx="966787" cy="336550"/>
          </a:xfrm>
          <a:prstGeom prst="rect">
            <a:avLst/>
          </a:prstGeom>
          <a:noFill/>
          <a:ln w="9525">
            <a:noFill/>
            <a:miter lim="800000"/>
            <a:headEnd/>
            <a:tailEnd/>
          </a:ln>
          <a:effectLst/>
        </p:spPr>
        <p:txBody>
          <a:bodyPr wrap="none" anchor="b">
            <a:spAutoFit/>
          </a:bodyPr>
          <a:lstStyle/>
          <a:p>
            <a:r>
              <a:rPr lang="ja-JP" altLang="en-US" sz="1600"/>
              <a:t>操作する</a:t>
            </a:r>
          </a:p>
        </p:txBody>
      </p:sp>
      <p:sp>
        <p:nvSpPr>
          <p:cNvPr id="116753" name="Text Box 17"/>
          <p:cNvSpPr txBox="1">
            <a:spLocks noChangeArrowheads="1"/>
          </p:cNvSpPr>
          <p:nvPr/>
        </p:nvSpPr>
        <p:spPr bwMode="auto">
          <a:xfrm>
            <a:off x="5943600" y="5410200"/>
            <a:ext cx="2451100" cy="336550"/>
          </a:xfrm>
          <a:prstGeom prst="rect">
            <a:avLst/>
          </a:prstGeom>
          <a:noFill/>
          <a:ln w="9525">
            <a:noFill/>
            <a:miter lim="800000"/>
            <a:headEnd/>
            <a:tailEnd/>
          </a:ln>
          <a:effectLst/>
        </p:spPr>
        <p:txBody>
          <a:bodyPr wrap="none" anchor="b">
            <a:spAutoFit/>
          </a:bodyPr>
          <a:lstStyle/>
          <a:p>
            <a:r>
              <a:rPr lang="ja-JP" altLang="en-US" sz="1600"/>
              <a:t>参照する/更新を通知する</a:t>
            </a:r>
          </a:p>
        </p:txBody>
      </p:sp>
      <p:sp>
        <p:nvSpPr>
          <p:cNvPr id="116754" name="Line 18"/>
          <p:cNvSpPr>
            <a:spLocks noChangeShapeType="1"/>
          </p:cNvSpPr>
          <p:nvPr/>
        </p:nvSpPr>
        <p:spPr bwMode="auto">
          <a:xfrm>
            <a:off x="1752600" y="3962400"/>
            <a:ext cx="0" cy="381000"/>
          </a:xfrm>
          <a:prstGeom prst="line">
            <a:avLst/>
          </a:prstGeom>
          <a:noFill/>
          <a:ln w="12700">
            <a:solidFill>
              <a:schemeClr val="tx1"/>
            </a:solidFill>
            <a:round/>
            <a:headEnd/>
            <a:tailEnd type="triangle" w="med" len="med"/>
          </a:ln>
          <a:effectLst/>
        </p:spPr>
        <p:txBody>
          <a:bodyPr anchor="b"/>
          <a:lstStyle/>
          <a:p>
            <a:endParaRPr lang="ja-JP" altLang="en-US"/>
          </a:p>
        </p:txBody>
      </p:sp>
      <p:sp>
        <p:nvSpPr>
          <p:cNvPr id="116756" name="Line 20"/>
          <p:cNvSpPr>
            <a:spLocks noChangeShapeType="1"/>
          </p:cNvSpPr>
          <p:nvPr/>
        </p:nvSpPr>
        <p:spPr bwMode="auto">
          <a:xfrm>
            <a:off x="1981200" y="3810000"/>
            <a:ext cx="0" cy="381000"/>
          </a:xfrm>
          <a:prstGeom prst="line">
            <a:avLst/>
          </a:prstGeom>
          <a:noFill/>
          <a:ln w="9525">
            <a:solidFill>
              <a:schemeClr val="tx1"/>
            </a:solidFill>
            <a:round/>
            <a:headEnd/>
            <a:tailEnd/>
          </a:ln>
          <a:effectLst/>
        </p:spPr>
        <p:txBody>
          <a:bodyPr anchor="b"/>
          <a:lstStyle/>
          <a:p>
            <a:endParaRPr lang="ja-JP" altLang="en-US"/>
          </a:p>
        </p:txBody>
      </p:sp>
      <p:sp>
        <p:nvSpPr>
          <p:cNvPr id="116757" name="Line 21"/>
          <p:cNvSpPr>
            <a:spLocks noChangeShapeType="1"/>
          </p:cNvSpPr>
          <p:nvPr/>
        </p:nvSpPr>
        <p:spPr bwMode="auto">
          <a:xfrm>
            <a:off x="1752600" y="3962400"/>
            <a:ext cx="228600" cy="228600"/>
          </a:xfrm>
          <a:prstGeom prst="line">
            <a:avLst/>
          </a:prstGeom>
          <a:noFill/>
          <a:ln w="9525">
            <a:solidFill>
              <a:schemeClr val="tx1"/>
            </a:solidFill>
            <a:round/>
            <a:headEnd/>
            <a:tailEnd/>
          </a:ln>
          <a:effectLst/>
        </p:spPr>
        <p:txBody>
          <a:bodyPr anchor="b"/>
          <a:lstStyle/>
          <a:p>
            <a:endParaRPr lang="ja-JP" altLang="en-US"/>
          </a:p>
        </p:txBody>
      </p:sp>
      <p:sp>
        <p:nvSpPr>
          <p:cNvPr id="116759" name="Text Box 23"/>
          <p:cNvSpPr txBox="1">
            <a:spLocks noChangeArrowheads="1"/>
          </p:cNvSpPr>
          <p:nvPr/>
        </p:nvSpPr>
        <p:spPr bwMode="auto">
          <a:xfrm>
            <a:off x="2057400" y="3810000"/>
            <a:ext cx="695325" cy="396875"/>
          </a:xfrm>
          <a:prstGeom prst="rect">
            <a:avLst/>
          </a:prstGeom>
          <a:noFill/>
          <a:ln w="9525">
            <a:noFill/>
            <a:miter lim="800000"/>
            <a:headEnd/>
            <a:tailEnd/>
          </a:ln>
          <a:effectLst/>
        </p:spPr>
        <p:txBody>
          <a:bodyPr wrap="none" anchor="b">
            <a:spAutoFit/>
          </a:bodyPr>
          <a:lstStyle/>
          <a:p>
            <a:r>
              <a:rPr lang="ja-JP" altLang="en-US" sz="2000"/>
              <a:t>入力</a:t>
            </a:r>
          </a:p>
        </p:txBody>
      </p:sp>
      <p:sp>
        <p:nvSpPr>
          <p:cNvPr id="116760" name="Text Box 24"/>
          <p:cNvSpPr txBox="1">
            <a:spLocks noChangeArrowheads="1"/>
          </p:cNvSpPr>
          <p:nvPr/>
        </p:nvSpPr>
        <p:spPr bwMode="auto">
          <a:xfrm>
            <a:off x="7315200" y="3810000"/>
            <a:ext cx="914400" cy="396875"/>
          </a:xfrm>
          <a:prstGeom prst="rect">
            <a:avLst/>
          </a:prstGeom>
          <a:noFill/>
          <a:ln w="9525">
            <a:noFill/>
            <a:miter lim="800000"/>
            <a:headEnd/>
            <a:tailEnd/>
          </a:ln>
          <a:effectLst/>
        </p:spPr>
        <p:txBody>
          <a:bodyPr anchor="b">
            <a:spAutoFit/>
          </a:bodyPr>
          <a:lstStyle/>
          <a:p>
            <a:r>
              <a:rPr lang="ja-JP" altLang="en-US" sz="2000"/>
              <a:t>出力</a:t>
            </a:r>
          </a:p>
        </p:txBody>
      </p:sp>
      <p:sp>
        <p:nvSpPr>
          <p:cNvPr id="116761" name="Line 25"/>
          <p:cNvSpPr>
            <a:spLocks noChangeShapeType="1"/>
          </p:cNvSpPr>
          <p:nvPr/>
        </p:nvSpPr>
        <p:spPr bwMode="auto">
          <a:xfrm flipV="1">
            <a:off x="7086600" y="3733800"/>
            <a:ext cx="0" cy="457200"/>
          </a:xfrm>
          <a:prstGeom prst="line">
            <a:avLst/>
          </a:prstGeom>
          <a:noFill/>
          <a:ln w="12700">
            <a:solidFill>
              <a:schemeClr val="tx1"/>
            </a:solidFill>
            <a:round/>
            <a:headEnd/>
            <a:tailEnd type="triangle" w="med" len="med"/>
          </a:ln>
          <a:effectLst/>
        </p:spPr>
        <p:txBody>
          <a:bodyPr anchor="b"/>
          <a:lstStyle/>
          <a:p>
            <a:endParaRPr lang="ja-JP" altLang="en-US"/>
          </a:p>
        </p:txBody>
      </p:sp>
      <p:sp>
        <p:nvSpPr>
          <p:cNvPr id="116762" name="Line 26"/>
          <p:cNvSpPr>
            <a:spLocks noChangeShapeType="1"/>
          </p:cNvSpPr>
          <p:nvPr/>
        </p:nvSpPr>
        <p:spPr bwMode="auto">
          <a:xfrm>
            <a:off x="6858000" y="3962400"/>
            <a:ext cx="0" cy="381000"/>
          </a:xfrm>
          <a:prstGeom prst="line">
            <a:avLst/>
          </a:prstGeom>
          <a:noFill/>
          <a:ln w="9525">
            <a:solidFill>
              <a:schemeClr val="tx1"/>
            </a:solidFill>
            <a:round/>
            <a:headEnd/>
            <a:tailEnd/>
          </a:ln>
          <a:effectLst/>
        </p:spPr>
        <p:txBody>
          <a:bodyPr anchor="b"/>
          <a:lstStyle/>
          <a:p>
            <a:endParaRPr lang="ja-JP" altLang="en-US"/>
          </a:p>
        </p:txBody>
      </p:sp>
      <p:sp>
        <p:nvSpPr>
          <p:cNvPr id="116763" name="Line 27"/>
          <p:cNvSpPr>
            <a:spLocks noChangeShapeType="1"/>
          </p:cNvSpPr>
          <p:nvPr/>
        </p:nvSpPr>
        <p:spPr bwMode="auto">
          <a:xfrm>
            <a:off x="6858000" y="3962400"/>
            <a:ext cx="228600" cy="228600"/>
          </a:xfrm>
          <a:prstGeom prst="line">
            <a:avLst/>
          </a:prstGeom>
          <a:noFill/>
          <a:ln w="9525">
            <a:solidFill>
              <a:schemeClr val="tx1"/>
            </a:solidFill>
            <a:round/>
            <a:headEnd/>
            <a:tailEn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949FD6EE-3558-4856-8951-8ED613A911E4}" type="slidenum">
              <a:rPr lang="ja-JP" altLang="en-US"/>
              <a:pPr/>
              <a:t>109</a:t>
            </a:fld>
            <a:endParaRPr lang="ja-JP" altLang="en-US"/>
          </a:p>
        </p:txBody>
      </p:sp>
      <p:sp>
        <p:nvSpPr>
          <p:cNvPr id="120834" name="Rectangle 2"/>
          <p:cNvSpPr>
            <a:spLocks noGrp="1" noChangeArrowheads="1"/>
          </p:cNvSpPr>
          <p:nvPr>
            <p:ph type="title"/>
          </p:nvPr>
        </p:nvSpPr>
        <p:spPr/>
        <p:txBody>
          <a:bodyPr/>
          <a:lstStyle/>
          <a:p>
            <a:r>
              <a:rPr lang="en-US" altLang="ja-JP" b="1">
                <a:latin typeface="ＭＳ Ｐゴシック" pitchFamily="50" charset="-128"/>
              </a:rPr>
              <a:t>MVC</a:t>
            </a:r>
            <a:r>
              <a:rPr lang="ja-JP" altLang="en-US" b="1">
                <a:latin typeface="ＭＳ Ｐゴシック" pitchFamily="50" charset="-128"/>
              </a:rPr>
              <a:t>パターンの利点</a:t>
            </a:r>
          </a:p>
        </p:txBody>
      </p:sp>
      <p:sp>
        <p:nvSpPr>
          <p:cNvPr id="120835" name="Rectangle 3"/>
          <p:cNvSpPr>
            <a:spLocks noGrp="1" noChangeArrowheads="1"/>
          </p:cNvSpPr>
          <p:nvPr>
            <p:ph type="body" idx="1"/>
          </p:nvPr>
        </p:nvSpPr>
        <p:spPr/>
        <p:txBody>
          <a:bodyPr/>
          <a:lstStyle/>
          <a:p>
            <a:pPr marL="609600" indent="-609600">
              <a:buFont typeface="Wingdings" pitchFamily="2" charset="2"/>
              <a:buAutoNum type="arabicPeriod"/>
            </a:pPr>
            <a:r>
              <a:rPr lang="ja-JP" altLang="en-US" sz="2800" b="1">
                <a:latin typeface="ＭＳ Ｐゴシック" pitchFamily="50" charset="-128"/>
              </a:rPr>
              <a:t>一つの</a:t>
            </a:r>
            <a:r>
              <a:rPr lang="en-US" altLang="ja-JP" sz="2800" b="1">
                <a:latin typeface="ＭＳ Ｐゴシック" pitchFamily="50" charset="-128"/>
              </a:rPr>
              <a:t>Model(</a:t>
            </a:r>
            <a:r>
              <a:rPr lang="ja-JP" altLang="en-US" sz="2800" b="1">
                <a:latin typeface="ＭＳ Ｐゴシック" pitchFamily="50" charset="-128"/>
              </a:rPr>
              <a:t>アプリケーションロジック）に対して複数の</a:t>
            </a:r>
            <a:r>
              <a:rPr lang="en-US" altLang="ja-JP" sz="2800" b="1">
                <a:latin typeface="ＭＳ Ｐゴシック" pitchFamily="50" charset="-128"/>
              </a:rPr>
              <a:t>GUI</a:t>
            </a:r>
            <a:r>
              <a:rPr lang="ja-JP" altLang="en-US" sz="2800" b="1">
                <a:latin typeface="ＭＳ Ｐゴシック" pitchFamily="50" charset="-128"/>
              </a:rPr>
              <a:t>を提供することが可能</a:t>
            </a:r>
          </a:p>
          <a:p>
            <a:pPr marL="609600" indent="-609600">
              <a:buFont typeface="Wingdings" pitchFamily="2" charset="2"/>
              <a:buAutoNum type="arabicPeriod"/>
            </a:pPr>
            <a:r>
              <a:rPr lang="ja-JP" altLang="en-US" sz="2800" b="1">
                <a:latin typeface="ＭＳ Ｐゴシック" pitchFamily="50" charset="-128"/>
              </a:rPr>
              <a:t>複数の</a:t>
            </a:r>
            <a:r>
              <a:rPr lang="en-US" altLang="ja-JP" sz="2800" b="1">
                <a:latin typeface="ＭＳ Ｐゴシック" pitchFamily="50" charset="-128"/>
              </a:rPr>
              <a:t>GUI</a:t>
            </a:r>
            <a:r>
              <a:rPr lang="ja-JP" altLang="en-US" sz="2800" b="1">
                <a:latin typeface="ＭＳ Ｐゴシック" pitchFamily="50" charset="-128"/>
              </a:rPr>
              <a:t>は選択的に提供が可能であるだけでなく、同時に提供することが可能</a:t>
            </a:r>
          </a:p>
          <a:p>
            <a:pPr marL="609600" indent="-609600">
              <a:buFont typeface="Wingdings" pitchFamily="2" charset="2"/>
              <a:buAutoNum type="arabicPeriod"/>
            </a:pPr>
            <a:r>
              <a:rPr lang="en-US" altLang="ja-JP" sz="2800" b="1">
                <a:latin typeface="ＭＳ Ｐゴシック" pitchFamily="50" charset="-128"/>
              </a:rPr>
              <a:t>GUI</a:t>
            </a:r>
            <a:r>
              <a:rPr lang="ja-JP" altLang="en-US" sz="2800" b="1">
                <a:latin typeface="ＭＳ Ｐゴシック" pitchFamily="50" charset="-128"/>
              </a:rPr>
              <a:t>部分がアプリケーションロジックから切り離されているため、異なるプラットフォームへのアプリケーションロジックの移植が容易</a:t>
            </a:r>
            <a:endParaRPr lang="ja-JP" altLang="en-US" sz="2800">
              <a:latin typeface="ＭＳ Ｐゴシック" pitchFamily="50" charset="-128"/>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928694"/>
          </a:xfrm>
        </p:spPr>
        <p:txBody>
          <a:bodyPr/>
          <a:lstStyle/>
          <a:p>
            <a:r>
              <a:rPr lang="ja-JP" altLang="en-US" dirty="0" smtClean="0"/>
              <a:t>アジェンダ </a:t>
            </a:r>
            <a:r>
              <a:rPr lang="en-US" altLang="ja-JP" dirty="0" smtClean="0"/>
              <a:t>2</a:t>
            </a:r>
            <a:endParaRPr kumimoji="1" lang="ja-JP" altLang="en-US" dirty="0"/>
          </a:p>
        </p:txBody>
      </p:sp>
      <p:sp>
        <p:nvSpPr>
          <p:cNvPr id="3" name="コンテンツ プレースホルダ 2"/>
          <p:cNvSpPr>
            <a:spLocks noGrp="1"/>
          </p:cNvSpPr>
          <p:nvPr>
            <p:ph idx="1"/>
          </p:nvPr>
        </p:nvSpPr>
        <p:spPr>
          <a:xfrm>
            <a:off x="457200" y="1214422"/>
            <a:ext cx="8229600" cy="5143536"/>
          </a:xfrm>
        </p:spPr>
        <p:txBody>
          <a:bodyPr>
            <a:noAutofit/>
          </a:bodyPr>
          <a:lstStyle/>
          <a:p>
            <a:pPr>
              <a:buNone/>
            </a:pPr>
            <a:r>
              <a:rPr lang="en-US" altLang="ja-JP" sz="1600" b="1" dirty="0" smtClean="0">
                <a:latin typeface="+mn-ea"/>
              </a:rPr>
              <a:t>Ⅱ</a:t>
            </a:r>
            <a:r>
              <a:rPr lang="ja-JP" altLang="en-US" sz="1600" b="1" dirty="0" err="1" smtClean="0">
                <a:latin typeface="+mn-ea"/>
              </a:rPr>
              <a:t>．</a:t>
            </a:r>
            <a:r>
              <a:rPr lang="ja-JP" altLang="en-US" sz="1600" b="1" dirty="0" smtClean="0">
                <a:latin typeface="+mn-ea"/>
              </a:rPr>
              <a:t>オブジェクト指向設計</a:t>
            </a:r>
          </a:p>
          <a:p>
            <a:pPr>
              <a:buNone/>
            </a:pPr>
            <a:r>
              <a:rPr lang="ja-JP" altLang="en-US" sz="1600" b="1" dirty="0" smtClean="0">
                <a:latin typeface="+mn-ea"/>
              </a:rPr>
              <a:t>　　　１．モデリングとは</a:t>
            </a:r>
            <a:r>
              <a:rPr lang="en-US" altLang="ja-JP" sz="1600" b="1" dirty="0" smtClean="0">
                <a:latin typeface="+mn-ea"/>
              </a:rPr>
              <a:t>?</a:t>
            </a:r>
          </a:p>
          <a:p>
            <a:pPr>
              <a:buNone/>
            </a:pPr>
            <a:r>
              <a:rPr lang="ja-JP" altLang="en-US" sz="1600" b="1" dirty="0" smtClean="0">
                <a:latin typeface="+mn-ea"/>
              </a:rPr>
              <a:t>　　　２．モデリングには視点が重要</a:t>
            </a:r>
          </a:p>
          <a:p>
            <a:pPr>
              <a:buNone/>
            </a:pPr>
            <a:r>
              <a:rPr lang="ja-JP" altLang="en-US" sz="1600" b="1" dirty="0" smtClean="0">
                <a:latin typeface="+mn-ea"/>
              </a:rPr>
              <a:t>　　　３．プログラミングにおける設計の重要性</a:t>
            </a:r>
          </a:p>
          <a:p>
            <a:pPr>
              <a:buNone/>
            </a:pPr>
            <a:r>
              <a:rPr lang="ja-JP" altLang="en-US" sz="1600" b="1" dirty="0" smtClean="0">
                <a:latin typeface="+mn-ea"/>
              </a:rPr>
              <a:t>　　　４．オブジェクト指向入門</a:t>
            </a:r>
          </a:p>
          <a:p>
            <a:pPr>
              <a:buNone/>
            </a:pPr>
            <a:r>
              <a:rPr lang="ja-JP" altLang="en-US" sz="1600" b="1" dirty="0" smtClean="0">
                <a:latin typeface="+mn-ea"/>
              </a:rPr>
              <a:t>　　　　　</a:t>
            </a:r>
            <a:r>
              <a:rPr lang="en-US" altLang="ja-JP" sz="1600" b="1" dirty="0" smtClean="0">
                <a:latin typeface="+mn-ea"/>
              </a:rPr>
              <a:t>a</a:t>
            </a:r>
            <a:r>
              <a:rPr lang="ja-JP" altLang="en-US" sz="1600" b="1" dirty="0" err="1" smtClean="0">
                <a:latin typeface="+mn-ea"/>
              </a:rPr>
              <a:t>．</a:t>
            </a:r>
            <a:r>
              <a:rPr lang="ja-JP" altLang="en-US" sz="1600" b="1" dirty="0" smtClean="0">
                <a:latin typeface="+mn-ea"/>
              </a:rPr>
              <a:t>オブジェクト指向以前のやり方</a:t>
            </a:r>
          </a:p>
          <a:p>
            <a:pPr>
              <a:buNone/>
            </a:pPr>
            <a:r>
              <a:rPr lang="ja-JP" altLang="en-US" sz="1600" b="1" dirty="0" smtClean="0">
                <a:latin typeface="+mn-ea"/>
              </a:rPr>
              <a:t>　　　　　</a:t>
            </a:r>
            <a:r>
              <a:rPr lang="en-US" altLang="ja-JP" sz="1600" b="1" dirty="0" smtClean="0">
                <a:latin typeface="+mn-ea"/>
              </a:rPr>
              <a:t>b</a:t>
            </a:r>
            <a:r>
              <a:rPr lang="ja-JP" altLang="en-US" sz="1600" b="1" dirty="0" err="1" smtClean="0">
                <a:latin typeface="+mn-ea"/>
              </a:rPr>
              <a:t>．</a:t>
            </a:r>
            <a:r>
              <a:rPr lang="ja-JP" altLang="en-US" sz="1600" b="1" dirty="0" smtClean="0">
                <a:latin typeface="+mn-ea"/>
              </a:rPr>
              <a:t>オブジェクト指向のやり方</a:t>
            </a:r>
          </a:p>
          <a:p>
            <a:pPr>
              <a:buNone/>
            </a:pPr>
            <a:r>
              <a:rPr lang="ja-JP" altLang="en-US" sz="1600" b="1" dirty="0" smtClean="0">
                <a:latin typeface="+mn-ea"/>
              </a:rPr>
              <a:t>　　　５．設計のコツ</a:t>
            </a:r>
          </a:p>
          <a:p>
            <a:pPr>
              <a:buNone/>
            </a:pPr>
            <a:r>
              <a:rPr lang="ja-JP" altLang="en-US" sz="1600" b="1" dirty="0" smtClean="0">
                <a:latin typeface="+mn-ea"/>
              </a:rPr>
              <a:t>　　　　　</a:t>
            </a:r>
            <a:r>
              <a:rPr lang="en-US" altLang="ja-JP" sz="1600" b="1" dirty="0" smtClean="0">
                <a:latin typeface="+mn-ea"/>
              </a:rPr>
              <a:t>a</a:t>
            </a:r>
            <a:r>
              <a:rPr lang="ja-JP" altLang="en-US" sz="1600" b="1" dirty="0" err="1" smtClean="0">
                <a:latin typeface="+mn-ea"/>
              </a:rPr>
              <a:t>．</a:t>
            </a:r>
            <a:r>
              <a:rPr lang="ja-JP" altLang="en-US" sz="1600" b="1" dirty="0" smtClean="0">
                <a:latin typeface="+mn-ea"/>
              </a:rPr>
              <a:t> わかりやすく奇麗なプログラムを書くコツ</a:t>
            </a:r>
          </a:p>
          <a:p>
            <a:pPr>
              <a:buNone/>
            </a:pPr>
            <a:r>
              <a:rPr lang="ja-JP" altLang="en-US" sz="1600" b="1" dirty="0" smtClean="0">
                <a:latin typeface="+mn-ea"/>
              </a:rPr>
              <a:t>　　　　　</a:t>
            </a:r>
            <a:r>
              <a:rPr lang="en-US" altLang="ja-JP" sz="1600" b="1" dirty="0" smtClean="0">
                <a:latin typeface="+mn-ea"/>
              </a:rPr>
              <a:t>b</a:t>
            </a:r>
            <a:r>
              <a:rPr lang="ja-JP" altLang="en-US" sz="1600" b="1" dirty="0" err="1" smtClean="0">
                <a:latin typeface="+mn-ea"/>
              </a:rPr>
              <a:t>．</a:t>
            </a:r>
            <a:r>
              <a:rPr lang="ja-JP" altLang="en-US" sz="1600" b="1" dirty="0" smtClean="0">
                <a:latin typeface="+mn-ea"/>
              </a:rPr>
              <a:t>なぜ名前付けが重要か</a:t>
            </a:r>
            <a:r>
              <a:rPr lang="en-US" altLang="ja-JP" sz="1600" b="1" dirty="0" smtClean="0">
                <a:latin typeface="+mn-ea"/>
              </a:rPr>
              <a:t>?</a:t>
            </a:r>
          </a:p>
          <a:p>
            <a:pPr>
              <a:buNone/>
            </a:pPr>
            <a:r>
              <a:rPr lang="ja-JP" altLang="en-US" sz="1600" b="1" dirty="0" smtClean="0">
                <a:latin typeface="+mn-ea"/>
              </a:rPr>
              <a:t>　　　　　</a:t>
            </a:r>
            <a:r>
              <a:rPr lang="en-US" altLang="ja-JP" sz="1600" b="1" dirty="0" smtClean="0">
                <a:latin typeface="+mn-ea"/>
              </a:rPr>
              <a:t>c</a:t>
            </a:r>
            <a:r>
              <a:rPr lang="ja-JP" altLang="en-US" sz="1600" b="1" dirty="0" err="1" smtClean="0">
                <a:latin typeface="+mn-ea"/>
              </a:rPr>
              <a:t>．</a:t>
            </a:r>
            <a:r>
              <a:rPr lang="ja-JP" altLang="en-US" sz="1600" b="1" dirty="0" smtClean="0">
                <a:latin typeface="+mn-ea"/>
              </a:rPr>
              <a:t>重要なのは、「どう作るか」ではなく「何を作るか」に視点を変えること</a:t>
            </a:r>
          </a:p>
          <a:p>
            <a:pPr>
              <a:buNone/>
            </a:pPr>
            <a:r>
              <a:rPr lang="ja-JP" altLang="en-US" sz="1600" b="1" dirty="0" smtClean="0">
                <a:latin typeface="+mn-ea"/>
              </a:rPr>
              <a:t>　　　　　</a:t>
            </a:r>
            <a:r>
              <a:rPr lang="en-US" altLang="ja-JP" sz="1600" b="1" dirty="0" smtClean="0">
                <a:latin typeface="+mn-ea"/>
              </a:rPr>
              <a:t>e</a:t>
            </a:r>
            <a:r>
              <a:rPr lang="ja-JP" altLang="en-US" sz="1600" b="1" dirty="0" err="1" smtClean="0">
                <a:latin typeface="+mn-ea"/>
              </a:rPr>
              <a:t>．</a:t>
            </a:r>
            <a:r>
              <a:rPr lang="en-US" altLang="ja-JP" sz="1600" b="1" dirty="0" smtClean="0">
                <a:latin typeface="+mn-ea"/>
              </a:rPr>
              <a:t>UML </a:t>
            </a:r>
            <a:r>
              <a:rPr lang="ja-JP" altLang="en-US" sz="1600" b="1" dirty="0" smtClean="0">
                <a:latin typeface="+mn-ea"/>
              </a:rPr>
              <a:t>を使ってみよう</a:t>
            </a:r>
          </a:p>
          <a:p>
            <a:pPr>
              <a:buNone/>
            </a:pPr>
            <a:r>
              <a:rPr lang="ja-JP" altLang="en-US" sz="1600" b="1" dirty="0" smtClean="0">
                <a:latin typeface="+mn-ea"/>
              </a:rPr>
              <a:t>　　　　　</a:t>
            </a:r>
            <a:r>
              <a:rPr lang="en-US" altLang="ja-JP" sz="1600" b="1" dirty="0" smtClean="0">
                <a:latin typeface="+mn-ea"/>
              </a:rPr>
              <a:t>f</a:t>
            </a:r>
            <a:r>
              <a:rPr lang="ja-JP" altLang="en-US" sz="1600" b="1" dirty="0" err="1" smtClean="0">
                <a:latin typeface="+mn-ea"/>
              </a:rPr>
              <a:t>．</a:t>
            </a:r>
            <a:r>
              <a:rPr lang="ja-JP" altLang="en-US" sz="1600" b="1" dirty="0" smtClean="0">
                <a:latin typeface="+mn-ea"/>
              </a:rPr>
              <a:t>テストを行う意味とは</a:t>
            </a:r>
            <a:r>
              <a:rPr lang="en-US" altLang="ja-JP" sz="1600" b="1" dirty="0" smtClean="0">
                <a:latin typeface="+mn-ea"/>
              </a:rPr>
              <a:t>?</a:t>
            </a:r>
          </a:p>
          <a:p>
            <a:pPr>
              <a:buNone/>
            </a:pPr>
            <a:r>
              <a:rPr lang="ja-JP" altLang="en-US" sz="1600" b="1" dirty="0" smtClean="0">
                <a:latin typeface="+mn-ea"/>
              </a:rPr>
              <a:t>　　　６．設計の実習</a:t>
            </a:r>
          </a:p>
          <a:p>
            <a:pPr>
              <a:buNone/>
            </a:pPr>
            <a:r>
              <a:rPr lang="en-US" altLang="ja-JP" sz="1600" b="1" dirty="0" smtClean="0">
                <a:latin typeface="+mn-ea"/>
              </a:rPr>
              <a:t>Ⅲ</a:t>
            </a:r>
            <a:r>
              <a:rPr lang="ja-JP" altLang="en-US" sz="1600" b="1" dirty="0" err="1" smtClean="0">
                <a:latin typeface="+mn-ea"/>
              </a:rPr>
              <a:t>．</a:t>
            </a:r>
            <a:r>
              <a:rPr lang="ja-JP" altLang="en-US" sz="1600" b="1" dirty="0" smtClean="0">
                <a:latin typeface="+mn-ea"/>
              </a:rPr>
              <a:t>エンジニアとして能力を伸ばすためには</a:t>
            </a:r>
          </a:p>
          <a:p>
            <a:pPr>
              <a:buNone/>
            </a:pPr>
            <a:r>
              <a:rPr lang="ja-JP" altLang="en-US" sz="1600" b="1" dirty="0" smtClean="0">
                <a:latin typeface="+mn-ea"/>
              </a:rPr>
              <a:t>　　　１．問題解決能力を高めるには</a:t>
            </a:r>
          </a:p>
          <a:p>
            <a:pPr>
              <a:buNone/>
            </a:pPr>
            <a:r>
              <a:rPr lang="ja-JP" altLang="en-US" sz="1600" b="1" dirty="0" smtClean="0">
                <a:latin typeface="+mn-ea"/>
              </a:rPr>
              <a:t>　　　２．エンジニアとして過ごす「人生の時間の質」</a:t>
            </a:r>
            <a:endParaRPr kumimoji="1" lang="ja-JP" altLang="en-US" sz="1600" b="1" dirty="0">
              <a:latin typeface="+mn-ea"/>
            </a:endParaRPr>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11</a:t>
            </a:fld>
            <a:endParaRPr kumimoji="1" lang="ja-JP" altLang="en-US"/>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D562F402-0A84-4252-A759-3DB73E673A1E}" type="slidenum">
              <a:rPr lang="ja-JP" altLang="en-US"/>
              <a:pPr/>
              <a:t>110</a:t>
            </a:fld>
            <a:endParaRPr lang="ja-JP" altLang="en-US"/>
          </a:p>
        </p:txBody>
      </p:sp>
      <p:sp>
        <p:nvSpPr>
          <p:cNvPr id="121858" name="Rectangle 2"/>
          <p:cNvSpPr>
            <a:spLocks noGrp="1" noChangeArrowheads="1"/>
          </p:cNvSpPr>
          <p:nvPr>
            <p:ph type="title"/>
          </p:nvPr>
        </p:nvSpPr>
        <p:spPr/>
        <p:txBody>
          <a:bodyPr/>
          <a:lstStyle/>
          <a:p>
            <a:r>
              <a:rPr lang="en-US" altLang="ja-JP" b="1">
                <a:latin typeface="ＭＳＰゴシック,Bold" charset="-128"/>
                <a:ea typeface="ＭＳＰゴシック,Bold" charset="-128"/>
              </a:rPr>
              <a:t>MVC</a:t>
            </a:r>
            <a:r>
              <a:rPr lang="ja-JP" altLang="en-US" b="1">
                <a:latin typeface="ＭＳ明朝,Bold" charset="-128"/>
                <a:ea typeface="ＭＳ明朝,Bold" charset="-128"/>
              </a:rPr>
              <a:t>パターンの欠点</a:t>
            </a:r>
            <a:endParaRPr lang="ja-JP" altLang="en-US" b="1">
              <a:latin typeface="ＭＳゴシック,Bold" charset="-128"/>
            </a:endParaRPr>
          </a:p>
        </p:txBody>
      </p:sp>
      <p:sp>
        <p:nvSpPr>
          <p:cNvPr id="12185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ja-JP" sz="2800" b="1">
                <a:latin typeface="ＭＳ Ｐゴシック" pitchFamily="50" charset="-128"/>
              </a:rPr>
              <a:t>MVC</a:t>
            </a:r>
            <a:r>
              <a:rPr lang="ja-JP" altLang="en-US" sz="2800" b="1">
                <a:latin typeface="ＭＳ Ｐゴシック" pitchFamily="50" charset="-128"/>
              </a:rPr>
              <a:t>構造を常に構築するため、簡易な</a:t>
            </a:r>
            <a:r>
              <a:rPr lang="en-US" altLang="ja-JP" sz="2800" b="1">
                <a:latin typeface="ＭＳ Ｐゴシック" pitchFamily="50" charset="-128"/>
              </a:rPr>
              <a:t>GUI</a:t>
            </a:r>
            <a:r>
              <a:rPr lang="ja-JP" altLang="en-US" sz="2800" b="1">
                <a:latin typeface="ＭＳ Ｐゴシック" pitchFamily="50" charset="-128"/>
              </a:rPr>
              <a:t>の場合には必要以上に複雑な実装になることがある</a:t>
            </a:r>
          </a:p>
          <a:p>
            <a:pPr marL="533400" indent="-533400">
              <a:lnSpc>
                <a:spcPct val="90000"/>
              </a:lnSpc>
              <a:buFont typeface="Wingdings" pitchFamily="2" charset="2"/>
              <a:buAutoNum type="arabicPeriod"/>
            </a:pPr>
            <a:r>
              <a:rPr lang="en-US" altLang="ja-JP" sz="2800" b="1">
                <a:latin typeface="ＭＳ Ｐゴシック" pitchFamily="50" charset="-128"/>
              </a:rPr>
              <a:t>Model</a:t>
            </a:r>
            <a:r>
              <a:rPr lang="ja-JP" altLang="en-US" sz="2800" b="1">
                <a:latin typeface="ＭＳ Ｐゴシック" pitchFamily="50" charset="-128"/>
              </a:rPr>
              <a:t>が内部状態の更新伝播を熱心に行うと、</a:t>
            </a:r>
            <a:r>
              <a:rPr lang="en-US" altLang="ja-JP" sz="2800" b="1">
                <a:latin typeface="ＭＳ Ｐゴシック" pitchFamily="50" charset="-128"/>
              </a:rPr>
              <a:t>GUI</a:t>
            </a:r>
            <a:r>
              <a:rPr lang="ja-JP" altLang="en-US" sz="2800" b="1">
                <a:latin typeface="ＭＳ Ｐゴシック" pitchFamily="50" charset="-128"/>
              </a:rPr>
              <a:t>の書き換えが頻繁に発生する</a:t>
            </a:r>
          </a:p>
          <a:p>
            <a:pPr marL="533400" indent="-533400">
              <a:lnSpc>
                <a:spcPct val="90000"/>
              </a:lnSpc>
              <a:buFont typeface="Wingdings" pitchFamily="2" charset="2"/>
              <a:buAutoNum type="arabicPeriod"/>
            </a:pPr>
            <a:r>
              <a:rPr lang="en-US" altLang="ja-JP" sz="2800" b="1">
                <a:latin typeface="ＭＳ Ｐゴシック" pitchFamily="50" charset="-128"/>
              </a:rPr>
              <a:t>View</a:t>
            </a:r>
            <a:r>
              <a:rPr lang="ja-JP" altLang="en-US" sz="2800" b="1">
                <a:latin typeface="ＭＳ Ｐゴシック" pitchFamily="50" charset="-128"/>
              </a:rPr>
              <a:t>と</a:t>
            </a:r>
            <a:r>
              <a:rPr lang="en-US" altLang="ja-JP" sz="2800" b="1">
                <a:latin typeface="ＭＳ Ｐゴシック" pitchFamily="50" charset="-128"/>
              </a:rPr>
              <a:t>Controller</a:t>
            </a:r>
            <a:r>
              <a:rPr lang="ja-JP" altLang="en-US" sz="2800" b="1">
                <a:latin typeface="ＭＳ Ｐゴシック" pitchFamily="50" charset="-128"/>
              </a:rPr>
              <a:t>の依存関係が高く、個別の再利用は困難</a:t>
            </a:r>
          </a:p>
          <a:p>
            <a:pPr marL="533400" indent="-533400">
              <a:lnSpc>
                <a:spcPct val="90000"/>
              </a:lnSpc>
              <a:buFont typeface="Wingdings" pitchFamily="2" charset="2"/>
              <a:buAutoNum type="arabicPeriod"/>
            </a:pPr>
            <a:r>
              <a:rPr lang="en-US" altLang="ja-JP" sz="2800" b="1">
                <a:latin typeface="ＭＳ Ｐゴシック" pitchFamily="50" charset="-128"/>
              </a:rPr>
              <a:t>View</a:t>
            </a:r>
            <a:r>
              <a:rPr lang="ja-JP" altLang="en-US" sz="2800" b="1">
                <a:latin typeface="ＭＳ Ｐゴシック" pitchFamily="50" charset="-128"/>
              </a:rPr>
              <a:t>と</a:t>
            </a:r>
            <a:r>
              <a:rPr lang="en-US" altLang="ja-JP" sz="2800" b="1">
                <a:latin typeface="ＭＳ Ｐゴシック" pitchFamily="50" charset="-128"/>
              </a:rPr>
              <a:t>Controller</a:t>
            </a:r>
            <a:r>
              <a:rPr lang="ja-JP" altLang="en-US" sz="2800" b="1">
                <a:latin typeface="ＭＳ Ｐゴシック" pitchFamily="50" charset="-128"/>
              </a:rPr>
              <a:t>の</a:t>
            </a:r>
            <a:r>
              <a:rPr lang="en-US" altLang="ja-JP" sz="2800" b="1">
                <a:latin typeface="ＭＳ Ｐゴシック" pitchFamily="50" charset="-128"/>
              </a:rPr>
              <a:t>Model</a:t>
            </a:r>
            <a:r>
              <a:rPr lang="ja-JP" altLang="en-US" sz="2800" b="1">
                <a:latin typeface="ＭＳ Ｐゴシック" pitchFamily="50" charset="-128"/>
              </a:rPr>
              <a:t>への依存が高く、</a:t>
            </a:r>
            <a:r>
              <a:rPr lang="en-US" altLang="ja-JP" sz="2800" b="1">
                <a:latin typeface="ＭＳ Ｐゴシック" pitchFamily="50" charset="-128"/>
              </a:rPr>
              <a:t>Model</a:t>
            </a:r>
            <a:r>
              <a:rPr lang="ja-JP" altLang="en-US" sz="2800" b="1">
                <a:latin typeface="ＭＳ Ｐゴシック" pitchFamily="50" charset="-128"/>
              </a:rPr>
              <a:t>のインタフェース変更が</a:t>
            </a:r>
            <a:r>
              <a:rPr lang="en-US" altLang="ja-JP" sz="2800" b="1">
                <a:latin typeface="ＭＳ Ｐゴシック" pitchFamily="50" charset="-128"/>
              </a:rPr>
              <a:t>View</a:t>
            </a:r>
            <a:r>
              <a:rPr lang="ja-JP" altLang="en-US" sz="2800" b="1">
                <a:latin typeface="ＭＳ Ｐゴシック" pitchFamily="50" charset="-128"/>
              </a:rPr>
              <a:t>と</a:t>
            </a:r>
            <a:r>
              <a:rPr lang="en-US" altLang="ja-JP" sz="2800" b="1">
                <a:latin typeface="ＭＳ Ｐゴシック" pitchFamily="50" charset="-128"/>
              </a:rPr>
              <a:t>Controller</a:t>
            </a:r>
            <a:r>
              <a:rPr lang="ja-JP" altLang="en-US" sz="2800" b="1">
                <a:latin typeface="ＭＳ Ｐゴシック" pitchFamily="50" charset="-128"/>
              </a:rPr>
              <a:t>に影響を及ぼしてしまう</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2BC58AA6-E8CB-4248-9793-A5C3A0648664}" type="slidenum">
              <a:rPr lang="ja-JP" altLang="en-US"/>
              <a:pPr/>
              <a:t>111</a:t>
            </a:fld>
            <a:endParaRPr lang="ja-JP" altLang="en-US"/>
          </a:p>
        </p:txBody>
      </p:sp>
      <p:sp>
        <p:nvSpPr>
          <p:cNvPr id="122882" name="Rectangle 2"/>
          <p:cNvSpPr>
            <a:spLocks noGrp="1" noChangeArrowheads="1"/>
          </p:cNvSpPr>
          <p:nvPr>
            <p:ph type="title"/>
          </p:nvPr>
        </p:nvSpPr>
        <p:spPr/>
        <p:txBody>
          <a:bodyPr/>
          <a:lstStyle/>
          <a:p>
            <a:r>
              <a:rPr lang="en-US" altLang="ja-JP" b="1">
                <a:latin typeface="ＭＳ Ｐゴシック" pitchFamily="50" charset="-128"/>
              </a:rPr>
              <a:t>MVC</a:t>
            </a:r>
            <a:r>
              <a:rPr lang="ja-JP" altLang="en-US" b="1">
                <a:latin typeface="ＭＳ Ｐゴシック" pitchFamily="50" charset="-128"/>
              </a:rPr>
              <a:t>からの発展</a:t>
            </a:r>
          </a:p>
        </p:txBody>
      </p:sp>
      <p:sp>
        <p:nvSpPr>
          <p:cNvPr id="122883" name="Rectangle 3"/>
          <p:cNvSpPr>
            <a:spLocks noGrp="1" noChangeArrowheads="1"/>
          </p:cNvSpPr>
          <p:nvPr>
            <p:ph type="body" idx="1"/>
          </p:nvPr>
        </p:nvSpPr>
        <p:spPr>
          <a:xfrm>
            <a:off x="1219200" y="1905000"/>
            <a:ext cx="7772400" cy="4114800"/>
          </a:xfrm>
        </p:spPr>
        <p:txBody>
          <a:bodyPr>
            <a:normAutofit fontScale="92500" lnSpcReduction="10000"/>
          </a:bodyPr>
          <a:lstStyle/>
          <a:p>
            <a:pPr>
              <a:lnSpc>
                <a:spcPct val="90000"/>
              </a:lnSpc>
            </a:pPr>
            <a:r>
              <a:rPr lang="ja-JP" altLang="en-US" sz="2800" b="1">
                <a:latin typeface="ＭＳ Ｐゴシック" pitchFamily="50" charset="-128"/>
              </a:rPr>
              <a:t>現在のソフトウェア環境では</a:t>
            </a:r>
            <a:r>
              <a:rPr lang="en-US" altLang="ja-JP" sz="2800" b="1">
                <a:latin typeface="ＭＳ Ｐゴシック" pitchFamily="50" charset="-128"/>
              </a:rPr>
              <a:t>MVC</a:t>
            </a:r>
            <a:r>
              <a:rPr lang="ja-JP" altLang="en-US" sz="2800" b="1">
                <a:latin typeface="ＭＳ Ｐゴシック" pitchFamily="50" charset="-128"/>
              </a:rPr>
              <a:t>は</a:t>
            </a:r>
            <a:r>
              <a:rPr lang="en-US" altLang="ja-JP" sz="2800" b="1">
                <a:latin typeface="ＭＳ Ｐゴシック" pitchFamily="50" charset="-128"/>
              </a:rPr>
              <a:t>GUI</a:t>
            </a:r>
            <a:r>
              <a:rPr lang="ja-JP" altLang="en-US" sz="2800" b="1">
                <a:latin typeface="ＭＳ Ｐゴシック" pitchFamily="50" charset="-128"/>
              </a:rPr>
              <a:t>フレームワークに隠蔽</a:t>
            </a:r>
          </a:p>
          <a:p>
            <a:pPr>
              <a:lnSpc>
                <a:spcPct val="90000"/>
              </a:lnSpc>
            </a:pPr>
            <a:r>
              <a:rPr lang="en-US" altLang="ja-JP" sz="2800" b="1">
                <a:latin typeface="ＭＳ Ｐゴシック" pitchFamily="50" charset="-128"/>
              </a:rPr>
              <a:t>MVC</a:t>
            </a:r>
            <a:r>
              <a:rPr lang="ja-JP" altLang="en-US" sz="2800" b="1">
                <a:latin typeface="ＭＳ Ｐゴシック" pitchFamily="50" charset="-128"/>
              </a:rPr>
              <a:t>は現在では</a:t>
            </a:r>
            <a:r>
              <a:rPr lang="en-US" altLang="ja-JP" sz="2800" b="1">
                <a:latin typeface="ＭＳ Ｐゴシック" pitchFamily="50" charset="-128"/>
              </a:rPr>
              <a:t>M-VC</a:t>
            </a:r>
            <a:r>
              <a:rPr lang="ja-JP" altLang="en-US" sz="2800" b="1">
                <a:latin typeface="ＭＳ Ｐゴシック" pitchFamily="50" charset="-128"/>
              </a:rPr>
              <a:t>として様々なシステムやツールの基礎的なアーキテクチャとして応用されている [</a:t>
            </a:r>
            <a:r>
              <a:rPr lang="en-US" altLang="ja-JP" sz="2800" b="1">
                <a:latin typeface="ＭＳ Ｐゴシック" pitchFamily="50" charset="-128"/>
              </a:rPr>
              <a:t>Swing MVC </a:t>
            </a:r>
            <a:r>
              <a:rPr lang="ja-JP" altLang="en-US" sz="2800" b="1">
                <a:latin typeface="ＭＳ Ｐゴシック" pitchFamily="50" charset="-128"/>
              </a:rPr>
              <a:t>や</a:t>
            </a:r>
            <a:r>
              <a:rPr lang="en-US" altLang="ja-JP" sz="2800" b="1">
                <a:latin typeface="ＭＳ Ｐゴシック" pitchFamily="50" charset="-128"/>
              </a:rPr>
              <a:t>J2EE MVC]</a:t>
            </a:r>
          </a:p>
          <a:p>
            <a:pPr>
              <a:lnSpc>
                <a:spcPct val="90000"/>
              </a:lnSpc>
            </a:pPr>
            <a:r>
              <a:rPr lang="ja-JP" altLang="en-US" sz="2800" b="1">
                <a:latin typeface="ＭＳ Ｐゴシック" pitchFamily="50" charset="-128"/>
              </a:rPr>
              <a:t>これからは、もっとネットワークシステムを考慮したものや大局的な見地からシステム全体にアーキテクチャを見出せるアーキテクチャモデルが必要とされる</a:t>
            </a:r>
          </a:p>
          <a:p>
            <a:pPr lvl="1">
              <a:lnSpc>
                <a:spcPct val="90000"/>
              </a:lnSpc>
            </a:pPr>
            <a:r>
              <a:rPr lang="en-US" altLang="ja-JP" sz="2400" b="1">
                <a:latin typeface="ＭＳ Ｐゴシック" pitchFamily="50" charset="-128"/>
              </a:rPr>
              <a:t>PAC </a:t>
            </a:r>
            <a:r>
              <a:rPr lang="ja-JP" altLang="en-US" sz="2400" b="1">
                <a:latin typeface="ＭＳ Ｐゴシック" pitchFamily="50" charset="-128"/>
              </a:rPr>
              <a:t>パターン</a:t>
            </a:r>
          </a:p>
          <a:p>
            <a:pPr lvl="1">
              <a:lnSpc>
                <a:spcPct val="90000"/>
              </a:lnSpc>
            </a:pPr>
            <a:r>
              <a:rPr lang="en-US" altLang="ja-JP" sz="2400" b="1">
                <a:latin typeface="ＭＳ Ｐゴシック" pitchFamily="50" charset="-128"/>
              </a:rPr>
              <a:t>Layers </a:t>
            </a:r>
            <a:r>
              <a:rPr lang="ja-JP" altLang="en-US" sz="2400" b="1">
                <a:latin typeface="ＭＳ Ｐゴシック" pitchFamily="50" charset="-128"/>
              </a:rPr>
              <a:t>パターン</a:t>
            </a:r>
          </a:p>
          <a:p>
            <a:pPr lvl="2">
              <a:lnSpc>
                <a:spcPct val="90000"/>
              </a:lnSpc>
            </a:pPr>
            <a:r>
              <a:rPr lang="en-US" altLang="ja-JP" sz="2000" b="1">
                <a:latin typeface="ＭＳ Ｐゴシック" pitchFamily="50" charset="-128"/>
              </a:rPr>
              <a:t>BCE,PADD</a:t>
            </a:r>
            <a:endParaRPr lang="ja-JP" altLang="en-US" sz="2000">
              <a:latin typeface="ＭＳ Ｐゴシック" pitchFamily="50" charset="-128"/>
            </a:endParaRP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29" name="スライド番号プレースホルダ 5"/>
          <p:cNvSpPr>
            <a:spLocks noGrp="1"/>
          </p:cNvSpPr>
          <p:nvPr>
            <p:ph type="sldNum" sz="quarter" idx="12"/>
          </p:nvPr>
        </p:nvSpPr>
        <p:spPr/>
        <p:txBody>
          <a:bodyPr/>
          <a:lstStyle/>
          <a:p>
            <a:fld id="{7E805105-9D3E-4A6E-A010-074DFE32BC46}" type="slidenum">
              <a:rPr lang="ja-JP" altLang="en-US"/>
              <a:pPr/>
              <a:t>112</a:t>
            </a:fld>
            <a:endParaRPr lang="ja-JP" altLang="en-US"/>
          </a:p>
        </p:txBody>
      </p:sp>
      <p:sp>
        <p:nvSpPr>
          <p:cNvPr id="209922" name="Rectangle 2"/>
          <p:cNvSpPr>
            <a:spLocks noGrp="1" noChangeArrowheads="1"/>
          </p:cNvSpPr>
          <p:nvPr>
            <p:ph type="title"/>
          </p:nvPr>
        </p:nvSpPr>
        <p:spPr/>
        <p:txBody>
          <a:bodyPr/>
          <a:lstStyle/>
          <a:p>
            <a:r>
              <a:rPr lang="en-US" altLang="ja-JP">
                <a:latin typeface="ＭＳ Ｐゴシック" pitchFamily="50" charset="-128"/>
              </a:rPr>
              <a:t>MVC0 </a:t>
            </a:r>
            <a:r>
              <a:rPr lang="ja-JP" altLang="en-US">
                <a:latin typeface="ＭＳ Ｐゴシック" pitchFamily="50" charset="-128"/>
              </a:rPr>
              <a:t>と </a:t>
            </a:r>
            <a:r>
              <a:rPr lang="en-US" altLang="ja-JP">
                <a:latin typeface="ＭＳ Ｐゴシック" pitchFamily="50" charset="-128"/>
              </a:rPr>
              <a:t>MVC2</a:t>
            </a:r>
          </a:p>
        </p:txBody>
      </p:sp>
      <p:sp>
        <p:nvSpPr>
          <p:cNvPr id="209923" name="Rectangle 3"/>
          <p:cNvSpPr>
            <a:spLocks noGrp="1" noChangeArrowheads="1"/>
          </p:cNvSpPr>
          <p:nvPr>
            <p:ph type="body" idx="1"/>
          </p:nvPr>
        </p:nvSpPr>
        <p:spPr>
          <a:xfrm>
            <a:off x="1182688" y="2017713"/>
            <a:ext cx="7772400" cy="573087"/>
          </a:xfrm>
        </p:spPr>
        <p:txBody>
          <a:bodyPr/>
          <a:lstStyle/>
          <a:p>
            <a:pPr>
              <a:lnSpc>
                <a:spcPct val="90000"/>
              </a:lnSpc>
            </a:pPr>
            <a:r>
              <a:rPr lang="ja-JP" altLang="en-US"/>
              <a:t>古典的な </a:t>
            </a:r>
            <a:r>
              <a:rPr lang="en-US" altLang="ja-JP"/>
              <a:t>Smalltalk MVC</a:t>
            </a:r>
          </a:p>
        </p:txBody>
      </p:sp>
      <p:sp>
        <p:nvSpPr>
          <p:cNvPr id="209924" name="Rectangle 4"/>
          <p:cNvSpPr>
            <a:spLocks noChangeArrowheads="1"/>
          </p:cNvSpPr>
          <p:nvPr/>
        </p:nvSpPr>
        <p:spPr bwMode="auto">
          <a:xfrm>
            <a:off x="2743200" y="2819400"/>
            <a:ext cx="2514600" cy="10668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Controller</a:t>
            </a:r>
          </a:p>
        </p:txBody>
      </p:sp>
      <p:sp>
        <p:nvSpPr>
          <p:cNvPr id="209928" name="Text Box 8"/>
          <p:cNvSpPr txBox="1">
            <a:spLocks noChangeArrowheads="1"/>
          </p:cNvSpPr>
          <p:nvPr/>
        </p:nvSpPr>
        <p:spPr bwMode="auto">
          <a:xfrm>
            <a:off x="663575" y="4940300"/>
            <a:ext cx="784225" cy="457200"/>
          </a:xfrm>
          <a:prstGeom prst="rect">
            <a:avLst/>
          </a:prstGeom>
          <a:noFill/>
          <a:ln w="9525">
            <a:noFill/>
            <a:miter lim="800000"/>
            <a:headEnd/>
            <a:tailEnd/>
          </a:ln>
          <a:effectLst/>
        </p:spPr>
        <p:txBody>
          <a:bodyPr wrap="none" anchor="b">
            <a:spAutoFit/>
          </a:bodyPr>
          <a:lstStyle/>
          <a:p>
            <a:r>
              <a:rPr lang="en-US" altLang="ja-JP" sz="2400">
                <a:latin typeface="ＭＳ Ｐゴシック" pitchFamily="50" charset="-128"/>
              </a:rPr>
              <a:t>User</a:t>
            </a:r>
          </a:p>
        </p:txBody>
      </p:sp>
      <p:sp>
        <p:nvSpPr>
          <p:cNvPr id="209929" name="Oval 9"/>
          <p:cNvSpPr>
            <a:spLocks noChangeArrowheads="1"/>
          </p:cNvSpPr>
          <p:nvPr/>
        </p:nvSpPr>
        <p:spPr bwMode="auto">
          <a:xfrm>
            <a:off x="914400" y="3886200"/>
            <a:ext cx="304800" cy="304800"/>
          </a:xfrm>
          <a:prstGeom prst="ellipse">
            <a:avLst/>
          </a:prstGeom>
          <a:noFill/>
          <a:ln w="19050">
            <a:solidFill>
              <a:schemeClr val="tx1"/>
            </a:solidFill>
            <a:round/>
            <a:headEnd/>
            <a:tailEnd/>
          </a:ln>
          <a:effectLst/>
        </p:spPr>
        <p:txBody>
          <a:bodyPr wrap="none" anchor="ctr"/>
          <a:lstStyle/>
          <a:p>
            <a:endParaRPr lang="ja-JP" altLang="en-US"/>
          </a:p>
        </p:txBody>
      </p:sp>
      <p:sp>
        <p:nvSpPr>
          <p:cNvPr id="209930" name="Line 10"/>
          <p:cNvSpPr>
            <a:spLocks noChangeShapeType="1"/>
          </p:cNvSpPr>
          <p:nvPr/>
        </p:nvSpPr>
        <p:spPr bwMode="auto">
          <a:xfrm>
            <a:off x="762000" y="4343400"/>
            <a:ext cx="609600" cy="0"/>
          </a:xfrm>
          <a:prstGeom prst="line">
            <a:avLst/>
          </a:prstGeom>
          <a:noFill/>
          <a:ln w="19050">
            <a:solidFill>
              <a:schemeClr val="tx1"/>
            </a:solidFill>
            <a:round/>
            <a:headEnd/>
            <a:tailEnd/>
          </a:ln>
          <a:effectLst/>
        </p:spPr>
        <p:txBody>
          <a:bodyPr anchor="b"/>
          <a:lstStyle/>
          <a:p>
            <a:endParaRPr lang="ja-JP" altLang="en-US"/>
          </a:p>
        </p:txBody>
      </p:sp>
      <p:sp>
        <p:nvSpPr>
          <p:cNvPr id="209931" name="Line 11"/>
          <p:cNvSpPr>
            <a:spLocks noChangeShapeType="1"/>
          </p:cNvSpPr>
          <p:nvPr/>
        </p:nvSpPr>
        <p:spPr bwMode="auto">
          <a:xfrm>
            <a:off x="1066800" y="4191000"/>
            <a:ext cx="0" cy="381000"/>
          </a:xfrm>
          <a:prstGeom prst="line">
            <a:avLst/>
          </a:prstGeom>
          <a:noFill/>
          <a:ln w="19050">
            <a:solidFill>
              <a:schemeClr val="tx1"/>
            </a:solidFill>
            <a:round/>
            <a:headEnd/>
            <a:tailEnd/>
          </a:ln>
          <a:effectLst/>
        </p:spPr>
        <p:txBody>
          <a:bodyPr anchor="b"/>
          <a:lstStyle/>
          <a:p>
            <a:endParaRPr lang="ja-JP" altLang="en-US"/>
          </a:p>
        </p:txBody>
      </p:sp>
      <p:sp>
        <p:nvSpPr>
          <p:cNvPr id="209932" name="Line 12"/>
          <p:cNvSpPr>
            <a:spLocks noChangeShapeType="1"/>
          </p:cNvSpPr>
          <p:nvPr/>
        </p:nvSpPr>
        <p:spPr bwMode="auto">
          <a:xfrm>
            <a:off x="1066800" y="4572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09933" name="Line 13"/>
          <p:cNvSpPr>
            <a:spLocks noChangeShapeType="1"/>
          </p:cNvSpPr>
          <p:nvPr/>
        </p:nvSpPr>
        <p:spPr bwMode="auto">
          <a:xfrm flipH="1">
            <a:off x="838200" y="4572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09935" name="Text Box 15"/>
          <p:cNvSpPr txBox="1">
            <a:spLocks noChangeArrowheads="1"/>
          </p:cNvSpPr>
          <p:nvPr/>
        </p:nvSpPr>
        <p:spPr bwMode="auto">
          <a:xfrm>
            <a:off x="1295400" y="3276600"/>
            <a:ext cx="1066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入力する</a:t>
            </a:r>
          </a:p>
        </p:txBody>
      </p:sp>
      <p:sp>
        <p:nvSpPr>
          <p:cNvPr id="209937" name="Rectangle 17"/>
          <p:cNvSpPr>
            <a:spLocks noChangeArrowheads="1"/>
          </p:cNvSpPr>
          <p:nvPr/>
        </p:nvSpPr>
        <p:spPr bwMode="auto">
          <a:xfrm>
            <a:off x="6248400" y="3810000"/>
            <a:ext cx="2514600" cy="10668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Model</a:t>
            </a:r>
          </a:p>
        </p:txBody>
      </p:sp>
      <p:sp>
        <p:nvSpPr>
          <p:cNvPr id="209943" name="Line 23"/>
          <p:cNvSpPr>
            <a:spLocks noChangeShapeType="1"/>
          </p:cNvSpPr>
          <p:nvPr/>
        </p:nvSpPr>
        <p:spPr bwMode="auto">
          <a:xfrm flipV="1">
            <a:off x="1447800" y="3352800"/>
            <a:ext cx="1295400" cy="914400"/>
          </a:xfrm>
          <a:prstGeom prst="line">
            <a:avLst/>
          </a:prstGeom>
          <a:noFill/>
          <a:ln w="19050">
            <a:solidFill>
              <a:schemeClr val="tx1"/>
            </a:solidFill>
            <a:round/>
            <a:headEnd/>
            <a:tailEnd type="arrow" w="med" len="med"/>
          </a:ln>
          <a:effectLst/>
        </p:spPr>
        <p:txBody>
          <a:bodyPr anchor="b"/>
          <a:lstStyle/>
          <a:p>
            <a:endParaRPr lang="ja-JP" altLang="en-US"/>
          </a:p>
        </p:txBody>
      </p:sp>
      <p:sp>
        <p:nvSpPr>
          <p:cNvPr id="209944" name="Text Box 24"/>
          <p:cNvSpPr txBox="1">
            <a:spLocks noChangeArrowheads="1"/>
          </p:cNvSpPr>
          <p:nvPr/>
        </p:nvSpPr>
        <p:spPr bwMode="auto">
          <a:xfrm>
            <a:off x="5791200" y="2667000"/>
            <a:ext cx="1066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操作する</a:t>
            </a:r>
          </a:p>
        </p:txBody>
      </p:sp>
      <p:sp>
        <p:nvSpPr>
          <p:cNvPr id="209945" name="Line 25"/>
          <p:cNvSpPr>
            <a:spLocks noChangeShapeType="1"/>
          </p:cNvSpPr>
          <p:nvPr/>
        </p:nvSpPr>
        <p:spPr bwMode="auto">
          <a:xfrm>
            <a:off x="7467600" y="3124200"/>
            <a:ext cx="0" cy="685800"/>
          </a:xfrm>
          <a:prstGeom prst="line">
            <a:avLst/>
          </a:prstGeom>
          <a:noFill/>
          <a:ln w="19050">
            <a:solidFill>
              <a:schemeClr val="tx1"/>
            </a:solidFill>
            <a:round/>
            <a:headEnd/>
            <a:tailEnd type="arrow" w="med" len="med"/>
          </a:ln>
          <a:effectLst/>
        </p:spPr>
        <p:txBody>
          <a:bodyPr anchor="b"/>
          <a:lstStyle/>
          <a:p>
            <a:endParaRPr lang="ja-JP" altLang="en-US"/>
          </a:p>
        </p:txBody>
      </p:sp>
      <p:sp>
        <p:nvSpPr>
          <p:cNvPr id="209946" name="Rectangle 26"/>
          <p:cNvSpPr>
            <a:spLocks noChangeArrowheads="1"/>
          </p:cNvSpPr>
          <p:nvPr/>
        </p:nvSpPr>
        <p:spPr bwMode="auto">
          <a:xfrm>
            <a:off x="2743200" y="5029200"/>
            <a:ext cx="2514600" cy="10668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View</a:t>
            </a:r>
          </a:p>
        </p:txBody>
      </p:sp>
      <p:sp>
        <p:nvSpPr>
          <p:cNvPr id="209947" name="Text Box 27"/>
          <p:cNvSpPr txBox="1">
            <a:spLocks noChangeArrowheads="1"/>
          </p:cNvSpPr>
          <p:nvPr/>
        </p:nvSpPr>
        <p:spPr bwMode="auto">
          <a:xfrm>
            <a:off x="1447800" y="5348288"/>
            <a:ext cx="1066800" cy="366712"/>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出力する</a:t>
            </a:r>
          </a:p>
        </p:txBody>
      </p:sp>
      <p:sp>
        <p:nvSpPr>
          <p:cNvPr id="209948" name="Line 28"/>
          <p:cNvSpPr>
            <a:spLocks noChangeShapeType="1"/>
          </p:cNvSpPr>
          <p:nvPr/>
        </p:nvSpPr>
        <p:spPr bwMode="auto">
          <a:xfrm flipH="1" flipV="1">
            <a:off x="1447800" y="4724400"/>
            <a:ext cx="1295400" cy="838200"/>
          </a:xfrm>
          <a:prstGeom prst="line">
            <a:avLst/>
          </a:prstGeom>
          <a:noFill/>
          <a:ln w="19050">
            <a:solidFill>
              <a:schemeClr val="tx1"/>
            </a:solidFill>
            <a:round/>
            <a:headEnd/>
            <a:tailEnd type="arrow" w="med" len="med"/>
          </a:ln>
          <a:effectLst/>
        </p:spPr>
        <p:txBody>
          <a:bodyPr anchor="b"/>
          <a:lstStyle/>
          <a:p>
            <a:endParaRPr lang="ja-JP" altLang="en-US"/>
          </a:p>
        </p:txBody>
      </p:sp>
      <p:sp>
        <p:nvSpPr>
          <p:cNvPr id="209949" name="Line 29"/>
          <p:cNvSpPr>
            <a:spLocks noChangeShapeType="1"/>
          </p:cNvSpPr>
          <p:nvPr/>
        </p:nvSpPr>
        <p:spPr bwMode="auto">
          <a:xfrm>
            <a:off x="5257800" y="3124200"/>
            <a:ext cx="2209800" cy="0"/>
          </a:xfrm>
          <a:prstGeom prst="line">
            <a:avLst/>
          </a:prstGeom>
          <a:noFill/>
          <a:ln w="19050">
            <a:solidFill>
              <a:schemeClr val="tx1"/>
            </a:solidFill>
            <a:round/>
            <a:headEnd/>
            <a:tailEnd/>
          </a:ln>
          <a:effectLst/>
        </p:spPr>
        <p:txBody>
          <a:bodyPr anchor="b"/>
          <a:lstStyle/>
          <a:p>
            <a:endParaRPr lang="ja-JP" altLang="en-US"/>
          </a:p>
        </p:txBody>
      </p:sp>
      <p:sp>
        <p:nvSpPr>
          <p:cNvPr id="209952" name="Line 32"/>
          <p:cNvSpPr>
            <a:spLocks noChangeShapeType="1"/>
          </p:cNvSpPr>
          <p:nvPr/>
        </p:nvSpPr>
        <p:spPr bwMode="auto">
          <a:xfrm>
            <a:off x="5257800" y="5562600"/>
            <a:ext cx="2209800" cy="0"/>
          </a:xfrm>
          <a:prstGeom prst="line">
            <a:avLst/>
          </a:prstGeom>
          <a:noFill/>
          <a:ln w="19050">
            <a:solidFill>
              <a:schemeClr val="tx1"/>
            </a:solidFill>
            <a:round/>
            <a:headEnd/>
            <a:tailEnd/>
          </a:ln>
          <a:effectLst/>
        </p:spPr>
        <p:txBody>
          <a:bodyPr anchor="b"/>
          <a:lstStyle/>
          <a:p>
            <a:endParaRPr lang="ja-JP" altLang="en-US"/>
          </a:p>
        </p:txBody>
      </p:sp>
      <p:sp>
        <p:nvSpPr>
          <p:cNvPr id="209953" name="Text Box 33"/>
          <p:cNvSpPr txBox="1">
            <a:spLocks noChangeArrowheads="1"/>
          </p:cNvSpPr>
          <p:nvPr/>
        </p:nvSpPr>
        <p:spPr bwMode="auto">
          <a:xfrm>
            <a:off x="5334000" y="5638800"/>
            <a:ext cx="3352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 更新の通知 / 情報の取得 →</a:t>
            </a:r>
          </a:p>
        </p:txBody>
      </p:sp>
      <p:sp>
        <p:nvSpPr>
          <p:cNvPr id="209954" name="Line 34"/>
          <p:cNvSpPr>
            <a:spLocks noChangeShapeType="1"/>
          </p:cNvSpPr>
          <p:nvPr/>
        </p:nvSpPr>
        <p:spPr bwMode="auto">
          <a:xfrm flipH="1">
            <a:off x="7467600" y="4876800"/>
            <a:ext cx="0" cy="685800"/>
          </a:xfrm>
          <a:prstGeom prst="line">
            <a:avLst/>
          </a:prstGeom>
          <a:noFill/>
          <a:ln w="19050">
            <a:solidFill>
              <a:schemeClr val="tx1"/>
            </a:solidFill>
            <a:round/>
            <a:headEnd/>
            <a:tailEnd/>
          </a:ln>
          <a:effectLst/>
        </p:spPr>
        <p:txBody>
          <a:bodyPr anchor="b"/>
          <a:lstStyle/>
          <a:p>
            <a:endParaRPr lang="ja-JP" altLang="en-US"/>
          </a:p>
        </p:txBody>
      </p:sp>
      <p:sp>
        <p:nvSpPr>
          <p:cNvPr id="209956" name="Text Box 36"/>
          <p:cNvSpPr txBox="1">
            <a:spLocks noChangeArrowheads="1"/>
          </p:cNvSpPr>
          <p:nvPr/>
        </p:nvSpPr>
        <p:spPr bwMode="auto">
          <a:xfrm>
            <a:off x="5334000" y="31242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09957" name="Text Box 37"/>
          <p:cNvSpPr txBox="1">
            <a:spLocks noChangeArrowheads="1"/>
          </p:cNvSpPr>
          <p:nvPr/>
        </p:nvSpPr>
        <p:spPr bwMode="auto">
          <a:xfrm>
            <a:off x="5334000" y="3124200"/>
            <a:ext cx="533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09958" name="Text Box 38"/>
          <p:cNvSpPr txBox="1">
            <a:spLocks noChangeArrowheads="1"/>
          </p:cNvSpPr>
          <p:nvPr/>
        </p:nvSpPr>
        <p:spPr bwMode="auto">
          <a:xfrm>
            <a:off x="7162800" y="31242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09959" name="Text Box 39"/>
          <p:cNvSpPr txBox="1">
            <a:spLocks noChangeArrowheads="1"/>
          </p:cNvSpPr>
          <p:nvPr/>
        </p:nvSpPr>
        <p:spPr bwMode="auto">
          <a:xfrm>
            <a:off x="5257800" y="5181600"/>
            <a:ext cx="533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09960" name="Text Box 40"/>
          <p:cNvSpPr txBox="1">
            <a:spLocks noChangeArrowheads="1"/>
          </p:cNvSpPr>
          <p:nvPr/>
        </p:nvSpPr>
        <p:spPr bwMode="auto">
          <a:xfrm>
            <a:off x="7162800" y="48768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33" name="スライド番号プレースホルダ 5"/>
          <p:cNvSpPr>
            <a:spLocks noGrp="1"/>
          </p:cNvSpPr>
          <p:nvPr>
            <p:ph type="sldNum" sz="quarter" idx="12"/>
          </p:nvPr>
        </p:nvSpPr>
        <p:spPr/>
        <p:txBody>
          <a:bodyPr/>
          <a:lstStyle/>
          <a:p>
            <a:fld id="{BA64BA0F-8510-44E0-8740-FA3CC330371B}" type="slidenum">
              <a:rPr lang="ja-JP" altLang="en-US"/>
              <a:pPr/>
              <a:t>113</a:t>
            </a:fld>
            <a:endParaRPr lang="ja-JP" altLang="en-US"/>
          </a:p>
        </p:txBody>
      </p:sp>
      <p:sp>
        <p:nvSpPr>
          <p:cNvPr id="210946" name="Rectangle 2"/>
          <p:cNvSpPr>
            <a:spLocks noGrp="1" noChangeArrowheads="1"/>
          </p:cNvSpPr>
          <p:nvPr>
            <p:ph type="title"/>
          </p:nvPr>
        </p:nvSpPr>
        <p:spPr/>
        <p:txBody>
          <a:bodyPr/>
          <a:lstStyle/>
          <a:p>
            <a:r>
              <a:rPr lang="en-US" altLang="ja-JP">
                <a:latin typeface="ＭＳ Ｐゴシック" pitchFamily="50" charset="-128"/>
              </a:rPr>
              <a:t>MVC2</a:t>
            </a:r>
          </a:p>
        </p:txBody>
      </p:sp>
      <p:sp>
        <p:nvSpPr>
          <p:cNvPr id="210947" name="Rectangle 3"/>
          <p:cNvSpPr>
            <a:spLocks noGrp="1" noChangeArrowheads="1"/>
          </p:cNvSpPr>
          <p:nvPr>
            <p:ph type="body" idx="1"/>
          </p:nvPr>
        </p:nvSpPr>
        <p:spPr>
          <a:xfrm>
            <a:off x="1182688" y="2017713"/>
            <a:ext cx="3617912" cy="573087"/>
          </a:xfrm>
        </p:spPr>
        <p:txBody>
          <a:bodyPr/>
          <a:lstStyle/>
          <a:p>
            <a:pPr>
              <a:lnSpc>
                <a:spcPct val="90000"/>
              </a:lnSpc>
            </a:pPr>
            <a:r>
              <a:rPr lang="en-US" altLang="ja-JP">
                <a:latin typeface="ＭＳ Ｐゴシック" pitchFamily="50" charset="-128"/>
              </a:rPr>
              <a:t>J2EE </a:t>
            </a:r>
            <a:r>
              <a:rPr lang="ja-JP" altLang="en-US">
                <a:latin typeface="ＭＳ Ｐゴシック" pitchFamily="50" charset="-128"/>
              </a:rPr>
              <a:t>の </a:t>
            </a:r>
            <a:r>
              <a:rPr lang="en-US" altLang="ja-JP">
                <a:latin typeface="ＭＳ Ｐゴシック" pitchFamily="50" charset="-128"/>
              </a:rPr>
              <a:t>MVC</a:t>
            </a:r>
          </a:p>
        </p:txBody>
      </p:sp>
      <p:sp>
        <p:nvSpPr>
          <p:cNvPr id="210948" name="Rectangle 4"/>
          <p:cNvSpPr>
            <a:spLocks noChangeArrowheads="1"/>
          </p:cNvSpPr>
          <p:nvPr/>
        </p:nvSpPr>
        <p:spPr bwMode="auto">
          <a:xfrm>
            <a:off x="2743200" y="2667000"/>
            <a:ext cx="2514600" cy="12192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Controller</a:t>
            </a:r>
          </a:p>
        </p:txBody>
      </p:sp>
      <p:sp>
        <p:nvSpPr>
          <p:cNvPr id="210949" name="Text Box 5"/>
          <p:cNvSpPr txBox="1">
            <a:spLocks noChangeArrowheads="1"/>
          </p:cNvSpPr>
          <p:nvPr/>
        </p:nvSpPr>
        <p:spPr bwMode="auto">
          <a:xfrm>
            <a:off x="663575" y="4940300"/>
            <a:ext cx="784225" cy="457200"/>
          </a:xfrm>
          <a:prstGeom prst="rect">
            <a:avLst/>
          </a:prstGeom>
          <a:noFill/>
          <a:ln w="9525">
            <a:noFill/>
            <a:miter lim="800000"/>
            <a:headEnd/>
            <a:tailEnd/>
          </a:ln>
          <a:effectLst/>
        </p:spPr>
        <p:txBody>
          <a:bodyPr wrap="none" anchor="b">
            <a:spAutoFit/>
          </a:bodyPr>
          <a:lstStyle/>
          <a:p>
            <a:r>
              <a:rPr lang="en-US" altLang="ja-JP" sz="2400">
                <a:latin typeface="ＭＳ Ｐゴシック" pitchFamily="50" charset="-128"/>
              </a:rPr>
              <a:t>User</a:t>
            </a:r>
          </a:p>
        </p:txBody>
      </p:sp>
      <p:sp>
        <p:nvSpPr>
          <p:cNvPr id="210950" name="Oval 6"/>
          <p:cNvSpPr>
            <a:spLocks noChangeArrowheads="1"/>
          </p:cNvSpPr>
          <p:nvPr/>
        </p:nvSpPr>
        <p:spPr bwMode="auto">
          <a:xfrm>
            <a:off x="914400" y="3886200"/>
            <a:ext cx="304800" cy="304800"/>
          </a:xfrm>
          <a:prstGeom prst="ellipse">
            <a:avLst/>
          </a:prstGeom>
          <a:noFill/>
          <a:ln w="19050">
            <a:solidFill>
              <a:schemeClr val="tx1"/>
            </a:solidFill>
            <a:round/>
            <a:headEnd/>
            <a:tailEnd/>
          </a:ln>
          <a:effectLst/>
        </p:spPr>
        <p:txBody>
          <a:bodyPr wrap="none" anchor="ctr"/>
          <a:lstStyle/>
          <a:p>
            <a:endParaRPr lang="ja-JP" altLang="en-US"/>
          </a:p>
        </p:txBody>
      </p:sp>
      <p:sp>
        <p:nvSpPr>
          <p:cNvPr id="210951" name="Line 7"/>
          <p:cNvSpPr>
            <a:spLocks noChangeShapeType="1"/>
          </p:cNvSpPr>
          <p:nvPr/>
        </p:nvSpPr>
        <p:spPr bwMode="auto">
          <a:xfrm>
            <a:off x="762000" y="4343400"/>
            <a:ext cx="609600" cy="0"/>
          </a:xfrm>
          <a:prstGeom prst="line">
            <a:avLst/>
          </a:prstGeom>
          <a:noFill/>
          <a:ln w="19050">
            <a:solidFill>
              <a:schemeClr val="tx1"/>
            </a:solidFill>
            <a:round/>
            <a:headEnd/>
            <a:tailEnd/>
          </a:ln>
          <a:effectLst/>
        </p:spPr>
        <p:txBody>
          <a:bodyPr anchor="b"/>
          <a:lstStyle/>
          <a:p>
            <a:endParaRPr lang="ja-JP" altLang="en-US"/>
          </a:p>
        </p:txBody>
      </p:sp>
      <p:sp>
        <p:nvSpPr>
          <p:cNvPr id="210952" name="Line 8"/>
          <p:cNvSpPr>
            <a:spLocks noChangeShapeType="1"/>
          </p:cNvSpPr>
          <p:nvPr/>
        </p:nvSpPr>
        <p:spPr bwMode="auto">
          <a:xfrm>
            <a:off x="1066800" y="4191000"/>
            <a:ext cx="0" cy="381000"/>
          </a:xfrm>
          <a:prstGeom prst="line">
            <a:avLst/>
          </a:prstGeom>
          <a:noFill/>
          <a:ln w="19050">
            <a:solidFill>
              <a:schemeClr val="tx1"/>
            </a:solidFill>
            <a:round/>
            <a:headEnd/>
            <a:tailEnd/>
          </a:ln>
          <a:effectLst/>
        </p:spPr>
        <p:txBody>
          <a:bodyPr anchor="b"/>
          <a:lstStyle/>
          <a:p>
            <a:endParaRPr lang="ja-JP" altLang="en-US"/>
          </a:p>
        </p:txBody>
      </p:sp>
      <p:sp>
        <p:nvSpPr>
          <p:cNvPr id="210953" name="Line 9"/>
          <p:cNvSpPr>
            <a:spLocks noChangeShapeType="1"/>
          </p:cNvSpPr>
          <p:nvPr/>
        </p:nvSpPr>
        <p:spPr bwMode="auto">
          <a:xfrm>
            <a:off x="1066800" y="4572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0954" name="Line 10"/>
          <p:cNvSpPr>
            <a:spLocks noChangeShapeType="1"/>
          </p:cNvSpPr>
          <p:nvPr/>
        </p:nvSpPr>
        <p:spPr bwMode="auto">
          <a:xfrm flipH="1">
            <a:off x="838200" y="4572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0955" name="Text Box 11"/>
          <p:cNvSpPr txBox="1">
            <a:spLocks noChangeArrowheads="1"/>
          </p:cNvSpPr>
          <p:nvPr/>
        </p:nvSpPr>
        <p:spPr bwMode="auto">
          <a:xfrm>
            <a:off x="1295400" y="3276600"/>
            <a:ext cx="1066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入力する </a:t>
            </a:r>
          </a:p>
        </p:txBody>
      </p:sp>
      <p:sp>
        <p:nvSpPr>
          <p:cNvPr id="210956" name="Rectangle 12"/>
          <p:cNvSpPr>
            <a:spLocks noChangeArrowheads="1"/>
          </p:cNvSpPr>
          <p:nvPr/>
        </p:nvSpPr>
        <p:spPr bwMode="auto">
          <a:xfrm>
            <a:off x="6248400" y="3886200"/>
            <a:ext cx="2514600" cy="12192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Model</a:t>
            </a:r>
          </a:p>
        </p:txBody>
      </p:sp>
      <p:sp>
        <p:nvSpPr>
          <p:cNvPr id="210957" name="Line 13"/>
          <p:cNvSpPr>
            <a:spLocks noChangeShapeType="1"/>
          </p:cNvSpPr>
          <p:nvPr/>
        </p:nvSpPr>
        <p:spPr bwMode="auto">
          <a:xfrm flipV="1">
            <a:off x="1447800" y="3352800"/>
            <a:ext cx="1295400" cy="9144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0958" name="Text Box 14"/>
          <p:cNvSpPr txBox="1">
            <a:spLocks noChangeArrowheads="1"/>
          </p:cNvSpPr>
          <p:nvPr/>
        </p:nvSpPr>
        <p:spPr bwMode="auto">
          <a:xfrm>
            <a:off x="5791200" y="2895600"/>
            <a:ext cx="1066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操作する</a:t>
            </a:r>
          </a:p>
        </p:txBody>
      </p:sp>
      <p:sp>
        <p:nvSpPr>
          <p:cNvPr id="210959" name="Line 15"/>
          <p:cNvSpPr>
            <a:spLocks noChangeShapeType="1"/>
          </p:cNvSpPr>
          <p:nvPr/>
        </p:nvSpPr>
        <p:spPr bwMode="auto">
          <a:xfrm>
            <a:off x="7467600" y="3276600"/>
            <a:ext cx="0" cy="6096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0960" name="Rectangle 16"/>
          <p:cNvSpPr>
            <a:spLocks noChangeArrowheads="1"/>
          </p:cNvSpPr>
          <p:nvPr/>
        </p:nvSpPr>
        <p:spPr bwMode="auto">
          <a:xfrm>
            <a:off x="2743200" y="5029200"/>
            <a:ext cx="2514600" cy="12192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View</a:t>
            </a:r>
          </a:p>
        </p:txBody>
      </p:sp>
      <p:sp>
        <p:nvSpPr>
          <p:cNvPr id="210961" name="Text Box 17"/>
          <p:cNvSpPr txBox="1">
            <a:spLocks noChangeArrowheads="1"/>
          </p:cNvSpPr>
          <p:nvPr/>
        </p:nvSpPr>
        <p:spPr bwMode="auto">
          <a:xfrm>
            <a:off x="1447800" y="5348288"/>
            <a:ext cx="1066800" cy="366712"/>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出力する</a:t>
            </a:r>
          </a:p>
        </p:txBody>
      </p:sp>
      <p:sp>
        <p:nvSpPr>
          <p:cNvPr id="210962" name="Line 18"/>
          <p:cNvSpPr>
            <a:spLocks noChangeShapeType="1"/>
          </p:cNvSpPr>
          <p:nvPr/>
        </p:nvSpPr>
        <p:spPr bwMode="auto">
          <a:xfrm flipH="1" flipV="1">
            <a:off x="1447800" y="4724400"/>
            <a:ext cx="1295400" cy="8382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0963" name="Line 19"/>
          <p:cNvSpPr>
            <a:spLocks noChangeShapeType="1"/>
          </p:cNvSpPr>
          <p:nvPr/>
        </p:nvSpPr>
        <p:spPr bwMode="auto">
          <a:xfrm>
            <a:off x="5257800" y="3276600"/>
            <a:ext cx="2209800" cy="0"/>
          </a:xfrm>
          <a:prstGeom prst="line">
            <a:avLst/>
          </a:prstGeom>
          <a:noFill/>
          <a:ln w="19050">
            <a:solidFill>
              <a:schemeClr val="tx1"/>
            </a:solidFill>
            <a:round/>
            <a:headEnd/>
            <a:tailEnd/>
          </a:ln>
          <a:effectLst/>
        </p:spPr>
        <p:txBody>
          <a:bodyPr anchor="b"/>
          <a:lstStyle/>
          <a:p>
            <a:endParaRPr lang="ja-JP" altLang="en-US"/>
          </a:p>
        </p:txBody>
      </p:sp>
      <p:sp>
        <p:nvSpPr>
          <p:cNvPr id="210964" name="Text Box 20"/>
          <p:cNvSpPr txBox="1">
            <a:spLocks noChangeArrowheads="1"/>
          </p:cNvSpPr>
          <p:nvPr/>
        </p:nvSpPr>
        <p:spPr bwMode="auto">
          <a:xfrm>
            <a:off x="4038600" y="4267200"/>
            <a:ext cx="1447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更新の通知</a:t>
            </a:r>
          </a:p>
        </p:txBody>
      </p:sp>
      <p:sp>
        <p:nvSpPr>
          <p:cNvPr id="210965" name="Line 21"/>
          <p:cNvSpPr>
            <a:spLocks noChangeShapeType="1"/>
          </p:cNvSpPr>
          <p:nvPr/>
        </p:nvSpPr>
        <p:spPr bwMode="auto">
          <a:xfrm flipV="1">
            <a:off x="7467600" y="5105400"/>
            <a:ext cx="0" cy="6096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0966" name="Line 22"/>
          <p:cNvSpPr>
            <a:spLocks noChangeShapeType="1"/>
          </p:cNvSpPr>
          <p:nvPr/>
        </p:nvSpPr>
        <p:spPr bwMode="auto">
          <a:xfrm>
            <a:off x="5257800" y="5715000"/>
            <a:ext cx="2209800" cy="0"/>
          </a:xfrm>
          <a:prstGeom prst="line">
            <a:avLst/>
          </a:prstGeom>
          <a:noFill/>
          <a:ln w="19050">
            <a:solidFill>
              <a:schemeClr val="tx1"/>
            </a:solidFill>
            <a:round/>
            <a:headEnd/>
            <a:tailEnd/>
          </a:ln>
          <a:effectLst/>
        </p:spPr>
        <p:txBody>
          <a:bodyPr anchor="b"/>
          <a:lstStyle/>
          <a:p>
            <a:endParaRPr lang="ja-JP" altLang="en-US"/>
          </a:p>
        </p:txBody>
      </p:sp>
      <p:sp>
        <p:nvSpPr>
          <p:cNvPr id="210967" name="Text Box 23"/>
          <p:cNvSpPr txBox="1">
            <a:spLocks noChangeArrowheads="1"/>
          </p:cNvSpPr>
          <p:nvPr/>
        </p:nvSpPr>
        <p:spPr bwMode="auto">
          <a:xfrm>
            <a:off x="5715000" y="5334000"/>
            <a:ext cx="1447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情報の取得</a:t>
            </a:r>
          </a:p>
        </p:txBody>
      </p:sp>
      <p:sp>
        <p:nvSpPr>
          <p:cNvPr id="210969" name="Line 25"/>
          <p:cNvSpPr>
            <a:spLocks noChangeShapeType="1"/>
          </p:cNvSpPr>
          <p:nvPr/>
        </p:nvSpPr>
        <p:spPr bwMode="auto">
          <a:xfrm flipH="1">
            <a:off x="3886200" y="3886200"/>
            <a:ext cx="0" cy="11430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0970" name="Text Box 26"/>
          <p:cNvSpPr txBox="1">
            <a:spLocks noChangeArrowheads="1"/>
          </p:cNvSpPr>
          <p:nvPr/>
        </p:nvSpPr>
        <p:spPr bwMode="auto">
          <a:xfrm>
            <a:off x="2743200" y="2667000"/>
            <a:ext cx="801688" cy="336550"/>
          </a:xfrm>
          <a:prstGeom prst="rect">
            <a:avLst/>
          </a:prstGeom>
          <a:noFill/>
          <a:ln w="9525">
            <a:noFill/>
            <a:miter lim="800000"/>
            <a:headEnd/>
            <a:tailEnd/>
          </a:ln>
          <a:effectLst/>
        </p:spPr>
        <p:txBody>
          <a:bodyPr wrap="none" anchor="b">
            <a:spAutoFit/>
          </a:bodyPr>
          <a:lstStyle/>
          <a:p>
            <a:r>
              <a:rPr lang="en-US" altLang="ja-JP" sz="1600">
                <a:solidFill>
                  <a:schemeClr val="hlink"/>
                </a:solidFill>
                <a:latin typeface="ＭＳ Ｐゴシック" pitchFamily="50" charset="-128"/>
              </a:rPr>
              <a:t>Servlet</a:t>
            </a:r>
          </a:p>
        </p:txBody>
      </p:sp>
      <p:sp>
        <p:nvSpPr>
          <p:cNvPr id="210971" name="Text Box 27"/>
          <p:cNvSpPr txBox="1">
            <a:spLocks noChangeArrowheads="1"/>
          </p:cNvSpPr>
          <p:nvPr/>
        </p:nvSpPr>
        <p:spPr bwMode="auto">
          <a:xfrm>
            <a:off x="6248400" y="3886200"/>
            <a:ext cx="1120775" cy="336550"/>
          </a:xfrm>
          <a:prstGeom prst="rect">
            <a:avLst/>
          </a:prstGeom>
          <a:noFill/>
          <a:ln w="9525">
            <a:noFill/>
            <a:miter lim="800000"/>
            <a:headEnd/>
            <a:tailEnd/>
          </a:ln>
          <a:effectLst/>
        </p:spPr>
        <p:txBody>
          <a:bodyPr wrap="none" anchor="b">
            <a:spAutoFit/>
          </a:bodyPr>
          <a:lstStyle/>
          <a:p>
            <a:r>
              <a:rPr lang="en-US" altLang="ja-JP" sz="1600">
                <a:solidFill>
                  <a:schemeClr val="hlink"/>
                </a:solidFill>
                <a:latin typeface="ＭＳ Ｐゴシック" pitchFamily="50" charset="-128"/>
              </a:rPr>
              <a:t>JavaBeans</a:t>
            </a:r>
          </a:p>
        </p:txBody>
      </p:sp>
      <p:sp>
        <p:nvSpPr>
          <p:cNvPr id="210972" name="Text Box 28"/>
          <p:cNvSpPr txBox="1">
            <a:spLocks noChangeArrowheads="1"/>
          </p:cNvSpPr>
          <p:nvPr/>
        </p:nvSpPr>
        <p:spPr bwMode="auto">
          <a:xfrm>
            <a:off x="2743200" y="5029200"/>
            <a:ext cx="546100" cy="336550"/>
          </a:xfrm>
          <a:prstGeom prst="rect">
            <a:avLst/>
          </a:prstGeom>
          <a:noFill/>
          <a:ln w="9525">
            <a:noFill/>
            <a:miter lim="800000"/>
            <a:headEnd/>
            <a:tailEnd/>
          </a:ln>
          <a:effectLst/>
        </p:spPr>
        <p:txBody>
          <a:bodyPr wrap="none" anchor="b">
            <a:spAutoFit/>
          </a:bodyPr>
          <a:lstStyle/>
          <a:p>
            <a:r>
              <a:rPr lang="en-US" altLang="ja-JP" sz="1600">
                <a:solidFill>
                  <a:schemeClr val="hlink"/>
                </a:solidFill>
                <a:latin typeface="ＭＳ Ｐゴシック" pitchFamily="50" charset="-128"/>
              </a:rPr>
              <a:t>JSP</a:t>
            </a:r>
          </a:p>
        </p:txBody>
      </p:sp>
      <p:sp>
        <p:nvSpPr>
          <p:cNvPr id="210973" name="Text Box 29"/>
          <p:cNvSpPr txBox="1">
            <a:spLocks noChangeArrowheads="1"/>
          </p:cNvSpPr>
          <p:nvPr/>
        </p:nvSpPr>
        <p:spPr bwMode="auto">
          <a:xfrm>
            <a:off x="5257800" y="3276600"/>
            <a:ext cx="533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10974" name="Text Box 30"/>
          <p:cNvSpPr txBox="1">
            <a:spLocks noChangeArrowheads="1"/>
          </p:cNvSpPr>
          <p:nvPr/>
        </p:nvSpPr>
        <p:spPr bwMode="auto">
          <a:xfrm>
            <a:off x="5257800" y="5715000"/>
            <a:ext cx="533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10975" name="Text Box 31"/>
          <p:cNvSpPr txBox="1">
            <a:spLocks noChangeArrowheads="1"/>
          </p:cNvSpPr>
          <p:nvPr/>
        </p:nvSpPr>
        <p:spPr bwMode="auto">
          <a:xfrm>
            <a:off x="7467600" y="33528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10976" name="Text Box 32"/>
          <p:cNvSpPr txBox="1">
            <a:spLocks noChangeArrowheads="1"/>
          </p:cNvSpPr>
          <p:nvPr/>
        </p:nvSpPr>
        <p:spPr bwMode="auto">
          <a:xfrm>
            <a:off x="7543800" y="52578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Tree>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25" name="スライド番号プレースホルダ 5"/>
          <p:cNvSpPr>
            <a:spLocks noGrp="1"/>
          </p:cNvSpPr>
          <p:nvPr>
            <p:ph type="sldNum" sz="quarter" idx="12"/>
          </p:nvPr>
        </p:nvSpPr>
        <p:spPr/>
        <p:txBody>
          <a:bodyPr/>
          <a:lstStyle/>
          <a:p>
            <a:fld id="{9551120E-EABB-4942-B8CA-737B1B44BF88}" type="slidenum">
              <a:rPr lang="ja-JP" altLang="en-US"/>
              <a:pPr/>
              <a:t>114</a:t>
            </a:fld>
            <a:endParaRPr lang="ja-JP" altLang="en-US"/>
          </a:p>
        </p:txBody>
      </p:sp>
      <p:sp>
        <p:nvSpPr>
          <p:cNvPr id="211970" name="Rectangle 2"/>
          <p:cNvSpPr>
            <a:spLocks noGrp="1" noChangeArrowheads="1"/>
          </p:cNvSpPr>
          <p:nvPr>
            <p:ph type="title"/>
          </p:nvPr>
        </p:nvSpPr>
        <p:spPr/>
        <p:txBody>
          <a:bodyPr/>
          <a:lstStyle/>
          <a:p>
            <a:r>
              <a:rPr lang="en-US" altLang="ja-JP">
                <a:latin typeface="ＭＳ Ｐゴシック" pitchFamily="50" charset="-128"/>
              </a:rPr>
              <a:t>MFC </a:t>
            </a:r>
            <a:r>
              <a:rPr lang="ja-JP" altLang="en-US">
                <a:latin typeface="ＭＳ Ｐゴシック" pitchFamily="50" charset="-128"/>
              </a:rPr>
              <a:t>(</a:t>
            </a:r>
            <a:r>
              <a:rPr lang="en-US" altLang="ja-JP">
                <a:latin typeface="ＭＳ Ｐゴシック" pitchFamily="50" charset="-128"/>
              </a:rPr>
              <a:t>Document</a:t>
            </a:r>
            <a:r>
              <a:rPr lang="en-US" altLang="ja-JP">
                <a:latin typeface="Times New Roman"/>
              </a:rPr>
              <a:t>–</a:t>
            </a:r>
            <a:r>
              <a:rPr lang="en-US" altLang="ja-JP">
                <a:latin typeface="ＭＳ Ｐゴシック" pitchFamily="50" charset="-128"/>
              </a:rPr>
              <a:t>View) </a:t>
            </a:r>
            <a:r>
              <a:rPr lang="ja-JP" altLang="en-US">
                <a:latin typeface="ＭＳ Ｐゴシック" pitchFamily="50" charset="-128"/>
              </a:rPr>
              <a:t>の場合</a:t>
            </a:r>
          </a:p>
        </p:txBody>
      </p:sp>
      <p:sp>
        <p:nvSpPr>
          <p:cNvPr id="211973" name="Text Box 5"/>
          <p:cNvSpPr txBox="1">
            <a:spLocks noChangeArrowheads="1"/>
          </p:cNvSpPr>
          <p:nvPr/>
        </p:nvSpPr>
        <p:spPr bwMode="auto">
          <a:xfrm>
            <a:off x="381000" y="4635500"/>
            <a:ext cx="784225" cy="457200"/>
          </a:xfrm>
          <a:prstGeom prst="rect">
            <a:avLst/>
          </a:prstGeom>
          <a:noFill/>
          <a:ln w="9525">
            <a:noFill/>
            <a:miter lim="800000"/>
            <a:headEnd/>
            <a:tailEnd/>
          </a:ln>
          <a:effectLst/>
        </p:spPr>
        <p:txBody>
          <a:bodyPr wrap="none" anchor="b">
            <a:spAutoFit/>
          </a:bodyPr>
          <a:lstStyle/>
          <a:p>
            <a:r>
              <a:rPr lang="en-US" altLang="ja-JP" sz="2400">
                <a:latin typeface="ＭＳ Ｐゴシック" pitchFamily="50" charset="-128"/>
              </a:rPr>
              <a:t>User</a:t>
            </a:r>
          </a:p>
        </p:txBody>
      </p:sp>
      <p:sp>
        <p:nvSpPr>
          <p:cNvPr id="211974" name="Oval 6"/>
          <p:cNvSpPr>
            <a:spLocks noChangeArrowheads="1"/>
          </p:cNvSpPr>
          <p:nvPr/>
        </p:nvSpPr>
        <p:spPr bwMode="auto">
          <a:xfrm>
            <a:off x="631825" y="3581400"/>
            <a:ext cx="304800" cy="304800"/>
          </a:xfrm>
          <a:prstGeom prst="ellipse">
            <a:avLst/>
          </a:prstGeom>
          <a:noFill/>
          <a:ln w="19050">
            <a:solidFill>
              <a:schemeClr val="tx1"/>
            </a:solidFill>
            <a:round/>
            <a:headEnd/>
            <a:tailEnd/>
          </a:ln>
          <a:effectLst/>
        </p:spPr>
        <p:txBody>
          <a:bodyPr wrap="none" anchor="ctr"/>
          <a:lstStyle/>
          <a:p>
            <a:endParaRPr lang="ja-JP" altLang="en-US"/>
          </a:p>
        </p:txBody>
      </p:sp>
      <p:sp>
        <p:nvSpPr>
          <p:cNvPr id="211975" name="Line 7"/>
          <p:cNvSpPr>
            <a:spLocks noChangeShapeType="1"/>
          </p:cNvSpPr>
          <p:nvPr/>
        </p:nvSpPr>
        <p:spPr bwMode="auto">
          <a:xfrm>
            <a:off x="479425" y="4038600"/>
            <a:ext cx="609600" cy="0"/>
          </a:xfrm>
          <a:prstGeom prst="line">
            <a:avLst/>
          </a:prstGeom>
          <a:noFill/>
          <a:ln w="19050">
            <a:solidFill>
              <a:schemeClr val="tx1"/>
            </a:solidFill>
            <a:round/>
            <a:headEnd/>
            <a:tailEnd/>
          </a:ln>
          <a:effectLst/>
        </p:spPr>
        <p:txBody>
          <a:bodyPr anchor="b"/>
          <a:lstStyle/>
          <a:p>
            <a:endParaRPr lang="ja-JP" altLang="en-US"/>
          </a:p>
        </p:txBody>
      </p:sp>
      <p:sp>
        <p:nvSpPr>
          <p:cNvPr id="211976" name="Line 8"/>
          <p:cNvSpPr>
            <a:spLocks noChangeShapeType="1"/>
          </p:cNvSpPr>
          <p:nvPr/>
        </p:nvSpPr>
        <p:spPr bwMode="auto">
          <a:xfrm>
            <a:off x="784225" y="3886200"/>
            <a:ext cx="0" cy="381000"/>
          </a:xfrm>
          <a:prstGeom prst="line">
            <a:avLst/>
          </a:prstGeom>
          <a:noFill/>
          <a:ln w="19050">
            <a:solidFill>
              <a:schemeClr val="tx1"/>
            </a:solidFill>
            <a:round/>
            <a:headEnd/>
            <a:tailEnd/>
          </a:ln>
          <a:effectLst/>
        </p:spPr>
        <p:txBody>
          <a:bodyPr anchor="b"/>
          <a:lstStyle/>
          <a:p>
            <a:endParaRPr lang="ja-JP" altLang="en-US"/>
          </a:p>
        </p:txBody>
      </p:sp>
      <p:sp>
        <p:nvSpPr>
          <p:cNvPr id="211977" name="Line 9"/>
          <p:cNvSpPr>
            <a:spLocks noChangeShapeType="1"/>
          </p:cNvSpPr>
          <p:nvPr/>
        </p:nvSpPr>
        <p:spPr bwMode="auto">
          <a:xfrm>
            <a:off x="784225" y="42672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1978" name="Line 10"/>
          <p:cNvSpPr>
            <a:spLocks noChangeShapeType="1"/>
          </p:cNvSpPr>
          <p:nvPr/>
        </p:nvSpPr>
        <p:spPr bwMode="auto">
          <a:xfrm flipH="1">
            <a:off x="555625" y="42672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1980" name="Rectangle 12"/>
          <p:cNvSpPr>
            <a:spLocks noChangeArrowheads="1"/>
          </p:cNvSpPr>
          <p:nvPr/>
        </p:nvSpPr>
        <p:spPr bwMode="auto">
          <a:xfrm>
            <a:off x="6400800" y="2819400"/>
            <a:ext cx="2362200" cy="28194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Document</a:t>
            </a:r>
          </a:p>
        </p:txBody>
      </p:sp>
      <p:sp>
        <p:nvSpPr>
          <p:cNvPr id="211982" name="Text Box 14"/>
          <p:cNvSpPr txBox="1">
            <a:spLocks noChangeArrowheads="1"/>
          </p:cNvSpPr>
          <p:nvPr/>
        </p:nvSpPr>
        <p:spPr bwMode="auto">
          <a:xfrm>
            <a:off x="4800600" y="2819400"/>
            <a:ext cx="13716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操作する →</a:t>
            </a:r>
          </a:p>
        </p:txBody>
      </p:sp>
      <p:sp>
        <p:nvSpPr>
          <p:cNvPr id="211984" name="Rectangle 16"/>
          <p:cNvSpPr>
            <a:spLocks noChangeArrowheads="1"/>
          </p:cNvSpPr>
          <p:nvPr/>
        </p:nvSpPr>
        <p:spPr bwMode="auto">
          <a:xfrm>
            <a:off x="2819400" y="2819400"/>
            <a:ext cx="1600200" cy="28194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View</a:t>
            </a:r>
          </a:p>
        </p:txBody>
      </p:sp>
      <p:sp>
        <p:nvSpPr>
          <p:cNvPr id="211985" name="Text Box 17"/>
          <p:cNvSpPr txBox="1">
            <a:spLocks noChangeArrowheads="1"/>
          </p:cNvSpPr>
          <p:nvPr/>
        </p:nvSpPr>
        <p:spPr bwMode="auto">
          <a:xfrm>
            <a:off x="1066800" y="3733800"/>
            <a:ext cx="1447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 出力する</a:t>
            </a:r>
          </a:p>
        </p:txBody>
      </p:sp>
      <p:sp>
        <p:nvSpPr>
          <p:cNvPr id="211987" name="Line 19"/>
          <p:cNvSpPr>
            <a:spLocks noChangeShapeType="1"/>
          </p:cNvSpPr>
          <p:nvPr/>
        </p:nvSpPr>
        <p:spPr bwMode="auto">
          <a:xfrm flipV="1">
            <a:off x="4419600" y="4191000"/>
            <a:ext cx="1981200" cy="0"/>
          </a:xfrm>
          <a:prstGeom prst="line">
            <a:avLst/>
          </a:prstGeom>
          <a:noFill/>
          <a:ln w="19050">
            <a:solidFill>
              <a:schemeClr val="tx1"/>
            </a:solidFill>
            <a:round/>
            <a:headEnd/>
            <a:tailEnd/>
          </a:ln>
          <a:effectLst/>
        </p:spPr>
        <p:txBody>
          <a:bodyPr anchor="b"/>
          <a:lstStyle/>
          <a:p>
            <a:endParaRPr lang="ja-JP" altLang="en-US"/>
          </a:p>
        </p:txBody>
      </p:sp>
      <p:sp>
        <p:nvSpPr>
          <p:cNvPr id="211988" name="Text Box 20"/>
          <p:cNvSpPr txBox="1">
            <a:spLocks noChangeArrowheads="1"/>
          </p:cNvSpPr>
          <p:nvPr/>
        </p:nvSpPr>
        <p:spPr bwMode="auto">
          <a:xfrm>
            <a:off x="4495800" y="3505200"/>
            <a:ext cx="1676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 更新の通知</a:t>
            </a:r>
          </a:p>
        </p:txBody>
      </p:sp>
      <p:sp>
        <p:nvSpPr>
          <p:cNvPr id="211989" name="Line 21"/>
          <p:cNvSpPr>
            <a:spLocks noChangeShapeType="1"/>
          </p:cNvSpPr>
          <p:nvPr/>
        </p:nvSpPr>
        <p:spPr bwMode="auto">
          <a:xfrm flipV="1">
            <a:off x="7467600" y="5638800"/>
            <a:ext cx="0" cy="381000"/>
          </a:xfrm>
          <a:prstGeom prst="line">
            <a:avLst/>
          </a:prstGeom>
          <a:noFill/>
          <a:ln w="19050">
            <a:solidFill>
              <a:schemeClr val="tx1"/>
            </a:solidFill>
            <a:round/>
            <a:headEnd/>
            <a:tailEnd type="arrow" w="med" len="med"/>
          </a:ln>
          <a:effectLst/>
        </p:spPr>
        <p:txBody>
          <a:bodyPr anchor="b"/>
          <a:lstStyle/>
          <a:p>
            <a:endParaRPr lang="ja-JP" altLang="en-US"/>
          </a:p>
        </p:txBody>
      </p:sp>
      <p:sp>
        <p:nvSpPr>
          <p:cNvPr id="211990" name="Line 22"/>
          <p:cNvSpPr>
            <a:spLocks noChangeShapeType="1"/>
          </p:cNvSpPr>
          <p:nvPr/>
        </p:nvSpPr>
        <p:spPr bwMode="auto">
          <a:xfrm>
            <a:off x="708025" y="5105400"/>
            <a:ext cx="0" cy="914400"/>
          </a:xfrm>
          <a:prstGeom prst="line">
            <a:avLst/>
          </a:prstGeom>
          <a:noFill/>
          <a:ln w="19050">
            <a:solidFill>
              <a:schemeClr val="tx1"/>
            </a:solidFill>
            <a:round/>
            <a:headEnd/>
            <a:tailEnd/>
          </a:ln>
          <a:effectLst/>
        </p:spPr>
        <p:txBody>
          <a:bodyPr anchor="b"/>
          <a:lstStyle/>
          <a:p>
            <a:endParaRPr lang="ja-JP" altLang="en-US"/>
          </a:p>
        </p:txBody>
      </p:sp>
      <p:sp>
        <p:nvSpPr>
          <p:cNvPr id="211991" name="Text Box 23"/>
          <p:cNvSpPr txBox="1">
            <a:spLocks noChangeArrowheads="1"/>
          </p:cNvSpPr>
          <p:nvPr/>
        </p:nvSpPr>
        <p:spPr bwMode="auto">
          <a:xfrm>
            <a:off x="4800600" y="3124200"/>
            <a:ext cx="16002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情報の取得→</a:t>
            </a:r>
          </a:p>
        </p:txBody>
      </p:sp>
      <p:sp>
        <p:nvSpPr>
          <p:cNvPr id="211997" name="Text Box 29"/>
          <p:cNvSpPr txBox="1">
            <a:spLocks noChangeArrowheads="1"/>
          </p:cNvSpPr>
          <p:nvPr/>
        </p:nvSpPr>
        <p:spPr bwMode="auto">
          <a:xfrm>
            <a:off x="4419600" y="4191000"/>
            <a:ext cx="5334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11998" name="Text Box 30"/>
          <p:cNvSpPr txBox="1">
            <a:spLocks noChangeArrowheads="1"/>
          </p:cNvSpPr>
          <p:nvPr/>
        </p:nvSpPr>
        <p:spPr bwMode="auto">
          <a:xfrm>
            <a:off x="6096000" y="4191000"/>
            <a:ext cx="304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1</a:t>
            </a:r>
          </a:p>
        </p:txBody>
      </p:sp>
      <p:sp>
        <p:nvSpPr>
          <p:cNvPr id="211999" name="Text Box 31"/>
          <p:cNvSpPr txBox="1">
            <a:spLocks noChangeArrowheads="1"/>
          </p:cNvSpPr>
          <p:nvPr/>
        </p:nvSpPr>
        <p:spPr bwMode="auto">
          <a:xfrm>
            <a:off x="1371600" y="3429000"/>
            <a:ext cx="13716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入力する →</a:t>
            </a:r>
          </a:p>
        </p:txBody>
      </p:sp>
      <p:sp>
        <p:nvSpPr>
          <p:cNvPr id="212000" name="Line 32"/>
          <p:cNvSpPr>
            <a:spLocks noChangeShapeType="1"/>
          </p:cNvSpPr>
          <p:nvPr/>
        </p:nvSpPr>
        <p:spPr bwMode="auto">
          <a:xfrm flipV="1">
            <a:off x="1219200" y="4191000"/>
            <a:ext cx="1600200" cy="0"/>
          </a:xfrm>
          <a:prstGeom prst="line">
            <a:avLst/>
          </a:prstGeom>
          <a:noFill/>
          <a:ln w="19050">
            <a:solidFill>
              <a:schemeClr val="tx1"/>
            </a:solidFill>
            <a:round/>
            <a:headEnd/>
            <a:tailEnd/>
          </a:ln>
          <a:effectLst/>
        </p:spPr>
        <p:txBody>
          <a:bodyPr anchor="b"/>
          <a:lstStyle/>
          <a:p>
            <a:endParaRPr lang="ja-JP" altLang="en-US"/>
          </a:p>
        </p:txBody>
      </p:sp>
      <p:sp>
        <p:nvSpPr>
          <p:cNvPr id="212001" name="Line 33"/>
          <p:cNvSpPr>
            <a:spLocks noChangeShapeType="1"/>
          </p:cNvSpPr>
          <p:nvPr/>
        </p:nvSpPr>
        <p:spPr bwMode="auto">
          <a:xfrm>
            <a:off x="685800" y="6019800"/>
            <a:ext cx="6781800" cy="0"/>
          </a:xfrm>
          <a:prstGeom prst="line">
            <a:avLst/>
          </a:prstGeom>
          <a:noFill/>
          <a:ln w="19050">
            <a:solidFill>
              <a:schemeClr val="tx1"/>
            </a:solidFill>
            <a:round/>
            <a:headEnd/>
            <a:tailEnd/>
          </a:ln>
          <a:effectLst/>
        </p:spPr>
        <p:txBody>
          <a:bodyPr anchor="b"/>
          <a:lstStyle/>
          <a:p>
            <a:endParaRPr lang="ja-JP" altLang="en-US"/>
          </a:p>
        </p:txBody>
      </p:sp>
      <p:sp>
        <p:nvSpPr>
          <p:cNvPr id="212002" name="Text Box 34"/>
          <p:cNvSpPr txBox="1">
            <a:spLocks noChangeArrowheads="1"/>
          </p:cNvSpPr>
          <p:nvPr/>
        </p:nvSpPr>
        <p:spPr bwMode="auto">
          <a:xfrm>
            <a:off x="1447800" y="5653088"/>
            <a:ext cx="1371600" cy="366712"/>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入力する →</a:t>
            </a:r>
          </a:p>
        </p:txBody>
      </p:sp>
    </p:spTree>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4" name="スライド番号プレースホルダ 5"/>
          <p:cNvSpPr>
            <a:spLocks noGrp="1"/>
          </p:cNvSpPr>
          <p:nvPr>
            <p:ph type="sldNum" sz="quarter" idx="12"/>
          </p:nvPr>
        </p:nvSpPr>
        <p:spPr/>
        <p:txBody>
          <a:bodyPr/>
          <a:lstStyle/>
          <a:p>
            <a:fld id="{49D02BDD-7E84-481B-AAA2-0D2518BC5F9B}" type="slidenum">
              <a:rPr lang="ja-JP" altLang="en-US"/>
              <a:pPr/>
              <a:t>115</a:t>
            </a:fld>
            <a:endParaRPr lang="ja-JP" altLang="en-US"/>
          </a:p>
        </p:txBody>
      </p:sp>
      <p:sp>
        <p:nvSpPr>
          <p:cNvPr id="212994" name="Rectangle 2"/>
          <p:cNvSpPr>
            <a:spLocks noGrp="1" noChangeArrowheads="1"/>
          </p:cNvSpPr>
          <p:nvPr>
            <p:ph type="title"/>
          </p:nvPr>
        </p:nvSpPr>
        <p:spPr/>
        <p:txBody>
          <a:bodyPr/>
          <a:lstStyle/>
          <a:p>
            <a:r>
              <a:rPr lang="en-US" altLang="ja-JP">
                <a:latin typeface="ＭＳ Ｐゴシック" pitchFamily="50" charset="-128"/>
              </a:rPr>
              <a:t>MFC </a:t>
            </a:r>
            <a:r>
              <a:rPr lang="ja-JP" altLang="en-US">
                <a:latin typeface="ＭＳ Ｐゴシック" pitchFamily="50" charset="-128"/>
              </a:rPr>
              <a:t>(</a:t>
            </a:r>
            <a:r>
              <a:rPr lang="en-US" altLang="ja-JP">
                <a:latin typeface="ＭＳ Ｐゴシック" pitchFamily="50" charset="-128"/>
              </a:rPr>
              <a:t>Non Document</a:t>
            </a:r>
            <a:r>
              <a:rPr lang="en-US" altLang="ja-JP">
                <a:latin typeface="Times New Roman"/>
              </a:rPr>
              <a:t>–</a:t>
            </a:r>
            <a:r>
              <a:rPr lang="en-US" altLang="ja-JP">
                <a:latin typeface="ＭＳ Ｐゴシック" pitchFamily="50" charset="-128"/>
              </a:rPr>
              <a:t>View)</a:t>
            </a:r>
            <a:endParaRPr lang="ja-JP" altLang="en-US">
              <a:latin typeface="ＭＳ Ｐゴシック" pitchFamily="50" charset="-128"/>
            </a:endParaRPr>
          </a:p>
        </p:txBody>
      </p:sp>
      <p:sp>
        <p:nvSpPr>
          <p:cNvPr id="212995" name="Text Box 3"/>
          <p:cNvSpPr txBox="1">
            <a:spLocks noChangeArrowheads="1"/>
          </p:cNvSpPr>
          <p:nvPr/>
        </p:nvSpPr>
        <p:spPr bwMode="auto">
          <a:xfrm>
            <a:off x="990600" y="4572000"/>
            <a:ext cx="784225" cy="457200"/>
          </a:xfrm>
          <a:prstGeom prst="rect">
            <a:avLst/>
          </a:prstGeom>
          <a:noFill/>
          <a:ln w="9525">
            <a:noFill/>
            <a:miter lim="800000"/>
            <a:headEnd/>
            <a:tailEnd/>
          </a:ln>
          <a:effectLst/>
        </p:spPr>
        <p:txBody>
          <a:bodyPr wrap="none" anchor="b">
            <a:spAutoFit/>
          </a:bodyPr>
          <a:lstStyle/>
          <a:p>
            <a:r>
              <a:rPr lang="en-US" altLang="ja-JP" sz="2400">
                <a:latin typeface="ＭＳ Ｐゴシック" pitchFamily="50" charset="-128"/>
              </a:rPr>
              <a:t>User</a:t>
            </a:r>
          </a:p>
        </p:txBody>
      </p:sp>
      <p:sp>
        <p:nvSpPr>
          <p:cNvPr id="212996" name="Oval 4"/>
          <p:cNvSpPr>
            <a:spLocks noChangeArrowheads="1"/>
          </p:cNvSpPr>
          <p:nvPr/>
        </p:nvSpPr>
        <p:spPr bwMode="auto">
          <a:xfrm>
            <a:off x="1241425" y="3505200"/>
            <a:ext cx="304800" cy="304800"/>
          </a:xfrm>
          <a:prstGeom prst="ellipse">
            <a:avLst/>
          </a:prstGeom>
          <a:noFill/>
          <a:ln w="19050">
            <a:solidFill>
              <a:schemeClr val="tx1"/>
            </a:solidFill>
            <a:round/>
            <a:headEnd/>
            <a:tailEnd/>
          </a:ln>
          <a:effectLst/>
        </p:spPr>
        <p:txBody>
          <a:bodyPr wrap="none" anchor="ctr"/>
          <a:lstStyle/>
          <a:p>
            <a:endParaRPr lang="ja-JP" altLang="en-US"/>
          </a:p>
        </p:txBody>
      </p:sp>
      <p:sp>
        <p:nvSpPr>
          <p:cNvPr id="212997" name="Line 5"/>
          <p:cNvSpPr>
            <a:spLocks noChangeShapeType="1"/>
          </p:cNvSpPr>
          <p:nvPr/>
        </p:nvSpPr>
        <p:spPr bwMode="auto">
          <a:xfrm>
            <a:off x="1089025" y="3962400"/>
            <a:ext cx="609600" cy="0"/>
          </a:xfrm>
          <a:prstGeom prst="line">
            <a:avLst/>
          </a:prstGeom>
          <a:noFill/>
          <a:ln w="19050">
            <a:solidFill>
              <a:schemeClr val="tx1"/>
            </a:solidFill>
            <a:round/>
            <a:headEnd/>
            <a:tailEnd/>
          </a:ln>
          <a:effectLst/>
        </p:spPr>
        <p:txBody>
          <a:bodyPr anchor="b"/>
          <a:lstStyle/>
          <a:p>
            <a:endParaRPr lang="ja-JP" altLang="en-US"/>
          </a:p>
        </p:txBody>
      </p:sp>
      <p:sp>
        <p:nvSpPr>
          <p:cNvPr id="212998" name="Line 6"/>
          <p:cNvSpPr>
            <a:spLocks noChangeShapeType="1"/>
          </p:cNvSpPr>
          <p:nvPr/>
        </p:nvSpPr>
        <p:spPr bwMode="auto">
          <a:xfrm>
            <a:off x="1393825" y="3810000"/>
            <a:ext cx="0" cy="381000"/>
          </a:xfrm>
          <a:prstGeom prst="line">
            <a:avLst/>
          </a:prstGeom>
          <a:noFill/>
          <a:ln w="19050">
            <a:solidFill>
              <a:schemeClr val="tx1"/>
            </a:solidFill>
            <a:round/>
            <a:headEnd/>
            <a:tailEnd/>
          </a:ln>
          <a:effectLst/>
        </p:spPr>
        <p:txBody>
          <a:bodyPr anchor="b"/>
          <a:lstStyle/>
          <a:p>
            <a:endParaRPr lang="ja-JP" altLang="en-US"/>
          </a:p>
        </p:txBody>
      </p:sp>
      <p:sp>
        <p:nvSpPr>
          <p:cNvPr id="212999" name="Line 7"/>
          <p:cNvSpPr>
            <a:spLocks noChangeShapeType="1"/>
          </p:cNvSpPr>
          <p:nvPr/>
        </p:nvSpPr>
        <p:spPr bwMode="auto">
          <a:xfrm>
            <a:off x="1393825" y="4191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3000" name="Line 8"/>
          <p:cNvSpPr>
            <a:spLocks noChangeShapeType="1"/>
          </p:cNvSpPr>
          <p:nvPr/>
        </p:nvSpPr>
        <p:spPr bwMode="auto">
          <a:xfrm flipH="1">
            <a:off x="1165225" y="4191000"/>
            <a:ext cx="228600" cy="304800"/>
          </a:xfrm>
          <a:prstGeom prst="line">
            <a:avLst/>
          </a:prstGeom>
          <a:noFill/>
          <a:ln w="19050">
            <a:solidFill>
              <a:schemeClr val="tx1"/>
            </a:solidFill>
            <a:round/>
            <a:headEnd/>
            <a:tailEnd/>
          </a:ln>
          <a:effectLst/>
        </p:spPr>
        <p:txBody>
          <a:bodyPr anchor="b"/>
          <a:lstStyle/>
          <a:p>
            <a:endParaRPr lang="ja-JP" altLang="en-US"/>
          </a:p>
        </p:txBody>
      </p:sp>
      <p:sp>
        <p:nvSpPr>
          <p:cNvPr id="213003" name="Rectangle 11"/>
          <p:cNvSpPr>
            <a:spLocks noChangeArrowheads="1"/>
          </p:cNvSpPr>
          <p:nvPr/>
        </p:nvSpPr>
        <p:spPr bwMode="auto">
          <a:xfrm>
            <a:off x="3886200" y="2362200"/>
            <a:ext cx="4419600" cy="3505200"/>
          </a:xfrm>
          <a:prstGeom prst="rect">
            <a:avLst/>
          </a:prstGeom>
          <a:solidFill>
            <a:srgbClr val="FFFCED"/>
          </a:solidFill>
          <a:ln w="19050">
            <a:solidFill>
              <a:schemeClr val="tx1"/>
            </a:solidFill>
            <a:miter lim="800000"/>
            <a:headEnd/>
            <a:tailEnd/>
          </a:ln>
          <a:effectLst/>
        </p:spPr>
        <p:txBody>
          <a:bodyPr wrap="none" anchor="ctr"/>
          <a:lstStyle/>
          <a:p>
            <a:pPr algn="ctr"/>
            <a:r>
              <a:rPr lang="en-US" altLang="ja-JP" sz="4000">
                <a:latin typeface="ＭＳ Ｐゴシック" pitchFamily="50" charset="-128"/>
              </a:rPr>
              <a:t>Window</a:t>
            </a:r>
          </a:p>
        </p:txBody>
      </p:sp>
      <p:sp>
        <p:nvSpPr>
          <p:cNvPr id="213004" name="Text Box 12"/>
          <p:cNvSpPr txBox="1">
            <a:spLocks noChangeArrowheads="1"/>
          </p:cNvSpPr>
          <p:nvPr/>
        </p:nvSpPr>
        <p:spPr bwMode="auto">
          <a:xfrm>
            <a:off x="1752600" y="3657600"/>
            <a:ext cx="14478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 出力する</a:t>
            </a:r>
          </a:p>
        </p:txBody>
      </p:sp>
      <p:sp>
        <p:nvSpPr>
          <p:cNvPr id="213012" name="Text Box 20"/>
          <p:cNvSpPr txBox="1">
            <a:spLocks noChangeArrowheads="1"/>
          </p:cNvSpPr>
          <p:nvPr/>
        </p:nvSpPr>
        <p:spPr bwMode="auto">
          <a:xfrm>
            <a:off x="2057400" y="3352800"/>
            <a:ext cx="1371600" cy="366713"/>
          </a:xfrm>
          <a:prstGeom prst="rect">
            <a:avLst/>
          </a:prstGeom>
          <a:noFill/>
          <a:ln w="9525">
            <a:noFill/>
            <a:miter lim="800000"/>
            <a:headEnd/>
            <a:tailEnd/>
          </a:ln>
          <a:effectLst/>
        </p:spPr>
        <p:txBody>
          <a:bodyPr anchor="b">
            <a:spAutoFit/>
          </a:bodyPr>
          <a:lstStyle/>
          <a:p>
            <a:r>
              <a:rPr lang="ja-JP" altLang="en-US" sz="1800">
                <a:latin typeface="ＭＳ Ｐゴシック" pitchFamily="50" charset="-128"/>
              </a:rPr>
              <a:t>入力する →</a:t>
            </a:r>
          </a:p>
        </p:txBody>
      </p:sp>
      <p:sp>
        <p:nvSpPr>
          <p:cNvPr id="213013" name="Line 21"/>
          <p:cNvSpPr>
            <a:spLocks noChangeShapeType="1"/>
          </p:cNvSpPr>
          <p:nvPr/>
        </p:nvSpPr>
        <p:spPr bwMode="auto">
          <a:xfrm flipV="1">
            <a:off x="1905000" y="4114800"/>
            <a:ext cx="1981200" cy="0"/>
          </a:xfrm>
          <a:prstGeom prst="line">
            <a:avLst/>
          </a:prstGeom>
          <a:noFill/>
          <a:ln w="19050">
            <a:solidFill>
              <a:schemeClr val="tx1"/>
            </a:solidFill>
            <a:round/>
            <a:headEnd/>
            <a:tailEn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27E82EA0-E0B9-4160-AD42-CA8A902FAEA6}" type="slidenum">
              <a:rPr lang="ja-JP" altLang="en-US"/>
              <a:pPr/>
              <a:t>116</a:t>
            </a:fld>
            <a:endParaRPr lang="ja-JP" altLang="en-US"/>
          </a:p>
        </p:txBody>
      </p:sp>
      <p:sp>
        <p:nvSpPr>
          <p:cNvPr id="119810" name="Rectangle 2"/>
          <p:cNvSpPr>
            <a:spLocks noGrp="1" noChangeArrowheads="1"/>
          </p:cNvSpPr>
          <p:nvPr>
            <p:ph type="title"/>
          </p:nvPr>
        </p:nvSpPr>
        <p:spPr/>
        <p:txBody>
          <a:bodyPr/>
          <a:lstStyle/>
          <a:p>
            <a:r>
              <a:rPr lang="en-US" altLang="ja-JP" b="1">
                <a:latin typeface="ＭＳゴシック,Bold" charset="-128"/>
                <a:ea typeface="ＭＳゴシック,Bold" charset="-128"/>
              </a:rPr>
              <a:t>Layers </a:t>
            </a:r>
            <a:r>
              <a:rPr lang="ja-JP" altLang="en-US" b="1">
                <a:latin typeface="ＭＳゴシック,Bold" charset="-128"/>
                <a:ea typeface="ＭＳゴシック,Bold" charset="-128"/>
              </a:rPr>
              <a:t>パターン</a:t>
            </a:r>
            <a:endParaRPr lang="ja-JP" altLang="en-US">
              <a:latin typeface="ＭＳゴシック,Bold" charset="-128"/>
              <a:ea typeface="ＭＳゴシック,Bold" charset="-128"/>
            </a:endParaRPr>
          </a:p>
        </p:txBody>
      </p:sp>
      <p:sp>
        <p:nvSpPr>
          <p:cNvPr id="119811" name="Rectangle 3"/>
          <p:cNvSpPr>
            <a:spLocks noGrp="1" noChangeArrowheads="1"/>
          </p:cNvSpPr>
          <p:nvPr>
            <p:ph type="body" idx="1"/>
          </p:nvPr>
        </p:nvSpPr>
        <p:spPr/>
        <p:txBody>
          <a:bodyPr/>
          <a:lstStyle/>
          <a:p>
            <a:pPr>
              <a:lnSpc>
                <a:spcPct val="90000"/>
              </a:lnSpc>
            </a:pPr>
            <a:r>
              <a:rPr lang="ja-JP" altLang="en-US" sz="2800" b="1" dirty="0">
                <a:latin typeface="ＭＳＰゴシック,Bold" charset="-128"/>
                <a:ea typeface="ＭＳＰゴシック,Bold" charset="-128"/>
              </a:rPr>
              <a:t>設計方針</a:t>
            </a:r>
          </a:p>
          <a:p>
            <a:pPr lvl="1">
              <a:lnSpc>
                <a:spcPct val="90000"/>
              </a:lnSpc>
            </a:pPr>
            <a:r>
              <a:rPr lang="ja-JP" altLang="en-US" sz="2400" b="1" dirty="0">
                <a:latin typeface="ＭＳＰゴシック,Bold" charset="-128"/>
                <a:ea typeface="ＭＳＰゴシック,Bold" charset="-128"/>
              </a:rPr>
              <a:t>ソフトウェア・システムを特定の抽象レベルに属するサブタスクのグループに分割する</a:t>
            </a:r>
          </a:p>
          <a:p>
            <a:pPr>
              <a:lnSpc>
                <a:spcPct val="90000"/>
              </a:lnSpc>
            </a:pPr>
            <a:r>
              <a:rPr lang="ja-JP" altLang="en-US" sz="2800" b="1" dirty="0">
                <a:latin typeface="ＭＳＰゴシック,Bold" charset="-128"/>
                <a:ea typeface="ＭＳＰゴシック,Bold" charset="-128"/>
              </a:rPr>
              <a:t>典型例</a:t>
            </a:r>
          </a:p>
          <a:p>
            <a:pPr lvl="1">
              <a:lnSpc>
                <a:spcPct val="90000"/>
              </a:lnSpc>
            </a:pPr>
            <a:r>
              <a:rPr lang="en-US" altLang="ja-JP" sz="2400" b="1" dirty="0">
                <a:latin typeface="ＭＳＰゴシック,Bold" charset="-128"/>
                <a:ea typeface="ＭＳＰゴシック,Bold" charset="-128"/>
              </a:rPr>
              <a:t>OSI　7</a:t>
            </a:r>
            <a:r>
              <a:rPr lang="ja-JP" altLang="en-US" sz="2400" b="1" dirty="0">
                <a:latin typeface="ＭＳＰゴシック,Bold" charset="-128"/>
                <a:ea typeface="ＭＳＰゴシック,Bold" charset="-128"/>
              </a:rPr>
              <a:t>層ネットワーク・モデル</a:t>
            </a:r>
          </a:p>
          <a:p>
            <a:pPr>
              <a:lnSpc>
                <a:spcPct val="90000"/>
              </a:lnSpc>
            </a:pPr>
            <a:r>
              <a:rPr lang="ja-JP" altLang="en-US" sz="2800" b="1" dirty="0">
                <a:latin typeface="ＭＳＰゴシック,Bold" charset="-128"/>
                <a:ea typeface="ＭＳＰゴシック,Bold" charset="-128"/>
              </a:rPr>
              <a:t>基本メカニズム</a:t>
            </a:r>
          </a:p>
          <a:p>
            <a:pPr lvl="1">
              <a:lnSpc>
                <a:spcPct val="90000"/>
              </a:lnSpc>
            </a:pPr>
            <a:r>
              <a:rPr lang="ja-JP" altLang="en-US" sz="2400" b="1" dirty="0">
                <a:latin typeface="ＭＳＰゴシック,Bold" charset="-128"/>
                <a:ea typeface="ＭＳＰゴシック,Bold" charset="-128"/>
              </a:rPr>
              <a:t>重要な点は、隣接する下位レイヤ（抽象度が低い）のサービスのみしか利用できない</a:t>
            </a:r>
          </a:p>
          <a:p>
            <a:pPr lvl="1">
              <a:lnSpc>
                <a:spcPct val="90000"/>
              </a:lnSpc>
            </a:pPr>
            <a:r>
              <a:rPr lang="ja-JP" altLang="en-US" sz="2400" b="1" dirty="0">
                <a:latin typeface="ＭＳＰゴシック,Bold" charset="-128"/>
                <a:ea typeface="ＭＳＰゴシック,Bold" charset="-128"/>
              </a:rPr>
              <a:t>各レイヤが下位（抽象度の低い）にあるすべてのレイヤのサービスを使用できる</a:t>
            </a:r>
            <a:r>
              <a:rPr lang="en-US" altLang="ja-JP" sz="2400" b="1" dirty="0">
                <a:latin typeface="ＭＳＰゴシック,Bold" charset="-128"/>
                <a:ea typeface="ＭＳＰゴシック,Bold" charset="-128"/>
              </a:rPr>
              <a:t>Relaxed Layered System</a:t>
            </a:r>
            <a:endParaRPr lang="ja-JP" altLang="en-US" sz="2400" b="1" dirty="0">
              <a:latin typeface="ＭＳＰゴシック,Bold" charset="-128"/>
              <a:ea typeface="ＭＳＰゴシック,Bold" charset="-128"/>
            </a:endParaRPr>
          </a:p>
        </p:txBody>
      </p:sp>
    </p:spTree>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117</a:t>
            </a:fld>
            <a:endParaRPr kumimoji="1" lang="ja-JP" altLang="en-US"/>
          </a:p>
        </p:txBody>
      </p:sp>
      <p:graphicFrame>
        <p:nvGraphicFramePr>
          <p:cNvPr id="7" name="コンテンツ プレースホルダ 6"/>
          <p:cNvGraphicFramePr>
            <a:graphicFrameLocks noGrp="1"/>
          </p:cNvGraphicFramePr>
          <p:nvPr>
            <p:ph idx="1"/>
          </p:nvPr>
        </p:nvGraphicFramePr>
        <p:xfrm>
          <a:off x="500034" y="372764"/>
          <a:ext cx="8229603" cy="5770880"/>
        </p:xfrm>
        <a:graphic>
          <a:graphicData uri="http://schemas.openxmlformats.org/drawingml/2006/table">
            <a:tbl>
              <a:tblPr firstRow="1" bandRow="1">
                <a:tableStyleId>{5C22544A-7EE6-4342-B048-85BDC9FD1C3A}</a:tableStyleId>
              </a:tblPr>
              <a:tblGrid>
                <a:gridCol w="6900882"/>
                <a:gridCol w="1328721"/>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smtClean="0"/>
                        <a:t>OSI</a:t>
                      </a:r>
                      <a:r>
                        <a:rPr lang="ja-JP" altLang="en-US" b="1" dirty="0" smtClean="0"/>
                        <a:t>参照モデル</a:t>
                      </a:r>
                      <a:endParaRPr kumimoji="1" lang="ja-JP" alt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ja-JP" altLang="en-US" dirty="0" smtClean="0"/>
                        <a:t>例</a:t>
                      </a:r>
                      <a:endParaRPr kumimoji="1" lang="ja-JP" altLang="en-US" dirty="0"/>
                    </a:p>
                  </a:txBody>
                  <a:tcPr/>
                </a:tc>
              </a:tr>
              <a:tr h="370840">
                <a:tc>
                  <a:txBody>
                    <a:bodyPr/>
                    <a:lstStyle/>
                    <a:p>
                      <a:r>
                        <a:rPr lang="ja-JP" altLang="en-US" dirty="0" smtClean="0"/>
                        <a:t>第</a:t>
                      </a:r>
                      <a:r>
                        <a:rPr lang="en-US" altLang="ja-JP" dirty="0" smtClean="0"/>
                        <a:t>7</a:t>
                      </a:r>
                      <a:r>
                        <a:rPr lang="ja-JP" altLang="en-US" dirty="0" smtClean="0"/>
                        <a:t>層 </a:t>
                      </a:r>
                      <a:r>
                        <a:rPr lang="en-US" altLang="ja-JP" dirty="0" smtClean="0"/>
                        <a:t>- </a:t>
                      </a:r>
                      <a:r>
                        <a:rPr lang="ja-JP" altLang="en-US" dirty="0" smtClean="0"/>
                        <a:t>アプリケーション層</a:t>
                      </a:r>
                      <a:endParaRPr kumimoji="1" lang="ja-JP" altLang="en-US" dirty="0"/>
                    </a:p>
                  </a:txBody>
                  <a:tcPr/>
                </a:tc>
                <a:tc rowSpan="6">
                  <a:txBody>
                    <a:bodyPr/>
                    <a:lstStyle/>
                    <a:p>
                      <a:r>
                        <a:rPr kumimoji="1" lang="en-US" altLang="ja-JP" dirty="0" smtClean="0"/>
                        <a:t>HTTP</a:t>
                      </a:r>
                      <a:r>
                        <a:rPr kumimoji="1" lang="ja-JP" altLang="en-US" dirty="0" err="1" smtClean="0"/>
                        <a:t>、</a:t>
                      </a:r>
                      <a:r>
                        <a:rPr kumimoji="1" lang="en-US" altLang="ja-JP" dirty="0" smtClean="0"/>
                        <a:t>FTP</a:t>
                      </a:r>
                      <a:r>
                        <a:rPr kumimoji="1" lang="ja-JP" altLang="en-US" dirty="0" err="1" smtClean="0"/>
                        <a:t>、</a:t>
                      </a:r>
                      <a:r>
                        <a:rPr kumimoji="1" lang="en-US" altLang="ja-JP" dirty="0" smtClean="0"/>
                        <a:t>SMTP</a:t>
                      </a:r>
                      <a:r>
                        <a:rPr kumimoji="1" lang="ja-JP" altLang="en-US" dirty="0" err="1" smtClean="0"/>
                        <a:t>、</a:t>
                      </a:r>
                      <a:r>
                        <a:rPr kumimoji="1" lang="en-US" altLang="ja-JP" dirty="0" smtClean="0"/>
                        <a:t>SOAP</a:t>
                      </a:r>
                      <a:endParaRPr kumimoji="1" lang="ja-JP" altLang="en-US" dirty="0"/>
                    </a:p>
                  </a:txBody>
                  <a:tcPr/>
                </a:tc>
              </a:tr>
              <a:tr h="370840">
                <a:tc>
                  <a:txBody>
                    <a:bodyPr/>
                    <a:lstStyle/>
                    <a:p>
                      <a:r>
                        <a:rPr lang="ja-JP" altLang="en-US" sz="1600" dirty="0" smtClean="0"/>
                        <a:t>具体的な通信サービス（例えばファイル転送、メール転送、遠隔データベースアクセスなど）を提供。</a:t>
                      </a:r>
                      <a:endParaRPr kumimoji="1" lang="ja-JP" altLang="en-US" sz="1600" dirty="0"/>
                    </a:p>
                  </a:txBody>
                  <a:tcPr/>
                </a:tc>
                <a:tc vMerge="1">
                  <a:txBody>
                    <a:bodyPr/>
                    <a:lstStyle/>
                    <a:p>
                      <a:endParaRPr kumimoji="1" lang="ja-JP" altLang="en-US" sz="1400" dirty="0"/>
                    </a:p>
                  </a:txBody>
                  <a:tcPr/>
                </a:tc>
              </a:tr>
              <a:tr h="370840">
                <a:tc>
                  <a:txBody>
                    <a:bodyPr/>
                    <a:lstStyle/>
                    <a:p>
                      <a:r>
                        <a:rPr lang="ja-JP" altLang="en-US" dirty="0" smtClean="0"/>
                        <a:t>第</a:t>
                      </a:r>
                      <a:r>
                        <a:rPr lang="en-US" altLang="ja-JP" dirty="0" smtClean="0"/>
                        <a:t>6</a:t>
                      </a:r>
                      <a:r>
                        <a:rPr lang="ja-JP" altLang="en-US" dirty="0" smtClean="0"/>
                        <a:t>層 </a:t>
                      </a:r>
                      <a:r>
                        <a:rPr lang="en-US" altLang="ja-JP" dirty="0" smtClean="0"/>
                        <a:t>- </a:t>
                      </a:r>
                      <a:r>
                        <a:rPr lang="ja-JP" altLang="en-US" dirty="0" smtClean="0"/>
                        <a:t>プレゼンテーション層</a:t>
                      </a:r>
                      <a:endParaRPr kumimoji="1" lang="ja-JP" altLang="en-US" dirty="0"/>
                    </a:p>
                  </a:txBody>
                  <a:tcPr/>
                </a:tc>
                <a:tc vMerge="1">
                  <a:txBody>
                    <a:bodyPr/>
                    <a:lstStyle/>
                    <a:p>
                      <a:endParaRPr kumimoji="1" lang="ja-JP" altLang="en-US" dirty="0"/>
                    </a:p>
                  </a:txBody>
                  <a:tcPr/>
                </a:tc>
              </a:tr>
              <a:tr h="370840">
                <a:tc>
                  <a:txBody>
                    <a:bodyPr/>
                    <a:lstStyle/>
                    <a:p>
                      <a:r>
                        <a:rPr lang="ja-JP" altLang="en-US" sz="1600" dirty="0" smtClean="0"/>
                        <a:t>データの表現方法。</a:t>
                      </a:r>
                      <a:endParaRPr kumimoji="1" lang="ja-JP" altLang="en-US" sz="1600" dirty="0"/>
                    </a:p>
                  </a:txBody>
                  <a:tcPr/>
                </a:tc>
                <a:tc vMerge="1">
                  <a:txBody>
                    <a:bodyPr/>
                    <a:lstStyle/>
                    <a:p>
                      <a:endParaRPr kumimoji="1" lang="ja-JP" altLang="en-US" dirty="0"/>
                    </a:p>
                  </a:txBody>
                  <a:tcPr/>
                </a:tc>
              </a:tr>
              <a:tr h="370840">
                <a:tc>
                  <a:txBody>
                    <a:bodyPr/>
                    <a:lstStyle/>
                    <a:p>
                      <a:r>
                        <a:rPr lang="ja-JP" altLang="en-US" dirty="0" smtClean="0"/>
                        <a:t>第</a:t>
                      </a:r>
                      <a:r>
                        <a:rPr lang="en-US" altLang="ja-JP" dirty="0" smtClean="0"/>
                        <a:t>5</a:t>
                      </a:r>
                      <a:r>
                        <a:rPr lang="ja-JP" altLang="en-US" dirty="0" smtClean="0"/>
                        <a:t>層 </a:t>
                      </a:r>
                      <a:r>
                        <a:rPr lang="en-US" altLang="ja-JP" dirty="0" smtClean="0"/>
                        <a:t>- </a:t>
                      </a:r>
                      <a:r>
                        <a:rPr lang="ja-JP" altLang="en-US" dirty="0" smtClean="0"/>
                        <a:t>セッション層</a:t>
                      </a:r>
                      <a:endParaRPr kumimoji="1" lang="ja-JP" altLang="en-US" dirty="0"/>
                    </a:p>
                  </a:txBody>
                  <a:tcPr/>
                </a:tc>
                <a:tc vMerge="1">
                  <a:txBody>
                    <a:bodyPr/>
                    <a:lstStyle/>
                    <a:p>
                      <a:endParaRPr kumimoji="1" lang="ja-JP" altLang="en-US" dirty="0"/>
                    </a:p>
                  </a:txBody>
                  <a:tcPr/>
                </a:tc>
              </a:tr>
              <a:tr h="370840">
                <a:tc>
                  <a:txBody>
                    <a:bodyPr/>
                    <a:lstStyle/>
                    <a:p>
                      <a:r>
                        <a:rPr lang="ja-JP" altLang="en-US" sz="1600" dirty="0" smtClean="0"/>
                        <a:t>通信プログラム間の通信の開始から終了までの手順。</a:t>
                      </a:r>
                      <a:endParaRPr kumimoji="1" lang="ja-JP" altLang="en-US" sz="1600" dirty="0"/>
                    </a:p>
                  </a:txBody>
                  <a:tcPr/>
                </a:tc>
                <a:tc vMerge="1">
                  <a:txBody>
                    <a:bodyPr/>
                    <a:lstStyle/>
                    <a:p>
                      <a:endParaRPr kumimoji="1" lang="ja-JP" altLang="en-US" dirty="0"/>
                    </a:p>
                  </a:txBody>
                  <a:tcPr/>
                </a:tc>
              </a:tr>
              <a:tr h="370840">
                <a:tc>
                  <a:txBody>
                    <a:bodyPr/>
                    <a:lstStyle/>
                    <a:p>
                      <a:r>
                        <a:rPr lang="ja-JP" altLang="en-US" dirty="0" smtClean="0"/>
                        <a:t>第</a:t>
                      </a:r>
                      <a:r>
                        <a:rPr lang="en-US" altLang="ja-JP" dirty="0" smtClean="0"/>
                        <a:t>4</a:t>
                      </a:r>
                      <a:r>
                        <a:rPr lang="ja-JP" altLang="en-US" dirty="0" smtClean="0"/>
                        <a:t>層 </a:t>
                      </a:r>
                      <a:r>
                        <a:rPr lang="en-US" altLang="ja-JP" dirty="0" smtClean="0"/>
                        <a:t>- </a:t>
                      </a:r>
                      <a:r>
                        <a:rPr lang="ja-JP" altLang="en-US" dirty="0" smtClean="0"/>
                        <a:t>トランスポート層</a:t>
                      </a:r>
                      <a:endParaRPr kumimoji="1" lang="ja-JP" altLang="en-US" dirty="0"/>
                    </a:p>
                  </a:txBody>
                  <a:tcPr/>
                </a:tc>
                <a:tc rowSpan="2">
                  <a:txBody>
                    <a:bodyPr/>
                    <a:lstStyle/>
                    <a:p>
                      <a:r>
                        <a:rPr kumimoji="1" lang="en-US" altLang="ja-JP" dirty="0" smtClean="0"/>
                        <a:t>TCP/UDP</a:t>
                      </a:r>
                      <a:endParaRPr kumimoji="1" lang="ja-JP" altLang="en-US" dirty="0"/>
                    </a:p>
                  </a:txBody>
                  <a:tcPr/>
                </a:tc>
              </a:tr>
              <a:tr h="370840">
                <a:tc>
                  <a:txBody>
                    <a:bodyPr/>
                    <a:lstStyle/>
                    <a:p>
                      <a:r>
                        <a:rPr lang="ja-JP" altLang="en-US" sz="1600" dirty="0" smtClean="0"/>
                        <a:t>ネットワークにおける通信管理（エラー訂正、再送制御等）。</a:t>
                      </a:r>
                      <a:endParaRPr kumimoji="1" lang="ja-JP" altLang="en-US" sz="1600" dirty="0"/>
                    </a:p>
                  </a:txBody>
                  <a:tcPr/>
                </a:tc>
                <a:tc vMerge="1">
                  <a:txBody>
                    <a:bodyPr/>
                    <a:lstStyle/>
                    <a:p>
                      <a:endParaRPr kumimoji="1" lang="ja-JP" altLang="en-US" dirty="0"/>
                    </a:p>
                  </a:txBody>
                  <a:tcPr/>
                </a:tc>
              </a:tr>
              <a:tr h="370840">
                <a:tc>
                  <a:txBody>
                    <a:bodyPr/>
                    <a:lstStyle/>
                    <a:p>
                      <a:r>
                        <a:rPr lang="ja-JP" altLang="en-US" dirty="0" smtClean="0"/>
                        <a:t>第</a:t>
                      </a:r>
                      <a:r>
                        <a:rPr lang="en-US" altLang="ja-JP" dirty="0" smtClean="0"/>
                        <a:t>3</a:t>
                      </a:r>
                      <a:r>
                        <a:rPr lang="ja-JP" altLang="en-US" dirty="0" smtClean="0"/>
                        <a:t>層 </a:t>
                      </a:r>
                      <a:r>
                        <a:rPr lang="en-US" altLang="ja-JP" dirty="0" smtClean="0"/>
                        <a:t>- </a:t>
                      </a:r>
                      <a:r>
                        <a:rPr lang="ja-JP" altLang="en-US" dirty="0" smtClean="0"/>
                        <a:t>ネットワーク層</a:t>
                      </a:r>
                      <a:endParaRPr kumimoji="1" lang="ja-JP" altLang="en-US" dirty="0"/>
                    </a:p>
                  </a:txBody>
                  <a:tcPr/>
                </a:tc>
                <a:tc rowSpan="2">
                  <a:txBody>
                    <a:bodyPr/>
                    <a:lstStyle/>
                    <a:p>
                      <a:r>
                        <a:rPr kumimoji="1" lang="en-US" altLang="ja-JP" dirty="0" smtClean="0"/>
                        <a:t>IP</a:t>
                      </a:r>
                      <a:endParaRPr kumimoji="1" lang="ja-JP" altLang="en-US" dirty="0"/>
                    </a:p>
                  </a:txBody>
                  <a:tcPr/>
                </a:tc>
              </a:tr>
              <a:tr h="370840">
                <a:tc>
                  <a:txBody>
                    <a:bodyPr/>
                    <a:lstStyle/>
                    <a:p>
                      <a:r>
                        <a:rPr lang="ja-JP" altLang="en-US" sz="1600" dirty="0" smtClean="0"/>
                        <a:t>ネットワークにおいて通信経路の選択。</a:t>
                      </a:r>
                      <a:endParaRPr kumimoji="1" lang="ja-JP" altLang="en-US" sz="1600" dirty="0"/>
                    </a:p>
                  </a:txBody>
                  <a:tcPr/>
                </a:tc>
                <a:tc vMerge="1">
                  <a:txBody>
                    <a:bodyPr/>
                    <a:lstStyle/>
                    <a:p>
                      <a:endParaRPr kumimoji="1" lang="ja-JP" altLang="en-US" dirty="0"/>
                    </a:p>
                  </a:txBody>
                  <a:tcPr/>
                </a:tc>
              </a:tr>
              <a:tr h="370840">
                <a:tc>
                  <a:txBody>
                    <a:bodyPr/>
                    <a:lstStyle/>
                    <a:p>
                      <a:r>
                        <a:rPr lang="ja-JP" altLang="en-US" dirty="0" smtClean="0"/>
                        <a:t>第</a:t>
                      </a:r>
                      <a:r>
                        <a:rPr lang="en-US" altLang="ja-JP" dirty="0" smtClean="0"/>
                        <a:t>2</a:t>
                      </a:r>
                      <a:r>
                        <a:rPr lang="ja-JP" altLang="en-US" dirty="0" smtClean="0"/>
                        <a:t>層 </a:t>
                      </a:r>
                      <a:r>
                        <a:rPr lang="en-US" altLang="ja-JP" dirty="0" smtClean="0"/>
                        <a:t>- </a:t>
                      </a:r>
                      <a:r>
                        <a:rPr lang="ja-JP" altLang="en-US" dirty="0" smtClean="0"/>
                        <a:t>データリンク層</a:t>
                      </a:r>
                      <a:endParaRPr kumimoji="1" lang="ja-JP" altLang="en-US" dirty="0"/>
                    </a:p>
                  </a:txBody>
                  <a:tcPr/>
                </a:tc>
                <a:tc rowSpan="4">
                  <a:txBody>
                    <a:bodyPr/>
                    <a:lstStyle/>
                    <a:p>
                      <a:r>
                        <a:rPr kumimoji="1" lang="ja-JP" altLang="en-US" dirty="0" smtClean="0"/>
                        <a:t>イーサネット、</a:t>
                      </a:r>
                      <a:r>
                        <a:rPr kumimoji="1" lang="en-US" altLang="ja-JP" dirty="0" err="1" smtClean="0"/>
                        <a:t>xDSL</a:t>
                      </a:r>
                      <a:r>
                        <a:rPr kumimoji="1" lang="ja-JP" altLang="en-US" dirty="0" err="1" smtClean="0"/>
                        <a:t>、</a:t>
                      </a:r>
                      <a:r>
                        <a:rPr kumimoji="1" lang="ja-JP" altLang="en-US" dirty="0" smtClean="0"/>
                        <a:t>無線</a:t>
                      </a:r>
                      <a:r>
                        <a:rPr kumimoji="1" lang="en-US" altLang="ja-JP" dirty="0" smtClean="0"/>
                        <a:t>LAN</a:t>
                      </a:r>
                      <a:endParaRPr kumimoji="1" lang="ja-JP" altLang="en-US" dirty="0"/>
                    </a:p>
                  </a:txBody>
                  <a:tcPr/>
                </a:tc>
              </a:tr>
              <a:tr h="370840">
                <a:tc>
                  <a:txBody>
                    <a:bodyPr/>
                    <a:lstStyle/>
                    <a:p>
                      <a:r>
                        <a:rPr lang="ja-JP" altLang="en-US" sz="1400" dirty="0" smtClean="0"/>
                        <a:t>直接的に接続されている通信機器間の信号の受け渡し。</a:t>
                      </a:r>
                      <a:endParaRPr kumimoji="1" lang="ja-JP" altLang="en-US" sz="1400" dirty="0"/>
                    </a:p>
                  </a:txBody>
                  <a:tcPr/>
                </a:tc>
                <a:tc vMerge="1">
                  <a:txBody>
                    <a:bodyPr/>
                    <a:lstStyle/>
                    <a:p>
                      <a:endParaRPr kumimoji="1" lang="ja-JP" alt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ja-JP" altLang="en-US" dirty="0" smtClean="0"/>
                        <a:t>第</a:t>
                      </a:r>
                      <a:r>
                        <a:rPr lang="en-US" altLang="ja-JP" dirty="0" smtClean="0"/>
                        <a:t>1</a:t>
                      </a:r>
                      <a:r>
                        <a:rPr lang="ja-JP" altLang="en-US" dirty="0" smtClean="0"/>
                        <a:t>層 </a:t>
                      </a:r>
                      <a:r>
                        <a:rPr lang="en-US" altLang="ja-JP" dirty="0" smtClean="0"/>
                        <a:t>- </a:t>
                      </a:r>
                      <a:r>
                        <a:rPr lang="ja-JP" altLang="en-US" dirty="0" smtClean="0"/>
                        <a:t>物理層</a:t>
                      </a:r>
                      <a:endParaRPr kumimoji="1" lang="ja-JP" altLang="en-US" dirty="0"/>
                    </a:p>
                  </a:txBody>
                  <a:tcPr/>
                </a:tc>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a:txBody>
                  <a:tcPr/>
                </a:tc>
              </a:tr>
              <a:tr h="370840">
                <a:tc>
                  <a:txBody>
                    <a:bodyPr/>
                    <a:lstStyle/>
                    <a:p>
                      <a:r>
                        <a:rPr lang="ja-JP" altLang="en-US" sz="1600" dirty="0" smtClean="0"/>
                        <a:t>電気信号の変換、コネクタ形状等。</a:t>
                      </a:r>
                      <a:endParaRPr kumimoji="1" lang="ja-JP" altLang="en-US" sz="1600" dirty="0"/>
                    </a:p>
                  </a:txBody>
                  <a:tcPr/>
                </a:tc>
                <a:tc vMerge="1">
                  <a:txBody>
                    <a:bodyPr/>
                    <a:lstStyle/>
                    <a:p>
                      <a:endParaRPr kumimoji="1" lang="ja-JP" altLang="en-US" dirty="0"/>
                    </a:p>
                  </a:txBody>
                  <a:tcPr/>
                </a:tc>
              </a:tr>
            </a:tbl>
          </a:graphicData>
        </a:graphic>
      </p:graphicFrame>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正方形/長方形 21"/>
          <p:cNvSpPr/>
          <p:nvPr/>
        </p:nvSpPr>
        <p:spPr>
          <a:xfrm>
            <a:off x="1643042" y="714356"/>
            <a:ext cx="5000660" cy="1214446"/>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29" name="角丸四角形 28"/>
          <p:cNvSpPr/>
          <p:nvPr/>
        </p:nvSpPr>
        <p:spPr>
          <a:xfrm>
            <a:off x="4357686" y="357166"/>
            <a:ext cx="928694" cy="150019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0" name="テキスト ボックス 29"/>
          <p:cNvSpPr txBox="1"/>
          <p:nvPr/>
        </p:nvSpPr>
        <p:spPr>
          <a:xfrm>
            <a:off x="4429124" y="357166"/>
            <a:ext cx="648383" cy="369332"/>
          </a:xfrm>
          <a:prstGeom prst="rect">
            <a:avLst/>
          </a:prstGeom>
          <a:noFill/>
        </p:spPr>
        <p:txBody>
          <a:bodyPr wrap="none" rtlCol="0">
            <a:spAutoFit/>
          </a:bodyPr>
          <a:lstStyle/>
          <a:p>
            <a:r>
              <a:rPr kumimoji="1" lang="en-US" altLang="ja-JP" dirty="0" smtClean="0"/>
              <a:t>View</a:t>
            </a:r>
            <a:endParaRPr kumimoji="1" lang="ja-JP" altLang="en-US" dirty="0"/>
          </a:p>
        </p:txBody>
      </p:sp>
      <p:sp>
        <p:nvSpPr>
          <p:cNvPr id="31" name="角丸四角形 30"/>
          <p:cNvSpPr/>
          <p:nvPr/>
        </p:nvSpPr>
        <p:spPr>
          <a:xfrm>
            <a:off x="5357818" y="357166"/>
            <a:ext cx="1000132" cy="150019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32" name="テキスト ボックス 31"/>
          <p:cNvSpPr txBox="1"/>
          <p:nvPr/>
        </p:nvSpPr>
        <p:spPr>
          <a:xfrm>
            <a:off x="5357818" y="357166"/>
            <a:ext cx="1022588" cy="338554"/>
          </a:xfrm>
          <a:prstGeom prst="rect">
            <a:avLst/>
          </a:prstGeom>
          <a:noFill/>
        </p:spPr>
        <p:txBody>
          <a:bodyPr wrap="none" rtlCol="0">
            <a:spAutoFit/>
          </a:bodyPr>
          <a:lstStyle/>
          <a:p>
            <a:r>
              <a:rPr kumimoji="1" lang="en-US" altLang="ja-JP" sz="1600" dirty="0" smtClean="0"/>
              <a:t>Controller</a:t>
            </a:r>
            <a:endParaRPr kumimoji="1" lang="ja-JP" altLang="en-US" sz="1600" dirty="0"/>
          </a:p>
        </p:txBody>
      </p:sp>
      <p:sp>
        <p:nvSpPr>
          <p:cNvPr id="27" name="角丸四角形 26"/>
          <p:cNvSpPr/>
          <p:nvPr/>
        </p:nvSpPr>
        <p:spPr>
          <a:xfrm>
            <a:off x="3286116" y="357166"/>
            <a:ext cx="928694" cy="1500198"/>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kumimoji="1" lang="ja-JP" altLang="en-US"/>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118</a:t>
            </a:fld>
            <a:endParaRPr kumimoji="1" lang="ja-JP" altLang="en-US"/>
          </a:p>
        </p:txBody>
      </p:sp>
      <p:sp>
        <p:nvSpPr>
          <p:cNvPr id="7" name="正方形/長方形 6"/>
          <p:cNvSpPr/>
          <p:nvPr/>
        </p:nvSpPr>
        <p:spPr>
          <a:xfrm>
            <a:off x="1643042" y="2928934"/>
            <a:ext cx="5000660" cy="2428892"/>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endParaRPr kumimoji="1" lang="ja-JP" altLang="en-US" dirty="0"/>
          </a:p>
        </p:txBody>
      </p:sp>
      <p:sp>
        <p:nvSpPr>
          <p:cNvPr id="8" name="テキスト ボックス 7"/>
          <p:cNvSpPr txBox="1"/>
          <p:nvPr/>
        </p:nvSpPr>
        <p:spPr>
          <a:xfrm>
            <a:off x="1714480" y="3000372"/>
            <a:ext cx="1060162" cy="369332"/>
          </a:xfrm>
          <a:prstGeom prst="rect">
            <a:avLst/>
          </a:prstGeom>
          <a:noFill/>
        </p:spPr>
        <p:txBody>
          <a:bodyPr wrap="none" rtlCol="0">
            <a:spAutoFit/>
          </a:bodyPr>
          <a:lstStyle/>
          <a:p>
            <a:r>
              <a:rPr kumimoji="1" lang="en-US" altLang="ja-JP" dirty="0" smtClean="0"/>
              <a:t>Windows</a:t>
            </a:r>
            <a:endParaRPr kumimoji="1" lang="ja-JP" altLang="en-US" dirty="0"/>
          </a:p>
        </p:txBody>
      </p:sp>
      <p:sp>
        <p:nvSpPr>
          <p:cNvPr id="9" name="正方形/長方形 8"/>
          <p:cNvSpPr/>
          <p:nvPr/>
        </p:nvSpPr>
        <p:spPr>
          <a:xfrm>
            <a:off x="1928794" y="3500438"/>
            <a:ext cx="4500594" cy="92869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kumimoji="1" lang="ja-JP" altLang="en-US" dirty="0"/>
          </a:p>
        </p:txBody>
      </p:sp>
      <p:sp>
        <p:nvSpPr>
          <p:cNvPr id="10" name="テキスト ボックス 9"/>
          <p:cNvSpPr txBox="1"/>
          <p:nvPr/>
        </p:nvSpPr>
        <p:spPr>
          <a:xfrm>
            <a:off x="2000232" y="3571876"/>
            <a:ext cx="1107996" cy="369332"/>
          </a:xfrm>
          <a:prstGeom prst="rect">
            <a:avLst/>
          </a:prstGeom>
          <a:noFill/>
        </p:spPr>
        <p:txBody>
          <a:bodyPr wrap="none" rtlCol="0">
            <a:spAutoFit/>
          </a:bodyPr>
          <a:lstStyle/>
          <a:p>
            <a:r>
              <a:rPr kumimoji="1" lang="en-US" altLang="ja-JP" dirty="0" smtClean="0"/>
              <a:t>Win32API</a:t>
            </a:r>
            <a:endParaRPr kumimoji="1" lang="ja-JP" altLang="en-US" dirty="0"/>
          </a:p>
        </p:txBody>
      </p:sp>
      <p:sp>
        <p:nvSpPr>
          <p:cNvPr id="11" name="正方形/長方形 10"/>
          <p:cNvSpPr/>
          <p:nvPr/>
        </p:nvSpPr>
        <p:spPr>
          <a:xfrm>
            <a:off x="3643306" y="3929066"/>
            <a:ext cx="121444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g</a:t>
            </a:r>
            <a:r>
              <a:rPr kumimoji="1" lang="en-US" altLang="ja-JP" dirty="0" smtClean="0"/>
              <a:t>di32.dll</a:t>
            </a:r>
            <a:endParaRPr kumimoji="1" lang="ja-JP" altLang="en-US" dirty="0"/>
          </a:p>
        </p:txBody>
      </p:sp>
      <p:sp>
        <p:nvSpPr>
          <p:cNvPr id="12" name="正方形/長方形 11"/>
          <p:cNvSpPr/>
          <p:nvPr/>
        </p:nvSpPr>
        <p:spPr>
          <a:xfrm>
            <a:off x="2000232" y="3929066"/>
            <a:ext cx="150019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kerenel</a:t>
            </a:r>
            <a:r>
              <a:rPr kumimoji="1" lang="en-US" altLang="ja-JP" dirty="0" smtClean="0"/>
              <a:t>32.dll</a:t>
            </a:r>
            <a:endParaRPr kumimoji="1" lang="ja-JP" altLang="en-US" dirty="0"/>
          </a:p>
        </p:txBody>
      </p:sp>
      <p:sp>
        <p:nvSpPr>
          <p:cNvPr id="13" name="正方形/長方形 12"/>
          <p:cNvSpPr/>
          <p:nvPr/>
        </p:nvSpPr>
        <p:spPr>
          <a:xfrm>
            <a:off x="5072066" y="3929066"/>
            <a:ext cx="1214446"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user</a:t>
            </a:r>
            <a:r>
              <a:rPr kumimoji="1" lang="en-US" altLang="ja-JP" dirty="0" smtClean="0"/>
              <a:t>32.dll</a:t>
            </a:r>
            <a:endParaRPr kumimoji="1" lang="ja-JP" altLang="en-US" dirty="0"/>
          </a:p>
        </p:txBody>
      </p:sp>
      <p:sp>
        <p:nvSpPr>
          <p:cNvPr id="14" name="正方形/長方形 13"/>
          <p:cNvSpPr/>
          <p:nvPr/>
        </p:nvSpPr>
        <p:spPr>
          <a:xfrm>
            <a:off x="1928794" y="4572008"/>
            <a:ext cx="4500594" cy="5715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Device Drivers</a:t>
            </a:r>
            <a:endParaRPr kumimoji="1" lang="ja-JP" altLang="en-US" dirty="0"/>
          </a:p>
        </p:txBody>
      </p:sp>
      <p:sp>
        <p:nvSpPr>
          <p:cNvPr id="15" name="正方形/長方形 14"/>
          <p:cNvSpPr/>
          <p:nvPr/>
        </p:nvSpPr>
        <p:spPr>
          <a:xfrm>
            <a:off x="1643042" y="5429264"/>
            <a:ext cx="5000660" cy="3571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kumimoji="1" lang="en-US" altLang="ja-JP" dirty="0" smtClean="0"/>
              <a:t>BIOS</a:t>
            </a:r>
            <a:endParaRPr kumimoji="1" lang="ja-JP" altLang="en-US" dirty="0"/>
          </a:p>
        </p:txBody>
      </p:sp>
      <p:sp>
        <p:nvSpPr>
          <p:cNvPr id="16" name="正方形/長方形 15"/>
          <p:cNvSpPr/>
          <p:nvPr/>
        </p:nvSpPr>
        <p:spPr>
          <a:xfrm>
            <a:off x="1643042" y="5857892"/>
            <a:ext cx="5000660" cy="35719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kumimoji="1" lang="en-US" altLang="ja-JP" dirty="0" smtClean="0"/>
              <a:t>Hardware</a:t>
            </a:r>
            <a:endParaRPr kumimoji="1" lang="ja-JP" altLang="en-US" dirty="0"/>
          </a:p>
        </p:txBody>
      </p:sp>
      <p:sp>
        <p:nvSpPr>
          <p:cNvPr id="17" name="正方形/長方形 16"/>
          <p:cNvSpPr/>
          <p:nvPr/>
        </p:nvSpPr>
        <p:spPr>
          <a:xfrm>
            <a:off x="1643042" y="2071678"/>
            <a:ext cx="5000660" cy="78581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dirty="0"/>
          </a:p>
        </p:txBody>
      </p:sp>
      <p:sp>
        <p:nvSpPr>
          <p:cNvPr id="18" name="テキスト ボックス 17"/>
          <p:cNvSpPr txBox="1"/>
          <p:nvPr/>
        </p:nvSpPr>
        <p:spPr>
          <a:xfrm>
            <a:off x="1714480" y="2130974"/>
            <a:ext cx="1728358" cy="369332"/>
          </a:xfrm>
          <a:prstGeom prst="rect">
            <a:avLst/>
          </a:prstGeom>
          <a:noFill/>
        </p:spPr>
        <p:txBody>
          <a:bodyPr wrap="none" rtlCol="0">
            <a:spAutoFit/>
          </a:bodyPr>
          <a:lstStyle/>
          <a:p>
            <a:r>
              <a:rPr lang="en-US" altLang="ja-JP" dirty="0" smtClean="0"/>
              <a:t>.NET Framework</a:t>
            </a:r>
            <a:endParaRPr kumimoji="1" lang="ja-JP" altLang="en-US" dirty="0"/>
          </a:p>
        </p:txBody>
      </p:sp>
      <p:sp>
        <p:nvSpPr>
          <p:cNvPr id="19" name="正方形/長方形 18"/>
          <p:cNvSpPr/>
          <p:nvPr/>
        </p:nvSpPr>
        <p:spPr>
          <a:xfrm>
            <a:off x="3571868" y="2285992"/>
            <a:ext cx="1143008"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CLR</a:t>
            </a:r>
            <a:endParaRPr kumimoji="1" lang="ja-JP" altLang="en-US" dirty="0"/>
          </a:p>
        </p:txBody>
      </p:sp>
      <p:sp>
        <p:nvSpPr>
          <p:cNvPr id="21" name="正方形/長方形 20"/>
          <p:cNvSpPr/>
          <p:nvPr/>
        </p:nvSpPr>
        <p:spPr>
          <a:xfrm>
            <a:off x="4857752" y="2285992"/>
            <a:ext cx="1643074" cy="35719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altLang="ja-JP" dirty="0" smtClean="0"/>
              <a:t>Class</a:t>
            </a:r>
            <a:r>
              <a:rPr lang="ja-JP" altLang="en-US" dirty="0" smtClean="0"/>
              <a:t> </a:t>
            </a:r>
            <a:r>
              <a:rPr lang="en-US" altLang="ja-JP" dirty="0" smtClean="0"/>
              <a:t>Library</a:t>
            </a:r>
            <a:endParaRPr kumimoji="1" lang="ja-JP" altLang="en-US" dirty="0"/>
          </a:p>
        </p:txBody>
      </p:sp>
      <p:sp>
        <p:nvSpPr>
          <p:cNvPr id="23" name="正方形/長方形 22"/>
          <p:cNvSpPr/>
          <p:nvPr/>
        </p:nvSpPr>
        <p:spPr>
          <a:xfrm>
            <a:off x="3071802" y="857232"/>
            <a:ext cx="342902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XXX CAD</a:t>
            </a:r>
            <a:endParaRPr kumimoji="1" lang="ja-JP" altLang="en-US" dirty="0"/>
          </a:p>
        </p:txBody>
      </p:sp>
      <p:sp>
        <p:nvSpPr>
          <p:cNvPr id="24" name="テキスト ボックス 23"/>
          <p:cNvSpPr txBox="1"/>
          <p:nvPr/>
        </p:nvSpPr>
        <p:spPr>
          <a:xfrm>
            <a:off x="1714480" y="857232"/>
            <a:ext cx="1245021" cy="369332"/>
          </a:xfrm>
          <a:prstGeom prst="rect">
            <a:avLst/>
          </a:prstGeom>
          <a:noFill/>
        </p:spPr>
        <p:txBody>
          <a:bodyPr wrap="none" rtlCol="0">
            <a:spAutoFit/>
          </a:bodyPr>
          <a:lstStyle/>
          <a:p>
            <a:r>
              <a:rPr lang="en-US" altLang="ja-JP" dirty="0" smtClean="0"/>
              <a:t>Application</a:t>
            </a:r>
            <a:endParaRPr kumimoji="1" lang="ja-JP" altLang="en-US" dirty="0"/>
          </a:p>
        </p:txBody>
      </p:sp>
      <p:sp>
        <p:nvSpPr>
          <p:cNvPr id="25" name="正方形/長方形 24"/>
          <p:cNvSpPr/>
          <p:nvPr/>
        </p:nvSpPr>
        <p:spPr>
          <a:xfrm>
            <a:off x="3071802" y="1357298"/>
            <a:ext cx="3429024" cy="42862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dirty="0" smtClean="0"/>
              <a:t>CAD Framework</a:t>
            </a:r>
            <a:endParaRPr kumimoji="1" lang="ja-JP" altLang="en-US" dirty="0"/>
          </a:p>
        </p:txBody>
      </p:sp>
      <p:sp>
        <p:nvSpPr>
          <p:cNvPr id="28" name="テキスト ボックス 27"/>
          <p:cNvSpPr txBox="1"/>
          <p:nvPr/>
        </p:nvSpPr>
        <p:spPr>
          <a:xfrm>
            <a:off x="3357554" y="357166"/>
            <a:ext cx="793807" cy="369332"/>
          </a:xfrm>
          <a:prstGeom prst="rect">
            <a:avLst/>
          </a:prstGeom>
          <a:noFill/>
        </p:spPr>
        <p:txBody>
          <a:bodyPr wrap="none" rtlCol="0">
            <a:spAutoFit/>
          </a:bodyPr>
          <a:lstStyle/>
          <a:p>
            <a:r>
              <a:rPr kumimoji="1" lang="en-US" altLang="ja-JP" dirty="0" smtClean="0"/>
              <a:t>Model</a:t>
            </a:r>
            <a:endParaRPr kumimoji="1" lang="ja-JP" altLang="en-US" dirty="0"/>
          </a:p>
        </p:txBody>
      </p:sp>
    </p:spTree>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561BEDBD-E825-4F7F-B358-0A6E78217005}" type="slidenum">
              <a:rPr lang="ja-JP" altLang="en-US"/>
              <a:pPr/>
              <a:t>119</a:t>
            </a:fld>
            <a:endParaRPr lang="ja-JP" altLang="en-US"/>
          </a:p>
        </p:txBody>
      </p:sp>
      <p:sp>
        <p:nvSpPr>
          <p:cNvPr id="123906" name="Rectangle 2"/>
          <p:cNvSpPr>
            <a:spLocks noGrp="1" noChangeArrowheads="1"/>
          </p:cNvSpPr>
          <p:nvPr>
            <p:ph type="title"/>
          </p:nvPr>
        </p:nvSpPr>
        <p:spPr/>
        <p:txBody>
          <a:bodyPr/>
          <a:lstStyle/>
          <a:p>
            <a:r>
              <a:rPr lang="en-US" altLang="ja-JP" b="1">
                <a:latin typeface="ＭＳ Ｐゴシック" pitchFamily="50" charset="-128"/>
              </a:rPr>
              <a:t>Layers</a:t>
            </a:r>
            <a:r>
              <a:rPr lang="ja-JP" altLang="en-US" b="1">
                <a:latin typeface="ＭＳ Ｐゴシック" pitchFamily="50" charset="-128"/>
              </a:rPr>
              <a:t>パターンの応用例(1)</a:t>
            </a:r>
            <a:endParaRPr lang="ja-JP" altLang="en-US">
              <a:latin typeface="ＭＳ Ｐゴシック" pitchFamily="50" charset="-128"/>
            </a:endParaRPr>
          </a:p>
        </p:txBody>
      </p:sp>
      <p:sp>
        <p:nvSpPr>
          <p:cNvPr id="123907" name="Rectangle 3"/>
          <p:cNvSpPr>
            <a:spLocks noGrp="1" noChangeArrowheads="1"/>
          </p:cNvSpPr>
          <p:nvPr>
            <p:ph type="body" idx="1"/>
          </p:nvPr>
        </p:nvSpPr>
        <p:spPr/>
        <p:txBody>
          <a:bodyPr/>
          <a:lstStyle/>
          <a:p>
            <a:r>
              <a:rPr lang="ja-JP" altLang="en-US" b="1">
                <a:latin typeface="ＭＳ Ｐゴシック" pitchFamily="50" charset="-128"/>
              </a:rPr>
              <a:t>ヤコブソンの</a:t>
            </a:r>
            <a:r>
              <a:rPr lang="en-US" altLang="ja-JP" b="1">
                <a:latin typeface="ＭＳ Ｐゴシック" pitchFamily="50" charset="-128"/>
              </a:rPr>
              <a:t>BCE（Boundary- Control- Entity ）</a:t>
            </a:r>
          </a:p>
          <a:p>
            <a:r>
              <a:rPr lang="en-US" altLang="ja-JP" b="1">
                <a:latin typeface="ＭＳ Ｐゴシック" pitchFamily="50" charset="-128"/>
              </a:rPr>
              <a:t>Control（</a:t>
            </a:r>
            <a:r>
              <a:rPr lang="ja-JP" altLang="en-US" b="1">
                <a:latin typeface="ＭＳ Ｐゴシック" pitchFamily="50" charset="-128"/>
              </a:rPr>
              <a:t>制御）は</a:t>
            </a:r>
            <a:r>
              <a:rPr lang="en-US" altLang="ja-JP" b="1">
                <a:latin typeface="ＭＳ Ｐゴシック" pitchFamily="50" charset="-128"/>
              </a:rPr>
              <a:t>Boundary（</a:t>
            </a:r>
            <a:r>
              <a:rPr lang="ja-JP" altLang="en-US" b="1">
                <a:latin typeface="ＭＳ Ｐゴシック" pitchFamily="50" charset="-128"/>
              </a:rPr>
              <a:t>システム境界）と</a:t>
            </a:r>
            <a:r>
              <a:rPr lang="en-US" altLang="ja-JP" b="1">
                <a:latin typeface="ＭＳ Ｐゴシック" pitchFamily="50" charset="-128"/>
              </a:rPr>
              <a:t>Entity</a:t>
            </a:r>
            <a:r>
              <a:rPr lang="ja-JP" altLang="en-US" b="1">
                <a:latin typeface="ＭＳ Ｐゴシック" pitchFamily="50" charset="-128"/>
              </a:rPr>
              <a:t>に分析ステレオタイプとして分類</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normAutofit/>
          </a:bodyPr>
          <a:lstStyle/>
          <a:p>
            <a:r>
              <a:rPr lang="en-US" altLang="ja-JP" dirty="0" smtClean="0"/>
              <a:t>Ⅰ</a:t>
            </a:r>
            <a:r>
              <a:rPr lang="ja-JP" altLang="en-US" dirty="0" err="1" smtClean="0"/>
              <a:t>．</a:t>
            </a:r>
            <a:r>
              <a:rPr lang="ja-JP" altLang="en-US" dirty="0" smtClean="0"/>
              <a:t>ソフトウェア開発の難しさ</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5F3626B3-E225-49EC-922E-92FFFF04921D}" type="slidenum">
              <a:rPr lang="ja-JP" altLang="en-US"/>
              <a:pPr/>
              <a:t>120</a:t>
            </a:fld>
            <a:endParaRPr lang="ja-JP" altLang="en-US"/>
          </a:p>
        </p:txBody>
      </p:sp>
      <p:sp>
        <p:nvSpPr>
          <p:cNvPr id="158722" name="Rectangle 2"/>
          <p:cNvSpPr>
            <a:spLocks noGrp="1" noChangeArrowheads="1"/>
          </p:cNvSpPr>
          <p:nvPr>
            <p:ph type="title"/>
          </p:nvPr>
        </p:nvSpPr>
        <p:spPr/>
        <p:txBody>
          <a:bodyPr/>
          <a:lstStyle/>
          <a:p>
            <a:r>
              <a:rPr lang="en-US" altLang="ja-JP" b="1">
                <a:latin typeface="ＭＳＰゴシック,Bold" charset="-128"/>
                <a:ea typeface="ＭＳＰゴシック,Bold" charset="-128"/>
              </a:rPr>
              <a:t>BCE</a:t>
            </a:r>
            <a:endParaRPr lang="ja-JP" altLang="en-US" b="1">
              <a:latin typeface="ＭＳＰゴシック,Bold" charset="-128"/>
              <a:ea typeface="ＭＳＰゴシック,Bold" charset="-128"/>
            </a:endParaRPr>
          </a:p>
        </p:txBody>
      </p:sp>
      <p:sp>
        <p:nvSpPr>
          <p:cNvPr id="158723" name="Rectangle 3"/>
          <p:cNvSpPr>
            <a:spLocks noGrp="1" noChangeArrowheads="1"/>
          </p:cNvSpPr>
          <p:nvPr>
            <p:ph type="body" idx="1"/>
          </p:nvPr>
        </p:nvSpPr>
        <p:spPr/>
        <p:txBody>
          <a:bodyPr>
            <a:normAutofit lnSpcReduction="10000"/>
          </a:bodyPr>
          <a:lstStyle/>
          <a:p>
            <a:pPr>
              <a:lnSpc>
                <a:spcPct val="90000"/>
              </a:lnSpc>
            </a:pPr>
            <a:r>
              <a:rPr lang="en-US" altLang="ja-JP" sz="2800" b="1">
                <a:latin typeface="ＭＳ Ｐゴシック" pitchFamily="50" charset="-128"/>
              </a:rPr>
              <a:t>Boundary</a:t>
            </a:r>
          </a:p>
          <a:p>
            <a:pPr lvl="1">
              <a:lnSpc>
                <a:spcPct val="90000"/>
              </a:lnSpc>
            </a:pPr>
            <a:r>
              <a:rPr lang="ja-JP" altLang="en-US" sz="2400" b="1">
                <a:latin typeface="ＭＳ Ｐゴシック" pitchFamily="50" charset="-128"/>
              </a:rPr>
              <a:t>システム外部との間の対話を受け持つ</a:t>
            </a:r>
          </a:p>
          <a:p>
            <a:pPr>
              <a:lnSpc>
                <a:spcPct val="90000"/>
              </a:lnSpc>
            </a:pPr>
            <a:r>
              <a:rPr lang="en-US" altLang="ja-JP" sz="2800" b="1">
                <a:latin typeface="ＭＳ Ｐゴシック" pitchFamily="50" charset="-128"/>
              </a:rPr>
              <a:t>Control</a:t>
            </a:r>
          </a:p>
          <a:p>
            <a:pPr lvl="1">
              <a:lnSpc>
                <a:spcPct val="90000"/>
              </a:lnSpc>
            </a:pPr>
            <a:r>
              <a:rPr lang="ja-JP" altLang="en-US" sz="2400" b="1">
                <a:latin typeface="ＭＳ Ｐゴシック" pitchFamily="50" charset="-128"/>
              </a:rPr>
              <a:t>ユースケースで規定された振る舞いを実行するために</a:t>
            </a:r>
            <a:r>
              <a:rPr lang="en-US" altLang="ja-JP" sz="2400" b="1">
                <a:latin typeface="ＭＳ Ｐゴシック" pitchFamily="50" charset="-128"/>
              </a:rPr>
              <a:t>Boundary</a:t>
            </a:r>
            <a:r>
              <a:rPr lang="ja-JP" altLang="en-US" sz="2400" b="1">
                <a:latin typeface="ＭＳ Ｐゴシック" pitchFamily="50" charset="-128"/>
              </a:rPr>
              <a:t>から呼び出され、いくつかの</a:t>
            </a:r>
            <a:r>
              <a:rPr lang="en-US" altLang="ja-JP" sz="2400" b="1">
                <a:latin typeface="ＭＳ Ｐゴシック" pitchFamily="50" charset="-128"/>
              </a:rPr>
              <a:t>Entity </a:t>
            </a:r>
            <a:r>
              <a:rPr lang="ja-JP" altLang="en-US" sz="2400" b="1">
                <a:latin typeface="ＭＳ Ｐゴシック" pitchFamily="50" charset="-128"/>
              </a:rPr>
              <a:t>をアクセスしてデータを加工し</a:t>
            </a:r>
            <a:r>
              <a:rPr lang="en-US" altLang="ja-JP" sz="2400" b="1">
                <a:latin typeface="ＭＳ Ｐゴシック" pitchFamily="50" charset="-128"/>
              </a:rPr>
              <a:t>Boundary </a:t>
            </a:r>
            <a:r>
              <a:rPr lang="ja-JP" altLang="en-US" sz="2400" b="1">
                <a:latin typeface="ＭＳ Ｐゴシック" pitchFamily="50" charset="-128"/>
              </a:rPr>
              <a:t>に送り返す</a:t>
            </a:r>
          </a:p>
          <a:p>
            <a:pPr>
              <a:lnSpc>
                <a:spcPct val="90000"/>
              </a:lnSpc>
            </a:pPr>
            <a:r>
              <a:rPr lang="en-US" altLang="ja-JP" sz="2800" b="1">
                <a:latin typeface="ＭＳ Ｐゴシック" pitchFamily="50" charset="-128"/>
              </a:rPr>
              <a:t>Entity</a:t>
            </a:r>
          </a:p>
          <a:p>
            <a:pPr lvl="1">
              <a:lnSpc>
                <a:spcPct val="90000"/>
              </a:lnSpc>
            </a:pPr>
            <a:r>
              <a:rPr lang="ja-JP" altLang="en-US" sz="2400" b="1">
                <a:latin typeface="ＭＳ Ｐゴシック" pitchFamily="50" charset="-128"/>
              </a:rPr>
              <a:t>システムに長時間存続するオブジェクト</a:t>
            </a:r>
          </a:p>
          <a:p>
            <a:pPr lvl="1">
              <a:lnSpc>
                <a:spcPct val="90000"/>
              </a:lnSpc>
            </a:pPr>
            <a:r>
              <a:rPr lang="ja-JP" altLang="en-US" sz="2400" b="1">
                <a:latin typeface="ＭＳ Ｐゴシック" pitchFamily="50" charset="-128"/>
              </a:rPr>
              <a:t>問題領域をシステム化するうえで最も本質的なサービスだけに着目して切り出されたオブジェクト(データ処理が中心のアプリケーションの場合、永続オブジェクトが典型的な例)</a:t>
            </a:r>
            <a:endParaRPr lang="ja-JP" altLang="en-US" sz="2400">
              <a:latin typeface="ＭＳ Ｐゴシック" pitchFamily="50" charset="-128"/>
            </a:endParaRPr>
          </a:p>
        </p:txBody>
      </p:sp>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3" name="スライド番号プレースホルダ 5"/>
          <p:cNvSpPr>
            <a:spLocks noGrp="1"/>
          </p:cNvSpPr>
          <p:nvPr>
            <p:ph type="sldNum" sz="quarter" idx="12"/>
          </p:nvPr>
        </p:nvSpPr>
        <p:spPr/>
        <p:txBody>
          <a:bodyPr/>
          <a:lstStyle/>
          <a:p>
            <a:fld id="{AC65980F-ADDA-4A61-85AB-087A44AF81EA}" type="slidenum">
              <a:rPr lang="ja-JP" altLang="en-US"/>
              <a:pPr/>
              <a:t>121</a:t>
            </a:fld>
            <a:endParaRPr lang="ja-JP" altLang="en-US"/>
          </a:p>
        </p:txBody>
      </p:sp>
      <p:sp>
        <p:nvSpPr>
          <p:cNvPr id="126978" name="Rectangle 2"/>
          <p:cNvSpPr>
            <a:spLocks noGrp="1" noChangeArrowheads="1"/>
          </p:cNvSpPr>
          <p:nvPr>
            <p:ph type="title"/>
          </p:nvPr>
        </p:nvSpPr>
        <p:spPr/>
        <p:txBody>
          <a:bodyPr/>
          <a:lstStyle/>
          <a:p>
            <a:r>
              <a:rPr lang="en-US" altLang="ja-JP" b="1">
                <a:latin typeface="ＭＳ Ｐゴシック" pitchFamily="50" charset="-128"/>
              </a:rPr>
              <a:t>BCE</a:t>
            </a:r>
            <a:r>
              <a:rPr lang="ja-JP" altLang="en-US" b="1">
                <a:latin typeface="ＭＳ Ｐゴシック" pitchFamily="50" charset="-128"/>
              </a:rPr>
              <a:t>の特徴</a:t>
            </a:r>
          </a:p>
        </p:txBody>
      </p:sp>
      <p:sp>
        <p:nvSpPr>
          <p:cNvPr id="126979" name="Rectangle 3"/>
          <p:cNvSpPr>
            <a:spLocks noGrp="1" noChangeArrowheads="1"/>
          </p:cNvSpPr>
          <p:nvPr>
            <p:ph type="body" idx="1"/>
          </p:nvPr>
        </p:nvSpPr>
        <p:spPr>
          <a:xfrm>
            <a:off x="1143000" y="1905000"/>
            <a:ext cx="7772400" cy="3697288"/>
          </a:xfrm>
        </p:spPr>
        <p:txBody>
          <a:bodyPr/>
          <a:lstStyle/>
          <a:p>
            <a:pPr>
              <a:lnSpc>
                <a:spcPct val="90000"/>
              </a:lnSpc>
            </a:pPr>
            <a:r>
              <a:rPr lang="en-US" altLang="ja-JP" sz="2800" b="1">
                <a:latin typeface="ＭＳ Ｐゴシック" pitchFamily="50" charset="-128"/>
              </a:rPr>
              <a:t>BCE</a:t>
            </a:r>
            <a:r>
              <a:rPr lang="ja-JP" altLang="en-US" sz="2800" b="1">
                <a:latin typeface="ＭＳ Ｐゴシック" pitchFamily="50" charset="-128"/>
              </a:rPr>
              <a:t>の利点</a:t>
            </a:r>
          </a:p>
          <a:p>
            <a:pPr lvl="1">
              <a:lnSpc>
                <a:spcPct val="90000"/>
              </a:lnSpc>
            </a:pPr>
            <a:r>
              <a:rPr lang="ja-JP" altLang="en-US" sz="2400" b="1">
                <a:latin typeface="ＭＳ Ｐゴシック" pitchFamily="50" charset="-128"/>
              </a:rPr>
              <a:t>システムを問題領域に対して最も変化の激しい</a:t>
            </a:r>
            <a:r>
              <a:rPr lang="en-US" altLang="ja-JP" sz="2400" b="1">
                <a:latin typeface="ＭＳ Ｐゴシック" pitchFamily="50" charset="-128"/>
              </a:rPr>
              <a:t>Boundary</a:t>
            </a:r>
            <a:r>
              <a:rPr lang="ja-JP" altLang="en-US" sz="2400" b="1">
                <a:latin typeface="ＭＳ Ｐゴシック" pitchFamily="50" charset="-128"/>
              </a:rPr>
              <a:t>最も安定している</a:t>
            </a:r>
            <a:r>
              <a:rPr lang="en-US" altLang="ja-JP" sz="2400" b="1">
                <a:latin typeface="ＭＳ Ｐゴシック" pitchFamily="50" charset="-128"/>
              </a:rPr>
              <a:t>Entity</a:t>
            </a:r>
            <a:r>
              <a:rPr lang="ja-JP" altLang="en-US" sz="2400" b="1">
                <a:latin typeface="ＭＳ Ｐゴシック" pitchFamily="50" charset="-128"/>
              </a:rPr>
              <a:t>そしてその中間に位置する</a:t>
            </a:r>
            <a:r>
              <a:rPr lang="en-US" altLang="ja-JP" sz="2400" b="1">
                <a:latin typeface="ＭＳ Ｐゴシック" pitchFamily="50" charset="-128"/>
              </a:rPr>
              <a:t>Control </a:t>
            </a:r>
            <a:r>
              <a:rPr lang="ja-JP" altLang="en-US" sz="2400" b="1">
                <a:latin typeface="ＭＳ Ｐゴシック" pitchFamily="50" charset="-128"/>
              </a:rPr>
              <a:t>に分類することによりソフトウェアの変更／拡張範囲を局所化</a:t>
            </a:r>
          </a:p>
          <a:p>
            <a:pPr lvl="1">
              <a:lnSpc>
                <a:spcPct val="90000"/>
              </a:lnSpc>
            </a:pPr>
            <a:r>
              <a:rPr lang="ja-JP" altLang="en-US" sz="2400" b="1">
                <a:latin typeface="ＭＳ Ｐゴシック" pitchFamily="50" charset="-128"/>
              </a:rPr>
              <a:t>対話型システム以外にも適用できるよう配慮されている</a:t>
            </a:r>
          </a:p>
          <a:p>
            <a:pPr lvl="2">
              <a:lnSpc>
                <a:spcPct val="90000"/>
              </a:lnSpc>
            </a:pPr>
            <a:r>
              <a:rPr lang="en-US" altLang="ja-JP" sz="2000" b="1">
                <a:latin typeface="ＭＳ Ｐゴシック" pitchFamily="50" charset="-128"/>
              </a:rPr>
              <a:t>Boundary </a:t>
            </a:r>
            <a:r>
              <a:rPr lang="ja-JP" altLang="en-US" sz="2000" b="1">
                <a:latin typeface="ＭＳ Ｐゴシック" pitchFamily="50" charset="-128"/>
              </a:rPr>
              <a:t>は、</a:t>
            </a:r>
            <a:r>
              <a:rPr lang="en-US" altLang="ja-JP" sz="2000" b="1">
                <a:latin typeface="ＭＳ Ｐゴシック" pitchFamily="50" charset="-128"/>
              </a:rPr>
              <a:t>MVC</a:t>
            </a:r>
            <a:r>
              <a:rPr lang="ja-JP" altLang="en-US" sz="2000" b="1">
                <a:latin typeface="ＭＳ Ｐゴシック" pitchFamily="50" charset="-128"/>
              </a:rPr>
              <a:t>の</a:t>
            </a:r>
            <a:r>
              <a:rPr lang="en-US" altLang="ja-JP" sz="2000" b="1">
                <a:latin typeface="ＭＳ Ｐゴシック" pitchFamily="50" charset="-128"/>
              </a:rPr>
              <a:t>View </a:t>
            </a:r>
            <a:r>
              <a:rPr lang="ja-JP" altLang="en-US" sz="2000" b="1">
                <a:latin typeface="ＭＳ Ｐゴシック" pitchFamily="50" charset="-128"/>
              </a:rPr>
              <a:t>とは違い、システムの可視化を担当するのではなく、システムとシステム外部とのインタフェースを担当</a:t>
            </a:r>
            <a:endParaRPr lang="en-US" altLang="ja-JP" sz="2000" b="1">
              <a:latin typeface="ＭＳ Ｐゴシック" pitchFamily="50" charset="-128"/>
            </a:endParaRPr>
          </a:p>
        </p:txBody>
      </p:sp>
      <p:sp>
        <p:nvSpPr>
          <p:cNvPr id="126980" name="Text Box 4"/>
          <p:cNvSpPr txBox="1">
            <a:spLocks noChangeArrowheads="1"/>
          </p:cNvSpPr>
          <p:nvPr/>
        </p:nvSpPr>
        <p:spPr bwMode="auto">
          <a:xfrm>
            <a:off x="1808163" y="5710238"/>
            <a:ext cx="1619250" cy="538162"/>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ＭＳ Ｐゴシック" pitchFamily="50" charset="-128"/>
              </a:rPr>
              <a:t>Boundary</a:t>
            </a:r>
            <a:endParaRPr lang="ja-JP" altLang="en-US" sz="2800">
              <a:latin typeface="ＭＳ Ｐゴシック" pitchFamily="50" charset="-128"/>
            </a:endParaRPr>
          </a:p>
        </p:txBody>
      </p:sp>
      <p:sp>
        <p:nvSpPr>
          <p:cNvPr id="126981" name="Text Box 5"/>
          <p:cNvSpPr txBox="1">
            <a:spLocks noChangeArrowheads="1"/>
          </p:cNvSpPr>
          <p:nvPr/>
        </p:nvSpPr>
        <p:spPr bwMode="auto">
          <a:xfrm>
            <a:off x="4191000" y="5715000"/>
            <a:ext cx="1314450"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ＭＳ Ｐゴシック" pitchFamily="50" charset="-128"/>
              </a:rPr>
              <a:t>Control</a:t>
            </a:r>
            <a:endParaRPr lang="ja-JP" altLang="en-US" sz="2800">
              <a:latin typeface="ＭＳ Ｐゴシック" pitchFamily="50" charset="-128"/>
            </a:endParaRPr>
          </a:p>
        </p:txBody>
      </p:sp>
      <p:sp>
        <p:nvSpPr>
          <p:cNvPr id="126983" name="Text Box 7"/>
          <p:cNvSpPr txBox="1">
            <a:spLocks noChangeArrowheads="1"/>
          </p:cNvSpPr>
          <p:nvPr/>
        </p:nvSpPr>
        <p:spPr bwMode="auto">
          <a:xfrm>
            <a:off x="6400800" y="5715000"/>
            <a:ext cx="1087438"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ＭＳ Ｐゴシック" pitchFamily="50" charset="-128"/>
              </a:rPr>
              <a:t>Entity</a:t>
            </a:r>
            <a:endParaRPr lang="ja-JP" altLang="en-US" sz="2800">
              <a:latin typeface="ＭＳ Ｐゴシック" pitchFamily="50" charset="-128"/>
            </a:endParaRPr>
          </a:p>
        </p:txBody>
      </p:sp>
      <p:sp>
        <p:nvSpPr>
          <p:cNvPr id="126984" name="Rectangle 8"/>
          <p:cNvSpPr>
            <a:spLocks noChangeArrowheads="1"/>
          </p:cNvSpPr>
          <p:nvPr/>
        </p:nvSpPr>
        <p:spPr bwMode="auto">
          <a:xfrm>
            <a:off x="6400800" y="54864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6985" name="Rectangle 9"/>
          <p:cNvSpPr>
            <a:spLocks noChangeArrowheads="1"/>
          </p:cNvSpPr>
          <p:nvPr/>
        </p:nvSpPr>
        <p:spPr bwMode="auto">
          <a:xfrm>
            <a:off x="1808163" y="5481638"/>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6986" name="Rectangle 10"/>
          <p:cNvSpPr>
            <a:spLocks noChangeArrowheads="1"/>
          </p:cNvSpPr>
          <p:nvPr/>
        </p:nvSpPr>
        <p:spPr bwMode="auto">
          <a:xfrm>
            <a:off x="4191000" y="54864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6987" name="Line 11"/>
          <p:cNvSpPr>
            <a:spLocks noChangeShapeType="1"/>
          </p:cNvSpPr>
          <p:nvPr/>
        </p:nvSpPr>
        <p:spPr bwMode="auto">
          <a:xfrm flipV="1">
            <a:off x="3429000" y="6019800"/>
            <a:ext cx="762000" cy="0"/>
          </a:xfrm>
          <a:prstGeom prst="line">
            <a:avLst/>
          </a:prstGeom>
          <a:noFill/>
          <a:ln w="19050">
            <a:solidFill>
              <a:schemeClr val="tx1"/>
            </a:solidFill>
            <a:prstDash val="dash"/>
            <a:round/>
            <a:headEnd/>
            <a:tailEnd type="arrow" w="med" len="med"/>
          </a:ln>
          <a:effectLst/>
        </p:spPr>
        <p:txBody>
          <a:bodyPr anchor="b"/>
          <a:lstStyle/>
          <a:p>
            <a:endParaRPr lang="ja-JP" altLang="en-US"/>
          </a:p>
        </p:txBody>
      </p:sp>
      <p:sp>
        <p:nvSpPr>
          <p:cNvPr id="126988" name="Line 12"/>
          <p:cNvSpPr>
            <a:spLocks noChangeShapeType="1"/>
          </p:cNvSpPr>
          <p:nvPr/>
        </p:nvSpPr>
        <p:spPr bwMode="auto">
          <a:xfrm>
            <a:off x="5541963" y="6015038"/>
            <a:ext cx="858837" cy="4762"/>
          </a:xfrm>
          <a:prstGeom prst="line">
            <a:avLst/>
          </a:prstGeom>
          <a:noFill/>
          <a:ln w="19050">
            <a:solidFill>
              <a:schemeClr val="tx1"/>
            </a:solidFill>
            <a:prstDash val="dash"/>
            <a:round/>
            <a:headEnd/>
            <a:tailEnd type="arrow" w="med" len="me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A183AC3C-B653-457C-91A1-DD6BF47E53ED}" type="slidenum">
              <a:rPr lang="ja-JP" altLang="en-US"/>
              <a:pPr/>
              <a:t>122</a:t>
            </a:fld>
            <a:endParaRPr lang="ja-JP" altLang="en-US"/>
          </a:p>
        </p:txBody>
      </p:sp>
      <p:sp>
        <p:nvSpPr>
          <p:cNvPr id="125954" name="Rectangle 2"/>
          <p:cNvSpPr>
            <a:spLocks noGrp="1" noChangeArrowheads="1"/>
          </p:cNvSpPr>
          <p:nvPr>
            <p:ph type="title"/>
          </p:nvPr>
        </p:nvSpPr>
        <p:spPr/>
        <p:txBody>
          <a:bodyPr/>
          <a:lstStyle/>
          <a:p>
            <a:r>
              <a:rPr lang="en-US" altLang="ja-JP" b="1">
                <a:latin typeface="ＭＳ Ｐゴシック" pitchFamily="50" charset="-128"/>
              </a:rPr>
              <a:t>BCE</a:t>
            </a:r>
            <a:r>
              <a:rPr lang="ja-JP" altLang="en-US" b="1">
                <a:latin typeface="ＭＳ Ｐゴシック" pitchFamily="50" charset="-128"/>
              </a:rPr>
              <a:t>と</a:t>
            </a:r>
            <a:r>
              <a:rPr lang="en-US" altLang="ja-JP" b="1">
                <a:latin typeface="ＭＳ Ｐゴシック" pitchFamily="50" charset="-128"/>
              </a:rPr>
              <a:t>MVC</a:t>
            </a:r>
            <a:r>
              <a:rPr lang="ja-JP" altLang="en-US" b="1">
                <a:latin typeface="ＭＳ Ｐゴシック" pitchFamily="50" charset="-128"/>
              </a:rPr>
              <a:t>の違い</a:t>
            </a:r>
          </a:p>
        </p:txBody>
      </p:sp>
      <p:sp>
        <p:nvSpPr>
          <p:cNvPr id="125955" name="Rectangle 3"/>
          <p:cNvSpPr>
            <a:spLocks noGrp="1" noChangeArrowheads="1"/>
          </p:cNvSpPr>
          <p:nvPr>
            <p:ph type="body" idx="1"/>
          </p:nvPr>
        </p:nvSpPr>
        <p:spPr/>
        <p:txBody>
          <a:bodyPr/>
          <a:lstStyle/>
          <a:p>
            <a:pPr>
              <a:lnSpc>
                <a:spcPct val="90000"/>
              </a:lnSpc>
            </a:pPr>
            <a:r>
              <a:rPr lang="en-US" altLang="ja-JP" b="1">
                <a:latin typeface="ＭＳ Ｐゴシック" pitchFamily="50" charset="-128"/>
              </a:rPr>
              <a:t>MVC</a:t>
            </a:r>
            <a:r>
              <a:rPr lang="ja-JP" altLang="en-US" b="1">
                <a:latin typeface="ＭＳ Ｐゴシック" pitchFamily="50" charset="-128"/>
              </a:rPr>
              <a:t>では問題領域のオブジェクトを</a:t>
            </a:r>
            <a:r>
              <a:rPr lang="en-US" altLang="ja-JP" b="1">
                <a:latin typeface="ＭＳ Ｐゴシック" pitchFamily="50" charset="-128"/>
              </a:rPr>
              <a:t>Model</a:t>
            </a:r>
            <a:r>
              <a:rPr lang="ja-JP" altLang="en-US" b="1">
                <a:latin typeface="ＭＳ Ｐゴシック" pitchFamily="50" charset="-128"/>
              </a:rPr>
              <a:t>で表す。</a:t>
            </a:r>
            <a:r>
              <a:rPr lang="en-US" altLang="ja-JP" b="1">
                <a:latin typeface="ＭＳ Ｐゴシック" pitchFamily="50" charset="-128"/>
              </a:rPr>
              <a:t>BCE</a:t>
            </a:r>
            <a:r>
              <a:rPr lang="ja-JP" altLang="en-US" b="1">
                <a:latin typeface="ＭＳ Ｐゴシック" pitchFamily="50" charset="-128"/>
              </a:rPr>
              <a:t>では、</a:t>
            </a:r>
            <a:r>
              <a:rPr lang="en-US" altLang="ja-JP" b="1">
                <a:latin typeface="ＭＳ Ｐゴシック" pitchFamily="50" charset="-128"/>
              </a:rPr>
              <a:t>MVC</a:t>
            </a:r>
            <a:r>
              <a:rPr lang="ja-JP" altLang="en-US" b="1">
                <a:latin typeface="ＭＳ Ｐゴシック" pitchFamily="50" charset="-128"/>
              </a:rPr>
              <a:t>の</a:t>
            </a:r>
            <a:r>
              <a:rPr lang="en-US" altLang="ja-JP" b="1">
                <a:latin typeface="ＭＳ Ｐゴシック" pitchFamily="50" charset="-128"/>
              </a:rPr>
              <a:t>Model</a:t>
            </a:r>
            <a:r>
              <a:rPr lang="ja-JP" altLang="en-US" b="1">
                <a:latin typeface="ＭＳ Ｐゴシック" pitchFamily="50" charset="-128"/>
              </a:rPr>
              <a:t>部分を、</a:t>
            </a:r>
            <a:r>
              <a:rPr lang="en-US" altLang="ja-JP" b="1">
                <a:latin typeface="ＭＳ Ｐゴシック" pitchFamily="50" charset="-128"/>
              </a:rPr>
              <a:t>Entity(</a:t>
            </a:r>
            <a:r>
              <a:rPr lang="ja-JP" altLang="en-US" b="1">
                <a:latin typeface="ＭＳ Ｐゴシック" pitchFamily="50" charset="-128"/>
              </a:rPr>
              <a:t>永続データ管理)と</a:t>
            </a:r>
            <a:r>
              <a:rPr lang="en-US" altLang="ja-JP" b="1">
                <a:latin typeface="ＭＳ Ｐゴシック" pitchFamily="50" charset="-128"/>
              </a:rPr>
              <a:t>Control(</a:t>
            </a:r>
            <a:r>
              <a:rPr lang="ja-JP" altLang="en-US" b="1">
                <a:latin typeface="ＭＳ Ｐゴシック" pitchFamily="50" charset="-128"/>
              </a:rPr>
              <a:t>制御)に分類する。</a:t>
            </a:r>
          </a:p>
          <a:p>
            <a:pPr>
              <a:lnSpc>
                <a:spcPct val="90000"/>
              </a:lnSpc>
            </a:pPr>
            <a:r>
              <a:rPr lang="en-US" altLang="ja-JP" b="1">
                <a:latin typeface="ＭＳ Ｐゴシック" pitchFamily="50" charset="-128"/>
              </a:rPr>
              <a:t>MVC</a:t>
            </a:r>
            <a:r>
              <a:rPr lang="ja-JP" altLang="en-US" b="1">
                <a:latin typeface="ＭＳ Ｐゴシック" pitchFamily="50" charset="-128"/>
              </a:rPr>
              <a:t>の</a:t>
            </a:r>
            <a:r>
              <a:rPr lang="en-US" altLang="ja-JP" b="1">
                <a:latin typeface="ＭＳ Ｐゴシック" pitchFamily="50" charset="-128"/>
              </a:rPr>
              <a:t>View</a:t>
            </a:r>
            <a:r>
              <a:rPr lang="ja-JP" altLang="en-US" b="1">
                <a:latin typeface="ＭＳ Ｐゴシック" pitchFamily="50" charset="-128"/>
              </a:rPr>
              <a:t>と</a:t>
            </a:r>
            <a:r>
              <a:rPr lang="en-US" altLang="ja-JP" b="1">
                <a:latin typeface="ＭＳ Ｐゴシック" pitchFamily="50" charset="-128"/>
              </a:rPr>
              <a:t>Controller</a:t>
            </a:r>
            <a:r>
              <a:rPr lang="ja-JP" altLang="en-US" b="1">
                <a:latin typeface="ＭＳ Ｐゴシック" pitchFamily="50" charset="-128"/>
              </a:rPr>
              <a:t>が、</a:t>
            </a:r>
            <a:r>
              <a:rPr lang="en-US" altLang="ja-JP" b="1">
                <a:latin typeface="ＭＳ Ｐゴシック" pitchFamily="50" charset="-128"/>
              </a:rPr>
              <a:t>BCE</a:t>
            </a:r>
            <a:r>
              <a:rPr lang="ja-JP" altLang="en-US" b="1">
                <a:latin typeface="ＭＳ Ｐゴシック" pitchFamily="50" charset="-128"/>
              </a:rPr>
              <a:t>の</a:t>
            </a:r>
            <a:r>
              <a:rPr lang="en-US" altLang="ja-JP" b="1">
                <a:latin typeface="ＭＳ Ｐゴシック" pitchFamily="50" charset="-128"/>
              </a:rPr>
              <a:t>Boundary</a:t>
            </a:r>
            <a:r>
              <a:rPr lang="ja-JP" altLang="en-US" b="1">
                <a:latin typeface="ＭＳ Ｐゴシック" pitchFamily="50" charset="-128"/>
              </a:rPr>
              <a:t>に相当</a:t>
            </a:r>
          </a:p>
          <a:p>
            <a:pPr>
              <a:lnSpc>
                <a:spcPct val="90000"/>
              </a:lnSpc>
            </a:pPr>
            <a:r>
              <a:rPr lang="en-US" altLang="ja-JP" b="1">
                <a:latin typeface="ＭＳ Ｐゴシック" pitchFamily="50" charset="-128"/>
              </a:rPr>
              <a:t>BCE</a:t>
            </a:r>
            <a:r>
              <a:rPr lang="ja-JP" altLang="en-US" b="1">
                <a:latin typeface="ＭＳ Ｐゴシック" pitchFamily="50" charset="-128"/>
              </a:rPr>
              <a:t>の</a:t>
            </a:r>
            <a:r>
              <a:rPr lang="en-US" altLang="ja-JP" b="1">
                <a:latin typeface="ＭＳ Ｐゴシック" pitchFamily="50" charset="-128"/>
              </a:rPr>
              <a:t>Control(</a:t>
            </a:r>
            <a:r>
              <a:rPr lang="ja-JP" altLang="en-US" b="1">
                <a:latin typeface="ＭＳ Ｐゴシック" pitchFamily="50" charset="-128"/>
              </a:rPr>
              <a:t>制御)的な役割を持つコンポーネントの分類は、</a:t>
            </a:r>
            <a:r>
              <a:rPr lang="en-US" altLang="ja-JP" b="1">
                <a:latin typeface="ＭＳ Ｐゴシック" pitchFamily="50" charset="-128"/>
              </a:rPr>
              <a:t>MVC</a:t>
            </a:r>
            <a:r>
              <a:rPr lang="ja-JP" altLang="en-US" b="1">
                <a:latin typeface="ＭＳ Ｐゴシック" pitchFamily="50" charset="-128"/>
              </a:rPr>
              <a:t>に存在しない</a:t>
            </a: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0" name="スライド番号プレースホルダ 5"/>
          <p:cNvSpPr>
            <a:spLocks noGrp="1"/>
          </p:cNvSpPr>
          <p:nvPr>
            <p:ph type="sldNum" sz="quarter" idx="12"/>
          </p:nvPr>
        </p:nvSpPr>
        <p:spPr/>
        <p:txBody>
          <a:bodyPr/>
          <a:lstStyle/>
          <a:p>
            <a:fld id="{FE102A9A-20D4-48F8-860D-5F6A3B9531F9}" type="slidenum">
              <a:rPr lang="ja-JP" altLang="en-US"/>
              <a:pPr/>
              <a:t>123</a:t>
            </a:fld>
            <a:endParaRPr lang="ja-JP" altLang="en-US"/>
          </a:p>
        </p:txBody>
      </p:sp>
      <p:sp>
        <p:nvSpPr>
          <p:cNvPr id="124930" name="Rectangle 2"/>
          <p:cNvSpPr>
            <a:spLocks noGrp="1" noChangeArrowheads="1"/>
          </p:cNvSpPr>
          <p:nvPr>
            <p:ph type="title"/>
          </p:nvPr>
        </p:nvSpPr>
        <p:spPr/>
        <p:txBody>
          <a:bodyPr/>
          <a:lstStyle/>
          <a:p>
            <a:r>
              <a:rPr lang="en-US" altLang="ja-JP" b="1">
                <a:latin typeface="ＭＳゴシック,Bold" charset="-128"/>
                <a:ea typeface="ＭＳゴシック,Bold" charset="-128"/>
              </a:rPr>
              <a:t>Layers</a:t>
            </a:r>
            <a:r>
              <a:rPr lang="ja-JP" altLang="en-US" b="1">
                <a:latin typeface="ＭＳゴシック,Bold" charset="-128"/>
                <a:ea typeface="ＭＳゴシック,Bold" charset="-128"/>
              </a:rPr>
              <a:t>パターンの応用例(2)</a:t>
            </a:r>
            <a:endParaRPr lang="ja-JP" altLang="en-US">
              <a:latin typeface="ＭＳゴシック,Bold" charset="-128"/>
              <a:ea typeface="ＭＳゴシック,Bold" charset="-128"/>
            </a:endParaRPr>
          </a:p>
        </p:txBody>
      </p:sp>
      <p:sp>
        <p:nvSpPr>
          <p:cNvPr id="124931" name="Rectangle 3"/>
          <p:cNvSpPr>
            <a:spLocks noGrp="1" noChangeArrowheads="1"/>
          </p:cNvSpPr>
          <p:nvPr>
            <p:ph type="body" idx="1"/>
          </p:nvPr>
        </p:nvSpPr>
        <p:spPr>
          <a:xfrm>
            <a:off x="1182688" y="2017713"/>
            <a:ext cx="7772400" cy="3544887"/>
          </a:xfrm>
        </p:spPr>
        <p:txBody>
          <a:bodyPr/>
          <a:lstStyle/>
          <a:p>
            <a:pPr>
              <a:lnSpc>
                <a:spcPct val="90000"/>
              </a:lnSpc>
            </a:pPr>
            <a:r>
              <a:rPr lang="ja-JP" altLang="en-US" sz="2800" b="1">
                <a:latin typeface="ＭＳ明朝" charset="-128"/>
                <a:ea typeface="ＭＳ明朝" charset="-128"/>
              </a:rPr>
              <a:t>ネットワークシステムにおけるレイア分割</a:t>
            </a:r>
          </a:p>
          <a:p>
            <a:pPr lvl="1">
              <a:lnSpc>
                <a:spcPct val="90000"/>
              </a:lnSpc>
            </a:pPr>
            <a:r>
              <a:rPr lang="ja-JP" altLang="en-US" sz="2400" b="1">
                <a:latin typeface="ＭＳ明朝" charset="-128"/>
                <a:ea typeface="ＭＳ明朝" charset="-128"/>
              </a:rPr>
              <a:t>その１（２層アーキテクチャ）</a:t>
            </a:r>
          </a:p>
          <a:p>
            <a:pPr lvl="2">
              <a:lnSpc>
                <a:spcPct val="90000"/>
              </a:lnSpc>
            </a:pPr>
            <a:r>
              <a:rPr lang="ja-JP" altLang="en-US" sz="2000" b="1">
                <a:latin typeface="ＭＳ明朝" charset="-128"/>
                <a:ea typeface="ＭＳ明朝" charset="-128"/>
              </a:rPr>
              <a:t>プレゼンテーション層と、データベース層を分類した２層からなるレイア・アーキテクチャを採用したクライアント・サーバーシステム</a:t>
            </a:r>
          </a:p>
          <a:p>
            <a:pPr lvl="2">
              <a:lnSpc>
                <a:spcPct val="90000"/>
              </a:lnSpc>
            </a:pPr>
            <a:r>
              <a:rPr lang="ja-JP" altLang="en-US" sz="2000" b="1">
                <a:latin typeface="Century" pitchFamily="18" charset="0"/>
              </a:rPr>
              <a:t>2</a:t>
            </a:r>
            <a:r>
              <a:rPr lang="ja-JP" altLang="en-US" sz="2000" b="1">
                <a:latin typeface="ＭＳ明朝" charset="-128"/>
                <a:ea typeface="ＭＳ明朝" charset="-128"/>
              </a:rPr>
              <a:t>層アーキテクチャでは、複数の異なるアプリケーションがプレゼンテーション層となり、下位のデータベース・サービスを受けながら並列に動作</a:t>
            </a:r>
          </a:p>
          <a:p>
            <a:pPr lvl="2">
              <a:lnSpc>
                <a:spcPct val="90000"/>
              </a:lnSpc>
            </a:pPr>
            <a:r>
              <a:rPr lang="ja-JP" altLang="en-US" sz="2000" b="1">
                <a:latin typeface="ＭＳ明朝" charset="-128"/>
                <a:ea typeface="ＭＳ明朝" charset="-128"/>
              </a:rPr>
              <a:t>問題</a:t>
            </a:r>
          </a:p>
          <a:p>
            <a:pPr lvl="3">
              <a:lnSpc>
                <a:spcPct val="90000"/>
              </a:lnSpc>
            </a:pPr>
            <a:r>
              <a:rPr lang="ja-JP" altLang="en-US" sz="1800" b="1">
                <a:latin typeface="ＭＳ明朝" charset="-128"/>
                <a:ea typeface="ＭＳ明朝" charset="-128"/>
              </a:rPr>
              <a:t>ユーザインタフェースとデータ表現が直接的に結合しあう</a:t>
            </a:r>
          </a:p>
        </p:txBody>
      </p:sp>
      <p:sp>
        <p:nvSpPr>
          <p:cNvPr id="124932" name="Text Box 4"/>
          <p:cNvSpPr txBox="1">
            <a:spLocks noChangeArrowheads="1"/>
          </p:cNvSpPr>
          <p:nvPr/>
        </p:nvSpPr>
        <p:spPr bwMode="auto">
          <a:xfrm>
            <a:off x="3733800" y="5791200"/>
            <a:ext cx="211931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Presentation</a:t>
            </a:r>
          </a:p>
        </p:txBody>
      </p:sp>
      <p:sp>
        <p:nvSpPr>
          <p:cNvPr id="124933" name="Text Box 5"/>
          <p:cNvSpPr txBox="1">
            <a:spLocks noChangeArrowheads="1"/>
          </p:cNvSpPr>
          <p:nvPr/>
        </p:nvSpPr>
        <p:spPr bwMode="auto">
          <a:xfrm>
            <a:off x="6477000" y="5791200"/>
            <a:ext cx="1606550"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Database</a:t>
            </a:r>
            <a:endParaRPr lang="ja-JP" altLang="en-US" sz="2800">
              <a:latin typeface="Times New Roman" pitchFamily="18" charset="0"/>
            </a:endParaRPr>
          </a:p>
        </p:txBody>
      </p:sp>
      <p:sp>
        <p:nvSpPr>
          <p:cNvPr id="124934" name="Rectangle 6"/>
          <p:cNvSpPr>
            <a:spLocks noChangeArrowheads="1"/>
          </p:cNvSpPr>
          <p:nvPr/>
        </p:nvSpPr>
        <p:spPr bwMode="auto">
          <a:xfrm>
            <a:off x="3733800" y="55626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4935" name="Rectangle 7"/>
          <p:cNvSpPr>
            <a:spLocks noChangeArrowheads="1"/>
          </p:cNvSpPr>
          <p:nvPr/>
        </p:nvSpPr>
        <p:spPr bwMode="auto">
          <a:xfrm>
            <a:off x="6477000" y="55626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4936" name="Line 8"/>
          <p:cNvSpPr>
            <a:spLocks noChangeShapeType="1"/>
          </p:cNvSpPr>
          <p:nvPr/>
        </p:nvSpPr>
        <p:spPr bwMode="auto">
          <a:xfrm>
            <a:off x="5867400" y="6096000"/>
            <a:ext cx="609600" cy="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3" name="スライド番号プレースホルダ 5"/>
          <p:cNvSpPr>
            <a:spLocks noGrp="1"/>
          </p:cNvSpPr>
          <p:nvPr>
            <p:ph type="sldNum" sz="quarter" idx="12"/>
          </p:nvPr>
        </p:nvSpPr>
        <p:spPr/>
        <p:txBody>
          <a:bodyPr/>
          <a:lstStyle/>
          <a:p>
            <a:fld id="{1B277A35-D5BC-4C67-99A5-F20270A0C277}" type="slidenum">
              <a:rPr lang="ja-JP" altLang="en-US"/>
              <a:pPr/>
              <a:t>124</a:t>
            </a:fld>
            <a:endParaRPr lang="ja-JP" altLang="en-US"/>
          </a:p>
        </p:txBody>
      </p:sp>
      <p:sp>
        <p:nvSpPr>
          <p:cNvPr id="128002" name="Rectangle 2"/>
          <p:cNvSpPr>
            <a:spLocks noGrp="1" noChangeArrowheads="1"/>
          </p:cNvSpPr>
          <p:nvPr>
            <p:ph type="title"/>
          </p:nvPr>
        </p:nvSpPr>
        <p:spPr/>
        <p:txBody>
          <a:bodyPr/>
          <a:lstStyle/>
          <a:p>
            <a:r>
              <a:rPr lang="en-US" altLang="ja-JP" b="1">
                <a:latin typeface="ＭＳゴシック,Bold" charset="-128"/>
                <a:ea typeface="ＭＳゴシック,Bold" charset="-128"/>
              </a:rPr>
              <a:t>Layers</a:t>
            </a:r>
            <a:r>
              <a:rPr lang="ja-JP" altLang="en-US" b="1">
                <a:latin typeface="ＭＳゴシック,Bold" charset="-128"/>
                <a:ea typeface="ＭＳゴシック,Bold" charset="-128"/>
              </a:rPr>
              <a:t>パターンの応用例(2)</a:t>
            </a:r>
            <a:endParaRPr lang="ja-JP" altLang="en-US">
              <a:latin typeface="ＭＳゴシック,Bold" charset="-128"/>
              <a:ea typeface="ＭＳゴシック,Bold" charset="-128"/>
            </a:endParaRPr>
          </a:p>
        </p:txBody>
      </p:sp>
      <p:sp>
        <p:nvSpPr>
          <p:cNvPr id="128003" name="Rectangle 3"/>
          <p:cNvSpPr>
            <a:spLocks noGrp="1" noChangeArrowheads="1"/>
          </p:cNvSpPr>
          <p:nvPr>
            <p:ph type="body" idx="1"/>
          </p:nvPr>
        </p:nvSpPr>
        <p:spPr>
          <a:xfrm>
            <a:off x="1182688" y="2017713"/>
            <a:ext cx="7772400" cy="3087687"/>
          </a:xfrm>
        </p:spPr>
        <p:txBody>
          <a:bodyPr>
            <a:normAutofit fontScale="92500" lnSpcReduction="10000"/>
          </a:bodyPr>
          <a:lstStyle/>
          <a:p>
            <a:pPr>
              <a:lnSpc>
                <a:spcPct val="90000"/>
              </a:lnSpc>
            </a:pPr>
            <a:r>
              <a:rPr lang="ja-JP" altLang="en-US" b="1">
                <a:latin typeface="ＭＳ明朝" charset="-128"/>
                <a:ea typeface="ＭＳ明朝" charset="-128"/>
              </a:rPr>
              <a:t>ネットワークシステムにおけるレイア分割</a:t>
            </a:r>
          </a:p>
          <a:p>
            <a:pPr lvl="1">
              <a:lnSpc>
                <a:spcPct val="90000"/>
              </a:lnSpc>
            </a:pPr>
            <a:r>
              <a:rPr lang="ja-JP" altLang="en-US" b="1">
                <a:latin typeface="ＭＳ明朝" charset="-128"/>
                <a:ea typeface="ＭＳ明朝" charset="-128"/>
              </a:rPr>
              <a:t>その２（３層アーキテクチャ）</a:t>
            </a:r>
          </a:p>
          <a:p>
            <a:pPr lvl="2">
              <a:lnSpc>
                <a:spcPct val="90000"/>
              </a:lnSpc>
            </a:pPr>
            <a:r>
              <a:rPr lang="ja-JP" altLang="en-US" b="1">
                <a:latin typeface="ＭＳ明朝" charset="-128"/>
                <a:ea typeface="ＭＳ明朝" charset="-128"/>
              </a:rPr>
              <a:t>プレゼンテーション層と、データベース層の間に問題領域の概念構造をモデル化するためのレイア</a:t>
            </a:r>
            <a:r>
              <a:rPr lang="ja-JP" altLang="en-US" b="1">
                <a:latin typeface="Century" pitchFamily="18" charset="0"/>
                <a:ea typeface="ＭＳ明朝" charset="-128"/>
              </a:rPr>
              <a:t>(</a:t>
            </a:r>
            <a:r>
              <a:rPr lang="en-US" altLang="ja-JP" b="1">
                <a:latin typeface="Century" pitchFamily="18" charset="0"/>
                <a:ea typeface="ＭＳ明朝" charset="-128"/>
              </a:rPr>
              <a:t>Domain Layer)</a:t>
            </a:r>
            <a:r>
              <a:rPr lang="ja-JP" altLang="en-US" b="1">
                <a:latin typeface="ＭＳ明朝" charset="-128"/>
                <a:ea typeface="ＭＳ明朝" charset="-128"/>
              </a:rPr>
              <a:t>を設ける</a:t>
            </a:r>
          </a:p>
          <a:p>
            <a:pPr lvl="2">
              <a:lnSpc>
                <a:spcPct val="90000"/>
              </a:lnSpc>
            </a:pPr>
            <a:r>
              <a:rPr lang="ja-JP" altLang="en-US" b="1">
                <a:latin typeface="ＭＳ明朝" charset="-128"/>
                <a:ea typeface="ＭＳ明朝" charset="-128"/>
              </a:rPr>
              <a:t>問題</a:t>
            </a:r>
          </a:p>
          <a:p>
            <a:pPr lvl="3">
              <a:lnSpc>
                <a:spcPct val="90000"/>
              </a:lnSpc>
            </a:pPr>
            <a:r>
              <a:rPr lang="ja-JP" altLang="en-US" b="1">
                <a:latin typeface="ＭＳ明朝" charset="-128"/>
                <a:ea typeface="ＭＳ明朝" charset="-128"/>
              </a:rPr>
              <a:t>新たにレイア化された</a:t>
            </a:r>
            <a:r>
              <a:rPr lang="en-US" altLang="ja-JP" b="1">
                <a:latin typeface="Century" pitchFamily="18" charset="0"/>
                <a:ea typeface="ＭＳ明朝" charset="-128"/>
              </a:rPr>
              <a:t>Domain Layer</a:t>
            </a:r>
            <a:r>
              <a:rPr lang="ja-JP" altLang="en-US" b="1">
                <a:latin typeface="ＭＳ明朝" charset="-128"/>
                <a:ea typeface="ＭＳ明朝" charset="-128"/>
              </a:rPr>
              <a:t>とアプリケーションの依存度が高く再利用がきかない</a:t>
            </a:r>
            <a:endParaRPr lang="ja-JP" altLang="en-US"/>
          </a:p>
        </p:txBody>
      </p:sp>
      <p:sp>
        <p:nvSpPr>
          <p:cNvPr id="128004" name="Text Box 4"/>
          <p:cNvSpPr txBox="1">
            <a:spLocks noChangeArrowheads="1"/>
          </p:cNvSpPr>
          <p:nvPr/>
        </p:nvSpPr>
        <p:spPr bwMode="auto">
          <a:xfrm>
            <a:off x="755650" y="5562600"/>
            <a:ext cx="211931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Presentation</a:t>
            </a:r>
          </a:p>
        </p:txBody>
      </p:sp>
      <p:sp>
        <p:nvSpPr>
          <p:cNvPr id="128005" name="Text Box 5"/>
          <p:cNvSpPr txBox="1">
            <a:spLocks noChangeArrowheads="1"/>
          </p:cNvSpPr>
          <p:nvPr/>
        </p:nvSpPr>
        <p:spPr bwMode="auto">
          <a:xfrm>
            <a:off x="3498850" y="5562600"/>
            <a:ext cx="240506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Domain Layer</a:t>
            </a:r>
            <a:endParaRPr lang="ja-JP" altLang="en-US" sz="2800">
              <a:latin typeface="Times New Roman" pitchFamily="18" charset="0"/>
            </a:endParaRPr>
          </a:p>
        </p:txBody>
      </p:sp>
      <p:sp>
        <p:nvSpPr>
          <p:cNvPr id="128006" name="Rectangle 6"/>
          <p:cNvSpPr>
            <a:spLocks noChangeArrowheads="1"/>
          </p:cNvSpPr>
          <p:nvPr/>
        </p:nvSpPr>
        <p:spPr bwMode="auto">
          <a:xfrm>
            <a:off x="755650" y="53340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8007" name="Rectangle 7"/>
          <p:cNvSpPr>
            <a:spLocks noChangeArrowheads="1"/>
          </p:cNvSpPr>
          <p:nvPr/>
        </p:nvSpPr>
        <p:spPr bwMode="auto">
          <a:xfrm>
            <a:off x="3498850" y="53340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8008" name="Line 8"/>
          <p:cNvSpPr>
            <a:spLocks noChangeShapeType="1"/>
          </p:cNvSpPr>
          <p:nvPr/>
        </p:nvSpPr>
        <p:spPr bwMode="auto">
          <a:xfrm>
            <a:off x="2889250" y="5867400"/>
            <a:ext cx="609600" cy="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
        <p:nvSpPr>
          <p:cNvPr id="128009" name="Text Box 9"/>
          <p:cNvSpPr txBox="1">
            <a:spLocks noChangeArrowheads="1"/>
          </p:cNvSpPr>
          <p:nvPr/>
        </p:nvSpPr>
        <p:spPr bwMode="auto">
          <a:xfrm>
            <a:off x="6546850" y="5562600"/>
            <a:ext cx="1606550"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Database</a:t>
            </a:r>
            <a:endParaRPr lang="ja-JP" altLang="en-US" sz="2800">
              <a:latin typeface="Times New Roman" pitchFamily="18" charset="0"/>
            </a:endParaRPr>
          </a:p>
        </p:txBody>
      </p:sp>
      <p:sp>
        <p:nvSpPr>
          <p:cNvPr id="128010" name="Rectangle 10"/>
          <p:cNvSpPr>
            <a:spLocks noChangeArrowheads="1"/>
          </p:cNvSpPr>
          <p:nvPr/>
        </p:nvSpPr>
        <p:spPr bwMode="auto">
          <a:xfrm>
            <a:off x="6546850" y="53340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28011" name="Line 11"/>
          <p:cNvSpPr>
            <a:spLocks noChangeShapeType="1"/>
          </p:cNvSpPr>
          <p:nvPr/>
        </p:nvSpPr>
        <p:spPr bwMode="auto">
          <a:xfrm>
            <a:off x="5937250" y="5867400"/>
            <a:ext cx="609600" cy="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6" name="スライド番号プレースホルダ 5"/>
          <p:cNvSpPr>
            <a:spLocks noGrp="1"/>
          </p:cNvSpPr>
          <p:nvPr>
            <p:ph type="sldNum" sz="quarter" idx="12"/>
          </p:nvPr>
        </p:nvSpPr>
        <p:spPr/>
        <p:txBody>
          <a:bodyPr/>
          <a:lstStyle/>
          <a:p>
            <a:fld id="{A52C15F0-7F57-4C4D-BB07-10C5C55DA288}" type="slidenum">
              <a:rPr lang="ja-JP" altLang="en-US"/>
              <a:pPr/>
              <a:t>125</a:t>
            </a:fld>
            <a:endParaRPr lang="ja-JP" altLang="en-US"/>
          </a:p>
        </p:txBody>
      </p:sp>
      <p:sp>
        <p:nvSpPr>
          <p:cNvPr id="131074" name="Rectangle 2"/>
          <p:cNvSpPr>
            <a:spLocks noGrp="1" noChangeArrowheads="1"/>
          </p:cNvSpPr>
          <p:nvPr>
            <p:ph type="title"/>
          </p:nvPr>
        </p:nvSpPr>
        <p:spPr/>
        <p:txBody>
          <a:bodyPr/>
          <a:lstStyle/>
          <a:p>
            <a:r>
              <a:rPr lang="en-US" altLang="ja-JP" b="1">
                <a:latin typeface="ＭＳゴシック,Bold" charset="-128"/>
                <a:ea typeface="ＭＳゴシック,Bold" charset="-128"/>
              </a:rPr>
              <a:t>Layers</a:t>
            </a:r>
            <a:r>
              <a:rPr lang="ja-JP" altLang="en-US" b="1">
                <a:latin typeface="ＭＳゴシック,Bold" charset="-128"/>
                <a:ea typeface="ＭＳゴシック,Bold" charset="-128"/>
              </a:rPr>
              <a:t>パターンの応用例(2)</a:t>
            </a:r>
            <a:endParaRPr lang="ja-JP" altLang="en-US">
              <a:latin typeface="ＭＳゴシック,Bold" charset="-128"/>
              <a:ea typeface="ＭＳゴシック,Bold" charset="-128"/>
            </a:endParaRPr>
          </a:p>
        </p:txBody>
      </p:sp>
      <p:sp>
        <p:nvSpPr>
          <p:cNvPr id="131075" name="Rectangle 3"/>
          <p:cNvSpPr>
            <a:spLocks noGrp="1" noChangeArrowheads="1"/>
          </p:cNvSpPr>
          <p:nvPr>
            <p:ph type="body" idx="1"/>
          </p:nvPr>
        </p:nvSpPr>
        <p:spPr>
          <a:xfrm>
            <a:off x="1182688" y="2017713"/>
            <a:ext cx="7772400" cy="2401887"/>
          </a:xfrm>
        </p:spPr>
        <p:txBody>
          <a:bodyPr>
            <a:normAutofit fontScale="92500" lnSpcReduction="10000"/>
          </a:bodyPr>
          <a:lstStyle/>
          <a:p>
            <a:r>
              <a:rPr lang="ja-JP" altLang="en-US" b="1">
                <a:latin typeface="ＭＳ明朝" charset="-128"/>
                <a:ea typeface="ＭＳ明朝" charset="-128"/>
              </a:rPr>
              <a:t>ネットワークシステムにおけるレイア分割</a:t>
            </a:r>
          </a:p>
          <a:p>
            <a:pPr lvl="1"/>
            <a:r>
              <a:rPr lang="ja-JP" altLang="en-US" b="1">
                <a:latin typeface="ＭＳ明朝" charset="-128"/>
                <a:ea typeface="ＭＳ明朝" charset="-128"/>
              </a:rPr>
              <a:t>その</a:t>
            </a:r>
            <a:r>
              <a:rPr lang="ja-JP" altLang="en-US" b="1">
                <a:latin typeface="Century" pitchFamily="18" charset="0"/>
                <a:ea typeface="ＭＳ明朝" charset="-128"/>
              </a:rPr>
              <a:t>3</a:t>
            </a:r>
            <a:r>
              <a:rPr lang="ja-JP" altLang="en-US" b="1">
                <a:latin typeface="ＭＳ明朝" charset="-128"/>
                <a:ea typeface="ＭＳ明朝" charset="-128"/>
              </a:rPr>
              <a:t>（</a:t>
            </a:r>
            <a:r>
              <a:rPr lang="ja-JP" altLang="en-US" b="1">
                <a:latin typeface="Century" pitchFamily="18" charset="0"/>
                <a:ea typeface="ＭＳ明朝" charset="-128"/>
              </a:rPr>
              <a:t>4</a:t>
            </a:r>
            <a:r>
              <a:rPr lang="ja-JP" altLang="en-US" b="1">
                <a:latin typeface="ＭＳ明朝" charset="-128"/>
                <a:ea typeface="ＭＳ明朝" charset="-128"/>
              </a:rPr>
              <a:t>層アーキテクチャ）</a:t>
            </a:r>
          </a:p>
          <a:p>
            <a:pPr lvl="2"/>
            <a:r>
              <a:rPr lang="ja-JP" altLang="en-US" b="1">
                <a:latin typeface="ＭＳ明朝" charset="-128"/>
                <a:ea typeface="ＭＳ明朝" charset="-128"/>
              </a:rPr>
              <a:t>アプリケーション固有の処理を行う</a:t>
            </a:r>
            <a:r>
              <a:rPr lang="en-US" altLang="ja-JP" b="1">
                <a:latin typeface="Century" pitchFamily="18" charset="0"/>
                <a:ea typeface="ＭＳ明朝" charset="-128"/>
              </a:rPr>
              <a:t>Application Logic </a:t>
            </a:r>
            <a:r>
              <a:rPr lang="ja-JP" altLang="en-US" b="1">
                <a:latin typeface="ＭＳ明朝" charset="-128"/>
                <a:ea typeface="ＭＳ明朝" charset="-128"/>
              </a:rPr>
              <a:t>を置いてドメインレイアの他のアプリケーションでの再利用を高める</a:t>
            </a:r>
          </a:p>
        </p:txBody>
      </p:sp>
      <p:sp>
        <p:nvSpPr>
          <p:cNvPr id="131076" name="Text Box 4"/>
          <p:cNvSpPr txBox="1">
            <a:spLocks noChangeArrowheads="1"/>
          </p:cNvSpPr>
          <p:nvPr/>
        </p:nvSpPr>
        <p:spPr bwMode="auto">
          <a:xfrm>
            <a:off x="152400" y="4724400"/>
            <a:ext cx="211931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Presentation</a:t>
            </a:r>
          </a:p>
        </p:txBody>
      </p:sp>
      <p:sp>
        <p:nvSpPr>
          <p:cNvPr id="131077" name="Text Box 5"/>
          <p:cNvSpPr txBox="1">
            <a:spLocks noChangeArrowheads="1"/>
          </p:cNvSpPr>
          <p:nvPr/>
        </p:nvSpPr>
        <p:spPr bwMode="auto">
          <a:xfrm>
            <a:off x="1447800" y="5791200"/>
            <a:ext cx="240506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Domain Layer</a:t>
            </a:r>
            <a:endParaRPr lang="ja-JP" altLang="en-US" sz="2800">
              <a:latin typeface="Times New Roman" pitchFamily="18" charset="0"/>
            </a:endParaRPr>
          </a:p>
        </p:txBody>
      </p:sp>
      <p:sp>
        <p:nvSpPr>
          <p:cNvPr id="131078" name="Rectangle 6"/>
          <p:cNvSpPr>
            <a:spLocks noChangeArrowheads="1"/>
          </p:cNvSpPr>
          <p:nvPr/>
        </p:nvSpPr>
        <p:spPr bwMode="auto">
          <a:xfrm>
            <a:off x="152400" y="44958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31079" name="Rectangle 7"/>
          <p:cNvSpPr>
            <a:spLocks noChangeArrowheads="1"/>
          </p:cNvSpPr>
          <p:nvPr/>
        </p:nvSpPr>
        <p:spPr bwMode="auto">
          <a:xfrm>
            <a:off x="1447800" y="55626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31080" name="Line 8"/>
          <p:cNvSpPr>
            <a:spLocks noChangeShapeType="1"/>
          </p:cNvSpPr>
          <p:nvPr/>
        </p:nvSpPr>
        <p:spPr bwMode="auto">
          <a:xfrm flipH="1">
            <a:off x="3276600" y="5257800"/>
            <a:ext cx="990600" cy="53340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
        <p:nvSpPr>
          <p:cNvPr id="131081" name="Text Box 9"/>
          <p:cNvSpPr txBox="1">
            <a:spLocks noChangeArrowheads="1"/>
          </p:cNvSpPr>
          <p:nvPr/>
        </p:nvSpPr>
        <p:spPr bwMode="auto">
          <a:xfrm>
            <a:off x="4495800" y="5791200"/>
            <a:ext cx="1606550"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Database</a:t>
            </a:r>
            <a:endParaRPr lang="ja-JP" altLang="en-US" sz="2800">
              <a:latin typeface="Times New Roman" pitchFamily="18" charset="0"/>
            </a:endParaRPr>
          </a:p>
        </p:txBody>
      </p:sp>
      <p:sp>
        <p:nvSpPr>
          <p:cNvPr id="131082" name="Rectangle 10"/>
          <p:cNvSpPr>
            <a:spLocks noChangeArrowheads="1"/>
          </p:cNvSpPr>
          <p:nvPr/>
        </p:nvSpPr>
        <p:spPr bwMode="auto">
          <a:xfrm>
            <a:off x="4495800" y="55626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31083" name="Line 11"/>
          <p:cNvSpPr>
            <a:spLocks noChangeShapeType="1"/>
          </p:cNvSpPr>
          <p:nvPr/>
        </p:nvSpPr>
        <p:spPr bwMode="auto">
          <a:xfrm>
            <a:off x="3886200" y="6096000"/>
            <a:ext cx="609600" cy="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
        <p:nvSpPr>
          <p:cNvPr id="131084" name="Text Box 12"/>
          <p:cNvSpPr txBox="1">
            <a:spLocks noChangeArrowheads="1"/>
          </p:cNvSpPr>
          <p:nvPr/>
        </p:nvSpPr>
        <p:spPr bwMode="auto">
          <a:xfrm>
            <a:off x="2895600" y="4724400"/>
            <a:ext cx="2919413" cy="538163"/>
          </a:xfrm>
          <a:prstGeom prst="rect">
            <a:avLst/>
          </a:prstGeom>
          <a:solidFill>
            <a:srgbClr val="CEFCD7"/>
          </a:solidFill>
          <a:ln w="19050">
            <a:solidFill>
              <a:schemeClr val="tx1"/>
            </a:solidFill>
            <a:miter lim="800000"/>
            <a:headEnd/>
            <a:tailEnd/>
          </a:ln>
          <a:effectLst/>
        </p:spPr>
        <p:txBody>
          <a:bodyPr wrap="none" anchor="b">
            <a:spAutoFit/>
          </a:bodyPr>
          <a:lstStyle/>
          <a:p>
            <a:r>
              <a:rPr lang="en-US" altLang="ja-JP" sz="2800">
                <a:latin typeface="Times New Roman" pitchFamily="18" charset="0"/>
              </a:rPr>
              <a:t>Application Logic</a:t>
            </a:r>
          </a:p>
        </p:txBody>
      </p:sp>
      <p:sp>
        <p:nvSpPr>
          <p:cNvPr id="131085" name="Rectangle 13"/>
          <p:cNvSpPr>
            <a:spLocks noChangeArrowheads="1"/>
          </p:cNvSpPr>
          <p:nvPr/>
        </p:nvSpPr>
        <p:spPr bwMode="auto">
          <a:xfrm>
            <a:off x="2895600" y="4495800"/>
            <a:ext cx="609600" cy="228600"/>
          </a:xfrm>
          <a:prstGeom prst="rect">
            <a:avLst/>
          </a:prstGeom>
          <a:solidFill>
            <a:srgbClr val="CEFCD7"/>
          </a:solidFill>
          <a:ln w="19050">
            <a:solidFill>
              <a:schemeClr val="tx1"/>
            </a:solidFill>
            <a:miter lim="800000"/>
            <a:headEnd/>
            <a:tailEnd/>
          </a:ln>
          <a:effectLst/>
        </p:spPr>
        <p:txBody>
          <a:bodyPr wrap="none" anchor="ctr"/>
          <a:lstStyle/>
          <a:p>
            <a:endParaRPr lang="ja-JP" altLang="en-US"/>
          </a:p>
        </p:txBody>
      </p:sp>
      <p:sp>
        <p:nvSpPr>
          <p:cNvPr id="131086" name="Line 14"/>
          <p:cNvSpPr>
            <a:spLocks noChangeShapeType="1"/>
          </p:cNvSpPr>
          <p:nvPr/>
        </p:nvSpPr>
        <p:spPr bwMode="auto">
          <a:xfrm>
            <a:off x="2286000" y="5029200"/>
            <a:ext cx="609600" cy="0"/>
          </a:xfrm>
          <a:prstGeom prst="line">
            <a:avLst/>
          </a:prstGeom>
          <a:noFill/>
          <a:ln w="19050">
            <a:solidFill>
              <a:schemeClr val="tx1"/>
            </a:solidFill>
            <a:prstDash val="dash"/>
            <a:round/>
            <a:headEnd/>
            <a:tailEnd type="triangle" w="med" len="me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dirty="0" smtClean="0"/>
              <a:t>４．オブジェクト指向入門</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126</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a</a:t>
            </a:r>
            <a:r>
              <a:rPr lang="ja-JP" altLang="en-US" dirty="0" err="1" smtClean="0"/>
              <a:t>．</a:t>
            </a:r>
            <a:r>
              <a:rPr lang="ja-JP" altLang="en-US" dirty="0" smtClean="0"/>
              <a:t>オブジェクト指向以前のやり方</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127</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6257940" cy="1143000"/>
          </a:xfrm>
        </p:spPr>
        <p:txBody>
          <a:bodyPr/>
          <a:lstStyle/>
          <a:p>
            <a:r>
              <a:rPr kumimoji="1" lang="ja-JP" altLang="en-US" dirty="0" smtClean="0"/>
              <a:t>手続き型</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構造化手法</a:t>
            </a:r>
            <a:endParaRPr lang="en-US" altLang="ja-JP" dirty="0" smtClean="0"/>
          </a:p>
          <a:p>
            <a:pPr lvl="1"/>
            <a:r>
              <a:rPr kumimoji="1" lang="ja-JP" altLang="en-US" dirty="0" smtClean="0"/>
              <a:t>順次実行</a:t>
            </a:r>
            <a:endParaRPr kumimoji="1" lang="en-US" altLang="ja-JP" dirty="0" smtClean="0"/>
          </a:p>
          <a:p>
            <a:pPr lvl="1"/>
            <a:r>
              <a:rPr lang="ja-JP" altLang="en-US" dirty="0" smtClean="0"/>
              <a:t>条件分岐</a:t>
            </a:r>
            <a:endParaRPr lang="en-US" altLang="ja-JP" dirty="0" smtClean="0"/>
          </a:p>
          <a:p>
            <a:pPr lvl="1"/>
            <a:r>
              <a:rPr kumimoji="1" lang="ja-JP" altLang="en-US" dirty="0" smtClean="0"/>
              <a:t>繰り返し</a:t>
            </a:r>
            <a:endParaRPr kumimoji="1" lang="en-US" altLang="ja-JP" dirty="0" smtClean="0"/>
          </a:p>
          <a:p>
            <a:r>
              <a:rPr kumimoji="1" lang="ja-JP" altLang="en-US" dirty="0" smtClean="0"/>
              <a:t>機能の粒度</a:t>
            </a:r>
            <a:endParaRPr kumimoji="1" lang="en-US" altLang="ja-JP" dirty="0" smtClean="0"/>
          </a:p>
          <a:p>
            <a:pPr lvl="1"/>
            <a:r>
              <a:rPr lang="ja-JP" altLang="en-US" dirty="0" smtClean="0"/>
              <a:t>ブレークダウン</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128</a:t>
            </a:fld>
            <a:endParaRPr kumimoji="1" lang="ja-JP" altLang="en-US"/>
          </a:p>
        </p:txBody>
      </p:sp>
      <p:sp>
        <p:nvSpPr>
          <p:cNvPr id="6" name="フローチャート: 処理 5"/>
          <p:cNvSpPr/>
          <p:nvPr/>
        </p:nvSpPr>
        <p:spPr>
          <a:xfrm>
            <a:off x="6000760" y="1500174"/>
            <a:ext cx="1714512" cy="7858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8" name="フローチャート: 処理 7"/>
          <p:cNvSpPr/>
          <p:nvPr/>
        </p:nvSpPr>
        <p:spPr>
          <a:xfrm>
            <a:off x="6072198" y="3500438"/>
            <a:ext cx="1571636" cy="785818"/>
          </a:xfrm>
          <a:prstGeom prst="flowChart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9" name="フローチャート : 定義済み処理 8"/>
          <p:cNvSpPr/>
          <p:nvPr/>
        </p:nvSpPr>
        <p:spPr>
          <a:xfrm>
            <a:off x="6036479" y="4572008"/>
            <a:ext cx="1643074" cy="785818"/>
          </a:xfrm>
          <a:prstGeom prst="flowChartPredefinedProcess">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0" name="フローチャート : 判断 9"/>
          <p:cNvSpPr/>
          <p:nvPr/>
        </p:nvSpPr>
        <p:spPr>
          <a:xfrm>
            <a:off x="6400816" y="2571744"/>
            <a:ext cx="914400" cy="612648"/>
          </a:xfrm>
          <a:prstGeom prst="flowChartDecisio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sp>
        <p:nvSpPr>
          <p:cNvPr id="13" name="角丸四角形 12"/>
          <p:cNvSpPr/>
          <p:nvPr/>
        </p:nvSpPr>
        <p:spPr>
          <a:xfrm>
            <a:off x="6036479" y="642918"/>
            <a:ext cx="1643074" cy="571504"/>
          </a:xfrm>
          <a:prstGeom prst="roundRect">
            <a:avLst>
              <a:gd name="adj" fmla="val 48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開始</a:t>
            </a:r>
            <a:endParaRPr kumimoji="1" lang="ja-JP" altLang="en-US" dirty="0"/>
          </a:p>
        </p:txBody>
      </p:sp>
      <p:sp>
        <p:nvSpPr>
          <p:cNvPr id="14" name="角丸四角形 13"/>
          <p:cNvSpPr/>
          <p:nvPr/>
        </p:nvSpPr>
        <p:spPr>
          <a:xfrm>
            <a:off x="6036479" y="5857892"/>
            <a:ext cx="1643074" cy="571504"/>
          </a:xfrm>
          <a:prstGeom prst="roundRect">
            <a:avLst>
              <a:gd name="adj" fmla="val 48667"/>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dirty="0" smtClean="0"/>
              <a:t>終了</a:t>
            </a:r>
            <a:endParaRPr kumimoji="1" lang="ja-JP" altLang="en-US" dirty="0"/>
          </a:p>
        </p:txBody>
      </p:sp>
      <p:cxnSp>
        <p:nvCxnSpPr>
          <p:cNvPr id="18" name="直線コネクタ 17"/>
          <p:cNvCxnSpPr>
            <a:stCxn id="10" idx="3"/>
          </p:cNvCxnSpPr>
          <p:nvPr/>
        </p:nvCxnSpPr>
        <p:spPr>
          <a:xfrm flipV="1">
            <a:off x="7315216" y="2859084"/>
            <a:ext cx="757246" cy="189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rot="5400000">
            <a:off x="6715140" y="4214818"/>
            <a:ext cx="2714644"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rot="10800000">
            <a:off x="6858016" y="5572140"/>
            <a:ext cx="121444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rot="5400000">
            <a:off x="6715140" y="5715016"/>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a:endCxn id="8" idx="0"/>
          </p:cNvCxnSpPr>
          <p:nvPr/>
        </p:nvCxnSpPr>
        <p:spPr>
          <a:xfrm rot="5400000">
            <a:off x="6700787" y="3342415"/>
            <a:ext cx="315252"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7" name="図形 36"/>
          <p:cNvCxnSpPr>
            <a:stCxn id="9" idx="2"/>
          </p:cNvCxnSpPr>
          <p:nvPr/>
        </p:nvCxnSpPr>
        <p:spPr>
          <a:xfrm rot="5400000">
            <a:off x="6072199" y="4714885"/>
            <a:ext cx="142877" cy="1428759"/>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rot="5400000">
            <a:off x="6715140" y="242886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8" idx="2"/>
          </p:cNvCxnSpPr>
          <p:nvPr/>
        </p:nvCxnSpPr>
        <p:spPr>
          <a:xfrm rot="5400000">
            <a:off x="6714346" y="4429132"/>
            <a:ext cx="286546" cy="7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直線コネクタ 42"/>
          <p:cNvCxnSpPr/>
          <p:nvPr/>
        </p:nvCxnSpPr>
        <p:spPr>
          <a:xfrm rot="5400000" flipH="1" flipV="1">
            <a:off x="3929058" y="4000504"/>
            <a:ext cx="300039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429256" y="2500306"/>
            <a:ext cx="142876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テキスト ボックス 49"/>
          <p:cNvSpPr txBox="1"/>
          <p:nvPr/>
        </p:nvSpPr>
        <p:spPr>
          <a:xfrm>
            <a:off x="7429520" y="2857496"/>
            <a:ext cx="455574" cy="369332"/>
          </a:xfrm>
          <a:prstGeom prst="rect">
            <a:avLst/>
          </a:prstGeom>
          <a:noFill/>
        </p:spPr>
        <p:txBody>
          <a:bodyPr wrap="none" rtlCol="0">
            <a:spAutoFit/>
          </a:bodyPr>
          <a:lstStyle/>
          <a:p>
            <a:r>
              <a:rPr kumimoji="1" lang="en-US" altLang="ja-JP" dirty="0" smtClean="0"/>
              <a:t>No</a:t>
            </a:r>
            <a:endParaRPr kumimoji="1" lang="ja-JP" altLang="en-US" dirty="0"/>
          </a:p>
        </p:txBody>
      </p:sp>
      <p:sp>
        <p:nvSpPr>
          <p:cNvPr id="51" name="テキスト ボックス 50"/>
          <p:cNvSpPr txBox="1"/>
          <p:nvPr/>
        </p:nvSpPr>
        <p:spPr>
          <a:xfrm>
            <a:off x="6215074" y="3071810"/>
            <a:ext cx="485518" cy="369332"/>
          </a:xfrm>
          <a:prstGeom prst="rect">
            <a:avLst/>
          </a:prstGeom>
          <a:noFill/>
        </p:spPr>
        <p:txBody>
          <a:bodyPr wrap="none" rtlCol="0">
            <a:spAutoFit/>
          </a:bodyPr>
          <a:lstStyle/>
          <a:p>
            <a:r>
              <a:rPr lang="en-US" altLang="ja-JP" dirty="0" smtClean="0"/>
              <a:t>Yes</a:t>
            </a:r>
            <a:endParaRPr kumimoji="1" lang="ja-JP" altLang="en-US" dirty="0"/>
          </a:p>
        </p:txBody>
      </p:sp>
      <p:cxnSp>
        <p:nvCxnSpPr>
          <p:cNvPr id="53" name="直線矢印コネクタ 52"/>
          <p:cNvCxnSpPr>
            <a:stCxn id="13" idx="2"/>
            <a:endCxn id="6" idx="0"/>
          </p:cNvCxnSpPr>
          <p:nvPr/>
        </p:nvCxnSpPr>
        <p:spPr>
          <a:xfrm rot="5400000">
            <a:off x="6715140" y="1357298"/>
            <a:ext cx="28575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en-US" altLang="ja-JP" dirty="0" smtClean="0"/>
              <a:t>b</a:t>
            </a:r>
            <a:r>
              <a:rPr lang="ja-JP" altLang="en-US" dirty="0" err="1" smtClean="0"/>
              <a:t>．</a:t>
            </a:r>
            <a:r>
              <a:rPr lang="ja-JP" altLang="en-US" dirty="0" smtClean="0"/>
              <a:t>オブジェクト指向のやり方</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129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normAutofit/>
          </a:bodyPr>
          <a:lstStyle/>
          <a:p>
            <a:r>
              <a:rPr lang="en-US" altLang="ja-JP" dirty="0" smtClean="0"/>
              <a:t>a</a:t>
            </a:r>
            <a:r>
              <a:rPr lang="ja-JP" altLang="en-US" dirty="0" err="1" smtClean="0"/>
              <a:t>．</a:t>
            </a:r>
            <a:r>
              <a:rPr lang="ja-JP" altLang="en-US" dirty="0" smtClean="0"/>
              <a:t>ソフトウェア開発は</a:t>
            </a:r>
            <a:r>
              <a:rPr lang="en-US" altLang="ja-JP" dirty="0" smtClean="0"/>
              <a:t/>
            </a:r>
            <a:br>
              <a:rPr lang="en-US" altLang="ja-JP" dirty="0" smtClean="0"/>
            </a:br>
            <a:r>
              <a:rPr lang="ja-JP" altLang="en-US" dirty="0" smtClean="0"/>
              <a:t>うまくいかない</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endParaRPr kumimoji="1" lang="ja-JP" altLang="en-US"/>
          </a:p>
        </p:txBody>
      </p:sp>
      <p:sp>
        <p:nvSpPr>
          <p:cNvPr id="3" name="コンテンツ プレースホルダ 2"/>
          <p:cNvSpPr>
            <a:spLocks noGrp="1"/>
          </p:cNvSpPr>
          <p:nvPr>
            <p:ph idx="1"/>
          </p:nvPr>
        </p:nvSpPr>
        <p:spPr/>
        <p:txBody>
          <a:bodyPr/>
          <a:lstStyle/>
          <a:p>
            <a:r>
              <a:rPr kumimoji="1" lang="ja-JP" altLang="en-US" dirty="0" smtClean="0"/>
              <a:t>オブジェクト単位</a:t>
            </a:r>
            <a:endParaRPr kumimoji="1" lang="en-US" altLang="ja-JP" dirty="0" smtClean="0"/>
          </a:p>
          <a:p>
            <a:pPr lvl="1"/>
            <a:r>
              <a:rPr lang="ja-JP" altLang="en-US" dirty="0" smtClean="0"/>
              <a:t>システム上意味がある「もの」「こと」</a:t>
            </a:r>
            <a:endParaRPr lang="en-US" altLang="ja-JP" dirty="0" smtClean="0"/>
          </a:p>
          <a:p>
            <a:pPr lvl="1"/>
            <a:r>
              <a:rPr kumimoji="1" lang="ja-JP" altLang="en-US" dirty="0" smtClean="0"/>
              <a:t>属性と操作を持つ</a:t>
            </a:r>
            <a:endParaRPr kumimoji="1" lang="en-US" altLang="ja-JP" dirty="0" smtClean="0"/>
          </a:p>
          <a:p>
            <a:pPr lvl="1"/>
            <a:r>
              <a:rPr kumimoji="1" lang="ja-JP" altLang="en-US" dirty="0" smtClean="0"/>
              <a:t>他のオブジェクトと関係を持つ</a:t>
            </a:r>
            <a:endParaRPr kumimoji="1" lang="en-US" altLang="ja-JP" dirty="0" smtClean="0"/>
          </a:p>
          <a:p>
            <a:r>
              <a:rPr lang="ja-JP" altLang="en-US" dirty="0" smtClean="0"/>
              <a:t>関係のあるオブジェクト同士がメッセージを投げ合う</a:t>
            </a:r>
            <a:endParaRPr lang="en-US" altLang="ja-JP" dirty="0" smtClean="0"/>
          </a:p>
          <a:p>
            <a:pPr lvl="1"/>
            <a:r>
              <a:rPr kumimoji="1" lang="ja-JP" altLang="en-US" dirty="0" smtClean="0"/>
              <a:t>コラボレーション</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130</a:t>
            </a:fld>
            <a:endParaRPr kumimoji="1" lang="ja-JP"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095FAF5E-8B96-4B60-8C58-3E4F00A7EEE2}" type="slidenum">
              <a:rPr lang="en-US" altLang="ja-JP"/>
              <a:pPr/>
              <a:t>131</a:t>
            </a:fld>
            <a:endParaRPr lang="en-US" altLang="ja-JP"/>
          </a:p>
        </p:txBody>
      </p:sp>
      <p:sp>
        <p:nvSpPr>
          <p:cNvPr id="381954" name="Rectangle 2"/>
          <p:cNvSpPr>
            <a:spLocks noGrp="1" noChangeArrowheads="1"/>
          </p:cNvSpPr>
          <p:nvPr>
            <p:ph type="title"/>
          </p:nvPr>
        </p:nvSpPr>
        <p:spPr/>
        <p:txBody>
          <a:bodyPr/>
          <a:lstStyle/>
          <a:p>
            <a:r>
              <a:rPr lang="ja-JP" altLang="en-US"/>
              <a:t>オブジェクト指向分析・設計</a:t>
            </a:r>
          </a:p>
        </p:txBody>
      </p:sp>
      <p:sp>
        <p:nvSpPr>
          <p:cNvPr id="381955" name="Rectangle 3"/>
          <p:cNvSpPr>
            <a:spLocks noGrp="1" noChangeArrowheads="1"/>
          </p:cNvSpPr>
          <p:nvPr>
            <p:ph type="body" idx="1"/>
          </p:nvPr>
        </p:nvSpPr>
        <p:spPr/>
        <p:txBody>
          <a:bodyPr/>
          <a:lstStyle/>
          <a:p>
            <a:pPr>
              <a:lnSpc>
                <a:spcPct val="90000"/>
              </a:lnSpc>
            </a:pPr>
            <a:r>
              <a:rPr lang="en-US" altLang="ja-JP" sz="2800"/>
              <a:t>OOA (Object Oriented Analysys)</a:t>
            </a:r>
          </a:p>
          <a:p>
            <a:pPr lvl="1">
              <a:lnSpc>
                <a:spcPct val="90000"/>
              </a:lnSpc>
            </a:pPr>
            <a:r>
              <a:rPr lang="ja-JP" altLang="en-US" sz="2400"/>
              <a:t>要求モデルを開発</a:t>
            </a:r>
          </a:p>
          <a:p>
            <a:pPr lvl="1">
              <a:lnSpc>
                <a:spcPct val="90000"/>
              </a:lnSpc>
            </a:pPr>
            <a:r>
              <a:rPr lang="ja-JP" altLang="en-US" sz="2400"/>
              <a:t>ユーザーの視点</a:t>
            </a:r>
          </a:p>
          <a:p>
            <a:pPr lvl="1">
              <a:lnSpc>
                <a:spcPct val="90000"/>
              </a:lnSpc>
            </a:pPr>
            <a:r>
              <a:rPr lang="en-US" altLang="ja-JP" sz="2400"/>
              <a:t>What</a:t>
            </a:r>
          </a:p>
          <a:p>
            <a:pPr>
              <a:lnSpc>
                <a:spcPct val="90000"/>
              </a:lnSpc>
            </a:pPr>
            <a:r>
              <a:rPr lang="en-US" altLang="ja-JP" sz="2800"/>
              <a:t>OOD (Object Oriented Design)</a:t>
            </a:r>
          </a:p>
          <a:p>
            <a:pPr lvl="1">
              <a:lnSpc>
                <a:spcPct val="90000"/>
              </a:lnSpc>
            </a:pPr>
            <a:r>
              <a:rPr lang="ja-JP" altLang="en-US" sz="2400"/>
              <a:t>詳細および設計判断を追加</a:t>
            </a:r>
          </a:p>
          <a:p>
            <a:pPr lvl="1">
              <a:lnSpc>
                <a:spcPct val="90000"/>
              </a:lnSpc>
            </a:pPr>
            <a:r>
              <a:rPr lang="ja-JP" altLang="en-US" sz="2400"/>
              <a:t>開発者の視点</a:t>
            </a:r>
          </a:p>
          <a:p>
            <a:pPr lvl="1">
              <a:lnSpc>
                <a:spcPct val="90000"/>
              </a:lnSpc>
            </a:pPr>
            <a:r>
              <a:rPr lang="en-US" altLang="ja-JP" sz="2400"/>
              <a:t>How</a:t>
            </a:r>
          </a:p>
          <a:p>
            <a:pPr>
              <a:lnSpc>
                <a:spcPct val="90000"/>
              </a:lnSpc>
            </a:pPr>
            <a:r>
              <a:rPr lang="ja-JP" altLang="en-US" sz="2800"/>
              <a:t>視点・情報量の違い</a:t>
            </a:r>
          </a:p>
        </p:txBody>
      </p:sp>
      <p:pic>
        <p:nvPicPr>
          <p:cNvPr id="381956" name="Picture 4" descr="D:\Documents and Settings\G_KOJIMA_FUJIO\Application Data\Microsoft\Media Catalog\Downloaded Clips\cl3b\j0149464.wmf"/>
          <p:cNvPicPr>
            <a:picLocks noChangeAspect="1" noChangeArrowheads="1"/>
          </p:cNvPicPr>
          <p:nvPr/>
        </p:nvPicPr>
        <p:blipFill>
          <a:blip r:embed="rId3"/>
          <a:srcRect/>
          <a:stretch>
            <a:fillRect/>
          </a:stretch>
        </p:blipFill>
        <p:spPr bwMode="auto">
          <a:xfrm>
            <a:off x="6324600" y="3886200"/>
            <a:ext cx="2352675" cy="2087563"/>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0862CFA2-5EF0-476F-B7DC-42ACE0D2FD45}" type="slidenum">
              <a:rPr lang="en-US" altLang="ja-JP"/>
              <a:pPr/>
              <a:t>132</a:t>
            </a:fld>
            <a:endParaRPr lang="en-US" altLang="ja-JP"/>
          </a:p>
        </p:txBody>
      </p:sp>
      <p:sp>
        <p:nvSpPr>
          <p:cNvPr id="1157122" name="Rectangle 1026"/>
          <p:cNvSpPr>
            <a:spLocks noGrp="1" noChangeArrowheads="1"/>
          </p:cNvSpPr>
          <p:nvPr>
            <p:ph type="title"/>
          </p:nvPr>
        </p:nvSpPr>
        <p:spPr/>
        <p:txBody>
          <a:bodyPr/>
          <a:lstStyle/>
          <a:p>
            <a:r>
              <a:rPr lang="en-US" altLang="ja-JP" dirty="0"/>
              <a:t>『</a:t>
            </a:r>
            <a:r>
              <a:rPr lang="ja-JP" altLang="en-US" dirty="0"/>
              <a:t>オブジェクト脳のつくり方</a:t>
            </a:r>
            <a:r>
              <a:rPr lang="en-US" altLang="ja-JP" dirty="0"/>
              <a:t>』</a:t>
            </a:r>
            <a:r>
              <a:rPr lang="ja-JP" altLang="en-US" dirty="0" smtClean="0"/>
              <a:t>より</a:t>
            </a:r>
            <a:endParaRPr lang="en-US" altLang="ja-JP" sz="2000" b="1" dirty="0">
              <a:solidFill>
                <a:srgbClr val="F3591B"/>
              </a:solidFill>
            </a:endParaRPr>
          </a:p>
        </p:txBody>
      </p:sp>
      <p:sp>
        <p:nvSpPr>
          <p:cNvPr id="1157123" name="Rectangle 1027"/>
          <p:cNvSpPr>
            <a:spLocks noGrp="1" noChangeArrowheads="1"/>
          </p:cNvSpPr>
          <p:nvPr>
            <p:ph type="body" idx="1"/>
          </p:nvPr>
        </p:nvSpPr>
        <p:spPr/>
        <p:txBody>
          <a:bodyPr/>
          <a:lstStyle/>
          <a:p>
            <a:r>
              <a:rPr lang="ja-JP" altLang="en-US" dirty="0"/>
              <a:t>オブジェクト指向のキー概念</a:t>
            </a:r>
          </a:p>
          <a:p>
            <a:pPr lvl="1"/>
            <a:r>
              <a:rPr lang="ja-JP" altLang="en-US" dirty="0"/>
              <a:t>オブジェクト</a:t>
            </a:r>
          </a:p>
          <a:p>
            <a:pPr lvl="1"/>
            <a:r>
              <a:rPr lang="ja-JP" altLang="en-US" dirty="0"/>
              <a:t>クラス</a:t>
            </a:r>
          </a:p>
          <a:p>
            <a:pPr lvl="1"/>
            <a:r>
              <a:rPr lang="ja-JP" altLang="en-US" dirty="0"/>
              <a:t>継承</a:t>
            </a:r>
          </a:p>
          <a:p>
            <a:pPr lvl="1"/>
            <a:r>
              <a:rPr lang="ja-JP" altLang="en-US" dirty="0"/>
              <a:t>カプセル化</a:t>
            </a:r>
          </a:p>
          <a:p>
            <a:pPr lvl="1"/>
            <a:r>
              <a:rPr lang="ja-JP" altLang="en-US" dirty="0"/>
              <a:t>ポリモーフィズム</a:t>
            </a:r>
          </a:p>
          <a:p>
            <a:pPr lvl="1"/>
            <a:endParaRPr lang="ja-JP" altLang="en-US" dirty="0"/>
          </a:p>
          <a:p>
            <a:pPr>
              <a:buFont typeface="Monotype Sorts" charset="2"/>
              <a:buNone/>
            </a:pPr>
            <a:r>
              <a:rPr lang="ja-JP" altLang="en-US" sz="2000" dirty="0"/>
              <a:t>参考文献</a:t>
            </a:r>
            <a:r>
              <a:rPr lang="en-US" altLang="ja-JP" sz="2000" dirty="0"/>
              <a:t>: 『</a:t>
            </a:r>
            <a:r>
              <a:rPr lang="ja-JP" altLang="en-US" sz="2000" dirty="0"/>
              <a:t>オブジェクト脳のつくり方</a:t>
            </a:r>
            <a:r>
              <a:rPr lang="en-US" altLang="ja-JP" sz="2000" dirty="0"/>
              <a:t>』 </a:t>
            </a:r>
            <a:r>
              <a:rPr lang="ja-JP" altLang="en-US" sz="2000" dirty="0"/>
              <a:t>牛尾剛著</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384652DB-AE49-4D8C-B1F6-ABAAD077DD4A}" type="slidenum">
              <a:rPr lang="en-US" altLang="ja-JP"/>
              <a:pPr/>
              <a:t>133</a:t>
            </a:fld>
            <a:endParaRPr lang="en-US" altLang="ja-JP"/>
          </a:p>
        </p:txBody>
      </p:sp>
      <p:sp>
        <p:nvSpPr>
          <p:cNvPr id="1158146" name="Rectangle 2"/>
          <p:cNvSpPr>
            <a:spLocks noGrp="1" noChangeArrowheads="1"/>
          </p:cNvSpPr>
          <p:nvPr>
            <p:ph type="title"/>
          </p:nvPr>
        </p:nvSpPr>
        <p:spPr/>
        <p:txBody>
          <a:bodyPr/>
          <a:lstStyle/>
          <a:p>
            <a:r>
              <a:rPr lang="en-US" altLang="ja-JP" dirty="0"/>
              <a:t>『</a:t>
            </a:r>
            <a:r>
              <a:rPr lang="ja-JP" altLang="en-US" dirty="0"/>
              <a:t>オブジェクト脳のつくり方</a:t>
            </a:r>
            <a:r>
              <a:rPr lang="en-US" altLang="ja-JP" dirty="0"/>
              <a:t>』</a:t>
            </a:r>
            <a:r>
              <a:rPr lang="ja-JP" altLang="en-US" dirty="0" smtClean="0"/>
              <a:t>より</a:t>
            </a:r>
            <a:endParaRPr lang="en-US" altLang="ja-JP" sz="2000" b="1" dirty="0">
              <a:solidFill>
                <a:srgbClr val="F3591B"/>
              </a:solidFill>
            </a:endParaRPr>
          </a:p>
        </p:txBody>
      </p:sp>
      <p:sp>
        <p:nvSpPr>
          <p:cNvPr id="1158147" name="Rectangle 3"/>
          <p:cNvSpPr>
            <a:spLocks noGrp="1" noChangeArrowheads="1"/>
          </p:cNvSpPr>
          <p:nvPr>
            <p:ph type="body" idx="1"/>
          </p:nvPr>
        </p:nvSpPr>
        <p:spPr/>
        <p:txBody>
          <a:bodyPr/>
          <a:lstStyle/>
          <a:p>
            <a:pPr marL="609600" indent="-609600"/>
            <a:r>
              <a:rPr lang="ja-JP" altLang="en-US" dirty="0"/>
              <a:t>先の五つのキー概念それぞれについて</a:t>
            </a:r>
          </a:p>
          <a:p>
            <a:pPr marL="990600" lvl="1" indent="-533400">
              <a:buFont typeface="Monotype Sorts" charset="2"/>
              <a:buAutoNum type="arabicPeriod"/>
            </a:pPr>
            <a:r>
              <a:rPr lang="ja-JP" altLang="en-US" dirty="0"/>
              <a:t>コンピュータの動作イメージやコードに置き換えずに説明してください</a:t>
            </a:r>
          </a:p>
          <a:p>
            <a:pPr marL="990600" lvl="1" indent="-533400">
              <a:buFont typeface="Monotype Sorts" charset="2"/>
              <a:buAutoNum type="arabicPeriod"/>
            </a:pPr>
            <a:r>
              <a:rPr lang="ja-JP" altLang="en-US" dirty="0"/>
              <a:t>コードに置き換えて説明してください</a:t>
            </a:r>
          </a:p>
          <a:p>
            <a:pPr marL="990600" lvl="1" indent="-533400">
              <a:buFont typeface="Monotype Sorts" charset="2"/>
              <a:buAutoNum type="arabicPeriod"/>
            </a:pPr>
            <a:r>
              <a:rPr lang="ja-JP" altLang="en-US" dirty="0"/>
              <a:t>メリットを説明してください</a:t>
            </a:r>
          </a:p>
          <a:p>
            <a:pPr marL="990600" lvl="1" indent="-533400">
              <a:buFont typeface="Monotype Sorts" charset="2"/>
              <a:buNone/>
            </a:pPr>
            <a:endParaRPr lang="ja-JP" altLang="en-US" dirty="0"/>
          </a:p>
          <a:p>
            <a:pPr marL="609600" indent="-609600">
              <a:buFont typeface="Monotype Sorts" charset="2"/>
              <a:buNone/>
            </a:pPr>
            <a:r>
              <a:rPr lang="ja-JP" altLang="en-US" sz="2000" dirty="0"/>
              <a:t>参考文献</a:t>
            </a:r>
            <a:r>
              <a:rPr lang="en-US" altLang="ja-JP" sz="2000" dirty="0"/>
              <a:t>: 『</a:t>
            </a:r>
            <a:r>
              <a:rPr lang="ja-JP" altLang="en-US" sz="2000" dirty="0"/>
              <a:t>オブジェクト脳のつくり方</a:t>
            </a:r>
            <a:r>
              <a:rPr lang="en-US" altLang="ja-JP" sz="2000" dirty="0"/>
              <a:t>』 </a:t>
            </a:r>
            <a:r>
              <a:rPr lang="ja-JP" altLang="en-US" sz="2000" dirty="0"/>
              <a:t>牛尾剛著</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オブジェクト指向理解度チェック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kumimoji="1" lang="ja-JP" altLang="en-US" dirty="0" smtClean="0"/>
              <a:t>変数とオブジェクトの違いは</a:t>
            </a:r>
            <a:r>
              <a:rPr kumimoji="1" lang="en-US" altLang="ja-JP" dirty="0" smtClean="0"/>
              <a:t>?</a:t>
            </a:r>
          </a:p>
          <a:p>
            <a:r>
              <a:rPr kumimoji="1" lang="ja-JP" altLang="en-US" dirty="0" smtClean="0"/>
              <a:t>オブジェクトとインスタンスの違いは</a:t>
            </a:r>
            <a:r>
              <a:rPr kumimoji="1" lang="en-US" altLang="ja-JP" dirty="0" smtClean="0"/>
              <a:t>?</a:t>
            </a:r>
          </a:p>
          <a:p>
            <a:r>
              <a:rPr kumimoji="1" lang="ja-JP" altLang="en-US" dirty="0" smtClean="0"/>
              <a:t>オブジェクト指向のクラスと </a:t>
            </a:r>
            <a:r>
              <a:rPr kumimoji="1" lang="en-US" altLang="ja-JP" dirty="0" smtClean="0"/>
              <a:t>C# </a:t>
            </a:r>
            <a:r>
              <a:rPr kumimoji="1" lang="ja-JP" altLang="en-US" dirty="0" smtClean="0"/>
              <a:t>の </a:t>
            </a:r>
            <a:r>
              <a:rPr lang="en-US" altLang="ja-JP" dirty="0" smtClean="0"/>
              <a:t>class </a:t>
            </a:r>
            <a:r>
              <a:rPr lang="ja-JP" altLang="en-US" dirty="0" smtClean="0"/>
              <a:t>の違いは</a:t>
            </a:r>
            <a:r>
              <a:rPr lang="en-US" altLang="ja-JP" dirty="0" smtClean="0"/>
              <a:t>?</a:t>
            </a:r>
          </a:p>
          <a:p>
            <a:r>
              <a:rPr lang="ja-JP" altLang="en-US" dirty="0" smtClean="0"/>
              <a:t>オブジェクト指向の継承と </a:t>
            </a:r>
            <a:r>
              <a:rPr lang="en-US" altLang="ja-JP" dirty="0" smtClean="0"/>
              <a:t>C# </a:t>
            </a:r>
            <a:r>
              <a:rPr lang="ja-JP" altLang="en-US" dirty="0" smtClean="0"/>
              <a:t>の派生 の違いは</a:t>
            </a:r>
            <a:r>
              <a:rPr lang="en-US" altLang="ja-JP" dirty="0" smtClean="0"/>
              <a:t>?</a:t>
            </a:r>
          </a:p>
          <a:p>
            <a:r>
              <a:rPr kumimoji="1" lang="en-US" altLang="ja-JP" dirty="0" smtClean="0"/>
              <a:t>C </a:t>
            </a:r>
            <a:r>
              <a:rPr kumimoji="1" lang="ja-JP" altLang="en-US" dirty="0" smtClean="0"/>
              <a:t>で</a:t>
            </a:r>
            <a:r>
              <a:rPr lang="ja-JP" altLang="en-US" dirty="0" smtClean="0"/>
              <a:t>オブジェクト指向プログラミングをする場合、カプセル化、継承、ポリモーフィズムはどう実装する</a:t>
            </a:r>
            <a:r>
              <a:rPr lang="en-US" altLang="ja-JP" dirty="0" smtClean="0"/>
              <a:t>?</a:t>
            </a:r>
            <a:endParaRPr kumimoji="1" lang="en-US" altLang="ja-JP" dirty="0" smtClean="0"/>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134</a:t>
            </a:fld>
            <a:endParaRPr kumimoji="1" lang="ja-JP"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D85D1169-D82C-4039-A819-71849D35C96B}" type="slidenum">
              <a:rPr lang="en-US" altLang="ja-JP"/>
              <a:pPr/>
              <a:t>135</a:t>
            </a:fld>
            <a:endParaRPr lang="en-US" altLang="ja-JP"/>
          </a:p>
        </p:txBody>
      </p:sp>
      <p:sp>
        <p:nvSpPr>
          <p:cNvPr id="435202" name="Rectangle 2"/>
          <p:cNvSpPr>
            <a:spLocks noGrp="1" noChangeArrowheads="1"/>
          </p:cNvSpPr>
          <p:nvPr>
            <p:ph type="title"/>
          </p:nvPr>
        </p:nvSpPr>
        <p:spPr/>
        <p:txBody>
          <a:bodyPr/>
          <a:lstStyle/>
          <a:p>
            <a:r>
              <a:rPr lang="ja-JP" altLang="en-US"/>
              <a:t>オブジェクト</a:t>
            </a:r>
          </a:p>
        </p:txBody>
      </p:sp>
      <p:sp>
        <p:nvSpPr>
          <p:cNvPr id="435203" name="Rectangle 3"/>
          <p:cNvSpPr>
            <a:spLocks noGrp="1" noChangeArrowheads="1"/>
          </p:cNvSpPr>
          <p:nvPr>
            <p:ph type="body" idx="1"/>
          </p:nvPr>
        </p:nvSpPr>
        <p:spPr/>
        <p:txBody>
          <a:bodyPr/>
          <a:lstStyle/>
          <a:p>
            <a:r>
              <a:rPr lang="ja-JP" altLang="en-US"/>
              <a:t>非公式には，物理上・概念上・ソフトウェア上の対象物</a:t>
            </a:r>
          </a:p>
          <a:p>
            <a:pPr lvl="1"/>
            <a:r>
              <a:rPr lang="ja-JP" altLang="en-US"/>
              <a:t>物理上の対象物 「あるトラック」</a:t>
            </a:r>
          </a:p>
          <a:p>
            <a:pPr lvl="1"/>
            <a:r>
              <a:rPr lang="ja-JP" altLang="en-US"/>
              <a:t>概念上の対象物 「ある化学反応」</a:t>
            </a:r>
          </a:p>
          <a:p>
            <a:pPr lvl="1"/>
            <a:r>
              <a:rPr lang="ja-JP" altLang="en-US"/>
              <a:t>ソフトウェア上の対象物 「あるリンクリスト」</a:t>
            </a:r>
          </a:p>
          <a:p>
            <a:pPr lvl="2"/>
            <a:r>
              <a:rPr lang="ja-JP" altLang="en-US"/>
              <a:t>設計時に出現</a:t>
            </a:r>
          </a:p>
        </p:txBody>
      </p:sp>
      <p:pic>
        <p:nvPicPr>
          <p:cNvPr id="435204" name="Picture 4" descr="D:\Documents and Settings\G_KOJIMA_FUJIO\Application Data\Microsoft\Media Catalog\Downloaded Clips\cl2e\j0115928.wmf"/>
          <p:cNvPicPr>
            <a:picLocks noChangeAspect="1" noChangeArrowheads="1"/>
          </p:cNvPicPr>
          <p:nvPr/>
        </p:nvPicPr>
        <p:blipFill>
          <a:blip r:embed="rId3"/>
          <a:srcRect/>
          <a:stretch>
            <a:fillRect/>
          </a:stretch>
        </p:blipFill>
        <p:spPr bwMode="auto">
          <a:xfrm>
            <a:off x="7467600" y="4953000"/>
            <a:ext cx="1127125" cy="1066800"/>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0C91E249-7A40-4548-A6BC-F8E051A7875B}" type="slidenum">
              <a:rPr lang="en-US" altLang="ja-JP"/>
              <a:pPr/>
              <a:t>136</a:t>
            </a:fld>
            <a:endParaRPr lang="en-US" altLang="ja-JP"/>
          </a:p>
        </p:txBody>
      </p:sp>
      <p:sp>
        <p:nvSpPr>
          <p:cNvPr id="436226" name="Rectangle 2"/>
          <p:cNvSpPr>
            <a:spLocks noGrp="1" noChangeArrowheads="1"/>
          </p:cNvSpPr>
          <p:nvPr>
            <p:ph type="title"/>
          </p:nvPr>
        </p:nvSpPr>
        <p:spPr/>
        <p:txBody>
          <a:bodyPr/>
          <a:lstStyle/>
          <a:p>
            <a:r>
              <a:rPr lang="ja-JP" altLang="en-US"/>
              <a:t>オブジェクト</a:t>
            </a:r>
          </a:p>
        </p:txBody>
      </p:sp>
      <p:sp>
        <p:nvSpPr>
          <p:cNvPr id="436227" name="Rectangle 3"/>
          <p:cNvSpPr>
            <a:spLocks noGrp="1" noChangeArrowheads="1"/>
          </p:cNvSpPr>
          <p:nvPr>
            <p:ph type="body" idx="1"/>
          </p:nvPr>
        </p:nvSpPr>
        <p:spPr/>
        <p:txBody>
          <a:bodyPr/>
          <a:lstStyle/>
          <a:p>
            <a:r>
              <a:rPr lang="ja-JP" altLang="en-US"/>
              <a:t>アプリケーションにとって意味があり，明確な境界をともなう，概念，抽象，あるいはもの </a:t>
            </a:r>
            <a:r>
              <a:rPr lang="en-US" altLang="ja-JP"/>
              <a:t>(</a:t>
            </a:r>
            <a:r>
              <a:rPr lang="ja-JP" altLang="en-US"/>
              <a:t>対象</a:t>
            </a:r>
            <a:r>
              <a:rPr lang="en-US" altLang="ja-JP"/>
              <a:t>) </a:t>
            </a:r>
            <a:r>
              <a:rPr lang="ja-JP" altLang="en-US"/>
              <a:t>のこと</a:t>
            </a:r>
          </a:p>
          <a:p>
            <a:r>
              <a:rPr lang="ja-JP" altLang="en-US"/>
              <a:t>次の性質を保持したもの</a:t>
            </a:r>
          </a:p>
          <a:p>
            <a:pPr lvl="1"/>
            <a:r>
              <a:rPr lang="ja-JP" altLang="en-US"/>
              <a:t>状態</a:t>
            </a:r>
          </a:p>
          <a:p>
            <a:pPr lvl="1"/>
            <a:r>
              <a:rPr lang="ja-JP" altLang="en-US"/>
              <a:t>振舞い</a:t>
            </a:r>
          </a:p>
          <a:p>
            <a:pPr lvl="1"/>
            <a:r>
              <a:rPr lang="ja-JP" altLang="en-US"/>
              <a:t>識別性 </a:t>
            </a:r>
            <a:r>
              <a:rPr lang="en-US" altLang="ja-JP"/>
              <a:t>(</a:t>
            </a:r>
            <a:r>
              <a:rPr lang="ja-JP" altLang="en-US"/>
              <a:t>アイデンティティ</a:t>
            </a:r>
            <a:r>
              <a:rPr lang="en-US" altLang="ja-JP"/>
              <a:t>)</a:t>
            </a:r>
          </a:p>
        </p:txBody>
      </p:sp>
      <p:pic>
        <p:nvPicPr>
          <p:cNvPr id="436228" name="Picture 4" descr="D:\Documents and Settings\G_KOJIMA_FUJIO\Application Data\Microsoft\Media Catalog\Downloaded Clips\cl2e\j0116016.wmf"/>
          <p:cNvPicPr>
            <a:picLocks noChangeAspect="1" noChangeArrowheads="1"/>
          </p:cNvPicPr>
          <p:nvPr/>
        </p:nvPicPr>
        <p:blipFill>
          <a:blip r:embed="rId3"/>
          <a:srcRect/>
          <a:stretch>
            <a:fillRect/>
          </a:stretch>
        </p:blipFill>
        <p:spPr bwMode="auto">
          <a:xfrm>
            <a:off x="6629400" y="3886200"/>
            <a:ext cx="1547813" cy="1820863"/>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CEECE5E2-E5E2-442C-8472-3A1FB239DAF3}" type="slidenum">
              <a:rPr lang="en-US" altLang="ja-JP"/>
              <a:pPr/>
              <a:t>137</a:t>
            </a:fld>
            <a:endParaRPr lang="en-US" altLang="ja-JP"/>
          </a:p>
        </p:txBody>
      </p:sp>
      <p:sp>
        <p:nvSpPr>
          <p:cNvPr id="437250" name="Rectangle 2"/>
          <p:cNvSpPr>
            <a:spLocks noGrp="1" noChangeArrowheads="1"/>
          </p:cNvSpPr>
          <p:nvPr>
            <p:ph type="title"/>
          </p:nvPr>
        </p:nvSpPr>
        <p:spPr/>
        <p:txBody>
          <a:bodyPr/>
          <a:lstStyle/>
          <a:p>
            <a:r>
              <a:rPr lang="ja-JP" altLang="en-US"/>
              <a:t>オブジェクトの状態</a:t>
            </a:r>
          </a:p>
        </p:txBody>
      </p:sp>
      <p:sp>
        <p:nvSpPr>
          <p:cNvPr id="437251" name="Rectangle 3"/>
          <p:cNvSpPr>
            <a:spLocks noGrp="1" noChangeArrowheads="1"/>
          </p:cNvSpPr>
          <p:nvPr>
            <p:ph type="body" idx="1"/>
          </p:nvPr>
        </p:nvSpPr>
        <p:spPr/>
        <p:txBody>
          <a:bodyPr/>
          <a:lstStyle/>
          <a:p>
            <a:r>
              <a:rPr lang="ja-JP" altLang="en-US"/>
              <a:t>そのオブジェクトがとりうる状況を一つ指定したもの</a:t>
            </a:r>
          </a:p>
          <a:p>
            <a:r>
              <a:rPr lang="ja-JP" altLang="en-US"/>
              <a:t>普通，時間経過とともに変化</a:t>
            </a:r>
          </a:p>
          <a:p>
            <a:r>
              <a:rPr lang="ja-JP" altLang="en-US"/>
              <a:t>具体的には，各属性の値および他のオブジェクトとのリンクの種別とその有無で実装</a:t>
            </a:r>
          </a:p>
        </p:txBody>
      </p:sp>
      <p:sp>
        <p:nvSpPr>
          <p:cNvPr id="437252" name="Text Box 4"/>
          <p:cNvSpPr txBox="1">
            <a:spLocks noChangeArrowheads="1"/>
          </p:cNvSpPr>
          <p:nvPr/>
        </p:nvSpPr>
        <p:spPr bwMode="auto">
          <a:xfrm>
            <a:off x="3352800" y="4648200"/>
            <a:ext cx="4114800" cy="1200329"/>
          </a:xfrm>
          <a:prstGeom prst="rect">
            <a:avLst/>
          </a:prstGeom>
          <a:noFill/>
          <a:ln w="9525">
            <a:noFill/>
            <a:miter lim="800000"/>
            <a:headEnd/>
            <a:tailEnd/>
          </a:ln>
          <a:effectLst/>
        </p:spPr>
        <p:txBody>
          <a:bodyPr>
            <a:spAutoFit/>
          </a:bodyPr>
          <a:lstStyle/>
          <a:p>
            <a:pPr>
              <a:spcBef>
                <a:spcPct val="50000"/>
              </a:spcBef>
              <a:buClrTx/>
              <a:buFontTx/>
              <a:buNone/>
            </a:pPr>
            <a:r>
              <a:rPr lang="ja-JP" altLang="en-US" dirty="0">
                <a:latin typeface="Times" charset="0"/>
                <a:ea typeface="Osaka" charset="-128"/>
              </a:rPr>
              <a:t>名前：		</a:t>
            </a:r>
            <a:r>
              <a:rPr lang="en-US" altLang="ja-JP" dirty="0">
                <a:latin typeface="Times" charset="0"/>
                <a:ea typeface="Osaka" charset="-128"/>
              </a:rPr>
              <a:t>Joyce Clark</a:t>
            </a:r>
          </a:p>
          <a:p>
            <a:pPr>
              <a:spcBef>
                <a:spcPct val="50000"/>
              </a:spcBef>
              <a:buClrTx/>
              <a:buFontTx/>
              <a:buNone/>
            </a:pPr>
            <a:r>
              <a:rPr lang="ja-JP" altLang="en-US" dirty="0">
                <a:latin typeface="Times" charset="0"/>
                <a:ea typeface="Osaka" charset="-128"/>
              </a:rPr>
              <a:t>従業員</a:t>
            </a:r>
            <a:r>
              <a:rPr lang="en-US" altLang="ja-JP" dirty="0">
                <a:latin typeface="Times" charset="0"/>
                <a:ea typeface="Osaka" charset="-128"/>
              </a:rPr>
              <a:t>ID</a:t>
            </a:r>
            <a:r>
              <a:rPr lang="ja-JP" altLang="en-US" dirty="0">
                <a:latin typeface="Times" charset="0"/>
                <a:ea typeface="Osaka" charset="-128"/>
              </a:rPr>
              <a:t>：	</a:t>
            </a:r>
            <a:r>
              <a:rPr lang="en-US" altLang="ja-JP" dirty="0">
                <a:latin typeface="Times" charset="0"/>
                <a:ea typeface="Osaka" charset="-128"/>
              </a:rPr>
              <a:t>567138</a:t>
            </a:r>
          </a:p>
          <a:p>
            <a:pPr>
              <a:spcBef>
                <a:spcPct val="50000"/>
              </a:spcBef>
              <a:buClrTx/>
              <a:buFontTx/>
              <a:buNone/>
            </a:pPr>
            <a:r>
              <a:rPr lang="ja-JP" altLang="en-US" dirty="0">
                <a:latin typeface="Times" charset="0"/>
                <a:ea typeface="Osaka" charset="-128"/>
              </a:rPr>
              <a:t>入社日：	</a:t>
            </a:r>
            <a:r>
              <a:rPr lang="en-US" altLang="ja-JP" dirty="0" smtClean="0">
                <a:latin typeface="Times" charset="0"/>
                <a:ea typeface="Osaka" charset="-128"/>
              </a:rPr>
              <a:t>1987</a:t>
            </a:r>
            <a:r>
              <a:rPr lang="ja-JP" altLang="en-US" dirty="0">
                <a:latin typeface="Times" charset="0"/>
                <a:ea typeface="Osaka" charset="-128"/>
              </a:rPr>
              <a:t>年</a:t>
            </a:r>
            <a:r>
              <a:rPr lang="en-US" altLang="ja-JP" dirty="0">
                <a:latin typeface="Times" charset="0"/>
                <a:ea typeface="Osaka" charset="-128"/>
              </a:rPr>
              <a:t>3</a:t>
            </a:r>
            <a:r>
              <a:rPr lang="ja-JP" altLang="en-US" dirty="0">
                <a:latin typeface="Times" charset="0"/>
                <a:ea typeface="Osaka" charset="-128"/>
              </a:rPr>
              <a:t>月</a:t>
            </a:r>
            <a:r>
              <a:rPr lang="en-US" altLang="ja-JP" dirty="0">
                <a:latin typeface="Times" charset="0"/>
                <a:ea typeface="Osaka" charset="-128"/>
              </a:rPr>
              <a:t>21</a:t>
            </a:r>
            <a:r>
              <a:rPr lang="ja-JP" altLang="en-US" dirty="0">
                <a:latin typeface="Times" charset="0"/>
                <a:ea typeface="Osaka" charset="-128"/>
              </a:rPr>
              <a:t>日</a:t>
            </a:r>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E70B1DAD-587E-441D-91C9-D793450F68C6}" type="slidenum">
              <a:rPr lang="en-US" altLang="ja-JP"/>
              <a:pPr/>
              <a:t>138</a:t>
            </a:fld>
            <a:endParaRPr lang="en-US" altLang="ja-JP"/>
          </a:p>
        </p:txBody>
      </p:sp>
      <p:sp>
        <p:nvSpPr>
          <p:cNvPr id="438274" name="Rectangle 2"/>
          <p:cNvSpPr>
            <a:spLocks noGrp="1" noChangeArrowheads="1"/>
          </p:cNvSpPr>
          <p:nvPr>
            <p:ph type="title"/>
          </p:nvPr>
        </p:nvSpPr>
        <p:spPr/>
        <p:txBody>
          <a:bodyPr/>
          <a:lstStyle/>
          <a:p>
            <a:r>
              <a:rPr lang="ja-JP" altLang="en-US"/>
              <a:t>オブジェクトの振舞い</a:t>
            </a:r>
          </a:p>
        </p:txBody>
      </p:sp>
      <p:sp>
        <p:nvSpPr>
          <p:cNvPr id="438275" name="Rectangle 3"/>
          <p:cNvSpPr>
            <a:spLocks noGrp="1" noChangeArrowheads="1"/>
          </p:cNvSpPr>
          <p:nvPr>
            <p:ph type="body" idx="1"/>
          </p:nvPr>
        </p:nvSpPr>
        <p:spPr/>
        <p:txBody>
          <a:bodyPr/>
          <a:lstStyle/>
          <a:p>
            <a:r>
              <a:rPr lang="ja-JP" altLang="en-US"/>
              <a:t>オブジェクトがどのように行動したり反応したりするか</a:t>
            </a:r>
          </a:p>
          <a:p>
            <a:r>
              <a:rPr lang="ja-JP" altLang="en-US"/>
              <a:t>他のオブジェクトからの要求にどのように反応するかを定義</a:t>
            </a:r>
          </a:p>
          <a:p>
            <a:r>
              <a:rPr lang="ja-JP" altLang="en-US"/>
              <a:t>外部から見えるオブジェクトの振舞いは，反応できるメッセージの集合としてモデル化</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FA10C74E-22B2-454D-A537-842906FC4504}" type="slidenum">
              <a:rPr lang="en-US" altLang="ja-JP"/>
              <a:pPr/>
              <a:t>139</a:t>
            </a:fld>
            <a:endParaRPr lang="en-US" altLang="ja-JP"/>
          </a:p>
        </p:txBody>
      </p:sp>
      <p:sp>
        <p:nvSpPr>
          <p:cNvPr id="439298" name="Rectangle 2"/>
          <p:cNvSpPr>
            <a:spLocks noGrp="1" noChangeArrowheads="1"/>
          </p:cNvSpPr>
          <p:nvPr>
            <p:ph type="title"/>
          </p:nvPr>
        </p:nvSpPr>
        <p:spPr/>
        <p:txBody>
          <a:bodyPr/>
          <a:lstStyle/>
          <a:p>
            <a:r>
              <a:rPr lang="ja-JP" altLang="en-US"/>
              <a:t>オブジェクトの識別性</a:t>
            </a:r>
          </a:p>
        </p:txBody>
      </p:sp>
      <p:sp>
        <p:nvSpPr>
          <p:cNvPr id="439299" name="Rectangle 3"/>
          <p:cNvSpPr>
            <a:spLocks noGrp="1" noChangeArrowheads="1"/>
          </p:cNvSpPr>
          <p:nvPr>
            <p:ph type="body" idx="1"/>
          </p:nvPr>
        </p:nvSpPr>
        <p:spPr/>
        <p:txBody>
          <a:bodyPr/>
          <a:lstStyle/>
          <a:p>
            <a:r>
              <a:rPr lang="ja-JP" altLang="en-US"/>
              <a:t>オブジェクトの状態が他のオブジェクトと同一でも別のものとして識別</a:t>
            </a:r>
          </a:p>
        </p:txBody>
      </p:sp>
      <p:pic>
        <p:nvPicPr>
          <p:cNvPr id="439300" name="Picture 4" descr="D:\Documents and Settings\G_KOJIMA_FUJIO\Application Data\Microsoft\Media Catalog\Downloaded Clips\cl0\pe01460_.wmf"/>
          <p:cNvPicPr>
            <a:picLocks noChangeAspect="1" noChangeArrowheads="1"/>
          </p:cNvPicPr>
          <p:nvPr/>
        </p:nvPicPr>
        <p:blipFill>
          <a:blip r:embed="rId2"/>
          <a:srcRect/>
          <a:stretch>
            <a:fillRect/>
          </a:stretch>
        </p:blipFill>
        <p:spPr bwMode="auto">
          <a:xfrm>
            <a:off x="6053138" y="3810000"/>
            <a:ext cx="1931987" cy="2401888"/>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5"/>
          <p:cNvSpPr>
            <a:spLocks noGrp="1" noChangeArrowheads="1"/>
          </p:cNvSpPr>
          <p:nvPr>
            <p:ph type="title"/>
          </p:nvPr>
        </p:nvSpPr>
        <p:spPr>
          <a:xfrm>
            <a:off x="1150938" y="617538"/>
            <a:ext cx="7793037" cy="1143000"/>
          </a:xfrm>
          <a:noFill/>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t>ソフトウェア地獄からの脱出</a:t>
            </a:r>
          </a:p>
        </p:txBody>
      </p:sp>
      <p:sp>
        <p:nvSpPr>
          <p:cNvPr id="7170" name="Rectangle 2"/>
          <p:cNvSpPr>
            <a:spLocks noGrp="1" noChangeArrowheads="1"/>
          </p:cNvSpPr>
          <p:nvPr>
            <p:ph type="body" idx="1"/>
          </p:nvPr>
        </p:nvSpPr>
        <p:spPr>
          <a:xfrm>
            <a:off x="1182688" y="2017713"/>
            <a:ext cx="7772400" cy="4114800"/>
          </a:xfrm>
          <a:noFill/>
          <a:ln/>
        </p:spPr>
        <p:txBody>
          <a:bodyPr/>
          <a:lstStyle/>
          <a:p>
            <a:pPr>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ja-JP" dirty="0"/>
              <a:t>Software Hell</a:t>
            </a:r>
          </a:p>
        </p:txBody>
      </p:sp>
      <p:pic>
        <p:nvPicPr>
          <p:cNvPr id="7171" name="Picture 3"/>
          <p:cNvPicPr>
            <a:picLocks noChangeAspect="1" noChangeArrowheads="1"/>
          </p:cNvPicPr>
          <p:nvPr/>
        </p:nvPicPr>
        <p:blipFill>
          <a:blip r:embed="rId3"/>
          <a:srcRect/>
          <a:stretch>
            <a:fillRect/>
          </a:stretch>
        </p:blipFill>
        <p:spPr bwMode="auto">
          <a:xfrm>
            <a:off x="3352800" y="3276600"/>
            <a:ext cx="2530475" cy="2492375"/>
          </a:xfrm>
          <a:prstGeom prst="rect">
            <a:avLst/>
          </a:prstGeom>
          <a:noFill/>
        </p:spPr>
      </p:pic>
      <p:sp>
        <p:nvSpPr>
          <p:cNvPr id="8" name="スライド番号プレースホルダ 7"/>
          <p:cNvSpPr>
            <a:spLocks noGrp="1"/>
          </p:cNvSpPr>
          <p:nvPr>
            <p:ph type="sldNum" sz="quarter" idx="12"/>
          </p:nvPr>
        </p:nvSpPr>
        <p:spPr/>
        <p:txBody>
          <a:bodyPr/>
          <a:lstStyle/>
          <a:p>
            <a:fld id="{A45B0FA1-9455-4D41-8795-AEFB248DE08C}" type="slidenum">
              <a:rPr kumimoji="1" lang="ja-JP" altLang="en-US" smtClean="0"/>
              <a:pPr/>
              <a:t>14</a:t>
            </a:fld>
            <a:endParaRPr kumimoji="1" lang="ja-JP" altLang="en-US"/>
          </a:p>
        </p:txBody>
      </p:sp>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9931E4B5-3441-4CE0-A116-C7A3E4554D6A}" type="slidenum">
              <a:rPr lang="en-US" altLang="ja-JP"/>
              <a:pPr/>
              <a:t>140</a:t>
            </a:fld>
            <a:endParaRPr lang="en-US" altLang="ja-JP"/>
          </a:p>
        </p:txBody>
      </p:sp>
      <p:sp>
        <p:nvSpPr>
          <p:cNvPr id="440322" name="Rectangle 2"/>
          <p:cNvSpPr>
            <a:spLocks noGrp="1" noChangeArrowheads="1"/>
          </p:cNvSpPr>
          <p:nvPr>
            <p:ph type="title"/>
          </p:nvPr>
        </p:nvSpPr>
        <p:spPr/>
        <p:txBody>
          <a:bodyPr/>
          <a:lstStyle/>
          <a:p>
            <a:r>
              <a:rPr lang="ja-JP" altLang="en-US"/>
              <a:t>クラス</a:t>
            </a:r>
          </a:p>
        </p:txBody>
      </p:sp>
      <p:sp>
        <p:nvSpPr>
          <p:cNvPr id="440323" name="Rectangle 3"/>
          <p:cNvSpPr>
            <a:spLocks noGrp="1" noChangeArrowheads="1"/>
          </p:cNvSpPr>
          <p:nvPr>
            <p:ph type="body" idx="1"/>
          </p:nvPr>
        </p:nvSpPr>
        <p:spPr/>
        <p:txBody>
          <a:bodyPr/>
          <a:lstStyle/>
          <a:p>
            <a:r>
              <a:rPr lang="ja-JP" altLang="en-US" sz="2800"/>
              <a:t>共通の性質 </a:t>
            </a:r>
            <a:r>
              <a:rPr lang="en-US" altLang="ja-JP" sz="2800"/>
              <a:t>(</a:t>
            </a:r>
            <a:r>
              <a:rPr lang="ja-JP" altLang="en-US" sz="2800"/>
              <a:t>属性</a:t>
            </a:r>
            <a:r>
              <a:rPr lang="en-US" altLang="ja-JP" sz="2800"/>
              <a:t>)</a:t>
            </a:r>
            <a:r>
              <a:rPr lang="ja-JP" altLang="en-US" sz="2800"/>
              <a:t>，共通の振舞い </a:t>
            </a:r>
            <a:r>
              <a:rPr lang="en-US" altLang="ja-JP" sz="2800"/>
              <a:t>(</a:t>
            </a:r>
            <a:r>
              <a:rPr lang="ja-JP" altLang="en-US" sz="2800"/>
              <a:t>操作</a:t>
            </a:r>
            <a:r>
              <a:rPr lang="en-US" altLang="ja-JP" sz="2800"/>
              <a:t>)</a:t>
            </a:r>
            <a:r>
              <a:rPr lang="ja-JP" altLang="en-US" sz="2800"/>
              <a:t>，他のオブジェクトとの共通の関係 </a:t>
            </a:r>
            <a:r>
              <a:rPr lang="en-US" altLang="ja-JP" sz="2800"/>
              <a:t>(</a:t>
            </a:r>
            <a:r>
              <a:rPr lang="ja-JP" altLang="en-US" sz="2800"/>
              <a:t>関連・集約</a:t>
            </a:r>
            <a:r>
              <a:rPr lang="en-US" altLang="ja-JP" sz="2800"/>
              <a:t>) </a:t>
            </a:r>
            <a:r>
              <a:rPr lang="ja-JP" altLang="en-US" sz="2800"/>
              <a:t>，共通の意味を持ったオブジェクトの集合を記述したもの</a:t>
            </a:r>
          </a:p>
          <a:p>
            <a:pPr lvl="1"/>
            <a:r>
              <a:rPr lang="ja-JP" altLang="en-US" sz="2400"/>
              <a:t>オブジェクトはクラスのインスタンス </a:t>
            </a:r>
            <a:r>
              <a:rPr lang="en-US" altLang="ja-JP" sz="2400"/>
              <a:t>(</a:t>
            </a:r>
            <a:r>
              <a:rPr lang="ja-JP" altLang="en-US" sz="2400"/>
              <a:t>実例</a:t>
            </a:r>
            <a:r>
              <a:rPr lang="en-US" altLang="ja-JP" sz="2400"/>
              <a:t>)</a:t>
            </a:r>
          </a:p>
          <a:p>
            <a:r>
              <a:rPr lang="ja-JP" altLang="en-US" sz="2800"/>
              <a:t>次のような点で抽象的</a:t>
            </a:r>
          </a:p>
          <a:p>
            <a:pPr lvl="1"/>
            <a:r>
              <a:rPr lang="ja-JP" altLang="en-US" sz="2400"/>
              <a:t>適切な特徴を強調</a:t>
            </a:r>
          </a:p>
          <a:p>
            <a:pPr lvl="1"/>
            <a:r>
              <a:rPr lang="ja-JP" altLang="en-US" sz="2400"/>
              <a:t>他の特徴を抑制</a:t>
            </a:r>
          </a:p>
          <a:p>
            <a:r>
              <a:rPr lang="ja-JP" altLang="en-US" sz="2800"/>
              <a:t>抽象化により複雑なものが扱いやすくなる</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2"/>
          </p:nvPr>
        </p:nvSpPr>
        <p:spPr/>
        <p:txBody>
          <a:bodyPr/>
          <a:lstStyle/>
          <a:p>
            <a:fld id="{8672201B-3957-4973-B71C-178134116B77}" type="slidenum">
              <a:rPr lang="en-US" altLang="ja-JP"/>
              <a:pPr/>
              <a:t>141</a:t>
            </a:fld>
            <a:endParaRPr lang="en-US" altLang="ja-JP"/>
          </a:p>
        </p:txBody>
      </p:sp>
      <p:sp>
        <p:nvSpPr>
          <p:cNvPr id="441346" name="Rectangle 2050"/>
          <p:cNvSpPr>
            <a:spLocks noGrp="1" noChangeArrowheads="1"/>
          </p:cNvSpPr>
          <p:nvPr>
            <p:ph type="title"/>
          </p:nvPr>
        </p:nvSpPr>
        <p:spPr/>
        <p:txBody>
          <a:bodyPr/>
          <a:lstStyle/>
          <a:p>
            <a:r>
              <a:rPr lang="ja-JP" altLang="en-US"/>
              <a:t>クラスとオブジェクトの例</a:t>
            </a:r>
          </a:p>
        </p:txBody>
      </p:sp>
      <p:sp>
        <p:nvSpPr>
          <p:cNvPr id="441347" name="Rectangle 2051"/>
          <p:cNvSpPr>
            <a:spLocks noGrp="1" noChangeArrowheads="1"/>
          </p:cNvSpPr>
          <p:nvPr>
            <p:ph type="body" idx="1"/>
          </p:nvPr>
        </p:nvSpPr>
        <p:spPr>
          <a:xfrm>
            <a:off x="457200" y="1885950"/>
            <a:ext cx="7848600" cy="1619250"/>
          </a:xfrm>
        </p:spPr>
        <p:txBody>
          <a:bodyPr/>
          <a:lstStyle/>
          <a:p>
            <a:pPr>
              <a:lnSpc>
                <a:spcPct val="90000"/>
              </a:lnSpc>
            </a:pPr>
            <a:r>
              <a:rPr lang="ja-JP" altLang="en-US"/>
              <a:t>本とある本</a:t>
            </a:r>
          </a:p>
          <a:p>
            <a:pPr>
              <a:lnSpc>
                <a:spcPct val="90000"/>
              </a:lnSpc>
            </a:pPr>
            <a:r>
              <a:rPr lang="ja-JP" altLang="en-US"/>
              <a:t>車とある車</a:t>
            </a:r>
          </a:p>
          <a:p>
            <a:pPr>
              <a:lnSpc>
                <a:spcPct val="90000"/>
              </a:lnSpc>
            </a:pPr>
            <a:r>
              <a:rPr lang="ja-JP" altLang="en-US"/>
              <a:t>．．．</a:t>
            </a:r>
          </a:p>
        </p:txBody>
      </p:sp>
      <p:pic>
        <p:nvPicPr>
          <p:cNvPr id="441349" name="Picture 2053" descr="D:\Documents and Settings\G_KOJIMA_FUJIO\Application Data\Microsoft\Media Catalog\Downloaded Clips\cl0\tn00623_.wmf"/>
          <p:cNvPicPr>
            <a:picLocks noChangeAspect="1" noChangeArrowheads="1"/>
          </p:cNvPicPr>
          <p:nvPr/>
        </p:nvPicPr>
        <p:blipFill>
          <a:blip r:embed="rId2"/>
          <a:srcRect/>
          <a:stretch>
            <a:fillRect/>
          </a:stretch>
        </p:blipFill>
        <p:spPr bwMode="auto">
          <a:xfrm>
            <a:off x="838200" y="3773488"/>
            <a:ext cx="4419600" cy="1865312"/>
          </a:xfrm>
          <a:prstGeom prst="rect">
            <a:avLst/>
          </a:prstGeom>
          <a:noFill/>
        </p:spPr>
      </p:pic>
      <p:pic>
        <p:nvPicPr>
          <p:cNvPr id="441350" name="Picture 2054" descr="D:\Documents and Settings\G_KOJIMA_FUJIO\Application Data\Microsoft\Media Catalog\Downloaded Clips\cl0\so00869_.wmf"/>
          <p:cNvPicPr>
            <a:picLocks noChangeAspect="1" noChangeArrowheads="1"/>
          </p:cNvPicPr>
          <p:nvPr/>
        </p:nvPicPr>
        <p:blipFill>
          <a:blip r:embed="rId3"/>
          <a:srcRect/>
          <a:stretch>
            <a:fillRect/>
          </a:stretch>
        </p:blipFill>
        <p:spPr bwMode="auto">
          <a:xfrm>
            <a:off x="6172200" y="3741738"/>
            <a:ext cx="2133600" cy="1973262"/>
          </a:xfrm>
          <a:prstGeom prst="rect">
            <a:avLst/>
          </a:prstGeom>
          <a:noFill/>
        </p:spPr>
      </p:pic>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BD57F662-4154-4172-A68F-1C4F7FE603E5}" type="slidenum">
              <a:rPr lang="en-US" altLang="ja-JP"/>
              <a:pPr/>
              <a:t>142</a:t>
            </a:fld>
            <a:endParaRPr lang="en-US" altLang="ja-JP"/>
          </a:p>
        </p:txBody>
      </p:sp>
      <p:sp>
        <p:nvSpPr>
          <p:cNvPr id="977922" name="Rectangle 3074"/>
          <p:cNvSpPr>
            <a:spLocks noGrp="1" noChangeArrowheads="1"/>
          </p:cNvSpPr>
          <p:nvPr>
            <p:ph type="title"/>
          </p:nvPr>
        </p:nvSpPr>
        <p:spPr/>
        <p:txBody>
          <a:bodyPr/>
          <a:lstStyle/>
          <a:p>
            <a:r>
              <a:rPr lang="ja-JP" altLang="en-US"/>
              <a:t>クラスの例</a:t>
            </a:r>
          </a:p>
        </p:txBody>
      </p:sp>
      <p:sp>
        <p:nvSpPr>
          <p:cNvPr id="977923" name="Rectangle 3075"/>
          <p:cNvSpPr>
            <a:spLocks noGrp="1" noChangeArrowheads="1"/>
          </p:cNvSpPr>
          <p:nvPr>
            <p:ph type="body" idx="1"/>
          </p:nvPr>
        </p:nvSpPr>
        <p:spPr/>
        <p:txBody>
          <a:bodyPr/>
          <a:lstStyle/>
          <a:p>
            <a:r>
              <a:rPr lang="ja-JP" altLang="en-US"/>
              <a:t>コース</a:t>
            </a:r>
          </a:p>
          <a:p>
            <a:pPr lvl="1"/>
            <a:r>
              <a:rPr lang="ja-JP" altLang="en-US"/>
              <a:t>属性</a:t>
            </a:r>
          </a:p>
          <a:p>
            <a:pPr lvl="2"/>
            <a:r>
              <a:rPr lang="ja-JP" altLang="en-US"/>
              <a:t>名前，場所，実施日数，単位数，開始時刻，終了時刻</a:t>
            </a:r>
          </a:p>
          <a:p>
            <a:pPr lvl="1"/>
            <a:r>
              <a:rPr lang="ja-JP" altLang="en-US"/>
              <a:t>振舞い</a:t>
            </a:r>
          </a:p>
          <a:p>
            <a:pPr lvl="2"/>
            <a:r>
              <a:rPr lang="ja-JP" altLang="en-US"/>
              <a:t>学生の追加，学生の削除，コース名簿の出力，満員かどうかの確認</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スライド番号プレースホルダ 5"/>
          <p:cNvSpPr>
            <a:spLocks noGrp="1"/>
          </p:cNvSpPr>
          <p:nvPr>
            <p:ph type="sldNum" sz="quarter" idx="12"/>
          </p:nvPr>
        </p:nvSpPr>
        <p:spPr/>
        <p:txBody>
          <a:bodyPr/>
          <a:lstStyle/>
          <a:p>
            <a:fld id="{4734AF15-5776-4542-8EFF-4F4C7E1B649B}" type="slidenum">
              <a:rPr lang="en-US" altLang="ja-JP"/>
              <a:pPr/>
              <a:t>143</a:t>
            </a:fld>
            <a:endParaRPr lang="en-US" altLang="ja-JP"/>
          </a:p>
        </p:txBody>
      </p:sp>
      <p:sp>
        <p:nvSpPr>
          <p:cNvPr id="1152002" name="Rectangle 1026"/>
          <p:cNvSpPr>
            <a:spLocks noGrp="1" noChangeArrowheads="1"/>
          </p:cNvSpPr>
          <p:nvPr>
            <p:ph type="title"/>
          </p:nvPr>
        </p:nvSpPr>
        <p:spPr/>
        <p:txBody>
          <a:bodyPr/>
          <a:lstStyle/>
          <a:p>
            <a:r>
              <a:rPr lang="ja-JP" altLang="en-US"/>
              <a:t>クラスの識別</a:t>
            </a:r>
          </a:p>
        </p:txBody>
      </p:sp>
      <p:sp>
        <p:nvSpPr>
          <p:cNvPr id="1152009" name="Rectangle 1033"/>
          <p:cNvSpPr>
            <a:spLocks noChangeArrowheads="1"/>
          </p:cNvSpPr>
          <p:nvPr/>
        </p:nvSpPr>
        <p:spPr bwMode="auto">
          <a:xfrm>
            <a:off x="434975" y="1676400"/>
            <a:ext cx="3527425" cy="579438"/>
          </a:xfrm>
          <a:prstGeom prst="rect">
            <a:avLst/>
          </a:prstGeom>
          <a:noFill/>
          <a:ln w="9525">
            <a:noFill/>
            <a:miter lim="800000"/>
            <a:headEnd/>
            <a:tailEnd/>
          </a:ln>
          <a:effectLst/>
        </p:spPr>
        <p:txBody>
          <a:bodyPr wrap="none">
            <a:spAutoFit/>
          </a:bodyPr>
          <a:lstStyle/>
          <a:p>
            <a:r>
              <a:rPr lang="ja-JP" altLang="en-US" sz="3200"/>
              <a:t>仲間外れはどれ</a:t>
            </a:r>
            <a:r>
              <a:rPr lang="en-US" altLang="ja-JP" sz="3200"/>
              <a:t>?</a:t>
            </a:r>
          </a:p>
        </p:txBody>
      </p:sp>
      <p:sp>
        <p:nvSpPr>
          <p:cNvPr id="1152016" name="Rectangle 1040"/>
          <p:cNvSpPr>
            <a:spLocks noChangeArrowheads="1"/>
          </p:cNvSpPr>
          <p:nvPr/>
        </p:nvSpPr>
        <p:spPr bwMode="auto">
          <a:xfrm>
            <a:off x="1524000" y="4495800"/>
            <a:ext cx="3124200" cy="2057400"/>
          </a:xfrm>
          <a:prstGeom prst="rect">
            <a:avLst/>
          </a:prstGeom>
          <a:solidFill>
            <a:srgbClr val="FDF1E3"/>
          </a:solidFill>
          <a:ln w="9525">
            <a:solidFill>
              <a:schemeClr val="tx1"/>
            </a:solidFill>
            <a:miter lim="800000"/>
            <a:headEnd/>
            <a:tailEnd/>
          </a:ln>
          <a:effectLst/>
        </p:spPr>
        <p:txBody>
          <a:bodyPr wrap="none" anchor="ctr"/>
          <a:lstStyle/>
          <a:p>
            <a:endParaRPr lang="ja-JP" altLang="en-US"/>
          </a:p>
        </p:txBody>
      </p:sp>
      <p:sp>
        <p:nvSpPr>
          <p:cNvPr id="1152018" name="Rectangle 1042"/>
          <p:cNvSpPr>
            <a:spLocks noChangeArrowheads="1"/>
          </p:cNvSpPr>
          <p:nvPr/>
        </p:nvSpPr>
        <p:spPr bwMode="auto">
          <a:xfrm>
            <a:off x="1524000" y="2438400"/>
            <a:ext cx="3124200" cy="2057400"/>
          </a:xfrm>
          <a:prstGeom prst="rect">
            <a:avLst/>
          </a:prstGeom>
          <a:solidFill>
            <a:srgbClr val="FDF1E3"/>
          </a:solidFill>
          <a:ln w="9525">
            <a:solidFill>
              <a:schemeClr val="tx1"/>
            </a:solidFill>
            <a:miter lim="800000"/>
            <a:headEnd/>
            <a:tailEnd/>
          </a:ln>
          <a:effectLst/>
        </p:spPr>
        <p:txBody>
          <a:bodyPr wrap="none" anchor="ctr"/>
          <a:lstStyle/>
          <a:p>
            <a:endParaRPr lang="ja-JP" altLang="en-US"/>
          </a:p>
        </p:txBody>
      </p:sp>
      <p:sp>
        <p:nvSpPr>
          <p:cNvPr id="1152019" name="Rectangle 1043"/>
          <p:cNvSpPr>
            <a:spLocks noChangeArrowheads="1"/>
          </p:cNvSpPr>
          <p:nvPr/>
        </p:nvSpPr>
        <p:spPr bwMode="auto">
          <a:xfrm>
            <a:off x="4648200" y="4495800"/>
            <a:ext cx="3124200" cy="2057400"/>
          </a:xfrm>
          <a:prstGeom prst="rect">
            <a:avLst/>
          </a:prstGeom>
          <a:solidFill>
            <a:srgbClr val="FDF1E3"/>
          </a:solidFill>
          <a:ln w="9525">
            <a:solidFill>
              <a:schemeClr val="tx1"/>
            </a:solidFill>
            <a:miter lim="800000"/>
            <a:headEnd/>
            <a:tailEnd/>
          </a:ln>
          <a:effectLst/>
        </p:spPr>
        <p:txBody>
          <a:bodyPr wrap="none" anchor="ctr"/>
          <a:lstStyle/>
          <a:p>
            <a:endParaRPr lang="ja-JP" altLang="en-US"/>
          </a:p>
        </p:txBody>
      </p:sp>
      <p:sp>
        <p:nvSpPr>
          <p:cNvPr id="1152020" name="Rectangle 1044"/>
          <p:cNvSpPr>
            <a:spLocks noChangeArrowheads="1"/>
          </p:cNvSpPr>
          <p:nvPr/>
        </p:nvSpPr>
        <p:spPr bwMode="auto">
          <a:xfrm>
            <a:off x="4648200" y="2438400"/>
            <a:ext cx="3124200" cy="2057400"/>
          </a:xfrm>
          <a:prstGeom prst="rect">
            <a:avLst/>
          </a:prstGeom>
          <a:solidFill>
            <a:srgbClr val="FDF1E3"/>
          </a:solidFill>
          <a:ln w="9525">
            <a:solidFill>
              <a:schemeClr val="tx1"/>
            </a:solidFill>
            <a:miter lim="800000"/>
            <a:headEnd/>
            <a:tailEnd/>
          </a:ln>
          <a:effectLst/>
        </p:spPr>
        <p:txBody>
          <a:bodyPr wrap="none" anchor="ctr"/>
          <a:lstStyle/>
          <a:p>
            <a:endParaRPr lang="ja-JP" altLang="en-US"/>
          </a:p>
        </p:txBody>
      </p:sp>
      <p:pic>
        <p:nvPicPr>
          <p:cNvPr id="1152013" name="Picture 1037" descr="C:\Documents and Settings\G_KOJIMA_FUJIO\Application Data\Microsoft\Media Catalog\Downloaded Clips\cl1f\j0078878.wmf"/>
          <p:cNvPicPr>
            <a:picLocks noChangeAspect="1" noChangeArrowheads="1"/>
          </p:cNvPicPr>
          <p:nvPr/>
        </p:nvPicPr>
        <p:blipFill>
          <a:blip r:embed="rId3"/>
          <a:srcRect/>
          <a:stretch>
            <a:fillRect/>
          </a:stretch>
        </p:blipFill>
        <p:spPr bwMode="auto">
          <a:xfrm>
            <a:off x="2209800" y="4724400"/>
            <a:ext cx="1828800" cy="1651000"/>
          </a:xfrm>
          <a:prstGeom prst="rect">
            <a:avLst/>
          </a:prstGeom>
          <a:noFill/>
        </p:spPr>
      </p:pic>
      <p:pic>
        <p:nvPicPr>
          <p:cNvPr id="1152010" name="Picture 1034" descr="C:\Documents and Settings\G_KOJIMA_FUJIO\Application Data\Microsoft\Media Catalog\Downloaded Clips\cl1f\j0079016.wmf"/>
          <p:cNvPicPr>
            <a:picLocks noChangeAspect="1" noChangeArrowheads="1"/>
          </p:cNvPicPr>
          <p:nvPr/>
        </p:nvPicPr>
        <p:blipFill>
          <a:blip r:embed="rId4"/>
          <a:srcRect/>
          <a:stretch>
            <a:fillRect/>
          </a:stretch>
        </p:blipFill>
        <p:spPr bwMode="auto">
          <a:xfrm>
            <a:off x="2133600" y="2620963"/>
            <a:ext cx="1828800" cy="1646237"/>
          </a:xfrm>
          <a:prstGeom prst="rect">
            <a:avLst/>
          </a:prstGeom>
          <a:noFill/>
        </p:spPr>
      </p:pic>
      <p:pic>
        <p:nvPicPr>
          <p:cNvPr id="1152012" name="Picture 1036" descr="C:\Documents and Settings\G_KOJIMA_FUJIO\Application Data\Microsoft\Media Catalog\Downloaded Clips\cl1f\j0078997.wmf"/>
          <p:cNvPicPr>
            <a:picLocks noChangeAspect="1" noChangeArrowheads="1"/>
          </p:cNvPicPr>
          <p:nvPr/>
        </p:nvPicPr>
        <p:blipFill>
          <a:blip r:embed="rId5"/>
          <a:srcRect/>
          <a:stretch>
            <a:fillRect/>
          </a:stretch>
        </p:blipFill>
        <p:spPr bwMode="auto">
          <a:xfrm>
            <a:off x="5334000" y="2590800"/>
            <a:ext cx="1681163" cy="1752600"/>
          </a:xfrm>
          <a:prstGeom prst="rect">
            <a:avLst/>
          </a:prstGeom>
          <a:noFill/>
        </p:spPr>
      </p:pic>
      <p:pic>
        <p:nvPicPr>
          <p:cNvPr id="1152011" name="Picture 1035" descr="C:\Documents and Settings\G_KOJIMA_FUJIO\Application Data\Microsoft\Media Catalog\Downloaded Clips\cl1f\j0079024.wmf"/>
          <p:cNvPicPr>
            <a:picLocks noChangeAspect="1" noChangeArrowheads="1"/>
          </p:cNvPicPr>
          <p:nvPr/>
        </p:nvPicPr>
        <p:blipFill>
          <a:blip r:embed="rId6"/>
          <a:srcRect/>
          <a:stretch>
            <a:fillRect/>
          </a:stretch>
        </p:blipFill>
        <p:spPr bwMode="auto">
          <a:xfrm>
            <a:off x="5486400" y="4724400"/>
            <a:ext cx="1524000" cy="1493838"/>
          </a:xfrm>
          <a:prstGeom prst="rect">
            <a:avLst/>
          </a:prstGeom>
          <a:noFill/>
        </p:spPr>
      </p:pic>
      <p:sp>
        <p:nvSpPr>
          <p:cNvPr id="13" name="フッター プレースホルダ 12"/>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スライド番号プレースホルダ 5"/>
          <p:cNvSpPr>
            <a:spLocks noGrp="1"/>
          </p:cNvSpPr>
          <p:nvPr>
            <p:ph type="sldNum" sz="quarter" idx="12"/>
          </p:nvPr>
        </p:nvSpPr>
        <p:spPr/>
        <p:txBody>
          <a:bodyPr/>
          <a:lstStyle/>
          <a:p>
            <a:fld id="{A349D387-703A-42E3-BA07-8A155D11F71C}" type="slidenum">
              <a:rPr lang="en-US" altLang="ja-JP"/>
              <a:pPr/>
              <a:t>144</a:t>
            </a:fld>
            <a:endParaRPr lang="en-US" altLang="ja-JP"/>
          </a:p>
        </p:txBody>
      </p:sp>
      <p:sp>
        <p:nvSpPr>
          <p:cNvPr id="442370" name="Rectangle 2"/>
          <p:cNvSpPr>
            <a:spLocks noGrp="1" noChangeArrowheads="1"/>
          </p:cNvSpPr>
          <p:nvPr>
            <p:ph type="title"/>
          </p:nvPr>
        </p:nvSpPr>
        <p:spPr/>
        <p:txBody>
          <a:bodyPr/>
          <a:lstStyle/>
          <a:p>
            <a:r>
              <a:rPr lang="ja-JP" altLang="en-US"/>
              <a:t>クラスの識別</a:t>
            </a:r>
          </a:p>
        </p:txBody>
      </p:sp>
      <p:pic>
        <p:nvPicPr>
          <p:cNvPr id="442372" name="Picture 4" descr="D:\Documents and Settings\G_KOJIMA_FUJIO\Application Data\Microsoft\Media Catalog\Downloaded Clips\cl29\j0103844.wmf"/>
          <p:cNvPicPr>
            <a:picLocks noChangeAspect="1" noChangeArrowheads="1"/>
          </p:cNvPicPr>
          <p:nvPr/>
        </p:nvPicPr>
        <p:blipFill>
          <a:blip r:embed="rId3"/>
          <a:srcRect/>
          <a:stretch>
            <a:fillRect/>
          </a:stretch>
        </p:blipFill>
        <p:spPr bwMode="auto">
          <a:xfrm>
            <a:off x="609600" y="2438400"/>
            <a:ext cx="1541463" cy="1717675"/>
          </a:xfrm>
          <a:prstGeom prst="rect">
            <a:avLst/>
          </a:prstGeom>
          <a:noFill/>
        </p:spPr>
      </p:pic>
      <p:pic>
        <p:nvPicPr>
          <p:cNvPr id="442373" name="Picture 5" descr="D:\Documents and Settings\G_KOJIMA_FUJIO\Application Data\Microsoft\Media Catalog\Downloaded Clips\cl0\an00401_.wmf"/>
          <p:cNvPicPr>
            <a:picLocks noChangeAspect="1" noChangeArrowheads="1"/>
          </p:cNvPicPr>
          <p:nvPr/>
        </p:nvPicPr>
        <p:blipFill>
          <a:blip r:embed="rId4"/>
          <a:srcRect/>
          <a:stretch>
            <a:fillRect/>
          </a:stretch>
        </p:blipFill>
        <p:spPr bwMode="auto">
          <a:xfrm>
            <a:off x="2971800" y="2667000"/>
            <a:ext cx="1557338" cy="1393825"/>
          </a:xfrm>
          <a:prstGeom prst="rect">
            <a:avLst/>
          </a:prstGeom>
          <a:noFill/>
        </p:spPr>
      </p:pic>
      <p:pic>
        <p:nvPicPr>
          <p:cNvPr id="442374" name="Picture 6" descr="D:\Documents and Settings\G_KOJIMA_FUJIO\Application Data\Microsoft\Media Catalog\Downloaded Clips\cl0\bd00164_.wmf"/>
          <p:cNvPicPr>
            <a:picLocks noChangeAspect="1" noChangeArrowheads="1"/>
          </p:cNvPicPr>
          <p:nvPr/>
        </p:nvPicPr>
        <p:blipFill>
          <a:blip r:embed="rId5"/>
          <a:srcRect/>
          <a:stretch>
            <a:fillRect/>
          </a:stretch>
        </p:blipFill>
        <p:spPr bwMode="auto">
          <a:xfrm>
            <a:off x="5257800" y="2590800"/>
            <a:ext cx="1352550" cy="1162050"/>
          </a:xfrm>
          <a:prstGeom prst="rect">
            <a:avLst/>
          </a:prstGeom>
          <a:noFill/>
        </p:spPr>
      </p:pic>
      <p:pic>
        <p:nvPicPr>
          <p:cNvPr id="442376" name="Picture 8" descr="D:\Documents and Settings\G_KOJIMA_FUJIO\Application Data\Microsoft\Media Catalog\Downloaded Clips\cl0\hh00715_.wmf"/>
          <p:cNvPicPr>
            <a:picLocks noChangeAspect="1" noChangeArrowheads="1"/>
          </p:cNvPicPr>
          <p:nvPr/>
        </p:nvPicPr>
        <p:blipFill>
          <a:blip r:embed="rId6"/>
          <a:srcRect/>
          <a:stretch>
            <a:fillRect/>
          </a:stretch>
        </p:blipFill>
        <p:spPr bwMode="auto">
          <a:xfrm>
            <a:off x="7162800" y="1981200"/>
            <a:ext cx="1411288" cy="1905000"/>
          </a:xfrm>
          <a:prstGeom prst="rect">
            <a:avLst/>
          </a:prstGeom>
          <a:noFill/>
        </p:spPr>
      </p:pic>
      <p:pic>
        <p:nvPicPr>
          <p:cNvPr id="442377" name="Picture 9" descr="D:\Documents and Settings\G_KOJIMA_FUJIO\Application Data\Microsoft\Media Catalog\Downloaded Clips\cl0\an00682_.wmf"/>
          <p:cNvPicPr>
            <a:picLocks noChangeAspect="1" noChangeArrowheads="1"/>
          </p:cNvPicPr>
          <p:nvPr/>
        </p:nvPicPr>
        <p:blipFill>
          <a:blip r:embed="rId7"/>
          <a:srcRect/>
          <a:stretch>
            <a:fillRect/>
          </a:stretch>
        </p:blipFill>
        <p:spPr bwMode="auto">
          <a:xfrm>
            <a:off x="838200" y="4648200"/>
            <a:ext cx="1833563" cy="1282700"/>
          </a:xfrm>
          <a:prstGeom prst="rect">
            <a:avLst/>
          </a:prstGeom>
          <a:noFill/>
        </p:spPr>
      </p:pic>
      <p:pic>
        <p:nvPicPr>
          <p:cNvPr id="442383" name="Picture 15" descr="D:\Documents and Settings\G_KOJIMA_FUJIO\Application Data\Microsoft\Media Catalog\Downloaded Clips\cl63\j0249769.wmf"/>
          <p:cNvPicPr>
            <a:picLocks noChangeAspect="1" noChangeArrowheads="1"/>
          </p:cNvPicPr>
          <p:nvPr/>
        </p:nvPicPr>
        <p:blipFill>
          <a:blip r:embed="rId8"/>
          <a:srcRect/>
          <a:stretch>
            <a:fillRect/>
          </a:stretch>
        </p:blipFill>
        <p:spPr bwMode="auto">
          <a:xfrm>
            <a:off x="5334000" y="4267200"/>
            <a:ext cx="1616075" cy="1981200"/>
          </a:xfrm>
          <a:prstGeom prst="rect">
            <a:avLst/>
          </a:prstGeom>
          <a:noFill/>
        </p:spPr>
      </p:pic>
      <p:sp>
        <p:nvSpPr>
          <p:cNvPr id="442384" name="Rectangle 16"/>
          <p:cNvSpPr>
            <a:spLocks noChangeArrowheads="1"/>
          </p:cNvSpPr>
          <p:nvPr/>
        </p:nvSpPr>
        <p:spPr bwMode="auto">
          <a:xfrm>
            <a:off x="358775" y="1706563"/>
            <a:ext cx="5207000" cy="579437"/>
          </a:xfrm>
          <a:prstGeom prst="rect">
            <a:avLst/>
          </a:prstGeom>
          <a:noFill/>
          <a:ln w="9525">
            <a:noFill/>
            <a:miter lim="800000"/>
            <a:headEnd/>
            <a:tailEnd/>
          </a:ln>
          <a:effectLst/>
        </p:spPr>
        <p:txBody>
          <a:bodyPr wrap="none">
            <a:spAutoFit/>
          </a:bodyPr>
          <a:lstStyle/>
          <a:p>
            <a:r>
              <a:rPr lang="ja-JP" altLang="en-US" sz="3200"/>
              <a:t>どんなクラスが見えますか</a:t>
            </a:r>
            <a:r>
              <a:rPr lang="en-US" altLang="ja-JP" sz="3200"/>
              <a:t>?</a:t>
            </a:r>
          </a:p>
        </p:txBody>
      </p:sp>
      <p:sp>
        <p:nvSpPr>
          <p:cNvPr id="11" name="フッター プレースホルダ 10"/>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 5"/>
          <p:cNvSpPr>
            <a:spLocks noGrp="1"/>
          </p:cNvSpPr>
          <p:nvPr>
            <p:ph type="sldNum" sz="quarter" idx="12"/>
          </p:nvPr>
        </p:nvSpPr>
        <p:spPr/>
        <p:txBody>
          <a:bodyPr/>
          <a:lstStyle/>
          <a:p>
            <a:fld id="{DB6D6FFD-8E80-41EC-BD44-5554E2E7EFCA}" type="slidenum">
              <a:rPr lang="en-US" altLang="ja-JP"/>
              <a:pPr/>
              <a:t>145</a:t>
            </a:fld>
            <a:endParaRPr lang="en-US" altLang="ja-JP"/>
          </a:p>
        </p:txBody>
      </p:sp>
      <p:sp>
        <p:nvSpPr>
          <p:cNvPr id="444418" name="Rectangle 2"/>
          <p:cNvSpPr>
            <a:spLocks noGrp="1" noChangeArrowheads="1"/>
          </p:cNvSpPr>
          <p:nvPr>
            <p:ph type="title"/>
          </p:nvPr>
        </p:nvSpPr>
        <p:spPr/>
        <p:txBody>
          <a:bodyPr/>
          <a:lstStyle/>
          <a:p>
            <a:r>
              <a:rPr lang="ja-JP" altLang="en-US"/>
              <a:t>クラスとオブジェクトの関係</a:t>
            </a:r>
          </a:p>
        </p:txBody>
      </p:sp>
      <p:sp>
        <p:nvSpPr>
          <p:cNvPr id="444419" name="Rectangle 3"/>
          <p:cNvSpPr>
            <a:spLocks noGrp="1" noChangeArrowheads="1"/>
          </p:cNvSpPr>
          <p:nvPr>
            <p:ph type="body" idx="1"/>
          </p:nvPr>
        </p:nvSpPr>
        <p:spPr>
          <a:xfrm>
            <a:off x="457200" y="1885950"/>
            <a:ext cx="8178800" cy="3067050"/>
          </a:xfrm>
        </p:spPr>
        <p:txBody>
          <a:bodyPr/>
          <a:lstStyle/>
          <a:p>
            <a:r>
              <a:rPr lang="ja-JP" altLang="en-US"/>
              <a:t>クラスはオブジェクトを抽象的に定義したもの</a:t>
            </a:r>
          </a:p>
          <a:p>
            <a:pPr lvl="1"/>
            <a:r>
              <a:rPr lang="ja-JP" altLang="en-US"/>
              <a:t>クラスの中で各オブジェクトの構造・振舞いを定義</a:t>
            </a:r>
          </a:p>
          <a:p>
            <a:pPr lvl="1"/>
            <a:r>
              <a:rPr lang="ja-JP" altLang="en-US"/>
              <a:t>クラスはオブジェクト生成のためのテンプレート </a:t>
            </a:r>
            <a:r>
              <a:rPr lang="en-US" altLang="ja-JP"/>
              <a:t>(</a:t>
            </a:r>
            <a:r>
              <a:rPr lang="ja-JP" altLang="en-US"/>
              <a:t>型</a:t>
            </a:r>
            <a:r>
              <a:rPr lang="en-US" altLang="ja-JP"/>
              <a:t>)</a:t>
            </a:r>
          </a:p>
          <a:p>
            <a:r>
              <a:rPr lang="ja-JP" altLang="en-US"/>
              <a:t>オブジェクトをクラス単位にグループ分け</a:t>
            </a:r>
          </a:p>
        </p:txBody>
      </p:sp>
      <p:sp>
        <p:nvSpPr>
          <p:cNvPr id="444420" name="Text Box 4"/>
          <p:cNvSpPr txBox="1">
            <a:spLocks noChangeArrowheads="1"/>
          </p:cNvSpPr>
          <p:nvPr/>
        </p:nvSpPr>
        <p:spPr bwMode="auto">
          <a:xfrm>
            <a:off x="1146175" y="5105400"/>
            <a:ext cx="1520825" cy="457200"/>
          </a:xfrm>
          <a:prstGeom prst="rect">
            <a:avLst/>
          </a:prstGeom>
          <a:noFill/>
          <a:ln w="9525">
            <a:noFill/>
            <a:miter lim="800000"/>
            <a:headEnd/>
            <a:tailEnd/>
          </a:ln>
          <a:effectLst/>
        </p:spPr>
        <p:txBody>
          <a:bodyPr>
            <a:spAutoFit/>
          </a:bodyPr>
          <a:lstStyle/>
          <a:p>
            <a:pPr>
              <a:spcBef>
                <a:spcPct val="0"/>
              </a:spcBef>
              <a:buClrTx/>
              <a:buFontTx/>
              <a:buNone/>
            </a:pPr>
            <a:r>
              <a:rPr lang="en-US" altLang="ja-JP" sz="2400">
                <a:latin typeface="Times" charset="0"/>
                <a:ea typeface="Osaka" charset="-128"/>
              </a:rPr>
              <a:t>Smith</a:t>
            </a:r>
            <a:r>
              <a:rPr lang="ja-JP" altLang="en-US" sz="2400">
                <a:latin typeface="Times" charset="0"/>
                <a:ea typeface="Osaka" charset="-128"/>
              </a:rPr>
              <a:t>教授</a:t>
            </a:r>
          </a:p>
        </p:txBody>
      </p:sp>
      <p:sp>
        <p:nvSpPr>
          <p:cNvPr id="444421" name="Text Box 5"/>
          <p:cNvSpPr txBox="1">
            <a:spLocks noChangeArrowheads="1"/>
          </p:cNvSpPr>
          <p:nvPr/>
        </p:nvSpPr>
        <p:spPr bwMode="auto">
          <a:xfrm>
            <a:off x="2895600" y="5334000"/>
            <a:ext cx="1752600" cy="457200"/>
          </a:xfrm>
          <a:prstGeom prst="rect">
            <a:avLst/>
          </a:prstGeom>
          <a:noFill/>
          <a:ln w="9525">
            <a:noFill/>
            <a:miter lim="800000"/>
            <a:headEnd/>
            <a:tailEnd/>
          </a:ln>
          <a:effectLst/>
        </p:spPr>
        <p:txBody>
          <a:bodyPr>
            <a:spAutoFit/>
          </a:bodyPr>
          <a:lstStyle/>
          <a:p>
            <a:pPr>
              <a:spcBef>
                <a:spcPct val="0"/>
              </a:spcBef>
              <a:buClrTx/>
              <a:buFontTx/>
              <a:buNone/>
            </a:pPr>
            <a:r>
              <a:rPr lang="en-US" altLang="ja-JP" sz="2400">
                <a:latin typeface="Times" charset="0"/>
                <a:ea typeface="Osaka" charset="-128"/>
              </a:rPr>
              <a:t>Mellon</a:t>
            </a:r>
            <a:r>
              <a:rPr lang="ja-JP" altLang="en-US" sz="2400">
                <a:latin typeface="Times" charset="0"/>
                <a:ea typeface="Osaka" charset="-128"/>
              </a:rPr>
              <a:t>教授</a:t>
            </a:r>
          </a:p>
        </p:txBody>
      </p:sp>
      <p:sp>
        <p:nvSpPr>
          <p:cNvPr id="444422" name="Text Box 6"/>
          <p:cNvSpPr txBox="1">
            <a:spLocks noChangeArrowheads="1"/>
          </p:cNvSpPr>
          <p:nvPr/>
        </p:nvSpPr>
        <p:spPr bwMode="auto">
          <a:xfrm>
            <a:off x="1450975" y="5791200"/>
            <a:ext cx="1520825" cy="457200"/>
          </a:xfrm>
          <a:prstGeom prst="rect">
            <a:avLst/>
          </a:prstGeom>
          <a:noFill/>
          <a:ln w="9525">
            <a:noFill/>
            <a:miter lim="800000"/>
            <a:headEnd/>
            <a:tailEnd/>
          </a:ln>
          <a:effectLst/>
        </p:spPr>
        <p:txBody>
          <a:bodyPr>
            <a:spAutoFit/>
          </a:bodyPr>
          <a:lstStyle/>
          <a:p>
            <a:pPr>
              <a:spcBef>
                <a:spcPct val="0"/>
              </a:spcBef>
              <a:buClrTx/>
              <a:buFontTx/>
              <a:buNone/>
            </a:pPr>
            <a:r>
              <a:rPr lang="en-US" altLang="ja-JP" sz="2400">
                <a:latin typeface="Times" charset="0"/>
                <a:ea typeface="Osaka" charset="-128"/>
              </a:rPr>
              <a:t>Jones</a:t>
            </a:r>
            <a:r>
              <a:rPr lang="ja-JP" altLang="en-US" sz="2400">
                <a:latin typeface="Times" charset="0"/>
                <a:ea typeface="Osaka" charset="-128"/>
              </a:rPr>
              <a:t>教授</a:t>
            </a:r>
          </a:p>
        </p:txBody>
      </p:sp>
      <p:sp>
        <p:nvSpPr>
          <p:cNvPr id="444423" name="AutoShape 7"/>
          <p:cNvSpPr>
            <a:spLocks noChangeArrowheads="1"/>
          </p:cNvSpPr>
          <p:nvPr/>
        </p:nvSpPr>
        <p:spPr bwMode="auto">
          <a:xfrm>
            <a:off x="5257800" y="5486400"/>
            <a:ext cx="762000" cy="228600"/>
          </a:xfrm>
          <a:prstGeom prst="rightArrow">
            <a:avLst>
              <a:gd name="adj1" fmla="val 50000"/>
              <a:gd name="adj2" fmla="val 83333"/>
            </a:avLst>
          </a:prstGeom>
          <a:solidFill>
            <a:schemeClr val="accent1"/>
          </a:solidFill>
          <a:ln w="9525">
            <a:solidFill>
              <a:schemeClr val="tx1"/>
            </a:solidFill>
            <a:miter lim="800000"/>
            <a:headEnd/>
            <a:tailEnd/>
          </a:ln>
          <a:effectLst/>
        </p:spPr>
        <p:txBody>
          <a:bodyPr wrap="none" anchor="ctr"/>
          <a:lstStyle/>
          <a:p>
            <a:endParaRPr lang="ja-JP" altLang="en-US"/>
          </a:p>
        </p:txBody>
      </p:sp>
      <p:pic>
        <p:nvPicPr>
          <p:cNvPr id="444424" name="Picture 8"/>
          <p:cNvPicPr>
            <a:picLocks noChangeAspect="1" noChangeArrowheads="1"/>
          </p:cNvPicPr>
          <p:nvPr/>
        </p:nvPicPr>
        <p:blipFill>
          <a:blip r:embed="rId2"/>
          <a:srcRect/>
          <a:stretch>
            <a:fillRect/>
          </a:stretch>
        </p:blipFill>
        <p:spPr bwMode="auto">
          <a:xfrm>
            <a:off x="6248400" y="5053013"/>
            <a:ext cx="1981200" cy="1042987"/>
          </a:xfrm>
          <a:prstGeom prst="rect">
            <a:avLst/>
          </a:prstGeom>
          <a:noFill/>
          <a:ln w="9525">
            <a:noFill/>
            <a:miter lim="800000"/>
            <a:headEnd/>
            <a:tailEnd/>
          </a:ln>
          <a:effectLst/>
        </p:spPr>
      </p:pic>
      <p:sp>
        <p:nvSpPr>
          <p:cNvPr id="10" name="フッター プレースホルダ 9"/>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A42A7FEC-AA00-4557-B2A7-4BCA923EF89B}" type="slidenum">
              <a:rPr lang="en-US" altLang="ja-JP"/>
              <a:pPr/>
              <a:t>146</a:t>
            </a:fld>
            <a:endParaRPr lang="en-US" altLang="ja-JP"/>
          </a:p>
        </p:txBody>
      </p:sp>
      <p:sp>
        <p:nvSpPr>
          <p:cNvPr id="455682" name="Rectangle 2"/>
          <p:cNvSpPr>
            <a:spLocks noGrp="1" noChangeArrowheads="1"/>
          </p:cNvSpPr>
          <p:nvPr>
            <p:ph type="title"/>
          </p:nvPr>
        </p:nvSpPr>
        <p:spPr/>
        <p:txBody>
          <a:bodyPr/>
          <a:lstStyle/>
          <a:p>
            <a:r>
              <a:rPr lang="ja-JP" altLang="en-US"/>
              <a:t>バウンダリ クラス</a:t>
            </a:r>
          </a:p>
        </p:txBody>
      </p:sp>
      <p:sp>
        <p:nvSpPr>
          <p:cNvPr id="455683" name="Rectangle 3"/>
          <p:cNvSpPr>
            <a:spLocks noGrp="1" noChangeArrowheads="1"/>
          </p:cNvSpPr>
          <p:nvPr>
            <p:ph type="body" idx="1"/>
          </p:nvPr>
        </p:nvSpPr>
        <p:spPr/>
        <p:txBody>
          <a:bodyPr/>
          <a:lstStyle/>
          <a:p>
            <a:r>
              <a:rPr lang="ja-JP" altLang="en-US"/>
              <a:t>他システムとのインタフェイスのモデル化</a:t>
            </a:r>
          </a:p>
          <a:p>
            <a:pPr lvl="1"/>
            <a:r>
              <a:rPr lang="ja-JP" altLang="en-US"/>
              <a:t>他システムに情報を渡す</a:t>
            </a:r>
          </a:p>
          <a:p>
            <a:pPr lvl="1"/>
            <a:r>
              <a:rPr lang="ja-JP" altLang="en-US"/>
              <a:t>通信プロトコルを使って他システムと会話</a:t>
            </a:r>
          </a:p>
        </p:txBody>
      </p:sp>
      <p:pic>
        <p:nvPicPr>
          <p:cNvPr id="455684" name="Picture 4"/>
          <p:cNvPicPr>
            <a:picLocks noChangeAspect="1" noChangeArrowheads="1"/>
          </p:cNvPicPr>
          <p:nvPr/>
        </p:nvPicPr>
        <p:blipFill>
          <a:blip r:embed="rId2"/>
          <a:srcRect/>
          <a:stretch>
            <a:fillRect/>
          </a:stretch>
        </p:blipFill>
        <p:spPr bwMode="auto">
          <a:xfrm>
            <a:off x="2895600" y="3886200"/>
            <a:ext cx="4419600" cy="1816100"/>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5"/>
          <p:cNvSpPr>
            <a:spLocks noGrp="1"/>
          </p:cNvSpPr>
          <p:nvPr>
            <p:ph type="sldNum" sz="quarter" idx="12"/>
          </p:nvPr>
        </p:nvSpPr>
        <p:spPr/>
        <p:txBody>
          <a:bodyPr/>
          <a:lstStyle/>
          <a:p>
            <a:fld id="{6B9061B6-0F41-4940-B33A-C86ECEBCAF73}" type="slidenum">
              <a:rPr lang="en-US" altLang="ja-JP"/>
              <a:pPr/>
              <a:t>147</a:t>
            </a:fld>
            <a:endParaRPr lang="en-US" altLang="ja-JP"/>
          </a:p>
        </p:txBody>
      </p:sp>
      <p:sp>
        <p:nvSpPr>
          <p:cNvPr id="456706" name="Rectangle 2"/>
          <p:cNvSpPr>
            <a:spLocks noGrp="1" noChangeArrowheads="1"/>
          </p:cNvSpPr>
          <p:nvPr>
            <p:ph type="title"/>
          </p:nvPr>
        </p:nvSpPr>
        <p:spPr/>
        <p:txBody>
          <a:bodyPr/>
          <a:lstStyle/>
          <a:p>
            <a:r>
              <a:rPr lang="ja-JP" altLang="en-US"/>
              <a:t>エンティティ クラス</a:t>
            </a:r>
          </a:p>
        </p:txBody>
      </p:sp>
      <p:sp>
        <p:nvSpPr>
          <p:cNvPr id="456707" name="Rectangle 3"/>
          <p:cNvSpPr>
            <a:spLocks noGrp="1" noChangeArrowheads="1"/>
          </p:cNvSpPr>
          <p:nvPr>
            <p:ph type="body" idx="1"/>
          </p:nvPr>
        </p:nvSpPr>
        <p:spPr/>
        <p:txBody>
          <a:bodyPr/>
          <a:lstStyle/>
          <a:p>
            <a:r>
              <a:rPr lang="ja-JP" altLang="en-US"/>
              <a:t>情報や関連する振舞いをモデル化</a:t>
            </a:r>
          </a:p>
          <a:p>
            <a:pPr lvl="1"/>
            <a:r>
              <a:rPr lang="ja-JP" altLang="en-US"/>
              <a:t>通常永続的なクラス</a:t>
            </a:r>
          </a:p>
          <a:p>
            <a:pPr lvl="1"/>
            <a:r>
              <a:rPr lang="ja-JP" altLang="en-US"/>
              <a:t>現実世界の事柄を表す</a:t>
            </a:r>
          </a:p>
          <a:p>
            <a:pPr lvl="1"/>
            <a:r>
              <a:rPr lang="ja-JP" altLang="en-US"/>
              <a:t>内部的な作業のために必要な場合も</a:t>
            </a:r>
          </a:p>
          <a:p>
            <a:pPr lvl="1"/>
            <a:r>
              <a:rPr lang="ja-JP" altLang="en-US"/>
              <a:t>属性の値はアクターから与えられることも</a:t>
            </a:r>
          </a:p>
          <a:p>
            <a:pPr lvl="1"/>
            <a:r>
              <a:rPr lang="ja-JP" altLang="en-US"/>
              <a:t>環境とは独立した振舞いを持つ</a:t>
            </a:r>
          </a:p>
        </p:txBody>
      </p:sp>
      <p:pic>
        <p:nvPicPr>
          <p:cNvPr id="456709" name="Picture 5"/>
          <p:cNvPicPr>
            <a:picLocks noChangeAspect="1" noChangeArrowheads="1"/>
          </p:cNvPicPr>
          <p:nvPr/>
        </p:nvPicPr>
        <p:blipFill>
          <a:blip r:embed="rId2"/>
          <a:srcRect/>
          <a:stretch>
            <a:fillRect/>
          </a:stretch>
        </p:blipFill>
        <p:spPr bwMode="auto">
          <a:xfrm>
            <a:off x="2514600" y="5410200"/>
            <a:ext cx="1143000" cy="692150"/>
          </a:xfrm>
          <a:prstGeom prst="rect">
            <a:avLst/>
          </a:prstGeom>
          <a:noFill/>
          <a:ln w="9525">
            <a:noFill/>
            <a:miter lim="800000"/>
            <a:headEnd/>
            <a:tailEnd/>
          </a:ln>
          <a:effectLst/>
        </p:spPr>
      </p:pic>
      <p:pic>
        <p:nvPicPr>
          <p:cNvPr id="456710" name="Picture 6"/>
          <p:cNvPicPr>
            <a:picLocks noChangeAspect="1" noChangeArrowheads="1"/>
          </p:cNvPicPr>
          <p:nvPr/>
        </p:nvPicPr>
        <p:blipFill>
          <a:blip r:embed="rId3"/>
          <a:srcRect/>
          <a:stretch>
            <a:fillRect/>
          </a:stretch>
        </p:blipFill>
        <p:spPr bwMode="auto">
          <a:xfrm>
            <a:off x="5410200" y="5334000"/>
            <a:ext cx="1371600" cy="763588"/>
          </a:xfrm>
          <a:prstGeom prst="rect">
            <a:avLst/>
          </a:prstGeom>
          <a:noFill/>
          <a:ln w="9525">
            <a:noFill/>
            <a:miter lim="800000"/>
            <a:headEnd/>
            <a:tailEnd/>
          </a:ln>
          <a:effectLst/>
        </p:spPr>
      </p:pic>
      <p:pic>
        <p:nvPicPr>
          <p:cNvPr id="456711" name="Picture 7"/>
          <p:cNvPicPr>
            <a:picLocks noChangeAspect="1" noChangeArrowheads="1"/>
          </p:cNvPicPr>
          <p:nvPr/>
        </p:nvPicPr>
        <p:blipFill>
          <a:blip r:embed="rId4"/>
          <a:srcRect/>
          <a:stretch>
            <a:fillRect/>
          </a:stretch>
        </p:blipFill>
        <p:spPr bwMode="auto">
          <a:xfrm>
            <a:off x="4114800" y="5410200"/>
            <a:ext cx="990600" cy="725488"/>
          </a:xfrm>
          <a:prstGeom prst="rect">
            <a:avLst/>
          </a:prstGeom>
          <a:noFill/>
          <a:ln w="9525">
            <a:noFill/>
            <a:miter lim="800000"/>
            <a:headEnd/>
            <a:tailEnd/>
          </a:ln>
          <a:effectLst/>
        </p:spPr>
      </p:pic>
      <p:pic>
        <p:nvPicPr>
          <p:cNvPr id="456712" name="Picture 8"/>
          <p:cNvPicPr>
            <a:picLocks noChangeAspect="1" noChangeArrowheads="1"/>
          </p:cNvPicPr>
          <p:nvPr/>
        </p:nvPicPr>
        <p:blipFill>
          <a:blip r:embed="rId5"/>
          <a:srcRect/>
          <a:stretch>
            <a:fillRect/>
          </a:stretch>
        </p:blipFill>
        <p:spPr bwMode="auto">
          <a:xfrm>
            <a:off x="7162800" y="5334000"/>
            <a:ext cx="1066800" cy="788988"/>
          </a:xfrm>
          <a:prstGeom prst="rect">
            <a:avLst/>
          </a:prstGeom>
          <a:noFill/>
          <a:ln w="9525">
            <a:noFill/>
            <a:miter lim="800000"/>
            <a:headEnd/>
            <a:tailEnd/>
          </a:ln>
          <a:effectLst/>
        </p:spPr>
      </p:pic>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889EAC9F-E06A-4EDE-9D71-41D770BCA802}" type="slidenum">
              <a:rPr lang="en-US" altLang="ja-JP"/>
              <a:pPr/>
              <a:t>148</a:t>
            </a:fld>
            <a:endParaRPr lang="en-US" altLang="ja-JP"/>
          </a:p>
        </p:txBody>
      </p:sp>
      <p:sp>
        <p:nvSpPr>
          <p:cNvPr id="457730" name="Rectangle 1026"/>
          <p:cNvSpPr>
            <a:spLocks noGrp="1" noChangeArrowheads="1"/>
          </p:cNvSpPr>
          <p:nvPr>
            <p:ph type="title"/>
          </p:nvPr>
        </p:nvSpPr>
        <p:spPr/>
        <p:txBody>
          <a:bodyPr/>
          <a:lstStyle/>
          <a:p>
            <a:r>
              <a:rPr lang="ja-JP" altLang="en-US"/>
              <a:t>コントロール クラス</a:t>
            </a:r>
          </a:p>
        </p:txBody>
      </p:sp>
      <p:sp>
        <p:nvSpPr>
          <p:cNvPr id="457731" name="Rectangle 1027"/>
          <p:cNvSpPr>
            <a:spLocks noGrp="1" noChangeArrowheads="1"/>
          </p:cNvSpPr>
          <p:nvPr>
            <p:ph type="body" idx="1"/>
          </p:nvPr>
        </p:nvSpPr>
        <p:spPr/>
        <p:txBody>
          <a:bodyPr/>
          <a:lstStyle/>
          <a:p>
            <a:r>
              <a:rPr lang="ja-JP" altLang="en-US"/>
              <a:t>一つまたは複数のユースケースに関する制御に関する振舞いをモデル化</a:t>
            </a:r>
          </a:p>
          <a:p>
            <a:pPr lvl="1"/>
            <a:r>
              <a:rPr lang="ja-JP" altLang="en-US"/>
              <a:t>制御対象のオブジェクトの生成，初期化，削除</a:t>
            </a:r>
          </a:p>
          <a:p>
            <a:pPr lvl="1"/>
            <a:r>
              <a:rPr lang="ja-JP" altLang="en-US"/>
              <a:t>処理のシーケンスや相互作用を制御</a:t>
            </a:r>
          </a:p>
          <a:p>
            <a:pPr lvl="1"/>
            <a:r>
              <a:rPr lang="ja-JP" altLang="en-US"/>
              <a:t>並行性を制御</a:t>
            </a:r>
          </a:p>
          <a:p>
            <a:pPr lvl="1"/>
            <a:r>
              <a:rPr lang="ja-JP" altLang="en-US"/>
              <a:t>ほとんどの場合実体のないオブジェクト</a:t>
            </a:r>
          </a:p>
        </p:txBody>
      </p:sp>
      <p:pic>
        <p:nvPicPr>
          <p:cNvPr id="457732" name="Picture 1028"/>
          <p:cNvPicPr>
            <a:picLocks noChangeAspect="1" noChangeArrowheads="1"/>
          </p:cNvPicPr>
          <p:nvPr/>
        </p:nvPicPr>
        <p:blipFill>
          <a:blip r:embed="rId2"/>
          <a:srcRect/>
          <a:stretch>
            <a:fillRect/>
          </a:stretch>
        </p:blipFill>
        <p:spPr bwMode="auto">
          <a:xfrm>
            <a:off x="5867400" y="5181600"/>
            <a:ext cx="2057400" cy="976313"/>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7838FF6A-B720-471D-AA7F-F430EEE4535B}" type="slidenum">
              <a:rPr lang="en-US" altLang="ja-JP"/>
              <a:pPr/>
              <a:t>149</a:t>
            </a:fld>
            <a:endParaRPr lang="en-US" altLang="ja-JP"/>
          </a:p>
        </p:txBody>
      </p:sp>
      <p:sp>
        <p:nvSpPr>
          <p:cNvPr id="983042" name="Rectangle 2"/>
          <p:cNvSpPr>
            <a:spLocks noGrp="1" noChangeArrowheads="1"/>
          </p:cNvSpPr>
          <p:nvPr>
            <p:ph type="title"/>
          </p:nvPr>
        </p:nvSpPr>
        <p:spPr/>
        <p:txBody>
          <a:bodyPr/>
          <a:lstStyle/>
          <a:p>
            <a:r>
              <a:rPr lang="en-US" altLang="ja-JP" dirty="0" smtClean="0"/>
              <a:t>C# </a:t>
            </a:r>
            <a:r>
              <a:rPr lang="ja-JP" altLang="en-US" dirty="0" smtClean="0"/>
              <a:t>の場合</a:t>
            </a:r>
            <a:endParaRPr lang="en-US" altLang="ja-JP" sz="2000" b="1" dirty="0">
              <a:solidFill>
                <a:srgbClr val="F3591B"/>
              </a:solidFill>
            </a:endParaRPr>
          </a:p>
        </p:txBody>
      </p:sp>
      <p:sp>
        <p:nvSpPr>
          <p:cNvPr id="983043" name="Rectangle 3"/>
          <p:cNvSpPr>
            <a:spLocks noGrp="1" noChangeArrowheads="1"/>
          </p:cNvSpPr>
          <p:nvPr>
            <p:ph type="body" idx="1"/>
          </p:nvPr>
        </p:nvSpPr>
        <p:spPr>
          <a:xfrm>
            <a:off x="457200" y="1676400"/>
            <a:ext cx="4572000" cy="4800600"/>
          </a:xfrm>
        </p:spPr>
        <p:txBody>
          <a:bodyPr/>
          <a:lstStyle/>
          <a:p>
            <a:r>
              <a:rPr lang="ja-JP" altLang="en-US" dirty="0"/>
              <a:t>クラス</a:t>
            </a:r>
          </a:p>
          <a:p>
            <a:pPr lvl="1">
              <a:buFont typeface="Monotype Sorts" charset="2"/>
              <a:buNone/>
            </a:pPr>
            <a:r>
              <a:rPr lang="en-US" altLang="ja-JP" sz="1800" dirty="0">
                <a:latin typeface="ＭＳ ゴシック" pitchFamily="49" charset="-128"/>
                <a:ea typeface="ＭＳ ゴシック" pitchFamily="49" charset="-128"/>
              </a:rPr>
              <a:t>class Calculate</a:t>
            </a:r>
          </a:p>
          <a:p>
            <a:pPr lvl="1">
              <a:buFont typeface="Monotype Sorts" charset="2"/>
              <a:buNone/>
            </a:pPr>
            <a:r>
              <a:rPr lang="en-US" altLang="ja-JP" sz="1800" dirty="0">
                <a:latin typeface="ＭＳ ゴシック" pitchFamily="49" charset="-128"/>
                <a:ea typeface="ＭＳ ゴシック" pitchFamily="49" charset="-128"/>
              </a:rPr>
              <a:t>{</a:t>
            </a:r>
          </a:p>
          <a:p>
            <a:pPr lvl="2">
              <a:buFont typeface="Monotype Sorts" charset="2"/>
              <a:buNone/>
            </a:pPr>
            <a:r>
              <a:rPr lang="en-US" altLang="ja-JP" sz="1800" dirty="0">
                <a:latin typeface="ＭＳ ゴシック" pitchFamily="49" charset="-128"/>
                <a:ea typeface="ＭＳ ゴシック" pitchFamily="49" charset="-128"/>
              </a:rPr>
              <a:t>double d1, d2;</a:t>
            </a:r>
          </a:p>
          <a:p>
            <a:pPr lvl="2">
              <a:buFont typeface="Monotype Sorts" charset="2"/>
              <a:buNone/>
            </a:pPr>
            <a:endParaRPr lang="en-US" altLang="ja-JP" sz="1800" dirty="0" smtClean="0">
              <a:latin typeface="ＭＳ ゴシック" pitchFamily="49" charset="-128"/>
              <a:ea typeface="ＭＳ ゴシック" pitchFamily="49" charset="-128"/>
            </a:endParaRPr>
          </a:p>
          <a:p>
            <a:pPr lvl="2">
              <a:buFont typeface="Monotype Sorts" charset="2"/>
              <a:buNone/>
            </a:pPr>
            <a:r>
              <a:rPr lang="en-US" altLang="ja-JP" sz="1800" dirty="0" smtClean="0">
                <a:latin typeface="ＭＳ ゴシック" pitchFamily="49" charset="-128"/>
                <a:ea typeface="ＭＳ ゴシック" pitchFamily="49" charset="-128"/>
              </a:rPr>
              <a:t>public</a:t>
            </a:r>
            <a:r>
              <a:rPr lang="ja-JP" altLang="en-US" sz="1800" dirty="0" smtClean="0">
                <a:latin typeface="ＭＳ ゴシック" pitchFamily="49" charset="-128"/>
                <a:ea typeface="ＭＳ ゴシック" pitchFamily="49" charset="-128"/>
              </a:rPr>
              <a:t> </a:t>
            </a:r>
            <a:r>
              <a:rPr lang="en-US" altLang="ja-JP" sz="1800" dirty="0" smtClean="0">
                <a:latin typeface="ＭＳ ゴシック" pitchFamily="49" charset="-128"/>
                <a:ea typeface="ＭＳ ゴシック" pitchFamily="49" charset="-128"/>
              </a:rPr>
              <a:t>void </a:t>
            </a:r>
            <a:r>
              <a:rPr lang="en-US" altLang="ja-JP" sz="1800" dirty="0" err="1">
                <a:latin typeface="ＭＳ ゴシック" pitchFamily="49" charset="-128"/>
                <a:ea typeface="ＭＳ ゴシック" pitchFamily="49" charset="-128"/>
              </a:rPr>
              <a:t>displayAverage</a:t>
            </a:r>
            <a:r>
              <a:rPr lang="en-US" altLang="ja-JP" sz="1800" dirty="0">
                <a:latin typeface="ＭＳ ゴシック" pitchFamily="49" charset="-128"/>
                <a:ea typeface="ＭＳ ゴシック" pitchFamily="49" charset="-128"/>
              </a:rPr>
              <a:t>()</a:t>
            </a:r>
          </a:p>
          <a:p>
            <a:pPr lvl="2">
              <a:buFont typeface="Monotype Sorts" charset="2"/>
              <a:buNone/>
            </a:pPr>
            <a:r>
              <a:rPr lang="en-US" altLang="ja-JP" sz="1800" dirty="0">
                <a:latin typeface="ＭＳ ゴシック" pitchFamily="49" charset="-128"/>
                <a:ea typeface="ＭＳ ゴシック" pitchFamily="49" charset="-128"/>
              </a:rPr>
              <a:t>{</a:t>
            </a:r>
          </a:p>
          <a:p>
            <a:pPr lvl="3">
              <a:buFontTx/>
              <a:buNone/>
            </a:pPr>
            <a:r>
              <a:rPr lang="en-US" altLang="ja-JP" sz="1800" dirty="0" err="1" smtClean="0">
                <a:latin typeface="ＭＳ ゴシック" pitchFamily="49" charset="-128"/>
                <a:ea typeface="ＭＳ ゴシック" pitchFamily="49" charset="-128"/>
              </a:rPr>
              <a:t>Console.WriteLine</a:t>
            </a:r>
            <a:r>
              <a:rPr lang="en-US" altLang="ja-JP" sz="1800" dirty="0" smtClean="0">
                <a:latin typeface="ＭＳ ゴシック" pitchFamily="49" charset="-128"/>
                <a:ea typeface="ＭＳ ゴシック" pitchFamily="49" charset="-128"/>
              </a:rPr>
              <a:t>((d1 + d2) * 0.5);</a:t>
            </a:r>
            <a:endParaRPr lang="en-US" altLang="ja-JP" sz="1800" dirty="0">
              <a:latin typeface="ＭＳ ゴシック" pitchFamily="49" charset="-128"/>
              <a:ea typeface="ＭＳ ゴシック" pitchFamily="49" charset="-128"/>
            </a:endParaRPr>
          </a:p>
          <a:p>
            <a:pPr lvl="2">
              <a:buFont typeface="Monotype Sorts" charset="2"/>
              <a:buNone/>
            </a:pPr>
            <a:r>
              <a:rPr lang="en-US" altLang="ja-JP" sz="1800" dirty="0">
                <a:latin typeface="ＭＳ ゴシック" pitchFamily="49" charset="-128"/>
                <a:ea typeface="ＭＳ ゴシック" pitchFamily="49" charset="-128"/>
              </a:rPr>
              <a:t>}</a:t>
            </a:r>
          </a:p>
          <a:p>
            <a:pPr lvl="1">
              <a:buFont typeface="Monotype Sorts" charset="2"/>
              <a:buNone/>
            </a:pPr>
            <a:r>
              <a:rPr lang="en-US" altLang="ja-JP" sz="1800" dirty="0" smtClean="0">
                <a:latin typeface="ＭＳ ゴシック" pitchFamily="49" charset="-128"/>
                <a:ea typeface="ＭＳ ゴシック" pitchFamily="49" charset="-128"/>
              </a:rPr>
              <a:t>}</a:t>
            </a:r>
            <a:endParaRPr lang="en-US" altLang="ja-JP" sz="1800" dirty="0">
              <a:latin typeface="ＭＳ ゴシック" pitchFamily="49" charset="-128"/>
              <a:ea typeface="ＭＳ ゴシック" pitchFamily="49" charset="-128"/>
            </a:endParaRPr>
          </a:p>
        </p:txBody>
      </p:sp>
      <p:sp>
        <p:nvSpPr>
          <p:cNvPr id="983044" name="Rectangle 4"/>
          <p:cNvSpPr>
            <a:spLocks noChangeArrowheads="1"/>
          </p:cNvSpPr>
          <p:nvPr/>
        </p:nvSpPr>
        <p:spPr bwMode="auto">
          <a:xfrm>
            <a:off x="5029200" y="1676400"/>
            <a:ext cx="3810000" cy="4800600"/>
          </a:xfrm>
          <a:prstGeom prst="rect">
            <a:avLst/>
          </a:prstGeom>
          <a:noFill/>
          <a:ln w="9525">
            <a:noFill/>
            <a:miter lim="800000"/>
            <a:headEnd/>
            <a:tailEnd/>
          </a:ln>
        </p:spPr>
        <p:txBody>
          <a:bodyPr/>
          <a:lstStyle/>
          <a:p>
            <a:pPr marL="342900" indent="-342900">
              <a:buFont typeface="Monotype Sorts" charset="2"/>
              <a:buNone/>
            </a:pPr>
            <a:r>
              <a:rPr lang="en-US" altLang="ja-JP" sz="1800" dirty="0">
                <a:latin typeface="ＭＳ ゴシック" pitchFamily="49" charset="-128"/>
                <a:ea typeface="ＭＳ ゴシック" pitchFamily="49" charset="-128"/>
              </a:rPr>
              <a:t>// Calculate </a:t>
            </a:r>
            <a:r>
              <a:rPr lang="ja-JP" altLang="en-US" sz="1800" dirty="0">
                <a:latin typeface="ＭＳ ゴシック" pitchFamily="49" charset="-128"/>
                <a:ea typeface="ＭＳ ゴシック" pitchFamily="49" charset="-128"/>
              </a:rPr>
              <a:t>型のオブジェクト</a:t>
            </a:r>
          </a:p>
          <a:p>
            <a:pPr marL="342900" indent="-342900">
              <a:buFont typeface="Monotype Sorts" charset="2"/>
              <a:buNone/>
            </a:pPr>
            <a:r>
              <a:rPr lang="en-US" altLang="ja-JP" sz="1800" dirty="0">
                <a:latin typeface="ＭＳ ゴシック" pitchFamily="49" charset="-128"/>
                <a:ea typeface="ＭＳ ゴシック" pitchFamily="49" charset="-128"/>
              </a:rPr>
              <a:t>Calculate </a:t>
            </a:r>
            <a:r>
              <a:rPr lang="en-US" altLang="ja-JP" sz="1800" dirty="0" err="1" smtClean="0">
                <a:latin typeface="ＭＳ ゴシック" pitchFamily="49" charset="-128"/>
                <a:ea typeface="ＭＳ ゴシック" pitchFamily="49" charset="-128"/>
              </a:rPr>
              <a:t>calculate</a:t>
            </a:r>
            <a:r>
              <a:rPr lang="en-US" altLang="ja-JP" sz="1800" dirty="0" smtClean="0">
                <a:latin typeface="ＭＳ ゴシック" pitchFamily="49" charset="-128"/>
                <a:ea typeface="ＭＳ ゴシック" pitchFamily="49" charset="-128"/>
              </a:rPr>
              <a:t> =new </a:t>
            </a:r>
            <a:r>
              <a:rPr lang="en-US" altLang="ja-JP" dirty="0" smtClean="0">
                <a:latin typeface="ＭＳ ゴシック" pitchFamily="49" charset="-128"/>
                <a:ea typeface="ＭＳ ゴシック" pitchFamily="49" charset="-128"/>
              </a:rPr>
              <a:t>Calculate()</a:t>
            </a:r>
            <a:r>
              <a:rPr lang="en-US" altLang="ja-JP" sz="1800" dirty="0" smtClean="0">
                <a:latin typeface="ＭＳ ゴシック" pitchFamily="49" charset="-128"/>
                <a:ea typeface="ＭＳ ゴシック" pitchFamily="49" charset="-128"/>
              </a:rPr>
              <a:t>;</a:t>
            </a:r>
            <a:endParaRPr lang="en-US" altLang="ja-JP" sz="1800" dirty="0">
              <a:latin typeface="ＭＳ ゴシック" pitchFamily="49" charset="-128"/>
              <a:ea typeface="ＭＳ ゴシック" pitchFamily="49" charset="-128"/>
            </a:endParaRPr>
          </a:p>
          <a:p>
            <a:pPr marL="342900" indent="-342900">
              <a:buFont typeface="Monotype Sorts" charset="2"/>
              <a:buNone/>
            </a:pPr>
            <a:endParaRPr lang="en-US" altLang="ja-JP" sz="1800" dirty="0">
              <a:latin typeface="ＭＳ ゴシック" pitchFamily="49" charset="-128"/>
              <a:ea typeface="ＭＳ ゴシック" pitchFamily="49" charset="-128"/>
            </a:endParaRPr>
          </a:p>
          <a:p>
            <a:pPr marL="342900" indent="-342900">
              <a:buFont typeface="Monotype Sorts" charset="2"/>
              <a:buNone/>
            </a:pPr>
            <a:r>
              <a:rPr lang="en-US" altLang="ja-JP" sz="1800" dirty="0">
                <a:latin typeface="ＭＳ ゴシック" pitchFamily="49" charset="-128"/>
                <a:ea typeface="ＭＳ ゴシック" pitchFamily="49" charset="-128"/>
              </a:rPr>
              <a:t>// calc </a:t>
            </a:r>
            <a:r>
              <a:rPr lang="ja-JP" altLang="en-US" sz="1800" dirty="0">
                <a:latin typeface="ＭＳ ゴシック" pitchFamily="49" charset="-128"/>
                <a:ea typeface="ＭＳ ゴシック" pitchFamily="49" charset="-128"/>
              </a:rPr>
              <a:t>の関数を呼び出す</a:t>
            </a:r>
          </a:p>
          <a:p>
            <a:pPr marL="342900" indent="-342900">
              <a:buFont typeface="Monotype Sorts" charset="2"/>
              <a:buNone/>
            </a:pPr>
            <a:r>
              <a:rPr lang="en-US" altLang="ja-JP" sz="1800" dirty="0">
                <a:latin typeface="ＭＳ ゴシック" pitchFamily="49" charset="-128"/>
                <a:ea typeface="ＭＳ ゴシック" pitchFamily="49" charset="-128"/>
              </a:rPr>
              <a:t>// (</a:t>
            </a:r>
            <a:r>
              <a:rPr lang="ja-JP" altLang="en-US" sz="1800" dirty="0">
                <a:latin typeface="ＭＳ ゴシック" pitchFamily="49" charset="-128"/>
                <a:ea typeface="ＭＳ ゴシック" pitchFamily="49" charset="-128"/>
              </a:rPr>
              <a:t>オブジェクト </a:t>
            </a:r>
            <a:r>
              <a:rPr lang="en-US" altLang="ja-JP" sz="1800" dirty="0">
                <a:latin typeface="ＭＳ ゴシック" pitchFamily="49" charset="-128"/>
                <a:ea typeface="ＭＳ ゴシック" pitchFamily="49" charset="-128"/>
              </a:rPr>
              <a:t>calc </a:t>
            </a:r>
            <a:r>
              <a:rPr lang="ja-JP" altLang="en-US" sz="1800" dirty="0">
                <a:latin typeface="ＭＳ ゴシック" pitchFamily="49" charset="-128"/>
                <a:ea typeface="ＭＳ ゴシック" pitchFamily="49" charset="-128"/>
              </a:rPr>
              <a:t>へ</a:t>
            </a:r>
          </a:p>
          <a:p>
            <a:pPr marL="342900" indent="-342900">
              <a:buFont typeface="Monotype Sorts" charset="2"/>
              <a:buNone/>
            </a:pPr>
            <a:r>
              <a:rPr lang="en-US" altLang="ja-JP" sz="1800" dirty="0">
                <a:latin typeface="ＭＳ ゴシック" pitchFamily="49" charset="-128"/>
                <a:ea typeface="ＭＳ ゴシック" pitchFamily="49" charset="-128"/>
              </a:rPr>
              <a:t>//  </a:t>
            </a:r>
            <a:r>
              <a:rPr lang="ja-JP" altLang="en-US" sz="1800" dirty="0">
                <a:latin typeface="ＭＳ ゴシック" pitchFamily="49" charset="-128"/>
                <a:ea typeface="ＭＳ ゴシック" pitchFamily="49" charset="-128"/>
              </a:rPr>
              <a:t>メッセージ送信</a:t>
            </a:r>
            <a:r>
              <a:rPr lang="en-US" altLang="ja-JP" sz="1800" dirty="0">
                <a:latin typeface="ＭＳ ゴシック" pitchFamily="49" charset="-128"/>
                <a:ea typeface="ＭＳ ゴシック" pitchFamily="49" charset="-128"/>
              </a:rPr>
              <a:t>)</a:t>
            </a:r>
          </a:p>
          <a:p>
            <a:pPr marL="342900" indent="-342900">
              <a:buFont typeface="Monotype Sorts" charset="2"/>
              <a:buNone/>
            </a:pPr>
            <a:r>
              <a:rPr lang="en-US" altLang="ja-JP" sz="1800" dirty="0" err="1">
                <a:latin typeface="ＭＳ ゴシック" pitchFamily="49" charset="-128"/>
                <a:ea typeface="ＭＳ ゴシック" pitchFamily="49" charset="-128"/>
              </a:rPr>
              <a:t>calc.displayAverage</a:t>
            </a:r>
            <a:r>
              <a:rPr lang="en-US" altLang="ja-JP" sz="1800" dirty="0">
                <a:latin typeface="ＭＳ ゴシック" pitchFamily="49" charset="-128"/>
                <a:ea typeface="ＭＳ ゴシック" pitchFamily="49" charset="-128"/>
              </a:rPr>
              <a:t>();</a:t>
            </a:r>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793D3F7B-DB9B-4274-BFF6-F51F57E9450D}" type="slidenum">
              <a:rPr lang="en-US" altLang="ja-JP"/>
              <a:pPr/>
              <a:t>15</a:t>
            </a:fld>
            <a:endParaRPr lang="en-US" altLang="ja-JP"/>
          </a:p>
        </p:txBody>
      </p:sp>
      <p:sp>
        <p:nvSpPr>
          <p:cNvPr id="11266" name="Rectangle 2"/>
          <p:cNvSpPr>
            <a:spLocks noGrp="1" noChangeArrowheads="1"/>
          </p:cNvSpPr>
          <p:nvPr>
            <p:ph type="title"/>
          </p:nvPr>
        </p:nvSpPr>
        <p:spPr/>
        <p:txBody>
          <a:bodyPr/>
          <a:lstStyle/>
          <a:p>
            <a:r>
              <a:rPr kumimoji="0" lang="ja-JP" altLang="en-US" sz="3600">
                <a:solidFill>
                  <a:srgbClr val="000000"/>
                </a:solidFill>
                <a:latin typeface="平成角ゴシック W5" charset="-128"/>
              </a:rPr>
              <a:t>ソフトウェア危機</a:t>
            </a:r>
          </a:p>
        </p:txBody>
      </p:sp>
      <p:sp>
        <p:nvSpPr>
          <p:cNvPr id="11267" name="Rectangle 3"/>
          <p:cNvSpPr>
            <a:spLocks noGrp="1" noChangeArrowheads="1"/>
          </p:cNvSpPr>
          <p:nvPr>
            <p:ph type="body" idx="1"/>
          </p:nvPr>
        </p:nvSpPr>
        <p:spPr/>
        <p:txBody>
          <a:bodyPr/>
          <a:lstStyle/>
          <a:p>
            <a:r>
              <a:rPr kumimoji="0" lang="ja-JP" altLang="en-US" sz="2400" dirty="0">
                <a:solidFill>
                  <a:srgbClr val="000000"/>
                </a:solidFill>
              </a:rPr>
              <a:t>ハードウェア・ソフトウェアの進化によりユーザーの要求が高度化しシステムが複雑化</a:t>
            </a:r>
          </a:p>
          <a:p>
            <a:pPr lvl="1"/>
            <a:r>
              <a:rPr kumimoji="0" lang="ja-JP" altLang="en-US" sz="2000" dirty="0">
                <a:solidFill>
                  <a:srgbClr val="000000"/>
                </a:solidFill>
              </a:rPr>
              <a:t>マルティメディア＋ネットワーク＋リアルタイム</a:t>
            </a:r>
          </a:p>
          <a:p>
            <a:r>
              <a:rPr kumimoji="0" lang="ja-JP" altLang="en-US" sz="2400" dirty="0">
                <a:solidFill>
                  <a:srgbClr val="000000"/>
                </a:solidFill>
              </a:rPr>
              <a:t>従来の手法では、開発要員・開発期間が掛かりすぎる</a:t>
            </a:r>
          </a:p>
          <a:p>
            <a:pPr lvl="1"/>
            <a:r>
              <a:rPr kumimoji="0" lang="ja-JP" altLang="en-US" sz="2000" dirty="0">
                <a:solidFill>
                  <a:srgbClr val="000000"/>
                </a:solidFill>
              </a:rPr>
              <a:t>開発コストの増大</a:t>
            </a:r>
          </a:p>
          <a:p>
            <a:pPr lvl="1"/>
            <a:r>
              <a:rPr kumimoji="0" lang="en-US" altLang="ja-JP" sz="2000" dirty="0" smtClean="0">
                <a:solidFill>
                  <a:srgbClr val="000000"/>
                </a:solidFill>
              </a:rPr>
              <a:t>1000</a:t>
            </a:r>
            <a:r>
              <a:rPr kumimoji="0" lang="ja-JP" altLang="en-US" sz="2000" dirty="0" smtClean="0">
                <a:solidFill>
                  <a:srgbClr val="000000"/>
                </a:solidFill>
              </a:rPr>
              <a:t>人</a:t>
            </a:r>
            <a:r>
              <a:rPr kumimoji="0" lang="ja-JP" altLang="en-US" sz="2000" dirty="0">
                <a:solidFill>
                  <a:srgbClr val="000000"/>
                </a:solidFill>
              </a:rPr>
              <a:t>以上</a:t>
            </a:r>
            <a:r>
              <a:rPr kumimoji="0" lang="ja-JP" altLang="en-US" sz="2000" dirty="0" smtClean="0">
                <a:solidFill>
                  <a:srgbClr val="000000"/>
                </a:solidFill>
              </a:rPr>
              <a:t>・</a:t>
            </a:r>
            <a:r>
              <a:rPr kumimoji="0" lang="en-US" altLang="ja-JP" sz="2000" dirty="0" smtClean="0">
                <a:solidFill>
                  <a:srgbClr val="000000"/>
                </a:solidFill>
              </a:rPr>
              <a:t>1000</a:t>
            </a:r>
            <a:r>
              <a:rPr kumimoji="0" lang="ja-JP" altLang="en-US" sz="2000" dirty="0" smtClean="0">
                <a:solidFill>
                  <a:srgbClr val="000000"/>
                </a:solidFill>
              </a:rPr>
              <a:t>万</a:t>
            </a:r>
            <a:r>
              <a:rPr kumimoji="0" lang="ja-JP" altLang="en-US" sz="2000" dirty="0">
                <a:solidFill>
                  <a:srgbClr val="000000"/>
                </a:solidFill>
              </a:rPr>
              <a:t>ステップ以上</a:t>
            </a:r>
          </a:p>
          <a:p>
            <a:r>
              <a:rPr kumimoji="0" lang="ja-JP" altLang="en-US" sz="2400" dirty="0">
                <a:solidFill>
                  <a:srgbClr val="000000"/>
                </a:solidFill>
              </a:rPr>
              <a:t>開発規模の拡大にともなうソフトウェアの品質低下</a:t>
            </a:r>
            <a:endParaRPr kumimoji="0" lang="ja-JP" altLang="en-US" sz="2400" dirty="0">
              <a:solidFill>
                <a:srgbClr val="FF0000"/>
              </a:solidFill>
            </a:endParaRPr>
          </a:p>
          <a:p>
            <a:pPr lvl="1"/>
            <a:r>
              <a:rPr kumimoji="0" lang="ja-JP" altLang="en-US" sz="2000" dirty="0">
                <a:solidFill>
                  <a:srgbClr val="000000"/>
                </a:solidFill>
              </a:rPr>
              <a:t>中華航空機・もんじゅ・</a:t>
            </a:r>
            <a:r>
              <a:rPr kumimoji="0" lang="en-US" altLang="ja-JP" sz="2000" dirty="0">
                <a:solidFill>
                  <a:srgbClr val="000000"/>
                </a:solidFill>
              </a:rPr>
              <a:t>Y2K</a:t>
            </a:r>
          </a:p>
          <a:p>
            <a:r>
              <a:rPr kumimoji="0" lang="ja-JP" altLang="en-US" sz="2400" dirty="0">
                <a:solidFill>
                  <a:srgbClr val="000000"/>
                </a:solidFill>
              </a:rPr>
              <a:t>保守のコストが増大している</a:t>
            </a:r>
          </a:p>
          <a:p>
            <a:pPr lvl="1"/>
            <a:r>
              <a:rPr kumimoji="0" lang="ja-JP" altLang="en-US" sz="2000" dirty="0">
                <a:solidFill>
                  <a:srgbClr val="000000"/>
                </a:solidFill>
              </a:rPr>
              <a:t>大手で</a:t>
            </a:r>
            <a:r>
              <a:rPr kumimoji="0" lang="ja-JP" altLang="en-US" sz="2000" dirty="0" smtClean="0">
                <a:solidFill>
                  <a:srgbClr val="000000"/>
                </a:solidFill>
              </a:rPr>
              <a:t>は</a:t>
            </a:r>
            <a:r>
              <a:rPr kumimoji="0" lang="en-US" altLang="ja-JP" sz="2000" dirty="0" smtClean="0">
                <a:solidFill>
                  <a:srgbClr val="000000"/>
                </a:solidFill>
              </a:rPr>
              <a:t>80%</a:t>
            </a:r>
            <a:r>
              <a:rPr kumimoji="0" lang="ja-JP" altLang="en-US" sz="2000" dirty="0" smtClean="0">
                <a:solidFill>
                  <a:srgbClr val="000000"/>
                </a:solidFill>
              </a:rPr>
              <a:t>以上</a:t>
            </a:r>
            <a:r>
              <a:rPr kumimoji="0" lang="ja-JP" altLang="en-US" sz="2000" dirty="0">
                <a:solidFill>
                  <a:srgbClr val="000000"/>
                </a:solidFill>
              </a:rPr>
              <a:t>の要員が保守</a:t>
            </a:r>
          </a:p>
        </p:txBody>
      </p:sp>
      <p:pic>
        <p:nvPicPr>
          <p:cNvPr id="11268" name="Picture 4" descr="D:\Documents and Settings\G_KOJIMA_FUJIO\Application Data\Microsoft\Media Catalog\Downloaded Clips\cl2\BD07306_.wmf"/>
          <p:cNvPicPr>
            <a:picLocks noChangeAspect="1" noChangeArrowheads="1"/>
          </p:cNvPicPr>
          <p:nvPr/>
        </p:nvPicPr>
        <p:blipFill>
          <a:blip r:embed="rId3"/>
          <a:srcRect/>
          <a:stretch>
            <a:fillRect/>
          </a:stretch>
        </p:blipFill>
        <p:spPr bwMode="auto">
          <a:xfrm>
            <a:off x="7391400" y="5105400"/>
            <a:ext cx="955675" cy="1141413"/>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583254"/>
          </a:xfrm>
        </p:spPr>
        <p:txBody>
          <a:bodyPr/>
          <a:lstStyle/>
          <a:p>
            <a:r>
              <a:rPr lang="ja-JP" altLang="en-US" dirty="0" smtClean="0"/>
              <a:t>５．設計のコツ</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150</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最も重要な原則 </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sz="4800" dirty="0" smtClean="0">
                <a:solidFill>
                  <a:schemeClr val="accent2">
                    <a:lumMod val="50000"/>
                  </a:schemeClr>
                </a:solidFill>
              </a:rPr>
              <a:t>高凝集 </a:t>
            </a:r>
            <a:r>
              <a:rPr lang="en-US" altLang="ja-JP" sz="4800" dirty="0" smtClean="0">
                <a:solidFill>
                  <a:schemeClr val="accent2">
                    <a:lumMod val="50000"/>
                  </a:schemeClr>
                </a:solidFill>
              </a:rPr>
              <a:t>(high cohesion) </a:t>
            </a:r>
            <a:r>
              <a:rPr lang="ja-JP" altLang="en-US" sz="4800" dirty="0" smtClean="0">
                <a:solidFill>
                  <a:schemeClr val="accent2">
                    <a:lumMod val="50000"/>
                  </a:schemeClr>
                </a:solidFill>
              </a:rPr>
              <a:t>且つ</a:t>
            </a:r>
            <a:r>
              <a:rPr lang="en-US" altLang="ja-JP" sz="4800" dirty="0" smtClean="0">
                <a:solidFill>
                  <a:schemeClr val="accent2">
                    <a:lumMod val="50000"/>
                  </a:schemeClr>
                </a:solidFill>
              </a:rPr>
              <a:t/>
            </a:r>
            <a:br>
              <a:rPr lang="en-US" altLang="ja-JP" sz="4800" dirty="0" smtClean="0">
                <a:solidFill>
                  <a:schemeClr val="accent2">
                    <a:lumMod val="50000"/>
                  </a:schemeClr>
                </a:solidFill>
              </a:rPr>
            </a:br>
            <a:r>
              <a:rPr lang="ja-JP" altLang="en-US" sz="4800" dirty="0" smtClean="0">
                <a:solidFill>
                  <a:schemeClr val="accent2">
                    <a:lumMod val="50000"/>
                  </a:schemeClr>
                </a:solidFill>
              </a:rPr>
              <a:t>疎結合 </a:t>
            </a:r>
            <a:r>
              <a:rPr lang="en-US" altLang="ja-JP" sz="4800" dirty="0" smtClean="0">
                <a:solidFill>
                  <a:schemeClr val="accent2">
                    <a:lumMod val="50000"/>
                  </a:schemeClr>
                </a:solidFill>
              </a:rPr>
              <a:t>(low coupling) </a:t>
            </a:r>
          </a:p>
          <a:p>
            <a:r>
              <a:rPr lang="ja-JP" altLang="en-US" sz="4800" dirty="0" smtClean="0">
                <a:solidFill>
                  <a:schemeClr val="accent2">
                    <a:lumMod val="50000"/>
                  </a:schemeClr>
                </a:solidFill>
              </a:rPr>
              <a:t>関心事の分離 </a:t>
            </a:r>
            <a:r>
              <a:rPr lang="en-US" altLang="ja-JP" sz="4800" dirty="0" smtClean="0">
                <a:solidFill>
                  <a:schemeClr val="accent2">
                    <a:lumMod val="50000"/>
                  </a:schemeClr>
                </a:solidFill>
              </a:rPr>
              <a:t>(separation of concerns)</a:t>
            </a:r>
            <a:endParaRPr kumimoji="1" lang="ja-JP" altLang="en-US" sz="4800" dirty="0">
              <a:solidFill>
                <a:schemeClr val="accent2">
                  <a:lumMod val="50000"/>
                </a:schemeClr>
              </a:solidFill>
            </a:endParaRPr>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151</a:t>
            </a:fld>
            <a:endParaRPr kumimoji="1" lang="ja-JP" altLang="en-US"/>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1BAC0F20-3D6D-4C2E-AC98-FD7D83AC0623}" type="slidenum">
              <a:rPr lang="ja-JP" altLang="en-US"/>
              <a:pPr/>
              <a:t>152</a:t>
            </a:fld>
            <a:endParaRPr lang="ja-JP" altLang="en-US"/>
          </a:p>
        </p:txBody>
      </p:sp>
      <p:sp>
        <p:nvSpPr>
          <p:cNvPr id="171010" name="Rectangle 1026"/>
          <p:cNvSpPr>
            <a:spLocks noGrp="1" noChangeArrowheads="1"/>
          </p:cNvSpPr>
          <p:nvPr>
            <p:ph type="title"/>
          </p:nvPr>
        </p:nvSpPr>
        <p:spPr/>
        <p:txBody>
          <a:bodyPr/>
          <a:lstStyle/>
          <a:p>
            <a:r>
              <a:rPr lang="ja-JP" altLang="en-US"/>
              <a:t>モジュール概論</a:t>
            </a:r>
            <a:endParaRPr lang="en-US" altLang="ja-JP"/>
          </a:p>
        </p:txBody>
      </p:sp>
      <p:sp>
        <p:nvSpPr>
          <p:cNvPr id="171011" name="Rectangle 1027"/>
          <p:cNvSpPr>
            <a:spLocks noGrp="1" noChangeArrowheads="1"/>
          </p:cNvSpPr>
          <p:nvPr>
            <p:ph type="body" idx="1"/>
          </p:nvPr>
        </p:nvSpPr>
        <p:spPr>
          <a:xfrm>
            <a:off x="685800" y="2017713"/>
            <a:ext cx="8269288" cy="4114800"/>
          </a:xfrm>
        </p:spPr>
        <p:txBody>
          <a:bodyPr/>
          <a:lstStyle/>
          <a:p>
            <a:r>
              <a:rPr lang="ja-JP" altLang="en-US"/>
              <a:t>モジュール</a:t>
            </a:r>
          </a:p>
          <a:p>
            <a:pPr lvl="1"/>
            <a:r>
              <a:rPr lang="ja-JP" altLang="en-US"/>
              <a:t>プログラム構造の基本単位</a:t>
            </a:r>
          </a:p>
          <a:p>
            <a:pPr lvl="1"/>
            <a:r>
              <a:rPr lang="ja-JP" altLang="en-US"/>
              <a:t>実行可能なプログラムの命令の集合</a:t>
            </a:r>
          </a:p>
          <a:p>
            <a:pPr lvl="1"/>
            <a:r>
              <a:rPr lang="ja-JP" altLang="en-US"/>
              <a:t>閉じたサブルーチンであること</a:t>
            </a:r>
          </a:p>
          <a:p>
            <a:pPr lvl="1"/>
            <a:r>
              <a:rPr lang="ja-JP" altLang="en-US"/>
              <a:t>プログラム内の他のどんなモジュールからも呼び出すことができること</a:t>
            </a:r>
          </a:p>
          <a:p>
            <a:pPr lvl="1"/>
            <a:r>
              <a:rPr lang="ja-JP" altLang="en-US"/>
              <a:t>独立してコンパイルできる可能性をもっていること</a:t>
            </a:r>
          </a:p>
        </p:txBody>
      </p:sp>
    </p:spTree>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スライド番号プレースホルダ 5"/>
          <p:cNvSpPr>
            <a:spLocks noGrp="1"/>
          </p:cNvSpPr>
          <p:nvPr>
            <p:ph type="sldNum" sz="quarter" idx="12"/>
          </p:nvPr>
        </p:nvSpPr>
        <p:spPr/>
        <p:txBody>
          <a:bodyPr/>
          <a:lstStyle/>
          <a:p>
            <a:fld id="{6EC6E504-72C5-4D72-9C6E-AE1C84081BC7}" type="slidenum">
              <a:rPr lang="en-US" altLang="ja-JP"/>
              <a:pPr/>
              <a:t>153</a:t>
            </a:fld>
            <a:endParaRPr lang="en-US" altLang="ja-JP"/>
          </a:p>
        </p:txBody>
      </p:sp>
      <p:sp>
        <p:nvSpPr>
          <p:cNvPr id="1161218" name="Rectangle 2050"/>
          <p:cNvSpPr>
            <a:spLocks noGrp="1" noChangeArrowheads="1"/>
          </p:cNvSpPr>
          <p:nvPr>
            <p:ph type="title"/>
          </p:nvPr>
        </p:nvSpPr>
        <p:spPr/>
        <p:txBody>
          <a:bodyPr/>
          <a:lstStyle/>
          <a:p>
            <a:r>
              <a:rPr kumimoji="0" lang="ja-JP" altLang="en-US" sz="3600" dirty="0">
                <a:solidFill>
                  <a:srgbClr val="000000"/>
                </a:solidFill>
                <a:latin typeface="平成角ゴシック W5" charset="-128"/>
              </a:rPr>
              <a:t>モジュール性の</a:t>
            </a:r>
            <a:r>
              <a:rPr kumimoji="0" lang="ja-JP" altLang="en-US" sz="3600" dirty="0" smtClean="0">
                <a:solidFill>
                  <a:srgbClr val="000000"/>
                </a:solidFill>
                <a:latin typeface="平成角ゴシック W5" charset="-128"/>
              </a:rPr>
              <a:t>原則</a:t>
            </a:r>
            <a:endParaRPr lang="en-US" altLang="ja-JP" sz="2000" b="1" dirty="0">
              <a:solidFill>
                <a:srgbClr val="F3591B"/>
              </a:solidFill>
            </a:endParaRPr>
          </a:p>
        </p:txBody>
      </p:sp>
      <p:sp>
        <p:nvSpPr>
          <p:cNvPr id="1161219" name="Rectangle 2051"/>
          <p:cNvSpPr>
            <a:spLocks noGrp="1" noChangeArrowheads="1"/>
          </p:cNvSpPr>
          <p:nvPr>
            <p:ph type="body" idx="1"/>
          </p:nvPr>
        </p:nvSpPr>
        <p:spPr>
          <a:xfrm>
            <a:off x="457200" y="1885950"/>
            <a:ext cx="8178800" cy="552450"/>
          </a:xfrm>
        </p:spPr>
        <p:txBody>
          <a:bodyPr/>
          <a:lstStyle/>
          <a:p>
            <a:r>
              <a:rPr kumimoji="0" lang="ja-JP" altLang="en-US" sz="2400">
                <a:solidFill>
                  <a:srgbClr val="000000"/>
                </a:solidFill>
              </a:rPr>
              <a:t>この状態から機能追加</a:t>
            </a:r>
          </a:p>
        </p:txBody>
      </p:sp>
      <p:sp>
        <p:nvSpPr>
          <p:cNvPr id="1161220" name="Rectangle 2052"/>
          <p:cNvSpPr>
            <a:spLocks noChangeArrowheads="1"/>
          </p:cNvSpPr>
          <p:nvPr/>
        </p:nvSpPr>
        <p:spPr bwMode="auto">
          <a:xfrm>
            <a:off x="609600" y="2895600"/>
            <a:ext cx="13716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キー入力</a:t>
            </a:r>
          </a:p>
        </p:txBody>
      </p:sp>
      <p:sp>
        <p:nvSpPr>
          <p:cNvPr id="1161221" name="Rectangle 2053"/>
          <p:cNvSpPr>
            <a:spLocks noChangeArrowheads="1"/>
          </p:cNvSpPr>
          <p:nvPr/>
        </p:nvSpPr>
        <p:spPr bwMode="auto">
          <a:xfrm>
            <a:off x="2514600" y="4800600"/>
            <a:ext cx="18288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ファイル入出力</a:t>
            </a:r>
          </a:p>
        </p:txBody>
      </p:sp>
      <p:sp>
        <p:nvSpPr>
          <p:cNvPr id="1161222" name="Rectangle 2054"/>
          <p:cNvSpPr>
            <a:spLocks noChangeArrowheads="1"/>
          </p:cNvSpPr>
          <p:nvPr/>
        </p:nvSpPr>
        <p:spPr bwMode="auto">
          <a:xfrm>
            <a:off x="2209800" y="2743200"/>
            <a:ext cx="25146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ソート アルゴリズム</a:t>
            </a:r>
          </a:p>
        </p:txBody>
      </p:sp>
      <p:sp>
        <p:nvSpPr>
          <p:cNvPr id="1161223" name="Rectangle 2055"/>
          <p:cNvSpPr>
            <a:spLocks noChangeArrowheads="1"/>
          </p:cNvSpPr>
          <p:nvPr/>
        </p:nvSpPr>
        <p:spPr bwMode="auto">
          <a:xfrm>
            <a:off x="2590800" y="3810000"/>
            <a:ext cx="16002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社員データ</a:t>
            </a:r>
          </a:p>
        </p:txBody>
      </p:sp>
      <p:sp>
        <p:nvSpPr>
          <p:cNvPr id="1161224" name="Rectangle 2056"/>
          <p:cNvSpPr>
            <a:spLocks noChangeArrowheads="1"/>
          </p:cNvSpPr>
          <p:nvPr/>
        </p:nvSpPr>
        <p:spPr bwMode="auto">
          <a:xfrm>
            <a:off x="762000" y="5562600"/>
            <a:ext cx="12192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画面出力</a:t>
            </a:r>
          </a:p>
        </p:txBody>
      </p:sp>
      <p:sp>
        <p:nvSpPr>
          <p:cNvPr id="1161225" name="Rectangle 2057"/>
          <p:cNvSpPr>
            <a:spLocks noChangeArrowheads="1"/>
          </p:cNvSpPr>
          <p:nvPr/>
        </p:nvSpPr>
        <p:spPr bwMode="auto">
          <a:xfrm>
            <a:off x="6019800" y="2819400"/>
            <a:ext cx="16002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リスト構造</a:t>
            </a:r>
          </a:p>
        </p:txBody>
      </p:sp>
      <p:sp>
        <p:nvSpPr>
          <p:cNvPr id="1161226" name="Rectangle 2058"/>
          <p:cNvSpPr>
            <a:spLocks noChangeArrowheads="1"/>
          </p:cNvSpPr>
          <p:nvPr/>
        </p:nvSpPr>
        <p:spPr bwMode="auto">
          <a:xfrm>
            <a:off x="609600" y="4343400"/>
            <a:ext cx="12192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文字列</a:t>
            </a:r>
          </a:p>
        </p:txBody>
      </p:sp>
      <p:sp>
        <p:nvSpPr>
          <p:cNvPr id="1161227" name="Line 2059"/>
          <p:cNvSpPr>
            <a:spLocks noChangeShapeType="1"/>
          </p:cNvSpPr>
          <p:nvPr/>
        </p:nvSpPr>
        <p:spPr bwMode="auto">
          <a:xfrm>
            <a:off x="4724400" y="3048000"/>
            <a:ext cx="1295400" cy="76200"/>
          </a:xfrm>
          <a:prstGeom prst="line">
            <a:avLst/>
          </a:prstGeom>
          <a:noFill/>
          <a:ln w="38100">
            <a:solidFill>
              <a:schemeClr val="tx1"/>
            </a:solidFill>
            <a:round/>
            <a:headEnd type="triangle" w="med" len="med"/>
            <a:tailEnd type="triangle" w="med" len="med"/>
          </a:ln>
          <a:effectLst/>
        </p:spPr>
        <p:txBody>
          <a:bodyPr/>
          <a:lstStyle/>
          <a:p>
            <a:endParaRPr lang="ja-JP" altLang="en-US"/>
          </a:p>
        </p:txBody>
      </p:sp>
      <p:sp>
        <p:nvSpPr>
          <p:cNvPr id="1161228" name="Line 2060"/>
          <p:cNvSpPr>
            <a:spLocks noChangeShapeType="1"/>
          </p:cNvSpPr>
          <p:nvPr/>
        </p:nvSpPr>
        <p:spPr bwMode="auto">
          <a:xfrm flipH="1">
            <a:off x="3352800" y="3429000"/>
            <a:ext cx="76200" cy="381000"/>
          </a:xfrm>
          <a:prstGeom prst="line">
            <a:avLst/>
          </a:prstGeom>
          <a:noFill/>
          <a:ln w="38100">
            <a:solidFill>
              <a:schemeClr val="tx1"/>
            </a:solidFill>
            <a:round/>
            <a:headEnd/>
            <a:tailEnd type="triangle" w="med" len="med"/>
          </a:ln>
          <a:effectLst/>
        </p:spPr>
        <p:txBody>
          <a:bodyPr/>
          <a:lstStyle/>
          <a:p>
            <a:endParaRPr lang="ja-JP" altLang="en-US"/>
          </a:p>
        </p:txBody>
      </p:sp>
      <p:sp>
        <p:nvSpPr>
          <p:cNvPr id="1161229" name="Rectangle 2061"/>
          <p:cNvSpPr>
            <a:spLocks noChangeArrowheads="1"/>
          </p:cNvSpPr>
          <p:nvPr/>
        </p:nvSpPr>
        <p:spPr bwMode="auto">
          <a:xfrm>
            <a:off x="6248400" y="5334000"/>
            <a:ext cx="13716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追加処理</a:t>
            </a:r>
          </a:p>
        </p:txBody>
      </p:sp>
      <p:sp>
        <p:nvSpPr>
          <p:cNvPr id="1161230" name="Rectangle 2062"/>
          <p:cNvSpPr>
            <a:spLocks noChangeArrowheads="1"/>
          </p:cNvSpPr>
          <p:nvPr/>
        </p:nvSpPr>
        <p:spPr bwMode="auto">
          <a:xfrm>
            <a:off x="7162800" y="3962400"/>
            <a:ext cx="13716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編集処理</a:t>
            </a:r>
          </a:p>
        </p:txBody>
      </p:sp>
      <p:sp>
        <p:nvSpPr>
          <p:cNvPr id="1161231" name="Rectangle 2063"/>
          <p:cNvSpPr>
            <a:spLocks noChangeArrowheads="1"/>
          </p:cNvSpPr>
          <p:nvPr/>
        </p:nvSpPr>
        <p:spPr bwMode="auto">
          <a:xfrm>
            <a:off x="3429000" y="5715000"/>
            <a:ext cx="1371600" cy="685800"/>
          </a:xfrm>
          <a:prstGeom prst="rect">
            <a:avLst/>
          </a:prstGeom>
          <a:solidFill>
            <a:schemeClr val="accent2"/>
          </a:solidFill>
          <a:ln w="28575">
            <a:solidFill>
              <a:schemeClr val="tx1"/>
            </a:solidFill>
            <a:miter lim="800000"/>
            <a:headEnd/>
            <a:tailEnd/>
          </a:ln>
          <a:effectLst/>
        </p:spPr>
        <p:txBody>
          <a:bodyPr wrap="none" anchor="ctr"/>
          <a:lstStyle/>
          <a:p>
            <a:pPr algn="ctr">
              <a:buFont typeface="Monotype Sorts" charset="2"/>
              <a:buNone/>
            </a:pPr>
            <a:r>
              <a:rPr lang="ja-JP" altLang="en-US"/>
              <a:t>保存処理</a:t>
            </a:r>
          </a:p>
        </p:txBody>
      </p:sp>
      <p:sp>
        <p:nvSpPr>
          <p:cNvPr id="1161232" name="Line 2064"/>
          <p:cNvSpPr>
            <a:spLocks noChangeShapeType="1"/>
          </p:cNvSpPr>
          <p:nvPr/>
        </p:nvSpPr>
        <p:spPr bwMode="auto">
          <a:xfrm flipH="1" flipV="1">
            <a:off x="7086600" y="3505200"/>
            <a:ext cx="457200" cy="457200"/>
          </a:xfrm>
          <a:prstGeom prst="line">
            <a:avLst/>
          </a:prstGeom>
          <a:noFill/>
          <a:ln w="38100">
            <a:solidFill>
              <a:schemeClr val="tx1"/>
            </a:solidFill>
            <a:round/>
            <a:headEnd/>
            <a:tailEnd type="triangle" w="med" len="med"/>
          </a:ln>
          <a:effectLst/>
        </p:spPr>
        <p:txBody>
          <a:bodyPr/>
          <a:lstStyle/>
          <a:p>
            <a:endParaRPr lang="ja-JP" altLang="en-US"/>
          </a:p>
        </p:txBody>
      </p:sp>
      <p:sp>
        <p:nvSpPr>
          <p:cNvPr id="1161233" name="Line 2065"/>
          <p:cNvSpPr>
            <a:spLocks noChangeShapeType="1"/>
          </p:cNvSpPr>
          <p:nvPr/>
        </p:nvSpPr>
        <p:spPr bwMode="auto">
          <a:xfrm flipV="1">
            <a:off x="4572000" y="3505200"/>
            <a:ext cx="1600200" cy="2209800"/>
          </a:xfrm>
          <a:prstGeom prst="line">
            <a:avLst/>
          </a:prstGeom>
          <a:noFill/>
          <a:ln w="38100">
            <a:solidFill>
              <a:schemeClr val="tx1"/>
            </a:solidFill>
            <a:round/>
            <a:headEnd/>
            <a:tailEnd type="triangle" w="med" len="med"/>
          </a:ln>
          <a:effectLst/>
        </p:spPr>
        <p:txBody>
          <a:bodyPr/>
          <a:lstStyle/>
          <a:p>
            <a:endParaRPr lang="ja-JP" altLang="en-US"/>
          </a:p>
        </p:txBody>
      </p:sp>
      <p:sp>
        <p:nvSpPr>
          <p:cNvPr id="1161234" name="Line 2066"/>
          <p:cNvSpPr>
            <a:spLocks noChangeShapeType="1"/>
          </p:cNvSpPr>
          <p:nvPr/>
        </p:nvSpPr>
        <p:spPr bwMode="auto">
          <a:xfrm flipH="1" flipV="1">
            <a:off x="6705600" y="3505200"/>
            <a:ext cx="152400" cy="1828800"/>
          </a:xfrm>
          <a:prstGeom prst="line">
            <a:avLst/>
          </a:prstGeom>
          <a:noFill/>
          <a:ln w="38100">
            <a:solidFill>
              <a:schemeClr val="tx1"/>
            </a:solidFill>
            <a:round/>
            <a:headEnd/>
            <a:tailEnd type="triangle" w="med" len="med"/>
          </a:ln>
          <a:effectLst/>
        </p:spPr>
        <p:txBody>
          <a:bodyPr/>
          <a:lstStyle/>
          <a:p>
            <a:endParaRPr lang="ja-JP" altLang="en-US"/>
          </a:p>
        </p:txBody>
      </p:sp>
      <p:sp>
        <p:nvSpPr>
          <p:cNvPr id="1161235" name="Line 2067"/>
          <p:cNvSpPr>
            <a:spLocks noChangeShapeType="1"/>
          </p:cNvSpPr>
          <p:nvPr/>
        </p:nvSpPr>
        <p:spPr bwMode="auto">
          <a:xfrm>
            <a:off x="3505200" y="4495800"/>
            <a:ext cx="304800" cy="304800"/>
          </a:xfrm>
          <a:prstGeom prst="line">
            <a:avLst/>
          </a:prstGeom>
          <a:noFill/>
          <a:ln w="38100">
            <a:solidFill>
              <a:schemeClr val="tx1"/>
            </a:solidFill>
            <a:round/>
            <a:headEnd/>
            <a:tailEnd type="triangle" w="med" len="med"/>
          </a:ln>
          <a:effectLst/>
        </p:spPr>
        <p:txBody>
          <a:bodyPr/>
          <a:lstStyle/>
          <a:p>
            <a:endParaRPr lang="ja-JP" altLang="en-US"/>
          </a:p>
        </p:txBody>
      </p:sp>
      <p:sp>
        <p:nvSpPr>
          <p:cNvPr id="1161236" name="Line 2068"/>
          <p:cNvSpPr>
            <a:spLocks noChangeShapeType="1"/>
          </p:cNvSpPr>
          <p:nvPr/>
        </p:nvSpPr>
        <p:spPr bwMode="auto">
          <a:xfrm flipH="1">
            <a:off x="4191000" y="3429000"/>
            <a:ext cx="1828800" cy="609600"/>
          </a:xfrm>
          <a:prstGeom prst="line">
            <a:avLst/>
          </a:prstGeom>
          <a:noFill/>
          <a:ln w="38100">
            <a:solidFill>
              <a:schemeClr val="tx1"/>
            </a:solidFill>
            <a:round/>
            <a:headEnd type="triangle" w="med" len="med"/>
            <a:tailEnd type="triangle" w="med" len="med"/>
          </a:ln>
          <a:effectLst/>
        </p:spPr>
        <p:txBody>
          <a:bodyPr/>
          <a:lstStyle/>
          <a:p>
            <a:endParaRPr lang="ja-JP" altLang="en-US"/>
          </a:p>
        </p:txBody>
      </p:sp>
      <p:sp>
        <p:nvSpPr>
          <p:cNvPr id="1161237" name="Line 2069"/>
          <p:cNvSpPr>
            <a:spLocks noChangeShapeType="1"/>
          </p:cNvSpPr>
          <p:nvPr/>
        </p:nvSpPr>
        <p:spPr bwMode="auto">
          <a:xfrm flipH="1" flipV="1">
            <a:off x="4191000" y="4267200"/>
            <a:ext cx="2057400" cy="1295400"/>
          </a:xfrm>
          <a:prstGeom prst="line">
            <a:avLst/>
          </a:prstGeom>
          <a:noFill/>
          <a:ln w="38100">
            <a:solidFill>
              <a:schemeClr val="tx1"/>
            </a:solidFill>
            <a:round/>
            <a:headEnd/>
            <a:tailEnd type="triangle" w="med" len="med"/>
          </a:ln>
          <a:effectLst/>
        </p:spPr>
        <p:txBody>
          <a:bodyPr/>
          <a:lstStyle/>
          <a:p>
            <a:endParaRPr lang="ja-JP" altLang="en-US"/>
          </a:p>
        </p:txBody>
      </p:sp>
      <p:sp>
        <p:nvSpPr>
          <p:cNvPr id="1161238" name="Line 2070"/>
          <p:cNvSpPr>
            <a:spLocks noChangeShapeType="1"/>
          </p:cNvSpPr>
          <p:nvPr/>
        </p:nvSpPr>
        <p:spPr bwMode="auto">
          <a:xfrm flipH="1" flipV="1">
            <a:off x="4191000" y="4114800"/>
            <a:ext cx="2971800" cy="152400"/>
          </a:xfrm>
          <a:prstGeom prst="line">
            <a:avLst/>
          </a:prstGeom>
          <a:noFill/>
          <a:ln w="38100">
            <a:solidFill>
              <a:schemeClr val="tx1"/>
            </a:solidFill>
            <a:round/>
            <a:headEnd/>
            <a:tailEnd type="triangle" w="med" len="med"/>
          </a:ln>
          <a:effectLst/>
        </p:spPr>
        <p:txBody>
          <a:bodyPr/>
          <a:lstStyle/>
          <a:p>
            <a:endParaRPr lang="ja-JP" altLang="en-US"/>
          </a:p>
        </p:txBody>
      </p:sp>
      <p:sp>
        <p:nvSpPr>
          <p:cNvPr id="1161239" name="Line 2071"/>
          <p:cNvSpPr>
            <a:spLocks noChangeShapeType="1"/>
          </p:cNvSpPr>
          <p:nvPr/>
        </p:nvSpPr>
        <p:spPr bwMode="auto">
          <a:xfrm flipH="1" flipV="1">
            <a:off x="3048000" y="5486400"/>
            <a:ext cx="381000" cy="609600"/>
          </a:xfrm>
          <a:prstGeom prst="line">
            <a:avLst/>
          </a:prstGeom>
          <a:noFill/>
          <a:ln w="38100">
            <a:solidFill>
              <a:schemeClr val="tx1"/>
            </a:solidFill>
            <a:round/>
            <a:headEnd/>
            <a:tailEnd type="triangle" w="med" len="med"/>
          </a:ln>
          <a:effectLst/>
        </p:spPr>
        <p:txBody>
          <a:bodyPr/>
          <a:lstStyle/>
          <a:p>
            <a:endParaRPr lang="ja-JP" altLang="en-US"/>
          </a:p>
        </p:txBody>
      </p:sp>
      <p:sp>
        <p:nvSpPr>
          <p:cNvPr id="1161240" name="Line 2072"/>
          <p:cNvSpPr>
            <a:spLocks noChangeShapeType="1"/>
          </p:cNvSpPr>
          <p:nvPr/>
        </p:nvSpPr>
        <p:spPr bwMode="auto">
          <a:xfrm flipH="1">
            <a:off x="1752600" y="4343400"/>
            <a:ext cx="838200" cy="1219200"/>
          </a:xfrm>
          <a:prstGeom prst="line">
            <a:avLst/>
          </a:prstGeom>
          <a:noFill/>
          <a:ln w="38100">
            <a:solidFill>
              <a:schemeClr val="tx1"/>
            </a:solidFill>
            <a:round/>
            <a:headEnd/>
            <a:tailEnd type="triangle" w="med" len="med"/>
          </a:ln>
          <a:effectLst/>
        </p:spPr>
        <p:txBody>
          <a:bodyPr/>
          <a:lstStyle/>
          <a:p>
            <a:endParaRPr lang="ja-JP" altLang="en-US"/>
          </a:p>
        </p:txBody>
      </p:sp>
      <p:sp>
        <p:nvSpPr>
          <p:cNvPr id="1161241" name="Line 2073"/>
          <p:cNvSpPr>
            <a:spLocks noChangeShapeType="1"/>
          </p:cNvSpPr>
          <p:nvPr/>
        </p:nvSpPr>
        <p:spPr bwMode="auto">
          <a:xfrm flipH="1">
            <a:off x="1828800" y="4114800"/>
            <a:ext cx="762000" cy="533400"/>
          </a:xfrm>
          <a:prstGeom prst="line">
            <a:avLst/>
          </a:prstGeom>
          <a:noFill/>
          <a:ln w="38100">
            <a:solidFill>
              <a:schemeClr val="tx1"/>
            </a:solidFill>
            <a:round/>
            <a:headEnd/>
            <a:tailEnd type="triangle" w="med" len="med"/>
          </a:ln>
          <a:effectLst/>
        </p:spPr>
        <p:txBody>
          <a:bodyPr/>
          <a:lstStyle/>
          <a:p>
            <a:endParaRPr lang="ja-JP" altLang="en-US"/>
          </a:p>
        </p:txBody>
      </p:sp>
      <p:sp>
        <p:nvSpPr>
          <p:cNvPr id="1161242" name="Line 2074"/>
          <p:cNvSpPr>
            <a:spLocks noChangeShapeType="1"/>
          </p:cNvSpPr>
          <p:nvPr/>
        </p:nvSpPr>
        <p:spPr bwMode="auto">
          <a:xfrm flipH="1" flipV="1">
            <a:off x="1371600" y="3581400"/>
            <a:ext cx="1219200" cy="381000"/>
          </a:xfrm>
          <a:prstGeom prst="line">
            <a:avLst/>
          </a:prstGeom>
          <a:noFill/>
          <a:ln w="38100">
            <a:solidFill>
              <a:schemeClr val="tx1"/>
            </a:solidFill>
            <a:round/>
            <a:headEnd/>
            <a:tailEnd type="triangle" w="med" len="med"/>
          </a:ln>
          <a:effectLst/>
        </p:spPr>
        <p:txBody>
          <a:bodyPr/>
          <a:lstStyle/>
          <a:p>
            <a:endParaRPr lang="ja-JP" altLang="en-US"/>
          </a:p>
        </p:txBody>
      </p:sp>
      <p:sp>
        <p:nvSpPr>
          <p:cNvPr id="1161243" name="Line 2075"/>
          <p:cNvSpPr>
            <a:spLocks noChangeShapeType="1"/>
          </p:cNvSpPr>
          <p:nvPr/>
        </p:nvSpPr>
        <p:spPr bwMode="auto">
          <a:xfrm flipH="1">
            <a:off x="1295400" y="5029200"/>
            <a:ext cx="76200" cy="533400"/>
          </a:xfrm>
          <a:prstGeom prst="line">
            <a:avLst/>
          </a:prstGeom>
          <a:noFill/>
          <a:ln w="38100">
            <a:solidFill>
              <a:schemeClr val="tx1"/>
            </a:solidFill>
            <a:round/>
            <a:headEnd/>
            <a:tailEnd type="triangle" w="med" len="med"/>
          </a:ln>
          <a:effectLst/>
        </p:spPr>
        <p:txBody>
          <a:bodyPr/>
          <a:lstStyle/>
          <a:p>
            <a:endParaRPr lang="ja-JP" altLang="en-US"/>
          </a:p>
        </p:txBody>
      </p:sp>
      <p:sp>
        <p:nvSpPr>
          <p:cNvPr id="1161244" name="Line 2076"/>
          <p:cNvSpPr>
            <a:spLocks noChangeShapeType="1"/>
          </p:cNvSpPr>
          <p:nvPr/>
        </p:nvSpPr>
        <p:spPr bwMode="auto">
          <a:xfrm flipH="1" flipV="1">
            <a:off x="1981200" y="5943600"/>
            <a:ext cx="1447800" cy="304800"/>
          </a:xfrm>
          <a:prstGeom prst="line">
            <a:avLst/>
          </a:prstGeom>
          <a:noFill/>
          <a:ln w="38100">
            <a:solidFill>
              <a:schemeClr val="tx1"/>
            </a:solidFill>
            <a:round/>
            <a:headEnd/>
            <a:tailEnd type="triangle" w="med" len="med"/>
          </a:ln>
          <a:effectLst/>
        </p:spPr>
        <p:txBody>
          <a:bodyPr/>
          <a:lstStyle/>
          <a:p>
            <a:endParaRPr lang="ja-JP" altLang="en-US"/>
          </a:p>
        </p:txBody>
      </p:sp>
      <p:sp>
        <p:nvSpPr>
          <p:cNvPr id="1161245" name="Line 2077"/>
          <p:cNvSpPr>
            <a:spLocks noChangeShapeType="1"/>
          </p:cNvSpPr>
          <p:nvPr/>
        </p:nvSpPr>
        <p:spPr bwMode="auto">
          <a:xfrm flipH="1" flipV="1">
            <a:off x="1981200" y="6248400"/>
            <a:ext cx="1828800" cy="304800"/>
          </a:xfrm>
          <a:prstGeom prst="line">
            <a:avLst/>
          </a:prstGeom>
          <a:noFill/>
          <a:ln w="38100">
            <a:solidFill>
              <a:schemeClr val="tx1"/>
            </a:solidFill>
            <a:round/>
            <a:headEnd/>
            <a:tailEnd type="triangle" w="med" len="med"/>
          </a:ln>
          <a:effectLst/>
        </p:spPr>
        <p:txBody>
          <a:bodyPr/>
          <a:lstStyle/>
          <a:p>
            <a:endParaRPr lang="ja-JP" altLang="en-US"/>
          </a:p>
        </p:txBody>
      </p:sp>
      <p:sp>
        <p:nvSpPr>
          <p:cNvPr id="1161246" name="Line 2078"/>
          <p:cNvSpPr>
            <a:spLocks noChangeShapeType="1"/>
          </p:cNvSpPr>
          <p:nvPr/>
        </p:nvSpPr>
        <p:spPr bwMode="auto">
          <a:xfrm flipH="1">
            <a:off x="4648200" y="5867400"/>
            <a:ext cx="1600200" cy="685800"/>
          </a:xfrm>
          <a:prstGeom prst="line">
            <a:avLst/>
          </a:prstGeom>
          <a:noFill/>
          <a:ln w="38100">
            <a:solidFill>
              <a:schemeClr val="tx1"/>
            </a:solidFill>
            <a:round/>
            <a:headEnd/>
            <a:tailEnd/>
          </a:ln>
          <a:effectLst/>
        </p:spPr>
        <p:txBody>
          <a:bodyPr/>
          <a:lstStyle/>
          <a:p>
            <a:endParaRPr lang="ja-JP" altLang="en-US"/>
          </a:p>
        </p:txBody>
      </p:sp>
      <p:sp>
        <p:nvSpPr>
          <p:cNvPr id="1161247" name="Line 2079"/>
          <p:cNvSpPr>
            <a:spLocks noChangeShapeType="1"/>
          </p:cNvSpPr>
          <p:nvPr/>
        </p:nvSpPr>
        <p:spPr bwMode="auto">
          <a:xfrm flipH="1">
            <a:off x="3810000" y="6553200"/>
            <a:ext cx="838200" cy="0"/>
          </a:xfrm>
          <a:prstGeom prst="line">
            <a:avLst/>
          </a:prstGeom>
          <a:noFill/>
          <a:ln w="38100">
            <a:solidFill>
              <a:schemeClr val="tx1"/>
            </a:solidFill>
            <a:round/>
            <a:headEnd/>
            <a:tailEnd/>
          </a:ln>
          <a:effectLst/>
        </p:spPr>
        <p:txBody>
          <a:bodyPr/>
          <a:lstStyle/>
          <a:p>
            <a:endParaRPr lang="ja-JP" altLang="en-US"/>
          </a:p>
        </p:txBody>
      </p:sp>
      <p:sp>
        <p:nvSpPr>
          <p:cNvPr id="1161248" name="Line 2080"/>
          <p:cNvSpPr>
            <a:spLocks noChangeShapeType="1"/>
          </p:cNvSpPr>
          <p:nvPr/>
        </p:nvSpPr>
        <p:spPr bwMode="auto">
          <a:xfrm>
            <a:off x="1143000" y="3581400"/>
            <a:ext cx="76200" cy="762000"/>
          </a:xfrm>
          <a:prstGeom prst="line">
            <a:avLst/>
          </a:prstGeom>
          <a:noFill/>
          <a:ln w="38100">
            <a:solidFill>
              <a:schemeClr val="tx1"/>
            </a:solidFill>
            <a:round/>
            <a:headEnd/>
            <a:tailEnd type="triangle" w="med" len="med"/>
          </a:ln>
          <a:effectLst/>
        </p:spPr>
        <p:txBody>
          <a:bodyPr/>
          <a:lstStyle/>
          <a:p>
            <a:endParaRPr lang="ja-JP" altLang="en-US"/>
          </a:p>
        </p:txBody>
      </p:sp>
      <p:sp>
        <p:nvSpPr>
          <p:cNvPr id="1161249" name="Line 2081"/>
          <p:cNvSpPr>
            <a:spLocks noChangeShapeType="1"/>
          </p:cNvSpPr>
          <p:nvPr/>
        </p:nvSpPr>
        <p:spPr bwMode="auto">
          <a:xfrm flipH="1" flipV="1">
            <a:off x="1828800" y="4876800"/>
            <a:ext cx="685800" cy="304800"/>
          </a:xfrm>
          <a:prstGeom prst="line">
            <a:avLst/>
          </a:prstGeom>
          <a:noFill/>
          <a:ln w="38100">
            <a:solidFill>
              <a:schemeClr val="tx1"/>
            </a:solidFill>
            <a:round/>
            <a:headEnd type="triangle" w="med" len="med"/>
            <a:tailEnd type="triangle" w="med" len="med"/>
          </a:ln>
          <a:effectLst/>
        </p:spPr>
        <p:txBody>
          <a:bodyPr/>
          <a:lstStyle/>
          <a:p>
            <a:endParaRPr lang="ja-JP" altLang="en-US"/>
          </a:p>
        </p:txBody>
      </p:sp>
      <p:sp>
        <p:nvSpPr>
          <p:cNvPr id="1161250" name="Line 2082"/>
          <p:cNvSpPr>
            <a:spLocks noChangeShapeType="1"/>
          </p:cNvSpPr>
          <p:nvPr/>
        </p:nvSpPr>
        <p:spPr bwMode="auto">
          <a:xfrm flipH="1">
            <a:off x="4343400" y="3505200"/>
            <a:ext cx="2057400" cy="1524000"/>
          </a:xfrm>
          <a:prstGeom prst="line">
            <a:avLst/>
          </a:prstGeom>
          <a:noFill/>
          <a:ln w="38100">
            <a:solidFill>
              <a:schemeClr val="tx1"/>
            </a:solidFill>
            <a:round/>
            <a:headEnd/>
            <a:tailEnd type="triangle" w="med" len="med"/>
          </a:ln>
          <a:effectLst/>
        </p:spPr>
        <p:txBody>
          <a:bodyPr/>
          <a:lstStyle/>
          <a:p>
            <a:endParaRPr lang="ja-JP" altLang="en-US"/>
          </a:p>
        </p:txBody>
      </p:sp>
      <p:sp>
        <p:nvSpPr>
          <p:cNvPr id="1161251" name="Line 2083"/>
          <p:cNvSpPr>
            <a:spLocks noChangeShapeType="1"/>
          </p:cNvSpPr>
          <p:nvPr/>
        </p:nvSpPr>
        <p:spPr bwMode="auto">
          <a:xfrm flipH="1" flipV="1">
            <a:off x="4191000" y="4419600"/>
            <a:ext cx="1066800" cy="1066800"/>
          </a:xfrm>
          <a:prstGeom prst="line">
            <a:avLst/>
          </a:prstGeom>
          <a:noFill/>
          <a:ln w="38100">
            <a:solidFill>
              <a:schemeClr val="tx1"/>
            </a:solidFill>
            <a:round/>
            <a:headEnd/>
            <a:tailEnd type="triangle" w="med" len="med"/>
          </a:ln>
          <a:effectLst/>
        </p:spPr>
        <p:txBody>
          <a:bodyPr/>
          <a:lstStyle/>
          <a:p>
            <a:endParaRPr lang="ja-JP" altLang="en-US"/>
          </a:p>
        </p:txBody>
      </p:sp>
      <p:sp>
        <p:nvSpPr>
          <p:cNvPr id="1161252" name="Line 2084"/>
          <p:cNvSpPr>
            <a:spLocks noChangeShapeType="1"/>
          </p:cNvSpPr>
          <p:nvPr/>
        </p:nvSpPr>
        <p:spPr bwMode="auto">
          <a:xfrm flipH="1">
            <a:off x="4800600" y="5486400"/>
            <a:ext cx="457200" cy="533400"/>
          </a:xfrm>
          <a:prstGeom prst="line">
            <a:avLst/>
          </a:prstGeom>
          <a:noFill/>
          <a:ln w="38100">
            <a:solidFill>
              <a:schemeClr val="tx1"/>
            </a:solidFill>
            <a:round/>
            <a:headEnd/>
            <a:tailEnd/>
          </a:ln>
          <a:effectLst/>
        </p:spPr>
        <p:txBody>
          <a:bodyPr/>
          <a:lstStyle/>
          <a:p>
            <a:endParaRPr lang="ja-JP" altLang="en-US"/>
          </a:p>
        </p:txBody>
      </p:sp>
      <p:sp>
        <p:nvSpPr>
          <p:cNvPr id="38" name="フッター プレースホルダ 3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9E85F986-C1B4-494A-B28C-EF4E23C98FCB}" type="slidenum">
              <a:rPr lang="ja-JP" altLang="en-US"/>
              <a:pPr/>
              <a:t>154</a:t>
            </a:fld>
            <a:endParaRPr lang="ja-JP" altLang="en-US"/>
          </a:p>
        </p:txBody>
      </p:sp>
      <p:sp>
        <p:nvSpPr>
          <p:cNvPr id="172034" name="Rectangle 1026"/>
          <p:cNvSpPr>
            <a:spLocks noGrp="1" noChangeArrowheads="1"/>
          </p:cNvSpPr>
          <p:nvPr>
            <p:ph type="title"/>
          </p:nvPr>
        </p:nvSpPr>
        <p:spPr/>
        <p:txBody>
          <a:bodyPr/>
          <a:lstStyle/>
          <a:p>
            <a:r>
              <a:rPr lang="ja-JP" altLang="en-US"/>
              <a:t>モジュールの凝集度と結合度</a:t>
            </a:r>
          </a:p>
        </p:txBody>
      </p:sp>
      <p:sp>
        <p:nvSpPr>
          <p:cNvPr id="172035" name="Rectangle 1027"/>
          <p:cNvSpPr>
            <a:spLocks noGrp="1" noChangeArrowheads="1"/>
          </p:cNvSpPr>
          <p:nvPr>
            <p:ph type="body" idx="1"/>
          </p:nvPr>
        </p:nvSpPr>
        <p:spPr/>
        <p:txBody>
          <a:bodyPr/>
          <a:lstStyle/>
          <a:p>
            <a:r>
              <a:rPr lang="ja-JP" altLang="en-US" dirty="0"/>
              <a:t>凝集度 (</a:t>
            </a:r>
            <a:r>
              <a:rPr lang="en-US" altLang="ja-JP" dirty="0"/>
              <a:t>cohesion) : </a:t>
            </a:r>
            <a:r>
              <a:rPr lang="ja-JP" altLang="en-US" dirty="0"/>
              <a:t>強度(</a:t>
            </a:r>
            <a:r>
              <a:rPr lang="en-US" altLang="ja-JP" dirty="0"/>
              <a:t>strength)</a:t>
            </a:r>
          </a:p>
          <a:p>
            <a:pPr lvl="1"/>
            <a:r>
              <a:rPr lang="ja-JP" altLang="en-US" dirty="0"/>
              <a:t>各モジュール内の</a:t>
            </a:r>
            <a:r>
              <a:rPr lang="ja-JP" altLang="en-US" dirty="0" smtClean="0"/>
              <a:t>関連性</a:t>
            </a:r>
            <a:endParaRPr lang="en-US" altLang="ja-JP" dirty="0" smtClean="0"/>
          </a:p>
          <a:p>
            <a:r>
              <a:rPr lang="ja-JP" altLang="en-US" dirty="0" smtClean="0"/>
              <a:t>結合度 </a:t>
            </a:r>
            <a:r>
              <a:rPr lang="ja-JP" altLang="en-US" dirty="0"/>
              <a:t>(</a:t>
            </a:r>
            <a:r>
              <a:rPr lang="en-US" altLang="ja-JP" dirty="0">
                <a:solidFill>
                  <a:srgbClr val="000000"/>
                </a:solidFill>
              </a:rPr>
              <a:t>coupling</a:t>
            </a:r>
            <a:r>
              <a:rPr lang="ja-JP" altLang="en-US" dirty="0"/>
              <a:t>)</a:t>
            </a:r>
          </a:p>
          <a:p>
            <a:pPr lvl="1"/>
            <a:r>
              <a:rPr lang="ja-JP" altLang="en-US" dirty="0"/>
              <a:t>モジュール間の</a:t>
            </a:r>
            <a:r>
              <a:rPr lang="ja-JP" altLang="en-US" dirty="0" smtClean="0"/>
              <a:t>関連性</a:t>
            </a:r>
            <a:endParaRPr lang="ja-JP" altLang="en-US" dirty="0"/>
          </a:p>
        </p:txBody>
      </p:sp>
    </p:spTree>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3E24EC81-0D5C-4B99-B981-460489120F36}" type="slidenum">
              <a:rPr lang="en-US" altLang="ja-JP"/>
              <a:pPr/>
              <a:t>155</a:t>
            </a:fld>
            <a:endParaRPr lang="en-US" altLang="ja-JP"/>
          </a:p>
        </p:txBody>
      </p:sp>
      <p:sp>
        <p:nvSpPr>
          <p:cNvPr id="1159170" name="Rectangle 2"/>
          <p:cNvSpPr>
            <a:spLocks noGrp="1" noChangeArrowheads="1"/>
          </p:cNvSpPr>
          <p:nvPr>
            <p:ph type="title"/>
          </p:nvPr>
        </p:nvSpPr>
        <p:spPr/>
        <p:txBody>
          <a:bodyPr/>
          <a:lstStyle/>
          <a:p>
            <a:r>
              <a:rPr kumimoji="0" lang="ja-JP" altLang="en-US" sz="3600">
                <a:solidFill>
                  <a:srgbClr val="000000"/>
                </a:solidFill>
                <a:latin typeface="平成角ゴシック W5" charset="-128"/>
              </a:rPr>
              <a:t>モジュール性の原則 </a:t>
            </a:r>
            <a:r>
              <a:rPr lang="en-US" altLang="ja-JP" sz="2000" b="1">
                <a:solidFill>
                  <a:srgbClr val="F3591B"/>
                </a:solidFill>
              </a:rPr>
              <a:t>(</a:t>
            </a:r>
            <a:r>
              <a:rPr lang="ja-JP" altLang="en-US" sz="2000" b="1">
                <a:solidFill>
                  <a:srgbClr val="F3591B"/>
                </a:solidFill>
              </a:rPr>
              <a:t>参考</a:t>
            </a:r>
            <a:r>
              <a:rPr lang="en-US" altLang="ja-JP" sz="2000" b="1">
                <a:solidFill>
                  <a:srgbClr val="F3591B"/>
                </a:solidFill>
              </a:rPr>
              <a:t>)</a:t>
            </a:r>
          </a:p>
        </p:txBody>
      </p:sp>
      <p:sp>
        <p:nvSpPr>
          <p:cNvPr id="1159171" name="Rectangle 3"/>
          <p:cNvSpPr>
            <a:spLocks noGrp="1" noChangeArrowheads="1"/>
          </p:cNvSpPr>
          <p:nvPr>
            <p:ph type="body" idx="1"/>
          </p:nvPr>
        </p:nvSpPr>
        <p:spPr>
          <a:xfrm>
            <a:off x="457200" y="1885950"/>
            <a:ext cx="8229600" cy="4210050"/>
          </a:xfrm>
        </p:spPr>
        <p:txBody>
          <a:bodyPr/>
          <a:lstStyle/>
          <a:p>
            <a:r>
              <a:rPr kumimoji="0" lang="ja-JP" altLang="en-US" sz="3600">
                <a:solidFill>
                  <a:srgbClr val="000000"/>
                </a:solidFill>
              </a:rPr>
              <a:t>高凝集度 </a:t>
            </a:r>
            <a:r>
              <a:rPr kumimoji="0" lang="en-US" altLang="ja-JP" sz="3600">
                <a:solidFill>
                  <a:srgbClr val="000000"/>
                </a:solidFill>
              </a:rPr>
              <a:t>(heigh cohesion) </a:t>
            </a:r>
          </a:p>
          <a:p>
            <a:r>
              <a:rPr kumimoji="0" lang="ja-JP" altLang="en-US" sz="3600">
                <a:solidFill>
                  <a:srgbClr val="000000"/>
                </a:solidFill>
              </a:rPr>
              <a:t>低結合度 </a:t>
            </a:r>
            <a:r>
              <a:rPr kumimoji="0" lang="en-US" altLang="ja-JP" sz="3600">
                <a:solidFill>
                  <a:srgbClr val="000000"/>
                </a:solidFill>
              </a:rPr>
              <a:t>(low coupling)</a:t>
            </a:r>
          </a:p>
        </p:txBody>
      </p:sp>
      <p:pic>
        <p:nvPicPr>
          <p:cNvPr id="1159213" name="Picture 45" descr="http://www.duo.co.jp/images/column/fig/30grasp_pattern_02.gif"/>
          <p:cNvPicPr>
            <a:picLocks noChangeAspect="1" noChangeArrowheads="1"/>
          </p:cNvPicPr>
          <p:nvPr/>
        </p:nvPicPr>
        <p:blipFill>
          <a:blip r:embed="rId3"/>
          <a:srcRect/>
          <a:stretch>
            <a:fillRect/>
          </a:stretch>
        </p:blipFill>
        <p:spPr bwMode="auto">
          <a:xfrm>
            <a:off x="3810000" y="3233738"/>
            <a:ext cx="4095750" cy="3624262"/>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高凝集 </a:t>
            </a:r>
            <a:r>
              <a:rPr lang="en-US" altLang="ja-JP" dirty="0" smtClean="0"/>
              <a:t>(high cohesion) </a:t>
            </a:r>
            <a:r>
              <a:rPr lang="ja-JP" altLang="en-US" dirty="0" smtClean="0"/>
              <a:t>かつ</a:t>
            </a:r>
            <a:r>
              <a:rPr lang="en-US" altLang="ja-JP" dirty="0" smtClean="0"/>
              <a:t/>
            </a:r>
            <a:br>
              <a:rPr lang="en-US" altLang="ja-JP" dirty="0" smtClean="0"/>
            </a:br>
            <a:r>
              <a:rPr lang="ja-JP" altLang="en-US" dirty="0" smtClean="0"/>
              <a:t> 疎結合 </a:t>
            </a:r>
            <a:r>
              <a:rPr lang="en-US" altLang="ja-JP" dirty="0" smtClean="0"/>
              <a:t>(low coupling)</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高凝集 </a:t>
            </a:r>
            <a:r>
              <a:rPr lang="en-US" altLang="ja-JP" dirty="0" smtClean="0"/>
              <a:t>(high cohesion) </a:t>
            </a:r>
          </a:p>
          <a:p>
            <a:pPr lvl="1"/>
            <a:r>
              <a:rPr lang="ja-JP" altLang="en-US" dirty="0" smtClean="0"/>
              <a:t>クラスは一つの明確な目的と名前を持ち、不整合のない首尾一貫した中身を持っているべき。</a:t>
            </a:r>
          </a:p>
          <a:p>
            <a:r>
              <a:rPr lang="ja-JP" altLang="en-US" dirty="0" smtClean="0"/>
              <a:t>疎結合 </a:t>
            </a:r>
            <a:r>
              <a:rPr lang="en-US" altLang="ja-JP" dirty="0" smtClean="0"/>
              <a:t>(low coupling)</a:t>
            </a:r>
          </a:p>
          <a:p>
            <a:pPr lvl="1"/>
            <a:r>
              <a:rPr lang="ja-JP" altLang="en-US" dirty="0" smtClean="0"/>
              <a:t>クラスは単純なインタフェイスを持ち、関係のないクラスとは出来るだけ話さないようにすべき。</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156</a:t>
            </a:fld>
            <a:endParaRPr kumimoji="1" lang="ja-JP" altLang="en-US"/>
          </a:p>
        </p:txBody>
      </p:sp>
    </p:spTree>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DD381F87-77AC-4221-9A49-FE595E6305E5}" type="slidenum">
              <a:rPr lang="ja-JP" altLang="en-US"/>
              <a:pPr/>
              <a:t>157</a:t>
            </a:fld>
            <a:endParaRPr lang="ja-JP" altLang="en-US"/>
          </a:p>
        </p:txBody>
      </p:sp>
      <p:sp>
        <p:nvSpPr>
          <p:cNvPr id="173058" name="Rectangle 1026"/>
          <p:cNvSpPr>
            <a:spLocks noGrp="1" noChangeArrowheads="1"/>
          </p:cNvSpPr>
          <p:nvPr>
            <p:ph type="title"/>
          </p:nvPr>
        </p:nvSpPr>
        <p:spPr/>
        <p:txBody>
          <a:bodyPr/>
          <a:lstStyle/>
          <a:p>
            <a:r>
              <a:rPr lang="ja-JP" altLang="en-US"/>
              <a:t>凝集度</a:t>
            </a:r>
          </a:p>
        </p:txBody>
      </p:sp>
      <p:sp>
        <p:nvSpPr>
          <p:cNvPr id="173059" name="Rectangle 1027"/>
          <p:cNvSpPr>
            <a:spLocks noGrp="1" noChangeArrowheads="1"/>
          </p:cNvSpPr>
          <p:nvPr>
            <p:ph type="body" idx="1"/>
          </p:nvPr>
        </p:nvSpPr>
        <p:spPr>
          <a:xfrm>
            <a:off x="1182688" y="1828800"/>
            <a:ext cx="7772400" cy="4303713"/>
          </a:xfrm>
        </p:spPr>
        <p:txBody>
          <a:bodyPr>
            <a:normAutofit lnSpcReduction="10000"/>
          </a:bodyPr>
          <a:lstStyle/>
          <a:p>
            <a:pPr marL="609600" indent="-609600">
              <a:lnSpc>
                <a:spcPct val="90000"/>
              </a:lnSpc>
              <a:buFont typeface="Wingdings" pitchFamily="2" charset="2"/>
              <a:buAutoNum type="arabicPeriod"/>
            </a:pPr>
            <a:r>
              <a:rPr lang="ja-JP" altLang="en-US" sz="2000"/>
              <a:t>暗号的凝集度</a:t>
            </a:r>
          </a:p>
          <a:p>
            <a:pPr marL="990600" lvl="1" indent="-533400">
              <a:lnSpc>
                <a:spcPct val="90000"/>
              </a:lnSpc>
            </a:pPr>
            <a:r>
              <a:rPr lang="ja-JP" altLang="en-US" sz="1800"/>
              <a:t>機能を定義することすらできない</a:t>
            </a:r>
          </a:p>
          <a:p>
            <a:pPr marL="609600" indent="-609600">
              <a:lnSpc>
                <a:spcPct val="90000"/>
              </a:lnSpc>
              <a:buFont typeface="Wingdings" pitchFamily="2" charset="2"/>
              <a:buAutoNum type="arabicPeriod"/>
            </a:pPr>
            <a:r>
              <a:rPr lang="ja-JP" altLang="en-US" sz="2000"/>
              <a:t>論理的凝集度</a:t>
            </a:r>
          </a:p>
          <a:p>
            <a:pPr marL="990600" lvl="1" indent="-533400">
              <a:lnSpc>
                <a:spcPct val="90000"/>
              </a:lnSpc>
            </a:pPr>
            <a:r>
              <a:rPr lang="ja-JP" altLang="en-US" sz="1800"/>
              <a:t>呼び出しモジュールによって選択され実行</a:t>
            </a:r>
          </a:p>
          <a:p>
            <a:pPr marL="609600" indent="-609600">
              <a:lnSpc>
                <a:spcPct val="90000"/>
              </a:lnSpc>
              <a:buFont typeface="Wingdings" pitchFamily="2" charset="2"/>
              <a:buAutoNum type="arabicPeriod"/>
            </a:pPr>
            <a:r>
              <a:rPr lang="ja-JP" altLang="en-US" sz="2000"/>
              <a:t>時間的凝集度</a:t>
            </a:r>
          </a:p>
          <a:p>
            <a:pPr marL="990600" lvl="1" indent="-533400">
              <a:lnSpc>
                <a:spcPct val="90000"/>
              </a:lnSpc>
            </a:pPr>
            <a:r>
              <a:rPr lang="ja-JP" altLang="en-US" sz="1800"/>
              <a:t>関連の少ない幾つかの機能を逐次的に実行</a:t>
            </a:r>
          </a:p>
          <a:p>
            <a:pPr marL="609600" indent="-609600">
              <a:lnSpc>
                <a:spcPct val="90000"/>
              </a:lnSpc>
              <a:buFont typeface="Wingdings" pitchFamily="2" charset="2"/>
              <a:buAutoNum type="arabicPeriod"/>
            </a:pPr>
            <a:r>
              <a:rPr lang="ja-JP" altLang="en-US" sz="2000"/>
              <a:t>手順的凝集度</a:t>
            </a:r>
          </a:p>
          <a:p>
            <a:pPr marL="990600" lvl="1" indent="-533400">
              <a:lnSpc>
                <a:spcPct val="90000"/>
              </a:lnSpc>
            </a:pPr>
            <a:r>
              <a:rPr lang="ja-JP" altLang="en-US" sz="1800"/>
              <a:t>仕様によって定められた関連の少ない複数の機能を逐次的に実行</a:t>
            </a:r>
          </a:p>
          <a:p>
            <a:pPr marL="609600" indent="-609600">
              <a:lnSpc>
                <a:spcPct val="90000"/>
              </a:lnSpc>
              <a:buFont typeface="Wingdings" pitchFamily="2" charset="2"/>
              <a:buAutoNum type="arabicPeriod"/>
            </a:pPr>
            <a:r>
              <a:rPr lang="ja-JP" altLang="en-US" sz="2000"/>
              <a:t>連絡的凝集度</a:t>
            </a:r>
          </a:p>
          <a:p>
            <a:pPr marL="990600" lvl="1" indent="-533400">
              <a:lnSpc>
                <a:spcPct val="90000"/>
              </a:lnSpc>
            </a:pPr>
            <a:r>
              <a:rPr lang="ja-JP" altLang="en-US" sz="1800"/>
              <a:t>データに関連のある複数の機能を逐次的に実行</a:t>
            </a:r>
          </a:p>
          <a:p>
            <a:pPr marL="609600" indent="-609600">
              <a:lnSpc>
                <a:spcPct val="90000"/>
              </a:lnSpc>
              <a:buFont typeface="Wingdings" pitchFamily="2" charset="2"/>
              <a:buAutoNum type="arabicPeriod"/>
            </a:pPr>
            <a:r>
              <a:rPr lang="ja-JP" altLang="en-US" sz="2000"/>
              <a:t>機能的凝集度</a:t>
            </a:r>
          </a:p>
          <a:p>
            <a:pPr marL="990600" lvl="1" indent="-533400">
              <a:lnSpc>
                <a:spcPct val="90000"/>
              </a:lnSpc>
            </a:pPr>
            <a:r>
              <a:rPr lang="ja-JP" altLang="en-US" sz="1800"/>
              <a:t>固有の機能を実行</a:t>
            </a:r>
          </a:p>
          <a:p>
            <a:pPr marL="609600" indent="-609600">
              <a:lnSpc>
                <a:spcPct val="90000"/>
              </a:lnSpc>
              <a:buFont typeface="Wingdings" pitchFamily="2" charset="2"/>
              <a:buAutoNum type="arabicPeriod"/>
            </a:pPr>
            <a:r>
              <a:rPr lang="ja-JP" altLang="en-US" sz="2000"/>
              <a:t>情報的凝集度</a:t>
            </a:r>
          </a:p>
          <a:p>
            <a:pPr marL="990600" lvl="1" indent="-533400">
              <a:lnSpc>
                <a:spcPct val="90000"/>
              </a:lnSpc>
            </a:pPr>
            <a:r>
              <a:rPr lang="ja-JP" altLang="en-US" sz="1800"/>
              <a:t>概念・データ構造・資源などを隔離</a:t>
            </a:r>
          </a:p>
        </p:txBody>
      </p:sp>
    </p:spTree>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782566E4-CAE2-4040-9FBA-A46BD63AE809}" type="slidenum">
              <a:rPr lang="ja-JP" altLang="en-US"/>
              <a:pPr/>
              <a:t>158</a:t>
            </a:fld>
            <a:endParaRPr lang="ja-JP" altLang="en-US"/>
          </a:p>
        </p:txBody>
      </p:sp>
      <p:sp>
        <p:nvSpPr>
          <p:cNvPr id="174082" name="Rectangle 1026"/>
          <p:cNvSpPr>
            <a:spLocks noGrp="1" noChangeArrowheads="1"/>
          </p:cNvSpPr>
          <p:nvPr>
            <p:ph type="title"/>
          </p:nvPr>
        </p:nvSpPr>
        <p:spPr/>
        <p:txBody>
          <a:bodyPr/>
          <a:lstStyle/>
          <a:p>
            <a:r>
              <a:rPr lang="ja-JP" altLang="en-US"/>
              <a:t>結合度</a:t>
            </a:r>
          </a:p>
        </p:txBody>
      </p:sp>
      <p:sp>
        <p:nvSpPr>
          <p:cNvPr id="174083" name="Rectangle 1027"/>
          <p:cNvSpPr>
            <a:spLocks noGrp="1" noChangeArrowheads="1"/>
          </p:cNvSpPr>
          <p:nvPr>
            <p:ph type="body" idx="1"/>
          </p:nvPr>
        </p:nvSpPr>
        <p:spPr>
          <a:xfrm>
            <a:off x="1182688" y="1905000"/>
            <a:ext cx="7772400" cy="4227513"/>
          </a:xfrm>
        </p:spPr>
        <p:txBody>
          <a:bodyPr/>
          <a:lstStyle/>
          <a:p>
            <a:pPr marL="609600" indent="-609600">
              <a:lnSpc>
                <a:spcPct val="90000"/>
              </a:lnSpc>
              <a:buFont typeface="Wingdings" pitchFamily="2" charset="2"/>
              <a:buAutoNum type="arabicPeriod"/>
            </a:pPr>
            <a:r>
              <a:rPr lang="ja-JP" altLang="en-US" sz="2000"/>
              <a:t>内容結合</a:t>
            </a:r>
          </a:p>
          <a:p>
            <a:pPr marL="990600" lvl="1" indent="-533400">
              <a:lnSpc>
                <a:spcPct val="90000"/>
              </a:lnSpc>
            </a:pPr>
            <a:r>
              <a:rPr lang="ja-JP" altLang="en-US" sz="1800"/>
              <a:t>1つが他の内部を「直接」参照</a:t>
            </a:r>
          </a:p>
          <a:p>
            <a:pPr marL="609600" indent="-609600">
              <a:lnSpc>
                <a:spcPct val="90000"/>
              </a:lnSpc>
              <a:buFont typeface="Wingdings" pitchFamily="2" charset="2"/>
              <a:buAutoNum type="arabicPeriod"/>
            </a:pPr>
            <a:r>
              <a:rPr lang="ja-JP" altLang="en-US" sz="2000"/>
              <a:t>共通結合</a:t>
            </a:r>
          </a:p>
          <a:p>
            <a:pPr marL="990600" lvl="1" indent="-533400">
              <a:lnSpc>
                <a:spcPct val="90000"/>
              </a:lnSpc>
            </a:pPr>
            <a:r>
              <a:rPr lang="ja-JP" altLang="en-US" sz="1600"/>
              <a:t>グローバル データ構造を参照するグループ</a:t>
            </a:r>
          </a:p>
          <a:p>
            <a:pPr marL="609600" indent="-609600">
              <a:lnSpc>
                <a:spcPct val="90000"/>
              </a:lnSpc>
              <a:buFont typeface="Wingdings" pitchFamily="2" charset="2"/>
              <a:buAutoNum type="arabicPeriod"/>
            </a:pPr>
            <a:r>
              <a:rPr lang="ja-JP" altLang="en-US" sz="2000"/>
              <a:t>外部結合</a:t>
            </a:r>
          </a:p>
          <a:p>
            <a:pPr marL="990600" lvl="1" indent="-533400">
              <a:lnSpc>
                <a:spcPct val="90000"/>
              </a:lnSpc>
            </a:pPr>
            <a:r>
              <a:rPr lang="ja-JP" altLang="en-US" sz="1600"/>
              <a:t>単一のグローバルデータを参照</a:t>
            </a:r>
          </a:p>
          <a:p>
            <a:pPr marL="609600" indent="-609600">
              <a:lnSpc>
                <a:spcPct val="90000"/>
              </a:lnSpc>
              <a:buFont typeface="Wingdings" pitchFamily="2" charset="2"/>
              <a:buAutoNum type="arabicPeriod"/>
            </a:pPr>
            <a:r>
              <a:rPr lang="ja-JP" altLang="en-US" sz="2000"/>
              <a:t>制御結合</a:t>
            </a:r>
          </a:p>
          <a:p>
            <a:pPr marL="990600" lvl="1" indent="-533400">
              <a:lnSpc>
                <a:spcPct val="90000"/>
              </a:lnSpc>
            </a:pPr>
            <a:r>
              <a:rPr lang="ja-JP" altLang="en-US" sz="1600"/>
              <a:t>他のモジュールの論理を制御</a:t>
            </a:r>
          </a:p>
          <a:p>
            <a:pPr marL="609600" indent="-609600">
              <a:lnSpc>
                <a:spcPct val="90000"/>
              </a:lnSpc>
              <a:buFont typeface="Wingdings" pitchFamily="2" charset="2"/>
              <a:buAutoNum type="arabicPeriod"/>
            </a:pPr>
            <a:r>
              <a:rPr lang="ja-JP" altLang="en-US" sz="2000"/>
              <a:t>スタンプ結合</a:t>
            </a:r>
          </a:p>
          <a:p>
            <a:pPr marL="990600" lvl="1" indent="-533400">
              <a:lnSpc>
                <a:spcPct val="90000"/>
              </a:lnSpc>
            </a:pPr>
            <a:r>
              <a:rPr lang="ja-JP" altLang="en-US" sz="1600"/>
              <a:t>モジュール間でやり取りするデータが不必要なデータを含んでいる</a:t>
            </a:r>
          </a:p>
          <a:p>
            <a:pPr marL="609600" indent="-609600">
              <a:lnSpc>
                <a:spcPct val="90000"/>
              </a:lnSpc>
              <a:buFont typeface="Wingdings" pitchFamily="2" charset="2"/>
              <a:buAutoNum type="arabicPeriod"/>
            </a:pPr>
            <a:r>
              <a:rPr lang="ja-JP" altLang="en-US" sz="2000"/>
              <a:t>データ結合</a:t>
            </a:r>
          </a:p>
          <a:p>
            <a:pPr marL="990600" lvl="1" indent="-533400">
              <a:lnSpc>
                <a:spcPct val="90000"/>
              </a:lnSpc>
            </a:pPr>
            <a:r>
              <a:rPr lang="ja-JP" altLang="en-US" sz="1600"/>
              <a:t>モジュール間のインタフェースデータが単一のデータ</a:t>
            </a:r>
          </a:p>
          <a:p>
            <a:pPr marL="609600" indent="-609600">
              <a:lnSpc>
                <a:spcPct val="90000"/>
              </a:lnSpc>
              <a:buFont typeface="Wingdings" pitchFamily="2" charset="2"/>
              <a:buAutoNum type="arabicPeriod"/>
            </a:pPr>
            <a:r>
              <a:rPr lang="ja-JP" altLang="en-US" sz="2000"/>
              <a:t>非直接結合 (分析において使用する)</a:t>
            </a:r>
          </a:p>
        </p:txBody>
      </p:sp>
    </p:spTree>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関心事の分離 </a:t>
            </a:r>
            <a:r>
              <a:rPr lang="en-US" altLang="ja-JP" dirty="0" smtClean="0"/>
              <a:t>(separation of concerns)</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dirty="0" smtClean="0"/>
              <a:t>複数の関心事が一つのクラスの中に混在しないようにする。或る関心事を局所的にする </a:t>
            </a:r>
            <a:r>
              <a:rPr lang="en-US" altLang="ja-JP" dirty="0" smtClean="0"/>
              <a:t>	</a:t>
            </a:r>
            <a:r>
              <a:rPr lang="ja-JP" altLang="en-US" dirty="0" smtClean="0"/>
              <a:t>他の関心事とは分けてカプセル化しておく</a:t>
            </a:r>
            <a:endParaRPr lang="en-US" altLang="ja-JP" dirty="0" smtClean="0"/>
          </a:p>
          <a:p>
            <a:pPr marL="342900" lvl="1" indent="-342900">
              <a:buFont typeface="Arial" pitchFamily="34" charset="0"/>
              <a:buChar char="•"/>
            </a:pPr>
            <a:r>
              <a:rPr lang="ja-JP" altLang="en-US" sz="3200" dirty="0" smtClean="0"/>
              <a:t>違うものは分ける ⇔ 同じものはかためる</a:t>
            </a:r>
            <a:endParaRPr lang="en-US" altLang="ja-JP" sz="3200" dirty="0" smtClean="0"/>
          </a:p>
          <a:p>
            <a:r>
              <a:rPr lang="ja-JP" altLang="en-US" dirty="0" smtClean="0"/>
              <a:t>例</a:t>
            </a:r>
            <a:r>
              <a:rPr lang="en-US" altLang="ja-JP" dirty="0" smtClean="0"/>
              <a:t>.</a:t>
            </a:r>
          </a:p>
          <a:p>
            <a:pPr lvl="1"/>
            <a:r>
              <a:rPr lang="ja-JP" altLang="en-US" dirty="0" smtClean="0"/>
              <a:t>関数で分割、クラスで分割、アスペクトを分割、レイヤで分割、</a:t>
            </a:r>
            <a:r>
              <a:rPr lang="en-US" altLang="ja-JP" dirty="0" smtClean="0"/>
              <a:t>M</a:t>
            </a:r>
            <a:r>
              <a:rPr lang="ja-JP" altLang="en-US" dirty="0" smtClean="0"/>
              <a:t>・</a:t>
            </a:r>
            <a:r>
              <a:rPr lang="en-US" altLang="ja-JP" dirty="0" smtClean="0"/>
              <a:t>V</a:t>
            </a:r>
            <a:r>
              <a:rPr lang="ja-JP" altLang="en-US" dirty="0" smtClean="0"/>
              <a:t>・</a:t>
            </a:r>
            <a:r>
              <a:rPr lang="en-US" altLang="ja-JP" dirty="0" smtClean="0"/>
              <a:t>C</a:t>
            </a:r>
            <a:r>
              <a:rPr lang="ja-JP" altLang="en-US" dirty="0" smtClean="0"/>
              <a:t> を分割、コンポーネントとして分割、固定部と可変部を分割</a:t>
            </a:r>
            <a:endParaRPr lang="en-US" altLang="ja-JP" dirty="0" smtClean="0"/>
          </a:p>
          <a:p>
            <a:pPr lvl="1"/>
            <a:r>
              <a:rPr lang="ja-JP" altLang="en-US" dirty="0" smtClean="0"/>
              <a:t>どの関心で分けるか</a:t>
            </a:r>
            <a:r>
              <a:rPr lang="en-US" altLang="ja-JP" dirty="0" smtClean="0"/>
              <a:t>?</a:t>
            </a:r>
          </a:p>
          <a:p>
            <a:pPr lvl="1"/>
            <a:endParaRPr lang="ja-JP" altLang="en-US" dirty="0" smtClean="0"/>
          </a:p>
          <a:p>
            <a:endParaRPr lang="ja-JP" altLang="en-US" dirty="0" smtClean="0"/>
          </a:p>
          <a:p>
            <a:endParaRPr lang="en-US" altLang="ja-JP" dirty="0" smtClean="0"/>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159</a:t>
            </a:fld>
            <a:endParaRPr kumimoji="1" lang="ja-JP"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B80A54E9-8C62-4011-8164-8FE8E4EE45C8}" type="slidenum">
              <a:rPr lang="en-US" altLang="ja-JP"/>
              <a:pPr/>
              <a:t>16</a:t>
            </a:fld>
            <a:endParaRPr lang="en-US" altLang="ja-JP"/>
          </a:p>
        </p:txBody>
      </p:sp>
      <p:sp>
        <p:nvSpPr>
          <p:cNvPr id="13314" name="Rectangle 2"/>
          <p:cNvSpPr>
            <a:spLocks noGrp="1" noChangeArrowheads="1"/>
          </p:cNvSpPr>
          <p:nvPr>
            <p:ph type="title"/>
          </p:nvPr>
        </p:nvSpPr>
        <p:spPr/>
        <p:txBody>
          <a:bodyPr/>
          <a:lstStyle/>
          <a:p>
            <a:r>
              <a:rPr kumimoji="0" lang="ja-JP" altLang="en-US" sz="3600">
                <a:solidFill>
                  <a:srgbClr val="000000"/>
                </a:solidFill>
                <a:latin typeface="平成角ゴシック W5" charset="-128"/>
              </a:rPr>
              <a:t>ソフトウェア危機の背景</a:t>
            </a:r>
          </a:p>
        </p:txBody>
      </p:sp>
      <p:sp>
        <p:nvSpPr>
          <p:cNvPr id="13315" name="Rectangle 3"/>
          <p:cNvSpPr>
            <a:spLocks noGrp="1" noChangeArrowheads="1"/>
          </p:cNvSpPr>
          <p:nvPr>
            <p:ph type="body" idx="1"/>
          </p:nvPr>
        </p:nvSpPr>
        <p:spPr/>
        <p:txBody>
          <a:bodyPr/>
          <a:lstStyle/>
          <a:p>
            <a:r>
              <a:rPr kumimoji="0" lang="ja-JP" altLang="en-US" sz="2800">
                <a:solidFill>
                  <a:srgbClr val="000000"/>
                </a:solidFill>
              </a:rPr>
              <a:t>変化するコンピュータ環境</a:t>
            </a:r>
          </a:p>
          <a:p>
            <a:pPr lvl="1"/>
            <a:r>
              <a:rPr kumimoji="0" lang="ja-JP" altLang="en-US" sz="2400">
                <a:solidFill>
                  <a:srgbClr val="000000"/>
                </a:solidFill>
              </a:rPr>
              <a:t>メモリ容量・ハードディスク容量が千倍に</a:t>
            </a:r>
          </a:p>
          <a:p>
            <a:r>
              <a:rPr kumimoji="0" lang="ja-JP" altLang="en-US" sz="2800">
                <a:solidFill>
                  <a:srgbClr val="000000"/>
                </a:solidFill>
              </a:rPr>
              <a:t>変化するソフトウェア環境</a:t>
            </a:r>
          </a:p>
          <a:p>
            <a:pPr lvl="1"/>
            <a:r>
              <a:rPr kumimoji="0" lang="ja-JP" altLang="en-US" sz="2400">
                <a:solidFill>
                  <a:srgbClr val="000000"/>
                </a:solidFill>
              </a:rPr>
              <a:t>ユーザーの多様化・適用業務の多様化</a:t>
            </a:r>
          </a:p>
        </p:txBody>
      </p:sp>
      <p:pic>
        <p:nvPicPr>
          <p:cNvPr id="13316" name="Picture 4" descr="D:\Documents and Settings\G_KOJIMA_FUJIO\Application Data\Microsoft\Media Catalog\Downloaded Clips\cl24\j0090603.wmf"/>
          <p:cNvPicPr>
            <a:picLocks noChangeAspect="1" noChangeArrowheads="1"/>
          </p:cNvPicPr>
          <p:nvPr/>
        </p:nvPicPr>
        <p:blipFill>
          <a:blip r:embed="rId3"/>
          <a:srcRect/>
          <a:stretch>
            <a:fillRect/>
          </a:stretch>
        </p:blipFill>
        <p:spPr bwMode="auto">
          <a:xfrm>
            <a:off x="6477000" y="4343400"/>
            <a:ext cx="1481138" cy="1919288"/>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良いモデルとは</a:t>
            </a:r>
            <a:endParaRPr kumimoji="1" lang="ja-JP" altLang="en-US" dirty="0"/>
          </a:p>
        </p:txBody>
      </p:sp>
      <p:sp>
        <p:nvSpPr>
          <p:cNvPr id="3" name="コンテンツ プレースホルダ 2"/>
          <p:cNvSpPr>
            <a:spLocks noGrp="1"/>
          </p:cNvSpPr>
          <p:nvPr>
            <p:ph idx="1"/>
          </p:nvPr>
        </p:nvSpPr>
        <p:spPr/>
        <p:txBody>
          <a:bodyPr/>
          <a:lstStyle/>
          <a:p>
            <a:r>
              <a:rPr kumimoji="1" lang="en-US" altLang="ja-JP" dirty="0" smtClean="0"/>
              <a:t>“Once only Once”</a:t>
            </a:r>
          </a:p>
          <a:p>
            <a:pPr lvl="1"/>
            <a:r>
              <a:rPr kumimoji="1" lang="ja-JP" altLang="en-US" dirty="0" smtClean="0"/>
              <a:t>重複しないこと</a:t>
            </a:r>
            <a:endParaRPr kumimoji="1" lang="en-US" altLang="ja-JP" dirty="0" smtClean="0"/>
          </a:p>
          <a:p>
            <a:r>
              <a:rPr kumimoji="1" lang="ja-JP" altLang="en-US" dirty="0" smtClean="0"/>
              <a:t>一つの理由による変更が一箇所の修正で済む</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160</a:t>
            </a:fld>
            <a:endParaRPr kumimoji="1" lang="ja-JP"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良いモデルとは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シンプル</a:t>
            </a:r>
            <a:endParaRPr lang="en-US" altLang="ja-JP" dirty="0" smtClean="0"/>
          </a:p>
          <a:p>
            <a:pPr lvl="1"/>
            <a:r>
              <a:rPr kumimoji="1" lang="ja-JP" altLang="en-US" dirty="0" smtClean="0"/>
              <a:t>複雑さの度合いが人が理解できる範囲を越えない</a:t>
            </a:r>
            <a:endParaRPr kumimoji="1" lang="en-US" altLang="ja-JP" dirty="0" smtClean="0"/>
          </a:p>
          <a:p>
            <a:pPr lvl="1"/>
            <a:r>
              <a:rPr kumimoji="1" lang="ja-JP" altLang="en-US" dirty="0" smtClean="0"/>
              <a:t>自然に表現されたモデル</a:t>
            </a:r>
            <a:endParaRPr kumimoji="1" lang="en-US" altLang="ja-JP" dirty="0" smtClean="0"/>
          </a:p>
          <a:p>
            <a:pPr lvl="2"/>
            <a:r>
              <a:rPr lang="ja-JP" altLang="en-US" dirty="0" smtClean="0"/>
              <a:t>図で描いてみる → 図とソースコードが同等のモデル</a:t>
            </a:r>
            <a:endParaRPr kumimoji="1" lang="en-US" altLang="ja-JP" dirty="0" smtClean="0"/>
          </a:p>
          <a:p>
            <a:r>
              <a:rPr kumimoji="1" lang="en-US" altLang="ja-JP" dirty="0" smtClean="0"/>
              <a:t>Ease To Understand</a:t>
            </a:r>
          </a:p>
          <a:p>
            <a:pPr lvl="1"/>
            <a:r>
              <a:rPr lang="ja-JP" altLang="en-US" dirty="0" smtClean="0"/>
              <a:t>わかりやすい</a:t>
            </a:r>
            <a:endParaRPr lang="en-US" altLang="ja-JP" dirty="0" smtClean="0"/>
          </a:p>
          <a:p>
            <a:r>
              <a:rPr kumimoji="1" lang="ja-JP" altLang="en-US" dirty="0" smtClean="0"/>
              <a:t>名前が的確</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161</a:t>
            </a:fld>
            <a:endParaRPr kumimoji="1" lang="ja-JP"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良いモデルとは</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Ease</a:t>
            </a:r>
            <a:r>
              <a:rPr lang="ja-JP" altLang="en-US" dirty="0" smtClean="0"/>
              <a:t> </a:t>
            </a:r>
            <a:r>
              <a:rPr lang="en-US" altLang="ja-JP" dirty="0" smtClean="0"/>
              <a:t>To Change</a:t>
            </a:r>
          </a:p>
          <a:p>
            <a:pPr lvl="1"/>
            <a:r>
              <a:rPr lang="ja-JP" altLang="en-US" dirty="0" smtClean="0"/>
              <a:t>変更しやすい</a:t>
            </a:r>
            <a:endParaRPr lang="en-US" altLang="ja-JP" dirty="0" smtClean="0"/>
          </a:p>
          <a:p>
            <a:pPr lvl="1"/>
            <a:r>
              <a:rPr kumimoji="1" lang="ja-JP" altLang="en-US" dirty="0" smtClean="0"/>
              <a:t>拡張しやすい</a:t>
            </a:r>
            <a:endParaRPr kumimoji="1" lang="en-US" altLang="ja-JP" dirty="0" smtClean="0"/>
          </a:p>
          <a:p>
            <a:r>
              <a:rPr lang="en-US" altLang="ja-JP" dirty="0" smtClean="0"/>
              <a:t>Ease</a:t>
            </a:r>
            <a:r>
              <a:rPr lang="ja-JP" altLang="en-US" dirty="0" smtClean="0"/>
              <a:t> </a:t>
            </a:r>
            <a:r>
              <a:rPr lang="en-US" altLang="ja-JP" dirty="0" smtClean="0"/>
              <a:t>To Test</a:t>
            </a:r>
          </a:p>
          <a:p>
            <a:pPr lvl="1"/>
            <a:r>
              <a:rPr kumimoji="1" lang="ja-JP" altLang="en-US" dirty="0" smtClean="0"/>
              <a:t>検証しやすい</a:t>
            </a:r>
            <a:endParaRPr kumimoji="1" lang="en-US" altLang="ja-JP" dirty="0" smtClean="0"/>
          </a:p>
          <a:p>
            <a:pPr lvl="1"/>
            <a:r>
              <a:rPr kumimoji="1" lang="ja-JP" altLang="en-US" dirty="0" smtClean="0"/>
              <a:t>検証しやすいように分離</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162</a:t>
            </a:fld>
            <a:endParaRPr kumimoji="1" lang="ja-JP"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良いモデルとは</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保守性重要</a:t>
            </a:r>
            <a:endParaRPr lang="en-US" altLang="ja-JP" dirty="0" smtClean="0"/>
          </a:p>
          <a:p>
            <a:pPr lvl="1"/>
            <a:r>
              <a:rPr lang="ja-JP" altLang="en-US" dirty="0" smtClean="0"/>
              <a:t>保守しやすい</a:t>
            </a:r>
            <a:endParaRPr lang="en-US" altLang="ja-JP" dirty="0" smtClean="0"/>
          </a:p>
          <a:p>
            <a:pPr lvl="1"/>
            <a:r>
              <a:rPr lang="ja-JP" altLang="en-US" dirty="0" smtClean="0"/>
              <a:t>拡張しやすい</a:t>
            </a:r>
            <a:endParaRPr lang="en-US" altLang="ja-JP" dirty="0" smtClean="0"/>
          </a:p>
          <a:p>
            <a:pPr lvl="1"/>
            <a:r>
              <a:rPr lang="ja-JP" altLang="en-US" dirty="0" smtClean="0"/>
              <a:t>再利用しやすい</a:t>
            </a:r>
            <a:endParaRPr lang="en-US" altLang="ja-JP" dirty="0" smtClean="0"/>
          </a:p>
          <a:p>
            <a:pPr lvl="1"/>
            <a:r>
              <a:rPr lang="ja-JP" altLang="en-US" dirty="0" smtClean="0"/>
              <a:t>視認性が高い</a:t>
            </a:r>
            <a:endParaRPr lang="en-US" altLang="ja-JP" dirty="0" smtClean="0"/>
          </a:p>
          <a:p>
            <a:r>
              <a:rPr lang="ja-JP" altLang="en-US" dirty="0" smtClean="0"/>
              <a:t>機能、使いやすさ、パフォーマンス、は関心の外</a:t>
            </a:r>
            <a:endParaRPr lang="en-US" altLang="ja-JP" dirty="0" smtClean="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163</a:t>
            </a:fld>
            <a:endParaRPr kumimoji="1" lang="ja-JP"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4D4BEB7C-7495-4728-BD5A-B3F7AB319A62}" type="slidenum">
              <a:rPr lang="ja-JP" altLang="en-US"/>
              <a:pPr/>
              <a:t>164</a:t>
            </a:fld>
            <a:endParaRPr lang="ja-JP" altLang="en-US"/>
          </a:p>
        </p:txBody>
      </p:sp>
      <p:sp>
        <p:nvSpPr>
          <p:cNvPr id="175106" name="Rectangle 1026"/>
          <p:cNvSpPr>
            <a:spLocks noGrp="1" noChangeArrowheads="1"/>
          </p:cNvSpPr>
          <p:nvPr>
            <p:ph type="title"/>
          </p:nvPr>
        </p:nvSpPr>
        <p:spPr/>
        <p:txBody>
          <a:bodyPr>
            <a:normAutofit fontScale="90000"/>
          </a:bodyPr>
          <a:lstStyle/>
          <a:p>
            <a:r>
              <a:rPr lang="en-US" altLang="ja-JP"/>
              <a:t>The Open-Closed Principle</a:t>
            </a:r>
            <a:br>
              <a:rPr lang="en-US" altLang="ja-JP"/>
            </a:br>
            <a:r>
              <a:rPr lang="en-US" altLang="ja-JP"/>
              <a:t>(</a:t>
            </a:r>
            <a:r>
              <a:rPr lang="ja-JP" altLang="en-US"/>
              <a:t>開いて閉じての法則)</a:t>
            </a:r>
          </a:p>
        </p:txBody>
      </p:sp>
      <p:sp>
        <p:nvSpPr>
          <p:cNvPr id="175107" name="Rectangle 1027"/>
          <p:cNvSpPr>
            <a:spLocks noGrp="1" noChangeArrowheads="1"/>
          </p:cNvSpPr>
          <p:nvPr>
            <p:ph type="body" idx="1"/>
          </p:nvPr>
        </p:nvSpPr>
        <p:spPr>
          <a:xfrm>
            <a:off x="1182688" y="2017713"/>
            <a:ext cx="7772400" cy="1182687"/>
          </a:xfrm>
        </p:spPr>
        <p:txBody>
          <a:bodyPr/>
          <a:lstStyle/>
          <a:p>
            <a:r>
              <a:rPr lang="ja-JP" altLang="en-US"/>
              <a:t>「ソフトウェアモジュールは、変更に対して閉じており、拡張に対して開いているべき」</a:t>
            </a:r>
          </a:p>
        </p:txBody>
      </p:sp>
      <p:pic>
        <p:nvPicPr>
          <p:cNvPr id="175108" name="Picture 1028" descr="C:\Documents and Settings\G_KOJIMA_FUJIO\Application Data\Microsoft\Media Catalog\Downloaded Clips\cl9b\j0389390.wmf"/>
          <p:cNvPicPr>
            <a:picLocks noChangeAspect="1" noChangeArrowheads="1"/>
          </p:cNvPicPr>
          <p:nvPr/>
        </p:nvPicPr>
        <p:blipFill>
          <a:blip r:embed="rId2"/>
          <a:srcRect/>
          <a:stretch>
            <a:fillRect/>
          </a:stretch>
        </p:blipFill>
        <p:spPr bwMode="auto">
          <a:xfrm>
            <a:off x="3733800" y="3581400"/>
            <a:ext cx="1835150" cy="2286000"/>
          </a:xfrm>
          <a:prstGeom prst="rect">
            <a:avLst/>
          </a:prstGeom>
          <a:noFill/>
        </p:spPr>
      </p:pic>
    </p:spTree>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1034AA3D-DA11-46FB-A79F-F72F375D7C12}" type="slidenum">
              <a:rPr lang="ja-JP" altLang="en-US"/>
              <a:pPr/>
              <a:t>165</a:t>
            </a:fld>
            <a:endParaRPr lang="ja-JP" altLang="en-US"/>
          </a:p>
        </p:txBody>
      </p:sp>
      <p:sp>
        <p:nvSpPr>
          <p:cNvPr id="176130" name="Rectangle 1026"/>
          <p:cNvSpPr>
            <a:spLocks noGrp="1" noChangeArrowheads="1"/>
          </p:cNvSpPr>
          <p:nvPr>
            <p:ph type="title"/>
          </p:nvPr>
        </p:nvSpPr>
        <p:spPr/>
        <p:txBody>
          <a:bodyPr/>
          <a:lstStyle/>
          <a:p>
            <a:r>
              <a:rPr lang="en-US" altLang="ja-JP"/>
              <a:t>C </a:t>
            </a:r>
            <a:r>
              <a:rPr lang="ja-JP" altLang="en-US"/>
              <a:t>の場合</a:t>
            </a:r>
          </a:p>
        </p:txBody>
      </p:sp>
      <p:sp>
        <p:nvSpPr>
          <p:cNvPr id="176131" name="Rectangle 1027"/>
          <p:cNvSpPr>
            <a:spLocks noGrp="1" noChangeArrowheads="1"/>
          </p:cNvSpPr>
          <p:nvPr>
            <p:ph type="body" idx="1"/>
          </p:nvPr>
        </p:nvSpPr>
        <p:spPr>
          <a:xfrm>
            <a:off x="1295400" y="1828800"/>
            <a:ext cx="7431088" cy="4648200"/>
          </a:xfrm>
        </p:spPr>
        <p:txBody>
          <a:bodyPr/>
          <a:lstStyle/>
          <a:p>
            <a:pPr>
              <a:lnSpc>
                <a:spcPct val="90000"/>
              </a:lnSpc>
              <a:buFont typeface="Wingdings" pitchFamily="2" charset="2"/>
              <a:buNone/>
            </a:pPr>
            <a:r>
              <a:rPr lang="en-US" altLang="ja-JP" sz="1600">
                <a:latin typeface="ＭＳ ゴシック" pitchFamily="49" charset="-128"/>
                <a:ea typeface="ＭＳ ゴシック" pitchFamily="49" charset="-128"/>
              </a:rPr>
              <a:t>typedef struct { int x, y;        } Point ;</a:t>
            </a:r>
          </a:p>
          <a:p>
            <a:pPr>
              <a:lnSpc>
                <a:spcPct val="90000"/>
              </a:lnSpc>
              <a:buFont typeface="Wingdings" pitchFamily="2" charset="2"/>
              <a:buNone/>
            </a:pPr>
            <a:r>
              <a:rPr lang="en-US" altLang="ja-JP" sz="1600">
                <a:latin typeface="ＭＳ ゴシック" pitchFamily="49" charset="-128"/>
                <a:ea typeface="ＭＳ ゴシック" pitchFamily="49" charset="-128"/>
              </a:rPr>
              <a:t>typedef struct { Point p1, p2;    } Line  ;</a:t>
            </a:r>
          </a:p>
          <a:p>
            <a:pPr>
              <a:lnSpc>
                <a:spcPct val="90000"/>
              </a:lnSpc>
              <a:buFont typeface="Wingdings" pitchFamily="2" charset="2"/>
              <a:buNone/>
            </a:pPr>
            <a:r>
              <a:rPr lang="en-US" altLang="ja-JP" sz="1600">
                <a:latin typeface="ＭＳ ゴシック" pitchFamily="49" charset="-128"/>
                <a:ea typeface="ＭＳ ゴシック" pitchFamily="49" charset="-128"/>
              </a:rPr>
              <a:t>typedef struct { Point o; int r;  } Circle;</a:t>
            </a:r>
          </a:p>
          <a:p>
            <a:pPr>
              <a:lnSpc>
                <a:spcPct val="90000"/>
              </a:lnSpc>
              <a:buFont typeface="Wingdings" pitchFamily="2" charset="2"/>
              <a:buNone/>
            </a:pPr>
            <a:r>
              <a:rPr lang="en-US" altLang="ja-JP" sz="1600">
                <a:latin typeface="ＭＳ ゴシック" pitchFamily="49" charset="-128"/>
                <a:ea typeface="ＭＳ ゴシック" pitchFamily="49" charset="-128"/>
              </a:rPr>
              <a:t>typedef enum   { LINE, CIRCLE } Kind;</a:t>
            </a:r>
          </a:p>
          <a:p>
            <a:pPr>
              <a:lnSpc>
                <a:spcPct val="90000"/>
              </a:lnSpc>
              <a:buFont typeface="Wingdings" pitchFamily="2" charset="2"/>
              <a:buNone/>
            </a:pPr>
            <a:r>
              <a:rPr lang="en-US" altLang="ja-JP" sz="1600">
                <a:latin typeface="ＭＳ ゴシック" pitchFamily="49" charset="-128"/>
                <a:ea typeface="ＭＳ ゴシック" pitchFamily="49" charset="-128"/>
              </a:rPr>
              <a:t>typedef union  { Line line; Circle circle;    } ShapeUnion;</a:t>
            </a:r>
          </a:p>
          <a:p>
            <a:pPr>
              <a:lnSpc>
                <a:spcPct val="90000"/>
              </a:lnSpc>
              <a:buFont typeface="Wingdings" pitchFamily="2" charset="2"/>
              <a:buNone/>
            </a:pPr>
            <a:r>
              <a:rPr lang="en-US" altLang="ja-JP" sz="1600">
                <a:latin typeface="ＭＳ ゴシック" pitchFamily="49" charset="-128"/>
                <a:ea typeface="ＭＳ ゴシック" pitchFamily="49" charset="-128"/>
              </a:rPr>
              <a:t>typedef struct { Kind kind; ShapeUnion shape; } Figure;</a:t>
            </a:r>
          </a:p>
          <a:p>
            <a:pPr>
              <a:lnSpc>
                <a:spcPct val="90000"/>
              </a:lnSpc>
              <a:buFont typeface="Wingdings" pitchFamily="2" charset="2"/>
              <a:buNone/>
            </a:pPr>
            <a:endParaRPr lang="en-US" altLang="ja-JP" sz="1600">
              <a:latin typeface="ＭＳ ゴシック" pitchFamily="49" charset="-128"/>
              <a:ea typeface="ＭＳ ゴシック" pitchFamily="49" charset="-128"/>
            </a:endParaRPr>
          </a:p>
          <a:p>
            <a:pPr>
              <a:lnSpc>
                <a:spcPct val="90000"/>
              </a:lnSpc>
              <a:buFont typeface="Wingdings" pitchFamily="2" charset="2"/>
              <a:buNone/>
            </a:pPr>
            <a:r>
              <a:rPr lang="en-US" altLang="ja-JP" sz="1600">
                <a:latin typeface="ＭＳ ゴシック" pitchFamily="49" charset="-128"/>
                <a:ea typeface="ＭＳ ゴシック" pitchFamily="49" charset="-128"/>
              </a:rPr>
              <a:t>void draw(Figure* figure) {</a:t>
            </a:r>
          </a:p>
          <a:p>
            <a:pPr>
              <a:lnSpc>
                <a:spcPct val="90000"/>
              </a:lnSpc>
              <a:buFont typeface="Wingdings" pitchFamily="2" charset="2"/>
              <a:buNone/>
            </a:pPr>
            <a:r>
              <a:rPr lang="en-US" altLang="ja-JP" sz="1600">
                <a:latin typeface="ＭＳ ゴシック" pitchFamily="49" charset="-128"/>
                <a:ea typeface="ＭＳ ゴシック" pitchFamily="49" charset="-128"/>
              </a:rPr>
              <a:t>    switch(figure-&gt;kind) {</a:t>
            </a:r>
          </a:p>
          <a:p>
            <a:pPr>
              <a:lnSpc>
                <a:spcPct val="90000"/>
              </a:lnSpc>
              <a:buFont typeface="Wingdings" pitchFamily="2" charset="2"/>
              <a:buNone/>
            </a:pPr>
            <a:r>
              <a:rPr lang="en-US" altLang="ja-JP" sz="1600">
                <a:latin typeface="ＭＳ ゴシック" pitchFamily="49" charset="-128"/>
                <a:ea typeface="ＭＳ ゴシック" pitchFamily="49" charset="-128"/>
              </a:rPr>
              <a:t>        case LINE  :</a:t>
            </a:r>
          </a:p>
          <a:p>
            <a:pPr>
              <a:lnSpc>
                <a:spcPct val="90000"/>
              </a:lnSpc>
              <a:buFont typeface="Wingdings" pitchFamily="2" charset="2"/>
              <a:buNone/>
            </a:pPr>
            <a:r>
              <a:rPr lang="en-US" altLang="ja-JP" sz="1600">
                <a:latin typeface="ＭＳ ゴシック" pitchFamily="49" charset="-128"/>
                <a:ea typeface="ＭＳ ゴシック" pitchFamily="49" charset="-128"/>
              </a:rPr>
              <a:t>            drawLine  (figure-&gt;shape.line.p1, figure-&gt;shape.line.p2);</a:t>
            </a:r>
          </a:p>
          <a:p>
            <a:pPr>
              <a:lnSpc>
                <a:spcPct val="90000"/>
              </a:lnSpc>
              <a:buFont typeface="Wingdings" pitchFamily="2" charset="2"/>
              <a:buNone/>
            </a:pPr>
            <a:r>
              <a:rPr lang="en-US" altLang="ja-JP" sz="1600">
                <a:latin typeface="ＭＳ ゴシック" pitchFamily="49" charset="-128"/>
                <a:ea typeface="ＭＳ ゴシック" pitchFamily="49" charset="-128"/>
              </a:rPr>
              <a:t>            break;</a:t>
            </a:r>
          </a:p>
          <a:p>
            <a:pPr>
              <a:lnSpc>
                <a:spcPct val="90000"/>
              </a:lnSpc>
              <a:buFont typeface="Wingdings" pitchFamily="2" charset="2"/>
              <a:buNone/>
            </a:pPr>
            <a:r>
              <a:rPr lang="en-US" altLang="ja-JP" sz="1600">
                <a:latin typeface="ＭＳ ゴシック" pitchFamily="49" charset="-128"/>
                <a:ea typeface="ＭＳ ゴシック" pitchFamily="49" charset="-128"/>
              </a:rPr>
              <a:t>        case CIRCLE:</a:t>
            </a:r>
          </a:p>
          <a:p>
            <a:pPr>
              <a:lnSpc>
                <a:spcPct val="90000"/>
              </a:lnSpc>
              <a:buFont typeface="Wingdings" pitchFamily="2" charset="2"/>
              <a:buNone/>
            </a:pPr>
            <a:r>
              <a:rPr lang="en-US" altLang="ja-JP" sz="1600">
                <a:latin typeface="ＭＳ ゴシック" pitchFamily="49" charset="-128"/>
                <a:ea typeface="ＭＳ ゴシック" pitchFamily="49" charset="-128"/>
              </a:rPr>
              <a:t>            drawCircle(figure-&gt;shape.circle.o, figure-&gt;shape.circle.r);</a:t>
            </a:r>
          </a:p>
          <a:p>
            <a:pPr>
              <a:lnSpc>
                <a:spcPct val="90000"/>
              </a:lnSpc>
              <a:buFont typeface="Wingdings" pitchFamily="2" charset="2"/>
              <a:buNone/>
            </a:pPr>
            <a:r>
              <a:rPr lang="en-US" altLang="ja-JP" sz="1600">
                <a:latin typeface="ＭＳ ゴシック" pitchFamily="49" charset="-128"/>
                <a:ea typeface="ＭＳ ゴシック" pitchFamily="49" charset="-128"/>
              </a:rPr>
              <a:t>            break;</a:t>
            </a:r>
          </a:p>
          <a:p>
            <a:pPr>
              <a:lnSpc>
                <a:spcPct val="90000"/>
              </a:lnSpc>
              <a:buFont typeface="Wingdings" pitchFamily="2" charset="2"/>
              <a:buNone/>
            </a:pPr>
            <a:r>
              <a:rPr lang="en-US" altLang="ja-JP" sz="1600">
                <a:latin typeface="ＭＳ ゴシック" pitchFamily="49" charset="-128"/>
                <a:ea typeface="ＭＳ ゴシック" pitchFamily="49" charset="-128"/>
              </a:rPr>
              <a:t>    }</a:t>
            </a:r>
          </a:p>
          <a:p>
            <a:pPr>
              <a:lnSpc>
                <a:spcPct val="90000"/>
              </a:lnSpc>
              <a:buFont typeface="Wingdings" pitchFamily="2" charset="2"/>
              <a:buNone/>
            </a:pPr>
            <a:r>
              <a:rPr lang="en-US" altLang="ja-JP" sz="1600">
                <a:latin typeface="ＭＳ ゴシック" pitchFamily="49" charset="-128"/>
                <a:ea typeface="ＭＳ ゴシック" pitchFamily="49" charset="-128"/>
              </a:rPr>
              <a:t>}</a:t>
            </a:r>
            <a:endParaRPr lang="ja-JP" altLang="en-US" sz="1600">
              <a:latin typeface="ＭＳ ゴシック" pitchFamily="49" charset="-128"/>
              <a:ea typeface="ＭＳ ゴシック" pitchFamily="49" charset="-128"/>
            </a:endParaRPr>
          </a:p>
        </p:txBody>
      </p:sp>
    </p:spTree>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7" name="スライド番号プレースホルダ 5"/>
          <p:cNvSpPr>
            <a:spLocks noGrp="1"/>
          </p:cNvSpPr>
          <p:nvPr>
            <p:ph type="sldNum" sz="quarter" idx="12"/>
          </p:nvPr>
        </p:nvSpPr>
        <p:spPr/>
        <p:txBody>
          <a:bodyPr/>
          <a:lstStyle/>
          <a:p>
            <a:fld id="{BC2C409F-20EE-4DE9-9BE9-3F515900D686}" type="slidenum">
              <a:rPr lang="ja-JP" altLang="en-US"/>
              <a:pPr/>
              <a:t>166</a:t>
            </a:fld>
            <a:endParaRPr lang="ja-JP" altLang="en-US"/>
          </a:p>
        </p:txBody>
      </p:sp>
      <p:sp>
        <p:nvSpPr>
          <p:cNvPr id="177154" name="Rectangle 1026"/>
          <p:cNvSpPr>
            <a:spLocks noGrp="1" noChangeArrowheads="1"/>
          </p:cNvSpPr>
          <p:nvPr>
            <p:ph type="title"/>
          </p:nvPr>
        </p:nvSpPr>
        <p:spPr/>
        <p:txBody>
          <a:bodyPr/>
          <a:lstStyle/>
          <a:p>
            <a:r>
              <a:rPr lang="en-US" altLang="ja-JP"/>
              <a:t>C++ </a:t>
            </a:r>
            <a:r>
              <a:rPr lang="ja-JP" altLang="en-US"/>
              <a:t>の場合</a:t>
            </a:r>
          </a:p>
        </p:txBody>
      </p:sp>
      <p:sp>
        <p:nvSpPr>
          <p:cNvPr id="177155" name="Rectangle 1027"/>
          <p:cNvSpPr>
            <a:spLocks noGrp="1" noChangeArrowheads="1"/>
          </p:cNvSpPr>
          <p:nvPr>
            <p:ph type="body" idx="1"/>
          </p:nvPr>
        </p:nvSpPr>
        <p:spPr>
          <a:xfrm>
            <a:off x="533400" y="2133600"/>
            <a:ext cx="3352800" cy="4303713"/>
          </a:xfrm>
        </p:spPr>
        <p:txBody>
          <a:bodyPr/>
          <a:lstStyle/>
          <a:p>
            <a:pPr>
              <a:buFont typeface="Wingdings" pitchFamily="2" charset="2"/>
              <a:buNone/>
            </a:pPr>
            <a:r>
              <a:rPr lang="en-US" altLang="ja-JP" sz="2000"/>
              <a:t>class Point { int x, y; };</a:t>
            </a:r>
          </a:p>
          <a:p>
            <a:pPr>
              <a:buFont typeface="Wingdings" pitchFamily="2" charset="2"/>
              <a:buNone/>
            </a:pPr>
            <a:endParaRPr lang="en-US" altLang="ja-JP" sz="2000"/>
          </a:p>
          <a:p>
            <a:pPr>
              <a:buFont typeface="Wingdings" pitchFamily="2" charset="2"/>
              <a:buNone/>
            </a:pPr>
            <a:r>
              <a:rPr lang="en-US" altLang="ja-JP" sz="2000"/>
              <a:t>class Figure {</a:t>
            </a:r>
          </a:p>
          <a:p>
            <a:pPr>
              <a:buFont typeface="Wingdings" pitchFamily="2" charset="2"/>
              <a:buNone/>
            </a:pPr>
            <a:r>
              <a:rPr lang="en-US" altLang="ja-JP" sz="2000"/>
              <a:t>public: </a:t>
            </a:r>
          </a:p>
          <a:p>
            <a:pPr>
              <a:buFont typeface="Wingdings" pitchFamily="2" charset="2"/>
              <a:buNone/>
            </a:pPr>
            <a:r>
              <a:rPr lang="en-US" altLang="ja-JP" sz="2000"/>
              <a:t>    virtual void draw() = 0;</a:t>
            </a:r>
          </a:p>
          <a:p>
            <a:pPr>
              <a:buFont typeface="Wingdings" pitchFamily="2" charset="2"/>
              <a:buNone/>
            </a:pPr>
            <a:r>
              <a:rPr lang="en-US" altLang="ja-JP" sz="2000"/>
              <a:t>};</a:t>
            </a:r>
          </a:p>
        </p:txBody>
      </p:sp>
      <p:sp>
        <p:nvSpPr>
          <p:cNvPr id="177156" name="Rectangle 1028"/>
          <p:cNvSpPr>
            <a:spLocks noChangeArrowheads="1"/>
          </p:cNvSpPr>
          <p:nvPr/>
        </p:nvSpPr>
        <p:spPr bwMode="auto">
          <a:xfrm>
            <a:off x="4495800" y="2133600"/>
            <a:ext cx="4419600" cy="4151313"/>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None/>
            </a:pPr>
            <a:r>
              <a:rPr lang="en-US" altLang="ja-JP" sz="2000" b="0"/>
              <a:t>class Line : public Figure {</a:t>
            </a:r>
          </a:p>
          <a:p>
            <a:pPr marL="342900" indent="-342900">
              <a:lnSpc>
                <a:spcPct val="90000"/>
              </a:lnSpc>
              <a:spcBef>
                <a:spcPct val="20000"/>
              </a:spcBef>
              <a:buClr>
                <a:schemeClr val="folHlink"/>
              </a:buClr>
              <a:buSzPct val="60000"/>
              <a:buFont typeface="Wingdings" pitchFamily="2" charset="2"/>
              <a:buNone/>
            </a:pPr>
            <a:r>
              <a:rPr lang="en-US" altLang="ja-JP" sz="2000" b="0"/>
              <a:t>    Point p1, p2;</a:t>
            </a:r>
          </a:p>
          <a:p>
            <a:pPr marL="342900" indent="-342900">
              <a:lnSpc>
                <a:spcPct val="90000"/>
              </a:lnSpc>
              <a:spcBef>
                <a:spcPct val="20000"/>
              </a:spcBef>
              <a:buClr>
                <a:schemeClr val="folHlink"/>
              </a:buClr>
              <a:buSzPct val="60000"/>
              <a:buFont typeface="Wingdings" pitchFamily="2" charset="2"/>
              <a:buNone/>
            </a:pPr>
            <a:r>
              <a:rPr lang="en-US" altLang="ja-JP" sz="2000" b="0"/>
              <a:t>public:</a:t>
            </a:r>
          </a:p>
          <a:p>
            <a:pPr marL="342900" indent="-342900">
              <a:lnSpc>
                <a:spcPct val="90000"/>
              </a:lnSpc>
              <a:spcBef>
                <a:spcPct val="20000"/>
              </a:spcBef>
              <a:buClr>
                <a:schemeClr val="folHlink"/>
              </a:buClr>
              <a:buSzPct val="60000"/>
              <a:buFont typeface="Wingdings" pitchFamily="2" charset="2"/>
              <a:buNone/>
            </a:pPr>
            <a:r>
              <a:rPr lang="en-US" altLang="ja-JP" sz="2000" b="0"/>
              <a:t>    void draw() { drawLine(p1, p2); }</a:t>
            </a:r>
          </a:p>
          <a:p>
            <a:pPr marL="342900" indent="-342900">
              <a:lnSpc>
                <a:spcPct val="90000"/>
              </a:lnSpc>
              <a:spcBef>
                <a:spcPct val="20000"/>
              </a:spcBef>
              <a:buClr>
                <a:schemeClr val="folHlink"/>
              </a:buClr>
              <a:buSzPct val="60000"/>
              <a:buFont typeface="Wingdings" pitchFamily="2" charset="2"/>
              <a:buNone/>
            </a:pPr>
            <a:r>
              <a:rPr lang="en-US" altLang="ja-JP" sz="2000" b="0"/>
              <a:t>};</a:t>
            </a:r>
          </a:p>
          <a:p>
            <a:pPr marL="342900" indent="-342900">
              <a:lnSpc>
                <a:spcPct val="90000"/>
              </a:lnSpc>
              <a:spcBef>
                <a:spcPct val="20000"/>
              </a:spcBef>
              <a:buClr>
                <a:schemeClr val="folHlink"/>
              </a:buClr>
              <a:buSzPct val="60000"/>
              <a:buFont typeface="Wingdings" pitchFamily="2" charset="2"/>
              <a:buNone/>
            </a:pPr>
            <a:endParaRPr lang="en-US" altLang="ja-JP" sz="2000" b="0"/>
          </a:p>
          <a:p>
            <a:pPr marL="342900" indent="-342900">
              <a:lnSpc>
                <a:spcPct val="90000"/>
              </a:lnSpc>
              <a:spcBef>
                <a:spcPct val="20000"/>
              </a:spcBef>
              <a:buClr>
                <a:schemeClr val="folHlink"/>
              </a:buClr>
              <a:buSzPct val="60000"/>
              <a:buFont typeface="Wingdings" pitchFamily="2" charset="2"/>
              <a:buNone/>
            </a:pPr>
            <a:r>
              <a:rPr lang="en-US" altLang="ja-JP" sz="2000" b="0"/>
              <a:t>class Circle : public Figure {</a:t>
            </a:r>
          </a:p>
          <a:p>
            <a:pPr marL="342900" indent="-342900">
              <a:lnSpc>
                <a:spcPct val="90000"/>
              </a:lnSpc>
              <a:spcBef>
                <a:spcPct val="20000"/>
              </a:spcBef>
              <a:buClr>
                <a:schemeClr val="folHlink"/>
              </a:buClr>
              <a:buSzPct val="60000"/>
              <a:buFont typeface="Wingdings" pitchFamily="2" charset="2"/>
              <a:buNone/>
            </a:pPr>
            <a:r>
              <a:rPr lang="en-US" altLang="ja-JP" sz="2000" b="0"/>
              <a:t>    Point o; int r;</a:t>
            </a:r>
          </a:p>
          <a:p>
            <a:pPr marL="342900" indent="-342900">
              <a:lnSpc>
                <a:spcPct val="90000"/>
              </a:lnSpc>
              <a:spcBef>
                <a:spcPct val="20000"/>
              </a:spcBef>
              <a:buClr>
                <a:schemeClr val="folHlink"/>
              </a:buClr>
              <a:buSzPct val="60000"/>
              <a:buFont typeface="Wingdings" pitchFamily="2" charset="2"/>
              <a:buNone/>
            </a:pPr>
            <a:r>
              <a:rPr lang="en-US" altLang="ja-JP" sz="2000" b="0"/>
              <a:t>public:</a:t>
            </a:r>
          </a:p>
          <a:p>
            <a:pPr marL="342900" indent="-342900">
              <a:lnSpc>
                <a:spcPct val="90000"/>
              </a:lnSpc>
              <a:spcBef>
                <a:spcPct val="20000"/>
              </a:spcBef>
              <a:buClr>
                <a:schemeClr val="folHlink"/>
              </a:buClr>
              <a:buSzPct val="60000"/>
              <a:buFont typeface="Wingdings" pitchFamily="2" charset="2"/>
              <a:buNone/>
            </a:pPr>
            <a:r>
              <a:rPr lang="en-US" altLang="ja-JP" sz="2000" b="0"/>
              <a:t>    void draw() { drawCircle(o, r); }</a:t>
            </a:r>
          </a:p>
          <a:p>
            <a:pPr marL="342900" indent="-342900">
              <a:lnSpc>
                <a:spcPct val="90000"/>
              </a:lnSpc>
              <a:spcBef>
                <a:spcPct val="20000"/>
              </a:spcBef>
              <a:buClr>
                <a:schemeClr val="folHlink"/>
              </a:buClr>
              <a:buSzPct val="60000"/>
              <a:buFont typeface="Wingdings" pitchFamily="2" charset="2"/>
              <a:buNone/>
            </a:pPr>
            <a:r>
              <a:rPr lang="en-US" altLang="ja-JP" sz="2000" b="0"/>
              <a:t>};</a:t>
            </a:r>
            <a:endParaRPr lang="ja-JP" altLang="en-US" sz="2000" b="0"/>
          </a:p>
        </p:txBody>
      </p:sp>
      <p:sp>
        <p:nvSpPr>
          <p:cNvPr id="177157" name="Line 1029"/>
          <p:cNvSpPr>
            <a:spLocks noChangeShapeType="1"/>
          </p:cNvSpPr>
          <p:nvPr/>
        </p:nvSpPr>
        <p:spPr bwMode="auto">
          <a:xfrm>
            <a:off x="4038600" y="2057400"/>
            <a:ext cx="0" cy="4114800"/>
          </a:xfrm>
          <a:prstGeom prst="line">
            <a:avLst/>
          </a:prstGeom>
          <a:noFill/>
          <a:ln w="19050">
            <a:solidFill>
              <a:schemeClr val="tx1"/>
            </a:solidFill>
            <a:round/>
            <a:headEnd/>
            <a:tailEnd/>
          </a:ln>
          <a:effectLst/>
        </p:spPr>
        <p:txBody>
          <a:bodyPr anchor="b"/>
          <a:lstStyle/>
          <a:p>
            <a:endParaRPr lang="ja-JP" altLang="en-US"/>
          </a:p>
        </p:txBody>
      </p:sp>
    </p:spTree>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797040"/>
          </a:xfrm>
        </p:spPr>
        <p:txBody>
          <a:bodyPr>
            <a:normAutofit/>
          </a:bodyPr>
          <a:lstStyle/>
          <a:p>
            <a:r>
              <a:rPr lang="en-US" altLang="ja-JP" dirty="0" smtClean="0"/>
              <a:t>IOP (Inside-Out Principle)</a:t>
            </a:r>
            <a:br>
              <a:rPr lang="en-US" altLang="ja-JP" dirty="0" smtClean="0"/>
            </a:br>
            <a:r>
              <a:rPr lang="ja-JP" altLang="en-US" sz="5300" dirty="0" smtClean="0"/>
              <a:t>内側から外側への原則</a:t>
            </a:r>
            <a:endParaRPr kumimoji="1" lang="ja-JP" altLang="en-US" dirty="0"/>
          </a:p>
        </p:txBody>
      </p:sp>
      <p:sp>
        <p:nvSpPr>
          <p:cNvPr id="3" name="コンテンツ プレースホルダ 2"/>
          <p:cNvSpPr>
            <a:spLocks noGrp="1"/>
          </p:cNvSpPr>
          <p:nvPr>
            <p:ph idx="1"/>
          </p:nvPr>
        </p:nvSpPr>
        <p:spPr>
          <a:xfrm>
            <a:off x="457200" y="2571744"/>
            <a:ext cx="8229600" cy="3554419"/>
          </a:xfrm>
        </p:spPr>
        <p:txBody>
          <a:bodyPr>
            <a:normAutofit/>
          </a:bodyPr>
          <a:lstStyle/>
          <a:p>
            <a:r>
              <a:rPr lang="ja-JP" altLang="en-US" dirty="0" smtClean="0"/>
              <a:t>中から外へ向って設計せよ。</a:t>
            </a:r>
            <a:endParaRPr lang="en-US" altLang="ja-JP" dirty="0" smtClean="0"/>
          </a:p>
          <a:p>
            <a:r>
              <a:rPr lang="ja-JP" altLang="en-US" dirty="0" smtClean="0"/>
              <a:t>モデルを先に設計し、ユーザーインタフェイスは後で設計せよ。</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167</a:t>
            </a:fld>
            <a:endParaRPr kumimoji="1" lang="ja-JP" altLang="en-US"/>
          </a:p>
        </p:txBody>
      </p:sp>
      <p:graphicFrame>
        <p:nvGraphicFramePr>
          <p:cNvPr id="142338" name="Object 2"/>
          <p:cNvGraphicFramePr>
            <a:graphicFrameLocks noChangeAspect="1"/>
          </p:cNvGraphicFramePr>
          <p:nvPr/>
        </p:nvGraphicFramePr>
        <p:xfrm>
          <a:off x="5143504" y="3910411"/>
          <a:ext cx="3252782" cy="2376109"/>
        </p:xfrm>
        <a:graphic>
          <a:graphicData uri="http://schemas.openxmlformats.org/presentationml/2006/ole">
            <p:oleObj spid="_x0000_s142338" r:id="rId3" imgW="7261920" imgH="5294160" progId="">
              <p:embed/>
            </p:oleObj>
          </a:graphicData>
        </a:graphic>
      </p:graphicFrame>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dirty="0" smtClean="0"/>
              <a:t>単一責務の原則</a:t>
            </a:r>
            <a:endParaRPr kumimoji="1" lang="ja-JP" altLang="en-US" sz="4800" dirty="0"/>
          </a:p>
        </p:txBody>
      </p:sp>
      <p:sp>
        <p:nvSpPr>
          <p:cNvPr id="3" name="コンテンツ プレースホルダ 2"/>
          <p:cNvSpPr>
            <a:spLocks noGrp="1"/>
          </p:cNvSpPr>
          <p:nvPr>
            <p:ph idx="1"/>
          </p:nvPr>
        </p:nvSpPr>
        <p:spPr/>
        <p:txBody>
          <a:bodyPr>
            <a:normAutofit lnSpcReduction="10000"/>
          </a:bodyPr>
          <a:lstStyle/>
          <a:p>
            <a:r>
              <a:rPr lang="en-US" altLang="ja-JP" sz="4800" dirty="0" smtClean="0"/>
              <a:t>SRP (Single Responsibility Principle)</a:t>
            </a:r>
            <a:endParaRPr lang="ja-JP" altLang="en-US" sz="4800" dirty="0" smtClean="0"/>
          </a:p>
          <a:p>
            <a:pPr lvl="1"/>
            <a:r>
              <a:rPr lang="ja-JP" altLang="en-US" sz="4000" dirty="0" smtClean="0"/>
              <a:t>一つのクラスは一つの責務を持つべき。</a:t>
            </a:r>
          </a:p>
          <a:p>
            <a:pPr lvl="1"/>
            <a:r>
              <a:rPr lang="ja-JP" altLang="en-US" sz="4000" dirty="0" smtClean="0"/>
              <a:t>クラスに変更が起こる理由は一つであるべき。</a:t>
            </a:r>
          </a:p>
          <a:p>
            <a:pPr lvl="1"/>
            <a:r>
              <a:rPr lang="ja-JP" altLang="en-US" sz="4000" dirty="0" smtClean="0"/>
              <a:t>良い抽象には良い名前がつく。</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168</a:t>
            </a:fld>
            <a:endParaRPr kumimoji="1" lang="ja-JP"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a:t>
            </a:r>
            <a:r>
              <a:rPr lang="en-US" altLang="ja-JP" dirty="0" smtClean="0"/>
              <a:t>Once and Only Once</a:t>
            </a:r>
            <a:r>
              <a:rPr lang="ja-JP" altLang="en-US"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sz="4800" dirty="0" smtClean="0"/>
              <a:t>「一度、たった一度だけ」</a:t>
            </a:r>
            <a:endParaRPr lang="en-US" altLang="ja-JP" sz="4800" dirty="0" smtClean="0"/>
          </a:p>
          <a:p>
            <a:pPr lvl="1"/>
            <a:r>
              <a:rPr lang="ja-JP" altLang="en-US" sz="4400" dirty="0" smtClean="0"/>
              <a:t>同じものを重複して書かない、ということ。これを守らないと、変更によって同じ修正を複数箇所で行うことになる。</a:t>
            </a:r>
            <a:endParaRPr kumimoji="1" lang="ja-JP" altLang="en-US" sz="54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169</a:t>
            </a:fld>
            <a:endParaRPr kumimoji="1" lang="ja-JP"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xfrm>
            <a:off x="1150938" y="617538"/>
            <a:ext cx="7793037" cy="1143000"/>
          </a:xfrm>
          <a:noFill/>
          <a:ln/>
        </p:spPr>
        <p:txBody>
          <a:bodyPr/>
          <a:lstStyle/>
          <a:p>
            <a:pPr>
              <a:lnSpc>
                <a:spcPct val="8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latin typeface="ＭＳ Ｐゴシック" charset="-128"/>
              </a:rPr>
              <a:t>プロジェクトは失敗する</a:t>
            </a:r>
          </a:p>
        </p:txBody>
      </p:sp>
      <p:pic>
        <p:nvPicPr>
          <p:cNvPr id="8194" name="Picture 2"/>
          <p:cNvPicPr>
            <a:picLocks noChangeAspect="1" noChangeArrowheads="1"/>
          </p:cNvPicPr>
          <p:nvPr/>
        </p:nvPicPr>
        <p:blipFill>
          <a:blip r:embed="rId3"/>
          <a:srcRect/>
          <a:stretch>
            <a:fillRect/>
          </a:stretch>
        </p:blipFill>
        <p:spPr bwMode="auto">
          <a:xfrm>
            <a:off x="3581400" y="2743200"/>
            <a:ext cx="2755900" cy="2957513"/>
          </a:xfrm>
          <a:prstGeom prst="rect">
            <a:avLst/>
          </a:prstGeom>
          <a:noFill/>
        </p:spPr>
      </p:pic>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368412"/>
          </a:xfrm>
        </p:spPr>
        <p:txBody>
          <a:bodyPr>
            <a:normAutofit fontScale="90000"/>
          </a:bodyPr>
          <a:lstStyle/>
          <a:p>
            <a:r>
              <a:rPr lang="en-US" altLang="ja-JP" dirty="0" smtClean="0"/>
              <a:t>Design by Contract</a:t>
            </a:r>
            <a:br>
              <a:rPr lang="en-US" altLang="ja-JP" dirty="0" smtClean="0"/>
            </a:br>
            <a:r>
              <a:rPr lang="ja-JP" altLang="en-US" sz="4900" dirty="0" smtClean="0"/>
              <a:t>契約による設計</a:t>
            </a:r>
            <a:endParaRPr kumimoji="1" lang="ja-JP" altLang="en-US" dirty="0"/>
          </a:p>
        </p:txBody>
      </p:sp>
      <p:sp>
        <p:nvSpPr>
          <p:cNvPr id="3" name="コンテンツ プレースホルダ 2"/>
          <p:cNvSpPr>
            <a:spLocks noGrp="1"/>
          </p:cNvSpPr>
          <p:nvPr>
            <p:ph idx="1"/>
          </p:nvPr>
        </p:nvSpPr>
        <p:spPr>
          <a:xfrm>
            <a:off x="457200" y="2000240"/>
            <a:ext cx="8229600" cy="4125923"/>
          </a:xfrm>
        </p:spPr>
        <p:txBody>
          <a:bodyPr/>
          <a:lstStyle/>
          <a:p>
            <a:r>
              <a:rPr lang="ja-JP" altLang="en-US" dirty="0" smtClean="0"/>
              <a:t>事前条件と事後条件</a:t>
            </a:r>
            <a:endParaRPr lang="en-US" altLang="ja-JP" dirty="0" smtClean="0"/>
          </a:p>
          <a:p>
            <a:r>
              <a:rPr lang="en-US" altLang="ja-JP" dirty="0" smtClean="0"/>
              <a:t>C/C++/C# </a:t>
            </a:r>
            <a:r>
              <a:rPr lang="ja-JP" altLang="en-US" dirty="0" smtClean="0"/>
              <a:t>等では</a:t>
            </a:r>
            <a:r>
              <a:rPr lang="en-US" altLang="ja-JP" dirty="0" smtClean="0"/>
              <a:t>Assert </a:t>
            </a:r>
            <a:r>
              <a:rPr lang="ja-JP" altLang="en-US" dirty="0" smtClean="0"/>
              <a:t>で実装</a:t>
            </a:r>
            <a:endParaRPr lang="en-US" altLang="ja-JP" dirty="0" smtClean="0"/>
          </a:p>
          <a:p>
            <a:r>
              <a:rPr kumimoji="1" lang="ja-JP" altLang="en-US" dirty="0" smtClean="0"/>
              <a:t>形式手法</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170</a:t>
            </a:fld>
            <a:endParaRPr kumimoji="1" lang="ja-JP" altLang="en-US"/>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142852"/>
            <a:ext cx="8229600" cy="1143000"/>
          </a:xfrm>
        </p:spPr>
        <p:txBody>
          <a:bodyPr/>
          <a:lstStyle/>
          <a:p>
            <a:r>
              <a:rPr lang="ja-JP" altLang="en-US" dirty="0" smtClean="0"/>
              <a:t>その他の原則</a:t>
            </a:r>
            <a:endParaRPr kumimoji="1" lang="ja-JP" altLang="en-US" dirty="0"/>
          </a:p>
        </p:txBody>
      </p:sp>
      <p:sp>
        <p:nvSpPr>
          <p:cNvPr id="3" name="コンテンツ プレースホルダ 2"/>
          <p:cNvSpPr>
            <a:spLocks noGrp="1"/>
          </p:cNvSpPr>
          <p:nvPr>
            <p:ph idx="1"/>
          </p:nvPr>
        </p:nvSpPr>
        <p:spPr>
          <a:xfrm>
            <a:off x="457200" y="1285860"/>
            <a:ext cx="8229600" cy="4840303"/>
          </a:xfrm>
        </p:spPr>
        <p:txBody>
          <a:bodyPr>
            <a:noAutofit/>
          </a:bodyPr>
          <a:lstStyle/>
          <a:p>
            <a:r>
              <a:rPr lang="en-US" altLang="ja-JP" sz="2400" dirty="0" smtClean="0"/>
              <a:t>LSP (The </a:t>
            </a:r>
            <a:r>
              <a:rPr lang="en-US" altLang="ja-JP" sz="2400" dirty="0" err="1" smtClean="0"/>
              <a:t>Liskov</a:t>
            </a:r>
            <a:r>
              <a:rPr lang="en-US" altLang="ja-JP" sz="2400" dirty="0" smtClean="0"/>
              <a:t> Substitution Principle)</a:t>
            </a:r>
            <a:r>
              <a:rPr lang="ja-JP" altLang="en-US" sz="2400" dirty="0" smtClean="0"/>
              <a:t> </a:t>
            </a:r>
            <a:r>
              <a:rPr lang="en-US" altLang="ja-JP" sz="2400" dirty="0" smtClean="0"/>
              <a:t>― </a:t>
            </a:r>
            <a:r>
              <a:rPr lang="ja-JP" altLang="en-US" sz="2400" dirty="0" smtClean="0"/>
              <a:t>リスコフの置換原則。</a:t>
            </a:r>
          </a:p>
          <a:p>
            <a:pPr lvl="1"/>
            <a:r>
              <a:rPr lang="ja-JP" altLang="en-US" sz="2000" dirty="0" smtClean="0"/>
              <a:t>スーパークラス </a:t>
            </a:r>
            <a:r>
              <a:rPr lang="en-US" altLang="ja-JP" sz="2000" dirty="0" smtClean="0"/>
              <a:t>(</a:t>
            </a:r>
            <a:r>
              <a:rPr lang="ja-JP" altLang="en-US" sz="2000" dirty="0" smtClean="0"/>
              <a:t>継承元のクラス</a:t>
            </a:r>
            <a:r>
              <a:rPr lang="en-US" altLang="ja-JP" sz="2000" dirty="0" smtClean="0"/>
              <a:t>) </a:t>
            </a:r>
            <a:r>
              <a:rPr lang="ja-JP" altLang="en-US" sz="2000" dirty="0" smtClean="0"/>
              <a:t>をサブクラス </a:t>
            </a:r>
            <a:r>
              <a:rPr lang="en-US" altLang="ja-JP" sz="2000" dirty="0" smtClean="0"/>
              <a:t>(</a:t>
            </a:r>
            <a:r>
              <a:rPr lang="ja-JP" altLang="en-US" sz="2000" dirty="0" smtClean="0"/>
              <a:t>継承したクラス</a:t>
            </a:r>
            <a:r>
              <a:rPr lang="en-US" altLang="ja-JP" sz="2000" dirty="0" smtClean="0"/>
              <a:t>) </a:t>
            </a:r>
            <a:r>
              <a:rPr lang="ja-JP" altLang="en-US" sz="2000" dirty="0" smtClean="0"/>
              <a:t>で置き換えることが可能であるべき。</a:t>
            </a:r>
          </a:p>
          <a:p>
            <a:pPr lvl="1"/>
            <a:r>
              <a:rPr lang="ja-JP" altLang="en-US" sz="2000" dirty="0" smtClean="0"/>
              <a:t>スーパークラスへの参照 </a:t>
            </a:r>
            <a:r>
              <a:rPr lang="en-US" altLang="ja-JP" sz="2000" dirty="0" smtClean="0"/>
              <a:t>(</a:t>
            </a:r>
            <a:r>
              <a:rPr lang="ja-JP" altLang="en-US" sz="2000" dirty="0" smtClean="0"/>
              <a:t>やポインタ</a:t>
            </a:r>
            <a:r>
              <a:rPr lang="en-US" altLang="ja-JP" sz="2000" dirty="0" smtClean="0"/>
              <a:t>) </a:t>
            </a:r>
            <a:r>
              <a:rPr lang="ja-JP" altLang="en-US" sz="2000" dirty="0" smtClean="0"/>
              <a:t>を使うメソッド </a:t>
            </a:r>
            <a:r>
              <a:rPr lang="en-US" altLang="ja-JP" sz="2000" dirty="0" smtClean="0"/>
              <a:t>(</a:t>
            </a:r>
            <a:r>
              <a:rPr lang="ja-JP" altLang="en-US" sz="2000" dirty="0" smtClean="0"/>
              <a:t>関数</a:t>
            </a:r>
            <a:r>
              <a:rPr lang="en-US" altLang="ja-JP" sz="2000" dirty="0" smtClean="0"/>
              <a:t>) </a:t>
            </a:r>
            <a:r>
              <a:rPr lang="ja-JP" altLang="en-US" sz="2000" dirty="0" smtClean="0"/>
              <a:t>は、それのサブクラス のオブジェクトを、それとは知らずに使えなければならない。</a:t>
            </a:r>
          </a:p>
          <a:p>
            <a:r>
              <a:rPr lang="en-US" altLang="ja-JP" sz="2400" dirty="0" smtClean="0"/>
              <a:t>DIP (The Dependency Inversion Principle) ― </a:t>
            </a:r>
            <a:r>
              <a:rPr lang="ja-JP" altLang="en-US" sz="2400" dirty="0" smtClean="0"/>
              <a:t>依存関係逆転の原則。</a:t>
            </a:r>
            <a:endParaRPr lang="en-US" altLang="ja-JP" sz="2400" dirty="0" smtClean="0"/>
          </a:p>
          <a:p>
            <a:pPr lvl="1"/>
            <a:r>
              <a:rPr lang="ja-JP" altLang="en-US" sz="2000" dirty="0" smtClean="0"/>
              <a:t>上位モジュールが下位モジュールに依存すべきではない。上位モジュールも下位モジュールも抽象概念に依存すべき。</a:t>
            </a:r>
            <a:endParaRPr lang="en-US" altLang="ja-JP" sz="2000" dirty="0" smtClean="0"/>
          </a:p>
          <a:p>
            <a:pPr lvl="1"/>
            <a:r>
              <a:rPr lang="ja-JP" altLang="en-US" sz="2000" dirty="0" smtClean="0"/>
              <a:t>抽象が詳細に依存すべきではない。詳細が抽象に依存すべきである。</a:t>
            </a:r>
          </a:p>
          <a:p>
            <a:r>
              <a:rPr lang="en-US" altLang="ja-JP" sz="2400" dirty="0" smtClean="0"/>
              <a:t>ISP (The Interface Segregation Principle)</a:t>
            </a:r>
            <a:r>
              <a:rPr lang="ja-JP" altLang="en-US" sz="2400" dirty="0" smtClean="0"/>
              <a:t> </a:t>
            </a:r>
            <a:r>
              <a:rPr lang="en-US" altLang="ja-JP" sz="2400" dirty="0" smtClean="0"/>
              <a:t>― </a:t>
            </a:r>
            <a:r>
              <a:rPr lang="ja-JP" altLang="en-US" sz="2400" dirty="0" smtClean="0"/>
              <a:t>インタフェース分離の原則。</a:t>
            </a:r>
            <a:endParaRPr lang="en-US" altLang="ja-JP" sz="2400" dirty="0" smtClean="0"/>
          </a:p>
          <a:p>
            <a:pPr lvl="1"/>
            <a:r>
              <a:rPr lang="ja-JP" altLang="en-US" sz="2000" dirty="0" smtClean="0"/>
              <a:t>クライアントは自分が使わないメソッドに依存することを強制されない。</a:t>
            </a:r>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171</a:t>
            </a:fld>
            <a:endParaRPr kumimoji="1" lang="ja-JP" altLang="en-US"/>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68346"/>
          </a:xfrm>
        </p:spPr>
        <p:txBody>
          <a:bodyPr/>
          <a:lstStyle/>
          <a:p>
            <a:r>
              <a:rPr lang="ja-JP" altLang="en-US" dirty="0" smtClean="0"/>
              <a:t>その他の原則</a:t>
            </a:r>
            <a:endParaRPr kumimoji="1" lang="ja-JP" altLang="en-US" dirty="0"/>
          </a:p>
        </p:txBody>
      </p:sp>
      <p:sp>
        <p:nvSpPr>
          <p:cNvPr id="3" name="コンテンツ プレースホルダ 2"/>
          <p:cNvSpPr>
            <a:spLocks noGrp="1"/>
          </p:cNvSpPr>
          <p:nvPr>
            <p:ph idx="1"/>
          </p:nvPr>
        </p:nvSpPr>
        <p:spPr>
          <a:xfrm>
            <a:off x="428596" y="1428736"/>
            <a:ext cx="8229600" cy="4857784"/>
          </a:xfrm>
        </p:spPr>
        <p:txBody>
          <a:bodyPr>
            <a:normAutofit fontScale="55000" lnSpcReduction="20000"/>
          </a:bodyPr>
          <a:lstStyle/>
          <a:p>
            <a:r>
              <a:rPr lang="en-US" altLang="ja-JP" sz="3800" dirty="0" smtClean="0"/>
              <a:t>REP (The Reuse/Release Equivalency Principle)  ― </a:t>
            </a:r>
            <a:r>
              <a:rPr lang="ja-JP" altLang="en-US" sz="3800" dirty="0" smtClean="0"/>
              <a:t>再利用・リリースの粒度の原則</a:t>
            </a:r>
            <a:endParaRPr lang="en-US" altLang="ja-JP" sz="3800" dirty="0" smtClean="0"/>
          </a:p>
          <a:p>
            <a:pPr lvl="1"/>
            <a:r>
              <a:rPr lang="ja-JP" altLang="en-US" dirty="0" smtClean="0"/>
              <a:t>再利用の粒度はリリースの粒度であるべき。</a:t>
            </a:r>
            <a:endParaRPr lang="en-US" altLang="ja-JP" dirty="0" smtClean="0"/>
          </a:p>
          <a:p>
            <a:r>
              <a:rPr lang="en-US" altLang="ja-JP" sz="3800" dirty="0" smtClean="0"/>
              <a:t>CCP (The Common Closure Principle)  ―</a:t>
            </a:r>
            <a:r>
              <a:rPr lang="ja-JP" altLang="en-US" sz="3800" dirty="0" smtClean="0"/>
              <a:t> 共通閉鎖の原則</a:t>
            </a:r>
            <a:endParaRPr lang="en-US" altLang="ja-JP" sz="3800" dirty="0" smtClean="0"/>
          </a:p>
          <a:p>
            <a:pPr lvl="1"/>
            <a:r>
              <a:rPr lang="ja-JP" altLang="en-US" dirty="0" smtClean="0"/>
              <a:t>パッケージ内のクラス群は或る修正に対して閉じている方が良い。従って、将来の変更に対して同じような修正が予想されるクラスは同一パッケージに入れた方</a:t>
            </a:r>
          </a:p>
          <a:p>
            <a:pPr>
              <a:buNone/>
            </a:pPr>
            <a:r>
              <a:rPr lang="ja-JP" altLang="en-US" dirty="0" smtClean="0"/>
              <a:t>が良い。</a:t>
            </a:r>
            <a:endParaRPr lang="en-US" altLang="ja-JP" dirty="0" smtClean="0"/>
          </a:p>
          <a:p>
            <a:r>
              <a:rPr lang="en-US" altLang="ja-JP" sz="3800" dirty="0" smtClean="0"/>
              <a:t>CRP (The Common Reuse Principle) </a:t>
            </a:r>
            <a:r>
              <a:rPr lang="ja-JP" altLang="en-US" sz="3800" dirty="0" smtClean="0"/>
              <a:t> </a:t>
            </a:r>
            <a:r>
              <a:rPr lang="en-US" altLang="ja-JP" sz="3800" dirty="0" smtClean="0"/>
              <a:t>―</a:t>
            </a:r>
            <a:r>
              <a:rPr lang="ja-JP" altLang="en-US" sz="3800" dirty="0" smtClean="0"/>
              <a:t> パッケージ再利用の原則</a:t>
            </a:r>
            <a:endParaRPr lang="en-US" altLang="ja-JP" sz="3800" dirty="0" smtClean="0"/>
          </a:p>
          <a:p>
            <a:pPr lvl="1"/>
            <a:r>
              <a:rPr lang="ja-JP" altLang="en-US" dirty="0" smtClean="0"/>
              <a:t>パッケージ内のクラスは一緒に再利用されるべき。</a:t>
            </a:r>
          </a:p>
          <a:p>
            <a:r>
              <a:rPr lang="en-US" altLang="ja-JP" sz="3600" dirty="0" smtClean="0"/>
              <a:t>ADP (The Acyclic Dependencies Principle)</a:t>
            </a:r>
            <a:r>
              <a:rPr lang="ja-JP" altLang="en-US" sz="3600" dirty="0" smtClean="0"/>
              <a:t> </a:t>
            </a:r>
            <a:r>
              <a:rPr lang="en-US" altLang="ja-JP" sz="3600" dirty="0" smtClean="0"/>
              <a:t>―</a:t>
            </a:r>
            <a:r>
              <a:rPr lang="ja-JP" altLang="en-US" sz="3600" dirty="0" smtClean="0"/>
              <a:t> 循環依存禁止の原則</a:t>
            </a:r>
            <a:endParaRPr lang="en-US" altLang="ja-JP" sz="3600" dirty="0" smtClean="0"/>
          </a:p>
          <a:p>
            <a:pPr lvl="1"/>
            <a:r>
              <a:rPr lang="ja-JP" altLang="en-US" dirty="0" smtClean="0"/>
              <a:t>パッケージ間の依存関係は依存してはならない。</a:t>
            </a:r>
            <a:endParaRPr lang="en-US" altLang="ja-JP" dirty="0" smtClean="0"/>
          </a:p>
          <a:p>
            <a:r>
              <a:rPr lang="en-US" altLang="ja-JP" sz="3600" dirty="0" smtClean="0"/>
              <a:t>SDP (The Stable Dependencies Principle)  -―</a:t>
            </a:r>
            <a:r>
              <a:rPr lang="ja-JP" altLang="en-US" sz="3600" dirty="0" smtClean="0"/>
              <a:t> 安定依存の原則</a:t>
            </a:r>
            <a:endParaRPr lang="en-US" altLang="ja-JP" dirty="0" smtClean="0"/>
          </a:p>
          <a:p>
            <a:pPr lvl="1"/>
            <a:r>
              <a:rPr lang="ja-JP" altLang="en-US" dirty="0" smtClean="0"/>
              <a:t>パッケージの依存関係は、依存元が依存先より安定している方が良い。</a:t>
            </a:r>
            <a:endParaRPr lang="en-US" altLang="ja-JP" dirty="0" smtClean="0"/>
          </a:p>
          <a:p>
            <a:r>
              <a:rPr lang="en-US" altLang="ja-JP" sz="3600" dirty="0" smtClean="0"/>
              <a:t>SAP (The Stable Abstraction Principle)  ―</a:t>
            </a:r>
            <a:r>
              <a:rPr lang="ja-JP" altLang="en-US" sz="3600" dirty="0" smtClean="0"/>
              <a:t> 安定抽象の原則</a:t>
            </a:r>
            <a:endParaRPr lang="en-US" altLang="ja-JP" dirty="0" smtClean="0"/>
          </a:p>
          <a:p>
            <a:pPr lvl="1"/>
            <a:r>
              <a:rPr lang="ja-JP" altLang="en-US" dirty="0" smtClean="0"/>
              <a:t>抽象的な方がより安定しているべき。</a:t>
            </a:r>
            <a:endParaRPr lang="en-US" altLang="ja-JP" dirty="0" smtClean="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172</a:t>
            </a:fld>
            <a:endParaRPr kumimoji="1" lang="ja-JP" altLang="en-US"/>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868346"/>
          </a:xfrm>
        </p:spPr>
        <p:txBody>
          <a:bodyPr/>
          <a:lstStyle/>
          <a:p>
            <a:r>
              <a:rPr lang="ja-JP" altLang="en-US" dirty="0" smtClean="0"/>
              <a:t>その他の原則</a:t>
            </a:r>
            <a:endParaRPr kumimoji="1" lang="ja-JP" altLang="en-US" dirty="0"/>
          </a:p>
        </p:txBody>
      </p:sp>
      <p:sp>
        <p:nvSpPr>
          <p:cNvPr id="3" name="コンテンツ プレースホルダ 2"/>
          <p:cNvSpPr>
            <a:spLocks noGrp="1"/>
          </p:cNvSpPr>
          <p:nvPr>
            <p:ph idx="1"/>
          </p:nvPr>
        </p:nvSpPr>
        <p:spPr>
          <a:xfrm>
            <a:off x="428596" y="1214422"/>
            <a:ext cx="8229600" cy="5072098"/>
          </a:xfrm>
        </p:spPr>
        <p:txBody>
          <a:bodyPr>
            <a:noAutofit/>
          </a:bodyPr>
          <a:lstStyle/>
          <a:p>
            <a:r>
              <a:rPr lang="en-US" altLang="ja-JP" sz="2000" dirty="0" smtClean="0"/>
              <a:t>The Law of Demeter</a:t>
            </a:r>
            <a:r>
              <a:rPr lang="ja-JP" altLang="en-US" sz="2000" dirty="0" smtClean="0"/>
              <a:t> </a:t>
            </a:r>
            <a:r>
              <a:rPr lang="en-US" altLang="ja-JP" sz="2000" dirty="0" smtClean="0"/>
              <a:t>―</a:t>
            </a:r>
            <a:r>
              <a:rPr lang="ja-JP" altLang="en-US" sz="2000" dirty="0" smtClean="0"/>
              <a:t> デメテルの法則</a:t>
            </a:r>
            <a:endParaRPr lang="en-US" altLang="ja-JP" sz="2000" dirty="0" smtClean="0"/>
          </a:p>
          <a:p>
            <a:pPr lvl="1"/>
            <a:r>
              <a:rPr lang="ja-JP" altLang="en-US" sz="1600" dirty="0" smtClean="0"/>
              <a:t>オブジェクト中の全てのメソッド </a:t>
            </a:r>
            <a:r>
              <a:rPr lang="en-US" altLang="ja-JP" sz="1600" dirty="0" smtClean="0"/>
              <a:t>(</a:t>
            </a:r>
            <a:r>
              <a:rPr lang="ja-JP" altLang="en-US" sz="1600" dirty="0" smtClean="0"/>
              <a:t>関数</a:t>
            </a:r>
            <a:r>
              <a:rPr lang="en-US" altLang="ja-JP" sz="1600" dirty="0" smtClean="0"/>
              <a:t>) </a:t>
            </a:r>
            <a:r>
              <a:rPr lang="ja-JP" altLang="en-US" sz="1600" dirty="0" smtClean="0"/>
              <a:t>は、以下のいずれかの種類のオブジェ</a:t>
            </a:r>
          </a:p>
          <a:p>
            <a:pPr>
              <a:buNone/>
            </a:pPr>
            <a:r>
              <a:rPr lang="ja-JP" altLang="en-US" sz="1600" dirty="0" smtClean="0"/>
              <a:t>クトのメソッドのみを呼び出すべきである。</a:t>
            </a:r>
            <a:endParaRPr lang="en-US" altLang="ja-JP" sz="1600" dirty="0" smtClean="0"/>
          </a:p>
          <a:p>
            <a:pPr lvl="2"/>
            <a:r>
              <a:rPr lang="ja-JP" altLang="en-US" sz="1400" dirty="0" smtClean="0"/>
              <a:t>それ自身 </a:t>
            </a:r>
            <a:endParaRPr lang="en-US" altLang="ja-JP" sz="1400" dirty="0" smtClean="0"/>
          </a:p>
          <a:p>
            <a:pPr lvl="2"/>
            <a:r>
              <a:rPr lang="ja-JP" altLang="en-US" sz="1400" dirty="0" smtClean="0"/>
              <a:t>メソッドに渡されたパラメータ </a:t>
            </a:r>
            <a:r>
              <a:rPr lang="en-US" altLang="ja-JP" sz="1400" dirty="0" smtClean="0"/>
              <a:t>(</a:t>
            </a:r>
            <a:r>
              <a:rPr lang="ja-JP" altLang="en-US" sz="1400" dirty="0" smtClean="0"/>
              <a:t>引数</a:t>
            </a:r>
            <a:r>
              <a:rPr lang="en-US" altLang="ja-JP" sz="1400" dirty="0" smtClean="0"/>
              <a:t>) </a:t>
            </a:r>
          </a:p>
          <a:p>
            <a:pPr lvl="2"/>
            <a:r>
              <a:rPr lang="ja-JP" altLang="en-US" sz="1400" dirty="0" smtClean="0"/>
              <a:t>それが生成したオブジェクト</a:t>
            </a:r>
            <a:endParaRPr lang="en-US" altLang="ja-JP" sz="1400" dirty="0" smtClean="0"/>
          </a:p>
          <a:p>
            <a:pPr lvl="2"/>
            <a:r>
              <a:rPr lang="ja-JP" altLang="en-US" sz="1400" dirty="0" smtClean="0"/>
              <a:t>直接保持しているコンポーネント オブジェクト</a:t>
            </a:r>
          </a:p>
          <a:p>
            <a:r>
              <a:rPr lang="en-US" altLang="ja-JP" sz="2000" dirty="0" smtClean="0"/>
              <a:t>Edelman‘s Law</a:t>
            </a:r>
            <a:r>
              <a:rPr lang="ja-JP" altLang="en-US" sz="2000" dirty="0" smtClean="0"/>
              <a:t> </a:t>
            </a:r>
            <a:r>
              <a:rPr lang="en-US" altLang="ja-JP" sz="2000" dirty="0" smtClean="0"/>
              <a:t>― </a:t>
            </a:r>
            <a:r>
              <a:rPr lang="ja-JP" altLang="en-US" sz="2000" dirty="0" smtClean="0"/>
              <a:t>エーデルマンの法則</a:t>
            </a:r>
            <a:endParaRPr lang="en-US" altLang="ja-JP" sz="2000" dirty="0" smtClean="0"/>
          </a:p>
          <a:p>
            <a:pPr lvl="1"/>
            <a:r>
              <a:rPr lang="ja-JP" altLang="en-US" sz="1600" dirty="0" smtClean="0"/>
              <a:t>他人と話すな。 </a:t>
            </a:r>
            <a:r>
              <a:rPr lang="en-US" altLang="ja-JP" sz="1600" dirty="0" smtClean="0"/>
              <a:t>(Don‘t talk to strangers.)</a:t>
            </a:r>
          </a:p>
          <a:p>
            <a:pPr lvl="1"/>
            <a:r>
              <a:rPr lang="ja-JP" altLang="en-US" sz="1600" dirty="0" smtClean="0"/>
              <a:t>クラスは関係のないクラスには話しかけないようにせよ。</a:t>
            </a:r>
            <a:endParaRPr lang="en-US" altLang="ja-JP" sz="1600" dirty="0" smtClean="0"/>
          </a:p>
          <a:p>
            <a:r>
              <a:rPr lang="en-US" altLang="ja-JP" sz="2000" dirty="0" smtClean="0"/>
              <a:t>Hollywood Principle ― </a:t>
            </a:r>
            <a:r>
              <a:rPr lang="ja-JP" altLang="en-US" sz="2000" dirty="0" smtClean="0"/>
              <a:t>ハリウッドの法則</a:t>
            </a:r>
            <a:endParaRPr lang="en-US" altLang="ja-JP" sz="2000" dirty="0" smtClean="0"/>
          </a:p>
          <a:p>
            <a:pPr lvl="1"/>
            <a:r>
              <a:rPr lang="en-US" altLang="ja-JP" sz="1600" dirty="0" smtClean="0"/>
              <a:t>"Don't call us. We'll call you." (</a:t>
            </a:r>
            <a:r>
              <a:rPr lang="ja-JP" altLang="en-US" sz="1600" dirty="0" smtClean="0"/>
              <a:t>貴方から呼ばないで下さい．必要な時に私</a:t>
            </a:r>
          </a:p>
          <a:p>
            <a:pPr>
              <a:buNone/>
            </a:pPr>
            <a:r>
              <a:rPr lang="ja-JP" altLang="en-US" sz="1600" dirty="0" smtClean="0"/>
              <a:t>が呼びますから</a:t>
            </a:r>
            <a:r>
              <a:rPr lang="en-US" altLang="ja-JP" sz="1600" dirty="0" smtClean="0"/>
              <a:t>)</a:t>
            </a:r>
          </a:p>
          <a:p>
            <a:pPr lvl="1"/>
            <a:r>
              <a:rPr lang="ja-JP" altLang="en-US" sz="1600" dirty="0" smtClean="0"/>
              <a:t>ソフトウェア開発におけるライブラリとしての「フレームワーク」の性格を表す言葉。ユーザーは、フレームワークから呼ばれる必要な部分だけの個別のプログラムを書くことでアプリケーションを作成する。ユーザー プログラムは、フレームワークから制御されることとなる。</a:t>
            </a:r>
            <a:endParaRPr kumimoji="1" lang="ja-JP" altLang="en-US" sz="16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173</a:t>
            </a:fld>
            <a:endParaRPr kumimoji="1" lang="ja-JP"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642918"/>
            <a:ext cx="8229600" cy="3286148"/>
          </a:xfrm>
        </p:spPr>
        <p:txBody>
          <a:bodyPr>
            <a:normAutofit/>
          </a:bodyPr>
          <a:lstStyle/>
          <a:p>
            <a:pPr algn="l"/>
            <a:r>
              <a:rPr lang="en-US" altLang="ja-JP" sz="3200" dirty="0" smtClean="0"/>
              <a:t>a</a:t>
            </a:r>
            <a:r>
              <a:rPr lang="ja-JP" altLang="en-US" sz="3200" dirty="0" err="1" smtClean="0"/>
              <a:t>．</a:t>
            </a:r>
            <a:r>
              <a:rPr lang="ja-JP" altLang="en-US" sz="3200" dirty="0" smtClean="0"/>
              <a:t> わかりやすく奇麗なプログラムを書くコツ</a:t>
            </a:r>
            <a:r>
              <a:rPr lang="en-US" altLang="ja-JP" sz="3200" dirty="0" smtClean="0"/>
              <a:t/>
            </a:r>
            <a:br>
              <a:rPr lang="en-US" altLang="ja-JP" sz="3200" dirty="0" smtClean="0"/>
            </a:br>
            <a:r>
              <a:rPr lang="en-US" altLang="ja-JP" sz="3200" dirty="0" smtClean="0"/>
              <a:t>b</a:t>
            </a:r>
            <a:r>
              <a:rPr lang="ja-JP" altLang="en-US" sz="3200" dirty="0" err="1" smtClean="0"/>
              <a:t>．</a:t>
            </a:r>
            <a:r>
              <a:rPr lang="ja-JP" altLang="en-US" sz="3200" dirty="0" smtClean="0"/>
              <a:t>なぜ名前付けが重要か</a:t>
            </a:r>
            <a:r>
              <a:rPr lang="en-US" altLang="ja-JP" sz="3200" dirty="0" smtClean="0"/>
              <a:t>?</a:t>
            </a:r>
            <a:br>
              <a:rPr lang="en-US" altLang="ja-JP" sz="3200" dirty="0" smtClean="0"/>
            </a:br>
            <a:r>
              <a:rPr lang="en-US" altLang="ja-JP" sz="3200" dirty="0" smtClean="0"/>
              <a:t>c</a:t>
            </a:r>
            <a:r>
              <a:rPr lang="ja-JP" altLang="en-US" sz="3200" dirty="0" err="1" smtClean="0"/>
              <a:t>．</a:t>
            </a:r>
            <a:r>
              <a:rPr lang="ja-JP" altLang="en-US" sz="3200" dirty="0" smtClean="0"/>
              <a:t>重要なのは、「どう作るか」ではなく「何を作るか」に視点を変えること</a:t>
            </a:r>
            <a:endParaRPr kumimoji="1" lang="ja-JP" altLang="en-US" sz="3200"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174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6" name="コンテンツ プレースホルダ 2"/>
          <p:cNvSpPr>
            <a:spLocks noGrp="1"/>
          </p:cNvSpPr>
          <p:nvPr>
            <p:ph idx="1"/>
          </p:nvPr>
        </p:nvSpPr>
        <p:spPr>
          <a:xfrm>
            <a:off x="457200" y="5286388"/>
            <a:ext cx="8229600" cy="839775"/>
          </a:xfrm>
        </p:spPr>
        <p:txBody>
          <a:bodyPr/>
          <a:lstStyle/>
          <a:p>
            <a:r>
              <a:rPr kumimoji="1" lang="ja-JP" altLang="en-US" dirty="0" smtClean="0"/>
              <a:t>テキスト「名前編」へ</a:t>
            </a:r>
            <a:endParaRPr kumimoji="1" lang="ja-JP" altLang="en-US" dirty="0"/>
          </a:p>
        </p:txBody>
      </p:sp>
    </p:spTree>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d</a:t>
            </a:r>
            <a:r>
              <a:rPr lang="ja-JP" altLang="en-US" dirty="0" err="1" smtClean="0"/>
              <a:t>．</a:t>
            </a:r>
            <a:r>
              <a:rPr lang="en-US" altLang="ja-JP" dirty="0" smtClean="0"/>
              <a:t>UML </a:t>
            </a:r>
            <a:r>
              <a:rPr lang="ja-JP" altLang="en-US" dirty="0" smtClean="0"/>
              <a:t>を使ってみよう</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175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BE50D9FB-B314-4377-95FA-22119BDE8303}" type="slidenum">
              <a:rPr lang="en-US" altLang="ja-JP"/>
              <a:pPr/>
              <a:t>176</a:t>
            </a:fld>
            <a:endParaRPr lang="en-US" altLang="ja-JP"/>
          </a:p>
        </p:txBody>
      </p:sp>
      <p:sp>
        <p:nvSpPr>
          <p:cNvPr id="382978" name="Rectangle 2"/>
          <p:cNvSpPr>
            <a:spLocks noGrp="1" noChangeArrowheads="1"/>
          </p:cNvSpPr>
          <p:nvPr>
            <p:ph type="title"/>
          </p:nvPr>
        </p:nvSpPr>
        <p:spPr/>
        <p:txBody>
          <a:bodyPr/>
          <a:lstStyle/>
          <a:p>
            <a:r>
              <a:rPr lang="ja-JP" altLang="en-US"/>
              <a:t>統一モデリング言語 </a:t>
            </a:r>
            <a:r>
              <a:rPr lang="en-US" altLang="ja-JP"/>
              <a:t>(UML)</a:t>
            </a:r>
          </a:p>
        </p:txBody>
      </p:sp>
      <p:sp>
        <p:nvSpPr>
          <p:cNvPr id="382979" name="Rectangle 3"/>
          <p:cNvSpPr>
            <a:spLocks noGrp="1" noChangeArrowheads="1"/>
          </p:cNvSpPr>
          <p:nvPr>
            <p:ph type="body" idx="1"/>
          </p:nvPr>
        </p:nvSpPr>
        <p:spPr/>
        <p:txBody>
          <a:bodyPr/>
          <a:lstStyle/>
          <a:p>
            <a:r>
              <a:rPr lang="en-US" altLang="ja-JP" dirty="0"/>
              <a:t>Unified Modeling Language</a:t>
            </a:r>
          </a:p>
          <a:p>
            <a:r>
              <a:rPr lang="en-US" altLang="ja-JP" dirty="0"/>
              <a:t>Grady </a:t>
            </a:r>
            <a:r>
              <a:rPr lang="en-US" altLang="ja-JP" dirty="0" err="1"/>
              <a:t>Booch</a:t>
            </a:r>
            <a:r>
              <a:rPr lang="en-US" altLang="ja-JP" dirty="0"/>
              <a:t> (</a:t>
            </a:r>
            <a:r>
              <a:rPr lang="en-US" altLang="ja-JP" dirty="0" err="1"/>
              <a:t>Booch</a:t>
            </a:r>
            <a:r>
              <a:rPr lang="en-US" altLang="ja-JP" dirty="0"/>
              <a:t> </a:t>
            </a:r>
            <a:r>
              <a:rPr lang="ja-JP" altLang="en-US" dirty="0"/>
              <a:t>法</a:t>
            </a:r>
            <a:r>
              <a:rPr lang="en-US" altLang="ja-JP" dirty="0"/>
              <a:t>)</a:t>
            </a:r>
            <a:r>
              <a:rPr lang="ja-JP" altLang="en-US" dirty="0" err="1"/>
              <a:t>，</a:t>
            </a:r>
            <a:r>
              <a:rPr lang="en-US" altLang="ja-JP" dirty="0" err="1"/>
              <a:t>JimRumbaugh</a:t>
            </a:r>
            <a:r>
              <a:rPr lang="en-US" altLang="ja-JP" dirty="0"/>
              <a:t> (OMT </a:t>
            </a:r>
            <a:r>
              <a:rPr lang="ja-JP" altLang="en-US" dirty="0"/>
              <a:t>法</a:t>
            </a:r>
            <a:r>
              <a:rPr lang="en-US" altLang="ja-JP" dirty="0"/>
              <a:t>)</a:t>
            </a:r>
            <a:r>
              <a:rPr lang="ja-JP" altLang="en-US" dirty="0" err="1"/>
              <a:t>，</a:t>
            </a:r>
            <a:r>
              <a:rPr lang="en-US" altLang="ja-JP" dirty="0" err="1"/>
              <a:t>Ivar</a:t>
            </a:r>
            <a:r>
              <a:rPr lang="en-US" altLang="ja-JP" dirty="0"/>
              <a:t> Jacobson (OOSE </a:t>
            </a:r>
            <a:r>
              <a:rPr lang="ja-JP" altLang="en-US" dirty="0"/>
              <a:t>法</a:t>
            </a:r>
            <a:r>
              <a:rPr lang="en-US" altLang="ja-JP" dirty="0" smtClean="0"/>
              <a:t>)</a:t>
            </a:r>
          </a:p>
          <a:p>
            <a:pPr lvl="1"/>
            <a:r>
              <a:rPr lang="en-US" altLang="ja-JP" dirty="0" smtClean="0"/>
              <a:t>Three</a:t>
            </a:r>
            <a:r>
              <a:rPr lang="ja-JP" altLang="en-US" dirty="0" smtClean="0"/>
              <a:t> </a:t>
            </a:r>
            <a:r>
              <a:rPr lang="en-US" altLang="ja-JP" dirty="0" smtClean="0"/>
              <a:t>Amigos</a:t>
            </a:r>
            <a:endParaRPr lang="en-US" altLang="ja-JP" dirty="0"/>
          </a:p>
          <a:p>
            <a:r>
              <a:rPr lang="en-US" altLang="ja-JP" dirty="0"/>
              <a:t>Rational Software</a:t>
            </a:r>
            <a:r>
              <a:rPr lang="ja-JP" altLang="en-US" dirty="0" err="1"/>
              <a:t>，</a:t>
            </a:r>
            <a:r>
              <a:rPr lang="en-US" altLang="ja-JP" dirty="0"/>
              <a:t>Microsoft</a:t>
            </a:r>
            <a:r>
              <a:rPr lang="ja-JP" altLang="en-US" dirty="0" err="1"/>
              <a:t>，</a:t>
            </a:r>
            <a:r>
              <a:rPr lang="en-US" altLang="ja-JP" dirty="0"/>
              <a:t>Hewlett-Packard</a:t>
            </a:r>
            <a:r>
              <a:rPr lang="ja-JP" altLang="en-US" dirty="0" err="1"/>
              <a:t>，</a:t>
            </a:r>
            <a:r>
              <a:rPr lang="en-US" altLang="ja-JP" dirty="0"/>
              <a:t>Oracle</a:t>
            </a:r>
            <a:r>
              <a:rPr lang="ja-JP" altLang="en-US" dirty="0" err="1"/>
              <a:t>，</a:t>
            </a:r>
            <a:r>
              <a:rPr lang="en-US" altLang="ja-JP" dirty="0"/>
              <a:t>Texas Instruments</a:t>
            </a:r>
            <a:r>
              <a:rPr lang="ja-JP" altLang="en-US" dirty="0" err="1"/>
              <a:t>，</a:t>
            </a:r>
            <a:r>
              <a:rPr lang="en-US" altLang="ja-JP" dirty="0"/>
              <a:t>MCI </a:t>
            </a:r>
            <a:r>
              <a:rPr lang="en-US" altLang="ja-JP" dirty="0" err="1"/>
              <a:t>Systemhouse</a:t>
            </a:r>
            <a:r>
              <a:rPr lang="ja-JP" altLang="en-US" dirty="0" err="1"/>
              <a:t>，</a:t>
            </a:r>
            <a:r>
              <a:rPr lang="en-US" altLang="ja-JP" dirty="0"/>
              <a:t>IBM</a:t>
            </a:r>
            <a:r>
              <a:rPr lang="en-US" altLang="ja-JP" dirty="0">
                <a:latin typeface="Arial"/>
              </a:rPr>
              <a:t>…</a:t>
            </a:r>
            <a:r>
              <a:rPr lang="en-US" altLang="ja-JP" dirty="0"/>
              <a:t> </a:t>
            </a:r>
            <a:r>
              <a:rPr lang="ja-JP" altLang="en-US" dirty="0"/>
              <a:t>から </a:t>
            </a:r>
            <a:r>
              <a:rPr lang="en-US" altLang="ja-JP" dirty="0"/>
              <a:t>OMG </a:t>
            </a:r>
            <a:r>
              <a:rPr lang="ja-JP" altLang="en-US" dirty="0"/>
              <a:t>へ</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 5" descr="ヤコブソン.jpg"/>
          <p:cNvPicPr>
            <a:picLocks noGrp="1" noChangeAspect="1"/>
          </p:cNvPicPr>
          <p:nvPr>
            <p:ph idx="1"/>
          </p:nvPr>
        </p:nvPicPr>
        <p:blipFill>
          <a:blip r:embed="rId2"/>
          <a:stretch>
            <a:fillRect/>
          </a:stretch>
        </p:blipFill>
        <p:spPr>
          <a:xfrm>
            <a:off x="761469" y="285728"/>
            <a:ext cx="7596745" cy="5697559"/>
          </a:xfrm>
        </p:spPr>
      </p:pic>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177</a:t>
            </a:fld>
            <a:endParaRPr kumimoji="1" lang="ja-JP" altLang="en-US"/>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スライド番号プレースホルダ 5"/>
          <p:cNvSpPr>
            <a:spLocks noGrp="1"/>
          </p:cNvSpPr>
          <p:nvPr>
            <p:ph type="sldNum" sz="quarter" idx="12"/>
          </p:nvPr>
        </p:nvSpPr>
        <p:spPr/>
        <p:txBody>
          <a:bodyPr/>
          <a:lstStyle/>
          <a:p>
            <a:fld id="{64DDDD94-180B-40D1-8B85-738E66DEDA43}" type="slidenum">
              <a:rPr lang="en-US" altLang="ja-JP"/>
              <a:pPr/>
              <a:t>178</a:t>
            </a:fld>
            <a:endParaRPr lang="en-US" altLang="ja-JP"/>
          </a:p>
        </p:txBody>
      </p:sp>
      <p:sp>
        <p:nvSpPr>
          <p:cNvPr id="839682" name="Rectangle 1026"/>
          <p:cNvSpPr>
            <a:spLocks noGrp="1" noChangeArrowheads="1"/>
          </p:cNvSpPr>
          <p:nvPr>
            <p:ph type="title"/>
          </p:nvPr>
        </p:nvSpPr>
        <p:spPr/>
        <p:txBody>
          <a:bodyPr/>
          <a:lstStyle/>
          <a:p>
            <a:r>
              <a:rPr lang="ja-JP" altLang="en-US"/>
              <a:t>統一モデリング言語 </a:t>
            </a:r>
            <a:r>
              <a:rPr lang="en-US" altLang="ja-JP"/>
              <a:t>(UML)</a:t>
            </a:r>
          </a:p>
        </p:txBody>
      </p:sp>
      <p:sp>
        <p:nvSpPr>
          <p:cNvPr id="839683" name="Rectangle 1027"/>
          <p:cNvSpPr>
            <a:spLocks noGrp="1" noChangeArrowheads="1"/>
          </p:cNvSpPr>
          <p:nvPr>
            <p:ph type="body" idx="1"/>
          </p:nvPr>
        </p:nvSpPr>
        <p:spPr>
          <a:xfrm>
            <a:off x="457200" y="1885950"/>
            <a:ext cx="8178800" cy="628650"/>
          </a:xfrm>
        </p:spPr>
        <p:txBody>
          <a:bodyPr/>
          <a:lstStyle/>
          <a:p>
            <a:r>
              <a:rPr lang="ja-JP" altLang="en-US"/>
              <a:t>他の著者からの影響</a:t>
            </a:r>
          </a:p>
        </p:txBody>
      </p:sp>
      <p:sp>
        <p:nvSpPr>
          <p:cNvPr id="839684" name="Text Box 1028"/>
          <p:cNvSpPr txBox="1">
            <a:spLocks noChangeArrowheads="1"/>
          </p:cNvSpPr>
          <p:nvPr/>
        </p:nvSpPr>
        <p:spPr bwMode="auto">
          <a:xfrm>
            <a:off x="3124200" y="2574925"/>
            <a:ext cx="8572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Booch</a:t>
            </a:r>
          </a:p>
        </p:txBody>
      </p:sp>
      <p:sp>
        <p:nvSpPr>
          <p:cNvPr id="839685" name="Text Box 1029"/>
          <p:cNvSpPr txBox="1">
            <a:spLocks noChangeArrowheads="1"/>
          </p:cNvSpPr>
          <p:nvPr/>
        </p:nvSpPr>
        <p:spPr bwMode="auto">
          <a:xfrm>
            <a:off x="3962400" y="2667000"/>
            <a:ext cx="2055813"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分析→設計シームレスに</a:t>
            </a:r>
          </a:p>
        </p:txBody>
      </p:sp>
      <p:sp>
        <p:nvSpPr>
          <p:cNvPr id="839686" name="Text Box 1030"/>
          <p:cNvSpPr txBox="1">
            <a:spLocks noChangeArrowheads="1"/>
          </p:cNvSpPr>
          <p:nvPr/>
        </p:nvSpPr>
        <p:spPr bwMode="auto">
          <a:xfrm>
            <a:off x="5334000" y="3048000"/>
            <a:ext cx="11969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Jacobson</a:t>
            </a:r>
          </a:p>
        </p:txBody>
      </p:sp>
      <p:sp>
        <p:nvSpPr>
          <p:cNvPr id="839687" name="Text Box 1031"/>
          <p:cNvSpPr txBox="1">
            <a:spLocks noChangeArrowheads="1"/>
          </p:cNvSpPr>
          <p:nvPr/>
        </p:nvSpPr>
        <p:spPr bwMode="auto">
          <a:xfrm>
            <a:off x="5943600" y="3429000"/>
            <a:ext cx="8778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Fusion</a:t>
            </a:r>
          </a:p>
        </p:txBody>
      </p:sp>
      <p:sp>
        <p:nvSpPr>
          <p:cNvPr id="839688" name="Text Box 1032"/>
          <p:cNvSpPr txBox="1">
            <a:spLocks noChangeArrowheads="1"/>
          </p:cNvSpPr>
          <p:nvPr/>
        </p:nvSpPr>
        <p:spPr bwMode="auto">
          <a:xfrm>
            <a:off x="5867400" y="4479925"/>
            <a:ext cx="9429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Embley</a:t>
            </a:r>
          </a:p>
        </p:txBody>
      </p:sp>
      <p:sp>
        <p:nvSpPr>
          <p:cNvPr id="839689" name="Text Box 1033"/>
          <p:cNvSpPr txBox="1">
            <a:spLocks noChangeArrowheads="1"/>
          </p:cNvSpPr>
          <p:nvPr/>
        </p:nvSpPr>
        <p:spPr bwMode="auto">
          <a:xfrm>
            <a:off x="5791200" y="5089525"/>
            <a:ext cx="14620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Wirfs-Brock</a:t>
            </a:r>
          </a:p>
        </p:txBody>
      </p:sp>
      <p:sp>
        <p:nvSpPr>
          <p:cNvPr id="839690" name="Text Box 1034"/>
          <p:cNvSpPr txBox="1">
            <a:spLocks noChangeArrowheads="1"/>
          </p:cNvSpPr>
          <p:nvPr/>
        </p:nvSpPr>
        <p:spPr bwMode="auto">
          <a:xfrm>
            <a:off x="5105400" y="5622925"/>
            <a:ext cx="72390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Odell</a:t>
            </a:r>
          </a:p>
        </p:txBody>
      </p:sp>
      <p:sp>
        <p:nvSpPr>
          <p:cNvPr id="839691" name="Text Box 1035"/>
          <p:cNvSpPr txBox="1">
            <a:spLocks noChangeArrowheads="1"/>
          </p:cNvSpPr>
          <p:nvPr/>
        </p:nvSpPr>
        <p:spPr bwMode="auto">
          <a:xfrm>
            <a:off x="2590800" y="5894388"/>
            <a:ext cx="177800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Shlaer - Mellor</a:t>
            </a:r>
          </a:p>
        </p:txBody>
      </p:sp>
      <p:sp>
        <p:nvSpPr>
          <p:cNvPr id="839692" name="Text Box 1036"/>
          <p:cNvSpPr txBox="1">
            <a:spLocks noChangeArrowheads="1"/>
          </p:cNvSpPr>
          <p:nvPr/>
        </p:nvSpPr>
        <p:spPr bwMode="auto">
          <a:xfrm>
            <a:off x="914400" y="5486400"/>
            <a:ext cx="154622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Gamma, et.al</a:t>
            </a:r>
          </a:p>
        </p:txBody>
      </p:sp>
      <p:sp>
        <p:nvSpPr>
          <p:cNvPr id="839693" name="Text Box 1037"/>
          <p:cNvSpPr txBox="1">
            <a:spLocks noChangeArrowheads="1"/>
          </p:cNvSpPr>
          <p:nvPr/>
        </p:nvSpPr>
        <p:spPr bwMode="auto">
          <a:xfrm>
            <a:off x="609600" y="4800600"/>
            <a:ext cx="7381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Harel</a:t>
            </a:r>
          </a:p>
        </p:txBody>
      </p:sp>
      <p:sp>
        <p:nvSpPr>
          <p:cNvPr id="839694" name="Text Box 1038"/>
          <p:cNvSpPr txBox="1">
            <a:spLocks noChangeArrowheads="1"/>
          </p:cNvSpPr>
          <p:nvPr/>
        </p:nvSpPr>
        <p:spPr bwMode="auto">
          <a:xfrm>
            <a:off x="381000" y="3962400"/>
            <a:ext cx="830263"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Mayer</a:t>
            </a:r>
          </a:p>
        </p:txBody>
      </p:sp>
      <p:sp>
        <p:nvSpPr>
          <p:cNvPr id="839695" name="Text Box 1039"/>
          <p:cNvSpPr txBox="1">
            <a:spLocks noChangeArrowheads="1"/>
          </p:cNvSpPr>
          <p:nvPr/>
        </p:nvSpPr>
        <p:spPr bwMode="auto">
          <a:xfrm>
            <a:off x="1066800" y="3048000"/>
            <a:ext cx="1268413"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Rambaugh</a:t>
            </a:r>
          </a:p>
        </p:txBody>
      </p:sp>
      <p:sp>
        <p:nvSpPr>
          <p:cNvPr id="839696" name="Text Box 1040"/>
          <p:cNvSpPr txBox="1">
            <a:spLocks noChangeArrowheads="1"/>
          </p:cNvSpPr>
          <p:nvPr/>
        </p:nvSpPr>
        <p:spPr bwMode="auto">
          <a:xfrm>
            <a:off x="5943600" y="3733800"/>
            <a:ext cx="2536825" cy="560388"/>
          </a:xfrm>
          <a:prstGeom prst="rect">
            <a:avLst/>
          </a:prstGeom>
          <a:noFill/>
          <a:ln w="9525">
            <a:noFill/>
            <a:miter lim="800000"/>
            <a:headEnd/>
            <a:tailEnd/>
          </a:ln>
          <a:effectLst/>
        </p:spPr>
        <p:txBody>
          <a:bodyPr wrap="none">
            <a:spAutoFit/>
          </a:bodyPr>
          <a:lstStyle/>
          <a:p>
            <a:pPr>
              <a:buFont typeface="Monotype Sorts" charset="2"/>
              <a:buNone/>
            </a:pPr>
            <a:r>
              <a:rPr lang="ja-JP" altLang="en-US" sz="1400"/>
              <a:t>システム操作の記述</a:t>
            </a:r>
          </a:p>
          <a:p>
            <a:pPr>
              <a:buFont typeface="Monotype Sorts" charset="2"/>
              <a:buNone/>
            </a:pPr>
            <a:r>
              <a:rPr lang="ja-JP" altLang="en-US" sz="1400"/>
              <a:t>メッセージへの階層的番号付与</a:t>
            </a:r>
          </a:p>
        </p:txBody>
      </p:sp>
      <p:sp>
        <p:nvSpPr>
          <p:cNvPr id="839697" name="Text Box 1041"/>
          <p:cNvSpPr txBox="1">
            <a:spLocks noChangeArrowheads="1"/>
          </p:cNvSpPr>
          <p:nvPr/>
        </p:nvSpPr>
        <p:spPr bwMode="auto">
          <a:xfrm>
            <a:off x="6781800" y="4572000"/>
            <a:ext cx="1528763" cy="560388"/>
          </a:xfrm>
          <a:prstGeom prst="rect">
            <a:avLst/>
          </a:prstGeom>
          <a:noFill/>
          <a:ln w="9525">
            <a:noFill/>
            <a:miter lim="800000"/>
            <a:headEnd/>
            <a:tailEnd/>
          </a:ln>
          <a:effectLst/>
        </p:spPr>
        <p:txBody>
          <a:bodyPr wrap="none">
            <a:spAutoFit/>
          </a:bodyPr>
          <a:lstStyle/>
          <a:p>
            <a:pPr>
              <a:buFont typeface="Monotype Sorts" charset="2"/>
              <a:buNone/>
            </a:pPr>
            <a:r>
              <a:rPr lang="en-US" altLang="ja-JP" sz="1400"/>
              <a:t>Singleton </a:t>
            </a:r>
            <a:r>
              <a:rPr lang="ja-JP" altLang="en-US" sz="1400"/>
              <a:t>クラス</a:t>
            </a:r>
          </a:p>
          <a:p>
            <a:pPr>
              <a:buFont typeface="Monotype Sorts" charset="2"/>
              <a:buNone/>
            </a:pPr>
            <a:r>
              <a:rPr lang="ja-JP" altLang="en-US" sz="1400"/>
              <a:t>ハイレベル ビュー</a:t>
            </a:r>
          </a:p>
        </p:txBody>
      </p:sp>
      <p:sp>
        <p:nvSpPr>
          <p:cNvPr id="839698" name="Text Box 1042"/>
          <p:cNvSpPr txBox="1">
            <a:spLocks noChangeArrowheads="1"/>
          </p:cNvSpPr>
          <p:nvPr/>
        </p:nvSpPr>
        <p:spPr bwMode="auto">
          <a:xfrm>
            <a:off x="7239000" y="5181600"/>
            <a:ext cx="1522413"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リスポンシビリティ</a:t>
            </a:r>
          </a:p>
        </p:txBody>
      </p:sp>
      <p:sp>
        <p:nvSpPr>
          <p:cNvPr id="839699" name="Text Box 1043"/>
          <p:cNvSpPr txBox="1">
            <a:spLocks noChangeArrowheads="1"/>
          </p:cNvSpPr>
          <p:nvPr/>
        </p:nvSpPr>
        <p:spPr bwMode="auto">
          <a:xfrm>
            <a:off x="6553200" y="3124200"/>
            <a:ext cx="1184275"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ユースケース</a:t>
            </a:r>
          </a:p>
        </p:txBody>
      </p:sp>
      <p:sp>
        <p:nvSpPr>
          <p:cNvPr id="839700" name="Text Box 1044"/>
          <p:cNvSpPr txBox="1">
            <a:spLocks noChangeArrowheads="1"/>
          </p:cNvSpPr>
          <p:nvPr/>
        </p:nvSpPr>
        <p:spPr bwMode="auto">
          <a:xfrm>
            <a:off x="2362200" y="3124200"/>
            <a:ext cx="539750"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分析</a:t>
            </a:r>
          </a:p>
        </p:txBody>
      </p:sp>
      <p:sp>
        <p:nvSpPr>
          <p:cNvPr id="839701" name="Text Box 1045"/>
          <p:cNvSpPr txBox="1">
            <a:spLocks noChangeArrowheads="1"/>
          </p:cNvSpPr>
          <p:nvPr/>
        </p:nvSpPr>
        <p:spPr bwMode="auto">
          <a:xfrm>
            <a:off x="457200" y="4267200"/>
            <a:ext cx="1695450"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事前条件・事後条件</a:t>
            </a:r>
          </a:p>
        </p:txBody>
      </p:sp>
      <p:sp>
        <p:nvSpPr>
          <p:cNvPr id="839702" name="Text Box 1046"/>
          <p:cNvSpPr txBox="1">
            <a:spLocks noChangeArrowheads="1"/>
          </p:cNvSpPr>
          <p:nvPr/>
        </p:nvSpPr>
        <p:spPr bwMode="auto">
          <a:xfrm>
            <a:off x="685800" y="5181600"/>
            <a:ext cx="717550"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状態図</a:t>
            </a:r>
          </a:p>
        </p:txBody>
      </p:sp>
      <p:sp>
        <p:nvSpPr>
          <p:cNvPr id="839703" name="Text Box 1047"/>
          <p:cNvSpPr txBox="1">
            <a:spLocks noChangeArrowheads="1"/>
          </p:cNvSpPr>
          <p:nvPr/>
        </p:nvSpPr>
        <p:spPr bwMode="auto">
          <a:xfrm>
            <a:off x="914400" y="5791200"/>
            <a:ext cx="1354138" cy="560388"/>
          </a:xfrm>
          <a:prstGeom prst="rect">
            <a:avLst/>
          </a:prstGeom>
          <a:noFill/>
          <a:ln w="9525">
            <a:noFill/>
            <a:miter lim="800000"/>
            <a:headEnd/>
            <a:tailEnd/>
          </a:ln>
          <a:effectLst/>
        </p:spPr>
        <p:txBody>
          <a:bodyPr wrap="none">
            <a:spAutoFit/>
          </a:bodyPr>
          <a:lstStyle/>
          <a:p>
            <a:pPr>
              <a:buFont typeface="Monotype Sorts" charset="2"/>
              <a:buNone/>
            </a:pPr>
            <a:r>
              <a:rPr lang="ja-JP" altLang="en-US" sz="1400"/>
              <a:t>フレームワーク</a:t>
            </a:r>
          </a:p>
          <a:p>
            <a:pPr>
              <a:buFont typeface="Monotype Sorts" charset="2"/>
              <a:buNone/>
            </a:pPr>
            <a:r>
              <a:rPr lang="ja-JP" altLang="en-US" sz="1400"/>
              <a:t>パターン，ノート</a:t>
            </a:r>
          </a:p>
        </p:txBody>
      </p:sp>
      <p:sp>
        <p:nvSpPr>
          <p:cNvPr id="839704" name="Text Box 1048"/>
          <p:cNvSpPr txBox="1">
            <a:spLocks noChangeArrowheads="1"/>
          </p:cNvSpPr>
          <p:nvPr/>
        </p:nvSpPr>
        <p:spPr bwMode="auto">
          <a:xfrm>
            <a:off x="2819400" y="6248400"/>
            <a:ext cx="2190750"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オブジェクト ライフサイクル</a:t>
            </a:r>
          </a:p>
        </p:txBody>
      </p:sp>
      <p:sp>
        <p:nvSpPr>
          <p:cNvPr id="839705" name="Text Box 1049"/>
          <p:cNvSpPr txBox="1">
            <a:spLocks noChangeArrowheads="1"/>
          </p:cNvSpPr>
          <p:nvPr/>
        </p:nvSpPr>
        <p:spPr bwMode="auto">
          <a:xfrm>
            <a:off x="5181600" y="5943600"/>
            <a:ext cx="1343025" cy="560388"/>
          </a:xfrm>
          <a:prstGeom prst="rect">
            <a:avLst/>
          </a:prstGeom>
          <a:noFill/>
          <a:ln w="9525">
            <a:noFill/>
            <a:miter lim="800000"/>
            <a:headEnd/>
            <a:tailEnd/>
          </a:ln>
          <a:effectLst/>
        </p:spPr>
        <p:txBody>
          <a:bodyPr wrap="none">
            <a:spAutoFit/>
          </a:bodyPr>
          <a:lstStyle/>
          <a:p>
            <a:pPr>
              <a:buFont typeface="Monotype Sorts" charset="2"/>
              <a:buNone/>
            </a:pPr>
            <a:r>
              <a:rPr lang="ja-JP" altLang="en-US" sz="1400"/>
              <a:t>動的クラス分類</a:t>
            </a:r>
          </a:p>
          <a:p>
            <a:pPr>
              <a:buFont typeface="Monotype Sorts" charset="2"/>
              <a:buNone/>
            </a:pPr>
            <a:r>
              <a:rPr lang="ja-JP" altLang="en-US" sz="1400"/>
              <a:t>多重クラス分類</a:t>
            </a:r>
          </a:p>
        </p:txBody>
      </p:sp>
      <p:sp>
        <p:nvSpPr>
          <p:cNvPr id="839706" name="Text Box 1050"/>
          <p:cNvSpPr txBox="1">
            <a:spLocks noChangeArrowheads="1"/>
          </p:cNvSpPr>
          <p:nvPr/>
        </p:nvSpPr>
        <p:spPr bwMode="auto">
          <a:xfrm>
            <a:off x="3581400" y="3657600"/>
            <a:ext cx="1355725" cy="823913"/>
          </a:xfrm>
          <a:prstGeom prst="rect">
            <a:avLst/>
          </a:prstGeom>
          <a:noFill/>
          <a:ln w="9525">
            <a:noFill/>
            <a:miter lim="800000"/>
            <a:headEnd/>
            <a:tailEnd/>
          </a:ln>
          <a:effectLst/>
        </p:spPr>
        <p:txBody>
          <a:bodyPr wrap="none">
            <a:spAutoFit/>
          </a:bodyPr>
          <a:lstStyle/>
          <a:p>
            <a:pPr>
              <a:buFont typeface="Monotype Sorts" charset="2"/>
              <a:buNone/>
            </a:pPr>
            <a:r>
              <a:rPr lang="en-US" altLang="ja-JP" sz="4800"/>
              <a:t>UML</a:t>
            </a:r>
          </a:p>
        </p:txBody>
      </p:sp>
      <p:sp>
        <p:nvSpPr>
          <p:cNvPr id="839707" name="Line 1051"/>
          <p:cNvSpPr>
            <a:spLocks noChangeShapeType="1"/>
          </p:cNvSpPr>
          <p:nvPr/>
        </p:nvSpPr>
        <p:spPr bwMode="auto">
          <a:xfrm>
            <a:off x="3810000" y="3048000"/>
            <a:ext cx="76200" cy="685800"/>
          </a:xfrm>
          <a:prstGeom prst="line">
            <a:avLst/>
          </a:prstGeom>
          <a:noFill/>
          <a:ln w="9525">
            <a:solidFill>
              <a:schemeClr val="tx1"/>
            </a:solidFill>
            <a:round/>
            <a:headEnd/>
            <a:tailEnd type="triangle" w="med" len="med"/>
          </a:ln>
          <a:effectLst/>
        </p:spPr>
        <p:txBody>
          <a:bodyPr/>
          <a:lstStyle/>
          <a:p>
            <a:endParaRPr lang="ja-JP" altLang="en-US"/>
          </a:p>
        </p:txBody>
      </p:sp>
      <p:sp>
        <p:nvSpPr>
          <p:cNvPr id="839708" name="Line 1052"/>
          <p:cNvSpPr>
            <a:spLocks noChangeShapeType="1"/>
          </p:cNvSpPr>
          <p:nvPr/>
        </p:nvSpPr>
        <p:spPr bwMode="auto">
          <a:xfrm flipH="1">
            <a:off x="4800600" y="3429000"/>
            <a:ext cx="457200" cy="457200"/>
          </a:xfrm>
          <a:prstGeom prst="line">
            <a:avLst/>
          </a:prstGeom>
          <a:noFill/>
          <a:ln w="9525">
            <a:solidFill>
              <a:schemeClr val="tx1"/>
            </a:solidFill>
            <a:round/>
            <a:headEnd/>
            <a:tailEnd type="triangle" w="med" len="med"/>
          </a:ln>
          <a:effectLst/>
        </p:spPr>
        <p:txBody>
          <a:bodyPr/>
          <a:lstStyle/>
          <a:p>
            <a:endParaRPr lang="ja-JP" altLang="en-US"/>
          </a:p>
        </p:txBody>
      </p:sp>
      <p:sp>
        <p:nvSpPr>
          <p:cNvPr id="839709" name="Line 1053"/>
          <p:cNvSpPr>
            <a:spLocks noChangeShapeType="1"/>
          </p:cNvSpPr>
          <p:nvPr/>
        </p:nvSpPr>
        <p:spPr bwMode="auto">
          <a:xfrm>
            <a:off x="2362200" y="3505200"/>
            <a:ext cx="1143000" cy="533400"/>
          </a:xfrm>
          <a:prstGeom prst="line">
            <a:avLst/>
          </a:prstGeom>
          <a:noFill/>
          <a:ln w="9525">
            <a:solidFill>
              <a:schemeClr val="tx1"/>
            </a:solidFill>
            <a:round/>
            <a:headEnd/>
            <a:tailEnd type="triangle" w="med" len="med"/>
          </a:ln>
          <a:effectLst/>
        </p:spPr>
        <p:txBody>
          <a:bodyPr/>
          <a:lstStyle/>
          <a:p>
            <a:endParaRPr lang="ja-JP" altLang="en-US"/>
          </a:p>
        </p:txBody>
      </p:sp>
      <p:sp>
        <p:nvSpPr>
          <p:cNvPr id="839710" name="Line 1054"/>
          <p:cNvSpPr>
            <a:spLocks noChangeShapeType="1"/>
          </p:cNvSpPr>
          <p:nvPr/>
        </p:nvSpPr>
        <p:spPr bwMode="auto">
          <a:xfrm flipV="1">
            <a:off x="1447800" y="4343400"/>
            <a:ext cx="2057400" cy="685800"/>
          </a:xfrm>
          <a:prstGeom prst="line">
            <a:avLst/>
          </a:prstGeom>
          <a:noFill/>
          <a:ln w="9525">
            <a:solidFill>
              <a:schemeClr val="tx1"/>
            </a:solidFill>
            <a:round/>
            <a:headEnd/>
            <a:tailEnd type="triangle" w="med" len="med"/>
          </a:ln>
          <a:effectLst/>
        </p:spPr>
        <p:txBody>
          <a:bodyPr/>
          <a:lstStyle/>
          <a:p>
            <a:endParaRPr lang="ja-JP" altLang="en-US"/>
          </a:p>
        </p:txBody>
      </p:sp>
      <p:sp>
        <p:nvSpPr>
          <p:cNvPr id="839711" name="Line 1055"/>
          <p:cNvSpPr>
            <a:spLocks noChangeShapeType="1"/>
          </p:cNvSpPr>
          <p:nvPr/>
        </p:nvSpPr>
        <p:spPr bwMode="auto">
          <a:xfrm>
            <a:off x="1371600" y="4191000"/>
            <a:ext cx="2057400" cy="0"/>
          </a:xfrm>
          <a:prstGeom prst="line">
            <a:avLst/>
          </a:prstGeom>
          <a:noFill/>
          <a:ln w="9525">
            <a:solidFill>
              <a:schemeClr val="tx1"/>
            </a:solidFill>
            <a:round/>
            <a:headEnd/>
            <a:tailEnd type="triangle" w="med" len="med"/>
          </a:ln>
          <a:effectLst/>
        </p:spPr>
        <p:txBody>
          <a:bodyPr/>
          <a:lstStyle/>
          <a:p>
            <a:endParaRPr lang="ja-JP" altLang="en-US"/>
          </a:p>
        </p:txBody>
      </p:sp>
      <p:sp>
        <p:nvSpPr>
          <p:cNvPr id="839712" name="Line 1056"/>
          <p:cNvSpPr>
            <a:spLocks noChangeShapeType="1"/>
          </p:cNvSpPr>
          <p:nvPr/>
        </p:nvSpPr>
        <p:spPr bwMode="auto">
          <a:xfrm flipV="1">
            <a:off x="2514600" y="4495800"/>
            <a:ext cx="1143000" cy="1143000"/>
          </a:xfrm>
          <a:prstGeom prst="line">
            <a:avLst/>
          </a:prstGeom>
          <a:noFill/>
          <a:ln w="9525">
            <a:solidFill>
              <a:schemeClr val="tx1"/>
            </a:solidFill>
            <a:round/>
            <a:headEnd/>
            <a:tailEnd type="triangle" w="med" len="med"/>
          </a:ln>
          <a:effectLst/>
        </p:spPr>
        <p:txBody>
          <a:bodyPr/>
          <a:lstStyle/>
          <a:p>
            <a:endParaRPr lang="ja-JP" altLang="en-US"/>
          </a:p>
        </p:txBody>
      </p:sp>
      <p:sp>
        <p:nvSpPr>
          <p:cNvPr id="839713" name="Line 1057"/>
          <p:cNvSpPr>
            <a:spLocks noChangeShapeType="1"/>
          </p:cNvSpPr>
          <p:nvPr/>
        </p:nvSpPr>
        <p:spPr bwMode="auto">
          <a:xfrm flipV="1">
            <a:off x="3581400" y="4572000"/>
            <a:ext cx="381000" cy="1295400"/>
          </a:xfrm>
          <a:prstGeom prst="line">
            <a:avLst/>
          </a:prstGeom>
          <a:noFill/>
          <a:ln w="9525">
            <a:solidFill>
              <a:schemeClr val="tx1"/>
            </a:solidFill>
            <a:round/>
            <a:headEnd/>
            <a:tailEnd type="triangle" w="med" len="med"/>
          </a:ln>
          <a:effectLst/>
        </p:spPr>
        <p:txBody>
          <a:bodyPr/>
          <a:lstStyle/>
          <a:p>
            <a:endParaRPr lang="ja-JP" altLang="en-US"/>
          </a:p>
        </p:txBody>
      </p:sp>
      <p:sp>
        <p:nvSpPr>
          <p:cNvPr id="839714" name="Line 1058"/>
          <p:cNvSpPr>
            <a:spLocks noChangeShapeType="1"/>
          </p:cNvSpPr>
          <p:nvPr/>
        </p:nvSpPr>
        <p:spPr bwMode="auto">
          <a:xfrm flipH="1" flipV="1">
            <a:off x="4419600" y="4572000"/>
            <a:ext cx="838200" cy="1066800"/>
          </a:xfrm>
          <a:prstGeom prst="line">
            <a:avLst/>
          </a:prstGeom>
          <a:noFill/>
          <a:ln w="9525">
            <a:solidFill>
              <a:schemeClr val="tx1"/>
            </a:solidFill>
            <a:round/>
            <a:headEnd/>
            <a:tailEnd type="triangle" w="med" len="med"/>
          </a:ln>
          <a:effectLst/>
        </p:spPr>
        <p:txBody>
          <a:bodyPr/>
          <a:lstStyle/>
          <a:p>
            <a:endParaRPr lang="ja-JP" altLang="en-US"/>
          </a:p>
        </p:txBody>
      </p:sp>
      <p:sp>
        <p:nvSpPr>
          <p:cNvPr id="839715" name="Line 1059"/>
          <p:cNvSpPr>
            <a:spLocks noChangeShapeType="1"/>
          </p:cNvSpPr>
          <p:nvPr/>
        </p:nvSpPr>
        <p:spPr bwMode="auto">
          <a:xfrm flipH="1" flipV="1">
            <a:off x="4876800" y="4572000"/>
            <a:ext cx="838200" cy="762000"/>
          </a:xfrm>
          <a:prstGeom prst="line">
            <a:avLst/>
          </a:prstGeom>
          <a:noFill/>
          <a:ln w="9525">
            <a:solidFill>
              <a:schemeClr val="tx1"/>
            </a:solidFill>
            <a:round/>
            <a:headEnd/>
            <a:tailEnd type="triangle" w="med" len="med"/>
          </a:ln>
          <a:effectLst/>
        </p:spPr>
        <p:txBody>
          <a:bodyPr/>
          <a:lstStyle/>
          <a:p>
            <a:endParaRPr lang="ja-JP" altLang="en-US"/>
          </a:p>
        </p:txBody>
      </p:sp>
      <p:sp>
        <p:nvSpPr>
          <p:cNvPr id="839716" name="Line 1060"/>
          <p:cNvSpPr>
            <a:spLocks noChangeShapeType="1"/>
          </p:cNvSpPr>
          <p:nvPr/>
        </p:nvSpPr>
        <p:spPr bwMode="auto">
          <a:xfrm flipH="1" flipV="1">
            <a:off x="4953000" y="4343400"/>
            <a:ext cx="914400" cy="381000"/>
          </a:xfrm>
          <a:prstGeom prst="line">
            <a:avLst/>
          </a:prstGeom>
          <a:noFill/>
          <a:ln w="9525">
            <a:solidFill>
              <a:schemeClr val="tx1"/>
            </a:solidFill>
            <a:round/>
            <a:headEnd/>
            <a:tailEnd type="triangle" w="med" len="med"/>
          </a:ln>
          <a:effectLst/>
        </p:spPr>
        <p:txBody>
          <a:bodyPr/>
          <a:lstStyle/>
          <a:p>
            <a:endParaRPr lang="ja-JP" altLang="en-US"/>
          </a:p>
        </p:txBody>
      </p:sp>
      <p:sp>
        <p:nvSpPr>
          <p:cNvPr id="839717" name="Line 1061"/>
          <p:cNvSpPr>
            <a:spLocks noChangeShapeType="1"/>
          </p:cNvSpPr>
          <p:nvPr/>
        </p:nvSpPr>
        <p:spPr bwMode="auto">
          <a:xfrm flipH="1">
            <a:off x="4953000" y="3733800"/>
            <a:ext cx="990600" cy="381000"/>
          </a:xfrm>
          <a:prstGeom prst="line">
            <a:avLst/>
          </a:prstGeom>
          <a:noFill/>
          <a:ln w="9525">
            <a:solidFill>
              <a:schemeClr val="tx1"/>
            </a:solidFill>
            <a:round/>
            <a:headEnd/>
            <a:tailEnd type="triangle" w="med" len="med"/>
          </a:ln>
          <a:effectLst/>
        </p:spPr>
        <p:txBody>
          <a:bodyPr/>
          <a:lstStyle/>
          <a:p>
            <a:endParaRPr lang="ja-JP" altLang="en-US"/>
          </a:p>
        </p:txBody>
      </p:sp>
      <p:sp>
        <p:nvSpPr>
          <p:cNvPr id="39" name="フッター プレースホルダ 3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6"/>
          <p:cNvSpPr>
            <a:spLocks noGrp="1" noChangeArrowheads="1"/>
          </p:cNvSpPr>
          <p:nvPr>
            <p:ph type="sldNum" sz="quarter" idx="4294967295"/>
          </p:nvPr>
        </p:nvSpPr>
        <p:spPr>
          <a:xfrm>
            <a:off x="6604000" y="6229350"/>
            <a:ext cx="1828800" cy="514350"/>
          </a:xfrm>
          <a:prstGeom prst="rect">
            <a:avLst/>
          </a:prstGeom>
        </p:spPr>
        <p:txBody>
          <a:bodyPr/>
          <a:lstStyle/>
          <a:p>
            <a:fld id="{E675D108-957C-4062-9B72-58D009A50893}" type="slidenum">
              <a:rPr lang="en-US" altLang="ja-JP"/>
              <a:pPr/>
              <a:t>179</a:t>
            </a:fld>
            <a:endParaRPr lang="en-US" altLang="ja-JP"/>
          </a:p>
        </p:txBody>
      </p:sp>
      <p:sp>
        <p:nvSpPr>
          <p:cNvPr id="1027074" name="Rectangle 2"/>
          <p:cNvSpPr>
            <a:spLocks noGrp="1" noChangeArrowheads="1"/>
          </p:cNvSpPr>
          <p:nvPr>
            <p:ph type="ctrTitle"/>
          </p:nvPr>
        </p:nvSpPr>
        <p:spPr>
          <a:xfrm>
            <a:off x="714348" y="428604"/>
            <a:ext cx="7772400" cy="1470025"/>
          </a:xfrm>
        </p:spPr>
        <p:txBody>
          <a:bodyPr/>
          <a:lstStyle/>
          <a:p>
            <a:r>
              <a:rPr lang="ja-JP" altLang="ja-JP" dirty="0"/>
              <a:t>簡単な販売受注の例</a:t>
            </a:r>
            <a:endParaRPr lang="ja-JP" altLang="en-US" dirty="0"/>
          </a:p>
        </p:txBody>
      </p:sp>
      <p:pic>
        <p:nvPicPr>
          <p:cNvPr id="1027075" name="Picture 3" descr="\\120kaihatsu2\APPLICAT\Office2000A\PFiles\Common\MSShared\Clipart\cagcat50\BD07153_.WMF"/>
          <p:cNvPicPr>
            <a:picLocks noChangeAspect="1" noChangeArrowheads="1"/>
          </p:cNvPicPr>
          <p:nvPr/>
        </p:nvPicPr>
        <p:blipFill>
          <a:blip r:embed="rId3"/>
          <a:srcRect/>
          <a:stretch>
            <a:fillRect/>
          </a:stretch>
        </p:blipFill>
        <p:spPr bwMode="auto">
          <a:xfrm>
            <a:off x="7620000" y="2438400"/>
            <a:ext cx="1184275" cy="1295400"/>
          </a:xfrm>
          <a:prstGeom prst="rect">
            <a:avLst/>
          </a:prstGeom>
          <a:noFill/>
        </p:spPr>
      </p:pic>
      <p:sp>
        <p:nvSpPr>
          <p:cNvPr id="1027076" name="Line 4"/>
          <p:cNvSpPr>
            <a:spLocks noChangeShapeType="1"/>
          </p:cNvSpPr>
          <p:nvPr/>
        </p:nvSpPr>
        <p:spPr bwMode="auto">
          <a:xfrm flipH="1">
            <a:off x="3276600" y="3352800"/>
            <a:ext cx="3810000" cy="0"/>
          </a:xfrm>
          <a:prstGeom prst="line">
            <a:avLst/>
          </a:prstGeom>
          <a:noFill/>
          <a:ln w="9525">
            <a:solidFill>
              <a:schemeClr val="tx1"/>
            </a:solidFill>
            <a:round/>
            <a:headEnd/>
            <a:tailEnd type="triangle" w="med" len="med"/>
          </a:ln>
          <a:effectLst/>
        </p:spPr>
        <p:txBody>
          <a:bodyPr/>
          <a:lstStyle/>
          <a:p>
            <a:endParaRPr lang="ja-JP" altLang="en-US"/>
          </a:p>
        </p:txBody>
      </p:sp>
      <p:pic>
        <p:nvPicPr>
          <p:cNvPr id="1027077" name="Picture 5" descr="\\120kaihatsu2\APPLICAT\Office2000A\PFiles\Common\MSShared\Clipart\cagcat50\BD06784_.WMF"/>
          <p:cNvPicPr>
            <a:picLocks noChangeAspect="1" noChangeArrowheads="1"/>
          </p:cNvPicPr>
          <p:nvPr/>
        </p:nvPicPr>
        <p:blipFill>
          <a:blip r:embed="rId4"/>
          <a:srcRect/>
          <a:stretch>
            <a:fillRect/>
          </a:stretch>
        </p:blipFill>
        <p:spPr bwMode="auto">
          <a:xfrm>
            <a:off x="1066800" y="2514600"/>
            <a:ext cx="1371600" cy="1268413"/>
          </a:xfrm>
          <a:prstGeom prst="rect">
            <a:avLst/>
          </a:prstGeom>
          <a:noFill/>
        </p:spPr>
      </p:pic>
      <p:sp>
        <p:nvSpPr>
          <p:cNvPr id="1027078" name="Text Box 6"/>
          <p:cNvSpPr txBox="1">
            <a:spLocks noChangeArrowheads="1"/>
          </p:cNvSpPr>
          <p:nvPr/>
        </p:nvSpPr>
        <p:spPr bwMode="auto">
          <a:xfrm>
            <a:off x="4784725" y="2763838"/>
            <a:ext cx="793750" cy="457200"/>
          </a:xfrm>
          <a:prstGeom prst="rect">
            <a:avLst/>
          </a:prstGeom>
          <a:noFill/>
          <a:ln w="9525">
            <a:noFill/>
            <a:miter lim="800000"/>
            <a:headEnd/>
            <a:tailEnd/>
          </a:ln>
          <a:effectLst/>
        </p:spPr>
        <p:txBody>
          <a:bodyPr wrap="none">
            <a:spAutoFit/>
          </a:bodyPr>
          <a:lstStyle/>
          <a:p>
            <a:pPr>
              <a:spcBef>
                <a:spcPct val="0"/>
              </a:spcBef>
              <a:buClrTx/>
              <a:buFontTx/>
              <a:buNone/>
            </a:pPr>
            <a:r>
              <a:rPr lang="ja-JP" altLang="en-US" sz="2400" dirty="0">
                <a:latin typeface="Times" charset="0"/>
                <a:ea typeface="Osaka" charset="-128"/>
              </a:rPr>
              <a:t>注文</a:t>
            </a:r>
          </a:p>
        </p:txBody>
      </p:sp>
      <p:sp>
        <p:nvSpPr>
          <p:cNvPr id="1027079" name="Line 7"/>
          <p:cNvSpPr>
            <a:spLocks noChangeShapeType="1"/>
          </p:cNvSpPr>
          <p:nvPr/>
        </p:nvSpPr>
        <p:spPr bwMode="auto">
          <a:xfrm>
            <a:off x="1752600" y="3962400"/>
            <a:ext cx="0" cy="838200"/>
          </a:xfrm>
          <a:prstGeom prst="line">
            <a:avLst/>
          </a:prstGeom>
          <a:noFill/>
          <a:ln w="9525">
            <a:solidFill>
              <a:schemeClr val="tx1"/>
            </a:solidFill>
            <a:round/>
            <a:headEnd/>
            <a:tailEnd type="triangle" w="med" len="med"/>
          </a:ln>
          <a:effectLst/>
        </p:spPr>
        <p:txBody>
          <a:bodyPr/>
          <a:lstStyle/>
          <a:p>
            <a:endParaRPr lang="ja-JP" altLang="en-US"/>
          </a:p>
        </p:txBody>
      </p:sp>
      <p:pic>
        <p:nvPicPr>
          <p:cNvPr id="1027080" name="Picture 8" descr="D:\Documents and Settings\G_KOJIMA_FUJIO\Application Data\Microsoft\Media Catalog\Downloaded Clips\cl0\hh02333_.wmf"/>
          <p:cNvPicPr>
            <a:picLocks noChangeAspect="1" noChangeArrowheads="1"/>
          </p:cNvPicPr>
          <p:nvPr/>
        </p:nvPicPr>
        <p:blipFill>
          <a:blip r:embed="rId5"/>
          <a:srcRect/>
          <a:stretch>
            <a:fillRect/>
          </a:stretch>
        </p:blipFill>
        <p:spPr bwMode="auto">
          <a:xfrm>
            <a:off x="1371600" y="4953000"/>
            <a:ext cx="871538" cy="1222375"/>
          </a:xfrm>
          <a:prstGeom prst="rect">
            <a:avLst/>
          </a:prstGeom>
          <a:noFill/>
        </p:spPr>
      </p:pic>
      <p:pic>
        <p:nvPicPr>
          <p:cNvPr id="1027081" name="Picture 9" descr="D:\Documents and Settings\G_KOJIMA_FUJIO\Application Data\Microsoft\Media Catalog\Downloaded Clips\cl1f\j0079002.wmf"/>
          <p:cNvPicPr>
            <a:picLocks noChangeAspect="1" noChangeArrowheads="1"/>
          </p:cNvPicPr>
          <p:nvPr/>
        </p:nvPicPr>
        <p:blipFill>
          <a:blip r:embed="rId6"/>
          <a:srcRect/>
          <a:stretch>
            <a:fillRect/>
          </a:stretch>
        </p:blipFill>
        <p:spPr bwMode="auto">
          <a:xfrm>
            <a:off x="7010400" y="4800600"/>
            <a:ext cx="1714500" cy="1196975"/>
          </a:xfrm>
          <a:prstGeom prst="rect">
            <a:avLst/>
          </a:prstGeom>
          <a:noFill/>
        </p:spPr>
      </p:pic>
      <p:sp>
        <p:nvSpPr>
          <p:cNvPr id="1027082" name="Line 10"/>
          <p:cNvSpPr>
            <a:spLocks noChangeShapeType="1"/>
          </p:cNvSpPr>
          <p:nvPr/>
        </p:nvSpPr>
        <p:spPr bwMode="auto">
          <a:xfrm>
            <a:off x="2895600" y="5715000"/>
            <a:ext cx="3810000" cy="0"/>
          </a:xfrm>
          <a:prstGeom prst="line">
            <a:avLst/>
          </a:prstGeom>
          <a:noFill/>
          <a:ln w="9525">
            <a:solidFill>
              <a:schemeClr val="tx1"/>
            </a:solidFill>
            <a:round/>
            <a:headEnd/>
            <a:tailEnd type="triangle" w="med" len="med"/>
          </a:ln>
          <a:effectLst/>
        </p:spPr>
        <p:txBody>
          <a:bodyPr/>
          <a:lstStyle/>
          <a:p>
            <a:endParaRPr lang="ja-JP" altLang="en-US"/>
          </a:p>
        </p:txBody>
      </p:sp>
      <p:sp>
        <p:nvSpPr>
          <p:cNvPr id="1027083" name="Text Box 11"/>
          <p:cNvSpPr txBox="1">
            <a:spLocks noChangeArrowheads="1"/>
          </p:cNvSpPr>
          <p:nvPr/>
        </p:nvSpPr>
        <p:spPr bwMode="auto">
          <a:xfrm>
            <a:off x="4479925" y="5202238"/>
            <a:ext cx="793750" cy="457200"/>
          </a:xfrm>
          <a:prstGeom prst="rect">
            <a:avLst/>
          </a:prstGeom>
          <a:noFill/>
          <a:ln w="9525">
            <a:noFill/>
            <a:miter lim="800000"/>
            <a:headEnd/>
            <a:tailEnd/>
          </a:ln>
          <a:effectLst/>
        </p:spPr>
        <p:txBody>
          <a:bodyPr wrap="none">
            <a:spAutoFit/>
          </a:bodyPr>
          <a:lstStyle/>
          <a:p>
            <a:pPr>
              <a:spcBef>
                <a:spcPct val="0"/>
              </a:spcBef>
              <a:buClrTx/>
              <a:buFontTx/>
              <a:buNone/>
            </a:pPr>
            <a:r>
              <a:rPr lang="ja-JP" altLang="en-US" sz="2400">
                <a:latin typeface="Times" charset="0"/>
                <a:ea typeface="Osaka" charset="-128"/>
              </a:rPr>
              <a:t>配送</a:t>
            </a:r>
          </a:p>
        </p:txBody>
      </p:sp>
      <p:sp>
        <p:nvSpPr>
          <p:cNvPr id="1027084" name="Text Box 12"/>
          <p:cNvSpPr txBox="1">
            <a:spLocks noChangeArrowheads="1"/>
          </p:cNvSpPr>
          <p:nvPr/>
        </p:nvSpPr>
        <p:spPr bwMode="auto">
          <a:xfrm>
            <a:off x="2041525" y="4059238"/>
            <a:ext cx="793750" cy="457200"/>
          </a:xfrm>
          <a:prstGeom prst="rect">
            <a:avLst/>
          </a:prstGeom>
          <a:noFill/>
          <a:ln w="9525">
            <a:noFill/>
            <a:miter lim="800000"/>
            <a:headEnd/>
            <a:tailEnd/>
          </a:ln>
          <a:effectLst/>
        </p:spPr>
        <p:txBody>
          <a:bodyPr wrap="none">
            <a:spAutoFit/>
          </a:bodyPr>
          <a:lstStyle/>
          <a:p>
            <a:pPr>
              <a:spcBef>
                <a:spcPct val="0"/>
              </a:spcBef>
              <a:buClrTx/>
              <a:buFontTx/>
              <a:buNone/>
            </a:pPr>
            <a:r>
              <a:rPr lang="ja-JP" altLang="en-US" sz="2400">
                <a:latin typeface="Times" charset="0"/>
                <a:ea typeface="Osaka" charset="-128"/>
              </a:rPr>
              <a:t>品目</a:t>
            </a:r>
          </a:p>
        </p:txBody>
      </p:sp>
      <p:sp>
        <p:nvSpPr>
          <p:cNvPr id="14" name="フッター プレースホルダ 1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5"/>
          <p:cNvSpPr>
            <a:spLocks noGrp="1"/>
          </p:cNvSpPr>
          <p:nvPr>
            <p:ph type="sldNum" sz="quarter" idx="12"/>
          </p:nvPr>
        </p:nvSpPr>
        <p:spPr/>
        <p:txBody>
          <a:bodyPr/>
          <a:lstStyle/>
          <a:p>
            <a:fld id="{BA83B981-4437-4F38-93EE-40B38721300A}" type="slidenum">
              <a:rPr lang="en-US" altLang="ja-JP"/>
              <a:pPr/>
              <a:t>18</a:t>
            </a:fld>
            <a:endParaRPr lang="en-US" altLang="ja-JP"/>
          </a:p>
        </p:txBody>
      </p:sp>
      <p:sp>
        <p:nvSpPr>
          <p:cNvPr id="1022978" name="Rectangle 2"/>
          <p:cNvSpPr>
            <a:spLocks noGrp="1" noChangeArrowheads="1"/>
          </p:cNvSpPr>
          <p:nvPr>
            <p:ph type="title"/>
          </p:nvPr>
        </p:nvSpPr>
        <p:spPr/>
        <p:txBody>
          <a:bodyPr/>
          <a:lstStyle/>
          <a:p>
            <a:r>
              <a:rPr lang="ja-JP" altLang="en-US"/>
              <a:t>プロジェクトの失敗の現状</a:t>
            </a:r>
          </a:p>
        </p:txBody>
      </p:sp>
      <p:sp>
        <p:nvSpPr>
          <p:cNvPr id="1022979" name="Rectangle 3"/>
          <p:cNvSpPr>
            <a:spLocks noGrp="1" noChangeArrowheads="1"/>
          </p:cNvSpPr>
          <p:nvPr>
            <p:ph type="body" idx="1"/>
          </p:nvPr>
        </p:nvSpPr>
        <p:spPr>
          <a:xfrm>
            <a:off x="5943600" y="6248400"/>
            <a:ext cx="2692400" cy="228600"/>
          </a:xfrm>
        </p:spPr>
        <p:txBody>
          <a:bodyPr/>
          <a:lstStyle/>
          <a:p>
            <a:pPr algn="r">
              <a:lnSpc>
                <a:spcPct val="90000"/>
              </a:lnSpc>
              <a:buFont typeface="Monotype Sorts" charset="2"/>
              <a:buNone/>
            </a:pPr>
            <a:r>
              <a:rPr lang="en-US" altLang="ja-JP" sz="1000"/>
              <a:t>standish group </a:t>
            </a:r>
            <a:r>
              <a:rPr lang="en-US" altLang="ja-JP" sz="1000">
                <a:latin typeface="Arial"/>
              </a:rPr>
              <a:t>“</a:t>
            </a:r>
            <a:r>
              <a:rPr lang="en-US" altLang="ja-JP" sz="1000"/>
              <a:t>CHAOS report</a:t>
            </a:r>
            <a:r>
              <a:rPr lang="en-US" altLang="ja-JP" sz="1000">
                <a:latin typeface="Arial"/>
              </a:rPr>
              <a:t>”</a:t>
            </a:r>
            <a:endParaRPr lang="en-US" altLang="ja-JP" sz="1000"/>
          </a:p>
        </p:txBody>
      </p:sp>
      <p:sp>
        <p:nvSpPr>
          <p:cNvPr id="1022980" name="Rectangle 4"/>
          <p:cNvSpPr>
            <a:spLocks noChangeArrowheads="1"/>
          </p:cNvSpPr>
          <p:nvPr/>
        </p:nvSpPr>
        <p:spPr bwMode="auto">
          <a:xfrm>
            <a:off x="457200" y="1828800"/>
            <a:ext cx="2590800" cy="3429000"/>
          </a:xfrm>
          <a:prstGeom prst="rect">
            <a:avLst/>
          </a:prstGeom>
          <a:noFill/>
          <a:ln w="38100">
            <a:pattFill prst="pct70">
              <a:fgClr>
                <a:srgbClr val="4CF2DE"/>
              </a:fgClr>
              <a:bgClr>
                <a:srgbClr val="FFFFFF"/>
              </a:bgClr>
            </a:pattFill>
            <a:miter lim="800000"/>
            <a:headEnd/>
            <a:tailEnd/>
          </a:ln>
        </p:spPr>
        <p:txBody>
          <a:bodyPr/>
          <a:lstStyle/>
          <a:p>
            <a:pPr marL="342900" indent="-342900" algn="ctr">
              <a:buFont typeface="Monotype Sorts" charset="2"/>
              <a:buNone/>
            </a:pPr>
            <a:r>
              <a:rPr lang="ja-JP" altLang="en-US" sz="2200">
                <a:latin typeface="ＭＳ ゴシック" pitchFamily="49" charset="-128"/>
                <a:ea typeface="ＭＳ ゴシック" pitchFamily="49" charset="-128"/>
              </a:rPr>
              <a:t>開発コスト</a:t>
            </a:r>
          </a:p>
          <a:p>
            <a:pPr marL="342900" indent="-342900">
              <a:buFont typeface="Monotype Sorts" charset="2"/>
              <a:buNone/>
            </a:pPr>
            <a:endParaRPr lang="ja-JP" altLang="en-US" sz="2200">
              <a:latin typeface="ＭＳ ゴシック" pitchFamily="49" charset="-128"/>
              <a:ea typeface="ＭＳ ゴシック" pitchFamily="49" charset="-128"/>
            </a:endParaRPr>
          </a:p>
          <a:p>
            <a:pPr marL="342900" indent="-342900">
              <a:buFont typeface="Monotype Sorts" charset="2"/>
              <a:buNone/>
            </a:pPr>
            <a:r>
              <a:rPr lang="ja-JP" altLang="en-US" sz="1800">
                <a:latin typeface="ＭＳ ゴシック" pitchFamily="49" charset="-128"/>
                <a:ea typeface="ＭＳ ゴシック" pitchFamily="49" charset="-128"/>
              </a:rPr>
              <a:t> </a:t>
            </a:r>
            <a:r>
              <a:rPr lang="en-US" altLang="ja-JP" sz="1800">
                <a:latin typeface="ＭＳ ゴシック" pitchFamily="49" charset="-128"/>
                <a:ea typeface="ＭＳ ゴシック" pitchFamily="49" charset="-128"/>
              </a:rPr>
              <a:t>20% </a:t>
            </a:r>
            <a:r>
              <a:rPr lang="ja-JP" altLang="en-US" sz="1800">
                <a:latin typeface="ＭＳ ゴシック" pitchFamily="49" charset="-128"/>
                <a:ea typeface="ＭＳ ゴシック" pitchFamily="49" charset="-128"/>
              </a:rPr>
              <a:t>以下	</a:t>
            </a:r>
            <a:r>
              <a:rPr lang="en-US" altLang="ja-JP" sz="1800">
                <a:latin typeface="ＭＳ ゴシック" pitchFamily="49" charset="-128"/>
                <a:ea typeface="ＭＳ ゴシック" pitchFamily="49" charset="-128"/>
              </a:rPr>
              <a:t>15.5%</a:t>
            </a:r>
          </a:p>
          <a:p>
            <a:pPr marL="342900" indent="-342900">
              <a:buFont typeface="Monotype Sorts" charset="2"/>
              <a:buNone/>
            </a:pPr>
            <a:r>
              <a:rPr lang="en-US" altLang="ja-JP" sz="1800">
                <a:latin typeface="ＭＳ ゴシック" pitchFamily="49" charset="-128"/>
                <a:ea typeface="ＭＳ ゴシック" pitchFamily="49" charset="-128"/>
              </a:rPr>
              <a:t> 21 -  50%	31.5%</a:t>
            </a:r>
          </a:p>
          <a:p>
            <a:pPr marL="342900" indent="-342900">
              <a:buFont typeface="Monotype Sorts" charset="2"/>
              <a:buNone/>
            </a:pPr>
            <a:r>
              <a:rPr lang="en-US" altLang="ja-JP" sz="1800">
                <a:latin typeface="ＭＳ ゴシック" pitchFamily="49" charset="-128"/>
                <a:ea typeface="ＭＳ ゴシック" pitchFamily="49" charset="-128"/>
              </a:rPr>
              <a:t> 51 - 100%	29.6%</a:t>
            </a:r>
          </a:p>
          <a:p>
            <a:pPr marL="342900" indent="-342900">
              <a:buFont typeface="Monotype Sorts" charset="2"/>
              <a:buNone/>
            </a:pPr>
            <a:r>
              <a:rPr lang="en-US" altLang="ja-JP" sz="1800">
                <a:latin typeface="ＭＳ ゴシック" pitchFamily="49" charset="-128"/>
                <a:ea typeface="ＭＳ ゴシック" pitchFamily="49" charset="-128"/>
              </a:rPr>
              <a:t>101 - 200%	10.2%</a:t>
            </a:r>
          </a:p>
          <a:p>
            <a:pPr marL="342900" indent="-342900">
              <a:buFont typeface="Monotype Sorts" charset="2"/>
              <a:buNone/>
            </a:pPr>
            <a:r>
              <a:rPr lang="en-US" altLang="ja-JP" sz="1800">
                <a:latin typeface="ＭＳ ゴシック" pitchFamily="49" charset="-128"/>
                <a:ea typeface="ＭＳ ゴシック" pitchFamily="49" charset="-128"/>
              </a:rPr>
              <a:t>201 - 400%	 8.8%</a:t>
            </a:r>
          </a:p>
          <a:p>
            <a:pPr marL="342900" indent="-342900">
              <a:buFont typeface="Monotype Sorts" charset="2"/>
              <a:buNone/>
            </a:pPr>
            <a:r>
              <a:rPr lang="en-US" altLang="ja-JP" sz="1800">
                <a:latin typeface="ＭＳ ゴシック" pitchFamily="49" charset="-128"/>
                <a:ea typeface="ＭＳ ゴシック" pitchFamily="49" charset="-128"/>
              </a:rPr>
              <a:t>400% </a:t>
            </a:r>
            <a:r>
              <a:rPr lang="ja-JP" altLang="en-US" sz="1800">
                <a:latin typeface="ＭＳ ゴシック" pitchFamily="49" charset="-128"/>
                <a:ea typeface="ＭＳ ゴシック" pitchFamily="49" charset="-128"/>
              </a:rPr>
              <a:t>以上	 </a:t>
            </a:r>
            <a:r>
              <a:rPr lang="en-US" altLang="ja-JP" sz="1800">
                <a:latin typeface="ＭＳ ゴシック" pitchFamily="49" charset="-128"/>
                <a:ea typeface="ＭＳ ゴシック" pitchFamily="49" charset="-128"/>
              </a:rPr>
              <a:t>4.4%</a:t>
            </a:r>
          </a:p>
          <a:p>
            <a:pPr marL="342900" indent="-342900">
              <a:buFont typeface="Monotype Sorts" charset="2"/>
              <a:buNone/>
            </a:pPr>
            <a:endParaRPr lang="en-US" altLang="ja-JP" sz="1800">
              <a:latin typeface="ＭＳ ゴシック" pitchFamily="49" charset="-128"/>
              <a:ea typeface="ＭＳ ゴシック" pitchFamily="49" charset="-128"/>
            </a:endParaRPr>
          </a:p>
          <a:p>
            <a:pPr marL="342900" indent="-342900" algn="ctr">
              <a:buFont typeface="Monotype Sorts" charset="2"/>
              <a:buNone/>
            </a:pPr>
            <a:r>
              <a:rPr lang="ja-JP" altLang="en-US" sz="1800">
                <a:latin typeface="ＭＳ ゴシック" pitchFamily="49" charset="-128"/>
                <a:ea typeface="ＭＳ ゴシック" pitchFamily="49" charset="-128"/>
              </a:rPr>
              <a:t>平均 </a:t>
            </a:r>
            <a:r>
              <a:rPr lang="en-US" altLang="ja-JP" sz="1800">
                <a:latin typeface="ＭＳ ゴシック" pitchFamily="49" charset="-128"/>
                <a:ea typeface="ＭＳ ゴシック" pitchFamily="49" charset="-128"/>
              </a:rPr>
              <a:t>189%</a:t>
            </a:r>
          </a:p>
        </p:txBody>
      </p:sp>
      <p:sp>
        <p:nvSpPr>
          <p:cNvPr id="1022981" name="Rectangle 5"/>
          <p:cNvSpPr>
            <a:spLocks noChangeArrowheads="1"/>
          </p:cNvSpPr>
          <p:nvPr/>
        </p:nvSpPr>
        <p:spPr bwMode="auto">
          <a:xfrm>
            <a:off x="3276600" y="1828800"/>
            <a:ext cx="2590800" cy="3429000"/>
          </a:xfrm>
          <a:prstGeom prst="rect">
            <a:avLst/>
          </a:prstGeom>
          <a:noFill/>
          <a:ln w="38100">
            <a:pattFill prst="pct70">
              <a:fgClr>
                <a:srgbClr val="4CF2DE"/>
              </a:fgClr>
              <a:bgClr>
                <a:srgbClr val="FFFFFF"/>
              </a:bgClr>
            </a:pattFill>
            <a:miter lim="800000"/>
            <a:headEnd/>
            <a:tailEnd/>
          </a:ln>
        </p:spPr>
        <p:txBody>
          <a:bodyPr/>
          <a:lstStyle/>
          <a:p>
            <a:pPr marL="342900" indent="-342900" algn="ctr">
              <a:buFont typeface="Monotype Sorts" charset="2"/>
              <a:buNone/>
            </a:pPr>
            <a:r>
              <a:rPr lang="ja-JP" altLang="en-US" sz="2200">
                <a:latin typeface="ＭＳ ゴシック" pitchFamily="49" charset="-128"/>
                <a:ea typeface="ＭＳ ゴシック" pitchFamily="49" charset="-128"/>
              </a:rPr>
              <a:t>納期</a:t>
            </a:r>
          </a:p>
          <a:p>
            <a:pPr marL="342900" indent="-342900">
              <a:buFont typeface="Monotype Sorts" charset="2"/>
              <a:buNone/>
            </a:pPr>
            <a:endParaRPr lang="ja-JP" altLang="en-US" sz="2200">
              <a:latin typeface="ＭＳ ゴシック" pitchFamily="49" charset="-128"/>
              <a:ea typeface="ＭＳ ゴシック" pitchFamily="49" charset="-128"/>
            </a:endParaRPr>
          </a:p>
          <a:p>
            <a:pPr marL="342900" indent="-342900">
              <a:buFont typeface="Monotype Sorts" charset="2"/>
              <a:buNone/>
            </a:pPr>
            <a:r>
              <a:rPr lang="ja-JP" altLang="en-US" sz="1800">
                <a:latin typeface="ＭＳ ゴシック" pitchFamily="49" charset="-128"/>
                <a:ea typeface="ＭＳ ゴシック" pitchFamily="49" charset="-128"/>
              </a:rPr>
              <a:t> </a:t>
            </a:r>
            <a:r>
              <a:rPr lang="en-US" altLang="ja-JP" sz="1800">
                <a:latin typeface="ＭＳ ゴシック" pitchFamily="49" charset="-128"/>
                <a:ea typeface="ＭＳ ゴシック" pitchFamily="49" charset="-128"/>
              </a:rPr>
              <a:t>20% </a:t>
            </a:r>
            <a:r>
              <a:rPr lang="ja-JP" altLang="en-US" sz="1800">
                <a:latin typeface="ＭＳ ゴシック" pitchFamily="49" charset="-128"/>
                <a:ea typeface="ＭＳ ゴシック" pitchFamily="49" charset="-128"/>
              </a:rPr>
              <a:t>以下	</a:t>
            </a:r>
            <a:r>
              <a:rPr lang="en-US" altLang="ja-JP" sz="1800">
                <a:latin typeface="ＭＳ ゴシック" pitchFamily="49" charset="-128"/>
                <a:ea typeface="ＭＳ ゴシック" pitchFamily="49" charset="-128"/>
              </a:rPr>
              <a:t>13.9%</a:t>
            </a:r>
          </a:p>
          <a:p>
            <a:pPr marL="342900" indent="-342900">
              <a:buFont typeface="Monotype Sorts" charset="2"/>
              <a:buNone/>
            </a:pPr>
            <a:r>
              <a:rPr lang="en-US" altLang="ja-JP" sz="1800">
                <a:latin typeface="ＭＳ ゴシック" pitchFamily="49" charset="-128"/>
                <a:ea typeface="ＭＳ ゴシック" pitchFamily="49" charset="-128"/>
              </a:rPr>
              <a:t> 21 -  50%	18.3%</a:t>
            </a:r>
          </a:p>
          <a:p>
            <a:pPr marL="342900" indent="-342900">
              <a:buFont typeface="Monotype Sorts" charset="2"/>
              <a:buNone/>
            </a:pPr>
            <a:r>
              <a:rPr lang="en-US" altLang="ja-JP" sz="1800">
                <a:latin typeface="ＭＳ ゴシック" pitchFamily="49" charset="-128"/>
                <a:ea typeface="ＭＳ ゴシック" pitchFamily="49" charset="-128"/>
              </a:rPr>
              <a:t> 51 - 100%	20.0%</a:t>
            </a:r>
          </a:p>
          <a:p>
            <a:pPr marL="342900" indent="-342900">
              <a:buFont typeface="Monotype Sorts" charset="2"/>
              <a:buNone/>
            </a:pPr>
            <a:r>
              <a:rPr lang="en-US" altLang="ja-JP" sz="1800">
                <a:latin typeface="ＭＳ ゴシック" pitchFamily="49" charset="-128"/>
                <a:ea typeface="ＭＳ ゴシック" pitchFamily="49" charset="-128"/>
              </a:rPr>
              <a:t>101 - 200%	35.5%</a:t>
            </a:r>
          </a:p>
          <a:p>
            <a:pPr marL="342900" indent="-342900">
              <a:buFont typeface="Monotype Sorts" charset="2"/>
              <a:buNone/>
            </a:pPr>
            <a:r>
              <a:rPr lang="en-US" altLang="ja-JP" sz="1800">
                <a:latin typeface="ＭＳ ゴシック" pitchFamily="49" charset="-128"/>
                <a:ea typeface="ＭＳ ゴシック" pitchFamily="49" charset="-128"/>
              </a:rPr>
              <a:t>201 - 400%	11.2%</a:t>
            </a:r>
          </a:p>
          <a:p>
            <a:pPr marL="342900" indent="-342900">
              <a:buFont typeface="Monotype Sorts" charset="2"/>
              <a:buNone/>
            </a:pPr>
            <a:r>
              <a:rPr lang="en-US" altLang="ja-JP" sz="1800">
                <a:latin typeface="ＭＳ ゴシック" pitchFamily="49" charset="-128"/>
                <a:ea typeface="ＭＳ ゴシック" pitchFamily="49" charset="-128"/>
              </a:rPr>
              <a:t>400% </a:t>
            </a:r>
            <a:r>
              <a:rPr lang="ja-JP" altLang="en-US" sz="1800">
                <a:latin typeface="ＭＳ ゴシック" pitchFamily="49" charset="-128"/>
                <a:ea typeface="ＭＳ ゴシック" pitchFamily="49" charset="-128"/>
              </a:rPr>
              <a:t>以上	 </a:t>
            </a:r>
            <a:r>
              <a:rPr lang="en-US" altLang="ja-JP" sz="1800">
                <a:latin typeface="ＭＳ ゴシック" pitchFamily="49" charset="-128"/>
                <a:ea typeface="ＭＳ ゴシック" pitchFamily="49" charset="-128"/>
              </a:rPr>
              <a:t>1.1%</a:t>
            </a:r>
          </a:p>
          <a:p>
            <a:pPr marL="342900" indent="-342900">
              <a:buFont typeface="Monotype Sorts" charset="2"/>
              <a:buNone/>
            </a:pPr>
            <a:endParaRPr lang="en-US" altLang="ja-JP" sz="1800">
              <a:latin typeface="ＭＳ ゴシック" pitchFamily="49" charset="-128"/>
              <a:ea typeface="ＭＳ ゴシック" pitchFamily="49" charset="-128"/>
            </a:endParaRPr>
          </a:p>
          <a:p>
            <a:pPr marL="342900" indent="-342900" algn="ctr">
              <a:buFont typeface="Monotype Sorts" charset="2"/>
              <a:buNone/>
            </a:pPr>
            <a:r>
              <a:rPr lang="ja-JP" altLang="en-US" sz="1800">
                <a:latin typeface="ＭＳ ゴシック" pitchFamily="49" charset="-128"/>
                <a:ea typeface="ＭＳ ゴシック" pitchFamily="49" charset="-128"/>
              </a:rPr>
              <a:t>平均 </a:t>
            </a:r>
            <a:r>
              <a:rPr lang="en-US" altLang="ja-JP" sz="1800">
                <a:latin typeface="ＭＳ ゴシック" pitchFamily="49" charset="-128"/>
                <a:ea typeface="ＭＳ ゴシック" pitchFamily="49" charset="-128"/>
              </a:rPr>
              <a:t>222%</a:t>
            </a:r>
          </a:p>
        </p:txBody>
      </p:sp>
      <p:sp>
        <p:nvSpPr>
          <p:cNvPr id="1022982" name="Rectangle 6"/>
          <p:cNvSpPr>
            <a:spLocks noChangeArrowheads="1"/>
          </p:cNvSpPr>
          <p:nvPr/>
        </p:nvSpPr>
        <p:spPr bwMode="auto">
          <a:xfrm>
            <a:off x="6019800" y="1828800"/>
            <a:ext cx="2590800" cy="3429000"/>
          </a:xfrm>
          <a:prstGeom prst="rect">
            <a:avLst/>
          </a:prstGeom>
          <a:noFill/>
          <a:ln w="38100">
            <a:pattFill prst="pct70">
              <a:fgClr>
                <a:srgbClr val="4CF2DE"/>
              </a:fgClr>
              <a:bgClr>
                <a:srgbClr val="FFFFFF"/>
              </a:bgClr>
            </a:pattFill>
            <a:miter lim="800000"/>
            <a:headEnd/>
            <a:tailEnd/>
          </a:ln>
        </p:spPr>
        <p:txBody>
          <a:bodyPr/>
          <a:lstStyle/>
          <a:p>
            <a:pPr marL="342900" indent="-342900" algn="ctr">
              <a:buFont typeface="Monotype Sorts" charset="2"/>
              <a:buNone/>
            </a:pPr>
            <a:r>
              <a:rPr lang="ja-JP" altLang="en-US" sz="2200">
                <a:latin typeface="ＭＳ ゴシック" pitchFamily="49" charset="-128"/>
                <a:ea typeface="ＭＳ ゴシック" pitchFamily="49" charset="-128"/>
              </a:rPr>
              <a:t>仕様充足率</a:t>
            </a:r>
          </a:p>
          <a:p>
            <a:pPr marL="342900" indent="-342900">
              <a:buFont typeface="Monotype Sorts" charset="2"/>
              <a:buNone/>
            </a:pPr>
            <a:endParaRPr lang="ja-JP" altLang="en-US" sz="2200">
              <a:latin typeface="ＭＳ ゴシック" pitchFamily="49" charset="-128"/>
              <a:ea typeface="ＭＳ ゴシック" pitchFamily="49" charset="-128"/>
            </a:endParaRPr>
          </a:p>
          <a:p>
            <a:pPr marL="342900" indent="-342900">
              <a:buFont typeface="Monotype Sorts" charset="2"/>
              <a:buNone/>
            </a:pPr>
            <a:r>
              <a:rPr lang="ja-JP" altLang="en-US" sz="1800">
                <a:latin typeface="ＭＳ ゴシック" pitchFamily="49" charset="-128"/>
                <a:ea typeface="ＭＳ ゴシック" pitchFamily="49" charset="-128"/>
              </a:rPr>
              <a:t> </a:t>
            </a:r>
            <a:r>
              <a:rPr lang="en-US" altLang="ja-JP" sz="1800">
                <a:latin typeface="ＭＳ ゴシック" pitchFamily="49" charset="-128"/>
                <a:ea typeface="ＭＳ ゴシック" pitchFamily="49" charset="-128"/>
              </a:rPr>
              <a:t>25% </a:t>
            </a:r>
            <a:r>
              <a:rPr lang="ja-JP" altLang="en-US" sz="1800">
                <a:latin typeface="ＭＳ ゴシック" pitchFamily="49" charset="-128"/>
                <a:ea typeface="ＭＳ ゴシック" pitchFamily="49" charset="-128"/>
              </a:rPr>
              <a:t>以下	 </a:t>
            </a:r>
            <a:r>
              <a:rPr lang="en-US" altLang="ja-JP" sz="1800">
                <a:latin typeface="ＭＳ ゴシック" pitchFamily="49" charset="-128"/>
                <a:ea typeface="ＭＳ ゴシック" pitchFamily="49" charset="-128"/>
              </a:rPr>
              <a:t>4.6%</a:t>
            </a:r>
          </a:p>
          <a:p>
            <a:pPr marL="342900" indent="-342900">
              <a:buFont typeface="Monotype Sorts" charset="2"/>
              <a:buNone/>
            </a:pPr>
            <a:r>
              <a:rPr lang="en-US" altLang="ja-JP" sz="1800">
                <a:latin typeface="ＭＳ ゴシック" pitchFamily="49" charset="-128"/>
                <a:ea typeface="ＭＳ ゴシック" pitchFamily="49" charset="-128"/>
              </a:rPr>
              <a:t> 25 -  49%	27.2%</a:t>
            </a:r>
          </a:p>
          <a:p>
            <a:pPr marL="342900" indent="-342900">
              <a:buFont typeface="Monotype Sorts" charset="2"/>
              <a:buNone/>
            </a:pPr>
            <a:r>
              <a:rPr lang="en-US" altLang="ja-JP" sz="1800">
                <a:latin typeface="ＭＳ ゴシック" pitchFamily="49" charset="-128"/>
                <a:ea typeface="ＭＳ ゴシック" pitchFamily="49" charset="-128"/>
              </a:rPr>
              <a:t> 50 -  74%	21.8%</a:t>
            </a:r>
          </a:p>
          <a:p>
            <a:pPr marL="342900" indent="-342900">
              <a:buFont typeface="Monotype Sorts" charset="2"/>
              <a:buNone/>
            </a:pPr>
            <a:r>
              <a:rPr lang="en-US" altLang="ja-JP" sz="1800">
                <a:latin typeface="ＭＳ ゴシック" pitchFamily="49" charset="-128"/>
                <a:ea typeface="ＭＳ ゴシック" pitchFamily="49" charset="-128"/>
              </a:rPr>
              <a:t> 75 -  99%	39.1%</a:t>
            </a:r>
          </a:p>
          <a:p>
            <a:pPr marL="342900" indent="-342900">
              <a:buFont typeface="Monotype Sorts" charset="2"/>
              <a:buNone/>
            </a:pPr>
            <a:r>
              <a:rPr lang="en-US" altLang="ja-JP" sz="1800">
                <a:latin typeface="ＭＳ ゴシック" pitchFamily="49" charset="-128"/>
                <a:ea typeface="ＭＳ ゴシック" pitchFamily="49" charset="-128"/>
              </a:rPr>
              <a:t>      100%	 7.3%</a:t>
            </a:r>
          </a:p>
          <a:p>
            <a:pPr marL="342900" indent="-342900">
              <a:buFont typeface="Monotype Sorts" charset="2"/>
              <a:buNone/>
            </a:pPr>
            <a:endParaRPr lang="en-US" altLang="ja-JP" sz="1800">
              <a:latin typeface="ＭＳ ゴシック" pitchFamily="49" charset="-128"/>
              <a:ea typeface="ＭＳ ゴシック" pitchFamily="49" charset="-128"/>
            </a:endParaRPr>
          </a:p>
          <a:p>
            <a:pPr marL="342900" indent="-342900">
              <a:buFont typeface="Monotype Sorts" charset="2"/>
              <a:buNone/>
            </a:pPr>
            <a:endParaRPr lang="en-US" altLang="ja-JP" sz="1800">
              <a:latin typeface="ＭＳ ゴシック" pitchFamily="49" charset="-128"/>
              <a:ea typeface="ＭＳ ゴシック" pitchFamily="49" charset="-128"/>
            </a:endParaRPr>
          </a:p>
          <a:p>
            <a:pPr marL="342900" indent="-342900" algn="ctr">
              <a:buFont typeface="Monotype Sorts" charset="2"/>
              <a:buNone/>
            </a:pPr>
            <a:r>
              <a:rPr lang="ja-JP" altLang="en-US" sz="1800">
                <a:latin typeface="ＭＳ ゴシック" pitchFamily="49" charset="-128"/>
                <a:ea typeface="ＭＳ ゴシック" pitchFamily="49" charset="-128"/>
              </a:rPr>
              <a:t>平均  </a:t>
            </a:r>
            <a:r>
              <a:rPr lang="en-US" altLang="ja-JP" sz="1800">
                <a:latin typeface="ＭＳ ゴシック" pitchFamily="49" charset="-128"/>
                <a:ea typeface="ＭＳ ゴシック" pitchFamily="49" charset="-128"/>
              </a:rPr>
              <a:t>61%</a:t>
            </a:r>
          </a:p>
        </p:txBody>
      </p:sp>
      <p:sp>
        <p:nvSpPr>
          <p:cNvPr id="1022983" name="Rectangle 7"/>
          <p:cNvSpPr>
            <a:spLocks noChangeArrowheads="1"/>
          </p:cNvSpPr>
          <p:nvPr/>
        </p:nvSpPr>
        <p:spPr bwMode="auto">
          <a:xfrm>
            <a:off x="457200" y="5562600"/>
            <a:ext cx="8178800" cy="723900"/>
          </a:xfrm>
          <a:prstGeom prst="rect">
            <a:avLst/>
          </a:prstGeom>
          <a:noFill/>
          <a:ln w="9525">
            <a:noFill/>
            <a:miter lim="800000"/>
            <a:headEnd/>
            <a:tailEnd/>
          </a:ln>
        </p:spPr>
        <p:txBody>
          <a:bodyPr/>
          <a:lstStyle/>
          <a:p>
            <a:pPr marL="342900" indent="-342900"/>
            <a:r>
              <a:rPr lang="ja-JP" altLang="en-US" sz="3200"/>
              <a:t>多くのプロジェクトは失敗している</a:t>
            </a:r>
          </a:p>
        </p:txBody>
      </p:sp>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07B1EC6B-C8AB-44CC-BA70-A0BA85D100DA}" type="slidenum">
              <a:rPr lang="en-US" altLang="ja-JP"/>
              <a:pPr/>
              <a:t>180</a:t>
            </a:fld>
            <a:endParaRPr lang="en-US" altLang="ja-JP"/>
          </a:p>
        </p:txBody>
      </p:sp>
      <p:sp>
        <p:nvSpPr>
          <p:cNvPr id="1029122" name="Rectangle 2"/>
          <p:cNvSpPr>
            <a:spLocks noGrp="1" noChangeArrowheads="1"/>
          </p:cNvSpPr>
          <p:nvPr>
            <p:ph type="title"/>
          </p:nvPr>
        </p:nvSpPr>
        <p:spPr/>
        <p:txBody>
          <a:bodyPr/>
          <a:lstStyle/>
          <a:p>
            <a:r>
              <a:rPr lang="ja-JP" altLang="en-US"/>
              <a:t>販売システムのクラス図の例</a:t>
            </a:r>
          </a:p>
        </p:txBody>
      </p:sp>
      <p:pic>
        <p:nvPicPr>
          <p:cNvPr id="1029123" name="Picture 3"/>
          <p:cNvPicPr>
            <a:picLocks noGrp="1" noChangeAspect="1" noChangeArrowheads="1"/>
          </p:cNvPicPr>
          <p:nvPr>
            <p:ph type="body" idx="1"/>
          </p:nvPr>
        </p:nvPicPr>
        <p:blipFill>
          <a:blip r:embed="rId3"/>
          <a:srcRect/>
          <a:stretch>
            <a:fillRect/>
          </a:stretch>
        </p:blipFill>
        <p:spPr>
          <a:xfrm>
            <a:off x="1447800" y="1905000"/>
            <a:ext cx="6253163" cy="4171950"/>
          </a:xfrm>
          <a:noFill/>
          <a:ln/>
        </p:spPr>
      </p:pic>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スライド番号プレースホルダ 5"/>
          <p:cNvSpPr>
            <a:spLocks noGrp="1"/>
          </p:cNvSpPr>
          <p:nvPr>
            <p:ph type="sldNum" sz="quarter" idx="12"/>
          </p:nvPr>
        </p:nvSpPr>
        <p:spPr/>
        <p:txBody>
          <a:bodyPr/>
          <a:lstStyle/>
          <a:p>
            <a:fld id="{31FAAEEA-4BF9-4338-94A1-04AD6E927E21}" type="slidenum">
              <a:rPr lang="en-US" altLang="ja-JP"/>
              <a:pPr/>
              <a:t>181</a:t>
            </a:fld>
            <a:endParaRPr lang="en-US" altLang="ja-JP"/>
          </a:p>
        </p:txBody>
      </p:sp>
      <p:sp>
        <p:nvSpPr>
          <p:cNvPr id="840706" name="Rectangle 2"/>
          <p:cNvSpPr>
            <a:spLocks noGrp="1" noChangeArrowheads="1"/>
          </p:cNvSpPr>
          <p:nvPr>
            <p:ph type="title"/>
          </p:nvPr>
        </p:nvSpPr>
        <p:spPr/>
        <p:txBody>
          <a:bodyPr/>
          <a:lstStyle/>
          <a:p>
            <a:r>
              <a:rPr lang="en-US" altLang="ja-JP"/>
              <a:t>UML </a:t>
            </a:r>
            <a:r>
              <a:rPr lang="ja-JP" altLang="en-US"/>
              <a:t>の発展</a:t>
            </a:r>
          </a:p>
        </p:txBody>
      </p:sp>
      <p:sp>
        <p:nvSpPr>
          <p:cNvPr id="840709" name="Text Box 5"/>
          <p:cNvSpPr txBox="1">
            <a:spLocks noChangeArrowheads="1"/>
          </p:cNvSpPr>
          <p:nvPr/>
        </p:nvSpPr>
        <p:spPr bwMode="auto">
          <a:xfrm>
            <a:off x="4705350" y="1752600"/>
            <a:ext cx="10572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UML 2.0</a:t>
            </a:r>
          </a:p>
        </p:txBody>
      </p:sp>
      <p:sp>
        <p:nvSpPr>
          <p:cNvPr id="840710" name="Text Box 6"/>
          <p:cNvSpPr txBox="1">
            <a:spLocks noChangeArrowheads="1"/>
          </p:cNvSpPr>
          <p:nvPr/>
        </p:nvSpPr>
        <p:spPr bwMode="auto">
          <a:xfrm>
            <a:off x="4019550" y="2743200"/>
            <a:ext cx="10572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UML 1.0</a:t>
            </a:r>
          </a:p>
        </p:txBody>
      </p:sp>
      <p:sp>
        <p:nvSpPr>
          <p:cNvPr id="840711" name="Text Box 7"/>
          <p:cNvSpPr txBox="1">
            <a:spLocks noChangeArrowheads="1"/>
          </p:cNvSpPr>
          <p:nvPr/>
        </p:nvSpPr>
        <p:spPr bwMode="auto">
          <a:xfrm>
            <a:off x="4324350" y="2209800"/>
            <a:ext cx="10572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UML 1.1</a:t>
            </a:r>
          </a:p>
        </p:txBody>
      </p:sp>
      <p:sp>
        <p:nvSpPr>
          <p:cNvPr id="840712" name="Text Box 8"/>
          <p:cNvSpPr txBox="1">
            <a:spLocks noChangeArrowheads="1"/>
          </p:cNvSpPr>
          <p:nvPr/>
        </p:nvSpPr>
        <p:spPr bwMode="auto">
          <a:xfrm>
            <a:off x="3409950" y="3352800"/>
            <a:ext cx="17970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UML 0.9 &amp; 0.91</a:t>
            </a:r>
          </a:p>
        </p:txBody>
      </p:sp>
      <p:sp>
        <p:nvSpPr>
          <p:cNvPr id="840713" name="Text Box 9"/>
          <p:cNvSpPr txBox="1">
            <a:spLocks noChangeArrowheads="1"/>
          </p:cNvSpPr>
          <p:nvPr/>
        </p:nvSpPr>
        <p:spPr bwMode="auto">
          <a:xfrm>
            <a:off x="2419350" y="4662488"/>
            <a:ext cx="12461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Booch </a:t>
            </a:r>
            <a:r>
              <a:rPr lang="en-US" altLang="ja-JP">
                <a:latin typeface="Arial"/>
              </a:rPr>
              <a:t>‘</a:t>
            </a:r>
            <a:r>
              <a:rPr lang="en-US" altLang="ja-JP"/>
              <a:t>93</a:t>
            </a:r>
          </a:p>
        </p:txBody>
      </p:sp>
      <p:sp>
        <p:nvSpPr>
          <p:cNvPr id="840714" name="Text Box 10"/>
          <p:cNvSpPr txBox="1">
            <a:spLocks noChangeArrowheads="1"/>
          </p:cNvSpPr>
          <p:nvPr/>
        </p:nvSpPr>
        <p:spPr bwMode="auto">
          <a:xfrm>
            <a:off x="4324350" y="4648200"/>
            <a:ext cx="11112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OMT - 2</a:t>
            </a:r>
          </a:p>
        </p:txBody>
      </p:sp>
      <p:sp>
        <p:nvSpPr>
          <p:cNvPr id="840715" name="Text Box 11"/>
          <p:cNvSpPr txBox="1">
            <a:spLocks noChangeArrowheads="1"/>
          </p:cNvSpPr>
          <p:nvPr/>
        </p:nvSpPr>
        <p:spPr bwMode="auto">
          <a:xfrm>
            <a:off x="4629150" y="5410200"/>
            <a:ext cx="11112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OMT - 1</a:t>
            </a:r>
          </a:p>
        </p:txBody>
      </p:sp>
      <p:sp>
        <p:nvSpPr>
          <p:cNvPr id="840716" name="Text Box 12"/>
          <p:cNvSpPr txBox="1">
            <a:spLocks noChangeArrowheads="1"/>
          </p:cNvSpPr>
          <p:nvPr/>
        </p:nvSpPr>
        <p:spPr bwMode="auto">
          <a:xfrm>
            <a:off x="1962150" y="5424488"/>
            <a:ext cx="12461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Booch </a:t>
            </a:r>
            <a:r>
              <a:rPr lang="en-US" altLang="ja-JP">
                <a:latin typeface="Arial"/>
              </a:rPr>
              <a:t>‘</a:t>
            </a:r>
            <a:r>
              <a:rPr lang="en-US" altLang="ja-JP"/>
              <a:t>91</a:t>
            </a:r>
          </a:p>
        </p:txBody>
      </p:sp>
      <p:sp>
        <p:nvSpPr>
          <p:cNvPr id="840717" name="Text Box 13"/>
          <p:cNvSpPr txBox="1">
            <a:spLocks noChangeArrowheads="1"/>
          </p:cNvSpPr>
          <p:nvPr/>
        </p:nvSpPr>
        <p:spPr bwMode="auto">
          <a:xfrm>
            <a:off x="3028950" y="3962400"/>
            <a:ext cx="21605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Unified Method 0.8</a:t>
            </a:r>
          </a:p>
        </p:txBody>
      </p:sp>
      <p:sp>
        <p:nvSpPr>
          <p:cNvPr id="840718" name="Text Box 14"/>
          <p:cNvSpPr txBox="1">
            <a:spLocks noChangeArrowheads="1"/>
          </p:cNvSpPr>
          <p:nvPr/>
        </p:nvSpPr>
        <p:spPr bwMode="auto">
          <a:xfrm>
            <a:off x="6019800" y="5410200"/>
            <a:ext cx="839788"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OOSE</a:t>
            </a:r>
          </a:p>
        </p:txBody>
      </p:sp>
      <p:sp>
        <p:nvSpPr>
          <p:cNvPr id="840719" name="Text Box 15"/>
          <p:cNvSpPr txBox="1">
            <a:spLocks noChangeArrowheads="1"/>
          </p:cNvSpPr>
          <p:nvPr/>
        </p:nvSpPr>
        <p:spPr bwMode="auto">
          <a:xfrm>
            <a:off x="533400" y="5395913"/>
            <a:ext cx="1200150" cy="396875"/>
          </a:xfrm>
          <a:prstGeom prst="rect">
            <a:avLst/>
          </a:prstGeom>
          <a:noFill/>
          <a:ln w="9525">
            <a:noFill/>
            <a:miter lim="800000"/>
            <a:headEnd/>
            <a:tailEnd/>
          </a:ln>
          <a:effectLst/>
        </p:spPr>
        <p:txBody>
          <a:bodyPr wrap="none">
            <a:spAutoFit/>
          </a:bodyPr>
          <a:lstStyle/>
          <a:p>
            <a:pPr>
              <a:buFont typeface="Monotype Sorts" charset="2"/>
              <a:buNone/>
            </a:pPr>
            <a:r>
              <a:rPr lang="ja-JP" altLang="en-US"/>
              <a:t>他の手法</a:t>
            </a:r>
          </a:p>
        </p:txBody>
      </p:sp>
      <p:sp>
        <p:nvSpPr>
          <p:cNvPr id="840720" name="Text Box 16"/>
          <p:cNvSpPr txBox="1">
            <a:spLocks noChangeArrowheads="1"/>
          </p:cNvSpPr>
          <p:nvPr/>
        </p:nvSpPr>
        <p:spPr bwMode="auto">
          <a:xfrm>
            <a:off x="3733800" y="1752600"/>
            <a:ext cx="590550" cy="336550"/>
          </a:xfrm>
          <a:prstGeom prst="rect">
            <a:avLst/>
          </a:prstGeom>
          <a:noFill/>
          <a:ln w="9525">
            <a:noFill/>
            <a:miter lim="800000"/>
            <a:headEnd/>
            <a:tailEnd/>
          </a:ln>
          <a:effectLst/>
        </p:spPr>
        <p:txBody>
          <a:bodyPr wrap="none">
            <a:spAutoFit/>
          </a:bodyPr>
          <a:lstStyle/>
          <a:p>
            <a:pPr>
              <a:buFont typeface="Monotype Sorts" charset="2"/>
              <a:buNone/>
            </a:pPr>
            <a:r>
              <a:rPr lang="ja-JP" altLang="en-US" sz="1600"/>
              <a:t>現在</a:t>
            </a:r>
          </a:p>
        </p:txBody>
      </p:sp>
      <p:sp>
        <p:nvSpPr>
          <p:cNvPr id="840721" name="Text Box 17"/>
          <p:cNvSpPr txBox="1">
            <a:spLocks noChangeArrowheads="1"/>
          </p:cNvSpPr>
          <p:nvPr/>
        </p:nvSpPr>
        <p:spPr bwMode="auto">
          <a:xfrm>
            <a:off x="2800350" y="2133600"/>
            <a:ext cx="1492250" cy="630238"/>
          </a:xfrm>
          <a:prstGeom prst="rect">
            <a:avLst/>
          </a:prstGeom>
          <a:noFill/>
          <a:ln w="9525">
            <a:noFill/>
            <a:miter lim="800000"/>
            <a:headEnd/>
            <a:tailEnd/>
          </a:ln>
          <a:effectLst/>
        </p:spPr>
        <p:txBody>
          <a:bodyPr wrap="none">
            <a:spAutoFit/>
          </a:bodyPr>
          <a:lstStyle/>
          <a:p>
            <a:pPr>
              <a:buFont typeface="Monotype Sorts" charset="2"/>
              <a:buNone/>
            </a:pPr>
            <a:r>
              <a:rPr lang="en-US" altLang="ja-JP" sz="1600">
                <a:latin typeface="Arial"/>
              </a:rPr>
              <a:t>’</a:t>
            </a:r>
            <a:r>
              <a:rPr lang="en-US" altLang="ja-JP" sz="1600"/>
              <a:t>97.7</a:t>
            </a:r>
          </a:p>
          <a:p>
            <a:pPr>
              <a:buFont typeface="Monotype Sorts" charset="2"/>
              <a:buNone/>
            </a:pPr>
            <a:r>
              <a:rPr lang="en-US" altLang="ja-JP" sz="1600"/>
              <a:t>OMG </a:t>
            </a:r>
            <a:r>
              <a:rPr lang="ja-JP" altLang="en-US" sz="1600"/>
              <a:t>への提案</a:t>
            </a:r>
          </a:p>
        </p:txBody>
      </p:sp>
      <p:sp>
        <p:nvSpPr>
          <p:cNvPr id="840722" name="Text Box 18"/>
          <p:cNvSpPr txBox="1">
            <a:spLocks noChangeArrowheads="1"/>
          </p:cNvSpPr>
          <p:nvPr/>
        </p:nvSpPr>
        <p:spPr bwMode="auto">
          <a:xfrm>
            <a:off x="2495550" y="2743200"/>
            <a:ext cx="1506538" cy="630238"/>
          </a:xfrm>
          <a:prstGeom prst="rect">
            <a:avLst/>
          </a:prstGeom>
          <a:noFill/>
          <a:ln w="9525">
            <a:noFill/>
            <a:miter lim="800000"/>
            <a:headEnd/>
            <a:tailEnd/>
          </a:ln>
          <a:effectLst/>
        </p:spPr>
        <p:txBody>
          <a:bodyPr wrap="none">
            <a:spAutoFit/>
          </a:bodyPr>
          <a:lstStyle/>
          <a:p>
            <a:pPr>
              <a:buFont typeface="Monotype Sorts" charset="2"/>
              <a:buNone/>
            </a:pPr>
            <a:r>
              <a:rPr lang="en-US" altLang="ja-JP" sz="1600">
                <a:latin typeface="Arial"/>
              </a:rPr>
              <a:t>’</a:t>
            </a:r>
            <a:r>
              <a:rPr lang="en-US" altLang="ja-JP" sz="1600"/>
              <a:t>96.12</a:t>
            </a:r>
          </a:p>
          <a:p>
            <a:pPr>
              <a:buFont typeface="Monotype Sorts" charset="2"/>
              <a:buNone/>
            </a:pPr>
            <a:r>
              <a:rPr lang="en-US" altLang="ja-JP" sz="1600"/>
              <a:t>1.0 </a:t>
            </a:r>
            <a:r>
              <a:rPr lang="ja-JP" altLang="en-US" sz="1600"/>
              <a:t>標準の公開</a:t>
            </a:r>
          </a:p>
        </p:txBody>
      </p:sp>
      <p:sp>
        <p:nvSpPr>
          <p:cNvPr id="840723" name="Text Box 19"/>
          <p:cNvSpPr txBox="1">
            <a:spLocks noChangeArrowheads="1"/>
          </p:cNvSpPr>
          <p:nvPr/>
        </p:nvSpPr>
        <p:spPr bwMode="auto">
          <a:xfrm>
            <a:off x="1962150" y="3429000"/>
            <a:ext cx="1311275" cy="336550"/>
          </a:xfrm>
          <a:prstGeom prst="rect">
            <a:avLst/>
          </a:prstGeom>
          <a:noFill/>
          <a:ln w="9525">
            <a:noFill/>
            <a:miter lim="800000"/>
            <a:headEnd/>
            <a:tailEnd/>
          </a:ln>
          <a:effectLst/>
        </p:spPr>
        <p:txBody>
          <a:bodyPr wrap="none">
            <a:spAutoFit/>
          </a:bodyPr>
          <a:lstStyle/>
          <a:p>
            <a:pPr>
              <a:buFont typeface="Monotype Sorts" charset="2"/>
              <a:buNone/>
            </a:pPr>
            <a:r>
              <a:rPr lang="en-US" altLang="ja-JP" sz="1600">
                <a:latin typeface="Arial"/>
              </a:rPr>
              <a:t>’</a:t>
            </a:r>
            <a:r>
              <a:rPr lang="en-US" altLang="ja-JP" sz="1600"/>
              <a:t>96.1 &amp; </a:t>
            </a:r>
            <a:r>
              <a:rPr lang="en-US" altLang="ja-JP" sz="1600">
                <a:latin typeface="Arial"/>
              </a:rPr>
              <a:t>’</a:t>
            </a:r>
            <a:r>
              <a:rPr lang="en-US" altLang="ja-JP" sz="1600"/>
              <a:t>96.10</a:t>
            </a:r>
          </a:p>
        </p:txBody>
      </p:sp>
      <p:sp>
        <p:nvSpPr>
          <p:cNvPr id="840724" name="Text Box 20"/>
          <p:cNvSpPr txBox="1">
            <a:spLocks noChangeArrowheads="1"/>
          </p:cNvSpPr>
          <p:nvPr/>
        </p:nvSpPr>
        <p:spPr bwMode="auto">
          <a:xfrm>
            <a:off x="1504950" y="4038600"/>
            <a:ext cx="1146175" cy="336550"/>
          </a:xfrm>
          <a:prstGeom prst="rect">
            <a:avLst/>
          </a:prstGeom>
          <a:noFill/>
          <a:ln w="9525">
            <a:noFill/>
            <a:miter lim="800000"/>
            <a:headEnd/>
            <a:tailEnd/>
          </a:ln>
          <a:effectLst/>
        </p:spPr>
        <p:txBody>
          <a:bodyPr wrap="none">
            <a:spAutoFit/>
          </a:bodyPr>
          <a:lstStyle/>
          <a:p>
            <a:pPr>
              <a:buFont typeface="Monotype Sorts" charset="2"/>
              <a:buNone/>
            </a:pPr>
            <a:r>
              <a:rPr lang="en-US" altLang="ja-JP" sz="1600"/>
              <a:t>OOPLA </a:t>
            </a:r>
            <a:r>
              <a:rPr lang="en-US" altLang="ja-JP" sz="1600">
                <a:latin typeface="Arial"/>
              </a:rPr>
              <a:t>‘</a:t>
            </a:r>
            <a:r>
              <a:rPr lang="en-US" altLang="ja-JP" sz="1600"/>
              <a:t>95</a:t>
            </a:r>
          </a:p>
        </p:txBody>
      </p:sp>
      <p:sp>
        <p:nvSpPr>
          <p:cNvPr id="840725" name="Text Box 21"/>
          <p:cNvSpPr txBox="1">
            <a:spLocks noChangeArrowheads="1"/>
          </p:cNvSpPr>
          <p:nvPr/>
        </p:nvSpPr>
        <p:spPr bwMode="auto">
          <a:xfrm>
            <a:off x="5486400" y="3429000"/>
            <a:ext cx="1757363" cy="630238"/>
          </a:xfrm>
          <a:prstGeom prst="rect">
            <a:avLst/>
          </a:prstGeom>
          <a:noFill/>
          <a:ln w="9525">
            <a:noFill/>
            <a:miter lim="800000"/>
            <a:headEnd/>
            <a:tailEnd/>
          </a:ln>
          <a:effectLst/>
        </p:spPr>
        <p:txBody>
          <a:bodyPr wrap="none">
            <a:spAutoFit/>
          </a:bodyPr>
          <a:lstStyle/>
          <a:p>
            <a:pPr>
              <a:buFont typeface="Monotype Sorts" charset="2"/>
              <a:buNone/>
            </a:pPr>
            <a:r>
              <a:rPr lang="en-US" altLang="ja-JP" sz="1600"/>
              <a:t>UML </a:t>
            </a:r>
            <a:r>
              <a:rPr lang="ja-JP" altLang="en-US" sz="1600"/>
              <a:t>パートナーの</a:t>
            </a:r>
          </a:p>
          <a:p>
            <a:pPr>
              <a:buFont typeface="Monotype Sorts" charset="2"/>
              <a:buNone/>
            </a:pPr>
            <a:r>
              <a:rPr lang="ja-JP" altLang="en-US" sz="1600"/>
              <a:t>専門的意見</a:t>
            </a:r>
          </a:p>
        </p:txBody>
      </p:sp>
      <p:sp>
        <p:nvSpPr>
          <p:cNvPr id="840726" name="Text Box 22"/>
          <p:cNvSpPr txBox="1">
            <a:spLocks noChangeArrowheads="1"/>
          </p:cNvSpPr>
          <p:nvPr/>
        </p:nvSpPr>
        <p:spPr bwMode="auto">
          <a:xfrm>
            <a:off x="2571750" y="5715000"/>
            <a:ext cx="655638" cy="304800"/>
          </a:xfrm>
          <a:prstGeom prst="rect">
            <a:avLst/>
          </a:prstGeom>
          <a:noFill/>
          <a:ln w="9525">
            <a:noFill/>
            <a:miter lim="800000"/>
            <a:headEnd/>
            <a:tailEnd/>
          </a:ln>
          <a:effectLst/>
        </p:spPr>
        <p:txBody>
          <a:bodyPr wrap="none">
            <a:spAutoFit/>
          </a:bodyPr>
          <a:lstStyle/>
          <a:p>
            <a:pPr>
              <a:buFont typeface="Monotype Sorts" charset="2"/>
              <a:buNone/>
            </a:pPr>
            <a:r>
              <a:rPr lang="en-US" altLang="ja-JP" sz="1400"/>
              <a:t>Booch</a:t>
            </a:r>
          </a:p>
        </p:txBody>
      </p:sp>
      <p:sp>
        <p:nvSpPr>
          <p:cNvPr id="840727" name="Text Box 23"/>
          <p:cNvSpPr txBox="1">
            <a:spLocks noChangeArrowheads="1"/>
          </p:cNvSpPr>
          <p:nvPr/>
        </p:nvSpPr>
        <p:spPr bwMode="auto">
          <a:xfrm>
            <a:off x="5010150" y="5715000"/>
            <a:ext cx="942975" cy="304800"/>
          </a:xfrm>
          <a:prstGeom prst="rect">
            <a:avLst/>
          </a:prstGeom>
          <a:noFill/>
          <a:ln w="9525">
            <a:noFill/>
            <a:miter lim="800000"/>
            <a:headEnd/>
            <a:tailEnd/>
          </a:ln>
          <a:effectLst/>
        </p:spPr>
        <p:txBody>
          <a:bodyPr wrap="none">
            <a:spAutoFit/>
          </a:bodyPr>
          <a:lstStyle/>
          <a:p>
            <a:pPr>
              <a:buFont typeface="Monotype Sorts" charset="2"/>
              <a:buNone/>
            </a:pPr>
            <a:r>
              <a:rPr lang="en-US" altLang="ja-JP" sz="1400"/>
              <a:t>Rambaugh</a:t>
            </a:r>
          </a:p>
        </p:txBody>
      </p:sp>
      <p:sp>
        <p:nvSpPr>
          <p:cNvPr id="840728" name="Text Box 24"/>
          <p:cNvSpPr txBox="1">
            <a:spLocks noChangeArrowheads="1"/>
          </p:cNvSpPr>
          <p:nvPr/>
        </p:nvSpPr>
        <p:spPr bwMode="auto">
          <a:xfrm>
            <a:off x="6324600" y="5715000"/>
            <a:ext cx="895350" cy="304800"/>
          </a:xfrm>
          <a:prstGeom prst="rect">
            <a:avLst/>
          </a:prstGeom>
          <a:noFill/>
          <a:ln w="9525">
            <a:noFill/>
            <a:miter lim="800000"/>
            <a:headEnd/>
            <a:tailEnd/>
          </a:ln>
          <a:effectLst/>
        </p:spPr>
        <p:txBody>
          <a:bodyPr wrap="none">
            <a:spAutoFit/>
          </a:bodyPr>
          <a:lstStyle/>
          <a:p>
            <a:pPr>
              <a:buFont typeface="Monotype Sorts" charset="2"/>
              <a:buNone/>
            </a:pPr>
            <a:r>
              <a:rPr lang="en-US" altLang="ja-JP" sz="1400"/>
              <a:t>Jacobson</a:t>
            </a:r>
          </a:p>
        </p:txBody>
      </p:sp>
      <p:sp>
        <p:nvSpPr>
          <p:cNvPr id="840729" name="Text Box 25"/>
          <p:cNvSpPr txBox="1">
            <a:spLocks noChangeArrowheads="1"/>
          </p:cNvSpPr>
          <p:nvPr/>
        </p:nvSpPr>
        <p:spPr bwMode="auto">
          <a:xfrm>
            <a:off x="3409950" y="6096000"/>
            <a:ext cx="2760663" cy="304800"/>
          </a:xfrm>
          <a:prstGeom prst="rect">
            <a:avLst/>
          </a:prstGeom>
          <a:noFill/>
          <a:ln w="9525">
            <a:noFill/>
            <a:miter lim="800000"/>
            <a:headEnd/>
            <a:tailEnd/>
          </a:ln>
          <a:effectLst/>
        </p:spPr>
        <p:txBody>
          <a:bodyPr wrap="none">
            <a:spAutoFit/>
          </a:bodyPr>
          <a:lstStyle/>
          <a:p>
            <a:pPr>
              <a:buFont typeface="Monotype Sorts" charset="2"/>
              <a:buNone/>
            </a:pPr>
            <a:r>
              <a:rPr lang="ja-JP" altLang="en-US" sz="1400"/>
              <a:t>三人が </a:t>
            </a:r>
            <a:r>
              <a:rPr lang="en-US" altLang="ja-JP" sz="1400"/>
              <a:t>Rational </a:t>
            </a:r>
            <a:r>
              <a:rPr lang="ja-JP" altLang="en-US" sz="1400"/>
              <a:t>社へ終結 → </a:t>
            </a:r>
            <a:r>
              <a:rPr lang="en-US" altLang="ja-JP" sz="1400"/>
              <a:t>UML</a:t>
            </a:r>
          </a:p>
        </p:txBody>
      </p:sp>
      <p:sp>
        <p:nvSpPr>
          <p:cNvPr id="840731" name="Text Box 27"/>
          <p:cNvSpPr txBox="1">
            <a:spLocks noChangeArrowheads="1"/>
          </p:cNvSpPr>
          <p:nvPr/>
        </p:nvSpPr>
        <p:spPr bwMode="auto">
          <a:xfrm>
            <a:off x="7543800" y="2286000"/>
            <a:ext cx="996950" cy="336550"/>
          </a:xfrm>
          <a:prstGeom prst="rect">
            <a:avLst/>
          </a:prstGeom>
          <a:noFill/>
          <a:ln w="9525">
            <a:noFill/>
            <a:miter lim="800000"/>
            <a:headEnd/>
            <a:tailEnd/>
          </a:ln>
          <a:effectLst/>
        </p:spPr>
        <p:txBody>
          <a:bodyPr wrap="none">
            <a:spAutoFit/>
          </a:bodyPr>
          <a:lstStyle/>
          <a:p>
            <a:pPr>
              <a:buFont typeface="Monotype Sorts" charset="2"/>
              <a:buNone/>
            </a:pPr>
            <a:r>
              <a:rPr lang="ja-JP" altLang="en-US" sz="1600"/>
              <a:t>産業界へ</a:t>
            </a:r>
          </a:p>
        </p:txBody>
      </p:sp>
      <p:sp>
        <p:nvSpPr>
          <p:cNvPr id="840732" name="Text Box 28"/>
          <p:cNvSpPr txBox="1">
            <a:spLocks noChangeArrowheads="1"/>
          </p:cNvSpPr>
          <p:nvPr/>
        </p:nvSpPr>
        <p:spPr bwMode="auto">
          <a:xfrm>
            <a:off x="7543800" y="2819400"/>
            <a:ext cx="793750" cy="336550"/>
          </a:xfrm>
          <a:prstGeom prst="rect">
            <a:avLst/>
          </a:prstGeom>
          <a:noFill/>
          <a:ln w="9525">
            <a:noFill/>
            <a:miter lim="800000"/>
            <a:headEnd/>
            <a:tailEnd/>
          </a:ln>
          <a:effectLst/>
        </p:spPr>
        <p:txBody>
          <a:bodyPr wrap="none">
            <a:spAutoFit/>
          </a:bodyPr>
          <a:lstStyle/>
          <a:p>
            <a:pPr>
              <a:buFont typeface="Monotype Sorts" charset="2"/>
              <a:buNone/>
            </a:pPr>
            <a:r>
              <a:rPr lang="ja-JP" altLang="en-US" sz="1600"/>
              <a:t>標準化</a:t>
            </a:r>
          </a:p>
        </p:txBody>
      </p:sp>
      <p:sp>
        <p:nvSpPr>
          <p:cNvPr id="840733" name="Text Box 29"/>
          <p:cNvSpPr txBox="1">
            <a:spLocks noChangeArrowheads="1"/>
          </p:cNvSpPr>
          <p:nvPr/>
        </p:nvSpPr>
        <p:spPr bwMode="auto">
          <a:xfrm>
            <a:off x="7562850" y="3429000"/>
            <a:ext cx="590550" cy="336550"/>
          </a:xfrm>
          <a:prstGeom prst="rect">
            <a:avLst/>
          </a:prstGeom>
          <a:noFill/>
          <a:ln w="9525">
            <a:noFill/>
            <a:miter lim="800000"/>
            <a:headEnd/>
            <a:tailEnd/>
          </a:ln>
          <a:effectLst/>
        </p:spPr>
        <p:txBody>
          <a:bodyPr wrap="none">
            <a:spAutoFit/>
          </a:bodyPr>
          <a:lstStyle/>
          <a:p>
            <a:pPr>
              <a:buFont typeface="Monotype Sorts" charset="2"/>
              <a:buNone/>
            </a:pPr>
            <a:r>
              <a:rPr lang="ja-JP" altLang="en-US" sz="1600"/>
              <a:t>統一</a:t>
            </a:r>
          </a:p>
        </p:txBody>
      </p:sp>
      <p:sp>
        <p:nvSpPr>
          <p:cNvPr id="840734" name="Text Box 30"/>
          <p:cNvSpPr txBox="1">
            <a:spLocks noChangeArrowheads="1"/>
          </p:cNvSpPr>
          <p:nvPr/>
        </p:nvSpPr>
        <p:spPr bwMode="auto">
          <a:xfrm>
            <a:off x="7562850" y="4648200"/>
            <a:ext cx="996950" cy="336550"/>
          </a:xfrm>
          <a:prstGeom prst="rect">
            <a:avLst/>
          </a:prstGeom>
          <a:noFill/>
          <a:ln w="9525">
            <a:noFill/>
            <a:miter lim="800000"/>
            <a:headEnd/>
            <a:tailEnd/>
          </a:ln>
          <a:effectLst/>
        </p:spPr>
        <p:txBody>
          <a:bodyPr wrap="none">
            <a:spAutoFit/>
          </a:bodyPr>
          <a:lstStyle/>
          <a:p>
            <a:pPr>
              <a:buFont typeface="Monotype Sorts" charset="2"/>
              <a:buNone/>
            </a:pPr>
            <a:r>
              <a:rPr lang="ja-JP" altLang="en-US" sz="1600"/>
              <a:t>分裂状態</a:t>
            </a:r>
          </a:p>
        </p:txBody>
      </p:sp>
      <p:sp>
        <p:nvSpPr>
          <p:cNvPr id="840735" name="AutoShape 31"/>
          <p:cNvSpPr>
            <a:spLocks noChangeArrowheads="1"/>
          </p:cNvSpPr>
          <p:nvPr/>
        </p:nvSpPr>
        <p:spPr bwMode="auto">
          <a:xfrm>
            <a:off x="7943850" y="3810000"/>
            <a:ext cx="152400" cy="762000"/>
          </a:xfrm>
          <a:prstGeom prst="upArrow">
            <a:avLst>
              <a:gd name="adj1" fmla="val 50000"/>
              <a:gd name="adj2" fmla="val 125000"/>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840736" name="AutoShape 32"/>
          <p:cNvSpPr>
            <a:spLocks noChangeArrowheads="1"/>
          </p:cNvSpPr>
          <p:nvPr/>
        </p:nvSpPr>
        <p:spPr bwMode="auto">
          <a:xfrm>
            <a:off x="7943850" y="3124200"/>
            <a:ext cx="152400" cy="304800"/>
          </a:xfrm>
          <a:prstGeom prst="upArrow">
            <a:avLst>
              <a:gd name="adj1" fmla="val 50000"/>
              <a:gd name="adj2" fmla="val 50000"/>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840737" name="AutoShape 33"/>
          <p:cNvSpPr>
            <a:spLocks noChangeArrowheads="1"/>
          </p:cNvSpPr>
          <p:nvPr/>
        </p:nvSpPr>
        <p:spPr bwMode="auto">
          <a:xfrm>
            <a:off x="7943850" y="2590800"/>
            <a:ext cx="152400" cy="228600"/>
          </a:xfrm>
          <a:prstGeom prst="upArrow">
            <a:avLst>
              <a:gd name="adj1" fmla="val 50000"/>
              <a:gd name="adj2" fmla="val 37500"/>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840738" name="Line 34"/>
          <p:cNvSpPr>
            <a:spLocks noChangeShapeType="1"/>
          </p:cNvSpPr>
          <p:nvPr/>
        </p:nvSpPr>
        <p:spPr bwMode="auto">
          <a:xfrm flipV="1">
            <a:off x="4953000" y="20574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39" name="Line 35"/>
          <p:cNvSpPr>
            <a:spLocks noChangeShapeType="1"/>
          </p:cNvSpPr>
          <p:nvPr/>
        </p:nvSpPr>
        <p:spPr bwMode="auto">
          <a:xfrm flipV="1">
            <a:off x="4724400" y="25908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40" name="Line 36"/>
          <p:cNvSpPr>
            <a:spLocks noChangeShapeType="1"/>
          </p:cNvSpPr>
          <p:nvPr/>
        </p:nvSpPr>
        <p:spPr bwMode="auto">
          <a:xfrm flipV="1">
            <a:off x="4419600" y="31242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41" name="Line 37"/>
          <p:cNvSpPr>
            <a:spLocks noChangeShapeType="1"/>
          </p:cNvSpPr>
          <p:nvPr/>
        </p:nvSpPr>
        <p:spPr bwMode="auto">
          <a:xfrm flipV="1">
            <a:off x="4191000" y="37338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42" name="Line 38"/>
          <p:cNvSpPr>
            <a:spLocks noChangeShapeType="1"/>
          </p:cNvSpPr>
          <p:nvPr/>
        </p:nvSpPr>
        <p:spPr bwMode="auto">
          <a:xfrm flipV="1">
            <a:off x="3124200" y="44196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43" name="Line 39"/>
          <p:cNvSpPr>
            <a:spLocks noChangeShapeType="1"/>
          </p:cNvSpPr>
          <p:nvPr/>
        </p:nvSpPr>
        <p:spPr bwMode="auto">
          <a:xfrm flipV="1">
            <a:off x="2667000" y="5181600"/>
            <a:ext cx="76200" cy="228600"/>
          </a:xfrm>
          <a:prstGeom prst="line">
            <a:avLst/>
          </a:prstGeom>
          <a:noFill/>
          <a:ln w="9525">
            <a:solidFill>
              <a:schemeClr val="tx1"/>
            </a:solidFill>
            <a:round/>
            <a:headEnd/>
            <a:tailEnd type="triangle" w="med" len="med"/>
          </a:ln>
          <a:effectLst/>
        </p:spPr>
        <p:txBody>
          <a:bodyPr/>
          <a:lstStyle/>
          <a:p>
            <a:endParaRPr lang="ja-JP" altLang="en-US"/>
          </a:p>
        </p:txBody>
      </p:sp>
      <p:sp>
        <p:nvSpPr>
          <p:cNvPr id="840744" name="Line 40"/>
          <p:cNvSpPr>
            <a:spLocks noChangeShapeType="1"/>
          </p:cNvSpPr>
          <p:nvPr/>
        </p:nvSpPr>
        <p:spPr bwMode="auto">
          <a:xfrm flipV="1">
            <a:off x="1143000" y="4343400"/>
            <a:ext cx="1905000" cy="1066800"/>
          </a:xfrm>
          <a:prstGeom prst="line">
            <a:avLst/>
          </a:prstGeom>
          <a:noFill/>
          <a:ln w="9525">
            <a:solidFill>
              <a:schemeClr val="tx1"/>
            </a:solidFill>
            <a:round/>
            <a:headEnd/>
            <a:tailEnd type="triangle" w="med" len="med"/>
          </a:ln>
          <a:effectLst/>
        </p:spPr>
        <p:txBody>
          <a:bodyPr/>
          <a:lstStyle/>
          <a:p>
            <a:endParaRPr lang="ja-JP" altLang="en-US"/>
          </a:p>
        </p:txBody>
      </p:sp>
      <p:sp>
        <p:nvSpPr>
          <p:cNvPr id="840745" name="Line 41"/>
          <p:cNvSpPr>
            <a:spLocks noChangeShapeType="1"/>
          </p:cNvSpPr>
          <p:nvPr/>
        </p:nvSpPr>
        <p:spPr bwMode="auto">
          <a:xfrm flipH="1" flipV="1">
            <a:off x="4876800" y="5105400"/>
            <a:ext cx="152400" cy="304800"/>
          </a:xfrm>
          <a:prstGeom prst="line">
            <a:avLst/>
          </a:prstGeom>
          <a:noFill/>
          <a:ln w="9525">
            <a:solidFill>
              <a:schemeClr val="tx1"/>
            </a:solidFill>
            <a:round/>
            <a:headEnd/>
            <a:tailEnd type="triangle" w="med" len="med"/>
          </a:ln>
          <a:effectLst/>
        </p:spPr>
        <p:txBody>
          <a:bodyPr/>
          <a:lstStyle/>
          <a:p>
            <a:endParaRPr lang="ja-JP" altLang="en-US"/>
          </a:p>
        </p:txBody>
      </p:sp>
      <p:sp>
        <p:nvSpPr>
          <p:cNvPr id="840746" name="Line 42"/>
          <p:cNvSpPr>
            <a:spLocks noChangeShapeType="1"/>
          </p:cNvSpPr>
          <p:nvPr/>
        </p:nvSpPr>
        <p:spPr bwMode="auto">
          <a:xfrm flipH="1" flipV="1">
            <a:off x="4495800" y="4343400"/>
            <a:ext cx="152400" cy="304800"/>
          </a:xfrm>
          <a:prstGeom prst="line">
            <a:avLst/>
          </a:prstGeom>
          <a:noFill/>
          <a:ln w="9525">
            <a:solidFill>
              <a:schemeClr val="tx1"/>
            </a:solidFill>
            <a:round/>
            <a:headEnd/>
            <a:tailEnd type="triangle" w="med" len="med"/>
          </a:ln>
          <a:effectLst/>
        </p:spPr>
        <p:txBody>
          <a:bodyPr/>
          <a:lstStyle/>
          <a:p>
            <a:endParaRPr lang="ja-JP" altLang="en-US"/>
          </a:p>
        </p:txBody>
      </p:sp>
      <p:sp>
        <p:nvSpPr>
          <p:cNvPr id="840747" name="Line 43"/>
          <p:cNvSpPr>
            <a:spLocks noChangeShapeType="1"/>
          </p:cNvSpPr>
          <p:nvPr/>
        </p:nvSpPr>
        <p:spPr bwMode="auto">
          <a:xfrm flipH="1" flipV="1">
            <a:off x="5105400" y="3733800"/>
            <a:ext cx="1143000" cy="1676400"/>
          </a:xfrm>
          <a:prstGeom prst="line">
            <a:avLst/>
          </a:prstGeom>
          <a:noFill/>
          <a:ln w="9525">
            <a:solidFill>
              <a:schemeClr val="tx1"/>
            </a:solidFill>
            <a:round/>
            <a:headEnd/>
            <a:tailEnd type="triangle" w="med" len="med"/>
          </a:ln>
          <a:effectLst/>
        </p:spPr>
        <p:txBody>
          <a:bodyPr/>
          <a:lstStyle/>
          <a:p>
            <a:endParaRPr lang="ja-JP" altLang="en-US"/>
          </a:p>
        </p:txBody>
      </p:sp>
      <p:sp>
        <p:nvSpPr>
          <p:cNvPr id="840748" name="Line 44"/>
          <p:cNvSpPr>
            <a:spLocks noChangeShapeType="1"/>
          </p:cNvSpPr>
          <p:nvPr/>
        </p:nvSpPr>
        <p:spPr bwMode="auto">
          <a:xfrm flipH="1" flipV="1">
            <a:off x="5029200" y="3124200"/>
            <a:ext cx="609600" cy="304800"/>
          </a:xfrm>
          <a:prstGeom prst="line">
            <a:avLst/>
          </a:prstGeom>
          <a:noFill/>
          <a:ln w="9525">
            <a:solidFill>
              <a:schemeClr val="tx1"/>
            </a:solidFill>
            <a:round/>
            <a:headEnd/>
            <a:tailEnd type="triangle" w="med" len="med"/>
          </a:ln>
          <a:effectLst/>
        </p:spPr>
        <p:txBody>
          <a:bodyPr/>
          <a:lstStyle/>
          <a:p>
            <a:endParaRPr lang="ja-JP" altLang="en-US"/>
          </a:p>
        </p:txBody>
      </p:sp>
      <p:sp>
        <p:nvSpPr>
          <p:cNvPr id="840749" name="Line 45"/>
          <p:cNvSpPr>
            <a:spLocks noChangeShapeType="1"/>
          </p:cNvSpPr>
          <p:nvPr/>
        </p:nvSpPr>
        <p:spPr bwMode="auto">
          <a:xfrm flipH="1" flipV="1">
            <a:off x="5105400" y="2590800"/>
            <a:ext cx="685800" cy="838200"/>
          </a:xfrm>
          <a:prstGeom prst="line">
            <a:avLst/>
          </a:prstGeom>
          <a:noFill/>
          <a:ln w="9525">
            <a:solidFill>
              <a:schemeClr val="tx1"/>
            </a:solidFill>
            <a:round/>
            <a:headEnd/>
            <a:tailEnd type="triangle" w="med" len="med"/>
          </a:ln>
          <a:effectLst/>
        </p:spPr>
        <p:txBody>
          <a:bodyPr/>
          <a:lstStyle/>
          <a:p>
            <a:endParaRPr lang="ja-JP" altLang="en-US"/>
          </a:p>
        </p:txBody>
      </p:sp>
      <p:sp>
        <p:nvSpPr>
          <p:cNvPr id="840750" name="AutoShape 46"/>
          <p:cNvSpPr>
            <a:spLocks noChangeArrowheads="1"/>
          </p:cNvSpPr>
          <p:nvPr/>
        </p:nvSpPr>
        <p:spPr bwMode="auto">
          <a:xfrm>
            <a:off x="1295400" y="2971800"/>
            <a:ext cx="152400" cy="1295400"/>
          </a:xfrm>
          <a:prstGeom prst="upArrow">
            <a:avLst>
              <a:gd name="adj1" fmla="val 50000"/>
              <a:gd name="adj2" fmla="val 212500"/>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840752" name="Text Box 48"/>
          <p:cNvSpPr txBox="1">
            <a:spLocks noChangeArrowheads="1"/>
          </p:cNvSpPr>
          <p:nvPr/>
        </p:nvSpPr>
        <p:spPr bwMode="auto">
          <a:xfrm>
            <a:off x="631825" y="3276600"/>
            <a:ext cx="739775" cy="815975"/>
          </a:xfrm>
          <a:prstGeom prst="rect">
            <a:avLst/>
          </a:prstGeom>
          <a:noFill/>
          <a:ln w="9525">
            <a:noFill/>
            <a:miter lim="800000"/>
            <a:headEnd/>
            <a:tailEnd/>
          </a:ln>
          <a:effectLst/>
        </p:spPr>
        <p:txBody>
          <a:bodyPr wrap="none">
            <a:spAutoFit/>
          </a:bodyPr>
          <a:lstStyle/>
          <a:p>
            <a:pPr>
              <a:buFont typeface="Monotype Sorts" charset="2"/>
              <a:buNone/>
            </a:pPr>
            <a:r>
              <a:rPr lang="ja-JP" altLang="en-US" sz="1400"/>
              <a:t>一般</a:t>
            </a:r>
          </a:p>
          <a:p>
            <a:pPr>
              <a:buFont typeface="Monotype Sorts" charset="2"/>
              <a:buNone/>
            </a:pPr>
            <a:r>
              <a:rPr lang="ja-JP" altLang="en-US" sz="1400"/>
              <a:t>フィード</a:t>
            </a:r>
          </a:p>
          <a:p>
            <a:pPr>
              <a:buFont typeface="Monotype Sorts" charset="2"/>
              <a:buNone/>
            </a:pPr>
            <a:r>
              <a:rPr lang="ja-JP" altLang="en-US" sz="1400"/>
              <a:t>バック</a:t>
            </a:r>
          </a:p>
        </p:txBody>
      </p:sp>
      <p:sp>
        <p:nvSpPr>
          <p:cNvPr id="840753" name="Text Box 49"/>
          <p:cNvSpPr txBox="1">
            <a:spLocks noChangeArrowheads="1"/>
          </p:cNvSpPr>
          <p:nvPr/>
        </p:nvSpPr>
        <p:spPr bwMode="auto">
          <a:xfrm>
            <a:off x="7537450" y="1676400"/>
            <a:ext cx="1152525" cy="336550"/>
          </a:xfrm>
          <a:prstGeom prst="rect">
            <a:avLst/>
          </a:prstGeom>
          <a:noFill/>
          <a:ln w="9525">
            <a:noFill/>
            <a:miter lim="800000"/>
            <a:headEnd/>
            <a:tailEnd/>
          </a:ln>
          <a:effectLst/>
        </p:spPr>
        <p:txBody>
          <a:bodyPr wrap="none">
            <a:spAutoFit/>
          </a:bodyPr>
          <a:lstStyle/>
          <a:p>
            <a:pPr>
              <a:buFont typeface="Monotype Sorts" charset="2"/>
              <a:buNone/>
            </a:pPr>
            <a:r>
              <a:rPr lang="en-US" altLang="ja-JP" sz="1600">
                <a:solidFill>
                  <a:schemeClr val="bg2"/>
                </a:solidFill>
              </a:rPr>
              <a:t>ISO</a:t>
            </a:r>
            <a:r>
              <a:rPr lang="ja-JP" altLang="en-US" sz="1600">
                <a:solidFill>
                  <a:schemeClr val="bg2"/>
                </a:solidFill>
              </a:rPr>
              <a:t>・</a:t>
            </a:r>
            <a:r>
              <a:rPr lang="en-US" altLang="ja-JP" sz="1600">
                <a:solidFill>
                  <a:schemeClr val="bg2"/>
                </a:solidFill>
              </a:rPr>
              <a:t>JIS </a:t>
            </a:r>
            <a:r>
              <a:rPr lang="ja-JP" altLang="en-US" sz="1600">
                <a:solidFill>
                  <a:schemeClr val="bg2"/>
                </a:solidFill>
              </a:rPr>
              <a:t>へ</a:t>
            </a:r>
          </a:p>
        </p:txBody>
      </p:sp>
      <p:sp>
        <p:nvSpPr>
          <p:cNvPr id="840754" name="AutoShape 50"/>
          <p:cNvSpPr>
            <a:spLocks noChangeArrowheads="1"/>
          </p:cNvSpPr>
          <p:nvPr/>
        </p:nvSpPr>
        <p:spPr bwMode="auto">
          <a:xfrm>
            <a:off x="7937500" y="1981200"/>
            <a:ext cx="152400" cy="228600"/>
          </a:xfrm>
          <a:prstGeom prst="upArrow">
            <a:avLst>
              <a:gd name="adj1" fmla="val 50000"/>
              <a:gd name="adj2" fmla="val 37500"/>
            </a:avLst>
          </a:prstGeom>
          <a:solidFill>
            <a:schemeClr val="accent2"/>
          </a:solidFill>
          <a:ln w="9525" cap="rnd">
            <a:solidFill>
              <a:schemeClr val="tx1"/>
            </a:solidFill>
            <a:prstDash val="sysDot"/>
            <a:miter lim="800000"/>
            <a:headEnd/>
            <a:tailEnd/>
          </a:ln>
          <a:effectLst/>
        </p:spPr>
        <p:txBody>
          <a:bodyPr wrap="none" anchor="ctr"/>
          <a:lstStyle/>
          <a:p>
            <a:endParaRPr lang="ja-JP" altLang="en-US"/>
          </a:p>
        </p:txBody>
      </p:sp>
      <p:sp>
        <p:nvSpPr>
          <p:cNvPr id="48" name="フッター プレースホルダ 4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AF829459-84DA-419E-9E63-19D423A35753}" type="slidenum">
              <a:rPr lang="en-US" altLang="ja-JP"/>
              <a:pPr/>
              <a:t>182</a:t>
            </a:fld>
            <a:endParaRPr lang="en-US" altLang="ja-JP"/>
          </a:p>
        </p:txBody>
      </p:sp>
      <p:sp>
        <p:nvSpPr>
          <p:cNvPr id="385026" name="Rectangle 2"/>
          <p:cNvSpPr>
            <a:spLocks noGrp="1" noChangeArrowheads="1"/>
          </p:cNvSpPr>
          <p:nvPr>
            <p:ph type="title"/>
          </p:nvPr>
        </p:nvSpPr>
        <p:spPr/>
        <p:txBody>
          <a:bodyPr/>
          <a:lstStyle/>
          <a:p>
            <a:r>
              <a:rPr lang="ja-JP" altLang="en-US"/>
              <a:t>統一モデリング言語の利点</a:t>
            </a:r>
          </a:p>
        </p:txBody>
      </p:sp>
      <p:sp>
        <p:nvSpPr>
          <p:cNvPr id="385027" name="Rectangle 3"/>
          <p:cNvSpPr>
            <a:spLocks noGrp="1" noChangeArrowheads="1"/>
          </p:cNvSpPr>
          <p:nvPr>
            <p:ph type="body" idx="1"/>
          </p:nvPr>
        </p:nvSpPr>
        <p:spPr/>
        <p:txBody>
          <a:bodyPr/>
          <a:lstStyle/>
          <a:p>
            <a:r>
              <a:rPr lang="ja-JP" altLang="en-US"/>
              <a:t>分析・設計，実装間のシームレスな対応関係の定義</a:t>
            </a:r>
          </a:p>
          <a:p>
            <a:r>
              <a:rPr lang="ja-JP" altLang="en-US"/>
              <a:t>表現力があり一貫性のある表記法</a:t>
            </a:r>
          </a:p>
          <a:p>
            <a:pPr lvl="1"/>
            <a:r>
              <a:rPr lang="ja-JP" altLang="en-US"/>
              <a:t>コミュニケーションの手段</a:t>
            </a:r>
          </a:p>
          <a:p>
            <a:pPr lvl="1"/>
            <a:r>
              <a:rPr lang="ja-JP" altLang="en-US"/>
              <a:t>見落としや不整合の発見の容易さ</a:t>
            </a:r>
          </a:p>
          <a:p>
            <a:pPr lvl="1"/>
            <a:r>
              <a:rPr lang="ja-JP" altLang="en-US"/>
              <a:t>小規模なものから大規模なものまでサポート</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スライド番号プレースホルダ 5"/>
          <p:cNvSpPr>
            <a:spLocks noGrp="1"/>
          </p:cNvSpPr>
          <p:nvPr>
            <p:ph type="sldNum" sz="quarter" idx="12"/>
          </p:nvPr>
        </p:nvSpPr>
        <p:spPr/>
        <p:txBody>
          <a:bodyPr/>
          <a:lstStyle/>
          <a:p>
            <a:fld id="{068F3564-1316-4291-879D-9EA83DC786E7}" type="slidenum">
              <a:rPr lang="en-US" altLang="ja-JP"/>
              <a:pPr/>
              <a:t>183</a:t>
            </a:fld>
            <a:endParaRPr lang="en-US" altLang="ja-JP"/>
          </a:p>
        </p:txBody>
      </p:sp>
      <p:sp>
        <p:nvSpPr>
          <p:cNvPr id="1031170" name="Rectangle 2"/>
          <p:cNvSpPr>
            <a:spLocks noGrp="1" noChangeArrowheads="1"/>
          </p:cNvSpPr>
          <p:nvPr>
            <p:ph type="title"/>
          </p:nvPr>
        </p:nvSpPr>
        <p:spPr/>
        <p:txBody>
          <a:bodyPr/>
          <a:lstStyle/>
          <a:p>
            <a:r>
              <a:rPr lang="en-US" altLang="ja-JP"/>
              <a:t>UML </a:t>
            </a:r>
            <a:r>
              <a:rPr lang="ja-JP" altLang="en-US"/>
              <a:t>の図</a:t>
            </a:r>
          </a:p>
        </p:txBody>
      </p:sp>
      <p:sp>
        <p:nvSpPr>
          <p:cNvPr id="1031171" name="Rectangle 3"/>
          <p:cNvSpPr>
            <a:spLocks noGrp="1" noChangeArrowheads="1"/>
          </p:cNvSpPr>
          <p:nvPr>
            <p:ph type="body" idx="1"/>
          </p:nvPr>
        </p:nvSpPr>
        <p:spPr>
          <a:xfrm>
            <a:off x="457200" y="1885950"/>
            <a:ext cx="3810000" cy="4171950"/>
          </a:xfrm>
        </p:spPr>
        <p:txBody>
          <a:bodyPr/>
          <a:lstStyle/>
          <a:p>
            <a:r>
              <a:rPr lang="ja-JP" altLang="en-US" sz="2800"/>
              <a:t>ユースケース図</a:t>
            </a:r>
          </a:p>
          <a:p>
            <a:r>
              <a:rPr lang="ja-JP" altLang="en-US" sz="2800"/>
              <a:t>アクティビティ図</a:t>
            </a:r>
          </a:p>
          <a:p>
            <a:r>
              <a:rPr lang="ja-JP" altLang="en-US" sz="2800"/>
              <a:t>クラス図</a:t>
            </a:r>
          </a:p>
          <a:p>
            <a:r>
              <a:rPr lang="ja-JP" altLang="en-US" sz="2800"/>
              <a:t>コラボレーション図</a:t>
            </a:r>
          </a:p>
          <a:p>
            <a:r>
              <a:rPr lang="ja-JP" altLang="en-US" sz="2800"/>
              <a:t>シーケンス図</a:t>
            </a:r>
          </a:p>
          <a:p>
            <a:r>
              <a:rPr lang="ja-JP" altLang="en-US" sz="2800"/>
              <a:t>状態図</a:t>
            </a:r>
          </a:p>
          <a:p>
            <a:r>
              <a:rPr lang="ja-JP" altLang="en-US" sz="2800"/>
              <a:t>配置図</a:t>
            </a:r>
          </a:p>
          <a:p>
            <a:r>
              <a:rPr lang="ja-JP" altLang="en-US" sz="2800"/>
              <a:t>コンポーネント図</a:t>
            </a:r>
          </a:p>
        </p:txBody>
      </p:sp>
      <p:grpSp>
        <p:nvGrpSpPr>
          <p:cNvPr id="2" name="Group 4"/>
          <p:cNvGrpSpPr>
            <a:grpSpLocks/>
          </p:cNvGrpSpPr>
          <p:nvPr/>
        </p:nvGrpSpPr>
        <p:grpSpPr bwMode="auto">
          <a:xfrm>
            <a:off x="5181600" y="2438400"/>
            <a:ext cx="457200" cy="846138"/>
            <a:chOff x="3360" y="1248"/>
            <a:chExt cx="288" cy="480"/>
          </a:xfrm>
        </p:grpSpPr>
        <p:sp>
          <p:nvSpPr>
            <p:cNvPr id="1031173" name="Oval 5"/>
            <p:cNvSpPr>
              <a:spLocks noChangeArrowheads="1"/>
            </p:cNvSpPr>
            <p:nvPr/>
          </p:nvSpPr>
          <p:spPr bwMode="auto">
            <a:xfrm>
              <a:off x="3408" y="1248"/>
              <a:ext cx="144" cy="144"/>
            </a:xfrm>
            <a:prstGeom prst="ellipse">
              <a:avLst/>
            </a:prstGeom>
            <a:noFill/>
            <a:ln w="9525">
              <a:solidFill>
                <a:schemeClr val="tx1"/>
              </a:solidFill>
              <a:round/>
              <a:headEnd/>
              <a:tailEnd/>
            </a:ln>
            <a:effectLst/>
          </p:spPr>
          <p:txBody>
            <a:bodyPr wrap="none" anchor="ctr"/>
            <a:lstStyle/>
            <a:p>
              <a:pPr algn="ctr"/>
              <a:endParaRPr lang="ja-JP" altLang="ja-JP"/>
            </a:p>
          </p:txBody>
        </p:sp>
        <p:sp>
          <p:nvSpPr>
            <p:cNvPr id="1031174" name="Line 6"/>
            <p:cNvSpPr>
              <a:spLocks noChangeShapeType="1"/>
            </p:cNvSpPr>
            <p:nvPr/>
          </p:nvSpPr>
          <p:spPr bwMode="auto">
            <a:xfrm>
              <a:off x="3360" y="1488"/>
              <a:ext cx="288" cy="0"/>
            </a:xfrm>
            <a:prstGeom prst="line">
              <a:avLst/>
            </a:prstGeom>
            <a:noFill/>
            <a:ln w="9525">
              <a:solidFill>
                <a:schemeClr val="tx1"/>
              </a:solidFill>
              <a:round/>
              <a:headEnd/>
              <a:tailEnd/>
            </a:ln>
            <a:effectLst/>
          </p:spPr>
          <p:txBody>
            <a:bodyPr/>
            <a:lstStyle/>
            <a:p>
              <a:endParaRPr lang="ja-JP" altLang="en-US"/>
            </a:p>
          </p:txBody>
        </p:sp>
        <p:sp>
          <p:nvSpPr>
            <p:cNvPr id="1031175" name="Line 7"/>
            <p:cNvSpPr>
              <a:spLocks noChangeShapeType="1"/>
            </p:cNvSpPr>
            <p:nvPr/>
          </p:nvSpPr>
          <p:spPr bwMode="auto">
            <a:xfrm>
              <a:off x="3504" y="1392"/>
              <a:ext cx="0" cy="192"/>
            </a:xfrm>
            <a:prstGeom prst="line">
              <a:avLst/>
            </a:prstGeom>
            <a:noFill/>
            <a:ln w="9525">
              <a:solidFill>
                <a:schemeClr val="tx1"/>
              </a:solidFill>
              <a:round/>
              <a:headEnd/>
              <a:tailEnd/>
            </a:ln>
            <a:effectLst/>
          </p:spPr>
          <p:txBody>
            <a:bodyPr/>
            <a:lstStyle/>
            <a:p>
              <a:endParaRPr lang="ja-JP" altLang="en-US"/>
            </a:p>
          </p:txBody>
        </p:sp>
        <p:sp>
          <p:nvSpPr>
            <p:cNvPr id="1031176" name="Line 8"/>
            <p:cNvSpPr>
              <a:spLocks noChangeShapeType="1"/>
            </p:cNvSpPr>
            <p:nvPr/>
          </p:nvSpPr>
          <p:spPr bwMode="auto">
            <a:xfrm flipH="1">
              <a:off x="3408" y="1584"/>
              <a:ext cx="96" cy="144"/>
            </a:xfrm>
            <a:prstGeom prst="line">
              <a:avLst/>
            </a:prstGeom>
            <a:noFill/>
            <a:ln w="9525">
              <a:solidFill>
                <a:schemeClr val="tx1"/>
              </a:solidFill>
              <a:round/>
              <a:headEnd/>
              <a:tailEnd/>
            </a:ln>
            <a:effectLst/>
          </p:spPr>
          <p:txBody>
            <a:bodyPr/>
            <a:lstStyle/>
            <a:p>
              <a:endParaRPr lang="ja-JP" altLang="en-US"/>
            </a:p>
          </p:txBody>
        </p:sp>
        <p:sp>
          <p:nvSpPr>
            <p:cNvPr id="1031177" name="Line 9"/>
            <p:cNvSpPr>
              <a:spLocks noChangeShapeType="1"/>
            </p:cNvSpPr>
            <p:nvPr/>
          </p:nvSpPr>
          <p:spPr bwMode="auto">
            <a:xfrm flipH="1" flipV="1">
              <a:off x="3504" y="1584"/>
              <a:ext cx="144" cy="144"/>
            </a:xfrm>
            <a:prstGeom prst="line">
              <a:avLst/>
            </a:prstGeom>
            <a:noFill/>
            <a:ln w="9525">
              <a:solidFill>
                <a:schemeClr val="tx1"/>
              </a:solidFill>
              <a:round/>
              <a:headEnd/>
              <a:tailEnd/>
            </a:ln>
            <a:effectLst/>
          </p:spPr>
          <p:txBody>
            <a:bodyPr/>
            <a:lstStyle/>
            <a:p>
              <a:endParaRPr lang="ja-JP" altLang="en-US"/>
            </a:p>
          </p:txBody>
        </p:sp>
      </p:grpSp>
      <p:sp>
        <p:nvSpPr>
          <p:cNvPr id="1031178" name="Oval 10"/>
          <p:cNvSpPr>
            <a:spLocks noChangeArrowheads="1"/>
          </p:cNvSpPr>
          <p:nvPr/>
        </p:nvSpPr>
        <p:spPr bwMode="auto">
          <a:xfrm>
            <a:off x="6400800" y="2438400"/>
            <a:ext cx="1524000" cy="762000"/>
          </a:xfrm>
          <a:prstGeom prst="ellipse">
            <a:avLst/>
          </a:prstGeom>
          <a:noFill/>
          <a:ln w="9525">
            <a:solidFill>
              <a:schemeClr val="tx1"/>
            </a:solidFill>
            <a:round/>
            <a:headEnd/>
            <a:tailEnd/>
          </a:ln>
          <a:effectLst/>
        </p:spPr>
        <p:txBody>
          <a:bodyPr wrap="none" anchor="ctr"/>
          <a:lstStyle/>
          <a:p>
            <a:endParaRPr lang="ja-JP" altLang="en-US"/>
          </a:p>
        </p:txBody>
      </p:sp>
      <p:sp>
        <p:nvSpPr>
          <p:cNvPr id="1031179" name="Line 11"/>
          <p:cNvSpPr>
            <a:spLocks noChangeShapeType="1"/>
          </p:cNvSpPr>
          <p:nvPr/>
        </p:nvSpPr>
        <p:spPr bwMode="auto">
          <a:xfrm>
            <a:off x="5867400" y="2819400"/>
            <a:ext cx="533400" cy="1588"/>
          </a:xfrm>
          <a:prstGeom prst="line">
            <a:avLst/>
          </a:prstGeom>
          <a:noFill/>
          <a:ln w="9525">
            <a:solidFill>
              <a:schemeClr val="tx1"/>
            </a:solidFill>
            <a:round/>
            <a:headEnd/>
            <a:tailEnd type="arrow" w="med" len="med"/>
          </a:ln>
          <a:effectLst/>
        </p:spPr>
        <p:txBody>
          <a:bodyPr/>
          <a:lstStyle/>
          <a:p>
            <a:endParaRPr lang="ja-JP" altLang="en-US"/>
          </a:p>
        </p:txBody>
      </p:sp>
      <p:grpSp>
        <p:nvGrpSpPr>
          <p:cNvPr id="3" name="Group 12"/>
          <p:cNvGrpSpPr>
            <a:grpSpLocks/>
          </p:cNvGrpSpPr>
          <p:nvPr/>
        </p:nvGrpSpPr>
        <p:grpSpPr bwMode="auto">
          <a:xfrm>
            <a:off x="5791200" y="4114800"/>
            <a:ext cx="1600200" cy="1447800"/>
            <a:chOff x="4032" y="2448"/>
            <a:chExt cx="1008" cy="912"/>
          </a:xfrm>
        </p:grpSpPr>
        <p:sp>
          <p:nvSpPr>
            <p:cNvPr id="1031181" name="Rectangle 13"/>
            <p:cNvSpPr>
              <a:spLocks noChangeArrowheads="1"/>
            </p:cNvSpPr>
            <p:nvPr/>
          </p:nvSpPr>
          <p:spPr bwMode="auto">
            <a:xfrm>
              <a:off x="4032" y="2448"/>
              <a:ext cx="1008" cy="912"/>
            </a:xfrm>
            <a:prstGeom prst="rect">
              <a:avLst/>
            </a:prstGeom>
            <a:noFill/>
            <a:ln w="9525">
              <a:solidFill>
                <a:schemeClr val="tx1"/>
              </a:solidFill>
              <a:miter lim="800000"/>
              <a:headEnd/>
              <a:tailEnd/>
            </a:ln>
            <a:effectLst/>
          </p:spPr>
          <p:txBody>
            <a:bodyPr wrap="none" anchor="ctr"/>
            <a:lstStyle/>
            <a:p>
              <a:endParaRPr lang="ja-JP" altLang="en-US"/>
            </a:p>
          </p:txBody>
        </p:sp>
        <p:sp>
          <p:nvSpPr>
            <p:cNvPr id="1031182" name="Line 14"/>
            <p:cNvSpPr>
              <a:spLocks noChangeShapeType="1"/>
            </p:cNvSpPr>
            <p:nvPr/>
          </p:nvSpPr>
          <p:spPr bwMode="auto">
            <a:xfrm>
              <a:off x="4032" y="2784"/>
              <a:ext cx="1008" cy="0"/>
            </a:xfrm>
            <a:prstGeom prst="line">
              <a:avLst/>
            </a:prstGeom>
            <a:noFill/>
            <a:ln w="9525">
              <a:solidFill>
                <a:schemeClr val="tx1"/>
              </a:solidFill>
              <a:round/>
              <a:headEnd/>
              <a:tailEnd/>
            </a:ln>
            <a:effectLst/>
          </p:spPr>
          <p:txBody>
            <a:bodyPr/>
            <a:lstStyle/>
            <a:p>
              <a:endParaRPr lang="ja-JP" altLang="en-US"/>
            </a:p>
          </p:txBody>
        </p:sp>
        <p:sp>
          <p:nvSpPr>
            <p:cNvPr id="1031183" name="Line 15"/>
            <p:cNvSpPr>
              <a:spLocks noChangeShapeType="1"/>
            </p:cNvSpPr>
            <p:nvPr/>
          </p:nvSpPr>
          <p:spPr bwMode="auto">
            <a:xfrm>
              <a:off x="4032" y="3072"/>
              <a:ext cx="1008" cy="0"/>
            </a:xfrm>
            <a:prstGeom prst="line">
              <a:avLst/>
            </a:prstGeom>
            <a:noFill/>
            <a:ln w="9525">
              <a:solidFill>
                <a:schemeClr val="tx1"/>
              </a:solidFill>
              <a:round/>
              <a:headEnd/>
              <a:tailEnd/>
            </a:ln>
            <a:effectLst/>
          </p:spPr>
          <p:txBody>
            <a:bodyPr/>
            <a:lstStyle/>
            <a:p>
              <a:endParaRPr lang="ja-JP" altLang="en-US"/>
            </a:p>
          </p:txBody>
        </p:sp>
      </p:grpSp>
      <p:sp>
        <p:nvSpPr>
          <p:cNvPr id="17" name="フッター プレースホルダ 1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8" name="スライド番号プレースホルダ 5"/>
          <p:cNvSpPr>
            <a:spLocks noGrp="1"/>
          </p:cNvSpPr>
          <p:nvPr>
            <p:ph type="sldNum" sz="quarter" idx="12"/>
          </p:nvPr>
        </p:nvSpPr>
        <p:spPr/>
        <p:txBody>
          <a:bodyPr/>
          <a:lstStyle/>
          <a:p>
            <a:fld id="{7C9F6035-CDCE-4C84-8CAD-D23F733BA00A}" type="slidenum">
              <a:rPr lang="ja-JP" altLang="en-US"/>
              <a:pPr/>
              <a:t>184</a:t>
            </a:fld>
            <a:endParaRPr lang="ja-JP" altLang="en-US"/>
          </a:p>
        </p:txBody>
      </p:sp>
      <p:sp>
        <p:nvSpPr>
          <p:cNvPr id="183298" name="Rectangle 2"/>
          <p:cNvSpPr>
            <a:spLocks noGrp="1" noChangeArrowheads="1"/>
          </p:cNvSpPr>
          <p:nvPr>
            <p:ph type="title"/>
          </p:nvPr>
        </p:nvSpPr>
        <p:spPr/>
        <p:txBody>
          <a:bodyPr/>
          <a:lstStyle/>
          <a:p>
            <a:r>
              <a:rPr lang="ja-JP" altLang="en-US"/>
              <a:t>クラス</a:t>
            </a:r>
          </a:p>
        </p:txBody>
      </p:sp>
      <p:pic>
        <p:nvPicPr>
          <p:cNvPr id="183299" name="Picture 3"/>
          <p:cNvPicPr>
            <a:picLocks noChangeAspect="1" noChangeArrowheads="1"/>
          </p:cNvPicPr>
          <p:nvPr/>
        </p:nvPicPr>
        <p:blipFill>
          <a:blip r:embed="rId2"/>
          <a:srcRect/>
          <a:stretch>
            <a:fillRect/>
          </a:stretch>
        </p:blipFill>
        <p:spPr bwMode="auto">
          <a:xfrm>
            <a:off x="2743200" y="1571612"/>
            <a:ext cx="4953000" cy="1830388"/>
          </a:xfrm>
          <a:prstGeom prst="rect">
            <a:avLst/>
          </a:prstGeom>
          <a:noFill/>
          <a:ln w="9525">
            <a:noFill/>
            <a:miter lim="800000"/>
            <a:headEnd/>
            <a:tailEnd/>
          </a:ln>
          <a:effectLst/>
        </p:spPr>
      </p:pic>
      <p:sp>
        <p:nvSpPr>
          <p:cNvPr id="183300" name="Rectangle 4"/>
          <p:cNvSpPr>
            <a:spLocks noChangeArrowheads="1"/>
          </p:cNvSpPr>
          <p:nvPr/>
        </p:nvSpPr>
        <p:spPr bwMode="auto">
          <a:xfrm>
            <a:off x="2428860" y="3714752"/>
            <a:ext cx="6143668" cy="2554545"/>
          </a:xfrm>
          <a:prstGeom prst="rect">
            <a:avLst/>
          </a:prstGeom>
          <a:noFill/>
          <a:ln w="9525">
            <a:noFill/>
            <a:miter lim="800000"/>
            <a:headEnd/>
            <a:tailEnd/>
          </a:ln>
          <a:effectLst/>
        </p:spPr>
        <p:txBody>
          <a:bodyPr wrap="square">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Class1</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    private </a:t>
            </a:r>
            <a:r>
              <a:rPr kumimoji="0" lang="en-US" altLang="ja-JP" sz="1600" dirty="0" err="1" smtClean="0">
                <a:solidFill>
                  <a:srgbClr val="000000"/>
                </a:solidFill>
                <a:latin typeface="ＭＳ ゴシック" pitchFamily="49" charset="-128"/>
                <a:ea typeface="ＭＳ ゴシック" pitchFamily="49" charset="-128"/>
              </a:rPr>
              <a:t>int</a:t>
            </a:r>
            <a:r>
              <a:rPr kumimoji="0" lang="en-US" altLang="ja-JP" sz="1600" dirty="0" smtClean="0">
                <a:solidFill>
                  <a:srgbClr val="000000"/>
                </a:solidFill>
                <a:latin typeface="ＭＳ ゴシック" pitchFamily="49" charset="-128"/>
                <a:ea typeface="ＭＳ ゴシック" pitchFamily="49" charset="-128"/>
              </a:rPr>
              <a:t> </a:t>
            </a:r>
            <a:r>
              <a:rPr kumimoji="0" lang="en-US" altLang="ja-JP" sz="1600" dirty="0">
                <a:solidFill>
                  <a:srgbClr val="000000"/>
                </a:solidFill>
                <a:latin typeface="ＭＳ ゴシック" pitchFamily="49" charset="-128"/>
                <a:ea typeface="ＭＳ ゴシック" pitchFamily="49" charset="-128"/>
              </a:rPr>
              <a:t>attr1, attr2;</a:t>
            </a:r>
          </a:p>
          <a:p>
            <a:pPr>
              <a:spcBef>
                <a:spcPct val="50000"/>
              </a:spcBef>
              <a:buClr>
                <a:schemeClr val="accent2"/>
              </a:buClr>
              <a:buFont typeface="Monotype Sorts" charset="2"/>
              <a:buNone/>
            </a:pPr>
            <a:endParaRPr kumimoji="0" lang="en-US" altLang="ja-JP" sz="1600" dirty="0" smtClean="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    public</a:t>
            </a:r>
            <a:r>
              <a:rPr kumimoji="0" lang="en-US" altLang="ja-JP" sz="1600" dirty="0">
                <a:solidFill>
                  <a:srgbClr val="000000"/>
                </a:solidFill>
                <a:latin typeface="ＭＳ ゴシック" pitchFamily="49" charset="-128"/>
                <a:ea typeface="ＭＳ ゴシック" pitchFamily="49" charset="-128"/>
              </a:rPr>
              <a:t> </a:t>
            </a:r>
            <a:r>
              <a:rPr kumimoji="0" lang="en-US" altLang="ja-JP" sz="1600" dirty="0" err="1" smtClean="0">
                <a:solidFill>
                  <a:srgbClr val="000000"/>
                </a:solidFill>
                <a:latin typeface="ＭＳ ゴシック" pitchFamily="49" charset="-128"/>
                <a:ea typeface="ＭＳ ゴシック" pitchFamily="49" charset="-128"/>
              </a:rPr>
              <a:t>int</a:t>
            </a:r>
            <a:r>
              <a:rPr kumimoji="0" lang="en-US" altLang="ja-JP" sz="1600" dirty="0" smtClean="0">
                <a:solidFill>
                  <a:srgbClr val="000000"/>
                </a:solidFill>
                <a:latin typeface="ＭＳ ゴシック" pitchFamily="49" charset="-128"/>
                <a:ea typeface="ＭＳ ゴシック" pitchFamily="49" charset="-128"/>
              </a:rPr>
              <a:t> </a:t>
            </a:r>
            <a:r>
              <a:rPr kumimoji="0" lang="en-US" altLang="ja-JP" sz="1600" dirty="0">
                <a:solidFill>
                  <a:srgbClr val="000000"/>
                </a:solidFill>
                <a:latin typeface="ＭＳ ゴシック" pitchFamily="49" charset="-128"/>
                <a:ea typeface="ＭＳ ゴシック" pitchFamily="49" charset="-128"/>
              </a:rPr>
              <a:t>method(</a:t>
            </a:r>
            <a:r>
              <a:rPr kumimoji="0" lang="en-US" altLang="ja-JP" sz="1600" dirty="0" err="1">
                <a:solidFill>
                  <a:srgbClr val="000000"/>
                </a:solidFill>
                <a:latin typeface="ＭＳ ゴシック" pitchFamily="49" charset="-128"/>
                <a:ea typeface="ＭＳ ゴシック" pitchFamily="49" charset="-128"/>
              </a:rPr>
              <a:t>int</a:t>
            </a:r>
            <a:r>
              <a:rPr kumimoji="0" lang="en-US" altLang="ja-JP" sz="1600" dirty="0">
                <a:solidFill>
                  <a:srgbClr val="000000"/>
                </a:solidFill>
                <a:latin typeface="ＭＳ ゴシック" pitchFamily="49" charset="-128"/>
                <a:ea typeface="ＭＳ ゴシック" pitchFamily="49" charset="-128"/>
              </a:rPr>
              <a:t> var1, </a:t>
            </a:r>
            <a:r>
              <a:rPr kumimoji="0" lang="en-US" altLang="ja-JP" sz="1600" dirty="0" err="1">
                <a:solidFill>
                  <a:srgbClr val="000000"/>
                </a:solidFill>
                <a:latin typeface="ＭＳ ゴシック" pitchFamily="49" charset="-128"/>
                <a:ea typeface="ＭＳ ゴシック" pitchFamily="49" charset="-128"/>
              </a:rPr>
              <a:t>int</a:t>
            </a:r>
            <a:r>
              <a:rPr kumimoji="0" lang="en-US" altLang="ja-JP" sz="1600" dirty="0">
                <a:solidFill>
                  <a:srgbClr val="000000"/>
                </a:solidFill>
                <a:latin typeface="ＭＳ ゴシック" pitchFamily="49" charset="-128"/>
                <a:ea typeface="ＭＳ ゴシック" pitchFamily="49" charset="-128"/>
              </a:rPr>
              <a:t> var2</a:t>
            </a:r>
            <a:r>
              <a:rPr kumimoji="0" lang="en-US" altLang="ja-JP" sz="1600" dirty="0" smtClean="0">
                <a:solidFill>
                  <a:srgbClr val="000000"/>
                </a:solidFill>
                <a:latin typeface="ＭＳ ゴシック" pitchFamily="49" charset="-128"/>
                <a:ea typeface="ＭＳ ゴシック" pitchFamily="49" charset="-128"/>
              </a:rPr>
              <a:t>)</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    { return var1 + var2; }</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sp>
        <p:nvSpPr>
          <p:cNvPr id="183301" name="Rectangle 5"/>
          <p:cNvSpPr>
            <a:spLocks noChangeArrowheads="1"/>
          </p:cNvSpPr>
          <p:nvPr/>
        </p:nvSpPr>
        <p:spPr bwMode="auto">
          <a:xfrm>
            <a:off x="457200" y="1647812"/>
            <a:ext cx="2089150" cy="457200"/>
          </a:xfrm>
          <a:prstGeom prst="rect">
            <a:avLst/>
          </a:prstGeom>
          <a:noFill/>
          <a:ln w="9525">
            <a:noFill/>
            <a:miter lim="800000"/>
            <a:headEnd/>
            <a:tailEnd/>
          </a:ln>
          <a:effectLst/>
        </p:spPr>
        <p:txBody>
          <a:bodyPr wrap="none">
            <a:spAutoFit/>
          </a:bodyPr>
          <a:lstStyle/>
          <a:p>
            <a:pPr eaLnBrk="0" hangingPunct="0"/>
            <a:r>
              <a:rPr kumimoji="0" lang="en-US" altLang="ja-JP" sz="2400" b="0">
                <a:solidFill>
                  <a:srgbClr val="000000"/>
                </a:solidFill>
                <a:latin typeface="平成角ゴシック W5" charset="-128"/>
                <a:ea typeface="平成角ゴシック W5" charset="-128"/>
              </a:rPr>
              <a:t>・UML </a:t>
            </a:r>
            <a:r>
              <a:rPr kumimoji="0" lang="ja-JP" altLang="en-US" sz="2400" b="0">
                <a:solidFill>
                  <a:srgbClr val="000000"/>
                </a:solidFill>
                <a:latin typeface="平成角ゴシック W5" charset="-128"/>
                <a:ea typeface="平成角ゴシック W5" charset="-128"/>
              </a:rPr>
              <a:t>クラス図</a:t>
            </a:r>
          </a:p>
        </p:txBody>
      </p:sp>
      <p:sp>
        <p:nvSpPr>
          <p:cNvPr id="183302" name="Rectangle 6"/>
          <p:cNvSpPr>
            <a:spLocks noChangeArrowheads="1"/>
          </p:cNvSpPr>
          <p:nvPr/>
        </p:nvSpPr>
        <p:spPr bwMode="auto">
          <a:xfrm>
            <a:off x="533400" y="4000504"/>
            <a:ext cx="1569660" cy="461665"/>
          </a:xfrm>
          <a:prstGeom prst="rect">
            <a:avLst/>
          </a:prstGeom>
          <a:noFill/>
          <a:ln w="9525">
            <a:noFill/>
            <a:miter lim="800000"/>
            <a:headEnd/>
            <a:tailEnd/>
          </a:ln>
          <a:effectLst/>
        </p:spPr>
        <p:txBody>
          <a:bodyPr wrap="none">
            <a:spAutoFit/>
          </a:bodyPr>
          <a:lstStyle/>
          <a:p>
            <a:pPr eaLnBrk="0" hangingPunct="0"/>
            <a:r>
              <a:rPr kumimoji="0" lang="en-US" altLang="ja-JP" sz="2400" b="0" dirty="0">
                <a:solidFill>
                  <a:srgbClr val="000000"/>
                </a:solidFill>
                <a:latin typeface="平成角ゴシック W5" charset="-128"/>
                <a:ea typeface="平成角ゴシック W5" charset="-128"/>
              </a:rPr>
              <a:t>・</a:t>
            </a:r>
            <a:r>
              <a:rPr kumimoji="0" lang="en-US" altLang="ja-JP" sz="2400" b="0" dirty="0" smtClean="0">
                <a:solidFill>
                  <a:srgbClr val="000000"/>
                </a:solidFill>
                <a:latin typeface="平成角ゴシック W5" charset="-128"/>
                <a:ea typeface="平成角ゴシック W5" charset="-128"/>
              </a:rPr>
              <a:t>C</a:t>
            </a:r>
            <a:r>
              <a:rPr kumimoji="0" lang="en-US" altLang="ja-JP" sz="2400" dirty="0" smtClean="0">
                <a:solidFill>
                  <a:srgbClr val="000000"/>
                </a:solidFill>
                <a:latin typeface="平成角ゴシック W5" charset="-128"/>
                <a:ea typeface="平成角ゴシック W5" charset="-128"/>
              </a:rPr>
              <a:t>#</a:t>
            </a:r>
            <a:r>
              <a:rPr kumimoji="0" lang="en-US" altLang="ja-JP" sz="2400" b="0" dirty="0" smtClean="0">
                <a:solidFill>
                  <a:srgbClr val="000000"/>
                </a:solidFill>
                <a:latin typeface="平成角ゴシック W5" charset="-128"/>
                <a:ea typeface="平成角ゴシック W5" charset="-128"/>
              </a:rPr>
              <a:t> </a:t>
            </a:r>
            <a:r>
              <a:rPr kumimoji="0" lang="ja-JP" altLang="en-US" sz="2400" b="0" dirty="0">
                <a:solidFill>
                  <a:srgbClr val="000000"/>
                </a:solidFill>
                <a:latin typeface="平成角ゴシック W5" charset="-128"/>
                <a:ea typeface="平成角ゴシック W5" charset="-128"/>
              </a:rPr>
              <a:t>の例</a:t>
            </a:r>
          </a:p>
        </p:txBody>
      </p:sp>
    </p:spTree>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9" name="スライド番号プレースホルダ 5"/>
          <p:cNvSpPr>
            <a:spLocks noGrp="1"/>
          </p:cNvSpPr>
          <p:nvPr>
            <p:ph type="sldNum" sz="quarter" idx="12"/>
          </p:nvPr>
        </p:nvSpPr>
        <p:spPr/>
        <p:txBody>
          <a:bodyPr/>
          <a:lstStyle/>
          <a:p>
            <a:fld id="{DC3CD70E-2A61-44CF-AD3C-DBBA823A8BD5}" type="slidenum">
              <a:rPr lang="ja-JP" altLang="en-US"/>
              <a:pPr/>
              <a:t>185</a:t>
            </a:fld>
            <a:endParaRPr lang="ja-JP" altLang="en-US"/>
          </a:p>
        </p:txBody>
      </p:sp>
      <p:sp>
        <p:nvSpPr>
          <p:cNvPr id="184322" name="Rectangle 1026"/>
          <p:cNvSpPr>
            <a:spLocks noGrp="1" noChangeArrowheads="1"/>
          </p:cNvSpPr>
          <p:nvPr>
            <p:ph type="title"/>
          </p:nvPr>
        </p:nvSpPr>
        <p:spPr/>
        <p:txBody>
          <a:bodyPr/>
          <a:lstStyle/>
          <a:p>
            <a:r>
              <a:rPr lang="ja-JP" altLang="en-US"/>
              <a:t>クラスの関係 </a:t>
            </a:r>
            <a:r>
              <a:rPr lang="ja-JP" altLang="en-US">
                <a:latin typeface="Times New Roman"/>
              </a:rPr>
              <a:t>–</a:t>
            </a:r>
            <a:r>
              <a:rPr lang="ja-JP" altLang="en-US"/>
              <a:t> 関連</a:t>
            </a:r>
            <a:endParaRPr lang="en-US" altLang="ja-JP"/>
          </a:p>
        </p:txBody>
      </p:sp>
      <p:sp>
        <p:nvSpPr>
          <p:cNvPr id="184323" name="Rectangle 1027"/>
          <p:cNvSpPr>
            <a:spLocks noChangeArrowheads="1"/>
          </p:cNvSpPr>
          <p:nvPr/>
        </p:nvSpPr>
        <p:spPr bwMode="auto">
          <a:xfrm>
            <a:off x="381000" y="4716463"/>
            <a:ext cx="2057400" cy="1077218"/>
          </a:xfrm>
          <a:prstGeom prst="rect">
            <a:avLst/>
          </a:prstGeom>
          <a:noFill/>
          <a:ln w="9525">
            <a:noFill/>
            <a:miter lim="800000"/>
            <a:headEnd/>
            <a:tailEnd/>
          </a:ln>
          <a:effectLst/>
        </p:spPr>
        <p:txBody>
          <a:bodyPr>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Class1</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sp>
        <p:nvSpPr>
          <p:cNvPr id="184324" name="Rectangle 1028"/>
          <p:cNvSpPr>
            <a:spLocks noChangeArrowheads="1"/>
          </p:cNvSpPr>
          <p:nvPr/>
        </p:nvSpPr>
        <p:spPr bwMode="auto">
          <a:xfrm>
            <a:off x="5500694" y="4735513"/>
            <a:ext cx="2928958" cy="1446550"/>
          </a:xfrm>
          <a:prstGeom prst="rect">
            <a:avLst/>
          </a:prstGeom>
          <a:noFill/>
          <a:ln w="9525">
            <a:noFill/>
            <a:miter lim="800000"/>
            <a:headEnd/>
            <a:tailEnd/>
          </a:ln>
          <a:effectLst/>
        </p:spPr>
        <p:txBody>
          <a:bodyPr wrap="square">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Class2</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    private Class1 </a:t>
            </a:r>
            <a:r>
              <a:rPr kumimoji="0" lang="en-US" altLang="ja-JP" sz="1600" dirty="0">
                <a:solidFill>
                  <a:srgbClr val="000000"/>
                </a:solidFill>
                <a:latin typeface="ＭＳ ゴシック" pitchFamily="49" charset="-128"/>
                <a:ea typeface="ＭＳ ゴシック" pitchFamily="49" charset="-128"/>
              </a:rPr>
              <a:t>role1;</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pic>
        <p:nvPicPr>
          <p:cNvPr id="184325" name="Picture 1029"/>
          <p:cNvPicPr>
            <a:picLocks noChangeAspect="1" noChangeArrowheads="1"/>
          </p:cNvPicPr>
          <p:nvPr/>
        </p:nvPicPr>
        <p:blipFill>
          <a:blip r:embed="rId2"/>
          <a:srcRect/>
          <a:stretch>
            <a:fillRect/>
          </a:stretch>
        </p:blipFill>
        <p:spPr bwMode="auto">
          <a:xfrm>
            <a:off x="0" y="2449513"/>
            <a:ext cx="9144000" cy="1055687"/>
          </a:xfrm>
          <a:prstGeom prst="rect">
            <a:avLst/>
          </a:prstGeom>
          <a:noFill/>
          <a:ln w="9525">
            <a:noFill/>
            <a:miter lim="800000"/>
            <a:headEnd/>
            <a:tailEnd/>
          </a:ln>
          <a:effectLst/>
        </p:spPr>
      </p:pic>
      <p:sp>
        <p:nvSpPr>
          <p:cNvPr id="184326" name="Rectangle 1030"/>
          <p:cNvSpPr>
            <a:spLocks noChangeArrowheads="1"/>
          </p:cNvSpPr>
          <p:nvPr/>
        </p:nvSpPr>
        <p:spPr bwMode="auto">
          <a:xfrm>
            <a:off x="196850" y="1828800"/>
            <a:ext cx="2089150" cy="457200"/>
          </a:xfrm>
          <a:prstGeom prst="rect">
            <a:avLst/>
          </a:prstGeom>
          <a:noFill/>
          <a:ln w="9525">
            <a:noFill/>
            <a:miter lim="800000"/>
            <a:headEnd/>
            <a:tailEnd/>
          </a:ln>
          <a:effectLst/>
        </p:spPr>
        <p:txBody>
          <a:bodyPr wrap="none">
            <a:spAutoFit/>
          </a:bodyPr>
          <a:lstStyle/>
          <a:p>
            <a:pPr eaLnBrk="0" hangingPunct="0"/>
            <a:r>
              <a:rPr kumimoji="0" lang="en-US" altLang="ja-JP" sz="2400" b="0">
                <a:solidFill>
                  <a:srgbClr val="000000"/>
                </a:solidFill>
                <a:latin typeface="平成角ゴシック W5" charset="-128"/>
                <a:ea typeface="平成角ゴシック W5" charset="-128"/>
              </a:rPr>
              <a:t>・UML </a:t>
            </a:r>
            <a:r>
              <a:rPr kumimoji="0" lang="ja-JP" altLang="en-US" sz="2400" b="0">
                <a:solidFill>
                  <a:srgbClr val="000000"/>
                </a:solidFill>
                <a:latin typeface="平成角ゴシック W5" charset="-128"/>
                <a:ea typeface="平成角ゴシック W5" charset="-128"/>
              </a:rPr>
              <a:t>クラス図</a:t>
            </a:r>
          </a:p>
        </p:txBody>
      </p:sp>
      <p:sp>
        <p:nvSpPr>
          <p:cNvPr id="184327" name="Rectangle 1031"/>
          <p:cNvSpPr>
            <a:spLocks noChangeArrowheads="1"/>
          </p:cNvSpPr>
          <p:nvPr/>
        </p:nvSpPr>
        <p:spPr bwMode="auto">
          <a:xfrm>
            <a:off x="228600" y="4114800"/>
            <a:ext cx="1569660" cy="461665"/>
          </a:xfrm>
          <a:prstGeom prst="rect">
            <a:avLst/>
          </a:prstGeom>
          <a:noFill/>
          <a:ln w="9525">
            <a:noFill/>
            <a:miter lim="800000"/>
            <a:headEnd/>
            <a:tailEnd/>
          </a:ln>
          <a:effectLst/>
        </p:spPr>
        <p:txBody>
          <a:bodyPr wrap="none">
            <a:spAutoFit/>
          </a:bodyPr>
          <a:lstStyle/>
          <a:p>
            <a:pPr eaLnBrk="0" hangingPunct="0"/>
            <a:r>
              <a:rPr kumimoji="0" lang="en-US" altLang="ja-JP" sz="2400" b="0" dirty="0">
                <a:solidFill>
                  <a:srgbClr val="000000"/>
                </a:solidFill>
                <a:latin typeface="平成角ゴシック W5" charset="-128"/>
                <a:ea typeface="平成角ゴシック W5" charset="-128"/>
              </a:rPr>
              <a:t>・</a:t>
            </a:r>
            <a:r>
              <a:rPr kumimoji="0" lang="en-US" altLang="ja-JP" sz="2400" b="0" dirty="0" smtClean="0">
                <a:solidFill>
                  <a:srgbClr val="000000"/>
                </a:solidFill>
                <a:latin typeface="平成角ゴシック W5" charset="-128"/>
                <a:ea typeface="平成角ゴシック W5" charset="-128"/>
              </a:rPr>
              <a:t>C# </a:t>
            </a:r>
            <a:r>
              <a:rPr kumimoji="0" lang="ja-JP" altLang="en-US" sz="2400" b="0" dirty="0">
                <a:solidFill>
                  <a:srgbClr val="000000"/>
                </a:solidFill>
                <a:latin typeface="平成角ゴシック W5" charset="-128"/>
                <a:ea typeface="平成角ゴシック W5" charset="-128"/>
              </a:rPr>
              <a:t>の例</a:t>
            </a:r>
          </a:p>
        </p:txBody>
      </p:sp>
    </p:spTree>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9" name="スライド番号プレースホルダ 5"/>
          <p:cNvSpPr>
            <a:spLocks noGrp="1"/>
          </p:cNvSpPr>
          <p:nvPr>
            <p:ph type="sldNum" sz="quarter" idx="12"/>
          </p:nvPr>
        </p:nvSpPr>
        <p:spPr/>
        <p:txBody>
          <a:bodyPr/>
          <a:lstStyle/>
          <a:p>
            <a:fld id="{6B291681-E72A-4F8C-BCEF-B2E894E432F8}" type="slidenum">
              <a:rPr lang="ja-JP" altLang="en-US"/>
              <a:pPr/>
              <a:t>186</a:t>
            </a:fld>
            <a:endParaRPr lang="ja-JP" altLang="en-US"/>
          </a:p>
        </p:txBody>
      </p:sp>
      <p:sp>
        <p:nvSpPr>
          <p:cNvPr id="185346" name="Rectangle 2"/>
          <p:cNvSpPr>
            <a:spLocks noGrp="1" noChangeArrowheads="1"/>
          </p:cNvSpPr>
          <p:nvPr>
            <p:ph type="title"/>
          </p:nvPr>
        </p:nvSpPr>
        <p:spPr>
          <a:xfrm>
            <a:off x="228600" y="228600"/>
            <a:ext cx="8686800" cy="1143000"/>
          </a:xfrm>
        </p:spPr>
        <p:txBody>
          <a:bodyPr/>
          <a:lstStyle/>
          <a:p>
            <a:r>
              <a:rPr lang="ja-JP" altLang="en-US"/>
              <a:t>クラスの関係 </a:t>
            </a:r>
            <a:r>
              <a:rPr lang="ja-JP" altLang="en-US">
                <a:latin typeface="Times New Roman"/>
              </a:rPr>
              <a:t>–</a:t>
            </a:r>
            <a:r>
              <a:rPr lang="ja-JP" altLang="en-US"/>
              <a:t> 集約/コンポジション</a:t>
            </a:r>
          </a:p>
        </p:txBody>
      </p:sp>
      <p:sp>
        <p:nvSpPr>
          <p:cNvPr id="185347" name="Rectangle 3"/>
          <p:cNvSpPr>
            <a:spLocks noChangeArrowheads="1"/>
          </p:cNvSpPr>
          <p:nvPr/>
        </p:nvSpPr>
        <p:spPr bwMode="auto">
          <a:xfrm>
            <a:off x="404813" y="4611688"/>
            <a:ext cx="2057400" cy="1077218"/>
          </a:xfrm>
          <a:prstGeom prst="rect">
            <a:avLst/>
          </a:prstGeom>
          <a:noFill/>
          <a:ln w="9525">
            <a:noFill/>
            <a:miter lim="800000"/>
            <a:headEnd/>
            <a:tailEnd/>
          </a:ln>
          <a:effectLst/>
        </p:spPr>
        <p:txBody>
          <a:bodyPr>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err="1" smtClean="0">
                <a:solidFill>
                  <a:srgbClr val="000000"/>
                </a:solidFill>
                <a:latin typeface="ＭＳ ゴシック" pitchFamily="49" charset="-128"/>
                <a:ea typeface="ＭＳ ゴシック" pitchFamily="49" charset="-128"/>
              </a:rPr>
              <a:t>Class</a:t>
            </a:r>
            <a:endParaRPr kumimoji="0" lang="en-US" altLang="ja-JP" sz="1600" dirty="0" smtClean="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sp>
        <p:nvSpPr>
          <p:cNvPr id="185348" name="Rectangle 4"/>
          <p:cNvSpPr>
            <a:spLocks noChangeArrowheads="1"/>
          </p:cNvSpPr>
          <p:nvPr/>
        </p:nvSpPr>
        <p:spPr bwMode="auto">
          <a:xfrm>
            <a:off x="5429257" y="4697094"/>
            <a:ext cx="2643205" cy="1446550"/>
          </a:xfrm>
          <a:prstGeom prst="rect">
            <a:avLst/>
          </a:prstGeom>
          <a:noFill/>
          <a:ln w="9525">
            <a:noFill/>
            <a:miter lim="800000"/>
            <a:headEnd/>
            <a:tailEnd/>
          </a:ln>
          <a:effectLst/>
        </p:spPr>
        <p:txBody>
          <a:bodyPr wrap="square">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Class2</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    private Class1 role</a:t>
            </a:r>
            <a:r>
              <a:rPr kumimoji="0" lang="en-US" altLang="ja-JP" sz="1600" dirty="0">
                <a:solidFill>
                  <a:srgbClr val="000000"/>
                </a:solidFill>
                <a:latin typeface="ＭＳ ゴシック" pitchFamily="49" charset="-128"/>
                <a:ea typeface="ＭＳ ゴシック" pitchFamily="49" charset="-128"/>
              </a:rPr>
              <a:t>;</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pic>
        <p:nvPicPr>
          <p:cNvPr id="185349" name="Picture 5"/>
          <p:cNvPicPr>
            <a:picLocks noChangeAspect="1" noChangeArrowheads="1"/>
          </p:cNvPicPr>
          <p:nvPr/>
        </p:nvPicPr>
        <p:blipFill>
          <a:blip r:embed="rId2"/>
          <a:srcRect/>
          <a:stretch>
            <a:fillRect/>
          </a:stretch>
        </p:blipFill>
        <p:spPr bwMode="auto">
          <a:xfrm>
            <a:off x="0" y="2438400"/>
            <a:ext cx="9144000" cy="1165225"/>
          </a:xfrm>
          <a:prstGeom prst="rect">
            <a:avLst/>
          </a:prstGeom>
          <a:noFill/>
          <a:ln w="9525">
            <a:noFill/>
            <a:miter lim="800000"/>
            <a:headEnd/>
            <a:tailEnd/>
          </a:ln>
          <a:effectLst/>
        </p:spPr>
      </p:pic>
      <p:sp>
        <p:nvSpPr>
          <p:cNvPr id="185350" name="Rectangle 6"/>
          <p:cNvSpPr>
            <a:spLocks noChangeArrowheads="1"/>
          </p:cNvSpPr>
          <p:nvPr/>
        </p:nvSpPr>
        <p:spPr bwMode="auto">
          <a:xfrm>
            <a:off x="152400" y="1905000"/>
            <a:ext cx="2089150" cy="457200"/>
          </a:xfrm>
          <a:prstGeom prst="rect">
            <a:avLst/>
          </a:prstGeom>
          <a:noFill/>
          <a:ln w="9525">
            <a:noFill/>
            <a:miter lim="800000"/>
            <a:headEnd/>
            <a:tailEnd/>
          </a:ln>
          <a:effectLst/>
        </p:spPr>
        <p:txBody>
          <a:bodyPr wrap="none">
            <a:spAutoFit/>
          </a:bodyPr>
          <a:lstStyle/>
          <a:p>
            <a:pPr eaLnBrk="0" hangingPunct="0"/>
            <a:r>
              <a:rPr kumimoji="0" lang="en-US" altLang="ja-JP" sz="2400" b="0">
                <a:solidFill>
                  <a:srgbClr val="000000"/>
                </a:solidFill>
                <a:latin typeface="平成角ゴシック W5" charset="-128"/>
                <a:ea typeface="平成角ゴシック W5" charset="-128"/>
              </a:rPr>
              <a:t>・UML </a:t>
            </a:r>
            <a:r>
              <a:rPr kumimoji="0" lang="ja-JP" altLang="en-US" sz="2400" b="0">
                <a:solidFill>
                  <a:srgbClr val="000000"/>
                </a:solidFill>
                <a:latin typeface="平成角ゴシック W5" charset="-128"/>
                <a:ea typeface="平成角ゴシック W5" charset="-128"/>
              </a:rPr>
              <a:t>クラス図</a:t>
            </a:r>
          </a:p>
        </p:txBody>
      </p:sp>
      <p:sp>
        <p:nvSpPr>
          <p:cNvPr id="185351" name="Rectangle 7"/>
          <p:cNvSpPr>
            <a:spLocks noChangeArrowheads="1"/>
          </p:cNvSpPr>
          <p:nvPr/>
        </p:nvSpPr>
        <p:spPr bwMode="auto">
          <a:xfrm>
            <a:off x="228600" y="4114800"/>
            <a:ext cx="1569660" cy="461665"/>
          </a:xfrm>
          <a:prstGeom prst="rect">
            <a:avLst/>
          </a:prstGeom>
          <a:noFill/>
          <a:ln w="9525">
            <a:noFill/>
            <a:miter lim="800000"/>
            <a:headEnd/>
            <a:tailEnd/>
          </a:ln>
          <a:effectLst/>
        </p:spPr>
        <p:txBody>
          <a:bodyPr wrap="none">
            <a:spAutoFit/>
          </a:bodyPr>
          <a:lstStyle/>
          <a:p>
            <a:pPr eaLnBrk="0" hangingPunct="0"/>
            <a:r>
              <a:rPr kumimoji="0" lang="en-US" altLang="ja-JP" sz="2400" b="0" dirty="0">
                <a:solidFill>
                  <a:srgbClr val="000000"/>
                </a:solidFill>
                <a:latin typeface="平成角ゴシック W5" charset="-128"/>
                <a:ea typeface="平成角ゴシック W5" charset="-128"/>
              </a:rPr>
              <a:t>・</a:t>
            </a:r>
            <a:r>
              <a:rPr kumimoji="0" lang="en-US" altLang="ja-JP" sz="2400" b="0" dirty="0" smtClean="0">
                <a:solidFill>
                  <a:srgbClr val="000000"/>
                </a:solidFill>
                <a:latin typeface="平成角ゴシック W5" charset="-128"/>
                <a:ea typeface="平成角ゴシック W5" charset="-128"/>
              </a:rPr>
              <a:t>C# </a:t>
            </a:r>
            <a:r>
              <a:rPr kumimoji="0" lang="ja-JP" altLang="en-US" sz="2400" b="0" dirty="0">
                <a:solidFill>
                  <a:srgbClr val="000000"/>
                </a:solidFill>
                <a:latin typeface="平成角ゴシック W5" charset="-128"/>
                <a:ea typeface="平成角ゴシック W5" charset="-128"/>
              </a:rPr>
              <a:t>の例</a:t>
            </a: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8" name="スライド番号プレースホルダ 5"/>
          <p:cNvSpPr>
            <a:spLocks noGrp="1"/>
          </p:cNvSpPr>
          <p:nvPr>
            <p:ph type="sldNum" sz="quarter" idx="12"/>
          </p:nvPr>
        </p:nvSpPr>
        <p:spPr/>
        <p:txBody>
          <a:bodyPr/>
          <a:lstStyle/>
          <a:p>
            <a:fld id="{FC3A4F8B-D842-4949-A156-48C414A0657A}" type="slidenum">
              <a:rPr lang="ja-JP" altLang="en-US"/>
              <a:pPr/>
              <a:t>187</a:t>
            </a:fld>
            <a:endParaRPr lang="ja-JP" altLang="en-US"/>
          </a:p>
        </p:txBody>
      </p:sp>
      <p:sp>
        <p:nvSpPr>
          <p:cNvPr id="186370" name="Rectangle 2"/>
          <p:cNvSpPr>
            <a:spLocks noGrp="1" noChangeArrowheads="1"/>
          </p:cNvSpPr>
          <p:nvPr>
            <p:ph type="title"/>
          </p:nvPr>
        </p:nvSpPr>
        <p:spPr/>
        <p:txBody>
          <a:bodyPr/>
          <a:lstStyle/>
          <a:p>
            <a:r>
              <a:rPr lang="ja-JP" altLang="en-US"/>
              <a:t>クラスの関係 </a:t>
            </a:r>
            <a:r>
              <a:rPr lang="ja-JP" altLang="en-US">
                <a:latin typeface="Times New Roman"/>
              </a:rPr>
              <a:t>–</a:t>
            </a:r>
            <a:r>
              <a:rPr lang="ja-JP" altLang="en-US"/>
              <a:t> 継承</a:t>
            </a:r>
          </a:p>
        </p:txBody>
      </p:sp>
      <p:sp>
        <p:nvSpPr>
          <p:cNvPr id="186371" name="Rectangle 3"/>
          <p:cNvSpPr>
            <a:spLocks noChangeArrowheads="1"/>
          </p:cNvSpPr>
          <p:nvPr/>
        </p:nvSpPr>
        <p:spPr bwMode="auto">
          <a:xfrm>
            <a:off x="990600" y="2133600"/>
            <a:ext cx="2089150" cy="457200"/>
          </a:xfrm>
          <a:prstGeom prst="rect">
            <a:avLst/>
          </a:prstGeom>
          <a:noFill/>
          <a:ln w="9525">
            <a:noFill/>
            <a:miter lim="800000"/>
            <a:headEnd/>
            <a:tailEnd/>
          </a:ln>
          <a:effectLst/>
        </p:spPr>
        <p:txBody>
          <a:bodyPr wrap="none">
            <a:spAutoFit/>
          </a:bodyPr>
          <a:lstStyle/>
          <a:p>
            <a:pPr eaLnBrk="0" hangingPunct="0"/>
            <a:r>
              <a:rPr kumimoji="0" lang="en-US" altLang="ja-JP" sz="2400" b="0">
                <a:solidFill>
                  <a:srgbClr val="000000"/>
                </a:solidFill>
                <a:latin typeface="平成角ゴシック W5" charset="-128"/>
                <a:ea typeface="平成角ゴシック W5" charset="-128"/>
              </a:rPr>
              <a:t>・UML </a:t>
            </a:r>
            <a:r>
              <a:rPr kumimoji="0" lang="ja-JP" altLang="en-US" sz="2400" b="0">
                <a:solidFill>
                  <a:srgbClr val="000000"/>
                </a:solidFill>
                <a:latin typeface="平成角ゴシック W5" charset="-128"/>
                <a:ea typeface="平成角ゴシック W5" charset="-128"/>
              </a:rPr>
              <a:t>クラス図</a:t>
            </a:r>
          </a:p>
        </p:txBody>
      </p:sp>
      <p:pic>
        <p:nvPicPr>
          <p:cNvPr id="186372" name="Picture 4"/>
          <p:cNvPicPr>
            <a:picLocks noChangeAspect="1" noChangeArrowheads="1"/>
          </p:cNvPicPr>
          <p:nvPr/>
        </p:nvPicPr>
        <p:blipFill>
          <a:blip r:embed="rId2"/>
          <a:srcRect/>
          <a:stretch>
            <a:fillRect/>
          </a:stretch>
        </p:blipFill>
        <p:spPr bwMode="auto">
          <a:xfrm>
            <a:off x="1143000" y="2743200"/>
            <a:ext cx="2667000" cy="2586038"/>
          </a:xfrm>
          <a:prstGeom prst="rect">
            <a:avLst/>
          </a:prstGeom>
          <a:noFill/>
          <a:ln w="9525">
            <a:noFill/>
            <a:miter lim="800000"/>
            <a:headEnd/>
            <a:tailEnd/>
          </a:ln>
          <a:effectLst/>
        </p:spPr>
      </p:pic>
      <p:sp>
        <p:nvSpPr>
          <p:cNvPr id="186373" name="Rectangle 5"/>
          <p:cNvSpPr>
            <a:spLocks noChangeArrowheads="1"/>
          </p:cNvSpPr>
          <p:nvPr/>
        </p:nvSpPr>
        <p:spPr bwMode="auto">
          <a:xfrm>
            <a:off x="4114800" y="2797175"/>
            <a:ext cx="3276600" cy="2554545"/>
          </a:xfrm>
          <a:prstGeom prst="rect">
            <a:avLst/>
          </a:prstGeom>
          <a:noFill/>
          <a:ln w="9525">
            <a:noFill/>
            <a:miter lim="800000"/>
            <a:headEnd/>
            <a:tailEnd/>
          </a:ln>
          <a:effectLst/>
        </p:spPr>
        <p:txBody>
          <a:bodyPr>
            <a:spAutoFit/>
          </a:bodyPr>
          <a:lstStyle/>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Class1</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class </a:t>
            </a:r>
            <a:r>
              <a:rPr kumimoji="0" lang="en-US" altLang="ja-JP" sz="1600" dirty="0" smtClean="0">
                <a:solidFill>
                  <a:srgbClr val="000000"/>
                </a:solidFill>
                <a:latin typeface="ＭＳ ゴシック" pitchFamily="49" charset="-128"/>
                <a:ea typeface="ＭＳ ゴシック" pitchFamily="49" charset="-128"/>
              </a:rPr>
              <a:t>Class2 </a:t>
            </a:r>
            <a:r>
              <a:rPr kumimoji="0" lang="en-US" altLang="ja-JP" sz="1600" dirty="0">
                <a:solidFill>
                  <a:srgbClr val="000000"/>
                </a:solidFill>
                <a:latin typeface="ＭＳ ゴシック" pitchFamily="49" charset="-128"/>
                <a:ea typeface="ＭＳ ゴシック" pitchFamily="49" charset="-128"/>
              </a:rPr>
              <a:t>: </a:t>
            </a:r>
            <a:r>
              <a:rPr kumimoji="0" lang="en-US" altLang="ja-JP" sz="1600" dirty="0" smtClean="0">
                <a:solidFill>
                  <a:srgbClr val="000000"/>
                </a:solidFill>
                <a:latin typeface="ＭＳ ゴシック" pitchFamily="49" charset="-128"/>
                <a:ea typeface="ＭＳ ゴシック" pitchFamily="49" charset="-128"/>
              </a:rPr>
              <a:t>Class1</a:t>
            </a:r>
            <a:endParaRPr kumimoji="0" lang="en-US" altLang="ja-JP" sz="1600" dirty="0">
              <a:solidFill>
                <a:srgbClr val="000000"/>
              </a:solidFill>
              <a:latin typeface="ＭＳ ゴシック" pitchFamily="49" charset="-128"/>
              <a:ea typeface="ＭＳ ゴシック" pitchFamily="49" charset="-128"/>
            </a:endParaRPr>
          </a:p>
          <a:p>
            <a:pPr>
              <a:spcBef>
                <a:spcPct val="50000"/>
              </a:spcBef>
              <a:buClr>
                <a:schemeClr val="accent2"/>
              </a:buClr>
              <a:buFont typeface="Monotype Sorts" charset="2"/>
              <a:buNone/>
            </a:pPr>
            <a:r>
              <a:rPr kumimoji="0" lang="en-US" altLang="ja-JP" sz="1600" dirty="0">
                <a:solidFill>
                  <a:srgbClr val="000000"/>
                </a:solidFill>
                <a:latin typeface="ＭＳ ゴシック" pitchFamily="49" charset="-128"/>
                <a:ea typeface="ＭＳ ゴシック" pitchFamily="49" charset="-128"/>
              </a:rPr>
              <a:t>{</a:t>
            </a:r>
          </a:p>
          <a:p>
            <a:pPr>
              <a:spcBef>
                <a:spcPct val="50000"/>
              </a:spcBef>
              <a:buClr>
                <a:schemeClr val="accent2"/>
              </a:buClr>
              <a:buFont typeface="Monotype Sorts" charset="2"/>
              <a:buNone/>
            </a:pPr>
            <a:r>
              <a:rPr kumimoji="0" lang="en-US" altLang="ja-JP" sz="1600" dirty="0" smtClean="0">
                <a:solidFill>
                  <a:srgbClr val="000000"/>
                </a:solidFill>
                <a:latin typeface="ＭＳ ゴシック" pitchFamily="49" charset="-128"/>
                <a:ea typeface="ＭＳ ゴシック" pitchFamily="49" charset="-128"/>
              </a:rPr>
              <a:t>}</a:t>
            </a:r>
            <a:endParaRPr kumimoji="0" lang="en-US" altLang="ja-JP" sz="1600" dirty="0">
              <a:solidFill>
                <a:srgbClr val="000000"/>
              </a:solidFill>
              <a:latin typeface="ＭＳ ゴシック" pitchFamily="49" charset="-128"/>
              <a:ea typeface="ＭＳ ゴシック" pitchFamily="49" charset="-128"/>
            </a:endParaRPr>
          </a:p>
        </p:txBody>
      </p:sp>
      <p:sp>
        <p:nvSpPr>
          <p:cNvPr id="186374" name="Rectangle 6"/>
          <p:cNvSpPr>
            <a:spLocks noChangeArrowheads="1"/>
          </p:cNvSpPr>
          <p:nvPr/>
        </p:nvSpPr>
        <p:spPr bwMode="auto">
          <a:xfrm>
            <a:off x="3886200" y="2133600"/>
            <a:ext cx="1569660" cy="461665"/>
          </a:xfrm>
          <a:prstGeom prst="rect">
            <a:avLst/>
          </a:prstGeom>
          <a:noFill/>
          <a:ln w="9525">
            <a:noFill/>
            <a:miter lim="800000"/>
            <a:headEnd/>
            <a:tailEnd/>
          </a:ln>
          <a:effectLst/>
        </p:spPr>
        <p:txBody>
          <a:bodyPr wrap="none">
            <a:spAutoFit/>
          </a:bodyPr>
          <a:lstStyle/>
          <a:p>
            <a:pPr eaLnBrk="0" hangingPunct="0"/>
            <a:r>
              <a:rPr kumimoji="0" lang="en-US" altLang="ja-JP" sz="2400" b="0" dirty="0">
                <a:solidFill>
                  <a:srgbClr val="000000"/>
                </a:solidFill>
                <a:latin typeface="平成角ゴシック W5" charset="-128"/>
                <a:ea typeface="平成角ゴシック W5" charset="-128"/>
              </a:rPr>
              <a:t>・</a:t>
            </a:r>
            <a:r>
              <a:rPr kumimoji="0" lang="en-US" altLang="ja-JP" sz="2400" b="0" dirty="0" smtClean="0">
                <a:solidFill>
                  <a:srgbClr val="000000"/>
                </a:solidFill>
                <a:latin typeface="平成角ゴシック W5" charset="-128"/>
                <a:ea typeface="平成角ゴシック W5" charset="-128"/>
              </a:rPr>
              <a:t>C# </a:t>
            </a:r>
            <a:r>
              <a:rPr kumimoji="0" lang="ja-JP" altLang="en-US" sz="2400" b="0" dirty="0">
                <a:solidFill>
                  <a:srgbClr val="000000"/>
                </a:solidFill>
                <a:latin typeface="平成角ゴシック W5" charset="-128"/>
                <a:ea typeface="平成角ゴシック W5" charset="-128"/>
              </a:rPr>
              <a:t>の例</a:t>
            </a:r>
          </a:p>
        </p:txBody>
      </p:sp>
    </p:spTree>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9" name="スライド番号プレースホルダ 5"/>
          <p:cNvSpPr>
            <a:spLocks noGrp="1"/>
          </p:cNvSpPr>
          <p:nvPr>
            <p:ph type="sldNum" sz="quarter" idx="12"/>
          </p:nvPr>
        </p:nvSpPr>
        <p:spPr/>
        <p:txBody>
          <a:bodyPr/>
          <a:lstStyle/>
          <a:p>
            <a:fld id="{15073C31-6F6F-42A1-8DB7-46EB12C7DF7B}" type="slidenum">
              <a:rPr lang="ja-JP" altLang="en-US"/>
              <a:pPr/>
              <a:t>188</a:t>
            </a:fld>
            <a:endParaRPr lang="ja-JP" altLang="en-US"/>
          </a:p>
        </p:txBody>
      </p:sp>
      <p:sp>
        <p:nvSpPr>
          <p:cNvPr id="246786" name="Rectangle 2"/>
          <p:cNvSpPr>
            <a:spLocks noGrp="1" noChangeArrowheads="1"/>
          </p:cNvSpPr>
          <p:nvPr>
            <p:ph type="title"/>
          </p:nvPr>
        </p:nvSpPr>
        <p:spPr/>
        <p:txBody>
          <a:bodyPr/>
          <a:lstStyle/>
          <a:p>
            <a:r>
              <a:rPr lang="ja-JP" altLang="en-US"/>
              <a:t>委譲 (</a:t>
            </a:r>
            <a:r>
              <a:rPr lang="en-US" altLang="ja-JP"/>
              <a:t>Delegation</a:t>
            </a:r>
            <a:r>
              <a:rPr lang="ja-JP" altLang="en-US"/>
              <a:t>)</a:t>
            </a:r>
          </a:p>
        </p:txBody>
      </p:sp>
      <p:sp>
        <p:nvSpPr>
          <p:cNvPr id="246787" name="Rectangle 3"/>
          <p:cNvSpPr>
            <a:spLocks noGrp="1" noChangeArrowheads="1"/>
          </p:cNvSpPr>
          <p:nvPr>
            <p:ph type="body" idx="1"/>
          </p:nvPr>
        </p:nvSpPr>
        <p:spPr>
          <a:xfrm>
            <a:off x="4824442" y="3813194"/>
            <a:ext cx="3962400" cy="2401888"/>
          </a:xfrm>
        </p:spPr>
        <p:txBody>
          <a:bodyPr/>
          <a:lstStyle/>
          <a:p>
            <a:pPr>
              <a:lnSpc>
                <a:spcPct val="90000"/>
              </a:lnSpc>
              <a:buFont typeface="Wingdings" pitchFamily="2" charset="2"/>
              <a:buNone/>
            </a:pPr>
            <a:r>
              <a:rPr lang="en-US" altLang="ja-JP" sz="2800" dirty="0">
                <a:latin typeface="ＭＳ Ｐゴシック" pitchFamily="50" charset="-128"/>
              </a:rPr>
              <a:t>class </a:t>
            </a:r>
            <a:r>
              <a:rPr lang="en-US" altLang="ja-JP" sz="2800" dirty="0" smtClean="0">
                <a:latin typeface="ＭＳ Ｐゴシック" pitchFamily="50" charset="-128"/>
              </a:rPr>
              <a:t>Part</a:t>
            </a:r>
          </a:p>
          <a:p>
            <a:pPr>
              <a:lnSpc>
                <a:spcPct val="90000"/>
              </a:lnSpc>
              <a:buFont typeface="Wingdings" pitchFamily="2" charset="2"/>
              <a:buNone/>
            </a:pPr>
            <a:r>
              <a:rPr lang="en-US" altLang="ja-JP" sz="2800" dirty="0" smtClean="0">
                <a:latin typeface="ＭＳ Ｐゴシック" pitchFamily="50" charset="-128"/>
              </a:rPr>
              <a:t>{</a:t>
            </a:r>
            <a:endParaRPr lang="en-US" altLang="ja-JP" sz="2800" dirty="0">
              <a:latin typeface="ＭＳ Ｐゴシック" pitchFamily="50" charset="-128"/>
            </a:endParaRPr>
          </a:p>
          <a:p>
            <a:pPr>
              <a:lnSpc>
                <a:spcPct val="90000"/>
              </a:lnSpc>
              <a:buFont typeface="Wingdings" pitchFamily="2" charset="2"/>
              <a:buNone/>
            </a:pPr>
            <a:r>
              <a:rPr lang="ja-JP" altLang="en-US" sz="2800" dirty="0" smtClean="0">
                <a:latin typeface="ＭＳ Ｐゴシック" pitchFamily="50" charset="-128"/>
              </a:rPr>
              <a:t>    </a:t>
            </a:r>
            <a:r>
              <a:rPr lang="en-US" altLang="ja-JP" sz="2800" dirty="0" smtClean="0">
                <a:latin typeface="ＭＳ Ｐゴシック" pitchFamily="50" charset="-128"/>
              </a:rPr>
              <a:t>public void </a:t>
            </a:r>
            <a:r>
              <a:rPr lang="en-US" altLang="ja-JP" sz="2800" dirty="0">
                <a:latin typeface="ＭＳ Ｐゴシック" pitchFamily="50" charset="-128"/>
              </a:rPr>
              <a:t>function()</a:t>
            </a:r>
          </a:p>
          <a:p>
            <a:pPr>
              <a:lnSpc>
                <a:spcPct val="90000"/>
              </a:lnSpc>
              <a:buFont typeface="Wingdings" pitchFamily="2" charset="2"/>
              <a:buNone/>
            </a:pPr>
            <a:r>
              <a:rPr lang="en-US" altLang="ja-JP" sz="2800" dirty="0">
                <a:latin typeface="ＭＳ Ｐゴシック" pitchFamily="50" charset="-128"/>
              </a:rPr>
              <a:t>    { /* </a:t>
            </a:r>
            <a:r>
              <a:rPr lang="ja-JP" altLang="en-US" sz="2800" dirty="0">
                <a:latin typeface="ＭＳ Ｐゴシック" pitchFamily="50" charset="-128"/>
              </a:rPr>
              <a:t>処理 */ }</a:t>
            </a:r>
          </a:p>
          <a:p>
            <a:pPr>
              <a:lnSpc>
                <a:spcPct val="90000"/>
              </a:lnSpc>
              <a:buFont typeface="Wingdings" pitchFamily="2" charset="2"/>
              <a:buNone/>
            </a:pPr>
            <a:r>
              <a:rPr lang="ja-JP" altLang="en-US" sz="2800" dirty="0" smtClean="0">
                <a:latin typeface="ＭＳ Ｐゴシック" pitchFamily="50" charset="-128"/>
              </a:rPr>
              <a:t>}</a:t>
            </a:r>
            <a:endParaRPr lang="ja-JP" altLang="en-US" sz="2800" dirty="0">
              <a:latin typeface="ＭＳ Ｐゴシック" pitchFamily="50" charset="-128"/>
            </a:endParaRPr>
          </a:p>
        </p:txBody>
      </p:sp>
      <p:graphicFrame>
        <p:nvGraphicFramePr>
          <p:cNvPr id="246789" name="Object 5"/>
          <p:cNvGraphicFramePr>
            <a:graphicFrameLocks noChangeAspect="1"/>
          </p:cNvGraphicFramePr>
          <p:nvPr/>
        </p:nvGraphicFramePr>
        <p:xfrm>
          <a:off x="1524000" y="1905000"/>
          <a:ext cx="5486400" cy="1498600"/>
        </p:xfrm>
        <a:graphic>
          <a:graphicData uri="http://schemas.openxmlformats.org/presentationml/2006/ole">
            <p:oleObj spid="_x0000_s143362" name="Visio" r:id="rId3" imgW="1981440" imgH="541440" progId="">
              <p:embed/>
            </p:oleObj>
          </a:graphicData>
        </a:graphic>
      </p:graphicFrame>
      <p:sp>
        <p:nvSpPr>
          <p:cNvPr id="246790" name="Line 6"/>
          <p:cNvSpPr>
            <a:spLocks noChangeShapeType="1"/>
          </p:cNvSpPr>
          <p:nvPr/>
        </p:nvSpPr>
        <p:spPr bwMode="auto">
          <a:xfrm>
            <a:off x="4419600" y="3505200"/>
            <a:ext cx="0" cy="2971800"/>
          </a:xfrm>
          <a:prstGeom prst="line">
            <a:avLst/>
          </a:prstGeom>
          <a:noFill/>
          <a:ln w="28575">
            <a:solidFill>
              <a:schemeClr val="tx1"/>
            </a:solidFill>
            <a:prstDash val="sysDot"/>
            <a:miter lim="800000"/>
            <a:headEnd/>
            <a:tailEnd/>
          </a:ln>
          <a:effectLst/>
        </p:spPr>
        <p:txBody>
          <a:bodyPr wrap="none"/>
          <a:lstStyle/>
          <a:p>
            <a:endParaRPr lang="ja-JP" altLang="en-US"/>
          </a:p>
        </p:txBody>
      </p:sp>
      <p:sp>
        <p:nvSpPr>
          <p:cNvPr id="246791" name="Rectangle 7"/>
          <p:cNvSpPr>
            <a:spLocks noChangeArrowheads="1"/>
          </p:cNvSpPr>
          <p:nvPr/>
        </p:nvSpPr>
        <p:spPr bwMode="auto">
          <a:xfrm>
            <a:off x="285720" y="3917974"/>
            <a:ext cx="3962400" cy="258286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None/>
            </a:pPr>
            <a:r>
              <a:rPr lang="en-US" altLang="ja-JP" sz="2400" dirty="0">
                <a:latin typeface="ＭＳ Ｐゴシック" pitchFamily="50" charset="-128"/>
              </a:rPr>
              <a:t>class </a:t>
            </a:r>
            <a:r>
              <a:rPr lang="en-US" altLang="ja-JP" sz="2400" dirty="0" smtClean="0">
                <a:latin typeface="ＭＳ Ｐゴシック" pitchFamily="50" charset="-128"/>
              </a:rPr>
              <a:t>Whole</a:t>
            </a:r>
          </a:p>
          <a:p>
            <a:pPr marL="342900" indent="-342900">
              <a:lnSpc>
                <a:spcPct val="90000"/>
              </a:lnSpc>
              <a:spcBef>
                <a:spcPct val="20000"/>
              </a:spcBef>
              <a:buClr>
                <a:schemeClr val="folHlink"/>
              </a:buClr>
              <a:buSzPct val="60000"/>
              <a:buFont typeface="Wingdings" pitchFamily="2" charset="2"/>
              <a:buNone/>
            </a:pPr>
            <a:r>
              <a:rPr lang="en-US" altLang="ja-JP" sz="2400" dirty="0" smtClean="0">
                <a:latin typeface="ＭＳ Ｐゴシック" pitchFamily="50" charset="-128"/>
              </a:rPr>
              <a:t>{</a:t>
            </a:r>
            <a:endParaRPr lang="en-US" altLang="ja-JP" sz="2400" dirty="0">
              <a:latin typeface="ＭＳ Ｐゴシック" pitchFamily="50" charset="-128"/>
            </a:endParaRPr>
          </a:p>
          <a:p>
            <a:pPr marL="342900" indent="-342900">
              <a:lnSpc>
                <a:spcPct val="90000"/>
              </a:lnSpc>
              <a:spcBef>
                <a:spcPct val="20000"/>
              </a:spcBef>
              <a:buClr>
                <a:schemeClr val="folHlink"/>
              </a:buClr>
              <a:buSzPct val="60000"/>
              <a:buFont typeface="Wingdings" pitchFamily="2" charset="2"/>
              <a:buNone/>
            </a:pPr>
            <a:r>
              <a:rPr lang="en-US" altLang="ja-JP" sz="2400" dirty="0">
                <a:latin typeface="ＭＳ Ｐゴシック" pitchFamily="50" charset="-128"/>
              </a:rPr>
              <a:t>    </a:t>
            </a:r>
            <a:r>
              <a:rPr lang="en-US" altLang="ja-JP" sz="2400" dirty="0" smtClean="0">
                <a:latin typeface="ＭＳ Ｐゴシック" pitchFamily="50" charset="-128"/>
              </a:rPr>
              <a:t>Part </a:t>
            </a:r>
            <a:r>
              <a:rPr lang="en-US" altLang="ja-JP" sz="2400" dirty="0">
                <a:latin typeface="ＭＳ Ｐゴシック" pitchFamily="50" charset="-128"/>
              </a:rPr>
              <a:t>part;</a:t>
            </a:r>
          </a:p>
          <a:p>
            <a:pPr marL="342900" indent="-342900">
              <a:lnSpc>
                <a:spcPct val="90000"/>
              </a:lnSpc>
              <a:spcBef>
                <a:spcPct val="20000"/>
              </a:spcBef>
              <a:buClr>
                <a:schemeClr val="folHlink"/>
              </a:buClr>
              <a:buSzPct val="60000"/>
              <a:buFont typeface="Wingdings" pitchFamily="2" charset="2"/>
              <a:buNone/>
            </a:pPr>
            <a:r>
              <a:rPr lang="ja-JP" altLang="en-US" sz="2400" dirty="0" smtClean="0">
                <a:latin typeface="ＭＳ Ｐゴシック" pitchFamily="50" charset="-128"/>
              </a:rPr>
              <a:t>    </a:t>
            </a:r>
            <a:r>
              <a:rPr lang="en-US" altLang="ja-JP" sz="2400" dirty="0" smtClean="0">
                <a:latin typeface="ＭＳ Ｐゴシック" pitchFamily="50" charset="-128"/>
              </a:rPr>
              <a:t>public</a:t>
            </a:r>
            <a:r>
              <a:rPr lang="ja-JP" altLang="en-US" sz="2400" dirty="0" smtClean="0">
                <a:latin typeface="ＭＳ Ｐゴシック" pitchFamily="50" charset="-128"/>
              </a:rPr>
              <a:t> </a:t>
            </a:r>
            <a:r>
              <a:rPr lang="en-US" altLang="ja-JP" sz="2400" dirty="0" smtClean="0">
                <a:latin typeface="ＭＳ Ｐゴシック" pitchFamily="50" charset="-128"/>
              </a:rPr>
              <a:t>void </a:t>
            </a:r>
            <a:r>
              <a:rPr lang="en-US" altLang="ja-JP" sz="2400" dirty="0">
                <a:latin typeface="ＭＳ Ｐゴシック" pitchFamily="50" charset="-128"/>
              </a:rPr>
              <a:t>function()</a:t>
            </a:r>
          </a:p>
          <a:p>
            <a:pPr marL="342900" indent="-342900">
              <a:lnSpc>
                <a:spcPct val="90000"/>
              </a:lnSpc>
              <a:spcBef>
                <a:spcPct val="20000"/>
              </a:spcBef>
              <a:buClr>
                <a:schemeClr val="folHlink"/>
              </a:buClr>
              <a:buSzPct val="60000"/>
              <a:buFont typeface="Wingdings" pitchFamily="2" charset="2"/>
              <a:buNone/>
            </a:pPr>
            <a:r>
              <a:rPr lang="en-US" altLang="ja-JP" sz="2400" dirty="0">
                <a:latin typeface="ＭＳ Ｐゴシック" pitchFamily="50" charset="-128"/>
              </a:rPr>
              <a:t>    { part-&gt;function(); }</a:t>
            </a:r>
          </a:p>
          <a:p>
            <a:pPr marL="342900" indent="-342900">
              <a:lnSpc>
                <a:spcPct val="90000"/>
              </a:lnSpc>
              <a:spcBef>
                <a:spcPct val="20000"/>
              </a:spcBef>
              <a:buClr>
                <a:schemeClr val="folHlink"/>
              </a:buClr>
              <a:buSzPct val="60000"/>
              <a:buFont typeface="Wingdings" pitchFamily="2" charset="2"/>
              <a:buNone/>
            </a:pPr>
            <a:r>
              <a:rPr lang="en-US" altLang="ja-JP" sz="2400" dirty="0" smtClean="0">
                <a:latin typeface="ＭＳ Ｐゴシック" pitchFamily="50" charset="-128"/>
              </a:rPr>
              <a:t>}</a:t>
            </a:r>
            <a:endParaRPr lang="en-US" altLang="ja-JP" sz="2400" dirty="0">
              <a:latin typeface="ＭＳ Ｐゴシック" pitchFamily="50" charset="-128"/>
            </a:endParaRPr>
          </a:p>
        </p:txBody>
      </p:sp>
      <p:sp>
        <p:nvSpPr>
          <p:cNvPr id="246792" name="Rectangle 8"/>
          <p:cNvSpPr>
            <a:spLocks noChangeArrowheads="1"/>
          </p:cNvSpPr>
          <p:nvPr/>
        </p:nvSpPr>
        <p:spPr bwMode="auto">
          <a:xfrm>
            <a:off x="304800" y="3429000"/>
            <a:ext cx="1223412" cy="369332"/>
          </a:xfrm>
          <a:prstGeom prst="rect">
            <a:avLst/>
          </a:prstGeom>
          <a:noFill/>
          <a:ln w="9525">
            <a:noFill/>
            <a:miter lim="800000"/>
            <a:headEnd/>
            <a:tailEnd/>
          </a:ln>
          <a:effectLst/>
        </p:spPr>
        <p:txBody>
          <a:bodyPr wrap="none">
            <a:spAutoFit/>
          </a:bodyPr>
          <a:lstStyle/>
          <a:p>
            <a:pPr eaLnBrk="0" hangingPunct="0"/>
            <a:r>
              <a:rPr kumimoji="0" lang="en-US" altLang="ja-JP" dirty="0">
                <a:solidFill>
                  <a:srgbClr val="000000"/>
                </a:solidFill>
                <a:latin typeface="平成角ゴシック W5" charset="-128"/>
                <a:ea typeface="平成角ゴシック W5" charset="-128"/>
              </a:rPr>
              <a:t>・</a:t>
            </a:r>
            <a:r>
              <a:rPr kumimoji="0" lang="en-US" altLang="ja-JP" dirty="0" smtClean="0">
                <a:solidFill>
                  <a:srgbClr val="000000"/>
                </a:solidFill>
                <a:latin typeface="平成角ゴシック W5" charset="-128"/>
                <a:ea typeface="平成角ゴシック W5" charset="-128"/>
              </a:rPr>
              <a:t>C# </a:t>
            </a:r>
            <a:r>
              <a:rPr kumimoji="0" lang="ja-JP" altLang="en-US" dirty="0">
                <a:solidFill>
                  <a:srgbClr val="000000"/>
                </a:solidFill>
                <a:latin typeface="平成角ゴシック W5" charset="-128"/>
                <a:ea typeface="平成角ゴシック W5" charset="-128"/>
              </a:rPr>
              <a:t>の例</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9" name="スライド番号プレースホルダ 5"/>
          <p:cNvSpPr>
            <a:spLocks noGrp="1"/>
          </p:cNvSpPr>
          <p:nvPr>
            <p:ph type="sldNum" sz="quarter" idx="12"/>
          </p:nvPr>
        </p:nvSpPr>
        <p:spPr/>
        <p:txBody>
          <a:bodyPr/>
          <a:lstStyle/>
          <a:p>
            <a:fld id="{590E9DD5-03DE-45FB-B098-604F2120FCDA}" type="slidenum">
              <a:rPr lang="ja-JP" altLang="en-US"/>
              <a:pPr/>
              <a:t>189</a:t>
            </a:fld>
            <a:endParaRPr lang="ja-JP" altLang="en-US"/>
          </a:p>
        </p:txBody>
      </p:sp>
      <p:sp>
        <p:nvSpPr>
          <p:cNvPr id="245762" name="Rectangle 2"/>
          <p:cNvSpPr>
            <a:spLocks noGrp="1" noChangeArrowheads="1"/>
          </p:cNvSpPr>
          <p:nvPr>
            <p:ph type="title"/>
          </p:nvPr>
        </p:nvSpPr>
        <p:spPr/>
        <p:txBody>
          <a:bodyPr/>
          <a:lstStyle/>
          <a:p>
            <a:r>
              <a:rPr lang="ja-JP" altLang="en-US"/>
              <a:t>ポリモーフィズム (多態)</a:t>
            </a:r>
          </a:p>
        </p:txBody>
      </p:sp>
      <p:sp>
        <p:nvSpPr>
          <p:cNvPr id="245763" name="Rectangle 3"/>
          <p:cNvSpPr>
            <a:spLocks noChangeArrowheads="1"/>
          </p:cNvSpPr>
          <p:nvPr/>
        </p:nvSpPr>
        <p:spPr bwMode="auto">
          <a:xfrm>
            <a:off x="304800" y="1828800"/>
            <a:ext cx="2089150" cy="457200"/>
          </a:xfrm>
          <a:prstGeom prst="rect">
            <a:avLst/>
          </a:prstGeom>
          <a:noFill/>
          <a:ln w="9525">
            <a:noFill/>
            <a:miter lim="800000"/>
            <a:headEnd/>
            <a:tailEnd/>
          </a:ln>
          <a:effectLst/>
        </p:spPr>
        <p:txBody>
          <a:bodyPr wrap="none">
            <a:spAutoFit/>
          </a:bodyPr>
          <a:lstStyle/>
          <a:p>
            <a:pPr eaLnBrk="0" hangingPunct="0"/>
            <a:r>
              <a:rPr kumimoji="0" lang="en-US" altLang="ja-JP">
                <a:solidFill>
                  <a:srgbClr val="000000"/>
                </a:solidFill>
                <a:latin typeface="平成角ゴシック W5" charset="-128"/>
                <a:ea typeface="平成角ゴシック W5" charset="-128"/>
              </a:rPr>
              <a:t>・UML </a:t>
            </a:r>
            <a:r>
              <a:rPr kumimoji="0" lang="ja-JP" altLang="en-US">
                <a:solidFill>
                  <a:srgbClr val="000000"/>
                </a:solidFill>
                <a:latin typeface="平成角ゴシック W5" charset="-128"/>
                <a:ea typeface="平成角ゴシック W5" charset="-128"/>
              </a:rPr>
              <a:t>クラス図</a:t>
            </a:r>
          </a:p>
        </p:txBody>
      </p:sp>
      <p:sp>
        <p:nvSpPr>
          <p:cNvPr id="245764" name="Rectangle 4"/>
          <p:cNvSpPr>
            <a:spLocks noChangeArrowheads="1"/>
          </p:cNvSpPr>
          <p:nvPr/>
        </p:nvSpPr>
        <p:spPr bwMode="auto">
          <a:xfrm>
            <a:off x="3200400" y="1828800"/>
            <a:ext cx="1223412" cy="369332"/>
          </a:xfrm>
          <a:prstGeom prst="rect">
            <a:avLst/>
          </a:prstGeom>
          <a:noFill/>
          <a:ln w="9525">
            <a:noFill/>
            <a:miter lim="800000"/>
            <a:headEnd/>
            <a:tailEnd/>
          </a:ln>
          <a:effectLst/>
        </p:spPr>
        <p:txBody>
          <a:bodyPr wrap="none">
            <a:spAutoFit/>
          </a:bodyPr>
          <a:lstStyle/>
          <a:p>
            <a:pPr eaLnBrk="0" hangingPunct="0"/>
            <a:r>
              <a:rPr kumimoji="0" lang="en-US" altLang="ja-JP" dirty="0">
                <a:solidFill>
                  <a:srgbClr val="000000"/>
                </a:solidFill>
                <a:latin typeface="平成角ゴシック W5" charset="-128"/>
                <a:ea typeface="平成角ゴシック W5" charset="-128"/>
              </a:rPr>
              <a:t>・</a:t>
            </a:r>
            <a:r>
              <a:rPr kumimoji="0" lang="en-US" altLang="ja-JP" dirty="0" smtClean="0">
                <a:solidFill>
                  <a:srgbClr val="000000"/>
                </a:solidFill>
                <a:latin typeface="平成角ゴシック W5" charset="-128"/>
                <a:ea typeface="平成角ゴシック W5" charset="-128"/>
              </a:rPr>
              <a:t>C# </a:t>
            </a:r>
            <a:r>
              <a:rPr kumimoji="0" lang="ja-JP" altLang="en-US" dirty="0">
                <a:solidFill>
                  <a:srgbClr val="000000"/>
                </a:solidFill>
                <a:latin typeface="平成角ゴシック W5" charset="-128"/>
                <a:ea typeface="平成角ゴシック W5" charset="-128"/>
              </a:rPr>
              <a:t>の例</a:t>
            </a:r>
          </a:p>
        </p:txBody>
      </p:sp>
      <p:sp>
        <p:nvSpPr>
          <p:cNvPr id="245765" name="Rectangle 5"/>
          <p:cNvSpPr>
            <a:spLocks noChangeArrowheads="1"/>
          </p:cNvSpPr>
          <p:nvPr/>
        </p:nvSpPr>
        <p:spPr bwMode="auto">
          <a:xfrm>
            <a:off x="3429000" y="2286000"/>
            <a:ext cx="3276600" cy="4154984"/>
          </a:xfrm>
          <a:prstGeom prst="rect">
            <a:avLst/>
          </a:prstGeom>
          <a:noFill/>
          <a:ln w="9525">
            <a:noFill/>
            <a:miter lim="800000"/>
            <a:headEnd/>
            <a:tailEnd/>
          </a:ln>
          <a:effectLst/>
        </p:spPr>
        <p:txBody>
          <a:bodyPr>
            <a:spAutoFit/>
          </a:bodyPr>
          <a:lstStyle/>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abstract class </a:t>
            </a:r>
            <a:r>
              <a:rPr kumimoji="0" lang="en-US" altLang="ja-JP" sz="1200" b="1" dirty="0">
                <a:solidFill>
                  <a:srgbClr val="000000"/>
                </a:solidFill>
                <a:latin typeface="ＭＳ Ｐゴシック" pitchFamily="50" charset="-128"/>
              </a:rPr>
              <a:t>Figure {</a:t>
            </a: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public abstract </a:t>
            </a:r>
            <a:r>
              <a:rPr kumimoji="0" lang="en-US" altLang="ja-JP" sz="1200" b="1" dirty="0">
                <a:solidFill>
                  <a:srgbClr val="000000"/>
                </a:solidFill>
                <a:latin typeface="ＭＳ Ｐゴシック" pitchFamily="50" charset="-128"/>
              </a:rPr>
              <a:t>void draw</a:t>
            </a:r>
            <a:r>
              <a:rPr kumimoji="0" lang="en-US" altLang="ja-JP" sz="1200" b="1" dirty="0" smtClean="0">
                <a:solidFill>
                  <a:srgbClr val="000000"/>
                </a:solidFill>
                <a:latin typeface="ＭＳ Ｐゴシック" pitchFamily="50" charset="-128"/>
              </a:rPr>
              <a:t>();</a:t>
            </a:r>
            <a:endParaRPr kumimoji="0" lang="en-US" altLang="ja-JP" sz="12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a:t>
            </a:r>
            <a:endParaRPr kumimoji="0" lang="en-US" altLang="ja-JP" sz="12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a:solidFill>
                  <a:srgbClr val="000000"/>
                </a:solidFill>
                <a:latin typeface="ＭＳ Ｐゴシック" pitchFamily="50" charset="-128"/>
              </a:rPr>
              <a:t>class Line : </a:t>
            </a:r>
            <a:r>
              <a:rPr kumimoji="0" lang="en-US" altLang="ja-JP" sz="1200" b="1" dirty="0" smtClean="0">
                <a:solidFill>
                  <a:srgbClr val="000000"/>
                </a:solidFill>
                <a:latin typeface="ＭＳ Ｐゴシック" pitchFamily="50" charset="-128"/>
              </a:rPr>
              <a:t>Figure </a:t>
            </a:r>
            <a:r>
              <a:rPr kumimoji="0" lang="en-US" altLang="ja-JP" sz="1200" b="1" dirty="0">
                <a:solidFill>
                  <a:srgbClr val="000000"/>
                </a:solidFill>
                <a:latin typeface="ＭＳ Ｐゴシック" pitchFamily="50" charset="-128"/>
              </a:rPr>
              <a:t>{</a:t>
            </a: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public override void </a:t>
            </a:r>
            <a:r>
              <a:rPr kumimoji="0" lang="en-US" altLang="ja-JP" sz="1200" b="1" dirty="0">
                <a:solidFill>
                  <a:srgbClr val="000000"/>
                </a:solidFill>
                <a:latin typeface="ＭＳ Ｐゴシック" pitchFamily="50" charset="-128"/>
              </a:rPr>
              <a:t>draw() </a:t>
            </a:r>
            <a:endParaRPr kumimoji="0" lang="en-US" altLang="ja-JP" sz="1200" b="1" dirty="0" smtClean="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 </a:t>
            </a:r>
            <a:r>
              <a:rPr kumimoji="0" lang="en-US" altLang="ja-JP" sz="1200" b="1" dirty="0">
                <a:solidFill>
                  <a:srgbClr val="000000"/>
                </a:solidFill>
                <a:latin typeface="ＭＳ Ｐゴシック" pitchFamily="50" charset="-128"/>
              </a:rPr>
              <a:t>/* </a:t>
            </a:r>
            <a:r>
              <a:rPr kumimoji="0" lang="ja-JP" altLang="en-US" sz="1200" b="1" dirty="0">
                <a:solidFill>
                  <a:srgbClr val="000000"/>
                </a:solidFill>
                <a:latin typeface="ＭＳ Ｐゴシック" pitchFamily="50" charset="-128"/>
              </a:rPr>
              <a:t>線の描画 */ }</a:t>
            </a:r>
          </a:p>
          <a:p>
            <a:pPr>
              <a:spcBef>
                <a:spcPct val="50000"/>
              </a:spcBef>
              <a:buClr>
                <a:schemeClr val="accent2"/>
              </a:buClr>
              <a:buFont typeface="Monotype Sorts" charset="2"/>
              <a:buNone/>
            </a:pPr>
            <a:r>
              <a:rPr kumimoji="0" lang="ja-JP" altLang="en-US" sz="1200" b="1" dirty="0" smtClean="0">
                <a:solidFill>
                  <a:srgbClr val="000000"/>
                </a:solidFill>
                <a:latin typeface="ＭＳ Ｐゴシック" pitchFamily="50" charset="-128"/>
              </a:rPr>
              <a:t>}</a:t>
            </a:r>
            <a:endParaRPr kumimoji="0" lang="ja-JP" altLang="en-US" sz="12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a:solidFill>
                  <a:srgbClr val="000000"/>
                </a:solidFill>
                <a:latin typeface="ＭＳ Ｐゴシック" pitchFamily="50" charset="-128"/>
              </a:rPr>
              <a:t>class Circle : </a:t>
            </a:r>
            <a:r>
              <a:rPr kumimoji="0" lang="en-US" altLang="ja-JP" sz="1200" b="1" dirty="0" smtClean="0">
                <a:solidFill>
                  <a:srgbClr val="000000"/>
                </a:solidFill>
                <a:latin typeface="ＭＳ Ｐゴシック" pitchFamily="50" charset="-128"/>
              </a:rPr>
              <a:t>Figure </a:t>
            </a:r>
            <a:r>
              <a:rPr kumimoji="0" lang="en-US" altLang="ja-JP" sz="1200" b="1" dirty="0">
                <a:solidFill>
                  <a:srgbClr val="000000"/>
                </a:solidFill>
                <a:latin typeface="ＭＳ Ｐゴシック" pitchFamily="50" charset="-128"/>
              </a:rPr>
              <a:t>{</a:t>
            </a: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public override void </a:t>
            </a:r>
            <a:r>
              <a:rPr kumimoji="0" lang="en-US" altLang="ja-JP" sz="1200" b="1" dirty="0">
                <a:solidFill>
                  <a:srgbClr val="000000"/>
                </a:solidFill>
                <a:latin typeface="ＭＳ Ｐゴシック" pitchFamily="50" charset="-128"/>
              </a:rPr>
              <a:t>draw</a:t>
            </a:r>
            <a:r>
              <a:rPr kumimoji="0" lang="en-US" altLang="ja-JP" sz="1200" b="1" dirty="0" smtClean="0">
                <a:solidFill>
                  <a:srgbClr val="000000"/>
                </a:solidFill>
                <a:latin typeface="ＭＳ Ｐゴシック" pitchFamily="50" charset="-128"/>
              </a:rPr>
              <a:t>()</a:t>
            </a: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 </a:t>
            </a:r>
            <a:r>
              <a:rPr kumimoji="0" lang="en-US" altLang="ja-JP" sz="1200" b="1" dirty="0">
                <a:solidFill>
                  <a:srgbClr val="000000"/>
                </a:solidFill>
                <a:latin typeface="ＭＳ Ｐゴシック" pitchFamily="50" charset="-128"/>
              </a:rPr>
              <a:t>/* </a:t>
            </a:r>
            <a:r>
              <a:rPr kumimoji="0" lang="ja-JP" altLang="en-US" sz="1200" b="1" dirty="0">
                <a:solidFill>
                  <a:srgbClr val="000000"/>
                </a:solidFill>
                <a:latin typeface="ＭＳ Ｐゴシック" pitchFamily="50" charset="-128"/>
              </a:rPr>
              <a:t>円の描画 */ }</a:t>
            </a:r>
          </a:p>
          <a:p>
            <a:pPr>
              <a:spcBef>
                <a:spcPct val="50000"/>
              </a:spcBef>
              <a:buClr>
                <a:schemeClr val="accent2"/>
              </a:buClr>
              <a:buFont typeface="Monotype Sorts" charset="2"/>
              <a:buNone/>
            </a:pPr>
            <a:r>
              <a:rPr kumimoji="0" lang="ja-JP" altLang="en-US" sz="1200" b="1" dirty="0" smtClean="0">
                <a:solidFill>
                  <a:srgbClr val="000000"/>
                </a:solidFill>
                <a:latin typeface="ＭＳ Ｐゴシック" pitchFamily="50" charset="-128"/>
              </a:rPr>
              <a:t>}</a:t>
            </a:r>
            <a:endParaRPr kumimoji="0" lang="ja-JP" altLang="en-US" sz="12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a:solidFill>
                  <a:srgbClr val="000000"/>
                </a:solidFill>
                <a:latin typeface="ＭＳ Ｐゴシック" pitchFamily="50" charset="-128"/>
              </a:rPr>
              <a:t>class Polygon : </a:t>
            </a:r>
            <a:r>
              <a:rPr kumimoji="0" lang="en-US" altLang="ja-JP" sz="1200" b="1" dirty="0" smtClean="0">
                <a:solidFill>
                  <a:srgbClr val="000000"/>
                </a:solidFill>
                <a:latin typeface="ＭＳ Ｐゴシック" pitchFamily="50" charset="-128"/>
              </a:rPr>
              <a:t>Figure </a:t>
            </a:r>
            <a:r>
              <a:rPr kumimoji="0" lang="en-US" altLang="ja-JP" sz="1200" b="1" dirty="0">
                <a:solidFill>
                  <a:srgbClr val="000000"/>
                </a:solidFill>
                <a:latin typeface="ＭＳ Ｐゴシック" pitchFamily="50" charset="-128"/>
              </a:rPr>
              <a:t>{</a:t>
            </a: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public override </a:t>
            </a:r>
            <a:r>
              <a:rPr kumimoji="0" lang="en-US" altLang="ja-JP" sz="1200" b="1" dirty="0">
                <a:solidFill>
                  <a:srgbClr val="000000"/>
                </a:solidFill>
                <a:latin typeface="ＭＳ Ｐゴシック" pitchFamily="50" charset="-128"/>
              </a:rPr>
              <a:t>void draw() </a:t>
            </a:r>
            <a:endParaRPr kumimoji="0" lang="en-US" altLang="ja-JP" sz="1200" b="1" dirty="0" smtClean="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200" b="1" dirty="0" smtClean="0">
                <a:solidFill>
                  <a:srgbClr val="000000"/>
                </a:solidFill>
                <a:latin typeface="ＭＳ Ｐゴシック" pitchFamily="50" charset="-128"/>
              </a:rPr>
              <a:t>    { </a:t>
            </a:r>
            <a:r>
              <a:rPr kumimoji="0" lang="en-US" altLang="ja-JP" sz="1200" b="1" dirty="0">
                <a:solidFill>
                  <a:srgbClr val="000000"/>
                </a:solidFill>
                <a:latin typeface="ＭＳ Ｐゴシック" pitchFamily="50" charset="-128"/>
              </a:rPr>
              <a:t>/* </a:t>
            </a:r>
            <a:r>
              <a:rPr kumimoji="0" lang="ja-JP" altLang="en-US" sz="1200" b="1" dirty="0">
                <a:solidFill>
                  <a:srgbClr val="000000"/>
                </a:solidFill>
                <a:latin typeface="ＭＳ Ｐゴシック" pitchFamily="50" charset="-128"/>
              </a:rPr>
              <a:t>多角形の描画 */ }</a:t>
            </a:r>
          </a:p>
          <a:p>
            <a:pPr>
              <a:spcBef>
                <a:spcPct val="50000"/>
              </a:spcBef>
              <a:buClr>
                <a:schemeClr val="accent2"/>
              </a:buClr>
              <a:buFont typeface="Monotype Sorts" charset="2"/>
              <a:buNone/>
            </a:pPr>
            <a:r>
              <a:rPr kumimoji="0" lang="ja-JP" altLang="en-US" sz="1200" b="1" dirty="0">
                <a:solidFill>
                  <a:srgbClr val="000000"/>
                </a:solidFill>
                <a:latin typeface="ＭＳ Ｐゴシック" pitchFamily="50" charset="-128"/>
              </a:rPr>
              <a:t>};</a:t>
            </a:r>
          </a:p>
        </p:txBody>
      </p:sp>
      <p:sp>
        <p:nvSpPr>
          <p:cNvPr id="245766" name="Rectangle 6"/>
          <p:cNvSpPr>
            <a:spLocks noChangeArrowheads="1"/>
          </p:cNvSpPr>
          <p:nvPr/>
        </p:nvSpPr>
        <p:spPr bwMode="auto">
          <a:xfrm>
            <a:off x="6000760" y="2214554"/>
            <a:ext cx="2857520" cy="2569934"/>
          </a:xfrm>
          <a:prstGeom prst="rect">
            <a:avLst/>
          </a:prstGeom>
          <a:noFill/>
          <a:ln w="9525">
            <a:noFill/>
            <a:miter lim="800000"/>
            <a:headEnd/>
            <a:tailEnd/>
          </a:ln>
          <a:effectLst/>
        </p:spPr>
        <p:txBody>
          <a:bodyPr wrap="square">
            <a:spAutoFit/>
          </a:bodyPr>
          <a:lstStyle/>
          <a:p>
            <a:pPr>
              <a:spcBef>
                <a:spcPct val="50000"/>
              </a:spcBef>
              <a:buClr>
                <a:schemeClr val="accent2"/>
              </a:buClr>
              <a:buFont typeface="Monotype Sorts" charset="2"/>
              <a:buNone/>
            </a:pPr>
            <a:r>
              <a:rPr kumimoji="0" lang="en-US" altLang="ja-JP" sz="1400" b="1" dirty="0" smtClean="0">
                <a:solidFill>
                  <a:srgbClr val="000000"/>
                </a:solidFill>
                <a:latin typeface="ＭＳ Ｐゴシック" pitchFamily="50" charset="-128"/>
              </a:rPr>
              <a:t>Figure[] figures = new Figure[3</a:t>
            </a:r>
            <a:r>
              <a:rPr kumimoji="0" lang="en-US" altLang="ja-JP" sz="1400" b="1" dirty="0">
                <a:solidFill>
                  <a:srgbClr val="000000"/>
                </a:solidFill>
                <a:latin typeface="ＭＳ Ｐゴシック" pitchFamily="50" charset="-128"/>
              </a:rPr>
              <a:t>];</a:t>
            </a:r>
          </a:p>
          <a:p>
            <a:pPr>
              <a:spcBef>
                <a:spcPct val="50000"/>
              </a:spcBef>
              <a:buClr>
                <a:schemeClr val="accent2"/>
              </a:buClr>
              <a:buFont typeface="Monotype Sorts" charset="2"/>
              <a:buNone/>
            </a:pPr>
            <a:endParaRPr kumimoji="0" lang="en-US" altLang="ja-JP" sz="14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400" b="1" dirty="0" smtClean="0">
                <a:solidFill>
                  <a:srgbClr val="000000"/>
                </a:solidFill>
                <a:latin typeface="ＭＳ Ｐゴシック" pitchFamily="50" charset="-128"/>
              </a:rPr>
              <a:t>figures[0</a:t>
            </a:r>
            <a:r>
              <a:rPr kumimoji="0" lang="en-US" altLang="ja-JP" sz="1400" b="1" dirty="0">
                <a:solidFill>
                  <a:srgbClr val="000000"/>
                </a:solidFill>
                <a:latin typeface="ＭＳ Ｐゴシック" pitchFamily="50" charset="-128"/>
              </a:rPr>
              <a:t>] = new </a:t>
            </a:r>
            <a:r>
              <a:rPr kumimoji="0" lang="en-US" altLang="ja-JP" sz="1400" b="1" dirty="0" smtClean="0">
                <a:solidFill>
                  <a:srgbClr val="000000"/>
                </a:solidFill>
                <a:latin typeface="ＭＳ Ｐゴシック" pitchFamily="50" charset="-128"/>
              </a:rPr>
              <a:t>Line() </a:t>
            </a:r>
            <a:r>
              <a:rPr kumimoji="0" lang="en-US" altLang="ja-JP" sz="1400" b="1" dirty="0">
                <a:solidFill>
                  <a:srgbClr val="000000"/>
                </a:solidFill>
                <a:latin typeface="ＭＳ Ｐゴシック" pitchFamily="50" charset="-128"/>
              </a:rPr>
              <a:t>;</a:t>
            </a:r>
          </a:p>
          <a:p>
            <a:pPr>
              <a:spcBef>
                <a:spcPct val="50000"/>
              </a:spcBef>
              <a:buClr>
                <a:schemeClr val="accent2"/>
              </a:buClr>
              <a:buFont typeface="Monotype Sorts" charset="2"/>
              <a:buNone/>
            </a:pPr>
            <a:r>
              <a:rPr kumimoji="0" lang="en-US" altLang="ja-JP" sz="1400" b="1" dirty="0" smtClean="0">
                <a:solidFill>
                  <a:srgbClr val="000000"/>
                </a:solidFill>
                <a:latin typeface="ＭＳ Ｐゴシック" pitchFamily="50" charset="-128"/>
              </a:rPr>
              <a:t>figures[1</a:t>
            </a:r>
            <a:r>
              <a:rPr kumimoji="0" lang="en-US" altLang="ja-JP" sz="1400" b="1" dirty="0">
                <a:solidFill>
                  <a:srgbClr val="000000"/>
                </a:solidFill>
                <a:latin typeface="ＭＳ Ｐゴシック" pitchFamily="50" charset="-128"/>
              </a:rPr>
              <a:t>] = new </a:t>
            </a:r>
            <a:r>
              <a:rPr kumimoji="0" lang="en-US" altLang="ja-JP" sz="1400" b="1" dirty="0" smtClean="0">
                <a:solidFill>
                  <a:srgbClr val="000000"/>
                </a:solidFill>
                <a:latin typeface="ＭＳ Ｐゴシック" pitchFamily="50" charset="-128"/>
              </a:rPr>
              <a:t>Circle();</a:t>
            </a:r>
            <a:endParaRPr kumimoji="0" lang="en-US" altLang="ja-JP" sz="14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400" b="1" dirty="0" smtClean="0">
                <a:solidFill>
                  <a:srgbClr val="000000"/>
                </a:solidFill>
                <a:latin typeface="ＭＳ Ｐゴシック" pitchFamily="50" charset="-128"/>
              </a:rPr>
              <a:t>figures[2</a:t>
            </a:r>
            <a:r>
              <a:rPr kumimoji="0" lang="en-US" altLang="ja-JP" sz="1400" b="1" dirty="0">
                <a:solidFill>
                  <a:srgbClr val="000000"/>
                </a:solidFill>
                <a:latin typeface="ＭＳ Ｐゴシック" pitchFamily="50" charset="-128"/>
              </a:rPr>
              <a:t>] = new </a:t>
            </a:r>
            <a:r>
              <a:rPr kumimoji="0" lang="en-US" altLang="ja-JP" sz="1400" b="1" dirty="0" smtClean="0">
                <a:solidFill>
                  <a:srgbClr val="000000"/>
                </a:solidFill>
                <a:latin typeface="ＭＳ Ｐゴシック" pitchFamily="50" charset="-128"/>
              </a:rPr>
              <a:t>Polygon();</a:t>
            </a:r>
            <a:endParaRPr kumimoji="0" lang="en-US" altLang="ja-JP" sz="1400" b="1" dirty="0">
              <a:solidFill>
                <a:srgbClr val="000000"/>
              </a:solidFill>
              <a:latin typeface="ＭＳ Ｐゴシック" pitchFamily="50" charset="-128"/>
            </a:endParaRPr>
          </a:p>
          <a:p>
            <a:pPr>
              <a:spcBef>
                <a:spcPct val="50000"/>
              </a:spcBef>
              <a:buClr>
                <a:schemeClr val="accent2"/>
              </a:buClr>
              <a:buFont typeface="Monotype Sorts" charset="2"/>
              <a:buNone/>
            </a:pPr>
            <a:endParaRPr kumimoji="0" lang="en-US" altLang="ja-JP" sz="14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400" b="1" dirty="0" err="1" smtClean="0">
                <a:solidFill>
                  <a:srgbClr val="000000"/>
                </a:solidFill>
                <a:latin typeface="ＭＳ Ｐゴシック" pitchFamily="50" charset="-128"/>
              </a:rPr>
              <a:t>foreach</a:t>
            </a:r>
            <a:r>
              <a:rPr kumimoji="0" lang="en-US" altLang="ja-JP" sz="1400" b="1" dirty="0" smtClean="0">
                <a:solidFill>
                  <a:srgbClr val="000000"/>
                </a:solidFill>
                <a:latin typeface="ＭＳ Ｐゴシック" pitchFamily="50" charset="-128"/>
              </a:rPr>
              <a:t> (Figure </a:t>
            </a:r>
            <a:r>
              <a:rPr kumimoji="0" lang="en-US" altLang="ja-JP" sz="1400" b="1" dirty="0" err="1" smtClean="0">
                <a:solidFill>
                  <a:srgbClr val="000000"/>
                </a:solidFill>
                <a:latin typeface="ＭＳ Ｐゴシック" pitchFamily="50" charset="-128"/>
              </a:rPr>
              <a:t>figure</a:t>
            </a:r>
            <a:r>
              <a:rPr kumimoji="0" lang="en-US" altLang="ja-JP" sz="1400" b="1" dirty="0" smtClean="0">
                <a:solidFill>
                  <a:srgbClr val="000000"/>
                </a:solidFill>
                <a:latin typeface="ＭＳ Ｐゴシック" pitchFamily="50" charset="-128"/>
              </a:rPr>
              <a:t> in figures)</a:t>
            </a:r>
            <a:endParaRPr kumimoji="0" lang="en-US" altLang="ja-JP" sz="1400" b="1" dirty="0">
              <a:solidFill>
                <a:srgbClr val="000000"/>
              </a:solidFill>
              <a:latin typeface="ＭＳ Ｐゴシック" pitchFamily="50" charset="-128"/>
            </a:endParaRPr>
          </a:p>
          <a:p>
            <a:pPr>
              <a:spcBef>
                <a:spcPct val="50000"/>
              </a:spcBef>
              <a:buClr>
                <a:schemeClr val="accent2"/>
              </a:buClr>
              <a:buFont typeface="Monotype Sorts" charset="2"/>
              <a:buNone/>
            </a:pPr>
            <a:r>
              <a:rPr kumimoji="0" lang="en-US" altLang="ja-JP" sz="1400" b="1" dirty="0">
                <a:solidFill>
                  <a:srgbClr val="000000"/>
                </a:solidFill>
                <a:latin typeface="ＭＳ Ｐゴシック" pitchFamily="50" charset="-128"/>
              </a:rPr>
              <a:t>    </a:t>
            </a:r>
            <a:r>
              <a:rPr kumimoji="0" lang="en-US" altLang="ja-JP" sz="1400" b="1" dirty="0" err="1" smtClean="0">
                <a:solidFill>
                  <a:srgbClr val="000000"/>
                </a:solidFill>
                <a:latin typeface="ＭＳ Ｐゴシック" pitchFamily="50" charset="-128"/>
              </a:rPr>
              <a:t>figure.draw</a:t>
            </a:r>
            <a:r>
              <a:rPr kumimoji="0" lang="en-US" altLang="ja-JP" sz="1400" b="1" dirty="0">
                <a:solidFill>
                  <a:srgbClr val="000000"/>
                </a:solidFill>
                <a:latin typeface="ＭＳ Ｐゴシック" pitchFamily="50" charset="-128"/>
              </a:rPr>
              <a:t>();</a:t>
            </a:r>
          </a:p>
        </p:txBody>
      </p:sp>
      <p:pic>
        <p:nvPicPr>
          <p:cNvPr id="245767" name="Picture 7"/>
          <p:cNvPicPr>
            <a:picLocks noChangeAspect="1" noChangeArrowheads="1"/>
          </p:cNvPicPr>
          <p:nvPr/>
        </p:nvPicPr>
        <p:blipFill>
          <a:blip r:embed="rId2"/>
          <a:srcRect/>
          <a:stretch>
            <a:fillRect/>
          </a:stretch>
        </p:blipFill>
        <p:spPr bwMode="auto">
          <a:xfrm>
            <a:off x="0" y="2514600"/>
            <a:ext cx="3352800" cy="228123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5"/>
          <p:cNvSpPr>
            <a:spLocks noGrp="1"/>
          </p:cNvSpPr>
          <p:nvPr>
            <p:ph type="sldNum" sz="quarter" idx="12"/>
          </p:nvPr>
        </p:nvSpPr>
        <p:spPr/>
        <p:txBody>
          <a:bodyPr/>
          <a:lstStyle/>
          <a:p>
            <a:fld id="{18FD90D5-85B8-4C03-A521-160810E7B08E}" type="slidenum">
              <a:rPr lang="en-US" altLang="ja-JP"/>
              <a:pPr/>
              <a:t>19</a:t>
            </a:fld>
            <a:endParaRPr lang="en-US" altLang="ja-JP"/>
          </a:p>
        </p:txBody>
      </p:sp>
      <p:sp>
        <p:nvSpPr>
          <p:cNvPr id="1024002" name="Rectangle 1026"/>
          <p:cNvSpPr>
            <a:spLocks noGrp="1" noChangeArrowheads="1"/>
          </p:cNvSpPr>
          <p:nvPr>
            <p:ph type="title"/>
          </p:nvPr>
        </p:nvSpPr>
        <p:spPr/>
        <p:txBody>
          <a:bodyPr/>
          <a:lstStyle/>
          <a:p>
            <a:r>
              <a:rPr lang="ja-JP" altLang="en-US"/>
              <a:t>プロジェクトの失敗の現状</a:t>
            </a:r>
          </a:p>
        </p:txBody>
      </p:sp>
      <p:sp>
        <p:nvSpPr>
          <p:cNvPr id="1024006" name="Rectangle 1030"/>
          <p:cNvSpPr>
            <a:spLocks noChangeArrowheads="1"/>
          </p:cNvSpPr>
          <p:nvPr/>
        </p:nvSpPr>
        <p:spPr bwMode="auto">
          <a:xfrm>
            <a:off x="457200" y="1828800"/>
            <a:ext cx="8153400" cy="3429000"/>
          </a:xfrm>
          <a:prstGeom prst="rect">
            <a:avLst/>
          </a:prstGeom>
          <a:noFill/>
          <a:ln w="38100">
            <a:pattFill prst="pct70">
              <a:fgClr>
                <a:srgbClr val="4CF2DE"/>
              </a:fgClr>
              <a:bgClr>
                <a:srgbClr val="FFFFFF"/>
              </a:bgClr>
            </a:pattFill>
            <a:miter lim="800000"/>
            <a:headEnd/>
            <a:tailEnd/>
          </a:ln>
        </p:spPr>
        <p:txBody>
          <a:bodyPr/>
          <a:lstStyle/>
          <a:p>
            <a:pPr marL="342900" indent="-342900" algn="ctr">
              <a:buFont typeface="Monotype Sorts" charset="2"/>
              <a:buNone/>
            </a:pPr>
            <a:r>
              <a:rPr lang="ja-JP" altLang="en-US" sz="2200">
                <a:latin typeface="ＭＳ ゴシック" pitchFamily="49" charset="-128"/>
                <a:ea typeface="ＭＳ ゴシック" pitchFamily="49" charset="-128"/>
              </a:rPr>
              <a:t>プロジェクトの規模と成功率</a:t>
            </a:r>
          </a:p>
          <a:p>
            <a:pPr marL="342900" indent="-342900">
              <a:buFont typeface="Monotype Sorts" charset="2"/>
              <a:buNone/>
            </a:pPr>
            <a:endParaRPr lang="ja-JP" altLang="en-US" sz="2200">
              <a:latin typeface="ＭＳ ゴシック" pitchFamily="49" charset="-128"/>
              <a:ea typeface="ＭＳ ゴシック" pitchFamily="49" charset="-128"/>
            </a:endParaRPr>
          </a:p>
          <a:p>
            <a:pPr marL="342900" indent="-342900">
              <a:buFont typeface="Monotype Sorts" charset="2"/>
              <a:buNone/>
            </a:pPr>
            <a:r>
              <a:rPr lang="en-US" altLang="ja-JP" sz="1800">
                <a:latin typeface="ＭＳ ゴシック" pitchFamily="49" charset="-128"/>
                <a:ea typeface="ＭＳ ゴシック" pitchFamily="49" charset="-128"/>
              </a:rPr>
              <a:t>500 </a:t>
            </a:r>
            <a:r>
              <a:rPr lang="ja-JP" altLang="en-US" sz="1800">
                <a:latin typeface="ＭＳ ゴシック" pitchFamily="49" charset="-128"/>
                <a:ea typeface="ＭＳ ゴシック" pitchFamily="49" charset="-128"/>
              </a:rPr>
              <a:t>人以上 </a:t>
            </a:r>
            <a:r>
              <a:rPr lang="en-US" altLang="ja-JP" sz="1800">
                <a:latin typeface="ＭＳ ゴシック" pitchFamily="49" charset="-128"/>
                <a:ea typeface="ＭＳ ゴシック" pitchFamily="49" charset="-128"/>
              </a:rPr>
              <a:t>36 </a:t>
            </a:r>
            <a:r>
              <a:rPr lang="ja-JP" altLang="en-US" sz="1800">
                <a:latin typeface="ＭＳ ゴシック" pitchFamily="49" charset="-128"/>
                <a:ea typeface="ＭＳ ゴシック" pitchFamily="49" charset="-128"/>
              </a:rPr>
              <a:t>月以上	  </a:t>
            </a:r>
            <a:r>
              <a:rPr lang="en-US" altLang="ja-JP" sz="1800">
                <a:latin typeface="ＭＳ ゴシック" pitchFamily="49" charset="-128"/>
                <a:ea typeface="ＭＳ ゴシック" pitchFamily="49" charset="-128"/>
              </a:rPr>
              <a:t>0%</a:t>
            </a:r>
          </a:p>
          <a:p>
            <a:pPr marL="342900" indent="-342900">
              <a:buFont typeface="Monotype Sorts" charset="2"/>
              <a:buNone/>
            </a:pPr>
            <a:r>
              <a:rPr lang="en-US" altLang="ja-JP" sz="1800">
                <a:latin typeface="ＭＳ ゴシック" pitchFamily="49" charset="-128"/>
                <a:ea typeface="ＭＳ ゴシック" pitchFamily="49" charset="-128"/>
              </a:rPr>
              <a:t>250        24		  8%</a:t>
            </a:r>
          </a:p>
          <a:p>
            <a:pPr marL="342900" indent="-342900">
              <a:buFont typeface="Monotype Sorts" charset="2"/>
              <a:buNone/>
            </a:pPr>
            <a:r>
              <a:rPr lang="en-US" altLang="ja-JP" sz="1800">
                <a:latin typeface="ＭＳ ゴシック" pitchFamily="49" charset="-128"/>
                <a:ea typeface="ＭＳ ゴシック" pitchFamily="49" charset="-128"/>
              </a:rPr>
              <a:t> 40        18		 15%</a:t>
            </a:r>
          </a:p>
          <a:p>
            <a:pPr marL="342900" indent="-342900">
              <a:buFont typeface="Monotype Sorts" charset="2"/>
              <a:buNone/>
            </a:pPr>
            <a:r>
              <a:rPr lang="en-US" altLang="ja-JP" sz="1800">
                <a:latin typeface="ＭＳ ゴシック" pitchFamily="49" charset="-128"/>
                <a:ea typeface="ＭＳ ゴシック" pitchFamily="49" charset="-128"/>
              </a:rPr>
              <a:t> 25        12		 25%</a:t>
            </a:r>
          </a:p>
          <a:p>
            <a:pPr marL="342900" indent="-342900">
              <a:buFont typeface="Monotype Sorts" charset="2"/>
              <a:buNone/>
            </a:pPr>
            <a:r>
              <a:rPr lang="en-US" altLang="ja-JP" sz="1800">
                <a:latin typeface="ＭＳ ゴシック" pitchFamily="49" charset="-128"/>
                <a:ea typeface="ＭＳ ゴシック" pitchFamily="49" charset="-128"/>
              </a:rPr>
              <a:t> 12        18		 33%</a:t>
            </a:r>
          </a:p>
          <a:p>
            <a:pPr marL="342900" indent="-342900">
              <a:buFont typeface="Monotype Sorts" charset="2"/>
              <a:buNone/>
            </a:pPr>
            <a:r>
              <a:rPr lang="en-US" altLang="ja-JP" sz="1800">
                <a:latin typeface="ＭＳ ゴシック" pitchFamily="49" charset="-128"/>
                <a:ea typeface="ＭＳ ゴシック" pitchFamily="49" charset="-128"/>
              </a:rPr>
              <a:t>  6         6		 55%</a:t>
            </a:r>
          </a:p>
        </p:txBody>
      </p:sp>
      <p:sp>
        <p:nvSpPr>
          <p:cNvPr id="1024007" name="Rectangle 1031"/>
          <p:cNvSpPr>
            <a:spLocks noChangeArrowheads="1"/>
          </p:cNvSpPr>
          <p:nvPr/>
        </p:nvSpPr>
        <p:spPr bwMode="auto">
          <a:xfrm>
            <a:off x="457200" y="5562600"/>
            <a:ext cx="8178800" cy="723900"/>
          </a:xfrm>
          <a:prstGeom prst="rect">
            <a:avLst/>
          </a:prstGeom>
          <a:noFill/>
          <a:ln w="9525">
            <a:noFill/>
            <a:miter lim="800000"/>
            <a:headEnd/>
            <a:tailEnd/>
          </a:ln>
        </p:spPr>
        <p:txBody>
          <a:bodyPr/>
          <a:lstStyle/>
          <a:p>
            <a:pPr marL="342900" indent="-342900"/>
            <a:r>
              <a:rPr lang="ja-JP" altLang="en-US" sz="3200"/>
              <a:t>大規模プロジェクトほど失敗している</a:t>
            </a:r>
          </a:p>
        </p:txBody>
      </p:sp>
      <p:graphicFrame>
        <p:nvGraphicFramePr>
          <p:cNvPr id="1170432" name="Object 2048"/>
          <p:cNvGraphicFramePr>
            <a:graphicFrameLocks noChangeAspect="1"/>
          </p:cNvGraphicFramePr>
          <p:nvPr/>
        </p:nvGraphicFramePr>
        <p:xfrm>
          <a:off x="4876800" y="2286000"/>
          <a:ext cx="3429000" cy="2676525"/>
        </p:xfrm>
        <a:graphic>
          <a:graphicData uri="http://schemas.openxmlformats.org/presentationml/2006/ole">
            <p:oleObj spid="_x0000_s22530" name="グラフ" r:id="rId3" imgW="3476625" imgH="2714625" progId="MSGraph.Chart.8">
              <p:embed followColorScheme="full"/>
            </p:oleObj>
          </a:graphicData>
        </a:graphic>
      </p:graphicFrame>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7E202463-B4EF-4704-A4A8-D2F5D9B6D8F8}" type="slidenum">
              <a:rPr lang="en-US" altLang="ja-JP"/>
              <a:pPr/>
              <a:t>190</a:t>
            </a:fld>
            <a:endParaRPr lang="en-US" altLang="ja-JP"/>
          </a:p>
        </p:txBody>
      </p:sp>
      <p:sp>
        <p:nvSpPr>
          <p:cNvPr id="571394" name="Rectangle 2"/>
          <p:cNvSpPr>
            <a:spLocks noGrp="1" noChangeArrowheads="1"/>
          </p:cNvSpPr>
          <p:nvPr>
            <p:ph type="title"/>
          </p:nvPr>
        </p:nvSpPr>
        <p:spPr/>
        <p:txBody>
          <a:bodyPr/>
          <a:lstStyle/>
          <a:p>
            <a:r>
              <a:rPr lang="ja-JP" altLang="en-US"/>
              <a:t>属性</a:t>
            </a:r>
          </a:p>
        </p:txBody>
      </p:sp>
      <p:sp>
        <p:nvSpPr>
          <p:cNvPr id="571395" name="Rectangle 3"/>
          <p:cNvSpPr>
            <a:spLocks noGrp="1" noChangeArrowheads="1"/>
          </p:cNvSpPr>
          <p:nvPr>
            <p:ph type="body" idx="1"/>
          </p:nvPr>
        </p:nvSpPr>
        <p:spPr/>
        <p:txBody>
          <a:bodyPr/>
          <a:lstStyle/>
          <a:p>
            <a:pPr>
              <a:lnSpc>
                <a:spcPct val="90000"/>
              </a:lnSpc>
            </a:pPr>
            <a:r>
              <a:rPr lang="ja-JP" altLang="en-US" sz="2800" dirty="0"/>
              <a:t>クラスのインスタンスが持つデータの定義</a:t>
            </a:r>
          </a:p>
          <a:p>
            <a:pPr>
              <a:lnSpc>
                <a:spcPct val="90000"/>
              </a:lnSpc>
            </a:pPr>
            <a:r>
              <a:rPr lang="ja-JP" altLang="en-US" sz="2800" dirty="0" smtClean="0"/>
              <a:t>名前</a:t>
            </a:r>
            <a:r>
              <a:rPr lang="ja-JP" altLang="en-US" sz="2800" dirty="0"/>
              <a:t>は単純な名詞か名詞句でつける</a:t>
            </a:r>
          </a:p>
          <a:p>
            <a:pPr lvl="1">
              <a:lnSpc>
                <a:spcPct val="90000"/>
              </a:lnSpc>
            </a:pPr>
            <a:r>
              <a:rPr lang="ja-JP" altLang="en-US" sz="2400" dirty="0"/>
              <a:t>クラス内でユニークなもの</a:t>
            </a:r>
          </a:p>
          <a:p>
            <a:pPr>
              <a:lnSpc>
                <a:spcPct val="90000"/>
              </a:lnSpc>
            </a:pPr>
            <a:r>
              <a:rPr lang="ja-JP" altLang="en-US" sz="2800" dirty="0"/>
              <a:t>明確で簡潔な定義を持たなければならない</a:t>
            </a:r>
          </a:p>
          <a:p>
            <a:pPr lvl="1">
              <a:lnSpc>
                <a:spcPct val="90000"/>
              </a:lnSpc>
            </a:pPr>
            <a:r>
              <a:rPr lang="ja-JP" altLang="en-US" sz="2400" dirty="0"/>
              <a:t>学生クラスの適切な属性</a:t>
            </a:r>
          </a:p>
          <a:p>
            <a:pPr lvl="2">
              <a:lnSpc>
                <a:spcPct val="90000"/>
              </a:lnSpc>
            </a:pPr>
            <a:r>
              <a:rPr lang="ja-JP" altLang="en-US" sz="2000" dirty="0"/>
              <a:t>氏名 － ファースト ネームとラスト ネーム</a:t>
            </a:r>
          </a:p>
          <a:p>
            <a:pPr lvl="2">
              <a:lnSpc>
                <a:spcPct val="90000"/>
              </a:lnSpc>
            </a:pPr>
            <a:r>
              <a:rPr lang="ja-JP" altLang="en-US" sz="2000" dirty="0"/>
              <a:t>専攻 － 分野</a:t>
            </a:r>
          </a:p>
          <a:p>
            <a:pPr lvl="1">
              <a:lnSpc>
                <a:spcPct val="90000"/>
              </a:lnSpc>
            </a:pPr>
            <a:r>
              <a:rPr lang="ja-JP" altLang="en-US" sz="2400" dirty="0"/>
              <a:t>学生クラスの不適切な属性</a:t>
            </a:r>
          </a:p>
          <a:p>
            <a:pPr lvl="2">
              <a:lnSpc>
                <a:spcPct val="90000"/>
              </a:lnSpc>
            </a:pPr>
            <a:r>
              <a:rPr lang="ja-JP" altLang="en-US" sz="2000" dirty="0"/>
              <a:t>選択したコース → 関係であり，属性ではない</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スライド番号プレースホルダ 5"/>
          <p:cNvSpPr>
            <a:spLocks noGrp="1"/>
          </p:cNvSpPr>
          <p:nvPr>
            <p:ph type="sldNum" sz="quarter" idx="12"/>
          </p:nvPr>
        </p:nvSpPr>
        <p:spPr/>
        <p:txBody>
          <a:bodyPr/>
          <a:lstStyle/>
          <a:p>
            <a:fld id="{93ECA3CF-44E5-46F1-8AFA-0914F9AF9936}" type="slidenum">
              <a:rPr lang="en-US" altLang="ja-JP"/>
              <a:pPr/>
              <a:t>191</a:t>
            </a:fld>
            <a:endParaRPr lang="en-US" altLang="ja-JP"/>
          </a:p>
        </p:txBody>
      </p:sp>
      <p:sp>
        <p:nvSpPr>
          <p:cNvPr id="572418" name="Rectangle 2"/>
          <p:cNvSpPr>
            <a:spLocks noGrp="1" noChangeArrowheads="1"/>
          </p:cNvSpPr>
          <p:nvPr>
            <p:ph type="title"/>
          </p:nvPr>
        </p:nvSpPr>
        <p:spPr/>
        <p:txBody>
          <a:bodyPr/>
          <a:lstStyle/>
          <a:p>
            <a:r>
              <a:rPr lang="ja-JP" altLang="en-US" dirty="0" smtClean="0"/>
              <a:t>属性値</a:t>
            </a:r>
            <a:endParaRPr lang="ja-JP" altLang="en-US" dirty="0"/>
          </a:p>
        </p:txBody>
      </p:sp>
      <p:sp>
        <p:nvSpPr>
          <p:cNvPr id="572419" name="Rectangle 3"/>
          <p:cNvSpPr>
            <a:spLocks noGrp="1" noChangeArrowheads="1"/>
          </p:cNvSpPr>
          <p:nvPr>
            <p:ph type="body" idx="1"/>
          </p:nvPr>
        </p:nvSpPr>
        <p:spPr>
          <a:xfrm>
            <a:off x="457200" y="1885950"/>
            <a:ext cx="8178800" cy="2228850"/>
          </a:xfrm>
        </p:spPr>
        <p:txBody>
          <a:bodyPr/>
          <a:lstStyle/>
          <a:p>
            <a:r>
              <a:rPr lang="ja-JP" altLang="en-US"/>
              <a:t>特定のオブジェクトに対する属性の値</a:t>
            </a:r>
          </a:p>
          <a:p>
            <a:r>
              <a:rPr lang="ja-JP" altLang="en-US"/>
              <a:t>各オブジェクトはクラスに定義されたすべての属性に対してそれぞれ値を持つ</a:t>
            </a:r>
          </a:p>
          <a:p>
            <a:pPr lvl="1"/>
            <a:r>
              <a:rPr lang="ja-JP" altLang="en-US"/>
              <a:t>教授クラスのオブジェクト</a:t>
            </a:r>
          </a:p>
        </p:txBody>
      </p:sp>
      <p:sp>
        <p:nvSpPr>
          <p:cNvPr id="572421" name="Text Box 5"/>
          <p:cNvSpPr txBox="1">
            <a:spLocks noChangeArrowheads="1"/>
          </p:cNvSpPr>
          <p:nvPr/>
        </p:nvSpPr>
        <p:spPr bwMode="auto">
          <a:xfrm>
            <a:off x="685800" y="4343400"/>
            <a:ext cx="1676400" cy="1771650"/>
          </a:xfrm>
          <a:prstGeom prst="rect">
            <a:avLst/>
          </a:prstGeom>
          <a:noFill/>
          <a:ln w="9525">
            <a:noFill/>
            <a:miter lim="800000"/>
            <a:headEnd/>
            <a:tailEnd/>
          </a:ln>
          <a:effectLst/>
        </p:spPr>
        <p:txBody>
          <a:bodyPr wrap="none">
            <a:spAutoFit/>
          </a:bodyPr>
          <a:lstStyle/>
          <a:p>
            <a:pPr>
              <a:buFont typeface="Monotype Sorts" charset="2"/>
              <a:buNone/>
            </a:pPr>
            <a:r>
              <a:rPr lang="ja-JP" altLang="en-US" sz="2400" u="sng"/>
              <a:t>属性</a:t>
            </a:r>
          </a:p>
          <a:p>
            <a:pPr>
              <a:buFont typeface="Monotype Sorts" charset="2"/>
              <a:buNone/>
            </a:pPr>
            <a:r>
              <a:rPr lang="ja-JP" altLang="en-US" sz="2400"/>
              <a:t>氏名</a:t>
            </a:r>
          </a:p>
          <a:p>
            <a:pPr>
              <a:buFont typeface="Monotype Sorts" charset="2"/>
              <a:buNone/>
            </a:pPr>
            <a:r>
              <a:rPr lang="ja-JP" altLang="en-US" sz="2400"/>
              <a:t>職員</a:t>
            </a:r>
            <a:r>
              <a:rPr lang="en-US" altLang="ja-JP" sz="2400"/>
              <a:t>ID</a:t>
            </a:r>
            <a:r>
              <a:rPr lang="ja-JP" altLang="en-US" sz="2400"/>
              <a:t>番号</a:t>
            </a:r>
          </a:p>
          <a:p>
            <a:pPr>
              <a:buFont typeface="Monotype Sorts" charset="2"/>
              <a:buNone/>
            </a:pPr>
            <a:r>
              <a:rPr lang="ja-JP" altLang="en-US" sz="2400"/>
              <a:t>担当教科</a:t>
            </a:r>
          </a:p>
        </p:txBody>
      </p:sp>
      <p:sp>
        <p:nvSpPr>
          <p:cNvPr id="572422" name="Text Box 6"/>
          <p:cNvSpPr txBox="1">
            <a:spLocks noChangeArrowheads="1"/>
          </p:cNvSpPr>
          <p:nvPr/>
        </p:nvSpPr>
        <p:spPr bwMode="auto">
          <a:xfrm>
            <a:off x="3833813" y="4724400"/>
            <a:ext cx="1500187" cy="1333500"/>
          </a:xfrm>
          <a:prstGeom prst="rect">
            <a:avLst/>
          </a:prstGeom>
          <a:noFill/>
          <a:ln w="9525">
            <a:noFill/>
            <a:miter lim="800000"/>
            <a:headEnd/>
            <a:tailEnd/>
          </a:ln>
          <a:effectLst/>
        </p:spPr>
        <p:txBody>
          <a:bodyPr wrap="none">
            <a:spAutoFit/>
          </a:bodyPr>
          <a:lstStyle/>
          <a:p>
            <a:pPr>
              <a:buFont typeface="Monotype Sorts" charset="2"/>
              <a:buNone/>
            </a:pPr>
            <a:r>
              <a:rPr lang="en-US" altLang="ja-JP" sz="2400"/>
              <a:t>Sue Smith</a:t>
            </a:r>
          </a:p>
          <a:p>
            <a:pPr>
              <a:buFont typeface="Monotype Sorts" charset="2"/>
              <a:buNone/>
            </a:pPr>
            <a:r>
              <a:rPr lang="en-US" altLang="ja-JP" sz="2400"/>
              <a:t>567892</a:t>
            </a:r>
          </a:p>
          <a:p>
            <a:pPr>
              <a:buFont typeface="Monotype Sorts" charset="2"/>
              <a:buNone/>
            </a:pPr>
            <a:r>
              <a:rPr lang="ja-JP" altLang="en-US" sz="2400"/>
              <a:t>数学</a:t>
            </a:r>
          </a:p>
        </p:txBody>
      </p:sp>
      <p:sp>
        <p:nvSpPr>
          <p:cNvPr id="572424" name="Text Box 8"/>
          <p:cNvSpPr txBox="1">
            <a:spLocks noChangeArrowheads="1"/>
          </p:cNvSpPr>
          <p:nvPr/>
        </p:nvSpPr>
        <p:spPr bwMode="auto">
          <a:xfrm>
            <a:off x="6650038" y="4724400"/>
            <a:ext cx="1960562" cy="1333500"/>
          </a:xfrm>
          <a:prstGeom prst="rect">
            <a:avLst/>
          </a:prstGeom>
          <a:noFill/>
          <a:ln w="9525">
            <a:noFill/>
            <a:miter lim="800000"/>
            <a:headEnd/>
            <a:tailEnd/>
          </a:ln>
          <a:effectLst/>
        </p:spPr>
        <p:txBody>
          <a:bodyPr wrap="none">
            <a:spAutoFit/>
          </a:bodyPr>
          <a:lstStyle/>
          <a:p>
            <a:pPr>
              <a:buFont typeface="Monotype Sorts" charset="2"/>
              <a:buNone/>
            </a:pPr>
            <a:r>
              <a:rPr lang="en-US" altLang="ja-JP" sz="2400"/>
              <a:t>George Jones</a:t>
            </a:r>
          </a:p>
          <a:p>
            <a:pPr>
              <a:buFont typeface="Monotype Sorts" charset="2"/>
              <a:buNone/>
            </a:pPr>
            <a:r>
              <a:rPr lang="en-US" altLang="ja-JP" sz="2400"/>
              <a:t>578391</a:t>
            </a:r>
          </a:p>
          <a:p>
            <a:pPr>
              <a:buFont typeface="Monotype Sorts" charset="2"/>
              <a:buNone/>
            </a:pPr>
            <a:r>
              <a:rPr lang="ja-JP" altLang="en-US" sz="2400"/>
              <a:t>生物</a:t>
            </a:r>
          </a:p>
        </p:txBody>
      </p:sp>
      <p:pic>
        <p:nvPicPr>
          <p:cNvPr id="572425" name="Picture 9" descr="D:\Documents and Settings\G_KOJIMA_FUJIO\Application Data\Microsoft\Media Catalog\Downloaded Clips\cl2a\j0106618.wmf"/>
          <p:cNvPicPr>
            <a:picLocks noChangeAspect="1" noChangeArrowheads="1"/>
          </p:cNvPicPr>
          <p:nvPr/>
        </p:nvPicPr>
        <p:blipFill>
          <a:blip r:embed="rId2"/>
          <a:srcRect/>
          <a:stretch>
            <a:fillRect/>
          </a:stretch>
        </p:blipFill>
        <p:spPr bwMode="auto">
          <a:xfrm>
            <a:off x="5849938" y="4346575"/>
            <a:ext cx="703262" cy="1825625"/>
          </a:xfrm>
          <a:prstGeom prst="rect">
            <a:avLst/>
          </a:prstGeom>
          <a:noFill/>
        </p:spPr>
      </p:pic>
      <p:pic>
        <p:nvPicPr>
          <p:cNvPr id="572426" name="Picture 10" descr="D:\Documents and Settings\G_KOJIMA_FUJIO\Application Data\Microsoft\Media Catalog\Downloaded Clips\cl2a\j0106620.wmf"/>
          <p:cNvPicPr>
            <a:picLocks noChangeAspect="1" noChangeArrowheads="1"/>
          </p:cNvPicPr>
          <p:nvPr/>
        </p:nvPicPr>
        <p:blipFill>
          <a:blip r:embed="rId3"/>
          <a:srcRect/>
          <a:stretch>
            <a:fillRect/>
          </a:stretch>
        </p:blipFill>
        <p:spPr bwMode="auto">
          <a:xfrm>
            <a:off x="3048000" y="4343400"/>
            <a:ext cx="614363" cy="1831975"/>
          </a:xfrm>
          <a:prstGeom prst="rect">
            <a:avLst/>
          </a:prstGeom>
          <a:noFill/>
        </p:spPr>
      </p:pic>
      <p:sp>
        <p:nvSpPr>
          <p:cNvPr id="10" name="フッター プレースホルダ 9"/>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62A791A6-A644-457D-AA8F-E0763B80C165}" type="slidenum">
              <a:rPr lang="en-US" altLang="ja-JP"/>
              <a:pPr/>
              <a:t>192</a:t>
            </a:fld>
            <a:endParaRPr lang="en-US" altLang="ja-JP"/>
          </a:p>
        </p:txBody>
      </p:sp>
      <p:sp>
        <p:nvSpPr>
          <p:cNvPr id="574466" name="Rectangle 2"/>
          <p:cNvSpPr>
            <a:spLocks noGrp="1" noChangeArrowheads="1"/>
          </p:cNvSpPr>
          <p:nvPr>
            <p:ph type="title"/>
          </p:nvPr>
        </p:nvSpPr>
        <p:spPr/>
        <p:txBody>
          <a:bodyPr/>
          <a:lstStyle/>
          <a:p>
            <a:r>
              <a:rPr lang="ja-JP" altLang="en-US"/>
              <a:t>属性の表示</a:t>
            </a:r>
          </a:p>
        </p:txBody>
      </p:sp>
      <p:sp>
        <p:nvSpPr>
          <p:cNvPr id="574467" name="Rectangle 3"/>
          <p:cNvSpPr>
            <a:spLocks noGrp="1" noChangeArrowheads="1"/>
          </p:cNvSpPr>
          <p:nvPr>
            <p:ph type="body" idx="1"/>
          </p:nvPr>
        </p:nvSpPr>
        <p:spPr>
          <a:xfrm>
            <a:off x="457200" y="1885950"/>
            <a:ext cx="8178800" cy="1238250"/>
          </a:xfrm>
        </p:spPr>
        <p:txBody>
          <a:bodyPr/>
          <a:lstStyle/>
          <a:p>
            <a:r>
              <a:rPr lang="ja-JP" altLang="en-US"/>
              <a:t>属性はクラスの二つ目のコンパートメントに表示</a:t>
            </a:r>
          </a:p>
        </p:txBody>
      </p:sp>
      <p:pic>
        <p:nvPicPr>
          <p:cNvPr id="574468" name="Picture 4"/>
          <p:cNvPicPr>
            <a:picLocks noChangeAspect="1" noChangeArrowheads="1"/>
          </p:cNvPicPr>
          <p:nvPr/>
        </p:nvPicPr>
        <p:blipFill>
          <a:blip r:embed="rId2"/>
          <a:srcRect/>
          <a:stretch>
            <a:fillRect/>
          </a:stretch>
        </p:blipFill>
        <p:spPr bwMode="auto">
          <a:xfrm>
            <a:off x="3581400" y="3200400"/>
            <a:ext cx="1533525" cy="2819400"/>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83B3C341-A427-4E65-93DE-515ABE0A3DAD}" type="slidenum">
              <a:rPr lang="en-US" altLang="ja-JP"/>
              <a:pPr/>
              <a:t>193</a:t>
            </a:fld>
            <a:endParaRPr lang="en-US" altLang="ja-JP"/>
          </a:p>
        </p:txBody>
      </p:sp>
      <p:sp>
        <p:nvSpPr>
          <p:cNvPr id="560130" name="Rectangle 2"/>
          <p:cNvSpPr>
            <a:spLocks noGrp="1" noChangeArrowheads="1"/>
          </p:cNvSpPr>
          <p:nvPr>
            <p:ph type="title"/>
          </p:nvPr>
        </p:nvSpPr>
        <p:spPr/>
        <p:txBody>
          <a:bodyPr/>
          <a:lstStyle/>
          <a:p>
            <a:r>
              <a:rPr lang="ja-JP" altLang="en-US"/>
              <a:t>操作</a:t>
            </a:r>
          </a:p>
        </p:txBody>
      </p:sp>
      <p:sp>
        <p:nvSpPr>
          <p:cNvPr id="560131" name="Rectangle 3"/>
          <p:cNvSpPr>
            <a:spLocks noGrp="1" noChangeArrowheads="1"/>
          </p:cNvSpPr>
          <p:nvPr>
            <p:ph type="body" idx="1"/>
          </p:nvPr>
        </p:nvSpPr>
        <p:spPr/>
        <p:txBody>
          <a:bodyPr/>
          <a:lstStyle/>
          <a:p>
            <a:r>
              <a:rPr lang="ja-JP" altLang="en-US" sz="2800"/>
              <a:t>クラスに属するオブジェクトの振舞いを定義</a:t>
            </a:r>
          </a:p>
          <a:p>
            <a:pPr lvl="1"/>
            <a:r>
              <a:rPr lang="ja-JP" altLang="en-US" sz="2400"/>
              <a:t>責務 </a:t>
            </a:r>
            <a:r>
              <a:rPr lang="en-US" altLang="ja-JP" sz="2400"/>
              <a:t>(responsibility) </a:t>
            </a:r>
            <a:r>
              <a:rPr lang="ja-JP" altLang="en-US" sz="2400"/>
              <a:t>の集合</a:t>
            </a:r>
          </a:p>
          <a:p>
            <a:r>
              <a:rPr lang="ja-JP" altLang="en-US" sz="2800"/>
              <a:t>クラスの持つ責務は，操作 </a:t>
            </a:r>
            <a:r>
              <a:rPr lang="en-US" altLang="ja-JP" sz="2800"/>
              <a:t>(</a:t>
            </a:r>
            <a:r>
              <a:rPr lang="ja-JP" altLang="en-US" sz="2800"/>
              <a:t>群</a:t>
            </a:r>
            <a:r>
              <a:rPr lang="en-US" altLang="ja-JP" sz="2800"/>
              <a:t>) </a:t>
            </a:r>
            <a:r>
              <a:rPr lang="ja-JP" altLang="en-US" sz="2800"/>
              <a:t>によって実行される</a:t>
            </a:r>
          </a:p>
          <a:p>
            <a:pPr lvl="1"/>
            <a:r>
              <a:rPr lang="ja-JP" altLang="en-US" sz="2400"/>
              <a:t>責務と操作は必ずしも一対一のマッピングではない</a:t>
            </a:r>
          </a:p>
          <a:p>
            <a:pPr lvl="2"/>
            <a:r>
              <a:rPr lang="ja-JP" altLang="en-US" sz="2000"/>
              <a:t>「製品」クラスの責務 － 「価格を提示すること」</a:t>
            </a:r>
          </a:p>
          <a:p>
            <a:pPr lvl="2"/>
            <a:r>
              <a:rPr lang="ja-JP" altLang="en-US" sz="2000"/>
              <a:t>操作 － データベースで必要な情報を検索，価格を計算する</a:t>
            </a:r>
          </a:p>
          <a:p>
            <a:r>
              <a:rPr lang="ja-JP" altLang="en-US" sz="2800"/>
              <a:t>操作は，あるオブジェクトからの要求で起動するサービス</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C8DFCA43-4EC7-4CC5-9B8C-18286EE7973F}" type="slidenum">
              <a:rPr lang="en-US" altLang="ja-JP"/>
              <a:pPr/>
              <a:t>194</a:t>
            </a:fld>
            <a:endParaRPr lang="en-US" altLang="ja-JP"/>
          </a:p>
        </p:txBody>
      </p:sp>
      <p:sp>
        <p:nvSpPr>
          <p:cNvPr id="567298" name="Rectangle 2"/>
          <p:cNvSpPr>
            <a:spLocks noGrp="1" noChangeArrowheads="1"/>
          </p:cNvSpPr>
          <p:nvPr>
            <p:ph type="title"/>
          </p:nvPr>
        </p:nvSpPr>
        <p:spPr/>
        <p:txBody>
          <a:bodyPr/>
          <a:lstStyle/>
          <a:p>
            <a:r>
              <a:rPr lang="ja-JP" altLang="en-US"/>
              <a:t>操作の表示</a:t>
            </a:r>
          </a:p>
        </p:txBody>
      </p:sp>
      <p:sp>
        <p:nvSpPr>
          <p:cNvPr id="567299" name="Rectangle 3"/>
          <p:cNvSpPr>
            <a:spLocks noGrp="1" noChangeArrowheads="1"/>
          </p:cNvSpPr>
          <p:nvPr>
            <p:ph type="body" idx="1"/>
          </p:nvPr>
        </p:nvSpPr>
        <p:spPr>
          <a:xfrm>
            <a:off x="457200" y="1885950"/>
            <a:ext cx="8178800" cy="781050"/>
          </a:xfrm>
        </p:spPr>
        <p:txBody>
          <a:bodyPr/>
          <a:lstStyle/>
          <a:p>
            <a:r>
              <a:rPr lang="ja-JP" altLang="en-US"/>
              <a:t>クラスの三つ目のコンパートメントに表示</a:t>
            </a:r>
          </a:p>
        </p:txBody>
      </p:sp>
      <p:pic>
        <p:nvPicPr>
          <p:cNvPr id="567300" name="Picture 4"/>
          <p:cNvPicPr>
            <a:picLocks noChangeAspect="1" noChangeArrowheads="1"/>
          </p:cNvPicPr>
          <p:nvPr/>
        </p:nvPicPr>
        <p:blipFill>
          <a:blip r:embed="rId2"/>
          <a:srcRect/>
          <a:stretch>
            <a:fillRect/>
          </a:stretch>
        </p:blipFill>
        <p:spPr bwMode="auto">
          <a:xfrm>
            <a:off x="990600" y="3048000"/>
            <a:ext cx="7315200" cy="2803525"/>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スライド番号プレースホルダ 5"/>
          <p:cNvSpPr>
            <a:spLocks noGrp="1"/>
          </p:cNvSpPr>
          <p:nvPr>
            <p:ph type="sldNum" sz="quarter" idx="12"/>
          </p:nvPr>
        </p:nvSpPr>
        <p:spPr/>
        <p:txBody>
          <a:bodyPr/>
          <a:lstStyle/>
          <a:p>
            <a:fld id="{61C59C00-ED0E-4850-92A0-A65BB3572E5E}" type="slidenum">
              <a:rPr lang="en-US" altLang="ja-JP"/>
              <a:pPr/>
              <a:t>195</a:t>
            </a:fld>
            <a:endParaRPr lang="en-US" altLang="ja-JP"/>
          </a:p>
        </p:txBody>
      </p:sp>
      <p:sp>
        <p:nvSpPr>
          <p:cNvPr id="527362" name="Rectangle 2"/>
          <p:cNvSpPr>
            <a:spLocks noGrp="1" noChangeArrowheads="1"/>
          </p:cNvSpPr>
          <p:nvPr>
            <p:ph type="title"/>
          </p:nvPr>
        </p:nvSpPr>
        <p:spPr/>
        <p:txBody>
          <a:bodyPr/>
          <a:lstStyle/>
          <a:p>
            <a:r>
              <a:rPr lang="ja-JP" altLang="en-US"/>
              <a:t>関連</a:t>
            </a:r>
          </a:p>
        </p:txBody>
      </p:sp>
      <p:sp>
        <p:nvSpPr>
          <p:cNvPr id="527363" name="Rectangle 3"/>
          <p:cNvSpPr>
            <a:spLocks noGrp="1" noChangeArrowheads="1"/>
          </p:cNvSpPr>
          <p:nvPr>
            <p:ph type="body" idx="1"/>
          </p:nvPr>
        </p:nvSpPr>
        <p:spPr>
          <a:xfrm>
            <a:off x="457200" y="1885950"/>
            <a:ext cx="8178800" cy="2914650"/>
          </a:xfrm>
        </p:spPr>
        <p:txBody>
          <a:bodyPr/>
          <a:lstStyle/>
          <a:p>
            <a:r>
              <a:rPr lang="ja-JP" altLang="en-US" sz="2800"/>
              <a:t>クラスとクラスの間の双方向の意味的な接続</a:t>
            </a:r>
          </a:p>
          <a:p>
            <a:pPr lvl="1"/>
            <a:r>
              <a:rPr lang="ja-JP" altLang="en-US" sz="2400"/>
              <a:t>オブジェクト同士の間にリンクがあることを意味する</a:t>
            </a:r>
          </a:p>
          <a:p>
            <a:r>
              <a:rPr lang="ja-JP" altLang="en-US" sz="2800"/>
              <a:t>クラス図では，関連したクラスを接続する線分で表す</a:t>
            </a:r>
          </a:p>
          <a:p>
            <a:r>
              <a:rPr lang="ja-JP" altLang="en-US" sz="2800"/>
              <a:t>データはリンクを通って片方向または双方向に流れる</a:t>
            </a:r>
          </a:p>
        </p:txBody>
      </p:sp>
      <p:pic>
        <p:nvPicPr>
          <p:cNvPr id="527364" name="Picture 4"/>
          <p:cNvPicPr>
            <a:picLocks noChangeAspect="1" noChangeArrowheads="1"/>
          </p:cNvPicPr>
          <p:nvPr/>
        </p:nvPicPr>
        <p:blipFill>
          <a:blip r:embed="rId2"/>
          <a:srcRect/>
          <a:stretch>
            <a:fillRect/>
          </a:stretch>
        </p:blipFill>
        <p:spPr bwMode="auto">
          <a:xfrm>
            <a:off x="1371600" y="4800600"/>
            <a:ext cx="2895600" cy="1246188"/>
          </a:xfrm>
          <a:prstGeom prst="rect">
            <a:avLst/>
          </a:prstGeom>
          <a:noFill/>
          <a:ln w="9525">
            <a:noFill/>
            <a:miter lim="800000"/>
            <a:headEnd/>
            <a:tailEnd/>
          </a:ln>
          <a:effectLst/>
        </p:spPr>
      </p:pic>
      <p:pic>
        <p:nvPicPr>
          <p:cNvPr id="527365" name="Picture 5"/>
          <p:cNvPicPr>
            <a:picLocks noChangeAspect="1" noChangeArrowheads="1"/>
          </p:cNvPicPr>
          <p:nvPr/>
        </p:nvPicPr>
        <p:blipFill>
          <a:blip r:embed="rId3"/>
          <a:srcRect/>
          <a:stretch>
            <a:fillRect/>
          </a:stretch>
        </p:blipFill>
        <p:spPr bwMode="auto">
          <a:xfrm>
            <a:off x="4953000" y="4800600"/>
            <a:ext cx="2667000" cy="1146175"/>
          </a:xfrm>
          <a:prstGeom prst="rect">
            <a:avLst/>
          </a:prstGeom>
          <a:noFill/>
          <a:ln w="9525">
            <a:noFill/>
            <a:miter lim="800000"/>
            <a:headEnd/>
            <a:tailEnd/>
          </a:ln>
          <a:effectLst/>
        </p:spPr>
      </p:pic>
      <p:sp>
        <p:nvSpPr>
          <p:cNvPr id="527366" name="Line 6"/>
          <p:cNvSpPr>
            <a:spLocks noChangeShapeType="1"/>
          </p:cNvSpPr>
          <p:nvPr/>
        </p:nvSpPr>
        <p:spPr bwMode="auto">
          <a:xfrm>
            <a:off x="3962400" y="5334000"/>
            <a:ext cx="1600200" cy="0"/>
          </a:xfrm>
          <a:prstGeom prst="line">
            <a:avLst/>
          </a:prstGeom>
          <a:noFill/>
          <a:ln w="9525">
            <a:solidFill>
              <a:schemeClr val="tx1"/>
            </a:solidFill>
            <a:round/>
            <a:headEnd/>
            <a:tailEnd/>
          </a:ln>
          <a:effectLst/>
        </p:spPr>
        <p:txBody>
          <a:bodyPr/>
          <a:lstStyle/>
          <a:p>
            <a:endParaRPr lang="ja-JP" altLang="en-US"/>
          </a:p>
        </p:txBody>
      </p:sp>
      <p:sp>
        <p:nvSpPr>
          <p:cNvPr id="8" name="フッター プレースホルダ 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スライド番号プレースホルダ 5"/>
          <p:cNvSpPr>
            <a:spLocks noGrp="1"/>
          </p:cNvSpPr>
          <p:nvPr>
            <p:ph type="sldNum" sz="quarter" idx="12"/>
          </p:nvPr>
        </p:nvSpPr>
        <p:spPr/>
        <p:txBody>
          <a:bodyPr/>
          <a:lstStyle/>
          <a:p>
            <a:fld id="{A187D91D-4BB8-484D-99C6-3A04F8D5510C}" type="slidenum">
              <a:rPr lang="en-US" altLang="ja-JP"/>
              <a:pPr/>
              <a:t>196</a:t>
            </a:fld>
            <a:endParaRPr lang="en-US" altLang="ja-JP"/>
          </a:p>
        </p:txBody>
      </p:sp>
      <p:sp>
        <p:nvSpPr>
          <p:cNvPr id="529410" name="Rectangle 2"/>
          <p:cNvSpPr>
            <a:spLocks noGrp="1" noChangeArrowheads="1"/>
          </p:cNvSpPr>
          <p:nvPr>
            <p:ph type="title"/>
          </p:nvPr>
        </p:nvSpPr>
        <p:spPr/>
        <p:txBody>
          <a:bodyPr/>
          <a:lstStyle/>
          <a:p>
            <a:r>
              <a:rPr lang="ja-JP" altLang="en-US"/>
              <a:t>関連のネーミング</a:t>
            </a:r>
          </a:p>
        </p:txBody>
      </p:sp>
      <p:sp>
        <p:nvSpPr>
          <p:cNvPr id="529411" name="Rectangle 3"/>
          <p:cNvSpPr>
            <a:spLocks noGrp="1" noChangeArrowheads="1"/>
          </p:cNvSpPr>
          <p:nvPr>
            <p:ph type="body" idx="1"/>
          </p:nvPr>
        </p:nvSpPr>
        <p:spPr/>
        <p:txBody>
          <a:bodyPr/>
          <a:lstStyle/>
          <a:p>
            <a:r>
              <a:rPr lang="ja-JP" altLang="en-US"/>
              <a:t>意味を明らかにするため，関連に名前が付けられる</a:t>
            </a:r>
          </a:p>
          <a:p>
            <a:r>
              <a:rPr lang="ja-JP" altLang="en-US"/>
              <a:t>関連の名前は，関連の線に沿ったラベルで表す</a:t>
            </a:r>
          </a:p>
          <a:p>
            <a:r>
              <a:rPr lang="ja-JP" altLang="en-US"/>
              <a:t>通常，動詞か動詞句</a:t>
            </a:r>
          </a:p>
        </p:txBody>
      </p:sp>
      <p:pic>
        <p:nvPicPr>
          <p:cNvPr id="529412" name="Picture 4"/>
          <p:cNvPicPr>
            <a:picLocks noChangeAspect="1" noChangeArrowheads="1"/>
          </p:cNvPicPr>
          <p:nvPr/>
        </p:nvPicPr>
        <p:blipFill>
          <a:blip r:embed="rId2"/>
          <a:srcRect/>
          <a:stretch>
            <a:fillRect/>
          </a:stretch>
        </p:blipFill>
        <p:spPr bwMode="auto">
          <a:xfrm>
            <a:off x="1371600" y="4800600"/>
            <a:ext cx="2895600" cy="1246188"/>
          </a:xfrm>
          <a:prstGeom prst="rect">
            <a:avLst/>
          </a:prstGeom>
          <a:noFill/>
          <a:ln w="9525">
            <a:noFill/>
            <a:miter lim="800000"/>
            <a:headEnd/>
            <a:tailEnd/>
          </a:ln>
          <a:effectLst/>
        </p:spPr>
      </p:pic>
      <p:pic>
        <p:nvPicPr>
          <p:cNvPr id="529413" name="Picture 5"/>
          <p:cNvPicPr>
            <a:picLocks noChangeAspect="1" noChangeArrowheads="1"/>
          </p:cNvPicPr>
          <p:nvPr/>
        </p:nvPicPr>
        <p:blipFill>
          <a:blip r:embed="rId3"/>
          <a:srcRect/>
          <a:stretch>
            <a:fillRect/>
          </a:stretch>
        </p:blipFill>
        <p:spPr bwMode="auto">
          <a:xfrm>
            <a:off x="4953000" y="4800600"/>
            <a:ext cx="2667000" cy="1146175"/>
          </a:xfrm>
          <a:prstGeom prst="rect">
            <a:avLst/>
          </a:prstGeom>
          <a:noFill/>
          <a:ln w="9525">
            <a:noFill/>
            <a:miter lim="800000"/>
            <a:headEnd/>
            <a:tailEnd/>
          </a:ln>
          <a:effectLst/>
        </p:spPr>
      </p:pic>
      <p:sp>
        <p:nvSpPr>
          <p:cNvPr id="529414" name="Line 6"/>
          <p:cNvSpPr>
            <a:spLocks noChangeShapeType="1"/>
          </p:cNvSpPr>
          <p:nvPr/>
        </p:nvSpPr>
        <p:spPr bwMode="auto">
          <a:xfrm>
            <a:off x="3962400" y="5334000"/>
            <a:ext cx="1600200" cy="0"/>
          </a:xfrm>
          <a:prstGeom prst="line">
            <a:avLst/>
          </a:prstGeom>
          <a:noFill/>
          <a:ln w="9525">
            <a:solidFill>
              <a:schemeClr val="tx1"/>
            </a:solidFill>
            <a:round/>
            <a:headEnd/>
            <a:tailEnd/>
          </a:ln>
          <a:effectLst/>
        </p:spPr>
        <p:txBody>
          <a:bodyPr/>
          <a:lstStyle/>
          <a:p>
            <a:endParaRPr lang="ja-JP" altLang="en-US"/>
          </a:p>
        </p:txBody>
      </p:sp>
      <p:sp>
        <p:nvSpPr>
          <p:cNvPr id="529415" name="Text Box 7"/>
          <p:cNvSpPr txBox="1">
            <a:spLocks noChangeArrowheads="1"/>
          </p:cNvSpPr>
          <p:nvPr/>
        </p:nvSpPr>
        <p:spPr bwMode="auto">
          <a:xfrm>
            <a:off x="4191000" y="4860925"/>
            <a:ext cx="1155700" cy="396875"/>
          </a:xfrm>
          <a:prstGeom prst="rect">
            <a:avLst/>
          </a:prstGeom>
          <a:noFill/>
          <a:ln w="9525">
            <a:noFill/>
            <a:miter lim="800000"/>
            <a:headEnd/>
            <a:tailEnd/>
          </a:ln>
          <a:effectLst/>
        </p:spPr>
        <p:txBody>
          <a:bodyPr wrap="none">
            <a:spAutoFit/>
          </a:bodyPr>
          <a:lstStyle/>
          <a:p>
            <a:pPr>
              <a:buFont typeface="Monotype Sorts" charset="2"/>
              <a:buNone/>
            </a:pPr>
            <a:r>
              <a:rPr lang="ja-JP" altLang="en-US" i="1"/>
              <a:t>制御する</a:t>
            </a:r>
          </a:p>
        </p:txBody>
      </p:sp>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F5A6292E-3525-49CA-93A2-9C7FF495F6E1}" type="slidenum">
              <a:rPr lang="en-US" altLang="ja-JP"/>
              <a:pPr/>
              <a:t>197</a:t>
            </a:fld>
            <a:endParaRPr lang="en-US" altLang="ja-JP"/>
          </a:p>
        </p:txBody>
      </p:sp>
      <p:sp>
        <p:nvSpPr>
          <p:cNvPr id="530434" name="Rectangle 2"/>
          <p:cNvSpPr>
            <a:spLocks noGrp="1" noChangeArrowheads="1"/>
          </p:cNvSpPr>
          <p:nvPr>
            <p:ph type="title"/>
          </p:nvPr>
        </p:nvSpPr>
        <p:spPr/>
        <p:txBody>
          <a:bodyPr/>
          <a:lstStyle/>
          <a:p>
            <a:r>
              <a:rPr lang="ja-JP" altLang="en-US"/>
              <a:t>役割</a:t>
            </a:r>
          </a:p>
        </p:txBody>
      </p:sp>
      <p:sp>
        <p:nvSpPr>
          <p:cNvPr id="530435" name="Rectangle 3"/>
          <p:cNvSpPr>
            <a:spLocks noGrp="1" noChangeArrowheads="1"/>
          </p:cNvSpPr>
          <p:nvPr>
            <p:ph type="body" idx="1"/>
          </p:nvPr>
        </p:nvSpPr>
        <p:spPr>
          <a:xfrm>
            <a:off x="457200" y="1885950"/>
            <a:ext cx="8178800" cy="2686050"/>
          </a:xfrm>
        </p:spPr>
        <p:txBody>
          <a:bodyPr/>
          <a:lstStyle/>
          <a:p>
            <a:pPr>
              <a:lnSpc>
                <a:spcPct val="90000"/>
              </a:lnSpc>
            </a:pPr>
            <a:r>
              <a:rPr lang="ja-JP" altLang="en-US" sz="2800"/>
              <a:t>あるクラスが他のクラスと関連する目的，立場または能力を示す</a:t>
            </a:r>
          </a:p>
          <a:p>
            <a:pPr>
              <a:lnSpc>
                <a:spcPct val="90000"/>
              </a:lnSpc>
            </a:pPr>
            <a:r>
              <a:rPr lang="ja-JP" altLang="en-US" sz="2800"/>
              <a:t>名詞または名詞句</a:t>
            </a:r>
          </a:p>
          <a:p>
            <a:pPr>
              <a:lnSpc>
                <a:spcPct val="90000"/>
              </a:lnSpc>
            </a:pPr>
            <a:r>
              <a:rPr lang="ja-JP" altLang="en-US" sz="2800"/>
              <a:t>関連の線に沿って，修飾されるクラスの近くに</a:t>
            </a:r>
          </a:p>
          <a:p>
            <a:pPr lvl="1">
              <a:lnSpc>
                <a:spcPct val="90000"/>
              </a:lnSpc>
            </a:pPr>
            <a:r>
              <a:rPr lang="ja-JP" altLang="en-US" sz="2400"/>
              <a:t>関連の一方または両方の端に付けられる</a:t>
            </a:r>
          </a:p>
          <a:p>
            <a:pPr lvl="1">
              <a:lnSpc>
                <a:spcPct val="90000"/>
              </a:lnSpc>
            </a:pPr>
            <a:r>
              <a:rPr lang="ja-JP" altLang="en-US" sz="2400"/>
              <a:t>役割名を付ける場合は関連名は付けないことも多い</a:t>
            </a:r>
          </a:p>
        </p:txBody>
      </p:sp>
      <p:pic>
        <p:nvPicPr>
          <p:cNvPr id="530441" name="Picture 9"/>
          <p:cNvPicPr>
            <a:picLocks noChangeAspect="1" noChangeArrowheads="1"/>
          </p:cNvPicPr>
          <p:nvPr/>
        </p:nvPicPr>
        <p:blipFill>
          <a:blip r:embed="rId2"/>
          <a:srcRect/>
          <a:stretch>
            <a:fillRect/>
          </a:stretch>
        </p:blipFill>
        <p:spPr bwMode="auto">
          <a:xfrm>
            <a:off x="457200" y="4800600"/>
            <a:ext cx="8229600" cy="1147763"/>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0C3C2506-1EFC-4FE6-90DB-7B1FEECEF3CC}" type="slidenum">
              <a:rPr lang="en-US" altLang="ja-JP"/>
              <a:pPr/>
              <a:t>198</a:t>
            </a:fld>
            <a:endParaRPr lang="en-US" altLang="ja-JP"/>
          </a:p>
        </p:txBody>
      </p:sp>
      <p:sp>
        <p:nvSpPr>
          <p:cNvPr id="533506" name="Rectangle 2"/>
          <p:cNvSpPr>
            <a:spLocks noGrp="1" noChangeArrowheads="1"/>
          </p:cNvSpPr>
          <p:nvPr>
            <p:ph type="title"/>
          </p:nvPr>
        </p:nvSpPr>
        <p:spPr/>
        <p:txBody>
          <a:bodyPr/>
          <a:lstStyle/>
          <a:p>
            <a:r>
              <a:rPr lang="ja-JP" altLang="en-US"/>
              <a:t>関連の多重度</a:t>
            </a:r>
          </a:p>
        </p:txBody>
      </p:sp>
      <p:sp>
        <p:nvSpPr>
          <p:cNvPr id="533507" name="Rectangle 3"/>
          <p:cNvSpPr>
            <a:spLocks noGrp="1" noChangeArrowheads="1"/>
          </p:cNvSpPr>
          <p:nvPr>
            <p:ph type="body" idx="1"/>
          </p:nvPr>
        </p:nvSpPr>
        <p:spPr>
          <a:xfrm>
            <a:off x="457200" y="1885950"/>
            <a:ext cx="8178800" cy="2762250"/>
          </a:xfrm>
        </p:spPr>
        <p:txBody>
          <a:bodyPr/>
          <a:lstStyle/>
          <a:p>
            <a:r>
              <a:rPr lang="ja-JP" altLang="en-US" sz="2800"/>
              <a:t>あるクラスの一つのインスタンスが，もう一つのクラスのいくつのインスタンスと関係するか</a:t>
            </a:r>
          </a:p>
          <a:p>
            <a:r>
              <a:rPr lang="ja-JP" altLang="en-US" sz="2800"/>
              <a:t>関連ごとの両端に多重度が必要</a:t>
            </a:r>
          </a:p>
          <a:p>
            <a:pPr lvl="1"/>
            <a:r>
              <a:rPr lang="ja-JP" altLang="en-US" sz="2400"/>
              <a:t>人の各インスタンスは，複数の学課を教えることがある </a:t>
            </a:r>
            <a:r>
              <a:rPr lang="en-US" altLang="ja-JP" sz="2400"/>
              <a:t>(0 </a:t>
            </a:r>
            <a:r>
              <a:rPr lang="ja-JP" altLang="en-US" sz="2400"/>
              <a:t>以上</a:t>
            </a:r>
            <a:r>
              <a:rPr lang="en-US" altLang="ja-JP" sz="2400"/>
              <a:t>)</a:t>
            </a:r>
          </a:p>
          <a:p>
            <a:pPr lvl="1"/>
            <a:r>
              <a:rPr lang="ja-JP" altLang="en-US" sz="2400"/>
              <a:t>学課の各インスタンスに対し，必ず一人の人が教える</a:t>
            </a:r>
          </a:p>
        </p:txBody>
      </p:sp>
      <p:pic>
        <p:nvPicPr>
          <p:cNvPr id="533508" name="Picture 4"/>
          <p:cNvPicPr>
            <a:picLocks noChangeAspect="1" noChangeArrowheads="1"/>
          </p:cNvPicPr>
          <p:nvPr/>
        </p:nvPicPr>
        <p:blipFill>
          <a:blip r:embed="rId2"/>
          <a:srcRect/>
          <a:stretch>
            <a:fillRect/>
          </a:stretch>
        </p:blipFill>
        <p:spPr bwMode="auto">
          <a:xfrm>
            <a:off x="838200" y="4953000"/>
            <a:ext cx="7772400" cy="1323975"/>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スライド番号プレースホルダ 5"/>
          <p:cNvSpPr>
            <a:spLocks noGrp="1"/>
          </p:cNvSpPr>
          <p:nvPr>
            <p:ph type="sldNum" sz="quarter" idx="12"/>
          </p:nvPr>
        </p:nvSpPr>
        <p:spPr/>
        <p:txBody>
          <a:bodyPr/>
          <a:lstStyle/>
          <a:p>
            <a:fld id="{842A4A10-35EC-4D38-A9CF-CCC0AFDE7F5D}" type="slidenum">
              <a:rPr lang="en-US" altLang="ja-JP"/>
              <a:pPr/>
              <a:t>199</a:t>
            </a:fld>
            <a:endParaRPr lang="en-US" altLang="ja-JP"/>
          </a:p>
        </p:txBody>
      </p:sp>
      <p:sp>
        <p:nvSpPr>
          <p:cNvPr id="534530" name="Rectangle 2"/>
          <p:cNvSpPr>
            <a:spLocks noGrp="1" noChangeArrowheads="1"/>
          </p:cNvSpPr>
          <p:nvPr>
            <p:ph type="title"/>
          </p:nvPr>
        </p:nvSpPr>
        <p:spPr/>
        <p:txBody>
          <a:bodyPr/>
          <a:lstStyle/>
          <a:p>
            <a:r>
              <a:rPr lang="ja-JP" altLang="en-US"/>
              <a:t>多重度表記</a:t>
            </a:r>
          </a:p>
        </p:txBody>
      </p:sp>
      <p:sp>
        <p:nvSpPr>
          <p:cNvPr id="534531" name="Rectangle 3"/>
          <p:cNvSpPr>
            <a:spLocks noGrp="1" noChangeArrowheads="1"/>
          </p:cNvSpPr>
          <p:nvPr>
            <p:ph type="body" idx="1"/>
          </p:nvPr>
        </p:nvSpPr>
        <p:spPr>
          <a:xfrm>
            <a:off x="457200" y="1885950"/>
            <a:ext cx="8178800" cy="1619250"/>
          </a:xfrm>
        </p:spPr>
        <p:txBody>
          <a:bodyPr/>
          <a:lstStyle/>
          <a:p>
            <a:r>
              <a:rPr lang="ja-JP" altLang="en-US"/>
              <a:t>関連は，それぞれの端に多重どの情報を持つ</a:t>
            </a:r>
          </a:p>
          <a:p>
            <a:pPr lvl="1"/>
            <a:r>
              <a:rPr lang="ja-JP" altLang="en-US"/>
              <a:t>関係に参加しているオブジェクトの数</a:t>
            </a:r>
          </a:p>
        </p:txBody>
      </p:sp>
      <p:sp>
        <p:nvSpPr>
          <p:cNvPr id="534532" name="Line 4"/>
          <p:cNvSpPr>
            <a:spLocks noChangeShapeType="1"/>
          </p:cNvSpPr>
          <p:nvPr/>
        </p:nvSpPr>
        <p:spPr bwMode="auto">
          <a:xfrm>
            <a:off x="3794125" y="3662363"/>
            <a:ext cx="2895600" cy="0"/>
          </a:xfrm>
          <a:prstGeom prst="line">
            <a:avLst/>
          </a:prstGeom>
          <a:noFill/>
          <a:ln w="9525">
            <a:solidFill>
              <a:schemeClr val="tx1"/>
            </a:solidFill>
            <a:round/>
            <a:headEnd/>
            <a:tailEnd/>
          </a:ln>
          <a:effectLst/>
        </p:spPr>
        <p:txBody>
          <a:bodyPr/>
          <a:lstStyle/>
          <a:p>
            <a:endParaRPr lang="ja-JP" altLang="en-US"/>
          </a:p>
        </p:txBody>
      </p:sp>
      <p:sp>
        <p:nvSpPr>
          <p:cNvPr id="534533" name="Text Box 5"/>
          <p:cNvSpPr txBox="1">
            <a:spLocks noChangeArrowheads="1"/>
          </p:cNvSpPr>
          <p:nvPr/>
        </p:nvSpPr>
        <p:spPr bwMode="auto">
          <a:xfrm>
            <a:off x="1949450" y="3505200"/>
            <a:ext cx="1625600" cy="457200"/>
          </a:xfrm>
          <a:prstGeom prst="rect">
            <a:avLst/>
          </a:prstGeom>
          <a:noFill/>
          <a:ln w="9525">
            <a:noFill/>
            <a:miter lim="800000"/>
            <a:headEnd/>
            <a:tailEnd/>
          </a:ln>
          <a:effectLst/>
        </p:spPr>
        <p:txBody>
          <a:bodyPr wrap="none">
            <a:spAutoFit/>
          </a:bodyPr>
          <a:lstStyle/>
          <a:p>
            <a:pPr>
              <a:buFont typeface="Monotype Sorts" charset="2"/>
              <a:buNone/>
            </a:pPr>
            <a:r>
              <a:rPr lang="ja-JP" altLang="en-US" sz="2400"/>
              <a:t>多 </a:t>
            </a:r>
            <a:r>
              <a:rPr lang="en-US" altLang="ja-JP" sz="2400"/>
              <a:t>(0 </a:t>
            </a:r>
            <a:r>
              <a:rPr lang="ja-JP" altLang="en-US" sz="2400"/>
              <a:t>以上</a:t>
            </a:r>
            <a:r>
              <a:rPr lang="en-US" altLang="ja-JP" sz="2400"/>
              <a:t>)</a:t>
            </a:r>
          </a:p>
        </p:txBody>
      </p:sp>
      <p:sp>
        <p:nvSpPr>
          <p:cNvPr id="534534" name="Text Box 6"/>
          <p:cNvSpPr txBox="1">
            <a:spLocks noChangeArrowheads="1"/>
          </p:cNvSpPr>
          <p:nvPr/>
        </p:nvSpPr>
        <p:spPr bwMode="auto">
          <a:xfrm>
            <a:off x="3787775" y="3581400"/>
            <a:ext cx="3111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a:t>
            </a:r>
          </a:p>
        </p:txBody>
      </p:sp>
      <p:sp>
        <p:nvSpPr>
          <p:cNvPr id="534535" name="Line 7"/>
          <p:cNvSpPr>
            <a:spLocks noChangeShapeType="1"/>
          </p:cNvSpPr>
          <p:nvPr/>
        </p:nvSpPr>
        <p:spPr bwMode="auto">
          <a:xfrm>
            <a:off x="3794125" y="4038600"/>
            <a:ext cx="2895600" cy="0"/>
          </a:xfrm>
          <a:prstGeom prst="line">
            <a:avLst/>
          </a:prstGeom>
          <a:noFill/>
          <a:ln w="9525">
            <a:solidFill>
              <a:schemeClr val="tx1"/>
            </a:solidFill>
            <a:round/>
            <a:headEnd/>
            <a:tailEnd/>
          </a:ln>
          <a:effectLst/>
        </p:spPr>
        <p:txBody>
          <a:bodyPr/>
          <a:lstStyle/>
          <a:p>
            <a:endParaRPr lang="ja-JP" altLang="en-US"/>
          </a:p>
        </p:txBody>
      </p:sp>
      <p:sp>
        <p:nvSpPr>
          <p:cNvPr id="534536" name="Text Box 8"/>
          <p:cNvSpPr txBox="1">
            <a:spLocks noChangeArrowheads="1"/>
          </p:cNvSpPr>
          <p:nvPr/>
        </p:nvSpPr>
        <p:spPr bwMode="auto">
          <a:xfrm>
            <a:off x="1949450" y="3886200"/>
            <a:ext cx="1327150" cy="457200"/>
          </a:xfrm>
          <a:prstGeom prst="rect">
            <a:avLst/>
          </a:prstGeom>
          <a:noFill/>
          <a:ln w="9525">
            <a:noFill/>
            <a:miter lim="800000"/>
            <a:headEnd/>
            <a:tailEnd/>
          </a:ln>
          <a:effectLst/>
        </p:spPr>
        <p:txBody>
          <a:bodyPr wrap="none">
            <a:spAutoFit/>
          </a:bodyPr>
          <a:lstStyle/>
          <a:p>
            <a:pPr>
              <a:buFont typeface="Monotype Sorts" charset="2"/>
              <a:buNone/>
            </a:pPr>
            <a:r>
              <a:rPr lang="ja-JP" altLang="en-US" sz="2400"/>
              <a:t>厳密に </a:t>
            </a:r>
            <a:r>
              <a:rPr lang="en-US" altLang="ja-JP" sz="2400"/>
              <a:t>1</a:t>
            </a:r>
          </a:p>
        </p:txBody>
      </p:sp>
      <p:sp>
        <p:nvSpPr>
          <p:cNvPr id="534537" name="Text Box 9"/>
          <p:cNvSpPr txBox="1">
            <a:spLocks noChangeArrowheads="1"/>
          </p:cNvSpPr>
          <p:nvPr/>
        </p:nvSpPr>
        <p:spPr bwMode="auto">
          <a:xfrm>
            <a:off x="3787775" y="3962400"/>
            <a:ext cx="311150"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1</a:t>
            </a:r>
          </a:p>
        </p:txBody>
      </p:sp>
      <p:sp>
        <p:nvSpPr>
          <p:cNvPr id="534538" name="Line 10"/>
          <p:cNvSpPr>
            <a:spLocks noChangeShapeType="1"/>
          </p:cNvSpPr>
          <p:nvPr/>
        </p:nvSpPr>
        <p:spPr bwMode="auto">
          <a:xfrm>
            <a:off x="3794125" y="4495800"/>
            <a:ext cx="2895600" cy="0"/>
          </a:xfrm>
          <a:prstGeom prst="line">
            <a:avLst/>
          </a:prstGeom>
          <a:noFill/>
          <a:ln w="9525">
            <a:solidFill>
              <a:schemeClr val="tx1"/>
            </a:solidFill>
            <a:round/>
            <a:headEnd/>
            <a:tailEnd/>
          </a:ln>
          <a:effectLst/>
        </p:spPr>
        <p:txBody>
          <a:bodyPr/>
          <a:lstStyle/>
          <a:p>
            <a:endParaRPr lang="ja-JP" altLang="en-US"/>
          </a:p>
        </p:txBody>
      </p:sp>
      <p:sp>
        <p:nvSpPr>
          <p:cNvPr id="534539" name="Text Box 11"/>
          <p:cNvSpPr txBox="1">
            <a:spLocks noChangeArrowheads="1"/>
          </p:cNvSpPr>
          <p:nvPr/>
        </p:nvSpPr>
        <p:spPr bwMode="auto">
          <a:xfrm>
            <a:off x="1949450" y="4419600"/>
            <a:ext cx="1039813" cy="457200"/>
          </a:xfrm>
          <a:prstGeom prst="rect">
            <a:avLst/>
          </a:prstGeom>
          <a:noFill/>
          <a:ln w="9525">
            <a:noFill/>
            <a:miter lim="800000"/>
            <a:headEnd/>
            <a:tailEnd/>
          </a:ln>
          <a:effectLst/>
        </p:spPr>
        <p:txBody>
          <a:bodyPr wrap="none">
            <a:spAutoFit/>
          </a:bodyPr>
          <a:lstStyle/>
          <a:p>
            <a:pPr>
              <a:buFont typeface="Monotype Sorts" charset="2"/>
              <a:buNone/>
            </a:pPr>
            <a:r>
              <a:rPr lang="en-US" altLang="ja-JP" sz="2400"/>
              <a:t>0 </a:t>
            </a:r>
            <a:r>
              <a:rPr lang="ja-JP" altLang="en-US" sz="2400"/>
              <a:t>以上</a:t>
            </a:r>
          </a:p>
        </p:txBody>
      </p:sp>
      <p:sp>
        <p:nvSpPr>
          <p:cNvPr id="534540" name="Text Box 12"/>
          <p:cNvSpPr txBox="1">
            <a:spLocks noChangeArrowheads="1"/>
          </p:cNvSpPr>
          <p:nvPr/>
        </p:nvSpPr>
        <p:spPr bwMode="auto">
          <a:xfrm>
            <a:off x="3787775" y="4419600"/>
            <a:ext cx="54292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0..*</a:t>
            </a:r>
          </a:p>
        </p:txBody>
      </p:sp>
      <p:sp>
        <p:nvSpPr>
          <p:cNvPr id="534541" name="Line 13"/>
          <p:cNvSpPr>
            <a:spLocks noChangeShapeType="1"/>
          </p:cNvSpPr>
          <p:nvPr/>
        </p:nvSpPr>
        <p:spPr bwMode="auto">
          <a:xfrm>
            <a:off x="3794125" y="4937125"/>
            <a:ext cx="2895600" cy="0"/>
          </a:xfrm>
          <a:prstGeom prst="line">
            <a:avLst/>
          </a:prstGeom>
          <a:noFill/>
          <a:ln w="9525">
            <a:solidFill>
              <a:schemeClr val="tx1"/>
            </a:solidFill>
            <a:round/>
            <a:headEnd/>
            <a:tailEnd/>
          </a:ln>
          <a:effectLst/>
        </p:spPr>
        <p:txBody>
          <a:bodyPr/>
          <a:lstStyle/>
          <a:p>
            <a:endParaRPr lang="ja-JP" altLang="en-US"/>
          </a:p>
        </p:txBody>
      </p:sp>
      <p:sp>
        <p:nvSpPr>
          <p:cNvPr id="534542" name="Text Box 14"/>
          <p:cNvSpPr txBox="1">
            <a:spLocks noChangeArrowheads="1"/>
          </p:cNvSpPr>
          <p:nvPr/>
        </p:nvSpPr>
        <p:spPr bwMode="auto">
          <a:xfrm>
            <a:off x="1949450" y="4800600"/>
            <a:ext cx="1039813" cy="457200"/>
          </a:xfrm>
          <a:prstGeom prst="rect">
            <a:avLst/>
          </a:prstGeom>
          <a:noFill/>
          <a:ln w="9525">
            <a:noFill/>
            <a:miter lim="800000"/>
            <a:headEnd/>
            <a:tailEnd/>
          </a:ln>
          <a:effectLst/>
        </p:spPr>
        <p:txBody>
          <a:bodyPr wrap="none">
            <a:spAutoFit/>
          </a:bodyPr>
          <a:lstStyle/>
          <a:p>
            <a:pPr>
              <a:buFont typeface="Monotype Sorts" charset="2"/>
              <a:buNone/>
            </a:pPr>
            <a:r>
              <a:rPr lang="en-US" altLang="ja-JP" sz="2400"/>
              <a:t>1 </a:t>
            </a:r>
            <a:r>
              <a:rPr lang="ja-JP" altLang="en-US" sz="2400"/>
              <a:t>以上</a:t>
            </a:r>
          </a:p>
        </p:txBody>
      </p:sp>
      <p:sp>
        <p:nvSpPr>
          <p:cNvPr id="534543" name="Text Box 15"/>
          <p:cNvSpPr txBox="1">
            <a:spLocks noChangeArrowheads="1"/>
          </p:cNvSpPr>
          <p:nvPr/>
        </p:nvSpPr>
        <p:spPr bwMode="auto">
          <a:xfrm>
            <a:off x="3787775" y="4860925"/>
            <a:ext cx="54292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1..*</a:t>
            </a:r>
          </a:p>
        </p:txBody>
      </p:sp>
      <p:sp>
        <p:nvSpPr>
          <p:cNvPr id="534544" name="Line 16"/>
          <p:cNvSpPr>
            <a:spLocks noChangeShapeType="1"/>
          </p:cNvSpPr>
          <p:nvPr/>
        </p:nvSpPr>
        <p:spPr bwMode="auto">
          <a:xfrm>
            <a:off x="3810000" y="5334000"/>
            <a:ext cx="2895600" cy="0"/>
          </a:xfrm>
          <a:prstGeom prst="line">
            <a:avLst/>
          </a:prstGeom>
          <a:noFill/>
          <a:ln w="9525">
            <a:solidFill>
              <a:schemeClr val="tx1"/>
            </a:solidFill>
            <a:round/>
            <a:headEnd/>
            <a:tailEnd/>
          </a:ln>
          <a:effectLst/>
        </p:spPr>
        <p:txBody>
          <a:bodyPr/>
          <a:lstStyle/>
          <a:p>
            <a:endParaRPr lang="ja-JP" altLang="en-US"/>
          </a:p>
        </p:txBody>
      </p:sp>
      <p:sp>
        <p:nvSpPr>
          <p:cNvPr id="534545" name="Text Box 17"/>
          <p:cNvSpPr txBox="1">
            <a:spLocks noChangeArrowheads="1"/>
          </p:cNvSpPr>
          <p:nvPr/>
        </p:nvSpPr>
        <p:spPr bwMode="auto">
          <a:xfrm>
            <a:off x="1965325" y="5257800"/>
            <a:ext cx="981075" cy="457200"/>
          </a:xfrm>
          <a:prstGeom prst="rect">
            <a:avLst/>
          </a:prstGeom>
          <a:noFill/>
          <a:ln w="9525">
            <a:noFill/>
            <a:miter lim="800000"/>
            <a:headEnd/>
            <a:tailEnd/>
          </a:ln>
          <a:effectLst/>
        </p:spPr>
        <p:txBody>
          <a:bodyPr wrap="none">
            <a:spAutoFit/>
          </a:bodyPr>
          <a:lstStyle/>
          <a:p>
            <a:pPr>
              <a:buFont typeface="Monotype Sorts" charset="2"/>
              <a:buNone/>
            </a:pPr>
            <a:r>
              <a:rPr lang="en-US" altLang="ja-JP" sz="2400"/>
              <a:t>0 </a:t>
            </a:r>
            <a:r>
              <a:rPr lang="ja-JP" altLang="en-US" sz="2400"/>
              <a:t>か </a:t>
            </a:r>
            <a:r>
              <a:rPr lang="en-US" altLang="ja-JP" sz="2400"/>
              <a:t>1</a:t>
            </a:r>
          </a:p>
        </p:txBody>
      </p:sp>
      <p:sp>
        <p:nvSpPr>
          <p:cNvPr id="534546" name="Text Box 18"/>
          <p:cNvSpPr txBox="1">
            <a:spLocks noChangeArrowheads="1"/>
          </p:cNvSpPr>
          <p:nvPr/>
        </p:nvSpPr>
        <p:spPr bwMode="auto">
          <a:xfrm>
            <a:off x="3803650" y="5257800"/>
            <a:ext cx="54292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0..1</a:t>
            </a:r>
          </a:p>
        </p:txBody>
      </p:sp>
      <p:sp>
        <p:nvSpPr>
          <p:cNvPr id="534547" name="Line 19"/>
          <p:cNvSpPr>
            <a:spLocks noChangeShapeType="1"/>
          </p:cNvSpPr>
          <p:nvPr/>
        </p:nvSpPr>
        <p:spPr bwMode="auto">
          <a:xfrm>
            <a:off x="3810000" y="5764213"/>
            <a:ext cx="2895600" cy="0"/>
          </a:xfrm>
          <a:prstGeom prst="line">
            <a:avLst/>
          </a:prstGeom>
          <a:noFill/>
          <a:ln w="9525">
            <a:solidFill>
              <a:schemeClr val="tx1"/>
            </a:solidFill>
            <a:round/>
            <a:headEnd/>
            <a:tailEnd/>
          </a:ln>
          <a:effectLst/>
        </p:spPr>
        <p:txBody>
          <a:bodyPr/>
          <a:lstStyle/>
          <a:p>
            <a:endParaRPr lang="ja-JP" altLang="en-US"/>
          </a:p>
        </p:txBody>
      </p:sp>
      <p:sp>
        <p:nvSpPr>
          <p:cNvPr id="534548" name="Text Box 20"/>
          <p:cNvSpPr txBox="1">
            <a:spLocks noChangeArrowheads="1"/>
          </p:cNvSpPr>
          <p:nvPr/>
        </p:nvSpPr>
        <p:spPr bwMode="auto">
          <a:xfrm>
            <a:off x="1965325" y="5791200"/>
            <a:ext cx="1403350" cy="457200"/>
          </a:xfrm>
          <a:prstGeom prst="rect">
            <a:avLst/>
          </a:prstGeom>
          <a:noFill/>
          <a:ln w="9525">
            <a:noFill/>
            <a:miter lim="800000"/>
            <a:headEnd/>
            <a:tailEnd/>
          </a:ln>
          <a:effectLst/>
        </p:spPr>
        <p:txBody>
          <a:bodyPr wrap="none">
            <a:spAutoFit/>
          </a:bodyPr>
          <a:lstStyle/>
          <a:p>
            <a:pPr>
              <a:buFont typeface="Monotype Sorts" charset="2"/>
              <a:buNone/>
            </a:pPr>
            <a:r>
              <a:rPr lang="ja-JP" altLang="en-US" sz="2400"/>
              <a:t>範囲指定</a:t>
            </a:r>
          </a:p>
        </p:txBody>
      </p:sp>
      <p:sp>
        <p:nvSpPr>
          <p:cNvPr id="534549" name="Text Box 21"/>
          <p:cNvSpPr txBox="1">
            <a:spLocks noChangeArrowheads="1"/>
          </p:cNvSpPr>
          <p:nvPr/>
        </p:nvSpPr>
        <p:spPr bwMode="auto">
          <a:xfrm>
            <a:off x="3803650" y="5699125"/>
            <a:ext cx="54292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2..4</a:t>
            </a:r>
          </a:p>
        </p:txBody>
      </p:sp>
      <p:sp>
        <p:nvSpPr>
          <p:cNvPr id="534550" name="Line 22"/>
          <p:cNvSpPr>
            <a:spLocks noChangeShapeType="1"/>
          </p:cNvSpPr>
          <p:nvPr/>
        </p:nvSpPr>
        <p:spPr bwMode="auto">
          <a:xfrm>
            <a:off x="3810000" y="6216650"/>
            <a:ext cx="2895600" cy="0"/>
          </a:xfrm>
          <a:prstGeom prst="line">
            <a:avLst/>
          </a:prstGeom>
          <a:noFill/>
          <a:ln w="9525">
            <a:solidFill>
              <a:schemeClr val="tx1"/>
            </a:solidFill>
            <a:round/>
            <a:headEnd/>
            <a:tailEnd/>
          </a:ln>
          <a:effectLst/>
        </p:spPr>
        <p:txBody>
          <a:bodyPr/>
          <a:lstStyle/>
          <a:p>
            <a:endParaRPr lang="ja-JP" altLang="en-US"/>
          </a:p>
        </p:txBody>
      </p:sp>
      <p:sp>
        <p:nvSpPr>
          <p:cNvPr id="534552" name="Text Box 24"/>
          <p:cNvSpPr txBox="1">
            <a:spLocks noChangeArrowheads="1"/>
          </p:cNvSpPr>
          <p:nvPr/>
        </p:nvSpPr>
        <p:spPr bwMode="auto">
          <a:xfrm>
            <a:off x="3803650" y="6156325"/>
            <a:ext cx="1031875" cy="396875"/>
          </a:xfrm>
          <a:prstGeom prst="rect">
            <a:avLst/>
          </a:prstGeom>
          <a:noFill/>
          <a:ln w="9525">
            <a:noFill/>
            <a:miter lim="800000"/>
            <a:headEnd/>
            <a:tailEnd/>
          </a:ln>
          <a:effectLst/>
        </p:spPr>
        <p:txBody>
          <a:bodyPr wrap="none">
            <a:spAutoFit/>
          </a:bodyPr>
          <a:lstStyle/>
          <a:p>
            <a:pPr>
              <a:buFont typeface="Monotype Sorts" charset="2"/>
              <a:buNone/>
            </a:pPr>
            <a:r>
              <a:rPr lang="en-US" altLang="ja-JP"/>
              <a:t>1..3, 6..7</a:t>
            </a:r>
          </a:p>
        </p:txBody>
      </p:sp>
      <p:sp>
        <p:nvSpPr>
          <p:cNvPr id="25" name="フッター プレースホルダ 2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セミナーの目的</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オブジェクト指向の考え方のコツをつかみ、効果的な設計／実装を行う方法を習得する。</a:t>
            </a:r>
            <a:endParaRPr lang="en-US" altLang="ja-JP" dirty="0" smtClean="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
        <p:nvSpPr>
          <p:cNvPr id="6" name="角丸四角形 5"/>
          <p:cNvSpPr/>
          <p:nvPr/>
        </p:nvSpPr>
        <p:spPr>
          <a:xfrm>
            <a:off x="1142976" y="2928934"/>
            <a:ext cx="6786610" cy="3286148"/>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うまく行かなかった例</a:t>
            </a:r>
            <a:endParaRPr kumimoji="1" lang="ja-JP" altLang="en-US" dirty="0"/>
          </a:p>
        </p:txBody>
      </p:sp>
      <p:sp>
        <p:nvSpPr>
          <p:cNvPr id="3" name="コンテンツ プレースホルダ 2"/>
          <p:cNvSpPr>
            <a:spLocks noGrp="1"/>
          </p:cNvSpPr>
          <p:nvPr>
            <p:ph idx="1"/>
          </p:nvPr>
        </p:nvSpPr>
        <p:spPr/>
        <p:txBody>
          <a:bodyPr/>
          <a:lstStyle/>
          <a:p>
            <a:endParaRPr kumimoji="1" lang="ja-JP" altLang="en-US" dirty="0"/>
          </a:p>
        </p:txBody>
      </p:sp>
      <p:sp>
        <p:nvSpPr>
          <p:cNvPr id="5" name="角丸四角形 4"/>
          <p:cNvSpPr/>
          <p:nvPr/>
        </p:nvSpPr>
        <p:spPr>
          <a:xfrm>
            <a:off x="428596" y="1571612"/>
            <a:ext cx="8358246" cy="485778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20</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959CD059-5676-429E-A589-E34E14FD3F22}" type="slidenum">
              <a:rPr lang="en-US" altLang="ja-JP"/>
              <a:pPr/>
              <a:t>200</a:t>
            </a:fld>
            <a:endParaRPr lang="en-US" altLang="ja-JP"/>
          </a:p>
        </p:txBody>
      </p:sp>
      <p:sp>
        <p:nvSpPr>
          <p:cNvPr id="536578" name="Rectangle 1026"/>
          <p:cNvSpPr>
            <a:spLocks noGrp="1" noChangeArrowheads="1"/>
          </p:cNvSpPr>
          <p:nvPr>
            <p:ph type="title"/>
          </p:nvPr>
        </p:nvSpPr>
        <p:spPr/>
        <p:txBody>
          <a:bodyPr/>
          <a:lstStyle/>
          <a:p>
            <a:r>
              <a:rPr lang="ja-JP" altLang="en-US"/>
              <a:t>集約</a:t>
            </a:r>
          </a:p>
        </p:txBody>
      </p:sp>
      <p:sp>
        <p:nvSpPr>
          <p:cNvPr id="536579" name="Rectangle 1027"/>
          <p:cNvSpPr>
            <a:spLocks noGrp="1" noChangeArrowheads="1"/>
          </p:cNvSpPr>
          <p:nvPr>
            <p:ph type="body" idx="1"/>
          </p:nvPr>
        </p:nvSpPr>
        <p:spPr>
          <a:xfrm>
            <a:off x="457200" y="1885950"/>
            <a:ext cx="8178800" cy="2762250"/>
          </a:xfrm>
        </p:spPr>
        <p:txBody>
          <a:bodyPr/>
          <a:lstStyle/>
          <a:p>
            <a:r>
              <a:rPr lang="ja-JP" altLang="en-US"/>
              <a:t>関連の一種で，全体とその部分との関係</a:t>
            </a:r>
          </a:p>
          <a:p>
            <a:pPr lvl="1"/>
            <a:r>
              <a:rPr lang="ja-JP" altLang="en-US"/>
              <a:t>「</a:t>
            </a:r>
            <a:r>
              <a:rPr lang="en-US" altLang="ja-JP"/>
              <a:t>has-a </a:t>
            </a:r>
            <a:r>
              <a:rPr lang="ja-JP" altLang="en-US"/>
              <a:t>関係」「</a:t>
            </a:r>
            <a:r>
              <a:rPr lang="en-US" altLang="ja-JP"/>
              <a:t>part-of </a:t>
            </a:r>
            <a:r>
              <a:rPr lang="ja-JP" altLang="en-US"/>
              <a:t>関係」「保有関係」</a:t>
            </a:r>
          </a:p>
          <a:p>
            <a:r>
              <a:rPr lang="ja-JP" altLang="en-US"/>
              <a:t>全体を表すクラス側にダイアモンド型の付いた関連として表現</a:t>
            </a:r>
          </a:p>
          <a:p>
            <a:r>
              <a:rPr lang="ja-JP" altLang="en-US"/>
              <a:t>多重度は他の関連と同様</a:t>
            </a:r>
          </a:p>
        </p:txBody>
      </p:sp>
      <p:pic>
        <p:nvPicPr>
          <p:cNvPr id="536580" name="Picture 1028"/>
          <p:cNvPicPr>
            <a:picLocks noChangeAspect="1" noChangeArrowheads="1"/>
          </p:cNvPicPr>
          <p:nvPr/>
        </p:nvPicPr>
        <p:blipFill>
          <a:blip r:embed="rId2"/>
          <a:srcRect/>
          <a:stretch>
            <a:fillRect/>
          </a:stretch>
        </p:blipFill>
        <p:spPr bwMode="auto">
          <a:xfrm>
            <a:off x="457200" y="4953000"/>
            <a:ext cx="8382000" cy="1120775"/>
          </a:xfrm>
          <a:prstGeom prst="rect">
            <a:avLst/>
          </a:prstGeom>
          <a:noFill/>
          <a:ln w="9525">
            <a:noFill/>
            <a:miter lim="800000"/>
            <a:headEnd/>
            <a:tailEnd/>
          </a:ln>
          <a:effectLst/>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8694B7B4-1234-4C43-96C8-8E39A819C781}" type="slidenum">
              <a:rPr lang="en-US" altLang="ja-JP"/>
              <a:pPr/>
              <a:t>201</a:t>
            </a:fld>
            <a:endParaRPr lang="en-US" altLang="ja-JP"/>
          </a:p>
        </p:txBody>
      </p:sp>
      <p:sp>
        <p:nvSpPr>
          <p:cNvPr id="537602" name="Rectangle 2"/>
          <p:cNvSpPr>
            <a:spLocks noGrp="1" noChangeArrowheads="1"/>
          </p:cNvSpPr>
          <p:nvPr>
            <p:ph type="title"/>
          </p:nvPr>
        </p:nvSpPr>
        <p:spPr/>
        <p:txBody>
          <a:bodyPr/>
          <a:lstStyle/>
          <a:p>
            <a:r>
              <a:rPr lang="ja-JP" altLang="en-US"/>
              <a:t>集約の識別</a:t>
            </a:r>
          </a:p>
        </p:txBody>
      </p:sp>
      <p:sp>
        <p:nvSpPr>
          <p:cNvPr id="537603" name="Rectangle 3"/>
          <p:cNvSpPr>
            <a:spLocks noGrp="1" noChangeArrowheads="1"/>
          </p:cNvSpPr>
          <p:nvPr>
            <p:ph type="body" idx="1"/>
          </p:nvPr>
        </p:nvSpPr>
        <p:spPr/>
        <p:txBody>
          <a:bodyPr/>
          <a:lstStyle/>
          <a:p>
            <a:pPr>
              <a:lnSpc>
                <a:spcPct val="90000"/>
              </a:lnSpc>
            </a:pPr>
            <a:r>
              <a:rPr lang="ja-JP" altLang="en-US" sz="2400"/>
              <a:t>「の一部である」「</a:t>
            </a:r>
            <a:r>
              <a:rPr lang="en-US" altLang="ja-JP" sz="2400"/>
              <a:t>part of</a:t>
            </a:r>
            <a:r>
              <a:rPr lang="ja-JP" altLang="en-US" sz="2400"/>
              <a:t>」という言葉で関係を表せるか</a:t>
            </a:r>
          </a:p>
          <a:p>
            <a:pPr lvl="1">
              <a:lnSpc>
                <a:spcPct val="90000"/>
              </a:lnSpc>
            </a:pPr>
            <a:r>
              <a:rPr lang="ja-JP" altLang="en-US" sz="2400"/>
              <a:t>ドアは車の一部 </a:t>
            </a:r>
            <a:r>
              <a:rPr lang="en-US" altLang="ja-JP" sz="2400"/>
              <a:t>(part of) </a:t>
            </a:r>
            <a:r>
              <a:rPr lang="ja-JP" altLang="en-US" sz="2400"/>
              <a:t>である</a:t>
            </a:r>
          </a:p>
          <a:p>
            <a:pPr>
              <a:lnSpc>
                <a:spcPct val="90000"/>
              </a:lnSpc>
            </a:pPr>
            <a:r>
              <a:rPr lang="ja-JP" altLang="en-US" sz="2400"/>
              <a:t>全体オブジェクトに対する操作のいくつかは，その部分オブジェクトにも自動的に適用されるか</a:t>
            </a:r>
          </a:p>
          <a:p>
            <a:pPr lvl="1">
              <a:lnSpc>
                <a:spcPct val="90000"/>
              </a:lnSpc>
            </a:pPr>
            <a:r>
              <a:rPr lang="ja-JP" altLang="en-US" sz="2400"/>
              <a:t>車を移動するとドアも移動する</a:t>
            </a:r>
          </a:p>
          <a:p>
            <a:pPr>
              <a:lnSpc>
                <a:spcPct val="90000"/>
              </a:lnSpc>
            </a:pPr>
            <a:r>
              <a:rPr lang="ja-JP" altLang="en-US" sz="2400"/>
              <a:t>いくつかの属性値は，全体からその </a:t>
            </a:r>
            <a:r>
              <a:rPr lang="en-US" altLang="ja-JP" sz="2400"/>
              <a:t>(</a:t>
            </a:r>
            <a:r>
              <a:rPr lang="ja-JP" altLang="en-US" sz="2400"/>
              <a:t>全ての，あるいは一部の</a:t>
            </a:r>
            <a:r>
              <a:rPr lang="en-US" altLang="ja-JP" sz="2400"/>
              <a:t>) </a:t>
            </a:r>
            <a:r>
              <a:rPr lang="ja-JP" altLang="en-US" sz="2400"/>
              <a:t>部分オブジェクトに伝播するか</a:t>
            </a:r>
          </a:p>
          <a:p>
            <a:pPr lvl="1">
              <a:lnSpc>
                <a:spcPct val="90000"/>
              </a:lnSpc>
            </a:pPr>
            <a:r>
              <a:rPr lang="ja-JP" altLang="en-US" sz="2400"/>
              <a:t>車は青色，ドアも青色</a:t>
            </a:r>
          </a:p>
          <a:p>
            <a:pPr>
              <a:lnSpc>
                <a:spcPct val="90000"/>
              </a:lnSpc>
            </a:pPr>
            <a:r>
              <a:rPr lang="ja-JP" altLang="en-US" sz="2400"/>
              <a:t>一方のクラスが他方のクラスに従属する，というような本質的な非対称性があるか</a:t>
            </a:r>
          </a:p>
          <a:p>
            <a:pPr lvl="1">
              <a:lnSpc>
                <a:spcPct val="90000"/>
              </a:lnSpc>
            </a:pPr>
            <a:r>
              <a:rPr lang="ja-JP" altLang="en-US" sz="2400"/>
              <a:t>ドアは車の一部だが，車はドアの一部でない</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2"/>
          </p:nvPr>
        </p:nvSpPr>
        <p:spPr/>
        <p:txBody>
          <a:bodyPr/>
          <a:lstStyle/>
          <a:p>
            <a:fld id="{9334E240-D451-4268-8308-B923577BB807}" type="slidenum">
              <a:rPr lang="en-US" altLang="ja-JP"/>
              <a:pPr/>
              <a:t>202</a:t>
            </a:fld>
            <a:endParaRPr lang="en-US" altLang="ja-JP"/>
          </a:p>
        </p:txBody>
      </p:sp>
      <p:sp>
        <p:nvSpPr>
          <p:cNvPr id="587778" name="Rectangle 2"/>
          <p:cNvSpPr>
            <a:spLocks noGrp="1" noChangeArrowheads="1"/>
          </p:cNvSpPr>
          <p:nvPr>
            <p:ph type="title"/>
          </p:nvPr>
        </p:nvSpPr>
        <p:spPr/>
        <p:txBody>
          <a:bodyPr/>
          <a:lstStyle/>
          <a:p>
            <a:r>
              <a:rPr lang="ja-JP" altLang="en-US"/>
              <a:t>継承の表記</a:t>
            </a:r>
          </a:p>
        </p:txBody>
      </p:sp>
      <p:pic>
        <p:nvPicPr>
          <p:cNvPr id="587780" name="Picture 4"/>
          <p:cNvPicPr>
            <a:picLocks noChangeAspect="1" noChangeArrowheads="1"/>
          </p:cNvPicPr>
          <p:nvPr/>
        </p:nvPicPr>
        <p:blipFill>
          <a:blip r:embed="rId2"/>
          <a:srcRect/>
          <a:stretch>
            <a:fillRect/>
          </a:stretch>
        </p:blipFill>
        <p:spPr bwMode="auto">
          <a:xfrm>
            <a:off x="2743200" y="2133600"/>
            <a:ext cx="3265488" cy="3962400"/>
          </a:xfrm>
          <a:prstGeom prst="rect">
            <a:avLst/>
          </a:prstGeom>
          <a:noFill/>
          <a:ln w="9525">
            <a:noFill/>
            <a:miter lim="800000"/>
            <a:headEnd/>
            <a:tailEnd/>
          </a:ln>
          <a:effectLst/>
        </p:spPr>
      </p:pic>
      <p:sp>
        <p:nvSpPr>
          <p:cNvPr id="587781" name="AutoShape 5"/>
          <p:cNvSpPr>
            <a:spLocks noChangeArrowheads="1"/>
          </p:cNvSpPr>
          <p:nvPr/>
        </p:nvSpPr>
        <p:spPr bwMode="auto">
          <a:xfrm>
            <a:off x="4800600" y="4114800"/>
            <a:ext cx="1447800" cy="228600"/>
          </a:xfrm>
          <a:prstGeom prst="leftArrow">
            <a:avLst>
              <a:gd name="adj1" fmla="val 50000"/>
              <a:gd name="adj2" fmla="val 158333"/>
            </a:avLst>
          </a:prstGeom>
          <a:solidFill>
            <a:schemeClr val="accent1"/>
          </a:solidFill>
          <a:ln w="9525">
            <a:solidFill>
              <a:schemeClr val="tx1"/>
            </a:solidFill>
            <a:miter lim="800000"/>
            <a:headEnd/>
            <a:tailEnd/>
          </a:ln>
          <a:effectLst/>
        </p:spPr>
        <p:txBody>
          <a:bodyPr wrap="none" anchor="ctr"/>
          <a:lstStyle/>
          <a:p>
            <a:endParaRPr lang="ja-JP" altLang="en-US"/>
          </a:p>
        </p:txBody>
      </p:sp>
      <p:sp>
        <p:nvSpPr>
          <p:cNvPr id="587782" name="Text Box 6"/>
          <p:cNvSpPr txBox="1">
            <a:spLocks noChangeArrowheads="1"/>
          </p:cNvSpPr>
          <p:nvPr/>
        </p:nvSpPr>
        <p:spPr bwMode="auto">
          <a:xfrm>
            <a:off x="6400800" y="4038600"/>
            <a:ext cx="1403350" cy="457200"/>
          </a:xfrm>
          <a:prstGeom prst="rect">
            <a:avLst/>
          </a:prstGeom>
          <a:noFill/>
          <a:ln w="9525">
            <a:noFill/>
            <a:miter lim="800000"/>
            <a:headEnd/>
            <a:tailEnd/>
          </a:ln>
          <a:effectLst/>
        </p:spPr>
        <p:txBody>
          <a:bodyPr wrap="none">
            <a:spAutoFit/>
          </a:bodyPr>
          <a:lstStyle/>
          <a:p>
            <a:pPr>
              <a:buFont typeface="Monotype Sorts" charset="2"/>
              <a:buNone/>
            </a:pPr>
            <a:r>
              <a:rPr lang="ja-JP" altLang="en-US" sz="2400"/>
              <a:t>継承関係</a:t>
            </a:r>
          </a:p>
        </p:txBody>
      </p:sp>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UML</a:t>
            </a:r>
            <a:r>
              <a:rPr kumimoji="1" lang="ja-JP" altLang="en-US" dirty="0" smtClean="0"/>
              <a:t> の目的</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スケッチとしての </a:t>
            </a:r>
            <a:r>
              <a:rPr lang="en-US" altLang="ja-JP" dirty="0" smtClean="0"/>
              <a:t>UML</a:t>
            </a:r>
            <a:endParaRPr kumimoji="1" lang="en-US" altLang="ja-JP" dirty="0" smtClean="0"/>
          </a:p>
          <a:p>
            <a:pPr lvl="1"/>
            <a:r>
              <a:rPr kumimoji="1" lang="en-US" altLang="ja-JP" dirty="0" smtClean="0"/>
              <a:t>UML As Sketch</a:t>
            </a:r>
          </a:p>
          <a:p>
            <a:r>
              <a:rPr lang="ja-JP" altLang="en-US" dirty="0" smtClean="0"/>
              <a:t>設計図としての </a:t>
            </a:r>
            <a:r>
              <a:rPr lang="en-US" altLang="ja-JP" dirty="0" smtClean="0"/>
              <a:t>UML</a:t>
            </a:r>
          </a:p>
          <a:p>
            <a:pPr lvl="1"/>
            <a:r>
              <a:rPr kumimoji="1" lang="en-US" altLang="ja-JP" dirty="0" smtClean="0"/>
              <a:t>UML As B</a:t>
            </a:r>
            <a:r>
              <a:rPr lang="en-US" dirty="0" smtClean="0"/>
              <a:t>lueprint</a:t>
            </a:r>
          </a:p>
          <a:p>
            <a:r>
              <a:rPr lang="ja-JP" altLang="en-US" dirty="0" smtClean="0"/>
              <a:t>プログラミング言語としての </a:t>
            </a:r>
            <a:r>
              <a:rPr lang="en-US" altLang="ja-JP" dirty="0" smtClean="0"/>
              <a:t>UML</a:t>
            </a:r>
          </a:p>
          <a:p>
            <a:pPr lvl="1"/>
            <a:r>
              <a:rPr lang="en-US" altLang="ja-JP" dirty="0" err="1" smtClean="0"/>
              <a:t>Uml</a:t>
            </a:r>
            <a:r>
              <a:rPr lang="en-US" altLang="ja-JP" dirty="0" smtClean="0"/>
              <a:t> As Programming Language</a:t>
            </a:r>
          </a:p>
          <a:p>
            <a:r>
              <a:rPr lang="ja-JP" altLang="en-US" dirty="0" smtClean="0"/>
              <a:t>コミュニケーション ツールとしての </a:t>
            </a:r>
            <a:r>
              <a:rPr lang="en-US" altLang="ja-JP" dirty="0" smtClean="0"/>
              <a:t>UML</a:t>
            </a:r>
          </a:p>
          <a:p>
            <a:pPr lvl="1"/>
            <a:r>
              <a:rPr lang="ja-JP" altLang="en-US" dirty="0" smtClean="0"/>
              <a:t>シンプルに伝える </a:t>
            </a:r>
            <a:r>
              <a:rPr lang="en-US" altLang="ja-JP" dirty="0" smtClean="0"/>
              <a:t>(S/N</a:t>
            </a:r>
            <a:r>
              <a:rPr lang="ja-JP" altLang="en-US" dirty="0" smtClean="0"/>
              <a:t>比の高いコミュニケーション</a:t>
            </a:r>
            <a:r>
              <a:rPr lang="en-US" altLang="ja-JP" dirty="0" smtClean="0"/>
              <a:t>)</a:t>
            </a:r>
          </a:p>
          <a:p>
            <a:r>
              <a:rPr lang="ja-JP" altLang="en-US" dirty="0" smtClean="0"/>
              <a:t>思考のフレームワークとしての </a:t>
            </a:r>
            <a:r>
              <a:rPr lang="en-US" altLang="ja-JP" dirty="0" smtClean="0"/>
              <a:t>UML</a:t>
            </a:r>
          </a:p>
          <a:p>
            <a:pPr lvl="1"/>
            <a:r>
              <a:rPr lang="ja-JP" altLang="en-US" dirty="0" smtClean="0"/>
              <a:t>シンプルに考える</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203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dirty="0" smtClean="0"/>
              <a:t>UML</a:t>
            </a:r>
            <a:r>
              <a:rPr lang="ja-JP" altLang="en-US" dirty="0" smtClean="0"/>
              <a:t> を描いてみよう</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204</a:t>
            </a:fld>
            <a:endParaRPr kumimoji="1" lang="ja-JP" altLang="en-US"/>
          </a:p>
        </p:txBody>
      </p:sp>
      <p:sp>
        <p:nvSpPr>
          <p:cNvPr id="7" name="角丸四角形 6"/>
          <p:cNvSpPr/>
          <p:nvPr/>
        </p:nvSpPr>
        <p:spPr>
          <a:xfrm>
            <a:off x="1071538" y="1643050"/>
            <a:ext cx="7000924" cy="45720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e</a:t>
            </a:r>
            <a:r>
              <a:rPr lang="ja-JP" altLang="en-US" dirty="0" err="1" smtClean="0"/>
              <a:t>．</a:t>
            </a:r>
            <a:r>
              <a:rPr lang="ja-JP" altLang="en-US" dirty="0" smtClean="0"/>
              <a:t>テストを行う意味とは</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205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どんなテストをしてますか</a:t>
            </a:r>
            <a:r>
              <a:rPr lang="en-US" altLang="ja-JP" dirty="0" smtClean="0"/>
              <a:t>?</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206</a:t>
            </a:fld>
            <a:endParaRPr kumimoji="1" lang="ja-JP" altLang="en-US"/>
          </a:p>
        </p:txBody>
      </p:sp>
      <p:sp>
        <p:nvSpPr>
          <p:cNvPr id="7" name="角丸四角形 6"/>
          <p:cNvSpPr/>
          <p:nvPr/>
        </p:nvSpPr>
        <p:spPr>
          <a:xfrm>
            <a:off x="1071538" y="1643050"/>
            <a:ext cx="7000924" cy="457203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5"/>
          <p:cNvSpPr>
            <a:spLocks noGrp="1" noChangeArrowheads="1"/>
          </p:cNvSpPr>
          <p:nvPr>
            <p:ph type="title"/>
          </p:nvPr>
        </p:nvSpPr>
        <p:spPr>
          <a:xfrm>
            <a:off x="1150938" y="617538"/>
            <a:ext cx="7793037" cy="1143000"/>
          </a:xfrm>
          <a:noFill/>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dirty="0"/>
              <a:t>テスト効率</a:t>
            </a:r>
          </a:p>
        </p:txBody>
      </p:sp>
      <p:sp>
        <p:nvSpPr>
          <p:cNvPr id="20482" name="Rectangle 2"/>
          <p:cNvSpPr>
            <a:spLocks noGrp="1" noChangeArrowheads="1"/>
          </p:cNvSpPr>
          <p:nvPr>
            <p:ph type="body" idx="1"/>
          </p:nvPr>
        </p:nvSpPr>
        <p:spPr>
          <a:xfrm>
            <a:off x="1182688" y="2017713"/>
            <a:ext cx="7772400" cy="4114800"/>
          </a:xfrm>
          <a:noFill/>
          <a:ln/>
        </p:spPr>
        <p:txBody>
          <a:bodyPr>
            <a:normAutofit/>
          </a:bodyPr>
          <a:lstStyle/>
          <a:p>
            <a:pPr>
              <a:lnSpc>
                <a:spcPct val="83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3600" dirty="0">
                <a:latin typeface="ＭＳ Ｐゴシック" charset="-128"/>
              </a:rPr>
              <a:t>テストは大変</a:t>
            </a:r>
          </a:p>
          <a:p>
            <a:pPr>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3600" dirty="0"/>
              <a:t>下流工程をいくら改良しても</a:t>
            </a:r>
            <a:r>
              <a:rPr lang="en-GB" altLang="ja-JP" sz="3600" dirty="0"/>
              <a:t>…</a:t>
            </a:r>
          </a:p>
          <a:p>
            <a:pPr marL="742950" lvl="2" indent="-342900">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US" sz="2800" dirty="0" smtClean="0"/>
              <a:t>障害の大きさ＝エラー</a:t>
            </a:r>
            <a:r>
              <a:rPr lang="en-US" altLang="ja-JP" sz="2800" dirty="0" smtClean="0"/>
              <a:t>×</a:t>
            </a:r>
            <a:r>
              <a:rPr lang="ja-JP" altLang="en-US" sz="2800" dirty="0" smtClean="0"/>
              <a:t>エラーの滞在時間</a:t>
            </a:r>
            <a:endParaRPr lang="en-US" altLang="ja-JP" sz="2800" dirty="0" smtClean="0"/>
          </a:p>
          <a:p>
            <a:pPr marL="742950" lvl="2" indent="-342900">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2800" dirty="0" smtClean="0">
                <a:latin typeface="ＭＳ Ｐゴシック" charset="-128"/>
              </a:rPr>
              <a:t>上流でのデバッグ</a:t>
            </a:r>
            <a:endParaRPr lang="ja-JP" altLang="en-GB" sz="2800" dirty="0">
              <a:latin typeface="ＭＳ Ｐゴシック" charset="-128"/>
            </a:endParaRPr>
          </a:p>
        </p:txBody>
      </p:sp>
      <p:pic>
        <p:nvPicPr>
          <p:cNvPr id="20483" name="Picture 3"/>
          <p:cNvPicPr>
            <a:picLocks noChangeAspect="1" noChangeArrowheads="1"/>
          </p:cNvPicPr>
          <p:nvPr/>
        </p:nvPicPr>
        <p:blipFill>
          <a:blip r:embed="rId3"/>
          <a:srcRect/>
          <a:stretch>
            <a:fillRect/>
          </a:stretch>
        </p:blipFill>
        <p:spPr bwMode="auto">
          <a:xfrm>
            <a:off x="5791200" y="4267200"/>
            <a:ext cx="2209800" cy="1366838"/>
          </a:xfrm>
          <a:prstGeom prst="rect">
            <a:avLst/>
          </a:prstGeom>
          <a:noFill/>
        </p:spPr>
      </p:pic>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207</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transition spd="me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カイゼン</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カイゼンのループ</a:t>
            </a:r>
          </a:p>
          <a:p>
            <a:pPr lvl="1"/>
            <a:r>
              <a:rPr lang="en-US" altLang="ja-JP" dirty="0" smtClean="0"/>
              <a:t>PDCA</a:t>
            </a:r>
          </a:p>
          <a:p>
            <a:r>
              <a:rPr lang="ja-JP" altLang="en-US" dirty="0" smtClean="0"/>
              <a:t>検証 </a:t>
            </a:r>
            <a:r>
              <a:rPr lang="en-US" altLang="ja-JP" dirty="0" smtClean="0"/>
              <a:t>(=</a:t>
            </a:r>
            <a:r>
              <a:rPr lang="ja-JP" altLang="en-US" dirty="0" smtClean="0"/>
              <a:t>フィードバック</a:t>
            </a:r>
            <a:r>
              <a:rPr lang="en-US" altLang="ja-JP" dirty="0" smtClean="0"/>
              <a:t>)</a:t>
            </a:r>
            <a:endParaRPr lang="ja-JP" altLang="en-US" dirty="0" smtClean="0"/>
          </a:p>
          <a:p>
            <a:pPr lvl="1"/>
            <a:r>
              <a:rPr lang="ja-JP" altLang="en-US" dirty="0" smtClean="0"/>
              <a:t>設計は要求分析へのフィードバック</a:t>
            </a:r>
          </a:p>
          <a:p>
            <a:pPr lvl="1"/>
            <a:r>
              <a:rPr lang="ja-JP" altLang="en-US" dirty="0" smtClean="0"/>
              <a:t>実装が設計へのフィードバック</a:t>
            </a:r>
            <a:endParaRPr lang="en-US" altLang="ja-JP" dirty="0" smtClean="0"/>
          </a:p>
          <a:p>
            <a:pPr lvl="1"/>
            <a:r>
              <a:rPr lang="ja-JP" altLang="en-US" dirty="0" smtClean="0"/>
              <a:t>ペア・プログラミングやコンパイラ、静的コード分析、単体テスト・ツールは、フィードバック・ツール</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208</a:t>
            </a:fld>
            <a:endParaRPr kumimoji="1" lang="ja-JP" altLang="en-US"/>
          </a:p>
        </p:txBody>
      </p:sp>
      <p:pic>
        <p:nvPicPr>
          <p:cNvPr id="261123" name="Picture 3"/>
          <p:cNvPicPr>
            <a:picLocks noChangeAspect="1" noChangeArrowheads="1"/>
          </p:cNvPicPr>
          <p:nvPr/>
        </p:nvPicPr>
        <p:blipFill>
          <a:blip r:embed="rId2"/>
          <a:srcRect/>
          <a:stretch>
            <a:fillRect/>
          </a:stretch>
        </p:blipFill>
        <p:spPr bwMode="auto">
          <a:xfrm>
            <a:off x="6357950" y="1071546"/>
            <a:ext cx="2143126" cy="2330342"/>
          </a:xfrm>
          <a:prstGeom prst="rect">
            <a:avLst/>
          </a:prstGeom>
          <a:noFill/>
          <a:ln w="9525">
            <a:noFill/>
            <a:miter lim="800000"/>
            <a:headEnd/>
            <a:tailEnd/>
          </a:ln>
          <a:effectLst/>
        </p:spPr>
      </p:pic>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209</a:t>
            </a:fld>
            <a:endParaRPr kumimoji="1" lang="ja-JP" altLang="en-US"/>
          </a:p>
        </p:txBody>
      </p:sp>
      <p:pic>
        <p:nvPicPr>
          <p:cNvPr id="262146" name="Picture 2"/>
          <p:cNvPicPr>
            <a:picLocks noChangeAspect="1" noChangeArrowheads="1"/>
          </p:cNvPicPr>
          <p:nvPr/>
        </p:nvPicPr>
        <p:blipFill>
          <a:blip r:embed="rId2"/>
          <a:srcRect/>
          <a:stretch>
            <a:fillRect/>
          </a:stretch>
        </p:blipFill>
        <p:spPr bwMode="auto">
          <a:xfrm>
            <a:off x="465839" y="1928802"/>
            <a:ext cx="7820937" cy="3929090"/>
          </a:xfrm>
          <a:prstGeom prst="rect">
            <a:avLst/>
          </a:prstGeom>
          <a:noFill/>
          <a:ln w="9525">
            <a:noFill/>
            <a:miter lim="800000"/>
            <a:headEnd/>
            <a:tailEnd/>
          </a:ln>
          <a:effectLst/>
        </p:spPr>
      </p:pic>
      <p:sp>
        <p:nvSpPr>
          <p:cNvPr id="7" name="タイトル 1"/>
          <p:cNvSpPr>
            <a:spLocks noGrp="1"/>
          </p:cNvSpPr>
          <p:nvPr>
            <p:ph type="title"/>
          </p:nvPr>
        </p:nvSpPr>
        <p:spPr>
          <a:xfrm>
            <a:off x="457200" y="274638"/>
            <a:ext cx="8229600" cy="1143000"/>
          </a:xfrm>
        </p:spPr>
        <p:txBody>
          <a:bodyPr/>
          <a:lstStyle/>
          <a:p>
            <a:r>
              <a:rPr kumimoji="1" lang="ja-JP" altLang="en-US" dirty="0" smtClean="0"/>
              <a:t>フィードバック重要</a:t>
            </a:r>
            <a:endParaRPr kumimoji="1" lang="ja-JP"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c</a:t>
            </a:r>
            <a:r>
              <a:rPr lang="ja-JP" altLang="en-US" dirty="0" err="1" smtClean="0"/>
              <a:t>．</a:t>
            </a:r>
            <a:r>
              <a:rPr lang="ja-JP" altLang="en-US" dirty="0" smtClean="0"/>
              <a:t>ソフトウェア開発の複雑さ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21</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カイゼンのループ</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210</a:t>
            </a:fld>
            <a:endParaRPr kumimoji="1" lang="ja-JP" altLang="en-US"/>
          </a:p>
        </p:txBody>
      </p:sp>
      <p:pic>
        <p:nvPicPr>
          <p:cNvPr id="263170" name="Picture 2"/>
          <p:cNvPicPr>
            <a:picLocks noChangeAspect="1" noChangeArrowheads="1"/>
          </p:cNvPicPr>
          <p:nvPr/>
        </p:nvPicPr>
        <p:blipFill>
          <a:blip r:embed="rId2"/>
          <a:srcRect/>
          <a:stretch>
            <a:fillRect/>
          </a:stretch>
        </p:blipFill>
        <p:spPr bwMode="auto">
          <a:xfrm>
            <a:off x="1000099" y="1571612"/>
            <a:ext cx="6923991" cy="4500594"/>
          </a:xfrm>
          <a:prstGeom prst="rect">
            <a:avLst/>
          </a:prstGeom>
          <a:noFill/>
          <a:ln w="9525">
            <a:noFill/>
            <a:miter lim="800000"/>
            <a:headEnd/>
            <a:tailEnd/>
          </a:ln>
          <a:effectLst/>
        </p:spPr>
      </p:pic>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09D99246-14AE-4CD2-8EEC-4989117938E7}" type="slidenum">
              <a:rPr lang="ja-JP" altLang="en-US"/>
              <a:pPr/>
              <a:t>211</a:t>
            </a:fld>
            <a:endParaRPr lang="ja-JP" altLang="en-US"/>
          </a:p>
        </p:txBody>
      </p:sp>
      <p:sp>
        <p:nvSpPr>
          <p:cNvPr id="271362" name="Rectangle 2"/>
          <p:cNvSpPr>
            <a:spLocks noGrp="1" noChangeArrowheads="1"/>
          </p:cNvSpPr>
          <p:nvPr>
            <p:ph type="title"/>
          </p:nvPr>
        </p:nvSpPr>
        <p:spPr/>
        <p:txBody>
          <a:bodyPr/>
          <a:lstStyle/>
          <a:p>
            <a:r>
              <a:rPr lang="ja-JP" altLang="en-US" dirty="0" smtClean="0"/>
              <a:t>テスト</a:t>
            </a:r>
            <a:endParaRPr lang="ja-JP" altLang="en-US" dirty="0"/>
          </a:p>
        </p:txBody>
      </p:sp>
      <p:sp>
        <p:nvSpPr>
          <p:cNvPr id="271363" name="Rectangle 3"/>
          <p:cNvSpPr>
            <a:spLocks noGrp="1" noChangeArrowheads="1"/>
          </p:cNvSpPr>
          <p:nvPr>
            <p:ph type="body" idx="1"/>
          </p:nvPr>
        </p:nvSpPr>
        <p:spPr/>
        <p:txBody>
          <a:bodyPr>
            <a:normAutofit/>
          </a:bodyPr>
          <a:lstStyle/>
          <a:p>
            <a:pPr>
              <a:lnSpc>
                <a:spcPct val="90000"/>
              </a:lnSpc>
            </a:pPr>
            <a:r>
              <a:rPr lang="ja-JP" altLang="en-US" sz="7200" dirty="0" smtClean="0"/>
              <a:t>不完全</a:t>
            </a:r>
            <a:r>
              <a:rPr lang="ja-JP" altLang="en-US" sz="7200" dirty="0"/>
              <a:t>なテストは、実行できない完璧なテストより</a:t>
            </a:r>
            <a:r>
              <a:rPr lang="ja-JP" altLang="en-US" sz="7200" dirty="0" smtClean="0"/>
              <a:t>もまし。</a:t>
            </a:r>
            <a:endParaRPr lang="ja-JP" altLang="en-US" sz="7200"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dirty="0" smtClean="0"/>
              <a:t>６．設計の実習</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212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081D4DA4-BEF6-4506-BF7C-3AA17553CCB0}" type="slidenum">
              <a:rPr lang="ja-JP" altLang="en-US"/>
              <a:pPr/>
              <a:t>213</a:t>
            </a:fld>
            <a:endParaRPr lang="ja-JP" altLang="en-US"/>
          </a:p>
        </p:txBody>
      </p:sp>
      <p:sp>
        <p:nvSpPr>
          <p:cNvPr id="190466" name="Rectangle 2"/>
          <p:cNvSpPr>
            <a:spLocks noGrp="1" noChangeArrowheads="1"/>
          </p:cNvSpPr>
          <p:nvPr>
            <p:ph type="title"/>
          </p:nvPr>
        </p:nvSpPr>
        <p:spPr>
          <a:xfrm>
            <a:off x="838200" y="617538"/>
            <a:ext cx="8105775" cy="1143000"/>
          </a:xfrm>
        </p:spPr>
        <p:txBody>
          <a:bodyPr/>
          <a:lstStyle/>
          <a:p>
            <a:r>
              <a:rPr lang="ja-JP" altLang="en-US"/>
              <a:t>デザインパターン </a:t>
            </a:r>
            <a:r>
              <a:rPr lang="ja-JP" altLang="en-US">
                <a:latin typeface="Times New Roman"/>
              </a:rPr>
              <a:t>–</a:t>
            </a:r>
            <a:r>
              <a:rPr lang="ja-JP" altLang="en-US"/>
              <a:t> 生成パターン</a:t>
            </a:r>
          </a:p>
        </p:txBody>
      </p:sp>
      <p:sp>
        <p:nvSpPr>
          <p:cNvPr id="190467" name="Rectangle 3"/>
          <p:cNvSpPr>
            <a:spLocks noGrp="1" noChangeArrowheads="1"/>
          </p:cNvSpPr>
          <p:nvPr>
            <p:ph type="body" idx="1"/>
          </p:nvPr>
        </p:nvSpPr>
        <p:spPr/>
        <p:txBody>
          <a:bodyPr/>
          <a:lstStyle/>
          <a:p>
            <a:pPr>
              <a:lnSpc>
                <a:spcPct val="90000"/>
              </a:lnSpc>
            </a:pPr>
            <a:r>
              <a:rPr lang="en-US" altLang="ja-JP" sz="2000"/>
              <a:t>Abstract Factory　（</a:t>
            </a:r>
            <a:r>
              <a:rPr lang="ja-JP" altLang="en-US" sz="2000"/>
              <a:t>抽象工場: </a:t>
            </a:r>
            <a:r>
              <a:rPr lang="en-US" altLang="ja-JP" sz="2000"/>
              <a:t>Kit）</a:t>
            </a:r>
          </a:p>
          <a:p>
            <a:pPr lvl="1">
              <a:lnSpc>
                <a:spcPct val="90000"/>
              </a:lnSpc>
            </a:pPr>
            <a:r>
              <a:rPr lang="ja-JP" altLang="en-US" sz="1800"/>
              <a:t>互いに関連するオブジェクト群を、その具象クラスを明確にしないまま生成するインターフェースを提供する</a:t>
            </a:r>
          </a:p>
          <a:p>
            <a:pPr>
              <a:lnSpc>
                <a:spcPct val="90000"/>
              </a:lnSpc>
            </a:pPr>
            <a:r>
              <a:rPr lang="en-US" altLang="ja-JP" sz="2000"/>
              <a:t>Builder　（</a:t>
            </a:r>
            <a:r>
              <a:rPr lang="ja-JP" altLang="en-US" sz="2000"/>
              <a:t>建築業）</a:t>
            </a:r>
          </a:p>
          <a:p>
            <a:pPr lvl="1">
              <a:lnSpc>
                <a:spcPct val="90000"/>
              </a:lnSpc>
            </a:pPr>
            <a:r>
              <a:rPr lang="ja-JP" altLang="en-US" sz="1800"/>
              <a:t>複合オブジェクトの作成過程と表現形式を分離することにより、同じ作成過程で異なる表現形式のオブジェクトを生成する</a:t>
            </a:r>
          </a:p>
          <a:p>
            <a:pPr>
              <a:lnSpc>
                <a:spcPct val="90000"/>
              </a:lnSpc>
            </a:pPr>
            <a:r>
              <a:rPr lang="en-US" altLang="ja-JP" sz="2000"/>
              <a:t>Factory Method　(</a:t>
            </a:r>
            <a:r>
              <a:rPr lang="ja-JP" altLang="en-US" sz="2000"/>
              <a:t>工場操作：</a:t>
            </a:r>
            <a:r>
              <a:rPr lang="en-US" altLang="ja-JP" sz="2000"/>
              <a:t>Virtual Constructor）</a:t>
            </a:r>
          </a:p>
          <a:p>
            <a:pPr lvl="1">
              <a:lnSpc>
                <a:spcPct val="90000"/>
              </a:lnSpc>
            </a:pPr>
            <a:r>
              <a:rPr lang="ja-JP" altLang="en-US" sz="1800"/>
              <a:t>オブジェクトを生成するためのインターフェースだけを規定して、実際のインスタンス生成をサブクラスにまかせる</a:t>
            </a:r>
          </a:p>
          <a:p>
            <a:pPr>
              <a:lnSpc>
                <a:spcPct val="90000"/>
              </a:lnSpc>
            </a:pPr>
            <a:r>
              <a:rPr lang="en-US" altLang="ja-JP" sz="2000"/>
              <a:t>Prototype　(</a:t>
            </a:r>
            <a:r>
              <a:rPr lang="ja-JP" altLang="en-US" sz="2000"/>
              <a:t>模型)　</a:t>
            </a:r>
          </a:p>
          <a:p>
            <a:pPr lvl="1">
              <a:lnSpc>
                <a:spcPct val="90000"/>
              </a:lnSpc>
            </a:pPr>
            <a:r>
              <a:rPr lang="ja-JP" altLang="en-US" sz="1800"/>
              <a:t>模型（</a:t>
            </a:r>
            <a:r>
              <a:rPr lang="en-US" altLang="ja-JP" sz="1800"/>
              <a:t>Prototype）</a:t>
            </a:r>
            <a:r>
              <a:rPr lang="ja-JP" altLang="en-US" sz="1800"/>
              <a:t>からクローンとして新しいインスタンスを作る</a:t>
            </a:r>
          </a:p>
          <a:p>
            <a:pPr>
              <a:lnSpc>
                <a:spcPct val="90000"/>
              </a:lnSpc>
            </a:pPr>
            <a:r>
              <a:rPr lang="en-US" altLang="ja-JP" sz="2000"/>
              <a:t>Singleton　(1</a:t>
            </a:r>
            <a:r>
              <a:rPr lang="ja-JP" altLang="en-US" sz="2000"/>
              <a:t>枚札)</a:t>
            </a:r>
          </a:p>
          <a:p>
            <a:pPr lvl="1">
              <a:lnSpc>
                <a:spcPct val="90000"/>
              </a:lnSpc>
            </a:pPr>
            <a:r>
              <a:rPr lang="ja-JP" altLang="en-US" sz="1800"/>
              <a:t>クラスにインスタンスが一つしかないことを保証する</a:t>
            </a:r>
          </a:p>
        </p:txBody>
      </p:sp>
    </p:spTree>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13C2A6C1-DE25-471C-80C1-DCEDF05C3956}" type="slidenum">
              <a:rPr lang="ja-JP" altLang="en-US"/>
              <a:pPr/>
              <a:t>214</a:t>
            </a:fld>
            <a:endParaRPr lang="ja-JP" altLang="en-US"/>
          </a:p>
        </p:txBody>
      </p:sp>
      <p:sp>
        <p:nvSpPr>
          <p:cNvPr id="191490" name="Rectangle 2"/>
          <p:cNvSpPr>
            <a:spLocks noGrp="1" noChangeArrowheads="1"/>
          </p:cNvSpPr>
          <p:nvPr>
            <p:ph type="title"/>
          </p:nvPr>
        </p:nvSpPr>
        <p:spPr>
          <a:xfrm>
            <a:off x="990600" y="617538"/>
            <a:ext cx="8001000" cy="1143000"/>
          </a:xfrm>
        </p:spPr>
        <p:txBody>
          <a:bodyPr/>
          <a:lstStyle/>
          <a:p>
            <a:r>
              <a:rPr lang="ja-JP" altLang="en-US"/>
              <a:t>デザインパターン </a:t>
            </a:r>
            <a:r>
              <a:rPr lang="ja-JP" altLang="en-US">
                <a:latin typeface="Times New Roman"/>
              </a:rPr>
              <a:t>–</a:t>
            </a:r>
            <a:r>
              <a:rPr lang="ja-JP" altLang="en-US"/>
              <a:t> 構造パターン</a:t>
            </a:r>
          </a:p>
        </p:txBody>
      </p:sp>
      <p:sp>
        <p:nvSpPr>
          <p:cNvPr id="191491" name="Rectangle 3"/>
          <p:cNvSpPr>
            <a:spLocks noGrp="1" noChangeArrowheads="1"/>
          </p:cNvSpPr>
          <p:nvPr>
            <p:ph type="body" idx="1"/>
          </p:nvPr>
        </p:nvSpPr>
        <p:spPr/>
        <p:txBody>
          <a:bodyPr/>
          <a:lstStyle/>
          <a:p>
            <a:r>
              <a:rPr lang="en-US" altLang="ja-JP" sz="2800"/>
              <a:t>Adapter （</a:t>
            </a:r>
            <a:r>
              <a:rPr lang="ja-JP" altLang="en-US" sz="2800"/>
              <a:t>翻案者：</a:t>
            </a:r>
            <a:r>
              <a:rPr lang="en-US" altLang="ja-JP" sz="2800"/>
              <a:t>Wrapper）</a:t>
            </a:r>
          </a:p>
          <a:p>
            <a:pPr lvl="1"/>
            <a:r>
              <a:rPr lang="ja-JP" altLang="en-US" sz="2400"/>
              <a:t>あるクラスのインターフェースを、他のインターフェースへ変換する</a:t>
            </a:r>
          </a:p>
          <a:p>
            <a:r>
              <a:rPr lang="en-US" altLang="ja-JP" sz="2800"/>
              <a:t>Bridge （</a:t>
            </a:r>
            <a:r>
              <a:rPr lang="ja-JP" altLang="en-US" sz="2800"/>
              <a:t>橋：</a:t>
            </a:r>
            <a:r>
              <a:rPr lang="en-US" altLang="ja-JP" sz="2800"/>
              <a:t>Handle/Body）　</a:t>
            </a:r>
          </a:p>
          <a:p>
            <a:pPr lvl="1"/>
            <a:r>
              <a:rPr lang="ja-JP" altLang="en-US" sz="2400"/>
              <a:t>論理クラスと実装クラスを分離し、それぞれの独立性を保つ</a:t>
            </a:r>
          </a:p>
          <a:p>
            <a:r>
              <a:rPr lang="en-US" altLang="ja-JP" sz="2800"/>
              <a:t>Composite （</a:t>
            </a:r>
            <a:r>
              <a:rPr lang="ja-JP" altLang="en-US" sz="2800"/>
              <a:t>混成）　</a:t>
            </a:r>
          </a:p>
          <a:p>
            <a:pPr lvl="1"/>
            <a:r>
              <a:rPr lang="ja-JP" altLang="en-US" sz="2400"/>
              <a:t>部分-全体構造を表現するために、オブジェクトを木構造で構成する</a:t>
            </a:r>
            <a:endParaRPr lang="ja-JP" altLang="en-US" sz="3200"/>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20911AB5-92AC-48E5-AD9F-50FDD06F3B95}" type="slidenum">
              <a:rPr lang="ja-JP" altLang="en-US"/>
              <a:pPr/>
              <a:t>215</a:t>
            </a:fld>
            <a:endParaRPr lang="ja-JP" altLang="en-US"/>
          </a:p>
        </p:txBody>
      </p:sp>
      <p:sp>
        <p:nvSpPr>
          <p:cNvPr id="192514" name="Rectangle 2"/>
          <p:cNvSpPr>
            <a:spLocks noGrp="1" noChangeArrowheads="1"/>
          </p:cNvSpPr>
          <p:nvPr>
            <p:ph type="title"/>
          </p:nvPr>
        </p:nvSpPr>
        <p:spPr>
          <a:xfrm>
            <a:off x="990600" y="617538"/>
            <a:ext cx="7953375" cy="1143000"/>
          </a:xfrm>
        </p:spPr>
        <p:txBody>
          <a:bodyPr/>
          <a:lstStyle/>
          <a:p>
            <a:r>
              <a:rPr lang="ja-JP" altLang="en-US" sz="3600"/>
              <a:t>デザインパターン </a:t>
            </a:r>
            <a:r>
              <a:rPr lang="ja-JP" altLang="en-US" sz="3600">
                <a:latin typeface="Times New Roman"/>
              </a:rPr>
              <a:t>–</a:t>
            </a:r>
            <a:r>
              <a:rPr lang="ja-JP" altLang="en-US" sz="3600"/>
              <a:t> 構造パターン 続き</a:t>
            </a:r>
          </a:p>
        </p:txBody>
      </p:sp>
      <p:sp>
        <p:nvSpPr>
          <p:cNvPr id="192515" name="Rectangle 3"/>
          <p:cNvSpPr>
            <a:spLocks noGrp="1" noChangeArrowheads="1"/>
          </p:cNvSpPr>
          <p:nvPr>
            <p:ph type="body" idx="1"/>
          </p:nvPr>
        </p:nvSpPr>
        <p:spPr/>
        <p:txBody>
          <a:bodyPr/>
          <a:lstStyle/>
          <a:p>
            <a:pPr>
              <a:lnSpc>
                <a:spcPct val="90000"/>
              </a:lnSpc>
            </a:pPr>
            <a:r>
              <a:rPr lang="en-US" altLang="ja-JP" sz="2800"/>
              <a:t>Decorator （</a:t>
            </a:r>
            <a:r>
              <a:rPr lang="ja-JP" altLang="en-US" sz="2800"/>
              <a:t>装飾者：</a:t>
            </a:r>
            <a:r>
              <a:rPr lang="en-US" altLang="ja-JP" sz="2800"/>
              <a:t>Wrapper）</a:t>
            </a:r>
          </a:p>
          <a:p>
            <a:pPr lvl="1">
              <a:lnSpc>
                <a:spcPct val="90000"/>
              </a:lnSpc>
            </a:pPr>
            <a:r>
              <a:rPr lang="ja-JP" altLang="en-US" sz="2400"/>
              <a:t>オブジェクトに動的に責任を追加する</a:t>
            </a:r>
          </a:p>
          <a:p>
            <a:pPr>
              <a:lnSpc>
                <a:spcPct val="90000"/>
              </a:lnSpc>
            </a:pPr>
            <a:r>
              <a:rPr lang="en-US" altLang="ja-JP" sz="2800"/>
              <a:t>Façade (</a:t>
            </a:r>
            <a:r>
              <a:rPr lang="ja-JP" altLang="en-US" sz="2800"/>
              <a:t>見せかけ)</a:t>
            </a:r>
          </a:p>
          <a:p>
            <a:pPr lvl="1">
              <a:lnSpc>
                <a:spcPct val="90000"/>
              </a:lnSpc>
            </a:pPr>
            <a:r>
              <a:rPr lang="ja-JP" altLang="en-US" sz="2400"/>
              <a:t>サブシステムのインタフェースを単純化する</a:t>
            </a:r>
          </a:p>
          <a:p>
            <a:pPr>
              <a:lnSpc>
                <a:spcPct val="90000"/>
              </a:lnSpc>
            </a:pPr>
            <a:r>
              <a:rPr lang="en-US" altLang="ja-JP" sz="2800"/>
              <a:t>Flyweight （</a:t>
            </a:r>
            <a:r>
              <a:rPr lang="ja-JP" altLang="en-US" sz="2800"/>
              <a:t>フライ級選手）</a:t>
            </a:r>
          </a:p>
          <a:p>
            <a:pPr lvl="1">
              <a:lnSpc>
                <a:spcPct val="90000"/>
              </a:lnSpc>
            </a:pPr>
            <a:r>
              <a:rPr lang="ja-JP" altLang="en-US" sz="2400"/>
              <a:t>多数の小さなオブジェクトを共有し、空間効率を高める</a:t>
            </a:r>
          </a:p>
          <a:p>
            <a:pPr>
              <a:lnSpc>
                <a:spcPct val="90000"/>
              </a:lnSpc>
            </a:pPr>
            <a:r>
              <a:rPr lang="en-US" altLang="ja-JP" sz="2800"/>
              <a:t>Proxy (</a:t>
            </a:r>
            <a:r>
              <a:rPr lang="ja-JP" altLang="en-US" sz="2800"/>
              <a:t>代理人：</a:t>
            </a:r>
            <a:r>
              <a:rPr lang="en-US" altLang="ja-JP" sz="2800"/>
              <a:t>Surrogate)</a:t>
            </a:r>
          </a:p>
          <a:p>
            <a:pPr lvl="1">
              <a:lnSpc>
                <a:spcPct val="90000"/>
              </a:lnSpc>
            </a:pPr>
            <a:r>
              <a:rPr lang="ja-JP" altLang="en-US" sz="2400"/>
              <a:t>オブジェクトの代理を提供する</a:t>
            </a:r>
            <a:endParaRPr lang="ja-JP" altLang="en-US"/>
          </a:p>
        </p:txBody>
      </p:sp>
      <p:pic>
        <p:nvPicPr>
          <p:cNvPr id="192516" name="Picture 4" descr="D:\Documents and Settings\G_KOJIMA_FUJIO\Application Data\Microsoft\Media Catalog\Downloaded Clips\cl66\j0256526.wmf"/>
          <p:cNvPicPr>
            <a:picLocks noChangeAspect="1" noChangeArrowheads="1"/>
          </p:cNvPicPr>
          <p:nvPr/>
        </p:nvPicPr>
        <p:blipFill>
          <a:blip r:embed="rId2"/>
          <a:srcRect/>
          <a:stretch>
            <a:fillRect/>
          </a:stretch>
        </p:blipFill>
        <p:spPr bwMode="auto">
          <a:xfrm>
            <a:off x="6858000" y="5334000"/>
            <a:ext cx="1411288" cy="817563"/>
          </a:xfrm>
          <a:prstGeom prst="rect">
            <a:avLst/>
          </a:prstGeom>
          <a:noFill/>
        </p:spPr>
      </p:pic>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AF1EBB1A-7ED2-47D4-991A-73D866128B21}" type="slidenum">
              <a:rPr lang="ja-JP" altLang="en-US"/>
              <a:pPr/>
              <a:t>216</a:t>
            </a:fld>
            <a:endParaRPr lang="ja-JP" altLang="en-US"/>
          </a:p>
        </p:txBody>
      </p:sp>
      <p:sp>
        <p:nvSpPr>
          <p:cNvPr id="193538" name="Rectangle 2"/>
          <p:cNvSpPr>
            <a:spLocks noGrp="1" noChangeArrowheads="1"/>
          </p:cNvSpPr>
          <p:nvPr>
            <p:ph type="title"/>
          </p:nvPr>
        </p:nvSpPr>
        <p:spPr>
          <a:xfrm>
            <a:off x="762000" y="617538"/>
            <a:ext cx="8229600" cy="1143000"/>
          </a:xfrm>
        </p:spPr>
        <p:txBody>
          <a:bodyPr/>
          <a:lstStyle/>
          <a:p>
            <a:r>
              <a:rPr lang="ja-JP" altLang="en-US" sz="4000"/>
              <a:t>デザインパターン </a:t>
            </a:r>
            <a:r>
              <a:rPr lang="ja-JP" altLang="en-US" sz="4000">
                <a:latin typeface="Times New Roman"/>
              </a:rPr>
              <a:t>–</a:t>
            </a:r>
            <a:r>
              <a:rPr lang="ja-JP" altLang="en-US" sz="4000"/>
              <a:t> 振る舞いパターン</a:t>
            </a:r>
          </a:p>
        </p:txBody>
      </p:sp>
      <p:sp>
        <p:nvSpPr>
          <p:cNvPr id="193539" name="Rectangle 3"/>
          <p:cNvSpPr>
            <a:spLocks noGrp="1" noChangeArrowheads="1"/>
          </p:cNvSpPr>
          <p:nvPr>
            <p:ph type="body" idx="1"/>
          </p:nvPr>
        </p:nvSpPr>
        <p:spPr/>
        <p:txBody>
          <a:bodyPr/>
          <a:lstStyle/>
          <a:p>
            <a:pPr>
              <a:lnSpc>
                <a:spcPct val="90000"/>
              </a:lnSpc>
            </a:pPr>
            <a:r>
              <a:rPr lang="en-US" altLang="ja-JP" sz="2000"/>
              <a:t>Chain of Responsibility （</a:t>
            </a:r>
            <a:r>
              <a:rPr lang="ja-JP" altLang="en-US" sz="2000"/>
              <a:t>責任の連鎖）</a:t>
            </a:r>
          </a:p>
          <a:p>
            <a:pPr lvl="1">
              <a:lnSpc>
                <a:spcPct val="90000"/>
              </a:lnSpc>
            </a:pPr>
            <a:r>
              <a:rPr lang="ja-JP" altLang="en-US" sz="1800"/>
              <a:t>責任のあるサービス提供者へ要求を｢連鎖的に｣委任する</a:t>
            </a:r>
          </a:p>
          <a:p>
            <a:pPr>
              <a:lnSpc>
                <a:spcPct val="90000"/>
              </a:lnSpc>
            </a:pPr>
            <a:r>
              <a:rPr lang="en-US" altLang="ja-JP" sz="2000"/>
              <a:t>Command （</a:t>
            </a:r>
            <a:r>
              <a:rPr lang="ja-JP" altLang="en-US" sz="2000"/>
              <a:t>命令：</a:t>
            </a:r>
            <a:r>
              <a:rPr lang="en-US" altLang="ja-JP" sz="2000"/>
              <a:t>Action, Transaction）</a:t>
            </a:r>
          </a:p>
          <a:p>
            <a:pPr lvl="1">
              <a:lnSpc>
                <a:spcPct val="90000"/>
              </a:lnSpc>
            </a:pPr>
            <a:r>
              <a:rPr lang="ja-JP" altLang="en-US" sz="1800"/>
              <a:t>パラメータ化した要求をオブジェクトとしてカプセル化する</a:t>
            </a:r>
          </a:p>
          <a:p>
            <a:pPr>
              <a:lnSpc>
                <a:spcPct val="90000"/>
              </a:lnSpc>
            </a:pPr>
            <a:r>
              <a:rPr lang="en-US" altLang="ja-JP" sz="2000"/>
              <a:t>Interpreter （</a:t>
            </a:r>
            <a:r>
              <a:rPr lang="ja-JP" altLang="en-US" sz="2000"/>
              <a:t>通訳）</a:t>
            </a:r>
          </a:p>
          <a:p>
            <a:pPr lvl="1">
              <a:lnSpc>
                <a:spcPct val="90000"/>
              </a:lnSpc>
            </a:pPr>
            <a:r>
              <a:rPr lang="ja-JP" altLang="en-US" sz="1800"/>
              <a:t>データを言語と考え、文法･意味を与え、それを解釈する</a:t>
            </a:r>
          </a:p>
          <a:p>
            <a:pPr>
              <a:lnSpc>
                <a:spcPct val="90000"/>
              </a:lnSpc>
            </a:pPr>
            <a:r>
              <a:rPr lang="en-US" altLang="ja-JP" sz="2000"/>
              <a:t>Iterator （</a:t>
            </a:r>
            <a:r>
              <a:rPr lang="ja-JP" altLang="en-US" sz="2000"/>
              <a:t>繰り返し）</a:t>
            </a:r>
          </a:p>
          <a:p>
            <a:pPr lvl="1">
              <a:lnSpc>
                <a:spcPct val="90000"/>
              </a:lnSpc>
            </a:pPr>
            <a:r>
              <a:rPr lang="ja-JP" altLang="en-US" sz="1800"/>
              <a:t>オブジェクトの数を指定せず、順番に処理する</a:t>
            </a:r>
          </a:p>
          <a:p>
            <a:pPr>
              <a:lnSpc>
                <a:spcPct val="90000"/>
              </a:lnSpc>
            </a:pPr>
            <a:r>
              <a:rPr lang="en-US" altLang="ja-JP" sz="2000"/>
              <a:t>Mediator （</a:t>
            </a:r>
            <a:r>
              <a:rPr lang="ja-JP" altLang="en-US" sz="2000"/>
              <a:t>調停者）</a:t>
            </a:r>
          </a:p>
          <a:p>
            <a:pPr lvl="1">
              <a:lnSpc>
                <a:spcPct val="90000"/>
              </a:lnSpc>
            </a:pPr>
            <a:r>
              <a:rPr lang="ja-JP" altLang="en-US" sz="1800"/>
              <a:t>オブジェクト群の相互作用をカプセル化するオブジェクトを定義する</a:t>
            </a:r>
          </a:p>
          <a:p>
            <a:pPr>
              <a:lnSpc>
                <a:spcPct val="90000"/>
              </a:lnSpc>
            </a:pPr>
            <a:r>
              <a:rPr lang="en-US" altLang="ja-JP" sz="2000"/>
              <a:t>Memento （</a:t>
            </a:r>
            <a:r>
              <a:rPr lang="ja-JP" altLang="en-US" sz="2000"/>
              <a:t>形見：</a:t>
            </a:r>
            <a:r>
              <a:rPr lang="en-US" altLang="ja-JP" sz="2000"/>
              <a:t>Token）</a:t>
            </a:r>
          </a:p>
          <a:p>
            <a:pPr lvl="1">
              <a:lnSpc>
                <a:spcPct val="90000"/>
              </a:lnSpc>
            </a:pPr>
            <a:r>
              <a:rPr lang="ja-JP" altLang="en-US" sz="1800"/>
              <a:t>オブジェクト個別の内部状態を捉え、後でその状態に戻す</a:t>
            </a:r>
            <a:endParaRPr lang="ja-JP" altLang="en-US"/>
          </a:p>
        </p:txBody>
      </p:sp>
    </p:spTree>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14B9679E-12D5-4C80-B793-FFFCD69D0F7F}" type="slidenum">
              <a:rPr lang="ja-JP" altLang="en-US"/>
              <a:pPr/>
              <a:t>217</a:t>
            </a:fld>
            <a:endParaRPr lang="ja-JP" altLang="en-US"/>
          </a:p>
        </p:txBody>
      </p:sp>
      <p:sp>
        <p:nvSpPr>
          <p:cNvPr id="194562" name="Rectangle 1026"/>
          <p:cNvSpPr>
            <a:spLocks noGrp="1" noChangeArrowheads="1"/>
          </p:cNvSpPr>
          <p:nvPr>
            <p:ph type="title"/>
          </p:nvPr>
        </p:nvSpPr>
        <p:spPr>
          <a:xfrm>
            <a:off x="609600" y="617538"/>
            <a:ext cx="8382000" cy="1143000"/>
          </a:xfrm>
        </p:spPr>
        <p:txBody>
          <a:bodyPr/>
          <a:lstStyle/>
          <a:p>
            <a:r>
              <a:rPr lang="ja-JP" altLang="en-US" sz="3600"/>
              <a:t>デザインパターン </a:t>
            </a:r>
            <a:r>
              <a:rPr lang="ja-JP" altLang="en-US" sz="3600">
                <a:latin typeface="Times New Roman"/>
              </a:rPr>
              <a:t>–</a:t>
            </a:r>
            <a:r>
              <a:rPr lang="ja-JP" altLang="en-US" sz="3600"/>
              <a:t> 振る舞いパターン 続き</a:t>
            </a:r>
          </a:p>
        </p:txBody>
      </p:sp>
      <p:sp>
        <p:nvSpPr>
          <p:cNvPr id="194563" name="Rectangle 1027"/>
          <p:cNvSpPr>
            <a:spLocks noGrp="1" noChangeArrowheads="1"/>
          </p:cNvSpPr>
          <p:nvPr>
            <p:ph type="body" idx="1"/>
          </p:nvPr>
        </p:nvSpPr>
        <p:spPr/>
        <p:txBody>
          <a:bodyPr/>
          <a:lstStyle/>
          <a:p>
            <a:pPr>
              <a:lnSpc>
                <a:spcPct val="90000"/>
              </a:lnSpc>
            </a:pPr>
            <a:r>
              <a:rPr lang="en-US" altLang="ja-JP" sz="2400"/>
              <a:t>Observer （</a:t>
            </a:r>
            <a:r>
              <a:rPr lang="ja-JP" altLang="en-US" sz="2400"/>
              <a:t>観察者：</a:t>
            </a:r>
            <a:r>
              <a:rPr lang="en-US" altLang="ja-JP" sz="2400"/>
              <a:t>Dependents,Publish/Subscribe）</a:t>
            </a:r>
          </a:p>
          <a:p>
            <a:pPr lvl="1">
              <a:lnSpc>
                <a:spcPct val="90000"/>
              </a:lnSpc>
            </a:pPr>
            <a:r>
              <a:rPr lang="ja-JP" altLang="en-US" sz="2000"/>
              <a:t>オブジェクトが状態を変えたとき、それに依存したオブジェクトが自動的に更新される</a:t>
            </a:r>
          </a:p>
          <a:p>
            <a:pPr>
              <a:lnSpc>
                <a:spcPct val="90000"/>
              </a:lnSpc>
            </a:pPr>
            <a:r>
              <a:rPr lang="en-US" altLang="ja-JP" sz="2400"/>
              <a:t>State （</a:t>
            </a:r>
            <a:r>
              <a:rPr lang="ja-JP" altLang="en-US" sz="2400"/>
              <a:t>状態）</a:t>
            </a:r>
          </a:p>
          <a:p>
            <a:pPr lvl="1">
              <a:lnSpc>
                <a:spcPct val="90000"/>
              </a:lnSpc>
            </a:pPr>
            <a:r>
              <a:rPr lang="ja-JP" altLang="en-US" sz="2000"/>
              <a:t>オブジェクトの内部状態が変わったとき、振る舞いを変える</a:t>
            </a:r>
          </a:p>
          <a:p>
            <a:pPr>
              <a:lnSpc>
                <a:spcPct val="90000"/>
              </a:lnSpc>
            </a:pPr>
            <a:r>
              <a:rPr lang="en-US" altLang="ja-JP" sz="2400"/>
              <a:t>Strategy (</a:t>
            </a:r>
            <a:r>
              <a:rPr lang="ja-JP" altLang="en-US" sz="2400"/>
              <a:t>戦略：</a:t>
            </a:r>
            <a:r>
              <a:rPr lang="en-US" altLang="ja-JP" sz="2400"/>
              <a:t>Policy)</a:t>
            </a:r>
          </a:p>
          <a:p>
            <a:pPr lvl="1">
              <a:lnSpc>
                <a:spcPct val="90000"/>
              </a:lnSpc>
            </a:pPr>
            <a:r>
              <a:rPr lang="ja-JP" altLang="en-US" sz="2000"/>
              <a:t>アルゴリズム群の各々をカプセル化し、交換可能にする</a:t>
            </a:r>
          </a:p>
          <a:p>
            <a:pPr>
              <a:lnSpc>
                <a:spcPct val="90000"/>
              </a:lnSpc>
            </a:pPr>
            <a:r>
              <a:rPr lang="en-US" altLang="ja-JP" sz="2400"/>
              <a:t>Template Method （</a:t>
            </a:r>
            <a:r>
              <a:rPr lang="ja-JP" altLang="en-US" sz="2400"/>
              <a:t>型紙方式）</a:t>
            </a:r>
          </a:p>
          <a:p>
            <a:pPr lvl="1">
              <a:lnSpc>
                <a:spcPct val="90000"/>
              </a:lnSpc>
            </a:pPr>
            <a:r>
              <a:rPr lang="ja-JP" altLang="en-US" sz="2000"/>
              <a:t>一部をサブクラスで実装するアルゴリズム</a:t>
            </a:r>
          </a:p>
          <a:p>
            <a:pPr>
              <a:lnSpc>
                <a:spcPct val="90000"/>
              </a:lnSpc>
            </a:pPr>
            <a:r>
              <a:rPr lang="en-US" altLang="ja-JP" sz="2400"/>
              <a:t>Visitor （</a:t>
            </a:r>
            <a:r>
              <a:rPr lang="ja-JP" altLang="en-US" sz="2400"/>
              <a:t>訪問者）　</a:t>
            </a:r>
          </a:p>
          <a:p>
            <a:pPr lvl="1">
              <a:lnSpc>
                <a:spcPct val="90000"/>
              </a:lnSpc>
            </a:pPr>
            <a:r>
              <a:rPr lang="ja-JP" altLang="en-US" sz="2000"/>
              <a:t>オブジェクト構造上の要素で実行される操作を表現する</a:t>
            </a:r>
            <a:endParaRPr lang="ja-JP" altLang="en-US" sz="3200"/>
          </a:p>
        </p:txBody>
      </p:sp>
    </p:spTree>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7FD616FB-F680-45DE-8CC9-8FF64CE0B014}" type="slidenum">
              <a:rPr lang="ja-JP" altLang="en-US"/>
              <a:pPr/>
              <a:t>218</a:t>
            </a:fld>
            <a:endParaRPr lang="ja-JP" altLang="en-US"/>
          </a:p>
        </p:txBody>
      </p:sp>
      <p:sp>
        <p:nvSpPr>
          <p:cNvPr id="234498" name="Rectangle 2"/>
          <p:cNvSpPr>
            <a:spLocks noGrp="1" noChangeArrowheads="1"/>
          </p:cNvSpPr>
          <p:nvPr>
            <p:ph type="title"/>
          </p:nvPr>
        </p:nvSpPr>
        <p:spPr>
          <a:xfrm>
            <a:off x="762000" y="617538"/>
            <a:ext cx="8181975" cy="1143000"/>
          </a:xfrm>
        </p:spPr>
        <p:txBody>
          <a:bodyPr/>
          <a:lstStyle/>
          <a:p>
            <a:r>
              <a:rPr lang="ja-JP" altLang="en-US" sz="3600"/>
              <a:t>デザインパターン </a:t>
            </a:r>
            <a:r>
              <a:rPr lang="ja-JP" altLang="en-US" sz="3600">
                <a:latin typeface="Times New Roman"/>
              </a:rPr>
              <a:t>–</a:t>
            </a:r>
            <a:r>
              <a:rPr lang="ja-JP" altLang="en-US" sz="3600"/>
              <a:t> 振る舞いパターンより</a:t>
            </a:r>
          </a:p>
        </p:txBody>
      </p:sp>
      <p:sp>
        <p:nvSpPr>
          <p:cNvPr id="234499" name="Rectangle 3"/>
          <p:cNvSpPr>
            <a:spLocks noGrp="1" noChangeArrowheads="1"/>
          </p:cNvSpPr>
          <p:nvPr>
            <p:ph type="body" idx="1"/>
          </p:nvPr>
        </p:nvSpPr>
        <p:spPr/>
        <p:txBody>
          <a:bodyPr/>
          <a:lstStyle/>
          <a:p>
            <a:r>
              <a:rPr lang="en-US" altLang="ja-JP" sz="2800"/>
              <a:t>State （</a:t>
            </a:r>
            <a:r>
              <a:rPr lang="ja-JP" altLang="en-US" sz="2800"/>
              <a:t>状態）</a:t>
            </a:r>
          </a:p>
          <a:p>
            <a:pPr lvl="1"/>
            <a:r>
              <a:rPr lang="ja-JP" altLang="en-US" sz="2400"/>
              <a:t>オブジェクトの内部状態が変わったとき、振る舞いを変える</a:t>
            </a:r>
          </a:p>
          <a:p>
            <a:r>
              <a:rPr lang="en-US" altLang="ja-JP" sz="2800"/>
              <a:t>Strategy (</a:t>
            </a:r>
            <a:r>
              <a:rPr lang="ja-JP" altLang="en-US" sz="2800"/>
              <a:t>戦略</a:t>
            </a:r>
            <a:r>
              <a:rPr lang="en-US" altLang="ja-JP" sz="2800"/>
              <a:t>)</a:t>
            </a:r>
          </a:p>
          <a:p>
            <a:pPr lvl="1"/>
            <a:r>
              <a:rPr lang="ja-JP" altLang="en-US" sz="2400"/>
              <a:t>アルゴリズム群の各々をカプセル化し、交換可能にする</a:t>
            </a:r>
          </a:p>
          <a:p>
            <a:r>
              <a:rPr lang="en-US" altLang="ja-JP" sz="2800"/>
              <a:t>Template Method （</a:t>
            </a:r>
            <a:r>
              <a:rPr lang="ja-JP" altLang="en-US" sz="2800"/>
              <a:t>型紙方式）</a:t>
            </a:r>
          </a:p>
          <a:p>
            <a:pPr lvl="1"/>
            <a:r>
              <a:rPr lang="ja-JP" altLang="en-US" sz="2400"/>
              <a:t>一部をサブクラスで実装するアルゴリズム</a:t>
            </a:r>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89052BDD-EE64-42D9-B570-403676E16A84}" type="slidenum">
              <a:rPr lang="ja-JP" altLang="en-US"/>
              <a:pPr/>
              <a:t>219</a:t>
            </a:fld>
            <a:endParaRPr lang="ja-JP" altLang="en-US"/>
          </a:p>
        </p:txBody>
      </p:sp>
      <p:sp>
        <p:nvSpPr>
          <p:cNvPr id="233474" name="Rectangle 2"/>
          <p:cNvSpPr>
            <a:spLocks noGrp="1" noChangeArrowheads="1"/>
          </p:cNvSpPr>
          <p:nvPr>
            <p:ph type="title"/>
          </p:nvPr>
        </p:nvSpPr>
        <p:spPr/>
        <p:txBody>
          <a:bodyPr/>
          <a:lstStyle/>
          <a:p>
            <a:r>
              <a:rPr lang="en-US" altLang="ja-JP"/>
              <a:t>State (</a:t>
            </a:r>
            <a:r>
              <a:rPr lang="ja-JP" altLang="en-US"/>
              <a:t>状態) パターンのクラス</a:t>
            </a:r>
            <a:endParaRPr lang="ja-JP" altLang="en-US" sz="2400" b="1">
              <a:solidFill>
                <a:srgbClr val="F3591B"/>
              </a:solidFill>
            </a:endParaRPr>
          </a:p>
        </p:txBody>
      </p:sp>
      <p:pic>
        <p:nvPicPr>
          <p:cNvPr id="233475" name="Picture 3"/>
          <p:cNvPicPr>
            <a:picLocks noChangeAspect="1" noChangeArrowheads="1"/>
          </p:cNvPicPr>
          <p:nvPr/>
        </p:nvPicPr>
        <p:blipFill>
          <a:blip r:embed="rId2"/>
          <a:srcRect/>
          <a:stretch>
            <a:fillRect/>
          </a:stretch>
        </p:blipFill>
        <p:spPr bwMode="auto">
          <a:xfrm>
            <a:off x="0" y="2311400"/>
            <a:ext cx="9144000" cy="355600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altLang="ja-JP" sz="3600" dirty="0" smtClean="0"/>
              <a:t>b</a:t>
            </a:r>
            <a:r>
              <a:rPr lang="ja-JP" altLang="en-US" sz="3600" dirty="0" err="1" smtClean="0"/>
              <a:t>．</a:t>
            </a:r>
            <a:r>
              <a:rPr lang="ja-JP" altLang="en-US" sz="3600" dirty="0" smtClean="0"/>
              <a:t>開発がうまくいかないのは何故か？</a:t>
            </a:r>
            <a:endParaRPr kumimoji="1" lang="ja-JP" altLang="en-US" sz="3600" dirty="0"/>
          </a:p>
        </p:txBody>
      </p:sp>
      <p:sp>
        <p:nvSpPr>
          <p:cNvPr id="3" name="コンテンツ プレースホルダ 2"/>
          <p:cNvSpPr>
            <a:spLocks noGrp="1"/>
          </p:cNvSpPr>
          <p:nvPr>
            <p:ph idx="1"/>
          </p:nvPr>
        </p:nvSpPr>
        <p:spPr/>
        <p:txBody>
          <a:bodyPr/>
          <a:lstStyle/>
          <a:p>
            <a:endParaRPr kumimoji="1" lang="ja-JP" altLang="en-US"/>
          </a:p>
        </p:txBody>
      </p:sp>
      <p:sp>
        <p:nvSpPr>
          <p:cNvPr id="4" name="角丸四角形 3"/>
          <p:cNvSpPr/>
          <p:nvPr/>
        </p:nvSpPr>
        <p:spPr>
          <a:xfrm>
            <a:off x="500034" y="1571612"/>
            <a:ext cx="8143932" cy="478634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22</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85B0E85A-60E4-43D4-A67B-FF778812C118}" type="slidenum">
              <a:rPr lang="ja-JP" altLang="en-US"/>
              <a:pPr/>
              <a:t>220</a:t>
            </a:fld>
            <a:endParaRPr lang="ja-JP" altLang="en-US"/>
          </a:p>
        </p:txBody>
      </p:sp>
      <p:sp>
        <p:nvSpPr>
          <p:cNvPr id="236546" name="Rectangle 2"/>
          <p:cNvSpPr>
            <a:spLocks noGrp="1" noChangeArrowheads="1"/>
          </p:cNvSpPr>
          <p:nvPr>
            <p:ph type="title"/>
          </p:nvPr>
        </p:nvSpPr>
        <p:spPr>
          <a:xfrm>
            <a:off x="685800" y="381000"/>
            <a:ext cx="8305800" cy="769938"/>
          </a:xfrm>
        </p:spPr>
        <p:txBody>
          <a:bodyPr/>
          <a:lstStyle/>
          <a:p>
            <a:r>
              <a:rPr lang="en-US" altLang="ja-JP"/>
              <a:t>Strategy </a:t>
            </a:r>
            <a:r>
              <a:rPr lang="ja-JP" altLang="en-US"/>
              <a:t>(戦略) パターンのクラス</a:t>
            </a:r>
          </a:p>
        </p:txBody>
      </p:sp>
      <p:pic>
        <p:nvPicPr>
          <p:cNvPr id="236547" name="Picture 3"/>
          <p:cNvPicPr>
            <a:picLocks noChangeAspect="1" noChangeArrowheads="1"/>
          </p:cNvPicPr>
          <p:nvPr/>
        </p:nvPicPr>
        <p:blipFill>
          <a:blip r:embed="rId2"/>
          <a:srcRect/>
          <a:stretch>
            <a:fillRect/>
          </a:stretch>
        </p:blipFill>
        <p:spPr bwMode="auto">
          <a:xfrm>
            <a:off x="76200" y="2057400"/>
            <a:ext cx="8991600" cy="3887788"/>
          </a:xfrm>
          <a:prstGeom prst="rect">
            <a:avLst/>
          </a:prstGeom>
          <a:noFill/>
          <a:ln w="9525">
            <a:noFill/>
            <a:miter lim="800000"/>
            <a:headEnd/>
            <a:tailEnd/>
          </a:ln>
          <a:effectLst/>
        </p:spPr>
      </p:pic>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FA914DB5-5DC0-4B02-8A87-ACEE714BA3DE}" type="slidenum">
              <a:rPr lang="ja-JP" altLang="en-US"/>
              <a:pPr/>
              <a:t>221</a:t>
            </a:fld>
            <a:endParaRPr lang="ja-JP" altLang="en-US"/>
          </a:p>
        </p:txBody>
      </p:sp>
      <p:sp>
        <p:nvSpPr>
          <p:cNvPr id="238594" name="Rectangle 2"/>
          <p:cNvSpPr>
            <a:spLocks noGrp="1" noChangeArrowheads="1"/>
          </p:cNvSpPr>
          <p:nvPr>
            <p:ph type="title"/>
          </p:nvPr>
        </p:nvSpPr>
        <p:spPr>
          <a:xfrm>
            <a:off x="406400" y="228600"/>
            <a:ext cx="8432800" cy="1143000"/>
          </a:xfrm>
        </p:spPr>
        <p:txBody>
          <a:bodyPr>
            <a:normAutofit fontScale="90000"/>
          </a:bodyPr>
          <a:lstStyle/>
          <a:p>
            <a:r>
              <a:rPr lang="en-US" altLang="ja-JP"/>
              <a:t>Template Method （</a:t>
            </a:r>
            <a:r>
              <a:rPr lang="ja-JP" altLang="en-US"/>
              <a:t>型紙方式） パターンのクラス</a:t>
            </a:r>
          </a:p>
        </p:txBody>
      </p:sp>
      <p:pic>
        <p:nvPicPr>
          <p:cNvPr id="238596" name="Picture 4"/>
          <p:cNvPicPr>
            <a:picLocks noChangeAspect="1" noChangeArrowheads="1"/>
          </p:cNvPicPr>
          <p:nvPr/>
        </p:nvPicPr>
        <p:blipFill>
          <a:blip r:embed="rId3"/>
          <a:srcRect/>
          <a:stretch>
            <a:fillRect/>
          </a:stretch>
        </p:blipFill>
        <p:spPr bwMode="auto">
          <a:xfrm>
            <a:off x="2819400" y="1828800"/>
            <a:ext cx="3667125" cy="4419600"/>
          </a:xfrm>
          <a:prstGeom prst="rect">
            <a:avLst/>
          </a:prstGeom>
          <a:noFill/>
          <a:ln w="9525">
            <a:noFill/>
            <a:miter lim="800000"/>
            <a:headEnd/>
            <a:tailEnd/>
          </a:ln>
          <a:effectLst/>
        </p:spPr>
      </p:pic>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4FE63AD6-C8E7-4933-BD8F-9441D36C9408}" type="slidenum">
              <a:rPr lang="ja-JP" altLang="en-US"/>
              <a:pPr/>
              <a:t>222</a:t>
            </a:fld>
            <a:endParaRPr lang="ja-JP" altLang="en-US"/>
          </a:p>
        </p:txBody>
      </p:sp>
      <p:sp>
        <p:nvSpPr>
          <p:cNvPr id="285698" name="Rectangle 2"/>
          <p:cNvSpPr>
            <a:spLocks noGrp="1" noChangeArrowheads="1"/>
          </p:cNvSpPr>
          <p:nvPr>
            <p:ph type="title"/>
          </p:nvPr>
        </p:nvSpPr>
        <p:spPr>
          <a:xfrm>
            <a:off x="1150938" y="304800"/>
            <a:ext cx="7793037" cy="1447800"/>
          </a:xfrm>
        </p:spPr>
        <p:txBody>
          <a:bodyPr/>
          <a:lstStyle/>
          <a:p>
            <a:r>
              <a:rPr lang="en-US" altLang="ja-JP"/>
              <a:t>Factory Method (</a:t>
            </a:r>
            <a:r>
              <a:rPr lang="ja-JP" altLang="en-US"/>
              <a:t>工場操作) のクラス</a:t>
            </a:r>
            <a:endParaRPr lang="ja-JP" altLang="en-US" sz="2400" b="1">
              <a:solidFill>
                <a:srgbClr val="F3591B"/>
              </a:solidFill>
            </a:endParaRPr>
          </a:p>
        </p:txBody>
      </p:sp>
      <p:pic>
        <p:nvPicPr>
          <p:cNvPr id="285699" name="Picture 3"/>
          <p:cNvPicPr>
            <a:picLocks noChangeAspect="1" noChangeArrowheads="1"/>
          </p:cNvPicPr>
          <p:nvPr/>
        </p:nvPicPr>
        <p:blipFill>
          <a:blip r:embed="rId2"/>
          <a:srcRect/>
          <a:stretch>
            <a:fillRect/>
          </a:stretch>
        </p:blipFill>
        <p:spPr bwMode="auto">
          <a:xfrm>
            <a:off x="0" y="2284413"/>
            <a:ext cx="9144000" cy="2973387"/>
          </a:xfrm>
          <a:prstGeom prst="rect">
            <a:avLst/>
          </a:prstGeom>
          <a:noFill/>
          <a:ln w="9525">
            <a:noFill/>
            <a:miter lim="800000"/>
            <a:headEnd/>
            <a:tailEnd/>
          </a:ln>
          <a:effectLst/>
        </p:spPr>
      </p:pic>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normAutofit/>
          </a:bodyPr>
          <a:lstStyle/>
          <a:p>
            <a:r>
              <a:rPr lang="en-US" altLang="ja-JP" dirty="0" smtClean="0"/>
              <a:t>Ⅲ</a:t>
            </a:r>
            <a:r>
              <a:rPr lang="ja-JP" altLang="en-US" dirty="0" err="1" smtClean="0"/>
              <a:t>．</a:t>
            </a:r>
            <a:r>
              <a:rPr lang="ja-JP" altLang="en-US" dirty="0" smtClean="0"/>
              <a:t>エンジニアとして能力を伸ばすためには</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223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ja-JP" altLang="en-US" dirty="0" smtClean="0"/>
              <a:t>１．問題解決能力を高めるには</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224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4000" dirty="0" smtClean="0"/>
              <a:t>掲示板などでの初心者の典型的な質問</a:t>
            </a:r>
            <a:r>
              <a:rPr lang="en-US" altLang="ja-JP" sz="4000" dirty="0" smtClean="0"/>
              <a:t>:</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Subject: </a:t>
            </a:r>
            <a:r>
              <a:rPr lang="ja-JP" altLang="en-US" dirty="0" smtClean="0"/>
              <a:t>教えてください</a:t>
            </a:r>
            <a:r>
              <a:rPr lang="en-US" altLang="ja-JP" dirty="0" smtClean="0"/>
              <a:t>!!! (</a:t>
            </a:r>
            <a:r>
              <a:rPr lang="ja-JP" altLang="en-US" dirty="0" smtClean="0"/>
              <a:t>至急</a:t>
            </a:r>
            <a:r>
              <a:rPr lang="en-US" altLang="ja-JP" dirty="0" smtClean="0"/>
              <a:t>)</a:t>
            </a:r>
          </a:p>
          <a:p>
            <a:pPr lvl="1"/>
            <a:r>
              <a:rPr lang="ja-JP" altLang="en-US" dirty="0" smtClean="0"/>
              <a:t>「</a:t>
            </a:r>
            <a:r>
              <a:rPr lang="en-US" altLang="ja-JP" dirty="0" smtClean="0"/>
              <a:t>×× </a:t>
            </a:r>
            <a:r>
              <a:rPr lang="ja-JP" altLang="en-US" dirty="0" smtClean="0"/>
              <a:t>したいのですが、いまい</a:t>
            </a:r>
            <a:r>
              <a:rPr lang="ja-JP" altLang="en-US" dirty="0" err="1" smtClean="0"/>
              <a:t>ち</a:t>
            </a:r>
            <a:r>
              <a:rPr lang="ja-JP" altLang="en-US" dirty="0" smtClean="0"/>
              <a:t>うまくいきません。どなたか分かる方、私にもわかるように教えてください。できれば、具体的なソースコード付きがいいです」</a:t>
            </a:r>
            <a:endParaRPr lang="en-US" altLang="ja-JP" dirty="0" smtClean="0"/>
          </a:p>
          <a:p>
            <a:r>
              <a:rPr lang="ja-JP" altLang="en-US" dirty="0" smtClean="0"/>
              <a:t>どこが問題</a:t>
            </a:r>
            <a:r>
              <a:rPr lang="en-US" altLang="ja-JP" dirty="0" smtClean="0"/>
              <a:t>?</a:t>
            </a:r>
            <a:endParaRPr lang="ja-JP" altLang="en-US"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225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技術習得のレベル</a:t>
            </a:r>
            <a:endParaRPr kumimoji="1" lang="ja-JP" altLang="en-US" dirty="0"/>
          </a:p>
        </p:txBody>
      </p:sp>
      <p:sp>
        <p:nvSpPr>
          <p:cNvPr id="3" name="コンテンツ プレースホルダ 2"/>
          <p:cNvSpPr>
            <a:spLocks noGrp="1"/>
          </p:cNvSpPr>
          <p:nvPr>
            <p:ph idx="1"/>
          </p:nvPr>
        </p:nvSpPr>
        <p:spPr/>
        <p:txBody>
          <a:bodyPr>
            <a:normAutofit fontScale="70000" lnSpcReduction="20000"/>
          </a:bodyPr>
          <a:lstStyle/>
          <a:p>
            <a:r>
              <a:rPr lang="ja-JP" altLang="en-US" dirty="0" smtClean="0"/>
              <a:t>段階 </a:t>
            </a:r>
            <a:r>
              <a:rPr lang="en-US" altLang="ja-JP" dirty="0" smtClean="0"/>
              <a:t>1 : </a:t>
            </a:r>
            <a:r>
              <a:rPr lang="ja-JP" altLang="en-US" dirty="0" smtClean="0"/>
              <a:t>無知の段階 </a:t>
            </a:r>
            <a:r>
              <a:rPr lang="en-US" altLang="ja-JP" dirty="0" smtClean="0"/>
              <a:t>― </a:t>
            </a:r>
            <a:r>
              <a:rPr lang="ja-JP" altLang="en-US" dirty="0" smtClean="0"/>
              <a:t>その技術について聞いたこともない </a:t>
            </a:r>
          </a:p>
          <a:p>
            <a:r>
              <a:rPr lang="ja-JP" altLang="en-US" dirty="0" smtClean="0"/>
              <a:t>段階 </a:t>
            </a:r>
            <a:r>
              <a:rPr lang="en-US" altLang="ja-JP" dirty="0" smtClean="0"/>
              <a:t>2 : </a:t>
            </a:r>
            <a:r>
              <a:rPr lang="ja-JP" altLang="en-US" dirty="0" smtClean="0"/>
              <a:t>気がかりな段階 </a:t>
            </a:r>
            <a:r>
              <a:rPr lang="en-US" altLang="ja-JP" dirty="0" smtClean="0"/>
              <a:t>― </a:t>
            </a:r>
            <a:r>
              <a:rPr lang="ja-JP" altLang="en-US" dirty="0" smtClean="0"/>
              <a:t>その技術について文献を読んだことがある </a:t>
            </a:r>
          </a:p>
          <a:p>
            <a:r>
              <a:rPr lang="ja-JP" altLang="en-US" dirty="0" smtClean="0"/>
              <a:t>段階 </a:t>
            </a:r>
            <a:r>
              <a:rPr lang="en-US" altLang="ja-JP" dirty="0" smtClean="0"/>
              <a:t>3 : </a:t>
            </a:r>
            <a:r>
              <a:rPr lang="ja-JP" altLang="en-US" dirty="0" smtClean="0"/>
              <a:t>見習いの段階 </a:t>
            </a:r>
            <a:r>
              <a:rPr lang="en-US" altLang="ja-JP" dirty="0" smtClean="0"/>
              <a:t>― </a:t>
            </a:r>
            <a:r>
              <a:rPr lang="ja-JP" altLang="en-US" dirty="0" smtClean="0"/>
              <a:t>その技術について３日間のセミナーに通った </a:t>
            </a:r>
          </a:p>
          <a:p>
            <a:r>
              <a:rPr lang="ja-JP" altLang="en-US" dirty="0" smtClean="0"/>
              <a:t>段階 </a:t>
            </a:r>
            <a:r>
              <a:rPr lang="en-US" altLang="ja-JP" dirty="0" smtClean="0"/>
              <a:t>4 : </a:t>
            </a:r>
            <a:r>
              <a:rPr lang="ja-JP" altLang="en-US" dirty="0" smtClean="0"/>
              <a:t>実践しようとする段階 </a:t>
            </a:r>
            <a:r>
              <a:rPr lang="en-US" altLang="ja-JP" dirty="0" smtClean="0"/>
              <a:t>― </a:t>
            </a:r>
            <a:r>
              <a:rPr lang="ja-JP" altLang="en-US" dirty="0" smtClean="0"/>
              <a:t>その技術を実際のプロジェクトに適用しようとしている </a:t>
            </a:r>
          </a:p>
          <a:p>
            <a:r>
              <a:rPr lang="ja-JP" altLang="en-US" dirty="0" smtClean="0"/>
              <a:t>段階 </a:t>
            </a:r>
            <a:r>
              <a:rPr lang="en-US" altLang="ja-JP" dirty="0" smtClean="0"/>
              <a:t>5 : </a:t>
            </a:r>
            <a:r>
              <a:rPr lang="ja-JP" altLang="en-US" dirty="0" smtClean="0"/>
              <a:t>職人の段階 </a:t>
            </a:r>
            <a:r>
              <a:rPr lang="en-US" altLang="ja-JP" dirty="0" smtClean="0"/>
              <a:t>― </a:t>
            </a:r>
            <a:r>
              <a:rPr lang="ja-JP" altLang="en-US" dirty="0" smtClean="0"/>
              <a:t>その技術を仕事の上で自然に自動的に使っている </a:t>
            </a:r>
          </a:p>
          <a:p>
            <a:r>
              <a:rPr lang="ja-JP" altLang="en-US" dirty="0" smtClean="0"/>
              <a:t>段階 </a:t>
            </a:r>
            <a:r>
              <a:rPr lang="en-US" altLang="ja-JP" dirty="0" smtClean="0"/>
              <a:t>6 : </a:t>
            </a:r>
            <a:r>
              <a:rPr lang="ja-JP" altLang="en-US" dirty="0" smtClean="0"/>
              <a:t>名人の段階 </a:t>
            </a:r>
            <a:r>
              <a:rPr lang="en-US" altLang="ja-JP" dirty="0" smtClean="0"/>
              <a:t>― </a:t>
            </a:r>
            <a:r>
              <a:rPr lang="ja-JP" altLang="en-US" dirty="0" smtClean="0"/>
              <a:t>その技術を完全に消化していて、いつルールを破るべきかを知っている </a:t>
            </a:r>
          </a:p>
          <a:p>
            <a:r>
              <a:rPr lang="ja-JP" altLang="en-US" dirty="0" smtClean="0"/>
              <a:t>段階 </a:t>
            </a:r>
            <a:r>
              <a:rPr lang="en-US" altLang="ja-JP" dirty="0" smtClean="0"/>
              <a:t>7 : </a:t>
            </a:r>
            <a:r>
              <a:rPr lang="ja-JP" altLang="en-US" dirty="0" smtClean="0"/>
              <a:t>エキスパート </a:t>
            </a:r>
            <a:r>
              <a:rPr lang="en-US" altLang="ja-JP" dirty="0" smtClean="0"/>
              <a:t>― </a:t>
            </a:r>
            <a:r>
              <a:rPr lang="ja-JP" altLang="en-US" dirty="0" smtClean="0"/>
              <a:t>専門書を著作し、講演し、その技術を拡張する方法を探究する</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226</a:t>
            </a:fld>
            <a:endParaRPr kumimoji="1" lang="ja-JP" altLang="en-US"/>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b="1" dirty="0" smtClean="0"/>
              <a:t> 「守・破・離」</a:t>
            </a:r>
            <a:endParaRPr kumimoji="1" lang="ja-JP" altLang="en-US" sz="5400" dirty="0"/>
          </a:p>
        </p:txBody>
      </p:sp>
      <p:sp>
        <p:nvSpPr>
          <p:cNvPr id="3" name="コンテンツ プレースホルダ 2"/>
          <p:cNvSpPr>
            <a:spLocks noGrp="1"/>
          </p:cNvSpPr>
          <p:nvPr>
            <p:ph idx="1"/>
          </p:nvPr>
        </p:nvSpPr>
        <p:spPr/>
        <p:txBody>
          <a:bodyPr>
            <a:normAutofit/>
          </a:bodyPr>
          <a:lstStyle/>
          <a:p>
            <a:r>
              <a:rPr lang="ja-JP" altLang="en-US" dirty="0" smtClean="0"/>
              <a:t> 人や本などから何かを学び、ひとり立ちしていくまでに、</a:t>
            </a:r>
            <a:r>
              <a:rPr lang="en-US" altLang="ja-JP" dirty="0" smtClean="0"/>
              <a:t>『</a:t>
            </a:r>
            <a:r>
              <a:rPr lang="ja-JP" altLang="en-US" dirty="0" smtClean="0"/>
              <a:t>守</a:t>
            </a:r>
            <a:r>
              <a:rPr lang="en-US" altLang="ja-JP" dirty="0" smtClean="0"/>
              <a:t>』</a:t>
            </a:r>
            <a:r>
              <a:rPr lang="ja-JP" altLang="en-US" dirty="0" smtClean="0"/>
              <a:t>・</a:t>
            </a:r>
            <a:r>
              <a:rPr lang="en-US" altLang="ja-JP" dirty="0" smtClean="0"/>
              <a:t>『</a:t>
            </a:r>
            <a:r>
              <a:rPr lang="ja-JP" altLang="en-US" dirty="0" smtClean="0"/>
              <a:t>破</a:t>
            </a:r>
            <a:r>
              <a:rPr lang="en-US" altLang="ja-JP" dirty="0" smtClean="0"/>
              <a:t>』</a:t>
            </a:r>
            <a:r>
              <a:rPr lang="ja-JP" altLang="en-US" dirty="0" smtClean="0"/>
              <a:t>･</a:t>
            </a:r>
            <a:r>
              <a:rPr lang="en-US" altLang="ja-JP" dirty="0" smtClean="0"/>
              <a:t>『</a:t>
            </a:r>
            <a:r>
              <a:rPr lang="ja-JP" altLang="en-US" dirty="0" smtClean="0"/>
              <a:t>離</a:t>
            </a:r>
            <a:r>
              <a:rPr lang="en-US" altLang="ja-JP" dirty="0" smtClean="0"/>
              <a:t>』</a:t>
            </a:r>
            <a:r>
              <a:rPr lang="ja-JP" altLang="en-US" dirty="0" smtClean="0"/>
              <a:t>という段階を進んでいくと言われている</a:t>
            </a:r>
          </a:p>
          <a:p>
            <a:pPr lvl="1"/>
            <a:r>
              <a:rPr lang="ja-JP" altLang="en-US" dirty="0" smtClean="0"/>
              <a:t>「守」</a:t>
            </a:r>
            <a:r>
              <a:rPr lang="en-US" altLang="ja-JP" dirty="0" smtClean="0"/>
              <a:t>: </a:t>
            </a:r>
            <a:r>
              <a:rPr lang="ja-JP" altLang="en-US" dirty="0" smtClean="0"/>
              <a:t>最初は教わった型を守り、型の通りにやる</a:t>
            </a:r>
          </a:p>
          <a:p>
            <a:pPr lvl="1"/>
            <a:r>
              <a:rPr lang="ja-JP" altLang="en-US" dirty="0" smtClean="0"/>
              <a:t>「破」</a:t>
            </a:r>
            <a:r>
              <a:rPr lang="en-US" altLang="ja-JP" dirty="0" smtClean="0"/>
              <a:t>:</a:t>
            </a:r>
            <a:r>
              <a:rPr lang="ja-JP" altLang="en-US" dirty="0" smtClean="0"/>
              <a:t> 教わった型通りでなく、自分なりに変化させていく</a:t>
            </a:r>
          </a:p>
          <a:p>
            <a:pPr lvl="1"/>
            <a:r>
              <a:rPr lang="ja-JP" altLang="en-US" dirty="0" smtClean="0"/>
              <a:t>「離」</a:t>
            </a:r>
            <a:r>
              <a:rPr lang="en-US" altLang="ja-JP" dirty="0" smtClean="0"/>
              <a:t>:</a:t>
            </a:r>
            <a:r>
              <a:rPr lang="ja-JP" altLang="en-US" dirty="0" smtClean="0"/>
              <a:t> 最後には型を離れて独自のやり方を作り出し、行う</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227</a:t>
            </a:fld>
            <a:endParaRPr kumimoji="1" lang="ja-JP" altLang="en-US"/>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何故開発がうまく出来ないか</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「それは識らないことが在るから」</a:t>
            </a:r>
          </a:p>
          <a:p>
            <a:pPr lvl="1"/>
            <a:r>
              <a:rPr lang="ja-JP" altLang="en-US" dirty="0" smtClean="0"/>
              <a:t>何を作れば良いのか識らない </a:t>
            </a:r>
          </a:p>
          <a:p>
            <a:pPr lvl="1"/>
            <a:r>
              <a:rPr lang="ja-JP" altLang="en-US" dirty="0" smtClean="0"/>
              <a:t>どうやって作れば良いのか識らない </a:t>
            </a:r>
          </a:p>
          <a:p>
            <a:pPr lvl="1"/>
            <a:r>
              <a:rPr lang="ja-JP" altLang="en-US" dirty="0" smtClean="0"/>
              <a:t>何が使えるのか識らない </a:t>
            </a:r>
          </a:p>
          <a:p>
            <a:pPr lvl="1"/>
            <a:r>
              <a:rPr lang="ja-JP" altLang="en-US" dirty="0" smtClean="0"/>
              <a:t>情報が何処にあるのか識らない</a:t>
            </a:r>
          </a:p>
          <a:p>
            <a:r>
              <a:rPr lang="ja-JP" altLang="en-US" dirty="0" smtClean="0"/>
              <a:t>「解決策が分らないのではない。問題が分っていないのだ」 </a:t>
            </a:r>
            <a:r>
              <a:rPr lang="en-US" altLang="ja-JP" dirty="0" smtClean="0"/>
              <a:t>― </a:t>
            </a:r>
            <a:r>
              <a:rPr lang="ja-JP" altLang="en-US" dirty="0" smtClean="0"/>
              <a:t>チェスタートン</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228</a:t>
            </a:fld>
            <a:endParaRPr kumimoji="1" lang="ja-JP" altLang="en-US"/>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54692"/>
          </a:xfrm>
        </p:spPr>
        <p:txBody>
          <a:bodyPr/>
          <a:lstStyle/>
          <a:p>
            <a:r>
              <a:rPr kumimoji="1" lang="ja-JP" altLang="en-US" dirty="0" smtClean="0"/>
              <a:t>カイゼン</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229</a:t>
            </a:fld>
            <a:endParaRPr kumimoji="1" lang="ja-JP"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ソフトウェア開発は何故難しい</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「顧客と開発者の双方がビジネスを理解している」ということ </a:t>
            </a:r>
          </a:p>
          <a:p>
            <a:pPr lvl="1"/>
            <a:r>
              <a:rPr lang="ja-JP" altLang="en-US" dirty="0" smtClean="0"/>
              <a:t>何故顧客のいう通りに作ったのに満足してもらえないか </a:t>
            </a:r>
          </a:p>
          <a:p>
            <a:r>
              <a:rPr lang="ja-JP" altLang="en-US" dirty="0" smtClean="0"/>
              <a:t>「他人が作りたいものを代わりに作る」という難しさ </a:t>
            </a:r>
          </a:p>
          <a:p>
            <a:pPr lvl="1"/>
            <a:r>
              <a:rPr lang="ja-JP" altLang="en-US" dirty="0" smtClean="0"/>
              <a:t>顧客は何にお金を払いたいのか</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4800" dirty="0" smtClean="0"/>
              <a:t>フィードバック・ループ</a:t>
            </a:r>
            <a:endParaRPr kumimoji="1" lang="ja-JP" altLang="en-US" sz="48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230</a:t>
            </a:fld>
            <a:endParaRPr kumimoji="1" lang="ja-JP" altLang="en-US"/>
          </a:p>
        </p:txBody>
      </p:sp>
      <p:pic>
        <p:nvPicPr>
          <p:cNvPr id="305154" name="Picture 2"/>
          <p:cNvPicPr>
            <a:picLocks noGrp="1" noChangeAspect="1" noChangeArrowheads="1"/>
          </p:cNvPicPr>
          <p:nvPr>
            <p:ph idx="1"/>
          </p:nvPr>
        </p:nvPicPr>
        <p:blipFill>
          <a:blip r:embed="rId2"/>
          <a:srcRect/>
          <a:stretch>
            <a:fillRect/>
          </a:stretch>
        </p:blipFill>
        <p:spPr bwMode="auto">
          <a:xfrm>
            <a:off x="826699" y="1428736"/>
            <a:ext cx="7473513" cy="4857783"/>
          </a:xfrm>
          <a:prstGeom prst="rect">
            <a:avLst/>
          </a:prstGeom>
          <a:noFill/>
          <a:ln w="9525">
            <a:noFill/>
            <a:miter lim="800000"/>
            <a:headEnd/>
            <a:tailEnd/>
          </a:ln>
          <a:effectLst/>
        </p:spPr>
      </p:pic>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dirty="0" smtClean="0"/>
              <a:t>ビジョンと現状</a:t>
            </a:r>
            <a:endParaRPr kumimoji="1" lang="ja-JP" altLang="en-US" dirty="0"/>
          </a:p>
        </p:txBody>
      </p:sp>
      <p:sp>
        <p:nvSpPr>
          <p:cNvPr id="3" name="コンテンツ プレースホルダ 2"/>
          <p:cNvSpPr>
            <a:spLocks noGrp="1"/>
          </p:cNvSpPr>
          <p:nvPr>
            <p:ph idx="1"/>
          </p:nvPr>
        </p:nvSpPr>
        <p:spPr/>
        <p:txBody>
          <a:bodyPr>
            <a:normAutofit/>
          </a:bodyPr>
          <a:lstStyle/>
          <a:p>
            <a:r>
              <a:rPr lang="en-US" altLang="ja-JP" dirty="0" smtClean="0"/>
              <a:t>Problem = </a:t>
            </a:r>
            <a:r>
              <a:rPr lang="en-US" altLang="ja-JP" dirty="0" err="1" smtClean="0"/>
              <a:t>ToBe</a:t>
            </a:r>
            <a:r>
              <a:rPr lang="en-US" altLang="ja-JP" dirty="0" smtClean="0"/>
              <a:t> – </a:t>
            </a:r>
            <a:r>
              <a:rPr lang="en-US" altLang="ja-JP" dirty="0" err="1" smtClean="0"/>
              <a:t>AsIs</a:t>
            </a:r>
            <a:endParaRPr lang="en-US" altLang="ja-JP" dirty="0" smtClean="0"/>
          </a:p>
          <a:p>
            <a:pPr lvl="1"/>
            <a:r>
              <a:rPr lang="ja-JP" altLang="en-US" dirty="0" smtClean="0"/>
              <a:t>「見える化」によるフィードバック</a:t>
            </a:r>
            <a:endParaRPr lang="en-US" altLang="ja-JP" dirty="0" smtClean="0"/>
          </a:p>
          <a:p>
            <a:pPr lvl="1"/>
            <a:r>
              <a:rPr lang="ja-JP" altLang="en-US" dirty="0" smtClean="0"/>
              <a:t>カイゼンの実践が重要</a:t>
            </a:r>
            <a:endParaRPr lang="en-US" altLang="ja-JP" dirty="0" smtClean="0"/>
          </a:p>
          <a:p>
            <a:pPr lvl="1"/>
            <a:r>
              <a:rPr lang="en-US" altLang="ja-JP" dirty="0" smtClean="0"/>
              <a:t>PDCA</a:t>
            </a:r>
          </a:p>
          <a:p>
            <a:r>
              <a:rPr lang="ja-JP" altLang="en-US" dirty="0" smtClean="0"/>
              <a:t>手段に縛られずに、目的に縛られるべき</a:t>
            </a:r>
            <a:endParaRPr lang="en-US" altLang="ja-JP" dirty="0" smtClean="0"/>
          </a:p>
          <a:p>
            <a:pPr lvl="1"/>
            <a:r>
              <a:rPr lang="ja-JP" altLang="en-US" sz="2600" dirty="0" smtClean="0"/>
              <a:t>「カメがウサギに勝てたのは、ウサギを目指したからではなく、ゴールを目指したから」</a:t>
            </a:r>
            <a:endParaRPr lang="en-US" altLang="ja-JP" sz="2600" dirty="0" smtClean="0"/>
          </a:p>
          <a:p>
            <a:pPr lvl="1"/>
            <a:r>
              <a:rPr lang="ja-JP" altLang="en-US" sz="2600" dirty="0" smtClean="0"/>
              <a:t>「カメがウサギに勝てたのは、ウサギがカメを目標にしたのに対し、カメはゴールを目標にしたから」</a:t>
            </a:r>
            <a:endParaRPr lang="en-US" altLang="ja-JP" sz="2600" dirty="0" smtClean="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231</a:t>
            </a:fld>
            <a:endParaRPr kumimoji="1" lang="ja-JP" altLang="en-US"/>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dirty="0" smtClean="0">
                <a:solidFill>
                  <a:schemeClr val="accent2">
                    <a:lumMod val="50000"/>
                  </a:schemeClr>
                </a:solidFill>
              </a:rPr>
              <a:t>素直さ</a:t>
            </a:r>
            <a:r>
              <a:rPr lang="ja-JP" altLang="en-US" sz="4800" dirty="0" smtClean="0"/>
              <a:t>重要</a:t>
            </a:r>
            <a:endParaRPr kumimoji="1" lang="ja-JP" altLang="en-US" sz="4800" dirty="0"/>
          </a:p>
        </p:txBody>
      </p:sp>
      <p:sp>
        <p:nvSpPr>
          <p:cNvPr id="3" name="コンテンツ プレースホルダ 2"/>
          <p:cNvSpPr>
            <a:spLocks noGrp="1"/>
          </p:cNvSpPr>
          <p:nvPr>
            <p:ph idx="1"/>
          </p:nvPr>
        </p:nvSpPr>
        <p:spPr/>
        <p:txBody>
          <a:bodyPr>
            <a:normAutofit/>
          </a:bodyPr>
          <a:lstStyle/>
          <a:p>
            <a:r>
              <a:rPr lang="ja-JP" altLang="en-US" dirty="0" smtClean="0"/>
              <a:t>「本当の気付きは、既知であると思ったことを見つめ直す過程で得られるもの」</a:t>
            </a:r>
            <a:endParaRPr lang="en-US" altLang="ja-JP" dirty="0" smtClean="0"/>
          </a:p>
          <a:p>
            <a:r>
              <a:rPr kumimoji="1" lang="ja-JP" altLang="en-US" dirty="0" smtClean="0"/>
              <a:t>「答えをもって聴かない。無批判に聴いてみる」</a:t>
            </a:r>
            <a:endParaRPr kumimoji="1" lang="en-US" altLang="ja-JP" dirty="0" smtClean="0"/>
          </a:p>
          <a:p>
            <a:r>
              <a:rPr lang="ja-JP" altLang="en-US" dirty="0" smtClean="0"/>
              <a:t>「実践なくしてフィードバックなし」</a:t>
            </a:r>
            <a:endParaRPr kumimoji="1" lang="en-US" altLang="ja-JP" dirty="0" smtClean="0"/>
          </a:p>
          <a:p>
            <a:r>
              <a:rPr lang="ja-JP" altLang="en-US" dirty="0" smtClean="0"/>
              <a:t>「完全を求めてはいけない。十分であれば良い」</a:t>
            </a:r>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232</a:t>
            </a:fld>
            <a:endParaRPr kumimoji="1" lang="ja-JP" altLang="en-US"/>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問題解決能力を改善するループ</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233</a:t>
            </a:fld>
            <a:endParaRPr kumimoji="1" lang="ja-JP" altLang="en-US"/>
          </a:p>
        </p:txBody>
      </p:sp>
      <p:pic>
        <p:nvPicPr>
          <p:cNvPr id="304130" name="Picture 2"/>
          <p:cNvPicPr>
            <a:picLocks noGrp="1" noChangeAspect="1" noChangeArrowheads="1"/>
          </p:cNvPicPr>
          <p:nvPr>
            <p:ph idx="1"/>
          </p:nvPr>
        </p:nvPicPr>
        <p:blipFill>
          <a:blip r:embed="rId2"/>
          <a:srcRect/>
          <a:stretch>
            <a:fillRect/>
          </a:stretch>
        </p:blipFill>
        <p:spPr bwMode="auto">
          <a:xfrm>
            <a:off x="1857356" y="1357298"/>
            <a:ext cx="5357850" cy="4885849"/>
          </a:xfrm>
          <a:prstGeom prst="rect">
            <a:avLst/>
          </a:prstGeom>
          <a:noFill/>
          <a:ln w="9525">
            <a:noFill/>
            <a:miter lim="800000"/>
            <a:headEnd/>
            <a:tailEnd/>
          </a:ln>
          <a:effectLst/>
        </p:spPr>
      </p:pic>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カイゼンとフィードバック</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234</a:t>
            </a:fld>
            <a:endParaRPr kumimoji="1" lang="ja-JP" altLang="en-US"/>
          </a:p>
        </p:txBody>
      </p:sp>
      <p:pic>
        <p:nvPicPr>
          <p:cNvPr id="172033" name="Picture 1"/>
          <p:cNvPicPr>
            <a:picLocks noChangeAspect="1" noChangeArrowheads="1"/>
          </p:cNvPicPr>
          <p:nvPr/>
        </p:nvPicPr>
        <p:blipFill>
          <a:blip r:embed="rId2"/>
          <a:srcRect/>
          <a:stretch>
            <a:fillRect/>
          </a:stretch>
        </p:blipFill>
        <p:spPr bwMode="auto">
          <a:xfrm>
            <a:off x="1428727" y="1643050"/>
            <a:ext cx="6407625" cy="4500594"/>
          </a:xfrm>
          <a:prstGeom prst="rect">
            <a:avLst/>
          </a:prstGeom>
          <a:noFill/>
          <a:ln w="9525">
            <a:noFill/>
            <a:miter lim="800000"/>
            <a:headEnd/>
            <a:tailEnd/>
          </a:ln>
          <a:effectLst/>
        </p:spPr>
      </p:pic>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カイゼン</a:t>
            </a:r>
            <a:endParaRPr kumimoji="1" lang="ja-JP" altLang="en-US" dirty="0"/>
          </a:p>
        </p:txBody>
      </p:sp>
      <p:sp>
        <p:nvSpPr>
          <p:cNvPr id="3" name="コンテンツ プレースホルダ 2"/>
          <p:cNvSpPr>
            <a:spLocks noGrp="1"/>
          </p:cNvSpPr>
          <p:nvPr>
            <p:ph idx="1"/>
          </p:nvPr>
        </p:nvSpPr>
        <p:spPr/>
        <p:txBody>
          <a:bodyPr>
            <a:normAutofit fontScale="85000" lnSpcReduction="10000"/>
          </a:bodyPr>
          <a:lstStyle/>
          <a:p>
            <a:r>
              <a:rPr lang="ja-JP" altLang="en-US" dirty="0" smtClean="0"/>
              <a:t>カイゼン</a:t>
            </a:r>
            <a:r>
              <a:rPr lang="en-US" altLang="ja-JP" dirty="0" smtClean="0"/>
              <a:t>:</a:t>
            </a:r>
            <a:endParaRPr lang="ja-JP" altLang="en-US" dirty="0" smtClean="0"/>
          </a:p>
          <a:p>
            <a:pPr lvl="1"/>
            <a:r>
              <a:rPr lang="ja-JP" altLang="en-US" dirty="0" smtClean="0"/>
              <a:t>「良いことを行うこと」→「良いと思うことを試し続けること」</a:t>
            </a:r>
          </a:p>
          <a:p>
            <a:r>
              <a:rPr lang="ja-JP" altLang="en-US" dirty="0" smtClean="0"/>
              <a:t>フィードバックがキモ</a:t>
            </a:r>
          </a:p>
          <a:p>
            <a:pPr lvl="1"/>
            <a:r>
              <a:rPr lang="ja-JP" altLang="en-US" dirty="0" smtClean="0"/>
              <a:t>角度が重要 </a:t>
            </a:r>
            <a:r>
              <a:rPr lang="en-US" altLang="ja-JP" dirty="0" smtClean="0"/>
              <a:t>or </a:t>
            </a:r>
            <a:r>
              <a:rPr lang="ja-JP" altLang="en-US" dirty="0" smtClean="0"/>
              <a:t>角度の変化が重要</a:t>
            </a:r>
          </a:p>
          <a:p>
            <a:r>
              <a:rPr lang="ja-JP" altLang="en-US" dirty="0" smtClean="0"/>
              <a:t>行動を変化させること</a:t>
            </a:r>
          </a:p>
          <a:p>
            <a:pPr lvl="1"/>
            <a:r>
              <a:rPr lang="en-US" altLang="ja-JP" dirty="0" smtClean="0"/>
              <a:t>“XP is about social change. Social change is changing yourself.”</a:t>
            </a:r>
            <a:br>
              <a:rPr lang="en-US" altLang="ja-JP" dirty="0" smtClean="0"/>
            </a:br>
            <a:r>
              <a:rPr lang="en-US" altLang="ja-JP" dirty="0" smtClean="0"/>
              <a:t>XP </a:t>
            </a:r>
            <a:r>
              <a:rPr lang="ja-JP" altLang="en-US" dirty="0" smtClean="0"/>
              <a:t>とは人と人とのつながりを変えることである。人と人とのつながりを変えるとは、あなた自身が変わること。</a:t>
            </a:r>
            <a:r>
              <a:rPr lang="en-US" altLang="ja-JP" dirty="0" smtClean="0"/>
              <a:t/>
            </a:r>
            <a:br>
              <a:rPr lang="en-US" altLang="ja-JP" dirty="0" smtClean="0"/>
            </a:br>
            <a:r>
              <a:rPr lang="en-US" altLang="ja-JP" sz="2100" dirty="0" smtClean="0">
                <a:solidFill>
                  <a:schemeClr val="tx2">
                    <a:lumMod val="50000"/>
                  </a:schemeClr>
                </a:solidFill>
              </a:rPr>
              <a:t>※ Kent Beck </a:t>
            </a:r>
            <a:r>
              <a:rPr lang="ja-JP" altLang="en-US" sz="2100" dirty="0" smtClean="0">
                <a:solidFill>
                  <a:schemeClr val="tx2">
                    <a:lumMod val="50000"/>
                  </a:schemeClr>
                </a:solidFill>
              </a:rPr>
              <a:t>の 「</a:t>
            </a:r>
            <a:r>
              <a:rPr lang="en-US" altLang="ja-JP" sz="2100" dirty="0" smtClean="0">
                <a:solidFill>
                  <a:schemeClr val="tx2">
                    <a:lumMod val="50000"/>
                  </a:schemeClr>
                </a:solidFill>
              </a:rPr>
              <a:t>Extreme Programming Explained: Embrace Change, 2</a:t>
            </a:r>
            <a:r>
              <a:rPr lang="en-US" altLang="ja-JP" sz="2100" baseline="30000" dirty="0" smtClean="0">
                <a:solidFill>
                  <a:schemeClr val="tx2">
                    <a:lumMod val="50000"/>
                  </a:schemeClr>
                </a:solidFill>
              </a:rPr>
              <a:t>nd</a:t>
            </a:r>
            <a:r>
              <a:rPr lang="en-US" altLang="ja-JP" sz="2100" dirty="0" smtClean="0">
                <a:solidFill>
                  <a:schemeClr val="tx2">
                    <a:lumMod val="50000"/>
                  </a:schemeClr>
                </a:solidFill>
              </a:rPr>
              <a:t> Edition</a:t>
            </a:r>
            <a:r>
              <a:rPr lang="ja-JP" altLang="en-US" sz="2100" dirty="0" smtClean="0">
                <a:solidFill>
                  <a:schemeClr val="tx2">
                    <a:lumMod val="50000"/>
                  </a:schemeClr>
                </a:solidFill>
              </a:rPr>
              <a:t>」</a:t>
            </a:r>
            <a:r>
              <a:rPr lang="en-US" altLang="ja-JP" sz="2100" dirty="0" smtClean="0">
                <a:solidFill>
                  <a:schemeClr val="tx2">
                    <a:lumMod val="50000"/>
                  </a:schemeClr>
                </a:solidFill>
              </a:rPr>
              <a:t>(</a:t>
            </a:r>
            <a:r>
              <a:rPr lang="ja-JP" altLang="en-US" sz="2100" dirty="0" smtClean="0">
                <a:solidFill>
                  <a:schemeClr val="tx2">
                    <a:lumMod val="50000"/>
                  </a:schemeClr>
                </a:solidFill>
              </a:rPr>
              <a:t>邦訳</a:t>
            </a:r>
            <a:r>
              <a:rPr lang="en-US" altLang="ja-JP" sz="2100" dirty="0" smtClean="0">
                <a:solidFill>
                  <a:schemeClr val="tx2">
                    <a:lumMod val="50000"/>
                  </a:schemeClr>
                </a:solidFill>
              </a:rPr>
              <a:t>: XP</a:t>
            </a:r>
            <a:r>
              <a:rPr lang="ja-JP" altLang="en-US" sz="2100" dirty="0" smtClean="0">
                <a:solidFill>
                  <a:schemeClr val="tx2">
                    <a:lumMod val="50000"/>
                  </a:schemeClr>
                </a:solidFill>
              </a:rPr>
              <a:t>エクストリーム・プログラミング入門</a:t>
            </a:r>
            <a:r>
              <a:rPr lang="en-US" altLang="ja-JP" sz="2100" dirty="0" smtClean="0">
                <a:solidFill>
                  <a:schemeClr val="tx2">
                    <a:lumMod val="50000"/>
                  </a:schemeClr>
                </a:solidFill>
              </a:rPr>
              <a:t>―</a:t>
            </a:r>
            <a:r>
              <a:rPr lang="ja-JP" altLang="en-US" sz="2100" dirty="0" smtClean="0">
                <a:solidFill>
                  <a:schemeClr val="tx2">
                    <a:lumMod val="50000"/>
                  </a:schemeClr>
                </a:solidFill>
              </a:rPr>
              <a:t>変化を受け入れる 第二版</a:t>
            </a:r>
            <a:r>
              <a:rPr lang="en-US" altLang="ja-JP" sz="2100" dirty="0" smtClean="0">
                <a:solidFill>
                  <a:schemeClr val="tx2">
                    <a:lumMod val="50000"/>
                  </a:schemeClr>
                </a:solidFill>
              </a:rPr>
              <a:t>) </a:t>
            </a:r>
            <a:r>
              <a:rPr lang="ja-JP" altLang="en-US" sz="2100" dirty="0" smtClean="0">
                <a:solidFill>
                  <a:schemeClr val="tx2">
                    <a:lumMod val="50000"/>
                  </a:schemeClr>
                </a:solidFill>
              </a:rPr>
              <a:t>より。</a:t>
            </a:r>
            <a:endParaRPr lang="ja-JP" altLang="en-US" dirty="0" smtClean="0">
              <a:solidFill>
                <a:schemeClr val="tx2">
                  <a:lumMod val="50000"/>
                </a:schemeClr>
              </a:solidFill>
            </a:endParaRP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235</a:t>
            </a:fld>
            <a:endParaRPr kumimoji="1" lang="ja-JP" altLang="en-US"/>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296974"/>
          </a:xfrm>
        </p:spPr>
        <p:txBody>
          <a:bodyPr>
            <a:normAutofit/>
          </a:bodyPr>
          <a:lstStyle/>
          <a:p>
            <a:pPr lvl="1" algn="ctr" rtl="0">
              <a:spcBef>
                <a:spcPct val="0"/>
              </a:spcBef>
            </a:pPr>
            <a:r>
              <a:rPr kumimoji="1" lang="ja-JP" altLang="en-US" sz="2800" dirty="0" smtClean="0"/>
              <a:t>カイゼン</a:t>
            </a:r>
            <a:r>
              <a:rPr kumimoji="1" lang="en-US" altLang="ja-JP" sz="2800" dirty="0" smtClean="0"/>
              <a:t/>
            </a:r>
            <a:br>
              <a:rPr kumimoji="1" lang="en-US" altLang="ja-JP" sz="2800" dirty="0" smtClean="0"/>
            </a:br>
            <a:r>
              <a:rPr lang="ja-JP" altLang="en-US" sz="2800" dirty="0" smtClean="0"/>
              <a:t>角度が重要 </a:t>
            </a:r>
            <a:r>
              <a:rPr lang="en-US" altLang="ja-JP" sz="2800" dirty="0" smtClean="0"/>
              <a:t>or </a:t>
            </a:r>
            <a:r>
              <a:rPr lang="ja-JP" altLang="en-US" sz="2800" dirty="0" smtClean="0"/>
              <a:t>角度の変化が重要</a:t>
            </a:r>
            <a:endParaRPr kumimoji="1" lang="ja-JP" altLang="en-US" sz="28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236</a:t>
            </a:fld>
            <a:endParaRPr kumimoji="1" lang="ja-JP" altLang="en-US"/>
          </a:p>
        </p:txBody>
      </p:sp>
      <p:cxnSp>
        <p:nvCxnSpPr>
          <p:cNvPr id="7" name="直線コネクタ 6"/>
          <p:cNvCxnSpPr/>
          <p:nvPr/>
        </p:nvCxnSpPr>
        <p:spPr>
          <a:xfrm rot="5400000">
            <a:off x="-392941" y="3964785"/>
            <a:ext cx="4214842" cy="15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線コネクタ 8"/>
          <p:cNvCxnSpPr/>
          <p:nvPr/>
        </p:nvCxnSpPr>
        <p:spPr>
          <a:xfrm flipV="1">
            <a:off x="1714480" y="6000768"/>
            <a:ext cx="5857916" cy="7143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p:nvCxnSpPr>
        <p:spPr>
          <a:xfrm flipV="1">
            <a:off x="1714480" y="3214686"/>
            <a:ext cx="5857916" cy="71438"/>
          </a:xfrm>
          <a:prstGeom prst="line">
            <a:avLst/>
          </a:prstGeom>
          <a:ln w="38100">
            <a:solidFill>
              <a:schemeClr val="accent6">
                <a:lumMod val="50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13" name="直線コネクタ 12"/>
          <p:cNvCxnSpPr/>
          <p:nvPr/>
        </p:nvCxnSpPr>
        <p:spPr>
          <a:xfrm flipV="1">
            <a:off x="1714480" y="2143116"/>
            <a:ext cx="5857916" cy="3929090"/>
          </a:xfrm>
          <a:prstGeom prst="line">
            <a:avLst/>
          </a:prstGeom>
          <a:ln w="38100">
            <a:solidFill>
              <a:schemeClr val="bg2">
                <a:lumMod val="10000"/>
              </a:schemeClr>
            </a:solidFill>
            <a:prstDash val="dash"/>
          </a:ln>
        </p:spPr>
        <p:style>
          <a:lnRef idx="1">
            <a:schemeClr val="accent1"/>
          </a:lnRef>
          <a:fillRef idx="0">
            <a:schemeClr val="accent1"/>
          </a:fillRef>
          <a:effectRef idx="0">
            <a:schemeClr val="accent1"/>
          </a:effectRef>
          <a:fontRef idx="minor">
            <a:schemeClr val="tx1"/>
          </a:fontRef>
        </p:style>
      </p:cxnSp>
      <p:sp>
        <p:nvSpPr>
          <p:cNvPr id="16" name="フリーフォーム 15"/>
          <p:cNvSpPr/>
          <p:nvPr/>
        </p:nvSpPr>
        <p:spPr>
          <a:xfrm>
            <a:off x="1737360" y="1436914"/>
            <a:ext cx="5865223" cy="4611189"/>
          </a:xfrm>
          <a:custGeom>
            <a:avLst/>
            <a:gdLst>
              <a:gd name="connsiteX0" fmla="*/ 0 w 5865223"/>
              <a:gd name="connsiteY0" fmla="*/ 4611189 h 4611189"/>
              <a:gd name="connsiteX1" fmla="*/ 2860766 w 5865223"/>
              <a:gd name="connsiteY1" fmla="*/ 3918857 h 4611189"/>
              <a:gd name="connsiteX2" fmla="*/ 4741817 w 5865223"/>
              <a:gd name="connsiteY2" fmla="*/ 2481943 h 4611189"/>
              <a:gd name="connsiteX3" fmla="*/ 5865223 w 5865223"/>
              <a:gd name="connsiteY3" fmla="*/ 0 h 4611189"/>
            </a:gdLst>
            <a:ahLst/>
            <a:cxnLst>
              <a:cxn ang="0">
                <a:pos x="connsiteX0" y="connsiteY0"/>
              </a:cxn>
              <a:cxn ang="0">
                <a:pos x="connsiteX1" y="connsiteY1"/>
              </a:cxn>
              <a:cxn ang="0">
                <a:pos x="connsiteX2" y="connsiteY2"/>
              </a:cxn>
              <a:cxn ang="0">
                <a:pos x="connsiteX3" y="connsiteY3"/>
              </a:cxn>
            </a:cxnLst>
            <a:rect l="l" t="t" r="r" b="b"/>
            <a:pathLst>
              <a:path w="5865223" h="4611189">
                <a:moveTo>
                  <a:pt x="0" y="4611189"/>
                </a:moveTo>
                <a:cubicBezTo>
                  <a:pt x="1035231" y="4442460"/>
                  <a:pt x="2070463" y="4273731"/>
                  <a:pt x="2860766" y="3918857"/>
                </a:cubicBezTo>
                <a:cubicBezTo>
                  <a:pt x="3651069" y="3563983"/>
                  <a:pt x="4241074" y="3135086"/>
                  <a:pt x="4741817" y="2481943"/>
                </a:cubicBezTo>
                <a:cubicBezTo>
                  <a:pt x="5242560" y="1828800"/>
                  <a:pt x="5669280" y="511629"/>
                  <a:pt x="5865223" y="0"/>
                </a:cubicBezTo>
              </a:path>
            </a:pathLst>
          </a:custGeom>
          <a:ln w="38100">
            <a:solidFill>
              <a:schemeClr val="accent3">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p:cNvSpPr txBox="1"/>
          <p:nvPr/>
        </p:nvSpPr>
        <p:spPr>
          <a:xfrm>
            <a:off x="7858148" y="5786454"/>
            <a:ext cx="649537" cy="369332"/>
          </a:xfrm>
          <a:prstGeom prst="rect">
            <a:avLst/>
          </a:prstGeom>
          <a:noFill/>
        </p:spPr>
        <p:txBody>
          <a:bodyPr wrap="none" rtlCol="0">
            <a:spAutoFit/>
          </a:bodyPr>
          <a:lstStyle/>
          <a:p>
            <a:r>
              <a:rPr kumimoji="1" lang="en-US" altLang="ja-JP" dirty="0" smtClean="0"/>
              <a:t>Time</a:t>
            </a:r>
            <a:endParaRPr kumimoji="1" lang="ja-JP" altLang="en-US" dirty="0"/>
          </a:p>
        </p:txBody>
      </p:sp>
      <p:sp>
        <p:nvSpPr>
          <p:cNvPr id="18" name="テキスト ボックス 17"/>
          <p:cNvSpPr txBox="1"/>
          <p:nvPr/>
        </p:nvSpPr>
        <p:spPr>
          <a:xfrm>
            <a:off x="714348" y="1714488"/>
            <a:ext cx="859531" cy="369332"/>
          </a:xfrm>
          <a:prstGeom prst="rect">
            <a:avLst/>
          </a:prstGeom>
          <a:noFill/>
        </p:spPr>
        <p:txBody>
          <a:bodyPr wrap="none" rtlCol="0">
            <a:spAutoFit/>
          </a:bodyPr>
          <a:lstStyle/>
          <a:p>
            <a:r>
              <a:rPr kumimoji="1" lang="en-US" altLang="ja-JP" dirty="0" smtClean="0"/>
              <a:t>Quality</a:t>
            </a:r>
            <a:endParaRPr kumimoji="1" lang="ja-JP" altLang="en-US" dirty="0"/>
          </a:p>
        </p:txBody>
      </p:sp>
      <p:sp>
        <p:nvSpPr>
          <p:cNvPr id="19" name="テキスト ボックス 18"/>
          <p:cNvSpPr txBox="1"/>
          <p:nvPr/>
        </p:nvSpPr>
        <p:spPr>
          <a:xfrm>
            <a:off x="3571868" y="2786058"/>
            <a:ext cx="965970" cy="369332"/>
          </a:xfrm>
          <a:prstGeom prst="rect">
            <a:avLst/>
          </a:prstGeom>
          <a:noFill/>
        </p:spPr>
        <p:txBody>
          <a:bodyPr wrap="none" rtlCol="0">
            <a:spAutoFit/>
          </a:bodyPr>
          <a:lstStyle/>
          <a:p>
            <a:r>
              <a:rPr kumimoji="1" lang="en-US" altLang="ja-JP" dirty="0" smtClean="0"/>
              <a:t>Q = </a:t>
            </a:r>
            <a:r>
              <a:rPr lang="en-US" altLang="ja-JP" dirty="0" smtClean="0"/>
              <a:t>Best</a:t>
            </a:r>
            <a:endParaRPr kumimoji="1" lang="ja-JP" altLang="en-US" dirty="0"/>
          </a:p>
        </p:txBody>
      </p:sp>
      <p:sp>
        <p:nvSpPr>
          <p:cNvPr id="20" name="テキスト ボックス 19"/>
          <p:cNvSpPr txBox="1"/>
          <p:nvPr/>
        </p:nvSpPr>
        <p:spPr>
          <a:xfrm>
            <a:off x="2857488" y="3929066"/>
            <a:ext cx="1433598" cy="369332"/>
          </a:xfrm>
          <a:prstGeom prst="rect">
            <a:avLst/>
          </a:prstGeom>
          <a:noFill/>
        </p:spPr>
        <p:txBody>
          <a:bodyPr wrap="none" rtlCol="0">
            <a:spAutoFit/>
          </a:bodyPr>
          <a:lstStyle/>
          <a:p>
            <a:r>
              <a:rPr kumimoji="1" lang="en-US" altLang="ja-JP" dirty="0" smtClean="0"/>
              <a:t>Q =  Rate× T</a:t>
            </a:r>
            <a:endParaRPr kumimoji="1" lang="ja-JP" altLang="en-US" dirty="0"/>
          </a:p>
        </p:txBody>
      </p:sp>
      <p:sp>
        <p:nvSpPr>
          <p:cNvPr id="21" name="テキスト ボックス 20"/>
          <p:cNvSpPr txBox="1"/>
          <p:nvPr/>
        </p:nvSpPr>
        <p:spPr>
          <a:xfrm>
            <a:off x="5857884" y="4714884"/>
            <a:ext cx="1555426" cy="369332"/>
          </a:xfrm>
          <a:prstGeom prst="rect">
            <a:avLst/>
          </a:prstGeom>
          <a:noFill/>
        </p:spPr>
        <p:txBody>
          <a:bodyPr wrap="square" rtlCol="0">
            <a:spAutoFit/>
          </a:bodyPr>
          <a:lstStyle/>
          <a:p>
            <a:r>
              <a:rPr kumimoji="1" lang="en-US" altLang="ja-JP" dirty="0" smtClean="0"/>
              <a:t>Rate = </a:t>
            </a:r>
            <a:r>
              <a:rPr kumimoji="1" lang="en-US" altLang="ja-JP" dirty="0" err="1" smtClean="0"/>
              <a:t>dQ</a:t>
            </a:r>
            <a:r>
              <a:rPr kumimoji="1" lang="en-US" altLang="ja-JP" dirty="0" smtClean="0"/>
              <a:t> / </a:t>
            </a:r>
            <a:r>
              <a:rPr kumimoji="1" lang="en-US" altLang="ja-JP" dirty="0" err="1" smtClean="0"/>
              <a:t>dT</a:t>
            </a:r>
            <a:endParaRPr kumimoji="1" lang="ja-JP" alt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en-US" sz="5400" dirty="0" smtClean="0"/>
              <a:t>KPT</a:t>
            </a:r>
            <a:r>
              <a:rPr lang="ja-JP" altLang="en-US" sz="5400" dirty="0" smtClean="0"/>
              <a:t>法</a:t>
            </a:r>
            <a:endParaRPr kumimoji="1" lang="ja-JP" altLang="en-US" sz="54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237</a:t>
            </a:fld>
            <a:endParaRPr kumimoji="1" lang="ja-JP" altLang="en-US"/>
          </a:p>
        </p:txBody>
      </p:sp>
      <p:pic>
        <p:nvPicPr>
          <p:cNvPr id="275458" name="Picture 2"/>
          <p:cNvPicPr>
            <a:picLocks noGrp="1" noChangeAspect="1" noChangeArrowheads="1"/>
          </p:cNvPicPr>
          <p:nvPr>
            <p:ph idx="1"/>
          </p:nvPr>
        </p:nvPicPr>
        <p:blipFill>
          <a:blip r:embed="rId2"/>
          <a:srcRect/>
          <a:stretch>
            <a:fillRect/>
          </a:stretch>
        </p:blipFill>
        <p:spPr bwMode="auto">
          <a:xfrm>
            <a:off x="1285852" y="1285860"/>
            <a:ext cx="6268526" cy="5029745"/>
          </a:xfrm>
          <a:prstGeom prst="rect">
            <a:avLst/>
          </a:prstGeom>
          <a:noFill/>
          <a:ln w="9525">
            <a:noFill/>
            <a:miter lim="800000"/>
            <a:headEnd/>
            <a:tailEnd/>
          </a:ln>
          <a:effectLst/>
        </p:spPr>
      </p:pic>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創造的でないコミュニケーション</a:t>
            </a:r>
            <a:endParaRPr kumimoji="1" lang="ja-JP" altLang="en-US" dirty="0"/>
          </a:p>
        </p:txBody>
      </p:sp>
      <p:sp>
        <p:nvSpPr>
          <p:cNvPr id="3" name="コンテンツ プレースホルダ 2"/>
          <p:cNvSpPr>
            <a:spLocks noGrp="1"/>
          </p:cNvSpPr>
          <p:nvPr>
            <p:ph idx="1"/>
          </p:nvPr>
        </p:nvSpPr>
        <p:spPr/>
        <p:txBody>
          <a:bodyPr/>
          <a:lstStyle/>
          <a:p>
            <a:r>
              <a:rPr lang="ja-JP" altLang="en-US" sz="3600" dirty="0" smtClean="0"/>
              <a:t>ずっと愚痴ってるだけ</a:t>
            </a:r>
          </a:p>
          <a:p>
            <a:r>
              <a:rPr lang="ja-JP" altLang="en-US" sz="3600" dirty="0" smtClean="0"/>
              <a:t>どこが悪いかをいうだけで、解決策についてコミュニケートしない</a:t>
            </a:r>
          </a:p>
          <a:p>
            <a:r>
              <a:rPr lang="ja-JP" altLang="en-US" sz="3600" dirty="0" smtClean="0"/>
              <a:t>「誰のせいでこんな羽目に陥ったか？」と犯人探しをするだけ</a:t>
            </a:r>
          </a:p>
          <a:p>
            <a:r>
              <a:rPr lang="ja-JP" altLang="en-US" sz="3600" dirty="0" smtClean="0"/>
              <a:t>うまくいっていない点や失敗については、コミュニケーションしない</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238</a:t>
            </a:fld>
            <a:endParaRPr kumimoji="1" lang="ja-JP" altLang="en-US"/>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「創造的コミュニケーション」</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sz="3600" dirty="0" smtClean="0"/>
              <a:t>プッシュ型のコミュニケーション</a:t>
            </a:r>
          </a:p>
          <a:p>
            <a:r>
              <a:rPr lang="ja-JP" altLang="en-US" sz="3600" dirty="0" smtClean="0"/>
              <a:t>コミュニケーションにコミットする</a:t>
            </a:r>
          </a:p>
          <a:p>
            <a:r>
              <a:rPr lang="ja-JP" altLang="en-US" sz="3600" dirty="0" smtClean="0"/>
              <a:t>相手の立場で伝える</a:t>
            </a:r>
          </a:p>
          <a:p>
            <a:r>
              <a:rPr lang="ja-JP" altLang="en-US" sz="3600" dirty="0" smtClean="0"/>
              <a:t>オープンかつ正直なコミュニケーション（</a:t>
            </a:r>
            <a:r>
              <a:rPr lang="en-US" altLang="ja-JP" sz="3600" dirty="0" smtClean="0"/>
              <a:t>Open, honest Communication</a:t>
            </a:r>
            <a:r>
              <a:rPr lang="ja-JP" altLang="en-US" sz="3600" dirty="0" smtClean="0"/>
              <a:t>）</a:t>
            </a:r>
          </a:p>
          <a:p>
            <a:r>
              <a:rPr lang="ja-JP" altLang="en-US" sz="3600" dirty="0" smtClean="0"/>
              <a:t>互いに成長する</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239</a:t>
            </a:fld>
            <a:endParaRPr kumimoji="1" lang="ja-JP"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 5"/>
          <p:cNvSpPr>
            <a:spLocks noGrp="1"/>
          </p:cNvSpPr>
          <p:nvPr>
            <p:ph type="sldNum" sz="quarter" idx="12"/>
          </p:nvPr>
        </p:nvSpPr>
        <p:spPr/>
        <p:txBody>
          <a:bodyPr/>
          <a:lstStyle/>
          <a:p>
            <a:fld id="{0DFB793B-5B2A-4EA1-A08F-EE70E1304C8A}" type="slidenum">
              <a:rPr lang="en-US" altLang="ja-JP"/>
              <a:pPr/>
              <a:t>24</a:t>
            </a:fld>
            <a:endParaRPr lang="en-US" altLang="ja-JP"/>
          </a:p>
        </p:txBody>
      </p:sp>
      <p:sp>
        <p:nvSpPr>
          <p:cNvPr id="14342" name="Rectangle 6"/>
          <p:cNvSpPr>
            <a:spLocks noGrp="1" noChangeArrowheads="1"/>
          </p:cNvSpPr>
          <p:nvPr>
            <p:ph type="title"/>
          </p:nvPr>
        </p:nvSpPr>
        <p:spPr>
          <a:xfrm>
            <a:off x="406400" y="228600"/>
            <a:ext cx="8051800" cy="1143000"/>
          </a:xfrm>
        </p:spPr>
        <p:txBody>
          <a:bodyPr/>
          <a:lstStyle/>
          <a:p>
            <a:r>
              <a:rPr lang="ja-JP" altLang="en-US"/>
              <a:t>プログラミングの難しさ</a:t>
            </a:r>
          </a:p>
        </p:txBody>
      </p:sp>
      <p:sp>
        <p:nvSpPr>
          <p:cNvPr id="14343" name="Rectangle 7"/>
          <p:cNvSpPr>
            <a:spLocks noGrp="1" noChangeArrowheads="1"/>
          </p:cNvSpPr>
          <p:nvPr>
            <p:ph type="body" idx="1"/>
          </p:nvPr>
        </p:nvSpPr>
        <p:spPr>
          <a:xfrm>
            <a:off x="381000" y="1600200"/>
            <a:ext cx="8178800" cy="4171950"/>
          </a:xfrm>
        </p:spPr>
        <p:txBody>
          <a:bodyPr>
            <a:normAutofit lnSpcReduction="10000"/>
          </a:bodyPr>
          <a:lstStyle/>
          <a:p>
            <a:pPr>
              <a:lnSpc>
                <a:spcPct val="90000"/>
              </a:lnSpc>
            </a:pPr>
            <a:r>
              <a:rPr lang="ja-JP" altLang="en-US" sz="2400"/>
              <a:t>人間の思考方法</a:t>
            </a:r>
          </a:p>
          <a:p>
            <a:pPr lvl="1">
              <a:lnSpc>
                <a:spcPct val="90000"/>
              </a:lnSpc>
            </a:pPr>
            <a:r>
              <a:rPr lang="ja-JP" altLang="en-US" sz="2000"/>
              <a:t>人間の思考方法に合わない</a:t>
            </a:r>
          </a:p>
          <a:p>
            <a:pPr lvl="1">
              <a:lnSpc>
                <a:spcPct val="90000"/>
              </a:lnSpc>
            </a:pPr>
            <a:r>
              <a:rPr lang="ja-JP" altLang="en-US" sz="2000"/>
              <a:t>人間にものを頼むときと異なる頼み方</a:t>
            </a:r>
          </a:p>
          <a:p>
            <a:pPr lvl="1">
              <a:lnSpc>
                <a:spcPct val="90000"/>
              </a:lnSpc>
            </a:pPr>
            <a:r>
              <a:rPr lang="ja-JP" altLang="en-US" sz="2000"/>
              <a:t>プログラムは思った通りには動かない</a:t>
            </a:r>
          </a:p>
          <a:p>
            <a:pPr>
              <a:lnSpc>
                <a:spcPct val="90000"/>
              </a:lnSpc>
            </a:pPr>
            <a:r>
              <a:rPr lang="ja-JP" altLang="en-US" sz="2400"/>
              <a:t>言語が特殊</a:t>
            </a:r>
          </a:p>
          <a:p>
            <a:pPr lvl="1">
              <a:lnSpc>
                <a:spcPct val="90000"/>
              </a:lnSpc>
            </a:pPr>
            <a:r>
              <a:rPr lang="ja-JP" altLang="en-US" sz="2000"/>
              <a:t>まだまだ言語のレベルが低い</a:t>
            </a:r>
          </a:p>
          <a:p>
            <a:pPr>
              <a:lnSpc>
                <a:spcPct val="90000"/>
              </a:lnSpc>
            </a:pPr>
            <a:r>
              <a:rPr lang="ja-JP" altLang="en-US" sz="2400"/>
              <a:t>そもそも難しい</a:t>
            </a:r>
          </a:p>
          <a:p>
            <a:pPr lvl="1">
              <a:lnSpc>
                <a:spcPct val="90000"/>
              </a:lnSpc>
            </a:pPr>
            <a:r>
              <a:rPr lang="ja-JP" altLang="en-US" sz="2000"/>
              <a:t>プログラムでは解けない問題がある</a:t>
            </a:r>
          </a:p>
          <a:p>
            <a:pPr lvl="1">
              <a:lnSpc>
                <a:spcPct val="90000"/>
              </a:lnSpc>
            </a:pPr>
            <a:r>
              <a:rPr lang="ja-JP" altLang="en-US" sz="2000"/>
              <a:t>数学基礎論・コンピュータ科学などで「実用的な大きさのプログラムではプログラムが正しいことを証明できない」ことが証明されている</a:t>
            </a:r>
          </a:p>
          <a:p>
            <a:pPr>
              <a:lnSpc>
                <a:spcPct val="90000"/>
              </a:lnSpc>
            </a:pPr>
            <a:r>
              <a:rPr lang="ja-JP" altLang="en-US" sz="2400"/>
              <a:t>大きなプログラムは難しい</a:t>
            </a:r>
          </a:p>
          <a:p>
            <a:pPr lvl="1">
              <a:lnSpc>
                <a:spcPct val="90000"/>
              </a:lnSpc>
            </a:pPr>
            <a:r>
              <a:rPr lang="en-US" altLang="ja-JP" sz="2000"/>
              <a:t>100×10 </a:t>
            </a:r>
            <a:r>
              <a:rPr lang="ja-JP" altLang="en-US" sz="2000"/>
              <a:t>行よりも </a:t>
            </a:r>
            <a:r>
              <a:rPr lang="en-US" altLang="ja-JP" sz="2000"/>
              <a:t>1000 </a:t>
            </a:r>
            <a:r>
              <a:rPr lang="ja-JP" altLang="en-US" sz="2000"/>
              <a:t>行</a:t>
            </a:r>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良書</a:t>
            </a:r>
            <a:endParaRPr kumimoji="1" lang="ja-JP" altLang="en-US" dirty="0"/>
          </a:p>
        </p:txBody>
      </p:sp>
      <p:sp>
        <p:nvSpPr>
          <p:cNvPr id="3" name="コンテンツ プレースホルダ 2"/>
          <p:cNvSpPr>
            <a:spLocks noGrp="1"/>
          </p:cNvSpPr>
          <p:nvPr>
            <p:ph idx="1"/>
          </p:nvPr>
        </p:nvSpPr>
        <p:spPr>
          <a:xfrm>
            <a:off x="285720" y="1285860"/>
            <a:ext cx="8501122" cy="4214842"/>
          </a:xfrm>
        </p:spPr>
        <p:txBody>
          <a:bodyPr>
            <a:normAutofit fontScale="77500" lnSpcReduction="20000"/>
          </a:bodyPr>
          <a:lstStyle/>
          <a:p>
            <a:r>
              <a:rPr lang="en-US" altLang="ja-JP" dirty="0" smtClean="0"/>
              <a:t>『</a:t>
            </a:r>
            <a:r>
              <a:rPr lang="ja-JP" altLang="en-US" dirty="0" smtClean="0"/>
              <a:t>達人プログラマー システム開発の職人から名匠への道</a:t>
            </a:r>
            <a:r>
              <a:rPr lang="en-US" altLang="ja-JP" dirty="0" smtClean="0"/>
              <a:t>』</a:t>
            </a:r>
          </a:p>
          <a:p>
            <a:pPr lvl="1"/>
            <a:r>
              <a:rPr lang="ja-JP" altLang="en-US" dirty="0" smtClean="0"/>
              <a:t>アンドリュー・ハント、デビッド・トーマス</a:t>
            </a:r>
          </a:p>
          <a:p>
            <a:r>
              <a:rPr lang="en-US" altLang="ja-JP" dirty="0" smtClean="0"/>
              <a:t>『</a:t>
            </a:r>
            <a:r>
              <a:rPr lang="ja-JP" altLang="en-US" dirty="0" smtClean="0"/>
              <a:t>リファクタリング</a:t>
            </a:r>
            <a:r>
              <a:rPr lang="en-US" altLang="ja-JP" dirty="0" smtClean="0"/>
              <a:t>―</a:t>
            </a:r>
            <a:r>
              <a:rPr lang="ja-JP" altLang="en-US" dirty="0" smtClean="0"/>
              <a:t>プログラムの体質改善テクニック</a:t>
            </a:r>
            <a:r>
              <a:rPr lang="en-US" altLang="ja-JP" dirty="0" smtClean="0"/>
              <a:t>』</a:t>
            </a:r>
          </a:p>
          <a:p>
            <a:pPr lvl="1"/>
            <a:r>
              <a:rPr lang="ja-JP" altLang="en-US" dirty="0" smtClean="0"/>
              <a:t>マーチン・ファウラー</a:t>
            </a:r>
          </a:p>
          <a:p>
            <a:r>
              <a:rPr lang="en-US" altLang="ja-JP" dirty="0" smtClean="0"/>
              <a:t>『</a:t>
            </a:r>
            <a:r>
              <a:rPr lang="ja-JP" altLang="en-US" dirty="0" smtClean="0"/>
              <a:t>アジャイルソフトウェア開発の奥義</a:t>
            </a:r>
            <a:r>
              <a:rPr lang="en-US" altLang="ja-JP" dirty="0" smtClean="0"/>
              <a:t>』</a:t>
            </a:r>
          </a:p>
          <a:p>
            <a:pPr lvl="1"/>
            <a:r>
              <a:rPr lang="ja-JP" altLang="en-US" dirty="0" smtClean="0"/>
              <a:t>ロバート・</a:t>
            </a:r>
            <a:r>
              <a:rPr lang="en-US" altLang="ja-JP" dirty="0" smtClean="0"/>
              <a:t>C</a:t>
            </a:r>
            <a:r>
              <a:rPr lang="ja-JP" altLang="en-US" dirty="0" smtClean="0"/>
              <a:t>・マーチン</a:t>
            </a:r>
          </a:p>
          <a:p>
            <a:r>
              <a:rPr lang="en-US" altLang="ja-JP" dirty="0" smtClean="0"/>
              <a:t>『UML</a:t>
            </a:r>
            <a:r>
              <a:rPr lang="ja-JP" altLang="en-US" dirty="0" smtClean="0"/>
              <a:t>モデリングの本質</a:t>
            </a:r>
            <a:r>
              <a:rPr lang="en-US" altLang="ja-JP" dirty="0" smtClean="0"/>
              <a:t>』</a:t>
            </a:r>
          </a:p>
          <a:p>
            <a:pPr lvl="1"/>
            <a:r>
              <a:rPr lang="ja-JP" altLang="en-US" dirty="0" smtClean="0"/>
              <a:t>児玉公信</a:t>
            </a:r>
          </a:p>
          <a:p>
            <a:r>
              <a:rPr lang="en-US" altLang="ja-JP" dirty="0" smtClean="0"/>
              <a:t>『</a:t>
            </a:r>
            <a:r>
              <a:rPr lang="ja-JP" altLang="en-US" dirty="0" smtClean="0"/>
              <a:t>オブジェクト指向における再利用のためのデザインパターン</a:t>
            </a:r>
            <a:r>
              <a:rPr lang="en-US" altLang="ja-JP" dirty="0" smtClean="0"/>
              <a:t>』</a:t>
            </a:r>
            <a:endParaRPr lang="ja-JP" altLang="en-US" dirty="0" smtClean="0"/>
          </a:p>
          <a:p>
            <a:pPr lvl="1"/>
            <a:r>
              <a:rPr lang="ja-JP" altLang="en-US" dirty="0" smtClean="0"/>
              <a:t>エリック・ガンマ、ラルフ・ジョンソン、リチャード・ヘルム、ジョン・ブリシディース</a:t>
            </a:r>
          </a:p>
          <a:p>
            <a:endParaRPr kumimoji="1" lang="ja-JP" altLang="en-US" dirty="0"/>
          </a:p>
        </p:txBody>
      </p:sp>
      <p:pic>
        <p:nvPicPr>
          <p:cNvPr id="88069" name="Picture 5"/>
          <p:cNvPicPr>
            <a:picLocks noChangeAspect="1" noChangeArrowheads="1"/>
          </p:cNvPicPr>
          <p:nvPr/>
        </p:nvPicPr>
        <p:blipFill>
          <a:blip r:embed="rId2"/>
          <a:srcRect/>
          <a:stretch>
            <a:fillRect/>
          </a:stretch>
        </p:blipFill>
        <p:spPr bwMode="auto">
          <a:xfrm>
            <a:off x="2857488" y="5357826"/>
            <a:ext cx="957573" cy="1285884"/>
          </a:xfrm>
          <a:prstGeom prst="rect">
            <a:avLst/>
          </a:prstGeom>
          <a:noFill/>
          <a:ln w="9525">
            <a:noFill/>
            <a:miter lim="800000"/>
            <a:headEnd/>
            <a:tailEnd/>
          </a:ln>
          <a:effectLst/>
        </p:spPr>
      </p:pic>
      <p:pic>
        <p:nvPicPr>
          <p:cNvPr id="88071" name="Picture 7" descr="リファクタリング:プログラミングの体質改善テクニック"/>
          <p:cNvPicPr>
            <a:picLocks noChangeAspect="1" noChangeArrowheads="1"/>
          </p:cNvPicPr>
          <p:nvPr/>
        </p:nvPicPr>
        <p:blipFill>
          <a:blip r:embed="rId3"/>
          <a:srcRect/>
          <a:stretch>
            <a:fillRect/>
          </a:stretch>
        </p:blipFill>
        <p:spPr bwMode="auto">
          <a:xfrm>
            <a:off x="4143372" y="5357826"/>
            <a:ext cx="928694" cy="1247104"/>
          </a:xfrm>
          <a:prstGeom prst="rect">
            <a:avLst/>
          </a:prstGeom>
          <a:noFill/>
        </p:spPr>
      </p:pic>
      <p:pic>
        <p:nvPicPr>
          <p:cNvPr id="88072" name="Picture 8"/>
          <p:cNvPicPr>
            <a:picLocks noChangeAspect="1" noChangeArrowheads="1"/>
          </p:cNvPicPr>
          <p:nvPr/>
        </p:nvPicPr>
        <p:blipFill>
          <a:blip r:embed="rId4"/>
          <a:srcRect/>
          <a:stretch>
            <a:fillRect/>
          </a:stretch>
        </p:blipFill>
        <p:spPr bwMode="auto">
          <a:xfrm>
            <a:off x="5429256" y="5286388"/>
            <a:ext cx="1000132" cy="1343034"/>
          </a:xfrm>
          <a:prstGeom prst="rect">
            <a:avLst/>
          </a:prstGeom>
          <a:noFill/>
          <a:ln w="9525">
            <a:noFill/>
            <a:miter lim="800000"/>
            <a:headEnd/>
            <a:tailEnd/>
          </a:ln>
          <a:effectLst/>
        </p:spPr>
      </p:pic>
      <p:pic>
        <p:nvPicPr>
          <p:cNvPr id="88073" name="Picture 9"/>
          <p:cNvPicPr>
            <a:picLocks noChangeAspect="1" noChangeArrowheads="1"/>
          </p:cNvPicPr>
          <p:nvPr/>
        </p:nvPicPr>
        <p:blipFill>
          <a:blip r:embed="rId5"/>
          <a:srcRect/>
          <a:stretch>
            <a:fillRect/>
          </a:stretch>
        </p:blipFill>
        <p:spPr bwMode="auto">
          <a:xfrm>
            <a:off x="6572264" y="5429264"/>
            <a:ext cx="928694" cy="1247103"/>
          </a:xfrm>
          <a:prstGeom prst="rect">
            <a:avLst/>
          </a:prstGeom>
          <a:noFill/>
          <a:ln w="9525">
            <a:noFill/>
            <a:miter lim="800000"/>
            <a:headEnd/>
            <a:tailEnd/>
          </a:ln>
          <a:effectLst/>
        </p:spPr>
      </p:pic>
      <p:pic>
        <p:nvPicPr>
          <p:cNvPr id="88075" name="Picture 11"/>
          <p:cNvPicPr>
            <a:picLocks noChangeAspect="1" noChangeArrowheads="1"/>
          </p:cNvPicPr>
          <p:nvPr/>
        </p:nvPicPr>
        <p:blipFill>
          <a:blip r:embed="rId6"/>
          <a:srcRect/>
          <a:stretch>
            <a:fillRect/>
          </a:stretch>
        </p:blipFill>
        <p:spPr bwMode="auto">
          <a:xfrm>
            <a:off x="7858148" y="5357826"/>
            <a:ext cx="928694" cy="1247103"/>
          </a:xfrm>
          <a:prstGeom prst="rect">
            <a:avLst/>
          </a:prstGeom>
          <a:noFill/>
          <a:ln w="9525">
            <a:noFill/>
            <a:miter lim="800000"/>
            <a:headEnd/>
            <a:tailEnd/>
          </a:ln>
          <a:effectLst/>
        </p:spPr>
      </p:pic>
      <p:sp>
        <p:nvSpPr>
          <p:cNvPr id="13" name="スライド番号プレースホルダ 12"/>
          <p:cNvSpPr>
            <a:spLocks noGrp="1"/>
          </p:cNvSpPr>
          <p:nvPr>
            <p:ph type="sldNum" sz="quarter" idx="12"/>
          </p:nvPr>
        </p:nvSpPr>
        <p:spPr/>
        <p:txBody>
          <a:bodyPr/>
          <a:lstStyle/>
          <a:p>
            <a:fld id="{A45B0FA1-9455-4D41-8795-AEFB248DE08C}" type="slidenum">
              <a:rPr kumimoji="1" lang="ja-JP" altLang="en-US" smtClean="0"/>
              <a:pPr/>
              <a:t>240</a:t>
            </a:fld>
            <a:endParaRPr kumimoji="1" lang="ja-JP" altLang="en-US"/>
          </a:p>
        </p:txBody>
      </p:sp>
      <p:sp>
        <p:nvSpPr>
          <p:cNvPr id="14" name="フッター プレースホルダ 1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297502"/>
          </a:xfrm>
        </p:spPr>
        <p:txBody>
          <a:bodyPr>
            <a:normAutofit/>
          </a:bodyPr>
          <a:lstStyle/>
          <a:p>
            <a:r>
              <a:rPr lang="ja-JP" altLang="en-US" dirty="0" smtClean="0"/>
              <a:t>２．エンジニアとして過ごす</a:t>
            </a:r>
            <a:r>
              <a:rPr lang="en-US" altLang="ja-JP" dirty="0" smtClean="0"/>
              <a:t/>
            </a:r>
            <a:br>
              <a:rPr lang="en-US" altLang="ja-JP" dirty="0" smtClean="0"/>
            </a:br>
            <a:r>
              <a:rPr lang="ja-JP" altLang="en-US" dirty="0" smtClean="0"/>
              <a:t>「人生の時間の質」</a:t>
            </a:r>
            <a:r>
              <a:rPr lang="en-US" altLang="ja-JP" dirty="0" smtClean="0"/>
              <a:t/>
            </a:r>
            <a:br>
              <a:rPr lang="en-US" altLang="ja-JP" dirty="0" smtClean="0"/>
            </a:br>
            <a:r>
              <a:rPr lang="en-US" altLang="ja-JP" dirty="0" err="1" smtClean="0"/>
              <a:t>QoEL</a:t>
            </a:r>
            <a:r>
              <a:rPr lang="en-US" altLang="ja-JP" dirty="0" smtClean="0"/>
              <a:t> (Quality of Engineering </a:t>
            </a:r>
            <a:r>
              <a:rPr lang="en-US" altLang="ja-JP" smtClean="0"/>
              <a:t>Life)</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241</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エンジニアという仕事</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３</a:t>
            </a:r>
            <a:r>
              <a:rPr kumimoji="1" lang="en-US" altLang="ja-JP" dirty="0" smtClean="0"/>
              <a:t>K</a:t>
            </a:r>
          </a:p>
          <a:p>
            <a:r>
              <a:rPr lang="ja-JP" altLang="en-US" dirty="0" smtClean="0"/>
              <a:t>子供にエンジニアを勧められる</a:t>
            </a:r>
            <a:r>
              <a:rPr lang="en-US" altLang="ja-JP" dirty="0" smtClean="0"/>
              <a:t>?</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242</a:t>
            </a:fld>
            <a:endParaRPr kumimoji="1" lang="ja-JP" altLang="en-US"/>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スキルについて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企業の考える</a:t>
            </a:r>
            <a:r>
              <a:rPr lang="en-US" altLang="ja-JP" dirty="0" smtClean="0"/>
              <a:t>5</a:t>
            </a:r>
            <a:r>
              <a:rPr lang="ja-JP" altLang="en-US" dirty="0" smtClean="0"/>
              <a:t>年後のスキルと個人の考える</a:t>
            </a:r>
            <a:r>
              <a:rPr lang="en-US" altLang="ja-JP" dirty="0" smtClean="0"/>
              <a:t>5</a:t>
            </a:r>
            <a:r>
              <a:rPr lang="ja-JP" altLang="en-US" dirty="0" smtClean="0"/>
              <a:t>年後のスキル</a:t>
            </a:r>
            <a:endParaRPr lang="en-US" altLang="ja-JP" dirty="0" smtClean="0"/>
          </a:p>
          <a:p>
            <a:r>
              <a:rPr lang="en-US" altLang="ja-JP" dirty="0" smtClean="0"/>
              <a:t>Developer 2.0</a:t>
            </a:r>
          </a:p>
          <a:p>
            <a:r>
              <a:rPr lang="ja-JP" altLang="en-US" dirty="0" smtClean="0"/>
              <a:t>スキルの多様化</a:t>
            </a:r>
            <a:endParaRPr lang="en-US" altLang="ja-JP" dirty="0" smtClean="0"/>
          </a:p>
          <a:p>
            <a:r>
              <a:rPr lang="ja-JP" altLang="en-US" dirty="0" smtClean="0"/>
              <a:t>ドッグイヤー</a:t>
            </a:r>
            <a:endParaRPr lang="en-US" altLang="ja-JP" dirty="0" smtClean="0"/>
          </a:p>
          <a:p>
            <a:pPr lvl="1"/>
            <a:r>
              <a:rPr lang="ja-JP" altLang="en-US" dirty="0" smtClean="0"/>
              <a:t>周りの人が前に進んでいるのにじっとしているのなら、それは下がっているのと同じ</a:t>
            </a:r>
            <a:endParaRPr lang="en-US" altLang="ja-JP" dirty="0" smtClean="0"/>
          </a:p>
          <a:p>
            <a:r>
              <a:rPr lang="ja-JP" altLang="en-US" sz="3600" dirty="0" smtClean="0">
                <a:solidFill>
                  <a:schemeClr val="accent2">
                    <a:lumMod val="50000"/>
                  </a:schemeClr>
                </a:solidFill>
              </a:rPr>
              <a:t>素直さ</a:t>
            </a:r>
            <a:r>
              <a:rPr lang="ja-JP" altLang="en-US" dirty="0" smtClean="0"/>
              <a:t>重要</a:t>
            </a:r>
            <a:endParaRPr lang="en-US" altLang="ja-JP" dirty="0" smtClean="0"/>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243</a:t>
            </a:fld>
            <a:endParaRPr kumimoji="1" lang="ja-JP" altLang="en-US"/>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sz="5400" dirty="0" smtClean="0">
                <a:solidFill>
                  <a:schemeClr val="accent2">
                    <a:lumMod val="50000"/>
                  </a:schemeClr>
                </a:solidFill>
              </a:rPr>
              <a:t>素直さ</a:t>
            </a:r>
            <a:r>
              <a:rPr lang="ja-JP" altLang="en-US" sz="4800" dirty="0" smtClean="0"/>
              <a:t>重要</a:t>
            </a:r>
            <a:endParaRPr kumimoji="1" lang="ja-JP" altLang="en-US" sz="4800" dirty="0"/>
          </a:p>
        </p:txBody>
      </p:sp>
      <p:sp>
        <p:nvSpPr>
          <p:cNvPr id="3" name="コンテンツ プレースホルダ 2"/>
          <p:cNvSpPr>
            <a:spLocks noGrp="1"/>
          </p:cNvSpPr>
          <p:nvPr>
            <p:ph idx="1"/>
          </p:nvPr>
        </p:nvSpPr>
        <p:spPr/>
        <p:txBody>
          <a:bodyPr>
            <a:normAutofit lnSpcReduction="10000"/>
          </a:bodyPr>
          <a:lstStyle/>
          <a:p>
            <a:r>
              <a:rPr lang="ja-JP" altLang="en-US" dirty="0" smtClean="0"/>
              <a:t>「本当の気付きは、既知であると思ったことを見つめ直す過程で得られるもの」</a:t>
            </a:r>
            <a:endParaRPr lang="en-US" altLang="ja-JP" dirty="0" smtClean="0"/>
          </a:p>
          <a:p>
            <a:r>
              <a:rPr kumimoji="1" lang="ja-JP" altLang="en-US" dirty="0" smtClean="0"/>
              <a:t>「答えをもって聴かない。無批判に聴いてみる」</a:t>
            </a:r>
            <a:endParaRPr kumimoji="1" lang="en-US" altLang="ja-JP" dirty="0" smtClean="0"/>
          </a:p>
          <a:p>
            <a:r>
              <a:rPr lang="ja-JP" altLang="en-US" dirty="0" smtClean="0"/>
              <a:t>「完全を求めてはいけない。十分であれば良い」</a:t>
            </a:r>
          </a:p>
          <a:p>
            <a:r>
              <a:rPr lang="ja-JP" altLang="en-US" dirty="0" smtClean="0"/>
              <a:t>「手段に縛られずに、目的に縛られるべき」</a:t>
            </a:r>
            <a:endParaRPr lang="en-US" altLang="ja-JP" dirty="0" smtClean="0"/>
          </a:p>
          <a:p>
            <a:pPr lvl="1"/>
            <a:r>
              <a:rPr lang="ja-JP" altLang="en-US" dirty="0" smtClean="0"/>
              <a:t>「カメがウサギに勝てたのは、ウサギを目指したからではなく、ゴールを目指したからである」</a:t>
            </a:r>
          </a:p>
          <a:p>
            <a:pPr lvl="1"/>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244</a:t>
            </a:fld>
            <a:endParaRPr kumimoji="1" lang="ja-JP" altLang="en-US"/>
          </a:p>
        </p:txBody>
      </p:sp>
    </p:spTree>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2"/>
          </p:nvPr>
        </p:nvSpPr>
        <p:spPr/>
        <p:txBody>
          <a:bodyPr/>
          <a:lstStyle/>
          <a:p>
            <a:fld id="{164E8A56-002D-4D52-AB0A-034577DCAEC1}" type="slidenum">
              <a:rPr lang="en-US" altLang="ja-JP"/>
              <a:pPr/>
              <a:t>245</a:t>
            </a:fld>
            <a:endParaRPr lang="en-US" altLang="ja-JP"/>
          </a:p>
        </p:txBody>
      </p:sp>
      <p:sp>
        <p:nvSpPr>
          <p:cNvPr id="54274" name="Rectangle 2"/>
          <p:cNvSpPr>
            <a:spLocks noGrp="1" noChangeArrowheads="1"/>
          </p:cNvSpPr>
          <p:nvPr>
            <p:ph type="title"/>
          </p:nvPr>
        </p:nvSpPr>
        <p:spPr/>
        <p:txBody>
          <a:bodyPr/>
          <a:lstStyle/>
          <a:p>
            <a:r>
              <a:rPr lang="ja-JP" altLang="en-US" sz="3600" dirty="0" smtClean="0"/>
              <a:t>人</a:t>
            </a:r>
            <a:r>
              <a:rPr lang="ja-JP" altLang="en-US" sz="3600" dirty="0"/>
              <a:t>と組織の </a:t>
            </a:r>
            <a:r>
              <a:rPr lang="en-US" altLang="ja-JP" sz="3600" dirty="0" smtClean="0"/>
              <a:t>Win-Win</a:t>
            </a:r>
            <a:endParaRPr lang="ja-JP" altLang="en-US" sz="3600" dirty="0"/>
          </a:p>
        </p:txBody>
      </p:sp>
      <p:sp>
        <p:nvSpPr>
          <p:cNvPr id="54275" name="Rectangle 3"/>
          <p:cNvSpPr>
            <a:spLocks noGrp="1" noChangeArrowheads="1"/>
          </p:cNvSpPr>
          <p:nvPr>
            <p:ph type="body" idx="1"/>
          </p:nvPr>
        </p:nvSpPr>
        <p:spPr/>
        <p:txBody>
          <a:bodyPr/>
          <a:lstStyle/>
          <a:p>
            <a:r>
              <a:rPr lang="ja-JP" altLang="en-US" dirty="0"/>
              <a:t>組織</a:t>
            </a:r>
            <a:r>
              <a:rPr lang="ja-JP" altLang="en-US" dirty="0">
                <a:ea typeface="Osaka"/>
                <a:cs typeface="Osaka"/>
              </a:rPr>
              <a:t>と技術者が共に成長し</a:t>
            </a:r>
            <a:r>
              <a:rPr lang="ja-JP" altLang="en-US" dirty="0"/>
              <a:t> </a:t>
            </a:r>
            <a:r>
              <a:rPr lang="en-US" altLang="ja-JP" dirty="0">
                <a:ea typeface="Osaka"/>
                <a:cs typeface="Osaka"/>
              </a:rPr>
              <a:t>Win-Win</a:t>
            </a:r>
            <a:r>
              <a:rPr lang="ja-JP" altLang="en-US" dirty="0">
                <a:ea typeface="Osaka"/>
                <a:cs typeface="Osaka"/>
              </a:rPr>
              <a:t>の関係を獲得するには</a:t>
            </a:r>
            <a:endParaRPr lang="ja-JP" altLang="en-US" dirty="0"/>
          </a:p>
        </p:txBody>
      </p:sp>
      <p:pic>
        <p:nvPicPr>
          <p:cNvPr id="54277" name="Picture 5" descr="http://www.sintek.com.tw/images/組織圖.jpg"/>
          <p:cNvPicPr>
            <a:picLocks noChangeAspect="1" noChangeArrowheads="1"/>
          </p:cNvPicPr>
          <p:nvPr/>
        </p:nvPicPr>
        <p:blipFill>
          <a:blip r:embed="rId2"/>
          <a:srcRect/>
          <a:stretch>
            <a:fillRect/>
          </a:stretch>
        </p:blipFill>
        <p:spPr bwMode="auto">
          <a:xfrm>
            <a:off x="4800600" y="3505200"/>
            <a:ext cx="3505200" cy="2628900"/>
          </a:xfrm>
          <a:prstGeom prst="rect">
            <a:avLst/>
          </a:prstGeom>
          <a:noFill/>
        </p:spPr>
      </p:pic>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スライド番号プレースホルダ 5"/>
          <p:cNvSpPr>
            <a:spLocks noGrp="1"/>
          </p:cNvSpPr>
          <p:nvPr>
            <p:ph type="sldNum" sz="quarter" idx="12"/>
          </p:nvPr>
        </p:nvSpPr>
        <p:spPr/>
        <p:txBody>
          <a:bodyPr/>
          <a:lstStyle/>
          <a:p>
            <a:fld id="{7970129D-6707-43DD-AFB0-4255A5B99C77}" type="slidenum">
              <a:rPr lang="en-US" altLang="ja-JP"/>
              <a:pPr/>
              <a:t>246</a:t>
            </a:fld>
            <a:endParaRPr lang="en-US" altLang="ja-JP"/>
          </a:p>
        </p:txBody>
      </p:sp>
      <p:sp>
        <p:nvSpPr>
          <p:cNvPr id="14338" name="Rectangle 2"/>
          <p:cNvSpPr>
            <a:spLocks noGrp="1" noChangeArrowheads="1"/>
          </p:cNvSpPr>
          <p:nvPr>
            <p:ph type="title"/>
          </p:nvPr>
        </p:nvSpPr>
        <p:spPr/>
        <p:txBody>
          <a:bodyPr/>
          <a:lstStyle/>
          <a:p>
            <a:r>
              <a:rPr lang="ja-JP" altLang="en-US" sz="3600" dirty="0" smtClean="0"/>
              <a:t>人</a:t>
            </a:r>
            <a:r>
              <a:rPr lang="ja-JP" altLang="en-US" sz="3600" dirty="0"/>
              <a:t>と組織の </a:t>
            </a:r>
            <a:r>
              <a:rPr lang="en-US" altLang="ja-JP" sz="3600" dirty="0" smtClean="0"/>
              <a:t>Win-Win</a:t>
            </a:r>
            <a:endParaRPr lang="ja-JP" altLang="en-US" sz="4100" dirty="0"/>
          </a:p>
        </p:txBody>
      </p:sp>
      <p:sp>
        <p:nvSpPr>
          <p:cNvPr id="14339" name="Rectangle 3"/>
          <p:cNvSpPr>
            <a:spLocks noGrp="1" noChangeArrowheads="1"/>
          </p:cNvSpPr>
          <p:nvPr>
            <p:ph type="body" idx="1"/>
          </p:nvPr>
        </p:nvSpPr>
        <p:spPr>
          <a:xfrm>
            <a:off x="1066800" y="1752600"/>
            <a:ext cx="7620000" cy="3124200"/>
          </a:xfrm>
        </p:spPr>
        <p:txBody>
          <a:bodyPr/>
          <a:lstStyle/>
          <a:p>
            <a:r>
              <a:rPr lang="ja-JP" altLang="en-US"/>
              <a:t>現状への疑問</a:t>
            </a:r>
          </a:p>
          <a:p>
            <a:pPr lvl="1"/>
            <a:r>
              <a:rPr lang="ja-JP" altLang="en-US"/>
              <a:t>こんなプロジェクトに属していて大丈夫か</a:t>
            </a:r>
            <a:r>
              <a:rPr lang="en-US" altLang="ja-JP"/>
              <a:t>?</a:t>
            </a:r>
          </a:p>
          <a:p>
            <a:r>
              <a:rPr lang="ja-JP" altLang="en-US"/>
              <a:t>自分と組織の接点</a:t>
            </a:r>
          </a:p>
          <a:p>
            <a:r>
              <a:rPr lang="ja-JP" altLang="en-US"/>
              <a:t>成長へのシナリオ</a:t>
            </a:r>
          </a:p>
          <a:p>
            <a:r>
              <a:rPr lang="ja-JP" altLang="en-US"/>
              <a:t>自分と組織の成長のモデル</a:t>
            </a:r>
          </a:p>
        </p:txBody>
      </p:sp>
      <p:pic>
        <p:nvPicPr>
          <p:cNvPr id="14341" name="Picture 5" descr="http://www1.odn.ne.jp/~kuram346/base/0401d_b2.gif"/>
          <p:cNvPicPr>
            <a:picLocks noChangeAspect="1" noChangeArrowheads="1"/>
          </p:cNvPicPr>
          <p:nvPr/>
        </p:nvPicPr>
        <p:blipFill>
          <a:blip r:embed="rId2"/>
          <a:srcRect/>
          <a:stretch>
            <a:fillRect/>
          </a:stretch>
        </p:blipFill>
        <p:spPr bwMode="auto">
          <a:xfrm>
            <a:off x="6629400" y="4572000"/>
            <a:ext cx="1828800" cy="1371600"/>
          </a:xfrm>
          <a:prstGeom prst="rect">
            <a:avLst/>
          </a:prstGeom>
          <a:noFill/>
        </p:spPr>
      </p:pic>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スライド番号プレースホルダ 5"/>
          <p:cNvSpPr>
            <a:spLocks noGrp="1"/>
          </p:cNvSpPr>
          <p:nvPr>
            <p:ph type="sldNum" sz="quarter" idx="12"/>
          </p:nvPr>
        </p:nvSpPr>
        <p:spPr/>
        <p:txBody>
          <a:bodyPr/>
          <a:lstStyle/>
          <a:p>
            <a:fld id="{0F3FB1F2-5F7C-4042-BE08-2491BBEC128F}" type="slidenum">
              <a:rPr lang="en-US" altLang="ja-JP"/>
              <a:pPr/>
              <a:t>247</a:t>
            </a:fld>
            <a:endParaRPr lang="en-US" altLang="ja-JP"/>
          </a:p>
        </p:txBody>
      </p:sp>
      <p:sp>
        <p:nvSpPr>
          <p:cNvPr id="66562" name="Rectangle 2"/>
          <p:cNvSpPr>
            <a:spLocks noGrp="1" noChangeArrowheads="1"/>
          </p:cNvSpPr>
          <p:nvPr>
            <p:ph type="title"/>
          </p:nvPr>
        </p:nvSpPr>
        <p:spPr/>
        <p:txBody>
          <a:bodyPr/>
          <a:lstStyle/>
          <a:p>
            <a:r>
              <a:rPr lang="ja-JP" altLang="en-US" sz="3600" dirty="0" smtClean="0"/>
              <a:t>人</a:t>
            </a:r>
            <a:r>
              <a:rPr lang="ja-JP" altLang="en-US" sz="3600" dirty="0"/>
              <a:t>と組織の </a:t>
            </a:r>
            <a:r>
              <a:rPr lang="en-US" altLang="ja-JP" sz="3600" dirty="0" smtClean="0"/>
              <a:t>Win-Win</a:t>
            </a:r>
            <a:endParaRPr lang="ja-JP" altLang="en-US" sz="3600" dirty="0"/>
          </a:p>
        </p:txBody>
      </p:sp>
      <p:sp>
        <p:nvSpPr>
          <p:cNvPr id="66564" name="Rectangle 4"/>
          <p:cNvSpPr>
            <a:spLocks noChangeArrowheads="1"/>
          </p:cNvSpPr>
          <p:nvPr/>
        </p:nvSpPr>
        <p:spPr bwMode="auto">
          <a:xfrm>
            <a:off x="1219200" y="3429000"/>
            <a:ext cx="12192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二年後</a:t>
            </a:r>
          </a:p>
        </p:txBody>
      </p:sp>
      <p:sp>
        <p:nvSpPr>
          <p:cNvPr id="66577" name="Rectangle 17"/>
          <p:cNvSpPr>
            <a:spLocks noChangeArrowheads="1"/>
          </p:cNvSpPr>
          <p:nvPr/>
        </p:nvSpPr>
        <p:spPr bwMode="auto">
          <a:xfrm>
            <a:off x="1066800" y="1752600"/>
            <a:ext cx="7010400" cy="762000"/>
          </a:xfrm>
          <a:prstGeom prst="rect">
            <a:avLst/>
          </a:prstGeom>
          <a:noFill/>
          <a:ln w="9525">
            <a:noFill/>
            <a:miter lim="800000"/>
            <a:headEnd/>
            <a:tailEnd/>
          </a:ln>
          <a:effectLst/>
        </p:spPr>
        <p:txBody>
          <a:bodyPr/>
          <a:lstStyle/>
          <a:p>
            <a:pPr marL="342900" indent="-342900">
              <a:spcBef>
                <a:spcPct val="20000"/>
              </a:spcBef>
              <a:buFontTx/>
              <a:buChar char="•"/>
            </a:pPr>
            <a:r>
              <a:rPr lang="ja-JP" altLang="en-US" sz="3200"/>
              <a:t>技術者個人の成長と組織の成長</a:t>
            </a:r>
          </a:p>
        </p:txBody>
      </p:sp>
      <p:sp>
        <p:nvSpPr>
          <p:cNvPr id="66591" name="AutoShape 31"/>
          <p:cNvSpPr>
            <a:spLocks noChangeArrowheads="1"/>
          </p:cNvSpPr>
          <p:nvPr/>
        </p:nvSpPr>
        <p:spPr bwMode="auto">
          <a:xfrm rot="-4216252">
            <a:off x="2628900" y="4533900"/>
            <a:ext cx="685800" cy="304800"/>
          </a:xfrm>
          <a:prstGeom prst="rightArrow">
            <a:avLst>
              <a:gd name="adj1" fmla="val 50000"/>
              <a:gd name="adj2" fmla="val 56250"/>
            </a:avLst>
          </a:prstGeom>
          <a:solidFill>
            <a:srgbClr val="EC6748"/>
          </a:solidFill>
          <a:ln w="9525">
            <a:solidFill>
              <a:schemeClr val="tx1"/>
            </a:solidFill>
            <a:miter lim="800000"/>
            <a:headEnd/>
            <a:tailEnd/>
          </a:ln>
          <a:effectLst/>
        </p:spPr>
        <p:txBody>
          <a:bodyPr wrap="none" anchor="ctr"/>
          <a:lstStyle/>
          <a:p>
            <a:endParaRPr lang="ja-JP" altLang="en-US"/>
          </a:p>
        </p:txBody>
      </p:sp>
      <p:sp>
        <p:nvSpPr>
          <p:cNvPr id="66606" name="Rectangle 46"/>
          <p:cNvSpPr>
            <a:spLocks noChangeArrowheads="1"/>
          </p:cNvSpPr>
          <p:nvPr/>
        </p:nvSpPr>
        <p:spPr bwMode="auto">
          <a:xfrm>
            <a:off x="1219200" y="5257800"/>
            <a:ext cx="9144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現在</a:t>
            </a:r>
          </a:p>
        </p:txBody>
      </p:sp>
      <p:sp>
        <p:nvSpPr>
          <p:cNvPr id="66608" name="Rectangle 48"/>
          <p:cNvSpPr>
            <a:spLocks noChangeArrowheads="1"/>
          </p:cNvSpPr>
          <p:nvPr/>
        </p:nvSpPr>
        <p:spPr bwMode="auto">
          <a:xfrm>
            <a:off x="2286000" y="5181600"/>
            <a:ext cx="1524000" cy="685800"/>
          </a:xfrm>
          <a:prstGeom prst="rect">
            <a:avLst/>
          </a:prstGeom>
          <a:solidFill>
            <a:srgbClr val="DBE6C6"/>
          </a:solidFill>
          <a:ln w="12700">
            <a:solidFill>
              <a:schemeClr val="tx1"/>
            </a:solidFill>
            <a:miter lim="800000"/>
            <a:headEnd/>
            <a:tailEnd/>
          </a:ln>
          <a:effectLst/>
        </p:spPr>
        <p:txBody>
          <a:bodyPr wrap="none" anchor="ctr"/>
          <a:lstStyle/>
          <a:p>
            <a:pPr algn="ctr"/>
            <a:r>
              <a:rPr lang="ja-JP" altLang="en-US" sz="2400"/>
              <a:t>能力の現状</a:t>
            </a:r>
          </a:p>
        </p:txBody>
      </p:sp>
      <p:sp>
        <p:nvSpPr>
          <p:cNvPr id="66613" name="Rectangle 53"/>
          <p:cNvSpPr>
            <a:spLocks noChangeArrowheads="1"/>
          </p:cNvSpPr>
          <p:nvPr/>
        </p:nvSpPr>
        <p:spPr bwMode="auto">
          <a:xfrm>
            <a:off x="3505200" y="4572000"/>
            <a:ext cx="20574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000"/>
              <a:t>成長のシナリオ</a:t>
            </a:r>
          </a:p>
        </p:txBody>
      </p:sp>
      <p:sp>
        <p:nvSpPr>
          <p:cNvPr id="66614" name="Rectangle 54"/>
          <p:cNvSpPr>
            <a:spLocks noChangeArrowheads="1"/>
          </p:cNvSpPr>
          <p:nvPr/>
        </p:nvSpPr>
        <p:spPr bwMode="auto">
          <a:xfrm>
            <a:off x="2590800" y="2971800"/>
            <a:ext cx="1828800" cy="1143000"/>
          </a:xfrm>
          <a:prstGeom prst="rect">
            <a:avLst/>
          </a:prstGeom>
          <a:solidFill>
            <a:srgbClr val="DBE6C6"/>
          </a:solidFill>
          <a:ln w="12700">
            <a:solidFill>
              <a:schemeClr val="tx1"/>
            </a:solidFill>
            <a:miter lim="800000"/>
            <a:headEnd/>
            <a:tailEnd/>
          </a:ln>
          <a:effectLst/>
        </p:spPr>
        <p:txBody>
          <a:bodyPr wrap="none" anchor="ctr"/>
          <a:lstStyle/>
          <a:p>
            <a:pPr algn="ctr"/>
            <a:r>
              <a:rPr lang="ja-JP" altLang="en-US" sz="2400"/>
              <a:t>能力目標</a:t>
            </a:r>
          </a:p>
        </p:txBody>
      </p:sp>
      <p:sp>
        <p:nvSpPr>
          <p:cNvPr id="66615" name="AutoShape 55"/>
          <p:cNvSpPr>
            <a:spLocks noChangeArrowheads="1"/>
          </p:cNvSpPr>
          <p:nvPr/>
        </p:nvSpPr>
        <p:spPr bwMode="auto">
          <a:xfrm rot="-4216252">
            <a:off x="5524500" y="4610100"/>
            <a:ext cx="685800" cy="304800"/>
          </a:xfrm>
          <a:prstGeom prst="rightArrow">
            <a:avLst>
              <a:gd name="adj1" fmla="val 50000"/>
              <a:gd name="adj2" fmla="val 56250"/>
            </a:avLst>
          </a:prstGeom>
          <a:solidFill>
            <a:srgbClr val="EC6748"/>
          </a:solidFill>
          <a:ln w="9525">
            <a:solidFill>
              <a:schemeClr val="tx1"/>
            </a:solidFill>
            <a:miter lim="800000"/>
            <a:headEnd/>
            <a:tailEnd/>
          </a:ln>
          <a:effectLst/>
        </p:spPr>
        <p:txBody>
          <a:bodyPr wrap="none" anchor="ctr"/>
          <a:lstStyle/>
          <a:p>
            <a:endParaRPr lang="ja-JP" altLang="en-US"/>
          </a:p>
        </p:txBody>
      </p:sp>
      <p:sp>
        <p:nvSpPr>
          <p:cNvPr id="66616" name="Rectangle 56"/>
          <p:cNvSpPr>
            <a:spLocks noChangeArrowheads="1"/>
          </p:cNvSpPr>
          <p:nvPr/>
        </p:nvSpPr>
        <p:spPr bwMode="auto">
          <a:xfrm>
            <a:off x="4953000" y="5257800"/>
            <a:ext cx="1676400" cy="609600"/>
          </a:xfrm>
          <a:prstGeom prst="rect">
            <a:avLst/>
          </a:prstGeom>
          <a:solidFill>
            <a:schemeClr val="bg2"/>
          </a:solidFill>
          <a:ln w="12700">
            <a:solidFill>
              <a:schemeClr val="tx1"/>
            </a:solidFill>
            <a:miter lim="800000"/>
            <a:headEnd/>
            <a:tailEnd/>
          </a:ln>
          <a:effectLst/>
        </p:spPr>
        <p:txBody>
          <a:bodyPr wrap="none" anchor="ctr"/>
          <a:lstStyle/>
          <a:p>
            <a:pPr algn="ctr"/>
            <a:r>
              <a:rPr lang="ja-JP" altLang="en-US" sz="2400"/>
              <a:t>能力の現状</a:t>
            </a:r>
          </a:p>
        </p:txBody>
      </p:sp>
      <p:sp>
        <p:nvSpPr>
          <p:cNvPr id="66617" name="Rectangle 57"/>
          <p:cNvSpPr>
            <a:spLocks noChangeArrowheads="1"/>
          </p:cNvSpPr>
          <p:nvPr/>
        </p:nvSpPr>
        <p:spPr bwMode="auto">
          <a:xfrm>
            <a:off x="5562600" y="2971800"/>
            <a:ext cx="1828800" cy="1143000"/>
          </a:xfrm>
          <a:prstGeom prst="rect">
            <a:avLst/>
          </a:prstGeom>
          <a:solidFill>
            <a:schemeClr val="bg2"/>
          </a:solidFill>
          <a:ln w="12700">
            <a:solidFill>
              <a:schemeClr val="tx1"/>
            </a:solidFill>
            <a:miter lim="800000"/>
            <a:headEnd/>
            <a:tailEnd/>
          </a:ln>
          <a:effectLst/>
        </p:spPr>
        <p:txBody>
          <a:bodyPr wrap="none" anchor="ctr"/>
          <a:lstStyle/>
          <a:p>
            <a:pPr algn="ctr"/>
            <a:r>
              <a:rPr lang="ja-JP" altLang="en-US" sz="2400"/>
              <a:t>能力目標</a:t>
            </a:r>
          </a:p>
        </p:txBody>
      </p:sp>
      <p:sp>
        <p:nvSpPr>
          <p:cNvPr id="66618" name="Rectangle 58"/>
          <p:cNvSpPr>
            <a:spLocks noChangeArrowheads="1"/>
          </p:cNvSpPr>
          <p:nvPr/>
        </p:nvSpPr>
        <p:spPr bwMode="auto">
          <a:xfrm>
            <a:off x="2819400" y="2438400"/>
            <a:ext cx="12192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技術者</a:t>
            </a:r>
          </a:p>
        </p:txBody>
      </p:sp>
      <p:sp>
        <p:nvSpPr>
          <p:cNvPr id="66619" name="Rectangle 59"/>
          <p:cNvSpPr>
            <a:spLocks noChangeArrowheads="1"/>
          </p:cNvSpPr>
          <p:nvPr/>
        </p:nvSpPr>
        <p:spPr bwMode="auto">
          <a:xfrm>
            <a:off x="5791200" y="2438400"/>
            <a:ext cx="12192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組織</a:t>
            </a:r>
          </a:p>
        </p:txBody>
      </p:sp>
      <p:sp>
        <p:nvSpPr>
          <p:cNvPr id="17" name="フッター プレースホルダ 1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スライド番号プレースホルダ 5"/>
          <p:cNvSpPr>
            <a:spLocks noGrp="1"/>
          </p:cNvSpPr>
          <p:nvPr>
            <p:ph type="sldNum" sz="quarter" idx="12"/>
          </p:nvPr>
        </p:nvSpPr>
        <p:spPr/>
        <p:txBody>
          <a:bodyPr/>
          <a:lstStyle/>
          <a:p>
            <a:fld id="{0702506D-AFDE-49D3-937B-FDD2B6A209CE}" type="slidenum">
              <a:rPr lang="en-US" altLang="ja-JP"/>
              <a:pPr/>
              <a:t>248</a:t>
            </a:fld>
            <a:endParaRPr lang="en-US" altLang="ja-JP"/>
          </a:p>
        </p:txBody>
      </p:sp>
      <p:sp>
        <p:nvSpPr>
          <p:cNvPr id="67586" name="Rectangle 2"/>
          <p:cNvSpPr>
            <a:spLocks noGrp="1" noChangeArrowheads="1"/>
          </p:cNvSpPr>
          <p:nvPr>
            <p:ph type="title"/>
          </p:nvPr>
        </p:nvSpPr>
        <p:spPr/>
        <p:txBody>
          <a:bodyPr/>
          <a:lstStyle/>
          <a:p>
            <a:r>
              <a:rPr lang="ja-JP" altLang="en-US" sz="3600" dirty="0" smtClean="0"/>
              <a:t>人</a:t>
            </a:r>
            <a:r>
              <a:rPr lang="ja-JP" altLang="en-US" sz="3600" dirty="0"/>
              <a:t>と組織の </a:t>
            </a:r>
            <a:r>
              <a:rPr lang="en-US" altLang="ja-JP" sz="3600" dirty="0" smtClean="0"/>
              <a:t>Win-Win</a:t>
            </a:r>
            <a:endParaRPr lang="ja-JP" altLang="en-US" sz="3600" dirty="0"/>
          </a:p>
        </p:txBody>
      </p:sp>
      <p:sp>
        <p:nvSpPr>
          <p:cNvPr id="67588" name="Rectangle 4"/>
          <p:cNvSpPr>
            <a:spLocks noChangeArrowheads="1"/>
          </p:cNvSpPr>
          <p:nvPr/>
        </p:nvSpPr>
        <p:spPr bwMode="auto">
          <a:xfrm>
            <a:off x="990600" y="1676400"/>
            <a:ext cx="7620000" cy="762000"/>
          </a:xfrm>
          <a:prstGeom prst="rect">
            <a:avLst/>
          </a:prstGeom>
          <a:noFill/>
          <a:ln w="9525">
            <a:noFill/>
            <a:miter lim="800000"/>
            <a:headEnd/>
            <a:tailEnd/>
          </a:ln>
          <a:effectLst/>
        </p:spPr>
        <p:txBody>
          <a:bodyPr/>
          <a:lstStyle/>
          <a:p>
            <a:pPr marL="342900" indent="-342900">
              <a:spcBef>
                <a:spcPct val="20000"/>
              </a:spcBef>
              <a:buFontTx/>
              <a:buChar char="•"/>
            </a:pPr>
            <a:r>
              <a:rPr lang="ja-JP" altLang="en-US" sz="3200"/>
              <a:t>技術者個人と組織の成長のための仕組み</a:t>
            </a:r>
          </a:p>
        </p:txBody>
      </p:sp>
      <p:sp>
        <p:nvSpPr>
          <p:cNvPr id="67592" name="Rectangle 8"/>
          <p:cNvSpPr>
            <a:spLocks noChangeArrowheads="1"/>
          </p:cNvSpPr>
          <p:nvPr/>
        </p:nvSpPr>
        <p:spPr bwMode="auto">
          <a:xfrm>
            <a:off x="3810000" y="2971800"/>
            <a:ext cx="2057400" cy="1066800"/>
          </a:xfrm>
          <a:prstGeom prst="rect">
            <a:avLst/>
          </a:prstGeom>
          <a:noFill/>
          <a:ln w="9525">
            <a:noFill/>
            <a:miter lim="800000"/>
            <a:headEnd/>
            <a:tailEnd/>
          </a:ln>
          <a:effectLst/>
        </p:spPr>
        <p:txBody>
          <a:bodyPr/>
          <a:lstStyle/>
          <a:p>
            <a:pPr marL="342900" indent="-342900" algn="just">
              <a:lnSpc>
                <a:spcPct val="90000"/>
              </a:lnSpc>
              <a:spcBef>
                <a:spcPct val="20000"/>
              </a:spcBef>
              <a:buFontTx/>
              <a:buChar char="•"/>
            </a:pPr>
            <a:r>
              <a:rPr lang="ja-JP" altLang="en-US" sz="2000"/>
              <a:t>期待の伝達</a:t>
            </a:r>
          </a:p>
          <a:p>
            <a:pPr marL="342900" indent="-342900" algn="just">
              <a:lnSpc>
                <a:spcPct val="90000"/>
              </a:lnSpc>
              <a:spcBef>
                <a:spcPct val="20000"/>
              </a:spcBef>
              <a:buFontTx/>
              <a:buChar char="•"/>
            </a:pPr>
            <a:r>
              <a:rPr lang="ja-JP" altLang="en-US" sz="2000"/>
              <a:t>育成指導</a:t>
            </a:r>
          </a:p>
          <a:p>
            <a:pPr marL="342900" indent="-342900" algn="just">
              <a:lnSpc>
                <a:spcPct val="90000"/>
              </a:lnSpc>
              <a:spcBef>
                <a:spcPct val="20000"/>
              </a:spcBef>
              <a:buFontTx/>
              <a:buChar char="•"/>
            </a:pPr>
            <a:r>
              <a:rPr lang="ja-JP" altLang="en-US" sz="2000"/>
              <a:t>評価と報奨</a:t>
            </a:r>
          </a:p>
        </p:txBody>
      </p:sp>
      <p:sp>
        <p:nvSpPr>
          <p:cNvPr id="67597" name="Rectangle 13"/>
          <p:cNvSpPr>
            <a:spLocks noChangeArrowheads="1"/>
          </p:cNvSpPr>
          <p:nvPr/>
        </p:nvSpPr>
        <p:spPr bwMode="auto">
          <a:xfrm>
            <a:off x="1981200" y="3352800"/>
            <a:ext cx="12192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技術者</a:t>
            </a:r>
          </a:p>
        </p:txBody>
      </p:sp>
      <p:sp>
        <p:nvSpPr>
          <p:cNvPr id="67598" name="Rectangle 14"/>
          <p:cNvSpPr>
            <a:spLocks noChangeArrowheads="1"/>
          </p:cNvSpPr>
          <p:nvPr/>
        </p:nvSpPr>
        <p:spPr bwMode="auto">
          <a:xfrm>
            <a:off x="6400800" y="3429000"/>
            <a:ext cx="1219200" cy="381000"/>
          </a:xfrm>
          <a:prstGeom prst="rect">
            <a:avLst/>
          </a:prstGeom>
          <a:noFill/>
          <a:ln w="9525">
            <a:noFill/>
            <a:miter lim="800000"/>
            <a:headEnd/>
            <a:tailEnd/>
          </a:ln>
          <a:effectLst/>
        </p:spPr>
        <p:txBody>
          <a:bodyPr/>
          <a:lstStyle/>
          <a:p>
            <a:pPr marL="342900" indent="-342900" algn="just">
              <a:lnSpc>
                <a:spcPct val="90000"/>
              </a:lnSpc>
              <a:spcBef>
                <a:spcPct val="20000"/>
              </a:spcBef>
            </a:pPr>
            <a:r>
              <a:rPr lang="ja-JP" altLang="en-US" sz="2400"/>
              <a:t>組織</a:t>
            </a:r>
          </a:p>
        </p:txBody>
      </p:sp>
      <p:sp>
        <p:nvSpPr>
          <p:cNvPr id="67599" name="AutoShape 15"/>
          <p:cNvSpPr>
            <a:spLocks noChangeArrowheads="1"/>
          </p:cNvSpPr>
          <p:nvPr/>
        </p:nvSpPr>
        <p:spPr bwMode="auto">
          <a:xfrm>
            <a:off x="1524000" y="3962400"/>
            <a:ext cx="2057400" cy="1752600"/>
          </a:xfrm>
          <a:prstGeom prst="roundRect">
            <a:avLst>
              <a:gd name="adj" fmla="val 16667"/>
            </a:avLst>
          </a:prstGeom>
          <a:solidFill>
            <a:srgbClr val="DBE6C6"/>
          </a:solidFill>
          <a:ln w="12700">
            <a:solidFill>
              <a:schemeClr val="tx1"/>
            </a:solidFill>
            <a:miter lim="800000"/>
            <a:headEnd/>
            <a:tailEnd/>
          </a:ln>
          <a:effectLst/>
        </p:spPr>
        <p:txBody>
          <a:bodyPr wrap="none" anchor="ctr"/>
          <a:lstStyle/>
          <a:p>
            <a:pPr algn="ctr"/>
            <a:r>
              <a:rPr lang="ja-JP" altLang="en-US"/>
              <a:t>個人の能力</a:t>
            </a:r>
          </a:p>
        </p:txBody>
      </p:sp>
      <p:sp>
        <p:nvSpPr>
          <p:cNvPr id="67600" name="AutoShape 16"/>
          <p:cNvSpPr>
            <a:spLocks noChangeArrowheads="1"/>
          </p:cNvSpPr>
          <p:nvPr/>
        </p:nvSpPr>
        <p:spPr bwMode="auto">
          <a:xfrm>
            <a:off x="6019800" y="4038600"/>
            <a:ext cx="2133600" cy="1600200"/>
          </a:xfrm>
          <a:prstGeom prst="roundRect">
            <a:avLst>
              <a:gd name="adj" fmla="val 16667"/>
            </a:avLst>
          </a:prstGeom>
          <a:solidFill>
            <a:schemeClr val="bg2"/>
          </a:solidFill>
          <a:ln w="12700">
            <a:solidFill>
              <a:schemeClr val="tx1"/>
            </a:solidFill>
            <a:miter lim="800000"/>
            <a:headEnd/>
            <a:tailEnd/>
          </a:ln>
          <a:effectLst/>
        </p:spPr>
        <p:txBody>
          <a:bodyPr wrap="none" anchor="ctr"/>
          <a:lstStyle/>
          <a:p>
            <a:pPr algn="ctr"/>
            <a:r>
              <a:rPr lang="ja-JP" altLang="en-US"/>
              <a:t>組織の能力</a:t>
            </a:r>
          </a:p>
        </p:txBody>
      </p:sp>
      <p:sp>
        <p:nvSpPr>
          <p:cNvPr id="67601" name="AutoShape 17"/>
          <p:cNvSpPr>
            <a:spLocks noChangeArrowheads="1"/>
          </p:cNvSpPr>
          <p:nvPr/>
        </p:nvSpPr>
        <p:spPr bwMode="auto">
          <a:xfrm>
            <a:off x="3810000" y="5410200"/>
            <a:ext cx="1828800" cy="152400"/>
          </a:xfrm>
          <a:prstGeom prst="rightArrow">
            <a:avLst>
              <a:gd name="adj1" fmla="val 50000"/>
              <a:gd name="adj2" fmla="val 300000"/>
            </a:avLst>
          </a:prstGeom>
          <a:solidFill>
            <a:srgbClr val="D53E09"/>
          </a:solidFill>
          <a:ln w="9525">
            <a:solidFill>
              <a:schemeClr val="tx1"/>
            </a:solidFill>
            <a:miter lim="800000"/>
            <a:headEnd/>
            <a:tailEnd/>
          </a:ln>
          <a:effectLst/>
        </p:spPr>
        <p:txBody>
          <a:bodyPr wrap="none" anchor="ctr"/>
          <a:lstStyle/>
          <a:p>
            <a:endParaRPr lang="ja-JP" altLang="en-US"/>
          </a:p>
        </p:txBody>
      </p:sp>
      <p:sp>
        <p:nvSpPr>
          <p:cNvPr id="67602" name="AutoShape 18"/>
          <p:cNvSpPr>
            <a:spLocks noChangeArrowheads="1"/>
          </p:cNvSpPr>
          <p:nvPr/>
        </p:nvSpPr>
        <p:spPr bwMode="auto">
          <a:xfrm flipH="1">
            <a:off x="3733800" y="4267200"/>
            <a:ext cx="1905000" cy="152400"/>
          </a:xfrm>
          <a:prstGeom prst="rightArrow">
            <a:avLst>
              <a:gd name="adj1" fmla="val 50000"/>
              <a:gd name="adj2" fmla="val 312500"/>
            </a:avLst>
          </a:prstGeom>
          <a:solidFill>
            <a:srgbClr val="D53E09"/>
          </a:solidFill>
          <a:ln w="9525">
            <a:solidFill>
              <a:schemeClr val="tx1"/>
            </a:solidFill>
            <a:miter lim="800000"/>
            <a:headEnd/>
            <a:tailEnd/>
          </a:ln>
          <a:effectLst/>
        </p:spPr>
        <p:txBody>
          <a:bodyPr wrap="none" anchor="ctr"/>
          <a:lstStyle/>
          <a:p>
            <a:endParaRPr lang="ja-JP" altLang="en-US"/>
          </a:p>
        </p:txBody>
      </p:sp>
      <p:sp>
        <p:nvSpPr>
          <p:cNvPr id="67603" name="Rectangle 19"/>
          <p:cNvSpPr>
            <a:spLocks noChangeArrowheads="1"/>
          </p:cNvSpPr>
          <p:nvPr/>
        </p:nvSpPr>
        <p:spPr bwMode="auto">
          <a:xfrm>
            <a:off x="3733800" y="4876800"/>
            <a:ext cx="1981200" cy="457200"/>
          </a:xfrm>
          <a:prstGeom prst="rect">
            <a:avLst/>
          </a:prstGeom>
          <a:noFill/>
          <a:ln w="9525">
            <a:noFill/>
            <a:miter lim="800000"/>
            <a:headEnd/>
            <a:tailEnd/>
          </a:ln>
          <a:effectLst/>
        </p:spPr>
        <p:txBody>
          <a:bodyPr/>
          <a:lstStyle/>
          <a:p>
            <a:pPr marL="342900" indent="-342900" algn="just">
              <a:lnSpc>
                <a:spcPct val="90000"/>
              </a:lnSpc>
              <a:spcBef>
                <a:spcPct val="20000"/>
              </a:spcBef>
              <a:buFontTx/>
              <a:buChar char="•"/>
            </a:pPr>
            <a:r>
              <a:rPr lang="ja-JP" altLang="en-US" sz="2000"/>
              <a:t>成果の伝達</a:t>
            </a:r>
          </a:p>
        </p:txBody>
      </p:sp>
      <p:sp>
        <p:nvSpPr>
          <p:cNvPr id="14" name="フッター プレースホルダ 1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そこに足りないのは </a:t>
            </a:r>
            <a:r>
              <a:rPr kumimoji="1" lang="en-US" altLang="ja-JP" dirty="0" smtClean="0"/>
              <a:t>“Respect”</a:t>
            </a:r>
            <a:r>
              <a:rPr kumimoji="1" lang="ja-JP" altLang="en-US" dirty="0" smtClean="0"/>
              <a:t> </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顧客と開発者のゼロサム ゲーム</a:t>
            </a:r>
            <a:endParaRPr kumimoji="1" lang="en-US" altLang="ja-JP" dirty="0" smtClean="0"/>
          </a:p>
          <a:p>
            <a:r>
              <a:rPr kumimoji="1" lang="ja-JP" altLang="en-US" dirty="0" smtClean="0"/>
              <a:t>マネージャーは開発者の陰口ばかり言い、開発者は</a:t>
            </a:r>
            <a:r>
              <a:rPr lang="ja-JP" altLang="en-US" dirty="0" smtClean="0"/>
              <a:t>マネージャーの陰口ばかり言う</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249</a:t>
            </a:fld>
            <a:endParaRPr kumimoji="1" lang="ja-JP"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6AE7B53C-07E5-4AD7-A5B4-49BE5CFDB93F}" type="slidenum">
              <a:rPr lang="en-US" altLang="ja-JP"/>
              <a:pPr/>
              <a:t>25</a:t>
            </a:fld>
            <a:endParaRPr lang="en-US" altLang="ja-JP"/>
          </a:p>
        </p:txBody>
      </p:sp>
      <p:sp>
        <p:nvSpPr>
          <p:cNvPr id="1025026" name="Rectangle 2"/>
          <p:cNvSpPr>
            <a:spLocks noGrp="1" noChangeArrowheads="1"/>
          </p:cNvSpPr>
          <p:nvPr>
            <p:ph type="title"/>
          </p:nvPr>
        </p:nvSpPr>
        <p:spPr/>
        <p:txBody>
          <a:bodyPr/>
          <a:lstStyle/>
          <a:p>
            <a:r>
              <a:rPr lang="ja-JP" altLang="en-US" dirty="0" smtClean="0"/>
              <a:t>リスク ～何が開発を妨げるのか～</a:t>
            </a:r>
            <a:endParaRPr lang="ja-JP" altLang="en-US" dirty="0"/>
          </a:p>
        </p:txBody>
      </p:sp>
      <p:sp>
        <p:nvSpPr>
          <p:cNvPr id="1025027" name="Rectangle 3"/>
          <p:cNvSpPr>
            <a:spLocks noGrp="1" noChangeArrowheads="1"/>
          </p:cNvSpPr>
          <p:nvPr>
            <p:ph type="body" idx="1"/>
          </p:nvPr>
        </p:nvSpPr>
        <p:spPr>
          <a:xfrm>
            <a:off x="457200" y="1885950"/>
            <a:ext cx="8178800" cy="4286250"/>
          </a:xfrm>
        </p:spPr>
        <p:txBody>
          <a:bodyPr/>
          <a:lstStyle/>
          <a:p>
            <a:r>
              <a:rPr lang="ja-JP" altLang="en-US"/>
              <a:t>なぜ成功しないのか</a:t>
            </a:r>
            <a:r>
              <a:rPr lang="en-US" altLang="ja-JP"/>
              <a:t>?</a:t>
            </a:r>
          </a:p>
          <a:p>
            <a:pPr lvl="1"/>
            <a:r>
              <a:rPr lang="ja-JP" altLang="en-US"/>
              <a:t>コミュニケーション エラー</a:t>
            </a:r>
          </a:p>
          <a:p>
            <a:pPr lvl="2"/>
            <a:r>
              <a:rPr lang="ja-JP" altLang="en-US"/>
              <a:t>ユーザーの関与不足</a:t>
            </a:r>
            <a:r>
              <a:rPr lang="en-US" altLang="ja-JP"/>
              <a:t>/</a:t>
            </a:r>
            <a:r>
              <a:rPr lang="ja-JP" altLang="en-US"/>
              <a:t>不明確な要求</a:t>
            </a:r>
          </a:p>
          <a:p>
            <a:pPr lvl="2"/>
            <a:r>
              <a:rPr lang="ja-JP" altLang="en-US"/>
              <a:t>開発管理に問題</a:t>
            </a:r>
          </a:p>
          <a:p>
            <a:pPr lvl="2"/>
            <a:r>
              <a:rPr lang="ja-JP" altLang="en-US"/>
              <a:t>作った人にしかわからない</a:t>
            </a:r>
          </a:p>
          <a:p>
            <a:pPr lvl="2"/>
            <a:r>
              <a:rPr lang="ja-JP" altLang="en-US"/>
              <a:t>頭の中にあるデザイン</a:t>
            </a:r>
          </a:p>
          <a:p>
            <a:pPr lvl="1"/>
            <a:r>
              <a:rPr lang="ja-JP" altLang="en-US"/>
              <a:t>部品化 </a:t>
            </a:r>
            <a:r>
              <a:rPr lang="en-US" altLang="ja-JP"/>
              <a:t>(</a:t>
            </a:r>
            <a:r>
              <a:rPr lang="ja-JP" altLang="en-US"/>
              <a:t>再利用化</a:t>
            </a:r>
            <a:r>
              <a:rPr lang="en-US" altLang="ja-JP"/>
              <a:t>) </a:t>
            </a:r>
            <a:r>
              <a:rPr lang="ja-JP" altLang="en-US"/>
              <a:t>のプロセスがない</a:t>
            </a:r>
          </a:p>
          <a:p>
            <a:pPr lvl="2"/>
            <a:r>
              <a:rPr lang="ja-JP" altLang="en-US"/>
              <a:t>納期内に仕様を満たすことへの強い要求</a:t>
            </a:r>
          </a:p>
        </p:txBody>
      </p:sp>
      <p:pic>
        <p:nvPicPr>
          <p:cNvPr id="1025028" name="Picture 4" descr="D:\Program Files\Common Files\Microsoft Shared\Clipart\cagcat50\BD06982_.WMF"/>
          <p:cNvPicPr>
            <a:picLocks noChangeAspect="1" noChangeArrowheads="1"/>
          </p:cNvPicPr>
          <p:nvPr/>
        </p:nvPicPr>
        <p:blipFill>
          <a:blip r:embed="rId2"/>
          <a:srcRect/>
          <a:stretch>
            <a:fillRect/>
          </a:stretch>
        </p:blipFill>
        <p:spPr bwMode="auto">
          <a:xfrm>
            <a:off x="6934200" y="2209800"/>
            <a:ext cx="1820863" cy="876300"/>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583254"/>
          </a:xfrm>
        </p:spPr>
        <p:txBody>
          <a:bodyPr>
            <a:normAutofit/>
          </a:bodyPr>
          <a:lstStyle/>
          <a:p>
            <a:r>
              <a:rPr lang="ja-JP" altLang="en-US" sz="5400" dirty="0" smtClean="0"/>
              <a:t>ともに成長していることが</a:t>
            </a:r>
            <a:r>
              <a:rPr lang="en-US" altLang="ja-JP" sz="5400" dirty="0" smtClean="0"/>
              <a:t/>
            </a:r>
            <a:br>
              <a:rPr lang="en-US" altLang="ja-JP" sz="5400" dirty="0" smtClean="0"/>
            </a:br>
            <a:r>
              <a:rPr lang="ja-JP" altLang="en-US" sz="5400" dirty="0" smtClean="0"/>
              <a:t>信じられる</a:t>
            </a:r>
            <a:endParaRPr kumimoji="1" lang="ja-JP" altLang="en-US" sz="54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250</a:t>
            </a:fld>
            <a:endParaRPr kumimoji="1" lang="ja-JP"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normAutofit/>
          </a:bodyPr>
          <a:lstStyle/>
          <a:p>
            <a:r>
              <a:rPr lang="ja-JP" altLang="en-US" dirty="0" smtClean="0"/>
              <a:t>２．良いソフトウェアとは</a:t>
            </a:r>
            <a:r>
              <a:rPr lang="en-US" altLang="ja-JP" dirty="0" smtClean="0"/>
              <a:t>?</a:t>
            </a:r>
            <a:endParaRPr kumimoji="1" lang="ja-JP" altLang="en-US" dirty="0"/>
          </a:p>
        </p:txBody>
      </p:sp>
      <p:sp>
        <p:nvSpPr>
          <p:cNvPr id="3" name="コンテンツ プレースホルダ 2"/>
          <p:cNvSpPr>
            <a:spLocks noGrp="1"/>
          </p:cNvSpPr>
          <p:nvPr>
            <p:ph idx="1"/>
          </p:nvPr>
        </p:nvSpPr>
        <p:spPr/>
        <p:txBody>
          <a:bodyPr>
            <a:normAutofit/>
          </a:bodyPr>
          <a:lstStyle/>
          <a:p>
            <a:endParaRPr lang="ja-JP" altLang="en-US" dirty="0" smtClean="0"/>
          </a:p>
          <a:p>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26</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11882"/>
          </a:xfrm>
        </p:spPr>
        <p:txBody>
          <a:bodyPr/>
          <a:lstStyle/>
          <a:p>
            <a:r>
              <a:rPr lang="en-US" altLang="ja-JP" dirty="0" smtClean="0"/>
              <a:t>a</a:t>
            </a:r>
            <a:r>
              <a:rPr lang="ja-JP" altLang="en-US" dirty="0" err="1" smtClean="0"/>
              <a:t>．</a:t>
            </a:r>
            <a:r>
              <a:rPr lang="en-US" altLang="ja-JP" dirty="0" smtClean="0"/>
              <a:t>IT</a:t>
            </a:r>
            <a:r>
              <a:rPr lang="ja-JP" altLang="en-US" dirty="0" smtClean="0"/>
              <a:t>ソリューションとは</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27</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ja-JP" altLang="en-US" dirty="0" smtClean="0"/>
              <a:t>ソフトウェア開発の目的は何か</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28</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5" name="Rectangle 5"/>
          <p:cNvSpPr>
            <a:spLocks noGrp="1" noChangeArrowheads="1"/>
          </p:cNvSpPr>
          <p:nvPr>
            <p:ph type="title"/>
          </p:nvPr>
        </p:nvSpPr>
        <p:spPr>
          <a:xfrm>
            <a:off x="1150938" y="617538"/>
            <a:ext cx="7793037" cy="1143000"/>
          </a:xfrm>
          <a:noFill/>
          <a:ln/>
        </p:spPr>
        <p:txBody>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ja-JP" dirty="0"/>
              <a:t>IT</a:t>
            </a:r>
            <a:r>
              <a:rPr lang="ja-JP" altLang="en-GB" dirty="0"/>
              <a:t>ソリューションとは</a:t>
            </a:r>
          </a:p>
        </p:txBody>
      </p:sp>
      <p:sp>
        <p:nvSpPr>
          <p:cNvPr id="15362" name="Rectangle 2"/>
          <p:cNvSpPr>
            <a:spLocks noGrp="1" noChangeArrowheads="1"/>
          </p:cNvSpPr>
          <p:nvPr>
            <p:ph type="body" idx="1"/>
          </p:nvPr>
        </p:nvSpPr>
        <p:spPr>
          <a:xfrm>
            <a:off x="1182688" y="2017713"/>
            <a:ext cx="7772400" cy="2173287"/>
          </a:xfrm>
          <a:noFill/>
          <a:ln/>
        </p:spPr>
        <p:txBody>
          <a:bodyPr/>
          <a:lstStyle/>
          <a:p>
            <a:pPr>
              <a:lnSpc>
                <a:spcPct val="90000"/>
              </a:lnSpc>
              <a:spcBef>
                <a:spcPts val="800"/>
              </a:spcBef>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3200" dirty="0"/>
              <a:t>顧客の問題を</a:t>
            </a:r>
            <a:r>
              <a:rPr lang="en-GB" altLang="ja-JP" sz="3200" dirty="0"/>
              <a:t>IT</a:t>
            </a:r>
            <a:r>
              <a:rPr lang="ja-JP" altLang="en-GB" sz="3200" dirty="0"/>
              <a:t>で解決</a:t>
            </a:r>
          </a:p>
          <a:p>
            <a:pPr lvl="1">
              <a:lnSpc>
                <a:spcPct val="90000"/>
              </a:lnSpc>
              <a:spcBef>
                <a:spcPts val="700"/>
              </a:spcBef>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2800" dirty="0"/>
              <a:t>本当に</a:t>
            </a:r>
            <a:r>
              <a:rPr lang="en-GB" altLang="ja-JP" sz="2800" dirty="0"/>
              <a:t>IT</a:t>
            </a:r>
            <a:r>
              <a:rPr lang="ja-JP" altLang="en-GB" sz="2800" dirty="0" err="1"/>
              <a:t>で解</a:t>
            </a:r>
            <a:r>
              <a:rPr lang="ja-JP" altLang="en-GB" sz="2800" dirty="0"/>
              <a:t>決すべき問題か</a:t>
            </a:r>
          </a:p>
          <a:p>
            <a:pPr>
              <a:lnSpc>
                <a:spcPct val="90000"/>
              </a:lnSpc>
              <a:spcBef>
                <a:spcPts val="800"/>
              </a:spcBef>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3200" dirty="0"/>
              <a:t>「問題」とは</a:t>
            </a:r>
          </a:p>
          <a:p>
            <a:pPr lvl="1">
              <a:lnSpc>
                <a:spcPct val="90000"/>
              </a:lnSpc>
              <a:spcBef>
                <a:spcPts val="700"/>
              </a:spcBef>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2800" dirty="0"/>
              <a:t>望まれる状態と現状とのギャップ</a:t>
            </a:r>
          </a:p>
        </p:txBody>
      </p:sp>
      <p:pic>
        <p:nvPicPr>
          <p:cNvPr id="15363" name="Picture 3"/>
          <p:cNvPicPr>
            <a:picLocks noChangeAspect="1" noChangeArrowheads="1"/>
          </p:cNvPicPr>
          <p:nvPr/>
        </p:nvPicPr>
        <p:blipFill>
          <a:blip r:embed="rId3"/>
          <a:srcRect/>
          <a:stretch>
            <a:fillRect/>
          </a:stretch>
        </p:blipFill>
        <p:spPr bwMode="auto">
          <a:xfrm>
            <a:off x="6248400" y="4419600"/>
            <a:ext cx="1916113" cy="1916113"/>
          </a:xfrm>
          <a:prstGeom prst="rect">
            <a:avLst/>
          </a:prstGeom>
          <a:noFill/>
        </p:spPr>
      </p:pic>
      <p:sp>
        <p:nvSpPr>
          <p:cNvPr id="8" name="スライド番号プレースホルダ 7"/>
          <p:cNvSpPr>
            <a:spLocks noGrp="1"/>
          </p:cNvSpPr>
          <p:nvPr>
            <p:ph type="sldNum" sz="quarter" idx="12"/>
          </p:nvPr>
        </p:nvSpPr>
        <p:spPr/>
        <p:txBody>
          <a:bodyPr/>
          <a:lstStyle/>
          <a:p>
            <a:fld id="{A45B0FA1-9455-4D41-8795-AEFB248DE08C}" type="slidenum">
              <a:rPr kumimoji="1" lang="ja-JP" altLang="en-US" smtClean="0"/>
              <a:pPr/>
              <a:t>29</a:t>
            </a:fld>
            <a:endParaRPr kumimoji="1" lang="ja-JP" altLang="en-US"/>
          </a:p>
        </p:txBody>
      </p:sp>
      <p:sp>
        <p:nvSpPr>
          <p:cNvPr id="9" name="フッター プレースホルダ 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受講対象</a:t>
            </a:r>
            <a:r>
              <a:rPr kumimoji="1" lang="en-US" altLang="ja-JP" dirty="0" smtClean="0"/>
              <a:t>/</a:t>
            </a:r>
            <a:r>
              <a:rPr kumimoji="1" lang="ja-JP" altLang="en-US" dirty="0" smtClean="0"/>
              <a:t>前提条件</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a:t>
            </a:r>
            <a:r>
              <a:rPr lang="en-US" altLang="ja-JP" dirty="0" smtClean="0"/>
              <a:t>C++</a:t>
            </a:r>
            <a:r>
              <a:rPr lang="ja-JP" altLang="en-US" dirty="0" err="1" smtClean="0"/>
              <a:t>、</a:t>
            </a:r>
            <a:r>
              <a:rPr lang="en-US" altLang="ja-JP" dirty="0" smtClean="0"/>
              <a:t>Java</a:t>
            </a:r>
            <a:r>
              <a:rPr lang="ja-JP" altLang="en-US" dirty="0" err="1" smtClean="0"/>
              <a:t>、</a:t>
            </a:r>
            <a:r>
              <a:rPr lang="en-US" altLang="ja-JP" dirty="0" smtClean="0"/>
              <a:t>C#</a:t>
            </a:r>
            <a:r>
              <a:rPr lang="ja-JP" altLang="en-US" dirty="0" err="1" smtClean="0"/>
              <a:t>、</a:t>
            </a:r>
            <a:r>
              <a:rPr lang="en-US" altLang="ja-JP" dirty="0" smtClean="0"/>
              <a:t>Visual Basic</a:t>
            </a:r>
            <a:r>
              <a:rPr lang="ja-JP" altLang="en-US" dirty="0" err="1" smtClean="0"/>
              <a:t>、</a:t>
            </a:r>
            <a:r>
              <a:rPr lang="en-US" altLang="ja-JP" dirty="0" smtClean="0"/>
              <a:t>Delphi </a:t>
            </a:r>
            <a:r>
              <a:rPr lang="ja-JP" altLang="en-US" dirty="0" smtClean="0"/>
              <a:t>などのオブジェクト指向プログラミング言語環境を使った ことがある</a:t>
            </a:r>
            <a:endParaRPr lang="en-US" altLang="ja-JP" dirty="0" smtClean="0"/>
          </a:p>
          <a:p>
            <a:r>
              <a:rPr lang="ja-JP" altLang="en-US" dirty="0" smtClean="0"/>
              <a:t>使用する言語 </a:t>
            </a:r>
            <a:endParaRPr lang="en-US" altLang="ja-JP" dirty="0" smtClean="0"/>
          </a:p>
          <a:p>
            <a:pPr lvl="1"/>
            <a:r>
              <a:rPr lang="en-US" altLang="ja-JP" dirty="0" smtClean="0"/>
              <a:t>C# </a:t>
            </a:r>
          </a:p>
          <a:p>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en-US" altLang="ja-JP" dirty="0" smtClean="0"/>
              <a:t>b</a:t>
            </a:r>
            <a:r>
              <a:rPr lang="ja-JP" altLang="en-US" dirty="0" err="1" smtClean="0"/>
              <a:t>．</a:t>
            </a:r>
            <a:r>
              <a:rPr lang="ja-JP" altLang="en-US" dirty="0" smtClean="0"/>
              <a:t>ソフトウェア開発の三つの要素</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30</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三大要素</a:t>
            </a:r>
            <a:endParaRPr kumimoji="1" lang="ja-JP" altLang="en-US" dirty="0"/>
          </a:p>
        </p:txBody>
      </p:sp>
      <p:sp>
        <p:nvSpPr>
          <p:cNvPr id="3" name="コンテンツ プレースホルダ 2"/>
          <p:cNvSpPr>
            <a:spLocks noGrp="1"/>
          </p:cNvSpPr>
          <p:nvPr>
            <p:ph idx="1"/>
          </p:nvPr>
        </p:nvSpPr>
        <p:spPr/>
        <p:txBody>
          <a:bodyPr>
            <a:normAutofit/>
          </a:bodyPr>
          <a:lstStyle/>
          <a:p>
            <a:endParaRPr lang="ja-JP" altLang="en-US" dirty="0" smtClean="0"/>
          </a:p>
          <a:p>
            <a:r>
              <a:rPr lang="ja-JP" altLang="en-US" dirty="0" smtClean="0"/>
              <a:t>ビジョンと現状と問題</a:t>
            </a:r>
            <a:endParaRPr lang="en-US" altLang="ja-JP" dirty="0" smtClean="0"/>
          </a:p>
          <a:p>
            <a:pPr lvl="1"/>
            <a:r>
              <a:rPr lang="en-US" altLang="ja-JP" dirty="0" smtClean="0"/>
              <a:t>Problem = </a:t>
            </a:r>
            <a:r>
              <a:rPr lang="en-US" altLang="ja-JP" dirty="0" err="1" smtClean="0"/>
              <a:t>Tobe</a:t>
            </a:r>
            <a:r>
              <a:rPr lang="en-US" altLang="ja-JP" dirty="0" smtClean="0"/>
              <a:t> - </a:t>
            </a:r>
            <a:r>
              <a:rPr lang="en-US" altLang="ja-JP" dirty="0" err="1" smtClean="0"/>
              <a:t>AsIs</a:t>
            </a:r>
            <a:endParaRPr lang="ja-JP" altLang="en-US" dirty="0" smtClean="0"/>
          </a:p>
          <a:p>
            <a:pPr lvl="1"/>
            <a:r>
              <a:rPr lang="ja-JP" altLang="en-US" dirty="0" smtClean="0"/>
              <a:t>→ </a:t>
            </a:r>
            <a:r>
              <a:rPr lang="en-US" altLang="ja-JP" dirty="0" err="1" smtClean="0"/>
              <a:t>ToDo</a:t>
            </a:r>
            <a:r>
              <a:rPr lang="en-US" altLang="ja-JP" dirty="0" smtClean="0"/>
              <a:t> (</a:t>
            </a:r>
            <a:r>
              <a:rPr lang="ja-JP" altLang="en-US" dirty="0" smtClean="0"/>
              <a:t>プラクティス</a:t>
            </a:r>
            <a:r>
              <a:rPr lang="en-US" altLang="ja-JP" dirty="0" smtClean="0"/>
              <a:t>)</a:t>
            </a:r>
          </a:p>
          <a:p>
            <a:r>
              <a:rPr lang="ja-JP" altLang="en-US" dirty="0" smtClean="0"/>
              <a:t>「解決策が分らないのではない。問題が分っていないのだ」</a:t>
            </a:r>
          </a:p>
          <a:p>
            <a:pPr lvl="1"/>
            <a:r>
              <a:rPr lang="ja-JP" altLang="en-US" dirty="0" smtClean="0"/>
              <a:t>チェスタートン</a:t>
            </a:r>
          </a:p>
          <a:p>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31</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三大要素</a:t>
            </a:r>
            <a:endParaRPr kumimoji="1" lang="ja-JP" altLang="en-US" dirty="0"/>
          </a:p>
        </p:txBody>
      </p:sp>
      <p:sp>
        <p:nvSpPr>
          <p:cNvPr id="3" name="コンテンツ プレースホルダ 2"/>
          <p:cNvSpPr>
            <a:spLocks noGrp="1"/>
          </p:cNvSpPr>
          <p:nvPr>
            <p:ph idx="1"/>
          </p:nvPr>
        </p:nvSpPr>
        <p:spPr/>
        <p:txBody>
          <a:bodyPr>
            <a:normAutofit/>
          </a:bodyPr>
          <a:lstStyle/>
          <a:p>
            <a:endParaRPr lang="ja-JP" altLang="en-US" dirty="0" smtClean="0"/>
          </a:p>
          <a:p>
            <a:r>
              <a:rPr lang="ja-JP" altLang="en-US" dirty="0" smtClean="0"/>
              <a:t>顧客の問題にソリューションを与える</a:t>
            </a:r>
            <a:endParaRPr lang="en-US" altLang="ja-JP" dirty="0" smtClean="0"/>
          </a:p>
          <a:p>
            <a:pPr lvl="1"/>
            <a:r>
              <a:rPr lang="ja-JP" altLang="en-US" dirty="0" smtClean="0"/>
              <a:t>「顧客の問題が、開発を駆動する」</a:t>
            </a:r>
            <a:endParaRPr lang="en-US" altLang="ja-JP" dirty="0" smtClean="0"/>
          </a:p>
          <a:p>
            <a:r>
              <a:rPr lang="en-US" altLang="ja-JP" dirty="0" smtClean="0"/>
              <a:t>Why → What → How </a:t>
            </a:r>
            <a:r>
              <a:rPr lang="ja-JP" altLang="en-US" dirty="0" smtClean="0"/>
              <a:t>と考える</a:t>
            </a:r>
            <a:endParaRPr lang="en-US" altLang="ja-JP" dirty="0" smtClean="0"/>
          </a:p>
          <a:p>
            <a:pPr lvl="1">
              <a:buNone/>
            </a:pP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32</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正方形/長方形 17"/>
          <p:cNvSpPr/>
          <p:nvPr/>
        </p:nvSpPr>
        <p:spPr>
          <a:xfrm>
            <a:off x="714348" y="3357562"/>
            <a:ext cx="7921016" cy="321471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17" name="正方形/長方形 16"/>
          <p:cNvSpPr/>
          <p:nvPr/>
        </p:nvSpPr>
        <p:spPr>
          <a:xfrm>
            <a:off x="714348" y="1285860"/>
            <a:ext cx="7929618" cy="192882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p>
        </p:txBody>
      </p:sp>
      <p:cxnSp>
        <p:nvCxnSpPr>
          <p:cNvPr id="12" name="直線コネクタ 11"/>
          <p:cNvCxnSpPr/>
          <p:nvPr/>
        </p:nvCxnSpPr>
        <p:spPr>
          <a:xfrm rot="5400000">
            <a:off x="4071934" y="3143248"/>
            <a:ext cx="3286148" cy="214314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0" name="直線コネクタ 9"/>
          <p:cNvCxnSpPr/>
          <p:nvPr/>
        </p:nvCxnSpPr>
        <p:spPr>
          <a:xfrm rot="16200000" flipH="1">
            <a:off x="1714480" y="2928934"/>
            <a:ext cx="3357586" cy="250033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p:txBody>
          <a:bodyPr/>
          <a:lstStyle/>
          <a:p>
            <a:r>
              <a:rPr kumimoji="1" lang="en-US" altLang="ja-JP" dirty="0" smtClean="0"/>
              <a:t>V</a:t>
            </a:r>
            <a:r>
              <a:rPr kumimoji="1" lang="ja-JP" altLang="en-US" dirty="0" smtClean="0"/>
              <a:t>字モデル</a:t>
            </a:r>
            <a:endParaRPr kumimoji="1" lang="ja-JP" altLang="en-US" dirty="0"/>
          </a:p>
        </p:txBody>
      </p:sp>
      <p:sp>
        <p:nvSpPr>
          <p:cNvPr id="4" name="角丸四角形 3"/>
          <p:cNvSpPr/>
          <p:nvPr/>
        </p:nvSpPr>
        <p:spPr>
          <a:xfrm>
            <a:off x="1214414" y="1714488"/>
            <a:ext cx="1857388"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t>要求分析</a:t>
            </a:r>
            <a:endParaRPr kumimoji="1" lang="ja-JP" altLang="en-US" sz="2400" dirty="0"/>
          </a:p>
        </p:txBody>
      </p:sp>
      <p:sp>
        <p:nvSpPr>
          <p:cNvPr id="5" name="角丸四角形 4"/>
          <p:cNvSpPr/>
          <p:nvPr/>
        </p:nvSpPr>
        <p:spPr>
          <a:xfrm>
            <a:off x="2428860" y="3500438"/>
            <a:ext cx="1857388"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t>設計</a:t>
            </a:r>
            <a:endParaRPr kumimoji="1" lang="ja-JP" altLang="en-US" sz="2400" dirty="0"/>
          </a:p>
        </p:txBody>
      </p:sp>
      <p:sp>
        <p:nvSpPr>
          <p:cNvPr id="6" name="角丸四角形 5"/>
          <p:cNvSpPr/>
          <p:nvPr/>
        </p:nvSpPr>
        <p:spPr>
          <a:xfrm>
            <a:off x="3714744" y="5072074"/>
            <a:ext cx="1857388"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t>実装</a:t>
            </a:r>
            <a:endParaRPr kumimoji="1" lang="ja-JP" altLang="en-US" sz="2400" dirty="0"/>
          </a:p>
        </p:txBody>
      </p:sp>
      <p:sp>
        <p:nvSpPr>
          <p:cNvPr id="7" name="角丸四角形 6"/>
          <p:cNvSpPr/>
          <p:nvPr/>
        </p:nvSpPr>
        <p:spPr>
          <a:xfrm>
            <a:off x="5143504" y="3500438"/>
            <a:ext cx="1857388"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t>単体テスト</a:t>
            </a:r>
            <a:endParaRPr kumimoji="1" lang="ja-JP" altLang="en-US" sz="2400" dirty="0"/>
          </a:p>
        </p:txBody>
      </p:sp>
      <p:sp>
        <p:nvSpPr>
          <p:cNvPr id="8" name="角丸四角形 7"/>
          <p:cNvSpPr/>
          <p:nvPr/>
        </p:nvSpPr>
        <p:spPr>
          <a:xfrm>
            <a:off x="6000760" y="1714488"/>
            <a:ext cx="1857388" cy="1357322"/>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kumimoji="1" lang="ja-JP" altLang="en-US" sz="2400" dirty="0" smtClean="0"/>
              <a:t>結合テスト</a:t>
            </a:r>
            <a:endParaRPr kumimoji="1" lang="ja-JP" altLang="en-US" sz="2400" dirty="0"/>
          </a:p>
        </p:txBody>
      </p:sp>
      <p:sp>
        <p:nvSpPr>
          <p:cNvPr id="14" name="テキスト ボックス 13"/>
          <p:cNvSpPr txBox="1"/>
          <p:nvPr/>
        </p:nvSpPr>
        <p:spPr>
          <a:xfrm>
            <a:off x="3929058" y="1357298"/>
            <a:ext cx="1338828" cy="646331"/>
          </a:xfrm>
          <a:prstGeom prst="rect">
            <a:avLst/>
          </a:prstGeom>
          <a:noFill/>
        </p:spPr>
        <p:txBody>
          <a:bodyPr wrap="none" rtlCol="0">
            <a:spAutoFit/>
          </a:bodyPr>
          <a:lstStyle/>
          <a:p>
            <a:r>
              <a:rPr kumimoji="1" lang="ja-JP" altLang="en-US" dirty="0" smtClean="0"/>
              <a:t>顧客の問題</a:t>
            </a:r>
            <a:r>
              <a:rPr kumimoji="1" lang="en-US" altLang="ja-JP" dirty="0" smtClean="0"/>
              <a:t/>
            </a:r>
            <a:br>
              <a:rPr kumimoji="1" lang="en-US" altLang="ja-JP" dirty="0" smtClean="0"/>
            </a:br>
            <a:r>
              <a:rPr kumimoji="1" lang="ja-JP" altLang="en-US" dirty="0" smtClean="0"/>
              <a:t>（</a:t>
            </a:r>
            <a:r>
              <a:rPr kumimoji="1" lang="en-US" altLang="ja-JP" dirty="0" smtClean="0"/>
              <a:t>Why?</a:t>
            </a:r>
            <a:r>
              <a:rPr kumimoji="1" lang="ja-JP" altLang="en-US" dirty="0" smtClean="0"/>
              <a:t>）</a:t>
            </a:r>
            <a:endParaRPr kumimoji="1" lang="ja-JP" altLang="en-US" dirty="0"/>
          </a:p>
        </p:txBody>
      </p:sp>
      <p:sp>
        <p:nvSpPr>
          <p:cNvPr id="15" name="下矢印 14"/>
          <p:cNvSpPr/>
          <p:nvPr/>
        </p:nvSpPr>
        <p:spPr>
          <a:xfrm>
            <a:off x="4357686" y="2071678"/>
            <a:ext cx="571504" cy="3571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3929058" y="2500306"/>
            <a:ext cx="1273105" cy="646331"/>
          </a:xfrm>
          <a:prstGeom prst="rect">
            <a:avLst/>
          </a:prstGeom>
          <a:noFill/>
        </p:spPr>
        <p:txBody>
          <a:bodyPr wrap="none" rtlCol="0">
            <a:spAutoFit/>
          </a:bodyPr>
          <a:lstStyle/>
          <a:p>
            <a:r>
              <a:rPr kumimoji="1" lang="ja-JP" altLang="en-US" dirty="0" smtClean="0"/>
              <a:t>何を作るか</a:t>
            </a:r>
            <a:r>
              <a:rPr kumimoji="1" lang="en-US" altLang="ja-JP" dirty="0" smtClean="0"/>
              <a:t/>
            </a:r>
            <a:br>
              <a:rPr kumimoji="1" lang="en-US" altLang="ja-JP" dirty="0" smtClean="0"/>
            </a:br>
            <a:r>
              <a:rPr kumimoji="1" lang="ja-JP" altLang="en-US" dirty="0" smtClean="0"/>
              <a:t>（</a:t>
            </a:r>
            <a:r>
              <a:rPr kumimoji="1" lang="en-US" altLang="ja-JP" dirty="0" smtClean="0"/>
              <a:t>What?</a:t>
            </a:r>
            <a:r>
              <a:rPr kumimoji="1" lang="ja-JP" altLang="en-US" dirty="0" smtClean="0"/>
              <a:t>）</a:t>
            </a:r>
            <a:endParaRPr kumimoji="1" lang="ja-JP" altLang="en-US" dirty="0"/>
          </a:p>
        </p:txBody>
      </p:sp>
      <p:sp>
        <p:nvSpPr>
          <p:cNvPr id="19" name="テキスト ボックス 18"/>
          <p:cNvSpPr txBox="1"/>
          <p:nvPr/>
        </p:nvSpPr>
        <p:spPr>
          <a:xfrm>
            <a:off x="785786" y="5072074"/>
            <a:ext cx="1837362" cy="646331"/>
          </a:xfrm>
          <a:prstGeom prst="rect">
            <a:avLst/>
          </a:prstGeom>
          <a:noFill/>
        </p:spPr>
        <p:txBody>
          <a:bodyPr wrap="none" rtlCol="0">
            <a:spAutoFit/>
          </a:bodyPr>
          <a:lstStyle/>
          <a:p>
            <a:r>
              <a:rPr lang="ja-JP" altLang="en-US" dirty="0" smtClean="0"/>
              <a:t>どうやって作るか</a:t>
            </a:r>
            <a:r>
              <a:rPr kumimoji="1" lang="en-US" altLang="ja-JP" dirty="0" smtClean="0"/>
              <a:t/>
            </a:r>
            <a:br>
              <a:rPr kumimoji="1" lang="en-US" altLang="ja-JP" dirty="0" smtClean="0"/>
            </a:br>
            <a:r>
              <a:rPr kumimoji="1" lang="ja-JP" altLang="en-US" dirty="0" smtClean="0"/>
              <a:t>（</a:t>
            </a:r>
            <a:r>
              <a:rPr kumimoji="1" lang="en-US" altLang="ja-JP" dirty="0" smtClean="0"/>
              <a:t>How?</a:t>
            </a:r>
            <a:r>
              <a:rPr kumimoji="1" lang="ja-JP" altLang="en-US" dirty="0" smtClean="0"/>
              <a:t>）</a:t>
            </a:r>
            <a:endParaRPr kumimoji="1" lang="ja-JP" altLang="en-US" dirty="0"/>
          </a:p>
        </p:txBody>
      </p:sp>
      <p:sp>
        <p:nvSpPr>
          <p:cNvPr id="20" name="テキスト ボックス 19"/>
          <p:cNvSpPr txBox="1"/>
          <p:nvPr/>
        </p:nvSpPr>
        <p:spPr>
          <a:xfrm>
            <a:off x="714348" y="1285860"/>
            <a:ext cx="1107996" cy="369332"/>
          </a:xfrm>
          <a:prstGeom prst="rect">
            <a:avLst/>
          </a:prstGeom>
          <a:noFill/>
        </p:spPr>
        <p:txBody>
          <a:bodyPr wrap="none" rtlCol="0">
            <a:spAutoFit/>
          </a:bodyPr>
          <a:lstStyle/>
          <a:p>
            <a:r>
              <a:rPr kumimoji="1" lang="ja-JP" altLang="en-US" b="1" dirty="0" smtClean="0"/>
              <a:t>問題領域</a:t>
            </a:r>
            <a:endParaRPr kumimoji="1" lang="ja-JP" altLang="en-US" b="1" dirty="0"/>
          </a:p>
        </p:txBody>
      </p:sp>
      <p:sp>
        <p:nvSpPr>
          <p:cNvPr id="21" name="テキスト ボックス 20"/>
          <p:cNvSpPr txBox="1"/>
          <p:nvPr/>
        </p:nvSpPr>
        <p:spPr>
          <a:xfrm>
            <a:off x="714348" y="3357562"/>
            <a:ext cx="1114408" cy="369332"/>
          </a:xfrm>
          <a:prstGeom prst="rect">
            <a:avLst/>
          </a:prstGeom>
          <a:noFill/>
        </p:spPr>
        <p:txBody>
          <a:bodyPr wrap="none" rtlCol="0">
            <a:spAutoFit/>
          </a:bodyPr>
          <a:lstStyle/>
          <a:p>
            <a:r>
              <a:rPr kumimoji="1" lang="ja-JP" altLang="en-US" b="1" dirty="0" smtClean="0"/>
              <a:t>解決領域</a:t>
            </a:r>
            <a:endParaRPr kumimoji="1" lang="ja-JP" altLang="en-US" b="1" dirty="0"/>
          </a:p>
        </p:txBody>
      </p:sp>
      <p:sp>
        <p:nvSpPr>
          <p:cNvPr id="22" name="スライド番号プレースホルダ 21"/>
          <p:cNvSpPr>
            <a:spLocks noGrp="1"/>
          </p:cNvSpPr>
          <p:nvPr>
            <p:ph type="sldNum" sz="quarter" idx="12"/>
          </p:nvPr>
        </p:nvSpPr>
        <p:spPr/>
        <p:txBody>
          <a:bodyPr/>
          <a:lstStyle/>
          <a:p>
            <a:fld id="{A45B0FA1-9455-4D41-8795-AEFB248DE08C}" type="slidenum">
              <a:rPr kumimoji="1" lang="ja-JP" altLang="en-US" smtClean="0"/>
              <a:pPr/>
              <a:t>33</a:t>
            </a:fld>
            <a:endParaRPr kumimoji="1" lang="ja-JP" altLang="en-US"/>
          </a:p>
        </p:txBody>
      </p:sp>
      <p:sp>
        <p:nvSpPr>
          <p:cNvPr id="23" name="フッター プレースホルダ 22"/>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c</a:t>
            </a:r>
            <a:r>
              <a:rPr lang="ja-JP" altLang="en-US" dirty="0" err="1" smtClean="0"/>
              <a:t>．</a:t>
            </a:r>
            <a:r>
              <a:rPr lang="ja-JP" altLang="en-US" dirty="0" smtClean="0"/>
              <a:t>ソフトウェアの品質とその種類</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ソフトウェアの品質</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「ソフトウェアの品質とは、優れたプログラムが備えるべき七つの属性の集合である」</a:t>
            </a:r>
          </a:p>
          <a:p>
            <a:r>
              <a:rPr lang="ja-JP" altLang="en-US" dirty="0" smtClean="0"/>
              <a:t>七つの属性を平均的なプロジェクトでの優先順にあげると以下の通り</a:t>
            </a:r>
          </a:p>
          <a:p>
            <a:pPr lvl="1"/>
            <a:r>
              <a:rPr lang="ja-JP" altLang="en-US" dirty="0" smtClean="0"/>
              <a:t>信頼性 </a:t>
            </a:r>
            <a:r>
              <a:rPr lang="en-US" altLang="ja-JP" dirty="0" smtClean="0"/>
              <a:t>(reliability) </a:t>
            </a:r>
          </a:p>
          <a:p>
            <a:pPr lvl="1"/>
            <a:r>
              <a:rPr lang="ja-JP" altLang="en-US" dirty="0" smtClean="0"/>
              <a:t>使用性 </a:t>
            </a:r>
            <a:r>
              <a:rPr lang="en-US" altLang="ja-JP" dirty="0" smtClean="0"/>
              <a:t>(usability) </a:t>
            </a:r>
          </a:p>
          <a:p>
            <a:pPr lvl="1"/>
            <a:r>
              <a:rPr lang="ja-JP" altLang="en-US" dirty="0" smtClean="0"/>
              <a:t>理解容易性 </a:t>
            </a:r>
            <a:r>
              <a:rPr lang="en-US" altLang="ja-JP" dirty="0" smtClean="0"/>
              <a:t>(understandability) </a:t>
            </a:r>
          </a:p>
          <a:p>
            <a:pPr lvl="1"/>
            <a:r>
              <a:rPr lang="ja-JP" altLang="en-US" dirty="0" smtClean="0"/>
              <a:t>変更容易性 </a:t>
            </a:r>
            <a:r>
              <a:rPr lang="en-US" altLang="ja-JP" dirty="0" smtClean="0"/>
              <a:t>(modifiability) </a:t>
            </a:r>
          </a:p>
          <a:p>
            <a:pPr lvl="1"/>
            <a:r>
              <a:rPr lang="ja-JP" altLang="en-US" dirty="0" smtClean="0"/>
              <a:t>効率 </a:t>
            </a:r>
            <a:r>
              <a:rPr lang="en-US" altLang="ja-JP" dirty="0" smtClean="0"/>
              <a:t>(efficiency) </a:t>
            </a:r>
          </a:p>
          <a:p>
            <a:pPr lvl="1"/>
            <a:r>
              <a:rPr lang="ja-JP" altLang="en-US" dirty="0" smtClean="0"/>
              <a:t>検証性 </a:t>
            </a:r>
            <a:r>
              <a:rPr lang="en-US" altLang="ja-JP" dirty="0" smtClean="0"/>
              <a:t>(testability) </a:t>
            </a:r>
          </a:p>
          <a:p>
            <a:pPr lvl="1"/>
            <a:r>
              <a:rPr lang="ja-JP" altLang="en-US" dirty="0" smtClean="0"/>
              <a:t>移植性 </a:t>
            </a:r>
            <a:r>
              <a:rPr lang="en-US" altLang="ja-JP" dirty="0" smtClean="0"/>
              <a:t>(portability)</a:t>
            </a:r>
          </a:p>
          <a:p>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CA75BBA7-6CB8-46A8-9FD2-546EBAFC8FFF}" type="slidenum">
              <a:rPr lang="en-US" altLang="ja-JP"/>
              <a:pPr/>
              <a:t>36</a:t>
            </a:fld>
            <a:endParaRPr lang="en-US" altLang="ja-JP"/>
          </a:p>
        </p:txBody>
      </p:sp>
      <p:sp>
        <p:nvSpPr>
          <p:cNvPr id="31746" name="Rectangle 2"/>
          <p:cNvSpPr>
            <a:spLocks noGrp="1" noChangeArrowheads="1"/>
          </p:cNvSpPr>
          <p:nvPr>
            <p:ph type="title"/>
          </p:nvPr>
        </p:nvSpPr>
        <p:spPr/>
        <p:txBody>
          <a:bodyPr/>
          <a:lstStyle/>
          <a:p>
            <a:r>
              <a:rPr kumimoji="0" lang="ja-JP" altLang="en-US" sz="3600">
                <a:solidFill>
                  <a:srgbClr val="000000"/>
                </a:solidFill>
                <a:latin typeface="平成角ゴシック W5" charset="-128"/>
              </a:rPr>
              <a:t>外的品質要因</a:t>
            </a:r>
          </a:p>
        </p:txBody>
      </p:sp>
      <p:sp>
        <p:nvSpPr>
          <p:cNvPr id="31747" name="Rectangle 3"/>
          <p:cNvSpPr>
            <a:spLocks noGrp="1" noChangeArrowheads="1"/>
          </p:cNvSpPr>
          <p:nvPr>
            <p:ph type="body" idx="1"/>
          </p:nvPr>
        </p:nvSpPr>
        <p:spPr>
          <a:xfrm>
            <a:off x="457200" y="1752600"/>
            <a:ext cx="8178800" cy="4171950"/>
          </a:xfrm>
        </p:spPr>
        <p:txBody>
          <a:bodyPr>
            <a:normAutofit lnSpcReduction="10000"/>
          </a:bodyPr>
          <a:lstStyle/>
          <a:p>
            <a:pPr>
              <a:lnSpc>
                <a:spcPct val="90000"/>
              </a:lnSpc>
            </a:pPr>
            <a:r>
              <a:rPr kumimoji="0" lang="ja-JP" altLang="en-US" sz="2400">
                <a:solidFill>
                  <a:srgbClr val="000000"/>
                </a:solidFill>
              </a:rPr>
              <a:t>正確さ</a:t>
            </a:r>
          </a:p>
          <a:p>
            <a:pPr lvl="1">
              <a:lnSpc>
                <a:spcPct val="90000"/>
              </a:lnSpc>
            </a:pPr>
            <a:r>
              <a:rPr kumimoji="0" lang="ja-JP" altLang="en-US" sz="2000">
                <a:solidFill>
                  <a:srgbClr val="000000"/>
                </a:solidFill>
              </a:rPr>
              <a:t>要求されたとおりに仕事を行えるか</a:t>
            </a:r>
          </a:p>
          <a:p>
            <a:pPr lvl="2">
              <a:lnSpc>
                <a:spcPct val="90000"/>
              </a:lnSpc>
            </a:pPr>
            <a:r>
              <a:rPr kumimoji="0" lang="ja-JP" altLang="en-US" sz="1600">
                <a:solidFill>
                  <a:srgbClr val="000000"/>
                </a:solidFill>
              </a:rPr>
              <a:t>ワープロが要求仕様通りに動く</a:t>
            </a:r>
          </a:p>
          <a:p>
            <a:pPr lvl="2">
              <a:lnSpc>
                <a:spcPct val="90000"/>
              </a:lnSpc>
            </a:pPr>
            <a:r>
              <a:rPr kumimoji="0" lang="ja-JP" altLang="en-US" sz="1600">
                <a:solidFill>
                  <a:srgbClr val="000000"/>
                </a:solidFill>
              </a:rPr>
              <a:t>バグが少ない</a:t>
            </a:r>
          </a:p>
          <a:p>
            <a:pPr>
              <a:lnSpc>
                <a:spcPct val="90000"/>
              </a:lnSpc>
            </a:pPr>
            <a:r>
              <a:rPr kumimoji="0" lang="ja-JP" altLang="en-US" sz="2400">
                <a:solidFill>
                  <a:srgbClr val="000000"/>
                </a:solidFill>
              </a:rPr>
              <a:t>頑丈さ</a:t>
            </a:r>
          </a:p>
          <a:p>
            <a:pPr lvl="1">
              <a:lnSpc>
                <a:spcPct val="90000"/>
              </a:lnSpc>
            </a:pPr>
            <a:r>
              <a:rPr kumimoji="0" lang="ja-JP" altLang="en-US" sz="2000">
                <a:solidFill>
                  <a:srgbClr val="000000"/>
                </a:solidFill>
              </a:rPr>
              <a:t>異常な状態においても機能するか</a:t>
            </a:r>
          </a:p>
          <a:p>
            <a:pPr lvl="2">
              <a:lnSpc>
                <a:spcPct val="90000"/>
              </a:lnSpc>
            </a:pPr>
            <a:r>
              <a:rPr kumimoji="0" lang="ja-JP" altLang="en-US" sz="1600">
                <a:solidFill>
                  <a:srgbClr val="000000"/>
                </a:solidFill>
              </a:rPr>
              <a:t>メモリが少ない状態でも動作</a:t>
            </a:r>
          </a:p>
          <a:p>
            <a:pPr lvl="2">
              <a:lnSpc>
                <a:spcPct val="90000"/>
              </a:lnSpc>
            </a:pPr>
            <a:r>
              <a:rPr kumimoji="0" lang="en-US" altLang="ja-JP" sz="1600">
                <a:solidFill>
                  <a:srgbClr val="000000"/>
                </a:solidFill>
              </a:rPr>
              <a:t>2000 </a:t>
            </a:r>
            <a:r>
              <a:rPr kumimoji="0" lang="ja-JP" altLang="en-US" sz="1600">
                <a:solidFill>
                  <a:srgbClr val="000000"/>
                </a:solidFill>
              </a:rPr>
              <a:t>年になっても動作する </a:t>
            </a:r>
            <a:r>
              <a:rPr kumimoji="0" lang="en-US" altLang="ja-JP" sz="1600">
                <a:solidFill>
                  <a:srgbClr val="000000"/>
                </a:solidFill>
              </a:rPr>
              <a:t>(Y2K)</a:t>
            </a:r>
          </a:p>
          <a:p>
            <a:pPr lvl="2">
              <a:lnSpc>
                <a:spcPct val="90000"/>
              </a:lnSpc>
            </a:pPr>
            <a:r>
              <a:rPr kumimoji="0" lang="ja-JP" altLang="en-US" sz="1600">
                <a:solidFill>
                  <a:srgbClr val="000000"/>
                </a:solidFill>
              </a:rPr>
              <a:t>この辺まではどの現場でも行われている</a:t>
            </a:r>
          </a:p>
          <a:p>
            <a:pPr>
              <a:lnSpc>
                <a:spcPct val="90000"/>
              </a:lnSpc>
            </a:pPr>
            <a:r>
              <a:rPr kumimoji="0" lang="ja-JP" altLang="en-US" sz="2400">
                <a:solidFill>
                  <a:srgbClr val="000000"/>
                </a:solidFill>
              </a:rPr>
              <a:t>拡張性</a:t>
            </a:r>
          </a:p>
          <a:p>
            <a:pPr lvl="1">
              <a:lnSpc>
                <a:spcPct val="90000"/>
              </a:lnSpc>
            </a:pPr>
            <a:r>
              <a:rPr kumimoji="0" lang="ja-JP" altLang="en-US" sz="2000">
                <a:solidFill>
                  <a:srgbClr val="000000"/>
                </a:solidFill>
              </a:rPr>
              <a:t>仕様の変更に容易に対応できるか</a:t>
            </a:r>
          </a:p>
          <a:p>
            <a:pPr lvl="2">
              <a:lnSpc>
                <a:spcPct val="90000"/>
              </a:lnSpc>
            </a:pPr>
            <a:r>
              <a:rPr kumimoji="0" lang="ja-JP" altLang="en-US" sz="1800">
                <a:solidFill>
                  <a:srgbClr val="000000"/>
                </a:solidFill>
              </a:rPr>
              <a:t>要求仕様は変化する</a:t>
            </a:r>
          </a:p>
          <a:p>
            <a:pPr lvl="2">
              <a:lnSpc>
                <a:spcPct val="90000"/>
              </a:lnSpc>
            </a:pPr>
            <a:r>
              <a:rPr kumimoji="0" lang="ja-JP" altLang="en-US" sz="1800">
                <a:solidFill>
                  <a:srgbClr val="000000"/>
                </a:solidFill>
              </a:rPr>
              <a:t>ユーザーも当初は要求仕様がはっきりしていない</a:t>
            </a:r>
          </a:p>
        </p:txBody>
      </p:sp>
      <p:pic>
        <p:nvPicPr>
          <p:cNvPr id="31748" name="Picture 4" descr="D:\Documents and Settings\G_KOJIMA_FUJIO\Application Data\Microsoft\Media Catalog\Downloaded Clips\cl0\pe01562_.wmf"/>
          <p:cNvPicPr>
            <a:picLocks noChangeAspect="1" noChangeArrowheads="1"/>
          </p:cNvPicPr>
          <p:nvPr/>
        </p:nvPicPr>
        <p:blipFill>
          <a:blip r:embed="rId3"/>
          <a:srcRect/>
          <a:stretch>
            <a:fillRect/>
          </a:stretch>
        </p:blipFill>
        <p:spPr bwMode="auto">
          <a:xfrm>
            <a:off x="6781800" y="2895600"/>
            <a:ext cx="1774825" cy="1868488"/>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スライド番号プレースホルダ 5"/>
          <p:cNvSpPr>
            <a:spLocks noGrp="1"/>
          </p:cNvSpPr>
          <p:nvPr>
            <p:ph type="sldNum" sz="quarter" idx="12"/>
          </p:nvPr>
        </p:nvSpPr>
        <p:spPr/>
        <p:txBody>
          <a:bodyPr/>
          <a:lstStyle/>
          <a:p>
            <a:fld id="{E2EC2C20-828D-437B-A43E-E5620CE6C275}" type="slidenum">
              <a:rPr lang="en-US" altLang="ja-JP"/>
              <a:pPr/>
              <a:t>37</a:t>
            </a:fld>
            <a:endParaRPr lang="en-US" altLang="ja-JP"/>
          </a:p>
        </p:txBody>
      </p:sp>
      <p:sp>
        <p:nvSpPr>
          <p:cNvPr id="32770" name="Rectangle 2"/>
          <p:cNvSpPr>
            <a:spLocks noGrp="1" noChangeArrowheads="1"/>
          </p:cNvSpPr>
          <p:nvPr>
            <p:ph type="title"/>
          </p:nvPr>
        </p:nvSpPr>
        <p:spPr/>
        <p:txBody>
          <a:bodyPr/>
          <a:lstStyle/>
          <a:p>
            <a:r>
              <a:rPr kumimoji="0" lang="ja-JP" altLang="en-US" sz="3600">
                <a:solidFill>
                  <a:srgbClr val="000000"/>
                </a:solidFill>
                <a:latin typeface="平成角ゴシック W5" charset="-128"/>
              </a:rPr>
              <a:t>外的品質要因</a:t>
            </a:r>
          </a:p>
        </p:txBody>
      </p:sp>
      <p:sp>
        <p:nvSpPr>
          <p:cNvPr id="32771" name="Rectangle 3"/>
          <p:cNvSpPr>
            <a:spLocks noGrp="1" noChangeArrowheads="1"/>
          </p:cNvSpPr>
          <p:nvPr>
            <p:ph type="body" idx="1"/>
          </p:nvPr>
        </p:nvSpPr>
        <p:spPr>
          <a:xfrm>
            <a:off x="381000" y="1676400"/>
            <a:ext cx="8178800" cy="4171950"/>
          </a:xfrm>
        </p:spPr>
        <p:txBody>
          <a:bodyPr/>
          <a:lstStyle/>
          <a:p>
            <a:r>
              <a:rPr kumimoji="0" lang="ja-JP" altLang="en-US" sz="2800">
                <a:solidFill>
                  <a:srgbClr val="000000"/>
                </a:solidFill>
              </a:rPr>
              <a:t>再利用性</a:t>
            </a:r>
          </a:p>
          <a:p>
            <a:pPr lvl="1"/>
            <a:r>
              <a:rPr kumimoji="0" lang="ja-JP" altLang="en-US" sz="2400">
                <a:solidFill>
                  <a:srgbClr val="000000"/>
                </a:solidFill>
              </a:rPr>
              <a:t>新しい応用にどの程度再利用できるか</a:t>
            </a:r>
            <a:endParaRPr kumimoji="0" lang="ja-JP" altLang="en-US" sz="1800">
              <a:solidFill>
                <a:srgbClr val="000000"/>
              </a:solidFill>
            </a:endParaRPr>
          </a:p>
          <a:p>
            <a:r>
              <a:rPr kumimoji="0" lang="ja-JP" altLang="en-US" sz="2800">
                <a:solidFill>
                  <a:srgbClr val="000000"/>
                </a:solidFill>
              </a:rPr>
              <a:t>互換性</a:t>
            </a:r>
          </a:p>
          <a:p>
            <a:pPr lvl="1"/>
            <a:r>
              <a:rPr kumimoji="0" lang="ja-JP" altLang="en-US" sz="2400">
                <a:solidFill>
                  <a:srgbClr val="000000"/>
                </a:solidFill>
              </a:rPr>
              <a:t>別のソフトウェアとの組み合わせが容易か</a:t>
            </a:r>
            <a:endParaRPr kumimoji="0" lang="ja-JP" altLang="en-US" sz="1800">
              <a:solidFill>
                <a:srgbClr val="000000"/>
              </a:solidFill>
            </a:endParaRPr>
          </a:p>
          <a:p>
            <a:pPr lvl="2"/>
            <a:r>
              <a:rPr kumimoji="0" lang="en-US" altLang="ja-JP" sz="2000">
                <a:solidFill>
                  <a:srgbClr val="000000"/>
                </a:solidFill>
              </a:rPr>
              <a:t>OS </a:t>
            </a:r>
            <a:r>
              <a:rPr kumimoji="0" lang="ja-JP" altLang="en-US" sz="2000">
                <a:solidFill>
                  <a:srgbClr val="000000"/>
                </a:solidFill>
              </a:rPr>
              <a:t>の変更．</a:t>
            </a:r>
            <a:r>
              <a:rPr kumimoji="0" lang="en-US" altLang="ja-JP" sz="2000">
                <a:solidFill>
                  <a:srgbClr val="000000"/>
                </a:solidFill>
              </a:rPr>
              <a:t>MS-DOS -&gt; Windows</a:t>
            </a:r>
            <a:r>
              <a:rPr kumimoji="0" lang="ja-JP" altLang="en-US" sz="2000">
                <a:solidFill>
                  <a:srgbClr val="000000"/>
                </a:solidFill>
              </a:rPr>
              <a:t>，</a:t>
            </a:r>
            <a:r>
              <a:rPr kumimoji="0" lang="en-US" altLang="ja-JP" sz="2000">
                <a:solidFill>
                  <a:srgbClr val="000000"/>
                </a:solidFill>
              </a:rPr>
              <a:t>Linux </a:t>
            </a:r>
            <a:r>
              <a:rPr kumimoji="0" lang="ja-JP" altLang="en-US" sz="2000">
                <a:solidFill>
                  <a:srgbClr val="000000"/>
                </a:solidFill>
              </a:rPr>
              <a:t>等</a:t>
            </a:r>
          </a:p>
          <a:p>
            <a:pPr lvl="2"/>
            <a:r>
              <a:rPr kumimoji="0" lang="ja-JP" altLang="en-US" sz="2000">
                <a:solidFill>
                  <a:srgbClr val="000000"/>
                </a:solidFill>
              </a:rPr>
              <a:t>開発言語・環境の変更</a:t>
            </a:r>
          </a:p>
        </p:txBody>
      </p:sp>
      <p:pic>
        <p:nvPicPr>
          <p:cNvPr id="32772" name="Picture 4" descr="D:\Documents and Settings\G_KOJIMA_FUJIO\Application Data\Microsoft\Media Catalog\Downloaded Clips\cl70\j0282168.wmf"/>
          <p:cNvPicPr>
            <a:picLocks noChangeAspect="1" noChangeArrowheads="1"/>
          </p:cNvPicPr>
          <p:nvPr/>
        </p:nvPicPr>
        <p:blipFill>
          <a:blip r:embed="rId3"/>
          <a:srcRect/>
          <a:stretch>
            <a:fillRect/>
          </a:stretch>
        </p:blipFill>
        <p:spPr bwMode="auto">
          <a:xfrm>
            <a:off x="7162800" y="4572000"/>
            <a:ext cx="811213" cy="1433513"/>
          </a:xfrm>
          <a:prstGeom prst="rect">
            <a:avLst/>
          </a:prstGeom>
          <a:noFill/>
        </p:spPr>
      </p:pic>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normAutofit/>
          </a:bodyPr>
          <a:lstStyle/>
          <a:p>
            <a:r>
              <a:rPr lang="ja-JP" altLang="en-US" dirty="0" smtClean="0"/>
              <a:t>３．どうやれば良いソフトウェアを楽に作れるのか</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38</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normAutofit/>
          </a:bodyPr>
          <a:lstStyle/>
          <a:p>
            <a:r>
              <a:rPr lang="en-US" altLang="ja-JP" dirty="0" smtClean="0"/>
              <a:t>a</a:t>
            </a:r>
            <a:r>
              <a:rPr lang="ja-JP" altLang="en-US" dirty="0" err="1" smtClean="0"/>
              <a:t>．</a:t>
            </a:r>
            <a:r>
              <a:rPr lang="ja-JP" altLang="en-US" dirty="0" smtClean="0"/>
              <a:t>ソフトウェア開発を成功させるための思考方法</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39</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自己紹介</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dirty="0" smtClean="0"/>
              <a:t>小島 富治雄</a:t>
            </a:r>
            <a:endParaRPr kumimoji="1" lang="en-US" altLang="ja-JP" dirty="0" smtClean="0"/>
          </a:p>
          <a:p>
            <a:r>
              <a:rPr lang="ja-JP" altLang="en-US" dirty="0"/>
              <a:t>福井コンピュータ株式</a:t>
            </a:r>
            <a:r>
              <a:rPr lang="ja-JP" altLang="en-US" dirty="0" smtClean="0"/>
              <a:t>会社</a:t>
            </a:r>
            <a:endParaRPr lang="en-US" altLang="ja-JP" dirty="0" smtClean="0"/>
          </a:p>
          <a:p>
            <a:pPr>
              <a:buNone/>
            </a:pPr>
            <a:r>
              <a:rPr lang="en-US" altLang="ja-JP" dirty="0"/>
              <a:t>	</a:t>
            </a:r>
            <a:r>
              <a:rPr lang="ja-JP" altLang="en-US" dirty="0" smtClean="0"/>
              <a:t>企画開発部 シニア エキスパート</a:t>
            </a:r>
            <a:endParaRPr lang="en-US" altLang="ja-JP" dirty="0" smtClean="0"/>
          </a:p>
          <a:p>
            <a:r>
              <a:rPr lang="ja-JP" altLang="en-US" dirty="0" smtClean="0"/>
              <a:t>福井県在住</a:t>
            </a:r>
            <a:endParaRPr lang="en-US" altLang="ja-JP" dirty="0" smtClean="0"/>
          </a:p>
          <a:p>
            <a:pPr lvl="1"/>
            <a:r>
              <a:rPr lang="ja-JP" altLang="en-US" dirty="0" smtClean="0"/>
              <a:t>福井県</a:t>
            </a:r>
            <a:r>
              <a:rPr lang="en-US" altLang="ja-JP" dirty="0" smtClean="0"/>
              <a:t>?</a:t>
            </a:r>
          </a:p>
          <a:p>
            <a:pPr>
              <a:buNone/>
            </a:pPr>
            <a:endParaRPr kumimoji="1" lang="ja-JP" altLang="en-US" dirty="0"/>
          </a:p>
        </p:txBody>
      </p:sp>
      <p:pic>
        <p:nvPicPr>
          <p:cNvPr id="1026" name="Picture 2"/>
          <p:cNvPicPr>
            <a:picLocks noChangeAspect="1" noChangeArrowheads="1"/>
          </p:cNvPicPr>
          <p:nvPr/>
        </p:nvPicPr>
        <p:blipFill>
          <a:blip r:embed="rId2"/>
          <a:srcRect/>
          <a:stretch>
            <a:fillRect/>
          </a:stretch>
        </p:blipFill>
        <p:spPr bwMode="auto">
          <a:xfrm>
            <a:off x="5673425" y="4071942"/>
            <a:ext cx="2795897" cy="2341564"/>
          </a:xfrm>
          <a:prstGeom prst="rect">
            <a:avLst/>
          </a:prstGeom>
          <a:noFill/>
          <a:ln w="9525">
            <a:noFill/>
            <a:miter lim="800000"/>
            <a:headEnd/>
            <a:tailEnd/>
          </a:ln>
          <a:effectLst/>
        </p:spPr>
      </p:pic>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00034" y="357166"/>
            <a:ext cx="8229600" cy="5643602"/>
          </a:xfrm>
        </p:spPr>
        <p:txBody>
          <a:bodyPr>
            <a:normAutofit/>
          </a:bodyPr>
          <a:lstStyle/>
          <a:p>
            <a:r>
              <a:rPr lang="en-US" altLang="ja-JP" sz="4000" dirty="0" smtClean="0"/>
              <a:t>b</a:t>
            </a:r>
            <a:r>
              <a:rPr lang="ja-JP" altLang="en-US" sz="4000" dirty="0" err="1" smtClean="0"/>
              <a:t>．</a:t>
            </a:r>
            <a:r>
              <a:rPr lang="ja-JP" altLang="en-US" sz="4000" dirty="0" smtClean="0"/>
              <a:t>ソフトウェア開発は複雑さとの戦い</a:t>
            </a:r>
            <a:endParaRPr kumimoji="1" lang="ja-JP" altLang="en-US" sz="4000"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40</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30A4E4F1-F3AB-4E7D-A4AC-EA4005F7C50F}" type="slidenum">
              <a:rPr lang="ja-JP" altLang="en-US"/>
              <a:pPr/>
              <a:t>41</a:t>
            </a:fld>
            <a:endParaRPr lang="ja-JP" altLang="en-US"/>
          </a:p>
        </p:txBody>
      </p:sp>
      <p:sp>
        <p:nvSpPr>
          <p:cNvPr id="95234" name="Rectangle 2"/>
          <p:cNvSpPr>
            <a:spLocks noGrp="1" noChangeArrowheads="1"/>
          </p:cNvSpPr>
          <p:nvPr>
            <p:ph type="title"/>
          </p:nvPr>
        </p:nvSpPr>
        <p:spPr/>
        <p:txBody>
          <a:bodyPr>
            <a:normAutofit fontScale="90000"/>
          </a:bodyPr>
          <a:lstStyle/>
          <a:p>
            <a:r>
              <a:rPr lang="ja-JP" altLang="en-US"/>
              <a:t>システムの問題点</a:t>
            </a:r>
            <a:br>
              <a:rPr lang="ja-JP" altLang="en-US"/>
            </a:br>
            <a:r>
              <a:rPr lang="ja-JP" altLang="en-US"/>
              <a:t>～ 複雑さ(</a:t>
            </a:r>
            <a:r>
              <a:rPr lang="en-US" altLang="ja-JP"/>
              <a:t>complexity) ～</a:t>
            </a:r>
            <a:endParaRPr lang="ja-JP" altLang="en-US"/>
          </a:p>
        </p:txBody>
      </p:sp>
      <p:sp>
        <p:nvSpPr>
          <p:cNvPr id="95235" name="Rectangle 3"/>
          <p:cNvSpPr>
            <a:spLocks noGrp="1" noChangeArrowheads="1"/>
          </p:cNvSpPr>
          <p:nvPr>
            <p:ph type="body" idx="1"/>
          </p:nvPr>
        </p:nvSpPr>
        <p:spPr/>
        <p:txBody>
          <a:bodyPr/>
          <a:lstStyle/>
          <a:p>
            <a:r>
              <a:rPr lang="ja-JP" altLang="en-US"/>
              <a:t>要求の複雑さ</a:t>
            </a:r>
          </a:p>
          <a:p>
            <a:r>
              <a:rPr lang="ja-JP" altLang="en-US"/>
              <a:t>ソフトウェア自身の複雑さ</a:t>
            </a:r>
          </a:p>
          <a:p>
            <a:r>
              <a:rPr lang="ja-JP" altLang="en-US"/>
              <a:t>オブジェクト指向の複雑さ</a:t>
            </a:r>
          </a:p>
          <a:p>
            <a:pPr lvl="1"/>
            <a:r>
              <a:rPr lang="ja-JP" altLang="en-US"/>
              <a:t>オブジェクトは適切か</a:t>
            </a:r>
          </a:p>
          <a:p>
            <a:pPr lvl="1"/>
            <a:r>
              <a:rPr lang="ja-JP" altLang="en-US"/>
              <a:t>オブジェクトの責務は適切か</a:t>
            </a:r>
          </a:p>
        </p:txBody>
      </p:sp>
      <p:pic>
        <p:nvPicPr>
          <p:cNvPr id="95236" name="Picture 4" descr="C:\Documents and Settings\G_KOJIMA_FUJIO\Application Data\Microsoft\Media Catalog\Downloaded Clips\cl2\BD06670_.wmf"/>
          <p:cNvPicPr>
            <a:picLocks noChangeAspect="1" noChangeArrowheads="1"/>
          </p:cNvPicPr>
          <p:nvPr/>
        </p:nvPicPr>
        <p:blipFill>
          <a:blip r:embed="rId2"/>
          <a:srcRect/>
          <a:stretch>
            <a:fillRect/>
          </a:stretch>
        </p:blipFill>
        <p:spPr bwMode="auto">
          <a:xfrm>
            <a:off x="6858000" y="4343400"/>
            <a:ext cx="1792288" cy="1798638"/>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4000" dirty="0" smtClean="0"/>
              <a:t>工学的アプローチによる複雑さへの対処</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大人数をうまく分業化する</a:t>
            </a:r>
          </a:p>
          <a:p>
            <a:r>
              <a:rPr lang="ja-JP" altLang="en-US" dirty="0" smtClean="0"/>
              <a:t>問題を分割し、適切に割り振る</a:t>
            </a:r>
          </a:p>
          <a:p>
            <a:r>
              <a:rPr lang="ja-JP" altLang="en-US" dirty="0" smtClean="0"/>
              <a:t>それぞれの分割単位を独立させる</a:t>
            </a:r>
          </a:p>
          <a:p>
            <a:r>
              <a:rPr lang="ja-JP" altLang="en-US" dirty="0" smtClean="0"/>
              <a:t>複雑な現実世界のものをモデル化する</a:t>
            </a:r>
          </a:p>
          <a:p>
            <a:r>
              <a:rPr lang="ja-JP" altLang="en-US" dirty="0" smtClean="0"/>
              <a:t>現実世界の問題を</a:t>
            </a:r>
            <a:r>
              <a:rPr lang="en-US" altLang="ja-JP" dirty="0" smtClean="0"/>
              <a:t>IT</a:t>
            </a:r>
            <a:r>
              <a:rPr lang="ja-JP" altLang="en-US" dirty="0" err="1" smtClean="0"/>
              <a:t>での</a:t>
            </a:r>
            <a:r>
              <a:rPr lang="ja-JP" altLang="en-US" dirty="0" smtClean="0"/>
              <a:t>解決領域にマッピングする</a:t>
            </a:r>
          </a:p>
          <a:p>
            <a:r>
              <a:rPr lang="ja-JP" altLang="en-US" dirty="0" smtClean="0"/>
              <a:t>予測し、なるべく正確に計画する</a:t>
            </a:r>
          </a:p>
          <a:p>
            <a:r>
              <a:rPr lang="ja-JP" altLang="en-US" dirty="0" smtClean="0"/>
              <a:t>変化する部分と変化しない部分を分離できるようにする</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42</a:t>
            </a:fld>
            <a:endParaRPr kumimoji="1" lang="ja-JP" alt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Autofit/>
          </a:bodyPr>
          <a:lstStyle/>
          <a:p>
            <a:r>
              <a:rPr lang="ja-JP" altLang="en-US" sz="3200" dirty="0" smtClean="0"/>
              <a:t>アジャイルのアプローチによる複雑さへの対処</a:t>
            </a:r>
            <a:endParaRPr kumimoji="1" lang="ja-JP" altLang="en-US" sz="3200"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プロジェクトを大人数にしない</a:t>
            </a:r>
          </a:p>
          <a:p>
            <a:r>
              <a:rPr lang="ja-JP" altLang="en-US" dirty="0" smtClean="0"/>
              <a:t>チームに利害関係者を入れてしまう</a:t>
            </a:r>
          </a:p>
          <a:p>
            <a:r>
              <a:rPr lang="ja-JP" altLang="en-US" dirty="0" smtClean="0"/>
              <a:t>「見える化」や「フェイス･トゥ･フェイスなコミュニケーション」で、チーム内のコミュニケーションの帯域を広げ（＝ブロードバンド・コミュニケーション）、問題を素早く単純なうちに解決する</a:t>
            </a:r>
          </a:p>
          <a:p>
            <a:r>
              <a:rPr lang="ja-JP" altLang="en-US" dirty="0" smtClean="0"/>
              <a:t>モデルやコードが複雑にならないようにする（＝</a:t>
            </a:r>
            <a:r>
              <a:rPr lang="en-US" altLang="ja-JP" dirty="0" smtClean="0"/>
              <a:t>YAGNI</a:t>
            </a:r>
            <a:r>
              <a:rPr lang="ja-JP" altLang="en-US" dirty="0" smtClean="0"/>
              <a:t>：</a:t>
            </a:r>
            <a:r>
              <a:rPr lang="en-US" altLang="ja-JP" dirty="0" smtClean="0"/>
              <a:t>You Aren't Going to Need It</a:t>
            </a:r>
            <a:r>
              <a:rPr lang="ja-JP" altLang="en-US" dirty="0" smtClean="0"/>
              <a:t>の原則）</a:t>
            </a:r>
          </a:p>
          <a:p>
            <a:r>
              <a:rPr lang="ja-JP" altLang="en-US" dirty="0" smtClean="0"/>
              <a:t>常にフィードバックを行い、ズレを俊敏に補正する</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43</a:t>
            </a:fld>
            <a:endParaRPr kumimoji="1" lang="ja-JP" altLang="en-US"/>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54692"/>
          </a:xfrm>
        </p:spPr>
        <p:txBody>
          <a:bodyPr/>
          <a:lstStyle/>
          <a:p>
            <a:r>
              <a:rPr lang="en-US" altLang="ja-JP" dirty="0" smtClean="0"/>
              <a:t>c</a:t>
            </a:r>
            <a:r>
              <a:rPr lang="ja-JP" altLang="en-US" dirty="0" err="1" smtClean="0"/>
              <a:t>．</a:t>
            </a:r>
            <a:r>
              <a:rPr lang="ja-JP" altLang="en-US" dirty="0" smtClean="0"/>
              <a:t>アジャイル開発の五つの価値</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44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45</a:t>
            </a:fld>
            <a:endParaRPr kumimoji="1" lang="ja-JP" altLang="en-US"/>
          </a:p>
        </p:txBody>
      </p:sp>
      <p:pic>
        <p:nvPicPr>
          <p:cNvPr id="6" name="Picture 1"/>
          <p:cNvPicPr>
            <a:picLocks noChangeAspect="1" noChangeArrowheads="1"/>
          </p:cNvPicPr>
          <p:nvPr/>
        </p:nvPicPr>
        <p:blipFill>
          <a:blip r:embed="rId2"/>
          <a:srcRect/>
          <a:stretch>
            <a:fillRect/>
          </a:stretch>
        </p:blipFill>
        <p:spPr bwMode="auto">
          <a:xfrm>
            <a:off x="571473" y="-24"/>
            <a:ext cx="7786742" cy="641808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アジャイル開発の五つの価値</a:t>
            </a:r>
            <a:endParaRPr kumimoji="1" lang="ja-JP" altLang="en-US" dirty="0"/>
          </a:p>
        </p:txBody>
      </p:sp>
      <p:sp>
        <p:nvSpPr>
          <p:cNvPr id="3" name="コンテンツ プレースホルダ 2"/>
          <p:cNvSpPr>
            <a:spLocks noGrp="1"/>
          </p:cNvSpPr>
          <p:nvPr>
            <p:ph idx="1"/>
          </p:nvPr>
        </p:nvSpPr>
        <p:spPr/>
        <p:txBody>
          <a:bodyPr>
            <a:normAutofit/>
          </a:bodyPr>
          <a:lstStyle/>
          <a:p>
            <a:r>
              <a:rPr kumimoji="1" lang="ja-JP" altLang="en-US" sz="4000" dirty="0" smtClean="0"/>
              <a:t>重要なのは価値にコミットすること</a:t>
            </a:r>
            <a:endParaRPr kumimoji="1" lang="en-US" altLang="ja-JP" sz="4000" dirty="0" smtClean="0"/>
          </a:p>
          <a:p>
            <a:r>
              <a:rPr lang="ja-JP" altLang="en-US" sz="4000" dirty="0" smtClean="0"/>
              <a:t>実践が必要</a:t>
            </a:r>
            <a:endParaRPr kumimoji="1" lang="ja-JP" altLang="en-US" sz="40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46</a:t>
            </a:fld>
            <a:endParaRPr kumimoji="1" lang="ja-JP"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940444"/>
          </a:xfrm>
        </p:spPr>
        <p:txBody>
          <a:bodyPr/>
          <a:lstStyle/>
          <a:p>
            <a:r>
              <a:rPr lang="en-US" altLang="ja-JP" dirty="0" smtClean="0"/>
              <a:t>d</a:t>
            </a:r>
            <a:r>
              <a:rPr lang="ja-JP" altLang="en-US" dirty="0" err="1" smtClean="0"/>
              <a:t>．</a:t>
            </a:r>
            <a:r>
              <a:rPr lang="ja-JP" altLang="en-US" dirty="0" smtClean="0"/>
              <a:t>シンプルに考えよう</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47</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シンプルに考えよう</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「キリンを冷蔵庫に入れるにはどうする？」</a:t>
            </a:r>
            <a:br>
              <a:rPr lang="ja-JP" altLang="en-US" dirty="0" smtClean="0"/>
            </a:br>
            <a:r>
              <a:rPr lang="ja-JP" altLang="en-US" dirty="0" smtClean="0"/>
              <a:t>（“</a:t>
            </a:r>
            <a:r>
              <a:rPr lang="en-US" dirty="0" smtClean="0"/>
              <a:t>How do you put a giraffe into a refrigerator？”）</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48</a:t>
            </a:fld>
            <a:endParaRPr kumimoji="1" lang="ja-JP" altLang="en-US"/>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シンプルに考えよう</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「キリンを冷蔵庫に入れるにはどうする？」</a:t>
            </a:r>
            <a:br>
              <a:rPr lang="ja-JP" altLang="en-US" dirty="0" smtClean="0"/>
            </a:br>
            <a:r>
              <a:rPr lang="ja-JP" altLang="en-US" dirty="0" smtClean="0"/>
              <a:t>（“</a:t>
            </a:r>
            <a:r>
              <a:rPr lang="en-US" dirty="0" smtClean="0"/>
              <a:t>How do you put a giraffe into a refrigerator？”）</a:t>
            </a:r>
          </a:p>
          <a:p>
            <a:r>
              <a:rPr lang="ja-JP" altLang="en-US" dirty="0" smtClean="0"/>
              <a:t>「冷蔵庫のドアを開けて、キリンを入れ、ドアを閉める」</a:t>
            </a:r>
            <a:br>
              <a:rPr lang="ja-JP" altLang="en-US" dirty="0" smtClean="0"/>
            </a:br>
            <a:r>
              <a:rPr lang="ja-JP" altLang="en-US" dirty="0" smtClean="0"/>
              <a:t>（“</a:t>
            </a:r>
            <a:r>
              <a:rPr lang="en-US" dirty="0" smtClean="0"/>
              <a:t>Open the refrigerator, put in the giraffe and close the door.”）</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49</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 </a:t>
            </a:r>
            <a:r>
              <a:rPr lang="en-US" altLang="ja-JP" dirty="0" smtClean="0"/>
              <a:t>―</a:t>
            </a:r>
            <a:r>
              <a:rPr lang="ja-JP" altLang="en-US" dirty="0" smtClean="0"/>
              <a:t> </a:t>
            </a:r>
            <a:r>
              <a:rPr kumimoji="1" lang="ja-JP" altLang="en-US" dirty="0" smtClean="0"/>
              <a:t>所属コミュニティ</a:t>
            </a:r>
            <a:endParaRPr kumimoji="1" lang="ja-JP" altLang="en-US" dirty="0"/>
          </a:p>
        </p:txBody>
      </p:sp>
      <p:sp>
        <p:nvSpPr>
          <p:cNvPr id="3" name="コンテンツ プレースホルダ 2"/>
          <p:cNvSpPr>
            <a:spLocks noGrp="1"/>
          </p:cNvSpPr>
          <p:nvPr>
            <p:ph idx="1"/>
          </p:nvPr>
        </p:nvSpPr>
        <p:spPr/>
        <p:txBody>
          <a:bodyPr>
            <a:normAutofit fontScale="85000" lnSpcReduction="20000"/>
          </a:bodyPr>
          <a:lstStyle/>
          <a:p>
            <a:r>
              <a:rPr lang="en-US" altLang="ja-JP" dirty="0" err="1" smtClean="0"/>
              <a:t>Micosoft</a:t>
            </a:r>
            <a:r>
              <a:rPr lang="en-US" altLang="ja-JP" dirty="0" smtClean="0"/>
              <a:t> MVP ―</a:t>
            </a:r>
            <a:r>
              <a:rPr lang="ja-JP" altLang="en-US" dirty="0" smtClean="0"/>
              <a:t> </a:t>
            </a:r>
            <a:r>
              <a:rPr lang="en-US" altLang="ja-JP" dirty="0" smtClean="0"/>
              <a:t>Visual Developer - Visual C# </a:t>
            </a:r>
          </a:p>
          <a:p>
            <a:r>
              <a:rPr lang="en-US" altLang="ja-JP" dirty="0" smtClean="0"/>
              <a:t>VSUG (Visual Studio Users Group) ―</a:t>
            </a:r>
            <a:r>
              <a:rPr lang="ja-JP" altLang="en-US" dirty="0" smtClean="0"/>
              <a:t> 「開発プロセス」ボードリーダー</a:t>
            </a:r>
            <a:endParaRPr lang="en-US" altLang="ja-JP" dirty="0" smtClean="0"/>
          </a:p>
          <a:p>
            <a:r>
              <a:rPr lang="en-US" altLang="ja-JP" dirty="0" smtClean="0"/>
              <a:t>INETA ―</a:t>
            </a:r>
            <a:r>
              <a:rPr lang="ja-JP" altLang="en-US" dirty="0" smtClean="0"/>
              <a:t> コミュニティ リーダー</a:t>
            </a:r>
            <a:endParaRPr lang="en-US" altLang="ja-JP" dirty="0" smtClean="0"/>
          </a:p>
          <a:p>
            <a:r>
              <a:rPr lang="en-US" altLang="ja-JP" dirty="0" err="1" smtClean="0"/>
              <a:t>Culminis</a:t>
            </a:r>
            <a:r>
              <a:rPr lang="en-US" altLang="ja-JP" dirty="0" smtClean="0"/>
              <a:t> ―</a:t>
            </a:r>
            <a:r>
              <a:rPr lang="ja-JP" altLang="en-US" dirty="0" smtClean="0"/>
              <a:t> コミュニティ リーダー</a:t>
            </a:r>
            <a:endParaRPr lang="en-US" altLang="ja-JP" dirty="0" smtClean="0"/>
          </a:p>
          <a:p>
            <a:r>
              <a:rPr lang="ja-JP" altLang="en-US" dirty="0" err="1" smtClean="0"/>
              <a:t>こみゅぷらす</a:t>
            </a:r>
            <a:r>
              <a:rPr lang="ja-JP" altLang="en-US" dirty="0" smtClean="0"/>
              <a:t> </a:t>
            </a:r>
            <a:r>
              <a:rPr lang="en-US" altLang="ja-JP" dirty="0" smtClean="0"/>
              <a:t>(COMU+) ―</a:t>
            </a:r>
            <a:r>
              <a:rPr lang="ja-JP" altLang="en-US" dirty="0" smtClean="0"/>
              <a:t> 代表</a:t>
            </a:r>
            <a:endParaRPr lang="en-US" altLang="ja-JP" dirty="0" smtClean="0"/>
          </a:p>
          <a:p>
            <a:r>
              <a:rPr lang="en-US" altLang="ja-JP" dirty="0" smtClean="0"/>
              <a:t>FITEA - </a:t>
            </a:r>
            <a:r>
              <a:rPr lang="ja-JP" altLang="en-US" dirty="0" smtClean="0"/>
              <a:t>福井情報技術者協会 </a:t>
            </a:r>
            <a:r>
              <a:rPr lang="en-US" altLang="ja-JP" dirty="0" smtClean="0"/>
              <a:t>―</a:t>
            </a:r>
            <a:r>
              <a:rPr lang="ja-JP" altLang="en-US" dirty="0" smtClean="0"/>
              <a:t> 代表</a:t>
            </a:r>
            <a:endParaRPr lang="en-US" altLang="ja-JP" dirty="0" smtClean="0"/>
          </a:p>
          <a:p>
            <a:r>
              <a:rPr lang="ja-JP" altLang="en-US" dirty="0" smtClean="0"/>
              <a:t>日本</a:t>
            </a:r>
            <a:r>
              <a:rPr lang="en-US" altLang="ja-JP" dirty="0" smtClean="0"/>
              <a:t>XP</a:t>
            </a:r>
            <a:r>
              <a:rPr lang="ja-JP" altLang="en-US" dirty="0" smtClean="0"/>
              <a:t>ユーザーズ グループ</a:t>
            </a:r>
            <a:endParaRPr lang="en-US" altLang="ja-JP" dirty="0" smtClean="0"/>
          </a:p>
          <a:p>
            <a:r>
              <a:rPr lang="en-US" altLang="ja-JP" dirty="0" smtClean="0"/>
              <a:t>NAgile</a:t>
            </a:r>
            <a:endParaRPr lang="en-US" altLang="ja-JP" dirty="0"/>
          </a:p>
          <a:p>
            <a:r>
              <a:rPr lang="en-US" altLang="ja-JP" dirty="0" smtClean="0"/>
              <a:t>(</a:t>
            </a:r>
            <a:r>
              <a:rPr lang="ja-JP" altLang="en-US" dirty="0" smtClean="0"/>
              <a:t>社</a:t>
            </a:r>
            <a:r>
              <a:rPr lang="en-US" altLang="ja-JP" dirty="0" smtClean="0"/>
              <a:t>)</a:t>
            </a:r>
            <a:r>
              <a:rPr lang="ja-JP" altLang="en-US" dirty="0" smtClean="0"/>
              <a:t>情報処理学会 ソフトウェア工学研究会 パターンワーキンググループ </a:t>
            </a:r>
            <a:endParaRPr lang="en-US" altLang="ja-JP" dirty="0" smtClean="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5</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シンプルに考えよう</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「ゾウを冷蔵庫に入れるにはどうする？」</a:t>
            </a:r>
            <a:br>
              <a:rPr lang="ja-JP" altLang="en-US" dirty="0" smtClean="0"/>
            </a:br>
            <a:r>
              <a:rPr lang="ja-JP" altLang="en-US" dirty="0" smtClean="0"/>
              <a:t>（“</a:t>
            </a:r>
            <a:r>
              <a:rPr lang="en-US" dirty="0" smtClean="0"/>
              <a:t>How do you put an elephant into a refrigerator？”） </a:t>
            </a:r>
          </a:p>
          <a:p>
            <a:r>
              <a:rPr lang="ja-JP" altLang="en-US" dirty="0" smtClean="0"/>
              <a:t>「冷蔵庫のドアを開けて、キリンを取り出し、ゾウを入れ、ドアを閉める」</a:t>
            </a:r>
            <a:br>
              <a:rPr lang="ja-JP" altLang="en-US" dirty="0" smtClean="0"/>
            </a:br>
            <a:r>
              <a:rPr lang="ja-JP" altLang="en-US" dirty="0" smtClean="0"/>
              <a:t>（“</a:t>
            </a:r>
            <a:r>
              <a:rPr lang="en-US" dirty="0" smtClean="0"/>
              <a:t>Open the refrigerator, take out the giraffe, put in the elephant and close the door.”）</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50</a:t>
            </a:fld>
            <a:endParaRPr kumimoji="1" lang="ja-JP"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問題を複雑にしない</a:t>
            </a:r>
            <a:endParaRPr kumimoji="1" lang="ja-JP" altLang="en-US" dirty="0"/>
          </a:p>
        </p:txBody>
      </p:sp>
      <p:sp>
        <p:nvSpPr>
          <p:cNvPr id="3" name="コンテンツ プレースホルダ 2"/>
          <p:cNvSpPr>
            <a:spLocks noGrp="1"/>
          </p:cNvSpPr>
          <p:nvPr>
            <p:ph idx="1"/>
          </p:nvPr>
        </p:nvSpPr>
        <p:spPr>
          <a:xfrm>
            <a:off x="457200" y="1600200"/>
            <a:ext cx="8229600" cy="4543444"/>
          </a:xfrm>
        </p:spPr>
        <p:txBody>
          <a:bodyPr>
            <a:normAutofit fontScale="77500" lnSpcReduction="20000"/>
          </a:bodyPr>
          <a:lstStyle/>
          <a:p>
            <a:r>
              <a:rPr kumimoji="1" lang="ja-JP" altLang="en-US" dirty="0" smtClean="0"/>
              <a:t>問題を複雑にする例</a:t>
            </a:r>
            <a:r>
              <a:rPr kumimoji="1" lang="en-US" altLang="ja-JP" dirty="0" smtClean="0"/>
              <a:t>:</a:t>
            </a:r>
          </a:p>
          <a:p>
            <a:pPr lvl="1"/>
            <a:r>
              <a:rPr lang="ja-JP" altLang="en-US" dirty="0" smtClean="0"/>
              <a:t>開発者</a:t>
            </a:r>
            <a:r>
              <a:rPr lang="en-US" altLang="ja-JP" dirty="0" smtClean="0"/>
              <a:t>A</a:t>
            </a:r>
            <a:r>
              <a:rPr lang="ja-JP" altLang="en-US" dirty="0" smtClean="0"/>
              <a:t>：「オブジェクト指向開発を現場に導入していきましょう」</a:t>
            </a:r>
          </a:p>
          <a:p>
            <a:pPr lvl="1"/>
            <a:r>
              <a:rPr lang="ja-JP" altLang="en-US" dirty="0" smtClean="0"/>
              <a:t>開発者</a:t>
            </a:r>
            <a:r>
              <a:rPr lang="en-US" altLang="ja-JP" dirty="0" smtClean="0"/>
              <a:t>B</a:t>
            </a:r>
            <a:r>
              <a:rPr lang="ja-JP" altLang="en-US" dirty="0" smtClean="0"/>
              <a:t>：「でもノウハウを持った経験者がいませんからね」 </a:t>
            </a:r>
            <a:endParaRPr lang="en-US" altLang="ja-JP" dirty="0" smtClean="0"/>
          </a:p>
          <a:p>
            <a:pPr lvl="1"/>
            <a:r>
              <a:rPr lang="ja-JP" altLang="en-US" dirty="0" smtClean="0"/>
              <a:t>開発者</a:t>
            </a:r>
            <a:r>
              <a:rPr lang="en-US" altLang="ja-JP" dirty="0" smtClean="0"/>
              <a:t>A</a:t>
            </a:r>
            <a:r>
              <a:rPr lang="ja-JP" altLang="en-US" dirty="0" smtClean="0"/>
              <a:t>：「最初は試行錯誤が続くかもしれませんが、これから少しずつ勉強をしながら経験を積んでいくべきかと」 </a:t>
            </a:r>
            <a:endParaRPr lang="en-US" altLang="ja-JP" dirty="0" smtClean="0"/>
          </a:p>
          <a:p>
            <a:pPr lvl="1"/>
            <a:r>
              <a:rPr lang="ja-JP" altLang="en-US" dirty="0" smtClean="0"/>
              <a:t>開発者</a:t>
            </a:r>
            <a:r>
              <a:rPr lang="en-US" altLang="ja-JP" dirty="0" smtClean="0"/>
              <a:t>B</a:t>
            </a:r>
            <a:r>
              <a:rPr lang="ja-JP" altLang="en-US" dirty="0" smtClean="0"/>
              <a:t>：「でもいまは忙しい時期ですし。それに上の人間はきっと反対しますよ」 </a:t>
            </a:r>
            <a:endParaRPr lang="en-US" altLang="ja-JP" dirty="0" smtClean="0"/>
          </a:p>
          <a:p>
            <a:pPr lvl="1"/>
            <a:r>
              <a:rPr lang="ja-JP" altLang="en-US" dirty="0" smtClean="0"/>
              <a:t>開発者</a:t>
            </a:r>
            <a:r>
              <a:rPr lang="en-US" altLang="ja-JP" dirty="0" smtClean="0"/>
              <a:t>A</a:t>
            </a:r>
            <a:r>
              <a:rPr lang="ja-JP" altLang="en-US" dirty="0" smtClean="0"/>
              <a:t>：「そういって先延ばししていてはいつまでたっても現状のままですから、徐々にやっていきましょうよ。実績を積んでいけば、上も説得できますし」 </a:t>
            </a:r>
            <a:endParaRPr lang="en-US" altLang="ja-JP" dirty="0" smtClean="0"/>
          </a:p>
          <a:p>
            <a:pPr lvl="1"/>
            <a:r>
              <a:rPr lang="ja-JP" altLang="en-US" dirty="0" smtClean="0"/>
              <a:t>開発者</a:t>
            </a:r>
            <a:r>
              <a:rPr lang="en-US" altLang="ja-JP" dirty="0" smtClean="0"/>
              <a:t>B</a:t>
            </a:r>
            <a:r>
              <a:rPr lang="ja-JP" altLang="en-US" dirty="0" smtClean="0"/>
              <a:t>：「徐々にじゃ、なかなか効果が見えてこないですね」</a:t>
            </a:r>
            <a:endParaRPr lang="en-US" altLang="ja-JP" dirty="0" smtClean="0"/>
          </a:p>
          <a:p>
            <a:r>
              <a:rPr lang="ja-JP" altLang="en-US" dirty="0" smtClean="0"/>
              <a:t>前もってリスクを適切に評価するのは重要</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51</a:t>
            </a:fld>
            <a:endParaRPr kumimoji="1" lang="ja-JP"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「冷蔵庫にキリンの原則」</a:t>
            </a:r>
            <a:r>
              <a:rPr lang="en-US" altLang="ja-JP" dirty="0" smtClean="0"/>
              <a:t/>
            </a:r>
            <a:br>
              <a:rPr lang="en-US" altLang="ja-JP" dirty="0" smtClean="0"/>
            </a:br>
            <a:r>
              <a:rPr lang="ja-JP" altLang="en-US" dirty="0" smtClean="0"/>
              <a:t>（</a:t>
            </a:r>
            <a:r>
              <a:rPr lang="en-US" dirty="0" smtClean="0"/>
              <a:t>Giraffe-Refrigerator Principle）</a:t>
            </a:r>
            <a:endParaRPr kumimoji="1" lang="ja-JP" altLang="en-US" dirty="0"/>
          </a:p>
        </p:txBody>
      </p:sp>
      <p:sp>
        <p:nvSpPr>
          <p:cNvPr id="3" name="コンテンツ プレースホルダ 2"/>
          <p:cNvSpPr>
            <a:spLocks noGrp="1"/>
          </p:cNvSpPr>
          <p:nvPr>
            <p:ph idx="1"/>
          </p:nvPr>
        </p:nvSpPr>
        <p:spPr>
          <a:xfrm>
            <a:off x="457200" y="2071678"/>
            <a:ext cx="8229600" cy="4054485"/>
          </a:xfrm>
        </p:spPr>
        <p:txBody>
          <a:bodyPr/>
          <a:lstStyle/>
          <a:p>
            <a:r>
              <a:rPr lang="ja-JP" altLang="en-US" dirty="0" smtClean="0"/>
              <a:t>問題は複雑にしないで単純なまま解く。</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52</a:t>
            </a:fld>
            <a:endParaRPr kumimoji="1" lang="ja-JP" altLang="en-US"/>
          </a:p>
        </p:txBody>
      </p:sp>
      <p:pic>
        <p:nvPicPr>
          <p:cNvPr id="193538" name="Picture 2" descr="C:\Documents and Settings\小島富治雄\Local Settings\Temporary Internet Files\Content.IE5\IMAU5FUB\MPj04052440000[1].jpg"/>
          <p:cNvPicPr>
            <a:picLocks noChangeAspect="1" noChangeArrowheads="1"/>
          </p:cNvPicPr>
          <p:nvPr/>
        </p:nvPicPr>
        <p:blipFill>
          <a:blip r:embed="rId2" cstate="print"/>
          <a:srcRect/>
          <a:stretch>
            <a:fillRect/>
          </a:stretch>
        </p:blipFill>
        <p:spPr bwMode="auto">
          <a:xfrm>
            <a:off x="785786" y="3643314"/>
            <a:ext cx="3057524" cy="2183946"/>
          </a:xfrm>
          <a:prstGeom prst="rect">
            <a:avLst/>
          </a:prstGeom>
          <a:noFill/>
        </p:spPr>
      </p:pic>
      <p:pic>
        <p:nvPicPr>
          <p:cNvPr id="193539" name="Picture 3" descr="C:\Documents and Settings\小島富治雄\Local Settings\Temporary Internet Files\Content.IE5\8LJJ2G81\MPj04038380000[1].jpg"/>
          <p:cNvPicPr>
            <a:picLocks noChangeAspect="1" noChangeArrowheads="1"/>
          </p:cNvPicPr>
          <p:nvPr/>
        </p:nvPicPr>
        <p:blipFill>
          <a:blip r:embed="rId3" cstate="print"/>
          <a:srcRect/>
          <a:stretch>
            <a:fillRect/>
          </a:stretch>
        </p:blipFill>
        <p:spPr bwMode="auto">
          <a:xfrm>
            <a:off x="5786446" y="3000372"/>
            <a:ext cx="2081784" cy="3121152"/>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サイバラの法則</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1</a:t>
            </a:r>
            <a:r>
              <a:rPr lang="ja-JP" altLang="en-US" dirty="0" smtClean="0"/>
              <a:t>＋</a:t>
            </a:r>
            <a:r>
              <a:rPr lang="en-US" altLang="ja-JP" dirty="0" smtClean="0"/>
              <a:t>1</a:t>
            </a:r>
            <a:r>
              <a:rPr lang="ja-JP" altLang="en-US" dirty="0" smtClean="0"/>
              <a:t>＝</a:t>
            </a:r>
            <a:r>
              <a:rPr lang="en-US" altLang="ja-JP" dirty="0" smtClean="0"/>
              <a:t>2</a:t>
            </a:r>
            <a:br>
              <a:rPr lang="en-US" altLang="ja-JP" dirty="0" smtClean="0"/>
            </a:br>
            <a:r>
              <a:rPr lang="en-US" altLang="ja-JP" dirty="0" smtClean="0"/>
              <a:t>123×456</a:t>
            </a:r>
            <a:r>
              <a:rPr lang="ja-JP" altLang="en-US" dirty="0" smtClean="0"/>
              <a:t>＝たくさん</a:t>
            </a:r>
            <a:br>
              <a:rPr lang="ja-JP" altLang="en-US" dirty="0" smtClean="0"/>
            </a:br>
            <a:r>
              <a:rPr lang="en-US" altLang="ja-JP" dirty="0" smtClean="0"/>
              <a:t>12÷34</a:t>
            </a:r>
            <a:r>
              <a:rPr lang="ja-JP" altLang="en-US" dirty="0" smtClean="0"/>
              <a:t>＋</a:t>
            </a:r>
            <a:r>
              <a:rPr lang="en-US" altLang="ja-JP" dirty="0" smtClean="0"/>
              <a:t>56÷78</a:t>
            </a:r>
            <a:r>
              <a:rPr lang="ja-JP" altLang="en-US" dirty="0" smtClean="0"/>
              <a:t>＝そんな問題を解かなければならない状況に自分を持っていかない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53</a:t>
            </a:fld>
            <a:endParaRPr kumimoji="1" lang="ja-JP" altLang="en-US"/>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複雑さへの対処</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仕様がたびたび追加になり、プログラムがどんどん複雑化</a:t>
            </a:r>
            <a:endParaRPr lang="en-US" altLang="ja-JP" dirty="0" smtClean="0"/>
          </a:p>
          <a:p>
            <a:r>
              <a:rPr lang="ja-JP" altLang="en-US" dirty="0" smtClean="0"/>
              <a:t>バグがいっぱいあってどうにも手が付けられない</a:t>
            </a:r>
            <a:endParaRPr lang="en-US" altLang="ja-JP" dirty="0" smtClean="0"/>
          </a:p>
          <a:p>
            <a:r>
              <a:rPr lang="ja-JP" altLang="en-US" dirty="0" smtClean="0"/>
              <a:t>ものすごい工数が掛かってしまうので何とかしたい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54</a:t>
            </a:fld>
            <a:endParaRPr kumimoji="1" lang="ja-JP" altLang="en-US"/>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normAutofit/>
          </a:bodyPr>
          <a:lstStyle/>
          <a:p>
            <a:r>
              <a:rPr lang="ja-JP" altLang="en-US" sz="5400" dirty="0" smtClean="0"/>
              <a:t>「そんな複雑な状況に</a:t>
            </a:r>
            <a:r>
              <a:rPr lang="en-US" altLang="ja-JP" sz="5400" dirty="0" smtClean="0"/>
              <a:t/>
            </a:r>
            <a:br>
              <a:rPr lang="en-US" altLang="ja-JP" sz="5400" dirty="0" smtClean="0"/>
            </a:br>
            <a:r>
              <a:rPr lang="ja-JP" altLang="en-US" sz="5400" dirty="0" smtClean="0"/>
              <a:t>自分を持っていかない」</a:t>
            </a:r>
            <a:endParaRPr kumimoji="1" lang="ja-JP" altLang="en-US" sz="54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55</a:t>
            </a:fld>
            <a:endParaRPr kumimoji="1" lang="ja-JP" altLang="en-US"/>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dirty="0" smtClean="0"/>
              <a:t>「そんな複雑な状況に自分を持っていかない」</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そもそも複雑にしない</a:t>
            </a:r>
            <a:endParaRPr lang="en-US" altLang="ja-JP" dirty="0" smtClean="0"/>
          </a:p>
          <a:p>
            <a:r>
              <a:rPr lang="ja-JP" altLang="en-US" dirty="0" smtClean="0"/>
              <a:t>顧客レビューを常に行う</a:t>
            </a:r>
            <a:endParaRPr lang="en-US" altLang="ja-JP" dirty="0" smtClean="0"/>
          </a:p>
          <a:p>
            <a:pPr lvl="1"/>
            <a:r>
              <a:rPr kumimoji="1" lang="ja-JP" altLang="en-US" dirty="0" smtClean="0"/>
              <a:t>早いうちに変化を受け入れる</a:t>
            </a:r>
            <a:endParaRPr kumimoji="1" lang="en-US" altLang="ja-JP" dirty="0" smtClean="0"/>
          </a:p>
          <a:p>
            <a:r>
              <a:rPr kumimoji="1" lang="ja-JP" altLang="en-US" dirty="0" smtClean="0"/>
              <a:t>設計や実装も常にレビュー</a:t>
            </a:r>
            <a:endParaRPr kumimoji="1" lang="en-US" altLang="ja-JP" dirty="0" smtClean="0"/>
          </a:p>
          <a:p>
            <a:pPr lvl="1"/>
            <a:r>
              <a:rPr lang="ja-JP" altLang="en-US" dirty="0" smtClean="0"/>
              <a:t>ペア・プログラミング、コードの共同所有</a:t>
            </a:r>
            <a:endParaRPr lang="en-US" altLang="ja-JP" dirty="0" smtClean="0"/>
          </a:p>
          <a:p>
            <a:r>
              <a:rPr kumimoji="1" lang="ja-JP" altLang="en-US" dirty="0" smtClean="0"/>
              <a:t>常にテスト</a:t>
            </a:r>
            <a:endParaRPr kumimoji="1" lang="en-US" altLang="ja-JP" dirty="0" smtClean="0"/>
          </a:p>
          <a:p>
            <a:pPr lvl="1"/>
            <a:r>
              <a:rPr lang="ja-JP" altLang="en-US" dirty="0" smtClean="0"/>
              <a:t>テスト駆動開発、常時結合</a:t>
            </a:r>
            <a:endParaRPr kumimoji="1" lang="en-US" altLang="ja-JP" dirty="0" smtClean="0"/>
          </a:p>
          <a:p>
            <a:r>
              <a:rPr lang="ja-JP" altLang="en-US" dirty="0" smtClean="0"/>
              <a:t>リ</a:t>
            </a:r>
            <a:r>
              <a:rPr kumimoji="1" lang="ja-JP" altLang="en-US" dirty="0" smtClean="0"/>
              <a:t>ファクタリング</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56</a:t>
            </a:fld>
            <a:endParaRPr kumimoji="1" lang="ja-JP"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1654164"/>
          </a:xfrm>
        </p:spPr>
        <p:txBody>
          <a:bodyPr>
            <a:noAutofit/>
          </a:bodyPr>
          <a:lstStyle/>
          <a:p>
            <a:r>
              <a:rPr lang="ja-JP" altLang="en-US" sz="4800" dirty="0" smtClean="0"/>
              <a:t>「サイバラの原則」</a:t>
            </a:r>
            <a:r>
              <a:rPr lang="en-US" altLang="ja-JP" sz="4800" dirty="0" smtClean="0"/>
              <a:t/>
            </a:r>
            <a:br>
              <a:rPr lang="en-US" altLang="ja-JP" sz="4800" dirty="0" smtClean="0"/>
            </a:br>
            <a:r>
              <a:rPr lang="en-US" altLang="ja-JP" sz="4800" dirty="0" smtClean="0"/>
              <a:t>(</a:t>
            </a:r>
            <a:r>
              <a:rPr lang="en-US" sz="4800" dirty="0" err="1" smtClean="0"/>
              <a:t>Saibara's</a:t>
            </a:r>
            <a:r>
              <a:rPr lang="en-US" sz="4800" dirty="0" smtClean="0"/>
              <a:t> Principle)</a:t>
            </a:r>
            <a:endParaRPr kumimoji="1" lang="ja-JP" altLang="en-US" sz="4800" dirty="0"/>
          </a:p>
        </p:txBody>
      </p:sp>
      <p:sp>
        <p:nvSpPr>
          <p:cNvPr id="3" name="コンテンツ プレースホルダ 2"/>
          <p:cNvSpPr>
            <a:spLocks noGrp="1"/>
          </p:cNvSpPr>
          <p:nvPr>
            <p:ph idx="1"/>
          </p:nvPr>
        </p:nvSpPr>
        <p:spPr>
          <a:xfrm>
            <a:off x="457200" y="2285992"/>
            <a:ext cx="8229600" cy="3840171"/>
          </a:xfrm>
        </p:spPr>
        <p:txBody>
          <a:bodyPr>
            <a:normAutofit/>
          </a:bodyPr>
          <a:lstStyle/>
          <a:p>
            <a:r>
              <a:rPr lang="ja-JP" altLang="en-US" sz="4800" dirty="0" smtClean="0"/>
              <a:t>「複雑な問題を扱わなければならないような状況に自分を持っていかないようにする」</a:t>
            </a:r>
            <a:endParaRPr kumimoji="1" lang="ja-JP" altLang="en-US" sz="48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57</a:t>
            </a:fld>
            <a:endParaRPr kumimoji="1" lang="ja-JP" altLang="en-US"/>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6083320"/>
          </a:xfrm>
        </p:spPr>
        <p:txBody>
          <a:bodyPr/>
          <a:lstStyle/>
          <a:p>
            <a:r>
              <a:rPr lang="en-US" altLang="ja-JP" dirty="0" smtClean="0"/>
              <a:t>e</a:t>
            </a:r>
            <a:r>
              <a:rPr lang="ja-JP" altLang="en-US" dirty="0" err="1" smtClean="0"/>
              <a:t>．</a:t>
            </a:r>
            <a:r>
              <a:rPr lang="ja-JP" altLang="en-US" dirty="0" smtClean="0"/>
              <a:t>シンプルに考えるコツ</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58</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lang="ja-JP" altLang="en-US" b="1" dirty="0" smtClean="0"/>
              <a:t>シンプルでない考え方の例：</a:t>
            </a:r>
            <a:endParaRPr kumimoji="1" lang="ja-JP" altLang="en-US" dirty="0"/>
          </a:p>
        </p:txBody>
      </p:sp>
      <p:sp>
        <p:nvSpPr>
          <p:cNvPr id="3" name="コンテンツ プレースホルダ 2"/>
          <p:cNvSpPr>
            <a:spLocks noGrp="1"/>
          </p:cNvSpPr>
          <p:nvPr>
            <p:ph idx="1"/>
          </p:nvPr>
        </p:nvSpPr>
        <p:spPr/>
        <p:txBody>
          <a:bodyPr>
            <a:normAutofit/>
          </a:bodyPr>
          <a:lstStyle/>
          <a:p>
            <a:r>
              <a:rPr lang="ja-JP" altLang="en-US" dirty="0" smtClean="0"/>
              <a:t>この複雑な問題をどうやって解こうか？</a:t>
            </a:r>
          </a:p>
          <a:p>
            <a:r>
              <a:rPr lang="ja-JP" altLang="en-US" dirty="0" smtClean="0"/>
              <a:t>将来の複雑な問題にどうやって立ち向かっていくべきだろうか？</a:t>
            </a:r>
          </a:p>
          <a:p>
            <a:r>
              <a:rPr lang="ja-JP" altLang="en-US" dirty="0" smtClean="0"/>
              <a:t>どうすればよいのだろうか？</a:t>
            </a:r>
          </a:p>
          <a:p>
            <a:r>
              <a:rPr lang="ja-JP" altLang="en-US" dirty="0" smtClean="0"/>
              <a:t>考え得る解決策をすべて列挙して、そのすべてをよく検討しよう！</a:t>
            </a:r>
          </a:p>
          <a:p>
            <a:r>
              <a:rPr lang="ja-JP" altLang="en-US" dirty="0" smtClean="0"/>
              <a:t>障害になるものをすべて列挙し、そのすべてについて対策を練ろう！</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59</a:t>
            </a:fld>
            <a:endParaRPr kumimoji="1" lang="ja-JP"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 </a:t>
            </a:r>
            <a:r>
              <a:rPr kumimoji="1" lang="en-US" altLang="ja-JP" dirty="0" smtClean="0"/>
              <a:t>― </a:t>
            </a:r>
            <a:r>
              <a:rPr kumimoji="1" lang="ja-JP" altLang="en-US" dirty="0" smtClean="0"/>
              <a:t>興味など</a:t>
            </a:r>
            <a:endParaRPr kumimoji="1" lang="ja-JP" altLang="en-US" dirty="0"/>
          </a:p>
        </p:txBody>
      </p:sp>
      <p:sp>
        <p:nvSpPr>
          <p:cNvPr id="3" name="コンテンツ プレースホルダ 2"/>
          <p:cNvSpPr>
            <a:spLocks noGrp="1"/>
          </p:cNvSpPr>
          <p:nvPr>
            <p:ph idx="1"/>
          </p:nvPr>
        </p:nvSpPr>
        <p:spPr/>
        <p:txBody>
          <a:bodyPr/>
          <a:lstStyle/>
          <a:p>
            <a:r>
              <a:rPr lang="en-US" altLang="ja-JP" dirty="0" smtClean="0"/>
              <a:t>.NET</a:t>
            </a:r>
          </a:p>
          <a:p>
            <a:r>
              <a:rPr lang="en-US" altLang="ja-JP" dirty="0" smtClean="0"/>
              <a:t>Agile</a:t>
            </a:r>
            <a:endParaRPr lang="en-US" altLang="ja-JP" dirty="0"/>
          </a:p>
          <a:p>
            <a:r>
              <a:rPr kumimoji="1" lang="en-US" altLang="ja-JP" dirty="0" smtClean="0"/>
              <a:t>.NET</a:t>
            </a:r>
            <a:r>
              <a:rPr kumimoji="1" lang="ja-JP" altLang="en-US" dirty="0" smtClean="0"/>
              <a:t> </a:t>
            </a:r>
            <a:r>
              <a:rPr kumimoji="1" lang="en-US" altLang="ja-JP" dirty="0" smtClean="0"/>
              <a:t>+</a:t>
            </a:r>
            <a:r>
              <a:rPr kumimoji="1" lang="ja-JP" altLang="en-US" dirty="0" smtClean="0"/>
              <a:t> </a:t>
            </a:r>
            <a:r>
              <a:rPr kumimoji="1" lang="en-US" altLang="ja-JP" dirty="0" smtClean="0"/>
              <a:t>Agile =</a:t>
            </a:r>
            <a:r>
              <a:rPr kumimoji="1" lang="ja-JP" altLang="en-US" dirty="0" smtClean="0"/>
              <a:t> </a:t>
            </a:r>
            <a:r>
              <a:rPr kumimoji="1" lang="en-US" altLang="ja-JP" dirty="0" smtClean="0"/>
              <a:t>NAgile</a:t>
            </a:r>
          </a:p>
          <a:p>
            <a:pPr lvl="1"/>
            <a:r>
              <a:rPr kumimoji="1" lang="ja-JP" altLang="en-US" dirty="0" smtClean="0"/>
              <a:t>＠</a:t>
            </a:r>
            <a:r>
              <a:rPr kumimoji="1" lang="en-US" altLang="ja-JP" dirty="0" smtClean="0"/>
              <a:t>IT ―</a:t>
            </a:r>
            <a:r>
              <a:rPr kumimoji="1" lang="ja-JP" altLang="en-US" dirty="0" smtClean="0"/>
              <a:t> </a:t>
            </a:r>
            <a:r>
              <a:rPr kumimoji="1" lang="en-US" altLang="ja-JP" dirty="0" smtClean="0"/>
              <a:t>『</a:t>
            </a:r>
            <a:r>
              <a:rPr lang="ja-JP" altLang="en-US" dirty="0"/>
              <a:t>開発をもっと楽にする</a:t>
            </a:r>
            <a:r>
              <a:rPr lang="en-US" altLang="ja-JP" dirty="0" err="1"/>
              <a:t>NAgile</a:t>
            </a:r>
            <a:r>
              <a:rPr lang="ja-JP" altLang="en-US" dirty="0"/>
              <a:t>の基本</a:t>
            </a:r>
            <a:r>
              <a:rPr lang="ja-JP" altLang="en-US" dirty="0" smtClean="0"/>
              <a:t>思想 </a:t>
            </a:r>
            <a:r>
              <a:rPr lang="en-US" altLang="ja-JP" dirty="0" smtClean="0"/>
              <a:t>(http://www.atmarkit.co.jp/fdotnet/nagilemind/index/)</a:t>
            </a:r>
            <a:r>
              <a:rPr kumimoji="1" lang="en-US" altLang="ja-JP" dirty="0" smtClean="0"/>
              <a:t>』</a:t>
            </a:r>
            <a:r>
              <a:rPr kumimoji="1" lang="ja-JP" altLang="en-US" dirty="0" smtClean="0"/>
              <a:t>連載中。</a:t>
            </a:r>
            <a:endParaRPr kumimoji="1" lang="en-US" altLang="ja-JP" dirty="0" smtClean="0"/>
          </a:p>
          <a:p>
            <a:r>
              <a:rPr lang="ja-JP" altLang="en-US" dirty="0" smtClean="0"/>
              <a:t>オブジェクト指向</a:t>
            </a:r>
            <a:endParaRPr lang="en-US" altLang="ja-JP" dirty="0" smtClean="0"/>
          </a:p>
          <a:p>
            <a:r>
              <a:rPr kumimoji="1" lang="en-US" altLang="ja-JP" dirty="0" smtClean="0"/>
              <a:t>C#</a:t>
            </a:r>
          </a:p>
          <a:p>
            <a:endParaRPr kumimoji="1" lang="en-US" altLang="ja-JP" dirty="0" smtClean="0"/>
          </a:p>
          <a:p>
            <a:endParaRPr kumimoji="1" lang="en-US" altLang="ja-JP" dirty="0" smtClean="0"/>
          </a:p>
          <a:p>
            <a:pPr lvl="1"/>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6</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b="1" dirty="0" smtClean="0"/>
              <a:t>シンプルに考えるには：</a:t>
            </a:r>
            <a:r>
              <a:rPr lang="ja-JP" altLang="en-US" dirty="0" smtClean="0"/>
              <a:t/>
            </a:r>
            <a:br>
              <a:rPr lang="ja-JP" altLang="en-US" dirty="0" smtClean="0"/>
            </a:br>
            <a:endParaRPr kumimoji="1" lang="ja-JP" altLang="en-US" dirty="0"/>
          </a:p>
        </p:txBody>
      </p:sp>
      <p:sp>
        <p:nvSpPr>
          <p:cNvPr id="3" name="コンテンツ プレースホルダ 2"/>
          <p:cNvSpPr>
            <a:spLocks noGrp="1"/>
          </p:cNvSpPr>
          <p:nvPr>
            <p:ph idx="1"/>
          </p:nvPr>
        </p:nvSpPr>
        <p:spPr>
          <a:xfrm>
            <a:off x="457200" y="1357298"/>
            <a:ext cx="8229600" cy="4768865"/>
          </a:xfrm>
        </p:spPr>
        <p:txBody>
          <a:bodyPr>
            <a:noAutofit/>
          </a:bodyPr>
          <a:lstStyle/>
          <a:p>
            <a:r>
              <a:rPr lang="ja-JP" altLang="en-US" sz="2000" dirty="0" smtClean="0"/>
              <a:t>複雑な問題をどうやって解こうか</a:t>
            </a:r>
            <a:r>
              <a:rPr lang="en-US" altLang="ja-JP" sz="2000" dirty="0" smtClean="0"/>
              <a:t>?</a:t>
            </a:r>
            <a:r>
              <a:rPr lang="ja-JP" altLang="en-US" sz="2000" dirty="0" smtClean="0"/>
              <a:t/>
            </a:r>
            <a:br>
              <a:rPr lang="ja-JP" altLang="en-US" sz="2000" dirty="0" smtClean="0"/>
            </a:br>
            <a:r>
              <a:rPr lang="ja-JP" altLang="en-US" sz="2000" dirty="0" smtClean="0"/>
              <a:t>　→ もっと問題を単純にするにはどうすればよいか</a:t>
            </a:r>
            <a:r>
              <a:rPr lang="en-US" altLang="ja-JP" sz="2000" dirty="0" smtClean="0"/>
              <a:t>?</a:t>
            </a:r>
            <a:endParaRPr lang="ja-JP" altLang="en-US" sz="2000" dirty="0" smtClean="0"/>
          </a:p>
          <a:p>
            <a:r>
              <a:rPr lang="ja-JP" altLang="en-US" sz="2000" dirty="0" smtClean="0"/>
              <a:t>将来の複雑な問題にどうやって立ち向かっていくべきだろうか</a:t>
            </a:r>
            <a:r>
              <a:rPr lang="en-US" altLang="ja-JP" sz="2000" dirty="0" smtClean="0"/>
              <a:t>?</a:t>
            </a:r>
            <a:r>
              <a:rPr lang="ja-JP" altLang="en-US" sz="2000" dirty="0" smtClean="0"/>
              <a:t/>
            </a:r>
            <a:br>
              <a:rPr lang="ja-JP" altLang="en-US" sz="2000" dirty="0" smtClean="0"/>
            </a:br>
            <a:r>
              <a:rPr lang="ja-JP" altLang="en-US" sz="2000" dirty="0" smtClean="0"/>
              <a:t>　→ 今後どうやれば問題を複雑にしないで済むだろうか</a:t>
            </a:r>
            <a:r>
              <a:rPr lang="en-US" altLang="ja-JP" sz="2000" dirty="0" smtClean="0"/>
              <a:t>?</a:t>
            </a:r>
            <a:endParaRPr lang="ja-JP" altLang="en-US" sz="2000" dirty="0" smtClean="0"/>
          </a:p>
          <a:p>
            <a:r>
              <a:rPr lang="ja-JP" altLang="en-US" sz="2000" dirty="0" smtClean="0"/>
              <a:t>どうすればよいのだろうか</a:t>
            </a:r>
            <a:r>
              <a:rPr lang="en-US" altLang="ja-JP" sz="2000" dirty="0" smtClean="0"/>
              <a:t>?</a:t>
            </a:r>
            <a:r>
              <a:rPr lang="ja-JP" altLang="en-US" sz="2000" dirty="0" smtClean="0"/>
              <a:t/>
            </a:r>
            <a:br>
              <a:rPr lang="ja-JP" altLang="en-US" sz="2000" dirty="0" smtClean="0"/>
            </a:br>
            <a:r>
              <a:rPr lang="ja-JP" altLang="en-US" sz="2000" dirty="0" smtClean="0"/>
              <a:t>　→ 何をやろうか</a:t>
            </a:r>
            <a:r>
              <a:rPr lang="en-US" altLang="ja-JP" sz="2000" dirty="0" smtClean="0"/>
              <a:t>?</a:t>
            </a:r>
            <a:endParaRPr lang="ja-JP" altLang="en-US" sz="2000" dirty="0" smtClean="0"/>
          </a:p>
          <a:p>
            <a:r>
              <a:rPr lang="ja-JP" altLang="en-US" sz="2000" dirty="0" smtClean="0"/>
              <a:t>考え得る解決策をすべて列挙して、そのすべてをよく検討しよう</a:t>
            </a:r>
            <a:r>
              <a:rPr lang="en-US" altLang="ja-JP" sz="2000" dirty="0" smtClean="0"/>
              <a:t>!</a:t>
            </a:r>
            <a:r>
              <a:rPr lang="ja-JP" altLang="en-US" sz="2000" dirty="0" smtClean="0"/>
              <a:t/>
            </a:r>
            <a:br>
              <a:rPr lang="ja-JP" altLang="en-US" sz="2000" dirty="0" smtClean="0"/>
            </a:br>
            <a:r>
              <a:rPr lang="ja-JP" altLang="en-US" sz="2000" dirty="0" smtClean="0"/>
              <a:t>　→ 現在ある解決策を少しずつ実際に試してみよう。実践結果からのフィードバックによって次の手を調整しよう</a:t>
            </a:r>
            <a:r>
              <a:rPr lang="en-US" altLang="ja-JP" sz="2000" dirty="0" smtClean="0"/>
              <a:t>!</a:t>
            </a:r>
            <a:endParaRPr lang="ja-JP" altLang="en-US" sz="2000" dirty="0" smtClean="0"/>
          </a:p>
          <a:p>
            <a:r>
              <a:rPr lang="ja-JP" altLang="en-US" sz="2000" dirty="0" smtClean="0"/>
              <a:t>障害になるものをすべて列挙し、そのすべてについて対策を練ろう</a:t>
            </a:r>
            <a:r>
              <a:rPr lang="en-US" altLang="ja-JP" sz="2000" dirty="0" smtClean="0"/>
              <a:t>!</a:t>
            </a:r>
            <a:r>
              <a:rPr lang="ja-JP" altLang="en-US" sz="2000" dirty="0" smtClean="0"/>
              <a:t/>
            </a:r>
            <a:br>
              <a:rPr lang="ja-JP" altLang="en-US" sz="2000" dirty="0" smtClean="0"/>
            </a:br>
            <a:r>
              <a:rPr lang="ja-JP" altLang="en-US" sz="2000" dirty="0" smtClean="0"/>
              <a:t>　→ できない・やらない理由ばかり列挙せずに、まずはやり始めて、その結果からフィードバックを得よう</a:t>
            </a:r>
            <a:r>
              <a:rPr lang="en-US" altLang="ja-JP" sz="2000" dirty="0" smtClean="0"/>
              <a:t>!</a:t>
            </a:r>
            <a:endParaRPr lang="ja-JP" altLang="en-US" sz="2000"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60</a:t>
            </a:fld>
            <a:endParaRPr kumimoji="1" lang="ja-JP" altLang="en-US"/>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例題</a:t>
            </a:r>
            <a:r>
              <a:rPr lang="en-US" altLang="ja-JP" dirty="0" smtClean="0"/>
              <a:t>. </a:t>
            </a:r>
            <a:r>
              <a:rPr lang="ja-JP" altLang="en-US" dirty="0" smtClean="0"/>
              <a:t>日付チェック</a:t>
            </a:r>
            <a:endParaRPr kumimoji="1" lang="ja-JP" altLang="en-US" dirty="0"/>
          </a:p>
        </p:txBody>
      </p:sp>
      <p:sp>
        <p:nvSpPr>
          <p:cNvPr id="3" name="コンテンツ プレースホルダ 2"/>
          <p:cNvSpPr>
            <a:spLocks noGrp="1"/>
          </p:cNvSpPr>
          <p:nvPr>
            <p:ph idx="1"/>
          </p:nvPr>
        </p:nvSpPr>
        <p:spPr/>
        <p:txBody>
          <a:bodyPr>
            <a:normAutofit lnSpcReduction="10000"/>
          </a:bodyPr>
          <a:lstStyle/>
          <a:p>
            <a:r>
              <a:rPr lang="ja-JP" altLang="en-US" sz="4000" dirty="0" smtClean="0"/>
              <a:t>或る日付 </a:t>
            </a:r>
            <a:r>
              <a:rPr lang="en-US" altLang="ja-JP" sz="4000" dirty="0" smtClean="0"/>
              <a:t>(</a:t>
            </a:r>
            <a:r>
              <a:rPr lang="ja-JP" altLang="en-US" sz="4000" dirty="0" smtClean="0"/>
              <a:t>年・月・日</a:t>
            </a:r>
            <a:r>
              <a:rPr lang="en-US" altLang="ja-JP" sz="4000" dirty="0" smtClean="0"/>
              <a:t>)</a:t>
            </a:r>
            <a:r>
              <a:rPr lang="ja-JP" altLang="en-US" sz="4000" dirty="0" smtClean="0"/>
              <a:t> が、日付として正しいかどうかをチェック</a:t>
            </a:r>
            <a:endParaRPr lang="en-US" altLang="ja-JP" sz="4000" dirty="0" smtClean="0"/>
          </a:p>
          <a:p>
            <a:pPr lvl="1"/>
            <a:r>
              <a:rPr lang="ja-JP" altLang="en-US" sz="3600" dirty="0" smtClean="0"/>
              <a:t>○ </a:t>
            </a:r>
            <a:r>
              <a:rPr lang="en-US" altLang="ja-JP" sz="3600" dirty="0" smtClean="0"/>
              <a:t>2007/02/14</a:t>
            </a:r>
          </a:p>
          <a:p>
            <a:pPr lvl="1"/>
            <a:r>
              <a:rPr lang="en-US" altLang="ja-JP" sz="3600" dirty="0" smtClean="0"/>
              <a:t>× 2007/13/32</a:t>
            </a:r>
          </a:p>
          <a:p>
            <a:pPr lvl="1"/>
            <a:r>
              <a:rPr lang="en-US" altLang="ja-JP" sz="3600" dirty="0" smtClean="0"/>
              <a:t>×</a:t>
            </a:r>
            <a:r>
              <a:rPr lang="ja-JP" altLang="en-US" sz="3600" dirty="0" smtClean="0"/>
              <a:t> </a:t>
            </a:r>
            <a:r>
              <a:rPr lang="en-US" altLang="ja-JP" sz="3600" dirty="0" smtClean="0"/>
              <a:t>2007/02/29</a:t>
            </a:r>
          </a:p>
          <a:p>
            <a:pPr lvl="1"/>
            <a:r>
              <a:rPr lang="en-US" altLang="ja-JP" sz="3600" dirty="0" smtClean="0"/>
              <a:t>× 2100/02/29</a:t>
            </a:r>
          </a:p>
          <a:p>
            <a:pPr lvl="1"/>
            <a:r>
              <a:rPr lang="ja-JP" altLang="en-US" sz="3600" dirty="0" smtClean="0"/>
              <a:t>○ </a:t>
            </a:r>
            <a:r>
              <a:rPr lang="en-US" altLang="ja-JP" sz="3600" dirty="0" smtClean="0"/>
              <a:t>2000/02/29</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61</a:t>
            </a:fld>
            <a:endParaRPr kumimoji="1" lang="ja-JP" altLang="en-US"/>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28596" y="0"/>
            <a:ext cx="8229600" cy="785818"/>
          </a:xfrm>
        </p:spPr>
        <p:txBody>
          <a:bodyPr/>
          <a:lstStyle/>
          <a:p>
            <a:r>
              <a:rPr kumimoji="1" lang="en-US" altLang="ja-JP" dirty="0" smtClean="0"/>
              <a:t>C#</a:t>
            </a:r>
            <a:endParaRPr kumimoji="1" lang="ja-JP" altLang="en-US" dirty="0"/>
          </a:p>
        </p:txBody>
      </p:sp>
      <p:sp>
        <p:nvSpPr>
          <p:cNvPr id="3" name="コンテンツ プレースホルダ 2"/>
          <p:cNvSpPr>
            <a:spLocks noGrp="1"/>
          </p:cNvSpPr>
          <p:nvPr>
            <p:ph idx="1"/>
          </p:nvPr>
        </p:nvSpPr>
        <p:spPr>
          <a:xfrm>
            <a:off x="285720" y="785794"/>
            <a:ext cx="4186238" cy="3143272"/>
          </a:xfrm>
        </p:spPr>
        <p:style>
          <a:lnRef idx="2">
            <a:schemeClr val="accent2"/>
          </a:lnRef>
          <a:fillRef idx="1">
            <a:schemeClr val="lt1"/>
          </a:fillRef>
          <a:effectRef idx="0">
            <a:schemeClr val="accent2"/>
          </a:effectRef>
          <a:fontRef idx="minor">
            <a:schemeClr val="dk1"/>
          </a:fontRef>
        </p:style>
        <p:txBody>
          <a:bodyPr>
            <a:noAutofit/>
          </a:bodyPr>
          <a:lstStyle/>
          <a:p>
            <a:pPr>
              <a:buNone/>
            </a:pPr>
            <a:r>
              <a:rPr lang="en-US" altLang="ja-JP" sz="1800" dirty="0" smtClean="0">
                <a:latin typeface="ＭＳゴシック,Bold"/>
              </a:rPr>
              <a:t>class Figure // </a:t>
            </a:r>
            <a:r>
              <a:rPr lang="ja-JP" altLang="en-US" sz="1800" dirty="0" smtClean="0">
                <a:latin typeface="ＭＳゴシック,Bold"/>
              </a:rPr>
              <a:t>クラス</a:t>
            </a:r>
            <a:endParaRPr lang="en-US" altLang="ja-JP" sz="1800" dirty="0" smtClean="0">
              <a:latin typeface="ＭＳゴシック,Bold"/>
            </a:endParaRPr>
          </a:p>
          <a:p>
            <a:pPr>
              <a:buNone/>
            </a:pPr>
            <a:r>
              <a:rPr lang="en-US" altLang="ja-JP" sz="1800" dirty="0" smtClean="0">
                <a:latin typeface="ＭＳゴシック,Bold"/>
              </a:rPr>
              <a:t>{</a:t>
            </a:r>
          </a:p>
          <a:p>
            <a:pPr>
              <a:buNone/>
            </a:pPr>
            <a:r>
              <a:rPr lang="ja-JP" altLang="en-US" sz="1800" dirty="0" smtClean="0">
                <a:latin typeface="ＭＳゴシック,Bold"/>
              </a:rPr>
              <a:t>    </a:t>
            </a:r>
            <a:r>
              <a:rPr lang="en-US" altLang="ja-JP" sz="1800" dirty="0" err="1" smtClean="0">
                <a:latin typeface="ＭＳゴシック,Bold"/>
              </a:rPr>
              <a:t>int</a:t>
            </a:r>
            <a:r>
              <a:rPr lang="en-US" altLang="ja-JP" sz="1800" dirty="0" smtClean="0">
                <a:latin typeface="ＭＳゴシック,Bold"/>
              </a:rPr>
              <a:t> data = 0; // </a:t>
            </a:r>
            <a:r>
              <a:rPr lang="ja-JP" altLang="en-US" sz="1800" dirty="0" smtClean="0">
                <a:latin typeface="ＭＳゴシック,Bold"/>
              </a:rPr>
              <a:t>フィールド</a:t>
            </a:r>
            <a:endParaRPr lang="en-US" altLang="ja-JP" sz="1800" dirty="0" smtClean="0">
              <a:latin typeface="ＭＳゴシック,Bold"/>
            </a:endParaRPr>
          </a:p>
          <a:p>
            <a:pPr>
              <a:buNone/>
            </a:pPr>
            <a:endParaRPr lang="en-US" altLang="ja-JP" sz="1800" dirty="0" smtClean="0">
              <a:latin typeface="ＭＳゴシック,Bold"/>
            </a:endParaRPr>
          </a:p>
          <a:p>
            <a:pPr>
              <a:buNone/>
            </a:pPr>
            <a:r>
              <a:rPr lang="en-US" altLang="ja-JP" sz="1800" dirty="0" smtClean="0">
                <a:latin typeface="ＭＳゴシック,Bold"/>
              </a:rPr>
              <a:t>    public void Draw()</a:t>
            </a:r>
            <a:r>
              <a:rPr lang="ja-JP" altLang="en-US" sz="1800" dirty="0" smtClean="0">
                <a:latin typeface="ＭＳゴシック,Bold"/>
              </a:rPr>
              <a:t> </a:t>
            </a:r>
            <a:r>
              <a:rPr lang="en-US" altLang="ja-JP" sz="1800" dirty="0" smtClean="0">
                <a:latin typeface="ＭＳゴシック,Bold"/>
              </a:rPr>
              <a:t>// </a:t>
            </a:r>
            <a:r>
              <a:rPr lang="ja-JP" altLang="en-US" sz="1800" dirty="0" smtClean="0">
                <a:latin typeface="ＭＳゴシック,Bold"/>
              </a:rPr>
              <a:t>メソッド</a:t>
            </a:r>
            <a:endParaRPr lang="en-US" altLang="ja-JP" sz="1800" dirty="0" smtClean="0">
              <a:latin typeface="ＭＳゴシック,Bold"/>
            </a:endParaRPr>
          </a:p>
          <a:p>
            <a:pPr>
              <a:buNone/>
            </a:pPr>
            <a:r>
              <a:rPr lang="en-US" altLang="ja-JP" sz="1800" dirty="0" smtClean="0">
                <a:latin typeface="ＭＳゴシック,Bold"/>
              </a:rPr>
              <a:t>    {</a:t>
            </a:r>
          </a:p>
          <a:p>
            <a:pPr>
              <a:buNone/>
            </a:pPr>
            <a:r>
              <a:rPr lang="en-US" altLang="ja-JP" sz="1800" dirty="0" smtClean="0">
                <a:latin typeface="ＭＳゴシック,Bold"/>
              </a:rPr>
              <a:t>        // </a:t>
            </a:r>
            <a:r>
              <a:rPr lang="ja-JP" altLang="en-US" sz="1800" dirty="0" smtClean="0">
                <a:latin typeface="ＭＳゴシック,Bold"/>
              </a:rPr>
              <a:t>描画処理</a:t>
            </a:r>
            <a:endParaRPr lang="en-US" altLang="ja-JP" sz="1800" dirty="0" smtClean="0">
              <a:latin typeface="ＭＳゴシック,Bold"/>
            </a:endParaRPr>
          </a:p>
          <a:p>
            <a:pPr>
              <a:buNone/>
            </a:pPr>
            <a:r>
              <a:rPr lang="en-US" altLang="ja-JP" sz="1800" dirty="0" smtClean="0">
                <a:latin typeface="ＭＳゴシック,Bold"/>
              </a:rPr>
              <a:t>    }</a:t>
            </a:r>
          </a:p>
          <a:p>
            <a:pPr>
              <a:buNone/>
            </a:pPr>
            <a:r>
              <a:rPr lang="en-US" altLang="ja-JP" sz="1800" dirty="0" smtClean="0">
                <a:latin typeface="ＭＳゴシック,Bold"/>
              </a:rPr>
              <a:t>}</a:t>
            </a:r>
            <a:endParaRPr kumimoji="1" lang="ja-JP" altLang="en-US" sz="1800" dirty="0">
              <a:latin typeface="ＭＳゴシック,Bold"/>
            </a:endParaRPr>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62</a:t>
            </a:fld>
            <a:endParaRPr kumimoji="1" lang="ja-JP" altLang="en-US"/>
          </a:p>
        </p:txBody>
      </p:sp>
      <p:sp>
        <p:nvSpPr>
          <p:cNvPr id="6" name="コンテンツ プレースホルダ 2"/>
          <p:cNvSpPr txBox="1">
            <a:spLocks/>
          </p:cNvSpPr>
          <p:nvPr/>
        </p:nvSpPr>
        <p:spPr>
          <a:xfrm>
            <a:off x="2886092" y="3357562"/>
            <a:ext cx="5972188" cy="3071834"/>
          </a:xfrm>
          <a:prstGeom prst="rect">
            <a:avLst/>
          </a:prstGeom>
        </p:spPr>
        <p:style>
          <a:lnRef idx="2">
            <a:schemeClr val="accent4"/>
          </a:lnRef>
          <a:fillRef idx="1">
            <a:schemeClr val="lt1"/>
          </a:fillRef>
          <a:effectRef idx="0">
            <a:schemeClr val="accent4"/>
          </a:effectRef>
          <a:fontRef idx="minor">
            <a:schemeClr val="dk1"/>
          </a:fontRef>
        </p:style>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class </a:t>
            </a:r>
            <a:r>
              <a:rPr kumimoji="1" lang="en-US" altLang="ja-JP" sz="1800" b="0" i="0" u="none" strike="noStrike" kern="1200" cap="none" spc="0" normalizeH="0" baseline="0" noProof="0" dirty="0" err="1" smtClean="0">
                <a:ln>
                  <a:noFill/>
                </a:ln>
                <a:solidFill>
                  <a:schemeClr val="tx1"/>
                </a:solidFill>
                <a:effectLst/>
                <a:uLnTx/>
                <a:uFillTx/>
                <a:latin typeface="ＭＳゴシック,Bold"/>
                <a:ea typeface="+mn-ea"/>
                <a:cs typeface="+mn-cs"/>
              </a:rPr>
              <a:t>DrawToolProgram</a:t>
            </a:r>
            <a:endPar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static void Main() // </a:t>
            </a: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メイン メソッド</a:t>
            </a:r>
            <a:endPar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 </a:t>
            </a: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クラスのインスタンス </a:t>
            </a: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a:t>
            </a: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＝オブジェクト</a:t>
            </a: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a:t>
            </a: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 の生成</a:t>
            </a:r>
            <a:endPar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        </a:t>
            </a: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Figure </a:t>
            </a:r>
            <a:r>
              <a:rPr kumimoji="1" lang="en-US" altLang="ja-JP" sz="1800" b="0" i="0" u="none" strike="noStrike" kern="1200" cap="none" spc="0" normalizeH="0" baseline="0" noProof="0" dirty="0" err="1" smtClean="0">
                <a:ln>
                  <a:noFill/>
                </a:ln>
                <a:solidFill>
                  <a:schemeClr val="tx1"/>
                </a:solidFill>
                <a:effectLst/>
                <a:uLnTx/>
                <a:uFillTx/>
                <a:latin typeface="ＭＳゴシック,Bold"/>
                <a:ea typeface="+mn-ea"/>
                <a:cs typeface="+mn-cs"/>
              </a:rPr>
              <a:t>aFigure</a:t>
            </a: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 new Figure();</a:t>
            </a:r>
            <a:r>
              <a:rPr kumimoji="1" lang="ja-JP" altLang="en-US" sz="1800" b="0" i="0" u="none" strike="noStrike" kern="1200" cap="none" spc="0" normalizeH="0" baseline="0" noProof="0" dirty="0" smtClean="0">
                <a:ln>
                  <a:noFill/>
                </a:ln>
                <a:solidFill>
                  <a:schemeClr val="tx1"/>
                </a:solidFill>
                <a:effectLst/>
                <a:uLnTx/>
                <a:uFillTx/>
                <a:latin typeface="ＭＳゴシック,Bold"/>
                <a:ea typeface="+mn-ea"/>
                <a:cs typeface="+mn-cs"/>
              </a:rPr>
              <a:t>   </a:t>
            </a:r>
            <a:endPar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a:t>
            </a:r>
            <a:r>
              <a:rPr kumimoji="1" lang="en-US" altLang="ja-JP" sz="1800" b="0" i="0" u="none" strike="noStrike" kern="1200" cap="none" spc="0" normalizeH="0" baseline="0" noProof="0" dirty="0" err="1" smtClean="0">
                <a:ln>
                  <a:noFill/>
                </a:ln>
                <a:solidFill>
                  <a:schemeClr val="tx1"/>
                </a:solidFill>
                <a:effectLst/>
                <a:uLnTx/>
                <a:uFillTx/>
                <a:latin typeface="ＭＳゴシック,Bold"/>
                <a:ea typeface="+mn-ea"/>
                <a:cs typeface="+mn-cs"/>
              </a:rPr>
              <a:t>aFigure.Draw</a:t>
            </a: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1" lang="en-US" altLang="ja-JP" sz="1800" b="0" i="0" u="none" strike="noStrike" kern="1200" cap="none" spc="0" normalizeH="0" baseline="0" noProof="0" dirty="0" smtClean="0">
                <a:ln>
                  <a:noFill/>
                </a:ln>
                <a:solidFill>
                  <a:schemeClr val="tx1"/>
                </a:solidFill>
                <a:effectLst/>
                <a:uLnTx/>
                <a:uFillTx/>
                <a:latin typeface="ＭＳゴシック,Bold"/>
                <a:ea typeface="+mn-ea"/>
                <a:cs typeface="+mn-cs"/>
              </a:rPr>
              <a:t>}</a:t>
            </a:r>
            <a:endParaRPr kumimoji="1" lang="ja-JP" altLang="en-US" sz="1800" b="0" i="0" u="none" strike="noStrike" kern="1200" cap="none" spc="0" normalizeH="0" baseline="0" noProof="0" dirty="0">
              <a:ln>
                <a:noFill/>
              </a:ln>
              <a:solidFill>
                <a:schemeClr val="tx1"/>
              </a:solidFill>
              <a:effectLst/>
              <a:uLnTx/>
              <a:uFillTx/>
              <a:latin typeface="ＭＳゴシック,Bold"/>
              <a:ea typeface="+mn-ea"/>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dirty="0"/>
          </a:p>
        </p:txBody>
      </p:sp>
      <p:sp>
        <p:nvSpPr>
          <p:cNvPr id="8" name="スライド番号プレースホルダ 5"/>
          <p:cNvSpPr>
            <a:spLocks noGrp="1"/>
          </p:cNvSpPr>
          <p:nvPr>
            <p:ph type="sldNum" sz="quarter" idx="12"/>
          </p:nvPr>
        </p:nvSpPr>
        <p:spPr/>
        <p:txBody>
          <a:bodyPr/>
          <a:lstStyle/>
          <a:p>
            <a:fld id="{E28E0CA1-3EDB-4654-B662-7A083AF12828}" type="slidenum">
              <a:rPr lang="ja-JP" altLang="en-US"/>
              <a:pPr/>
              <a:t>63</a:t>
            </a:fld>
            <a:endParaRPr lang="ja-JP" altLang="en-US"/>
          </a:p>
        </p:txBody>
      </p:sp>
      <p:sp>
        <p:nvSpPr>
          <p:cNvPr id="293890" name="Rectangle 2"/>
          <p:cNvSpPr>
            <a:spLocks noGrp="1" noChangeArrowheads="1"/>
          </p:cNvSpPr>
          <p:nvPr>
            <p:ph type="title"/>
          </p:nvPr>
        </p:nvSpPr>
        <p:spPr/>
        <p:txBody>
          <a:bodyPr/>
          <a:lstStyle/>
          <a:p>
            <a:r>
              <a:rPr lang="en-US" altLang="ja-JP" dirty="0"/>
              <a:t>C# </a:t>
            </a:r>
            <a:r>
              <a:rPr lang="ja-JP" altLang="en-US" dirty="0"/>
              <a:t>補足 (</a:t>
            </a:r>
            <a:r>
              <a:rPr lang="en-US" altLang="ja-JP" dirty="0"/>
              <a:t>C++ </a:t>
            </a:r>
            <a:r>
              <a:rPr lang="ja-JP" altLang="en-US" dirty="0"/>
              <a:t>との相違)</a:t>
            </a:r>
          </a:p>
        </p:txBody>
      </p:sp>
      <p:sp>
        <p:nvSpPr>
          <p:cNvPr id="293894" name="Rectangle 6"/>
          <p:cNvSpPr>
            <a:spLocks noChangeArrowheads="1"/>
          </p:cNvSpPr>
          <p:nvPr/>
        </p:nvSpPr>
        <p:spPr bwMode="auto">
          <a:xfrm>
            <a:off x="685800" y="2209800"/>
            <a:ext cx="7772400" cy="4114800"/>
          </a:xfrm>
          <a:prstGeom prst="rect">
            <a:avLst/>
          </a:prstGeom>
          <a:noFill/>
          <a:ln w="9525">
            <a:noFill/>
            <a:miter lim="800000"/>
            <a:headEnd/>
            <a:tailEnd/>
          </a:ln>
          <a:effectLst/>
        </p:spPr>
        <p:txBody>
          <a:bodyPr/>
          <a:lstStyle/>
          <a:p>
            <a:pPr marL="342900" indent="-342900">
              <a:spcBef>
                <a:spcPct val="20000"/>
              </a:spcBef>
              <a:buClr>
                <a:schemeClr val="folHlink"/>
              </a:buClr>
              <a:buSzPct val="60000"/>
              <a:buFont typeface="Wingdings" pitchFamily="2" charset="2"/>
              <a:buChar char="n"/>
            </a:pPr>
            <a:endParaRPr lang="ja-JP" altLang="en-US" sz="3200"/>
          </a:p>
        </p:txBody>
      </p:sp>
      <p:sp>
        <p:nvSpPr>
          <p:cNvPr id="293895" name="Rectangle 7"/>
          <p:cNvSpPr>
            <a:spLocks noGrp="1" noChangeArrowheads="1"/>
          </p:cNvSpPr>
          <p:nvPr>
            <p:ph type="body" idx="1"/>
          </p:nvPr>
        </p:nvSpPr>
        <p:spPr>
          <a:xfrm>
            <a:off x="228600" y="1981200"/>
            <a:ext cx="4114800" cy="4305320"/>
          </a:xfrm>
        </p:spPr>
        <p:style>
          <a:lnRef idx="2">
            <a:schemeClr val="accent3"/>
          </a:lnRef>
          <a:fillRef idx="1">
            <a:schemeClr val="lt1"/>
          </a:fillRef>
          <a:effectRef idx="0">
            <a:schemeClr val="accent3"/>
          </a:effectRef>
          <a:fontRef idx="minor">
            <a:schemeClr val="dk1"/>
          </a:fontRef>
        </p:style>
        <p:txBody>
          <a:bodyPr>
            <a:normAutofit lnSpcReduction="10000"/>
          </a:bodyPr>
          <a:lstStyle/>
          <a:p>
            <a:pPr>
              <a:lnSpc>
                <a:spcPct val="90000"/>
              </a:lnSpc>
            </a:pPr>
            <a:r>
              <a:rPr lang="en-US" altLang="ja-JP" sz="2800" dirty="0"/>
              <a:t>C# </a:t>
            </a:r>
            <a:r>
              <a:rPr lang="ja-JP" altLang="en-US" sz="2800" dirty="0"/>
              <a:t>のプロパティ</a:t>
            </a:r>
          </a:p>
          <a:p>
            <a:pPr>
              <a:lnSpc>
                <a:spcPct val="90000"/>
              </a:lnSpc>
              <a:buFont typeface="Wingdings" pitchFamily="2" charset="2"/>
              <a:buNone/>
            </a:pPr>
            <a:r>
              <a:rPr lang="en-US" altLang="ja-JP" sz="1100" b="1" dirty="0">
                <a:latin typeface="ＭＳ ゴシック" pitchFamily="49" charset="-128"/>
                <a:ea typeface="ＭＳ ゴシック" pitchFamily="49" charset="-128"/>
              </a:rPr>
              <a:t>class Movie</a:t>
            </a:r>
          </a:p>
          <a:p>
            <a:pPr>
              <a:lnSpc>
                <a:spcPct val="90000"/>
              </a:lnSpc>
              <a:buFont typeface="Wingdings" pitchFamily="2" charset="2"/>
              <a:buNone/>
            </a:pPr>
            <a:r>
              <a:rPr lang="en-US" altLang="ja-JP" sz="1100" b="1" dirty="0">
                <a:latin typeface="ＭＳ ゴシック" pitchFamily="49" charset="-128"/>
                <a:ea typeface="ＭＳ ゴシック" pitchFamily="49" charset="-128"/>
              </a:rPr>
              <a:t>{</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private string title;</a:t>
            </a:r>
          </a:p>
          <a:p>
            <a:pPr>
              <a:lnSpc>
                <a:spcPct val="90000"/>
              </a:lnSpc>
              <a:buFont typeface="Wingdings" pitchFamily="2" charset="2"/>
              <a:buNone/>
            </a:pPr>
            <a:endParaRPr lang="en-US" altLang="ja-JP" sz="1100" b="1" dirty="0">
              <a:latin typeface="ＭＳ ゴシック" pitchFamily="49" charset="-128"/>
              <a:ea typeface="ＭＳ ゴシック" pitchFamily="49" charset="-128"/>
            </a:endParaRPr>
          </a:p>
          <a:p>
            <a:pPr>
              <a:lnSpc>
                <a:spcPct val="90000"/>
              </a:lnSpc>
              <a:buFont typeface="Wingdings" pitchFamily="2" charset="2"/>
              <a:buNone/>
            </a:pPr>
            <a:r>
              <a:rPr lang="en-US" altLang="ja-JP" sz="1100" b="1" dirty="0">
                <a:latin typeface="ＭＳ ゴシック" pitchFamily="49" charset="-128"/>
                <a:ea typeface="ＭＳ ゴシック" pitchFamily="49" charset="-128"/>
              </a:rPr>
              <a:t>    // </a:t>
            </a:r>
            <a:r>
              <a:rPr lang="ja-JP" altLang="en-US" sz="1100" b="1" dirty="0">
                <a:latin typeface="ＭＳ ゴシック" pitchFamily="49" charset="-128"/>
                <a:ea typeface="ＭＳ ゴシック" pitchFamily="49" charset="-128"/>
              </a:rPr>
              <a:t>プロパティ (</a:t>
            </a:r>
            <a:r>
              <a:rPr lang="en-US" altLang="ja-JP" sz="1100" b="1" dirty="0">
                <a:latin typeface="ＭＳ ゴシック" pitchFamily="49" charset="-128"/>
                <a:ea typeface="ＭＳ ゴシック" pitchFamily="49" charset="-128"/>
              </a:rPr>
              <a:t>getter </a:t>
            </a:r>
            <a:r>
              <a:rPr lang="ja-JP" altLang="en-US" sz="1100" b="1" dirty="0">
                <a:latin typeface="ＭＳ ゴシック" pitchFamily="49" charset="-128"/>
                <a:ea typeface="ＭＳ ゴシック" pitchFamily="49" charset="-128"/>
              </a:rPr>
              <a:t>及び </a:t>
            </a:r>
            <a:r>
              <a:rPr lang="en-US" altLang="ja-JP" sz="1100" b="1" dirty="0">
                <a:latin typeface="ＭＳ ゴシック" pitchFamily="49" charset="-128"/>
                <a:ea typeface="ＭＳ ゴシック" pitchFamily="49" charset="-128"/>
              </a:rPr>
              <a:t>setter)</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public string Title</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get { return title;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set { title = value;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a:t>
            </a:r>
          </a:p>
          <a:p>
            <a:pPr>
              <a:lnSpc>
                <a:spcPct val="90000"/>
              </a:lnSpc>
              <a:buFont typeface="Wingdings" pitchFamily="2" charset="2"/>
              <a:buNone/>
            </a:pPr>
            <a:endParaRPr lang="en-US" altLang="ja-JP" sz="1100" b="1" dirty="0">
              <a:latin typeface="ＭＳ ゴシック" pitchFamily="49" charset="-128"/>
              <a:ea typeface="ＭＳ ゴシック" pitchFamily="49" charset="-128"/>
            </a:endParaRPr>
          </a:p>
          <a:p>
            <a:pPr>
              <a:lnSpc>
                <a:spcPct val="90000"/>
              </a:lnSpc>
              <a:buFont typeface="Wingdings" pitchFamily="2" charset="2"/>
              <a:buNone/>
            </a:pPr>
            <a:r>
              <a:rPr lang="en-US" altLang="ja-JP" sz="1100" b="1" dirty="0">
                <a:latin typeface="ＭＳ ゴシック" pitchFamily="49" charset="-128"/>
                <a:ea typeface="ＭＳ ゴシック" pitchFamily="49" charset="-128"/>
              </a:rPr>
              <a:t>class </a:t>
            </a:r>
            <a:r>
              <a:rPr lang="en-US" altLang="ja-JP" sz="1100" b="1" dirty="0" err="1">
                <a:latin typeface="ＭＳ ゴシック" pitchFamily="49" charset="-128"/>
                <a:ea typeface="ＭＳ ゴシック" pitchFamily="49" charset="-128"/>
              </a:rPr>
              <a:t>MainClass</a:t>
            </a:r>
            <a:endParaRPr lang="en-US" altLang="ja-JP" sz="1100" b="1" dirty="0">
              <a:latin typeface="ＭＳ ゴシック" pitchFamily="49" charset="-128"/>
              <a:ea typeface="ＭＳ ゴシック" pitchFamily="49" charset="-128"/>
            </a:endParaRPr>
          </a:p>
          <a:p>
            <a:pPr>
              <a:lnSpc>
                <a:spcPct val="90000"/>
              </a:lnSpc>
              <a:buFont typeface="Wingdings" pitchFamily="2" charset="2"/>
              <a:buNone/>
            </a:pPr>
            <a:r>
              <a:rPr lang="en-US" altLang="ja-JP" sz="1100" b="1" dirty="0">
                <a:latin typeface="ＭＳ ゴシック" pitchFamily="49" charset="-128"/>
                <a:ea typeface="ＭＳ ゴシック" pitchFamily="49" charset="-128"/>
              </a:rPr>
              <a:t>{</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static void Main(string[] </a:t>
            </a:r>
            <a:r>
              <a:rPr lang="en-US" altLang="ja-JP" sz="1100" b="1" dirty="0" err="1">
                <a:latin typeface="ＭＳ ゴシック" pitchFamily="49" charset="-128"/>
                <a:ea typeface="ＭＳ ゴシック" pitchFamily="49" charset="-128"/>
              </a:rPr>
              <a:t>args</a:t>
            </a:r>
            <a:r>
              <a:rPr lang="en-US" altLang="ja-JP" sz="1100" b="1" dirty="0">
                <a:latin typeface="ＭＳ ゴシック" pitchFamily="49" charset="-128"/>
                <a:ea typeface="ＭＳ ゴシック" pitchFamily="49" charset="-128"/>
              </a:rPr>
              <a:t>)</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Movie </a:t>
            </a:r>
            <a:r>
              <a:rPr lang="en-US" altLang="ja-JP" sz="1100" b="1" dirty="0" err="1">
                <a:latin typeface="ＭＳ ゴシック" pitchFamily="49" charset="-128"/>
                <a:ea typeface="ＭＳ ゴシック" pitchFamily="49" charset="-128"/>
              </a:rPr>
              <a:t>movie</a:t>
            </a:r>
            <a:r>
              <a:rPr lang="en-US" altLang="ja-JP" sz="1100" b="1" dirty="0">
                <a:latin typeface="ＭＳ ゴシック" pitchFamily="49" charset="-128"/>
                <a:ea typeface="ＭＳ ゴシック" pitchFamily="49" charset="-128"/>
              </a:rPr>
              <a:t>  = new Movie();</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a:t>
            </a:r>
            <a:r>
              <a:rPr lang="en-US" altLang="ja-JP" sz="1100" b="1" dirty="0" err="1">
                <a:latin typeface="ＭＳ ゴシック" pitchFamily="49" charset="-128"/>
                <a:ea typeface="ＭＳ ゴシック" pitchFamily="49" charset="-128"/>
              </a:rPr>
              <a:t>movie.Title</a:t>
            </a:r>
            <a:r>
              <a:rPr lang="en-US" altLang="ja-JP" sz="1100" b="1" dirty="0">
                <a:latin typeface="ＭＳ ゴシック" pitchFamily="49" charset="-128"/>
                <a:ea typeface="ＭＳ ゴシック" pitchFamily="49" charset="-128"/>
              </a:rPr>
              <a:t>  = "</a:t>
            </a:r>
            <a:r>
              <a:rPr lang="ja-JP" altLang="en-US" sz="1100" b="1" dirty="0">
                <a:latin typeface="ＭＳ ゴシック" pitchFamily="49" charset="-128"/>
                <a:ea typeface="ＭＳ ゴシック" pitchFamily="49" charset="-128"/>
              </a:rPr>
              <a:t>マトリックス レボリューションズ";</a:t>
            </a:r>
          </a:p>
          <a:p>
            <a:pPr>
              <a:lnSpc>
                <a:spcPct val="90000"/>
              </a:lnSpc>
              <a:buFont typeface="Wingdings" pitchFamily="2" charset="2"/>
              <a:buNone/>
            </a:pPr>
            <a:r>
              <a:rPr lang="ja-JP" altLang="en-US" sz="1100" b="1" dirty="0">
                <a:latin typeface="ＭＳ ゴシック" pitchFamily="49" charset="-128"/>
                <a:ea typeface="ＭＳ ゴシック" pitchFamily="49" charset="-128"/>
              </a:rPr>
              <a:t>        </a:t>
            </a:r>
            <a:r>
              <a:rPr lang="en-US" altLang="ja-JP" sz="1100" b="1" dirty="0">
                <a:latin typeface="ＭＳ ゴシック" pitchFamily="49" charset="-128"/>
                <a:ea typeface="ＭＳ ゴシック" pitchFamily="49" charset="-128"/>
              </a:rPr>
              <a:t>string title = </a:t>
            </a:r>
            <a:r>
              <a:rPr lang="en-US" altLang="ja-JP" sz="1100" b="1" dirty="0" err="1">
                <a:latin typeface="ＭＳ ゴシック" pitchFamily="49" charset="-128"/>
                <a:ea typeface="ＭＳ ゴシック" pitchFamily="49" charset="-128"/>
              </a:rPr>
              <a:t>movie.Title</a:t>
            </a:r>
            <a:r>
              <a:rPr lang="en-US" altLang="ja-JP" sz="1100" b="1" dirty="0">
                <a:latin typeface="ＭＳ ゴシック" pitchFamily="49" charset="-128"/>
                <a:ea typeface="ＭＳ ゴシック" pitchFamily="49" charset="-128"/>
              </a:rPr>
              <a:t>;</a:t>
            </a:r>
          </a:p>
          <a:p>
            <a:pPr>
              <a:lnSpc>
                <a:spcPct val="90000"/>
              </a:lnSpc>
              <a:buFont typeface="Wingdings" pitchFamily="2" charset="2"/>
              <a:buNone/>
            </a:pPr>
            <a:r>
              <a:rPr lang="en-US" altLang="ja-JP" sz="1100" b="1" dirty="0">
                <a:latin typeface="ＭＳ ゴシック" pitchFamily="49" charset="-128"/>
                <a:ea typeface="ＭＳ ゴシック" pitchFamily="49" charset="-128"/>
              </a:rPr>
              <a:t>    }</a:t>
            </a:r>
          </a:p>
          <a:p>
            <a:pPr>
              <a:lnSpc>
                <a:spcPct val="90000"/>
              </a:lnSpc>
              <a:buFont typeface="Wingdings" pitchFamily="2" charset="2"/>
              <a:buNone/>
            </a:pPr>
            <a:r>
              <a:rPr lang="en-US" altLang="ja-JP" sz="1100" b="1" dirty="0">
                <a:latin typeface="ＭＳ ゴシック" pitchFamily="49" charset="-128"/>
                <a:ea typeface="ＭＳ ゴシック" pitchFamily="49" charset="-128"/>
              </a:rPr>
              <a:t>}</a:t>
            </a:r>
          </a:p>
        </p:txBody>
      </p:sp>
      <p:sp>
        <p:nvSpPr>
          <p:cNvPr id="293896" name="Rectangle 8"/>
          <p:cNvSpPr>
            <a:spLocks noChangeArrowheads="1"/>
          </p:cNvSpPr>
          <p:nvPr/>
        </p:nvSpPr>
        <p:spPr bwMode="auto">
          <a:xfrm>
            <a:off x="4800600" y="1981200"/>
            <a:ext cx="4114800" cy="4448196"/>
          </a:xfrm>
          <a:prstGeom prst="rect">
            <a:avLst/>
          </a:prstGeom>
          <a:ln>
            <a:headEnd/>
            <a:tailEnd/>
          </a:ln>
        </p:spPr>
        <p:style>
          <a:lnRef idx="2">
            <a:schemeClr val="accent5"/>
          </a:lnRef>
          <a:fillRef idx="1">
            <a:schemeClr val="lt1"/>
          </a:fillRef>
          <a:effectRef idx="0">
            <a:schemeClr val="accent5"/>
          </a:effectRef>
          <a:fontRef idx="minor">
            <a:schemeClr val="dk1"/>
          </a:fontRef>
        </p:style>
        <p:txBody>
          <a:bodyPr/>
          <a:lstStyle/>
          <a:p>
            <a:pPr marL="342900" indent="-342900">
              <a:lnSpc>
                <a:spcPct val="90000"/>
              </a:lnSpc>
              <a:spcBef>
                <a:spcPct val="20000"/>
              </a:spcBef>
              <a:buClr>
                <a:schemeClr val="folHlink"/>
              </a:buClr>
              <a:buSzPct val="60000"/>
              <a:buFont typeface="Wingdings" pitchFamily="2" charset="2"/>
              <a:buChar char="n"/>
            </a:pPr>
            <a:r>
              <a:rPr lang="en-US" altLang="ja-JP" sz="2800" dirty="0"/>
              <a:t>C++ </a:t>
            </a:r>
            <a:r>
              <a:rPr lang="ja-JP" altLang="en-US" sz="2800" dirty="0"/>
              <a:t>の場合</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class Movie</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private:</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std::string title;</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public:</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 getter</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std::string </a:t>
            </a:r>
            <a:r>
              <a:rPr lang="en-US" altLang="ja-JP" sz="1100" b="1" dirty="0" err="1">
                <a:latin typeface="ＭＳ ゴシック" pitchFamily="49" charset="-128"/>
                <a:ea typeface="ＭＳ ゴシック" pitchFamily="49" charset="-128"/>
              </a:rPr>
              <a:t>GetTitle</a:t>
            </a:r>
            <a:r>
              <a:rPr lang="en-US" altLang="ja-JP" sz="1100" b="1" dirty="0">
                <a:latin typeface="ＭＳ ゴシック" pitchFamily="49" charset="-128"/>
                <a:ea typeface="ＭＳ ゴシック" pitchFamily="49" charset="-128"/>
              </a:rPr>
              <a:t>() const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 return title; }</a:t>
            </a:r>
          </a:p>
          <a:p>
            <a:pPr marL="342900" indent="-342900">
              <a:lnSpc>
                <a:spcPct val="90000"/>
              </a:lnSpc>
              <a:spcBef>
                <a:spcPct val="20000"/>
              </a:spcBef>
              <a:buClr>
                <a:schemeClr val="folHlink"/>
              </a:buClr>
              <a:buSzPct val="60000"/>
              <a:buFont typeface="Wingdings" pitchFamily="2" charset="2"/>
              <a:buNone/>
            </a:pPr>
            <a:endParaRPr lang="en-US" altLang="ja-JP" sz="1100" b="1" dirty="0">
              <a:latin typeface="ＭＳ ゴシック" pitchFamily="49" charset="-128"/>
              <a:ea typeface="ＭＳ ゴシック" pitchFamily="49" charset="-128"/>
            </a:endParaRP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 setter</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void </a:t>
            </a:r>
            <a:r>
              <a:rPr lang="en-US" altLang="ja-JP" sz="1100" b="1" dirty="0" err="1">
                <a:latin typeface="ＭＳ ゴシック" pitchFamily="49" charset="-128"/>
                <a:ea typeface="ＭＳ ゴシック" pitchFamily="49" charset="-128"/>
              </a:rPr>
              <a:t>SetTitle</a:t>
            </a:r>
            <a:r>
              <a:rPr lang="en-US" altLang="ja-JP" sz="1100" b="1" dirty="0">
                <a:latin typeface="ＭＳ ゴシック" pitchFamily="49" charset="-128"/>
                <a:ea typeface="ＭＳ ゴシック" pitchFamily="49" charset="-128"/>
              </a:rPr>
              <a:t>(std::string text)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 title = text; }</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a:t>
            </a:r>
          </a:p>
          <a:p>
            <a:pPr marL="342900" indent="-342900">
              <a:lnSpc>
                <a:spcPct val="90000"/>
              </a:lnSpc>
              <a:spcBef>
                <a:spcPct val="20000"/>
              </a:spcBef>
              <a:buClr>
                <a:schemeClr val="folHlink"/>
              </a:buClr>
              <a:buSzPct val="60000"/>
              <a:buFont typeface="Wingdings" pitchFamily="2" charset="2"/>
              <a:buNone/>
            </a:pPr>
            <a:endParaRPr lang="en-US" altLang="ja-JP" sz="1100" b="1" dirty="0">
              <a:latin typeface="ＭＳ ゴシック" pitchFamily="49" charset="-128"/>
              <a:ea typeface="ＭＳ ゴシック" pitchFamily="49" charset="-128"/>
            </a:endParaRPr>
          </a:p>
          <a:p>
            <a:pPr marL="342900" indent="-342900">
              <a:lnSpc>
                <a:spcPct val="90000"/>
              </a:lnSpc>
              <a:spcBef>
                <a:spcPct val="20000"/>
              </a:spcBef>
              <a:buClr>
                <a:schemeClr val="folHlink"/>
              </a:buClr>
              <a:buSzPct val="60000"/>
              <a:buFont typeface="Wingdings" pitchFamily="2" charset="2"/>
              <a:buNone/>
            </a:pPr>
            <a:r>
              <a:rPr lang="en-US" altLang="ja-JP" sz="1100" b="1" dirty="0" err="1">
                <a:latin typeface="ＭＳ ゴシック" pitchFamily="49" charset="-128"/>
                <a:ea typeface="ＭＳ ゴシック" pitchFamily="49" charset="-128"/>
              </a:rPr>
              <a:t>int</a:t>
            </a:r>
            <a:r>
              <a:rPr lang="en-US" altLang="ja-JP" sz="1100" b="1" dirty="0">
                <a:latin typeface="ＭＳ ゴシック" pitchFamily="49" charset="-128"/>
                <a:ea typeface="ＭＳ ゴシック" pitchFamily="49" charset="-128"/>
              </a:rPr>
              <a:t> main()</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Movie       </a:t>
            </a:r>
            <a:r>
              <a:rPr lang="en-US" altLang="ja-JP" sz="1100" b="1" dirty="0" err="1">
                <a:latin typeface="ＭＳ ゴシック" pitchFamily="49" charset="-128"/>
                <a:ea typeface="ＭＳ ゴシック" pitchFamily="49" charset="-128"/>
              </a:rPr>
              <a:t>movie</a:t>
            </a:r>
            <a:r>
              <a:rPr lang="en-US" altLang="ja-JP" sz="1100" b="1" dirty="0">
                <a:latin typeface="ＭＳ ゴシック" pitchFamily="49" charset="-128"/>
                <a:ea typeface="ＭＳ ゴシック" pitchFamily="49" charset="-128"/>
              </a:rPr>
              <a: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a:t>
            </a:r>
            <a:r>
              <a:rPr lang="en-US" altLang="ja-JP" sz="1100" b="1" dirty="0" err="1">
                <a:latin typeface="ＭＳ ゴシック" pitchFamily="49" charset="-128"/>
                <a:ea typeface="ＭＳ ゴシック" pitchFamily="49" charset="-128"/>
              </a:rPr>
              <a:t>movie.SetTitle</a:t>
            </a:r>
            <a:r>
              <a:rPr lang="en-US" altLang="ja-JP" sz="1100" b="1" dirty="0">
                <a:latin typeface="ＭＳ ゴシック" pitchFamily="49" charset="-128"/>
                <a:ea typeface="ＭＳ ゴシック" pitchFamily="49" charset="-128"/>
              </a:rPr>
              <a:t>("</a:t>
            </a:r>
            <a:r>
              <a:rPr lang="ja-JP" altLang="en-US" sz="1100" b="1" dirty="0">
                <a:latin typeface="ＭＳ ゴシック" pitchFamily="49" charset="-128"/>
                <a:ea typeface="ＭＳ ゴシック" pitchFamily="49" charset="-128"/>
              </a:rPr>
              <a:t>マトリックス レボリューションズ");</a:t>
            </a:r>
          </a:p>
          <a:p>
            <a:pPr marL="342900" indent="-342900">
              <a:lnSpc>
                <a:spcPct val="90000"/>
              </a:lnSpc>
              <a:spcBef>
                <a:spcPct val="20000"/>
              </a:spcBef>
              <a:buClr>
                <a:schemeClr val="folHlink"/>
              </a:buClr>
              <a:buSzPct val="60000"/>
              <a:buFont typeface="Wingdings" pitchFamily="2" charset="2"/>
              <a:buNone/>
            </a:pPr>
            <a:r>
              <a:rPr lang="ja-JP" altLang="en-US" sz="1100" b="1" dirty="0">
                <a:latin typeface="ＭＳ ゴシック" pitchFamily="49" charset="-128"/>
                <a:ea typeface="ＭＳ ゴシック" pitchFamily="49" charset="-128"/>
              </a:rPr>
              <a:t>    </a:t>
            </a:r>
            <a:r>
              <a:rPr lang="en-US" altLang="ja-JP" sz="1100" b="1" dirty="0">
                <a:latin typeface="ＭＳ ゴシック" pitchFamily="49" charset="-128"/>
                <a:ea typeface="ＭＳ ゴシック" pitchFamily="49" charset="-128"/>
              </a:rPr>
              <a:t>std::string title = </a:t>
            </a:r>
            <a:r>
              <a:rPr lang="en-US" altLang="ja-JP" sz="1100" b="1" dirty="0" err="1">
                <a:latin typeface="ＭＳ ゴシック" pitchFamily="49" charset="-128"/>
                <a:ea typeface="ＭＳ ゴシック" pitchFamily="49" charset="-128"/>
              </a:rPr>
              <a:t>movie.GetTitle</a:t>
            </a:r>
            <a:r>
              <a:rPr lang="en-US" altLang="ja-JP" sz="1100" b="1" dirty="0">
                <a:latin typeface="ＭＳ ゴシック" pitchFamily="49" charset="-128"/>
                <a:ea typeface="ＭＳ ゴシック" pitchFamily="49" charset="-128"/>
              </a:rPr>
              <a:t>();</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    return 0;</a:t>
            </a:r>
          </a:p>
          <a:p>
            <a:pPr marL="342900" indent="-342900">
              <a:lnSpc>
                <a:spcPct val="90000"/>
              </a:lnSpc>
              <a:spcBef>
                <a:spcPct val="20000"/>
              </a:spcBef>
              <a:buClr>
                <a:schemeClr val="folHlink"/>
              </a:buClr>
              <a:buSzPct val="60000"/>
              <a:buFont typeface="Wingdings" pitchFamily="2" charset="2"/>
              <a:buNone/>
            </a:pPr>
            <a:r>
              <a:rPr lang="en-US" altLang="ja-JP" sz="1100" b="1" dirty="0">
                <a:latin typeface="ＭＳ ゴシック" pitchFamily="49" charset="-128"/>
                <a:ea typeface="ＭＳ ゴシック" pitchFamily="49" charset="-128"/>
              </a:rPr>
              <a:t>}</a:t>
            </a:r>
          </a:p>
        </p:txBody>
      </p:sp>
      <p:sp>
        <p:nvSpPr>
          <p:cNvPr id="293897" name="Line 9"/>
          <p:cNvSpPr>
            <a:spLocks noChangeShapeType="1"/>
          </p:cNvSpPr>
          <p:nvPr/>
        </p:nvSpPr>
        <p:spPr bwMode="auto">
          <a:xfrm>
            <a:off x="4495800" y="2057400"/>
            <a:ext cx="0" cy="4191000"/>
          </a:xfrm>
          <a:prstGeom prst="line">
            <a:avLst/>
          </a:prstGeom>
          <a:noFill/>
          <a:ln w="12700">
            <a:solidFill>
              <a:schemeClr val="tx1"/>
            </a:solidFill>
            <a:miter lim="800000"/>
            <a:headEnd/>
            <a:tailEnd/>
          </a:ln>
          <a:effectLst/>
        </p:spPr>
        <p:txBody>
          <a:bodyPr wrap="none"/>
          <a:lstStyle/>
          <a:p>
            <a:endParaRPr lang="ja-JP"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97568"/>
          </a:xfrm>
        </p:spPr>
        <p:txBody>
          <a:bodyPr>
            <a:normAutofit/>
          </a:bodyPr>
          <a:lstStyle/>
          <a:p>
            <a:r>
              <a:rPr lang="ja-JP" altLang="en-US" dirty="0" smtClean="0"/>
              <a:t>ｆ．ソフトウェア開発を成功させるための基本的な原則</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64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title"/>
          </p:nvPr>
        </p:nvSpPr>
        <p:spPr>
          <a:xfrm>
            <a:off x="457200" y="2000240"/>
            <a:ext cx="8229600" cy="4071966"/>
          </a:xfrm>
        </p:spPr>
        <p:txBody>
          <a:bodyPr>
            <a:normAutofit fontScale="90000"/>
          </a:bodyPr>
          <a:lstStyle/>
          <a:p>
            <a:r>
              <a:rPr lang="ja-JP" altLang="en-US" sz="6000" dirty="0" smtClean="0"/>
              <a:t>・ </a:t>
            </a:r>
            <a:r>
              <a:rPr lang="en-US" altLang="ja-JP" sz="6000" dirty="0" smtClean="0">
                <a:solidFill>
                  <a:schemeClr val="accent2">
                    <a:lumMod val="50000"/>
                  </a:schemeClr>
                </a:solidFill>
              </a:rPr>
              <a:t>Divide and </a:t>
            </a:r>
            <a:r>
              <a:rPr lang="en-US" altLang="ja-JP" sz="6000" dirty="0" err="1" smtClean="0">
                <a:solidFill>
                  <a:schemeClr val="accent2">
                    <a:lumMod val="50000"/>
                  </a:schemeClr>
                </a:solidFill>
              </a:rPr>
              <a:t>Couquer</a:t>
            </a:r>
            <a:r>
              <a:rPr lang="en-US" altLang="ja-JP" sz="6000" dirty="0" smtClean="0">
                <a:solidFill>
                  <a:schemeClr val="accent2">
                    <a:lumMod val="50000"/>
                  </a:schemeClr>
                </a:solidFill>
              </a:rPr>
              <a:t/>
            </a:r>
            <a:br>
              <a:rPr lang="en-US" altLang="ja-JP" sz="6000" dirty="0" smtClean="0">
                <a:solidFill>
                  <a:schemeClr val="accent2">
                    <a:lumMod val="50000"/>
                  </a:schemeClr>
                </a:solidFill>
              </a:rPr>
            </a:br>
            <a:r>
              <a:rPr lang="en-US" altLang="ja-JP" dirty="0" smtClean="0"/>
              <a:t>(</a:t>
            </a:r>
            <a:r>
              <a:rPr lang="ja-JP" altLang="en-US" dirty="0" smtClean="0"/>
              <a:t>分割攻略</a:t>
            </a:r>
            <a:r>
              <a:rPr lang="en-US" altLang="ja-JP" dirty="0" smtClean="0"/>
              <a:t>)</a:t>
            </a:r>
            <a:br>
              <a:rPr lang="en-US" altLang="ja-JP" dirty="0" smtClean="0"/>
            </a:br>
            <a:r>
              <a:rPr lang="en-US" altLang="ja-JP" dirty="0" smtClean="0"/>
              <a:t/>
            </a:r>
            <a:br>
              <a:rPr lang="en-US" altLang="ja-JP" dirty="0" smtClean="0"/>
            </a:br>
            <a:r>
              <a:rPr lang="ja-JP" altLang="en-US" sz="6000" dirty="0" smtClean="0"/>
              <a:t>・</a:t>
            </a:r>
            <a:r>
              <a:rPr lang="en-US" altLang="ja-JP" sz="6000" dirty="0" smtClean="0">
                <a:solidFill>
                  <a:schemeClr val="accent2">
                    <a:lumMod val="50000"/>
                  </a:schemeClr>
                </a:solidFill>
              </a:rPr>
              <a:t>Name and Conquer</a:t>
            </a:r>
            <a:r>
              <a:rPr lang="en-US" altLang="ja-JP" dirty="0" smtClean="0"/>
              <a:t/>
            </a:r>
            <a:br>
              <a:rPr lang="en-US" altLang="ja-JP" dirty="0" smtClean="0"/>
            </a:br>
            <a:r>
              <a:rPr lang="en-US" altLang="ja-JP" dirty="0" smtClean="0"/>
              <a:t>(</a:t>
            </a:r>
            <a:r>
              <a:rPr lang="ja-JP" altLang="en-US" dirty="0" smtClean="0"/>
              <a:t>定義攻略</a:t>
            </a:r>
            <a:r>
              <a:rPr lang="en-US" altLang="ja-JP" dirty="0" smtClean="0"/>
              <a:t>) </a:t>
            </a:r>
            <a:br>
              <a:rPr lang="en-US" altLang="ja-JP" dirty="0" smtClean="0"/>
            </a:br>
            <a:endParaRPr kumimoji="1" lang="ja-JP" altLang="en-US" dirty="0"/>
          </a:p>
        </p:txBody>
      </p:sp>
      <p:sp>
        <p:nvSpPr>
          <p:cNvPr id="3" name="タイトル 1"/>
          <p:cNvSpPr txBox="1">
            <a:spLocks/>
          </p:cNvSpPr>
          <p:nvPr/>
        </p:nvSpPr>
        <p:spPr bwMode="auto">
          <a:xfrm>
            <a:off x="457200" y="274639"/>
            <a:ext cx="8229600" cy="1154098"/>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ja-JP" altLang="en-US" sz="4400" dirty="0" smtClean="0">
                <a:latin typeface="+mj-lt"/>
                <a:ea typeface="+mj-ea"/>
                <a:cs typeface="+mj-cs"/>
              </a:rPr>
              <a:t>ソフトウェア開発の</a:t>
            </a:r>
            <a:r>
              <a:rPr kumimoji="1" lang="ja-JP" altLang="en-US" sz="4400" b="0" i="0" u="none" strike="noStrike" kern="1200" cap="none" spc="0" normalizeH="0" baseline="0" noProof="0" dirty="0" smtClean="0">
                <a:ln>
                  <a:noFill/>
                </a:ln>
                <a:solidFill>
                  <a:schemeClr val="tx1"/>
                </a:solidFill>
                <a:effectLst/>
                <a:uLnTx/>
                <a:uFillTx/>
                <a:latin typeface="+mj-lt"/>
                <a:ea typeface="+mj-ea"/>
                <a:cs typeface="+mj-cs"/>
              </a:rPr>
              <a:t>二つの攻略法</a:t>
            </a:r>
            <a:endParaRPr kumimoji="1" lang="ja-JP" altLang="en-US" sz="4800" b="0" i="0" u="none" strike="noStrike" kern="1200" cap="none" spc="0" normalizeH="0" baseline="0" noProof="0" dirty="0">
              <a:ln>
                <a:noFill/>
              </a:ln>
              <a:solidFill>
                <a:schemeClr val="accent2">
                  <a:lumMod val="50000"/>
                </a:schemeClr>
              </a:solidFill>
              <a:effectLst/>
              <a:uLnTx/>
              <a:uFillTx/>
              <a:latin typeface="+mj-lt"/>
              <a:ea typeface="+mj-ea"/>
              <a:cs typeface="+mj-cs"/>
            </a:endParaRPr>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65</a:t>
            </a:fld>
            <a:endParaRPr kumimoji="1" lang="ja-JP" altLang="en-US"/>
          </a:p>
        </p:txBody>
      </p:sp>
      <p:sp>
        <p:nvSpPr>
          <p:cNvPr id="6" name="フッター プレースホルダ 5"/>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869006"/>
          </a:xfrm>
        </p:spPr>
        <p:txBody>
          <a:bodyPr/>
          <a:lstStyle/>
          <a:p>
            <a:r>
              <a:rPr lang="en-US" altLang="ja-JP" dirty="0" smtClean="0"/>
              <a:t>Ⅱ</a:t>
            </a:r>
            <a:r>
              <a:rPr lang="ja-JP" altLang="en-US" dirty="0" err="1" smtClean="0"/>
              <a:t>．</a:t>
            </a:r>
            <a:r>
              <a:rPr lang="ja-JP" altLang="en-US" dirty="0" smtClean="0"/>
              <a:t>オブジェクト指向設計</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66</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dirty="0" smtClean="0"/>
              <a:t>１．モデリングとは</a:t>
            </a:r>
            <a:r>
              <a:rPr lang="en-US" altLang="ja-JP" dirty="0" smtClean="0"/>
              <a:t>?</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67</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BE36BA50-7210-4280-AB3F-A3DF2B95673A}" type="slidenum">
              <a:rPr lang="ja-JP" altLang="en-US"/>
              <a:pPr/>
              <a:t>68</a:t>
            </a:fld>
            <a:endParaRPr lang="ja-JP" altLang="en-US"/>
          </a:p>
        </p:txBody>
      </p:sp>
      <p:sp>
        <p:nvSpPr>
          <p:cNvPr id="166914" name="Rectangle 1026"/>
          <p:cNvSpPr>
            <a:spLocks noGrp="1" noChangeArrowheads="1"/>
          </p:cNvSpPr>
          <p:nvPr>
            <p:ph type="title"/>
          </p:nvPr>
        </p:nvSpPr>
        <p:spPr/>
        <p:txBody>
          <a:bodyPr/>
          <a:lstStyle/>
          <a:p>
            <a:r>
              <a:rPr lang="ja-JP" altLang="en-US" dirty="0"/>
              <a:t>モデリングとは</a:t>
            </a:r>
          </a:p>
        </p:txBody>
      </p:sp>
      <p:sp>
        <p:nvSpPr>
          <p:cNvPr id="166915" name="Rectangle 1027"/>
          <p:cNvSpPr>
            <a:spLocks noGrp="1" noChangeArrowheads="1"/>
          </p:cNvSpPr>
          <p:nvPr>
            <p:ph type="body" idx="1"/>
          </p:nvPr>
        </p:nvSpPr>
        <p:spPr/>
        <p:txBody>
          <a:bodyPr/>
          <a:lstStyle/>
          <a:p>
            <a:pPr>
              <a:lnSpc>
                <a:spcPct val="90000"/>
              </a:lnSpc>
            </a:pPr>
            <a:r>
              <a:rPr lang="ja-JP" altLang="en-US" sz="2800"/>
              <a:t>現実世界のモノ・現象から必要な事項を抽出すること</a:t>
            </a:r>
          </a:p>
          <a:p>
            <a:pPr lvl="1">
              <a:lnSpc>
                <a:spcPct val="90000"/>
              </a:lnSpc>
            </a:pPr>
            <a:r>
              <a:rPr lang="ja-JP" altLang="en-US" sz="2400"/>
              <a:t>何か目的があって、その目的に沿った部分だけを抽出すること</a:t>
            </a:r>
          </a:p>
          <a:p>
            <a:pPr>
              <a:lnSpc>
                <a:spcPct val="90000"/>
              </a:lnSpc>
            </a:pPr>
            <a:r>
              <a:rPr lang="ja-JP" altLang="en-US" sz="2800"/>
              <a:t>複雑なものを単純に</a:t>
            </a:r>
          </a:p>
          <a:p>
            <a:pPr lvl="1">
              <a:lnSpc>
                <a:spcPct val="90000"/>
              </a:lnSpc>
            </a:pPr>
            <a:r>
              <a:rPr lang="ja-JP" altLang="en-US" sz="2400"/>
              <a:t>プログラム</a:t>
            </a:r>
          </a:p>
          <a:p>
            <a:pPr lvl="1">
              <a:lnSpc>
                <a:spcPct val="90000"/>
              </a:lnSpc>
            </a:pPr>
            <a:r>
              <a:rPr lang="ja-JP" altLang="en-US" sz="2400"/>
              <a:t>ビジネス - 業務内容</a:t>
            </a:r>
          </a:p>
          <a:p>
            <a:pPr>
              <a:lnSpc>
                <a:spcPct val="90000"/>
              </a:lnSpc>
            </a:pPr>
            <a:r>
              <a:rPr lang="ja-JP" altLang="en-US" sz="2800"/>
              <a:t>設計図</a:t>
            </a:r>
          </a:p>
          <a:p>
            <a:pPr>
              <a:lnSpc>
                <a:spcPct val="90000"/>
              </a:lnSpc>
            </a:pPr>
            <a:r>
              <a:rPr lang="ja-JP" altLang="en-US" sz="2800"/>
              <a:t>抽象化のプロセス</a:t>
            </a:r>
          </a:p>
        </p:txBody>
      </p:sp>
      <p:pic>
        <p:nvPicPr>
          <p:cNvPr id="166916" name="Picture 1028" descr="C:\Documents and Settings\G_KOJIMA_FUJIO\Application Data\Microsoft\Media Catalog\Downloaded Clips\cl0\PE00674_.wmf"/>
          <p:cNvPicPr>
            <a:picLocks noChangeAspect="1" noChangeArrowheads="1"/>
          </p:cNvPicPr>
          <p:nvPr/>
        </p:nvPicPr>
        <p:blipFill>
          <a:blip r:embed="rId2"/>
          <a:srcRect/>
          <a:stretch>
            <a:fillRect/>
          </a:stretch>
        </p:blipFill>
        <p:spPr bwMode="auto">
          <a:xfrm>
            <a:off x="6172200" y="4114800"/>
            <a:ext cx="2133600" cy="2057400"/>
          </a:xfrm>
          <a:prstGeom prst="rect">
            <a:avLst/>
          </a:prstGeom>
          <a:noFill/>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モデルとは</a:t>
            </a:r>
            <a:endParaRPr kumimoji="1" lang="ja-JP" altLang="en-US" dirty="0"/>
          </a:p>
        </p:txBody>
      </p:sp>
      <p:sp>
        <p:nvSpPr>
          <p:cNvPr id="3" name="コンテンツ プレースホルダ 2"/>
          <p:cNvSpPr>
            <a:spLocks noGrp="1"/>
          </p:cNvSpPr>
          <p:nvPr>
            <p:ph idx="1"/>
          </p:nvPr>
        </p:nvSpPr>
        <p:spPr/>
        <p:txBody>
          <a:bodyPr>
            <a:normAutofit fontScale="92500" lnSpcReduction="10000"/>
          </a:bodyPr>
          <a:lstStyle/>
          <a:p>
            <a:r>
              <a:rPr lang="ja-JP" altLang="en-US" dirty="0" smtClean="0"/>
              <a:t>物理学などでいうモデルと同じ</a:t>
            </a:r>
            <a:endParaRPr lang="en-US" altLang="ja-JP" dirty="0" smtClean="0"/>
          </a:p>
          <a:p>
            <a:r>
              <a:rPr lang="ja-JP" altLang="en-US" dirty="0" smtClean="0"/>
              <a:t>例</a:t>
            </a:r>
            <a:r>
              <a:rPr lang="en-US" altLang="ja-JP" dirty="0" smtClean="0"/>
              <a:t>. </a:t>
            </a:r>
            <a:r>
              <a:rPr lang="ja-JP" altLang="en-US" dirty="0" smtClean="0"/>
              <a:t>物体の運動を考える場合</a:t>
            </a:r>
            <a:r>
              <a:rPr lang="en-US" altLang="ja-JP" dirty="0" smtClean="0"/>
              <a:t>:</a:t>
            </a:r>
            <a:endParaRPr lang="ja-JP" altLang="en-US" dirty="0" smtClean="0"/>
          </a:p>
          <a:p>
            <a:pPr lvl="1"/>
            <a:r>
              <a:rPr lang="ja-JP" altLang="en-US" dirty="0" smtClean="0"/>
              <a:t>「リンゴを上向きに放ったら、どういう動きをするか</a:t>
            </a:r>
            <a:r>
              <a:rPr lang="en-US" altLang="ja-JP" dirty="0" smtClean="0"/>
              <a:t>?</a:t>
            </a:r>
            <a:r>
              <a:rPr lang="ja-JP" altLang="en-US" dirty="0" smtClean="0"/>
              <a:t>」</a:t>
            </a:r>
          </a:p>
          <a:p>
            <a:r>
              <a:rPr lang="ja-JP" altLang="en-US" dirty="0" smtClean="0"/>
              <a:t>問題をシンプルにする</a:t>
            </a:r>
            <a:endParaRPr lang="en-US" altLang="ja-JP" dirty="0" smtClean="0"/>
          </a:p>
          <a:p>
            <a:pPr lvl="1"/>
            <a:r>
              <a:rPr lang="ja-JP" altLang="en-US" dirty="0" smtClean="0"/>
              <a:t>リンゴの色、味、買った場所などは排除</a:t>
            </a:r>
            <a:endParaRPr lang="en-US" altLang="ja-JP" dirty="0" smtClean="0"/>
          </a:p>
          <a:p>
            <a:pPr lvl="1"/>
            <a:r>
              <a:rPr lang="ja-JP" altLang="en-US" dirty="0" smtClean="0"/>
              <a:t>運動に関係のある、リンゴの質量とか放ったときの速さなどだけを考える</a:t>
            </a:r>
          </a:p>
          <a:p>
            <a:pPr lvl="1"/>
            <a:r>
              <a:rPr lang="ja-JP" altLang="en-US" dirty="0" smtClean="0"/>
              <a:t>関係のないことを省いて思い切りシンプルにした「物体が運動するときに起こること」を考える</a:t>
            </a:r>
            <a:endParaRPr lang="en-US" altLang="ja-JP" dirty="0" smtClean="0"/>
          </a:p>
          <a:p>
            <a:r>
              <a:rPr lang="ja-JP" altLang="en-US" dirty="0" smtClean="0"/>
              <a:t>それがモデル</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69</a:t>
            </a:fld>
            <a:endParaRPr kumimoji="1" lang="ja-JP"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自己紹介のやり方</a:t>
            </a:r>
            <a:endParaRPr kumimoji="1" lang="ja-JP" altLang="en-US" dirty="0"/>
          </a:p>
        </p:txBody>
      </p:sp>
      <p:sp>
        <p:nvSpPr>
          <p:cNvPr id="3" name="コンテンツ プレースホルダ 2"/>
          <p:cNvSpPr>
            <a:spLocks noGrp="1"/>
          </p:cNvSpPr>
          <p:nvPr>
            <p:ph idx="1"/>
          </p:nvPr>
        </p:nvSpPr>
        <p:spPr/>
        <p:txBody>
          <a:bodyPr/>
          <a:lstStyle/>
          <a:p>
            <a:r>
              <a:rPr kumimoji="1" lang="ja-JP" altLang="en-US" dirty="0" smtClean="0"/>
              <a:t>偏愛マップ</a:t>
            </a:r>
            <a:endParaRPr kumimoji="1" lang="en-US" altLang="ja-JP" dirty="0" smtClean="0"/>
          </a:p>
          <a:p>
            <a:pPr lvl="1"/>
            <a:r>
              <a:rPr lang="en-US" altLang="ja-JP" dirty="0" smtClean="0"/>
              <a:t>『</a:t>
            </a:r>
            <a:r>
              <a:rPr lang="ja-JP" altLang="en-US" dirty="0" smtClean="0"/>
              <a:t>偏愛マップ</a:t>
            </a:r>
            <a:r>
              <a:rPr lang="en-US" altLang="ja-JP" dirty="0" smtClean="0"/>
              <a:t>―</a:t>
            </a:r>
            <a:r>
              <a:rPr lang="ja-JP" altLang="en-US" dirty="0" smtClean="0"/>
              <a:t>キラいな人がいなくなる コミュニケーション・メソッド </a:t>
            </a:r>
            <a:r>
              <a:rPr lang="en-US" altLang="ja-JP" dirty="0" smtClean="0"/>
              <a:t>』</a:t>
            </a:r>
            <a:r>
              <a:rPr lang="ja-JP" altLang="en-US" dirty="0" smtClean="0"/>
              <a:t> 斎藤 孝 著</a:t>
            </a:r>
            <a:endParaRPr lang="en-US" altLang="ja-JP" dirty="0" smtClean="0"/>
          </a:p>
          <a:p>
            <a:pPr lvl="1"/>
            <a:r>
              <a:rPr lang="en-US" altLang="ja-JP" dirty="0" smtClean="0"/>
              <a:t>『</a:t>
            </a:r>
            <a:r>
              <a:rPr lang="ja-JP" altLang="en-US" dirty="0" smtClean="0"/>
              <a:t>ザ・マインドマップ</a:t>
            </a:r>
            <a:r>
              <a:rPr lang="en-US" altLang="ja-JP" dirty="0" smtClean="0"/>
              <a:t>』</a:t>
            </a:r>
            <a:r>
              <a:rPr lang="ja-JP" altLang="en-US" dirty="0" smtClean="0"/>
              <a:t> トニー・ブザン 著</a:t>
            </a:r>
            <a:r>
              <a:rPr lang="en-US" altLang="ja-JP" dirty="0" smtClean="0"/>
              <a:t> </a:t>
            </a:r>
            <a:br>
              <a:rPr lang="en-US" altLang="ja-JP" dirty="0" smtClean="0"/>
            </a:br>
            <a:endParaRPr lang="en-US" altLang="ja-JP" dirty="0" smtClean="0"/>
          </a:p>
          <a:p>
            <a:pPr lvl="1"/>
            <a:endParaRPr kumimoji="1" lang="ja-JP" altLang="en-US" dirty="0"/>
          </a:p>
        </p:txBody>
      </p:sp>
      <p:pic>
        <p:nvPicPr>
          <p:cNvPr id="7" name="図 6" descr="4757101287_09__SS400_SCLZZZZZZZ_.jpg"/>
          <p:cNvPicPr>
            <a:picLocks noChangeAspect="1"/>
          </p:cNvPicPr>
          <p:nvPr/>
        </p:nvPicPr>
        <p:blipFill>
          <a:blip r:embed="rId2"/>
          <a:stretch>
            <a:fillRect/>
          </a:stretch>
        </p:blipFill>
        <p:spPr>
          <a:xfrm>
            <a:off x="3500430" y="4143380"/>
            <a:ext cx="2333628" cy="2333628"/>
          </a:xfrm>
          <a:prstGeom prst="rect">
            <a:avLst/>
          </a:prstGeom>
        </p:spPr>
      </p:pic>
      <p:pic>
        <p:nvPicPr>
          <p:cNvPr id="27650" name="Picture 2"/>
          <p:cNvPicPr>
            <a:picLocks noChangeAspect="1" noChangeArrowheads="1"/>
          </p:cNvPicPr>
          <p:nvPr/>
        </p:nvPicPr>
        <p:blipFill>
          <a:blip r:embed="rId3"/>
          <a:srcRect/>
          <a:stretch>
            <a:fillRect/>
          </a:stretch>
        </p:blipFill>
        <p:spPr bwMode="auto">
          <a:xfrm>
            <a:off x="5786446" y="4000504"/>
            <a:ext cx="2452688" cy="2452688"/>
          </a:xfrm>
          <a:prstGeom prst="rect">
            <a:avLst/>
          </a:prstGeom>
          <a:noFill/>
          <a:ln w="9525">
            <a:noFill/>
            <a:miter lim="800000"/>
            <a:headEnd/>
            <a:tailEnd/>
          </a:ln>
          <a:effectLst/>
        </p:spPr>
      </p:pic>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7</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社員名簿アプリケーションの例</a:t>
            </a:r>
            <a:r>
              <a:rPr lang="en-US" altLang="ja-JP" dirty="0" smtClean="0"/>
              <a:t>:</a:t>
            </a:r>
          </a:p>
          <a:p>
            <a:r>
              <a:rPr lang="ja-JP" altLang="en-US" dirty="0" smtClean="0"/>
              <a:t>社員クラス</a:t>
            </a:r>
            <a:endParaRPr lang="en-US" altLang="ja-JP" dirty="0" smtClean="0"/>
          </a:p>
          <a:p>
            <a:pPr lvl="1"/>
            <a:r>
              <a:rPr lang="ja-JP" altLang="en-US" dirty="0" smtClean="0"/>
              <a:t>持たせる属性は、現実の社員が持っとる情報の一部</a:t>
            </a:r>
            <a:endParaRPr lang="en-US" altLang="ja-JP" dirty="0" smtClean="0"/>
          </a:p>
          <a:p>
            <a:pPr lvl="1"/>
            <a:r>
              <a:rPr lang="ja-JP" altLang="en-US" dirty="0" smtClean="0"/>
              <a:t>現実の社員が、「好きな食べ物」「好みの音楽」「好きなスポーツ」のような情 報を持っていたしても、そのシステムのユーザーの視点からそれらの情報が不要なら入れない</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70</a:t>
            </a:fld>
            <a:endParaRPr kumimoji="1" lang="ja-JP" altLang="en-US"/>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モデルとは</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「関心の外のものを取り去ってシンプルにしたもの」</a:t>
            </a:r>
            <a:endParaRPr lang="en-US" altLang="ja-JP" dirty="0" smtClean="0"/>
          </a:p>
          <a:p>
            <a:r>
              <a:rPr kumimoji="1" lang="ja-JP" altLang="en-US" dirty="0" smtClean="0"/>
              <a:t>「関心の分離」</a:t>
            </a:r>
            <a:endParaRPr kumimoji="1" lang="en-US" altLang="ja-JP" dirty="0" smtClean="0"/>
          </a:p>
          <a:p>
            <a:r>
              <a:rPr kumimoji="1" lang="ja-JP" altLang="en-US" dirty="0" smtClean="0"/>
              <a:t>関心事だけを考える</a:t>
            </a:r>
            <a:endParaRPr lang="en-US" altLang="ja-JP" dirty="0" smtClean="0"/>
          </a:p>
          <a:p>
            <a:pPr lvl="1"/>
            <a:r>
              <a:rPr kumimoji="1" lang="ja-JP" altLang="en-US" dirty="0" smtClean="0"/>
              <a:t>複雑さの排除</a:t>
            </a:r>
            <a:endParaRPr kumimoji="1" lang="en-US" altLang="ja-JP" dirty="0" smtClean="0"/>
          </a:p>
          <a:p>
            <a:r>
              <a:rPr lang="ja-JP" altLang="en-US" dirty="0" smtClean="0"/>
              <a:t>関心事だけを伝える</a:t>
            </a:r>
            <a:endParaRPr lang="en-US" altLang="ja-JP" dirty="0" smtClean="0"/>
          </a:p>
          <a:p>
            <a:pPr lvl="1"/>
            <a:r>
              <a:rPr lang="en-US" altLang="ja-JP" dirty="0" smtClean="0"/>
              <a:t>S/N </a:t>
            </a:r>
            <a:r>
              <a:rPr lang="ja-JP" altLang="en-US" dirty="0" smtClean="0"/>
              <a:t>比の向上</a:t>
            </a:r>
            <a:endParaRPr lang="en-US" altLang="ja-JP" dirty="0" smtClean="0"/>
          </a:p>
          <a:p>
            <a:pPr lvl="1"/>
            <a:r>
              <a:rPr lang="ja-JP" altLang="en-US" dirty="0" smtClean="0"/>
              <a:t>「詳細に伝えるのと正確に伝えることは違う」</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71</a:t>
            </a:fld>
            <a:endParaRPr kumimoji="1" lang="ja-JP" altLang="en-US"/>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モデリング</a:t>
            </a:r>
            <a:endParaRPr kumimoji="1" lang="ja-JP" altLang="en-US" dirty="0"/>
          </a:p>
        </p:txBody>
      </p:sp>
      <p:sp>
        <p:nvSpPr>
          <p:cNvPr id="3" name="コンテンツ プレースホルダ 2"/>
          <p:cNvSpPr>
            <a:spLocks noGrp="1"/>
          </p:cNvSpPr>
          <p:nvPr>
            <p:ph idx="1"/>
          </p:nvPr>
        </p:nvSpPr>
        <p:spPr/>
        <p:txBody>
          <a:bodyPr>
            <a:normAutofit fontScale="92500" lnSpcReduction="20000"/>
          </a:bodyPr>
          <a:lstStyle/>
          <a:p>
            <a:r>
              <a:rPr lang="ja-JP" altLang="en-US" dirty="0" smtClean="0"/>
              <a:t>図で描くとしたら</a:t>
            </a:r>
            <a:r>
              <a:rPr lang="en-US" altLang="ja-JP" dirty="0" smtClean="0"/>
              <a:t>? </a:t>
            </a:r>
            <a:r>
              <a:rPr lang="ja-JP" altLang="en-US" dirty="0" smtClean="0"/>
              <a:t>もっとも意図が伝わるシンプルな図は</a:t>
            </a:r>
            <a:r>
              <a:rPr lang="en-US" altLang="ja-JP" dirty="0" smtClean="0"/>
              <a:t>?</a:t>
            </a:r>
          </a:p>
          <a:p>
            <a:r>
              <a:rPr lang="ja-JP" altLang="en-US" dirty="0" smtClean="0"/>
              <a:t>頭の中のモデルにもっとも近いものは</a:t>
            </a:r>
            <a:r>
              <a:rPr lang="en-US" altLang="ja-JP" dirty="0" smtClean="0"/>
              <a:t>?</a:t>
            </a:r>
          </a:p>
          <a:p>
            <a:pPr lvl="1"/>
            <a:r>
              <a:rPr lang="en-US" altLang="ja-JP" dirty="0" smtClean="0"/>
              <a:t>→ </a:t>
            </a:r>
            <a:r>
              <a:rPr lang="ja-JP" altLang="en-US" dirty="0" smtClean="0"/>
              <a:t>分かりやすさ。</a:t>
            </a:r>
          </a:p>
          <a:p>
            <a:r>
              <a:rPr lang="en-US" altLang="ja-JP" dirty="0" smtClean="0"/>
              <a:t>C# </a:t>
            </a:r>
            <a:r>
              <a:rPr lang="ja-JP" altLang="en-US" dirty="0" smtClean="0"/>
              <a:t>で書いてもモデル</a:t>
            </a:r>
            <a:endParaRPr lang="en-US" altLang="ja-JP" dirty="0" smtClean="0"/>
          </a:p>
          <a:p>
            <a:pPr lvl="1"/>
            <a:r>
              <a:rPr lang="en-US" altLang="ja-JP" dirty="0" smtClean="0"/>
              <a:t>C#</a:t>
            </a:r>
            <a:r>
              <a:rPr lang="ja-JP" altLang="en-US" dirty="0" smtClean="0"/>
              <a:t>でモデル駆動開発（</a:t>
            </a:r>
            <a:r>
              <a:rPr lang="en-US" altLang="ja-JP" dirty="0" smtClean="0"/>
              <a:t>Model Driven Development</a:t>
            </a:r>
            <a:r>
              <a:rPr lang="ja-JP" altLang="en-US" dirty="0" smtClean="0"/>
              <a:t>）</a:t>
            </a:r>
            <a:endParaRPr lang="en-US" altLang="ja-JP" dirty="0" smtClean="0"/>
          </a:p>
          <a:p>
            <a:r>
              <a:rPr lang="ja-JP" altLang="en-US" dirty="0" smtClean="0"/>
              <a:t>設計と実装を対応させる</a:t>
            </a:r>
            <a:endParaRPr lang="en-US" altLang="ja-JP" dirty="0" smtClean="0"/>
          </a:p>
          <a:p>
            <a:pPr lvl="1"/>
            <a:r>
              <a:rPr lang="ja-JP" altLang="en-US" dirty="0" smtClean="0"/>
              <a:t>「自分の設計モデル」と「自分の実装コード」が乖離</a:t>
            </a:r>
            <a:r>
              <a:rPr lang="en-US" altLang="ja-JP" dirty="0" smtClean="0"/>
              <a:t>?</a:t>
            </a:r>
            <a:endParaRPr lang="ja-JP" altLang="en-US" dirty="0" smtClean="0"/>
          </a:p>
          <a:p>
            <a:r>
              <a:rPr lang="ja-JP" altLang="en-US" dirty="0" smtClean="0"/>
              <a:t>シンプルであること → 意図以外のことを排除 → モデル化</a:t>
            </a:r>
          </a:p>
          <a:p>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72</a:t>
            </a:fld>
            <a:endParaRPr kumimoji="1" lang="ja-JP" altLang="en-US"/>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D29A5976-A5F2-4A15-A85B-DF169E2B8710}" type="slidenum">
              <a:rPr lang="ja-JP" altLang="en-US"/>
              <a:pPr/>
              <a:t>73</a:t>
            </a:fld>
            <a:endParaRPr lang="ja-JP" altLang="en-US"/>
          </a:p>
        </p:txBody>
      </p:sp>
      <p:sp>
        <p:nvSpPr>
          <p:cNvPr id="167938" name="Rectangle 1026"/>
          <p:cNvSpPr>
            <a:spLocks noGrp="1" noChangeArrowheads="1"/>
          </p:cNvSpPr>
          <p:nvPr>
            <p:ph type="title"/>
          </p:nvPr>
        </p:nvSpPr>
        <p:spPr/>
        <p:txBody>
          <a:bodyPr/>
          <a:lstStyle/>
          <a:p>
            <a:r>
              <a:rPr lang="ja-JP" altLang="en-US"/>
              <a:t>キー概念</a:t>
            </a:r>
          </a:p>
        </p:txBody>
      </p:sp>
      <p:sp>
        <p:nvSpPr>
          <p:cNvPr id="167939" name="Rectangle 1027"/>
          <p:cNvSpPr>
            <a:spLocks noGrp="1" noChangeArrowheads="1"/>
          </p:cNvSpPr>
          <p:nvPr>
            <p:ph type="body" idx="1"/>
          </p:nvPr>
        </p:nvSpPr>
        <p:spPr/>
        <p:txBody>
          <a:bodyPr/>
          <a:lstStyle/>
          <a:p>
            <a:pPr>
              <a:lnSpc>
                <a:spcPct val="90000"/>
              </a:lnSpc>
            </a:pPr>
            <a:r>
              <a:rPr lang="ja-JP" altLang="en-US" sz="2800"/>
              <a:t>抽象化の概念</a:t>
            </a:r>
          </a:p>
          <a:p>
            <a:pPr lvl="1">
              <a:lnSpc>
                <a:spcPct val="90000"/>
              </a:lnSpc>
            </a:pPr>
            <a:r>
              <a:rPr lang="ja-JP" altLang="en-US" sz="2400"/>
              <a:t>最も基本的な概念で、大規模なプログラムをより単純に記述できるように</a:t>
            </a:r>
          </a:p>
          <a:p>
            <a:pPr lvl="1">
              <a:lnSpc>
                <a:spcPct val="90000"/>
              </a:lnSpc>
            </a:pPr>
            <a:r>
              <a:rPr lang="ja-JP" altLang="en-US" sz="2400"/>
              <a:t>プロシージャの抽象化</a:t>
            </a:r>
          </a:p>
          <a:p>
            <a:pPr lvl="1">
              <a:lnSpc>
                <a:spcPct val="90000"/>
              </a:lnSpc>
            </a:pPr>
            <a:r>
              <a:rPr lang="ja-JP" altLang="en-US" sz="2400"/>
              <a:t>データの抽象化</a:t>
            </a:r>
          </a:p>
          <a:p>
            <a:pPr lvl="1">
              <a:lnSpc>
                <a:spcPct val="90000"/>
              </a:lnSpc>
            </a:pPr>
            <a:r>
              <a:rPr lang="ja-JP" altLang="en-US" sz="2400"/>
              <a:t>クラス</a:t>
            </a:r>
          </a:p>
          <a:p>
            <a:pPr>
              <a:lnSpc>
                <a:spcPct val="90000"/>
              </a:lnSpc>
            </a:pPr>
            <a:r>
              <a:rPr lang="ja-JP" altLang="en-US" sz="2800"/>
              <a:t>カプセル化の概念</a:t>
            </a:r>
          </a:p>
          <a:p>
            <a:pPr lvl="1">
              <a:lnSpc>
                <a:spcPct val="90000"/>
              </a:lnSpc>
            </a:pPr>
            <a:r>
              <a:rPr lang="ja-JP" altLang="en-US" sz="2400"/>
              <a:t>プログラムの変更とメンテナンスを簡単に</a:t>
            </a:r>
          </a:p>
          <a:p>
            <a:pPr>
              <a:lnSpc>
                <a:spcPct val="90000"/>
              </a:lnSpc>
            </a:pPr>
            <a:r>
              <a:rPr lang="ja-JP" altLang="en-US" sz="2800"/>
              <a:t>クラス階層の概念</a:t>
            </a:r>
          </a:p>
          <a:p>
            <a:pPr lvl="1">
              <a:lnSpc>
                <a:spcPct val="90000"/>
              </a:lnSpc>
            </a:pPr>
            <a:r>
              <a:rPr lang="ja-JP" altLang="en-US" sz="2400"/>
              <a:t>プログラムを簡単に拡張できるように</a:t>
            </a:r>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726130"/>
          </a:xfrm>
        </p:spPr>
        <p:txBody>
          <a:bodyPr/>
          <a:lstStyle/>
          <a:p>
            <a:r>
              <a:rPr lang="ja-JP" altLang="en-US" dirty="0" smtClean="0"/>
              <a:t>２．モデリングには視点が重要</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74</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11" name="AutoShape 27"/>
          <p:cNvSpPr>
            <a:spLocks noChangeArrowheads="1"/>
          </p:cNvSpPr>
          <p:nvPr/>
        </p:nvSpPr>
        <p:spPr bwMode="auto">
          <a:xfrm>
            <a:off x="5257800" y="2743200"/>
            <a:ext cx="2819400" cy="3810000"/>
          </a:xfrm>
          <a:prstGeom prst="roundRect">
            <a:avLst>
              <a:gd name="adj" fmla="val 56"/>
            </a:avLst>
          </a:prstGeom>
          <a:solidFill>
            <a:srgbClr val="F7F4F1"/>
          </a:solidFill>
          <a:ln w="9360">
            <a:solidFill>
              <a:srgbClr val="000000"/>
            </a:solidFill>
            <a:round/>
            <a:headEnd/>
            <a:tailEnd/>
          </a:ln>
        </p:spPr>
        <p:txBody>
          <a:bodyPr wrap="none" anchor="ctr"/>
          <a:lstStyle/>
          <a:p>
            <a:endParaRPr lang="ja-JP" altLang="en-US"/>
          </a:p>
        </p:txBody>
      </p:sp>
      <p:sp>
        <p:nvSpPr>
          <p:cNvPr id="16386" name="AutoShape 2"/>
          <p:cNvSpPr>
            <a:spLocks noChangeArrowheads="1"/>
          </p:cNvSpPr>
          <p:nvPr/>
        </p:nvSpPr>
        <p:spPr bwMode="auto">
          <a:xfrm>
            <a:off x="990600" y="2743200"/>
            <a:ext cx="3124200" cy="1447800"/>
          </a:xfrm>
          <a:prstGeom prst="roundRect">
            <a:avLst>
              <a:gd name="adj" fmla="val 106"/>
            </a:avLst>
          </a:prstGeom>
          <a:solidFill>
            <a:srgbClr val="F7F4F1"/>
          </a:solidFill>
          <a:ln w="9360">
            <a:solidFill>
              <a:srgbClr val="000000"/>
            </a:solidFill>
            <a:round/>
            <a:headEnd/>
            <a:tailEnd/>
          </a:ln>
        </p:spPr>
        <p:txBody>
          <a:bodyPr wrap="none" anchor="ctr"/>
          <a:lstStyle/>
          <a:p>
            <a:endParaRPr lang="ja-JP" altLang="en-US"/>
          </a:p>
        </p:txBody>
      </p:sp>
      <p:sp>
        <p:nvSpPr>
          <p:cNvPr id="16387" name="Rectangle 3"/>
          <p:cNvSpPr>
            <a:spLocks noGrp="1" noChangeArrowheads="1"/>
          </p:cNvSpPr>
          <p:nvPr>
            <p:ph type="title"/>
          </p:nvPr>
        </p:nvSpPr>
        <p:spPr>
          <a:xfrm>
            <a:off x="1150938" y="617538"/>
            <a:ext cx="7793037" cy="1143000"/>
          </a:xfrm>
          <a:noFill/>
          <a:ln/>
        </p:spPr>
        <p:txBody>
          <a:bodyPr/>
          <a:lstStyle/>
          <a:p>
            <a:pPr>
              <a:lnSpc>
                <a:spcPct val="8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latin typeface="ＭＳ Ｐゴシック" charset="-128"/>
              </a:rPr>
              <a:t>モデル化とは</a:t>
            </a:r>
          </a:p>
        </p:txBody>
      </p:sp>
      <p:grpSp>
        <p:nvGrpSpPr>
          <p:cNvPr id="2" name="Group 4"/>
          <p:cNvGrpSpPr>
            <a:grpSpLocks/>
          </p:cNvGrpSpPr>
          <p:nvPr/>
        </p:nvGrpSpPr>
        <p:grpSpPr bwMode="auto">
          <a:xfrm>
            <a:off x="1200150" y="3352800"/>
            <a:ext cx="2684463" cy="530225"/>
            <a:chOff x="756" y="2112"/>
            <a:chExt cx="1691" cy="334"/>
          </a:xfrm>
        </p:grpSpPr>
        <p:sp>
          <p:nvSpPr>
            <p:cNvPr id="16389" name="AutoShape 5"/>
            <p:cNvSpPr>
              <a:spLocks noChangeArrowheads="1"/>
            </p:cNvSpPr>
            <p:nvPr/>
          </p:nvSpPr>
          <p:spPr bwMode="auto">
            <a:xfrm>
              <a:off x="756" y="2112"/>
              <a:ext cx="1692" cy="335"/>
            </a:xfrm>
            <a:prstGeom prst="roundRect">
              <a:avLst>
                <a:gd name="adj" fmla="val 296"/>
              </a:avLst>
            </a:prstGeom>
            <a:solidFill>
              <a:srgbClr val="FFF7D5"/>
            </a:solidFill>
            <a:ln w="12600">
              <a:solidFill>
                <a:srgbClr val="000000"/>
              </a:solidFill>
              <a:round/>
              <a:headEnd/>
              <a:tailEnd/>
            </a:ln>
          </p:spPr>
          <p:txBody>
            <a:bodyPr wrap="none" anchor="ctr"/>
            <a:lstStyle/>
            <a:p>
              <a:endParaRPr lang="ja-JP" altLang="en-US"/>
            </a:p>
          </p:txBody>
        </p:sp>
        <p:sp>
          <p:nvSpPr>
            <p:cNvPr id="16390" name="AutoShape 6"/>
            <p:cNvSpPr>
              <a:spLocks noChangeArrowheads="1"/>
            </p:cNvSpPr>
            <p:nvPr/>
          </p:nvSpPr>
          <p:spPr bwMode="auto">
            <a:xfrm>
              <a:off x="756" y="2112"/>
              <a:ext cx="1692" cy="335"/>
            </a:xfrm>
            <a:prstGeom prst="roundRect">
              <a:avLst>
                <a:gd name="adj" fmla="val 296"/>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800">
                  <a:latin typeface="ＭＳ Ｐゴシック" charset="-128"/>
                </a:rPr>
                <a:t>顧客の問題領域</a:t>
              </a:r>
            </a:p>
          </p:txBody>
        </p:sp>
      </p:grpSp>
      <p:sp>
        <p:nvSpPr>
          <p:cNvPr id="16391" name="AutoShape 7"/>
          <p:cNvSpPr>
            <a:spLocks noChangeArrowheads="1"/>
          </p:cNvSpPr>
          <p:nvPr/>
        </p:nvSpPr>
        <p:spPr bwMode="auto">
          <a:xfrm>
            <a:off x="4114800" y="3048000"/>
            <a:ext cx="1098550" cy="457200"/>
          </a:xfrm>
          <a:prstGeom prst="roundRect">
            <a:avLst>
              <a:gd name="adj" fmla="val 347"/>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400" i="1">
                <a:solidFill>
                  <a:srgbClr val="7A2D06"/>
                </a:solidFill>
                <a:latin typeface="ＭＳ Ｐゴシック" charset="-128"/>
              </a:rPr>
              <a:t>抽象化</a:t>
            </a:r>
          </a:p>
        </p:txBody>
      </p:sp>
      <p:grpSp>
        <p:nvGrpSpPr>
          <p:cNvPr id="3" name="Group 8"/>
          <p:cNvGrpSpPr>
            <a:grpSpLocks/>
          </p:cNvGrpSpPr>
          <p:nvPr/>
        </p:nvGrpSpPr>
        <p:grpSpPr bwMode="auto">
          <a:xfrm>
            <a:off x="5486400" y="3263900"/>
            <a:ext cx="1922463" cy="530225"/>
            <a:chOff x="3456" y="2056"/>
            <a:chExt cx="1211" cy="334"/>
          </a:xfrm>
        </p:grpSpPr>
        <p:sp>
          <p:nvSpPr>
            <p:cNvPr id="16393" name="AutoShape 9"/>
            <p:cNvSpPr>
              <a:spLocks noChangeArrowheads="1"/>
            </p:cNvSpPr>
            <p:nvPr/>
          </p:nvSpPr>
          <p:spPr bwMode="auto">
            <a:xfrm>
              <a:off x="3456" y="2056"/>
              <a:ext cx="1212" cy="335"/>
            </a:xfrm>
            <a:prstGeom prst="roundRect">
              <a:avLst>
                <a:gd name="adj" fmla="val 296"/>
              </a:avLst>
            </a:prstGeom>
            <a:solidFill>
              <a:srgbClr val="CFFBEC"/>
            </a:solidFill>
            <a:ln w="12600">
              <a:solidFill>
                <a:srgbClr val="000000"/>
              </a:solidFill>
              <a:round/>
              <a:headEnd/>
              <a:tailEnd/>
            </a:ln>
          </p:spPr>
          <p:txBody>
            <a:bodyPr wrap="none" anchor="ctr"/>
            <a:lstStyle/>
            <a:p>
              <a:endParaRPr lang="ja-JP" altLang="en-US"/>
            </a:p>
          </p:txBody>
        </p:sp>
        <p:sp>
          <p:nvSpPr>
            <p:cNvPr id="16394" name="AutoShape 10"/>
            <p:cNvSpPr>
              <a:spLocks noChangeArrowheads="1"/>
            </p:cNvSpPr>
            <p:nvPr/>
          </p:nvSpPr>
          <p:spPr bwMode="auto">
            <a:xfrm>
              <a:off x="3456" y="2056"/>
              <a:ext cx="1212" cy="335"/>
            </a:xfrm>
            <a:prstGeom prst="roundRect">
              <a:avLst>
                <a:gd name="adj" fmla="val 296"/>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800">
                  <a:latin typeface="ＭＳ Ｐゴシック" charset="-128"/>
                </a:rPr>
                <a:t>分析モデル</a:t>
              </a:r>
            </a:p>
          </p:txBody>
        </p:sp>
      </p:grpSp>
      <p:sp>
        <p:nvSpPr>
          <p:cNvPr id="16395" name="AutoShape 11"/>
          <p:cNvSpPr>
            <a:spLocks noChangeArrowheads="1"/>
          </p:cNvSpPr>
          <p:nvPr/>
        </p:nvSpPr>
        <p:spPr bwMode="auto">
          <a:xfrm>
            <a:off x="1752600" y="2770188"/>
            <a:ext cx="1022350" cy="427037"/>
          </a:xfrm>
          <a:prstGeom prst="roundRect">
            <a:avLst>
              <a:gd name="adj" fmla="val 370"/>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200">
                <a:latin typeface="ＭＳ Ｐゴシック" charset="-128"/>
              </a:rPr>
              <a:t>実世界</a:t>
            </a:r>
          </a:p>
        </p:txBody>
      </p:sp>
      <p:sp>
        <p:nvSpPr>
          <p:cNvPr id="16396" name="AutoShape 12"/>
          <p:cNvSpPr>
            <a:spLocks noChangeArrowheads="1"/>
          </p:cNvSpPr>
          <p:nvPr/>
        </p:nvSpPr>
        <p:spPr bwMode="auto">
          <a:xfrm>
            <a:off x="5287963" y="2743200"/>
            <a:ext cx="1341437" cy="427038"/>
          </a:xfrm>
          <a:prstGeom prst="roundRect">
            <a:avLst>
              <a:gd name="adj" fmla="val 370"/>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en-GB" altLang="ja-JP" sz="2200">
                <a:latin typeface="ＭＳ Ｐゴシック" charset="-128"/>
              </a:rPr>
              <a:t>IT </a:t>
            </a:r>
            <a:r>
              <a:rPr kumimoji="0" lang="ja-JP" altLang="en-GB" sz="2200">
                <a:latin typeface="ＭＳ Ｐゴシック" charset="-128"/>
              </a:rPr>
              <a:t>の世界</a:t>
            </a:r>
          </a:p>
        </p:txBody>
      </p:sp>
      <p:grpSp>
        <p:nvGrpSpPr>
          <p:cNvPr id="4" name="Group 13"/>
          <p:cNvGrpSpPr>
            <a:grpSpLocks/>
          </p:cNvGrpSpPr>
          <p:nvPr/>
        </p:nvGrpSpPr>
        <p:grpSpPr bwMode="auto">
          <a:xfrm>
            <a:off x="5497513" y="4497388"/>
            <a:ext cx="1922462" cy="530225"/>
            <a:chOff x="3463" y="2833"/>
            <a:chExt cx="1211" cy="334"/>
          </a:xfrm>
        </p:grpSpPr>
        <p:sp>
          <p:nvSpPr>
            <p:cNvPr id="16398" name="AutoShape 14"/>
            <p:cNvSpPr>
              <a:spLocks noChangeArrowheads="1"/>
            </p:cNvSpPr>
            <p:nvPr/>
          </p:nvSpPr>
          <p:spPr bwMode="auto">
            <a:xfrm>
              <a:off x="3463" y="2833"/>
              <a:ext cx="1212" cy="335"/>
            </a:xfrm>
            <a:prstGeom prst="roundRect">
              <a:avLst>
                <a:gd name="adj" fmla="val 296"/>
              </a:avLst>
            </a:prstGeom>
            <a:solidFill>
              <a:srgbClr val="D1DEFD"/>
            </a:solidFill>
            <a:ln w="12600">
              <a:solidFill>
                <a:srgbClr val="000000"/>
              </a:solidFill>
              <a:round/>
              <a:headEnd/>
              <a:tailEnd/>
            </a:ln>
          </p:spPr>
          <p:txBody>
            <a:bodyPr wrap="none" anchor="ctr"/>
            <a:lstStyle/>
            <a:p>
              <a:endParaRPr lang="ja-JP" altLang="en-US"/>
            </a:p>
          </p:txBody>
        </p:sp>
        <p:sp>
          <p:nvSpPr>
            <p:cNvPr id="16399" name="AutoShape 15"/>
            <p:cNvSpPr>
              <a:spLocks noChangeArrowheads="1"/>
            </p:cNvSpPr>
            <p:nvPr/>
          </p:nvSpPr>
          <p:spPr bwMode="auto">
            <a:xfrm>
              <a:off x="3463" y="2833"/>
              <a:ext cx="1212" cy="335"/>
            </a:xfrm>
            <a:prstGeom prst="roundRect">
              <a:avLst>
                <a:gd name="adj" fmla="val 296"/>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800">
                  <a:latin typeface="ＭＳ Ｐゴシック" charset="-128"/>
                </a:rPr>
                <a:t>設計モデル</a:t>
              </a:r>
            </a:p>
          </p:txBody>
        </p:sp>
      </p:grpSp>
      <p:sp>
        <p:nvSpPr>
          <p:cNvPr id="16400" name="Line 16"/>
          <p:cNvSpPr>
            <a:spLocks noChangeShapeType="1"/>
          </p:cNvSpPr>
          <p:nvPr/>
        </p:nvSpPr>
        <p:spPr bwMode="auto">
          <a:xfrm>
            <a:off x="6400800" y="3810000"/>
            <a:ext cx="1588" cy="685800"/>
          </a:xfrm>
          <a:prstGeom prst="line">
            <a:avLst/>
          </a:prstGeom>
          <a:noFill/>
          <a:ln w="9360">
            <a:solidFill>
              <a:srgbClr val="000000"/>
            </a:solidFill>
            <a:round/>
            <a:headEnd/>
            <a:tailEnd type="triangle" w="med" len="med"/>
          </a:ln>
        </p:spPr>
        <p:txBody>
          <a:bodyPr/>
          <a:lstStyle/>
          <a:p>
            <a:endParaRPr lang="ja-JP" altLang="en-US"/>
          </a:p>
        </p:txBody>
      </p:sp>
      <p:grpSp>
        <p:nvGrpSpPr>
          <p:cNvPr id="5" name="Group 17"/>
          <p:cNvGrpSpPr>
            <a:grpSpLocks/>
          </p:cNvGrpSpPr>
          <p:nvPr/>
        </p:nvGrpSpPr>
        <p:grpSpPr bwMode="auto">
          <a:xfrm>
            <a:off x="5486400" y="5716588"/>
            <a:ext cx="1922463" cy="530225"/>
            <a:chOff x="3456" y="3601"/>
            <a:chExt cx="1211" cy="334"/>
          </a:xfrm>
        </p:grpSpPr>
        <p:sp>
          <p:nvSpPr>
            <p:cNvPr id="16402" name="AutoShape 18"/>
            <p:cNvSpPr>
              <a:spLocks noChangeArrowheads="1"/>
            </p:cNvSpPr>
            <p:nvPr/>
          </p:nvSpPr>
          <p:spPr bwMode="auto">
            <a:xfrm>
              <a:off x="3456" y="3601"/>
              <a:ext cx="1212" cy="335"/>
            </a:xfrm>
            <a:prstGeom prst="roundRect">
              <a:avLst>
                <a:gd name="adj" fmla="val 296"/>
              </a:avLst>
            </a:prstGeom>
            <a:solidFill>
              <a:srgbClr val="DAD6FE"/>
            </a:solidFill>
            <a:ln w="12600">
              <a:solidFill>
                <a:srgbClr val="000000"/>
              </a:solidFill>
              <a:round/>
              <a:headEnd/>
              <a:tailEnd/>
            </a:ln>
          </p:spPr>
          <p:txBody>
            <a:bodyPr wrap="none" anchor="ctr"/>
            <a:lstStyle/>
            <a:p>
              <a:endParaRPr lang="ja-JP" altLang="en-US"/>
            </a:p>
          </p:txBody>
        </p:sp>
        <p:sp>
          <p:nvSpPr>
            <p:cNvPr id="16403" name="AutoShape 19"/>
            <p:cNvSpPr>
              <a:spLocks noChangeArrowheads="1"/>
            </p:cNvSpPr>
            <p:nvPr/>
          </p:nvSpPr>
          <p:spPr bwMode="auto">
            <a:xfrm>
              <a:off x="3456" y="3601"/>
              <a:ext cx="1212" cy="335"/>
            </a:xfrm>
            <a:prstGeom prst="roundRect">
              <a:avLst>
                <a:gd name="adj" fmla="val 296"/>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800">
                  <a:latin typeface="ＭＳ Ｐゴシック" charset="-128"/>
                </a:rPr>
                <a:t>実装モデル</a:t>
              </a:r>
            </a:p>
          </p:txBody>
        </p:sp>
      </p:grpSp>
      <p:sp>
        <p:nvSpPr>
          <p:cNvPr id="16404" name="Line 20"/>
          <p:cNvSpPr>
            <a:spLocks noChangeShapeType="1"/>
          </p:cNvSpPr>
          <p:nvPr/>
        </p:nvSpPr>
        <p:spPr bwMode="auto">
          <a:xfrm>
            <a:off x="6400800" y="5029200"/>
            <a:ext cx="1588" cy="685800"/>
          </a:xfrm>
          <a:prstGeom prst="line">
            <a:avLst/>
          </a:prstGeom>
          <a:noFill/>
          <a:ln w="9360">
            <a:solidFill>
              <a:srgbClr val="000000"/>
            </a:solidFill>
            <a:round/>
            <a:headEnd/>
            <a:tailEnd type="triangle" w="med" len="med"/>
          </a:ln>
        </p:spPr>
        <p:txBody>
          <a:bodyPr/>
          <a:lstStyle/>
          <a:p>
            <a:endParaRPr lang="ja-JP" altLang="en-US"/>
          </a:p>
        </p:txBody>
      </p:sp>
      <p:sp>
        <p:nvSpPr>
          <p:cNvPr id="16405" name="AutoShape 21"/>
          <p:cNvSpPr>
            <a:spLocks noChangeArrowheads="1"/>
          </p:cNvSpPr>
          <p:nvPr/>
        </p:nvSpPr>
        <p:spPr bwMode="auto">
          <a:xfrm>
            <a:off x="6629400" y="3886200"/>
            <a:ext cx="1098550" cy="457200"/>
          </a:xfrm>
          <a:prstGeom prst="roundRect">
            <a:avLst>
              <a:gd name="adj" fmla="val 347"/>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400" i="1">
                <a:solidFill>
                  <a:srgbClr val="7A2D06"/>
                </a:solidFill>
                <a:latin typeface="ＭＳ Ｐゴシック" charset="-128"/>
              </a:rPr>
              <a:t>具体化</a:t>
            </a:r>
          </a:p>
        </p:txBody>
      </p:sp>
      <p:sp>
        <p:nvSpPr>
          <p:cNvPr id="16406" name="AutoShape 22"/>
          <p:cNvSpPr>
            <a:spLocks noChangeArrowheads="1"/>
          </p:cNvSpPr>
          <p:nvPr/>
        </p:nvSpPr>
        <p:spPr bwMode="auto">
          <a:xfrm>
            <a:off x="6629400" y="5105400"/>
            <a:ext cx="1098550" cy="457200"/>
          </a:xfrm>
          <a:prstGeom prst="roundRect">
            <a:avLst>
              <a:gd name="adj" fmla="val 347"/>
            </a:avLst>
          </a:prstGeom>
          <a:noFill/>
          <a:ln w="9525">
            <a:noFill/>
            <a:round/>
            <a:headEnd/>
            <a:tailEnd/>
          </a:ln>
        </p:spPr>
        <p:txBody>
          <a:bodyPr wrap="none" lIns="90000" tIns="46800" rIns="90000" bIns="46800">
            <a:spAutoFit/>
          </a:bodyPr>
          <a:lstStyle/>
          <a:p>
            <a:pPr fontAlgn="base">
              <a:lnSpc>
                <a:spcPct val="83000"/>
              </a:lnSpc>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kumimoji="0" lang="ja-JP" altLang="en-GB" sz="2400" i="1">
                <a:solidFill>
                  <a:srgbClr val="7A2D06"/>
                </a:solidFill>
                <a:latin typeface="ＭＳ Ｐゴシック" charset="-128"/>
              </a:rPr>
              <a:t>具体化</a:t>
            </a:r>
          </a:p>
        </p:txBody>
      </p:sp>
      <p:sp>
        <p:nvSpPr>
          <p:cNvPr id="16407" name="Rectangle 23"/>
          <p:cNvSpPr>
            <a:spLocks noGrp="1" noChangeArrowheads="1"/>
          </p:cNvSpPr>
          <p:nvPr>
            <p:ph type="body" idx="1"/>
          </p:nvPr>
        </p:nvSpPr>
        <p:spPr>
          <a:xfrm>
            <a:off x="457200" y="2017713"/>
            <a:ext cx="5294313" cy="649287"/>
          </a:xfrm>
          <a:noFill/>
          <a:ln/>
        </p:spPr>
        <p:txBody>
          <a:bodyPr/>
          <a:lstStyle/>
          <a:p>
            <a:pPr>
              <a:spcBef>
                <a:spcPts val="800"/>
              </a:spcBef>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3200" dirty="0"/>
              <a:t>「</a:t>
            </a:r>
            <a:r>
              <a:rPr lang="en-GB" altLang="ja-JP" sz="3200" dirty="0"/>
              <a:t>IT </a:t>
            </a:r>
            <a:r>
              <a:rPr lang="ja-JP" altLang="en-GB" sz="3200" dirty="0"/>
              <a:t>ソリューション」の場合</a:t>
            </a:r>
          </a:p>
        </p:txBody>
      </p:sp>
      <p:sp>
        <p:nvSpPr>
          <p:cNvPr id="16408" name="Freeform 24"/>
          <p:cNvSpPr>
            <a:spLocks noChangeArrowheads="1"/>
          </p:cNvSpPr>
          <p:nvPr/>
        </p:nvSpPr>
        <p:spPr bwMode="auto">
          <a:xfrm>
            <a:off x="3886200" y="3505200"/>
            <a:ext cx="1600200" cy="152400"/>
          </a:xfrm>
          <a:custGeom>
            <a:avLst/>
            <a:gdLst/>
            <a:ahLst/>
            <a:cxnLst>
              <a:cxn ang="0">
                <a:pos x="0" y="88"/>
              </a:cxn>
              <a:cxn ang="0">
                <a:pos x="3938" y="88"/>
              </a:cxn>
              <a:cxn ang="0">
                <a:pos x="3938" y="0"/>
              </a:cxn>
              <a:cxn ang="0">
                <a:pos x="4446" y="212"/>
              </a:cxn>
              <a:cxn ang="0">
                <a:pos x="3938" y="424"/>
              </a:cxn>
              <a:cxn ang="0">
                <a:pos x="3938" y="335"/>
              </a:cxn>
              <a:cxn ang="0">
                <a:pos x="0" y="335"/>
              </a:cxn>
              <a:cxn ang="0">
                <a:pos x="0" y="88"/>
              </a:cxn>
            </a:cxnLst>
            <a:rect l="0" t="0" r="r" b="b"/>
            <a:pathLst>
              <a:path w="4447" h="425">
                <a:moveTo>
                  <a:pt x="0" y="88"/>
                </a:moveTo>
                <a:lnTo>
                  <a:pt x="3938" y="88"/>
                </a:lnTo>
                <a:lnTo>
                  <a:pt x="3938" y="0"/>
                </a:lnTo>
                <a:lnTo>
                  <a:pt x="4446" y="212"/>
                </a:lnTo>
                <a:lnTo>
                  <a:pt x="3938" y="424"/>
                </a:lnTo>
                <a:lnTo>
                  <a:pt x="3938" y="335"/>
                </a:lnTo>
                <a:lnTo>
                  <a:pt x="0" y="335"/>
                </a:lnTo>
                <a:lnTo>
                  <a:pt x="0" y="88"/>
                </a:lnTo>
              </a:path>
            </a:pathLst>
          </a:custGeom>
          <a:solidFill>
            <a:srgbClr val="A3A3A3"/>
          </a:solidFill>
          <a:ln w="9360">
            <a:solidFill>
              <a:srgbClr val="000000"/>
            </a:solidFill>
            <a:round/>
            <a:headEnd/>
            <a:tailEnd/>
          </a:ln>
        </p:spPr>
        <p:txBody>
          <a:bodyPr wrap="none" anchor="ctr"/>
          <a:lstStyle/>
          <a:p>
            <a:endParaRPr lang="ja-JP" altLang="en-US"/>
          </a:p>
        </p:txBody>
      </p:sp>
      <p:sp>
        <p:nvSpPr>
          <p:cNvPr id="28" name="スライド番号プレースホルダ 27"/>
          <p:cNvSpPr>
            <a:spLocks noGrp="1"/>
          </p:cNvSpPr>
          <p:nvPr>
            <p:ph type="sldNum" sz="quarter" idx="12"/>
          </p:nvPr>
        </p:nvSpPr>
        <p:spPr/>
        <p:txBody>
          <a:bodyPr/>
          <a:lstStyle/>
          <a:p>
            <a:fld id="{A45B0FA1-9455-4D41-8795-AEFB248DE08C}" type="slidenum">
              <a:rPr kumimoji="1" lang="ja-JP" altLang="en-US" smtClean="0"/>
              <a:pPr/>
              <a:t>75</a:t>
            </a:fld>
            <a:endParaRPr kumimoji="1" lang="ja-JP" altLang="en-US"/>
          </a:p>
        </p:txBody>
      </p:sp>
      <p:sp>
        <p:nvSpPr>
          <p:cNvPr id="29" name="フッター プレースホルダ 28"/>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3" name="Rectangle 5"/>
          <p:cNvSpPr>
            <a:spLocks noGrp="1" noChangeArrowheads="1"/>
          </p:cNvSpPr>
          <p:nvPr>
            <p:ph type="title"/>
          </p:nvPr>
        </p:nvSpPr>
        <p:spPr>
          <a:xfrm>
            <a:off x="1150938" y="617538"/>
            <a:ext cx="7793037" cy="1143000"/>
          </a:xfrm>
          <a:noFill/>
          <a:ln/>
        </p:spPr>
        <p:txBody>
          <a:bodyPr/>
          <a:lstStyle/>
          <a:p>
            <a:pPr>
              <a:lnSpc>
                <a:spcPct val="8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latin typeface="ＭＳ Ｐゴシック" charset="-128"/>
              </a:rPr>
              <a:t>モデルはひとつ</a:t>
            </a:r>
          </a:p>
        </p:txBody>
      </p:sp>
      <p:sp>
        <p:nvSpPr>
          <p:cNvPr id="17410" name="Rectangle 2"/>
          <p:cNvSpPr>
            <a:spLocks noGrp="1" noChangeArrowheads="1"/>
          </p:cNvSpPr>
          <p:nvPr>
            <p:ph type="body" idx="1"/>
          </p:nvPr>
        </p:nvSpPr>
        <p:spPr>
          <a:xfrm>
            <a:off x="1182688" y="2017713"/>
            <a:ext cx="7427912" cy="4002087"/>
          </a:xfrm>
          <a:noFill/>
          <a:ln/>
        </p:spPr>
        <p:txBody>
          <a:bodyPr/>
          <a:lstStyle/>
          <a:p>
            <a:pPr>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顧客の問題への解決方法を</a:t>
            </a:r>
            <a:br>
              <a:rPr lang="ja-JP" altLang="en-GB" dirty="0"/>
            </a:br>
            <a:r>
              <a:rPr lang="ja-JP" altLang="en-GB" dirty="0"/>
              <a:t>モデル化</a:t>
            </a:r>
          </a:p>
          <a:p>
            <a:pPr lvl="1">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分析モデル</a:t>
            </a:r>
          </a:p>
          <a:p>
            <a:pPr lvl="1">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設計モデル</a:t>
            </a:r>
          </a:p>
          <a:p>
            <a:pPr lvl="1">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実装モデル</a:t>
            </a:r>
          </a:p>
          <a:p>
            <a:pPr>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視点 </a:t>
            </a:r>
            <a:r>
              <a:rPr lang="en-GB" altLang="ja-JP" dirty="0"/>
              <a:t>(</a:t>
            </a:r>
            <a:r>
              <a:rPr lang="ja-JP" altLang="en-GB" dirty="0"/>
              <a:t>ビュー</a:t>
            </a:r>
            <a:r>
              <a:rPr lang="en-GB" altLang="ja-JP" dirty="0"/>
              <a:t>) </a:t>
            </a:r>
            <a:r>
              <a:rPr lang="ja-JP" altLang="en-GB" dirty="0"/>
              <a:t>の違い</a:t>
            </a:r>
          </a:p>
          <a:p>
            <a:pPr lvl="1">
              <a:lnSpc>
                <a:spcPct val="90000"/>
              </a:lnSpc>
              <a:buFont typeface="Wingdings" pitchFamily="2" charset="2"/>
              <a:buChar char="n"/>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dirty="0"/>
              <a:t>「モデルはひとつ」</a:t>
            </a:r>
          </a:p>
        </p:txBody>
      </p:sp>
      <p:pic>
        <p:nvPicPr>
          <p:cNvPr id="17411" name="Picture 3"/>
          <p:cNvPicPr>
            <a:picLocks noChangeAspect="1" noChangeArrowheads="1"/>
          </p:cNvPicPr>
          <p:nvPr/>
        </p:nvPicPr>
        <p:blipFill>
          <a:blip r:embed="rId3"/>
          <a:srcRect/>
          <a:stretch>
            <a:fillRect/>
          </a:stretch>
        </p:blipFill>
        <p:spPr bwMode="auto">
          <a:xfrm>
            <a:off x="7543800" y="4953000"/>
            <a:ext cx="881063" cy="1046163"/>
          </a:xfrm>
          <a:prstGeom prst="rect">
            <a:avLst/>
          </a:prstGeom>
          <a:noFill/>
        </p:spPr>
      </p:pic>
      <p:sp>
        <p:nvSpPr>
          <p:cNvPr id="7" name="スライド番号プレースホルダ 6"/>
          <p:cNvSpPr>
            <a:spLocks noGrp="1"/>
          </p:cNvSpPr>
          <p:nvPr>
            <p:ph type="sldNum" sz="quarter" idx="12"/>
          </p:nvPr>
        </p:nvSpPr>
        <p:spPr/>
        <p:txBody>
          <a:bodyPr/>
          <a:lstStyle/>
          <a:p>
            <a:fld id="{A45B0FA1-9455-4D41-8795-AEFB248DE08C}" type="slidenum">
              <a:rPr kumimoji="1" lang="ja-JP" altLang="en-US" smtClean="0"/>
              <a:pPr/>
              <a:t>76</a:t>
            </a:fld>
            <a:endParaRPr kumimoji="1" lang="ja-JP" altLang="en-US"/>
          </a:p>
        </p:txBody>
      </p:sp>
      <p:sp>
        <p:nvSpPr>
          <p:cNvPr id="8" name="フッター プレースホルダ 7"/>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70" name="Freeform 38"/>
          <p:cNvSpPr>
            <a:spLocks noChangeArrowheads="1"/>
          </p:cNvSpPr>
          <p:nvPr/>
        </p:nvSpPr>
        <p:spPr bwMode="auto">
          <a:xfrm>
            <a:off x="5756275" y="3394075"/>
            <a:ext cx="1501775" cy="2484438"/>
          </a:xfrm>
          <a:custGeom>
            <a:avLst/>
            <a:gdLst/>
            <a:ahLst/>
            <a:cxnLst>
              <a:cxn ang="0">
                <a:pos x="3940" y="6902"/>
              </a:cxn>
              <a:cxn ang="0">
                <a:pos x="350" y="854"/>
              </a:cxn>
              <a:cxn ang="0">
                <a:pos x="74" y="1017"/>
              </a:cxn>
              <a:cxn ang="0">
                <a:pos x="0" y="0"/>
              </a:cxn>
              <a:cxn ang="0">
                <a:pos x="859" y="551"/>
              </a:cxn>
              <a:cxn ang="0">
                <a:pos x="582" y="716"/>
              </a:cxn>
              <a:cxn ang="0">
                <a:pos x="4172" y="6765"/>
              </a:cxn>
              <a:cxn ang="0">
                <a:pos x="3940" y="6902"/>
              </a:cxn>
            </a:cxnLst>
            <a:rect l="0" t="0" r="r" b="b"/>
            <a:pathLst>
              <a:path w="4173" h="6903">
                <a:moveTo>
                  <a:pt x="3940" y="6902"/>
                </a:moveTo>
                <a:lnTo>
                  <a:pt x="350" y="854"/>
                </a:lnTo>
                <a:lnTo>
                  <a:pt x="74" y="1017"/>
                </a:lnTo>
                <a:lnTo>
                  <a:pt x="0" y="0"/>
                </a:lnTo>
                <a:lnTo>
                  <a:pt x="859" y="551"/>
                </a:lnTo>
                <a:lnTo>
                  <a:pt x="582" y="716"/>
                </a:lnTo>
                <a:lnTo>
                  <a:pt x="4172" y="6765"/>
                </a:lnTo>
                <a:lnTo>
                  <a:pt x="3940" y="6902"/>
                </a:lnTo>
              </a:path>
            </a:pathLst>
          </a:custGeom>
          <a:solidFill>
            <a:srgbClr val="FFCF01"/>
          </a:solidFill>
          <a:ln w="9360">
            <a:solidFill>
              <a:srgbClr val="000000"/>
            </a:solidFill>
            <a:round/>
            <a:headEnd/>
            <a:tailEnd/>
          </a:ln>
        </p:spPr>
        <p:txBody>
          <a:bodyPr wrap="none" anchor="ctr"/>
          <a:lstStyle/>
          <a:p>
            <a:endParaRPr lang="ja-JP" altLang="en-US"/>
          </a:p>
        </p:txBody>
      </p:sp>
      <p:sp>
        <p:nvSpPr>
          <p:cNvPr id="18434" name="Freeform 2"/>
          <p:cNvSpPr>
            <a:spLocks noChangeArrowheads="1"/>
          </p:cNvSpPr>
          <p:nvPr/>
        </p:nvSpPr>
        <p:spPr bwMode="auto">
          <a:xfrm>
            <a:off x="4049713" y="3351213"/>
            <a:ext cx="381000" cy="2439987"/>
          </a:xfrm>
          <a:custGeom>
            <a:avLst/>
            <a:gdLst/>
            <a:ahLst/>
            <a:cxnLst>
              <a:cxn ang="0">
                <a:pos x="289" y="6771"/>
              </a:cxn>
              <a:cxn ang="0">
                <a:pos x="372" y="777"/>
              </a:cxn>
              <a:cxn ang="0">
                <a:pos x="0" y="772"/>
              </a:cxn>
              <a:cxn ang="0">
                <a:pos x="540" y="0"/>
              </a:cxn>
              <a:cxn ang="0">
                <a:pos x="1059" y="787"/>
              </a:cxn>
              <a:cxn ang="0">
                <a:pos x="686" y="781"/>
              </a:cxn>
              <a:cxn ang="0">
                <a:pos x="603" y="6776"/>
              </a:cxn>
              <a:cxn ang="0">
                <a:pos x="289" y="6771"/>
              </a:cxn>
            </a:cxnLst>
            <a:rect l="0" t="0" r="r" b="b"/>
            <a:pathLst>
              <a:path w="1060" h="6777">
                <a:moveTo>
                  <a:pt x="289" y="6771"/>
                </a:moveTo>
                <a:lnTo>
                  <a:pt x="372" y="777"/>
                </a:lnTo>
                <a:lnTo>
                  <a:pt x="0" y="772"/>
                </a:lnTo>
                <a:lnTo>
                  <a:pt x="540" y="0"/>
                </a:lnTo>
                <a:lnTo>
                  <a:pt x="1059" y="787"/>
                </a:lnTo>
                <a:lnTo>
                  <a:pt x="686" y="781"/>
                </a:lnTo>
                <a:lnTo>
                  <a:pt x="603" y="6776"/>
                </a:lnTo>
                <a:lnTo>
                  <a:pt x="289" y="6771"/>
                </a:lnTo>
              </a:path>
            </a:pathLst>
          </a:custGeom>
          <a:solidFill>
            <a:srgbClr val="FFCF01"/>
          </a:solidFill>
          <a:ln w="9360">
            <a:solidFill>
              <a:srgbClr val="000000"/>
            </a:solidFill>
            <a:round/>
            <a:headEnd/>
            <a:tailEnd/>
          </a:ln>
        </p:spPr>
        <p:txBody>
          <a:bodyPr wrap="none" anchor="ctr"/>
          <a:lstStyle/>
          <a:p>
            <a:endParaRPr lang="ja-JP" altLang="en-US"/>
          </a:p>
        </p:txBody>
      </p:sp>
      <p:sp>
        <p:nvSpPr>
          <p:cNvPr id="18435" name="Freeform 3"/>
          <p:cNvSpPr>
            <a:spLocks noChangeArrowheads="1"/>
          </p:cNvSpPr>
          <p:nvPr/>
        </p:nvSpPr>
        <p:spPr bwMode="auto">
          <a:xfrm>
            <a:off x="1658938" y="3390900"/>
            <a:ext cx="1223962" cy="2439988"/>
          </a:xfrm>
          <a:custGeom>
            <a:avLst/>
            <a:gdLst/>
            <a:ahLst/>
            <a:cxnLst>
              <a:cxn ang="0">
                <a:pos x="0" y="6645"/>
              </a:cxn>
              <a:cxn ang="0">
                <a:pos x="2777" y="705"/>
              </a:cxn>
              <a:cxn ang="0">
                <a:pos x="2440" y="547"/>
              </a:cxn>
              <a:cxn ang="0">
                <a:pos x="3279" y="0"/>
              </a:cxn>
              <a:cxn ang="0">
                <a:pos x="3399" y="996"/>
              </a:cxn>
              <a:cxn ang="0">
                <a:pos x="3061" y="838"/>
              </a:cxn>
              <a:cxn ang="0">
                <a:pos x="285" y="6778"/>
              </a:cxn>
              <a:cxn ang="0">
                <a:pos x="0" y="6645"/>
              </a:cxn>
            </a:cxnLst>
            <a:rect l="0" t="0" r="r" b="b"/>
            <a:pathLst>
              <a:path w="3400" h="6779">
                <a:moveTo>
                  <a:pt x="0" y="6645"/>
                </a:moveTo>
                <a:lnTo>
                  <a:pt x="2777" y="705"/>
                </a:lnTo>
                <a:lnTo>
                  <a:pt x="2440" y="547"/>
                </a:lnTo>
                <a:lnTo>
                  <a:pt x="3279" y="0"/>
                </a:lnTo>
                <a:lnTo>
                  <a:pt x="3399" y="996"/>
                </a:lnTo>
                <a:lnTo>
                  <a:pt x="3061" y="838"/>
                </a:lnTo>
                <a:lnTo>
                  <a:pt x="285" y="6778"/>
                </a:lnTo>
                <a:lnTo>
                  <a:pt x="0" y="6645"/>
                </a:lnTo>
              </a:path>
            </a:pathLst>
          </a:custGeom>
          <a:solidFill>
            <a:srgbClr val="FFCF01"/>
          </a:solidFill>
          <a:ln w="9360">
            <a:solidFill>
              <a:srgbClr val="000000"/>
            </a:solidFill>
            <a:round/>
            <a:headEnd/>
            <a:tailEnd/>
          </a:ln>
        </p:spPr>
        <p:txBody>
          <a:bodyPr wrap="none" anchor="ctr"/>
          <a:lstStyle/>
          <a:p>
            <a:endParaRPr lang="ja-JP" altLang="en-US"/>
          </a:p>
        </p:txBody>
      </p:sp>
      <p:sp>
        <p:nvSpPr>
          <p:cNvPr id="18436" name="AutoShape 4"/>
          <p:cNvSpPr>
            <a:spLocks noChangeArrowheads="1"/>
          </p:cNvSpPr>
          <p:nvPr/>
        </p:nvSpPr>
        <p:spPr bwMode="auto">
          <a:xfrm>
            <a:off x="3505200" y="3962400"/>
            <a:ext cx="1676400" cy="1633538"/>
          </a:xfrm>
          <a:prstGeom prst="roundRect">
            <a:avLst>
              <a:gd name="adj" fmla="val 97"/>
            </a:avLst>
          </a:prstGeom>
          <a:solidFill>
            <a:srgbClr val="FCFEE6"/>
          </a:solidFill>
          <a:ln w="9360">
            <a:solidFill>
              <a:srgbClr val="000000"/>
            </a:solidFill>
            <a:round/>
            <a:headEnd/>
            <a:tailEnd/>
          </a:ln>
        </p:spPr>
        <p:txBody>
          <a:bodyPr wrap="none" anchor="ctr"/>
          <a:lstStyle/>
          <a:p>
            <a:endParaRPr lang="ja-JP" altLang="en-US"/>
          </a:p>
        </p:txBody>
      </p:sp>
      <p:sp>
        <p:nvSpPr>
          <p:cNvPr id="18437" name="AutoShape 5"/>
          <p:cNvSpPr>
            <a:spLocks noChangeArrowheads="1"/>
          </p:cNvSpPr>
          <p:nvPr/>
        </p:nvSpPr>
        <p:spPr bwMode="auto">
          <a:xfrm>
            <a:off x="2133600" y="2057400"/>
            <a:ext cx="4495800" cy="1295400"/>
          </a:xfrm>
          <a:prstGeom prst="roundRect">
            <a:avLst>
              <a:gd name="adj" fmla="val 120"/>
            </a:avLst>
          </a:prstGeom>
          <a:solidFill>
            <a:srgbClr val="E6FBFE"/>
          </a:solidFill>
          <a:ln w="9360">
            <a:solidFill>
              <a:srgbClr val="000000"/>
            </a:solidFill>
            <a:round/>
            <a:headEnd/>
            <a:tailEnd/>
          </a:ln>
        </p:spPr>
        <p:txBody>
          <a:bodyPr wrap="none" anchor="ctr"/>
          <a:lstStyle/>
          <a:p>
            <a:endParaRPr lang="ja-JP" altLang="en-US"/>
          </a:p>
        </p:txBody>
      </p:sp>
      <p:sp>
        <p:nvSpPr>
          <p:cNvPr id="18438" name="Rectangle 6"/>
          <p:cNvSpPr>
            <a:spLocks noGrp="1" noChangeArrowheads="1"/>
          </p:cNvSpPr>
          <p:nvPr>
            <p:ph type="title"/>
          </p:nvPr>
        </p:nvSpPr>
        <p:spPr>
          <a:xfrm>
            <a:off x="1150938" y="617538"/>
            <a:ext cx="7793037" cy="1143000"/>
          </a:xfrm>
          <a:noFill/>
          <a:ln/>
        </p:spPr>
        <p:txBody>
          <a:bodyPr/>
          <a:lstStyle/>
          <a:p>
            <a:pPr>
              <a:lnSpc>
                <a:spcPct val="83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ja-JP" altLang="en-GB">
                <a:latin typeface="ＭＳ Ｐゴシック" charset="-128"/>
              </a:rPr>
              <a:t>モデルはひとつ</a:t>
            </a:r>
          </a:p>
        </p:txBody>
      </p:sp>
      <p:sp>
        <p:nvSpPr>
          <p:cNvPr id="18439" name="Rectangle 7"/>
          <p:cNvSpPr>
            <a:spLocks noGrp="1" noChangeArrowheads="1"/>
          </p:cNvSpPr>
          <p:nvPr>
            <p:ph type="body" idx="1"/>
          </p:nvPr>
        </p:nvSpPr>
        <p:spPr>
          <a:xfrm>
            <a:off x="3657600" y="2286000"/>
            <a:ext cx="3124200" cy="446088"/>
          </a:xfrm>
          <a:noFill/>
          <a:ln/>
        </p:spPr>
        <p:txBody>
          <a:bodyPr>
            <a:normAutofit lnSpcReduction="10000"/>
          </a:bodyPr>
          <a:lstStyle/>
          <a:p>
            <a:pPr>
              <a:lnSpc>
                <a:spcPct val="90000"/>
              </a:lnSpc>
              <a:spcBef>
                <a:spcPts val="700"/>
              </a:spcBef>
              <a:buFont typeface="Wingding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ja-JP" altLang="en-GB" sz="2800"/>
              <a:t>顧客の求めるもの</a:t>
            </a:r>
          </a:p>
        </p:txBody>
      </p:sp>
      <p:sp>
        <p:nvSpPr>
          <p:cNvPr id="18440" name="AutoShape 8"/>
          <p:cNvSpPr>
            <a:spLocks noChangeArrowheads="1"/>
          </p:cNvSpPr>
          <p:nvPr/>
        </p:nvSpPr>
        <p:spPr bwMode="auto">
          <a:xfrm>
            <a:off x="1335088" y="5638800"/>
            <a:ext cx="7772400" cy="1600200"/>
          </a:xfrm>
          <a:prstGeom prst="roundRect">
            <a:avLst>
              <a:gd name="adj" fmla="val 97"/>
            </a:avLst>
          </a:prstGeom>
          <a:noFill/>
          <a:ln w="9525">
            <a:noFill/>
            <a:round/>
            <a:headEnd/>
            <a:tailEnd/>
          </a:ln>
        </p:spPr>
        <p:txBody>
          <a:bodyPr wrap="none" anchor="ctr"/>
          <a:lstStyle/>
          <a:p>
            <a:endParaRPr lang="ja-JP" altLang="en-US"/>
          </a:p>
        </p:txBody>
      </p:sp>
      <p:pic>
        <p:nvPicPr>
          <p:cNvPr id="18441" name="Picture 9"/>
          <p:cNvPicPr>
            <a:picLocks noChangeAspect="1" noChangeArrowheads="1"/>
          </p:cNvPicPr>
          <p:nvPr/>
        </p:nvPicPr>
        <p:blipFill>
          <a:blip r:embed="rId3"/>
          <a:srcRect/>
          <a:stretch>
            <a:fillRect/>
          </a:stretch>
        </p:blipFill>
        <p:spPr bwMode="auto">
          <a:xfrm>
            <a:off x="2438400" y="2209800"/>
            <a:ext cx="1185863" cy="1065213"/>
          </a:xfrm>
          <a:prstGeom prst="rect">
            <a:avLst/>
          </a:prstGeom>
          <a:noFill/>
        </p:spPr>
      </p:pic>
      <p:pic>
        <p:nvPicPr>
          <p:cNvPr id="18442" name="Picture 10"/>
          <p:cNvPicPr>
            <a:picLocks noChangeAspect="1" noChangeArrowheads="1"/>
          </p:cNvPicPr>
          <p:nvPr/>
        </p:nvPicPr>
        <p:blipFill>
          <a:blip r:embed="rId4"/>
          <a:srcRect/>
          <a:stretch>
            <a:fillRect/>
          </a:stretch>
        </p:blipFill>
        <p:spPr bwMode="auto">
          <a:xfrm>
            <a:off x="3654425" y="4038600"/>
            <a:ext cx="1450975" cy="1201738"/>
          </a:xfrm>
          <a:prstGeom prst="rect">
            <a:avLst/>
          </a:prstGeom>
          <a:noFill/>
        </p:spPr>
      </p:pic>
      <p:grpSp>
        <p:nvGrpSpPr>
          <p:cNvPr id="2" name="Group 11"/>
          <p:cNvGrpSpPr>
            <a:grpSpLocks/>
          </p:cNvGrpSpPr>
          <p:nvPr/>
        </p:nvGrpSpPr>
        <p:grpSpPr bwMode="auto">
          <a:xfrm>
            <a:off x="3505200" y="5138738"/>
            <a:ext cx="1674813" cy="571500"/>
            <a:chOff x="2208" y="3237"/>
            <a:chExt cx="1055" cy="360"/>
          </a:xfrm>
        </p:grpSpPr>
        <p:sp>
          <p:nvSpPr>
            <p:cNvPr id="18444" name="AutoShape 12"/>
            <p:cNvSpPr>
              <a:spLocks noChangeArrowheads="1"/>
            </p:cNvSpPr>
            <p:nvPr/>
          </p:nvSpPr>
          <p:spPr bwMode="auto">
            <a:xfrm>
              <a:off x="2208" y="3237"/>
              <a:ext cx="1056" cy="361"/>
            </a:xfrm>
            <a:prstGeom prst="roundRect">
              <a:avLst>
                <a:gd name="adj" fmla="val 278"/>
              </a:avLst>
            </a:prstGeom>
            <a:noFill/>
            <a:ln w="9525">
              <a:noFill/>
              <a:round/>
              <a:headEnd/>
              <a:tailEnd/>
            </a:ln>
          </p:spPr>
          <p:txBody>
            <a:bodyPr wrap="none" anchor="ctr"/>
            <a:lstStyle/>
            <a:p>
              <a:endParaRPr lang="ja-JP" altLang="en-US"/>
            </a:p>
          </p:txBody>
        </p:sp>
        <p:sp>
          <p:nvSpPr>
            <p:cNvPr id="18445" name="Text Box 13"/>
            <p:cNvSpPr txBox="1">
              <a:spLocks noChangeArrowheads="1"/>
            </p:cNvSpPr>
            <p:nvPr/>
          </p:nvSpPr>
          <p:spPr bwMode="auto">
            <a:xfrm>
              <a:off x="2208" y="3237"/>
              <a:ext cx="1056" cy="361"/>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設計モデル</a:t>
              </a:r>
            </a:p>
          </p:txBody>
        </p:sp>
      </p:grpSp>
      <p:sp>
        <p:nvSpPr>
          <p:cNvPr id="18446" name="AutoShape 14"/>
          <p:cNvSpPr>
            <a:spLocks noChangeArrowheads="1"/>
          </p:cNvSpPr>
          <p:nvPr/>
        </p:nvSpPr>
        <p:spPr bwMode="auto">
          <a:xfrm>
            <a:off x="6172200" y="3962400"/>
            <a:ext cx="1676400" cy="1600200"/>
          </a:xfrm>
          <a:prstGeom prst="roundRect">
            <a:avLst>
              <a:gd name="adj" fmla="val 97"/>
            </a:avLst>
          </a:prstGeom>
          <a:solidFill>
            <a:srgbClr val="FCFEE6"/>
          </a:solidFill>
          <a:ln w="9360">
            <a:solidFill>
              <a:srgbClr val="000000"/>
            </a:solidFill>
            <a:round/>
            <a:headEnd/>
            <a:tailEnd/>
          </a:ln>
        </p:spPr>
        <p:txBody>
          <a:bodyPr wrap="none" anchor="ctr"/>
          <a:lstStyle/>
          <a:p>
            <a:endParaRPr lang="ja-JP" altLang="en-US"/>
          </a:p>
        </p:txBody>
      </p:sp>
      <p:grpSp>
        <p:nvGrpSpPr>
          <p:cNvPr id="3" name="Group 15"/>
          <p:cNvGrpSpPr>
            <a:grpSpLocks/>
          </p:cNvGrpSpPr>
          <p:nvPr/>
        </p:nvGrpSpPr>
        <p:grpSpPr bwMode="auto">
          <a:xfrm>
            <a:off x="6172200" y="5029200"/>
            <a:ext cx="1674813" cy="608013"/>
            <a:chOff x="3888" y="3168"/>
            <a:chExt cx="1055" cy="383"/>
          </a:xfrm>
        </p:grpSpPr>
        <p:sp>
          <p:nvSpPr>
            <p:cNvPr id="18448" name="AutoShape 16"/>
            <p:cNvSpPr>
              <a:spLocks noChangeArrowheads="1"/>
            </p:cNvSpPr>
            <p:nvPr/>
          </p:nvSpPr>
          <p:spPr bwMode="auto">
            <a:xfrm>
              <a:off x="3888" y="3168"/>
              <a:ext cx="1056" cy="384"/>
            </a:xfrm>
            <a:prstGeom prst="roundRect">
              <a:avLst>
                <a:gd name="adj" fmla="val 259"/>
              </a:avLst>
            </a:prstGeom>
            <a:noFill/>
            <a:ln w="9525">
              <a:noFill/>
              <a:round/>
              <a:headEnd/>
              <a:tailEnd/>
            </a:ln>
          </p:spPr>
          <p:txBody>
            <a:bodyPr wrap="none" anchor="ctr"/>
            <a:lstStyle/>
            <a:p>
              <a:endParaRPr lang="ja-JP" altLang="en-US"/>
            </a:p>
          </p:txBody>
        </p:sp>
        <p:sp>
          <p:nvSpPr>
            <p:cNvPr id="18449" name="Text Box 17"/>
            <p:cNvSpPr txBox="1">
              <a:spLocks noChangeArrowheads="1"/>
            </p:cNvSpPr>
            <p:nvPr/>
          </p:nvSpPr>
          <p:spPr bwMode="auto">
            <a:xfrm>
              <a:off x="3888" y="3168"/>
              <a:ext cx="1056" cy="384"/>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実装モデル</a:t>
              </a:r>
            </a:p>
          </p:txBody>
        </p:sp>
      </p:grpSp>
      <p:pic>
        <p:nvPicPr>
          <p:cNvPr id="18450" name="Picture 18"/>
          <p:cNvPicPr>
            <a:picLocks noChangeAspect="1" noChangeArrowheads="1"/>
          </p:cNvPicPr>
          <p:nvPr/>
        </p:nvPicPr>
        <p:blipFill>
          <a:blip r:embed="rId5"/>
          <a:srcRect/>
          <a:stretch>
            <a:fillRect/>
          </a:stretch>
        </p:blipFill>
        <p:spPr bwMode="auto">
          <a:xfrm>
            <a:off x="6324600" y="4038600"/>
            <a:ext cx="917575" cy="990600"/>
          </a:xfrm>
          <a:prstGeom prst="rect">
            <a:avLst/>
          </a:prstGeom>
          <a:noFill/>
        </p:spPr>
      </p:pic>
      <p:pic>
        <p:nvPicPr>
          <p:cNvPr id="18451" name="Picture 19"/>
          <p:cNvPicPr>
            <a:picLocks noChangeAspect="1" noChangeArrowheads="1"/>
          </p:cNvPicPr>
          <p:nvPr/>
        </p:nvPicPr>
        <p:blipFill>
          <a:blip r:embed="rId6"/>
          <a:srcRect/>
          <a:stretch>
            <a:fillRect/>
          </a:stretch>
        </p:blipFill>
        <p:spPr bwMode="auto">
          <a:xfrm>
            <a:off x="3048000" y="5891213"/>
            <a:ext cx="685800" cy="585787"/>
          </a:xfrm>
          <a:prstGeom prst="rect">
            <a:avLst/>
          </a:prstGeom>
          <a:noFill/>
        </p:spPr>
      </p:pic>
      <p:grpSp>
        <p:nvGrpSpPr>
          <p:cNvPr id="4" name="Group 20"/>
          <p:cNvGrpSpPr>
            <a:grpSpLocks/>
          </p:cNvGrpSpPr>
          <p:nvPr/>
        </p:nvGrpSpPr>
        <p:grpSpPr bwMode="auto">
          <a:xfrm>
            <a:off x="3733800" y="5927725"/>
            <a:ext cx="2055813" cy="495300"/>
            <a:chOff x="2352" y="3734"/>
            <a:chExt cx="1295" cy="312"/>
          </a:xfrm>
        </p:grpSpPr>
        <p:sp>
          <p:nvSpPr>
            <p:cNvPr id="18453" name="AutoShape 21"/>
            <p:cNvSpPr>
              <a:spLocks noChangeArrowheads="1"/>
            </p:cNvSpPr>
            <p:nvPr/>
          </p:nvSpPr>
          <p:spPr bwMode="auto">
            <a:xfrm>
              <a:off x="2352" y="3734"/>
              <a:ext cx="1296" cy="313"/>
            </a:xfrm>
            <a:prstGeom prst="roundRect">
              <a:avLst>
                <a:gd name="adj" fmla="val 319"/>
              </a:avLst>
            </a:prstGeom>
            <a:noFill/>
            <a:ln w="9525">
              <a:noFill/>
              <a:round/>
              <a:headEnd/>
              <a:tailEnd/>
            </a:ln>
          </p:spPr>
          <p:txBody>
            <a:bodyPr wrap="none" anchor="ctr"/>
            <a:lstStyle/>
            <a:p>
              <a:endParaRPr lang="ja-JP" altLang="en-US"/>
            </a:p>
          </p:txBody>
        </p:sp>
        <p:sp>
          <p:nvSpPr>
            <p:cNvPr id="18454" name="Text Box 22"/>
            <p:cNvSpPr txBox="1">
              <a:spLocks noChangeArrowheads="1"/>
            </p:cNvSpPr>
            <p:nvPr/>
          </p:nvSpPr>
          <p:spPr bwMode="auto">
            <a:xfrm>
              <a:off x="2352" y="3734"/>
              <a:ext cx="1296" cy="313"/>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設計者の視点</a:t>
              </a:r>
            </a:p>
          </p:txBody>
        </p:sp>
      </p:grpSp>
      <p:pic>
        <p:nvPicPr>
          <p:cNvPr id="18455" name="Picture 23"/>
          <p:cNvPicPr>
            <a:picLocks noChangeAspect="1" noChangeArrowheads="1"/>
          </p:cNvPicPr>
          <p:nvPr/>
        </p:nvPicPr>
        <p:blipFill>
          <a:blip r:embed="rId6"/>
          <a:srcRect/>
          <a:stretch>
            <a:fillRect/>
          </a:stretch>
        </p:blipFill>
        <p:spPr bwMode="auto">
          <a:xfrm>
            <a:off x="5867400" y="5867400"/>
            <a:ext cx="685800" cy="585788"/>
          </a:xfrm>
          <a:prstGeom prst="rect">
            <a:avLst/>
          </a:prstGeom>
          <a:noFill/>
        </p:spPr>
      </p:pic>
      <p:grpSp>
        <p:nvGrpSpPr>
          <p:cNvPr id="5" name="Group 24"/>
          <p:cNvGrpSpPr>
            <a:grpSpLocks/>
          </p:cNvGrpSpPr>
          <p:nvPr/>
        </p:nvGrpSpPr>
        <p:grpSpPr bwMode="auto">
          <a:xfrm>
            <a:off x="6553200" y="5903913"/>
            <a:ext cx="2055813" cy="495300"/>
            <a:chOff x="4128" y="3719"/>
            <a:chExt cx="1295" cy="312"/>
          </a:xfrm>
        </p:grpSpPr>
        <p:sp>
          <p:nvSpPr>
            <p:cNvPr id="18457" name="AutoShape 25"/>
            <p:cNvSpPr>
              <a:spLocks noChangeArrowheads="1"/>
            </p:cNvSpPr>
            <p:nvPr/>
          </p:nvSpPr>
          <p:spPr bwMode="auto">
            <a:xfrm>
              <a:off x="4128" y="3719"/>
              <a:ext cx="1296" cy="313"/>
            </a:xfrm>
            <a:prstGeom prst="roundRect">
              <a:avLst>
                <a:gd name="adj" fmla="val 319"/>
              </a:avLst>
            </a:prstGeom>
            <a:noFill/>
            <a:ln w="9525">
              <a:noFill/>
              <a:round/>
              <a:headEnd/>
              <a:tailEnd/>
            </a:ln>
          </p:spPr>
          <p:txBody>
            <a:bodyPr wrap="none" anchor="ctr"/>
            <a:lstStyle/>
            <a:p>
              <a:endParaRPr lang="ja-JP" altLang="en-US"/>
            </a:p>
          </p:txBody>
        </p:sp>
        <p:sp>
          <p:nvSpPr>
            <p:cNvPr id="18458" name="Text Box 26"/>
            <p:cNvSpPr txBox="1">
              <a:spLocks noChangeArrowheads="1"/>
            </p:cNvSpPr>
            <p:nvPr/>
          </p:nvSpPr>
          <p:spPr bwMode="auto">
            <a:xfrm>
              <a:off x="4128" y="3719"/>
              <a:ext cx="1296" cy="313"/>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実装者の視点</a:t>
              </a:r>
            </a:p>
          </p:txBody>
        </p:sp>
      </p:grpSp>
      <p:sp>
        <p:nvSpPr>
          <p:cNvPr id="18459" name="AutoShape 27"/>
          <p:cNvSpPr>
            <a:spLocks noChangeArrowheads="1"/>
          </p:cNvSpPr>
          <p:nvPr/>
        </p:nvSpPr>
        <p:spPr bwMode="auto">
          <a:xfrm>
            <a:off x="990600" y="4038600"/>
            <a:ext cx="1752600" cy="1447800"/>
          </a:xfrm>
          <a:prstGeom prst="roundRect">
            <a:avLst>
              <a:gd name="adj" fmla="val 106"/>
            </a:avLst>
          </a:prstGeom>
          <a:solidFill>
            <a:srgbClr val="FCFEE6"/>
          </a:solidFill>
          <a:ln w="9360">
            <a:solidFill>
              <a:srgbClr val="000000"/>
            </a:solidFill>
            <a:round/>
            <a:headEnd/>
            <a:tailEnd/>
          </a:ln>
        </p:spPr>
        <p:txBody>
          <a:bodyPr wrap="none" anchor="ctr"/>
          <a:lstStyle/>
          <a:p>
            <a:endParaRPr lang="ja-JP" altLang="en-US"/>
          </a:p>
        </p:txBody>
      </p:sp>
      <p:grpSp>
        <p:nvGrpSpPr>
          <p:cNvPr id="6" name="Group 28"/>
          <p:cNvGrpSpPr>
            <a:grpSpLocks/>
          </p:cNvGrpSpPr>
          <p:nvPr/>
        </p:nvGrpSpPr>
        <p:grpSpPr bwMode="auto">
          <a:xfrm>
            <a:off x="990600" y="4989513"/>
            <a:ext cx="1674813" cy="571500"/>
            <a:chOff x="624" y="3143"/>
            <a:chExt cx="1055" cy="360"/>
          </a:xfrm>
        </p:grpSpPr>
        <p:sp>
          <p:nvSpPr>
            <p:cNvPr id="18461" name="AutoShape 29"/>
            <p:cNvSpPr>
              <a:spLocks noChangeArrowheads="1"/>
            </p:cNvSpPr>
            <p:nvPr/>
          </p:nvSpPr>
          <p:spPr bwMode="auto">
            <a:xfrm>
              <a:off x="624" y="3143"/>
              <a:ext cx="1056" cy="361"/>
            </a:xfrm>
            <a:prstGeom prst="roundRect">
              <a:avLst>
                <a:gd name="adj" fmla="val 278"/>
              </a:avLst>
            </a:prstGeom>
            <a:noFill/>
            <a:ln w="9525">
              <a:noFill/>
              <a:round/>
              <a:headEnd/>
              <a:tailEnd/>
            </a:ln>
          </p:spPr>
          <p:txBody>
            <a:bodyPr wrap="none" anchor="ctr"/>
            <a:lstStyle/>
            <a:p>
              <a:endParaRPr lang="ja-JP" altLang="en-US"/>
            </a:p>
          </p:txBody>
        </p:sp>
        <p:sp>
          <p:nvSpPr>
            <p:cNvPr id="18462" name="Text Box 30"/>
            <p:cNvSpPr txBox="1">
              <a:spLocks noChangeArrowheads="1"/>
            </p:cNvSpPr>
            <p:nvPr/>
          </p:nvSpPr>
          <p:spPr bwMode="auto">
            <a:xfrm>
              <a:off x="624" y="3143"/>
              <a:ext cx="1056" cy="361"/>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分析モデル</a:t>
              </a:r>
            </a:p>
          </p:txBody>
        </p:sp>
      </p:grpSp>
      <p:pic>
        <p:nvPicPr>
          <p:cNvPr id="18463" name="Picture 31"/>
          <p:cNvPicPr>
            <a:picLocks noChangeAspect="1" noChangeArrowheads="1"/>
          </p:cNvPicPr>
          <p:nvPr/>
        </p:nvPicPr>
        <p:blipFill>
          <a:blip r:embed="rId7"/>
          <a:srcRect/>
          <a:stretch>
            <a:fillRect/>
          </a:stretch>
        </p:blipFill>
        <p:spPr bwMode="auto">
          <a:xfrm>
            <a:off x="1143000" y="4114800"/>
            <a:ext cx="1125538" cy="889000"/>
          </a:xfrm>
          <a:prstGeom prst="rect">
            <a:avLst/>
          </a:prstGeom>
          <a:noFill/>
        </p:spPr>
      </p:pic>
      <p:pic>
        <p:nvPicPr>
          <p:cNvPr id="18464" name="Picture 32"/>
          <p:cNvPicPr>
            <a:picLocks noChangeAspect="1" noChangeArrowheads="1"/>
          </p:cNvPicPr>
          <p:nvPr/>
        </p:nvPicPr>
        <p:blipFill>
          <a:blip r:embed="rId6"/>
          <a:srcRect/>
          <a:stretch>
            <a:fillRect/>
          </a:stretch>
        </p:blipFill>
        <p:spPr bwMode="auto">
          <a:xfrm>
            <a:off x="304800" y="5891213"/>
            <a:ext cx="685800" cy="585787"/>
          </a:xfrm>
          <a:prstGeom prst="rect">
            <a:avLst/>
          </a:prstGeom>
          <a:noFill/>
        </p:spPr>
      </p:pic>
      <p:grpSp>
        <p:nvGrpSpPr>
          <p:cNvPr id="7" name="Group 33"/>
          <p:cNvGrpSpPr>
            <a:grpSpLocks/>
          </p:cNvGrpSpPr>
          <p:nvPr/>
        </p:nvGrpSpPr>
        <p:grpSpPr bwMode="auto">
          <a:xfrm>
            <a:off x="990600" y="5943600"/>
            <a:ext cx="2055813" cy="495300"/>
            <a:chOff x="624" y="3744"/>
            <a:chExt cx="1295" cy="312"/>
          </a:xfrm>
        </p:grpSpPr>
        <p:sp>
          <p:nvSpPr>
            <p:cNvPr id="18466" name="AutoShape 34"/>
            <p:cNvSpPr>
              <a:spLocks noChangeArrowheads="1"/>
            </p:cNvSpPr>
            <p:nvPr/>
          </p:nvSpPr>
          <p:spPr bwMode="auto">
            <a:xfrm>
              <a:off x="624" y="3744"/>
              <a:ext cx="1296" cy="313"/>
            </a:xfrm>
            <a:prstGeom prst="roundRect">
              <a:avLst>
                <a:gd name="adj" fmla="val 319"/>
              </a:avLst>
            </a:prstGeom>
            <a:noFill/>
            <a:ln w="9525">
              <a:noFill/>
              <a:round/>
              <a:headEnd/>
              <a:tailEnd/>
            </a:ln>
          </p:spPr>
          <p:txBody>
            <a:bodyPr wrap="none" anchor="ctr"/>
            <a:lstStyle/>
            <a:p>
              <a:endParaRPr lang="ja-JP" altLang="en-US"/>
            </a:p>
          </p:txBody>
        </p:sp>
        <p:sp>
          <p:nvSpPr>
            <p:cNvPr id="18467" name="Text Box 35"/>
            <p:cNvSpPr txBox="1">
              <a:spLocks noChangeArrowheads="1"/>
            </p:cNvSpPr>
            <p:nvPr/>
          </p:nvSpPr>
          <p:spPr bwMode="auto">
            <a:xfrm>
              <a:off x="624" y="3744"/>
              <a:ext cx="1296" cy="313"/>
            </a:xfrm>
            <a:prstGeom prst="rect">
              <a:avLst/>
            </a:prstGeom>
            <a:noFill/>
            <a:ln w="9525">
              <a:noFill/>
              <a:miter lim="800000"/>
              <a:headEnd/>
              <a:tailEnd/>
            </a:ln>
          </p:spPr>
          <p:txBody>
            <a:bodyPr lIns="90000" tIns="46800" rIns="90000" bIns="46800">
              <a:spAutoFit/>
            </a:bodyPr>
            <a:lstStyle/>
            <a:p>
              <a:pPr marL="341313" indent="-341313" fontAlgn="base">
                <a:spcBef>
                  <a:spcPts val="600"/>
                </a:spcBef>
                <a:spcAft>
                  <a:spcPct val="0"/>
                </a:spcAft>
                <a:tabLst>
                  <a:tab pos="911225" algn="l"/>
                  <a:tab pos="1825625" algn="l"/>
                  <a:tab pos="2740025" algn="l"/>
                  <a:tab pos="3654425" algn="l"/>
                  <a:tab pos="4568825" algn="l"/>
                  <a:tab pos="5483225" algn="l"/>
                  <a:tab pos="6397625" algn="l"/>
                  <a:tab pos="7312025" algn="l"/>
                  <a:tab pos="8226425" algn="l"/>
                  <a:tab pos="9140825" algn="l"/>
                  <a:tab pos="10055225" algn="l"/>
                </a:tabLst>
              </a:pPr>
              <a:r>
                <a:rPr kumimoji="0" lang="ja-JP" altLang="en-GB" sz="2400">
                  <a:latin typeface="Tahoma" pitchFamily="34" charset="0"/>
                </a:rPr>
                <a:t>分析者の視点</a:t>
              </a:r>
            </a:p>
          </p:txBody>
        </p:sp>
      </p:grpSp>
      <p:sp>
        <p:nvSpPr>
          <p:cNvPr id="39" name="スライド番号プレースホルダ 38"/>
          <p:cNvSpPr>
            <a:spLocks noGrp="1"/>
          </p:cNvSpPr>
          <p:nvPr>
            <p:ph type="sldNum" sz="quarter" idx="12"/>
          </p:nvPr>
        </p:nvSpPr>
        <p:spPr/>
        <p:txBody>
          <a:bodyPr/>
          <a:lstStyle/>
          <a:p>
            <a:fld id="{A45B0FA1-9455-4D41-8795-AEFB248DE08C}" type="slidenum">
              <a:rPr kumimoji="1" lang="ja-JP" altLang="en-US" smtClean="0"/>
              <a:pPr/>
              <a:t>77</a:t>
            </a:fld>
            <a:endParaRPr kumimoji="1" lang="ja-JP" altLang="en-US"/>
          </a:p>
        </p:txBody>
      </p:sp>
      <p:sp>
        <p:nvSpPr>
          <p:cNvPr id="40" name="フッター プレースホルダ 39"/>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ransition spd="med"/>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視点の高さ</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鳥の視点、虫の視点</a:t>
            </a:r>
            <a:endParaRPr lang="en-US" altLang="ja-JP" dirty="0" smtClean="0"/>
          </a:p>
          <a:p>
            <a:pPr lvl="1"/>
            <a:r>
              <a:rPr lang="ja-JP" altLang="en-US" dirty="0" smtClean="0"/>
              <a:t>例</a:t>
            </a:r>
            <a:r>
              <a:rPr lang="en-US" altLang="ja-JP" dirty="0" smtClean="0"/>
              <a:t>. </a:t>
            </a:r>
          </a:p>
          <a:p>
            <a:pPr lvl="2"/>
            <a:r>
              <a:rPr lang="ja-JP" altLang="en-US" dirty="0" smtClean="0"/>
              <a:t>ソフトウェア工学は鳥の視点</a:t>
            </a:r>
            <a:endParaRPr lang="en-US" altLang="ja-JP" dirty="0" smtClean="0"/>
          </a:p>
          <a:p>
            <a:pPr lvl="2"/>
            <a:r>
              <a:rPr lang="ja-JP" altLang="en-US" dirty="0" smtClean="0"/>
              <a:t>テーラリングは虫の視点</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78</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8B029013-824A-4FDD-9281-BBCFFBF3758E}" type="slidenum">
              <a:rPr lang="ja-JP" altLang="en-US"/>
              <a:pPr/>
              <a:t>79</a:t>
            </a:fld>
            <a:endParaRPr lang="ja-JP" altLang="en-US"/>
          </a:p>
        </p:txBody>
      </p:sp>
      <p:sp>
        <p:nvSpPr>
          <p:cNvPr id="197634" name="Rectangle 2"/>
          <p:cNvSpPr>
            <a:spLocks noGrp="1" noChangeArrowheads="1"/>
          </p:cNvSpPr>
          <p:nvPr>
            <p:ph type="title"/>
          </p:nvPr>
        </p:nvSpPr>
        <p:spPr/>
        <p:txBody>
          <a:bodyPr/>
          <a:lstStyle/>
          <a:p>
            <a:r>
              <a:rPr lang="ja-JP" altLang="en-US"/>
              <a:t>モデリングの上達のためには</a:t>
            </a:r>
          </a:p>
        </p:txBody>
      </p:sp>
      <p:sp>
        <p:nvSpPr>
          <p:cNvPr id="197635" name="Rectangle 3"/>
          <p:cNvSpPr>
            <a:spLocks noGrp="1" noChangeArrowheads="1"/>
          </p:cNvSpPr>
          <p:nvPr>
            <p:ph type="body" idx="1"/>
          </p:nvPr>
        </p:nvSpPr>
        <p:spPr/>
        <p:txBody>
          <a:bodyPr/>
          <a:lstStyle/>
          <a:p>
            <a:r>
              <a:rPr lang="ja-JP" altLang="en-US"/>
              <a:t>良いモデルを見る</a:t>
            </a:r>
          </a:p>
        </p:txBody>
      </p:sp>
      <p:pic>
        <p:nvPicPr>
          <p:cNvPr id="197636" name="Picture 4" descr="C:\Documents and Settings\G_KOJIMA_FUJIO\Application Data\Microsoft\Media Catalog\Downloaded Clips\cl3a\j0145834.jpg"/>
          <p:cNvPicPr>
            <a:picLocks noChangeAspect="1" noChangeArrowheads="1"/>
          </p:cNvPicPr>
          <p:nvPr/>
        </p:nvPicPr>
        <p:blipFill>
          <a:blip r:embed="rId2"/>
          <a:srcRect/>
          <a:stretch>
            <a:fillRect/>
          </a:stretch>
        </p:blipFill>
        <p:spPr bwMode="auto">
          <a:xfrm>
            <a:off x="5715000" y="2514600"/>
            <a:ext cx="2359025" cy="3657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1"/>
          <p:cNvPicPr>
            <a:picLocks noChangeAspect="1" noChangeArrowheads="1"/>
          </p:cNvPicPr>
          <p:nvPr/>
        </p:nvPicPr>
        <p:blipFill>
          <a:blip r:embed="rId2"/>
          <a:srcRect/>
          <a:stretch>
            <a:fillRect/>
          </a:stretch>
        </p:blipFill>
        <p:spPr bwMode="auto">
          <a:xfrm>
            <a:off x="188697" y="1500174"/>
            <a:ext cx="9390741" cy="4929222"/>
          </a:xfrm>
          <a:prstGeom prst="rect">
            <a:avLst/>
          </a:prstGeom>
          <a:noFill/>
          <a:ln w="9525">
            <a:noFill/>
            <a:miter lim="800000"/>
            <a:headEnd/>
            <a:tailEnd/>
          </a:ln>
          <a:effectLst/>
        </p:spPr>
      </p:pic>
      <p:sp>
        <p:nvSpPr>
          <p:cNvPr id="5" name="タイトル 1"/>
          <p:cNvSpPr>
            <a:spLocks noGrp="1"/>
          </p:cNvSpPr>
          <p:nvPr>
            <p:ph type="title"/>
          </p:nvPr>
        </p:nvSpPr>
        <p:spPr>
          <a:xfrm>
            <a:off x="457200" y="274638"/>
            <a:ext cx="8229600" cy="1143000"/>
          </a:xfrm>
        </p:spPr>
        <p:txBody>
          <a:bodyPr/>
          <a:lstStyle/>
          <a:p>
            <a:r>
              <a:rPr kumimoji="1" lang="ja-JP" altLang="en-US" dirty="0" smtClean="0"/>
              <a:t>自己紹介の例</a:t>
            </a:r>
            <a:endParaRPr kumimoji="1" lang="ja-JP" altLang="en-US" dirty="0"/>
          </a:p>
        </p:txBody>
      </p:sp>
      <p:sp>
        <p:nvSpPr>
          <p:cNvPr id="6" name="スライド番号プレースホルダ 5"/>
          <p:cNvSpPr>
            <a:spLocks noGrp="1"/>
          </p:cNvSpPr>
          <p:nvPr>
            <p:ph type="sldNum" sz="quarter" idx="12"/>
          </p:nvPr>
        </p:nvSpPr>
        <p:spPr/>
        <p:txBody>
          <a:bodyPr/>
          <a:lstStyle/>
          <a:p>
            <a:fld id="{A45B0FA1-9455-4D41-8795-AEFB248DE08C}" type="slidenum">
              <a:rPr kumimoji="1" lang="ja-JP" altLang="en-US" smtClean="0"/>
              <a:pPr/>
              <a:t>8</a:t>
            </a:fld>
            <a:endParaRPr kumimoji="1" lang="ja-JP" altLang="en-US"/>
          </a:p>
        </p:txBody>
      </p:sp>
      <p:sp>
        <p:nvSpPr>
          <p:cNvPr id="7" name="フッター プレースホルダ 6"/>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57200" y="274638"/>
            <a:ext cx="8229600" cy="5654692"/>
          </a:xfrm>
        </p:spPr>
        <p:txBody>
          <a:bodyPr>
            <a:normAutofit/>
          </a:bodyPr>
          <a:lstStyle/>
          <a:p>
            <a:r>
              <a:rPr lang="ja-JP" altLang="en-US" dirty="0" smtClean="0"/>
              <a:t>３．プログラミングにおける</a:t>
            </a:r>
            <a:r>
              <a:rPr lang="en-US" altLang="ja-JP" dirty="0" smtClean="0"/>
              <a:t/>
            </a:r>
            <a:br>
              <a:rPr lang="en-US" altLang="ja-JP" dirty="0" smtClean="0"/>
            </a:br>
            <a:r>
              <a:rPr lang="ja-JP" altLang="en-US" dirty="0" smtClean="0"/>
              <a:t>設計の重要性</a:t>
            </a:r>
            <a:endParaRPr kumimoji="1" lang="ja-JP" altLang="en-US" dirty="0"/>
          </a:p>
        </p:txBody>
      </p:sp>
      <p:sp>
        <p:nvSpPr>
          <p:cNvPr id="4" name="スライド番号プレースホルダ 3"/>
          <p:cNvSpPr>
            <a:spLocks noGrp="1"/>
          </p:cNvSpPr>
          <p:nvPr>
            <p:ph type="sldNum" sz="quarter" idx="12"/>
          </p:nvPr>
        </p:nvSpPr>
        <p:spPr/>
        <p:txBody>
          <a:bodyPr/>
          <a:lstStyle/>
          <a:p>
            <a:fld id="{A45B0FA1-9455-4D41-8795-AEFB248DE08C}" type="slidenum">
              <a:rPr kumimoji="1" lang="ja-JP" altLang="en-US" smtClean="0"/>
              <a:pPr/>
              <a:t>80</a:t>
            </a:fld>
            <a:endParaRPr kumimoji="1" lang="ja-JP" altLang="en-US"/>
          </a:p>
        </p:txBody>
      </p:sp>
      <p:sp>
        <p:nvSpPr>
          <p:cNvPr id="5" name="フッター プレースホルダ 4"/>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E152EA90-3C3B-4476-992C-17054AC70BFA}" type="slidenum">
              <a:rPr lang="ja-JP" altLang="en-US"/>
              <a:pPr/>
              <a:t>81</a:t>
            </a:fld>
            <a:endParaRPr lang="ja-JP" altLang="en-US"/>
          </a:p>
        </p:txBody>
      </p:sp>
      <p:sp>
        <p:nvSpPr>
          <p:cNvPr id="108546" name="Rectangle 2"/>
          <p:cNvSpPr>
            <a:spLocks noGrp="1" noChangeArrowheads="1"/>
          </p:cNvSpPr>
          <p:nvPr>
            <p:ph type="title"/>
          </p:nvPr>
        </p:nvSpPr>
        <p:spPr/>
        <p:txBody>
          <a:bodyPr/>
          <a:lstStyle/>
          <a:p>
            <a:r>
              <a:rPr lang="ja-JP" altLang="en-US"/>
              <a:t>初期設計 </a:t>
            </a:r>
            <a:r>
              <a:rPr lang="en-US" altLang="ja-JP"/>
              <a:t>V.S. </a:t>
            </a:r>
            <a:r>
              <a:rPr lang="ja-JP" altLang="en-US"/>
              <a:t>リファクタリング</a:t>
            </a:r>
          </a:p>
        </p:txBody>
      </p:sp>
      <p:sp>
        <p:nvSpPr>
          <p:cNvPr id="108547" name="Rectangle 3"/>
          <p:cNvSpPr>
            <a:spLocks noGrp="1" noChangeArrowheads="1"/>
          </p:cNvSpPr>
          <p:nvPr>
            <p:ph type="body" idx="1"/>
          </p:nvPr>
        </p:nvSpPr>
        <p:spPr>
          <a:xfrm>
            <a:off x="1182688" y="2017713"/>
            <a:ext cx="7772400" cy="4230687"/>
          </a:xfrm>
        </p:spPr>
        <p:txBody>
          <a:bodyPr/>
          <a:lstStyle/>
          <a:p>
            <a:r>
              <a:rPr lang="ja-JP" altLang="en-US"/>
              <a:t>初期設定の必要性</a:t>
            </a:r>
          </a:p>
          <a:p>
            <a:pPr lvl="1"/>
            <a:r>
              <a:rPr lang="ja-JP" altLang="en-US"/>
              <a:t>アーキテクチャ ドリブン</a:t>
            </a:r>
          </a:p>
          <a:p>
            <a:r>
              <a:rPr lang="ja-JP" altLang="en-US"/>
              <a:t>アジャイル モデリング</a:t>
            </a:r>
          </a:p>
          <a:p>
            <a:pPr lvl="1"/>
            <a:r>
              <a:rPr lang="ja-JP" altLang="en-US"/>
              <a:t>アジャイルな設計</a:t>
            </a:r>
          </a:p>
          <a:p>
            <a:r>
              <a:rPr lang="ja-JP" altLang="en-US"/>
              <a:t>リファクタリング</a:t>
            </a:r>
          </a:p>
          <a:p>
            <a:pPr lvl="1"/>
            <a:r>
              <a:rPr lang="ja-JP" altLang="en-US"/>
              <a:t>テスト→実装→設計</a:t>
            </a:r>
          </a:p>
        </p:txBody>
      </p:sp>
      <p:pic>
        <p:nvPicPr>
          <p:cNvPr id="108548" name="Picture 4" descr="C:\Documents and Settings\G_KOJIMA_FUJIO\Application Data\Microsoft\Media Catalog\Downloaded Clips\cl1f\j0079067.wmf"/>
          <p:cNvPicPr>
            <a:picLocks noChangeAspect="1" noChangeArrowheads="1"/>
          </p:cNvPicPr>
          <p:nvPr/>
        </p:nvPicPr>
        <p:blipFill>
          <a:blip r:embed="rId2"/>
          <a:srcRect/>
          <a:stretch>
            <a:fillRect/>
          </a:stretch>
        </p:blipFill>
        <p:spPr bwMode="auto">
          <a:xfrm>
            <a:off x="6096000" y="3886200"/>
            <a:ext cx="2286000" cy="2268538"/>
          </a:xfrm>
          <a:prstGeom prst="rect">
            <a:avLst/>
          </a:prstGeom>
          <a:noFill/>
        </p:spPr>
      </p:pic>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リファクタリング</a:t>
            </a:r>
            <a:endParaRPr kumimoji="1" lang="ja-JP" altLang="en-US" dirty="0"/>
          </a:p>
        </p:txBody>
      </p:sp>
      <p:sp>
        <p:nvSpPr>
          <p:cNvPr id="3" name="コンテンツ プレースホルダ 2"/>
          <p:cNvSpPr>
            <a:spLocks noGrp="1"/>
          </p:cNvSpPr>
          <p:nvPr>
            <p:ph idx="1"/>
          </p:nvPr>
        </p:nvSpPr>
        <p:spPr/>
        <p:txBody>
          <a:bodyPr/>
          <a:lstStyle/>
          <a:p>
            <a:r>
              <a:rPr lang="ja-JP" altLang="en-US" dirty="0" smtClean="0"/>
              <a:t>テキスト「リファクタリング編」へ</a:t>
            </a:r>
            <a:endParaRPr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82</a:t>
            </a:fld>
            <a:endParaRPr kumimoji="1" lang="ja-JP"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5"/>
          <p:cNvSpPr>
            <a:spLocks noGrp="1" noChangeArrowheads="1"/>
          </p:cNvSpPr>
          <p:nvPr>
            <p:ph type="ftr" sz="quarter" idx="4294967295"/>
          </p:nvPr>
        </p:nvSpPr>
        <p:spPr>
          <a:xfrm>
            <a:off x="3429000" y="6248400"/>
            <a:ext cx="2895600" cy="457200"/>
          </a:xfrm>
          <a:prstGeom prst="rect">
            <a:avLst/>
          </a:prstGeom>
        </p:spPr>
        <p:txBody>
          <a:bodyPr/>
          <a:lstStyle/>
          <a:p>
            <a:r>
              <a:rPr lang="ja-JP" altLang="en-US" smtClean="0"/>
              <a:t>オブジェクト指向によるソフトウェア最適設計手法</a:t>
            </a:r>
            <a:endParaRPr lang="ja-JP" altLang="en-US"/>
          </a:p>
        </p:txBody>
      </p:sp>
      <p:sp>
        <p:nvSpPr>
          <p:cNvPr id="6" name="Rectangle 16"/>
          <p:cNvSpPr>
            <a:spLocks noGrp="1" noChangeArrowheads="1"/>
          </p:cNvSpPr>
          <p:nvPr>
            <p:ph type="sldNum" sz="quarter" idx="4294967295"/>
          </p:nvPr>
        </p:nvSpPr>
        <p:spPr>
          <a:xfrm>
            <a:off x="6858000" y="6248400"/>
            <a:ext cx="1905000" cy="457200"/>
          </a:xfrm>
          <a:prstGeom prst="rect">
            <a:avLst/>
          </a:prstGeom>
        </p:spPr>
        <p:txBody>
          <a:bodyPr/>
          <a:lstStyle/>
          <a:p>
            <a:fld id="{40C73313-9EF8-49BE-928D-22724B999BBF}" type="slidenum">
              <a:rPr lang="ja-JP" altLang="en-US"/>
              <a:pPr/>
              <a:t>83</a:t>
            </a:fld>
            <a:endParaRPr lang="ja-JP" altLang="en-US"/>
          </a:p>
        </p:txBody>
      </p:sp>
      <p:sp>
        <p:nvSpPr>
          <p:cNvPr id="202754" name="Rectangle 1026"/>
          <p:cNvSpPr>
            <a:spLocks noGrp="1" noChangeArrowheads="1"/>
          </p:cNvSpPr>
          <p:nvPr>
            <p:ph type="ctrTitle"/>
          </p:nvPr>
        </p:nvSpPr>
        <p:spPr/>
        <p:txBody>
          <a:bodyPr/>
          <a:lstStyle/>
          <a:p>
            <a:r>
              <a:rPr lang="ja-JP" altLang="en-US" dirty="0" smtClean="0"/>
              <a:t>ソフトウェア </a:t>
            </a:r>
            <a:r>
              <a:rPr lang="ja-JP" altLang="en-US" dirty="0"/>
              <a:t>アーキテクチャ</a:t>
            </a:r>
            <a:endParaRPr lang="en-US" altLang="ja-JP" dirty="0"/>
          </a:p>
        </p:txBody>
      </p:sp>
      <p:sp>
        <p:nvSpPr>
          <p:cNvPr id="202755" name="Rectangle 1027"/>
          <p:cNvSpPr>
            <a:spLocks noGrp="1" noChangeArrowheads="1"/>
          </p:cNvSpPr>
          <p:nvPr>
            <p:ph type="subTitle" idx="1"/>
          </p:nvPr>
        </p:nvSpPr>
        <p:spPr>
          <a:xfrm>
            <a:off x="1371600" y="3886200"/>
            <a:ext cx="6400800" cy="2133600"/>
          </a:xfrm>
        </p:spPr>
        <p:txBody>
          <a:bodyPr/>
          <a:lstStyle/>
          <a:p>
            <a:pPr algn="l"/>
            <a:r>
              <a:rPr lang="ja-JP" altLang="en-US" dirty="0"/>
              <a:t>アーキテクチャの重要性</a:t>
            </a:r>
          </a:p>
          <a:p>
            <a:pPr algn="l"/>
            <a:r>
              <a:rPr lang="ja-JP" altLang="en-US" dirty="0"/>
              <a:t>コア アーキテクチャ</a:t>
            </a:r>
          </a:p>
          <a:p>
            <a:pPr algn="l"/>
            <a:r>
              <a:rPr lang="ja-JP" altLang="en-US" dirty="0"/>
              <a:t>アーキテクチャ パターン</a:t>
            </a:r>
          </a:p>
        </p:txBody>
      </p:sp>
      <p:pic>
        <p:nvPicPr>
          <p:cNvPr id="202756" name="Picture 1028" descr="C:\Documents and Settings\G_KOJIMA_FUJIO\Application Data\Microsoft\Media Catalog\Downloaded Clips\cl52\j0205500.wmf"/>
          <p:cNvPicPr>
            <a:picLocks noChangeAspect="1" noChangeArrowheads="1"/>
          </p:cNvPicPr>
          <p:nvPr/>
        </p:nvPicPr>
        <p:blipFill>
          <a:blip r:embed="rId2"/>
          <a:srcRect/>
          <a:stretch>
            <a:fillRect/>
          </a:stretch>
        </p:blipFill>
        <p:spPr bwMode="auto">
          <a:xfrm>
            <a:off x="6705600" y="4419600"/>
            <a:ext cx="1795463" cy="1795463"/>
          </a:xfrm>
          <a:prstGeom prst="rect">
            <a:avLst/>
          </a:prstGeom>
          <a:noFill/>
        </p:spPr>
      </p:pic>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E839106D-E3E9-4908-A0A5-1C4F27D95E79}" type="slidenum">
              <a:rPr lang="ja-JP" altLang="en-US"/>
              <a:pPr/>
              <a:t>84</a:t>
            </a:fld>
            <a:endParaRPr lang="ja-JP" altLang="en-US"/>
          </a:p>
        </p:txBody>
      </p:sp>
      <p:sp>
        <p:nvSpPr>
          <p:cNvPr id="109570" name="Rectangle 2"/>
          <p:cNvSpPr>
            <a:spLocks noGrp="1" noChangeArrowheads="1"/>
          </p:cNvSpPr>
          <p:nvPr>
            <p:ph type="title"/>
          </p:nvPr>
        </p:nvSpPr>
        <p:spPr/>
        <p:txBody>
          <a:bodyPr/>
          <a:lstStyle/>
          <a:p>
            <a:r>
              <a:rPr lang="ja-JP" altLang="en-US">
                <a:latin typeface="ＭＳＰゴシック" charset="-128"/>
              </a:rPr>
              <a:t>ソフトウェア・アーキテクチャ</a:t>
            </a:r>
          </a:p>
        </p:txBody>
      </p:sp>
      <p:sp>
        <p:nvSpPr>
          <p:cNvPr id="109571" name="Rectangle 3"/>
          <p:cNvSpPr>
            <a:spLocks noGrp="1" noChangeArrowheads="1"/>
          </p:cNvSpPr>
          <p:nvPr>
            <p:ph type="body" idx="1"/>
          </p:nvPr>
        </p:nvSpPr>
        <p:spPr/>
        <p:txBody>
          <a:bodyPr/>
          <a:lstStyle/>
          <a:p>
            <a:pPr>
              <a:lnSpc>
                <a:spcPct val="90000"/>
              </a:lnSpc>
            </a:pPr>
            <a:r>
              <a:rPr lang="ja-JP" altLang="en-US" sz="2800" dirty="0">
                <a:latin typeface="ＭＳＰゴシック" charset="-128"/>
              </a:rPr>
              <a:t>ソフトウェア・アーキテクチャとは</a:t>
            </a:r>
          </a:p>
          <a:p>
            <a:pPr lvl="1">
              <a:lnSpc>
                <a:spcPct val="90000"/>
              </a:lnSpc>
            </a:pPr>
            <a:r>
              <a:rPr lang="ja-JP" altLang="en-US" sz="2400" dirty="0">
                <a:latin typeface="ＭＳＰゴシック" charset="-128"/>
              </a:rPr>
              <a:t>ソフトウェアシステムの設計思想を明確に反映したソフトウェアの構造を表現するもの</a:t>
            </a:r>
          </a:p>
          <a:p>
            <a:pPr>
              <a:lnSpc>
                <a:spcPct val="90000"/>
              </a:lnSpc>
            </a:pPr>
            <a:r>
              <a:rPr lang="ja-JP" altLang="en-US" sz="2800" dirty="0">
                <a:latin typeface="ＭＳＰゴシック" charset="-128"/>
              </a:rPr>
              <a:t>もっとオブジェクト指向的にいうと</a:t>
            </a:r>
          </a:p>
          <a:p>
            <a:pPr lvl="1">
              <a:lnSpc>
                <a:spcPct val="90000"/>
              </a:lnSpc>
            </a:pPr>
            <a:r>
              <a:rPr lang="ja-JP" altLang="en-US" sz="2400" dirty="0">
                <a:latin typeface="ＭＳＰゴシック" charset="-128"/>
              </a:rPr>
              <a:t>ある要求をソフトウェアで実現する際に、重要となる設計思想に基づいて、オブジェクトを配置する場</a:t>
            </a:r>
            <a:r>
              <a:rPr lang="ja-JP" altLang="en-US" sz="2400" dirty="0">
                <a:latin typeface="Times New Roman" pitchFamily="18" charset="0"/>
              </a:rPr>
              <a:t>(</a:t>
            </a:r>
            <a:r>
              <a:rPr lang="en-US" altLang="ja-JP" sz="2400" dirty="0">
                <a:latin typeface="Times New Roman" pitchFamily="18" charset="0"/>
              </a:rPr>
              <a:t>field)</a:t>
            </a:r>
            <a:r>
              <a:rPr lang="ja-JP" altLang="en-US" sz="2400" dirty="0">
                <a:latin typeface="ＭＳＰゴシック" charset="-128"/>
              </a:rPr>
              <a:t>を定義し、その場の責務、および場を形成しうるメカニズム、そして、場と場の協調関係を定義する</a:t>
            </a:r>
          </a:p>
          <a:p>
            <a:pPr lvl="2">
              <a:lnSpc>
                <a:spcPct val="90000"/>
              </a:lnSpc>
            </a:pPr>
            <a:r>
              <a:rPr lang="ja-JP" altLang="en-US" sz="2000" dirty="0">
                <a:latin typeface="ＭＳＰゴシック" charset="-128"/>
              </a:rPr>
              <a:t>この場の責務をコンポーネント・フレームワークの構造として表現される</a:t>
            </a:r>
          </a:p>
          <a:p>
            <a:pPr lvl="2">
              <a:lnSpc>
                <a:spcPct val="90000"/>
              </a:lnSpc>
            </a:pPr>
            <a:r>
              <a:rPr lang="ja-JP" altLang="en-US" sz="2000" dirty="0">
                <a:latin typeface="ＭＳＰゴシック" charset="-128"/>
              </a:rPr>
              <a:t>フレームワークを使う場合も、そのフレームワークの持つアーキテクチャを理解する必要がある</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A9D99505-934F-40A4-8BBD-376245A52BC5}" type="slidenum">
              <a:rPr lang="ja-JP" altLang="en-US"/>
              <a:pPr/>
              <a:t>85</a:t>
            </a:fld>
            <a:endParaRPr lang="ja-JP" altLang="en-US"/>
          </a:p>
        </p:txBody>
      </p:sp>
      <p:sp>
        <p:nvSpPr>
          <p:cNvPr id="113666" name="Rectangle 1026"/>
          <p:cNvSpPr>
            <a:spLocks noGrp="1" noChangeArrowheads="1"/>
          </p:cNvSpPr>
          <p:nvPr>
            <p:ph type="title"/>
          </p:nvPr>
        </p:nvSpPr>
        <p:spPr/>
        <p:txBody>
          <a:bodyPr/>
          <a:lstStyle/>
          <a:p>
            <a:r>
              <a:rPr lang="ja-JP" altLang="en-US">
                <a:latin typeface="ＭＳＰゴシック" charset="-128"/>
              </a:rPr>
              <a:t>ソフトウェア・アーキテクチャ不在</a:t>
            </a:r>
          </a:p>
        </p:txBody>
      </p:sp>
      <p:sp>
        <p:nvSpPr>
          <p:cNvPr id="113667" name="Rectangle 1027"/>
          <p:cNvSpPr>
            <a:spLocks noGrp="1" noChangeArrowheads="1"/>
          </p:cNvSpPr>
          <p:nvPr>
            <p:ph type="body" idx="1"/>
          </p:nvPr>
        </p:nvSpPr>
        <p:spPr/>
        <p:txBody>
          <a:bodyPr/>
          <a:lstStyle/>
          <a:p>
            <a:pPr>
              <a:lnSpc>
                <a:spcPct val="90000"/>
              </a:lnSpc>
            </a:pPr>
            <a:r>
              <a:rPr lang="ja-JP" altLang="en-US">
                <a:latin typeface="ＭＳＰゴシック" charset="-128"/>
              </a:rPr>
              <a:t>問題点</a:t>
            </a:r>
          </a:p>
          <a:p>
            <a:pPr lvl="1">
              <a:lnSpc>
                <a:spcPct val="90000"/>
              </a:lnSpc>
            </a:pPr>
            <a:r>
              <a:rPr lang="ja-JP" altLang="en-US">
                <a:latin typeface="ＭＳＰゴシック" charset="-128"/>
              </a:rPr>
              <a:t>設計の初期段階から細かなクラスの構造に着目しすぎるのでは?</a:t>
            </a:r>
          </a:p>
          <a:p>
            <a:pPr lvl="1">
              <a:lnSpc>
                <a:spcPct val="90000"/>
              </a:lnSpc>
            </a:pPr>
            <a:r>
              <a:rPr lang="ja-JP" altLang="en-US">
                <a:latin typeface="ＭＳＰゴシック" charset="-128"/>
              </a:rPr>
              <a:t>個々の設計はうまくいっているが全体的な設計に一定のポリシーが見当たらないような気がする</a:t>
            </a:r>
          </a:p>
          <a:p>
            <a:pPr lvl="1">
              <a:lnSpc>
                <a:spcPct val="90000"/>
              </a:lnSpc>
            </a:pPr>
            <a:r>
              <a:rPr lang="ja-JP" altLang="en-US">
                <a:latin typeface="ＭＳＰゴシック" charset="-128"/>
              </a:rPr>
              <a:t>システム全体の見通しが悪い感じがする</a:t>
            </a:r>
          </a:p>
          <a:p>
            <a:pPr lvl="1">
              <a:lnSpc>
                <a:spcPct val="90000"/>
              </a:lnSpc>
            </a:pPr>
            <a:r>
              <a:rPr lang="ja-JP" altLang="en-US">
                <a:latin typeface="ＭＳＰゴシック" charset="-128"/>
              </a:rPr>
              <a:t>システムの重要なアークテクチャは何か誰も語れない</a:t>
            </a:r>
            <a:endParaRPr lang="ja-JP" altLang="en-US"/>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41" name="スライド番号プレースホルダ 5"/>
          <p:cNvSpPr>
            <a:spLocks noGrp="1"/>
          </p:cNvSpPr>
          <p:nvPr>
            <p:ph type="sldNum" sz="quarter" idx="12"/>
          </p:nvPr>
        </p:nvSpPr>
        <p:spPr/>
        <p:txBody>
          <a:bodyPr/>
          <a:lstStyle/>
          <a:p>
            <a:fld id="{A959F26B-AFE6-4E25-9BAE-B0CC225065F3}" type="slidenum">
              <a:rPr lang="ja-JP" altLang="en-US"/>
              <a:pPr/>
              <a:t>86</a:t>
            </a:fld>
            <a:endParaRPr lang="ja-JP" altLang="en-US"/>
          </a:p>
        </p:txBody>
      </p:sp>
      <p:sp>
        <p:nvSpPr>
          <p:cNvPr id="112642" name="Rectangle 2"/>
          <p:cNvSpPr>
            <a:spLocks noGrp="1" noChangeArrowheads="1"/>
          </p:cNvSpPr>
          <p:nvPr>
            <p:ph type="title"/>
          </p:nvPr>
        </p:nvSpPr>
        <p:spPr/>
        <p:txBody>
          <a:bodyPr/>
          <a:lstStyle/>
          <a:p>
            <a:r>
              <a:rPr lang="ja-JP" altLang="en-US" sz="3600">
                <a:latin typeface="ＭＳＰゴシック" charset="-128"/>
              </a:rPr>
              <a:t>ソフトウェア・アーキテクチャの重要性</a:t>
            </a:r>
          </a:p>
        </p:txBody>
      </p:sp>
      <p:sp>
        <p:nvSpPr>
          <p:cNvPr id="112643" name="Rectangle 3"/>
          <p:cNvSpPr>
            <a:spLocks noGrp="1" noChangeArrowheads="1"/>
          </p:cNvSpPr>
          <p:nvPr>
            <p:ph type="body" idx="1"/>
          </p:nvPr>
        </p:nvSpPr>
        <p:spPr>
          <a:xfrm>
            <a:off x="1182688" y="2017713"/>
            <a:ext cx="7504112" cy="2706687"/>
          </a:xfrm>
        </p:spPr>
        <p:txBody>
          <a:bodyPr/>
          <a:lstStyle/>
          <a:p>
            <a:pPr>
              <a:lnSpc>
                <a:spcPct val="90000"/>
              </a:lnSpc>
            </a:pPr>
            <a:r>
              <a:rPr lang="ja-JP" altLang="en-US" sz="2800">
                <a:latin typeface="ＭＳＰゴシック" charset="-128"/>
              </a:rPr>
              <a:t>システムの大局的視点を重視する構造とメカニズムの把握</a:t>
            </a:r>
          </a:p>
          <a:p>
            <a:pPr>
              <a:lnSpc>
                <a:spcPct val="90000"/>
              </a:lnSpc>
            </a:pPr>
            <a:r>
              <a:rPr lang="ja-JP" altLang="en-US" sz="2800">
                <a:latin typeface="ＭＳＰゴシック" charset="-128"/>
              </a:rPr>
              <a:t>場の定義があってこそオブジェクトの存在価値が評価できる</a:t>
            </a:r>
          </a:p>
          <a:p>
            <a:pPr>
              <a:lnSpc>
                <a:spcPct val="90000"/>
              </a:lnSpc>
            </a:pPr>
            <a:r>
              <a:rPr lang="ja-JP" altLang="en-US" sz="2800">
                <a:latin typeface="ＭＳＰゴシック" charset="-128"/>
              </a:rPr>
              <a:t>コンポーネントやオブジェクトが存在する場にも構造がある</a:t>
            </a:r>
            <a:endParaRPr lang="ja-JP" altLang="en-US" sz="2800"/>
          </a:p>
        </p:txBody>
      </p:sp>
      <p:sp>
        <p:nvSpPr>
          <p:cNvPr id="112644" name="Oval 4"/>
          <p:cNvSpPr>
            <a:spLocks noChangeArrowheads="1"/>
          </p:cNvSpPr>
          <p:nvPr/>
        </p:nvSpPr>
        <p:spPr bwMode="auto">
          <a:xfrm>
            <a:off x="1676400" y="5181600"/>
            <a:ext cx="1676400" cy="914400"/>
          </a:xfrm>
          <a:prstGeom prst="ellipse">
            <a:avLst/>
          </a:prstGeom>
          <a:solidFill>
            <a:schemeClr val="accent1"/>
          </a:solidFill>
          <a:ln w="19050">
            <a:solidFill>
              <a:schemeClr val="tx1"/>
            </a:solidFill>
            <a:miter lim="800000"/>
            <a:headEnd/>
            <a:tailEnd/>
          </a:ln>
          <a:effectLst/>
        </p:spPr>
        <p:txBody>
          <a:bodyPr wrap="none" anchor="ctr"/>
          <a:lstStyle/>
          <a:p>
            <a:endParaRPr lang="ja-JP" altLang="en-US"/>
          </a:p>
        </p:txBody>
      </p:sp>
      <p:sp>
        <p:nvSpPr>
          <p:cNvPr id="112645" name="Text Box 5"/>
          <p:cNvSpPr txBox="1">
            <a:spLocks noChangeArrowheads="1"/>
          </p:cNvSpPr>
          <p:nvPr/>
        </p:nvSpPr>
        <p:spPr bwMode="auto">
          <a:xfrm>
            <a:off x="3448050" y="5943600"/>
            <a:ext cx="1200150" cy="396875"/>
          </a:xfrm>
          <a:prstGeom prst="rect">
            <a:avLst/>
          </a:prstGeom>
          <a:noFill/>
          <a:ln w="9525">
            <a:noFill/>
            <a:miter lim="800000"/>
            <a:headEnd/>
            <a:tailEnd/>
          </a:ln>
          <a:effectLst/>
        </p:spPr>
        <p:txBody>
          <a:bodyPr wrap="none">
            <a:spAutoFit/>
          </a:bodyPr>
          <a:lstStyle/>
          <a:p>
            <a:r>
              <a:rPr lang="ja-JP" altLang="en-US" sz="2000" b="0">
                <a:latin typeface="ＭＳＰゴシック" charset="-128"/>
              </a:rPr>
              <a:t>場の定義</a:t>
            </a:r>
          </a:p>
        </p:txBody>
      </p:sp>
      <p:sp>
        <p:nvSpPr>
          <p:cNvPr id="112646" name="Oval 6"/>
          <p:cNvSpPr>
            <a:spLocks noChangeArrowheads="1"/>
          </p:cNvSpPr>
          <p:nvPr/>
        </p:nvSpPr>
        <p:spPr bwMode="auto">
          <a:xfrm>
            <a:off x="4191000" y="4953000"/>
            <a:ext cx="1676400" cy="914400"/>
          </a:xfrm>
          <a:prstGeom prst="ellipse">
            <a:avLst/>
          </a:prstGeom>
          <a:solidFill>
            <a:schemeClr val="accent2"/>
          </a:solidFill>
          <a:ln w="19050">
            <a:solidFill>
              <a:schemeClr val="tx1"/>
            </a:solidFill>
            <a:miter lim="800000"/>
            <a:headEnd/>
            <a:tailEnd/>
          </a:ln>
          <a:effectLst/>
        </p:spPr>
        <p:txBody>
          <a:bodyPr wrap="none" anchor="ctr"/>
          <a:lstStyle/>
          <a:p>
            <a:endParaRPr lang="ja-JP" altLang="en-US"/>
          </a:p>
        </p:txBody>
      </p:sp>
      <p:sp>
        <p:nvSpPr>
          <p:cNvPr id="112647" name="Text Box 7"/>
          <p:cNvSpPr txBox="1">
            <a:spLocks noChangeArrowheads="1"/>
          </p:cNvSpPr>
          <p:nvPr/>
        </p:nvSpPr>
        <p:spPr bwMode="auto">
          <a:xfrm>
            <a:off x="609600" y="6172200"/>
            <a:ext cx="1219200" cy="396875"/>
          </a:xfrm>
          <a:prstGeom prst="rect">
            <a:avLst/>
          </a:prstGeom>
          <a:noFill/>
          <a:ln w="9525">
            <a:noFill/>
            <a:miter lim="800000"/>
            <a:headEnd/>
            <a:tailEnd/>
          </a:ln>
          <a:effectLst/>
        </p:spPr>
        <p:txBody>
          <a:bodyPr>
            <a:spAutoFit/>
          </a:bodyPr>
          <a:lstStyle/>
          <a:p>
            <a:r>
              <a:rPr lang="ja-JP" altLang="en-US" sz="2000" b="0">
                <a:latin typeface="ＭＳＰゴシック" charset="-128"/>
              </a:rPr>
              <a:t>場の責務</a:t>
            </a:r>
          </a:p>
        </p:txBody>
      </p:sp>
      <p:sp>
        <p:nvSpPr>
          <p:cNvPr id="112648" name="Oval 8"/>
          <p:cNvSpPr>
            <a:spLocks noChangeArrowheads="1"/>
          </p:cNvSpPr>
          <p:nvPr/>
        </p:nvSpPr>
        <p:spPr bwMode="auto">
          <a:xfrm>
            <a:off x="6477000" y="4876800"/>
            <a:ext cx="1676400" cy="914400"/>
          </a:xfrm>
          <a:prstGeom prst="ellipse">
            <a:avLst/>
          </a:prstGeom>
          <a:solidFill>
            <a:srgbClr val="00FFFF"/>
          </a:solidFill>
          <a:ln w="19050">
            <a:solidFill>
              <a:schemeClr val="tx1"/>
            </a:solidFill>
            <a:miter lim="800000"/>
            <a:headEnd/>
            <a:tailEnd/>
          </a:ln>
          <a:effectLst/>
        </p:spPr>
        <p:txBody>
          <a:bodyPr wrap="none" anchor="ctr"/>
          <a:lstStyle/>
          <a:p>
            <a:endParaRPr lang="ja-JP" altLang="en-US"/>
          </a:p>
        </p:txBody>
      </p:sp>
      <p:sp>
        <p:nvSpPr>
          <p:cNvPr id="112650" name="Line 10"/>
          <p:cNvSpPr>
            <a:spLocks noChangeShapeType="1"/>
          </p:cNvSpPr>
          <p:nvPr/>
        </p:nvSpPr>
        <p:spPr bwMode="auto">
          <a:xfrm flipH="1" flipV="1">
            <a:off x="3009900" y="6019800"/>
            <a:ext cx="457200" cy="76200"/>
          </a:xfrm>
          <a:prstGeom prst="line">
            <a:avLst/>
          </a:prstGeom>
          <a:noFill/>
          <a:ln w="12700">
            <a:solidFill>
              <a:schemeClr val="tx1"/>
            </a:solidFill>
            <a:miter lim="800000"/>
            <a:headEnd/>
            <a:tailEnd type="triangle" w="med" len="med"/>
          </a:ln>
          <a:effectLst/>
        </p:spPr>
        <p:txBody>
          <a:bodyPr wrap="none"/>
          <a:lstStyle/>
          <a:p>
            <a:endParaRPr lang="ja-JP" altLang="en-US"/>
          </a:p>
        </p:txBody>
      </p:sp>
      <p:sp>
        <p:nvSpPr>
          <p:cNvPr id="112651" name="Line 11"/>
          <p:cNvSpPr>
            <a:spLocks noChangeShapeType="1"/>
          </p:cNvSpPr>
          <p:nvPr/>
        </p:nvSpPr>
        <p:spPr bwMode="auto">
          <a:xfrm flipV="1">
            <a:off x="1219200" y="5638800"/>
            <a:ext cx="1219200" cy="533400"/>
          </a:xfrm>
          <a:prstGeom prst="line">
            <a:avLst/>
          </a:prstGeom>
          <a:noFill/>
          <a:ln w="9525">
            <a:solidFill>
              <a:schemeClr val="tx1"/>
            </a:solidFill>
            <a:miter lim="800000"/>
            <a:headEnd/>
            <a:tailEnd type="triangle" w="med" len="med"/>
          </a:ln>
          <a:effectLst/>
        </p:spPr>
        <p:txBody>
          <a:bodyPr wrap="none"/>
          <a:lstStyle/>
          <a:p>
            <a:endParaRPr lang="ja-JP" altLang="en-US"/>
          </a:p>
        </p:txBody>
      </p:sp>
      <p:sp>
        <p:nvSpPr>
          <p:cNvPr id="112652" name="Line 12"/>
          <p:cNvSpPr>
            <a:spLocks noChangeShapeType="1"/>
          </p:cNvSpPr>
          <p:nvPr/>
        </p:nvSpPr>
        <p:spPr bwMode="auto">
          <a:xfrm flipV="1">
            <a:off x="3352800" y="5486400"/>
            <a:ext cx="838200" cy="152400"/>
          </a:xfrm>
          <a:prstGeom prst="line">
            <a:avLst/>
          </a:prstGeom>
          <a:noFill/>
          <a:ln w="28575">
            <a:solidFill>
              <a:schemeClr val="tx1"/>
            </a:solidFill>
            <a:miter lim="800000"/>
            <a:headEnd/>
            <a:tailEnd/>
          </a:ln>
          <a:effectLst/>
        </p:spPr>
        <p:txBody>
          <a:bodyPr wrap="none"/>
          <a:lstStyle/>
          <a:p>
            <a:endParaRPr lang="ja-JP" altLang="en-US"/>
          </a:p>
        </p:txBody>
      </p:sp>
      <p:sp>
        <p:nvSpPr>
          <p:cNvPr id="112653" name="Line 13"/>
          <p:cNvSpPr>
            <a:spLocks noChangeShapeType="1"/>
          </p:cNvSpPr>
          <p:nvPr/>
        </p:nvSpPr>
        <p:spPr bwMode="auto">
          <a:xfrm flipV="1">
            <a:off x="5867400" y="5334000"/>
            <a:ext cx="609600" cy="0"/>
          </a:xfrm>
          <a:prstGeom prst="line">
            <a:avLst/>
          </a:prstGeom>
          <a:noFill/>
          <a:ln w="28575">
            <a:solidFill>
              <a:schemeClr val="tx1"/>
            </a:solidFill>
            <a:miter lim="800000"/>
            <a:headEnd/>
            <a:tailEnd/>
          </a:ln>
          <a:effectLst/>
        </p:spPr>
        <p:txBody>
          <a:bodyPr wrap="none"/>
          <a:lstStyle/>
          <a:p>
            <a:endParaRPr lang="ja-JP" altLang="en-US"/>
          </a:p>
        </p:txBody>
      </p:sp>
      <p:sp>
        <p:nvSpPr>
          <p:cNvPr id="112654" name="Text Box 14"/>
          <p:cNvSpPr txBox="1">
            <a:spLocks noChangeArrowheads="1"/>
          </p:cNvSpPr>
          <p:nvPr/>
        </p:nvSpPr>
        <p:spPr bwMode="auto">
          <a:xfrm>
            <a:off x="5791200" y="5791200"/>
            <a:ext cx="1219200" cy="701675"/>
          </a:xfrm>
          <a:prstGeom prst="rect">
            <a:avLst/>
          </a:prstGeom>
          <a:noFill/>
          <a:ln w="9525">
            <a:noFill/>
            <a:miter lim="800000"/>
            <a:headEnd/>
            <a:tailEnd/>
          </a:ln>
          <a:effectLst/>
        </p:spPr>
        <p:txBody>
          <a:bodyPr>
            <a:spAutoFit/>
          </a:bodyPr>
          <a:lstStyle/>
          <a:p>
            <a:r>
              <a:rPr lang="ja-JP" altLang="en-US" sz="2000" b="0">
                <a:latin typeface="ＭＳＰゴシック" charset="-128"/>
              </a:rPr>
              <a:t>場と場の協調関係</a:t>
            </a:r>
          </a:p>
        </p:txBody>
      </p:sp>
      <p:sp>
        <p:nvSpPr>
          <p:cNvPr id="112655" name="Line 15"/>
          <p:cNvSpPr>
            <a:spLocks noChangeShapeType="1"/>
          </p:cNvSpPr>
          <p:nvPr/>
        </p:nvSpPr>
        <p:spPr bwMode="auto">
          <a:xfrm flipH="1" flipV="1">
            <a:off x="6019800" y="5334000"/>
            <a:ext cx="304800" cy="457200"/>
          </a:xfrm>
          <a:prstGeom prst="line">
            <a:avLst/>
          </a:prstGeom>
          <a:noFill/>
          <a:ln w="12700">
            <a:solidFill>
              <a:schemeClr val="tx1"/>
            </a:solidFill>
            <a:miter lim="800000"/>
            <a:headEnd/>
            <a:tailEnd type="triangle" w="med" len="med"/>
          </a:ln>
          <a:effectLst/>
        </p:spPr>
        <p:txBody>
          <a:bodyPr wrap="none"/>
          <a:lstStyle/>
          <a:p>
            <a:endParaRPr lang="ja-JP" altLang="en-US"/>
          </a:p>
        </p:txBody>
      </p:sp>
      <p:sp>
        <p:nvSpPr>
          <p:cNvPr id="112658" name="Oval 18"/>
          <p:cNvSpPr>
            <a:spLocks noChangeArrowheads="1"/>
          </p:cNvSpPr>
          <p:nvPr/>
        </p:nvSpPr>
        <p:spPr bwMode="auto">
          <a:xfrm>
            <a:off x="1905000" y="4876800"/>
            <a:ext cx="228600" cy="228600"/>
          </a:xfrm>
          <a:prstGeom prst="ellipse">
            <a:avLst/>
          </a:prstGeom>
          <a:solidFill>
            <a:schemeClr val="accent1"/>
          </a:solidFill>
          <a:ln w="19050">
            <a:solidFill>
              <a:schemeClr val="tx1"/>
            </a:solidFill>
            <a:miter lim="800000"/>
            <a:headEnd/>
            <a:tailEnd/>
          </a:ln>
          <a:effectLst/>
        </p:spPr>
        <p:txBody>
          <a:bodyPr wrap="none" anchor="ctr"/>
          <a:lstStyle/>
          <a:p>
            <a:endParaRPr lang="ja-JP" altLang="en-US"/>
          </a:p>
        </p:txBody>
      </p:sp>
      <p:sp>
        <p:nvSpPr>
          <p:cNvPr id="112659" name="Line 19"/>
          <p:cNvSpPr>
            <a:spLocks noChangeShapeType="1"/>
          </p:cNvSpPr>
          <p:nvPr/>
        </p:nvSpPr>
        <p:spPr bwMode="auto">
          <a:xfrm>
            <a:off x="2057400" y="5105400"/>
            <a:ext cx="152400" cy="457200"/>
          </a:xfrm>
          <a:prstGeom prst="line">
            <a:avLst/>
          </a:prstGeom>
          <a:noFill/>
          <a:ln w="9525">
            <a:solidFill>
              <a:schemeClr val="tx1"/>
            </a:solidFill>
            <a:miter lim="800000"/>
            <a:headEnd/>
            <a:tailEnd/>
          </a:ln>
          <a:effectLst/>
        </p:spPr>
        <p:txBody>
          <a:bodyPr wrap="none"/>
          <a:lstStyle/>
          <a:p>
            <a:endParaRPr lang="ja-JP" altLang="en-US"/>
          </a:p>
        </p:txBody>
      </p:sp>
      <p:sp>
        <p:nvSpPr>
          <p:cNvPr id="112660" name="Oval 20"/>
          <p:cNvSpPr>
            <a:spLocks noChangeArrowheads="1"/>
          </p:cNvSpPr>
          <p:nvPr/>
        </p:nvSpPr>
        <p:spPr bwMode="auto">
          <a:xfrm>
            <a:off x="2362200" y="4876800"/>
            <a:ext cx="228600" cy="228600"/>
          </a:xfrm>
          <a:prstGeom prst="ellipse">
            <a:avLst/>
          </a:prstGeom>
          <a:solidFill>
            <a:schemeClr val="accent1"/>
          </a:solidFill>
          <a:ln w="19050">
            <a:solidFill>
              <a:schemeClr val="tx1"/>
            </a:solidFill>
            <a:miter lim="800000"/>
            <a:headEnd/>
            <a:tailEnd/>
          </a:ln>
          <a:effectLst/>
        </p:spPr>
        <p:txBody>
          <a:bodyPr wrap="none" anchor="ctr"/>
          <a:lstStyle/>
          <a:p>
            <a:endParaRPr lang="ja-JP" altLang="en-US"/>
          </a:p>
        </p:txBody>
      </p:sp>
      <p:sp>
        <p:nvSpPr>
          <p:cNvPr id="112661" name="Line 21"/>
          <p:cNvSpPr>
            <a:spLocks noChangeShapeType="1"/>
          </p:cNvSpPr>
          <p:nvPr/>
        </p:nvSpPr>
        <p:spPr bwMode="auto">
          <a:xfrm>
            <a:off x="2514600" y="5105400"/>
            <a:ext cx="152400" cy="457200"/>
          </a:xfrm>
          <a:prstGeom prst="line">
            <a:avLst/>
          </a:prstGeom>
          <a:noFill/>
          <a:ln w="9525">
            <a:solidFill>
              <a:schemeClr val="tx1"/>
            </a:solidFill>
            <a:miter lim="800000"/>
            <a:headEnd/>
            <a:tailEnd/>
          </a:ln>
          <a:effectLst/>
        </p:spPr>
        <p:txBody>
          <a:bodyPr wrap="none"/>
          <a:lstStyle/>
          <a:p>
            <a:endParaRPr lang="ja-JP" altLang="en-US"/>
          </a:p>
        </p:txBody>
      </p:sp>
      <p:sp>
        <p:nvSpPr>
          <p:cNvPr id="112662" name="Oval 22"/>
          <p:cNvSpPr>
            <a:spLocks noChangeArrowheads="1"/>
          </p:cNvSpPr>
          <p:nvPr/>
        </p:nvSpPr>
        <p:spPr bwMode="auto">
          <a:xfrm>
            <a:off x="3352800" y="4800600"/>
            <a:ext cx="228600" cy="228600"/>
          </a:xfrm>
          <a:prstGeom prst="ellipse">
            <a:avLst/>
          </a:prstGeom>
          <a:solidFill>
            <a:schemeClr val="accent1"/>
          </a:solidFill>
          <a:ln w="19050">
            <a:solidFill>
              <a:schemeClr val="tx1"/>
            </a:solidFill>
            <a:miter lim="800000"/>
            <a:headEnd/>
            <a:tailEnd/>
          </a:ln>
          <a:effectLst/>
        </p:spPr>
        <p:txBody>
          <a:bodyPr wrap="none" anchor="ctr"/>
          <a:lstStyle/>
          <a:p>
            <a:endParaRPr lang="ja-JP" altLang="en-US"/>
          </a:p>
        </p:txBody>
      </p:sp>
      <p:sp>
        <p:nvSpPr>
          <p:cNvPr id="112663" name="Line 23"/>
          <p:cNvSpPr>
            <a:spLocks noChangeShapeType="1"/>
          </p:cNvSpPr>
          <p:nvPr/>
        </p:nvSpPr>
        <p:spPr bwMode="auto">
          <a:xfrm flipH="1">
            <a:off x="3124200" y="5029200"/>
            <a:ext cx="304800" cy="609600"/>
          </a:xfrm>
          <a:prstGeom prst="line">
            <a:avLst/>
          </a:prstGeom>
          <a:noFill/>
          <a:ln w="9525">
            <a:solidFill>
              <a:schemeClr val="tx1"/>
            </a:solidFill>
            <a:miter lim="800000"/>
            <a:headEnd/>
            <a:tailEnd/>
          </a:ln>
          <a:effectLst/>
        </p:spPr>
        <p:txBody>
          <a:bodyPr wrap="none"/>
          <a:lstStyle/>
          <a:p>
            <a:endParaRPr lang="ja-JP" altLang="en-US"/>
          </a:p>
        </p:txBody>
      </p:sp>
      <p:sp>
        <p:nvSpPr>
          <p:cNvPr id="112664" name="Line 24"/>
          <p:cNvSpPr>
            <a:spLocks noChangeShapeType="1"/>
          </p:cNvSpPr>
          <p:nvPr/>
        </p:nvSpPr>
        <p:spPr bwMode="auto">
          <a:xfrm>
            <a:off x="2133600" y="4953000"/>
            <a:ext cx="228600" cy="0"/>
          </a:xfrm>
          <a:prstGeom prst="line">
            <a:avLst/>
          </a:prstGeom>
          <a:noFill/>
          <a:ln w="9525">
            <a:solidFill>
              <a:schemeClr val="tx1"/>
            </a:solidFill>
            <a:miter lim="800000"/>
            <a:headEnd/>
            <a:tailEnd/>
          </a:ln>
          <a:effectLst/>
        </p:spPr>
        <p:txBody>
          <a:bodyPr wrap="none"/>
          <a:lstStyle/>
          <a:p>
            <a:endParaRPr lang="ja-JP" altLang="en-US"/>
          </a:p>
        </p:txBody>
      </p:sp>
      <p:sp>
        <p:nvSpPr>
          <p:cNvPr id="112665" name="Line 25"/>
          <p:cNvSpPr>
            <a:spLocks noChangeShapeType="1"/>
          </p:cNvSpPr>
          <p:nvPr/>
        </p:nvSpPr>
        <p:spPr bwMode="auto">
          <a:xfrm>
            <a:off x="2590800" y="4953000"/>
            <a:ext cx="762000" cy="0"/>
          </a:xfrm>
          <a:prstGeom prst="line">
            <a:avLst/>
          </a:prstGeom>
          <a:noFill/>
          <a:ln w="9525">
            <a:solidFill>
              <a:schemeClr val="tx1"/>
            </a:solidFill>
            <a:miter lim="800000"/>
            <a:headEnd/>
            <a:tailEnd/>
          </a:ln>
          <a:effectLst/>
        </p:spPr>
        <p:txBody>
          <a:bodyPr wrap="none"/>
          <a:lstStyle/>
          <a:p>
            <a:endParaRPr lang="ja-JP" altLang="en-US"/>
          </a:p>
        </p:txBody>
      </p:sp>
      <p:sp>
        <p:nvSpPr>
          <p:cNvPr id="112666" name="Text Box 26"/>
          <p:cNvSpPr txBox="1">
            <a:spLocks noChangeArrowheads="1"/>
          </p:cNvSpPr>
          <p:nvPr/>
        </p:nvSpPr>
        <p:spPr bwMode="auto">
          <a:xfrm>
            <a:off x="152400" y="5257800"/>
            <a:ext cx="1431925" cy="396875"/>
          </a:xfrm>
          <a:prstGeom prst="rect">
            <a:avLst/>
          </a:prstGeom>
          <a:noFill/>
          <a:ln w="9525">
            <a:noFill/>
            <a:miter lim="800000"/>
            <a:headEnd/>
            <a:tailEnd/>
          </a:ln>
          <a:effectLst/>
        </p:spPr>
        <p:txBody>
          <a:bodyPr wrap="none">
            <a:spAutoFit/>
          </a:bodyPr>
          <a:lstStyle/>
          <a:p>
            <a:r>
              <a:rPr lang="ja-JP" altLang="en-US" sz="2000" b="0">
                <a:latin typeface="ＭＳＰゴシック" charset="-128"/>
              </a:rPr>
              <a:t>オブジェクト</a:t>
            </a:r>
          </a:p>
        </p:txBody>
      </p:sp>
      <p:sp>
        <p:nvSpPr>
          <p:cNvPr id="112667" name="Line 27"/>
          <p:cNvSpPr>
            <a:spLocks noChangeShapeType="1"/>
          </p:cNvSpPr>
          <p:nvPr/>
        </p:nvSpPr>
        <p:spPr bwMode="auto">
          <a:xfrm flipV="1">
            <a:off x="1295400" y="5029200"/>
            <a:ext cx="533400" cy="228600"/>
          </a:xfrm>
          <a:prstGeom prst="line">
            <a:avLst/>
          </a:prstGeom>
          <a:noFill/>
          <a:ln w="12700">
            <a:solidFill>
              <a:schemeClr val="tx1"/>
            </a:solidFill>
            <a:miter lim="800000"/>
            <a:headEnd/>
            <a:tailEnd type="triangle" w="med" len="med"/>
          </a:ln>
          <a:effectLst/>
        </p:spPr>
        <p:txBody>
          <a:bodyPr wrap="none"/>
          <a:lstStyle/>
          <a:p>
            <a:endParaRPr lang="ja-JP" altLang="en-US"/>
          </a:p>
        </p:txBody>
      </p:sp>
      <p:sp>
        <p:nvSpPr>
          <p:cNvPr id="112669" name="Oval 29"/>
          <p:cNvSpPr>
            <a:spLocks noChangeArrowheads="1"/>
          </p:cNvSpPr>
          <p:nvPr/>
        </p:nvSpPr>
        <p:spPr bwMode="auto">
          <a:xfrm>
            <a:off x="4191000" y="4648200"/>
            <a:ext cx="228600" cy="228600"/>
          </a:xfrm>
          <a:prstGeom prst="ellipse">
            <a:avLst/>
          </a:prstGeom>
          <a:solidFill>
            <a:schemeClr val="accent2"/>
          </a:solidFill>
          <a:ln w="19050">
            <a:solidFill>
              <a:schemeClr val="tx1"/>
            </a:solidFill>
            <a:miter lim="800000"/>
            <a:headEnd/>
            <a:tailEnd/>
          </a:ln>
          <a:effectLst/>
        </p:spPr>
        <p:txBody>
          <a:bodyPr wrap="none" anchor="ctr"/>
          <a:lstStyle/>
          <a:p>
            <a:endParaRPr lang="ja-JP" altLang="en-US"/>
          </a:p>
        </p:txBody>
      </p:sp>
      <p:sp>
        <p:nvSpPr>
          <p:cNvPr id="112670" name="Line 30"/>
          <p:cNvSpPr>
            <a:spLocks noChangeShapeType="1"/>
          </p:cNvSpPr>
          <p:nvPr/>
        </p:nvSpPr>
        <p:spPr bwMode="auto">
          <a:xfrm>
            <a:off x="4343400" y="4876800"/>
            <a:ext cx="152400" cy="457200"/>
          </a:xfrm>
          <a:prstGeom prst="line">
            <a:avLst/>
          </a:prstGeom>
          <a:noFill/>
          <a:ln w="9525">
            <a:solidFill>
              <a:schemeClr val="tx1"/>
            </a:solidFill>
            <a:miter lim="800000"/>
            <a:headEnd/>
            <a:tailEnd/>
          </a:ln>
          <a:effectLst/>
        </p:spPr>
        <p:txBody>
          <a:bodyPr wrap="none"/>
          <a:lstStyle/>
          <a:p>
            <a:endParaRPr lang="ja-JP" altLang="en-US"/>
          </a:p>
        </p:txBody>
      </p:sp>
      <p:sp>
        <p:nvSpPr>
          <p:cNvPr id="112671" name="Oval 31"/>
          <p:cNvSpPr>
            <a:spLocks noChangeArrowheads="1"/>
          </p:cNvSpPr>
          <p:nvPr/>
        </p:nvSpPr>
        <p:spPr bwMode="auto">
          <a:xfrm>
            <a:off x="4724400" y="4495800"/>
            <a:ext cx="228600" cy="228600"/>
          </a:xfrm>
          <a:prstGeom prst="ellipse">
            <a:avLst/>
          </a:prstGeom>
          <a:solidFill>
            <a:schemeClr val="accent2"/>
          </a:solidFill>
          <a:ln w="19050">
            <a:solidFill>
              <a:schemeClr val="tx1"/>
            </a:solidFill>
            <a:miter lim="800000"/>
            <a:headEnd/>
            <a:tailEnd/>
          </a:ln>
          <a:effectLst/>
        </p:spPr>
        <p:txBody>
          <a:bodyPr wrap="none" anchor="ctr"/>
          <a:lstStyle/>
          <a:p>
            <a:endParaRPr lang="ja-JP" altLang="en-US"/>
          </a:p>
        </p:txBody>
      </p:sp>
      <p:sp>
        <p:nvSpPr>
          <p:cNvPr id="112672" name="Line 32"/>
          <p:cNvSpPr>
            <a:spLocks noChangeShapeType="1"/>
          </p:cNvSpPr>
          <p:nvPr/>
        </p:nvSpPr>
        <p:spPr bwMode="auto">
          <a:xfrm>
            <a:off x="4876800" y="4724400"/>
            <a:ext cx="76200" cy="838200"/>
          </a:xfrm>
          <a:prstGeom prst="line">
            <a:avLst/>
          </a:prstGeom>
          <a:noFill/>
          <a:ln w="9525">
            <a:solidFill>
              <a:schemeClr val="tx1"/>
            </a:solidFill>
            <a:miter lim="800000"/>
            <a:headEnd/>
            <a:tailEnd/>
          </a:ln>
          <a:effectLst/>
        </p:spPr>
        <p:txBody>
          <a:bodyPr wrap="none"/>
          <a:lstStyle/>
          <a:p>
            <a:endParaRPr lang="ja-JP" altLang="en-US"/>
          </a:p>
        </p:txBody>
      </p:sp>
      <p:sp>
        <p:nvSpPr>
          <p:cNvPr id="112673" name="Oval 33"/>
          <p:cNvSpPr>
            <a:spLocks noChangeArrowheads="1"/>
          </p:cNvSpPr>
          <p:nvPr/>
        </p:nvSpPr>
        <p:spPr bwMode="auto">
          <a:xfrm>
            <a:off x="5638800" y="4572000"/>
            <a:ext cx="228600" cy="228600"/>
          </a:xfrm>
          <a:prstGeom prst="ellipse">
            <a:avLst/>
          </a:prstGeom>
          <a:solidFill>
            <a:schemeClr val="accent2"/>
          </a:solidFill>
          <a:ln w="19050">
            <a:solidFill>
              <a:schemeClr val="tx1"/>
            </a:solidFill>
            <a:miter lim="800000"/>
            <a:headEnd/>
            <a:tailEnd/>
          </a:ln>
          <a:effectLst/>
        </p:spPr>
        <p:txBody>
          <a:bodyPr wrap="none" anchor="ctr"/>
          <a:lstStyle/>
          <a:p>
            <a:endParaRPr lang="ja-JP" altLang="en-US"/>
          </a:p>
        </p:txBody>
      </p:sp>
      <p:sp>
        <p:nvSpPr>
          <p:cNvPr id="112674" name="Line 34"/>
          <p:cNvSpPr>
            <a:spLocks noChangeShapeType="1"/>
          </p:cNvSpPr>
          <p:nvPr/>
        </p:nvSpPr>
        <p:spPr bwMode="auto">
          <a:xfrm flipH="1">
            <a:off x="5410200" y="4800600"/>
            <a:ext cx="304800" cy="609600"/>
          </a:xfrm>
          <a:prstGeom prst="line">
            <a:avLst/>
          </a:prstGeom>
          <a:noFill/>
          <a:ln w="9525">
            <a:solidFill>
              <a:schemeClr val="tx1"/>
            </a:solidFill>
            <a:miter lim="800000"/>
            <a:headEnd/>
            <a:tailEnd/>
          </a:ln>
          <a:effectLst/>
        </p:spPr>
        <p:txBody>
          <a:bodyPr wrap="none"/>
          <a:lstStyle/>
          <a:p>
            <a:endParaRPr lang="ja-JP" altLang="en-US"/>
          </a:p>
        </p:txBody>
      </p:sp>
      <p:sp>
        <p:nvSpPr>
          <p:cNvPr id="112675" name="Line 35"/>
          <p:cNvSpPr>
            <a:spLocks noChangeShapeType="1"/>
          </p:cNvSpPr>
          <p:nvPr/>
        </p:nvSpPr>
        <p:spPr bwMode="auto">
          <a:xfrm flipV="1">
            <a:off x="4419600" y="4648200"/>
            <a:ext cx="304800" cy="76200"/>
          </a:xfrm>
          <a:prstGeom prst="line">
            <a:avLst/>
          </a:prstGeom>
          <a:noFill/>
          <a:ln w="9525">
            <a:solidFill>
              <a:schemeClr val="tx1"/>
            </a:solidFill>
            <a:miter lim="800000"/>
            <a:headEnd/>
            <a:tailEnd/>
          </a:ln>
          <a:effectLst/>
        </p:spPr>
        <p:txBody>
          <a:bodyPr wrap="none"/>
          <a:lstStyle/>
          <a:p>
            <a:endParaRPr lang="ja-JP" altLang="en-US"/>
          </a:p>
        </p:txBody>
      </p:sp>
      <p:sp>
        <p:nvSpPr>
          <p:cNvPr id="112676" name="Line 36"/>
          <p:cNvSpPr>
            <a:spLocks noChangeShapeType="1"/>
          </p:cNvSpPr>
          <p:nvPr/>
        </p:nvSpPr>
        <p:spPr bwMode="auto">
          <a:xfrm>
            <a:off x="4953000" y="4648200"/>
            <a:ext cx="685800" cy="76200"/>
          </a:xfrm>
          <a:prstGeom prst="line">
            <a:avLst/>
          </a:prstGeom>
          <a:noFill/>
          <a:ln w="9525">
            <a:solidFill>
              <a:schemeClr val="tx1"/>
            </a:solidFill>
            <a:miter lim="800000"/>
            <a:headEnd/>
            <a:tailEnd/>
          </a:ln>
          <a:effectLst/>
        </p:spPr>
        <p:txBody>
          <a:bodyPr wrap="none"/>
          <a:lstStyle/>
          <a:p>
            <a:endParaRPr lang="ja-JP" altLang="en-US"/>
          </a:p>
        </p:txBody>
      </p:sp>
      <p:sp>
        <p:nvSpPr>
          <p:cNvPr id="112677" name="Oval 37"/>
          <p:cNvSpPr>
            <a:spLocks noChangeArrowheads="1"/>
          </p:cNvSpPr>
          <p:nvPr/>
        </p:nvSpPr>
        <p:spPr bwMode="auto">
          <a:xfrm>
            <a:off x="7086600" y="4495800"/>
            <a:ext cx="228600" cy="228600"/>
          </a:xfrm>
          <a:prstGeom prst="ellipse">
            <a:avLst/>
          </a:prstGeom>
          <a:solidFill>
            <a:srgbClr val="00FFFF"/>
          </a:solidFill>
          <a:ln w="19050">
            <a:solidFill>
              <a:schemeClr val="tx1"/>
            </a:solidFill>
            <a:miter lim="800000"/>
            <a:headEnd/>
            <a:tailEnd/>
          </a:ln>
          <a:effectLst/>
        </p:spPr>
        <p:txBody>
          <a:bodyPr wrap="none" anchor="ctr"/>
          <a:lstStyle/>
          <a:p>
            <a:endParaRPr lang="ja-JP" altLang="en-US"/>
          </a:p>
        </p:txBody>
      </p:sp>
      <p:sp>
        <p:nvSpPr>
          <p:cNvPr id="112678" name="Line 38"/>
          <p:cNvSpPr>
            <a:spLocks noChangeShapeType="1"/>
          </p:cNvSpPr>
          <p:nvPr/>
        </p:nvSpPr>
        <p:spPr bwMode="auto">
          <a:xfrm>
            <a:off x="7239000" y="4724400"/>
            <a:ext cx="76200" cy="609600"/>
          </a:xfrm>
          <a:prstGeom prst="line">
            <a:avLst/>
          </a:prstGeom>
          <a:noFill/>
          <a:ln w="9525">
            <a:solidFill>
              <a:schemeClr val="tx1"/>
            </a:solidFill>
            <a:miter lim="800000"/>
            <a:headEnd/>
            <a:tailEnd/>
          </a:ln>
          <a:effectLst/>
        </p:spPr>
        <p:txBody>
          <a:bodyPr wrap="none"/>
          <a:lstStyle/>
          <a:p>
            <a:endParaRPr lang="ja-JP" altLang="en-US"/>
          </a:p>
        </p:txBody>
      </p:sp>
      <p:sp>
        <p:nvSpPr>
          <p:cNvPr id="112679" name="Oval 39"/>
          <p:cNvSpPr>
            <a:spLocks noChangeArrowheads="1"/>
          </p:cNvSpPr>
          <p:nvPr/>
        </p:nvSpPr>
        <p:spPr bwMode="auto">
          <a:xfrm>
            <a:off x="7467600" y="4419600"/>
            <a:ext cx="228600" cy="228600"/>
          </a:xfrm>
          <a:prstGeom prst="ellipse">
            <a:avLst/>
          </a:prstGeom>
          <a:solidFill>
            <a:srgbClr val="00FFFF"/>
          </a:solidFill>
          <a:ln w="19050">
            <a:solidFill>
              <a:schemeClr val="tx1"/>
            </a:solidFill>
            <a:miter lim="800000"/>
            <a:headEnd/>
            <a:tailEnd/>
          </a:ln>
          <a:effectLst/>
        </p:spPr>
        <p:txBody>
          <a:bodyPr wrap="none" anchor="ctr"/>
          <a:lstStyle/>
          <a:p>
            <a:endParaRPr lang="ja-JP" altLang="en-US"/>
          </a:p>
        </p:txBody>
      </p:sp>
      <p:sp>
        <p:nvSpPr>
          <p:cNvPr id="112680" name="Line 40"/>
          <p:cNvSpPr>
            <a:spLocks noChangeShapeType="1"/>
          </p:cNvSpPr>
          <p:nvPr/>
        </p:nvSpPr>
        <p:spPr bwMode="auto">
          <a:xfrm>
            <a:off x="7620000" y="4648200"/>
            <a:ext cx="76200" cy="609600"/>
          </a:xfrm>
          <a:prstGeom prst="line">
            <a:avLst/>
          </a:prstGeom>
          <a:noFill/>
          <a:ln w="9525">
            <a:solidFill>
              <a:schemeClr val="tx1"/>
            </a:solidFill>
            <a:miter lim="800000"/>
            <a:headEnd/>
            <a:tailEnd/>
          </a:ln>
          <a:effectLst/>
        </p:spPr>
        <p:txBody>
          <a:bodyPr wrap="none"/>
          <a:lstStyle/>
          <a:p>
            <a:endParaRPr lang="ja-JP" altLang="en-US"/>
          </a:p>
        </p:txBody>
      </p:sp>
      <p:sp>
        <p:nvSpPr>
          <p:cNvPr id="112681" name="Line 41"/>
          <p:cNvSpPr>
            <a:spLocks noChangeShapeType="1"/>
          </p:cNvSpPr>
          <p:nvPr/>
        </p:nvSpPr>
        <p:spPr bwMode="auto">
          <a:xfrm flipV="1">
            <a:off x="5867400" y="4648200"/>
            <a:ext cx="1219200" cy="76200"/>
          </a:xfrm>
          <a:prstGeom prst="line">
            <a:avLst/>
          </a:prstGeom>
          <a:noFill/>
          <a:ln w="9525">
            <a:solidFill>
              <a:schemeClr val="tx1"/>
            </a:solidFill>
            <a:miter lim="800000"/>
            <a:headEnd/>
            <a:tailEnd/>
          </a:ln>
          <a:effectLst/>
        </p:spPr>
        <p:txBody>
          <a:bodyPr wrap="none"/>
          <a:lstStyle/>
          <a:p>
            <a:endParaRPr lang="ja-JP" altLang="en-US"/>
          </a:p>
        </p:txBody>
      </p:sp>
      <p:sp>
        <p:nvSpPr>
          <p:cNvPr id="112682" name="Line 42"/>
          <p:cNvSpPr>
            <a:spLocks noChangeShapeType="1"/>
          </p:cNvSpPr>
          <p:nvPr/>
        </p:nvSpPr>
        <p:spPr bwMode="auto">
          <a:xfrm>
            <a:off x="7315200" y="4572000"/>
            <a:ext cx="152400" cy="0"/>
          </a:xfrm>
          <a:prstGeom prst="line">
            <a:avLst/>
          </a:prstGeom>
          <a:noFill/>
          <a:ln w="9525">
            <a:solidFill>
              <a:schemeClr val="tx1"/>
            </a:solidFill>
            <a:miter lim="800000"/>
            <a:headEnd/>
            <a:tailEnd/>
          </a:ln>
          <a:effectLst/>
        </p:spPr>
        <p:txBody>
          <a:bodyPr wrap="none"/>
          <a:lstStyle/>
          <a:p>
            <a:endParaRPr lang="ja-JP" altLang="en-US"/>
          </a:p>
        </p:txBody>
      </p:sp>
      <p:sp>
        <p:nvSpPr>
          <p:cNvPr id="112683" name="Line 43"/>
          <p:cNvSpPr>
            <a:spLocks noChangeShapeType="1"/>
          </p:cNvSpPr>
          <p:nvPr/>
        </p:nvSpPr>
        <p:spPr bwMode="auto">
          <a:xfrm flipV="1">
            <a:off x="3581400" y="4800600"/>
            <a:ext cx="609600" cy="76200"/>
          </a:xfrm>
          <a:prstGeom prst="line">
            <a:avLst/>
          </a:prstGeom>
          <a:noFill/>
          <a:ln w="9525">
            <a:solidFill>
              <a:schemeClr val="tx1"/>
            </a:solidFill>
            <a:miter lim="800000"/>
            <a:headEnd/>
            <a:tailEnd/>
          </a:ln>
          <a:effectLst/>
        </p:spPr>
        <p:txBody>
          <a:bodyPr wrap="none"/>
          <a:lstStyle/>
          <a:p>
            <a:endParaRPr lang="ja-JP" altLang="en-US"/>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7" name="スライド番号プレースホルダ 5"/>
          <p:cNvSpPr>
            <a:spLocks noGrp="1"/>
          </p:cNvSpPr>
          <p:nvPr>
            <p:ph type="sldNum" sz="quarter" idx="12"/>
          </p:nvPr>
        </p:nvSpPr>
        <p:spPr/>
        <p:txBody>
          <a:bodyPr/>
          <a:lstStyle/>
          <a:p>
            <a:fld id="{25D3AB99-FBFF-49A7-89FD-CB48A07326F3}" type="slidenum">
              <a:rPr lang="ja-JP" altLang="en-US"/>
              <a:pPr/>
              <a:t>87</a:t>
            </a:fld>
            <a:endParaRPr lang="ja-JP" altLang="en-US"/>
          </a:p>
        </p:txBody>
      </p:sp>
      <p:sp>
        <p:nvSpPr>
          <p:cNvPr id="206850" name="Rectangle 2"/>
          <p:cNvSpPr>
            <a:spLocks noGrp="1" noChangeArrowheads="1"/>
          </p:cNvSpPr>
          <p:nvPr>
            <p:ph type="title"/>
          </p:nvPr>
        </p:nvSpPr>
        <p:spPr/>
        <p:txBody>
          <a:bodyPr/>
          <a:lstStyle/>
          <a:p>
            <a:r>
              <a:rPr lang="ja-JP" altLang="en-US"/>
              <a:t>オブジェクトの存在する場</a:t>
            </a:r>
          </a:p>
        </p:txBody>
      </p:sp>
      <p:sp>
        <p:nvSpPr>
          <p:cNvPr id="206851" name="Rectangle 3"/>
          <p:cNvSpPr>
            <a:spLocks noGrp="1" noChangeArrowheads="1"/>
          </p:cNvSpPr>
          <p:nvPr>
            <p:ph type="body" idx="1"/>
          </p:nvPr>
        </p:nvSpPr>
        <p:spPr>
          <a:xfrm>
            <a:off x="533400" y="2057400"/>
            <a:ext cx="7848600" cy="990600"/>
          </a:xfrm>
        </p:spPr>
        <p:txBody>
          <a:bodyPr/>
          <a:lstStyle/>
          <a:p>
            <a:r>
              <a:rPr lang="ja-JP" altLang="en-US" sz="2800"/>
              <a:t>オブジェクト指向モデリングでは実世界をそのままオブジェクトにマッピングするというが</a:t>
            </a:r>
          </a:p>
        </p:txBody>
      </p:sp>
      <p:graphicFrame>
        <p:nvGraphicFramePr>
          <p:cNvPr id="206852" name="Object 4"/>
          <p:cNvGraphicFramePr>
            <a:graphicFrameLocks noChangeAspect="1"/>
          </p:cNvGraphicFramePr>
          <p:nvPr/>
        </p:nvGraphicFramePr>
        <p:xfrm>
          <a:off x="3352800" y="3048000"/>
          <a:ext cx="4724400" cy="3470275"/>
        </p:xfrm>
        <a:graphic>
          <a:graphicData uri="http://schemas.openxmlformats.org/presentationml/2006/ole">
            <p:oleObj spid="_x0000_s23554" name="Visio" r:id="rId3" imgW="3621240" imgH="2658960" progId="">
              <p:embed/>
            </p:oleObj>
          </a:graphicData>
        </a:graphic>
      </p:graphicFrame>
      <p:sp>
        <p:nvSpPr>
          <p:cNvPr id="206853" name="Rectangle 5"/>
          <p:cNvSpPr>
            <a:spLocks noChangeArrowheads="1"/>
          </p:cNvSpPr>
          <p:nvPr/>
        </p:nvSpPr>
        <p:spPr bwMode="auto">
          <a:xfrm>
            <a:off x="1143000" y="3200400"/>
            <a:ext cx="2514600" cy="3810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None/>
            </a:pPr>
            <a:r>
              <a:rPr lang="ja-JP" altLang="en-US" sz="2000" b="0"/>
              <a:t>よくあるモデリング</a:t>
            </a: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1569AEE5-8953-43C6-9540-DDAB4D22E0CA}" type="slidenum">
              <a:rPr lang="ja-JP" altLang="en-US"/>
              <a:pPr/>
              <a:t>88</a:t>
            </a:fld>
            <a:endParaRPr lang="ja-JP" altLang="en-US"/>
          </a:p>
        </p:txBody>
      </p:sp>
      <p:sp>
        <p:nvSpPr>
          <p:cNvPr id="208898" name="Rectangle 2"/>
          <p:cNvSpPr>
            <a:spLocks noGrp="1" noChangeArrowheads="1"/>
          </p:cNvSpPr>
          <p:nvPr>
            <p:ph type="title"/>
          </p:nvPr>
        </p:nvSpPr>
        <p:spPr/>
        <p:txBody>
          <a:bodyPr/>
          <a:lstStyle/>
          <a:p>
            <a:r>
              <a:rPr lang="ja-JP" altLang="en-US"/>
              <a:t>オブジェクトの存在する場</a:t>
            </a:r>
          </a:p>
        </p:txBody>
      </p:sp>
      <p:sp>
        <p:nvSpPr>
          <p:cNvPr id="208901" name="Rectangle 5"/>
          <p:cNvSpPr>
            <a:spLocks noChangeArrowheads="1"/>
          </p:cNvSpPr>
          <p:nvPr/>
        </p:nvSpPr>
        <p:spPr bwMode="auto">
          <a:xfrm>
            <a:off x="381000" y="2209800"/>
            <a:ext cx="4191000" cy="381000"/>
          </a:xfrm>
          <a:prstGeom prst="rect">
            <a:avLst/>
          </a:prstGeom>
          <a:noFill/>
          <a:ln w="9525">
            <a:noFill/>
            <a:miter lim="800000"/>
            <a:headEnd/>
            <a:tailEnd/>
          </a:ln>
          <a:effectLst/>
        </p:spPr>
        <p:txBody>
          <a:bodyPr/>
          <a:lstStyle/>
          <a:p>
            <a:pPr marL="342900" indent="-342900">
              <a:lnSpc>
                <a:spcPct val="90000"/>
              </a:lnSpc>
              <a:spcBef>
                <a:spcPct val="20000"/>
              </a:spcBef>
              <a:buClr>
                <a:schemeClr val="folHlink"/>
              </a:buClr>
              <a:buSzPct val="60000"/>
              <a:buFont typeface="Wingdings" pitchFamily="2" charset="2"/>
              <a:buNone/>
            </a:pPr>
            <a:r>
              <a:rPr lang="ja-JP" altLang="en-US" sz="2000" b="0"/>
              <a:t>実世界をそのままマッピング?</a:t>
            </a:r>
          </a:p>
        </p:txBody>
      </p:sp>
      <p:graphicFrame>
        <p:nvGraphicFramePr>
          <p:cNvPr id="217088" name="Object 0"/>
          <p:cNvGraphicFramePr>
            <a:graphicFrameLocks noChangeAspect="1"/>
          </p:cNvGraphicFramePr>
          <p:nvPr/>
        </p:nvGraphicFramePr>
        <p:xfrm>
          <a:off x="2743200" y="2514600"/>
          <a:ext cx="5410200" cy="4090988"/>
        </p:xfrm>
        <a:graphic>
          <a:graphicData uri="http://schemas.openxmlformats.org/presentationml/2006/ole">
            <p:oleObj spid="_x0000_s24578" name="Visio" r:id="rId3" imgW="3997440" imgH="3021840" progId="">
              <p:embed/>
            </p:oleObj>
          </a:graphicData>
        </a:graphic>
      </p:graphicFrame>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3" name="スライド番号プレースホルダ 5"/>
          <p:cNvSpPr>
            <a:spLocks noGrp="1"/>
          </p:cNvSpPr>
          <p:nvPr>
            <p:ph type="sldNum" sz="quarter" idx="12"/>
          </p:nvPr>
        </p:nvSpPr>
        <p:spPr/>
        <p:txBody>
          <a:bodyPr/>
          <a:lstStyle/>
          <a:p>
            <a:fld id="{5BD3A26E-D3B6-4892-8F1D-AA5C146E8B7E}" type="slidenum">
              <a:rPr lang="ja-JP" altLang="en-US"/>
              <a:pPr/>
              <a:t>89</a:t>
            </a:fld>
            <a:endParaRPr lang="ja-JP" altLang="en-US"/>
          </a:p>
        </p:txBody>
      </p:sp>
      <p:sp>
        <p:nvSpPr>
          <p:cNvPr id="110594" name="Rectangle 2"/>
          <p:cNvSpPr>
            <a:spLocks noGrp="1" noChangeArrowheads="1"/>
          </p:cNvSpPr>
          <p:nvPr>
            <p:ph type="title"/>
          </p:nvPr>
        </p:nvSpPr>
        <p:spPr>
          <a:xfrm>
            <a:off x="1295400" y="617538"/>
            <a:ext cx="7696200" cy="1143000"/>
          </a:xfrm>
        </p:spPr>
        <p:txBody>
          <a:bodyPr/>
          <a:lstStyle/>
          <a:p>
            <a:r>
              <a:rPr lang="ja-JP" altLang="en-US" sz="3600">
                <a:latin typeface="ＭＳＰゴシック" charset="-128"/>
              </a:rPr>
              <a:t>ソフトウェアアーキテクチャの表記法</a:t>
            </a:r>
          </a:p>
        </p:txBody>
      </p:sp>
      <p:sp>
        <p:nvSpPr>
          <p:cNvPr id="110595" name="Rectangle 3"/>
          <p:cNvSpPr>
            <a:spLocks noGrp="1" noChangeArrowheads="1"/>
          </p:cNvSpPr>
          <p:nvPr>
            <p:ph type="body" idx="1"/>
          </p:nvPr>
        </p:nvSpPr>
        <p:spPr>
          <a:xfrm>
            <a:off x="1182688" y="2017713"/>
            <a:ext cx="7772400" cy="2020887"/>
          </a:xfrm>
        </p:spPr>
        <p:txBody>
          <a:bodyPr/>
          <a:lstStyle/>
          <a:p>
            <a:r>
              <a:rPr lang="ja-JP" altLang="en-US">
                <a:latin typeface="ＭＳＰゴシック" charset="-128"/>
              </a:rPr>
              <a:t>場の定義・構造</a:t>
            </a:r>
          </a:p>
          <a:p>
            <a:pPr lvl="1"/>
            <a:r>
              <a:rPr lang="ja-JP" altLang="en-US">
                <a:latin typeface="ＭＳＰゴシック" charset="-128"/>
              </a:rPr>
              <a:t>パッケージ図を使う</a:t>
            </a:r>
          </a:p>
          <a:p>
            <a:pPr lvl="2"/>
            <a:r>
              <a:rPr lang="ja-JP" altLang="en-US">
                <a:latin typeface="ＭＳＰゴシック" charset="-128"/>
              </a:rPr>
              <a:t>パッケージは概念的なグループを示す</a:t>
            </a:r>
            <a:endParaRPr lang="en-US" altLang="ja-JP">
              <a:latin typeface="Century" pitchFamily="18" charset="0"/>
            </a:endParaRPr>
          </a:p>
        </p:txBody>
      </p:sp>
      <p:sp>
        <p:nvSpPr>
          <p:cNvPr id="110597" name="Text Box 5"/>
          <p:cNvSpPr txBox="1">
            <a:spLocks noChangeArrowheads="1"/>
          </p:cNvSpPr>
          <p:nvPr/>
        </p:nvSpPr>
        <p:spPr bwMode="auto">
          <a:xfrm>
            <a:off x="2895600" y="4648200"/>
            <a:ext cx="2654300" cy="476250"/>
          </a:xfrm>
          <a:prstGeom prst="rect">
            <a:avLst/>
          </a:prstGeom>
          <a:solidFill>
            <a:srgbClr val="E5FFF8"/>
          </a:solidFill>
          <a:ln w="19050">
            <a:solidFill>
              <a:schemeClr val="tx1"/>
            </a:solidFill>
            <a:miter lim="800000"/>
            <a:headEnd/>
            <a:tailEnd/>
          </a:ln>
          <a:effectLst/>
        </p:spPr>
        <p:txBody>
          <a:bodyPr wrap="none">
            <a:spAutoFit/>
          </a:bodyPr>
          <a:lstStyle/>
          <a:p>
            <a:r>
              <a:rPr lang="en-US" altLang="ja-JP" sz="2400" b="0">
                <a:latin typeface="Century" pitchFamily="18" charset="0"/>
              </a:rPr>
              <a:t>Application Logic</a:t>
            </a:r>
          </a:p>
        </p:txBody>
      </p:sp>
      <p:sp>
        <p:nvSpPr>
          <p:cNvPr id="110598" name="Rectangle 6"/>
          <p:cNvSpPr>
            <a:spLocks noChangeArrowheads="1"/>
          </p:cNvSpPr>
          <p:nvPr/>
        </p:nvSpPr>
        <p:spPr bwMode="auto">
          <a:xfrm>
            <a:off x="2895600" y="4343400"/>
            <a:ext cx="457200" cy="304800"/>
          </a:xfrm>
          <a:prstGeom prst="rect">
            <a:avLst/>
          </a:prstGeom>
          <a:solidFill>
            <a:srgbClr val="E5FFF8"/>
          </a:solidFill>
          <a:ln w="19050">
            <a:solidFill>
              <a:schemeClr val="tx1"/>
            </a:solidFill>
            <a:miter lim="800000"/>
            <a:headEnd/>
            <a:tailEnd/>
          </a:ln>
          <a:effectLst/>
        </p:spPr>
        <p:txBody>
          <a:bodyPr wrap="none" anchor="ctr"/>
          <a:lstStyle/>
          <a:p>
            <a:endParaRPr lang="ja-JP" altLang="en-US"/>
          </a:p>
        </p:txBody>
      </p:sp>
      <p:sp>
        <p:nvSpPr>
          <p:cNvPr id="110600" name="Text Box 8"/>
          <p:cNvSpPr txBox="1">
            <a:spLocks noChangeArrowheads="1"/>
          </p:cNvSpPr>
          <p:nvPr/>
        </p:nvSpPr>
        <p:spPr bwMode="auto">
          <a:xfrm>
            <a:off x="457200" y="4648200"/>
            <a:ext cx="2014538" cy="476250"/>
          </a:xfrm>
          <a:prstGeom prst="rect">
            <a:avLst/>
          </a:prstGeom>
          <a:solidFill>
            <a:srgbClr val="E5FFF8"/>
          </a:solidFill>
          <a:ln w="19050">
            <a:solidFill>
              <a:schemeClr val="tx1"/>
            </a:solidFill>
            <a:miter lim="800000"/>
            <a:headEnd/>
            <a:tailEnd/>
          </a:ln>
          <a:effectLst/>
        </p:spPr>
        <p:txBody>
          <a:bodyPr wrap="none">
            <a:spAutoFit/>
          </a:bodyPr>
          <a:lstStyle/>
          <a:p>
            <a:r>
              <a:rPr lang="en-US" altLang="ja-JP" sz="2400" b="0">
                <a:latin typeface="Century" pitchFamily="18" charset="0"/>
              </a:rPr>
              <a:t>Presentation</a:t>
            </a:r>
            <a:endParaRPr lang="ja-JP" altLang="en-US" sz="2400" b="0">
              <a:latin typeface="Century" pitchFamily="18" charset="0"/>
            </a:endParaRPr>
          </a:p>
        </p:txBody>
      </p:sp>
      <p:sp>
        <p:nvSpPr>
          <p:cNvPr id="110601" name="Rectangle 9"/>
          <p:cNvSpPr>
            <a:spLocks noChangeArrowheads="1"/>
          </p:cNvSpPr>
          <p:nvPr/>
        </p:nvSpPr>
        <p:spPr bwMode="auto">
          <a:xfrm>
            <a:off x="457200" y="4343400"/>
            <a:ext cx="457200" cy="304800"/>
          </a:xfrm>
          <a:prstGeom prst="rect">
            <a:avLst/>
          </a:prstGeom>
          <a:solidFill>
            <a:srgbClr val="E5FFF8"/>
          </a:solidFill>
          <a:ln w="19050">
            <a:solidFill>
              <a:schemeClr val="tx1"/>
            </a:solidFill>
            <a:miter lim="800000"/>
            <a:headEnd/>
            <a:tailEnd/>
          </a:ln>
          <a:effectLst/>
        </p:spPr>
        <p:txBody>
          <a:bodyPr wrap="none" anchor="ctr"/>
          <a:lstStyle/>
          <a:p>
            <a:endParaRPr lang="ja-JP" altLang="en-US"/>
          </a:p>
        </p:txBody>
      </p:sp>
      <p:sp>
        <p:nvSpPr>
          <p:cNvPr id="110602" name="Text Box 10"/>
          <p:cNvSpPr txBox="1">
            <a:spLocks noChangeArrowheads="1"/>
          </p:cNvSpPr>
          <p:nvPr/>
        </p:nvSpPr>
        <p:spPr bwMode="auto">
          <a:xfrm>
            <a:off x="5864225" y="4648200"/>
            <a:ext cx="2222500" cy="476250"/>
          </a:xfrm>
          <a:prstGeom prst="rect">
            <a:avLst/>
          </a:prstGeom>
          <a:solidFill>
            <a:srgbClr val="E5FFF8"/>
          </a:solidFill>
          <a:ln w="19050">
            <a:solidFill>
              <a:schemeClr val="tx1"/>
            </a:solidFill>
            <a:miter lim="800000"/>
            <a:headEnd/>
            <a:tailEnd/>
          </a:ln>
          <a:effectLst/>
        </p:spPr>
        <p:txBody>
          <a:bodyPr wrap="none">
            <a:spAutoFit/>
          </a:bodyPr>
          <a:lstStyle/>
          <a:p>
            <a:r>
              <a:rPr lang="en-US" altLang="ja-JP" sz="2400" b="0">
                <a:latin typeface="Century" pitchFamily="18" charset="0"/>
              </a:rPr>
              <a:t>Domain Layer</a:t>
            </a:r>
            <a:endParaRPr lang="ja-JP" altLang="en-US" sz="2400" b="0">
              <a:latin typeface="Century" pitchFamily="18" charset="0"/>
            </a:endParaRPr>
          </a:p>
        </p:txBody>
      </p:sp>
      <p:sp>
        <p:nvSpPr>
          <p:cNvPr id="110603" name="Rectangle 11"/>
          <p:cNvSpPr>
            <a:spLocks noChangeArrowheads="1"/>
          </p:cNvSpPr>
          <p:nvPr/>
        </p:nvSpPr>
        <p:spPr bwMode="auto">
          <a:xfrm>
            <a:off x="5864225" y="4343400"/>
            <a:ext cx="457200" cy="304800"/>
          </a:xfrm>
          <a:prstGeom prst="rect">
            <a:avLst/>
          </a:prstGeom>
          <a:solidFill>
            <a:srgbClr val="E5FFF8"/>
          </a:solidFill>
          <a:ln w="19050">
            <a:solidFill>
              <a:schemeClr val="tx1"/>
            </a:solidFill>
            <a:miter lim="800000"/>
            <a:headEnd/>
            <a:tailEnd/>
          </a:ln>
          <a:effectLst/>
        </p:spPr>
        <p:txBody>
          <a:bodyPr wrap="none" anchor="ctr"/>
          <a:lstStyle/>
          <a:p>
            <a:endParaRPr lang="ja-JP" altLang="en-US"/>
          </a:p>
        </p:txBody>
      </p:sp>
      <p:sp>
        <p:nvSpPr>
          <p:cNvPr id="110606" name="Line 14"/>
          <p:cNvSpPr>
            <a:spLocks noChangeShapeType="1"/>
          </p:cNvSpPr>
          <p:nvPr/>
        </p:nvSpPr>
        <p:spPr bwMode="auto">
          <a:xfrm>
            <a:off x="2514600" y="4876800"/>
            <a:ext cx="381000" cy="0"/>
          </a:xfrm>
          <a:prstGeom prst="line">
            <a:avLst/>
          </a:prstGeom>
          <a:noFill/>
          <a:ln w="19050">
            <a:solidFill>
              <a:schemeClr val="tx1"/>
            </a:solidFill>
            <a:prstDash val="dash"/>
            <a:miter lim="800000"/>
            <a:headEnd/>
            <a:tailEnd type="triangle" w="med" len="med"/>
          </a:ln>
          <a:effectLst/>
        </p:spPr>
        <p:txBody>
          <a:bodyPr wrap="none"/>
          <a:lstStyle/>
          <a:p>
            <a:endParaRPr lang="ja-JP" altLang="en-US"/>
          </a:p>
        </p:txBody>
      </p:sp>
      <p:sp>
        <p:nvSpPr>
          <p:cNvPr id="110607" name="Line 15"/>
          <p:cNvSpPr>
            <a:spLocks noChangeShapeType="1"/>
          </p:cNvSpPr>
          <p:nvPr/>
        </p:nvSpPr>
        <p:spPr bwMode="auto">
          <a:xfrm>
            <a:off x="5562600" y="4876800"/>
            <a:ext cx="304800" cy="0"/>
          </a:xfrm>
          <a:prstGeom prst="line">
            <a:avLst/>
          </a:prstGeom>
          <a:noFill/>
          <a:ln w="19050">
            <a:solidFill>
              <a:schemeClr val="tx1"/>
            </a:solidFill>
            <a:prstDash val="dash"/>
            <a:miter lim="800000"/>
            <a:headEnd/>
            <a:tailEnd type="triangle" w="med" len="med"/>
          </a:ln>
          <a:effectLst/>
        </p:spPr>
        <p:txBody>
          <a:bodyPr wrap="none"/>
          <a:lstStyle/>
          <a:p>
            <a:endParaRPr lang="ja-JP"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自己紹介</a:t>
            </a:r>
            <a:endParaRPr kumimoji="1" lang="ja-JP" altLang="en-US" dirty="0"/>
          </a:p>
        </p:txBody>
      </p:sp>
      <p:sp>
        <p:nvSpPr>
          <p:cNvPr id="4" name="フッター プレースホルダ 3"/>
          <p:cNvSpPr>
            <a:spLocks noGrp="1"/>
          </p:cNvSpPr>
          <p:nvPr>
            <p:ph type="ftr" sz="quarter" idx="11"/>
          </p:nvPr>
        </p:nvSpPr>
        <p:spPr/>
        <p:txBody>
          <a:bodyPr/>
          <a:lstStyle/>
          <a:p>
            <a:r>
              <a:rPr kumimoji="1" lang="ja-JP" altLang="en-US" smtClean="0"/>
              <a:t>オブジェクト指向によるソフトウェア最適設計手法</a:t>
            </a:r>
            <a:endParaRPr kumimoji="1" lang="ja-JP" altLang="en-US" dirty="0"/>
          </a:p>
        </p:txBody>
      </p:sp>
      <p:sp>
        <p:nvSpPr>
          <p:cNvPr id="5" name="スライド番号プレースホルダ 4"/>
          <p:cNvSpPr>
            <a:spLocks noGrp="1"/>
          </p:cNvSpPr>
          <p:nvPr>
            <p:ph type="sldNum" sz="quarter" idx="12"/>
          </p:nvPr>
        </p:nvSpPr>
        <p:spPr/>
        <p:txBody>
          <a:bodyPr/>
          <a:lstStyle/>
          <a:p>
            <a:fld id="{A45B0FA1-9455-4D41-8795-AEFB248DE08C}" type="slidenum">
              <a:rPr kumimoji="1" lang="ja-JP" altLang="en-US" smtClean="0"/>
              <a:pPr/>
              <a:t>9</a:t>
            </a:fld>
            <a:endParaRPr kumimoji="1" lang="ja-JP" altLang="en-US"/>
          </a:p>
        </p:txBody>
      </p:sp>
      <p:sp>
        <p:nvSpPr>
          <p:cNvPr id="6" name="角丸四角形 5"/>
          <p:cNvSpPr/>
          <p:nvPr/>
        </p:nvSpPr>
        <p:spPr>
          <a:xfrm>
            <a:off x="571472" y="1714488"/>
            <a:ext cx="8001056" cy="450059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5" name="スライド番号プレースホルダ 5"/>
          <p:cNvSpPr>
            <a:spLocks noGrp="1"/>
          </p:cNvSpPr>
          <p:nvPr>
            <p:ph type="sldNum" sz="quarter" idx="12"/>
          </p:nvPr>
        </p:nvSpPr>
        <p:spPr/>
        <p:txBody>
          <a:bodyPr/>
          <a:lstStyle/>
          <a:p>
            <a:fld id="{6245D3B1-49A2-4351-A530-330D340ED97F}" type="slidenum">
              <a:rPr lang="ja-JP" altLang="en-US"/>
              <a:pPr/>
              <a:t>90</a:t>
            </a:fld>
            <a:endParaRPr lang="ja-JP" altLang="en-US"/>
          </a:p>
        </p:txBody>
      </p:sp>
      <p:sp>
        <p:nvSpPr>
          <p:cNvPr id="111628" name="Rectangle 12"/>
          <p:cNvSpPr>
            <a:spLocks noChangeArrowheads="1"/>
          </p:cNvSpPr>
          <p:nvPr/>
        </p:nvSpPr>
        <p:spPr bwMode="auto">
          <a:xfrm>
            <a:off x="762000" y="3505200"/>
            <a:ext cx="2057400" cy="1905000"/>
          </a:xfrm>
          <a:prstGeom prst="rect">
            <a:avLst/>
          </a:prstGeom>
          <a:solidFill>
            <a:srgbClr val="CEFCD7"/>
          </a:solidFill>
          <a:ln w="9525">
            <a:solidFill>
              <a:schemeClr val="tx1"/>
            </a:solidFill>
            <a:miter lim="800000"/>
            <a:headEnd/>
            <a:tailEnd/>
          </a:ln>
          <a:effectLst/>
        </p:spPr>
        <p:txBody>
          <a:bodyPr wrap="none" anchor="ctr"/>
          <a:lstStyle/>
          <a:p>
            <a:endParaRPr lang="ja-JP" altLang="en-US"/>
          </a:p>
        </p:txBody>
      </p:sp>
      <p:sp>
        <p:nvSpPr>
          <p:cNvPr id="111618" name="Rectangle 2"/>
          <p:cNvSpPr>
            <a:spLocks noGrp="1" noChangeArrowheads="1"/>
          </p:cNvSpPr>
          <p:nvPr>
            <p:ph type="title"/>
          </p:nvPr>
        </p:nvSpPr>
        <p:spPr/>
        <p:txBody>
          <a:bodyPr/>
          <a:lstStyle/>
          <a:p>
            <a:r>
              <a:rPr lang="ja-JP" altLang="en-US">
                <a:latin typeface="ＭＳＰゴシック" charset="-128"/>
              </a:rPr>
              <a:t>ソフトウェア開発の初期段階</a:t>
            </a:r>
          </a:p>
        </p:txBody>
      </p:sp>
      <p:sp>
        <p:nvSpPr>
          <p:cNvPr id="111619" name="Rectangle 3"/>
          <p:cNvSpPr>
            <a:spLocks noGrp="1" noChangeArrowheads="1"/>
          </p:cNvSpPr>
          <p:nvPr>
            <p:ph type="body" idx="1"/>
          </p:nvPr>
        </p:nvSpPr>
        <p:spPr>
          <a:xfrm>
            <a:off x="1182688" y="2017713"/>
            <a:ext cx="7123112" cy="1258887"/>
          </a:xfrm>
        </p:spPr>
        <p:txBody>
          <a:bodyPr/>
          <a:lstStyle/>
          <a:p>
            <a:r>
              <a:rPr lang="ja-JP" altLang="en-US">
                <a:latin typeface="ＭＳＰゴシック" charset="-128"/>
              </a:rPr>
              <a:t>要求のモデル化</a:t>
            </a:r>
          </a:p>
          <a:p>
            <a:r>
              <a:rPr lang="ja-JP" altLang="en-US">
                <a:latin typeface="ＭＳＰゴシック" charset="-128"/>
              </a:rPr>
              <a:t>アーキテクチャモデルの確立</a:t>
            </a:r>
            <a:endParaRPr lang="ja-JP" altLang="en-US" b="1">
              <a:latin typeface="ＭＳＰゴシック,Bold" charset="-128"/>
              <a:ea typeface="ＭＳＰゴシック,Bold" charset="-128"/>
            </a:endParaRPr>
          </a:p>
        </p:txBody>
      </p:sp>
      <p:sp>
        <p:nvSpPr>
          <p:cNvPr id="111620" name="Text Box 4"/>
          <p:cNvSpPr txBox="1">
            <a:spLocks noChangeArrowheads="1"/>
          </p:cNvSpPr>
          <p:nvPr/>
        </p:nvSpPr>
        <p:spPr bwMode="auto">
          <a:xfrm>
            <a:off x="838200" y="3581400"/>
            <a:ext cx="1889125" cy="671513"/>
          </a:xfrm>
          <a:prstGeom prst="rect">
            <a:avLst/>
          </a:prstGeom>
          <a:noFill/>
          <a:ln w="9525">
            <a:noFill/>
            <a:miter lim="800000"/>
            <a:headEnd/>
            <a:tailEnd/>
          </a:ln>
          <a:effectLst/>
        </p:spPr>
        <p:txBody>
          <a:bodyPr>
            <a:spAutoFit/>
          </a:bodyPr>
          <a:lstStyle/>
          <a:p>
            <a:pPr>
              <a:lnSpc>
                <a:spcPct val="90000"/>
              </a:lnSpc>
              <a:spcBef>
                <a:spcPct val="20000"/>
              </a:spcBef>
              <a:buClr>
                <a:schemeClr val="folHlink"/>
              </a:buClr>
              <a:buSzPct val="60000"/>
              <a:buFont typeface="Wingdings" pitchFamily="2" charset="2"/>
              <a:buNone/>
            </a:pPr>
            <a:r>
              <a:rPr lang="ja-JP" altLang="en-US" sz="2000">
                <a:latin typeface="ＭＳＰゴシック,Bold" charset="-128"/>
                <a:ea typeface="ＭＳＰゴシック,Bold" charset="-128"/>
              </a:rPr>
              <a:t>システム化範囲</a:t>
            </a:r>
          </a:p>
          <a:p>
            <a:endParaRPr lang="ja-JP" altLang="en-US" sz="2000" b="0"/>
          </a:p>
        </p:txBody>
      </p:sp>
      <p:sp>
        <p:nvSpPr>
          <p:cNvPr id="111621" name="Text Box 5"/>
          <p:cNvSpPr txBox="1">
            <a:spLocks noChangeArrowheads="1"/>
          </p:cNvSpPr>
          <p:nvPr/>
        </p:nvSpPr>
        <p:spPr bwMode="auto">
          <a:xfrm>
            <a:off x="1066800" y="5562600"/>
            <a:ext cx="1492250" cy="396875"/>
          </a:xfrm>
          <a:prstGeom prst="rect">
            <a:avLst/>
          </a:prstGeom>
          <a:noFill/>
          <a:ln w="9525">
            <a:noFill/>
            <a:miter lim="800000"/>
            <a:headEnd/>
            <a:tailEnd/>
          </a:ln>
          <a:effectLst/>
        </p:spPr>
        <p:txBody>
          <a:bodyPr wrap="none">
            <a:spAutoFit/>
          </a:bodyPr>
          <a:lstStyle/>
          <a:p>
            <a:r>
              <a:rPr lang="ja-JP" altLang="en-US" sz="2000">
                <a:latin typeface="ＭＳＰゴシック,Bold" charset="-128"/>
                <a:ea typeface="ＭＳＰゴシック,Bold" charset="-128"/>
              </a:rPr>
              <a:t>ドメイン要求</a:t>
            </a:r>
          </a:p>
        </p:txBody>
      </p:sp>
      <p:sp>
        <p:nvSpPr>
          <p:cNvPr id="111622" name="Text Box 6"/>
          <p:cNvSpPr txBox="1">
            <a:spLocks noChangeArrowheads="1"/>
          </p:cNvSpPr>
          <p:nvPr/>
        </p:nvSpPr>
        <p:spPr bwMode="auto">
          <a:xfrm>
            <a:off x="1219200" y="6019800"/>
            <a:ext cx="950913" cy="671513"/>
          </a:xfrm>
          <a:prstGeom prst="rect">
            <a:avLst/>
          </a:prstGeom>
          <a:noFill/>
          <a:ln w="9525">
            <a:noFill/>
            <a:miter lim="800000"/>
            <a:headEnd/>
            <a:tailEnd/>
          </a:ln>
          <a:effectLst/>
        </p:spPr>
        <p:txBody>
          <a:bodyPr wrap="none">
            <a:spAutoFit/>
          </a:bodyPr>
          <a:lstStyle/>
          <a:p>
            <a:pPr>
              <a:lnSpc>
                <a:spcPct val="90000"/>
              </a:lnSpc>
              <a:spcBef>
                <a:spcPct val="20000"/>
              </a:spcBef>
              <a:buClr>
                <a:schemeClr val="folHlink"/>
              </a:buClr>
              <a:buSzPct val="60000"/>
              <a:buFont typeface="Wingdings" pitchFamily="2" charset="2"/>
              <a:buNone/>
            </a:pPr>
            <a:r>
              <a:rPr lang="ja-JP" altLang="en-US" sz="2000">
                <a:latin typeface="ＭＳＰゴシック,Bold" charset="-128"/>
                <a:ea typeface="ＭＳＰゴシック,Bold" charset="-128"/>
              </a:rPr>
              <a:t>実世界</a:t>
            </a:r>
          </a:p>
          <a:p>
            <a:endParaRPr lang="ja-JP" altLang="en-US" sz="2000" b="0"/>
          </a:p>
        </p:txBody>
      </p:sp>
      <p:sp>
        <p:nvSpPr>
          <p:cNvPr id="111623" name="Text Box 7"/>
          <p:cNvSpPr txBox="1">
            <a:spLocks noChangeArrowheads="1"/>
          </p:cNvSpPr>
          <p:nvPr/>
        </p:nvSpPr>
        <p:spPr bwMode="auto">
          <a:xfrm>
            <a:off x="3581400" y="3657600"/>
            <a:ext cx="1935163" cy="396875"/>
          </a:xfrm>
          <a:prstGeom prst="rect">
            <a:avLst/>
          </a:prstGeom>
          <a:noFill/>
          <a:ln w="9525">
            <a:noFill/>
            <a:miter lim="800000"/>
            <a:headEnd/>
            <a:tailEnd/>
          </a:ln>
          <a:effectLst/>
        </p:spPr>
        <p:txBody>
          <a:bodyPr wrap="none">
            <a:spAutoFit/>
          </a:bodyPr>
          <a:lstStyle/>
          <a:p>
            <a:r>
              <a:rPr lang="ja-JP" altLang="en-US" sz="2000">
                <a:latin typeface="ＭＳＰゴシック,Bold" charset="-128"/>
                <a:ea typeface="ＭＳＰゴシック,Bold" charset="-128"/>
              </a:rPr>
              <a:t>要求のモデル化</a:t>
            </a:r>
          </a:p>
        </p:txBody>
      </p:sp>
      <p:sp>
        <p:nvSpPr>
          <p:cNvPr id="111624" name="Text Box 8"/>
          <p:cNvSpPr txBox="1">
            <a:spLocks noChangeArrowheads="1"/>
          </p:cNvSpPr>
          <p:nvPr/>
        </p:nvSpPr>
        <p:spPr bwMode="auto">
          <a:xfrm>
            <a:off x="3276600" y="4876800"/>
            <a:ext cx="2536825" cy="396875"/>
          </a:xfrm>
          <a:prstGeom prst="rect">
            <a:avLst/>
          </a:prstGeom>
          <a:noFill/>
          <a:ln w="9525">
            <a:noFill/>
            <a:miter lim="800000"/>
            <a:headEnd/>
            <a:tailEnd/>
          </a:ln>
          <a:effectLst/>
        </p:spPr>
        <p:txBody>
          <a:bodyPr wrap="none">
            <a:spAutoFit/>
          </a:bodyPr>
          <a:lstStyle/>
          <a:p>
            <a:r>
              <a:rPr lang="ja-JP" altLang="en-US" sz="2000">
                <a:latin typeface="ＭＳＰゴシック,Bold" charset="-128"/>
                <a:ea typeface="ＭＳＰゴシック,Bold" charset="-128"/>
              </a:rPr>
              <a:t>アーキテクチャの確立</a:t>
            </a:r>
          </a:p>
        </p:txBody>
      </p:sp>
      <p:sp>
        <p:nvSpPr>
          <p:cNvPr id="111625" name="Text Box 9"/>
          <p:cNvSpPr txBox="1">
            <a:spLocks noChangeArrowheads="1"/>
          </p:cNvSpPr>
          <p:nvPr/>
        </p:nvSpPr>
        <p:spPr bwMode="auto">
          <a:xfrm>
            <a:off x="7010400" y="4191000"/>
            <a:ext cx="1438275" cy="415925"/>
          </a:xfrm>
          <a:prstGeom prst="rect">
            <a:avLst/>
          </a:prstGeom>
          <a:solidFill>
            <a:srgbClr val="C0DAF6"/>
          </a:solidFill>
          <a:ln w="19050">
            <a:solidFill>
              <a:schemeClr val="tx1"/>
            </a:solidFill>
            <a:miter lim="800000"/>
            <a:headEnd/>
            <a:tailEnd/>
          </a:ln>
          <a:effectLst/>
        </p:spPr>
        <p:txBody>
          <a:bodyPr wrap="none">
            <a:spAutoFit/>
          </a:bodyPr>
          <a:lstStyle/>
          <a:p>
            <a:r>
              <a:rPr lang="ja-JP" altLang="en-US" sz="2000" b="0"/>
              <a:t>分析モデル</a:t>
            </a:r>
          </a:p>
        </p:txBody>
      </p:sp>
      <p:sp>
        <p:nvSpPr>
          <p:cNvPr id="111626" name="Text Box 10"/>
          <p:cNvSpPr txBox="1">
            <a:spLocks noChangeArrowheads="1"/>
          </p:cNvSpPr>
          <p:nvPr/>
        </p:nvSpPr>
        <p:spPr bwMode="auto">
          <a:xfrm>
            <a:off x="7086600" y="4876800"/>
            <a:ext cx="1443038" cy="415925"/>
          </a:xfrm>
          <a:prstGeom prst="rect">
            <a:avLst/>
          </a:prstGeom>
          <a:solidFill>
            <a:srgbClr val="C0DAF6"/>
          </a:solidFill>
          <a:ln w="19050">
            <a:solidFill>
              <a:schemeClr val="tx1"/>
            </a:solidFill>
            <a:miter lim="800000"/>
            <a:headEnd/>
            <a:tailEnd/>
          </a:ln>
          <a:effectLst/>
        </p:spPr>
        <p:txBody>
          <a:bodyPr wrap="none">
            <a:spAutoFit/>
          </a:bodyPr>
          <a:lstStyle/>
          <a:p>
            <a:r>
              <a:rPr lang="ja-JP" altLang="en-US" sz="2000">
                <a:latin typeface="ＭＳＰゴシック,Bold" charset="-128"/>
                <a:ea typeface="ＭＳＰゴシック,Bold" charset="-128"/>
              </a:rPr>
              <a:t>設計モデル</a:t>
            </a:r>
          </a:p>
        </p:txBody>
      </p:sp>
      <p:sp>
        <p:nvSpPr>
          <p:cNvPr id="111627" name="Text Box 11"/>
          <p:cNvSpPr txBox="1">
            <a:spLocks noChangeArrowheads="1"/>
          </p:cNvSpPr>
          <p:nvPr/>
        </p:nvSpPr>
        <p:spPr bwMode="auto">
          <a:xfrm>
            <a:off x="6934200" y="3505200"/>
            <a:ext cx="1633538" cy="415925"/>
          </a:xfrm>
          <a:prstGeom prst="rect">
            <a:avLst/>
          </a:prstGeom>
          <a:solidFill>
            <a:srgbClr val="C0DAF6"/>
          </a:solidFill>
          <a:ln w="19050">
            <a:solidFill>
              <a:schemeClr val="tx1"/>
            </a:solidFill>
            <a:miter lim="800000"/>
            <a:headEnd/>
            <a:tailEnd/>
          </a:ln>
          <a:effectLst/>
        </p:spPr>
        <p:txBody>
          <a:bodyPr wrap="none">
            <a:spAutoFit/>
          </a:bodyPr>
          <a:lstStyle/>
          <a:p>
            <a:r>
              <a:rPr lang="ja-JP" altLang="en-US" sz="2000">
                <a:latin typeface="ＭＳＰゴシック,Bold" charset="-128"/>
                <a:ea typeface="ＭＳＰゴシック,Bold" charset="-128"/>
              </a:rPr>
              <a:t>ユースケース</a:t>
            </a:r>
          </a:p>
        </p:txBody>
      </p:sp>
      <p:sp>
        <p:nvSpPr>
          <p:cNvPr id="111629" name="AutoShape 13"/>
          <p:cNvSpPr>
            <a:spLocks noChangeArrowheads="1"/>
          </p:cNvSpPr>
          <p:nvPr/>
        </p:nvSpPr>
        <p:spPr bwMode="auto">
          <a:xfrm>
            <a:off x="3048000" y="4038600"/>
            <a:ext cx="3505200" cy="838200"/>
          </a:xfrm>
          <a:prstGeom prst="rightArrow">
            <a:avLst>
              <a:gd name="adj1" fmla="val 50000"/>
              <a:gd name="adj2" fmla="val 104545"/>
            </a:avLst>
          </a:prstGeom>
          <a:solidFill>
            <a:srgbClr val="C0C0C0"/>
          </a:solidFill>
          <a:ln w="9525">
            <a:solidFill>
              <a:schemeClr val="tx1"/>
            </a:solidFill>
            <a:miter lim="800000"/>
            <a:headEnd/>
            <a:tailEnd/>
          </a:ln>
          <a:effectLst/>
        </p:spPr>
        <p:txBody>
          <a:bodyPr wrap="none" anchor="ctr"/>
          <a:lstStyle/>
          <a:p>
            <a:endParaRPr lang="ja-JP" altLang="en-US"/>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78D00CC4-BD73-4198-A0FD-7AFC24C2F0C8}" type="slidenum">
              <a:rPr lang="ja-JP" altLang="en-US"/>
              <a:pPr/>
              <a:t>91</a:t>
            </a:fld>
            <a:endParaRPr lang="ja-JP" altLang="en-US"/>
          </a:p>
        </p:txBody>
      </p:sp>
      <p:sp>
        <p:nvSpPr>
          <p:cNvPr id="143362" name="Rectangle 2"/>
          <p:cNvSpPr>
            <a:spLocks noGrp="1" noChangeArrowheads="1"/>
          </p:cNvSpPr>
          <p:nvPr>
            <p:ph type="title"/>
          </p:nvPr>
        </p:nvSpPr>
        <p:spPr/>
        <p:txBody>
          <a:bodyPr/>
          <a:lstStyle/>
          <a:p>
            <a:r>
              <a:rPr lang="ja-JP" altLang="en-US"/>
              <a:t>コア アーキテクチャ</a:t>
            </a:r>
          </a:p>
        </p:txBody>
      </p:sp>
      <p:sp>
        <p:nvSpPr>
          <p:cNvPr id="143363" name="Rectangle 3"/>
          <p:cNvSpPr>
            <a:spLocks noGrp="1" noChangeArrowheads="1"/>
          </p:cNvSpPr>
          <p:nvPr>
            <p:ph type="body" idx="1"/>
          </p:nvPr>
        </p:nvSpPr>
        <p:spPr/>
        <p:txBody>
          <a:bodyPr/>
          <a:lstStyle/>
          <a:p>
            <a:pPr>
              <a:lnSpc>
                <a:spcPct val="90000"/>
              </a:lnSpc>
            </a:pPr>
            <a:r>
              <a:rPr lang="ja-JP" altLang="en-US">
                <a:latin typeface="ＭＳ Ｐゴシック" pitchFamily="50" charset="-128"/>
              </a:rPr>
              <a:t>レイヤ分割</a:t>
            </a:r>
          </a:p>
          <a:p>
            <a:pPr lvl="1">
              <a:lnSpc>
                <a:spcPct val="90000"/>
              </a:lnSpc>
            </a:pPr>
            <a:r>
              <a:rPr lang="ja-JP" altLang="en-US">
                <a:latin typeface="ＭＳ Ｐゴシック" pitchFamily="50" charset="-128"/>
              </a:rPr>
              <a:t>ある要求をソフトウェアで実現する際に，最も重要となる設計課題に基づき，オブジェクトを配置する「場」を定義し，その「場」の責務，「場」を形成するメカニズム，「場」と「場」の協調関係を定義する．</a:t>
            </a:r>
            <a:endParaRPr lang="ja-JP" altLang="en-US">
              <a:latin typeface="Century" pitchFamily="18" charset="0"/>
              <a:ea typeface="ＭＳ 明朝" pitchFamily="17" charset="-128"/>
            </a:endParaRPr>
          </a:p>
          <a:p>
            <a:pPr>
              <a:lnSpc>
                <a:spcPct val="90000"/>
              </a:lnSpc>
            </a:pPr>
            <a:r>
              <a:rPr lang="ja-JP" altLang="en-US">
                <a:latin typeface="ＭＳ Ｐゴシック" pitchFamily="50" charset="-128"/>
              </a:rPr>
              <a:t>コンポーネント</a:t>
            </a:r>
          </a:p>
          <a:p>
            <a:pPr lvl="1">
              <a:lnSpc>
                <a:spcPct val="90000"/>
              </a:lnSpc>
            </a:pPr>
            <a:r>
              <a:rPr lang="ja-JP" altLang="en-US">
                <a:latin typeface="ＭＳ Ｐゴシック" pitchFamily="50" charset="-128"/>
              </a:rPr>
              <a:t>各「場」に配置されるコンポーネントの責務と相互作用を定義．</a:t>
            </a:r>
            <a:r>
              <a:rPr lang="ja-JP" altLang="en-US"/>
              <a:t> </a:t>
            </a:r>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0A2D9323-2973-4282-82B1-3B6F7981908F}" type="slidenum">
              <a:rPr lang="ja-JP" altLang="en-US"/>
              <a:pPr/>
              <a:t>92</a:t>
            </a:fld>
            <a:endParaRPr lang="ja-JP" altLang="en-US"/>
          </a:p>
        </p:txBody>
      </p:sp>
      <p:sp>
        <p:nvSpPr>
          <p:cNvPr id="144386" name="Rectangle 2"/>
          <p:cNvSpPr>
            <a:spLocks noGrp="1" noChangeArrowheads="1"/>
          </p:cNvSpPr>
          <p:nvPr>
            <p:ph type="title"/>
          </p:nvPr>
        </p:nvSpPr>
        <p:spPr/>
        <p:txBody>
          <a:bodyPr/>
          <a:lstStyle/>
          <a:p>
            <a:r>
              <a:rPr lang="ja-JP" altLang="en-US"/>
              <a:t>設計課題</a:t>
            </a:r>
          </a:p>
        </p:txBody>
      </p:sp>
      <p:sp>
        <p:nvSpPr>
          <p:cNvPr id="144387" name="Rectangle 3"/>
          <p:cNvSpPr>
            <a:spLocks noGrp="1" noChangeArrowheads="1"/>
          </p:cNvSpPr>
          <p:nvPr>
            <p:ph type="body" idx="1"/>
          </p:nvPr>
        </p:nvSpPr>
        <p:spPr>
          <a:xfrm>
            <a:off x="838200" y="1828800"/>
            <a:ext cx="8077200" cy="4114800"/>
          </a:xfrm>
        </p:spPr>
        <p:txBody>
          <a:bodyPr>
            <a:normAutofit fontScale="92500" lnSpcReduction="10000"/>
          </a:bodyPr>
          <a:lstStyle/>
          <a:p>
            <a:pPr>
              <a:lnSpc>
                <a:spcPct val="90000"/>
              </a:lnSpc>
            </a:pPr>
            <a:r>
              <a:rPr lang="ja-JP" altLang="en-US" sz="2800">
                <a:latin typeface="ＭＳ Ｐゴシック" pitchFamily="50" charset="-128"/>
              </a:rPr>
              <a:t>機能要求</a:t>
            </a:r>
          </a:p>
          <a:p>
            <a:pPr lvl="1">
              <a:lnSpc>
                <a:spcPct val="90000"/>
              </a:lnSpc>
            </a:pPr>
            <a:r>
              <a:rPr lang="ja-JP" altLang="en-US" sz="2400">
                <a:latin typeface="ＭＳ Ｐゴシック" pitchFamily="50" charset="-128"/>
              </a:rPr>
              <a:t>ユースケース モデルによって表現</a:t>
            </a:r>
          </a:p>
          <a:p>
            <a:pPr lvl="1">
              <a:lnSpc>
                <a:spcPct val="90000"/>
              </a:lnSpc>
            </a:pPr>
            <a:r>
              <a:rPr lang="ja-JP" altLang="en-US" sz="2400">
                <a:latin typeface="ＭＳ Ｐゴシック" pitchFamily="50" charset="-128"/>
              </a:rPr>
              <a:t>ユーザーから見えるシステムの提供するサービス</a:t>
            </a:r>
            <a:endParaRPr lang="ja-JP" altLang="en-US" sz="2400">
              <a:latin typeface="Century" pitchFamily="18" charset="0"/>
              <a:ea typeface="ＭＳ 明朝" pitchFamily="17" charset="-128"/>
            </a:endParaRPr>
          </a:p>
          <a:p>
            <a:pPr>
              <a:lnSpc>
                <a:spcPct val="90000"/>
              </a:lnSpc>
            </a:pPr>
            <a:r>
              <a:rPr lang="ja-JP" altLang="en-US" sz="2800">
                <a:latin typeface="ＭＳ Ｐゴシック" pitchFamily="50" charset="-128"/>
              </a:rPr>
              <a:t>非機能要求</a:t>
            </a:r>
          </a:p>
          <a:p>
            <a:pPr lvl="1">
              <a:lnSpc>
                <a:spcPct val="90000"/>
              </a:lnSpc>
            </a:pPr>
            <a:r>
              <a:rPr lang="ja-JP" altLang="en-US" sz="2400">
                <a:latin typeface="ＭＳ Ｐゴシック" pitchFamily="50" charset="-128"/>
              </a:rPr>
              <a:t>システム化に対する機能要求でない要求</a:t>
            </a:r>
          </a:p>
          <a:p>
            <a:pPr lvl="2">
              <a:lnSpc>
                <a:spcPct val="90000"/>
              </a:lnSpc>
            </a:pPr>
            <a:r>
              <a:rPr lang="ja-JP" altLang="en-US" sz="2000">
                <a:latin typeface="ＭＳ Ｐゴシック" pitchFamily="50" charset="-128"/>
              </a:rPr>
              <a:t>ここは再利用可能にして欲しい</a:t>
            </a:r>
          </a:p>
          <a:p>
            <a:pPr lvl="2">
              <a:lnSpc>
                <a:spcPct val="90000"/>
              </a:lnSpc>
            </a:pPr>
            <a:r>
              <a:rPr lang="ja-JP" altLang="en-US" sz="2000">
                <a:latin typeface="ＭＳ Ｐゴシック" pitchFamily="50" charset="-128"/>
              </a:rPr>
              <a:t>この部分は将来拡張可能にして欲しい</a:t>
            </a:r>
          </a:p>
          <a:p>
            <a:pPr lvl="2">
              <a:lnSpc>
                <a:spcPct val="90000"/>
              </a:lnSpc>
            </a:pPr>
            <a:r>
              <a:rPr lang="ja-JP" altLang="en-US" sz="2000">
                <a:latin typeface="ＭＳ Ｐゴシック" pitchFamily="50" charset="-128"/>
              </a:rPr>
              <a:t>既存システムと同じミドルウェアを使って欲しい</a:t>
            </a:r>
          </a:p>
          <a:p>
            <a:pPr>
              <a:lnSpc>
                <a:spcPct val="90000"/>
              </a:lnSpc>
            </a:pPr>
            <a:r>
              <a:rPr lang="ja-JP" altLang="en-US" sz="2800">
                <a:latin typeface="ＭＳ Ｐゴシック" pitchFamily="50" charset="-128"/>
              </a:rPr>
              <a:t>非機能要求が重要</a:t>
            </a:r>
          </a:p>
          <a:p>
            <a:pPr lvl="1">
              <a:lnSpc>
                <a:spcPct val="90000"/>
              </a:lnSpc>
            </a:pPr>
            <a:r>
              <a:rPr lang="ja-JP" altLang="en-US" sz="2400">
                <a:latin typeface="ＭＳ Ｐゴシック" pitchFamily="50" charset="-128"/>
              </a:rPr>
              <a:t>非機能要求によってアーキテクチャ ベースラインが確定</a:t>
            </a:r>
          </a:p>
          <a:p>
            <a:pPr lvl="2">
              <a:lnSpc>
                <a:spcPct val="90000"/>
              </a:lnSpc>
            </a:pPr>
            <a:r>
              <a:rPr lang="ja-JP" altLang="en-US" sz="2000">
                <a:latin typeface="ＭＳ Ｐゴシック" pitchFamily="50" charset="-128"/>
              </a:rPr>
              <a:t>アーキテクチャ ベースラインを確定しておかないと，システム境界が判らなくなる</a:t>
            </a:r>
            <a:endParaRPr lang="ja-JP" altLang="en-US" sz="2000"/>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6" name="スライド番号プレースホルダ 5"/>
          <p:cNvSpPr>
            <a:spLocks noGrp="1"/>
          </p:cNvSpPr>
          <p:nvPr>
            <p:ph type="sldNum" sz="quarter" idx="12"/>
          </p:nvPr>
        </p:nvSpPr>
        <p:spPr/>
        <p:txBody>
          <a:bodyPr/>
          <a:lstStyle/>
          <a:p>
            <a:fld id="{2DA0630D-C2E7-4C99-9279-24CC7012D22E}" type="slidenum">
              <a:rPr lang="ja-JP" altLang="en-US"/>
              <a:pPr/>
              <a:t>93</a:t>
            </a:fld>
            <a:endParaRPr lang="ja-JP" altLang="en-US"/>
          </a:p>
        </p:txBody>
      </p:sp>
      <p:sp>
        <p:nvSpPr>
          <p:cNvPr id="145410" name="Rectangle 2"/>
          <p:cNvSpPr>
            <a:spLocks noGrp="1" noChangeArrowheads="1"/>
          </p:cNvSpPr>
          <p:nvPr>
            <p:ph type="title"/>
          </p:nvPr>
        </p:nvSpPr>
        <p:spPr/>
        <p:txBody>
          <a:bodyPr/>
          <a:lstStyle/>
          <a:p>
            <a:r>
              <a:rPr lang="ja-JP" altLang="en-US">
                <a:latin typeface="ＭＳ Ｐゴシック" pitchFamily="50" charset="-128"/>
              </a:rPr>
              <a:t>場の定義 (横分割)</a:t>
            </a:r>
            <a:endParaRPr lang="ja-JP" altLang="en-US"/>
          </a:p>
        </p:txBody>
      </p:sp>
      <p:sp>
        <p:nvSpPr>
          <p:cNvPr id="145411" name="Rectangle 3"/>
          <p:cNvSpPr>
            <a:spLocks noGrp="1" noChangeArrowheads="1"/>
          </p:cNvSpPr>
          <p:nvPr>
            <p:ph type="body" idx="1"/>
          </p:nvPr>
        </p:nvSpPr>
        <p:spPr>
          <a:xfrm>
            <a:off x="1182688" y="2017713"/>
            <a:ext cx="7772400" cy="2478087"/>
          </a:xfrm>
        </p:spPr>
        <p:txBody>
          <a:bodyPr/>
          <a:lstStyle/>
          <a:p>
            <a:pPr>
              <a:lnSpc>
                <a:spcPct val="90000"/>
              </a:lnSpc>
            </a:pPr>
            <a:r>
              <a:rPr lang="ja-JP" altLang="en-US" sz="2800">
                <a:latin typeface="ＭＳ Ｐゴシック" pitchFamily="50" charset="-128"/>
              </a:rPr>
              <a:t>レイヤ分割</a:t>
            </a:r>
          </a:p>
          <a:p>
            <a:pPr lvl="1">
              <a:lnSpc>
                <a:spcPct val="90000"/>
              </a:lnSpc>
            </a:pPr>
            <a:r>
              <a:rPr lang="ja-JP" altLang="en-US" sz="2400">
                <a:latin typeface="ＭＳ Ｐゴシック" pitchFamily="50" charset="-128"/>
              </a:rPr>
              <a:t>抽象化のレベルで分割				</a:t>
            </a:r>
            <a:endParaRPr lang="ja-JP" altLang="en-US" sz="2400">
              <a:latin typeface="Century" pitchFamily="18" charset="0"/>
              <a:ea typeface="ＭＳ 明朝" pitchFamily="17" charset="-128"/>
            </a:endParaRPr>
          </a:p>
          <a:p>
            <a:pPr lvl="1">
              <a:lnSpc>
                <a:spcPct val="90000"/>
              </a:lnSpc>
            </a:pPr>
            <a:r>
              <a:rPr lang="ja-JP" altLang="en-US" sz="2400">
                <a:latin typeface="ＭＳ Ｐゴシック" pitchFamily="50" charset="-128"/>
              </a:rPr>
              <a:t>再利用性の高いのどのレイヤ?</a:t>
            </a:r>
            <a:endParaRPr lang="ja-JP" altLang="en-US" sz="2400">
              <a:latin typeface="Century" pitchFamily="18" charset="0"/>
              <a:ea typeface="ＭＳ 明朝" pitchFamily="17" charset="-128"/>
            </a:endParaRPr>
          </a:p>
          <a:p>
            <a:pPr lvl="1">
              <a:lnSpc>
                <a:spcPct val="90000"/>
              </a:lnSpc>
            </a:pPr>
            <a:r>
              <a:rPr lang="ja-JP" altLang="en-US" sz="2400">
                <a:latin typeface="ＭＳ Ｐゴシック" pitchFamily="50" charset="-128"/>
              </a:rPr>
              <a:t>抽象化による再利用性</a:t>
            </a:r>
            <a:endParaRPr lang="ja-JP" altLang="en-US" sz="2400">
              <a:latin typeface="Century" pitchFamily="18" charset="0"/>
              <a:ea typeface="ＭＳ 明朝" pitchFamily="17" charset="-128"/>
            </a:endParaRPr>
          </a:p>
          <a:p>
            <a:pPr lvl="2">
              <a:lnSpc>
                <a:spcPct val="90000"/>
              </a:lnSpc>
            </a:pPr>
            <a:r>
              <a:rPr lang="ja-JP" altLang="en-US" sz="2000">
                <a:latin typeface="ＭＳ Ｐゴシック" pitchFamily="50" charset="-128"/>
              </a:rPr>
              <a:t>クラス: オブジェクトの抽象化によるオブジェクトの再利用</a:t>
            </a:r>
            <a:endParaRPr lang="ja-JP" altLang="en-US" sz="2000">
              <a:latin typeface="Century" pitchFamily="18" charset="0"/>
              <a:ea typeface="ＭＳ 明朝" pitchFamily="17" charset="-128"/>
            </a:endParaRPr>
          </a:p>
          <a:p>
            <a:pPr lvl="2">
              <a:lnSpc>
                <a:spcPct val="90000"/>
              </a:lnSpc>
            </a:pPr>
            <a:r>
              <a:rPr lang="ja-JP" altLang="en-US" sz="2000">
                <a:latin typeface="ＭＳ Ｐゴシック" pitchFamily="50" charset="-128"/>
              </a:rPr>
              <a:t>パターン: モデルの抽象化によるモデルの再利用</a:t>
            </a:r>
            <a:r>
              <a:rPr lang="ja-JP" altLang="en-US" sz="2000"/>
              <a:t> </a:t>
            </a:r>
          </a:p>
        </p:txBody>
      </p:sp>
      <p:sp>
        <p:nvSpPr>
          <p:cNvPr id="145413" name="Rectangle 5"/>
          <p:cNvSpPr>
            <a:spLocks noChangeArrowheads="1"/>
          </p:cNvSpPr>
          <p:nvPr/>
        </p:nvSpPr>
        <p:spPr bwMode="auto">
          <a:xfrm>
            <a:off x="0" y="2938463"/>
            <a:ext cx="9144000" cy="260350"/>
          </a:xfrm>
          <a:prstGeom prst="rect">
            <a:avLst/>
          </a:prstGeom>
          <a:noFill/>
          <a:ln w="9525">
            <a:noFill/>
            <a:miter lim="800000"/>
            <a:headEnd/>
            <a:tailEnd/>
          </a:ln>
          <a:effectLst/>
        </p:spPr>
        <p:txBody>
          <a:bodyPr>
            <a:spAutoFit/>
          </a:bodyPr>
          <a:lstStyle/>
          <a:p>
            <a:r>
              <a:rPr lang="ja-JP" altLang="en-US" sz="1100" b="0">
                <a:latin typeface="ＭＳ Ｐゴシック" pitchFamily="50" charset="-128"/>
              </a:rPr>
              <a:t>	</a:t>
            </a:r>
            <a:r>
              <a:rPr lang="ja-JP" altLang="en-US" sz="600" b="0"/>
              <a:t> </a:t>
            </a:r>
            <a:endParaRPr lang="ja-JP" altLang="en-US" sz="2400" b="0">
              <a:latin typeface="Arial" pitchFamily="34" charset="0"/>
            </a:endParaRPr>
          </a:p>
        </p:txBody>
      </p:sp>
      <p:graphicFrame>
        <p:nvGraphicFramePr>
          <p:cNvPr id="145426" name="Group 18"/>
          <p:cNvGraphicFramePr>
            <a:graphicFrameLocks noGrp="1"/>
          </p:cNvGraphicFramePr>
          <p:nvPr/>
        </p:nvGraphicFramePr>
        <p:xfrm>
          <a:off x="4495800" y="4572000"/>
          <a:ext cx="2514600" cy="1600200"/>
        </p:xfrm>
        <a:graphic>
          <a:graphicData uri="http://schemas.openxmlformats.org/drawingml/2006/table">
            <a:tbl>
              <a:tblPr/>
              <a:tblGrid>
                <a:gridCol w="2514600"/>
              </a:tblGrid>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2400" b="0" i="0" u="none" strike="noStrike" cap="none" normalizeH="0" baseline="0" smtClean="0">
                          <a:ln>
                            <a:noFill/>
                          </a:ln>
                          <a:solidFill>
                            <a:schemeClr val="tx1"/>
                          </a:solidFill>
                          <a:effectLst/>
                          <a:latin typeface="Tahoma" pitchFamily="34" charset="0"/>
                          <a:ea typeface="ＭＳ Ｐゴシック" pitchFamily="50" charset="-128"/>
                        </a:rPr>
                        <a:t>CAD Application</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FCD7"/>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ja-JP" sz="2400" b="0" i="0" u="none" strike="noStrike" cap="none" normalizeH="0" baseline="0" smtClean="0">
                          <a:ln>
                            <a:noFill/>
                          </a:ln>
                          <a:solidFill>
                            <a:schemeClr val="tx1"/>
                          </a:solidFill>
                          <a:effectLst/>
                          <a:latin typeface="Tahoma" pitchFamily="34" charset="0"/>
                          <a:ea typeface="ＭＳ Ｐゴシック" pitchFamily="50" charset="-128"/>
                        </a:rPr>
                        <a:t>CAD Framework</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CEFCD7"/>
                    </a:solidFill>
                  </a:tcPr>
                </a:tc>
              </a:tr>
              <a:tr h="5334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ja-JP" altLang="en-US" sz="2400" b="0" i="0" u="none" strike="noStrike" cap="none" normalizeH="0" baseline="0" smtClean="0">
                          <a:ln>
                            <a:noFill/>
                          </a:ln>
                          <a:solidFill>
                            <a:schemeClr val="tx1"/>
                          </a:solidFill>
                          <a:effectLst/>
                          <a:latin typeface="Tahoma" pitchFamily="34" charset="0"/>
                          <a:ea typeface="ＭＳ Ｐゴシック" pitchFamily="50" charset="-128"/>
                        </a:rPr>
                        <a:t>.</a:t>
                      </a:r>
                      <a:r>
                        <a:rPr kumimoji="1" lang="en-US" altLang="ja-JP" sz="2400" b="0" i="0" u="none" strike="noStrike" cap="none" normalizeH="0" baseline="0" smtClean="0">
                          <a:ln>
                            <a:noFill/>
                          </a:ln>
                          <a:solidFill>
                            <a:schemeClr val="tx1"/>
                          </a:solidFill>
                          <a:effectLst/>
                          <a:latin typeface="Tahoma" pitchFamily="34" charset="0"/>
                          <a:ea typeface="ＭＳ Ｐゴシック" pitchFamily="50" charset="-128"/>
                        </a:rPr>
                        <a:t>NET Framework</a:t>
                      </a:r>
                    </a:p>
                  </a:txBody>
                  <a:tcPr horzOverflow="overflow">
                    <a:lnL w="28575"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CEFCD7"/>
                    </a:solidFill>
                  </a:tcPr>
                </a:tc>
              </a:tr>
            </a:tbl>
          </a:graphicData>
        </a:graphic>
      </p:graphicFrame>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37BC40D5-A45A-479D-AC58-B6A982C7D29F}" type="slidenum">
              <a:rPr lang="ja-JP" altLang="en-US"/>
              <a:pPr/>
              <a:t>94</a:t>
            </a:fld>
            <a:endParaRPr lang="ja-JP" altLang="en-US"/>
          </a:p>
        </p:txBody>
      </p:sp>
      <p:sp>
        <p:nvSpPr>
          <p:cNvPr id="146434" name="Rectangle 2"/>
          <p:cNvSpPr>
            <a:spLocks noGrp="1" noChangeArrowheads="1"/>
          </p:cNvSpPr>
          <p:nvPr>
            <p:ph type="title"/>
          </p:nvPr>
        </p:nvSpPr>
        <p:spPr/>
        <p:txBody>
          <a:bodyPr/>
          <a:lstStyle/>
          <a:p>
            <a:r>
              <a:rPr lang="ja-JP" altLang="en-US">
                <a:latin typeface="ＭＳ Ｐゴシック" pitchFamily="50" charset="-128"/>
              </a:rPr>
              <a:t>場の定義 (縦分割)</a:t>
            </a:r>
          </a:p>
        </p:txBody>
      </p:sp>
      <p:sp>
        <p:nvSpPr>
          <p:cNvPr id="146435" name="Rectangle 3"/>
          <p:cNvSpPr>
            <a:spLocks noGrp="1" noChangeArrowheads="1"/>
          </p:cNvSpPr>
          <p:nvPr>
            <p:ph type="body" idx="1"/>
          </p:nvPr>
        </p:nvSpPr>
        <p:spPr/>
        <p:txBody>
          <a:bodyPr/>
          <a:lstStyle/>
          <a:p>
            <a:r>
              <a:rPr lang="ja-JP" altLang="en-US" sz="2800">
                <a:latin typeface="ＭＳ Ｐゴシック" pitchFamily="50" charset="-128"/>
              </a:rPr>
              <a:t>論理ティア</a:t>
            </a:r>
          </a:p>
          <a:p>
            <a:pPr lvl="1"/>
            <a:r>
              <a:rPr lang="ja-JP" altLang="en-US" sz="2400">
                <a:latin typeface="ＭＳ Ｐゴシック" pitchFamily="50" charset="-128"/>
              </a:rPr>
              <a:t>論理的なオブジェクトの配置空間</a:t>
            </a:r>
          </a:p>
          <a:p>
            <a:pPr lvl="1"/>
            <a:r>
              <a:rPr lang="en-US" altLang="ja-JP" sz="2400">
                <a:latin typeface="ＭＳ Ｐゴシック" pitchFamily="50" charset="-128"/>
              </a:rPr>
              <a:t>MVC (View，Controller，Model)</a:t>
            </a:r>
          </a:p>
          <a:p>
            <a:pPr lvl="2"/>
            <a:r>
              <a:rPr lang="en-US" altLang="ja-JP" sz="2000">
                <a:latin typeface="ＭＳ Ｐゴシック" pitchFamily="50" charset="-128"/>
              </a:rPr>
              <a:t>View: </a:t>
            </a:r>
            <a:r>
              <a:rPr lang="ja-JP" altLang="en-US" sz="2000">
                <a:latin typeface="ＭＳ Ｐゴシック" pitchFamily="50" charset="-128"/>
              </a:rPr>
              <a:t>表示を制御するクラス</a:t>
            </a:r>
          </a:p>
          <a:p>
            <a:pPr lvl="2"/>
            <a:r>
              <a:rPr lang="en-US" altLang="ja-JP" sz="2000">
                <a:latin typeface="ＭＳ Ｐゴシック" pitchFamily="50" charset="-128"/>
              </a:rPr>
              <a:t>Controller: </a:t>
            </a:r>
            <a:r>
              <a:rPr lang="ja-JP" altLang="en-US" sz="2000">
                <a:latin typeface="ＭＳ Ｐゴシック" pitchFamily="50" charset="-128"/>
              </a:rPr>
              <a:t>要求に応じて </a:t>
            </a:r>
            <a:r>
              <a:rPr lang="en-US" altLang="ja-JP" sz="2000">
                <a:latin typeface="ＭＳ Ｐゴシック" pitchFamily="50" charset="-128"/>
              </a:rPr>
              <a:t>Model </a:t>
            </a:r>
            <a:r>
              <a:rPr lang="ja-JP" altLang="en-US" sz="2000">
                <a:latin typeface="ＭＳ Ｐゴシック" pitchFamily="50" charset="-128"/>
              </a:rPr>
              <a:t>を制御するクラス</a:t>
            </a:r>
          </a:p>
          <a:p>
            <a:pPr lvl="2"/>
            <a:r>
              <a:rPr lang="en-US" altLang="ja-JP" sz="2000">
                <a:latin typeface="ＭＳ Ｐゴシック" pitchFamily="50" charset="-128"/>
              </a:rPr>
              <a:t>Model: </a:t>
            </a:r>
            <a:r>
              <a:rPr lang="ja-JP" altLang="en-US" sz="2000">
                <a:latin typeface="ＭＳ Ｐゴシック" pitchFamily="50" charset="-128"/>
              </a:rPr>
              <a:t>ドメイン (ビジネス ロジックとエンティティ) のクラス</a:t>
            </a:r>
            <a:endParaRPr lang="ja-JP" altLang="en-US" sz="2000">
              <a:latin typeface="Century" pitchFamily="18" charset="0"/>
              <a:ea typeface="ＭＳ 明朝" pitchFamily="17" charset="-128"/>
            </a:endParaRPr>
          </a:p>
          <a:p>
            <a:pPr lvl="1"/>
            <a:r>
              <a:rPr lang="en-US" altLang="ja-JP" sz="2400">
                <a:latin typeface="ＭＳ Ｐゴシック" pitchFamily="50" charset="-128"/>
              </a:rPr>
              <a:t>BCE (Boundary，Control，Entity)</a:t>
            </a:r>
            <a:endParaRPr lang="en-US" altLang="ja-JP" sz="2400">
              <a:latin typeface="Century" pitchFamily="18" charset="0"/>
              <a:ea typeface="ＭＳ 明朝" pitchFamily="17" charset="-128"/>
            </a:endParaRPr>
          </a:p>
          <a:p>
            <a:pPr lvl="2"/>
            <a:r>
              <a:rPr lang="en-US" altLang="ja-JP" sz="2000">
                <a:latin typeface="ＭＳ Ｐゴシック" pitchFamily="50" charset="-128"/>
              </a:rPr>
              <a:t>Boundary: </a:t>
            </a:r>
            <a:r>
              <a:rPr lang="ja-JP" altLang="en-US" sz="2000">
                <a:latin typeface="ＭＳ Ｐゴシック" pitchFamily="50" charset="-128"/>
              </a:rPr>
              <a:t>システムの境界線上に位置するクラス</a:t>
            </a:r>
            <a:endParaRPr lang="ja-JP" altLang="en-US" sz="2000">
              <a:latin typeface="Century" pitchFamily="18" charset="0"/>
              <a:ea typeface="ＭＳ 明朝" pitchFamily="17" charset="-128"/>
            </a:endParaRPr>
          </a:p>
          <a:p>
            <a:pPr lvl="2"/>
            <a:r>
              <a:rPr lang="en-US" altLang="ja-JP" sz="2000">
                <a:latin typeface="ＭＳ Ｐゴシック" pitchFamily="50" charset="-128"/>
              </a:rPr>
              <a:t>Control: </a:t>
            </a:r>
            <a:r>
              <a:rPr lang="ja-JP" altLang="en-US" sz="2000">
                <a:latin typeface="ＭＳ Ｐゴシック" pitchFamily="50" charset="-128"/>
              </a:rPr>
              <a:t>制御に関わるビジネス ロジックを持つクラス</a:t>
            </a:r>
            <a:endParaRPr lang="ja-JP" altLang="en-US" sz="2000">
              <a:latin typeface="Century" pitchFamily="18" charset="0"/>
              <a:ea typeface="ＭＳ 明朝" pitchFamily="17" charset="-128"/>
            </a:endParaRPr>
          </a:p>
          <a:p>
            <a:pPr lvl="2"/>
            <a:r>
              <a:rPr lang="en-US" altLang="ja-JP" sz="2000">
                <a:latin typeface="ＭＳ Ｐゴシック" pitchFamily="50" charset="-128"/>
              </a:rPr>
              <a:t>Entity: </a:t>
            </a:r>
            <a:r>
              <a:rPr lang="ja-JP" altLang="en-US" sz="2000">
                <a:latin typeface="ＭＳ Ｐゴシック" pitchFamily="50" charset="-128"/>
              </a:rPr>
              <a:t>システムの実体 (永続データ) を持つクラス</a:t>
            </a:r>
            <a:endParaRPr lang="ja-JP" altLang="en-US" sz="200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6" name="スライド番号プレースホルダ 5"/>
          <p:cNvSpPr>
            <a:spLocks noGrp="1"/>
          </p:cNvSpPr>
          <p:nvPr>
            <p:ph type="sldNum" sz="quarter" idx="12"/>
          </p:nvPr>
        </p:nvSpPr>
        <p:spPr/>
        <p:txBody>
          <a:bodyPr/>
          <a:lstStyle/>
          <a:p>
            <a:fld id="{686E4A65-C7BD-4B47-A9CB-8EC56618D0C7}" type="slidenum">
              <a:rPr lang="ja-JP" altLang="en-US"/>
              <a:pPr/>
              <a:t>95</a:t>
            </a:fld>
            <a:endParaRPr lang="ja-JP" altLang="en-US"/>
          </a:p>
        </p:txBody>
      </p:sp>
      <p:sp>
        <p:nvSpPr>
          <p:cNvPr id="149506" name="Rectangle 2"/>
          <p:cNvSpPr>
            <a:spLocks noGrp="1" noChangeArrowheads="1"/>
          </p:cNvSpPr>
          <p:nvPr>
            <p:ph type="title"/>
          </p:nvPr>
        </p:nvSpPr>
        <p:spPr/>
        <p:txBody>
          <a:bodyPr/>
          <a:lstStyle/>
          <a:p>
            <a:r>
              <a:rPr lang="ja-JP" altLang="en-US">
                <a:latin typeface="ＭＳ Ｐゴシック" pitchFamily="50" charset="-128"/>
              </a:rPr>
              <a:t>場の定義 (縦分割)</a:t>
            </a:r>
          </a:p>
        </p:txBody>
      </p:sp>
      <p:sp>
        <p:nvSpPr>
          <p:cNvPr id="149507" name="Rectangle 3"/>
          <p:cNvSpPr>
            <a:spLocks noGrp="1" noChangeArrowheads="1"/>
          </p:cNvSpPr>
          <p:nvPr>
            <p:ph type="body" idx="1"/>
          </p:nvPr>
        </p:nvSpPr>
        <p:spPr/>
        <p:txBody>
          <a:bodyPr/>
          <a:lstStyle/>
          <a:p>
            <a:r>
              <a:rPr lang="ja-JP" altLang="en-US">
                <a:latin typeface="ＭＳ Ｐゴシック" pitchFamily="50" charset="-128"/>
              </a:rPr>
              <a:t>物理ティア</a:t>
            </a:r>
          </a:p>
          <a:p>
            <a:pPr lvl="1"/>
            <a:r>
              <a:rPr lang="en-US" altLang="ja-JP">
                <a:latin typeface="ＭＳ Ｐゴシック" pitchFamily="50" charset="-128"/>
              </a:rPr>
              <a:t>Web </a:t>
            </a:r>
            <a:r>
              <a:rPr lang="ja-JP" altLang="en-US">
                <a:latin typeface="ＭＳ Ｐゴシック" pitchFamily="50" charset="-128"/>
              </a:rPr>
              <a:t>層</a:t>
            </a:r>
          </a:p>
          <a:p>
            <a:pPr lvl="1"/>
            <a:r>
              <a:rPr lang="ja-JP" altLang="en-US">
                <a:latin typeface="ＭＳ Ｐゴシック" pitchFamily="50" charset="-128"/>
              </a:rPr>
              <a:t>ビジネス ロジック層</a:t>
            </a:r>
          </a:p>
          <a:p>
            <a:pPr lvl="1"/>
            <a:r>
              <a:rPr lang="ja-JP" altLang="en-US">
                <a:latin typeface="ＭＳ Ｐゴシック" pitchFamily="50" charset="-128"/>
              </a:rPr>
              <a:t>データベース層</a:t>
            </a:r>
            <a:endParaRPr lang="ja-JP" altLang="en-US">
              <a:latin typeface="Century" pitchFamily="18" charset="0"/>
              <a:ea typeface="ＭＳ 明朝" pitchFamily="17" charset="-128"/>
            </a:endParaRPr>
          </a:p>
        </p:txBody>
      </p:sp>
      <p:pic>
        <p:nvPicPr>
          <p:cNvPr id="149508" name="Picture 4" descr="C:\Documents and Settings\G_KOJIMA_FUJIO\Application Data\Microsoft\Media Catalog\Downloaded Clips\cl62\j0245017.wmf"/>
          <p:cNvPicPr>
            <a:picLocks noChangeAspect="1" noChangeArrowheads="1"/>
          </p:cNvPicPr>
          <p:nvPr/>
        </p:nvPicPr>
        <p:blipFill>
          <a:blip r:embed="rId2"/>
          <a:srcRect/>
          <a:stretch>
            <a:fillRect/>
          </a:stretch>
        </p:blipFill>
        <p:spPr bwMode="auto">
          <a:xfrm>
            <a:off x="6248400" y="3581400"/>
            <a:ext cx="2154238" cy="2667000"/>
          </a:xfrm>
          <a:prstGeom prst="rect">
            <a:avLst/>
          </a:prstGeom>
          <a:noFill/>
        </p:spPr>
      </p:pic>
    </p:spTree>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5" name="スライド番号プレースホルダ 5"/>
          <p:cNvSpPr>
            <a:spLocks noGrp="1"/>
          </p:cNvSpPr>
          <p:nvPr>
            <p:ph type="sldNum" sz="quarter" idx="12"/>
          </p:nvPr>
        </p:nvSpPr>
        <p:spPr/>
        <p:txBody>
          <a:bodyPr/>
          <a:lstStyle/>
          <a:p>
            <a:fld id="{17584970-D7CE-4A31-93EF-29F9A22B8F9C}" type="slidenum">
              <a:rPr lang="ja-JP" altLang="en-US"/>
              <a:pPr/>
              <a:t>96</a:t>
            </a:fld>
            <a:endParaRPr lang="ja-JP" altLang="en-US"/>
          </a:p>
        </p:txBody>
      </p:sp>
      <p:sp>
        <p:nvSpPr>
          <p:cNvPr id="150530" name="Rectangle 2"/>
          <p:cNvSpPr>
            <a:spLocks noGrp="1" noChangeArrowheads="1"/>
          </p:cNvSpPr>
          <p:nvPr>
            <p:ph type="title"/>
          </p:nvPr>
        </p:nvSpPr>
        <p:spPr/>
        <p:txBody>
          <a:bodyPr/>
          <a:lstStyle/>
          <a:p>
            <a:r>
              <a:rPr lang="ja-JP" altLang="en-US">
                <a:latin typeface="ＭＳ Ｐゴシック" pitchFamily="50" charset="-128"/>
              </a:rPr>
              <a:t>場の定義 (縦分割)</a:t>
            </a:r>
          </a:p>
        </p:txBody>
      </p:sp>
      <p:sp>
        <p:nvSpPr>
          <p:cNvPr id="150531" name="Rectangle 3"/>
          <p:cNvSpPr>
            <a:spLocks noGrp="1" noChangeArrowheads="1"/>
          </p:cNvSpPr>
          <p:nvPr>
            <p:ph type="body" idx="1"/>
          </p:nvPr>
        </p:nvSpPr>
        <p:spPr/>
        <p:txBody>
          <a:bodyPr/>
          <a:lstStyle/>
          <a:p>
            <a:pPr>
              <a:lnSpc>
                <a:spcPct val="90000"/>
              </a:lnSpc>
            </a:pPr>
            <a:r>
              <a:rPr lang="ja-JP" altLang="en-US">
                <a:latin typeface="ＭＳ Ｐゴシック" pitchFamily="50" charset="-128"/>
              </a:rPr>
              <a:t>特性によって開発担当者をティア毎に分けることが可能</a:t>
            </a:r>
          </a:p>
          <a:p>
            <a:pPr lvl="1">
              <a:lnSpc>
                <a:spcPct val="90000"/>
              </a:lnSpc>
            </a:pPr>
            <a:r>
              <a:rPr lang="en-US" altLang="ja-JP">
                <a:latin typeface="ＭＳ Ｐゴシック" pitchFamily="50" charset="-128"/>
              </a:rPr>
              <a:t>Boundary: </a:t>
            </a:r>
            <a:r>
              <a:rPr lang="ja-JP" altLang="en-US">
                <a:latin typeface="ＭＳ Ｐゴシック" pitchFamily="50" charset="-128"/>
              </a:rPr>
              <a:t>画面デザイナ</a:t>
            </a:r>
          </a:p>
          <a:p>
            <a:pPr lvl="1">
              <a:lnSpc>
                <a:spcPct val="90000"/>
              </a:lnSpc>
            </a:pPr>
            <a:r>
              <a:rPr lang="en-US" altLang="ja-JP">
                <a:latin typeface="ＭＳ Ｐゴシック" pitchFamily="50" charset="-128"/>
              </a:rPr>
              <a:t>Control: </a:t>
            </a:r>
            <a:r>
              <a:rPr lang="ja-JP" altLang="en-US">
                <a:latin typeface="ＭＳ Ｐゴシック" pitchFamily="50" charset="-128"/>
              </a:rPr>
              <a:t>ビジネス ロジックに詳しい開発者</a:t>
            </a:r>
          </a:p>
          <a:p>
            <a:pPr lvl="1">
              <a:lnSpc>
                <a:spcPct val="90000"/>
              </a:lnSpc>
            </a:pPr>
            <a:r>
              <a:rPr lang="en-US" altLang="ja-JP">
                <a:latin typeface="ＭＳ Ｐゴシック" pitchFamily="50" charset="-128"/>
              </a:rPr>
              <a:t>Entity: </a:t>
            </a:r>
            <a:r>
              <a:rPr lang="ja-JP" altLang="en-US">
                <a:latin typeface="ＭＳ Ｐゴシック" pitchFamily="50" charset="-128"/>
              </a:rPr>
              <a:t>データベースに詳しい開発者</a:t>
            </a:r>
            <a:endParaRPr lang="ja-JP" altLang="en-US">
              <a:latin typeface="Century" pitchFamily="18" charset="0"/>
              <a:ea typeface="ＭＳ 明朝" pitchFamily="17" charset="-128"/>
            </a:endParaRPr>
          </a:p>
          <a:p>
            <a:pPr>
              <a:lnSpc>
                <a:spcPct val="90000"/>
              </a:lnSpc>
            </a:pPr>
            <a:r>
              <a:rPr lang="ja-JP" altLang="en-US">
                <a:latin typeface="ＭＳ Ｐゴシック" pitchFamily="50" charset="-128"/>
              </a:rPr>
              <a:t>変更箇所の局所化</a:t>
            </a:r>
          </a:p>
          <a:p>
            <a:pPr lvl="1">
              <a:lnSpc>
                <a:spcPct val="90000"/>
              </a:lnSpc>
            </a:pPr>
            <a:r>
              <a:rPr lang="en-US" altLang="ja-JP">
                <a:latin typeface="ＭＳ Ｐゴシック" pitchFamily="50" charset="-128"/>
              </a:rPr>
              <a:t>Boundary -- Control </a:t>
            </a:r>
            <a:r>
              <a:rPr lang="en-US" altLang="ja-JP">
                <a:latin typeface="Times New Roman"/>
              </a:rPr>
              <a:t>–</a:t>
            </a:r>
            <a:r>
              <a:rPr lang="en-US" altLang="ja-JP">
                <a:latin typeface="ＭＳ Ｐゴシック" pitchFamily="50" charset="-128"/>
              </a:rPr>
              <a:t> Entity</a:t>
            </a:r>
          </a:p>
          <a:p>
            <a:pPr lvl="1">
              <a:lnSpc>
                <a:spcPct val="90000"/>
              </a:lnSpc>
            </a:pPr>
            <a:r>
              <a:rPr lang="ja-JP" altLang="en-US">
                <a:latin typeface="ＭＳ Ｐゴシック" pitchFamily="50" charset="-128"/>
              </a:rPr>
              <a:t>多 &lt;----------------&gt; 少 (変更頻度)</a:t>
            </a:r>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7" name="スライド番号プレースホルダ 5"/>
          <p:cNvSpPr>
            <a:spLocks noGrp="1"/>
          </p:cNvSpPr>
          <p:nvPr>
            <p:ph type="sldNum" sz="quarter" idx="12"/>
          </p:nvPr>
        </p:nvSpPr>
        <p:spPr/>
        <p:txBody>
          <a:bodyPr/>
          <a:lstStyle/>
          <a:p>
            <a:fld id="{8FCD4893-C830-4209-9751-77FF8E26F399}" type="slidenum">
              <a:rPr lang="ja-JP" altLang="en-US"/>
              <a:pPr/>
              <a:t>97</a:t>
            </a:fld>
            <a:endParaRPr lang="ja-JP" altLang="en-US"/>
          </a:p>
        </p:txBody>
      </p:sp>
      <p:sp>
        <p:nvSpPr>
          <p:cNvPr id="151554" name="Rectangle 2"/>
          <p:cNvSpPr>
            <a:spLocks noGrp="1" noChangeArrowheads="1"/>
          </p:cNvSpPr>
          <p:nvPr>
            <p:ph type="title"/>
          </p:nvPr>
        </p:nvSpPr>
        <p:spPr/>
        <p:txBody>
          <a:bodyPr/>
          <a:lstStyle/>
          <a:p>
            <a:r>
              <a:rPr lang="ja-JP" altLang="en-US">
                <a:latin typeface="ＭＳ Ｐゴシック" pitchFamily="50" charset="-128"/>
              </a:rPr>
              <a:t>場の定義</a:t>
            </a:r>
            <a:endParaRPr lang="ja-JP" altLang="en-US">
              <a:latin typeface="Century" pitchFamily="18" charset="0"/>
              <a:ea typeface="ＭＳ 明朝" pitchFamily="17" charset="-128"/>
            </a:endParaRPr>
          </a:p>
        </p:txBody>
      </p:sp>
      <p:sp>
        <p:nvSpPr>
          <p:cNvPr id="151555" name="Rectangle 3"/>
          <p:cNvSpPr>
            <a:spLocks noGrp="1" noChangeArrowheads="1"/>
          </p:cNvSpPr>
          <p:nvPr>
            <p:ph type="body" idx="1"/>
          </p:nvPr>
        </p:nvSpPr>
        <p:spPr>
          <a:xfrm>
            <a:off x="1182688" y="2017713"/>
            <a:ext cx="2779712" cy="573087"/>
          </a:xfrm>
        </p:spPr>
        <p:txBody>
          <a:bodyPr/>
          <a:lstStyle/>
          <a:p>
            <a:pPr>
              <a:lnSpc>
                <a:spcPct val="90000"/>
              </a:lnSpc>
            </a:pPr>
            <a:r>
              <a:rPr lang="ja-JP" altLang="en-US">
                <a:latin typeface="ＭＳ Ｐゴシック" pitchFamily="50" charset="-128"/>
              </a:rPr>
              <a:t>レイアリング</a:t>
            </a:r>
            <a:r>
              <a:rPr lang="ja-JP" altLang="en-US"/>
              <a:t> </a:t>
            </a:r>
          </a:p>
        </p:txBody>
      </p:sp>
      <p:sp>
        <p:nvSpPr>
          <p:cNvPr id="151557" name="Rectangle 5"/>
          <p:cNvSpPr>
            <a:spLocks noChangeArrowheads="1"/>
          </p:cNvSpPr>
          <p:nvPr/>
        </p:nvSpPr>
        <p:spPr bwMode="auto">
          <a:xfrm>
            <a:off x="1376363" y="1095375"/>
            <a:ext cx="9144000" cy="0"/>
          </a:xfrm>
          <a:prstGeom prst="rect">
            <a:avLst/>
          </a:prstGeom>
          <a:noFill/>
          <a:ln w="9525">
            <a:noFill/>
            <a:miter lim="800000"/>
            <a:headEnd/>
            <a:tailEnd/>
          </a:ln>
          <a:effectLst/>
        </p:spPr>
        <p:txBody>
          <a:bodyPr>
            <a:spAutoFit/>
          </a:bodyPr>
          <a:lstStyle/>
          <a:p>
            <a:endParaRPr lang="ja-JP" altLang="en-US"/>
          </a:p>
        </p:txBody>
      </p:sp>
      <p:graphicFrame>
        <p:nvGraphicFramePr>
          <p:cNvPr id="218112" name="Object 0"/>
          <p:cNvGraphicFramePr>
            <a:graphicFrameLocks noChangeAspect="1"/>
          </p:cNvGraphicFramePr>
          <p:nvPr/>
        </p:nvGraphicFramePr>
        <p:xfrm>
          <a:off x="2590800" y="1981200"/>
          <a:ext cx="6019800" cy="4397375"/>
        </p:xfrm>
        <a:graphic>
          <a:graphicData uri="http://schemas.openxmlformats.org/presentationml/2006/ole">
            <p:oleObj spid="_x0000_s25602" r:id="rId3" imgW="7261920" imgH="5294160" progId="">
              <p:embed/>
            </p:oleObj>
          </a:graphicData>
        </a:graphic>
      </p:graphicFrame>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14" name="スライド番号プレースホルダ 5"/>
          <p:cNvSpPr>
            <a:spLocks noGrp="1"/>
          </p:cNvSpPr>
          <p:nvPr>
            <p:ph type="sldNum" sz="quarter" idx="12"/>
          </p:nvPr>
        </p:nvSpPr>
        <p:spPr/>
        <p:txBody>
          <a:bodyPr/>
          <a:lstStyle/>
          <a:p>
            <a:fld id="{85F3DC99-0F55-4BDD-A3A6-BC2A997BDC3F}" type="slidenum">
              <a:rPr lang="ja-JP" altLang="en-US"/>
              <a:pPr/>
              <a:t>98</a:t>
            </a:fld>
            <a:endParaRPr lang="ja-JP" altLang="en-US"/>
          </a:p>
        </p:txBody>
      </p:sp>
      <p:sp>
        <p:nvSpPr>
          <p:cNvPr id="169986" name="Rectangle 2"/>
          <p:cNvSpPr>
            <a:spLocks noGrp="1" noChangeArrowheads="1"/>
          </p:cNvSpPr>
          <p:nvPr>
            <p:ph type="title"/>
          </p:nvPr>
        </p:nvSpPr>
        <p:spPr/>
        <p:txBody>
          <a:bodyPr/>
          <a:lstStyle/>
          <a:p>
            <a:r>
              <a:rPr lang="ja-JP" altLang="en-US"/>
              <a:t>モデル駆動開発</a:t>
            </a:r>
          </a:p>
        </p:txBody>
      </p:sp>
      <p:sp>
        <p:nvSpPr>
          <p:cNvPr id="169987" name="Rectangle 3"/>
          <p:cNvSpPr>
            <a:spLocks noGrp="1" noChangeArrowheads="1"/>
          </p:cNvSpPr>
          <p:nvPr>
            <p:ph type="body" idx="1"/>
          </p:nvPr>
        </p:nvSpPr>
        <p:spPr/>
        <p:txBody>
          <a:bodyPr/>
          <a:lstStyle/>
          <a:p>
            <a:r>
              <a:rPr lang="en-US" altLang="ja-JP"/>
              <a:t>MDA (Model Doriven Architecture: </a:t>
            </a:r>
            <a:r>
              <a:rPr lang="ja-JP" altLang="en-US"/>
              <a:t>モデル駆動開発)</a:t>
            </a:r>
          </a:p>
          <a:p>
            <a:pPr lvl="1"/>
            <a:r>
              <a:rPr lang="en-US" altLang="ja-JP"/>
              <a:t>PIM (Platform Independent Model: </a:t>
            </a:r>
            <a:r>
              <a:rPr lang="ja-JP" altLang="en-US"/>
              <a:t>プラットフォームに依存しないモデル)</a:t>
            </a:r>
          </a:p>
          <a:p>
            <a:pPr lvl="1"/>
            <a:r>
              <a:rPr lang="en-US" altLang="ja-JP"/>
              <a:t>PSM (Platform Specific Model: </a:t>
            </a:r>
            <a:r>
              <a:rPr lang="ja-JP" altLang="en-US"/>
              <a:t>プラットフォームに特化したモデル)</a:t>
            </a:r>
          </a:p>
        </p:txBody>
      </p:sp>
      <p:sp>
        <p:nvSpPr>
          <p:cNvPr id="169988" name="Rectangle 4"/>
          <p:cNvSpPr>
            <a:spLocks noChangeArrowheads="1"/>
          </p:cNvSpPr>
          <p:nvPr/>
        </p:nvSpPr>
        <p:spPr bwMode="auto">
          <a:xfrm>
            <a:off x="1247775" y="692150"/>
            <a:ext cx="9144000" cy="0"/>
          </a:xfrm>
          <a:prstGeom prst="rect">
            <a:avLst/>
          </a:prstGeom>
          <a:noFill/>
          <a:ln w="9525">
            <a:noFill/>
            <a:miter lim="800000"/>
            <a:headEnd/>
            <a:tailEnd/>
          </a:ln>
          <a:effectLst/>
        </p:spPr>
        <p:txBody>
          <a:bodyPr>
            <a:spAutoFit/>
          </a:bodyPr>
          <a:lstStyle/>
          <a:p>
            <a:endParaRPr lang="ja-JP" altLang="en-US"/>
          </a:p>
        </p:txBody>
      </p:sp>
      <p:sp>
        <p:nvSpPr>
          <p:cNvPr id="169989" name="Rectangle 5"/>
          <p:cNvSpPr>
            <a:spLocks noChangeArrowheads="1"/>
          </p:cNvSpPr>
          <p:nvPr/>
        </p:nvSpPr>
        <p:spPr bwMode="auto">
          <a:xfrm>
            <a:off x="3792538" y="2058988"/>
            <a:ext cx="4052887" cy="0"/>
          </a:xfrm>
          <a:prstGeom prst="rect">
            <a:avLst/>
          </a:prstGeom>
          <a:noFill/>
          <a:ln w="9525">
            <a:noFill/>
            <a:miter lim="800000"/>
            <a:headEnd/>
            <a:tailEnd/>
          </a:ln>
          <a:effectLst/>
        </p:spPr>
        <p:txBody>
          <a:bodyPr>
            <a:spAutoFit/>
          </a:bodyPr>
          <a:lstStyle/>
          <a:p>
            <a:endParaRPr lang="ja-JP" altLang="en-US"/>
          </a:p>
        </p:txBody>
      </p:sp>
      <p:grpSp>
        <p:nvGrpSpPr>
          <p:cNvPr id="2" name="Group 12"/>
          <p:cNvGrpSpPr>
            <a:grpSpLocks/>
          </p:cNvGrpSpPr>
          <p:nvPr/>
        </p:nvGrpSpPr>
        <p:grpSpPr bwMode="auto">
          <a:xfrm>
            <a:off x="1247775" y="692150"/>
            <a:ext cx="4105275" cy="52388"/>
            <a:chOff x="0" y="894"/>
            <a:chExt cx="2586" cy="33"/>
          </a:xfrm>
        </p:grpSpPr>
        <p:sp>
          <p:nvSpPr>
            <p:cNvPr id="169990" name="Rectangle 6"/>
            <p:cNvSpPr>
              <a:spLocks noChangeArrowheads="1"/>
            </p:cNvSpPr>
            <p:nvPr/>
          </p:nvSpPr>
          <p:spPr bwMode="auto">
            <a:xfrm>
              <a:off x="0" y="894"/>
              <a:ext cx="2586" cy="33"/>
            </a:xfrm>
            <a:prstGeom prst="rect">
              <a:avLst/>
            </a:prstGeom>
            <a:noFill/>
            <a:ln w="9525">
              <a:noFill/>
              <a:miter lim="800000"/>
              <a:headEnd/>
              <a:tailEnd/>
            </a:ln>
            <a:effectLst/>
          </p:spPr>
          <p:txBody>
            <a:bodyPr>
              <a:spAutoFit/>
            </a:bodyPr>
            <a:lstStyle/>
            <a:p>
              <a:endParaRPr lang="ja-JP" altLang="en-US"/>
            </a:p>
          </p:txBody>
        </p:sp>
        <p:sp>
          <p:nvSpPr>
            <p:cNvPr id="169991" name="Rectangle 7"/>
            <p:cNvSpPr>
              <a:spLocks noChangeArrowheads="1"/>
            </p:cNvSpPr>
            <p:nvPr/>
          </p:nvSpPr>
          <p:spPr bwMode="auto">
            <a:xfrm>
              <a:off x="0" y="894"/>
              <a:ext cx="2586" cy="0"/>
            </a:xfrm>
            <a:prstGeom prst="rect">
              <a:avLst/>
            </a:prstGeom>
            <a:noFill/>
            <a:ln w="9525">
              <a:noFill/>
              <a:miter lim="800000"/>
              <a:headEnd/>
              <a:tailEnd/>
            </a:ln>
            <a:effectLst/>
          </p:spPr>
          <p:txBody>
            <a:bodyPr>
              <a:spAutoFit/>
            </a:bodyPr>
            <a:lstStyle/>
            <a:p>
              <a:endParaRPr lang="ja-JP" altLang="en-US"/>
            </a:p>
          </p:txBody>
        </p:sp>
      </p:grpSp>
      <p:grpSp>
        <p:nvGrpSpPr>
          <p:cNvPr id="3" name="Group 11"/>
          <p:cNvGrpSpPr>
            <a:grpSpLocks/>
          </p:cNvGrpSpPr>
          <p:nvPr/>
        </p:nvGrpSpPr>
        <p:grpSpPr bwMode="auto">
          <a:xfrm>
            <a:off x="4073525" y="2111375"/>
            <a:ext cx="3490913" cy="4054475"/>
            <a:chOff x="0" y="2100"/>
            <a:chExt cx="2199" cy="2554"/>
          </a:xfrm>
        </p:grpSpPr>
        <p:sp>
          <p:nvSpPr>
            <p:cNvPr id="169992" name="Rectangle 8"/>
            <p:cNvSpPr>
              <a:spLocks noChangeArrowheads="1"/>
            </p:cNvSpPr>
            <p:nvPr/>
          </p:nvSpPr>
          <p:spPr bwMode="auto">
            <a:xfrm>
              <a:off x="0" y="2100"/>
              <a:ext cx="2199" cy="1206"/>
            </a:xfrm>
            <a:prstGeom prst="rect">
              <a:avLst/>
            </a:prstGeom>
            <a:noFill/>
            <a:ln w="9525">
              <a:noFill/>
              <a:miter lim="800000"/>
              <a:headEnd/>
              <a:tailEnd/>
            </a:ln>
            <a:effectLst/>
          </p:spPr>
          <p:txBody>
            <a:bodyPr>
              <a:spAutoFit/>
            </a:bodyPr>
            <a:lstStyle/>
            <a:p>
              <a:endParaRPr lang="ja-JP" altLang="en-US"/>
            </a:p>
          </p:txBody>
        </p:sp>
        <p:sp>
          <p:nvSpPr>
            <p:cNvPr id="169993" name="Rectangle 9"/>
            <p:cNvSpPr>
              <a:spLocks noChangeArrowheads="1"/>
            </p:cNvSpPr>
            <p:nvPr/>
          </p:nvSpPr>
          <p:spPr bwMode="auto">
            <a:xfrm>
              <a:off x="0" y="2100"/>
              <a:ext cx="2085" cy="2554"/>
            </a:xfrm>
            <a:prstGeom prst="rect">
              <a:avLst/>
            </a:prstGeom>
            <a:noFill/>
            <a:ln w="9525">
              <a:noFill/>
              <a:miter lim="800000"/>
              <a:headEnd/>
              <a:tailEnd/>
            </a:ln>
            <a:effectLst/>
          </p:spPr>
          <p:txBody>
            <a:bodyPr anchor="ctr"/>
            <a:lstStyle/>
            <a:p>
              <a:r>
                <a:rPr lang="ja-JP" altLang="en-US" sz="2400" b="0">
                  <a:latin typeface="Arial" pitchFamily="34" charset="0"/>
                </a:rPr>
                <a:t>  </a:t>
              </a:r>
              <a:r>
                <a:rPr lang="ja-JP" altLang="en-US" sz="23600" b="0">
                  <a:latin typeface="Times New Roman"/>
                </a:rPr>
                <a:t> </a:t>
              </a:r>
              <a:r>
                <a:rPr lang="ja-JP" altLang="en-US" sz="2400" b="0">
                  <a:latin typeface="Times New Roman"/>
                </a:rPr>
                <a:t>                                          </a:t>
              </a:r>
              <a:endParaRPr lang="ja-JP" altLang="en-US" sz="2400" b="0">
                <a:latin typeface="Arial" pitchFamily="34" charset="0"/>
              </a:endParaRPr>
            </a:p>
          </p:txBody>
        </p:sp>
      </p:grpSp>
      <p:pic>
        <p:nvPicPr>
          <p:cNvPr id="169994" name="Picture 10" descr="http://www.omg.org/mda/mda_images/mda_left_new2.gif"/>
          <p:cNvPicPr>
            <a:picLocks noChangeAspect="1" noChangeArrowheads="1"/>
          </p:cNvPicPr>
          <p:nvPr/>
        </p:nvPicPr>
        <p:blipFill>
          <a:blip r:embed="rId2"/>
          <a:srcRect/>
          <a:stretch>
            <a:fillRect/>
          </a:stretch>
        </p:blipFill>
        <p:spPr bwMode="auto">
          <a:xfrm>
            <a:off x="6789738" y="4648200"/>
            <a:ext cx="1743075" cy="1792288"/>
          </a:xfrm>
          <a:prstGeom prst="rect">
            <a:avLst/>
          </a:prstGeom>
          <a:noFill/>
        </p:spPr>
      </p:pic>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フッター プレースホルダ 4"/>
          <p:cNvSpPr>
            <a:spLocks noGrp="1"/>
          </p:cNvSpPr>
          <p:nvPr>
            <p:ph type="ftr" sz="quarter" idx="11"/>
          </p:nvPr>
        </p:nvSpPr>
        <p:spPr/>
        <p:txBody>
          <a:bodyPr/>
          <a:lstStyle/>
          <a:p>
            <a:r>
              <a:rPr lang="ja-JP" altLang="en-US" smtClean="0"/>
              <a:t>オブジェクト指向によるソフトウェア最適設計手法</a:t>
            </a:r>
            <a:endParaRPr lang="ja-JP" altLang="en-US"/>
          </a:p>
        </p:txBody>
      </p:sp>
      <p:sp>
        <p:nvSpPr>
          <p:cNvPr id="7" name="スライド番号プレースホルダ 5"/>
          <p:cNvSpPr>
            <a:spLocks noGrp="1"/>
          </p:cNvSpPr>
          <p:nvPr>
            <p:ph type="sldNum" sz="quarter" idx="12"/>
          </p:nvPr>
        </p:nvSpPr>
        <p:spPr/>
        <p:txBody>
          <a:bodyPr/>
          <a:lstStyle/>
          <a:p>
            <a:fld id="{3AA0F3CF-D00B-4605-A1A7-7FAA7449FBB1}" type="slidenum">
              <a:rPr lang="ja-JP" altLang="en-US"/>
              <a:pPr/>
              <a:t>99</a:t>
            </a:fld>
            <a:endParaRPr lang="ja-JP" altLang="en-US"/>
          </a:p>
        </p:txBody>
      </p:sp>
      <p:sp>
        <p:nvSpPr>
          <p:cNvPr id="152578" name="Rectangle 2"/>
          <p:cNvSpPr>
            <a:spLocks noGrp="1" noChangeArrowheads="1"/>
          </p:cNvSpPr>
          <p:nvPr>
            <p:ph type="title"/>
          </p:nvPr>
        </p:nvSpPr>
        <p:spPr/>
        <p:txBody>
          <a:bodyPr/>
          <a:lstStyle/>
          <a:p>
            <a:r>
              <a:rPr lang="ja-JP" altLang="en-US"/>
              <a:t>実装における場の表現</a:t>
            </a:r>
          </a:p>
        </p:txBody>
      </p:sp>
      <p:sp>
        <p:nvSpPr>
          <p:cNvPr id="152579" name="Rectangle 3"/>
          <p:cNvSpPr>
            <a:spLocks noGrp="1" noChangeArrowheads="1"/>
          </p:cNvSpPr>
          <p:nvPr>
            <p:ph type="body" idx="1"/>
          </p:nvPr>
        </p:nvSpPr>
        <p:spPr>
          <a:xfrm>
            <a:off x="1182688" y="2017713"/>
            <a:ext cx="4075112" cy="4114800"/>
          </a:xfrm>
        </p:spPr>
        <p:txBody>
          <a:bodyPr/>
          <a:lstStyle/>
          <a:p>
            <a:pPr algn="just"/>
            <a:r>
              <a:rPr lang="en-US" altLang="ja-JP"/>
              <a:t>C++/C#</a:t>
            </a:r>
          </a:p>
          <a:p>
            <a:pPr lvl="1" algn="just"/>
            <a:r>
              <a:rPr lang="en-US" altLang="ja-JP"/>
              <a:t>namespace </a:t>
            </a:r>
            <a:r>
              <a:rPr lang="ja-JP" altLang="en-US"/>
              <a:t>を使う</a:t>
            </a:r>
          </a:p>
          <a:p>
            <a:pPr algn="just"/>
            <a:endParaRPr lang="en-US" altLang="ja-JP"/>
          </a:p>
          <a:p>
            <a:pPr algn="just"/>
            <a:r>
              <a:rPr lang="en-US" altLang="ja-JP"/>
              <a:t>Java</a:t>
            </a:r>
          </a:p>
          <a:p>
            <a:pPr lvl="1" algn="just"/>
            <a:r>
              <a:rPr lang="ja-JP" altLang="en-US"/>
              <a:t>パッケージを使う</a:t>
            </a:r>
          </a:p>
        </p:txBody>
      </p:sp>
      <p:sp>
        <p:nvSpPr>
          <p:cNvPr id="152580" name="Text Box 4"/>
          <p:cNvSpPr txBox="1">
            <a:spLocks noChangeArrowheads="1"/>
          </p:cNvSpPr>
          <p:nvPr/>
        </p:nvSpPr>
        <p:spPr bwMode="auto">
          <a:xfrm>
            <a:off x="4876800" y="5029200"/>
            <a:ext cx="3962400" cy="1216025"/>
          </a:xfrm>
          <a:prstGeom prst="rect">
            <a:avLst/>
          </a:prstGeom>
          <a:solidFill>
            <a:srgbClr val="FFFCED"/>
          </a:solidFill>
          <a:ln w="28575">
            <a:solidFill>
              <a:schemeClr val="tx1"/>
            </a:solidFill>
            <a:miter lim="800000"/>
            <a:headEnd/>
            <a:tailEnd/>
          </a:ln>
          <a:effectLst/>
        </p:spPr>
        <p:txBody>
          <a:bodyPr anchor="b">
            <a:spAutoFit/>
          </a:bodyPr>
          <a:lstStyle/>
          <a:p>
            <a:r>
              <a:rPr lang="en-US" altLang="ja-JP" sz="2400" b="0">
                <a:latin typeface="ＭＳ Ｐゴシック" pitchFamily="50" charset="-128"/>
              </a:rPr>
              <a:t>package junit.framework;</a:t>
            </a:r>
          </a:p>
          <a:p>
            <a:r>
              <a:rPr lang="en-US" altLang="ja-JP" sz="2400" b="0">
                <a:latin typeface="ＭＳ Ｐゴシック" pitchFamily="50" charset="-128"/>
              </a:rPr>
              <a:t>public class TestCase {</a:t>
            </a:r>
          </a:p>
          <a:p>
            <a:r>
              <a:rPr lang="ja-JP" altLang="en-US" sz="2400" b="0">
                <a:latin typeface="ＭＳ Ｐゴシック" pitchFamily="50" charset="-128"/>
              </a:rPr>
              <a:t>}</a:t>
            </a:r>
          </a:p>
        </p:txBody>
      </p:sp>
      <p:sp>
        <p:nvSpPr>
          <p:cNvPr id="152581" name="Text Box 5"/>
          <p:cNvSpPr txBox="1">
            <a:spLocks noChangeArrowheads="1"/>
          </p:cNvSpPr>
          <p:nvPr/>
        </p:nvSpPr>
        <p:spPr bwMode="auto">
          <a:xfrm>
            <a:off x="4876800" y="3276600"/>
            <a:ext cx="3962400" cy="1216025"/>
          </a:xfrm>
          <a:prstGeom prst="rect">
            <a:avLst/>
          </a:prstGeom>
          <a:solidFill>
            <a:srgbClr val="FFFCED"/>
          </a:solidFill>
          <a:ln w="28575">
            <a:solidFill>
              <a:schemeClr val="tx1"/>
            </a:solidFill>
            <a:miter lim="800000"/>
            <a:headEnd/>
            <a:tailEnd/>
          </a:ln>
          <a:effectLst/>
        </p:spPr>
        <p:txBody>
          <a:bodyPr wrap="none" anchor="b">
            <a:spAutoFit/>
          </a:bodyPr>
          <a:lstStyle/>
          <a:p>
            <a:r>
              <a:rPr lang="en-US" altLang="ja-JP" sz="2400" b="0">
                <a:latin typeface="ＭＳ Ｐゴシック" pitchFamily="50" charset="-128"/>
              </a:rPr>
              <a:t>namespace NUnit.Framework;</a:t>
            </a:r>
          </a:p>
          <a:p>
            <a:r>
              <a:rPr lang="en-US" altLang="ja-JP" sz="2400" b="0">
                <a:latin typeface="ＭＳ Ｐゴシック" pitchFamily="50" charset="-128"/>
              </a:rPr>
              <a:t>public class TestCase {</a:t>
            </a:r>
          </a:p>
          <a:p>
            <a:r>
              <a:rPr lang="ja-JP" altLang="en-US" sz="2400" b="0">
                <a:latin typeface="ＭＳ Ｐゴシック" pitchFamily="50" charset="-128"/>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585</TotalTime>
  <Words>12099</Words>
  <Application>Microsoft Office PowerPoint</Application>
  <PresentationFormat>画面に合わせる (4:3)</PresentationFormat>
  <Paragraphs>2230</Paragraphs>
  <Slides>250</Slides>
  <Notes>28</Notes>
  <HiddenSlides>0</HiddenSlides>
  <MMClips>0</MMClips>
  <ScaleCrop>false</ScaleCrop>
  <HeadingPairs>
    <vt:vector size="6" baseType="variant">
      <vt:variant>
        <vt:lpstr>テーマ</vt:lpstr>
      </vt:variant>
      <vt:variant>
        <vt:i4>1</vt:i4>
      </vt:variant>
      <vt:variant>
        <vt:lpstr>埋め込まれた OLE サーバー</vt:lpstr>
      </vt:variant>
      <vt:variant>
        <vt:i4>2</vt:i4>
      </vt:variant>
      <vt:variant>
        <vt:lpstr>スライド タイトル</vt:lpstr>
      </vt:variant>
      <vt:variant>
        <vt:i4>250</vt:i4>
      </vt:variant>
    </vt:vector>
  </HeadingPairs>
  <TitlesOfParts>
    <vt:vector size="253" baseType="lpstr">
      <vt:lpstr>Office テーマ</vt:lpstr>
      <vt:lpstr>グラフ</vt:lpstr>
      <vt:lpstr>Visio</vt:lpstr>
      <vt:lpstr>オブジェクト指向による ソフトウェア最適設計手法</vt:lpstr>
      <vt:lpstr>セミナーの目的</vt:lpstr>
      <vt:lpstr>受講対象/前提条件</vt:lpstr>
      <vt:lpstr>自己紹介</vt:lpstr>
      <vt:lpstr>自己紹介 ― 所属コミュニティ</vt:lpstr>
      <vt:lpstr>自己紹介 ― 興味など</vt:lpstr>
      <vt:lpstr>自己紹介のやり方</vt:lpstr>
      <vt:lpstr>自己紹介の例</vt:lpstr>
      <vt:lpstr>自己紹介</vt:lpstr>
      <vt:lpstr>アジェンダ 1 </vt:lpstr>
      <vt:lpstr>アジェンダ 2</vt:lpstr>
      <vt:lpstr>Ⅰ．ソフトウェア開発の難しさ</vt:lpstr>
      <vt:lpstr>a．ソフトウェア開発は うまくいかない</vt:lpstr>
      <vt:lpstr>ソフトウェア地獄からの脱出</vt:lpstr>
      <vt:lpstr>ソフトウェア危機</vt:lpstr>
      <vt:lpstr>ソフトウェア危機の背景</vt:lpstr>
      <vt:lpstr>プロジェクトは失敗する</vt:lpstr>
      <vt:lpstr>プロジェクトの失敗の現状</vt:lpstr>
      <vt:lpstr>プロジェクトの失敗の現状</vt:lpstr>
      <vt:lpstr>うまく行かなかった例</vt:lpstr>
      <vt:lpstr>c．ソフトウェア開発の複雑さ</vt:lpstr>
      <vt:lpstr>b．開発がうまくいかないのは何故か？</vt:lpstr>
      <vt:lpstr>ソフトウェア開発は何故難しい?</vt:lpstr>
      <vt:lpstr>プログラミングの難しさ</vt:lpstr>
      <vt:lpstr>リスク ～何が開発を妨げるのか～</vt:lpstr>
      <vt:lpstr>２．良いソフトウェアとは?</vt:lpstr>
      <vt:lpstr>a．ITソリューションとは?</vt:lpstr>
      <vt:lpstr>ソフトウェア開発の目的は何か?</vt:lpstr>
      <vt:lpstr>ITソリューションとは</vt:lpstr>
      <vt:lpstr>b．ソフトウェア開発の三つの要素</vt:lpstr>
      <vt:lpstr>三大要素</vt:lpstr>
      <vt:lpstr>三大要素</vt:lpstr>
      <vt:lpstr>V字モデル</vt:lpstr>
      <vt:lpstr>c．ソフトウェアの品質とその種類</vt:lpstr>
      <vt:lpstr>ソフトウェアの品質</vt:lpstr>
      <vt:lpstr>外的品質要因</vt:lpstr>
      <vt:lpstr>外的品質要因</vt:lpstr>
      <vt:lpstr>３．どうやれば良いソフトウェアを楽に作れるのか?</vt:lpstr>
      <vt:lpstr>a．ソフトウェア開発を成功させるための思考方法</vt:lpstr>
      <vt:lpstr>b．ソフトウェア開発は複雑さとの戦い</vt:lpstr>
      <vt:lpstr>システムの問題点 ～ 複雑さ(complexity) ～</vt:lpstr>
      <vt:lpstr>工学的アプローチによる複雑さへの対処</vt:lpstr>
      <vt:lpstr>アジャイルのアプローチによる複雑さへの対処</vt:lpstr>
      <vt:lpstr>c．アジャイル開発の五つの価値</vt:lpstr>
      <vt:lpstr>スライド 45</vt:lpstr>
      <vt:lpstr>アジャイル開発の五つの価値</vt:lpstr>
      <vt:lpstr>d．シンプルに考えよう</vt:lpstr>
      <vt:lpstr>シンプルに考えよう</vt:lpstr>
      <vt:lpstr>シンプルに考えよう</vt:lpstr>
      <vt:lpstr>シンプルに考えよう</vt:lpstr>
      <vt:lpstr>問題を複雑にしない</vt:lpstr>
      <vt:lpstr>「冷蔵庫にキリンの原則」 （Giraffe-Refrigerator Principle）</vt:lpstr>
      <vt:lpstr>サイバラの法則</vt:lpstr>
      <vt:lpstr>複雑さへの対処</vt:lpstr>
      <vt:lpstr>「そんな複雑な状況に 自分を持っていかない」</vt:lpstr>
      <vt:lpstr>「そんな複雑な状況に自分を持っていかない」</vt:lpstr>
      <vt:lpstr>「サイバラの原則」 (Saibara's Principle)</vt:lpstr>
      <vt:lpstr>e．シンプルに考えるコツ</vt:lpstr>
      <vt:lpstr>シンプルでない考え方の例：</vt:lpstr>
      <vt:lpstr>シンプルに考えるには： </vt:lpstr>
      <vt:lpstr>例題. 日付チェック</vt:lpstr>
      <vt:lpstr>C#</vt:lpstr>
      <vt:lpstr>C# 補足 (C++ との相違)</vt:lpstr>
      <vt:lpstr>ｆ．ソフトウェア開発を成功させるための基本的な原則</vt:lpstr>
      <vt:lpstr>・ Divide and Couquer (分割攻略)  ・Name and Conquer (定義攻略)  </vt:lpstr>
      <vt:lpstr>Ⅱ．オブジェクト指向設計</vt:lpstr>
      <vt:lpstr>１．モデリングとは?</vt:lpstr>
      <vt:lpstr>モデリングとは</vt:lpstr>
      <vt:lpstr>モデルとは</vt:lpstr>
      <vt:lpstr>モデルとは</vt:lpstr>
      <vt:lpstr>モデルとは</vt:lpstr>
      <vt:lpstr>モデリング</vt:lpstr>
      <vt:lpstr>キー概念</vt:lpstr>
      <vt:lpstr>２．モデリングには視点が重要</vt:lpstr>
      <vt:lpstr>モデル化とは</vt:lpstr>
      <vt:lpstr>モデルはひとつ</vt:lpstr>
      <vt:lpstr>モデルはひとつ</vt:lpstr>
      <vt:lpstr>視点の高さ</vt:lpstr>
      <vt:lpstr>モデリングの上達のためには</vt:lpstr>
      <vt:lpstr>３．プログラミングにおける 設計の重要性</vt:lpstr>
      <vt:lpstr>初期設計 V.S. リファクタリング</vt:lpstr>
      <vt:lpstr>リファクタリング</vt:lpstr>
      <vt:lpstr>ソフトウェア アーキテクチャ</vt:lpstr>
      <vt:lpstr>ソフトウェア・アーキテクチャ</vt:lpstr>
      <vt:lpstr>ソフトウェア・アーキテクチャ不在</vt:lpstr>
      <vt:lpstr>ソフトウェア・アーキテクチャの重要性</vt:lpstr>
      <vt:lpstr>オブジェクトの存在する場</vt:lpstr>
      <vt:lpstr>オブジェクトの存在する場</vt:lpstr>
      <vt:lpstr>ソフトウェアアーキテクチャの表記法</vt:lpstr>
      <vt:lpstr>ソフトウェア開発の初期段階</vt:lpstr>
      <vt:lpstr>コア アーキテクチャ</vt:lpstr>
      <vt:lpstr>設計課題</vt:lpstr>
      <vt:lpstr>場の定義 (横分割)</vt:lpstr>
      <vt:lpstr>場の定義 (縦分割)</vt:lpstr>
      <vt:lpstr>場の定義 (縦分割)</vt:lpstr>
      <vt:lpstr>場の定義 (縦分割)</vt:lpstr>
      <vt:lpstr>場の定義</vt:lpstr>
      <vt:lpstr>モデル駆動開発</vt:lpstr>
      <vt:lpstr>実装における場の表現</vt:lpstr>
      <vt:lpstr>ソフトウェアの再利用</vt:lpstr>
      <vt:lpstr>再利用化</vt:lpstr>
      <vt:lpstr>ソフトウェアの再利用</vt:lpstr>
      <vt:lpstr>アーキテクチャパターン</vt:lpstr>
      <vt:lpstr>アーキテクチャパターンの種類</vt:lpstr>
      <vt:lpstr>アーキテクチャパターン比較</vt:lpstr>
      <vt:lpstr>MVCアーキテクチャパターン</vt:lpstr>
      <vt:lpstr>MVCアーキテクチャパターン</vt:lpstr>
      <vt:lpstr>MVCのメカニズム</vt:lpstr>
      <vt:lpstr>MVCパターンの利点</vt:lpstr>
      <vt:lpstr>MVCパターンの欠点</vt:lpstr>
      <vt:lpstr>MVCからの発展</vt:lpstr>
      <vt:lpstr>MVC0 と MVC2</vt:lpstr>
      <vt:lpstr>MVC2</vt:lpstr>
      <vt:lpstr>MFC (Document–View) の場合</vt:lpstr>
      <vt:lpstr>MFC (Non Document–View)</vt:lpstr>
      <vt:lpstr>Layers パターン</vt:lpstr>
      <vt:lpstr>スライド 117</vt:lpstr>
      <vt:lpstr>スライド 118</vt:lpstr>
      <vt:lpstr>Layersパターンの応用例(1)</vt:lpstr>
      <vt:lpstr>BCE</vt:lpstr>
      <vt:lpstr>BCEの特徴</vt:lpstr>
      <vt:lpstr>BCEとMVCの違い</vt:lpstr>
      <vt:lpstr>Layersパターンの応用例(2)</vt:lpstr>
      <vt:lpstr>Layersパターンの応用例(2)</vt:lpstr>
      <vt:lpstr>Layersパターンの応用例(2)</vt:lpstr>
      <vt:lpstr>４．オブジェクト指向入門</vt:lpstr>
      <vt:lpstr>a．オブジェクト指向以前のやり方</vt:lpstr>
      <vt:lpstr>手続き型</vt:lpstr>
      <vt:lpstr>b．オブジェクト指向のやり方</vt:lpstr>
      <vt:lpstr>スライド 130</vt:lpstr>
      <vt:lpstr>オブジェクト指向分析・設計</vt:lpstr>
      <vt:lpstr>『オブジェクト脳のつくり方』より</vt:lpstr>
      <vt:lpstr>『オブジェクト脳のつくり方』より</vt:lpstr>
      <vt:lpstr>オブジェクト指向理解度チェック</vt:lpstr>
      <vt:lpstr>オブジェクト</vt:lpstr>
      <vt:lpstr>オブジェクト</vt:lpstr>
      <vt:lpstr>オブジェクトの状態</vt:lpstr>
      <vt:lpstr>オブジェクトの振舞い</vt:lpstr>
      <vt:lpstr>オブジェクトの識別性</vt:lpstr>
      <vt:lpstr>クラス</vt:lpstr>
      <vt:lpstr>クラスとオブジェクトの例</vt:lpstr>
      <vt:lpstr>クラスの例</vt:lpstr>
      <vt:lpstr>クラスの識別</vt:lpstr>
      <vt:lpstr>クラスの識別</vt:lpstr>
      <vt:lpstr>クラスとオブジェクトの関係</vt:lpstr>
      <vt:lpstr>バウンダリ クラス</vt:lpstr>
      <vt:lpstr>エンティティ クラス</vt:lpstr>
      <vt:lpstr>コントロール クラス</vt:lpstr>
      <vt:lpstr>C# の場合</vt:lpstr>
      <vt:lpstr>５．設計のコツ</vt:lpstr>
      <vt:lpstr>最も重要な原則 </vt:lpstr>
      <vt:lpstr>モジュール概論</vt:lpstr>
      <vt:lpstr>モジュール性の原則</vt:lpstr>
      <vt:lpstr>モジュールの凝集度と結合度</vt:lpstr>
      <vt:lpstr>モジュール性の原則 (参考)</vt:lpstr>
      <vt:lpstr>高凝集 (high cohesion) かつ  疎結合 (low coupling)</vt:lpstr>
      <vt:lpstr>凝集度</vt:lpstr>
      <vt:lpstr>結合度</vt:lpstr>
      <vt:lpstr>関心事の分離 (separation of concerns)</vt:lpstr>
      <vt:lpstr>良いモデルとは</vt:lpstr>
      <vt:lpstr>良いモデルとは</vt:lpstr>
      <vt:lpstr>良いモデルとは</vt:lpstr>
      <vt:lpstr>良いモデルとは</vt:lpstr>
      <vt:lpstr>The Open-Closed Principle (開いて閉じての法則)</vt:lpstr>
      <vt:lpstr>C の場合</vt:lpstr>
      <vt:lpstr>C++ の場合</vt:lpstr>
      <vt:lpstr>IOP (Inside-Out Principle) 内側から外側への原則</vt:lpstr>
      <vt:lpstr>単一責務の原則</vt:lpstr>
      <vt:lpstr>「Once and Only Once」</vt:lpstr>
      <vt:lpstr>Design by Contract 契約による設計</vt:lpstr>
      <vt:lpstr>その他の原則</vt:lpstr>
      <vt:lpstr>その他の原則</vt:lpstr>
      <vt:lpstr>その他の原則</vt:lpstr>
      <vt:lpstr>a． わかりやすく奇麗なプログラムを書くコツ b．なぜ名前付けが重要か? c．重要なのは、「どう作るか」ではなく「何を作るか」に視点を変えること</vt:lpstr>
      <vt:lpstr>d．UML を使ってみよう</vt:lpstr>
      <vt:lpstr>統一モデリング言語 (UML)</vt:lpstr>
      <vt:lpstr>スライド 177</vt:lpstr>
      <vt:lpstr>統一モデリング言語 (UML)</vt:lpstr>
      <vt:lpstr>簡単な販売受注の例</vt:lpstr>
      <vt:lpstr>販売システムのクラス図の例</vt:lpstr>
      <vt:lpstr>UML の発展</vt:lpstr>
      <vt:lpstr>統一モデリング言語の利点</vt:lpstr>
      <vt:lpstr>UML の図</vt:lpstr>
      <vt:lpstr>クラス</vt:lpstr>
      <vt:lpstr>クラスの関係 – 関連</vt:lpstr>
      <vt:lpstr>クラスの関係 – 集約/コンポジション</vt:lpstr>
      <vt:lpstr>クラスの関係 – 継承</vt:lpstr>
      <vt:lpstr>委譲 (Delegation)</vt:lpstr>
      <vt:lpstr>ポリモーフィズム (多態)</vt:lpstr>
      <vt:lpstr>属性</vt:lpstr>
      <vt:lpstr>属性値</vt:lpstr>
      <vt:lpstr>属性の表示</vt:lpstr>
      <vt:lpstr>操作</vt:lpstr>
      <vt:lpstr>操作の表示</vt:lpstr>
      <vt:lpstr>関連</vt:lpstr>
      <vt:lpstr>関連のネーミング</vt:lpstr>
      <vt:lpstr>役割</vt:lpstr>
      <vt:lpstr>関連の多重度</vt:lpstr>
      <vt:lpstr>多重度表記</vt:lpstr>
      <vt:lpstr>集約</vt:lpstr>
      <vt:lpstr>集約の識別</vt:lpstr>
      <vt:lpstr>継承の表記</vt:lpstr>
      <vt:lpstr>UML の目的</vt:lpstr>
      <vt:lpstr>UML を描いてみよう</vt:lpstr>
      <vt:lpstr>e．テストを行う意味とは?</vt:lpstr>
      <vt:lpstr>どんなテストをしてますか?</vt:lpstr>
      <vt:lpstr>テスト効率</vt:lpstr>
      <vt:lpstr>カイゼン</vt:lpstr>
      <vt:lpstr>フィードバック重要</vt:lpstr>
      <vt:lpstr>カイゼンのループ</vt:lpstr>
      <vt:lpstr>テスト</vt:lpstr>
      <vt:lpstr>６．設計の実習</vt:lpstr>
      <vt:lpstr>デザインパターン – 生成パターン</vt:lpstr>
      <vt:lpstr>デザインパターン – 構造パターン</vt:lpstr>
      <vt:lpstr>デザインパターン – 構造パターン 続き</vt:lpstr>
      <vt:lpstr>デザインパターン – 振る舞いパターン</vt:lpstr>
      <vt:lpstr>デザインパターン – 振る舞いパターン 続き</vt:lpstr>
      <vt:lpstr>デザインパターン – 振る舞いパターンより</vt:lpstr>
      <vt:lpstr>State (状態) パターンのクラス</vt:lpstr>
      <vt:lpstr>Strategy (戦略) パターンのクラス</vt:lpstr>
      <vt:lpstr>Template Method （型紙方式） パターンのクラス</vt:lpstr>
      <vt:lpstr>Factory Method (工場操作) のクラス</vt:lpstr>
      <vt:lpstr>Ⅲ．エンジニアとして能力を伸ばすためには</vt:lpstr>
      <vt:lpstr>１．問題解決能力を高めるには</vt:lpstr>
      <vt:lpstr>掲示板などでの初心者の典型的な質問:</vt:lpstr>
      <vt:lpstr>技術習得のレベル</vt:lpstr>
      <vt:lpstr> 「守・破・離」</vt:lpstr>
      <vt:lpstr>何故開発がうまく出来ないか</vt:lpstr>
      <vt:lpstr>カイゼン</vt:lpstr>
      <vt:lpstr>フィードバック・ループ</vt:lpstr>
      <vt:lpstr>ビジョンと現状</vt:lpstr>
      <vt:lpstr>素直さ重要</vt:lpstr>
      <vt:lpstr>問題解決能力を改善するループ</vt:lpstr>
      <vt:lpstr>カイゼンとフィードバック</vt:lpstr>
      <vt:lpstr>カイゼン</vt:lpstr>
      <vt:lpstr>カイゼン 角度が重要 or 角度の変化が重要</vt:lpstr>
      <vt:lpstr>KPT法</vt:lpstr>
      <vt:lpstr>創造的でないコミュニケーション</vt:lpstr>
      <vt:lpstr>「創造的コミュニケーション」</vt:lpstr>
      <vt:lpstr>良書</vt:lpstr>
      <vt:lpstr>２．エンジニアとして過ごす 「人生の時間の質」 QoEL (Quality of Engineering Life)</vt:lpstr>
      <vt:lpstr>エンジニアという仕事</vt:lpstr>
      <vt:lpstr>スキルについて</vt:lpstr>
      <vt:lpstr>素直さ重要</vt:lpstr>
      <vt:lpstr>人と組織の Win-Win</vt:lpstr>
      <vt:lpstr>人と組織の Win-Win</vt:lpstr>
      <vt:lpstr>人と組織の Win-Win</vt:lpstr>
      <vt:lpstr>人と組織の Win-Win</vt:lpstr>
      <vt:lpstr>そこに足りないのは “Respect” </vt:lpstr>
      <vt:lpstr>ともに成長していることが 信じられる</vt:lpstr>
    </vt:vector>
  </TitlesOfParts>
  <Company>福井コンピュータ株式会社</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オブジェクト指向による ソフトウェア最適設計手法</dc:title>
  <dc:creator>小島富治雄</dc:creator>
  <cp:lastModifiedBy>小島富治雄</cp:lastModifiedBy>
  <cp:revision>80</cp:revision>
  <dcterms:created xsi:type="dcterms:W3CDTF">2007-02-05T08:35:00Z</dcterms:created>
  <dcterms:modified xsi:type="dcterms:W3CDTF">2007-02-19T08:56:44Z</dcterms:modified>
</cp:coreProperties>
</file>