
<file path=[Content_Types].xml><?xml version="1.0" encoding="utf-8"?>
<Types xmlns="http://schemas.openxmlformats.org/package/2006/content-types"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94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105.xml" ContentType="application/vnd.openxmlformats-officedocument.presentationml.notesSlide+xml"/>
  <Override PartName="/ppt/slides/slide36.xml" ContentType="application/vnd.openxmlformats-officedocument.presentationml.slide+xml"/>
  <Override PartName="/ppt/slides/slide83.xml" ContentType="application/vnd.openxmlformats-officedocument.presentationml.slide+xml"/>
  <Override PartName="/ppt/slides/slide120.xml" ContentType="application/vnd.openxmlformats-officedocument.presentationml.slide+xml"/>
  <Override PartName="/ppt/slides/slide131.xml" ContentType="application/vnd.openxmlformats-officedocument.presentationml.slide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130.xml" ContentType="application/vnd.openxmlformats-officedocument.presentationml.notesSlide+xml"/>
  <Override PartName="/ppt/slides/slide25.xml" ContentType="application/vnd.openxmlformats-officedocument.presentationml.slide+xml"/>
  <Override PartName="/ppt/slides/slide72.xml" ContentType="application/vnd.openxmlformats-officedocument.presentationml.slid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74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63.xml" ContentType="application/vnd.openxmlformats-officedocument.presentationml.notesSlide+xml"/>
  <Override PartName="/ppt/tableStyles.xml" ContentType="application/vnd.openxmlformats-officedocument.presentationml.tableStyles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30.xml" ContentType="application/vnd.openxmlformats-officedocument.presentationml.notesSlide+xml"/>
  <Override PartName="/ppt/slides/slide99.xml" ContentType="application/vnd.openxmlformats-officedocument.presentationml.slide+xml"/>
  <Override PartName="/ppt/slides/slide13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slides/slide125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66.xml" ContentType="application/vnd.openxmlformats-officedocument.presentationml.slide+xml"/>
  <Override PartName="/ppt/slides/slide103.xml" ContentType="application/vnd.openxmlformats-officedocument.presentationml.slide+xml"/>
  <Override PartName="/ppt/slides/slide114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6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124.xml" ContentType="application/vnd.openxmlformats-officedocument.presentationml.notesSlide+xml"/>
  <Override PartName="/ppt/slides/slide55.xml" ContentType="application/vnd.openxmlformats-officedocument.presentationml.slide+xml"/>
  <Override PartName="/ppt/theme/theme2.xml" ContentType="application/vnd.openxmlformats-officedocument.theme+xml"/>
  <Override PartName="/ppt/notesSlides/notesSlide57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13.xml" ContentType="application/vnd.openxmlformats-officedocument.presentationml.notesSlide+xml"/>
  <Override PartName="/ppt/slides/slide33.xml" ContentType="application/vnd.openxmlformats-officedocument.presentationml.slide+xml"/>
  <Override PartName="/ppt/slides/slide44.xml" ContentType="application/vnd.openxmlformats-officedocument.presentationml.slide+xml"/>
  <Override PartName="/ppt/slides/slide80.xml" ContentType="application/vnd.openxmlformats-officedocument.presentationml.slide+xml"/>
  <Override PartName="/ppt/slides/slide91.xml" ContentType="application/vnd.openxmlformats-officedocument.presentationml.slide+xml"/>
  <Default Extension="emf" ContentType="image/x-emf"/>
  <Override PartName="/ppt/notesSlides/notesSlide46.xml" ContentType="application/vnd.openxmlformats-officedocument.presentationml.notesSlide+xml"/>
  <Override PartName="/ppt/notesSlides/notesSlide93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22.xml" ContentType="application/vnd.openxmlformats-officedocument.presentationml.slide+xml"/>
  <Override PartName="/ppt/notesSlides/notesSlide2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82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60.xml" ContentType="application/vnd.openxmlformats-officedocument.presentationml.notesSlide+xml"/>
  <Override PartName="/ppt/slides/slide119.xml" ContentType="application/vnd.openxmlformats-officedocument.presentationml.slide+xml"/>
  <Override PartName="/ppt/slideLayouts/slideLayout10.xml" ContentType="application/vnd.openxmlformats-officedocument.presentationml.slideLayout+xml"/>
  <Override PartName="/ppt/notesSlides/notesSlide129.xml" ContentType="application/vnd.openxmlformats-officedocument.presentationml.notesSlide+xml"/>
  <Override PartName="/ppt/slides/slide108.xml" ContentType="application/vnd.openxmlformats-officedocument.presentationml.slide+xml"/>
  <Override PartName="/ppt/notesSlides/notesSlide118.xml" ContentType="application/vnd.openxmlformats-officedocument.presentationml.notesSlide+xml"/>
  <Override PartName="/ppt/slides/slide49.xml" ContentType="application/vnd.openxmlformats-officedocument.presentationml.slide+xml"/>
  <Override PartName="/ppt/slides/slide96.xml" ContentType="application/vnd.openxmlformats-officedocument.presentationml.slide+xml"/>
  <Override PartName="/ppt/notesSlides/notesSlide4.xml" ContentType="application/vnd.openxmlformats-officedocument.presentationml.notesSlide+xml"/>
  <Override PartName="/ppt/notesSlides/notesSlide107.xml" ContentType="application/vnd.openxmlformats-officedocument.presentationml.notesSlide+xml"/>
  <Override PartName="/ppt/slides/slide38.xml" ContentType="application/vnd.openxmlformats-officedocument.presentationml.slide+xml"/>
  <Override PartName="/ppt/slides/slide85.xml" ContentType="application/vnd.openxmlformats-officedocument.presentationml.slide+xml"/>
  <Override PartName="/ppt/slides/slide122.xml" ContentType="application/vnd.openxmlformats-officedocument.presentationml.slide+xml"/>
  <Override PartName="/ppt/slides/slide133.xml" ContentType="application/vnd.openxmlformats-officedocument.presentationml.slide+xml"/>
  <Override PartName="/ppt/notesSlides/notesSlide8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132.xml" ContentType="application/vnd.openxmlformats-officedocument.presentationml.notesSlide+xml"/>
  <Override PartName="/ppt/slides/slide27.xml" ContentType="application/vnd.openxmlformats-officedocument.presentationml.slide+xml"/>
  <Override PartName="/ppt/slides/slide74.xml" ContentType="application/vnd.openxmlformats-officedocument.presentationml.slide+xml"/>
  <Override PartName="/ppt/slides/slide111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121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100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110.xml" ContentType="application/vnd.openxmlformats-officedocument.presentationml.notesSlide+xml"/>
  <Default Extension="wmf" ContentType="image/x-wmf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90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1.xml" ContentType="application/vnd.openxmlformats-officedocument.presentationml.notesSlide+xml"/>
  <Override PartName="/ppt/slides/slide138.xml" ContentType="application/vnd.openxmlformats-officedocument.presentationml.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slides/slide79.xml" ContentType="application/vnd.openxmlformats-officedocument.presentationml.slide+xml"/>
  <Override PartName="/ppt/slides/slide109.xml" ContentType="application/vnd.openxmlformats-officedocument.presentationml.slide+xml"/>
  <Override PartName="/ppt/slides/slide127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19.xml" ContentType="application/vnd.openxmlformats-officedocument.presentationml.notesSlide+xml"/>
  <Override PartName="/ppt/slides/slide7.xml" ContentType="application/vnd.openxmlformats-officedocument.presentationml.slide+xml"/>
  <Override PartName="/ppt/slides/slide68.xml" ContentType="application/vnd.openxmlformats-officedocument.presentationml.slide+xml"/>
  <Override PartName="/ppt/slides/slide97.xml" ContentType="application/vnd.openxmlformats-officedocument.presentationml.slide+xml"/>
  <Override PartName="/ppt/slides/slide116.xml" ContentType="application/vnd.openxmlformats-officedocument.presentationml.slide+xml"/>
  <Override PartName="/ppt/slides/slide134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26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s/slide105.xml" ContentType="application/vnd.openxmlformats-officedocument.presentationml.slide+xml"/>
  <Override PartName="/ppt/slides/slide123.xml" ContentType="application/vnd.openxmlformats-officedocument.presentationml.slide+xml"/>
  <Override PartName="/ppt/slides/slide141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3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46.xml" ContentType="application/vnd.openxmlformats-officedocument.presentationml.slide+xml"/>
  <Override PartName="/ppt/slides/slide64.xml" ContentType="application/vnd.openxmlformats-officedocument.presentationml.slide+xml"/>
  <Override PartName="/ppt/slides/slide93.xml" ContentType="application/vnd.openxmlformats-officedocument.presentationml.slide+xml"/>
  <Override PartName="/ppt/slides/slide101.xml" ContentType="application/vnd.openxmlformats-officedocument.presentationml.slide+xml"/>
  <Override PartName="/ppt/slides/slide112.xml" ContentType="application/vnd.openxmlformats-officedocument.presentationml.slide+xml"/>
  <Override PartName="/ppt/slides/slide130.xml" ContentType="application/vnd.openxmlformats-officedocument.presentationml.slide+xml"/>
  <Override PartName="/ppt/slideLayouts/slideLayout5.xml" ContentType="application/vnd.openxmlformats-officedocument.presentationml.slideLayout+xml"/>
  <Override PartName="/ppt/notesSlides/notesSlide19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122.xml" ContentType="application/vnd.openxmlformats-officedocument.presentationml.notesSlide+xml"/>
  <Override PartName="/ppt/slides/slide24.xml" ContentType="application/vnd.openxmlformats-officedocument.presentationml.slide+xml"/>
  <Override PartName="/ppt/slides/slide35.xml" ContentType="application/vnd.openxmlformats-officedocument.presentationml.slide+xml"/>
  <Override PartName="/ppt/slides/slide53.xml" ContentType="application/vnd.openxmlformats-officedocument.presentationml.slide+xml"/>
  <Override PartName="/ppt/slides/slide71.xml" ContentType="application/vnd.openxmlformats-officedocument.presentationml.slide+xml"/>
  <Override PartName="/ppt/slides/slide82.xml" ContentType="application/vnd.openxmlformats-officedocument.presentationml.slide+xml"/>
  <Override PartName="/ppt/notesSlides/notesSlide37.xml" ContentType="application/vnd.openxmlformats-officedocument.presentationml.notesSlide+xml"/>
  <Default Extension="jpeg" ContentType="image/jpeg"/>
  <Override PartName="/ppt/notesSlides/notesSlide55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11.xml" ContentType="application/vnd.openxmlformats-officedocument.presentationml.notesSlide+xml"/>
  <Override PartName="/ppt/slides/slide13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91.xml" ContentType="application/vnd.openxmlformats-officedocument.presentationml.notes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80.xml" ContentType="application/vnd.openxmlformats-officedocument.presentationml.notesSlide+xml"/>
  <Override PartName="/ppt/slides/slide139.xml" ContentType="application/vnd.openxmlformats-officedocument.presentationml.slide+xml"/>
  <Override PartName="/ppt/notesSlides/notesSlide11.xml" ContentType="application/vnd.openxmlformats-officedocument.presentationml.notesSlide+xml"/>
  <Override PartName="/ppt/notesSlides/notesSlide40.xml" ContentType="application/vnd.openxmlformats-officedocument.presentationml.notesSlide+xml"/>
  <Override PartName="/ppt/slides/slide98.xml" ContentType="application/vnd.openxmlformats-officedocument.presentationml.slide+xml"/>
  <Override PartName="/ppt/slides/slide117.xml" ContentType="application/vnd.openxmlformats-officedocument.presentationml.slide+xml"/>
  <Override PartName="/ppt/slides/slide128.xml" ContentType="application/vnd.openxmlformats-officedocument.presentationml.slide+xml"/>
  <Override PartName="/ppt/notesSlides/notesSlide6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27.xml" ContentType="application/vnd.openxmlformats-officedocument.presentationml.notesSlide+xml"/>
  <Override PartName="/ppt/slides/slide8.xml" ContentType="application/vnd.openxmlformats-officedocument.presentationml.slide+xml"/>
  <Override PartName="/ppt/slides/slide69.xml" ContentType="application/vnd.openxmlformats-officedocument.presentationml.slide+xml"/>
  <Override PartName="/ppt/slides/slide87.xml" ContentType="application/vnd.openxmlformats-officedocument.presentationml.slide+xml"/>
  <Override PartName="/ppt/slides/slide106.xml" ContentType="application/vnd.openxmlformats-officedocument.presentationml.slide+xml"/>
  <Override PartName="/ppt/slides/slide124.xml" ContentType="application/vnd.openxmlformats-officedocument.presentationml.slide+xml"/>
  <Override PartName="/ppt/slides/slide135.xml" ContentType="application/vnd.openxmlformats-officedocument.presentationml.slide+xml"/>
  <Override PartName="/ppt/notesSlides/notesSlide89.xml" ContentType="application/vnd.openxmlformats-officedocument.presentationml.notesSlide+xml"/>
  <Override PartName="/ppt/notesSlides/notesSlide116.xml" ContentType="application/vnd.openxmlformats-officedocument.presentationml.notesSlide+xml"/>
  <Override PartName="/ppt/slides/slide29.xml" ContentType="application/vnd.openxmlformats-officedocument.presentationml.slide+xml"/>
  <Override PartName="/ppt/slides/slide76.xml" ContentType="application/vnd.openxmlformats-officedocument.presentationml.slide+xml"/>
  <Override PartName="/ppt/slides/slide113.xml" ContentType="application/vnd.openxmlformats-officedocument.presentationml.slide+xml"/>
  <Override PartName="/ppt/notesSlides/notesSlide78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34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102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67.xml" ContentType="application/vnd.openxmlformats-officedocument.presentationml.notesSlide+xml"/>
  <Override PartName="/ppt/notesSlides/notesSlide112.xml" ContentType="application/vnd.openxmlformats-officedocument.presentationml.notesSlide+xml"/>
  <Override PartName="/ppt/slides/slide43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notesSlides/notesSlide4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101.xml" ContentType="application/vnd.openxmlformats-officedocument.presentationml.notesSlide+xml"/>
  <Override PartName="/ppt/slides/slide32.xml" ContentType="application/vnd.openxmlformats-officedocument.presentationml.slide+xml"/>
  <Override PartName="/ppt/notesSlides/notesSlide34.xml" ContentType="application/vnd.openxmlformats-officedocument.presentationml.notesSlide+xml"/>
  <Override PartName="/ppt/notesSlides/notesSlide81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notesSlides/notesSlide23.xml" ContentType="application/vnd.openxmlformats-officedocument.presentationml.notesSlide+xml"/>
  <Override PartName="/ppt/notesSlides/notesSlide70.xml" ContentType="application/vnd.openxmlformats-officedocument.presentationml.notesSlide+xml"/>
  <Override PartName="/ppt/slides/slide129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18.xml" ContentType="application/vnd.openxmlformats-officedocument.presentationml.slide+xml"/>
  <Override PartName="/ppt/notesSlides/notesSlide128.xml" ContentType="application/vnd.openxmlformats-officedocument.presentationml.notes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107.xml" ContentType="application/vnd.openxmlformats-officedocument.presentationml.slide+xml"/>
  <Override PartName="/ppt/viewProps.xml" ContentType="application/vnd.openxmlformats-officedocument.presentationml.viewProps+xml"/>
  <Override PartName="/ppt/notesSlides/notesSlide106.xml" ContentType="application/vnd.openxmlformats-officedocument.presentationml.notesSlide+xml"/>
  <Override PartName="/ppt/notesSlides/notesSlide117.xml" ContentType="application/vnd.openxmlformats-officedocument.presentationml.notesSlide+xml"/>
  <Override PartName="/ppt/slides/slide48.xml" ContentType="application/vnd.openxmlformats-officedocument.presentationml.slide+xml"/>
  <Override PartName="/ppt/slides/slide95.xml" ContentType="application/vnd.openxmlformats-officedocument.presentationml.slide+xml"/>
  <Override PartName="/ppt/slides/slide132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97.xml" ContentType="application/vnd.openxmlformats-officedocument.presentationml.notes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121.xml" ContentType="application/vnd.openxmlformats-officedocument.presentationml.slide+xml"/>
  <Override PartName="/ppt/presProps.xml" ContentType="application/vnd.openxmlformats-officedocument.presentationml.presProps+xml"/>
  <Override PartName="/ppt/notesSlides/notesSlide39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131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62.xml" ContentType="application/vnd.openxmlformats-officedocument.presentationml.slide+xml"/>
  <Override PartName="/ppt/slides/slide110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120.xml" ContentType="application/vnd.openxmlformats-officedocument.presentationml.notesSlide+xml"/>
  <Override PartName="/ppt/slides/slide51.xml" ContentType="application/vnd.openxmlformats-officedocument.presentationml.slide+xml"/>
  <Override PartName="/ppt/notesSlides/notesSlide53.xml" ContentType="application/vnd.openxmlformats-officedocument.presentationml.notesSlide+xml"/>
  <Override PartName="/ppt/slides/slide40.xml" ContentType="application/vnd.openxmlformats-officedocument.presentationml.slide+xml"/>
  <Override PartName="/ppt/notesSlides/notesSlide4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slides/slide89.xml" ContentType="application/vnd.openxmlformats-officedocument.presentationml.slide+xml"/>
  <Override PartName="/ppt/slides/slide126.xml" ContentType="application/vnd.openxmlformats-officedocument.presentationml.slide+xml"/>
  <Override PartName="/ppt/slides/slide137.xml" ContentType="application/vnd.openxmlformats-officedocument.presentationml.slide+xml"/>
  <Override PartName="/ppt/slides/slide78.xml" ContentType="application/vnd.openxmlformats-officedocument.presentationml.slide+xml"/>
  <Override PartName="/ppt/slides/slide115.xml" ContentType="application/vnd.openxmlformats-officedocument.presentationml.slide+xml"/>
  <Override PartName="/ppt/notesSlides/notesSlide125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104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69.xml" ContentType="application/vnd.openxmlformats-officedocument.presentationml.notesSlide+xml"/>
  <Override PartName="/ppt/notesSlides/notesSlide114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5.xml" ContentType="application/vnd.openxmlformats-officedocument.presentationml.slide+xml"/>
  <Override PartName="/ppt/slides/slide92.xml" ContentType="application/vnd.openxmlformats-officedocument.presentationml.slide+xml"/>
  <Override PartName="/ppt/slides/slide140.xml" ContentType="application/vnd.openxmlformats-officedocument.presentationml.slide+xml"/>
  <Override PartName="/ppt/notesSlides/notesSlide4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103.xml" ContentType="application/vnd.openxmlformats-officedocument.presentationml.notesSlide+xml"/>
  <Override PartName="/ppt/slides/slide34.xml" ContentType="application/vnd.openxmlformats-officedocument.presentationml.slide+xml"/>
  <Override PartName="/ppt/slides/slide81.xml" ContentType="application/vnd.openxmlformats-officedocument.presentationml.slide+xml"/>
  <Override PartName="/ppt/notesSlides/notesSlide36.xml" ContentType="application/vnd.openxmlformats-officedocument.presentationml.notesSlide+xml"/>
  <Override PartName="/ppt/notesSlides/notesSlide83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3"/>
  </p:notesMasterIdLst>
  <p:sldIdLst>
    <p:sldId id="275" r:id="rId2"/>
    <p:sldId id="528" r:id="rId3"/>
    <p:sldId id="336" r:id="rId4"/>
    <p:sldId id="532" r:id="rId5"/>
    <p:sldId id="358" r:id="rId6"/>
    <p:sldId id="359" r:id="rId7"/>
    <p:sldId id="360" r:id="rId8"/>
    <p:sldId id="356" r:id="rId9"/>
    <p:sldId id="375" r:id="rId10"/>
    <p:sldId id="368" r:id="rId11"/>
    <p:sldId id="373" r:id="rId12"/>
    <p:sldId id="374" r:id="rId13"/>
    <p:sldId id="538" r:id="rId14"/>
    <p:sldId id="378" r:id="rId15"/>
    <p:sldId id="338" r:id="rId16"/>
    <p:sldId id="340" r:id="rId17"/>
    <p:sldId id="341" r:id="rId18"/>
    <p:sldId id="342" r:id="rId19"/>
    <p:sldId id="343" r:id="rId20"/>
    <p:sldId id="380" r:id="rId21"/>
    <p:sldId id="344" r:id="rId22"/>
    <p:sldId id="345" r:id="rId23"/>
    <p:sldId id="346" r:id="rId24"/>
    <p:sldId id="347" r:id="rId25"/>
    <p:sldId id="259" r:id="rId26"/>
    <p:sldId id="348" r:id="rId27"/>
    <p:sldId id="352" r:id="rId28"/>
    <p:sldId id="350" r:id="rId29"/>
    <p:sldId id="354" r:id="rId30"/>
    <p:sldId id="353" r:id="rId31"/>
    <p:sldId id="349" r:id="rId32"/>
    <p:sldId id="537" r:id="rId33"/>
    <p:sldId id="478" r:id="rId34"/>
    <p:sldId id="407" r:id="rId35"/>
    <p:sldId id="408" r:id="rId36"/>
    <p:sldId id="418" r:id="rId37"/>
    <p:sldId id="419" r:id="rId38"/>
    <p:sldId id="420" r:id="rId39"/>
    <p:sldId id="481" r:id="rId40"/>
    <p:sldId id="479" r:id="rId41"/>
    <p:sldId id="421" r:id="rId42"/>
    <p:sldId id="422" r:id="rId43"/>
    <p:sldId id="423" r:id="rId44"/>
    <p:sldId id="424" r:id="rId45"/>
    <p:sldId id="425" r:id="rId46"/>
    <p:sldId id="426" r:id="rId47"/>
    <p:sldId id="427" r:id="rId48"/>
    <p:sldId id="482" r:id="rId49"/>
    <p:sldId id="438" r:id="rId50"/>
    <p:sldId id="439" r:id="rId51"/>
    <p:sldId id="440" r:id="rId52"/>
    <p:sldId id="441" r:id="rId53"/>
    <p:sldId id="533" r:id="rId54"/>
    <p:sldId id="413" r:id="rId55"/>
    <p:sldId id="428" r:id="rId56"/>
    <p:sldId id="429" r:id="rId57"/>
    <p:sldId id="431" r:id="rId58"/>
    <p:sldId id="432" r:id="rId59"/>
    <p:sldId id="414" r:id="rId60"/>
    <p:sldId id="524" r:id="rId61"/>
    <p:sldId id="436" r:id="rId62"/>
    <p:sldId id="442" r:id="rId63"/>
    <p:sldId id="443" r:id="rId64"/>
    <p:sldId id="444" r:id="rId65"/>
    <p:sldId id="445" r:id="rId66"/>
    <p:sldId id="446" r:id="rId67"/>
    <p:sldId id="447" r:id="rId68"/>
    <p:sldId id="448" r:id="rId69"/>
    <p:sldId id="534" r:id="rId70"/>
    <p:sldId id="525" r:id="rId71"/>
    <p:sldId id="415" r:id="rId72"/>
    <p:sldId id="449" r:id="rId73"/>
    <p:sldId id="450" r:id="rId74"/>
    <p:sldId id="456" r:id="rId75"/>
    <p:sldId id="453" r:id="rId76"/>
    <p:sldId id="454" r:id="rId77"/>
    <p:sldId id="455" r:id="rId78"/>
    <p:sldId id="451" r:id="rId79"/>
    <p:sldId id="416" r:id="rId80"/>
    <p:sldId id="471" r:id="rId81"/>
    <p:sldId id="472" r:id="rId82"/>
    <p:sldId id="475" r:id="rId83"/>
    <p:sldId id="473" r:id="rId84"/>
    <p:sldId id="477" r:id="rId85"/>
    <p:sldId id="474" r:id="rId86"/>
    <p:sldId id="476" r:id="rId87"/>
    <p:sldId id="490" r:id="rId88"/>
    <p:sldId id="483" r:id="rId89"/>
    <p:sldId id="484" r:id="rId90"/>
    <p:sldId id="485" r:id="rId91"/>
    <p:sldId id="487" r:id="rId92"/>
    <p:sldId id="486" r:id="rId93"/>
    <p:sldId id="488" r:id="rId94"/>
    <p:sldId id="489" r:id="rId95"/>
    <p:sldId id="491" r:id="rId96"/>
    <p:sldId id="492" r:id="rId97"/>
    <p:sldId id="493" r:id="rId98"/>
    <p:sldId id="495" r:id="rId99"/>
    <p:sldId id="496" r:id="rId100"/>
    <p:sldId id="497" r:id="rId101"/>
    <p:sldId id="498" r:id="rId102"/>
    <p:sldId id="499" r:id="rId103"/>
    <p:sldId id="500" r:id="rId104"/>
    <p:sldId id="535" r:id="rId105"/>
    <p:sldId id="536" r:id="rId106"/>
    <p:sldId id="502" r:id="rId107"/>
    <p:sldId id="503" r:id="rId108"/>
    <p:sldId id="511" r:id="rId109"/>
    <p:sldId id="512" r:id="rId110"/>
    <p:sldId id="513" r:id="rId111"/>
    <p:sldId id="504" r:id="rId112"/>
    <p:sldId id="505" r:id="rId113"/>
    <p:sldId id="507" r:id="rId114"/>
    <p:sldId id="508" r:id="rId115"/>
    <p:sldId id="509" r:id="rId116"/>
    <p:sldId id="526" r:id="rId117"/>
    <p:sldId id="506" r:id="rId118"/>
    <p:sldId id="510" r:id="rId119"/>
    <p:sldId id="514" r:id="rId120"/>
    <p:sldId id="515" r:id="rId121"/>
    <p:sldId id="516" r:id="rId122"/>
    <p:sldId id="517" r:id="rId123"/>
    <p:sldId id="518" r:id="rId124"/>
    <p:sldId id="519" r:id="rId125"/>
    <p:sldId id="520" r:id="rId126"/>
    <p:sldId id="521" r:id="rId127"/>
    <p:sldId id="523" r:id="rId128"/>
    <p:sldId id="527" r:id="rId129"/>
    <p:sldId id="417" r:id="rId130"/>
    <p:sldId id="457" r:id="rId131"/>
    <p:sldId id="458" r:id="rId132"/>
    <p:sldId id="459" r:id="rId133"/>
    <p:sldId id="460" r:id="rId134"/>
    <p:sldId id="462" r:id="rId135"/>
    <p:sldId id="463" r:id="rId136"/>
    <p:sldId id="464" r:id="rId137"/>
    <p:sldId id="465" r:id="rId138"/>
    <p:sldId id="530" r:id="rId139"/>
    <p:sldId id="531" r:id="rId140"/>
    <p:sldId id="529" r:id="rId141"/>
    <p:sldId id="470" r:id="rId142"/>
  </p:sldIdLst>
  <p:sldSz cx="9144000" cy="6858000" type="screen4x3"/>
  <p:notesSz cx="6858000" cy="91440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217"/>
    <a:srgbClr val="CC99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07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137A26-5796-4D5D-9E94-427F87340F9E}" type="datetimeFigureOut">
              <a:rPr kumimoji="1" lang="ja-JP" altLang="en-US" smtClean="0"/>
              <a:pPr/>
              <a:t>2007/7/23</a:t>
            </a:fld>
            <a:endParaRPr kumimoji="1" lang="ja-JP" altLang="en-US" dirty="0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272190-5EE6-4D6F-892C-0D782D1B4618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1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12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106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107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108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109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110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111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112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113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114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115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14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116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117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118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119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120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121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122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123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124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125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15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126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127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128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129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130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131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132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133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08D80E-E887-457E-BFF1-6335923E355B}" type="slidenum">
              <a:rPr lang="ja-JP" altLang="en-US" smtClean="0"/>
              <a:pPr>
                <a:defRPr/>
              </a:pPr>
              <a:t>134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dirty="0" smtClean="0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108D80E-E887-457E-BFF1-6335923E355B}" type="slidenum">
              <a:rPr lang="ja-JP" altLang="en-US" smtClean="0"/>
              <a:pPr>
                <a:defRPr/>
              </a:pPr>
              <a:t>135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dirty="0" smtClean="0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16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136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137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139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140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141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17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18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19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20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21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22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3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23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24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25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26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27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28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29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30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31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32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5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33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34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35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36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37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38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39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40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41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42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6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43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44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45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46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47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48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49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50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51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52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7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54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55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56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57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58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59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60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61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62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63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8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64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65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66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67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68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70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71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72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73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74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9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75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76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77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78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79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80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81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82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83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84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10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85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86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87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88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89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90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91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92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93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94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11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95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96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97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98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99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100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101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102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103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272190-5EE6-4D6F-892C-0D782D1B4618}" type="slidenum">
              <a:rPr kumimoji="1" lang="ja-JP" altLang="en-US" smtClean="0"/>
              <a:pPr/>
              <a:t>104</a:t>
            </a:fld>
            <a:endParaRPr kumimoji="1" lang="ja-JP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 smtClean="0"/>
              <a:t>マスタ サブタイトルの書式設定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5E101E-CB99-4B16-AB5F-F31538B74474}" type="datetimeFigureOut">
              <a:rPr lang="ja-JP" altLang="en-US"/>
              <a:pPr>
                <a:defRPr/>
              </a:pPr>
              <a:t>2007/7/23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4A0B21-4762-46EC-B862-421317519D8F}" type="slidenum">
              <a:rPr lang="ja-JP" altLang="en-US"/>
              <a:pPr>
                <a:defRPr/>
              </a:pPr>
              <a:t>&lt;#&gt;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4FB16C-C3CD-4C33-81E3-2EE098B1DD6E}" type="datetimeFigureOut">
              <a:rPr lang="ja-JP" altLang="en-US"/>
              <a:pPr>
                <a:defRPr/>
              </a:pPr>
              <a:t>2007/7/23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473584-EDFD-4528-AEAC-17527ABC33CD}" type="slidenum">
              <a:rPr lang="ja-JP" altLang="en-US"/>
              <a:pPr>
                <a:defRPr/>
              </a:pPr>
              <a:t>&lt;#&gt;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33D4C2-3AF5-40AE-93D4-DCFBD003D960}" type="datetimeFigureOut">
              <a:rPr lang="ja-JP" altLang="en-US"/>
              <a:pPr>
                <a:defRPr/>
              </a:pPr>
              <a:t>2007/7/23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9EAA47-FFB5-465A-9FD1-EA2C9D290A63}" type="slidenum">
              <a:rPr lang="ja-JP" altLang="en-US"/>
              <a:pPr>
                <a:defRPr/>
              </a:pPr>
              <a:t>&lt;#&gt;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タイトルと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8F26B-25B4-48A9-A740-BB7EB85BD554}" type="datetimeFigureOut">
              <a:rPr kumimoji="1" lang="ja-JP" altLang="en-US" smtClean="0"/>
              <a:pPr/>
              <a:t>2007/7/23</a:t>
            </a:fld>
            <a:endParaRPr kumimoji="1"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29885-F221-4CC0-A40B-C3913190BD71}" type="slidenum">
              <a:rPr kumimoji="1" lang="ja-JP" altLang="en-US" smtClean="0"/>
              <a:pPr/>
              <a:t>&lt;#&gt;</a:t>
            </a:fld>
            <a:endParaRPr kumimoji="1" lang="ja-JP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indent="-914400">
              <a:buFont typeface="Arial" pitchFamily="34" charset="0"/>
              <a:buNone/>
              <a:defRPr/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l">
              <a:buNone/>
              <a:defRPr/>
            </a:lvl1pPr>
            <a:lvl2pPr>
              <a:buFont typeface="Wingdings" pitchFamily="2" charset="2"/>
              <a:buChar char="Ø"/>
              <a:defRPr/>
            </a:lvl2pPr>
            <a:lvl3pPr>
              <a:buFont typeface="メイリオ" pitchFamily="50" charset="-128"/>
              <a:buChar char="–"/>
              <a:defRPr/>
            </a:lvl3pPr>
            <a:lvl4pPr>
              <a:buFont typeface="Wingdings" pitchFamily="2" charset="2"/>
              <a:buChar char="l"/>
              <a:defRPr/>
            </a:lvl4pPr>
            <a:lvl5pPr>
              <a:buFont typeface="Arial" pitchFamily="34" charset="0"/>
              <a:buChar char="·"/>
              <a:defRPr/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05229D-1D46-4558-9322-E8FD5F0E4F10}" type="datetimeFigureOut">
              <a:rPr lang="ja-JP" altLang="en-US"/>
              <a:pPr>
                <a:defRPr/>
              </a:pPr>
              <a:t>2007/7/23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7CE00-7C5C-461E-8F40-F6A171D9DC41}" type="slidenum">
              <a:rPr lang="ja-JP" altLang="en-US"/>
              <a:pPr>
                <a:defRPr/>
              </a:pPr>
              <a:t>&lt;#&gt;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AE3EC3-A0C4-4679-891F-BA21B582CC83}" type="datetimeFigureOut">
              <a:rPr lang="ja-JP" altLang="en-US"/>
              <a:pPr>
                <a:defRPr/>
              </a:pPr>
              <a:t>2007/7/23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58C6E3-4E6F-4D5D-8747-1C281DF11D20}" type="slidenum">
              <a:rPr lang="ja-JP" altLang="en-US"/>
              <a:pPr>
                <a:defRPr/>
              </a:pPr>
              <a:t>&lt;#&gt;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A06CD-CF8B-4775-BB33-F7D1630C0D75}" type="datetimeFigureOut">
              <a:rPr lang="ja-JP" altLang="en-US"/>
              <a:pPr>
                <a:defRPr/>
              </a:pPr>
              <a:t>2007/7/23</a:t>
            </a:fld>
            <a:endParaRPr lang="ja-JP" altLang="en-US" dirty="0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0CA4A-9469-4A4A-9F14-3D99A96DB37A}" type="slidenum">
              <a:rPr lang="ja-JP" altLang="en-US"/>
              <a:pPr>
                <a:defRPr/>
              </a:pPr>
              <a:t>&lt;#&gt;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AD35B-6CCB-4CDE-B523-58930F6F8E04}" type="datetimeFigureOut">
              <a:rPr lang="ja-JP" altLang="en-US"/>
              <a:pPr>
                <a:defRPr/>
              </a:pPr>
              <a:t>2007/7/23</a:t>
            </a:fld>
            <a:endParaRPr lang="ja-JP" altLang="en-US" dirty="0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46C19A-5380-417F-B241-E8AF8A11AD8D}" type="slidenum">
              <a:rPr lang="ja-JP" altLang="en-US"/>
              <a:pPr>
                <a:defRPr/>
              </a:pPr>
              <a:t>&lt;#&gt;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63827B-55D7-4F7F-81EF-7B08A305F9BE}" type="datetimeFigureOut">
              <a:rPr lang="ja-JP" altLang="en-US"/>
              <a:pPr>
                <a:defRPr/>
              </a:pPr>
              <a:t>2007/7/23</a:t>
            </a:fld>
            <a:endParaRPr lang="ja-JP" altLang="en-US" dirty="0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B6674A-F481-421F-9E00-91F58D807347}" type="slidenum">
              <a:rPr lang="ja-JP" altLang="en-US"/>
              <a:pPr>
                <a:defRPr/>
              </a:pPr>
              <a:t>&lt;#&gt;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378A8B-6776-4BFB-8A5A-8C792660BAC0}" type="datetimeFigureOut">
              <a:rPr lang="ja-JP" altLang="en-US"/>
              <a:pPr>
                <a:defRPr/>
              </a:pPr>
              <a:t>2007/7/23</a:t>
            </a:fld>
            <a:endParaRPr lang="ja-JP" altLang="en-US" dirty="0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CAE7F2-B9A0-41F8-8106-EC4B535B8051}" type="slidenum">
              <a:rPr lang="ja-JP" altLang="en-US"/>
              <a:pPr>
                <a:defRPr/>
              </a:pPr>
              <a:t>&lt;#&gt;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E6BF14-CB15-4402-8E43-48F7EDD79357}" type="datetimeFigureOut">
              <a:rPr lang="ja-JP" altLang="en-US"/>
              <a:pPr>
                <a:defRPr/>
              </a:pPr>
              <a:t>2007/7/23</a:t>
            </a:fld>
            <a:endParaRPr lang="ja-JP" altLang="en-US" dirty="0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975741-9957-4889-B51B-D0BDD5B14A55}" type="slidenum">
              <a:rPr lang="ja-JP" altLang="en-US"/>
              <a:pPr>
                <a:defRPr/>
              </a:pPr>
              <a:t>&lt;#&gt;</a:t>
            </a:fld>
            <a:endParaRPr lang="ja-JP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 smtClean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C4D05-9E67-45AA-B3D0-3FD180BC864B}" type="datetimeFigureOut">
              <a:rPr lang="ja-JP" altLang="en-US"/>
              <a:pPr>
                <a:defRPr/>
              </a:pPr>
              <a:t>2007/7/23</a:t>
            </a:fld>
            <a:endParaRPr lang="ja-JP" altLang="en-US" dirty="0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D8D359-B5B8-427C-89FD-6439E3EC1E4E}" type="slidenum">
              <a:rPr lang="ja-JP" altLang="en-US"/>
              <a:pPr>
                <a:defRPr/>
              </a:pPr>
              <a:t>&lt;#&gt;</a:t>
            </a:fld>
            <a:endParaRPr lang="ja-JP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タイトルの書式設定</a:t>
            </a:r>
          </a:p>
        </p:txBody>
      </p:sp>
      <p:sp>
        <p:nvSpPr>
          <p:cNvPr id="1027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7447450-B13E-4D0A-A240-7C9463CF6578}" type="datetimeFigureOut">
              <a:rPr lang="ja-JP" altLang="en-US"/>
              <a:pPr>
                <a:defRPr/>
              </a:pPr>
              <a:t>2007/7/23</a:t>
            </a:fld>
            <a:endParaRPr lang="ja-JP" altLang="en-US" dirty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E58596B-95A7-4C62-A485-39269360ED0E}" type="slidenum">
              <a:rPr lang="ja-JP" altLang="en-US"/>
              <a:pPr>
                <a:defRPr/>
              </a:pPr>
              <a:t>&lt;#&gt;</a:t>
            </a:fld>
            <a:endParaRPr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5400" kern="1200"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54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54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54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54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5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5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5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5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4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.xml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fujiwo@gmail.com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mazon.co.jp/gp/product/images/4798111112/ref=dp_image_0/249-3122939-9140308?ie=UTF8&amp;n=465392&amp;s=books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omuplus.net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:\Users\localnaka\Desktop\wankuma-logo20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46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57188" y="357166"/>
            <a:ext cx="8286750" cy="414339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sz="8000" dirty="0" smtClean="0">
                <a:solidFill>
                  <a:srgbClr val="C00000"/>
                </a:solidFill>
              </a:rPr>
              <a:t>F</a:t>
            </a:r>
            <a:r>
              <a:rPr lang="ja-JP" altLang="en-US" sz="8000" dirty="0" smtClean="0"/>
              <a:t>流</a:t>
            </a:r>
            <a:r>
              <a:rPr lang="en-US" altLang="ja-JP" sz="80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ja-JP" sz="80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ja-JP" sz="8000" dirty="0" smtClean="0">
                <a:solidFill>
                  <a:schemeClr val="accent2">
                    <a:lumMod val="50000"/>
                  </a:schemeClr>
                </a:solidFill>
              </a:rPr>
              <a:t>『</a:t>
            </a:r>
            <a:r>
              <a:rPr lang="ja-JP" altLang="en-US" sz="6000" dirty="0" smtClean="0">
                <a:solidFill>
                  <a:schemeClr val="accent2">
                    <a:lumMod val="50000"/>
                  </a:schemeClr>
                </a:solidFill>
              </a:rPr>
              <a:t>オブジェクト指向</a:t>
            </a:r>
            <a:r>
              <a:rPr lang="ja-JP" altLang="en-US" sz="4800" dirty="0" smtClean="0">
                <a:solidFill>
                  <a:schemeClr val="accent2">
                    <a:lumMod val="50000"/>
                  </a:schemeClr>
                </a:solidFill>
              </a:rPr>
              <a:t>の考え方の</a:t>
            </a:r>
            <a:r>
              <a:rPr lang="ja-JP" altLang="en-US" sz="6000" dirty="0" smtClean="0">
                <a:solidFill>
                  <a:schemeClr val="accent2">
                    <a:lumMod val="50000"/>
                  </a:schemeClr>
                </a:solidFill>
              </a:rPr>
              <a:t>基礎</a:t>
            </a:r>
            <a:r>
              <a:rPr lang="ja-JP" altLang="en-US" sz="4800" dirty="0" smtClean="0">
                <a:solidFill>
                  <a:schemeClr val="accent2">
                    <a:lumMod val="50000"/>
                  </a:schemeClr>
                </a:solidFill>
              </a:rPr>
              <a:t>の</a:t>
            </a:r>
            <a:r>
              <a:rPr lang="ja-JP" altLang="en-US" sz="6000" dirty="0" smtClean="0">
                <a:solidFill>
                  <a:schemeClr val="accent2">
                    <a:lumMod val="50000"/>
                  </a:schemeClr>
                </a:solidFill>
              </a:rPr>
              <a:t>基礎</a:t>
            </a:r>
            <a:r>
              <a:rPr lang="en-US" altLang="ja-JP" sz="6000" dirty="0" smtClean="0">
                <a:solidFill>
                  <a:schemeClr val="accent2">
                    <a:lumMod val="50000"/>
                  </a:schemeClr>
                </a:solidFill>
              </a:rPr>
              <a:t>』</a:t>
            </a:r>
            <a:r>
              <a:rPr lang="en-US" altLang="ja-JP" sz="6000" dirty="0" smtClean="0"/>
              <a:t/>
            </a:r>
            <a:br>
              <a:rPr lang="en-US" altLang="ja-JP" sz="6000" dirty="0" smtClean="0"/>
            </a:br>
            <a:r>
              <a:rPr lang="ja-JP" altLang="en-US" sz="4400" dirty="0" smtClean="0"/>
              <a:t>～ソフトウェア開発</a:t>
            </a:r>
            <a:r>
              <a:rPr lang="ja-JP" altLang="en-US" sz="4000" dirty="0" smtClean="0"/>
              <a:t>の</a:t>
            </a:r>
            <a:r>
              <a:rPr lang="ja-JP" altLang="en-US" sz="4400" dirty="0" smtClean="0"/>
              <a:t>原則編～</a:t>
            </a:r>
            <a:endParaRPr lang="ja-JP" altLang="en-US" dirty="0" smtClean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6500826" y="5643578"/>
            <a:ext cx="2400289" cy="995362"/>
          </a:xfrm>
        </p:spPr>
        <p:txBody>
          <a:bodyPr rtlCol="0">
            <a:normAutofit/>
          </a:bodyPr>
          <a:lstStyle/>
          <a:p>
            <a:pPr algn="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ja-JP" altLang="en-US" sz="2400" dirty="0" smtClean="0">
                <a:solidFill>
                  <a:schemeClr val="bg2">
                    <a:lumMod val="75000"/>
                  </a:schemeClr>
                </a:solidFill>
              </a:rPr>
              <a:t>小島 富治雄</a:t>
            </a:r>
            <a:r>
              <a:rPr lang="en-US" altLang="ja-JP" sz="2400" dirty="0" smtClean="0">
                <a:solidFill>
                  <a:schemeClr val="bg2">
                    <a:lumMod val="75000"/>
                  </a:schemeClr>
                </a:solidFill>
              </a:rPr>
              <a:t/>
            </a:r>
            <a:br>
              <a:rPr lang="en-US" altLang="ja-JP" sz="2400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altLang="ja-JP" sz="2400" i="1" dirty="0" smtClean="0">
                <a:solidFill>
                  <a:schemeClr val="bg2">
                    <a:lumMod val="75000"/>
                  </a:schemeClr>
                </a:solidFill>
              </a:rPr>
              <a:t>(Fujiwo)</a:t>
            </a:r>
            <a:endParaRPr lang="ja-JP" altLang="en-US" sz="2400" i="1" dirty="0" smtClean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857488" y="5643578"/>
            <a:ext cx="31069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 err="1" smtClean="0"/>
              <a:t>わんくま</a:t>
            </a:r>
            <a:r>
              <a:rPr lang="ja-JP" altLang="en-US" dirty="0" smtClean="0"/>
              <a:t>同盟 東京勉強会 </a:t>
            </a:r>
            <a:r>
              <a:rPr lang="en-US" altLang="ja-JP" dirty="0" smtClean="0"/>
              <a:t>#10</a:t>
            </a:r>
          </a:p>
          <a:p>
            <a:r>
              <a:rPr lang="ja-JP" altLang="en-US" dirty="0" smtClean="0"/>
              <a:t>オブジェクト指向分科会 </a:t>
            </a:r>
            <a:r>
              <a:rPr lang="en-US" altLang="ja-JP" dirty="0" smtClean="0"/>
              <a:t>#1</a:t>
            </a:r>
          </a:p>
          <a:p>
            <a:r>
              <a:rPr kumimoji="1" lang="en-US" altLang="ja-JP" dirty="0" smtClean="0"/>
              <a:t>2007/07/21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54692"/>
          </a:xfrm>
        </p:spPr>
        <p:txBody>
          <a:bodyPr lIns="0" tIns="0" rIns="0" bIns="0"/>
          <a:lstStyle/>
          <a:p>
            <a:r>
              <a:rPr kumimoji="1" lang="ja-JP" altLang="en-US" dirty="0" smtClean="0">
                <a:latin typeface="+mj-ea"/>
              </a:rPr>
              <a:t>注</a:t>
            </a:r>
            <a:r>
              <a:rPr kumimoji="1" lang="en-US" altLang="ja-JP" dirty="0" smtClean="0">
                <a:latin typeface="+mj-ea"/>
              </a:rPr>
              <a:t>:</a:t>
            </a:r>
            <a:br>
              <a:rPr kumimoji="1" lang="en-US" altLang="ja-JP" dirty="0" smtClean="0">
                <a:latin typeface="+mj-ea"/>
              </a:rPr>
            </a:br>
            <a:r>
              <a:rPr kumimoji="1" lang="ja-JP" altLang="en-US" sz="4800" b="1" dirty="0" smtClean="0">
                <a:solidFill>
                  <a:schemeClr val="accent2">
                    <a:lumMod val="50000"/>
                  </a:schemeClr>
                </a:solidFill>
                <a:latin typeface="+mj-ea"/>
              </a:rPr>
              <a:t>オブジェクト原理主義者</a:t>
            </a:r>
            <a:r>
              <a:rPr kumimoji="1" lang="ja-JP" altLang="en-US" sz="4800" dirty="0" smtClean="0">
                <a:latin typeface="+mj-ea"/>
              </a:rPr>
              <a:t> </a:t>
            </a:r>
            <a:r>
              <a:rPr kumimoji="1" lang="en-US" altLang="ja-JP" sz="4800" dirty="0" smtClean="0">
                <a:latin typeface="+mj-ea"/>
              </a:rPr>
              <a:t>(</a:t>
            </a:r>
            <a:r>
              <a:rPr kumimoji="1" lang="ja-JP" altLang="en-US" sz="4800" dirty="0" smtClean="0">
                <a:latin typeface="+mj-ea"/>
              </a:rPr>
              <a:t>謎</a:t>
            </a:r>
            <a:r>
              <a:rPr kumimoji="1" lang="en-US" altLang="ja-JP" sz="4800" dirty="0" smtClean="0">
                <a:latin typeface="+mj-ea"/>
              </a:rPr>
              <a:t>)</a:t>
            </a:r>
            <a:r>
              <a:rPr kumimoji="1" lang="ja-JP" altLang="en-US" sz="4800" dirty="0" smtClean="0">
                <a:latin typeface="+mj-ea"/>
              </a:rPr>
              <a:t> </a:t>
            </a:r>
            <a:r>
              <a:rPr kumimoji="1" lang="en-US" altLang="ja-JP" sz="4800" dirty="0" smtClean="0">
                <a:latin typeface="+mj-ea"/>
              </a:rPr>
              <a:t/>
            </a:r>
            <a:br>
              <a:rPr kumimoji="1" lang="en-US" altLang="ja-JP" sz="4800" dirty="0" smtClean="0">
                <a:latin typeface="+mj-ea"/>
              </a:rPr>
            </a:br>
            <a:r>
              <a:rPr kumimoji="1" lang="ja-JP" altLang="en-US" sz="4800" dirty="0" smtClean="0">
                <a:latin typeface="+mj-ea"/>
              </a:rPr>
              <a:t>ではありません。</a:t>
            </a:r>
            <a:endParaRPr kumimoji="1" lang="ja-JP" altLang="en-US" sz="4800" dirty="0"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1882"/>
          </a:xfrm>
        </p:spPr>
        <p:txBody>
          <a:bodyPr/>
          <a:lstStyle/>
          <a:p>
            <a:r>
              <a:rPr lang="ja-JP" altLang="en-US" sz="6600" dirty="0" smtClean="0">
                <a:solidFill>
                  <a:schemeClr val="accent2">
                    <a:lumMod val="50000"/>
                  </a:schemeClr>
                </a:solidFill>
              </a:rPr>
              <a:t>高凝集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(</a:t>
            </a:r>
            <a:r>
              <a:rPr lang="en-US" dirty="0" smtClean="0"/>
              <a:t>high cohesion)</a:t>
            </a:r>
            <a:br>
              <a:rPr lang="en-US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ja-JP" altLang="en-US" sz="4400" dirty="0" smtClean="0"/>
              <a:t>且つ</a:t>
            </a: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ja-JP" altLang="en-US" sz="6600" dirty="0" smtClean="0">
                <a:solidFill>
                  <a:schemeClr val="accent2">
                    <a:lumMod val="50000"/>
                  </a:schemeClr>
                </a:solidFill>
              </a:rPr>
              <a:t>疎結合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(</a:t>
            </a:r>
            <a:r>
              <a:rPr lang="en-US" dirty="0" smtClean="0"/>
              <a:t>low coupling) 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69006"/>
          </a:xfrm>
        </p:spPr>
        <p:txBody>
          <a:bodyPr/>
          <a:lstStyle/>
          <a:p>
            <a:r>
              <a:rPr lang="ja-JP" altLang="en-US" dirty="0" smtClean="0"/>
              <a:t>その他の考え方。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01122" cy="2439982"/>
          </a:xfrm>
        </p:spPr>
        <p:txBody>
          <a:bodyPr/>
          <a:lstStyle/>
          <a:p>
            <a:r>
              <a:rPr lang="ja-JP" altLang="en-US" sz="6000" dirty="0" smtClean="0"/>
              <a:t>「</a:t>
            </a:r>
            <a:r>
              <a:rPr lang="ja-JP" altLang="en-US" sz="6600" dirty="0" smtClean="0">
                <a:solidFill>
                  <a:schemeClr val="accent2">
                    <a:lumMod val="50000"/>
                  </a:schemeClr>
                </a:solidFill>
              </a:rPr>
              <a:t>単一責務の原則</a:t>
            </a:r>
            <a:r>
              <a:rPr lang="ja-JP" altLang="en-US" sz="6000" dirty="0" smtClean="0"/>
              <a:t>」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z="4000" dirty="0" smtClean="0"/>
              <a:t> </a:t>
            </a:r>
            <a:r>
              <a:rPr lang="en-US" altLang="ja-JP" sz="4000" dirty="0" smtClean="0"/>
              <a:t>(Single Responsibility Principle)</a:t>
            </a:r>
            <a:endParaRPr kumimoji="1" lang="ja-JP" altLang="en-US" sz="40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3017853"/>
            <a:ext cx="8229600" cy="3268667"/>
          </a:xfrm>
        </p:spPr>
        <p:txBody>
          <a:bodyPr/>
          <a:lstStyle/>
          <a:p>
            <a:r>
              <a:rPr lang="ja-JP" altLang="en-US" dirty="0" smtClean="0"/>
              <a:t>「プログラムの或る部分は一つの責務を持つべき 変更が起こる理由は一つであるべき。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01122" cy="2439982"/>
          </a:xfrm>
        </p:spPr>
        <p:txBody>
          <a:bodyPr/>
          <a:lstStyle/>
          <a:p>
            <a:r>
              <a:rPr lang="ja-JP" altLang="en-US" dirty="0" smtClean="0">
                <a:solidFill>
                  <a:schemeClr val="accent2">
                    <a:lumMod val="50000"/>
                  </a:schemeClr>
                </a:solidFill>
              </a:rPr>
              <a:t>「一度、たった一度だけ」</a:t>
            </a:r>
            <a:r>
              <a:rPr lang="en-US" altLang="ja-JP" sz="6000" dirty="0" smtClean="0"/>
              <a:t/>
            </a:r>
            <a:br>
              <a:rPr lang="en-US" altLang="ja-JP" sz="6000" dirty="0" smtClean="0"/>
            </a:br>
            <a:r>
              <a:rPr lang="en-US" altLang="ja-JP" sz="4800" dirty="0" smtClean="0"/>
              <a:t>("Once and Only Once")</a:t>
            </a:r>
            <a:endParaRPr kumimoji="1" lang="ja-JP" altLang="en-US" sz="40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3017853"/>
            <a:ext cx="8229600" cy="3268667"/>
          </a:xfrm>
        </p:spPr>
        <p:txBody>
          <a:bodyPr/>
          <a:lstStyle/>
          <a:p>
            <a:r>
              <a:rPr lang="ja-JP" altLang="en-US" dirty="0" smtClean="0"/>
              <a:t>同じものを重複して書かない 守らないと、変更によって同じ修正を複数箇所で行うことに。 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今回のキー概念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500034" y="1500174"/>
            <a:ext cx="8229600" cy="5072098"/>
          </a:xfrm>
        </p:spPr>
        <p:txBody>
          <a:bodyPr/>
          <a:lstStyle/>
          <a:p>
            <a:pPr algn="ctr"/>
            <a:r>
              <a:rPr kumimoji="1" lang="ja-JP" altLang="en-US" sz="11500" dirty="0" smtClean="0"/>
              <a:t>「</a:t>
            </a:r>
            <a:r>
              <a:rPr kumimoji="1" lang="ja-JP" altLang="en-US" sz="13800" dirty="0" smtClean="0">
                <a:solidFill>
                  <a:schemeClr val="accent2">
                    <a:lumMod val="50000"/>
                  </a:schemeClr>
                </a:solidFill>
              </a:rPr>
              <a:t>責務</a:t>
            </a:r>
            <a:r>
              <a:rPr kumimoji="1" lang="ja-JP" altLang="en-US" sz="11500" dirty="0" smtClean="0"/>
              <a:t>の</a:t>
            </a:r>
            <a:endParaRPr kumimoji="1" lang="en-US" altLang="ja-JP" sz="11500" dirty="0" smtClean="0"/>
          </a:p>
          <a:p>
            <a:pPr algn="ctr"/>
            <a:r>
              <a:rPr kumimoji="1" lang="ja-JP" altLang="en-US" sz="11500" dirty="0" smtClean="0"/>
              <a:t>割り当て」</a:t>
            </a:r>
            <a:endParaRPr kumimoji="1" lang="en-US" altLang="ja-JP" sz="23900" dirty="0" smtClean="0"/>
          </a:p>
          <a:p>
            <a:pPr algn="ctr"/>
            <a:r>
              <a:rPr lang="en-US" altLang="ja-JP" sz="4000" dirty="0" smtClean="0"/>
              <a:t>…</a:t>
            </a:r>
            <a:r>
              <a:rPr lang="ja-JP" altLang="en-US" sz="4000" dirty="0" smtClean="0"/>
              <a:t>に焦点を当てます。</a:t>
            </a:r>
            <a:endParaRPr kumimoji="1" lang="ja-JP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97568"/>
          </a:xfrm>
        </p:spPr>
        <p:txBody>
          <a:bodyPr/>
          <a:lstStyle/>
          <a:p>
            <a:r>
              <a:rPr lang="ja-JP" altLang="en-US" dirty="0" smtClean="0"/>
              <a:t>どう</a:t>
            </a:r>
            <a:r>
              <a:rPr kumimoji="1" lang="ja-JP" altLang="en-US" sz="6000" dirty="0" smtClean="0">
                <a:solidFill>
                  <a:schemeClr val="accent2">
                    <a:lumMod val="50000"/>
                  </a:schemeClr>
                </a:solidFill>
              </a:rPr>
              <a:t>責務</a:t>
            </a:r>
            <a:r>
              <a:rPr kumimoji="1" lang="ja-JP" altLang="en-US" dirty="0" smtClean="0"/>
              <a:t>に分割するか</a:t>
            </a:r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97634"/>
          </a:xfrm>
        </p:spPr>
        <p:txBody>
          <a:bodyPr/>
          <a:lstStyle/>
          <a:p>
            <a:r>
              <a:rPr lang="ja-JP" altLang="en-US" sz="4400" dirty="0" smtClean="0"/>
              <a:t>それの</a:t>
            </a:r>
            <a:r>
              <a:rPr lang="en-US" altLang="ja-JP" sz="4400" dirty="0" smtClean="0"/>
              <a:t/>
            </a:r>
            <a:br>
              <a:rPr lang="en-US" altLang="ja-JP" sz="4400" dirty="0" smtClean="0"/>
            </a:br>
            <a:r>
              <a:rPr lang="en-US" altLang="ja-JP" sz="1200" dirty="0" smtClean="0"/>
              <a:t/>
            </a:r>
            <a:br>
              <a:rPr lang="en-US" altLang="ja-JP" sz="1200" dirty="0" smtClean="0"/>
            </a:br>
            <a:r>
              <a:rPr lang="ja-JP" altLang="en-US" sz="6000" dirty="0" smtClean="0">
                <a:solidFill>
                  <a:schemeClr val="accent2">
                    <a:lumMod val="50000"/>
                  </a:schemeClr>
                </a:solidFill>
              </a:rPr>
              <a:t>オブジェクト指向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z="4800" dirty="0" smtClean="0"/>
              <a:t>でのやり方。 </a:t>
            </a:r>
            <a:endParaRPr kumimoji="1" lang="ja-JP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97634"/>
          </a:xfrm>
        </p:spPr>
        <p:txBody>
          <a:bodyPr/>
          <a:lstStyle/>
          <a:p>
            <a:r>
              <a:rPr lang="en-US" altLang="ja-JP" sz="4800" dirty="0" smtClean="0"/>
              <a:t>…</a:t>
            </a:r>
            <a:r>
              <a:rPr lang="ja-JP" altLang="en-US" sz="4800" dirty="0" smtClean="0"/>
              <a:t>の前に、</a:t>
            </a:r>
            <a:r>
              <a:rPr lang="en-US" altLang="ja-JP" sz="4800" dirty="0" smtClean="0"/>
              <a:t/>
            </a:r>
            <a:br>
              <a:rPr lang="en-US" altLang="ja-JP" sz="4800" dirty="0" smtClean="0"/>
            </a:br>
            <a:r>
              <a:rPr lang="en-US" altLang="ja-JP" sz="800" dirty="0" smtClean="0"/>
              <a:t/>
            </a:r>
            <a:br>
              <a:rPr lang="en-US" altLang="ja-JP" sz="800" dirty="0" smtClean="0"/>
            </a:br>
            <a:r>
              <a:rPr lang="ja-JP" altLang="en-US" sz="6600" dirty="0" smtClean="0">
                <a:solidFill>
                  <a:schemeClr val="accent2">
                    <a:lumMod val="50000"/>
                  </a:schemeClr>
                </a:solidFill>
              </a:rPr>
              <a:t>手続き指向</a:t>
            </a:r>
            <a:r>
              <a:rPr lang="en-US" altLang="ja-JP" sz="6000" dirty="0" smtClean="0"/>
              <a:t/>
            </a:r>
            <a:br>
              <a:rPr lang="en-US" altLang="ja-JP" sz="6000" dirty="0" smtClean="0"/>
            </a:br>
            <a:r>
              <a:rPr lang="ja-JP" altLang="en-US" sz="4800" dirty="0" smtClean="0"/>
              <a:t>でのやり方。</a:t>
            </a:r>
            <a:endParaRPr kumimoji="1" lang="ja-JP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手続き指向での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2714620"/>
            <a:ext cx="8229600" cy="3411543"/>
          </a:xfrm>
        </p:spPr>
        <p:txBody>
          <a:bodyPr/>
          <a:lstStyle/>
          <a:p>
            <a:r>
              <a:rPr kumimoji="1" lang="ja-JP" altLang="en-US" dirty="0" smtClean="0"/>
              <a:t>サブルーチンの意義は</a:t>
            </a:r>
            <a:r>
              <a:rPr kumimoji="1" lang="en-US" altLang="ja-JP" dirty="0" smtClean="0"/>
              <a:t>?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サブルーチンとは</a:t>
            </a:r>
            <a:r>
              <a:rPr lang="en-US" altLang="ja-JP" dirty="0" smtClean="0"/>
              <a:t>: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ja-JP" altLang="en-US" dirty="0" smtClean="0"/>
              <a:t>或る粒度の</a:t>
            </a:r>
            <a:r>
              <a:rPr lang="ja-JP" altLang="en-US" dirty="0" smtClean="0">
                <a:solidFill>
                  <a:schemeClr val="accent2">
                    <a:lumMod val="50000"/>
                  </a:schemeClr>
                </a:solidFill>
              </a:rPr>
              <a:t>責務</a:t>
            </a:r>
            <a:r>
              <a:rPr lang="ja-JP" altLang="en-US" dirty="0" smtClean="0"/>
              <a:t>を切り出すこと。</a:t>
            </a:r>
            <a:endParaRPr lang="en-US" altLang="ja-JP" dirty="0" smtClean="0"/>
          </a:p>
          <a:p>
            <a:pPr>
              <a:buFont typeface="Arial" pitchFamily="34" charset="0"/>
              <a:buChar char="•"/>
            </a:pPr>
            <a:r>
              <a:rPr lang="ja-JP" altLang="en-US" dirty="0" smtClean="0"/>
              <a:t>その</a:t>
            </a:r>
            <a:r>
              <a:rPr lang="ja-JP" altLang="en-US" sz="6000" dirty="0" smtClean="0">
                <a:solidFill>
                  <a:schemeClr val="accent2">
                    <a:lumMod val="50000"/>
                  </a:schemeClr>
                </a:solidFill>
              </a:rPr>
              <a:t>文脈</a:t>
            </a:r>
            <a:r>
              <a:rPr lang="ja-JP" altLang="en-US" dirty="0" smtClean="0"/>
              <a:t>での「書きたいこと </a:t>
            </a:r>
            <a:r>
              <a:rPr lang="en-US" altLang="ja-JP" dirty="0" smtClean="0"/>
              <a:t>(</a:t>
            </a:r>
            <a:r>
              <a:rPr lang="ja-JP" altLang="en-US" dirty="0" smtClean="0"/>
              <a:t>関心事</a:t>
            </a:r>
            <a:r>
              <a:rPr lang="en-US" altLang="ja-JP" dirty="0" smtClean="0"/>
              <a:t>)</a:t>
            </a:r>
            <a:r>
              <a:rPr lang="ja-JP" altLang="en-US" dirty="0" smtClean="0"/>
              <a:t>」を書く。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1143000"/>
          </a:xfrm>
        </p:spPr>
        <p:txBody>
          <a:bodyPr/>
          <a:lstStyle/>
          <a:p>
            <a:r>
              <a:rPr lang="ja-JP" altLang="en-US" sz="3600" dirty="0" smtClean="0"/>
              <a:t>補足</a:t>
            </a:r>
            <a:r>
              <a:rPr lang="en-US" altLang="ja-JP" sz="3600" dirty="0" smtClean="0"/>
              <a:t>:</a:t>
            </a:r>
            <a:r>
              <a:rPr lang="ja-JP" altLang="en-US" sz="3600" dirty="0" smtClean="0"/>
              <a:t> </a:t>
            </a:r>
            <a:r>
              <a:rPr lang="ja-JP" altLang="en-US" sz="4000" b="1" dirty="0" smtClean="0"/>
              <a:t>オブジェクト原理主義者</a:t>
            </a:r>
            <a:r>
              <a:rPr lang="ja-JP" altLang="en-US" sz="4000" dirty="0" smtClean="0"/>
              <a:t> </a:t>
            </a:r>
            <a:r>
              <a:rPr lang="en-US" altLang="ja-JP" sz="4000" dirty="0" smtClean="0"/>
              <a:t>(</a:t>
            </a:r>
            <a:r>
              <a:rPr lang="ja-JP" altLang="en-US" sz="4000" dirty="0" smtClean="0"/>
              <a:t>謎</a:t>
            </a:r>
            <a:r>
              <a:rPr lang="en-US" altLang="ja-JP" sz="4000" dirty="0" smtClean="0"/>
              <a:t>)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itchFamily="34" charset="0"/>
              <a:buChar char="•"/>
            </a:pPr>
            <a:r>
              <a:rPr lang="ja-JP" altLang="en-US" sz="3600" dirty="0" smtClean="0"/>
              <a:t>昨今は、</a:t>
            </a:r>
            <a:r>
              <a:rPr lang="en-US" altLang="ja-JP" sz="3600" dirty="0" smtClean="0"/>
              <a:t>C++ </a:t>
            </a:r>
            <a:r>
              <a:rPr lang="ja-JP" altLang="en-US" sz="3600" dirty="0" smtClean="0"/>
              <a:t>や </a:t>
            </a:r>
            <a:r>
              <a:rPr lang="en-US" altLang="ja-JP" sz="3600" dirty="0" smtClean="0"/>
              <a:t>Java</a:t>
            </a:r>
            <a:r>
              <a:rPr lang="ja-JP" altLang="en-US" sz="3600" dirty="0" smtClean="0"/>
              <a:t>、</a:t>
            </a:r>
            <a:r>
              <a:rPr lang="en-US" altLang="ja-JP" sz="3600" dirty="0" smtClean="0"/>
              <a:t>C# </a:t>
            </a:r>
            <a:r>
              <a:rPr lang="ja-JP" altLang="en-US" sz="3600" dirty="0" smtClean="0"/>
              <a:t>等、ハイブリッド </a:t>
            </a:r>
            <a:r>
              <a:rPr lang="en-US" altLang="ja-JP" sz="3600" dirty="0" smtClean="0"/>
              <a:t>(</a:t>
            </a:r>
            <a:r>
              <a:rPr lang="ja-JP" altLang="en-US" sz="3600" dirty="0" smtClean="0"/>
              <a:t>謎</a:t>
            </a:r>
            <a:r>
              <a:rPr lang="en-US" altLang="ja-JP" sz="3600" dirty="0" smtClean="0"/>
              <a:t>) </a:t>
            </a:r>
            <a:r>
              <a:rPr lang="ja-JP" altLang="en-US" sz="3600" dirty="0" smtClean="0"/>
              <a:t>オブジェクト指向言語によるプログラミングが流行。</a:t>
            </a:r>
            <a:endParaRPr lang="en-US" altLang="ja-JP" sz="3600" dirty="0" smtClean="0"/>
          </a:p>
          <a:p>
            <a:pPr algn="just">
              <a:buFont typeface="Arial" pitchFamily="34" charset="0"/>
              <a:buChar char="•"/>
            </a:pPr>
            <a:r>
              <a:rPr lang="ja-JP" altLang="en-US" sz="3600" dirty="0" smtClean="0"/>
              <a:t>それを潔しとせず，純粋にオブジェクト指向をされている方々 </a:t>
            </a:r>
            <a:r>
              <a:rPr lang="en-US" altLang="ja-JP" sz="3600" dirty="0" smtClean="0"/>
              <a:t>(</a:t>
            </a:r>
            <a:r>
              <a:rPr lang="ja-JP" altLang="en-US" sz="3600" dirty="0" smtClean="0"/>
              <a:t>尊敬</a:t>
            </a:r>
            <a:r>
              <a:rPr lang="en-US" altLang="ja-JP" sz="3600" dirty="0" smtClean="0"/>
              <a:t>)</a:t>
            </a:r>
            <a:r>
              <a:rPr lang="ja-JP" altLang="en-US" sz="3600" dirty="0" err="1" smtClean="0"/>
              <a:t>。</a:t>
            </a:r>
            <a:endParaRPr lang="en-US" altLang="ja-JP" sz="3600" dirty="0" smtClean="0"/>
          </a:p>
          <a:p>
            <a:pPr algn="just">
              <a:buFont typeface="Arial" pitchFamily="34" charset="0"/>
              <a:buChar char="•"/>
            </a:pPr>
            <a:endParaRPr kumimoji="1" lang="en-US" altLang="ja-JP" sz="3600" dirty="0" smtClean="0"/>
          </a:p>
          <a:p>
            <a:pPr algn="just"/>
            <a:r>
              <a:rPr lang="en-US" altLang="ja-JP" sz="3600" dirty="0" smtClean="0"/>
              <a:t>※</a:t>
            </a:r>
            <a:r>
              <a:rPr lang="ja-JP" altLang="en-US" sz="3600" dirty="0" smtClean="0"/>
              <a:t> </a:t>
            </a:r>
            <a:r>
              <a:rPr lang="en-US" altLang="ja-JP" sz="3600" dirty="0" err="1" smtClean="0">
                <a:solidFill>
                  <a:schemeClr val="accent2">
                    <a:lumMod val="50000"/>
                  </a:schemeClr>
                </a:solidFill>
              </a:rPr>
              <a:t>Smalltalker</a:t>
            </a:r>
            <a:r>
              <a:rPr lang="en-US" altLang="ja-JP" sz="36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ja-JP" altLang="en-US" sz="3600" dirty="0" smtClean="0">
                <a:solidFill>
                  <a:schemeClr val="accent2">
                    <a:lumMod val="50000"/>
                  </a:schemeClr>
                </a:solidFill>
              </a:rPr>
              <a:t>など。</a:t>
            </a:r>
            <a:endParaRPr kumimoji="1" lang="ja-JP" altLang="en-US" sz="36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サブルーチン</a:t>
            </a:r>
            <a:r>
              <a:rPr kumimoji="1" lang="en-US" altLang="ja-JP" dirty="0" smtClean="0"/>
              <a:t>: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ja-JP" altLang="en-US" sz="6000" dirty="0" smtClean="0">
                <a:solidFill>
                  <a:schemeClr val="accent2">
                    <a:lumMod val="50000"/>
                  </a:schemeClr>
                </a:solidFill>
              </a:rPr>
              <a:t>文脈</a:t>
            </a:r>
            <a:r>
              <a:rPr lang="ja-JP" altLang="en-US" dirty="0" smtClean="0"/>
              <a:t>重要。</a:t>
            </a:r>
            <a:endParaRPr lang="en-US" altLang="ja-JP" dirty="0" smtClean="0"/>
          </a:p>
          <a:p>
            <a:pPr lvl="1"/>
            <a:r>
              <a:rPr lang="ja-JP" altLang="en-US" sz="3600" dirty="0" smtClean="0"/>
              <a:t>なんの話をしてるか</a:t>
            </a:r>
            <a:r>
              <a:rPr lang="en-US" altLang="ja-JP" sz="3600" dirty="0" smtClean="0"/>
              <a:t>?</a:t>
            </a:r>
          </a:p>
          <a:p>
            <a:pPr lvl="1"/>
            <a:r>
              <a:rPr lang="ja-JP" altLang="en-US" sz="3600" dirty="0" smtClean="0"/>
              <a:t>どの関心の話をしてるのか</a:t>
            </a:r>
            <a:r>
              <a:rPr lang="en-US" altLang="ja-JP" sz="3600" dirty="0" smtClean="0"/>
              <a:t>?</a:t>
            </a:r>
          </a:p>
          <a:p>
            <a:pPr lvl="1"/>
            <a:r>
              <a:rPr lang="ja-JP" altLang="en-US" sz="3600" dirty="0" smtClean="0"/>
              <a:t>その文脈での抽象度で。</a:t>
            </a:r>
            <a:endParaRPr lang="en-US" altLang="ja-JP" sz="3600" dirty="0" smtClean="0"/>
          </a:p>
          <a:p>
            <a:pPr lvl="1"/>
            <a:r>
              <a:rPr lang="ja-JP" altLang="en-US" sz="3600" dirty="0" smtClean="0"/>
              <a:t>どう考えているか</a:t>
            </a:r>
            <a:r>
              <a:rPr lang="en-US" altLang="ja-JP" sz="3600" dirty="0" smtClean="0"/>
              <a:t>? </a:t>
            </a:r>
            <a:r>
              <a:rPr lang="ja-JP" altLang="en-US" sz="3600" dirty="0" smtClean="0"/>
              <a:t>の通りに。</a:t>
            </a:r>
            <a:endParaRPr lang="en-US" altLang="ja-JP" sz="3600" dirty="0" smtClean="0"/>
          </a:p>
          <a:p>
            <a:pPr lvl="1"/>
            <a:r>
              <a:rPr lang="ja-JP" altLang="en-US" sz="3600" dirty="0" smtClean="0"/>
              <a:t>「フローチャートを描くように」</a:t>
            </a:r>
            <a:endParaRPr kumimoji="1" lang="ja-JP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手続き指向では</a:t>
            </a:r>
            <a:r>
              <a:rPr lang="en-US" altLang="ja-JP" dirty="0" smtClean="0"/>
              <a:t>: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ja-JP" altLang="en-US" dirty="0" smtClean="0"/>
              <a:t>機能を書く。</a:t>
            </a:r>
            <a:endParaRPr lang="en-US" altLang="ja-JP" dirty="0" smtClean="0"/>
          </a:p>
          <a:p>
            <a:pPr lvl="1">
              <a:buFont typeface="Arial" pitchFamily="34" charset="0"/>
              <a:buChar char="•"/>
            </a:pPr>
            <a:r>
              <a:rPr lang="ja-JP" altLang="en-US" dirty="0" smtClean="0"/>
              <a:t>それをブレークダウン。</a:t>
            </a:r>
            <a:endParaRPr lang="en-US" altLang="ja-JP" dirty="0" smtClean="0"/>
          </a:p>
          <a:p>
            <a:pPr lvl="2">
              <a:buFont typeface="Arial" pitchFamily="34" charset="0"/>
              <a:buChar char="•"/>
            </a:pPr>
            <a:r>
              <a:rPr lang="ja-JP" altLang="en-US" dirty="0" smtClean="0"/>
              <a:t>サブルーチンによって。</a:t>
            </a:r>
            <a:endParaRPr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「責務」で分割。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143536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ja-JP" altLang="en-US" sz="4000" dirty="0" smtClean="0">
                <a:solidFill>
                  <a:schemeClr val="accent2">
                    <a:lumMod val="50000"/>
                  </a:schemeClr>
                </a:solidFill>
              </a:rPr>
              <a:t>或る責務に、</a:t>
            </a:r>
            <a:r>
              <a:rPr lang="ja-JP" altLang="en-US" sz="4000" dirty="0" smtClean="0"/>
              <a:t>名前を付けることで範囲を決めて切り出す。</a:t>
            </a:r>
            <a:endParaRPr lang="en-US" altLang="ja-JP" sz="4000" dirty="0" smtClean="0"/>
          </a:p>
          <a:p>
            <a:pPr lvl="1">
              <a:buFont typeface="Arial" pitchFamily="34" charset="0"/>
              <a:buChar char="•"/>
            </a:pPr>
            <a:r>
              <a:rPr lang="ja-JP" altLang="en-US" sz="3600" dirty="0" smtClean="0"/>
              <a:t>設計視点。</a:t>
            </a:r>
            <a:endParaRPr lang="en-US" altLang="ja-JP" sz="3600" dirty="0" smtClean="0"/>
          </a:p>
          <a:p>
            <a:pPr lvl="1">
              <a:buFont typeface="Arial" pitchFamily="34" charset="0"/>
              <a:buChar char="•"/>
            </a:pPr>
            <a:r>
              <a:rPr lang="ja-JP" altLang="en-US" sz="3600" dirty="0" smtClean="0"/>
              <a:t>どの部分 </a:t>
            </a:r>
            <a:r>
              <a:rPr lang="en-US" altLang="ja-JP" sz="3600" dirty="0" smtClean="0"/>
              <a:t>(</a:t>
            </a:r>
            <a:r>
              <a:rPr lang="ja-JP" altLang="en-US" sz="3600" dirty="0" smtClean="0"/>
              <a:t>サブルーチン</a:t>
            </a:r>
            <a:r>
              <a:rPr lang="en-US" altLang="ja-JP" sz="3600" dirty="0" smtClean="0"/>
              <a:t>) </a:t>
            </a:r>
            <a:r>
              <a:rPr lang="ja-JP" altLang="en-US" sz="3600" dirty="0" smtClean="0"/>
              <a:t>の仕事 </a:t>
            </a:r>
            <a:r>
              <a:rPr lang="en-US" altLang="ja-JP" sz="3600" dirty="0" smtClean="0"/>
              <a:t>(</a:t>
            </a:r>
            <a:r>
              <a:rPr lang="ja-JP" altLang="en-US" sz="3600" dirty="0" smtClean="0"/>
              <a:t>ということにする</a:t>
            </a:r>
            <a:r>
              <a:rPr lang="en-US" altLang="ja-JP" sz="3600" dirty="0" smtClean="0"/>
              <a:t>?)</a:t>
            </a:r>
          </a:p>
          <a:p>
            <a:pPr lvl="2">
              <a:buFont typeface="Arial" pitchFamily="34" charset="0"/>
              <a:buChar char="•"/>
            </a:pPr>
            <a:r>
              <a:rPr lang="ja-JP" altLang="en-US" sz="3200" dirty="0" smtClean="0"/>
              <a:t>→ 責務を「手続き」に割り当て。</a:t>
            </a:r>
            <a:endParaRPr lang="en-US" altLang="ja-JP" sz="3200" dirty="0" smtClean="0"/>
          </a:p>
          <a:p>
            <a:pPr lvl="2">
              <a:buFont typeface="Arial" pitchFamily="34" charset="0"/>
              <a:buChar char="•"/>
            </a:pPr>
            <a:r>
              <a:rPr lang="ja-JP" altLang="en-US" sz="3200" dirty="0" smtClean="0"/>
              <a:t>クライアントから見たサービスの名前を付ける </a:t>
            </a:r>
            <a:r>
              <a:rPr lang="en-US" altLang="ja-JP" sz="3200" dirty="0" smtClean="0"/>
              <a:t>(</a:t>
            </a:r>
            <a:r>
              <a:rPr lang="ja-JP" altLang="en-US" sz="2800" dirty="0" smtClean="0"/>
              <a:t>クライアント視点</a:t>
            </a:r>
            <a:r>
              <a:rPr lang="en-US" altLang="ja-JP" sz="2800" dirty="0" smtClean="0"/>
              <a:t>)</a:t>
            </a:r>
            <a:r>
              <a:rPr lang="ja-JP" altLang="en-US" sz="2800" dirty="0" smtClean="0"/>
              <a:t>。</a:t>
            </a:r>
            <a:endParaRPr kumimoji="1" lang="ja-JP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「責務」に名前を付ける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143536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ja-JP" altLang="en-US" sz="4000" dirty="0" smtClean="0"/>
              <a:t>的確な名前。</a:t>
            </a:r>
            <a:endParaRPr lang="en-US" altLang="ja-JP" sz="4000" dirty="0" smtClean="0"/>
          </a:p>
          <a:p>
            <a:pPr lvl="1">
              <a:buFont typeface="Arial" pitchFamily="34" charset="0"/>
              <a:buChar char="•"/>
            </a:pPr>
            <a:r>
              <a:rPr lang="ja-JP" altLang="en-US" sz="3400" dirty="0" smtClean="0"/>
              <a:t>サブルーチンの名前等。</a:t>
            </a:r>
            <a:endParaRPr lang="en-US" altLang="ja-JP" sz="3400" dirty="0" smtClean="0"/>
          </a:p>
          <a:p>
            <a:pPr>
              <a:buFont typeface="Arial" pitchFamily="34" charset="0"/>
              <a:buChar char="•"/>
            </a:pPr>
            <a:r>
              <a:rPr lang="ja-JP" altLang="en-US" sz="4000" dirty="0" smtClean="0"/>
              <a:t>その関心とその他との境界が生まれる。</a:t>
            </a:r>
            <a:endParaRPr lang="en-US" altLang="ja-JP" sz="4000" dirty="0" smtClean="0"/>
          </a:p>
          <a:p>
            <a:pPr>
              <a:buFont typeface="Arial" pitchFamily="34" charset="0"/>
              <a:buChar char="•"/>
            </a:pPr>
            <a:r>
              <a:rPr lang="ja-JP" altLang="en-US" sz="4000" dirty="0" smtClean="0"/>
              <a:t>抽象化</a:t>
            </a:r>
            <a:endParaRPr lang="en-US" altLang="ja-JP" sz="4000" dirty="0" smtClean="0"/>
          </a:p>
          <a:p>
            <a:pPr lvl="1">
              <a:buNone/>
            </a:pPr>
            <a:r>
              <a:rPr lang="ja-JP" altLang="en-US" sz="3400" dirty="0" smtClean="0"/>
              <a:t>→ 概念の誕生。</a:t>
            </a:r>
            <a:endParaRPr kumimoji="1" lang="ja-JP" alt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00034" y="285728"/>
            <a:ext cx="8229600" cy="5857916"/>
          </a:xfrm>
        </p:spPr>
        <p:txBody>
          <a:bodyPr/>
          <a:lstStyle/>
          <a:p>
            <a:r>
              <a:rPr kumimoji="1" lang="ja-JP" altLang="en-US" dirty="0" smtClean="0"/>
              <a:t>つまり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857364"/>
            <a:ext cx="8229600" cy="4500594"/>
          </a:xfrm>
        </p:spPr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ja-JP" altLang="en-US" sz="4800" dirty="0" smtClean="0"/>
              <a:t>どこで分けると分かりやすい</a:t>
            </a:r>
            <a:r>
              <a:rPr lang="en-US" altLang="ja-JP" sz="4800" dirty="0" smtClean="0"/>
              <a:t>? </a:t>
            </a:r>
            <a:r>
              <a:rPr lang="ja-JP" altLang="en-US" sz="4800" dirty="0" smtClean="0"/>
              <a:t>かを考え、そこで分ける </a:t>
            </a:r>
            <a:r>
              <a:rPr lang="en-US" altLang="ja-JP" sz="4800" dirty="0" smtClean="0"/>
              <a:t>(</a:t>
            </a:r>
            <a:r>
              <a:rPr lang="ja-JP" altLang="en-US" sz="4800" dirty="0" smtClean="0"/>
              <a:t>ことにする</a:t>
            </a:r>
            <a:r>
              <a:rPr lang="en-US" altLang="ja-JP" sz="4800" dirty="0" smtClean="0"/>
              <a:t>)</a:t>
            </a:r>
            <a:r>
              <a:rPr lang="ja-JP" altLang="en-US" sz="4800" dirty="0" smtClean="0"/>
              <a:t>。</a:t>
            </a:r>
            <a:endParaRPr lang="en-US" altLang="ja-JP" sz="4800" dirty="0" smtClean="0"/>
          </a:p>
          <a:p>
            <a:pPr marL="914400" indent="-914400">
              <a:buFont typeface="+mj-lt"/>
              <a:buAutoNum type="arabicPeriod"/>
            </a:pPr>
            <a:r>
              <a:rPr lang="ja-JP" altLang="en-US" sz="4800" dirty="0" smtClean="0"/>
              <a:t>その塊をなんて呼ぶ</a:t>
            </a:r>
            <a:r>
              <a:rPr lang="en-US" altLang="ja-JP" sz="4800" dirty="0" smtClean="0"/>
              <a:t>? (</a:t>
            </a:r>
            <a:r>
              <a:rPr lang="ja-JP" altLang="en-US" sz="4800" dirty="0" smtClean="0"/>
              <a:t>かを決める</a:t>
            </a:r>
            <a:r>
              <a:rPr lang="en-US" altLang="ja-JP" sz="4800" dirty="0" smtClean="0"/>
              <a:t>)</a:t>
            </a:r>
            <a:endParaRPr kumimoji="1" lang="ja-JP" altLang="en-US" sz="4800" dirty="0"/>
          </a:p>
        </p:txBody>
      </p:sp>
      <p:sp>
        <p:nvSpPr>
          <p:cNvPr id="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 dirty="0" smtClean="0"/>
              <a:t>分割と名前付け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26196"/>
          </a:xfrm>
        </p:spPr>
        <p:txBody>
          <a:bodyPr/>
          <a:lstStyle/>
          <a:p>
            <a:pPr lvl="1" indent="-914400"/>
            <a:r>
              <a:rPr lang="ja-JP" altLang="en-US" sz="4400" dirty="0" smtClean="0"/>
              <a:t>「</a:t>
            </a:r>
            <a:r>
              <a:rPr lang="ja-JP" altLang="en-US" dirty="0" smtClean="0">
                <a:solidFill>
                  <a:schemeClr val="accent2">
                    <a:lumMod val="50000"/>
                  </a:schemeClr>
                </a:solidFill>
              </a:rPr>
              <a:t>フローチャート</a:t>
            </a:r>
            <a:r>
              <a:rPr lang="ja-JP" altLang="en-US" sz="4400" dirty="0" smtClean="0"/>
              <a:t>を描くように」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5715040"/>
          </a:xfrm>
        </p:spPr>
        <p:txBody>
          <a:bodyPr/>
          <a:lstStyle/>
          <a:p>
            <a:r>
              <a:rPr kumimoji="1" lang="ja-JP" altLang="en-US" dirty="0" smtClean="0"/>
              <a:t>せめて心の中に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sz="6600" dirty="0" smtClean="0">
                <a:solidFill>
                  <a:schemeClr val="accent2">
                    <a:lumMod val="50000"/>
                  </a:schemeClr>
                </a:solidFill>
              </a:rPr>
              <a:t>フローチャート</a:t>
            </a:r>
            <a:r>
              <a:rPr kumimoji="1" lang="ja-JP" altLang="en-US" sz="4800" dirty="0" smtClean="0"/>
              <a:t>。</a:t>
            </a:r>
            <a:endParaRPr kumimoji="1" lang="ja-JP" alt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83320"/>
          </a:xfrm>
        </p:spPr>
        <p:txBody>
          <a:bodyPr/>
          <a:lstStyle/>
          <a:p>
            <a:r>
              <a:rPr kumimoji="1" lang="ja-JP" altLang="en-US" sz="16600" dirty="0" smtClean="0"/>
              <a:t>デモ</a:t>
            </a:r>
            <a:r>
              <a:rPr kumimoji="1" lang="ja-JP" altLang="en-US" sz="8800" dirty="0" smtClean="0"/>
              <a:t>。</a:t>
            </a:r>
            <a:endParaRPr kumimoji="1" lang="ja-JP" altLang="en-US" sz="1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手続き指向の欠点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14282" y="1600200"/>
            <a:ext cx="8715436" cy="4525963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ja-JP" altLang="en-US" dirty="0" smtClean="0"/>
              <a:t>関心事の分散が多発。</a:t>
            </a:r>
            <a:endParaRPr lang="en-US" altLang="ja-JP" dirty="0" smtClean="0"/>
          </a:p>
          <a:p>
            <a:pPr lvl="1"/>
            <a:r>
              <a:rPr lang="ja-JP" altLang="en-US" sz="3600" dirty="0" smtClean="0"/>
              <a:t>データに関して。</a:t>
            </a:r>
            <a:endParaRPr lang="en-US" altLang="ja-JP" sz="3600" dirty="0" smtClean="0"/>
          </a:p>
          <a:p>
            <a:pPr lvl="1"/>
            <a:r>
              <a:rPr lang="ja-JP" altLang="en-US" sz="3600" dirty="0" smtClean="0"/>
              <a:t>ユーザーインタフェイスに関して。</a:t>
            </a:r>
            <a:endParaRPr lang="en-US" altLang="ja-JP" sz="3600" dirty="0" smtClean="0"/>
          </a:p>
          <a:p>
            <a:pPr lvl="1"/>
            <a:r>
              <a:rPr lang="ja-JP" altLang="en-US" sz="3600" dirty="0" smtClean="0"/>
              <a:t>イベント駆動型だと特に。 </a:t>
            </a:r>
            <a:endParaRPr lang="en-US" altLang="ja-JP" sz="3600" dirty="0" smtClean="0"/>
          </a:p>
          <a:p>
            <a:pPr lvl="1"/>
            <a:r>
              <a:rPr lang="ja-JP" altLang="en-US" sz="3600" dirty="0" smtClean="0"/>
              <a:t>オブジェクト指向の方は工夫すればずっとマシ。</a:t>
            </a:r>
            <a:endParaRPr kumimoji="1" lang="ja-JP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800" b="1" dirty="0" smtClean="0"/>
              <a:t>オブジェクト原理主義</a:t>
            </a:r>
            <a:r>
              <a:rPr lang="ja-JP" altLang="en-US" sz="4800" dirty="0" smtClean="0"/>
              <a:t> </a:t>
            </a:r>
            <a:r>
              <a:rPr lang="en-US" altLang="ja-JP" sz="4800" dirty="0" smtClean="0"/>
              <a:t>(</a:t>
            </a:r>
            <a:r>
              <a:rPr lang="ja-JP" altLang="en-US" sz="4800" dirty="0" smtClean="0"/>
              <a:t>謎</a:t>
            </a:r>
            <a:r>
              <a:rPr lang="en-US" altLang="ja-JP" sz="4800" dirty="0" smtClean="0"/>
              <a:t>)</a:t>
            </a:r>
            <a:endParaRPr kumimoji="1" lang="ja-JP" altLang="en-US" sz="48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158" y="1600200"/>
            <a:ext cx="8429684" cy="4757758"/>
          </a:xfrm>
        </p:spPr>
        <p:txBody>
          <a:bodyPr/>
          <a:lstStyle/>
          <a:p>
            <a:pPr marL="742950" indent="-742950" algn="l">
              <a:buFont typeface="+mj-lt"/>
              <a:buAutoNum type="arabicPeriod"/>
            </a:pPr>
            <a:r>
              <a:rPr lang="ja-JP" altLang="en-US" sz="3600" dirty="0" smtClean="0"/>
              <a:t>汝，オブジェクト以外の何者もプログラムの構成要素とする事勿れ。</a:t>
            </a:r>
            <a:endParaRPr lang="en-US" altLang="ja-JP" sz="3600" dirty="0" smtClean="0"/>
          </a:p>
          <a:p>
            <a:pPr marL="742950" indent="-742950">
              <a:buFont typeface="+mj-lt"/>
              <a:buAutoNum type="arabicPeriod"/>
            </a:pPr>
            <a:r>
              <a:rPr lang="ja-JP" altLang="en-US" sz="3600" dirty="0" smtClean="0"/>
              <a:t>汝，オブジェクトへはメッセージを渡す以外のことをする事勿れ。</a:t>
            </a:r>
            <a:endParaRPr lang="en-US" altLang="ja-JP" sz="3600" dirty="0" smtClean="0"/>
          </a:p>
          <a:p>
            <a:pPr marL="742950" indent="-742950" algn="l">
              <a:buFont typeface="+mj-lt"/>
              <a:buAutoNum type="arabicPeriod"/>
            </a:pPr>
            <a:r>
              <a:rPr lang="ja-JP" altLang="en-US" sz="3600" dirty="0" smtClean="0"/>
              <a:t>汝，みだりに公開する事勿れ。</a:t>
            </a:r>
            <a:endParaRPr lang="en-US" altLang="ja-JP" sz="3600" dirty="0" smtClean="0"/>
          </a:p>
          <a:p>
            <a:pPr marL="742950" indent="-742950" algn="l">
              <a:buFont typeface="+mj-lt"/>
              <a:buAutoNum type="arabicPeriod"/>
            </a:pPr>
            <a:r>
              <a:rPr lang="ja-JP" altLang="en-US" sz="3600" dirty="0" smtClean="0"/>
              <a:t>汝，みだりに結合する事勿れ。</a:t>
            </a:r>
            <a:endParaRPr kumimoji="1" lang="ja-JP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26196"/>
          </a:xfrm>
        </p:spPr>
        <p:txBody>
          <a:bodyPr/>
          <a:lstStyle/>
          <a:p>
            <a:r>
              <a:rPr kumimoji="1" lang="ja-JP" altLang="en-US" sz="6600" dirty="0" smtClean="0">
                <a:solidFill>
                  <a:schemeClr val="accent2">
                    <a:lumMod val="50000"/>
                  </a:schemeClr>
                </a:solidFill>
              </a:rPr>
              <a:t>オブジェクト指向</a:t>
            </a:r>
            <a:r>
              <a:rPr kumimoji="1" lang="en-US" altLang="ja-JP" sz="66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kumimoji="1" lang="en-US" altLang="ja-JP" sz="66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kumimoji="1" lang="ja-JP" altLang="en-US" dirty="0" smtClean="0"/>
              <a:t>の場合。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69006"/>
          </a:xfrm>
        </p:spPr>
        <p:txBody>
          <a:bodyPr/>
          <a:lstStyle/>
          <a:p>
            <a:r>
              <a:rPr lang="ja-JP" altLang="en-US" sz="6000" dirty="0" smtClean="0">
                <a:solidFill>
                  <a:schemeClr val="accent2">
                    <a:lumMod val="50000"/>
                  </a:schemeClr>
                </a:solidFill>
              </a:rPr>
              <a:t>手続き型</a:t>
            </a:r>
            <a:r>
              <a:rPr lang="ja-JP" altLang="en-US" dirty="0" smtClean="0"/>
              <a:t>の場合と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基本は同じ。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「</a:t>
            </a:r>
            <a:r>
              <a:rPr lang="ja-JP" altLang="en-US" sz="6000" dirty="0" smtClean="0">
                <a:solidFill>
                  <a:schemeClr val="accent2">
                    <a:lumMod val="50000"/>
                  </a:schemeClr>
                </a:solidFill>
              </a:rPr>
              <a:t>責務</a:t>
            </a:r>
            <a:r>
              <a:rPr lang="ja-JP" altLang="en-US" dirty="0" smtClean="0"/>
              <a:t>」で分割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ja-JP" altLang="en-US" dirty="0" smtClean="0"/>
              <a:t>どの部分 </a:t>
            </a:r>
            <a:r>
              <a:rPr lang="en-US" altLang="ja-JP" dirty="0" smtClean="0"/>
              <a:t>(</a:t>
            </a:r>
            <a:r>
              <a:rPr lang="ja-JP" altLang="en-US" dirty="0" smtClean="0"/>
              <a:t>オブジェクト</a:t>
            </a:r>
            <a:r>
              <a:rPr lang="en-US" altLang="ja-JP" dirty="0" smtClean="0"/>
              <a:t>) </a:t>
            </a:r>
            <a:r>
              <a:rPr lang="ja-JP" altLang="en-US" dirty="0" smtClean="0"/>
              <a:t>の仕事 </a:t>
            </a:r>
            <a:r>
              <a:rPr lang="en-US" altLang="ja-JP" dirty="0" smtClean="0"/>
              <a:t>(</a:t>
            </a:r>
            <a:r>
              <a:rPr lang="ja-JP" altLang="en-US" dirty="0" smtClean="0"/>
              <a:t>ということにする</a:t>
            </a:r>
            <a:r>
              <a:rPr lang="en-US" altLang="ja-JP" dirty="0" smtClean="0"/>
              <a:t>?)</a:t>
            </a:r>
          </a:p>
          <a:p>
            <a:pPr>
              <a:buFont typeface="Arial" pitchFamily="34" charset="0"/>
              <a:buChar char="•"/>
            </a:pPr>
            <a:r>
              <a:rPr lang="ja-JP" altLang="en-US" dirty="0" smtClean="0"/>
              <a:t>設計視点で。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296974"/>
          </a:xfrm>
        </p:spPr>
        <p:txBody>
          <a:bodyPr/>
          <a:lstStyle/>
          <a:p>
            <a:r>
              <a:rPr lang="ja-JP" altLang="en-US" sz="7200" dirty="0" smtClean="0">
                <a:solidFill>
                  <a:schemeClr val="accent2">
                    <a:lumMod val="50000"/>
                  </a:schemeClr>
                </a:solidFill>
              </a:rPr>
              <a:t>名前</a:t>
            </a:r>
            <a:r>
              <a:rPr lang="ja-JP" altLang="en-US" sz="6600" dirty="0" smtClean="0"/>
              <a:t>を付ける。</a:t>
            </a:r>
            <a:endParaRPr kumimoji="1" lang="ja-JP" altLang="en-US" sz="66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2857496"/>
            <a:ext cx="8229600" cy="3268667"/>
          </a:xfrm>
        </p:spPr>
        <p:txBody>
          <a:bodyPr/>
          <a:lstStyle/>
          <a:p>
            <a:pPr algn="ctr"/>
            <a:r>
              <a:rPr lang="ja-JP" altLang="en-US" sz="8800" dirty="0" smtClean="0">
                <a:solidFill>
                  <a:schemeClr val="accent2">
                    <a:lumMod val="50000"/>
                  </a:schemeClr>
                </a:solidFill>
              </a:rPr>
              <a:t>責務</a:t>
            </a:r>
            <a:r>
              <a:rPr lang="ja-JP" altLang="en-US" sz="8000" dirty="0" smtClean="0"/>
              <a:t>を的確な</a:t>
            </a:r>
            <a:endParaRPr lang="en-US" altLang="ja-JP" sz="8000" dirty="0" smtClean="0"/>
          </a:p>
          <a:p>
            <a:pPr algn="ctr"/>
            <a:r>
              <a:rPr lang="ja-JP" altLang="en-US" sz="8000" dirty="0" smtClean="0">
                <a:solidFill>
                  <a:schemeClr val="accent2">
                    <a:lumMod val="50000"/>
                  </a:schemeClr>
                </a:solidFill>
              </a:rPr>
              <a:t>名前</a:t>
            </a:r>
            <a:r>
              <a:rPr lang="ja-JP" altLang="en-US" sz="7200" dirty="0" smtClean="0"/>
              <a:t>で切り出す。</a:t>
            </a:r>
            <a:endParaRPr kumimoji="1" lang="ja-JP" alt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83320"/>
          </a:xfrm>
        </p:spPr>
        <p:txBody>
          <a:bodyPr/>
          <a:lstStyle/>
          <a:p>
            <a:r>
              <a:rPr lang="ja-JP" altLang="en-US" sz="6600" dirty="0" smtClean="0"/>
              <a:t>違うところ。</a:t>
            </a:r>
            <a:endParaRPr kumimoji="1" lang="ja-JP" altLang="en-US" sz="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手続き型と違うところ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500034" y="1928802"/>
            <a:ext cx="8286808" cy="464347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ja-JP" altLang="en-US" sz="4000" dirty="0" smtClean="0">
                <a:solidFill>
                  <a:schemeClr val="accent2">
                    <a:lumMod val="50000"/>
                  </a:schemeClr>
                </a:solidFill>
              </a:rPr>
              <a:t>責務</a:t>
            </a:r>
            <a:r>
              <a:rPr lang="ja-JP" altLang="en-US" sz="3600" dirty="0" smtClean="0"/>
              <a:t>は</a:t>
            </a:r>
            <a:r>
              <a:rPr lang="ja-JP" altLang="en-US" sz="4000" dirty="0" smtClean="0"/>
              <a:t>オブジェクト</a:t>
            </a:r>
            <a:r>
              <a:rPr lang="ja-JP" altLang="en-US" sz="3600" dirty="0" smtClean="0"/>
              <a:t>に割り当てる。</a:t>
            </a:r>
            <a:endParaRPr lang="en-US" altLang="ja-JP" sz="3600" dirty="0" smtClean="0"/>
          </a:p>
          <a:p>
            <a:pPr>
              <a:buFont typeface="Arial" pitchFamily="34" charset="0"/>
              <a:buChar char="•"/>
            </a:pPr>
            <a:r>
              <a:rPr lang="ja-JP" altLang="en-US" sz="3600" dirty="0" smtClean="0"/>
              <a:t>或る</a:t>
            </a:r>
            <a:r>
              <a:rPr lang="ja-JP" altLang="en-US" sz="4000" dirty="0" smtClean="0">
                <a:solidFill>
                  <a:schemeClr val="accent2">
                    <a:lumMod val="50000"/>
                  </a:schemeClr>
                </a:solidFill>
              </a:rPr>
              <a:t>関心</a:t>
            </a:r>
            <a:r>
              <a:rPr lang="ja-JP" altLang="en-US" sz="3600" dirty="0" smtClean="0"/>
              <a:t>をまとめて記述しやすい。</a:t>
            </a:r>
            <a:endParaRPr lang="en-US" altLang="ja-JP" sz="3600" dirty="0" smtClean="0"/>
          </a:p>
          <a:p>
            <a:pPr>
              <a:buFont typeface="Arial" pitchFamily="34" charset="0"/>
              <a:buChar char="•"/>
            </a:pPr>
            <a:r>
              <a:rPr lang="ja-JP" altLang="en-US" sz="3600" dirty="0" smtClean="0"/>
              <a:t>だが、オブジェクトを横断する</a:t>
            </a:r>
            <a:r>
              <a:rPr lang="ja-JP" altLang="en-US" sz="3600" dirty="0" smtClean="0">
                <a:solidFill>
                  <a:schemeClr val="accent2">
                    <a:lumMod val="50000"/>
                  </a:schemeClr>
                </a:solidFill>
              </a:rPr>
              <a:t>関心事</a:t>
            </a:r>
            <a:r>
              <a:rPr lang="ja-JP" altLang="en-US" sz="3600" dirty="0" smtClean="0"/>
              <a:t>もある。</a:t>
            </a:r>
            <a:endParaRPr lang="en-US" altLang="ja-JP" sz="3600" dirty="0" smtClean="0"/>
          </a:p>
          <a:p>
            <a:pPr lvl="1">
              <a:buFont typeface="Arial" pitchFamily="34" charset="0"/>
              <a:buChar char="•"/>
            </a:pPr>
            <a:r>
              <a:rPr lang="ja-JP" altLang="en-US" sz="3200" dirty="0" smtClean="0"/>
              <a:t>別の方法やパラダイムで</a:t>
            </a:r>
            <a:r>
              <a:rPr lang="ja-JP" altLang="en-US" sz="3600" dirty="0" smtClean="0">
                <a:solidFill>
                  <a:schemeClr val="accent2">
                    <a:lumMod val="50000"/>
                  </a:schemeClr>
                </a:solidFill>
              </a:rPr>
              <a:t>何とか</a:t>
            </a:r>
            <a:r>
              <a:rPr lang="ja-JP" altLang="en-US" sz="32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ja-JP" sz="3200" dirty="0" smtClean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ja-JP" altLang="en-US" sz="3200" dirty="0" smtClean="0">
                <a:solidFill>
                  <a:schemeClr val="accent2">
                    <a:lumMod val="50000"/>
                  </a:schemeClr>
                </a:solidFill>
              </a:rPr>
              <a:t>謎</a:t>
            </a:r>
            <a:r>
              <a:rPr lang="en-US" altLang="ja-JP" sz="3200" dirty="0" smtClean="0">
                <a:solidFill>
                  <a:schemeClr val="accent2">
                    <a:lumMod val="50000"/>
                  </a:schemeClr>
                </a:solidFill>
              </a:rPr>
              <a:t>)</a:t>
            </a:r>
            <a:r>
              <a:rPr lang="ja-JP" altLang="en-US" sz="3200" dirty="0" smtClean="0"/>
              <a:t>する。</a:t>
            </a:r>
            <a:endParaRPr lang="en-US" altLang="ja-JP" sz="3200" dirty="0" smtClean="0"/>
          </a:p>
          <a:p>
            <a:pPr lvl="1">
              <a:buNone/>
            </a:pPr>
            <a:r>
              <a:rPr kumimoji="1" lang="en-US" altLang="ja-JP" sz="2800" dirty="0" smtClean="0"/>
              <a:t>		</a:t>
            </a:r>
            <a:r>
              <a:rPr kumimoji="1" lang="ja-JP" altLang="en-US" sz="2800" dirty="0" smtClean="0"/>
              <a:t>→ </a:t>
            </a:r>
            <a:r>
              <a:rPr kumimoji="1" lang="en-US" altLang="ja-JP" sz="2800" dirty="0" smtClean="0"/>
              <a:t>Generic</a:t>
            </a:r>
            <a:r>
              <a:rPr lang="ja-JP" altLang="en-US" sz="2800" dirty="0" smtClean="0"/>
              <a:t>、アスペクト、関数型パラダイム</a:t>
            </a:r>
            <a:endParaRPr kumimoji="1" lang="ja-JP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14282" y="1600200"/>
            <a:ext cx="8472518" cy="4525963"/>
          </a:xfrm>
        </p:spPr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ja-JP" altLang="en-US" dirty="0" smtClean="0"/>
              <a:t>オブジェクトに分ける。</a:t>
            </a:r>
            <a:endParaRPr lang="en-US" altLang="ja-JP" dirty="0" smtClean="0"/>
          </a:p>
          <a:p>
            <a:pPr lvl="1">
              <a:buFont typeface="Arial" pitchFamily="34" charset="0"/>
              <a:buChar char="•"/>
            </a:pPr>
            <a:r>
              <a:rPr lang="ja-JP" altLang="en-US" dirty="0" smtClean="0"/>
              <a:t>オブジェクト毎に考える。</a:t>
            </a:r>
            <a:endParaRPr lang="en-US" altLang="ja-JP" dirty="0" smtClean="0"/>
          </a:p>
          <a:p>
            <a:pPr lvl="1">
              <a:buFont typeface="Arial" pitchFamily="34" charset="0"/>
              <a:buChar char="•"/>
            </a:pPr>
            <a:r>
              <a:rPr lang="ja-JP" altLang="en-US" dirty="0" smtClean="0"/>
              <a:t>クラス </a:t>
            </a:r>
            <a:r>
              <a:rPr lang="en-US" altLang="ja-JP" sz="3600" dirty="0" smtClean="0"/>
              <a:t>(*1)</a:t>
            </a:r>
            <a:r>
              <a:rPr lang="en-US" altLang="ja-JP" dirty="0" smtClean="0"/>
              <a:t> </a:t>
            </a:r>
            <a:r>
              <a:rPr lang="ja-JP" altLang="en-US" dirty="0" smtClean="0"/>
              <a:t>毎じゃない</a:t>
            </a:r>
            <a:r>
              <a:rPr lang="en-US" altLang="ja-JP" dirty="0" smtClean="0"/>
              <a:t>!</a:t>
            </a:r>
            <a:r>
              <a:rPr lang="ja-JP" altLang="en-US" dirty="0" smtClean="0"/>
              <a:t> </a:t>
            </a:r>
            <a:endParaRPr lang="en-US" altLang="ja-JP" dirty="0" smtClean="0"/>
          </a:p>
          <a:p>
            <a:pPr lvl="1">
              <a:buFont typeface="Arial" pitchFamily="34" charset="0"/>
              <a:buChar char="•"/>
            </a:pPr>
            <a:endParaRPr kumimoji="1" lang="en-US" altLang="ja-JP" dirty="0" smtClean="0"/>
          </a:p>
          <a:p>
            <a:pPr lvl="1">
              <a:buNone/>
            </a:pPr>
            <a:endParaRPr lang="en-US" altLang="ja-JP" sz="3200" dirty="0" smtClean="0"/>
          </a:p>
          <a:p>
            <a:pPr lvl="1">
              <a:buNone/>
            </a:pPr>
            <a:r>
              <a:rPr lang="en-US" altLang="ja-JP" sz="3200" dirty="0" smtClean="0"/>
              <a:t>(*1) </a:t>
            </a:r>
            <a:r>
              <a:rPr lang="ja-JP" altLang="en-US" sz="3200" dirty="0" smtClean="0">
                <a:solidFill>
                  <a:schemeClr val="accent2">
                    <a:lumMod val="50000"/>
                  </a:schemeClr>
                </a:solidFill>
              </a:rPr>
              <a:t>中国語でいうと「類」。</a:t>
            </a:r>
            <a:endParaRPr kumimoji="1" lang="ja-JP" altLang="en-U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タイトル 1"/>
          <p:cNvSpPr txBox="1">
            <a:spLocks/>
          </p:cNvSpPr>
          <p:nvPr/>
        </p:nvSpPr>
        <p:spPr bwMode="auto">
          <a:xfrm>
            <a:off x="357158" y="142852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-9144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手続き型と違うところ</a:t>
            </a:r>
            <a:endParaRPr kumimoji="1" lang="ja-JP" altLang="en-US" sz="5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42844" y="1571612"/>
            <a:ext cx="8786842" cy="4525963"/>
          </a:xfrm>
        </p:spPr>
        <p:txBody>
          <a:bodyPr/>
          <a:lstStyle/>
          <a:p>
            <a:pPr lvl="1">
              <a:buFont typeface="Arial" pitchFamily="34" charset="0"/>
              <a:buChar char="•"/>
            </a:pPr>
            <a:r>
              <a:rPr lang="ja-JP" altLang="en-US" sz="4000" dirty="0" smtClean="0"/>
              <a:t>「それはどのオブジェクトの</a:t>
            </a:r>
            <a:r>
              <a:rPr lang="en-US" altLang="ja-JP" sz="4000" dirty="0" smtClean="0"/>
              <a:t>?</a:t>
            </a:r>
            <a:r>
              <a:rPr lang="ja-JP" altLang="en-US" sz="4000" dirty="0" smtClean="0"/>
              <a:t>」と考える。</a:t>
            </a:r>
            <a:endParaRPr lang="en-US" altLang="ja-JP" sz="4000" dirty="0" smtClean="0"/>
          </a:p>
          <a:p>
            <a:pPr lvl="1">
              <a:buFont typeface="Arial" pitchFamily="34" charset="0"/>
              <a:buChar char="•"/>
            </a:pPr>
            <a:r>
              <a:rPr lang="ja-JP" altLang="en-US" sz="4000" dirty="0" smtClean="0"/>
              <a:t> 「それは、どのオブジェクトの責務</a:t>
            </a:r>
            <a:r>
              <a:rPr lang="en-US" altLang="ja-JP" sz="4000" dirty="0" smtClean="0"/>
              <a:t>?</a:t>
            </a:r>
            <a:r>
              <a:rPr lang="ja-JP" altLang="en-US" sz="4000" dirty="0" smtClean="0"/>
              <a:t> </a:t>
            </a:r>
            <a:r>
              <a:rPr lang="en-US" altLang="ja-JP" sz="4000" dirty="0" smtClean="0"/>
              <a:t>(</a:t>
            </a:r>
            <a:r>
              <a:rPr lang="ja-JP" altLang="en-US" sz="4000" dirty="0" smtClean="0"/>
              <a:t>ということにする</a:t>
            </a:r>
            <a:r>
              <a:rPr lang="en-US" altLang="ja-JP" sz="4000" dirty="0" smtClean="0"/>
              <a:t>?)</a:t>
            </a:r>
            <a:r>
              <a:rPr lang="ja-JP" altLang="en-US" sz="4000" dirty="0" smtClean="0"/>
              <a:t>」 </a:t>
            </a:r>
            <a:endParaRPr lang="en-US" altLang="ja-JP" sz="4000" dirty="0" smtClean="0"/>
          </a:p>
          <a:p>
            <a:pPr lvl="1">
              <a:buFont typeface="Arial" pitchFamily="34" charset="0"/>
              <a:buChar char="•"/>
            </a:pPr>
            <a:r>
              <a:rPr lang="ja-JP" altLang="en-US" sz="4000" dirty="0" smtClean="0"/>
              <a:t>「それは、どのオブジェクトの状態</a:t>
            </a:r>
            <a:r>
              <a:rPr lang="en-US" altLang="ja-JP" sz="4000" dirty="0" smtClean="0"/>
              <a:t>? (</a:t>
            </a:r>
            <a:r>
              <a:rPr lang="ja-JP" altLang="en-US" sz="4000" dirty="0" smtClean="0"/>
              <a:t>ということにする</a:t>
            </a:r>
            <a:r>
              <a:rPr lang="en-US" altLang="ja-JP" sz="4000" dirty="0" smtClean="0"/>
              <a:t>?)</a:t>
            </a:r>
            <a:r>
              <a:rPr lang="ja-JP" altLang="en-US" sz="4000" dirty="0" smtClean="0"/>
              <a:t>」</a:t>
            </a:r>
            <a:endParaRPr kumimoji="1" lang="ja-JP" altLang="en-US" sz="4000" dirty="0"/>
          </a:p>
        </p:txBody>
      </p:sp>
      <p:sp>
        <p:nvSpPr>
          <p:cNvPr id="4" name="タイトル 1"/>
          <p:cNvSpPr txBox="1">
            <a:spLocks/>
          </p:cNvSpPr>
          <p:nvPr/>
        </p:nvSpPr>
        <p:spPr bwMode="auto">
          <a:xfrm>
            <a:off x="357158" y="142852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-9144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5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手続き型と違うところ</a:t>
            </a:r>
            <a:endParaRPr kumimoji="1" lang="ja-JP" altLang="en-US" sz="5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83320"/>
          </a:xfrm>
        </p:spPr>
        <p:txBody>
          <a:bodyPr/>
          <a:lstStyle/>
          <a:p>
            <a:r>
              <a:rPr kumimoji="1" lang="ja-JP" altLang="en-US" sz="16600" dirty="0" smtClean="0"/>
              <a:t>デモ</a:t>
            </a:r>
            <a:r>
              <a:rPr kumimoji="1" lang="ja-JP" altLang="en-US" sz="9600" dirty="0" smtClean="0"/>
              <a:t>。</a:t>
            </a:r>
            <a:endParaRPr kumimoji="1" lang="ja-JP" altLang="en-US" sz="16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5715040"/>
          </a:xfrm>
        </p:spPr>
        <p:txBody>
          <a:bodyPr/>
          <a:lstStyle/>
          <a:p>
            <a:r>
              <a:rPr lang="en-US" altLang="ja-JP" dirty="0" smtClean="0"/>
              <a:t>6.</a:t>
            </a:r>
            <a:r>
              <a:rPr lang="ja-JP" altLang="en-US" dirty="0" smtClean="0"/>
              <a:t>参考になるもの。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97568"/>
          </a:xfrm>
        </p:spPr>
        <p:txBody>
          <a:bodyPr/>
          <a:lstStyle/>
          <a:p>
            <a:r>
              <a:rPr kumimoji="1" lang="en-US" altLang="ja-JP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kumimoji="1" lang="en-US" altLang="ja-JP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ja-JP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ja-JP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ja-JP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ja-JP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kumimoji="1" lang="ja-JP" altLang="en-US" dirty="0" smtClean="0">
                <a:solidFill>
                  <a:schemeClr val="accent2">
                    <a:lumMod val="50000"/>
                  </a:schemeClr>
                </a:solidFill>
              </a:rPr>
              <a:t>オブジェクター </a:t>
            </a:r>
            <a:r>
              <a:rPr lang="en-US" altLang="ja-JP" sz="3200" dirty="0" smtClean="0"/>
              <a:t>(*1)</a:t>
            </a:r>
            <a:r>
              <a:rPr lang="ja-JP" altLang="en-US" sz="4000" dirty="0" smtClean="0"/>
              <a:t> です。</a:t>
            </a:r>
            <a:r>
              <a:rPr kumimoji="1" lang="en-US" altLang="ja-JP" sz="4000" dirty="0" smtClean="0"/>
              <a:t/>
            </a:r>
            <a:br>
              <a:rPr kumimoji="1" lang="en-US" altLang="ja-JP" sz="4000" dirty="0" smtClean="0"/>
            </a:b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en-US" altLang="ja-JP" dirty="0" smtClean="0"/>
              <a:t> </a:t>
            </a:r>
            <a:r>
              <a:rPr lang="en-US" altLang="ja-JP" sz="3200" dirty="0" smtClean="0"/>
              <a:t>(*1) </a:t>
            </a:r>
            <a:r>
              <a:rPr lang="ja-JP" altLang="en-US" sz="3200" dirty="0" smtClean="0"/>
              <a:t>オブジェクト指向好き。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UML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ja-JP" altLang="en-US" sz="4400" dirty="0" smtClean="0"/>
              <a:t>「オブジェクト設計の視点」以外を排除。</a:t>
            </a:r>
            <a:endParaRPr lang="en-US" altLang="ja-JP" sz="4400" dirty="0" smtClean="0"/>
          </a:p>
          <a:p>
            <a:pPr lvl="1">
              <a:buFont typeface="Arial" pitchFamily="34" charset="0"/>
              <a:buChar char="•"/>
            </a:pPr>
            <a:r>
              <a:rPr lang="ja-JP" altLang="en-US" sz="4000" dirty="0" smtClean="0"/>
              <a:t>考え方のフレームワーク。</a:t>
            </a:r>
            <a:endParaRPr lang="en-US" altLang="ja-JP" sz="4000" dirty="0" smtClean="0"/>
          </a:p>
          <a:p>
            <a:pPr lvl="1">
              <a:buFont typeface="Arial" pitchFamily="34" charset="0"/>
              <a:buChar char="•"/>
            </a:pPr>
            <a:r>
              <a:rPr lang="ja-JP" altLang="en-US" sz="4000" dirty="0" smtClean="0"/>
              <a:t>思考ツール。</a:t>
            </a:r>
            <a:endParaRPr lang="en-US" altLang="ja-JP" sz="4000" dirty="0" smtClean="0"/>
          </a:p>
          <a:p>
            <a:pPr lvl="1">
              <a:buFont typeface="Arial" pitchFamily="34" charset="0"/>
              <a:buChar char="•"/>
            </a:pPr>
            <a:r>
              <a:rPr lang="ja-JP" altLang="en-US" sz="4000" dirty="0" smtClean="0"/>
              <a:t>コミュニケーション ツール。</a:t>
            </a:r>
            <a:endParaRPr lang="en-US" altLang="ja-JP" sz="4000" dirty="0" smtClean="0"/>
          </a:p>
          <a:p>
            <a:pPr lvl="2">
              <a:buFont typeface="Arial" pitchFamily="34" charset="0"/>
              <a:buChar char="•"/>
            </a:pPr>
            <a:r>
              <a:rPr lang="ja-JP" altLang="en-US" sz="3600" dirty="0" smtClean="0"/>
              <a:t>“</a:t>
            </a:r>
            <a:r>
              <a:rPr lang="en-US" altLang="ja-JP" sz="3600" dirty="0" smtClean="0"/>
              <a:t>UML for Sketch</a:t>
            </a:r>
            <a:r>
              <a:rPr lang="ja-JP" altLang="en-US" sz="3600" dirty="0" smtClean="0"/>
              <a:t>”</a:t>
            </a:r>
            <a:endParaRPr kumimoji="1" lang="ja-JP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UML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ja-JP" altLang="en-US" dirty="0" smtClean="0"/>
              <a:t>語彙セットとして。</a:t>
            </a:r>
            <a:endParaRPr lang="en-US" altLang="ja-JP" dirty="0" smtClean="0"/>
          </a:p>
          <a:p>
            <a:pPr algn="l">
              <a:buFont typeface="Arial" pitchFamily="34" charset="0"/>
              <a:buChar char="•"/>
            </a:pPr>
            <a:r>
              <a:rPr lang="ja-JP" altLang="en-US" sz="4800" dirty="0" smtClean="0"/>
              <a:t>「今何の話をしたいのか</a:t>
            </a:r>
            <a:r>
              <a:rPr lang="en-US" altLang="ja-JP" sz="4800" dirty="0" smtClean="0"/>
              <a:t>?</a:t>
            </a:r>
            <a:r>
              <a:rPr lang="ja-JP" altLang="en-US" sz="4800" dirty="0" smtClean="0"/>
              <a:t>」</a:t>
            </a:r>
            <a:endParaRPr lang="en-US" altLang="ja-JP" sz="4800" dirty="0" smtClean="0"/>
          </a:p>
          <a:p>
            <a:pPr lvl="1">
              <a:buNone/>
            </a:pPr>
            <a:r>
              <a:rPr lang="en-US" altLang="ja-JP" dirty="0" smtClean="0"/>
              <a:t>=</a:t>
            </a:r>
            <a:r>
              <a:rPr lang="ja-JP" altLang="en-US" dirty="0" smtClean="0"/>
              <a:t>関心の分離。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ソフトウェア パターン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ja-JP" altLang="en-US" dirty="0" smtClean="0"/>
              <a:t>デザインパターン</a:t>
            </a:r>
            <a:endParaRPr lang="en-US" altLang="ja-JP" dirty="0" smtClean="0"/>
          </a:p>
          <a:p>
            <a:pPr lvl="1"/>
            <a:r>
              <a:rPr lang="ja-JP" altLang="en-US" sz="4000" dirty="0" smtClean="0"/>
              <a:t>特に有名な</a:t>
            </a:r>
            <a:r>
              <a:rPr lang="en-US" altLang="ja-JP" sz="4000" dirty="0" smtClean="0"/>
              <a:t>23</a:t>
            </a:r>
            <a:r>
              <a:rPr lang="ja-JP" altLang="en-US" sz="4000" dirty="0" smtClean="0"/>
              <a:t>個のパターン</a:t>
            </a:r>
            <a:endParaRPr lang="en-US" altLang="ja-JP" sz="4000" dirty="0" smtClean="0"/>
          </a:p>
          <a:p>
            <a:pPr lvl="2"/>
            <a:r>
              <a:rPr lang="en-US" altLang="ja-JP" sz="4000" dirty="0" smtClean="0"/>
              <a:t>State </a:t>
            </a:r>
            <a:r>
              <a:rPr lang="ja-JP" altLang="en-US" sz="4000" dirty="0" smtClean="0"/>
              <a:t>パターン、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>Factory Method </a:t>
            </a:r>
            <a:r>
              <a:rPr lang="ja-JP" altLang="en-US" sz="4000" dirty="0" smtClean="0"/>
              <a:t>パターン、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>Command </a:t>
            </a:r>
            <a:r>
              <a:rPr lang="ja-JP" altLang="en-US" sz="4000" dirty="0" smtClean="0"/>
              <a:t>パターン、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000" dirty="0" smtClean="0"/>
              <a:t>Observer </a:t>
            </a:r>
            <a:r>
              <a:rPr lang="ja-JP" altLang="en-US" sz="4000" dirty="0" smtClean="0"/>
              <a:t>パターンなど。</a:t>
            </a:r>
            <a:endParaRPr lang="en-US" altLang="ja-JP" sz="4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ソフトウェア パターン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ja-JP" altLang="en-US" dirty="0" smtClean="0"/>
              <a:t>アーキテクチャ パターン</a:t>
            </a:r>
            <a:endParaRPr lang="en-US" altLang="ja-JP" dirty="0" smtClean="0"/>
          </a:p>
          <a:p>
            <a:pPr lvl="1"/>
            <a:r>
              <a:rPr lang="ja-JP" altLang="en-US" sz="4400" dirty="0" smtClean="0"/>
              <a:t>重要な二つの分けるパターン</a:t>
            </a:r>
            <a:endParaRPr lang="en-US" altLang="ja-JP" sz="4400" dirty="0" smtClean="0"/>
          </a:p>
          <a:p>
            <a:pPr lvl="2"/>
            <a:r>
              <a:rPr lang="ja-JP" altLang="en-US" sz="3600" dirty="0" smtClean="0"/>
              <a:t>縦に分ける </a:t>
            </a:r>
            <a:r>
              <a:rPr lang="en-US" altLang="ja-JP" sz="3600" dirty="0" smtClean="0"/>
              <a:t>―</a:t>
            </a:r>
            <a:r>
              <a:rPr lang="ja-JP" altLang="en-US" sz="3600" dirty="0" smtClean="0"/>
              <a:t> </a:t>
            </a:r>
            <a:r>
              <a:rPr lang="en-US" altLang="ja-JP" sz="3600" dirty="0" smtClean="0"/>
              <a:t>MVC </a:t>
            </a:r>
            <a:r>
              <a:rPr lang="ja-JP" altLang="en-US" sz="3600" dirty="0" smtClean="0"/>
              <a:t>パターン</a:t>
            </a:r>
            <a:endParaRPr lang="en-US" altLang="ja-JP" sz="3600" dirty="0" smtClean="0"/>
          </a:p>
          <a:p>
            <a:pPr lvl="2"/>
            <a:r>
              <a:rPr lang="ja-JP" altLang="en-US" sz="3600" dirty="0" smtClean="0"/>
              <a:t>横に分ける </a:t>
            </a:r>
            <a:r>
              <a:rPr lang="en-US" altLang="ja-JP" sz="3600" dirty="0" smtClean="0"/>
              <a:t>―</a:t>
            </a:r>
            <a:r>
              <a:rPr lang="ja-JP" altLang="en-US" sz="3600" dirty="0" smtClean="0"/>
              <a:t> レイヤー パターン</a:t>
            </a:r>
            <a:endParaRPr kumimoji="1" lang="ja-JP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34293741-F2C6-4D17-9DB9-27326B8EC24B}" type="slidenum">
              <a:rPr lang="ja-JP" altLang="en-US"/>
              <a:pPr/>
              <a:t>134</a:t>
            </a:fld>
            <a:endParaRPr lang="ja-JP" altLang="en-US" dirty="0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リファクタリング。</a:t>
            </a:r>
            <a:endParaRPr lang="en-US" altLang="ja-JP" dirty="0"/>
          </a:p>
        </p:txBody>
      </p:sp>
      <p:pic>
        <p:nvPicPr>
          <p:cNvPr id="232453" name="Picture 5" descr="C:\Documents and Settings\G_KOJIMA_FUJIO\Application Data\Microsoft\Media Catalog\Downloaded Clips\cl2\BD05026_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3263" y="3581400"/>
            <a:ext cx="2233612" cy="24749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6"/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34293741-F2C6-4D17-9DB9-27326B8EC24B}" type="slidenum">
              <a:rPr lang="ja-JP" altLang="en-US"/>
              <a:pPr/>
              <a:t>135</a:t>
            </a:fld>
            <a:endParaRPr lang="ja-JP" altLang="en-US" dirty="0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 smtClean="0"/>
              <a:t>リファクタリング</a:t>
            </a:r>
            <a:r>
              <a:rPr lang="ja-JP" altLang="en-US" dirty="0"/>
              <a:t>と</a:t>
            </a:r>
            <a:r>
              <a:rPr lang="ja-JP" altLang="en-US" dirty="0" smtClean="0"/>
              <a:t>は</a:t>
            </a:r>
            <a:r>
              <a:rPr lang="en-US" altLang="ja-JP" dirty="0" smtClean="0"/>
              <a:t>?</a:t>
            </a:r>
            <a:endParaRPr lang="en-US" altLang="ja-JP" dirty="0"/>
          </a:p>
        </p:txBody>
      </p:sp>
      <p:pic>
        <p:nvPicPr>
          <p:cNvPr id="232453" name="Picture 5" descr="C:\Documents and Settings\G_KOJIMA_FUJIO\Application Data\Microsoft\Media Catalog\Downloaded Clips\cl2\BD05026_.wm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3263" y="3581400"/>
            <a:ext cx="2233612" cy="247491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D189D8-9E83-4826-98F5-D6F151BAF838}" type="slidenum">
              <a:rPr lang="ja-JP" altLang="en-US"/>
              <a:pPr/>
              <a:t>136</a:t>
            </a:fld>
            <a:endParaRPr lang="ja-JP" altLang="en-US" dirty="0"/>
          </a:p>
        </p:txBody>
      </p:sp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参考書</a:t>
            </a:r>
          </a:p>
        </p:txBody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5720" y="1500175"/>
            <a:ext cx="8669368" cy="128588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ja-JP" altLang="en-US" sz="2800" dirty="0"/>
              <a:t>「リファクタリング: プログラミングの体質改善テクニック」</a:t>
            </a:r>
          </a:p>
          <a:p>
            <a:pPr lvl="1">
              <a:lnSpc>
                <a:spcPct val="90000"/>
              </a:lnSpc>
            </a:pPr>
            <a:r>
              <a:rPr lang="ja-JP" altLang="en-US" sz="2400" dirty="0"/>
              <a:t>マーチン･ファウラー著</a:t>
            </a:r>
          </a:p>
          <a:p>
            <a:pPr lvl="1">
              <a:lnSpc>
                <a:spcPct val="90000"/>
              </a:lnSpc>
            </a:pPr>
            <a:r>
              <a:rPr lang="ja-JP" altLang="en-US" sz="2400" dirty="0"/>
              <a:t>児玉/友野/平澤/梅澤</a:t>
            </a:r>
            <a:r>
              <a:rPr lang="ja-JP" altLang="en-US" sz="2400" dirty="0" smtClean="0"/>
              <a:t>訳</a:t>
            </a:r>
            <a:endParaRPr lang="ja-JP" altLang="en-US" sz="2400" dirty="0"/>
          </a:p>
        </p:txBody>
      </p:sp>
      <p:sp>
        <p:nvSpPr>
          <p:cNvPr id="129028" name="Rectangle 4"/>
          <p:cNvSpPr>
            <a:spLocks noChangeArrowheads="1"/>
          </p:cNvSpPr>
          <p:nvPr/>
        </p:nvSpPr>
        <p:spPr bwMode="auto">
          <a:xfrm>
            <a:off x="465138" y="25828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ja-JP" altLang="en-US" dirty="0"/>
          </a:p>
        </p:txBody>
      </p:sp>
      <p:pic>
        <p:nvPicPr>
          <p:cNvPr id="129030" name="Picture 6" descr="リファクタリング：プログラムの体質改善テクニック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43504" y="2180711"/>
            <a:ext cx="3165471" cy="414388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DF9B8-09DF-48BB-A0F6-E454FE612040}" type="slidenum">
              <a:rPr lang="ja-JP" altLang="en-US"/>
              <a:pPr/>
              <a:t>137</a:t>
            </a:fld>
            <a:endParaRPr lang="ja-JP" altLang="en-US" dirty="0"/>
          </a:p>
        </p:txBody>
      </p:sp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274638"/>
            <a:ext cx="8715436" cy="1143000"/>
          </a:xfrm>
        </p:spPr>
        <p:txBody>
          <a:bodyPr/>
          <a:lstStyle/>
          <a:p>
            <a:r>
              <a:rPr lang="ja-JP" altLang="en-US" sz="4000" b="1" dirty="0"/>
              <a:t>リファクタリング (</a:t>
            </a:r>
            <a:r>
              <a:rPr lang="en-US" altLang="ja-JP" sz="4000" b="1" dirty="0"/>
              <a:t>Refactoring</a:t>
            </a:r>
            <a:r>
              <a:rPr lang="ja-JP" altLang="en-US" sz="4000" b="1" dirty="0"/>
              <a:t>) とは何</a:t>
            </a:r>
            <a:r>
              <a:rPr lang="ja-JP" altLang="en-US" sz="4000" b="1" dirty="0" smtClean="0"/>
              <a:t>か</a:t>
            </a:r>
            <a:r>
              <a:rPr lang="en-US" altLang="ja-JP" sz="4000" b="1" dirty="0" smtClean="0"/>
              <a:t>?</a:t>
            </a:r>
            <a:endParaRPr lang="ja-JP" altLang="en-US" sz="4000" b="1" dirty="0"/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ja-JP" altLang="en-US" sz="4400" dirty="0"/>
              <a:t>外部からみたときの振る舞いを保ちつつ、理解や修正が簡単になるように、ソフトウェアの内部構造を</a:t>
            </a:r>
            <a:r>
              <a:rPr lang="ja-JP" altLang="en-US" sz="4400" dirty="0" smtClean="0"/>
              <a:t>改善。</a:t>
            </a:r>
            <a:endParaRPr lang="ja-JP" altLang="en-US" sz="4400" dirty="0"/>
          </a:p>
          <a:p>
            <a:pPr algn="l">
              <a:buFont typeface="Arial" pitchFamily="34" charset="0"/>
              <a:buChar char="•"/>
            </a:pPr>
            <a:r>
              <a:rPr lang="ja-JP" altLang="en-US" sz="4400" dirty="0"/>
              <a:t>設計の</a:t>
            </a:r>
            <a:r>
              <a:rPr lang="ja-JP" altLang="en-US" sz="4400" dirty="0" smtClean="0"/>
              <a:t>繰り返し。</a:t>
            </a:r>
            <a:endParaRPr lang="en-US" altLang="ja-JP" sz="4400" dirty="0"/>
          </a:p>
        </p:txBody>
      </p:sp>
      <p:pic>
        <p:nvPicPr>
          <p:cNvPr id="9523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53200" y="4191000"/>
            <a:ext cx="163988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40444"/>
          </a:xfrm>
        </p:spPr>
        <p:txBody>
          <a:bodyPr/>
          <a:lstStyle/>
          <a:p>
            <a:r>
              <a:rPr kumimoji="1" lang="ja-JP" altLang="en-US" dirty="0" smtClean="0"/>
              <a:t>まとめ。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まとめ。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14282" y="1643050"/>
            <a:ext cx="8715436" cy="4643470"/>
          </a:xfrm>
        </p:spPr>
        <p:txBody>
          <a:bodyPr/>
          <a:lstStyle/>
          <a:p>
            <a:pPr marL="914400" indent="-914400" algn="l">
              <a:buFont typeface="+mj-lt"/>
              <a:buAutoNum type="arabicPeriod"/>
            </a:pPr>
            <a:r>
              <a:rPr lang="ja-JP" altLang="en-US" sz="3600" dirty="0" smtClean="0"/>
              <a:t>何故改めて語りたいか</a:t>
            </a:r>
            <a:r>
              <a:rPr lang="en-US" altLang="ja-JP" sz="3600" dirty="0" smtClean="0"/>
              <a:t>?</a:t>
            </a:r>
          </a:p>
          <a:p>
            <a:pPr marL="914400" indent="-914400" algn="l">
              <a:buFont typeface="+mj-lt"/>
              <a:buAutoNum type="arabicPeriod"/>
            </a:pPr>
            <a:r>
              <a:rPr lang="ja-JP" altLang="en-US" sz="3600" dirty="0" smtClean="0"/>
              <a:t>習得できない理由。</a:t>
            </a:r>
            <a:endParaRPr lang="en-US" altLang="ja-JP" sz="3600" dirty="0" smtClean="0"/>
          </a:p>
          <a:p>
            <a:pPr marL="914400" indent="-914400" algn="l">
              <a:buFont typeface="+mj-lt"/>
              <a:buAutoNum type="arabicPeriod"/>
            </a:pPr>
            <a:r>
              <a:rPr lang="ja-JP" altLang="en-US" sz="3600" dirty="0" smtClean="0"/>
              <a:t>考え方とコツ。</a:t>
            </a:r>
            <a:endParaRPr lang="en-US" altLang="ja-JP" sz="3600" dirty="0" smtClean="0"/>
          </a:p>
          <a:p>
            <a:pPr marL="914400" indent="-914400" algn="l">
              <a:buFont typeface="+mj-lt"/>
              <a:buAutoNum type="arabicPeriod"/>
            </a:pPr>
            <a:r>
              <a:rPr lang="ja-JP" altLang="en-US" sz="3600" dirty="0" smtClean="0"/>
              <a:t>仕組みから入るオブジェクト指向。</a:t>
            </a:r>
            <a:endParaRPr lang="en-US" altLang="ja-JP" sz="3600" dirty="0" smtClean="0"/>
          </a:p>
          <a:p>
            <a:pPr marL="914400" indent="-914400" algn="l">
              <a:buFont typeface="+mj-lt"/>
              <a:buAutoNum type="arabicPeriod"/>
            </a:pPr>
            <a:r>
              <a:rPr lang="ja-JP" altLang="en-US" sz="3600" dirty="0" smtClean="0"/>
              <a:t>概念から入るオブジェクト指向。</a:t>
            </a:r>
            <a:endParaRPr lang="en-US" altLang="ja-JP" sz="3600" dirty="0" smtClean="0"/>
          </a:p>
          <a:p>
            <a:pPr marL="914400" indent="-914400" algn="l">
              <a:buFont typeface="+mj-lt"/>
              <a:buAutoNum type="arabicPeriod"/>
            </a:pPr>
            <a:r>
              <a:rPr lang="ja-JP" altLang="en-US" sz="3600" dirty="0" smtClean="0"/>
              <a:t>参考になるもの。</a:t>
            </a:r>
            <a:endParaRPr kumimoji="1" lang="ja-JP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83320"/>
          </a:xfrm>
        </p:spPr>
        <p:txBody>
          <a:bodyPr/>
          <a:lstStyle/>
          <a:p>
            <a:r>
              <a:rPr lang="ja-JP" altLang="en-US" dirty="0" smtClean="0"/>
              <a:t>ここで、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突然ですが</a:t>
            </a:r>
            <a:r>
              <a:rPr lang="en-US" altLang="ja-JP" dirty="0" smtClean="0"/>
              <a:t>…</a:t>
            </a:r>
            <a:br>
              <a:rPr lang="en-US" altLang="ja-JP" dirty="0" smtClean="0"/>
            </a:br>
            <a:r>
              <a:rPr lang="en-US" altLang="ja-JP" sz="1600" dirty="0" smtClean="0"/>
              <a:t/>
            </a:r>
            <a:br>
              <a:rPr lang="en-US" altLang="ja-JP" sz="1600" dirty="0" smtClean="0"/>
            </a:br>
            <a:r>
              <a:rPr lang="ja-JP" altLang="en-US" sz="4000" dirty="0" smtClean="0">
                <a:solidFill>
                  <a:schemeClr val="accent2">
                    <a:lumMod val="50000"/>
                  </a:schemeClr>
                </a:solidFill>
              </a:rPr>
              <a:t>予告編</a:t>
            </a:r>
            <a:r>
              <a:rPr lang="ja-JP" altLang="en-US" sz="3600" dirty="0" smtClean="0"/>
              <a:t>を。</a:t>
            </a:r>
            <a:endParaRPr kumimoji="1" lang="ja-JP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40444"/>
          </a:xfrm>
        </p:spPr>
        <p:txBody>
          <a:bodyPr/>
          <a:lstStyle/>
          <a:p>
            <a:r>
              <a:rPr lang="en-US" altLang="ja-JP" sz="4400" dirty="0" smtClean="0"/>
              <a:t>『</a:t>
            </a:r>
            <a:r>
              <a:rPr lang="ja-JP" altLang="en-US" sz="4000" dirty="0" smtClean="0">
                <a:solidFill>
                  <a:schemeClr val="accent2">
                    <a:lumMod val="50000"/>
                  </a:schemeClr>
                </a:solidFill>
              </a:rPr>
              <a:t>今改めて語り合いたい。</a:t>
            </a:r>
            <a:r>
              <a:rPr lang="en-US" altLang="ja-JP" sz="40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ja-JP" sz="40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ja-JP" altLang="en-US" sz="3600" dirty="0" smtClean="0">
                <a:solidFill>
                  <a:schemeClr val="accent2">
                    <a:lumMod val="50000"/>
                  </a:schemeClr>
                </a:solidFill>
              </a:rPr>
              <a:t>オブジェクト指向プログラミングを</a:t>
            </a:r>
            <a:r>
              <a:rPr lang="en-US" altLang="ja-JP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ja-JP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ja-JP" altLang="en-US" dirty="0" smtClean="0">
                <a:solidFill>
                  <a:schemeClr val="accent2">
                    <a:lumMod val="50000"/>
                  </a:schemeClr>
                </a:solidFill>
              </a:rPr>
              <a:t>マスタするコツ</a:t>
            </a:r>
            <a:r>
              <a:rPr lang="en-US" altLang="ja-JP" sz="4800" dirty="0" smtClean="0"/>
              <a:t>』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/>
            </a:r>
            <a:br>
              <a:rPr lang="ja-JP" altLang="en-US" dirty="0" smtClean="0"/>
            </a:br>
            <a:r>
              <a:rPr lang="ja-JP" altLang="en-US" dirty="0" smtClean="0"/>
              <a:t> </a:t>
            </a:r>
            <a:r>
              <a:rPr lang="en-US" altLang="ja-JP" sz="4000" i="1" dirty="0" smtClean="0"/>
              <a:t>8/21(</a:t>
            </a:r>
            <a:r>
              <a:rPr lang="ja-JP" altLang="en-US" sz="4000" i="1" dirty="0" smtClean="0"/>
              <a:t>火</a:t>
            </a:r>
            <a:r>
              <a:rPr lang="en-US" altLang="ja-JP" sz="4000" i="1" dirty="0" smtClean="0"/>
              <a:t>) 15:25-16:40</a:t>
            </a:r>
            <a:br>
              <a:rPr lang="en-US" altLang="ja-JP" sz="4000" i="1" dirty="0" smtClean="0"/>
            </a:br>
            <a:r>
              <a:rPr lang="en-US" altLang="ja-JP" sz="4000" i="1" dirty="0" smtClean="0"/>
              <a:t> </a:t>
            </a:r>
            <a:r>
              <a:rPr lang="en-US" altLang="ja-JP" sz="2000" dirty="0" smtClean="0"/>
              <a:t>Tech</a:t>
            </a:r>
            <a:r>
              <a:rPr lang="ja-JP" altLang="en-US" sz="2000" dirty="0" smtClean="0"/>
              <a:t>・</a:t>
            </a:r>
            <a:r>
              <a:rPr lang="en-US" altLang="ja-JP" sz="2000" dirty="0" smtClean="0"/>
              <a:t>Ed 2007 in Yokohama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タイトル 1"/>
          <p:cNvSpPr>
            <a:spLocks noGrp="1"/>
          </p:cNvSpPr>
          <p:nvPr>
            <p:ph type="title"/>
          </p:nvPr>
        </p:nvSpPr>
        <p:spPr>
          <a:xfrm>
            <a:off x="214282" y="2786063"/>
            <a:ext cx="8715436" cy="1143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ja-JP" altLang="en-US" dirty="0" smtClean="0"/>
              <a:t>ありがとうございました</a:t>
            </a:r>
            <a:r>
              <a:rPr lang="ja-JP" altLang="en-US" sz="4400" dirty="0" smtClean="0"/>
              <a:t>。</a:t>
            </a:r>
            <a:endParaRPr lang="ja-JP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18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ja-JP" altLang="en-US" sz="13800" dirty="0" smtClean="0"/>
              <a:t>次回予告</a:t>
            </a:r>
            <a:r>
              <a:rPr lang="ja-JP" altLang="en-US" sz="8000" dirty="0" smtClean="0"/>
              <a:t>。</a:t>
            </a:r>
            <a:endParaRPr lang="ja-JP" altLang="en-US" sz="13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>
              <a:buFontTx/>
              <a:buNone/>
            </a:pPr>
            <a:r>
              <a:rPr lang="ja-JP" altLang="en-US" sz="3200" dirty="0" smtClean="0"/>
              <a:t>次回予告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85775" y="1643050"/>
            <a:ext cx="8229600" cy="4857783"/>
          </a:xfrm>
        </p:spPr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ja-JP" sz="9600" dirty="0" smtClean="0">
                <a:solidFill>
                  <a:schemeClr val="accent2">
                    <a:lumMod val="75000"/>
                  </a:schemeClr>
                </a:solidFill>
              </a:rPr>
              <a:t>EI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ja-JP" sz="8000" dirty="0" smtClean="0">
                <a:solidFill>
                  <a:schemeClr val="accent2">
                    <a:lumMod val="75000"/>
                  </a:schemeClr>
                </a:solidFill>
              </a:rPr>
              <a:t>(ERO Injection)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ja-JP" sz="7800" dirty="0" smtClean="0">
                <a:solidFill>
                  <a:schemeClr val="accent2">
                    <a:lumMod val="75000"/>
                  </a:schemeClr>
                </a:solidFill>
              </a:rPr>
              <a:t/>
            </a:r>
            <a:br>
              <a:rPr lang="en-US" altLang="ja-JP" sz="78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ja-JP" altLang="en-US" sz="7100" dirty="0" smtClean="0"/>
              <a:t>とは何か</a:t>
            </a:r>
            <a:r>
              <a:rPr lang="en-US" altLang="ja-JP" sz="7100" dirty="0" smtClean="0"/>
              <a:t>?</a:t>
            </a:r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>
              <a:buFontTx/>
              <a:buNone/>
            </a:pPr>
            <a:r>
              <a:rPr lang="ja-JP" altLang="en-US" sz="3200" dirty="0" smtClean="0"/>
              <a:t>次回予告</a:t>
            </a:r>
            <a:endParaRPr lang="en-US" altLang="ja-JP" sz="3200" dirty="0" smtClean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2143125"/>
            <a:ext cx="8401050" cy="4286250"/>
          </a:xfrm>
        </p:spPr>
        <p:txBody>
          <a:bodyPr rtlCol="0">
            <a:normAutofit/>
          </a:bodyPr>
          <a:lstStyle/>
          <a:p>
            <a:pPr lvl="1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ja-JP" sz="4400" dirty="0" smtClean="0"/>
              <a:t>ERO </a:t>
            </a:r>
            <a:r>
              <a:rPr lang="ja-JP" altLang="en-US" sz="3600" dirty="0" smtClean="0"/>
              <a:t>とは無縁だった</a:t>
            </a:r>
            <a:r>
              <a:rPr lang="en-US" altLang="ja-JP" sz="3600" dirty="0" smtClean="0"/>
              <a:t>IT</a:t>
            </a:r>
            <a:r>
              <a:rPr lang="ja-JP" altLang="en-US" sz="3600" dirty="0" smtClean="0"/>
              <a:t>業界に</a:t>
            </a: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r>
              <a:rPr lang="ja-JP" altLang="en-US" sz="3600" dirty="0" smtClean="0"/>
              <a:t>今も注入されつつある</a:t>
            </a: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r>
              <a:rPr lang="en-US" altLang="ja-JP" sz="4400" dirty="0" smtClean="0"/>
              <a:t/>
            </a:r>
            <a:br>
              <a:rPr lang="en-US" altLang="ja-JP" sz="4400" dirty="0" smtClean="0"/>
            </a:br>
            <a:r>
              <a:rPr lang="ja-JP" altLang="en-US" sz="5400" dirty="0" smtClean="0">
                <a:solidFill>
                  <a:schemeClr val="accent2">
                    <a:lumMod val="75000"/>
                  </a:schemeClr>
                </a:solidFill>
              </a:rPr>
              <a:t>六つ目の価値 </a:t>
            </a:r>
            <a:r>
              <a:rPr lang="ja-JP" altLang="en-US" sz="8000" dirty="0" smtClean="0">
                <a:solidFill>
                  <a:schemeClr val="accent2">
                    <a:lumMod val="75000"/>
                  </a:schemeClr>
                </a:solidFill>
              </a:rPr>
              <a:t>“</a:t>
            </a:r>
            <a:r>
              <a:rPr lang="en-US" altLang="ja-JP" sz="8000" dirty="0" smtClean="0">
                <a:solidFill>
                  <a:schemeClr val="accent2">
                    <a:lumMod val="75000"/>
                  </a:schemeClr>
                </a:solidFill>
              </a:rPr>
              <a:t>ERO</a:t>
            </a:r>
            <a:r>
              <a:rPr lang="ja-JP" altLang="en-US" sz="8000" dirty="0" smtClean="0">
                <a:solidFill>
                  <a:schemeClr val="accent2">
                    <a:lumMod val="75000"/>
                  </a:schemeClr>
                </a:solidFill>
              </a:rPr>
              <a:t>”</a:t>
            </a:r>
            <a:endParaRPr lang="en-US" altLang="ja-JP" sz="7200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ja-JP" altLang="en-US" dirty="0" smtClean="0"/>
              <a:t>その正体とは</a:t>
            </a:r>
            <a:r>
              <a:rPr lang="en-US" altLang="ja-JP" sz="5400" dirty="0" smtClean="0"/>
              <a:t>!!?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857356" y="3786190"/>
            <a:ext cx="3000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i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The s</a:t>
            </a:r>
            <a:r>
              <a:rPr kumimoji="1" lang="en-US" altLang="ja-JP" sz="2400" i="1" dirty="0" smtClean="0">
                <a:solidFill>
                  <a:schemeClr val="accent2">
                    <a:lumMod val="75000"/>
                  </a:schemeClr>
                </a:solidFill>
                <a:latin typeface="+mj-lt"/>
              </a:rPr>
              <a:t>ixth value</a:t>
            </a:r>
            <a:endParaRPr kumimoji="1" lang="ja-JP" altLang="en-US" sz="2400" i="1" dirty="0">
              <a:solidFill>
                <a:schemeClr val="accent2">
                  <a:lumMod val="75000"/>
                </a:schemeClr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>
              <a:buFontTx/>
              <a:buNone/>
            </a:pPr>
            <a:r>
              <a:rPr lang="ja-JP" altLang="en-US" sz="3200" dirty="0" smtClean="0"/>
              <a:t>次回予告</a:t>
            </a:r>
            <a:endParaRPr lang="en-US" altLang="ja-JP" sz="3200" dirty="0" smtClean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14282" y="2571750"/>
            <a:ext cx="8615393" cy="2643188"/>
          </a:xfrm>
        </p:spPr>
        <p:txBody>
          <a:bodyPr rtlCol="0">
            <a:normAutofit/>
          </a:bodyPr>
          <a:lstStyle/>
          <a:p>
            <a:pPr lvl="1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ja-JP" dirty="0" smtClean="0"/>
              <a:t>IT</a:t>
            </a:r>
            <a:r>
              <a:rPr lang="ja-JP" altLang="en-US" dirty="0" smtClean="0"/>
              <a:t>業界に暗躍する</a:t>
            </a:r>
            <a:r>
              <a:rPr lang="ja-JP" altLang="en-US" sz="5400" dirty="0" smtClean="0">
                <a:solidFill>
                  <a:schemeClr val="accent2">
                    <a:lumMod val="75000"/>
                  </a:schemeClr>
                </a:solidFill>
              </a:rPr>
              <a:t>注入者達</a:t>
            </a:r>
            <a:endParaRPr lang="en-US" altLang="ja-JP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lvl="1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ja-JP" sz="4000" dirty="0" smtClean="0"/>
              <a:t>―</a:t>
            </a:r>
            <a:r>
              <a:rPr lang="ja-JP" altLang="en-US" dirty="0" smtClean="0">
                <a:solidFill>
                  <a:schemeClr val="accent2">
                    <a:lumMod val="75000"/>
                  </a:schemeClr>
                </a:solidFill>
              </a:rPr>
              <a:t>黒幕</a:t>
            </a:r>
            <a:r>
              <a:rPr lang="ja-JP" altLang="en-US" sz="4000" dirty="0" smtClean="0"/>
              <a:t>は果たして誰なのか</a:t>
            </a:r>
            <a:r>
              <a:rPr lang="en-US" altLang="ja-JP" sz="4000" dirty="0" smtClean="0"/>
              <a:t>? ―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ja-JP" dirty="0" smtClean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5643563" y="2071688"/>
            <a:ext cx="2297112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ja-JP" altLang="en-US" sz="2800" b="1" dirty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</a:rPr>
              <a:t>インジェクター</a:t>
            </a:r>
          </a:p>
        </p:txBody>
      </p:sp>
      <p:pic>
        <p:nvPicPr>
          <p:cNvPr id="788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8992" y="4857760"/>
            <a:ext cx="2358148" cy="17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>
              <a:buFontTx/>
              <a:buNone/>
            </a:pPr>
            <a:r>
              <a:rPr lang="ja-JP" altLang="en-US" sz="3600" dirty="0" smtClean="0"/>
              <a:t>次回予告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47688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z="4300" dirty="0" smtClean="0"/>
              <a:t>そして、</a:t>
            </a:r>
            <a:r>
              <a:rPr lang="en-US" altLang="ja-JP" sz="6300" dirty="0" smtClean="0">
                <a:solidFill>
                  <a:schemeClr val="accent2">
                    <a:lumMod val="75000"/>
                  </a:schemeClr>
                </a:solidFill>
              </a:rPr>
              <a:t>EI</a:t>
            </a:r>
            <a:r>
              <a:rPr lang="ja-JP" altLang="en-US" sz="6300" dirty="0" smtClean="0"/>
              <a:t> </a:t>
            </a:r>
            <a:r>
              <a:rPr lang="ja-JP" altLang="en-US" sz="4400" dirty="0" smtClean="0"/>
              <a:t>から業界を守る</a:t>
            </a:r>
            <a:endParaRPr lang="en-US" altLang="ja-JP" sz="4400" dirty="0" smtClean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ja-JP" sz="11500" dirty="0" smtClean="0">
                <a:solidFill>
                  <a:schemeClr val="accent2">
                    <a:lumMod val="75000"/>
                  </a:schemeClr>
                </a:solidFill>
              </a:rPr>
              <a:t>POP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ja-JP" altLang="en-US" sz="8000" dirty="0" smtClean="0"/>
              <a:t>の正体とは</a:t>
            </a:r>
            <a:r>
              <a:rPr lang="en-US" altLang="ja-JP" sz="8000" dirty="0" smtClean="0"/>
              <a:t>!?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お知らせ。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3200" dirty="0" smtClean="0"/>
              <a:t>この資料をご希望される方は、直接またはメール </a:t>
            </a:r>
            <a:r>
              <a:rPr lang="en-US" altLang="ja-JP" sz="3200" i="1" dirty="0" smtClean="0"/>
              <a:t>(</a:t>
            </a:r>
            <a:r>
              <a:rPr lang="en-US" altLang="ja-JP" sz="3600" b="1" i="1" dirty="0" smtClean="0">
                <a:hlinkClick r:id="rId2"/>
              </a:rPr>
              <a:t>fujiwo@gmail.com</a:t>
            </a:r>
            <a:r>
              <a:rPr lang="en-US" altLang="ja-JP" sz="3600" i="1" dirty="0" smtClean="0"/>
              <a:t>)</a:t>
            </a:r>
            <a:r>
              <a:rPr lang="ja-JP" altLang="en-US" sz="3600" i="1" dirty="0" smtClean="0"/>
              <a:t> </a:t>
            </a:r>
            <a:r>
              <a:rPr lang="ja-JP" altLang="en-US" sz="3200" dirty="0" smtClean="0"/>
              <a:t>で、</a:t>
            </a:r>
            <a:endParaRPr lang="en-US" altLang="ja-JP" sz="3200" dirty="0" smtClean="0"/>
          </a:p>
          <a:p>
            <a:pPr>
              <a:buFont typeface="Arial" pitchFamily="34" charset="0"/>
              <a:buChar char="•"/>
            </a:pPr>
            <a:endParaRPr lang="en-US" altLang="ja-JP" sz="2000" dirty="0" smtClean="0"/>
          </a:p>
          <a:p>
            <a:pPr>
              <a:buFont typeface="Arial" pitchFamily="34" charset="0"/>
              <a:buChar char="•"/>
            </a:pPr>
            <a:r>
              <a:rPr lang="ja-JP" altLang="en-US" sz="2800" dirty="0" smtClean="0"/>
              <a:t>送り先のメール アドレス</a:t>
            </a:r>
            <a:endParaRPr lang="en-US" altLang="ja-JP" sz="2800" dirty="0" smtClean="0"/>
          </a:p>
          <a:p>
            <a:pPr>
              <a:buFont typeface="Arial" pitchFamily="34" charset="0"/>
              <a:buChar char="•"/>
            </a:pPr>
            <a:r>
              <a:rPr lang="en-US" altLang="ja-JP" sz="2800" dirty="0" smtClean="0"/>
              <a:t>PPTX</a:t>
            </a:r>
            <a:r>
              <a:rPr lang="ja-JP" altLang="en-US" sz="2800" dirty="0" smtClean="0"/>
              <a:t>形式 </a:t>
            </a:r>
            <a:r>
              <a:rPr lang="en-US" altLang="ja-JP" sz="2800" dirty="0" smtClean="0"/>
              <a:t>(PowerPoint2007</a:t>
            </a:r>
            <a:r>
              <a:rPr lang="ja-JP" altLang="en-US" sz="2800" dirty="0" smtClean="0"/>
              <a:t>形式</a:t>
            </a:r>
            <a:r>
              <a:rPr lang="en-US" altLang="ja-JP" sz="2800" dirty="0" smtClean="0"/>
              <a:t>)</a:t>
            </a:r>
            <a:r>
              <a:rPr lang="ja-JP" altLang="en-US" sz="2800" dirty="0" smtClean="0"/>
              <a:t> でなく、</a:t>
            </a:r>
            <a:r>
              <a:rPr lang="en-US" altLang="ja-JP" sz="2800" dirty="0" smtClean="0"/>
              <a:t>PPT</a:t>
            </a:r>
            <a:r>
              <a:rPr lang="ja-JP" altLang="en-US" sz="2800" dirty="0" smtClean="0"/>
              <a:t>形式をご希望の場合はその旨</a:t>
            </a:r>
            <a:endParaRPr lang="en-US" altLang="ja-JP" sz="2800" dirty="0" smtClean="0"/>
          </a:p>
          <a:p>
            <a:pPr>
              <a:buFont typeface="Arial" pitchFamily="34" charset="0"/>
              <a:buChar char="•"/>
            </a:pPr>
            <a:endParaRPr lang="en-US" altLang="ja-JP" sz="2000" dirty="0" smtClean="0"/>
          </a:p>
          <a:p>
            <a:r>
              <a:rPr lang="ja-JP" altLang="en-US" sz="3200" dirty="0" smtClean="0"/>
              <a:t>を添え、ご請求ください。お送りします。</a:t>
            </a:r>
            <a:endParaRPr kumimoji="1" lang="ja-JP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>
              <a:buFontTx/>
              <a:buNone/>
            </a:pPr>
            <a:r>
              <a:rPr lang="ja-JP" altLang="en-US" sz="3600" dirty="0" smtClean="0"/>
              <a:t>次回予告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476885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ja-JP" sz="11500" dirty="0" smtClean="0">
                <a:solidFill>
                  <a:schemeClr val="accent2">
                    <a:lumMod val="75000"/>
                  </a:schemeClr>
                </a:solidFill>
              </a:rPr>
              <a:t>POP</a:t>
            </a:r>
            <a:endParaRPr lang="en-US" altLang="ja-JP" sz="8000" dirty="0" smtClean="0"/>
          </a:p>
          <a:p>
            <a:pPr lvl="1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ja-JP" dirty="0" smtClean="0"/>
              <a:t>―Platonic Oriented Programming</a:t>
            </a: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r>
              <a:rPr lang="en-US" altLang="ja-JP" sz="3200" dirty="0" smtClean="0"/>
              <a:t>(</a:t>
            </a:r>
            <a:r>
              <a:rPr lang="ja-JP" altLang="en-US" sz="3200" dirty="0" smtClean="0"/>
              <a:t>プラトニック指向プログラミング</a:t>
            </a:r>
            <a:r>
              <a:rPr lang="en-US" altLang="ja-JP" sz="3200" dirty="0" smtClean="0"/>
              <a:t>)―</a:t>
            </a:r>
            <a:endParaRPr lang="en-US" altLang="ja-JP" sz="3600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>
              <a:buFontTx/>
              <a:buNone/>
            </a:pPr>
            <a:r>
              <a:rPr lang="ja-JP" altLang="en-US" sz="3600" dirty="0" smtClean="0"/>
              <a:t>次回予告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42844" y="1857375"/>
            <a:ext cx="8715406" cy="4268788"/>
          </a:xfrm>
        </p:spPr>
        <p:txBody>
          <a:bodyPr rtlCol="0">
            <a:normAutofit/>
          </a:bodyPr>
          <a:lstStyle/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ja-JP" sz="8000" dirty="0" smtClean="0">
                <a:solidFill>
                  <a:schemeClr val="accent2">
                    <a:lumMod val="75000"/>
                  </a:schemeClr>
                </a:solidFill>
              </a:rPr>
              <a:t>LOW COUPLING</a:t>
            </a:r>
            <a:br>
              <a:rPr lang="en-US" altLang="ja-JP" sz="8000" dirty="0" smtClean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altLang="ja-JP" sz="6600" dirty="0" smtClean="0"/>
              <a:t>(</a:t>
            </a:r>
            <a:r>
              <a:rPr lang="ja-JP" altLang="en-US" sz="6600" dirty="0" smtClean="0"/>
              <a:t>疎結合</a:t>
            </a:r>
            <a:r>
              <a:rPr lang="en-US" altLang="ja-JP" sz="6600" dirty="0" smtClean="0"/>
              <a:t>)</a:t>
            </a:r>
            <a:r>
              <a:rPr lang="ja-JP" altLang="en-US" sz="6600" dirty="0" smtClean="0"/>
              <a:t> の極致。</a:t>
            </a:r>
            <a:endParaRPr lang="en-US" altLang="ja-JP" sz="6600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n-US" altLang="ja-JP" sz="6600" dirty="0" smtClean="0"/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ja-JP" sz="2800" dirty="0" smtClean="0"/>
              <a:t>―</a:t>
            </a:r>
            <a:r>
              <a:rPr lang="ja-JP" altLang="en-US" sz="2800" dirty="0" smtClean="0"/>
              <a:t>カップルになっても良いが結合は許さん</a:t>
            </a:r>
            <a:r>
              <a:rPr lang="en-US" altLang="ja-JP" sz="2800" dirty="0" smtClean="0"/>
              <a:t>!!!―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>
              <a:buFontTx/>
              <a:buNone/>
            </a:pPr>
            <a:r>
              <a:rPr lang="ja-JP" altLang="en-US" sz="3600" dirty="0" smtClean="0"/>
              <a:t>次回予告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714500"/>
            <a:ext cx="8229600" cy="4572000"/>
          </a:xfrm>
        </p:spPr>
        <p:txBody>
          <a:bodyPr rtlCol="0">
            <a:noAutofit/>
          </a:bodyPr>
          <a:lstStyle/>
          <a:p>
            <a:pPr lvl="1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ja-JP" altLang="en-US" sz="3600" dirty="0" smtClean="0"/>
              <a:t>深い関係になるのはダメだが、</a:t>
            </a:r>
            <a:endParaRPr lang="en-US" altLang="ja-JP" sz="3600" dirty="0" smtClean="0"/>
          </a:p>
          <a:p>
            <a:pPr lvl="1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ja-JP" altLang="en-US" sz="6000" dirty="0" smtClean="0">
                <a:solidFill>
                  <a:schemeClr val="accent2">
                    <a:lumMod val="75000"/>
                  </a:schemeClr>
                </a:solidFill>
              </a:rPr>
              <a:t>精神的</a:t>
            </a:r>
            <a:r>
              <a:rPr lang="ja-JP" altLang="en-US" sz="5400" dirty="0" smtClean="0"/>
              <a:t>なつながりは </a:t>
            </a:r>
            <a:endParaRPr lang="en-US" altLang="ja-JP" sz="5400" dirty="0" smtClean="0"/>
          </a:p>
          <a:p>
            <a:pPr lvl="1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ja-JP" sz="7200" dirty="0" smtClean="0"/>
              <a:t>No Problem!</a:t>
            </a:r>
            <a:endParaRPr lang="en-US" altLang="ja-JP" sz="6000" dirty="0" smtClean="0"/>
          </a:p>
          <a:p>
            <a:pPr lvl="1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ja-JP" altLang="en-US" sz="54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ja-JP" sz="5400" dirty="0" smtClean="0"/>
              <a:t>(</a:t>
            </a:r>
            <a:r>
              <a:rPr lang="ja-JP" altLang="en-US" sz="5400" dirty="0" smtClean="0"/>
              <a:t>疎結合</a:t>
            </a:r>
            <a:r>
              <a:rPr lang="en-US" altLang="ja-JP" sz="5400" dirty="0" smtClean="0"/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 eaLnBrk="1" hangingPunct="1">
              <a:buFontTx/>
              <a:buNone/>
            </a:pPr>
            <a:r>
              <a:rPr lang="ja-JP" altLang="en-US" sz="3600" dirty="0" smtClean="0"/>
              <a:t>次回予告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85750" y="2071688"/>
            <a:ext cx="8401050" cy="4054475"/>
          </a:xfrm>
        </p:spPr>
        <p:txBody>
          <a:bodyPr rtlCol="0">
            <a:normAutofit lnSpcReduction="10000"/>
          </a:bodyPr>
          <a:lstStyle/>
          <a:p>
            <a:pPr lvl="1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altLang="ja-JP" sz="6000" dirty="0" smtClean="0">
                <a:solidFill>
                  <a:schemeClr val="accent2">
                    <a:lumMod val="75000"/>
                  </a:schemeClr>
                </a:solidFill>
              </a:rPr>
              <a:t>“Don't talk to stranger.”</a:t>
            </a:r>
          </a:p>
          <a:p>
            <a:pPr lvl="1"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ja-JP" altLang="en-US" sz="6000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z="4000" dirty="0" smtClean="0"/>
              <a:t>紹介もされてないのに声をかけるなんて失礼。</a:t>
            </a:r>
            <a:endParaRPr lang="en-US" altLang="ja-JP" dirty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18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ja-JP" sz="13800" dirty="0" smtClean="0"/>
              <a:t>Coming Soon.</a:t>
            </a:r>
            <a:endParaRPr lang="ja-JP" altLang="en-US" sz="13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18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ja-JP" altLang="en-US" sz="3200" dirty="0" smtClean="0"/>
              <a:t>というのは嘘で</a:t>
            </a:r>
            <a:r>
              <a:rPr lang="en-US" altLang="ja-JP" sz="3200" dirty="0" smtClean="0"/>
              <a:t>…</a:t>
            </a:r>
            <a:br>
              <a:rPr lang="en-US" altLang="ja-JP" sz="3200" dirty="0" smtClean="0"/>
            </a:br>
            <a:r>
              <a:rPr lang="en-US" altLang="ja-JP" sz="3200" dirty="0" smtClean="0"/>
              <a:t/>
            </a:r>
            <a:br>
              <a:rPr lang="en-US" altLang="ja-JP" sz="3200" dirty="0" smtClean="0"/>
            </a:br>
            <a:r>
              <a:rPr lang="ja-JP" altLang="en-US" sz="6600" dirty="0" smtClean="0"/>
              <a:t>ほんとの</a:t>
            </a:r>
            <a:r>
              <a:rPr lang="en-US" altLang="ja-JP" sz="6600" dirty="0" smtClean="0"/>
              <a:t/>
            </a:r>
            <a:br>
              <a:rPr lang="en-US" altLang="ja-JP" sz="6600" dirty="0" smtClean="0"/>
            </a:br>
            <a:r>
              <a:rPr lang="ja-JP" altLang="en-US" sz="13800" dirty="0" smtClean="0"/>
              <a:t>予告編</a:t>
            </a:r>
            <a:r>
              <a:rPr lang="ja-JP" altLang="en-US" sz="8800" dirty="0" smtClean="0"/>
              <a:t>。</a:t>
            </a:r>
            <a:endParaRPr lang="ja-JP" altLang="en-US" sz="13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40444"/>
          </a:xfrm>
        </p:spPr>
        <p:txBody>
          <a:bodyPr/>
          <a:lstStyle/>
          <a:p>
            <a:r>
              <a:rPr lang="en-US" altLang="ja-JP" sz="4800" dirty="0" smtClean="0"/>
              <a:t>2007</a:t>
            </a:r>
            <a:r>
              <a:rPr lang="ja-JP" altLang="en-US" sz="4800" dirty="0" smtClean="0"/>
              <a:t>年</a:t>
            </a:r>
            <a:r>
              <a:rPr lang="en-US" altLang="ja-JP" sz="4800" dirty="0" smtClean="0"/>
              <a:t/>
            </a:r>
            <a:br>
              <a:rPr lang="en-US" altLang="ja-JP" sz="4800" dirty="0" smtClean="0"/>
            </a:br>
            <a:r>
              <a:rPr lang="en-US" altLang="ja-JP" sz="4800" dirty="0" smtClean="0"/>
              <a:t>8</a:t>
            </a:r>
            <a:r>
              <a:rPr lang="ja-JP" altLang="en-US" sz="4800" dirty="0" smtClean="0"/>
              <a:t>月</a:t>
            </a:r>
            <a:r>
              <a:rPr lang="en-US" altLang="ja-JP" sz="4800" dirty="0" smtClean="0"/>
              <a:t>21</a:t>
            </a:r>
            <a:r>
              <a:rPr lang="ja-JP" altLang="en-US" sz="4800" dirty="0" smtClean="0"/>
              <a:t>日</a:t>
            </a:r>
            <a:r>
              <a:rPr lang="en-US" altLang="ja-JP" sz="4800" dirty="0" smtClean="0"/>
              <a:t>(</a:t>
            </a:r>
            <a:r>
              <a:rPr lang="ja-JP" altLang="en-US" sz="4800" dirty="0" smtClean="0"/>
              <a:t>火</a:t>
            </a:r>
            <a:r>
              <a:rPr lang="en-US" altLang="ja-JP" sz="4800" dirty="0" smtClean="0"/>
              <a:t>)</a:t>
            </a:r>
            <a:br>
              <a:rPr lang="en-US" altLang="ja-JP" sz="4800" dirty="0" smtClean="0"/>
            </a:br>
            <a:r>
              <a:rPr lang="en-US" altLang="ja-JP" sz="4800" i="1" dirty="0" smtClean="0"/>
              <a:t>15:25-16:40</a:t>
            </a:r>
            <a:r>
              <a:rPr lang="ja-JP" altLang="en-US" sz="4800" i="1" dirty="0" smtClean="0"/>
              <a:t>。</a:t>
            </a:r>
            <a:endParaRPr kumimoji="1" lang="ja-JP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54758"/>
          </a:xfrm>
        </p:spPr>
        <p:txBody>
          <a:bodyPr/>
          <a:lstStyle/>
          <a:p>
            <a:r>
              <a:rPr lang="ja-JP" altLang="en-US" sz="7200" dirty="0" smtClean="0"/>
              <a:t>パシフィコ横浜。</a:t>
            </a:r>
            <a:endParaRPr kumimoji="1" lang="ja-JP" alt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7158" y="500042"/>
            <a:ext cx="8229600" cy="5786478"/>
          </a:xfrm>
        </p:spPr>
        <p:txBody>
          <a:bodyPr/>
          <a:lstStyle/>
          <a:p>
            <a:r>
              <a:rPr lang="en-US" altLang="ja-JP" sz="6000" dirty="0" smtClean="0"/>
              <a:t>at</a:t>
            </a:r>
            <a:r>
              <a:rPr lang="en-US" altLang="ja-JP" sz="72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ja-JP" sz="72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ja-JP" sz="7200" dirty="0" smtClean="0">
                <a:solidFill>
                  <a:schemeClr val="accent2">
                    <a:lumMod val="50000"/>
                  </a:schemeClr>
                </a:solidFill>
              </a:rPr>
              <a:t>Tech</a:t>
            </a:r>
            <a:r>
              <a:rPr lang="ja-JP" altLang="en-US" sz="7200" dirty="0" smtClean="0">
                <a:solidFill>
                  <a:schemeClr val="accent2">
                    <a:lumMod val="50000"/>
                  </a:schemeClr>
                </a:solidFill>
              </a:rPr>
              <a:t>・</a:t>
            </a:r>
            <a:r>
              <a:rPr lang="en-US" altLang="ja-JP" sz="7200" dirty="0" smtClean="0">
                <a:solidFill>
                  <a:schemeClr val="accent2">
                    <a:lumMod val="50000"/>
                  </a:schemeClr>
                </a:solidFill>
              </a:rPr>
              <a:t>Ed</a:t>
            </a:r>
            <a:r>
              <a:rPr lang="ja-JP" altLang="en-US" sz="72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ja-JP" sz="6000" dirty="0" smtClean="0"/>
              <a:t>2007</a:t>
            </a:r>
            <a:br>
              <a:rPr lang="en-US" altLang="ja-JP" sz="6000" dirty="0" smtClean="0"/>
            </a:br>
            <a:r>
              <a:rPr lang="en-US" altLang="ja-JP" sz="6000" dirty="0" smtClean="0"/>
              <a:t>in Yokohama</a:t>
            </a:r>
            <a:endParaRPr kumimoji="1" lang="ja-JP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83254"/>
          </a:xfrm>
        </p:spPr>
        <p:txBody>
          <a:bodyPr/>
          <a:lstStyle/>
          <a:p>
            <a:r>
              <a:rPr lang="en-US" altLang="ja-JP" sz="16600" dirty="0" smtClean="0">
                <a:solidFill>
                  <a:schemeClr val="accent2">
                    <a:lumMod val="50000"/>
                  </a:schemeClr>
                </a:solidFill>
              </a:rPr>
              <a:t>BoF</a:t>
            </a:r>
            <a:r>
              <a:rPr lang="en-US" altLang="ja-JP" sz="8000" dirty="0" smtClean="0"/>
              <a:t/>
            </a:r>
            <a:br>
              <a:rPr lang="en-US" altLang="ja-JP" sz="8000" dirty="0" smtClean="0"/>
            </a:br>
            <a:r>
              <a:rPr lang="en-US" altLang="ja-JP" sz="4400" dirty="0" smtClean="0"/>
              <a:t>(Birds of a Feather in Yokohama)</a:t>
            </a:r>
            <a:endParaRPr kumimoji="1" lang="ja-JP" altLang="en-US" sz="8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1882"/>
          </a:xfrm>
        </p:spPr>
        <p:txBody>
          <a:bodyPr/>
          <a:lstStyle/>
          <a:p>
            <a:r>
              <a:rPr kumimoji="1" lang="ja-JP" altLang="en-US" dirty="0" smtClean="0"/>
              <a:t>自己紹介。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40444"/>
          </a:xfrm>
        </p:spPr>
        <p:txBody>
          <a:bodyPr/>
          <a:lstStyle/>
          <a:p>
            <a:r>
              <a:rPr lang="en-US" altLang="ja-JP" sz="4400" dirty="0" smtClean="0"/>
              <a:t>『</a:t>
            </a:r>
            <a:r>
              <a:rPr lang="ja-JP" altLang="en-US" sz="4000" dirty="0" smtClean="0">
                <a:solidFill>
                  <a:schemeClr val="accent2">
                    <a:lumMod val="50000"/>
                  </a:schemeClr>
                </a:solidFill>
              </a:rPr>
              <a:t>今改めて語り合いたい。</a:t>
            </a:r>
            <a:r>
              <a:rPr lang="en-US" altLang="ja-JP" sz="40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ja-JP" sz="40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ja-JP" altLang="en-US" sz="3600" dirty="0" smtClean="0">
                <a:solidFill>
                  <a:schemeClr val="accent2">
                    <a:lumMod val="50000"/>
                  </a:schemeClr>
                </a:solidFill>
              </a:rPr>
              <a:t>オブジェクト指向プログラミングを</a:t>
            </a:r>
            <a:r>
              <a:rPr lang="en-US" altLang="ja-JP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ja-JP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ja-JP" altLang="en-US" dirty="0" smtClean="0">
                <a:solidFill>
                  <a:schemeClr val="accent2">
                    <a:lumMod val="50000"/>
                  </a:schemeClr>
                </a:solidFill>
              </a:rPr>
              <a:t>マスタするコツ</a:t>
            </a:r>
            <a:r>
              <a:rPr lang="en-US" altLang="ja-JP" sz="4800" dirty="0" smtClean="0"/>
              <a:t>』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/>
            </a:r>
            <a:br>
              <a:rPr lang="ja-JP" altLang="en-US" dirty="0" smtClean="0"/>
            </a:br>
            <a:r>
              <a:rPr lang="ja-JP" altLang="en-US" dirty="0" smtClean="0"/>
              <a:t> </a:t>
            </a:r>
            <a:r>
              <a:rPr lang="en-US" altLang="ja-JP" sz="4000" i="1" dirty="0" smtClean="0"/>
              <a:t>8/21(</a:t>
            </a:r>
            <a:r>
              <a:rPr lang="ja-JP" altLang="en-US" sz="4000" i="1" dirty="0" smtClean="0"/>
              <a:t>火</a:t>
            </a:r>
            <a:r>
              <a:rPr lang="en-US" altLang="ja-JP" sz="4000" i="1" dirty="0" smtClean="0"/>
              <a:t>) 15:25-16:40</a:t>
            </a:r>
            <a:br>
              <a:rPr lang="en-US" altLang="ja-JP" sz="4000" i="1" dirty="0" smtClean="0"/>
            </a:br>
            <a:r>
              <a:rPr lang="en-US" altLang="ja-JP" sz="4000" i="1" dirty="0" smtClean="0"/>
              <a:t> </a:t>
            </a:r>
            <a:r>
              <a:rPr lang="en-US" altLang="ja-JP" sz="2000" dirty="0" smtClean="0"/>
              <a:t>Tech</a:t>
            </a:r>
            <a:r>
              <a:rPr lang="ja-JP" altLang="en-US" sz="2000" dirty="0" smtClean="0"/>
              <a:t>・</a:t>
            </a:r>
            <a:r>
              <a:rPr lang="en-US" altLang="ja-JP" sz="2000" dirty="0" smtClean="0"/>
              <a:t>Ed 2007 in Yokohama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18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ja-JP" sz="13800" dirty="0" smtClean="0"/>
              <a:t>Coming Soon.</a:t>
            </a:r>
            <a:endParaRPr lang="ja-JP" altLang="en-US" sz="13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C:\Users\localnaka\Desktop\wankuma-logo20.bmp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46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357188" y="357166"/>
            <a:ext cx="8286750" cy="414339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ja-JP" sz="8000" dirty="0" smtClean="0">
                <a:solidFill>
                  <a:srgbClr val="C00000"/>
                </a:solidFill>
              </a:rPr>
              <a:t>F</a:t>
            </a:r>
            <a:r>
              <a:rPr lang="ja-JP" altLang="en-US" sz="8000" dirty="0" smtClean="0"/>
              <a:t>流</a:t>
            </a:r>
            <a:r>
              <a:rPr lang="en-US" altLang="ja-JP" sz="80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ja-JP" sz="80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ja-JP" sz="8000" dirty="0" smtClean="0">
                <a:solidFill>
                  <a:schemeClr val="accent2">
                    <a:lumMod val="50000"/>
                  </a:schemeClr>
                </a:solidFill>
              </a:rPr>
              <a:t>『</a:t>
            </a:r>
            <a:r>
              <a:rPr lang="ja-JP" altLang="en-US" sz="6000" dirty="0" smtClean="0">
                <a:solidFill>
                  <a:schemeClr val="accent2">
                    <a:lumMod val="50000"/>
                  </a:schemeClr>
                </a:solidFill>
              </a:rPr>
              <a:t>オブジェクト指向</a:t>
            </a:r>
            <a:r>
              <a:rPr lang="ja-JP" altLang="en-US" sz="4800" dirty="0" smtClean="0">
                <a:solidFill>
                  <a:schemeClr val="accent2">
                    <a:lumMod val="50000"/>
                  </a:schemeClr>
                </a:solidFill>
              </a:rPr>
              <a:t>の考え方の</a:t>
            </a:r>
            <a:r>
              <a:rPr lang="ja-JP" altLang="en-US" sz="6000" dirty="0" smtClean="0">
                <a:solidFill>
                  <a:schemeClr val="accent2">
                    <a:lumMod val="50000"/>
                  </a:schemeClr>
                </a:solidFill>
              </a:rPr>
              <a:t>基礎</a:t>
            </a:r>
            <a:r>
              <a:rPr lang="ja-JP" altLang="en-US" sz="4800" dirty="0" smtClean="0">
                <a:solidFill>
                  <a:schemeClr val="accent2">
                    <a:lumMod val="50000"/>
                  </a:schemeClr>
                </a:solidFill>
              </a:rPr>
              <a:t>の</a:t>
            </a:r>
            <a:r>
              <a:rPr lang="ja-JP" altLang="en-US" sz="6000" dirty="0" smtClean="0">
                <a:solidFill>
                  <a:schemeClr val="accent2">
                    <a:lumMod val="50000"/>
                  </a:schemeClr>
                </a:solidFill>
              </a:rPr>
              <a:t>基礎</a:t>
            </a:r>
            <a:r>
              <a:rPr lang="en-US" altLang="ja-JP" sz="6000" dirty="0" smtClean="0">
                <a:solidFill>
                  <a:schemeClr val="accent2">
                    <a:lumMod val="50000"/>
                  </a:schemeClr>
                </a:solidFill>
              </a:rPr>
              <a:t>』</a:t>
            </a:r>
            <a:r>
              <a:rPr lang="en-US" altLang="ja-JP" sz="6000" dirty="0" smtClean="0"/>
              <a:t/>
            </a:r>
            <a:br>
              <a:rPr lang="en-US" altLang="ja-JP" sz="6000" dirty="0" smtClean="0"/>
            </a:br>
            <a:r>
              <a:rPr lang="ja-JP" altLang="en-US" sz="4400" dirty="0" smtClean="0"/>
              <a:t>～ソフトウェア開発</a:t>
            </a:r>
            <a:r>
              <a:rPr lang="ja-JP" altLang="en-US" sz="4000" dirty="0" smtClean="0"/>
              <a:t>の</a:t>
            </a:r>
            <a:r>
              <a:rPr lang="ja-JP" altLang="en-US" sz="4400" dirty="0" smtClean="0"/>
              <a:t>原則編～</a:t>
            </a:r>
            <a:endParaRPr lang="ja-JP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83320"/>
          </a:xfrm>
        </p:spPr>
        <p:txBody>
          <a:bodyPr/>
          <a:lstStyle/>
          <a:p>
            <a:r>
              <a:rPr lang="ja-JP" altLang="en-US" sz="4800" dirty="0" smtClean="0"/>
              <a:t>注</a:t>
            </a:r>
            <a:r>
              <a:rPr lang="en-US" altLang="ja-JP" sz="4800" dirty="0" smtClean="0"/>
              <a:t>: </a:t>
            </a:r>
            <a:r>
              <a:rPr kumimoji="1" lang="ja-JP" altLang="en-US" sz="6600" dirty="0" smtClean="0">
                <a:solidFill>
                  <a:schemeClr val="accent2">
                    <a:lumMod val="50000"/>
                  </a:schemeClr>
                </a:solidFill>
              </a:rPr>
              <a:t>基礎</a:t>
            </a:r>
            <a:r>
              <a:rPr kumimoji="1" lang="ja-JP" altLang="en-US" sz="6000" dirty="0" smtClean="0"/>
              <a:t>編です</a:t>
            </a:r>
            <a:r>
              <a:rPr kumimoji="1" lang="ja-JP" altLang="en-US" sz="4800" dirty="0" smtClean="0"/>
              <a:t>。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Agenda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14282" y="1643050"/>
            <a:ext cx="8715436" cy="4643470"/>
          </a:xfrm>
        </p:spPr>
        <p:txBody>
          <a:bodyPr/>
          <a:lstStyle/>
          <a:p>
            <a:pPr marL="914400" indent="-914400" algn="l">
              <a:buFont typeface="+mj-lt"/>
              <a:buAutoNum type="arabicPeriod"/>
            </a:pPr>
            <a:r>
              <a:rPr lang="ja-JP" altLang="en-US" sz="3600" dirty="0" smtClean="0"/>
              <a:t>何故改めて語りたいか</a:t>
            </a:r>
            <a:r>
              <a:rPr lang="en-US" altLang="ja-JP" sz="3600" dirty="0" smtClean="0"/>
              <a:t>?</a:t>
            </a:r>
          </a:p>
          <a:p>
            <a:pPr marL="914400" indent="-914400" algn="l">
              <a:buFont typeface="+mj-lt"/>
              <a:buAutoNum type="arabicPeriod"/>
            </a:pPr>
            <a:r>
              <a:rPr lang="ja-JP" altLang="en-US" sz="3600" dirty="0" smtClean="0"/>
              <a:t>習得できない理由。</a:t>
            </a:r>
            <a:endParaRPr lang="en-US" altLang="ja-JP" sz="3600" dirty="0" smtClean="0"/>
          </a:p>
          <a:p>
            <a:pPr marL="914400" indent="-914400" algn="l">
              <a:buFont typeface="+mj-lt"/>
              <a:buAutoNum type="arabicPeriod"/>
            </a:pPr>
            <a:r>
              <a:rPr lang="ja-JP" altLang="en-US" sz="3600" dirty="0" smtClean="0"/>
              <a:t>考え方とコツ。</a:t>
            </a:r>
            <a:endParaRPr lang="en-US" altLang="ja-JP" sz="3600" dirty="0" smtClean="0"/>
          </a:p>
          <a:p>
            <a:pPr marL="914400" indent="-914400" algn="l">
              <a:buFont typeface="+mj-lt"/>
              <a:buAutoNum type="arabicPeriod"/>
            </a:pPr>
            <a:r>
              <a:rPr lang="ja-JP" altLang="en-US" sz="3600" dirty="0" smtClean="0"/>
              <a:t>仕組みから入るオブジェクト指向。</a:t>
            </a:r>
            <a:endParaRPr lang="en-US" altLang="ja-JP" sz="3600" dirty="0" smtClean="0"/>
          </a:p>
          <a:p>
            <a:pPr marL="914400" indent="-914400" algn="l">
              <a:buFont typeface="+mj-lt"/>
              <a:buAutoNum type="arabicPeriod"/>
            </a:pPr>
            <a:r>
              <a:rPr lang="ja-JP" altLang="en-US" sz="3600" dirty="0" smtClean="0"/>
              <a:t>概念から入るオブジェクト指向。</a:t>
            </a:r>
            <a:endParaRPr lang="en-US" altLang="ja-JP" sz="3600" dirty="0" smtClean="0"/>
          </a:p>
          <a:p>
            <a:pPr marL="914400" indent="-914400" algn="l">
              <a:buFont typeface="+mj-lt"/>
              <a:buAutoNum type="arabicPeriod"/>
            </a:pPr>
            <a:r>
              <a:rPr lang="ja-JP" altLang="en-US" sz="3600" dirty="0" smtClean="0"/>
              <a:t>参考になるもの。</a:t>
            </a:r>
            <a:endParaRPr kumimoji="1" lang="ja-JP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285728"/>
            <a:ext cx="8858280" cy="5715040"/>
          </a:xfrm>
        </p:spPr>
        <p:txBody>
          <a:bodyPr/>
          <a:lstStyle/>
          <a:p>
            <a:r>
              <a:rPr lang="en-US" altLang="ja-JP" dirty="0" smtClean="0"/>
              <a:t>1. </a:t>
            </a:r>
            <a:r>
              <a:rPr lang="ja-JP" altLang="en-US" dirty="0" smtClean="0"/>
              <a:t>何故改めて語りたいか</a:t>
            </a:r>
            <a:r>
              <a:rPr lang="en-US" altLang="ja-JP" dirty="0" smtClean="0"/>
              <a:t>?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54758"/>
          </a:xfrm>
        </p:spPr>
        <p:txBody>
          <a:bodyPr/>
          <a:lstStyle/>
          <a:p>
            <a:r>
              <a:rPr lang="ja-JP" altLang="en-US" sz="3200" dirty="0" smtClean="0">
                <a:solidFill>
                  <a:schemeClr val="accent2">
                    <a:lumMod val="50000"/>
                  </a:schemeClr>
                </a:solidFill>
              </a:rPr>
              <a:t>オブジェクト指向</a:t>
            </a:r>
            <a:r>
              <a:rPr lang="ja-JP" altLang="en-US" sz="3200" dirty="0" smtClean="0"/>
              <a:t>について、</a:t>
            </a: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4800" dirty="0" smtClean="0"/>
              <a:t>これまで語られてきたこと。</a:t>
            </a:r>
            <a:endParaRPr kumimoji="1" lang="ja-JP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NIFTY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ja-JP" altLang="en-US" sz="7200" dirty="0"/>
              <a:t>プログラマーズ・フォーラム</a:t>
            </a:r>
          </a:p>
          <a:p>
            <a:pPr lvl="1"/>
            <a:r>
              <a:rPr lang="en-US" altLang="ja-JP" sz="5400" dirty="0"/>
              <a:t>1996</a:t>
            </a:r>
            <a:r>
              <a:rPr lang="ja-JP" altLang="en-US" sz="5400" dirty="0"/>
              <a:t>～</a:t>
            </a:r>
            <a:r>
              <a:rPr lang="en-US" altLang="ja-JP" sz="5400" dirty="0"/>
              <a:t>99</a:t>
            </a:r>
            <a:r>
              <a:rPr lang="ja-JP" altLang="en-US" sz="5400" dirty="0"/>
              <a:t>頃</a:t>
            </a:r>
            <a:r>
              <a:rPr lang="ja-JP" altLang="en-US" sz="5400" dirty="0" smtClean="0"/>
              <a:t>盛ん。</a:t>
            </a:r>
            <a:endParaRPr lang="en-US" altLang="ja-JP" sz="5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書籍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972072"/>
          </a:xfrm>
        </p:spPr>
        <p:txBody>
          <a:bodyPr>
            <a:normAutofit fontScale="47500" lnSpcReduction="20000"/>
          </a:bodyPr>
          <a:lstStyle/>
          <a:p>
            <a:pPr lvl="0"/>
            <a:r>
              <a:rPr lang="en-US" altLang="ja-JP" dirty="0"/>
              <a:t>『</a:t>
            </a:r>
            <a:r>
              <a:rPr lang="ja-JP" altLang="en-US" dirty="0"/>
              <a:t>オブジェクト指向に強くなる</a:t>
            </a:r>
            <a:r>
              <a:rPr lang="en-US" altLang="ja-JP" dirty="0"/>
              <a:t>』</a:t>
            </a:r>
            <a:r>
              <a:rPr lang="ja-JP" altLang="en-US" dirty="0"/>
              <a:t>～ソフトウェア開発の必須技術～</a:t>
            </a:r>
          </a:p>
          <a:p>
            <a:pPr lvl="1"/>
            <a:r>
              <a:rPr lang="zh-TW" altLang="en-US" dirty="0"/>
              <a:t>青山 幹夫氏、中谷多哉子氏 編著</a:t>
            </a:r>
          </a:p>
          <a:p>
            <a:pPr lvl="0"/>
            <a:r>
              <a:rPr lang="en-US" altLang="ja-JP" dirty="0"/>
              <a:t>『</a:t>
            </a:r>
            <a:r>
              <a:rPr lang="ja-JP" altLang="en-US" dirty="0"/>
              <a:t>オブジェクト脳のつくり方</a:t>
            </a:r>
            <a:r>
              <a:rPr lang="en-US" altLang="ja-JP" dirty="0"/>
              <a:t>』</a:t>
            </a:r>
          </a:p>
          <a:p>
            <a:pPr lvl="1"/>
            <a:r>
              <a:rPr lang="ja-JP" altLang="en-US" dirty="0"/>
              <a:t>牛尾 剛氏</a:t>
            </a:r>
          </a:p>
          <a:p>
            <a:pPr lvl="0"/>
            <a:r>
              <a:rPr lang="en-US" altLang="ja-JP" dirty="0"/>
              <a:t>『</a:t>
            </a:r>
            <a:r>
              <a:rPr lang="ja-JP" altLang="en-US" dirty="0"/>
              <a:t>オブジェクト指向でなぜつくるのか</a:t>
            </a:r>
            <a:r>
              <a:rPr lang="en-US" altLang="ja-JP" dirty="0"/>
              <a:t>』</a:t>
            </a:r>
          </a:p>
          <a:p>
            <a:pPr lvl="1"/>
            <a:r>
              <a:rPr lang="ja-JP" altLang="en-US" dirty="0"/>
              <a:t>平澤 章氏</a:t>
            </a:r>
          </a:p>
          <a:p>
            <a:pPr lvl="0"/>
            <a:r>
              <a:rPr lang="en-US" altLang="ja-JP" dirty="0"/>
              <a:t>『</a:t>
            </a:r>
            <a:r>
              <a:rPr lang="ja-JP" altLang="en-US" dirty="0"/>
              <a:t>いちばんやさしい オブジェクト指向の本</a:t>
            </a:r>
            <a:r>
              <a:rPr lang="en-US" altLang="ja-JP" dirty="0"/>
              <a:t>』</a:t>
            </a:r>
          </a:p>
          <a:p>
            <a:pPr lvl="1"/>
            <a:r>
              <a:rPr lang="ja-JP" altLang="en-US" dirty="0"/>
              <a:t>井上 樹氏</a:t>
            </a:r>
          </a:p>
          <a:p>
            <a:pPr lvl="0"/>
            <a:r>
              <a:rPr lang="en-US" altLang="ja-JP" dirty="0"/>
              <a:t>『</a:t>
            </a:r>
            <a:r>
              <a:rPr lang="ja-JP" altLang="en-US" dirty="0"/>
              <a:t>オブジェクト指向入門 第二版</a:t>
            </a:r>
            <a:r>
              <a:rPr lang="en-US" altLang="ja-JP" dirty="0"/>
              <a:t>』</a:t>
            </a:r>
            <a:r>
              <a:rPr lang="ja-JP" altLang="en-US" dirty="0"/>
              <a:t>原則・コンセプト</a:t>
            </a:r>
          </a:p>
          <a:p>
            <a:pPr lvl="1"/>
            <a:r>
              <a:rPr lang="ja-JP" altLang="en-US" dirty="0"/>
              <a:t>バートランド・メイヤー氏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154758"/>
          </a:xfrm>
        </p:spPr>
        <p:txBody>
          <a:bodyPr/>
          <a:lstStyle/>
          <a:p>
            <a:r>
              <a:rPr lang="ja-JP" altLang="en-US" sz="4800" dirty="0" smtClean="0"/>
              <a:t>昨年、とあるイベントで</a:t>
            </a:r>
            <a:r>
              <a:rPr lang="en-US" altLang="ja-JP" sz="4800" dirty="0" smtClean="0"/>
              <a:t>…</a:t>
            </a:r>
            <a:br>
              <a:rPr lang="en-US" altLang="ja-JP" sz="4800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オブジェクト指向のパネル ディスカッションが</a:t>
            </a:r>
            <a:r>
              <a:rPr lang="en-US" altLang="ja-JP" dirty="0" smtClean="0"/>
              <a:t>…</a:t>
            </a:r>
            <a:endParaRPr lang="en-US" alt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83320"/>
          </a:xfrm>
        </p:spPr>
        <p:txBody>
          <a:bodyPr/>
          <a:lstStyle/>
          <a:p>
            <a:r>
              <a:rPr lang="en-US" altLang="ja-JP" sz="6600" dirty="0" smtClean="0"/>
              <a:t/>
            </a:r>
            <a:br>
              <a:rPr lang="en-US" altLang="ja-JP" sz="6600" dirty="0" smtClean="0"/>
            </a:br>
            <a:r>
              <a:rPr lang="en-US" altLang="ja-JP" sz="6600" dirty="0" smtClean="0"/>
              <a:t/>
            </a:r>
            <a:br>
              <a:rPr lang="en-US" altLang="ja-JP" sz="6600" dirty="0" smtClean="0"/>
            </a:br>
            <a:r>
              <a:rPr lang="en-US" altLang="ja-JP" sz="7200" i="1" dirty="0" err="1" smtClean="0"/>
              <a:t>fkojima</a:t>
            </a:r>
            <a:r>
              <a:rPr lang="en-US" altLang="ja-JP" sz="6000" dirty="0" smtClean="0">
                <a:solidFill>
                  <a:schemeClr val="bg2">
                    <a:lumMod val="75000"/>
                  </a:schemeClr>
                </a:solidFill>
              </a:rPr>
              <a:t/>
            </a:r>
            <a:br>
              <a:rPr lang="en-US" altLang="ja-JP" sz="6000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altLang="ja-JP" dirty="0" smtClean="0">
                <a:solidFill>
                  <a:schemeClr val="bg2">
                    <a:lumMod val="75000"/>
                  </a:schemeClr>
                </a:solidFill>
              </a:rPr>
              <a:t/>
            </a:r>
            <a:br>
              <a:rPr lang="en-US" altLang="ja-JP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ja-JP" altLang="en-US" sz="4000" dirty="0" smtClean="0">
                <a:solidFill>
                  <a:schemeClr val="bg2">
                    <a:lumMod val="75000"/>
                  </a:schemeClr>
                </a:solidFill>
              </a:rPr>
              <a:t>小島 富治雄</a:t>
            </a:r>
            <a:r>
              <a:rPr lang="en-US" altLang="ja-JP" sz="4000" dirty="0" smtClean="0">
                <a:solidFill>
                  <a:schemeClr val="bg2">
                    <a:lumMod val="75000"/>
                  </a:schemeClr>
                </a:solidFill>
              </a:rPr>
              <a:t/>
            </a:r>
            <a:br>
              <a:rPr lang="en-US" altLang="ja-JP" sz="4000" dirty="0" smtClean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altLang="ja-JP" sz="4000" i="1" dirty="0" smtClean="0">
                <a:solidFill>
                  <a:schemeClr val="bg2">
                    <a:lumMod val="75000"/>
                  </a:schemeClr>
                </a:solidFill>
              </a:rPr>
              <a:t>(</a:t>
            </a:r>
            <a:r>
              <a:rPr lang="en-US" altLang="ja-JP" sz="4000" i="1" dirty="0" err="1" smtClean="0">
                <a:solidFill>
                  <a:schemeClr val="bg2">
                    <a:lumMod val="75000"/>
                  </a:schemeClr>
                </a:solidFill>
              </a:rPr>
              <a:t>Fujiwo</a:t>
            </a:r>
            <a:r>
              <a:rPr lang="en-US" altLang="ja-JP" sz="4000" i="1" dirty="0" smtClean="0">
                <a:solidFill>
                  <a:schemeClr val="bg2">
                    <a:lumMod val="75000"/>
                  </a:schemeClr>
                </a:solidFill>
              </a:rPr>
              <a:t>)</a:t>
            </a:r>
            <a:endParaRPr kumimoji="1" lang="ja-JP" altLang="en-US" i="1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0"/>
            <a:ext cx="8068235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11222"/>
          </a:xfrm>
        </p:spPr>
        <p:txBody>
          <a:bodyPr/>
          <a:lstStyle/>
          <a:p>
            <a:r>
              <a:rPr lang="ja-JP" altLang="en-US" sz="3200" dirty="0" smtClean="0"/>
              <a:t>昨年、と</a:t>
            </a:r>
            <a:r>
              <a:rPr lang="ja-JP" altLang="en-US" sz="3200" dirty="0"/>
              <a:t>あるイベント</a:t>
            </a:r>
            <a:r>
              <a:rPr lang="ja-JP" altLang="en-US" sz="3200" dirty="0" smtClean="0"/>
              <a:t>で</a:t>
            </a:r>
            <a:r>
              <a:rPr lang="en-US" altLang="ja-JP" sz="3200" dirty="0" smtClean="0"/>
              <a:t>…</a:t>
            </a:r>
            <a:endParaRPr lang="en-US" altLang="ja-JP" sz="3200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00174"/>
            <a:ext cx="8329642" cy="5072098"/>
          </a:xfrm>
        </p:spPr>
        <p:txBody>
          <a:bodyPr>
            <a:noAutofit/>
          </a:bodyPr>
          <a:lstStyle/>
          <a:p>
            <a:pPr lvl="0"/>
            <a:r>
              <a:rPr lang="ja-JP" altLang="en-US" sz="3200" dirty="0" smtClean="0"/>
              <a:t>「今更</a:t>
            </a:r>
            <a:r>
              <a:rPr lang="ja-JP" altLang="en-US" sz="3200" dirty="0"/>
              <a:t>オブジェクト指向について語ること</a:t>
            </a:r>
            <a:r>
              <a:rPr lang="ja-JP" altLang="en-US" sz="3200" dirty="0" smtClean="0"/>
              <a:t>はあまりない」</a:t>
            </a:r>
            <a:endParaRPr lang="ja-JP" altLang="en-US" sz="3200" dirty="0"/>
          </a:p>
          <a:p>
            <a:pPr lvl="1"/>
            <a:r>
              <a:rPr lang="en-US" altLang="ja-JP" sz="2800" dirty="0"/>
              <a:t>OO</a:t>
            </a:r>
            <a:r>
              <a:rPr lang="ja-JP" altLang="en-US" sz="2800" dirty="0"/>
              <a:t>厨</a:t>
            </a:r>
            <a:r>
              <a:rPr lang="ja-JP" altLang="en-US" sz="2800" dirty="0" smtClean="0"/>
              <a:t>時代。</a:t>
            </a:r>
            <a:endParaRPr lang="ja-JP" altLang="en-US" sz="2800" dirty="0"/>
          </a:p>
          <a:p>
            <a:pPr lvl="2"/>
            <a:r>
              <a:rPr lang="ja-JP" altLang="en-US" sz="2400" dirty="0"/>
              <a:t>はしかみたいな</a:t>
            </a:r>
            <a:r>
              <a:rPr lang="ja-JP" altLang="en-US" sz="2400" dirty="0" smtClean="0"/>
              <a:t>もの。</a:t>
            </a:r>
            <a:endParaRPr lang="ja-JP" altLang="en-US" sz="2400" dirty="0"/>
          </a:p>
          <a:p>
            <a:pPr lvl="3"/>
            <a:r>
              <a:rPr lang="ja-JP" altLang="en-US" sz="2400" dirty="0"/>
              <a:t>一度は</a:t>
            </a:r>
            <a:r>
              <a:rPr lang="ja-JP" altLang="en-US" sz="2400" dirty="0" smtClean="0"/>
              <a:t>かかる。</a:t>
            </a:r>
            <a:endParaRPr lang="ja-JP" altLang="en-US" sz="2400" dirty="0"/>
          </a:p>
          <a:p>
            <a:pPr lvl="1"/>
            <a:r>
              <a:rPr lang="ja-JP" altLang="en-US" sz="2800" dirty="0"/>
              <a:t>今はあえて注目の必要は</a:t>
            </a:r>
            <a:r>
              <a:rPr lang="ja-JP" altLang="en-US" sz="2800" dirty="0" smtClean="0"/>
              <a:t>ない。</a:t>
            </a:r>
            <a:endParaRPr lang="ja-JP" altLang="en-US" sz="2800" dirty="0"/>
          </a:p>
          <a:p>
            <a:pPr lvl="2"/>
            <a:r>
              <a:rPr lang="ja-JP" altLang="en-US" sz="2400" dirty="0"/>
              <a:t>普通に使ってる</a:t>
            </a:r>
            <a:r>
              <a:rPr lang="ja-JP" altLang="en-US" sz="2400" dirty="0" smtClean="0"/>
              <a:t>し</a:t>
            </a:r>
            <a:r>
              <a:rPr lang="en-US" altLang="ja-JP" sz="2400" dirty="0" smtClean="0"/>
              <a:t>…</a:t>
            </a:r>
            <a:endParaRPr lang="ja-JP" altLang="en-US" sz="2400" dirty="0"/>
          </a:p>
          <a:p>
            <a:pPr lvl="2"/>
            <a:r>
              <a:rPr lang="ja-JP" altLang="en-US" sz="2400" dirty="0"/>
              <a:t>もう空気のような</a:t>
            </a:r>
            <a:r>
              <a:rPr lang="ja-JP" altLang="en-US" sz="2400" dirty="0" smtClean="0"/>
              <a:t>もの。</a:t>
            </a:r>
            <a:endParaRPr lang="ja-JP" altLang="en-US" sz="2400" dirty="0"/>
          </a:p>
          <a:p>
            <a:pPr lvl="2"/>
            <a:r>
              <a:rPr lang="ja-JP" altLang="en-US" sz="2400" dirty="0"/>
              <a:t>米のような</a:t>
            </a:r>
            <a:r>
              <a:rPr lang="ja-JP" altLang="en-US" sz="2400" dirty="0" smtClean="0"/>
              <a:t>もの。</a:t>
            </a:r>
            <a:endParaRPr lang="ja-JP" altLang="en-US" sz="2800" dirty="0"/>
          </a:p>
          <a:p>
            <a:pPr lvl="3"/>
            <a:r>
              <a:rPr lang="ja-JP" altLang="en-US" sz="2400" dirty="0"/>
              <a:t>なければ困る</a:t>
            </a:r>
            <a:r>
              <a:rPr lang="ja-JP" altLang="en-US" sz="2400" dirty="0" smtClean="0"/>
              <a:t>が</a:t>
            </a:r>
            <a:r>
              <a:rPr lang="en-US" altLang="ja-JP" sz="2400" dirty="0" smtClean="0"/>
              <a:t>…</a:t>
            </a:r>
            <a:endParaRPr lang="ja-JP" altLang="en-US" sz="2400" dirty="0"/>
          </a:p>
          <a:p>
            <a:pPr lvl="3"/>
            <a:r>
              <a:rPr lang="ja-JP" altLang="en-US" sz="2400" dirty="0"/>
              <a:t>毎日は熱狂</a:t>
            </a:r>
            <a:r>
              <a:rPr lang="ja-JP" altLang="en-US" sz="2400" dirty="0" smtClean="0"/>
              <a:t>しない。</a:t>
            </a:r>
            <a:endParaRPr lang="ja-JP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600" dirty="0" smtClean="0"/>
              <a:t>昨年、と</a:t>
            </a:r>
            <a:r>
              <a:rPr lang="ja-JP" altLang="en-US" sz="3600" dirty="0"/>
              <a:t>あるイベント</a:t>
            </a:r>
            <a:r>
              <a:rPr lang="ja-JP" altLang="en-US" sz="3600" dirty="0" smtClean="0"/>
              <a:t>で</a:t>
            </a:r>
            <a:r>
              <a:rPr lang="en-US" altLang="ja-JP" sz="3600" dirty="0" smtClean="0"/>
              <a:t>…</a:t>
            </a:r>
            <a:endParaRPr lang="en-US" altLang="ja-JP" sz="3600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そう</a:t>
            </a:r>
            <a:r>
              <a:rPr lang="ja-JP" altLang="en-US" dirty="0"/>
              <a:t>なの</a:t>
            </a:r>
            <a:r>
              <a:rPr lang="en-US" altLang="ja-JP" dirty="0"/>
              <a:t>?</a:t>
            </a:r>
          </a:p>
          <a:p>
            <a:pPr lvl="1"/>
            <a:r>
              <a:rPr lang="ja-JP" altLang="en-US" dirty="0"/>
              <a:t>もう語るべきことがない</a:t>
            </a:r>
            <a:r>
              <a:rPr lang="ja-JP" altLang="en-US" dirty="0" smtClean="0"/>
              <a:t>くらい、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分かった</a:t>
            </a:r>
            <a:r>
              <a:rPr lang="ja-JP" altLang="en-US" dirty="0"/>
              <a:t>の</a:t>
            </a:r>
            <a:r>
              <a:rPr lang="en-US" altLang="ja-JP" dirty="0" smtClean="0"/>
              <a:t>?</a:t>
            </a:r>
          </a:p>
          <a:p>
            <a:pPr lvl="2"/>
            <a:r>
              <a:rPr lang="ja-JP" altLang="en-US" dirty="0" smtClean="0"/>
              <a:t>語りつくした</a:t>
            </a:r>
            <a:r>
              <a:rPr lang="en-US" altLang="ja-JP" dirty="0" smtClean="0"/>
              <a:t>?</a:t>
            </a:r>
            <a:endParaRPr lang="en-US" altLang="ja-JP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4400" dirty="0" smtClean="0"/>
              <a:t>かつての</a:t>
            </a:r>
            <a:r>
              <a:rPr lang="ja-JP" altLang="en-US" dirty="0" smtClean="0"/>
              <a:t>否定派の意見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428736"/>
            <a:ext cx="8229600" cy="4697427"/>
          </a:xfrm>
        </p:spPr>
        <p:txBody>
          <a:bodyPr/>
          <a:lstStyle/>
          <a:p>
            <a:r>
              <a:rPr lang="ja-JP" altLang="en-US" sz="3200" dirty="0" smtClean="0"/>
              <a:t>大したことはない。</a:t>
            </a:r>
            <a:endParaRPr lang="en-US" altLang="ja-JP" sz="3200" dirty="0" smtClean="0"/>
          </a:p>
          <a:p>
            <a:r>
              <a:rPr lang="ja-JP" altLang="en-US" sz="3200" dirty="0" smtClean="0"/>
              <a:t>上手く行く筈がない。</a:t>
            </a:r>
            <a:endParaRPr lang="en-US" altLang="ja-JP" sz="3200" dirty="0" smtClean="0"/>
          </a:p>
          <a:p>
            <a:r>
              <a:rPr lang="ja-JP" altLang="en-US" sz="3200" dirty="0" smtClean="0"/>
              <a:t>自分の遣り方と大差ない。</a:t>
            </a:r>
            <a:endParaRPr lang="en-US" altLang="ja-JP" sz="3200" dirty="0" smtClean="0"/>
          </a:p>
          <a:p>
            <a:r>
              <a:rPr lang="ja-JP" altLang="en-US" sz="3200" dirty="0" smtClean="0"/>
              <a:t>うちは特殊だから、うちでは使えない。</a:t>
            </a:r>
            <a:endParaRPr lang="en-US" altLang="ja-JP" sz="3200" dirty="0" smtClean="0"/>
          </a:p>
          <a:p>
            <a:r>
              <a:rPr lang="ja-JP" altLang="en-US" sz="3200" dirty="0" smtClean="0"/>
              <a:t>単なる流行りものでしょ。</a:t>
            </a:r>
            <a:endParaRPr lang="en-US" altLang="ja-JP" sz="3200" dirty="0" smtClean="0"/>
          </a:p>
          <a:p>
            <a:endParaRPr kumimoji="1" lang="en-US" altLang="ja-JP" sz="3600" dirty="0" smtClean="0"/>
          </a:p>
          <a:p>
            <a:pPr>
              <a:buNone/>
            </a:pPr>
            <a:r>
              <a:rPr lang="ja-JP" altLang="en-US" sz="3600" dirty="0" smtClean="0"/>
              <a:t>→ 新しい方法論に出会ったときのお決まりの反応。</a:t>
            </a:r>
            <a:endParaRPr kumimoji="1" lang="ja-JP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7158" y="274638"/>
            <a:ext cx="8501122" cy="6154758"/>
          </a:xfrm>
        </p:spPr>
        <p:txBody>
          <a:bodyPr/>
          <a:lstStyle/>
          <a:p>
            <a:r>
              <a:rPr lang="ja-JP" altLang="en-US" sz="4400" dirty="0" smtClean="0"/>
              <a:t>新しくはないかも知れないが</a:t>
            </a:r>
            <a:r>
              <a:rPr lang="en-US" altLang="ja-JP" sz="4400" dirty="0" smtClean="0"/>
              <a:t>…</a:t>
            </a:r>
            <a:endParaRPr kumimoji="1" lang="ja-JP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226064"/>
          </a:xfrm>
        </p:spPr>
        <p:txBody>
          <a:bodyPr/>
          <a:lstStyle/>
          <a:p>
            <a:r>
              <a:rPr lang="ja-JP" altLang="en-US" dirty="0" smtClean="0"/>
              <a:t>必須かつ基礎技術。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4282" y="142852"/>
            <a:ext cx="8786874" cy="1296974"/>
          </a:xfrm>
        </p:spPr>
        <p:txBody>
          <a:bodyPr/>
          <a:lstStyle/>
          <a:p>
            <a:r>
              <a:rPr lang="ja-JP" altLang="en-US" sz="4000" dirty="0" smtClean="0"/>
              <a:t>他にも</a:t>
            </a:r>
            <a:r>
              <a:rPr lang="ja-JP" altLang="en-US" sz="4400" dirty="0" smtClean="0">
                <a:solidFill>
                  <a:schemeClr val="accent2">
                    <a:lumMod val="50000"/>
                  </a:schemeClr>
                </a:solidFill>
              </a:rPr>
              <a:t>パラダイム</a:t>
            </a:r>
            <a:r>
              <a:rPr lang="ja-JP" altLang="en-US" sz="4000" dirty="0" smtClean="0"/>
              <a:t>は色々あるが</a:t>
            </a:r>
            <a:r>
              <a:rPr lang="en-US" altLang="ja-JP" sz="4000" dirty="0" smtClean="0"/>
              <a:t>…</a:t>
            </a:r>
            <a:endParaRPr kumimoji="1" lang="ja-JP" altLang="en-US" sz="4000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357298"/>
            <a:ext cx="8229600" cy="5214974"/>
          </a:xfrm>
        </p:spPr>
        <p:txBody>
          <a:bodyPr/>
          <a:lstStyle/>
          <a:p>
            <a:r>
              <a:rPr lang="ja-JP" altLang="en-US" sz="4800" dirty="0" smtClean="0"/>
              <a:t>コア構造はやっぱ</a:t>
            </a:r>
            <a:r>
              <a:rPr lang="ja-JP" altLang="en-US" dirty="0" smtClean="0">
                <a:solidFill>
                  <a:schemeClr val="accent2">
                    <a:lumMod val="50000"/>
                  </a:schemeClr>
                </a:solidFill>
              </a:rPr>
              <a:t>オブジェクト指向</a:t>
            </a:r>
            <a:r>
              <a:rPr lang="ja-JP" altLang="en-US" sz="4800" dirty="0" smtClean="0"/>
              <a:t>で。</a:t>
            </a:r>
            <a:endParaRPr lang="en-US" altLang="ja-JP" sz="4800" dirty="0" smtClean="0"/>
          </a:p>
          <a:p>
            <a:r>
              <a:rPr lang="ja-JP" altLang="en-US" sz="4800" dirty="0" smtClean="0"/>
              <a:t>他のパラダイムをそこに差し込んでいく。</a:t>
            </a:r>
            <a:endParaRPr lang="en-US" altLang="ja-JP" sz="4800" dirty="0" smtClean="0"/>
          </a:p>
          <a:p>
            <a:pPr lvl="1"/>
            <a:r>
              <a:rPr lang="ja-JP" altLang="en-US" sz="3600" dirty="0" smtClean="0"/>
              <a:t>アスペクト。</a:t>
            </a:r>
            <a:endParaRPr lang="en-US" altLang="ja-JP" sz="3600" dirty="0" smtClean="0"/>
          </a:p>
          <a:p>
            <a:pPr lvl="1"/>
            <a:r>
              <a:rPr lang="ja-JP" altLang="en-US" sz="3600" dirty="0" smtClean="0"/>
              <a:t>関数型。</a:t>
            </a:r>
            <a:endParaRPr lang="en-US" altLang="ja-JP" sz="3600" dirty="0" smtClean="0"/>
          </a:p>
          <a:p>
            <a:pPr lvl="1"/>
            <a:r>
              <a:rPr lang="en-US" altLang="ja-JP" sz="3600" dirty="0" smtClean="0"/>
              <a:t>Generic</a:t>
            </a:r>
            <a:r>
              <a:rPr lang="ja-JP" altLang="en-US" sz="3600" dirty="0" smtClean="0"/>
              <a:t>。</a:t>
            </a:r>
            <a:endParaRPr kumimoji="1" lang="ja-JP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というわけで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2643182"/>
            <a:ext cx="8229600" cy="3482981"/>
          </a:xfrm>
        </p:spPr>
        <p:txBody>
          <a:bodyPr/>
          <a:lstStyle/>
          <a:p>
            <a:pPr>
              <a:buNone/>
            </a:pPr>
            <a:r>
              <a:rPr lang="ja-JP" altLang="en-US" sz="6000" dirty="0" smtClean="0"/>
              <a:t>たまには語りたいよね</a:t>
            </a:r>
            <a:r>
              <a:rPr lang="en-US" altLang="ja-JP" sz="6000" dirty="0" smtClean="0"/>
              <a:t>?</a:t>
            </a:r>
            <a:r>
              <a:rPr lang="ja-JP" altLang="en-US" sz="6000" dirty="0" smtClean="0"/>
              <a:t> </a:t>
            </a:r>
            <a:endParaRPr lang="en-US" altLang="ja-JP" sz="6000" dirty="0" smtClean="0"/>
          </a:p>
          <a:p>
            <a:pPr>
              <a:buNone/>
            </a:pPr>
            <a:r>
              <a:rPr kumimoji="1" lang="ja-JP" altLang="en-US" sz="6600" dirty="0" smtClean="0">
                <a:solidFill>
                  <a:schemeClr val="accent2">
                    <a:lumMod val="50000"/>
                  </a:schemeClr>
                </a:solidFill>
              </a:rPr>
              <a:t>オブジェクト指向。</a:t>
            </a:r>
            <a:endParaRPr kumimoji="1" lang="ja-JP" altLang="en-US" sz="66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69006"/>
          </a:xfrm>
        </p:spPr>
        <p:txBody>
          <a:bodyPr/>
          <a:lstStyle/>
          <a:p>
            <a:r>
              <a:rPr kumimoji="1" lang="ja-JP" altLang="en-US" dirty="0" smtClean="0"/>
              <a:t>例えば</a:t>
            </a:r>
            <a:r>
              <a:rPr kumimoji="1" lang="en-US" altLang="ja-JP" dirty="0" smtClean="0"/>
              <a:t>…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ちょっと考察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14282" y="1600200"/>
            <a:ext cx="8715436" cy="4525963"/>
          </a:xfrm>
        </p:spPr>
        <p:txBody>
          <a:bodyPr/>
          <a:lstStyle/>
          <a:p>
            <a:r>
              <a:rPr lang="ja-JP" altLang="en-US" dirty="0" smtClean="0">
                <a:solidFill>
                  <a:schemeClr val="accent2">
                    <a:lumMod val="50000"/>
                  </a:schemeClr>
                </a:solidFill>
              </a:rPr>
              <a:t>オブジェクト </a:t>
            </a:r>
            <a:r>
              <a:rPr lang="en-US" altLang="ja-JP" sz="3600" dirty="0" smtClean="0"/>
              <a:t>(*1) </a:t>
            </a:r>
            <a:r>
              <a:rPr lang="ja-JP" altLang="en-US" sz="4400" dirty="0" err="1" smtClean="0"/>
              <a:t>って</a:t>
            </a:r>
            <a:r>
              <a:rPr lang="en-US" altLang="ja-JP" sz="4400" dirty="0" smtClean="0"/>
              <a:t>?</a:t>
            </a:r>
          </a:p>
          <a:p>
            <a:endParaRPr lang="en-US" altLang="ja-JP" sz="3600" dirty="0" smtClean="0"/>
          </a:p>
          <a:p>
            <a:pPr>
              <a:buFont typeface="Arial" pitchFamily="34" charset="0"/>
              <a:buChar char="•"/>
            </a:pPr>
            <a:r>
              <a:rPr lang="ja-JP" altLang="en-US" sz="3600" dirty="0" smtClean="0"/>
              <a:t>オブジェクト＝クラスのインスタンス</a:t>
            </a:r>
            <a:r>
              <a:rPr lang="en-US" altLang="ja-JP" sz="3600" dirty="0" smtClean="0"/>
              <a:t>?</a:t>
            </a:r>
          </a:p>
          <a:p>
            <a:pPr>
              <a:buFont typeface="Arial" pitchFamily="34" charset="0"/>
              <a:buChar char="•"/>
            </a:pPr>
            <a:r>
              <a:rPr lang="ja-JP" altLang="en-US" sz="3600" dirty="0" smtClean="0"/>
              <a:t>型がクラスな変数</a:t>
            </a:r>
            <a:r>
              <a:rPr lang="en-US" altLang="ja-JP" sz="3600" dirty="0" smtClean="0"/>
              <a:t>?</a:t>
            </a:r>
            <a:r>
              <a:rPr lang="ja-JP" altLang="en-US" sz="3600" dirty="0" smtClean="0"/>
              <a:t> </a:t>
            </a:r>
            <a:endParaRPr lang="en-US" altLang="ja-JP" sz="3600" dirty="0" smtClean="0"/>
          </a:p>
          <a:p>
            <a:pPr>
              <a:buFont typeface="Arial" pitchFamily="34" charset="0"/>
              <a:buChar char="•"/>
            </a:pPr>
            <a:endParaRPr kumimoji="1" lang="en-US" altLang="ja-JP" sz="3600" dirty="0" smtClean="0"/>
          </a:p>
          <a:p>
            <a:r>
              <a:rPr lang="en-US" altLang="ja-JP" sz="3200" dirty="0" smtClean="0"/>
              <a:t>(*1)  </a:t>
            </a:r>
            <a:r>
              <a:rPr lang="ja-JP" altLang="en-US" sz="3200" dirty="0" smtClean="0">
                <a:solidFill>
                  <a:schemeClr val="accent2">
                    <a:lumMod val="50000"/>
                  </a:schemeClr>
                </a:solidFill>
              </a:rPr>
              <a:t>中国語でいうと「対象」。</a:t>
            </a:r>
            <a:endParaRPr kumimoji="1" lang="ja-JP" altLang="en-US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83320"/>
          </a:xfrm>
        </p:spPr>
        <p:txBody>
          <a:bodyPr/>
          <a:lstStyle/>
          <a:p>
            <a:r>
              <a:rPr lang="ja-JP" altLang="en-US" sz="4000" dirty="0" smtClean="0"/>
              <a:t>福井コンピュータ株式会社勤務。</a:t>
            </a:r>
            <a:r>
              <a:rPr lang="en-US" altLang="ja-JP" sz="6000" dirty="0" smtClean="0"/>
              <a:t/>
            </a:r>
            <a:br>
              <a:rPr lang="en-US" altLang="ja-JP" sz="6000" dirty="0" smtClean="0"/>
            </a:br>
            <a:r>
              <a:rPr lang="en-US" altLang="ja-JP" sz="60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ja-JP" sz="60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ja-JP" altLang="en-US" sz="6000" dirty="0" smtClean="0">
                <a:solidFill>
                  <a:schemeClr val="accent2">
                    <a:lumMod val="50000"/>
                  </a:schemeClr>
                </a:solidFill>
              </a:rPr>
              <a:t>福井県</a:t>
            </a:r>
            <a:r>
              <a:rPr lang="ja-JP" altLang="en-US" sz="4800" dirty="0" smtClean="0"/>
              <a:t>在住</a:t>
            </a:r>
            <a:r>
              <a:rPr lang="ja-JP" altLang="en-US" dirty="0" smtClean="0"/>
              <a:t>。</a:t>
            </a:r>
            <a:endParaRPr kumimoji="1" lang="ja-JP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57950" y="4500570"/>
            <a:ext cx="2625299" cy="2198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600" dirty="0" smtClean="0"/>
              <a:t>オブジェクト＝クラスのインスタンス</a:t>
            </a:r>
            <a:r>
              <a:rPr lang="en-US" altLang="ja-JP" sz="3600" dirty="0" smtClean="0"/>
              <a:t>?</a:t>
            </a:r>
            <a:endParaRPr kumimoji="1" lang="ja-JP" altLang="en-US" sz="36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ja-JP" altLang="en-US" sz="3600" dirty="0" smtClean="0"/>
              <a:t>オブジェクト指向入門 第</a:t>
            </a:r>
            <a:r>
              <a:rPr lang="en-US" altLang="ja-JP" sz="3600" dirty="0" smtClean="0"/>
              <a:t>2</a:t>
            </a:r>
            <a:r>
              <a:rPr lang="ja-JP" altLang="en-US" sz="3600" dirty="0" smtClean="0"/>
              <a:t>版 原則・コンセプト</a:t>
            </a:r>
            <a:r>
              <a:rPr lang="en-US" altLang="ja-JP" sz="3600" dirty="0" smtClean="0"/>
              <a:t>』</a:t>
            </a:r>
            <a:r>
              <a:rPr lang="ja-JP" altLang="en-US" sz="3600" dirty="0" smtClean="0"/>
              <a:t>にもそう書いてある。</a:t>
            </a:r>
            <a:endParaRPr kumimoji="1" lang="ja-JP" altLang="en-US" sz="3600" dirty="0"/>
          </a:p>
        </p:txBody>
      </p:sp>
      <p:pic>
        <p:nvPicPr>
          <p:cNvPr id="80898" name="Picture 2" descr="オブジェクト指向入門 第2版 原則・コンセプト">
            <a:hlinkClick r:id="rId3"/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14627" y="3071810"/>
            <a:ext cx="3500447" cy="35004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600" dirty="0" smtClean="0"/>
              <a:t>オブジェクト＝クラスのインスタンス</a:t>
            </a:r>
            <a:r>
              <a:rPr lang="en-US" altLang="ja-JP" sz="3600" dirty="0" smtClean="0"/>
              <a:t>?</a:t>
            </a:r>
            <a:endParaRPr kumimoji="1" lang="ja-JP" altLang="en-US" sz="36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ja-JP" altLang="en-US" sz="4000" dirty="0" smtClean="0"/>
              <a:t>でも</a:t>
            </a:r>
            <a:r>
              <a:rPr lang="en-US" altLang="ja-JP" sz="4000" dirty="0" smtClean="0"/>
              <a:t>…</a:t>
            </a:r>
          </a:p>
          <a:p>
            <a:pPr marL="742950" indent="-742950" algn="l">
              <a:buFont typeface="+mj-lt"/>
              <a:buAutoNum type="arabicPeriod"/>
            </a:pPr>
            <a:r>
              <a:rPr lang="ja-JP" altLang="en-US" sz="4800" dirty="0" smtClean="0"/>
              <a:t>クラスがなくてもオブジェクトは存在できる。</a:t>
            </a:r>
            <a:endParaRPr lang="en-US" altLang="ja-JP" sz="4800" dirty="0" smtClean="0"/>
          </a:p>
          <a:p>
            <a:pPr lvl="1"/>
            <a:r>
              <a:rPr lang="ja-JP" altLang="en-US" sz="4000" dirty="0" smtClean="0"/>
              <a:t>プロトタイプベース</a:t>
            </a:r>
            <a:r>
              <a:rPr lang="en-US" altLang="ja-JP" sz="4000" dirty="0" smtClean="0"/>
              <a:t>OO</a:t>
            </a:r>
            <a:r>
              <a:rPr lang="ja-JP" altLang="en-US" sz="4000" dirty="0" smtClean="0"/>
              <a:t>。</a:t>
            </a:r>
            <a:endParaRPr lang="en-US" altLang="ja-JP" sz="4000" dirty="0" smtClean="0"/>
          </a:p>
          <a:p>
            <a:pPr lvl="2"/>
            <a:r>
              <a:rPr lang="en-US" altLang="ja-JP" sz="3200" dirty="0" smtClean="0"/>
              <a:t>JavaScript </a:t>
            </a:r>
            <a:r>
              <a:rPr lang="ja-JP" altLang="en-US" sz="3200" dirty="0" smtClean="0"/>
              <a:t>など。</a:t>
            </a:r>
            <a:endParaRPr lang="en-US" altLang="ja-JP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600" dirty="0" smtClean="0"/>
              <a:t>オブジェクト＝クラスのインスタンス</a:t>
            </a:r>
            <a:r>
              <a:rPr lang="en-US" altLang="ja-JP" sz="3600" dirty="0" smtClean="0"/>
              <a:t>?</a:t>
            </a:r>
            <a:endParaRPr kumimoji="1" lang="ja-JP" altLang="en-US" sz="36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ja-JP" altLang="en-US" sz="3600" dirty="0" smtClean="0"/>
              <a:t>でも</a:t>
            </a:r>
            <a:r>
              <a:rPr lang="en-US" altLang="ja-JP" sz="3600" dirty="0" smtClean="0"/>
              <a:t>…</a:t>
            </a:r>
          </a:p>
          <a:p>
            <a:pPr marL="742950" indent="-742950" algn="l">
              <a:buFont typeface="+mj-lt"/>
              <a:buAutoNum type="arabicPeriod" startAt="2"/>
            </a:pPr>
            <a:r>
              <a:rPr lang="ja-JP" altLang="en-US" sz="4000" dirty="0" smtClean="0"/>
              <a:t>クラスもメッセージによって振る舞うのでは</a:t>
            </a:r>
            <a:r>
              <a:rPr lang="en-US" altLang="ja-JP" sz="4000" dirty="0" smtClean="0"/>
              <a:t>?</a:t>
            </a:r>
          </a:p>
          <a:p>
            <a:pPr marL="1143000" lvl="1" indent="-742950"/>
            <a:r>
              <a:rPr lang="ja-JP" altLang="en-US" sz="3200" dirty="0" smtClean="0"/>
              <a:t>クラス メソッド。</a:t>
            </a:r>
            <a:endParaRPr lang="en-US" altLang="ja-JP" sz="2800" dirty="0" smtClean="0"/>
          </a:p>
          <a:p>
            <a:pPr marL="1143000" lvl="1" indent="-742950"/>
            <a:r>
              <a:rPr lang="en-US" altLang="ja-JP" sz="3200" dirty="0" smtClean="0"/>
              <a:t>new ―</a:t>
            </a:r>
            <a:r>
              <a:rPr lang="ja-JP" altLang="en-US" sz="3200" dirty="0" smtClean="0"/>
              <a:t> </a:t>
            </a:r>
            <a:r>
              <a:rPr lang="en-US" altLang="ja-JP" sz="3200" dirty="0" smtClean="0"/>
              <a:t>Foo foo = new Foo();</a:t>
            </a:r>
          </a:p>
          <a:p>
            <a:pPr marL="1543050" lvl="2" indent="-742950"/>
            <a:r>
              <a:rPr lang="ja-JP" altLang="en-US" sz="2800" dirty="0" smtClean="0"/>
              <a:t>クラスがオブジェクトでないのなら </a:t>
            </a:r>
            <a:r>
              <a:rPr lang="en-US" altLang="ja-JP" sz="2800" dirty="0" smtClean="0"/>
              <a:t>new </a:t>
            </a:r>
            <a:r>
              <a:rPr lang="ja-JP" altLang="en-US" sz="2800" dirty="0" smtClean="0"/>
              <a:t>メッセージを受け取るものは何</a:t>
            </a:r>
            <a:r>
              <a:rPr lang="en-US" altLang="ja-JP" sz="2800" dirty="0" smtClean="0"/>
              <a:t>?</a:t>
            </a:r>
            <a:endParaRPr kumimoji="1" lang="ja-JP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400" dirty="0" smtClean="0"/>
              <a:t>クラス</a:t>
            </a:r>
            <a:r>
              <a:rPr lang="ja-JP" altLang="en-US" sz="4400" dirty="0" smtClean="0"/>
              <a:t>だってオブジェクト</a:t>
            </a:r>
            <a:r>
              <a:rPr lang="en-US" altLang="ja-JP" sz="4400" dirty="0" smtClean="0"/>
              <a:t>?</a:t>
            </a:r>
            <a:endParaRPr kumimoji="1" lang="ja-JP" altLang="en-US" sz="4400" dirty="0"/>
          </a:p>
        </p:txBody>
      </p:sp>
      <p:sp>
        <p:nvSpPr>
          <p:cNvPr id="4" name="正方形/長方形 3"/>
          <p:cNvSpPr/>
          <p:nvPr/>
        </p:nvSpPr>
        <p:spPr>
          <a:xfrm>
            <a:off x="1142976" y="1643050"/>
            <a:ext cx="2571768" cy="1857388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/>
              <a:t>広義の</a:t>
            </a:r>
            <a:endParaRPr lang="en-US" altLang="ja-JP" sz="2000" dirty="0" smtClean="0"/>
          </a:p>
          <a:p>
            <a:pPr algn="ctr"/>
            <a:r>
              <a:rPr lang="ja-JP" altLang="en-US" sz="2800" dirty="0" smtClean="0"/>
              <a:t>オブジェクト</a:t>
            </a:r>
            <a:endParaRPr kumimoji="1" lang="ja-JP" altLang="en-US" sz="2800" dirty="0"/>
          </a:p>
        </p:txBody>
      </p:sp>
      <p:sp>
        <p:nvSpPr>
          <p:cNvPr id="5" name="正方形/長方形 4"/>
          <p:cNvSpPr/>
          <p:nvPr/>
        </p:nvSpPr>
        <p:spPr>
          <a:xfrm>
            <a:off x="6143636" y="4429132"/>
            <a:ext cx="2571768" cy="1857388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2000" dirty="0" smtClean="0"/>
              <a:t>狭義の</a:t>
            </a:r>
            <a:endParaRPr lang="en-US" altLang="ja-JP" sz="2000" dirty="0" smtClean="0"/>
          </a:p>
          <a:p>
            <a:pPr algn="ctr"/>
            <a:r>
              <a:rPr lang="ja-JP" altLang="en-US" sz="2800" dirty="0" smtClean="0"/>
              <a:t>オブジェクト</a:t>
            </a:r>
            <a:endParaRPr kumimoji="1" lang="ja-JP" altLang="en-US" sz="2800" dirty="0"/>
          </a:p>
        </p:txBody>
      </p:sp>
      <p:sp>
        <p:nvSpPr>
          <p:cNvPr id="7" name="正方形/長方形 6"/>
          <p:cNvSpPr/>
          <p:nvPr/>
        </p:nvSpPr>
        <p:spPr>
          <a:xfrm>
            <a:off x="1071538" y="4572008"/>
            <a:ext cx="2786082" cy="1071570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/>
              <a:t>クラス</a:t>
            </a:r>
            <a:endParaRPr kumimoji="1" lang="ja-JP" altLang="en-US" sz="2800" dirty="0"/>
          </a:p>
        </p:txBody>
      </p:sp>
      <p:sp>
        <p:nvSpPr>
          <p:cNvPr id="9" name="正方形/長方形 8"/>
          <p:cNvSpPr/>
          <p:nvPr/>
        </p:nvSpPr>
        <p:spPr>
          <a:xfrm>
            <a:off x="1071538" y="5643578"/>
            <a:ext cx="2786082" cy="642918"/>
          </a:xfrm>
          <a:prstGeom prst="rect">
            <a:avLst/>
          </a:prstGeom>
          <a:ln w="381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800" dirty="0" smtClean="0"/>
              <a:t>+new</a:t>
            </a:r>
            <a:endParaRPr kumimoji="1" lang="ja-JP" altLang="en-US" sz="2800" dirty="0"/>
          </a:p>
        </p:txBody>
      </p:sp>
      <p:cxnSp>
        <p:nvCxnSpPr>
          <p:cNvPr id="11" name="直線矢印コネクタ 10"/>
          <p:cNvCxnSpPr>
            <a:endCxn id="13" idx="3"/>
          </p:cNvCxnSpPr>
          <p:nvPr/>
        </p:nvCxnSpPr>
        <p:spPr>
          <a:xfrm rot="10800000" flipV="1">
            <a:off x="4357686" y="5359413"/>
            <a:ext cx="1785950" cy="34131"/>
          </a:xfrm>
          <a:prstGeom prst="straightConnector1">
            <a:avLst/>
          </a:prstGeom>
          <a:ln w="38100">
            <a:solidFill>
              <a:schemeClr val="tx1"/>
            </a:solidFill>
            <a:prstDash val="dash"/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二等辺三角形 11"/>
          <p:cNvSpPr/>
          <p:nvPr/>
        </p:nvSpPr>
        <p:spPr>
          <a:xfrm>
            <a:off x="2143108" y="3571876"/>
            <a:ext cx="642942" cy="500066"/>
          </a:xfrm>
          <a:prstGeom prst="triangl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二等辺三角形 12"/>
          <p:cNvSpPr/>
          <p:nvPr/>
        </p:nvSpPr>
        <p:spPr>
          <a:xfrm rot="16200000">
            <a:off x="3786182" y="5143512"/>
            <a:ext cx="642942" cy="500066"/>
          </a:xfrm>
          <a:prstGeom prst="triangl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/>
          <p:cNvCxnSpPr>
            <a:stCxn id="12" idx="3"/>
            <a:endCxn id="7" idx="0"/>
          </p:cNvCxnSpPr>
          <p:nvPr/>
        </p:nvCxnSpPr>
        <p:spPr>
          <a:xfrm rot="5400000">
            <a:off x="2214546" y="4321975"/>
            <a:ext cx="500066" cy="1588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4071934" y="4643446"/>
            <a:ext cx="1838965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i="1" dirty="0" smtClean="0"/>
              <a:t>&lt;&lt;instance of&gt;&gt;</a:t>
            </a:r>
            <a:endParaRPr kumimoji="1" lang="ja-JP" altLang="en-US" i="1" dirty="0"/>
          </a:p>
        </p:txBody>
      </p:sp>
      <p:cxnSp>
        <p:nvCxnSpPr>
          <p:cNvPr id="22" name="直線コネクタ 21"/>
          <p:cNvCxnSpPr/>
          <p:nvPr/>
        </p:nvCxnSpPr>
        <p:spPr>
          <a:xfrm flipV="1">
            <a:off x="2428860" y="4143380"/>
            <a:ext cx="5000660" cy="71438"/>
          </a:xfrm>
          <a:prstGeom prst="line">
            <a:avLst/>
          </a:prstGeom>
          <a:ln w="38100">
            <a:solidFill>
              <a:srgbClr val="003217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/>
          <p:cNvCxnSpPr>
            <a:stCxn id="5" idx="0"/>
          </p:cNvCxnSpPr>
          <p:nvPr/>
        </p:nvCxnSpPr>
        <p:spPr>
          <a:xfrm rot="5400000" flipH="1" flipV="1">
            <a:off x="7286644" y="4286256"/>
            <a:ext cx="285752" cy="1588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/>
          <p:cNvCxnSpPr/>
          <p:nvPr/>
        </p:nvCxnSpPr>
        <p:spPr>
          <a:xfrm rot="10800000" flipV="1">
            <a:off x="3714744" y="2000240"/>
            <a:ext cx="1071570" cy="1588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/>
          <p:cNvCxnSpPr/>
          <p:nvPr/>
        </p:nvCxnSpPr>
        <p:spPr>
          <a:xfrm rot="5400000">
            <a:off x="4287042" y="2499512"/>
            <a:ext cx="1000132" cy="1588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3714744" y="3000372"/>
            <a:ext cx="1071570" cy="1588"/>
          </a:xfrm>
          <a:prstGeom prst="line">
            <a:avLst/>
          </a:prstGeom>
          <a:ln w="381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4857752" y="2357430"/>
            <a:ext cx="1120820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Message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5715040"/>
          </a:xfrm>
        </p:spPr>
        <p:txBody>
          <a:bodyPr/>
          <a:lstStyle/>
          <a:p>
            <a:r>
              <a:rPr lang="en-US" altLang="ja-JP" dirty="0" smtClean="0"/>
              <a:t>2.</a:t>
            </a:r>
            <a:r>
              <a:rPr lang="ja-JP" altLang="en-US" dirty="0" smtClean="0"/>
              <a:t>習得できない理由。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69006"/>
          </a:xfrm>
        </p:spPr>
        <p:txBody>
          <a:bodyPr/>
          <a:lstStyle/>
          <a:p>
            <a:r>
              <a:rPr lang="ja-JP" altLang="en-US" sz="6000" dirty="0" smtClean="0">
                <a:solidFill>
                  <a:schemeClr val="accent2">
                    <a:lumMod val="50000"/>
                  </a:schemeClr>
                </a:solidFill>
              </a:rPr>
              <a:t>手続き型</a:t>
            </a:r>
            <a:r>
              <a:rPr lang="ja-JP" altLang="en-US" dirty="0" smtClean="0"/>
              <a:t>の呪縛。 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11288"/>
          </a:xfrm>
        </p:spPr>
        <p:txBody>
          <a:bodyPr/>
          <a:lstStyle/>
          <a:p>
            <a:r>
              <a:rPr lang="ja-JP" altLang="en-US" dirty="0" smtClean="0"/>
              <a:t>手続き型の呪縛 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ja-JP" altLang="en-US" sz="4800" dirty="0" smtClean="0"/>
              <a:t>データとは別に「手続きを」記述するパラダイムに捕われてしまっている。</a:t>
            </a:r>
            <a:endParaRPr lang="en-US" altLang="ja-JP" sz="4800" dirty="0" smtClean="0"/>
          </a:p>
          <a:p>
            <a:pPr algn="l">
              <a:buFont typeface="Arial" pitchFamily="34" charset="0"/>
              <a:buChar char="•"/>
            </a:pPr>
            <a:r>
              <a:rPr lang="ja-JP" altLang="en-US" sz="4800" dirty="0" smtClean="0"/>
              <a:t>プログラミングをするとき つい処理の流れで考えてしまう。</a:t>
            </a:r>
            <a:endParaRPr kumimoji="1" lang="ja-JP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11288"/>
          </a:xfrm>
        </p:spPr>
        <p:txBody>
          <a:bodyPr/>
          <a:lstStyle/>
          <a:p>
            <a:r>
              <a:rPr lang="ja-JP" altLang="en-US" dirty="0" smtClean="0"/>
              <a:t>手続き型の呪縛 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2857496"/>
            <a:ext cx="8229600" cy="3268667"/>
          </a:xfrm>
        </p:spPr>
        <p:txBody>
          <a:bodyPr/>
          <a:lstStyle/>
          <a:p>
            <a:r>
              <a:rPr lang="ja-JP" altLang="en-US" dirty="0" smtClean="0"/>
              <a:t>オブジェクト指向の方が自然なのに。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11288"/>
          </a:xfrm>
        </p:spPr>
        <p:txBody>
          <a:bodyPr/>
          <a:lstStyle/>
          <a:p>
            <a:r>
              <a:rPr lang="ja-JP" altLang="en-US" sz="4800" dirty="0" smtClean="0"/>
              <a:t>コンピュータの方が異常。</a:t>
            </a:r>
            <a:endParaRPr kumimoji="1" lang="ja-JP" altLang="en-US" sz="48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28596" y="2000240"/>
            <a:ext cx="8501122" cy="4097335"/>
          </a:xfrm>
        </p:spPr>
        <p:txBody>
          <a:bodyPr/>
          <a:lstStyle/>
          <a:p>
            <a:pPr algn="l"/>
            <a:r>
              <a:rPr lang="ja-JP" altLang="en-US" sz="4800" dirty="0" smtClean="0"/>
              <a:t>「フォン・ノイマンの呪い」</a:t>
            </a:r>
            <a:endParaRPr lang="en-US" altLang="ja-JP" sz="4800" dirty="0" smtClean="0"/>
          </a:p>
          <a:p>
            <a:pPr lvl="1"/>
            <a:r>
              <a:rPr lang="ja-JP" altLang="en-US" sz="3600" dirty="0" smtClean="0"/>
              <a:t>フォン・ノイマン型コンピュータ。</a:t>
            </a:r>
            <a:endParaRPr lang="en-US" altLang="ja-JP" sz="3600" dirty="0" smtClean="0"/>
          </a:p>
          <a:p>
            <a:pPr lvl="2"/>
            <a:r>
              <a:rPr lang="ja-JP" altLang="en-US" sz="3200" dirty="0" smtClean="0"/>
              <a:t>コンピュータに、</a:t>
            </a:r>
            <a:r>
              <a:rPr lang="ja-JP" altLang="en-US" dirty="0" smtClean="0"/>
              <a:t>手続きを教えてやる。</a:t>
            </a:r>
            <a:endParaRPr lang="en-US" altLang="ja-JP" dirty="0" smtClean="0"/>
          </a:p>
          <a:p>
            <a:pPr lvl="2"/>
            <a:r>
              <a:rPr lang="ja-JP" altLang="en-US" dirty="0" smtClean="0"/>
              <a:t>コードとデータは別。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5715040"/>
          </a:xfrm>
        </p:spPr>
        <p:txBody>
          <a:bodyPr/>
          <a:lstStyle/>
          <a:p>
            <a:r>
              <a:rPr lang="en-US" altLang="ja-JP" dirty="0" smtClean="0"/>
              <a:t>3.</a:t>
            </a:r>
            <a:r>
              <a:rPr lang="ja-JP" altLang="en-US" dirty="0" smtClean="0"/>
              <a:t>考え方とコツ。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572560" cy="5940444"/>
          </a:xfrm>
        </p:spPr>
        <p:txBody>
          <a:bodyPr/>
          <a:lstStyle/>
          <a:p>
            <a:r>
              <a:rPr lang="en-US" altLang="ja-JP" sz="4800" dirty="0" smtClean="0"/>
              <a:t/>
            </a:r>
            <a:br>
              <a:rPr lang="en-US" altLang="ja-JP" sz="4800" dirty="0" smtClean="0"/>
            </a:br>
            <a:r>
              <a:rPr lang="ja-JP" altLang="en-US" sz="4400" dirty="0" smtClean="0">
                <a:solidFill>
                  <a:schemeClr val="accent2">
                    <a:lumMod val="50000"/>
                  </a:schemeClr>
                </a:solidFill>
              </a:rPr>
              <a:t>こみゅぷらす</a:t>
            </a:r>
            <a:r>
              <a:rPr lang="en-US" altLang="ja-JP" sz="4400" dirty="0" smtClean="0">
                <a:solidFill>
                  <a:schemeClr val="accent2">
                    <a:lumMod val="50000"/>
                  </a:schemeClr>
                </a:solidFill>
              </a:rPr>
              <a:t>(COMU+) </a:t>
            </a:r>
            <a:r>
              <a:rPr lang="ja-JP" altLang="en-US" sz="3600" dirty="0" smtClean="0"/>
              <a:t>所属。</a:t>
            </a:r>
            <a:r>
              <a:rPr lang="en-US" altLang="ja-JP" sz="4800" dirty="0" smtClean="0"/>
              <a:t/>
            </a:r>
            <a:br>
              <a:rPr lang="en-US" altLang="ja-JP" sz="4800" dirty="0" smtClean="0"/>
            </a:br>
            <a:r>
              <a:rPr lang="en-US" altLang="ja-JP" sz="4800" dirty="0" smtClean="0"/>
              <a:t> </a:t>
            </a:r>
            <a:r>
              <a:rPr lang="en-US" altLang="ja-JP" sz="2800" i="1" dirty="0" smtClean="0">
                <a:hlinkClick r:id="rId3"/>
              </a:rPr>
              <a:t>http://comuplus.net</a:t>
            </a: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800" dirty="0" smtClean="0"/>
              <a:t/>
            </a:r>
            <a:br>
              <a:rPr lang="en-US" altLang="ja-JP" sz="2800" dirty="0" smtClean="0"/>
            </a:br>
            <a:r>
              <a:rPr lang="en-US" altLang="ja-JP" sz="2400" dirty="0" smtClean="0"/>
              <a:t/>
            </a:r>
            <a:br>
              <a:rPr lang="en-US" altLang="ja-JP" sz="2400" dirty="0" smtClean="0"/>
            </a:br>
            <a:r>
              <a:rPr lang="ja-JP" altLang="en-US" sz="2400" dirty="0" smtClean="0"/>
              <a:t>唯一わんくま同盟外。</a:t>
            </a:r>
            <a:endParaRPr lang="en-US" altLang="ja-JP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1882"/>
          </a:xfrm>
        </p:spPr>
        <p:txBody>
          <a:bodyPr/>
          <a:lstStyle/>
          <a:p>
            <a:r>
              <a:rPr kumimoji="1" lang="ja-JP" altLang="en-US" dirty="0" smtClean="0"/>
              <a:t>ここで考察。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1882"/>
          </a:xfrm>
        </p:spPr>
        <p:txBody>
          <a:bodyPr/>
          <a:lstStyle/>
          <a:p>
            <a:r>
              <a:rPr lang="ja-JP" altLang="en-US" dirty="0" smtClean="0"/>
              <a:t>クラスと </a:t>
            </a:r>
            <a:r>
              <a:rPr lang="en-US" altLang="ja-JP" dirty="0" smtClean="0"/>
              <a:t>class </a:t>
            </a:r>
            <a:r>
              <a:rPr lang="ja-JP" altLang="en-US" dirty="0" smtClean="0"/>
              <a:t>って一緒</a:t>
            </a:r>
            <a:r>
              <a:rPr lang="en-US" altLang="ja-JP" dirty="0" smtClean="0"/>
              <a:t>? </a:t>
            </a:r>
            <a:r>
              <a:rPr lang="ja-JP" altLang="en-US" dirty="0" smtClean="0"/>
              <a:t>継承と派生って一緒</a:t>
            </a:r>
            <a:r>
              <a:rPr lang="en-US" altLang="ja-JP" dirty="0" smtClean="0"/>
              <a:t>?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857224" y="1214422"/>
            <a:ext cx="3500462" cy="46434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角丸四角形 4"/>
          <p:cNvSpPr/>
          <p:nvPr/>
        </p:nvSpPr>
        <p:spPr>
          <a:xfrm>
            <a:off x="1142976" y="1857364"/>
            <a:ext cx="2357454" cy="164307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latin typeface="+mj-lt"/>
              </a:rPr>
              <a:t>継承</a:t>
            </a:r>
            <a:endParaRPr kumimoji="1" lang="en-US" altLang="ja-JP" sz="3200" dirty="0" smtClean="0">
              <a:latin typeface="+mj-lt"/>
            </a:endParaRPr>
          </a:p>
          <a:p>
            <a:pPr algn="ctr"/>
            <a:r>
              <a:rPr kumimoji="1" lang="en-US" altLang="ja-JP" sz="2000" dirty="0" smtClean="0">
                <a:latin typeface="+mj-lt"/>
              </a:rPr>
              <a:t>(</a:t>
            </a:r>
            <a:r>
              <a:rPr lang="en-US" altLang="ja-JP" sz="2000" dirty="0" smtClean="0">
                <a:latin typeface="+mj-lt"/>
              </a:rPr>
              <a:t>= kind-of </a:t>
            </a:r>
            <a:r>
              <a:rPr lang="ja-JP" altLang="en-US" sz="2000" dirty="0" smtClean="0">
                <a:latin typeface="+mj-lt"/>
              </a:rPr>
              <a:t>関係</a:t>
            </a:r>
            <a:r>
              <a:rPr kumimoji="1" lang="en-US" altLang="ja-JP" sz="2000" dirty="0" smtClean="0">
                <a:latin typeface="+mj-lt"/>
              </a:rPr>
              <a:t>)</a:t>
            </a:r>
            <a:endParaRPr kumimoji="1" lang="ja-JP" altLang="en-US" sz="2000" dirty="0">
              <a:latin typeface="+mj-lt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1142976" y="3857628"/>
            <a:ext cx="2357454" cy="164307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 dirty="0" smtClean="0">
                <a:latin typeface="+mj-lt"/>
              </a:rPr>
              <a:t>集約</a:t>
            </a:r>
            <a:endParaRPr kumimoji="1" lang="en-US" altLang="ja-JP" sz="3200" dirty="0" smtClean="0">
              <a:latin typeface="+mj-lt"/>
            </a:endParaRPr>
          </a:p>
          <a:p>
            <a:pPr algn="ctr"/>
            <a:r>
              <a:rPr kumimoji="1" lang="en-US" altLang="ja-JP" sz="2000" dirty="0" smtClean="0">
                <a:latin typeface="+mj-lt"/>
              </a:rPr>
              <a:t>(</a:t>
            </a:r>
            <a:r>
              <a:rPr lang="en-US" altLang="ja-JP" sz="2000" dirty="0" smtClean="0">
                <a:latin typeface="+mj-lt"/>
              </a:rPr>
              <a:t>= has-a </a:t>
            </a:r>
            <a:r>
              <a:rPr lang="ja-JP" altLang="en-US" sz="2000" dirty="0" smtClean="0">
                <a:latin typeface="+mj-lt"/>
              </a:rPr>
              <a:t>関係</a:t>
            </a:r>
            <a:r>
              <a:rPr kumimoji="1" lang="en-US" altLang="ja-JP" sz="2000" dirty="0" smtClean="0">
                <a:latin typeface="+mj-lt"/>
              </a:rPr>
              <a:t>)</a:t>
            </a:r>
            <a:endParaRPr kumimoji="1" lang="ja-JP" altLang="en-US" sz="2000" dirty="0">
              <a:latin typeface="+mj-lt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000100" y="1357298"/>
            <a:ext cx="3211135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ja-JP" altLang="en-US" sz="2000" b="1" dirty="0" smtClean="0"/>
              <a:t>仕様レベル </a:t>
            </a:r>
            <a:r>
              <a:rPr lang="en-US" altLang="ja-JP" sz="2000" b="1" dirty="0" smtClean="0"/>
              <a:t>(</a:t>
            </a:r>
            <a:r>
              <a:rPr lang="ja-JP" altLang="en-US" sz="2000" b="1" dirty="0" smtClean="0"/>
              <a:t>＝設計の視点</a:t>
            </a:r>
            <a:r>
              <a:rPr lang="en-US" altLang="ja-JP" sz="2000" b="1" dirty="0" smtClean="0"/>
              <a:t>)</a:t>
            </a:r>
            <a:endParaRPr kumimoji="1" lang="ja-JP" altLang="en-US" sz="2000" b="1" dirty="0"/>
          </a:p>
        </p:txBody>
      </p:sp>
      <p:sp>
        <p:nvSpPr>
          <p:cNvPr id="9" name="正方形/長方形 8"/>
          <p:cNvSpPr/>
          <p:nvPr/>
        </p:nvSpPr>
        <p:spPr>
          <a:xfrm>
            <a:off x="5072066" y="1214422"/>
            <a:ext cx="3500462" cy="46434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角丸四角形 9"/>
          <p:cNvSpPr/>
          <p:nvPr/>
        </p:nvSpPr>
        <p:spPr>
          <a:xfrm>
            <a:off x="5500694" y="1857364"/>
            <a:ext cx="2714644" cy="164307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 dirty="0" smtClean="0">
                <a:latin typeface="+mj-lt"/>
              </a:rPr>
              <a:t>派生クラス</a:t>
            </a:r>
            <a:endParaRPr kumimoji="1" lang="en-US" altLang="ja-JP" sz="3200" dirty="0" smtClean="0">
              <a:latin typeface="+mj-lt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5500694" y="3857628"/>
            <a:ext cx="2714644" cy="1643074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 smtClean="0">
                <a:latin typeface="+mj-lt"/>
              </a:rPr>
              <a:t>オブジェクトの内包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214942" y="1357298"/>
            <a:ext cx="3214710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ja-JP" altLang="en-US" sz="2000" b="1" dirty="0" smtClean="0"/>
              <a:t>実装レベル </a:t>
            </a:r>
            <a:r>
              <a:rPr lang="en-US" altLang="ja-JP" sz="2000" b="1" dirty="0" smtClean="0"/>
              <a:t>(by C++)</a:t>
            </a:r>
            <a:endParaRPr kumimoji="1" lang="ja-JP" altLang="en-US" sz="2000" b="1" dirty="0"/>
          </a:p>
        </p:txBody>
      </p:sp>
      <p:sp>
        <p:nvSpPr>
          <p:cNvPr id="13" name="右矢印 12"/>
          <p:cNvSpPr/>
          <p:nvPr/>
        </p:nvSpPr>
        <p:spPr>
          <a:xfrm>
            <a:off x="3857620" y="2428868"/>
            <a:ext cx="1357322" cy="428628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ストライプ矢印 13"/>
          <p:cNvSpPr/>
          <p:nvPr/>
        </p:nvSpPr>
        <p:spPr>
          <a:xfrm rot="1881610">
            <a:off x="3547089" y="3612830"/>
            <a:ext cx="2000264" cy="329153"/>
          </a:xfrm>
          <a:prstGeom prst="striped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ストライプ矢印 14"/>
          <p:cNvSpPr/>
          <p:nvPr/>
        </p:nvSpPr>
        <p:spPr>
          <a:xfrm rot="19902934">
            <a:off x="3530443" y="3526073"/>
            <a:ext cx="2000264" cy="329153"/>
          </a:xfrm>
          <a:prstGeom prst="striped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右矢印 15"/>
          <p:cNvSpPr/>
          <p:nvPr/>
        </p:nvSpPr>
        <p:spPr>
          <a:xfrm>
            <a:off x="3857620" y="4500570"/>
            <a:ext cx="1357322" cy="428628"/>
          </a:xfrm>
          <a:prstGeom prst="righ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83320"/>
          </a:xfrm>
        </p:spPr>
        <p:txBody>
          <a:bodyPr/>
          <a:lstStyle/>
          <a:p>
            <a:r>
              <a:rPr lang="ja-JP" altLang="en-US" sz="6000" dirty="0" smtClean="0">
                <a:solidFill>
                  <a:schemeClr val="accent2">
                    <a:lumMod val="50000"/>
                  </a:schemeClr>
                </a:solidFill>
              </a:rPr>
              <a:t>概念</a:t>
            </a:r>
            <a:r>
              <a:rPr lang="ja-JP" altLang="en-US" dirty="0" smtClean="0"/>
              <a:t>の話と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z="6000" dirty="0" smtClean="0">
                <a:solidFill>
                  <a:schemeClr val="accent2">
                    <a:lumMod val="50000"/>
                  </a:schemeClr>
                </a:solidFill>
              </a:rPr>
              <a:t>仕組み</a:t>
            </a:r>
            <a:r>
              <a:rPr lang="ja-JP" altLang="en-US" dirty="0" smtClean="0"/>
              <a:t>の話は別。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82726"/>
          </a:xfrm>
        </p:spPr>
        <p:txBody>
          <a:bodyPr/>
          <a:lstStyle/>
          <a:p>
            <a:r>
              <a:rPr lang="en-US" dirty="0" smtClean="0"/>
              <a:t>Fowler </a:t>
            </a:r>
            <a:r>
              <a:rPr lang="ja-JP" altLang="en-US" dirty="0" smtClean="0"/>
              <a:t>の観点の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z="6000" dirty="0" smtClean="0">
                <a:solidFill>
                  <a:schemeClr val="accent2">
                    <a:lumMod val="50000"/>
                  </a:schemeClr>
                </a:solidFill>
              </a:rPr>
              <a:t>オブジェクト</a:t>
            </a:r>
            <a:endParaRPr kumimoji="1" lang="ja-JP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2071678"/>
            <a:ext cx="8472518" cy="4500594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ja-JP" altLang="en-US" sz="4000" dirty="0" smtClean="0"/>
              <a:t>概念レベル</a:t>
            </a:r>
            <a:endParaRPr lang="en-US" altLang="ja-JP" sz="4000" dirty="0" smtClean="0"/>
          </a:p>
          <a:p>
            <a:pPr lvl="1"/>
            <a:r>
              <a:rPr lang="ja-JP" altLang="en-US" sz="3600" dirty="0" smtClean="0"/>
              <a:t>責任の集合。</a:t>
            </a:r>
            <a:endParaRPr lang="en-US" altLang="ja-JP" sz="3600" dirty="0" smtClean="0"/>
          </a:p>
          <a:p>
            <a:pPr algn="l">
              <a:buFont typeface="Arial" pitchFamily="34" charset="0"/>
              <a:buChar char="•"/>
            </a:pPr>
            <a:r>
              <a:rPr lang="ja-JP" altLang="en-US" sz="4000" dirty="0" smtClean="0"/>
              <a:t>仕様レベル</a:t>
            </a:r>
            <a:endParaRPr lang="en-US" altLang="ja-JP" sz="4000" dirty="0" smtClean="0"/>
          </a:p>
          <a:p>
            <a:pPr lvl="1"/>
            <a:r>
              <a:rPr lang="ja-JP" altLang="en-US" sz="3600" dirty="0" smtClean="0"/>
              <a:t>他のオブジェクトや振舞いの集合。</a:t>
            </a:r>
            <a:endParaRPr lang="en-US" altLang="ja-JP" sz="3600" dirty="0" smtClean="0"/>
          </a:p>
          <a:p>
            <a:pPr algn="l">
              <a:buFont typeface="Arial" pitchFamily="34" charset="0"/>
              <a:buChar char="•"/>
            </a:pPr>
            <a:r>
              <a:rPr lang="ja-JP" altLang="en-US" sz="4000" dirty="0" smtClean="0"/>
              <a:t>実装レベル</a:t>
            </a:r>
            <a:endParaRPr lang="en-US" altLang="ja-JP" sz="4000" dirty="0" smtClean="0"/>
          </a:p>
          <a:p>
            <a:pPr lvl="1"/>
            <a:r>
              <a:rPr lang="ja-JP" altLang="en-US" sz="3600" dirty="0" smtClean="0"/>
              <a:t>コードとデータと相互の処理。</a:t>
            </a:r>
            <a:endParaRPr kumimoji="1" lang="ja-JP" altLang="en-US" sz="3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42844" y="274638"/>
            <a:ext cx="8643998" cy="5797568"/>
          </a:xfrm>
        </p:spPr>
        <p:txBody>
          <a:bodyPr/>
          <a:lstStyle/>
          <a:p>
            <a:r>
              <a:rPr lang="en-US" sz="4800" dirty="0" smtClean="0"/>
              <a:t>What </a:t>
            </a:r>
            <a:r>
              <a:rPr lang="ja-JP" altLang="en-US" sz="4800" dirty="0" smtClean="0"/>
              <a:t>と </a:t>
            </a:r>
            <a:r>
              <a:rPr lang="en-US" sz="4800" dirty="0" smtClean="0"/>
              <a:t>How </a:t>
            </a:r>
            <a:r>
              <a:rPr lang="ja-JP" altLang="en-US" sz="4800" dirty="0" smtClean="0"/>
              <a:t>を分ける。</a:t>
            </a:r>
            <a:endParaRPr kumimoji="1" lang="ja-JP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26130"/>
          </a:xfrm>
        </p:spPr>
        <p:txBody>
          <a:bodyPr/>
          <a:lstStyle/>
          <a:p>
            <a:r>
              <a:rPr lang="ja-JP" altLang="en-US" dirty="0" smtClean="0">
                <a:solidFill>
                  <a:schemeClr val="accent2">
                    <a:lumMod val="50000"/>
                  </a:schemeClr>
                </a:solidFill>
              </a:rPr>
              <a:t>概念</a:t>
            </a:r>
            <a:r>
              <a:rPr lang="ja-JP" altLang="en-US" dirty="0" smtClean="0"/>
              <a:t>の話と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z="6000" dirty="0" smtClean="0">
                <a:solidFill>
                  <a:schemeClr val="accent2">
                    <a:lumMod val="50000"/>
                  </a:schemeClr>
                </a:solidFill>
              </a:rPr>
              <a:t>実装</a:t>
            </a:r>
            <a:r>
              <a:rPr lang="ja-JP" altLang="en-US" dirty="0" smtClean="0"/>
              <a:t>の話を切り分ける。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643998" cy="1143000"/>
          </a:xfrm>
        </p:spPr>
        <p:txBody>
          <a:bodyPr/>
          <a:lstStyle/>
          <a:p>
            <a:r>
              <a:rPr lang="ja-JP" altLang="en-US" sz="4000" dirty="0" smtClean="0">
                <a:solidFill>
                  <a:schemeClr val="accent2">
                    <a:lumMod val="50000"/>
                  </a:schemeClr>
                </a:solidFill>
              </a:rPr>
              <a:t>概念</a:t>
            </a:r>
            <a:r>
              <a:rPr lang="ja-JP" altLang="en-US" sz="4000" dirty="0" smtClean="0"/>
              <a:t>の話と</a:t>
            </a:r>
            <a:r>
              <a:rPr lang="ja-JP" altLang="en-US" sz="4400" dirty="0" smtClean="0">
                <a:solidFill>
                  <a:schemeClr val="accent2">
                    <a:lumMod val="50000"/>
                  </a:schemeClr>
                </a:solidFill>
              </a:rPr>
              <a:t>実装</a:t>
            </a:r>
            <a:r>
              <a:rPr lang="ja-JP" altLang="en-US" sz="4000" dirty="0" smtClean="0"/>
              <a:t>の話を切り分ける。</a:t>
            </a:r>
            <a:endParaRPr kumimoji="1" lang="ja-JP" altLang="en-US" sz="40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ja-JP" altLang="en-US" sz="3600" dirty="0" smtClean="0"/>
              <a:t>クラスと </a:t>
            </a:r>
            <a:r>
              <a:rPr lang="en-US" altLang="ja-JP" sz="3600" dirty="0" smtClean="0"/>
              <a:t>C#/C++ </a:t>
            </a:r>
            <a:r>
              <a:rPr lang="ja-JP" altLang="en-US" sz="3600" dirty="0" smtClean="0"/>
              <a:t>の </a:t>
            </a:r>
            <a:r>
              <a:rPr lang="en-US" altLang="ja-JP" sz="3600" dirty="0" smtClean="0"/>
              <a:t>class </a:t>
            </a:r>
            <a:r>
              <a:rPr lang="ja-JP" altLang="en-US" sz="3600" dirty="0" smtClean="0"/>
              <a:t>は少し異なった概念。</a:t>
            </a:r>
            <a:endParaRPr lang="en-US" altLang="ja-JP" sz="3600" dirty="0" smtClean="0"/>
          </a:p>
          <a:p>
            <a:pPr lvl="1"/>
            <a:r>
              <a:rPr lang="ja-JP" altLang="en-US" sz="3200" dirty="0" smtClean="0"/>
              <a:t>例．</a:t>
            </a:r>
            <a:r>
              <a:rPr lang="en-US" altLang="ja-JP" sz="3200" dirty="0" smtClean="0"/>
              <a:t>class </a:t>
            </a:r>
            <a:r>
              <a:rPr lang="ja-JP" altLang="en-US" sz="3200" dirty="0" smtClean="0"/>
              <a:t>がない言語でクラスが作れないわけじゃない。</a:t>
            </a:r>
            <a:endParaRPr lang="en-US" altLang="ja-JP" sz="3200" dirty="0" smtClean="0"/>
          </a:p>
          <a:p>
            <a:pPr algn="l">
              <a:buFont typeface="Arial" pitchFamily="34" charset="0"/>
              <a:buChar char="•"/>
            </a:pPr>
            <a:r>
              <a:rPr lang="ja-JP" altLang="en-US" sz="3800" dirty="0" smtClean="0"/>
              <a:t>継承と </a:t>
            </a:r>
            <a:r>
              <a:rPr lang="en-US" altLang="ja-JP" sz="3800" dirty="0" smtClean="0"/>
              <a:t>C#/C++ </a:t>
            </a:r>
            <a:r>
              <a:rPr lang="ja-JP" altLang="en-US" sz="3800" dirty="0" smtClean="0"/>
              <a:t>の派生は別。</a:t>
            </a:r>
            <a:endParaRPr lang="en-US" altLang="ja-JP" sz="3800" dirty="0" smtClean="0"/>
          </a:p>
          <a:p>
            <a:pPr lvl="1"/>
            <a:r>
              <a:rPr lang="ja-JP" altLang="en-US" sz="3200" dirty="0" smtClean="0"/>
              <a:t>「ポリモーフィズム</a:t>
            </a:r>
            <a:r>
              <a:rPr lang="en-US" altLang="ja-JP" sz="3200" dirty="0" smtClean="0"/>
              <a:t>=</a:t>
            </a:r>
            <a:r>
              <a:rPr lang="ja-JP" altLang="en-US" sz="3200" dirty="0" smtClean="0"/>
              <a:t>複数の派生クラスで</a:t>
            </a:r>
            <a:r>
              <a:rPr lang="en-US" altLang="ja-JP" sz="3200" dirty="0" smtClean="0"/>
              <a:t>virtual </a:t>
            </a:r>
            <a:r>
              <a:rPr lang="ja-JP" altLang="en-US" sz="3200" dirty="0" smtClean="0"/>
              <a:t>メソッドをオーバーライド」 じゃない。</a:t>
            </a:r>
            <a:endParaRPr kumimoji="1" lang="ja-JP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どちらも重要。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142844" y="2071678"/>
            <a:ext cx="8858312" cy="4500594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ja-JP" altLang="en-US" sz="4800" dirty="0" smtClean="0"/>
              <a:t>オブジェクト指向のキー概念を実装と切り分けて話す。</a:t>
            </a:r>
            <a:endParaRPr lang="en-US" altLang="ja-JP" sz="4800" dirty="0" smtClean="0"/>
          </a:p>
          <a:p>
            <a:pPr algn="l">
              <a:buFont typeface="Arial" pitchFamily="34" charset="0"/>
              <a:buChar char="•"/>
            </a:pPr>
            <a:r>
              <a:rPr lang="ja-JP" altLang="en-US" sz="4800" dirty="0" smtClean="0"/>
              <a:t>オブジェクト指向のキー概念を実装例で話す。</a:t>
            </a:r>
            <a:endParaRPr kumimoji="1" lang="ja-JP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200" dirty="0" smtClean="0"/>
              <a:t>オブジェクト指向のキー概念</a:t>
            </a:r>
            <a:endParaRPr kumimoji="1" lang="ja-JP" altLang="en-US" sz="32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000660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kumimoji="1" lang="ja-JP" altLang="en-US" sz="4400" dirty="0" smtClean="0"/>
              <a:t>「カプセル化」</a:t>
            </a:r>
            <a:endParaRPr kumimoji="1" lang="en-US" altLang="ja-JP" sz="4400" dirty="0" smtClean="0"/>
          </a:p>
          <a:p>
            <a:pPr>
              <a:buFont typeface="Arial" pitchFamily="34" charset="0"/>
              <a:buChar char="•"/>
            </a:pPr>
            <a:r>
              <a:rPr kumimoji="1" lang="ja-JP" altLang="en-US" sz="4400" dirty="0" smtClean="0"/>
              <a:t>「継承」</a:t>
            </a:r>
            <a:endParaRPr kumimoji="1" lang="en-US" altLang="ja-JP" sz="4400" dirty="0" smtClean="0"/>
          </a:p>
          <a:p>
            <a:pPr>
              <a:buFont typeface="Arial" pitchFamily="34" charset="0"/>
              <a:buChar char="•"/>
            </a:pPr>
            <a:r>
              <a:rPr kumimoji="1" lang="ja-JP" altLang="en-US" sz="4400" dirty="0" smtClean="0"/>
              <a:t>「ポリモーフィズム」</a:t>
            </a:r>
            <a:endParaRPr kumimoji="1" lang="en-US" altLang="ja-JP" sz="4400" dirty="0" smtClean="0"/>
          </a:p>
          <a:p>
            <a:pPr algn="ctr"/>
            <a:r>
              <a:rPr lang="ja-JP" altLang="en-US" sz="4000" dirty="0" smtClean="0"/>
              <a:t>をそれぞれ、</a:t>
            </a:r>
            <a:endParaRPr lang="en-US" altLang="ja-JP" sz="4000" dirty="0" smtClean="0"/>
          </a:p>
          <a:p>
            <a:pPr>
              <a:buFont typeface="Arial" pitchFamily="34" charset="0"/>
              <a:buChar char="•"/>
            </a:pPr>
            <a:r>
              <a:rPr lang="ja-JP" altLang="en-US" sz="4800" dirty="0" smtClean="0"/>
              <a:t>実装と切り分けて話す。</a:t>
            </a:r>
            <a:endParaRPr lang="en-US" altLang="ja-JP" sz="4800" dirty="0" smtClean="0"/>
          </a:p>
          <a:p>
            <a:pPr>
              <a:buFont typeface="Arial" pitchFamily="34" charset="0"/>
              <a:buChar char="•"/>
            </a:pPr>
            <a:r>
              <a:rPr lang="ja-JP" altLang="en-US" sz="4800" dirty="0" smtClean="0"/>
              <a:t>実装例で話す。</a:t>
            </a:r>
            <a:endParaRPr kumimoji="1" lang="ja-JP" altLang="en-US" sz="4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226196"/>
          </a:xfrm>
        </p:spPr>
        <p:txBody>
          <a:bodyPr/>
          <a:lstStyle/>
          <a:p>
            <a:r>
              <a:rPr lang="ja-JP" altLang="en-US" sz="2000" dirty="0" smtClean="0"/>
              <a:t>アウェイ感。</a:t>
            </a:r>
            <a:endParaRPr lang="en-US" altLang="ja-JP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97568"/>
          </a:xfrm>
        </p:spPr>
        <p:txBody>
          <a:bodyPr/>
          <a:lstStyle/>
          <a:p>
            <a:r>
              <a:rPr kumimoji="1" lang="ja-JP" altLang="en-US" sz="6000" dirty="0" smtClean="0">
                <a:solidFill>
                  <a:schemeClr val="accent2">
                    <a:lumMod val="50000"/>
                  </a:schemeClr>
                </a:solidFill>
              </a:rPr>
              <a:t>仕組み</a:t>
            </a:r>
            <a:r>
              <a:rPr kumimoji="1" lang="ja-JP" altLang="en-US" dirty="0" smtClean="0"/>
              <a:t>と</a:t>
            </a:r>
            <a:r>
              <a:rPr kumimoji="1" lang="ja-JP" altLang="en-US" sz="6000" dirty="0" smtClean="0">
                <a:solidFill>
                  <a:schemeClr val="accent2">
                    <a:lumMod val="50000"/>
                  </a:schemeClr>
                </a:solidFill>
              </a:rPr>
              <a:t>概念</a:t>
            </a:r>
            <a:r>
              <a:rPr kumimoji="1" lang="ja-JP" altLang="en-US" dirty="0" smtClean="0"/>
              <a:t>。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5715040"/>
          </a:xfrm>
        </p:spPr>
        <p:txBody>
          <a:bodyPr/>
          <a:lstStyle/>
          <a:p>
            <a:r>
              <a:rPr lang="en-US" altLang="ja-JP" dirty="0" smtClean="0"/>
              <a:t>4.</a:t>
            </a:r>
            <a:r>
              <a:rPr lang="ja-JP" altLang="en-US" sz="6000" dirty="0" smtClean="0">
                <a:solidFill>
                  <a:schemeClr val="accent2">
                    <a:lumMod val="50000"/>
                  </a:schemeClr>
                </a:solidFill>
              </a:rPr>
              <a:t>仕組み</a:t>
            </a:r>
            <a:r>
              <a:rPr lang="ja-JP" altLang="en-US" dirty="0" smtClean="0"/>
              <a:t>から入る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オブジェクト指向。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643998" cy="1143000"/>
          </a:xfrm>
        </p:spPr>
        <p:txBody>
          <a:bodyPr/>
          <a:lstStyle/>
          <a:p>
            <a:r>
              <a:rPr lang="ja-JP" altLang="en-US" sz="4400" dirty="0" smtClean="0"/>
              <a:t>オーバーライドの仕組みなど。</a:t>
            </a:r>
            <a:endParaRPr kumimoji="1" lang="ja-JP" altLang="en-US" sz="4400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ja-JP" altLang="en-US" dirty="0" smtClean="0"/>
              <a:t>例．</a:t>
            </a:r>
            <a:endParaRPr lang="en-US" altLang="ja-JP" dirty="0" smtClean="0"/>
          </a:p>
          <a:p>
            <a:pPr algn="l">
              <a:buFont typeface="Arial" pitchFamily="34" charset="0"/>
              <a:buChar char="•"/>
            </a:pPr>
            <a:r>
              <a:rPr lang="ja-JP" altLang="en-US" dirty="0" smtClean="0"/>
              <a:t>「</a:t>
            </a:r>
            <a:r>
              <a:rPr lang="en-US" altLang="ja-JP" dirty="0" smtClean="0"/>
              <a:t>virtual </a:t>
            </a:r>
            <a:r>
              <a:rPr lang="ja-JP" altLang="en-US" dirty="0" smtClean="0"/>
              <a:t>関数は関数ポインタのテーブルだよ」</a:t>
            </a:r>
            <a:endParaRPr lang="en-US" altLang="ja-JP" dirty="0" smtClean="0"/>
          </a:p>
          <a:p>
            <a:pPr algn="l">
              <a:buFont typeface="Arial" pitchFamily="34" charset="0"/>
              <a:buChar char="•"/>
            </a:pPr>
            <a:r>
              <a:rPr lang="ja-JP" altLang="en-US" dirty="0" smtClean="0"/>
              <a:t>「オーバーライドは関数ポインタの上書きだよ」 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26130"/>
          </a:xfrm>
        </p:spPr>
        <p:txBody>
          <a:bodyPr/>
          <a:lstStyle/>
          <a:p>
            <a:r>
              <a:rPr lang="ja-JP" altLang="en-US" sz="3600" dirty="0" smtClean="0"/>
              <a:t>例．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sz="1200" dirty="0" smtClean="0"/>
              <a:t/>
            </a:r>
            <a:br>
              <a:rPr lang="en-US" sz="1200" dirty="0" smtClean="0"/>
            </a:br>
            <a:r>
              <a:rPr lang="en-US" dirty="0" smtClean="0"/>
              <a:t>C → C#</a:t>
            </a:r>
            <a:r>
              <a:rPr lang="ja-JP" altLang="en-US" dirty="0" smtClean="0"/>
              <a:t> へと理解。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57158" y="274638"/>
            <a:ext cx="8501122" cy="5440378"/>
          </a:xfrm>
        </p:spPr>
        <p:txBody>
          <a:bodyPr/>
          <a:lstStyle/>
          <a:p>
            <a:r>
              <a:rPr kumimoji="1" lang="ja-JP" altLang="en-US" sz="4400" dirty="0" smtClean="0"/>
              <a:t>例．</a:t>
            </a:r>
            <a:r>
              <a:rPr kumimoji="1" lang="en-US" altLang="ja-JP" sz="4400" dirty="0" smtClean="0"/>
              <a:t/>
            </a:r>
            <a:br>
              <a:rPr kumimoji="1" lang="en-US" altLang="ja-JP" sz="4400" dirty="0" smtClean="0"/>
            </a:br>
            <a:r>
              <a:rPr kumimoji="1" lang="en-US" altLang="ja-JP" sz="2000" dirty="0" smtClean="0"/>
              <a:t/>
            </a:r>
            <a:br>
              <a:rPr kumimoji="1" lang="en-US" altLang="ja-JP" sz="2000" dirty="0" smtClean="0"/>
            </a:br>
            <a:r>
              <a:rPr kumimoji="1" lang="en-US" altLang="ja-JP" sz="6000" dirty="0" smtClean="0">
                <a:solidFill>
                  <a:schemeClr val="accent2">
                    <a:lumMod val="50000"/>
                  </a:schemeClr>
                </a:solidFill>
              </a:rPr>
              <a:t>C</a:t>
            </a:r>
            <a:r>
              <a:rPr kumimoji="1" lang="en-US" altLang="ja-JP" dirty="0" smtClean="0"/>
              <a:t> </a:t>
            </a:r>
            <a:r>
              <a:rPr kumimoji="1" lang="ja-JP" altLang="en-US" dirty="0" smtClean="0"/>
              <a:t>で</a:t>
            </a:r>
            <a:r>
              <a:rPr kumimoji="1" lang="ja-JP" altLang="en-US" sz="6000" dirty="0" smtClean="0"/>
              <a:t>オブジェクト指向</a:t>
            </a:r>
            <a:r>
              <a:rPr kumimoji="1" lang="ja-JP" altLang="en-US" dirty="0" smtClean="0"/>
              <a:t>。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11288"/>
          </a:xfrm>
        </p:spPr>
        <p:txBody>
          <a:bodyPr/>
          <a:lstStyle/>
          <a:p>
            <a:r>
              <a:rPr lang="en-US" altLang="ja-JP" dirty="0" smtClean="0"/>
              <a:t>C </a:t>
            </a:r>
            <a:r>
              <a:rPr lang="ja-JP" altLang="en-US" dirty="0" smtClean="0"/>
              <a:t>でオブジェクト指向をやってみる。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2428868"/>
            <a:ext cx="8472518" cy="3697295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ja-JP" altLang="en-US" dirty="0" smtClean="0">
                <a:solidFill>
                  <a:schemeClr val="accent2">
                    <a:lumMod val="50000"/>
                  </a:schemeClr>
                </a:solidFill>
              </a:rPr>
              <a:t>カプセル化</a:t>
            </a:r>
            <a:endParaRPr lang="en-US" altLang="ja-JP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en-US" altLang="ja-JP" sz="4400" dirty="0" err="1" smtClean="0"/>
              <a:t>struct</a:t>
            </a:r>
            <a:r>
              <a:rPr lang="en-US" altLang="ja-JP" sz="4400" dirty="0" smtClean="0"/>
              <a:t> </a:t>
            </a:r>
            <a:r>
              <a:rPr lang="ja-JP" altLang="en-US" sz="4400" dirty="0" smtClean="0"/>
              <a:t>と</a:t>
            </a:r>
            <a:r>
              <a:rPr lang="ja-JP" altLang="en-US" sz="3600" dirty="0" smtClean="0"/>
              <a:t>それを扱う</a:t>
            </a:r>
            <a:r>
              <a:rPr lang="ja-JP" altLang="en-US" sz="4400" dirty="0" smtClean="0"/>
              <a:t>関数群を </a:t>
            </a:r>
            <a:r>
              <a:rPr lang="en-US" altLang="ja-JP" sz="4400" i="1" dirty="0" err="1" smtClean="0"/>
              <a:t>xxx.c</a:t>
            </a:r>
            <a:r>
              <a:rPr lang="en-US" altLang="ja-JP" sz="4400" dirty="0" smtClean="0"/>
              <a:t> </a:t>
            </a:r>
            <a:r>
              <a:rPr lang="ja-JP" altLang="en-US" sz="4400" dirty="0" smtClean="0"/>
              <a:t>へ。</a:t>
            </a:r>
            <a:endParaRPr lang="en-US" altLang="ja-JP" sz="4400" dirty="0" smtClean="0"/>
          </a:p>
          <a:p>
            <a:pPr lvl="1"/>
            <a:r>
              <a:rPr lang="en-US" altLang="ja-JP" sz="4400" dirty="0" smtClean="0"/>
              <a:t>public </a:t>
            </a:r>
            <a:r>
              <a:rPr lang="ja-JP" altLang="en-US" sz="4400" dirty="0" smtClean="0"/>
              <a:t>なものだけを一つの </a:t>
            </a:r>
            <a:r>
              <a:rPr lang="en-US" altLang="ja-JP" sz="4400" i="1" dirty="0" err="1" smtClean="0"/>
              <a:t>xxx.h</a:t>
            </a:r>
            <a:r>
              <a:rPr lang="en-US" altLang="ja-JP" sz="4400" dirty="0" smtClean="0"/>
              <a:t> </a:t>
            </a:r>
            <a:r>
              <a:rPr lang="ja-JP" altLang="en-US" sz="4400" dirty="0" smtClean="0"/>
              <a:t>へまとめる。</a:t>
            </a:r>
            <a:endParaRPr lang="en-US" altLang="ja-JP" sz="4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11288"/>
          </a:xfrm>
        </p:spPr>
        <p:txBody>
          <a:bodyPr/>
          <a:lstStyle/>
          <a:p>
            <a:r>
              <a:rPr lang="en-US" altLang="ja-JP" dirty="0" smtClean="0"/>
              <a:t>C </a:t>
            </a:r>
            <a:r>
              <a:rPr lang="ja-JP" altLang="en-US" dirty="0" smtClean="0"/>
              <a:t>でオブジェクト指向をやってみる。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2643182"/>
            <a:ext cx="8229600" cy="3482981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ja-JP" altLang="en-US" sz="4800" dirty="0" smtClean="0">
                <a:solidFill>
                  <a:schemeClr val="accent2">
                    <a:lumMod val="50000"/>
                  </a:schemeClr>
                </a:solidFill>
              </a:rPr>
              <a:t>継承</a:t>
            </a:r>
            <a:endParaRPr lang="en-US" altLang="ja-JP" sz="4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en-US" altLang="ja-JP" sz="4000" dirty="0" smtClean="0"/>
              <a:t>struct </a:t>
            </a:r>
            <a:r>
              <a:rPr lang="ja-JP" altLang="en-US" sz="4000" dirty="0" smtClean="0"/>
              <a:t>のメンバーのトップに別の </a:t>
            </a:r>
            <a:r>
              <a:rPr lang="en-US" altLang="ja-JP" sz="4000" dirty="0" smtClean="0"/>
              <a:t>struct </a:t>
            </a:r>
            <a:r>
              <a:rPr lang="ja-JP" altLang="en-US" sz="4000" dirty="0" smtClean="0"/>
              <a:t>を。</a:t>
            </a:r>
            <a:endParaRPr kumimoji="1" lang="ja-JP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511288"/>
          </a:xfrm>
        </p:spPr>
        <p:txBody>
          <a:bodyPr/>
          <a:lstStyle/>
          <a:p>
            <a:r>
              <a:rPr lang="en-US" altLang="ja-JP" dirty="0" smtClean="0"/>
              <a:t>C </a:t>
            </a:r>
            <a:r>
              <a:rPr lang="ja-JP" altLang="en-US" dirty="0" smtClean="0"/>
              <a:t>でオブジェクト指向をやってみる。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2571744"/>
            <a:ext cx="8229600" cy="3554419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ja-JP" altLang="en-US" sz="6600" dirty="0" smtClean="0">
                <a:solidFill>
                  <a:schemeClr val="accent2">
                    <a:lumMod val="50000"/>
                  </a:schemeClr>
                </a:solidFill>
              </a:rPr>
              <a:t>ポリモーフィズム</a:t>
            </a:r>
            <a:endParaRPr lang="en-US" altLang="ja-JP" sz="66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ja-JP" altLang="en-US" sz="6000" dirty="0" smtClean="0"/>
              <a:t>関数ポインタで。  </a:t>
            </a:r>
            <a:endParaRPr kumimoji="1" lang="ja-JP" altLang="en-US" sz="6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28596" y="1000108"/>
            <a:ext cx="8229600" cy="5654692"/>
          </a:xfrm>
        </p:spPr>
        <p:txBody>
          <a:bodyPr/>
          <a:lstStyle/>
          <a:p>
            <a:r>
              <a:rPr kumimoji="1" lang="ja-JP" altLang="en-US" sz="19900" dirty="0" smtClean="0"/>
              <a:t>デモ</a:t>
            </a:r>
            <a:r>
              <a:rPr kumimoji="1" lang="ja-JP" altLang="en-US" sz="11500" dirty="0" smtClean="0"/>
              <a:t>。</a:t>
            </a:r>
            <a:endParaRPr kumimoji="1" lang="ja-JP" altLang="en-US" sz="19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29600" cy="5715040"/>
          </a:xfrm>
        </p:spPr>
        <p:txBody>
          <a:bodyPr/>
          <a:lstStyle/>
          <a:p>
            <a:r>
              <a:rPr lang="en-US" altLang="ja-JP" dirty="0" smtClean="0"/>
              <a:t>5.</a:t>
            </a:r>
            <a:r>
              <a:rPr lang="ja-JP" altLang="en-US" sz="6000" dirty="0" smtClean="0">
                <a:solidFill>
                  <a:schemeClr val="accent2">
                    <a:lumMod val="50000"/>
                  </a:schemeClr>
                </a:solidFill>
              </a:rPr>
              <a:t>概念</a:t>
            </a:r>
            <a:r>
              <a:rPr lang="ja-JP" altLang="en-US" dirty="0" smtClean="0"/>
              <a:t>から入る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オブジェクト指向。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57166"/>
            <a:ext cx="9144000" cy="6178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1882"/>
          </a:xfrm>
        </p:spPr>
        <p:txBody>
          <a:bodyPr/>
          <a:lstStyle/>
          <a:p>
            <a:r>
              <a:rPr kumimoji="1" lang="ja-JP" altLang="en-US" sz="7200" dirty="0" smtClean="0"/>
              <a:t>大前提。</a:t>
            </a:r>
            <a:endParaRPr kumimoji="1" lang="ja-JP" altLang="en-US" sz="7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85720" y="274638"/>
            <a:ext cx="8643998" cy="1143000"/>
          </a:xfrm>
        </p:spPr>
        <p:txBody>
          <a:bodyPr/>
          <a:lstStyle/>
          <a:p>
            <a:r>
              <a:rPr lang="ja-JP" altLang="en-US" dirty="0" smtClean="0"/>
              <a:t>オブジェクト指向の目的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158" y="1357298"/>
            <a:ext cx="8572560" cy="5286412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ja-JP" altLang="en-US" sz="4000" dirty="0" smtClean="0"/>
              <a:t>開発を楽にしたい。</a:t>
            </a:r>
            <a:endParaRPr lang="en-US" altLang="ja-JP" sz="4000" dirty="0" smtClean="0"/>
          </a:p>
          <a:p>
            <a:pPr lvl="1"/>
            <a:r>
              <a:rPr lang="ja-JP" altLang="en-US" sz="3200" dirty="0" smtClean="0"/>
              <a:t>ソフトウェア開発は大変。</a:t>
            </a:r>
            <a:endParaRPr lang="en-US" altLang="ja-JP" sz="3200" dirty="0" smtClean="0"/>
          </a:p>
          <a:p>
            <a:pPr lvl="2"/>
            <a:r>
              <a:rPr lang="ja-JP" altLang="en-US" sz="2800" dirty="0" smtClean="0"/>
              <a:t>ソフトウェア開発の複雑さ。</a:t>
            </a:r>
            <a:endParaRPr lang="en-US" altLang="ja-JP" sz="2800" dirty="0" smtClean="0"/>
          </a:p>
          <a:p>
            <a:pPr lvl="2"/>
            <a:r>
              <a:rPr lang="ja-JP" altLang="en-US" sz="2800" dirty="0" smtClean="0"/>
              <a:t>問題の複雑さ。</a:t>
            </a:r>
            <a:endParaRPr lang="en-US" altLang="ja-JP" sz="2800" dirty="0" smtClean="0"/>
          </a:p>
          <a:p>
            <a:pPr lvl="2"/>
            <a:r>
              <a:rPr lang="ja-JP" altLang="en-US" sz="2800" dirty="0" smtClean="0"/>
              <a:t>解の複雑化。</a:t>
            </a:r>
            <a:endParaRPr lang="en-US" altLang="ja-JP" sz="2800" dirty="0" smtClean="0"/>
          </a:p>
          <a:p>
            <a:pPr lvl="2"/>
            <a:r>
              <a:rPr lang="ja-JP" altLang="en-US" sz="2800" dirty="0" smtClean="0"/>
              <a:t>時間による複雑化。</a:t>
            </a:r>
            <a:endParaRPr lang="en-US" altLang="ja-JP" sz="2800" dirty="0" smtClean="0"/>
          </a:p>
          <a:p>
            <a:pPr lvl="1"/>
            <a:r>
              <a:rPr lang="ja-JP" altLang="en-US" sz="3200" dirty="0" smtClean="0"/>
              <a:t>単純にして楽にしたい。</a:t>
            </a:r>
            <a:endParaRPr lang="en-US" altLang="ja-JP" sz="3200" dirty="0" smtClean="0"/>
          </a:p>
          <a:p>
            <a:pPr lvl="2"/>
            <a:r>
              <a:rPr lang="ja-JP" altLang="en-US" sz="2800" dirty="0" smtClean="0"/>
              <a:t>考え方 </a:t>
            </a:r>
            <a:r>
              <a:rPr lang="en-US" altLang="ja-JP" sz="2800" dirty="0" smtClean="0"/>
              <a:t>(</a:t>
            </a:r>
            <a:r>
              <a:rPr lang="ja-JP" altLang="en-US" sz="2800" dirty="0" smtClean="0"/>
              <a:t>見方＝視点</a:t>
            </a:r>
            <a:r>
              <a:rPr lang="en-US" altLang="ja-JP" sz="2800" dirty="0" smtClean="0"/>
              <a:t>) </a:t>
            </a:r>
            <a:r>
              <a:rPr lang="ja-JP" altLang="en-US" sz="2800" dirty="0" smtClean="0"/>
              <a:t>を変えて単純に。</a:t>
            </a:r>
            <a:endParaRPr lang="en-US" altLang="ja-JP" sz="2800" dirty="0" smtClean="0"/>
          </a:p>
          <a:p>
            <a:pPr lvl="2"/>
            <a:r>
              <a:rPr lang="ja-JP" altLang="en-US" sz="2800" dirty="0" smtClean="0"/>
              <a:t>考え方や視点 </a:t>
            </a:r>
            <a:r>
              <a:rPr lang="en-US" altLang="ja-JP" sz="2800" dirty="0" smtClean="0"/>
              <a:t>(</a:t>
            </a:r>
            <a:r>
              <a:rPr lang="ja-JP" altLang="en-US" sz="2800" dirty="0" smtClean="0"/>
              <a:t>＝パラダイム</a:t>
            </a:r>
            <a:r>
              <a:rPr lang="en-US" altLang="ja-JP" sz="2800" dirty="0" smtClean="0"/>
              <a:t>) </a:t>
            </a:r>
            <a:r>
              <a:rPr lang="ja-JP" altLang="en-US" sz="2800" dirty="0" smtClean="0"/>
              <a:t>の変換 </a:t>
            </a:r>
            <a:r>
              <a:rPr lang="en-US" altLang="ja-JP" sz="2800" dirty="0" smtClean="0"/>
              <a:t>(</a:t>
            </a:r>
            <a:r>
              <a:rPr lang="ja-JP" altLang="en-US" sz="2800" dirty="0" smtClean="0"/>
              <a:t>＝シフト</a:t>
            </a:r>
            <a:r>
              <a:rPr lang="en-US" altLang="ja-JP" sz="2800" dirty="0" smtClean="0"/>
              <a:t>)</a:t>
            </a:r>
            <a:r>
              <a:rPr lang="ja-JP" altLang="en-US" sz="2800" dirty="0" smtClean="0"/>
              <a:t>。</a:t>
            </a:r>
            <a:endParaRPr lang="en-US" altLang="ja-JP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1438" y="142852"/>
            <a:ext cx="8858280" cy="1131910"/>
          </a:xfrm>
        </p:spPr>
        <p:txBody>
          <a:bodyPr/>
          <a:lstStyle/>
          <a:p>
            <a:r>
              <a:rPr lang="ja-JP" altLang="en-US" dirty="0" smtClean="0"/>
              <a:t>オブジェクト指向の目的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158" y="1357298"/>
            <a:ext cx="8501122" cy="5214974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ja-JP" altLang="en-US" sz="4400" dirty="0" smtClean="0"/>
              <a:t>良いものを作りたい。</a:t>
            </a:r>
            <a:endParaRPr lang="en-US" altLang="ja-JP" sz="4400" dirty="0" smtClean="0"/>
          </a:p>
          <a:p>
            <a:pPr lvl="1"/>
            <a:r>
              <a:rPr lang="ja-JP" altLang="en-US" sz="3600" dirty="0" smtClean="0"/>
              <a:t>品質を上げる。</a:t>
            </a:r>
            <a:endParaRPr lang="en-US" altLang="ja-JP" sz="3600" dirty="0" smtClean="0"/>
          </a:p>
          <a:p>
            <a:pPr lvl="2"/>
            <a:r>
              <a:rPr lang="ja-JP" altLang="en-US" sz="3200" dirty="0" smtClean="0"/>
              <a:t>内部的品質。</a:t>
            </a:r>
            <a:endParaRPr lang="en-US" altLang="ja-JP" sz="3200" dirty="0" smtClean="0"/>
          </a:p>
          <a:p>
            <a:pPr lvl="3"/>
            <a:r>
              <a:rPr lang="ja-JP" altLang="en-US" sz="2800" dirty="0" smtClean="0"/>
              <a:t>保守しやすい。</a:t>
            </a:r>
            <a:endParaRPr lang="en-US" altLang="ja-JP" sz="2800" dirty="0" smtClean="0"/>
          </a:p>
          <a:p>
            <a:pPr lvl="4"/>
            <a:r>
              <a:rPr lang="ja-JP" altLang="en-US" sz="2800" dirty="0" smtClean="0"/>
              <a:t>分かりやすい。</a:t>
            </a:r>
            <a:endParaRPr lang="en-US" altLang="ja-JP" sz="2800" dirty="0" smtClean="0"/>
          </a:p>
          <a:p>
            <a:pPr lvl="4"/>
            <a:r>
              <a:rPr lang="ja-JP" altLang="en-US" sz="2800" dirty="0" smtClean="0"/>
              <a:t>全体把握しやすい。</a:t>
            </a:r>
            <a:endParaRPr lang="en-US" altLang="ja-JP" sz="2800" dirty="0" smtClean="0"/>
          </a:p>
          <a:p>
            <a:pPr lvl="4"/>
            <a:r>
              <a:rPr lang="ja-JP" altLang="en-US" sz="2800" dirty="0" smtClean="0"/>
              <a:t>俯瞰しやすい。</a:t>
            </a:r>
            <a:endParaRPr lang="en-US" altLang="ja-JP" sz="2800" dirty="0" smtClean="0"/>
          </a:p>
          <a:p>
            <a:pPr lvl="3"/>
            <a:r>
              <a:rPr lang="ja-JP" altLang="en-US" sz="2800" dirty="0" smtClean="0"/>
              <a:t>拡張しやすい。</a:t>
            </a:r>
            <a:endParaRPr lang="en-US" altLang="ja-JP" sz="2800" dirty="0" smtClean="0"/>
          </a:p>
          <a:p>
            <a:pPr lvl="3"/>
            <a:r>
              <a:rPr lang="ja-JP" altLang="en-US" sz="2800" dirty="0" smtClean="0"/>
              <a:t>再利用しやすい。</a:t>
            </a:r>
            <a:endParaRPr kumimoji="1" lang="ja-JP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1882"/>
          </a:xfrm>
        </p:spPr>
        <p:txBody>
          <a:bodyPr/>
          <a:lstStyle/>
          <a:p>
            <a:r>
              <a:rPr lang="ja-JP" altLang="en-US" dirty="0" smtClean="0"/>
              <a:t>ソフトウェア開発を楽にするコツ。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97568"/>
          </a:xfrm>
        </p:spPr>
        <p:txBody>
          <a:bodyPr/>
          <a:lstStyle/>
          <a:p>
            <a:r>
              <a:rPr lang="ja-JP" altLang="en-US" sz="6000" dirty="0" smtClean="0">
                <a:solidFill>
                  <a:schemeClr val="accent2">
                    <a:lumMod val="50000"/>
                  </a:schemeClr>
                </a:solidFill>
              </a:rPr>
              <a:t>オブジェクト指向</a:t>
            </a:r>
            <a:r>
              <a:rPr lang="ja-JP" altLang="en-US" dirty="0" smtClean="0"/>
              <a:t>でも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z="6000" dirty="0" smtClean="0"/>
              <a:t>構造化手法</a:t>
            </a:r>
            <a:r>
              <a:rPr lang="ja-JP" altLang="en-US" dirty="0" smtClean="0"/>
              <a:t>でも同じ。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問題の解き方</a:t>
            </a:r>
            <a:endParaRPr lang="en-US" altLang="ja-JP" dirty="0" smtClean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ja-JP" altLang="en-US" dirty="0" smtClean="0"/>
              <a:t>分ける。</a:t>
            </a:r>
            <a:endParaRPr lang="en-US" altLang="ja-JP" dirty="0" smtClean="0"/>
          </a:p>
          <a:p>
            <a:pPr lvl="1">
              <a:buNone/>
            </a:pPr>
            <a:r>
              <a:rPr lang="en-US" altLang="ja-JP" dirty="0" smtClean="0"/>
              <a:t>(= Divide and Conquer)</a:t>
            </a:r>
          </a:p>
          <a:p>
            <a:pPr lvl="1"/>
            <a:r>
              <a:rPr lang="en-US" altLang="ja-JP" dirty="0" smtClean="0"/>
              <a:t>	</a:t>
            </a:r>
            <a:r>
              <a:rPr lang="ja-JP" altLang="en-US" dirty="0" smtClean="0"/>
              <a:t>複雑な大きな問題</a:t>
            </a:r>
            <a:endParaRPr lang="en-US" altLang="ja-JP" dirty="0" smtClean="0"/>
          </a:p>
          <a:p>
            <a:pPr lvl="1">
              <a:buNone/>
            </a:pPr>
            <a:r>
              <a:rPr lang="ja-JP" altLang="en-US" dirty="0" smtClean="0"/>
              <a:t>→切り分けて</a:t>
            </a:r>
            <a:endParaRPr lang="en-US" altLang="ja-JP" dirty="0" smtClean="0"/>
          </a:p>
          <a:p>
            <a:pPr lvl="2">
              <a:buNone/>
            </a:pPr>
            <a:r>
              <a:rPr lang="ja-JP" altLang="en-US" dirty="0" smtClean="0"/>
              <a:t>単純な問題の集まりに。</a:t>
            </a:r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問題の解き方</a:t>
            </a:r>
            <a:endParaRPr lang="en-US" altLang="ja-JP" dirty="0" smtClean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85720" y="1600200"/>
            <a:ext cx="8643998" cy="4757758"/>
          </a:xfrm>
        </p:spPr>
        <p:txBody>
          <a:bodyPr/>
          <a:lstStyle/>
          <a:p>
            <a:pPr algn="l">
              <a:buFont typeface="Arial" pitchFamily="34" charset="0"/>
              <a:buChar char="•"/>
            </a:pPr>
            <a:r>
              <a:rPr lang="ja-JP" altLang="en-US" dirty="0" smtClean="0"/>
              <a:t>名前を付ける。</a:t>
            </a:r>
            <a:endParaRPr lang="en-US" altLang="ja-JP" dirty="0" smtClean="0"/>
          </a:p>
          <a:p>
            <a:pPr lvl="1"/>
            <a:r>
              <a:rPr lang="en-US" altLang="ja-JP" sz="4400" dirty="0" smtClean="0"/>
              <a:t>(</a:t>
            </a:r>
            <a:r>
              <a:rPr lang="ja-JP" altLang="en-US" sz="4400" dirty="0" smtClean="0"/>
              <a:t>＝</a:t>
            </a:r>
            <a:r>
              <a:rPr lang="en-US" altLang="ja-JP" sz="4400" dirty="0" smtClean="0"/>
              <a:t>Name and Conquer)</a:t>
            </a:r>
          </a:p>
          <a:p>
            <a:pPr lvl="1"/>
            <a:r>
              <a:rPr lang="ja-JP" altLang="en-US" sz="4400" dirty="0" smtClean="0"/>
              <a:t>新しい概念を作る。</a:t>
            </a:r>
            <a:endParaRPr lang="en-US" altLang="ja-JP" sz="4400" dirty="0" smtClean="0"/>
          </a:p>
          <a:p>
            <a:pPr lvl="1"/>
            <a:r>
              <a:rPr lang="ja-JP" altLang="en-US" sz="4400" dirty="0" smtClean="0"/>
              <a:t>概念の範囲を決める。</a:t>
            </a:r>
            <a:endParaRPr lang="en-US" altLang="ja-JP" sz="4400" dirty="0" smtClean="0"/>
          </a:p>
          <a:p>
            <a:pPr lvl="1"/>
            <a:r>
              <a:rPr lang="ja-JP" altLang="en-US" sz="4400" dirty="0" smtClean="0"/>
              <a:t>概念を共有できるようにする</a:t>
            </a:r>
            <a:r>
              <a:rPr lang="ja-JP" altLang="en-US" sz="2000" dirty="0" smtClean="0"/>
              <a:t>。</a:t>
            </a:r>
            <a:endParaRPr kumimoji="1" lang="ja-JP" altLang="en-US" sz="4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40444"/>
          </a:xfrm>
        </p:spPr>
        <p:txBody>
          <a:bodyPr/>
          <a:lstStyle/>
          <a:p>
            <a:r>
              <a:rPr lang="ja-JP" altLang="en-US" dirty="0" smtClean="0"/>
              <a:t>どう分ける</a:t>
            </a:r>
            <a:r>
              <a:rPr lang="en-US" altLang="ja-JP" dirty="0" smtClean="0"/>
              <a:t>/</a:t>
            </a:r>
            <a:r>
              <a:rPr lang="ja-JP" altLang="en-US" dirty="0" smtClean="0"/>
              <a:t>名前を付けるのが良いか</a:t>
            </a:r>
            <a:r>
              <a:rPr lang="en-US" altLang="ja-JP" dirty="0" smtClean="0"/>
              <a:t>?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問題の切り分け。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切り分けて単純にする方法の一つ</a:t>
            </a:r>
            <a:endParaRPr kumimoji="1" lang="en-US" altLang="ja-JP" dirty="0" smtClean="0"/>
          </a:p>
          <a:p>
            <a:r>
              <a:rPr kumimoji="1" lang="ja-JP" altLang="en-US" dirty="0" smtClean="0"/>
              <a:t>→ モデル化。</a:t>
            </a:r>
            <a:endParaRPr kumimoji="1" lang="en-US" altLang="ja-JP" dirty="0" smtClean="0"/>
          </a:p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キー概念のひとつ。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2643182"/>
            <a:ext cx="8229600" cy="3482981"/>
          </a:xfrm>
        </p:spPr>
        <p:txBody>
          <a:bodyPr/>
          <a:lstStyle/>
          <a:p>
            <a:pPr algn="ctr"/>
            <a:r>
              <a:rPr kumimoji="1" lang="ja-JP" altLang="en-US" sz="13800" dirty="0" smtClean="0"/>
              <a:t>モデル。</a:t>
            </a:r>
            <a:endParaRPr kumimoji="1" lang="ja-JP" altLang="en-US" sz="13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54692"/>
          </a:xfrm>
        </p:spPr>
        <p:txBody>
          <a:bodyPr lIns="0" tIns="0" rIns="0" bIns="0"/>
          <a:lstStyle/>
          <a:p>
            <a:r>
              <a:rPr kumimoji="1" lang="ja-JP" altLang="en-US" sz="4800" b="1" dirty="0" smtClean="0">
                <a:solidFill>
                  <a:schemeClr val="accent2">
                    <a:lumMod val="50000"/>
                  </a:schemeClr>
                </a:solidFill>
                <a:latin typeface="+mj-ea"/>
              </a:rPr>
              <a:t>オブジェクト指向</a:t>
            </a:r>
            <a:r>
              <a:rPr kumimoji="1" lang="en-US" altLang="ja-JP" sz="4800" dirty="0" smtClean="0">
                <a:solidFill>
                  <a:schemeClr val="accent2">
                    <a:lumMod val="50000"/>
                  </a:schemeClr>
                </a:solidFill>
                <a:latin typeface="+mj-ea"/>
              </a:rPr>
              <a:t/>
            </a:r>
            <a:br>
              <a:rPr kumimoji="1" lang="en-US" altLang="ja-JP" sz="4800" dirty="0" smtClean="0">
                <a:solidFill>
                  <a:schemeClr val="accent2">
                    <a:lumMod val="50000"/>
                  </a:schemeClr>
                </a:solidFill>
                <a:latin typeface="+mj-ea"/>
              </a:rPr>
            </a:br>
            <a:r>
              <a:rPr kumimoji="1" lang="ja-JP" altLang="en-US" sz="4800" dirty="0" smtClean="0">
                <a:latin typeface="+mj-ea"/>
              </a:rPr>
              <a:t>が好きです。</a:t>
            </a:r>
            <a:endParaRPr kumimoji="1" lang="ja-JP" altLang="en-US" sz="4800" dirty="0">
              <a:latin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モデル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Char char="•"/>
            </a:pPr>
            <a:r>
              <a:rPr lang="ja-JP" altLang="en-US" dirty="0" smtClean="0"/>
              <a:t>抽象化を行うのが特徴。</a:t>
            </a:r>
            <a:endParaRPr lang="en-US" altLang="ja-JP" dirty="0" smtClean="0"/>
          </a:p>
          <a:p>
            <a:pPr>
              <a:buFont typeface="Arial" pitchFamily="34" charset="0"/>
              <a:buChar char="•"/>
            </a:pPr>
            <a:r>
              <a:rPr lang="ja-JP" altLang="en-US" dirty="0" smtClean="0"/>
              <a:t>物理学などでいうモデルと同じ。</a:t>
            </a:r>
            <a:endParaRPr lang="en-US" altLang="ja-JP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モデル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214422"/>
            <a:ext cx="8258204" cy="542928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ja-JP" altLang="en-US" sz="4800" dirty="0" smtClean="0"/>
              <a:t>「関心の外のものを取り去ってシンプルにしたもの」</a:t>
            </a:r>
            <a:endParaRPr lang="en-US" altLang="ja-JP" sz="4800" dirty="0" smtClean="0"/>
          </a:p>
          <a:p>
            <a:pPr>
              <a:buFont typeface="Arial" pitchFamily="34" charset="0"/>
              <a:buChar char="•"/>
            </a:pPr>
            <a:r>
              <a:rPr lang="ja-JP" altLang="en-US" sz="4800" dirty="0" smtClean="0">
                <a:solidFill>
                  <a:schemeClr val="accent2">
                    <a:lumMod val="50000"/>
                  </a:schemeClr>
                </a:solidFill>
              </a:rPr>
              <a:t>「関心の分離」</a:t>
            </a:r>
            <a:endParaRPr lang="en-US" altLang="ja-JP" sz="4800" dirty="0" smtClean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ja-JP" altLang="en-US" sz="3800" dirty="0" smtClean="0"/>
              <a:t>関心事だけを考える。</a:t>
            </a:r>
            <a:endParaRPr lang="en-US" altLang="ja-JP" sz="3800" dirty="0" smtClean="0"/>
          </a:p>
          <a:p>
            <a:pPr lvl="1"/>
            <a:r>
              <a:rPr lang="ja-JP" altLang="en-US" sz="3800" dirty="0" smtClean="0"/>
              <a:t>関心事だけを伝える。</a:t>
            </a:r>
            <a:endParaRPr lang="en-US" altLang="ja-JP" sz="3800" dirty="0" smtClean="0"/>
          </a:p>
          <a:p>
            <a:pPr lvl="1"/>
            <a:r>
              <a:rPr lang="ja-JP" altLang="en-US" sz="3800" dirty="0" smtClean="0"/>
              <a:t>複雑さの排除。</a:t>
            </a:r>
            <a:endParaRPr lang="en-US" altLang="ja-JP" sz="3800" dirty="0" smtClean="0"/>
          </a:p>
          <a:p>
            <a:pPr lvl="1"/>
            <a:r>
              <a:rPr lang="ja-JP" altLang="en-US" sz="3800" dirty="0" smtClean="0"/>
              <a:t>視点によって関心事は変わる。</a:t>
            </a:r>
            <a:endParaRPr kumimoji="1" lang="ja-JP" altLang="en-US" sz="3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 indent="-914400"/>
            <a:r>
              <a:rPr lang="ja-JP" altLang="en-US" sz="3800" dirty="0" smtClean="0"/>
              <a:t>視点によって関心事は変わる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57298"/>
            <a:ext cx="8258204" cy="5286412"/>
          </a:xfrm>
        </p:spPr>
        <p:txBody>
          <a:bodyPr/>
          <a:lstStyle/>
          <a:p>
            <a:r>
              <a:rPr lang="ja-JP" altLang="en-US" sz="4400" dirty="0" smtClean="0"/>
              <a:t>例．</a:t>
            </a:r>
            <a:r>
              <a:rPr lang="en-US" altLang="ja-JP" sz="4400" dirty="0" smtClean="0"/>
              <a:t>AsIs</a:t>
            </a:r>
            <a:r>
              <a:rPr lang="ja-JP" altLang="en-US" sz="4400" dirty="0" smtClean="0"/>
              <a:t>モデルと</a:t>
            </a:r>
            <a:r>
              <a:rPr lang="en-US" altLang="ja-JP" sz="4400" dirty="0" smtClean="0"/>
              <a:t>ToBe</a:t>
            </a:r>
            <a:r>
              <a:rPr lang="ja-JP" altLang="en-US" sz="4400" dirty="0" smtClean="0"/>
              <a:t>モデル</a:t>
            </a:r>
            <a:endParaRPr lang="en-US" altLang="ja-JP" sz="4400" dirty="0" smtClean="0"/>
          </a:p>
          <a:p>
            <a:pPr lvl="1">
              <a:buFont typeface="Arial" pitchFamily="34" charset="0"/>
              <a:buChar char="•"/>
            </a:pPr>
            <a:r>
              <a:rPr lang="en-US" sz="3800" dirty="0" smtClean="0"/>
              <a:t>AsIs </a:t>
            </a:r>
            <a:r>
              <a:rPr lang="ja-JP" altLang="en-US" sz="3800" dirty="0" smtClean="0"/>
              <a:t>モデル</a:t>
            </a:r>
            <a:r>
              <a:rPr lang="en-US" altLang="ja-JP" sz="3800" dirty="0" smtClean="0"/>
              <a:t>:</a:t>
            </a:r>
          </a:p>
          <a:p>
            <a:r>
              <a:rPr lang="en-US" altLang="ja-JP" sz="4400" dirty="0" smtClean="0"/>
              <a:t>		</a:t>
            </a:r>
            <a:r>
              <a:rPr lang="ja-JP" altLang="en-US" sz="4000" dirty="0" smtClean="0"/>
              <a:t>→問題をモデル化。</a:t>
            </a:r>
            <a:endParaRPr lang="en-US" altLang="ja-JP" sz="4000" dirty="0" smtClean="0"/>
          </a:p>
          <a:p>
            <a:r>
              <a:rPr lang="en-US" altLang="ja-JP" sz="4000" dirty="0" smtClean="0"/>
              <a:t>			</a:t>
            </a:r>
            <a:r>
              <a:rPr lang="ja-JP" altLang="en-US" sz="3600" dirty="0" smtClean="0"/>
              <a:t>分析モデルなど。</a:t>
            </a:r>
            <a:endParaRPr lang="en-US" altLang="ja-JP" sz="3600" dirty="0" smtClean="0"/>
          </a:p>
          <a:p>
            <a:pPr lvl="1">
              <a:buFont typeface="Arial" pitchFamily="34" charset="0"/>
              <a:buChar char="•"/>
            </a:pPr>
            <a:r>
              <a:rPr lang="en-US" altLang="ja-JP" sz="3800" dirty="0" smtClean="0"/>
              <a:t>ToBe </a:t>
            </a:r>
            <a:r>
              <a:rPr lang="ja-JP" altLang="en-US" sz="3800" dirty="0" smtClean="0"/>
              <a:t>モデル</a:t>
            </a:r>
            <a:r>
              <a:rPr lang="en-US" altLang="ja-JP" sz="3800" dirty="0" smtClean="0"/>
              <a:t>:</a:t>
            </a:r>
          </a:p>
          <a:p>
            <a:r>
              <a:rPr lang="en-US" altLang="ja-JP" sz="4400" dirty="0" smtClean="0"/>
              <a:t>		</a:t>
            </a:r>
            <a:r>
              <a:rPr lang="ja-JP" altLang="en-US" sz="4000" dirty="0" smtClean="0"/>
              <a:t>→解をモデル化。</a:t>
            </a:r>
            <a:endParaRPr lang="en-US" altLang="ja-JP" sz="4000" dirty="0" smtClean="0"/>
          </a:p>
          <a:p>
            <a:r>
              <a:rPr lang="en-US" altLang="ja-JP" sz="4000" dirty="0" smtClean="0"/>
              <a:t>			</a:t>
            </a:r>
            <a:r>
              <a:rPr lang="ja-JP" altLang="en-US" sz="3200" dirty="0" smtClean="0"/>
              <a:t>設計モデルや実装モデルなど。</a:t>
            </a:r>
            <a:endParaRPr lang="en-US" altLang="ja-JP" sz="4000" dirty="0" smtClean="0"/>
          </a:p>
          <a:p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8332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ja-JP" altLang="en-US" sz="4800" dirty="0" smtClean="0"/>
              <a:t>おまけ</a:t>
            </a:r>
            <a:r>
              <a:rPr lang="en-US" altLang="ja-JP" sz="4800" dirty="0" smtClean="0"/>
              <a:t>:</a:t>
            </a:r>
            <a:br>
              <a:rPr lang="en-US" altLang="ja-JP" sz="4800" dirty="0" smtClean="0"/>
            </a:br>
            <a:r>
              <a:rPr lang="en-US" altLang="ja-JP" sz="60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ja-JP" sz="60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ja-JP" altLang="en-US" sz="6000" dirty="0" smtClean="0">
                <a:solidFill>
                  <a:schemeClr val="accent2">
                    <a:lumMod val="50000"/>
                  </a:schemeClr>
                </a:solidFill>
              </a:rPr>
              <a:t>メタボリック</a:t>
            </a:r>
            <a:r>
              <a:rPr lang="ja-JP" altLang="en-US" sz="6000" dirty="0" smtClean="0"/>
              <a:t>のモデル</a:t>
            </a:r>
            <a:r>
              <a:rPr lang="ja-JP" altLang="en-US" sz="4800" dirty="0" smtClean="0"/>
              <a:t>。</a:t>
            </a:r>
            <a:endParaRPr lang="ja-JP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ja-JP" altLang="en-US" sz="3200" dirty="0" smtClean="0"/>
              <a:t>おまけ</a:t>
            </a:r>
            <a:r>
              <a:rPr lang="en-US" altLang="ja-JP" sz="3200" dirty="0" smtClean="0"/>
              <a:t>: </a:t>
            </a:r>
            <a:r>
              <a:rPr lang="ja-JP" altLang="en-US" sz="6000" dirty="0" smtClean="0">
                <a:solidFill>
                  <a:schemeClr val="accent2">
                    <a:lumMod val="50000"/>
                  </a:schemeClr>
                </a:solidFill>
              </a:rPr>
              <a:t>メタボリック</a:t>
            </a:r>
            <a:r>
              <a:rPr lang="ja-JP" altLang="en-US" dirty="0" smtClean="0"/>
              <a:t>とは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428625" y="2928938"/>
            <a:ext cx="2500313" cy="25003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dirty="0"/>
          </a:p>
        </p:txBody>
      </p:sp>
      <p:cxnSp>
        <p:nvCxnSpPr>
          <p:cNvPr id="7" name="直線コネクタ 6"/>
          <p:cNvCxnSpPr/>
          <p:nvPr/>
        </p:nvCxnSpPr>
        <p:spPr>
          <a:xfrm>
            <a:off x="428625" y="3714750"/>
            <a:ext cx="2500313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89" name="テキスト ボックス 7"/>
          <p:cNvSpPr txBox="1">
            <a:spLocks noChangeArrowheads="1"/>
          </p:cNvSpPr>
          <p:nvPr/>
        </p:nvSpPr>
        <p:spPr bwMode="auto">
          <a:xfrm>
            <a:off x="1000125" y="3071813"/>
            <a:ext cx="135096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800" b="1" dirty="0"/>
              <a:t>ボリック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6000750" y="2857500"/>
            <a:ext cx="2857500" cy="28575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dirty="0"/>
          </a:p>
        </p:txBody>
      </p:sp>
      <p:cxnSp>
        <p:nvCxnSpPr>
          <p:cNvPr id="14" name="直線コネクタ 13"/>
          <p:cNvCxnSpPr/>
          <p:nvPr/>
        </p:nvCxnSpPr>
        <p:spPr>
          <a:xfrm>
            <a:off x="6000750" y="3714750"/>
            <a:ext cx="28575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2" name="テキスト ボックス 14"/>
          <p:cNvSpPr txBox="1">
            <a:spLocks noChangeArrowheads="1"/>
          </p:cNvSpPr>
          <p:nvPr/>
        </p:nvSpPr>
        <p:spPr bwMode="auto">
          <a:xfrm>
            <a:off x="6500813" y="3071813"/>
            <a:ext cx="1985962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800" b="1" dirty="0"/>
              <a:t>メタ ボリック</a:t>
            </a:r>
          </a:p>
        </p:txBody>
      </p:sp>
      <p:cxnSp>
        <p:nvCxnSpPr>
          <p:cNvPr id="18" name="直線矢印コネクタ 17"/>
          <p:cNvCxnSpPr/>
          <p:nvPr/>
        </p:nvCxnSpPr>
        <p:spPr>
          <a:xfrm>
            <a:off x="3000375" y="4143375"/>
            <a:ext cx="2500313" cy="0"/>
          </a:xfrm>
          <a:prstGeom prst="straightConnector1">
            <a:avLst/>
          </a:prstGeom>
          <a:ln w="38100">
            <a:solidFill>
              <a:schemeClr val="tx2"/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94" name="テキスト ボックス 18"/>
          <p:cNvSpPr txBox="1">
            <a:spLocks noChangeArrowheads="1"/>
          </p:cNvSpPr>
          <p:nvPr/>
        </p:nvSpPr>
        <p:spPr bwMode="auto">
          <a:xfrm>
            <a:off x="3000375" y="3286125"/>
            <a:ext cx="29241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2800" b="1" dirty="0"/>
              <a:t>&lt;&lt;instance of&gt;&gt;</a:t>
            </a:r>
            <a:endParaRPr lang="ja-JP" altLang="en-US" sz="2800" b="1" dirty="0"/>
          </a:p>
        </p:txBody>
      </p:sp>
      <p:sp>
        <p:nvSpPr>
          <p:cNvPr id="16395" name="テキスト ボックス 24"/>
          <p:cNvSpPr txBox="1">
            <a:spLocks noChangeArrowheads="1"/>
          </p:cNvSpPr>
          <p:nvPr/>
        </p:nvSpPr>
        <p:spPr bwMode="auto">
          <a:xfrm>
            <a:off x="1928813" y="1714500"/>
            <a:ext cx="534987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3200" dirty="0"/>
              <a:t>UML</a:t>
            </a:r>
            <a:r>
              <a:rPr lang="ja-JP" altLang="en-US" sz="3200" dirty="0"/>
              <a:t> で描くと多分こんな感じ</a:t>
            </a:r>
            <a:r>
              <a:rPr lang="en-US" altLang="ja-JP" sz="3200" dirty="0"/>
              <a:t>?</a:t>
            </a:r>
            <a:endParaRPr lang="ja-JP" altLang="en-US" sz="3200" dirty="0"/>
          </a:p>
        </p:txBody>
      </p:sp>
      <p:pic>
        <p:nvPicPr>
          <p:cNvPr id="16396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25" y="3857625"/>
            <a:ext cx="1357313" cy="148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7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64313" y="3857625"/>
            <a:ext cx="1828800" cy="164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直角三角形 14"/>
          <p:cNvSpPr/>
          <p:nvPr/>
        </p:nvSpPr>
        <p:spPr>
          <a:xfrm rot="2950753" flipH="1" flipV="1">
            <a:off x="5313363" y="3916363"/>
            <a:ext cx="585787" cy="528637"/>
          </a:xfrm>
          <a:prstGeom prst="rt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40444"/>
          </a:xfrm>
        </p:spPr>
        <p:txBody>
          <a:bodyPr/>
          <a:lstStyle/>
          <a:p>
            <a:r>
              <a:rPr lang="ja-JP" altLang="en-US" dirty="0" smtClean="0"/>
              <a:t>どう分ける</a:t>
            </a:r>
            <a:r>
              <a:rPr lang="en-US" altLang="ja-JP" dirty="0" smtClean="0"/>
              <a:t>/</a:t>
            </a:r>
            <a:r>
              <a:rPr lang="ja-JP" altLang="en-US" dirty="0" smtClean="0"/>
              <a:t>名前を付けるのが良いか</a:t>
            </a:r>
            <a:r>
              <a:rPr lang="en-US" altLang="ja-JP" dirty="0" smtClean="0"/>
              <a:t>?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1882"/>
          </a:xfrm>
        </p:spPr>
        <p:txBody>
          <a:bodyPr/>
          <a:lstStyle/>
          <a:p>
            <a:r>
              <a:rPr lang="ja-JP" altLang="en-US" sz="6000" dirty="0" smtClean="0">
                <a:solidFill>
                  <a:schemeClr val="accent2">
                    <a:lumMod val="50000"/>
                  </a:schemeClr>
                </a:solidFill>
              </a:rPr>
              <a:t>分け方</a:t>
            </a:r>
            <a:r>
              <a:rPr lang="ja-JP" altLang="en-US" dirty="0" smtClean="0"/>
              <a:t>が重要。 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1882"/>
          </a:xfrm>
        </p:spPr>
        <p:txBody>
          <a:bodyPr/>
          <a:lstStyle/>
          <a:p>
            <a:r>
              <a:rPr lang="ja-JP" altLang="en-US" dirty="0" smtClean="0"/>
              <a:t>うまく分けると、それには良い</a:t>
            </a:r>
            <a:r>
              <a:rPr lang="ja-JP" altLang="en-US" sz="6000" dirty="0" smtClean="0">
                <a:solidFill>
                  <a:schemeClr val="accent2">
                    <a:lumMod val="50000"/>
                  </a:schemeClr>
                </a:solidFill>
              </a:rPr>
              <a:t>名前</a:t>
            </a:r>
            <a:r>
              <a:rPr lang="ja-JP" altLang="en-US" dirty="0" smtClean="0"/>
              <a:t>がつく。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40444"/>
          </a:xfrm>
        </p:spPr>
        <p:txBody>
          <a:bodyPr/>
          <a:lstStyle/>
          <a:p>
            <a:r>
              <a:rPr lang="ja-JP" altLang="en-US" dirty="0" smtClean="0"/>
              <a:t>もっとも大切で</a:t>
            </a:r>
            <a:r>
              <a:rPr lang="ja-JP" altLang="en-US" sz="6000" dirty="0" smtClean="0">
                <a:solidFill>
                  <a:schemeClr val="accent2">
                    <a:lumMod val="50000"/>
                  </a:schemeClr>
                </a:solidFill>
              </a:rPr>
              <a:t>基本的</a:t>
            </a:r>
            <a:r>
              <a:rPr lang="ja-JP" altLang="en-US" dirty="0" smtClean="0"/>
              <a:t>な</a:t>
            </a:r>
            <a:r>
              <a:rPr lang="ja-JP" altLang="en-US" sz="6000" dirty="0" smtClean="0"/>
              <a:t>考え方</a:t>
            </a:r>
            <a:r>
              <a:rPr lang="ja-JP" altLang="en-US" dirty="0" smtClean="0"/>
              <a:t>。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40444"/>
          </a:xfrm>
        </p:spPr>
        <p:txBody>
          <a:bodyPr/>
          <a:lstStyle/>
          <a:p>
            <a:r>
              <a:rPr lang="ja-JP" altLang="en-US" dirty="0" smtClean="0"/>
              <a:t>「</a:t>
            </a:r>
            <a:r>
              <a:rPr lang="ja-JP" altLang="en-US" sz="6000" dirty="0" smtClean="0">
                <a:solidFill>
                  <a:schemeClr val="accent2">
                    <a:lumMod val="50000"/>
                  </a:schemeClr>
                </a:solidFill>
              </a:rPr>
              <a:t>関心の分離</a:t>
            </a:r>
            <a:r>
              <a:rPr lang="ja-JP" altLang="en-US" dirty="0" smtClean="0"/>
              <a:t>」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(</a:t>
            </a:r>
            <a:r>
              <a:rPr lang="en-US" dirty="0" smtClean="0"/>
              <a:t>Separation of concerns)</a:t>
            </a:r>
            <a:endParaRPr kumimoji="1"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1">
      <a:majorFont>
        <a:latin typeface="メイリオ"/>
        <a:ea typeface="メイリオ"/>
        <a:cs typeface=""/>
      </a:majorFont>
      <a:minorFont>
        <a:latin typeface="メイリオ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2417</Words>
  <Application>Microsoft Office PowerPoint</Application>
  <PresentationFormat>画面に合わせる (4:3)</PresentationFormat>
  <Paragraphs>560</Paragraphs>
  <Slides>141</Slides>
  <Notes>134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141</vt:i4>
      </vt:variant>
    </vt:vector>
  </HeadingPairs>
  <TitlesOfParts>
    <vt:vector size="142" baseType="lpstr">
      <vt:lpstr>Office テーマ</vt:lpstr>
      <vt:lpstr>F流 『オブジェクト指向の考え方の基礎の基礎』 ～ソフトウェア開発の原則編～</vt:lpstr>
      <vt:lpstr>お知らせ。</vt:lpstr>
      <vt:lpstr>自己紹介。</vt:lpstr>
      <vt:lpstr>  fkojima  小島 富治雄 (Fujiwo)</vt:lpstr>
      <vt:lpstr>福井コンピュータ株式会社勤務。  福井県在住。</vt:lpstr>
      <vt:lpstr> こみゅぷらす(COMU+) 所属。  http://comuplus.net   唯一わんくま同盟外。</vt:lpstr>
      <vt:lpstr>アウェイ感。</vt:lpstr>
      <vt:lpstr>スライド 8</vt:lpstr>
      <vt:lpstr>オブジェクト指向 が好きです。</vt:lpstr>
      <vt:lpstr>注: オブジェクト原理主義者 (謎)  ではありません。</vt:lpstr>
      <vt:lpstr>補足: オブジェクト原理主義者 (謎)</vt:lpstr>
      <vt:lpstr>オブジェクト原理主義 (謎)</vt:lpstr>
      <vt:lpstr>   オブジェクター (*1) です。    (*1) オブジェクト指向好き。</vt:lpstr>
      <vt:lpstr>ここで、 突然ですが…  予告編を。</vt:lpstr>
      <vt:lpstr>次回予告。</vt:lpstr>
      <vt:lpstr>次回予告</vt:lpstr>
      <vt:lpstr>次回予告</vt:lpstr>
      <vt:lpstr>次回予告</vt:lpstr>
      <vt:lpstr>次回予告</vt:lpstr>
      <vt:lpstr>次回予告</vt:lpstr>
      <vt:lpstr>次回予告</vt:lpstr>
      <vt:lpstr>次回予告</vt:lpstr>
      <vt:lpstr>次回予告</vt:lpstr>
      <vt:lpstr>Coming Soon.</vt:lpstr>
      <vt:lpstr>というのは嘘で…  ほんとの 予告編。</vt:lpstr>
      <vt:lpstr>2007年 8月21日(火) 15:25-16:40。</vt:lpstr>
      <vt:lpstr>パシフィコ横浜。</vt:lpstr>
      <vt:lpstr>at Tech・Ed 2007 in Yokohama</vt:lpstr>
      <vt:lpstr>BoF (Birds of a Feather in Yokohama)</vt:lpstr>
      <vt:lpstr>『今改めて語り合いたい。 オブジェクト指向プログラミングを マスタするコツ』   8/21(火) 15:25-16:40  Tech・Ed 2007 in Yokohama</vt:lpstr>
      <vt:lpstr>Coming Soon.</vt:lpstr>
      <vt:lpstr>F流 『オブジェクト指向の考え方の基礎の基礎』 ～ソフトウェア開発の原則編～</vt:lpstr>
      <vt:lpstr>注: 基礎編です。</vt:lpstr>
      <vt:lpstr>Agenda</vt:lpstr>
      <vt:lpstr>1. 何故改めて語りたいか?</vt:lpstr>
      <vt:lpstr>オブジェクト指向について、  これまで語られてきたこと。</vt:lpstr>
      <vt:lpstr>NIFTY</vt:lpstr>
      <vt:lpstr>書籍</vt:lpstr>
      <vt:lpstr>昨年、とあるイベントで…  オブジェクト指向のパネル ディスカッションが…</vt:lpstr>
      <vt:lpstr>スライド 40</vt:lpstr>
      <vt:lpstr>昨年、とあるイベントで…</vt:lpstr>
      <vt:lpstr>昨年、とあるイベントで…</vt:lpstr>
      <vt:lpstr>かつての否定派の意見</vt:lpstr>
      <vt:lpstr>新しくはないかも知れないが…</vt:lpstr>
      <vt:lpstr>必須かつ基礎技術。</vt:lpstr>
      <vt:lpstr>他にもパラダイムは色々あるが…</vt:lpstr>
      <vt:lpstr>というわけで…</vt:lpstr>
      <vt:lpstr>例えば…</vt:lpstr>
      <vt:lpstr>ちょっと考察</vt:lpstr>
      <vt:lpstr>オブジェクト＝クラスのインスタンス?</vt:lpstr>
      <vt:lpstr>オブジェクト＝クラスのインスタンス?</vt:lpstr>
      <vt:lpstr>オブジェクト＝クラスのインスタンス?</vt:lpstr>
      <vt:lpstr>クラスだってオブジェクト?</vt:lpstr>
      <vt:lpstr>2.習得できない理由。</vt:lpstr>
      <vt:lpstr>手続き型の呪縛。 </vt:lpstr>
      <vt:lpstr>手続き型の呪縛 </vt:lpstr>
      <vt:lpstr>手続き型の呪縛 </vt:lpstr>
      <vt:lpstr>コンピュータの方が異常。</vt:lpstr>
      <vt:lpstr>3.考え方とコツ。</vt:lpstr>
      <vt:lpstr>ここで考察。</vt:lpstr>
      <vt:lpstr>クラスと class って一緒? 継承と派生って一緒?</vt:lpstr>
      <vt:lpstr>スライド 62</vt:lpstr>
      <vt:lpstr>概念の話と 仕組みの話は別。</vt:lpstr>
      <vt:lpstr>Fowler の観点の オブジェクト</vt:lpstr>
      <vt:lpstr>What と How を分ける。</vt:lpstr>
      <vt:lpstr>概念の話と 実装の話を切り分ける。</vt:lpstr>
      <vt:lpstr>概念の話と実装の話を切り分ける。</vt:lpstr>
      <vt:lpstr>どちらも重要。</vt:lpstr>
      <vt:lpstr>オブジェクト指向のキー概念</vt:lpstr>
      <vt:lpstr>仕組みと概念。</vt:lpstr>
      <vt:lpstr>4.仕組みから入る オブジェクト指向。</vt:lpstr>
      <vt:lpstr>オーバーライドの仕組みなど。</vt:lpstr>
      <vt:lpstr>例．  C → C# へと理解。</vt:lpstr>
      <vt:lpstr>例．  C でオブジェクト指向。</vt:lpstr>
      <vt:lpstr>C でオブジェクト指向をやってみる。</vt:lpstr>
      <vt:lpstr>C でオブジェクト指向をやってみる。</vt:lpstr>
      <vt:lpstr>C でオブジェクト指向をやってみる。</vt:lpstr>
      <vt:lpstr>デモ。</vt:lpstr>
      <vt:lpstr>5.概念から入る オブジェクト指向。</vt:lpstr>
      <vt:lpstr>大前提。</vt:lpstr>
      <vt:lpstr>オブジェクト指向の目的</vt:lpstr>
      <vt:lpstr>オブジェクト指向の目的</vt:lpstr>
      <vt:lpstr>ソフトウェア開発を楽にするコツ。</vt:lpstr>
      <vt:lpstr>オブジェクト指向でも 構造化手法でも同じ。</vt:lpstr>
      <vt:lpstr>問題の解き方</vt:lpstr>
      <vt:lpstr>問題の解き方</vt:lpstr>
      <vt:lpstr>どう分ける/名前を付けるのが良いか?</vt:lpstr>
      <vt:lpstr>問題の切り分け。</vt:lpstr>
      <vt:lpstr>キー概念のひとつ。</vt:lpstr>
      <vt:lpstr>モデル</vt:lpstr>
      <vt:lpstr>モデル</vt:lpstr>
      <vt:lpstr>視点によって関心事は変わる</vt:lpstr>
      <vt:lpstr>おまけ:  メタボリックのモデル。</vt:lpstr>
      <vt:lpstr>おまけ: メタボリックとは</vt:lpstr>
      <vt:lpstr>どう分ける/名前を付けるのが良いか?</vt:lpstr>
      <vt:lpstr>分け方が重要。 </vt:lpstr>
      <vt:lpstr>うまく分けると、それには良い名前がつく。</vt:lpstr>
      <vt:lpstr>もっとも大切で基本的な考え方。</vt:lpstr>
      <vt:lpstr>「関心の分離」 (Separation of concerns)</vt:lpstr>
      <vt:lpstr>高凝集 (high cohesion)  且つ  疎結合 (low coupling) </vt:lpstr>
      <vt:lpstr>その他の考え方。</vt:lpstr>
      <vt:lpstr>「単一責務の原則」  (Single Responsibility Principle)</vt:lpstr>
      <vt:lpstr>「一度、たった一度だけ」 ("Once and Only Once")</vt:lpstr>
      <vt:lpstr>今回のキー概念</vt:lpstr>
      <vt:lpstr>どう責務に分割するか?</vt:lpstr>
      <vt:lpstr>それの  オブジェクト指向 でのやり方。 </vt:lpstr>
      <vt:lpstr>…の前に、  手続き指向 でのやり方。</vt:lpstr>
      <vt:lpstr>手続き指向での</vt:lpstr>
      <vt:lpstr>サブルーチンとは:</vt:lpstr>
      <vt:lpstr>サブルーチン:</vt:lpstr>
      <vt:lpstr>手続き指向では:</vt:lpstr>
      <vt:lpstr>「責務」で分割。</vt:lpstr>
      <vt:lpstr>「責務」に名前を付ける</vt:lpstr>
      <vt:lpstr>つまり…</vt:lpstr>
      <vt:lpstr>分割と名前付け</vt:lpstr>
      <vt:lpstr>「フローチャートを描くように」</vt:lpstr>
      <vt:lpstr>せめて心の中に フローチャート。</vt:lpstr>
      <vt:lpstr>デモ。</vt:lpstr>
      <vt:lpstr>手続き指向の欠点</vt:lpstr>
      <vt:lpstr>オブジェクト指向 の場合。</vt:lpstr>
      <vt:lpstr>手続き型の場合と 基本は同じ。</vt:lpstr>
      <vt:lpstr>「責務」で分割</vt:lpstr>
      <vt:lpstr>名前を付ける。</vt:lpstr>
      <vt:lpstr>違うところ。</vt:lpstr>
      <vt:lpstr>手続き型と違うところ</vt:lpstr>
      <vt:lpstr>スライド 126</vt:lpstr>
      <vt:lpstr>スライド 127</vt:lpstr>
      <vt:lpstr>デモ。</vt:lpstr>
      <vt:lpstr>6.参考になるもの。</vt:lpstr>
      <vt:lpstr>UML</vt:lpstr>
      <vt:lpstr>UML</vt:lpstr>
      <vt:lpstr>ソフトウェア パターン</vt:lpstr>
      <vt:lpstr>ソフトウェア パターン</vt:lpstr>
      <vt:lpstr>リファクタリング。</vt:lpstr>
      <vt:lpstr>リファクタリングとは?</vt:lpstr>
      <vt:lpstr>参考書</vt:lpstr>
      <vt:lpstr>リファクタリング (Refactoring) とは何か?</vt:lpstr>
      <vt:lpstr>まとめ。</vt:lpstr>
      <vt:lpstr>まとめ。</vt:lpstr>
      <vt:lpstr>『今改めて語り合いたい。 オブジェクト指向プログラミングを マスタするコツ』   8/21(火) 15:25-16:40  Tech・Ed 2007 in Yokohama</vt:lpstr>
      <vt:lpstr>ありがとうございました。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2007-07-20T18:04:13Z</dcterms:created>
  <dcterms:modified xsi:type="dcterms:W3CDTF">2007-07-23T02:12:06Z</dcterms:modified>
</cp:coreProperties>
</file>