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Default Extension="wmf" ContentType="image/x-wmf"/>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5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9"/>
  </p:notesMasterIdLst>
  <p:sldIdLst>
    <p:sldId id="275" r:id="rId2"/>
    <p:sldId id="580" r:id="rId3"/>
    <p:sldId id="581" r:id="rId4"/>
    <p:sldId id="336" r:id="rId5"/>
    <p:sldId id="356" r:id="rId6"/>
    <p:sldId id="375" r:id="rId7"/>
    <p:sldId id="368" r:id="rId8"/>
    <p:sldId id="373" r:id="rId9"/>
    <p:sldId id="374" r:id="rId10"/>
    <p:sldId id="538" r:id="rId11"/>
    <p:sldId id="378" r:id="rId12"/>
    <p:sldId id="338" r:id="rId13"/>
    <p:sldId id="340" r:id="rId14"/>
    <p:sldId id="341" r:id="rId15"/>
    <p:sldId id="342" r:id="rId16"/>
    <p:sldId id="343" r:id="rId17"/>
    <p:sldId id="380" r:id="rId18"/>
    <p:sldId id="344" r:id="rId19"/>
    <p:sldId id="345" r:id="rId20"/>
    <p:sldId id="346" r:id="rId21"/>
    <p:sldId id="347" r:id="rId22"/>
    <p:sldId id="259" r:id="rId23"/>
    <p:sldId id="348" r:id="rId24"/>
    <p:sldId id="352" r:id="rId25"/>
    <p:sldId id="350" r:id="rId26"/>
    <p:sldId id="354" r:id="rId27"/>
    <p:sldId id="353" r:id="rId28"/>
    <p:sldId id="349" r:id="rId29"/>
    <p:sldId id="539" r:id="rId30"/>
    <p:sldId id="540" r:id="rId31"/>
    <p:sldId id="542" r:id="rId32"/>
    <p:sldId id="543" r:id="rId33"/>
    <p:sldId id="544" r:id="rId34"/>
    <p:sldId id="545" r:id="rId35"/>
    <p:sldId id="546" r:id="rId36"/>
    <p:sldId id="547" r:id="rId37"/>
    <p:sldId id="548" r:id="rId38"/>
    <p:sldId id="549" r:id="rId39"/>
    <p:sldId id="550" r:id="rId40"/>
    <p:sldId id="551" r:id="rId41"/>
    <p:sldId id="552" r:id="rId42"/>
    <p:sldId id="553" r:id="rId43"/>
    <p:sldId id="554" r:id="rId44"/>
    <p:sldId id="555" r:id="rId45"/>
    <p:sldId id="556" r:id="rId46"/>
    <p:sldId id="557" r:id="rId47"/>
    <p:sldId id="558" r:id="rId48"/>
    <p:sldId id="559" r:id="rId49"/>
    <p:sldId id="560" r:id="rId50"/>
    <p:sldId id="561" r:id="rId51"/>
    <p:sldId id="562" r:id="rId52"/>
    <p:sldId id="563" r:id="rId53"/>
    <p:sldId id="564" r:id="rId54"/>
    <p:sldId id="565" r:id="rId55"/>
    <p:sldId id="566" r:id="rId56"/>
    <p:sldId id="567" r:id="rId57"/>
    <p:sldId id="568" r:id="rId58"/>
    <p:sldId id="569" r:id="rId59"/>
    <p:sldId id="570" r:id="rId60"/>
    <p:sldId id="571" r:id="rId61"/>
    <p:sldId id="537" r:id="rId62"/>
    <p:sldId id="478" r:id="rId63"/>
    <p:sldId id="407" r:id="rId64"/>
    <p:sldId id="408" r:id="rId65"/>
    <p:sldId id="418" r:id="rId66"/>
    <p:sldId id="419" r:id="rId67"/>
    <p:sldId id="420" r:id="rId68"/>
    <p:sldId id="481" r:id="rId69"/>
    <p:sldId id="479" r:id="rId70"/>
    <p:sldId id="421" r:id="rId71"/>
    <p:sldId id="422" r:id="rId72"/>
    <p:sldId id="423" r:id="rId73"/>
    <p:sldId id="582" r:id="rId74"/>
    <p:sldId id="583" r:id="rId75"/>
    <p:sldId id="425" r:id="rId76"/>
    <p:sldId id="426" r:id="rId77"/>
    <p:sldId id="427" r:id="rId78"/>
    <p:sldId id="482" r:id="rId79"/>
    <p:sldId id="438" r:id="rId80"/>
    <p:sldId id="439" r:id="rId81"/>
    <p:sldId id="440" r:id="rId82"/>
    <p:sldId id="441" r:id="rId83"/>
    <p:sldId id="533" r:id="rId84"/>
    <p:sldId id="413" r:id="rId85"/>
    <p:sldId id="428" r:id="rId86"/>
    <p:sldId id="429" r:id="rId87"/>
    <p:sldId id="431" r:id="rId88"/>
    <p:sldId id="432" r:id="rId89"/>
    <p:sldId id="414" r:id="rId90"/>
    <p:sldId id="524" r:id="rId91"/>
    <p:sldId id="436" r:id="rId92"/>
    <p:sldId id="442" r:id="rId93"/>
    <p:sldId id="443" r:id="rId94"/>
    <p:sldId id="444" r:id="rId95"/>
    <p:sldId id="445" r:id="rId96"/>
    <p:sldId id="446" r:id="rId97"/>
    <p:sldId id="447" r:id="rId98"/>
    <p:sldId id="448" r:id="rId99"/>
    <p:sldId id="534" r:id="rId100"/>
    <p:sldId id="525" r:id="rId101"/>
    <p:sldId id="415" r:id="rId102"/>
    <p:sldId id="449" r:id="rId103"/>
    <p:sldId id="450" r:id="rId104"/>
    <p:sldId id="456" r:id="rId105"/>
    <p:sldId id="453" r:id="rId106"/>
    <p:sldId id="454" r:id="rId107"/>
    <p:sldId id="455" r:id="rId108"/>
    <p:sldId id="451" r:id="rId109"/>
    <p:sldId id="578" r:id="rId110"/>
    <p:sldId id="416" r:id="rId111"/>
    <p:sldId id="471" r:id="rId112"/>
    <p:sldId id="472" r:id="rId113"/>
    <p:sldId id="475" r:id="rId114"/>
    <p:sldId id="473" r:id="rId115"/>
    <p:sldId id="477" r:id="rId116"/>
    <p:sldId id="474" r:id="rId117"/>
    <p:sldId id="476" r:id="rId118"/>
    <p:sldId id="490" r:id="rId119"/>
    <p:sldId id="483" r:id="rId120"/>
    <p:sldId id="484" r:id="rId121"/>
    <p:sldId id="485" r:id="rId122"/>
    <p:sldId id="487" r:id="rId123"/>
    <p:sldId id="486" r:id="rId124"/>
    <p:sldId id="488" r:id="rId125"/>
    <p:sldId id="489" r:id="rId126"/>
    <p:sldId id="491" r:id="rId127"/>
    <p:sldId id="492" r:id="rId128"/>
    <p:sldId id="493" r:id="rId129"/>
    <p:sldId id="495" r:id="rId130"/>
    <p:sldId id="496" r:id="rId131"/>
    <p:sldId id="497" r:id="rId132"/>
    <p:sldId id="498" r:id="rId133"/>
    <p:sldId id="499" r:id="rId134"/>
    <p:sldId id="500" r:id="rId135"/>
    <p:sldId id="535" r:id="rId136"/>
    <p:sldId id="536" r:id="rId137"/>
    <p:sldId id="502" r:id="rId138"/>
    <p:sldId id="503" r:id="rId139"/>
    <p:sldId id="511" r:id="rId140"/>
    <p:sldId id="512" r:id="rId141"/>
    <p:sldId id="513" r:id="rId142"/>
    <p:sldId id="504" r:id="rId143"/>
    <p:sldId id="505" r:id="rId144"/>
    <p:sldId id="507" r:id="rId145"/>
    <p:sldId id="508" r:id="rId146"/>
    <p:sldId id="509" r:id="rId147"/>
    <p:sldId id="572" r:id="rId148"/>
    <p:sldId id="573" r:id="rId149"/>
    <p:sldId id="574" r:id="rId150"/>
    <p:sldId id="526" r:id="rId151"/>
    <p:sldId id="506" r:id="rId152"/>
    <p:sldId id="510" r:id="rId153"/>
    <p:sldId id="514" r:id="rId154"/>
    <p:sldId id="515" r:id="rId155"/>
    <p:sldId id="516" r:id="rId156"/>
    <p:sldId id="517" r:id="rId157"/>
    <p:sldId id="518" r:id="rId158"/>
    <p:sldId id="519" r:id="rId159"/>
    <p:sldId id="520" r:id="rId160"/>
    <p:sldId id="521" r:id="rId161"/>
    <p:sldId id="523" r:id="rId162"/>
    <p:sldId id="527" r:id="rId163"/>
    <p:sldId id="576" r:id="rId164"/>
    <p:sldId id="577" r:id="rId165"/>
    <p:sldId id="579" r:id="rId166"/>
    <p:sldId id="417" r:id="rId167"/>
    <p:sldId id="457" r:id="rId168"/>
    <p:sldId id="458" r:id="rId169"/>
    <p:sldId id="459" r:id="rId170"/>
    <p:sldId id="460" r:id="rId171"/>
    <p:sldId id="462" r:id="rId172"/>
    <p:sldId id="463" r:id="rId173"/>
    <p:sldId id="464" r:id="rId174"/>
    <p:sldId id="530" r:id="rId175"/>
    <p:sldId id="531" r:id="rId176"/>
    <p:sldId id="529" r:id="rId177"/>
    <p:sldId id="470" r:id="rId178"/>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17"/>
    <a:srgbClr val="CC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153" autoAdjust="0"/>
  </p:normalViewPr>
  <p:slideViewPr>
    <p:cSldViewPr>
      <p:cViewPr varScale="1">
        <p:scale>
          <a:sx n="74" d="100"/>
          <a:sy n="74" d="100"/>
        </p:scale>
        <p:origin x="-41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137A26-5796-4D5D-9E94-427F87340F9E}" type="datetimeFigureOut">
              <a:rPr kumimoji="1" lang="ja-JP" altLang="en-US" smtClean="0"/>
              <a:pPr/>
              <a:t>2007/7/27</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272190-5EE6-4D6F-892C-0D782D1B4618}"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a:t>
            </a:fld>
            <a:endParaRPr kumimoji="1" lang="ja-JP"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107</a:t>
            </a:fld>
            <a:endParaRPr kumimoji="1" lang="ja-JP" alt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108</a:t>
            </a:fld>
            <a:endParaRPr kumimoji="1" lang="ja-JP" alt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110</a:t>
            </a:fld>
            <a:endParaRPr kumimoji="1" lang="ja-JP" alt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111</a:t>
            </a:fld>
            <a:endParaRPr kumimoji="1" lang="ja-JP" alt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112</a:t>
            </a:fld>
            <a:endParaRPr kumimoji="1" lang="ja-JP" alt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113</a:t>
            </a:fld>
            <a:endParaRPr kumimoji="1" lang="ja-JP" alt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114</a:t>
            </a:fld>
            <a:endParaRPr kumimoji="1" lang="ja-JP" alt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115</a:t>
            </a:fld>
            <a:endParaRPr kumimoji="1" lang="ja-JP" alt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116</a:t>
            </a:fld>
            <a:endParaRPr kumimoji="1" lang="ja-JP" alt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117</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a:t>
            </a:fld>
            <a:endParaRPr kumimoji="1" lang="ja-JP"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118</a:t>
            </a:fld>
            <a:endParaRPr kumimoji="1" lang="ja-JP" alt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119</a:t>
            </a:fld>
            <a:endParaRPr kumimoji="1" lang="ja-JP" alt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120</a:t>
            </a:fld>
            <a:endParaRPr kumimoji="1" lang="ja-JP" alt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121</a:t>
            </a:fld>
            <a:endParaRPr kumimoji="1" lang="ja-JP" alt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122</a:t>
            </a:fld>
            <a:endParaRPr kumimoji="1" lang="ja-JP" alt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123</a:t>
            </a:fld>
            <a:endParaRPr kumimoji="1" lang="ja-JP" alt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124</a:t>
            </a:fld>
            <a:endParaRPr kumimoji="1" lang="ja-JP" alt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125</a:t>
            </a:fld>
            <a:endParaRPr kumimoji="1" lang="ja-JP" altLang="en-US"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126</a:t>
            </a:fld>
            <a:endParaRPr kumimoji="1" lang="ja-JP" altLang="en-US"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127</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a:t>
            </a:fld>
            <a:endParaRPr kumimoji="1" lang="ja-JP" altLang="en-US"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128</a:t>
            </a:fld>
            <a:endParaRPr kumimoji="1" lang="ja-JP" alt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129</a:t>
            </a:fld>
            <a:endParaRPr kumimoji="1" lang="ja-JP" altLang="en-US"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130</a:t>
            </a:fld>
            <a:endParaRPr kumimoji="1" lang="ja-JP" alt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131</a:t>
            </a:fld>
            <a:endParaRPr kumimoji="1" lang="ja-JP" alt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132</a:t>
            </a:fld>
            <a:endParaRPr kumimoji="1" lang="ja-JP" altLang="en-US"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133</a:t>
            </a:fld>
            <a:endParaRPr kumimoji="1" lang="ja-JP" alt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134</a:t>
            </a:fld>
            <a:endParaRPr kumimoji="1" lang="ja-JP" altLang="en-US"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135</a:t>
            </a:fld>
            <a:endParaRPr kumimoji="1" lang="ja-JP" altLang="en-US"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137</a:t>
            </a:fld>
            <a:endParaRPr kumimoji="1" lang="ja-JP" altLang="en-US"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138</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16</a:t>
            </a:fld>
            <a:endParaRPr kumimoji="1" lang="ja-JP" altLang="en-US"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139</a:t>
            </a:fld>
            <a:endParaRPr kumimoji="1" lang="ja-JP" alt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140</a:t>
            </a:fld>
            <a:endParaRPr kumimoji="1" lang="ja-JP" alt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141</a:t>
            </a:fld>
            <a:endParaRPr kumimoji="1" lang="ja-JP" altLang="en-US"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142</a:t>
            </a:fld>
            <a:endParaRPr kumimoji="1" lang="ja-JP" altLang="en-US"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143</a:t>
            </a:fld>
            <a:endParaRPr kumimoji="1" lang="ja-JP" altLang="en-US"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144</a:t>
            </a:fld>
            <a:endParaRPr kumimoji="1" lang="ja-JP" altLang="en-US"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145</a:t>
            </a:fld>
            <a:endParaRPr kumimoji="1" lang="ja-JP" altLang="en-US"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146</a:t>
            </a:fld>
            <a:endParaRPr kumimoji="1" lang="ja-JP" altLang="en-US"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150</a:t>
            </a:fld>
            <a:endParaRPr kumimoji="1" lang="ja-JP" altLang="en-US"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151</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17</a:t>
            </a:fld>
            <a:endParaRPr kumimoji="1" lang="ja-JP" altLang="en-US"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152</a:t>
            </a:fld>
            <a:endParaRPr kumimoji="1" lang="ja-JP" altLang="en-US"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153</a:t>
            </a:fld>
            <a:endParaRPr kumimoji="1" lang="ja-JP" altLang="en-US"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154</a:t>
            </a:fld>
            <a:endParaRPr kumimoji="1" lang="ja-JP" altLang="en-US"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155</a:t>
            </a:fld>
            <a:endParaRPr kumimoji="1" lang="ja-JP" altLang="en-US"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156</a:t>
            </a:fld>
            <a:endParaRPr kumimoji="1" lang="ja-JP" altLang="en-US"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157</a:t>
            </a:fld>
            <a:endParaRPr kumimoji="1" lang="ja-JP" altLang="en-US"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158</a:t>
            </a:fld>
            <a:endParaRPr kumimoji="1" lang="ja-JP" altLang="en-US"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159</a:t>
            </a:fld>
            <a:endParaRPr kumimoji="1" lang="ja-JP" altLang="en-US"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160</a:t>
            </a:fld>
            <a:endParaRPr kumimoji="1" lang="ja-JP" altLang="en-US"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161</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18</a:t>
            </a:fld>
            <a:endParaRPr kumimoji="1" lang="ja-JP" altLang="en-US"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162</a:t>
            </a:fld>
            <a:endParaRPr kumimoji="1" lang="ja-JP" altLang="en-US" dirty="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166</a:t>
            </a:fld>
            <a:endParaRPr kumimoji="1" lang="ja-JP" altLang="en-US" dirty="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167</a:t>
            </a:fld>
            <a:endParaRPr kumimoji="1" lang="ja-JP" altLang="en-US"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168</a:t>
            </a:fld>
            <a:endParaRPr kumimoji="1" lang="ja-JP" altLang="en-US"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169</a:t>
            </a:fld>
            <a:endParaRPr kumimoji="1" lang="ja-JP" altLang="en-US"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170</a:t>
            </a:fld>
            <a:endParaRPr kumimoji="1" lang="ja-JP" altLang="en-US" dirty="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A108D80E-E887-457E-BFF1-6335923E355B}" type="slidenum">
              <a:rPr lang="ja-JP" altLang="en-US" smtClean="0"/>
              <a:pPr>
                <a:defRPr/>
              </a:pPr>
              <a:t>171</a:t>
            </a:fld>
            <a:endParaRPr lang="ja-JP" altLang="en-US" dirty="0"/>
          </a:p>
        </p:txBody>
      </p:sp>
      <p:sp>
        <p:nvSpPr>
          <p:cNvPr id="5" name="フッター プレースホルダ 4"/>
          <p:cNvSpPr>
            <a:spLocks noGrp="1"/>
          </p:cNvSpPr>
          <p:nvPr>
            <p:ph type="ftr" sz="quarter" idx="11"/>
          </p:nvPr>
        </p:nvSpPr>
        <p:spPr/>
        <p:txBody>
          <a:bodyPr/>
          <a:lstStyle/>
          <a:p>
            <a:pPr>
              <a:defRPr/>
            </a:pPr>
            <a:r>
              <a:rPr lang="ja-JP" altLang="en-US" dirty="0" smtClean="0"/>
              <a:t>オブジェクト指向によるソフトウェア最適設計手法</a:t>
            </a:r>
            <a:endParaRPr lang="ja-JP" altLang="en-US" dirty="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A108D80E-E887-457E-BFF1-6335923E355B}" type="slidenum">
              <a:rPr lang="ja-JP" altLang="en-US" smtClean="0"/>
              <a:pPr>
                <a:defRPr/>
              </a:pPr>
              <a:t>172</a:t>
            </a:fld>
            <a:endParaRPr lang="ja-JP" altLang="en-US" dirty="0"/>
          </a:p>
        </p:txBody>
      </p:sp>
      <p:sp>
        <p:nvSpPr>
          <p:cNvPr id="5" name="フッター プレースホルダ 4"/>
          <p:cNvSpPr>
            <a:spLocks noGrp="1"/>
          </p:cNvSpPr>
          <p:nvPr>
            <p:ph type="ftr" sz="quarter" idx="11"/>
          </p:nvPr>
        </p:nvSpPr>
        <p:spPr/>
        <p:txBody>
          <a:bodyPr/>
          <a:lstStyle/>
          <a:p>
            <a:pPr>
              <a:defRPr/>
            </a:pPr>
            <a:r>
              <a:rPr lang="ja-JP" altLang="en-US" dirty="0" smtClean="0"/>
              <a:t>オブジェクト指向によるソフトウェア最適設計手法</a:t>
            </a:r>
            <a:endParaRPr lang="ja-JP" altLang="en-US" dirty="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173</a:t>
            </a:fld>
            <a:endParaRPr kumimoji="1" lang="ja-JP" altLang="en-US" dirty="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175</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19</a:t>
            </a:fld>
            <a:endParaRPr kumimoji="1" lang="ja-JP" altLang="en-US" dirty="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176</a:t>
            </a:fld>
            <a:endParaRPr kumimoji="1" lang="ja-JP" altLang="en-US" dirty="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177</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20</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21</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22</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4</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23</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24</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25</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26</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27</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28</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0CCC2-329F-4F88-BC25-95E2D023BD63}" type="slidenum">
              <a:rPr lang="en-US" altLang="ja-JP"/>
              <a:pPr/>
              <a:t>29</a:t>
            </a:fld>
            <a:endParaRPr lang="en-US" altLang="ja-JP"/>
          </a:p>
        </p:txBody>
      </p:sp>
      <p:sp>
        <p:nvSpPr>
          <p:cNvPr id="5122" name="Rectangle 2"/>
          <p:cNvSpPr>
            <a:spLocks noGrp="1" noRot="1" noChangeAspect="1" noChangeArrowheads="1" noTextEdit="1"/>
          </p:cNvSpPr>
          <p:nvPr>
            <p:ph type="sldImg"/>
          </p:nvPr>
        </p:nvSpPr>
        <p:spPr>
          <a:xfrm>
            <a:off x="0" y="303213"/>
            <a:ext cx="1588" cy="1587"/>
          </a:xfrm>
          <a:solidFill>
            <a:srgbClr val="FFFFFF"/>
          </a:solidFill>
          <a:ln/>
        </p:spPr>
      </p:sp>
      <p:sp>
        <p:nvSpPr>
          <p:cNvPr id="5123"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36C88-E112-4BE7-A3FB-916954012BC3}" type="slidenum">
              <a:rPr lang="en-US" altLang="ja-JP"/>
              <a:pPr/>
              <a:t>30</a:t>
            </a:fld>
            <a:endParaRPr lang="en-US" altLang="ja-JP"/>
          </a:p>
        </p:txBody>
      </p:sp>
      <p:sp>
        <p:nvSpPr>
          <p:cNvPr id="7170" name="Rectangle 2"/>
          <p:cNvSpPr>
            <a:spLocks noGrp="1" noRot="1" noChangeAspect="1" noChangeArrowheads="1" noTextEdit="1"/>
          </p:cNvSpPr>
          <p:nvPr>
            <p:ph type="sldImg"/>
          </p:nvPr>
        </p:nvSpPr>
        <p:spPr>
          <a:solidFill>
            <a:srgbClr val="FFFFFF"/>
          </a:solidFill>
          <a:ln/>
        </p:spPr>
      </p:sp>
      <p:sp>
        <p:nvSpPr>
          <p:cNvPr id="7171"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AF6D7-E347-432B-80D2-969A0590F64F}" type="slidenum">
              <a:rPr lang="en-US" altLang="ja-JP"/>
              <a:pPr/>
              <a:t>31</a:t>
            </a:fld>
            <a:endParaRPr lang="en-US" altLang="ja-JP"/>
          </a:p>
        </p:txBody>
      </p:sp>
      <p:sp>
        <p:nvSpPr>
          <p:cNvPr id="11266" name="Rectangle 2"/>
          <p:cNvSpPr>
            <a:spLocks noGrp="1" noRot="1" noChangeAspect="1" noChangeArrowheads="1" noTextEdit="1"/>
          </p:cNvSpPr>
          <p:nvPr>
            <p:ph type="sldImg"/>
          </p:nvPr>
        </p:nvSpPr>
        <p:spPr>
          <a:solidFill>
            <a:srgbClr val="FFFFFF"/>
          </a:solidFill>
          <a:ln/>
        </p:spPr>
      </p:sp>
      <p:sp>
        <p:nvSpPr>
          <p:cNvPr id="11267"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C1BC1-B41F-451D-9FF2-2A67A9088F8F}" type="slidenum">
              <a:rPr lang="en-US" altLang="ja-JP"/>
              <a:pPr/>
              <a:t>32</a:t>
            </a:fld>
            <a:endParaRPr lang="en-US" altLang="ja-JP"/>
          </a:p>
        </p:txBody>
      </p:sp>
      <p:sp>
        <p:nvSpPr>
          <p:cNvPr id="13314" name="Rectangle 2"/>
          <p:cNvSpPr>
            <a:spLocks noGrp="1" noRot="1" noChangeAspect="1" noChangeArrowheads="1" noTextEdit="1"/>
          </p:cNvSpPr>
          <p:nvPr>
            <p:ph type="sldImg"/>
          </p:nvPr>
        </p:nvSpPr>
        <p:spPr>
          <a:solidFill>
            <a:srgbClr val="FFFFFF"/>
          </a:solidFill>
          <a:ln/>
        </p:spPr>
      </p:sp>
      <p:sp>
        <p:nvSpPr>
          <p:cNvPr id="13315"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5</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30A34-2286-4928-AD7E-7AD8D8B0417E}" type="slidenum">
              <a:rPr lang="en-US" altLang="ja-JP"/>
              <a:pPr/>
              <a:t>33</a:t>
            </a:fld>
            <a:endParaRPr lang="en-US" altLang="ja-JP"/>
          </a:p>
        </p:txBody>
      </p:sp>
      <p:sp>
        <p:nvSpPr>
          <p:cNvPr id="15362" name="Rectangle 2"/>
          <p:cNvSpPr>
            <a:spLocks noGrp="1" noRot="1" noChangeAspect="1" noChangeArrowheads="1" noTextEdit="1"/>
          </p:cNvSpPr>
          <p:nvPr>
            <p:ph type="sldImg"/>
          </p:nvPr>
        </p:nvSpPr>
        <p:spPr>
          <a:xfrm>
            <a:off x="0" y="303213"/>
            <a:ext cx="1588" cy="1587"/>
          </a:xfrm>
          <a:solidFill>
            <a:srgbClr val="FFFFFF"/>
          </a:solidFill>
          <a:ln/>
        </p:spPr>
      </p:sp>
      <p:sp>
        <p:nvSpPr>
          <p:cNvPr id="15363"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9FF36-C032-4A5A-83AB-13B733E315F8}" type="slidenum">
              <a:rPr lang="en-US" altLang="ja-JP"/>
              <a:pPr/>
              <a:t>34</a:t>
            </a:fld>
            <a:endParaRPr lang="en-US" altLang="ja-JP"/>
          </a:p>
        </p:txBody>
      </p:sp>
      <p:sp>
        <p:nvSpPr>
          <p:cNvPr id="17410" name="Rectangle 2"/>
          <p:cNvSpPr>
            <a:spLocks noGrp="1" noRot="1" noChangeAspect="1" noChangeArrowheads="1" noTextEdit="1"/>
          </p:cNvSpPr>
          <p:nvPr>
            <p:ph type="sldImg"/>
          </p:nvPr>
        </p:nvSpPr>
        <p:spPr>
          <a:solidFill>
            <a:srgbClr val="FFFFFF"/>
          </a:solidFill>
          <a:ln/>
        </p:spPr>
      </p:sp>
      <p:sp>
        <p:nvSpPr>
          <p:cNvPr id="17411"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05A54-D401-4D6D-ACBF-E22C07F20F6A}" type="slidenum">
              <a:rPr lang="en-US" altLang="ja-JP"/>
              <a:pPr/>
              <a:t>35</a:t>
            </a:fld>
            <a:endParaRPr lang="en-US" altLang="ja-JP"/>
          </a:p>
        </p:txBody>
      </p:sp>
      <p:sp>
        <p:nvSpPr>
          <p:cNvPr id="19458" name="Rectangle 2"/>
          <p:cNvSpPr>
            <a:spLocks noGrp="1" noRot="1" noChangeAspect="1" noChangeArrowheads="1" noTextEdit="1"/>
          </p:cNvSpPr>
          <p:nvPr>
            <p:ph type="sldImg"/>
          </p:nvPr>
        </p:nvSpPr>
        <p:spPr>
          <a:solidFill>
            <a:srgbClr val="FFFFFF"/>
          </a:solidFill>
          <a:ln/>
        </p:spPr>
      </p:sp>
      <p:sp>
        <p:nvSpPr>
          <p:cNvPr id="19459"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22D0D-4B26-4F5E-9DEB-195977964B63}" type="slidenum">
              <a:rPr lang="en-US" altLang="ja-JP"/>
              <a:pPr/>
              <a:t>36</a:t>
            </a:fld>
            <a:endParaRPr lang="en-US" altLang="ja-JP"/>
          </a:p>
        </p:txBody>
      </p:sp>
      <p:sp>
        <p:nvSpPr>
          <p:cNvPr id="21506" name="Rectangle 2"/>
          <p:cNvSpPr>
            <a:spLocks noGrp="1" noRot="1" noChangeAspect="1" noChangeArrowheads="1" noTextEdit="1"/>
          </p:cNvSpPr>
          <p:nvPr>
            <p:ph type="sldImg"/>
          </p:nvPr>
        </p:nvSpPr>
        <p:spPr>
          <a:solidFill>
            <a:srgbClr val="FFFFFF"/>
          </a:solidFill>
          <a:ln/>
        </p:spPr>
      </p:sp>
      <p:sp>
        <p:nvSpPr>
          <p:cNvPr id="21507"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6ECCFA-9CF5-4D75-BB36-7047F87BE21B}" type="slidenum">
              <a:rPr lang="en-US" altLang="ja-JP"/>
              <a:pPr/>
              <a:t>37</a:t>
            </a:fld>
            <a:endParaRPr lang="en-US" altLang="ja-JP"/>
          </a:p>
        </p:txBody>
      </p:sp>
      <p:sp>
        <p:nvSpPr>
          <p:cNvPr id="23554" name="Rectangle 2"/>
          <p:cNvSpPr>
            <a:spLocks noGrp="1" noRot="1" noChangeAspect="1" noChangeArrowheads="1" noTextEdit="1"/>
          </p:cNvSpPr>
          <p:nvPr>
            <p:ph type="sldImg"/>
          </p:nvPr>
        </p:nvSpPr>
        <p:spPr>
          <a:solidFill>
            <a:srgbClr val="FFFFFF"/>
          </a:solidFill>
          <a:ln/>
        </p:spPr>
      </p:sp>
      <p:sp>
        <p:nvSpPr>
          <p:cNvPr id="23555"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17158-36C9-4DE2-BCB4-0AA4B15A300C}" type="slidenum">
              <a:rPr lang="en-US" altLang="ja-JP"/>
              <a:pPr/>
              <a:t>38</a:t>
            </a:fld>
            <a:endParaRPr lang="en-US" altLang="ja-JP"/>
          </a:p>
        </p:txBody>
      </p:sp>
      <p:sp>
        <p:nvSpPr>
          <p:cNvPr id="25602" name="Rectangle 2"/>
          <p:cNvSpPr>
            <a:spLocks noGrp="1" noRot="1" noChangeAspect="1" noChangeArrowheads="1" noTextEdit="1"/>
          </p:cNvSpPr>
          <p:nvPr>
            <p:ph type="sldImg"/>
          </p:nvPr>
        </p:nvSpPr>
        <p:spPr>
          <a:solidFill>
            <a:srgbClr val="FFFFFF"/>
          </a:solidFill>
          <a:ln/>
        </p:spPr>
      </p:sp>
      <p:sp>
        <p:nvSpPr>
          <p:cNvPr id="25603"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59622-6246-4E34-8D65-095DEF2EC8C9}" type="slidenum">
              <a:rPr lang="en-US" altLang="ja-JP"/>
              <a:pPr/>
              <a:t>39</a:t>
            </a:fld>
            <a:endParaRPr lang="en-US" altLang="ja-JP"/>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5272E-F295-4358-B07B-89102D5DB52B}" type="slidenum">
              <a:rPr lang="en-US" altLang="ja-JP"/>
              <a:pPr/>
              <a:t>40</a:t>
            </a:fld>
            <a:endParaRPr lang="en-US" altLang="ja-JP"/>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7377D0-F564-45BB-952F-422844D8BE95}" type="slidenum">
              <a:rPr lang="en-US" altLang="ja-JP"/>
              <a:pPr/>
              <a:t>41</a:t>
            </a:fld>
            <a:endParaRPr lang="en-US" altLang="ja-JP"/>
          </a:p>
        </p:txBody>
      </p:sp>
      <p:sp>
        <p:nvSpPr>
          <p:cNvPr id="31746" name="Rectangle 2"/>
          <p:cNvSpPr>
            <a:spLocks noGrp="1" noRot="1" noChangeAspect="1" noChangeArrowheads="1" noTextEdit="1"/>
          </p:cNvSpPr>
          <p:nvPr>
            <p:ph type="sldImg"/>
          </p:nvPr>
        </p:nvSpPr>
        <p:spPr>
          <a:solidFill>
            <a:srgbClr val="FFFFFF"/>
          </a:solidFill>
          <a:ln/>
        </p:spPr>
      </p:sp>
      <p:sp>
        <p:nvSpPr>
          <p:cNvPr id="31747"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377F2-A084-4BA7-817C-AA3757C47F73}" type="slidenum">
              <a:rPr lang="en-US" altLang="ja-JP"/>
              <a:pPr/>
              <a:t>42</a:t>
            </a:fld>
            <a:endParaRPr lang="en-US" altLang="ja-JP"/>
          </a:p>
        </p:txBody>
      </p:sp>
      <p:sp>
        <p:nvSpPr>
          <p:cNvPr id="33794" name="Rectangle 2"/>
          <p:cNvSpPr>
            <a:spLocks noGrp="1" noRot="1" noChangeAspect="1" noChangeArrowheads="1" noTextEdit="1"/>
          </p:cNvSpPr>
          <p:nvPr>
            <p:ph type="sldImg"/>
          </p:nvPr>
        </p:nvSpPr>
        <p:spPr>
          <a:solidFill>
            <a:srgbClr val="FFFFFF"/>
          </a:solidFill>
          <a:ln/>
        </p:spPr>
      </p:sp>
      <p:sp>
        <p:nvSpPr>
          <p:cNvPr id="33795"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43B7F-2B08-4C45-9B31-792D9E33DF28}" type="slidenum">
              <a:rPr lang="en-US" altLang="ja-JP"/>
              <a:pPr/>
              <a:t>43</a:t>
            </a:fld>
            <a:endParaRPr lang="en-US" altLang="ja-JP"/>
          </a:p>
        </p:txBody>
      </p:sp>
      <p:sp>
        <p:nvSpPr>
          <p:cNvPr id="35842" name="Rectangle 2"/>
          <p:cNvSpPr>
            <a:spLocks noGrp="1" noRot="1" noChangeAspect="1" noChangeArrowheads="1" noTextEdit="1"/>
          </p:cNvSpPr>
          <p:nvPr>
            <p:ph type="sldImg"/>
          </p:nvPr>
        </p:nvSpPr>
        <p:spPr>
          <a:solidFill>
            <a:srgbClr val="FFFFFF"/>
          </a:solidFill>
          <a:ln/>
        </p:spPr>
      </p:sp>
      <p:sp>
        <p:nvSpPr>
          <p:cNvPr id="35843"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574A5-4C67-49C5-80AF-9463BDF630B7}" type="slidenum">
              <a:rPr lang="en-US" altLang="ja-JP"/>
              <a:pPr/>
              <a:t>44</a:t>
            </a:fld>
            <a:endParaRPr lang="en-US" altLang="ja-JP"/>
          </a:p>
        </p:txBody>
      </p:sp>
      <p:sp>
        <p:nvSpPr>
          <p:cNvPr id="37890" name="Rectangle 2"/>
          <p:cNvSpPr>
            <a:spLocks noGrp="1" noRot="1" noChangeAspect="1" noChangeArrowheads="1" noTextEdit="1"/>
          </p:cNvSpPr>
          <p:nvPr>
            <p:ph type="sldImg"/>
          </p:nvPr>
        </p:nvSpPr>
        <p:spPr>
          <a:solidFill>
            <a:srgbClr val="FFFFFF"/>
          </a:solidFill>
          <a:ln/>
        </p:spPr>
      </p:sp>
      <p:sp>
        <p:nvSpPr>
          <p:cNvPr id="37891"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8FAEC-C8CC-4907-A5B9-6B1A25CBD3CE}" type="slidenum">
              <a:rPr lang="en-US" altLang="ja-JP"/>
              <a:pPr/>
              <a:t>45</a:t>
            </a:fld>
            <a:endParaRPr lang="en-US" altLang="ja-JP"/>
          </a:p>
        </p:txBody>
      </p:sp>
      <p:sp>
        <p:nvSpPr>
          <p:cNvPr id="39938" name="Rectangle 2"/>
          <p:cNvSpPr>
            <a:spLocks noGrp="1" noRot="1" noChangeAspect="1" noChangeArrowheads="1" noTextEdit="1"/>
          </p:cNvSpPr>
          <p:nvPr>
            <p:ph type="sldImg"/>
          </p:nvPr>
        </p:nvSpPr>
        <p:spPr>
          <a:solidFill>
            <a:srgbClr val="FFFFFF"/>
          </a:solidFill>
          <a:ln/>
        </p:spPr>
      </p:sp>
      <p:sp>
        <p:nvSpPr>
          <p:cNvPr id="39939"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70AAFA-2AFC-4BDC-961C-4A71443ED710}" type="slidenum">
              <a:rPr lang="en-US" altLang="ja-JP"/>
              <a:pPr/>
              <a:t>46</a:t>
            </a:fld>
            <a:endParaRPr lang="en-US" altLang="ja-JP"/>
          </a:p>
        </p:txBody>
      </p:sp>
      <p:sp>
        <p:nvSpPr>
          <p:cNvPr id="41986" name="Rectangle 2"/>
          <p:cNvSpPr>
            <a:spLocks noGrp="1" noRot="1" noChangeAspect="1" noChangeArrowheads="1" noTextEdit="1"/>
          </p:cNvSpPr>
          <p:nvPr>
            <p:ph type="sldImg"/>
          </p:nvPr>
        </p:nvSpPr>
        <p:spPr>
          <a:solidFill>
            <a:srgbClr val="FFFFFF"/>
          </a:solidFill>
          <a:ln/>
        </p:spPr>
      </p:sp>
      <p:sp>
        <p:nvSpPr>
          <p:cNvPr id="41987"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2841B-2E52-4D5F-B144-41F70C969D0D}" type="slidenum">
              <a:rPr lang="en-US" altLang="ja-JP"/>
              <a:pPr/>
              <a:t>47</a:t>
            </a:fld>
            <a:endParaRPr lang="en-US" altLang="ja-JP"/>
          </a:p>
        </p:txBody>
      </p:sp>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16176-24EE-49DC-84C5-8D422051FE5C}" type="slidenum">
              <a:rPr lang="en-US" altLang="ja-JP"/>
              <a:pPr/>
              <a:t>48</a:t>
            </a:fld>
            <a:endParaRPr lang="en-US" altLang="ja-JP"/>
          </a:p>
        </p:txBody>
      </p:sp>
      <p:sp>
        <p:nvSpPr>
          <p:cNvPr id="46082" name="Rectangle 2"/>
          <p:cNvSpPr>
            <a:spLocks noGrp="1" noRot="1" noChangeAspect="1" noChangeArrowheads="1" noTextEdit="1"/>
          </p:cNvSpPr>
          <p:nvPr>
            <p:ph type="sldImg"/>
          </p:nvPr>
        </p:nvSpPr>
        <p:spPr>
          <a:solidFill>
            <a:srgbClr val="FFFFFF"/>
          </a:solidFill>
          <a:ln/>
        </p:spPr>
      </p:sp>
      <p:sp>
        <p:nvSpPr>
          <p:cNvPr id="46083"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04E20C-68FE-4B71-A34B-9AA7E7527718}" type="slidenum">
              <a:rPr lang="en-US" altLang="ja-JP"/>
              <a:pPr/>
              <a:t>49</a:t>
            </a:fld>
            <a:endParaRPr lang="en-US" altLang="ja-JP"/>
          </a:p>
        </p:txBody>
      </p:sp>
      <p:sp>
        <p:nvSpPr>
          <p:cNvPr id="48130" name="Rectangle 2"/>
          <p:cNvSpPr>
            <a:spLocks noGrp="1" noRot="1" noChangeAspect="1" noChangeArrowheads="1" noTextEdit="1"/>
          </p:cNvSpPr>
          <p:nvPr>
            <p:ph type="sldImg"/>
          </p:nvPr>
        </p:nvSpPr>
        <p:spPr>
          <a:solidFill>
            <a:srgbClr val="FFFFFF"/>
          </a:solidFill>
          <a:ln/>
        </p:spPr>
      </p:sp>
      <p:sp>
        <p:nvSpPr>
          <p:cNvPr id="48131"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866DC-BB74-4AC2-BAA4-92E4C6BD8FC6}" type="slidenum">
              <a:rPr lang="en-US" altLang="ja-JP"/>
              <a:pPr/>
              <a:t>50</a:t>
            </a:fld>
            <a:endParaRPr lang="en-US" altLang="ja-JP"/>
          </a:p>
        </p:txBody>
      </p:sp>
      <p:sp>
        <p:nvSpPr>
          <p:cNvPr id="50178" name="Rectangle 2"/>
          <p:cNvSpPr>
            <a:spLocks noGrp="1" noRot="1" noChangeAspect="1" noChangeArrowheads="1" noTextEdit="1"/>
          </p:cNvSpPr>
          <p:nvPr>
            <p:ph type="sldImg"/>
          </p:nvPr>
        </p:nvSpPr>
        <p:spPr>
          <a:solidFill>
            <a:srgbClr val="FFFFFF"/>
          </a:solidFill>
          <a:ln/>
        </p:spPr>
      </p:sp>
      <p:sp>
        <p:nvSpPr>
          <p:cNvPr id="50179"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1CD5C-E131-4EF4-898C-BD3EDE1906FF}" type="slidenum">
              <a:rPr lang="en-US" altLang="ja-JP"/>
              <a:pPr/>
              <a:t>51</a:t>
            </a:fld>
            <a:endParaRPr lang="en-US" altLang="ja-JP"/>
          </a:p>
        </p:txBody>
      </p:sp>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1AA11B-902B-4298-B4FA-7964087BD53E}" type="slidenum">
              <a:rPr lang="en-US" altLang="ja-JP"/>
              <a:pPr/>
              <a:t>52</a:t>
            </a:fld>
            <a:endParaRPr lang="en-US" altLang="ja-JP"/>
          </a:p>
        </p:txBody>
      </p:sp>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a:t>
            </a:fld>
            <a:endParaRPr kumimoji="1"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6A41D-04F8-416A-AF2C-D225629DE6B1}" type="slidenum">
              <a:rPr lang="en-US" altLang="ja-JP"/>
              <a:pPr/>
              <a:t>53</a:t>
            </a:fld>
            <a:endParaRPr lang="en-US" altLang="ja-JP"/>
          </a:p>
        </p:txBody>
      </p:sp>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E1152-ED1E-4D35-A23C-C5231A52BCBB}" type="slidenum">
              <a:rPr lang="en-US" altLang="ja-JP"/>
              <a:pPr/>
              <a:t>54</a:t>
            </a:fld>
            <a:endParaRPr lang="en-US" altLang="ja-JP"/>
          </a:p>
        </p:txBody>
      </p:sp>
      <p:sp>
        <p:nvSpPr>
          <p:cNvPr id="58370" name="Rectangle 2"/>
          <p:cNvSpPr>
            <a:spLocks noGrp="1" noRot="1" noChangeAspect="1" noChangeArrowheads="1" noTextEdit="1"/>
          </p:cNvSpPr>
          <p:nvPr>
            <p:ph type="sldImg"/>
          </p:nvPr>
        </p:nvSpPr>
        <p:spPr>
          <a:solidFill>
            <a:srgbClr val="FFFFFF"/>
          </a:solidFill>
          <a:ln/>
        </p:spPr>
      </p:sp>
      <p:sp>
        <p:nvSpPr>
          <p:cNvPr id="58371"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A56E03-AFB1-45E2-8395-BEEA00187780}" type="slidenum">
              <a:rPr lang="en-US" altLang="ja-JP"/>
              <a:pPr/>
              <a:t>55</a:t>
            </a:fld>
            <a:endParaRPr lang="en-US" altLang="ja-JP"/>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66775A-E0CA-4669-B8E2-9FD439823167}" type="slidenum">
              <a:rPr lang="en-US" altLang="ja-JP"/>
              <a:pPr/>
              <a:t>56</a:t>
            </a:fld>
            <a:endParaRPr lang="en-US" altLang="ja-JP"/>
          </a:p>
        </p:txBody>
      </p:sp>
      <p:sp>
        <p:nvSpPr>
          <p:cNvPr id="62466" name="Rectangle 2"/>
          <p:cNvSpPr>
            <a:spLocks noGrp="1" noRot="1" noChangeAspect="1" noChangeArrowheads="1" noTextEdit="1"/>
          </p:cNvSpPr>
          <p:nvPr>
            <p:ph type="sldImg"/>
          </p:nvPr>
        </p:nvSpPr>
        <p:spPr>
          <a:solidFill>
            <a:srgbClr val="FFFFFF"/>
          </a:solidFill>
          <a:ln/>
        </p:spPr>
      </p:sp>
      <p:sp>
        <p:nvSpPr>
          <p:cNvPr id="62467"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187BE-DF69-4F82-A093-9D358C45DDCE}" type="slidenum">
              <a:rPr lang="en-US" altLang="ja-JP"/>
              <a:pPr/>
              <a:t>57</a:t>
            </a:fld>
            <a:endParaRPr lang="en-US" altLang="ja-JP"/>
          </a:p>
        </p:txBody>
      </p:sp>
      <p:sp>
        <p:nvSpPr>
          <p:cNvPr id="64514" name="Rectangle 2"/>
          <p:cNvSpPr>
            <a:spLocks noGrp="1" noRot="1" noChangeAspect="1" noChangeArrowheads="1" noTextEdit="1"/>
          </p:cNvSpPr>
          <p:nvPr>
            <p:ph type="sldImg"/>
          </p:nvPr>
        </p:nvSpPr>
        <p:spPr>
          <a:solidFill>
            <a:srgbClr val="FFFFFF"/>
          </a:solidFill>
          <a:ln/>
        </p:spPr>
      </p:sp>
      <p:sp>
        <p:nvSpPr>
          <p:cNvPr id="64515"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8171F-4DB2-4043-8D99-FC4BFD3E00B7}" type="slidenum">
              <a:rPr lang="en-US" altLang="ja-JP"/>
              <a:pPr/>
              <a:t>58</a:t>
            </a:fld>
            <a:endParaRPr lang="en-US" altLang="ja-JP"/>
          </a:p>
        </p:txBody>
      </p:sp>
      <p:sp>
        <p:nvSpPr>
          <p:cNvPr id="66562" name="Rectangle 2"/>
          <p:cNvSpPr>
            <a:spLocks noGrp="1" noRot="1" noChangeAspect="1" noChangeArrowheads="1" noTextEdit="1"/>
          </p:cNvSpPr>
          <p:nvPr>
            <p:ph type="sldImg"/>
          </p:nvPr>
        </p:nvSpPr>
        <p:spPr>
          <a:solidFill>
            <a:srgbClr val="FFFFFF"/>
          </a:solidFill>
          <a:ln/>
        </p:spPr>
      </p:sp>
      <p:sp>
        <p:nvSpPr>
          <p:cNvPr id="66563"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BA0612-958D-4AC2-B93D-6678C70B5D6E}" type="slidenum">
              <a:rPr lang="en-US" altLang="ja-JP"/>
              <a:pPr/>
              <a:t>59</a:t>
            </a:fld>
            <a:endParaRPr lang="en-US" altLang="ja-JP"/>
          </a:p>
        </p:txBody>
      </p:sp>
      <p:sp>
        <p:nvSpPr>
          <p:cNvPr id="68610" name="Rectangle 2"/>
          <p:cNvSpPr>
            <a:spLocks noGrp="1" noRot="1" noChangeAspect="1" noChangeArrowheads="1" noTextEdit="1"/>
          </p:cNvSpPr>
          <p:nvPr>
            <p:ph type="sldImg"/>
          </p:nvPr>
        </p:nvSpPr>
        <p:spPr>
          <a:solidFill>
            <a:srgbClr val="FFFFFF"/>
          </a:solidFill>
          <a:ln/>
        </p:spPr>
      </p:sp>
      <p:sp>
        <p:nvSpPr>
          <p:cNvPr id="68611"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380E2-3BAB-4E2C-981B-E3EECD0E0AA4}" type="slidenum">
              <a:rPr lang="en-US" altLang="ja-JP"/>
              <a:pPr/>
              <a:t>60</a:t>
            </a:fld>
            <a:endParaRPr lang="en-US" altLang="ja-JP"/>
          </a:p>
        </p:txBody>
      </p:sp>
      <p:sp>
        <p:nvSpPr>
          <p:cNvPr id="70658" name="Rectangle 2"/>
          <p:cNvSpPr>
            <a:spLocks noGrp="1" noRot="1" noChangeAspect="1" noChangeArrowheads="1" noTextEdit="1"/>
          </p:cNvSpPr>
          <p:nvPr>
            <p:ph type="sldImg"/>
          </p:nvPr>
        </p:nvSpPr>
        <p:spPr>
          <a:solidFill>
            <a:srgbClr val="FFFFFF"/>
          </a:solidFill>
          <a:ln/>
        </p:spPr>
      </p:sp>
      <p:sp>
        <p:nvSpPr>
          <p:cNvPr id="70659" name="Rectangle 3"/>
          <p:cNvSpPr txBox="1">
            <a:spLocks noGrp="1" noChangeArrowheads="1"/>
          </p:cNvSpPr>
          <p:nvPr>
            <p:ph type="body" idx="1"/>
          </p:nvPr>
        </p:nvSpPr>
        <p:spPr>
          <a:xfrm>
            <a:off x="914400" y="4341813"/>
            <a:ext cx="5029200" cy="4114800"/>
          </a:xfrm>
          <a:ln/>
        </p:spPr>
        <p:txBody>
          <a:bodyPr wrap="none" anchor="ctr"/>
          <a:lstStyle/>
          <a:p>
            <a:endParaRPr lang="ja-JP" altLang="ja-JP">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61</a:t>
            </a:fld>
            <a:endParaRPr kumimoji="1" lang="ja-JP"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62</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a:t>
            </a:fld>
            <a:endParaRPr kumimoji="1" lang="ja-JP"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63</a:t>
            </a:fld>
            <a:endParaRPr kumimoji="1" lang="ja-JP"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64</a:t>
            </a:fld>
            <a:endParaRPr kumimoji="1" lang="ja-JP"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65</a:t>
            </a:fld>
            <a:endParaRPr kumimoji="1" lang="ja-JP"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66</a:t>
            </a:fld>
            <a:endParaRPr kumimoji="1" lang="ja-JP"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67</a:t>
            </a:fld>
            <a:endParaRPr kumimoji="1" lang="ja-JP"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68</a:t>
            </a:fld>
            <a:endParaRPr kumimoji="1" lang="ja-JP"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69</a:t>
            </a:fld>
            <a:endParaRPr kumimoji="1" lang="ja-JP"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70</a:t>
            </a:fld>
            <a:endParaRPr kumimoji="1" lang="ja-JP"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71</a:t>
            </a:fld>
            <a:endParaRPr kumimoji="1" lang="ja-JP"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72</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a:t>
            </a:fld>
            <a:endParaRPr kumimoji="1" lang="ja-JP"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75</a:t>
            </a:fld>
            <a:endParaRPr kumimoji="1" lang="ja-JP"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76</a:t>
            </a:fld>
            <a:endParaRPr kumimoji="1" lang="ja-JP"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77</a:t>
            </a:fld>
            <a:endParaRPr kumimoji="1" lang="ja-JP"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78</a:t>
            </a:fld>
            <a:endParaRPr kumimoji="1" lang="ja-JP"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79</a:t>
            </a:fld>
            <a:endParaRPr kumimoji="1" lang="ja-JP"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80</a:t>
            </a:fld>
            <a:endParaRPr kumimoji="1" lang="ja-JP"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81</a:t>
            </a:fld>
            <a:endParaRPr kumimoji="1" lang="ja-JP"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82</a:t>
            </a:fld>
            <a:endParaRPr kumimoji="1" lang="ja-JP"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84</a:t>
            </a:fld>
            <a:endParaRPr kumimoji="1" lang="ja-JP"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85</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a:t>
            </a:fld>
            <a:endParaRPr kumimoji="1" lang="ja-JP"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86</a:t>
            </a:fld>
            <a:endParaRPr kumimoji="1" lang="ja-JP"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87</a:t>
            </a:fld>
            <a:endParaRPr kumimoji="1" lang="ja-JP"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88</a:t>
            </a:fld>
            <a:endParaRPr kumimoji="1" lang="ja-JP"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89</a:t>
            </a:fld>
            <a:endParaRPr kumimoji="1" lang="ja-JP"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90</a:t>
            </a:fld>
            <a:endParaRPr kumimoji="1" lang="ja-JP"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91</a:t>
            </a:fld>
            <a:endParaRPr kumimoji="1" lang="ja-JP"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92</a:t>
            </a:fld>
            <a:endParaRPr kumimoji="1" lang="ja-JP"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93</a:t>
            </a:fld>
            <a:endParaRPr kumimoji="1" lang="ja-JP"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94</a:t>
            </a:fld>
            <a:endParaRPr kumimoji="1" lang="ja-JP"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95</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a:t>
            </a:fld>
            <a:endParaRPr kumimoji="1" lang="ja-JP"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96</a:t>
            </a:fld>
            <a:endParaRPr kumimoji="1" lang="ja-JP"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97</a:t>
            </a:fld>
            <a:endParaRPr kumimoji="1" lang="ja-JP"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98</a:t>
            </a:fld>
            <a:endParaRPr kumimoji="1" lang="ja-JP"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100</a:t>
            </a:fld>
            <a:endParaRPr kumimoji="1" lang="ja-JP"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101</a:t>
            </a:fld>
            <a:endParaRPr kumimoji="1" lang="ja-JP"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102</a:t>
            </a:fld>
            <a:endParaRPr kumimoji="1" lang="ja-JP"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103</a:t>
            </a:fld>
            <a:endParaRPr kumimoji="1" lang="ja-JP"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104</a:t>
            </a:fld>
            <a:endParaRPr kumimoji="1" lang="ja-JP" alt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105</a:t>
            </a:fld>
            <a:endParaRPr kumimoji="1" lang="ja-JP" alt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106</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 サブタイトルの書式設定</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fld id="{385E101E-CB99-4B16-AB5F-F31538B74474}" type="datetimeFigureOut">
              <a:rPr lang="ja-JP" altLang="en-US"/>
              <a:pPr>
                <a:defRPr/>
              </a:pPr>
              <a:t>2007/7/27</a:t>
            </a:fld>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8F4A0B21-4762-46EC-B862-421317519D8F}" type="slidenum">
              <a:rPr lang="ja-JP" altLang="en-US"/>
              <a:pPr>
                <a:defRPr/>
              </a:pPr>
              <a:t>&lt;#&gt;</a:t>
            </a:fld>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CB4FB16C-C3CD-4C33-81E3-2EE098B1DD6E}" type="datetimeFigureOut">
              <a:rPr lang="ja-JP" altLang="en-US"/>
              <a:pPr>
                <a:defRPr/>
              </a:pPr>
              <a:t>2007/7/27</a:t>
            </a:fld>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88473584-EDFD-4528-AEAC-17527ABC33CD}" type="slidenum">
              <a:rPr lang="ja-JP" altLang="en-US"/>
              <a:pPr>
                <a:defRPr/>
              </a:pPr>
              <a:t>&lt;#&gt;</a:t>
            </a:fld>
            <a:endParaRPr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DF33D4C2-3AF5-40AE-93D4-DCFBD003D960}" type="datetimeFigureOut">
              <a:rPr lang="ja-JP" altLang="en-US"/>
              <a:pPr>
                <a:defRPr/>
              </a:pPr>
              <a:t>2007/7/27</a:t>
            </a:fld>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629EAA47-FFB5-465A-9FD1-EA2C9D290A63}" type="slidenum">
              <a:rPr lang="ja-JP" altLang="en-US"/>
              <a:pPr>
                <a:defRPr/>
              </a:pPr>
              <a:t>&lt;#&gt;</a:t>
            </a:fld>
            <a:endParaRPr lang="ja-JP"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3F8F26B-25B4-48A9-A740-BB7EB85BD554}" type="datetimeFigureOut">
              <a:rPr kumimoji="1" lang="ja-JP" altLang="en-US" smtClean="0"/>
              <a:pPr/>
              <a:t>2007/7/27</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FC629885-F221-4CC0-A40B-C3913190BD71}" type="slidenum">
              <a:rPr kumimoji="1" lang="ja-JP" altLang="en-US" smtClean="0"/>
              <a:pPr/>
              <a:t>&lt;#&gt;</a:t>
            </a:fld>
            <a:endParaRPr kumimoji="1" lang="ja-JP"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a:xfrm>
            <a:off x="685800" y="6248400"/>
            <a:ext cx="1905000" cy="457200"/>
          </a:xfrm>
        </p:spPr>
        <p:txBody>
          <a:bodyPr/>
          <a:lstStyle>
            <a:lvl1pPr>
              <a:defRPr/>
            </a:lvl1pPr>
          </a:lstStyle>
          <a:p>
            <a:endParaRPr lang="en-US" altLang="ja-JP"/>
          </a:p>
        </p:txBody>
      </p:sp>
      <p:sp>
        <p:nvSpPr>
          <p:cNvPr id="4" name="フッター プレースホルダ 3"/>
          <p:cNvSpPr>
            <a:spLocks noGrp="1"/>
          </p:cNvSpPr>
          <p:nvPr>
            <p:ph type="ftr" sz="quarter" idx="11"/>
          </p:nvPr>
        </p:nvSpPr>
        <p:spPr>
          <a:xfrm>
            <a:off x="3124200" y="6248400"/>
            <a:ext cx="2895600" cy="457200"/>
          </a:xfrm>
        </p:spPr>
        <p:txBody>
          <a:bodyPr/>
          <a:lstStyle>
            <a:lvl1pPr>
              <a:defRPr/>
            </a:lvl1pPr>
          </a:lstStyle>
          <a:p>
            <a:endParaRPr lang="en-US" altLang="ja-JP"/>
          </a:p>
        </p:txBody>
      </p:sp>
      <p:sp>
        <p:nvSpPr>
          <p:cNvPr id="5" name="スライド番号プレースホルダ 4"/>
          <p:cNvSpPr>
            <a:spLocks noGrp="1"/>
          </p:cNvSpPr>
          <p:nvPr>
            <p:ph type="sldNum" sz="quarter" idx="12"/>
          </p:nvPr>
        </p:nvSpPr>
        <p:spPr>
          <a:xfrm>
            <a:off x="6553200" y="6248400"/>
            <a:ext cx="1905000" cy="457200"/>
          </a:xfrm>
        </p:spPr>
        <p:txBody>
          <a:bodyPr/>
          <a:lstStyle>
            <a:lvl1pPr>
              <a:defRPr/>
            </a:lvl1pPr>
          </a:lstStyle>
          <a:p>
            <a:fld id="{47C02067-A4EF-4881-BDB5-F23B1F94BAF5}" type="slidenum">
              <a:rPr lang="en-US" altLang="ja-JP"/>
              <a:pPr/>
              <a:t>&lt;#&gt;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marL="0" indent="-914400">
              <a:buFont typeface="Arial" pitchFamily="34" charset="0"/>
              <a:buNone/>
              <a:defRPr>
                <a:latin typeface="+mj-ea"/>
                <a:ea typeface="+mj-ea"/>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lvl1pPr algn="l">
              <a:buNone/>
              <a:defRPr>
                <a:latin typeface="+mn-lt"/>
              </a:defRPr>
            </a:lvl1pPr>
            <a:lvl2pPr>
              <a:buFont typeface="Wingdings" pitchFamily="2" charset="2"/>
              <a:buChar char="Ø"/>
              <a:defRPr>
                <a:latin typeface="+mn-lt"/>
              </a:defRPr>
            </a:lvl2pPr>
            <a:lvl3pPr>
              <a:buFont typeface="メイリオ" pitchFamily="50" charset="-128"/>
              <a:buChar char="–"/>
              <a:defRPr>
                <a:latin typeface="+mn-lt"/>
              </a:defRPr>
            </a:lvl3pPr>
            <a:lvl4pPr>
              <a:buFont typeface="Wingdings" pitchFamily="2" charset="2"/>
              <a:buChar char="l"/>
              <a:defRPr>
                <a:latin typeface="+mn-lt"/>
              </a:defRPr>
            </a:lvl4pPr>
            <a:lvl5pPr>
              <a:buFont typeface="Arial" pitchFamily="34" charset="0"/>
              <a:buChar char="·"/>
              <a:defRPr>
                <a:latin typeface="+mn-lt"/>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fld id="{2C05229D-1D46-4558-9322-E8FD5F0E4F10}" type="datetimeFigureOut">
              <a:rPr lang="ja-JP" altLang="en-US"/>
              <a:pPr>
                <a:defRPr/>
              </a:pPr>
              <a:t>2007/7/27</a:t>
            </a:fld>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5357CE00-7C5C-461E-8F40-F6A171D9DC41}" type="slidenum">
              <a:rPr lang="ja-JP" altLang="en-US"/>
              <a:pPr>
                <a:defRPr/>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87AE3EC3-A0C4-4679-891F-BA21B582CC83}" type="datetimeFigureOut">
              <a:rPr lang="ja-JP" altLang="en-US"/>
              <a:pPr>
                <a:defRPr/>
              </a:pPr>
              <a:t>2007/7/27</a:t>
            </a:fld>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FD58C6E3-4E6F-4D5D-8747-1C281DF11D20}" type="slidenum">
              <a:rPr lang="ja-JP" altLang="en-US"/>
              <a:pPr>
                <a:defRPr/>
              </a:pPr>
              <a:t>&lt;#&gt;</a:t>
            </a:fld>
            <a:endParaRPr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9E6A06CD-CF8B-4775-BB33-F7D1630C0D75}" type="datetimeFigureOut">
              <a:rPr lang="ja-JP" altLang="en-US"/>
              <a:pPr>
                <a:defRPr/>
              </a:pPr>
              <a:t>2007/7/27</a:t>
            </a:fld>
            <a:endParaRPr lang="ja-JP" altLang="en-US" dirty="0"/>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6FF0CA4A-9469-4A4A-9F14-3D99A96DB37A}" type="slidenum">
              <a:rPr lang="ja-JP" altLang="en-US"/>
              <a:pPr>
                <a:defRPr/>
              </a:pPr>
              <a:t>&lt;#&gt;</a:t>
            </a:fld>
            <a:endParaRPr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D1AD35B-6CCB-4CDE-B523-58930F6F8E04}" type="datetimeFigureOut">
              <a:rPr lang="ja-JP" altLang="en-US"/>
              <a:pPr>
                <a:defRPr/>
              </a:pPr>
              <a:t>2007/7/27</a:t>
            </a:fld>
            <a:endParaRPr lang="ja-JP" altLang="en-US" dirty="0"/>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E046C19A-5380-417F-B241-E8AF8A11AD8D}" type="slidenum">
              <a:rPr lang="ja-JP" altLang="en-US"/>
              <a:pPr>
                <a:defRPr/>
              </a:pPr>
              <a:t>&lt;#&gt;</a:t>
            </a:fld>
            <a:endParaRPr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7C63827B-55D7-4F7F-81EF-7B08A305F9BE}" type="datetimeFigureOut">
              <a:rPr lang="ja-JP" altLang="en-US"/>
              <a:pPr>
                <a:defRPr/>
              </a:pPr>
              <a:t>2007/7/27</a:t>
            </a:fld>
            <a:endParaRPr lang="ja-JP" altLang="en-US" dirty="0"/>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6EB6674A-F481-421F-9E00-91F58D807347}" type="slidenum">
              <a:rPr lang="ja-JP" altLang="en-US"/>
              <a:pPr>
                <a:defRPr/>
              </a:pPr>
              <a:t>&lt;#&gt;</a:t>
            </a:fld>
            <a:endParaRPr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63378A8B-6776-4BFB-8A5A-8C792660BAC0}" type="datetimeFigureOut">
              <a:rPr lang="ja-JP" altLang="en-US"/>
              <a:pPr>
                <a:defRPr/>
              </a:pPr>
              <a:t>2007/7/27</a:t>
            </a:fld>
            <a:endParaRPr lang="ja-JP" altLang="en-US" dirty="0"/>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A9CAE7F2-B9A0-41F8-8106-EC4B535B8051}" type="slidenum">
              <a:rPr lang="ja-JP" altLang="en-US"/>
              <a:pPr>
                <a:defRPr/>
              </a:pPr>
              <a:t>&lt;#&gt;</a:t>
            </a:fld>
            <a:endParaRPr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6E6BF14-CB15-4402-8E43-48F7EDD79357}" type="datetimeFigureOut">
              <a:rPr lang="ja-JP" altLang="en-US"/>
              <a:pPr>
                <a:defRPr/>
              </a:pPr>
              <a:t>2007/7/27</a:t>
            </a:fld>
            <a:endParaRPr lang="ja-JP" altLang="en-US" dirty="0"/>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8D975741-9957-4889-B51B-D0BDD5B14A55}" type="slidenum">
              <a:rPr lang="ja-JP" altLang="en-US"/>
              <a:pPr>
                <a:defRPr/>
              </a:pPr>
              <a:t>&lt;#&gt;</a:t>
            </a:fld>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35BC4D05-9E67-45AA-B3D0-3FD180BC864B}" type="datetimeFigureOut">
              <a:rPr lang="ja-JP" altLang="en-US"/>
              <a:pPr>
                <a:defRPr/>
              </a:pPr>
              <a:t>2007/7/27</a:t>
            </a:fld>
            <a:endParaRPr lang="ja-JP" altLang="en-US" dirty="0"/>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D4D8D359-B5B8-427C-89FD-6439E3EC1E4E}" type="slidenum">
              <a:rPr lang="ja-JP" altLang="en-US"/>
              <a:pPr>
                <a:defRPr/>
              </a:pPr>
              <a:t>&lt;#&gt;</a:t>
            </a:fld>
            <a:endParaRPr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7447450-B13E-4D0A-A240-7C9463CF6578}" type="datetimeFigureOut">
              <a:rPr lang="ja-JP" altLang="en-US"/>
              <a:pPr>
                <a:defRPr/>
              </a:pPr>
              <a:t>2007/7/27</a:t>
            </a:fld>
            <a:endParaRPr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BE58596B-95A7-4C62-A485-39269360ED0E}" type="slidenum">
              <a:rPr lang="ja-JP" altLang="en-US"/>
              <a:pPr>
                <a:defRPr/>
              </a:pPr>
              <a:t>&lt;#&gt;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kumimoji="1" sz="5400" kern="1200">
          <a:solidFill>
            <a:schemeClr val="tx1"/>
          </a:solidFill>
          <a:effectLst>
            <a:outerShdw blurRad="50800" dist="38100" dir="2700000" algn="tl" rotWithShape="0">
              <a:prstClr val="black">
                <a:alpha val="40000"/>
              </a:prstClr>
            </a:outerShdw>
          </a:effectLst>
          <a:latin typeface="+mj-lt"/>
          <a:ea typeface="+mj-ea"/>
          <a:cs typeface="+mj-cs"/>
        </a:defRPr>
      </a:lvl1pPr>
      <a:lvl2pPr algn="ctr" rtl="0" eaLnBrk="0" fontAlgn="base" hangingPunct="0">
        <a:spcBef>
          <a:spcPct val="0"/>
        </a:spcBef>
        <a:spcAft>
          <a:spcPct val="0"/>
        </a:spcAft>
        <a:defRPr kumimoji="1" sz="5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5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5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5400">
          <a:solidFill>
            <a:schemeClr val="tx1"/>
          </a:solidFill>
          <a:latin typeface="Calibri" pitchFamily="34" charset="0"/>
          <a:ea typeface="ＭＳ Ｐゴシック" charset="-128"/>
        </a:defRPr>
      </a:lvl5pPr>
      <a:lvl6pPr marL="457200" algn="ctr" rtl="0" fontAlgn="base">
        <a:spcBef>
          <a:spcPct val="0"/>
        </a:spcBef>
        <a:spcAft>
          <a:spcPct val="0"/>
        </a:spcAft>
        <a:defRPr kumimoji="1" sz="5400">
          <a:solidFill>
            <a:schemeClr val="tx1"/>
          </a:solidFill>
          <a:latin typeface="Calibri" pitchFamily="34" charset="0"/>
          <a:ea typeface="ＭＳ Ｐゴシック" charset="-128"/>
        </a:defRPr>
      </a:lvl6pPr>
      <a:lvl7pPr marL="914400" algn="ctr" rtl="0" fontAlgn="base">
        <a:spcBef>
          <a:spcPct val="0"/>
        </a:spcBef>
        <a:spcAft>
          <a:spcPct val="0"/>
        </a:spcAft>
        <a:defRPr kumimoji="1" sz="5400">
          <a:solidFill>
            <a:schemeClr val="tx1"/>
          </a:solidFill>
          <a:latin typeface="Calibri" pitchFamily="34" charset="0"/>
          <a:ea typeface="ＭＳ Ｐゴシック" charset="-128"/>
        </a:defRPr>
      </a:lvl7pPr>
      <a:lvl8pPr marL="1371600" algn="ctr" rtl="0" fontAlgn="base">
        <a:spcBef>
          <a:spcPct val="0"/>
        </a:spcBef>
        <a:spcAft>
          <a:spcPct val="0"/>
        </a:spcAft>
        <a:defRPr kumimoji="1" sz="5400">
          <a:solidFill>
            <a:schemeClr val="tx1"/>
          </a:solidFill>
          <a:latin typeface="Calibri" pitchFamily="34" charset="0"/>
          <a:ea typeface="ＭＳ Ｐゴシック" charset="-128"/>
        </a:defRPr>
      </a:lvl8pPr>
      <a:lvl9pPr marL="1828800" algn="ctr" rtl="0" fontAlgn="base">
        <a:spcBef>
          <a:spcPct val="0"/>
        </a:spcBef>
        <a:spcAft>
          <a:spcPct val="0"/>
        </a:spcAft>
        <a:defRPr kumimoji="1" sz="5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5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4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4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4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4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k-engineering.com/" TargetMode="External"/><Relationship Id="rId2" Type="http://schemas.openxmlformats.org/officeDocument/2006/relationships/hyperlink" Target="http://codeseek.net/" TargetMode="External"/><Relationship Id="rId1" Type="http://schemas.openxmlformats.org/officeDocument/2006/relationships/slideLayout" Target="../slideLayouts/slideLayout2.xml"/><Relationship Id="rId5" Type="http://schemas.openxmlformats.org/officeDocument/2006/relationships/hyperlink" Target="http://www.epowder.net/" TargetMode="External"/><Relationship Id="rId4" Type="http://schemas.openxmlformats.org/officeDocument/2006/relationships/hyperlink" Target="http://comuplus.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ineta.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23567;&#23798;%20&#23500;&#27835;&#38596;&#12398;%20&#20559;&#24859;&#12510;&#12483;&#12503;.jud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amazon.co.jp/gp/product/images/4798111112/ref=dp_image_0/249-3122939-9140308?ie=UTF8&amp;n=465392&amp;s=books"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7188" y="357166"/>
            <a:ext cx="8286750" cy="4143397"/>
          </a:xfrm>
        </p:spPr>
        <p:txBody>
          <a:bodyPr rtlCol="0">
            <a:normAutofit/>
          </a:bodyPr>
          <a:lstStyle/>
          <a:p>
            <a:pPr eaLnBrk="1" fontAlgn="auto" hangingPunct="1">
              <a:spcAft>
                <a:spcPts val="0"/>
              </a:spcAft>
              <a:defRPr/>
            </a:pPr>
            <a:r>
              <a:rPr lang="en-US" altLang="ja-JP" sz="8000" dirty="0" smtClean="0">
                <a:solidFill>
                  <a:srgbClr val="C00000"/>
                </a:solidFill>
              </a:rPr>
              <a:t>F</a:t>
            </a:r>
            <a:r>
              <a:rPr lang="ja-JP" altLang="en-US" sz="8000" dirty="0" smtClean="0"/>
              <a:t>流</a:t>
            </a:r>
            <a:r>
              <a:rPr lang="en-US" altLang="ja-JP" sz="8000" dirty="0" smtClean="0">
                <a:solidFill>
                  <a:schemeClr val="accent2">
                    <a:lumMod val="50000"/>
                  </a:schemeClr>
                </a:solidFill>
              </a:rPr>
              <a:t/>
            </a:r>
            <a:br>
              <a:rPr lang="en-US" altLang="ja-JP" sz="8000" dirty="0" smtClean="0">
                <a:solidFill>
                  <a:schemeClr val="accent2">
                    <a:lumMod val="50000"/>
                  </a:schemeClr>
                </a:solidFill>
              </a:rPr>
            </a:br>
            <a:r>
              <a:rPr lang="en-US" altLang="ja-JP" sz="8000" dirty="0" smtClean="0">
                <a:solidFill>
                  <a:schemeClr val="accent2">
                    <a:lumMod val="50000"/>
                  </a:schemeClr>
                </a:solidFill>
              </a:rPr>
              <a:t>『</a:t>
            </a:r>
            <a:r>
              <a:rPr lang="ja-JP" altLang="en-US" sz="6000" dirty="0" smtClean="0">
                <a:solidFill>
                  <a:schemeClr val="accent2">
                    <a:lumMod val="50000"/>
                  </a:schemeClr>
                </a:solidFill>
              </a:rPr>
              <a:t>オブジェクト指向</a:t>
            </a:r>
            <a:r>
              <a:rPr lang="ja-JP" altLang="en-US" sz="4800" dirty="0" smtClean="0">
                <a:solidFill>
                  <a:schemeClr val="accent2">
                    <a:lumMod val="50000"/>
                  </a:schemeClr>
                </a:solidFill>
              </a:rPr>
              <a:t>の考え方の</a:t>
            </a:r>
            <a:r>
              <a:rPr lang="ja-JP" altLang="en-US" sz="6000" dirty="0" smtClean="0">
                <a:solidFill>
                  <a:schemeClr val="accent2">
                    <a:lumMod val="50000"/>
                  </a:schemeClr>
                </a:solidFill>
              </a:rPr>
              <a:t>基礎</a:t>
            </a:r>
            <a:r>
              <a:rPr lang="en-US" altLang="ja-JP" sz="6000" dirty="0" smtClean="0">
                <a:solidFill>
                  <a:schemeClr val="accent2">
                    <a:lumMod val="50000"/>
                  </a:schemeClr>
                </a:solidFill>
              </a:rPr>
              <a:t>』</a:t>
            </a:r>
            <a:r>
              <a:rPr lang="en-US" altLang="ja-JP" sz="6000" dirty="0" smtClean="0"/>
              <a:t/>
            </a:r>
            <a:br>
              <a:rPr lang="en-US" altLang="ja-JP" sz="6000" dirty="0" smtClean="0"/>
            </a:br>
            <a:r>
              <a:rPr lang="ja-JP" altLang="en-US" sz="4400" dirty="0" smtClean="0"/>
              <a:t>～ソフトウェア開発</a:t>
            </a:r>
            <a:r>
              <a:rPr lang="ja-JP" altLang="en-US" sz="4000" dirty="0" smtClean="0"/>
              <a:t>の</a:t>
            </a:r>
            <a:r>
              <a:rPr lang="ja-JP" altLang="en-US" sz="4400" dirty="0" smtClean="0"/>
              <a:t>原則編～</a:t>
            </a:r>
            <a:endParaRPr lang="ja-JP" altLang="en-US" dirty="0" smtClean="0"/>
          </a:p>
        </p:txBody>
      </p:sp>
      <p:sp>
        <p:nvSpPr>
          <p:cNvPr id="3" name="サブタイトル 2"/>
          <p:cNvSpPr>
            <a:spLocks noGrp="1"/>
          </p:cNvSpPr>
          <p:nvPr>
            <p:ph type="subTitle" idx="1"/>
          </p:nvPr>
        </p:nvSpPr>
        <p:spPr>
          <a:xfrm>
            <a:off x="6500826" y="5643578"/>
            <a:ext cx="2400289" cy="995362"/>
          </a:xfrm>
        </p:spPr>
        <p:txBody>
          <a:bodyPr rtlCol="0">
            <a:normAutofit/>
          </a:bodyPr>
          <a:lstStyle/>
          <a:p>
            <a:pPr algn="r" eaLnBrk="1" fontAlgn="auto" hangingPunct="1">
              <a:spcAft>
                <a:spcPts val="0"/>
              </a:spcAft>
              <a:buFont typeface="Arial" pitchFamily="34" charset="0"/>
              <a:buNone/>
              <a:defRPr/>
            </a:pPr>
            <a:r>
              <a:rPr lang="ja-JP" altLang="en-US" sz="2400" dirty="0" smtClean="0"/>
              <a:t>小島 富治雄</a:t>
            </a:r>
            <a:r>
              <a:rPr lang="en-US" altLang="ja-JP" sz="2400" dirty="0" smtClean="0"/>
              <a:t/>
            </a:r>
            <a:br>
              <a:rPr lang="en-US" altLang="ja-JP" sz="2400" dirty="0" smtClean="0"/>
            </a:br>
            <a:r>
              <a:rPr lang="en-US" altLang="ja-JP" sz="2400" i="1" dirty="0" smtClean="0"/>
              <a:t>(Fujiwo)</a:t>
            </a:r>
            <a:endParaRPr lang="ja-JP" altLang="en-US" sz="2400" i="1" dirty="0" smtClean="0"/>
          </a:p>
        </p:txBody>
      </p:sp>
      <p:sp>
        <p:nvSpPr>
          <p:cNvPr id="5" name="テキスト ボックス 4"/>
          <p:cNvSpPr txBox="1"/>
          <p:nvPr/>
        </p:nvSpPr>
        <p:spPr>
          <a:xfrm>
            <a:off x="2857488" y="5643578"/>
            <a:ext cx="2018501" cy="646331"/>
          </a:xfrm>
          <a:prstGeom prst="rect">
            <a:avLst/>
          </a:prstGeom>
          <a:noFill/>
        </p:spPr>
        <p:txBody>
          <a:bodyPr wrap="none" rtlCol="0">
            <a:spAutoFit/>
          </a:bodyPr>
          <a:lstStyle/>
          <a:p>
            <a:r>
              <a:rPr lang="ja-JP" altLang="en-US" dirty="0" smtClean="0"/>
              <a:t>第</a:t>
            </a:r>
            <a:r>
              <a:rPr lang="en-US" altLang="ja-JP" dirty="0" smtClean="0"/>
              <a:t>18</a:t>
            </a:r>
            <a:r>
              <a:rPr lang="ja-JP" altLang="en-US" dirty="0" smtClean="0"/>
              <a:t>回 </a:t>
            </a:r>
            <a:r>
              <a:rPr lang="en-US" altLang="ja-JP" dirty="0" err="1" smtClean="0"/>
              <a:t>codeseek</a:t>
            </a:r>
            <a:r>
              <a:rPr lang="en-US" altLang="ja-JP" dirty="0" smtClean="0"/>
              <a:t> </a:t>
            </a:r>
          </a:p>
          <a:p>
            <a:r>
              <a:rPr kumimoji="1" lang="en-US" altLang="ja-JP" dirty="0" smtClean="0"/>
              <a:t>2007/07/27</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97568"/>
          </a:xfrm>
        </p:spPr>
        <p:txBody>
          <a:bodyPr/>
          <a:lstStyle/>
          <a:p>
            <a:r>
              <a:rPr kumimoji="1" lang="en-US" altLang="ja-JP" dirty="0" smtClean="0">
                <a:solidFill>
                  <a:schemeClr val="accent2">
                    <a:lumMod val="50000"/>
                  </a:schemeClr>
                </a:solidFill>
              </a:rPr>
              <a:t/>
            </a:r>
            <a:br>
              <a:rPr kumimoji="1" lang="en-US" altLang="ja-JP" dirty="0" smtClean="0">
                <a:solidFill>
                  <a:schemeClr val="accent2">
                    <a:lumMod val="50000"/>
                  </a:schemeClr>
                </a:solidFill>
              </a:rPr>
            </a:br>
            <a:r>
              <a:rPr lang="en-US" altLang="ja-JP" dirty="0" smtClean="0">
                <a:solidFill>
                  <a:schemeClr val="accent2">
                    <a:lumMod val="50000"/>
                  </a:schemeClr>
                </a:solidFill>
              </a:rPr>
              <a:t/>
            </a:r>
            <a:br>
              <a:rPr lang="en-US" altLang="ja-JP" dirty="0" smtClean="0">
                <a:solidFill>
                  <a:schemeClr val="accent2">
                    <a:lumMod val="50000"/>
                  </a:schemeClr>
                </a:solidFill>
              </a:rPr>
            </a:br>
            <a:r>
              <a:rPr lang="en-US" altLang="ja-JP" dirty="0" smtClean="0">
                <a:solidFill>
                  <a:schemeClr val="accent2">
                    <a:lumMod val="50000"/>
                  </a:schemeClr>
                </a:solidFill>
              </a:rPr>
              <a:t/>
            </a:r>
            <a:br>
              <a:rPr lang="en-US" altLang="ja-JP" dirty="0" smtClean="0">
                <a:solidFill>
                  <a:schemeClr val="accent2">
                    <a:lumMod val="50000"/>
                  </a:schemeClr>
                </a:solidFill>
              </a:rPr>
            </a:br>
            <a:r>
              <a:rPr kumimoji="1" lang="ja-JP" altLang="en-US" dirty="0" smtClean="0">
                <a:solidFill>
                  <a:schemeClr val="accent2">
                    <a:lumMod val="50000"/>
                  </a:schemeClr>
                </a:solidFill>
              </a:rPr>
              <a:t>オブジェクター </a:t>
            </a:r>
            <a:r>
              <a:rPr lang="en-US" altLang="ja-JP" sz="3200" dirty="0" smtClean="0"/>
              <a:t>(*1)</a:t>
            </a:r>
            <a:r>
              <a:rPr lang="ja-JP" altLang="en-US" sz="4000" dirty="0" smtClean="0"/>
              <a:t> です。</a:t>
            </a:r>
            <a:r>
              <a:rPr kumimoji="1" lang="en-US" altLang="ja-JP" sz="4000" dirty="0" smtClean="0"/>
              <a:t/>
            </a:r>
            <a:br>
              <a:rPr kumimoji="1" lang="en-US" altLang="ja-JP" sz="4000" dirty="0" smtClean="0"/>
            </a:br>
            <a:r>
              <a:rPr kumimoji="1" lang="en-US" altLang="ja-JP" dirty="0" smtClean="0"/>
              <a:t/>
            </a:r>
            <a:br>
              <a:rPr kumimoji="1" lang="en-US" altLang="ja-JP" dirty="0" smtClean="0"/>
            </a:br>
            <a:r>
              <a:rPr lang="en-US" altLang="ja-JP" sz="1600" dirty="0" smtClean="0"/>
              <a:t/>
            </a:r>
            <a:br>
              <a:rPr lang="en-US" altLang="ja-JP" sz="1600" dirty="0" smtClean="0"/>
            </a:br>
            <a:r>
              <a:rPr lang="en-US" altLang="ja-JP" dirty="0" smtClean="0"/>
              <a:t> </a:t>
            </a:r>
            <a:r>
              <a:rPr lang="en-US" altLang="ja-JP" sz="3200" dirty="0" smtClean="0"/>
              <a:t>(*1) </a:t>
            </a:r>
            <a:r>
              <a:rPr lang="ja-JP" altLang="en-US" sz="3200" dirty="0" smtClean="0"/>
              <a:t>オブジェクト指向好き。</a:t>
            </a:r>
            <a:endParaRPr kumimoji="1" lang="ja-JP"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97568"/>
          </a:xfrm>
        </p:spPr>
        <p:txBody>
          <a:bodyPr/>
          <a:lstStyle/>
          <a:p>
            <a:r>
              <a:rPr kumimoji="1" lang="ja-JP" altLang="en-US" sz="6000" dirty="0" smtClean="0">
                <a:solidFill>
                  <a:schemeClr val="accent2">
                    <a:lumMod val="50000"/>
                  </a:schemeClr>
                </a:solidFill>
              </a:rPr>
              <a:t>仕組み</a:t>
            </a:r>
            <a:r>
              <a:rPr kumimoji="1" lang="ja-JP" altLang="en-US" dirty="0" smtClean="0"/>
              <a:t>と</a:t>
            </a:r>
            <a:r>
              <a:rPr kumimoji="1" lang="ja-JP" altLang="en-US" sz="6000" dirty="0" smtClean="0">
                <a:solidFill>
                  <a:schemeClr val="accent2">
                    <a:lumMod val="50000"/>
                  </a:schemeClr>
                </a:solidFill>
              </a:rPr>
              <a:t>概念</a:t>
            </a:r>
            <a:r>
              <a:rPr kumimoji="1" lang="ja-JP" altLang="en-US" dirty="0" smtClean="0"/>
              <a:t>。</a:t>
            </a:r>
            <a:endParaRPr kumimoji="1" lang="ja-JP"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85728"/>
            <a:ext cx="8229600" cy="5715040"/>
          </a:xfrm>
        </p:spPr>
        <p:txBody>
          <a:bodyPr/>
          <a:lstStyle/>
          <a:p>
            <a:r>
              <a:rPr lang="en-US" altLang="ja-JP" dirty="0" smtClean="0"/>
              <a:t>4.</a:t>
            </a:r>
            <a:r>
              <a:rPr lang="ja-JP" altLang="en-US" sz="6000" dirty="0" smtClean="0">
                <a:solidFill>
                  <a:schemeClr val="accent2">
                    <a:lumMod val="50000"/>
                  </a:schemeClr>
                </a:solidFill>
              </a:rPr>
              <a:t>仕組み</a:t>
            </a:r>
            <a:r>
              <a:rPr lang="ja-JP" altLang="en-US" dirty="0" smtClean="0"/>
              <a:t>から入る</a:t>
            </a:r>
            <a:r>
              <a:rPr lang="en-US" altLang="ja-JP" dirty="0" smtClean="0"/>
              <a:t/>
            </a:r>
            <a:br>
              <a:rPr lang="en-US" altLang="ja-JP" dirty="0" smtClean="0"/>
            </a:br>
            <a:r>
              <a:rPr lang="ja-JP" altLang="en-US" dirty="0" smtClean="0"/>
              <a:t>オブジェクト指向。</a:t>
            </a:r>
            <a:endParaRPr kumimoji="1" lang="ja-JP"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74638"/>
            <a:ext cx="8643998" cy="1143000"/>
          </a:xfrm>
        </p:spPr>
        <p:txBody>
          <a:bodyPr/>
          <a:lstStyle/>
          <a:p>
            <a:r>
              <a:rPr lang="ja-JP" altLang="en-US" sz="4400" dirty="0" smtClean="0"/>
              <a:t>オーバーライドの仕組みなど。</a:t>
            </a:r>
            <a:endParaRPr kumimoji="1" lang="ja-JP" altLang="en-US" sz="4400" dirty="0"/>
          </a:p>
        </p:txBody>
      </p:sp>
      <p:sp>
        <p:nvSpPr>
          <p:cNvPr id="3" name="コンテンツ プレースホルダ 2"/>
          <p:cNvSpPr>
            <a:spLocks noGrp="1"/>
          </p:cNvSpPr>
          <p:nvPr>
            <p:ph idx="1"/>
          </p:nvPr>
        </p:nvSpPr>
        <p:spPr/>
        <p:txBody>
          <a:bodyPr/>
          <a:lstStyle/>
          <a:p>
            <a:pPr algn="l"/>
            <a:r>
              <a:rPr lang="ja-JP" altLang="en-US" dirty="0" smtClean="0"/>
              <a:t>例．</a:t>
            </a:r>
            <a:endParaRPr lang="en-US" altLang="ja-JP" dirty="0" smtClean="0"/>
          </a:p>
          <a:p>
            <a:pPr algn="l">
              <a:buFont typeface="Arial" pitchFamily="34" charset="0"/>
              <a:buChar char="•"/>
            </a:pPr>
            <a:r>
              <a:rPr lang="ja-JP" altLang="en-US" dirty="0" smtClean="0"/>
              <a:t>「</a:t>
            </a:r>
            <a:r>
              <a:rPr lang="en-US" altLang="ja-JP" dirty="0" smtClean="0"/>
              <a:t>virtual </a:t>
            </a:r>
            <a:r>
              <a:rPr lang="ja-JP" altLang="en-US" dirty="0" smtClean="0"/>
              <a:t>関数は関数ポインタのテーブルだよ」</a:t>
            </a:r>
            <a:endParaRPr lang="en-US" altLang="ja-JP" dirty="0" smtClean="0"/>
          </a:p>
          <a:p>
            <a:pPr algn="l">
              <a:buFont typeface="Arial" pitchFamily="34" charset="0"/>
              <a:buChar char="•"/>
            </a:pPr>
            <a:r>
              <a:rPr lang="ja-JP" altLang="en-US" dirty="0" smtClean="0"/>
              <a:t>「オーバーライドは関数ポインタの上書きだよ」 </a:t>
            </a:r>
            <a:endParaRPr kumimoji="1" lang="ja-JP"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26130"/>
          </a:xfrm>
        </p:spPr>
        <p:txBody>
          <a:bodyPr/>
          <a:lstStyle/>
          <a:p>
            <a:r>
              <a:rPr lang="ja-JP" altLang="en-US" sz="3600" dirty="0" smtClean="0"/>
              <a:t>例．</a:t>
            </a:r>
            <a:r>
              <a:rPr lang="en-US" altLang="ja-JP" dirty="0" smtClean="0"/>
              <a:t/>
            </a:r>
            <a:br>
              <a:rPr lang="en-US" altLang="ja-JP" dirty="0" smtClean="0"/>
            </a:br>
            <a:r>
              <a:rPr lang="en-US" sz="1200" dirty="0" smtClean="0"/>
              <a:t/>
            </a:r>
            <a:br>
              <a:rPr lang="en-US" sz="1200" dirty="0" smtClean="0"/>
            </a:br>
            <a:r>
              <a:rPr lang="en-US" dirty="0" smtClean="0"/>
              <a:t>C → C#</a:t>
            </a:r>
            <a:r>
              <a:rPr lang="ja-JP" altLang="en-US" dirty="0" smtClean="0"/>
              <a:t> へと理解。</a:t>
            </a:r>
            <a:endParaRPr kumimoji="1" lang="ja-JP"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274638"/>
            <a:ext cx="8501122" cy="5440378"/>
          </a:xfrm>
        </p:spPr>
        <p:txBody>
          <a:bodyPr/>
          <a:lstStyle/>
          <a:p>
            <a:r>
              <a:rPr kumimoji="1" lang="ja-JP" altLang="en-US" sz="4400" dirty="0" smtClean="0"/>
              <a:t>例．</a:t>
            </a:r>
            <a:r>
              <a:rPr kumimoji="1" lang="en-US" altLang="ja-JP" sz="4400" dirty="0" smtClean="0"/>
              <a:t/>
            </a:r>
            <a:br>
              <a:rPr kumimoji="1" lang="en-US" altLang="ja-JP" sz="4400" dirty="0" smtClean="0"/>
            </a:br>
            <a:r>
              <a:rPr kumimoji="1" lang="en-US" altLang="ja-JP" sz="2000" dirty="0" smtClean="0"/>
              <a:t/>
            </a:r>
            <a:br>
              <a:rPr kumimoji="1" lang="en-US" altLang="ja-JP" sz="2000" dirty="0" smtClean="0"/>
            </a:br>
            <a:r>
              <a:rPr kumimoji="1" lang="en-US" altLang="ja-JP" sz="6000" dirty="0" smtClean="0">
                <a:solidFill>
                  <a:schemeClr val="accent2">
                    <a:lumMod val="50000"/>
                  </a:schemeClr>
                </a:solidFill>
              </a:rPr>
              <a:t>C</a:t>
            </a:r>
            <a:r>
              <a:rPr kumimoji="1" lang="en-US" altLang="ja-JP" dirty="0" smtClean="0"/>
              <a:t> </a:t>
            </a:r>
            <a:r>
              <a:rPr kumimoji="1" lang="ja-JP" altLang="en-US" dirty="0" smtClean="0"/>
              <a:t>で</a:t>
            </a:r>
            <a:r>
              <a:rPr kumimoji="1" lang="ja-JP" altLang="en-US" sz="6000" dirty="0" smtClean="0"/>
              <a:t>オブジェクト指向</a:t>
            </a:r>
            <a:r>
              <a:rPr kumimoji="1" lang="ja-JP" altLang="en-US" dirty="0" smtClean="0"/>
              <a:t>。</a:t>
            </a:r>
            <a:endParaRPr kumimoji="1" lang="ja-JP"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511288"/>
          </a:xfrm>
        </p:spPr>
        <p:txBody>
          <a:bodyPr/>
          <a:lstStyle/>
          <a:p>
            <a:r>
              <a:rPr lang="en-US" altLang="ja-JP" dirty="0" smtClean="0"/>
              <a:t>C </a:t>
            </a:r>
            <a:r>
              <a:rPr lang="ja-JP" altLang="en-US" dirty="0" smtClean="0"/>
              <a:t>でオブジェクト指向をやってみる。</a:t>
            </a:r>
            <a:endParaRPr kumimoji="1" lang="ja-JP" altLang="en-US" dirty="0"/>
          </a:p>
        </p:txBody>
      </p:sp>
      <p:sp>
        <p:nvSpPr>
          <p:cNvPr id="3" name="コンテンツ プレースホルダ 2"/>
          <p:cNvSpPr>
            <a:spLocks noGrp="1"/>
          </p:cNvSpPr>
          <p:nvPr>
            <p:ph idx="1"/>
          </p:nvPr>
        </p:nvSpPr>
        <p:spPr>
          <a:xfrm>
            <a:off x="457200" y="2428868"/>
            <a:ext cx="8472518" cy="3697295"/>
          </a:xfrm>
        </p:spPr>
        <p:txBody>
          <a:bodyPr/>
          <a:lstStyle/>
          <a:p>
            <a:pPr algn="l">
              <a:buFont typeface="Arial" pitchFamily="34" charset="0"/>
              <a:buChar char="•"/>
            </a:pPr>
            <a:r>
              <a:rPr lang="ja-JP" altLang="en-US" dirty="0" smtClean="0">
                <a:solidFill>
                  <a:schemeClr val="accent2">
                    <a:lumMod val="50000"/>
                  </a:schemeClr>
                </a:solidFill>
              </a:rPr>
              <a:t>カプセル化</a:t>
            </a:r>
            <a:endParaRPr lang="en-US" altLang="ja-JP" dirty="0" smtClean="0">
              <a:solidFill>
                <a:schemeClr val="accent2">
                  <a:lumMod val="50000"/>
                </a:schemeClr>
              </a:solidFill>
            </a:endParaRPr>
          </a:p>
          <a:p>
            <a:pPr lvl="1"/>
            <a:r>
              <a:rPr lang="en-US" altLang="ja-JP" sz="4400" dirty="0" err="1" smtClean="0"/>
              <a:t>struct</a:t>
            </a:r>
            <a:r>
              <a:rPr lang="en-US" altLang="ja-JP" sz="4400" dirty="0" smtClean="0"/>
              <a:t> </a:t>
            </a:r>
            <a:r>
              <a:rPr lang="ja-JP" altLang="en-US" sz="4400" dirty="0" smtClean="0"/>
              <a:t>と</a:t>
            </a:r>
            <a:r>
              <a:rPr lang="ja-JP" altLang="en-US" sz="3600" dirty="0" smtClean="0"/>
              <a:t>それを扱う</a:t>
            </a:r>
            <a:r>
              <a:rPr lang="ja-JP" altLang="en-US" sz="4400" dirty="0" smtClean="0"/>
              <a:t>関数群を </a:t>
            </a:r>
            <a:r>
              <a:rPr lang="en-US" altLang="ja-JP" sz="4400" i="1" dirty="0" err="1" smtClean="0"/>
              <a:t>xxx.c</a:t>
            </a:r>
            <a:r>
              <a:rPr lang="en-US" altLang="ja-JP" sz="4400" dirty="0" smtClean="0"/>
              <a:t> </a:t>
            </a:r>
            <a:r>
              <a:rPr lang="ja-JP" altLang="en-US" sz="4400" dirty="0" smtClean="0"/>
              <a:t>へ。</a:t>
            </a:r>
            <a:endParaRPr lang="en-US" altLang="ja-JP" sz="4400" dirty="0" smtClean="0"/>
          </a:p>
          <a:p>
            <a:pPr lvl="1"/>
            <a:r>
              <a:rPr lang="en-US" altLang="ja-JP" sz="4400" dirty="0" smtClean="0"/>
              <a:t>public </a:t>
            </a:r>
            <a:r>
              <a:rPr lang="ja-JP" altLang="en-US" sz="4400" dirty="0" smtClean="0"/>
              <a:t>なものだけを一つの </a:t>
            </a:r>
            <a:r>
              <a:rPr lang="en-US" altLang="ja-JP" sz="4400" i="1" dirty="0" err="1" smtClean="0"/>
              <a:t>xxx.h</a:t>
            </a:r>
            <a:r>
              <a:rPr lang="en-US" altLang="ja-JP" sz="4400" dirty="0" smtClean="0"/>
              <a:t> </a:t>
            </a:r>
            <a:r>
              <a:rPr lang="ja-JP" altLang="en-US" sz="4400" dirty="0" smtClean="0"/>
              <a:t>へまとめる。</a:t>
            </a:r>
            <a:endParaRPr lang="en-US" altLang="ja-JP" sz="44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511288"/>
          </a:xfrm>
        </p:spPr>
        <p:txBody>
          <a:bodyPr/>
          <a:lstStyle/>
          <a:p>
            <a:r>
              <a:rPr lang="en-US" altLang="ja-JP" dirty="0" smtClean="0"/>
              <a:t>C </a:t>
            </a:r>
            <a:r>
              <a:rPr lang="ja-JP" altLang="en-US" dirty="0" smtClean="0"/>
              <a:t>でオブジェクト指向をやってみる。</a:t>
            </a:r>
            <a:endParaRPr kumimoji="1" lang="ja-JP" altLang="en-US" dirty="0"/>
          </a:p>
        </p:txBody>
      </p:sp>
      <p:sp>
        <p:nvSpPr>
          <p:cNvPr id="3" name="コンテンツ プレースホルダ 2"/>
          <p:cNvSpPr>
            <a:spLocks noGrp="1"/>
          </p:cNvSpPr>
          <p:nvPr>
            <p:ph idx="1"/>
          </p:nvPr>
        </p:nvSpPr>
        <p:spPr>
          <a:xfrm>
            <a:off x="457200" y="2643182"/>
            <a:ext cx="8229600" cy="3482981"/>
          </a:xfrm>
        </p:spPr>
        <p:txBody>
          <a:bodyPr/>
          <a:lstStyle/>
          <a:p>
            <a:pPr algn="l">
              <a:buFont typeface="Arial" pitchFamily="34" charset="0"/>
              <a:buChar char="•"/>
            </a:pPr>
            <a:r>
              <a:rPr lang="ja-JP" altLang="en-US" sz="4800" dirty="0" smtClean="0">
                <a:solidFill>
                  <a:schemeClr val="accent2">
                    <a:lumMod val="50000"/>
                  </a:schemeClr>
                </a:solidFill>
              </a:rPr>
              <a:t>継承</a:t>
            </a:r>
            <a:endParaRPr lang="en-US" altLang="ja-JP" sz="4800" dirty="0" smtClean="0">
              <a:solidFill>
                <a:schemeClr val="accent2">
                  <a:lumMod val="50000"/>
                </a:schemeClr>
              </a:solidFill>
            </a:endParaRPr>
          </a:p>
          <a:p>
            <a:pPr lvl="1"/>
            <a:r>
              <a:rPr lang="en-US" altLang="ja-JP" sz="4000" dirty="0" smtClean="0"/>
              <a:t>struct </a:t>
            </a:r>
            <a:r>
              <a:rPr lang="ja-JP" altLang="en-US" sz="4000" dirty="0" smtClean="0"/>
              <a:t>のメンバーのトップに別の </a:t>
            </a:r>
            <a:r>
              <a:rPr lang="en-US" altLang="ja-JP" sz="4000" dirty="0" smtClean="0"/>
              <a:t>struct </a:t>
            </a:r>
            <a:r>
              <a:rPr lang="ja-JP" altLang="en-US" sz="4000" dirty="0" smtClean="0"/>
              <a:t>を。</a:t>
            </a:r>
            <a:endParaRPr kumimoji="1" lang="ja-JP" altLang="en-US" sz="40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511288"/>
          </a:xfrm>
        </p:spPr>
        <p:txBody>
          <a:bodyPr/>
          <a:lstStyle/>
          <a:p>
            <a:r>
              <a:rPr lang="en-US" altLang="ja-JP" dirty="0" smtClean="0"/>
              <a:t>C </a:t>
            </a:r>
            <a:r>
              <a:rPr lang="ja-JP" altLang="en-US" dirty="0" smtClean="0"/>
              <a:t>でオブジェクト指向をやってみる。</a:t>
            </a:r>
            <a:endParaRPr kumimoji="1" lang="ja-JP" altLang="en-US" dirty="0"/>
          </a:p>
        </p:txBody>
      </p:sp>
      <p:sp>
        <p:nvSpPr>
          <p:cNvPr id="3" name="コンテンツ プレースホルダ 2"/>
          <p:cNvSpPr>
            <a:spLocks noGrp="1"/>
          </p:cNvSpPr>
          <p:nvPr>
            <p:ph idx="1"/>
          </p:nvPr>
        </p:nvSpPr>
        <p:spPr>
          <a:xfrm>
            <a:off x="457200" y="2571744"/>
            <a:ext cx="8229600" cy="3554419"/>
          </a:xfrm>
        </p:spPr>
        <p:txBody>
          <a:bodyPr/>
          <a:lstStyle/>
          <a:p>
            <a:pPr algn="l">
              <a:buFont typeface="Arial" pitchFamily="34" charset="0"/>
              <a:buChar char="•"/>
            </a:pPr>
            <a:r>
              <a:rPr lang="ja-JP" altLang="en-US" sz="6600" dirty="0" smtClean="0">
                <a:solidFill>
                  <a:schemeClr val="accent2">
                    <a:lumMod val="50000"/>
                  </a:schemeClr>
                </a:solidFill>
              </a:rPr>
              <a:t>ポリモーフィズム</a:t>
            </a:r>
            <a:endParaRPr lang="en-US" altLang="ja-JP" sz="6600" dirty="0" smtClean="0">
              <a:solidFill>
                <a:schemeClr val="accent2">
                  <a:lumMod val="50000"/>
                </a:schemeClr>
              </a:solidFill>
            </a:endParaRPr>
          </a:p>
          <a:p>
            <a:pPr lvl="1"/>
            <a:r>
              <a:rPr lang="ja-JP" altLang="en-US" sz="6000" dirty="0" smtClean="0"/>
              <a:t>関数ポインタで。  </a:t>
            </a:r>
            <a:endParaRPr kumimoji="1" lang="ja-JP" altLang="en-US" sz="60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1000108"/>
            <a:ext cx="8229600" cy="5654692"/>
          </a:xfrm>
        </p:spPr>
        <p:txBody>
          <a:bodyPr/>
          <a:lstStyle/>
          <a:p>
            <a:r>
              <a:rPr kumimoji="1" lang="ja-JP" altLang="en-US" sz="19900" dirty="0" smtClean="0"/>
              <a:t>デモ</a:t>
            </a:r>
            <a:r>
              <a:rPr kumimoji="1" lang="ja-JP" altLang="en-US" sz="11500" dirty="0" smtClean="0"/>
              <a:t>。</a:t>
            </a:r>
            <a:endParaRPr kumimoji="1" lang="ja-JP" altLang="en-US" sz="199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1" name="Group 5"/>
          <p:cNvGrpSpPr>
            <a:grpSpLocks noChangeAspect="1"/>
          </p:cNvGrpSpPr>
          <p:nvPr/>
        </p:nvGrpSpPr>
        <p:grpSpPr bwMode="auto">
          <a:xfrm>
            <a:off x="928688" y="214313"/>
            <a:ext cx="7548562" cy="6429375"/>
            <a:chOff x="585" y="135"/>
            <a:chExt cx="4755" cy="4050"/>
          </a:xfrm>
        </p:grpSpPr>
        <p:sp>
          <p:nvSpPr>
            <p:cNvPr id="4100" name="AutoShape 4"/>
            <p:cNvSpPr>
              <a:spLocks noChangeAspect="1" noChangeArrowheads="1" noTextEdit="1"/>
            </p:cNvSpPr>
            <p:nvPr/>
          </p:nvSpPr>
          <p:spPr bwMode="auto">
            <a:xfrm>
              <a:off x="585" y="135"/>
              <a:ext cx="4755" cy="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2" name="Rectangle 6"/>
            <p:cNvSpPr>
              <a:spLocks noChangeArrowheads="1"/>
            </p:cNvSpPr>
            <p:nvPr/>
          </p:nvSpPr>
          <p:spPr bwMode="auto">
            <a:xfrm>
              <a:off x="2041" y="298"/>
              <a:ext cx="1842" cy="1455"/>
            </a:xfrm>
            <a:prstGeom prst="rect">
              <a:avLst/>
            </a:prstGeom>
            <a:solidFill>
              <a:srgbClr val="FFFF99"/>
            </a:solidFill>
            <a:ln w="34"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3" name="Rectangle 7"/>
            <p:cNvSpPr>
              <a:spLocks noChangeArrowheads="1"/>
            </p:cNvSpPr>
            <p:nvPr/>
          </p:nvSpPr>
          <p:spPr bwMode="auto">
            <a:xfrm>
              <a:off x="2209" y="1418"/>
              <a:ext cx="1574" cy="25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2500" b="0" i="0" u="none" strike="noStrike" cap="none" normalizeH="0" baseline="0" dirty="0" smtClean="0">
                  <a:ln>
                    <a:noFill/>
                  </a:ln>
                  <a:solidFill>
                    <a:srgbClr val="000000"/>
                  </a:solidFill>
                  <a:effectLst/>
                  <a:latin typeface="Arial" pitchFamily="34" charset="0"/>
                  <a:ea typeface="ＭＳ Ｐゴシック" pitchFamily="50" charset="-128"/>
                </a:rPr>
                <a:t>toString() : string</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4104" name="Rectangle 8"/>
            <p:cNvSpPr>
              <a:spLocks noChangeArrowheads="1"/>
            </p:cNvSpPr>
            <p:nvPr/>
          </p:nvSpPr>
          <p:spPr bwMode="auto">
            <a:xfrm>
              <a:off x="2209" y="1034"/>
              <a:ext cx="904" cy="25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2500" b="0" i="0" u="none" strike="noStrike" cap="none" normalizeH="0" baseline="0" smtClean="0">
                  <a:ln>
                    <a:noFill/>
                  </a:ln>
                  <a:solidFill>
                    <a:srgbClr val="000000"/>
                  </a:solidFill>
                  <a:effectLst/>
                  <a:latin typeface="Arial" pitchFamily="34" charset="0"/>
                  <a:ea typeface="ＭＳ Ｐゴシック" pitchFamily="50" charset="-128"/>
                </a:rPr>
                <a:t>price : int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4105" name="Rectangle 9"/>
            <p:cNvSpPr>
              <a:spLocks noChangeArrowheads="1"/>
            </p:cNvSpPr>
            <p:nvPr/>
          </p:nvSpPr>
          <p:spPr bwMode="auto">
            <a:xfrm>
              <a:off x="2209" y="783"/>
              <a:ext cx="1055" cy="25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2500" b="0" i="0" u="none" strike="noStrike" cap="none" normalizeH="0" baseline="0" dirty="0" smtClean="0">
                  <a:ln>
                    <a:noFill/>
                  </a:ln>
                  <a:solidFill>
                    <a:srgbClr val="000000"/>
                  </a:solidFill>
                  <a:effectLst/>
                  <a:latin typeface="Arial" pitchFamily="34" charset="0"/>
                  <a:ea typeface="ＭＳ Ｐゴシック" pitchFamily="50" charset="-128"/>
                </a:rPr>
                <a:t>title : string</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4106" name="Line 10"/>
            <p:cNvSpPr>
              <a:spLocks noChangeShapeType="1"/>
            </p:cNvSpPr>
            <p:nvPr/>
          </p:nvSpPr>
          <p:spPr bwMode="auto">
            <a:xfrm>
              <a:off x="2041" y="1318"/>
              <a:ext cx="1842" cy="1"/>
            </a:xfrm>
            <a:prstGeom prst="line">
              <a:avLst/>
            </a:prstGeom>
            <a:no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7" name="Line 11"/>
            <p:cNvSpPr>
              <a:spLocks noChangeShapeType="1"/>
            </p:cNvSpPr>
            <p:nvPr/>
          </p:nvSpPr>
          <p:spPr bwMode="auto">
            <a:xfrm>
              <a:off x="2041" y="683"/>
              <a:ext cx="1842" cy="1"/>
            </a:xfrm>
            <a:prstGeom prst="line">
              <a:avLst/>
            </a:prstGeom>
            <a:no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08" name="Rectangle 12"/>
            <p:cNvSpPr>
              <a:spLocks noChangeArrowheads="1"/>
            </p:cNvSpPr>
            <p:nvPr/>
          </p:nvSpPr>
          <p:spPr bwMode="auto">
            <a:xfrm>
              <a:off x="2728" y="398"/>
              <a:ext cx="603" cy="28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2500" b="1" i="0" u="none" strike="noStrike" cap="none" normalizeH="0" baseline="0" dirty="0" smtClean="0">
                  <a:ln>
                    <a:noFill/>
                  </a:ln>
                  <a:solidFill>
                    <a:srgbClr val="000000"/>
                  </a:solidFill>
                  <a:effectLst/>
                  <a:latin typeface="Arial" pitchFamily="34" charset="0"/>
                  <a:ea typeface="ＭＳ Ｐゴシック" pitchFamily="50" charset="-128"/>
                </a:rPr>
                <a:t>Book</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4109" name="Rectangle 13"/>
            <p:cNvSpPr>
              <a:spLocks noChangeArrowheads="1"/>
            </p:cNvSpPr>
            <p:nvPr/>
          </p:nvSpPr>
          <p:spPr bwMode="auto">
            <a:xfrm>
              <a:off x="752" y="2807"/>
              <a:ext cx="4420" cy="1204"/>
            </a:xfrm>
            <a:prstGeom prst="rect">
              <a:avLst/>
            </a:prstGeom>
            <a:solidFill>
              <a:srgbClr val="FFFFCC"/>
            </a:solidFill>
            <a:ln w="34"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0" name="Rectangle 14"/>
            <p:cNvSpPr>
              <a:spLocks noChangeArrowheads="1"/>
            </p:cNvSpPr>
            <p:nvPr/>
          </p:nvSpPr>
          <p:spPr bwMode="auto">
            <a:xfrm>
              <a:off x="920" y="3676"/>
              <a:ext cx="1574" cy="25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2500" b="0" i="0" u="none" strike="noStrike" cap="none" normalizeH="0" baseline="0" smtClean="0">
                  <a:ln>
                    <a:noFill/>
                  </a:ln>
                  <a:solidFill>
                    <a:srgbClr val="000000"/>
                  </a:solidFill>
                  <a:effectLst/>
                  <a:latin typeface="Arial" pitchFamily="34" charset="0"/>
                  <a:ea typeface="ＭＳ Ｐゴシック" pitchFamily="50" charset="-128"/>
                </a:rPr>
                <a:t>toString() : string</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4111" name="Rectangle 15"/>
            <p:cNvSpPr>
              <a:spLocks noChangeArrowheads="1"/>
            </p:cNvSpPr>
            <p:nvPr/>
          </p:nvSpPr>
          <p:spPr bwMode="auto">
            <a:xfrm>
              <a:off x="920" y="3291"/>
              <a:ext cx="4102" cy="25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2500" b="0" i="0" u="none" strike="noStrike" cap="none" normalizeH="0" baseline="0" dirty="0" smtClean="0">
                  <a:ln>
                    <a:noFill/>
                  </a:ln>
                  <a:solidFill>
                    <a:srgbClr val="000000"/>
                  </a:solidFill>
                  <a:effectLst/>
                  <a:latin typeface="Arial" pitchFamily="34" charset="0"/>
                  <a:ea typeface="ＭＳ Ｐゴシック" pitchFamily="50" charset="-128"/>
                </a:rPr>
                <a:t>publicationFrequency : PublicationFrequency</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4112" name="Line 16"/>
            <p:cNvSpPr>
              <a:spLocks noChangeShapeType="1"/>
            </p:cNvSpPr>
            <p:nvPr/>
          </p:nvSpPr>
          <p:spPr bwMode="auto">
            <a:xfrm>
              <a:off x="752" y="3576"/>
              <a:ext cx="4420" cy="1"/>
            </a:xfrm>
            <a:prstGeom prst="line">
              <a:avLst/>
            </a:prstGeom>
            <a:no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3" name="Line 17"/>
            <p:cNvSpPr>
              <a:spLocks noChangeShapeType="1"/>
            </p:cNvSpPr>
            <p:nvPr/>
          </p:nvSpPr>
          <p:spPr bwMode="auto">
            <a:xfrm>
              <a:off x="752" y="3191"/>
              <a:ext cx="4420" cy="1"/>
            </a:xfrm>
            <a:prstGeom prst="line">
              <a:avLst/>
            </a:prstGeom>
            <a:no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4" name="Rectangle 18"/>
            <p:cNvSpPr>
              <a:spLocks noChangeArrowheads="1"/>
            </p:cNvSpPr>
            <p:nvPr/>
          </p:nvSpPr>
          <p:spPr bwMode="auto">
            <a:xfrm>
              <a:off x="2510" y="2907"/>
              <a:ext cx="1005" cy="28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2500" b="1" i="0" u="none" strike="noStrike" cap="none" normalizeH="0" baseline="0" smtClean="0">
                  <a:ln>
                    <a:noFill/>
                  </a:ln>
                  <a:solidFill>
                    <a:srgbClr val="000000"/>
                  </a:solidFill>
                  <a:effectLst/>
                  <a:latin typeface="Arial" pitchFamily="34" charset="0"/>
                  <a:ea typeface="ＭＳ Ｐゴシック" pitchFamily="50" charset="-128"/>
                </a:rPr>
                <a:t>Magazine</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4115" name="Line 19"/>
            <p:cNvSpPr>
              <a:spLocks noChangeShapeType="1"/>
            </p:cNvSpPr>
            <p:nvPr/>
          </p:nvSpPr>
          <p:spPr bwMode="auto">
            <a:xfrm>
              <a:off x="2962" y="1954"/>
              <a:ext cx="1" cy="853"/>
            </a:xfrm>
            <a:prstGeom prst="line">
              <a:avLst/>
            </a:prstGeom>
            <a:no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16" name="Freeform 20"/>
            <p:cNvSpPr>
              <a:spLocks/>
            </p:cNvSpPr>
            <p:nvPr/>
          </p:nvSpPr>
          <p:spPr bwMode="auto">
            <a:xfrm>
              <a:off x="2862" y="1753"/>
              <a:ext cx="217" cy="201"/>
            </a:xfrm>
            <a:custGeom>
              <a:avLst/>
              <a:gdLst/>
              <a:ahLst/>
              <a:cxnLst>
                <a:cxn ang="0">
                  <a:pos x="100" y="0"/>
                </a:cxn>
                <a:cxn ang="0">
                  <a:pos x="0" y="201"/>
                </a:cxn>
                <a:cxn ang="0">
                  <a:pos x="217" y="201"/>
                </a:cxn>
                <a:cxn ang="0">
                  <a:pos x="100" y="0"/>
                </a:cxn>
              </a:cxnLst>
              <a:rect l="0" t="0" r="r" b="b"/>
              <a:pathLst>
                <a:path w="217" h="201">
                  <a:moveTo>
                    <a:pt x="100" y="0"/>
                  </a:moveTo>
                  <a:lnTo>
                    <a:pt x="0" y="201"/>
                  </a:lnTo>
                  <a:lnTo>
                    <a:pt x="217" y="201"/>
                  </a:lnTo>
                  <a:lnTo>
                    <a:pt x="100" y="0"/>
                  </a:lnTo>
                  <a:close/>
                </a:path>
              </a:pathLst>
            </a:custGeom>
            <a:solidFill>
              <a:srgbClr val="FFFFFF"/>
            </a:solid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3320"/>
          </a:xfrm>
        </p:spPr>
        <p:txBody>
          <a:bodyPr/>
          <a:lstStyle/>
          <a:p>
            <a:r>
              <a:rPr lang="ja-JP" altLang="en-US" dirty="0" smtClean="0"/>
              <a:t>ここで、</a:t>
            </a:r>
            <a:r>
              <a:rPr lang="en-US" altLang="ja-JP" dirty="0" smtClean="0"/>
              <a:t/>
            </a:r>
            <a:br>
              <a:rPr lang="en-US" altLang="ja-JP" dirty="0" smtClean="0"/>
            </a:br>
            <a:r>
              <a:rPr lang="ja-JP" altLang="en-US" dirty="0" smtClean="0"/>
              <a:t>突然ですが</a:t>
            </a:r>
            <a:r>
              <a:rPr lang="en-US" altLang="ja-JP" dirty="0" smtClean="0"/>
              <a:t>…</a:t>
            </a:r>
            <a:br>
              <a:rPr lang="en-US" altLang="ja-JP" dirty="0" smtClean="0"/>
            </a:br>
            <a:r>
              <a:rPr lang="en-US" altLang="ja-JP" sz="1600" dirty="0" smtClean="0"/>
              <a:t/>
            </a:r>
            <a:br>
              <a:rPr lang="en-US" altLang="ja-JP" sz="1600" dirty="0" smtClean="0"/>
            </a:br>
            <a:r>
              <a:rPr lang="ja-JP" altLang="en-US" sz="4000" dirty="0" smtClean="0">
                <a:solidFill>
                  <a:schemeClr val="accent2">
                    <a:lumMod val="50000"/>
                  </a:schemeClr>
                </a:solidFill>
              </a:rPr>
              <a:t>予告編</a:t>
            </a:r>
            <a:r>
              <a:rPr lang="ja-JP" altLang="en-US" sz="3600" dirty="0" smtClean="0"/>
              <a:t>を。</a:t>
            </a:r>
            <a:endParaRPr kumimoji="1" lang="ja-JP" altLang="en-US" sz="40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85728"/>
            <a:ext cx="8229600" cy="5715040"/>
          </a:xfrm>
        </p:spPr>
        <p:txBody>
          <a:bodyPr/>
          <a:lstStyle/>
          <a:p>
            <a:r>
              <a:rPr lang="en-US" altLang="ja-JP" dirty="0" smtClean="0"/>
              <a:t>5.</a:t>
            </a:r>
            <a:r>
              <a:rPr lang="ja-JP" altLang="en-US" sz="6000" dirty="0" smtClean="0">
                <a:solidFill>
                  <a:schemeClr val="accent2">
                    <a:lumMod val="50000"/>
                  </a:schemeClr>
                </a:solidFill>
              </a:rPr>
              <a:t>概念</a:t>
            </a:r>
            <a:r>
              <a:rPr lang="ja-JP" altLang="en-US" dirty="0" smtClean="0"/>
              <a:t>から入る</a:t>
            </a:r>
            <a:r>
              <a:rPr lang="en-US" altLang="ja-JP" dirty="0" smtClean="0"/>
              <a:t/>
            </a:r>
            <a:br>
              <a:rPr lang="en-US" altLang="ja-JP" dirty="0" smtClean="0"/>
            </a:br>
            <a:r>
              <a:rPr lang="ja-JP" altLang="en-US" dirty="0" smtClean="0"/>
              <a:t>オブジェクト指向。</a:t>
            </a:r>
            <a:endParaRPr kumimoji="1" lang="ja-JP" alt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kumimoji="1" lang="ja-JP" altLang="en-US" sz="7200" dirty="0" smtClean="0"/>
              <a:t>大前提。</a:t>
            </a:r>
            <a:endParaRPr kumimoji="1" lang="ja-JP" altLang="en-US" sz="72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20" y="274638"/>
            <a:ext cx="8643998" cy="1143000"/>
          </a:xfrm>
        </p:spPr>
        <p:txBody>
          <a:bodyPr/>
          <a:lstStyle/>
          <a:p>
            <a:r>
              <a:rPr lang="ja-JP" altLang="en-US" dirty="0" smtClean="0"/>
              <a:t>オブジェクト指向の目的</a:t>
            </a:r>
            <a:endParaRPr kumimoji="1" lang="ja-JP" altLang="en-US" dirty="0"/>
          </a:p>
        </p:txBody>
      </p:sp>
      <p:sp>
        <p:nvSpPr>
          <p:cNvPr id="3" name="コンテンツ プレースホルダ 2"/>
          <p:cNvSpPr>
            <a:spLocks noGrp="1"/>
          </p:cNvSpPr>
          <p:nvPr>
            <p:ph idx="1"/>
          </p:nvPr>
        </p:nvSpPr>
        <p:spPr>
          <a:xfrm>
            <a:off x="357158" y="1357298"/>
            <a:ext cx="8572560" cy="5286412"/>
          </a:xfrm>
        </p:spPr>
        <p:txBody>
          <a:bodyPr/>
          <a:lstStyle/>
          <a:p>
            <a:pPr algn="l">
              <a:buFont typeface="Arial" pitchFamily="34" charset="0"/>
              <a:buChar char="•"/>
            </a:pPr>
            <a:r>
              <a:rPr lang="ja-JP" altLang="en-US" sz="4000" dirty="0" smtClean="0"/>
              <a:t>開発を楽にしたい。</a:t>
            </a:r>
            <a:endParaRPr lang="en-US" altLang="ja-JP" sz="4000" dirty="0" smtClean="0"/>
          </a:p>
          <a:p>
            <a:pPr lvl="1"/>
            <a:r>
              <a:rPr lang="ja-JP" altLang="en-US" sz="3200" dirty="0" smtClean="0"/>
              <a:t>ソフトウェア開発は大変。</a:t>
            </a:r>
            <a:endParaRPr lang="en-US" altLang="ja-JP" sz="3200" dirty="0" smtClean="0"/>
          </a:p>
          <a:p>
            <a:pPr lvl="2"/>
            <a:r>
              <a:rPr lang="ja-JP" altLang="en-US" sz="2800" dirty="0" smtClean="0"/>
              <a:t>ソフトウェア開発の複雑さ。</a:t>
            </a:r>
            <a:endParaRPr lang="en-US" altLang="ja-JP" sz="2800" dirty="0" smtClean="0"/>
          </a:p>
          <a:p>
            <a:pPr lvl="2"/>
            <a:r>
              <a:rPr lang="ja-JP" altLang="en-US" sz="2800" dirty="0" smtClean="0"/>
              <a:t>問題の複雑さ。</a:t>
            </a:r>
            <a:endParaRPr lang="en-US" altLang="ja-JP" sz="2800" dirty="0" smtClean="0"/>
          </a:p>
          <a:p>
            <a:pPr lvl="2"/>
            <a:r>
              <a:rPr lang="ja-JP" altLang="en-US" sz="2800" dirty="0" smtClean="0"/>
              <a:t>解の複雑化。</a:t>
            </a:r>
            <a:endParaRPr lang="en-US" altLang="ja-JP" sz="2800" dirty="0" smtClean="0"/>
          </a:p>
          <a:p>
            <a:pPr lvl="2"/>
            <a:r>
              <a:rPr lang="ja-JP" altLang="en-US" sz="2800" dirty="0" smtClean="0"/>
              <a:t>時間による複雑化。</a:t>
            </a:r>
            <a:endParaRPr lang="en-US" altLang="ja-JP" sz="2800" dirty="0" smtClean="0"/>
          </a:p>
          <a:p>
            <a:pPr lvl="1"/>
            <a:r>
              <a:rPr lang="ja-JP" altLang="en-US" sz="3200" dirty="0" smtClean="0"/>
              <a:t>単純にして楽にしたい。</a:t>
            </a:r>
            <a:endParaRPr lang="en-US" altLang="ja-JP" sz="3200" dirty="0" smtClean="0"/>
          </a:p>
          <a:p>
            <a:pPr lvl="2"/>
            <a:r>
              <a:rPr lang="ja-JP" altLang="en-US" sz="2800" dirty="0" smtClean="0"/>
              <a:t>考え方 </a:t>
            </a:r>
            <a:r>
              <a:rPr lang="en-US" altLang="ja-JP" sz="2800" dirty="0" smtClean="0"/>
              <a:t>(</a:t>
            </a:r>
            <a:r>
              <a:rPr lang="ja-JP" altLang="en-US" sz="2800" dirty="0" smtClean="0"/>
              <a:t>見方＝視点</a:t>
            </a:r>
            <a:r>
              <a:rPr lang="en-US" altLang="ja-JP" sz="2800" dirty="0" smtClean="0"/>
              <a:t>) </a:t>
            </a:r>
            <a:r>
              <a:rPr lang="ja-JP" altLang="en-US" sz="2800" dirty="0" smtClean="0"/>
              <a:t>を変えて単純に。</a:t>
            </a:r>
            <a:endParaRPr lang="en-US" altLang="ja-JP" sz="2800" dirty="0" smtClean="0"/>
          </a:p>
          <a:p>
            <a:pPr lvl="2"/>
            <a:r>
              <a:rPr lang="ja-JP" altLang="en-US" sz="2800" dirty="0" smtClean="0"/>
              <a:t>考え方や視点 </a:t>
            </a:r>
            <a:r>
              <a:rPr lang="en-US" altLang="ja-JP" sz="2800" dirty="0" smtClean="0"/>
              <a:t>(</a:t>
            </a:r>
            <a:r>
              <a:rPr lang="ja-JP" altLang="en-US" sz="2800" dirty="0" smtClean="0"/>
              <a:t>＝パラダイム</a:t>
            </a:r>
            <a:r>
              <a:rPr lang="en-US" altLang="ja-JP" sz="2800" dirty="0" smtClean="0"/>
              <a:t>) </a:t>
            </a:r>
            <a:r>
              <a:rPr lang="ja-JP" altLang="en-US" sz="2800" dirty="0" smtClean="0"/>
              <a:t>の変換 </a:t>
            </a:r>
            <a:r>
              <a:rPr lang="en-US" altLang="ja-JP" sz="2800" dirty="0" smtClean="0"/>
              <a:t>(</a:t>
            </a:r>
            <a:r>
              <a:rPr lang="ja-JP" altLang="en-US" sz="2800" dirty="0" smtClean="0"/>
              <a:t>＝シフト</a:t>
            </a:r>
            <a:r>
              <a:rPr lang="en-US" altLang="ja-JP" sz="2800" dirty="0" smtClean="0"/>
              <a:t>)</a:t>
            </a:r>
            <a:r>
              <a:rPr lang="ja-JP" altLang="en-US" sz="2800" dirty="0" smtClean="0"/>
              <a:t>。</a:t>
            </a:r>
            <a:endParaRPr lang="en-US" altLang="ja-JP" sz="2800"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438" y="142852"/>
            <a:ext cx="8858280" cy="1131910"/>
          </a:xfrm>
        </p:spPr>
        <p:txBody>
          <a:bodyPr/>
          <a:lstStyle/>
          <a:p>
            <a:r>
              <a:rPr lang="ja-JP" altLang="en-US" dirty="0" smtClean="0"/>
              <a:t>オブジェクト指向の目的</a:t>
            </a:r>
            <a:endParaRPr kumimoji="1" lang="ja-JP" altLang="en-US" dirty="0"/>
          </a:p>
        </p:txBody>
      </p:sp>
      <p:sp>
        <p:nvSpPr>
          <p:cNvPr id="3" name="コンテンツ プレースホルダ 2"/>
          <p:cNvSpPr>
            <a:spLocks noGrp="1"/>
          </p:cNvSpPr>
          <p:nvPr>
            <p:ph idx="1"/>
          </p:nvPr>
        </p:nvSpPr>
        <p:spPr>
          <a:xfrm>
            <a:off x="357158" y="1357298"/>
            <a:ext cx="8501122" cy="5214974"/>
          </a:xfrm>
        </p:spPr>
        <p:txBody>
          <a:bodyPr/>
          <a:lstStyle/>
          <a:p>
            <a:pPr algn="l">
              <a:buFont typeface="Arial" pitchFamily="34" charset="0"/>
              <a:buChar char="•"/>
            </a:pPr>
            <a:r>
              <a:rPr lang="ja-JP" altLang="en-US" sz="4400" dirty="0" smtClean="0"/>
              <a:t>良いものを作りたい。</a:t>
            </a:r>
            <a:endParaRPr lang="en-US" altLang="ja-JP" sz="4400" dirty="0" smtClean="0"/>
          </a:p>
          <a:p>
            <a:pPr lvl="1"/>
            <a:r>
              <a:rPr lang="ja-JP" altLang="en-US" sz="3600" dirty="0" smtClean="0"/>
              <a:t>品質を上げる。</a:t>
            </a:r>
            <a:endParaRPr lang="en-US" altLang="ja-JP" sz="3600" dirty="0" smtClean="0"/>
          </a:p>
          <a:p>
            <a:pPr lvl="2"/>
            <a:r>
              <a:rPr lang="ja-JP" altLang="en-US" sz="3200" dirty="0" smtClean="0"/>
              <a:t>内部的品質。</a:t>
            </a:r>
            <a:endParaRPr lang="en-US" altLang="ja-JP" sz="3200" dirty="0" smtClean="0"/>
          </a:p>
          <a:p>
            <a:pPr lvl="3"/>
            <a:r>
              <a:rPr lang="ja-JP" altLang="en-US" sz="2800" dirty="0" smtClean="0"/>
              <a:t>保守しやすい。</a:t>
            </a:r>
            <a:endParaRPr lang="en-US" altLang="ja-JP" sz="2800" dirty="0" smtClean="0"/>
          </a:p>
          <a:p>
            <a:pPr lvl="4"/>
            <a:r>
              <a:rPr lang="ja-JP" altLang="en-US" sz="2800" dirty="0" smtClean="0"/>
              <a:t>分かりやすい。</a:t>
            </a:r>
            <a:endParaRPr lang="en-US" altLang="ja-JP" sz="2800" dirty="0" smtClean="0"/>
          </a:p>
          <a:p>
            <a:pPr lvl="4"/>
            <a:r>
              <a:rPr lang="ja-JP" altLang="en-US" sz="2800" dirty="0" smtClean="0"/>
              <a:t>全体把握しやすい。</a:t>
            </a:r>
            <a:endParaRPr lang="en-US" altLang="ja-JP" sz="2800" dirty="0" smtClean="0"/>
          </a:p>
          <a:p>
            <a:pPr lvl="4"/>
            <a:r>
              <a:rPr lang="ja-JP" altLang="en-US" sz="2800" dirty="0" smtClean="0"/>
              <a:t>俯瞰しやすい。</a:t>
            </a:r>
            <a:endParaRPr lang="en-US" altLang="ja-JP" sz="2800" dirty="0" smtClean="0"/>
          </a:p>
          <a:p>
            <a:pPr lvl="3"/>
            <a:r>
              <a:rPr lang="ja-JP" altLang="en-US" sz="2800" dirty="0" smtClean="0"/>
              <a:t>拡張しやすい。</a:t>
            </a:r>
            <a:endParaRPr lang="en-US" altLang="ja-JP" sz="2800" dirty="0" smtClean="0"/>
          </a:p>
          <a:p>
            <a:pPr lvl="3"/>
            <a:r>
              <a:rPr lang="ja-JP" altLang="en-US" sz="2800" dirty="0" smtClean="0"/>
              <a:t>再利用しやすい。</a:t>
            </a:r>
            <a:endParaRPr kumimoji="1" lang="ja-JP" altLang="en-US" sz="28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lang="ja-JP" altLang="en-US" dirty="0" smtClean="0"/>
              <a:t>ソフトウェア開発を楽にするコツ。</a:t>
            </a:r>
            <a:endParaRPr kumimoji="1" lang="ja-JP"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97568"/>
          </a:xfrm>
        </p:spPr>
        <p:txBody>
          <a:bodyPr/>
          <a:lstStyle/>
          <a:p>
            <a:r>
              <a:rPr lang="ja-JP" altLang="en-US" sz="6000" dirty="0" smtClean="0">
                <a:solidFill>
                  <a:schemeClr val="accent2">
                    <a:lumMod val="50000"/>
                  </a:schemeClr>
                </a:solidFill>
              </a:rPr>
              <a:t>オブジェクト指向</a:t>
            </a:r>
            <a:r>
              <a:rPr lang="ja-JP" altLang="en-US" dirty="0" smtClean="0"/>
              <a:t>でも</a:t>
            </a:r>
            <a:r>
              <a:rPr lang="en-US" altLang="ja-JP" dirty="0" smtClean="0"/>
              <a:t/>
            </a:r>
            <a:br>
              <a:rPr lang="en-US" altLang="ja-JP" dirty="0" smtClean="0"/>
            </a:br>
            <a:r>
              <a:rPr lang="ja-JP" altLang="en-US" sz="6000" dirty="0" smtClean="0"/>
              <a:t>構造化手法</a:t>
            </a:r>
            <a:r>
              <a:rPr lang="ja-JP" altLang="en-US" dirty="0" smtClean="0"/>
              <a:t>でも同じ。</a:t>
            </a:r>
            <a:endParaRPr kumimoji="1" lang="ja-JP"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問題の解き方</a:t>
            </a:r>
            <a:endParaRPr lang="en-US" altLang="ja-JP" dirty="0" smtClean="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dirty="0" smtClean="0"/>
              <a:t>分ける。</a:t>
            </a:r>
            <a:endParaRPr lang="en-US" altLang="ja-JP" dirty="0" smtClean="0"/>
          </a:p>
          <a:p>
            <a:pPr lvl="1">
              <a:buNone/>
            </a:pPr>
            <a:r>
              <a:rPr lang="en-US" altLang="ja-JP" dirty="0" smtClean="0"/>
              <a:t>(= Divide and Conquer)</a:t>
            </a:r>
          </a:p>
          <a:p>
            <a:pPr lvl="1"/>
            <a:r>
              <a:rPr lang="en-US" altLang="ja-JP" dirty="0" smtClean="0"/>
              <a:t>	</a:t>
            </a:r>
            <a:r>
              <a:rPr lang="ja-JP" altLang="en-US" dirty="0" smtClean="0"/>
              <a:t>複雑な大きな問題</a:t>
            </a:r>
            <a:endParaRPr lang="en-US" altLang="ja-JP" dirty="0" smtClean="0"/>
          </a:p>
          <a:p>
            <a:pPr lvl="1">
              <a:buNone/>
            </a:pPr>
            <a:r>
              <a:rPr lang="ja-JP" altLang="en-US" dirty="0" smtClean="0"/>
              <a:t>→切り分けて</a:t>
            </a:r>
            <a:endParaRPr lang="en-US" altLang="ja-JP" dirty="0" smtClean="0"/>
          </a:p>
          <a:p>
            <a:pPr lvl="2">
              <a:buNone/>
            </a:pPr>
            <a:r>
              <a:rPr lang="ja-JP" altLang="en-US" dirty="0" smtClean="0"/>
              <a:t>単純な問題の集まりに。</a:t>
            </a:r>
            <a:endParaRPr lang="en-US" altLang="ja-JP"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問題の解き方</a:t>
            </a:r>
            <a:endParaRPr lang="en-US" altLang="ja-JP" dirty="0" smtClean="0"/>
          </a:p>
        </p:txBody>
      </p:sp>
      <p:sp>
        <p:nvSpPr>
          <p:cNvPr id="3" name="コンテンツ プレースホルダ 2"/>
          <p:cNvSpPr>
            <a:spLocks noGrp="1"/>
          </p:cNvSpPr>
          <p:nvPr>
            <p:ph idx="1"/>
          </p:nvPr>
        </p:nvSpPr>
        <p:spPr>
          <a:xfrm>
            <a:off x="285720" y="1600200"/>
            <a:ext cx="8643998" cy="4757758"/>
          </a:xfrm>
        </p:spPr>
        <p:txBody>
          <a:bodyPr/>
          <a:lstStyle/>
          <a:p>
            <a:pPr algn="l">
              <a:buFont typeface="Arial" pitchFamily="34" charset="0"/>
              <a:buChar char="•"/>
            </a:pPr>
            <a:r>
              <a:rPr lang="ja-JP" altLang="en-US" dirty="0" smtClean="0"/>
              <a:t>名前を付ける。</a:t>
            </a:r>
            <a:endParaRPr lang="en-US" altLang="ja-JP" dirty="0" smtClean="0"/>
          </a:p>
          <a:p>
            <a:pPr lvl="1"/>
            <a:r>
              <a:rPr lang="en-US" altLang="ja-JP" sz="4400" dirty="0" smtClean="0"/>
              <a:t>(</a:t>
            </a:r>
            <a:r>
              <a:rPr lang="ja-JP" altLang="en-US" sz="4400" dirty="0" smtClean="0"/>
              <a:t>＝</a:t>
            </a:r>
            <a:r>
              <a:rPr lang="en-US" altLang="ja-JP" sz="4400" dirty="0" smtClean="0"/>
              <a:t>Name and Conquer)</a:t>
            </a:r>
          </a:p>
          <a:p>
            <a:pPr lvl="1"/>
            <a:r>
              <a:rPr lang="ja-JP" altLang="en-US" sz="4400" dirty="0" smtClean="0"/>
              <a:t>新しい概念を作る。</a:t>
            </a:r>
            <a:endParaRPr lang="en-US" altLang="ja-JP" sz="4400" dirty="0" smtClean="0"/>
          </a:p>
          <a:p>
            <a:pPr lvl="1"/>
            <a:r>
              <a:rPr lang="ja-JP" altLang="en-US" sz="4400" dirty="0" smtClean="0"/>
              <a:t>概念の範囲を決める。</a:t>
            </a:r>
            <a:endParaRPr lang="en-US" altLang="ja-JP" sz="4400" dirty="0" smtClean="0"/>
          </a:p>
          <a:p>
            <a:pPr lvl="1"/>
            <a:r>
              <a:rPr lang="ja-JP" altLang="en-US" sz="4400" dirty="0" smtClean="0"/>
              <a:t>概念を共有できるようにする</a:t>
            </a:r>
            <a:r>
              <a:rPr lang="ja-JP" altLang="en-US" sz="2000" dirty="0" smtClean="0"/>
              <a:t>。</a:t>
            </a:r>
            <a:endParaRPr kumimoji="1" lang="ja-JP"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ja-JP" altLang="en-US" dirty="0" smtClean="0"/>
              <a:t>どう分ける</a:t>
            </a:r>
            <a:r>
              <a:rPr lang="en-US" altLang="ja-JP" dirty="0" smtClean="0"/>
              <a:t>/</a:t>
            </a:r>
            <a:r>
              <a:rPr lang="ja-JP" altLang="en-US" dirty="0" smtClean="0"/>
              <a:t>名前を付けるのが良いか</a:t>
            </a:r>
            <a:r>
              <a:rPr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問題の切り分け。</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切り分けて単純にする方法の一つ</a:t>
            </a:r>
            <a:endParaRPr kumimoji="1" lang="en-US" altLang="ja-JP" dirty="0" smtClean="0"/>
          </a:p>
          <a:p>
            <a:r>
              <a:rPr kumimoji="1" lang="ja-JP" altLang="en-US" dirty="0" smtClean="0"/>
              <a:t>→ モデル化。</a:t>
            </a:r>
            <a:endParaRPr kumimoji="1" lang="en-US" altLang="ja-JP" dirty="0" smtClean="0"/>
          </a:p>
          <a:p>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6011862"/>
          </a:xfrm>
        </p:spPr>
        <p:txBody>
          <a:bodyPr/>
          <a:lstStyle/>
          <a:p>
            <a:pPr eaLnBrk="1" hangingPunct="1">
              <a:buFontTx/>
              <a:buNone/>
            </a:pPr>
            <a:r>
              <a:rPr lang="ja-JP" altLang="en-US" sz="13800" dirty="0" smtClean="0"/>
              <a:t>次回予告</a:t>
            </a:r>
            <a:r>
              <a:rPr lang="ja-JP" altLang="en-US" sz="8000" dirty="0" smtClean="0"/>
              <a:t>。</a:t>
            </a:r>
            <a:endParaRPr lang="ja-JP" altLang="en-US" sz="13800"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キー概念のひとつ。</a:t>
            </a:r>
            <a:endParaRPr kumimoji="1" lang="ja-JP" altLang="en-US" dirty="0"/>
          </a:p>
        </p:txBody>
      </p:sp>
      <p:sp>
        <p:nvSpPr>
          <p:cNvPr id="3" name="コンテンツ プレースホルダ 2"/>
          <p:cNvSpPr>
            <a:spLocks noGrp="1"/>
          </p:cNvSpPr>
          <p:nvPr>
            <p:ph idx="1"/>
          </p:nvPr>
        </p:nvSpPr>
        <p:spPr>
          <a:xfrm>
            <a:off x="457200" y="2643182"/>
            <a:ext cx="8229600" cy="3482981"/>
          </a:xfrm>
        </p:spPr>
        <p:txBody>
          <a:bodyPr/>
          <a:lstStyle/>
          <a:p>
            <a:pPr algn="ctr"/>
            <a:r>
              <a:rPr kumimoji="1" lang="ja-JP" altLang="en-US" sz="13800" dirty="0" smtClean="0"/>
              <a:t>モデル。</a:t>
            </a:r>
            <a:endParaRPr kumimoji="1" lang="ja-JP" altLang="en-US" sz="13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a:t>
            </a:r>
            <a:endParaRPr kumimoji="1" lang="ja-JP" altLang="en-US" dirty="0"/>
          </a:p>
        </p:txBody>
      </p:sp>
      <p:sp>
        <p:nvSpPr>
          <p:cNvPr id="3" name="コンテンツ プレースホルダ 2"/>
          <p:cNvSpPr>
            <a:spLocks noGrp="1"/>
          </p:cNvSpPr>
          <p:nvPr>
            <p:ph idx="1"/>
          </p:nvPr>
        </p:nvSpPr>
        <p:spPr/>
        <p:txBody>
          <a:bodyPr/>
          <a:lstStyle/>
          <a:p>
            <a:pPr>
              <a:buFont typeface="Arial" pitchFamily="34" charset="0"/>
              <a:buChar char="•"/>
            </a:pPr>
            <a:r>
              <a:rPr lang="ja-JP" altLang="en-US" dirty="0" smtClean="0"/>
              <a:t>抽象化を行うのが特徴。</a:t>
            </a:r>
            <a:endParaRPr lang="en-US" altLang="ja-JP" dirty="0" smtClean="0"/>
          </a:p>
          <a:p>
            <a:pPr>
              <a:buFont typeface="Arial" pitchFamily="34" charset="0"/>
              <a:buChar char="•"/>
            </a:pPr>
            <a:r>
              <a:rPr lang="ja-JP" altLang="en-US" dirty="0" smtClean="0"/>
              <a:t>物理学などでいうモデルと同じ。</a:t>
            </a:r>
            <a:endParaRPr lang="en-US" altLang="ja-JP"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a:t>
            </a:r>
            <a:endParaRPr kumimoji="1" lang="ja-JP" altLang="en-US" dirty="0"/>
          </a:p>
        </p:txBody>
      </p:sp>
      <p:sp>
        <p:nvSpPr>
          <p:cNvPr id="3" name="コンテンツ プレースホルダ 2"/>
          <p:cNvSpPr>
            <a:spLocks noGrp="1"/>
          </p:cNvSpPr>
          <p:nvPr>
            <p:ph idx="1"/>
          </p:nvPr>
        </p:nvSpPr>
        <p:spPr>
          <a:xfrm>
            <a:off x="457200" y="1214422"/>
            <a:ext cx="8258204" cy="5429288"/>
          </a:xfrm>
        </p:spPr>
        <p:txBody>
          <a:bodyPr/>
          <a:lstStyle/>
          <a:p>
            <a:pPr>
              <a:buFont typeface="Arial" pitchFamily="34" charset="0"/>
              <a:buChar char="•"/>
            </a:pPr>
            <a:r>
              <a:rPr lang="ja-JP" altLang="en-US" sz="4800" dirty="0" smtClean="0"/>
              <a:t>「関心の外のものを取り去ってシンプルにしたもの」</a:t>
            </a:r>
            <a:endParaRPr lang="en-US" altLang="ja-JP" sz="4800" dirty="0" smtClean="0"/>
          </a:p>
          <a:p>
            <a:pPr>
              <a:buFont typeface="Arial" pitchFamily="34" charset="0"/>
              <a:buChar char="•"/>
            </a:pPr>
            <a:r>
              <a:rPr lang="ja-JP" altLang="en-US" sz="4800" dirty="0" smtClean="0">
                <a:solidFill>
                  <a:schemeClr val="accent2">
                    <a:lumMod val="50000"/>
                  </a:schemeClr>
                </a:solidFill>
              </a:rPr>
              <a:t>「関心の分離」</a:t>
            </a:r>
            <a:endParaRPr lang="en-US" altLang="ja-JP" sz="4800" dirty="0" smtClean="0">
              <a:solidFill>
                <a:schemeClr val="accent2">
                  <a:lumMod val="50000"/>
                </a:schemeClr>
              </a:solidFill>
            </a:endParaRPr>
          </a:p>
          <a:p>
            <a:pPr lvl="1"/>
            <a:r>
              <a:rPr lang="ja-JP" altLang="en-US" sz="3800" dirty="0" smtClean="0"/>
              <a:t>関心事だけを考える。</a:t>
            </a:r>
            <a:endParaRPr lang="en-US" altLang="ja-JP" sz="3800" dirty="0" smtClean="0"/>
          </a:p>
          <a:p>
            <a:pPr lvl="1"/>
            <a:r>
              <a:rPr lang="ja-JP" altLang="en-US" sz="3800" dirty="0" smtClean="0"/>
              <a:t>関心事だけを伝える。</a:t>
            </a:r>
            <a:endParaRPr lang="en-US" altLang="ja-JP" sz="3800" dirty="0" smtClean="0"/>
          </a:p>
          <a:p>
            <a:pPr lvl="1"/>
            <a:r>
              <a:rPr lang="ja-JP" altLang="en-US" sz="3800" dirty="0" smtClean="0"/>
              <a:t>複雑さの排除。</a:t>
            </a:r>
            <a:endParaRPr lang="en-US" altLang="ja-JP" sz="3800" dirty="0" smtClean="0"/>
          </a:p>
          <a:p>
            <a:pPr lvl="1"/>
            <a:r>
              <a:rPr lang="ja-JP" altLang="en-US" sz="3800" dirty="0" smtClean="0"/>
              <a:t>視点によって関心事は変わる。</a:t>
            </a:r>
            <a:endParaRPr kumimoji="1" lang="ja-JP" altLang="en-US" sz="3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1" indent="-914400"/>
            <a:r>
              <a:rPr lang="ja-JP" altLang="en-US" sz="3800" dirty="0" smtClean="0"/>
              <a:t>視点によって関心事は変わる</a:t>
            </a:r>
            <a:endParaRPr kumimoji="1" lang="ja-JP" altLang="en-US" dirty="0"/>
          </a:p>
        </p:txBody>
      </p:sp>
      <p:sp>
        <p:nvSpPr>
          <p:cNvPr id="3" name="コンテンツ プレースホルダ 2"/>
          <p:cNvSpPr>
            <a:spLocks noGrp="1"/>
          </p:cNvSpPr>
          <p:nvPr>
            <p:ph idx="1"/>
          </p:nvPr>
        </p:nvSpPr>
        <p:spPr>
          <a:xfrm>
            <a:off x="457200" y="1357298"/>
            <a:ext cx="8258204" cy="5286412"/>
          </a:xfrm>
        </p:spPr>
        <p:txBody>
          <a:bodyPr/>
          <a:lstStyle/>
          <a:p>
            <a:r>
              <a:rPr lang="ja-JP" altLang="en-US" sz="4400" dirty="0" smtClean="0"/>
              <a:t>例．</a:t>
            </a:r>
            <a:r>
              <a:rPr lang="en-US" altLang="ja-JP" sz="4400" dirty="0" smtClean="0"/>
              <a:t>AsIs</a:t>
            </a:r>
            <a:r>
              <a:rPr lang="ja-JP" altLang="en-US" sz="4400" dirty="0" smtClean="0"/>
              <a:t>モデルと</a:t>
            </a:r>
            <a:r>
              <a:rPr lang="en-US" altLang="ja-JP" sz="4400" dirty="0" smtClean="0"/>
              <a:t>ToBe</a:t>
            </a:r>
            <a:r>
              <a:rPr lang="ja-JP" altLang="en-US" sz="4400" dirty="0" smtClean="0"/>
              <a:t>モデル</a:t>
            </a:r>
            <a:endParaRPr lang="en-US" altLang="ja-JP" sz="4400" dirty="0" smtClean="0"/>
          </a:p>
          <a:p>
            <a:pPr lvl="1">
              <a:buFont typeface="Arial" pitchFamily="34" charset="0"/>
              <a:buChar char="•"/>
            </a:pPr>
            <a:r>
              <a:rPr lang="en-US" sz="3800" dirty="0" smtClean="0"/>
              <a:t>AsIs </a:t>
            </a:r>
            <a:r>
              <a:rPr lang="ja-JP" altLang="en-US" sz="3800" dirty="0" smtClean="0"/>
              <a:t>モデル</a:t>
            </a:r>
            <a:r>
              <a:rPr lang="en-US" altLang="ja-JP" sz="3800" dirty="0" smtClean="0"/>
              <a:t>:</a:t>
            </a:r>
          </a:p>
          <a:p>
            <a:r>
              <a:rPr lang="en-US" altLang="ja-JP" sz="4400" dirty="0" smtClean="0"/>
              <a:t>		</a:t>
            </a:r>
            <a:r>
              <a:rPr lang="ja-JP" altLang="en-US" sz="4000" dirty="0" smtClean="0"/>
              <a:t>→問題をモデル化。</a:t>
            </a:r>
            <a:endParaRPr lang="en-US" altLang="ja-JP" sz="4000" dirty="0" smtClean="0"/>
          </a:p>
          <a:p>
            <a:r>
              <a:rPr lang="en-US" altLang="ja-JP" sz="4000" dirty="0" smtClean="0"/>
              <a:t>			</a:t>
            </a:r>
            <a:r>
              <a:rPr lang="ja-JP" altLang="en-US" sz="3600" dirty="0" smtClean="0"/>
              <a:t>分析モデルなど。</a:t>
            </a:r>
            <a:endParaRPr lang="en-US" altLang="ja-JP" sz="3600" dirty="0" smtClean="0"/>
          </a:p>
          <a:p>
            <a:pPr lvl="1">
              <a:buFont typeface="Arial" pitchFamily="34" charset="0"/>
              <a:buChar char="•"/>
            </a:pPr>
            <a:r>
              <a:rPr lang="en-US" altLang="ja-JP" sz="3800" dirty="0" smtClean="0"/>
              <a:t>ToBe </a:t>
            </a:r>
            <a:r>
              <a:rPr lang="ja-JP" altLang="en-US" sz="3800" dirty="0" smtClean="0"/>
              <a:t>モデル</a:t>
            </a:r>
            <a:r>
              <a:rPr lang="en-US" altLang="ja-JP" sz="3800" dirty="0" smtClean="0"/>
              <a:t>:</a:t>
            </a:r>
          </a:p>
          <a:p>
            <a:r>
              <a:rPr lang="en-US" altLang="ja-JP" sz="4400" dirty="0" smtClean="0"/>
              <a:t>		</a:t>
            </a:r>
            <a:r>
              <a:rPr lang="ja-JP" altLang="en-US" sz="4000" dirty="0" smtClean="0"/>
              <a:t>→解をモデル化。</a:t>
            </a:r>
            <a:endParaRPr lang="en-US" altLang="ja-JP" sz="4000" dirty="0" smtClean="0"/>
          </a:p>
          <a:p>
            <a:r>
              <a:rPr lang="en-US" altLang="ja-JP" sz="4000" dirty="0" smtClean="0"/>
              <a:t>			</a:t>
            </a:r>
            <a:r>
              <a:rPr lang="ja-JP" altLang="en-US" sz="3200" dirty="0" smtClean="0"/>
              <a:t>設計モデルや実装モデルなど。</a:t>
            </a:r>
            <a:endParaRPr lang="en-US" altLang="ja-JP" sz="4000" dirty="0" smtClean="0"/>
          </a:p>
          <a:p>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3320"/>
          </a:xfrm>
        </p:spPr>
        <p:txBody>
          <a:bodyPr rtlCol="0">
            <a:normAutofit/>
          </a:bodyPr>
          <a:lstStyle/>
          <a:p>
            <a:pPr eaLnBrk="1" fontAlgn="auto" hangingPunct="1">
              <a:spcAft>
                <a:spcPts val="0"/>
              </a:spcAft>
              <a:defRPr/>
            </a:pPr>
            <a:r>
              <a:rPr lang="ja-JP" altLang="en-US" sz="4800" dirty="0" smtClean="0"/>
              <a:t>おまけ</a:t>
            </a:r>
            <a:r>
              <a:rPr lang="en-US" altLang="ja-JP" sz="4800" dirty="0" smtClean="0"/>
              <a:t>:</a:t>
            </a:r>
            <a:br>
              <a:rPr lang="en-US" altLang="ja-JP" sz="4800" dirty="0" smtClean="0"/>
            </a:br>
            <a:r>
              <a:rPr lang="en-US" altLang="ja-JP" sz="6000" dirty="0" smtClean="0">
                <a:solidFill>
                  <a:schemeClr val="accent2">
                    <a:lumMod val="50000"/>
                  </a:schemeClr>
                </a:solidFill>
              </a:rPr>
              <a:t/>
            </a:r>
            <a:br>
              <a:rPr lang="en-US" altLang="ja-JP" sz="6000" dirty="0" smtClean="0">
                <a:solidFill>
                  <a:schemeClr val="accent2">
                    <a:lumMod val="50000"/>
                  </a:schemeClr>
                </a:solidFill>
              </a:rPr>
            </a:br>
            <a:r>
              <a:rPr lang="ja-JP" altLang="en-US" sz="6000" dirty="0" smtClean="0">
                <a:solidFill>
                  <a:schemeClr val="accent2">
                    <a:lumMod val="50000"/>
                  </a:schemeClr>
                </a:solidFill>
              </a:rPr>
              <a:t>メタボリック</a:t>
            </a:r>
            <a:r>
              <a:rPr lang="ja-JP" altLang="en-US" sz="6000" dirty="0" smtClean="0"/>
              <a:t>のモデル</a:t>
            </a:r>
            <a:r>
              <a:rPr lang="ja-JP" altLang="en-US" sz="4800" dirty="0" smtClean="0"/>
              <a:t>。</a:t>
            </a:r>
            <a:endParaRPr lang="ja-JP" altLang="en-US"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pPr eaLnBrk="1" hangingPunct="1">
              <a:buFontTx/>
              <a:buNone/>
            </a:pPr>
            <a:r>
              <a:rPr lang="ja-JP" altLang="en-US" sz="3200" dirty="0" smtClean="0"/>
              <a:t>おまけ</a:t>
            </a:r>
            <a:r>
              <a:rPr lang="en-US" altLang="ja-JP" sz="3200" dirty="0" smtClean="0"/>
              <a:t>: </a:t>
            </a:r>
            <a:r>
              <a:rPr lang="ja-JP" altLang="en-US" sz="6000" dirty="0" smtClean="0">
                <a:solidFill>
                  <a:schemeClr val="accent2">
                    <a:lumMod val="50000"/>
                  </a:schemeClr>
                </a:solidFill>
              </a:rPr>
              <a:t>メタボリック</a:t>
            </a:r>
            <a:r>
              <a:rPr lang="ja-JP" altLang="en-US" dirty="0" smtClean="0"/>
              <a:t>とは</a:t>
            </a:r>
          </a:p>
        </p:txBody>
      </p:sp>
      <p:sp>
        <p:nvSpPr>
          <p:cNvPr id="5" name="正方形/長方形 4"/>
          <p:cNvSpPr/>
          <p:nvPr/>
        </p:nvSpPr>
        <p:spPr>
          <a:xfrm>
            <a:off x="428625" y="2928938"/>
            <a:ext cx="2500313" cy="250031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cxnSp>
        <p:nvCxnSpPr>
          <p:cNvPr id="7" name="直線コネクタ 6"/>
          <p:cNvCxnSpPr/>
          <p:nvPr/>
        </p:nvCxnSpPr>
        <p:spPr>
          <a:xfrm>
            <a:off x="428625" y="3714750"/>
            <a:ext cx="2500313"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6389" name="テキスト ボックス 7"/>
          <p:cNvSpPr txBox="1">
            <a:spLocks noChangeArrowheads="1"/>
          </p:cNvSpPr>
          <p:nvPr/>
        </p:nvSpPr>
        <p:spPr bwMode="auto">
          <a:xfrm>
            <a:off x="1000125" y="3071813"/>
            <a:ext cx="1350963" cy="523875"/>
          </a:xfrm>
          <a:prstGeom prst="rect">
            <a:avLst/>
          </a:prstGeom>
          <a:noFill/>
          <a:ln w="9525">
            <a:noFill/>
            <a:miter lim="800000"/>
            <a:headEnd/>
            <a:tailEnd/>
          </a:ln>
        </p:spPr>
        <p:txBody>
          <a:bodyPr wrap="none">
            <a:spAutoFit/>
          </a:bodyPr>
          <a:lstStyle/>
          <a:p>
            <a:r>
              <a:rPr lang="ja-JP" altLang="en-US" sz="2800" b="1" dirty="0"/>
              <a:t>ボリック</a:t>
            </a:r>
          </a:p>
        </p:txBody>
      </p:sp>
      <p:sp>
        <p:nvSpPr>
          <p:cNvPr id="13" name="正方形/長方形 12"/>
          <p:cNvSpPr/>
          <p:nvPr/>
        </p:nvSpPr>
        <p:spPr>
          <a:xfrm>
            <a:off x="6000750" y="2857500"/>
            <a:ext cx="2857500" cy="28575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cxnSp>
        <p:nvCxnSpPr>
          <p:cNvPr id="14" name="直線コネクタ 13"/>
          <p:cNvCxnSpPr/>
          <p:nvPr/>
        </p:nvCxnSpPr>
        <p:spPr>
          <a:xfrm>
            <a:off x="6000750" y="3714750"/>
            <a:ext cx="28575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6392" name="テキスト ボックス 14"/>
          <p:cNvSpPr txBox="1">
            <a:spLocks noChangeArrowheads="1"/>
          </p:cNvSpPr>
          <p:nvPr/>
        </p:nvSpPr>
        <p:spPr bwMode="auto">
          <a:xfrm>
            <a:off x="6500813" y="3071813"/>
            <a:ext cx="1985962" cy="523875"/>
          </a:xfrm>
          <a:prstGeom prst="rect">
            <a:avLst/>
          </a:prstGeom>
          <a:noFill/>
          <a:ln w="9525">
            <a:noFill/>
            <a:miter lim="800000"/>
            <a:headEnd/>
            <a:tailEnd/>
          </a:ln>
        </p:spPr>
        <p:txBody>
          <a:bodyPr wrap="none">
            <a:spAutoFit/>
          </a:bodyPr>
          <a:lstStyle/>
          <a:p>
            <a:r>
              <a:rPr lang="ja-JP" altLang="en-US" sz="2800" b="1" dirty="0"/>
              <a:t>メタ ボリック</a:t>
            </a:r>
          </a:p>
        </p:txBody>
      </p:sp>
      <p:cxnSp>
        <p:nvCxnSpPr>
          <p:cNvPr id="18" name="直線矢印コネクタ 17"/>
          <p:cNvCxnSpPr/>
          <p:nvPr/>
        </p:nvCxnSpPr>
        <p:spPr>
          <a:xfrm>
            <a:off x="3000375" y="4143375"/>
            <a:ext cx="2500313" cy="0"/>
          </a:xfrm>
          <a:prstGeom prst="straightConnector1">
            <a:avLst/>
          </a:prstGeom>
          <a:ln w="38100">
            <a:solidFill>
              <a:schemeClr val="tx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6394" name="テキスト ボックス 18"/>
          <p:cNvSpPr txBox="1">
            <a:spLocks noChangeArrowheads="1"/>
          </p:cNvSpPr>
          <p:nvPr/>
        </p:nvSpPr>
        <p:spPr bwMode="auto">
          <a:xfrm>
            <a:off x="3000375" y="3286125"/>
            <a:ext cx="2924175" cy="523875"/>
          </a:xfrm>
          <a:prstGeom prst="rect">
            <a:avLst/>
          </a:prstGeom>
          <a:noFill/>
          <a:ln w="9525">
            <a:noFill/>
            <a:miter lim="800000"/>
            <a:headEnd/>
            <a:tailEnd/>
          </a:ln>
        </p:spPr>
        <p:txBody>
          <a:bodyPr wrap="none">
            <a:spAutoFit/>
          </a:bodyPr>
          <a:lstStyle/>
          <a:p>
            <a:r>
              <a:rPr lang="en-US" altLang="ja-JP" sz="2800" b="1" dirty="0"/>
              <a:t>&lt;&lt;instance of&gt;&gt;</a:t>
            </a:r>
            <a:endParaRPr lang="ja-JP" altLang="en-US" sz="2800" b="1" dirty="0"/>
          </a:p>
        </p:txBody>
      </p:sp>
      <p:sp>
        <p:nvSpPr>
          <p:cNvPr id="16395" name="テキスト ボックス 24"/>
          <p:cNvSpPr txBox="1">
            <a:spLocks noChangeArrowheads="1"/>
          </p:cNvSpPr>
          <p:nvPr/>
        </p:nvSpPr>
        <p:spPr bwMode="auto">
          <a:xfrm>
            <a:off x="1928813" y="1714500"/>
            <a:ext cx="5349875" cy="584200"/>
          </a:xfrm>
          <a:prstGeom prst="rect">
            <a:avLst/>
          </a:prstGeom>
          <a:noFill/>
          <a:ln w="9525">
            <a:noFill/>
            <a:miter lim="800000"/>
            <a:headEnd/>
            <a:tailEnd/>
          </a:ln>
        </p:spPr>
        <p:txBody>
          <a:bodyPr wrap="none">
            <a:spAutoFit/>
          </a:bodyPr>
          <a:lstStyle/>
          <a:p>
            <a:r>
              <a:rPr lang="en-US" altLang="ja-JP" sz="3200" dirty="0"/>
              <a:t>UML</a:t>
            </a:r>
            <a:r>
              <a:rPr lang="ja-JP" altLang="en-US" sz="3200" dirty="0"/>
              <a:t> で描くと多分こんな感じ</a:t>
            </a:r>
            <a:r>
              <a:rPr lang="en-US" altLang="ja-JP" sz="3200" dirty="0"/>
              <a:t>?</a:t>
            </a:r>
            <a:endParaRPr lang="ja-JP" altLang="en-US" sz="3200" dirty="0"/>
          </a:p>
        </p:txBody>
      </p:sp>
      <p:pic>
        <p:nvPicPr>
          <p:cNvPr id="16396" name="Picture 6"/>
          <p:cNvPicPr>
            <a:picLocks noChangeAspect="1" noChangeArrowheads="1"/>
          </p:cNvPicPr>
          <p:nvPr/>
        </p:nvPicPr>
        <p:blipFill>
          <a:blip r:embed="rId3"/>
          <a:srcRect/>
          <a:stretch>
            <a:fillRect/>
          </a:stretch>
        </p:blipFill>
        <p:spPr bwMode="auto">
          <a:xfrm>
            <a:off x="1000125" y="3857625"/>
            <a:ext cx="1357313" cy="1482725"/>
          </a:xfrm>
          <a:prstGeom prst="rect">
            <a:avLst/>
          </a:prstGeom>
          <a:noFill/>
          <a:ln w="9525">
            <a:noFill/>
            <a:miter lim="800000"/>
            <a:headEnd/>
            <a:tailEnd/>
          </a:ln>
        </p:spPr>
      </p:pic>
      <p:pic>
        <p:nvPicPr>
          <p:cNvPr id="16397" name="Picture 7"/>
          <p:cNvPicPr>
            <a:picLocks noChangeAspect="1" noChangeArrowheads="1"/>
          </p:cNvPicPr>
          <p:nvPr/>
        </p:nvPicPr>
        <p:blipFill>
          <a:blip r:embed="rId4"/>
          <a:srcRect/>
          <a:stretch>
            <a:fillRect/>
          </a:stretch>
        </p:blipFill>
        <p:spPr bwMode="auto">
          <a:xfrm>
            <a:off x="6564313" y="3857625"/>
            <a:ext cx="1828800" cy="1643063"/>
          </a:xfrm>
          <a:prstGeom prst="rect">
            <a:avLst/>
          </a:prstGeom>
          <a:noFill/>
          <a:ln w="9525">
            <a:noFill/>
            <a:miter lim="800000"/>
            <a:headEnd/>
            <a:tailEnd/>
          </a:ln>
        </p:spPr>
      </p:pic>
      <p:sp>
        <p:nvSpPr>
          <p:cNvPr id="15" name="直角三角形 14"/>
          <p:cNvSpPr/>
          <p:nvPr/>
        </p:nvSpPr>
        <p:spPr>
          <a:xfrm rot="2950753" flipH="1" flipV="1">
            <a:off x="5313363" y="3916363"/>
            <a:ext cx="585787" cy="52863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ja-JP" altLang="en-US" dirty="0" smtClean="0"/>
              <a:t>どう分ける</a:t>
            </a:r>
            <a:r>
              <a:rPr lang="en-US" altLang="ja-JP" dirty="0" smtClean="0"/>
              <a:t>/</a:t>
            </a:r>
            <a:r>
              <a:rPr lang="ja-JP" altLang="en-US" dirty="0" smtClean="0"/>
              <a:t>名前を付けるのが良いか</a:t>
            </a:r>
            <a:r>
              <a:rPr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lang="ja-JP" altLang="en-US" sz="6000" dirty="0" smtClean="0">
                <a:solidFill>
                  <a:schemeClr val="accent2">
                    <a:lumMod val="50000"/>
                  </a:schemeClr>
                </a:solidFill>
              </a:rPr>
              <a:t>分け方</a:t>
            </a:r>
            <a:r>
              <a:rPr lang="ja-JP" altLang="en-US" dirty="0" smtClean="0"/>
              <a:t>が重要。 </a:t>
            </a:r>
            <a:endParaRPr kumimoji="1" lang="ja-JP"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lang="ja-JP" altLang="en-US" dirty="0" smtClean="0"/>
              <a:t>うまく分けると、それには良い</a:t>
            </a:r>
            <a:r>
              <a:rPr lang="ja-JP" altLang="en-US" sz="6000" dirty="0" smtClean="0">
                <a:solidFill>
                  <a:schemeClr val="accent2">
                    <a:lumMod val="50000"/>
                  </a:schemeClr>
                </a:solidFill>
              </a:rPr>
              <a:t>名前</a:t>
            </a:r>
            <a:r>
              <a:rPr lang="ja-JP" altLang="en-US" dirty="0" smtClean="0"/>
              <a:t>がつく。</a:t>
            </a:r>
            <a:endParaRPr kumimoji="1" lang="ja-JP"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ja-JP" altLang="en-US" dirty="0" smtClean="0"/>
              <a:t>もっとも大切で</a:t>
            </a:r>
            <a:r>
              <a:rPr lang="ja-JP" altLang="en-US" sz="6000" dirty="0" smtClean="0">
                <a:solidFill>
                  <a:schemeClr val="accent2">
                    <a:lumMod val="50000"/>
                  </a:schemeClr>
                </a:solidFill>
              </a:rPr>
              <a:t>基本的</a:t>
            </a:r>
            <a:r>
              <a:rPr lang="ja-JP" altLang="en-US" dirty="0" smtClean="0"/>
              <a:t>な</a:t>
            </a:r>
            <a:r>
              <a:rPr lang="ja-JP" altLang="en-US" sz="6000" dirty="0" smtClean="0"/>
              <a:t>考え方</a:t>
            </a:r>
            <a:r>
              <a:rPr lang="ja-JP" altLang="en-US" dirty="0" smtClean="0"/>
              <a:t>。</a:t>
            </a:r>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p:nvPr>
        </p:nvSpPr>
        <p:spPr/>
        <p:txBody>
          <a:bodyPr/>
          <a:lstStyle/>
          <a:p>
            <a:pPr algn="r" eaLnBrk="1" hangingPunct="1">
              <a:buFontTx/>
              <a:buNone/>
            </a:pPr>
            <a:r>
              <a:rPr lang="ja-JP" altLang="en-US" sz="3200" dirty="0" smtClean="0"/>
              <a:t>次回予告</a:t>
            </a:r>
          </a:p>
        </p:txBody>
      </p:sp>
      <p:sp>
        <p:nvSpPr>
          <p:cNvPr id="3" name="コンテンツ プレースホルダ 2"/>
          <p:cNvSpPr>
            <a:spLocks noGrp="1"/>
          </p:cNvSpPr>
          <p:nvPr>
            <p:ph idx="1"/>
          </p:nvPr>
        </p:nvSpPr>
        <p:spPr>
          <a:xfrm>
            <a:off x="485775" y="1643050"/>
            <a:ext cx="8229600" cy="4857783"/>
          </a:xfrm>
        </p:spPr>
        <p:txBody>
          <a:bodyPr rtlCol="0">
            <a:normAutofit fontScale="92500" lnSpcReduction="10000"/>
          </a:bodyPr>
          <a:lstStyle/>
          <a:p>
            <a:pPr eaLnBrk="1" fontAlgn="auto" hangingPunct="1">
              <a:spcAft>
                <a:spcPts val="0"/>
              </a:spcAft>
              <a:buFont typeface="Arial" pitchFamily="34" charset="0"/>
              <a:buNone/>
              <a:defRPr/>
            </a:pPr>
            <a:r>
              <a:rPr lang="en-US" altLang="ja-JP" sz="9600" dirty="0" smtClean="0">
                <a:solidFill>
                  <a:schemeClr val="accent2">
                    <a:lumMod val="75000"/>
                  </a:schemeClr>
                </a:solidFill>
              </a:rPr>
              <a:t>EI</a:t>
            </a:r>
          </a:p>
          <a:p>
            <a:pPr eaLnBrk="1" fontAlgn="auto" hangingPunct="1">
              <a:spcAft>
                <a:spcPts val="0"/>
              </a:spcAft>
              <a:buFont typeface="Arial" pitchFamily="34" charset="0"/>
              <a:buNone/>
              <a:defRPr/>
            </a:pPr>
            <a:r>
              <a:rPr lang="en-US" altLang="ja-JP" sz="8000" dirty="0" smtClean="0">
                <a:solidFill>
                  <a:schemeClr val="accent2">
                    <a:lumMod val="75000"/>
                  </a:schemeClr>
                </a:solidFill>
              </a:rPr>
              <a:t>(ERO Injection)</a:t>
            </a:r>
          </a:p>
          <a:p>
            <a:pPr eaLnBrk="1" fontAlgn="auto" hangingPunct="1">
              <a:spcAft>
                <a:spcPts val="0"/>
              </a:spcAft>
              <a:buFont typeface="Arial" pitchFamily="34" charset="0"/>
              <a:buNone/>
              <a:defRPr/>
            </a:pPr>
            <a:r>
              <a:rPr lang="en-US" altLang="ja-JP" sz="7800" dirty="0" smtClean="0">
                <a:solidFill>
                  <a:schemeClr val="accent2">
                    <a:lumMod val="75000"/>
                  </a:schemeClr>
                </a:solidFill>
              </a:rPr>
              <a:t/>
            </a:r>
            <a:br>
              <a:rPr lang="en-US" altLang="ja-JP" sz="7800" dirty="0" smtClean="0">
                <a:solidFill>
                  <a:schemeClr val="accent2">
                    <a:lumMod val="75000"/>
                  </a:schemeClr>
                </a:solidFill>
              </a:rPr>
            </a:br>
            <a:r>
              <a:rPr lang="ja-JP" altLang="en-US" sz="7100" dirty="0" smtClean="0"/>
              <a:t>とは何か</a:t>
            </a:r>
            <a:r>
              <a:rPr lang="en-US" altLang="ja-JP" sz="7100" dirty="0" smtClean="0"/>
              <a:t>?</a:t>
            </a:r>
            <a:endParaRPr lang="en-US" altLang="ja-JP"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ja-JP" altLang="en-US" dirty="0" smtClean="0"/>
              <a:t>「</a:t>
            </a:r>
            <a:r>
              <a:rPr lang="ja-JP" altLang="en-US" sz="6000" dirty="0" smtClean="0">
                <a:solidFill>
                  <a:schemeClr val="accent2">
                    <a:lumMod val="50000"/>
                  </a:schemeClr>
                </a:solidFill>
              </a:rPr>
              <a:t>関心の分離</a:t>
            </a:r>
            <a:r>
              <a:rPr lang="ja-JP" altLang="en-US" dirty="0" smtClean="0"/>
              <a:t>」</a:t>
            </a:r>
            <a:r>
              <a:rPr lang="en-US" altLang="ja-JP" dirty="0" smtClean="0"/>
              <a:t/>
            </a:r>
            <a:br>
              <a:rPr lang="en-US" altLang="ja-JP" dirty="0" smtClean="0"/>
            </a:br>
            <a:r>
              <a:rPr lang="en-US" altLang="ja-JP" dirty="0" smtClean="0"/>
              <a:t>(</a:t>
            </a:r>
            <a:r>
              <a:rPr lang="en-US" dirty="0" smtClean="0"/>
              <a:t>Separation of concerns)</a:t>
            </a:r>
            <a:endParaRPr kumimoji="1" lang="ja-JP"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lang="ja-JP" altLang="en-US" sz="6600" dirty="0" smtClean="0">
                <a:solidFill>
                  <a:schemeClr val="accent2">
                    <a:lumMod val="50000"/>
                  </a:schemeClr>
                </a:solidFill>
              </a:rPr>
              <a:t>高凝集</a:t>
            </a:r>
            <a:r>
              <a:rPr lang="en-US" altLang="ja-JP" dirty="0" smtClean="0"/>
              <a:t/>
            </a:r>
            <a:br>
              <a:rPr lang="en-US" altLang="ja-JP" dirty="0" smtClean="0"/>
            </a:br>
            <a:r>
              <a:rPr lang="en-US" altLang="ja-JP" dirty="0" smtClean="0"/>
              <a:t>(</a:t>
            </a:r>
            <a:r>
              <a:rPr lang="en-US" dirty="0" smtClean="0"/>
              <a:t>high cohesion)</a:t>
            </a:r>
            <a:br>
              <a:rPr lang="en-US" dirty="0" smtClean="0"/>
            </a:br>
            <a:r>
              <a:rPr lang="en-US" sz="1200" dirty="0" smtClean="0"/>
              <a:t/>
            </a:r>
            <a:br>
              <a:rPr lang="en-US" sz="1200" dirty="0" smtClean="0"/>
            </a:br>
            <a:r>
              <a:rPr lang="ja-JP" altLang="en-US" sz="4400" dirty="0" smtClean="0"/>
              <a:t>且つ</a:t>
            </a:r>
            <a:r>
              <a:rPr lang="en-US" altLang="ja-JP" sz="1600" dirty="0" smtClean="0"/>
              <a:t/>
            </a:r>
            <a:br>
              <a:rPr lang="en-US" altLang="ja-JP" sz="1600" dirty="0" smtClean="0"/>
            </a:br>
            <a:r>
              <a:rPr lang="en-US" altLang="ja-JP" sz="1200" dirty="0" smtClean="0"/>
              <a:t/>
            </a:r>
            <a:br>
              <a:rPr lang="en-US" altLang="ja-JP" sz="1200" dirty="0" smtClean="0"/>
            </a:br>
            <a:r>
              <a:rPr lang="ja-JP" altLang="en-US" sz="6600" dirty="0" smtClean="0">
                <a:solidFill>
                  <a:schemeClr val="accent2">
                    <a:lumMod val="50000"/>
                  </a:schemeClr>
                </a:solidFill>
              </a:rPr>
              <a:t>疎結合</a:t>
            </a:r>
            <a:r>
              <a:rPr lang="en-US" altLang="ja-JP" dirty="0" smtClean="0"/>
              <a:t/>
            </a:r>
            <a:br>
              <a:rPr lang="en-US" altLang="ja-JP" dirty="0" smtClean="0"/>
            </a:br>
            <a:r>
              <a:rPr lang="en-US" altLang="ja-JP" dirty="0" smtClean="0"/>
              <a:t>(</a:t>
            </a:r>
            <a:r>
              <a:rPr lang="en-US" dirty="0" smtClean="0"/>
              <a:t>low coupling) </a:t>
            </a:r>
            <a:endParaRPr kumimoji="1" lang="ja-JP"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lstStyle/>
          <a:p>
            <a:r>
              <a:rPr lang="ja-JP" altLang="en-US" dirty="0" smtClean="0"/>
              <a:t>その他の考え方。</a:t>
            </a:r>
            <a:endParaRPr kumimoji="1" lang="ja-JP" alt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20" y="274638"/>
            <a:ext cx="8501122" cy="2439982"/>
          </a:xfrm>
        </p:spPr>
        <p:txBody>
          <a:bodyPr/>
          <a:lstStyle/>
          <a:p>
            <a:r>
              <a:rPr lang="ja-JP" altLang="en-US" sz="6000" dirty="0" smtClean="0"/>
              <a:t>「</a:t>
            </a:r>
            <a:r>
              <a:rPr lang="ja-JP" altLang="en-US" sz="6600" dirty="0" smtClean="0">
                <a:solidFill>
                  <a:schemeClr val="accent2">
                    <a:lumMod val="50000"/>
                  </a:schemeClr>
                </a:solidFill>
              </a:rPr>
              <a:t>単一責務の原則</a:t>
            </a:r>
            <a:r>
              <a:rPr lang="ja-JP" altLang="en-US" sz="6000" dirty="0" smtClean="0"/>
              <a:t>」</a:t>
            </a:r>
            <a:r>
              <a:rPr lang="en-US" altLang="ja-JP" dirty="0" smtClean="0"/>
              <a:t/>
            </a:r>
            <a:br>
              <a:rPr lang="en-US" altLang="ja-JP" dirty="0" smtClean="0"/>
            </a:br>
            <a:r>
              <a:rPr lang="ja-JP" altLang="en-US" sz="4000" dirty="0" smtClean="0"/>
              <a:t> </a:t>
            </a:r>
            <a:r>
              <a:rPr lang="en-US" altLang="ja-JP" sz="4000" dirty="0" smtClean="0"/>
              <a:t>(Single Responsibility Principle)</a:t>
            </a:r>
            <a:endParaRPr kumimoji="1" lang="ja-JP" altLang="en-US" sz="4000" dirty="0"/>
          </a:p>
        </p:txBody>
      </p:sp>
      <p:sp>
        <p:nvSpPr>
          <p:cNvPr id="3" name="コンテンツ プレースホルダ 2"/>
          <p:cNvSpPr>
            <a:spLocks noGrp="1"/>
          </p:cNvSpPr>
          <p:nvPr>
            <p:ph idx="1"/>
          </p:nvPr>
        </p:nvSpPr>
        <p:spPr>
          <a:xfrm>
            <a:off x="457200" y="3017853"/>
            <a:ext cx="8229600" cy="3268667"/>
          </a:xfrm>
        </p:spPr>
        <p:txBody>
          <a:bodyPr/>
          <a:lstStyle/>
          <a:p>
            <a:r>
              <a:rPr lang="ja-JP" altLang="en-US" dirty="0" smtClean="0"/>
              <a:t>「プログラムの或る部分は一つの責務を持つべき 変更が起こる理由は一つであるべき。</a:t>
            </a:r>
            <a:endParaRPr kumimoji="1" lang="ja-JP"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20" y="274638"/>
            <a:ext cx="8501122" cy="2439982"/>
          </a:xfrm>
        </p:spPr>
        <p:txBody>
          <a:bodyPr/>
          <a:lstStyle/>
          <a:p>
            <a:r>
              <a:rPr lang="ja-JP" altLang="en-US" dirty="0" smtClean="0">
                <a:solidFill>
                  <a:schemeClr val="accent2">
                    <a:lumMod val="50000"/>
                  </a:schemeClr>
                </a:solidFill>
              </a:rPr>
              <a:t>「一度、たった一度だけ」</a:t>
            </a:r>
            <a:r>
              <a:rPr lang="en-US" altLang="ja-JP" sz="6000" dirty="0" smtClean="0"/>
              <a:t/>
            </a:r>
            <a:br>
              <a:rPr lang="en-US" altLang="ja-JP" sz="6000" dirty="0" smtClean="0"/>
            </a:br>
            <a:r>
              <a:rPr lang="en-US" altLang="ja-JP" sz="4800" dirty="0" smtClean="0"/>
              <a:t>("Once and Only Once")</a:t>
            </a:r>
            <a:endParaRPr kumimoji="1" lang="ja-JP" altLang="en-US" sz="4000" dirty="0"/>
          </a:p>
        </p:txBody>
      </p:sp>
      <p:sp>
        <p:nvSpPr>
          <p:cNvPr id="3" name="コンテンツ プレースホルダ 2"/>
          <p:cNvSpPr>
            <a:spLocks noGrp="1"/>
          </p:cNvSpPr>
          <p:nvPr>
            <p:ph idx="1"/>
          </p:nvPr>
        </p:nvSpPr>
        <p:spPr>
          <a:xfrm>
            <a:off x="457200" y="3017853"/>
            <a:ext cx="8229600" cy="3268667"/>
          </a:xfrm>
        </p:spPr>
        <p:txBody>
          <a:bodyPr/>
          <a:lstStyle/>
          <a:p>
            <a:r>
              <a:rPr lang="ja-JP" altLang="en-US" dirty="0" smtClean="0"/>
              <a:t>同じものを重複して書かない 守らないと、変更によって同じ修正を複数箇所で行うことに。 </a:t>
            </a:r>
            <a:endParaRPr kumimoji="1" lang="ja-JP" alt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今回のキー概念</a:t>
            </a:r>
            <a:endParaRPr kumimoji="1" lang="ja-JP" altLang="en-US" dirty="0"/>
          </a:p>
        </p:txBody>
      </p:sp>
      <p:sp>
        <p:nvSpPr>
          <p:cNvPr id="3" name="コンテンツ プレースホルダ 2"/>
          <p:cNvSpPr>
            <a:spLocks noGrp="1"/>
          </p:cNvSpPr>
          <p:nvPr>
            <p:ph idx="1"/>
          </p:nvPr>
        </p:nvSpPr>
        <p:spPr>
          <a:xfrm>
            <a:off x="500034" y="1500174"/>
            <a:ext cx="8229600" cy="5072098"/>
          </a:xfrm>
        </p:spPr>
        <p:txBody>
          <a:bodyPr/>
          <a:lstStyle/>
          <a:p>
            <a:pPr algn="ctr"/>
            <a:r>
              <a:rPr kumimoji="1" lang="ja-JP" altLang="en-US" sz="11500" dirty="0" smtClean="0"/>
              <a:t>「</a:t>
            </a:r>
            <a:r>
              <a:rPr kumimoji="1" lang="ja-JP" altLang="en-US" sz="13800" dirty="0" smtClean="0">
                <a:solidFill>
                  <a:schemeClr val="accent2">
                    <a:lumMod val="50000"/>
                  </a:schemeClr>
                </a:solidFill>
              </a:rPr>
              <a:t>責務</a:t>
            </a:r>
            <a:r>
              <a:rPr kumimoji="1" lang="ja-JP" altLang="en-US" sz="11500" dirty="0" smtClean="0"/>
              <a:t>の</a:t>
            </a:r>
            <a:endParaRPr kumimoji="1" lang="en-US" altLang="ja-JP" sz="11500" dirty="0" smtClean="0"/>
          </a:p>
          <a:p>
            <a:pPr algn="ctr"/>
            <a:r>
              <a:rPr kumimoji="1" lang="ja-JP" altLang="en-US" sz="11500" dirty="0" smtClean="0"/>
              <a:t>割り当て」</a:t>
            </a:r>
            <a:endParaRPr kumimoji="1" lang="en-US" altLang="ja-JP" sz="23900" dirty="0" smtClean="0"/>
          </a:p>
          <a:p>
            <a:pPr algn="ctr"/>
            <a:r>
              <a:rPr lang="en-US" altLang="ja-JP" sz="4000" dirty="0" smtClean="0"/>
              <a:t>…</a:t>
            </a:r>
            <a:r>
              <a:rPr lang="ja-JP" altLang="en-US" sz="4000" dirty="0" smtClean="0"/>
              <a:t>に焦点を当てます。</a:t>
            </a:r>
            <a:endParaRPr kumimoji="1" lang="ja-JP"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97568"/>
          </a:xfrm>
        </p:spPr>
        <p:txBody>
          <a:bodyPr/>
          <a:lstStyle/>
          <a:p>
            <a:r>
              <a:rPr lang="ja-JP" altLang="en-US" dirty="0" smtClean="0"/>
              <a:t>どう</a:t>
            </a:r>
            <a:r>
              <a:rPr kumimoji="1" lang="ja-JP" altLang="en-US" sz="6000" dirty="0" smtClean="0">
                <a:solidFill>
                  <a:schemeClr val="accent2">
                    <a:lumMod val="50000"/>
                  </a:schemeClr>
                </a:solidFill>
              </a:rPr>
              <a:t>責務</a:t>
            </a:r>
            <a:r>
              <a:rPr kumimoji="1" lang="ja-JP" altLang="en-US" dirty="0" smtClean="0"/>
              <a:t>に分割するか</a:t>
            </a:r>
            <a:r>
              <a:rPr kumimoji="1" lang="en-US" altLang="ja-JP" dirty="0" smtClean="0"/>
              <a:t>?</a:t>
            </a:r>
            <a:endParaRPr kumimoji="1" lang="ja-JP"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297634"/>
          </a:xfrm>
        </p:spPr>
        <p:txBody>
          <a:bodyPr/>
          <a:lstStyle/>
          <a:p>
            <a:r>
              <a:rPr lang="ja-JP" altLang="en-US" sz="4400" dirty="0" smtClean="0"/>
              <a:t>それの</a:t>
            </a:r>
            <a:r>
              <a:rPr lang="en-US" altLang="ja-JP" sz="4400" dirty="0" smtClean="0"/>
              <a:t/>
            </a:r>
            <a:br>
              <a:rPr lang="en-US" altLang="ja-JP" sz="4400" dirty="0" smtClean="0"/>
            </a:br>
            <a:r>
              <a:rPr lang="en-US" altLang="ja-JP" sz="1200" dirty="0" smtClean="0"/>
              <a:t/>
            </a:r>
            <a:br>
              <a:rPr lang="en-US" altLang="ja-JP" sz="1200" dirty="0" smtClean="0"/>
            </a:br>
            <a:r>
              <a:rPr lang="ja-JP" altLang="en-US" sz="6000" dirty="0" smtClean="0">
                <a:solidFill>
                  <a:schemeClr val="accent2">
                    <a:lumMod val="50000"/>
                  </a:schemeClr>
                </a:solidFill>
              </a:rPr>
              <a:t>オブジェクト指向</a:t>
            </a:r>
            <a:r>
              <a:rPr lang="en-US" altLang="ja-JP" dirty="0" smtClean="0"/>
              <a:t/>
            </a:r>
            <a:br>
              <a:rPr lang="en-US" altLang="ja-JP" dirty="0" smtClean="0"/>
            </a:br>
            <a:r>
              <a:rPr lang="ja-JP" altLang="en-US" sz="4800" dirty="0" smtClean="0"/>
              <a:t>でのやり方。 </a:t>
            </a:r>
            <a:endParaRPr kumimoji="1" lang="ja-JP" altLang="en-US" sz="48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297634"/>
          </a:xfrm>
        </p:spPr>
        <p:txBody>
          <a:bodyPr/>
          <a:lstStyle/>
          <a:p>
            <a:r>
              <a:rPr lang="en-US" altLang="ja-JP" sz="4800" dirty="0" smtClean="0"/>
              <a:t>…</a:t>
            </a:r>
            <a:r>
              <a:rPr lang="ja-JP" altLang="en-US" sz="4800" dirty="0" smtClean="0"/>
              <a:t>の前に、</a:t>
            </a:r>
            <a:r>
              <a:rPr lang="en-US" altLang="ja-JP" sz="4800" dirty="0" smtClean="0"/>
              <a:t/>
            </a:r>
            <a:br>
              <a:rPr lang="en-US" altLang="ja-JP" sz="4800" dirty="0" smtClean="0"/>
            </a:br>
            <a:r>
              <a:rPr lang="en-US" altLang="ja-JP" sz="800" dirty="0" smtClean="0"/>
              <a:t/>
            </a:r>
            <a:br>
              <a:rPr lang="en-US" altLang="ja-JP" sz="800" dirty="0" smtClean="0"/>
            </a:br>
            <a:r>
              <a:rPr lang="ja-JP" altLang="en-US" sz="6600" dirty="0" smtClean="0">
                <a:solidFill>
                  <a:schemeClr val="accent2">
                    <a:lumMod val="50000"/>
                  </a:schemeClr>
                </a:solidFill>
              </a:rPr>
              <a:t>手続き指向</a:t>
            </a:r>
            <a:r>
              <a:rPr lang="en-US" altLang="ja-JP" sz="6000" dirty="0" smtClean="0"/>
              <a:t/>
            </a:r>
            <a:br>
              <a:rPr lang="en-US" altLang="ja-JP" sz="6000" dirty="0" smtClean="0"/>
            </a:br>
            <a:r>
              <a:rPr lang="ja-JP" altLang="en-US" sz="4800" dirty="0" smtClean="0"/>
              <a:t>でのやり方。</a:t>
            </a:r>
            <a:endParaRPr kumimoji="1" lang="ja-JP" altLang="en-US" sz="48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手続き指向での</a:t>
            </a:r>
            <a:endParaRPr kumimoji="1" lang="ja-JP" altLang="en-US" dirty="0"/>
          </a:p>
        </p:txBody>
      </p:sp>
      <p:sp>
        <p:nvSpPr>
          <p:cNvPr id="3" name="コンテンツ プレースホルダ 2"/>
          <p:cNvSpPr>
            <a:spLocks noGrp="1"/>
          </p:cNvSpPr>
          <p:nvPr>
            <p:ph idx="1"/>
          </p:nvPr>
        </p:nvSpPr>
        <p:spPr>
          <a:xfrm>
            <a:off x="457200" y="2714620"/>
            <a:ext cx="8229600" cy="3411543"/>
          </a:xfrm>
        </p:spPr>
        <p:txBody>
          <a:bodyPr/>
          <a:lstStyle/>
          <a:p>
            <a:r>
              <a:rPr kumimoji="1" lang="ja-JP" altLang="en-US" dirty="0" smtClean="0"/>
              <a:t>サブルーチンの意義は</a:t>
            </a:r>
            <a:r>
              <a:rPr kumimoji="1"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title"/>
          </p:nvPr>
        </p:nvSpPr>
        <p:spPr/>
        <p:txBody>
          <a:bodyPr/>
          <a:lstStyle/>
          <a:p>
            <a:pPr algn="r" eaLnBrk="1" hangingPunct="1">
              <a:buFontTx/>
              <a:buNone/>
            </a:pPr>
            <a:r>
              <a:rPr lang="ja-JP" altLang="en-US" sz="3200" dirty="0" smtClean="0"/>
              <a:t>次回予告</a:t>
            </a:r>
            <a:endParaRPr lang="en-US" altLang="ja-JP" sz="3200" dirty="0" smtClean="0"/>
          </a:p>
        </p:txBody>
      </p:sp>
      <p:sp>
        <p:nvSpPr>
          <p:cNvPr id="3" name="コンテンツ プレースホルダ 2"/>
          <p:cNvSpPr>
            <a:spLocks noGrp="1"/>
          </p:cNvSpPr>
          <p:nvPr>
            <p:ph idx="1"/>
          </p:nvPr>
        </p:nvSpPr>
        <p:spPr>
          <a:xfrm>
            <a:off x="457200" y="2143125"/>
            <a:ext cx="8401050" cy="4286250"/>
          </a:xfrm>
        </p:spPr>
        <p:txBody>
          <a:bodyPr rtlCol="0">
            <a:normAutofit/>
          </a:bodyPr>
          <a:lstStyle/>
          <a:p>
            <a:pPr lvl="1" algn="ctr" eaLnBrk="1" fontAlgn="auto" hangingPunct="1">
              <a:spcAft>
                <a:spcPts val="0"/>
              </a:spcAft>
              <a:buFont typeface="Arial" pitchFamily="34" charset="0"/>
              <a:buNone/>
              <a:defRPr/>
            </a:pPr>
            <a:r>
              <a:rPr lang="en-US" altLang="ja-JP" sz="4400" dirty="0" smtClean="0"/>
              <a:t>ERO </a:t>
            </a:r>
            <a:r>
              <a:rPr lang="ja-JP" altLang="en-US" sz="3600" dirty="0" smtClean="0"/>
              <a:t>とは無縁だった</a:t>
            </a:r>
            <a:r>
              <a:rPr lang="en-US" altLang="ja-JP" sz="3600" dirty="0" smtClean="0"/>
              <a:t>IT</a:t>
            </a:r>
            <a:r>
              <a:rPr lang="ja-JP" altLang="en-US" sz="3600" dirty="0" smtClean="0"/>
              <a:t>業界に</a:t>
            </a:r>
            <a:r>
              <a:rPr lang="en-US" altLang="ja-JP" sz="3600" dirty="0" smtClean="0"/>
              <a:t/>
            </a:r>
            <a:br>
              <a:rPr lang="en-US" altLang="ja-JP" sz="3600" dirty="0" smtClean="0"/>
            </a:br>
            <a:r>
              <a:rPr lang="ja-JP" altLang="en-US" sz="3600" dirty="0" smtClean="0"/>
              <a:t>今も注入されつつある</a:t>
            </a:r>
            <a:r>
              <a:rPr lang="en-US" altLang="ja-JP" sz="3600" dirty="0" smtClean="0"/>
              <a:t/>
            </a:r>
            <a:br>
              <a:rPr lang="en-US" altLang="ja-JP" sz="3600" dirty="0" smtClean="0"/>
            </a:br>
            <a:r>
              <a:rPr lang="en-US" altLang="ja-JP" sz="4400" dirty="0" smtClean="0"/>
              <a:t/>
            </a:r>
            <a:br>
              <a:rPr lang="en-US" altLang="ja-JP" sz="4400" dirty="0" smtClean="0"/>
            </a:br>
            <a:r>
              <a:rPr lang="ja-JP" altLang="en-US" sz="5400" dirty="0" smtClean="0">
                <a:solidFill>
                  <a:schemeClr val="accent2">
                    <a:lumMod val="75000"/>
                  </a:schemeClr>
                </a:solidFill>
              </a:rPr>
              <a:t>六つ目の価値 </a:t>
            </a:r>
            <a:r>
              <a:rPr lang="ja-JP" altLang="en-US" sz="8000" dirty="0" smtClean="0">
                <a:solidFill>
                  <a:schemeClr val="accent2">
                    <a:lumMod val="75000"/>
                  </a:schemeClr>
                </a:solidFill>
              </a:rPr>
              <a:t>“</a:t>
            </a:r>
            <a:r>
              <a:rPr lang="en-US" altLang="ja-JP" sz="8000" dirty="0" smtClean="0">
                <a:solidFill>
                  <a:schemeClr val="accent2">
                    <a:lumMod val="75000"/>
                  </a:schemeClr>
                </a:solidFill>
              </a:rPr>
              <a:t>ERO</a:t>
            </a:r>
            <a:r>
              <a:rPr lang="ja-JP" altLang="en-US" sz="8000" dirty="0" smtClean="0">
                <a:solidFill>
                  <a:schemeClr val="accent2">
                    <a:lumMod val="75000"/>
                  </a:schemeClr>
                </a:solidFill>
              </a:rPr>
              <a:t>”</a:t>
            </a:r>
            <a:endParaRPr lang="en-US" altLang="ja-JP" sz="7200" dirty="0" smtClean="0">
              <a:solidFill>
                <a:schemeClr val="accent2">
                  <a:lumMod val="75000"/>
                </a:schemeClr>
              </a:solidFill>
            </a:endParaRPr>
          </a:p>
          <a:p>
            <a:pPr lvl="1" algn="ctr" eaLnBrk="1" fontAlgn="auto" hangingPunct="1">
              <a:spcAft>
                <a:spcPts val="0"/>
              </a:spcAft>
              <a:buFont typeface="Arial" pitchFamily="34" charset="0"/>
              <a:buNone/>
              <a:defRPr/>
            </a:pPr>
            <a:r>
              <a:rPr lang="ja-JP" altLang="en-US" dirty="0" smtClean="0"/>
              <a:t>その正体とは</a:t>
            </a:r>
            <a:r>
              <a:rPr lang="en-US" altLang="ja-JP" sz="5400" dirty="0" smtClean="0"/>
              <a:t>!!?</a:t>
            </a:r>
          </a:p>
          <a:p>
            <a:pPr eaLnBrk="1" fontAlgn="auto" hangingPunct="1">
              <a:spcAft>
                <a:spcPts val="0"/>
              </a:spcAft>
              <a:buFont typeface="Arial" pitchFamily="34" charset="0"/>
              <a:buNone/>
              <a:defRPr/>
            </a:pPr>
            <a:endParaRPr lang="en-US" altLang="ja-JP" dirty="0" smtClean="0"/>
          </a:p>
        </p:txBody>
      </p:sp>
      <p:sp>
        <p:nvSpPr>
          <p:cNvPr id="4" name="テキスト ボックス 3"/>
          <p:cNvSpPr txBox="1"/>
          <p:nvPr/>
        </p:nvSpPr>
        <p:spPr>
          <a:xfrm>
            <a:off x="1857356" y="3786190"/>
            <a:ext cx="3000396" cy="461665"/>
          </a:xfrm>
          <a:prstGeom prst="rect">
            <a:avLst/>
          </a:prstGeom>
          <a:noFill/>
        </p:spPr>
        <p:txBody>
          <a:bodyPr wrap="square" rtlCol="0">
            <a:spAutoFit/>
          </a:bodyPr>
          <a:lstStyle/>
          <a:p>
            <a:r>
              <a:rPr lang="en-US" altLang="ja-JP" sz="2400" i="1" dirty="0" smtClean="0">
                <a:solidFill>
                  <a:schemeClr val="accent2">
                    <a:lumMod val="75000"/>
                  </a:schemeClr>
                </a:solidFill>
                <a:latin typeface="+mj-lt"/>
              </a:rPr>
              <a:t>The s</a:t>
            </a:r>
            <a:r>
              <a:rPr kumimoji="1" lang="en-US" altLang="ja-JP" sz="2400" i="1" dirty="0" smtClean="0">
                <a:solidFill>
                  <a:schemeClr val="accent2">
                    <a:lumMod val="75000"/>
                  </a:schemeClr>
                </a:solidFill>
                <a:latin typeface="+mj-lt"/>
              </a:rPr>
              <a:t>ixth value</a:t>
            </a:r>
            <a:endParaRPr kumimoji="1" lang="ja-JP" altLang="en-US" sz="2400" i="1" dirty="0">
              <a:solidFill>
                <a:schemeClr val="accent2">
                  <a:lumMod val="75000"/>
                </a:schemeClr>
              </a:solidFill>
              <a:latin typeface="+mj-lt"/>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サブルーチンとは</a:t>
            </a:r>
            <a:r>
              <a:rPr lang="en-US" altLang="ja-JP" dirty="0" smtClean="0"/>
              <a:t>:</a:t>
            </a:r>
            <a:endParaRPr kumimoji="1" lang="ja-JP" altLang="en-US" dirty="0"/>
          </a:p>
        </p:txBody>
      </p:sp>
      <p:sp>
        <p:nvSpPr>
          <p:cNvPr id="3" name="コンテンツ プレースホルダ 2"/>
          <p:cNvSpPr>
            <a:spLocks noGrp="1"/>
          </p:cNvSpPr>
          <p:nvPr>
            <p:ph idx="1"/>
          </p:nvPr>
        </p:nvSpPr>
        <p:spPr/>
        <p:txBody>
          <a:bodyPr/>
          <a:lstStyle/>
          <a:p>
            <a:pPr>
              <a:buFont typeface="Arial" pitchFamily="34" charset="0"/>
              <a:buChar char="•"/>
            </a:pPr>
            <a:r>
              <a:rPr lang="ja-JP" altLang="en-US" dirty="0" smtClean="0"/>
              <a:t>或る粒度の</a:t>
            </a:r>
            <a:r>
              <a:rPr lang="ja-JP" altLang="en-US" dirty="0" smtClean="0">
                <a:solidFill>
                  <a:schemeClr val="accent2">
                    <a:lumMod val="50000"/>
                  </a:schemeClr>
                </a:solidFill>
              </a:rPr>
              <a:t>責務</a:t>
            </a:r>
            <a:r>
              <a:rPr lang="ja-JP" altLang="en-US" dirty="0" smtClean="0"/>
              <a:t>を切り出すこと。</a:t>
            </a:r>
            <a:endParaRPr lang="en-US" altLang="ja-JP" dirty="0" smtClean="0"/>
          </a:p>
          <a:p>
            <a:pPr>
              <a:buFont typeface="Arial" pitchFamily="34" charset="0"/>
              <a:buChar char="•"/>
            </a:pPr>
            <a:r>
              <a:rPr lang="ja-JP" altLang="en-US" dirty="0" smtClean="0"/>
              <a:t>その</a:t>
            </a:r>
            <a:r>
              <a:rPr lang="ja-JP" altLang="en-US" sz="6000" dirty="0" smtClean="0">
                <a:solidFill>
                  <a:schemeClr val="accent2">
                    <a:lumMod val="50000"/>
                  </a:schemeClr>
                </a:solidFill>
              </a:rPr>
              <a:t>文脈</a:t>
            </a:r>
            <a:r>
              <a:rPr lang="ja-JP" altLang="en-US" dirty="0" smtClean="0"/>
              <a:t>での「書きたいこと </a:t>
            </a:r>
            <a:r>
              <a:rPr lang="en-US" altLang="ja-JP" dirty="0" smtClean="0"/>
              <a:t>(</a:t>
            </a:r>
            <a:r>
              <a:rPr lang="ja-JP" altLang="en-US" dirty="0" smtClean="0"/>
              <a:t>関心事</a:t>
            </a:r>
            <a:r>
              <a:rPr lang="en-US" altLang="ja-JP" dirty="0" smtClean="0"/>
              <a:t>)</a:t>
            </a:r>
            <a:r>
              <a:rPr lang="ja-JP" altLang="en-US" dirty="0" smtClean="0"/>
              <a:t>」を書く。</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サブルーチン</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pPr>
              <a:buFont typeface="Arial" pitchFamily="34" charset="0"/>
              <a:buChar char="•"/>
            </a:pPr>
            <a:r>
              <a:rPr lang="ja-JP" altLang="en-US" sz="6000" dirty="0" smtClean="0">
                <a:solidFill>
                  <a:schemeClr val="accent2">
                    <a:lumMod val="50000"/>
                  </a:schemeClr>
                </a:solidFill>
              </a:rPr>
              <a:t>文脈</a:t>
            </a:r>
            <a:r>
              <a:rPr lang="ja-JP" altLang="en-US" dirty="0" smtClean="0"/>
              <a:t>重要。</a:t>
            </a:r>
            <a:endParaRPr lang="en-US" altLang="ja-JP" dirty="0" smtClean="0"/>
          </a:p>
          <a:p>
            <a:pPr lvl="1"/>
            <a:r>
              <a:rPr lang="ja-JP" altLang="en-US" sz="3600" dirty="0" smtClean="0"/>
              <a:t>なんの話をしてるか</a:t>
            </a:r>
            <a:r>
              <a:rPr lang="en-US" altLang="ja-JP" sz="3600" dirty="0" smtClean="0"/>
              <a:t>?</a:t>
            </a:r>
          </a:p>
          <a:p>
            <a:pPr lvl="1"/>
            <a:r>
              <a:rPr lang="ja-JP" altLang="en-US" sz="3600" dirty="0" smtClean="0"/>
              <a:t>どの関心の話をしてるのか</a:t>
            </a:r>
            <a:r>
              <a:rPr lang="en-US" altLang="ja-JP" sz="3600" dirty="0" smtClean="0"/>
              <a:t>?</a:t>
            </a:r>
          </a:p>
          <a:p>
            <a:pPr lvl="1"/>
            <a:r>
              <a:rPr lang="ja-JP" altLang="en-US" sz="3600" dirty="0" smtClean="0"/>
              <a:t>その文脈での抽象度で。</a:t>
            </a:r>
            <a:endParaRPr lang="en-US" altLang="ja-JP" sz="3600" dirty="0" smtClean="0"/>
          </a:p>
          <a:p>
            <a:pPr lvl="1"/>
            <a:r>
              <a:rPr lang="ja-JP" altLang="en-US" sz="3600" dirty="0" smtClean="0"/>
              <a:t>どう考えているか</a:t>
            </a:r>
            <a:r>
              <a:rPr lang="en-US" altLang="ja-JP" sz="3600" dirty="0" smtClean="0"/>
              <a:t>? </a:t>
            </a:r>
            <a:r>
              <a:rPr lang="ja-JP" altLang="en-US" sz="3600" dirty="0" smtClean="0"/>
              <a:t>の通りに。</a:t>
            </a:r>
            <a:endParaRPr kumimoji="1" lang="ja-JP"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手続き指向では</a:t>
            </a:r>
            <a:r>
              <a:rPr lang="en-US" altLang="ja-JP" dirty="0" smtClean="0"/>
              <a:t>:</a:t>
            </a:r>
            <a:endParaRPr kumimoji="1" lang="ja-JP" altLang="en-US" dirty="0"/>
          </a:p>
        </p:txBody>
      </p:sp>
      <p:sp>
        <p:nvSpPr>
          <p:cNvPr id="3" name="コンテンツ プレースホルダ 2"/>
          <p:cNvSpPr>
            <a:spLocks noGrp="1"/>
          </p:cNvSpPr>
          <p:nvPr>
            <p:ph idx="1"/>
          </p:nvPr>
        </p:nvSpPr>
        <p:spPr/>
        <p:txBody>
          <a:bodyPr/>
          <a:lstStyle/>
          <a:p>
            <a:pPr>
              <a:buFont typeface="Arial" pitchFamily="34" charset="0"/>
              <a:buChar char="•"/>
            </a:pPr>
            <a:r>
              <a:rPr lang="ja-JP" altLang="en-US" dirty="0" smtClean="0"/>
              <a:t>機能を書く。</a:t>
            </a:r>
            <a:endParaRPr lang="en-US" altLang="ja-JP" dirty="0" smtClean="0"/>
          </a:p>
          <a:p>
            <a:pPr lvl="1">
              <a:buFont typeface="Arial" pitchFamily="34" charset="0"/>
              <a:buChar char="•"/>
            </a:pPr>
            <a:r>
              <a:rPr lang="ja-JP" altLang="en-US" dirty="0" smtClean="0"/>
              <a:t>それをブレークダウン。</a:t>
            </a:r>
            <a:endParaRPr lang="en-US" altLang="ja-JP" dirty="0" smtClean="0"/>
          </a:p>
          <a:p>
            <a:pPr lvl="2">
              <a:buFont typeface="Arial" pitchFamily="34" charset="0"/>
              <a:buChar char="•"/>
            </a:pPr>
            <a:r>
              <a:rPr lang="ja-JP" altLang="en-US" dirty="0" smtClean="0"/>
              <a:t>サブルーチンによって。</a:t>
            </a:r>
            <a:endParaRPr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「責務」で分割。</a:t>
            </a:r>
            <a:endParaRPr kumimoji="1" lang="ja-JP" altLang="en-US" dirty="0"/>
          </a:p>
        </p:txBody>
      </p:sp>
      <p:sp>
        <p:nvSpPr>
          <p:cNvPr id="3" name="コンテンツ プレースホルダ 2"/>
          <p:cNvSpPr>
            <a:spLocks noGrp="1"/>
          </p:cNvSpPr>
          <p:nvPr>
            <p:ph idx="1"/>
          </p:nvPr>
        </p:nvSpPr>
        <p:spPr>
          <a:xfrm>
            <a:off x="457200" y="1357298"/>
            <a:ext cx="8229600" cy="5143536"/>
          </a:xfrm>
        </p:spPr>
        <p:txBody>
          <a:bodyPr/>
          <a:lstStyle/>
          <a:p>
            <a:pPr>
              <a:buFont typeface="Arial" pitchFamily="34" charset="0"/>
              <a:buChar char="•"/>
            </a:pPr>
            <a:r>
              <a:rPr lang="ja-JP" altLang="en-US" sz="4000" dirty="0" smtClean="0">
                <a:solidFill>
                  <a:schemeClr val="accent2">
                    <a:lumMod val="50000"/>
                  </a:schemeClr>
                </a:solidFill>
              </a:rPr>
              <a:t>或る責務に、</a:t>
            </a:r>
            <a:r>
              <a:rPr lang="ja-JP" altLang="en-US" sz="4000" dirty="0" smtClean="0"/>
              <a:t>名前を付けることで範囲を決めて切り出す。</a:t>
            </a:r>
            <a:endParaRPr lang="en-US" altLang="ja-JP" sz="4000" dirty="0" smtClean="0"/>
          </a:p>
          <a:p>
            <a:pPr lvl="1">
              <a:buFont typeface="Arial" pitchFamily="34" charset="0"/>
              <a:buChar char="•"/>
            </a:pPr>
            <a:r>
              <a:rPr lang="ja-JP" altLang="en-US" sz="3600" dirty="0" smtClean="0"/>
              <a:t>設計視点で。</a:t>
            </a:r>
            <a:endParaRPr lang="en-US" altLang="ja-JP" sz="3600" dirty="0" smtClean="0"/>
          </a:p>
          <a:p>
            <a:pPr lvl="1">
              <a:buFont typeface="Arial" pitchFamily="34" charset="0"/>
              <a:buChar char="•"/>
            </a:pPr>
            <a:r>
              <a:rPr lang="ja-JP" altLang="en-US" sz="3600" dirty="0" smtClean="0"/>
              <a:t>どの部分 </a:t>
            </a:r>
            <a:r>
              <a:rPr lang="en-US" altLang="ja-JP" sz="3600" dirty="0" smtClean="0"/>
              <a:t>(</a:t>
            </a:r>
            <a:r>
              <a:rPr lang="ja-JP" altLang="en-US" sz="3600" dirty="0" smtClean="0"/>
              <a:t>サブルーチン</a:t>
            </a:r>
            <a:r>
              <a:rPr lang="en-US" altLang="ja-JP" sz="3600" dirty="0" smtClean="0"/>
              <a:t>) </a:t>
            </a:r>
            <a:r>
              <a:rPr lang="ja-JP" altLang="en-US" sz="3600" dirty="0" smtClean="0"/>
              <a:t>の仕事 </a:t>
            </a:r>
            <a:r>
              <a:rPr lang="en-US" altLang="ja-JP" sz="3600" dirty="0" smtClean="0"/>
              <a:t>(</a:t>
            </a:r>
            <a:r>
              <a:rPr lang="ja-JP" altLang="en-US" sz="3600" dirty="0" smtClean="0"/>
              <a:t>ということにする</a:t>
            </a:r>
            <a:r>
              <a:rPr lang="en-US" altLang="ja-JP" sz="3600" dirty="0" smtClean="0"/>
              <a:t>?)</a:t>
            </a:r>
          </a:p>
          <a:p>
            <a:pPr lvl="2">
              <a:buFont typeface="Arial" pitchFamily="34" charset="0"/>
              <a:buChar char="•"/>
            </a:pPr>
            <a:r>
              <a:rPr lang="ja-JP" altLang="en-US" sz="3200" dirty="0" smtClean="0"/>
              <a:t>→ 責務を「手続き」に割り当て。</a:t>
            </a:r>
            <a:endParaRPr lang="en-US" altLang="ja-JP" sz="3200" dirty="0" smtClean="0"/>
          </a:p>
          <a:p>
            <a:pPr lvl="2">
              <a:buFont typeface="Arial" pitchFamily="34" charset="0"/>
              <a:buChar char="•"/>
            </a:pPr>
            <a:r>
              <a:rPr lang="ja-JP" altLang="en-US" sz="3200" dirty="0" smtClean="0"/>
              <a:t>クライアントから見たサービスの名前を付ける </a:t>
            </a:r>
            <a:r>
              <a:rPr lang="en-US" altLang="ja-JP" sz="3200" dirty="0" smtClean="0"/>
              <a:t>(</a:t>
            </a:r>
            <a:r>
              <a:rPr lang="ja-JP" altLang="en-US" sz="2800" dirty="0" smtClean="0"/>
              <a:t>クライアント視点</a:t>
            </a:r>
            <a:r>
              <a:rPr lang="en-US" altLang="ja-JP" sz="2800" dirty="0" smtClean="0"/>
              <a:t>)</a:t>
            </a:r>
            <a:r>
              <a:rPr lang="ja-JP" altLang="en-US" sz="2800" dirty="0" smtClean="0"/>
              <a:t>。</a:t>
            </a:r>
            <a:endParaRPr kumimoji="1" lang="ja-JP" altLang="en-US" sz="28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「責務」に名前を付ける</a:t>
            </a:r>
            <a:endParaRPr kumimoji="1" lang="ja-JP" altLang="en-US" dirty="0"/>
          </a:p>
        </p:txBody>
      </p:sp>
      <p:sp>
        <p:nvSpPr>
          <p:cNvPr id="3" name="コンテンツ プレースホルダ 2"/>
          <p:cNvSpPr>
            <a:spLocks noGrp="1"/>
          </p:cNvSpPr>
          <p:nvPr>
            <p:ph idx="1"/>
          </p:nvPr>
        </p:nvSpPr>
        <p:spPr>
          <a:xfrm>
            <a:off x="457200" y="1357298"/>
            <a:ext cx="8229600" cy="5143536"/>
          </a:xfrm>
        </p:spPr>
        <p:txBody>
          <a:bodyPr/>
          <a:lstStyle/>
          <a:p>
            <a:pPr>
              <a:buFont typeface="Arial" pitchFamily="34" charset="0"/>
              <a:buChar char="•"/>
            </a:pPr>
            <a:r>
              <a:rPr lang="ja-JP" altLang="en-US" sz="4000" dirty="0" smtClean="0"/>
              <a:t>的確な名前。</a:t>
            </a:r>
            <a:endParaRPr lang="en-US" altLang="ja-JP" sz="4000" dirty="0" smtClean="0"/>
          </a:p>
          <a:p>
            <a:pPr lvl="1">
              <a:buFont typeface="Arial" pitchFamily="34" charset="0"/>
              <a:buChar char="•"/>
            </a:pPr>
            <a:r>
              <a:rPr lang="ja-JP" altLang="en-US" sz="3400" dirty="0" smtClean="0"/>
              <a:t>サブルーチンの名前等。</a:t>
            </a:r>
            <a:endParaRPr lang="en-US" altLang="ja-JP" sz="3400" dirty="0" smtClean="0"/>
          </a:p>
          <a:p>
            <a:pPr>
              <a:buFont typeface="Arial" pitchFamily="34" charset="0"/>
              <a:buChar char="•"/>
            </a:pPr>
            <a:r>
              <a:rPr lang="ja-JP" altLang="en-US" sz="4000" dirty="0" smtClean="0"/>
              <a:t>その関心とその他との境界が生まれる。</a:t>
            </a:r>
            <a:endParaRPr lang="en-US" altLang="ja-JP" sz="4000" dirty="0" smtClean="0"/>
          </a:p>
          <a:p>
            <a:pPr>
              <a:buFont typeface="Arial" pitchFamily="34" charset="0"/>
              <a:buChar char="•"/>
            </a:pPr>
            <a:r>
              <a:rPr lang="ja-JP" altLang="en-US" sz="4000" dirty="0" smtClean="0"/>
              <a:t>抽象化</a:t>
            </a:r>
            <a:endParaRPr lang="en-US" altLang="ja-JP" sz="4000" dirty="0" smtClean="0"/>
          </a:p>
          <a:p>
            <a:pPr lvl="1">
              <a:buNone/>
            </a:pPr>
            <a:r>
              <a:rPr lang="ja-JP" altLang="en-US" sz="3400" dirty="0" smtClean="0"/>
              <a:t>→ 概念の誕生。</a:t>
            </a:r>
            <a:endParaRPr kumimoji="1" lang="ja-JP" altLang="en-US" sz="22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8229600" cy="5857916"/>
          </a:xfrm>
        </p:spPr>
        <p:txBody>
          <a:bodyPr/>
          <a:lstStyle/>
          <a:p>
            <a:r>
              <a:rPr kumimoji="1" lang="ja-JP" altLang="en-US" dirty="0" smtClean="0"/>
              <a:t>つまり</a:t>
            </a:r>
            <a:r>
              <a:rPr kumimoji="1"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57364"/>
            <a:ext cx="8229600" cy="4500594"/>
          </a:xfrm>
        </p:spPr>
        <p:txBody>
          <a:bodyPr/>
          <a:lstStyle/>
          <a:p>
            <a:pPr marL="914400" indent="-914400">
              <a:buFont typeface="+mj-lt"/>
              <a:buAutoNum type="arabicPeriod"/>
            </a:pPr>
            <a:r>
              <a:rPr lang="ja-JP" altLang="en-US" sz="4800" dirty="0" smtClean="0"/>
              <a:t>どこで分けると分かりやすい</a:t>
            </a:r>
            <a:r>
              <a:rPr lang="en-US" altLang="ja-JP" sz="4800" dirty="0" smtClean="0"/>
              <a:t>? </a:t>
            </a:r>
            <a:r>
              <a:rPr lang="ja-JP" altLang="en-US" sz="4800" dirty="0" smtClean="0"/>
              <a:t>かを考え、そこで分ける </a:t>
            </a:r>
            <a:r>
              <a:rPr lang="en-US" altLang="ja-JP" sz="4800" dirty="0" smtClean="0"/>
              <a:t>(</a:t>
            </a:r>
            <a:r>
              <a:rPr lang="ja-JP" altLang="en-US" sz="4800" dirty="0" smtClean="0"/>
              <a:t>ことにする</a:t>
            </a:r>
            <a:r>
              <a:rPr lang="en-US" altLang="ja-JP" sz="4800" dirty="0" smtClean="0"/>
              <a:t>)</a:t>
            </a:r>
            <a:r>
              <a:rPr lang="ja-JP" altLang="en-US" sz="4800" dirty="0" smtClean="0"/>
              <a:t>。</a:t>
            </a:r>
            <a:endParaRPr lang="en-US" altLang="ja-JP" sz="4800" dirty="0" smtClean="0"/>
          </a:p>
          <a:p>
            <a:pPr marL="914400" indent="-914400">
              <a:buFont typeface="+mj-lt"/>
              <a:buAutoNum type="arabicPeriod"/>
            </a:pPr>
            <a:r>
              <a:rPr lang="ja-JP" altLang="en-US" sz="4800" dirty="0" smtClean="0"/>
              <a:t>その塊をなんて呼ぶ</a:t>
            </a:r>
            <a:r>
              <a:rPr lang="en-US" altLang="ja-JP" sz="4800" dirty="0" smtClean="0"/>
              <a:t>? (</a:t>
            </a:r>
            <a:r>
              <a:rPr lang="ja-JP" altLang="en-US" sz="4800" dirty="0" smtClean="0"/>
              <a:t>かを決める</a:t>
            </a:r>
            <a:r>
              <a:rPr lang="en-US" altLang="ja-JP" sz="4800" dirty="0" smtClean="0"/>
              <a:t>)</a:t>
            </a:r>
            <a:endParaRPr kumimoji="1" lang="ja-JP" altLang="en-US" sz="4800" dirty="0"/>
          </a:p>
        </p:txBody>
      </p:sp>
      <p:sp>
        <p:nvSpPr>
          <p:cNvPr id="4" name="タイトル 1"/>
          <p:cNvSpPr>
            <a:spLocks noGrp="1"/>
          </p:cNvSpPr>
          <p:nvPr>
            <p:ph type="title"/>
          </p:nvPr>
        </p:nvSpPr>
        <p:spPr>
          <a:xfrm>
            <a:off x="457200" y="274638"/>
            <a:ext cx="8229600" cy="1143000"/>
          </a:xfrm>
        </p:spPr>
        <p:txBody>
          <a:bodyPr/>
          <a:lstStyle/>
          <a:p>
            <a:r>
              <a:rPr lang="ja-JP" altLang="en-US" dirty="0" smtClean="0"/>
              <a:t>分割と名前付け</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lstStyle/>
          <a:p>
            <a:r>
              <a:rPr kumimoji="1" lang="ja-JP" altLang="en-US" dirty="0" smtClean="0"/>
              <a:t>ここで、</a:t>
            </a:r>
            <a:r>
              <a:rPr kumimoji="1" lang="en-US" altLang="ja-JP" dirty="0" smtClean="0"/>
              <a:t/>
            </a:r>
            <a:br>
              <a:rPr kumimoji="1" lang="en-US" altLang="ja-JP" dirty="0" smtClean="0"/>
            </a:br>
            <a:r>
              <a:rPr lang="ja-JP" altLang="en-US" sz="7200" dirty="0" smtClean="0"/>
              <a:t>分け方の</a:t>
            </a:r>
            <a:r>
              <a:rPr kumimoji="1" lang="ja-JP" altLang="en-US" sz="7200" dirty="0" smtClean="0">
                <a:solidFill>
                  <a:schemeClr val="accent2">
                    <a:lumMod val="50000"/>
                  </a:schemeClr>
                </a:solidFill>
              </a:rPr>
              <a:t>ポイント</a:t>
            </a:r>
            <a:r>
              <a:rPr kumimoji="1" lang="ja-JP" altLang="en-US" dirty="0" smtClean="0"/>
              <a:t>。</a:t>
            </a:r>
            <a:endParaRPr kumimoji="1" lang="ja-JP" alt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2500306"/>
            <a:ext cx="8229600" cy="4214842"/>
          </a:xfrm>
        </p:spPr>
        <p:txBody>
          <a:bodyPr/>
          <a:lstStyle/>
          <a:p>
            <a:pPr>
              <a:buFont typeface="Arial" pitchFamily="34" charset="0"/>
              <a:buChar char="•"/>
            </a:pPr>
            <a:r>
              <a:rPr lang="ja-JP" altLang="en-US" dirty="0" smtClean="0"/>
              <a:t>ひとつの塊がひとつの責務を持つように分ける。</a:t>
            </a:r>
            <a:endParaRPr lang="en-US" altLang="ja-JP" dirty="0" smtClean="0"/>
          </a:p>
          <a:p>
            <a:pPr>
              <a:buFont typeface="Arial" pitchFamily="34" charset="0"/>
              <a:buChar char="•"/>
            </a:pPr>
            <a:r>
              <a:rPr kumimoji="1" lang="ja-JP" altLang="en-US" dirty="0" smtClean="0"/>
              <a:t>ひとつの責務は、</a:t>
            </a:r>
            <a:r>
              <a:rPr kumimoji="1" lang="ja-JP" altLang="en-US" sz="4000" dirty="0" smtClean="0"/>
              <a:t>なるべく</a:t>
            </a:r>
            <a:r>
              <a:rPr lang="ja-JP" altLang="en-US" dirty="0" smtClean="0"/>
              <a:t>ひとつの塊に入りきるように。</a:t>
            </a:r>
            <a:endParaRPr kumimoji="1" lang="ja-JP" altLang="en-US" dirty="0"/>
          </a:p>
        </p:txBody>
      </p:sp>
      <p:sp>
        <p:nvSpPr>
          <p:cNvPr id="6" name="タイトル 1"/>
          <p:cNvSpPr>
            <a:spLocks noGrp="1"/>
          </p:cNvSpPr>
          <p:nvPr>
            <p:ph type="title"/>
          </p:nvPr>
        </p:nvSpPr>
        <p:spPr>
          <a:xfrm>
            <a:off x="285720" y="274638"/>
            <a:ext cx="8501122" cy="2439982"/>
          </a:xfrm>
        </p:spPr>
        <p:txBody>
          <a:bodyPr/>
          <a:lstStyle/>
          <a:p>
            <a:r>
              <a:rPr lang="ja-JP" altLang="en-US" sz="6000" dirty="0" smtClean="0"/>
              <a:t>「</a:t>
            </a:r>
            <a:r>
              <a:rPr lang="ja-JP" altLang="en-US" sz="6600" dirty="0" smtClean="0">
                <a:solidFill>
                  <a:schemeClr val="accent2">
                    <a:lumMod val="50000"/>
                  </a:schemeClr>
                </a:solidFill>
              </a:rPr>
              <a:t>単一責務の原則</a:t>
            </a:r>
            <a:r>
              <a:rPr lang="ja-JP" altLang="en-US" sz="6000" dirty="0" smtClean="0"/>
              <a:t>」</a:t>
            </a:r>
            <a:r>
              <a:rPr lang="en-US" altLang="ja-JP" dirty="0" smtClean="0"/>
              <a:t/>
            </a:r>
            <a:br>
              <a:rPr lang="en-US" altLang="ja-JP" dirty="0" smtClean="0"/>
            </a:br>
            <a:r>
              <a:rPr lang="ja-JP" altLang="en-US" sz="4000" dirty="0" smtClean="0"/>
              <a:t> </a:t>
            </a:r>
            <a:r>
              <a:rPr lang="en-US" altLang="ja-JP" sz="4000" dirty="0" smtClean="0"/>
              <a:t>(Single Responsibility Principle)</a:t>
            </a:r>
            <a:endParaRPr kumimoji="1" lang="ja-JP"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つまり</a:t>
            </a:r>
            <a:endParaRPr kumimoji="1" lang="ja-JP" altLang="en-US" dirty="0"/>
          </a:p>
        </p:txBody>
      </p:sp>
      <p:sp>
        <p:nvSpPr>
          <p:cNvPr id="3" name="コンテンツ プレースホルダ 2"/>
          <p:cNvSpPr>
            <a:spLocks noGrp="1"/>
          </p:cNvSpPr>
          <p:nvPr>
            <p:ph idx="1"/>
          </p:nvPr>
        </p:nvSpPr>
        <p:spPr>
          <a:xfrm>
            <a:off x="457200" y="2500306"/>
            <a:ext cx="8229600" cy="3625857"/>
          </a:xfrm>
        </p:spPr>
        <p:txBody>
          <a:bodyPr/>
          <a:lstStyle/>
          <a:p>
            <a:pPr algn="ctr"/>
            <a:r>
              <a:rPr lang="ja-JP" altLang="en-US" sz="8800" dirty="0" smtClean="0">
                <a:solidFill>
                  <a:schemeClr val="accent2">
                    <a:lumMod val="50000"/>
                  </a:schemeClr>
                </a:solidFill>
              </a:rPr>
              <a:t>高凝集</a:t>
            </a:r>
            <a:r>
              <a:rPr lang="en-US" altLang="ja-JP" sz="7200" dirty="0" smtClean="0"/>
              <a:t/>
            </a:r>
            <a:br>
              <a:rPr lang="en-US" altLang="ja-JP" sz="7200" dirty="0" smtClean="0"/>
            </a:br>
            <a:r>
              <a:rPr lang="en-US" altLang="ja-JP" sz="7200" dirty="0" smtClean="0"/>
              <a:t>(</a:t>
            </a:r>
            <a:r>
              <a:rPr lang="en-US" sz="7200" dirty="0" smtClean="0"/>
              <a:t>high cohesion)</a:t>
            </a:r>
            <a:endParaRPr kumimoji="1" lang="ja-JP" altLang="en-US" sz="7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title"/>
          </p:nvPr>
        </p:nvSpPr>
        <p:spPr/>
        <p:txBody>
          <a:bodyPr/>
          <a:lstStyle/>
          <a:p>
            <a:pPr algn="r" eaLnBrk="1" hangingPunct="1">
              <a:buFontTx/>
              <a:buNone/>
            </a:pPr>
            <a:r>
              <a:rPr lang="ja-JP" altLang="en-US" sz="3200" dirty="0" smtClean="0"/>
              <a:t>次回予告</a:t>
            </a:r>
            <a:endParaRPr lang="en-US" altLang="ja-JP" sz="3200" dirty="0" smtClean="0"/>
          </a:p>
        </p:txBody>
      </p:sp>
      <p:sp>
        <p:nvSpPr>
          <p:cNvPr id="3" name="コンテンツ プレースホルダ 2"/>
          <p:cNvSpPr>
            <a:spLocks noGrp="1"/>
          </p:cNvSpPr>
          <p:nvPr>
            <p:ph idx="1"/>
          </p:nvPr>
        </p:nvSpPr>
        <p:spPr>
          <a:xfrm>
            <a:off x="214282" y="2571750"/>
            <a:ext cx="8615393" cy="2643188"/>
          </a:xfrm>
        </p:spPr>
        <p:txBody>
          <a:bodyPr rtlCol="0">
            <a:normAutofit/>
          </a:bodyPr>
          <a:lstStyle/>
          <a:p>
            <a:pPr lvl="1" algn="ctr" eaLnBrk="1" fontAlgn="auto" hangingPunct="1">
              <a:spcAft>
                <a:spcPts val="0"/>
              </a:spcAft>
              <a:buFont typeface="Arial" pitchFamily="34" charset="0"/>
              <a:buNone/>
              <a:defRPr/>
            </a:pPr>
            <a:r>
              <a:rPr lang="en-US" altLang="ja-JP" dirty="0" smtClean="0"/>
              <a:t>IT</a:t>
            </a:r>
            <a:r>
              <a:rPr lang="ja-JP" altLang="en-US" dirty="0" smtClean="0"/>
              <a:t>業界に暗躍する</a:t>
            </a:r>
            <a:r>
              <a:rPr lang="ja-JP" altLang="en-US" sz="5400" dirty="0" smtClean="0">
                <a:solidFill>
                  <a:schemeClr val="accent2">
                    <a:lumMod val="75000"/>
                  </a:schemeClr>
                </a:solidFill>
              </a:rPr>
              <a:t>注入者達</a:t>
            </a:r>
            <a:endParaRPr lang="en-US" altLang="ja-JP" dirty="0" smtClean="0">
              <a:solidFill>
                <a:schemeClr val="accent2">
                  <a:lumMod val="75000"/>
                </a:schemeClr>
              </a:solidFill>
            </a:endParaRPr>
          </a:p>
          <a:p>
            <a:pPr lvl="1" algn="ctr" eaLnBrk="1" fontAlgn="auto" hangingPunct="1">
              <a:spcAft>
                <a:spcPts val="0"/>
              </a:spcAft>
              <a:buFont typeface="Arial" pitchFamily="34" charset="0"/>
              <a:buNone/>
              <a:defRPr/>
            </a:pPr>
            <a:r>
              <a:rPr lang="en-US" altLang="ja-JP" sz="4000" dirty="0" smtClean="0"/>
              <a:t>―</a:t>
            </a:r>
            <a:r>
              <a:rPr lang="ja-JP" altLang="en-US" dirty="0" smtClean="0">
                <a:solidFill>
                  <a:schemeClr val="accent2">
                    <a:lumMod val="75000"/>
                  </a:schemeClr>
                </a:solidFill>
              </a:rPr>
              <a:t>黒幕</a:t>
            </a:r>
            <a:r>
              <a:rPr lang="ja-JP" altLang="en-US" sz="4000" dirty="0" smtClean="0"/>
              <a:t>は果たして誰なのか</a:t>
            </a:r>
            <a:r>
              <a:rPr lang="en-US" altLang="ja-JP" sz="4000" dirty="0" smtClean="0"/>
              <a:t>? ―</a:t>
            </a:r>
          </a:p>
          <a:p>
            <a:pPr eaLnBrk="1" fontAlgn="auto" hangingPunct="1">
              <a:spcAft>
                <a:spcPts val="0"/>
              </a:spcAft>
              <a:buFont typeface="Arial" pitchFamily="34" charset="0"/>
              <a:buNone/>
              <a:defRPr/>
            </a:pPr>
            <a:endParaRPr lang="en-US" altLang="ja-JP" dirty="0" smtClean="0"/>
          </a:p>
        </p:txBody>
      </p:sp>
      <p:sp>
        <p:nvSpPr>
          <p:cNvPr id="4" name="テキスト ボックス 3"/>
          <p:cNvSpPr txBox="1"/>
          <p:nvPr/>
        </p:nvSpPr>
        <p:spPr>
          <a:xfrm>
            <a:off x="5643563" y="2071688"/>
            <a:ext cx="2297112" cy="523875"/>
          </a:xfrm>
          <a:prstGeom prst="rect">
            <a:avLst/>
          </a:prstGeom>
          <a:noFill/>
        </p:spPr>
        <p:txBody>
          <a:bodyPr wrap="none">
            <a:spAutoFit/>
          </a:bodyPr>
          <a:lstStyle/>
          <a:p>
            <a:pPr fontAlgn="auto">
              <a:spcBef>
                <a:spcPts val="0"/>
              </a:spcBef>
              <a:spcAft>
                <a:spcPts val="0"/>
              </a:spcAft>
              <a:defRPr/>
            </a:pPr>
            <a:r>
              <a:rPr lang="ja-JP" altLang="en-US" sz="2800" b="1" dirty="0">
                <a:solidFill>
                  <a:schemeClr val="accent2">
                    <a:lumMod val="75000"/>
                  </a:schemeClr>
                </a:solidFill>
                <a:latin typeface="+mn-lt"/>
                <a:ea typeface="+mn-ea"/>
              </a:rPr>
              <a:t>インジェクター</a:t>
            </a:r>
          </a:p>
        </p:txBody>
      </p:sp>
      <p:pic>
        <p:nvPicPr>
          <p:cNvPr id="78850" name="Picture 2"/>
          <p:cNvPicPr>
            <a:picLocks noChangeAspect="1" noChangeArrowheads="1"/>
          </p:cNvPicPr>
          <p:nvPr/>
        </p:nvPicPr>
        <p:blipFill>
          <a:blip r:embed="rId3"/>
          <a:srcRect/>
          <a:stretch>
            <a:fillRect/>
          </a:stretch>
        </p:blipFill>
        <p:spPr bwMode="auto">
          <a:xfrm>
            <a:off x="3428992" y="4857760"/>
            <a:ext cx="2358148"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226196"/>
          </a:xfrm>
        </p:spPr>
        <p:txBody>
          <a:bodyPr/>
          <a:lstStyle/>
          <a:p>
            <a:pPr lvl="1" indent="-914400"/>
            <a:r>
              <a:rPr lang="ja-JP" altLang="en-US" sz="4400" dirty="0" smtClean="0"/>
              <a:t>「</a:t>
            </a:r>
            <a:r>
              <a:rPr lang="ja-JP" altLang="en-US" dirty="0" smtClean="0">
                <a:solidFill>
                  <a:schemeClr val="accent2">
                    <a:lumMod val="50000"/>
                  </a:schemeClr>
                </a:solidFill>
              </a:rPr>
              <a:t>フローチャート</a:t>
            </a:r>
            <a:r>
              <a:rPr lang="ja-JP" altLang="en-US" sz="4400" dirty="0" smtClean="0"/>
              <a:t>を描くように」</a:t>
            </a:r>
            <a:endParaRPr kumimoji="1" lang="ja-JP"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428604"/>
            <a:ext cx="8229600" cy="5715040"/>
          </a:xfrm>
        </p:spPr>
        <p:txBody>
          <a:bodyPr/>
          <a:lstStyle/>
          <a:p>
            <a:r>
              <a:rPr kumimoji="1" lang="ja-JP" altLang="en-US" dirty="0" smtClean="0"/>
              <a:t>せめて心の中に</a:t>
            </a:r>
            <a:r>
              <a:rPr kumimoji="1" lang="en-US" altLang="ja-JP" dirty="0" smtClean="0"/>
              <a:t/>
            </a:r>
            <a:br>
              <a:rPr kumimoji="1" lang="en-US" altLang="ja-JP" dirty="0" smtClean="0"/>
            </a:br>
            <a:r>
              <a:rPr kumimoji="1" lang="ja-JP" altLang="en-US" sz="6600" dirty="0" smtClean="0">
                <a:solidFill>
                  <a:schemeClr val="accent2">
                    <a:lumMod val="50000"/>
                  </a:schemeClr>
                </a:solidFill>
              </a:rPr>
              <a:t>フローチャート</a:t>
            </a:r>
            <a:r>
              <a:rPr kumimoji="1" lang="ja-JP" altLang="en-US" sz="4800" dirty="0" smtClean="0"/>
              <a:t>。</a:t>
            </a:r>
            <a:endParaRPr kumimoji="1" lang="ja-JP" altLang="en-US" sz="66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3320"/>
          </a:xfrm>
        </p:spPr>
        <p:txBody>
          <a:bodyPr/>
          <a:lstStyle/>
          <a:p>
            <a:r>
              <a:rPr kumimoji="1" lang="ja-JP" altLang="en-US" sz="16600" dirty="0" smtClean="0"/>
              <a:t>デモ</a:t>
            </a:r>
            <a:r>
              <a:rPr kumimoji="1" lang="ja-JP" altLang="en-US" sz="8800" dirty="0" smtClean="0"/>
              <a:t>。</a:t>
            </a:r>
            <a:endParaRPr kumimoji="1" lang="ja-JP" altLang="en-US" sz="166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手続き指向の欠点</a:t>
            </a:r>
            <a:endParaRPr kumimoji="1" lang="ja-JP" altLang="en-US" dirty="0"/>
          </a:p>
        </p:txBody>
      </p:sp>
      <p:sp>
        <p:nvSpPr>
          <p:cNvPr id="3" name="コンテンツ プレースホルダ 2"/>
          <p:cNvSpPr>
            <a:spLocks noGrp="1"/>
          </p:cNvSpPr>
          <p:nvPr>
            <p:ph idx="1"/>
          </p:nvPr>
        </p:nvSpPr>
        <p:spPr>
          <a:xfrm>
            <a:off x="214282" y="1600200"/>
            <a:ext cx="8715436" cy="4525963"/>
          </a:xfrm>
        </p:spPr>
        <p:txBody>
          <a:bodyPr/>
          <a:lstStyle/>
          <a:p>
            <a:pPr>
              <a:buFont typeface="Arial" pitchFamily="34" charset="0"/>
              <a:buChar char="•"/>
            </a:pPr>
            <a:r>
              <a:rPr lang="ja-JP" altLang="en-US" dirty="0" smtClean="0"/>
              <a:t>関心事の分散が多発。</a:t>
            </a:r>
            <a:endParaRPr lang="en-US" altLang="ja-JP" dirty="0" smtClean="0"/>
          </a:p>
          <a:p>
            <a:pPr lvl="1"/>
            <a:r>
              <a:rPr lang="ja-JP" altLang="en-US" sz="3600" dirty="0" smtClean="0"/>
              <a:t>データに関して。</a:t>
            </a:r>
            <a:endParaRPr lang="en-US" altLang="ja-JP" sz="3600" dirty="0" smtClean="0"/>
          </a:p>
          <a:p>
            <a:pPr lvl="1"/>
            <a:r>
              <a:rPr lang="ja-JP" altLang="en-US" sz="3600" dirty="0" smtClean="0"/>
              <a:t>ユーザーインタフェイスに関して。</a:t>
            </a:r>
            <a:endParaRPr lang="en-US" altLang="ja-JP" sz="3600" dirty="0" smtClean="0"/>
          </a:p>
          <a:p>
            <a:pPr lvl="1"/>
            <a:r>
              <a:rPr lang="ja-JP" altLang="en-US" sz="3600" dirty="0" smtClean="0"/>
              <a:t>イベント駆動型だと特に。 </a:t>
            </a:r>
            <a:endParaRPr lang="en-US" altLang="ja-JP" sz="3600" dirty="0" smtClean="0"/>
          </a:p>
          <a:p>
            <a:pPr lvl="1"/>
            <a:r>
              <a:rPr lang="ja-JP" altLang="en-US" sz="3600" dirty="0" smtClean="0"/>
              <a:t>オブジェクト指向の方は工夫すればずっとマシ。</a:t>
            </a:r>
            <a:endParaRPr kumimoji="1" lang="ja-JP"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226196"/>
          </a:xfrm>
        </p:spPr>
        <p:txBody>
          <a:bodyPr/>
          <a:lstStyle/>
          <a:p>
            <a:r>
              <a:rPr kumimoji="1" lang="ja-JP" altLang="en-US" sz="6600" dirty="0" smtClean="0">
                <a:solidFill>
                  <a:schemeClr val="accent2">
                    <a:lumMod val="50000"/>
                  </a:schemeClr>
                </a:solidFill>
              </a:rPr>
              <a:t>オブジェクト指向</a:t>
            </a:r>
            <a:r>
              <a:rPr kumimoji="1" lang="en-US" altLang="ja-JP" sz="6600" dirty="0" smtClean="0">
                <a:solidFill>
                  <a:schemeClr val="accent2">
                    <a:lumMod val="50000"/>
                  </a:schemeClr>
                </a:solidFill>
              </a:rPr>
              <a:t/>
            </a:r>
            <a:br>
              <a:rPr kumimoji="1" lang="en-US" altLang="ja-JP" sz="6600" dirty="0" smtClean="0">
                <a:solidFill>
                  <a:schemeClr val="accent2">
                    <a:lumMod val="50000"/>
                  </a:schemeClr>
                </a:solidFill>
              </a:rPr>
            </a:br>
            <a:r>
              <a:rPr kumimoji="1" lang="ja-JP" altLang="en-US" dirty="0" smtClean="0"/>
              <a:t>の場合。</a:t>
            </a:r>
            <a:endParaRPr kumimoji="1" lang="ja-JP"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lstStyle/>
          <a:p>
            <a:r>
              <a:rPr lang="ja-JP" altLang="en-US" sz="6000" dirty="0" smtClean="0">
                <a:solidFill>
                  <a:schemeClr val="accent2">
                    <a:lumMod val="50000"/>
                  </a:schemeClr>
                </a:solidFill>
              </a:rPr>
              <a:t>手続き型</a:t>
            </a:r>
            <a:r>
              <a:rPr lang="ja-JP" altLang="en-US" dirty="0" smtClean="0"/>
              <a:t>の場合と</a:t>
            </a:r>
            <a:r>
              <a:rPr lang="en-US" altLang="ja-JP" dirty="0" smtClean="0"/>
              <a:t/>
            </a:r>
            <a:br>
              <a:rPr lang="en-US" altLang="ja-JP" dirty="0" smtClean="0"/>
            </a:br>
            <a:r>
              <a:rPr lang="ja-JP" altLang="en-US" dirty="0" smtClean="0"/>
              <a:t>基本は同じ。</a:t>
            </a:r>
            <a:endParaRPr kumimoji="1" lang="ja-JP" alt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lang="ja-JP" altLang="en-US" sz="6000" dirty="0" smtClean="0">
                <a:solidFill>
                  <a:schemeClr val="accent2">
                    <a:lumMod val="50000"/>
                  </a:schemeClr>
                </a:solidFill>
              </a:rPr>
              <a:t>責務</a:t>
            </a:r>
            <a:r>
              <a:rPr lang="ja-JP" altLang="en-US" dirty="0" smtClean="0"/>
              <a:t>」で分割</a:t>
            </a:r>
            <a:endParaRPr kumimoji="1" lang="ja-JP" altLang="en-US" dirty="0"/>
          </a:p>
        </p:txBody>
      </p:sp>
      <p:sp>
        <p:nvSpPr>
          <p:cNvPr id="3" name="コンテンツ プレースホルダ 2"/>
          <p:cNvSpPr>
            <a:spLocks noGrp="1"/>
          </p:cNvSpPr>
          <p:nvPr>
            <p:ph idx="1"/>
          </p:nvPr>
        </p:nvSpPr>
        <p:spPr/>
        <p:txBody>
          <a:bodyPr/>
          <a:lstStyle/>
          <a:p>
            <a:pPr>
              <a:buFont typeface="Arial" pitchFamily="34" charset="0"/>
              <a:buChar char="•"/>
            </a:pPr>
            <a:r>
              <a:rPr lang="ja-JP" altLang="en-US" dirty="0" smtClean="0"/>
              <a:t>どの部分 </a:t>
            </a:r>
            <a:r>
              <a:rPr lang="en-US" altLang="ja-JP" dirty="0" smtClean="0"/>
              <a:t>(</a:t>
            </a:r>
            <a:r>
              <a:rPr lang="ja-JP" altLang="en-US" dirty="0" smtClean="0"/>
              <a:t>オブジェクト</a:t>
            </a:r>
            <a:r>
              <a:rPr lang="en-US" altLang="ja-JP" dirty="0" smtClean="0"/>
              <a:t>) </a:t>
            </a:r>
            <a:r>
              <a:rPr lang="ja-JP" altLang="en-US" dirty="0" smtClean="0"/>
              <a:t>の仕事 </a:t>
            </a:r>
            <a:r>
              <a:rPr lang="en-US" altLang="ja-JP" dirty="0" smtClean="0"/>
              <a:t>(</a:t>
            </a:r>
            <a:r>
              <a:rPr lang="ja-JP" altLang="en-US" dirty="0" smtClean="0"/>
              <a:t>ということにする</a:t>
            </a:r>
            <a:r>
              <a:rPr lang="en-US" altLang="ja-JP" dirty="0" smtClean="0"/>
              <a:t>?)</a:t>
            </a:r>
          </a:p>
          <a:p>
            <a:pPr>
              <a:buFont typeface="Arial" pitchFamily="34" charset="0"/>
              <a:buChar char="•"/>
            </a:pPr>
            <a:r>
              <a:rPr lang="ja-JP" altLang="en-US" dirty="0" smtClean="0"/>
              <a:t>設計視点で。</a:t>
            </a:r>
            <a:endParaRPr kumimoji="1" lang="ja-JP" alt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296974"/>
          </a:xfrm>
        </p:spPr>
        <p:txBody>
          <a:bodyPr/>
          <a:lstStyle/>
          <a:p>
            <a:r>
              <a:rPr lang="ja-JP" altLang="en-US" sz="7200" dirty="0" smtClean="0">
                <a:solidFill>
                  <a:schemeClr val="accent2">
                    <a:lumMod val="50000"/>
                  </a:schemeClr>
                </a:solidFill>
              </a:rPr>
              <a:t>名前</a:t>
            </a:r>
            <a:r>
              <a:rPr lang="ja-JP" altLang="en-US" sz="6600" dirty="0" smtClean="0"/>
              <a:t>を付ける。</a:t>
            </a:r>
            <a:endParaRPr kumimoji="1" lang="ja-JP" altLang="en-US" sz="6600" dirty="0"/>
          </a:p>
        </p:txBody>
      </p:sp>
      <p:sp>
        <p:nvSpPr>
          <p:cNvPr id="3" name="コンテンツ プレースホルダ 2"/>
          <p:cNvSpPr>
            <a:spLocks noGrp="1"/>
          </p:cNvSpPr>
          <p:nvPr>
            <p:ph idx="1"/>
          </p:nvPr>
        </p:nvSpPr>
        <p:spPr>
          <a:xfrm>
            <a:off x="457200" y="2857496"/>
            <a:ext cx="8229600" cy="3268667"/>
          </a:xfrm>
        </p:spPr>
        <p:txBody>
          <a:bodyPr/>
          <a:lstStyle/>
          <a:p>
            <a:pPr algn="ctr"/>
            <a:r>
              <a:rPr lang="ja-JP" altLang="en-US" sz="8800" dirty="0" smtClean="0">
                <a:solidFill>
                  <a:schemeClr val="accent2">
                    <a:lumMod val="50000"/>
                  </a:schemeClr>
                </a:solidFill>
              </a:rPr>
              <a:t>責務</a:t>
            </a:r>
            <a:r>
              <a:rPr lang="ja-JP" altLang="en-US" sz="8000" dirty="0" smtClean="0"/>
              <a:t>を的確な</a:t>
            </a:r>
            <a:endParaRPr lang="en-US" altLang="ja-JP" sz="8000" dirty="0" smtClean="0"/>
          </a:p>
          <a:p>
            <a:pPr algn="ctr"/>
            <a:r>
              <a:rPr lang="ja-JP" altLang="en-US" sz="8000" dirty="0" smtClean="0">
                <a:solidFill>
                  <a:schemeClr val="accent2">
                    <a:lumMod val="50000"/>
                  </a:schemeClr>
                </a:solidFill>
              </a:rPr>
              <a:t>名前</a:t>
            </a:r>
            <a:r>
              <a:rPr lang="ja-JP" altLang="en-US" sz="7200" dirty="0" smtClean="0"/>
              <a:t>で切り出す。</a:t>
            </a:r>
            <a:endParaRPr kumimoji="1" lang="ja-JP" altLang="en-US" sz="80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3320"/>
          </a:xfrm>
        </p:spPr>
        <p:txBody>
          <a:bodyPr/>
          <a:lstStyle/>
          <a:p>
            <a:r>
              <a:rPr lang="ja-JP" altLang="en-US" sz="6600" dirty="0" smtClean="0"/>
              <a:t>違うところ。</a:t>
            </a:r>
            <a:endParaRPr kumimoji="1" lang="ja-JP" altLang="en-US" sz="66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手続き型と違うところ</a:t>
            </a:r>
            <a:endParaRPr kumimoji="1" lang="ja-JP" altLang="en-US" dirty="0"/>
          </a:p>
        </p:txBody>
      </p:sp>
      <p:sp>
        <p:nvSpPr>
          <p:cNvPr id="3" name="コンテンツ プレースホルダ 2"/>
          <p:cNvSpPr>
            <a:spLocks noGrp="1"/>
          </p:cNvSpPr>
          <p:nvPr>
            <p:ph idx="1"/>
          </p:nvPr>
        </p:nvSpPr>
        <p:spPr>
          <a:xfrm>
            <a:off x="500034" y="1928802"/>
            <a:ext cx="8286808" cy="4643470"/>
          </a:xfrm>
        </p:spPr>
        <p:txBody>
          <a:bodyPr/>
          <a:lstStyle/>
          <a:p>
            <a:pPr>
              <a:buFont typeface="Arial" pitchFamily="34" charset="0"/>
              <a:buChar char="•"/>
            </a:pPr>
            <a:r>
              <a:rPr lang="ja-JP" altLang="en-US" sz="4000" dirty="0" smtClean="0">
                <a:solidFill>
                  <a:schemeClr val="accent2">
                    <a:lumMod val="50000"/>
                  </a:schemeClr>
                </a:solidFill>
              </a:rPr>
              <a:t>責務</a:t>
            </a:r>
            <a:r>
              <a:rPr lang="ja-JP" altLang="en-US" sz="3600" dirty="0" smtClean="0"/>
              <a:t>は</a:t>
            </a:r>
            <a:r>
              <a:rPr lang="ja-JP" altLang="en-US" sz="4000" dirty="0" smtClean="0"/>
              <a:t>オブジェクト</a:t>
            </a:r>
            <a:r>
              <a:rPr lang="ja-JP" altLang="en-US" sz="3600" dirty="0" smtClean="0"/>
              <a:t>に割り当てる。</a:t>
            </a:r>
            <a:endParaRPr lang="en-US" altLang="ja-JP" sz="3600" dirty="0" smtClean="0"/>
          </a:p>
          <a:p>
            <a:pPr>
              <a:buFont typeface="Arial" pitchFamily="34" charset="0"/>
              <a:buChar char="•"/>
            </a:pPr>
            <a:r>
              <a:rPr lang="ja-JP" altLang="en-US" sz="3600" dirty="0" smtClean="0"/>
              <a:t>或る</a:t>
            </a:r>
            <a:r>
              <a:rPr lang="ja-JP" altLang="en-US" sz="4000" dirty="0" smtClean="0">
                <a:solidFill>
                  <a:schemeClr val="accent2">
                    <a:lumMod val="50000"/>
                  </a:schemeClr>
                </a:solidFill>
              </a:rPr>
              <a:t>関心</a:t>
            </a:r>
            <a:r>
              <a:rPr lang="ja-JP" altLang="en-US" sz="3600" dirty="0" smtClean="0"/>
              <a:t>をまとめて記述しやすい。</a:t>
            </a:r>
            <a:endParaRPr lang="en-US" altLang="ja-JP" sz="3600" dirty="0" smtClean="0"/>
          </a:p>
          <a:p>
            <a:pPr>
              <a:buFont typeface="Arial" pitchFamily="34" charset="0"/>
              <a:buChar char="•"/>
            </a:pPr>
            <a:r>
              <a:rPr lang="ja-JP" altLang="en-US" sz="3600" dirty="0" smtClean="0"/>
              <a:t>だが、オブジェクトを横断する</a:t>
            </a:r>
            <a:r>
              <a:rPr lang="ja-JP" altLang="en-US" sz="3600" dirty="0" smtClean="0">
                <a:solidFill>
                  <a:schemeClr val="accent2">
                    <a:lumMod val="50000"/>
                  </a:schemeClr>
                </a:solidFill>
              </a:rPr>
              <a:t>関心事</a:t>
            </a:r>
            <a:r>
              <a:rPr lang="ja-JP" altLang="en-US" sz="3600" dirty="0" smtClean="0"/>
              <a:t>もある。</a:t>
            </a:r>
            <a:endParaRPr lang="en-US" altLang="ja-JP" sz="3600" dirty="0" smtClean="0"/>
          </a:p>
          <a:p>
            <a:pPr lvl="1">
              <a:buFont typeface="Arial" pitchFamily="34" charset="0"/>
              <a:buChar char="•"/>
            </a:pPr>
            <a:r>
              <a:rPr lang="ja-JP" altLang="en-US" sz="3200" dirty="0" smtClean="0"/>
              <a:t>別の方法やパラダイムで</a:t>
            </a:r>
            <a:r>
              <a:rPr lang="ja-JP" altLang="en-US" sz="3600" dirty="0" smtClean="0">
                <a:solidFill>
                  <a:schemeClr val="accent2">
                    <a:lumMod val="50000"/>
                  </a:schemeClr>
                </a:solidFill>
              </a:rPr>
              <a:t>何とか</a:t>
            </a:r>
            <a:r>
              <a:rPr lang="ja-JP" altLang="en-US" sz="3200" dirty="0" smtClean="0">
                <a:solidFill>
                  <a:schemeClr val="accent2">
                    <a:lumMod val="50000"/>
                  </a:schemeClr>
                </a:solidFill>
              </a:rPr>
              <a:t> </a:t>
            </a:r>
            <a:r>
              <a:rPr lang="en-US" altLang="ja-JP" sz="3200" dirty="0" smtClean="0">
                <a:solidFill>
                  <a:schemeClr val="accent2">
                    <a:lumMod val="50000"/>
                  </a:schemeClr>
                </a:solidFill>
              </a:rPr>
              <a:t>(</a:t>
            </a:r>
            <a:r>
              <a:rPr lang="ja-JP" altLang="en-US" sz="3200" dirty="0" smtClean="0">
                <a:solidFill>
                  <a:schemeClr val="accent2">
                    <a:lumMod val="50000"/>
                  </a:schemeClr>
                </a:solidFill>
              </a:rPr>
              <a:t>謎</a:t>
            </a:r>
            <a:r>
              <a:rPr lang="en-US" altLang="ja-JP" sz="3200" dirty="0" smtClean="0">
                <a:solidFill>
                  <a:schemeClr val="accent2">
                    <a:lumMod val="50000"/>
                  </a:schemeClr>
                </a:solidFill>
              </a:rPr>
              <a:t>)</a:t>
            </a:r>
            <a:r>
              <a:rPr lang="ja-JP" altLang="en-US" sz="3200" dirty="0" smtClean="0"/>
              <a:t>する。</a:t>
            </a:r>
            <a:endParaRPr lang="en-US" altLang="ja-JP" sz="3200" dirty="0" smtClean="0"/>
          </a:p>
          <a:p>
            <a:pPr lvl="1">
              <a:buNone/>
            </a:pPr>
            <a:r>
              <a:rPr kumimoji="1" lang="en-US" altLang="ja-JP" sz="2800" dirty="0" smtClean="0"/>
              <a:t>		</a:t>
            </a:r>
            <a:r>
              <a:rPr kumimoji="1" lang="ja-JP" altLang="en-US" sz="2800" dirty="0" smtClean="0"/>
              <a:t>→ </a:t>
            </a:r>
            <a:r>
              <a:rPr kumimoji="1" lang="en-US" altLang="ja-JP" sz="2800" dirty="0" smtClean="0"/>
              <a:t>Generic</a:t>
            </a:r>
            <a:r>
              <a:rPr lang="ja-JP" altLang="en-US" sz="2800" dirty="0" smtClean="0"/>
              <a:t>、アスペクト、関数型パラダイム</a:t>
            </a:r>
            <a:endParaRPr kumimoji="1" lang="ja-JP"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pPr algn="r" eaLnBrk="1" hangingPunct="1">
              <a:buFontTx/>
              <a:buNone/>
            </a:pPr>
            <a:r>
              <a:rPr lang="ja-JP" altLang="en-US" sz="3600" dirty="0" smtClean="0"/>
              <a:t>次回予告</a:t>
            </a:r>
          </a:p>
        </p:txBody>
      </p:sp>
      <p:sp>
        <p:nvSpPr>
          <p:cNvPr id="3" name="コンテンツ プレースホルダ 2"/>
          <p:cNvSpPr>
            <a:spLocks noGrp="1"/>
          </p:cNvSpPr>
          <p:nvPr>
            <p:ph idx="1"/>
          </p:nvPr>
        </p:nvSpPr>
        <p:spPr>
          <a:xfrm>
            <a:off x="457200" y="1357313"/>
            <a:ext cx="8229600" cy="4768850"/>
          </a:xfrm>
        </p:spPr>
        <p:txBody>
          <a:bodyPr rtlCol="0">
            <a:normAutofit/>
          </a:bodyPr>
          <a:lstStyle/>
          <a:p>
            <a:pPr eaLnBrk="1" fontAlgn="auto" hangingPunct="1">
              <a:spcAft>
                <a:spcPts val="0"/>
              </a:spcAft>
              <a:defRPr/>
            </a:pPr>
            <a:r>
              <a:rPr lang="ja-JP" altLang="en-US" sz="4300" dirty="0" smtClean="0"/>
              <a:t>そして、</a:t>
            </a:r>
            <a:r>
              <a:rPr lang="en-US" altLang="ja-JP" sz="6300" dirty="0" smtClean="0">
                <a:solidFill>
                  <a:schemeClr val="accent2">
                    <a:lumMod val="75000"/>
                  </a:schemeClr>
                </a:solidFill>
              </a:rPr>
              <a:t>EI</a:t>
            </a:r>
            <a:r>
              <a:rPr lang="ja-JP" altLang="en-US" sz="6300" dirty="0" smtClean="0"/>
              <a:t> </a:t>
            </a:r>
            <a:r>
              <a:rPr lang="ja-JP" altLang="en-US" sz="4400" dirty="0" smtClean="0"/>
              <a:t>から業界を守る</a:t>
            </a:r>
            <a:endParaRPr lang="en-US" altLang="ja-JP" sz="4400" dirty="0" smtClean="0"/>
          </a:p>
          <a:p>
            <a:pPr eaLnBrk="1" fontAlgn="auto" hangingPunct="1">
              <a:spcAft>
                <a:spcPts val="0"/>
              </a:spcAft>
              <a:buFont typeface="Arial" pitchFamily="34" charset="0"/>
              <a:buNone/>
              <a:defRPr/>
            </a:pPr>
            <a:r>
              <a:rPr lang="en-US" altLang="ja-JP" sz="11500" dirty="0" smtClean="0">
                <a:solidFill>
                  <a:schemeClr val="accent2">
                    <a:lumMod val="75000"/>
                  </a:schemeClr>
                </a:solidFill>
              </a:rPr>
              <a:t>POP</a:t>
            </a:r>
          </a:p>
          <a:p>
            <a:pPr eaLnBrk="1" fontAlgn="auto" hangingPunct="1">
              <a:spcAft>
                <a:spcPts val="0"/>
              </a:spcAft>
              <a:buFont typeface="Arial" pitchFamily="34" charset="0"/>
              <a:buNone/>
              <a:defRPr/>
            </a:pPr>
            <a:r>
              <a:rPr lang="ja-JP" altLang="en-US" sz="8000" dirty="0" smtClean="0"/>
              <a:t>の正体とは</a:t>
            </a:r>
            <a:r>
              <a:rPr lang="en-US" altLang="ja-JP" sz="8000" dirty="0" smtClean="0"/>
              <a:t>!?</a:t>
            </a:r>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14282" y="1600200"/>
            <a:ext cx="8472518" cy="4525963"/>
          </a:xfrm>
        </p:spPr>
        <p:txBody>
          <a:bodyPr/>
          <a:lstStyle/>
          <a:p>
            <a:pPr lvl="1">
              <a:buFont typeface="Arial" pitchFamily="34" charset="0"/>
              <a:buChar char="•"/>
            </a:pPr>
            <a:r>
              <a:rPr lang="ja-JP" altLang="en-US" dirty="0" smtClean="0"/>
              <a:t>オブジェクトに分ける。</a:t>
            </a:r>
            <a:endParaRPr lang="en-US" altLang="ja-JP" dirty="0" smtClean="0"/>
          </a:p>
          <a:p>
            <a:pPr lvl="1">
              <a:buFont typeface="Arial" pitchFamily="34" charset="0"/>
              <a:buChar char="•"/>
            </a:pPr>
            <a:r>
              <a:rPr lang="ja-JP" altLang="en-US" dirty="0" smtClean="0"/>
              <a:t>オブジェクト毎に考える。</a:t>
            </a:r>
            <a:endParaRPr lang="en-US" altLang="ja-JP" dirty="0" smtClean="0"/>
          </a:p>
          <a:p>
            <a:pPr lvl="1">
              <a:buFont typeface="Arial" pitchFamily="34" charset="0"/>
              <a:buChar char="•"/>
            </a:pPr>
            <a:r>
              <a:rPr lang="ja-JP" altLang="en-US" dirty="0" smtClean="0"/>
              <a:t>クラス </a:t>
            </a:r>
            <a:r>
              <a:rPr lang="en-US" altLang="ja-JP" sz="3600" dirty="0" smtClean="0"/>
              <a:t>(*1)</a:t>
            </a:r>
            <a:r>
              <a:rPr lang="en-US" altLang="ja-JP" dirty="0" smtClean="0"/>
              <a:t> </a:t>
            </a:r>
            <a:r>
              <a:rPr lang="ja-JP" altLang="en-US" dirty="0" smtClean="0"/>
              <a:t>毎じゃない</a:t>
            </a:r>
            <a:r>
              <a:rPr lang="en-US" altLang="ja-JP" dirty="0" smtClean="0"/>
              <a:t>!</a:t>
            </a:r>
            <a:r>
              <a:rPr lang="ja-JP" altLang="en-US" dirty="0" smtClean="0"/>
              <a:t> </a:t>
            </a:r>
            <a:endParaRPr lang="en-US" altLang="ja-JP" dirty="0" smtClean="0"/>
          </a:p>
          <a:p>
            <a:pPr lvl="1">
              <a:buFont typeface="Arial" pitchFamily="34" charset="0"/>
              <a:buChar char="•"/>
            </a:pPr>
            <a:endParaRPr kumimoji="1" lang="en-US" altLang="ja-JP" dirty="0" smtClean="0"/>
          </a:p>
          <a:p>
            <a:pPr lvl="1">
              <a:buNone/>
            </a:pPr>
            <a:endParaRPr lang="en-US" altLang="ja-JP" sz="3200" dirty="0" smtClean="0"/>
          </a:p>
          <a:p>
            <a:pPr lvl="1">
              <a:buNone/>
            </a:pPr>
            <a:r>
              <a:rPr lang="en-US" altLang="ja-JP" sz="3200" dirty="0" smtClean="0"/>
              <a:t>(*1) </a:t>
            </a:r>
            <a:r>
              <a:rPr lang="ja-JP" altLang="en-US" sz="3200" dirty="0" smtClean="0">
                <a:solidFill>
                  <a:schemeClr val="accent2">
                    <a:lumMod val="50000"/>
                  </a:schemeClr>
                </a:solidFill>
              </a:rPr>
              <a:t>中国語でいうと「類」。</a:t>
            </a:r>
            <a:endParaRPr kumimoji="1" lang="ja-JP" altLang="en-US" sz="3200" dirty="0">
              <a:solidFill>
                <a:schemeClr val="accent2">
                  <a:lumMod val="50000"/>
                </a:schemeClr>
              </a:solidFill>
            </a:endParaRPr>
          </a:p>
        </p:txBody>
      </p:sp>
      <p:sp>
        <p:nvSpPr>
          <p:cNvPr id="4" name="タイトル 1"/>
          <p:cNvSpPr txBox="1">
            <a:spLocks/>
          </p:cNvSpPr>
          <p:nvPr/>
        </p:nvSpPr>
        <p:spPr bwMode="auto">
          <a:xfrm>
            <a:off x="357158" y="14285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914400" algn="ctr" defTabSz="914400" rtl="0" eaLnBrk="0" fontAlgn="base" latinLnBrk="0" hangingPunct="0">
              <a:lnSpc>
                <a:spcPct val="100000"/>
              </a:lnSpc>
              <a:spcBef>
                <a:spcPct val="0"/>
              </a:spcBef>
              <a:spcAft>
                <a:spcPct val="0"/>
              </a:spcAft>
              <a:buClrTx/>
              <a:buSzTx/>
              <a:buFont typeface="Arial" pitchFamily="34" charset="0"/>
              <a:buNone/>
              <a:tabLst/>
              <a:defRPr/>
            </a:pPr>
            <a:r>
              <a:rPr kumimoji="1" lang="ja-JP" altLang="en-US" sz="5400" b="0" i="0" u="none" strike="noStrike" kern="1200" cap="none" spc="0" normalizeH="0" baseline="0" noProof="0" dirty="0" smtClean="0">
                <a:ln>
                  <a:noFill/>
                </a:ln>
                <a:solidFill>
                  <a:schemeClr val="tx1"/>
                </a:solidFill>
                <a:effectLst>
                  <a:outerShdw blurRad="50800" dist="38100" dir="2700000" algn="tl" rotWithShape="0">
                    <a:prstClr val="black">
                      <a:alpha val="40000"/>
                    </a:prstClr>
                  </a:outerShdw>
                </a:effectLst>
                <a:uLnTx/>
                <a:uFillTx/>
                <a:latin typeface="+mj-lt"/>
                <a:ea typeface="+mj-ea"/>
                <a:cs typeface="+mj-cs"/>
              </a:rPr>
              <a:t>手続き型と違うところ</a:t>
            </a:r>
            <a:endParaRPr kumimoji="1" lang="ja-JP" altLang="en-US" sz="5400" b="0" i="0" u="none" strike="noStrike" kern="1200" cap="none" spc="0" normalizeH="0" baseline="0" noProof="0" dirty="0">
              <a:ln>
                <a:noFill/>
              </a:ln>
              <a:solidFill>
                <a:schemeClr val="tx1"/>
              </a:solidFill>
              <a:effectLst>
                <a:outerShdw blurRad="50800" dist="38100" dir="2700000" algn="tl" rotWithShape="0">
                  <a:prstClr val="black">
                    <a:alpha val="40000"/>
                  </a:prst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42844" y="1571612"/>
            <a:ext cx="8786842" cy="4525963"/>
          </a:xfrm>
        </p:spPr>
        <p:txBody>
          <a:bodyPr/>
          <a:lstStyle/>
          <a:p>
            <a:pPr lvl="1">
              <a:buFont typeface="Arial" pitchFamily="34" charset="0"/>
              <a:buChar char="•"/>
            </a:pPr>
            <a:r>
              <a:rPr lang="ja-JP" altLang="en-US" sz="4000" dirty="0" smtClean="0"/>
              <a:t>「それはどのオブジェクトの</a:t>
            </a:r>
            <a:r>
              <a:rPr lang="en-US" altLang="ja-JP" sz="4000" dirty="0" smtClean="0"/>
              <a:t>?</a:t>
            </a:r>
            <a:r>
              <a:rPr lang="ja-JP" altLang="en-US" sz="4000" dirty="0" smtClean="0"/>
              <a:t>」と考える。</a:t>
            </a:r>
            <a:endParaRPr lang="en-US" altLang="ja-JP" sz="4000" dirty="0" smtClean="0"/>
          </a:p>
          <a:p>
            <a:pPr lvl="1">
              <a:buFont typeface="Arial" pitchFamily="34" charset="0"/>
              <a:buChar char="•"/>
            </a:pPr>
            <a:r>
              <a:rPr lang="ja-JP" altLang="en-US" sz="4000" dirty="0" smtClean="0"/>
              <a:t> 「それは、どのオブジェクトの責務</a:t>
            </a:r>
            <a:r>
              <a:rPr lang="en-US" altLang="ja-JP" sz="4000" dirty="0" smtClean="0"/>
              <a:t>?</a:t>
            </a:r>
            <a:r>
              <a:rPr lang="ja-JP" altLang="en-US" sz="4000" dirty="0" smtClean="0"/>
              <a:t> </a:t>
            </a:r>
            <a:r>
              <a:rPr lang="en-US" altLang="ja-JP" sz="4000" dirty="0" smtClean="0"/>
              <a:t>(</a:t>
            </a:r>
            <a:r>
              <a:rPr lang="ja-JP" altLang="en-US" sz="4000" dirty="0" smtClean="0"/>
              <a:t>ということにする</a:t>
            </a:r>
            <a:r>
              <a:rPr lang="en-US" altLang="ja-JP" sz="4000" dirty="0" smtClean="0"/>
              <a:t>?)</a:t>
            </a:r>
            <a:r>
              <a:rPr lang="ja-JP" altLang="en-US" sz="4000" dirty="0" smtClean="0"/>
              <a:t>」 </a:t>
            </a:r>
            <a:endParaRPr lang="en-US" altLang="ja-JP" sz="4000" dirty="0" smtClean="0"/>
          </a:p>
          <a:p>
            <a:pPr lvl="1">
              <a:buFont typeface="Arial" pitchFamily="34" charset="0"/>
              <a:buChar char="•"/>
            </a:pPr>
            <a:r>
              <a:rPr lang="ja-JP" altLang="en-US" sz="4000" dirty="0" smtClean="0"/>
              <a:t>「それは、どのオブジェクトの状態</a:t>
            </a:r>
            <a:r>
              <a:rPr lang="en-US" altLang="ja-JP" sz="4000" dirty="0" smtClean="0"/>
              <a:t>? (</a:t>
            </a:r>
            <a:r>
              <a:rPr lang="ja-JP" altLang="en-US" sz="4000" dirty="0" smtClean="0"/>
              <a:t>ということにする</a:t>
            </a:r>
            <a:r>
              <a:rPr lang="en-US" altLang="ja-JP" sz="4000" dirty="0" smtClean="0"/>
              <a:t>?)</a:t>
            </a:r>
            <a:r>
              <a:rPr lang="ja-JP" altLang="en-US" sz="4000" dirty="0" smtClean="0"/>
              <a:t>」</a:t>
            </a:r>
            <a:endParaRPr kumimoji="1" lang="ja-JP" altLang="en-US" sz="4000" dirty="0"/>
          </a:p>
        </p:txBody>
      </p:sp>
      <p:sp>
        <p:nvSpPr>
          <p:cNvPr id="4" name="タイトル 1"/>
          <p:cNvSpPr txBox="1">
            <a:spLocks/>
          </p:cNvSpPr>
          <p:nvPr/>
        </p:nvSpPr>
        <p:spPr bwMode="auto">
          <a:xfrm>
            <a:off x="357158" y="14285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914400" algn="ctr" defTabSz="914400" rtl="0" eaLnBrk="0" fontAlgn="base" latinLnBrk="0" hangingPunct="0">
              <a:lnSpc>
                <a:spcPct val="100000"/>
              </a:lnSpc>
              <a:spcBef>
                <a:spcPct val="0"/>
              </a:spcBef>
              <a:spcAft>
                <a:spcPct val="0"/>
              </a:spcAft>
              <a:buClrTx/>
              <a:buSzTx/>
              <a:buFont typeface="Arial" pitchFamily="34" charset="0"/>
              <a:buNone/>
              <a:tabLst/>
              <a:defRPr/>
            </a:pPr>
            <a:r>
              <a:rPr kumimoji="1" lang="ja-JP" altLang="en-US" sz="5400" b="0" i="0" u="none" strike="noStrike" kern="1200" cap="none" spc="0" normalizeH="0" baseline="0" noProof="0" dirty="0" smtClean="0">
                <a:ln>
                  <a:noFill/>
                </a:ln>
                <a:solidFill>
                  <a:schemeClr val="tx1"/>
                </a:solidFill>
                <a:effectLst>
                  <a:outerShdw blurRad="50800" dist="38100" dir="2700000" algn="tl" rotWithShape="0">
                    <a:prstClr val="black">
                      <a:alpha val="40000"/>
                    </a:prstClr>
                  </a:outerShdw>
                </a:effectLst>
                <a:uLnTx/>
                <a:uFillTx/>
                <a:latin typeface="+mj-lt"/>
                <a:ea typeface="+mj-ea"/>
                <a:cs typeface="+mj-cs"/>
              </a:rPr>
              <a:t>手続き型と違うところ</a:t>
            </a:r>
            <a:endParaRPr kumimoji="1" lang="ja-JP" altLang="en-US" sz="5400" b="0" i="0" u="none" strike="noStrike" kern="1200" cap="none" spc="0" normalizeH="0" baseline="0" noProof="0" dirty="0">
              <a:ln>
                <a:noFill/>
              </a:ln>
              <a:solidFill>
                <a:schemeClr val="tx1"/>
              </a:solidFill>
              <a:effectLst>
                <a:outerShdw blurRad="50800" dist="38100" dir="2700000" algn="tl" rotWithShape="0">
                  <a:prstClr val="black">
                    <a:alpha val="40000"/>
                  </a:prst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3320"/>
          </a:xfrm>
        </p:spPr>
        <p:txBody>
          <a:bodyPr/>
          <a:lstStyle/>
          <a:p>
            <a:r>
              <a:rPr kumimoji="1" lang="ja-JP" altLang="en-US" sz="16600" dirty="0" smtClean="0"/>
              <a:t>デモ</a:t>
            </a:r>
            <a:r>
              <a:rPr kumimoji="1" lang="ja-JP" altLang="en-US" sz="9600" dirty="0" smtClean="0"/>
              <a:t>。</a:t>
            </a:r>
            <a:endParaRPr kumimoji="1" lang="ja-JP" altLang="en-US" sz="16600"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r>
              <a:rPr kumimoji="1" lang="en-US" altLang="ja-JP" dirty="0" smtClean="0"/>
              <a:t>:</a:t>
            </a:r>
            <a:r>
              <a:rPr kumimoji="1" lang="ja-JP" altLang="en-US" dirty="0" smtClean="0"/>
              <a:t> </a:t>
            </a:r>
            <a:r>
              <a:rPr kumimoji="1" lang="ja-JP" altLang="en-US" sz="6000" dirty="0" smtClean="0">
                <a:solidFill>
                  <a:schemeClr val="accent2">
                    <a:lumMod val="50000"/>
                  </a:schemeClr>
                </a:solidFill>
              </a:rPr>
              <a:t>モデル</a:t>
            </a:r>
            <a:r>
              <a:rPr kumimoji="1" lang="ja-JP" altLang="en-US" dirty="0" smtClean="0"/>
              <a:t>について</a:t>
            </a:r>
            <a:endParaRPr kumimoji="1" lang="ja-JP" altLang="en-US" dirty="0"/>
          </a:p>
        </p:txBody>
      </p:sp>
      <p:sp>
        <p:nvSpPr>
          <p:cNvPr id="3" name="コンテンツ プレースホルダ 2"/>
          <p:cNvSpPr>
            <a:spLocks noGrp="1"/>
          </p:cNvSpPr>
          <p:nvPr>
            <p:ph idx="1"/>
          </p:nvPr>
        </p:nvSpPr>
        <p:spPr>
          <a:xfrm>
            <a:off x="357158" y="1500174"/>
            <a:ext cx="4643470" cy="714380"/>
          </a:xfrm>
        </p:spPr>
        <p:txBody>
          <a:bodyPr/>
          <a:lstStyle/>
          <a:p>
            <a:r>
              <a:rPr kumimoji="1" lang="ja-JP" altLang="en-US" sz="4400" dirty="0" smtClean="0"/>
              <a:t>本当にこうなの</a:t>
            </a:r>
            <a:r>
              <a:rPr kumimoji="1" lang="en-US" altLang="ja-JP" sz="4400" dirty="0" smtClean="0"/>
              <a:t>?</a:t>
            </a:r>
            <a:endParaRPr kumimoji="1" lang="ja-JP" altLang="en-US" sz="4400" dirty="0"/>
          </a:p>
        </p:txBody>
      </p:sp>
      <p:sp>
        <p:nvSpPr>
          <p:cNvPr id="3077" name="Rectangle 5"/>
          <p:cNvSpPr>
            <a:spLocks noChangeArrowheads="1"/>
          </p:cNvSpPr>
          <p:nvPr/>
        </p:nvSpPr>
        <p:spPr bwMode="auto">
          <a:xfrm>
            <a:off x="1708150" y="3960813"/>
            <a:ext cx="2197100" cy="744538"/>
          </a:xfrm>
          <a:prstGeom prst="rect">
            <a:avLst/>
          </a:prstGeom>
          <a:solidFill>
            <a:srgbClr val="CCCCFF"/>
          </a:solidFill>
          <a:ln w="2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78" name="Line 6"/>
          <p:cNvSpPr>
            <a:spLocks noChangeShapeType="1"/>
          </p:cNvSpPr>
          <p:nvPr/>
        </p:nvSpPr>
        <p:spPr bwMode="auto">
          <a:xfrm>
            <a:off x="1708150" y="4510088"/>
            <a:ext cx="2197100" cy="1588"/>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79" name="Line 7"/>
          <p:cNvSpPr>
            <a:spLocks noChangeShapeType="1"/>
          </p:cNvSpPr>
          <p:nvPr/>
        </p:nvSpPr>
        <p:spPr bwMode="auto">
          <a:xfrm>
            <a:off x="1708150" y="4368801"/>
            <a:ext cx="2197100" cy="1588"/>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0" name="Rectangle 8"/>
          <p:cNvSpPr>
            <a:spLocks noChangeArrowheads="1"/>
          </p:cNvSpPr>
          <p:nvPr/>
        </p:nvSpPr>
        <p:spPr bwMode="auto">
          <a:xfrm>
            <a:off x="1884363" y="4084638"/>
            <a:ext cx="957263" cy="249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700" b="1" i="0" u="none" strike="noStrike" cap="none" normalizeH="0" baseline="0" dirty="0" smtClean="0">
                <a:ln>
                  <a:noFill/>
                </a:ln>
                <a:solidFill>
                  <a:srgbClr val="000000"/>
                </a:solidFill>
                <a:effectLst/>
                <a:latin typeface="ＭＳ ゴシック" pitchFamily="49" charset="-128"/>
                <a:ea typeface="ＭＳ ゴシック" pitchFamily="49" charset="-128"/>
              </a:rPr>
              <a:t>メインウィンドウ</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3081" name="Rectangle 9"/>
          <p:cNvSpPr>
            <a:spLocks noChangeArrowheads="1"/>
          </p:cNvSpPr>
          <p:nvPr/>
        </p:nvSpPr>
        <p:spPr bwMode="auto">
          <a:xfrm>
            <a:off x="2398713" y="5715001"/>
            <a:ext cx="815975" cy="744538"/>
          </a:xfrm>
          <a:prstGeom prst="rect">
            <a:avLst/>
          </a:prstGeom>
          <a:solidFill>
            <a:srgbClr val="FF9999"/>
          </a:solidFill>
          <a:ln w="2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2" name="Line 10"/>
          <p:cNvSpPr>
            <a:spLocks noChangeShapeType="1"/>
          </p:cNvSpPr>
          <p:nvPr/>
        </p:nvSpPr>
        <p:spPr bwMode="auto">
          <a:xfrm>
            <a:off x="2398713" y="6264276"/>
            <a:ext cx="815975" cy="1588"/>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3" name="Line 11"/>
          <p:cNvSpPr>
            <a:spLocks noChangeShapeType="1"/>
          </p:cNvSpPr>
          <p:nvPr/>
        </p:nvSpPr>
        <p:spPr bwMode="auto">
          <a:xfrm>
            <a:off x="2398713" y="6122988"/>
            <a:ext cx="815975" cy="1588"/>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4" name="Rectangle 12"/>
          <p:cNvSpPr>
            <a:spLocks noChangeArrowheads="1"/>
          </p:cNvSpPr>
          <p:nvPr/>
        </p:nvSpPr>
        <p:spPr bwMode="auto">
          <a:xfrm>
            <a:off x="2576513" y="5838826"/>
            <a:ext cx="319088" cy="249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700" b="1" i="0" u="none" strike="noStrike" cap="none" normalizeH="0" baseline="0" smtClean="0">
                <a:ln>
                  <a:noFill/>
                </a:ln>
                <a:solidFill>
                  <a:srgbClr val="000000"/>
                </a:solidFill>
                <a:effectLst/>
                <a:latin typeface="ＭＳ ゴシック" pitchFamily="49" charset="-128"/>
                <a:ea typeface="ＭＳ ゴシック" pitchFamily="49" charset="-128"/>
              </a:rPr>
              <a:t>線分</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85" name="Line 13"/>
          <p:cNvSpPr>
            <a:spLocks noChangeShapeType="1"/>
          </p:cNvSpPr>
          <p:nvPr/>
        </p:nvSpPr>
        <p:spPr bwMode="auto">
          <a:xfrm>
            <a:off x="2806700" y="4953001"/>
            <a:ext cx="1588" cy="762000"/>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6" name="Line 14"/>
          <p:cNvSpPr>
            <a:spLocks noChangeShapeType="1"/>
          </p:cNvSpPr>
          <p:nvPr/>
        </p:nvSpPr>
        <p:spPr bwMode="auto">
          <a:xfrm flipH="1" flipV="1">
            <a:off x="2700338" y="5538788"/>
            <a:ext cx="106363" cy="176213"/>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7" name="Line 15"/>
          <p:cNvSpPr>
            <a:spLocks noChangeShapeType="1"/>
          </p:cNvSpPr>
          <p:nvPr/>
        </p:nvSpPr>
        <p:spPr bwMode="auto">
          <a:xfrm flipV="1">
            <a:off x="2806700" y="5538788"/>
            <a:ext cx="106363" cy="176213"/>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8" name="Freeform 16"/>
          <p:cNvSpPr>
            <a:spLocks/>
          </p:cNvSpPr>
          <p:nvPr/>
        </p:nvSpPr>
        <p:spPr bwMode="auto">
          <a:xfrm>
            <a:off x="2717800" y="4705351"/>
            <a:ext cx="177800" cy="247650"/>
          </a:xfrm>
          <a:custGeom>
            <a:avLst/>
            <a:gdLst/>
            <a:ahLst/>
            <a:cxnLst>
              <a:cxn ang="0">
                <a:pos x="56" y="0"/>
              </a:cxn>
              <a:cxn ang="0">
                <a:pos x="0" y="78"/>
              </a:cxn>
              <a:cxn ang="0">
                <a:pos x="56" y="156"/>
              </a:cxn>
              <a:cxn ang="0">
                <a:pos x="112" y="78"/>
              </a:cxn>
              <a:cxn ang="0">
                <a:pos x="56" y="0"/>
              </a:cxn>
            </a:cxnLst>
            <a:rect l="0" t="0" r="r" b="b"/>
            <a:pathLst>
              <a:path w="112" h="156">
                <a:moveTo>
                  <a:pt x="56" y="0"/>
                </a:moveTo>
                <a:lnTo>
                  <a:pt x="0" y="78"/>
                </a:lnTo>
                <a:lnTo>
                  <a:pt x="56" y="156"/>
                </a:lnTo>
                <a:lnTo>
                  <a:pt x="112" y="78"/>
                </a:lnTo>
                <a:lnTo>
                  <a:pt x="56" y="0"/>
                </a:lnTo>
                <a:close/>
              </a:path>
            </a:pathLst>
          </a:custGeom>
          <a:solidFill>
            <a:srgbClr val="000000"/>
          </a:solid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89" name="Rectangle 17"/>
          <p:cNvSpPr>
            <a:spLocks noChangeArrowheads="1"/>
          </p:cNvSpPr>
          <p:nvPr/>
        </p:nvSpPr>
        <p:spPr bwMode="auto">
          <a:xfrm>
            <a:off x="2505075" y="5360988"/>
            <a:ext cx="177800"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700" b="0" i="0" u="none" strike="noStrike" cap="none" normalizeH="0" baseline="0" smtClean="0">
                <a:ln>
                  <a:noFill/>
                </a:ln>
                <a:solidFill>
                  <a:srgbClr val="000000"/>
                </a:solidFill>
                <a:effectLst/>
                <a:latin typeface="Arial" pitchFamily="34" charset="0"/>
                <a:ea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90" name="Rectangle 18"/>
          <p:cNvSpPr>
            <a:spLocks noChangeArrowheads="1"/>
          </p:cNvSpPr>
          <p:nvPr/>
        </p:nvSpPr>
        <p:spPr bwMode="auto">
          <a:xfrm>
            <a:off x="2505075" y="4900613"/>
            <a:ext cx="2127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7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91" name="Rectangle 19"/>
          <p:cNvSpPr>
            <a:spLocks noChangeArrowheads="1"/>
          </p:cNvSpPr>
          <p:nvPr/>
        </p:nvSpPr>
        <p:spPr bwMode="auto">
          <a:xfrm>
            <a:off x="2185988" y="2330451"/>
            <a:ext cx="1241425" cy="744538"/>
          </a:xfrm>
          <a:prstGeom prst="rect">
            <a:avLst/>
          </a:prstGeom>
          <a:solidFill>
            <a:srgbClr val="99FF66"/>
          </a:solidFill>
          <a:ln w="2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2" name="Line 20"/>
          <p:cNvSpPr>
            <a:spLocks noChangeShapeType="1"/>
          </p:cNvSpPr>
          <p:nvPr/>
        </p:nvSpPr>
        <p:spPr bwMode="auto">
          <a:xfrm>
            <a:off x="2185988" y="2879726"/>
            <a:ext cx="1241425" cy="1588"/>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3" name="Line 21"/>
          <p:cNvSpPr>
            <a:spLocks noChangeShapeType="1"/>
          </p:cNvSpPr>
          <p:nvPr/>
        </p:nvSpPr>
        <p:spPr bwMode="auto">
          <a:xfrm>
            <a:off x="2185988" y="2738438"/>
            <a:ext cx="1241425" cy="1588"/>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4" name="Rectangle 22"/>
          <p:cNvSpPr>
            <a:spLocks noChangeArrowheads="1"/>
          </p:cNvSpPr>
          <p:nvPr/>
        </p:nvSpPr>
        <p:spPr bwMode="auto">
          <a:xfrm>
            <a:off x="2363788" y="2436813"/>
            <a:ext cx="1028700" cy="3016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700" b="1" i="0" u="none" strike="noStrike" cap="none" normalizeH="0" baseline="0" smtClean="0">
                <a:ln>
                  <a:noFill/>
                </a:ln>
                <a:solidFill>
                  <a:srgbClr val="000000"/>
                </a:solidFill>
                <a:effectLst/>
                <a:latin typeface="Arial" pitchFamily="34" charset="0"/>
                <a:ea typeface="ＭＳ Ｐゴシック" pitchFamily="50" charset="-128"/>
              </a:rPr>
              <a:t>HelloCad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095" name="Line 23"/>
          <p:cNvSpPr>
            <a:spLocks noChangeShapeType="1"/>
          </p:cNvSpPr>
          <p:nvPr/>
        </p:nvSpPr>
        <p:spPr bwMode="auto">
          <a:xfrm>
            <a:off x="2806700" y="3322638"/>
            <a:ext cx="1588" cy="638175"/>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6" name="Line 24"/>
          <p:cNvSpPr>
            <a:spLocks noChangeShapeType="1"/>
          </p:cNvSpPr>
          <p:nvPr/>
        </p:nvSpPr>
        <p:spPr bwMode="auto">
          <a:xfrm flipH="1" flipV="1">
            <a:off x="2700338" y="3784601"/>
            <a:ext cx="106363" cy="176213"/>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7" name="Line 25"/>
          <p:cNvSpPr>
            <a:spLocks noChangeShapeType="1"/>
          </p:cNvSpPr>
          <p:nvPr/>
        </p:nvSpPr>
        <p:spPr bwMode="auto">
          <a:xfrm flipV="1">
            <a:off x="2806700" y="3784601"/>
            <a:ext cx="106363" cy="176213"/>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8" name="Freeform 26"/>
          <p:cNvSpPr>
            <a:spLocks/>
          </p:cNvSpPr>
          <p:nvPr/>
        </p:nvSpPr>
        <p:spPr bwMode="auto">
          <a:xfrm>
            <a:off x="2717800" y="3074988"/>
            <a:ext cx="177800" cy="247650"/>
          </a:xfrm>
          <a:custGeom>
            <a:avLst/>
            <a:gdLst/>
            <a:ahLst/>
            <a:cxnLst>
              <a:cxn ang="0">
                <a:pos x="56" y="0"/>
              </a:cxn>
              <a:cxn ang="0">
                <a:pos x="0" y="78"/>
              </a:cxn>
              <a:cxn ang="0">
                <a:pos x="56" y="156"/>
              </a:cxn>
              <a:cxn ang="0">
                <a:pos x="112" y="78"/>
              </a:cxn>
              <a:cxn ang="0">
                <a:pos x="56" y="0"/>
              </a:cxn>
            </a:cxnLst>
            <a:rect l="0" t="0" r="r" b="b"/>
            <a:pathLst>
              <a:path w="112" h="156">
                <a:moveTo>
                  <a:pt x="56" y="0"/>
                </a:moveTo>
                <a:lnTo>
                  <a:pt x="0" y="78"/>
                </a:lnTo>
                <a:lnTo>
                  <a:pt x="56" y="156"/>
                </a:lnTo>
                <a:lnTo>
                  <a:pt x="112" y="78"/>
                </a:lnTo>
                <a:lnTo>
                  <a:pt x="56" y="0"/>
                </a:lnTo>
                <a:close/>
              </a:path>
            </a:pathLst>
          </a:custGeom>
          <a:solidFill>
            <a:srgbClr val="000000"/>
          </a:solid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99" name="Rectangle 27"/>
          <p:cNvSpPr>
            <a:spLocks noChangeArrowheads="1"/>
          </p:cNvSpPr>
          <p:nvPr/>
        </p:nvSpPr>
        <p:spPr bwMode="auto">
          <a:xfrm>
            <a:off x="2487613" y="3589338"/>
            <a:ext cx="2127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7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0" name="Rectangle 28"/>
          <p:cNvSpPr>
            <a:spLocks noChangeArrowheads="1"/>
          </p:cNvSpPr>
          <p:nvPr/>
        </p:nvSpPr>
        <p:spPr bwMode="auto">
          <a:xfrm>
            <a:off x="2505075" y="3252788"/>
            <a:ext cx="2127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7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1" name="Freeform 29"/>
          <p:cNvSpPr>
            <a:spLocks/>
          </p:cNvSpPr>
          <p:nvPr/>
        </p:nvSpPr>
        <p:spPr bwMode="auto">
          <a:xfrm>
            <a:off x="4295775" y="4581526"/>
            <a:ext cx="3633811" cy="1470025"/>
          </a:xfrm>
          <a:custGeom>
            <a:avLst/>
            <a:gdLst/>
            <a:ahLst/>
            <a:cxnLst>
              <a:cxn ang="0">
                <a:pos x="0" y="0"/>
              </a:cxn>
              <a:cxn ang="0">
                <a:pos x="0" y="926"/>
              </a:cxn>
              <a:cxn ang="0">
                <a:pos x="2087" y="926"/>
              </a:cxn>
              <a:cxn ang="0">
                <a:pos x="2087" y="111"/>
              </a:cxn>
              <a:cxn ang="0">
                <a:pos x="1976" y="0"/>
              </a:cxn>
              <a:cxn ang="0">
                <a:pos x="0" y="0"/>
              </a:cxn>
            </a:cxnLst>
            <a:rect l="0" t="0" r="r" b="b"/>
            <a:pathLst>
              <a:path w="2087" h="926">
                <a:moveTo>
                  <a:pt x="0" y="0"/>
                </a:moveTo>
                <a:lnTo>
                  <a:pt x="0" y="926"/>
                </a:lnTo>
                <a:lnTo>
                  <a:pt x="2087" y="926"/>
                </a:lnTo>
                <a:lnTo>
                  <a:pt x="2087" y="111"/>
                </a:lnTo>
                <a:lnTo>
                  <a:pt x="1976" y="0"/>
                </a:lnTo>
                <a:lnTo>
                  <a:pt x="0" y="0"/>
                </a:lnTo>
                <a:close/>
              </a:path>
            </a:pathLst>
          </a:custGeom>
          <a:solidFill>
            <a:srgbClr val="FFFFCC"/>
          </a:solid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02" name="Line 30"/>
          <p:cNvSpPr>
            <a:spLocks noChangeShapeType="1"/>
          </p:cNvSpPr>
          <p:nvPr/>
        </p:nvSpPr>
        <p:spPr bwMode="auto">
          <a:xfrm flipH="1">
            <a:off x="7715272" y="4786322"/>
            <a:ext cx="176213" cy="1588"/>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03" name="Line 31"/>
          <p:cNvSpPr>
            <a:spLocks noChangeShapeType="1"/>
          </p:cNvSpPr>
          <p:nvPr/>
        </p:nvSpPr>
        <p:spPr bwMode="auto">
          <a:xfrm flipV="1">
            <a:off x="7715272" y="4572008"/>
            <a:ext cx="1588" cy="176213"/>
          </a:xfrm>
          <a:prstGeom prst="line">
            <a:avLst/>
          </a:prstGeom>
          <a:noFill/>
          <a:ln w="11"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04" name="Rectangle 32"/>
          <p:cNvSpPr>
            <a:spLocks noChangeArrowheads="1"/>
          </p:cNvSpPr>
          <p:nvPr/>
        </p:nvSpPr>
        <p:spPr bwMode="auto">
          <a:xfrm>
            <a:off x="4330700" y="4633913"/>
            <a:ext cx="6381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700" b="0" i="0" u="none" strike="noStrike" cap="none" normalizeH="0" baseline="0" smtClean="0">
                <a:ln>
                  <a:noFill/>
                </a:ln>
                <a:solidFill>
                  <a:srgbClr val="000000"/>
                </a:solidFill>
                <a:effectLst/>
                <a:latin typeface="Arial" pitchFamily="34" charset="0"/>
                <a:ea typeface="ＭＳ Ｐゴシック" pitchFamily="50" charset="-128"/>
              </a:rPr>
              <a:t>class </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5" name="Rectangle 33"/>
          <p:cNvSpPr>
            <a:spLocks noChangeArrowheads="1"/>
          </p:cNvSpPr>
          <p:nvPr/>
        </p:nvSpPr>
        <p:spPr bwMode="auto">
          <a:xfrm>
            <a:off x="4862513" y="4651376"/>
            <a:ext cx="957263" cy="249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700" b="0" i="0" u="none" strike="noStrike" cap="none" normalizeH="0" baseline="0" dirty="0" smtClean="0">
                <a:ln>
                  <a:noFill/>
                </a:ln>
                <a:solidFill>
                  <a:srgbClr val="000000"/>
                </a:solidFill>
                <a:effectLst/>
                <a:latin typeface="ＭＳ ゴシック" pitchFamily="49" charset="-128"/>
                <a:ea typeface="ＭＳ ゴシック" pitchFamily="49" charset="-128"/>
              </a:rPr>
              <a:t>メインウィンドウ</a:t>
            </a:r>
            <a:endParaRPr kumimoji="1" 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3106" name="Rectangle 34"/>
          <p:cNvSpPr>
            <a:spLocks noChangeArrowheads="1"/>
          </p:cNvSpPr>
          <p:nvPr/>
        </p:nvSpPr>
        <p:spPr bwMode="auto">
          <a:xfrm>
            <a:off x="4330700" y="4918076"/>
            <a:ext cx="212725" cy="249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700" b="0" i="0" u="none" strike="noStrike" cap="none" normalizeH="0" baseline="0" smtClean="0">
                <a:ln>
                  <a:noFill/>
                </a:ln>
                <a:solidFill>
                  <a:srgbClr val="000000"/>
                </a:solidFill>
                <a:effectLst/>
                <a:latin typeface="ＭＳ ゴシック" pitchFamily="49" charset="-128"/>
                <a:ea typeface="ＭＳ ゴシック" pitchFamily="49"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7" name="Rectangle 35"/>
          <p:cNvSpPr>
            <a:spLocks noChangeArrowheads="1"/>
          </p:cNvSpPr>
          <p:nvPr/>
        </p:nvSpPr>
        <p:spPr bwMode="auto">
          <a:xfrm>
            <a:off x="4330700" y="5183188"/>
            <a:ext cx="2339975" cy="249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700" b="0" i="0" u="none" strike="noStrike" cap="none" normalizeH="0" baseline="0" smtClean="0">
                <a:ln>
                  <a:noFill/>
                </a:ln>
                <a:solidFill>
                  <a:srgbClr val="000000"/>
                </a:solidFill>
                <a:effectLst/>
                <a:latin typeface="ＭＳ ゴシック" pitchFamily="49" charset="-128"/>
                <a:ea typeface="ＭＳ ゴシック" pitchFamily="49" charset="-128"/>
              </a:rPr>
              <a:t>    list&lt;</a:t>
            </a:r>
            <a:r>
              <a:rPr kumimoji="1" lang="ja-JP" sz="1700" b="0" i="0" u="none" strike="noStrike" cap="none" normalizeH="0" baseline="0" smtClean="0">
                <a:ln>
                  <a:noFill/>
                </a:ln>
                <a:solidFill>
                  <a:srgbClr val="000000"/>
                </a:solidFill>
                <a:effectLst/>
                <a:latin typeface="ＭＳ ゴシック" pitchFamily="49" charset="-128"/>
                <a:ea typeface="ＭＳ ゴシック" pitchFamily="49" charset="-128"/>
              </a:rPr>
              <a:t>線分</a:t>
            </a:r>
            <a:r>
              <a:rPr kumimoji="1" lang="ja-JP" altLang="ja-JP" sz="1700" b="0" i="0" u="none" strike="noStrike" cap="none" normalizeH="0" baseline="0" smtClean="0">
                <a:ln>
                  <a:noFill/>
                </a:ln>
                <a:solidFill>
                  <a:srgbClr val="000000"/>
                </a:solidFill>
                <a:effectLst/>
                <a:latin typeface="ＭＳ ゴシック" pitchFamily="49" charset="-128"/>
                <a:ea typeface="ＭＳ ゴシック" pitchFamily="49" charset="-128"/>
              </a:rPr>
              <a:t>&gt; </a:t>
            </a:r>
            <a:r>
              <a:rPr kumimoji="1" lang="ja-JP" sz="1700" b="0" i="0" u="none" strike="noStrike" cap="none" normalizeH="0" baseline="0" smtClean="0">
                <a:ln>
                  <a:noFill/>
                </a:ln>
                <a:solidFill>
                  <a:srgbClr val="000000"/>
                </a:solidFill>
                <a:effectLst/>
                <a:latin typeface="ＭＳ ゴシック" pitchFamily="49" charset="-128"/>
                <a:ea typeface="ＭＳ ゴシック" pitchFamily="49" charset="-128"/>
              </a:rPr>
              <a:t>線分コレクション</a:t>
            </a:r>
            <a:r>
              <a:rPr kumimoji="1" lang="ja-JP" altLang="ja-JP" sz="1700" b="0" i="0" u="none" strike="noStrike" cap="none" normalizeH="0" baseline="0" smtClean="0">
                <a:ln>
                  <a:noFill/>
                </a:ln>
                <a:solidFill>
                  <a:srgbClr val="000000"/>
                </a:solidFill>
                <a:effectLst/>
                <a:latin typeface="ＭＳ ゴシック" pitchFamily="49" charset="-128"/>
                <a:ea typeface="ＭＳ ゴシック" pitchFamily="49"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3108" name="Rectangle 36"/>
          <p:cNvSpPr>
            <a:spLocks noChangeArrowheads="1"/>
          </p:cNvSpPr>
          <p:nvPr/>
        </p:nvSpPr>
        <p:spPr bwMode="auto">
          <a:xfrm>
            <a:off x="4330700" y="5448301"/>
            <a:ext cx="319088" cy="249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700" b="0" i="0" u="none" strike="noStrike" cap="none" normalizeH="0" baseline="0" smtClean="0">
                <a:ln>
                  <a:noFill/>
                </a:ln>
                <a:solidFill>
                  <a:srgbClr val="000000"/>
                </a:solidFill>
                <a:effectLst/>
                <a:latin typeface="ＭＳ ゴシック" pitchFamily="49" charset="-128"/>
                <a:ea typeface="ＭＳ ゴシック" pitchFamily="49"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r>
              <a:rPr kumimoji="1" lang="en-US" altLang="ja-JP" dirty="0" smtClean="0"/>
              <a:t>:</a:t>
            </a:r>
            <a:r>
              <a:rPr kumimoji="1" lang="ja-JP" altLang="en-US" dirty="0" smtClean="0"/>
              <a:t> </a:t>
            </a:r>
            <a:r>
              <a:rPr kumimoji="1" lang="ja-JP" altLang="en-US" sz="6000" dirty="0" smtClean="0">
                <a:solidFill>
                  <a:schemeClr val="accent2">
                    <a:lumMod val="50000"/>
                  </a:schemeClr>
                </a:solidFill>
              </a:rPr>
              <a:t>モデル</a:t>
            </a:r>
            <a:r>
              <a:rPr kumimoji="1" lang="ja-JP" altLang="en-US" dirty="0" smtClean="0"/>
              <a:t>について</a:t>
            </a:r>
            <a:endParaRPr kumimoji="1" lang="ja-JP" altLang="en-US" dirty="0"/>
          </a:p>
        </p:txBody>
      </p:sp>
      <p:sp>
        <p:nvSpPr>
          <p:cNvPr id="3" name="コンテンツ プレースホルダ 2"/>
          <p:cNvSpPr>
            <a:spLocks noGrp="1"/>
          </p:cNvSpPr>
          <p:nvPr>
            <p:ph idx="1"/>
          </p:nvPr>
        </p:nvSpPr>
        <p:spPr>
          <a:xfrm>
            <a:off x="357158" y="1500174"/>
            <a:ext cx="7786742" cy="642942"/>
          </a:xfrm>
        </p:spPr>
        <p:txBody>
          <a:bodyPr/>
          <a:lstStyle/>
          <a:p>
            <a:r>
              <a:rPr kumimoji="1" lang="ja-JP" altLang="en-US" sz="3200" dirty="0" smtClean="0"/>
              <a:t>こうじゃないの</a:t>
            </a:r>
            <a:r>
              <a:rPr kumimoji="1" lang="en-US" altLang="ja-JP" sz="3200" dirty="0" smtClean="0"/>
              <a:t>?</a:t>
            </a:r>
            <a:r>
              <a:rPr kumimoji="1" lang="ja-JP" altLang="en-US" sz="3200" dirty="0" smtClean="0"/>
              <a:t> → 分析モデルの見直し</a:t>
            </a:r>
            <a:endParaRPr kumimoji="1" lang="ja-JP" altLang="en-US" sz="3200" dirty="0"/>
          </a:p>
        </p:txBody>
      </p:sp>
      <p:sp>
        <p:nvSpPr>
          <p:cNvPr id="2054" name="Rectangle 6"/>
          <p:cNvSpPr>
            <a:spLocks noChangeArrowheads="1"/>
          </p:cNvSpPr>
          <p:nvPr/>
        </p:nvSpPr>
        <p:spPr bwMode="auto">
          <a:xfrm>
            <a:off x="1423988" y="3509963"/>
            <a:ext cx="1703388" cy="576262"/>
          </a:xfrm>
          <a:prstGeom prst="rect">
            <a:avLst/>
          </a:prstGeom>
          <a:solidFill>
            <a:srgbClr val="CCCCFF"/>
          </a:solid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55" name="Line 7"/>
          <p:cNvSpPr>
            <a:spLocks noChangeShapeType="1"/>
          </p:cNvSpPr>
          <p:nvPr/>
        </p:nvSpPr>
        <p:spPr bwMode="auto">
          <a:xfrm>
            <a:off x="1423988" y="3935413"/>
            <a:ext cx="1703388"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56" name="Line 8"/>
          <p:cNvSpPr>
            <a:spLocks noChangeShapeType="1"/>
          </p:cNvSpPr>
          <p:nvPr/>
        </p:nvSpPr>
        <p:spPr bwMode="auto">
          <a:xfrm>
            <a:off x="1423988" y="3825875"/>
            <a:ext cx="1703388"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57" name="Rectangle 9"/>
          <p:cNvSpPr>
            <a:spLocks noChangeArrowheads="1"/>
          </p:cNvSpPr>
          <p:nvPr/>
        </p:nvSpPr>
        <p:spPr bwMode="auto">
          <a:xfrm>
            <a:off x="1560513" y="3606800"/>
            <a:ext cx="741363" cy="1920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300" b="1" i="0" u="none" strike="noStrike" cap="none" normalizeH="0" baseline="0" smtClean="0">
                <a:ln>
                  <a:noFill/>
                </a:ln>
                <a:solidFill>
                  <a:srgbClr val="000000"/>
                </a:solidFill>
                <a:effectLst/>
                <a:latin typeface="ＭＳ ゴシック" pitchFamily="49" charset="-128"/>
                <a:ea typeface="ＭＳ ゴシック" pitchFamily="49" charset="-128"/>
              </a:rPr>
              <a:t>メインウィンドウ</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58" name="Rectangle 10"/>
          <p:cNvSpPr>
            <a:spLocks noChangeArrowheads="1"/>
          </p:cNvSpPr>
          <p:nvPr/>
        </p:nvSpPr>
        <p:spPr bwMode="auto">
          <a:xfrm>
            <a:off x="4692650" y="5994400"/>
            <a:ext cx="631825" cy="576262"/>
          </a:xfrm>
          <a:prstGeom prst="rect">
            <a:avLst/>
          </a:prstGeom>
          <a:solidFill>
            <a:srgbClr val="FF9999"/>
          </a:solid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59" name="Line 11"/>
          <p:cNvSpPr>
            <a:spLocks noChangeShapeType="1"/>
          </p:cNvSpPr>
          <p:nvPr/>
        </p:nvSpPr>
        <p:spPr bwMode="auto">
          <a:xfrm>
            <a:off x="4692650" y="6419850"/>
            <a:ext cx="631825"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0" name="Line 12"/>
          <p:cNvSpPr>
            <a:spLocks noChangeShapeType="1"/>
          </p:cNvSpPr>
          <p:nvPr/>
        </p:nvSpPr>
        <p:spPr bwMode="auto">
          <a:xfrm>
            <a:off x="4692650" y="6310313"/>
            <a:ext cx="631825"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1" name="Rectangle 13"/>
          <p:cNvSpPr>
            <a:spLocks noChangeArrowheads="1"/>
          </p:cNvSpPr>
          <p:nvPr/>
        </p:nvSpPr>
        <p:spPr bwMode="auto">
          <a:xfrm>
            <a:off x="4830763" y="6091238"/>
            <a:ext cx="246063" cy="1920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300" b="1" i="0" u="none" strike="noStrike" cap="none" normalizeH="0" baseline="0" smtClean="0">
                <a:ln>
                  <a:noFill/>
                </a:ln>
                <a:solidFill>
                  <a:srgbClr val="000000"/>
                </a:solidFill>
                <a:effectLst/>
                <a:latin typeface="ＭＳ ゴシック" pitchFamily="49" charset="-128"/>
                <a:ea typeface="ＭＳ ゴシック" pitchFamily="49" charset="-128"/>
              </a:rPr>
              <a:t>線分</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62" name="Rectangle 14"/>
          <p:cNvSpPr>
            <a:spLocks noChangeArrowheads="1"/>
          </p:cNvSpPr>
          <p:nvPr/>
        </p:nvSpPr>
        <p:spPr bwMode="auto">
          <a:xfrm>
            <a:off x="1793875" y="2205038"/>
            <a:ext cx="962025" cy="576262"/>
          </a:xfrm>
          <a:prstGeom prst="rect">
            <a:avLst/>
          </a:prstGeom>
          <a:solidFill>
            <a:srgbClr val="99FF66"/>
          </a:solid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3" name="Line 15"/>
          <p:cNvSpPr>
            <a:spLocks noChangeShapeType="1"/>
          </p:cNvSpPr>
          <p:nvPr/>
        </p:nvSpPr>
        <p:spPr bwMode="auto">
          <a:xfrm>
            <a:off x="1793875" y="2630488"/>
            <a:ext cx="962025"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4" name="Line 16"/>
          <p:cNvSpPr>
            <a:spLocks noChangeShapeType="1"/>
          </p:cNvSpPr>
          <p:nvPr/>
        </p:nvSpPr>
        <p:spPr bwMode="auto">
          <a:xfrm>
            <a:off x="1793875" y="2520950"/>
            <a:ext cx="962025"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5" name="Rectangle 17"/>
          <p:cNvSpPr>
            <a:spLocks noChangeArrowheads="1"/>
          </p:cNvSpPr>
          <p:nvPr/>
        </p:nvSpPr>
        <p:spPr bwMode="auto">
          <a:xfrm>
            <a:off x="1931988" y="2287588"/>
            <a:ext cx="796925" cy="2333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1" i="0" u="none" strike="noStrike" cap="none" normalizeH="0" baseline="0" smtClean="0">
                <a:ln>
                  <a:noFill/>
                </a:ln>
                <a:solidFill>
                  <a:srgbClr val="000000"/>
                </a:solidFill>
                <a:effectLst/>
                <a:latin typeface="Arial" pitchFamily="34" charset="0"/>
                <a:ea typeface="ＭＳ Ｐゴシック" pitchFamily="50" charset="-128"/>
              </a:rPr>
              <a:t>HelloCad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66" name="Line 18"/>
          <p:cNvSpPr>
            <a:spLocks noChangeShapeType="1"/>
          </p:cNvSpPr>
          <p:nvPr/>
        </p:nvSpPr>
        <p:spPr bwMode="auto">
          <a:xfrm>
            <a:off x="2274888" y="2973388"/>
            <a:ext cx="1588" cy="536575"/>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7" name="Line 19"/>
          <p:cNvSpPr>
            <a:spLocks noChangeShapeType="1"/>
          </p:cNvSpPr>
          <p:nvPr/>
        </p:nvSpPr>
        <p:spPr bwMode="auto">
          <a:xfrm flipH="1" flipV="1">
            <a:off x="2192338" y="3371850"/>
            <a:ext cx="82550" cy="138112"/>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8" name="Line 20"/>
          <p:cNvSpPr>
            <a:spLocks noChangeShapeType="1"/>
          </p:cNvSpPr>
          <p:nvPr/>
        </p:nvSpPr>
        <p:spPr bwMode="auto">
          <a:xfrm flipV="1">
            <a:off x="2274888" y="3371850"/>
            <a:ext cx="82550" cy="138112"/>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69" name="Freeform 21"/>
          <p:cNvSpPr>
            <a:spLocks/>
          </p:cNvSpPr>
          <p:nvPr/>
        </p:nvSpPr>
        <p:spPr bwMode="auto">
          <a:xfrm>
            <a:off x="2206625" y="2781300"/>
            <a:ext cx="136525" cy="192087"/>
          </a:xfrm>
          <a:custGeom>
            <a:avLst/>
            <a:gdLst/>
            <a:ahLst/>
            <a:cxnLst>
              <a:cxn ang="0">
                <a:pos x="43" y="0"/>
              </a:cxn>
              <a:cxn ang="0">
                <a:pos x="0" y="61"/>
              </a:cxn>
              <a:cxn ang="0">
                <a:pos x="43" y="121"/>
              </a:cxn>
              <a:cxn ang="0">
                <a:pos x="86" y="61"/>
              </a:cxn>
              <a:cxn ang="0">
                <a:pos x="43" y="0"/>
              </a:cxn>
            </a:cxnLst>
            <a:rect l="0" t="0" r="r" b="b"/>
            <a:pathLst>
              <a:path w="86" h="121">
                <a:moveTo>
                  <a:pt x="43" y="0"/>
                </a:moveTo>
                <a:lnTo>
                  <a:pt x="0" y="61"/>
                </a:lnTo>
                <a:lnTo>
                  <a:pt x="43" y="121"/>
                </a:lnTo>
                <a:lnTo>
                  <a:pt x="86" y="61"/>
                </a:lnTo>
                <a:lnTo>
                  <a:pt x="43" y="0"/>
                </a:lnTo>
                <a:close/>
              </a:path>
            </a:pathLst>
          </a:custGeom>
          <a:solidFill>
            <a:srgbClr val="000000"/>
          </a:solid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0" name="Rectangle 22"/>
          <p:cNvSpPr>
            <a:spLocks noChangeArrowheads="1"/>
          </p:cNvSpPr>
          <p:nvPr/>
        </p:nvSpPr>
        <p:spPr bwMode="auto">
          <a:xfrm>
            <a:off x="2014538" y="3289300"/>
            <a:ext cx="163513" cy="2063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71" name="Rectangle 23"/>
          <p:cNvSpPr>
            <a:spLocks noChangeArrowheads="1"/>
          </p:cNvSpPr>
          <p:nvPr/>
        </p:nvSpPr>
        <p:spPr bwMode="auto">
          <a:xfrm>
            <a:off x="2014538" y="2905125"/>
            <a:ext cx="163513" cy="2063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72" name="Rectangle 24"/>
          <p:cNvSpPr>
            <a:spLocks noChangeArrowheads="1"/>
          </p:cNvSpPr>
          <p:nvPr/>
        </p:nvSpPr>
        <p:spPr bwMode="auto">
          <a:xfrm>
            <a:off x="4692650" y="3536950"/>
            <a:ext cx="631825" cy="576262"/>
          </a:xfrm>
          <a:prstGeom prst="rect">
            <a:avLst/>
          </a:prstGeom>
          <a:solidFill>
            <a:srgbClr val="FF9999"/>
          </a:solid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3" name="Line 25"/>
          <p:cNvSpPr>
            <a:spLocks noChangeShapeType="1"/>
          </p:cNvSpPr>
          <p:nvPr/>
        </p:nvSpPr>
        <p:spPr bwMode="auto">
          <a:xfrm>
            <a:off x="4692650" y="3962400"/>
            <a:ext cx="631825"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4" name="Line 26"/>
          <p:cNvSpPr>
            <a:spLocks noChangeShapeType="1"/>
          </p:cNvSpPr>
          <p:nvPr/>
        </p:nvSpPr>
        <p:spPr bwMode="auto">
          <a:xfrm>
            <a:off x="4692650" y="3852863"/>
            <a:ext cx="631825"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5" name="Rectangle 27"/>
          <p:cNvSpPr>
            <a:spLocks noChangeArrowheads="1"/>
          </p:cNvSpPr>
          <p:nvPr/>
        </p:nvSpPr>
        <p:spPr bwMode="auto">
          <a:xfrm>
            <a:off x="4830763" y="3633788"/>
            <a:ext cx="246063" cy="1920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300" b="1" i="0" u="none" strike="noStrike" cap="none" normalizeH="0" baseline="0" smtClean="0">
                <a:ln>
                  <a:noFill/>
                </a:ln>
                <a:solidFill>
                  <a:srgbClr val="000000"/>
                </a:solidFill>
                <a:effectLst/>
                <a:latin typeface="ＭＳ ゴシック" pitchFamily="49" charset="-128"/>
                <a:ea typeface="ＭＳ ゴシック" pitchFamily="49" charset="-128"/>
              </a:rPr>
              <a:t>図面</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76" name="Line 28"/>
          <p:cNvSpPr>
            <a:spLocks noChangeShapeType="1"/>
          </p:cNvSpPr>
          <p:nvPr/>
        </p:nvSpPr>
        <p:spPr bwMode="auto">
          <a:xfrm>
            <a:off x="3127375" y="3811588"/>
            <a:ext cx="1565275" cy="142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7" name="Line 29"/>
          <p:cNvSpPr>
            <a:spLocks noChangeShapeType="1"/>
          </p:cNvSpPr>
          <p:nvPr/>
        </p:nvSpPr>
        <p:spPr bwMode="auto">
          <a:xfrm flipH="1">
            <a:off x="4556125" y="3825875"/>
            <a:ext cx="136525" cy="80962"/>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8" name="Line 30"/>
          <p:cNvSpPr>
            <a:spLocks noChangeShapeType="1"/>
          </p:cNvSpPr>
          <p:nvPr/>
        </p:nvSpPr>
        <p:spPr bwMode="auto">
          <a:xfrm flipH="1" flipV="1">
            <a:off x="4556125" y="3743325"/>
            <a:ext cx="136525" cy="82550"/>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79" name="Rectangle 31"/>
          <p:cNvSpPr>
            <a:spLocks noChangeArrowheads="1"/>
          </p:cNvSpPr>
          <p:nvPr/>
        </p:nvSpPr>
        <p:spPr bwMode="auto">
          <a:xfrm>
            <a:off x="4376738" y="3989388"/>
            <a:ext cx="163513" cy="2063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80" name="Rectangle 32"/>
          <p:cNvSpPr>
            <a:spLocks noChangeArrowheads="1"/>
          </p:cNvSpPr>
          <p:nvPr/>
        </p:nvSpPr>
        <p:spPr bwMode="auto">
          <a:xfrm>
            <a:off x="3305175" y="3976688"/>
            <a:ext cx="163513" cy="2063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81" name="Freeform 33"/>
          <p:cNvSpPr>
            <a:spLocks/>
          </p:cNvSpPr>
          <p:nvPr/>
        </p:nvSpPr>
        <p:spPr bwMode="auto">
          <a:xfrm>
            <a:off x="4294188" y="3865563"/>
            <a:ext cx="138113" cy="138112"/>
          </a:xfrm>
          <a:custGeom>
            <a:avLst/>
            <a:gdLst/>
            <a:ahLst/>
            <a:cxnLst>
              <a:cxn ang="0">
                <a:pos x="0" y="0"/>
              </a:cxn>
              <a:cxn ang="0">
                <a:pos x="0" y="87"/>
              </a:cxn>
              <a:cxn ang="0">
                <a:pos x="87" y="44"/>
              </a:cxn>
              <a:cxn ang="0">
                <a:pos x="0" y="0"/>
              </a:cxn>
            </a:cxnLst>
            <a:rect l="0" t="0" r="r" b="b"/>
            <a:pathLst>
              <a:path w="87" h="87">
                <a:moveTo>
                  <a:pt x="0" y="0"/>
                </a:moveTo>
                <a:lnTo>
                  <a:pt x="0" y="87"/>
                </a:lnTo>
                <a:lnTo>
                  <a:pt x="87" y="44"/>
                </a:lnTo>
                <a:lnTo>
                  <a:pt x="0" y="0"/>
                </a:lnTo>
                <a:close/>
              </a:path>
            </a:pathLst>
          </a:custGeom>
          <a:solidFill>
            <a:srgbClr val="000000"/>
          </a:solid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82" name="Rectangle 34"/>
          <p:cNvSpPr>
            <a:spLocks noChangeArrowheads="1"/>
          </p:cNvSpPr>
          <p:nvPr/>
        </p:nvSpPr>
        <p:spPr bwMode="auto">
          <a:xfrm>
            <a:off x="3579813" y="3881438"/>
            <a:ext cx="411163" cy="1920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300" b="0" i="0" u="none" strike="noStrike" cap="none" normalizeH="0" baseline="0" smtClean="0">
                <a:ln>
                  <a:noFill/>
                </a:ln>
                <a:solidFill>
                  <a:srgbClr val="000000"/>
                </a:solidFill>
                <a:effectLst/>
                <a:latin typeface="ＭＳ ゴシック" pitchFamily="49" charset="-128"/>
                <a:ea typeface="ＭＳ ゴシック" pitchFamily="49" charset="-128"/>
              </a:rPr>
              <a:t>描画する</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83" name="Line 35"/>
          <p:cNvSpPr>
            <a:spLocks noChangeShapeType="1"/>
          </p:cNvSpPr>
          <p:nvPr/>
        </p:nvSpPr>
        <p:spPr bwMode="auto">
          <a:xfrm>
            <a:off x="5008563" y="4305300"/>
            <a:ext cx="1588" cy="508000"/>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84" name="Line 36"/>
          <p:cNvSpPr>
            <a:spLocks noChangeShapeType="1"/>
          </p:cNvSpPr>
          <p:nvPr/>
        </p:nvSpPr>
        <p:spPr bwMode="auto">
          <a:xfrm flipH="1" flipV="1">
            <a:off x="4926013" y="4676775"/>
            <a:ext cx="82550" cy="136525"/>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85" name="Line 37"/>
          <p:cNvSpPr>
            <a:spLocks noChangeShapeType="1"/>
          </p:cNvSpPr>
          <p:nvPr/>
        </p:nvSpPr>
        <p:spPr bwMode="auto">
          <a:xfrm flipV="1">
            <a:off x="5008563" y="4676775"/>
            <a:ext cx="82550" cy="136525"/>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86" name="Freeform 38"/>
          <p:cNvSpPr>
            <a:spLocks/>
          </p:cNvSpPr>
          <p:nvPr/>
        </p:nvSpPr>
        <p:spPr bwMode="auto">
          <a:xfrm>
            <a:off x="4940300" y="4113213"/>
            <a:ext cx="138113" cy="192087"/>
          </a:xfrm>
          <a:custGeom>
            <a:avLst/>
            <a:gdLst/>
            <a:ahLst/>
            <a:cxnLst>
              <a:cxn ang="0">
                <a:pos x="43" y="0"/>
              </a:cxn>
              <a:cxn ang="0">
                <a:pos x="0" y="61"/>
              </a:cxn>
              <a:cxn ang="0">
                <a:pos x="43" y="121"/>
              </a:cxn>
              <a:cxn ang="0">
                <a:pos x="87" y="61"/>
              </a:cxn>
              <a:cxn ang="0">
                <a:pos x="43" y="0"/>
              </a:cxn>
            </a:cxnLst>
            <a:rect l="0" t="0" r="r" b="b"/>
            <a:pathLst>
              <a:path w="87" h="121">
                <a:moveTo>
                  <a:pt x="43" y="0"/>
                </a:moveTo>
                <a:lnTo>
                  <a:pt x="0" y="61"/>
                </a:lnTo>
                <a:lnTo>
                  <a:pt x="43" y="121"/>
                </a:lnTo>
                <a:lnTo>
                  <a:pt x="87" y="61"/>
                </a:lnTo>
                <a:lnTo>
                  <a:pt x="43" y="0"/>
                </a:lnTo>
                <a:close/>
              </a:path>
            </a:pathLst>
          </a:custGeom>
          <a:solidFill>
            <a:srgbClr val="000000"/>
          </a:solid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87" name="Rectangle 39"/>
          <p:cNvSpPr>
            <a:spLocks noChangeArrowheads="1"/>
          </p:cNvSpPr>
          <p:nvPr/>
        </p:nvSpPr>
        <p:spPr bwMode="auto">
          <a:xfrm>
            <a:off x="4733925" y="4567238"/>
            <a:ext cx="136525" cy="2063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Arial" pitchFamily="34" charset="0"/>
                <a:ea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88" name="Rectangle 40"/>
          <p:cNvSpPr>
            <a:spLocks noChangeArrowheads="1"/>
          </p:cNvSpPr>
          <p:nvPr/>
        </p:nvSpPr>
        <p:spPr bwMode="auto">
          <a:xfrm>
            <a:off x="4775200" y="4237038"/>
            <a:ext cx="163513" cy="2063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89" name="Line 41"/>
          <p:cNvSpPr>
            <a:spLocks noChangeShapeType="1"/>
          </p:cNvSpPr>
          <p:nvPr/>
        </p:nvSpPr>
        <p:spPr bwMode="auto">
          <a:xfrm>
            <a:off x="2935288" y="2809875"/>
            <a:ext cx="1757363" cy="863600"/>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0" name="Line 42"/>
          <p:cNvSpPr>
            <a:spLocks noChangeShapeType="1"/>
          </p:cNvSpPr>
          <p:nvPr/>
        </p:nvSpPr>
        <p:spPr bwMode="auto">
          <a:xfrm flipH="1">
            <a:off x="4527550" y="3673475"/>
            <a:ext cx="165100" cy="142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1" name="Line 43"/>
          <p:cNvSpPr>
            <a:spLocks noChangeShapeType="1"/>
          </p:cNvSpPr>
          <p:nvPr/>
        </p:nvSpPr>
        <p:spPr bwMode="auto">
          <a:xfrm flipH="1" flipV="1">
            <a:off x="4597400" y="3536950"/>
            <a:ext cx="95250" cy="136525"/>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2" name="Freeform 44"/>
          <p:cNvSpPr>
            <a:spLocks/>
          </p:cNvSpPr>
          <p:nvPr/>
        </p:nvSpPr>
        <p:spPr bwMode="auto">
          <a:xfrm>
            <a:off x="2755900" y="2713038"/>
            <a:ext cx="179388" cy="109537"/>
          </a:xfrm>
          <a:custGeom>
            <a:avLst/>
            <a:gdLst/>
            <a:ahLst/>
            <a:cxnLst>
              <a:cxn ang="0">
                <a:pos x="0" y="9"/>
              </a:cxn>
              <a:cxn ang="0">
                <a:pos x="35" y="69"/>
              </a:cxn>
              <a:cxn ang="0">
                <a:pos x="113" y="61"/>
              </a:cxn>
              <a:cxn ang="0">
                <a:pos x="69" y="0"/>
              </a:cxn>
              <a:cxn ang="0">
                <a:pos x="0" y="9"/>
              </a:cxn>
            </a:cxnLst>
            <a:rect l="0" t="0" r="r" b="b"/>
            <a:pathLst>
              <a:path w="113" h="69">
                <a:moveTo>
                  <a:pt x="0" y="9"/>
                </a:moveTo>
                <a:lnTo>
                  <a:pt x="35" y="69"/>
                </a:lnTo>
                <a:lnTo>
                  <a:pt x="113" y="61"/>
                </a:lnTo>
                <a:lnTo>
                  <a:pt x="69" y="0"/>
                </a:lnTo>
                <a:lnTo>
                  <a:pt x="0" y="9"/>
                </a:lnTo>
                <a:close/>
              </a:path>
            </a:pathLst>
          </a:custGeom>
          <a:solidFill>
            <a:srgbClr val="000000"/>
          </a:solid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3" name="Rectangle 45"/>
          <p:cNvSpPr>
            <a:spLocks noChangeArrowheads="1"/>
          </p:cNvSpPr>
          <p:nvPr/>
        </p:nvSpPr>
        <p:spPr bwMode="auto">
          <a:xfrm>
            <a:off x="4500563" y="3303588"/>
            <a:ext cx="163513" cy="2063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94" name="Rectangle 46"/>
          <p:cNvSpPr>
            <a:spLocks noChangeArrowheads="1"/>
          </p:cNvSpPr>
          <p:nvPr/>
        </p:nvSpPr>
        <p:spPr bwMode="auto">
          <a:xfrm>
            <a:off x="3016250" y="2603500"/>
            <a:ext cx="163513" cy="2063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Arial" pitchFamily="34" charset="0"/>
                <a:ea typeface="ＭＳ Ｐゴシック" pitchFamily="50" charset="-128"/>
              </a:rPr>
              <a:t>1</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95" name="Rectangle 47"/>
          <p:cNvSpPr>
            <a:spLocks noChangeArrowheads="1"/>
          </p:cNvSpPr>
          <p:nvPr/>
        </p:nvSpPr>
        <p:spPr bwMode="auto">
          <a:xfrm>
            <a:off x="4692650" y="4813300"/>
            <a:ext cx="631825" cy="576262"/>
          </a:xfrm>
          <a:prstGeom prst="rect">
            <a:avLst/>
          </a:prstGeom>
          <a:solidFill>
            <a:srgbClr val="FF9999"/>
          </a:solidFill>
          <a:ln w="17"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6" name="Line 48"/>
          <p:cNvSpPr>
            <a:spLocks noChangeShapeType="1"/>
          </p:cNvSpPr>
          <p:nvPr/>
        </p:nvSpPr>
        <p:spPr bwMode="auto">
          <a:xfrm>
            <a:off x="4692650" y="5238750"/>
            <a:ext cx="631825"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7" name="Line 49"/>
          <p:cNvSpPr>
            <a:spLocks noChangeShapeType="1"/>
          </p:cNvSpPr>
          <p:nvPr/>
        </p:nvSpPr>
        <p:spPr bwMode="auto">
          <a:xfrm>
            <a:off x="4692650" y="5129213"/>
            <a:ext cx="631825"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98" name="Rectangle 50"/>
          <p:cNvSpPr>
            <a:spLocks noChangeArrowheads="1"/>
          </p:cNvSpPr>
          <p:nvPr/>
        </p:nvSpPr>
        <p:spPr bwMode="auto">
          <a:xfrm>
            <a:off x="4830763" y="4910138"/>
            <a:ext cx="246063" cy="1920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300" b="1" i="0" u="none" strike="noStrike" cap="none" normalizeH="0" baseline="0" smtClean="0">
                <a:ln>
                  <a:noFill/>
                </a:ln>
                <a:solidFill>
                  <a:srgbClr val="000000"/>
                </a:solidFill>
                <a:effectLst/>
                <a:latin typeface="ＭＳ ゴシック" pitchFamily="49" charset="-128"/>
                <a:ea typeface="ＭＳ ゴシック" pitchFamily="49" charset="-128"/>
              </a:rPr>
              <a:t>図形</a:t>
            </a:r>
            <a:endParaRPr kumimoji="1" 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099" name="Line 51"/>
          <p:cNvSpPr>
            <a:spLocks noChangeShapeType="1"/>
          </p:cNvSpPr>
          <p:nvPr/>
        </p:nvSpPr>
        <p:spPr bwMode="auto">
          <a:xfrm>
            <a:off x="5008563" y="5540375"/>
            <a:ext cx="1588" cy="454025"/>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0" name="Freeform 52"/>
          <p:cNvSpPr>
            <a:spLocks/>
          </p:cNvSpPr>
          <p:nvPr/>
        </p:nvSpPr>
        <p:spPr bwMode="auto">
          <a:xfrm>
            <a:off x="4926013" y="5389563"/>
            <a:ext cx="179388" cy="150812"/>
          </a:xfrm>
          <a:custGeom>
            <a:avLst/>
            <a:gdLst/>
            <a:ahLst/>
            <a:cxnLst>
              <a:cxn ang="0">
                <a:pos x="52" y="0"/>
              </a:cxn>
              <a:cxn ang="0">
                <a:pos x="0" y="95"/>
              </a:cxn>
              <a:cxn ang="0">
                <a:pos x="113" y="95"/>
              </a:cxn>
              <a:cxn ang="0">
                <a:pos x="52" y="0"/>
              </a:cxn>
            </a:cxnLst>
            <a:rect l="0" t="0" r="r" b="b"/>
            <a:pathLst>
              <a:path w="113" h="95">
                <a:moveTo>
                  <a:pt x="52" y="0"/>
                </a:moveTo>
                <a:lnTo>
                  <a:pt x="0" y="95"/>
                </a:lnTo>
                <a:lnTo>
                  <a:pt x="113" y="95"/>
                </a:lnTo>
                <a:lnTo>
                  <a:pt x="52" y="0"/>
                </a:lnTo>
                <a:close/>
              </a:path>
            </a:pathLst>
          </a:custGeom>
          <a:solidFill>
            <a:srgbClr val="FFFFFF"/>
          </a:solid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1" name="Freeform 53"/>
          <p:cNvSpPr>
            <a:spLocks/>
          </p:cNvSpPr>
          <p:nvPr/>
        </p:nvSpPr>
        <p:spPr bwMode="auto">
          <a:xfrm>
            <a:off x="5530850" y="3894139"/>
            <a:ext cx="2755926" cy="1106498"/>
          </a:xfrm>
          <a:custGeom>
            <a:avLst/>
            <a:gdLst/>
            <a:ahLst/>
            <a:cxnLst>
              <a:cxn ang="0">
                <a:pos x="0" y="0"/>
              </a:cxn>
              <a:cxn ang="0">
                <a:pos x="0" y="717"/>
              </a:cxn>
              <a:cxn ang="0">
                <a:pos x="1618" y="717"/>
              </a:cxn>
              <a:cxn ang="0">
                <a:pos x="1618" y="86"/>
              </a:cxn>
              <a:cxn ang="0">
                <a:pos x="1532" y="0"/>
              </a:cxn>
              <a:cxn ang="0">
                <a:pos x="0" y="0"/>
              </a:cxn>
            </a:cxnLst>
            <a:rect l="0" t="0" r="r" b="b"/>
            <a:pathLst>
              <a:path w="1618" h="717">
                <a:moveTo>
                  <a:pt x="0" y="0"/>
                </a:moveTo>
                <a:lnTo>
                  <a:pt x="0" y="717"/>
                </a:lnTo>
                <a:lnTo>
                  <a:pt x="1618" y="717"/>
                </a:lnTo>
                <a:lnTo>
                  <a:pt x="1618" y="86"/>
                </a:lnTo>
                <a:lnTo>
                  <a:pt x="1532" y="0"/>
                </a:lnTo>
                <a:lnTo>
                  <a:pt x="0" y="0"/>
                </a:lnTo>
                <a:close/>
              </a:path>
            </a:pathLst>
          </a:custGeom>
          <a:solidFill>
            <a:srgbClr val="FFFFCC"/>
          </a:solid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2" name="Line 54"/>
          <p:cNvSpPr>
            <a:spLocks noChangeShapeType="1"/>
          </p:cNvSpPr>
          <p:nvPr/>
        </p:nvSpPr>
        <p:spPr bwMode="auto">
          <a:xfrm flipH="1">
            <a:off x="8143900" y="4071942"/>
            <a:ext cx="136525" cy="1587"/>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3" name="Line 55"/>
          <p:cNvSpPr>
            <a:spLocks noChangeShapeType="1"/>
          </p:cNvSpPr>
          <p:nvPr/>
        </p:nvSpPr>
        <p:spPr bwMode="auto">
          <a:xfrm flipV="1">
            <a:off x="8143900" y="3929066"/>
            <a:ext cx="1588" cy="136525"/>
          </a:xfrm>
          <a:prstGeom prst="line">
            <a:avLst/>
          </a:prstGeom>
          <a:noFill/>
          <a:ln w="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04" name="Rectangle 56"/>
          <p:cNvSpPr>
            <a:spLocks noChangeArrowheads="1"/>
          </p:cNvSpPr>
          <p:nvPr/>
        </p:nvSpPr>
        <p:spPr bwMode="auto">
          <a:xfrm>
            <a:off x="5557838" y="3935413"/>
            <a:ext cx="493713" cy="2063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dirty="0" smtClean="0">
                <a:ln>
                  <a:noFill/>
                </a:ln>
                <a:solidFill>
                  <a:srgbClr val="000000"/>
                </a:solidFill>
                <a:effectLst/>
                <a:latin typeface="Arial" pitchFamily="34" charset="0"/>
                <a:ea typeface="ＭＳ Ｐゴシック" pitchFamily="50" charset="-128"/>
              </a:rPr>
              <a:t>class </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endParaRPr>
          </a:p>
        </p:txBody>
      </p:sp>
      <p:sp>
        <p:nvSpPr>
          <p:cNvPr id="2105" name="Rectangle 57"/>
          <p:cNvSpPr>
            <a:spLocks noChangeArrowheads="1"/>
          </p:cNvSpPr>
          <p:nvPr/>
        </p:nvSpPr>
        <p:spPr bwMode="auto">
          <a:xfrm>
            <a:off x="5970588" y="3949700"/>
            <a:ext cx="333425" cy="2000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1300" b="0" i="0" u="none" strike="noStrike" cap="none" normalizeH="0" baseline="0" dirty="0" smtClean="0">
                <a:ln>
                  <a:noFill/>
                </a:ln>
                <a:solidFill>
                  <a:srgbClr val="000000"/>
                </a:solidFill>
                <a:effectLst/>
                <a:latin typeface="+mn-lt"/>
                <a:ea typeface="ＭＳ ゴシック" pitchFamily="49" charset="-128"/>
              </a:rPr>
              <a:t>図面</a:t>
            </a:r>
            <a:endParaRPr kumimoji="1" lang="ja-JP" sz="1800" b="0" i="0" u="none" strike="noStrike" cap="none" normalizeH="0" baseline="0" dirty="0" smtClean="0">
              <a:ln>
                <a:noFill/>
              </a:ln>
              <a:solidFill>
                <a:schemeClr val="tx1"/>
              </a:solidFill>
              <a:effectLst/>
              <a:latin typeface="+mn-lt"/>
              <a:ea typeface="ＭＳ Ｐゴシック" pitchFamily="50" charset="-128"/>
            </a:endParaRPr>
          </a:p>
        </p:txBody>
      </p:sp>
      <p:sp>
        <p:nvSpPr>
          <p:cNvPr id="2106" name="Rectangle 58"/>
          <p:cNvSpPr>
            <a:spLocks noChangeArrowheads="1"/>
          </p:cNvSpPr>
          <p:nvPr/>
        </p:nvSpPr>
        <p:spPr bwMode="auto">
          <a:xfrm>
            <a:off x="5557838" y="4156075"/>
            <a:ext cx="163513" cy="1920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ＭＳ ゴシック" pitchFamily="49" charset="-128"/>
                <a:ea typeface="ＭＳ ゴシック" pitchFamily="49"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07" name="Rectangle 59"/>
          <p:cNvSpPr>
            <a:spLocks noChangeArrowheads="1"/>
          </p:cNvSpPr>
          <p:nvPr/>
        </p:nvSpPr>
        <p:spPr bwMode="auto">
          <a:xfrm>
            <a:off x="5557838" y="4360863"/>
            <a:ext cx="1812925" cy="1920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ＭＳ ゴシック" pitchFamily="49" charset="-128"/>
                <a:ea typeface="ＭＳ ゴシック" pitchFamily="49" charset="-128"/>
              </a:rPr>
              <a:t>    list&lt;</a:t>
            </a:r>
            <a:r>
              <a:rPr kumimoji="1" lang="ja-JP" sz="1300" b="0" i="0" u="none" strike="noStrike" cap="none" normalizeH="0" baseline="0" smtClean="0">
                <a:ln>
                  <a:noFill/>
                </a:ln>
                <a:solidFill>
                  <a:srgbClr val="000000"/>
                </a:solidFill>
                <a:effectLst/>
                <a:latin typeface="ＭＳ ゴシック" pitchFamily="49" charset="-128"/>
                <a:ea typeface="ＭＳ ゴシック" pitchFamily="49" charset="-128"/>
              </a:rPr>
              <a:t>図形</a:t>
            </a:r>
            <a:r>
              <a:rPr kumimoji="1" lang="ja-JP" altLang="ja-JP" sz="1300" b="0" i="0" u="none" strike="noStrike" cap="none" normalizeH="0" baseline="0" smtClean="0">
                <a:ln>
                  <a:noFill/>
                </a:ln>
                <a:solidFill>
                  <a:srgbClr val="000000"/>
                </a:solidFill>
                <a:effectLst/>
                <a:latin typeface="ＭＳ ゴシック" pitchFamily="49" charset="-128"/>
                <a:ea typeface="ＭＳ ゴシック" pitchFamily="49" charset="-128"/>
              </a:rPr>
              <a:t>&gt; </a:t>
            </a:r>
            <a:r>
              <a:rPr kumimoji="1" lang="ja-JP" sz="1300" b="0" i="0" u="none" strike="noStrike" cap="none" normalizeH="0" baseline="0" smtClean="0">
                <a:ln>
                  <a:noFill/>
                </a:ln>
                <a:solidFill>
                  <a:srgbClr val="000000"/>
                </a:solidFill>
                <a:effectLst/>
                <a:latin typeface="ＭＳ ゴシック" pitchFamily="49" charset="-128"/>
                <a:ea typeface="ＭＳ ゴシック" pitchFamily="49" charset="-128"/>
              </a:rPr>
              <a:t>図形コレクション</a:t>
            </a:r>
            <a:r>
              <a:rPr kumimoji="1" lang="ja-JP" altLang="ja-JP" sz="1300" b="0" i="0" u="none" strike="noStrike" cap="none" normalizeH="0" baseline="0" smtClean="0">
                <a:ln>
                  <a:noFill/>
                </a:ln>
                <a:solidFill>
                  <a:srgbClr val="000000"/>
                </a:solidFill>
                <a:effectLst/>
                <a:latin typeface="ＭＳ ゴシック" pitchFamily="49" charset="-128"/>
                <a:ea typeface="ＭＳ ゴシック" pitchFamily="49"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2108" name="Rectangle 60"/>
          <p:cNvSpPr>
            <a:spLocks noChangeArrowheads="1"/>
          </p:cNvSpPr>
          <p:nvPr/>
        </p:nvSpPr>
        <p:spPr bwMode="auto">
          <a:xfrm>
            <a:off x="5557838" y="4567238"/>
            <a:ext cx="246063" cy="1920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1300" b="0" i="0" u="none" strike="noStrike" cap="none" normalizeH="0" baseline="0" smtClean="0">
                <a:ln>
                  <a:noFill/>
                </a:ln>
                <a:solidFill>
                  <a:srgbClr val="000000"/>
                </a:solidFill>
                <a:effectLst/>
                <a:latin typeface="ＭＳ ゴシック" pitchFamily="49" charset="-128"/>
                <a:ea typeface="ＭＳ ゴシック" pitchFamily="49"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844" y="274638"/>
            <a:ext cx="3071834" cy="511156"/>
          </a:xfrm>
        </p:spPr>
        <p:txBody>
          <a:bodyPr/>
          <a:lstStyle/>
          <a:p>
            <a:r>
              <a:rPr kumimoji="1" lang="ja-JP" altLang="en-US" sz="4000" dirty="0" smtClean="0"/>
              <a:t>設計モデル</a:t>
            </a:r>
            <a:endParaRPr kumimoji="1" lang="ja-JP" altLang="en-US" sz="4000" dirty="0"/>
          </a:p>
        </p:txBody>
      </p:sp>
      <p:sp>
        <p:nvSpPr>
          <p:cNvPr id="5124" name="AutoShape 4"/>
          <p:cNvSpPr>
            <a:spLocks noChangeAspect="1" noChangeArrowheads="1" noTextEdit="1"/>
          </p:cNvSpPr>
          <p:nvPr/>
        </p:nvSpPr>
        <p:spPr bwMode="auto">
          <a:xfrm>
            <a:off x="1509713" y="528638"/>
            <a:ext cx="7634287" cy="6329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26" name="Rectangle 6"/>
          <p:cNvSpPr>
            <a:spLocks noChangeArrowheads="1"/>
          </p:cNvSpPr>
          <p:nvPr/>
        </p:nvSpPr>
        <p:spPr bwMode="auto">
          <a:xfrm>
            <a:off x="2049463" y="3011488"/>
            <a:ext cx="755650" cy="284162"/>
          </a:xfrm>
          <a:prstGeom prst="rect">
            <a:avLst/>
          </a:prstGeom>
          <a:solidFill>
            <a:srgbClr val="99FF66"/>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27" name="Rectangle 7"/>
          <p:cNvSpPr>
            <a:spLocks noChangeArrowheads="1"/>
          </p:cNvSpPr>
          <p:nvPr/>
        </p:nvSpPr>
        <p:spPr bwMode="auto">
          <a:xfrm>
            <a:off x="2143125" y="3067050"/>
            <a:ext cx="61595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_tWinMain</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28" name="Rectangle 8"/>
          <p:cNvSpPr>
            <a:spLocks noChangeArrowheads="1"/>
          </p:cNvSpPr>
          <p:nvPr/>
        </p:nvSpPr>
        <p:spPr bwMode="auto">
          <a:xfrm>
            <a:off x="3117850" y="619125"/>
            <a:ext cx="1400175" cy="142875"/>
          </a:xfrm>
          <a:prstGeom prst="rect">
            <a:avLst/>
          </a:prstGeom>
          <a:solidFill>
            <a:srgbClr val="FFFFCC"/>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29" name="Rectangle 9"/>
          <p:cNvSpPr>
            <a:spLocks noChangeArrowheads="1"/>
          </p:cNvSpPr>
          <p:nvPr/>
        </p:nvSpPr>
        <p:spPr bwMode="auto">
          <a:xfrm>
            <a:off x="3117850" y="762000"/>
            <a:ext cx="3500437" cy="2514600"/>
          </a:xfrm>
          <a:prstGeom prst="rect">
            <a:avLst/>
          </a:prstGeom>
          <a:solidFill>
            <a:srgbClr val="FFFFCC"/>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30" name="Rectangle 10"/>
          <p:cNvSpPr>
            <a:spLocks noChangeArrowheads="1"/>
          </p:cNvSpPr>
          <p:nvPr/>
        </p:nvSpPr>
        <p:spPr bwMode="auto">
          <a:xfrm>
            <a:off x="4687888" y="827088"/>
            <a:ext cx="43497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WinLib</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31" name="Rectangle 11"/>
          <p:cNvSpPr>
            <a:spLocks noChangeArrowheads="1"/>
          </p:cNvSpPr>
          <p:nvPr/>
        </p:nvSpPr>
        <p:spPr bwMode="auto">
          <a:xfrm>
            <a:off x="1604963" y="3389313"/>
            <a:ext cx="2590800" cy="141287"/>
          </a:xfrm>
          <a:prstGeom prst="rect">
            <a:avLst/>
          </a:prstGeom>
          <a:solidFill>
            <a:srgbClr val="FBE1E1"/>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32" name="Rectangle 12"/>
          <p:cNvSpPr>
            <a:spLocks noChangeArrowheads="1"/>
          </p:cNvSpPr>
          <p:nvPr/>
        </p:nvSpPr>
        <p:spPr bwMode="auto">
          <a:xfrm>
            <a:off x="1604963" y="3530600"/>
            <a:ext cx="6478587" cy="3224212"/>
          </a:xfrm>
          <a:prstGeom prst="rect">
            <a:avLst/>
          </a:prstGeom>
          <a:solidFill>
            <a:srgbClr val="FBE1E1"/>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33" name="Rectangle 13"/>
          <p:cNvSpPr>
            <a:spLocks noChangeArrowheads="1"/>
          </p:cNvSpPr>
          <p:nvPr/>
        </p:nvSpPr>
        <p:spPr bwMode="auto">
          <a:xfrm>
            <a:off x="4611688" y="3597275"/>
            <a:ext cx="53975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HelloCad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34" name="Rectangle 14"/>
          <p:cNvSpPr>
            <a:spLocks noChangeArrowheads="1"/>
          </p:cNvSpPr>
          <p:nvPr/>
        </p:nvSpPr>
        <p:spPr bwMode="auto">
          <a:xfrm>
            <a:off x="5000625" y="1470025"/>
            <a:ext cx="642937" cy="396875"/>
          </a:xfrm>
          <a:prstGeom prst="rect">
            <a:avLst/>
          </a:prstGeom>
          <a:solidFill>
            <a:srgbClr val="FFFF99"/>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35" name="Line 15"/>
          <p:cNvSpPr>
            <a:spLocks noChangeShapeType="1"/>
          </p:cNvSpPr>
          <p:nvPr/>
        </p:nvSpPr>
        <p:spPr bwMode="auto">
          <a:xfrm>
            <a:off x="5000625" y="1763713"/>
            <a:ext cx="642937"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36" name="Line 16"/>
          <p:cNvSpPr>
            <a:spLocks noChangeShapeType="1"/>
          </p:cNvSpPr>
          <p:nvPr/>
        </p:nvSpPr>
        <p:spPr bwMode="auto">
          <a:xfrm>
            <a:off x="5000625" y="1687513"/>
            <a:ext cx="642937"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37" name="Rectangle 17"/>
          <p:cNvSpPr>
            <a:spLocks noChangeArrowheads="1"/>
          </p:cNvSpPr>
          <p:nvPr/>
        </p:nvSpPr>
        <p:spPr bwMode="auto">
          <a:xfrm>
            <a:off x="5094288" y="1525588"/>
            <a:ext cx="53022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ClientDC</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38" name="Rectangle 18"/>
          <p:cNvSpPr>
            <a:spLocks noChangeArrowheads="1"/>
          </p:cNvSpPr>
          <p:nvPr/>
        </p:nvSpPr>
        <p:spPr bwMode="auto">
          <a:xfrm>
            <a:off x="8159750" y="4779963"/>
            <a:ext cx="350837" cy="141287"/>
          </a:xfrm>
          <a:prstGeom prst="rect">
            <a:avLst/>
          </a:prstGeom>
          <a:solidFill>
            <a:srgbClr val="E9FEFE"/>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39" name="Rectangle 19"/>
          <p:cNvSpPr>
            <a:spLocks noChangeArrowheads="1"/>
          </p:cNvSpPr>
          <p:nvPr/>
        </p:nvSpPr>
        <p:spPr bwMode="auto">
          <a:xfrm>
            <a:off x="8159750" y="4921250"/>
            <a:ext cx="889000" cy="1049337"/>
          </a:xfrm>
          <a:prstGeom prst="rect">
            <a:avLst/>
          </a:prstGeom>
          <a:solidFill>
            <a:srgbClr val="E9FEFE"/>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40" name="Rectangle 20"/>
          <p:cNvSpPr>
            <a:spLocks noChangeArrowheads="1"/>
          </p:cNvSpPr>
          <p:nvPr/>
        </p:nvSpPr>
        <p:spPr bwMode="auto">
          <a:xfrm>
            <a:off x="8453438" y="4986338"/>
            <a:ext cx="369887"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Utility</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41" name="Line 21"/>
          <p:cNvSpPr>
            <a:spLocks noChangeShapeType="1"/>
          </p:cNvSpPr>
          <p:nvPr/>
        </p:nvSpPr>
        <p:spPr bwMode="auto">
          <a:xfrm flipV="1">
            <a:off x="5729288" y="2019300"/>
            <a:ext cx="1587" cy="12223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42" name="Line 22"/>
          <p:cNvSpPr>
            <a:spLocks noChangeShapeType="1"/>
          </p:cNvSpPr>
          <p:nvPr/>
        </p:nvSpPr>
        <p:spPr bwMode="auto">
          <a:xfrm flipH="1">
            <a:off x="5321300" y="2019300"/>
            <a:ext cx="407987"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43" name="Line 23"/>
          <p:cNvSpPr>
            <a:spLocks noChangeShapeType="1"/>
          </p:cNvSpPr>
          <p:nvPr/>
        </p:nvSpPr>
        <p:spPr bwMode="auto">
          <a:xfrm flipV="1">
            <a:off x="5321300" y="1866900"/>
            <a:ext cx="1587" cy="15240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44" name="Freeform 24"/>
          <p:cNvSpPr>
            <a:spLocks/>
          </p:cNvSpPr>
          <p:nvPr/>
        </p:nvSpPr>
        <p:spPr bwMode="auto">
          <a:xfrm>
            <a:off x="5672138" y="2141538"/>
            <a:ext cx="122237" cy="112712"/>
          </a:xfrm>
          <a:custGeom>
            <a:avLst/>
            <a:gdLst/>
            <a:ahLst/>
            <a:cxnLst>
              <a:cxn ang="0">
                <a:pos x="36" y="71"/>
              </a:cxn>
              <a:cxn ang="0">
                <a:pos x="77" y="0"/>
              </a:cxn>
              <a:cxn ang="0">
                <a:pos x="0" y="0"/>
              </a:cxn>
              <a:cxn ang="0">
                <a:pos x="36" y="71"/>
              </a:cxn>
            </a:cxnLst>
            <a:rect l="0" t="0" r="r" b="b"/>
            <a:pathLst>
              <a:path w="77" h="71">
                <a:moveTo>
                  <a:pt x="36" y="71"/>
                </a:moveTo>
                <a:lnTo>
                  <a:pt x="77" y="0"/>
                </a:lnTo>
                <a:lnTo>
                  <a:pt x="0" y="0"/>
                </a:lnTo>
                <a:lnTo>
                  <a:pt x="36" y="71"/>
                </a:lnTo>
                <a:close/>
              </a:path>
            </a:pathLst>
          </a:custGeom>
          <a:solidFill>
            <a:srgbClr val="FFFFFF"/>
          </a:solid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45" name="Rectangle 25"/>
          <p:cNvSpPr>
            <a:spLocks noChangeArrowheads="1"/>
          </p:cNvSpPr>
          <p:nvPr/>
        </p:nvSpPr>
        <p:spPr bwMode="auto">
          <a:xfrm>
            <a:off x="5256213" y="2254250"/>
            <a:ext cx="955675" cy="823912"/>
          </a:xfrm>
          <a:prstGeom prst="rect">
            <a:avLst/>
          </a:prstGeom>
          <a:solidFill>
            <a:srgbClr val="FFFF99"/>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46" name="Rectangle 26"/>
          <p:cNvSpPr>
            <a:spLocks noChangeArrowheads="1"/>
          </p:cNvSpPr>
          <p:nvPr/>
        </p:nvSpPr>
        <p:spPr bwMode="auto">
          <a:xfrm>
            <a:off x="5349875" y="2887663"/>
            <a:ext cx="5588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LineTo()</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47" name="Rectangle 27"/>
          <p:cNvSpPr>
            <a:spLocks noChangeArrowheads="1"/>
          </p:cNvSpPr>
          <p:nvPr/>
        </p:nvSpPr>
        <p:spPr bwMode="auto">
          <a:xfrm>
            <a:off x="5349875" y="2746375"/>
            <a:ext cx="62547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MoveTo()</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48" name="Rectangle 28"/>
          <p:cNvSpPr>
            <a:spLocks noChangeArrowheads="1"/>
          </p:cNvSpPr>
          <p:nvPr/>
        </p:nvSpPr>
        <p:spPr bwMode="auto">
          <a:xfrm>
            <a:off x="5349875" y="2528888"/>
            <a:ext cx="795337"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handle : HDC</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49" name="Line 29"/>
          <p:cNvSpPr>
            <a:spLocks noChangeShapeType="1"/>
          </p:cNvSpPr>
          <p:nvPr/>
        </p:nvSpPr>
        <p:spPr bwMode="auto">
          <a:xfrm>
            <a:off x="5256213" y="2689225"/>
            <a:ext cx="955675"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50" name="Line 30"/>
          <p:cNvSpPr>
            <a:spLocks noChangeShapeType="1"/>
          </p:cNvSpPr>
          <p:nvPr/>
        </p:nvSpPr>
        <p:spPr bwMode="auto">
          <a:xfrm>
            <a:off x="5256213" y="2471738"/>
            <a:ext cx="955675"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51" name="Rectangle 31"/>
          <p:cNvSpPr>
            <a:spLocks noChangeArrowheads="1"/>
          </p:cNvSpPr>
          <p:nvPr/>
        </p:nvSpPr>
        <p:spPr bwMode="auto">
          <a:xfrm>
            <a:off x="5653088" y="2311400"/>
            <a:ext cx="217487"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DC</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52" name="Line 32"/>
          <p:cNvSpPr>
            <a:spLocks noChangeShapeType="1"/>
          </p:cNvSpPr>
          <p:nvPr/>
        </p:nvSpPr>
        <p:spPr bwMode="auto">
          <a:xfrm flipH="1">
            <a:off x="2417763" y="3295650"/>
            <a:ext cx="9525" cy="66040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53" name="Line 33"/>
          <p:cNvSpPr>
            <a:spLocks noChangeShapeType="1"/>
          </p:cNvSpPr>
          <p:nvPr/>
        </p:nvSpPr>
        <p:spPr bwMode="auto">
          <a:xfrm flipH="1" flipV="1">
            <a:off x="2360613" y="3862388"/>
            <a:ext cx="57150" cy="936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54" name="Line 34"/>
          <p:cNvSpPr>
            <a:spLocks noChangeShapeType="1"/>
          </p:cNvSpPr>
          <p:nvPr/>
        </p:nvSpPr>
        <p:spPr bwMode="auto">
          <a:xfrm flipV="1">
            <a:off x="2417763" y="3862388"/>
            <a:ext cx="57150" cy="936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55" name="Line 35"/>
          <p:cNvSpPr>
            <a:spLocks noChangeShapeType="1"/>
          </p:cNvSpPr>
          <p:nvPr/>
        </p:nvSpPr>
        <p:spPr bwMode="auto">
          <a:xfrm flipV="1">
            <a:off x="5729288" y="2019300"/>
            <a:ext cx="1587" cy="12223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56" name="Line 36"/>
          <p:cNvSpPr>
            <a:spLocks noChangeShapeType="1"/>
          </p:cNvSpPr>
          <p:nvPr/>
        </p:nvSpPr>
        <p:spPr bwMode="auto">
          <a:xfrm>
            <a:off x="5729288" y="2019300"/>
            <a:ext cx="434975"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57" name="Line 37"/>
          <p:cNvSpPr>
            <a:spLocks noChangeShapeType="1"/>
          </p:cNvSpPr>
          <p:nvPr/>
        </p:nvSpPr>
        <p:spPr bwMode="auto">
          <a:xfrm flipV="1">
            <a:off x="6164263" y="1866900"/>
            <a:ext cx="1587" cy="15240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58" name="Freeform 38"/>
          <p:cNvSpPr>
            <a:spLocks/>
          </p:cNvSpPr>
          <p:nvPr/>
        </p:nvSpPr>
        <p:spPr bwMode="auto">
          <a:xfrm>
            <a:off x="5672138" y="2141538"/>
            <a:ext cx="122237" cy="112712"/>
          </a:xfrm>
          <a:custGeom>
            <a:avLst/>
            <a:gdLst/>
            <a:ahLst/>
            <a:cxnLst>
              <a:cxn ang="0">
                <a:pos x="36" y="71"/>
              </a:cxn>
              <a:cxn ang="0">
                <a:pos x="77" y="0"/>
              </a:cxn>
              <a:cxn ang="0">
                <a:pos x="0" y="0"/>
              </a:cxn>
              <a:cxn ang="0">
                <a:pos x="36" y="71"/>
              </a:cxn>
            </a:cxnLst>
            <a:rect l="0" t="0" r="r" b="b"/>
            <a:pathLst>
              <a:path w="77" h="71">
                <a:moveTo>
                  <a:pt x="36" y="71"/>
                </a:moveTo>
                <a:lnTo>
                  <a:pt x="77" y="0"/>
                </a:lnTo>
                <a:lnTo>
                  <a:pt x="0" y="0"/>
                </a:lnTo>
                <a:lnTo>
                  <a:pt x="36" y="71"/>
                </a:lnTo>
                <a:close/>
              </a:path>
            </a:pathLst>
          </a:custGeom>
          <a:solidFill>
            <a:srgbClr val="FFFFFF"/>
          </a:solid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59" name="Rectangle 39"/>
          <p:cNvSpPr>
            <a:spLocks noChangeArrowheads="1"/>
          </p:cNvSpPr>
          <p:nvPr/>
        </p:nvSpPr>
        <p:spPr bwMode="auto">
          <a:xfrm>
            <a:off x="5851525" y="1470025"/>
            <a:ext cx="614362" cy="396875"/>
          </a:xfrm>
          <a:prstGeom prst="rect">
            <a:avLst/>
          </a:prstGeom>
          <a:solidFill>
            <a:srgbClr val="FFFF99"/>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60" name="Line 40"/>
          <p:cNvSpPr>
            <a:spLocks noChangeShapeType="1"/>
          </p:cNvSpPr>
          <p:nvPr/>
        </p:nvSpPr>
        <p:spPr bwMode="auto">
          <a:xfrm>
            <a:off x="5851525" y="1763713"/>
            <a:ext cx="61436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61" name="Line 41"/>
          <p:cNvSpPr>
            <a:spLocks noChangeShapeType="1"/>
          </p:cNvSpPr>
          <p:nvPr/>
        </p:nvSpPr>
        <p:spPr bwMode="auto">
          <a:xfrm>
            <a:off x="5851525" y="1687513"/>
            <a:ext cx="61436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62" name="Rectangle 42"/>
          <p:cNvSpPr>
            <a:spLocks noChangeArrowheads="1"/>
          </p:cNvSpPr>
          <p:nvPr/>
        </p:nvSpPr>
        <p:spPr bwMode="auto">
          <a:xfrm>
            <a:off x="5946775" y="1525588"/>
            <a:ext cx="49212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PaintDC</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63" name="Line 43"/>
          <p:cNvSpPr>
            <a:spLocks noChangeShapeType="1"/>
          </p:cNvSpPr>
          <p:nvPr/>
        </p:nvSpPr>
        <p:spPr bwMode="auto">
          <a:xfrm flipH="1" flipV="1">
            <a:off x="7148513" y="5289550"/>
            <a:ext cx="1200150" cy="207962"/>
          </a:xfrm>
          <a:prstGeom prst="line">
            <a:avLst/>
          </a:prstGeom>
          <a:noFill/>
          <a:ln w="6" cap="flat">
            <a:solidFill>
              <a:srgbClr val="000000"/>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64" name="Rectangle 44"/>
          <p:cNvSpPr>
            <a:spLocks noChangeArrowheads="1"/>
          </p:cNvSpPr>
          <p:nvPr/>
        </p:nvSpPr>
        <p:spPr bwMode="auto">
          <a:xfrm>
            <a:off x="8348663" y="5270500"/>
            <a:ext cx="558800" cy="539750"/>
          </a:xfrm>
          <a:prstGeom prst="rect">
            <a:avLst/>
          </a:prstGeom>
          <a:solidFill>
            <a:srgbClr val="FF9999"/>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65" name="Rectangle 45"/>
          <p:cNvSpPr>
            <a:spLocks noChangeArrowheads="1"/>
          </p:cNvSpPr>
          <p:nvPr/>
        </p:nvSpPr>
        <p:spPr bwMode="auto">
          <a:xfrm>
            <a:off x="8443913" y="5619750"/>
            <a:ext cx="41592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Add()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66" name="Line 46"/>
          <p:cNvSpPr>
            <a:spLocks noChangeShapeType="1"/>
          </p:cNvSpPr>
          <p:nvPr/>
        </p:nvSpPr>
        <p:spPr bwMode="auto">
          <a:xfrm>
            <a:off x="8348663" y="5564188"/>
            <a:ext cx="558800"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67" name="Line 47"/>
          <p:cNvSpPr>
            <a:spLocks noChangeShapeType="1"/>
          </p:cNvSpPr>
          <p:nvPr/>
        </p:nvSpPr>
        <p:spPr bwMode="auto">
          <a:xfrm>
            <a:off x="8348663" y="5487988"/>
            <a:ext cx="558800"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68" name="Rectangle 48"/>
          <p:cNvSpPr>
            <a:spLocks noChangeArrowheads="1"/>
          </p:cNvSpPr>
          <p:nvPr/>
        </p:nvSpPr>
        <p:spPr bwMode="auto">
          <a:xfrm>
            <a:off x="8482013" y="5326063"/>
            <a:ext cx="350837"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Array</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69" name="Rectangle 49"/>
          <p:cNvSpPr>
            <a:spLocks noChangeArrowheads="1"/>
          </p:cNvSpPr>
          <p:nvPr/>
        </p:nvSpPr>
        <p:spPr bwMode="auto">
          <a:xfrm>
            <a:off x="1746250" y="3956050"/>
            <a:ext cx="1323975" cy="681037"/>
          </a:xfrm>
          <a:prstGeom prst="rect">
            <a:avLst/>
          </a:prstGeom>
          <a:solidFill>
            <a:srgbClr val="99FF66"/>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70" name="Rectangle 50"/>
          <p:cNvSpPr>
            <a:spLocks noChangeArrowheads="1"/>
          </p:cNvSpPr>
          <p:nvPr/>
        </p:nvSpPr>
        <p:spPr bwMode="auto">
          <a:xfrm>
            <a:off x="1839913" y="4448175"/>
            <a:ext cx="1135062"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MainMessageLoop()</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71" name="Rectangle 51"/>
          <p:cNvSpPr>
            <a:spLocks noChangeArrowheads="1"/>
          </p:cNvSpPr>
          <p:nvPr/>
        </p:nvSpPr>
        <p:spPr bwMode="auto">
          <a:xfrm>
            <a:off x="1839913" y="4305300"/>
            <a:ext cx="42545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Run()</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72" name="Line 52"/>
          <p:cNvSpPr>
            <a:spLocks noChangeShapeType="1"/>
          </p:cNvSpPr>
          <p:nvPr/>
        </p:nvSpPr>
        <p:spPr bwMode="auto">
          <a:xfrm>
            <a:off x="1746250" y="4249738"/>
            <a:ext cx="1323975"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73" name="Line 53"/>
          <p:cNvSpPr>
            <a:spLocks noChangeShapeType="1"/>
          </p:cNvSpPr>
          <p:nvPr/>
        </p:nvSpPr>
        <p:spPr bwMode="auto">
          <a:xfrm>
            <a:off x="1746250" y="4173538"/>
            <a:ext cx="1323975"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74" name="Rectangle 54"/>
          <p:cNvSpPr>
            <a:spLocks noChangeArrowheads="1"/>
          </p:cNvSpPr>
          <p:nvPr/>
        </p:nvSpPr>
        <p:spPr bwMode="auto">
          <a:xfrm>
            <a:off x="2114550" y="4013200"/>
            <a:ext cx="661987"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Application</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75" name="Rectangle 55"/>
          <p:cNvSpPr>
            <a:spLocks noChangeArrowheads="1"/>
          </p:cNvSpPr>
          <p:nvPr/>
        </p:nvSpPr>
        <p:spPr bwMode="auto">
          <a:xfrm>
            <a:off x="5141913" y="4637088"/>
            <a:ext cx="1173162" cy="965200"/>
          </a:xfrm>
          <a:prstGeom prst="rect">
            <a:avLst/>
          </a:prstGeom>
          <a:solidFill>
            <a:srgbClr val="99FF66"/>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76" name="Rectangle 56"/>
          <p:cNvSpPr>
            <a:spLocks noChangeArrowheads="1"/>
          </p:cNvSpPr>
          <p:nvPr/>
        </p:nvSpPr>
        <p:spPr bwMode="auto">
          <a:xfrm>
            <a:off x="5237163" y="5411788"/>
            <a:ext cx="41592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End()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77" name="Rectangle 57"/>
          <p:cNvSpPr>
            <a:spLocks noChangeArrowheads="1"/>
          </p:cNvSpPr>
          <p:nvPr/>
        </p:nvSpPr>
        <p:spPr bwMode="auto">
          <a:xfrm>
            <a:off x="5237163" y="5270500"/>
            <a:ext cx="45402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Start()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78" name="Rectangle 58"/>
          <p:cNvSpPr>
            <a:spLocks noChangeArrowheads="1"/>
          </p:cNvSpPr>
          <p:nvPr/>
        </p:nvSpPr>
        <p:spPr bwMode="auto">
          <a:xfrm>
            <a:off x="5237163" y="5053013"/>
            <a:ext cx="776287"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start : POINT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79" name="Rectangle 59"/>
          <p:cNvSpPr>
            <a:spLocks noChangeArrowheads="1"/>
          </p:cNvSpPr>
          <p:nvPr/>
        </p:nvSpPr>
        <p:spPr bwMode="auto">
          <a:xfrm>
            <a:off x="5237163" y="4910138"/>
            <a:ext cx="95567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isDrugging : bool</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80" name="Line 60"/>
          <p:cNvSpPr>
            <a:spLocks noChangeShapeType="1"/>
          </p:cNvSpPr>
          <p:nvPr/>
        </p:nvSpPr>
        <p:spPr bwMode="auto">
          <a:xfrm>
            <a:off x="5141913" y="5213350"/>
            <a:ext cx="117316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81" name="Line 61"/>
          <p:cNvSpPr>
            <a:spLocks noChangeShapeType="1"/>
          </p:cNvSpPr>
          <p:nvPr/>
        </p:nvSpPr>
        <p:spPr bwMode="auto">
          <a:xfrm>
            <a:off x="5141913" y="4854575"/>
            <a:ext cx="117316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82" name="Rectangle 62"/>
          <p:cNvSpPr>
            <a:spLocks noChangeArrowheads="1"/>
          </p:cNvSpPr>
          <p:nvPr/>
        </p:nvSpPr>
        <p:spPr bwMode="auto">
          <a:xfrm>
            <a:off x="5237163" y="4692650"/>
            <a:ext cx="105092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AddLineCommand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83" name="Line 63"/>
          <p:cNvSpPr>
            <a:spLocks noChangeShapeType="1"/>
          </p:cNvSpPr>
          <p:nvPr/>
        </p:nvSpPr>
        <p:spPr bwMode="auto">
          <a:xfrm flipV="1">
            <a:off x="6164263" y="1338263"/>
            <a:ext cx="1587" cy="1317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84" name="Line 64"/>
          <p:cNvSpPr>
            <a:spLocks noChangeShapeType="1"/>
          </p:cNvSpPr>
          <p:nvPr/>
        </p:nvSpPr>
        <p:spPr bwMode="auto">
          <a:xfrm flipH="1">
            <a:off x="4773613" y="1338263"/>
            <a:ext cx="1390650"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85" name="Line 65"/>
          <p:cNvSpPr>
            <a:spLocks noChangeShapeType="1"/>
          </p:cNvSpPr>
          <p:nvPr/>
        </p:nvSpPr>
        <p:spPr bwMode="auto">
          <a:xfrm flipV="1">
            <a:off x="4773613" y="1281113"/>
            <a:ext cx="103187" cy="5715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86" name="Line 66"/>
          <p:cNvSpPr>
            <a:spLocks noChangeShapeType="1"/>
          </p:cNvSpPr>
          <p:nvPr/>
        </p:nvSpPr>
        <p:spPr bwMode="auto">
          <a:xfrm>
            <a:off x="4773613" y="1338263"/>
            <a:ext cx="103187" cy="5715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87" name="Line 67"/>
          <p:cNvSpPr>
            <a:spLocks noChangeShapeType="1"/>
          </p:cNvSpPr>
          <p:nvPr/>
        </p:nvSpPr>
        <p:spPr bwMode="auto">
          <a:xfrm flipH="1">
            <a:off x="4773613" y="1668463"/>
            <a:ext cx="22701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88" name="Line 68"/>
          <p:cNvSpPr>
            <a:spLocks noChangeShapeType="1"/>
          </p:cNvSpPr>
          <p:nvPr/>
        </p:nvSpPr>
        <p:spPr bwMode="auto">
          <a:xfrm flipV="1">
            <a:off x="4773613" y="1612900"/>
            <a:ext cx="103187" cy="555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89" name="Line 69"/>
          <p:cNvSpPr>
            <a:spLocks noChangeShapeType="1"/>
          </p:cNvSpPr>
          <p:nvPr/>
        </p:nvSpPr>
        <p:spPr bwMode="auto">
          <a:xfrm>
            <a:off x="4773613" y="1668463"/>
            <a:ext cx="103187" cy="5715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90" name="Rectangle 70"/>
          <p:cNvSpPr>
            <a:spLocks noChangeArrowheads="1"/>
          </p:cNvSpPr>
          <p:nvPr/>
        </p:nvSpPr>
        <p:spPr bwMode="auto">
          <a:xfrm>
            <a:off x="3268663" y="1120775"/>
            <a:ext cx="1504950" cy="1106487"/>
          </a:xfrm>
          <a:prstGeom prst="rect">
            <a:avLst/>
          </a:prstGeom>
          <a:solidFill>
            <a:srgbClr val="CCCCFF"/>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91" name="Rectangle 71"/>
          <p:cNvSpPr>
            <a:spLocks noChangeArrowheads="1"/>
          </p:cNvSpPr>
          <p:nvPr/>
        </p:nvSpPr>
        <p:spPr bwMode="auto">
          <a:xfrm>
            <a:off x="3363913" y="2036763"/>
            <a:ext cx="1296987"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RegisterWindowClass()</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92" name="Rectangle 72"/>
          <p:cNvSpPr>
            <a:spLocks noChangeArrowheads="1"/>
          </p:cNvSpPr>
          <p:nvPr/>
        </p:nvSpPr>
        <p:spPr bwMode="auto">
          <a:xfrm>
            <a:off x="3363913" y="1895475"/>
            <a:ext cx="5588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Create()</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93" name="Rectangle 73"/>
          <p:cNvSpPr>
            <a:spLocks noChangeArrowheads="1"/>
          </p:cNvSpPr>
          <p:nvPr/>
        </p:nvSpPr>
        <p:spPr bwMode="auto">
          <a:xfrm>
            <a:off x="3363913" y="1752600"/>
            <a:ext cx="50165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Show()</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94" name="Rectangle 74"/>
          <p:cNvSpPr>
            <a:spLocks noChangeArrowheads="1"/>
          </p:cNvSpPr>
          <p:nvPr/>
        </p:nvSpPr>
        <p:spPr bwMode="auto">
          <a:xfrm>
            <a:off x="3363913" y="1611313"/>
            <a:ext cx="57785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Handle()</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95" name="Rectangle 75"/>
          <p:cNvSpPr>
            <a:spLocks noChangeArrowheads="1"/>
          </p:cNvSpPr>
          <p:nvPr/>
        </p:nvSpPr>
        <p:spPr bwMode="auto">
          <a:xfrm>
            <a:off x="3363913" y="1393825"/>
            <a:ext cx="89852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handle : HWND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96" name="Line 76"/>
          <p:cNvSpPr>
            <a:spLocks noChangeShapeType="1"/>
          </p:cNvSpPr>
          <p:nvPr/>
        </p:nvSpPr>
        <p:spPr bwMode="auto">
          <a:xfrm>
            <a:off x="3268663" y="1555750"/>
            <a:ext cx="1504950"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97" name="Line 77"/>
          <p:cNvSpPr>
            <a:spLocks noChangeShapeType="1"/>
          </p:cNvSpPr>
          <p:nvPr/>
        </p:nvSpPr>
        <p:spPr bwMode="auto">
          <a:xfrm>
            <a:off x="3268663" y="1338263"/>
            <a:ext cx="1504950"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198" name="Rectangle 78"/>
          <p:cNvSpPr>
            <a:spLocks noChangeArrowheads="1"/>
          </p:cNvSpPr>
          <p:nvPr/>
        </p:nvSpPr>
        <p:spPr bwMode="auto">
          <a:xfrm>
            <a:off x="3808413" y="1176338"/>
            <a:ext cx="482600"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Window</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199" name="Line 79"/>
          <p:cNvSpPr>
            <a:spLocks noChangeShapeType="1"/>
          </p:cNvSpPr>
          <p:nvPr/>
        </p:nvSpPr>
        <p:spPr bwMode="auto">
          <a:xfrm>
            <a:off x="4025900" y="2330450"/>
            <a:ext cx="1587" cy="148431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00" name="Freeform 80"/>
          <p:cNvSpPr>
            <a:spLocks/>
          </p:cNvSpPr>
          <p:nvPr/>
        </p:nvSpPr>
        <p:spPr bwMode="auto">
          <a:xfrm>
            <a:off x="3959225" y="2227263"/>
            <a:ext cx="123825" cy="103187"/>
          </a:xfrm>
          <a:custGeom>
            <a:avLst/>
            <a:gdLst/>
            <a:ahLst/>
            <a:cxnLst>
              <a:cxn ang="0">
                <a:pos x="42" y="0"/>
              </a:cxn>
              <a:cxn ang="0">
                <a:pos x="0" y="65"/>
              </a:cxn>
              <a:cxn ang="0">
                <a:pos x="78" y="65"/>
              </a:cxn>
              <a:cxn ang="0">
                <a:pos x="42" y="0"/>
              </a:cxn>
            </a:cxnLst>
            <a:rect l="0" t="0" r="r" b="b"/>
            <a:pathLst>
              <a:path w="78" h="65">
                <a:moveTo>
                  <a:pt x="42" y="0"/>
                </a:moveTo>
                <a:lnTo>
                  <a:pt x="0" y="65"/>
                </a:lnTo>
                <a:lnTo>
                  <a:pt x="78" y="65"/>
                </a:lnTo>
                <a:lnTo>
                  <a:pt x="42" y="0"/>
                </a:lnTo>
                <a:close/>
              </a:path>
            </a:pathLst>
          </a:custGeom>
          <a:solidFill>
            <a:srgbClr val="FFFFFF"/>
          </a:solid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01" name="Line 81"/>
          <p:cNvSpPr>
            <a:spLocks noChangeShapeType="1"/>
          </p:cNvSpPr>
          <p:nvPr/>
        </p:nvSpPr>
        <p:spPr bwMode="auto">
          <a:xfrm flipV="1">
            <a:off x="4527550" y="3078163"/>
            <a:ext cx="776287" cy="73660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02" name="Line 82"/>
          <p:cNvSpPr>
            <a:spLocks noChangeShapeType="1"/>
          </p:cNvSpPr>
          <p:nvPr/>
        </p:nvSpPr>
        <p:spPr bwMode="auto">
          <a:xfrm flipH="1">
            <a:off x="5265738" y="3078163"/>
            <a:ext cx="38100" cy="1031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03" name="Line 83"/>
          <p:cNvSpPr>
            <a:spLocks noChangeShapeType="1"/>
          </p:cNvSpPr>
          <p:nvPr/>
        </p:nvSpPr>
        <p:spPr bwMode="auto">
          <a:xfrm flipH="1">
            <a:off x="5189538" y="3078163"/>
            <a:ext cx="114300" cy="269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04" name="Line 84"/>
          <p:cNvSpPr>
            <a:spLocks noChangeShapeType="1"/>
          </p:cNvSpPr>
          <p:nvPr/>
        </p:nvSpPr>
        <p:spPr bwMode="auto">
          <a:xfrm>
            <a:off x="3070225" y="4297363"/>
            <a:ext cx="22701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05" name="Line 85"/>
          <p:cNvSpPr>
            <a:spLocks noChangeShapeType="1"/>
          </p:cNvSpPr>
          <p:nvPr/>
        </p:nvSpPr>
        <p:spPr bwMode="auto">
          <a:xfrm flipH="1">
            <a:off x="3203575" y="4297363"/>
            <a:ext cx="93662" cy="5715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06" name="Line 86"/>
          <p:cNvSpPr>
            <a:spLocks noChangeShapeType="1"/>
          </p:cNvSpPr>
          <p:nvPr/>
        </p:nvSpPr>
        <p:spPr bwMode="auto">
          <a:xfrm flipH="1" flipV="1">
            <a:off x="3203575" y="4240213"/>
            <a:ext cx="93662" cy="5715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07" name="Rectangle 87"/>
          <p:cNvSpPr>
            <a:spLocks noChangeArrowheads="1"/>
          </p:cNvSpPr>
          <p:nvPr/>
        </p:nvSpPr>
        <p:spPr bwMode="auto">
          <a:xfrm>
            <a:off x="3297238" y="3814763"/>
            <a:ext cx="1447800" cy="974725"/>
          </a:xfrm>
          <a:prstGeom prst="rect">
            <a:avLst/>
          </a:prstGeom>
          <a:solidFill>
            <a:srgbClr val="CCCCFF"/>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08" name="Rectangle 88"/>
          <p:cNvSpPr>
            <a:spLocks noChangeArrowheads="1"/>
          </p:cNvSpPr>
          <p:nvPr/>
        </p:nvSpPr>
        <p:spPr bwMode="auto">
          <a:xfrm>
            <a:off x="3392488" y="4589463"/>
            <a:ext cx="6350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sng" strike="noStrike" cap="none" normalizeH="0" baseline="0" smtClean="0">
                <a:ln>
                  <a:noFill/>
                </a:ln>
                <a:solidFill>
                  <a:srgbClr val="000000"/>
                </a:solidFill>
                <a:effectLst/>
                <a:latin typeface="Arial" pitchFamily="34" charset="0"/>
                <a:ea typeface="ＭＳ Ｐゴシック" pitchFamily="50" charset="-128"/>
              </a:rPr>
              <a:t>- wndProc()</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09" name="Rectangle 89"/>
          <p:cNvSpPr>
            <a:spLocks noChangeArrowheads="1"/>
          </p:cNvSpPr>
          <p:nvPr/>
        </p:nvSpPr>
        <p:spPr bwMode="auto">
          <a:xfrm>
            <a:off x="3392488" y="4448175"/>
            <a:ext cx="823912"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sng" strike="noStrike" cap="none" normalizeH="0" baseline="0" smtClean="0">
                <a:ln>
                  <a:noFill/>
                </a:ln>
                <a:solidFill>
                  <a:srgbClr val="000000"/>
                </a:solidFill>
                <a:effectLst/>
                <a:latin typeface="Arial" pitchFamily="34" charset="0"/>
                <a:ea typeface="ＭＳ Ｐゴシック" pitchFamily="50" charset="-128"/>
              </a:rPr>
              <a:t>+ GetInstance()</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10" name="Rectangle 90"/>
          <p:cNvSpPr>
            <a:spLocks noChangeArrowheads="1"/>
          </p:cNvSpPr>
          <p:nvPr/>
        </p:nvSpPr>
        <p:spPr bwMode="auto">
          <a:xfrm>
            <a:off x="3392488" y="4230688"/>
            <a:ext cx="1277937"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sng" strike="noStrike" cap="none" normalizeH="0" baseline="0" smtClean="0">
                <a:ln>
                  <a:noFill/>
                </a:ln>
                <a:solidFill>
                  <a:srgbClr val="000000"/>
                </a:solidFill>
                <a:effectLst/>
                <a:latin typeface="Arial" pitchFamily="34" charset="0"/>
                <a:ea typeface="ＭＳ Ｐゴシック" pitchFamily="50" charset="-128"/>
              </a:rPr>
              <a:t>- instance : MainWindow</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11" name="Line 91"/>
          <p:cNvSpPr>
            <a:spLocks noChangeShapeType="1"/>
          </p:cNvSpPr>
          <p:nvPr/>
        </p:nvSpPr>
        <p:spPr bwMode="auto">
          <a:xfrm>
            <a:off x="3297238" y="4391025"/>
            <a:ext cx="1447800"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12" name="Line 92"/>
          <p:cNvSpPr>
            <a:spLocks noChangeShapeType="1"/>
          </p:cNvSpPr>
          <p:nvPr/>
        </p:nvSpPr>
        <p:spPr bwMode="auto">
          <a:xfrm>
            <a:off x="3297238" y="4173538"/>
            <a:ext cx="1447800"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13" name="Rectangle 93"/>
          <p:cNvSpPr>
            <a:spLocks noChangeArrowheads="1"/>
          </p:cNvSpPr>
          <p:nvPr/>
        </p:nvSpPr>
        <p:spPr bwMode="auto">
          <a:xfrm>
            <a:off x="3648075" y="3870325"/>
            <a:ext cx="757237"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&lt;&lt;singleton&gt;&gt;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14" name="Rectangle 94"/>
          <p:cNvSpPr>
            <a:spLocks noChangeArrowheads="1"/>
          </p:cNvSpPr>
          <p:nvPr/>
        </p:nvSpPr>
        <p:spPr bwMode="auto">
          <a:xfrm>
            <a:off x="3676650" y="4013200"/>
            <a:ext cx="738187"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MainWindow</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15" name="Line 95"/>
          <p:cNvSpPr>
            <a:spLocks noChangeShapeType="1"/>
          </p:cNvSpPr>
          <p:nvPr/>
        </p:nvSpPr>
        <p:spPr bwMode="auto">
          <a:xfrm>
            <a:off x="6211888" y="3059113"/>
            <a:ext cx="604837" cy="688975"/>
          </a:xfrm>
          <a:prstGeom prst="line">
            <a:avLst/>
          </a:prstGeom>
          <a:noFill/>
          <a:ln w="6" cap="flat">
            <a:solidFill>
              <a:srgbClr val="000000"/>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16" name="Line 96"/>
          <p:cNvSpPr>
            <a:spLocks noChangeShapeType="1"/>
          </p:cNvSpPr>
          <p:nvPr/>
        </p:nvSpPr>
        <p:spPr bwMode="auto">
          <a:xfrm>
            <a:off x="6211888" y="3059113"/>
            <a:ext cx="103187" cy="3810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17" name="Line 97"/>
          <p:cNvSpPr>
            <a:spLocks noChangeShapeType="1"/>
          </p:cNvSpPr>
          <p:nvPr/>
        </p:nvSpPr>
        <p:spPr bwMode="auto">
          <a:xfrm>
            <a:off x="6211888" y="3059113"/>
            <a:ext cx="19050" cy="11271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18" name="Line 98"/>
          <p:cNvSpPr>
            <a:spLocks noChangeShapeType="1"/>
          </p:cNvSpPr>
          <p:nvPr/>
        </p:nvSpPr>
        <p:spPr bwMode="auto">
          <a:xfrm>
            <a:off x="4745038" y="4297363"/>
            <a:ext cx="194786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19" name="Line 99"/>
          <p:cNvSpPr>
            <a:spLocks noChangeShapeType="1"/>
          </p:cNvSpPr>
          <p:nvPr/>
        </p:nvSpPr>
        <p:spPr bwMode="auto">
          <a:xfrm flipH="1">
            <a:off x="6599238" y="4297363"/>
            <a:ext cx="93662" cy="5715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20" name="Line 100"/>
          <p:cNvSpPr>
            <a:spLocks noChangeShapeType="1"/>
          </p:cNvSpPr>
          <p:nvPr/>
        </p:nvSpPr>
        <p:spPr bwMode="auto">
          <a:xfrm flipH="1" flipV="1">
            <a:off x="6599238" y="4240213"/>
            <a:ext cx="93662" cy="5715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21" name="Rectangle 101"/>
          <p:cNvSpPr>
            <a:spLocks noChangeArrowheads="1"/>
          </p:cNvSpPr>
          <p:nvPr/>
        </p:nvSpPr>
        <p:spPr bwMode="auto">
          <a:xfrm>
            <a:off x="6692900" y="3748088"/>
            <a:ext cx="1249362" cy="1106487"/>
          </a:xfrm>
          <a:prstGeom prst="rect">
            <a:avLst/>
          </a:prstGeom>
          <a:solidFill>
            <a:srgbClr val="FF9999"/>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22" name="Rectangle 102"/>
          <p:cNvSpPr>
            <a:spLocks noChangeArrowheads="1"/>
          </p:cNvSpPr>
          <p:nvPr/>
        </p:nvSpPr>
        <p:spPr bwMode="auto">
          <a:xfrm>
            <a:off x="6788150" y="4665663"/>
            <a:ext cx="4826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Draw()</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23" name="Rectangle 103"/>
          <p:cNvSpPr>
            <a:spLocks noChangeArrowheads="1"/>
          </p:cNvSpPr>
          <p:nvPr/>
        </p:nvSpPr>
        <p:spPr bwMode="auto">
          <a:xfrm>
            <a:off x="6788150" y="4522788"/>
            <a:ext cx="41592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Add()</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24" name="Rectangle 104"/>
          <p:cNvSpPr>
            <a:spLocks noChangeArrowheads="1"/>
          </p:cNvSpPr>
          <p:nvPr/>
        </p:nvSpPr>
        <p:spPr bwMode="auto">
          <a:xfrm>
            <a:off x="6788150" y="4381500"/>
            <a:ext cx="823912"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sng" strike="noStrike" cap="none" normalizeH="0" baseline="0" smtClean="0">
                <a:ln>
                  <a:noFill/>
                </a:ln>
                <a:solidFill>
                  <a:srgbClr val="000000"/>
                </a:solidFill>
                <a:effectLst/>
                <a:latin typeface="Arial" pitchFamily="34" charset="0"/>
                <a:ea typeface="ＭＳ Ｐゴシック" pitchFamily="50" charset="-128"/>
              </a:rPr>
              <a:t>+ GetInstance()</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25" name="Rectangle 105"/>
          <p:cNvSpPr>
            <a:spLocks noChangeArrowheads="1"/>
          </p:cNvSpPr>
          <p:nvPr/>
        </p:nvSpPr>
        <p:spPr bwMode="auto">
          <a:xfrm>
            <a:off x="6788150" y="4164013"/>
            <a:ext cx="1069975"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sng" strike="noStrike" cap="none" normalizeH="0" baseline="0" smtClean="0">
                <a:ln>
                  <a:noFill/>
                </a:ln>
                <a:solidFill>
                  <a:srgbClr val="000000"/>
                </a:solidFill>
                <a:effectLst/>
                <a:latin typeface="Arial" pitchFamily="34" charset="0"/>
                <a:ea typeface="ＭＳ Ｐゴシック" pitchFamily="50" charset="-128"/>
              </a:rPr>
              <a:t>- instance : CadData</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26" name="Line 106"/>
          <p:cNvSpPr>
            <a:spLocks noChangeShapeType="1"/>
          </p:cNvSpPr>
          <p:nvPr/>
        </p:nvSpPr>
        <p:spPr bwMode="auto">
          <a:xfrm>
            <a:off x="6692900" y="4325938"/>
            <a:ext cx="124936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27" name="Line 107"/>
          <p:cNvSpPr>
            <a:spLocks noChangeShapeType="1"/>
          </p:cNvSpPr>
          <p:nvPr/>
        </p:nvSpPr>
        <p:spPr bwMode="auto">
          <a:xfrm>
            <a:off x="6692900" y="4108450"/>
            <a:ext cx="124936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28" name="Rectangle 108"/>
          <p:cNvSpPr>
            <a:spLocks noChangeArrowheads="1"/>
          </p:cNvSpPr>
          <p:nvPr/>
        </p:nvSpPr>
        <p:spPr bwMode="auto">
          <a:xfrm>
            <a:off x="6948488" y="3805238"/>
            <a:ext cx="757237"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&lt;&lt;singleton&gt;&gt;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29" name="Rectangle 109"/>
          <p:cNvSpPr>
            <a:spLocks noChangeArrowheads="1"/>
          </p:cNvSpPr>
          <p:nvPr/>
        </p:nvSpPr>
        <p:spPr bwMode="auto">
          <a:xfrm>
            <a:off x="7091363" y="3946525"/>
            <a:ext cx="511175"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CadData</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30" name="Line 110"/>
          <p:cNvSpPr>
            <a:spLocks noChangeShapeType="1"/>
          </p:cNvSpPr>
          <p:nvPr/>
        </p:nvSpPr>
        <p:spPr bwMode="auto">
          <a:xfrm flipV="1">
            <a:off x="6315075" y="4618038"/>
            <a:ext cx="377825" cy="19843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31" name="Line 111"/>
          <p:cNvSpPr>
            <a:spLocks noChangeShapeType="1"/>
          </p:cNvSpPr>
          <p:nvPr/>
        </p:nvSpPr>
        <p:spPr bwMode="auto">
          <a:xfrm flipH="1">
            <a:off x="6637338" y="4618038"/>
            <a:ext cx="55562" cy="104775"/>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32" name="Line 112"/>
          <p:cNvSpPr>
            <a:spLocks noChangeShapeType="1"/>
          </p:cNvSpPr>
          <p:nvPr/>
        </p:nvSpPr>
        <p:spPr bwMode="auto">
          <a:xfrm flipH="1">
            <a:off x="6580188" y="4618038"/>
            <a:ext cx="112712"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33" name="Line 113"/>
          <p:cNvSpPr>
            <a:spLocks noChangeShapeType="1"/>
          </p:cNvSpPr>
          <p:nvPr/>
        </p:nvSpPr>
        <p:spPr bwMode="auto">
          <a:xfrm flipH="1" flipV="1">
            <a:off x="5880100" y="3078163"/>
            <a:ext cx="965200" cy="26463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34" name="Line 114"/>
          <p:cNvSpPr>
            <a:spLocks noChangeShapeType="1"/>
          </p:cNvSpPr>
          <p:nvPr/>
        </p:nvSpPr>
        <p:spPr bwMode="auto">
          <a:xfrm>
            <a:off x="5880100" y="3078163"/>
            <a:ext cx="95250" cy="7461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35" name="Line 115"/>
          <p:cNvSpPr>
            <a:spLocks noChangeShapeType="1"/>
          </p:cNvSpPr>
          <p:nvPr/>
        </p:nvSpPr>
        <p:spPr bwMode="auto">
          <a:xfrm flipH="1">
            <a:off x="5861050" y="3078163"/>
            <a:ext cx="19050" cy="11271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36" name="Line 116"/>
          <p:cNvSpPr>
            <a:spLocks noChangeShapeType="1"/>
          </p:cNvSpPr>
          <p:nvPr/>
        </p:nvSpPr>
        <p:spPr bwMode="auto">
          <a:xfrm flipH="1">
            <a:off x="7072313" y="4854575"/>
            <a:ext cx="150812" cy="86995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37" name="Freeform 117"/>
          <p:cNvSpPr>
            <a:spLocks/>
          </p:cNvSpPr>
          <p:nvPr/>
        </p:nvSpPr>
        <p:spPr bwMode="auto">
          <a:xfrm>
            <a:off x="7100888" y="5440363"/>
            <a:ext cx="93662" cy="95250"/>
          </a:xfrm>
          <a:custGeom>
            <a:avLst/>
            <a:gdLst/>
            <a:ahLst/>
            <a:cxnLst>
              <a:cxn ang="0">
                <a:pos x="0" y="0"/>
              </a:cxn>
              <a:cxn ang="0">
                <a:pos x="59" y="0"/>
              </a:cxn>
              <a:cxn ang="0">
                <a:pos x="30" y="60"/>
              </a:cxn>
              <a:cxn ang="0">
                <a:pos x="0" y="0"/>
              </a:cxn>
            </a:cxnLst>
            <a:rect l="0" t="0" r="r" b="b"/>
            <a:pathLst>
              <a:path w="59" h="60">
                <a:moveTo>
                  <a:pt x="0" y="0"/>
                </a:moveTo>
                <a:lnTo>
                  <a:pt x="59" y="0"/>
                </a:lnTo>
                <a:lnTo>
                  <a:pt x="30" y="60"/>
                </a:lnTo>
                <a:lnTo>
                  <a:pt x="0" y="0"/>
                </a:lnTo>
                <a:close/>
              </a:path>
            </a:pathLst>
          </a:custGeom>
          <a:solidFill>
            <a:srgbClr val="000000"/>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38" name="Rectangle 118"/>
          <p:cNvSpPr>
            <a:spLocks noChangeArrowheads="1"/>
          </p:cNvSpPr>
          <p:nvPr/>
        </p:nvSpPr>
        <p:spPr bwMode="auto">
          <a:xfrm>
            <a:off x="7015163" y="5318125"/>
            <a:ext cx="312737"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Array</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39" name="Line 119"/>
          <p:cNvSpPr>
            <a:spLocks noChangeShapeType="1"/>
          </p:cNvSpPr>
          <p:nvPr/>
        </p:nvSpPr>
        <p:spPr bwMode="auto">
          <a:xfrm flipH="1">
            <a:off x="7072313" y="4987925"/>
            <a:ext cx="122237" cy="73660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40" name="Line 120"/>
          <p:cNvSpPr>
            <a:spLocks noChangeShapeType="1"/>
          </p:cNvSpPr>
          <p:nvPr/>
        </p:nvSpPr>
        <p:spPr bwMode="auto">
          <a:xfrm flipH="1" flipV="1">
            <a:off x="7034213" y="5611813"/>
            <a:ext cx="38100" cy="11271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41" name="Line 121"/>
          <p:cNvSpPr>
            <a:spLocks noChangeShapeType="1"/>
          </p:cNvSpPr>
          <p:nvPr/>
        </p:nvSpPr>
        <p:spPr bwMode="auto">
          <a:xfrm flipV="1">
            <a:off x="7072313" y="5630863"/>
            <a:ext cx="66675" cy="936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42" name="Freeform 122"/>
          <p:cNvSpPr>
            <a:spLocks/>
          </p:cNvSpPr>
          <p:nvPr/>
        </p:nvSpPr>
        <p:spPr bwMode="auto">
          <a:xfrm>
            <a:off x="7165975" y="4854575"/>
            <a:ext cx="85725" cy="133350"/>
          </a:xfrm>
          <a:custGeom>
            <a:avLst/>
            <a:gdLst/>
            <a:ahLst/>
            <a:cxnLst>
              <a:cxn ang="0">
                <a:pos x="36" y="0"/>
              </a:cxn>
              <a:cxn ang="0">
                <a:pos x="0" y="36"/>
              </a:cxn>
              <a:cxn ang="0">
                <a:pos x="18" y="84"/>
              </a:cxn>
              <a:cxn ang="0">
                <a:pos x="54" y="48"/>
              </a:cxn>
              <a:cxn ang="0">
                <a:pos x="36" y="0"/>
              </a:cxn>
            </a:cxnLst>
            <a:rect l="0" t="0" r="r" b="b"/>
            <a:pathLst>
              <a:path w="54" h="84">
                <a:moveTo>
                  <a:pt x="36" y="0"/>
                </a:moveTo>
                <a:lnTo>
                  <a:pt x="0" y="36"/>
                </a:lnTo>
                <a:lnTo>
                  <a:pt x="18" y="84"/>
                </a:lnTo>
                <a:lnTo>
                  <a:pt x="54" y="48"/>
                </a:lnTo>
                <a:lnTo>
                  <a:pt x="36" y="0"/>
                </a:lnTo>
                <a:close/>
              </a:path>
            </a:pathLst>
          </a:custGeom>
          <a:solidFill>
            <a:srgbClr val="000000"/>
          </a:solid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43" name="Rectangle 123"/>
          <p:cNvSpPr>
            <a:spLocks noChangeArrowheads="1"/>
          </p:cNvSpPr>
          <p:nvPr/>
        </p:nvSpPr>
        <p:spPr bwMode="auto">
          <a:xfrm>
            <a:off x="6542088" y="5724525"/>
            <a:ext cx="908050" cy="822325"/>
          </a:xfrm>
          <a:prstGeom prst="rect">
            <a:avLst/>
          </a:prstGeom>
          <a:solidFill>
            <a:srgbClr val="FF9999"/>
          </a:solidFill>
          <a:ln w="12"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44" name="Rectangle 124"/>
          <p:cNvSpPr>
            <a:spLocks noChangeArrowheads="1"/>
          </p:cNvSpPr>
          <p:nvPr/>
        </p:nvSpPr>
        <p:spPr bwMode="auto">
          <a:xfrm>
            <a:off x="6637338" y="6357938"/>
            <a:ext cx="482600"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Draw()</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45" name="Rectangle 125"/>
          <p:cNvSpPr>
            <a:spLocks noChangeArrowheads="1"/>
          </p:cNvSpPr>
          <p:nvPr/>
        </p:nvSpPr>
        <p:spPr bwMode="auto">
          <a:xfrm>
            <a:off x="6637338" y="6140450"/>
            <a:ext cx="738187"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end : POINT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46" name="Rectangle 126"/>
          <p:cNvSpPr>
            <a:spLocks noChangeArrowheads="1"/>
          </p:cNvSpPr>
          <p:nvPr/>
        </p:nvSpPr>
        <p:spPr bwMode="auto">
          <a:xfrm>
            <a:off x="6637338" y="5997575"/>
            <a:ext cx="776287" cy="142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0" i="0" u="none" strike="noStrike" cap="none" normalizeH="0" baseline="0" smtClean="0">
                <a:ln>
                  <a:noFill/>
                </a:ln>
                <a:solidFill>
                  <a:srgbClr val="000000"/>
                </a:solidFill>
                <a:effectLst/>
                <a:latin typeface="Arial" pitchFamily="34" charset="0"/>
                <a:ea typeface="ＭＳ Ｐゴシック" pitchFamily="50" charset="-128"/>
              </a:rPr>
              <a:t>- start : POINT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47" name="Line 127"/>
          <p:cNvSpPr>
            <a:spLocks noChangeShapeType="1"/>
          </p:cNvSpPr>
          <p:nvPr/>
        </p:nvSpPr>
        <p:spPr bwMode="auto">
          <a:xfrm>
            <a:off x="6542088" y="6300788"/>
            <a:ext cx="908050"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48" name="Line 128"/>
          <p:cNvSpPr>
            <a:spLocks noChangeShapeType="1"/>
          </p:cNvSpPr>
          <p:nvPr/>
        </p:nvSpPr>
        <p:spPr bwMode="auto">
          <a:xfrm>
            <a:off x="6542088" y="5942013"/>
            <a:ext cx="908050" cy="15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49" name="Rectangle 129"/>
          <p:cNvSpPr>
            <a:spLocks noChangeArrowheads="1"/>
          </p:cNvSpPr>
          <p:nvPr/>
        </p:nvSpPr>
        <p:spPr bwMode="auto">
          <a:xfrm>
            <a:off x="6883400" y="5780088"/>
            <a:ext cx="284162" cy="161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900" b="1" i="0" u="none" strike="noStrike" cap="none" normalizeH="0" baseline="0" smtClean="0">
                <a:ln>
                  <a:noFill/>
                </a:ln>
                <a:solidFill>
                  <a:srgbClr val="000000"/>
                </a:solidFill>
                <a:effectLst/>
                <a:latin typeface="Arial" pitchFamily="34" charset="0"/>
                <a:ea typeface="ＭＳ Ｐゴシック" pitchFamily="50" charset="-128"/>
              </a:rPr>
              <a:t>Line</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5250" name="Line 130"/>
          <p:cNvSpPr>
            <a:spLocks noChangeShapeType="1"/>
          </p:cNvSpPr>
          <p:nvPr/>
        </p:nvSpPr>
        <p:spPr bwMode="auto">
          <a:xfrm>
            <a:off x="5729288" y="3078163"/>
            <a:ext cx="1587" cy="1558925"/>
          </a:xfrm>
          <a:prstGeom prst="line">
            <a:avLst/>
          </a:prstGeom>
          <a:noFill/>
          <a:ln w="6" cap="flat">
            <a:solidFill>
              <a:srgbClr val="000000"/>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51" name="Line 131"/>
          <p:cNvSpPr>
            <a:spLocks noChangeShapeType="1"/>
          </p:cNvSpPr>
          <p:nvPr/>
        </p:nvSpPr>
        <p:spPr bwMode="auto">
          <a:xfrm>
            <a:off x="5729288" y="3078163"/>
            <a:ext cx="55562" cy="936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52" name="Line 132"/>
          <p:cNvSpPr>
            <a:spLocks noChangeShapeType="1"/>
          </p:cNvSpPr>
          <p:nvPr/>
        </p:nvSpPr>
        <p:spPr bwMode="auto">
          <a:xfrm flipH="1">
            <a:off x="5672138" y="3078163"/>
            <a:ext cx="57150" cy="936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53" name="Line 133"/>
          <p:cNvSpPr>
            <a:spLocks noChangeShapeType="1"/>
          </p:cNvSpPr>
          <p:nvPr/>
        </p:nvSpPr>
        <p:spPr bwMode="auto">
          <a:xfrm>
            <a:off x="4867275" y="4703763"/>
            <a:ext cx="274637" cy="1317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54" name="Line 134"/>
          <p:cNvSpPr>
            <a:spLocks noChangeShapeType="1"/>
          </p:cNvSpPr>
          <p:nvPr/>
        </p:nvSpPr>
        <p:spPr bwMode="auto">
          <a:xfrm flipH="1">
            <a:off x="5029200" y="4835525"/>
            <a:ext cx="112712" cy="9525"/>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55" name="Line 135"/>
          <p:cNvSpPr>
            <a:spLocks noChangeShapeType="1"/>
          </p:cNvSpPr>
          <p:nvPr/>
        </p:nvSpPr>
        <p:spPr bwMode="auto">
          <a:xfrm flipH="1" flipV="1">
            <a:off x="5084763" y="4741863"/>
            <a:ext cx="57150" cy="93662"/>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56" name="Freeform 136"/>
          <p:cNvSpPr>
            <a:spLocks/>
          </p:cNvSpPr>
          <p:nvPr/>
        </p:nvSpPr>
        <p:spPr bwMode="auto">
          <a:xfrm>
            <a:off x="4745038" y="4637088"/>
            <a:ext cx="122237" cy="76200"/>
          </a:xfrm>
          <a:custGeom>
            <a:avLst/>
            <a:gdLst/>
            <a:ahLst/>
            <a:cxnLst>
              <a:cxn ang="0">
                <a:pos x="0" y="6"/>
              </a:cxn>
              <a:cxn ang="0">
                <a:pos x="30" y="48"/>
              </a:cxn>
              <a:cxn ang="0">
                <a:pos x="77" y="42"/>
              </a:cxn>
              <a:cxn ang="0">
                <a:pos x="54" y="0"/>
              </a:cxn>
              <a:cxn ang="0">
                <a:pos x="0" y="6"/>
              </a:cxn>
            </a:cxnLst>
            <a:rect l="0" t="0" r="r" b="b"/>
            <a:pathLst>
              <a:path w="77" h="48">
                <a:moveTo>
                  <a:pt x="0" y="6"/>
                </a:moveTo>
                <a:lnTo>
                  <a:pt x="30" y="48"/>
                </a:lnTo>
                <a:lnTo>
                  <a:pt x="77" y="42"/>
                </a:lnTo>
                <a:lnTo>
                  <a:pt x="54" y="0"/>
                </a:lnTo>
                <a:lnTo>
                  <a:pt x="0" y="6"/>
                </a:lnTo>
                <a:close/>
              </a:path>
            </a:pathLst>
          </a:custGeom>
          <a:solidFill>
            <a:srgbClr val="FFFFFF"/>
          </a:solid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57" name="Line 137"/>
          <p:cNvSpPr>
            <a:spLocks noChangeShapeType="1"/>
          </p:cNvSpPr>
          <p:nvPr/>
        </p:nvSpPr>
        <p:spPr bwMode="auto">
          <a:xfrm>
            <a:off x="6315075" y="5592763"/>
            <a:ext cx="227012" cy="179387"/>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58" name="Line 138"/>
          <p:cNvSpPr>
            <a:spLocks noChangeShapeType="1"/>
          </p:cNvSpPr>
          <p:nvPr/>
        </p:nvSpPr>
        <p:spPr bwMode="auto">
          <a:xfrm flipH="1" flipV="1">
            <a:off x="6429375" y="5753100"/>
            <a:ext cx="112712" cy="19050"/>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259" name="Line 139"/>
          <p:cNvSpPr>
            <a:spLocks noChangeShapeType="1"/>
          </p:cNvSpPr>
          <p:nvPr/>
        </p:nvSpPr>
        <p:spPr bwMode="auto">
          <a:xfrm flipH="1" flipV="1">
            <a:off x="6503988" y="5667375"/>
            <a:ext cx="38100" cy="104775"/>
          </a:xfrm>
          <a:prstGeom prst="line">
            <a:avLst/>
          </a:prstGeom>
          <a:noFill/>
          <a:ln w="6"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85728"/>
            <a:ext cx="8229600" cy="5715040"/>
          </a:xfrm>
        </p:spPr>
        <p:txBody>
          <a:bodyPr/>
          <a:lstStyle/>
          <a:p>
            <a:r>
              <a:rPr lang="en-US" altLang="ja-JP" dirty="0" smtClean="0"/>
              <a:t>6.</a:t>
            </a:r>
            <a:r>
              <a:rPr lang="ja-JP" altLang="en-US" dirty="0" smtClean="0"/>
              <a:t>参考になるもの。</a:t>
            </a:r>
            <a:endParaRPr kumimoji="1" lang="ja-JP" alt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UML</a:t>
            </a:r>
            <a:endParaRPr kumimoji="1" lang="ja-JP" altLang="en-US"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sz="4400" dirty="0" smtClean="0"/>
              <a:t>「オブジェクト設計の視点」以外を排除。</a:t>
            </a:r>
            <a:endParaRPr lang="en-US" altLang="ja-JP" sz="4400" dirty="0" smtClean="0"/>
          </a:p>
          <a:p>
            <a:pPr lvl="1">
              <a:buFont typeface="Arial" pitchFamily="34" charset="0"/>
              <a:buChar char="•"/>
            </a:pPr>
            <a:r>
              <a:rPr lang="ja-JP" altLang="en-US" sz="4000" dirty="0" smtClean="0"/>
              <a:t>考え方のフレームワーク。</a:t>
            </a:r>
            <a:endParaRPr lang="en-US" altLang="ja-JP" sz="4000" dirty="0" smtClean="0"/>
          </a:p>
          <a:p>
            <a:pPr lvl="1">
              <a:buFont typeface="Arial" pitchFamily="34" charset="0"/>
              <a:buChar char="•"/>
            </a:pPr>
            <a:r>
              <a:rPr lang="ja-JP" altLang="en-US" sz="4000" dirty="0" smtClean="0"/>
              <a:t>思考ツール。</a:t>
            </a:r>
            <a:endParaRPr lang="en-US" altLang="ja-JP" sz="4000" dirty="0" smtClean="0"/>
          </a:p>
          <a:p>
            <a:pPr lvl="1">
              <a:buFont typeface="Arial" pitchFamily="34" charset="0"/>
              <a:buChar char="•"/>
            </a:pPr>
            <a:r>
              <a:rPr lang="ja-JP" altLang="en-US" sz="4000" dirty="0" smtClean="0"/>
              <a:t>コミュニケーション ツール。</a:t>
            </a:r>
            <a:endParaRPr lang="en-US" altLang="ja-JP" sz="4000" dirty="0" smtClean="0"/>
          </a:p>
          <a:p>
            <a:pPr lvl="2">
              <a:buFont typeface="Arial" pitchFamily="34" charset="0"/>
              <a:buChar char="•"/>
            </a:pPr>
            <a:r>
              <a:rPr lang="ja-JP" altLang="en-US" sz="3600" dirty="0" smtClean="0"/>
              <a:t>“</a:t>
            </a:r>
            <a:r>
              <a:rPr lang="en-US" altLang="ja-JP" sz="3600" dirty="0" smtClean="0"/>
              <a:t>UML for Sketch</a:t>
            </a:r>
            <a:r>
              <a:rPr lang="ja-JP" altLang="en-US" sz="3600" dirty="0" smtClean="0"/>
              <a:t>”</a:t>
            </a:r>
            <a:endParaRPr kumimoji="1" lang="ja-JP" altLang="en-US" sz="3600"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UML</a:t>
            </a:r>
            <a:endParaRPr kumimoji="1" lang="ja-JP" altLang="en-US"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dirty="0" smtClean="0"/>
              <a:t>語彙セットとして。</a:t>
            </a:r>
            <a:endParaRPr lang="en-US" altLang="ja-JP" dirty="0" smtClean="0"/>
          </a:p>
          <a:p>
            <a:pPr algn="l">
              <a:buFont typeface="Arial" pitchFamily="34" charset="0"/>
              <a:buChar char="•"/>
            </a:pPr>
            <a:r>
              <a:rPr lang="ja-JP" altLang="en-US" sz="4800" dirty="0" smtClean="0"/>
              <a:t>「今何の話をしたいのか</a:t>
            </a:r>
            <a:r>
              <a:rPr lang="en-US" altLang="ja-JP" sz="4800" dirty="0" smtClean="0"/>
              <a:t>?</a:t>
            </a:r>
            <a:r>
              <a:rPr lang="ja-JP" altLang="en-US" sz="4800" dirty="0" smtClean="0"/>
              <a:t>」</a:t>
            </a:r>
            <a:endParaRPr lang="en-US" altLang="ja-JP" sz="4800" dirty="0" smtClean="0"/>
          </a:p>
          <a:p>
            <a:pPr lvl="1">
              <a:buNone/>
            </a:pPr>
            <a:r>
              <a:rPr lang="en-US" altLang="ja-JP" dirty="0" smtClean="0"/>
              <a:t>=</a:t>
            </a:r>
            <a:r>
              <a:rPr lang="ja-JP" altLang="en-US" dirty="0" smtClean="0"/>
              <a:t>関心の分離。</a:t>
            </a:r>
            <a:endParaRPr kumimoji="1" lang="ja-JP" alt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ソフトウェア パターン</a:t>
            </a:r>
            <a:endParaRPr kumimoji="1" lang="ja-JP" altLang="en-US"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dirty="0" smtClean="0"/>
              <a:t>デザインパターン</a:t>
            </a:r>
            <a:endParaRPr lang="en-US" altLang="ja-JP" dirty="0" smtClean="0"/>
          </a:p>
          <a:p>
            <a:pPr lvl="1"/>
            <a:r>
              <a:rPr lang="ja-JP" altLang="en-US" sz="4000" dirty="0" smtClean="0"/>
              <a:t>特に有名な</a:t>
            </a:r>
            <a:r>
              <a:rPr lang="en-US" altLang="ja-JP" sz="4000" dirty="0" smtClean="0"/>
              <a:t>23</a:t>
            </a:r>
            <a:r>
              <a:rPr lang="ja-JP" altLang="en-US" sz="4000" dirty="0" smtClean="0"/>
              <a:t>個のパターン</a:t>
            </a:r>
            <a:endParaRPr lang="en-US" altLang="ja-JP" sz="4000" dirty="0" smtClean="0"/>
          </a:p>
          <a:p>
            <a:pPr lvl="2"/>
            <a:r>
              <a:rPr lang="en-US" altLang="ja-JP" sz="4000" dirty="0" smtClean="0"/>
              <a:t>State </a:t>
            </a:r>
            <a:r>
              <a:rPr lang="ja-JP" altLang="en-US" sz="4000" dirty="0" smtClean="0"/>
              <a:t>パターン、</a:t>
            </a:r>
            <a:r>
              <a:rPr lang="en-US" altLang="ja-JP" sz="4000" dirty="0" smtClean="0"/>
              <a:t/>
            </a:r>
            <a:br>
              <a:rPr lang="en-US" altLang="ja-JP" sz="4000" dirty="0" smtClean="0"/>
            </a:br>
            <a:r>
              <a:rPr lang="en-US" altLang="ja-JP" sz="4000" dirty="0" smtClean="0"/>
              <a:t>Factory Method </a:t>
            </a:r>
            <a:r>
              <a:rPr lang="ja-JP" altLang="en-US" sz="4000" dirty="0" smtClean="0"/>
              <a:t>パターン、</a:t>
            </a:r>
            <a:r>
              <a:rPr lang="en-US" altLang="ja-JP" sz="4000" dirty="0" smtClean="0"/>
              <a:t/>
            </a:r>
            <a:br>
              <a:rPr lang="en-US" altLang="ja-JP" sz="4000" dirty="0" smtClean="0"/>
            </a:br>
            <a:r>
              <a:rPr lang="en-US" altLang="ja-JP" sz="4000" dirty="0" smtClean="0"/>
              <a:t>Command </a:t>
            </a:r>
            <a:r>
              <a:rPr lang="ja-JP" altLang="en-US" sz="4000" dirty="0" smtClean="0"/>
              <a:t>パターン、</a:t>
            </a:r>
            <a:r>
              <a:rPr lang="en-US" altLang="ja-JP" sz="4000" dirty="0" smtClean="0"/>
              <a:t/>
            </a:r>
            <a:br>
              <a:rPr lang="en-US" altLang="ja-JP" sz="4000" dirty="0" smtClean="0"/>
            </a:br>
            <a:r>
              <a:rPr lang="en-US" altLang="ja-JP" sz="4000" dirty="0" smtClean="0"/>
              <a:t>Observer </a:t>
            </a:r>
            <a:r>
              <a:rPr lang="ja-JP" altLang="en-US" sz="4000" dirty="0" smtClean="0"/>
              <a:t>パターンなど。</a:t>
            </a:r>
            <a:endParaRPr lang="en-US" altLang="ja-JP" sz="4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pPr algn="r" eaLnBrk="1" hangingPunct="1">
              <a:buFontTx/>
              <a:buNone/>
            </a:pPr>
            <a:r>
              <a:rPr lang="ja-JP" altLang="en-US" sz="3600" dirty="0" smtClean="0"/>
              <a:t>次回予告</a:t>
            </a:r>
          </a:p>
        </p:txBody>
      </p:sp>
      <p:sp>
        <p:nvSpPr>
          <p:cNvPr id="3" name="コンテンツ プレースホルダ 2"/>
          <p:cNvSpPr>
            <a:spLocks noGrp="1"/>
          </p:cNvSpPr>
          <p:nvPr>
            <p:ph idx="1"/>
          </p:nvPr>
        </p:nvSpPr>
        <p:spPr>
          <a:xfrm>
            <a:off x="457200" y="1357313"/>
            <a:ext cx="8229600" cy="4768850"/>
          </a:xfrm>
        </p:spPr>
        <p:txBody>
          <a:bodyPr rtlCol="0">
            <a:normAutofit/>
          </a:bodyPr>
          <a:lstStyle/>
          <a:p>
            <a:pPr eaLnBrk="1" fontAlgn="auto" hangingPunct="1">
              <a:spcAft>
                <a:spcPts val="0"/>
              </a:spcAft>
              <a:buFont typeface="Arial" pitchFamily="34" charset="0"/>
              <a:buNone/>
              <a:defRPr/>
            </a:pPr>
            <a:r>
              <a:rPr lang="en-US" altLang="ja-JP" sz="11500" dirty="0" smtClean="0">
                <a:solidFill>
                  <a:schemeClr val="accent2">
                    <a:lumMod val="75000"/>
                  </a:schemeClr>
                </a:solidFill>
              </a:rPr>
              <a:t>POP</a:t>
            </a:r>
            <a:endParaRPr lang="en-US" altLang="ja-JP" sz="8000" dirty="0" smtClean="0"/>
          </a:p>
          <a:p>
            <a:pPr lvl="1" algn="ctr" eaLnBrk="1" fontAlgn="auto" hangingPunct="1">
              <a:spcAft>
                <a:spcPts val="0"/>
              </a:spcAft>
              <a:buFont typeface="Arial" pitchFamily="34" charset="0"/>
              <a:buNone/>
              <a:defRPr/>
            </a:pPr>
            <a:r>
              <a:rPr lang="en-US" altLang="ja-JP" dirty="0" smtClean="0"/>
              <a:t>―Platonic Oriented Programming</a:t>
            </a:r>
            <a:r>
              <a:rPr lang="en-US" altLang="ja-JP" sz="3600" dirty="0" smtClean="0"/>
              <a:t/>
            </a:r>
            <a:br>
              <a:rPr lang="en-US" altLang="ja-JP" sz="3600" dirty="0" smtClean="0"/>
            </a:br>
            <a:r>
              <a:rPr lang="en-US" altLang="ja-JP" sz="3200" dirty="0" smtClean="0"/>
              <a:t>(</a:t>
            </a:r>
            <a:r>
              <a:rPr lang="ja-JP" altLang="en-US" sz="3200" dirty="0" smtClean="0"/>
              <a:t>プラトニック指向プログラミング</a:t>
            </a:r>
            <a:r>
              <a:rPr lang="en-US" altLang="ja-JP" sz="3200" dirty="0" smtClean="0"/>
              <a:t>)―</a:t>
            </a:r>
            <a:endParaRPr lang="en-US" altLang="ja-JP" sz="3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ソフトウェア パターン</a:t>
            </a:r>
            <a:endParaRPr kumimoji="1" lang="ja-JP" altLang="en-US"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dirty="0" smtClean="0"/>
              <a:t>アーキテクチャ パターン</a:t>
            </a:r>
            <a:endParaRPr lang="en-US" altLang="ja-JP" dirty="0" smtClean="0"/>
          </a:p>
          <a:p>
            <a:pPr lvl="1"/>
            <a:r>
              <a:rPr lang="ja-JP" altLang="en-US" sz="4400" dirty="0" smtClean="0"/>
              <a:t>重要な二つの分けるパターン</a:t>
            </a:r>
            <a:endParaRPr lang="en-US" altLang="ja-JP" sz="4400" dirty="0" smtClean="0"/>
          </a:p>
          <a:p>
            <a:pPr lvl="2"/>
            <a:r>
              <a:rPr lang="ja-JP" altLang="en-US" sz="3600" dirty="0" smtClean="0"/>
              <a:t>縦に分ける </a:t>
            </a:r>
            <a:r>
              <a:rPr lang="en-US" altLang="ja-JP" sz="3600" dirty="0" smtClean="0"/>
              <a:t>―</a:t>
            </a:r>
            <a:r>
              <a:rPr lang="ja-JP" altLang="en-US" sz="3600" dirty="0" smtClean="0"/>
              <a:t> </a:t>
            </a:r>
            <a:r>
              <a:rPr lang="en-US" altLang="ja-JP" sz="3600" dirty="0" smtClean="0"/>
              <a:t>MVC </a:t>
            </a:r>
            <a:r>
              <a:rPr lang="ja-JP" altLang="en-US" sz="3600" dirty="0" smtClean="0"/>
              <a:t>パターン</a:t>
            </a:r>
            <a:endParaRPr lang="en-US" altLang="ja-JP" sz="3600" dirty="0" smtClean="0"/>
          </a:p>
          <a:p>
            <a:pPr lvl="2"/>
            <a:r>
              <a:rPr lang="ja-JP" altLang="en-US" sz="3600" dirty="0" smtClean="0"/>
              <a:t>横に分ける </a:t>
            </a:r>
            <a:r>
              <a:rPr lang="en-US" altLang="ja-JP" sz="3600" dirty="0" smtClean="0"/>
              <a:t>―</a:t>
            </a:r>
            <a:r>
              <a:rPr lang="ja-JP" altLang="en-US" sz="3600" dirty="0" smtClean="0"/>
              <a:t> レイヤー パターン</a:t>
            </a:r>
            <a:endParaRPr kumimoji="1" lang="ja-JP" altLang="en-US" sz="3600"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4294967295"/>
          </p:nvPr>
        </p:nvSpPr>
        <p:spPr>
          <a:xfrm>
            <a:off x="6858000" y="6248400"/>
            <a:ext cx="1905000" cy="457200"/>
          </a:xfrm>
          <a:prstGeom prst="rect">
            <a:avLst/>
          </a:prstGeom>
        </p:spPr>
        <p:txBody>
          <a:bodyPr/>
          <a:lstStyle/>
          <a:p>
            <a:fld id="{34293741-F2C6-4D17-9DB9-27326B8EC24B}" type="slidenum">
              <a:rPr lang="ja-JP" altLang="en-US"/>
              <a:pPr/>
              <a:t>171</a:t>
            </a:fld>
            <a:endParaRPr lang="ja-JP" altLang="en-US" dirty="0"/>
          </a:p>
        </p:txBody>
      </p:sp>
      <p:sp>
        <p:nvSpPr>
          <p:cNvPr id="232450" name="Rectangle 2"/>
          <p:cNvSpPr>
            <a:spLocks noGrp="1" noChangeArrowheads="1"/>
          </p:cNvSpPr>
          <p:nvPr>
            <p:ph type="ctrTitle"/>
          </p:nvPr>
        </p:nvSpPr>
        <p:spPr/>
        <p:txBody>
          <a:bodyPr/>
          <a:lstStyle/>
          <a:p>
            <a:r>
              <a:rPr lang="ja-JP" altLang="en-US" dirty="0" smtClean="0"/>
              <a:t>リファクタリング。</a:t>
            </a:r>
            <a:endParaRPr lang="en-US" altLang="ja-JP" dirty="0"/>
          </a:p>
        </p:txBody>
      </p:sp>
      <p:pic>
        <p:nvPicPr>
          <p:cNvPr id="232453" name="Picture 5" descr="C:\Documents and Settings\G_KOJIMA_FUJIO\Application Data\Microsoft\Media Catalog\Downloaded Clips\cl2\BD05026_.wmf"/>
          <p:cNvPicPr>
            <a:picLocks noChangeAspect="1" noChangeArrowheads="1"/>
          </p:cNvPicPr>
          <p:nvPr/>
        </p:nvPicPr>
        <p:blipFill>
          <a:blip r:embed="rId3"/>
          <a:srcRect/>
          <a:stretch>
            <a:fillRect/>
          </a:stretch>
        </p:blipFill>
        <p:spPr bwMode="auto">
          <a:xfrm>
            <a:off x="5783263" y="3581400"/>
            <a:ext cx="2233612" cy="2474913"/>
          </a:xfrm>
          <a:prstGeom prst="rect">
            <a:avLst/>
          </a:prstGeom>
          <a:noFill/>
        </p:spPr>
      </p:pic>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4294967295"/>
          </p:nvPr>
        </p:nvSpPr>
        <p:spPr>
          <a:xfrm>
            <a:off x="6858000" y="6248400"/>
            <a:ext cx="1905000" cy="457200"/>
          </a:xfrm>
          <a:prstGeom prst="rect">
            <a:avLst/>
          </a:prstGeom>
        </p:spPr>
        <p:txBody>
          <a:bodyPr/>
          <a:lstStyle/>
          <a:p>
            <a:fld id="{34293741-F2C6-4D17-9DB9-27326B8EC24B}" type="slidenum">
              <a:rPr lang="ja-JP" altLang="en-US"/>
              <a:pPr/>
              <a:t>172</a:t>
            </a:fld>
            <a:endParaRPr lang="ja-JP" altLang="en-US" dirty="0"/>
          </a:p>
        </p:txBody>
      </p:sp>
      <p:sp>
        <p:nvSpPr>
          <p:cNvPr id="232450" name="Rectangle 2"/>
          <p:cNvSpPr>
            <a:spLocks noGrp="1" noChangeArrowheads="1"/>
          </p:cNvSpPr>
          <p:nvPr>
            <p:ph type="ctrTitle"/>
          </p:nvPr>
        </p:nvSpPr>
        <p:spPr/>
        <p:txBody>
          <a:bodyPr/>
          <a:lstStyle/>
          <a:p>
            <a:r>
              <a:rPr lang="ja-JP" altLang="en-US" dirty="0" smtClean="0"/>
              <a:t>リファクタリング</a:t>
            </a:r>
            <a:r>
              <a:rPr lang="ja-JP" altLang="en-US" dirty="0"/>
              <a:t>と</a:t>
            </a:r>
            <a:r>
              <a:rPr lang="ja-JP" altLang="en-US" dirty="0" smtClean="0"/>
              <a:t>は</a:t>
            </a:r>
            <a:r>
              <a:rPr lang="en-US" altLang="ja-JP" dirty="0" smtClean="0"/>
              <a:t>?</a:t>
            </a:r>
            <a:endParaRPr lang="en-US" altLang="ja-JP" dirty="0"/>
          </a:p>
        </p:txBody>
      </p:sp>
      <p:pic>
        <p:nvPicPr>
          <p:cNvPr id="232453" name="Picture 5" descr="C:\Documents and Settings\G_KOJIMA_FUJIO\Application Data\Microsoft\Media Catalog\Downloaded Clips\cl2\BD05026_.wmf"/>
          <p:cNvPicPr>
            <a:picLocks noChangeAspect="1" noChangeArrowheads="1"/>
          </p:cNvPicPr>
          <p:nvPr/>
        </p:nvPicPr>
        <p:blipFill>
          <a:blip r:embed="rId3"/>
          <a:srcRect/>
          <a:stretch>
            <a:fillRect/>
          </a:stretch>
        </p:blipFill>
        <p:spPr bwMode="auto">
          <a:xfrm>
            <a:off x="5783263" y="3581400"/>
            <a:ext cx="2233612" cy="2474913"/>
          </a:xfrm>
          <a:prstGeom prst="rect">
            <a:avLst/>
          </a:prstGeom>
          <a:noFill/>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5"/>
          <p:cNvSpPr>
            <a:spLocks noGrp="1"/>
          </p:cNvSpPr>
          <p:nvPr>
            <p:ph type="sldNum" sz="quarter" idx="12"/>
          </p:nvPr>
        </p:nvSpPr>
        <p:spPr/>
        <p:txBody>
          <a:bodyPr/>
          <a:lstStyle/>
          <a:p>
            <a:fld id="{56D189D8-9E83-4826-98F5-D6F151BAF838}" type="slidenum">
              <a:rPr lang="ja-JP" altLang="en-US"/>
              <a:pPr/>
              <a:t>173</a:t>
            </a:fld>
            <a:endParaRPr lang="ja-JP" altLang="en-US" dirty="0"/>
          </a:p>
        </p:txBody>
      </p:sp>
      <p:sp>
        <p:nvSpPr>
          <p:cNvPr id="129026" name="Rectangle 2"/>
          <p:cNvSpPr>
            <a:spLocks noGrp="1" noChangeArrowheads="1"/>
          </p:cNvSpPr>
          <p:nvPr>
            <p:ph type="title"/>
          </p:nvPr>
        </p:nvSpPr>
        <p:spPr/>
        <p:txBody>
          <a:bodyPr/>
          <a:lstStyle/>
          <a:p>
            <a:r>
              <a:rPr lang="ja-JP" altLang="en-US" dirty="0"/>
              <a:t>参考書</a:t>
            </a:r>
          </a:p>
        </p:txBody>
      </p:sp>
      <p:sp>
        <p:nvSpPr>
          <p:cNvPr id="129027" name="Rectangle 3"/>
          <p:cNvSpPr>
            <a:spLocks noGrp="1" noChangeArrowheads="1"/>
          </p:cNvSpPr>
          <p:nvPr>
            <p:ph type="body" idx="1"/>
          </p:nvPr>
        </p:nvSpPr>
        <p:spPr>
          <a:xfrm>
            <a:off x="285720" y="1500175"/>
            <a:ext cx="8669368" cy="1285884"/>
          </a:xfrm>
        </p:spPr>
        <p:txBody>
          <a:bodyPr/>
          <a:lstStyle/>
          <a:p>
            <a:pPr>
              <a:lnSpc>
                <a:spcPct val="90000"/>
              </a:lnSpc>
            </a:pPr>
            <a:r>
              <a:rPr lang="ja-JP" altLang="en-US" sz="2800" dirty="0"/>
              <a:t>「リファクタリング: プログラミングの体質改善テクニック」</a:t>
            </a:r>
          </a:p>
          <a:p>
            <a:pPr lvl="1">
              <a:lnSpc>
                <a:spcPct val="90000"/>
              </a:lnSpc>
            </a:pPr>
            <a:r>
              <a:rPr lang="ja-JP" altLang="en-US" sz="2400" dirty="0"/>
              <a:t>マーチン･ファウラー著</a:t>
            </a:r>
          </a:p>
          <a:p>
            <a:pPr lvl="1">
              <a:lnSpc>
                <a:spcPct val="90000"/>
              </a:lnSpc>
            </a:pPr>
            <a:r>
              <a:rPr lang="ja-JP" altLang="en-US" sz="2400" dirty="0"/>
              <a:t>児玉/友野/平澤/梅澤</a:t>
            </a:r>
            <a:r>
              <a:rPr lang="ja-JP" altLang="en-US" sz="2400" dirty="0" smtClean="0"/>
              <a:t>訳</a:t>
            </a:r>
            <a:endParaRPr lang="ja-JP" altLang="en-US" sz="2400" dirty="0"/>
          </a:p>
        </p:txBody>
      </p:sp>
      <p:sp>
        <p:nvSpPr>
          <p:cNvPr id="129028" name="Rectangle 4"/>
          <p:cNvSpPr>
            <a:spLocks noChangeArrowheads="1"/>
          </p:cNvSpPr>
          <p:nvPr/>
        </p:nvSpPr>
        <p:spPr bwMode="auto">
          <a:xfrm>
            <a:off x="465138" y="2582863"/>
            <a:ext cx="9144000" cy="0"/>
          </a:xfrm>
          <a:prstGeom prst="rect">
            <a:avLst/>
          </a:prstGeom>
          <a:noFill/>
          <a:ln w="9525">
            <a:noFill/>
            <a:miter lim="800000"/>
            <a:headEnd/>
            <a:tailEnd/>
          </a:ln>
          <a:effectLst/>
        </p:spPr>
        <p:txBody>
          <a:bodyPr>
            <a:spAutoFit/>
          </a:bodyPr>
          <a:lstStyle/>
          <a:p>
            <a:endParaRPr lang="ja-JP" altLang="en-US" dirty="0"/>
          </a:p>
        </p:txBody>
      </p:sp>
      <p:pic>
        <p:nvPicPr>
          <p:cNvPr id="129030" name="Picture 6" descr="リファクタリング：プログラムの体質改善テクニック"/>
          <p:cNvPicPr>
            <a:picLocks noChangeAspect="1" noChangeArrowheads="1"/>
          </p:cNvPicPr>
          <p:nvPr/>
        </p:nvPicPr>
        <p:blipFill>
          <a:blip r:embed="rId3"/>
          <a:srcRect/>
          <a:stretch>
            <a:fillRect/>
          </a:stretch>
        </p:blipFill>
        <p:spPr bwMode="auto">
          <a:xfrm>
            <a:off x="5143504" y="2180711"/>
            <a:ext cx="3165471" cy="4143889"/>
          </a:xfrm>
          <a:prstGeom prst="rect">
            <a:avLst/>
          </a:prstGeom>
          <a:noFill/>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kumimoji="1" lang="ja-JP" altLang="en-US" dirty="0" smtClean="0"/>
              <a:t>まとめ。</a:t>
            </a:r>
            <a:endParaRPr kumimoji="1" lang="ja-JP" alt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14282" y="1643050"/>
            <a:ext cx="8715436" cy="4643470"/>
          </a:xfrm>
        </p:spPr>
        <p:txBody>
          <a:bodyPr/>
          <a:lstStyle/>
          <a:p>
            <a:pPr marL="914400" indent="-914400" algn="l">
              <a:buFont typeface="+mj-lt"/>
              <a:buAutoNum type="arabicPeriod"/>
            </a:pPr>
            <a:r>
              <a:rPr lang="ja-JP" altLang="en-US" sz="3600" dirty="0" smtClean="0"/>
              <a:t>何故改めて語りたいか</a:t>
            </a:r>
            <a:r>
              <a:rPr lang="en-US" altLang="ja-JP" sz="3600" dirty="0" smtClean="0"/>
              <a:t>?</a:t>
            </a:r>
          </a:p>
          <a:p>
            <a:pPr marL="914400" indent="-914400" algn="l">
              <a:buFont typeface="+mj-lt"/>
              <a:buAutoNum type="arabicPeriod"/>
            </a:pPr>
            <a:r>
              <a:rPr lang="ja-JP" altLang="en-US" sz="3600" dirty="0" smtClean="0"/>
              <a:t>習得できない理由。</a:t>
            </a:r>
            <a:endParaRPr lang="en-US" altLang="ja-JP" sz="3600" dirty="0" smtClean="0"/>
          </a:p>
          <a:p>
            <a:pPr marL="914400" indent="-914400" algn="l">
              <a:buFont typeface="+mj-lt"/>
              <a:buAutoNum type="arabicPeriod"/>
            </a:pPr>
            <a:r>
              <a:rPr lang="ja-JP" altLang="en-US" sz="3600" dirty="0" smtClean="0"/>
              <a:t>考え方とコツ。</a:t>
            </a:r>
            <a:endParaRPr lang="en-US" altLang="ja-JP" sz="3600" dirty="0" smtClean="0"/>
          </a:p>
          <a:p>
            <a:pPr marL="914400" indent="-914400" algn="l">
              <a:buFont typeface="+mj-lt"/>
              <a:buAutoNum type="arabicPeriod"/>
            </a:pPr>
            <a:r>
              <a:rPr lang="ja-JP" altLang="en-US" sz="3600" dirty="0" smtClean="0"/>
              <a:t>仕組みから入るオブジェクト指向。</a:t>
            </a:r>
            <a:endParaRPr lang="en-US" altLang="ja-JP" sz="3600" dirty="0" smtClean="0"/>
          </a:p>
          <a:p>
            <a:pPr marL="914400" indent="-914400" algn="l">
              <a:buFont typeface="+mj-lt"/>
              <a:buAutoNum type="arabicPeriod"/>
            </a:pPr>
            <a:r>
              <a:rPr lang="ja-JP" altLang="en-US" sz="3600" dirty="0" smtClean="0"/>
              <a:t>概念から入るオブジェクト指向。</a:t>
            </a:r>
            <a:endParaRPr lang="en-US" altLang="ja-JP" sz="3600" dirty="0" smtClean="0"/>
          </a:p>
          <a:p>
            <a:pPr marL="914400" indent="-914400" algn="l">
              <a:buFont typeface="+mj-lt"/>
              <a:buAutoNum type="arabicPeriod"/>
            </a:pPr>
            <a:r>
              <a:rPr lang="ja-JP" altLang="en-US" sz="3600" dirty="0" smtClean="0"/>
              <a:t>参考になるもの。</a:t>
            </a:r>
            <a:endParaRPr kumimoji="1" lang="ja-JP" altLang="en-US" sz="4400"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en-US" altLang="ja-JP" sz="4400" dirty="0" smtClean="0"/>
              <a:t>『</a:t>
            </a:r>
            <a:r>
              <a:rPr lang="ja-JP" altLang="en-US" sz="4000" dirty="0" smtClean="0">
                <a:solidFill>
                  <a:schemeClr val="accent2">
                    <a:lumMod val="50000"/>
                  </a:schemeClr>
                </a:solidFill>
              </a:rPr>
              <a:t>今改めて語り合いたい。</a:t>
            </a:r>
            <a:r>
              <a:rPr lang="en-US" altLang="ja-JP" sz="4000" dirty="0" smtClean="0">
                <a:solidFill>
                  <a:schemeClr val="accent2">
                    <a:lumMod val="50000"/>
                  </a:schemeClr>
                </a:solidFill>
              </a:rPr>
              <a:t/>
            </a:r>
            <a:br>
              <a:rPr lang="en-US" altLang="ja-JP" sz="4000" dirty="0" smtClean="0">
                <a:solidFill>
                  <a:schemeClr val="accent2">
                    <a:lumMod val="50000"/>
                  </a:schemeClr>
                </a:solidFill>
              </a:rPr>
            </a:br>
            <a:r>
              <a:rPr lang="ja-JP" altLang="en-US" sz="3600" dirty="0" smtClean="0">
                <a:solidFill>
                  <a:schemeClr val="accent2">
                    <a:lumMod val="50000"/>
                  </a:schemeClr>
                </a:solidFill>
              </a:rPr>
              <a:t>オブジェクト指向プログラミングを</a:t>
            </a:r>
            <a:r>
              <a:rPr lang="en-US" altLang="ja-JP" dirty="0" smtClean="0">
                <a:solidFill>
                  <a:schemeClr val="accent2">
                    <a:lumMod val="50000"/>
                  </a:schemeClr>
                </a:solidFill>
              </a:rPr>
              <a:t/>
            </a:r>
            <a:br>
              <a:rPr lang="en-US" altLang="ja-JP" dirty="0" smtClean="0">
                <a:solidFill>
                  <a:schemeClr val="accent2">
                    <a:lumMod val="50000"/>
                  </a:schemeClr>
                </a:solidFill>
              </a:rPr>
            </a:br>
            <a:r>
              <a:rPr lang="ja-JP" altLang="en-US" dirty="0" smtClean="0">
                <a:solidFill>
                  <a:schemeClr val="accent2">
                    <a:lumMod val="50000"/>
                  </a:schemeClr>
                </a:solidFill>
              </a:rPr>
              <a:t>マスタするコツ</a:t>
            </a:r>
            <a:r>
              <a:rPr lang="en-US" altLang="ja-JP" sz="4800" dirty="0" smtClean="0"/>
              <a:t>』</a:t>
            </a:r>
            <a:r>
              <a:rPr lang="en-US" altLang="ja-JP" dirty="0" smtClean="0"/>
              <a:t/>
            </a:r>
            <a:br>
              <a:rPr lang="en-US" altLang="ja-JP" dirty="0" smtClean="0"/>
            </a:br>
            <a:r>
              <a:rPr lang="ja-JP" altLang="en-US" dirty="0" smtClean="0"/>
              <a:t/>
            </a:r>
            <a:br>
              <a:rPr lang="ja-JP" altLang="en-US" dirty="0" smtClean="0"/>
            </a:br>
            <a:r>
              <a:rPr lang="ja-JP" altLang="en-US" dirty="0" smtClean="0"/>
              <a:t> </a:t>
            </a:r>
            <a:r>
              <a:rPr lang="en-US" altLang="ja-JP" sz="4000" i="1" dirty="0" smtClean="0"/>
              <a:t>8/21(</a:t>
            </a:r>
            <a:r>
              <a:rPr lang="ja-JP" altLang="en-US" sz="4000" i="1" dirty="0" smtClean="0"/>
              <a:t>火</a:t>
            </a:r>
            <a:r>
              <a:rPr lang="en-US" altLang="ja-JP" sz="4000" i="1" dirty="0" smtClean="0"/>
              <a:t>) 15:25-16:40</a:t>
            </a:r>
            <a:br>
              <a:rPr lang="en-US" altLang="ja-JP" sz="4000" i="1" dirty="0" smtClean="0"/>
            </a:br>
            <a:r>
              <a:rPr lang="en-US" altLang="ja-JP" sz="4000" i="1" dirty="0" smtClean="0"/>
              <a:t> </a:t>
            </a:r>
            <a:r>
              <a:rPr lang="en-US" altLang="ja-JP" sz="2000" dirty="0" smtClean="0"/>
              <a:t>Tech</a:t>
            </a:r>
            <a:r>
              <a:rPr lang="ja-JP" altLang="en-US" sz="2000" dirty="0" smtClean="0"/>
              <a:t>・</a:t>
            </a:r>
            <a:r>
              <a:rPr lang="en-US" altLang="ja-JP" sz="2000" dirty="0" smtClean="0"/>
              <a:t>Ed 2007 in Yokohama</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タイトル 1"/>
          <p:cNvSpPr>
            <a:spLocks noGrp="1"/>
          </p:cNvSpPr>
          <p:nvPr>
            <p:ph type="title"/>
          </p:nvPr>
        </p:nvSpPr>
        <p:spPr>
          <a:xfrm>
            <a:off x="214282" y="2786063"/>
            <a:ext cx="8715436" cy="1143000"/>
          </a:xfrm>
        </p:spPr>
        <p:txBody>
          <a:bodyPr/>
          <a:lstStyle/>
          <a:p>
            <a:pPr eaLnBrk="1" hangingPunct="1">
              <a:buFontTx/>
              <a:buNone/>
            </a:pPr>
            <a:r>
              <a:rPr lang="ja-JP" altLang="en-US" dirty="0" smtClean="0"/>
              <a:t>ありがとうございました</a:t>
            </a:r>
            <a:r>
              <a:rPr lang="ja-JP" altLang="en-US" sz="4400" dirty="0" smtClean="0"/>
              <a:t>。</a:t>
            </a:r>
            <a:endParaRPr lang="ja-JP"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pPr algn="r" eaLnBrk="1" hangingPunct="1">
              <a:buFontTx/>
              <a:buNone/>
            </a:pPr>
            <a:r>
              <a:rPr lang="ja-JP" altLang="en-US" sz="3600" dirty="0" smtClean="0"/>
              <a:t>次回予告</a:t>
            </a:r>
          </a:p>
        </p:txBody>
      </p:sp>
      <p:sp>
        <p:nvSpPr>
          <p:cNvPr id="3" name="コンテンツ プレースホルダ 2"/>
          <p:cNvSpPr>
            <a:spLocks noGrp="1"/>
          </p:cNvSpPr>
          <p:nvPr>
            <p:ph idx="1"/>
          </p:nvPr>
        </p:nvSpPr>
        <p:spPr>
          <a:xfrm>
            <a:off x="142844" y="1857375"/>
            <a:ext cx="8715406" cy="4268788"/>
          </a:xfrm>
        </p:spPr>
        <p:txBody>
          <a:bodyPr rtlCol="0">
            <a:normAutofit/>
          </a:bodyPr>
          <a:lstStyle/>
          <a:p>
            <a:pPr lvl="1" eaLnBrk="1" fontAlgn="auto" hangingPunct="1">
              <a:spcAft>
                <a:spcPts val="0"/>
              </a:spcAft>
              <a:buFont typeface="Arial" pitchFamily="34" charset="0"/>
              <a:buNone/>
              <a:defRPr/>
            </a:pPr>
            <a:r>
              <a:rPr lang="en-US" altLang="ja-JP" sz="8000" dirty="0" smtClean="0">
                <a:solidFill>
                  <a:schemeClr val="accent2">
                    <a:lumMod val="75000"/>
                  </a:schemeClr>
                </a:solidFill>
              </a:rPr>
              <a:t>LOW COUPLING</a:t>
            </a:r>
            <a:br>
              <a:rPr lang="en-US" altLang="ja-JP" sz="8000" dirty="0" smtClean="0">
                <a:solidFill>
                  <a:schemeClr val="accent2">
                    <a:lumMod val="75000"/>
                  </a:schemeClr>
                </a:solidFill>
              </a:rPr>
            </a:br>
            <a:r>
              <a:rPr lang="en-US" altLang="ja-JP" sz="6600" dirty="0" smtClean="0"/>
              <a:t>(</a:t>
            </a:r>
            <a:r>
              <a:rPr lang="ja-JP" altLang="en-US" sz="6600" dirty="0" smtClean="0"/>
              <a:t>疎結合</a:t>
            </a:r>
            <a:r>
              <a:rPr lang="en-US" altLang="ja-JP" sz="6600" dirty="0" smtClean="0"/>
              <a:t>)</a:t>
            </a:r>
            <a:r>
              <a:rPr lang="ja-JP" altLang="en-US" sz="6600" dirty="0" smtClean="0"/>
              <a:t> の極致。</a:t>
            </a:r>
            <a:endParaRPr lang="en-US" altLang="ja-JP" sz="6600" dirty="0" smtClean="0"/>
          </a:p>
          <a:p>
            <a:pPr lvl="1" eaLnBrk="1" fontAlgn="auto" hangingPunct="1">
              <a:spcAft>
                <a:spcPts val="0"/>
              </a:spcAft>
              <a:buFont typeface="Arial" pitchFamily="34" charset="0"/>
              <a:buNone/>
              <a:defRPr/>
            </a:pPr>
            <a:endParaRPr lang="en-US" altLang="ja-JP" sz="6600" dirty="0" smtClean="0"/>
          </a:p>
          <a:p>
            <a:pPr lvl="1" eaLnBrk="1" fontAlgn="auto" hangingPunct="1">
              <a:spcAft>
                <a:spcPts val="0"/>
              </a:spcAft>
              <a:buFont typeface="Arial" pitchFamily="34" charset="0"/>
              <a:buNone/>
              <a:defRPr/>
            </a:pPr>
            <a:r>
              <a:rPr lang="en-US" altLang="ja-JP" sz="2800" dirty="0" smtClean="0"/>
              <a:t>―</a:t>
            </a:r>
            <a:r>
              <a:rPr lang="ja-JP" altLang="en-US" sz="2800" dirty="0" smtClean="0"/>
              <a:t>カップルになっても良いが結合は許さん</a:t>
            </a:r>
            <a:r>
              <a:rPr lang="en-US" altLang="ja-JP" sz="2800"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from="(-#ppt_w/2)" to="(#ppt_x)" calcmode="lin" valueType="num">
                                      <p:cBhvr>
                                        <p:cTn id="7" dur="600" fill="hold">
                                          <p:stCondLst>
                                            <p:cond delay="0"/>
                                          </p:stCondLst>
                                        </p:cTn>
                                        <p:tgtEl>
                                          <p:spTgt spid="3">
                                            <p:txEl>
                                              <p:pRg st="2" end="2"/>
                                            </p:txEl>
                                          </p:spTgt>
                                        </p:tgtEl>
                                        <p:attrNameLst>
                                          <p:attrName>ppt_x</p:attrName>
                                        </p:attrNameLst>
                                      </p:cBhvr>
                                    </p:anim>
                                    <p:anim from="0" to="-1.0" calcmode="lin" valueType="num">
                                      <p:cBhvr>
                                        <p:cTn id="8" dur="200" decel="50000" autoRev="1" fill="hold">
                                          <p:stCondLst>
                                            <p:cond delay="600"/>
                                          </p:stCondLst>
                                        </p:cTn>
                                        <p:tgtEl>
                                          <p:spTgt spid="3">
                                            <p:txEl>
                                              <p:pRg st="2" end="2"/>
                                            </p:txEl>
                                          </p:spTgt>
                                        </p:tgtEl>
                                        <p:attrNameLst>
                                          <p:attrName>xshear</p:attrName>
                                        </p:attrNameLst>
                                      </p:cBhvr>
                                    </p:anim>
                                    <p:animScale>
                                      <p:cBhvr>
                                        <p:cTn id="9" dur="200" decel="100000" autoRev="1" fill="hold">
                                          <p:stCondLst>
                                            <p:cond delay="600"/>
                                          </p:stCondLst>
                                        </p:cTn>
                                        <p:tgtEl>
                                          <p:spTgt spid="3">
                                            <p:txEl>
                                              <p:pRg st="2" end="2"/>
                                            </p:txEl>
                                          </p:spTgt>
                                        </p:tgtEl>
                                      </p:cBhvr>
                                      <p:from x="100000" y="100000"/>
                                      <p:to x="80000" y="100000"/>
                                    </p:animScale>
                                    <p:anim by="(#ppt_h/3+#ppt_w*0.1)" calcmode="lin" valueType="num">
                                      <p:cBhvr additive="sum">
                                        <p:cTn id="10" dur="200" decel="100000" autoRev="1" fill="hold">
                                          <p:stCondLst>
                                            <p:cond delay="600"/>
                                          </p:stCondLst>
                                        </p:cTn>
                                        <p:tgtEl>
                                          <p:spTgt spid="3">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a:spLocks noGrp="1"/>
          </p:cNvSpPr>
          <p:nvPr>
            <p:ph type="title"/>
          </p:nvPr>
        </p:nvSpPr>
        <p:spPr/>
        <p:txBody>
          <a:bodyPr/>
          <a:lstStyle/>
          <a:p>
            <a:pPr algn="r" eaLnBrk="1" hangingPunct="1">
              <a:buFontTx/>
              <a:buNone/>
            </a:pPr>
            <a:r>
              <a:rPr lang="ja-JP" altLang="en-US" sz="3600" dirty="0" smtClean="0"/>
              <a:t>次回予告</a:t>
            </a:r>
          </a:p>
        </p:txBody>
      </p:sp>
      <p:sp>
        <p:nvSpPr>
          <p:cNvPr id="3" name="コンテンツ プレースホルダ 2"/>
          <p:cNvSpPr>
            <a:spLocks noGrp="1"/>
          </p:cNvSpPr>
          <p:nvPr>
            <p:ph idx="1"/>
          </p:nvPr>
        </p:nvSpPr>
        <p:spPr>
          <a:xfrm>
            <a:off x="457200" y="1714500"/>
            <a:ext cx="8229600" cy="4572000"/>
          </a:xfrm>
        </p:spPr>
        <p:txBody>
          <a:bodyPr rtlCol="0">
            <a:noAutofit/>
          </a:bodyPr>
          <a:lstStyle/>
          <a:p>
            <a:pPr lvl="1" algn="ctr" eaLnBrk="1" fontAlgn="auto" hangingPunct="1">
              <a:spcAft>
                <a:spcPts val="0"/>
              </a:spcAft>
              <a:buFont typeface="Arial" pitchFamily="34" charset="0"/>
              <a:buNone/>
              <a:defRPr/>
            </a:pPr>
            <a:r>
              <a:rPr lang="ja-JP" altLang="en-US" sz="3600" dirty="0" smtClean="0"/>
              <a:t>深い関係になるのはダメだが、</a:t>
            </a:r>
            <a:endParaRPr lang="en-US" altLang="ja-JP" sz="3600" dirty="0" smtClean="0"/>
          </a:p>
          <a:p>
            <a:pPr lvl="1" algn="ctr" eaLnBrk="1" fontAlgn="auto" hangingPunct="1">
              <a:spcAft>
                <a:spcPts val="0"/>
              </a:spcAft>
              <a:buFont typeface="Arial" pitchFamily="34" charset="0"/>
              <a:buNone/>
              <a:defRPr/>
            </a:pPr>
            <a:r>
              <a:rPr lang="ja-JP" altLang="en-US" sz="6000" dirty="0" smtClean="0">
                <a:solidFill>
                  <a:schemeClr val="accent2">
                    <a:lumMod val="75000"/>
                  </a:schemeClr>
                </a:solidFill>
              </a:rPr>
              <a:t>精神的</a:t>
            </a:r>
            <a:r>
              <a:rPr lang="ja-JP" altLang="en-US" sz="5400" dirty="0" smtClean="0"/>
              <a:t>なつながりは </a:t>
            </a:r>
            <a:endParaRPr lang="en-US" altLang="ja-JP" sz="5400" dirty="0" smtClean="0"/>
          </a:p>
          <a:p>
            <a:pPr lvl="1" algn="ctr" eaLnBrk="1" fontAlgn="auto" hangingPunct="1">
              <a:spcAft>
                <a:spcPts val="0"/>
              </a:spcAft>
              <a:buFont typeface="Arial" pitchFamily="34" charset="0"/>
              <a:buNone/>
              <a:defRPr/>
            </a:pPr>
            <a:r>
              <a:rPr lang="en-US" altLang="ja-JP" sz="7200" dirty="0" smtClean="0"/>
              <a:t>No Problem!</a:t>
            </a:r>
            <a:endParaRPr lang="en-US" altLang="ja-JP" sz="6000" dirty="0" smtClean="0"/>
          </a:p>
          <a:p>
            <a:pPr lvl="1" algn="ctr" eaLnBrk="1" fontAlgn="auto" hangingPunct="1">
              <a:spcAft>
                <a:spcPts val="0"/>
              </a:spcAft>
              <a:buFont typeface="Arial" pitchFamily="34" charset="0"/>
              <a:buNone/>
              <a:defRPr/>
            </a:pPr>
            <a:r>
              <a:rPr lang="ja-JP" altLang="en-US" sz="5400" dirty="0" smtClean="0">
                <a:solidFill>
                  <a:schemeClr val="accent2">
                    <a:lumMod val="75000"/>
                  </a:schemeClr>
                </a:solidFill>
              </a:rPr>
              <a:t> </a:t>
            </a:r>
            <a:r>
              <a:rPr lang="en-US" altLang="ja-JP" sz="5400" dirty="0" smtClean="0"/>
              <a:t>(</a:t>
            </a:r>
            <a:r>
              <a:rPr lang="ja-JP" altLang="en-US" sz="5400" dirty="0" smtClean="0"/>
              <a:t>疎結合</a:t>
            </a:r>
            <a:r>
              <a:rPr lang="en-US" altLang="ja-JP" sz="5400"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p:cTn id="1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主催</a:t>
            </a:r>
            <a:r>
              <a:rPr kumimoji="1" lang="en-US" altLang="ja-JP" dirty="0" smtClean="0"/>
              <a:t>/</a:t>
            </a:r>
            <a:r>
              <a:rPr lang="ja-JP" altLang="en-US" dirty="0" smtClean="0"/>
              <a:t>共催</a:t>
            </a:r>
            <a:endParaRPr kumimoji="1" lang="ja-JP" altLang="en-US" dirty="0"/>
          </a:p>
        </p:txBody>
      </p:sp>
      <p:sp>
        <p:nvSpPr>
          <p:cNvPr id="3" name="コンテンツ プレースホルダ 2"/>
          <p:cNvSpPr>
            <a:spLocks noGrp="1"/>
          </p:cNvSpPr>
          <p:nvPr>
            <p:ph idx="1"/>
          </p:nvPr>
        </p:nvSpPr>
        <p:spPr>
          <a:xfrm>
            <a:off x="457200" y="1600200"/>
            <a:ext cx="8229600" cy="5043510"/>
          </a:xfrm>
        </p:spPr>
        <p:txBody>
          <a:bodyPr/>
          <a:lstStyle/>
          <a:p>
            <a:pPr>
              <a:buFont typeface="Arial" pitchFamily="34" charset="0"/>
              <a:buChar char="•"/>
            </a:pPr>
            <a:r>
              <a:rPr lang="ja-JP" altLang="en-US" sz="3600" dirty="0" smtClean="0"/>
              <a:t>主催</a:t>
            </a:r>
            <a:r>
              <a:rPr lang="en-US" altLang="ja-JP" sz="3600" dirty="0" smtClean="0"/>
              <a:t>:</a:t>
            </a:r>
          </a:p>
          <a:p>
            <a:pPr lvl="1">
              <a:buFont typeface="Arial" pitchFamily="34" charset="0"/>
              <a:buChar char="•"/>
            </a:pPr>
            <a:r>
              <a:rPr lang="en-US" altLang="ja-JP" sz="2400" dirty="0" err="1" smtClean="0"/>
              <a:t>codeseeek</a:t>
            </a:r>
            <a:endParaRPr lang="en-US" altLang="ja-JP" sz="2400" dirty="0" smtClean="0"/>
          </a:p>
          <a:p>
            <a:pPr lvl="2">
              <a:buFont typeface="Arial" pitchFamily="34" charset="0"/>
              <a:buChar char="•"/>
            </a:pPr>
            <a:r>
              <a:rPr lang="en-US" altLang="ja-JP" sz="2000" dirty="0" smtClean="0">
                <a:hlinkClick r:id="rId2"/>
              </a:rPr>
              <a:t>http://codeseek.net</a:t>
            </a:r>
            <a:endParaRPr lang="en-US" altLang="ja-JP" sz="2000" dirty="0" smtClean="0"/>
          </a:p>
          <a:p>
            <a:pPr>
              <a:buFont typeface="Arial" pitchFamily="34" charset="0"/>
              <a:buChar char="•"/>
            </a:pPr>
            <a:r>
              <a:rPr lang="ja-JP" altLang="en-US" sz="3600" dirty="0" smtClean="0"/>
              <a:t>共催</a:t>
            </a:r>
            <a:r>
              <a:rPr lang="en-US" altLang="ja-JP" sz="3600" dirty="0" smtClean="0"/>
              <a:t>:</a:t>
            </a:r>
          </a:p>
          <a:p>
            <a:pPr lvl="1">
              <a:buFont typeface="Arial" pitchFamily="34" charset="0"/>
              <a:buChar char="•"/>
            </a:pPr>
            <a:r>
              <a:rPr lang="en-US" altLang="ja-JP" sz="2400" dirty="0" err="1" smtClean="0"/>
              <a:t>tk</a:t>
            </a:r>
            <a:r>
              <a:rPr lang="en-US" altLang="ja-JP" sz="2400" dirty="0" smtClean="0"/>
              <a:t>-engineering</a:t>
            </a:r>
          </a:p>
          <a:p>
            <a:pPr lvl="2">
              <a:buFont typeface="Arial" pitchFamily="34" charset="0"/>
              <a:buChar char="•"/>
            </a:pPr>
            <a:r>
              <a:rPr lang="en-US" altLang="ja-JP" sz="2000" dirty="0" smtClean="0">
                <a:hlinkClick r:id="rId3"/>
              </a:rPr>
              <a:t>http://tk-engineering.com</a:t>
            </a:r>
            <a:endParaRPr lang="en-US" altLang="ja-JP" sz="2000" dirty="0" smtClean="0"/>
          </a:p>
          <a:p>
            <a:pPr lvl="1">
              <a:buFont typeface="Arial" pitchFamily="34" charset="0"/>
              <a:buChar char="•"/>
            </a:pPr>
            <a:r>
              <a:rPr lang="ja-JP" altLang="en-US" sz="2400" dirty="0" err="1" smtClean="0"/>
              <a:t>こみゅぷらす</a:t>
            </a:r>
            <a:endParaRPr lang="en-US" altLang="ja-JP" sz="2400" dirty="0" smtClean="0"/>
          </a:p>
          <a:p>
            <a:pPr lvl="2">
              <a:buFont typeface="Arial" pitchFamily="34" charset="0"/>
              <a:buChar char="•"/>
            </a:pPr>
            <a:r>
              <a:rPr lang="en-US" altLang="ja-JP" sz="2000" dirty="0" smtClean="0">
                <a:hlinkClick r:id="rId4"/>
              </a:rPr>
              <a:t>http://comuplus.net</a:t>
            </a:r>
            <a:endParaRPr lang="en-US" altLang="ja-JP" sz="2000" dirty="0" smtClean="0"/>
          </a:p>
          <a:p>
            <a:pPr lvl="1">
              <a:buFont typeface="Arial" pitchFamily="34" charset="0"/>
              <a:buChar char="•"/>
            </a:pPr>
            <a:r>
              <a:rPr lang="en-US" altLang="ja-JP" sz="2400" dirty="0" smtClean="0"/>
              <a:t>e</a:t>
            </a:r>
            <a:r>
              <a:rPr lang="ja-JP" altLang="en-US" sz="2400" dirty="0" smtClean="0"/>
              <a:t>パウダ～</a:t>
            </a:r>
            <a:endParaRPr lang="en-US" altLang="ja-JP" sz="2400" dirty="0" smtClean="0"/>
          </a:p>
          <a:p>
            <a:pPr lvl="2">
              <a:buFont typeface="Arial" pitchFamily="34" charset="0"/>
              <a:buChar char="•"/>
            </a:pPr>
            <a:r>
              <a:rPr lang="en-US" altLang="ja-JP" sz="2000" dirty="0" smtClean="0">
                <a:hlinkClick r:id="rId5"/>
              </a:rPr>
              <a:t>http://www.epowder.net</a:t>
            </a:r>
            <a:endParaRPr lang="en-US" altLang="ja-JP" sz="2000" dirty="0" smtClean="0"/>
          </a:p>
          <a:p>
            <a:pPr lvl="1">
              <a:buFont typeface="Arial" pitchFamily="34" charset="0"/>
              <a:buChar char="•"/>
            </a:pPr>
            <a:endParaRPr kumimoji="1" lang="ja-JP"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pPr algn="r" eaLnBrk="1" hangingPunct="1">
              <a:buFontTx/>
              <a:buNone/>
            </a:pPr>
            <a:r>
              <a:rPr lang="ja-JP" altLang="en-US" sz="3600" dirty="0" smtClean="0"/>
              <a:t>次回予告</a:t>
            </a:r>
          </a:p>
        </p:txBody>
      </p:sp>
      <p:sp>
        <p:nvSpPr>
          <p:cNvPr id="3" name="コンテンツ プレースホルダ 2"/>
          <p:cNvSpPr>
            <a:spLocks noGrp="1"/>
          </p:cNvSpPr>
          <p:nvPr>
            <p:ph idx="1"/>
          </p:nvPr>
        </p:nvSpPr>
        <p:spPr>
          <a:xfrm>
            <a:off x="285750" y="2071688"/>
            <a:ext cx="8401050" cy="4054475"/>
          </a:xfrm>
        </p:spPr>
        <p:txBody>
          <a:bodyPr rtlCol="0">
            <a:normAutofit lnSpcReduction="10000"/>
          </a:bodyPr>
          <a:lstStyle/>
          <a:p>
            <a:pPr lvl="1" algn="ctr" eaLnBrk="1" fontAlgn="auto" hangingPunct="1">
              <a:spcAft>
                <a:spcPts val="0"/>
              </a:spcAft>
              <a:buFont typeface="Arial" pitchFamily="34" charset="0"/>
              <a:buNone/>
              <a:defRPr/>
            </a:pPr>
            <a:r>
              <a:rPr lang="en-US" altLang="ja-JP" sz="6000" dirty="0" smtClean="0">
                <a:solidFill>
                  <a:schemeClr val="accent2">
                    <a:lumMod val="75000"/>
                  </a:schemeClr>
                </a:solidFill>
              </a:rPr>
              <a:t>“Don't talk to stranger.”</a:t>
            </a:r>
          </a:p>
          <a:p>
            <a:pPr lvl="1" algn="ctr" eaLnBrk="1" fontAlgn="auto" hangingPunct="1">
              <a:spcAft>
                <a:spcPts val="0"/>
              </a:spcAft>
              <a:buFont typeface="Arial" pitchFamily="34" charset="0"/>
              <a:buNone/>
              <a:defRPr/>
            </a:pPr>
            <a:r>
              <a:rPr lang="ja-JP" altLang="en-US" sz="6000" dirty="0" smtClean="0">
                <a:solidFill>
                  <a:schemeClr val="accent2">
                    <a:lumMod val="75000"/>
                  </a:schemeClr>
                </a:solidFill>
              </a:rPr>
              <a:t> </a:t>
            </a:r>
            <a:r>
              <a:rPr lang="en-US" altLang="ja-JP" dirty="0" smtClean="0"/>
              <a:t/>
            </a:r>
            <a:br>
              <a:rPr lang="en-US" altLang="ja-JP" dirty="0" smtClean="0"/>
            </a:br>
            <a:r>
              <a:rPr lang="ja-JP" altLang="en-US" sz="4000" dirty="0" smtClean="0"/>
              <a:t>紹介もされてないのに声をかけるなんて失礼。</a:t>
            </a:r>
            <a:endParaRPr lang="en-US" altLang="ja-JP"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a:xfrm>
            <a:off x="457200" y="274638"/>
            <a:ext cx="8229600" cy="6011862"/>
          </a:xfrm>
        </p:spPr>
        <p:txBody>
          <a:bodyPr/>
          <a:lstStyle/>
          <a:p>
            <a:pPr eaLnBrk="1" hangingPunct="1">
              <a:buFontTx/>
              <a:buNone/>
            </a:pPr>
            <a:r>
              <a:rPr lang="en-US" altLang="ja-JP" sz="13800" dirty="0" smtClean="0"/>
              <a:t>Coming Soon.</a:t>
            </a:r>
            <a:endParaRPr lang="ja-JP" altLang="en-US" sz="13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6011862"/>
          </a:xfrm>
        </p:spPr>
        <p:txBody>
          <a:bodyPr/>
          <a:lstStyle/>
          <a:p>
            <a:pPr eaLnBrk="1" hangingPunct="1">
              <a:buFontTx/>
              <a:buNone/>
            </a:pPr>
            <a:r>
              <a:rPr lang="ja-JP" altLang="en-US" sz="3200" dirty="0" smtClean="0"/>
              <a:t>というのは嘘で</a:t>
            </a:r>
            <a:r>
              <a:rPr lang="en-US" altLang="ja-JP" sz="3200" dirty="0" smtClean="0"/>
              <a:t>…</a:t>
            </a:r>
            <a:br>
              <a:rPr lang="en-US" altLang="ja-JP" sz="3200" dirty="0" smtClean="0"/>
            </a:br>
            <a:r>
              <a:rPr lang="en-US" altLang="ja-JP" sz="3200" dirty="0" smtClean="0"/>
              <a:t/>
            </a:r>
            <a:br>
              <a:rPr lang="en-US" altLang="ja-JP" sz="3200" dirty="0" smtClean="0"/>
            </a:br>
            <a:r>
              <a:rPr lang="ja-JP" altLang="en-US" sz="6600" dirty="0" smtClean="0"/>
              <a:t>ほんとの</a:t>
            </a:r>
            <a:r>
              <a:rPr lang="en-US" altLang="ja-JP" sz="6600" dirty="0" smtClean="0"/>
              <a:t/>
            </a:r>
            <a:br>
              <a:rPr lang="en-US" altLang="ja-JP" sz="6600" dirty="0" smtClean="0"/>
            </a:br>
            <a:r>
              <a:rPr lang="ja-JP" altLang="en-US" sz="13800" dirty="0" smtClean="0"/>
              <a:t>予告編</a:t>
            </a:r>
            <a:r>
              <a:rPr lang="ja-JP" altLang="en-US" sz="8800" dirty="0" smtClean="0"/>
              <a:t>。</a:t>
            </a:r>
            <a:endParaRPr lang="ja-JP" altLang="en-US" sz="13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en-US" altLang="ja-JP" sz="4800" dirty="0" smtClean="0"/>
              <a:t>2007</a:t>
            </a:r>
            <a:r>
              <a:rPr lang="ja-JP" altLang="en-US" sz="4800" dirty="0" smtClean="0"/>
              <a:t>年</a:t>
            </a:r>
            <a:r>
              <a:rPr lang="en-US" altLang="ja-JP" sz="4800" dirty="0" smtClean="0"/>
              <a:t/>
            </a:r>
            <a:br>
              <a:rPr lang="en-US" altLang="ja-JP" sz="4800" dirty="0" smtClean="0"/>
            </a:br>
            <a:r>
              <a:rPr lang="en-US" altLang="ja-JP" sz="4800" dirty="0" smtClean="0"/>
              <a:t>8</a:t>
            </a:r>
            <a:r>
              <a:rPr lang="ja-JP" altLang="en-US" sz="4800" dirty="0" smtClean="0"/>
              <a:t>月</a:t>
            </a:r>
            <a:r>
              <a:rPr lang="en-US" altLang="ja-JP" sz="4800" dirty="0" smtClean="0"/>
              <a:t>21</a:t>
            </a:r>
            <a:r>
              <a:rPr lang="ja-JP" altLang="en-US" sz="4800" dirty="0" smtClean="0"/>
              <a:t>日</a:t>
            </a:r>
            <a:r>
              <a:rPr lang="en-US" altLang="ja-JP" sz="4800" dirty="0" smtClean="0"/>
              <a:t>(</a:t>
            </a:r>
            <a:r>
              <a:rPr lang="ja-JP" altLang="en-US" sz="4800" dirty="0" smtClean="0"/>
              <a:t>火</a:t>
            </a:r>
            <a:r>
              <a:rPr lang="en-US" altLang="ja-JP" sz="4800" dirty="0" smtClean="0"/>
              <a:t>)</a:t>
            </a:r>
            <a:br>
              <a:rPr lang="en-US" altLang="ja-JP" sz="4800" dirty="0" smtClean="0"/>
            </a:br>
            <a:r>
              <a:rPr lang="en-US" altLang="ja-JP" sz="4800" i="1" dirty="0" smtClean="0"/>
              <a:t>15:25-16:40</a:t>
            </a:r>
            <a:r>
              <a:rPr lang="ja-JP" altLang="en-US" sz="4800" i="1" dirty="0" smtClean="0"/>
              <a:t>。</a:t>
            </a:r>
            <a:endParaRPr kumimoji="1" lang="ja-JP" altLang="en-US" sz="4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154758"/>
          </a:xfrm>
        </p:spPr>
        <p:txBody>
          <a:bodyPr/>
          <a:lstStyle/>
          <a:p>
            <a:r>
              <a:rPr lang="ja-JP" altLang="en-US" sz="7200" dirty="0" smtClean="0"/>
              <a:t>パシフィコ横浜。</a:t>
            </a:r>
            <a:endParaRPr kumimoji="1" lang="ja-JP" altLang="en-US" sz="7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500042"/>
            <a:ext cx="8229600" cy="5786478"/>
          </a:xfrm>
        </p:spPr>
        <p:txBody>
          <a:bodyPr/>
          <a:lstStyle/>
          <a:p>
            <a:r>
              <a:rPr lang="en-US" altLang="ja-JP" sz="6000" dirty="0" smtClean="0"/>
              <a:t>at</a:t>
            </a:r>
            <a:r>
              <a:rPr lang="en-US" altLang="ja-JP" sz="7200" dirty="0" smtClean="0">
                <a:solidFill>
                  <a:schemeClr val="accent2">
                    <a:lumMod val="50000"/>
                  </a:schemeClr>
                </a:solidFill>
              </a:rPr>
              <a:t/>
            </a:r>
            <a:br>
              <a:rPr lang="en-US" altLang="ja-JP" sz="7200" dirty="0" smtClean="0">
                <a:solidFill>
                  <a:schemeClr val="accent2">
                    <a:lumMod val="50000"/>
                  </a:schemeClr>
                </a:solidFill>
              </a:rPr>
            </a:br>
            <a:r>
              <a:rPr lang="en-US" altLang="ja-JP" sz="7200" dirty="0" smtClean="0">
                <a:solidFill>
                  <a:schemeClr val="accent2">
                    <a:lumMod val="50000"/>
                  </a:schemeClr>
                </a:solidFill>
              </a:rPr>
              <a:t>Tech</a:t>
            </a:r>
            <a:r>
              <a:rPr lang="ja-JP" altLang="en-US" sz="7200" dirty="0" smtClean="0">
                <a:solidFill>
                  <a:schemeClr val="accent2">
                    <a:lumMod val="50000"/>
                  </a:schemeClr>
                </a:solidFill>
              </a:rPr>
              <a:t>・</a:t>
            </a:r>
            <a:r>
              <a:rPr lang="en-US" altLang="ja-JP" sz="7200" dirty="0" smtClean="0">
                <a:solidFill>
                  <a:schemeClr val="accent2">
                    <a:lumMod val="50000"/>
                  </a:schemeClr>
                </a:solidFill>
              </a:rPr>
              <a:t>Ed</a:t>
            </a:r>
            <a:r>
              <a:rPr lang="ja-JP" altLang="en-US" sz="7200" dirty="0" smtClean="0">
                <a:solidFill>
                  <a:schemeClr val="accent2">
                    <a:lumMod val="50000"/>
                  </a:schemeClr>
                </a:solidFill>
              </a:rPr>
              <a:t> </a:t>
            </a:r>
            <a:r>
              <a:rPr lang="en-US" altLang="ja-JP" sz="6000" dirty="0" smtClean="0"/>
              <a:t>2007</a:t>
            </a:r>
            <a:br>
              <a:rPr lang="en-US" altLang="ja-JP" sz="6000" dirty="0" smtClean="0"/>
            </a:br>
            <a:r>
              <a:rPr lang="en-US" altLang="ja-JP" sz="6000" dirty="0" smtClean="0"/>
              <a:t>in Yokohama</a:t>
            </a:r>
            <a:endParaRPr kumimoji="1" lang="ja-JP" altLang="en-US" sz="6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583254"/>
          </a:xfrm>
        </p:spPr>
        <p:txBody>
          <a:bodyPr/>
          <a:lstStyle/>
          <a:p>
            <a:r>
              <a:rPr lang="en-US" altLang="ja-JP" sz="16600" dirty="0" smtClean="0">
                <a:solidFill>
                  <a:schemeClr val="accent2">
                    <a:lumMod val="50000"/>
                  </a:schemeClr>
                </a:solidFill>
              </a:rPr>
              <a:t>BoF</a:t>
            </a:r>
            <a:r>
              <a:rPr lang="en-US" altLang="ja-JP" sz="8000" dirty="0" smtClean="0"/>
              <a:t/>
            </a:r>
            <a:br>
              <a:rPr lang="en-US" altLang="ja-JP" sz="8000" dirty="0" smtClean="0"/>
            </a:br>
            <a:r>
              <a:rPr lang="en-US" altLang="ja-JP" sz="4400" dirty="0" smtClean="0"/>
              <a:t>(Birds of a Feather in Yokohama)</a:t>
            </a:r>
            <a:endParaRPr kumimoji="1" lang="ja-JP" altLang="en-US" sz="8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en-US" altLang="ja-JP" sz="4400" dirty="0" smtClean="0"/>
              <a:t>『</a:t>
            </a:r>
            <a:r>
              <a:rPr lang="ja-JP" altLang="en-US" sz="4000" dirty="0" smtClean="0">
                <a:solidFill>
                  <a:schemeClr val="accent2">
                    <a:lumMod val="50000"/>
                  </a:schemeClr>
                </a:solidFill>
              </a:rPr>
              <a:t>今改めて語り合いたい。</a:t>
            </a:r>
            <a:r>
              <a:rPr lang="en-US" altLang="ja-JP" sz="4000" dirty="0" smtClean="0">
                <a:solidFill>
                  <a:schemeClr val="accent2">
                    <a:lumMod val="50000"/>
                  </a:schemeClr>
                </a:solidFill>
              </a:rPr>
              <a:t/>
            </a:r>
            <a:br>
              <a:rPr lang="en-US" altLang="ja-JP" sz="4000" dirty="0" smtClean="0">
                <a:solidFill>
                  <a:schemeClr val="accent2">
                    <a:lumMod val="50000"/>
                  </a:schemeClr>
                </a:solidFill>
              </a:rPr>
            </a:br>
            <a:r>
              <a:rPr lang="ja-JP" altLang="en-US" sz="3600" dirty="0" smtClean="0">
                <a:solidFill>
                  <a:schemeClr val="accent2">
                    <a:lumMod val="50000"/>
                  </a:schemeClr>
                </a:solidFill>
              </a:rPr>
              <a:t>オブジェクト指向プログラミングを</a:t>
            </a:r>
            <a:r>
              <a:rPr lang="en-US" altLang="ja-JP" dirty="0" smtClean="0">
                <a:solidFill>
                  <a:schemeClr val="accent2">
                    <a:lumMod val="50000"/>
                  </a:schemeClr>
                </a:solidFill>
              </a:rPr>
              <a:t/>
            </a:r>
            <a:br>
              <a:rPr lang="en-US" altLang="ja-JP" dirty="0" smtClean="0">
                <a:solidFill>
                  <a:schemeClr val="accent2">
                    <a:lumMod val="50000"/>
                  </a:schemeClr>
                </a:solidFill>
              </a:rPr>
            </a:br>
            <a:r>
              <a:rPr lang="ja-JP" altLang="en-US" dirty="0" smtClean="0">
                <a:solidFill>
                  <a:schemeClr val="accent2">
                    <a:lumMod val="50000"/>
                  </a:schemeClr>
                </a:solidFill>
              </a:rPr>
              <a:t>マスタするコツ</a:t>
            </a:r>
            <a:r>
              <a:rPr lang="en-US" altLang="ja-JP" sz="4800" dirty="0" smtClean="0"/>
              <a:t>』</a:t>
            </a:r>
            <a:r>
              <a:rPr lang="en-US" altLang="ja-JP" dirty="0" smtClean="0"/>
              <a:t/>
            </a:r>
            <a:br>
              <a:rPr lang="en-US" altLang="ja-JP" dirty="0" smtClean="0"/>
            </a:br>
            <a:r>
              <a:rPr lang="ja-JP" altLang="en-US" dirty="0" smtClean="0"/>
              <a:t/>
            </a:r>
            <a:br>
              <a:rPr lang="ja-JP" altLang="en-US" dirty="0" smtClean="0"/>
            </a:br>
            <a:r>
              <a:rPr lang="ja-JP" altLang="en-US" dirty="0" smtClean="0"/>
              <a:t> </a:t>
            </a:r>
            <a:r>
              <a:rPr lang="en-US" altLang="ja-JP" sz="4000" i="1" dirty="0" smtClean="0"/>
              <a:t>8/21(</a:t>
            </a:r>
            <a:r>
              <a:rPr lang="ja-JP" altLang="en-US" sz="4000" i="1" dirty="0" smtClean="0"/>
              <a:t>火</a:t>
            </a:r>
            <a:r>
              <a:rPr lang="en-US" altLang="ja-JP" sz="4000" i="1" dirty="0" smtClean="0"/>
              <a:t>) 15:25-16:40</a:t>
            </a:r>
            <a:br>
              <a:rPr lang="en-US" altLang="ja-JP" sz="4000" i="1" dirty="0" smtClean="0"/>
            </a:br>
            <a:r>
              <a:rPr lang="en-US" altLang="ja-JP" sz="4000" i="1" dirty="0" smtClean="0"/>
              <a:t> </a:t>
            </a:r>
            <a:r>
              <a:rPr lang="en-US" altLang="ja-JP" sz="2000" dirty="0" smtClean="0"/>
              <a:t>Tech</a:t>
            </a:r>
            <a:r>
              <a:rPr lang="ja-JP" altLang="en-US" sz="2000" dirty="0" smtClean="0"/>
              <a:t>・</a:t>
            </a:r>
            <a:r>
              <a:rPr lang="en-US" altLang="ja-JP" sz="2000" dirty="0" smtClean="0"/>
              <a:t>Ed 2007 in Yokohama</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p:cNvSpPr>
            <a:spLocks noGrp="1"/>
          </p:cNvSpPr>
          <p:nvPr>
            <p:ph type="title"/>
          </p:nvPr>
        </p:nvSpPr>
        <p:spPr>
          <a:xfrm>
            <a:off x="457200" y="274638"/>
            <a:ext cx="8229600" cy="6011862"/>
          </a:xfrm>
        </p:spPr>
        <p:txBody>
          <a:bodyPr/>
          <a:lstStyle/>
          <a:p>
            <a:pPr eaLnBrk="1" hangingPunct="1">
              <a:buFontTx/>
              <a:buNone/>
            </a:pPr>
            <a:r>
              <a:rPr lang="en-US" altLang="ja-JP" sz="13800" dirty="0" smtClean="0"/>
              <a:t>Coming Soon.</a:t>
            </a:r>
            <a:endParaRPr lang="ja-JP" altLang="en-US" sz="13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2057400"/>
            <a:ext cx="9144000" cy="2943236"/>
          </a:xfrm>
          <a:ln/>
        </p:spPr>
        <p:txBody>
          <a:bodyPr lIns="90000" tIns="46800" rIns="90000" bIns="46800"/>
          <a:lstStyle/>
          <a:p>
            <a:pPr defTabSz="449263">
              <a:lnSpc>
                <a:spcPct val="83000"/>
              </a:lnSpc>
              <a:buClr>
                <a:srgbClr val="000000"/>
              </a:buClr>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4800" dirty="0">
                <a:solidFill>
                  <a:srgbClr val="000000"/>
                </a:solidFill>
                <a:latin typeface="ＭＳ Ｐゴシック" charset="-128"/>
              </a:rPr>
              <a:t>『</a:t>
            </a:r>
            <a:r>
              <a:rPr kumimoji="0" lang="en-GB" sz="6600" dirty="0" err="1" smtClean="0">
                <a:solidFill>
                  <a:srgbClr val="000000"/>
                </a:solidFill>
              </a:rPr>
              <a:t>サルでもわかる</a:t>
            </a:r>
            <a:r>
              <a:rPr kumimoji="0" lang="en-GB" sz="6600" dirty="0" smtClean="0">
                <a:solidFill>
                  <a:srgbClr val="000000"/>
                </a:solidFill>
              </a:rPr>
              <a:t/>
            </a:r>
            <a:br>
              <a:rPr kumimoji="0" lang="en-GB" sz="6600" dirty="0" smtClean="0">
                <a:solidFill>
                  <a:srgbClr val="000000"/>
                </a:solidFill>
              </a:rPr>
            </a:br>
            <a:r>
              <a:rPr kumimoji="0" lang="en-GB" sz="7200" dirty="0" err="1" smtClean="0">
                <a:solidFill>
                  <a:schemeClr val="accent2">
                    <a:lumMod val="50000"/>
                  </a:schemeClr>
                </a:solidFill>
              </a:rPr>
              <a:t>オブジェクト指向</a:t>
            </a:r>
            <a:r>
              <a:rPr kumimoji="0" lang="en-GB" sz="6600" dirty="0" smtClean="0">
                <a:solidFill>
                  <a:srgbClr val="000000"/>
                </a:solidFill>
              </a:rPr>
              <a:t>』</a:t>
            </a:r>
            <a:endParaRPr kumimoji="0" lang="en-GB" sz="4800" dirty="0">
              <a:solidFill>
                <a:srgbClr val="000000"/>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後援</a:t>
            </a:r>
            <a:endParaRPr kumimoji="1" lang="ja-JP" altLang="en-US" dirty="0"/>
          </a:p>
        </p:txBody>
      </p:sp>
      <p:sp>
        <p:nvSpPr>
          <p:cNvPr id="3" name="コンテンツ プレースホルダ 2"/>
          <p:cNvSpPr>
            <a:spLocks noGrp="1"/>
          </p:cNvSpPr>
          <p:nvPr>
            <p:ph idx="1"/>
          </p:nvPr>
        </p:nvSpPr>
        <p:spPr>
          <a:xfrm>
            <a:off x="457200" y="1600200"/>
            <a:ext cx="8229600" cy="4972072"/>
          </a:xfrm>
        </p:spPr>
        <p:txBody>
          <a:bodyPr/>
          <a:lstStyle/>
          <a:p>
            <a:pPr>
              <a:buFont typeface="Arial" pitchFamily="34" charset="0"/>
              <a:buChar char="•"/>
            </a:pPr>
            <a:r>
              <a:rPr lang="ja-JP" altLang="en-US" sz="3600" dirty="0" smtClean="0"/>
              <a:t>アイネタ ジャパン</a:t>
            </a:r>
            <a:r>
              <a:rPr lang="en-US" altLang="ja-JP" sz="3600" dirty="0" smtClean="0"/>
              <a:t>(INETA Japan)</a:t>
            </a:r>
          </a:p>
          <a:p>
            <a:pPr lvl="1">
              <a:buNone/>
            </a:pPr>
            <a:r>
              <a:rPr lang="ja-JP" altLang="en-US" sz="3000" dirty="0" smtClean="0">
                <a:hlinkClick r:id="rId2"/>
              </a:rPr>
              <a:t>http://ineta.jp</a:t>
            </a:r>
            <a:endParaRPr kumimoji="1" lang="ja-JP" altLang="en-US" sz="3000" dirty="0"/>
          </a:p>
        </p:txBody>
      </p:sp>
      <p:pic>
        <p:nvPicPr>
          <p:cNvPr id="4" name="図 3" descr="INETALogoHighRes050.jpg"/>
          <p:cNvPicPr>
            <a:picLocks noChangeAspect="1"/>
          </p:cNvPicPr>
          <p:nvPr/>
        </p:nvPicPr>
        <p:blipFill>
          <a:blip r:embed="rId3"/>
          <a:stretch>
            <a:fillRect/>
          </a:stretch>
        </p:blipFill>
        <p:spPr>
          <a:xfrm>
            <a:off x="1857356" y="2928934"/>
            <a:ext cx="5295100" cy="371762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655638"/>
            <a:ext cx="7773988" cy="10525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dirty="0" err="1">
                <a:latin typeface="+mj-lt"/>
              </a:rPr>
              <a:t>自己紹介</a:t>
            </a:r>
            <a:endParaRPr lang="en-GB" sz="7200" dirty="0">
              <a:latin typeface="+mj-lt"/>
            </a:endParaRPr>
          </a:p>
        </p:txBody>
      </p:sp>
      <p:sp>
        <p:nvSpPr>
          <p:cNvPr id="6147" name="Rectangle 3"/>
          <p:cNvSpPr>
            <a:spLocks noGrp="1" noChangeArrowheads="1"/>
          </p:cNvSpPr>
          <p:nvPr>
            <p:ph type="body" idx="1"/>
          </p:nvPr>
        </p:nvSpPr>
        <p:spPr>
          <a:xfrm>
            <a:off x="188913" y="1981200"/>
            <a:ext cx="8802687" cy="3451225"/>
          </a:xfrm>
          <a:noFill/>
          <a:ln w="76320">
            <a:solidFill>
              <a:srgbClr val="B2B2B2"/>
            </a:solidFill>
          </a:ln>
        </p:spPr>
        <p:txBody>
          <a:bodyPr lIns="90000" tIns="46800" rIns="90000" bIns="46800"/>
          <a:lstStyle/>
          <a:p>
            <a:pPr marL="339725" indent="-339725" defTabSz="449263">
              <a:lnSpc>
                <a:spcPct val="83000"/>
              </a:lnSpc>
              <a:spcBef>
                <a:spcPts val="900"/>
              </a:spcBef>
              <a:buFont typeface="ＭＳ Ｐゴシック" charset="-128"/>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3600" dirty="0" err="1"/>
              <a:t>社内でオブジェクト指向を教えたりしている</a:t>
            </a:r>
            <a:endParaRPr lang="en-GB" sz="3600" dirty="0"/>
          </a:p>
          <a:p>
            <a:pPr marL="339725" indent="-339725" defTabSz="449263">
              <a:spcBef>
                <a:spcPts val="900"/>
              </a:spcBef>
              <a:buFont typeface="ＭＳ Ｐゴシック" charset="-128"/>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3600" dirty="0"/>
              <a:t>“UML as Sketch” </a:t>
            </a:r>
            <a:r>
              <a:rPr lang="en-GB" sz="3600" dirty="0" smtClean="0"/>
              <a:t>派</a:t>
            </a:r>
            <a:endParaRPr lang="en-GB" sz="3600"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560388"/>
            <a:ext cx="7770813" cy="55356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a:latin typeface="ＭＳ Ｐゴシック" charset="-128"/>
              </a:rPr>
              <a:t>ところで</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61938" y="560388"/>
            <a:ext cx="8697912" cy="55356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smtClean="0">
                <a:latin typeface="+mj-lt"/>
              </a:rPr>
              <a:t>実は</a:t>
            </a:r>
            <a:r>
              <a:rPr lang="ja-JP" altLang="en-US" dirty="0" smtClean="0">
                <a:latin typeface="+mj-lt"/>
              </a:rPr>
              <a:t>以前</a:t>
            </a:r>
            <a:r>
              <a:rPr lang="en-GB" dirty="0" smtClean="0">
                <a:latin typeface="+mj-lt"/>
              </a:rPr>
              <a:t>、</a:t>
            </a:r>
            <a:br>
              <a:rPr lang="en-GB" dirty="0" smtClean="0">
                <a:latin typeface="+mj-lt"/>
              </a:rPr>
            </a:br>
            <a:r>
              <a:rPr lang="en-GB" dirty="0" err="1" smtClean="0">
                <a:latin typeface="+mj-lt"/>
              </a:rPr>
              <a:t>社内で</a:t>
            </a:r>
            <a:r>
              <a:rPr lang="en-GB" dirty="0">
                <a:latin typeface="+mj-lt"/>
              </a:rPr>
              <a:t/>
            </a:r>
            <a:br>
              <a:rPr lang="en-GB" dirty="0">
                <a:latin typeface="+mj-lt"/>
              </a:rPr>
            </a:br>
            <a:r>
              <a:rPr lang="en-GB" sz="6600" b="1" dirty="0">
                <a:latin typeface="+mj-lt"/>
              </a:rPr>
              <a:t>「</a:t>
            </a:r>
            <a:r>
              <a:rPr lang="en-GB" sz="6600" b="1" dirty="0" err="1">
                <a:latin typeface="+mj-lt"/>
              </a:rPr>
              <a:t>オブジェクト指向</a:t>
            </a:r>
            <a:r>
              <a:rPr lang="en-GB" sz="6600" b="1" dirty="0">
                <a:latin typeface="+mj-lt"/>
              </a:rPr>
              <a:t>」</a:t>
            </a:r>
            <a:r>
              <a:rPr lang="en-GB" b="1" dirty="0">
                <a:latin typeface="+mj-lt"/>
              </a:rPr>
              <a:t/>
            </a:r>
            <a:br>
              <a:rPr lang="en-GB" b="1" dirty="0">
                <a:latin typeface="+mj-lt"/>
              </a:rPr>
            </a:br>
            <a:r>
              <a:rPr lang="en-GB" dirty="0" err="1">
                <a:latin typeface="+mj-lt"/>
              </a:rPr>
              <a:t>の研修をやってました</a:t>
            </a:r>
            <a:r>
              <a:rPr lang="en-GB" dirty="0">
                <a:latin typeface="+mj-lt"/>
              </a:rPr>
              <a:t>。</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42844" y="142852"/>
            <a:ext cx="8839200" cy="1928826"/>
          </a:xfrm>
          <a:ln/>
        </p:spPr>
        <p:txBody>
          <a:bodyPr lIns="0" tIns="0" rIns="0" bIns="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mj-lt"/>
              </a:rPr>
              <a:t>『</a:t>
            </a:r>
            <a:r>
              <a:rPr lang="en-GB" dirty="0" err="1">
                <a:latin typeface="+mj-lt"/>
              </a:rPr>
              <a:t>オブジェクト指向分析・設計入門</a:t>
            </a:r>
            <a:r>
              <a:rPr lang="en-GB" dirty="0">
                <a:latin typeface="+mj-lt"/>
              </a:rPr>
              <a:t>』</a:t>
            </a:r>
            <a:br>
              <a:rPr lang="en-GB" dirty="0">
                <a:latin typeface="+mj-lt"/>
              </a:rPr>
            </a:br>
            <a:r>
              <a:rPr lang="en-GB" sz="4000" dirty="0" err="1">
                <a:latin typeface="+mj-lt"/>
              </a:rPr>
              <a:t>社内研修中</a:t>
            </a:r>
            <a:endParaRPr lang="en-GB" sz="4000" dirty="0">
              <a:latin typeface="+mj-lt"/>
            </a:endParaRPr>
          </a:p>
        </p:txBody>
      </p:sp>
      <p:pic>
        <p:nvPicPr>
          <p:cNvPr id="14339" name="Picture 3"/>
          <p:cNvPicPr>
            <a:picLocks noChangeAspect="1" noChangeArrowheads="1"/>
          </p:cNvPicPr>
          <p:nvPr/>
        </p:nvPicPr>
        <p:blipFill>
          <a:blip r:embed="rId3"/>
          <a:srcRect/>
          <a:stretch>
            <a:fillRect/>
          </a:stretch>
        </p:blipFill>
        <p:spPr bwMode="auto">
          <a:xfrm>
            <a:off x="71406" y="2143116"/>
            <a:ext cx="8915400" cy="4422775"/>
          </a:xfrm>
          <a:prstGeom prst="rect">
            <a:avLst/>
          </a:prstGeom>
          <a:noFill/>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655638"/>
            <a:ext cx="7773988" cy="10525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400" dirty="0" err="1">
                <a:latin typeface="+mj-lt"/>
              </a:rPr>
              <a:t>アンケート結果</a:t>
            </a:r>
            <a:endParaRPr lang="en-GB" sz="5400" dirty="0">
              <a:latin typeface="+mj-lt"/>
            </a:endParaRPr>
          </a:p>
        </p:txBody>
      </p:sp>
      <p:sp>
        <p:nvSpPr>
          <p:cNvPr id="16387" name="Rectangle 3"/>
          <p:cNvSpPr>
            <a:spLocks noGrp="1" noChangeArrowheads="1"/>
          </p:cNvSpPr>
          <p:nvPr>
            <p:ph type="body" idx="1"/>
          </p:nvPr>
        </p:nvSpPr>
        <p:spPr>
          <a:xfrm>
            <a:off x="685800" y="1981200"/>
            <a:ext cx="7773988" cy="4116388"/>
          </a:xfrm>
          <a:ln/>
        </p:spPr>
        <p:txBody>
          <a:bodyPr lIns="90000" tIns="46800" rIns="90000" bIns="46800"/>
          <a:lstStyle/>
          <a:p>
            <a:pPr marL="339725" indent="-339725" algn="just" defTabSz="449263">
              <a:lnSpc>
                <a:spcPct val="83000"/>
              </a:lnSpc>
              <a:buFont typeface="ＭＳ Ｐゴシック" charset="-128"/>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3200" dirty="0"/>
              <a:t>「</a:t>
            </a:r>
            <a:r>
              <a:rPr lang="en-GB" sz="3200" dirty="0" err="1"/>
              <a:t>オブジェクト指向のモデリングでどこが難しいですか</a:t>
            </a:r>
            <a:r>
              <a:rPr lang="en-GB" sz="3200" dirty="0"/>
              <a:t>?」</a:t>
            </a:r>
          </a:p>
          <a:p>
            <a:pPr marL="739775" lvl="1" indent="-282575" algn="just" defTabSz="449263">
              <a:lnSpc>
                <a:spcPct val="90000"/>
              </a:lnSpc>
              <a:buFont typeface="ＭＳ Ｐゴシック" charset="-128"/>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2800" dirty="0" err="1"/>
              <a:t>目に見えない</a:t>
            </a:r>
            <a:r>
              <a:rPr lang="en-GB" sz="2800" dirty="0"/>
              <a:t> &lt;&lt;</a:t>
            </a:r>
            <a:r>
              <a:rPr lang="en-GB" sz="2800" dirty="0" err="1"/>
              <a:t>controll</a:t>
            </a:r>
            <a:r>
              <a:rPr lang="en-GB" sz="2800" dirty="0"/>
              <a:t>&gt;&gt; </a:t>
            </a:r>
            <a:r>
              <a:rPr lang="en-GB" sz="2800" dirty="0" err="1"/>
              <a:t>なオブジェクトを見つけるコツ</a:t>
            </a:r>
            <a:r>
              <a:rPr lang="en-GB" sz="2800" dirty="0"/>
              <a:t>。</a:t>
            </a:r>
          </a:p>
          <a:p>
            <a:pPr marL="739775" lvl="1" indent="-282575" algn="just" defTabSz="449263">
              <a:lnSpc>
                <a:spcPct val="90000"/>
              </a:lnSpc>
              <a:buFont typeface="ＭＳ Ｐゴシック" charset="-128"/>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2800" dirty="0" err="1"/>
              <a:t>分析がうまくいかないと、後で不適切な関連が増える</a:t>
            </a:r>
            <a:r>
              <a:rPr lang="en-GB" sz="2800" dirty="0"/>
              <a:t>。</a:t>
            </a:r>
          </a:p>
          <a:p>
            <a:pPr marL="739775" lvl="1" indent="-282575" algn="just" defTabSz="449263">
              <a:lnSpc>
                <a:spcPct val="90000"/>
              </a:lnSpc>
              <a:buFont typeface="ＭＳ Ｐゴシック" charset="-128"/>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2800" dirty="0" err="1"/>
              <a:t>オブジェクトやクラスの見つけ方</a:t>
            </a:r>
            <a:r>
              <a:rPr lang="en-GB" sz="2800" dirty="0"/>
              <a:t>。</a:t>
            </a:r>
          </a:p>
          <a:p>
            <a:pPr marL="739775" lvl="1" indent="-282575" algn="just" defTabSz="449263">
              <a:lnSpc>
                <a:spcPct val="90000"/>
              </a:lnSpc>
              <a:buFont typeface="ＭＳ Ｐゴシック" charset="-128"/>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2800" dirty="0" err="1"/>
              <a:t>粒度</a:t>
            </a:r>
            <a:r>
              <a:rPr lang="en-GB" sz="2800" dirty="0"/>
              <a:t>。</a:t>
            </a:r>
            <a:r>
              <a:rPr lang="en-GB" sz="2800" dirty="0" err="1"/>
              <a:t>どのくらい詳細に描くか</a:t>
            </a:r>
            <a:r>
              <a:rPr lang="en-GB" sz="2800" dirty="0"/>
              <a:t>。 </a:t>
            </a:r>
          </a:p>
          <a:p>
            <a:pPr marL="739775" lvl="1" indent="-282575" algn="just" defTabSz="449263">
              <a:lnSpc>
                <a:spcPct val="90000"/>
              </a:lnSpc>
              <a:buFont typeface="ＭＳ Ｐゴシック" charset="-128"/>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GB" sz="2800" dirty="0" err="1"/>
              <a:t>正解が一意に決まらない</a:t>
            </a:r>
            <a:r>
              <a:rPr lang="en-GB" sz="2800" dirty="0"/>
              <a:t>。</a:t>
            </a:r>
          </a:p>
        </p:txBody>
      </p:sp>
      <p:sp>
        <p:nvSpPr>
          <p:cNvPr id="16388" name="AutoShape 4"/>
          <p:cNvSpPr>
            <a:spLocks noChangeArrowheads="1"/>
          </p:cNvSpPr>
          <p:nvPr/>
        </p:nvSpPr>
        <p:spPr bwMode="auto">
          <a:xfrm>
            <a:off x="457200" y="1828800"/>
            <a:ext cx="8382000" cy="4724400"/>
          </a:xfrm>
          <a:prstGeom prst="roundRect">
            <a:avLst>
              <a:gd name="adj" fmla="val 32"/>
            </a:avLst>
          </a:prstGeom>
          <a:noFill/>
          <a:ln w="76320">
            <a:solidFill>
              <a:srgbClr val="B2B2B2"/>
            </a:solidFill>
            <a:round/>
            <a:headEnd/>
            <a:tailEnd/>
          </a:ln>
        </p:spPr>
        <p:txBody>
          <a:bodyPr wrap="none" anchor="ctr"/>
          <a:lstStyle/>
          <a:p>
            <a:endParaRPr lang="ja-JP" alt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560388"/>
            <a:ext cx="8534400" cy="55356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800" dirty="0" err="1">
                <a:latin typeface="+mj-lt"/>
              </a:rPr>
              <a:t>で、思ったのは</a:t>
            </a:r>
            <a:endParaRPr lang="en-GB" sz="8800" dirty="0">
              <a:latin typeface="+mj-lt"/>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560388"/>
            <a:ext cx="8686800" cy="55356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0" dirty="0">
                <a:latin typeface="+mj-lt"/>
              </a:rPr>
              <a:t>「</a:t>
            </a:r>
            <a:r>
              <a:rPr lang="en-GB" sz="6000" dirty="0" err="1">
                <a:latin typeface="+mj-lt"/>
              </a:rPr>
              <a:t>オブジェクト指向」</a:t>
            </a:r>
            <a:r>
              <a:rPr lang="en-GB" sz="4800" dirty="0" err="1">
                <a:latin typeface="+mj-lt"/>
              </a:rPr>
              <a:t>を</a:t>
            </a:r>
            <a:r>
              <a:rPr lang="en-GB" sz="6000" dirty="0">
                <a:latin typeface="+mj-lt"/>
              </a:rPr>
              <a:t/>
            </a:r>
            <a:br>
              <a:rPr lang="en-GB" sz="6000" dirty="0">
                <a:latin typeface="+mj-lt"/>
              </a:rPr>
            </a:br>
            <a:r>
              <a:rPr lang="en-GB" sz="6000" dirty="0" err="1">
                <a:latin typeface="+mj-lt"/>
              </a:rPr>
              <a:t>わかりやすく教えるのは</a:t>
            </a:r>
            <a:r>
              <a:rPr lang="en-GB" sz="6000" dirty="0">
                <a:latin typeface="+mj-lt"/>
              </a:rPr>
              <a:t>、</a:t>
            </a:r>
            <a:br>
              <a:rPr lang="en-GB" sz="6000" dirty="0">
                <a:latin typeface="+mj-lt"/>
              </a:rPr>
            </a:br>
            <a:r>
              <a:rPr lang="en-GB" sz="6000" dirty="0" err="1">
                <a:latin typeface="+mj-lt"/>
              </a:rPr>
              <a:t>やっぱり</a:t>
            </a:r>
            <a:r>
              <a:rPr lang="en-GB" sz="6600" dirty="0" err="1">
                <a:latin typeface="+mj-lt"/>
              </a:rPr>
              <a:t>難しい</a:t>
            </a:r>
            <a:r>
              <a:rPr lang="en-GB" sz="6000" dirty="0">
                <a:latin typeface="+mj-lt"/>
              </a:rPr>
              <a:t>。</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560388"/>
            <a:ext cx="8610600" cy="55356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400" dirty="0" err="1">
                <a:latin typeface="+mj-lt"/>
              </a:rPr>
              <a:t>ところで</a:t>
            </a:r>
            <a:r>
              <a:rPr lang="en-GB" sz="12400" dirty="0">
                <a:latin typeface="+mj-lt"/>
              </a:rPr>
              <a:t>…</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655638"/>
            <a:ext cx="7773988" cy="10525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ＭＳ Ｐゴシック" charset="-128"/>
              </a:rPr>
              <a:t>今週のトリビア</a:t>
            </a:r>
          </a:p>
        </p:txBody>
      </p:sp>
      <p:sp>
        <p:nvSpPr>
          <p:cNvPr id="24579" name="Rectangle 3"/>
          <p:cNvSpPr>
            <a:spLocks noGrp="1" noChangeArrowheads="1"/>
          </p:cNvSpPr>
          <p:nvPr>
            <p:ph type="body" idx="1"/>
          </p:nvPr>
        </p:nvSpPr>
        <p:spPr>
          <a:xfrm>
            <a:off x="304800" y="2438400"/>
            <a:ext cx="7543800" cy="1066800"/>
          </a:xfrm>
          <a:ln/>
        </p:spPr>
        <p:txBody>
          <a:bodyPr lIns="90000" tIns="46800" rIns="90000" bIns="46800"/>
          <a:lstStyle/>
          <a:p>
            <a:pPr marL="341313" indent="-341313" defTabSz="449263">
              <a:lnSpc>
                <a:spcPct val="83000"/>
              </a:lnSpc>
              <a:spcBef>
                <a:spcPts val="1200"/>
              </a:spcBef>
              <a:buFont typeface="ＭＳ Ｐゴシック" charset="-128"/>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4800">
                <a:latin typeface="ＭＳ Ｐゴシック" charset="-128"/>
              </a:rPr>
              <a:t>サルでも分かる</a:t>
            </a:r>
          </a:p>
        </p:txBody>
      </p:sp>
      <p:sp>
        <p:nvSpPr>
          <p:cNvPr id="24580" name="Text Box 4"/>
          <p:cNvSpPr txBox="1">
            <a:spLocks noChangeArrowheads="1"/>
          </p:cNvSpPr>
          <p:nvPr/>
        </p:nvSpPr>
        <p:spPr bwMode="auto">
          <a:xfrm>
            <a:off x="304800" y="3733800"/>
            <a:ext cx="8534400" cy="823913"/>
          </a:xfrm>
          <a:prstGeom prst="rect">
            <a:avLst/>
          </a:prstGeom>
          <a:noFill/>
          <a:ln w="9525">
            <a:noFill/>
            <a:miter lim="800000"/>
            <a:headEnd/>
            <a:tailEnd/>
          </a:ln>
        </p:spPr>
        <p:txBody>
          <a:bodyPr lIns="90000" tIns="46800" rIns="90000" bIns="46800">
            <a:spAutoFit/>
          </a:bodyPr>
          <a:lstStyle/>
          <a:p>
            <a:pPr eaLnBrk="0" hangingPunct="0">
              <a:lnSpc>
                <a:spcPct val="83000"/>
              </a:lnSpc>
              <a:buClr>
                <a:srgbClr val="000000"/>
              </a:buClr>
              <a:buSzPct val="100000"/>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4800">
                <a:latin typeface="ＭＳ Ｐゴシック" charset="-128"/>
              </a:rPr>
              <a:t>UMLメタモデル というのがある</a:t>
            </a:r>
          </a:p>
        </p:txBody>
      </p:sp>
      <p:sp>
        <p:nvSpPr>
          <p:cNvPr id="24581" name="AutoShape 5"/>
          <p:cNvSpPr>
            <a:spLocks noChangeArrowheads="1"/>
          </p:cNvSpPr>
          <p:nvPr/>
        </p:nvSpPr>
        <p:spPr bwMode="auto">
          <a:xfrm>
            <a:off x="228600" y="1981200"/>
            <a:ext cx="8610600" cy="3276600"/>
          </a:xfrm>
          <a:prstGeom prst="roundRect">
            <a:avLst>
              <a:gd name="adj" fmla="val 46"/>
            </a:avLst>
          </a:prstGeom>
          <a:noFill/>
          <a:ln w="76320">
            <a:solidFill>
              <a:srgbClr val="B2B2B2"/>
            </a:solidFill>
            <a:round/>
            <a:headEnd/>
            <a:tailEnd/>
          </a:ln>
        </p:spPr>
        <p:txBody>
          <a:bodyPr wrap="none" anchor="ctr"/>
          <a:lstStyle/>
          <a:p>
            <a:endParaRPr lang="ja-JP"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80"/>
                                        </p:tgtEl>
                                        <p:attrNameLst>
                                          <p:attrName>style.visibility</p:attrName>
                                        </p:attrNameLst>
                                      </p:cBhvr>
                                      <p:to>
                                        <p:strVal val="visible"/>
                                      </p:to>
                                    </p:set>
                                    <p:anim calcmode="lin" valueType="num">
                                      <p:cBhvr additive="base">
                                        <p:cTn id="13" dur="500" fill="hold"/>
                                        <p:tgtEl>
                                          <p:spTgt spid="24580"/>
                                        </p:tgtEl>
                                        <p:attrNameLst>
                                          <p:attrName>ppt_x</p:attrName>
                                        </p:attrNameLst>
                                      </p:cBhvr>
                                      <p:tavLst>
                                        <p:tav tm="0">
                                          <p:val>
                                            <p:strVal val="0-#ppt_w/2"/>
                                          </p:val>
                                        </p:tav>
                                        <p:tav tm="100000">
                                          <p:val>
                                            <p:strVal val="#ppt_x"/>
                                          </p:val>
                                        </p:tav>
                                      </p:tavLst>
                                    </p:anim>
                                    <p:anim calcmode="lin" valueType="num">
                                      <p:cBhvr additive="base">
                                        <p:cTn id="14"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P spid="2458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228600"/>
            <a:ext cx="8763000" cy="2716213"/>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latin typeface="+mj-lt"/>
              </a:rPr>
              <a:t>「</a:t>
            </a:r>
            <a:r>
              <a:rPr lang="en-GB" sz="3600" dirty="0" err="1">
                <a:latin typeface="+mj-lt"/>
              </a:rPr>
              <a:t>はい</a:t>
            </a:r>
            <a:r>
              <a:rPr lang="en-GB" sz="3600" dirty="0">
                <a:latin typeface="+mj-lt"/>
              </a:rPr>
              <a:t>。</a:t>
            </a:r>
            <a:r>
              <a:rPr lang="en-GB" sz="3600" dirty="0" err="1">
                <a:latin typeface="+mj-lt"/>
              </a:rPr>
              <a:t>実際に</a:t>
            </a:r>
            <a:r>
              <a:rPr lang="en-GB" sz="3600" dirty="0">
                <a:latin typeface="+mj-lt"/>
              </a:rPr>
              <a:t/>
            </a:r>
            <a:br>
              <a:rPr lang="en-GB" sz="3600" dirty="0">
                <a:latin typeface="+mj-lt"/>
              </a:rPr>
            </a:br>
            <a:r>
              <a:rPr lang="en-GB" sz="4000" dirty="0">
                <a:latin typeface="+mj-lt"/>
              </a:rPr>
              <a:t>『サルでも分かるUMLメタモデル』</a:t>
            </a:r>
            <a:r>
              <a:rPr lang="en-GB" sz="4800" dirty="0">
                <a:latin typeface="+mj-lt"/>
              </a:rPr>
              <a:t/>
            </a:r>
            <a:br>
              <a:rPr lang="en-GB" sz="4800" dirty="0">
                <a:latin typeface="+mj-lt"/>
              </a:rPr>
            </a:br>
            <a:r>
              <a:rPr lang="en-GB" sz="3600" dirty="0" err="1">
                <a:latin typeface="+mj-lt"/>
              </a:rPr>
              <a:t>というのは有ります</a:t>
            </a:r>
            <a:r>
              <a:rPr lang="en-GB" sz="3600" dirty="0">
                <a:latin typeface="+mj-lt"/>
              </a:rPr>
              <a:t>。」</a:t>
            </a:r>
          </a:p>
        </p:txBody>
      </p:sp>
      <p:grpSp>
        <p:nvGrpSpPr>
          <p:cNvPr id="2" name="Group 3"/>
          <p:cNvGrpSpPr>
            <a:grpSpLocks/>
          </p:cNvGrpSpPr>
          <p:nvPr/>
        </p:nvGrpSpPr>
        <p:grpSpPr bwMode="auto">
          <a:xfrm>
            <a:off x="428596" y="3500438"/>
            <a:ext cx="8229601" cy="2209801"/>
            <a:chOff x="288" y="1824"/>
            <a:chExt cx="5184" cy="1392"/>
          </a:xfrm>
        </p:grpSpPr>
        <p:sp>
          <p:nvSpPr>
            <p:cNvPr id="26628" name="AutoShape 4"/>
            <p:cNvSpPr>
              <a:spLocks noChangeArrowheads="1"/>
            </p:cNvSpPr>
            <p:nvPr/>
          </p:nvSpPr>
          <p:spPr bwMode="auto">
            <a:xfrm>
              <a:off x="288" y="1824"/>
              <a:ext cx="5184" cy="1392"/>
            </a:xfrm>
            <a:prstGeom prst="roundRect">
              <a:avLst>
                <a:gd name="adj" fmla="val 69"/>
              </a:avLst>
            </a:prstGeom>
            <a:noFill/>
            <a:ln w="9525">
              <a:noFill/>
              <a:round/>
              <a:headEnd/>
              <a:tailEnd/>
            </a:ln>
          </p:spPr>
          <p:txBody>
            <a:bodyPr wrap="none" anchor="ctr"/>
            <a:lstStyle/>
            <a:p>
              <a:endParaRPr lang="ja-JP" altLang="en-US"/>
            </a:p>
          </p:txBody>
        </p:sp>
        <p:sp>
          <p:nvSpPr>
            <p:cNvPr id="26629" name="Text Box 5"/>
            <p:cNvSpPr txBox="1">
              <a:spLocks noChangeArrowheads="1"/>
            </p:cNvSpPr>
            <p:nvPr/>
          </p:nvSpPr>
          <p:spPr bwMode="auto">
            <a:xfrm>
              <a:off x="288" y="1824"/>
              <a:ext cx="5184" cy="798"/>
            </a:xfrm>
            <a:prstGeom prst="rect">
              <a:avLst/>
            </a:prstGeom>
            <a:noFill/>
            <a:ln w="9525">
              <a:noFill/>
              <a:miter lim="800000"/>
              <a:headEnd/>
              <a:tailEnd/>
            </a:ln>
          </p:spPr>
          <p:txBody>
            <a:bodyPr lIns="90000" tIns="46800" rIns="90000" bIns="46800" anchor="ctr">
              <a:spAutoFit/>
            </a:bodyPr>
            <a:lstStyle/>
            <a:p>
              <a:pPr algn="ctr">
                <a:lnSpc>
                  <a:spcPct val="83000"/>
                </a:lnSpc>
                <a:buClr>
                  <a:srgbClr val="000000"/>
                </a:buClr>
                <a:buSzPct val="100000"/>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3600" dirty="0">
                  <a:latin typeface="+mn-lt"/>
                </a:rPr>
                <a:t>「</a:t>
              </a:r>
              <a:r>
                <a:rPr kumimoji="0" lang="en-GB" sz="5400" dirty="0">
                  <a:latin typeface="+mn-lt"/>
                </a:rPr>
                <a:t>『</a:t>
              </a:r>
              <a:r>
                <a:rPr kumimoji="0" lang="en-GB" sz="5400" dirty="0" err="1">
                  <a:latin typeface="+mn-lt"/>
                </a:rPr>
                <a:t>オブジェクト倶楽部』</a:t>
              </a:r>
              <a:r>
                <a:rPr kumimoji="0" lang="en-GB" sz="3600" dirty="0" err="1">
                  <a:latin typeface="+mn-lt"/>
                </a:rPr>
                <a:t>という</a:t>
              </a:r>
              <a:r>
                <a:rPr kumimoji="0" lang="en-GB" sz="3600" dirty="0">
                  <a:latin typeface="+mn-lt"/>
                </a:rPr>
                <a:t/>
              </a:r>
              <a:br>
                <a:rPr kumimoji="0" lang="en-GB" sz="3600" dirty="0">
                  <a:latin typeface="+mn-lt"/>
                </a:rPr>
              </a:br>
              <a:r>
                <a:rPr kumimoji="0" lang="en-GB" sz="3600" dirty="0" err="1">
                  <a:latin typeface="+mn-lt"/>
                </a:rPr>
                <a:t>サイトにそれは有ります</a:t>
              </a:r>
              <a:r>
                <a:rPr kumimoji="0" lang="en-GB" sz="3600" dirty="0">
                  <a:latin typeface="+mn-lt"/>
                </a:rPr>
                <a:t>。」</a:t>
              </a:r>
            </a:p>
          </p:txBody>
        </p:sp>
      </p:grpSp>
      <p:sp>
        <p:nvSpPr>
          <p:cNvPr id="26631" name="AutoShape 7"/>
          <p:cNvSpPr>
            <a:spLocks noChangeArrowheads="1"/>
          </p:cNvSpPr>
          <p:nvPr/>
        </p:nvSpPr>
        <p:spPr bwMode="auto">
          <a:xfrm>
            <a:off x="152400" y="5257800"/>
            <a:ext cx="8763001" cy="887413"/>
          </a:xfrm>
          <a:prstGeom prst="roundRect">
            <a:avLst>
              <a:gd name="adj" fmla="val 176"/>
            </a:avLst>
          </a:prstGeom>
          <a:noFill/>
          <a:ln w="9525">
            <a:noFill/>
            <a:round/>
            <a:headEnd/>
            <a:tailEnd/>
          </a:ln>
        </p:spPr>
        <p:txBody>
          <a:bodyPr wrap="none" anchor="ctr"/>
          <a:lstStyle/>
          <a:p>
            <a:endParaRPr lang="ja-JP" altLang="en-US"/>
          </a:p>
        </p:txBody>
      </p:sp>
      <p:sp>
        <p:nvSpPr>
          <p:cNvPr id="26633" name="AutoShape 9"/>
          <p:cNvSpPr>
            <a:spLocks noChangeArrowheads="1"/>
          </p:cNvSpPr>
          <p:nvPr/>
        </p:nvSpPr>
        <p:spPr bwMode="auto">
          <a:xfrm>
            <a:off x="228600" y="381000"/>
            <a:ext cx="8610600" cy="5943600"/>
          </a:xfrm>
          <a:prstGeom prst="roundRect">
            <a:avLst>
              <a:gd name="adj" fmla="val 23"/>
            </a:avLst>
          </a:prstGeom>
          <a:noFill/>
          <a:ln w="76320">
            <a:solidFill>
              <a:srgbClr val="B2B2B2"/>
            </a:solidFill>
            <a:round/>
            <a:headEnd/>
            <a:tailEnd/>
          </a:ln>
        </p:spPr>
        <p:txBody>
          <a:bodyPr wrap="none" anchor="ctr"/>
          <a:lstStyle/>
          <a:p>
            <a:endParaRPr lang="ja-JP"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kumimoji="1" lang="ja-JP" altLang="en-US" dirty="0" smtClean="0"/>
              <a:t>自己紹介。</a:t>
            </a:r>
            <a:endParaRPr kumimoji="1" lang="ja-JP"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560388"/>
            <a:ext cx="7772400" cy="55356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400" dirty="0" err="1">
                <a:latin typeface="+mj-lt"/>
              </a:rPr>
              <a:t>ならば</a:t>
            </a:r>
            <a:endParaRPr lang="en-GB" sz="12400" dirty="0">
              <a:latin typeface="+mj-lt"/>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685800"/>
            <a:ext cx="8458200" cy="5181600"/>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dirty="0">
                <a:latin typeface="+mj-lt"/>
              </a:rPr>
              <a:t>『</a:t>
            </a:r>
            <a:r>
              <a:rPr lang="en-GB" sz="7200" dirty="0" err="1">
                <a:latin typeface="+mj-lt"/>
              </a:rPr>
              <a:t>サルでもわかる</a:t>
            </a:r>
            <a:r>
              <a:rPr lang="en-GB" sz="7200" dirty="0">
                <a:latin typeface="+mj-lt"/>
              </a:rPr>
              <a:t/>
            </a:r>
            <a:br>
              <a:rPr lang="en-GB" sz="7200" dirty="0">
                <a:latin typeface="+mj-lt"/>
              </a:rPr>
            </a:br>
            <a:r>
              <a:rPr lang="en-GB" sz="7200" dirty="0" err="1">
                <a:latin typeface="+mj-lt"/>
              </a:rPr>
              <a:t>オブジェクト指向</a:t>
            </a:r>
            <a:r>
              <a:rPr lang="en-GB" sz="7200" dirty="0">
                <a:latin typeface="+mj-lt"/>
              </a:rPr>
              <a:t>』</a:t>
            </a:r>
            <a:br>
              <a:rPr lang="en-GB" sz="7200" dirty="0">
                <a:latin typeface="+mj-lt"/>
              </a:rPr>
            </a:br>
            <a:r>
              <a:rPr lang="en-GB" sz="6000" dirty="0" err="1">
                <a:latin typeface="+mj-lt"/>
              </a:rPr>
              <a:t>も有るともっと良いのではないか</a:t>
            </a:r>
            <a:r>
              <a:rPr lang="en-GB" sz="7200" dirty="0">
                <a:latin typeface="+mj-lt"/>
              </a:rPr>
              <a:t>。</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560388"/>
            <a:ext cx="8686800" cy="58404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dirty="0">
                <a:latin typeface="+mj-lt"/>
              </a:rPr>
              <a:t>で、</a:t>
            </a:r>
            <a:br>
              <a:rPr lang="en-GB" sz="7200" dirty="0">
                <a:latin typeface="+mj-lt"/>
              </a:rPr>
            </a:br>
            <a:r>
              <a:rPr lang="en-GB" sz="7200" dirty="0" err="1">
                <a:latin typeface="+mj-lt"/>
              </a:rPr>
              <a:t>色々と考えてみた</a:t>
            </a:r>
            <a:r>
              <a:rPr lang="en-GB" sz="7200" dirty="0">
                <a:latin typeface="+mj-lt"/>
              </a:rPr>
              <a:t>。</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655638"/>
            <a:ext cx="4194175" cy="10525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ＭＳ Ｐゴシック" charset="-128"/>
              </a:rPr>
              <a:t>たとえば</a:t>
            </a:r>
            <a:r>
              <a:rPr lang="en-GB">
                <a:latin typeface="Times New Roman"/>
              </a:rPr>
              <a:t>…</a:t>
            </a:r>
            <a:endParaRPr lang="en-GB">
              <a:latin typeface="ＭＳ Ｐゴシック" charset="-128"/>
            </a:endParaRPr>
          </a:p>
        </p:txBody>
      </p:sp>
      <p:sp>
        <p:nvSpPr>
          <p:cNvPr id="34819" name="Rectangle 3"/>
          <p:cNvSpPr>
            <a:spLocks noGrp="1" noChangeArrowheads="1"/>
          </p:cNvSpPr>
          <p:nvPr>
            <p:ph type="body" idx="1"/>
          </p:nvPr>
        </p:nvSpPr>
        <p:spPr>
          <a:xfrm>
            <a:off x="271463" y="1981200"/>
            <a:ext cx="4762500" cy="4113213"/>
          </a:xfrm>
          <a:ln/>
        </p:spPr>
        <p:txBody>
          <a:bodyPr lIns="90000" tIns="46800" rIns="90000" bIns="46800"/>
          <a:lstStyle/>
          <a:p>
            <a:pPr marL="341313" indent="-341313" defTabSz="449263">
              <a:lnSpc>
                <a:spcPct val="83000"/>
              </a:lnSpc>
              <a:buFont typeface="ＭＳ Ｐゴシック" charset="-128"/>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dirty="0">
                <a:latin typeface="ＭＳ Ｐゴシック" charset="-128"/>
              </a:rPr>
              <a:t>「</a:t>
            </a:r>
            <a:r>
              <a:rPr lang="en-GB" sz="3200" dirty="0" err="1">
                <a:latin typeface="ＭＳ Ｐゴシック" charset="-128"/>
              </a:rPr>
              <a:t>オブジェクト</a:t>
            </a:r>
            <a:r>
              <a:rPr lang="en-GB" sz="3200" dirty="0">
                <a:latin typeface="ＭＳ Ｐゴシック" charset="-128"/>
              </a:rPr>
              <a:t> </a:t>
            </a:r>
            <a:r>
              <a:rPr lang="en-GB" sz="3200" dirty="0" err="1">
                <a:latin typeface="ＭＳ Ｐゴシック" charset="-128"/>
              </a:rPr>
              <a:t>カード」というのを作って</a:t>
            </a:r>
            <a:r>
              <a:rPr lang="en-GB" sz="3200" dirty="0">
                <a:latin typeface="ＭＳ Ｐゴシック" charset="-128"/>
              </a:rPr>
              <a:t>、</a:t>
            </a:r>
          </a:p>
          <a:p>
            <a:pPr marL="341313" indent="-341313" defTabSz="449263">
              <a:buFont typeface="ＭＳ Ｐゴシック" charset="-128"/>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dirty="0" err="1">
                <a:latin typeface="ＭＳ Ｐゴシック" charset="-128"/>
              </a:rPr>
              <a:t>カードで遊んでいるうちに、いつの間にか「オブジェクター</a:t>
            </a:r>
            <a:r>
              <a:rPr lang="en-GB" sz="3200" dirty="0">
                <a:latin typeface="ＭＳ Ｐゴシック" charset="-128"/>
              </a:rPr>
              <a:t>」</a:t>
            </a:r>
          </a:p>
          <a:p>
            <a:pPr marL="341313" indent="-341313" defTabSz="449263">
              <a:buFont typeface="ＭＳ Ｐゴシック" charset="-128"/>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dirty="0" err="1">
                <a:latin typeface="ＭＳ Ｐゴシック" charset="-128"/>
              </a:rPr>
              <a:t>になっちゃう、というのはどうだろう、とか</a:t>
            </a:r>
            <a:r>
              <a:rPr lang="en-GB" sz="3200" dirty="0">
                <a:latin typeface="ＭＳ Ｐゴシック" charset="-128"/>
              </a:rPr>
              <a:t>。</a:t>
            </a:r>
          </a:p>
        </p:txBody>
      </p:sp>
      <p:pic>
        <p:nvPicPr>
          <p:cNvPr id="34820" name="Picture 4"/>
          <p:cNvPicPr>
            <a:picLocks noChangeAspect="1" noChangeArrowheads="1"/>
          </p:cNvPicPr>
          <p:nvPr/>
        </p:nvPicPr>
        <p:blipFill>
          <a:blip r:embed="rId3"/>
          <a:srcRect/>
          <a:stretch>
            <a:fillRect/>
          </a:stretch>
        </p:blipFill>
        <p:spPr bwMode="auto">
          <a:xfrm>
            <a:off x="5197475" y="152400"/>
            <a:ext cx="3641725" cy="6553200"/>
          </a:xfrm>
          <a:prstGeom prst="rect">
            <a:avLst/>
          </a:prstGeom>
          <a:noFill/>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685800"/>
            <a:ext cx="8458200" cy="5181600"/>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a:latin typeface="ＭＳ Ｐゴシック" charset="-128"/>
              </a:rPr>
              <a:t>『サルでもわかる</a:t>
            </a:r>
            <a:br>
              <a:rPr lang="en-GB" sz="7200">
                <a:latin typeface="ＭＳ Ｐゴシック" charset="-128"/>
              </a:rPr>
            </a:br>
            <a:r>
              <a:rPr lang="en-GB" sz="7200">
                <a:latin typeface="ＭＳ Ｐゴシック" charset="-128"/>
              </a:rPr>
              <a:t>オブジェクト指向』</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srcRect/>
          <a:stretch>
            <a:fillRect/>
          </a:stretch>
        </p:blipFill>
        <p:spPr bwMode="auto">
          <a:xfrm>
            <a:off x="304800" y="173038"/>
            <a:ext cx="8610600" cy="6456362"/>
          </a:xfrm>
          <a:prstGeom prst="rect">
            <a:avLst/>
          </a:prstGeom>
          <a:noFill/>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685800"/>
            <a:ext cx="8482042" cy="5181600"/>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dirty="0" err="1">
                <a:latin typeface="+mj-lt"/>
              </a:rPr>
              <a:t>ぜひ</a:t>
            </a:r>
            <a:r>
              <a:rPr lang="en-GB" sz="7200" dirty="0">
                <a:latin typeface="+mj-lt"/>
              </a:rPr>
              <a:t/>
            </a:r>
            <a:br>
              <a:rPr lang="en-GB" sz="7200" dirty="0">
                <a:latin typeface="+mj-lt"/>
              </a:rPr>
            </a:br>
            <a:r>
              <a:rPr lang="en-GB" sz="8800" dirty="0" err="1">
                <a:latin typeface="+mj-lt"/>
              </a:rPr>
              <a:t>やってみたい</a:t>
            </a:r>
            <a:r>
              <a:rPr lang="en-GB" sz="8800" dirty="0">
                <a:latin typeface="+mj-lt"/>
              </a:rPr>
              <a:t>。</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685800"/>
            <a:ext cx="8610600" cy="5181600"/>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dirty="0" err="1">
                <a:latin typeface="+mj-lt"/>
              </a:rPr>
              <a:t>実際にやってみた</a:t>
            </a:r>
            <a:r>
              <a:rPr lang="en-GB" sz="7200" dirty="0">
                <a:latin typeface="+mj-lt"/>
              </a:rPr>
              <a:t>。</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655638"/>
            <a:ext cx="7773988" cy="10525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0" dirty="0" err="1">
                <a:latin typeface="+mj-lt"/>
              </a:rPr>
              <a:t>福井県</a:t>
            </a:r>
            <a:r>
              <a:rPr lang="en-GB" sz="6000" dirty="0">
                <a:latin typeface="+mj-lt"/>
              </a:rPr>
              <a:t> </a:t>
            </a:r>
            <a:r>
              <a:rPr lang="en-GB" sz="6000" dirty="0" err="1">
                <a:latin typeface="+mj-lt"/>
              </a:rPr>
              <a:t>足羽山動物園</a:t>
            </a:r>
            <a:endParaRPr lang="en-GB" sz="6000" dirty="0">
              <a:latin typeface="+mj-lt"/>
            </a:endParaRPr>
          </a:p>
        </p:txBody>
      </p:sp>
      <p:pic>
        <p:nvPicPr>
          <p:cNvPr id="45059" name="Picture 3"/>
          <p:cNvPicPr>
            <a:picLocks noChangeAspect="1" noChangeArrowheads="1"/>
          </p:cNvPicPr>
          <p:nvPr/>
        </p:nvPicPr>
        <p:blipFill>
          <a:blip r:embed="rId3"/>
          <a:srcRect/>
          <a:stretch>
            <a:fillRect/>
          </a:stretch>
        </p:blipFill>
        <p:spPr bwMode="auto">
          <a:xfrm>
            <a:off x="1447800" y="1828800"/>
            <a:ext cx="6400800" cy="4799013"/>
          </a:xfrm>
          <a:prstGeom prst="rect">
            <a:avLst/>
          </a:prstGeom>
          <a:noFill/>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 y="560388"/>
            <a:ext cx="8763000" cy="1239837"/>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latin typeface="+mj-lt"/>
              </a:rPr>
              <a:t>『</a:t>
            </a:r>
            <a:r>
              <a:rPr lang="en-GB" sz="3600" dirty="0" err="1">
                <a:latin typeface="+mj-lt"/>
              </a:rPr>
              <a:t>サルにでもわかるオブジェクト指向</a:t>
            </a:r>
            <a:r>
              <a:rPr lang="en-GB" sz="3600" dirty="0">
                <a:latin typeface="+mj-lt"/>
              </a:rPr>
              <a:t>』</a:t>
            </a:r>
          </a:p>
        </p:txBody>
      </p:sp>
      <p:pic>
        <p:nvPicPr>
          <p:cNvPr id="47107" name="Picture 3"/>
          <p:cNvPicPr>
            <a:picLocks noChangeAspect="1" noChangeArrowheads="1"/>
          </p:cNvPicPr>
          <p:nvPr/>
        </p:nvPicPr>
        <p:blipFill>
          <a:blip r:embed="rId3"/>
          <a:srcRect/>
          <a:stretch>
            <a:fillRect/>
          </a:stretch>
        </p:blipFill>
        <p:spPr bwMode="auto">
          <a:xfrm>
            <a:off x="1524000" y="1905000"/>
            <a:ext cx="6400800" cy="4799013"/>
          </a:xfrm>
          <a:prstGeom prst="rect">
            <a:avLst/>
          </a:prstGeom>
          <a:noFill/>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3" action="ppaction://hlinkfile"/>
          </p:cNvPr>
          <p:cNvPicPr>
            <a:picLocks noChangeAspect="1" noChangeArrowheads="1"/>
          </p:cNvPicPr>
          <p:nvPr/>
        </p:nvPicPr>
        <p:blipFill>
          <a:blip r:embed="rId4"/>
          <a:srcRect/>
          <a:stretch>
            <a:fillRect/>
          </a:stretch>
        </p:blipFill>
        <p:spPr bwMode="auto">
          <a:xfrm>
            <a:off x="0" y="357166"/>
            <a:ext cx="9144000" cy="61786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a:srcRect/>
          <a:stretch>
            <a:fillRect/>
          </a:stretch>
        </p:blipFill>
        <p:spPr bwMode="auto">
          <a:xfrm>
            <a:off x="304800" y="249238"/>
            <a:ext cx="8610600" cy="6450012"/>
          </a:xfrm>
          <a:prstGeom prst="rect">
            <a:avLst/>
          </a:prstGeom>
          <a:noFill/>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srcRect/>
          <a:stretch>
            <a:fillRect/>
          </a:stretch>
        </p:blipFill>
        <p:spPr bwMode="auto">
          <a:xfrm>
            <a:off x="1066800" y="1676400"/>
            <a:ext cx="6705600" cy="5027613"/>
          </a:xfrm>
          <a:prstGeom prst="rect">
            <a:avLst/>
          </a:prstGeom>
          <a:noFill/>
        </p:spPr>
      </p:pic>
      <p:sp>
        <p:nvSpPr>
          <p:cNvPr id="51203" name="Rectangle 3"/>
          <p:cNvSpPr>
            <a:spLocks noGrp="1" noChangeArrowheads="1"/>
          </p:cNvSpPr>
          <p:nvPr>
            <p:ph type="title"/>
          </p:nvPr>
        </p:nvSpPr>
        <p:spPr>
          <a:xfrm>
            <a:off x="685800" y="304800"/>
            <a:ext cx="7770813" cy="1239838"/>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dirty="0" err="1">
                <a:latin typeface="+mj-lt"/>
              </a:rPr>
              <a:t>寄ってきた</a:t>
            </a:r>
            <a:r>
              <a:rPr lang="en-GB" sz="7200" dirty="0">
                <a:latin typeface="+mj-lt"/>
              </a:rPr>
              <a:t>。</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a:srcRect/>
          <a:stretch>
            <a:fillRect/>
          </a:stretch>
        </p:blipFill>
        <p:spPr bwMode="auto">
          <a:xfrm>
            <a:off x="1219200" y="1546225"/>
            <a:ext cx="6934200" cy="5197475"/>
          </a:xfrm>
          <a:prstGeom prst="rect">
            <a:avLst/>
          </a:prstGeom>
          <a:noFill/>
        </p:spPr>
      </p:pic>
      <p:sp>
        <p:nvSpPr>
          <p:cNvPr id="53251" name="Rectangle 3"/>
          <p:cNvSpPr>
            <a:spLocks noGrp="1" noChangeArrowheads="1"/>
          </p:cNvSpPr>
          <p:nvPr>
            <p:ph type="title"/>
          </p:nvPr>
        </p:nvSpPr>
        <p:spPr>
          <a:xfrm>
            <a:off x="76200" y="304800"/>
            <a:ext cx="8915400" cy="1239838"/>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latin typeface="+mj-lt"/>
              </a:rPr>
              <a:t>わりと真剣に聴いてくれてるようだ</a:t>
            </a:r>
            <a:r>
              <a:rPr lang="en-GB" dirty="0">
                <a:latin typeface="+mj-lt"/>
              </a:rPr>
              <a:t>。</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3"/>
          <a:srcRect/>
          <a:stretch>
            <a:fillRect/>
          </a:stretch>
        </p:blipFill>
        <p:spPr bwMode="auto">
          <a:xfrm>
            <a:off x="304800" y="173038"/>
            <a:ext cx="8610600" cy="6456362"/>
          </a:xfrm>
          <a:prstGeom prst="rect">
            <a:avLst/>
          </a:prstGeom>
          <a:noFill/>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52400" y="685800"/>
            <a:ext cx="8763000" cy="5181600"/>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dirty="0" err="1">
                <a:latin typeface="+mj-lt"/>
              </a:rPr>
              <a:t>ちゃんと聴いてる</a:t>
            </a:r>
            <a:r>
              <a:rPr lang="en-GB" sz="7200" dirty="0">
                <a:latin typeface="+mj-lt"/>
              </a:rPr>
              <a:t>。</a:t>
            </a: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560388"/>
            <a:ext cx="7772400" cy="55356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400" dirty="0" err="1">
                <a:latin typeface="+mj-lt"/>
              </a:rPr>
              <a:t>でも</a:t>
            </a:r>
            <a:endParaRPr lang="en-GB" sz="12400" dirty="0">
              <a:latin typeface="+mj-lt"/>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28600" y="1752600"/>
            <a:ext cx="8631238" cy="3140075"/>
          </a:xfrm>
          <a:prstGeom prst="rect">
            <a:avLst/>
          </a:prstGeom>
          <a:noFill/>
          <a:ln w="9525">
            <a:noFill/>
            <a:miter lim="800000"/>
            <a:headEnd/>
            <a:tailEnd/>
          </a:ln>
        </p:spPr>
        <p:txBody>
          <a:bodyPr lIns="90000" tIns="46800" rIns="90000" bIns="46800">
            <a:spAutoFit/>
          </a:bodyPr>
          <a:lstStyle/>
          <a:p>
            <a:pPr algn="ctr">
              <a:lnSpc>
                <a:spcPct val="83000"/>
              </a:lnSpc>
              <a:buClr>
                <a:srgbClr val="000000"/>
              </a:buClr>
              <a:buSzPct val="100000"/>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4000">
                <a:solidFill>
                  <a:srgbClr val="000000"/>
                </a:solidFill>
                <a:latin typeface="ＭＳ Ｐゴシック" charset="-128"/>
              </a:rPr>
              <a:t>しばらくして</a:t>
            </a:r>
          </a:p>
          <a:p>
            <a:pPr algn="ctr">
              <a:buClr>
                <a:srgbClr val="000000"/>
              </a:buClr>
              <a:buSzPct val="100000"/>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4000">
                <a:solidFill>
                  <a:srgbClr val="000000"/>
                </a:solidFill>
                <a:latin typeface="ＭＳ Ｐゴシック" charset="-128"/>
              </a:rPr>
              <a:t>この</a:t>
            </a:r>
          </a:p>
          <a:p>
            <a:pPr algn="ctr">
              <a:buClr>
                <a:srgbClr val="000000"/>
              </a:buClr>
              <a:buSzPct val="100000"/>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4000">
                <a:solidFill>
                  <a:srgbClr val="000000"/>
                </a:solidFill>
                <a:latin typeface="ＭＳ Ｐゴシック" charset="-128"/>
              </a:rPr>
              <a:t>『サルにでもわかるオブジェクト指向』</a:t>
            </a:r>
          </a:p>
          <a:p>
            <a:pPr algn="ctr">
              <a:buClr>
                <a:srgbClr val="000000"/>
              </a:buClr>
              <a:buSzPct val="100000"/>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4000">
                <a:solidFill>
                  <a:srgbClr val="000000"/>
                </a:solidFill>
                <a:latin typeface="ＭＳ Ｐゴシック" charset="-128"/>
              </a:rPr>
              <a:t>には</a:t>
            </a:r>
          </a:p>
          <a:p>
            <a:pPr algn="ctr">
              <a:buClr>
                <a:srgbClr val="000000"/>
              </a:buClr>
              <a:buSzPct val="100000"/>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4000">
                <a:solidFill>
                  <a:srgbClr val="000000"/>
                </a:solidFill>
                <a:latin typeface="ＭＳ Ｐゴシック" charset="-128"/>
              </a:rPr>
              <a:t>大きな欠点があることが判明!</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3"/>
          <a:srcRect/>
          <a:stretch>
            <a:fillRect/>
          </a:stretch>
        </p:blipFill>
        <p:spPr bwMode="auto">
          <a:xfrm>
            <a:off x="228600" y="152400"/>
            <a:ext cx="8686800" cy="6516688"/>
          </a:xfrm>
          <a:prstGeom prst="rect">
            <a:avLst/>
          </a:prstGeom>
          <a:noFill/>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3"/>
          <a:srcRect/>
          <a:stretch>
            <a:fillRect/>
          </a:stretch>
        </p:blipFill>
        <p:spPr bwMode="auto">
          <a:xfrm>
            <a:off x="990600" y="1520825"/>
            <a:ext cx="7010400" cy="5260975"/>
          </a:xfrm>
          <a:prstGeom prst="rect">
            <a:avLst/>
          </a:prstGeom>
          <a:noFill/>
        </p:spPr>
      </p:pic>
      <p:sp>
        <p:nvSpPr>
          <p:cNvPr id="65539" name="Rectangle 3"/>
          <p:cNvSpPr>
            <a:spLocks noGrp="1" noChangeArrowheads="1"/>
          </p:cNvSpPr>
          <p:nvPr>
            <p:ph type="title"/>
          </p:nvPr>
        </p:nvSpPr>
        <p:spPr>
          <a:xfrm>
            <a:off x="228600" y="152400"/>
            <a:ext cx="8763000" cy="1239838"/>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err="1">
                <a:latin typeface="+mj-lt"/>
              </a:rPr>
              <a:t>わかってくれたのかどうかが</a:t>
            </a:r>
            <a:r>
              <a:rPr lang="en-GB" sz="4000" dirty="0">
                <a:latin typeface="+mj-lt"/>
              </a:rPr>
              <a:t>、</a:t>
            </a:r>
            <a:br>
              <a:rPr lang="en-GB" sz="4000" dirty="0">
                <a:latin typeface="+mj-lt"/>
              </a:rPr>
            </a:br>
            <a:r>
              <a:rPr lang="en-GB" sz="4000" dirty="0" err="1">
                <a:latin typeface="+mj-lt"/>
              </a:rPr>
              <a:t>よくわからない</a:t>
            </a:r>
            <a:r>
              <a:rPr lang="en-GB" sz="4000" dirty="0">
                <a:latin typeface="+mj-lt"/>
              </a:rPr>
              <a:t>。</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560388"/>
            <a:ext cx="7772400" cy="5535612"/>
          </a:xfrm>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7200" dirty="0" err="1">
                <a:latin typeface="+mj-lt"/>
              </a:rPr>
              <a:t>だめじゃん</a:t>
            </a:r>
            <a:r>
              <a:rPr lang="en-GB" sz="7200" dirty="0">
                <a:latin typeface="+mj-lt"/>
              </a:rPr>
              <a:t>。</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654692"/>
          </a:xfrm>
        </p:spPr>
        <p:txBody>
          <a:bodyPr lIns="0" tIns="0" rIns="0" bIns="0"/>
          <a:lstStyle/>
          <a:p>
            <a:r>
              <a:rPr kumimoji="1" lang="ja-JP" altLang="en-US" sz="4800" b="1" dirty="0" smtClean="0">
                <a:solidFill>
                  <a:schemeClr val="accent2">
                    <a:lumMod val="50000"/>
                  </a:schemeClr>
                </a:solidFill>
                <a:latin typeface="+mj-ea"/>
              </a:rPr>
              <a:t>オブジェクト指向</a:t>
            </a:r>
            <a:r>
              <a:rPr kumimoji="1" lang="en-US" altLang="ja-JP" sz="4800" dirty="0" smtClean="0">
                <a:solidFill>
                  <a:schemeClr val="accent2">
                    <a:lumMod val="50000"/>
                  </a:schemeClr>
                </a:solidFill>
                <a:latin typeface="+mj-ea"/>
              </a:rPr>
              <a:t/>
            </a:r>
            <a:br>
              <a:rPr kumimoji="1" lang="en-US" altLang="ja-JP" sz="4800" dirty="0" smtClean="0">
                <a:solidFill>
                  <a:schemeClr val="accent2">
                    <a:lumMod val="50000"/>
                  </a:schemeClr>
                </a:solidFill>
                <a:latin typeface="+mj-ea"/>
              </a:rPr>
            </a:br>
            <a:r>
              <a:rPr kumimoji="1" lang="ja-JP" altLang="en-US" sz="4800" dirty="0" smtClean="0">
                <a:latin typeface="+mj-ea"/>
              </a:rPr>
              <a:t>が好きです。</a:t>
            </a:r>
            <a:endParaRPr kumimoji="1" lang="ja-JP" altLang="en-US" sz="4800" dirty="0">
              <a:latin typeface="+mj-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286000"/>
            <a:ext cx="8382000" cy="4191000"/>
          </a:xfrm>
          <a:noFill/>
          <a:ln w="76320">
            <a:solidFill>
              <a:srgbClr val="B2B2B2"/>
            </a:solidFill>
          </a:ln>
        </p:spPr>
        <p:txBody>
          <a:bodyPr lIns="90000" tIns="46800" rIns="90000" bIns="46800"/>
          <a:lstStyle/>
          <a:p>
            <a:pPr defTabSz="449263">
              <a:lnSpc>
                <a:spcPct val="83000"/>
              </a:lnSpc>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latin typeface="+mn-lt"/>
              </a:rPr>
              <a:t>これからも、</a:t>
            </a:r>
            <a:r>
              <a:rPr lang="en-GB" dirty="0" err="1" smtClean="0">
                <a:latin typeface="+mn-lt"/>
              </a:rPr>
              <a:t>わかりやすく</a:t>
            </a:r>
            <a:r>
              <a:rPr lang="en-GB" sz="6600" dirty="0" err="1" smtClean="0">
                <a:latin typeface="+mn-lt"/>
              </a:rPr>
              <a:t>オブジェクト指向</a:t>
            </a:r>
            <a:r>
              <a:rPr lang="en-GB" dirty="0" err="1" smtClean="0">
                <a:latin typeface="+mn-lt"/>
              </a:rPr>
              <a:t>を教える方法を模索していきたいと思います</a:t>
            </a:r>
            <a:r>
              <a:rPr lang="ja-JP" altLang="en-US" dirty="0" err="1" smtClean="0">
                <a:latin typeface="+mn-lt"/>
              </a:rPr>
              <a:t>。</a:t>
            </a:r>
            <a:endParaRPr lang="en-GB" dirty="0">
              <a:latin typeface="+mn-lt"/>
            </a:endParaRPr>
          </a:p>
        </p:txBody>
      </p:sp>
      <p:grpSp>
        <p:nvGrpSpPr>
          <p:cNvPr id="2" name="Group 3"/>
          <p:cNvGrpSpPr>
            <a:grpSpLocks/>
          </p:cNvGrpSpPr>
          <p:nvPr/>
        </p:nvGrpSpPr>
        <p:grpSpPr bwMode="auto">
          <a:xfrm>
            <a:off x="228600" y="228600"/>
            <a:ext cx="8610601" cy="1905001"/>
            <a:chOff x="144" y="144"/>
            <a:chExt cx="5424" cy="1200"/>
          </a:xfrm>
        </p:grpSpPr>
        <p:sp>
          <p:nvSpPr>
            <p:cNvPr id="69636" name="AutoShape 4"/>
            <p:cNvSpPr>
              <a:spLocks noChangeArrowheads="1"/>
            </p:cNvSpPr>
            <p:nvPr/>
          </p:nvSpPr>
          <p:spPr bwMode="auto">
            <a:xfrm>
              <a:off x="144" y="144"/>
              <a:ext cx="5424" cy="1200"/>
            </a:xfrm>
            <a:prstGeom prst="roundRect">
              <a:avLst>
                <a:gd name="adj" fmla="val 83"/>
              </a:avLst>
            </a:prstGeom>
            <a:noFill/>
            <a:ln w="9525">
              <a:noFill/>
              <a:round/>
              <a:headEnd/>
              <a:tailEnd/>
            </a:ln>
          </p:spPr>
          <p:txBody>
            <a:bodyPr wrap="none" anchor="ctr"/>
            <a:lstStyle/>
            <a:p>
              <a:endParaRPr lang="ja-JP" altLang="en-US"/>
            </a:p>
          </p:txBody>
        </p:sp>
        <p:sp>
          <p:nvSpPr>
            <p:cNvPr id="69637" name="Text Box 5"/>
            <p:cNvSpPr txBox="1">
              <a:spLocks noChangeArrowheads="1"/>
            </p:cNvSpPr>
            <p:nvPr/>
          </p:nvSpPr>
          <p:spPr bwMode="auto">
            <a:xfrm>
              <a:off x="144" y="144"/>
              <a:ext cx="5424" cy="787"/>
            </a:xfrm>
            <a:prstGeom prst="rect">
              <a:avLst/>
            </a:prstGeom>
            <a:noFill/>
            <a:ln w="9525">
              <a:noFill/>
              <a:miter lim="800000"/>
              <a:headEnd/>
              <a:tailEnd/>
            </a:ln>
          </p:spPr>
          <p:txBody>
            <a:bodyPr lIns="90000" tIns="46800" rIns="90000" bIns="46800" anchor="ctr">
              <a:spAutoFit/>
            </a:bodyPr>
            <a:lstStyle/>
            <a:p>
              <a:pPr algn="ctr">
                <a:lnSpc>
                  <a:spcPct val="83000"/>
                </a:lnSpc>
                <a:buClr>
                  <a:srgbClr val="000000"/>
                </a:buClr>
                <a:buSzPct val="100000"/>
                <a:buFont typeface="ＭＳ Ｐゴシック" charset="-128"/>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4000" dirty="0">
                  <a:latin typeface="+mj-lt"/>
                </a:rPr>
                <a:t>『</a:t>
              </a:r>
              <a:r>
                <a:rPr kumimoji="0" lang="en-GB" sz="4000" dirty="0" err="1">
                  <a:latin typeface="+mj-lt"/>
                </a:rPr>
                <a:t>サルにでもわかるオブジェクト指向』は</a:t>
              </a:r>
              <a:r>
                <a:rPr kumimoji="0" lang="en-GB" sz="4000" dirty="0">
                  <a:latin typeface="+mj-lt"/>
                </a:rPr>
                <a:t/>
              </a:r>
              <a:br>
                <a:rPr kumimoji="0" lang="en-GB" sz="4000" dirty="0">
                  <a:latin typeface="+mj-lt"/>
                </a:rPr>
              </a:br>
              <a:r>
                <a:rPr kumimoji="0" lang="en-GB" sz="4800" dirty="0" err="1" smtClean="0">
                  <a:latin typeface="+mj-lt"/>
                </a:rPr>
                <a:t>うまくいきませんでしたが</a:t>
              </a:r>
              <a:r>
                <a:rPr kumimoji="0" lang="ja-JP" altLang="en-US" sz="4800" dirty="0" err="1" smtClean="0">
                  <a:latin typeface="+mj-lt"/>
                </a:rPr>
                <a:t>、</a:t>
              </a:r>
              <a:endParaRPr kumimoji="0" lang="en-GB" sz="4800" dirty="0">
                <a:latin typeface="+mj-lt"/>
              </a:endParaRPr>
            </a:p>
          </p:txBody>
        </p:sp>
      </p:gr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7188" y="357166"/>
            <a:ext cx="8286750" cy="4143397"/>
          </a:xfrm>
        </p:spPr>
        <p:txBody>
          <a:bodyPr rtlCol="0">
            <a:normAutofit/>
          </a:bodyPr>
          <a:lstStyle/>
          <a:p>
            <a:pPr eaLnBrk="1" fontAlgn="auto" hangingPunct="1">
              <a:spcAft>
                <a:spcPts val="0"/>
              </a:spcAft>
              <a:defRPr/>
            </a:pPr>
            <a:r>
              <a:rPr lang="en-US" altLang="ja-JP" sz="8000" dirty="0" smtClean="0">
                <a:solidFill>
                  <a:srgbClr val="C00000"/>
                </a:solidFill>
              </a:rPr>
              <a:t>F</a:t>
            </a:r>
            <a:r>
              <a:rPr lang="ja-JP" altLang="en-US" sz="8000" dirty="0" smtClean="0"/>
              <a:t>流</a:t>
            </a:r>
            <a:r>
              <a:rPr lang="en-US" altLang="ja-JP" sz="8000" dirty="0" smtClean="0">
                <a:solidFill>
                  <a:schemeClr val="accent2">
                    <a:lumMod val="50000"/>
                  </a:schemeClr>
                </a:solidFill>
              </a:rPr>
              <a:t/>
            </a:r>
            <a:br>
              <a:rPr lang="en-US" altLang="ja-JP" sz="8000" dirty="0" smtClean="0">
                <a:solidFill>
                  <a:schemeClr val="accent2">
                    <a:lumMod val="50000"/>
                  </a:schemeClr>
                </a:solidFill>
              </a:rPr>
            </a:br>
            <a:r>
              <a:rPr lang="en-US" altLang="ja-JP" sz="8000" dirty="0" smtClean="0">
                <a:solidFill>
                  <a:schemeClr val="accent2">
                    <a:lumMod val="50000"/>
                  </a:schemeClr>
                </a:solidFill>
              </a:rPr>
              <a:t>『</a:t>
            </a:r>
            <a:r>
              <a:rPr lang="ja-JP" altLang="en-US" sz="6000" dirty="0" smtClean="0">
                <a:solidFill>
                  <a:schemeClr val="accent2">
                    <a:lumMod val="50000"/>
                  </a:schemeClr>
                </a:solidFill>
              </a:rPr>
              <a:t>オブジェクト指向</a:t>
            </a:r>
            <a:r>
              <a:rPr lang="ja-JP" altLang="en-US" sz="4800" dirty="0" smtClean="0">
                <a:solidFill>
                  <a:schemeClr val="accent2">
                    <a:lumMod val="50000"/>
                  </a:schemeClr>
                </a:solidFill>
              </a:rPr>
              <a:t>の考え方の</a:t>
            </a:r>
            <a:r>
              <a:rPr lang="ja-JP" altLang="en-US" sz="6000" dirty="0" smtClean="0">
                <a:solidFill>
                  <a:schemeClr val="accent2">
                    <a:lumMod val="50000"/>
                  </a:schemeClr>
                </a:solidFill>
              </a:rPr>
              <a:t>基礎</a:t>
            </a:r>
            <a:r>
              <a:rPr lang="en-US" altLang="ja-JP" sz="6000" dirty="0" smtClean="0">
                <a:solidFill>
                  <a:schemeClr val="accent2">
                    <a:lumMod val="50000"/>
                  </a:schemeClr>
                </a:solidFill>
              </a:rPr>
              <a:t>』</a:t>
            </a:r>
            <a:r>
              <a:rPr lang="en-US" altLang="ja-JP" sz="6000" dirty="0" smtClean="0"/>
              <a:t/>
            </a:r>
            <a:br>
              <a:rPr lang="en-US" altLang="ja-JP" sz="6000" dirty="0" smtClean="0"/>
            </a:br>
            <a:r>
              <a:rPr lang="ja-JP" altLang="en-US" sz="4400" dirty="0" smtClean="0"/>
              <a:t>～ソフトウェア開発</a:t>
            </a:r>
            <a:r>
              <a:rPr lang="ja-JP" altLang="en-US" sz="4000" dirty="0" smtClean="0"/>
              <a:t>の</a:t>
            </a:r>
            <a:r>
              <a:rPr lang="ja-JP" altLang="en-US" sz="4400" dirty="0" smtClean="0"/>
              <a:t>原則編～</a:t>
            </a:r>
            <a:endParaRPr lang="ja-JP" alt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3320"/>
          </a:xfrm>
        </p:spPr>
        <p:txBody>
          <a:bodyPr/>
          <a:lstStyle/>
          <a:p>
            <a:r>
              <a:rPr lang="ja-JP" altLang="en-US" sz="4800" dirty="0" smtClean="0"/>
              <a:t>注</a:t>
            </a:r>
            <a:r>
              <a:rPr lang="en-US" altLang="ja-JP" sz="4800" dirty="0" smtClean="0"/>
              <a:t>: </a:t>
            </a:r>
            <a:r>
              <a:rPr kumimoji="1" lang="ja-JP" altLang="en-US" sz="6600" dirty="0" smtClean="0">
                <a:solidFill>
                  <a:schemeClr val="accent2">
                    <a:lumMod val="50000"/>
                  </a:schemeClr>
                </a:solidFill>
              </a:rPr>
              <a:t>基礎</a:t>
            </a:r>
            <a:r>
              <a:rPr kumimoji="1" lang="ja-JP" altLang="en-US" sz="6000" dirty="0" smtClean="0"/>
              <a:t>編です</a:t>
            </a:r>
            <a:r>
              <a:rPr kumimoji="1" lang="ja-JP" altLang="en-US" sz="4800" dirty="0" smtClean="0"/>
              <a:t>。</a:t>
            </a:r>
            <a:endParaRPr kumimoji="1" lang="ja-JP"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コンテンツ プレースホルダ 2"/>
          <p:cNvSpPr>
            <a:spLocks noGrp="1"/>
          </p:cNvSpPr>
          <p:nvPr>
            <p:ph idx="1"/>
          </p:nvPr>
        </p:nvSpPr>
        <p:spPr>
          <a:xfrm>
            <a:off x="214282" y="1643050"/>
            <a:ext cx="8715436" cy="4643470"/>
          </a:xfrm>
        </p:spPr>
        <p:txBody>
          <a:bodyPr/>
          <a:lstStyle/>
          <a:p>
            <a:pPr marL="914400" indent="-914400" algn="l">
              <a:buFont typeface="+mj-lt"/>
              <a:buAutoNum type="arabicPeriod"/>
            </a:pPr>
            <a:r>
              <a:rPr lang="ja-JP" altLang="en-US" sz="3600" dirty="0" smtClean="0"/>
              <a:t>何故改めて語りたいか</a:t>
            </a:r>
            <a:r>
              <a:rPr lang="en-US" altLang="ja-JP" sz="3600" dirty="0" smtClean="0"/>
              <a:t>?</a:t>
            </a:r>
          </a:p>
          <a:p>
            <a:pPr marL="914400" indent="-914400" algn="l">
              <a:buFont typeface="+mj-lt"/>
              <a:buAutoNum type="arabicPeriod"/>
            </a:pPr>
            <a:r>
              <a:rPr lang="ja-JP" altLang="en-US" sz="3600" dirty="0" smtClean="0"/>
              <a:t>習得できない理由。</a:t>
            </a:r>
            <a:endParaRPr lang="en-US" altLang="ja-JP" sz="3600" dirty="0" smtClean="0"/>
          </a:p>
          <a:p>
            <a:pPr marL="914400" indent="-914400" algn="l">
              <a:buFont typeface="+mj-lt"/>
              <a:buAutoNum type="arabicPeriod"/>
            </a:pPr>
            <a:r>
              <a:rPr lang="ja-JP" altLang="en-US" sz="3600" dirty="0" smtClean="0"/>
              <a:t>考え方とコツ。</a:t>
            </a:r>
            <a:endParaRPr lang="en-US" altLang="ja-JP" sz="3600" dirty="0" smtClean="0"/>
          </a:p>
          <a:p>
            <a:pPr marL="914400" indent="-914400" algn="l">
              <a:buFont typeface="+mj-lt"/>
              <a:buAutoNum type="arabicPeriod"/>
            </a:pPr>
            <a:r>
              <a:rPr lang="ja-JP" altLang="en-US" sz="3600" dirty="0" smtClean="0"/>
              <a:t>仕組みから入るオブジェクト指向。</a:t>
            </a:r>
            <a:endParaRPr lang="en-US" altLang="ja-JP" sz="3600" dirty="0" smtClean="0"/>
          </a:p>
          <a:p>
            <a:pPr marL="914400" indent="-914400" algn="l">
              <a:buFont typeface="+mj-lt"/>
              <a:buAutoNum type="arabicPeriod"/>
            </a:pPr>
            <a:r>
              <a:rPr lang="ja-JP" altLang="en-US" sz="3600" dirty="0" smtClean="0"/>
              <a:t>概念から入るオブジェクト指向。</a:t>
            </a:r>
            <a:endParaRPr lang="en-US" altLang="ja-JP" sz="3600" dirty="0" smtClean="0"/>
          </a:p>
          <a:p>
            <a:pPr marL="914400" indent="-914400" algn="l">
              <a:buFont typeface="+mj-lt"/>
              <a:buAutoNum type="arabicPeriod"/>
            </a:pPr>
            <a:r>
              <a:rPr lang="ja-JP" altLang="en-US" sz="3600" dirty="0" smtClean="0"/>
              <a:t>参考になるもの。</a:t>
            </a:r>
            <a:endParaRPr kumimoji="1" lang="ja-JP" altLang="en-US" sz="4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85728"/>
            <a:ext cx="8858280" cy="5715040"/>
          </a:xfrm>
        </p:spPr>
        <p:txBody>
          <a:bodyPr/>
          <a:lstStyle/>
          <a:p>
            <a:r>
              <a:rPr lang="en-US" altLang="ja-JP" dirty="0" smtClean="0"/>
              <a:t>1. </a:t>
            </a:r>
            <a:r>
              <a:rPr lang="ja-JP" altLang="en-US" dirty="0" smtClean="0"/>
              <a:t>何故改めて語りたいか</a:t>
            </a:r>
            <a:r>
              <a:rPr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154758"/>
          </a:xfrm>
        </p:spPr>
        <p:txBody>
          <a:bodyPr/>
          <a:lstStyle/>
          <a:p>
            <a:r>
              <a:rPr lang="ja-JP" altLang="en-US" sz="3200" dirty="0" smtClean="0">
                <a:solidFill>
                  <a:schemeClr val="accent2">
                    <a:lumMod val="50000"/>
                  </a:schemeClr>
                </a:solidFill>
              </a:rPr>
              <a:t>オブジェクト指向</a:t>
            </a:r>
            <a:r>
              <a:rPr lang="ja-JP" altLang="en-US" sz="3200" dirty="0" smtClean="0"/>
              <a:t>について、</a:t>
            </a:r>
            <a:r>
              <a:rPr lang="en-US" altLang="ja-JP" sz="3600" dirty="0" smtClean="0"/>
              <a:t/>
            </a:r>
            <a:br>
              <a:rPr lang="en-US" altLang="ja-JP" sz="3600" dirty="0" smtClean="0"/>
            </a:br>
            <a:r>
              <a:rPr lang="en-US" altLang="ja-JP" sz="2400" dirty="0" smtClean="0"/>
              <a:t/>
            </a:r>
            <a:br>
              <a:rPr lang="en-US" altLang="ja-JP" sz="2400" dirty="0" smtClean="0"/>
            </a:br>
            <a:r>
              <a:rPr lang="ja-JP" altLang="en-US" sz="4800" dirty="0" smtClean="0"/>
              <a:t>これまで語られてきたこと。</a:t>
            </a:r>
            <a:endParaRPr kumimoji="1" lang="ja-JP" altLang="en-US" sz="4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NIFTY</a:t>
            </a:r>
          </a:p>
        </p:txBody>
      </p:sp>
      <p:sp>
        <p:nvSpPr>
          <p:cNvPr id="3" name="テキスト プレースホルダ 2"/>
          <p:cNvSpPr>
            <a:spLocks noGrp="1"/>
          </p:cNvSpPr>
          <p:nvPr>
            <p:ph type="body" idx="1"/>
          </p:nvPr>
        </p:nvSpPr>
        <p:spPr/>
        <p:txBody>
          <a:bodyPr/>
          <a:lstStyle/>
          <a:p>
            <a:pPr lvl="0"/>
            <a:r>
              <a:rPr lang="ja-JP" altLang="en-US" sz="7200" dirty="0"/>
              <a:t>プログラマーズ・フォーラム</a:t>
            </a:r>
          </a:p>
          <a:p>
            <a:pPr lvl="1"/>
            <a:r>
              <a:rPr lang="en-US" altLang="ja-JP" sz="5400" dirty="0"/>
              <a:t>1996</a:t>
            </a:r>
            <a:r>
              <a:rPr lang="ja-JP" altLang="en-US" sz="5400" dirty="0"/>
              <a:t>～</a:t>
            </a:r>
            <a:r>
              <a:rPr lang="en-US" altLang="ja-JP" sz="5400" dirty="0"/>
              <a:t>99</a:t>
            </a:r>
            <a:r>
              <a:rPr lang="ja-JP" altLang="en-US" sz="5400" dirty="0"/>
              <a:t>頃</a:t>
            </a:r>
            <a:r>
              <a:rPr lang="ja-JP" altLang="en-US" sz="5400" dirty="0" smtClean="0"/>
              <a:t>盛ん。</a:t>
            </a:r>
            <a:endParaRPr lang="en-US" altLang="ja-JP" sz="54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書籍</a:t>
            </a:r>
          </a:p>
        </p:txBody>
      </p:sp>
      <p:sp>
        <p:nvSpPr>
          <p:cNvPr id="3" name="テキスト プレースホルダ 2"/>
          <p:cNvSpPr>
            <a:spLocks noGrp="1"/>
          </p:cNvSpPr>
          <p:nvPr>
            <p:ph type="body" idx="1"/>
          </p:nvPr>
        </p:nvSpPr>
        <p:spPr>
          <a:xfrm>
            <a:off x="457200" y="1600200"/>
            <a:ext cx="8229600" cy="4972072"/>
          </a:xfrm>
        </p:spPr>
        <p:txBody>
          <a:bodyPr>
            <a:normAutofit fontScale="47500" lnSpcReduction="20000"/>
          </a:bodyPr>
          <a:lstStyle/>
          <a:p>
            <a:pPr lvl="0"/>
            <a:r>
              <a:rPr lang="en-US" altLang="ja-JP" dirty="0"/>
              <a:t>『</a:t>
            </a:r>
            <a:r>
              <a:rPr lang="ja-JP" altLang="en-US" dirty="0"/>
              <a:t>オブジェクト指向に強くなる</a:t>
            </a:r>
            <a:r>
              <a:rPr lang="en-US" altLang="ja-JP" dirty="0"/>
              <a:t>』</a:t>
            </a:r>
            <a:r>
              <a:rPr lang="ja-JP" altLang="en-US" dirty="0"/>
              <a:t>～ソフトウェア開発の必須技術～</a:t>
            </a:r>
          </a:p>
          <a:p>
            <a:pPr lvl="1"/>
            <a:r>
              <a:rPr lang="zh-TW" altLang="en-US" dirty="0"/>
              <a:t>青山 幹夫氏、中谷多哉子氏 編著</a:t>
            </a:r>
          </a:p>
          <a:p>
            <a:pPr lvl="0"/>
            <a:r>
              <a:rPr lang="en-US" altLang="ja-JP" dirty="0"/>
              <a:t>『</a:t>
            </a:r>
            <a:r>
              <a:rPr lang="ja-JP" altLang="en-US" dirty="0"/>
              <a:t>オブジェクト脳のつくり方</a:t>
            </a:r>
            <a:r>
              <a:rPr lang="en-US" altLang="ja-JP" dirty="0"/>
              <a:t>』</a:t>
            </a:r>
          </a:p>
          <a:p>
            <a:pPr lvl="1"/>
            <a:r>
              <a:rPr lang="ja-JP" altLang="en-US" dirty="0"/>
              <a:t>牛尾 剛氏</a:t>
            </a:r>
          </a:p>
          <a:p>
            <a:pPr lvl="0"/>
            <a:r>
              <a:rPr lang="en-US" altLang="ja-JP" dirty="0"/>
              <a:t>『</a:t>
            </a:r>
            <a:r>
              <a:rPr lang="ja-JP" altLang="en-US" dirty="0"/>
              <a:t>オブジェクト指向でなぜつくるのか</a:t>
            </a:r>
            <a:r>
              <a:rPr lang="en-US" altLang="ja-JP" dirty="0"/>
              <a:t>』</a:t>
            </a:r>
          </a:p>
          <a:p>
            <a:pPr lvl="1"/>
            <a:r>
              <a:rPr lang="ja-JP" altLang="en-US" dirty="0"/>
              <a:t>平澤 章氏</a:t>
            </a:r>
          </a:p>
          <a:p>
            <a:pPr lvl="0"/>
            <a:r>
              <a:rPr lang="en-US" altLang="ja-JP" dirty="0"/>
              <a:t>『</a:t>
            </a:r>
            <a:r>
              <a:rPr lang="ja-JP" altLang="en-US" dirty="0"/>
              <a:t>いちばんやさしい オブジェクト指向の本</a:t>
            </a:r>
            <a:r>
              <a:rPr lang="en-US" altLang="ja-JP" dirty="0"/>
              <a:t>』</a:t>
            </a:r>
          </a:p>
          <a:p>
            <a:pPr lvl="1"/>
            <a:r>
              <a:rPr lang="ja-JP" altLang="en-US" dirty="0"/>
              <a:t>井上 樹氏</a:t>
            </a:r>
          </a:p>
          <a:p>
            <a:pPr lvl="0"/>
            <a:r>
              <a:rPr lang="en-US" altLang="ja-JP" dirty="0"/>
              <a:t>『</a:t>
            </a:r>
            <a:r>
              <a:rPr lang="ja-JP" altLang="en-US" dirty="0"/>
              <a:t>オブジェクト指向入門 第二版</a:t>
            </a:r>
            <a:r>
              <a:rPr lang="en-US" altLang="ja-JP" dirty="0"/>
              <a:t>』</a:t>
            </a:r>
            <a:r>
              <a:rPr lang="ja-JP" altLang="en-US" dirty="0"/>
              <a:t>原則・コンセプト</a:t>
            </a:r>
          </a:p>
          <a:p>
            <a:pPr lvl="1"/>
            <a:r>
              <a:rPr lang="ja-JP" altLang="en-US" dirty="0"/>
              <a:t>バートランド・メイヤー氏</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154758"/>
          </a:xfrm>
        </p:spPr>
        <p:txBody>
          <a:bodyPr/>
          <a:lstStyle/>
          <a:p>
            <a:r>
              <a:rPr lang="ja-JP" altLang="en-US" sz="4800" dirty="0" smtClean="0"/>
              <a:t>昨年、とあるイベントで</a:t>
            </a:r>
            <a:r>
              <a:rPr lang="en-US" altLang="ja-JP" sz="4800" dirty="0" smtClean="0"/>
              <a:t>…</a:t>
            </a:r>
            <a:br>
              <a:rPr lang="en-US" altLang="ja-JP" sz="4800" dirty="0" smtClean="0"/>
            </a:br>
            <a:r>
              <a:rPr lang="en-US" altLang="ja-JP" dirty="0" smtClean="0"/>
              <a:t/>
            </a:r>
            <a:br>
              <a:rPr lang="en-US" altLang="ja-JP" dirty="0" smtClean="0"/>
            </a:br>
            <a:r>
              <a:rPr lang="ja-JP" altLang="en-US" dirty="0" smtClean="0"/>
              <a:t>オブジェクト指向のパネル ディスカッションが</a:t>
            </a:r>
            <a:r>
              <a:rPr lang="en-US" altLang="ja-JP" dirty="0" smtClean="0"/>
              <a:t>…</a:t>
            </a:r>
            <a:endParaRPr lang="en-US" altLang="ja-JP"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srcRect/>
          <a:stretch>
            <a:fillRect/>
          </a:stretch>
        </p:blipFill>
        <p:spPr bwMode="auto">
          <a:xfrm>
            <a:off x="571472" y="0"/>
            <a:ext cx="8068235" cy="6858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654692"/>
          </a:xfrm>
        </p:spPr>
        <p:txBody>
          <a:bodyPr lIns="0" tIns="0" rIns="0" bIns="0"/>
          <a:lstStyle/>
          <a:p>
            <a:r>
              <a:rPr kumimoji="1" lang="ja-JP" altLang="en-US" dirty="0" smtClean="0">
                <a:latin typeface="+mj-ea"/>
              </a:rPr>
              <a:t>注</a:t>
            </a:r>
            <a:r>
              <a:rPr kumimoji="1" lang="en-US" altLang="ja-JP" dirty="0" smtClean="0">
                <a:latin typeface="+mj-ea"/>
              </a:rPr>
              <a:t>:</a:t>
            </a:r>
            <a:br>
              <a:rPr kumimoji="1" lang="en-US" altLang="ja-JP" dirty="0" smtClean="0">
                <a:latin typeface="+mj-ea"/>
              </a:rPr>
            </a:br>
            <a:r>
              <a:rPr kumimoji="1" lang="ja-JP" altLang="en-US" sz="4800" b="1" dirty="0" smtClean="0">
                <a:solidFill>
                  <a:schemeClr val="accent2">
                    <a:lumMod val="50000"/>
                  </a:schemeClr>
                </a:solidFill>
                <a:latin typeface="+mj-ea"/>
              </a:rPr>
              <a:t>オブジェクト原理主義者</a:t>
            </a:r>
            <a:r>
              <a:rPr kumimoji="1" lang="ja-JP" altLang="en-US" sz="4800" dirty="0" smtClean="0">
                <a:latin typeface="+mj-ea"/>
              </a:rPr>
              <a:t> </a:t>
            </a:r>
            <a:r>
              <a:rPr kumimoji="1" lang="en-US" altLang="ja-JP" sz="4800" dirty="0" smtClean="0">
                <a:latin typeface="+mj-ea"/>
              </a:rPr>
              <a:t>(</a:t>
            </a:r>
            <a:r>
              <a:rPr kumimoji="1" lang="ja-JP" altLang="en-US" sz="4800" dirty="0" smtClean="0">
                <a:latin typeface="+mj-ea"/>
              </a:rPr>
              <a:t>謎</a:t>
            </a:r>
            <a:r>
              <a:rPr kumimoji="1" lang="en-US" altLang="ja-JP" sz="4800" dirty="0" smtClean="0">
                <a:latin typeface="+mj-ea"/>
              </a:rPr>
              <a:t>)</a:t>
            </a:r>
            <a:r>
              <a:rPr kumimoji="1" lang="ja-JP" altLang="en-US" sz="4800" dirty="0" smtClean="0">
                <a:latin typeface="+mj-ea"/>
              </a:rPr>
              <a:t> </a:t>
            </a:r>
            <a:r>
              <a:rPr kumimoji="1" lang="en-US" altLang="ja-JP" sz="4800" dirty="0" smtClean="0">
                <a:latin typeface="+mj-ea"/>
              </a:rPr>
              <a:t/>
            </a:r>
            <a:br>
              <a:rPr kumimoji="1" lang="en-US" altLang="ja-JP" sz="4800" dirty="0" smtClean="0">
                <a:latin typeface="+mj-ea"/>
              </a:rPr>
            </a:br>
            <a:r>
              <a:rPr kumimoji="1" lang="ja-JP" altLang="en-US" sz="4800" dirty="0" smtClean="0">
                <a:latin typeface="+mj-ea"/>
              </a:rPr>
              <a:t>ではありません。</a:t>
            </a:r>
            <a:endParaRPr kumimoji="1" lang="ja-JP" altLang="en-US" sz="4800" dirty="0">
              <a:latin typeface="+mj-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011222"/>
          </a:xfrm>
        </p:spPr>
        <p:txBody>
          <a:bodyPr/>
          <a:lstStyle/>
          <a:p>
            <a:r>
              <a:rPr lang="ja-JP" altLang="en-US" sz="3200" dirty="0" smtClean="0"/>
              <a:t>昨年、と</a:t>
            </a:r>
            <a:r>
              <a:rPr lang="ja-JP" altLang="en-US" sz="3200" dirty="0"/>
              <a:t>あるイベント</a:t>
            </a:r>
            <a:r>
              <a:rPr lang="ja-JP" altLang="en-US" sz="3200" dirty="0" smtClean="0"/>
              <a:t>で</a:t>
            </a:r>
            <a:r>
              <a:rPr lang="en-US" altLang="ja-JP" sz="3200" dirty="0" smtClean="0"/>
              <a:t>…</a:t>
            </a:r>
            <a:endParaRPr lang="en-US" altLang="ja-JP" sz="3200" dirty="0"/>
          </a:p>
        </p:txBody>
      </p:sp>
      <p:sp>
        <p:nvSpPr>
          <p:cNvPr id="3" name="テキスト プレースホルダ 2"/>
          <p:cNvSpPr>
            <a:spLocks noGrp="1"/>
          </p:cNvSpPr>
          <p:nvPr>
            <p:ph type="body" idx="1"/>
          </p:nvPr>
        </p:nvSpPr>
        <p:spPr>
          <a:xfrm>
            <a:off x="457200" y="1500174"/>
            <a:ext cx="8329642" cy="5072098"/>
          </a:xfrm>
        </p:spPr>
        <p:txBody>
          <a:bodyPr>
            <a:noAutofit/>
          </a:bodyPr>
          <a:lstStyle/>
          <a:p>
            <a:pPr lvl="0"/>
            <a:r>
              <a:rPr lang="ja-JP" altLang="en-US" sz="3200" dirty="0" smtClean="0"/>
              <a:t>「今更</a:t>
            </a:r>
            <a:r>
              <a:rPr lang="ja-JP" altLang="en-US" sz="3200" dirty="0"/>
              <a:t>オブジェクト指向について語ること</a:t>
            </a:r>
            <a:r>
              <a:rPr lang="ja-JP" altLang="en-US" sz="3200" dirty="0" smtClean="0"/>
              <a:t>はあまりない」</a:t>
            </a:r>
            <a:endParaRPr lang="ja-JP" altLang="en-US" sz="3200" dirty="0"/>
          </a:p>
          <a:p>
            <a:pPr lvl="1"/>
            <a:r>
              <a:rPr lang="en-US" altLang="ja-JP" sz="2800" dirty="0"/>
              <a:t>OO</a:t>
            </a:r>
            <a:r>
              <a:rPr lang="ja-JP" altLang="en-US" sz="2800" dirty="0"/>
              <a:t>厨</a:t>
            </a:r>
            <a:r>
              <a:rPr lang="ja-JP" altLang="en-US" sz="2800" dirty="0" smtClean="0"/>
              <a:t>時代。</a:t>
            </a:r>
            <a:endParaRPr lang="ja-JP" altLang="en-US" sz="2800" dirty="0"/>
          </a:p>
          <a:p>
            <a:pPr lvl="2"/>
            <a:r>
              <a:rPr lang="ja-JP" altLang="en-US" sz="2400" dirty="0"/>
              <a:t>はしかみたいな</a:t>
            </a:r>
            <a:r>
              <a:rPr lang="ja-JP" altLang="en-US" sz="2400" dirty="0" smtClean="0"/>
              <a:t>もの。</a:t>
            </a:r>
            <a:endParaRPr lang="ja-JP" altLang="en-US" sz="2400" dirty="0"/>
          </a:p>
          <a:p>
            <a:pPr lvl="3"/>
            <a:r>
              <a:rPr lang="ja-JP" altLang="en-US" sz="2400" dirty="0"/>
              <a:t>一度は</a:t>
            </a:r>
            <a:r>
              <a:rPr lang="ja-JP" altLang="en-US" sz="2400" dirty="0" smtClean="0"/>
              <a:t>かかる。</a:t>
            </a:r>
            <a:endParaRPr lang="ja-JP" altLang="en-US" sz="2400" dirty="0"/>
          </a:p>
          <a:p>
            <a:pPr lvl="1"/>
            <a:r>
              <a:rPr lang="ja-JP" altLang="en-US" sz="2800" dirty="0"/>
              <a:t>今はあえて注目の必要は</a:t>
            </a:r>
            <a:r>
              <a:rPr lang="ja-JP" altLang="en-US" sz="2800" dirty="0" smtClean="0"/>
              <a:t>ない。</a:t>
            </a:r>
            <a:endParaRPr lang="ja-JP" altLang="en-US" sz="2800" dirty="0"/>
          </a:p>
          <a:p>
            <a:pPr lvl="2"/>
            <a:r>
              <a:rPr lang="ja-JP" altLang="en-US" sz="2400" dirty="0"/>
              <a:t>普通に使ってる</a:t>
            </a:r>
            <a:r>
              <a:rPr lang="ja-JP" altLang="en-US" sz="2400" dirty="0" smtClean="0"/>
              <a:t>し</a:t>
            </a:r>
            <a:r>
              <a:rPr lang="en-US" altLang="ja-JP" sz="2400" dirty="0" smtClean="0"/>
              <a:t>…</a:t>
            </a:r>
            <a:endParaRPr lang="ja-JP" altLang="en-US" sz="2400" dirty="0"/>
          </a:p>
          <a:p>
            <a:pPr lvl="2"/>
            <a:r>
              <a:rPr lang="ja-JP" altLang="en-US" sz="2400" dirty="0"/>
              <a:t>もう空気のような</a:t>
            </a:r>
            <a:r>
              <a:rPr lang="ja-JP" altLang="en-US" sz="2400" dirty="0" smtClean="0"/>
              <a:t>もの。</a:t>
            </a:r>
            <a:endParaRPr lang="ja-JP" altLang="en-US" sz="2400" dirty="0"/>
          </a:p>
          <a:p>
            <a:pPr lvl="2"/>
            <a:r>
              <a:rPr lang="ja-JP" altLang="en-US" sz="2400" dirty="0"/>
              <a:t>米のような</a:t>
            </a:r>
            <a:r>
              <a:rPr lang="ja-JP" altLang="en-US" sz="2400" dirty="0" smtClean="0"/>
              <a:t>もの。</a:t>
            </a:r>
            <a:endParaRPr lang="ja-JP" altLang="en-US" sz="2800" dirty="0"/>
          </a:p>
          <a:p>
            <a:pPr lvl="3"/>
            <a:r>
              <a:rPr lang="ja-JP" altLang="en-US" sz="2400" dirty="0"/>
              <a:t>なければ困る</a:t>
            </a:r>
            <a:r>
              <a:rPr lang="ja-JP" altLang="en-US" sz="2400" dirty="0" smtClean="0"/>
              <a:t>が</a:t>
            </a:r>
            <a:r>
              <a:rPr lang="en-US" altLang="ja-JP" sz="2400" dirty="0" smtClean="0"/>
              <a:t>…</a:t>
            </a:r>
            <a:endParaRPr lang="ja-JP" altLang="en-US" sz="2400" dirty="0"/>
          </a:p>
          <a:p>
            <a:pPr lvl="3"/>
            <a:r>
              <a:rPr lang="ja-JP" altLang="en-US" sz="2400" dirty="0"/>
              <a:t>毎日は熱狂</a:t>
            </a:r>
            <a:r>
              <a:rPr lang="ja-JP" altLang="en-US" sz="2400" dirty="0" smtClean="0"/>
              <a:t>しない。</a:t>
            </a:r>
            <a:endParaRPr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昨年、と</a:t>
            </a:r>
            <a:r>
              <a:rPr lang="ja-JP" altLang="en-US" sz="3600" dirty="0"/>
              <a:t>あるイベント</a:t>
            </a:r>
            <a:r>
              <a:rPr lang="ja-JP" altLang="en-US" sz="3600" dirty="0" smtClean="0"/>
              <a:t>で</a:t>
            </a:r>
            <a:r>
              <a:rPr lang="en-US" altLang="ja-JP" sz="3600" dirty="0" smtClean="0"/>
              <a:t>…</a:t>
            </a:r>
            <a:endParaRPr lang="en-US" altLang="ja-JP" sz="3600" dirty="0"/>
          </a:p>
        </p:txBody>
      </p:sp>
      <p:sp>
        <p:nvSpPr>
          <p:cNvPr id="3" name="テキスト プレースホルダ 2"/>
          <p:cNvSpPr>
            <a:spLocks noGrp="1"/>
          </p:cNvSpPr>
          <p:nvPr>
            <p:ph type="body" idx="1"/>
          </p:nvPr>
        </p:nvSpPr>
        <p:spPr/>
        <p:txBody>
          <a:bodyPr>
            <a:normAutofit/>
          </a:bodyPr>
          <a:lstStyle/>
          <a:p>
            <a:r>
              <a:rPr lang="ja-JP" altLang="en-US" dirty="0" smtClean="0"/>
              <a:t>そう</a:t>
            </a:r>
            <a:r>
              <a:rPr lang="ja-JP" altLang="en-US" dirty="0"/>
              <a:t>なの</a:t>
            </a:r>
            <a:r>
              <a:rPr lang="en-US" altLang="ja-JP" dirty="0"/>
              <a:t>?</a:t>
            </a:r>
          </a:p>
          <a:p>
            <a:pPr lvl="1"/>
            <a:r>
              <a:rPr lang="ja-JP" altLang="en-US" dirty="0"/>
              <a:t>もう語るべきことがない</a:t>
            </a:r>
            <a:r>
              <a:rPr lang="ja-JP" altLang="en-US" dirty="0" smtClean="0"/>
              <a:t>くらい、</a:t>
            </a:r>
            <a:endParaRPr lang="en-US" altLang="ja-JP" dirty="0" smtClean="0"/>
          </a:p>
          <a:p>
            <a:pPr lvl="2"/>
            <a:r>
              <a:rPr lang="ja-JP" altLang="en-US" dirty="0" smtClean="0"/>
              <a:t>分かった</a:t>
            </a:r>
            <a:r>
              <a:rPr lang="ja-JP" altLang="en-US" dirty="0"/>
              <a:t>の</a:t>
            </a:r>
            <a:r>
              <a:rPr lang="en-US" altLang="ja-JP" dirty="0" smtClean="0"/>
              <a:t>?</a:t>
            </a:r>
          </a:p>
          <a:p>
            <a:pPr lvl="2"/>
            <a:r>
              <a:rPr lang="ja-JP" altLang="en-US" dirty="0" smtClean="0"/>
              <a:t>語りつくした</a:t>
            </a:r>
            <a:r>
              <a:rPr lang="en-US" altLang="ja-JP" dirty="0" smtClean="0"/>
              <a:t>?</a:t>
            </a:r>
            <a:endParaRPr lang="en-US" altLang="ja-JP"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smtClean="0"/>
              <a:t>かつての</a:t>
            </a:r>
            <a:r>
              <a:rPr lang="ja-JP" altLang="en-US" dirty="0" smtClean="0"/>
              <a:t>否定派の意見</a:t>
            </a:r>
            <a:endParaRPr kumimoji="1" lang="ja-JP" altLang="en-US" dirty="0"/>
          </a:p>
        </p:txBody>
      </p:sp>
      <p:sp>
        <p:nvSpPr>
          <p:cNvPr id="3" name="テキスト プレースホルダ 2"/>
          <p:cNvSpPr>
            <a:spLocks noGrp="1"/>
          </p:cNvSpPr>
          <p:nvPr>
            <p:ph type="body" idx="1"/>
          </p:nvPr>
        </p:nvSpPr>
        <p:spPr>
          <a:xfrm>
            <a:off x="457200" y="1428736"/>
            <a:ext cx="8229600" cy="4697427"/>
          </a:xfrm>
        </p:spPr>
        <p:txBody>
          <a:bodyPr/>
          <a:lstStyle/>
          <a:p>
            <a:r>
              <a:rPr lang="ja-JP" altLang="en-US" sz="3200" dirty="0" smtClean="0"/>
              <a:t>大したことはない。</a:t>
            </a:r>
            <a:endParaRPr lang="en-US" altLang="ja-JP" sz="3200" dirty="0" smtClean="0"/>
          </a:p>
          <a:p>
            <a:r>
              <a:rPr lang="ja-JP" altLang="en-US" sz="3200" dirty="0" smtClean="0"/>
              <a:t>上手く行く筈がない。</a:t>
            </a:r>
            <a:endParaRPr lang="en-US" altLang="ja-JP" sz="3200" dirty="0" smtClean="0"/>
          </a:p>
          <a:p>
            <a:r>
              <a:rPr lang="ja-JP" altLang="en-US" sz="3200" dirty="0" smtClean="0"/>
              <a:t>自分の遣り方と大差ない。</a:t>
            </a:r>
            <a:endParaRPr lang="en-US" altLang="ja-JP" sz="3200" dirty="0" smtClean="0"/>
          </a:p>
          <a:p>
            <a:r>
              <a:rPr lang="ja-JP" altLang="en-US" sz="3200" dirty="0" smtClean="0"/>
              <a:t>うちは特殊だから、うちでは使えない。</a:t>
            </a:r>
            <a:endParaRPr lang="en-US" altLang="ja-JP" sz="3200" dirty="0" smtClean="0"/>
          </a:p>
          <a:p>
            <a:r>
              <a:rPr lang="ja-JP" altLang="en-US" sz="3200" dirty="0" smtClean="0"/>
              <a:t>単なる流行りものでしょ。</a:t>
            </a:r>
            <a:endParaRPr lang="en-US" altLang="ja-JP" sz="3200" dirty="0" smtClean="0"/>
          </a:p>
          <a:p>
            <a:endParaRPr kumimoji="1" lang="en-US" altLang="ja-JP" sz="3600" dirty="0" smtClean="0"/>
          </a:p>
          <a:p>
            <a:pPr>
              <a:buNone/>
            </a:pPr>
            <a:r>
              <a:rPr lang="ja-JP" altLang="en-US" sz="3600" dirty="0" smtClean="0"/>
              <a:t>→ 新しい方法論に出会ったときのお決まりの反応。</a:t>
            </a:r>
            <a:endParaRPr kumimoji="1" lang="ja-JP"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それから</a:t>
            </a:r>
            <a:r>
              <a:rPr kumimoji="1" lang="en-US" altLang="ja-JP" dirty="0" smtClean="0"/>
              <a:t>…</a:t>
            </a:r>
            <a:endParaRPr kumimoji="1" lang="ja-JP" altLang="en-US" dirty="0"/>
          </a:p>
        </p:txBody>
      </p:sp>
      <p:sp>
        <p:nvSpPr>
          <p:cNvPr id="3" name="テキスト プレースホルダ 2"/>
          <p:cNvSpPr>
            <a:spLocks noGrp="1"/>
          </p:cNvSpPr>
          <p:nvPr>
            <p:ph type="body" idx="1"/>
          </p:nvPr>
        </p:nvSpPr>
        <p:spPr>
          <a:xfrm>
            <a:off x="457200" y="1142984"/>
            <a:ext cx="8229600" cy="4983179"/>
          </a:xfrm>
        </p:spPr>
        <p:txBody>
          <a:bodyPr/>
          <a:lstStyle/>
          <a:p>
            <a:r>
              <a:rPr kumimoji="1" lang="ja-JP" altLang="en-US" sz="3600" dirty="0" smtClean="0"/>
              <a:t>神々と民との乖離</a:t>
            </a:r>
            <a:endParaRPr lang="en-US" altLang="ja-JP" sz="3600" dirty="0" smtClean="0"/>
          </a:p>
          <a:p>
            <a:pPr lvl="1"/>
            <a:r>
              <a:rPr lang="ja-JP" altLang="en-US" sz="3200" dirty="0" smtClean="0"/>
              <a:t>アーキテクト</a:t>
            </a:r>
            <a:endParaRPr lang="en-US" altLang="ja-JP" sz="3200" dirty="0" smtClean="0"/>
          </a:p>
          <a:p>
            <a:pPr lvl="2"/>
            <a:r>
              <a:rPr lang="ja-JP" altLang="en-US" sz="2800" dirty="0" smtClean="0"/>
              <a:t>なんたらインジェクション</a:t>
            </a:r>
            <a:endParaRPr lang="en-US" altLang="ja-JP" sz="2800" dirty="0" smtClean="0"/>
          </a:p>
          <a:p>
            <a:pPr lvl="2"/>
            <a:r>
              <a:rPr lang="ja-JP" altLang="en-US" sz="2800" dirty="0" smtClean="0"/>
              <a:t>マルチ パラダイム</a:t>
            </a:r>
            <a:endParaRPr lang="en-US" altLang="ja-JP" sz="2800" dirty="0" smtClean="0"/>
          </a:p>
          <a:p>
            <a:pPr lvl="1"/>
            <a:r>
              <a:rPr lang="ja-JP" altLang="en-US" sz="3200" dirty="0" smtClean="0"/>
              <a:t>初心者デベロッパ</a:t>
            </a:r>
            <a:endParaRPr lang="en-US" altLang="ja-JP" sz="3200" dirty="0" smtClean="0"/>
          </a:p>
          <a:p>
            <a:pPr lvl="2"/>
            <a:r>
              <a:rPr lang="en-US" altLang="ja-JP" sz="2800" dirty="0" smtClean="0"/>
              <a:t>1000</a:t>
            </a:r>
            <a:r>
              <a:rPr lang="ja-JP" altLang="en-US" sz="2800" dirty="0" smtClean="0"/>
              <a:t>行メイン</a:t>
            </a:r>
            <a:endParaRPr lang="en-US" altLang="ja-JP" sz="2800" dirty="0" smtClean="0"/>
          </a:p>
          <a:p>
            <a:pPr lvl="2"/>
            <a:r>
              <a:rPr lang="ja-JP" altLang="en-US" sz="2800" dirty="0" smtClean="0"/>
              <a:t>通し番号変数</a:t>
            </a:r>
            <a:endParaRPr lang="en-US" altLang="ja-JP" sz="2800" dirty="0" smtClean="0"/>
          </a:p>
          <a:p>
            <a:pPr lvl="2"/>
            <a:r>
              <a:rPr lang="en-US" altLang="ja-JP" sz="2800" dirty="0" smtClean="0"/>
              <a:t>5</a:t>
            </a:r>
            <a:r>
              <a:rPr lang="ja-JP" altLang="en-US" sz="2800" dirty="0" smtClean="0"/>
              <a:t>段階インデント</a:t>
            </a:r>
            <a:endParaRPr lang="en-US" altLang="ja-JP" sz="2800" dirty="0" smtClean="0"/>
          </a:p>
          <a:p>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オブジェクト指向</a:t>
            </a:r>
            <a:endParaRPr kumimoji="1" lang="ja-JP" altLang="en-US" dirty="0"/>
          </a:p>
        </p:txBody>
      </p:sp>
      <p:sp>
        <p:nvSpPr>
          <p:cNvPr id="3" name="テキスト プレースホルダ 2"/>
          <p:cNvSpPr>
            <a:spLocks noGrp="1"/>
          </p:cNvSpPr>
          <p:nvPr>
            <p:ph type="body" idx="1"/>
          </p:nvPr>
        </p:nvSpPr>
        <p:spPr>
          <a:xfrm>
            <a:off x="457200" y="2928934"/>
            <a:ext cx="8229600" cy="3197229"/>
          </a:xfrm>
        </p:spPr>
        <p:txBody>
          <a:bodyPr/>
          <a:lstStyle/>
          <a:p>
            <a:pPr algn="ctr">
              <a:buNone/>
            </a:pPr>
            <a:r>
              <a:rPr lang="ja-JP" altLang="en-US" sz="4400" dirty="0" smtClean="0">
                <a:effectLst>
                  <a:outerShdw blurRad="50800" dist="38100" dir="2700000" algn="tl" rotWithShape="0">
                    <a:prstClr val="black">
                      <a:alpha val="40000"/>
                    </a:prstClr>
                  </a:outerShdw>
                </a:effectLst>
              </a:rPr>
              <a:t>新しくはないかも知れないが</a:t>
            </a:r>
            <a:r>
              <a:rPr lang="en-US" altLang="ja-JP" sz="4400" dirty="0" smtClean="0">
                <a:effectLst>
                  <a:outerShdw blurRad="50800" dist="38100" dir="2700000" algn="tl" rotWithShape="0">
                    <a:prstClr val="black">
                      <a:alpha val="40000"/>
                    </a:prstClr>
                  </a:outerShdw>
                </a:effectLst>
              </a:rPr>
              <a:t>…</a:t>
            </a:r>
            <a:endParaRPr kumimoji="1" lang="ja-JP" altLang="en-US" sz="4400" dirty="0">
              <a:effectLst>
                <a:outerShdw blurRad="50800" dist="38100" dir="2700000" algn="tl"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857232"/>
            <a:ext cx="8229600" cy="5226064"/>
          </a:xfrm>
        </p:spPr>
        <p:txBody>
          <a:bodyPr/>
          <a:lstStyle/>
          <a:p>
            <a:r>
              <a:rPr lang="ja-JP" altLang="en-US" dirty="0" smtClean="0"/>
              <a:t>必須かつ基礎技術。</a:t>
            </a:r>
            <a:endParaRPr kumimoji="1" lang="ja-JP"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142852"/>
            <a:ext cx="8786874" cy="1296974"/>
          </a:xfrm>
        </p:spPr>
        <p:txBody>
          <a:bodyPr/>
          <a:lstStyle/>
          <a:p>
            <a:r>
              <a:rPr lang="ja-JP" altLang="en-US" sz="4000" dirty="0" smtClean="0"/>
              <a:t>他にも</a:t>
            </a:r>
            <a:r>
              <a:rPr lang="ja-JP" altLang="en-US" sz="4400" dirty="0" smtClean="0">
                <a:solidFill>
                  <a:schemeClr val="accent2">
                    <a:lumMod val="50000"/>
                  </a:schemeClr>
                </a:solidFill>
              </a:rPr>
              <a:t>パラダイム</a:t>
            </a:r>
            <a:r>
              <a:rPr lang="ja-JP" altLang="en-US" sz="4000" dirty="0" smtClean="0"/>
              <a:t>は色々あるが</a:t>
            </a:r>
            <a:r>
              <a:rPr lang="en-US" altLang="ja-JP" sz="4000" dirty="0" smtClean="0"/>
              <a:t>…</a:t>
            </a:r>
            <a:endParaRPr kumimoji="1" lang="ja-JP" altLang="en-US" sz="4000" dirty="0"/>
          </a:p>
        </p:txBody>
      </p:sp>
      <p:sp>
        <p:nvSpPr>
          <p:cNvPr id="3" name="テキスト プレースホルダ 2"/>
          <p:cNvSpPr>
            <a:spLocks noGrp="1"/>
          </p:cNvSpPr>
          <p:nvPr>
            <p:ph type="body" idx="1"/>
          </p:nvPr>
        </p:nvSpPr>
        <p:spPr>
          <a:xfrm>
            <a:off x="457200" y="1357298"/>
            <a:ext cx="8229600" cy="5214974"/>
          </a:xfrm>
        </p:spPr>
        <p:txBody>
          <a:bodyPr/>
          <a:lstStyle/>
          <a:p>
            <a:r>
              <a:rPr lang="ja-JP" altLang="en-US" sz="4800" dirty="0" smtClean="0"/>
              <a:t>コア構造はやっぱ</a:t>
            </a:r>
            <a:r>
              <a:rPr lang="ja-JP" altLang="en-US" dirty="0" smtClean="0">
                <a:solidFill>
                  <a:schemeClr val="accent2">
                    <a:lumMod val="50000"/>
                  </a:schemeClr>
                </a:solidFill>
              </a:rPr>
              <a:t>オブジェクト指向</a:t>
            </a:r>
            <a:r>
              <a:rPr lang="ja-JP" altLang="en-US" sz="4800" dirty="0" smtClean="0"/>
              <a:t>で。</a:t>
            </a:r>
            <a:endParaRPr lang="en-US" altLang="ja-JP" sz="4800" dirty="0" smtClean="0"/>
          </a:p>
          <a:p>
            <a:r>
              <a:rPr lang="ja-JP" altLang="en-US" sz="4800" dirty="0" smtClean="0"/>
              <a:t>他のパラダイムをそこに差し込んでいく。</a:t>
            </a:r>
            <a:endParaRPr lang="en-US" altLang="ja-JP" sz="4800" dirty="0" smtClean="0"/>
          </a:p>
          <a:p>
            <a:pPr lvl="1"/>
            <a:r>
              <a:rPr lang="ja-JP" altLang="en-US" sz="3600" dirty="0" smtClean="0"/>
              <a:t>アスペクト。</a:t>
            </a:r>
            <a:endParaRPr lang="en-US" altLang="ja-JP" sz="3600" dirty="0" smtClean="0"/>
          </a:p>
          <a:p>
            <a:pPr lvl="1"/>
            <a:r>
              <a:rPr lang="ja-JP" altLang="en-US" sz="3600" dirty="0" smtClean="0"/>
              <a:t>関数型。</a:t>
            </a:r>
            <a:endParaRPr lang="en-US" altLang="ja-JP" sz="3600" dirty="0" smtClean="0"/>
          </a:p>
          <a:p>
            <a:pPr lvl="1"/>
            <a:r>
              <a:rPr lang="en-US" altLang="ja-JP" sz="3600" dirty="0" smtClean="0"/>
              <a:t>Generic</a:t>
            </a:r>
            <a:r>
              <a:rPr lang="ja-JP" altLang="en-US" sz="3600" dirty="0" smtClean="0"/>
              <a:t>。</a:t>
            </a:r>
            <a:endParaRPr kumimoji="1" lang="ja-JP" altLang="en-US" sz="3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というわけで</a:t>
            </a:r>
            <a:r>
              <a:rPr kumimoji="1" lang="en-US" altLang="ja-JP" dirty="0" smtClean="0"/>
              <a:t>…</a:t>
            </a:r>
            <a:endParaRPr kumimoji="1" lang="ja-JP" altLang="en-US" dirty="0"/>
          </a:p>
        </p:txBody>
      </p:sp>
      <p:sp>
        <p:nvSpPr>
          <p:cNvPr id="3" name="テキスト プレースホルダ 2"/>
          <p:cNvSpPr>
            <a:spLocks noGrp="1"/>
          </p:cNvSpPr>
          <p:nvPr>
            <p:ph type="body" idx="1"/>
          </p:nvPr>
        </p:nvSpPr>
        <p:spPr>
          <a:xfrm>
            <a:off x="457200" y="2643182"/>
            <a:ext cx="8229600" cy="3482981"/>
          </a:xfrm>
        </p:spPr>
        <p:txBody>
          <a:bodyPr/>
          <a:lstStyle/>
          <a:p>
            <a:pPr>
              <a:buNone/>
            </a:pPr>
            <a:r>
              <a:rPr lang="ja-JP" altLang="en-US" sz="6000" dirty="0" smtClean="0"/>
              <a:t>たまには語りたいよね</a:t>
            </a:r>
            <a:r>
              <a:rPr lang="en-US" altLang="ja-JP" sz="6000" dirty="0" smtClean="0"/>
              <a:t>?</a:t>
            </a:r>
            <a:r>
              <a:rPr lang="ja-JP" altLang="en-US" sz="6000" dirty="0" smtClean="0"/>
              <a:t> </a:t>
            </a:r>
            <a:endParaRPr lang="en-US" altLang="ja-JP" sz="6000" dirty="0" smtClean="0"/>
          </a:p>
          <a:p>
            <a:pPr>
              <a:buNone/>
            </a:pPr>
            <a:r>
              <a:rPr kumimoji="1" lang="ja-JP" altLang="en-US" sz="6600" dirty="0" smtClean="0">
                <a:solidFill>
                  <a:schemeClr val="accent2">
                    <a:lumMod val="50000"/>
                  </a:schemeClr>
                </a:solidFill>
              </a:rPr>
              <a:t>オブジェクト指向。</a:t>
            </a:r>
            <a:endParaRPr kumimoji="1" lang="ja-JP" altLang="en-US" sz="66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lstStyle/>
          <a:p>
            <a:r>
              <a:rPr kumimoji="1" lang="ja-JP" altLang="en-US" dirty="0" smtClean="0"/>
              <a:t>例えば</a:t>
            </a:r>
            <a:r>
              <a:rPr kumimoji="1"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ちょっと考察</a:t>
            </a:r>
            <a:endParaRPr kumimoji="1" lang="ja-JP" altLang="en-US" dirty="0"/>
          </a:p>
        </p:txBody>
      </p:sp>
      <p:sp>
        <p:nvSpPr>
          <p:cNvPr id="3" name="コンテンツ プレースホルダ 2"/>
          <p:cNvSpPr>
            <a:spLocks noGrp="1"/>
          </p:cNvSpPr>
          <p:nvPr>
            <p:ph idx="1"/>
          </p:nvPr>
        </p:nvSpPr>
        <p:spPr>
          <a:xfrm>
            <a:off x="214282" y="1600200"/>
            <a:ext cx="8715436" cy="4525963"/>
          </a:xfrm>
        </p:spPr>
        <p:txBody>
          <a:bodyPr/>
          <a:lstStyle/>
          <a:p>
            <a:r>
              <a:rPr lang="ja-JP" altLang="en-US" dirty="0" smtClean="0">
                <a:solidFill>
                  <a:schemeClr val="accent2">
                    <a:lumMod val="50000"/>
                  </a:schemeClr>
                </a:solidFill>
              </a:rPr>
              <a:t>オブジェクト </a:t>
            </a:r>
            <a:r>
              <a:rPr lang="en-US" altLang="ja-JP" sz="3600" dirty="0" smtClean="0"/>
              <a:t>(*1) </a:t>
            </a:r>
            <a:r>
              <a:rPr lang="ja-JP" altLang="en-US" sz="4400" dirty="0" err="1" smtClean="0"/>
              <a:t>って</a:t>
            </a:r>
            <a:r>
              <a:rPr lang="en-US" altLang="ja-JP" sz="4400" dirty="0" smtClean="0"/>
              <a:t>?</a:t>
            </a:r>
          </a:p>
          <a:p>
            <a:endParaRPr lang="en-US" altLang="ja-JP" sz="3600" dirty="0" smtClean="0"/>
          </a:p>
          <a:p>
            <a:pPr>
              <a:buFont typeface="Arial" pitchFamily="34" charset="0"/>
              <a:buChar char="•"/>
            </a:pPr>
            <a:r>
              <a:rPr lang="ja-JP" altLang="en-US" sz="3600" dirty="0" smtClean="0"/>
              <a:t>オブジェクト＝クラスのインスタンス</a:t>
            </a:r>
            <a:r>
              <a:rPr lang="en-US" altLang="ja-JP" sz="3600" dirty="0" smtClean="0"/>
              <a:t>?</a:t>
            </a:r>
          </a:p>
          <a:p>
            <a:pPr>
              <a:buFont typeface="Arial" pitchFamily="34" charset="0"/>
              <a:buChar char="•"/>
            </a:pPr>
            <a:r>
              <a:rPr lang="ja-JP" altLang="en-US" sz="3600" dirty="0" smtClean="0"/>
              <a:t>型がクラスな変数</a:t>
            </a:r>
            <a:r>
              <a:rPr lang="en-US" altLang="ja-JP" sz="3600" dirty="0" smtClean="0"/>
              <a:t>?</a:t>
            </a:r>
            <a:r>
              <a:rPr lang="ja-JP" altLang="en-US" sz="3600" dirty="0" smtClean="0"/>
              <a:t> </a:t>
            </a:r>
            <a:endParaRPr lang="en-US" altLang="ja-JP" sz="3600" dirty="0" smtClean="0"/>
          </a:p>
          <a:p>
            <a:pPr>
              <a:buFont typeface="Arial" pitchFamily="34" charset="0"/>
              <a:buChar char="•"/>
            </a:pPr>
            <a:endParaRPr kumimoji="1" lang="en-US" altLang="ja-JP" sz="3600" dirty="0" smtClean="0"/>
          </a:p>
          <a:p>
            <a:r>
              <a:rPr lang="en-US" altLang="ja-JP" sz="3200" dirty="0" smtClean="0"/>
              <a:t>(*1)  </a:t>
            </a:r>
            <a:r>
              <a:rPr lang="ja-JP" altLang="en-US" sz="3200" dirty="0" smtClean="0">
                <a:solidFill>
                  <a:schemeClr val="accent2">
                    <a:lumMod val="50000"/>
                  </a:schemeClr>
                </a:solidFill>
              </a:rPr>
              <a:t>中国語でいうと「対象」。</a:t>
            </a:r>
            <a:endParaRPr kumimoji="1" lang="ja-JP" altLang="en-US" sz="320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20" y="274638"/>
            <a:ext cx="8572560" cy="1143000"/>
          </a:xfrm>
        </p:spPr>
        <p:txBody>
          <a:bodyPr/>
          <a:lstStyle/>
          <a:p>
            <a:r>
              <a:rPr lang="ja-JP" altLang="en-US" sz="3600" dirty="0" smtClean="0"/>
              <a:t>補足</a:t>
            </a:r>
            <a:r>
              <a:rPr lang="en-US" altLang="ja-JP" sz="3600" dirty="0" smtClean="0"/>
              <a:t>:</a:t>
            </a:r>
            <a:r>
              <a:rPr lang="ja-JP" altLang="en-US" sz="3600" dirty="0" smtClean="0"/>
              <a:t> </a:t>
            </a:r>
            <a:r>
              <a:rPr lang="ja-JP" altLang="en-US" sz="4000" b="1" dirty="0" smtClean="0"/>
              <a:t>オブジェクト原理主義者</a:t>
            </a:r>
            <a:r>
              <a:rPr lang="ja-JP" altLang="en-US" sz="4000" dirty="0" smtClean="0"/>
              <a:t> </a:t>
            </a:r>
            <a:r>
              <a:rPr lang="en-US" altLang="ja-JP" sz="4000" dirty="0" smtClean="0"/>
              <a:t>(</a:t>
            </a:r>
            <a:r>
              <a:rPr lang="ja-JP" altLang="en-US" sz="4000" dirty="0" smtClean="0"/>
              <a:t>謎</a:t>
            </a:r>
            <a:r>
              <a:rPr lang="en-US" altLang="ja-JP" sz="4000" dirty="0" smtClean="0"/>
              <a:t>)</a:t>
            </a:r>
            <a:endParaRPr kumimoji="1" lang="ja-JP" altLang="en-US" dirty="0"/>
          </a:p>
        </p:txBody>
      </p:sp>
      <p:sp>
        <p:nvSpPr>
          <p:cNvPr id="3" name="コンテンツ プレースホルダ 2"/>
          <p:cNvSpPr>
            <a:spLocks noGrp="1"/>
          </p:cNvSpPr>
          <p:nvPr>
            <p:ph idx="1"/>
          </p:nvPr>
        </p:nvSpPr>
        <p:spPr/>
        <p:txBody>
          <a:bodyPr/>
          <a:lstStyle/>
          <a:p>
            <a:pPr algn="just">
              <a:buFont typeface="Arial" pitchFamily="34" charset="0"/>
              <a:buChar char="•"/>
            </a:pPr>
            <a:r>
              <a:rPr lang="ja-JP" altLang="en-US" sz="3600" dirty="0" smtClean="0"/>
              <a:t>昨今は、</a:t>
            </a:r>
            <a:r>
              <a:rPr lang="en-US" altLang="ja-JP" sz="3600" dirty="0" smtClean="0"/>
              <a:t>C++ </a:t>
            </a:r>
            <a:r>
              <a:rPr lang="ja-JP" altLang="en-US" sz="3600" dirty="0" smtClean="0"/>
              <a:t>や </a:t>
            </a:r>
            <a:r>
              <a:rPr lang="en-US" altLang="ja-JP" sz="3600" dirty="0" smtClean="0"/>
              <a:t>Java</a:t>
            </a:r>
            <a:r>
              <a:rPr lang="ja-JP" altLang="en-US" sz="3600" dirty="0" smtClean="0"/>
              <a:t>、</a:t>
            </a:r>
            <a:r>
              <a:rPr lang="en-US" altLang="ja-JP" sz="3600" dirty="0" smtClean="0"/>
              <a:t>C# </a:t>
            </a:r>
            <a:r>
              <a:rPr lang="ja-JP" altLang="en-US" sz="3600" dirty="0" smtClean="0"/>
              <a:t>等、ハイブリッド </a:t>
            </a:r>
            <a:r>
              <a:rPr lang="en-US" altLang="ja-JP" sz="3600" dirty="0" smtClean="0"/>
              <a:t>(</a:t>
            </a:r>
            <a:r>
              <a:rPr lang="ja-JP" altLang="en-US" sz="3600" dirty="0" smtClean="0"/>
              <a:t>謎</a:t>
            </a:r>
            <a:r>
              <a:rPr lang="en-US" altLang="ja-JP" sz="3600" dirty="0" smtClean="0"/>
              <a:t>) </a:t>
            </a:r>
            <a:r>
              <a:rPr lang="ja-JP" altLang="en-US" sz="3600" dirty="0" smtClean="0"/>
              <a:t>オブジェクト指向言語によるプログラミングが流行。</a:t>
            </a:r>
            <a:endParaRPr lang="en-US" altLang="ja-JP" sz="3600" dirty="0" smtClean="0"/>
          </a:p>
          <a:p>
            <a:pPr algn="just">
              <a:buFont typeface="Arial" pitchFamily="34" charset="0"/>
              <a:buChar char="•"/>
            </a:pPr>
            <a:r>
              <a:rPr lang="ja-JP" altLang="en-US" sz="3600" dirty="0" smtClean="0"/>
              <a:t>それを潔しとせず，純粋にオブジェクト指向をされている方々 </a:t>
            </a:r>
            <a:r>
              <a:rPr lang="en-US" altLang="ja-JP" sz="3600" dirty="0" smtClean="0"/>
              <a:t>(</a:t>
            </a:r>
            <a:r>
              <a:rPr lang="ja-JP" altLang="en-US" sz="3600" dirty="0" smtClean="0"/>
              <a:t>尊敬</a:t>
            </a:r>
            <a:r>
              <a:rPr lang="en-US" altLang="ja-JP" sz="3600" dirty="0" smtClean="0"/>
              <a:t>)</a:t>
            </a:r>
            <a:r>
              <a:rPr lang="ja-JP" altLang="en-US" sz="3600" dirty="0" err="1" smtClean="0"/>
              <a:t>。</a:t>
            </a:r>
            <a:endParaRPr lang="en-US" altLang="ja-JP" sz="3600" dirty="0" smtClean="0"/>
          </a:p>
          <a:p>
            <a:pPr algn="just">
              <a:buFont typeface="Arial" pitchFamily="34" charset="0"/>
              <a:buChar char="•"/>
            </a:pPr>
            <a:endParaRPr kumimoji="1" lang="en-US" altLang="ja-JP" sz="3600" dirty="0" smtClean="0"/>
          </a:p>
          <a:p>
            <a:pPr algn="just"/>
            <a:r>
              <a:rPr lang="en-US" altLang="ja-JP" sz="3600" dirty="0" smtClean="0"/>
              <a:t>※</a:t>
            </a:r>
            <a:r>
              <a:rPr lang="ja-JP" altLang="en-US" sz="3600" dirty="0" smtClean="0"/>
              <a:t> </a:t>
            </a:r>
            <a:r>
              <a:rPr lang="en-US" altLang="ja-JP" sz="3600" dirty="0" err="1" smtClean="0">
                <a:solidFill>
                  <a:schemeClr val="accent2">
                    <a:lumMod val="50000"/>
                  </a:schemeClr>
                </a:solidFill>
              </a:rPr>
              <a:t>Smalltalker</a:t>
            </a:r>
            <a:r>
              <a:rPr lang="en-US" altLang="ja-JP" sz="3600" dirty="0" smtClean="0">
                <a:solidFill>
                  <a:schemeClr val="accent2">
                    <a:lumMod val="50000"/>
                  </a:schemeClr>
                </a:solidFill>
              </a:rPr>
              <a:t> </a:t>
            </a:r>
            <a:r>
              <a:rPr lang="ja-JP" altLang="en-US" sz="3600" dirty="0" smtClean="0">
                <a:solidFill>
                  <a:schemeClr val="accent2">
                    <a:lumMod val="50000"/>
                  </a:schemeClr>
                </a:solidFill>
              </a:rPr>
              <a:t>など。</a:t>
            </a:r>
            <a:endParaRPr kumimoji="1" lang="ja-JP" altLang="en-US" sz="3600" dirty="0">
              <a:solidFill>
                <a:schemeClr val="accent2">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オブジェクト＝クラスのインスタンス</a:t>
            </a:r>
            <a:r>
              <a:rPr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sz="3600" dirty="0" smtClean="0"/>
              <a:t>オブジェクト指向入門 第</a:t>
            </a:r>
            <a:r>
              <a:rPr lang="en-US" altLang="ja-JP" sz="3600" dirty="0" smtClean="0"/>
              <a:t>2</a:t>
            </a:r>
            <a:r>
              <a:rPr lang="ja-JP" altLang="en-US" sz="3600" dirty="0" smtClean="0"/>
              <a:t>版 原則・コンセプト</a:t>
            </a:r>
            <a:r>
              <a:rPr lang="en-US" altLang="ja-JP" sz="3600" dirty="0" smtClean="0"/>
              <a:t>』</a:t>
            </a:r>
            <a:r>
              <a:rPr lang="ja-JP" altLang="en-US" sz="3600" dirty="0" smtClean="0"/>
              <a:t>にもそう書いてある。</a:t>
            </a:r>
            <a:endParaRPr kumimoji="1" lang="ja-JP" altLang="en-US" sz="3600" dirty="0"/>
          </a:p>
        </p:txBody>
      </p:sp>
      <p:pic>
        <p:nvPicPr>
          <p:cNvPr id="80898" name="Picture 2" descr="オブジェクト指向入門 第2版 原則・コンセプト">
            <a:hlinkClick r:id="rId3"/>
          </p:cNvPr>
          <p:cNvPicPr>
            <a:picLocks noChangeAspect="1" noChangeArrowheads="1"/>
          </p:cNvPicPr>
          <p:nvPr/>
        </p:nvPicPr>
        <p:blipFill>
          <a:blip r:embed="rId4"/>
          <a:srcRect/>
          <a:stretch>
            <a:fillRect/>
          </a:stretch>
        </p:blipFill>
        <p:spPr bwMode="auto">
          <a:xfrm>
            <a:off x="2714627" y="3071810"/>
            <a:ext cx="3500447" cy="3500447"/>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オブジェクト＝クラスのインスタンス</a:t>
            </a:r>
            <a:r>
              <a:rPr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sz="4000" dirty="0" smtClean="0"/>
              <a:t>でも</a:t>
            </a:r>
            <a:r>
              <a:rPr lang="en-US" altLang="ja-JP" sz="4000" dirty="0" smtClean="0"/>
              <a:t>…</a:t>
            </a:r>
          </a:p>
          <a:p>
            <a:pPr marL="742950" indent="-742950" algn="l">
              <a:buFont typeface="+mj-lt"/>
              <a:buAutoNum type="arabicPeriod"/>
            </a:pPr>
            <a:r>
              <a:rPr lang="ja-JP" altLang="en-US" sz="4800" dirty="0" smtClean="0"/>
              <a:t>クラスがなくてもオブジェクトは存在できる。</a:t>
            </a:r>
            <a:endParaRPr lang="en-US" altLang="ja-JP" sz="4800" dirty="0" smtClean="0"/>
          </a:p>
          <a:p>
            <a:pPr lvl="1"/>
            <a:r>
              <a:rPr lang="ja-JP" altLang="en-US" sz="4000" dirty="0" smtClean="0"/>
              <a:t>プロトタイプベース</a:t>
            </a:r>
            <a:r>
              <a:rPr lang="en-US" altLang="ja-JP" sz="4000" dirty="0" smtClean="0"/>
              <a:t>OO</a:t>
            </a:r>
            <a:r>
              <a:rPr lang="ja-JP" altLang="en-US" sz="4000" dirty="0" smtClean="0"/>
              <a:t>。</a:t>
            </a:r>
            <a:endParaRPr lang="en-US" altLang="ja-JP" sz="4000" dirty="0" smtClean="0"/>
          </a:p>
          <a:p>
            <a:pPr lvl="2"/>
            <a:r>
              <a:rPr lang="en-US" altLang="ja-JP" sz="3200" dirty="0" smtClean="0"/>
              <a:t>JavaScript </a:t>
            </a:r>
            <a:r>
              <a:rPr lang="ja-JP" altLang="en-US" sz="3200" dirty="0" smtClean="0"/>
              <a:t>など。</a:t>
            </a:r>
            <a:endParaRPr lang="en-US" altLang="ja-JP" sz="24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オブジェクト＝クラスのインスタンス</a:t>
            </a:r>
            <a:r>
              <a:rPr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sz="3600" dirty="0" smtClean="0"/>
              <a:t>でも</a:t>
            </a:r>
            <a:r>
              <a:rPr lang="en-US" altLang="ja-JP" sz="3600" dirty="0" smtClean="0"/>
              <a:t>…</a:t>
            </a:r>
          </a:p>
          <a:p>
            <a:pPr marL="742950" indent="-742950" algn="l">
              <a:buFont typeface="+mj-lt"/>
              <a:buAutoNum type="arabicPeriod" startAt="2"/>
            </a:pPr>
            <a:r>
              <a:rPr lang="ja-JP" altLang="en-US" sz="4000" dirty="0" smtClean="0"/>
              <a:t>クラスもメッセージによって振る舞うのでは</a:t>
            </a:r>
            <a:r>
              <a:rPr lang="en-US" altLang="ja-JP" sz="4000" dirty="0" smtClean="0"/>
              <a:t>?</a:t>
            </a:r>
          </a:p>
          <a:p>
            <a:pPr marL="1143000" lvl="1" indent="-742950"/>
            <a:r>
              <a:rPr lang="ja-JP" altLang="en-US" sz="3200" dirty="0" smtClean="0"/>
              <a:t>クラス メソッド。</a:t>
            </a:r>
            <a:endParaRPr lang="en-US" altLang="ja-JP" sz="2800" dirty="0" smtClean="0"/>
          </a:p>
          <a:p>
            <a:pPr marL="1143000" lvl="1" indent="-742950"/>
            <a:r>
              <a:rPr lang="en-US" altLang="ja-JP" sz="3200" dirty="0" smtClean="0"/>
              <a:t>new ―</a:t>
            </a:r>
            <a:r>
              <a:rPr lang="ja-JP" altLang="en-US" sz="3200" dirty="0" smtClean="0"/>
              <a:t> </a:t>
            </a:r>
            <a:r>
              <a:rPr lang="en-US" altLang="ja-JP" sz="3200" dirty="0" smtClean="0"/>
              <a:t>Foo foo = new Foo();</a:t>
            </a:r>
          </a:p>
          <a:p>
            <a:pPr marL="1543050" lvl="2" indent="-742950"/>
            <a:r>
              <a:rPr lang="ja-JP" altLang="en-US" sz="2800" dirty="0" smtClean="0"/>
              <a:t>クラスがオブジェクトでないのなら </a:t>
            </a:r>
            <a:r>
              <a:rPr lang="en-US" altLang="ja-JP" sz="2800" dirty="0" smtClean="0"/>
              <a:t>new </a:t>
            </a:r>
            <a:r>
              <a:rPr lang="ja-JP" altLang="en-US" sz="2800" dirty="0" smtClean="0"/>
              <a:t>メッセージを受け取るものは何</a:t>
            </a:r>
            <a:r>
              <a:rPr lang="en-US" altLang="ja-JP" sz="2800" dirty="0" smtClean="0"/>
              <a:t>?</a:t>
            </a:r>
            <a:endParaRPr kumimoji="1" lang="ja-JP" altLang="en-US" sz="28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400" dirty="0" smtClean="0"/>
              <a:t>クラス</a:t>
            </a:r>
            <a:r>
              <a:rPr lang="ja-JP" altLang="en-US" sz="4400" dirty="0" smtClean="0"/>
              <a:t>だってオブジェクト</a:t>
            </a:r>
            <a:r>
              <a:rPr lang="en-US" altLang="ja-JP" sz="4400" dirty="0" smtClean="0"/>
              <a:t>?</a:t>
            </a:r>
            <a:endParaRPr kumimoji="1" lang="ja-JP" altLang="en-US" sz="4400" dirty="0"/>
          </a:p>
        </p:txBody>
      </p:sp>
      <p:sp>
        <p:nvSpPr>
          <p:cNvPr id="4" name="正方形/長方形 3"/>
          <p:cNvSpPr/>
          <p:nvPr/>
        </p:nvSpPr>
        <p:spPr>
          <a:xfrm>
            <a:off x="1142976" y="1643050"/>
            <a:ext cx="2571768" cy="1857388"/>
          </a:xfrm>
          <a:prstGeom prst="rect">
            <a:avLst/>
          </a:prstGeom>
          <a:ln w="38100"/>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広義の</a:t>
            </a:r>
            <a:endParaRPr lang="en-US" altLang="ja-JP" sz="2000" dirty="0" smtClean="0"/>
          </a:p>
          <a:p>
            <a:pPr algn="ctr"/>
            <a:r>
              <a:rPr lang="ja-JP" altLang="en-US" sz="2800" dirty="0" smtClean="0"/>
              <a:t>オブジェクト</a:t>
            </a:r>
            <a:endParaRPr kumimoji="1" lang="ja-JP" altLang="en-US" sz="2800" dirty="0"/>
          </a:p>
        </p:txBody>
      </p:sp>
      <p:sp>
        <p:nvSpPr>
          <p:cNvPr id="5" name="正方形/長方形 4"/>
          <p:cNvSpPr/>
          <p:nvPr/>
        </p:nvSpPr>
        <p:spPr>
          <a:xfrm>
            <a:off x="6143636" y="4429132"/>
            <a:ext cx="2571768" cy="1857388"/>
          </a:xfrm>
          <a:prstGeom prst="rect">
            <a:avLst/>
          </a:prstGeom>
          <a:ln w="38100"/>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dirty="0" smtClean="0"/>
              <a:t>狭義の</a:t>
            </a:r>
            <a:endParaRPr lang="en-US" altLang="ja-JP" sz="2000" dirty="0" smtClean="0"/>
          </a:p>
          <a:p>
            <a:pPr algn="ctr"/>
            <a:r>
              <a:rPr lang="ja-JP" altLang="en-US" sz="2800" dirty="0" smtClean="0"/>
              <a:t>オブジェクト</a:t>
            </a:r>
            <a:endParaRPr kumimoji="1" lang="ja-JP" altLang="en-US" sz="2800" dirty="0"/>
          </a:p>
        </p:txBody>
      </p:sp>
      <p:sp>
        <p:nvSpPr>
          <p:cNvPr id="7" name="正方形/長方形 6"/>
          <p:cNvSpPr/>
          <p:nvPr/>
        </p:nvSpPr>
        <p:spPr>
          <a:xfrm>
            <a:off x="1071538" y="4572008"/>
            <a:ext cx="2786082" cy="1071570"/>
          </a:xfrm>
          <a:prstGeom prst="rect">
            <a:avLst/>
          </a:prstGeom>
          <a:ln w="38100"/>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dirty="0" smtClean="0"/>
              <a:t>クラス</a:t>
            </a:r>
            <a:endParaRPr kumimoji="1" lang="ja-JP" altLang="en-US" sz="2800" dirty="0"/>
          </a:p>
        </p:txBody>
      </p:sp>
      <p:sp>
        <p:nvSpPr>
          <p:cNvPr id="9" name="正方形/長方形 8"/>
          <p:cNvSpPr/>
          <p:nvPr/>
        </p:nvSpPr>
        <p:spPr>
          <a:xfrm>
            <a:off x="1071538" y="5643578"/>
            <a:ext cx="2786082" cy="642918"/>
          </a:xfrm>
          <a:prstGeom prst="rect">
            <a:avLst/>
          </a:prstGeom>
          <a:ln w="38100"/>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800" dirty="0" smtClean="0"/>
              <a:t>+new</a:t>
            </a:r>
            <a:endParaRPr kumimoji="1" lang="ja-JP" altLang="en-US" sz="2800" dirty="0"/>
          </a:p>
        </p:txBody>
      </p:sp>
      <p:cxnSp>
        <p:nvCxnSpPr>
          <p:cNvPr id="11" name="直線矢印コネクタ 10"/>
          <p:cNvCxnSpPr>
            <a:endCxn id="13" idx="3"/>
          </p:cNvCxnSpPr>
          <p:nvPr/>
        </p:nvCxnSpPr>
        <p:spPr>
          <a:xfrm rot="10800000" flipV="1">
            <a:off x="4357686" y="5359413"/>
            <a:ext cx="1785950" cy="34131"/>
          </a:xfrm>
          <a:prstGeom prst="straightConnector1">
            <a:avLst/>
          </a:prstGeom>
          <a:ln w="38100">
            <a:solidFill>
              <a:schemeClr val="tx1"/>
            </a:solidFill>
            <a:prstDash val="das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二等辺三角形 11"/>
          <p:cNvSpPr/>
          <p:nvPr/>
        </p:nvSpPr>
        <p:spPr>
          <a:xfrm>
            <a:off x="2143108" y="3571876"/>
            <a:ext cx="642942" cy="500066"/>
          </a:xfrm>
          <a:prstGeom prst="triangl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二等辺三角形 12"/>
          <p:cNvSpPr/>
          <p:nvPr/>
        </p:nvSpPr>
        <p:spPr>
          <a:xfrm rot="16200000">
            <a:off x="3786182" y="5143512"/>
            <a:ext cx="642942" cy="500066"/>
          </a:xfrm>
          <a:prstGeom prst="triangle">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9" name="直線コネクタ 18"/>
          <p:cNvCxnSpPr>
            <a:stCxn id="12" idx="3"/>
            <a:endCxn id="7" idx="0"/>
          </p:cNvCxnSpPr>
          <p:nvPr/>
        </p:nvCxnSpPr>
        <p:spPr>
          <a:xfrm rot="5400000">
            <a:off x="2214546" y="4321975"/>
            <a:ext cx="500066" cy="1588"/>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071934" y="4643446"/>
            <a:ext cx="1838965"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ja-JP" i="1" dirty="0" smtClean="0"/>
              <a:t>&lt;&lt;instance of&gt;&gt;</a:t>
            </a:r>
            <a:endParaRPr kumimoji="1" lang="ja-JP" altLang="en-US" i="1" dirty="0"/>
          </a:p>
        </p:txBody>
      </p:sp>
      <p:cxnSp>
        <p:nvCxnSpPr>
          <p:cNvPr id="22" name="直線コネクタ 21"/>
          <p:cNvCxnSpPr/>
          <p:nvPr/>
        </p:nvCxnSpPr>
        <p:spPr>
          <a:xfrm flipV="1">
            <a:off x="2428860" y="4143380"/>
            <a:ext cx="5000660" cy="71438"/>
          </a:xfrm>
          <a:prstGeom prst="line">
            <a:avLst/>
          </a:prstGeom>
          <a:ln w="38100">
            <a:solidFill>
              <a:srgbClr val="00321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5" idx="0"/>
          </p:cNvCxnSpPr>
          <p:nvPr/>
        </p:nvCxnSpPr>
        <p:spPr>
          <a:xfrm rot="5400000" flipH="1" flipV="1">
            <a:off x="7286644" y="4286256"/>
            <a:ext cx="285752" cy="1588"/>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rot="10800000" flipV="1">
            <a:off x="3714744" y="2000240"/>
            <a:ext cx="1071570" cy="1588"/>
          </a:xfrm>
          <a:prstGeom prst="straightConnector1">
            <a:avLst/>
          </a:prstGeom>
          <a:ln w="38100">
            <a:solidFill>
              <a:schemeClr val="tx1"/>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rot="5400000">
            <a:off x="4287042" y="2499512"/>
            <a:ext cx="1000132" cy="1588"/>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714744" y="3000372"/>
            <a:ext cx="1071570" cy="1588"/>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4857752" y="2357430"/>
            <a:ext cx="1120820"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ja-JP" dirty="0" smtClean="0"/>
              <a:t>Message</a:t>
            </a:r>
            <a:endParaRPr kumimoji="1" lang="ja-JP"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85728"/>
            <a:ext cx="8229600" cy="5715040"/>
          </a:xfrm>
        </p:spPr>
        <p:txBody>
          <a:bodyPr/>
          <a:lstStyle/>
          <a:p>
            <a:r>
              <a:rPr lang="en-US" altLang="ja-JP" dirty="0" smtClean="0"/>
              <a:t>2.</a:t>
            </a:r>
            <a:r>
              <a:rPr lang="ja-JP" altLang="en-US" dirty="0" smtClean="0"/>
              <a:t>習得できない理由。</a:t>
            </a:r>
            <a:endParaRPr kumimoji="1" lang="ja-JP"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lstStyle/>
          <a:p>
            <a:r>
              <a:rPr lang="ja-JP" altLang="en-US" sz="6000" dirty="0" smtClean="0">
                <a:solidFill>
                  <a:schemeClr val="accent2">
                    <a:lumMod val="50000"/>
                  </a:schemeClr>
                </a:solidFill>
              </a:rPr>
              <a:t>手続き型</a:t>
            </a:r>
            <a:r>
              <a:rPr lang="ja-JP" altLang="en-US" dirty="0" smtClean="0"/>
              <a:t>の呪縛。 </a:t>
            </a:r>
            <a:endParaRPr kumimoji="1" lang="ja-JP"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511288"/>
          </a:xfrm>
        </p:spPr>
        <p:txBody>
          <a:bodyPr/>
          <a:lstStyle/>
          <a:p>
            <a:r>
              <a:rPr lang="ja-JP" altLang="en-US" dirty="0" smtClean="0"/>
              <a:t>手続き型の呪縛 </a:t>
            </a:r>
            <a:endParaRPr kumimoji="1" lang="ja-JP" altLang="en-US" dirty="0"/>
          </a:p>
        </p:txBody>
      </p:sp>
      <p:sp>
        <p:nvSpPr>
          <p:cNvPr id="3" name="コンテンツ プレースホルダ 2"/>
          <p:cNvSpPr>
            <a:spLocks noGrp="1"/>
          </p:cNvSpPr>
          <p:nvPr>
            <p:ph idx="1"/>
          </p:nvPr>
        </p:nvSpPr>
        <p:spPr>
          <a:xfrm>
            <a:off x="457200" y="1600200"/>
            <a:ext cx="8229600" cy="4525963"/>
          </a:xfrm>
        </p:spPr>
        <p:txBody>
          <a:bodyPr/>
          <a:lstStyle/>
          <a:p>
            <a:pPr algn="l">
              <a:buFont typeface="Arial" pitchFamily="34" charset="0"/>
              <a:buChar char="•"/>
            </a:pPr>
            <a:r>
              <a:rPr lang="ja-JP" altLang="en-US" sz="4800" dirty="0" smtClean="0"/>
              <a:t>データとは別に「手続きを」記述するパラダイムに捕われてしまっている。</a:t>
            </a:r>
            <a:endParaRPr lang="en-US" altLang="ja-JP" sz="4800" dirty="0" smtClean="0"/>
          </a:p>
          <a:p>
            <a:pPr algn="l">
              <a:buFont typeface="Arial" pitchFamily="34" charset="0"/>
              <a:buChar char="•"/>
            </a:pPr>
            <a:r>
              <a:rPr lang="ja-JP" altLang="en-US" sz="4800" dirty="0" smtClean="0"/>
              <a:t>プログラミングをするとき つい処理の流れで考えてしまう。</a:t>
            </a:r>
            <a:endParaRPr kumimoji="1" lang="ja-JP"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511288"/>
          </a:xfrm>
        </p:spPr>
        <p:txBody>
          <a:bodyPr/>
          <a:lstStyle/>
          <a:p>
            <a:r>
              <a:rPr lang="ja-JP" altLang="en-US" dirty="0" smtClean="0"/>
              <a:t>手続き型の呪縛 </a:t>
            </a:r>
            <a:endParaRPr kumimoji="1" lang="ja-JP" altLang="en-US" dirty="0"/>
          </a:p>
        </p:txBody>
      </p:sp>
      <p:sp>
        <p:nvSpPr>
          <p:cNvPr id="3" name="コンテンツ プレースホルダ 2"/>
          <p:cNvSpPr>
            <a:spLocks noGrp="1"/>
          </p:cNvSpPr>
          <p:nvPr>
            <p:ph idx="1"/>
          </p:nvPr>
        </p:nvSpPr>
        <p:spPr>
          <a:xfrm>
            <a:off x="457200" y="2857496"/>
            <a:ext cx="8229600" cy="3268667"/>
          </a:xfrm>
        </p:spPr>
        <p:txBody>
          <a:bodyPr/>
          <a:lstStyle/>
          <a:p>
            <a:r>
              <a:rPr lang="ja-JP" altLang="en-US" dirty="0" smtClean="0"/>
              <a:t>オブジェクト指向の方が自然なのに。</a:t>
            </a:r>
            <a:endParaRPr kumimoji="1" lang="ja-JP"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511288"/>
          </a:xfrm>
        </p:spPr>
        <p:txBody>
          <a:bodyPr/>
          <a:lstStyle/>
          <a:p>
            <a:r>
              <a:rPr lang="ja-JP" altLang="en-US" sz="4800" dirty="0" smtClean="0"/>
              <a:t>コンピュータの方が異常。</a:t>
            </a:r>
            <a:endParaRPr kumimoji="1" lang="ja-JP" altLang="en-US" sz="4800" dirty="0"/>
          </a:p>
        </p:txBody>
      </p:sp>
      <p:sp>
        <p:nvSpPr>
          <p:cNvPr id="3" name="コンテンツ プレースホルダ 2"/>
          <p:cNvSpPr>
            <a:spLocks noGrp="1"/>
          </p:cNvSpPr>
          <p:nvPr>
            <p:ph idx="1"/>
          </p:nvPr>
        </p:nvSpPr>
        <p:spPr>
          <a:xfrm>
            <a:off x="428596" y="2000240"/>
            <a:ext cx="8501122" cy="4097335"/>
          </a:xfrm>
        </p:spPr>
        <p:txBody>
          <a:bodyPr/>
          <a:lstStyle/>
          <a:p>
            <a:pPr algn="l"/>
            <a:r>
              <a:rPr lang="ja-JP" altLang="en-US" sz="4800" dirty="0" smtClean="0"/>
              <a:t>「フォン・ノイマンの呪い」</a:t>
            </a:r>
            <a:endParaRPr lang="en-US" altLang="ja-JP" sz="4800" dirty="0" smtClean="0"/>
          </a:p>
          <a:p>
            <a:pPr lvl="1"/>
            <a:r>
              <a:rPr lang="ja-JP" altLang="en-US" sz="3600" dirty="0" smtClean="0"/>
              <a:t>フォン・ノイマン型コンピュータ。</a:t>
            </a:r>
            <a:endParaRPr lang="en-US" altLang="ja-JP" sz="3600" dirty="0" smtClean="0"/>
          </a:p>
          <a:p>
            <a:pPr lvl="2"/>
            <a:r>
              <a:rPr lang="ja-JP" altLang="en-US" sz="3200" dirty="0" smtClean="0"/>
              <a:t>コンピュータに、</a:t>
            </a:r>
            <a:r>
              <a:rPr lang="ja-JP" altLang="en-US" dirty="0" smtClean="0"/>
              <a:t>手続きを教えてやる。</a:t>
            </a:r>
            <a:endParaRPr lang="en-US" altLang="ja-JP" dirty="0" smtClean="0"/>
          </a:p>
          <a:p>
            <a:pPr lvl="2"/>
            <a:r>
              <a:rPr lang="ja-JP" altLang="en-US" dirty="0" smtClean="0"/>
              <a:t>コードとデータは別。</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85728"/>
            <a:ext cx="8229600" cy="5715040"/>
          </a:xfrm>
        </p:spPr>
        <p:txBody>
          <a:bodyPr/>
          <a:lstStyle/>
          <a:p>
            <a:r>
              <a:rPr lang="en-US" altLang="ja-JP" dirty="0" smtClean="0"/>
              <a:t>3.</a:t>
            </a:r>
            <a:r>
              <a:rPr lang="ja-JP" altLang="en-US" dirty="0" smtClean="0"/>
              <a:t>考え方とコツ。</a:t>
            </a:r>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800" b="1" dirty="0" smtClean="0"/>
              <a:t>オブジェクト原理主義</a:t>
            </a:r>
            <a:r>
              <a:rPr lang="ja-JP" altLang="en-US" sz="4800" dirty="0" smtClean="0"/>
              <a:t> </a:t>
            </a:r>
            <a:r>
              <a:rPr lang="en-US" altLang="ja-JP" sz="4800" dirty="0" smtClean="0"/>
              <a:t>(</a:t>
            </a:r>
            <a:r>
              <a:rPr lang="ja-JP" altLang="en-US" sz="4800" dirty="0" smtClean="0"/>
              <a:t>謎</a:t>
            </a:r>
            <a:r>
              <a:rPr lang="en-US" altLang="ja-JP" sz="4800" dirty="0" smtClean="0"/>
              <a:t>)</a:t>
            </a:r>
            <a:endParaRPr kumimoji="1" lang="ja-JP" altLang="en-US" sz="4800" dirty="0"/>
          </a:p>
        </p:txBody>
      </p:sp>
      <p:sp>
        <p:nvSpPr>
          <p:cNvPr id="3" name="コンテンツ プレースホルダ 2"/>
          <p:cNvSpPr>
            <a:spLocks noGrp="1"/>
          </p:cNvSpPr>
          <p:nvPr>
            <p:ph idx="1"/>
          </p:nvPr>
        </p:nvSpPr>
        <p:spPr>
          <a:xfrm>
            <a:off x="357158" y="1600200"/>
            <a:ext cx="8429684" cy="4757758"/>
          </a:xfrm>
        </p:spPr>
        <p:txBody>
          <a:bodyPr/>
          <a:lstStyle/>
          <a:p>
            <a:pPr marL="742950" indent="-742950" algn="l">
              <a:buFont typeface="+mj-lt"/>
              <a:buAutoNum type="arabicPeriod"/>
            </a:pPr>
            <a:r>
              <a:rPr lang="ja-JP" altLang="en-US" sz="3600" dirty="0" smtClean="0"/>
              <a:t>汝，オブジェクト以外の何者もプログラムの構成要素とする事勿れ。</a:t>
            </a:r>
            <a:endParaRPr lang="en-US" altLang="ja-JP" sz="3600" dirty="0" smtClean="0"/>
          </a:p>
          <a:p>
            <a:pPr marL="742950" indent="-742950">
              <a:buFont typeface="+mj-lt"/>
              <a:buAutoNum type="arabicPeriod"/>
            </a:pPr>
            <a:r>
              <a:rPr lang="ja-JP" altLang="en-US" sz="3600" dirty="0" smtClean="0"/>
              <a:t>汝，オブジェクトへはメッセージを渡す以外のことをする事勿れ。</a:t>
            </a:r>
            <a:endParaRPr lang="en-US" altLang="ja-JP" sz="3600" dirty="0" smtClean="0"/>
          </a:p>
          <a:p>
            <a:pPr marL="742950" indent="-742950" algn="l">
              <a:buFont typeface="+mj-lt"/>
              <a:buAutoNum type="arabicPeriod"/>
            </a:pPr>
            <a:r>
              <a:rPr lang="ja-JP" altLang="en-US" sz="3600" dirty="0" smtClean="0"/>
              <a:t>汝，みだりに公開する事勿れ。</a:t>
            </a:r>
            <a:endParaRPr lang="en-US" altLang="ja-JP" sz="3600" dirty="0" smtClean="0"/>
          </a:p>
          <a:p>
            <a:pPr marL="742950" indent="-742950" algn="l">
              <a:buFont typeface="+mj-lt"/>
              <a:buAutoNum type="arabicPeriod"/>
            </a:pPr>
            <a:r>
              <a:rPr lang="ja-JP" altLang="en-US" sz="3600" dirty="0" smtClean="0"/>
              <a:t>汝，みだりに結合する事勿れ。</a:t>
            </a:r>
            <a:endParaRPr kumimoji="1" lang="ja-JP"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kumimoji="1" lang="ja-JP" altLang="en-US" dirty="0" smtClean="0"/>
              <a:t>ここで考察。</a:t>
            </a:r>
            <a:endParaRPr kumimoji="1" lang="ja-JP"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lang="ja-JP" altLang="en-US" dirty="0" smtClean="0"/>
              <a:t>クラスと </a:t>
            </a:r>
            <a:r>
              <a:rPr lang="en-US" altLang="ja-JP" dirty="0" smtClean="0"/>
              <a:t>class </a:t>
            </a:r>
            <a:r>
              <a:rPr lang="ja-JP" altLang="en-US" dirty="0" smtClean="0"/>
              <a:t>って一緒</a:t>
            </a:r>
            <a:r>
              <a:rPr lang="en-US" altLang="ja-JP" dirty="0" smtClean="0"/>
              <a:t>? </a:t>
            </a:r>
            <a:r>
              <a:rPr lang="ja-JP" altLang="en-US" dirty="0" smtClean="0"/>
              <a:t>継承と派生って一緒</a:t>
            </a:r>
            <a:r>
              <a:rPr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57224" y="1214422"/>
            <a:ext cx="3500462" cy="4643470"/>
          </a:xfrm>
          <a:prstGeom prst="rect">
            <a:avLst/>
          </a:prstGeom>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5" name="角丸四角形 4"/>
          <p:cNvSpPr/>
          <p:nvPr/>
        </p:nvSpPr>
        <p:spPr>
          <a:xfrm>
            <a:off x="1142976" y="1857364"/>
            <a:ext cx="2357454" cy="1643074"/>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latin typeface="+mj-lt"/>
              </a:rPr>
              <a:t>継承</a:t>
            </a:r>
            <a:endParaRPr kumimoji="1" lang="en-US" altLang="ja-JP" sz="3200" dirty="0" smtClean="0">
              <a:latin typeface="+mj-lt"/>
            </a:endParaRPr>
          </a:p>
          <a:p>
            <a:pPr algn="ctr"/>
            <a:r>
              <a:rPr kumimoji="1" lang="en-US" altLang="ja-JP" sz="2000" dirty="0" smtClean="0">
                <a:latin typeface="+mj-lt"/>
              </a:rPr>
              <a:t>(</a:t>
            </a:r>
            <a:r>
              <a:rPr lang="en-US" altLang="ja-JP" sz="2000" dirty="0" smtClean="0">
                <a:latin typeface="+mj-lt"/>
              </a:rPr>
              <a:t>= kind-of </a:t>
            </a:r>
            <a:r>
              <a:rPr lang="ja-JP" altLang="en-US" sz="2000" dirty="0" smtClean="0">
                <a:latin typeface="+mj-lt"/>
              </a:rPr>
              <a:t>関係</a:t>
            </a:r>
            <a:r>
              <a:rPr kumimoji="1" lang="en-US" altLang="ja-JP" sz="2000" dirty="0" smtClean="0">
                <a:latin typeface="+mj-lt"/>
              </a:rPr>
              <a:t>)</a:t>
            </a:r>
            <a:endParaRPr kumimoji="1" lang="ja-JP" altLang="en-US" sz="2000" dirty="0">
              <a:latin typeface="+mj-lt"/>
            </a:endParaRPr>
          </a:p>
        </p:txBody>
      </p:sp>
      <p:sp>
        <p:nvSpPr>
          <p:cNvPr id="6" name="角丸四角形 5"/>
          <p:cNvSpPr/>
          <p:nvPr/>
        </p:nvSpPr>
        <p:spPr>
          <a:xfrm>
            <a:off x="1142976" y="3857628"/>
            <a:ext cx="2357454" cy="1643074"/>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latin typeface="+mj-lt"/>
              </a:rPr>
              <a:t>集約</a:t>
            </a:r>
            <a:endParaRPr kumimoji="1" lang="en-US" altLang="ja-JP" sz="3200" dirty="0" smtClean="0">
              <a:latin typeface="+mj-lt"/>
            </a:endParaRPr>
          </a:p>
          <a:p>
            <a:pPr algn="ctr"/>
            <a:r>
              <a:rPr kumimoji="1" lang="en-US" altLang="ja-JP" sz="2000" dirty="0" smtClean="0">
                <a:latin typeface="+mj-lt"/>
              </a:rPr>
              <a:t>(</a:t>
            </a:r>
            <a:r>
              <a:rPr lang="en-US" altLang="ja-JP" sz="2000" dirty="0" smtClean="0">
                <a:latin typeface="+mj-lt"/>
              </a:rPr>
              <a:t>= has-a </a:t>
            </a:r>
            <a:r>
              <a:rPr lang="ja-JP" altLang="en-US" sz="2000" dirty="0" smtClean="0">
                <a:latin typeface="+mj-lt"/>
              </a:rPr>
              <a:t>関係</a:t>
            </a:r>
            <a:r>
              <a:rPr kumimoji="1" lang="en-US" altLang="ja-JP" sz="2000" dirty="0" smtClean="0">
                <a:latin typeface="+mj-lt"/>
              </a:rPr>
              <a:t>)</a:t>
            </a:r>
            <a:endParaRPr kumimoji="1" lang="ja-JP" altLang="en-US" sz="2000" dirty="0">
              <a:latin typeface="+mj-lt"/>
            </a:endParaRPr>
          </a:p>
        </p:txBody>
      </p:sp>
      <p:sp>
        <p:nvSpPr>
          <p:cNvPr id="8" name="テキスト ボックス 7"/>
          <p:cNvSpPr txBox="1"/>
          <p:nvPr/>
        </p:nvSpPr>
        <p:spPr>
          <a:xfrm>
            <a:off x="1000100" y="1357298"/>
            <a:ext cx="3211135"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ja-JP" altLang="en-US" sz="2000" b="1" dirty="0" smtClean="0"/>
              <a:t>仕様レベル </a:t>
            </a:r>
            <a:r>
              <a:rPr lang="en-US" altLang="ja-JP" sz="2000" b="1" dirty="0" smtClean="0"/>
              <a:t>(</a:t>
            </a:r>
            <a:r>
              <a:rPr lang="ja-JP" altLang="en-US" sz="2000" b="1" dirty="0" smtClean="0"/>
              <a:t>＝設計の視点</a:t>
            </a:r>
            <a:r>
              <a:rPr lang="en-US" altLang="ja-JP" sz="2000" b="1" dirty="0" smtClean="0"/>
              <a:t>)</a:t>
            </a:r>
            <a:endParaRPr kumimoji="1" lang="ja-JP" altLang="en-US" sz="2000" b="1" dirty="0"/>
          </a:p>
        </p:txBody>
      </p:sp>
      <p:sp>
        <p:nvSpPr>
          <p:cNvPr id="9" name="正方形/長方形 8"/>
          <p:cNvSpPr/>
          <p:nvPr/>
        </p:nvSpPr>
        <p:spPr>
          <a:xfrm>
            <a:off x="5072066" y="1214422"/>
            <a:ext cx="3500462" cy="4643470"/>
          </a:xfrm>
          <a:prstGeom prst="rect">
            <a:avLst/>
          </a:prstGeom>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0" name="角丸四角形 9"/>
          <p:cNvSpPr/>
          <p:nvPr/>
        </p:nvSpPr>
        <p:spPr>
          <a:xfrm>
            <a:off x="5500694" y="1857364"/>
            <a:ext cx="2714644" cy="1643074"/>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smtClean="0">
                <a:latin typeface="+mj-lt"/>
              </a:rPr>
              <a:t>派生クラス</a:t>
            </a:r>
            <a:endParaRPr kumimoji="1" lang="en-US" altLang="ja-JP" sz="3200" dirty="0" smtClean="0">
              <a:latin typeface="+mj-lt"/>
            </a:endParaRPr>
          </a:p>
        </p:txBody>
      </p:sp>
      <p:sp>
        <p:nvSpPr>
          <p:cNvPr id="11" name="角丸四角形 10"/>
          <p:cNvSpPr/>
          <p:nvPr/>
        </p:nvSpPr>
        <p:spPr>
          <a:xfrm>
            <a:off x="5500694" y="3857628"/>
            <a:ext cx="2714644" cy="1643074"/>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dirty="0" smtClean="0">
                <a:latin typeface="+mj-lt"/>
              </a:rPr>
              <a:t>オブジェクトの内包</a:t>
            </a:r>
            <a:endParaRPr kumimoji="1" lang="ja-JP" altLang="en-US" dirty="0">
              <a:latin typeface="+mj-lt"/>
            </a:endParaRPr>
          </a:p>
        </p:txBody>
      </p:sp>
      <p:sp>
        <p:nvSpPr>
          <p:cNvPr id="12" name="テキスト ボックス 11"/>
          <p:cNvSpPr txBox="1"/>
          <p:nvPr/>
        </p:nvSpPr>
        <p:spPr>
          <a:xfrm>
            <a:off x="5214942" y="1357298"/>
            <a:ext cx="321471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ja-JP" altLang="en-US" sz="2000" b="1" dirty="0" smtClean="0"/>
              <a:t>実装レベル </a:t>
            </a:r>
            <a:r>
              <a:rPr lang="en-US" altLang="ja-JP" sz="2000" b="1" dirty="0" smtClean="0"/>
              <a:t>(by C++)</a:t>
            </a:r>
            <a:endParaRPr kumimoji="1" lang="ja-JP" altLang="en-US" sz="2000" b="1" dirty="0"/>
          </a:p>
        </p:txBody>
      </p:sp>
      <p:sp>
        <p:nvSpPr>
          <p:cNvPr id="13" name="右矢印 12"/>
          <p:cNvSpPr/>
          <p:nvPr/>
        </p:nvSpPr>
        <p:spPr>
          <a:xfrm>
            <a:off x="3857620" y="2428868"/>
            <a:ext cx="1357322" cy="428628"/>
          </a:xfrm>
          <a:prstGeom prst="rightArrow">
            <a:avLst/>
          </a:prstGeom>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4" name="ストライプ矢印 13"/>
          <p:cNvSpPr/>
          <p:nvPr/>
        </p:nvSpPr>
        <p:spPr>
          <a:xfrm rot="1881610">
            <a:off x="3547089" y="3612830"/>
            <a:ext cx="2000264" cy="329153"/>
          </a:xfrm>
          <a:prstGeom prst="stripedRightArrow">
            <a:avLst/>
          </a:prstGeom>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5" name="ストライプ矢印 14"/>
          <p:cNvSpPr/>
          <p:nvPr/>
        </p:nvSpPr>
        <p:spPr>
          <a:xfrm rot="19902934">
            <a:off x="3530443" y="3526073"/>
            <a:ext cx="2000264" cy="329153"/>
          </a:xfrm>
          <a:prstGeom prst="stripedRightArrow">
            <a:avLst/>
          </a:prstGeom>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6" name="右矢印 15"/>
          <p:cNvSpPr/>
          <p:nvPr/>
        </p:nvSpPr>
        <p:spPr>
          <a:xfrm>
            <a:off x="3857620" y="4500570"/>
            <a:ext cx="1357322" cy="428628"/>
          </a:xfrm>
          <a:prstGeom prst="rightArrow">
            <a:avLst/>
          </a:prstGeom>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3320"/>
          </a:xfrm>
        </p:spPr>
        <p:txBody>
          <a:bodyPr/>
          <a:lstStyle/>
          <a:p>
            <a:r>
              <a:rPr lang="ja-JP" altLang="en-US" sz="6000" dirty="0" smtClean="0">
                <a:solidFill>
                  <a:schemeClr val="accent2">
                    <a:lumMod val="50000"/>
                  </a:schemeClr>
                </a:solidFill>
              </a:rPr>
              <a:t>概念</a:t>
            </a:r>
            <a:r>
              <a:rPr lang="ja-JP" altLang="en-US" dirty="0" smtClean="0"/>
              <a:t>の話と</a:t>
            </a:r>
            <a:r>
              <a:rPr lang="en-US" altLang="ja-JP" dirty="0" smtClean="0"/>
              <a:t/>
            </a:r>
            <a:br>
              <a:rPr lang="en-US" altLang="ja-JP" dirty="0" smtClean="0"/>
            </a:br>
            <a:r>
              <a:rPr lang="ja-JP" altLang="en-US" sz="6000" dirty="0" smtClean="0">
                <a:solidFill>
                  <a:schemeClr val="accent2">
                    <a:lumMod val="50000"/>
                  </a:schemeClr>
                </a:solidFill>
              </a:rPr>
              <a:t>仕組み</a:t>
            </a:r>
            <a:r>
              <a:rPr lang="ja-JP" altLang="en-US" dirty="0" smtClean="0"/>
              <a:t>の話は別。</a:t>
            </a:r>
            <a:endParaRPr kumimoji="1" lang="ja-JP"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582726"/>
          </a:xfrm>
        </p:spPr>
        <p:txBody>
          <a:bodyPr/>
          <a:lstStyle/>
          <a:p>
            <a:r>
              <a:rPr lang="en-US" dirty="0" smtClean="0"/>
              <a:t>Fowler </a:t>
            </a:r>
            <a:r>
              <a:rPr lang="ja-JP" altLang="en-US" dirty="0" smtClean="0"/>
              <a:t>の観点の</a:t>
            </a:r>
            <a:r>
              <a:rPr lang="en-US" altLang="ja-JP" dirty="0" smtClean="0"/>
              <a:t/>
            </a:r>
            <a:br>
              <a:rPr lang="en-US" altLang="ja-JP" dirty="0" smtClean="0"/>
            </a:br>
            <a:r>
              <a:rPr lang="ja-JP" altLang="en-US" sz="6000" dirty="0" smtClean="0">
                <a:solidFill>
                  <a:schemeClr val="accent2">
                    <a:lumMod val="50000"/>
                  </a:schemeClr>
                </a:solidFill>
              </a:rPr>
              <a:t>オブジェクト</a:t>
            </a:r>
            <a:endParaRPr kumimoji="1" lang="ja-JP" altLang="en-US" dirty="0">
              <a:solidFill>
                <a:schemeClr val="accent2">
                  <a:lumMod val="50000"/>
                </a:schemeClr>
              </a:solidFill>
            </a:endParaRPr>
          </a:p>
        </p:txBody>
      </p:sp>
      <p:sp>
        <p:nvSpPr>
          <p:cNvPr id="3" name="コンテンツ プレースホルダ 2"/>
          <p:cNvSpPr>
            <a:spLocks noGrp="1"/>
          </p:cNvSpPr>
          <p:nvPr>
            <p:ph idx="1"/>
          </p:nvPr>
        </p:nvSpPr>
        <p:spPr>
          <a:xfrm>
            <a:off x="457200" y="2071678"/>
            <a:ext cx="8472518" cy="4500594"/>
          </a:xfrm>
        </p:spPr>
        <p:txBody>
          <a:bodyPr/>
          <a:lstStyle/>
          <a:p>
            <a:pPr algn="l">
              <a:buFont typeface="Arial" pitchFamily="34" charset="0"/>
              <a:buChar char="•"/>
            </a:pPr>
            <a:r>
              <a:rPr lang="ja-JP" altLang="en-US" sz="4000" dirty="0" smtClean="0"/>
              <a:t>概念レベル</a:t>
            </a:r>
            <a:endParaRPr lang="en-US" altLang="ja-JP" sz="4000" dirty="0" smtClean="0"/>
          </a:p>
          <a:p>
            <a:pPr lvl="1"/>
            <a:r>
              <a:rPr lang="ja-JP" altLang="en-US" sz="3600" dirty="0" smtClean="0"/>
              <a:t>責任の集合。</a:t>
            </a:r>
            <a:endParaRPr lang="en-US" altLang="ja-JP" sz="3600" dirty="0" smtClean="0"/>
          </a:p>
          <a:p>
            <a:pPr algn="l">
              <a:buFont typeface="Arial" pitchFamily="34" charset="0"/>
              <a:buChar char="•"/>
            </a:pPr>
            <a:r>
              <a:rPr lang="ja-JP" altLang="en-US" sz="4000" dirty="0" smtClean="0"/>
              <a:t>仕様レベル</a:t>
            </a:r>
            <a:endParaRPr lang="en-US" altLang="ja-JP" sz="4000" dirty="0" smtClean="0"/>
          </a:p>
          <a:p>
            <a:pPr lvl="1"/>
            <a:r>
              <a:rPr lang="ja-JP" altLang="en-US" sz="3600" dirty="0" smtClean="0"/>
              <a:t>他のオブジェクトや振舞いの集合。</a:t>
            </a:r>
            <a:endParaRPr lang="en-US" altLang="ja-JP" sz="3600" dirty="0" smtClean="0"/>
          </a:p>
          <a:p>
            <a:pPr algn="l">
              <a:buFont typeface="Arial" pitchFamily="34" charset="0"/>
              <a:buChar char="•"/>
            </a:pPr>
            <a:r>
              <a:rPr lang="ja-JP" altLang="en-US" sz="4000" dirty="0" smtClean="0"/>
              <a:t>実装レベル</a:t>
            </a:r>
            <a:endParaRPr lang="en-US" altLang="ja-JP" sz="4000" dirty="0" smtClean="0"/>
          </a:p>
          <a:p>
            <a:pPr lvl="1"/>
            <a:r>
              <a:rPr lang="ja-JP" altLang="en-US" sz="3600" dirty="0" smtClean="0"/>
              <a:t>コードとデータと相互の処理。</a:t>
            </a:r>
            <a:endParaRPr kumimoji="1" lang="ja-JP"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844" y="274638"/>
            <a:ext cx="8643998" cy="5797568"/>
          </a:xfrm>
        </p:spPr>
        <p:txBody>
          <a:bodyPr/>
          <a:lstStyle/>
          <a:p>
            <a:r>
              <a:rPr lang="en-US" sz="4800" dirty="0" smtClean="0"/>
              <a:t>What </a:t>
            </a:r>
            <a:r>
              <a:rPr lang="ja-JP" altLang="en-US" sz="4800" dirty="0" smtClean="0"/>
              <a:t>と </a:t>
            </a:r>
            <a:r>
              <a:rPr lang="en-US" sz="4800" dirty="0" smtClean="0"/>
              <a:t>How </a:t>
            </a:r>
            <a:r>
              <a:rPr lang="ja-JP" altLang="en-US" sz="4800" dirty="0" smtClean="0"/>
              <a:t>を分ける。</a:t>
            </a:r>
            <a:endParaRPr kumimoji="1" lang="ja-JP" altLang="en-US" sz="48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26130"/>
          </a:xfrm>
        </p:spPr>
        <p:txBody>
          <a:bodyPr/>
          <a:lstStyle/>
          <a:p>
            <a:r>
              <a:rPr lang="ja-JP" altLang="en-US" dirty="0" smtClean="0">
                <a:solidFill>
                  <a:schemeClr val="accent2">
                    <a:lumMod val="50000"/>
                  </a:schemeClr>
                </a:solidFill>
              </a:rPr>
              <a:t>概念</a:t>
            </a:r>
            <a:r>
              <a:rPr lang="ja-JP" altLang="en-US" dirty="0" smtClean="0"/>
              <a:t>の話と</a:t>
            </a:r>
            <a:r>
              <a:rPr lang="en-US" altLang="ja-JP" dirty="0" smtClean="0"/>
              <a:t/>
            </a:r>
            <a:br>
              <a:rPr lang="en-US" altLang="ja-JP" dirty="0" smtClean="0"/>
            </a:br>
            <a:r>
              <a:rPr lang="ja-JP" altLang="en-US" sz="6000" dirty="0" smtClean="0">
                <a:solidFill>
                  <a:schemeClr val="accent2">
                    <a:lumMod val="50000"/>
                  </a:schemeClr>
                </a:solidFill>
              </a:rPr>
              <a:t>実装</a:t>
            </a:r>
            <a:r>
              <a:rPr lang="ja-JP" altLang="en-US" dirty="0" smtClean="0"/>
              <a:t>の話を切り分ける。</a:t>
            </a:r>
            <a:endParaRPr kumimoji="1" lang="ja-JP"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74638"/>
            <a:ext cx="8643998" cy="1143000"/>
          </a:xfrm>
        </p:spPr>
        <p:txBody>
          <a:bodyPr/>
          <a:lstStyle/>
          <a:p>
            <a:r>
              <a:rPr lang="ja-JP" altLang="en-US" sz="4000" dirty="0" smtClean="0">
                <a:solidFill>
                  <a:schemeClr val="accent2">
                    <a:lumMod val="50000"/>
                  </a:schemeClr>
                </a:solidFill>
              </a:rPr>
              <a:t>概念</a:t>
            </a:r>
            <a:r>
              <a:rPr lang="ja-JP" altLang="en-US" sz="4000" dirty="0" smtClean="0"/>
              <a:t>の話と</a:t>
            </a:r>
            <a:r>
              <a:rPr lang="ja-JP" altLang="en-US" sz="4400" dirty="0" smtClean="0">
                <a:solidFill>
                  <a:schemeClr val="accent2">
                    <a:lumMod val="50000"/>
                  </a:schemeClr>
                </a:solidFill>
              </a:rPr>
              <a:t>実装</a:t>
            </a:r>
            <a:r>
              <a:rPr lang="ja-JP" altLang="en-US" sz="4000" dirty="0" smtClean="0"/>
              <a:t>の話を切り分ける。</a:t>
            </a:r>
            <a:endParaRPr kumimoji="1" lang="ja-JP" altLang="en-US" sz="4000"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sz="3600" dirty="0" smtClean="0"/>
              <a:t>クラスと </a:t>
            </a:r>
            <a:r>
              <a:rPr lang="en-US" altLang="ja-JP" sz="3600" dirty="0" smtClean="0"/>
              <a:t>C#/C++ </a:t>
            </a:r>
            <a:r>
              <a:rPr lang="ja-JP" altLang="en-US" sz="3600" dirty="0" smtClean="0"/>
              <a:t>の </a:t>
            </a:r>
            <a:r>
              <a:rPr lang="en-US" altLang="ja-JP" sz="3600" dirty="0" smtClean="0"/>
              <a:t>class </a:t>
            </a:r>
            <a:r>
              <a:rPr lang="ja-JP" altLang="en-US" sz="3600" dirty="0" smtClean="0"/>
              <a:t>は少し異なった概念。</a:t>
            </a:r>
            <a:endParaRPr lang="en-US" altLang="ja-JP" sz="3600" dirty="0" smtClean="0"/>
          </a:p>
          <a:p>
            <a:pPr lvl="1"/>
            <a:r>
              <a:rPr lang="ja-JP" altLang="en-US" sz="3200" dirty="0" smtClean="0"/>
              <a:t>例．</a:t>
            </a:r>
            <a:r>
              <a:rPr lang="en-US" altLang="ja-JP" sz="3200" dirty="0" smtClean="0"/>
              <a:t>class </a:t>
            </a:r>
            <a:r>
              <a:rPr lang="ja-JP" altLang="en-US" sz="3200" dirty="0" smtClean="0"/>
              <a:t>がない言語でクラスが作れないわけじゃない。</a:t>
            </a:r>
            <a:endParaRPr lang="en-US" altLang="ja-JP" sz="3200" dirty="0" smtClean="0"/>
          </a:p>
          <a:p>
            <a:pPr algn="l">
              <a:buFont typeface="Arial" pitchFamily="34" charset="0"/>
              <a:buChar char="•"/>
            </a:pPr>
            <a:r>
              <a:rPr lang="ja-JP" altLang="en-US" sz="3800" dirty="0" smtClean="0"/>
              <a:t>継承と </a:t>
            </a:r>
            <a:r>
              <a:rPr lang="en-US" altLang="ja-JP" sz="3800" dirty="0" smtClean="0"/>
              <a:t>C#/C++ </a:t>
            </a:r>
            <a:r>
              <a:rPr lang="ja-JP" altLang="en-US" sz="3800" dirty="0" smtClean="0"/>
              <a:t>の派生は別。</a:t>
            </a:r>
            <a:endParaRPr lang="en-US" altLang="ja-JP" sz="3800" dirty="0" smtClean="0"/>
          </a:p>
          <a:p>
            <a:pPr lvl="1"/>
            <a:r>
              <a:rPr lang="ja-JP" altLang="en-US" sz="3200" dirty="0" smtClean="0"/>
              <a:t>「ポリモーフィズム</a:t>
            </a:r>
            <a:r>
              <a:rPr lang="en-US" altLang="ja-JP" sz="3200" dirty="0" smtClean="0"/>
              <a:t>=</a:t>
            </a:r>
            <a:r>
              <a:rPr lang="ja-JP" altLang="en-US" sz="3200" dirty="0" smtClean="0"/>
              <a:t>複数の派生クラスで</a:t>
            </a:r>
            <a:r>
              <a:rPr lang="en-US" altLang="ja-JP" sz="3200" dirty="0" smtClean="0"/>
              <a:t>virtual </a:t>
            </a:r>
            <a:r>
              <a:rPr lang="ja-JP" altLang="en-US" sz="3200" dirty="0" smtClean="0"/>
              <a:t>メソッドをオーバーライド」 じゃない。</a:t>
            </a:r>
            <a:endParaRPr kumimoji="1" lang="ja-JP"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どちらも重要。</a:t>
            </a:r>
            <a:endParaRPr kumimoji="1" lang="ja-JP" altLang="en-US" dirty="0"/>
          </a:p>
        </p:txBody>
      </p:sp>
      <p:sp>
        <p:nvSpPr>
          <p:cNvPr id="3" name="コンテンツ プレースホルダ 2"/>
          <p:cNvSpPr>
            <a:spLocks noGrp="1"/>
          </p:cNvSpPr>
          <p:nvPr>
            <p:ph idx="1"/>
          </p:nvPr>
        </p:nvSpPr>
        <p:spPr>
          <a:xfrm>
            <a:off x="142844" y="2071678"/>
            <a:ext cx="8858312" cy="4500594"/>
          </a:xfrm>
        </p:spPr>
        <p:txBody>
          <a:bodyPr/>
          <a:lstStyle/>
          <a:p>
            <a:pPr algn="l">
              <a:buFont typeface="Arial" pitchFamily="34" charset="0"/>
              <a:buChar char="•"/>
            </a:pPr>
            <a:r>
              <a:rPr lang="ja-JP" altLang="en-US" sz="4800" dirty="0" smtClean="0"/>
              <a:t>オブジェクト指向のキー概念を実装と切り分けて話す。</a:t>
            </a:r>
            <a:endParaRPr lang="en-US" altLang="ja-JP" sz="4800" dirty="0" smtClean="0"/>
          </a:p>
          <a:p>
            <a:pPr algn="l">
              <a:buFont typeface="Arial" pitchFamily="34" charset="0"/>
              <a:buChar char="•"/>
            </a:pPr>
            <a:r>
              <a:rPr lang="ja-JP" altLang="en-US" sz="4800" dirty="0" smtClean="0"/>
              <a:t>オブジェクト指向のキー概念を実装例で話す。</a:t>
            </a:r>
            <a:endParaRPr kumimoji="1" lang="ja-JP"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smtClean="0"/>
              <a:t>オブジェクト指向のキー概念</a:t>
            </a:r>
            <a:endParaRPr kumimoji="1" lang="ja-JP" altLang="en-US" sz="3200" dirty="0"/>
          </a:p>
        </p:txBody>
      </p:sp>
      <p:sp>
        <p:nvSpPr>
          <p:cNvPr id="3" name="コンテンツ プレースホルダ 2"/>
          <p:cNvSpPr>
            <a:spLocks noGrp="1"/>
          </p:cNvSpPr>
          <p:nvPr>
            <p:ph idx="1"/>
          </p:nvPr>
        </p:nvSpPr>
        <p:spPr>
          <a:xfrm>
            <a:off x="457200" y="1357298"/>
            <a:ext cx="8229600" cy="5000660"/>
          </a:xfrm>
        </p:spPr>
        <p:txBody>
          <a:bodyPr/>
          <a:lstStyle/>
          <a:p>
            <a:pPr>
              <a:buFont typeface="Arial" pitchFamily="34" charset="0"/>
              <a:buChar char="•"/>
            </a:pPr>
            <a:r>
              <a:rPr kumimoji="1" lang="ja-JP" altLang="en-US" sz="4400" dirty="0" smtClean="0"/>
              <a:t>「カプセル化」</a:t>
            </a:r>
            <a:endParaRPr kumimoji="1" lang="en-US" altLang="ja-JP" sz="4400" dirty="0" smtClean="0"/>
          </a:p>
          <a:p>
            <a:pPr>
              <a:buFont typeface="Arial" pitchFamily="34" charset="0"/>
              <a:buChar char="•"/>
            </a:pPr>
            <a:r>
              <a:rPr kumimoji="1" lang="ja-JP" altLang="en-US" sz="4400" dirty="0" smtClean="0"/>
              <a:t>「継承」</a:t>
            </a:r>
            <a:endParaRPr kumimoji="1" lang="en-US" altLang="ja-JP" sz="4400" dirty="0" smtClean="0"/>
          </a:p>
          <a:p>
            <a:pPr>
              <a:buFont typeface="Arial" pitchFamily="34" charset="0"/>
              <a:buChar char="•"/>
            </a:pPr>
            <a:r>
              <a:rPr kumimoji="1" lang="ja-JP" altLang="en-US" sz="4400" dirty="0" smtClean="0"/>
              <a:t>「ポリモーフィズム」</a:t>
            </a:r>
            <a:endParaRPr kumimoji="1" lang="en-US" altLang="ja-JP" sz="4400" dirty="0" smtClean="0"/>
          </a:p>
          <a:p>
            <a:pPr algn="ctr"/>
            <a:r>
              <a:rPr lang="ja-JP" altLang="en-US" sz="4000" dirty="0" smtClean="0"/>
              <a:t>をそれぞれ、</a:t>
            </a:r>
            <a:endParaRPr lang="en-US" altLang="ja-JP" sz="4000" dirty="0" smtClean="0"/>
          </a:p>
          <a:p>
            <a:pPr>
              <a:buFont typeface="Arial" pitchFamily="34" charset="0"/>
              <a:buChar char="•"/>
            </a:pPr>
            <a:r>
              <a:rPr lang="ja-JP" altLang="en-US" sz="4800" dirty="0" smtClean="0"/>
              <a:t>実装と切り分けて話す。</a:t>
            </a:r>
            <a:endParaRPr lang="en-US" altLang="ja-JP" sz="4800" dirty="0" smtClean="0"/>
          </a:p>
          <a:p>
            <a:pPr>
              <a:buFont typeface="Arial" pitchFamily="34" charset="0"/>
              <a:buChar char="•"/>
            </a:pPr>
            <a:r>
              <a:rPr lang="ja-JP" altLang="en-US" sz="4800" dirty="0" smtClean="0"/>
              <a:t>実装例で話す。</a:t>
            </a:r>
            <a:endParaRPr kumimoji="1" lang="ja-JP" altLang="en-US" sz="4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2783</Words>
  <Application>Microsoft Office PowerPoint</Application>
  <PresentationFormat>画面に合わせる (4:3)</PresentationFormat>
  <Paragraphs>732</Paragraphs>
  <Slides>177</Slides>
  <Notes>161</Notes>
  <HiddenSlides>0</HiddenSlides>
  <MMClips>0</MMClips>
  <ScaleCrop>false</ScaleCrop>
  <HeadingPairs>
    <vt:vector size="4" baseType="variant">
      <vt:variant>
        <vt:lpstr>テーマ</vt:lpstr>
      </vt:variant>
      <vt:variant>
        <vt:i4>1</vt:i4>
      </vt:variant>
      <vt:variant>
        <vt:lpstr>スライド タイトル</vt:lpstr>
      </vt:variant>
      <vt:variant>
        <vt:i4>177</vt:i4>
      </vt:variant>
    </vt:vector>
  </HeadingPairs>
  <TitlesOfParts>
    <vt:vector size="178" baseType="lpstr">
      <vt:lpstr>Office テーマ</vt:lpstr>
      <vt:lpstr>F流 『オブジェクト指向の考え方の基礎』 ～ソフトウェア開発の原則編～</vt:lpstr>
      <vt:lpstr>主催/共催</vt:lpstr>
      <vt:lpstr>後援</vt:lpstr>
      <vt:lpstr>自己紹介。</vt:lpstr>
      <vt:lpstr>スライド 5</vt:lpstr>
      <vt:lpstr>オブジェクト指向 が好きです。</vt:lpstr>
      <vt:lpstr>注: オブジェクト原理主義者 (謎)  ではありません。</vt:lpstr>
      <vt:lpstr>補足: オブジェクト原理主義者 (謎)</vt:lpstr>
      <vt:lpstr>オブジェクト原理主義 (謎)</vt:lpstr>
      <vt:lpstr>   オブジェクター (*1) です。    (*1) オブジェクト指向好き。</vt:lpstr>
      <vt:lpstr>ここで、 突然ですが…  予告編を。</vt:lpstr>
      <vt:lpstr>次回予告。</vt:lpstr>
      <vt:lpstr>次回予告</vt:lpstr>
      <vt:lpstr>次回予告</vt:lpstr>
      <vt:lpstr>次回予告</vt:lpstr>
      <vt:lpstr>次回予告</vt:lpstr>
      <vt:lpstr>次回予告</vt:lpstr>
      <vt:lpstr>次回予告</vt:lpstr>
      <vt:lpstr>次回予告</vt:lpstr>
      <vt:lpstr>次回予告</vt:lpstr>
      <vt:lpstr>Coming Soon.</vt:lpstr>
      <vt:lpstr>というのは嘘で…  ほんとの 予告編。</vt:lpstr>
      <vt:lpstr>2007年 8月21日(火) 15:25-16:40。</vt:lpstr>
      <vt:lpstr>パシフィコ横浜。</vt:lpstr>
      <vt:lpstr>at Tech・Ed 2007 in Yokohama</vt:lpstr>
      <vt:lpstr>BoF (Birds of a Feather in Yokohama)</vt:lpstr>
      <vt:lpstr>『今改めて語り合いたい。 オブジェクト指向プログラミングを マスタするコツ』   8/21(火) 15:25-16:40  Tech・Ed 2007 in Yokohama</vt:lpstr>
      <vt:lpstr>Coming Soon.</vt:lpstr>
      <vt:lpstr>『サルでもわかる オブジェクト指向』</vt:lpstr>
      <vt:lpstr>自己紹介</vt:lpstr>
      <vt:lpstr>ところで</vt:lpstr>
      <vt:lpstr>実は以前、 社内で 「オブジェクト指向」 の研修をやってました。</vt:lpstr>
      <vt:lpstr>『オブジェクト指向分析・設計入門』 社内研修中</vt:lpstr>
      <vt:lpstr>アンケート結果</vt:lpstr>
      <vt:lpstr>で、思ったのは</vt:lpstr>
      <vt:lpstr>「オブジェクト指向」を わかりやすく教えるのは、 やっぱり難しい。</vt:lpstr>
      <vt:lpstr>ところで…</vt:lpstr>
      <vt:lpstr>今週のトリビア</vt:lpstr>
      <vt:lpstr>「はい。実際に 『サルでも分かるUMLメタモデル』 というのは有ります。」</vt:lpstr>
      <vt:lpstr>ならば</vt:lpstr>
      <vt:lpstr>『サルでもわかる オブジェクト指向』 も有るともっと良いのではないか。</vt:lpstr>
      <vt:lpstr>で、 色々と考えてみた。</vt:lpstr>
      <vt:lpstr>たとえば…</vt:lpstr>
      <vt:lpstr>『サルでもわかる オブジェクト指向』</vt:lpstr>
      <vt:lpstr>スライド 45</vt:lpstr>
      <vt:lpstr>ぜひ やってみたい。</vt:lpstr>
      <vt:lpstr>実際にやってみた。</vt:lpstr>
      <vt:lpstr>福井県 足羽山動物園</vt:lpstr>
      <vt:lpstr>『サルにでもわかるオブジェクト指向』</vt:lpstr>
      <vt:lpstr>スライド 50</vt:lpstr>
      <vt:lpstr>寄ってきた。</vt:lpstr>
      <vt:lpstr>わりと真剣に聴いてくれてるようだ。</vt:lpstr>
      <vt:lpstr>スライド 53</vt:lpstr>
      <vt:lpstr>ちゃんと聴いてる。</vt:lpstr>
      <vt:lpstr>でも</vt:lpstr>
      <vt:lpstr>スライド 56</vt:lpstr>
      <vt:lpstr>スライド 57</vt:lpstr>
      <vt:lpstr>わかってくれたのかどうかが、 よくわからない。</vt:lpstr>
      <vt:lpstr>だめじゃん。</vt:lpstr>
      <vt:lpstr>これからも、わかりやすくオブジェクト指向を教える方法を模索していきたいと思います。</vt:lpstr>
      <vt:lpstr>F流 『オブジェクト指向の考え方の基礎』 ～ソフトウェア開発の原則編～</vt:lpstr>
      <vt:lpstr>注: 基礎編です。</vt:lpstr>
      <vt:lpstr>Agenda</vt:lpstr>
      <vt:lpstr>1. 何故改めて語りたいか?</vt:lpstr>
      <vt:lpstr>オブジェクト指向について、  これまで語られてきたこと。</vt:lpstr>
      <vt:lpstr>NIFTY</vt:lpstr>
      <vt:lpstr>書籍</vt:lpstr>
      <vt:lpstr>昨年、とあるイベントで…  オブジェクト指向のパネル ディスカッションが…</vt:lpstr>
      <vt:lpstr>スライド 69</vt:lpstr>
      <vt:lpstr>昨年、とあるイベントで…</vt:lpstr>
      <vt:lpstr>昨年、とあるイベントで…</vt:lpstr>
      <vt:lpstr>かつての否定派の意見</vt:lpstr>
      <vt:lpstr>それから…</vt:lpstr>
      <vt:lpstr>オブジェクト指向</vt:lpstr>
      <vt:lpstr>必須かつ基礎技術。</vt:lpstr>
      <vt:lpstr>他にもパラダイムは色々あるが…</vt:lpstr>
      <vt:lpstr>というわけで…</vt:lpstr>
      <vt:lpstr>例えば…</vt:lpstr>
      <vt:lpstr>ちょっと考察</vt:lpstr>
      <vt:lpstr>オブジェクト＝クラスのインスタンス?</vt:lpstr>
      <vt:lpstr>オブジェクト＝クラスのインスタンス?</vt:lpstr>
      <vt:lpstr>オブジェクト＝クラスのインスタンス?</vt:lpstr>
      <vt:lpstr>クラスだってオブジェクト?</vt:lpstr>
      <vt:lpstr>2.習得できない理由。</vt:lpstr>
      <vt:lpstr>手続き型の呪縛。 </vt:lpstr>
      <vt:lpstr>手続き型の呪縛 </vt:lpstr>
      <vt:lpstr>手続き型の呪縛 </vt:lpstr>
      <vt:lpstr>コンピュータの方が異常。</vt:lpstr>
      <vt:lpstr>3.考え方とコツ。</vt:lpstr>
      <vt:lpstr>ここで考察。</vt:lpstr>
      <vt:lpstr>クラスと class って一緒? 継承と派生って一緒?</vt:lpstr>
      <vt:lpstr>スライド 92</vt:lpstr>
      <vt:lpstr>概念の話と 仕組みの話は別。</vt:lpstr>
      <vt:lpstr>Fowler の観点の オブジェクト</vt:lpstr>
      <vt:lpstr>What と How を分ける。</vt:lpstr>
      <vt:lpstr>概念の話と 実装の話を切り分ける。</vt:lpstr>
      <vt:lpstr>概念の話と実装の話を切り分ける。</vt:lpstr>
      <vt:lpstr>どちらも重要。</vt:lpstr>
      <vt:lpstr>オブジェクト指向のキー概念</vt:lpstr>
      <vt:lpstr>仕組みと概念。</vt:lpstr>
      <vt:lpstr>4.仕組みから入る オブジェクト指向。</vt:lpstr>
      <vt:lpstr>オーバーライドの仕組みなど。</vt:lpstr>
      <vt:lpstr>例．  C → C# へと理解。</vt:lpstr>
      <vt:lpstr>例．  C でオブジェクト指向。</vt:lpstr>
      <vt:lpstr>C でオブジェクト指向をやってみる。</vt:lpstr>
      <vt:lpstr>C でオブジェクト指向をやってみる。</vt:lpstr>
      <vt:lpstr>C でオブジェクト指向をやってみる。</vt:lpstr>
      <vt:lpstr>デモ。</vt:lpstr>
      <vt:lpstr>スライド 109</vt:lpstr>
      <vt:lpstr>5.概念から入る オブジェクト指向。</vt:lpstr>
      <vt:lpstr>大前提。</vt:lpstr>
      <vt:lpstr>オブジェクト指向の目的</vt:lpstr>
      <vt:lpstr>オブジェクト指向の目的</vt:lpstr>
      <vt:lpstr>ソフトウェア開発を楽にするコツ。</vt:lpstr>
      <vt:lpstr>オブジェクト指向でも 構造化手法でも同じ。</vt:lpstr>
      <vt:lpstr>問題の解き方</vt:lpstr>
      <vt:lpstr>問題の解き方</vt:lpstr>
      <vt:lpstr>どう分ける/名前を付けるのが良いか?</vt:lpstr>
      <vt:lpstr>問題の切り分け。</vt:lpstr>
      <vt:lpstr>キー概念のひとつ。</vt:lpstr>
      <vt:lpstr>モデル</vt:lpstr>
      <vt:lpstr>モデル</vt:lpstr>
      <vt:lpstr>視点によって関心事は変わる</vt:lpstr>
      <vt:lpstr>おまけ:  メタボリックのモデル。</vt:lpstr>
      <vt:lpstr>おまけ: メタボリックとは</vt:lpstr>
      <vt:lpstr>どう分ける/名前を付けるのが良いか?</vt:lpstr>
      <vt:lpstr>分け方が重要。 </vt:lpstr>
      <vt:lpstr>うまく分けると、それには良い名前がつく。</vt:lpstr>
      <vt:lpstr>もっとも大切で基本的な考え方。</vt:lpstr>
      <vt:lpstr>「関心の分離」 (Separation of concerns)</vt:lpstr>
      <vt:lpstr>高凝集 (high cohesion)  且つ  疎結合 (low coupling) </vt:lpstr>
      <vt:lpstr>その他の考え方。</vt:lpstr>
      <vt:lpstr>「単一責務の原則」  (Single Responsibility Principle)</vt:lpstr>
      <vt:lpstr>「一度、たった一度だけ」 ("Once and Only Once")</vt:lpstr>
      <vt:lpstr>今回のキー概念</vt:lpstr>
      <vt:lpstr>どう責務に分割するか?</vt:lpstr>
      <vt:lpstr>それの  オブジェクト指向 でのやり方。 </vt:lpstr>
      <vt:lpstr>…の前に、  手続き指向 でのやり方。</vt:lpstr>
      <vt:lpstr>手続き指向での</vt:lpstr>
      <vt:lpstr>サブルーチンとは:</vt:lpstr>
      <vt:lpstr>サブルーチン:</vt:lpstr>
      <vt:lpstr>手続き指向では:</vt:lpstr>
      <vt:lpstr>「責務」で分割。</vt:lpstr>
      <vt:lpstr>「責務」に名前を付ける</vt:lpstr>
      <vt:lpstr>つまり…</vt:lpstr>
      <vt:lpstr>分割と名前付け</vt:lpstr>
      <vt:lpstr>ここで、 分け方のポイント。</vt:lpstr>
      <vt:lpstr>「単一責務の原則」  (Single Responsibility Principle)</vt:lpstr>
      <vt:lpstr>つまり</vt:lpstr>
      <vt:lpstr>「フローチャートを描くように」</vt:lpstr>
      <vt:lpstr>せめて心の中に フローチャート。</vt:lpstr>
      <vt:lpstr>デモ。</vt:lpstr>
      <vt:lpstr>手続き指向の欠点</vt:lpstr>
      <vt:lpstr>オブジェクト指向 の場合。</vt:lpstr>
      <vt:lpstr>手続き型の場合と 基本は同じ。</vt:lpstr>
      <vt:lpstr>「責務」で分割</vt:lpstr>
      <vt:lpstr>名前を付ける。</vt:lpstr>
      <vt:lpstr>違うところ。</vt:lpstr>
      <vt:lpstr>手続き型と違うところ</vt:lpstr>
      <vt:lpstr>スライド 160</vt:lpstr>
      <vt:lpstr>スライド 161</vt:lpstr>
      <vt:lpstr>デモ。</vt:lpstr>
      <vt:lpstr>補足: モデルについて</vt:lpstr>
      <vt:lpstr>補足: モデルについて</vt:lpstr>
      <vt:lpstr>設計モデル</vt:lpstr>
      <vt:lpstr>6.参考になるもの。</vt:lpstr>
      <vt:lpstr>UML</vt:lpstr>
      <vt:lpstr>UML</vt:lpstr>
      <vt:lpstr>ソフトウェア パターン</vt:lpstr>
      <vt:lpstr>ソフトウェア パターン</vt:lpstr>
      <vt:lpstr>リファクタリング。</vt:lpstr>
      <vt:lpstr>リファクタリングとは?</vt:lpstr>
      <vt:lpstr>参考書</vt:lpstr>
      <vt:lpstr>まとめ。</vt:lpstr>
      <vt:lpstr>まとめ。</vt:lpstr>
      <vt:lpstr>『今改めて語り合いたい。 オブジェクト指向プログラミングを マスタするコツ』   8/21(火) 15:25-16:40  Tech・Ed 2007 in Yokohama</vt:lpstr>
      <vt:lpstr>ありがとうございました。</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2007-07-20T18:04:13Z</dcterms:created>
  <dcterms:modified xsi:type="dcterms:W3CDTF">2007-07-27T08:54:00Z</dcterms:modified>
</cp:coreProperties>
</file>