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63.xml" ContentType="application/vnd.openxmlformats-officedocument.presentationml.notesSlide+xml"/>
  <Override PartName="/ppt/tableStyles.xml" ContentType="application/vnd.openxmlformats-officedocument.presentationml.tableStyles+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slides/slide147.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theme/theme2.xml" ContentType="application/vnd.openxmlformats-officedocument.theme+xml"/>
  <Override PartName="/ppt/notesSlides/notesSlide57.xml" ContentType="application/vnd.openxmlformats-officedocument.presentationml.notesSlid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Default Extension="emf" ContentType="image/x-emf"/>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slides/slide138.xml" ContentType="application/vnd.openxmlformats-officedocument.presentationml.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slides/slide139.xml" ContentType="application/vnd.openxmlformats-officedocument.presentationml.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slides/slide32.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docProps/custom.xml" ContentType="application/vnd.openxmlformats-officedocument.custom-properties+xml"/>
  <Override PartName="/ppt/slides/slide129.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6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159"/>
  </p:notesMasterIdLst>
  <p:handoutMasterIdLst>
    <p:handoutMasterId r:id="rId160"/>
  </p:handoutMasterIdLst>
  <p:sldIdLst>
    <p:sldId id="590" r:id="rId5"/>
    <p:sldId id="735" r:id="rId6"/>
    <p:sldId id="736" r:id="rId7"/>
    <p:sldId id="725" r:id="rId8"/>
    <p:sldId id="591" r:id="rId9"/>
    <p:sldId id="592" r:id="rId10"/>
    <p:sldId id="594" r:id="rId11"/>
    <p:sldId id="597" r:id="rId12"/>
    <p:sldId id="598" r:id="rId13"/>
    <p:sldId id="599" r:id="rId14"/>
    <p:sldId id="663" r:id="rId15"/>
    <p:sldId id="583" r:id="rId16"/>
    <p:sldId id="464" r:id="rId17"/>
    <p:sldId id="600" r:id="rId18"/>
    <p:sldId id="601" r:id="rId19"/>
    <p:sldId id="602" r:id="rId20"/>
    <p:sldId id="604" r:id="rId21"/>
    <p:sldId id="603" r:id="rId22"/>
    <p:sldId id="605" r:id="rId23"/>
    <p:sldId id="726" r:id="rId24"/>
    <p:sldId id="607" r:id="rId25"/>
    <p:sldId id="727" r:id="rId26"/>
    <p:sldId id="608" r:id="rId27"/>
    <p:sldId id="611" r:id="rId28"/>
    <p:sldId id="609" r:id="rId29"/>
    <p:sldId id="610" r:id="rId30"/>
    <p:sldId id="612" r:id="rId31"/>
    <p:sldId id="613" r:id="rId32"/>
    <p:sldId id="614" r:id="rId33"/>
    <p:sldId id="616" r:id="rId34"/>
    <p:sldId id="615" r:id="rId35"/>
    <p:sldId id="617" r:id="rId36"/>
    <p:sldId id="619" r:id="rId37"/>
    <p:sldId id="620" r:id="rId38"/>
    <p:sldId id="621" r:id="rId39"/>
    <p:sldId id="622" r:id="rId40"/>
    <p:sldId id="623" r:id="rId41"/>
    <p:sldId id="666" r:id="rId42"/>
    <p:sldId id="667" r:id="rId43"/>
    <p:sldId id="618" r:id="rId44"/>
    <p:sldId id="668" r:id="rId45"/>
    <p:sldId id="719" r:id="rId46"/>
    <p:sldId id="729" r:id="rId47"/>
    <p:sldId id="705" r:id="rId48"/>
    <p:sldId id="706" r:id="rId49"/>
    <p:sldId id="707" r:id="rId50"/>
    <p:sldId id="714" r:id="rId51"/>
    <p:sldId id="708" r:id="rId52"/>
    <p:sldId id="716" r:id="rId53"/>
    <p:sldId id="715" r:id="rId54"/>
    <p:sldId id="709" r:id="rId55"/>
    <p:sldId id="717" r:id="rId56"/>
    <p:sldId id="710" r:id="rId57"/>
    <p:sldId id="711" r:id="rId58"/>
    <p:sldId id="712" r:id="rId59"/>
    <p:sldId id="713" r:id="rId60"/>
    <p:sldId id="723" r:id="rId61"/>
    <p:sldId id="669" r:id="rId62"/>
    <p:sldId id="670" r:id="rId63"/>
    <p:sldId id="671" r:id="rId64"/>
    <p:sldId id="672" r:id="rId65"/>
    <p:sldId id="673" r:id="rId66"/>
    <p:sldId id="678" r:id="rId67"/>
    <p:sldId id="679" r:id="rId68"/>
    <p:sldId id="680" r:id="rId69"/>
    <p:sldId id="681" r:id="rId70"/>
    <p:sldId id="682" r:id="rId71"/>
    <p:sldId id="683" r:id="rId72"/>
    <p:sldId id="684" r:id="rId73"/>
    <p:sldId id="731" r:id="rId74"/>
    <p:sldId id="732" r:id="rId75"/>
    <p:sldId id="733" r:id="rId76"/>
    <p:sldId id="730" r:id="rId77"/>
    <p:sldId id="685" r:id="rId78"/>
    <p:sldId id="686" r:id="rId79"/>
    <p:sldId id="687" r:id="rId80"/>
    <p:sldId id="688" r:id="rId81"/>
    <p:sldId id="689" r:id="rId82"/>
    <p:sldId id="690" r:id="rId83"/>
    <p:sldId id="693" r:id="rId84"/>
    <p:sldId id="698" r:id="rId85"/>
    <p:sldId id="699" r:id="rId86"/>
    <p:sldId id="697" r:id="rId87"/>
    <p:sldId id="700" r:id="rId88"/>
    <p:sldId id="701" r:id="rId89"/>
    <p:sldId id="703" r:id="rId90"/>
    <p:sldId id="702" r:id="rId91"/>
    <p:sldId id="734" r:id="rId92"/>
    <p:sldId id="691" r:id="rId93"/>
    <p:sldId id="704" r:id="rId94"/>
    <p:sldId id="720" r:id="rId95"/>
    <p:sldId id="721" r:id="rId96"/>
    <p:sldId id="469" r:id="rId97"/>
    <p:sldId id="674" r:id="rId98"/>
    <p:sldId id="675" r:id="rId99"/>
    <p:sldId id="676" r:id="rId100"/>
    <p:sldId id="677" r:id="rId101"/>
    <p:sldId id="624" r:id="rId102"/>
    <p:sldId id="625" r:id="rId103"/>
    <p:sldId id="626" r:id="rId104"/>
    <p:sldId id="627" r:id="rId105"/>
    <p:sldId id="628" r:id="rId106"/>
    <p:sldId id="629" r:id="rId107"/>
    <p:sldId id="630" r:id="rId108"/>
    <p:sldId id="631" r:id="rId109"/>
    <p:sldId id="632" r:id="rId110"/>
    <p:sldId id="633" r:id="rId111"/>
    <p:sldId id="634" r:id="rId112"/>
    <p:sldId id="635" r:id="rId113"/>
    <p:sldId id="636" r:id="rId114"/>
    <p:sldId id="637" r:id="rId115"/>
    <p:sldId id="639" r:id="rId116"/>
    <p:sldId id="640" r:id="rId117"/>
    <p:sldId id="641" r:id="rId118"/>
    <p:sldId id="642" r:id="rId119"/>
    <p:sldId id="643" r:id="rId120"/>
    <p:sldId id="644" r:id="rId121"/>
    <p:sldId id="662" r:id="rId122"/>
    <p:sldId id="645" r:id="rId123"/>
    <p:sldId id="647" r:id="rId124"/>
    <p:sldId id="648" r:id="rId125"/>
    <p:sldId id="649" r:id="rId126"/>
    <p:sldId id="650" r:id="rId127"/>
    <p:sldId id="651" r:id="rId128"/>
    <p:sldId id="652" r:id="rId129"/>
    <p:sldId id="653" r:id="rId130"/>
    <p:sldId id="654" r:id="rId131"/>
    <p:sldId id="655" r:id="rId132"/>
    <p:sldId id="656" r:id="rId133"/>
    <p:sldId id="657" r:id="rId134"/>
    <p:sldId id="658" r:id="rId135"/>
    <p:sldId id="659" r:id="rId136"/>
    <p:sldId id="660" r:id="rId137"/>
    <p:sldId id="738" r:id="rId138"/>
    <p:sldId id="470" r:id="rId139"/>
    <p:sldId id="471" r:id="rId140"/>
    <p:sldId id="472" r:id="rId141"/>
    <p:sldId id="473" r:id="rId142"/>
    <p:sldId id="474" r:id="rId143"/>
    <p:sldId id="475" r:id="rId144"/>
    <p:sldId id="476" r:id="rId145"/>
    <p:sldId id="477" r:id="rId146"/>
    <p:sldId id="478" r:id="rId147"/>
    <p:sldId id="479" r:id="rId148"/>
    <p:sldId id="480" r:id="rId149"/>
    <p:sldId id="546" r:id="rId150"/>
    <p:sldId id="547" r:id="rId151"/>
    <p:sldId id="548" r:id="rId152"/>
    <p:sldId id="549" r:id="rId153"/>
    <p:sldId id="550" r:id="rId154"/>
    <p:sldId id="551" r:id="rId155"/>
    <p:sldId id="553" r:id="rId156"/>
    <p:sldId id="724" r:id="rId157"/>
    <p:sldId id="557" r:id="rId158"/>
  </p:sldIdLst>
  <p:sldSz cx="9144000" cy="6858000" type="screen4x3"/>
  <p:notesSz cx="6858000" cy="9144000"/>
  <p:defaultTextStyle>
    <a:defPPr>
      <a:defRPr lang="en-US"/>
    </a:defPPr>
    <a:lvl1pPr marL="0" algn="l" defTabSz="914327" rtl="0" eaLnBrk="1" latinLnBrk="0" hangingPunct="1">
      <a:defRPr sz="1800" kern="1200">
        <a:solidFill>
          <a:schemeClr val="tx1"/>
        </a:solidFill>
        <a:latin typeface="+mn-lt"/>
        <a:ea typeface="+mn-ea"/>
        <a:cs typeface="+mn-cs"/>
      </a:defRPr>
    </a:lvl1pPr>
    <a:lvl2pPr marL="457163" algn="l" defTabSz="914327" rtl="0" eaLnBrk="1" latinLnBrk="0" hangingPunct="1">
      <a:defRPr sz="1800" kern="1200">
        <a:solidFill>
          <a:schemeClr val="tx1"/>
        </a:solidFill>
        <a:latin typeface="+mn-lt"/>
        <a:ea typeface="+mn-ea"/>
        <a:cs typeface="+mn-cs"/>
      </a:defRPr>
    </a:lvl2pPr>
    <a:lvl3pPr marL="914327" algn="l" defTabSz="914327" rtl="0" eaLnBrk="1" latinLnBrk="0" hangingPunct="1">
      <a:defRPr sz="1800" kern="1200">
        <a:solidFill>
          <a:schemeClr val="tx1"/>
        </a:solidFill>
        <a:latin typeface="+mn-lt"/>
        <a:ea typeface="+mn-ea"/>
        <a:cs typeface="+mn-cs"/>
      </a:defRPr>
    </a:lvl3pPr>
    <a:lvl4pPr marL="1371490" algn="l" defTabSz="914327" rtl="0" eaLnBrk="1" latinLnBrk="0" hangingPunct="1">
      <a:defRPr sz="1800" kern="1200">
        <a:solidFill>
          <a:schemeClr val="tx1"/>
        </a:solidFill>
        <a:latin typeface="+mn-lt"/>
        <a:ea typeface="+mn-ea"/>
        <a:cs typeface="+mn-cs"/>
      </a:defRPr>
    </a:lvl4pPr>
    <a:lvl5pPr marL="1828654" algn="l" defTabSz="914327" rtl="0" eaLnBrk="1" latinLnBrk="0" hangingPunct="1">
      <a:defRPr sz="1800" kern="1200">
        <a:solidFill>
          <a:schemeClr val="tx1"/>
        </a:solidFill>
        <a:latin typeface="+mn-lt"/>
        <a:ea typeface="+mn-ea"/>
        <a:cs typeface="+mn-cs"/>
      </a:defRPr>
    </a:lvl5pPr>
    <a:lvl6pPr marL="2285818" algn="l" defTabSz="914327" rtl="0" eaLnBrk="1" latinLnBrk="0" hangingPunct="1">
      <a:defRPr sz="1800" kern="1200">
        <a:solidFill>
          <a:schemeClr val="tx1"/>
        </a:solidFill>
        <a:latin typeface="+mn-lt"/>
        <a:ea typeface="+mn-ea"/>
        <a:cs typeface="+mn-cs"/>
      </a:defRPr>
    </a:lvl6pPr>
    <a:lvl7pPr marL="2742980" algn="l" defTabSz="914327" rtl="0" eaLnBrk="1" latinLnBrk="0" hangingPunct="1">
      <a:defRPr sz="1800" kern="1200">
        <a:solidFill>
          <a:schemeClr val="tx1"/>
        </a:solidFill>
        <a:latin typeface="+mn-lt"/>
        <a:ea typeface="+mn-ea"/>
        <a:cs typeface="+mn-cs"/>
      </a:defRPr>
    </a:lvl7pPr>
    <a:lvl8pPr marL="3200144" algn="l" defTabSz="914327" rtl="0" eaLnBrk="1" latinLnBrk="0" hangingPunct="1">
      <a:defRPr sz="1800" kern="1200">
        <a:solidFill>
          <a:schemeClr val="tx1"/>
        </a:solidFill>
        <a:latin typeface="+mn-lt"/>
        <a:ea typeface="+mn-ea"/>
        <a:cs typeface="+mn-cs"/>
      </a:defRPr>
    </a:lvl8pPr>
    <a:lvl9pPr marL="3657308" algn="l" defTabSz="914327"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ather Littlejohn" initials="H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7C80"/>
    <a:srgbClr val="FFCDCE"/>
    <a:srgbClr val="FFFFCC"/>
    <a:srgbClr val="27728D"/>
    <a:srgbClr val="3BA4C9"/>
    <a:srgbClr val="000000"/>
    <a:srgbClr val="CC9900"/>
    <a:srgbClr val="FFCC00"/>
    <a:srgbClr val="FFCC99"/>
    <a:srgbClr val="FF99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838" autoAdjust="0"/>
    <p:restoredTop sz="98658" autoAdjust="0"/>
  </p:normalViewPr>
  <p:slideViewPr>
    <p:cSldViewPr snapToGrid="0">
      <p:cViewPr varScale="1">
        <p:scale>
          <a:sx n="73" d="100"/>
          <a:sy n="73" d="100"/>
        </p:scale>
        <p:origin x="-318" y="-102"/>
      </p:cViewPr>
      <p:guideLst>
        <p:guide orient="horz" pos="139"/>
        <p:guide orient="horz" pos="849"/>
        <p:guide orient="horz" pos="1589"/>
        <p:guide orient="horz" pos="3053"/>
        <p:guide orient="horz" pos="1939"/>
        <p:guide orient="horz" pos="4177"/>
        <p:guide pos="2879"/>
        <p:guide pos="232"/>
        <p:guide pos="455"/>
        <p:guide pos="5528"/>
        <p:guide pos="863"/>
        <p:guide pos="5290"/>
        <p:guide pos="975"/>
        <p:guide pos="2324"/>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53" d="100"/>
          <a:sy n="53" d="100"/>
        </p:scale>
        <p:origin x="-1830"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notesMaster" Target="notesMasters/notesMaster1.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handoutMaster" Target="handoutMasters/handoutMaster1.xml"/><Relationship Id="rId16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slide" Target="slides/slide147.xml"/><Relationship Id="rId156" Type="http://schemas.openxmlformats.org/officeDocument/2006/relationships/slide" Target="slides/slide152.xml"/><Relationship Id="rId16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tLang="ja-JP" sz="1500" dirty="0" smtClean="0">
                <a:latin typeface="メイリオ" pitchFamily="50" charset="-128"/>
                <a:ea typeface="メイリオ" pitchFamily="50" charset="-128"/>
              </a:rPr>
              <a:t>ID</a:t>
            </a:r>
            <a:r>
              <a:rPr lang="ja-JP" altLang="en-US" sz="1500" dirty="0" smtClean="0">
                <a:latin typeface="メイリオ" pitchFamily="50" charset="-128"/>
                <a:ea typeface="メイリオ" pitchFamily="50" charset="-128"/>
              </a:rPr>
              <a:t> </a:t>
            </a:r>
            <a:r>
              <a:rPr lang="en-US" altLang="ja-JP" sz="1500" dirty="0" smtClean="0">
                <a:latin typeface="メイリオ" pitchFamily="50" charset="-128"/>
                <a:ea typeface="メイリオ" pitchFamily="50" charset="-128"/>
              </a:rPr>
              <a:t>TX-XXX</a:t>
            </a:r>
            <a:endParaRPr lang="en-US" sz="1500" dirty="0">
              <a:latin typeface="メイリオ" pitchFamily="50" charset="-128"/>
              <a:ea typeface="メイリオ" pitchFamily="50" charset="-128"/>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メイリオ" pitchFamily="50" charset="-128"/>
                <a:ea typeface="メイリオ" pitchFamily="50" charset="-128"/>
              </a:rPr>
              <a:pPr/>
              <a:t>9/29/2007</a:t>
            </a:fld>
            <a:endParaRPr lang="en-US" dirty="0">
              <a:latin typeface="メイリオ" pitchFamily="50" charset="-128"/>
              <a:ea typeface="メイリオ" pitchFamily="50" charset="-128"/>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メイリオ" pitchFamily="50" charset="-128"/>
                <a:ea typeface="メイリオ" pitchFamily="50" charset="-128"/>
              </a:rPr>
              <a:pPr/>
              <a:t>&lt;#&gt;</a:t>
            </a:fld>
            <a:endParaRPr lang="en-US" dirty="0">
              <a:latin typeface="メイリオ" pitchFamily="50" charset="-128"/>
              <a:ea typeface="メイリオ" pitchFamily="50" charset="-128"/>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7C3FBCD4-166E-446F-AF18-7D4A0CF9AEF6}" type="datetimeFigureOut">
              <a:rPr lang="en-US" smtClean="0"/>
              <a:pPr/>
              <a:t>9/29/2007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Arial" pitchFamily="34" charset="0"/>
              </a:rPr>
            </a:br>
            <a:r>
              <a:rPr lang="en-US" dirty="0" smtClean="0">
                <a:solidFill>
                  <a:srgbClr val="000000"/>
                </a:solidFill>
                <a:latin typeface="Arial"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Arial" pitchFamily="34" charset="0"/>
              </a:defRPr>
            </a:lvl1pPr>
          </a:lstStyle>
          <a:p>
            <a:fld id="{8B263312-38AA-4E1E-B2B5-0F8F122B24FE}" type="slidenum">
              <a:rPr lang="en-US" smtClean="0"/>
              <a:pPr/>
              <a:t>&lt;#&gt;</a:t>
            </a:fld>
            <a:endParaRPr lang="en-US" dirty="0"/>
          </a:p>
        </p:txBody>
      </p:sp>
    </p:spTree>
  </p:cSld>
  <p:clrMap bg1="lt1" tx1="dk1" bg2="lt2" tx2="dk2" accent1="accent1" accent2="accent2" accent3="accent3" accent4="accent4" accent5="accent5" accent6="accent6" hlink="hlink" folHlink="folHlink"/>
  <p:notesStyle>
    <a:lvl1pPr marL="0" algn="l" defTabSz="914327" rtl="0" eaLnBrk="1" latinLnBrk="0" hangingPunct="1">
      <a:lnSpc>
        <a:spcPct val="90000"/>
      </a:lnSpc>
      <a:spcAft>
        <a:spcPts val="333"/>
      </a:spcAft>
      <a:defRPr sz="900" kern="1200">
        <a:solidFill>
          <a:schemeClr val="tx1"/>
        </a:solidFill>
        <a:latin typeface="Arial" pitchFamily="34" charset="0"/>
        <a:ea typeface="+mn-ea"/>
        <a:cs typeface="+mn-cs"/>
      </a:defRPr>
    </a:lvl1pPr>
    <a:lvl2pPr marL="212972" indent="-10582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2pPr>
    <a:lvl3pPr marL="328057" indent="-11508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3pPr>
    <a:lvl4pPr marL="482827" indent="-146832"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4pPr>
    <a:lvl5pPr marL="615107" indent="-115085" algn="l" defTabSz="914327" rtl="0" eaLnBrk="1" latinLnBrk="0" hangingPunct="1">
      <a:lnSpc>
        <a:spcPct val="90000"/>
      </a:lnSpc>
      <a:spcAft>
        <a:spcPts val="333"/>
      </a:spcAft>
      <a:buFont typeface="Arial" pitchFamily="34" charset="0"/>
      <a:buChar char="•"/>
      <a:defRPr sz="900" kern="1200">
        <a:solidFill>
          <a:schemeClr val="tx1"/>
        </a:solidFill>
        <a:latin typeface="Arial" pitchFamily="34" charset="0"/>
        <a:ea typeface="+mn-ea"/>
        <a:cs typeface="+mn-cs"/>
      </a:defRPr>
    </a:lvl5pPr>
    <a:lvl6pPr marL="2285818" algn="l" defTabSz="914327" rtl="0" eaLnBrk="1" latinLnBrk="0" hangingPunct="1">
      <a:defRPr sz="1200" kern="1200">
        <a:solidFill>
          <a:schemeClr val="tx1"/>
        </a:solidFill>
        <a:latin typeface="+mn-lt"/>
        <a:ea typeface="+mn-ea"/>
        <a:cs typeface="+mn-cs"/>
      </a:defRPr>
    </a:lvl6pPr>
    <a:lvl7pPr marL="2742980" algn="l" defTabSz="914327" rtl="0" eaLnBrk="1" latinLnBrk="0" hangingPunct="1">
      <a:defRPr sz="1200" kern="1200">
        <a:solidFill>
          <a:schemeClr val="tx1"/>
        </a:solidFill>
        <a:latin typeface="+mn-lt"/>
        <a:ea typeface="+mn-ea"/>
        <a:cs typeface="+mn-cs"/>
      </a:defRPr>
    </a:lvl7pPr>
    <a:lvl8pPr marL="3200144" algn="l" defTabSz="914327" rtl="0" eaLnBrk="1" latinLnBrk="0" hangingPunct="1">
      <a:defRPr sz="1200" kern="1200">
        <a:solidFill>
          <a:schemeClr val="tx1"/>
        </a:solidFill>
        <a:latin typeface="+mn-lt"/>
        <a:ea typeface="+mn-ea"/>
        <a:cs typeface="+mn-cs"/>
      </a:defRPr>
    </a:lvl8pPr>
    <a:lvl9pPr marL="3657308" algn="l" defTabSz="91432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9/29/2007 10:22 AM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Arial"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Arial"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Arial" pitchFamily="34" charset="0"/>
              </a:rPr>
            </a:br>
            <a:r>
              <a:rPr lang="en-US" sz="500" dirty="0" smtClean="0">
                <a:solidFill>
                  <a:srgbClr val="000000"/>
                </a:solidFill>
                <a:latin typeface="Arial" pitchFamily="34" charset="0"/>
              </a:rPr>
              <a:t>MICROSOFT MAKES NO WARRANTIES, EXPRESS, IMPLIED OR STATUTORY, AS TO THE INFORMATION IN THIS PRESENTATION.</a:t>
            </a:r>
          </a:p>
          <a:p>
            <a:endParaRPr lang="en-US" sz="500" dirty="0">
              <a:latin typeface="Arial"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39</a:t>
            </a:fld>
            <a:endParaRPr kumimoji="1" lang="ja-JP"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52</a:t>
            </a:fld>
            <a:endParaRPr kumimoji="1" lang="ja-JP"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57</a:t>
            </a:fld>
            <a:endParaRPr kumimoji="1" lang="ja-JP"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58</a:t>
            </a:fld>
            <a:endParaRPr kumimoji="1" lang="ja-JP"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スライド イメージ プレースホルダ 1"/>
          <p:cNvSpPr>
            <a:spLocks noGrp="1" noRot="1" noChangeAspect="1" noTextEdit="1"/>
          </p:cNvSpPr>
          <p:nvPr>
            <p:ph type="sldImg"/>
          </p:nvPr>
        </p:nvSpPr>
        <p:spPr bwMode="auto">
          <a:noFill/>
          <a:ln>
            <a:solidFill>
              <a:srgbClr val="000000"/>
            </a:solidFill>
            <a:miter lim="800000"/>
            <a:headEnd/>
            <a:tailEnd/>
          </a:ln>
        </p:spPr>
      </p:sp>
      <p:sp>
        <p:nvSpPr>
          <p:cNvPr id="73731" name="ノート プレースホルダ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ja-JP" altLang="en-US" smtClean="0"/>
          </a:p>
        </p:txBody>
      </p:sp>
      <p:sp>
        <p:nvSpPr>
          <p:cNvPr id="73732" name="スライド番号プレースホルダ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D0CA544-F4BD-4399-8290-6F555593694E}" type="slidenum">
              <a:rPr lang="ja-JP" altLang="en-US"/>
              <a:pPr/>
              <a:t>63</a:t>
            </a:fld>
            <a:endParaRPr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93</a:t>
            </a:fld>
            <a:endParaRPr kumimoji="1" lang="ja-JP"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98</a:t>
            </a:fld>
            <a:endParaRPr kumimoji="1" lang="ja-JP"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99</a:t>
            </a:fld>
            <a:endParaRPr kumimoji="1" lang="ja-JP"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100</a:t>
            </a:fld>
            <a:endParaRPr kumimoji="1" lang="ja-JP"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101</a:t>
            </a:fld>
            <a:endParaRPr kumimoji="1" lang="ja-JP"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6</a:t>
            </a:fld>
            <a:endParaRPr kumimoji="1" lang="ja-JP"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102</a:t>
            </a:fld>
            <a:endParaRPr kumimoji="1" lang="ja-JP"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103</a:t>
            </a:fld>
            <a:endParaRPr kumimoji="1" lang="ja-JP"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104</a:t>
            </a:fld>
            <a:endParaRPr kumimoji="1" lang="ja-JP"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105</a:t>
            </a:fld>
            <a:endParaRPr kumimoji="1" lang="ja-JP"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106</a:t>
            </a:fld>
            <a:endParaRPr kumimoji="1" lang="ja-JP"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107</a:t>
            </a:fld>
            <a:endParaRPr kumimoji="1" lang="ja-JP"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108</a:t>
            </a:fld>
            <a:endParaRPr kumimoji="1" lang="ja-JP"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109</a:t>
            </a:fld>
            <a:endParaRPr kumimoji="1" lang="ja-JP"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110</a:t>
            </a:fld>
            <a:endParaRPr kumimoji="1" lang="ja-JP"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112</a:t>
            </a:fld>
            <a:endParaRPr kumimoji="1" lang="ja-JP"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7</a:t>
            </a:fld>
            <a:endParaRPr kumimoji="1" lang="ja-JP"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113</a:t>
            </a:fld>
            <a:endParaRPr kumimoji="1" lang="ja-JP"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114</a:t>
            </a:fld>
            <a:endParaRPr kumimoji="1" lang="ja-JP"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115</a:t>
            </a:fld>
            <a:endParaRPr kumimoji="1" lang="ja-JP"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116</a:t>
            </a:fld>
            <a:endParaRPr kumimoji="1" lang="ja-JP"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117</a:t>
            </a:fld>
            <a:endParaRPr kumimoji="1" lang="ja-JP"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118</a:t>
            </a:fld>
            <a:endParaRPr kumimoji="1" lang="ja-JP"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120</a:t>
            </a:fld>
            <a:endParaRPr kumimoji="1" lang="ja-JP"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121</a:t>
            </a:fld>
            <a:endParaRPr kumimoji="1" lang="ja-JP"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125</a:t>
            </a:fld>
            <a:endParaRPr kumimoji="1" lang="ja-JP"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126</a:t>
            </a:fld>
            <a:endParaRPr kumimoji="1" lang="ja-JP"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8</a:t>
            </a:fld>
            <a:endParaRPr kumimoji="1" lang="ja-JP"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127</a:t>
            </a:fld>
            <a:endParaRPr kumimoji="1" lang="ja-JP"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128</a:t>
            </a:fld>
            <a:endParaRPr kumimoji="1" lang="ja-JP"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129</a:t>
            </a:fld>
            <a:endParaRPr kumimoji="1" lang="ja-JP"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130</a:t>
            </a:fld>
            <a:endParaRPr kumimoji="1" lang="ja-JP"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131</a:t>
            </a:fld>
            <a:endParaRPr kumimoji="1" lang="ja-JP"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132</a:t>
            </a:fld>
            <a:endParaRPr kumimoji="1" lang="ja-JP"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133</a:t>
            </a:fld>
            <a:endParaRPr kumimoji="1" lang="ja-JP"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134</a:t>
            </a:fld>
            <a:endParaRPr kumimoji="1" lang="ja-JP"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135</a:t>
            </a:fld>
            <a:endParaRPr kumimoji="1" lang="ja-JP"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136</a:t>
            </a:fld>
            <a:endParaRPr kumimoji="1" lang="ja-JP"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9</a:t>
            </a:fld>
            <a:endParaRPr kumimoji="1" lang="ja-JP"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137</a:t>
            </a:fld>
            <a:endParaRPr kumimoji="1" lang="ja-JP"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138</a:t>
            </a:fld>
            <a:endParaRPr kumimoji="1" lang="ja-JP"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139</a:t>
            </a:fld>
            <a:endParaRPr kumimoji="1" lang="ja-JP"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140</a:t>
            </a:fld>
            <a:endParaRPr kumimoji="1" lang="ja-JP"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141</a:t>
            </a:fld>
            <a:endParaRPr kumimoji="1" lang="ja-JP"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142</a:t>
            </a:fld>
            <a:endParaRPr kumimoji="1" lang="ja-JP"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143</a:t>
            </a:fld>
            <a:endParaRPr kumimoji="1" lang="ja-JP"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145</a:t>
            </a:fld>
            <a:endParaRPr kumimoji="1" lang="ja-JP"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146</a:t>
            </a:fld>
            <a:endParaRPr kumimoji="1" lang="ja-JP"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147</a:t>
            </a:fld>
            <a:endParaRPr kumimoji="1" lang="ja-JP"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12</a:t>
            </a:fld>
            <a:endParaRPr kumimoji="1" lang="ja-JP"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148</a:t>
            </a:fld>
            <a:endParaRPr kumimoji="1" lang="ja-JP"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149</a:t>
            </a:fld>
            <a:endParaRPr kumimoji="1" lang="ja-JP"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150</a:t>
            </a:fld>
            <a:endParaRPr kumimoji="1" lang="ja-JP"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pPr>
              <a:defRPr/>
            </a:pPr>
            <a:fld id="{A108D80E-E887-457E-BFF1-6335923E355B}" type="slidenum">
              <a:rPr lang="ja-JP" altLang="en-US" smtClean="0"/>
              <a:pPr>
                <a:defRPr/>
              </a:pPr>
              <a:t>151</a:t>
            </a:fld>
            <a:endParaRPr lang="ja-JP" altLang="en-US" dirty="0"/>
          </a:p>
        </p:txBody>
      </p:sp>
      <p:sp>
        <p:nvSpPr>
          <p:cNvPr id="5" name="フッター プレースホルダ 4"/>
          <p:cNvSpPr>
            <a:spLocks noGrp="1"/>
          </p:cNvSpPr>
          <p:nvPr>
            <p:ph type="ftr" sz="quarter" idx="11"/>
          </p:nvPr>
        </p:nvSpPr>
        <p:spPr/>
        <p:txBody>
          <a:bodyPr/>
          <a:lstStyle/>
          <a:p>
            <a:pPr>
              <a:defRPr/>
            </a:pPr>
            <a:r>
              <a:rPr lang="ja-JP" altLang="en-US" dirty="0" smtClean="0"/>
              <a:t>オブジェクト指向によるソフトウェア最適設計手法</a:t>
            </a:r>
            <a:endParaRPr lang="ja-JP"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152</a:t>
            </a:fld>
            <a:endParaRPr kumimoji="1" lang="ja-JP"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153</a:t>
            </a:fld>
            <a:endParaRPr kumimoji="1" lang="ja-JP"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154</a:t>
            </a:fld>
            <a:endParaRPr kumimoji="1" lang="ja-JP"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13</a:t>
            </a:fld>
            <a:endParaRPr kumimoji="1" lang="ja-JP"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33</a:t>
            </a:fld>
            <a:endParaRPr kumimoji="1" lang="ja-JP"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dirty="0"/>
          </a:p>
        </p:txBody>
      </p:sp>
      <p:sp>
        <p:nvSpPr>
          <p:cNvPr id="4" name="スライド番号プレースホルダ 3"/>
          <p:cNvSpPr>
            <a:spLocks noGrp="1"/>
          </p:cNvSpPr>
          <p:nvPr>
            <p:ph type="sldNum" sz="quarter" idx="10"/>
          </p:nvPr>
        </p:nvSpPr>
        <p:spPr/>
        <p:txBody>
          <a:bodyPr/>
          <a:lstStyle/>
          <a:p>
            <a:fld id="{1F272190-5EE6-4D6F-892C-0D782D1B4618}" type="slidenum">
              <a:rPr kumimoji="1" lang="ja-JP" altLang="en-US" smtClean="0"/>
              <a:pPr/>
              <a:t>38</a:t>
            </a:fld>
            <a:endParaRPr kumimoji="1" lang="ja-JP"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8300" y="2522539"/>
            <a:ext cx="8394699" cy="2324099"/>
          </a:xfrm>
          <a:noFill/>
          <a:ln w="9525">
            <a:noFill/>
            <a:miter lim="800000"/>
            <a:headEnd/>
            <a:tailEnd/>
          </a:ln>
          <a:effectLst/>
        </p:spPr>
        <p:txBody>
          <a:bodyPr vert="horz" wrap="square" lIns="0" tIns="0" rIns="0" bIns="0" numCol="1" rtlCol="0" anchor="ctr"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ctr">
              <a:lnSpc>
                <a:spcPct val="90000"/>
              </a:lnSpc>
              <a:defRPr lang="en-US" sz="4000" b="0" kern="1200" cap="none" spc="-125" baseline="0" dirty="0">
                <a:ln w="3175">
                  <a:noFill/>
                </a:ln>
                <a:solidFill>
                  <a:schemeClr val="tx1"/>
                </a:solidFill>
                <a:effectLst>
                  <a:outerShdw blurRad="50800" dist="38100" dir="2700000" algn="tl" rotWithShape="0">
                    <a:prstClr val="black">
                      <a:alpha val="40000"/>
                    </a:prstClr>
                  </a:outerShdw>
                </a:effectLst>
                <a:latin typeface="メイリオ" pitchFamily="50" charset="-128"/>
                <a:ea typeface="メイリオ" pitchFamily="50" charset="-128"/>
                <a:cs typeface="+mj-cs"/>
              </a:defRPr>
            </a:lvl1pPr>
          </a:lstStyle>
          <a:p>
            <a:pPr marL="0" marR="0" lvl="0" indent="0" algn="ctr" defTabSz="914363" rtl="0" eaLnBrk="1" fontAlgn="base" latinLnBrk="0" hangingPunct="1">
              <a:lnSpc>
                <a:spcPct val="90000"/>
              </a:lnSpc>
              <a:spcBef>
                <a:spcPct val="0"/>
              </a:spcBef>
              <a:spcAft>
                <a:spcPct val="0"/>
              </a:spcAft>
              <a:buClrTx/>
              <a:buSzTx/>
              <a:buFontTx/>
              <a:buNone/>
              <a:tabLst/>
              <a:defRPr/>
            </a:pPr>
            <a:r>
              <a:rPr lang="en-US" dirty="0" smtClean="0"/>
              <a:t>Click to Edit Session Title</a:t>
            </a:r>
            <a:endParaRPr lang="en-US" dirty="0"/>
          </a:p>
        </p:txBody>
      </p:sp>
      <p:sp>
        <p:nvSpPr>
          <p:cNvPr id="3" name="Subtitle 2"/>
          <p:cNvSpPr>
            <a:spLocks noGrp="1"/>
          </p:cNvSpPr>
          <p:nvPr>
            <p:ph type="subTitle" idx="1" hasCustomPrompt="1"/>
          </p:nvPr>
        </p:nvSpPr>
        <p:spPr bwMode="invGray">
          <a:xfrm>
            <a:off x="1547813" y="4846638"/>
            <a:ext cx="5316626" cy="332399"/>
          </a:xfrm>
        </p:spPr>
        <p:txBody>
          <a:bodyPr vert="horz" wrap="square" lIns="0" tIns="0" rIns="0" bIns="0" rtlCol="0">
            <a:spAutoFit/>
            <a:sp3d extrusionH="57150">
              <a:bevelT w="12700" h="12700"/>
            </a:sp3d>
          </a:bodyPr>
          <a:lstStyle>
            <a:lvl1pPr marL="0" indent="0" algn="l" defTabSz="914327" rtl="0" eaLnBrk="1" fontAlgn="base" latinLnBrk="0" hangingPunct="1">
              <a:lnSpc>
                <a:spcPct val="90000"/>
              </a:lnSpc>
              <a:spcBef>
                <a:spcPct val="20000"/>
              </a:spcBef>
              <a:spcAft>
                <a:spcPct val="0"/>
              </a:spcAft>
              <a:buFontTx/>
              <a:buNone/>
              <a:defRPr lang="en-US" sz="2400" kern="1200" dirty="0">
                <a:gradFill>
                  <a:gsLst>
                    <a:gs pos="0">
                      <a:schemeClr val="bg1">
                        <a:lumMod val="65000"/>
                        <a:lumOff val="35000"/>
                      </a:schemeClr>
                    </a:gs>
                    <a:gs pos="50000">
                      <a:srgbClr val="27728D"/>
                    </a:gs>
                    <a:gs pos="100000">
                      <a:schemeClr val="tx1">
                        <a:lumMod val="75000"/>
                        <a:alpha val="85000"/>
                      </a:schemeClr>
                    </a:gs>
                  </a:gsLst>
                  <a:lin ang="16200000" scaled="1"/>
                </a:gradFill>
                <a:effectLst/>
                <a:latin typeface="メイリオ" pitchFamily="50" charset="-128"/>
                <a:ea typeface="メイリオ" pitchFamily="50" charset="-128"/>
                <a:cs typeface="+mn-cs"/>
              </a:defRPr>
            </a:lvl1pPr>
            <a:lvl2pPr marL="457163" indent="0" algn="ctr">
              <a:buNone/>
              <a:defRPr>
                <a:solidFill>
                  <a:schemeClr val="tx1">
                    <a:tint val="75000"/>
                  </a:schemeClr>
                </a:solidFill>
              </a:defRPr>
            </a:lvl2pPr>
            <a:lvl3pPr marL="914327" indent="0" algn="ctr">
              <a:buNone/>
              <a:defRPr>
                <a:solidFill>
                  <a:schemeClr val="tx1">
                    <a:tint val="75000"/>
                  </a:schemeClr>
                </a:solidFill>
              </a:defRPr>
            </a:lvl3pPr>
            <a:lvl4pPr marL="1371490" indent="0" algn="ctr">
              <a:buNone/>
              <a:defRPr>
                <a:solidFill>
                  <a:schemeClr val="tx1">
                    <a:tint val="75000"/>
                  </a:schemeClr>
                </a:solidFill>
              </a:defRPr>
            </a:lvl4pPr>
            <a:lvl5pPr marL="1828654" indent="0" algn="ctr">
              <a:buNone/>
              <a:defRPr>
                <a:solidFill>
                  <a:schemeClr val="tx1">
                    <a:tint val="75000"/>
                  </a:schemeClr>
                </a:solidFill>
              </a:defRPr>
            </a:lvl5pPr>
            <a:lvl6pPr marL="2285818" indent="0" algn="ctr">
              <a:buNone/>
              <a:defRPr>
                <a:solidFill>
                  <a:schemeClr val="tx1">
                    <a:tint val="75000"/>
                  </a:schemeClr>
                </a:solidFill>
              </a:defRPr>
            </a:lvl6pPr>
            <a:lvl7pPr marL="2742980" indent="0" algn="ctr">
              <a:buNone/>
              <a:defRPr>
                <a:solidFill>
                  <a:schemeClr val="tx1">
                    <a:tint val="75000"/>
                  </a:schemeClr>
                </a:solidFill>
              </a:defRPr>
            </a:lvl7pPr>
            <a:lvl8pPr marL="3200144" indent="0" algn="ctr">
              <a:buNone/>
              <a:defRPr>
                <a:solidFill>
                  <a:schemeClr val="tx1">
                    <a:tint val="75000"/>
                  </a:schemeClr>
                </a:solidFill>
              </a:defRPr>
            </a:lvl8pPr>
            <a:lvl9pPr marL="3657308" indent="0" algn="ctr">
              <a:buNone/>
              <a:defRPr>
                <a:solidFill>
                  <a:schemeClr val="tx1">
                    <a:tint val="75000"/>
                  </a:schemeClr>
                </a:solidFill>
              </a:defRPr>
            </a:lvl9pPr>
          </a:lstStyle>
          <a:p>
            <a:r>
              <a:rPr lang="en-US" dirty="0" smtClean="0"/>
              <a:t>Click to edit Speaker Name</a:t>
            </a:r>
            <a:endParaRPr lang="en-US" dirty="0"/>
          </a:p>
        </p:txBody>
      </p:sp>
      <p:pic>
        <p:nvPicPr>
          <p:cNvPr id="6" name="Picture 8" descr="\\Jpndpevfs01\kkdpe-public\kkdpeamm\Community\Logo\mcr-logo\Transparent\mcr-logo-01_h.png"/>
          <p:cNvPicPr>
            <a:picLocks noChangeAspect="1" noChangeArrowheads="1"/>
          </p:cNvPicPr>
          <p:nvPr userDrawn="1"/>
        </p:nvPicPr>
        <p:blipFill>
          <a:blip r:embed="rId3" cstate="print"/>
          <a:srcRect/>
          <a:stretch>
            <a:fillRect/>
          </a:stretch>
        </p:blipFill>
        <p:spPr bwMode="auto">
          <a:xfrm>
            <a:off x="6249115" y="220664"/>
            <a:ext cx="2141848" cy="1166457"/>
          </a:xfrm>
          <a:prstGeom prst="rect">
            <a:avLst/>
          </a:prstGeom>
          <a:noFill/>
        </p:spPr>
      </p:pic>
      <p:pic>
        <p:nvPicPr>
          <p:cNvPr id="7" name="Picture 2" descr="C:\Documents and Settings\mihof\Local Settings\Temp\INETA_logo_r\INETALogoHighRes(color).gif"/>
          <p:cNvPicPr>
            <a:picLocks noChangeAspect="1" noChangeArrowheads="1"/>
          </p:cNvPicPr>
          <p:nvPr userDrawn="1"/>
        </p:nvPicPr>
        <p:blipFill>
          <a:blip r:embed="rId4"/>
          <a:srcRect/>
          <a:stretch>
            <a:fillRect/>
          </a:stretch>
        </p:blipFill>
        <p:spPr bwMode="auto">
          <a:xfrm>
            <a:off x="4207344" y="151168"/>
            <a:ext cx="1828061" cy="1283458"/>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WALKIN Event - Prints in GRAYSCALE">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1_WALKIN PreEvent v2 - Prints in GRAYSCA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2" descr="Microsoft logo and tagline"/>
          <p:cNvPicPr>
            <a:picLocks noChangeAspect="1" noChangeArrowheads="1"/>
          </p:cNvPicPr>
          <p:nvPr userDrawn="1"/>
        </p:nvPicPr>
        <p:blipFill>
          <a:blip r:embed="rId3"/>
          <a:srcRect/>
          <a:stretch>
            <a:fillRect/>
          </a:stretch>
        </p:blipFill>
        <p:spPr bwMode="black">
          <a:xfrm>
            <a:off x="1602054" y="2787387"/>
            <a:ext cx="5939896" cy="1283229"/>
          </a:xfrm>
          <a:prstGeom prst="rect">
            <a:avLst/>
          </a:prstGeom>
          <a:noFill/>
          <a:effectLst>
            <a:outerShdw blurRad="63500" algn="ctr" rotWithShape="0">
              <a:prstClr val="black">
                <a:alpha val="40000"/>
              </a:prstClr>
            </a:outerShdw>
          </a:effectLst>
        </p:spPr>
      </p:pic>
      <p:sp>
        <p:nvSpPr>
          <p:cNvPr id="3" name="Text Box 3"/>
          <p:cNvSpPr txBox="1">
            <a:spLocks noChangeArrowheads="1"/>
          </p:cNvSpPr>
          <p:nvPr userDrawn="1"/>
        </p:nvSpPr>
        <p:spPr bwMode="blackWhite">
          <a:xfrm>
            <a:off x="381000" y="6083574"/>
            <a:ext cx="8382000" cy="523204"/>
          </a:xfrm>
          <a:prstGeom prst="rect">
            <a:avLst/>
          </a:prstGeom>
          <a:noFill/>
          <a:ln w="12700">
            <a:noFill/>
            <a:miter lim="800000"/>
            <a:headEnd type="none" w="sm" len="sm"/>
            <a:tailEnd type="none" w="sm" len="sm"/>
          </a:ln>
          <a:effectLst/>
        </p:spPr>
        <p:txBody>
          <a:bodyPr vert="horz" wrap="square" lIns="91421" tIns="45712" rIns="91421" bIns="45712" numCol="1" anchor="t" anchorCtr="0" compatLnSpc="1">
            <a:prstTxWarp prst="textNoShape">
              <a:avLst/>
            </a:prstTxWarp>
            <a:spAutoFit/>
          </a:bodyPr>
          <a:lstStyle/>
          <a:p>
            <a:pPr algn="ctr" defTabSz="914063" eaLnBrk="0" hangingPunct="0"/>
            <a:r>
              <a:rPr lang="en-US" sz="700" dirty="0">
                <a:latin typeface="Arial" pitchFamily="34" charset="0"/>
                <a:cs typeface="Arial" charset="0"/>
              </a:rPr>
              <a:t>© </a:t>
            </a:r>
            <a:r>
              <a:rPr lang="en-US" sz="700" dirty="0" smtClean="0">
                <a:latin typeface="Arial" pitchFamily="34" charset="0"/>
                <a:cs typeface="Arial" charset="0"/>
              </a:rPr>
              <a:t>2007 Microsoft </a:t>
            </a:r>
            <a:r>
              <a:rPr lang="en-US" sz="700" dirty="0">
                <a:latin typeface="Arial" pitchFamily="34" charset="0"/>
                <a:cs typeface="Arial" charset="0"/>
              </a:rPr>
              <a:t>Corporation. All rights reserved. Microsoft, Windows, Windows Vista and other product names are or may be registered trademarks and/or trademarks in the U.S. and/or other countries.</a:t>
            </a:r>
          </a:p>
          <a:p>
            <a:pPr algn="ctr" defTabSz="914063" eaLnBrk="0" hangingPunct="0"/>
            <a:r>
              <a:rPr lang="en-US" sz="700" dirty="0">
                <a:latin typeface="Arial"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latin typeface="Arial" pitchFamily="34" charset="0"/>
                <a:cs typeface="Arial" charset="0"/>
              </a:rPr>
            </a:br>
            <a:r>
              <a:rPr lang="en-US" sz="700" dirty="0">
                <a:latin typeface="Arial" pitchFamily="34" charset="0"/>
                <a:cs typeface="Arial" charset="0"/>
              </a:rPr>
              <a:t>MICROSOFT MAKES NO WARRANTIES, EXPRESS, IMPLIED OR STATUTORY, AS TO THE INFORMATION IN THIS PRESENTATION.</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Cod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latin typeface="+mj-lt"/>
                <a:ea typeface="+mj-ea"/>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722312" y="1347788"/>
            <a:ext cx="7689851" cy="1660968"/>
          </a:xfrm>
        </p:spPr>
        <p:txBody>
          <a:bodyPr/>
          <a:lstStyle>
            <a:lvl1pPr>
              <a:lnSpc>
                <a:spcPct val="90000"/>
              </a:lnSpc>
              <a:buFontTx/>
              <a:buNone/>
              <a:defRPr sz="2400">
                <a:latin typeface="Courier New" pitchFamily="49" charset="0"/>
                <a:cs typeface="Courier New" pitchFamily="49" charset="0"/>
              </a:defRPr>
            </a:lvl1pPr>
            <a:lvl2pPr>
              <a:lnSpc>
                <a:spcPct val="90000"/>
              </a:lnSpc>
              <a:buFontTx/>
              <a:buNone/>
              <a:defRPr sz="2000">
                <a:latin typeface="Courier New" pitchFamily="49" charset="0"/>
                <a:cs typeface="Courier New" pitchFamily="49" charset="0"/>
              </a:defRPr>
            </a:lvl2pPr>
            <a:lvl3pPr>
              <a:lnSpc>
                <a:spcPct val="90000"/>
              </a:lnSpc>
              <a:buFontTx/>
              <a:buNone/>
              <a:defRPr sz="1800">
                <a:latin typeface="Courier New" pitchFamily="49" charset="0"/>
                <a:cs typeface="Courier New" pitchFamily="49" charset="0"/>
              </a:defRPr>
            </a:lvl3pPr>
            <a:lvl4pPr>
              <a:lnSpc>
                <a:spcPct val="90000"/>
              </a:lnSpc>
              <a:buFontTx/>
              <a:buNone/>
              <a:defRPr sz="1600">
                <a:latin typeface="Courier New" pitchFamily="49" charset="0"/>
                <a:cs typeface="Courier New" pitchFamily="49" charset="0"/>
              </a:defRPr>
            </a:lvl4pPr>
            <a:lvl5pPr>
              <a:lnSpc>
                <a:spcPct val="90000"/>
              </a:lnSpc>
              <a:buFontTx/>
              <a:buNone/>
              <a:defRPr sz="1600">
                <a:latin typeface="Courier New" pitchFamily="49" charset="0"/>
                <a:cs typeface="Courier New" pitchFamily="49" charset="0"/>
              </a:defRPr>
            </a:lvl5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 サブタイトルの書式設定</a:t>
            </a:r>
            <a:endParaRPr lang="ja-JP" altLang="en-US" dirty="0"/>
          </a:p>
        </p:txBody>
      </p:sp>
      <p:sp>
        <p:nvSpPr>
          <p:cNvPr id="4" name="日付プレースホルダ 3"/>
          <p:cNvSpPr>
            <a:spLocks noGrp="1"/>
          </p:cNvSpPr>
          <p:nvPr>
            <p:ph type="dt" sz="half" idx="10"/>
          </p:nvPr>
        </p:nvSpPr>
        <p:spPr>
          <a:xfrm>
            <a:off x="457200" y="6356350"/>
            <a:ext cx="2133600" cy="365125"/>
          </a:xfrm>
          <a:prstGeom prst="rect">
            <a:avLst/>
          </a:prstGeom>
        </p:spPr>
        <p:txBody>
          <a:bodyPr/>
          <a:lstStyle>
            <a:lvl1pPr>
              <a:defRPr/>
            </a:lvl1pPr>
          </a:lstStyle>
          <a:p>
            <a:pPr>
              <a:defRPr/>
            </a:pPr>
            <a:fld id="{385E101E-CB99-4B16-AB5F-F31538B74474}" type="datetimeFigureOut">
              <a:rPr lang="ja-JP" altLang="en-US"/>
              <a:pPr>
                <a:defRPr/>
              </a:pPr>
              <a:t>2007/9/29</a:t>
            </a:fld>
            <a:endParaRPr lang="ja-JP" altLang="en-US" dirty="0"/>
          </a:p>
        </p:txBody>
      </p:sp>
      <p:sp>
        <p:nvSpPr>
          <p:cNvPr id="5" name="フッター プレースホルダ 4"/>
          <p:cNvSpPr>
            <a:spLocks noGrp="1"/>
          </p:cNvSpPr>
          <p:nvPr>
            <p:ph type="ftr" sz="quarter" idx="11"/>
          </p:nvPr>
        </p:nvSpPr>
        <p:spPr>
          <a:xfrm>
            <a:off x="3124200" y="6356350"/>
            <a:ext cx="2895600" cy="365125"/>
          </a:xfrm>
          <a:prstGeom prst="rect">
            <a:avLst/>
          </a:prstGeom>
        </p:spPr>
        <p:txBody>
          <a:bodyPr/>
          <a:lstStyle>
            <a:lvl1pPr>
              <a:defRPr/>
            </a:lvl1pPr>
          </a:lstStyle>
          <a:p>
            <a:pPr>
              <a:defRPr/>
            </a:pPr>
            <a:endParaRPr lang="ja-JP" altLang="en-US" dirty="0"/>
          </a:p>
        </p:txBody>
      </p:sp>
      <p:sp>
        <p:nvSpPr>
          <p:cNvPr id="6" name="スライド番号プレースホルダ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8F4A0B21-4762-46EC-B862-421317519D8F}" type="slidenum">
              <a:rPr lang="ja-JP" altLang="en-US"/>
              <a:pPr>
                <a:defRPr/>
              </a:pPr>
              <a:t>&lt;#&gt;</a:t>
            </a:fld>
            <a:endParaRPr lang="ja-JP"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3350" y="114300"/>
            <a:ext cx="8858250" cy="800100"/>
          </a:xfrm>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5400" b="0" kern="1200" cap="none" spc="-125" baseline="0" dirty="0">
                <a:ln w="3175">
                  <a:noFill/>
                </a:ln>
                <a:solidFill>
                  <a:schemeClr val="bg1"/>
                </a:solidFill>
                <a:effectLst>
                  <a:outerShdw blurRad="50800" dist="38100" dir="2700000" algn="tl" rotWithShape="0">
                    <a:schemeClr val="tx1">
                      <a:lumMod val="95000"/>
                      <a:alpha val="40000"/>
                    </a:schemeClr>
                  </a:outerShdw>
                </a:effectLst>
                <a:latin typeface="メイリオ" pitchFamily="50" charset="-128"/>
                <a:ea typeface="メイリオ" pitchFamily="50" charset="-128"/>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368300" y="1347788"/>
            <a:ext cx="8382000" cy="4015458"/>
          </a:xfrm>
        </p:spPr>
        <p:txBody>
          <a:bodyPr/>
          <a:lstStyle>
            <a:lvl1pPr>
              <a:lnSpc>
                <a:spcPct val="90000"/>
              </a:lnSpc>
              <a:defRPr sz="5400">
                <a:latin typeface="メイリオ" pitchFamily="50" charset="-128"/>
                <a:ea typeface="メイリオ" pitchFamily="50" charset="-128"/>
              </a:defRPr>
            </a:lvl1pPr>
            <a:lvl2pPr>
              <a:lnSpc>
                <a:spcPct val="90000"/>
              </a:lnSpc>
              <a:defRPr sz="4400">
                <a:latin typeface="メイリオ" pitchFamily="50" charset="-128"/>
                <a:ea typeface="メイリオ" pitchFamily="50" charset="-128"/>
              </a:defRPr>
            </a:lvl2pPr>
            <a:lvl3pPr>
              <a:lnSpc>
                <a:spcPct val="90000"/>
              </a:lnSpc>
              <a:defRPr sz="4000">
                <a:latin typeface="メイリオ" pitchFamily="50" charset="-128"/>
                <a:ea typeface="メイリオ" pitchFamily="50" charset="-128"/>
              </a:defRPr>
            </a:lvl3pPr>
            <a:lvl4pPr>
              <a:lnSpc>
                <a:spcPct val="90000"/>
              </a:lnSpc>
              <a:defRPr sz="3600">
                <a:latin typeface="メイリオ" pitchFamily="50" charset="-128"/>
                <a:ea typeface="メイリオ" pitchFamily="50" charset="-128"/>
              </a:defRPr>
            </a:lvl4pPr>
            <a:lvl5pPr>
              <a:lnSpc>
                <a:spcPct val="90000"/>
              </a:lnSpc>
              <a:defRPr sz="36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pic>
        <p:nvPicPr>
          <p:cNvPr id="12"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with Subhead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800" b="0" kern="1200" cap="none" spc="-125" baseline="0" dirty="0">
                <a:ln w="3175">
                  <a:noFill/>
                </a:ln>
                <a:solidFill>
                  <a:schemeClr val="bg1"/>
                </a:solidFill>
                <a:effectLst>
                  <a:outerShdw blurRad="50800" dist="38100" dir="2700000" algn="tl" rotWithShape="0">
                    <a:schemeClr val="tx1">
                      <a:lumMod val="95000"/>
                      <a:alpha val="40000"/>
                    </a:schemeClr>
                  </a:outerShdw>
                </a:effectLst>
                <a:latin typeface="メイリオ" pitchFamily="50" charset="-128"/>
                <a:ea typeface="メイリオ" pitchFamily="50" charset="-128"/>
                <a:cs typeface="+mj-cs"/>
              </a:defRPr>
            </a:lvl1pPr>
          </a:lstStyle>
          <a:p>
            <a:r>
              <a:rPr lang="en-US" dirty="0" smtClean="0"/>
              <a:t>Click to Edit Title Text</a:t>
            </a:r>
            <a:endParaRPr lang="en-US" dirty="0"/>
          </a:p>
        </p:txBody>
      </p:sp>
      <p:sp>
        <p:nvSpPr>
          <p:cNvPr id="3" name="Content Placeholder 2"/>
          <p:cNvSpPr>
            <a:spLocks noGrp="1"/>
          </p:cNvSpPr>
          <p:nvPr>
            <p:ph idx="1"/>
          </p:nvPr>
        </p:nvSpPr>
        <p:spPr>
          <a:xfrm>
            <a:off x="368300" y="1839913"/>
            <a:ext cx="8382000" cy="3184462"/>
          </a:xfrm>
        </p:spPr>
        <p:txBody>
          <a:bodyPr/>
          <a:lstStyle>
            <a:lvl1pPr>
              <a:lnSpc>
                <a:spcPct val="90000"/>
              </a:lnSpc>
              <a:defRPr sz="4800">
                <a:latin typeface="メイリオ" pitchFamily="50" charset="-128"/>
                <a:ea typeface="メイリオ" pitchFamily="50" charset="-128"/>
              </a:defRPr>
            </a:lvl1pPr>
            <a:lvl2pPr>
              <a:lnSpc>
                <a:spcPct val="90000"/>
              </a:lnSpc>
              <a:defRPr sz="4400">
                <a:latin typeface="メイリオ" pitchFamily="50" charset="-128"/>
                <a:ea typeface="メイリオ" pitchFamily="50" charset="-128"/>
              </a:defRPr>
            </a:lvl2pPr>
            <a:lvl3pPr>
              <a:lnSpc>
                <a:spcPct val="90000"/>
              </a:lnSpc>
              <a:defRPr sz="4000">
                <a:latin typeface="メイリオ" pitchFamily="50" charset="-128"/>
                <a:ea typeface="メイリオ" pitchFamily="50" charset="-128"/>
              </a:defRPr>
            </a:lvl3pPr>
            <a:lvl4pPr>
              <a:lnSpc>
                <a:spcPct val="90000"/>
              </a:lnSpc>
              <a:defRPr sz="3600">
                <a:latin typeface="メイリオ" pitchFamily="50" charset="-128"/>
                <a:ea typeface="メイリオ" pitchFamily="50" charset="-128"/>
              </a:defRPr>
            </a:lvl4pPr>
            <a:lvl5pPr>
              <a:lnSpc>
                <a:spcPct val="90000"/>
              </a:lnSpc>
              <a:defRPr sz="3600">
                <a:latin typeface="メイリオ" pitchFamily="50" charset="-128"/>
                <a:ea typeface="メイリオ" pitchFamily="50" charset="-128"/>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6" name="Text Placeholder 2"/>
          <p:cNvSpPr>
            <a:spLocks noGrp="1"/>
          </p:cNvSpPr>
          <p:nvPr userDrawn="1">
            <p:ph type="body" sz="quarter" idx="10" hasCustomPrompt="1"/>
          </p:nvPr>
        </p:nvSpPr>
        <p:spPr>
          <a:xfrm>
            <a:off x="368300" y="861422"/>
            <a:ext cx="8394700" cy="553998"/>
          </a:xfrm>
        </p:spPr>
        <p:txBody>
          <a:bodyPr vert="horz" wrap="square" lIns="91440" tIns="0" rIns="91440" bIns="0" rtlCol="0">
            <a:spAutoFit/>
          </a:bodyPr>
          <a:lstStyle>
            <a:lvl1pPr marL="384939" indent="-384939" algn="l" defTabSz="914327" rtl="0" eaLnBrk="1" latinLnBrk="0" hangingPunct="1">
              <a:lnSpc>
                <a:spcPct val="90000"/>
              </a:lnSpc>
              <a:spcBef>
                <a:spcPct val="20000"/>
              </a:spcBef>
              <a:buFontTx/>
              <a:buNone/>
              <a:defRPr lang="en-US" sz="4000" b="0" kern="1200" baseline="0">
                <a:ln w="18415" cmpd="sng">
                  <a:noFill/>
                  <a:prstDash val="solid"/>
                </a:ln>
                <a:solidFill>
                  <a:srgbClr val="FFFFCC"/>
                </a:solidFill>
                <a:effectLst>
                  <a:outerShdw blurRad="60007" dist="310007" dir="7680000" sy="30000" kx="1300200" algn="ctr" rotWithShape="0">
                    <a:prstClr val="black">
                      <a:alpha val="32000"/>
                    </a:prstClr>
                  </a:outerShdw>
                </a:effectLst>
                <a:latin typeface="メイリオ" pitchFamily="50" charset="-128"/>
                <a:ea typeface="メイリオ" pitchFamily="50" charset="-128"/>
                <a:cs typeface="+mn-cs"/>
              </a:defRPr>
            </a:lvl1pPr>
          </a:lstStyle>
          <a:p>
            <a:r>
              <a:rPr lang="en-US" dirty="0" smtClean="0">
                <a:effectLst>
                  <a:outerShdw blurRad="60007" dist="310007" dir="7680000" sy="30000" kx="1300200" algn="ctr" rotWithShape="0">
                    <a:prstClr val="black">
                      <a:alpha val="32000"/>
                    </a:prstClr>
                  </a:outerShdw>
                </a:effectLst>
              </a:rPr>
              <a:t>Click to edit subtitle text</a:t>
            </a:r>
            <a:endParaRPr dirty="0">
              <a:effectLst>
                <a:outerShdw blurRad="60007" dist="310007" dir="7680000" sy="30000" kx="1300200" algn="ctr" rotWithShape="0">
                  <a:prstClr val="black">
                    <a:alpha val="32000"/>
                  </a:prstClr>
                </a:outerShdw>
              </a:effectLst>
            </a:endParaRPr>
          </a:p>
        </p:txBody>
      </p:sp>
      <p:pic>
        <p:nvPicPr>
          <p:cNvPr id="11"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hasCustomPrompt="1"/>
          </p:nvPr>
        </p:nvSpPr>
        <p:spPr>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lvl1pPr algn="l" defTabSz="914363" rtl="0" eaLnBrk="1" fontAlgn="base" latinLnBrk="0" hangingPunct="1">
              <a:lnSpc>
                <a:spcPct val="90000"/>
              </a:lnSpc>
              <a:spcBef>
                <a:spcPct val="0"/>
              </a:spcBef>
              <a:spcAft>
                <a:spcPct val="0"/>
              </a:spcAft>
              <a:buNone/>
              <a:defRPr lang="en-US" sz="4000" b="0" kern="1200" cap="none" spc="-125" baseline="0" dirty="0">
                <a:ln w="3175">
                  <a:noFill/>
                </a:ln>
                <a:solidFill>
                  <a:schemeClr val="bg1"/>
                </a:solidFill>
                <a:effectLst>
                  <a:outerShdw blurRad="50800" dist="38100" dir="2700000" algn="tl" rotWithShape="0">
                    <a:schemeClr val="tx1">
                      <a:lumMod val="85000"/>
                      <a:alpha val="40000"/>
                    </a:schemeClr>
                  </a:outerShdw>
                </a:effectLst>
                <a:latin typeface="メイリオ" pitchFamily="50" charset="-128"/>
                <a:ea typeface="メイリオ" pitchFamily="50" charset="-128"/>
                <a:cs typeface="+mj-cs"/>
              </a:defRPr>
            </a:lvl1pPr>
          </a:lstStyle>
          <a:p>
            <a:r>
              <a:rPr lang="en-US" dirty="0" smtClean="0"/>
              <a:t>Click to Edit Title Text</a:t>
            </a:r>
            <a:endParaRPr lang="en-US" dirty="0"/>
          </a:p>
        </p:txBody>
      </p:sp>
      <p:sp>
        <p:nvSpPr>
          <p:cNvPr id="3" name="Content Placeholder 2"/>
          <p:cNvSpPr>
            <a:spLocks noGrp="1"/>
          </p:cNvSpPr>
          <p:nvPr>
            <p:ph sz="half" idx="1"/>
          </p:nvPr>
        </p:nvSpPr>
        <p:spPr>
          <a:xfrm>
            <a:off x="368300" y="1347788"/>
            <a:ext cx="4114800" cy="1660968"/>
          </a:xfrm>
        </p:spPr>
        <p:txBody>
          <a:bodyPr/>
          <a:lstStyle>
            <a:lvl1pPr marL="339962" indent="-339962">
              <a:lnSpc>
                <a:spcPct val="90000"/>
              </a:lnSpc>
              <a:defRPr sz="2400">
                <a:latin typeface="メイリオ" pitchFamily="50" charset="-128"/>
                <a:ea typeface="メイリオ" pitchFamily="50" charset="-128"/>
              </a:defRPr>
            </a:lvl1pPr>
            <a:lvl2pPr marL="673311" indent="-325411">
              <a:lnSpc>
                <a:spcPct val="90000"/>
              </a:lnSpc>
              <a:defRPr sz="2000">
                <a:latin typeface="メイリオ" pitchFamily="50" charset="-128"/>
                <a:ea typeface="メイリオ" pitchFamily="50" charset="-128"/>
              </a:defRPr>
            </a:lvl2pPr>
            <a:lvl3pPr marL="953747" indent="-288373">
              <a:lnSpc>
                <a:spcPct val="90000"/>
              </a:lnSpc>
              <a:defRPr sz="1800">
                <a:latin typeface="メイリオ" pitchFamily="50" charset="-128"/>
                <a:ea typeface="メイリオ" pitchFamily="50" charset="-128"/>
              </a:defRPr>
            </a:lvl3pPr>
            <a:lvl4pPr marL="1227569" indent="-273822">
              <a:lnSpc>
                <a:spcPct val="90000"/>
              </a:lnSpc>
              <a:defRPr sz="1600">
                <a:latin typeface="メイリオ" pitchFamily="50" charset="-128"/>
                <a:ea typeface="メイリオ" pitchFamily="50" charset="-128"/>
              </a:defRPr>
            </a:lvl4pPr>
            <a:lvl5pPr marL="1515941" indent="-280435">
              <a:lnSpc>
                <a:spcPct val="90000"/>
              </a:lnSpc>
              <a:defRPr sz="1600">
                <a:latin typeface="メイリオ" pitchFamily="50" charset="-128"/>
                <a:ea typeface="メイリオ" pitchFamily="50" charset="-128"/>
              </a:defRPr>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0900" y="1347788"/>
            <a:ext cx="4114800" cy="1660968"/>
          </a:xfrm>
        </p:spPr>
        <p:txBody>
          <a:bodyPr/>
          <a:lstStyle>
            <a:lvl1pPr marL="347900" indent="-347900">
              <a:lnSpc>
                <a:spcPct val="90000"/>
              </a:lnSpc>
              <a:defRPr sz="2400">
                <a:latin typeface="メイリオ" pitchFamily="50" charset="-128"/>
                <a:ea typeface="メイリオ" pitchFamily="50" charset="-128"/>
              </a:defRPr>
            </a:lvl1pPr>
            <a:lvl2pPr marL="673311" indent="-339962">
              <a:lnSpc>
                <a:spcPct val="90000"/>
              </a:lnSpc>
              <a:defRPr sz="2000">
                <a:latin typeface="メイリオ" pitchFamily="50" charset="-128"/>
                <a:ea typeface="メイリオ" pitchFamily="50" charset="-128"/>
              </a:defRPr>
            </a:lvl2pPr>
            <a:lvl3pPr marL="961683" indent="-302924">
              <a:lnSpc>
                <a:spcPct val="90000"/>
              </a:lnSpc>
              <a:defRPr sz="1800">
                <a:latin typeface="メイリオ" pitchFamily="50" charset="-128"/>
                <a:ea typeface="メイリオ" pitchFamily="50" charset="-128"/>
              </a:defRPr>
            </a:lvl3pPr>
            <a:lvl4pPr marL="1227569" indent="-265885">
              <a:lnSpc>
                <a:spcPct val="90000"/>
              </a:lnSpc>
              <a:defRPr sz="1600">
                <a:latin typeface="メイリオ" pitchFamily="50" charset="-128"/>
                <a:ea typeface="メイリオ" pitchFamily="50" charset="-128"/>
              </a:defRPr>
            </a:lvl4pPr>
            <a:lvl5pPr marL="1515941" indent="-273822">
              <a:lnSpc>
                <a:spcPct val="90000"/>
              </a:lnSpc>
              <a:defRPr sz="1600">
                <a:latin typeface="メイリオ" pitchFamily="50" charset="-128"/>
                <a:ea typeface="メイリオ" pitchFamily="50" charset="-128"/>
              </a:defRPr>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pic>
        <p:nvPicPr>
          <p:cNvPr id="5"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メイリオ" pitchFamily="50" charset="-128"/>
                <a:ea typeface="メイリオ" pitchFamily="50" charset="-128"/>
              </a:defRPr>
            </a:lvl1pPr>
          </a:lstStyle>
          <a:p>
            <a:r>
              <a:rPr lang="en-US" dirty="0" smtClean="0"/>
              <a:t>Click to Edit Title Text</a:t>
            </a:r>
            <a:endParaRPr lang="en-US" dirty="0"/>
          </a:p>
        </p:txBody>
      </p:sp>
      <p:sp>
        <p:nvSpPr>
          <p:cNvPr id="3" name="Text Placeholder 2"/>
          <p:cNvSpPr>
            <a:spLocks noGrp="1"/>
          </p:cNvSpPr>
          <p:nvPr>
            <p:ph type="body" idx="1"/>
          </p:nvPr>
        </p:nvSpPr>
        <p:spPr>
          <a:xfrm>
            <a:off x="368301" y="1347788"/>
            <a:ext cx="4114800" cy="346249"/>
          </a:xfrm>
        </p:spPr>
        <p:txBody>
          <a:bodyPr anchor="b"/>
          <a:lstStyle>
            <a:lvl1pPr marL="0" indent="0">
              <a:lnSpc>
                <a:spcPct val="90000"/>
              </a:lnSpc>
              <a:spcBef>
                <a:spcPts val="0"/>
              </a:spcBef>
              <a:buNone/>
              <a:defRPr sz="2500" b="1">
                <a:latin typeface="メイリオ" pitchFamily="50" charset="-128"/>
                <a:ea typeface="メイリオ" pitchFamily="50" charset="-128"/>
                <a:cs typeface="Arial" pitchFamily="34" charset="0"/>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lvl="0"/>
            <a:r>
              <a:rPr lang="ja-JP" altLang="en-US" smtClean="0"/>
              <a:t>マスタ テキストの書式設定</a:t>
            </a:r>
          </a:p>
        </p:txBody>
      </p:sp>
      <p:sp>
        <p:nvSpPr>
          <p:cNvPr id="4" name="Content Placeholder 3"/>
          <p:cNvSpPr>
            <a:spLocks noGrp="1"/>
          </p:cNvSpPr>
          <p:nvPr>
            <p:ph sz="half" idx="2"/>
          </p:nvPr>
        </p:nvSpPr>
        <p:spPr>
          <a:xfrm>
            <a:off x="368300" y="2111110"/>
            <a:ext cx="4114800" cy="1674817"/>
          </a:xfrm>
        </p:spPr>
        <p:txBody>
          <a:bodyPr/>
          <a:lstStyle>
            <a:lvl1pPr marL="281759" indent="-281759">
              <a:defRPr sz="2300">
                <a:latin typeface="メイリオ" pitchFamily="50" charset="-128"/>
                <a:ea typeface="メイリオ" pitchFamily="50" charset="-128"/>
              </a:defRPr>
            </a:lvl1pPr>
            <a:lvl2pPr marL="562196" indent="-265885">
              <a:defRPr sz="2000">
                <a:latin typeface="メイリオ" pitchFamily="50" charset="-128"/>
                <a:ea typeface="メイリオ" pitchFamily="50" charset="-128"/>
              </a:defRPr>
            </a:lvl2pPr>
            <a:lvl3pPr marL="813529" indent="-243397">
              <a:defRPr sz="1800">
                <a:latin typeface="メイリオ" pitchFamily="50" charset="-128"/>
                <a:ea typeface="メイリオ" pitchFamily="50" charset="-128"/>
              </a:defRPr>
            </a:lvl3pPr>
            <a:lvl4pPr marL="1050312" indent="-228847">
              <a:defRPr sz="1700">
                <a:latin typeface="メイリオ" pitchFamily="50" charset="-128"/>
                <a:ea typeface="メイリオ" pitchFamily="50" charset="-128"/>
              </a:defRPr>
            </a:lvl4pPr>
            <a:lvl5pPr marL="1279159" indent="-206358">
              <a:defRPr sz="1700">
                <a:latin typeface="メイリオ" pitchFamily="50" charset="-128"/>
                <a:ea typeface="メイリオ" pitchFamily="50" charset="-128"/>
              </a:defRPr>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33283" y="1347788"/>
            <a:ext cx="4117019" cy="346249"/>
          </a:xfrm>
        </p:spPr>
        <p:txBody>
          <a:bodyPr vert="horz" wrap="square" lIns="0" tIns="0" rIns="0" bIns="0" rtlCol="0" anchor="b">
            <a:spAutoFit/>
          </a:bodyPr>
          <a:lstStyle>
            <a:lvl1pPr marL="0" indent="0">
              <a:lnSpc>
                <a:spcPct val="90000"/>
              </a:lnSpc>
              <a:spcBef>
                <a:spcPts val="0"/>
              </a:spcBef>
              <a:buNone/>
              <a:defRPr lang="en-US" sz="2500" b="1" kern="1200" smtClean="0">
                <a:solidFill>
                  <a:schemeClr val="tx1"/>
                </a:solidFill>
                <a:effectLst/>
                <a:latin typeface="メイリオ" pitchFamily="50" charset="-128"/>
                <a:ea typeface="メイリオ" pitchFamily="50" charset="-128"/>
                <a:cs typeface="Arial" pitchFamily="34" charset="0"/>
              </a:defRPr>
            </a:lvl1pPr>
            <a:lvl2pPr marL="457163" indent="0">
              <a:buNone/>
              <a:defRPr sz="2000" b="1"/>
            </a:lvl2pPr>
            <a:lvl3pPr marL="914327" indent="0">
              <a:buNone/>
              <a:defRPr sz="1800" b="1"/>
            </a:lvl3pPr>
            <a:lvl4pPr marL="1371490" indent="0">
              <a:buNone/>
              <a:defRPr sz="1600" b="1"/>
            </a:lvl4pPr>
            <a:lvl5pPr marL="1828654" indent="0">
              <a:buNone/>
              <a:defRPr sz="1600" b="1"/>
            </a:lvl5pPr>
            <a:lvl6pPr marL="2285818" indent="0">
              <a:buNone/>
              <a:defRPr sz="1600" b="1"/>
            </a:lvl6pPr>
            <a:lvl7pPr marL="2742980" indent="0">
              <a:buNone/>
              <a:defRPr sz="1600" b="1"/>
            </a:lvl7pPr>
            <a:lvl8pPr marL="3200144" indent="0">
              <a:buNone/>
              <a:defRPr sz="1600" b="1"/>
            </a:lvl8pPr>
            <a:lvl9pPr marL="3657308" indent="0">
              <a:buNone/>
              <a:defRPr sz="1600" b="1"/>
            </a:lvl9pPr>
          </a:lstStyle>
          <a:p>
            <a:pPr marL="0" lvl="0" indent="0" algn="l" defTabSz="914327" rtl="0" eaLnBrk="1" latinLnBrk="0" hangingPunct="1">
              <a:lnSpc>
                <a:spcPct val="90000"/>
              </a:lnSpc>
              <a:spcBef>
                <a:spcPts val="0"/>
              </a:spcBef>
              <a:buFontTx/>
              <a:buNone/>
            </a:pPr>
            <a:r>
              <a:rPr lang="ja-JP" altLang="en-US" smtClean="0"/>
              <a:t>マスタ テキストの書式設定</a:t>
            </a:r>
          </a:p>
        </p:txBody>
      </p:sp>
      <p:sp>
        <p:nvSpPr>
          <p:cNvPr id="6" name="Content Placeholder 5"/>
          <p:cNvSpPr>
            <a:spLocks noGrp="1"/>
          </p:cNvSpPr>
          <p:nvPr>
            <p:ph sz="quarter" idx="4"/>
          </p:nvPr>
        </p:nvSpPr>
        <p:spPr>
          <a:xfrm>
            <a:off x="4632327" y="2111110"/>
            <a:ext cx="4117974" cy="1674817"/>
          </a:xfrm>
        </p:spPr>
        <p:txBody>
          <a:bodyPr/>
          <a:lstStyle>
            <a:lvl1pPr marL="296309" indent="-296309">
              <a:defRPr sz="2300">
                <a:latin typeface="メイリオ" pitchFamily="50" charset="-128"/>
                <a:ea typeface="メイリオ" pitchFamily="50" charset="-128"/>
              </a:defRPr>
            </a:lvl1pPr>
            <a:lvl2pPr marL="570132" indent="-273822">
              <a:defRPr sz="2000">
                <a:latin typeface="メイリオ" pitchFamily="50" charset="-128"/>
                <a:ea typeface="メイリオ" pitchFamily="50" charset="-128"/>
              </a:defRPr>
            </a:lvl2pPr>
            <a:lvl3pPr marL="821466" indent="-244720">
              <a:defRPr sz="1800">
                <a:latin typeface="メイリオ" pitchFamily="50" charset="-128"/>
                <a:ea typeface="メイリオ" pitchFamily="50" charset="-128"/>
              </a:defRPr>
            </a:lvl3pPr>
            <a:lvl4pPr marL="1050312" indent="-236784">
              <a:defRPr sz="1700">
                <a:latin typeface="メイリオ" pitchFamily="50" charset="-128"/>
                <a:ea typeface="メイリオ" pitchFamily="50" charset="-128"/>
              </a:defRPr>
            </a:lvl4pPr>
            <a:lvl5pPr marL="1279159" indent="-220910">
              <a:defRPr sz="1700">
                <a:latin typeface="メイリオ" pitchFamily="50" charset="-128"/>
                <a:ea typeface="メイリオ" pitchFamily="50" charset="-128"/>
              </a:defRPr>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pic>
        <p:nvPicPr>
          <p:cNvPr id="7"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メイリオ" pitchFamily="50" charset="-128"/>
                <a:ea typeface="メイリオ" pitchFamily="50" charset="-128"/>
              </a:defRPr>
            </a:lvl1pPr>
          </a:lstStyle>
          <a:p>
            <a:r>
              <a:rPr lang="en-US" dirty="0" smtClean="0"/>
              <a:t>Click to Edit Title Text</a:t>
            </a:r>
            <a:endParaRPr lang="en-US" dirty="0"/>
          </a:p>
        </p:txBody>
      </p:sp>
      <p:pic>
        <p:nvPicPr>
          <p:cNvPr id="3"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no log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メイリオ" pitchFamily="50" charset="-128"/>
                <a:ea typeface="メイリオ" pitchFamily="50" charset="-128"/>
              </a:defRPr>
            </a:lvl1pPr>
          </a:lstStyle>
          <a:p>
            <a:r>
              <a:rPr lang="en-US" dirty="0" smtClean="0"/>
              <a:t>Click to Edit Title Text</a:t>
            </a:r>
            <a:endParaRPr lang="en-US" dirty="0"/>
          </a:p>
        </p:txBody>
      </p:sp>
      <p:pic>
        <p:nvPicPr>
          <p:cNvPr id="3" name="Picture 8" descr="D:\Slidework\Jobs\TechEd2007 - Brian Marble\Template\Template\images\TE_logo.png"/>
          <p:cNvPicPr>
            <a:picLocks noChangeAspect="1" noChangeArrowheads="1"/>
          </p:cNvPicPr>
          <p:nvPr userDrawn="1"/>
        </p:nvPicPr>
        <p:blipFill>
          <a:blip r:embed="rId2"/>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pic>
        <p:nvPicPr>
          <p:cNvPr id="2" name="Picture 8" descr="D:\Slidework\Jobs\TechEd2007 - Brian Marble\Template\Template\images\TE_logo.png"/>
          <p:cNvPicPr>
            <a:picLocks noChangeAspect="1" noChangeArrowheads="1"/>
          </p:cNvPicPr>
          <p:nvPr userDrawn="1"/>
        </p:nvPicPr>
        <p:blipFill>
          <a:blip r:embed="rId3"/>
          <a:srcRect/>
          <a:stretch>
            <a:fillRect/>
          </a:stretch>
        </p:blipFill>
        <p:spPr bwMode="auto">
          <a:xfrm>
            <a:off x="7964557" y="6242916"/>
            <a:ext cx="850238" cy="522542"/>
          </a:xfrm>
          <a:prstGeom prst="rect">
            <a:avLst/>
          </a:prstGeom>
          <a:noFill/>
        </p:spPr>
      </p:pic>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PreEvent - Prints in GRAYSCALE">
    <p:bg>
      <p:bgPr>
        <a:blipFill dpi="0" rotWithShape="1">
          <a:blip r:embed="rId2">
            <a:lum/>
          </a:blip>
          <a:srcRect/>
          <a:stretch>
            <a:fillRect t="-1000" b="-1000"/>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t="-1000" b="-1000"/>
          </a:stretch>
        </a:blipFill>
        <a:effectLst/>
      </p:bgPr>
    </p:bg>
    <p:spTree>
      <p:nvGrpSpPr>
        <p:cNvPr id="1" name=""/>
        <p:cNvGrpSpPr/>
        <p:nvPr/>
      </p:nvGrpSpPr>
      <p:grpSpPr>
        <a:xfrm>
          <a:off x="0" y="0"/>
          <a:ext cx="0" cy="0"/>
          <a:chOff x="0" y="0"/>
          <a:chExt cx="0" cy="0"/>
        </a:xfrm>
      </p:grpSpPr>
      <p:sp>
        <p:nvSpPr>
          <p:cNvPr id="4" name="Rectangle 3"/>
          <p:cNvSpPr/>
          <p:nvPr/>
        </p:nvSpPr>
        <p:spPr bwMode="white">
          <a:xfrm>
            <a:off x="0" y="0"/>
            <a:ext cx="9144000" cy="1411288"/>
          </a:xfrm>
          <a:prstGeom prst="rect">
            <a:avLst/>
          </a:prstGeom>
          <a:gradFill>
            <a:gsLst>
              <a:gs pos="0">
                <a:srgbClr val="0070C0">
                  <a:alpha val="0"/>
                </a:srgbClr>
              </a:gs>
              <a:gs pos="41000">
                <a:schemeClr val="tx1">
                  <a:alpha val="15000"/>
                </a:schemeClr>
              </a:gs>
              <a:gs pos="56000">
                <a:schemeClr val="tx1">
                  <a:alpha val="25000"/>
                </a:schemeClr>
              </a:gs>
              <a:gs pos="100000">
                <a:schemeClr val="tx1">
                  <a:alpha val="70000"/>
                </a:schemeClr>
              </a:gs>
            </a:gsLst>
            <a:lin ang="16200000" scaled="0"/>
          </a:gra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chemeClr val="tx1"/>
              </a:solidFill>
              <a:effectLst>
                <a:outerShdw blurRad="38100" dist="38100" dir="2700000" algn="tl">
                  <a:srgbClr val="000000">
                    <a:alpha val="43137"/>
                  </a:srgbClr>
                </a:outerShdw>
              </a:effectLst>
              <a:latin typeface="メイリオ" pitchFamily="50" charset="-128"/>
              <a:ea typeface="メイリオ" pitchFamily="50" charset="-128"/>
            </a:endParaRPr>
          </a:p>
        </p:txBody>
      </p:sp>
      <p:sp>
        <p:nvSpPr>
          <p:cNvPr id="2" name="Title Placeholder 1"/>
          <p:cNvSpPr>
            <a:spLocks noGrp="1"/>
          </p:cNvSpPr>
          <p:nvPr>
            <p:ph type="title"/>
          </p:nvPr>
        </p:nvSpPr>
        <p:spPr>
          <a:xfrm>
            <a:off x="368300" y="220663"/>
            <a:ext cx="8382000" cy="609398"/>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r>
              <a:rPr lang="en-US" dirty="0" smtClean="0"/>
              <a:t>Click to Edit Title Text</a:t>
            </a:r>
            <a:endParaRPr lang="en-US" dirty="0"/>
          </a:p>
        </p:txBody>
      </p:sp>
      <p:sp>
        <p:nvSpPr>
          <p:cNvPr id="3" name="Text Placeholder 2"/>
          <p:cNvSpPr>
            <a:spLocks noGrp="1"/>
          </p:cNvSpPr>
          <p:nvPr>
            <p:ph type="body" idx="1"/>
          </p:nvPr>
        </p:nvSpPr>
        <p:spPr>
          <a:xfrm>
            <a:off x="366713" y="1347788"/>
            <a:ext cx="8407400" cy="1854867"/>
          </a:xfrm>
          <a:prstGeom prst="rect">
            <a:avLst/>
          </a:prstGeom>
        </p:spPr>
        <p:txBody>
          <a:bodyPr vert="horz" wrap="square" lIns="0" tIns="0" rIns="0" bIns="0" rtlCol="0">
            <a:spAutoFit/>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Tree>
  </p:cSld>
  <p:clrMap bg1="dk1" tx1="lt1" bg2="dk2" tx2="lt2" accent1="accent1" accent2="accent2" accent3="accent3" accent4="accent4" accent5="accent5" accent6="accent6" hlink="hlink" folHlink="folHlink"/>
  <p:sldLayoutIdLst>
    <p:sldLayoutId id="2147483749" r:id="rId1"/>
    <p:sldLayoutId id="2147483697" r:id="rId2"/>
    <p:sldLayoutId id="2147483743" r:id="rId3"/>
    <p:sldLayoutId id="2147483698" r:id="rId4"/>
    <p:sldLayoutId id="2147483699" r:id="rId5"/>
    <p:sldLayoutId id="2147483700" r:id="rId6"/>
    <p:sldLayoutId id="2147483747" r:id="rId7"/>
    <p:sldLayoutId id="2147483701" r:id="rId8"/>
    <p:sldLayoutId id="2147483702" r:id="rId9"/>
    <p:sldLayoutId id="2147483722" r:id="rId10"/>
    <p:sldLayoutId id="2147483744" r:id="rId11"/>
    <p:sldLayoutId id="2147483746" r:id="rId12"/>
    <p:sldLayoutId id="2147483751" r:id="rId13"/>
  </p:sldLayoutIdLst>
  <p:transition>
    <p:fade/>
  </p:transition>
  <p:timing>
    <p:tnLst>
      <p:par>
        <p:cTn id="1" dur="indefinite" restart="never" nodeType="tmRoot"/>
      </p:par>
    </p:tnLst>
  </p:timing>
  <p:txStyles>
    <p:titleStyle>
      <a:lvl1pPr algn="l" defTabSz="914363" rtl="0" eaLnBrk="1" fontAlgn="base" latinLnBrk="0" hangingPunct="1">
        <a:lnSpc>
          <a:spcPct val="90000"/>
        </a:lnSpc>
        <a:spcBef>
          <a:spcPct val="0"/>
        </a:spcBef>
        <a:spcAft>
          <a:spcPct val="0"/>
        </a:spcAft>
        <a:buNone/>
        <a:defRPr kumimoji="1" lang="en-US" sz="4800" b="0" kern="1200" cap="none" spc="-125" baseline="0" dirty="0">
          <a:ln w="3175">
            <a:noFill/>
          </a:ln>
          <a:solidFill>
            <a:schemeClr val="bg1"/>
          </a:solidFill>
          <a:effectLst>
            <a:outerShdw blurRad="50800" dist="38100" dir="2700000" algn="tl" rotWithShape="0">
              <a:schemeClr val="tx1">
                <a:lumMod val="95000"/>
                <a:alpha val="40000"/>
              </a:schemeClr>
            </a:outerShdw>
          </a:effectLst>
          <a:latin typeface="メイリオ" pitchFamily="50" charset="-128"/>
          <a:ea typeface="メイリオ" pitchFamily="50" charset="-128"/>
          <a:cs typeface="+mj-cs"/>
        </a:defRPr>
      </a:lvl1pPr>
    </p:titleStyle>
    <p:bodyStyle>
      <a:lvl1pPr marL="384939" indent="-384939" algn="l" defTabSz="914327" rtl="0" eaLnBrk="1" latinLnBrk="0" hangingPunct="1">
        <a:lnSpc>
          <a:spcPct val="90000"/>
        </a:lnSpc>
        <a:spcBef>
          <a:spcPts val="700"/>
        </a:spcBef>
        <a:buFontTx/>
        <a:buBlip>
          <a:blip r:embed="rId16"/>
        </a:buBlip>
        <a:defRPr kumimoji="1" sz="2800" kern="1200">
          <a:solidFill>
            <a:schemeClr val="tx1"/>
          </a:solidFill>
          <a:effectLst/>
          <a:latin typeface="メイリオ" pitchFamily="50" charset="-128"/>
          <a:ea typeface="メイリオ" pitchFamily="50" charset="-128"/>
          <a:cs typeface="+mn-cs"/>
        </a:defRPr>
      </a:lvl1pPr>
      <a:lvl2pPr marL="739451" indent="-362451" algn="l" defTabSz="914327" rtl="0" eaLnBrk="1" latinLnBrk="0" hangingPunct="1">
        <a:lnSpc>
          <a:spcPct val="90000"/>
        </a:lnSpc>
        <a:spcBef>
          <a:spcPts val="700"/>
        </a:spcBef>
        <a:buFontTx/>
        <a:buBlip>
          <a:blip r:embed="rId16"/>
        </a:buBlip>
        <a:defRPr kumimoji="1" sz="2400" kern="1200">
          <a:solidFill>
            <a:schemeClr val="tx1"/>
          </a:solidFill>
          <a:effectLst/>
          <a:latin typeface="メイリオ" pitchFamily="50" charset="-128"/>
          <a:ea typeface="メイリオ" pitchFamily="50" charset="-128"/>
          <a:cs typeface="+mn-cs"/>
        </a:defRPr>
      </a:lvl2pPr>
      <a:lvl3pPr marL="1101902" indent="-347900" algn="l" defTabSz="914327" rtl="0" eaLnBrk="1" latinLnBrk="0" hangingPunct="1">
        <a:lnSpc>
          <a:spcPct val="90000"/>
        </a:lnSpc>
        <a:spcBef>
          <a:spcPts val="700"/>
        </a:spcBef>
        <a:buFontTx/>
        <a:buBlip>
          <a:blip r:embed="rId16"/>
        </a:buBlip>
        <a:defRPr kumimoji="1" sz="2000" kern="1200">
          <a:solidFill>
            <a:schemeClr val="tx1"/>
          </a:solidFill>
          <a:effectLst/>
          <a:latin typeface="メイリオ" pitchFamily="50" charset="-128"/>
          <a:ea typeface="メイリオ" pitchFamily="50" charset="-128"/>
          <a:cs typeface="+mn-cs"/>
        </a:defRPr>
      </a:lvl3pPr>
      <a:lvl4pPr marL="1420699" indent="-318798" algn="l" defTabSz="914327" rtl="0" eaLnBrk="1" latinLnBrk="0" hangingPunct="1">
        <a:lnSpc>
          <a:spcPct val="90000"/>
        </a:lnSpc>
        <a:spcBef>
          <a:spcPts val="700"/>
        </a:spcBef>
        <a:buFontTx/>
        <a:buBlip>
          <a:blip r:embed="rId16"/>
        </a:buBlip>
        <a:defRPr kumimoji="1" sz="1800" kern="1200">
          <a:solidFill>
            <a:schemeClr val="tx1"/>
          </a:solidFill>
          <a:effectLst/>
          <a:latin typeface="メイリオ" pitchFamily="50" charset="-128"/>
          <a:ea typeface="メイリオ" pitchFamily="50" charset="-128"/>
          <a:cs typeface="+mn-cs"/>
        </a:defRPr>
      </a:lvl4pPr>
      <a:lvl5pPr marL="1760661" indent="-318798" algn="l" defTabSz="914327" rtl="0" eaLnBrk="1" latinLnBrk="0" hangingPunct="1">
        <a:lnSpc>
          <a:spcPct val="90000"/>
        </a:lnSpc>
        <a:spcBef>
          <a:spcPts val="700"/>
        </a:spcBef>
        <a:buFontTx/>
        <a:buBlip>
          <a:blip r:embed="rId16"/>
        </a:buBlip>
        <a:defRPr kumimoji="1" sz="1800" kern="1200">
          <a:solidFill>
            <a:schemeClr val="tx1"/>
          </a:solidFill>
          <a:effectLst/>
          <a:latin typeface="メイリオ" pitchFamily="50" charset="-128"/>
          <a:ea typeface="メイリオ" pitchFamily="50" charset="-128"/>
          <a:cs typeface="+mn-cs"/>
        </a:defRPr>
      </a:lvl5pPr>
      <a:lvl6pPr marL="2514399" indent="-228582" algn="l" defTabSz="914327"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562" indent="-228582" algn="l" defTabSz="914327"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726" indent="-228582" algn="l" defTabSz="914327"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890" indent="-228582" algn="l" defTabSz="914327"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14327" rtl="0" eaLnBrk="1" latinLnBrk="0" hangingPunct="1">
        <a:defRPr kumimoji="1" sz="1800" kern="1200">
          <a:solidFill>
            <a:schemeClr val="tx1"/>
          </a:solidFill>
          <a:latin typeface="+mn-lt"/>
          <a:ea typeface="+mn-ea"/>
          <a:cs typeface="+mn-cs"/>
        </a:defRPr>
      </a:lvl1pPr>
      <a:lvl2pPr marL="457163" algn="l" defTabSz="914327" rtl="0" eaLnBrk="1" latinLnBrk="0" hangingPunct="1">
        <a:defRPr kumimoji="1" sz="1800" kern="1200">
          <a:solidFill>
            <a:schemeClr val="tx1"/>
          </a:solidFill>
          <a:latin typeface="+mn-lt"/>
          <a:ea typeface="+mn-ea"/>
          <a:cs typeface="+mn-cs"/>
        </a:defRPr>
      </a:lvl2pPr>
      <a:lvl3pPr marL="914327" algn="l" defTabSz="914327" rtl="0" eaLnBrk="1" latinLnBrk="0" hangingPunct="1">
        <a:defRPr kumimoji="1" sz="1800" kern="1200">
          <a:solidFill>
            <a:schemeClr val="tx1"/>
          </a:solidFill>
          <a:latin typeface="+mn-lt"/>
          <a:ea typeface="+mn-ea"/>
          <a:cs typeface="+mn-cs"/>
        </a:defRPr>
      </a:lvl3pPr>
      <a:lvl4pPr marL="1371490" algn="l" defTabSz="914327" rtl="0" eaLnBrk="1" latinLnBrk="0" hangingPunct="1">
        <a:defRPr kumimoji="1" sz="1800" kern="1200">
          <a:solidFill>
            <a:schemeClr val="tx1"/>
          </a:solidFill>
          <a:latin typeface="+mn-lt"/>
          <a:ea typeface="+mn-ea"/>
          <a:cs typeface="+mn-cs"/>
        </a:defRPr>
      </a:lvl4pPr>
      <a:lvl5pPr marL="1828654" algn="l" defTabSz="914327" rtl="0" eaLnBrk="1" latinLnBrk="0" hangingPunct="1">
        <a:defRPr kumimoji="1" sz="1800" kern="1200">
          <a:solidFill>
            <a:schemeClr val="tx1"/>
          </a:solidFill>
          <a:latin typeface="+mn-lt"/>
          <a:ea typeface="+mn-ea"/>
          <a:cs typeface="+mn-cs"/>
        </a:defRPr>
      </a:lvl5pPr>
      <a:lvl6pPr marL="2285818" algn="l" defTabSz="914327" rtl="0" eaLnBrk="1" latinLnBrk="0" hangingPunct="1">
        <a:defRPr kumimoji="1" sz="1800" kern="1200">
          <a:solidFill>
            <a:schemeClr val="tx1"/>
          </a:solidFill>
          <a:latin typeface="+mn-lt"/>
          <a:ea typeface="+mn-ea"/>
          <a:cs typeface="+mn-cs"/>
        </a:defRPr>
      </a:lvl6pPr>
      <a:lvl7pPr marL="2742980" algn="l" defTabSz="914327" rtl="0" eaLnBrk="1" latinLnBrk="0" hangingPunct="1">
        <a:defRPr kumimoji="1" sz="1800" kern="1200">
          <a:solidFill>
            <a:schemeClr val="tx1"/>
          </a:solidFill>
          <a:latin typeface="+mn-lt"/>
          <a:ea typeface="+mn-ea"/>
          <a:cs typeface="+mn-cs"/>
        </a:defRPr>
      </a:lvl7pPr>
      <a:lvl8pPr marL="3200144" algn="l" defTabSz="914327" rtl="0" eaLnBrk="1" latinLnBrk="0" hangingPunct="1">
        <a:defRPr kumimoji="1" sz="1800" kern="1200">
          <a:solidFill>
            <a:schemeClr val="tx1"/>
          </a:solidFill>
          <a:latin typeface="+mn-lt"/>
          <a:ea typeface="+mn-ea"/>
          <a:cs typeface="+mn-cs"/>
        </a:defRPr>
      </a:lvl8pPr>
      <a:lvl9pPr marL="3657308" algn="l" defTabSz="91432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1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ww2.shos.info/temp/20070929kojima.zip"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omuplus.net/" TargetMode="Externa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5.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8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image" Target="../media/image17.emf"/></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ubtitle 16"/>
          <p:cNvSpPr>
            <a:spLocks noGrp="1"/>
          </p:cNvSpPr>
          <p:nvPr>
            <p:ph type="subTitle" idx="1"/>
          </p:nvPr>
        </p:nvSpPr>
        <p:spPr>
          <a:xfrm>
            <a:off x="1206437" y="4602798"/>
            <a:ext cx="5316626" cy="738664"/>
          </a:xfrm>
        </p:spPr>
        <p:txBody>
          <a:bodyPr/>
          <a:lstStyle/>
          <a:p>
            <a:r>
              <a:rPr lang="ja-JP" altLang="en-US" dirty="0" smtClean="0"/>
              <a:t>小島 富治雄 </a:t>
            </a:r>
            <a:r>
              <a:rPr altLang="ja-JP" i="1" dirty="0" smtClean="0"/>
              <a:t>(Fujiwo)</a:t>
            </a:r>
            <a:endParaRPr lang="en-US" i="1" dirty="0" smtClean="0"/>
          </a:p>
          <a:p>
            <a:r>
              <a:rPr lang="ja-JP" altLang="en-US" dirty="0" err="1" smtClean="0"/>
              <a:t>こみゅぷらす</a:t>
            </a:r>
            <a:endParaRPr lang="en-US" dirty="0"/>
          </a:p>
        </p:txBody>
      </p:sp>
      <p:sp>
        <p:nvSpPr>
          <p:cNvPr id="5" name="Title 4"/>
          <p:cNvSpPr>
            <a:spLocks noGrp="1"/>
          </p:cNvSpPr>
          <p:nvPr>
            <p:ph type="ctrTitle"/>
          </p:nvPr>
        </p:nvSpPr>
        <p:spPr>
          <a:xfrm>
            <a:off x="404876" y="2193355"/>
            <a:ext cx="8394699" cy="2324099"/>
          </a:xfrm>
        </p:spPr>
        <p:txBody>
          <a:bodyPr/>
          <a:lstStyle/>
          <a:p>
            <a:r>
              <a:rPr lang="ja-JP" altLang="en-US" sz="5400" dirty="0" smtClean="0"/>
              <a:t>プログラミング上達講座</a:t>
            </a:r>
            <a:r>
              <a:rPr altLang="ja-JP" dirty="0" smtClean="0"/>
              <a:t/>
            </a:r>
            <a:br>
              <a:rPr altLang="ja-JP" dirty="0" smtClean="0"/>
            </a:br>
            <a:r>
              <a:rPr altLang="ja-JP" dirty="0" smtClean="0"/>
              <a:t>(</a:t>
            </a:r>
            <a:r>
              <a:rPr lang="ja-JP" altLang="en-US" dirty="0" smtClean="0"/>
              <a:t>オブジェクト指向基礎等</a:t>
            </a:r>
            <a:r>
              <a:rPr altLang="ja-JP" dirty="0" smtClean="0"/>
              <a:t>)</a:t>
            </a:r>
            <a:endParaRPr lang="en-US" dirty="0"/>
          </a:p>
        </p:txBody>
      </p:sp>
      <p:sp>
        <p:nvSpPr>
          <p:cNvPr id="4" name="テキスト ボックス 3"/>
          <p:cNvSpPr txBox="1"/>
          <p:nvPr/>
        </p:nvSpPr>
        <p:spPr>
          <a:xfrm>
            <a:off x="4815840" y="5596128"/>
            <a:ext cx="4142481" cy="1077218"/>
          </a:xfrm>
          <a:prstGeom prst="rect">
            <a:avLst/>
          </a:prstGeom>
          <a:noFill/>
        </p:spPr>
        <p:txBody>
          <a:bodyPr wrap="none" rtlCol="0">
            <a:spAutoFit/>
          </a:bodyPr>
          <a:lstStyle/>
          <a:p>
            <a:r>
              <a:rPr kumimoji="1" lang="en-US" altLang="ja-JP" sz="1600" i="1" dirty="0" smtClean="0">
                <a:latin typeface="メイリオ" pitchFamily="50" charset="-128"/>
                <a:ea typeface="メイリオ" pitchFamily="50" charset="-128"/>
              </a:rPr>
              <a:t>2007/09/29</a:t>
            </a:r>
          </a:p>
          <a:p>
            <a:r>
              <a:rPr kumimoji="1" lang="ja-JP" altLang="en-US" sz="1600" dirty="0" smtClean="0">
                <a:latin typeface="メイリオ" pitchFamily="50" charset="-128"/>
                <a:ea typeface="メイリオ" pitchFamily="50" charset="-128"/>
              </a:rPr>
              <a:t>コミュニティ勉強会に参加しよう</a:t>
            </a:r>
            <a:r>
              <a:rPr kumimoji="1" lang="en-US" altLang="ja-JP" sz="1600" dirty="0" smtClean="0">
                <a:latin typeface="メイリオ" pitchFamily="50" charset="-128"/>
                <a:ea typeface="メイリオ" pitchFamily="50" charset="-128"/>
              </a:rPr>
              <a:t/>
            </a:r>
            <a:br>
              <a:rPr kumimoji="1" lang="en-US" altLang="ja-JP" sz="1600" dirty="0" smtClean="0">
                <a:latin typeface="メイリオ" pitchFamily="50" charset="-128"/>
                <a:ea typeface="メイリオ" pitchFamily="50" charset="-128"/>
              </a:rPr>
            </a:br>
            <a:r>
              <a:rPr kumimoji="1" lang="ja-JP" altLang="en-US" sz="1600" dirty="0" smtClean="0">
                <a:latin typeface="メイリオ" pitchFamily="50" charset="-128"/>
                <a:ea typeface="メイリオ" pitchFamily="50" charset="-128"/>
              </a:rPr>
              <a:t>～第</a:t>
            </a:r>
            <a:r>
              <a:rPr kumimoji="1" lang="en-US" altLang="ja-JP" sz="1600" dirty="0" smtClean="0">
                <a:latin typeface="メイリオ" pitchFamily="50" charset="-128"/>
                <a:ea typeface="メイリオ" pitchFamily="50" charset="-128"/>
              </a:rPr>
              <a:t>1</a:t>
            </a:r>
            <a:r>
              <a:rPr kumimoji="1" lang="ja-JP" altLang="en-US" sz="1600" dirty="0" smtClean="0">
                <a:latin typeface="メイリオ" pitchFamily="50" charset="-128"/>
                <a:ea typeface="メイリオ" pitchFamily="50" charset="-128"/>
              </a:rPr>
              <a:t>回・東京編</a:t>
            </a:r>
            <a:r>
              <a:rPr kumimoji="1" lang="en-US" altLang="ja-JP" sz="1600" dirty="0" smtClean="0">
                <a:latin typeface="メイリオ" pitchFamily="50" charset="-128"/>
                <a:ea typeface="メイリオ" pitchFamily="50" charset="-128"/>
              </a:rPr>
              <a:t/>
            </a:r>
            <a:br>
              <a:rPr kumimoji="1" lang="en-US" altLang="ja-JP" sz="1600" dirty="0" smtClean="0">
                <a:latin typeface="メイリオ" pitchFamily="50" charset="-128"/>
                <a:ea typeface="メイリオ" pitchFamily="50" charset="-128"/>
              </a:rPr>
            </a:br>
            <a:r>
              <a:rPr kumimoji="1" lang="en-US" altLang="ja-JP" sz="1600" dirty="0" smtClean="0">
                <a:latin typeface="メイリオ" pitchFamily="50" charset="-128"/>
                <a:ea typeface="メイリオ" pitchFamily="50" charset="-128"/>
              </a:rPr>
              <a:t>(</a:t>
            </a:r>
            <a:r>
              <a:rPr kumimoji="1" lang="ja-JP" altLang="en-US" sz="1600" dirty="0" smtClean="0">
                <a:latin typeface="メイリオ" pitchFamily="50" charset="-128"/>
                <a:ea typeface="メイリオ" pitchFamily="50" charset="-128"/>
              </a:rPr>
              <a:t>アイネタジャパン </a:t>
            </a:r>
            <a:r>
              <a:rPr kumimoji="1" lang="en-US" altLang="ja-JP" sz="1600" dirty="0" smtClean="0">
                <a:latin typeface="メイリオ" pitchFamily="50" charset="-128"/>
                <a:ea typeface="メイリオ" pitchFamily="50" charset="-128"/>
              </a:rPr>
              <a:t>&amp; </a:t>
            </a:r>
            <a:r>
              <a:rPr kumimoji="1" lang="ja-JP" altLang="en-US" sz="1600" dirty="0" smtClean="0">
                <a:latin typeface="メイリオ" pitchFamily="50" charset="-128"/>
                <a:ea typeface="メイリオ" pitchFamily="50" charset="-128"/>
              </a:rPr>
              <a:t>マイクロソフト共催</a:t>
            </a:r>
            <a:r>
              <a:rPr kumimoji="1" lang="en-US" altLang="ja-JP" sz="1600" dirty="0" smtClean="0">
                <a:latin typeface="メイリオ" pitchFamily="50" charset="-128"/>
                <a:ea typeface="メイリオ" pitchFamily="50" charset="-128"/>
              </a:rPr>
              <a:t>)</a:t>
            </a:r>
            <a:endParaRPr kumimoji="1" lang="ja-JP" altLang="en-US" sz="1600" dirty="0">
              <a:latin typeface="メイリオ" pitchFamily="50" charset="-128"/>
              <a:ea typeface="メイリオ" pitchFamily="50" charset="-128"/>
            </a:endParaRP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自己紹介タイム</a:t>
            </a:r>
            <a:endParaRPr kumimoji="1" lang="ja-JP" altLang="en-US" dirty="0"/>
          </a:p>
        </p:txBody>
      </p:sp>
      <p:sp>
        <p:nvSpPr>
          <p:cNvPr id="3" name="コンテンツ プレースホルダ 2"/>
          <p:cNvSpPr>
            <a:spLocks noGrp="1"/>
          </p:cNvSpPr>
          <p:nvPr>
            <p:ph idx="1"/>
          </p:nvPr>
        </p:nvSpPr>
        <p:spPr>
          <a:xfrm>
            <a:off x="368300" y="1347788"/>
            <a:ext cx="8382000" cy="4181658"/>
          </a:xfrm>
        </p:spPr>
        <p:txBody>
          <a:bodyPr/>
          <a:lstStyle/>
          <a:p>
            <a:r>
              <a:rPr kumimoji="1" lang="ja-JP" altLang="en-US" sz="6600" dirty="0" smtClean="0"/>
              <a:t>二人一組</a:t>
            </a:r>
            <a:endParaRPr kumimoji="1" lang="en-US" altLang="ja-JP" sz="6600" dirty="0" smtClean="0"/>
          </a:p>
          <a:p>
            <a:r>
              <a:rPr kumimoji="1" lang="ja-JP" altLang="en-US" sz="6600" dirty="0" smtClean="0"/>
              <a:t>一人一分</a:t>
            </a:r>
            <a:endParaRPr kumimoji="1" lang="en-US" altLang="ja-JP" sz="6600" dirty="0" smtClean="0"/>
          </a:p>
          <a:p>
            <a:pPr lvl="1"/>
            <a:r>
              <a:rPr lang="ja-JP" altLang="en-US" sz="4800" dirty="0" smtClean="0"/>
              <a:t>好きなプログラミング言語</a:t>
            </a:r>
            <a:endParaRPr lang="en-US" altLang="ja-JP" sz="4800" dirty="0" smtClean="0"/>
          </a:p>
          <a:p>
            <a:pPr lvl="1"/>
            <a:r>
              <a:rPr kumimoji="1" lang="ja-JP" altLang="en-US" sz="4800" dirty="0" smtClean="0"/>
              <a:t>好きなテクノロジー</a:t>
            </a:r>
            <a:endParaRPr kumimoji="1" lang="en-US" altLang="ja-JP" sz="4800" dirty="0" smtClean="0"/>
          </a:p>
          <a:p>
            <a:pPr lvl="1"/>
            <a:r>
              <a:rPr lang="ja-JP" altLang="en-US" sz="4800" dirty="0" smtClean="0"/>
              <a:t>他に好きなもの</a:t>
            </a:r>
            <a:endParaRPr kumimoji="1" lang="ja-JP" altLang="en-US" sz="4800" dirty="0"/>
          </a:p>
        </p:txBody>
      </p:sp>
    </p:spTree>
  </p:cSld>
  <p:clrMapOvr>
    <a:masterClrMapping/>
  </p:clrMapOvr>
  <p:transition>
    <p:fade/>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16352"/>
            <a:ext cx="8229600" cy="3470168"/>
          </a:xfrm>
        </p:spPr>
        <p:txBody>
          <a:bodyPr/>
          <a:lstStyle/>
          <a:p>
            <a:pPr algn="ctr"/>
            <a:r>
              <a:rPr lang="ja-JP" altLang="en-US" sz="4000" dirty="0" smtClean="0">
                <a:solidFill>
                  <a:schemeClr val="tx1"/>
                </a:solidFill>
              </a:rPr>
              <a:t>ソフトウェア開発を楽にするコツ。</a:t>
            </a:r>
            <a:endParaRPr kumimoji="1" lang="ja-JP" altLang="en-US" sz="4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24636"/>
            <a:ext cx="8229600" cy="3947570"/>
          </a:xfrm>
        </p:spPr>
        <p:txBody>
          <a:bodyPr/>
          <a:lstStyle/>
          <a:p>
            <a:pPr algn="ctr"/>
            <a:r>
              <a:rPr lang="ja-JP" altLang="en-US" sz="4800" dirty="0" smtClean="0">
                <a:solidFill>
                  <a:schemeClr val="tx1"/>
                </a:solidFill>
              </a:rPr>
              <a:t>基本は</a:t>
            </a:r>
            <a:r>
              <a:rPr altLang="ja-JP" sz="4800" dirty="0" smtClean="0">
                <a:solidFill>
                  <a:schemeClr val="tx1"/>
                </a:solidFill>
              </a:rPr>
              <a:t/>
            </a:r>
            <a:br>
              <a:rPr altLang="ja-JP" sz="4800" dirty="0" smtClean="0">
                <a:solidFill>
                  <a:schemeClr val="tx1"/>
                </a:solidFill>
              </a:rPr>
            </a:br>
            <a:r>
              <a:rPr lang="ja-JP" altLang="en-US" sz="6000" dirty="0" smtClean="0">
                <a:solidFill>
                  <a:schemeClr val="tx1"/>
                </a:solidFill>
              </a:rPr>
              <a:t>どのやり方</a:t>
            </a:r>
            <a:r>
              <a:rPr lang="ja-JP" altLang="en-US" dirty="0" smtClean="0">
                <a:solidFill>
                  <a:schemeClr val="tx1"/>
                </a:solidFill>
              </a:rPr>
              <a:t>でも</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大体同じ。</a:t>
            </a:r>
            <a:endParaRPr kumimoji="1" lang="ja-JP"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問題の解き方</a:t>
            </a:r>
            <a:endParaRPr lang="en-US" altLang="ja-JP" dirty="0" smtClean="0"/>
          </a:p>
        </p:txBody>
      </p:sp>
      <p:sp>
        <p:nvSpPr>
          <p:cNvPr id="3" name="コンテンツ プレースホルダ 2"/>
          <p:cNvSpPr>
            <a:spLocks noGrp="1"/>
          </p:cNvSpPr>
          <p:nvPr>
            <p:ph idx="1"/>
          </p:nvPr>
        </p:nvSpPr>
        <p:spPr>
          <a:xfrm>
            <a:off x="368300" y="1347788"/>
            <a:ext cx="8382000" cy="3710759"/>
          </a:xfrm>
        </p:spPr>
        <p:txBody>
          <a:bodyPr/>
          <a:lstStyle/>
          <a:p>
            <a:pPr algn="l">
              <a:buFont typeface="Arial" pitchFamily="34" charset="0"/>
              <a:buChar char="•"/>
            </a:pPr>
            <a:r>
              <a:rPr lang="ja-JP" altLang="en-US" sz="5400" dirty="0" smtClean="0"/>
              <a:t>分ける。</a:t>
            </a:r>
            <a:endParaRPr lang="en-US" altLang="ja-JP" sz="5400" dirty="0" smtClean="0"/>
          </a:p>
          <a:p>
            <a:pPr lvl="1">
              <a:buNone/>
            </a:pPr>
            <a:r>
              <a:rPr lang="en-US" altLang="ja-JP" sz="4800" dirty="0" smtClean="0"/>
              <a:t>(= Divide and Conquer)</a:t>
            </a:r>
          </a:p>
          <a:p>
            <a:pPr lvl="1"/>
            <a:r>
              <a:rPr lang="en-US" altLang="ja-JP" sz="4800" dirty="0" smtClean="0"/>
              <a:t>	</a:t>
            </a:r>
            <a:r>
              <a:rPr lang="ja-JP" altLang="en-US" sz="4800" dirty="0" smtClean="0"/>
              <a:t>複雑な大きな問題</a:t>
            </a:r>
            <a:endParaRPr lang="en-US" altLang="ja-JP" sz="4800" dirty="0" smtClean="0"/>
          </a:p>
          <a:p>
            <a:pPr lvl="1">
              <a:buNone/>
            </a:pPr>
            <a:r>
              <a:rPr lang="ja-JP" altLang="en-US" sz="4800" dirty="0" smtClean="0"/>
              <a:t>→切り分けて</a:t>
            </a:r>
            <a:endParaRPr lang="en-US" altLang="ja-JP" sz="4800" dirty="0" smtClean="0"/>
          </a:p>
          <a:p>
            <a:pPr lvl="2">
              <a:buNone/>
            </a:pPr>
            <a:r>
              <a:rPr lang="ja-JP" altLang="en-US" sz="4400" dirty="0" smtClean="0"/>
              <a:t>単純な問題の集まりに。</a:t>
            </a:r>
            <a:endParaRPr lang="en-US" altLang="ja-JP" sz="4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問題の解き方</a:t>
            </a:r>
            <a:endParaRPr lang="en-US" altLang="ja-JP" dirty="0" smtClean="0"/>
          </a:p>
        </p:txBody>
      </p:sp>
      <p:sp>
        <p:nvSpPr>
          <p:cNvPr id="3" name="コンテンツ プレースホルダ 2"/>
          <p:cNvSpPr>
            <a:spLocks noGrp="1"/>
          </p:cNvSpPr>
          <p:nvPr>
            <p:ph idx="1"/>
          </p:nvPr>
        </p:nvSpPr>
        <p:spPr>
          <a:xfrm>
            <a:off x="285720" y="1600200"/>
            <a:ext cx="8643998" cy="3406061"/>
          </a:xfrm>
        </p:spPr>
        <p:txBody>
          <a:bodyPr/>
          <a:lstStyle/>
          <a:p>
            <a:pPr algn="l">
              <a:buFont typeface="Arial" pitchFamily="34" charset="0"/>
              <a:buChar char="•"/>
            </a:pPr>
            <a:r>
              <a:rPr lang="ja-JP" altLang="en-US" sz="4400" dirty="0" smtClean="0"/>
              <a:t>名前を付ける。</a:t>
            </a:r>
            <a:endParaRPr lang="en-US" altLang="ja-JP" sz="4400" dirty="0" smtClean="0"/>
          </a:p>
          <a:p>
            <a:pPr lvl="1"/>
            <a:r>
              <a:rPr lang="en-US" altLang="ja-JP" sz="4400" dirty="0" smtClean="0"/>
              <a:t>(</a:t>
            </a:r>
            <a:r>
              <a:rPr lang="ja-JP" altLang="en-US" sz="4400" dirty="0" smtClean="0"/>
              <a:t>＝</a:t>
            </a:r>
            <a:r>
              <a:rPr lang="en-US" altLang="ja-JP" sz="4400" dirty="0" smtClean="0"/>
              <a:t>Name and Conquer)</a:t>
            </a:r>
          </a:p>
          <a:p>
            <a:pPr lvl="1"/>
            <a:r>
              <a:rPr lang="ja-JP" altLang="en-US" sz="4400" dirty="0" smtClean="0"/>
              <a:t>新しい概念を作る。</a:t>
            </a:r>
            <a:endParaRPr lang="en-US" altLang="ja-JP" sz="4400" dirty="0" smtClean="0"/>
          </a:p>
          <a:p>
            <a:pPr lvl="1"/>
            <a:r>
              <a:rPr lang="ja-JP" altLang="en-US" sz="4400" dirty="0" smtClean="0"/>
              <a:t>概念の範囲を決める。</a:t>
            </a:r>
            <a:endParaRPr lang="en-US" altLang="ja-JP" sz="4400" dirty="0" smtClean="0"/>
          </a:p>
          <a:p>
            <a:pPr lvl="1"/>
            <a:r>
              <a:rPr lang="ja-JP" altLang="en-US" sz="4400" dirty="0" smtClean="0"/>
              <a:t>概念を共有できるようにする</a:t>
            </a:r>
            <a:r>
              <a:rPr lang="ja-JP" altLang="en-US" sz="2000" dirty="0" smtClean="0"/>
              <a:t>。</a:t>
            </a:r>
            <a:endParaRPr kumimoji="1" lang="ja-JP" altLang="en-US" sz="4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問題の切り分け。</a:t>
            </a:r>
            <a:endParaRPr kumimoji="1" lang="ja-JP" altLang="en-US" dirty="0"/>
          </a:p>
        </p:txBody>
      </p:sp>
      <p:sp>
        <p:nvSpPr>
          <p:cNvPr id="3" name="コンテンツ プレースホルダ 2"/>
          <p:cNvSpPr>
            <a:spLocks noGrp="1"/>
          </p:cNvSpPr>
          <p:nvPr>
            <p:ph idx="1"/>
          </p:nvPr>
        </p:nvSpPr>
        <p:spPr>
          <a:xfrm>
            <a:off x="368300" y="1347788"/>
            <a:ext cx="8382000" cy="2617127"/>
          </a:xfrm>
        </p:spPr>
        <p:txBody>
          <a:bodyPr/>
          <a:lstStyle/>
          <a:p>
            <a:r>
              <a:rPr lang="ja-JP" altLang="en-US" sz="4000" dirty="0" smtClean="0"/>
              <a:t>「分けて」「名前を付ける」</a:t>
            </a:r>
            <a:endParaRPr lang="en-US" altLang="ja-JP" sz="4000" dirty="0" smtClean="0"/>
          </a:p>
          <a:p>
            <a:pPr lvl="1">
              <a:buNone/>
            </a:pPr>
            <a:r>
              <a:rPr kumimoji="1" lang="ja-JP" altLang="en-US" sz="3600" dirty="0" smtClean="0"/>
              <a:t>→ モデル化。</a:t>
            </a:r>
            <a:endParaRPr kumimoji="1" lang="en-US" altLang="ja-JP" sz="3600" dirty="0" smtClean="0"/>
          </a:p>
          <a:p>
            <a:r>
              <a:rPr lang="ja-JP" altLang="en-US" sz="4000" dirty="0" smtClean="0"/>
              <a:t>うまく分けると、</a:t>
            </a:r>
            <a:br>
              <a:rPr lang="ja-JP" altLang="en-US" sz="4000" dirty="0" smtClean="0"/>
            </a:br>
            <a:r>
              <a:rPr lang="ja-JP" altLang="en-US" sz="4000" dirty="0" smtClean="0"/>
              <a:t>それには良い</a:t>
            </a:r>
            <a:r>
              <a:rPr lang="ja-JP" altLang="en-US" sz="6000" dirty="0" smtClean="0">
                <a:solidFill>
                  <a:srgbClr val="FFCDCE"/>
                </a:solidFill>
              </a:rPr>
              <a:t>名前</a:t>
            </a:r>
            <a:r>
              <a:rPr lang="ja-JP" altLang="en-US" sz="4000" dirty="0" smtClean="0"/>
              <a:t>がつく。</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0550" y="390525"/>
            <a:ext cx="8229600" cy="5505449"/>
          </a:xfrm>
        </p:spPr>
        <p:txBody>
          <a:bodyPr/>
          <a:lstStyle/>
          <a:p>
            <a:pPr algn="ctr"/>
            <a:r>
              <a:rPr lang="ja-JP" altLang="en-US" sz="9600" dirty="0" smtClean="0">
                <a:solidFill>
                  <a:srgbClr val="FFCDCE"/>
                </a:solidFill>
              </a:rPr>
              <a:t>分け方</a:t>
            </a:r>
            <a:r>
              <a:rPr lang="ja-JP" altLang="en-US" sz="6600" dirty="0" smtClean="0">
                <a:solidFill>
                  <a:schemeClr val="tx1"/>
                </a:solidFill>
              </a:rPr>
              <a:t>重要。</a:t>
            </a:r>
            <a:r>
              <a:rPr altLang="ja-JP" sz="6600" dirty="0" smtClean="0">
                <a:solidFill>
                  <a:schemeClr val="tx1"/>
                </a:solidFill>
              </a:rPr>
              <a:t/>
            </a:r>
            <a:br>
              <a:rPr altLang="ja-JP" sz="6600" dirty="0" smtClean="0">
                <a:solidFill>
                  <a:schemeClr val="tx1"/>
                </a:solidFill>
              </a:rPr>
            </a:br>
            <a:r>
              <a:rPr altLang="ja-JP" sz="6600" dirty="0" smtClean="0">
                <a:solidFill>
                  <a:schemeClr val="tx1"/>
                </a:solidFill>
              </a:rPr>
              <a:t/>
            </a:r>
            <a:br>
              <a:rPr altLang="ja-JP" sz="6600" dirty="0" smtClean="0">
                <a:solidFill>
                  <a:schemeClr val="tx1"/>
                </a:solidFill>
              </a:rPr>
            </a:br>
            <a:r>
              <a:rPr lang="ja-JP" altLang="en-US" sz="6600" dirty="0" smtClean="0">
                <a:solidFill>
                  <a:schemeClr val="tx1"/>
                </a:solidFill>
              </a:rPr>
              <a:t>どう分ける</a:t>
            </a:r>
            <a:r>
              <a:rPr altLang="ja-JP" sz="6600" dirty="0" smtClean="0">
                <a:solidFill>
                  <a:schemeClr val="tx1"/>
                </a:solidFill>
              </a:rPr>
              <a:t>/</a:t>
            </a:r>
            <a:br>
              <a:rPr altLang="ja-JP" sz="6600" dirty="0" smtClean="0">
                <a:solidFill>
                  <a:schemeClr val="tx1"/>
                </a:solidFill>
              </a:rPr>
            </a:br>
            <a:r>
              <a:rPr lang="ja-JP" altLang="en-US" sz="6600" dirty="0" smtClean="0">
                <a:solidFill>
                  <a:schemeClr val="tx1"/>
                </a:solidFill>
              </a:rPr>
              <a:t>名前を付けるのが良いか</a:t>
            </a:r>
            <a:r>
              <a:rPr altLang="ja-JP" sz="6600" dirty="0" smtClean="0">
                <a:solidFill>
                  <a:schemeClr val="tx1"/>
                </a:solidFill>
              </a:rPr>
              <a:t>?</a:t>
            </a:r>
            <a:r>
              <a:rPr lang="ja-JP" altLang="en-US" sz="6600" dirty="0" smtClean="0">
                <a:solidFill>
                  <a:schemeClr val="tx1"/>
                </a:solidFill>
              </a:rPr>
              <a:t> </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84294"/>
            <a:ext cx="8229600" cy="4130788"/>
          </a:xfrm>
        </p:spPr>
        <p:txBody>
          <a:bodyPr/>
          <a:lstStyle/>
          <a:p>
            <a:pPr algn="ctr"/>
            <a:r>
              <a:rPr lang="ja-JP" altLang="en-US" sz="4800" dirty="0" smtClean="0">
                <a:solidFill>
                  <a:schemeClr val="tx1"/>
                </a:solidFill>
              </a:rPr>
              <a:t>もっとも大切で</a:t>
            </a:r>
            <a:r>
              <a:rPr lang="ja-JP" altLang="en-US" sz="7200" dirty="0" smtClean="0">
                <a:solidFill>
                  <a:srgbClr val="FFCDCE"/>
                </a:solidFill>
              </a:rPr>
              <a:t>基本的</a:t>
            </a:r>
            <a:r>
              <a:rPr lang="ja-JP" altLang="en-US" sz="4800" dirty="0" smtClean="0">
                <a:solidFill>
                  <a:schemeClr val="tx1"/>
                </a:solidFill>
              </a:rPr>
              <a:t>な</a:t>
            </a:r>
            <a:r>
              <a:rPr altLang="ja-JP" sz="4800" dirty="0" smtClean="0">
                <a:solidFill>
                  <a:schemeClr val="tx1"/>
                </a:solidFill>
              </a:rPr>
              <a:t/>
            </a:r>
            <a:br>
              <a:rPr altLang="ja-JP" sz="4800" dirty="0" smtClean="0">
                <a:solidFill>
                  <a:schemeClr val="tx1"/>
                </a:solidFill>
              </a:rPr>
            </a:br>
            <a:r>
              <a:rPr lang="ja-JP" altLang="en-US" sz="7200" dirty="0" smtClean="0">
                <a:solidFill>
                  <a:schemeClr val="tx1"/>
                </a:solidFill>
              </a:rPr>
              <a:t>考え方</a:t>
            </a:r>
            <a:r>
              <a:rPr lang="ja-JP" altLang="en-US" sz="4400" dirty="0" smtClean="0">
                <a:solidFill>
                  <a:schemeClr val="tx1"/>
                </a:solidFill>
              </a:rPr>
              <a:t>をいくつか</a:t>
            </a:r>
            <a:r>
              <a:rPr lang="ja-JP" altLang="en-US" sz="4800" dirty="0" smtClean="0">
                <a:solidFill>
                  <a:schemeClr val="tx1"/>
                </a:solidFill>
              </a:rPr>
              <a:t>。</a:t>
            </a:r>
            <a:endParaRPr kumimoji="1" lang="ja-JP" altLang="en-US" sz="48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99446"/>
            <a:ext cx="8229600" cy="3915635"/>
          </a:xfrm>
        </p:spPr>
        <p:txBody>
          <a:bodyPr/>
          <a:lstStyle/>
          <a:p>
            <a:pPr algn="ctr"/>
            <a:r>
              <a:rPr lang="ja-JP" altLang="en-US" sz="4800" dirty="0" smtClean="0">
                <a:solidFill>
                  <a:schemeClr val="tx1"/>
                </a:solidFill>
              </a:rPr>
              <a:t>「</a:t>
            </a:r>
            <a:r>
              <a:rPr lang="ja-JP" altLang="en-US" sz="7200" dirty="0" smtClean="0">
                <a:solidFill>
                  <a:srgbClr val="FFCDCE"/>
                </a:solidFill>
              </a:rPr>
              <a:t>関心の分離</a:t>
            </a:r>
            <a:r>
              <a:rPr lang="ja-JP" altLang="en-US" sz="4800" dirty="0" smtClean="0">
                <a:solidFill>
                  <a:schemeClr val="tx1"/>
                </a:solidFill>
              </a:rPr>
              <a:t>」</a:t>
            </a:r>
            <a:r>
              <a:rPr lang="en-US" altLang="ja-JP" sz="4800" dirty="0" smtClean="0">
                <a:solidFill>
                  <a:schemeClr val="tx1"/>
                </a:solidFill>
              </a:rPr>
              <a:t/>
            </a:r>
            <a:br>
              <a:rPr lang="en-US" altLang="ja-JP" sz="4800" dirty="0" smtClean="0">
                <a:solidFill>
                  <a:schemeClr val="tx1"/>
                </a:solidFill>
              </a:rPr>
            </a:br>
            <a:r>
              <a:rPr lang="en-US" altLang="ja-JP" sz="4800" dirty="0" smtClean="0">
                <a:solidFill>
                  <a:schemeClr val="tx1"/>
                </a:solidFill>
              </a:rPr>
              <a:t>(</a:t>
            </a:r>
            <a:r>
              <a:rPr lang="en-US" sz="4800" dirty="0" smtClean="0">
                <a:solidFill>
                  <a:schemeClr val="tx1"/>
                </a:solidFill>
              </a:rPr>
              <a:t>Separation of concerns)</a:t>
            </a:r>
            <a:endParaRPr kumimoji="1" lang="ja-JP" altLang="en-US" sz="48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008528"/>
            <a:ext cx="8229600" cy="5277991"/>
          </a:xfrm>
        </p:spPr>
        <p:txBody>
          <a:bodyPr/>
          <a:lstStyle/>
          <a:p>
            <a:pPr algn="ctr"/>
            <a:r>
              <a:rPr lang="ja-JP" altLang="en-US" sz="8000" dirty="0" smtClean="0">
                <a:solidFill>
                  <a:srgbClr val="FFCDCE"/>
                </a:solidFill>
              </a:rPr>
              <a:t>高凝集</a:t>
            </a:r>
            <a:r>
              <a:rPr lang="en-US" altLang="ja-JP" sz="4800" dirty="0" smtClean="0">
                <a:solidFill>
                  <a:schemeClr val="tx1"/>
                </a:solidFill>
              </a:rPr>
              <a:t/>
            </a:r>
            <a:br>
              <a:rPr lang="en-US" altLang="ja-JP" sz="4800" dirty="0" smtClean="0">
                <a:solidFill>
                  <a:schemeClr val="tx1"/>
                </a:solidFill>
              </a:rPr>
            </a:br>
            <a:r>
              <a:rPr lang="en-US" altLang="ja-JP" sz="4800" dirty="0" smtClean="0">
                <a:solidFill>
                  <a:schemeClr val="tx1"/>
                </a:solidFill>
              </a:rPr>
              <a:t>(</a:t>
            </a:r>
            <a:r>
              <a:rPr lang="en-US" sz="4800" dirty="0" smtClean="0">
                <a:solidFill>
                  <a:schemeClr val="tx1"/>
                </a:solidFill>
              </a:rPr>
              <a:t>high cohesion)</a:t>
            </a:r>
            <a:br>
              <a:rPr lang="en-US" sz="4800" dirty="0" smtClean="0">
                <a:solidFill>
                  <a:schemeClr val="tx1"/>
                </a:solidFill>
              </a:rPr>
            </a:br>
            <a:r>
              <a:rPr lang="en-US" sz="1600" dirty="0" smtClean="0">
                <a:solidFill>
                  <a:schemeClr val="tx1"/>
                </a:solidFill>
              </a:rPr>
              <a:t/>
            </a:r>
            <a:br>
              <a:rPr lang="en-US" sz="1600" dirty="0" smtClean="0">
                <a:solidFill>
                  <a:schemeClr val="tx1"/>
                </a:solidFill>
              </a:rPr>
            </a:br>
            <a:r>
              <a:rPr lang="ja-JP" altLang="en-US" sz="5400" dirty="0" smtClean="0">
                <a:solidFill>
                  <a:schemeClr val="tx1"/>
                </a:solidFill>
              </a:rPr>
              <a:t>且つ</a:t>
            </a:r>
            <a:r>
              <a:rPr lang="en-US" altLang="ja-JP" sz="2000" dirty="0" smtClean="0">
                <a:solidFill>
                  <a:schemeClr val="tx1"/>
                </a:solidFill>
              </a:rPr>
              <a:t/>
            </a:r>
            <a:br>
              <a:rPr lang="en-US" altLang="ja-JP" sz="2000" dirty="0" smtClean="0">
                <a:solidFill>
                  <a:schemeClr val="tx1"/>
                </a:solidFill>
              </a:rPr>
            </a:br>
            <a:r>
              <a:rPr lang="en-US" altLang="ja-JP" sz="1600" dirty="0" smtClean="0">
                <a:solidFill>
                  <a:schemeClr val="tx1"/>
                </a:solidFill>
              </a:rPr>
              <a:t/>
            </a:r>
            <a:br>
              <a:rPr lang="en-US" altLang="ja-JP" sz="1600" dirty="0" smtClean="0">
                <a:solidFill>
                  <a:schemeClr val="tx1"/>
                </a:solidFill>
              </a:rPr>
            </a:br>
            <a:r>
              <a:rPr lang="ja-JP" altLang="en-US" sz="8000" dirty="0" smtClean="0">
                <a:solidFill>
                  <a:srgbClr val="FFCDCE"/>
                </a:solidFill>
              </a:rPr>
              <a:t>疎結合</a:t>
            </a:r>
            <a:r>
              <a:rPr lang="en-US" altLang="ja-JP" sz="4800" dirty="0" smtClean="0">
                <a:solidFill>
                  <a:schemeClr val="tx1"/>
                </a:solidFill>
              </a:rPr>
              <a:t/>
            </a:r>
            <a:br>
              <a:rPr lang="en-US" altLang="ja-JP" sz="4800" dirty="0" smtClean="0">
                <a:solidFill>
                  <a:schemeClr val="tx1"/>
                </a:solidFill>
              </a:rPr>
            </a:br>
            <a:r>
              <a:rPr lang="en-US" altLang="ja-JP" sz="4800" dirty="0" smtClean="0">
                <a:solidFill>
                  <a:schemeClr val="tx1"/>
                </a:solidFill>
              </a:rPr>
              <a:t>(</a:t>
            </a:r>
            <a:r>
              <a:rPr lang="en-US" sz="4800" dirty="0" smtClean="0">
                <a:solidFill>
                  <a:schemeClr val="tx1"/>
                </a:solidFill>
              </a:rPr>
              <a:t>low coupling) </a:t>
            </a:r>
            <a:endParaRPr kumimoji="1" lang="ja-JP" altLang="en-US" sz="48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20" y="274638"/>
            <a:ext cx="8501122" cy="2439982"/>
          </a:xfrm>
        </p:spPr>
        <p:txBody>
          <a:bodyPr/>
          <a:lstStyle/>
          <a:p>
            <a:r>
              <a:rPr lang="ja-JP" altLang="en-US" sz="6000" dirty="0" smtClean="0"/>
              <a:t>「</a:t>
            </a:r>
            <a:r>
              <a:rPr lang="ja-JP" altLang="en-US" sz="6600" dirty="0" smtClean="0">
                <a:solidFill>
                  <a:srgbClr val="FFCDCE"/>
                </a:solidFill>
              </a:rPr>
              <a:t>単一責務の原則</a:t>
            </a:r>
            <a:r>
              <a:rPr lang="ja-JP" altLang="en-US" sz="6000" dirty="0" smtClean="0"/>
              <a:t>」</a:t>
            </a:r>
            <a:r>
              <a:rPr lang="en-US" altLang="ja-JP" dirty="0" smtClean="0"/>
              <a:t/>
            </a:r>
            <a:br>
              <a:rPr lang="en-US" altLang="ja-JP" dirty="0" smtClean="0"/>
            </a:br>
            <a:r>
              <a:rPr lang="ja-JP" altLang="en-US" sz="4000" dirty="0" smtClean="0"/>
              <a:t> </a:t>
            </a:r>
            <a:r>
              <a:rPr lang="en-US" altLang="ja-JP" sz="4000" dirty="0" smtClean="0"/>
              <a:t>(Single Responsibility Principle)</a:t>
            </a:r>
            <a:endParaRPr kumimoji="1" lang="ja-JP" altLang="en-US" sz="4000" dirty="0"/>
          </a:p>
        </p:txBody>
      </p:sp>
      <p:sp>
        <p:nvSpPr>
          <p:cNvPr id="3" name="コンテンツ プレースホルダ 2"/>
          <p:cNvSpPr>
            <a:spLocks noGrp="1"/>
          </p:cNvSpPr>
          <p:nvPr>
            <p:ph idx="1"/>
          </p:nvPr>
        </p:nvSpPr>
        <p:spPr>
          <a:xfrm>
            <a:off x="457200" y="3017853"/>
            <a:ext cx="8229600" cy="3012363"/>
          </a:xfrm>
        </p:spPr>
        <p:txBody>
          <a:bodyPr/>
          <a:lstStyle/>
          <a:p>
            <a:r>
              <a:rPr lang="ja-JP" altLang="en-US" sz="5400" dirty="0" smtClean="0"/>
              <a:t>「プログラムの或る部分は一つの責務を持つべき 変更が起こる理由は一つであるべき。</a:t>
            </a:r>
            <a:endParaRPr kumimoji="1" lang="ja-JP" altLang="en-US" sz="5400" dirty="0"/>
          </a:p>
        </p:txBody>
      </p:sp>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a:t>
            </a:r>
            <a:endParaRPr kumimoji="1" lang="ja-JP" altLang="en-US" dirty="0"/>
          </a:p>
        </p:txBody>
      </p:sp>
      <p:sp>
        <p:nvSpPr>
          <p:cNvPr id="3" name="コンテンツ プレースホルダ 2"/>
          <p:cNvSpPr>
            <a:spLocks noGrp="1"/>
          </p:cNvSpPr>
          <p:nvPr>
            <p:ph idx="1"/>
          </p:nvPr>
        </p:nvSpPr>
        <p:spPr>
          <a:xfrm>
            <a:off x="368300" y="1347788"/>
            <a:ext cx="8382000" cy="4105226"/>
          </a:xfrm>
        </p:spPr>
        <p:txBody>
          <a:bodyPr/>
          <a:lstStyle/>
          <a:p>
            <a:r>
              <a:rPr kumimoji="1" lang="ja-JP" altLang="en-US" sz="4400" dirty="0" smtClean="0"/>
              <a:t>好きなプログラミング言語は</a:t>
            </a:r>
            <a:r>
              <a:rPr kumimoji="1" lang="en-US" altLang="ja-JP" sz="4400" dirty="0" smtClean="0"/>
              <a:t>?</a:t>
            </a:r>
          </a:p>
          <a:p>
            <a:pPr marL="1119950" lvl="1" indent="-742950">
              <a:buFont typeface="+mj-lt"/>
              <a:buAutoNum type="arabicPeriod"/>
            </a:pPr>
            <a:r>
              <a:rPr lang="en-US" altLang="ja-JP" dirty="0" smtClean="0"/>
              <a:t>C/</a:t>
            </a:r>
            <a:r>
              <a:rPr kumimoji="1" lang="en-US" altLang="ja-JP" dirty="0" smtClean="0"/>
              <a:t>C++</a:t>
            </a:r>
          </a:p>
          <a:p>
            <a:pPr marL="1119950" lvl="1" indent="-742950">
              <a:buFont typeface="+mj-lt"/>
              <a:buAutoNum type="arabicPeriod"/>
            </a:pPr>
            <a:r>
              <a:rPr lang="en-US" altLang="ja-JP" dirty="0" smtClean="0"/>
              <a:t>C#</a:t>
            </a:r>
          </a:p>
          <a:p>
            <a:pPr marL="1119950" lvl="1" indent="-742950">
              <a:buFont typeface="+mj-lt"/>
              <a:buAutoNum type="arabicPeriod"/>
            </a:pPr>
            <a:r>
              <a:rPr kumimoji="1" lang="en-US" altLang="ja-JP" dirty="0" smtClean="0"/>
              <a:t>Visual Basic</a:t>
            </a:r>
          </a:p>
          <a:p>
            <a:pPr marL="1119950" lvl="1" indent="-742950">
              <a:buFont typeface="+mj-lt"/>
              <a:buAutoNum type="arabicPeriod"/>
            </a:pPr>
            <a:r>
              <a:rPr kumimoji="1" lang="ja-JP" altLang="en-US" dirty="0" smtClean="0"/>
              <a:t>その他</a:t>
            </a:r>
            <a:endParaRPr kumimoji="1" lang="en-US" altLang="ja-JP" dirty="0" smtClean="0"/>
          </a:p>
          <a:p>
            <a:pPr marL="1119950" lvl="1" indent="-742950">
              <a:buFont typeface="+mj-lt"/>
              <a:buAutoNum type="arabicPeriod"/>
            </a:pPr>
            <a:r>
              <a:rPr kumimoji="1" lang="ja-JP" altLang="en-US" dirty="0" smtClean="0"/>
              <a:t>そんなの関係ねぇ</a:t>
            </a:r>
            <a:r>
              <a:rPr kumimoji="1" lang="en-US" altLang="ja-JP" dirty="0" smtClean="0"/>
              <a:t>!</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キー概念</a:t>
            </a:r>
            <a:endParaRPr kumimoji="1" lang="ja-JP" altLang="en-US" dirty="0"/>
          </a:p>
        </p:txBody>
      </p:sp>
      <p:sp>
        <p:nvSpPr>
          <p:cNvPr id="3" name="コンテンツ プレースホルダ 2"/>
          <p:cNvSpPr>
            <a:spLocks noGrp="1"/>
          </p:cNvSpPr>
          <p:nvPr>
            <p:ph idx="1"/>
          </p:nvPr>
        </p:nvSpPr>
        <p:spPr>
          <a:xfrm>
            <a:off x="528609" y="2290749"/>
            <a:ext cx="8229600" cy="1138773"/>
          </a:xfrm>
        </p:spPr>
        <p:txBody>
          <a:bodyPr/>
          <a:lstStyle/>
          <a:p>
            <a:pPr algn="ctr">
              <a:buNone/>
            </a:pPr>
            <a:r>
              <a:rPr kumimoji="1" lang="ja-JP" altLang="en-US" sz="8000" dirty="0" smtClean="0"/>
              <a:t>「</a:t>
            </a:r>
            <a:r>
              <a:rPr kumimoji="1" lang="ja-JP" altLang="en-US" sz="7200" dirty="0" smtClean="0">
                <a:solidFill>
                  <a:srgbClr val="FFCDCE"/>
                </a:solidFill>
              </a:rPr>
              <a:t>責務</a:t>
            </a:r>
            <a:r>
              <a:rPr kumimoji="1" lang="ja-JP" altLang="en-US" sz="6600" dirty="0" smtClean="0"/>
              <a:t>の割り当て」</a:t>
            </a:r>
            <a:endParaRPr kumimoji="1" lang="ja-JP" altLang="en-US" sz="4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80128"/>
            <a:ext cx="8229600" cy="3692077"/>
          </a:xfrm>
        </p:spPr>
        <p:txBody>
          <a:bodyPr/>
          <a:lstStyle/>
          <a:p>
            <a:pPr algn="ctr"/>
            <a:r>
              <a:rPr lang="ja-JP" altLang="en-US" sz="5400" dirty="0" smtClean="0">
                <a:solidFill>
                  <a:schemeClr val="tx1"/>
                </a:solidFill>
              </a:rPr>
              <a:t>どう</a:t>
            </a:r>
            <a:r>
              <a:rPr kumimoji="1" lang="ja-JP" altLang="en-US" sz="8000" dirty="0" smtClean="0">
                <a:solidFill>
                  <a:srgbClr val="FFCDCE"/>
                </a:solidFill>
              </a:rPr>
              <a:t>責務</a:t>
            </a:r>
            <a:r>
              <a:rPr kumimoji="1" lang="ja-JP" altLang="en-US" sz="5400" dirty="0" smtClean="0">
                <a:solidFill>
                  <a:schemeClr val="tx1"/>
                </a:solidFill>
              </a:rPr>
              <a:t>に分割するか</a:t>
            </a:r>
            <a:r>
              <a:rPr kumimoji="1" lang="en-US" altLang="ja-JP" sz="5400" dirty="0" smtClean="0">
                <a:solidFill>
                  <a:schemeClr val="tx1"/>
                </a:solidFill>
              </a:rPr>
              <a:t>?</a:t>
            </a:r>
            <a:endParaRPr kumimoji="1" lang="ja-JP" altLang="en-US" sz="54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519518"/>
            <a:ext cx="8229600" cy="5052754"/>
          </a:xfrm>
        </p:spPr>
        <p:txBody>
          <a:bodyPr/>
          <a:lstStyle/>
          <a:p>
            <a:pPr algn="ctr"/>
            <a:r>
              <a:rPr lang="en-US" altLang="ja-JP" sz="6600" dirty="0" smtClean="0">
                <a:solidFill>
                  <a:srgbClr val="FFCDCE"/>
                </a:solidFill>
              </a:rPr>
              <a:t/>
            </a:r>
            <a:br>
              <a:rPr lang="en-US" altLang="ja-JP" sz="6600" dirty="0" smtClean="0">
                <a:solidFill>
                  <a:srgbClr val="FFCDCE"/>
                </a:solidFill>
              </a:rPr>
            </a:br>
            <a:r>
              <a:rPr lang="en-US" altLang="ja-JP" sz="1050" dirty="0" smtClean="0">
                <a:solidFill>
                  <a:srgbClr val="FFCDCE"/>
                </a:solidFill>
              </a:rPr>
              <a:t/>
            </a:r>
            <a:br>
              <a:rPr lang="en-US" altLang="ja-JP" sz="1050" dirty="0" smtClean="0">
                <a:solidFill>
                  <a:srgbClr val="FFCDCE"/>
                </a:solidFill>
              </a:rPr>
            </a:br>
            <a:r>
              <a:rPr lang="ja-JP" altLang="en-US" sz="8800" dirty="0" smtClean="0">
                <a:solidFill>
                  <a:srgbClr val="FFCDCE"/>
                </a:solidFill>
              </a:rPr>
              <a:t>手続き指向</a:t>
            </a:r>
            <a:r>
              <a:rPr lang="en-US" altLang="ja-JP" sz="8000" dirty="0" smtClean="0">
                <a:solidFill>
                  <a:srgbClr val="FFCDCE"/>
                </a:solidFill>
              </a:rPr>
              <a:t/>
            </a:r>
            <a:br>
              <a:rPr lang="en-US" altLang="ja-JP" sz="8000" dirty="0" smtClean="0">
                <a:solidFill>
                  <a:srgbClr val="FFCDCE"/>
                </a:solidFill>
              </a:rPr>
            </a:br>
            <a:r>
              <a:rPr lang="ja-JP" altLang="en-US" sz="6600" dirty="0" smtClean="0">
                <a:solidFill>
                  <a:schemeClr val="tx1"/>
                </a:solidFill>
              </a:rPr>
              <a:t>でのやり方。</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手続き指向での</a:t>
            </a:r>
            <a:endParaRPr kumimoji="1" lang="ja-JP" altLang="en-US" dirty="0"/>
          </a:p>
        </p:txBody>
      </p:sp>
      <p:sp>
        <p:nvSpPr>
          <p:cNvPr id="3" name="コンテンツ プレースホルダ 2"/>
          <p:cNvSpPr>
            <a:spLocks noGrp="1"/>
          </p:cNvSpPr>
          <p:nvPr>
            <p:ph idx="1"/>
          </p:nvPr>
        </p:nvSpPr>
        <p:spPr>
          <a:xfrm>
            <a:off x="457200" y="2714620"/>
            <a:ext cx="8229600" cy="768672"/>
          </a:xfrm>
        </p:spPr>
        <p:txBody>
          <a:bodyPr/>
          <a:lstStyle/>
          <a:p>
            <a:r>
              <a:rPr kumimoji="1" lang="ja-JP" altLang="en-US" sz="5400" dirty="0" smtClean="0"/>
              <a:t>サブルーチンの意義は</a:t>
            </a:r>
            <a:r>
              <a:rPr kumimoji="1" lang="en-US" altLang="ja-JP" sz="5400" dirty="0" smtClean="0"/>
              <a:t>?</a:t>
            </a:r>
            <a:endParaRPr kumimoji="1" lang="ja-JP" altLang="en-US" sz="5400" dirty="0"/>
          </a:p>
        </p:txBody>
      </p:sp>
    </p:spTree>
  </p:cSld>
  <p:clrMapOvr>
    <a:masterClrMapping/>
  </p:clrMapOvr>
  <p:transition>
    <p:fade/>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手続き指向では</a:t>
            </a:r>
            <a:r>
              <a:rPr lang="en-US" altLang="ja-JP" dirty="0" smtClean="0"/>
              <a:t>:</a:t>
            </a:r>
            <a:endParaRPr kumimoji="1" lang="ja-JP" altLang="en-US" dirty="0"/>
          </a:p>
        </p:txBody>
      </p:sp>
      <p:sp>
        <p:nvSpPr>
          <p:cNvPr id="3" name="コンテンツ プレースホルダ 2"/>
          <p:cNvSpPr>
            <a:spLocks noGrp="1"/>
          </p:cNvSpPr>
          <p:nvPr>
            <p:ph idx="1"/>
          </p:nvPr>
        </p:nvSpPr>
        <p:spPr>
          <a:xfrm>
            <a:off x="368300" y="1347788"/>
            <a:ext cx="8382000" cy="4853123"/>
          </a:xfrm>
        </p:spPr>
        <p:txBody>
          <a:bodyPr/>
          <a:lstStyle/>
          <a:p>
            <a:pPr>
              <a:buFont typeface="Arial" pitchFamily="34" charset="0"/>
              <a:buChar char="•"/>
            </a:pPr>
            <a:r>
              <a:rPr lang="ja-JP" altLang="en-US" sz="6000" dirty="0" smtClean="0"/>
              <a:t>機能を書く。</a:t>
            </a:r>
            <a:endParaRPr lang="en-US" altLang="ja-JP" sz="6000" dirty="0" smtClean="0"/>
          </a:p>
          <a:p>
            <a:pPr lvl="1">
              <a:buFont typeface="Arial" pitchFamily="34" charset="0"/>
              <a:buChar char="•"/>
            </a:pPr>
            <a:r>
              <a:rPr lang="ja-JP" altLang="en-US" sz="5400" dirty="0" smtClean="0"/>
              <a:t>それをブレークダウン。</a:t>
            </a:r>
            <a:endParaRPr lang="en-US" altLang="ja-JP" sz="5400" dirty="0" smtClean="0"/>
          </a:p>
          <a:p>
            <a:pPr lvl="2">
              <a:buFont typeface="Arial" pitchFamily="34" charset="0"/>
              <a:buChar char="•"/>
            </a:pPr>
            <a:r>
              <a:rPr lang="ja-JP" altLang="en-US" sz="4800" dirty="0" smtClean="0"/>
              <a:t>サブルーチンによって。</a:t>
            </a:r>
            <a:endParaRPr lang="en-US" altLang="ja-JP" sz="4800" dirty="0" smtClean="0"/>
          </a:p>
          <a:p>
            <a:pPr lvl="1">
              <a:buFont typeface="Arial" pitchFamily="34" charset="0"/>
              <a:buChar char="•"/>
            </a:pPr>
            <a:r>
              <a:rPr lang="ja-JP" altLang="en-US" sz="5200" dirty="0" smtClean="0"/>
              <a:t>段階的詳細化</a:t>
            </a:r>
            <a:r>
              <a:rPr lang="en-US" altLang="ja-JP" sz="5200" dirty="0" smtClean="0"/>
              <a:t/>
            </a:r>
            <a:br>
              <a:rPr lang="en-US" altLang="ja-JP" sz="5200" dirty="0" smtClean="0"/>
            </a:br>
            <a:r>
              <a:rPr lang="en-US" altLang="ja-JP" sz="4800" dirty="0" smtClean="0"/>
              <a:t>(Stepwise Refinement)</a:t>
            </a:r>
          </a:p>
          <a:p>
            <a:pPr lvl="1">
              <a:buFont typeface="Arial" pitchFamily="34" charset="0"/>
              <a:buChar char="•"/>
            </a:pPr>
            <a:endParaRPr kumimoji="1" lang="ja-JP" altLang="en-US" sz="5200" dirty="0"/>
          </a:p>
        </p:txBody>
      </p:sp>
    </p:spTree>
  </p:cSld>
  <p:clrMapOvr>
    <a:masterClrMapping/>
  </p:clrMapOvr>
  <p:transition>
    <p:fade/>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サブルーチンとは</a:t>
            </a:r>
            <a:r>
              <a:rPr lang="en-US" altLang="ja-JP" dirty="0" smtClean="0"/>
              <a:t>:</a:t>
            </a:r>
            <a:endParaRPr kumimoji="1" lang="ja-JP" altLang="en-US" dirty="0"/>
          </a:p>
        </p:txBody>
      </p:sp>
      <p:sp>
        <p:nvSpPr>
          <p:cNvPr id="3" name="コンテンツ プレースホルダ 2"/>
          <p:cNvSpPr>
            <a:spLocks noGrp="1"/>
          </p:cNvSpPr>
          <p:nvPr>
            <p:ph idx="1"/>
          </p:nvPr>
        </p:nvSpPr>
        <p:spPr>
          <a:xfrm>
            <a:off x="368299" y="2543174"/>
            <a:ext cx="8533653" cy="1585562"/>
          </a:xfrm>
        </p:spPr>
        <p:txBody>
          <a:bodyPr/>
          <a:lstStyle/>
          <a:p>
            <a:pPr algn="ctr">
              <a:buNone/>
            </a:pPr>
            <a:r>
              <a:rPr lang="ja-JP" altLang="en-US" sz="5400" dirty="0" smtClean="0"/>
              <a:t>或る粒度で</a:t>
            </a:r>
            <a:endParaRPr lang="en-US" altLang="ja-JP" sz="5400" dirty="0" smtClean="0"/>
          </a:p>
          <a:p>
            <a:pPr algn="ctr">
              <a:buNone/>
            </a:pPr>
            <a:r>
              <a:rPr lang="ja-JP" altLang="en-US" sz="5400" dirty="0" smtClean="0">
                <a:solidFill>
                  <a:srgbClr val="FFCDCE"/>
                </a:solidFill>
              </a:rPr>
              <a:t>責務</a:t>
            </a:r>
            <a:r>
              <a:rPr lang="ja-JP" altLang="en-US" sz="5400" dirty="0" smtClean="0"/>
              <a:t>を切り出したもの。</a:t>
            </a:r>
            <a:endParaRPr lang="en-US" altLang="ja-JP" sz="5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サブルーチンを使って、</a:t>
            </a:r>
            <a:r>
              <a:rPr altLang="ja-JP" dirty="0" smtClean="0"/>
              <a:t/>
            </a:r>
            <a:br>
              <a:rPr altLang="ja-JP" dirty="0" smtClean="0"/>
            </a:br>
            <a:r>
              <a:rPr lang="ja-JP" altLang="en-US" dirty="0" smtClean="0"/>
              <a:t>「責務」で分割。</a:t>
            </a:r>
            <a:endParaRPr kumimoji="1" lang="ja-JP" altLang="en-US" dirty="0"/>
          </a:p>
        </p:txBody>
      </p:sp>
      <p:sp>
        <p:nvSpPr>
          <p:cNvPr id="3" name="コンテンツ プレースホルダ 2"/>
          <p:cNvSpPr>
            <a:spLocks noGrp="1"/>
          </p:cNvSpPr>
          <p:nvPr>
            <p:ph idx="1"/>
          </p:nvPr>
        </p:nvSpPr>
        <p:spPr>
          <a:xfrm>
            <a:off x="457200" y="2762250"/>
            <a:ext cx="8229600" cy="1781174"/>
          </a:xfrm>
        </p:spPr>
        <p:txBody>
          <a:bodyPr/>
          <a:lstStyle/>
          <a:p>
            <a:pPr>
              <a:buFont typeface="Arial" pitchFamily="34" charset="0"/>
              <a:buChar char="•"/>
            </a:pPr>
            <a:r>
              <a:rPr lang="ja-JP" altLang="en-US" sz="4000" dirty="0" smtClean="0"/>
              <a:t>或る範囲の</a:t>
            </a:r>
            <a:r>
              <a:rPr lang="ja-JP" altLang="en-US" sz="4400" dirty="0" smtClean="0">
                <a:solidFill>
                  <a:srgbClr val="FFCDCE"/>
                </a:solidFill>
              </a:rPr>
              <a:t>責務</a:t>
            </a:r>
            <a:r>
              <a:rPr lang="ja-JP" altLang="en-US" sz="4000" dirty="0" smtClean="0"/>
              <a:t>を切り出す。</a:t>
            </a:r>
            <a:endParaRPr lang="en-US" altLang="ja-JP" sz="4000" dirty="0" smtClean="0"/>
          </a:p>
          <a:p>
            <a:pPr lvl="2">
              <a:buFont typeface="Arial" pitchFamily="34" charset="0"/>
              <a:buChar char="•"/>
            </a:pPr>
            <a:r>
              <a:rPr lang="ja-JP" altLang="en-US" sz="3200" dirty="0" smtClean="0"/>
              <a:t>→ 責務を「手続き」に割り当て。</a:t>
            </a:r>
            <a:endParaRPr lang="en-US" altLang="ja-JP" sz="3200" dirty="0" smtClean="0"/>
          </a:p>
        </p:txBody>
      </p:sp>
    </p:spTree>
  </p:cSld>
  <p:clrMapOvr>
    <a:masterClrMapping/>
  </p:clrMapOvr>
  <p:transition>
    <p:fade/>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400" dirty="0" smtClean="0"/>
              <a:t>そして、「責務」に名前を付ける</a:t>
            </a:r>
            <a:endParaRPr kumimoji="1" lang="ja-JP" altLang="en-US" sz="4400" dirty="0"/>
          </a:p>
        </p:txBody>
      </p:sp>
      <p:sp>
        <p:nvSpPr>
          <p:cNvPr id="3" name="コンテンツ プレースホルダ 2"/>
          <p:cNvSpPr>
            <a:spLocks noGrp="1"/>
          </p:cNvSpPr>
          <p:nvPr>
            <p:ph idx="1"/>
          </p:nvPr>
        </p:nvSpPr>
        <p:spPr>
          <a:xfrm>
            <a:off x="457200" y="1357298"/>
            <a:ext cx="8229600" cy="2928494"/>
          </a:xfrm>
        </p:spPr>
        <p:txBody>
          <a:bodyPr/>
          <a:lstStyle/>
          <a:p>
            <a:pPr marL="384939" lvl="2" indent="-384939">
              <a:buFont typeface="Arial" pitchFamily="34" charset="0"/>
              <a:buChar char="•"/>
            </a:pPr>
            <a:r>
              <a:rPr lang="ja-JP" altLang="en-US" sz="4000" dirty="0" smtClean="0"/>
              <a:t>サブルーチンの名前。</a:t>
            </a:r>
            <a:endParaRPr lang="en-US" altLang="ja-JP" sz="4000" dirty="0" smtClean="0"/>
          </a:p>
          <a:p>
            <a:pPr marL="703736" lvl="3" indent="-384939">
              <a:buFont typeface="Arial" pitchFamily="34" charset="0"/>
              <a:buChar char="•"/>
            </a:pPr>
            <a:r>
              <a:rPr lang="ja-JP" altLang="en-US" sz="3200" dirty="0" smtClean="0"/>
              <a:t>クライアントから見たサービスの名前。</a:t>
            </a:r>
            <a:endParaRPr lang="en-US" altLang="ja-JP" sz="3200" dirty="0" smtClean="0"/>
          </a:p>
          <a:p>
            <a:pPr>
              <a:buFont typeface="Arial" pitchFamily="34" charset="0"/>
              <a:buChar char="•"/>
            </a:pPr>
            <a:r>
              <a:rPr lang="ja-JP" altLang="en-US" sz="4000" dirty="0" smtClean="0"/>
              <a:t>その関心とその他との境界が生まれる。</a:t>
            </a:r>
            <a:endParaRPr lang="en-US" altLang="ja-JP" sz="4000" dirty="0" smtClean="0"/>
          </a:p>
          <a:p>
            <a:pPr>
              <a:buFont typeface="Arial" pitchFamily="34" charset="0"/>
              <a:buChar char="•"/>
            </a:pPr>
            <a:r>
              <a:rPr lang="ja-JP" altLang="en-US" sz="4000" dirty="0" smtClean="0"/>
              <a:t>抽象化</a:t>
            </a:r>
            <a:endParaRPr lang="en-US" altLang="ja-JP" sz="4000" dirty="0" smtClean="0"/>
          </a:p>
        </p:txBody>
      </p:sp>
    </p:spTree>
  </p:cSld>
  <p:clrMapOvr>
    <a:masterClrMapping/>
  </p:clrMapOvr>
  <p:transition>
    <p:fade/>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501153"/>
            <a:ext cx="8229600" cy="3642490"/>
          </a:xfrm>
        </p:spPr>
        <p:txBody>
          <a:bodyPr/>
          <a:lstStyle/>
          <a:p>
            <a:pPr algn="ctr"/>
            <a:r>
              <a:rPr kumimoji="1" lang="ja-JP" altLang="en-US" sz="8000" dirty="0" smtClean="0">
                <a:solidFill>
                  <a:schemeClr val="tx1"/>
                </a:solidFill>
              </a:rPr>
              <a:t>フローチャート</a:t>
            </a:r>
            <a:r>
              <a:rPr kumimoji="1" altLang="ja-JP" sz="8000" dirty="0" smtClean="0">
                <a:solidFill>
                  <a:schemeClr val="tx1"/>
                </a:solidFill>
              </a:rPr>
              <a:t/>
            </a:r>
            <a:br>
              <a:rPr kumimoji="1" altLang="ja-JP" sz="8000" dirty="0" smtClean="0">
                <a:solidFill>
                  <a:schemeClr val="tx1"/>
                </a:solidFill>
              </a:rPr>
            </a:br>
            <a:r>
              <a:rPr kumimoji="1" lang="ja-JP" altLang="en-US" sz="8000" dirty="0" smtClean="0">
                <a:solidFill>
                  <a:schemeClr val="tx1"/>
                </a:solidFill>
              </a:rPr>
              <a:t>重要</a:t>
            </a:r>
            <a:endParaRPr kumimoji="1" lang="ja-JP" altLang="en-US" sz="8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502412" y="2859596"/>
            <a:ext cx="8382000" cy="1024896"/>
          </a:xfrm>
        </p:spPr>
        <p:txBody>
          <a:bodyPr/>
          <a:lstStyle/>
          <a:p>
            <a:pPr algn="ctr">
              <a:buNone/>
            </a:pPr>
            <a:r>
              <a:rPr lang="ja-JP" altLang="en-US" sz="7200" dirty="0" smtClean="0"/>
              <a:t>例</a:t>
            </a:r>
            <a:r>
              <a:rPr lang="en-US" altLang="ja-JP" sz="7200" dirty="0" smtClean="0"/>
              <a:t>.</a:t>
            </a:r>
            <a:endParaRPr kumimoji="1" lang="ja-JP" altLang="en-US" sz="7200" dirty="0"/>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アジェンダ</a:t>
            </a:r>
            <a:endParaRPr kumimoji="1" lang="ja-JP" altLang="en-US" dirty="0"/>
          </a:p>
        </p:txBody>
      </p:sp>
      <p:sp>
        <p:nvSpPr>
          <p:cNvPr id="3" name="コンテンツ プレースホルダ 2"/>
          <p:cNvSpPr>
            <a:spLocks noGrp="1"/>
          </p:cNvSpPr>
          <p:nvPr>
            <p:ph idx="1"/>
          </p:nvPr>
        </p:nvSpPr>
        <p:spPr>
          <a:xfrm>
            <a:off x="214282" y="1643050"/>
            <a:ext cx="8715436" cy="4119333"/>
          </a:xfrm>
        </p:spPr>
        <p:txBody>
          <a:bodyPr/>
          <a:lstStyle/>
          <a:p>
            <a:pPr marL="914400" indent="-914400" algn="l">
              <a:buFont typeface="+mj-lt"/>
              <a:buAutoNum type="arabicPeriod"/>
            </a:pPr>
            <a:r>
              <a:rPr lang="ja-JP" altLang="en-US" dirty="0" smtClean="0"/>
              <a:t>はじめに。</a:t>
            </a:r>
            <a:endParaRPr lang="en-US" altLang="ja-JP" dirty="0" smtClean="0"/>
          </a:p>
          <a:p>
            <a:pPr marL="914400" indent="-914400" algn="l">
              <a:buFont typeface="+mj-lt"/>
              <a:buAutoNum type="arabicPeriod"/>
            </a:pPr>
            <a:r>
              <a:rPr lang="ja-JP" altLang="en-US" dirty="0" smtClean="0"/>
              <a:t>美しいコードとは</a:t>
            </a:r>
            <a:r>
              <a:rPr lang="en-US" altLang="ja-JP" dirty="0" smtClean="0"/>
              <a:t>?</a:t>
            </a:r>
          </a:p>
          <a:p>
            <a:pPr marL="914400" indent="-914400" algn="l">
              <a:buFont typeface="+mj-lt"/>
              <a:buAutoNum type="arabicPeriod"/>
            </a:pPr>
            <a:r>
              <a:rPr lang="ja-JP" altLang="en-US" dirty="0" smtClean="0"/>
              <a:t>名前重要。</a:t>
            </a:r>
            <a:endParaRPr lang="en-US" altLang="ja-JP" dirty="0" smtClean="0"/>
          </a:p>
          <a:p>
            <a:pPr marL="914400" indent="-914400" algn="l">
              <a:buFont typeface="+mj-lt"/>
              <a:buAutoNum type="arabicPeriod"/>
            </a:pPr>
            <a:r>
              <a:rPr lang="ja-JP" altLang="en-US" dirty="0" smtClean="0"/>
              <a:t>考え方とコツ。</a:t>
            </a:r>
            <a:endParaRPr lang="en-US" altLang="ja-JP" dirty="0" smtClean="0"/>
          </a:p>
          <a:p>
            <a:pPr marL="914400" indent="-914400" algn="l">
              <a:buFont typeface="+mj-lt"/>
              <a:buAutoNum type="arabicPeriod"/>
            </a:pPr>
            <a:r>
              <a:rPr lang="ja-JP" altLang="en-US" dirty="0" smtClean="0"/>
              <a:t>参考になるもの。</a:t>
            </a:r>
            <a:endParaRPr kumimoji="1" lang="ja-JP" altLang="en-US" sz="6600" dirty="0"/>
          </a:p>
        </p:txBody>
      </p:sp>
    </p:spTree>
  </p:cSld>
  <p:clrMapOvr>
    <a:masterClrMapping/>
  </p:clrMapOvr>
  <p:transition>
    <p:fade/>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2501153"/>
            <a:ext cx="8229600" cy="3642490"/>
          </a:xfrm>
        </p:spPr>
        <p:txBody>
          <a:bodyPr/>
          <a:lstStyle/>
          <a:p>
            <a:pPr algn="ctr"/>
            <a:r>
              <a:rPr kumimoji="1" lang="ja-JP" altLang="en-US" sz="11500" dirty="0" smtClean="0">
                <a:solidFill>
                  <a:schemeClr val="tx1"/>
                </a:solidFill>
              </a:rPr>
              <a:t>つまり</a:t>
            </a:r>
            <a:r>
              <a:rPr kumimoji="1" lang="en-US" altLang="ja-JP" sz="11500" dirty="0" smtClean="0">
                <a:solidFill>
                  <a:schemeClr val="tx1"/>
                </a:solidFill>
              </a:rPr>
              <a:t>…</a:t>
            </a:r>
            <a:endParaRPr kumimoji="1" lang="ja-JP" altLang="en-US" sz="115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1857364"/>
            <a:ext cx="8229600" cy="4500594"/>
          </a:xfrm>
        </p:spPr>
        <p:txBody>
          <a:bodyPr/>
          <a:lstStyle/>
          <a:p>
            <a:pPr marL="914400" indent="-914400">
              <a:buFont typeface="+mj-lt"/>
              <a:buAutoNum type="arabicPeriod"/>
            </a:pPr>
            <a:r>
              <a:rPr lang="ja-JP" altLang="en-US" sz="4800" dirty="0" smtClean="0"/>
              <a:t>どこで分けると分かりやすい</a:t>
            </a:r>
            <a:r>
              <a:rPr lang="en-US" altLang="ja-JP" sz="4800" dirty="0" smtClean="0"/>
              <a:t>? </a:t>
            </a:r>
            <a:r>
              <a:rPr lang="ja-JP" altLang="en-US" sz="4800" dirty="0" smtClean="0"/>
              <a:t>かを考え、そこで分ける </a:t>
            </a:r>
            <a:r>
              <a:rPr lang="en-US" altLang="ja-JP" sz="4800" dirty="0" smtClean="0"/>
              <a:t>(</a:t>
            </a:r>
            <a:r>
              <a:rPr lang="ja-JP" altLang="en-US" sz="4800" dirty="0" smtClean="0"/>
              <a:t>ことにする</a:t>
            </a:r>
            <a:r>
              <a:rPr lang="en-US" altLang="ja-JP" sz="4800" dirty="0" smtClean="0"/>
              <a:t>)</a:t>
            </a:r>
            <a:r>
              <a:rPr lang="ja-JP" altLang="en-US" sz="4800" dirty="0" smtClean="0"/>
              <a:t>。</a:t>
            </a:r>
            <a:endParaRPr lang="en-US" altLang="ja-JP" sz="4800" dirty="0" smtClean="0"/>
          </a:p>
          <a:p>
            <a:pPr marL="914400" indent="-914400">
              <a:buFont typeface="+mj-lt"/>
              <a:buAutoNum type="arabicPeriod"/>
            </a:pPr>
            <a:r>
              <a:rPr lang="ja-JP" altLang="en-US" sz="4800" dirty="0" smtClean="0"/>
              <a:t>その塊をなんて呼ぶ</a:t>
            </a:r>
            <a:r>
              <a:rPr lang="en-US" altLang="ja-JP" sz="4800" dirty="0" smtClean="0"/>
              <a:t>? (</a:t>
            </a:r>
            <a:r>
              <a:rPr lang="ja-JP" altLang="en-US" sz="4800" dirty="0" smtClean="0"/>
              <a:t>かを決める</a:t>
            </a:r>
            <a:r>
              <a:rPr lang="en-US" altLang="ja-JP" sz="4800" dirty="0" smtClean="0"/>
              <a:t>)</a:t>
            </a:r>
            <a:endParaRPr kumimoji="1" lang="ja-JP" altLang="en-US" sz="4800" dirty="0"/>
          </a:p>
        </p:txBody>
      </p:sp>
      <p:sp>
        <p:nvSpPr>
          <p:cNvPr id="4" name="タイトル 1"/>
          <p:cNvSpPr>
            <a:spLocks noGrp="1"/>
          </p:cNvSpPr>
          <p:nvPr>
            <p:ph type="title"/>
          </p:nvPr>
        </p:nvSpPr>
        <p:spPr>
          <a:xfrm>
            <a:off x="457200" y="274638"/>
            <a:ext cx="8229600" cy="1143000"/>
          </a:xfrm>
        </p:spPr>
        <p:txBody>
          <a:bodyPr/>
          <a:lstStyle/>
          <a:p>
            <a:r>
              <a:rPr lang="ja-JP" altLang="en-US" dirty="0" smtClean="0"/>
              <a:t>分割と名前付け</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649070"/>
            <a:ext cx="8229600" cy="3494573"/>
          </a:xfrm>
        </p:spPr>
        <p:txBody>
          <a:bodyPr/>
          <a:lstStyle/>
          <a:p>
            <a:pPr algn="ctr"/>
            <a:r>
              <a:rPr lang="ja-JP" altLang="en-US" sz="7200" dirty="0" smtClean="0">
                <a:solidFill>
                  <a:schemeClr val="tx1"/>
                </a:solidFill>
              </a:rPr>
              <a:t>分け方の</a:t>
            </a:r>
            <a:r>
              <a:rPr kumimoji="1" lang="ja-JP" altLang="en-US" sz="7200" dirty="0" smtClean="0">
                <a:solidFill>
                  <a:srgbClr val="FFCDCE"/>
                </a:solidFill>
              </a:rPr>
              <a:t>ポイント</a:t>
            </a:r>
            <a:r>
              <a:rPr kumimoji="1" lang="ja-JP" altLang="en-US" dirty="0" smtClean="0">
                <a:solidFill>
                  <a:schemeClr val="tx1"/>
                </a:solidFill>
              </a:rPr>
              <a:t>。</a:t>
            </a:r>
            <a:endParaRPr kumimoji="1" lang="ja-JP"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457200" y="2500306"/>
            <a:ext cx="8229600" cy="2748958"/>
          </a:xfrm>
        </p:spPr>
        <p:txBody>
          <a:bodyPr/>
          <a:lstStyle/>
          <a:p>
            <a:pPr>
              <a:buFont typeface="Arial" pitchFamily="34" charset="0"/>
              <a:buChar char="•"/>
            </a:pPr>
            <a:r>
              <a:rPr lang="ja-JP" altLang="en-US" sz="4400" dirty="0" smtClean="0"/>
              <a:t>ひとつの塊がひとつの責務を持つように分ける。</a:t>
            </a:r>
            <a:endParaRPr lang="en-US" altLang="ja-JP" sz="4400" dirty="0" smtClean="0"/>
          </a:p>
          <a:p>
            <a:pPr>
              <a:buFont typeface="Arial" pitchFamily="34" charset="0"/>
              <a:buChar char="•"/>
            </a:pPr>
            <a:r>
              <a:rPr kumimoji="1" lang="ja-JP" altLang="en-US" sz="4400" dirty="0" smtClean="0"/>
              <a:t>ひとつの責務は、</a:t>
            </a:r>
            <a:r>
              <a:rPr kumimoji="1" lang="ja-JP" altLang="en-US" sz="6000" dirty="0" smtClean="0"/>
              <a:t>なるべく</a:t>
            </a:r>
            <a:r>
              <a:rPr lang="ja-JP" altLang="en-US" sz="4400" dirty="0" smtClean="0"/>
              <a:t>ひとつの塊に入りきるように。</a:t>
            </a:r>
            <a:endParaRPr kumimoji="1" lang="ja-JP" altLang="en-US" sz="4400" dirty="0"/>
          </a:p>
        </p:txBody>
      </p:sp>
      <p:sp>
        <p:nvSpPr>
          <p:cNvPr id="6" name="タイトル 1"/>
          <p:cNvSpPr>
            <a:spLocks noGrp="1"/>
          </p:cNvSpPr>
          <p:nvPr>
            <p:ph type="title"/>
          </p:nvPr>
        </p:nvSpPr>
        <p:spPr>
          <a:xfrm>
            <a:off x="285720" y="274638"/>
            <a:ext cx="8501122" cy="2439982"/>
          </a:xfrm>
        </p:spPr>
        <p:txBody>
          <a:bodyPr/>
          <a:lstStyle/>
          <a:p>
            <a:r>
              <a:rPr lang="ja-JP" altLang="en-US" sz="6000" dirty="0" smtClean="0"/>
              <a:t>「</a:t>
            </a:r>
            <a:r>
              <a:rPr lang="ja-JP" altLang="en-US" sz="6600" dirty="0" smtClean="0">
                <a:solidFill>
                  <a:srgbClr val="FFCDCE"/>
                </a:solidFill>
              </a:rPr>
              <a:t>単一責務の原</a:t>
            </a:r>
            <a:r>
              <a:rPr lang="ja-JP" altLang="en-US" sz="6600" dirty="0" smtClean="0">
                <a:solidFill>
                  <a:schemeClr val="accent2">
                    <a:lumMod val="50000"/>
                  </a:schemeClr>
                </a:solidFill>
              </a:rPr>
              <a:t>則</a:t>
            </a:r>
            <a:r>
              <a:rPr lang="ja-JP" altLang="en-US" sz="6000" dirty="0" smtClean="0"/>
              <a:t>」</a:t>
            </a:r>
            <a:r>
              <a:rPr lang="en-US" altLang="ja-JP" dirty="0" smtClean="0"/>
              <a:t/>
            </a:r>
            <a:br>
              <a:rPr lang="en-US" altLang="ja-JP" dirty="0" smtClean="0"/>
            </a:br>
            <a:r>
              <a:rPr lang="ja-JP" altLang="en-US" sz="4000" dirty="0" smtClean="0"/>
              <a:t> </a:t>
            </a:r>
            <a:r>
              <a:rPr lang="en-US" altLang="ja-JP" sz="4000" dirty="0" smtClean="0"/>
              <a:t>(Single Responsibility Principle)</a:t>
            </a:r>
            <a:endParaRPr kumimoji="1" lang="ja-JP" altLang="en-US" sz="40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つまり</a:t>
            </a:r>
            <a:endParaRPr kumimoji="1" lang="ja-JP" altLang="en-US" dirty="0"/>
          </a:p>
        </p:txBody>
      </p:sp>
      <p:sp>
        <p:nvSpPr>
          <p:cNvPr id="3" name="コンテンツ プレースホルダ 2"/>
          <p:cNvSpPr>
            <a:spLocks noGrp="1"/>
          </p:cNvSpPr>
          <p:nvPr>
            <p:ph idx="1"/>
          </p:nvPr>
        </p:nvSpPr>
        <p:spPr>
          <a:xfrm>
            <a:off x="457200" y="2500306"/>
            <a:ext cx="8229600" cy="2215991"/>
          </a:xfrm>
        </p:spPr>
        <p:txBody>
          <a:bodyPr/>
          <a:lstStyle/>
          <a:p>
            <a:pPr algn="ctr"/>
            <a:r>
              <a:rPr lang="ja-JP" altLang="en-US" sz="8800" dirty="0" smtClean="0">
                <a:solidFill>
                  <a:srgbClr val="FFCDCE"/>
                </a:solidFill>
              </a:rPr>
              <a:t>高凝集</a:t>
            </a:r>
            <a:r>
              <a:rPr lang="en-US" altLang="ja-JP" sz="7200" dirty="0" smtClean="0"/>
              <a:t/>
            </a:r>
            <a:br>
              <a:rPr lang="en-US" altLang="ja-JP" sz="7200" dirty="0" smtClean="0"/>
            </a:br>
            <a:r>
              <a:rPr lang="en-US" altLang="ja-JP" sz="7200" dirty="0" smtClean="0"/>
              <a:t>(</a:t>
            </a:r>
            <a:r>
              <a:rPr lang="en-US" sz="7200" dirty="0" smtClean="0"/>
              <a:t>high cohesion)</a:t>
            </a:r>
            <a:endParaRPr kumimoji="1" lang="ja-JP" altLang="en-US" sz="7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手続き指向の欠点</a:t>
            </a:r>
            <a:endParaRPr kumimoji="1" lang="ja-JP" altLang="en-US" dirty="0"/>
          </a:p>
        </p:txBody>
      </p:sp>
      <p:sp>
        <p:nvSpPr>
          <p:cNvPr id="3" name="コンテンツ プレースホルダ 2"/>
          <p:cNvSpPr>
            <a:spLocks noGrp="1"/>
          </p:cNvSpPr>
          <p:nvPr>
            <p:ph idx="1"/>
          </p:nvPr>
        </p:nvSpPr>
        <p:spPr>
          <a:xfrm>
            <a:off x="214282" y="1600200"/>
            <a:ext cx="8715436" cy="3461460"/>
          </a:xfrm>
        </p:spPr>
        <p:txBody>
          <a:bodyPr/>
          <a:lstStyle/>
          <a:p>
            <a:pPr>
              <a:buFont typeface="Arial" pitchFamily="34" charset="0"/>
              <a:buChar char="•"/>
            </a:pPr>
            <a:r>
              <a:rPr lang="ja-JP" altLang="en-US" sz="4400" dirty="0" smtClean="0"/>
              <a:t>関心事の分散が多発。</a:t>
            </a:r>
            <a:endParaRPr lang="en-US" altLang="ja-JP" sz="4400" dirty="0" smtClean="0"/>
          </a:p>
          <a:p>
            <a:pPr lvl="1"/>
            <a:r>
              <a:rPr lang="ja-JP" altLang="en-US" sz="3600" dirty="0" smtClean="0"/>
              <a:t>データに関して。</a:t>
            </a:r>
            <a:endParaRPr lang="en-US" altLang="ja-JP" sz="3600" dirty="0" smtClean="0"/>
          </a:p>
          <a:p>
            <a:pPr lvl="1"/>
            <a:r>
              <a:rPr lang="ja-JP" altLang="en-US" sz="3600" dirty="0" smtClean="0"/>
              <a:t>ユーザーインタフェイスに関して。</a:t>
            </a:r>
            <a:endParaRPr lang="en-US" altLang="ja-JP" sz="3600" dirty="0" smtClean="0"/>
          </a:p>
          <a:p>
            <a:pPr lvl="1"/>
            <a:r>
              <a:rPr lang="ja-JP" altLang="en-US" sz="3600" dirty="0" smtClean="0"/>
              <a:t>イベント駆動型だと特に。 </a:t>
            </a:r>
            <a:endParaRPr lang="en-US" altLang="ja-JP" sz="3600" dirty="0" smtClean="0"/>
          </a:p>
          <a:p>
            <a:pPr lvl="1"/>
            <a:r>
              <a:rPr lang="ja-JP" altLang="en-US" sz="3600" dirty="0" smtClean="0"/>
              <a:t>オブジェクト指向の方は工夫すればずっとマシ。</a:t>
            </a:r>
            <a:endParaRPr kumimoji="1" lang="ja-JP" alt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72552"/>
            <a:ext cx="8229600" cy="4228281"/>
          </a:xfrm>
        </p:spPr>
        <p:txBody>
          <a:bodyPr/>
          <a:lstStyle/>
          <a:p>
            <a:pPr algn="ctr"/>
            <a:r>
              <a:rPr kumimoji="1" lang="ja-JP" altLang="en-US" sz="6600" dirty="0" smtClean="0">
                <a:solidFill>
                  <a:srgbClr val="FFCDCE"/>
                </a:solidFill>
              </a:rPr>
              <a:t>オブジェクト指向</a:t>
            </a:r>
            <a:r>
              <a:rPr kumimoji="1" lang="en-US" altLang="ja-JP" sz="6600" dirty="0" smtClean="0">
                <a:solidFill>
                  <a:srgbClr val="FFCDCE"/>
                </a:solidFill>
              </a:rPr>
              <a:t/>
            </a:r>
            <a:br>
              <a:rPr kumimoji="1" lang="en-US" altLang="ja-JP" sz="6600" dirty="0" smtClean="0">
                <a:solidFill>
                  <a:srgbClr val="FFCDCE"/>
                </a:solidFill>
              </a:rPr>
            </a:br>
            <a:r>
              <a:rPr kumimoji="1" lang="ja-JP" altLang="en-US" dirty="0" smtClean="0">
                <a:solidFill>
                  <a:schemeClr val="tx1"/>
                </a:solidFill>
              </a:rPr>
              <a:t>の場合。</a:t>
            </a:r>
            <a:endParaRPr kumimoji="1" lang="ja-JP"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39788"/>
            <a:ext cx="8229600" cy="3803856"/>
          </a:xfrm>
        </p:spPr>
        <p:txBody>
          <a:bodyPr/>
          <a:lstStyle/>
          <a:p>
            <a:pPr algn="ctr"/>
            <a:r>
              <a:rPr lang="ja-JP" altLang="en-US" sz="8800" dirty="0" smtClean="0">
                <a:solidFill>
                  <a:srgbClr val="FFCDCE"/>
                </a:solidFill>
              </a:rPr>
              <a:t>手続き型</a:t>
            </a:r>
            <a:r>
              <a:rPr lang="ja-JP" altLang="en-US" sz="6000" dirty="0" smtClean="0">
                <a:solidFill>
                  <a:schemeClr val="tx1"/>
                </a:solidFill>
              </a:rPr>
              <a:t>の場合と</a:t>
            </a:r>
            <a:r>
              <a:rPr lang="en-US" altLang="ja-JP" sz="6000" dirty="0" smtClean="0">
                <a:solidFill>
                  <a:schemeClr val="tx1"/>
                </a:solidFill>
              </a:rPr>
              <a:t/>
            </a:r>
            <a:br>
              <a:rPr lang="en-US" altLang="ja-JP" sz="6000" dirty="0" smtClean="0">
                <a:solidFill>
                  <a:schemeClr val="tx1"/>
                </a:solidFill>
              </a:rPr>
            </a:br>
            <a:r>
              <a:rPr lang="ja-JP" altLang="en-US" sz="6000" dirty="0" smtClean="0">
                <a:solidFill>
                  <a:schemeClr val="tx1"/>
                </a:solidFill>
              </a:rPr>
              <a:t>基本は同じ。</a:t>
            </a:r>
            <a:endParaRPr kumimoji="1" lang="ja-JP" altLang="en-US" sz="6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a:t>
            </a:r>
            <a:r>
              <a:rPr lang="ja-JP" altLang="en-US" sz="6000" dirty="0" smtClean="0">
                <a:solidFill>
                  <a:srgbClr val="FFCDCE"/>
                </a:solidFill>
              </a:rPr>
              <a:t>責務</a:t>
            </a:r>
            <a:r>
              <a:rPr lang="ja-JP" altLang="en-US" dirty="0" smtClean="0"/>
              <a:t>」を分割</a:t>
            </a:r>
            <a:endParaRPr kumimoji="1" lang="ja-JP" altLang="en-US" dirty="0"/>
          </a:p>
        </p:txBody>
      </p:sp>
      <p:sp>
        <p:nvSpPr>
          <p:cNvPr id="3" name="コンテンツ プレースホルダ 2"/>
          <p:cNvSpPr>
            <a:spLocks noGrp="1"/>
          </p:cNvSpPr>
          <p:nvPr>
            <p:ph idx="1"/>
          </p:nvPr>
        </p:nvSpPr>
        <p:spPr>
          <a:xfrm>
            <a:off x="368300" y="1347788"/>
            <a:ext cx="8382000" cy="2767681"/>
          </a:xfrm>
        </p:spPr>
        <p:txBody>
          <a:bodyPr/>
          <a:lstStyle/>
          <a:p>
            <a:pPr>
              <a:buFont typeface="Arial" pitchFamily="34" charset="0"/>
              <a:buChar char="•"/>
            </a:pPr>
            <a:r>
              <a:rPr lang="ja-JP" altLang="en-US" sz="6600" dirty="0" smtClean="0"/>
              <a:t>どの部分 </a:t>
            </a:r>
            <a:r>
              <a:rPr lang="en-US" altLang="ja-JP" sz="6600" dirty="0" smtClean="0"/>
              <a:t>(</a:t>
            </a:r>
            <a:r>
              <a:rPr lang="ja-JP" altLang="en-US" sz="6600" dirty="0" smtClean="0"/>
              <a:t>オブジェクト</a:t>
            </a:r>
            <a:r>
              <a:rPr lang="en-US" altLang="ja-JP" sz="6600" dirty="0" smtClean="0"/>
              <a:t>) </a:t>
            </a:r>
            <a:r>
              <a:rPr lang="ja-JP" altLang="en-US" sz="6600" dirty="0" smtClean="0"/>
              <a:t>の仕事 </a:t>
            </a:r>
            <a:r>
              <a:rPr lang="en-US" altLang="ja-JP" sz="6600" dirty="0" smtClean="0"/>
              <a:t>(</a:t>
            </a:r>
            <a:r>
              <a:rPr lang="ja-JP" altLang="en-US" sz="6600" dirty="0" smtClean="0"/>
              <a:t>ということにする</a:t>
            </a:r>
            <a:r>
              <a:rPr lang="en-US" altLang="ja-JP" sz="6600" dirty="0" smtClean="0"/>
              <a:t>?)</a:t>
            </a:r>
          </a:p>
        </p:txBody>
      </p:sp>
    </p:spTree>
  </p:cSld>
  <p:clrMapOvr>
    <a:masterClrMapping/>
  </p:clrMapOvr>
  <p:transition>
    <p:fad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296974"/>
          </a:xfrm>
        </p:spPr>
        <p:txBody>
          <a:bodyPr/>
          <a:lstStyle/>
          <a:p>
            <a:r>
              <a:rPr lang="ja-JP" altLang="en-US" sz="7200" dirty="0" smtClean="0">
                <a:solidFill>
                  <a:srgbClr val="FFCDCE"/>
                </a:solidFill>
              </a:rPr>
              <a:t>名前</a:t>
            </a:r>
            <a:r>
              <a:rPr lang="ja-JP" altLang="en-US" sz="6600" dirty="0" smtClean="0"/>
              <a:t>を付ける。</a:t>
            </a:r>
            <a:endParaRPr kumimoji="1" lang="ja-JP" altLang="en-US" sz="6600" dirty="0"/>
          </a:p>
        </p:txBody>
      </p:sp>
      <p:sp>
        <p:nvSpPr>
          <p:cNvPr id="3" name="コンテンツ プレースホルダ 2"/>
          <p:cNvSpPr>
            <a:spLocks noGrp="1"/>
          </p:cNvSpPr>
          <p:nvPr>
            <p:ph idx="1"/>
          </p:nvPr>
        </p:nvSpPr>
        <p:spPr>
          <a:xfrm>
            <a:off x="457200" y="2857496"/>
            <a:ext cx="8229600" cy="2416559"/>
          </a:xfrm>
        </p:spPr>
        <p:txBody>
          <a:bodyPr/>
          <a:lstStyle/>
          <a:p>
            <a:pPr algn="ctr">
              <a:buNone/>
            </a:pPr>
            <a:r>
              <a:rPr lang="ja-JP" altLang="en-US" sz="8800" dirty="0" smtClean="0">
                <a:solidFill>
                  <a:srgbClr val="FFCDCE"/>
                </a:solidFill>
              </a:rPr>
              <a:t>責務</a:t>
            </a:r>
            <a:r>
              <a:rPr lang="ja-JP" altLang="en-US" sz="8000" dirty="0" smtClean="0"/>
              <a:t>を的確な</a:t>
            </a:r>
            <a:endParaRPr lang="en-US" altLang="ja-JP" sz="8000" dirty="0" smtClean="0"/>
          </a:p>
          <a:p>
            <a:pPr algn="ctr">
              <a:buNone/>
            </a:pPr>
            <a:r>
              <a:rPr lang="ja-JP" altLang="en-US" sz="8000" dirty="0" smtClean="0">
                <a:solidFill>
                  <a:srgbClr val="FFCDCE"/>
                </a:solidFill>
              </a:rPr>
              <a:t>名前</a:t>
            </a:r>
            <a:r>
              <a:rPr lang="ja-JP" altLang="en-US" sz="7200" dirty="0" smtClean="0"/>
              <a:t>で切り出す。</a:t>
            </a:r>
            <a:endParaRPr kumimoji="1" lang="ja-JP" altLang="en-US" sz="8000"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447364"/>
            <a:ext cx="8229600" cy="3553403"/>
          </a:xfrm>
        </p:spPr>
        <p:txBody>
          <a:bodyPr/>
          <a:lstStyle/>
          <a:p>
            <a:pPr algn="ctr"/>
            <a:r>
              <a:rPr lang="en-US" altLang="ja-JP" sz="8800" dirty="0" smtClean="0">
                <a:solidFill>
                  <a:schemeClr val="tx1"/>
                </a:solidFill>
              </a:rPr>
              <a:t>1.</a:t>
            </a:r>
            <a:r>
              <a:rPr lang="ja-JP" altLang="en-US" sz="8800" dirty="0" smtClean="0">
                <a:solidFill>
                  <a:schemeClr val="tx1"/>
                </a:solidFill>
              </a:rPr>
              <a:t>はじめに。</a:t>
            </a:r>
            <a:endParaRPr kumimoji="1" lang="ja-JP" altLang="en-US" sz="88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541494"/>
            <a:ext cx="8229600" cy="3816463"/>
          </a:xfrm>
        </p:spPr>
        <p:txBody>
          <a:bodyPr/>
          <a:lstStyle/>
          <a:p>
            <a:pPr algn="ctr"/>
            <a:r>
              <a:rPr lang="ja-JP" altLang="en-US" sz="9600" dirty="0" smtClean="0">
                <a:solidFill>
                  <a:schemeClr val="tx1"/>
                </a:solidFill>
              </a:rPr>
              <a:t>違うところ。</a:t>
            </a:r>
            <a:endParaRPr kumimoji="1" lang="ja-JP" altLang="en-US" sz="9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手続き型と違うところ</a:t>
            </a:r>
            <a:endParaRPr kumimoji="1" lang="ja-JP" altLang="en-US" dirty="0"/>
          </a:p>
        </p:txBody>
      </p:sp>
      <p:sp>
        <p:nvSpPr>
          <p:cNvPr id="3" name="コンテンツ プレースホルダ 2"/>
          <p:cNvSpPr>
            <a:spLocks noGrp="1"/>
          </p:cNvSpPr>
          <p:nvPr>
            <p:ph idx="1"/>
          </p:nvPr>
        </p:nvSpPr>
        <p:spPr>
          <a:xfrm>
            <a:off x="500034" y="1238250"/>
            <a:ext cx="8286808" cy="1917961"/>
          </a:xfrm>
        </p:spPr>
        <p:txBody>
          <a:bodyPr/>
          <a:lstStyle/>
          <a:p>
            <a:pPr lvl="1">
              <a:buFont typeface="Arial" pitchFamily="34" charset="0"/>
              <a:buChar char="•"/>
            </a:pPr>
            <a:r>
              <a:rPr lang="ja-JP" altLang="en-US" sz="4400" dirty="0" smtClean="0">
                <a:solidFill>
                  <a:srgbClr val="FFCDCE"/>
                </a:solidFill>
              </a:rPr>
              <a:t>責務</a:t>
            </a:r>
            <a:r>
              <a:rPr lang="ja-JP" altLang="en-US" sz="4400" dirty="0" smtClean="0"/>
              <a:t>はオブジェクトに割り当てる。</a:t>
            </a:r>
            <a:endParaRPr lang="en-US" altLang="ja-JP" sz="4400" dirty="0" smtClean="0"/>
          </a:p>
          <a:p>
            <a:pPr lvl="1">
              <a:buFont typeface="Arial" pitchFamily="34" charset="0"/>
              <a:buChar char="•"/>
            </a:pPr>
            <a:r>
              <a:rPr lang="ja-JP" altLang="en-US" sz="4400" dirty="0" smtClean="0"/>
              <a:t>オブジェクトに分ける。</a:t>
            </a:r>
            <a:endParaRPr lang="en-US" altLang="ja-JP" sz="44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手続き型と違うところ</a:t>
            </a:r>
            <a:endParaRPr kumimoji="1" lang="ja-JP" altLang="en-US" dirty="0"/>
          </a:p>
        </p:txBody>
      </p:sp>
      <p:sp>
        <p:nvSpPr>
          <p:cNvPr id="3" name="コンテンツ プレースホルダ 2"/>
          <p:cNvSpPr>
            <a:spLocks noGrp="1"/>
          </p:cNvSpPr>
          <p:nvPr>
            <p:ph idx="1"/>
          </p:nvPr>
        </p:nvSpPr>
        <p:spPr>
          <a:xfrm>
            <a:off x="304800" y="1928801"/>
            <a:ext cx="8482042" cy="4535088"/>
          </a:xfrm>
        </p:spPr>
        <p:txBody>
          <a:bodyPr/>
          <a:lstStyle/>
          <a:p>
            <a:pPr lvl="1">
              <a:buFont typeface="Arial" pitchFamily="34" charset="0"/>
              <a:buChar char="•"/>
            </a:pPr>
            <a:r>
              <a:rPr lang="ja-JP" altLang="en-US" sz="4000" dirty="0" smtClean="0"/>
              <a:t>考える単位。</a:t>
            </a:r>
            <a:endParaRPr lang="en-US" altLang="ja-JP" sz="4000" dirty="0" smtClean="0"/>
          </a:p>
          <a:p>
            <a:pPr lvl="2">
              <a:buFont typeface="Arial" pitchFamily="34" charset="0"/>
              <a:buChar char="•"/>
            </a:pPr>
            <a:r>
              <a:rPr lang="ja-JP" altLang="en-US" sz="3600" dirty="0" smtClean="0"/>
              <a:t>「それはどのオブジェクトの</a:t>
            </a:r>
            <a:r>
              <a:rPr lang="en-US" altLang="ja-JP" sz="3600" dirty="0" smtClean="0"/>
              <a:t>?</a:t>
            </a:r>
            <a:r>
              <a:rPr lang="ja-JP" altLang="en-US" sz="3600" dirty="0" smtClean="0"/>
              <a:t>」と考える。</a:t>
            </a:r>
            <a:endParaRPr lang="en-US" altLang="ja-JP" sz="3600" dirty="0" smtClean="0"/>
          </a:p>
          <a:p>
            <a:pPr lvl="3">
              <a:buFont typeface="Arial" pitchFamily="34" charset="0"/>
              <a:buChar char="•"/>
            </a:pPr>
            <a:r>
              <a:rPr lang="ja-JP" altLang="en-US" sz="3800" dirty="0" smtClean="0"/>
              <a:t>「それは、どのオブジェクトの責務</a:t>
            </a:r>
            <a:r>
              <a:rPr lang="en-US" altLang="ja-JP" sz="3800" dirty="0" smtClean="0"/>
              <a:t>?</a:t>
            </a:r>
            <a:r>
              <a:rPr lang="ja-JP" altLang="en-US" sz="3800" dirty="0" smtClean="0"/>
              <a:t> </a:t>
            </a:r>
            <a:r>
              <a:rPr lang="en-US" altLang="ja-JP" sz="3800" dirty="0" smtClean="0"/>
              <a:t>(</a:t>
            </a:r>
            <a:r>
              <a:rPr lang="ja-JP" altLang="en-US" sz="3800" dirty="0" smtClean="0"/>
              <a:t>ということにする</a:t>
            </a:r>
            <a:r>
              <a:rPr lang="en-US" altLang="ja-JP" sz="3800" dirty="0" smtClean="0"/>
              <a:t>?)</a:t>
            </a:r>
          </a:p>
          <a:p>
            <a:pPr lvl="3">
              <a:buFont typeface="Arial" pitchFamily="34" charset="0"/>
              <a:buChar char="•"/>
            </a:pPr>
            <a:r>
              <a:rPr lang="ja-JP" altLang="en-US" sz="4000" dirty="0" smtClean="0"/>
              <a:t>「それは、どのオブジェクトの状態</a:t>
            </a:r>
            <a:r>
              <a:rPr lang="en-US" altLang="ja-JP" sz="4000" dirty="0" smtClean="0"/>
              <a:t>? (</a:t>
            </a:r>
            <a:r>
              <a:rPr lang="ja-JP" altLang="en-US" sz="4000" dirty="0" smtClean="0"/>
              <a:t>ということにする</a:t>
            </a:r>
            <a:r>
              <a:rPr lang="en-US" altLang="ja-JP" sz="4000" dirty="0" smtClean="0"/>
              <a:t>?)</a:t>
            </a:r>
            <a:r>
              <a:rPr lang="ja-JP" altLang="en-US" sz="4000" dirty="0" smtClean="0"/>
              <a:t>」</a:t>
            </a:r>
            <a:endParaRPr kumimoji="1" lang="ja-JP" alt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手続き型と違うところ</a:t>
            </a:r>
            <a:endParaRPr kumimoji="1" lang="ja-JP" altLang="en-US" dirty="0"/>
          </a:p>
        </p:txBody>
      </p:sp>
      <p:sp>
        <p:nvSpPr>
          <p:cNvPr id="3" name="コンテンツ プレースホルダ 2"/>
          <p:cNvSpPr>
            <a:spLocks noGrp="1"/>
          </p:cNvSpPr>
          <p:nvPr>
            <p:ph idx="1"/>
          </p:nvPr>
        </p:nvSpPr>
        <p:spPr>
          <a:xfrm>
            <a:off x="304800" y="1928801"/>
            <a:ext cx="8482042" cy="3109923"/>
          </a:xfrm>
        </p:spPr>
        <p:txBody>
          <a:bodyPr/>
          <a:lstStyle/>
          <a:p>
            <a:pPr>
              <a:buFont typeface="Arial" pitchFamily="34" charset="0"/>
              <a:buChar char="•"/>
            </a:pPr>
            <a:r>
              <a:rPr lang="ja-JP" altLang="en-US" sz="4000" dirty="0" smtClean="0"/>
              <a:t>或る</a:t>
            </a:r>
            <a:r>
              <a:rPr lang="ja-JP" altLang="en-US" sz="4400" dirty="0" smtClean="0">
                <a:solidFill>
                  <a:srgbClr val="FFCDCE"/>
                </a:solidFill>
              </a:rPr>
              <a:t>関心</a:t>
            </a:r>
            <a:r>
              <a:rPr lang="ja-JP" altLang="en-US" sz="4000" dirty="0" smtClean="0"/>
              <a:t>をまとめて記述しやすい。</a:t>
            </a:r>
            <a:endParaRPr lang="en-US" altLang="ja-JP" sz="4000" dirty="0" smtClean="0"/>
          </a:p>
          <a:p>
            <a:pPr lvl="1">
              <a:buFont typeface="Arial" pitchFamily="34" charset="0"/>
              <a:buChar char="•"/>
            </a:pPr>
            <a:r>
              <a:rPr lang="ja-JP" altLang="en-US" sz="3200" dirty="0" smtClean="0"/>
              <a:t>だが、オブジェクトを横断する</a:t>
            </a:r>
            <a:r>
              <a:rPr lang="ja-JP" altLang="en-US" sz="3200" dirty="0" smtClean="0">
                <a:solidFill>
                  <a:srgbClr val="FFCDCE"/>
                </a:solidFill>
              </a:rPr>
              <a:t>関心事</a:t>
            </a:r>
            <a:r>
              <a:rPr lang="ja-JP" altLang="en-US" sz="3200" dirty="0" smtClean="0"/>
              <a:t>もある。</a:t>
            </a:r>
            <a:endParaRPr lang="en-US" altLang="ja-JP" sz="3200" dirty="0" smtClean="0"/>
          </a:p>
          <a:p>
            <a:pPr lvl="2">
              <a:buFont typeface="Arial" pitchFamily="34" charset="0"/>
              <a:buChar char="•"/>
            </a:pPr>
            <a:r>
              <a:rPr lang="ja-JP" altLang="en-US" sz="2800" dirty="0" smtClean="0"/>
              <a:t>別の方法やパラダイムで</a:t>
            </a:r>
            <a:r>
              <a:rPr lang="ja-JP" altLang="en-US" sz="2800" dirty="0" smtClean="0">
                <a:solidFill>
                  <a:srgbClr val="FFCDCE"/>
                </a:solidFill>
              </a:rPr>
              <a:t>何とか </a:t>
            </a:r>
            <a:r>
              <a:rPr lang="en-US" altLang="ja-JP" sz="2800" dirty="0" smtClean="0">
                <a:solidFill>
                  <a:srgbClr val="FFCDCE"/>
                </a:solidFill>
              </a:rPr>
              <a:t>(</a:t>
            </a:r>
            <a:r>
              <a:rPr lang="ja-JP" altLang="en-US" sz="2800" dirty="0" smtClean="0">
                <a:solidFill>
                  <a:srgbClr val="FFCDCE"/>
                </a:solidFill>
              </a:rPr>
              <a:t>謎</a:t>
            </a:r>
            <a:r>
              <a:rPr lang="en-US" altLang="ja-JP" sz="2800" dirty="0" smtClean="0">
                <a:solidFill>
                  <a:srgbClr val="FFCDCE"/>
                </a:solidFill>
              </a:rPr>
              <a:t>)</a:t>
            </a:r>
            <a:r>
              <a:rPr lang="ja-JP" altLang="en-US" sz="2800" dirty="0" smtClean="0"/>
              <a:t>する。</a:t>
            </a:r>
            <a:endParaRPr lang="en-US" altLang="ja-JP" sz="2800" dirty="0" smtClean="0"/>
          </a:p>
          <a:p>
            <a:pPr lvl="1">
              <a:buNone/>
            </a:pPr>
            <a:r>
              <a:rPr kumimoji="1" lang="en-US" altLang="ja-JP" sz="2800" dirty="0" smtClean="0"/>
              <a:t>		</a:t>
            </a:r>
            <a:r>
              <a:rPr kumimoji="1" lang="ja-JP" altLang="en-US" sz="2800" dirty="0" smtClean="0"/>
              <a:t>→ </a:t>
            </a:r>
            <a:r>
              <a:rPr kumimoji="1" lang="en-US" altLang="ja-JP" sz="2800" dirty="0" smtClean="0"/>
              <a:t>Generic</a:t>
            </a:r>
            <a:r>
              <a:rPr lang="ja-JP" altLang="en-US" sz="2800" dirty="0" smtClean="0"/>
              <a:t>、アスペクト、関数型パラダイム</a:t>
            </a:r>
            <a:endParaRPr kumimoji="1" lang="ja-JP" altLang="en-US" sz="2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353057"/>
            <a:ext cx="8229600" cy="3933464"/>
          </a:xfrm>
        </p:spPr>
        <p:txBody>
          <a:bodyPr/>
          <a:lstStyle/>
          <a:p>
            <a:pPr algn="ctr"/>
            <a:r>
              <a:rPr lang="ja-JP" altLang="en-US" sz="6000" dirty="0" smtClean="0">
                <a:solidFill>
                  <a:srgbClr val="FFCDCE"/>
                </a:solidFill>
              </a:rPr>
              <a:t>補足</a:t>
            </a:r>
            <a:r>
              <a:rPr altLang="ja-JP" sz="6000" dirty="0" smtClean="0">
                <a:solidFill>
                  <a:srgbClr val="FFCDCE"/>
                </a:solidFill>
              </a:rPr>
              <a:t>:</a:t>
            </a:r>
            <a:r>
              <a:rPr altLang="ja-JP" sz="6600" dirty="0" smtClean="0">
                <a:solidFill>
                  <a:schemeClr val="tx1"/>
                </a:solidFill>
              </a:rPr>
              <a:t/>
            </a:r>
            <a:br>
              <a:rPr altLang="ja-JP" sz="6600" dirty="0" smtClean="0">
                <a:solidFill>
                  <a:schemeClr val="tx1"/>
                </a:solidFill>
              </a:rPr>
            </a:br>
            <a:r>
              <a:rPr lang="ja-JP" altLang="en-US" sz="6600" dirty="0" smtClean="0">
                <a:solidFill>
                  <a:schemeClr val="tx1"/>
                </a:solidFill>
              </a:rPr>
              <a:t>設計の視点と</a:t>
            </a:r>
            <a:r>
              <a:rPr altLang="ja-JP" sz="6600" dirty="0" smtClean="0">
                <a:solidFill>
                  <a:schemeClr val="tx1"/>
                </a:solidFill>
              </a:rPr>
              <a:t/>
            </a:r>
            <a:br>
              <a:rPr altLang="ja-JP" sz="6600" dirty="0" smtClean="0">
                <a:solidFill>
                  <a:schemeClr val="tx1"/>
                </a:solidFill>
              </a:rPr>
            </a:br>
            <a:r>
              <a:rPr lang="ja-JP" altLang="en-US" sz="6600" dirty="0" smtClean="0">
                <a:solidFill>
                  <a:schemeClr val="tx1"/>
                </a:solidFill>
              </a:rPr>
              <a:t>実装の視点について</a:t>
            </a:r>
            <a:r>
              <a:rPr kumimoji="1" lang="ja-JP" altLang="en-US" sz="6600" dirty="0" smtClean="0">
                <a:solidFill>
                  <a:schemeClr val="tx1"/>
                </a:solidFill>
              </a:rPr>
              <a:t>。</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10435"/>
            <a:ext cx="8229600" cy="3476085"/>
          </a:xfrm>
        </p:spPr>
        <p:txBody>
          <a:bodyPr/>
          <a:lstStyle/>
          <a:p>
            <a:pPr algn="ctr"/>
            <a:r>
              <a:rPr kumimoji="1" lang="ja-JP" altLang="en-US" sz="6600" dirty="0" smtClean="0">
                <a:solidFill>
                  <a:schemeClr val="tx1"/>
                </a:solidFill>
              </a:rPr>
              <a:t>ここで考察。</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38082"/>
            <a:ext cx="8229600" cy="4148438"/>
          </a:xfrm>
        </p:spPr>
        <p:txBody>
          <a:bodyPr/>
          <a:lstStyle/>
          <a:p>
            <a:pPr algn="ctr"/>
            <a:r>
              <a:rPr lang="ja-JP" altLang="en-US" sz="5400" dirty="0" smtClean="0">
                <a:solidFill>
                  <a:schemeClr val="tx1"/>
                </a:solidFill>
              </a:rPr>
              <a:t>クラスと </a:t>
            </a:r>
            <a:r>
              <a:rPr lang="en-US" altLang="ja-JP" sz="5400" dirty="0" smtClean="0">
                <a:solidFill>
                  <a:schemeClr val="tx1"/>
                </a:solidFill>
              </a:rPr>
              <a:t>class </a:t>
            </a:r>
            <a:r>
              <a:rPr lang="ja-JP" altLang="en-US" sz="5400" dirty="0" smtClean="0">
                <a:solidFill>
                  <a:schemeClr val="tx1"/>
                </a:solidFill>
              </a:rPr>
              <a:t>って一緒</a:t>
            </a:r>
            <a:r>
              <a:rPr lang="en-US" altLang="ja-JP" sz="5400" dirty="0" smtClean="0">
                <a:solidFill>
                  <a:schemeClr val="tx1"/>
                </a:solidFill>
              </a:rPr>
              <a:t>?</a:t>
            </a:r>
            <a:br>
              <a:rPr lang="en-US" altLang="ja-JP" sz="5400" dirty="0" smtClean="0">
                <a:solidFill>
                  <a:schemeClr val="tx1"/>
                </a:solidFill>
              </a:rPr>
            </a:br>
            <a:r>
              <a:rPr lang="ja-JP" altLang="en-US" sz="5400" dirty="0" smtClean="0">
                <a:solidFill>
                  <a:schemeClr val="tx1"/>
                </a:solidFill>
              </a:rPr>
              <a:t>継承と派生って一緒</a:t>
            </a:r>
            <a:r>
              <a:rPr lang="en-US" altLang="ja-JP" sz="5400" dirty="0" smtClean="0">
                <a:solidFill>
                  <a:schemeClr val="tx1"/>
                </a:solidFill>
              </a:rPr>
              <a:t>?</a:t>
            </a:r>
            <a:endParaRPr kumimoji="1" lang="ja-JP" altLang="en-US" sz="54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857224" y="1214422"/>
            <a:ext cx="3500462" cy="4643470"/>
          </a:xfrm>
          <a:prstGeom prst="rect">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5" name="角丸四角形 4"/>
          <p:cNvSpPr/>
          <p:nvPr/>
        </p:nvSpPr>
        <p:spPr>
          <a:xfrm>
            <a:off x="1142976" y="1857364"/>
            <a:ext cx="2357454" cy="164307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latin typeface="+mj-lt"/>
              </a:rPr>
              <a:t>継承</a:t>
            </a:r>
            <a:endParaRPr kumimoji="1" lang="en-US" altLang="ja-JP" sz="3200" dirty="0" smtClean="0">
              <a:latin typeface="+mj-lt"/>
            </a:endParaRPr>
          </a:p>
          <a:p>
            <a:pPr algn="ctr"/>
            <a:r>
              <a:rPr kumimoji="1" lang="en-US" altLang="ja-JP" sz="2000" dirty="0" smtClean="0">
                <a:latin typeface="+mj-lt"/>
              </a:rPr>
              <a:t>(</a:t>
            </a:r>
            <a:r>
              <a:rPr lang="en-US" altLang="ja-JP" sz="2000" dirty="0" smtClean="0">
                <a:latin typeface="+mj-lt"/>
              </a:rPr>
              <a:t>= kind-of </a:t>
            </a:r>
            <a:r>
              <a:rPr lang="ja-JP" altLang="en-US" sz="2000" dirty="0" smtClean="0">
                <a:latin typeface="+mj-lt"/>
              </a:rPr>
              <a:t>関係</a:t>
            </a:r>
            <a:r>
              <a:rPr kumimoji="1" lang="en-US" altLang="ja-JP" sz="2000" dirty="0" smtClean="0">
                <a:latin typeface="+mj-lt"/>
              </a:rPr>
              <a:t>)</a:t>
            </a:r>
            <a:endParaRPr kumimoji="1" lang="ja-JP" altLang="en-US" sz="2000" dirty="0">
              <a:latin typeface="+mj-lt"/>
            </a:endParaRPr>
          </a:p>
        </p:txBody>
      </p:sp>
      <p:sp>
        <p:nvSpPr>
          <p:cNvPr id="6" name="角丸四角形 5"/>
          <p:cNvSpPr/>
          <p:nvPr/>
        </p:nvSpPr>
        <p:spPr>
          <a:xfrm>
            <a:off x="1142976" y="3857628"/>
            <a:ext cx="2357454" cy="164307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3200" dirty="0" smtClean="0">
                <a:latin typeface="+mj-lt"/>
              </a:rPr>
              <a:t>集約</a:t>
            </a:r>
            <a:endParaRPr kumimoji="1" lang="en-US" altLang="ja-JP" sz="3200" dirty="0" smtClean="0">
              <a:latin typeface="+mj-lt"/>
            </a:endParaRPr>
          </a:p>
          <a:p>
            <a:pPr algn="ctr"/>
            <a:r>
              <a:rPr kumimoji="1" lang="en-US" altLang="ja-JP" sz="2000" dirty="0" smtClean="0">
                <a:latin typeface="+mj-lt"/>
              </a:rPr>
              <a:t>(</a:t>
            </a:r>
            <a:r>
              <a:rPr lang="en-US" altLang="ja-JP" sz="2000" dirty="0" smtClean="0">
                <a:latin typeface="+mj-lt"/>
              </a:rPr>
              <a:t>= has-a </a:t>
            </a:r>
            <a:r>
              <a:rPr lang="ja-JP" altLang="en-US" sz="2000" dirty="0" smtClean="0">
                <a:latin typeface="+mj-lt"/>
              </a:rPr>
              <a:t>関係</a:t>
            </a:r>
            <a:r>
              <a:rPr kumimoji="1" lang="en-US" altLang="ja-JP" sz="2000" dirty="0" smtClean="0">
                <a:latin typeface="+mj-lt"/>
              </a:rPr>
              <a:t>)</a:t>
            </a:r>
            <a:endParaRPr kumimoji="1" lang="ja-JP" altLang="en-US" sz="2000" dirty="0">
              <a:latin typeface="+mj-lt"/>
            </a:endParaRPr>
          </a:p>
        </p:txBody>
      </p:sp>
      <p:sp>
        <p:nvSpPr>
          <p:cNvPr id="8" name="テキスト ボックス 7"/>
          <p:cNvSpPr txBox="1"/>
          <p:nvPr/>
        </p:nvSpPr>
        <p:spPr>
          <a:xfrm>
            <a:off x="1000100" y="1357298"/>
            <a:ext cx="3211135"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ja-JP" altLang="en-US" sz="2000" b="1" dirty="0" smtClean="0">
                <a:solidFill>
                  <a:schemeClr val="bg1"/>
                </a:solidFill>
              </a:rPr>
              <a:t>仕様レベル </a:t>
            </a:r>
            <a:r>
              <a:rPr lang="en-US" altLang="ja-JP" sz="2000" b="1" dirty="0" smtClean="0">
                <a:solidFill>
                  <a:schemeClr val="bg1"/>
                </a:solidFill>
              </a:rPr>
              <a:t>(</a:t>
            </a:r>
            <a:r>
              <a:rPr lang="ja-JP" altLang="en-US" sz="2000" b="1" dirty="0" smtClean="0">
                <a:solidFill>
                  <a:schemeClr val="bg1"/>
                </a:solidFill>
              </a:rPr>
              <a:t>＝設計の視点</a:t>
            </a:r>
            <a:r>
              <a:rPr lang="en-US" altLang="ja-JP" sz="2000" b="1" dirty="0" smtClean="0">
                <a:solidFill>
                  <a:schemeClr val="bg1"/>
                </a:solidFill>
              </a:rPr>
              <a:t>)</a:t>
            </a:r>
            <a:endParaRPr kumimoji="1" lang="ja-JP" altLang="en-US" sz="2000" b="1" dirty="0">
              <a:solidFill>
                <a:schemeClr val="bg1"/>
              </a:solidFill>
            </a:endParaRPr>
          </a:p>
        </p:txBody>
      </p:sp>
      <p:sp>
        <p:nvSpPr>
          <p:cNvPr id="9" name="正方形/長方形 8"/>
          <p:cNvSpPr/>
          <p:nvPr/>
        </p:nvSpPr>
        <p:spPr>
          <a:xfrm>
            <a:off x="5072066" y="1214422"/>
            <a:ext cx="3500462" cy="4643470"/>
          </a:xfrm>
          <a:prstGeom prst="rect">
            <a:avLst/>
          </a:prstGeom>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dirty="0"/>
          </a:p>
        </p:txBody>
      </p:sp>
      <p:sp>
        <p:nvSpPr>
          <p:cNvPr id="10" name="角丸四角形 9"/>
          <p:cNvSpPr/>
          <p:nvPr/>
        </p:nvSpPr>
        <p:spPr>
          <a:xfrm>
            <a:off x="5500694" y="1857364"/>
            <a:ext cx="2714644" cy="164307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ja-JP" altLang="en-US" sz="3200" dirty="0" smtClean="0">
                <a:latin typeface="+mj-lt"/>
              </a:rPr>
              <a:t>派生クラス</a:t>
            </a:r>
            <a:endParaRPr kumimoji="1" lang="en-US" altLang="ja-JP" sz="3200" dirty="0" smtClean="0">
              <a:latin typeface="+mj-lt"/>
            </a:endParaRPr>
          </a:p>
        </p:txBody>
      </p:sp>
      <p:sp>
        <p:nvSpPr>
          <p:cNvPr id="11" name="角丸四角形 10"/>
          <p:cNvSpPr/>
          <p:nvPr/>
        </p:nvSpPr>
        <p:spPr>
          <a:xfrm>
            <a:off x="5500694" y="3857628"/>
            <a:ext cx="2714644" cy="1643074"/>
          </a:xfrm>
          <a:prstGeom prst="roundRect">
            <a:avLst/>
          </a:prstGeom>
          <a:effectLst>
            <a:outerShdw blurRad="50800" dist="381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ja-JP" altLang="en-US" sz="2800" dirty="0" smtClean="0">
                <a:latin typeface="+mj-lt"/>
              </a:rPr>
              <a:t>オブジェクトの内包</a:t>
            </a:r>
            <a:endParaRPr kumimoji="1" lang="ja-JP" altLang="en-US" dirty="0">
              <a:latin typeface="+mj-lt"/>
            </a:endParaRPr>
          </a:p>
        </p:txBody>
      </p:sp>
      <p:sp>
        <p:nvSpPr>
          <p:cNvPr id="12" name="テキスト ボックス 11"/>
          <p:cNvSpPr txBox="1"/>
          <p:nvPr/>
        </p:nvSpPr>
        <p:spPr>
          <a:xfrm>
            <a:off x="5214942" y="1357298"/>
            <a:ext cx="321471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ja-JP" altLang="en-US" sz="2000" b="1" dirty="0" smtClean="0">
                <a:solidFill>
                  <a:schemeClr val="bg1"/>
                </a:solidFill>
              </a:rPr>
              <a:t>実装レベル </a:t>
            </a:r>
            <a:r>
              <a:rPr lang="en-US" altLang="ja-JP" sz="2000" b="1" dirty="0" smtClean="0">
                <a:solidFill>
                  <a:schemeClr val="bg1"/>
                </a:solidFill>
              </a:rPr>
              <a:t>(by C++)</a:t>
            </a:r>
            <a:endParaRPr kumimoji="1" lang="ja-JP" altLang="en-US" sz="2000" b="1" dirty="0">
              <a:solidFill>
                <a:schemeClr val="bg1"/>
              </a:solidFill>
            </a:endParaRPr>
          </a:p>
        </p:txBody>
      </p:sp>
      <p:sp>
        <p:nvSpPr>
          <p:cNvPr id="13" name="右矢印 12"/>
          <p:cNvSpPr/>
          <p:nvPr/>
        </p:nvSpPr>
        <p:spPr>
          <a:xfrm>
            <a:off x="3857620" y="2428868"/>
            <a:ext cx="1357322" cy="428628"/>
          </a:xfrm>
          <a:prstGeom prst="rightArrow">
            <a:avLst/>
          </a:prstGeom>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4" name="ストライプ矢印 13"/>
          <p:cNvSpPr/>
          <p:nvPr/>
        </p:nvSpPr>
        <p:spPr>
          <a:xfrm rot="1881610">
            <a:off x="3547089" y="3612830"/>
            <a:ext cx="2000264" cy="329153"/>
          </a:xfrm>
          <a:prstGeom prst="stripedRightArrow">
            <a:avLst/>
          </a:prstGeom>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5" name="ストライプ矢印 14"/>
          <p:cNvSpPr/>
          <p:nvPr/>
        </p:nvSpPr>
        <p:spPr>
          <a:xfrm rot="19902934">
            <a:off x="3530443" y="3526073"/>
            <a:ext cx="2000264" cy="329153"/>
          </a:xfrm>
          <a:prstGeom prst="stripedRightArrow">
            <a:avLst/>
          </a:prstGeom>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
        <p:nvSpPr>
          <p:cNvPr id="16" name="右矢印 15"/>
          <p:cNvSpPr/>
          <p:nvPr/>
        </p:nvSpPr>
        <p:spPr>
          <a:xfrm>
            <a:off x="3857620" y="4500570"/>
            <a:ext cx="1357322" cy="428628"/>
          </a:xfrm>
          <a:prstGeom prst="rightArrow">
            <a:avLst/>
          </a:prstGeom>
          <a:effectLst>
            <a:outerShdw blurRad="50800" dist="38100" dir="2700000" algn="tl" rotWithShape="0">
              <a:prstClr val="black">
                <a:alpha val="40000"/>
              </a:prstClr>
            </a:outerShdw>
          </a:effectLst>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34670"/>
            <a:ext cx="8229600" cy="4623287"/>
          </a:xfrm>
        </p:spPr>
        <p:txBody>
          <a:bodyPr/>
          <a:lstStyle/>
          <a:p>
            <a:pPr algn="ctr"/>
            <a:r>
              <a:rPr lang="ja-JP" altLang="en-US" sz="8800" dirty="0" smtClean="0">
                <a:solidFill>
                  <a:srgbClr val="FFCDCE"/>
                </a:solidFill>
              </a:rPr>
              <a:t>概念</a:t>
            </a:r>
            <a:r>
              <a:rPr lang="ja-JP" altLang="en-US" sz="6000" dirty="0" smtClean="0">
                <a:solidFill>
                  <a:schemeClr val="tx1"/>
                </a:solidFill>
              </a:rPr>
              <a:t>の話と</a:t>
            </a:r>
            <a:r>
              <a:rPr lang="en-US" altLang="ja-JP" sz="6000" dirty="0" smtClean="0">
                <a:solidFill>
                  <a:schemeClr val="tx1"/>
                </a:solidFill>
              </a:rPr>
              <a:t/>
            </a:r>
            <a:br>
              <a:rPr lang="en-US" altLang="ja-JP" sz="6000" dirty="0" smtClean="0">
                <a:solidFill>
                  <a:schemeClr val="tx1"/>
                </a:solidFill>
              </a:rPr>
            </a:br>
            <a:r>
              <a:rPr lang="ja-JP" altLang="en-US" sz="8800" dirty="0" smtClean="0">
                <a:solidFill>
                  <a:srgbClr val="FFCDCE"/>
                </a:solidFill>
              </a:rPr>
              <a:t>仕組み</a:t>
            </a:r>
            <a:r>
              <a:rPr lang="ja-JP" altLang="en-US" sz="6000" dirty="0" smtClean="0">
                <a:solidFill>
                  <a:schemeClr val="tx1"/>
                </a:solidFill>
              </a:rPr>
              <a:t>の話は別。</a:t>
            </a:r>
            <a:endParaRPr kumimoji="1" lang="ja-JP" altLang="en-US" sz="6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582726"/>
          </a:xfrm>
        </p:spPr>
        <p:txBody>
          <a:bodyPr/>
          <a:lstStyle/>
          <a:p>
            <a:r>
              <a:rPr lang="en-US" dirty="0" smtClean="0"/>
              <a:t>Fowler </a:t>
            </a:r>
            <a:r>
              <a:rPr lang="ja-JP" altLang="en-US" dirty="0" smtClean="0"/>
              <a:t>の観点の</a:t>
            </a:r>
            <a:r>
              <a:rPr lang="en-US" altLang="ja-JP" dirty="0" smtClean="0"/>
              <a:t/>
            </a:r>
            <a:br>
              <a:rPr lang="en-US" altLang="ja-JP" dirty="0" smtClean="0"/>
            </a:br>
            <a:r>
              <a:rPr lang="ja-JP" altLang="en-US" sz="6000" dirty="0" smtClean="0">
                <a:solidFill>
                  <a:srgbClr val="FFCDCE"/>
                </a:solidFill>
              </a:rPr>
              <a:t>オブジェクト</a:t>
            </a:r>
            <a:endParaRPr kumimoji="1" lang="ja-JP" altLang="en-US" dirty="0">
              <a:solidFill>
                <a:srgbClr val="FFCDCE"/>
              </a:solidFill>
            </a:endParaRPr>
          </a:p>
        </p:txBody>
      </p:sp>
      <p:sp>
        <p:nvSpPr>
          <p:cNvPr id="3" name="コンテンツ プレースホルダ 2"/>
          <p:cNvSpPr>
            <a:spLocks noGrp="1"/>
          </p:cNvSpPr>
          <p:nvPr>
            <p:ph idx="1"/>
          </p:nvPr>
        </p:nvSpPr>
        <p:spPr>
          <a:xfrm>
            <a:off x="457200" y="2071678"/>
            <a:ext cx="8472518" cy="4500594"/>
          </a:xfrm>
        </p:spPr>
        <p:txBody>
          <a:bodyPr/>
          <a:lstStyle/>
          <a:p>
            <a:pPr algn="l">
              <a:buFont typeface="Arial" pitchFamily="34" charset="0"/>
              <a:buChar char="•"/>
            </a:pPr>
            <a:r>
              <a:rPr lang="ja-JP" altLang="en-US" sz="4000" dirty="0" smtClean="0"/>
              <a:t>概念レベル</a:t>
            </a:r>
            <a:endParaRPr lang="en-US" altLang="ja-JP" sz="4000" dirty="0" smtClean="0"/>
          </a:p>
          <a:p>
            <a:pPr lvl="1"/>
            <a:r>
              <a:rPr lang="ja-JP" altLang="en-US" sz="3600" dirty="0" smtClean="0"/>
              <a:t>責任の集合。</a:t>
            </a:r>
            <a:endParaRPr lang="en-US" altLang="ja-JP" sz="3600" dirty="0" smtClean="0"/>
          </a:p>
          <a:p>
            <a:pPr algn="l">
              <a:buFont typeface="Arial" pitchFamily="34" charset="0"/>
              <a:buChar char="•"/>
            </a:pPr>
            <a:r>
              <a:rPr lang="ja-JP" altLang="en-US" sz="4000" dirty="0" smtClean="0"/>
              <a:t>仕様レベル</a:t>
            </a:r>
            <a:endParaRPr lang="en-US" altLang="ja-JP" sz="4000" dirty="0" smtClean="0"/>
          </a:p>
          <a:p>
            <a:pPr lvl="1"/>
            <a:r>
              <a:rPr lang="ja-JP" altLang="en-US" sz="3600" dirty="0" smtClean="0"/>
              <a:t>他のオブジェクトや振舞いの集合。</a:t>
            </a:r>
            <a:endParaRPr lang="en-US" altLang="ja-JP" sz="3600" dirty="0" smtClean="0"/>
          </a:p>
          <a:p>
            <a:pPr algn="l">
              <a:buFont typeface="Arial" pitchFamily="34" charset="0"/>
              <a:buChar char="•"/>
            </a:pPr>
            <a:r>
              <a:rPr lang="ja-JP" altLang="en-US" sz="4000" dirty="0" smtClean="0"/>
              <a:t>実装レベル</a:t>
            </a:r>
            <a:endParaRPr lang="en-US" altLang="ja-JP" sz="4000" dirty="0" smtClean="0"/>
          </a:p>
          <a:p>
            <a:pPr lvl="1"/>
            <a:r>
              <a:rPr lang="ja-JP" altLang="en-US" sz="3600" dirty="0" smtClean="0"/>
              <a:t>コードとデータと相互の処理。</a:t>
            </a:r>
            <a:endParaRPr kumimoji="1" lang="ja-JP" alt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 2"/>
          <p:cNvSpPr>
            <a:spLocks noGrp="1"/>
          </p:cNvSpPr>
          <p:nvPr>
            <p:ph idx="1"/>
          </p:nvPr>
        </p:nvSpPr>
        <p:spPr>
          <a:xfrm>
            <a:off x="568325" y="2438400"/>
            <a:ext cx="8382000" cy="1964384"/>
          </a:xfrm>
        </p:spPr>
        <p:txBody>
          <a:bodyPr/>
          <a:lstStyle/>
          <a:p>
            <a:pPr algn="ctr">
              <a:buNone/>
            </a:pPr>
            <a:r>
              <a:rPr kumimoji="1" lang="ja-JP" altLang="en-US" sz="13800" dirty="0" smtClean="0">
                <a:solidFill>
                  <a:srgbClr val="FFCDCE"/>
                </a:solidFill>
              </a:rPr>
              <a:t>基礎編</a:t>
            </a:r>
            <a:r>
              <a:rPr kumimoji="1" lang="ja-JP" altLang="en-US" sz="8800" dirty="0" smtClean="0"/>
              <a:t>です。</a:t>
            </a:r>
            <a:endParaRPr kumimoji="1" lang="ja-JP" altLang="en-US" sz="13800" dirty="0"/>
          </a:p>
        </p:txBody>
      </p:sp>
      <p:sp>
        <p:nvSpPr>
          <p:cNvPr id="4" name="角丸四角形吹き出し 3"/>
          <p:cNvSpPr/>
          <p:nvPr/>
        </p:nvSpPr>
        <p:spPr bwMode="blackGray">
          <a:xfrm>
            <a:off x="5257800" y="5448300"/>
            <a:ext cx="3365500" cy="698500"/>
          </a:xfrm>
          <a:prstGeom prst="wedgeRoundRectCallout">
            <a:avLst>
              <a:gd name="adj1" fmla="val 58610"/>
              <a:gd name="adj2" fmla="val 22994"/>
              <a:gd name="adj3" fmla="val 16667"/>
            </a:avLst>
          </a:prstGeom>
          <a:ln>
            <a:headEnd type="none" w="med" len="med"/>
            <a:tailEnd type="none" w="med" len="med"/>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ja-JP" altLang="en-US" sz="2800" b="0" i="0" u="none" strike="noStrike" cap="none" normalizeH="0" baseline="0" dirty="0" smtClean="0">
                <a:solidFill>
                  <a:schemeClr val="bg1"/>
                </a:solidFill>
                <a:effectLst>
                  <a:outerShdw blurRad="38100" dist="38100" dir="2700000" algn="tl">
                    <a:srgbClr val="000000">
                      <a:alpha val="43137"/>
                    </a:srgbClr>
                  </a:outerShdw>
                </a:effectLst>
              </a:rPr>
              <a:t>プログラマ向け</a:t>
            </a:r>
            <a:endParaRPr kumimoji="0" lang="ja-JP" altLang="en-US" sz="2800" b="0" i="0" u="none" strike="noStrike" cap="none" normalizeH="0" baseline="0" dirty="0" smtClean="0">
              <a:solidFill>
                <a:schemeClr val="bg1"/>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42844" y="2729753"/>
            <a:ext cx="8643998" cy="3342452"/>
          </a:xfrm>
        </p:spPr>
        <p:txBody>
          <a:bodyPr/>
          <a:lstStyle/>
          <a:p>
            <a:pPr algn="ctr"/>
            <a:r>
              <a:rPr lang="en-US" sz="6000" dirty="0" smtClean="0">
                <a:solidFill>
                  <a:schemeClr val="tx1"/>
                </a:solidFill>
              </a:rPr>
              <a:t>What </a:t>
            </a:r>
            <a:r>
              <a:rPr lang="ja-JP" altLang="en-US" sz="6000" dirty="0" smtClean="0">
                <a:solidFill>
                  <a:schemeClr val="tx1"/>
                </a:solidFill>
              </a:rPr>
              <a:t>と </a:t>
            </a:r>
            <a:r>
              <a:rPr lang="en-US" sz="6000" dirty="0" smtClean="0">
                <a:solidFill>
                  <a:schemeClr val="tx1"/>
                </a:solidFill>
              </a:rPr>
              <a:t>How </a:t>
            </a:r>
            <a:r>
              <a:rPr lang="ja-JP" altLang="en-US" sz="6000" dirty="0" smtClean="0">
                <a:solidFill>
                  <a:schemeClr val="tx1"/>
                </a:solidFill>
              </a:rPr>
              <a:t>を分ける。</a:t>
            </a:r>
            <a:endParaRPr kumimoji="1" lang="ja-JP" altLang="en-US" sz="6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24634"/>
            <a:ext cx="8229600" cy="3876133"/>
          </a:xfrm>
        </p:spPr>
        <p:txBody>
          <a:bodyPr/>
          <a:lstStyle/>
          <a:p>
            <a:pPr algn="ctr"/>
            <a:r>
              <a:rPr lang="ja-JP" altLang="en-US" sz="5400" dirty="0" smtClean="0">
                <a:solidFill>
                  <a:srgbClr val="FFCDCE"/>
                </a:solidFill>
              </a:rPr>
              <a:t>概念</a:t>
            </a:r>
            <a:r>
              <a:rPr lang="ja-JP" altLang="en-US" sz="5400" dirty="0" smtClean="0">
                <a:solidFill>
                  <a:schemeClr val="tx1"/>
                </a:solidFill>
              </a:rPr>
              <a:t>の話と</a:t>
            </a:r>
            <a:r>
              <a:rPr lang="en-US" altLang="ja-JP" sz="5400" dirty="0" smtClean="0">
                <a:solidFill>
                  <a:schemeClr val="tx1"/>
                </a:solidFill>
              </a:rPr>
              <a:t/>
            </a:r>
            <a:br>
              <a:rPr lang="en-US" altLang="ja-JP" sz="5400" dirty="0" smtClean="0">
                <a:solidFill>
                  <a:schemeClr val="tx1"/>
                </a:solidFill>
              </a:rPr>
            </a:br>
            <a:r>
              <a:rPr lang="ja-JP" altLang="en-US" sz="8000" dirty="0" smtClean="0">
                <a:solidFill>
                  <a:srgbClr val="FFCDCE"/>
                </a:solidFill>
              </a:rPr>
              <a:t>実装</a:t>
            </a:r>
            <a:r>
              <a:rPr lang="ja-JP" altLang="en-US" sz="5400" dirty="0" smtClean="0">
                <a:solidFill>
                  <a:schemeClr val="tx1"/>
                </a:solidFill>
              </a:rPr>
              <a:t>の話を切り分ける。</a:t>
            </a:r>
            <a:endParaRPr kumimoji="1" lang="ja-JP" altLang="en-US" sz="54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14282" y="274638"/>
            <a:ext cx="8643998" cy="1143000"/>
          </a:xfrm>
        </p:spPr>
        <p:txBody>
          <a:bodyPr/>
          <a:lstStyle/>
          <a:p>
            <a:r>
              <a:rPr lang="ja-JP" altLang="en-US" sz="4000" dirty="0" smtClean="0">
                <a:solidFill>
                  <a:schemeClr val="accent2">
                    <a:lumMod val="50000"/>
                  </a:schemeClr>
                </a:solidFill>
              </a:rPr>
              <a:t>概念</a:t>
            </a:r>
            <a:r>
              <a:rPr lang="ja-JP" altLang="en-US" sz="4000" dirty="0" smtClean="0"/>
              <a:t>の話と</a:t>
            </a:r>
            <a:r>
              <a:rPr lang="ja-JP" altLang="en-US" sz="4400" dirty="0" smtClean="0">
                <a:solidFill>
                  <a:schemeClr val="accent2">
                    <a:lumMod val="50000"/>
                  </a:schemeClr>
                </a:solidFill>
              </a:rPr>
              <a:t>実装</a:t>
            </a:r>
            <a:r>
              <a:rPr lang="ja-JP" altLang="en-US" sz="4000" dirty="0" smtClean="0"/>
              <a:t>の話を切り分ける。</a:t>
            </a:r>
            <a:endParaRPr kumimoji="1" lang="ja-JP" altLang="en-US" sz="4000"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sz="3600" dirty="0" smtClean="0"/>
              <a:t>クラスと </a:t>
            </a:r>
            <a:r>
              <a:rPr lang="en-US" altLang="ja-JP" sz="3600" dirty="0" smtClean="0"/>
              <a:t>C#/C++ </a:t>
            </a:r>
            <a:r>
              <a:rPr lang="ja-JP" altLang="en-US" sz="3600" dirty="0" smtClean="0"/>
              <a:t>の </a:t>
            </a:r>
            <a:r>
              <a:rPr lang="en-US" altLang="ja-JP" sz="3600" dirty="0" smtClean="0"/>
              <a:t>class </a:t>
            </a:r>
            <a:r>
              <a:rPr lang="ja-JP" altLang="en-US" sz="3600" dirty="0" smtClean="0"/>
              <a:t>は少し異なった概念。</a:t>
            </a:r>
            <a:endParaRPr lang="en-US" altLang="ja-JP" sz="3600" dirty="0" smtClean="0"/>
          </a:p>
          <a:p>
            <a:pPr lvl="1"/>
            <a:r>
              <a:rPr lang="ja-JP" altLang="en-US" sz="3200" dirty="0" smtClean="0"/>
              <a:t>例．</a:t>
            </a:r>
            <a:r>
              <a:rPr lang="en-US" altLang="ja-JP" sz="3200" dirty="0" smtClean="0"/>
              <a:t>class </a:t>
            </a:r>
            <a:r>
              <a:rPr lang="ja-JP" altLang="en-US" sz="3200" dirty="0" smtClean="0"/>
              <a:t>がない言語でクラスが作れないわけじゃない。</a:t>
            </a:r>
            <a:endParaRPr lang="en-US" altLang="ja-JP" sz="3200" dirty="0" smtClean="0"/>
          </a:p>
          <a:p>
            <a:pPr algn="l">
              <a:buFont typeface="Arial" pitchFamily="34" charset="0"/>
              <a:buChar char="•"/>
            </a:pPr>
            <a:r>
              <a:rPr lang="ja-JP" altLang="en-US" sz="3800" dirty="0" smtClean="0"/>
              <a:t>継承と </a:t>
            </a:r>
            <a:r>
              <a:rPr lang="en-US" altLang="ja-JP" sz="3800" dirty="0" smtClean="0"/>
              <a:t>C#/C++ </a:t>
            </a:r>
            <a:r>
              <a:rPr lang="ja-JP" altLang="en-US" sz="3800" dirty="0" smtClean="0"/>
              <a:t>の派生は別。</a:t>
            </a:r>
            <a:endParaRPr lang="en-US" altLang="ja-JP" sz="3800" dirty="0" smtClean="0"/>
          </a:p>
          <a:p>
            <a:pPr lvl="1"/>
            <a:r>
              <a:rPr lang="ja-JP" altLang="en-US" sz="3200" dirty="0" smtClean="0"/>
              <a:t>「ポリモーフィズム</a:t>
            </a:r>
            <a:r>
              <a:rPr lang="en-US" altLang="ja-JP" sz="3200" dirty="0" smtClean="0"/>
              <a:t>=</a:t>
            </a:r>
            <a:r>
              <a:rPr lang="ja-JP" altLang="en-US" sz="3200" dirty="0" smtClean="0"/>
              <a:t>複数の派生クラスで</a:t>
            </a:r>
            <a:r>
              <a:rPr lang="en-US" altLang="ja-JP" sz="3200" dirty="0" smtClean="0"/>
              <a:t>virtual </a:t>
            </a:r>
            <a:r>
              <a:rPr lang="ja-JP" altLang="en-US" sz="3200" dirty="0" smtClean="0"/>
              <a:t>メソッドをオーバーライド」 じゃない。</a:t>
            </a:r>
            <a:endParaRPr kumimoji="1" lang="ja-JP" altLang="en-US" sz="32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どちらも重要。</a:t>
            </a:r>
            <a:endParaRPr kumimoji="1" lang="ja-JP" altLang="en-US" dirty="0"/>
          </a:p>
        </p:txBody>
      </p:sp>
      <p:sp>
        <p:nvSpPr>
          <p:cNvPr id="3" name="コンテンツ プレースホルダ 2"/>
          <p:cNvSpPr>
            <a:spLocks noGrp="1"/>
          </p:cNvSpPr>
          <p:nvPr>
            <p:ph idx="1"/>
          </p:nvPr>
        </p:nvSpPr>
        <p:spPr>
          <a:xfrm>
            <a:off x="142844" y="2071678"/>
            <a:ext cx="8858312" cy="4500594"/>
          </a:xfrm>
        </p:spPr>
        <p:txBody>
          <a:bodyPr/>
          <a:lstStyle/>
          <a:p>
            <a:pPr algn="l">
              <a:buFont typeface="Arial" pitchFamily="34" charset="0"/>
              <a:buChar char="•"/>
            </a:pPr>
            <a:r>
              <a:rPr lang="ja-JP" altLang="en-US" sz="4800" dirty="0" smtClean="0"/>
              <a:t>オブジェクト指向のキー概念を実装と切り分けて話す。</a:t>
            </a:r>
            <a:endParaRPr lang="en-US" altLang="ja-JP" sz="4800" dirty="0" smtClean="0"/>
          </a:p>
          <a:p>
            <a:pPr algn="l">
              <a:buFont typeface="Arial" pitchFamily="34" charset="0"/>
              <a:buChar char="•"/>
            </a:pPr>
            <a:r>
              <a:rPr lang="ja-JP" altLang="en-US" sz="4800" dirty="0" smtClean="0"/>
              <a:t>オブジェクト指向のキー概念を実装例で話す。</a:t>
            </a:r>
            <a:endParaRPr kumimoji="1" lang="ja-JP" altLang="en-US" sz="4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200" dirty="0" smtClean="0"/>
              <a:t>オブジェクト指向のキー概念</a:t>
            </a:r>
            <a:endParaRPr kumimoji="1" lang="ja-JP" altLang="en-US" sz="3200" dirty="0"/>
          </a:p>
        </p:txBody>
      </p:sp>
      <p:sp>
        <p:nvSpPr>
          <p:cNvPr id="3" name="コンテンツ プレースホルダ 2"/>
          <p:cNvSpPr>
            <a:spLocks noGrp="1"/>
          </p:cNvSpPr>
          <p:nvPr>
            <p:ph idx="1"/>
          </p:nvPr>
        </p:nvSpPr>
        <p:spPr>
          <a:xfrm>
            <a:off x="457200" y="1357298"/>
            <a:ext cx="8229600" cy="4160626"/>
          </a:xfrm>
        </p:spPr>
        <p:txBody>
          <a:bodyPr/>
          <a:lstStyle/>
          <a:p>
            <a:pPr>
              <a:buFont typeface="Arial" pitchFamily="34" charset="0"/>
              <a:buChar char="•"/>
            </a:pPr>
            <a:r>
              <a:rPr kumimoji="1" lang="ja-JP" altLang="en-US" sz="4400" dirty="0" smtClean="0"/>
              <a:t>「カプセル化」</a:t>
            </a:r>
            <a:endParaRPr kumimoji="1" lang="en-US" altLang="ja-JP" sz="4400" dirty="0" smtClean="0"/>
          </a:p>
          <a:p>
            <a:pPr>
              <a:buFont typeface="Arial" pitchFamily="34" charset="0"/>
              <a:buChar char="•"/>
            </a:pPr>
            <a:r>
              <a:rPr kumimoji="1" lang="ja-JP" altLang="en-US" sz="4400" dirty="0" smtClean="0"/>
              <a:t>「継承」</a:t>
            </a:r>
            <a:endParaRPr kumimoji="1" lang="en-US" altLang="ja-JP" sz="4400" dirty="0" smtClean="0"/>
          </a:p>
          <a:p>
            <a:pPr>
              <a:buFont typeface="Arial" pitchFamily="34" charset="0"/>
              <a:buChar char="•"/>
            </a:pPr>
            <a:r>
              <a:rPr kumimoji="1" lang="ja-JP" altLang="en-US" sz="4400" dirty="0" smtClean="0"/>
              <a:t>「ポリモーフィズム」</a:t>
            </a:r>
            <a:endParaRPr kumimoji="1" lang="en-US" altLang="ja-JP" sz="4400" dirty="0" smtClean="0"/>
          </a:p>
          <a:p>
            <a:pPr algn="ctr">
              <a:buNone/>
            </a:pPr>
            <a:r>
              <a:rPr lang="ja-JP" altLang="en-US" sz="4000" dirty="0" smtClean="0"/>
              <a:t>をそれぞれ、</a:t>
            </a:r>
            <a:endParaRPr lang="en-US" altLang="ja-JP" sz="4000" dirty="0" smtClean="0"/>
          </a:p>
          <a:p>
            <a:pPr>
              <a:buFont typeface="Arial" pitchFamily="34" charset="0"/>
              <a:buChar char="•"/>
            </a:pPr>
            <a:r>
              <a:rPr lang="ja-JP" altLang="en-US" sz="4800" dirty="0" smtClean="0"/>
              <a:t>実装と切り分けて話す。</a:t>
            </a:r>
            <a:endParaRPr lang="en-US" altLang="ja-JP" sz="4800" dirty="0" smtClean="0"/>
          </a:p>
          <a:p>
            <a:pPr>
              <a:buFont typeface="Arial" pitchFamily="34" charset="0"/>
              <a:buChar char="•"/>
            </a:pPr>
            <a:r>
              <a:rPr lang="ja-JP" altLang="en-US" sz="4800" dirty="0" smtClean="0"/>
              <a:t>実装例で話す。</a:t>
            </a:r>
            <a:endParaRPr kumimoji="1" lang="ja-JP" altLang="en-US" sz="4800" dirty="0"/>
          </a:p>
        </p:txBody>
      </p:sp>
    </p:spTree>
  </p:cSld>
  <p:clrMapOvr>
    <a:masterClrMapping/>
  </p:clrMapOvr>
  <p:transition>
    <p:fade/>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182368"/>
            <a:ext cx="8229600" cy="3889838"/>
          </a:xfrm>
        </p:spPr>
        <p:txBody>
          <a:bodyPr/>
          <a:lstStyle/>
          <a:p>
            <a:pPr algn="ctr"/>
            <a:r>
              <a:rPr lang="ja-JP" altLang="en-US" sz="9600" dirty="0" smtClean="0">
                <a:solidFill>
                  <a:srgbClr val="FFCDCE"/>
                </a:solidFill>
              </a:rPr>
              <a:t>視点の</a:t>
            </a:r>
            <a:r>
              <a:rPr altLang="ja-JP" sz="9600" dirty="0" smtClean="0">
                <a:solidFill>
                  <a:srgbClr val="FFCDCE"/>
                </a:solidFill>
              </a:rPr>
              <a:t/>
            </a:r>
            <a:br>
              <a:rPr altLang="ja-JP" sz="9600" dirty="0" smtClean="0">
                <a:solidFill>
                  <a:srgbClr val="FFCDCE"/>
                </a:solidFill>
              </a:rPr>
            </a:br>
            <a:r>
              <a:rPr lang="ja-JP" altLang="en-US" sz="7200" dirty="0" smtClean="0">
                <a:solidFill>
                  <a:schemeClr val="tx1"/>
                </a:solidFill>
              </a:rPr>
              <a:t>切り替え</a:t>
            </a:r>
            <a:r>
              <a:rPr lang="ja-JP" altLang="en-US" sz="6600" dirty="0" smtClean="0">
                <a:solidFill>
                  <a:schemeClr val="tx1"/>
                </a:solidFill>
              </a:rPr>
              <a:t>重要。</a:t>
            </a:r>
            <a:endParaRPr kumimoji="1"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608728"/>
            <a:ext cx="8229600" cy="3392039"/>
          </a:xfrm>
        </p:spPr>
        <p:txBody>
          <a:bodyPr/>
          <a:lstStyle/>
          <a:p>
            <a:pPr algn="ctr"/>
            <a:r>
              <a:rPr lang="en-US" altLang="ja-JP" sz="6000" dirty="0" smtClean="0">
                <a:solidFill>
                  <a:schemeClr val="tx1"/>
                </a:solidFill>
              </a:rPr>
              <a:t>5.</a:t>
            </a:r>
            <a:r>
              <a:rPr lang="ja-JP" altLang="en-US" sz="6000" dirty="0" smtClean="0">
                <a:solidFill>
                  <a:schemeClr val="tx1"/>
                </a:solidFill>
              </a:rPr>
              <a:t>参考になるもの。</a:t>
            </a:r>
            <a:endParaRPr kumimoji="1" lang="ja-JP" altLang="en-US" sz="6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UML</a:t>
            </a:r>
            <a:endParaRPr kumimoji="1" lang="ja-JP" altLang="en-US"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sz="4400" dirty="0" smtClean="0"/>
              <a:t>「オブジェクト設計の視点」以外を排除。</a:t>
            </a:r>
            <a:endParaRPr lang="en-US" altLang="ja-JP" sz="4400" dirty="0" smtClean="0"/>
          </a:p>
          <a:p>
            <a:pPr lvl="1">
              <a:buFont typeface="Arial" pitchFamily="34" charset="0"/>
              <a:buChar char="•"/>
            </a:pPr>
            <a:r>
              <a:rPr lang="ja-JP" altLang="en-US" sz="4000" dirty="0" smtClean="0"/>
              <a:t>考え方のフレームワーク。</a:t>
            </a:r>
            <a:endParaRPr lang="en-US" altLang="ja-JP" sz="4000" dirty="0" smtClean="0"/>
          </a:p>
          <a:p>
            <a:pPr lvl="1">
              <a:buFont typeface="Arial" pitchFamily="34" charset="0"/>
              <a:buChar char="•"/>
            </a:pPr>
            <a:r>
              <a:rPr lang="ja-JP" altLang="en-US" sz="4000" dirty="0" smtClean="0"/>
              <a:t>思考ツール。</a:t>
            </a:r>
            <a:endParaRPr lang="en-US" altLang="ja-JP" sz="4000" dirty="0" smtClean="0"/>
          </a:p>
          <a:p>
            <a:pPr lvl="1">
              <a:buFont typeface="Arial" pitchFamily="34" charset="0"/>
              <a:buChar char="•"/>
            </a:pPr>
            <a:r>
              <a:rPr lang="ja-JP" altLang="en-US" sz="4000" dirty="0" smtClean="0"/>
              <a:t>コミュニケーション ツール。</a:t>
            </a:r>
            <a:endParaRPr lang="en-US" altLang="ja-JP" sz="4000" dirty="0" smtClean="0"/>
          </a:p>
          <a:p>
            <a:pPr lvl="2">
              <a:buFont typeface="Arial" pitchFamily="34" charset="0"/>
              <a:buChar char="•"/>
            </a:pPr>
            <a:r>
              <a:rPr lang="ja-JP" altLang="en-US" sz="3600" dirty="0" smtClean="0"/>
              <a:t>“</a:t>
            </a:r>
            <a:r>
              <a:rPr lang="en-US" altLang="ja-JP" sz="3600" dirty="0" smtClean="0"/>
              <a:t>UML for Sketch</a:t>
            </a:r>
            <a:r>
              <a:rPr lang="ja-JP" altLang="en-US" sz="3600" dirty="0" smtClean="0"/>
              <a:t>”</a:t>
            </a:r>
            <a:endParaRPr kumimoji="1" lang="ja-JP" altLang="en-US" sz="3600" dirty="0"/>
          </a:p>
        </p:txBody>
      </p:sp>
    </p:spTree>
  </p:cSld>
  <p:clrMapOvr>
    <a:masterClrMapping/>
  </p:clrMapOvr>
  <p:transition>
    <p:fade/>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UML</a:t>
            </a:r>
            <a:endParaRPr kumimoji="1" lang="ja-JP" altLang="en-US"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dirty="0" smtClean="0"/>
              <a:t>語彙セットとして。</a:t>
            </a:r>
            <a:endParaRPr lang="en-US" altLang="ja-JP" dirty="0" smtClean="0"/>
          </a:p>
          <a:p>
            <a:pPr algn="l">
              <a:buFont typeface="Arial" pitchFamily="34" charset="0"/>
              <a:buChar char="•"/>
            </a:pPr>
            <a:r>
              <a:rPr lang="ja-JP" altLang="en-US" sz="4800" dirty="0" smtClean="0"/>
              <a:t>「今何の話をしたいのか</a:t>
            </a:r>
            <a:r>
              <a:rPr lang="en-US" altLang="ja-JP" sz="4800" dirty="0" smtClean="0"/>
              <a:t>?</a:t>
            </a:r>
            <a:r>
              <a:rPr lang="ja-JP" altLang="en-US" sz="4800" dirty="0" smtClean="0"/>
              <a:t>」</a:t>
            </a:r>
            <a:endParaRPr lang="en-US" altLang="ja-JP" sz="4800" dirty="0" smtClean="0"/>
          </a:p>
          <a:p>
            <a:pPr lvl="1">
              <a:buNone/>
            </a:pPr>
            <a:r>
              <a:rPr lang="en-US" altLang="ja-JP" dirty="0" smtClean="0"/>
              <a:t>=</a:t>
            </a:r>
            <a:r>
              <a:rPr lang="ja-JP" altLang="en-US" dirty="0" smtClean="0"/>
              <a:t>関心の分離。</a:t>
            </a:r>
            <a:endParaRPr kumimoji="1" lang="ja-JP" altLang="en-US" dirty="0"/>
          </a:p>
        </p:txBody>
      </p:sp>
    </p:spTree>
  </p:cSld>
  <p:clrMapOvr>
    <a:masterClrMapping/>
  </p:clrMapOvr>
  <p:transition>
    <p:fade/>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 パターン</a:t>
            </a:r>
            <a:endParaRPr kumimoji="1" lang="ja-JP" altLang="en-US"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dirty="0" smtClean="0"/>
              <a:t>デザインパターン</a:t>
            </a:r>
            <a:endParaRPr lang="en-US" altLang="ja-JP" dirty="0" smtClean="0"/>
          </a:p>
          <a:p>
            <a:pPr lvl="1"/>
            <a:r>
              <a:rPr lang="ja-JP" altLang="en-US" sz="4000" dirty="0" smtClean="0"/>
              <a:t>特に有名な</a:t>
            </a:r>
            <a:r>
              <a:rPr lang="en-US" altLang="ja-JP" sz="4000" dirty="0" smtClean="0"/>
              <a:t>23</a:t>
            </a:r>
            <a:r>
              <a:rPr lang="ja-JP" altLang="en-US" sz="4000" dirty="0" smtClean="0"/>
              <a:t>個のパターン</a:t>
            </a:r>
            <a:endParaRPr lang="en-US" altLang="ja-JP" sz="4000" dirty="0" smtClean="0"/>
          </a:p>
          <a:p>
            <a:pPr lvl="2"/>
            <a:r>
              <a:rPr lang="en-US" altLang="ja-JP" sz="4000" dirty="0" smtClean="0"/>
              <a:t>State </a:t>
            </a:r>
            <a:r>
              <a:rPr lang="ja-JP" altLang="en-US" sz="4000" dirty="0" smtClean="0"/>
              <a:t>パターン、</a:t>
            </a:r>
            <a:r>
              <a:rPr lang="en-US" altLang="ja-JP" sz="4000" dirty="0" smtClean="0"/>
              <a:t/>
            </a:r>
            <a:br>
              <a:rPr lang="en-US" altLang="ja-JP" sz="4000" dirty="0" smtClean="0"/>
            </a:br>
            <a:r>
              <a:rPr lang="en-US" altLang="ja-JP" sz="4000" dirty="0" smtClean="0"/>
              <a:t>Factory Method </a:t>
            </a:r>
            <a:r>
              <a:rPr lang="ja-JP" altLang="en-US" sz="4000" dirty="0" smtClean="0"/>
              <a:t>パターン、</a:t>
            </a:r>
            <a:r>
              <a:rPr lang="en-US" altLang="ja-JP" sz="4000" dirty="0" smtClean="0"/>
              <a:t/>
            </a:r>
            <a:br>
              <a:rPr lang="en-US" altLang="ja-JP" sz="4000" dirty="0" smtClean="0"/>
            </a:br>
            <a:r>
              <a:rPr lang="en-US" altLang="ja-JP" sz="4000" dirty="0" smtClean="0"/>
              <a:t>Command </a:t>
            </a:r>
            <a:r>
              <a:rPr lang="ja-JP" altLang="en-US" sz="4000" dirty="0" smtClean="0"/>
              <a:t>パターン、</a:t>
            </a:r>
            <a:r>
              <a:rPr lang="en-US" altLang="ja-JP" sz="4000" dirty="0" smtClean="0"/>
              <a:t/>
            </a:r>
            <a:br>
              <a:rPr lang="en-US" altLang="ja-JP" sz="4000" dirty="0" smtClean="0"/>
            </a:br>
            <a:r>
              <a:rPr lang="en-US" altLang="ja-JP" sz="4000" dirty="0" smtClean="0"/>
              <a:t>Observer </a:t>
            </a:r>
            <a:r>
              <a:rPr lang="ja-JP" altLang="en-US" sz="4000" dirty="0" smtClean="0"/>
              <a:t>パターンなど。</a:t>
            </a:r>
            <a:endParaRPr lang="en-US" altLang="ja-JP" sz="4000" dirty="0" smtClean="0"/>
          </a:p>
        </p:txBody>
      </p:sp>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368300" y="2914650"/>
            <a:ext cx="8382000" cy="683264"/>
          </a:xfrm>
        </p:spPr>
        <p:txBody>
          <a:bodyPr/>
          <a:lstStyle/>
          <a:p>
            <a:pPr algn="ctr">
              <a:buNone/>
            </a:pPr>
            <a:r>
              <a:rPr lang="ja-JP" altLang="en-US" dirty="0" smtClean="0"/>
              <a:t>なぜ基礎編をやるのか</a:t>
            </a:r>
            <a:r>
              <a:rPr lang="en-US" altLang="ja-JP" dirty="0" smtClean="0"/>
              <a:t>?</a:t>
            </a:r>
            <a:endParaRPr kumimoji="1" lang="ja-JP" altLang="en-US" dirty="0"/>
          </a:p>
        </p:txBody>
      </p:sp>
    </p:spTree>
  </p:cSld>
  <p:clrMapOvr>
    <a:masterClrMapping/>
  </p:clrMapOvr>
  <p:transition>
    <p:fade/>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 パターン</a:t>
            </a:r>
            <a:endParaRPr kumimoji="1" lang="ja-JP" altLang="en-US" dirty="0"/>
          </a:p>
        </p:txBody>
      </p:sp>
      <p:sp>
        <p:nvSpPr>
          <p:cNvPr id="3" name="コンテンツ プレースホルダ 2"/>
          <p:cNvSpPr>
            <a:spLocks noGrp="1"/>
          </p:cNvSpPr>
          <p:nvPr>
            <p:ph idx="1"/>
          </p:nvPr>
        </p:nvSpPr>
        <p:spPr/>
        <p:txBody>
          <a:bodyPr/>
          <a:lstStyle/>
          <a:p>
            <a:pPr algn="l">
              <a:buFont typeface="Arial" pitchFamily="34" charset="0"/>
              <a:buChar char="•"/>
            </a:pPr>
            <a:r>
              <a:rPr lang="ja-JP" altLang="en-US" dirty="0" smtClean="0"/>
              <a:t>アーキテクチャ パターン</a:t>
            </a:r>
            <a:endParaRPr lang="en-US" altLang="ja-JP" dirty="0" smtClean="0"/>
          </a:p>
          <a:p>
            <a:pPr lvl="1"/>
            <a:r>
              <a:rPr lang="ja-JP" altLang="en-US" sz="4400" dirty="0" smtClean="0"/>
              <a:t>重要な二つの分けるパターン</a:t>
            </a:r>
            <a:endParaRPr lang="en-US" altLang="ja-JP" sz="4400" dirty="0" smtClean="0"/>
          </a:p>
          <a:p>
            <a:pPr lvl="2"/>
            <a:r>
              <a:rPr lang="ja-JP" altLang="en-US" sz="3600" dirty="0" smtClean="0"/>
              <a:t>縦に分ける </a:t>
            </a:r>
            <a:r>
              <a:rPr lang="en-US" altLang="ja-JP" sz="3600" dirty="0" smtClean="0"/>
              <a:t>―</a:t>
            </a:r>
            <a:r>
              <a:rPr lang="ja-JP" altLang="en-US" sz="3600" dirty="0" smtClean="0"/>
              <a:t> </a:t>
            </a:r>
            <a:r>
              <a:rPr lang="en-US" altLang="ja-JP" sz="3600" dirty="0" smtClean="0"/>
              <a:t>MVC </a:t>
            </a:r>
            <a:r>
              <a:rPr lang="ja-JP" altLang="en-US" sz="3600" dirty="0" smtClean="0"/>
              <a:t>パターン</a:t>
            </a:r>
            <a:endParaRPr lang="en-US" altLang="ja-JP" sz="3600" dirty="0" smtClean="0"/>
          </a:p>
          <a:p>
            <a:pPr lvl="2"/>
            <a:r>
              <a:rPr lang="ja-JP" altLang="en-US" sz="3600" dirty="0" smtClean="0"/>
              <a:t>横に分ける </a:t>
            </a:r>
            <a:r>
              <a:rPr lang="en-US" altLang="ja-JP" sz="3600" dirty="0" smtClean="0"/>
              <a:t>―</a:t>
            </a:r>
            <a:r>
              <a:rPr lang="ja-JP" altLang="en-US" sz="3600" dirty="0" smtClean="0"/>
              <a:t> レイヤー パターン</a:t>
            </a:r>
            <a:endParaRPr kumimoji="1" lang="ja-JP" altLang="en-US" sz="3600" dirty="0"/>
          </a:p>
        </p:txBody>
      </p:sp>
    </p:spTree>
  </p:cSld>
  <p:clrMapOvr>
    <a:masterClrMapping/>
  </p:clrMapOvr>
  <p:transition>
    <p:fade/>
  </p:transition>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ctrTitle"/>
          </p:nvPr>
        </p:nvSpPr>
        <p:spPr/>
        <p:txBody>
          <a:bodyPr/>
          <a:lstStyle/>
          <a:p>
            <a:r>
              <a:rPr lang="ja-JP" altLang="en-US" sz="6600" dirty="0" smtClean="0">
                <a:solidFill>
                  <a:schemeClr val="tx1"/>
                </a:solidFill>
              </a:rPr>
              <a:t>リファクタリング。</a:t>
            </a:r>
            <a:endParaRPr lang="en-US" altLang="ja-JP" sz="6600" dirty="0">
              <a:solidFill>
                <a:schemeClr val="tx1"/>
              </a:solidFill>
            </a:endParaRPr>
          </a:p>
        </p:txBody>
      </p:sp>
      <p:pic>
        <p:nvPicPr>
          <p:cNvPr id="232453" name="Picture 5" descr="C:\Documents and Settings\G_KOJIMA_FUJIO\Application Data\Microsoft\Media Catalog\Downloaded Clips\cl2\BD05026_.wmf"/>
          <p:cNvPicPr>
            <a:picLocks noChangeAspect="1" noChangeArrowheads="1"/>
          </p:cNvPicPr>
          <p:nvPr/>
        </p:nvPicPr>
        <p:blipFill>
          <a:blip r:embed="rId3"/>
          <a:srcRect/>
          <a:stretch>
            <a:fillRect/>
          </a:stretch>
        </p:blipFill>
        <p:spPr bwMode="auto">
          <a:xfrm>
            <a:off x="5783263" y="3581400"/>
            <a:ext cx="2233612" cy="2474913"/>
          </a:xfrm>
          <a:prstGeom prst="rect">
            <a:avLst/>
          </a:prstGeom>
          <a:noFill/>
        </p:spPr>
      </p:pic>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ja-JP" altLang="en-US" dirty="0"/>
              <a:t>参考書</a:t>
            </a:r>
          </a:p>
        </p:txBody>
      </p:sp>
      <p:sp>
        <p:nvSpPr>
          <p:cNvPr id="129027" name="Rectangle 3"/>
          <p:cNvSpPr>
            <a:spLocks noGrp="1" noChangeArrowheads="1"/>
          </p:cNvSpPr>
          <p:nvPr>
            <p:ph type="body" idx="1"/>
          </p:nvPr>
        </p:nvSpPr>
        <p:spPr>
          <a:xfrm>
            <a:off x="285720" y="1500175"/>
            <a:ext cx="8669368" cy="1285884"/>
          </a:xfrm>
        </p:spPr>
        <p:txBody>
          <a:bodyPr/>
          <a:lstStyle/>
          <a:p>
            <a:pPr>
              <a:lnSpc>
                <a:spcPct val="90000"/>
              </a:lnSpc>
            </a:pPr>
            <a:r>
              <a:rPr lang="ja-JP" altLang="en-US" sz="2800" dirty="0"/>
              <a:t>「リファクタリング: プログラミングの体質改善テクニック」</a:t>
            </a:r>
          </a:p>
          <a:p>
            <a:pPr lvl="1">
              <a:lnSpc>
                <a:spcPct val="90000"/>
              </a:lnSpc>
            </a:pPr>
            <a:r>
              <a:rPr lang="ja-JP" altLang="en-US" sz="2400" dirty="0"/>
              <a:t>マーチン･ファウラー著</a:t>
            </a:r>
          </a:p>
          <a:p>
            <a:pPr lvl="1">
              <a:lnSpc>
                <a:spcPct val="90000"/>
              </a:lnSpc>
            </a:pPr>
            <a:r>
              <a:rPr lang="ja-JP" altLang="en-US" sz="2400" dirty="0"/>
              <a:t>児玉/友野/平澤/梅澤</a:t>
            </a:r>
            <a:r>
              <a:rPr lang="ja-JP" altLang="en-US" sz="2400" dirty="0" smtClean="0"/>
              <a:t>訳</a:t>
            </a:r>
            <a:endParaRPr lang="ja-JP" altLang="en-US" sz="2400" dirty="0"/>
          </a:p>
        </p:txBody>
      </p:sp>
      <p:sp>
        <p:nvSpPr>
          <p:cNvPr id="129028" name="Rectangle 4"/>
          <p:cNvSpPr>
            <a:spLocks noChangeArrowheads="1"/>
          </p:cNvSpPr>
          <p:nvPr/>
        </p:nvSpPr>
        <p:spPr bwMode="auto">
          <a:xfrm>
            <a:off x="465138" y="2582863"/>
            <a:ext cx="9144000" cy="0"/>
          </a:xfrm>
          <a:prstGeom prst="rect">
            <a:avLst/>
          </a:prstGeom>
          <a:noFill/>
          <a:ln w="9525">
            <a:noFill/>
            <a:miter lim="800000"/>
            <a:headEnd/>
            <a:tailEnd/>
          </a:ln>
          <a:effectLst/>
        </p:spPr>
        <p:txBody>
          <a:bodyPr>
            <a:spAutoFit/>
          </a:bodyPr>
          <a:lstStyle/>
          <a:p>
            <a:endParaRPr lang="ja-JP" altLang="en-US" dirty="0"/>
          </a:p>
        </p:txBody>
      </p:sp>
      <p:pic>
        <p:nvPicPr>
          <p:cNvPr id="129030" name="Picture 6" descr="リファクタリング：プログラムの体質改善テクニック"/>
          <p:cNvPicPr>
            <a:picLocks noChangeAspect="1" noChangeArrowheads="1"/>
          </p:cNvPicPr>
          <p:nvPr/>
        </p:nvPicPr>
        <p:blipFill>
          <a:blip r:embed="rId3"/>
          <a:srcRect/>
          <a:stretch>
            <a:fillRect/>
          </a:stretch>
        </p:blipFill>
        <p:spPr bwMode="auto">
          <a:xfrm>
            <a:off x="5143504" y="2180711"/>
            <a:ext cx="3165471" cy="4143889"/>
          </a:xfrm>
          <a:prstGeom prst="rect">
            <a:avLst/>
          </a:prstGeom>
          <a:noFill/>
        </p:spPr>
      </p:pic>
    </p:spTree>
  </p:cSld>
  <p:clrMapOvr>
    <a:masterClrMapping/>
  </p:clrMapOvr>
  <p:transition>
    <p:fade/>
  </p:transition>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 2"/>
          <p:cNvSpPr>
            <a:spLocks noGrp="1"/>
          </p:cNvSpPr>
          <p:nvPr>
            <p:ph idx="1"/>
          </p:nvPr>
        </p:nvSpPr>
        <p:spPr>
          <a:xfrm>
            <a:off x="214282" y="1643050"/>
            <a:ext cx="8715436" cy="4119333"/>
          </a:xfrm>
        </p:spPr>
        <p:txBody>
          <a:bodyPr/>
          <a:lstStyle/>
          <a:p>
            <a:pPr marL="914400" indent="-914400" algn="l">
              <a:buFont typeface="+mj-lt"/>
              <a:buAutoNum type="arabicPeriod"/>
            </a:pPr>
            <a:r>
              <a:rPr lang="ja-JP" altLang="en-US" dirty="0" smtClean="0"/>
              <a:t>はじめに。</a:t>
            </a:r>
            <a:endParaRPr lang="en-US" altLang="ja-JP" dirty="0" smtClean="0"/>
          </a:p>
          <a:p>
            <a:pPr marL="914400" indent="-914400" algn="l">
              <a:buFont typeface="+mj-lt"/>
              <a:buAutoNum type="arabicPeriod"/>
            </a:pPr>
            <a:r>
              <a:rPr lang="ja-JP" altLang="en-US" dirty="0" smtClean="0"/>
              <a:t>美しいコードとは</a:t>
            </a:r>
            <a:r>
              <a:rPr lang="en-US" altLang="ja-JP" dirty="0" smtClean="0"/>
              <a:t>?</a:t>
            </a:r>
          </a:p>
          <a:p>
            <a:pPr marL="914400" indent="-914400" algn="l">
              <a:buFont typeface="+mj-lt"/>
              <a:buAutoNum type="arabicPeriod"/>
            </a:pPr>
            <a:r>
              <a:rPr lang="ja-JP" altLang="en-US" dirty="0" smtClean="0"/>
              <a:t>名前重要。</a:t>
            </a:r>
            <a:endParaRPr lang="en-US" altLang="ja-JP" dirty="0" smtClean="0"/>
          </a:p>
          <a:p>
            <a:pPr marL="914400" indent="-914400" algn="l">
              <a:buFont typeface="+mj-lt"/>
              <a:buAutoNum type="arabicPeriod"/>
            </a:pPr>
            <a:r>
              <a:rPr lang="ja-JP" altLang="en-US" dirty="0" smtClean="0"/>
              <a:t>考え方とコツ。</a:t>
            </a:r>
            <a:endParaRPr lang="en-US" altLang="ja-JP" dirty="0" smtClean="0"/>
          </a:p>
          <a:p>
            <a:pPr marL="914400" indent="-914400" algn="l">
              <a:buFont typeface="+mj-lt"/>
              <a:buAutoNum type="arabicPeriod"/>
            </a:pPr>
            <a:r>
              <a:rPr lang="ja-JP" altLang="en-US" dirty="0" smtClean="0"/>
              <a:t>参考になるもの。</a:t>
            </a:r>
            <a:endParaRPr kumimoji="1" lang="ja-JP" altLang="en-US" sz="6600" dirty="0"/>
          </a:p>
        </p:txBody>
      </p:sp>
    </p:spTree>
  </p:cSld>
  <p:clrMapOvr>
    <a:masterClrMapping/>
  </p:clrMapOvr>
  <p:transition>
    <p:fade/>
  </p:transition>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タイトル 1"/>
          <p:cNvSpPr>
            <a:spLocks noGrp="1"/>
          </p:cNvSpPr>
          <p:nvPr>
            <p:ph type="title"/>
          </p:nvPr>
        </p:nvSpPr>
        <p:spPr>
          <a:xfrm>
            <a:off x="214282" y="2786063"/>
            <a:ext cx="8715436" cy="1143000"/>
          </a:xfrm>
        </p:spPr>
        <p:txBody>
          <a:bodyPr/>
          <a:lstStyle/>
          <a:p>
            <a:pPr algn="ctr" eaLnBrk="1" hangingPunct="1">
              <a:buFontTx/>
              <a:buNone/>
            </a:pPr>
            <a:r>
              <a:rPr lang="ja-JP" altLang="en-US" dirty="0" smtClean="0">
                <a:solidFill>
                  <a:schemeClr val="tx1"/>
                </a:solidFill>
              </a:rPr>
              <a:t>ありがとうございました</a:t>
            </a:r>
            <a:r>
              <a:rPr lang="ja-JP" altLang="en-US" sz="4400" dirty="0" smtClean="0">
                <a:solidFill>
                  <a:schemeClr val="tx1"/>
                </a:solidFill>
              </a:rPr>
              <a:t>。</a:t>
            </a:r>
            <a:endParaRPr lang="ja-JP" altLang="en-US" dirty="0" smtClean="0">
              <a:solidFill>
                <a:schemeClr val="tx1"/>
              </a:solidFill>
            </a:endParaRP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基礎重要</a:t>
            </a:r>
            <a:endParaRPr kumimoji="1" lang="ja-JP" altLang="en-US" dirty="0"/>
          </a:p>
        </p:txBody>
      </p:sp>
      <p:sp>
        <p:nvSpPr>
          <p:cNvPr id="3" name="コンテンツ プレースホルダ 2"/>
          <p:cNvSpPr>
            <a:spLocks noGrp="1"/>
          </p:cNvSpPr>
          <p:nvPr>
            <p:ph idx="1"/>
          </p:nvPr>
        </p:nvSpPr>
        <p:spPr>
          <a:xfrm>
            <a:off x="368300" y="1881188"/>
            <a:ext cx="8382000" cy="3683060"/>
          </a:xfrm>
        </p:spPr>
        <p:txBody>
          <a:bodyPr/>
          <a:lstStyle/>
          <a:p>
            <a:r>
              <a:rPr lang="ja-JP" altLang="en-US" dirty="0" smtClean="0"/>
              <a:t>様々な新しい実装技術</a:t>
            </a:r>
            <a:endParaRPr lang="en-US" altLang="ja-JP" dirty="0" smtClean="0"/>
          </a:p>
          <a:p>
            <a:pPr lvl="1"/>
            <a:r>
              <a:rPr lang="en-US" altLang="ja-JP" dirty="0" err="1" smtClean="0"/>
              <a:t>Silverlight</a:t>
            </a:r>
            <a:r>
              <a:rPr lang="en-US" altLang="ja-JP" dirty="0" smtClean="0"/>
              <a:t>, WPF, WCF, WF…</a:t>
            </a:r>
          </a:p>
          <a:p>
            <a:r>
              <a:rPr lang="ja-JP" altLang="en-US" sz="4400" dirty="0" smtClean="0"/>
              <a:t>改めて脚光を浴びるパラダイム</a:t>
            </a:r>
            <a:endParaRPr lang="en-US" altLang="ja-JP" sz="4400" dirty="0" smtClean="0"/>
          </a:p>
          <a:p>
            <a:pPr lvl="1"/>
            <a:r>
              <a:rPr lang="ja-JP" altLang="en-US" sz="3200" dirty="0" smtClean="0"/>
              <a:t>関数型、ジェネリック、アスペクト指向</a:t>
            </a:r>
            <a:endParaRPr lang="en-US" altLang="ja-JP" sz="3200" dirty="0" smtClean="0"/>
          </a:p>
          <a:p>
            <a:r>
              <a:rPr kumimoji="1" lang="ja-JP" altLang="en-US" sz="2800" dirty="0" smtClean="0"/>
              <a:t>更には、</a:t>
            </a:r>
            <a:r>
              <a:rPr kumimoji="1" lang="ja-JP" altLang="en-US" sz="3600" dirty="0" smtClean="0"/>
              <a:t>開発のプロセス、</a:t>
            </a:r>
            <a:r>
              <a:rPr kumimoji="1" lang="ja-JP" altLang="en-US" sz="2800" dirty="0" smtClean="0"/>
              <a:t>上流の</a:t>
            </a:r>
            <a:r>
              <a:rPr kumimoji="1" lang="ja-JP" altLang="en-US" sz="3600" dirty="0" smtClean="0"/>
              <a:t>要求開発</a:t>
            </a:r>
            <a:r>
              <a:rPr kumimoji="1" lang="en-US" altLang="ja-JP" sz="3600" dirty="0" smtClean="0"/>
              <a:t>…</a:t>
            </a:r>
            <a:endParaRPr kumimoji="1" lang="ja-JP" altLang="en-US" sz="36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368300" y="2914650"/>
            <a:ext cx="8382000" cy="1024896"/>
          </a:xfrm>
        </p:spPr>
        <p:txBody>
          <a:bodyPr/>
          <a:lstStyle/>
          <a:p>
            <a:pPr algn="ctr">
              <a:buNone/>
            </a:pPr>
            <a:r>
              <a:rPr lang="ja-JP" altLang="en-US" sz="7200" dirty="0" smtClean="0"/>
              <a:t>技術の多様化。</a:t>
            </a:r>
            <a:endParaRPr kumimoji="1" lang="ja-JP" altLang="en-US" dirty="0"/>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368300" y="1347788"/>
            <a:ext cx="8382000" cy="2229328"/>
          </a:xfrm>
        </p:spPr>
        <p:txBody>
          <a:bodyPr/>
          <a:lstStyle/>
          <a:p>
            <a:r>
              <a:rPr kumimoji="1" lang="ja-JP" altLang="en-US" sz="6000" dirty="0" smtClean="0"/>
              <a:t>多機能工の時代。</a:t>
            </a:r>
            <a:endParaRPr kumimoji="1" lang="en-US" altLang="ja-JP" sz="6000" dirty="0" smtClean="0"/>
          </a:p>
          <a:p>
            <a:pPr lvl="1"/>
            <a:r>
              <a:rPr lang="ja-JP" altLang="en-US" dirty="0" smtClean="0"/>
              <a:t>コーディングだけでは不十分</a:t>
            </a:r>
            <a:r>
              <a:rPr lang="en-US" altLang="ja-JP" dirty="0" smtClean="0"/>
              <a:t>?</a:t>
            </a:r>
          </a:p>
          <a:p>
            <a:pPr lvl="1"/>
            <a:r>
              <a:rPr kumimoji="1" lang="ja-JP" altLang="en-US" dirty="0" smtClean="0"/>
              <a:t>上流から下流まで。</a:t>
            </a:r>
            <a:endParaRPr kumimoji="1" lang="ja-JP" alt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368300" y="1780032"/>
            <a:ext cx="8382000" cy="3267510"/>
          </a:xfrm>
        </p:spPr>
        <p:txBody>
          <a:bodyPr/>
          <a:lstStyle/>
          <a:p>
            <a:pPr algn="ctr">
              <a:buNone/>
            </a:pPr>
            <a:r>
              <a:rPr lang="ja-JP" altLang="en-US" sz="6600" dirty="0" smtClean="0"/>
              <a:t>且つ</a:t>
            </a:r>
            <a:r>
              <a:rPr lang="en-US" altLang="ja-JP" sz="7200" dirty="0" smtClean="0"/>
              <a:t/>
            </a:r>
            <a:br>
              <a:rPr lang="en-US" altLang="ja-JP" sz="7200" dirty="0" smtClean="0"/>
            </a:br>
            <a:r>
              <a:rPr lang="ja-JP" altLang="en-US" sz="8800" dirty="0" smtClean="0"/>
              <a:t>ドッグイヤー。</a:t>
            </a:r>
            <a:endParaRPr kumimoji="1" lang="ja-JP" alt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サブタイトル</a:t>
            </a:r>
            <a:endParaRPr kumimoji="1" lang="ja-JP" altLang="en-US" dirty="0"/>
          </a:p>
        </p:txBody>
      </p:sp>
      <p:sp>
        <p:nvSpPr>
          <p:cNvPr id="3" name="コンテンツ プレースホルダ 2"/>
          <p:cNvSpPr>
            <a:spLocks noGrp="1"/>
          </p:cNvSpPr>
          <p:nvPr>
            <p:ph idx="1"/>
          </p:nvPr>
        </p:nvSpPr>
        <p:spPr>
          <a:xfrm>
            <a:off x="246380" y="2688908"/>
            <a:ext cx="8382000" cy="1917961"/>
          </a:xfrm>
        </p:spPr>
        <p:txBody>
          <a:bodyPr/>
          <a:lstStyle/>
          <a:p>
            <a:pPr algn="ctr">
              <a:buNone/>
            </a:pPr>
            <a:r>
              <a:rPr kumimoji="1" lang="ja-JP" altLang="en-US" sz="7200" dirty="0" smtClean="0">
                <a:solidFill>
                  <a:srgbClr val="FFCDCE"/>
                </a:solidFill>
              </a:rPr>
              <a:t>「イケてるコード」</a:t>
            </a:r>
            <a:endParaRPr kumimoji="1" lang="en-US" altLang="ja-JP" sz="7200" dirty="0" smtClean="0">
              <a:solidFill>
                <a:srgbClr val="FFCDCE"/>
              </a:solidFill>
            </a:endParaRPr>
          </a:p>
          <a:p>
            <a:pPr algn="ctr">
              <a:buNone/>
            </a:pPr>
            <a:r>
              <a:rPr kumimoji="1" lang="ja-JP" altLang="en-US" sz="6000" dirty="0" smtClean="0"/>
              <a:t>を書くためには</a:t>
            </a:r>
            <a:r>
              <a:rPr kumimoji="1" lang="en-US" altLang="ja-JP" sz="6000" dirty="0" smtClean="0"/>
              <a:t>?</a:t>
            </a:r>
            <a:endParaRPr kumimoji="1" lang="ja-JP" altLang="en-US" sz="6000"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数十年前のプログラマ</a:t>
            </a:r>
            <a:endParaRPr kumimoji="1" lang="ja-JP" altLang="en-US" dirty="0"/>
          </a:p>
        </p:txBody>
      </p:sp>
      <p:sp>
        <p:nvSpPr>
          <p:cNvPr id="3" name="コンテンツ プレースホルダ 2"/>
          <p:cNvSpPr>
            <a:spLocks noGrp="1"/>
          </p:cNvSpPr>
          <p:nvPr>
            <p:ph idx="1"/>
          </p:nvPr>
        </p:nvSpPr>
        <p:spPr>
          <a:xfrm>
            <a:off x="368300" y="1347788"/>
            <a:ext cx="8382000" cy="2395528"/>
          </a:xfrm>
        </p:spPr>
        <p:txBody>
          <a:bodyPr/>
          <a:lstStyle/>
          <a:p>
            <a:r>
              <a:rPr kumimoji="1" lang="ja-JP" altLang="en-US" sz="4000" dirty="0" smtClean="0"/>
              <a:t>「とりあえず </a:t>
            </a:r>
            <a:r>
              <a:rPr kumimoji="1" lang="en-US" altLang="ja-JP" sz="4000" dirty="0" smtClean="0"/>
              <a:t>C</a:t>
            </a:r>
            <a:r>
              <a:rPr kumimoji="1" lang="ja-JP" altLang="en-US" sz="4000" dirty="0" smtClean="0"/>
              <a:t> が書ければ</a:t>
            </a:r>
            <a:r>
              <a:rPr kumimoji="1" lang="en-US" altLang="ja-JP" sz="4000" dirty="0" smtClean="0"/>
              <a:t>…</a:t>
            </a:r>
            <a:r>
              <a:rPr kumimoji="1" lang="ja-JP" altLang="en-US" sz="4000" dirty="0" smtClean="0"/>
              <a:t>」</a:t>
            </a:r>
            <a:endParaRPr kumimoji="1" lang="en-US" altLang="ja-JP" sz="4000" dirty="0" smtClean="0"/>
          </a:p>
          <a:p>
            <a:r>
              <a:rPr lang="ja-JP" altLang="en-US" sz="4000" dirty="0" smtClean="0"/>
              <a:t>「オブジェクト指向</a:t>
            </a:r>
            <a:r>
              <a:rPr lang="en-US" altLang="ja-JP" sz="4000" dirty="0" smtClean="0"/>
              <a:t>? </a:t>
            </a:r>
            <a:r>
              <a:rPr lang="en-US" altLang="ja-JP" sz="4000" dirty="0" smtClean="0"/>
              <a:t>Web? </a:t>
            </a:r>
            <a:r>
              <a:rPr lang="ja-JP" altLang="en-US" sz="4000" dirty="0" smtClean="0"/>
              <a:t>そんな</a:t>
            </a:r>
            <a:r>
              <a:rPr lang="ja-JP" altLang="en-US" sz="4000" dirty="0" smtClean="0"/>
              <a:t>の関係ねぇ</a:t>
            </a:r>
            <a:r>
              <a:rPr lang="en-US" altLang="ja-JP" sz="4000" dirty="0" smtClean="0"/>
              <a:t>!</a:t>
            </a:r>
            <a:r>
              <a:rPr lang="ja-JP" altLang="en-US" sz="4000" dirty="0" smtClean="0"/>
              <a:t>」</a:t>
            </a:r>
            <a:endParaRPr lang="en-US" altLang="ja-JP" sz="4000" dirty="0" smtClean="0"/>
          </a:p>
          <a:p>
            <a:r>
              <a:rPr kumimoji="1" lang="ja-JP" altLang="en-US" sz="3600" dirty="0" smtClean="0"/>
              <a:t>→ 今これを５年続けると</a:t>
            </a:r>
            <a:r>
              <a:rPr kumimoji="1" lang="en-US" altLang="ja-JP" sz="3600" dirty="0" smtClean="0"/>
              <a:t>…</a:t>
            </a:r>
            <a:endParaRPr kumimoji="1" lang="ja-JP" altLang="en-US" sz="3600" dirty="0"/>
          </a:p>
        </p:txBody>
      </p:sp>
      <p:pic>
        <p:nvPicPr>
          <p:cNvPr id="1026" name="Picture 2" descr="C:\Program Files\Microsoft Expression\MEDIA\CAGCAT10\j0292020.wmf"/>
          <p:cNvPicPr>
            <a:picLocks noChangeAspect="1" noChangeArrowheads="1"/>
          </p:cNvPicPr>
          <p:nvPr/>
        </p:nvPicPr>
        <p:blipFill>
          <a:blip r:embed="rId2"/>
          <a:srcRect/>
          <a:stretch>
            <a:fillRect/>
          </a:stretch>
        </p:blipFill>
        <p:spPr bwMode="auto">
          <a:xfrm>
            <a:off x="6172426" y="3889248"/>
            <a:ext cx="2247979" cy="2133600"/>
          </a:xfrm>
          <a:prstGeom prst="rect">
            <a:avLst/>
          </a:prstGeom>
          <a:noFill/>
        </p:spPr>
      </p:pic>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417068" y="2871788"/>
            <a:ext cx="8382000" cy="1685077"/>
          </a:xfrm>
        </p:spPr>
        <p:txBody>
          <a:bodyPr/>
          <a:lstStyle/>
          <a:p>
            <a:pPr>
              <a:buNone/>
            </a:pPr>
            <a:r>
              <a:rPr kumimoji="1" lang="ja-JP" altLang="en-US" sz="6000" dirty="0" smtClean="0"/>
              <a:t>新技術をマスターしつづけるには</a:t>
            </a:r>
            <a:r>
              <a:rPr kumimoji="1" lang="en-US" altLang="ja-JP" sz="6000" dirty="0" smtClean="0"/>
              <a:t>?</a:t>
            </a:r>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新技術をマスターし続ける</a:t>
            </a:r>
            <a:r>
              <a:rPr kumimoji="1" altLang="ja-JP" dirty="0" smtClean="0"/>
              <a:t>?</a:t>
            </a:r>
            <a:endParaRPr kumimoji="1" lang="ja-JP" altLang="en-US" dirty="0"/>
          </a:p>
        </p:txBody>
      </p:sp>
      <p:sp>
        <p:nvSpPr>
          <p:cNvPr id="3" name="コンテンツ プレースホルダ 2"/>
          <p:cNvSpPr>
            <a:spLocks noGrp="1"/>
          </p:cNvSpPr>
          <p:nvPr>
            <p:ph idx="1"/>
          </p:nvPr>
        </p:nvSpPr>
        <p:spPr>
          <a:xfrm>
            <a:off x="368300" y="1347788"/>
            <a:ext cx="8382000" cy="3171125"/>
          </a:xfrm>
        </p:spPr>
        <p:txBody>
          <a:bodyPr/>
          <a:lstStyle/>
          <a:p>
            <a:r>
              <a:rPr lang="ja-JP" altLang="en-US" dirty="0" smtClean="0"/>
              <a:t>沢山の技術のどれをマスターすれば良いの</a:t>
            </a:r>
            <a:r>
              <a:rPr lang="en-US" altLang="ja-JP" dirty="0" smtClean="0"/>
              <a:t>?</a:t>
            </a:r>
          </a:p>
          <a:p>
            <a:r>
              <a:rPr kumimoji="1" lang="ja-JP" altLang="en-US" dirty="0" smtClean="0"/>
              <a:t>広く浅く</a:t>
            </a:r>
            <a:r>
              <a:rPr kumimoji="1" lang="en-US" altLang="ja-JP" dirty="0" smtClean="0"/>
              <a:t>?</a:t>
            </a:r>
          </a:p>
          <a:p>
            <a:r>
              <a:rPr kumimoji="1" lang="ja-JP" altLang="en-US" dirty="0" smtClean="0"/>
              <a:t>エンジニアの醍醐味</a:t>
            </a:r>
            <a:r>
              <a:rPr kumimoji="1" lang="en-US" altLang="ja-JP" dirty="0" smtClean="0"/>
              <a:t>?</a:t>
            </a:r>
            <a:endParaRPr kumimoji="1" lang="ja-JP" alt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368300" y="1347788"/>
            <a:ext cx="8382000" cy="3593291"/>
          </a:xfrm>
        </p:spPr>
        <p:txBody>
          <a:bodyPr/>
          <a:lstStyle/>
          <a:p>
            <a:r>
              <a:rPr lang="ja-JP" altLang="en-US" dirty="0" smtClean="0"/>
              <a:t>何十年も変わらない基礎力が重要</a:t>
            </a:r>
            <a:r>
              <a:rPr lang="en-US" altLang="ja-JP" dirty="0" smtClean="0"/>
              <a:t>!</a:t>
            </a:r>
          </a:p>
          <a:p>
            <a:pPr lvl="1"/>
            <a:r>
              <a:rPr lang="ja-JP" altLang="en-US" dirty="0" smtClean="0"/>
              <a:t>人間力</a:t>
            </a:r>
          </a:p>
          <a:p>
            <a:pPr lvl="1"/>
            <a:r>
              <a:rPr lang="ja-JP" altLang="en-US" dirty="0" smtClean="0"/>
              <a:t>基盤技術</a:t>
            </a:r>
            <a:endParaRPr lang="en-US" altLang="ja-JP" dirty="0" smtClean="0"/>
          </a:p>
          <a:p>
            <a:pPr lvl="1"/>
            <a:r>
              <a:rPr kumimoji="1" lang="ja-JP" altLang="en-US" dirty="0" smtClean="0"/>
              <a:t>基礎技術</a:t>
            </a:r>
            <a:endParaRPr kumimoji="1" lang="en-US" altLang="ja-JP" dirty="0" smtClean="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基礎重要</a:t>
            </a:r>
            <a:endParaRPr kumimoji="1" lang="ja-JP" altLang="en-US" dirty="0"/>
          </a:p>
        </p:txBody>
      </p:sp>
      <p:sp>
        <p:nvSpPr>
          <p:cNvPr id="3" name="コンテンツ プレースホルダ 2"/>
          <p:cNvSpPr>
            <a:spLocks noGrp="1"/>
          </p:cNvSpPr>
          <p:nvPr>
            <p:ph idx="1"/>
          </p:nvPr>
        </p:nvSpPr>
        <p:spPr>
          <a:xfrm>
            <a:off x="368300" y="1347788"/>
            <a:ext cx="8382000" cy="3966727"/>
          </a:xfrm>
        </p:spPr>
        <p:txBody>
          <a:bodyPr/>
          <a:lstStyle/>
          <a:p>
            <a:pPr lvl="1"/>
            <a:r>
              <a:rPr kumimoji="1" lang="ja-JP" altLang="en-US" sz="5400" dirty="0" smtClean="0"/>
              <a:t>人間力</a:t>
            </a:r>
            <a:endParaRPr kumimoji="1" lang="en-US" altLang="ja-JP" sz="5400" dirty="0" smtClean="0"/>
          </a:p>
          <a:p>
            <a:pPr lvl="2"/>
            <a:r>
              <a:rPr lang="ja-JP" altLang="en-US" dirty="0" smtClean="0"/>
              <a:t>管理能力</a:t>
            </a:r>
            <a:endParaRPr lang="en-US" altLang="ja-JP" dirty="0" smtClean="0"/>
          </a:p>
          <a:p>
            <a:pPr lvl="2"/>
            <a:r>
              <a:rPr lang="ja-JP" altLang="en-US" dirty="0" smtClean="0"/>
              <a:t>コミュニケーション能力</a:t>
            </a:r>
            <a:endParaRPr lang="en-US" altLang="ja-JP" dirty="0" smtClean="0"/>
          </a:p>
          <a:p>
            <a:pPr lvl="2"/>
            <a:r>
              <a:rPr kumimoji="1" lang="ja-JP" altLang="en-US" dirty="0" smtClean="0"/>
              <a:t>チームリーディング</a:t>
            </a:r>
            <a:endParaRPr kumimoji="1" lang="en-US" altLang="ja-JP" dirty="0" smtClean="0"/>
          </a:p>
          <a:p>
            <a:pPr lvl="2"/>
            <a:r>
              <a:rPr kumimoji="1" lang="ja-JP" altLang="en-US" dirty="0" smtClean="0"/>
              <a:t>ファシリテーション</a:t>
            </a:r>
            <a:endParaRPr kumimoji="1" lang="en-US" altLang="ja-JP" dirty="0" smtClean="0"/>
          </a:p>
          <a:p>
            <a:pPr lvl="2"/>
            <a:r>
              <a:rPr lang="ja-JP" altLang="en-US" dirty="0" smtClean="0"/>
              <a:t>教育</a:t>
            </a:r>
            <a:r>
              <a:rPr lang="en-US" altLang="ja-JP" dirty="0" smtClean="0"/>
              <a:t>!</a:t>
            </a:r>
            <a:endParaRPr kumimoji="1" lang="ja-JP" altLang="en-US" dirty="0"/>
          </a:p>
        </p:txBody>
      </p:sp>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基礎重要</a:t>
            </a:r>
            <a:endParaRPr kumimoji="1" lang="ja-JP" altLang="en-US" dirty="0"/>
          </a:p>
        </p:txBody>
      </p:sp>
      <p:sp>
        <p:nvSpPr>
          <p:cNvPr id="3" name="コンテンツ プレースホルダ 2"/>
          <p:cNvSpPr>
            <a:spLocks noGrp="1"/>
          </p:cNvSpPr>
          <p:nvPr>
            <p:ph idx="1"/>
          </p:nvPr>
        </p:nvSpPr>
        <p:spPr>
          <a:xfrm>
            <a:off x="368300" y="1347788"/>
            <a:ext cx="8382000" cy="3406061"/>
          </a:xfrm>
        </p:spPr>
        <p:txBody>
          <a:bodyPr/>
          <a:lstStyle/>
          <a:p>
            <a:pPr lvl="1"/>
            <a:r>
              <a:rPr lang="ja-JP" altLang="en-US" sz="6000" dirty="0" smtClean="0"/>
              <a:t>基盤技術</a:t>
            </a:r>
            <a:endParaRPr lang="en-US" altLang="ja-JP" sz="6000" dirty="0" smtClean="0"/>
          </a:p>
          <a:p>
            <a:pPr lvl="2"/>
            <a:r>
              <a:rPr lang="ja-JP" altLang="en-US" dirty="0" smtClean="0"/>
              <a:t>コンピュータの仕組み</a:t>
            </a:r>
            <a:endParaRPr lang="en-US" altLang="ja-JP" dirty="0" smtClean="0"/>
          </a:p>
          <a:p>
            <a:pPr lvl="2"/>
            <a:r>
              <a:rPr lang="en-US" altLang="ja-JP" dirty="0" smtClean="0"/>
              <a:t>OS</a:t>
            </a:r>
            <a:r>
              <a:rPr lang="ja-JP" altLang="en-US" dirty="0" smtClean="0"/>
              <a:t>の仕組み</a:t>
            </a:r>
            <a:endParaRPr lang="en-US" altLang="ja-JP" dirty="0" smtClean="0"/>
          </a:p>
          <a:p>
            <a:pPr lvl="2"/>
            <a:r>
              <a:rPr lang="ja-JP" altLang="en-US" dirty="0" smtClean="0"/>
              <a:t>ネットワーク</a:t>
            </a:r>
            <a:endParaRPr lang="en-US" altLang="ja-JP" dirty="0" smtClean="0"/>
          </a:p>
          <a:p>
            <a:pPr lvl="2"/>
            <a:r>
              <a:rPr lang="ja-JP" altLang="en-US" dirty="0" smtClean="0"/>
              <a:t>等々</a:t>
            </a:r>
            <a:endParaRPr lang="en-US" altLang="ja-JP" dirty="0" smtClean="0"/>
          </a:p>
        </p:txBody>
      </p:sp>
    </p:spTree>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基礎重要</a:t>
            </a:r>
            <a:endParaRPr kumimoji="1" lang="ja-JP" altLang="en-US" dirty="0"/>
          </a:p>
        </p:txBody>
      </p:sp>
      <p:sp>
        <p:nvSpPr>
          <p:cNvPr id="3" name="コンテンツ プレースホルダ 2"/>
          <p:cNvSpPr>
            <a:spLocks noGrp="1"/>
          </p:cNvSpPr>
          <p:nvPr>
            <p:ph idx="1"/>
          </p:nvPr>
        </p:nvSpPr>
        <p:spPr>
          <a:xfrm>
            <a:off x="368300" y="1347788"/>
            <a:ext cx="8382000" cy="3260893"/>
          </a:xfrm>
        </p:spPr>
        <p:txBody>
          <a:bodyPr/>
          <a:lstStyle/>
          <a:p>
            <a:pPr lvl="1"/>
            <a:r>
              <a:rPr kumimoji="1" lang="ja-JP" altLang="en-US" sz="7200" dirty="0" smtClean="0">
                <a:solidFill>
                  <a:srgbClr val="FFCDCE"/>
                </a:solidFill>
              </a:rPr>
              <a:t>基礎</a:t>
            </a:r>
            <a:r>
              <a:rPr kumimoji="1" lang="ja-JP" altLang="en-US" sz="7200" dirty="0" smtClean="0">
                <a:solidFill>
                  <a:srgbClr val="FFCDCE"/>
                </a:solidFill>
              </a:rPr>
              <a:t>技術</a:t>
            </a:r>
            <a:r>
              <a:rPr kumimoji="1" lang="en-US" altLang="ja-JP" sz="7200" dirty="0" smtClean="0">
                <a:solidFill>
                  <a:srgbClr val="FFCDCE"/>
                </a:solidFill>
              </a:rPr>
              <a:t>!</a:t>
            </a:r>
            <a:endParaRPr kumimoji="1" lang="en-US" altLang="ja-JP" sz="7200" dirty="0" smtClean="0">
              <a:solidFill>
                <a:srgbClr val="FFCDCE"/>
              </a:solidFill>
            </a:endParaRPr>
          </a:p>
          <a:p>
            <a:pPr lvl="2"/>
            <a:r>
              <a:rPr lang="ja-JP" altLang="en-US" sz="4800" dirty="0" smtClean="0"/>
              <a:t>構造化手法</a:t>
            </a:r>
            <a:endParaRPr lang="en-US" altLang="ja-JP" sz="4800" dirty="0" smtClean="0"/>
          </a:p>
          <a:p>
            <a:pPr lvl="2"/>
            <a:r>
              <a:rPr lang="ja-JP" altLang="en-US" sz="4800" dirty="0" smtClean="0"/>
              <a:t>オブジェクト指向</a:t>
            </a:r>
            <a:endParaRPr lang="en-US" altLang="ja-JP" sz="4800" dirty="0" smtClean="0"/>
          </a:p>
          <a:p>
            <a:pPr lvl="2"/>
            <a:r>
              <a:rPr kumimoji="1" lang="ja-JP" altLang="en-US" sz="4800" dirty="0" smtClean="0"/>
              <a:t>モデリング</a:t>
            </a:r>
            <a:endParaRPr kumimoji="1" lang="ja-JP" altLang="en-US" sz="4800" dirty="0"/>
          </a:p>
        </p:txBody>
      </p:sp>
    </p:spTree>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基礎重要</a:t>
            </a:r>
            <a:endParaRPr kumimoji="1" lang="ja-JP" altLang="en-US" dirty="0"/>
          </a:p>
        </p:txBody>
      </p:sp>
      <p:sp>
        <p:nvSpPr>
          <p:cNvPr id="3" name="コンテンツ プレースホルダ 2"/>
          <p:cNvSpPr>
            <a:spLocks noGrp="1"/>
          </p:cNvSpPr>
          <p:nvPr>
            <p:ph idx="1"/>
          </p:nvPr>
        </p:nvSpPr>
        <p:spPr>
          <a:xfrm>
            <a:off x="368300" y="1347788"/>
            <a:ext cx="8382000" cy="5649752"/>
          </a:xfrm>
        </p:spPr>
        <p:txBody>
          <a:bodyPr/>
          <a:lstStyle/>
          <a:p>
            <a:r>
              <a:rPr lang="ja-JP" altLang="en-US" dirty="0" smtClean="0"/>
              <a:t>プログラミングの基本に立ち返ろう。</a:t>
            </a:r>
            <a:endParaRPr lang="en-US" altLang="ja-JP" dirty="0" smtClean="0"/>
          </a:p>
          <a:p>
            <a:pPr lvl="1"/>
            <a:r>
              <a:rPr lang="ja-JP" altLang="en-US" dirty="0" smtClean="0"/>
              <a:t>何十年も変わらない基礎的な設計</a:t>
            </a:r>
            <a:r>
              <a:rPr lang="en-US" altLang="ja-JP" dirty="0" smtClean="0"/>
              <a:t>/</a:t>
            </a:r>
            <a:r>
              <a:rPr lang="ja-JP" altLang="en-US" dirty="0" smtClean="0"/>
              <a:t>実装のコツ。</a:t>
            </a:r>
            <a:endParaRPr lang="en-US" altLang="ja-JP" dirty="0" smtClean="0"/>
          </a:p>
          <a:p>
            <a:pPr lvl="1"/>
            <a:r>
              <a:rPr lang="ja-JP" altLang="en-US" dirty="0" smtClean="0"/>
              <a:t>オブジェクト指向など。</a:t>
            </a:r>
            <a:endParaRPr lang="en-US" altLang="ja-JP" dirty="0" smtClean="0"/>
          </a:p>
          <a:p>
            <a:pPr lvl="1"/>
            <a:r>
              <a:rPr lang="ja-JP" altLang="en-US" dirty="0" smtClean="0"/>
              <a:t>「美しいプログラム」を書くためには？</a:t>
            </a:r>
          </a:p>
          <a:p>
            <a:endParaRPr kumimoji="1" lang="ja-JP" altLang="en-US" dirty="0"/>
          </a:p>
        </p:txBody>
      </p:sp>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ところで</a:t>
            </a:r>
            <a:r>
              <a:rPr altLang="ja-JP" dirty="0" smtClean="0"/>
              <a:t>…</a:t>
            </a:r>
            <a:endParaRPr kumimoji="1" lang="ja-JP" altLang="en-US" dirty="0"/>
          </a:p>
        </p:txBody>
      </p:sp>
      <p:sp>
        <p:nvSpPr>
          <p:cNvPr id="3" name="コンテンツ プレースホルダ 2"/>
          <p:cNvSpPr>
            <a:spLocks noGrp="1"/>
          </p:cNvSpPr>
          <p:nvPr>
            <p:ph idx="1"/>
          </p:nvPr>
        </p:nvSpPr>
        <p:spPr>
          <a:xfrm>
            <a:off x="368300" y="2032000"/>
            <a:ext cx="8382000" cy="3835922"/>
          </a:xfrm>
        </p:spPr>
        <p:txBody>
          <a:bodyPr/>
          <a:lstStyle/>
          <a:p>
            <a:pPr algn="ctr">
              <a:buNone/>
            </a:pPr>
            <a:r>
              <a:rPr lang="ja-JP" altLang="en-US" sz="7200" dirty="0" smtClean="0"/>
              <a:t>プログラミングって難しい。</a:t>
            </a:r>
            <a:endParaRPr lang="en-US" altLang="ja-JP" sz="7200" dirty="0" smtClean="0"/>
          </a:p>
          <a:p>
            <a:pPr algn="ctr">
              <a:buNone/>
            </a:pPr>
            <a:endParaRPr lang="en-US" altLang="ja-JP" sz="7200" dirty="0" smtClean="0"/>
          </a:p>
          <a:p>
            <a:pPr algn="ctr">
              <a:buNone/>
            </a:pPr>
            <a:r>
              <a:rPr kumimoji="1" lang="ja-JP" altLang="en-US" sz="4800" dirty="0" smtClean="0"/>
              <a:t>と思いません？</a:t>
            </a:r>
            <a:endParaRPr kumimoji="1" lang="ja-JP" altLang="en-US" sz="3600" dirty="0"/>
          </a:p>
        </p:txBody>
      </p:sp>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初心にかえってみるテスト。</a:t>
            </a:r>
            <a:endParaRPr kumimoji="1" lang="ja-JP" altLang="en-US" dirty="0"/>
          </a:p>
        </p:txBody>
      </p:sp>
      <p:sp>
        <p:nvSpPr>
          <p:cNvPr id="3" name="コンテンツ プレースホルダ 2"/>
          <p:cNvSpPr>
            <a:spLocks noGrp="1"/>
          </p:cNvSpPr>
          <p:nvPr>
            <p:ph idx="1"/>
          </p:nvPr>
        </p:nvSpPr>
        <p:spPr>
          <a:xfrm>
            <a:off x="368300" y="2833688"/>
            <a:ext cx="8382000" cy="1495794"/>
          </a:xfrm>
        </p:spPr>
        <p:txBody>
          <a:bodyPr/>
          <a:lstStyle/>
          <a:p>
            <a:r>
              <a:rPr lang="ja-JP" altLang="en-US" dirty="0" smtClean="0"/>
              <a:t>初心者の頃って何に困ってました？</a:t>
            </a:r>
            <a:endParaRPr kumimoji="1" lang="ja-JP" alt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そもそも</a:t>
            </a:r>
            <a:r>
              <a:rPr kumimoji="1" altLang="ja-JP" dirty="0" smtClean="0"/>
              <a:t>“</a:t>
            </a:r>
            <a:r>
              <a:rPr kumimoji="1" lang="ja-JP" altLang="en-US" dirty="0" smtClean="0"/>
              <a:t>イケてる</a:t>
            </a:r>
            <a:r>
              <a:rPr kumimoji="1" altLang="ja-JP" dirty="0" smtClean="0"/>
              <a:t>”</a:t>
            </a:r>
            <a:r>
              <a:rPr kumimoji="1" lang="ja-JP" altLang="en-US" dirty="0" err="1" smtClean="0"/>
              <a:t>って</a:t>
            </a:r>
            <a:r>
              <a:rPr kumimoji="1" altLang="ja-JP" dirty="0" smtClean="0"/>
              <a:t>?</a:t>
            </a:r>
            <a:endParaRPr kumimoji="1" lang="ja-JP" altLang="en-US" dirty="0"/>
          </a:p>
        </p:txBody>
      </p:sp>
      <p:sp>
        <p:nvSpPr>
          <p:cNvPr id="3" name="コンテンツ プレースホルダ 2"/>
          <p:cNvSpPr>
            <a:spLocks noGrp="1"/>
          </p:cNvSpPr>
          <p:nvPr>
            <p:ph idx="1"/>
          </p:nvPr>
        </p:nvSpPr>
        <p:spPr>
          <a:xfrm>
            <a:off x="368300" y="1168400"/>
            <a:ext cx="8382000" cy="6825458"/>
          </a:xfrm>
        </p:spPr>
        <p:txBody>
          <a:bodyPr/>
          <a:lstStyle/>
          <a:p>
            <a:r>
              <a:rPr lang="ja-JP" altLang="en-US" sz="4800" dirty="0" smtClean="0"/>
              <a:t>イケてる</a:t>
            </a:r>
            <a:r>
              <a:rPr lang="en-US" altLang="ja-JP" sz="4800" dirty="0" smtClean="0"/>
              <a:t>:</a:t>
            </a:r>
          </a:p>
          <a:p>
            <a:pPr lvl="1"/>
            <a:r>
              <a:rPr lang="ja-JP" altLang="en-US" sz="3600" dirty="0" smtClean="0"/>
              <a:t>意味</a:t>
            </a:r>
            <a:r>
              <a:rPr lang="en-US" altLang="ja-JP" sz="3600" dirty="0" smtClean="0"/>
              <a:t>:</a:t>
            </a:r>
          </a:p>
          <a:p>
            <a:pPr lvl="2"/>
            <a:r>
              <a:rPr lang="ja-JP" altLang="en-US" sz="2800" dirty="0" smtClean="0"/>
              <a:t>主</a:t>
            </a:r>
            <a:r>
              <a:rPr lang="ja-JP" altLang="en-US" sz="2800" dirty="0" smtClean="0"/>
              <a:t>に、容姿や服装が素晴らしい。格好良い。</a:t>
            </a:r>
            <a:endParaRPr lang="en-US" altLang="ja-JP" sz="2800" dirty="0" smtClean="0"/>
          </a:p>
          <a:p>
            <a:pPr lvl="1"/>
            <a:r>
              <a:rPr lang="ja-JP" altLang="en-US" sz="3600" dirty="0" smtClean="0"/>
              <a:t>語源・由来</a:t>
            </a:r>
            <a:r>
              <a:rPr lang="en-US" altLang="ja-JP" sz="3600" dirty="0" smtClean="0"/>
              <a:t>:</a:t>
            </a:r>
          </a:p>
          <a:p>
            <a:pPr lvl="2"/>
            <a:r>
              <a:rPr lang="ja-JP" altLang="en-US" sz="2800" dirty="0" smtClean="0"/>
              <a:t>「気が利いている」、「魅力的である」、「いかしている」</a:t>
            </a:r>
            <a:endParaRPr lang="en-US" altLang="ja-JP" sz="2800" dirty="0" smtClean="0"/>
          </a:p>
          <a:p>
            <a:pPr lvl="1"/>
            <a:r>
              <a:rPr lang="ja-JP" altLang="en-US" sz="3600" dirty="0" smtClean="0"/>
              <a:t>例</a:t>
            </a:r>
            <a:r>
              <a:rPr lang="en-US" altLang="ja-JP" sz="3600" dirty="0" smtClean="0"/>
              <a:t>:</a:t>
            </a:r>
          </a:p>
          <a:p>
            <a:pPr lvl="2"/>
            <a:r>
              <a:rPr lang="ja-JP" altLang="en-US" sz="2800" dirty="0" smtClean="0"/>
              <a:t>イカ天 </a:t>
            </a:r>
            <a:r>
              <a:rPr lang="en-US" altLang="ja-JP" sz="2800" dirty="0" smtClean="0"/>
              <a:t>(</a:t>
            </a:r>
            <a:r>
              <a:rPr lang="ja-JP" altLang="en-US" sz="2800" dirty="0" smtClean="0"/>
              <a:t>イカ</a:t>
            </a:r>
            <a:r>
              <a:rPr lang="ja-JP" altLang="en-US" sz="2800" dirty="0" err="1" smtClean="0"/>
              <a:t>す</a:t>
            </a:r>
            <a:r>
              <a:rPr lang="ja-JP" altLang="en-US" sz="2800" dirty="0" smtClean="0"/>
              <a:t>バンド天国</a:t>
            </a:r>
            <a:r>
              <a:rPr lang="en-US" altLang="ja-JP" sz="2800" dirty="0" smtClean="0"/>
              <a:t>)</a:t>
            </a:r>
          </a:p>
          <a:p>
            <a:pPr lvl="2"/>
            <a:r>
              <a:rPr lang="ja-JP" altLang="en-US" sz="2800" dirty="0" smtClean="0"/>
              <a:t>めちゃ</a:t>
            </a:r>
            <a:r>
              <a:rPr lang="en-US" altLang="ja-JP" sz="2800" dirty="0" smtClean="0"/>
              <a:t>×</a:t>
            </a:r>
            <a:r>
              <a:rPr lang="ja-JP" altLang="en-US" sz="2800" dirty="0" smtClean="0"/>
              <a:t>めちゃイケてる</a:t>
            </a:r>
            <a:r>
              <a:rPr lang="ja-JP" altLang="en-US" sz="2800" dirty="0" err="1" smtClean="0"/>
              <a:t>ッ</a:t>
            </a:r>
            <a:r>
              <a:rPr lang="en-US" altLang="ja-JP" sz="2800" dirty="0" smtClean="0"/>
              <a:t>!</a:t>
            </a:r>
          </a:p>
          <a:p>
            <a:pPr lvl="2"/>
            <a:r>
              <a:rPr lang="ja-JP" altLang="en-US" sz="2800" dirty="0" smtClean="0"/>
              <a:t>イケメン</a:t>
            </a:r>
            <a:endParaRPr lang="en-US" altLang="ja-JP" sz="2800" dirty="0" smtClean="0"/>
          </a:p>
          <a:p>
            <a:pPr lvl="1">
              <a:buNone/>
            </a:pPr>
            <a:endParaRPr lang="en-US" altLang="ja-JP" dirty="0" smtClean="0"/>
          </a:p>
          <a:p>
            <a:endParaRPr kumimoji="1" lang="ja-JP" alt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「初心者の頃って何に困ってました</a:t>
            </a:r>
            <a:r>
              <a:rPr kumimoji="1" altLang="ja-JP" dirty="0" smtClean="0"/>
              <a:t>?</a:t>
            </a:r>
            <a:r>
              <a:rPr kumimoji="1" lang="ja-JP" altLang="en-US" dirty="0" smtClean="0"/>
              <a:t>」</a:t>
            </a:r>
            <a:endParaRPr kumimoji="1" lang="ja-JP" altLang="en-US" dirty="0"/>
          </a:p>
        </p:txBody>
      </p:sp>
      <p:sp>
        <p:nvSpPr>
          <p:cNvPr id="3" name="コンテンツ プレースホルダ 2"/>
          <p:cNvSpPr>
            <a:spLocks noGrp="1"/>
          </p:cNvSpPr>
          <p:nvPr>
            <p:ph idx="1"/>
          </p:nvPr>
        </p:nvSpPr>
        <p:spPr>
          <a:xfrm>
            <a:off x="221996" y="1962912"/>
            <a:ext cx="8382000" cy="4008790"/>
          </a:xfrm>
        </p:spPr>
        <p:txBody>
          <a:bodyPr/>
          <a:lstStyle/>
          <a:p>
            <a:pPr marL="914400" indent="-914400">
              <a:buFont typeface="+mj-lt"/>
              <a:buAutoNum type="arabicPeriod"/>
            </a:pPr>
            <a:r>
              <a:rPr kumimoji="1" lang="ja-JP" altLang="en-US" dirty="0" smtClean="0"/>
              <a:t>手続き型で書くことそのもの。</a:t>
            </a:r>
            <a:endParaRPr kumimoji="1" lang="en-US" altLang="ja-JP" dirty="0" smtClean="0"/>
          </a:p>
          <a:p>
            <a:pPr marL="914400" indent="-914400">
              <a:buFont typeface="+mj-lt"/>
              <a:buAutoNum type="arabicPeriod"/>
            </a:pPr>
            <a:r>
              <a:rPr lang="ja-JP" altLang="en-US" dirty="0" smtClean="0"/>
              <a:t>サブルーチンの作り方。</a:t>
            </a:r>
            <a:endParaRPr lang="en-US" altLang="ja-JP" dirty="0" smtClean="0"/>
          </a:p>
          <a:p>
            <a:pPr marL="914400" indent="-914400">
              <a:buFont typeface="+mj-lt"/>
              <a:buAutoNum type="arabicPeriod"/>
            </a:pPr>
            <a:r>
              <a:rPr lang="ja-JP" altLang="en-US" dirty="0" smtClean="0"/>
              <a:t>アドレスの概念。</a:t>
            </a:r>
            <a:endParaRPr lang="en-US" altLang="ja-JP" dirty="0" smtClean="0"/>
          </a:p>
          <a:p>
            <a:pPr marL="914400" indent="-914400">
              <a:buFont typeface="+mj-lt"/>
              <a:buAutoNum type="arabicPeriod"/>
            </a:pPr>
            <a:r>
              <a:rPr kumimoji="1" lang="ja-JP" altLang="en-US" dirty="0" smtClean="0"/>
              <a:t>オブジェクト指向。</a:t>
            </a:r>
            <a:endParaRPr kumimoji="1" lang="en-US" altLang="ja-JP"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初心にかえってみるテスト。</a:t>
            </a:r>
            <a:endParaRPr kumimoji="1" lang="ja-JP" altLang="en-US" dirty="0"/>
          </a:p>
        </p:txBody>
      </p:sp>
      <p:sp>
        <p:nvSpPr>
          <p:cNvPr id="3" name="コンテンツ プレースホルダ 2"/>
          <p:cNvSpPr>
            <a:spLocks noGrp="1"/>
          </p:cNvSpPr>
          <p:nvPr>
            <p:ph idx="1"/>
          </p:nvPr>
        </p:nvSpPr>
        <p:spPr>
          <a:xfrm>
            <a:off x="368300" y="1347788"/>
            <a:ext cx="8382000" cy="2243691"/>
          </a:xfrm>
        </p:spPr>
        <p:txBody>
          <a:bodyPr/>
          <a:lstStyle/>
          <a:p>
            <a:r>
              <a:rPr kumimoji="1" lang="ja-JP" altLang="en-US" dirty="0" smtClean="0"/>
              <a:t>未経験者にプログラミングを教えたい。はじめにどこから教えたい</a:t>
            </a:r>
            <a:r>
              <a:rPr kumimoji="1" lang="en-US" altLang="ja-JP" dirty="0" smtClean="0"/>
              <a:t>?</a:t>
            </a:r>
            <a:endParaRPr kumimoji="1" lang="ja-JP" altLang="en-US" dirty="0"/>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どこから教える</a:t>
            </a:r>
            <a:r>
              <a:rPr kumimoji="1" altLang="ja-JP" dirty="0" smtClean="0"/>
              <a:t>?</a:t>
            </a:r>
            <a:endParaRPr kumimoji="1" lang="ja-JP" altLang="en-US" dirty="0"/>
          </a:p>
        </p:txBody>
      </p:sp>
      <p:sp>
        <p:nvSpPr>
          <p:cNvPr id="3" name="コンテンツ プレースホルダ 2"/>
          <p:cNvSpPr>
            <a:spLocks noGrp="1"/>
          </p:cNvSpPr>
          <p:nvPr>
            <p:ph idx="1"/>
          </p:nvPr>
        </p:nvSpPr>
        <p:spPr>
          <a:xfrm>
            <a:off x="368300" y="1347788"/>
            <a:ext cx="8382000" cy="5102422"/>
          </a:xfrm>
        </p:spPr>
        <p:txBody>
          <a:bodyPr/>
          <a:lstStyle/>
          <a:p>
            <a:pPr marL="914400" indent="-914400">
              <a:buFont typeface="+mj-lt"/>
              <a:buAutoNum type="arabicPeriod"/>
            </a:pPr>
            <a:r>
              <a:rPr kumimoji="1" lang="ja-JP" altLang="en-US" sz="4800" dirty="0" smtClean="0"/>
              <a:t>デジタル回路</a:t>
            </a:r>
            <a:endParaRPr kumimoji="1" lang="en-US" altLang="ja-JP" sz="4800" dirty="0" smtClean="0"/>
          </a:p>
          <a:p>
            <a:pPr marL="914400" indent="-914400">
              <a:buFont typeface="+mj-lt"/>
              <a:buAutoNum type="arabicPeriod"/>
            </a:pPr>
            <a:r>
              <a:rPr kumimoji="1" lang="ja-JP" altLang="en-US" sz="4800" dirty="0" smtClean="0"/>
              <a:t>ブール代数</a:t>
            </a:r>
            <a:endParaRPr kumimoji="1" lang="en-US" altLang="ja-JP" sz="4800" dirty="0" smtClean="0"/>
          </a:p>
          <a:p>
            <a:pPr marL="914400" indent="-914400">
              <a:buFont typeface="+mj-lt"/>
              <a:buAutoNum type="arabicPeriod"/>
            </a:pPr>
            <a:r>
              <a:rPr kumimoji="1" lang="en-US" altLang="ja-JP" sz="4800" dirty="0" smtClean="0"/>
              <a:t>Hello World.</a:t>
            </a:r>
          </a:p>
          <a:p>
            <a:pPr marL="914400" indent="-914400">
              <a:buFont typeface="+mj-lt"/>
              <a:buAutoNum type="arabicPeriod"/>
            </a:pPr>
            <a:r>
              <a:rPr kumimoji="1" lang="ja-JP" altLang="en-US" sz="4800" dirty="0" smtClean="0"/>
              <a:t>オブジェクト指向の概念</a:t>
            </a:r>
            <a:endParaRPr kumimoji="1" lang="en-US" altLang="ja-JP" sz="4800" dirty="0" smtClean="0"/>
          </a:p>
          <a:p>
            <a:pPr marL="914400" indent="-914400">
              <a:buFont typeface="+mj-lt"/>
              <a:buAutoNum type="arabicPeriod"/>
            </a:pPr>
            <a:r>
              <a:rPr kumimoji="1" lang="ja-JP" altLang="en-US" sz="4800" dirty="0" smtClean="0"/>
              <a:t>分らなくても何か派手に動くもの </a:t>
            </a:r>
            <a:r>
              <a:rPr lang="ja-JP" altLang="en-US" sz="2800" dirty="0" smtClean="0"/>
              <a:t>→ </a:t>
            </a:r>
            <a:r>
              <a:rPr kumimoji="1" lang="ja-JP" altLang="en-US" sz="2800" dirty="0" smtClean="0"/>
              <a:t>プログラミングの楽しさ</a:t>
            </a:r>
            <a:endParaRPr kumimoji="1" lang="en-US" altLang="ja-JP" sz="4800" dirty="0" smtClean="0"/>
          </a:p>
          <a:p>
            <a:endParaRPr kumimoji="1" lang="ja-JP" altLang="en-US" sz="48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755392"/>
            <a:ext cx="8229600" cy="3245375"/>
          </a:xfrm>
        </p:spPr>
        <p:txBody>
          <a:bodyPr/>
          <a:lstStyle/>
          <a:p>
            <a:pPr algn="ctr"/>
            <a:r>
              <a:rPr lang="en-US" altLang="ja-JP" sz="6000" dirty="0" smtClean="0">
                <a:solidFill>
                  <a:schemeClr val="tx1"/>
                </a:solidFill>
              </a:rPr>
              <a:t>2.</a:t>
            </a:r>
            <a:r>
              <a:rPr lang="ja-JP" altLang="en-US" sz="6000" dirty="0" smtClean="0">
                <a:solidFill>
                  <a:schemeClr val="tx1"/>
                </a:solidFill>
              </a:rPr>
              <a:t>「美しいコード」</a:t>
            </a:r>
            <a:r>
              <a:rPr altLang="ja-JP" sz="6000" dirty="0" smtClean="0">
                <a:solidFill>
                  <a:schemeClr val="tx1"/>
                </a:solidFill>
              </a:rPr>
              <a:t/>
            </a:r>
            <a:br>
              <a:rPr altLang="ja-JP" sz="6000" dirty="0" smtClean="0">
                <a:solidFill>
                  <a:schemeClr val="tx1"/>
                </a:solidFill>
              </a:rPr>
            </a:br>
            <a:r>
              <a:rPr lang="ja-JP" altLang="en-US" sz="6000" dirty="0" smtClean="0">
                <a:solidFill>
                  <a:schemeClr val="tx1"/>
                </a:solidFill>
              </a:rPr>
              <a:t>とは？</a:t>
            </a:r>
            <a:endParaRPr kumimoji="1" lang="ja-JP" altLang="en-US" sz="6000" dirty="0">
              <a:solidFill>
                <a:schemeClr val="tx1"/>
              </a:solidFill>
            </a:endParaRPr>
          </a:p>
        </p:txBody>
      </p:sp>
      <p:pic>
        <p:nvPicPr>
          <p:cNvPr id="1026" name="Picture 2"/>
          <p:cNvPicPr>
            <a:picLocks noChangeAspect="1" noChangeArrowheads="1"/>
          </p:cNvPicPr>
          <p:nvPr/>
        </p:nvPicPr>
        <p:blipFill>
          <a:blip r:embed="rId3"/>
          <a:srcRect/>
          <a:stretch>
            <a:fillRect/>
          </a:stretch>
        </p:blipFill>
        <p:spPr bwMode="auto">
          <a:xfrm>
            <a:off x="7302056" y="4271946"/>
            <a:ext cx="1720024" cy="24397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タイトル 1"/>
          <p:cNvSpPr>
            <a:spLocks noGrp="1"/>
          </p:cNvSpPr>
          <p:nvPr>
            <p:ph type="title"/>
          </p:nvPr>
        </p:nvSpPr>
        <p:spPr>
          <a:xfrm>
            <a:off x="457200" y="357174"/>
            <a:ext cx="8229600" cy="1143000"/>
          </a:xfrm>
        </p:spPr>
        <p:txBody>
          <a:bodyPr/>
          <a:lstStyle/>
          <a:p>
            <a:pPr>
              <a:defRPr/>
            </a:pPr>
            <a:r>
              <a:rPr lang="ja-JP" altLang="en-US" sz="6000" dirty="0" smtClean="0"/>
              <a:t>アンケート</a:t>
            </a:r>
          </a:p>
        </p:txBody>
      </p:sp>
      <p:sp>
        <p:nvSpPr>
          <p:cNvPr id="11267" name="コンテンツ プレースホルダ 2"/>
          <p:cNvSpPr>
            <a:spLocks noGrp="1"/>
          </p:cNvSpPr>
          <p:nvPr>
            <p:ph idx="1"/>
          </p:nvPr>
        </p:nvSpPr>
        <p:spPr>
          <a:xfrm>
            <a:off x="457200" y="1617681"/>
            <a:ext cx="8382000" cy="4612431"/>
          </a:xfrm>
        </p:spPr>
        <p:txBody>
          <a:bodyPr/>
          <a:lstStyle/>
          <a:p>
            <a:pPr>
              <a:buNone/>
            </a:pPr>
            <a:r>
              <a:rPr lang="ja-JP" altLang="en-US" sz="4800" dirty="0" smtClean="0"/>
              <a:t>「美しいコードを書く方法について」</a:t>
            </a:r>
            <a:endParaRPr lang="en-US" altLang="ja-JP" sz="4800" dirty="0" smtClean="0"/>
          </a:p>
          <a:p>
            <a:pPr marL="971550" lvl="1" indent="-514350">
              <a:buFont typeface="+mj-lt"/>
              <a:buAutoNum type="arabicPeriod"/>
            </a:pPr>
            <a:r>
              <a:rPr lang="ja-JP" altLang="en-US" sz="4000" dirty="0" smtClean="0"/>
              <a:t>積極的に</a:t>
            </a:r>
            <a:r>
              <a:rPr lang="en-US" altLang="ja-JP" sz="4000" dirty="0" smtClean="0"/>
              <a:t>[</a:t>
            </a:r>
            <a:r>
              <a:rPr lang="ja-JP" altLang="en-US" sz="4000" dirty="0" smtClean="0"/>
              <a:t>学んで</a:t>
            </a:r>
            <a:r>
              <a:rPr lang="en-US" altLang="ja-JP" sz="4000" dirty="0" smtClean="0"/>
              <a:t>|</a:t>
            </a:r>
            <a:r>
              <a:rPr lang="ja-JP" altLang="en-US" sz="4000" dirty="0" smtClean="0"/>
              <a:t>推奨して</a:t>
            </a:r>
            <a:r>
              <a:rPr lang="en-US" altLang="ja-JP" sz="4000" dirty="0" smtClean="0"/>
              <a:t>]</a:t>
            </a:r>
            <a:r>
              <a:rPr lang="ja-JP" altLang="en-US" sz="4000" dirty="0" smtClean="0"/>
              <a:t>いるほうだ。</a:t>
            </a:r>
            <a:endParaRPr lang="en-US" altLang="ja-JP" sz="4000" dirty="0" smtClean="0"/>
          </a:p>
          <a:p>
            <a:pPr marL="971550" lvl="1" indent="-514350">
              <a:buFont typeface="+mj-lt"/>
              <a:buAutoNum type="arabicPeriod"/>
            </a:pPr>
            <a:r>
              <a:rPr lang="ja-JP" altLang="en-US" sz="4000" dirty="0" smtClean="0"/>
              <a:t>上司がうるさいのでしかたなしに学んでいる。</a:t>
            </a:r>
            <a:endParaRPr lang="en-US" altLang="ja-JP" sz="4000" dirty="0" smtClean="0"/>
          </a:p>
          <a:p>
            <a:pPr marL="971550" lvl="1" indent="-514350">
              <a:buFont typeface="+mj-lt"/>
              <a:buAutoNum type="arabicPeriod"/>
            </a:pPr>
            <a:r>
              <a:rPr lang="ja-JP" altLang="en-US" sz="4000" dirty="0" smtClean="0"/>
              <a:t>そんなの関係ねぇ</a:t>
            </a:r>
            <a:r>
              <a:rPr lang="en-US" altLang="ja-JP" sz="4000" dirty="0" smtClean="0"/>
              <a:t>!</a:t>
            </a:r>
            <a:endParaRPr lang="ja-JP" altLang="en-US" sz="4000" dirty="0" smtClean="0"/>
          </a:p>
          <a:p>
            <a:endParaRPr lang="ja-JP" alt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500063" y="285750"/>
            <a:ext cx="8229600" cy="1143000"/>
          </a:xfrm>
        </p:spPr>
        <p:txBody>
          <a:bodyPr/>
          <a:lstStyle/>
          <a:p>
            <a:r>
              <a:rPr lang="ja-JP" altLang="en-US" dirty="0" smtClean="0">
                <a:solidFill>
                  <a:schemeClr val="accent1">
                    <a:lumMod val="50000"/>
                  </a:schemeClr>
                </a:solidFill>
              </a:rPr>
              <a:t>くソース</a:t>
            </a:r>
            <a:r>
              <a:rPr lang="ja-JP" altLang="en-US" dirty="0" smtClean="0"/>
              <a:t>の例</a:t>
            </a:r>
            <a:r>
              <a:rPr lang="en-US" altLang="ja-JP" dirty="0" smtClean="0"/>
              <a:t>: </a:t>
            </a:r>
            <a:r>
              <a:rPr lang="ja-JP" altLang="en-US" dirty="0" smtClean="0"/>
              <a:t>命名編</a:t>
            </a:r>
          </a:p>
        </p:txBody>
      </p:sp>
      <p:sp>
        <p:nvSpPr>
          <p:cNvPr id="12291" name="コンテンツ プレースホルダ 2"/>
          <p:cNvSpPr>
            <a:spLocks noGrp="1"/>
          </p:cNvSpPr>
          <p:nvPr>
            <p:ph idx="1"/>
          </p:nvPr>
        </p:nvSpPr>
        <p:spPr>
          <a:xfrm>
            <a:off x="457200" y="1600200"/>
            <a:ext cx="8258204" cy="4829196"/>
          </a:xfrm>
        </p:spPr>
        <p:txBody>
          <a:bodyPr/>
          <a:lstStyle/>
          <a:p>
            <a:r>
              <a:rPr lang="en-US" sz="3600" b="1" i="1" dirty="0" smtClean="0"/>
              <a:t>Dim </a:t>
            </a:r>
            <a:r>
              <a:rPr lang="en-US" sz="3600" b="1" i="1" dirty="0" err="1" smtClean="0"/>
              <a:t>i</a:t>
            </a:r>
            <a:r>
              <a:rPr lang="en-US" sz="3600" b="1" i="1" dirty="0" smtClean="0"/>
              <a:t> As Integer</a:t>
            </a:r>
            <a:r>
              <a:rPr lang="en-US" sz="3600" dirty="0" smtClean="0"/>
              <a:t/>
            </a:r>
            <a:br>
              <a:rPr lang="en-US" sz="3600" dirty="0" smtClean="0"/>
            </a:br>
            <a:r>
              <a:rPr lang="en-US" sz="3600" dirty="0" smtClean="0"/>
              <a:t>	</a:t>
            </a:r>
            <a:r>
              <a:rPr lang="ja-JP" altLang="en-US" dirty="0" smtClean="0"/>
              <a:t>意図がない。</a:t>
            </a:r>
            <a:endParaRPr lang="en-US" altLang="ja-JP" dirty="0" smtClean="0"/>
          </a:p>
          <a:p>
            <a:r>
              <a:rPr lang="en-US" altLang="ja-JP" sz="3600" b="1" i="1" dirty="0" err="1" smtClean="0"/>
              <a:t>tmpWork</a:t>
            </a:r>
            <a:r>
              <a:rPr lang="en-US" altLang="ja-JP" sz="3600" b="1" i="1" dirty="0" smtClean="0"/>
              <a:t> </a:t>
            </a:r>
            <a:r>
              <a:rPr lang="en-US" altLang="ja-JP" sz="3600" dirty="0" smtClean="0"/>
              <a:t/>
            </a:r>
            <a:br>
              <a:rPr lang="en-US" altLang="ja-JP" sz="3600" dirty="0" smtClean="0"/>
            </a:br>
            <a:r>
              <a:rPr lang="en-US" altLang="ja-JP" sz="3600" dirty="0" smtClean="0"/>
              <a:t>	</a:t>
            </a:r>
            <a:r>
              <a:rPr lang="ja-JP" altLang="en-US" dirty="0" smtClean="0"/>
              <a:t>内容物を表していない。</a:t>
            </a:r>
            <a:endParaRPr lang="en-US" altLang="ja-JP" sz="3600" dirty="0" smtClean="0"/>
          </a:p>
          <a:p>
            <a:r>
              <a:rPr lang="en-US" altLang="ja-JP" sz="3600" b="1" i="1" dirty="0" smtClean="0"/>
              <a:t>input </a:t>
            </a:r>
            <a:r>
              <a:rPr lang="en-US" altLang="ja-JP" sz="3600" dirty="0" smtClean="0"/>
              <a:t/>
            </a:r>
            <a:br>
              <a:rPr lang="en-US" altLang="ja-JP" sz="3600" dirty="0" smtClean="0"/>
            </a:br>
            <a:r>
              <a:rPr lang="en-US" altLang="ja-JP" sz="3600" dirty="0" smtClean="0"/>
              <a:t>	</a:t>
            </a:r>
            <a:r>
              <a:rPr lang="ja-JP" altLang="en-US" dirty="0" smtClean="0"/>
              <a:t>予約語と混同しやすい。</a:t>
            </a:r>
            <a:endParaRPr lang="en-US" altLang="ja-JP" sz="3600" dirty="0" smtClean="0"/>
          </a:p>
          <a:p>
            <a:r>
              <a:rPr lang="en-US" altLang="ja-JP" sz="3600" b="1" i="1" dirty="0" err="1" smtClean="0"/>
              <a:t>lclusrdafName</a:t>
            </a:r>
            <a:r>
              <a:rPr lang="en-US" altLang="ja-JP" sz="3600" b="1" i="1" dirty="0" smtClean="0"/>
              <a:t> </a:t>
            </a:r>
            <a:br>
              <a:rPr lang="en-US" altLang="ja-JP" sz="3600" b="1" i="1" dirty="0" smtClean="0"/>
            </a:br>
            <a:r>
              <a:rPr lang="en-US" altLang="ja-JP" sz="3600" b="1" i="1" dirty="0" smtClean="0"/>
              <a:t>	</a:t>
            </a:r>
            <a:r>
              <a:rPr lang="ja-JP" altLang="en-US" dirty="0" smtClean="0"/>
              <a:t>読みにくい。</a:t>
            </a:r>
            <a:endParaRPr lang="en-US" altLang="ja-JP"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500063" y="285750"/>
            <a:ext cx="8229600" cy="1143000"/>
          </a:xfrm>
        </p:spPr>
        <p:txBody>
          <a:bodyPr/>
          <a:lstStyle/>
          <a:p>
            <a:r>
              <a:rPr lang="ja-JP" altLang="en-US" dirty="0" smtClean="0">
                <a:solidFill>
                  <a:schemeClr val="accent1">
                    <a:lumMod val="50000"/>
                  </a:schemeClr>
                </a:solidFill>
              </a:rPr>
              <a:t>くソース</a:t>
            </a:r>
            <a:r>
              <a:rPr lang="ja-JP" altLang="en-US" dirty="0" smtClean="0"/>
              <a:t>の例</a:t>
            </a:r>
            <a:r>
              <a:rPr lang="en-US" altLang="ja-JP" dirty="0" smtClean="0"/>
              <a:t>: </a:t>
            </a:r>
            <a:r>
              <a:rPr lang="ja-JP" altLang="en-US" dirty="0" smtClean="0"/>
              <a:t>命名編</a:t>
            </a:r>
            <a:endParaRPr lang="ja-JP" altLang="en-US" i="1" dirty="0" smtClean="0"/>
          </a:p>
        </p:txBody>
      </p:sp>
      <p:sp>
        <p:nvSpPr>
          <p:cNvPr id="12291" name="コンテンツ プレースホルダ 2"/>
          <p:cNvSpPr>
            <a:spLocks noGrp="1"/>
          </p:cNvSpPr>
          <p:nvPr>
            <p:ph idx="1"/>
          </p:nvPr>
        </p:nvSpPr>
        <p:spPr>
          <a:xfrm>
            <a:off x="457200" y="1600200"/>
            <a:ext cx="8258204" cy="4922886"/>
          </a:xfrm>
        </p:spPr>
        <p:txBody>
          <a:bodyPr/>
          <a:lstStyle/>
          <a:p>
            <a:r>
              <a:rPr lang="en-US" altLang="ja-JP" sz="2800" b="1" i="1" dirty="0" smtClean="0"/>
              <a:t>Dim </a:t>
            </a:r>
            <a:r>
              <a:rPr lang="en-US" altLang="ja-JP" sz="2800" b="1" i="1" dirty="0" err="1" smtClean="0"/>
              <a:t>sName</a:t>
            </a:r>
            <a:r>
              <a:rPr lang="en-US" altLang="ja-JP" sz="2800" b="1" i="1" dirty="0" smtClean="0"/>
              <a:t> as </a:t>
            </a:r>
            <a:r>
              <a:rPr lang="en-US" altLang="ja-JP" sz="2800" b="1" i="1" dirty="0" err="1" smtClean="0"/>
              <a:t>DataTable</a:t>
            </a:r>
            <a:r>
              <a:rPr lang="en-US" altLang="ja-JP" sz="2800" b="1" i="1" dirty="0" smtClean="0"/>
              <a:t> </a:t>
            </a:r>
            <a:r>
              <a:rPr lang="en-US" altLang="ja-JP" sz="4400" dirty="0" smtClean="0"/>
              <a:t/>
            </a:r>
            <a:br>
              <a:rPr lang="en-US" altLang="ja-JP" sz="4400" dirty="0" smtClean="0"/>
            </a:br>
            <a:r>
              <a:rPr lang="en-US" altLang="ja-JP" sz="4400" dirty="0" smtClean="0"/>
              <a:t>	String</a:t>
            </a:r>
            <a:r>
              <a:rPr lang="ja-JP" altLang="en-US" sz="4400" dirty="0" smtClean="0"/>
              <a:t>と勘違いしてしまう罠系。</a:t>
            </a:r>
            <a:endParaRPr lang="en-US" altLang="ja-JP" sz="4400" dirty="0" smtClean="0"/>
          </a:p>
          <a:p>
            <a:r>
              <a:rPr lang="en-US" altLang="ja-JP" sz="2800" b="1" i="1" dirty="0" smtClean="0"/>
              <a:t>Dim </a:t>
            </a:r>
            <a:r>
              <a:rPr lang="en-US" altLang="ja-JP" sz="2800" b="1" i="1" dirty="0" err="1" smtClean="0"/>
              <a:t>ds</a:t>
            </a:r>
            <a:r>
              <a:rPr lang="en-US" altLang="ja-JP" sz="2800" b="1" i="1" dirty="0" smtClean="0"/>
              <a:t> as </a:t>
            </a:r>
            <a:r>
              <a:rPr lang="en-US" altLang="ja-JP" sz="2800" b="1" i="1" dirty="0" err="1" smtClean="0"/>
              <a:t>DataSet</a:t>
            </a:r>
            <a:r>
              <a:rPr lang="en-US" altLang="ja-JP" sz="2800" b="1" i="1" dirty="0" smtClean="0"/>
              <a:t> </a:t>
            </a:r>
            <a:r>
              <a:rPr lang="en-US" altLang="ja-JP" sz="4400" dirty="0" smtClean="0"/>
              <a:t/>
            </a:r>
            <a:br>
              <a:rPr lang="en-US" altLang="ja-JP" sz="4400" dirty="0" smtClean="0"/>
            </a:br>
            <a:r>
              <a:rPr lang="en-US" altLang="ja-JP" sz="4400" dirty="0" smtClean="0"/>
              <a:t>	</a:t>
            </a:r>
            <a:r>
              <a:rPr lang="ja-JP" altLang="en-US" sz="4400" dirty="0" smtClean="0"/>
              <a:t>サンプルソース丸写し系。</a:t>
            </a:r>
            <a:endParaRPr lang="en-US" altLang="ja-JP" sz="4400" dirty="0" smtClean="0"/>
          </a:p>
          <a:p>
            <a:r>
              <a:rPr lang="en-US" altLang="ja-JP" sz="2800" b="1" i="1" dirty="0" smtClean="0"/>
              <a:t>Dim </a:t>
            </a:r>
            <a:r>
              <a:rPr lang="en-US" altLang="ja-JP" sz="2800" b="1" i="1" dirty="0" err="1" smtClean="0"/>
              <a:t>strBuffer</a:t>
            </a:r>
            <a:r>
              <a:rPr lang="en-US" altLang="ja-JP" sz="2800" b="1" i="1" dirty="0" smtClean="0"/>
              <a:t> as String </a:t>
            </a:r>
            <a:r>
              <a:rPr lang="en-US" altLang="ja-JP" sz="4400" dirty="0" smtClean="0"/>
              <a:t/>
            </a:r>
            <a:br>
              <a:rPr lang="en-US" altLang="ja-JP" sz="4400" dirty="0" smtClean="0"/>
            </a:br>
            <a:r>
              <a:rPr lang="en-US" altLang="ja-JP" sz="4400" dirty="0" smtClean="0"/>
              <a:t>	</a:t>
            </a:r>
            <a:r>
              <a:rPr lang="ja-JP" altLang="en-US" sz="2000" dirty="0" smtClean="0"/>
              <a:t>「だから何のバッファだ</a:t>
            </a:r>
            <a:r>
              <a:rPr lang="en-US" altLang="ja-JP" sz="2000" dirty="0" smtClean="0"/>
              <a:t>!</a:t>
            </a:r>
            <a:r>
              <a:rPr lang="ja-JP" altLang="en-US" sz="2000" dirty="0" smtClean="0"/>
              <a:t>」というツッコまれ系。</a:t>
            </a:r>
            <a:endParaRPr lang="en-US" altLang="ja-JP" sz="4400" dirty="0" smtClean="0"/>
          </a:p>
          <a:p>
            <a:r>
              <a:rPr lang="ja-JP" altLang="en-US" sz="2800" b="1" dirty="0" smtClean="0"/>
              <a:t>変数名が全部ジャニーズ </a:t>
            </a:r>
            <a:r>
              <a:rPr lang="ja-JP" altLang="en-US" sz="4400" dirty="0" smtClean="0"/>
              <a:t/>
            </a:r>
            <a:br>
              <a:rPr lang="ja-JP" altLang="en-US" sz="4400" dirty="0" smtClean="0"/>
            </a:br>
            <a:r>
              <a:rPr lang="en-US" altLang="ja-JP" sz="4400" dirty="0" smtClean="0"/>
              <a:t>	</a:t>
            </a:r>
            <a:r>
              <a:rPr lang="ja-JP" altLang="en-US" sz="4400" dirty="0" smtClean="0"/>
              <a:t>或る会社の新人研修で実在。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タイトル 1"/>
          <p:cNvSpPr>
            <a:spLocks noGrp="1"/>
          </p:cNvSpPr>
          <p:nvPr>
            <p:ph type="title"/>
          </p:nvPr>
        </p:nvSpPr>
        <p:spPr>
          <a:xfrm>
            <a:off x="500063" y="285750"/>
            <a:ext cx="8229600" cy="1143000"/>
          </a:xfrm>
        </p:spPr>
        <p:txBody>
          <a:bodyPr/>
          <a:lstStyle/>
          <a:p>
            <a:r>
              <a:rPr lang="ja-JP" altLang="en-US" dirty="0" smtClean="0">
                <a:solidFill>
                  <a:schemeClr val="accent1">
                    <a:lumMod val="50000"/>
                  </a:schemeClr>
                </a:solidFill>
              </a:rPr>
              <a:t>くソース</a:t>
            </a:r>
            <a:r>
              <a:rPr lang="ja-JP" altLang="en-US" dirty="0" smtClean="0"/>
              <a:t>の例</a:t>
            </a:r>
            <a:r>
              <a:rPr lang="en-US" altLang="ja-JP" dirty="0" smtClean="0"/>
              <a:t>: </a:t>
            </a:r>
            <a:r>
              <a:rPr lang="ja-JP" altLang="en-US" dirty="0" smtClean="0"/>
              <a:t>命名編</a:t>
            </a:r>
          </a:p>
        </p:txBody>
      </p:sp>
      <p:sp>
        <p:nvSpPr>
          <p:cNvPr id="12291" name="コンテンツ プレースホルダ 2"/>
          <p:cNvSpPr>
            <a:spLocks noGrp="1"/>
          </p:cNvSpPr>
          <p:nvPr>
            <p:ph idx="1"/>
          </p:nvPr>
        </p:nvSpPr>
        <p:spPr>
          <a:xfrm>
            <a:off x="457200" y="1600200"/>
            <a:ext cx="8258204" cy="4829196"/>
          </a:xfrm>
        </p:spPr>
        <p:txBody>
          <a:bodyPr/>
          <a:lstStyle/>
          <a:p>
            <a:r>
              <a:rPr lang="en-US" altLang="ja-JP" sz="3600" b="1" i="1" dirty="0" err="1" smtClean="0"/>
              <a:t>InitShori</a:t>
            </a:r>
            <a:r>
              <a:rPr lang="en-US" altLang="ja-JP" dirty="0" smtClean="0"/>
              <a:t/>
            </a:r>
            <a:br>
              <a:rPr lang="en-US" altLang="ja-JP" dirty="0" smtClean="0"/>
            </a:br>
            <a:r>
              <a:rPr lang="en-US" altLang="ja-JP" dirty="0" smtClean="0"/>
              <a:t>	</a:t>
            </a:r>
            <a:r>
              <a:rPr lang="ja-JP" altLang="en-US" dirty="0" smtClean="0"/>
              <a:t>途中から日本語のローマ字表記。</a:t>
            </a:r>
            <a:endParaRPr lang="en-US" altLang="ja-JP" dirty="0" smtClean="0"/>
          </a:p>
          <a:p>
            <a:r>
              <a:rPr lang="en-US" altLang="ja-JP" sz="3600" b="1" i="1" dirty="0" err="1" smtClean="0"/>
              <a:t>GetNam</a:t>
            </a:r>
            <a:r>
              <a:rPr lang="en-US" altLang="ja-JP" dirty="0" smtClean="0"/>
              <a:t/>
            </a:r>
            <a:br>
              <a:rPr lang="en-US" altLang="ja-JP" dirty="0" smtClean="0"/>
            </a:br>
            <a:r>
              <a:rPr lang="en-US" altLang="ja-JP" dirty="0" smtClean="0"/>
              <a:t>	</a:t>
            </a:r>
            <a:r>
              <a:rPr lang="ja-JP" altLang="en-US" dirty="0" smtClean="0"/>
              <a:t>中途半端な省略。</a:t>
            </a:r>
            <a:endParaRPr lang="en-US" altLang="ja-JP" dirty="0" smtClean="0"/>
          </a:p>
          <a:p>
            <a:r>
              <a:rPr lang="en-US" altLang="ja-JP" sz="3600" b="1" i="1" dirty="0" err="1" smtClean="0"/>
              <a:t>bool</a:t>
            </a:r>
            <a:r>
              <a:rPr lang="en-US" altLang="ja-JP" sz="3600" b="1" i="1" dirty="0" smtClean="0"/>
              <a:t> </a:t>
            </a:r>
            <a:r>
              <a:rPr lang="en-US" altLang="ja-JP" sz="3600" b="1" i="1" dirty="0" err="1" smtClean="0"/>
              <a:t>flg</a:t>
            </a:r>
            <a:r>
              <a:rPr lang="en-US" altLang="ja-JP" sz="3600" b="1" i="1" dirty="0" smtClean="0"/>
              <a:t> = false; </a:t>
            </a:r>
            <a:r>
              <a:rPr lang="en-US" altLang="ja-JP" dirty="0" smtClean="0"/>
              <a:t/>
            </a:r>
            <a:br>
              <a:rPr lang="en-US" altLang="ja-JP" dirty="0" smtClean="0"/>
            </a:br>
            <a:r>
              <a:rPr lang="en-US" altLang="ja-JP" dirty="0" smtClean="0"/>
              <a:t>	</a:t>
            </a:r>
            <a:r>
              <a:rPr lang="ja-JP" altLang="en-US" dirty="0" smtClean="0"/>
              <a:t>一体何のフラグか分らない。</a:t>
            </a:r>
            <a:endParaRPr lang="en-US" altLang="ja-JP" dirty="0" smtClean="0"/>
          </a:p>
          <a:p>
            <a:r>
              <a:rPr lang="en-US" altLang="ja-JP" sz="3600" b="1" i="1" dirty="0" err="1" smtClean="0"/>
              <a:t>I</a:t>
            </a:r>
            <a:r>
              <a:rPr lang="en-US" sz="3600" b="1" i="1" dirty="0" err="1" smtClean="0"/>
              <a:t>nisiariseEmproiiDeta</a:t>
            </a:r>
            <a:r>
              <a:rPr lang="en-US" sz="3600" b="1" i="1" dirty="0" smtClean="0"/>
              <a:t> </a:t>
            </a:r>
            <a:r>
              <a:rPr lang="en-US" dirty="0" smtClean="0"/>
              <a:t/>
            </a:r>
            <a:br>
              <a:rPr lang="en-US" dirty="0" smtClean="0"/>
            </a:br>
            <a:r>
              <a:rPr lang="en-US" dirty="0" smtClean="0"/>
              <a:t>	</a:t>
            </a:r>
            <a:r>
              <a:rPr lang="ja-JP" altLang="en-US" dirty="0" smtClean="0"/>
              <a:t>何語だよ</a:t>
            </a:r>
            <a:r>
              <a:rPr lang="en-US" altLang="ja-JP" dirty="0" smtClean="0"/>
              <a:t>!</a:t>
            </a:r>
            <a:endParaRPr lang="ja-JP" alt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755392"/>
            <a:ext cx="8229600" cy="3245375"/>
          </a:xfrm>
        </p:spPr>
        <p:txBody>
          <a:bodyPr/>
          <a:lstStyle/>
          <a:p>
            <a:pPr algn="ctr"/>
            <a:r>
              <a:rPr lang="ja-JP" altLang="en-US" sz="7200" dirty="0" smtClean="0">
                <a:solidFill>
                  <a:schemeClr val="tx1"/>
                </a:solidFill>
              </a:rPr>
              <a:t>「美しいコード」</a:t>
            </a:r>
            <a:r>
              <a:rPr altLang="ja-JP" sz="7200" dirty="0" smtClean="0">
                <a:solidFill>
                  <a:schemeClr val="tx1"/>
                </a:solidFill>
              </a:rPr>
              <a:t/>
            </a:r>
            <a:br>
              <a:rPr altLang="ja-JP" sz="7200" dirty="0" smtClean="0">
                <a:solidFill>
                  <a:schemeClr val="tx1"/>
                </a:solidFill>
              </a:rPr>
            </a:br>
            <a:r>
              <a:rPr lang="ja-JP" altLang="en-US" sz="7200" dirty="0" smtClean="0">
                <a:solidFill>
                  <a:schemeClr val="tx1"/>
                </a:solidFill>
              </a:rPr>
              <a:t>って？</a:t>
            </a:r>
            <a:endParaRPr kumimoji="1" lang="ja-JP" altLang="en-US" sz="72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755392"/>
            <a:ext cx="8229600" cy="3245375"/>
          </a:xfrm>
        </p:spPr>
        <p:txBody>
          <a:bodyPr/>
          <a:lstStyle/>
          <a:p>
            <a:pPr algn="ctr"/>
            <a:r>
              <a:rPr lang="ja-JP" altLang="en-US" sz="6000" dirty="0" smtClean="0">
                <a:solidFill>
                  <a:schemeClr val="tx1"/>
                </a:solidFill>
              </a:rPr>
              <a:t>「美しくないコード」</a:t>
            </a:r>
            <a:r>
              <a:rPr altLang="ja-JP" sz="6000" dirty="0" smtClean="0">
                <a:solidFill>
                  <a:schemeClr val="tx1"/>
                </a:solidFill>
              </a:rPr>
              <a:t/>
            </a:r>
            <a:br>
              <a:rPr altLang="ja-JP" sz="6000" dirty="0" smtClean="0">
                <a:solidFill>
                  <a:schemeClr val="tx1"/>
                </a:solidFill>
              </a:rPr>
            </a:br>
            <a:r>
              <a:rPr lang="ja-JP" altLang="en-US" sz="6000" dirty="0" smtClean="0">
                <a:solidFill>
                  <a:schemeClr val="tx1"/>
                </a:solidFill>
              </a:rPr>
              <a:t>とは？</a:t>
            </a:r>
            <a:endParaRPr kumimoji="1" lang="ja-JP" altLang="en-US" sz="6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はじめに。</a:t>
            </a:r>
            <a:endParaRPr kumimoji="1" lang="ja-JP" altLang="en-US" dirty="0"/>
          </a:p>
        </p:txBody>
      </p:sp>
      <p:sp>
        <p:nvSpPr>
          <p:cNvPr id="3" name="コンテンツ プレースホルダ 2"/>
          <p:cNvSpPr>
            <a:spLocks noGrp="1"/>
          </p:cNvSpPr>
          <p:nvPr>
            <p:ph idx="1"/>
          </p:nvPr>
        </p:nvSpPr>
        <p:spPr>
          <a:xfrm>
            <a:off x="368300" y="1347788"/>
            <a:ext cx="8382000" cy="3814890"/>
          </a:xfrm>
        </p:spPr>
        <p:txBody>
          <a:bodyPr/>
          <a:lstStyle/>
          <a:p>
            <a:r>
              <a:rPr kumimoji="1" lang="ja-JP" altLang="en-US" sz="3600" dirty="0" smtClean="0"/>
              <a:t>この資料は、</a:t>
            </a:r>
            <a:r>
              <a:rPr lang="ja-JP" altLang="en-US" sz="3600" dirty="0" smtClean="0"/>
              <a:t>以下に上げてあります。</a:t>
            </a:r>
            <a:endParaRPr kumimoji="1" lang="en-US" altLang="ja-JP" sz="1400" i="1" dirty="0" smtClean="0"/>
          </a:p>
          <a:p>
            <a:pPr>
              <a:buNone/>
            </a:pPr>
            <a:r>
              <a:rPr kumimoji="1" lang="en-US" altLang="ja-JP" sz="4400" i="1" dirty="0" smtClean="0"/>
              <a:t/>
            </a:r>
            <a:br>
              <a:rPr kumimoji="1" lang="en-US" altLang="ja-JP" sz="4400" i="1" dirty="0" smtClean="0"/>
            </a:br>
            <a:r>
              <a:rPr kumimoji="1" lang="en-US" altLang="ja-JP" sz="4400" i="1" dirty="0" smtClean="0">
                <a:hlinkClick r:id="rId2"/>
              </a:rPr>
              <a:t>http://www2.shos.info/temp/20070929kojima.</a:t>
            </a:r>
            <a:r>
              <a:rPr lang="en-US" altLang="ja-JP" sz="4400" i="1" dirty="0" smtClean="0">
                <a:hlinkClick r:id="rId2"/>
              </a:rPr>
              <a:t>zip</a:t>
            </a:r>
            <a:endParaRPr lang="en-US" altLang="ja-JP" sz="4400" i="1" dirty="0" smtClean="0"/>
          </a:p>
          <a:p>
            <a:pPr>
              <a:buNone/>
            </a:pPr>
            <a:endParaRPr kumimoji="1" lang="en-US" altLang="ja-JP" sz="4400" i="1" dirty="0" smtClean="0"/>
          </a:p>
          <a:p>
            <a:pPr>
              <a:buNone/>
            </a:pPr>
            <a:r>
              <a:rPr kumimoji="1" lang="en-US" altLang="ja-JP" sz="3600" i="1" dirty="0" smtClean="0"/>
              <a:t>※ </a:t>
            </a:r>
            <a:r>
              <a:rPr kumimoji="1" lang="en-US" altLang="ja-JP" sz="3600" i="1" dirty="0" err="1" smtClean="0"/>
              <a:t>pptx</a:t>
            </a:r>
            <a:r>
              <a:rPr kumimoji="1" lang="ja-JP" altLang="en-US" sz="3600" i="1" dirty="0" smtClean="0"/>
              <a:t> 形式</a:t>
            </a:r>
            <a:endParaRPr kumimoji="1" lang="ja-JP" altLang="en-US" sz="3600" i="1"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altLang="ja-JP" dirty="0" smtClean="0"/>
              <a:t>Bad</a:t>
            </a:r>
            <a:r>
              <a:rPr kumimoji="1" lang="ja-JP" altLang="en-US" dirty="0" smtClean="0"/>
              <a:t> </a:t>
            </a:r>
            <a:r>
              <a:rPr kumimoji="1" altLang="ja-JP" dirty="0" smtClean="0"/>
              <a:t>Smell</a:t>
            </a:r>
            <a:r>
              <a:rPr altLang="ja-JP" dirty="0" smtClean="0"/>
              <a:t>『</a:t>
            </a:r>
            <a:r>
              <a:rPr lang="ja-JP" altLang="en-US" dirty="0" smtClean="0"/>
              <a:t>不吉な匂い</a:t>
            </a:r>
            <a:r>
              <a:rPr altLang="ja-JP" dirty="0" smtClean="0"/>
              <a:t>』</a:t>
            </a:r>
            <a:br>
              <a:rPr altLang="ja-JP" dirty="0" smtClean="0"/>
            </a:br>
            <a:endParaRPr kumimoji="1" lang="ja-JP" altLang="en-US" dirty="0"/>
          </a:p>
        </p:txBody>
      </p:sp>
      <p:sp>
        <p:nvSpPr>
          <p:cNvPr id="3" name="コンテンツ プレースホルダ 2"/>
          <p:cNvSpPr>
            <a:spLocks noGrp="1"/>
          </p:cNvSpPr>
          <p:nvPr>
            <p:ph idx="1"/>
          </p:nvPr>
        </p:nvSpPr>
        <p:spPr>
          <a:xfrm>
            <a:off x="268224" y="877824"/>
            <a:ext cx="8482076" cy="455509"/>
          </a:xfrm>
        </p:spPr>
        <p:txBody>
          <a:bodyPr/>
          <a:lstStyle/>
          <a:p>
            <a:pPr lvl="1"/>
            <a:r>
              <a:rPr lang="ja-JP" altLang="en-US" sz="3200" dirty="0" smtClean="0"/>
              <a:t>「リファクタリング」を必要とするコード</a:t>
            </a:r>
          </a:p>
        </p:txBody>
      </p:sp>
      <p:sp>
        <p:nvSpPr>
          <p:cNvPr id="4" name="テキスト ボックス 3"/>
          <p:cNvSpPr txBox="1"/>
          <p:nvPr/>
        </p:nvSpPr>
        <p:spPr>
          <a:xfrm>
            <a:off x="304800" y="1855220"/>
            <a:ext cx="3788217" cy="4832092"/>
          </a:xfrm>
          <a:prstGeom prst="rect">
            <a:avLst/>
          </a:prstGeom>
          <a:noFill/>
        </p:spPr>
        <p:txBody>
          <a:bodyPr wrap="none" rtlCol="0">
            <a:spAutoFit/>
          </a:bodyPr>
          <a:lstStyle/>
          <a:p>
            <a:pPr>
              <a:buFont typeface="Arial" pitchFamily="34" charset="0"/>
              <a:buChar char="•"/>
            </a:pPr>
            <a:r>
              <a:rPr lang="ja-JP" altLang="en-US" sz="2800" dirty="0" smtClean="0"/>
              <a:t>重複したコード</a:t>
            </a:r>
          </a:p>
          <a:p>
            <a:pPr>
              <a:buFont typeface="Arial" pitchFamily="34" charset="0"/>
              <a:buChar char="•"/>
            </a:pPr>
            <a:r>
              <a:rPr lang="ja-JP" altLang="en-US" sz="2800" dirty="0" smtClean="0"/>
              <a:t>長すぎるメソッド</a:t>
            </a:r>
          </a:p>
          <a:p>
            <a:pPr>
              <a:buFont typeface="Arial" pitchFamily="34" charset="0"/>
              <a:buChar char="•"/>
            </a:pPr>
            <a:r>
              <a:rPr lang="ja-JP" altLang="en-US" sz="2800" dirty="0" smtClean="0"/>
              <a:t>巨大なクラス</a:t>
            </a:r>
          </a:p>
          <a:p>
            <a:pPr>
              <a:buFont typeface="Arial" pitchFamily="34" charset="0"/>
              <a:buChar char="•"/>
            </a:pPr>
            <a:r>
              <a:rPr lang="ja-JP" altLang="en-US" sz="2800" dirty="0" smtClean="0"/>
              <a:t>多すぎる引数</a:t>
            </a:r>
          </a:p>
          <a:p>
            <a:pPr>
              <a:buFont typeface="Arial" pitchFamily="34" charset="0"/>
              <a:buChar char="•"/>
            </a:pPr>
            <a:r>
              <a:rPr lang="ja-JP" altLang="en-US" sz="2800" dirty="0" smtClean="0"/>
              <a:t>変更の発散</a:t>
            </a:r>
          </a:p>
          <a:p>
            <a:pPr>
              <a:buFont typeface="Arial" pitchFamily="34" charset="0"/>
              <a:buChar char="•"/>
            </a:pPr>
            <a:r>
              <a:rPr lang="ja-JP" altLang="en-US" sz="2800" dirty="0" smtClean="0"/>
              <a:t>変更の分散</a:t>
            </a:r>
          </a:p>
          <a:p>
            <a:pPr>
              <a:buFont typeface="Arial" pitchFamily="34" charset="0"/>
              <a:buChar char="•"/>
            </a:pPr>
            <a:r>
              <a:rPr lang="ja-JP" altLang="en-US" sz="2800" dirty="0" smtClean="0"/>
              <a:t>属性、操作の横恋慕</a:t>
            </a:r>
          </a:p>
          <a:p>
            <a:pPr>
              <a:buFont typeface="Arial" pitchFamily="34" charset="0"/>
              <a:buChar char="•"/>
            </a:pPr>
            <a:r>
              <a:rPr lang="ja-JP" altLang="en-US" sz="2800" dirty="0" smtClean="0"/>
              <a:t>データの群れ</a:t>
            </a:r>
          </a:p>
          <a:p>
            <a:pPr>
              <a:buFont typeface="Arial" pitchFamily="34" charset="0"/>
              <a:buChar char="•"/>
            </a:pPr>
            <a:r>
              <a:rPr lang="ja-JP" altLang="en-US" sz="2800" dirty="0" smtClean="0"/>
              <a:t>基本データ型への執着</a:t>
            </a:r>
          </a:p>
          <a:p>
            <a:pPr>
              <a:buFont typeface="Arial" pitchFamily="34" charset="0"/>
              <a:buChar char="•"/>
            </a:pPr>
            <a:r>
              <a:rPr lang="ja-JP" altLang="en-US" sz="2800" dirty="0" smtClean="0"/>
              <a:t>スイッチ文</a:t>
            </a:r>
            <a:endParaRPr lang="en-US" altLang="ja-JP" sz="2800" dirty="0" smtClean="0"/>
          </a:p>
          <a:p>
            <a:pPr>
              <a:buFont typeface="Arial" pitchFamily="34" charset="0"/>
              <a:buChar char="•"/>
            </a:pPr>
            <a:r>
              <a:rPr lang="ja-JP" altLang="en-US" sz="2800" dirty="0" smtClean="0"/>
              <a:t>パラレル継承</a:t>
            </a:r>
          </a:p>
        </p:txBody>
      </p:sp>
      <p:sp>
        <p:nvSpPr>
          <p:cNvPr id="5" name="テキスト ボックス 4"/>
          <p:cNvSpPr txBox="1"/>
          <p:nvPr/>
        </p:nvSpPr>
        <p:spPr>
          <a:xfrm>
            <a:off x="4238244" y="1855724"/>
            <a:ext cx="4753224" cy="4832092"/>
          </a:xfrm>
          <a:prstGeom prst="rect">
            <a:avLst/>
          </a:prstGeom>
          <a:noFill/>
        </p:spPr>
        <p:txBody>
          <a:bodyPr wrap="none" rtlCol="0">
            <a:spAutoFit/>
          </a:bodyPr>
          <a:lstStyle/>
          <a:p>
            <a:pPr>
              <a:buFont typeface="Arial" pitchFamily="34" charset="0"/>
              <a:buChar char="•"/>
            </a:pPr>
            <a:r>
              <a:rPr lang="ja-JP" altLang="en-US" sz="2800" dirty="0" smtClean="0"/>
              <a:t>怠け者クラス</a:t>
            </a:r>
          </a:p>
          <a:p>
            <a:pPr>
              <a:buFont typeface="Arial" pitchFamily="34" charset="0"/>
              <a:buChar char="•"/>
            </a:pPr>
            <a:r>
              <a:rPr lang="ja-JP" altLang="en-US" sz="2800" dirty="0" smtClean="0"/>
              <a:t>疑わしき一般化</a:t>
            </a:r>
          </a:p>
          <a:p>
            <a:pPr>
              <a:buFont typeface="Arial" pitchFamily="34" charset="0"/>
              <a:buChar char="•"/>
            </a:pPr>
            <a:r>
              <a:rPr lang="ja-JP" altLang="en-US" sz="2800" dirty="0" smtClean="0"/>
              <a:t>一時的属性</a:t>
            </a:r>
          </a:p>
          <a:p>
            <a:pPr>
              <a:buFont typeface="Arial" pitchFamily="34" charset="0"/>
              <a:buChar char="•"/>
            </a:pPr>
            <a:r>
              <a:rPr lang="ja-JP" altLang="en-US" sz="2800" dirty="0" smtClean="0"/>
              <a:t>メッセージの連鎖</a:t>
            </a:r>
          </a:p>
          <a:p>
            <a:pPr>
              <a:buFont typeface="Arial" pitchFamily="34" charset="0"/>
              <a:buChar char="•"/>
            </a:pPr>
            <a:r>
              <a:rPr lang="ja-JP" altLang="en-US" sz="2800" dirty="0" smtClean="0"/>
              <a:t>仲介人</a:t>
            </a:r>
          </a:p>
          <a:p>
            <a:pPr>
              <a:buFont typeface="Arial" pitchFamily="34" charset="0"/>
              <a:buChar char="•"/>
            </a:pPr>
            <a:r>
              <a:rPr lang="ja-JP" altLang="en-US" sz="2800" dirty="0" smtClean="0"/>
              <a:t>不適切な関係</a:t>
            </a:r>
          </a:p>
          <a:p>
            <a:pPr>
              <a:buFont typeface="Arial" pitchFamily="34" charset="0"/>
              <a:buChar char="•"/>
            </a:pPr>
            <a:r>
              <a:rPr lang="ja-JP" altLang="en-US" sz="2800" dirty="0" smtClean="0"/>
              <a:t>クラスのインタフェース不一致</a:t>
            </a:r>
          </a:p>
          <a:p>
            <a:pPr>
              <a:buFont typeface="Arial" pitchFamily="34" charset="0"/>
              <a:buChar char="•"/>
            </a:pPr>
            <a:r>
              <a:rPr lang="ja-JP" altLang="en-US" sz="2800" dirty="0" smtClean="0"/>
              <a:t>未熟なクラスライブラリ</a:t>
            </a:r>
          </a:p>
          <a:p>
            <a:pPr>
              <a:buFont typeface="Arial" pitchFamily="34" charset="0"/>
              <a:buChar char="•"/>
            </a:pPr>
            <a:r>
              <a:rPr lang="ja-JP" altLang="en-US" sz="2800" dirty="0" smtClean="0"/>
              <a:t>データクラス</a:t>
            </a:r>
          </a:p>
          <a:p>
            <a:pPr>
              <a:buFont typeface="Arial" pitchFamily="34" charset="0"/>
              <a:buChar char="•"/>
            </a:pPr>
            <a:r>
              <a:rPr lang="ja-JP" altLang="en-US" sz="2800" dirty="0" smtClean="0"/>
              <a:t>相続拒否</a:t>
            </a:r>
          </a:p>
          <a:p>
            <a:pPr>
              <a:buFont typeface="Arial" pitchFamily="34" charset="0"/>
              <a:buChar char="•"/>
            </a:pPr>
            <a:r>
              <a:rPr lang="ja-JP" altLang="en-US" sz="2800" dirty="0" smtClean="0"/>
              <a:t>コメント</a:t>
            </a:r>
            <a:endParaRPr kumimoji="1" lang="ja-JP" altLang="en-US" sz="2800" dirty="0"/>
          </a:p>
        </p:txBody>
      </p:sp>
      <p:cxnSp>
        <p:nvCxnSpPr>
          <p:cNvPr id="7" name="直線コネクタ 6"/>
          <p:cNvCxnSpPr/>
          <p:nvPr/>
        </p:nvCxnSpPr>
        <p:spPr>
          <a:xfrm rot="16200000" flipH="1">
            <a:off x="1743456" y="4340352"/>
            <a:ext cx="4706112" cy="24384"/>
          </a:xfrm>
          <a:prstGeom prst="line">
            <a:avLst/>
          </a:prstGeom>
        </p:spPr>
        <p:style>
          <a:lnRef idx="2">
            <a:schemeClr val="accent3"/>
          </a:lnRef>
          <a:fillRef idx="0">
            <a:schemeClr val="accent3"/>
          </a:fillRef>
          <a:effectRef idx="1">
            <a:schemeClr val="accent3"/>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800" dirty="0" smtClean="0"/>
              <a:t>コーディング時の注意事項</a:t>
            </a:r>
            <a:endParaRPr kumimoji="1" lang="ja-JP" altLang="en-US" sz="4800" dirty="0"/>
          </a:p>
        </p:txBody>
      </p:sp>
      <p:sp>
        <p:nvSpPr>
          <p:cNvPr id="3" name="コンテンツ プレースホルダ 2"/>
          <p:cNvSpPr>
            <a:spLocks noGrp="1"/>
          </p:cNvSpPr>
          <p:nvPr>
            <p:ph idx="1"/>
          </p:nvPr>
        </p:nvSpPr>
        <p:spPr>
          <a:xfrm>
            <a:off x="190500" y="825500"/>
            <a:ext cx="8801100" cy="5820568"/>
          </a:xfrm>
        </p:spPr>
        <p:txBody>
          <a:bodyPr/>
          <a:lstStyle/>
          <a:p>
            <a:r>
              <a:rPr lang="ja-JP" altLang="en-US" sz="2400" dirty="0" smtClean="0"/>
              <a:t>ネーミング重要。統一感を大切に。</a:t>
            </a:r>
            <a:endParaRPr lang="en-US" altLang="ja-JP" sz="2400" dirty="0" smtClean="0"/>
          </a:p>
          <a:p>
            <a:r>
              <a:rPr lang="ja-JP" altLang="en-US" sz="2400" dirty="0" smtClean="0"/>
              <a:t>同じコードは三回以上書かないこと。</a:t>
            </a:r>
          </a:p>
          <a:p>
            <a:r>
              <a:rPr lang="ja-JP" altLang="en-US" sz="2400" dirty="0" smtClean="0"/>
              <a:t>関数の長さは、平均で</a:t>
            </a:r>
            <a:r>
              <a:rPr lang="en-US" altLang="ja-JP" sz="2400" dirty="0" smtClean="0"/>
              <a:t>10</a:t>
            </a:r>
            <a:r>
              <a:rPr lang="ja-JP" altLang="en-US" sz="2400" dirty="0" smtClean="0"/>
              <a:t>行以内 </a:t>
            </a:r>
            <a:r>
              <a:rPr lang="en-US" altLang="ja-JP" sz="2400" dirty="0" smtClean="0"/>
              <a:t>(</a:t>
            </a:r>
            <a:r>
              <a:rPr lang="ja-JP" altLang="en-US" sz="2400" dirty="0" smtClean="0"/>
              <a:t>最大でも</a:t>
            </a:r>
            <a:r>
              <a:rPr lang="en-US" altLang="ja-JP" sz="2400" dirty="0" smtClean="0"/>
              <a:t>20</a:t>
            </a:r>
            <a:r>
              <a:rPr lang="ja-JP" altLang="en-US" sz="2400" dirty="0" smtClean="0"/>
              <a:t>行程度まで</a:t>
            </a:r>
            <a:r>
              <a:rPr lang="en-US" altLang="ja-JP" sz="2400" dirty="0" smtClean="0"/>
              <a:t>)</a:t>
            </a:r>
            <a:r>
              <a:rPr lang="ja-JP" altLang="en-US" sz="2400" dirty="0" err="1" smtClean="0"/>
              <a:t>。</a:t>
            </a:r>
            <a:endParaRPr lang="ja-JP" altLang="en-US" sz="2400" dirty="0" smtClean="0"/>
          </a:p>
          <a:p>
            <a:r>
              <a:rPr lang="ja-JP" altLang="en-US" sz="2400" dirty="0" smtClean="0"/>
              <a:t>グローバル変数は禁止。</a:t>
            </a:r>
          </a:p>
          <a:p>
            <a:r>
              <a:rPr lang="en-US" altLang="ja-JP" sz="2400" dirty="0" smtClean="0"/>
              <a:t>main </a:t>
            </a:r>
            <a:r>
              <a:rPr lang="ja-JP" altLang="en-US" sz="2400" dirty="0" smtClean="0"/>
              <a:t>関数以外のグローバル関数も原則使わない。</a:t>
            </a:r>
          </a:p>
          <a:p>
            <a:r>
              <a:rPr lang="ja-JP" altLang="en-US" sz="2400" dirty="0" smtClean="0"/>
              <a:t>メンバー変数は </a:t>
            </a:r>
            <a:r>
              <a:rPr lang="en-US" altLang="ja-JP" sz="2400" dirty="0" smtClean="0"/>
              <a:t>private</a:t>
            </a:r>
            <a:r>
              <a:rPr lang="ja-JP" altLang="en-US" sz="2400" dirty="0" err="1" smtClean="0"/>
              <a:t>。</a:t>
            </a:r>
            <a:endParaRPr lang="ja-JP" altLang="en-US" sz="2400" dirty="0" smtClean="0"/>
          </a:p>
          <a:p>
            <a:r>
              <a:rPr lang="en-US" altLang="ja-JP" sz="2400" dirty="0" smtClean="0"/>
              <a:t>what → how </a:t>
            </a:r>
            <a:r>
              <a:rPr lang="ja-JP" altLang="en-US" sz="2400" dirty="0" smtClean="0"/>
              <a:t>の順番で書く。</a:t>
            </a:r>
          </a:p>
          <a:p>
            <a:r>
              <a:rPr lang="ja-JP" altLang="en-US" sz="2400" dirty="0" smtClean="0"/>
              <a:t>何をするのか → どうやってするのか、の順。</a:t>
            </a:r>
          </a:p>
          <a:p>
            <a:r>
              <a:rPr lang="ja-JP" altLang="en-US" sz="2400" dirty="0" smtClean="0"/>
              <a:t>インタフェイス → 実装、の順。</a:t>
            </a:r>
          </a:p>
          <a:p>
            <a:r>
              <a:rPr lang="ja-JP" altLang="en-US" sz="2400" dirty="0" smtClean="0"/>
              <a:t>コメントをつける。</a:t>
            </a:r>
          </a:p>
          <a:p>
            <a:r>
              <a:rPr lang="ja-JP" altLang="en-US" sz="2400" dirty="0" smtClean="0"/>
              <a:t>コメントで安易に説明しない。コードに説明させる。</a:t>
            </a:r>
          </a:p>
          <a:p>
            <a:r>
              <a:rPr lang="ja-JP" altLang="en-US" sz="2400" dirty="0" smtClean="0"/>
              <a:t>マジックナンバーの禁止。</a:t>
            </a:r>
          </a:p>
          <a:p>
            <a:r>
              <a:rPr lang="ja-JP" altLang="en-US" sz="2400" dirty="0" smtClean="0"/>
              <a:t>コーディング標準に従う。</a:t>
            </a:r>
            <a:endParaRPr lang="en-US" altLang="ja-JP" sz="2400" dirty="0" smtClean="0"/>
          </a:p>
          <a:p>
            <a:r>
              <a:rPr lang="en-US" altLang="ja-JP" sz="2400" dirty="0" smtClean="0"/>
              <a:t>const </a:t>
            </a:r>
            <a:r>
              <a:rPr lang="ja-JP" altLang="en-US" sz="2400" dirty="0" smtClean="0"/>
              <a:t>は付ける</a:t>
            </a:r>
            <a:endParaRPr kumimoji="1" lang="ja-JP" altLang="en-US" sz="2400" dirty="0"/>
          </a:p>
        </p:txBody>
      </p:sp>
      <p:sp>
        <p:nvSpPr>
          <p:cNvPr id="5" name="角丸四角形吹き出し 4"/>
          <p:cNvSpPr/>
          <p:nvPr/>
        </p:nvSpPr>
        <p:spPr bwMode="blackGray">
          <a:xfrm>
            <a:off x="5864352" y="5657088"/>
            <a:ext cx="2487168" cy="999744"/>
          </a:xfrm>
          <a:prstGeom prst="wedgeRoundRectCallout">
            <a:avLst>
              <a:gd name="adj1" fmla="val 66912"/>
              <a:gd name="adj2" fmla="val 18598"/>
              <a:gd name="adj3" fmla="val 16667"/>
            </a:avLst>
          </a:prstGeom>
          <a:ln>
            <a:headEnd type="none" w="med" len="med"/>
            <a:tailEnd type="none" w="med" len="med"/>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ja-JP" altLang="en-US" sz="4000" b="0" i="0" u="none" strike="noStrike" cap="none" normalizeH="0" baseline="0" dirty="0" smtClean="0">
                <a:solidFill>
                  <a:schemeClr val="bg1"/>
                </a:solidFill>
                <a:effectLst>
                  <a:outerShdw blurRad="38100" dist="38100" dir="2700000" algn="tl">
                    <a:srgbClr val="000000">
                      <a:alpha val="43137"/>
                    </a:srgbClr>
                  </a:outerShdw>
                </a:effectLst>
              </a:rPr>
              <a:t>守</a:t>
            </a:r>
            <a:r>
              <a:rPr kumimoji="0" lang="ja-JP" altLang="en-US" sz="2800" b="0" i="0" u="none" strike="noStrike" cap="none" normalizeH="0" baseline="0" dirty="0" smtClean="0">
                <a:solidFill>
                  <a:schemeClr val="bg1"/>
                </a:solidFill>
                <a:effectLst>
                  <a:outerShdw blurRad="38100" dist="38100" dir="2700000" algn="tl">
                    <a:srgbClr val="000000">
                      <a:alpha val="43137"/>
                    </a:srgbClr>
                  </a:outerShdw>
                </a:effectLst>
              </a:rPr>
              <a:t>・破・離</a:t>
            </a:r>
            <a:endParaRPr kumimoji="0" lang="ja-JP" altLang="en-US" sz="2800" b="0" i="0" u="none" strike="noStrike" cap="none" normalizeH="0" baseline="0" dirty="0" smtClean="0">
              <a:solidFill>
                <a:schemeClr val="bg1"/>
              </a:solidFill>
              <a:effectLst>
                <a:outerShdw blurRad="38100" dist="38100" dir="2700000" algn="tl">
                  <a:srgbClr val="000000">
                    <a:alpha val="43137"/>
                  </a:srgbClr>
                </a:outerShdw>
              </a:effectLst>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美しいソースコードとは</a:t>
            </a:r>
            <a:r>
              <a:rPr altLang="ja-JP" dirty="0" smtClean="0"/>
              <a:t>?</a:t>
            </a:r>
            <a:endParaRPr kumimoji="1" lang="ja-JP" altLang="en-US" dirty="0"/>
          </a:p>
        </p:txBody>
      </p:sp>
      <p:sp>
        <p:nvSpPr>
          <p:cNvPr id="3" name="コンテンツ プレースホルダ 2"/>
          <p:cNvSpPr>
            <a:spLocks noGrp="1"/>
          </p:cNvSpPr>
          <p:nvPr>
            <p:ph idx="1"/>
          </p:nvPr>
        </p:nvSpPr>
        <p:spPr>
          <a:xfrm>
            <a:off x="368300" y="1219200"/>
            <a:ext cx="8382000" cy="5209979"/>
          </a:xfrm>
        </p:spPr>
        <p:txBody>
          <a:bodyPr/>
          <a:lstStyle/>
          <a:p>
            <a:r>
              <a:rPr lang="ja-JP" altLang="en-US" dirty="0" smtClean="0">
                <a:solidFill>
                  <a:srgbClr val="FFCDCE"/>
                </a:solidFill>
              </a:rPr>
              <a:t>感覚</a:t>
            </a:r>
            <a:r>
              <a:rPr lang="en-US" altLang="ja-JP" dirty="0" smtClean="0">
                <a:solidFill>
                  <a:srgbClr val="FFCDCE"/>
                </a:solidFill>
              </a:rPr>
              <a:t>?</a:t>
            </a:r>
            <a:endParaRPr lang="ja-JP" altLang="en-US" dirty="0" smtClean="0">
              <a:solidFill>
                <a:srgbClr val="FFCDCE"/>
              </a:solidFill>
            </a:endParaRPr>
          </a:p>
          <a:p>
            <a:pPr lvl="1"/>
            <a:r>
              <a:rPr lang="ja-JP" altLang="en-US" sz="4000" dirty="0" smtClean="0"/>
              <a:t>「理屈ではなく感じるもの」</a:t>
            </a:r>
            <a:endParaRPr lang="en-US" altLang="ja-JP" sz="4000" dirty="0" smtClean="0"/>
          </a:p>
          <a:p>
            <a:pPr lvl="1"/>
            <a:r>
              <a:rPr lang="ja-JP" altLang="en-US" sz="4000" dirty="0" smtClean="0"/>
              <a:t>工学的では</a:t>
            </a:r>
            <a:r>
              <a:rPr lang="ja-JP" altLang="en-US" sz="4000" dirty="0" smtClean="0"/>
              <a:t>ないかも。</a:t>
            </a:r>
          </a:p>
          <a:p>
            <a:r>
              <a:rPr lang="ja-JP" altLang="en-US" dirty="0" smtClean="0">
                <a:solidFill>
                  <a:srgbClr val="FFCDCE"/>
                </a:solidFill>
              </a:rPr>
              <a:t>シンプル</a:t>
            </a:r>
            <a:r>
              <a:rPr lang="ja-JP" altLang="en-US" dirty="0" smtClean="0"/>
              <a:t>なコード</a:t>
            </a:r>
            <a:r>
              <a:rPr lang="en-US" altLang="ja-JP" dirty="0" smtClean="0"/>
              <a:t>?</a:t>
            </a:r>
            <a:endParaRPr lang="en-US" altLang="ja-JP" dirty="0" smtClean="0"/>
          </a:p>
          <a:p>
            <a:r>
              <a:rPr lang="ja-JP" altLang="en-US" dirty="0" smtClean="0">
                <a:solidFill>
                  <a:srgbClr val="FFCDCE"/>
                </a:solidFill>
              </a:rPr>
              <a:t>分かりやすさ</a:t>
            </a:r>
            <a:r>
              <a:rPr lang="ja-JP" altLang="en-US" dirty="0" smtClean="0"/>
              <a:t>が</a:t>
            </a:r>
            <a:r>
              <a:rPr lang="ja-JP" altLang="en-US" dirty="0" smtClean="0"/>
              <a:t>重要</a:t>
            </a:r>
            <a:r>
              <a:rPr lang="en-US" altLang="ja-JP" dirty="0" smtClean="0"/>
              <a:t>?</a:t>
            </a:r>
          </a:p>
          <a:p>
            <a:r>
              <a:rPr lang="ja-JP" altLang="en-US" sz="3200" dirty="0" smtClean="0">
                <a:solidFill>
                  <a:srgbClr val="FF7C80"/>
                </a:solidFill>
              </a:rPr>
              <a:t>コードメトリックスで点数が良いこと</a:t>
            </a:r>
            <a:r>
              <a:rPr lang="en-US" altLang="ja-JP" sz="3200" dirty="0" smtClean="0">
                <a:solidFill>
                  <a:srgbClr val="FF7C80"/>
                </a:solidFill>
              </a:rPr>
              <a:t>?</a:t>
            </a:r>
            <a:endParaRPr lang="en-US" altLang="ja-JP" sz="3200" dirty="0" smtClean="0">
              <a:solidFill>
                <a:srgbClr val="FF7C80"/>
              </a:solidFill>
            </a:endParaRPr>
          </a:p>
          <a:p>
            <a:r>
              <a:rPr kumimoji="1" lang="ja-JP" altLang="en-US" dirty="0" smtClean="0"/>
              <a:t>その他</a:t>
            </a:r>
            <a:r>
              <a:rPr kumimoji="1" lang="en-US" altLang="ja-JP" dirty="0" smtClean="0"/>
              <a:t>…</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美しいソースコードとは</a:t>
            </a:r>
            <a:r>
              <a:rPr kumimoji="1" altLang="ja-JP" dirty="0" smtClean="0"/>
              <a:t>?</a:t>
            </a:r>
            <a:endParaRPr kumimoji="1" lang="ja-JP" altLang="en-US" dirty="0"/>
          </a:p>
        </p:txBody>
      </p:sp>
      <p:sp>
        <p:nvSpPr>
          <p:cNvPr id="3" name="コンテンツ プレースホルダ 2"/>
          <p:cNvSpPr>
            <a:spLocks noGrp="1"/>
          </p:cNvSpPr>
          <p:nvPr>
            <p:ph idx="1"/>
          </p:nvPr>
        </p:nvSpPr>
        <p:spPr>
          <a:xfrm>
            <a:off x="417068" y="2725484"/>
            <a:ext cx="8382000" cy="1138773"/>
          </a:xfrm>
        </p:spPr>
        <p:txBody>
          <a:bodyPr/>
          <a:lstStyle/>
          <a:p>
            <a:pPr algn="ctr">
              <a:buNone/>
            </a:pPr>
            <a:r>
              <a:rPr kumimoji="1" lang="ja-JP" altLang="en-US" sz="8000" dirty="0" smtClean="0"/>
              <a:t>どう</a:t>
            </a:r>
            <a:r>
              <a:rPr kumimoji="1" lang="ja-JP" altLang="en-US" sz="8000" dirty="0" smtClean="0"/>
              <a:t>思われます</a:t>
            </a:r>
            <a:r>
              <a:rPr kumimoji="1" lang="en-US" altLang="ja-JP" sz="8000" dirty="0" smtClean="0"/>
              <a:t>?</a:t>
            </a:r>
            <a:endParaRPr kumimoji="1" lang="ja-JP" altLang="en-US" sz="8000" dirty="0"/>
          </a:p>
        </p:txBody>
      </p:sp>
    </p:spTree>
  </p:cSld>
  <p:clrMapOvr>
    <a:masterClrMapping/>
  </p:clrMapOvr>
  <p:transition>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380492" y="2749868"/>
            <a:ext cx="8382000" cy="1661993"/>
          </a:xfrm>
        </p:spPr>
        <p:txBody>
          <a:bodyPr/>
          <a:lstStyle/>
          <a:p>
            <a:pPr algn="ctr">
              <a:buNone/>
            </a:pPr>
            <a:r>
              <a:rPr lang="ja-JP" altLang="en-US" sz="6000" dirty="0" smtClean="0"/>
              <a:t>「</a:t>
            </a:r>
            <a:r>
              <a:rPr lang="ja-JP" altLang="en-US" sz="6000" dirty="0" smtClean="0">
                <a:solidFill>
                  <a:srgbClr val="FFCDCE"/>
                </a:solidFill>
              </a:rPr>
              <a:t>美しいソースコード</a:t>
            </a:r>
            <a:r>
              <a:rPr lang="ja-JP" altLang="en-US" sz="6000" dirty="0" smtClean="0"/>
              <a:t>の</a:t>
            </a:r>
            <a:r>
              <a:rPr lang="en-US" altLang="ja-JP" sz="6000" dirty="0" smtClean="0"/>
              <a:t/>
            </a:r>
            <a:br>
              <a:rPr lang="en-US" altLang="ja-JP" sz="6000" dirty="0" smtClean="0"/>
            </a:br>
            <a:r>
              <a:rPr lang="ja-JP" altLang="en-US" sz="6000" dirty="0" smtClean="0"/>
              <a:t>ため</a:t>
            </a:r>
            <a:r>
              <a:rPr lang="ja-JP" altLang="en-US" sz="6000" dirty="0" smtClean="0"/>
              <a:t>の七箇条」</a:t>
            </a:r>
            <a:endParaRPr kumimoji="1" lang="ja-JP" altLang="en-US" dirty="0"/>
          </a:p>
        </p:txBody>
      </p:sp>
    </p:spTree>
  </p:cSld>
  <p:clrMapOvr>
    <a:masterClrMapping/>
  </p:clrMapOvr>
  <p:transition>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0" y="114300"/>
            <a:ext cx="9144000" cy="800100"/>
          </a:xfrm>
        </p:spPr>
        <p:txBody>
          <a:bodyPr/>
          <a:lstStyle/>
          <a:p>
            <a:r>
              <a:rPr lang="ja-JP" altLang="en-US" sz="4000" dirty="0" smtClean="0"/>
              <a:t>「美しいソースコードのための七箇条」</a:t>
            </a:r>
            <a:endParaRPr kumimoji="1" lang="ja-JP" altLang="en-US" sz="4000" dirty="0"/>
          </a:p>
        </p:txBody>
      </p:sp>
      <p:sp>
        <p:nvSpPr>
          <p:cNvPr id="3" name="コンテンツ プレースホルダ 2"/>
          <p:cNvSpPr>
            <a:spLocks noGrp="1"/>
          </p:cNvSpPr>
          <p:nvPr>
            <p:ph idx="1"/>
          </p:nvPr>
        </p:nvSpPr>
        <p:spPr>
          <a:xfrm>
            <a:off x="368300" y="1042988"/>
            <a:ext cx="8382000" cy="5192191"/>
          </a:xfrm>
        </p:spPr>
        <p:txBody>
          <a:bodyPr/>
          <a:lstStyle/>
          <a:p>
            <a:pPr marL="914400" indent="-914400">
              <a:buFont typeface="+mj-lt"/>
              <a:buAutoNum type="arabicPeriod"/>
            </a:pPr>
            <a:r>
              <a:rPr lang="ja-JP" altLang="en-US" sz="4800" dirty="0" smtClean="0">
                <a:solidFill>
                  <a:srgbClr val="FFCDCE"/>
                </a:solidFill>
              </a:rPr>
              <a:t>意図を表現</a:t>
            </a:r>
          </a:p>
          <a:p>
            <a:pPr marL="914400" indent="-914400">
              <a:buFont typeface="+mj-lt"/>
              <a:buAutoNum type="arabicPeriod"/>
            </a:pPr>
            <a:r>
              <a:rPr lang="ja-JP" altLang="en-US" sz="4800" dirty="0" smtClean="0">
                <a:solidFill>
                  <a:srgbClr val="FFCDCE"/>
                </a:solidFill>
              </a:rPr>
              <a:t>単一責務</a:t>
            </a:r>
          </a:p>
          <a:p>
            <a:pPr marL="914400" indent="-914400">
              <a:buFont typeface="+mj-lt"/>
              <a:buAutoNum type="arabicPeriod"/>
            </a:pPr>
            <a:r>
              <a:rPr lang="ja-JP" altLang="en-US" sz="4800" dirty="0" smtClean="0">
                <a:solidFill>
                  <a:srgbClr val="FFCDCE"/>
                </a:solidFill>
              </a:rPr>
              <a:t>的確な名前</a:t>
            </a:r>
          </a:p>
          <a:p>
            <a:pPr marL="914400" indent="-914400">
              <a:buFont typeface="+mj-lt"/>
              <a:buAutoNum type="arabicPeriod"/>
            </a:pPr>
            <a:r>
              <a:rPr lang="en-US" altLang="ja-JP" sz="4800" dirty="0" smtClean="0">
                <a:solidFill>
                  <a:srgbClr val="FFCDCE"/>
                </a:solidFill>
              </a:rPr>
              <a:t>Once And Only Once</a:t>
            </a:r>
          </a:p>
          <a:p>
            <a:pPr marL="914400" indent="-914400">
              <a:buFont typeface="+mj-lt"/>
              <a:buAutoNum type="arabicPeriod"/>
            </a:pPr>
            <a:r>
              <a:rPr lang="ja-JP" altLang="en-US" sz="4800" dirty="0" smtClean="0">
                <a:solidFill>
                  <a:srgbClr val="FFCDCE"/>
                </a:solidFill>
              </a:rPr>
              <a:t>的確に記述されたメソッド</a:t>
            </a:r>
          </a:p>
          <a:p>
            <a:pPr marL="914400" indent="-914400">
              <a:buFont typeface="+mj-lt"/>
              <a:buAutoNum type="arabicPeriod"/>
            </a:pPr>
            <a:r>
              <a:rPr lang="ja-JP" altLang="en-US" sz="4800" dirty="0" smtClean="0">
                <a:solidFill>
                  <a:srgbClr val="FFCDCE"/>
                </a:solidFill>
              </a:rPr>
              <a:t>ルールの統一</a:t>
            </a:r>
          </a:p>
          <a:p>
            <a:pPr marL="914400" indent="-914400">
              <a:buFont typeface="+mj-lt"/>
              <a:buAutoNum type="arabicPeriod"/>
            </a:pPr>
            <a:r>
              <a:rPr lang="en-US" altLang="ja-JP" sz="4800" dirty="0" smtClean="0">
                <a:solidFill>
                  <a:srgbClr val="FFCDCE"/>
                </a:solidFill>
              </a:rPr>
              <a:t>Testable</a:t>
            </a:r>
            <a:endParaRPr kumimoji="1" lang="ja-JP" altLang="en-US" sz="4800" dirty="0">
              <a:solidFill>
                <a:srgbClr val="FFCDCE"/>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「美しいソースコードのための七箇条」</a:t>
            </a:r>
            <a:endParaRPr kumimoji="1" lang="ja-JP" altLang="en-US" sz="3600" dirty="0"/>
          </a:p>
        </p:txBody>
      </p:sp>
      <p:sp>
        <p:nvSpPr>
          <p:cNvPr id="3" name="コンテンツ プレースホルダ 2"/>
          <p:cNvSpPr>
            <a:spLocks noGrp="1"/>
          </p:cNvSpPr>
          <p:nvPr>
            <p:ph idx="1"/>
          </p:nvPr>
        </p:nvSpPr>
        <p:spPr>
          <a:xfrm>
            <a:off x="368300" y="1042988"/>
            <a:ext cx="8382000" cy="5324022"/>
          </a:xfrm>
        </p:spPr>
        <p:txBody>
          <a:bodyPr/>
          <a:lstStyle/>
          <a:p>
            <a:pPr marL="914400" indent="-914400">
              <a:buFont typeface="+mj-lt"/>
              <a:buAutoNum type="arabicPeriod"/>
            </a:pPr>
            <a:r>
              <a:rPr lang="ja-JP" altLang="en-US" sz="4800" dirty="0" smtClean="0">
                <a:solidFill>
                  <a:srgbClr val="FFCDCE"/>
                </a:solidFill>
              </a:rPr>
              <a:t>意図を表現</a:t>
            </a:r>
            <a:endParaRPr lang="en-US" altLang="ja-JP" sz="4800" dirty="0" smtClean="0">
              <a:solidFill>
                <a:srgbClr val="FFCDCE"/>
              </a:solidFill>
            </a:endParaRPr>
          </a:p>
          <a:p>
            <a:pPr marL="1268912" lvl="1" indent="-914400">
              <a:buFont typeface="+mj-lt"/>
              <a:buAutoNum type="arabicPeriod"/>
            </a:pPr>
            <a:r>
              <a:rPr lang="ja-JP" altLang="en-US" sz="3800" dirty="0" smtClean="0"/>
              <a:t>意図が表現されていること。</a:t>
            </a:r>
          </a:p>
          <a:p>
            <a:pPr marL="1268912" lvl="1" indent="-914400">
              <a:buFont typeface="+mj-lt"/>
              <a:buAutoNum type="arabicPeriod"/>
            </a:pPr>
            <a:r>
              <a:rPr lang="ja-JP" altLang="en-US" sz="3800" dirty="0" smtClean="0"/>
              <a:t>意図の理解が容易であること。</a:t>
            </a:r>
          </a:p>
          <a:p>
            <a:pPr marL="1268912" lvl="1" indent="-914400">
              <a:buFont typeface="+mj-lt"/>
              <a:buAutoNum type="arabicPeriod"/>
            </a:pPr>
            <a:r>
              <a:rPr lang="ja-JP" altLang="en-US" sz="3800" dirty="0" smtClean="0"/>
              <a:t>意図以外の記述が少ないこと。</a:t>
            </a:r>
          </a:p>
          <a:p>
            <a:pPr marL="1268912" lvl="1" indent="-914400">
              <a:buFont typeface="+mj-lt"/>
              <a:buAutoNum type="arabicPeriod"/>
            </a:pPr>
            <a:r>
              <a:rPr lang="en-US" altLang="ja-JP" sz="3800" dirty="0" smtClean="0"/>
              <a:t>How (</a:t>
            </a:r>
            <a:r>
              <a:rPr lang="ja-JP" altLang="en-US" sz="3800" dirty="0" smtClean="0"/>
              <a:t>どうやってやるか</a:t>
            </a:r>
            <a:r>
              <a:rPr lang="en-US" altLang="ja-JP" sz="3800" dirty="0" smtClean="0"/>
              <a:t>) </a:t>
            </a:r>
            <a:r>
              <a:rPr lang="ja-JP" altLang="en-US" sz="3800" dirty="0" smtClean="0"/>
              <a:t>でなく </a:t>
            </a:r>
            <a:r>
              <a:rPr lang="en-US" altLang="ja-JP" sz="3800" dirty="0" smtClean="0"/>
              <a:t>What (</a:t>
            </a:r>
            <a:r>
              <a:rPr lang="ja-JP" altLang="en-US" sz="3800" dirty="0" smtClean="0"/>
              <a:t>何をやるか</a:t>
            </a:r>
            <a:r>
              <a:rPr lang="en-US" altLang="ja-JP" sz="3800" dirty="0" smtClean="0"/>
              <a:t>) </a:t>
            </a:r>
            <a:r>
              <a:rPr lang="ja-JP" altLang="en-US" sz="3800" dirty="0" smtClean="0"/>
              <a:t>が記述されていること。</a:t>
            </a:r>
          </a:p>
          <a:p>
            <a:pPr marL="1268912" lvl="1" indent="-914400">
              <a:buFont typeface="+mj-lt"/>
              <a:buAutoNum type="arabicPeriod"/>
            </a:pPr>
            <a:r>
              <a:rPr lang="ja-JP" altLang="en-US" sz="3800" dirty="0" smtClean="0"/>
              <a:t>できれば、</a:t>
            </a:r>
            <a:r>
              <a:rPr lang="en-US" altLang="ja-JP" sz="3800" dirty="0" smtClean="0"/>
              <a:t>Why (</a:t>
            </a:r>
            <a:r>
              <a:rPr lang="ja-JP" altLang="en-US" sz="3800" dirty="0" smtClean="0"/>
              <a:t>なぜやるか</a:t>
            </a:r>
            <a:r>
              <a:rPr lang="en-US" altLang="ja-JP" sz="3800" dirty="0" smtClean="0"/>
              <a:t>) </a:t>
            </a:r>
            <a:r>
              <a:rPr lang="ja-JP" altLang="en-US" sz="3800" dirty="0" smtClean="0"/>
              <a:t>も記述されていること。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意図を表現</a:t>
            </a:r>
            <a:endParaRPr kumimoji="1" lang="ja-JP" altLang="en-US" dirty="0"/>
          </a:p>
        </p:txBody>
      </p:sp>
      <p:sp>
        <p:nvSpPr>
          <p:cNvPr id="3" name="コンテンツ プレースホルダ 2"/>
          <p:cNvSpPr>
            <a:spLocks noGrp="1"/>
          </p:cNvSpPr>
          <p:nvPr>
            <p:ph idx="1"/>
          </p:nvPr>
        </p:nvSpPr>
        <p:spPr>
          <a:xfrm>
            <a:off x="234188" y="1060704"/>
            <a:ext cx="4215892" cy="3854901"/>
          </a:xfrm>
        </p:spPr>
        <p:txBody>
          <a:bodyPr/>
          <a:lstStyle/>
          <a:p>
            <a:pPr>
              <a:buNone/>
            </a:pPr>
            <a:r>
              <a:rPr lang="en-US" altLang="ja-JP" sz="2000" dirty="0" smtClean="0"/>
              <a:t>static void </a:t>
            </a:r>
            <a:r>
              <a:rPr lang="en-US" altLang="ja-JP" sz="2000" dirty="0" err="1" smtClean="0"/>
              <a:t>SerializeAll</a:t>
            </a:r>
            <a:r>
              <a:rPr lang="en-US" altLang="ja-JP" sz="2000" dirty="0" smtClean="0"/>
              <a:t>(</a:t>
            </a:r>
            <a:br>
              <a:rPr lang="en-US" altLang="ja-JP" sz="2000" dirty="0" smtClean="0"/>
            </a:br>
            <a:r>
              <a:rPr lang="en-US" altLang="ja-JP" sz="2000" dirty="0" err="1" smtClean="0"/>
              <a:t>IList</a:t>
            </a:r>
            <a:r>
              <a:rPr lang="en-US" altLang="ja-JP" sz="2000" dirty="0" smtClean="0"/>
              <a:t>&lt;</a:t>
            </a:r>
            <a:r>
              <a:rPr lang="en-US" altLang="ja-JP" sz="2000" dirty="0" err="1" smtClean="0"/>
              <a:t>ISerializable</a:t>
            </a:r>
            <a:r>
              <a:rPr lang="en-US" altLang="ja-JP" sz="2000" dirty="0" smtClean="0"/>
              <a:t>&gt; data)</a:t>
            </a:r>
          </a:p>
          <a:p>
            <a:pPr>
              <a:buNone/>
            </a:pPr>
            <a:r>
              <a:rPr lang="en-US" altLang="ja-JP" sz="2000" dirty="0" smtClean="0"/>
              <a:t>{</a:t>
            </a:r>
          </a:p>
          <a:p>
            <a:pPr>
              <a:buNone/>
            </a:pPr>
            <a:r>
              <a:rPr lang="en-US" altLang="ja-JP" sz="2000" dirty="0" smtClean="0"/>
              <a:t>    </a:t>
            </a:r>
            <a:r>
              <a:rPr lang="en-US" altLang="ja-JP" sz="2000" dirty="0" err="1" smtClean="0"/>
              <a:t>int</a:t>
            </a:r>
            <a:r>
              <a:rPr lang="en-US" altLang="ja-JP" sz="2000" dirty="0" smtClean="0"/>
              <a:t> index = 0;</a:t>
            </a:r>
          </a:p>
          <a:p>
            <a:pPr>
              <a:buNone/>
            </a:pPr>
            <a:r>
              <a:rPr lang="en-US" altLang="ja-JP" sz="2000" dirty="0" smtClean="0"/>
              <a:t>    </a:t>
            </a:r>
            <a:r>
              <a:rPr lang="en-US" altLang="ja-JP" sz="2000" dirty="0" err="1" smtClean="0"/>
              <a:t>LoopTop</a:t>
            </a:r>
            <a:r>
              <a:rPr lang="en-US" altLang="ja-JP" sz="2000" dirty="0" smtClean="0"/>
              <a:t>:</a:t>
            </a:r>
          </a:p>
          <a:p>
            <a:pPr>
              <a:buNone/>
            </a:pPr>
            <a:r>
              <a:rPr lang="en-US" altLang="ja-JP" sz="2000" dirty="0" smtClean="0"/>
              <a:t>    if (index &lt; </a:t>
            </a:r>
            <a:r>
              <a:rPr lang="en-US" altLang="ja-JP" sz="2000" dirty="0" err="1" smtClean="0"/>
              <a:t>data.Count</a:t>
            </a:r>
            <a:r>
              <a:rPr lang="en-US" altLang="ja-JP" sz="2000" dirty="0" smtClean="0"/>
              <a:t>) {</a:t>
            </a:r>
          </a:p>
          <a:p>
            <a:pPr>
              <a:buNone/>
            </a:pPr>
            <a:r>
              <a:rPr lang="en-US" altLang="ja-JP" sz="2000" dirty="0" smtClean="0"/>
              <a:t>        data[index].Serialize();</a:t>
            </a:r>
          </a:p>
          <a:p>
            <a:pPr>
              <a:buNone/>
            </a:pPr>
            <a:r>
              <a:rPr lang="en-US" altLang="ja-JP" sz="2000" dirty="0" smtClean="0"/>
              <a:t>        index++;</a:t>
            </a:r>
          </a:p>
          <a:p>
            <a:pPr>
              <a:buNone/>
            </a:pPr>
            <a:r>
              <a:rPr lang="en-US" altLang="ja-JP" sz="2000" dirty="0" smtClean="0"/>
              <a:t>        </a:t>
            </a:r>
            <a:r>
              <a:rPr lang="en-US" altLang="ja-JP" sz="2000" dirty="0" err="1" smtClean="0"/>
              <a:t>goto</a:t>
            </a:r>
            <a:r>
              <a:rPr lang="en-US" altLang="ja-JP" sz="2000" dirty="0" smtClean="0"/>
              <a:t> </a:t>
            </a:r>
            <a:r>
              <a:rPr lang="en-US" altLang="ja-JP" sz="2000" dirty="0" err="1" smtClean="0"/>
              <a:t>LoopTop</a:t>
            </a:r>
            <a:r>
              <a:rPr lang="en-US" altLang="ja-JP" sz="2000" dirty="0" smtClean="0"/>
              <a:t>;</a:t>
            </a:r>
          </a:p>
          <a:p>
            <a:pPr>
              <a:buNone/>
            </a:pPr>
            <a:r>
              <a:rPr lang="en-US" altLang="ja-JP" sz="2000" dirty="0" smtClean="0"/>
              <a:t>    }</a:t>
            </a:r>
          </a:p>
          <a:p>
            <a:pPr>
              <a:buNone/>
            </a:pPr>
            <a:r>
              <a:rPr lang="en-US" altLang="ja-JP" sz="2000" dirty="0" smtClean="0"/>
              <a:t>}</a:t>
            </a:r>
          </a:p>
        </p:txBody>
      </p:sp>
      <p:sp>
        <p:nvSpPr>
          <p:cNvPr id="4" name="コンテンツ プレースホルダ 2"/>
          <p:cNvSpPr txBox="1">
            <a:spLocks/>
          </p:cNvSpPr>
          <p:nvPr/>
        </p:nvSpPr>
        <p:spPr>
          <a:xfrm>
            <a:off x="4769612" y="1036320"/>
            <a:ext cx="4215892" cy="5786199"/>
          </a:xfrm>
          <a:prstGeom prst="rect">
            <a:avLst/>
          </a:prstGeom>
        </p:spPr>
        <p:txBody>
          <a:bodyPr vert="horz" wrap="square" lIns="0" tIns="0" rIns="0" bIns="0" rtlCol="0">
            <a:spAutoFit/>
          </a:bodyPr>
          <a:lstStyle/>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static void </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SerializeAll</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b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b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IList</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&lt;</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ISerializable</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&gt; data)</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for (</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int</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index = 0;</a:t>
            </a:r>
            <a:b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b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index &lt; </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data.Count</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b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b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index++)</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data[index].Serialize();</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p>
          <a:p>
            <a:pPr marL="384939" marR="0" lvl="0" indent="-384939" algn="l" defTabSz="914327" rtl="0" eaLnBrk="1" fontAlgn="auto" latinLnBrk="0" hangingPunct="1">
              <a:lnSpc>
                <a:spcPct val="90000"/>
              </a:lnSpc>
              <a:spcBef>
                <a:spcPts val="700"/>
              </a:spcBef>
              <a:spcAft>
                <a:spcPts val="0"/>
              </a:spcAft>
              <a:buClrTx/>
              <a:buSzTx/>
              <a:buFontTx/>
              <a:buNone/>
              <a:tabLst/>
              <a:defRPr/>
            </a:pPr>
            <a:endPar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endParaRPr>
          </a:p>
          <a:p>
            <a:pPr marL="384939" marR="0" lvl="0" indent="-384939" algn="l" defTabSz="914327" rtl="0" eaLnBrk="1" fontAlgn="auto" latinLnBrk="0" hangingPunct="1">
              <a:lnSpc>
                <a:spcPct val="90000"/>
              </a:lnSpc>
              <a:spcBef>
                <a:spcPts val="700"/>
              </a:spcBef>
              <a:spcAft>
                <a:spcPts val="0"/>
              </a:spcAft>
              <a:buClrTx/>
              <a:buSzTx/>
              <a:buFontTx/>
              <a:buNone/>
              <a:tabLst/>
              <a:defRPr/>
            </a:pPr>
            <a:endPar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endParaRP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static void </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SerializeAll</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b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b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IList</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&lt;</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ISerializable</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&gt; data)</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foreach</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ISerializable</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item</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dirty="0" smtClean="0">
                <a:latin typeface="メイリオ" pitchFamily="50" charset="-128"/>
                <a:ea typeface="メイリオ" pitchFamily="50" charset="-128"/>
              </a:rPr>
              <a:t>                 </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in data)</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        </a:t>
            </a:r>
            <a:r>
              <a:rPr kumimoji="1" lang="en-US" altLang="ja-JP" sz="2000" b="0" i="0" u="none" strike="noStrike" kern="1200" cap="none" spc="0" normalizeH="0" baseline="0" noProof="0" dirty="0" err="1" smtClean="0">
                <a:ln>
                  <a:noFill/>
                </a:ln>
                <a:solidFill>
                  <a:schemeClr val="tx1"/>
                </a:solidFill>
                <a:effectLst/>
                <a:uLnTx/>
                <a:uFillTx/>
                <a:latin typeface="メイリオ" pitchFamily="50" charset="-128"/>
                <a:ea typeface="メイリオ" pitchFamily="50" charset="-128"/>
                <a:cs typeface="+mn-cs"/>
              </a:rPr>
              <a:t>item.Serialize</a:t>
            </a: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p>
          <a:p>
            <a:pPr marL="384939" marR="0" lvl="0" indent="-384939" algn="l" defTabSz="914327" rtl="0" eaLnBrk="1" fontAlgn="auto" latinLnBrk="0" hangingPunct="1">
              <a:lnSpc>
                <a:spcPct val="90000"/>
              </a:lnSpc>
              <a:spcBef>
                <a:spcPts val="700"/>
              </a:spcBef>
              <a:spcAft>
                <a:spcPts val="0"/>
              </a:spcAft>
              <a:buClrTx/>
              <a:buSzTx/>
              <a:buFontTx/>
              <a:buNone/>
              <a:tabLst/>
              <a:defRPr/>
            </a:pPr>
            <a:r>
              <a:rPr kumimoji="1" lang="en-US" altLang="ja-JP" sz="2000" b="0" i="0" u="none" strike="noStrike" kern="1200" cap="none" spc="0" normalizeH="0" baseline="0" noProof="0" dirty="0" smtClean="0">
                <a:ln>
                  <a:noFill/>
                </a:ln>
                <a:solidFill>
                  <a:schemeClr val="tx1"/>
                </a:solidFill>
                <a:effectLst/>
                <a:uLnTx/>
                <a:uFillTx/>
                <a:latin typeface="メイリオ" pitchFamily="50" charset="-128"/>
                <a:ea typeface="メイリオ" pitchFamily="50" charset="-128"/>
                <a:cs typeface="+mn-cs"/>
              </a:rPr>
              <a:t>}</a:t>
            </a:r>
          </a:p>
        </p:txBody>
      </p:sp>
      <p:cxnSp>
        <p:nvCxnSpPr>
          <p:cNvPr id="6" name="直線コネクタ 5"/>
          <p:cNvCxnSpPr/>
          <p:nvPr/>
        </p:nvCxnSpPr>
        <p:spPr>
          <a:xfrm rot="5400000">
            <a:off x="1743456" y="3889248"/>
            <a:ext cx="5596128" cy="12192"/>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直線コネクタ 7"/>
          <p:cNvCxnSpPr/>
          <p:nvPr/>
        </p:nvCxnSpPr>
        <p:spPr>
          <a:xfrm>
            <a:off x="4547616" y="3816096"/>
            <a:ext cx="4133088" cy="12192"/>
          </a:xfrm>
          <a:prstGeom prst="line">
            <a:avLst/>
          </a:prstGeom>
        </p:spPr>
        <p:style>
          <a:lnRef idx="1">
            <a:schemeClr val="accent3"/>
          </a:lnRef>
          <a:fillRef idx="0">
            <a:schemeClr val="accent3"/>
          </a:fillRef>
          <a:effectRef idx="0">
            <a:schemeClr val="accent3"/>
          </a:effectRef>
          <a:fontRef idx="minor">
            <a:schemeClr val="tx1"/>
          </a:fontRef>
        </p:style>
      </p:cxnSp>
    </p:spTree>
  </p:cSld>
  <p:clrMapOvr>
    <a:masterClrMapping/>
  </p:clrMapOvr>
  <p:transition>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「美しいソースコードのための七箇条」</a:t>
            </a:r>
            <a:endParaRPr kumimoji="1" lang="ja-JP" altLang="en-US" sz="3600" dirty="0"/>
          </a:p>
        </p:txBody>
      </p:sp>
      <p:sp>
        <p:nvSpPr>
          <p:cNvPr id="3" name="コンテンツ プレースホルダ 2"/>
          <p:cNvSpPr>
            <a:spLocks noGrp="1"/>
          </p:cNvSpPr>
          <p:nvPr>
            <p:ph idx="1"/>
          </p:nvPr>
        </p:nvSpPr>
        <p:spPr>
          <a:xfrm>
            <a:off x="368300" y="1042988"/>
            <a:ext cx="8382000" cy="4805418"/>
          </a:xfrm>
        </p:spPr>
        <p:txBody>
          <a:bodyPr/>
          <a:lstStyle/>
          <a:p>
            <a:pPr marL="914400" indent="-914400">
              <a:buFont typeface="+mj-lt"/>
              <a:buAutoNum type="arabicPeriod" startAt="2"/>
            </a:pPr>
            <a:r>
              <a:rPr lang="ja-JP" altLang="en-US" sz="4800" dirty="0" smtClean="0">
                <a:solidFill>
                  <a:srgbClr val="FFCDCE"/>
                </a:solidFill>
              </a:rPr>
              <a:t>単一責務</a:t>
            </a:r>
            <a:r>
              <a:rPr lang="en-US" altLang="ja-JP" sz="4800" dirty="0" smtClean="0">
                <a:solidFill>
                  <a:srgbClr val="FFCDCE"/>
                </a:solidFill>
              </a:rPr>
              <a:t>:</a:t>
            </a:r>
          </a:p>
          <a:p>
            <a:pPr marL="1268912" lvl="1" indent="-914400">
              <a:buFont typeface="+mj-lt"/>
              <a:buAutoNum type="arabicPeriod"/>
            </a:pPr>
            <a:r>
              <a:rPr lang="en-US" altLang="ja-JP" sz="3800" dirty="0" smtClean="0"/>
              <a:t> (</a:t>
            </a:r>
            <a:r>
              <a:rPr lang="ja-JP" altLang="en-US" sz="3800" dirty="0" smtClean="0"/>
              <a:t>型やメソッドや変数などの</a:t>
            </a:r>
            <a:r>
              <a:rPr lang="en-US" altLang="ja-JP" sz="3800" dirty="0" smtClean="0"/>
              <a:t>) </a:t>
            </a:r>
            <a:r>
              <a:rPr lang="ja-JP" altLang="en-US" sz="3800" dirty="0" smtClean="0"/>
              <a:t>プログラムの単位が唯一の仕事を記述</a:t>
            </a:r>
            <a:r>
              <a:rPr lang="ja-JP" altLang="en-US" sz="4000" dirty="0" smtClean="0"/>
              <a:t>していること。</a:t>
            </a:r>
            <a:endParaRPr lang="en-US" altLang="ja-JP" sz="4000" dirty="0" smtClean="0"/>
          </a:p>
          <a:p>
            <a:pPr marL="1268912" lvl="1" indent="-914400">
              <a:buFont typeface="+mj-lt"/>
              <a:buAutoNum type="arabicPeriod"/>
            </a:pPr>
            <a:r>
              <a:rPr lang="ja-JP" altLang="en-US" sz="4000" dirty="0" smtClean="0"/>
              <a:t>且つ、</a:t>
            </a:r>
            <a:r>
              <a:rPr lang="en-US" altLang="ja-JP" sz="4000" dirty="0" smtClean="0"/>
              <a:t>(</a:t>
            </a:r>
            <a:r>
              <a:rPr lang="ja-JP" altLang="en-US" sz="4000" dirty="0" smtClean="0"/>
              <a:t>なるべくなら</a:t>
            </a:r>
            <a:r>
              <a:rPr lang="en-US" altLang="ja-JP" sz="4000" dirty="0" smtClean="0"/>
              <a:t>) </a:t>
            </a:r>
            <a:r>
              <a:rPr lang="ja-JP" altLang="en-US" sz="4000" dirty="0" smtClean="0"/>
              <a:t>その仕事がそのプログラム単位内で記述されつ</a:t>
            </a:r>
            <a:r>
              <a:rPr lang="ja-JP" altLang="en-US" sz="3800" dirty="0" smtClean="0"/>
              <a:t>くされていること </a:t>
            </a:r>
            <a:r>
              <a:rPr lang="en-US" altLang="ja-JP" sz="3800" dirty="0" smtClean="0"/>
              <a:t>(</a:t>
            </a:r>
            <a:r>
              <a:rPr lang="ja-JP" altLang="en-US" sz="3800" dirty="0" smtClean="0"/>
              <a:t>＝高凝集</a:t>
            </a:r>
            <a:r>
              <a:rPr lang="en-US" altLang="ja-JP" sz="3800" dirty="0" smtClean="0"/>
              <a:t>: high cohesion)</a:t>
            </a:r>
            <a:r>
              <a:rPr lang="ja-JP" altLang="en-US" sz="3800" dirty="0" err="1" smtClean="0"/>
              <a:t>。</a:t>
            </a:r>
            <a:endParaRPr lang="ja-JP" altLang="en-US" sz="38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単一責務の原則</a:t>
            </a:r>
            <a:endParaRPr kumimoji="1" lang="ja-JP" altLang="en-US" dirty="0"/>
          </a:p>
        </p:txBody>
      </p:sp>
      <p:sp>
        <p:nvSpPr>
          <p:cNvPr id="3" name="コンテンツ プレースホルダ 2"/>
          <p:cNvSpPr>
            <a:spLocks noGrp="1"/>
          </p:cNvSpPr>
          <p:nvPr>
            <p:ph idx="1"/>
          </p:nvPr>
        </p:nvSpPr>
        <p:spPr>
          <a:xfrm>
            <a:off x="368300" y="1347788"/>
            <a:ext cx="8382000" cy="4832092"/>
          </a:xfrm>
        </p:spPr>
        <p:txBody>
          <a:bodyPr/>
          <a:lstStyle/>
          <a:p>
            <a:r>
              <a:rPr kumimoji="1" lang="ja-JP" altLang="en-US" dirty="0" smtClean="0"/>
              <a:t>ダメな例。</a:t>
            </a:r>
            <a:endParaRPr kumimoji="1" lang="en-US" altLang="ja-JP" dirty="0" smtClean="0"/>
          </a:p>
          <a:p>
            <a:pPr lvl="1">
              <a:buNone/>
            </a:pPr>
            <a:r>
              <a:rPr kumimoji="1" lang="en-US" altLang="ja-JP" sz="3200" dirty="0" smtClean="0"/>
              <a:t>void </a:t>
            </a:r>
            <a:r>
              <a:rPr kumimoji="1" lang="en-US" altLang="ja-JP" sz="3200" dirty="0" err="1" smtClean="0"/>
              <a:t>GetStringLength</a:t>
            </a:r>
            <a:r>
              <a:rPr kumimoji="1" lang="en-US" altLang="ja-JP" sz="3200" dirty="0" smtClean="0"/>
              <a:t>(const char* text)</a:t>
            </a:r>
          </a:p>
          <a:p>
            <a:pPr lvl="1">
              <a:buNone/>
            </a:pPr>
            <a:r>
              <a:rPr lang="en-US" altLang="ja-JP" sz="3200" dirty="0" smtClean="0"/>
              <a:t>{</a:t>
            </a:r>
          </a:p>
          <a:p>
            <a:pPr lvl="1">
              <a:buNone/>
            </a:pPr>
            <a:r>
              <a:rPr kumimoji="1" lang="en-US" altLang="ja-JP" sz="3200" dirty="0" smtClean="0"/>
              <a:t>    for (</a:t>
            </a:r>
            <a:r>
              <a:rPr kumimoji="1" lang="en-US" altLang="ja-JP" sz="3200" dirty="0" err="1" smtClean="0"/>
              <a:t>int</a:t>
            </a:r>
            <a:r>
              <a:rPr kumimoji="1" lang="en-US" altLang="ja-JP" sz="3200" dirty="0" smtClean="0"/>
              <a:t> length = 0; *text != ‘\0’; </a:t>
            </a:r>
            <a:r>
              <a:rPr kumimoji="1" lang="en-US" altLang="ja-JP" sz="3200" dirty="0" smtClean="0"/>
              <a:t>			text</a:t>
            </a:r>
            <a:r>
              <a:rPr kumimoji="1" lang="en-US" altLang="ja-JP" sz="3200" dirty="0" smtClean="0"/>
              <a:t>++, length++)</a:t>
            </a:r>
          </a:p>
          <a:p>
            <a:pPr lvl="1">
              <a:buNone/>
            </a:pPr>
            <a:r>
              <a:rPr lang="en-US" altLang="ja-JP" sz="3200" dirty="0" smtClean="0"/>
              <a:t>    </a:t>
            </a:r>
            <a:r>
              <a:rPr lang="en-US" altLang="ja-JP" sz="3200" dirty="0" smtClean="0"/>
              <a:t>	;</a:t>
            </a:r>
            <a:endParaRPr lang="en-US" altLang="ja-JP" sz="3200" dirty="0" smtClean="0"/>
          </a:p>
          <a:p>
            <a:pPr lvl="1">
              <a:buNone/>
            </a:pPr>
            <a:r>
              <a:rPr lang="en-US" altLang="ja-JP" sz="3200" dirty="0" smtClean="0"/>
              <a:t>    </a:t>
            </a:r>
            <a:r>
              <a:rPr lang="en-US" altLang="ja-JP" sz="3200" dirty="0" err="1" smtClean="0"/>
              <a:t>printf</a:t>
            </a:r>
            <a:r>
              <a:rPr lang="en-US" altLang="ja-JP" sz="3200" dirty="0" smtClean="0"/>
              <a:t>(“</a:t>
            </a:r>
            <a:r>
              <a:rPr lang="ja-JP" altLang="en-US" sz="3200" dirty="0" smtClean="0"/>
              <a:t>文字列の長さは、</a:t>
            </a:r>
            <a:r>
              <a:rPr lang="en-US" altLang="ja-JP" sz="3200" dirty="0" smtClean="0"/>
              <a:t>%d</a:t>
            </a:r>
            <a:r>
              <a:rPr lang="ja-JP" altLang="en-US" sz="3200" dirty="0" smtClean="0"/>
              <a:t> です。</a:t>
            </a:r>
            <a:r>
              <a:rPr lang="en-US" altLang="ja-JP" sz="3200" dirty="0" smtClean="0"/>
              <a:t>”\n, length);    </a:t>
            </a:r>
          </a:p>
          <a:p>
            <a:pPr lvl="1">
              <a:buNone/>
            </a:pPr>
            <a:r>
              <a:rPr kumimoji="1" lang="en-US" altLang="ja-JP" sz="3200" dirty="0" smtClean="0"/>
              <a:t>}</a:t>
            </a:r>
            <a:endParaRPr kumimoji="1" lang="ja-JP" altLang="en-US" sz="3200"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title"/>
          </p:nvPr>
        </p:nvSpPr>
        <p:spPr/>
        <p:txBody>
          <a:bodyPr/>
          <a:lstStyle/>
          <a:p>
            <a:r>
              <a:rPr lang="ja-JP" altLang="en-US" dirty="0" smtClean="0"/>
              <a:t>コミュニティ紹介</a:t>
            </a:r>
          </a:p>
        </p:txBody>
      </p:sp>
      <p:pic>
        <p:nvPicPr>
          <p:cNvPr id="3075" name="Picture 4"/>
          <p:cNvPicPr>
            <a:picLocks noChangeAspect="1" noChangeArrowheads="1"/>
          </p:cNvPicPr>
          <p:nvPr/>
        </p:nvPicPr>
        <p:blipFill>
          <a:blip r:embed="rId2"/>
          <a:srcRect/>
          <a:stretch>
            <a:fillRect/>
          </a:stretch>
        </p:blipFill>
        <p:spPr bwMode="auto">
          <a:xfrm>
            <a:off x="500062" y="1295400"/>
            <a:ext cx="3933825" cy="1866900"/>
          </a:xfrm>
          <a:prstGeom prst="rect">
            <a:avLst/>
          </a:prstGeom>
          <a:noFill/>
          <a:ln w="9525">
            <a:noFill/>
            <a:miter lim="800000"/>
            <a:headEnd/>
            <a:tailEnd/>
          </a:ln>
        </p:spPr>
      </p:pic>
      <p:sp>
        <p:nvSpPr>
          <p:cNvPr id="3077" name="テキスト ボックス 6"/>
          <p:cNvSpPr txBox="1">
            <a:spLocks noChangeArrowheads="1"/>
          </p:cNvSpPr>
          <p:nvPr/>
        </p:nvSpPr>
        <p:spPr bwMode="auto">
          <a:xfrm>
            <a:off x="4872038" y="2543175"/>
            <a:ext cx="3759200" cy="584775"/>
          </a:xfrm>
          <a:prstGeom prst="rect">
            <a:avLst/>
          </a:prstGeom>
          <a:noFill/>
          <a:ln w="9525">
            <a:noFill/>
            <a:miter lim="800000"/>
            <a:headEnd/>
            <a:tailEnd/>
          </a:ln>
        </p:spPr>
        <p:txBody>
          <a:bodyPr wrap="square">
            <a:spAutoFit/>
          </a:bodyPr>
          <a:lstStyle/>
          <a:p>
            <a:r>
              <a:rPr lang="en-US" altLang="ja-JP" sz="3200" i="1" dirty="0">
                <a:solidFill>
                  <a:schemeClr val="tx2"/>
                </a:solidFill>
                <a:hlinkClick r:id="rId3"/>
              </a:rPr>
              <a:t>http://</a:t>
            </a:r>
            <a:r>
              <a:rPr lang="en-US" altLang="ja-JP" sz="3200" i="1" dirty="0" smtClean="0">
                <a:solidFill>
                  <a:schemeClr val="tx2"/>
                </a:solidFill>
                <a:hlinkClick r:id="rId3"/>
              </a:rPr>
              <a:t>comuplus.net</a:t>
            </a:r>
            <a:endParaRPr lang="ja-JP" altLang="en-US" sz="3200" i="1" dirty="0">
              <a:solidFill>
                <a:schemeClr val="tx2"/>
              </a:solidFill>
            </a:endParaRPr>
          </a:p>
        </p:txBody>
      </p:sp>
      <p:sp>
        <p:nvSpPr>
          <p:cNvPr id="3080" name="テキスト ボックス 9"/>
          <p:cNvSpPr txBox="1">
            <a:spLocks noChangeArrowheads="1"/>
          </p:cNvSpPr>
          <p:nvPr/>
        </p:nvSpPr>
        <p:spPr bwMode="auto">
          <a:xfrm>
            <a:off x="1238249" y="4105275"/>
            <a:ext cx="7229475" cy="954107"/>
          </a:xfrm>
          <a:prstGeom prst="rect">
            <a:avLst/>
          </a:prstGeom>
          <a:noFill/>
          <a:ln w="9525">
            <a:noFill/>
            <a:miter lim="800000"/>
            <a:headEnd/>
            <a:tailEnd/>
          </a:ln>
        </p:spPr>
        <p:txBody>
          <a:bodyPr wrap="square">
            <a:spAutoFit/>
          </a:bodyPr>
          <a:lstStyle/>
          <a:p>
            <a:pPr>
              <a:buFont typeface="Arial" charset="0"/>
              <a:buChar char="•"/>
            </a:pPr>
            <a:r>
              <a:rPr lang="en-US" altLang="ja-JP" sz="2800" dirty="0" smtClean="0"/>
              <a:t>INETA </a:t>
            </a:r>
            <a:r>
              <a:rPr lang="ja-JP" altLang="en-US" sz="2800" dirty="0"/>
              <a:t>コミュニティ リーダーや </a:t>
            </a:r>
            <a:r>
              <a:rPr lang="en-US" altLang="ja-JP" sz="2800" dirty="0"/>
              <a:t>MSMVP </a:t>
            </a:r>
            <a:r>
              <a:rPr lang="ja-JP" altLang="en-US" sz="2800" dirty="0"/>
              <a:t>などから</a:t>
            </a:r>
            <a:r>
              <a:rPr lang="ja-JP" altLang="en-US" sz="2800" dirty="0" smtClean="0"/>
              <a:t>なる</a:t>
            </a:r>
            <a:r>
              <a:rPr lang="en-US" altLang="ja-JP" sz="2800" dirty="0" smtClean="0"/>
              <a:t>11</a:t>
            </a:r>
            <a:r>
              <a:rPr lang="ja-JP" altLang="en-US" sz="2800" dirty="0" smtClean="0"/>
              <a:t> </a:t>
            </a:r>
            <a:r>
              <a:rPr lang="ja-JP" altLang="en-US" sz="2800" dirty="0"/>
              <a:t>名の運営スタッフ</a:t>
            </a:r>
          </a:p>
        </p:txBody>
      </p:sp>
      <p:pic>
        <p:nvPicPr>
          <p:cNvPr id="10" name="Picture 2" descr="C:\Documents and Settings\mihof\Local Settings\Temp\INETA_logo_r\INETALogoHighRes(color).gif"/>
          <p:cNvPicPr>
            <a:picLocks noChangeAspect="1" noChangeArrowheads="1"/>
          </p:cNvPicPr>
          <p:nvPr/>
        </p:nvPicPr>
        <p:blipFill>
          <a:blip r:embed="rId4"/>
          <a:srcRect/>
          <a:stretch>
            <a:fillRect/>
          </a:stretch>
        </p:blipFill>
        <p:spPr bwMode="auto">
          <a:xfrm>
            <a:off x="7188669" y="141643"/>
            <a:ext cx="1828061" cy="1283458"/>
          </a:xfrm>
          <a:prstGeom prst="rect">
            <a:avLst/>
          </a:prstGeom>
          <a:noFill/>
        </p:spPr>
      </p:pic>
    </p:spTree>
  </p:cSld>
  <p:clrMapOvr>
    <a:masterClrMapping/>
  </p:clrMapOvr>
  <p:transition>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単一責務の原則</a:t>
            </a:r>
            <a:endParaRPr kumimoji="1" lang="ja-JP" altLang="en-US" dirty="0"/>
          </a:p>
        </p:txBody>
      </p:sp>
      <p:sp>
        <p:nvSpPr>
          <p:cNvPr id="3" name="コンテンツ プレースホルダ 2"/>
          <p:cNvSpPr>
            <a:spLocks noGrp="1"/>
          </p:cNvSpPr>
          <p:nvPr>
            <p:ph idx="1"/>
          </p:nvPr>
        </p:nvSpPr>
        <p:spPr>
          <a:xfrm>
            <a:off x="368300" y="1347788"/>
            <a:ext cx="8382000" cy="2257028"/>
          </a:xfrm>
        </p:spPr>
        <p:txBody>
          <a:bodyPr/>
          <a:lstStyle/>
          <a:p>
            <a:r>
              <a:rPr kumimoji="1" lang="ja-JP" altLang="en-US" dirty="0" smtClean="0"/>
              <a:t>ダメな例。</a:t>
            </a:r>
            <a:endParaRPr kumimoji="1" lang="en-US" altLang="ja-JP" dirty="0" smtClean="0"/>
          </a:p>
          <a:p>
            <a:pPr lvl="1">
              <a:buNone/>
            </a:pPr>
            <a:r>
              <a:rPr kumimoji="1" lang="en-US" altLang="ja-JP" sz="3200" dirty="0" smtClean="0"/>
              <a:t>void </a:t>
            </a:r>
            <a:r>
              <a:rPr kumimoji="1" lang="en-US" altLang="ja-JP" sz="3200" dirty="0" err="1" smtClean="0"/>
              <a:t>GetStringLengthAndOutputToConsole</a:t>
            </a:r>
            <a:r>
              <a:rPr kumimoji="1" lang="en-US" altLang="ja-JP" sz="3200" dirty="0" smtClean="0"/>
              <a:t>(</a:t>
            </a:r>
          </a:p>
          <a:p>
            <a:pPr lvl="1">
              <a:buNone/>
            </a:pPr>
            <a:r>
              <a:rPr lang="en-US" altLang="ja-JP" sz="3200" dirty="0" smtClean="0"/>
              <a:t>    </a:t>
            </a:r>
            <a:r>
              <a:rPr lang="en-US" altLang="ja-JP" sz="3200" dirty="0" smtClean="0"/>
              <a:t>	</a:t>
            </a:r>
            <a:r>
              <a:rPr kumimoji="1" lang="en-US" altLang="ja-JP" sz="3200" dirty="0" smtClean="0"/>
              <a:t>const </a:t>
            </a:r>
            <a:r>
              <a:rPr kumimoji="1" lang="en-US" altLang="ja-JP" sz="3200" dirty="0" smtClean="0"/>
              <a:t>char* text);</a:t>
            </a:r>
          </a:p>
        </p:txBody>
      </p:sp>
    </p:spTree>
  </p:cSld>
  <p:clrMapOvr>
    <a:masterClrMapping/>
  </p:clrMapOvr>
  <p:transition>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「美しいソースコードのための七箇条」</a:t>
            </a:r>
            <a:endParaRPr kumimoji="1" lang="ja-JP" altLang="en-US" sz="3600" dirty="0"/>
          </a:p>
        </p:txBody>
      </p:sp>
      <p:sp>
        <p:nvSpPr>
          <p:cNvPr id="3" name="コンテンツ プレースホルダ 2"/>
          <p:cNvSpPr>
            <a:spLocks noGrp="1"/>
          </p:cNvSpPr>
          <p:nvPr>
            <p:ph idx="1"/>
          </p:nvPr>
        </p:nvSpPr>
        <p:spPr>
          <a:xfrm>
            <a:off x="368300" y="1042988"/>
            <a:ext cx="8382000" cy="4424288"/>
          </a:xfrm>
        </p:spPr>
        <p:txBody>
          <a:bodyPr/>
          <a:lstStyle/>
          <a:p>
            <a:pPr marL="914400" indent="-914400">
              <a:buFont typeface="+mj-lt"/>
              <a:buAutoNum type="arabicPeriod" startAt="3"/>
            </a:pPr>
            <a:r>
              <a:rPr lang="ja-JP" altLang="en-US" sz="4800" dirty="0" smtClean="0">
                <a:solidFill>
                  <a:srgbClr val="FFCDCE"/>
                </a:solidFill>
              </a:rPr>
              <a:t>的確な名前</a:t>
            </a:r>
            <a:r>
              <a:rPr lang="en-US" altLang="ja-JP" sz="4800" dirty="0" smtClean="0">
                <a:solidFill>
                  <a:srgbClr val="FFCDCE"/>
                </a:solidFill>
              </a:rPr>
              <a:t>:</a:t>
            </a:r>
          </a:p>
          <a:p>
            <a:pPr marL="1268912" lvl="1" indent="-914400">
              <a:buFont typeface="+mj-lt"/>
              <a:buAutoNum type="arabicPeriod"/>
            </a:pPr>
            <a:r>
              <a:rPr lang="en-US" altLang="ja-JP" sz="3600" dirty="0" smtClean="0"/>
              <a:t>(</a:t>
            </a:r>
            <a:r>
              <a:rPr lang="ja-JP" altLang="en-US" sz="3600" dirty="0" smtClean="0"/>
              <a:t>型やメソッドや変数の</a:t>
            </a:r>
            <a:r>
              <a:rPr lang="en-US" altLang="ja-JP" sz="3600" dirty="0" smtClean="0"/>
              <a:t>) </a:t>
            </a:r>
            <a:r>
              <a:rPr lang="ja-JP" altLang="en-US" sz="3600" dirty="0" smtClean="0"/>
              <a:t>名前が、それの </a:t>
            </a:r>
            <a:r>
              <a:rPr lang="en-US" altLang="ja-JP" sz="3600" dirty="0" smtClean="0"/>
              <a:t>(</a:t>
            </a:r>
            <a:r>
              <a:rPr lang="ja-JP" altLang="en-US" sz="3600" dirty="0" smtClean="0"/>
              <a:t>唯一の</a:t>
            </a:r>
            <a:r>
              <a:rPr lang="en-US" altLang="ja-JP" sz="3600" dirty="0" smtClean="0"/>
              <a:t>) </a:t>
            </a:r>
            <a:r>
              <a:rPr lang="ja-JP" altLang="en-US" sz="3600" dirty="0" smtClean="0"/>
              <a:t>仕事を </a:t>
            </a:r>
            <a:r>
              <a:rPr lang="en-US" altLang="ja-JP" sz="3600" dirty="0" smtClean="0"/>
              <a:t>(</a:t>
            </a:r>
            <a:r>
              <a:rPr lang="ja-JP" altLang="en-US" sz="3600" dirty="0" smtClean="0"/>
              <a:t>一言で必要十分に</a:t>
            </a:r>
            <a:r>
              <a:rPr lang="en-US" altLang="ja-JP" sz="3600" dirty="0" smtClean="0"/>
              <a:t>) </a:t>
            </a:r>
            <a:r>
              <a:rPr lang="ja-JP" altLang="en-US" sz="3600" dirty="0" smtClean="0"/>
              <a:t>表現していること。</a:t>
            </a:r>
          </a:p>
          <a:p>
            <a:pPr marL="1268912" lvl="1" indent="-914400">
              <a:buFont typeface="+mj-lt"/>
              <a:buAutoNum type="arabicPeriod"/>
            </a:pPr>
            <a:r>
              <a:rPr lang="ja-JP" altLang="en-US" sz="3600" dirty="0" smtClean="0"/>
              <a:t>同じものは同じ名前で、違うものは違う名前で表現されていること。</a:t>
            </a:r>
          </a:p>
          <a:p>
            <a:pPr marL="1268912" lvl="1" indent="-914400">
              <a:buFont typeface="+mj-lt"/>
              <a:buAutoNum type="arabicPeriod"/>
            </a:pPr>
            <a:r>
              <a:rPr lang="ja-JP" altLang="en-US" sz="3600" dirty="0" smtClean="0"/>
              <a:t>それであるものとそれでないものの区別が付くこと</a:t>
            </a:r>
            <a:endParaRPr lang="ja-JP" alt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511552"/>
            <a:ext cx="8229600" cy="3489216"/>
          </a:xfrm>
        </p:spPr>
        <p:txBody>
          <a:bodyPr/>
          <a:lstStyle/>
          <a:p>
            <a:pPr algn="ctr"/>
            <a:r>
              <a:rPr lang="ja-JP" altLang="en-US" sz="11500" dirty="0" smtClean="0">
                <a:solidFill>
                  <a:schemeClr val="tx1"/>
                </a:solidFill>
              </a:rPr>
              <a:t>名前重要。</a:t>
            </a:r>
            <a:endParaRPr kumimoji="1" lang="ja-JP" altLang="en-US" sz="115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「美しいソースコードのための七箇条」</a:t>
            </a:r>
            <a:endParaRPr kumimoji="1" lang="ja-JP" altLang="en-US" sz="3600" dirty="0"/>
          </a:p>
        </p:txBody>
      </p:sp>
      <p:sp>
        <p:nvSpPr>
          <p:cNvPr id="3" name="コンテンツ プレースホルダ 2"/>
          <p:cNvSpPr>
            <a:spLocks noGrp="1"/>
          </p:cNvSpPr>
          <p:nvPr>
            <p:ph idx="1"/>
          </p:nvPr>
        </p:nvSpPr>
        <p:spPr>
          <a:xfrm>
            <a:off x="368300" y="1042988"/>
            <a:ext cx="8382000" cy="2084160"/>
          </a:xfrm>
        </p:spPr>
        <p:txBody>
          <a:bodyPr/>
          <a:lstStyle/>
          <a:p>
            <a:pPr marL="914400" indent="-914400">
              <a:buFont typeface="+mj-lt"/>
              <a:buAutoNum type="arabicPeriod" startAt="4"/>
            </a:pPr>
            <a:r>
              <a:rPr lang="en-US" altLang="ja-JP" sz="4800" dirty="0" smtClean="0">
                <a:solidFill>
                  <a:srgbClr val="FFCDCE"/>
                </a:solidFill>
              </a:rPr>
              <a:t>Once And Only Once:</a:t>
            </a:r>
          </a:p>
          <a:p>
            <a:pPr marL="1268912" lvl="1" indent="-914400">
              <a:buNone/>
            </a:pPr>
            <a:r>
              <a:rPr lang="ja-JP" altLang="en-US" sz="4800" dirty="0" smtClean="0"/>
              <a:t>同じ意図のものが重複して書かれていないこと。</a:t>
            </a:r>
            <a:endParaRPr lang="ja-JP" altLang="en-US" sz="60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「美しいソースコードのための七箇条」</a:t>
            </a:r>
            <a:endParaRPr kumimoji="1" lang="ja-JP" altLang="en-US" sz="3600" dirty="0"/>
          </a:p>
        </p:txBody>
      </p:sp>
      <p:sp>
        <p:nvSpPr>
          <p:cNvPr id="3" name="コンテンツ プレースホルダ 2"/>
          <p:cNvSpPr>
            <a:spLocks noGrp="1"/>
          </p:cNvSpPr>
          <p:nvPr>
            <p:ph idx="1"/>
          </p:nvPr>
        </p:nvSpPr>
        <p:spPr>
          <a:xfrm>
            <a:off x="368300" y="863600"/>
            <a:ext cx="8382000" cy="5933271"/>
          </a:xfrm>
        </p:spPr>
        <p:txBody>
          <a:bodyPr/>
          <a:lstStyle/>
          <a:p>
            <a:pPr marL="914400" indent="-914400">
              <a:buFont typeface="+mj-lt"/>
              <a:buAutoNum type="arabicPeriod" startAt="5"/>
            </a:pPr>
            <a:r>
              <a:rPr lang="ja-JP" altLang="en-US" sz="4400" dirty="0" smtClean="0">
                <a:solidFill>
                  <a:srgbClr val="FFCDCE"/>
                </a:solidFill>
              </a:rPr>
              <a:t>的確に記述されたメソッド</a:t>
            </a:r>
            <a:r>
              <a:rPr lang="en-US" altLang="ja-JP" sz="4400" dirty="0" smtClean="0">
                <a:solidFill>
                  <a:srgbClr val="FFCDCE"/>
                </a:solidFill>
              </a:rPr>
              <a:t>:</a:t>
            </a:r>
          </a:p>
          <a:p>
            <a:pPr marL="1268912" lvl="1" indent="-914400">
              <a:buFont typeface="+mj-lt"/>
              <a:buAutoNum type="arabicPeriod"/>
            </a:pPr>
            <a:r>
              <a:rPr lang="ja-JP" altLang="en-US" dirty="0" smtClean="0"/>
              <a:t>メソッド内が同じ抽象度の記述の集まりで構成されていること。</a:t>
            </a:r>
          </a:p>
          <a:p>
            <a:pPr marL="1268912" lvl="1" indent="-914400">
              <a:buFont typeface="+mj-lt"/>
              <a:buAutoNum type="arabicPeriod"/>
            </a:pPr>
            <a:r>
              <a:rPr lang="ja-JP" altLang="en-US" dirty="0" smtClean="0"/>
              <a:t>メソッド内が、自然な粒度で記述されていること</a:t>
            </a:r>
            <a:endParaRPr lang="en-US" altLang="ja-JP" dirty="0" smtClean="0"/>
          </a:p>
          <a:p>
            <a:pPr marL="1268912" lvl="1" indent="-914400">
              <a:buNone/>
            </a:pPr>
            <a:r>
              <a:rPr lang="en-US" altLang="ja-JP" dirty="0" smtClean="0"/>
              <a:t>	(</a:t>
            </a:r>
            <a:r>
              <a:rPr lang="ja-JP" altLang="en-US" dirty="0" smtClean="0"/>
              <a:t>話し言葉のように</a:t>
            </a:r>
            <a:r>
              <a:rPr lang="en-US" altLang="ja-JP" dirty="0" smtClean="0"/>
              <a:t>)</a:t>
            </a:r>
            <a:r>
              <a:rPr lang="ja-JP" altLang="en-US" dirty="0" err="1" smtClean="0"/>
              <a:t>。</a:t>
            </a:r>
            <a:endParaRPr lang="ja-JP" altLang="en-US" dirty="0" smtClean="0"/>
          </a:p>
          <a:p>
            <a:pPr marL="1268912" lvl="1" indent="-914400">
              <a:buFont typeface="+mj-lt"/>
              <a:buAutoNum type="arabicPeriod" startAt="3"/>
            </a:pPr>
            <a:r>
              <a:rPr lang="ja-JP" altLang="en-US" dirty="0" smtClean="0"/>
              <a:t>ほどよい量</a:t>
            </a:r>
            <a:endParaRPr lang="en-US" altLang="ja-JP" dirty="0" smtClean="0"/>
          </a:p>
          <a:p>
            <a:pPr marL="1631363" lvl="2" indent="-914400">
              <a:buNone/>
            </a:pPr>
            <a:r>
              <a:rPr lang="en-US" altLang="ja-JP" dirty="0" smtClean="0"/>
              <a:t>  </a:t>
            </a:r>
            <a:r>
              <a:rPr lang="ja-JP" altLang="en-US" dirty="0" smtClean="0"/>
              <a:t> </a:t>
            </a:r>
            <a:r>
              <a:rPr lang="en-US" altLang="ja-JP" dirty="0" smtClean="0"/>
              <a:t>(</a:t>
            </a:r>
            <a:r>
              <a:rPr lang="ja-JP" altLang="en-US" dirty="0" smtClean="0"/>
              <a:t>記述が多過ぎない</a:t>
            </a:r>
            <a:r>
              <a:rPr lang="en-US" altLang="ja-JP" dirty="0" smtClean="0"/>
              <a:t>)</a:t>
            </a:r>
            <a:r>
              <a:rPr lang="ja-JP" altLang="en-US" sz="3200" dirty="0" err="1" smtClean="0"/>
              <a:t>。</a:t>
            </a:r>
            <a:endParaRPr lang="ja-JP" altLang="en-US"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「美しいソースコードのための七箇条」</a:t>
            </a:r>
            <a:endParaRPr kumimoji="1" lang="ja-JP" altLang="en-US" sz="3600" dirty="0"/>
          </a:p>
        </p:txBody>
      </p:sp>
      <p:sp>
        <p:nvSpPr>
          <p:cNvPr id="3" name="コンテンツ プレースホルダ 2"/>
          <p:cNvSpPr>
            <a:spLocks noGrp="1"/>
          </p:cNvSpPr>
          <p:nvPr>
            <p:ph idx="1"/>
          </p:nvPr>
        </p:nvSpPr>
        <p:spPr>
          <a:xfrm>
            <a:off x="368300" y="1042988"/>
            <a:ext cx="8382000" cy="2194960"/>
          </a:xfrm>
        </p:spPr>
        <p:txBody>
          <a:bodyPr/>
          <a:lstStyle/>
          <a:p>
            <a:pPr marL="914400" indent="-914400">
              <a:buFont typeface="+mj-lt"/>
              <a:buAutoNum type="arabicPeriod" startAt="6"/>
            </a:pPr>
            <a:r>
              <a:rPr lang="ja-JP" altLang="en-US" sz="4400" dirty="0" smtClean="0">
                <a:solidFill>
                  <a:srgbClr val="FFCDCE"/>
                </a:solidFill>
              </a:rPr>
              <a:t>ルールの統一</a:t>
            </a:r>
            <a:r>
              <a:rPr lang="en-US" altLang="ja-JP" sz="4400" dirty="0" smtClean="0">
                <a:solidFill>
                  <a:srgbClr val="FFCDCE"/>
                </a:solidFill>
              </a:rPr>
              <a:t>:</a:t>
            </a:r>
          </a:p>
          <a:p>
            <a:pPr marL="1268912" lvl="1" indent="-914400">
              <a:buNone/>
            </a:pPr>
            <a:r>
              <a:rPr lang="ja-JP" altLang="en-US" sz="5400" dirty="0" smtClean="0"/>
              <a:t>全体が同じルールに従っていること。</a:t>
            </a:r>
            <a:endParaRPr lang="ja-JP" altLang="en-US" sz="8800" dirty="0" smtClean="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3600" dirty="0" smtClean="0"/>
              <a:t>「美しいソースコードのための七箇条」</a:t>
            </a:r>
            <a:endParaRPr kumimoji="1" lang="ja-JP" altLang="en-US" sz="3600" dirty="0"/>
          </a:p>
        </p:txBody>
      </p:sp>
      <p:sp>
        <p:nvSpPr>
          <p:cNvPr id="3" name="コンテンツ プレースホルダ 2"/>
          <p:cNvSpPr>
            <a:spLocks noGrp="1"/>
          </p:cNvSpPr>
          <p:nvPr>
            <p:ph idx="1"/>
          </p:nvPr>
        </p:nvSpPr>
        <p:spPr>
          <a:xfrm>
            <a:off x="368300" y="1042988"/>
            <a:ext cx="8382000" cy="4112921"/>
          </a:xfrm>
        </p:spPr>
        <p:txBody>
          <a:bodyPr/>
          <a:lstStyle/>
          <a:p>
            <a:pPr marL="914400" indent="-914400">
              <a:buFont typeface="+mj-lt"/>
              <a:buAutoNum type="arabicPeriod" startAt="7"/>
            </a:pPr>
            <a:r>
              <a:rPr lang="en-US" altLang="ja-JP" sz="4400" dirty="0" smtClean="0">
                <a:solidFill>
                  <a:srgbClr val="FFCDCE"/>
                </a:solidFill>
              </a:rPr>
              <a:t>Testable: </a:t>
            </a:r>
          </a:p>
          <a:p>
            <a:pPr marL="1268912" lvl="1" indent="-914400">
              <a:buFont typeface="+mj-lt"/>
              <a:buAutoNum type="arabicPeriod"/>
            </a:pPr>
            <a:r>
              <a:rPr lang="ja-JP" altLang="en-US" sz="4800" dirty="0" smtClean="0"/>
              <a:t>正しい記述であることが分かるようになっていること。</a:t>
            </a:r>
          </a:p>
          <a:p>
            <a:pPr marL="1268912" lvl="1" indent="-914400">
              <a:buFont typeface="+mj-lt"/>
              <a:buAutoNum type="arabicPeriod"/>
            </a:pPr>
            <a:r>
              <a:rPr lang="ja-JP" altLang="en-US" sz="4800" dirty="0" smtClean="0"/>
              <a:t>検証 </a:t>
            </a:r>
            <a:r>
              <a:rPr lang="en-US" altLang="ja-JP" sz="4800" dirty="0" smtClean="0"/>
              <a:t>(verification) </a:t>
            </a:r>
            <a:r>
              <a:rPr lang="ja-JP" altLang="en-US" sz="4800" dirty="0" smtClean="0"/>
              <a:t>が容易であること。</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7364" y="2546694"/>
            <a:ext cx="8229600" cy="3795450"/>
          </a:xfrm>
        </p:spPr>
        <p:txBody>
          <a:bodyPr/>
          <a:lstStyle/>
          <a:p>
            <a:pPr algn="ctr"/>
            <a:r>
              <a:rPr lang="ja-JP" altLang="en-US" sz="6000" dirty="0" smtClean="0">
                <a:solidFill>
                  <a:schemeClr val="tx1"/>
                </a:solidFill>
              </a:rPr>
              <a:t>異常の</a:t>
            </a:r>
            <a:r>
              <a:rPr lang="ja-JP" altLang="en-US" sz="6600" dirty="0" smtClean="0">
                <a:solidFill>
                  <a:schemeClr val="tx1"/>
                </a:solidFill>
              </a:rPr>
              <a:t>「</a:t>
            </a:r>
            <a:r>
              <a:rPr lang="ja-JP" altLang="en-US" sz="6600" dirty="0" smtClean="0">
                <a:solidFill>
                  <a:srgbClr val="FFCDCE"/>
                </a:solidFill>
              </a:rPr>
              <a:t>見える化</a:t>
            </a:r>
            <a:r>
              <a:rPr lang="ja-JP" altLang="en-US" sz="6600" dirty="0" smtClean="0">
                <a:solidFill>
                  <a:schemeClr val="tx1"/>
                </a:solidFill>
              </a:rPr>
              <a:t>」</a:t>
            </a:r>
            <a:r>
              <a:rPr lang="ja-JP" altLang="en-US" sz="6000" dirty="0" smtClean="0">
                <a:solidFill>
                  <a:schemeClr val="tx1"/>
                </a:solidFill>
              </a:rPr>
              <a:t>。</a:t>
            </a:r>
            <a:endParaRPr kumimoji="1" lang="ja-JP" altLang="en-US" sz="6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2767584"/>
            <a:ext cx="8229600" cy="3233184"/>
          </a:xfrm>
        </p:spPr>
        <p:txBody>
          <a:bodyPr/>
          <a:lstStyle/>
          <a:p>
            <a:pPr algn="ctr"/>
            <a:r>
              <a:rPr lang="en-US" altLang="ja-JP" sz="8800" dirty="0" smtClean="0">
                <a:solidFill>
                  <a:schemeClr val="tx1"/>
                </a:solidFill>
              </a:rPr>
              <a:t>3.</a:t>
            </a:r>
            <a:r>
              <a:rPr lang="ja-JP" altLang="en-US" sz="8800" dirty="0" smtClean="0">
                <a:solidFill>
                  <a:schemeClr val="tx1"/>
                </a:solidFill>
              </a:rPr>
              <a:t>名前重要。</a:t>
            </a:r>
            <a:endParaRPr kumimoji="1" lang="ja-JP" altLang="en-US" sz="88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92096"/>
            <a:ext cx="8229600" cy="4065842"/>
          </a:xfrm>
        </p:spPr>
        <p:txBody>
          <a:bodyPr/>
          <a:lstStyle/>
          <a:p>
            <a:pPr algn="ctr">
              <a:defRPr/>
            </a:pPr>
            <a:r>
              <a:rPr lang="ja-JP" altLang="en-US" sz="8000" dirty="0" smtClean="0">
                <a:solidFill>
                  <a:schemeClr val="tx1"/>
                </a:solidFill>
              </a:rPr>
              <a:t>名前付けは、</a:t>
            </a:r>
            <a:r>
              <a:rPr lang="en-US" altLang="ja-JP" sz="8000" dirty="0" smtClean="0">
                <a:solidFill>
                  <a:schemeClr val="tx1"/>
                </a:solidFill>
              </a:rPr>
              <a:t/>
            </a:r>
            <a:br>
              <a:rPr lang="en-US" altLang="ja-JP" sz="8000" dirty="0" smtClean="0">
                <a:solidFill>
                  <a:schemeClr val="tx1"/>
                </a:solidFill>
              </a:rPr>
            </a:br>
            <a:r>
              <a:rPr lang="ja-JP" altLang="en-US" sz="9600" dirty="0" smtClean="0">
                <a:solidFill>
                  <a:srgbClr val="FFCDCE"/>
                </a:solidFill>
              </a:rPr>
              <a:t>モデリング</a:t>
            </a:r>
            <a:r>
              <a:rPr lang="ja-JP" altLang="en-US" sz="8000" dirty="0" smtClean="0">
                <a:solidFill>
                  <a:schemeClr val="tx1"/>
                </a:solidFill>
              </a:rPr>
              <a:t>。</a:t>
            </a:r>
            <a:endParaRPr lang="ja-JP" altLang="en-US" sz="8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428596" y="2447364"/>
            <a:ext cx="8229600" cy="355340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pPr marL="0" marR="0" lvl="0" indent="0" algn="ctr" defTabSz="914363" rtl="0" eaLnBrk="1" fontAlgn="base" latinLnBrk="0" hangingPunct="1">
              <a:lnSpc>
                <a:spcPct val="90000"/>
              </a:lnSpc>
              <a:spcBef>
                <a:spcPct val="0"/>
              </a:spcBef>
              <a:spcAft>
                <a:spcPct val="0"/>
              </a:spcAft>
              <a:buClrTx/>
              <a:buSzTx/>
              <a:buFontTx/>
              <a:buNone/>
              <a:tabLst/>
              <a:defRPr/>
            </a:pPr>
            <a:r>
              <a:rPr kumimoji="1" lang="ja-JP" altLang="en-US" sz="11500" b="0" i="0" u="none" strike="noStrike" kern="1200" cap="none" spc="-125" normalizeH="0" baseline="0" noProof="0" dirty="0" smtClean="0">
                <a:ln w="3175">
                  <a:noFill/>
                </a:ln>
                <a:solidFill>
                  <a:schemeClr val="tx1"/>
                </a:solidFill>
                <a:effectLst>
                  <a:outerShdw blurRad="50800" dist="38100" dir="2700000" algn="tl" rotWithShape="0">
                    <a:schemeClr val="tx1">
                      <a:lumMod val="95000"/>
                      <a:alpha val="40000"/>
                    </a:schemeClr>
                  </a:outerShdw>
                </a:effectLst>
                <a:uLnTx/>
                <a:uFillTx/>
                <a:latin typeface="メイリオ" pitchFamily="50" charset="-128"/>
                <a:ea typeface="メイリオ" pitchFamily="50" charset="-128"/>
                <a:cs typeface="+mj-cs"/>
              </a:rPr>
              <a:t>自己紹介。</a:t>
            </a:r>
            <a:endParaRPr kumimoji="1" lang="ja-JP" altLang="en-US" sz="11500" b="0" i="0" u="none" strike="noStrike" kern="1200" cap="none" spc="-125" normalizeH="0" baseline="0" noProof="0" dirty="0">
              <a:ln w="3175">
                <a:noFill/>
              </a:ln>
              <a:solidFill>
                <a:schemeClr val="tx1"/>
              </a:solidFill>
              <a:effectLst>
                <a:outerShdw blurRad="50800" dist="38100" dir="2700000" algn="tl" rotWithShape="0">
                  <a:schemeClr val="tx1">
                    <a:lumMod val="95000"/>
                    <a:alpha val="40000"/>
                  </a:schemeClr>
                </a:outerShdw>
              </a:effectLst>
              <a:uLnTx/>
              <a:uFillTx/>
              <a:latin typeface="メイリオ" pitchFamily="50" charset="-128"/>
              <a:ea typeface="メイリオ" pitchFamily="50" charset="-128"/>
              <a:cs typeface="+mj-cs"/>
            </a:endParaRPr>
          </a:p>
        </p:txBody>
      </p:sp>
      <p:sp>
        <p:nvSpPr>
          <p:cNvPr id="4" name="タイトル 3"/>
          <p:cNvSpPr>
            <a:spLocks noGrp="1"/>
          </p:cNvSpPr>
          <p:nvPr>
            <p:ph type="title"/>
          </p:nvPr>
        </p:nvSpPr>
        <p:spPr/>
        <p:txBody>
          <a:bodyPr/>
          <a:lstStyle/>
          <a:p>
            <a:endParaRPr kumimoji="1" lang="ja-JP" altLang="en-US"/>
          </a:p>
        </p:txBody>
      </p:sp>
    </p:spTree>
  </p:cSld>
  <p:clrMapOvr>
    <a:masterClrMapping/>
  </p:clrMapOvr>
  <p:transition>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 2"/>
          <p:cNvSpPr>
            <a:spLocks noGrp="1"/>
          </p:cNvSpPr>
          <p:nvPr>
            <p:ph idx="1"/>
          </p:nvPr>
        </p:nvSpPr>
        <p:spPr>
          <a:xfrm>
            <a:off x="368300" y="1347788"/>
            <a:ext cx="8382000" cy="5878019"/>
          </a:xfrm>
        </p:spPr>
        <p:txBody>
          <a:bodyPr/>
          <a:lstStyle/>
          <a:p>
            <a:pPr>
              <a:defRPr/>
            </a:pPr>
            <a:r>
              <a:rPr lang="ja-JP" altLang="en-US" dirty="0" smtClean="0"/>
              <a:t>頭の中の</a:t>
            </a:r>
            <a:r>
              <a:rPr lang="ja-JP" altLang="en-US" sz="4800" dirty="0" smtClean="0">
                <a:solidFill>
                  <a:srgbClr val="FFCDCE"/>
                </a:solidFill>
              </a:rPr>
              <a:t>モデル</a:t>
            </a:r>
            <a:r>
              <a:rPr lang="ja-JP" altLang="en-US" dirty="0" smtClean="0"/>
              <a:t>にもっとも近いもの</a:t>
            </a:r>
            <a:endParaRPr lang="en-US" altLang="ja-JP" dirty="0" smtClean="0"/>
          </a:p>
          <a:p>
            <a:pPr lvl="1">
              <a:buFont typeface="Arial" charset="0"/>
              <a:buNone/>
              <a:defRPr/>
            </a:pPr>
            <a:r>
              <a:rPr lang="ja-JP" altLang="en-US" dirty="0" smtClean="0"/>
              <a:t>→意図をもっとも自然に、頭の中で表現するとどうなる</a:t>
            </a:r>
            <a:r>
              <a:rPr lang="en-US" altLang="ja-JP" dirty="0" smtClean="0"/>
              <a:t>?</a:t>
            </a:r>
          </a:p>
          <a:p>
            <a:pPr lvl="1">
              <a:buFont typeface="Arial" charset="0"/>
              <a:buNone/>
              <a:defRPr/>
            </a:pPr>
            <a:r>
              <a:rPr lang="ja-JP" altLang="en-US" dirty="0" smtClean="0"/>
              <a:t>→自分の</a:t>
            </a:r>
            <a:r>
              <a:rPr lang="ja-JP" altLang="en-US" sz="4000" dirty="0" smtClean="0">
                <a:solidFill>
                  <a:srgbClr val="FFCDCE"/>
                </a:solidFill>
              </a:rPr>
              <a:t>設計モデル</a:t>
            </a:r>
            <a:r>
              <a:rPr lang="ja-JP" altLang="en-US" dirty="0" smtClean="0"/>
              <a:t>。</a:t>
            </a:r>
            <a:endParaRPr lang="en-US" altLang="ja-JP" dirty="0" smtClean="0"/>
          </a:p>
          <a:p>
            <a:pPr lvl="1">
              <a:buFont typeface="Arial" charset="0"/>
              <a:buNone/>
              <a:defRPr/>
            </a:pPr>
            <a:r>
              <a:rPr lang="ja-JP" altLang="en-US" dirty="0" smtClean="0"/>
              <a:t>→分かりやすさ。</a:t>
            </a:r>
            <a:endParaRPr lang="en-US" altLang="ja-JP" dirty="0" smtClean="0"/>
          </a:p>
          <a:p>
            <a:pPr>
              <a:defRPr/>
            </a:pPr>
            <a:endParaRPr lang="ja-JP" altLang="en-US" dirty="0" smtClean="0"/>
          </a:p>
          <a:p>
            <a:pPr>
              <a:defRPr/>
            </a:pPr>
            <a:endParaRPr lang="ja-JP" altLang="en-US" dirty="0"/>
          </a:p>
        </p:txBody>
      </p:sp>
    </p:spTree>
  </p:cSld>
  <p:clrMapOvr>
    <a:masterClrMapping/>
  </p:clrMapOvr>
  <p:transition>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コンテンツ プレースホルダ 2"/>
          <p:cNvSpPr>
            <a:spLocks noGrp="1"/>
          </p:cNvSpPr>
          <p:nvPr>
            <p:ph idx="1"/>
          </p:nvPr>
        </p:nvSpPr>
        <p:spPr/>
        <p:txBody>
          <a:bodyPr/>
          <a:lstStyle/>
          <a:p>
            <a:r>
              <a:rPr lang="ja-JP" altLang="en-US" sz="4400" dirty="0" smtClean="0"/>
              <a:t>ソースコードは設計を語るべき。</a:t>
            </a:r>
          </a:p>
          <a:p>
            <a:r>
              <a:rPr lang="ja-JP" altLang="en-US" sz="4400" dirty="0" smtClean="0"/>
              <a:t>ソースコードは意図を語るべき。</a:t>
            </a:r>
          </a:p>
          <a:p>
            <a:endParaRPr lang="ja-JP" altLang="en-US" sz="4400" dirty="0" smtClean="0"/>
          </a:p>
          <a:p>
            <a:r>
              <a:rPr lang="ja-JP" altLang="en-US" sz="4400" dirty="0" smtClean="0"/>
              <a:t>それ自身が語る。</a:t>
            </a:r>
          </a:p>
          <a:p>
            <a:pPr lvl="1"/>
            <a:r>
              <a:rPr lang="ja-JP" altLang="en-US" sz="4000" dirty="0" smtClean="0"/>
              <a:t>例</a:t>
            </a:r>
            <a:r>
              <a:rPr lang="en-US" altLang="ja-JP" sz="4000" dirty="0" smtClean="0"/>
              <a:t>. </a:t>
            </a:r>
            <a:r>
              <a:rPr lang="ja-JP" altLang="en-US" sz="4000" dirty="0" smtClean="0"/>
              <a:t>アフォーダンス</a:t>
            </a:r>
          </a:p>
        </p:txBody>
      </p:sp>
    </p:spTree>
  </p:cSld>
  <p:clrMapOvr>
    <a:masterClrMapping/>
  </p:clrMapOvr>
  <p:transition>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タイトル 1"/>
          <p:cNvSpPr>
            <a:spLocks noGrp="1"/>
          </p:cNvSpPr>
          <p:nvPr>
            <p:ph type="title"/>
          </p:nvPr>
        </p:nvSpPr>
        <p:spPr>
          <a:xfrm>
            <a:off x="457200" y="274638"/>
            <a:ext cx="8229600" cy="2011362"/>
          </a:xfrm>
        </p:spPr>
        <p:txBody>
          <a:bodyPr/>
          <a:lstStyle/>
          <a:p>
            <a:r>
              <a:rPr lang="ja-JP" altLang="en-US" sz="3600" dirty="0" smtClean="0">
                <a:solidFill>
                  <a:schemeClr val="tx1"/>
                </a:solidFill>
              </a:rPr>
              <a:t>例えば、</a:t>
            </a:r>
            <a:r>
              <a:rPr lang="ja-JP" altLang="en-US" dirty="0" smtClean="0">
                <a:solidFill>
                  <a:schemeClr val="tx1"/>
                </a:solidFill>
              </a:rPr>
              <a:t>或るクラスに </a:t>
            </a:r>
            <a:r>
              <a:rPr lang="en-US" altLang="ja-JP" dirty="0" smtClean="0">
                <a:solidFill>
                  <a:schemeClr val="tx1"/>
                </a:solidFill>
              </a:rPr>
              <a:t>“Employee”</a:t>
            </a:r>
            <a:r>
              <a:rPr lang="ja-JP" altLang="en-US" dirty="0" smtClean="0">
                <a:solidFill>
                  <a:schemeClr val="tx1"/>
                </a:solidFill>
              </a:rPr>
              <a:t> という名前を付けるということは、</a:t>
            </a:r>
          </a:p>
        </p:txBody>
      </p:sp>
      <p:sp>
        <p:nvSpPr>
          <p:cNvPr id="4" name="テキスト ボックス 3"/>
          <p:cNvSpPr txBox="1"/>
          <p:nvPr/>
        </p:nvSpPr>
        <p:spPr>
          <a:xfrm>
            <a:off x="642910" y="2571744"/>
            <a:ext cx="7417415" cy="1138773"/>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algn="ctr"/>
            <a:r>
              <a:rPr lang="en-US" altLang="ja-JP" sz="4000" dirty="0" smtClean="0"/>
              <a:t>『</a:t>
            </a:r>
            <a:r>
              <a:rPr lang="ja-JP" altLang="en-US" sz="4000" dirty="0" smtClean="0"/>
              <a:t>暗黙知</a:t>
            </a:r>
            <a:r>
              <a:rPr lang="en-US" altLang="ja-JP" sz="4000" dirty="0" smtClean="0"/>
              <a:t>』</a:t>
            </a:r>
            <a:r>
              <a:rPr lang="en-US" altLang="ja-JP" sz="2800" dirty="0" smtClean="0"/>
              <a:t/>
            </a:r>
            <a:br>
              <a:rPr lang="en-US" altLang="ja-JP" sz="2800" dirty="0" smtClean="0"/>
            </a:br>
            <a:r>
              <a:rPr lang="ja-JP" altLang="en-US" sz="2800" dirty="0" smtClean="0"/>
              <a:t>自分の中にしかなかったある関心の範囲の概念</a:t>
            </a:r>
            <a:endParaRPr kumimoji="1" lang="ja-JP" altLang="en-US" sz="2800" dirty="0"/>
          </a:p>
        </p:txBody>
      </p:sp>
      <p:sp>
        <p:nvSpPr>
          <p:cNvPr id="5" name="テキスト ボックス 4"/>
          <p:cNvSpPr txBox="1"/>
          <p:nvPr/>
        </p:nvSpPr>
        <p:spPr>
          <a:xfrm>
            <a:off x="2214546" y="5214950"/>
            <a:ext cx="4160113" cy="646331"/>
          </a:xfrm>
          <a:prstGeom prst="rect">
            <a:avLst/>
          </a:prstGeom>
        </p:spPr>
        <p:style>
          <a:lnRef idx="1">
            <a:schemeClr val="accent5"/>
          </a:lnRef>
          <a:fillRef idx="2">
            <a:schemeClr val="accent5"/>
          </a:fillRef>
          <a:effectRef idx="1">
            <a:schemeClr val="accent5"/>
          </a:effectRef>
          <a:fontRef idx="minor">
            <a:schemeClr val="dk1"/>
          </a:fontRef>
        </p:style>
        <p:txBody>
          <a:bodyPr wrap="none" rtlCol="0">
            <a:spAutoFit/>
          </a:bodyPr>
          <a:lstStyle/>
          <a:p>
            <a:r>
              <a:rPr lang="ja-JP" altLang="en-US" sz="3600" dirty="0" smtClean="0"/>
              <a:t>他人にも分かる概念</a:t>
            </a:r>
            <a:endParaRPr kumimoji="1" lang="ja-JP" altLang="en-US" sz="3600" dirty="0"/>
          </a:p>
        </p:txBody>
      </p:sp>
      <p:sp>
        <p:nvSpPr>
          <p:cNvPr id="8" name="下矢印 7"/>
          <p:cNvSpPr/>
          <p:nvPr/>
        </p:nvSpPr>
        <p:spPr>
          <a:xfrm>
            <a:off x="3857620" y="4143380"/>
            <a:ext cx="928694" cy="71438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29190" y="4143380"/>
            <a:ext cx="1826141" cy="584775"/>
          </a:xfrm>
          <a:prstGeom prst="rect">
            <a:avLst/>
          </a:prstGeom>
          <a:noFill/>
        </p:spPr>
        <p:txBody>
          <a:bodyPr wrap="none" rtlCol="0">
            <a:spAutoFit/>
          </a:bodyPr>
          <a:lstStyle/>
          <a:p>
            <a:r>
              <a:rPr kumimoji="1" lang="ja-JP" altLang="en-US" sz="3200" dirty="0" smtClean="0"/>
              <a:t>形式知化</a:t>
            </a:r>
            <a:endParaRPr kumimoji="1" lang="ja-JP" altLang="en-US" dirty="0"/>
          </a:p>
        </p:txBody>
      </p:sp>
    </p:spTree>
  </p:cSld>
  <p:clrMapOvr>
    <a:masterClrMapping/>
  </p:clrMapOvr>
  <p:transition>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828544"/>
            <a:ext cx="8229600" cy="3386519"/>
          </a:xfrm>
        </p:spPr>
        <p:txBody>
          <a:bodyPr/>
          <a:lstStyle/>
          <a:p>
            <a:pPr>
              <a:defRPr/>
            </a:pPr>
            <a:r>
              <a:rPr lang="en-US" altLang="ja-JP" sz="6600" dirty="0" smtClean="0">
                <a:solidFill>
                  <a:srgbClr val="FFCDCE"/>
                </a:solidFill>
              </a:rPr>
              <a:t>Name</a:t>
            </a:r>
            <a:r>
              <a:rPr lang="ja-JP" altLang="en-US" sz="6600" dirty="0" smtClean="0">
                <a:solidFill>
                  <a:srgbClr val="FFCDCE"/>
                </a:solidFill>
              </a:rPr>
              <a:t> </a:t>
            </a:r>
            <a:r>
              <a:rPr lang="en-US" altLang="ja-JP" sz="6600" dirty="0" smtClean="0">
                <a:solidFill>
                  <a:srgbClr val="FFCDCE"/>
                </a:solidFill>
              </a:rPr>
              <a:t>and Conquer</a:t>
            </a:r>
            <a:endParaRPr lang="ja-JP" altLang="en-US" sz="6600" dirty="0">
              <a:solidFill>
                <a:srgbClr val="FFCDCE"/>
              </a:solidFill>
            </a:endParaRPr>
          </a:p>
        </p:txBody>
      </p:sp>
    </p:spTree>
  </p:cSld>
  <p:clrMapOvr>
    <a:masterClrMapping/>
  </p:clrMapOvr>
  <p:transition>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511800"/>
          </a:xfrm>
        </p:spPr>
        <p:txBody>
          <a:bodyPr/>
          <a:lstStyle/>
          <a:p>
            <a:pPr>
              <a:defRPr/>
            </a:pPr>
            <a:r>
              <a:rPr lang="en-US" altLang="ja-JP" dirty="0" smtClean="0">
                <a:solidFill>
                  <a:srgbClr val="FFCDCE"/>
                </a:solidFill>
              </a:rPr>
              <a:t>Name</a:t>
            </a:r>
            <a:r>
              <a:rPr lang="ja-JP" altLang="en-US" dirty="0" smtClean="0">
                <a:solidFill>
                  <a:srgbClr val="FFCDCE"/>
                </a:solidFill>
              </a:rPr>
              <a:t> </a:t>
            </a:r>
            <a:r>
              <a:rPr lang="en-US" altLang="ja-JP" dirty="0" smtClean="0">
                <a:solidFill>
                  <a:srgbClr val="FFCDCE"/>
                </a:solidFill>
              </a:rPr>
              <a:t>and Conquer</a:t>
            </a:r>
            <a:r>
              <a:rPr lang="en-US" altLang="ja-JP" dirty="0" smtClean="0">
                <a:solidFill>
                  <a:schemeClr val="accent2">
                    <a:lumMod val="50000"/>
                  </a:schemeClr>
                </a:solidFill>
              </a:rPr>
              <a:t/>
            </a:r>
            <a:br>
              <a:rPr lang="en-US" altLang="ja-JP" dirty="0" smtClean="0">
                <a:solidFill>
                  <a:schemeClr val="accent2">
                    <a:lumMod val="50000"/>
                  </a:schemeClr>
                </a:solidFill>
              </a:rPr>
            </a:br>
            <a:r>
              <a:rPr lang="en-US" altLang="ja-JP" sz="6000" dirty="0" smtClean="0">
                <a:solidFill>
                  <a:schemeClr val="accent2">
                    <a:lumMod val="50000"/>
                  </a:schemeClr>
                </a:solidFill>
              </a:rPr>
              <a:t/>
            </a:r>
            <a:br>
              <a:rPr lang="en-US" altLang="ja-JP" sz="6000" dirty="0" smtClean="0">
                <a:solidFill>
                  <a:schemeClr val="accent2">
                    <a:lumMod val="50000"/>
                  </a:schemeClr>
                </a:solidFill>
              </a:rPr>
            </a:br>
            <a:r>
              <a:rPr lang="ja-JP" altLang="en-US" sz="4000" dirty="0" smtClean="0">
                <a:solidFill>
                  <a:schemeClr val="tx1"/>
                </a:solidFill>
              </a:rPr>
              <a:t>「ある注目すべきもの」を見つけ</a:t>
            </a:r>
            <a:r>
              <a:rPr lang="ja-JP" altLang="en-US" sz="4000" dirty="0" smtClean="0">
                <a:solidFill>
                  <a:schemeClr val="tx1"/>
                </a:solidFill>
              </a:rPr>
              <a:t>、</a:t>
            </a:r>
            <a:r>
              <a:rPr altLang="ja-JP" sz="6000" dirty="0" smtClean="0">
                <a:solidFill>
                  <a:schemeClr val="tx1"/>
                </a:solidFill>
              </a:rPr>
              <a:t/>
            </a:r>
            <a:br>
              <a:rPr altLang="ja-JP" sz="6000" dirty="0" smtClean="0">
                <a:solidFill>
                  <a:schemeClr val="tx1"/>
                </a:solidFill>
              </a:rPr>
            </a:br>
            <a:r>
              <a:rPr lang="ja-JP" altLang="en-US" sz="6000" dirty="0" smtClean="0">
                <a:solidFill>
                  <a:schemeClr val="tx1"/>
                </a:solidFill>
              </a:rPr>
              <a:t>それ</a:t>
            </a:r>
            <a:r>
              <a:rPr lang="ja-JP" altLang="en-US" sz="6000" dirty="0" smtClean="0">
                <a:solidFill>
                  <a:schemeClr val="tx1"/>
                </a:solidFill>
              </a:rPr>
              <a:t>に</a:t>
            </a:r>
            <a:r>
              <a:rPr lang="ja-JP" altLang="en-US" sz="6000" dirty="0" smtClean="0">
                <a:solidFill>
                  <a:srgbClr val="FFCDCE"/>
                </a:solidFill>
              </a:rPr>
              <a:t>名前</a:t>
            </a:r>
            <a:r>
              <a:rPr lang="ja-JP" altLang="en-US" sz="6000" dirty="0" smtClean="0">
                <a:solidFill>
                  <a:schemeClr val="tx1"/>
                </a:solidFill>
              </a:rPr>
              <a:t>を付ける。</a:t>
            </a:r>
            <a:endParaRPr lang="ja-JP"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タイトル 1"/>
          <p:cNvSpPr>
            <a:spLocks noGrp="1"/>
          </p:cNvSpPr>
          <p:nvPr>
            <p:ph type="title"/>
          </p:nvPr>
        </p:nvSpPr>
        <p:spPr>
          <a:xfrm>
            <a:off x="285720" y="274638"/>
            <a:ext cx="8643998" cy="6011862"/>
          </a:xfrm>
        </p:spPr>
        <p:txBody>
          <a:bodyPr/>
          <a:lstStyle/>
          <a:p>
            <a:r>
              <a:rPr lang="en-US" altLang="ja-JP" dirty="0" smtClean="0">
                <a:solidFill>
                  <a:srgbClr val="FFCDCE"/>
                </a:solidFill>
              </a:rPr>
              <a:t>Name</a:t>
            </a:r>
            <a:r>
              <a:rPr lang="ja-JP" altLang="en-US" dirty="0" smtClean="0">
                <a:solidFill>
                  <a:srgbClr val="FFCDCE"/>
                </a:solidFill>
              </a:rPr>
              <a:t> </a:t>
            </a:r>
            <a:r>
              <a:rPr lang="en-US" altLang="ja-JP" dirty="0" smtClean="0">
                <a:solidFill>
                  <a:srgbClr val="FFCDCE"/>
                </a:solidFill>
              </a:rPr>
              <a:t>and Conquer</a:t>
            </a:r>
            <a:r>
              <a:rPr lang="en-US" altLang="ja-JP" dirty="0" smtClean="0">
                <a:solidFill>
                  <a:schemeClr val="accent2">
                    <a:lumMod val="50000"/>
                  </a:schemeClr>
                </a:solidFill>
              </a:rPr>
              <a:t/>
            </a:r>
            <a:br>
              <a:rPr lang="en-US" altLang="ja-JP" dirty="0" smtClean="0">
                <a:solidFill>
                  <a:schemeClr val="accent2">
                    <a:lumMod val="50000"/>
                  </a:schemeClr>
                </a:solidFill>
              </a:rPr>
            </a:br>
            <a:r>
              <a:rPr lang="en-US" altLang="ja-JP" dirty="0" smtClean="0">
                <a:solidFill>
                  <a:schemeClr val="accent2">
                    <a:lumMod val="50000"/>
                  </a:schemeClr>
                </a:solidFill>
              </a:rPr>
              <a:t/>
            </a:r>
            <a:br>
              <a:rPr lang="en-US" altLang="ja-JP" dirty="0" smtClean="0">
                <a:solidFill>
                  <a:schemeClr val="accent2">
                    <a:lumMod val="50000"/>
                  </a:schemeClr>
                </a:solidFill>
              </a:rPr>
            </a:br>
            <a:r>
              <a:rPr lang="ja-JP" altLang="en-US" dirty="0" smtClean="0">
                <a:solidFill>
                  <a:schemeClr val="tx1"/>
                </a:solidFill>
              </a:rPr>
              <a:t>概念を切り出す。</a:t>
            </a:r>
            <a:br>
              <a:rPr lang="ja-JP" altLang="en-US" dirty="0" smtClean="0">
                <a:solidFill>
                  <a:schemeClr val="tx1"/>
                </a:solidFill>
              </a:rPr>
            </a:br>
            <a:r>
              <a:rPr lang="ja-JP" altLang="en-US" sz="2800" dirty="0" smtClean="0">
                <a:solidFill>
                  <a:schemeClr val="tx1"/>
                </a:solidFill>
              </a:rPr>
              <a:t>ある概念を</a:t>
            </a:r>
            <a:r>
              <a:rPr lang="ja-JP" altLang="en-US" sz="4400" dirty="0" smtClean="0">
                <a:solidFill>
                  <a:schemeClr val="tx1"/>
                </a:solidFill>
              </a:rPr>
              <a:t>「他のものから」</a:t>
            </a:r>
            <a:r>
              <a:rPr lang="ja-JP" altLang="en-US" sz="2800" dirty="0" smtClean="0">
                <a:solidFill>
                  <a:schemeClr val="tx1"/>
                </a:solidFill>
              </a:rPr>
              <a:t>切り分ける</a:t>
            </a:r>
            <a:r>
              <a:rPr lang="ja-JP" altLang="en-US" sz="2800" dirty="0" smtClean="0">
                <a:solidFill>
                  <a:schemeClr val="tx1"/>
                </a:solidFill>
              </a:rPr>
              <a:t>。</a:t>
            </a:r>
            <a:endParaRPr lang="ja-JP" altLang="en-US" dirty="0" smtClean="0"/>
          </a:p>
        </p:txBody>
      </p:sp>
    </p:spTree>
  </p:cSld>
  <p:clrMapOvr>
    <a:masterClrMapping/>
  </p:clrMapOvr>
  <p:transition>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487168"/>
            <a:ext cx="8229600" cy="3799332"/>
          </a:xfrm>
        </p:spPr>
        <p:txBody>
          <a:bodyPr/>
          <a:lstStyle/>
          <a:p>
            <a:pPr algn="ctr">
              <a:defRPr/>
            </a:pPr>
            <a:r>
              <a:rPr lang="ja-JP" altLang="en-US" sz="5400" dirty="0" smtClean="0">
                <a:solidFill>
                  <a:srgbClr val="FFCDCE"/>
                </a:solidFill>
              </a:rPr>
              <a:t>名前</a:t>
            </a:r>
            <a:r>
              <a:rPr lang="ja-JP" altLang="en-US" dirty="0" smtClean="0">
                <a:solidFill>
                  <a:schemeClr val="tx1"/>
                </a:solidFill>
              </a:rPr>
              <a:t>を付けることは、</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概念を確定させること。</a:t>
            </a:r>
            <a:endParaRPr lang="ja-JP"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097024"/>
            <a:ext cx="8229600" cy="4118039"/>
          </a:xfrm>
        </p:spPr>
        <p:txBody>
          <a:bodyPr/>
          <a:lstStyle/>
          <a:p>
            <a:pPr algn="ctr">
              <a:defRPr/>
            </a:pPr>
            <a:r>
              <a:rPr lang="ja-JP" altLang="en-US" sz="3200" dirty="0" smtClean="0">
                <a:solidFill>
                  <a:schemeClr val="tx1"/>
                </a:solidFill>
              </a:rPr>
              <a:t>例えば、</a:t>
            </a:r>
            <a:r>
              <a:rPr lang="en-US" altLang="ja-JP" sz="4000" dirty="0" smtClean="0">
                <a:solidFill>
                  <a:schemeClr val="tx1"/>
                </a:solidFill>
              </a:rPr>
              <a:t/>
            </a:r>
            <a:br>
              <a:rPr lang="en-US" altLang="ja-JP" sz="4000" dirty="0" smtClean="0">
                <a:solidFill>
                  <a:schemeClr val="tx1"/>
                </a:solidFill>
              </a:rPr>
            </a:br>
            <a:r>
              <a:rPr lang="ja-JP" altLang="en-US" sz="3600" dirty="0" smtClean="0">
                <a:solidFill>
                  <a:schemeClr val="tx1"/>
                </a:solidFill>
              </a:rPr>
              <a:t>クラス</a:t>
            </a:r>
            <a:r>
              <a:rPr lang="en-US" altLang="ja-JP" sz="3600" dirty="0" smtClean="0">
                <a:solidFill>
                  <a:schemeClr val="tx1"/>
                </a:solidFill>
              </a:rPr>
              <a:t>/</a:t>
            </a:r>
            <a:r>
              <a:rPr lang="ja-JP" altLang="en-US" sz="3600" dirty="0" smtClean="0">
                <a:solidFill>
                  <a:schemeClr val="tx1"/>
                </a:solidFill>
              </a:rPr>
              <a:t>オブジェクト</a:t>
            </a:r>
            <a:r>
              <a:rPr lang="en-US" altLang="ja-JP" sz="3600" dirty="0" smtClean="0">
                <a:solidFill>
                  <a:schemeClr val="tx1"/>
                </a:solidFill>
              </a:rPr>
              <a:t>/</a:t>
            </a:r>
            <a:r>
              <a:rPr lang="ja-JP" altLang="en-US" sz="3600" dirty="0" smtClean="0">
                <a:solidFill>
                  <a:schemeClr val="tx1"/>
                </a:solidFill>
              </a:rPr>
              <a:t>メソッドを作り、</a:t>
            </a:r>
            <a:r>
              <a:rPr lang="en-US" altLang="ja-JP" sz="4000" dirty="0" smtClean="0">
                <a:solidFill>
                  <a:schemeClr val="tx1"/>
                </a:solidFill>
              </a:rPr>
              <a:t/>
            </a:r>
            <a:br>
              <a:rPr lang="en-US" altLang="ja-JP" sz="4000" dirty="0" smtClean="0">
                <a:solidFill>
                  <a:schemeClr val="tx1"/>
                </a:solidFill>
              </a:rPr>
            </a:br>
            <a:r>
              <a:rPr lang="ja-JP" altLang="en-US" sz="4000" dirty="0" smtClean="0">
                <a:solidFill>
                  <a:schemeClr val="tx1"/>
                </a:solidFill>
              </a:rPr>
              <a:t>それに</a:t>
            </a:r>
            <a:r>
              <a:rPr lang="ja-JP" altLang="en-US" sz="4800" dirty="0" smtClean="0">
                <a:solidFill>
                  <a:srgbClr val="FFCDCE"/>
                </a:solidFill>
              </a:rPr>
              <a:t>名前</a:t>
            </a:r>
            <a:r>
              <a:rPr lang="ja-JP" altLang="en-US" sz="4000" dirty="0" smtClean="0">
                <a:solidFill>
                  <a:schemeClr val="tx1"/>
                </a:solidFill>
              </a:rPr>
              <a:t>を付けるということは、</a:t>
            </a:r>
            <a:endParaRPr lang="ja-JP" altLang="en-US" sz="4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8987"/>
          </a:xfrm>
        </p:spPr>
        <p:txBody>
          <a:bodyPr/>
          <a:lstStyle/>
          <a:p>
            <a:pPr algn="ctr">
              <a:defRPr/>
            </a:pPr>
            <a:r>
              <a:rPr lang="ja-JP" altLang="en-US" sz="6000" dirty="0" smtClean="0">
                <a:solidFill>
                  <a:schemeClr val="tx1"/>
                </a:solidFill>
              </a:rPr>
              <a:t>プログラムにおける</a:t>
            </a:r>
            <a:r>
              <a:rPr lang="en-US" altLang="ja-JP" sz="6000" dirty="0" smtClean="0">
                <a:solidFill>
                  <a:schemeClr val="tx1"/>
                </a:solidFill>
              </a:rPr>
              <a:t/>
            </a:r>
            <a:br>
              <a:rPr lang="en-US" altLang="ja-JP" sz="6000" dirty="0" smtClean="0">
                <a:solidFill>
                  <a:schemeClr val="tx1"/>
                </a:solidFill>
              </a:rPr>
            </a:br>
            <a:r>
              <a:rPr lang="ja-JP" altLang="en-US" sz="6000" dirty="0" smtClean="0">
                <a:solidFill>
                  <a:schemeClr val="tx1"/>
                </a:solidFill>
              </a:rPr>
              <a:t>或る範囲の概念と</a:t>
            </a:r>
            <a:r>
              <a:rPr lang="en-US" altLang="ja-JP" sz="6000" dirty="0" smtClean="0">
                <a:solidFill>
                  <a:schemeClr val="tx1"/>
                </a:solidFill>
              </a:rPr>
              <a:t/>
            </a:r>
            <a:br>
              <a:rPr lang="en-US" altLang="ja-JP" sz="6000" dirty="0" smtClean="0">
                <a:solidFill>
                  <a:schemeClr val="tx1"/>
                </a:solidFill>
              </a:rPr>
            </a:br>
            <a:r>
              <a:rPr lang="ja-JP" altLang="en-US" sz="6000" dirty="0" smtClean="0">
                <a:solidFill>
                  <a:schemeClr val="tx1"/>
                </a:solidFill>
              </a:rPr>
              <a:t>それ以外の間の</a:t>
            </a:r>
            <a:r>
              <a:rPr lang="en-US" altLang="ja-JP" sz="6000" dirty="0" smtClean="0">
                <a:solidFill>
                  <a:schemeClr val="tx1"/>
                </a:solidFill>
              </a:rPr>
              <a:t/>
            </a:r>
            <a:br>
              <a:rPr lang="en-US" altLang="ja-JP" sz="6000" dirty="0" smtClean="0">
                <a:solidFill>
                  <a:schemeClr val="tx1"/>
                </a:solidFill>
              </a:rPr>
            </a:br>
            <a:r>
              <a:rPr lang="ja-JP" altLang="en-US" sz="9600" dirty="0" smtClean="0">
                <a:solidFill>
                  <a:srgbClr val="FFCDCE"/>
                </a:solidFill>
              </a:rPr>
              <a:t>境界</a:t>
            </a:r>
            <a:r>
              <a:rPr lang="ja-JP" altLang="en-US" sz="6000" dirty="0" smtClean="0">
                <a:solidFill>
                  <a:schemeClr val="tx1"/>
                </a:solidFill>
              </a:rPr>
              <a:t>を決めること</a:t>
            </a:r>
            <a:endParaRPr lang="ja-JP" altLang="en-US" sz="6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939925"/>
          </a:xfrm>
        </p:spPr>
        <p:txBody>
          <a:bodyPr/>
          <a:lstStyle/>
          <a:p>
            <a:pPr>
              <a:defRPr/>
            </a:pPr>
            <a:r>
              <a:rPr lang="ja-JP" altLang="en-US" sz="7200" dirty="0" smtClean="0">
                <a:solidFill>
                  <a:srgbClr val="FFCDCE"/>
                </a:solidFill>
              </a:rPr>
              <a:t>境界</a:t>
            </a:r>
            <a:r>
              <a:rPr lang="ja-JP" altLang="en-US" sz="4000" dirty="0" smtClean="0"/>
              <a:t>を決めるということは</a:t>
            </a:r>
            <a:r>
              <a:rPr lang="en-US" altLang="ja-JP" sz="4000" dirty="0" smtClean="0"/>
              <a:t>…</a:t>
            </a:r>
            <a:endParaRPr lang="ja-JP" altLang="en-US" sz="7200" dirty="0">
              <a:solidFill>
                <a:schemeClr val="accent2">
                  <a:lumMod val="50000"/>
                </a:schemeClr>
              </a:solidFill>
            </a:endParaRPr>
          </a:p>
        </p:txBody>
      </p:sp>
      <p:sp>
        <p:nvSpPr>
          <p:cNvPr id="40963" name="コンテンツ プレースホルダ 2"/>
          <p:cNvSpPr>
            <a:spLocks noGrp="1"/>
          </p:cNvSpPr>
          <p:nvPr>
            <p:ph idx="1"/>
          </p:nvPr>
        </p:nvSpPr>
        <p:spPr>
          <a:xfrm>
            <a:off x="457200" y="2500313"/>
            <a:ext cx="8229600" cy="3625850"/>
          </a:xfrm>
        </p:spPr>
        <p:txBody>
          <a:bodyPr/>
          <a:lstStyle/>
          <a:p>
            <a:r>
              <a:rPr lang="ja-JP" altLang="en-US" sz="7200" dirty="0" smtClean="0"/>
              <a:t>それは何か</a:t>
            </a:r>
            <a:r>
              <a:rPr lang="en-US" altLang="ja-JP" sz="7200" dirty="0" smtClean="0"/>
              <a:t>?</a:t>
            </a:r>
          </a:p>
          <a:p>
            <a:r>
              <a:rPr lang="ja-JP" altLang="en-US" sz="7200" dirty="0" smtClean="0"/>
              <a:t>それは何でないか</a:t>
            </a:r>
            <a:r>
              <a:rPr lang="en-US" altLang="ja-JP" sz="7200" dirty="0" smtClean="0"/>
              <a:t>?</a:t>
            </a:r>
          </a:p>
          <a:p>
            <a:pPr>
              <a:buNone/>
            </a:pPr>
            <a:r>
              <a:rPr lang="ja-JP" altLang="en-US" sz="4800" dirty="0" smtClean="0"/>
              <a:t>を決めるということ</a:t>
            </a:r>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a:lstStyle/>
          <a:p>
            <a:r>
              <a:rPr lang="ja-JP" altLang="en-US" sz="4000" dirty="0" smtClean="0">
                <a:solidFill>
                  <a:schemeClr val="tx1"/>
                </a:solidFill>
              </a:rPr>
              <a:t>小島 富治雄 </a:t>
            </a:r>
            <a:r>
              <a:rPr altLang="ja-JP" sz="4000" i="1" dirty="0" smtClean="0">
                <a:solidFill>
                  <a:schemeClr val="tx1"/>
                </a:solidFill>
              </a:rPr>
              <a:t>(Fujiwo)</a:t>
            </a:r>
            <a:r>
              <a:rPr altLang="ja-JP" sz="4000" dirty="0" smtClean="0"/>
              <a:t/>
            </a:r>
            <a:br>
              <a:rPr altLang="ja-JP" sz="4000" dirty="0" smtClean="0"/>
            </a:br>
            <a:r>
              <a:rPr lang="en-US" altLang="ja-JP" sz="6000" dirty="0" smtClean="0">
                <a:solidFill>
                  <a:schemeClr val="accent2">
                    <a:lumMod val="50000"/>
                  </a:schemeClr>
                </a:solidFill>
              </a:rPr>
              <a:t/>
            </a:r>
            <a:br>
              <a:rPr lang="en-US" altLang="ja-JP" sz="6000" dirty="0" smtClean="0">
                <a:solidFill>
                  <a:schemeClr val="accent2">
                    <a:lumMod val="50000"/>
                  </a:schemeClr>
                </a:solidFill>
              </a:rPr>
            </a:br>
            <a:r>
              <a:rPr lang="ja-JP" altLang="en-US" sz="6000" dirty="0" smtClean="0">
                <a:solidFill>
                  <a:srgbClr val="FF7C80"/>
                </a:solidFill>
              </a:rPr>
              <a:t>福井県</a:t>
            </a:r>
            <a:r>
              <a:rPr lang="ja-JP" altLang="en-US" sz="4800" dirty="0" smtClean="0">
                <a:solidFill>
                  <a:schemeClr val="tx2"/>
                </a:solidFill>
              </a:rPr>
              <a:t>在住</a:t>
            </a:r>
            <a:r>
              <a:rPr lang="ja-JP" altLang="en-US" dirty="0" smtClean="0">
                <a:solidFill>
                  <a:schemeClr val="tx2"/>
                </a:solidFill>
              </a:rPr>
              <a:t>。</a:t>
            </a:r>
            <a:endParaRPr kumimoji="1" lang="ja-JP" altLang="en-US" dirty="0">
              <a:solidFill>
                <a:schemeClr val="tx2"/>
              </a:solidFill>
            </a:endParaRPr>
          </a:p>
        </p:txBody>
      </p:sp>
      <p:pic>
        <p:nvPicPr>
          <p:cNvPr id="3" name="Picture 2"/>
          <p:cNvPicPr>
            <a:picLocks noChangeAspect="1" noChangeArrowheads="1"/>
          </p:cNvPicPr>
          <p:nvPr/>
        </p:nvPicPr>
        <p:blipFill>
          <a:blip r:embed="rId3"/>
          <a:srcRect/>
          <a:stretch>
            <a:fillRect/>
          </a:stretch>
        </p:blipFill>
        <p:spPr bwMode="auto">
          <a:xfrm>
            <a:off x="6357950" y="4500570"/>
            <a:ext cx="2625299" cy="2198688"/>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メソッドの例</a:t>
            </a:r>
            <a:endParaRPr kumimoji="1" lang="ja-JP" altLang="en-US" dirty="0"/>
          </a:p>
        </p:txBody>
      </p:sp>
      <p:sp>
        <p:nvSpPr>
          <p:cNvPr id="3" name="コンテンツ プレースホルダ 2"/>
          <p:cNvSpPr>
            <a:spLocks noGrp="1"/>
          </p:cNvSpPr>
          <p:nvPr>
            <p:ph idx="1"/>
          </p:nvPr>
        </p:nvSpPr>
        <p:spPr>
          <a:xfrm>
            <a:off x="319532" y="1018604"/>
            <a:ext cx="8382000" cy="4484561"/>
          </a:xfrm>
        </p:spPr>
        <p:txBody>
          <a:bodyPr/>
          <a:lstStyle/>
          <a:p>
            <a:pPr>
              <a:buNone/>
            </a:pPr>
            <a:r>
              <a:rPr lang="en-US" altLang="ja-JP" sz="1800" dirty="0" smtClean="0"/>
              <a:t>static void </a:t>
            </a:r>
            <a:r>
              <a:rPr lang="en-US" altLang="ja-JP" sz="1800" dirty="0" err="1" smtClean="0"/>
              <a:t>LinqSample</a:t>
            </a:r>
            <a:r>
              <a:rPr lang="en-US" altLang="ja-JP" sz="1800" dirty="0" smtClean="0"/>
              <a:t>()</a:t>
            </a:r>
          </a:p>
          <a:p>
            <a:pPr>
              <a:buNone/>
            </a:pPr>
            <a:r>
              <a:rPr lang="en-US" altLang="ja-JP" sz="1800" dirty="0" smtClean="0"/>
              <a:t>{</a:t>
            </a:r>
          </a:p>
          <a:p>
            <a:pPr>
              <a:buNone/>
            </a:pPr>
            <a:r>
              <a:rPr lang="en-US" altLang="ja-JP" sz="1800" dirty="0" smtClean="0"/>
              <a:t>    </a:t>
            </a:r>
            <a:r>
              <a:rPr lang="en-US" altLang="ja-JP" sz="1800" dirty="0" err="1" smtClean="0"/>
              <a:t>var</a:t>
            </a:r>
            <a:r>
              <a:rPr lang="en-US" altLang="ja-JP" sz="1800" dirty="0" smtClean="0"/>
              <a:t> </a:t>
            </a:r>
            <a:r>
              <a:rPr lang="en-US" altLang="ja-JP" sz="1800" dirty="0" err="1" smtClean="0"/>
              <a:t>bookList</a:t>
            </a:r>
            <a:r>
              <a:rPr lang="en-US" altLang="ja-JP" sz="1800" dirty="0" smtClean="0"/>
              <a:t> = new[] {</a:t>
            </a:r>
          </a:p>
          <a:p>
            <a:pPr>
              <a:buNone/>
            </a:pPr>
            <a:r>
              <a:rPr lang="en-US" altLang="ja-JP" sz="1800" dirty="0" smtClean="0"/>
              <a:t>            new { </a:t>
            </a:r>
            <a:r>
              <a:rPr lang="ja-JP" altLang="en-US" sz="1800" dirty="0" smtClean="0"/>
              <a:t>タイトル</a:t>
            </a:r>
            <a:r>
              <a:rPr lang="en-US" altLang="ja-JP" sz="1800" dirty="0" smtClean="0"/>
              <a:t> = "C#</a:t>
            </a:r>
            <a:r>
              <a:rPr lang="ja-JP" altLang="en-US" sz="1800" dirty="0" smtClean="0"/>
              <a:t>入門</a:t>
            </a:r>
            <a:r>
              <a:rPr lang="en-US" altLang="ja-JP" sz="1800" dirty="0" smtClean="0"/>
              <a:t>", ISBN</a:t>
            </a:r>
            <a:r>
              <a:rPr lang="ja-JP" altLang="en-US" sz="1800" dirty="0" smtClean="0"/>
              <a:t>コード</a:t>
            </a:r>
            <a:r>
              <a:rPr lang="en-US" altLang="ja-JP" sz="1800" dirty="0" smtClean="0"/>
              <a:t> = "AAAAAAA", </a:t>
            </a:r>
            <a:r>
              <a:rPr lang="ja-JP" altLang="en-US" sz="1800" dirty="0" smtClean="0"/>
              <a:t>価格 </a:t>
            </a:r>
            <a:r>
              <a:rPr lang="en-US" altLang="ja-JP" sz="1800" dirty="0" smtClean="0"/>
              <a:t>= 2980 },</a:t>
            </a:r>
          </a:p>
          <a:p>
            <a:pPr>
              <a:buNone/>
            </a:pPr>
            <a:r>
              <a:rPr lang="en-US" altLang="ja-JP" sz="1800" dirty="0" smtClean="0"/>
              <a:t>            new { </a:t>
            </a:r>
            <a:r>
              <a:rPr lang="ja-JP" altLang="en-US" sz="1800" dirty="0" smtClean="0"/>
              <a:t>タイトル</a:t>
            </a:r>
            <a:r>
              <a:rPr lang="en-US" altLang="ja-JP" sz="1800" dirty="0" smtClean="0"/>
              <a:t> = "VB</a:t>
            </a:r>
            <a:r>
              <a:rPr lang="ja-JP" altLang="en-US" sz="1800" dirty="0" smtClean="0"/>
              <a:t>入門</a:t>
            </a:r>
            <a:r>
              <a:rPr lang="en-US" altLang="ja-JP" sz="1800" dirty="0" smtClean="0"/>
              <a:t>", ISBN</a:t>
            </a:r>
            <a:r>
              <a:rPr lang="ja-JP" altLang="en-US" sz="1800" dirty="0" smtClean="0"/>
              <a:t>コード</a:t>
            </a:r>
            <a:r>
              <a:rPr lang="en-US" altLang="ja-JP" sz="1800" dirty="0" smtClean="0"/>
              <a:t> = "BBBBBBB", </a:t>
            </a:r>
            <a:r>
              <a:rPr lang="ja-JP" altLang="en-US" sz="1800" dirty="0" smtClean="0"/>
              <a:t>価格 </a:t>
            </a:r>
            <a:r>
              <a:rPr lang="en-US" altLang="ja-JP" sz="1800" dirty="0" smtClean="0"/>
              <a:t>= 3300 }</a:t>
            </a:r>
          </a:p>
          <a:p>
            <a:pPr>
              <a:buNone/>
            </a:pPr>
            <a:r>
              <a:rPr lang="ja-JP" altLang="en-US" sz="1800" dirty="0" smtClean="0"/>
              <a:t>        </a:t>
            </a:r>
            <a:r>
              <a:rPr lang="en-US" altLang="ja-JP" sz="1800" dirty="0" smtClean="0"/>
              <a:t>};</a:t>
            </a:r>
          </a:p>
          <a:p>
            <a:pPr>
              <a:buNone/>
            </a:pPr>
            <a:r>
              <a:rPr lang="en-US" altLang="ja-JP" sz="1800" dirty="0" smtClean="0"/>
              <a:t>    </a:t>
            </a:r>
            <a:r>
              <a:rPr lang="en-US" altLang="ja-JP" sz="1800" dirty="0" err="1" smtClean="0"/>
              <a:t>var</a:t>
            </a:r>
            <a:r>
              <a:rPr lang="en-US" altLang="ja-JP" sz="1800" dirty="0" smtClean="0"/>
              <a:t> books = from </a:t>
            </a:r>
            <a:r>
              <a:rPr lang="en-US" altLang="ja-JP" sz="1800" dirty="0" err="1" smtClean="0"/>
              <a:t>aBook</a:t>
            </a:r>
            <a:r>
              <a:rPr lang="en-US" altLang="ja-JP" sz="1800" dirty="0" smtClean="0"/>
              <a:t> </a:t>
            </a:r>
            <a:r>
              <a:rPr lang="en-US" altLang="ja-JP" sz="1800" dirty="0" smtClean="0"/>
              <a:t>in </a:t>
            </a:r>
            <a:r>
              <a:rPr lang="en-US" altLang="ja-JP" sz="1800" dirty="0" err="1" smtClean="0"/>
              <a:t>bookList</a:t>
            </a:r>
            <a:endParaRPr lang="en-US" altLang="ja-JP" sz="1800" dirty="0" smtClean="0"/>
          </a:p>
          <a:p>
            <a:pPr>
              <a:buNone/>
            </a:pPr>
            <a:r>
              <a:rPr lang="en-US" altLang="ja-JP" sz="1800" dirty="0" smtClean="0"/>
              <a:t>                   where </a:t>
            </a:r>
            <a:r>
              <a:rPr lang="en-US" altLang="ja-JP" sz="1800" dirty="0" err="1" smtClean="0"/>
              <a:t>aBook.ISBN</a:t>
            </a:r>
            <a:r>
              <a:rPr lang="ja-JP" altLang="en-US" sz="1800" dirty="0" smtClean="0"/>
              <a:t>コード</a:t>
            </a:r>
            <a:r>
              <a:rPr lang="en-US" altLang="ja-JP" sz="1800" dirty="0" smtClean="0"/>
              <a:t> == "BBBBBBB"</a:t>
            </a:r>
          </a:p>
          <a:p>
            <a:pPr>
              <a:buNone/>
            </a:pPr>
            <a:r>
              <a:rPr lang="en-US" altLang="ja-JP" sz="1800" dirty="0" smtClean="0"/>
              <a:t>                   select new { </a:t>
            </a:r>
            <a:r>
              <a:rPr lang="ja-JP" altLang="en-US" sz="1800" dirty="0" smtClean="0"/>
              <a:t>タイトル</a:t>
            </a:r>
            <a:r>
              <a:rPr lang="en-US" altLang="ja-JP" sz="1800" dirty="0" smtClean="0"/>
              <a:t> = </a:t>
            </a:r>
            <a:r>
              <a:rPr lang="en-US" altLang="ja-JP" sz="1800" dirty="0" err="1" smtClean="0"/>
              <a:t>aBook</a:t>
            </a:r>
            <a:r>
              <a:rPr lang="en-US" altLang="ja-JP" sz="1800" dirty="0" smtClean="0"/>
              <a:t>.</a:t>
            </a:r>
            <a:r>
              <a:rPr lang="ja-JP" altLang="en-US" sz="1800" dirty="0" smtClean="0"/>
              <a:t>タイトル</a:t>
            </a:r>
            <a:r>
              <a:rPr lang="en-US" altLang="ja-JP" sz="1800" dirty="0" smtClean="0"/>
              <a:t>, </a:t>
            </a:r>
            <a:r>
              <a:rPr lang="ja-JP" altLang="en-US" sz="1800" dirty="0" smtClean="0"/>
              <a:t>価格</a:t>
            </a:r>
            <a:r>
              <a:rPr lang="en-US" altLang="ja-JP" sz="1800" dirty="0" smtClean="0"/>
              <a:t> = </a:t>
            </a:r>
            <a:r>
              <a:rPr lang="en-US" altLang="ja-JP" sz="1800" dirty="0" err="1" smtClean="0"/>
              <a:t>aBook</a:t>
            </a:r>
            <a:r>
              <a:rPr lang="en-US" altLang="ja-JP" sz="1800" dirty="0" smtClean="0"/>
              <a:t>.</a:t>
            </a:r>
            <a:r>
              <a:rPr lang="ja-JP" altLang="en-US" sz="1800" dirty="0" smtClean="0"/>
              <a:t>価格 </a:t>
            </a:r>
            <a:r>
              <a:rPr lang="en-US" altLang="ja-JP" sz="1800" dirty="0" smtClean="0"/>
              <a:t>};</a:t>
            </a:r>
          </a:p>
          <a:p>
            <a:pPr>
              <a:buNone/>
            </a:pPr>
            <a:r>
              <a:rPr lang="en-US" altLang="ja-JP" sz="1800" dirty="0" smtClean="0"/>
              <a:t> </a:t>
            </a:r>
            <a:r>
              <a:rPr lang="en-US" altLang="ja-JP" sz="1800" dirty="0" smtClean="0"/>
              <a:t>   </a:t>
            </a:r>
            <a:r>
              <a:rPr lang="en-US" altLang="ja-JP" sz="1800" dirty="0" err="1" smtClean="0"/>
              <a:t>foreach</a:t>
            </a:r>
            <a:r>
              <a:rPr lang="en-US" altLang="ja-JP" sz="1800" dirty="0" smtClean="0"/>
              <a:t> </a:t>
            </a:r>
            <a:r>
              <a:rPr lang="en-US" altLang="ja-JP" sz="1800" dirty="0" smtClean="0"/>
              <a:t>(</a:t>
            </a:r>
            <a:r>
              <a:rPr lang="en-US" altLang="ja-JP" sz="1800" dirty="0" err="1" smtClean="0"/>
              <a:t>var</a:t>
            </a:r>
            <a:r>
              <a:rPr lang="en-US" altLang="ja-JP" sz="1800" dirty="0" smtClean="0"/>
              <a:t> </a:t>
            </a:r>
            <a:r>
              <a:rPr lang="en-US" altLang="ja-JP" sz="1800" dirty="0" err="1" smtClean="0"/>
              <a:t>aBook</a:t>
            </a:r>
            <a:r>
              <a:rPr lang="en-US" altLang="ja-JP" sz="1800" dirty="0" smtClean="0"/>
              <a:t> in books)</a:t>
            </a:r>
          </a:p>
          <a:p>
            <a:pPr>
              <a:buNone/>
            </a:pPr>
            <a:r>
              <a:rPr lang="en-US" altLang="ja-JP" sz="1800" dirty="0" smtClean="0"/>
              <a:t>        </a:t>
            </a:r>
            <a:r>
              <a:rPr lang="en-US" altLang="ja-JP" sz="1800" dirty="0" err="1" smtClean="0"/>
              <a:t>Console.WriteLine</a:t>
            </a:r>
            <a:r>
              <a:rPr lang="en-US" altLang="ja-JP" sz="1800" dirty="0" smtClean="0"/>
              <a:t>(</a:t>
            </a:r>
            <a:r>
              <a:rPr lang="en-US" altLang="ja-JP" sz="1800" dirty="0" err="1" smtClean="0"/>
              <a:t>aBook</a:t>
            </a:r>
            <a:r>
              <a:rPr lang="en-US" altLang="ja-JP" sz="1800" dirty="0" smtClean="0"/>
              <a:t>);</a:t>
            </a:r>
          </a:p>
          <a:p>
            <a:pPr>
              <a:buNone/>
            </a:pPr>
            <a:r>
              <a:rPr lang="en-US" altLang="ja-JP" sz="1800" dirty="0" smtClean="0"/>
              <a:t>}</a:t>
            </a:r>
            <a:endParaRPr lang="en-US" altLang="ja-JP" sz="1800" dirty="0" smtClean="0"/>
          </a:p>
        </p:txBody>
      </p:sp>
    </p:spTree>
  </p:cSld>
  <p:clrMapOvr>
    <a:masterClrMapping/>
  </p:clrMapOvr>
  <p:transition>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メソッドの例</a:t>
            </a:r>
            <a:endParaRPr kumimoji="1" lang="ja-JP" altLang="en-US" dirty="0"/>
          </a:p>
        </p:txBody>
      </p:sp>
      <p:sp>
        <p:nvSpPr>
          <p:cNvPr id="3" name="コンテンツ プレースホルダ 2"/>
          <p:cNvSpPr>
            <a:spLocks noGrp="1"/>
          </p:cNvSpPr>
          <p:nvPr>
            <p:ph idx="1"/>
          </p:nvPr>
        </p:nvSpPr>
        <p:spPr>
          <a:xfrm>
            <a:off x="319532" y="1018604"/>
            <a:ext cx="8382000" cy="4586897"/>
          </a:xfrm>
        </p:spPr>
        <p:txBody>
          <a:bodyPr/>
          <a:lstStyle/>
          <a:p>
            <a:pPr>
              <a:buNone/>
            </a:pPr>
            <a:r>
              <a:rPr lang="en-US" altLang="ja-JP" sz="1600" dirty="0" smtClean="0"/>
              <a:t>static void </a:t>
            </a:r>
            <a:r>
              <a:rPr lang="en-US" altLang="ja-JP" sz="1600" dirty="0" err="1" smtClean="0"/>
              <a:t>LinqSample</a:t>
            </a:r>
            <a:r>
              <a:rPr lang="en-US" altLang="ja-JP" sz="1600" dirty="0" smtClean="0"/>
              <a:t>()</a:t>
            </a:r>
          </a:p>
          <a:p>
            <a:pPr>
              <a:buNone/>
            </a:pPr>
            <a:r>
              <a:rPr lang="en-US" altLang="ja-JP" sz="1600" dirty="0" smtClean="0"/>
              <a:t>{</a:t>
            </a:r>
          </a:p>
          <a:p>
            <a:pPr>
              <a:buNone/>
            </a:pPr>
            <a:r>
              <a:rPr lang="ja-JP" altLang="en-US" sz="1600" dirty="0" smtClean="0"/>
              <a:t> </a:t>
            </a:r>
            <a:r>
              <a:rPr lang="ja-JP" altLang="en-US" sz="1600" dirty="0" smtClean="0"/>
              <a:t>   </a:t>
            </a:r>
            <a:r>
              <a:rPr lang="en-US" altLang="ja-JP" sz="1600" dirty="0" smtClean="0"/>
              <a:t>// </a:t>
            </a:r>
            <a:r>
              <a:rPr lang="ja-JP" altLang="en-US" sz="1600" b="1" dirty="0" smtClean="0">
                <a:solidFill>
                  <a:srgbClr val="FFCDCE"/>
                </a:solidFill>
              </a:rPr>
              <a:t>書籍データの準備</a:t>
            </a:r>
            <a:endParaRPr lang="en-US" altLang="ja-JP" sz="1600" b="1" dirty="0" smtClean="0">
              <a:solidFill>
                <a:srgbClr val="FFCDCE"/>
              </a:solidFill>
            </a:endParaRPr>
          </a:p>
          <a:p>
            <a:pPr>
              <a:buNone/>
            </a:pPr>
            <a:r>
              <a:rPr lang="en-US" altLang="ja-JP" sz="1600" dirty="0" smtClean="0"/>
              <a:t>    </a:t>
            </a:r>
            <a:r>
              <a:rPr lang="en-US" altLang="ja-JP" sz="1600" dirty="0" err="1" smtClean="0"/>
              <a:t>var</a:t>
            </a:r>
            <a:r>
              <a:rPr lang="en-US" altLang="ja-JP" sz="1600" dirty="0" smtClean="0"/>
              <a:t> </a:t>
            </a:r>
            <a:r>
              <a:rPr lang="en-US" altLang="ja-JP" sz="1600" dirty="0" err="1" smtClean="0"/>
              <a:t>bookList</a:t>
            </a:r>
            <a:r>
              <a:rPr lang="en-US" altLang="ja-JP" sz="1600" dirty="0" smtClean="0"/>
              <a:t> = new[] {</a:t>
            </a:r>
          </a:p>
          <a:p>
            <a:pPr>
              <a:buNone/>
            </a:pPr>
            <a:r>
              <a:rPr lang="en-US" altLang="ja-JP" sz="1600" dirty="0" smtClean="0"/>
              <a:t>            new { </a:t>
            </a:r>
            <a:r>
              <a:rPr lang="ja-JP" altLang="en-US" sz="1600" dirty="0" smtClean="0"/>
              <a:t>タイトル</a:t>
            </a:r>
            <a:r>
              <a:rPr lang="en-US" altLang="ja-JP" sz="1600" dirty="0" smtClean="0"/>
              <a:t> = "C#</a:t>
            </a:r>
            <a:r>
              <a:rPr lang="ja-JP" altLang="en-US" sz="1600" dirty="0" smtClean="0"/>
              <a:t>入門</a:t>
            </a:r>
            <a:r>
              <a:rPr lang="en-US" altLang="ja-JP" sz="1600" dirty="0" smtClean="0"/>
              <a:t>", ISBN</a:t>
            </a:r>
            <a:r>
              <a:rPr lang="ja-JP" altLang="en-US" sz="1600" dirty="0" smtClean="0"/>
              <a:t>コード</a:t>
            </a:r>
            <a:r>
              <a:rPr lang="en-US" altLang="ja-JP" sz="1600" dirty="0" smtClean="0"/>
              <a:t> = "AAAAAAA", </a:t>
            </a:r>
            <a:r>
              <a:rPr lang="ja-JP" altLang="en-US" sz="1600" dirty="0" smtClean="0"/>
              <a:t>価格 </a:t>
            </a:r>
            <a:r>
              <a:rPr lang="en-US" altLang="ja-JP" sz="1600" dirty="0" smtClean="0"/>
              <a:t>= 2980 },</a:t>
            </a:r>
          </a:p>
          <a:p>
            <a:pPr>
              <a:buNone/>
            </a:pPr>
            <a:r>
              <a:rPr lang="en-US" altLang="ja-JP" sz="1600" dirty="0" smtClean="0"/>
              <a:t>            new { </a:t>
            </a:r>
            <a:r>
              <a:rPr lang="ja-JP" altLang="en-US" sz="1600" dirty="0" smtClean="0"/>
              <a:t>タイトル</a:t>
            </a:r>
            <a:r>
              <a:rPr lang="en-US" altLang="ja-JP" sz="1600" dirty="0" smtClean="0"/>
              <a:t> = "VB</a:t>
            </a:r>
            <a:r>
              <a:rPr lang="ja-JP" altLang="en-US" sz="1600" dirty="0" smtClean="0"/>
              <a:t>入門</a:t>
            </a:r>
            <a:r>
              <a:rPr lang="en-US" altLang="ja-JP" sz="1600" dirty="0" smtClean="0"/>
              <a:t>", ISBN</a:t>
            </a:r>
            <a:r>
              <a:rPr lang="ja-JP" altLang="en-US" sz="1600" dirty="0" smtClean="0"/>
              <a:t>コード</a:t>
            </a:r>
            <a:r>
              <a:rPr lang="en-US" altLang="ja-JP" sz="1600" dirty="0" smtClean="0"/>
              <a:t> = "BBBBBBB", </a:t>
            </a:r>
            <a:r>
              <a:rPr lang="ja-JP" altLang="en-US" sz="1600" dirty="0" smtClean="0"/>
              <a:t>価格 </a:t>
            </a:r>
            <a:r>
              <a:rPr lang="en-US" altLang="ja-JP" sz="1600" dirty="0" smtClean="0"/>
              <a:t>= 3300 }</a:t>
            </a:r>
          </a:p>
          <a:p>
            <a:pPr>
              <a:buNone/>
            </a:pPr>
            <a:r>
              <a:rPr lang="ja-JP" altLang="en-US" sz="1600" dirty="0" smtClean="0"/>
              <a:t>        </a:t>
            </a:r>
            <a:r>
              <a:rPr lang="en-US" altLang="ja-JP" sz="1600" dirty="0" smtClean="0"/>
              <a:t>};</a:t>
            </a:r>
          </a:p>
          <a:p>
            <a:pPr>
              <a:buNone/>
            </a:pPr>
            <a:r>
              <a:rPr lang="ja-JP" altLang="en-US" sz="1600" dirty="0" smtClean="0"/>
              <a:t> </a:t>
            </a:r>
            <a:r>
              <a:rPr lang="ja-JP" altLang="en-US" sz="1600" dirty="0" smtClean="0"/>
              <a:t>   </a:t>
            </a:r>
            <a:r>
              <a:rPr lang="en-US" altLang="ja-JP" sz="1600" dirty="0" smtClean="0"/>
              <a:t>// </a:t>
            </a:r>
            <a:r>
              <a:rPr lang="ja-JP" altLang="en-US" sz="1600" b="1" dirty="0" smtClean="0">
                <a:solidFill>
                  <a:srgbClr val="FFCDCE"/>
                </a:solidFill>
              </a:rPr>
              <a:t>書籍の検索</a:t>
            </a:r>
            <a:endParaRPr lang="en-US" altLang="ja-JP" sz="1600" b="1" dirty="0" smtClean="0">
              <a:solidFill>
                <a:srgbClr val="FFCDCE"/>
              </a:solidFill>
            </a:endParaRPr>
          </a:p>
          <a:p>
            <a:pPr>
              <a:buNone/>
            </a:pPr>
            <a:r>
              <a:rPr lang="en-US" altLang="ja-JP" sz="1600" dirty="0" smtClean="0"/>
              <a:t>    </a:t>
            </a:r>
            <a:r>
              <a:rPr lang="en-US" altLang="ja-JP" sz="1600" dirty="0" err="1" smtClean="0"/>
              <a:t>var</a:t>
            </a:r>
            <a:r>
              <a:rPr lang="en-US" altLang="ja-JP" sz="1600" dirty="0" smtClean="0"/>
              <a:t> books = from </a:t>
            </a:r>
            <a:r>
              <a:rPr lang="en-US" altLang="ja-JP" sz="1600" dirty="0" err="1" smtClean="0"/>
              <a:t>aBook</a:t>
            </a:r>
            <a:r>
              <a:rPr lang="en-US" altLang="ja-JP" sz="1600" dirty="0" smtClean="0"/>
              <a:t> </a:t>
            </a:r>
            <a:r>
              <a:rPr lang="en-US" altLang="ja-JP" sz="1600" dirty="0" smtClean="0"/>
              <a:t>in </a:t>
            </a:r>
            <a:r>
              <a:rPr lang="en-US" altLang="ja-JP" sz="1600" dirty="0" err="1" smtClean="0"/>
              <a:t>bookList</a:t>
            </a:r>
            <a:endParaRPr lang="en-US" altLang="ja-JP" sz="1600" dirty="0" smtClean="0"/>
          </a:p>
          <a:p>
            <a:pPr>
              <a:buNone/>
            </a:pPr>
            <a:r>
              <a:rPr lang="en-US" altLang="ja-JP" sz="1600" dirty="0" smtClean="0"/>
              <a:t>                   where </a:t>
            </a:r>
            <a:r>
              <a:rPr lang="en-US" altLang="ja-JP" sz="1600" dirty="0" err="1" smtClean="0"/>
              <a:t>aBook.ISBN</a:t>
            </a:r>
            <a:r>
              <a:rPr lang="ja-JP" altLang="en-US" sz="1600" dirty="0" smtClean="0"/>
              <a:t>コード</a:t>
            </a:r>
            <a:r>
              <a:rPr lang="en-US" altLang="ja-JP" sz="1600" dirty="0" smtClean="0"/>
              <a:t> == "BBBBBBB"</a:t>
            </a:r>
          </a:p>
          <a:p>
            <a:pPr>
              <a:buNone/>
            </a:pPr>
            <a:r>
              <a:rPr lang="en-US" altLang="ja-JP" sz="1600" dirty="0" smtClean="0"/>
              <a:t>                   select new { </a:t>
            </a:r>
            <a:r>
              <a:rPr lang="ja-JP" altLang="en-US" sz="1600" dirty="0" smtClean="0"/>
              <a:t>タイトル</a:t>
            </a:r>
            <a:r>
              <a:rPr lang="en-US" altLang="ja-JP" sz="1600" dirty="0" smtClean="0"/>
              <a:t> = </a:t>
            </a:r>
            <a:r>
              <a:rPr lang="en-US" altLang="ja-JP" sz="1600" dirty="0" err="1" smtClean="0"/>
              <a:t>aBook</a:t>
            </a:r>
            <a:r>
              <a:rPr lang="en-US" altLang="ja-JP" sz="1600" dirty="0" smtClean="0"/>
              <a:t>.</a:t>
            </a:r>
            <a:r>
              <a:rPr lang="ja-JP" altLang="en-US" sz="1600" dirty="0" smtClean="0"/>
              <a:t>タイトル</a:t>
            </a:r>
            <a:r>
              <a:rPr lang="en-US" altLang="ja-JP" sz="1600" dirty="0" smtClean="0"/>
              <a:t>, </a:t>
            </a:r>
            <a:r>
              <a:rPr lang="ja-JP" altLang="en-US" sz="1600" dirty="0" smtClean="0"/>
              <a:t>価格</a:t>
            </a:r>
            <a:r>
              <a:rPr lang="en-US" altLang="ja-JP" sz="1600" dirty="0" smtClean="0"/>
              <a:t> = </a:t>
            </a:r>
            <a:r>
              <a:rPr lang="en-US" altLang="ja-JP" sz="1600" dirty="0" err="1" smtClean="0"/>
              <a:t>aBook</a:t>
            </a:r>
            <a:r>
              <a:rPr lang="en-US" altLang="ja-JP" sz="1600" dirty="0" smtClean="0"/>
              <a:t>.</a:t>
            </a:r>
            <a:r>
              <a:rPr lang="ja-JP" altLang="en-US" sz="1600" dirty="0" smtClean="0"/>
              <a:t>価格 </a:t>
            </a:r>
            <a:r>
              <a:rPr lang="en-US" altLang="ja-JP" sz="1600" dirty="0" smtClean="0"/>
              <a:t>};</a:t>
            </a:r>
          </a:p>
          <a:p>
            <a:pPr>
              <a:buNone/>
            </a:pPr>
            <a:r>
              <a:rPr lang="ja-JP" altLang="en-US" sz="1600" dirty="0" smtClean="0"/>
              <a:t> </a:t>
            </a:r>
            <a:r>
              <a:rPr lang="ja-JP" altLang="en-US" sz="1600" dirty="0" smtClean="0"/>
              <a:t>   </a:t>
            </a:r>
            <a:r>
              <a:rPr lang="en-US" altLang="ja-JP" sz="1600" dirty="0" smtClean="0"/>
              <a:t>// </a:t>
            </a:r>
            <a:r>
              <a:rPr lang="ja-JP" altLang="en-US" sz="1600" b="1" dirty="0" smtClean="0">
                <a:solidFill>
                  <a:srgbClr val="FFCDCE"/>
                </a:solidFill>
              </a:rPr>
              <a:t>書籍の出力</a:t>
            </a:r>
            <a:endParaRPr lang="en-US" altLang="ja-JP" sz="1600" b="1" dirty="0" smtClean="0">
              <a:solidFill>
                <a:srgbClr val="FFCDCE"/>
              </a:solidFill>
            </a:endParaRPr>
          </a:p>
          <a:p>
            <a:pPr>
              <a:buNone/>
            </a:pPr>
            <a:r>
              <a:rPr lang="en-US" altLang="ja-JP" sz="1600" dirty="0" smtClean="0"/>
              <a:t>    </a:t>
            </a:r>
            <a:r>
              <a:rPr lang="en-US" altLang="ja-JP" sz="1600" dirty="0" err="1" smtClean="0"/>
              <a:t>foreach</a:t>
            </a:r>
            <a:r>
              <a:rPr lang="en-US" altLang="ja-JP" sz="1600" dirty="0" smtClean="0"/>
              <a:t> </a:t>
            </a:r>
            <a:r>
              <a:rPr lang="en-US" altLang="ja-JP" sz="1600" dirty="0" smtClean="0"/>
              <a:t>(</a:t>
            </a:r>
            <a:r>
              <a:rPr lang="en-US" altLang="ja-JP" sz="1600" dirty="0" err="1" smtClean="0"/>
              <a:t>var</a:t>
            </a:r>
            <a:r>
              <a:rPr lang="en-US" altLang="ja-JP" sz="1600" dirty="0" smtClean="0"/>
              <a:t> </a:t>
            </a:r>
            <a:r>
              <a:rPr lang="en-US" altLang="ja-JP" sz="1600" dirty="0" err="1" smtClean="0"/>
              <a:t>aBook</a:t>
            </a:r>
            <a:r>
              <a:rPr lang="en-US" altLang="ja-JP" sz="1600" dirty="0" smtClean="0"/>
              <a:t> in books)</a:t>
            </a:r>
          </a:p>
          <a:p>
            <a:pPr>
              <a:buNone/>
            </a:pPr>
            <a:r>
              <a:rPr lang="en-US" altLang="ja-JP" sz="1600" dirty="0" smtClean="0"/>
              <a:t>        </a:t>
            </a:r>
            <a:r>
              <a:rPr lang="en-US" altLang="ja-JP" sz="1600" dirty="0" err="1" smtClean="0"/>
              <a:t>Console.WriteLine</a:t>
            </a:r>
            <a:r>
              <a:rPr lang="en-US" altLang="ja-JP" sz="1600" dirty="0" smtClean="0"/>
              <a:t>(</a:t>
            </a:r>
            <a:r>
              <a:rPr lang="en-US" altLang="ja-JP" sz="1600" dirty="0" err="1" smtClean="0"/>
              <a:t>aBook</a:t>
            </a:r>
            <a:r>
              <a:rPr lang="en-US" altLang="ja-JP" sz="1600" dirty="0" smtClean="0"/>
              <a:t>);</a:t>
            </a:r>
          </a:p>
          <a:p>
            <a:pPr>
              <a:buNone/>
            </a:pPr>
            <a:r>
              <a:rPr lang="en-US" altLang="ja-JP" sz="1600" dirty="0" smtClean="0"/>
              <a:t>}</a:t>
            </a:r>
            <a:endParaRPr lang="en-US" altLang="ja-JP" sz="1600" dirty="0" smtClean="0"/>
          </a:p>
        </p:txBody>
      </p:sp>
    </p:spTree>
  </p:cSld>
  <p:clrMapOvr>
    <a:masterClrMapping/>
  </p:clrMapOvr>
  <p:transition>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メソッドの例</a:t>
            </a:r>
            <a:endParaRPr kumimoji="1" lang="ja-JP" altLang="en-US" dirty="0"/>
          </a:p>
        </p:txBody>
      </p:sp>
      <p:sp>
        <p:nvSpPr>
          <p:cNvPr id="3" name="コンテンツ プレースホルダ 2"/>
          <p:cNvSpPr>
            <a:spLocks noGrp="1"/>
          </p:cNvSpPr>
          <p:nvPr>
            <p:ph idx="1"/>
          </p:nvPr>
        </p:nvSpPr>
        <p:spPr>
          <a:xfrm>
            <a:off x="319532" y="884492"/>
            <a:ext cx="8382000" cy="5826210"/>
          </a:xfrm>
        </p:spPr>
        <p:txBody>
          <a:bodyPr/>
          <a:lstStyle/>
          <a:p>
            <a:pPr>
              <a:buNone/>
            </a:pPr>
            <a:r>
              <a:rPr lang="en-US" altLang="ja-JP" sz="1600" dirty="0" smtClean="0"/>
              <a:t>static </a:t>
            </a:r>
            <a:r>
              <a:rPr lang="ja-JP" altLang="en-US" sz="1600" dirty="0" smtClean="0"/>
              <a:t>書籍</a:t>
            </a:r>
            <a:r>
              <a:rPr lang="en-US" altLang="ja-JP" sz="1600" dirty="0" smtClean="0"/>
              <a:t>[] </a:t>
            </a:r>
            <a:r>
              <a:rPr lang="ja-JP" altLang="en-US" sz="1600" b="1" dirty="0" smtClean="0">
                <a:solidFill>
                  <a:srgbClr val="FFCDCE"/>
                </a:solidFill>
              </a:rPr>
              <a:t>書籍データの準備</a:t>
            </a:r>
            <a:r>
              <a:rPr lang="en-US" altLang="ja-JP" sz="1600" dirty="0" smtClean="0"/>
              <a:t>()</a:t>
            </a:r>
          </a:p>
          <a:p>
            <a:pPr>
              <a:buNone/>
            </a:pPr>
            <a:r>
              <a:rPr lang="en-US" altLang="ja-JP" sz="1600" dirty="0" smtClean="0"/>
              <a:t>{</a:t>
            </a:r>
          </a:p>
          <a:p>
            <a:pPr>
              <a:buNone/>
            </a:pPr>
            <a:r>
              <a:rPr lang="en-US" altLang="ja-JP" sz="1600" dirty="0" smtClean="0"/>
              <a:t>    return new </a:t>
            </a:r>
            <a:r>
              <a:rPr lang="ja-JP" altLang="en-US" sz="1600" dirty="0" smtClean="0"/>
              <a:t>書籍</a:t>
            </a:r>
            <a:r>
              <a:rPr lang="en-US" altLang="ja-JP" sz="1600" dirty="0" smtClean="0"/>
              <a:t>[] {</a:t>
            </a:r>
          </a:p>
          <a:p>
            <a:pPr>
              <a:buNone/>
            </a:pPr>
            <a:r>
              <a:rPr lang="en-US" altLang="ja-JP" sz="1600" dirty="0" smtClean="0"/>
              <a:t>        new </a:t>
            </a:r>
            <a:r>
              <a:rPr lang="ja-JP" altLang="en-US" sz="1600" dirty="0" smtClean="0"/>
              <a:t>書籍 </a:t>
            </a:r>
            <a:r>
              <a:rPr lang="en-US" altLang="ja-JP" sz="1600" dirty="0" smtClean="0"/>
              <a:t>{ </a:t>
            </a:r>
            <a:r>
              <a:rPr lang="ja-JP" altLang="en-US" sz="1600" dirty="0" smtClean="0"/>
              <a:t>タイトル</a:t>
            </a:r>
            <a:r>
              <a:rPr lang="en-US" altLang="ja-JP" sz="1600" dirty="0" smtClean="0"/>
              <a:t> = "C#</a:t>
            </a:r>
            <a:r>
              <a:rPr lang="ja-JP" altLang="en-US" sz="1600" dirty="0" smtClean="0"/>
              <a:t>入門</a:t>
            </a:r>
            <a:r>
              <a:rPr lang="en-US" altLang="ja-JP" sz="1600" dirty="0" smtClean="0"/>
              <a:t>", ISBN</a:t>
            </a:r>
            <a:r>
              <a:rPr lang="ja-JP" altLang="en-US" sz="1600" dirty="0" smtClean="0"/>
              <a:t>コード</a:t>
            </a:r>
            <a:r>
              <a:rPr lang="en-US" altLang="ja-JP" sz="1600" dirty="0" smtClean="0"/>
              <a:t> = "AAAAAAA", </a:t>
            </a:r>
            <a:r>
              <a:rPr lang="ja-JP" altLang="en-US" sz="1600" dirty="0" smtClean="0"/>
              <a:t>価格 </a:t>
            </a:r>
            <a:r>
              <a:rPr lang="en-US" altLang="ja-JP" sz="1600" dirty="0" smtClean="0"/>
              <a:t>= 2980 },</a:t>
            </a:r>
          </a:p>
          <a:p>
            <a:pPr>
              <a:buNone/>
            </a:pPr>
            <a:r>
              <a:rPr lang="en-US" altLang="ja-JP" sz="1600" dirty="0" smtClean="0"/>
              <a:t>        new </a:t>
            </a:r>
            <a:r>
              <a:rPr lang="ja-JP" altLang="en-US" sz="1600" dirty="0" smtClean="0"/>
              <a:t>書籍 </a:t>
            </a:r>
            <a:r>
              <a:rPr lang="en-US" altLang="ja-JP" sz="1600" dirty="0" smtClean="0"/>
              <a:t>{ </a:t>
            </a:r>
            <a:r>
              <a:rPr lang="ja-JP" altLang="en-US" sz="1600" dirty="0" smtClean="0"/>
              <a:t>タイトル</a:t>
            </a:r>
            <a:r>
              <a:rPr lang="en-US" altLang="ja-JP" sz="1600" dirty="0" smtClean="0"/>
              <a:t> = "VB</a:t>
            </a:r>
            <a:r>
              <a:rPr lang="ja-JP" altLang="en-US" sz="1600" dirty="0" smtClean="0"/>
              <a:t>入門</a:t>
            </a:r>
            <a:r>
              <a:rPr lang="en-US" altLang="ja-JP" sz="1600" dirty="0" smtClean="0"/>
              <a:t>", ISBN</a:t>
            </a:r>
            <a:r>
              <a:rPr lang="ja-JP" altLang="en-US" sz="1600" dirty="0" smtClean="0"/>
              <a:t>コード</a:t>
            </a:r>
            <a:r>
              <a:rPr lang="en-US" altLang="ja-JP" sz="1600" dirty="0" smtClean="0"/>
              <a:t> = "BBBBBBB", </a:t>
            </a:r>
            <a:r>
              <a:rPr lang="ja-JP" altLang="en-US" sz="1600" dirty="0" smtClean="0"/>
              <a:t>価格 </a:t>
            </a:r>
            <a:r>
              <a:rPr lang="en-US" altLang="ja-JP" sz="1600" dirty="0" smtClean="0"/>
              <a:t>= 3300 }</a:t>
            </a:r>
          </a:p>
          <a:p>
            <a:pPr>
              <a:buNone/>
            </a:pPr>
            <a:r>
              <a:rPr lang="ja-JP" altLang="en-US" sz="1600" dirty="0" smtClean="0"/>
              <a:t>    </a:t>
            </a:r>
            <a:r>
              <a:rPr lang="en-US" altLang="ja-JP" sz="1600" dirty="0" smtClean="0"/>
              <a:t>};</a:t>
            </a:r>
          </a:p>
          <a:p>
            <a:pPr>
              <a:buNone/>
            </a:pPr>
            <a:r>
              <a:rPr lang="en-US" altLang="ja-JP" sz="1600" dirty="0" smtClean="0"/>
              <a:t>}</a:t>
            </a:r>
          </a:p>
          <a:p>
            <a:pPr>
              <a:buNone/>
            </a:pPr>
            <a:r>
              <a:rPr lang="en-US" altLang="ja-JP" sz="1600" dirty="0" smtClean="0"/>
              <a:t>static </a:t>
            </a:r>
            <a:r>
              <a:rPr lang="en-US" altLang="ja-JP" sz="1600" dirty="0" err="1" smtClean="0"/>
              <a:t>IEnumerable</a:t>
            </a:r>
            <a:r>
              <a:rPr lang="en-US" altLang="ja-JP" sz="1600" dirty="0" smtClean="0"/>
              <a:t> </a:t>
            </a:r>
            <a:r>
              <a:rPr lang="ja-JP" altLang="en-US" sz="1600" b="1" dirty="0" smtClean="0">
                <a:solidFill>
                  <a:srgbClr val="FFCDCE"/>
                </a:solidFill>
              </a:rPr>
              <a:t>書籍の検索</a:t>
            </a:r>
            <a:r>
              <a:rPr lang="en-US" altLang="ja-JP" sz="1600" dirty="0" smtClean="0"/>
              <a:t>(</a:t>
            </a:r>
            <a:r>
              <a:rPr lang="ja-JP" altLang="en-US" sz="1600" dirty="0" smtClean="0"/>
              <a:t>書籍</a:t>
            </a:r>
            <a:r>
              <a:rPr lang="en-US" altLang="ja-JP" sz="1600" dirty="0" smtClean="0"/>
              <a:t>[] </a:t>
            </a:r>
            <a:r>
              <a:rPr lang="en-US" altLang="ja-JP" sz="1600" dirty="0" err="1" smtClean="0"/>
              <a:t>bookList</a:t>
            </a:r>
            <a:r>
              <a:rPr lang="en-US" altLang="ja-JP" sz="1600" dirty="0" smtClean="0"/>
              <a:t>)</a:t>
            </a:r>
          </a:p>
          <a:p>
            <a:pPr>
              <a:buNone/>
            </a:pPr>
            <a:r>
              <a:rPr lang="en-US" altLang="ja-JP" sz="1600" dirty="0" smtClean="0"/>
              <a:t>{</a:t>
            </a:r>
          </a:p>
          <a:p>
            <a:pPr>
              <a:buNone/>
            </a:pPr>
            <a:r>
              <a:rPr lang="en-US" altLang="ja-JP" sz="1600" dirty="0" smtClean="0"/>
              <a:t>    return from </a:t>
            </a:r>
            <a:r>
              <a:rPr lang="en-US" altLang="ja-JP" sz="1600" dirty="0" err="1" smtClean="0"/>
              <a:t>aBook</a:t>
            </a:r>
            <a:r>
              <a:rPr lang="en-US" altLang="ja-JP" sz="1600" dirty="0" smtClean="0"/>
              <a:t> in </a:t>
            </a:r>
            <a:r>
              <a:rPr lang="en-US" altLang="ja-JP" sz="1600" dirty="0" err="1" smtClean="0"/>
              <a:t>bookList</a:t>
            </a:r>
            <a:r>
              <a:rPr lang="en-US" altLang="ja-JP" sz="1600" dirty="0" smtClean="0"/>
              <a:t> where </a:t>
            </a:r>
            <a:r>
              <a:rPr lang="en-US" altLang="ja-JP" sz="1600" dirty="0" err="1" smtClean="0"/>
              <a:t>aBook.ISBN</a:t>
            </a:r>
            <a:r>
              <a:rPr lang="ja-JP" altLang="en-US" sz="1600" dirty="0" smtClean="0"/>
              <a:t>コード</a:t>
            </a:r>
            <a:r>
              <a:rPr lang="en-US" altLang="ja-JP" sz="1600" dirty="0" smtClean="0"/>
              <a:t> == "BBBBBBB"</a:t>
            </a:r>
          </a:p>
          <a:p>
            <a:pPr>
              <a:buNone/>
            </a:pPr>
            <a:r>
              <a:rPr lang="en-US" altLang="ja-JP" sz="1600" dirty="0" smtClean="0"/>
              <a:t>           select new { </a:t>
            </a:r>
            <a:r>
              <a:rPr lang="ja-JP" altLang="en-US" sz="1600" dirty="0" smtClean="0"/>
              <a:t>タイトル</a:t>
            </a:r>
            <a:r>
              <a:rPr lang="en-US" altLang="ja-JP" sz="1600" dirty="0" smtClean="0"/>
              <a:t> = </a:t>
            </a:r>
            <a:r>
              <a:rPr lang="en-US" altLang="ja-JP" sz="1600" dirty="0" err="1" smtClean="0"/>
              <a:t>aBook</a:t>
            </a:r>
            <a:r>
              <a:rPr lang="en-US" altLang="ja-JP" sz="1600" dirty="0" smtClean="0"/>
              <a:t>.</a:t>
            </a:r>
            <a:r>
              <a:rPr lang="ja-JP" altLang="en-US" sz="1600" dirty="0" smtClean="0"/>
              <a:t>タイトル</a:t>
            </a:r>
            <a:r>
              <a:rPr lang="en-US" altLang="ja-JP" sz="1600" dirty="0" smtClean="0"/>
              <a:t>, </a:t>
            </a:r>
            <a:r>
              <a:rPr lang="ja-JP" altLang="en-US" sz="1600" dirty="0" smtClean="0"/>
              <a:t>価格</a:t>
            </a:r>
            <a:r>
              <a:rPr lang="en-US" altLang="ja-JP" sz="1600" dirty="0" smtClean="0"/>
              <a:t> = </a:t>
            </a:r>
            <a:r>
              <a:rPr lang="en-US" altLang="ja-JP" sz="1600" dirty="0" err="1" smtClean="0"/>
              <a:t>aBook</a:t>
            </a:r>
            <a:r>
              <a:rPr lang="en-US" altLang="ja-JP" sz="1600" dirty="0" smtClean="0"/>
              <a:t>.</a:t>
            </a:r>
            <a:r>
              <a:rPr lang="ja-JP" altLang="en-US" sz="1600" dirty="0" smtClean="0"/>
              <a:t>価格 </a:t>
            </a:r>
            <a:r>
              <a:rPr lang="en-US" altLang="ja-JP" sz="1600" dirty="0" smtClean="0"/>
              <a:t>};</a:t>
            </a:r>
          </a:p>
          <a:p>
            <a:pPr>
              <a:buNone/>
            </a:pPr>
            <a:r>
              <a:rPr lang="en-US" altLang="ja-JP" sz="1600" dirty="0" smtClean="0"/>
              <a:t>}</a:t>
            </a:r>
          </a:p>
          <a:p>
            <a:pPr>
              <a:buNone/>
            </a:pPr>
            <a:r>
              <a:rPr lang="en-US" altLang="ja-JP" sz="1600" dirty="0" smtClean="0"/>
              <a:t>static void </a:t>
            </a:r>
            <a:r>
              <a:rPr lang="ja-JP" altLang="en-US" sz="1600" b="1" dirty="0" smtClean="0">
                <a:solidFill>
                  <a:srgbClr val="FFCDCE"/>
                </a:solidFill>
              </a:rPr>
              <a:t>書籍の出力</a:t>
            </a:r>
            <a:r>
              <a:rPr lang="en-US" altLang="ja-JP" sz="1600" dirty="0" smtClean="0"/>
              <a:t>(</a:t>
            </a:r>
            <a:r>
              <a:rPr lang="en-US" altLang="ja-JP" sz="1600" dirty="0" err="1" smtClean="0"/>
              <a:t>IEnumerable</a:t>
            </a:r>
            <a:r>
              <a:rPr lang="en-US" altLang="ja-JP" sz="1600" dirty="0" smtClean="0"/>
              <a:t> books)</a:t>
            </a:r>
          </a:p>
          <a:p>
            <a:pPr>
              <a:buNone/>
            </a:pPr>
            <a:r>
              <a:rPr lang="en-US" altLang="ja-JP" sz="1600" dirty="0" smtClean="0"/>
              <a:t>{</a:t>
            </a:r>
          </a:p>
          <a:p>
            <a:pPr>
              <a:buNone/>
            </a:pPr>
            <a:r>
              <a:rPr lang="en-US" altLang="ja-JP" sz="1600" dirty="0" smtClean="0"/>
              <a:t>    </a:t>
            </a:r>
            <a:r>
              <a:rPr lang="en-US" altLang="ja-JP" sz="1600" dirty="0" err="1" smtClean="0"/>
              <a:t>foreach</a:t>
            </a:r>
            <a:r>
              <a:rPr lang="en-US" altLang="ja-JP" sz="1600" dirty="0" smtClean="0"/>
              <a:t> (</a:t>
            </a:r>
            <a:r>
              <a:rPr lang="en-US" altLang="ja-JP" sz="1600" dirty="0" err="1" smtClean="0"/>
              <a:t>var</a:t>
            </a:r>
            <a:r>
              <a:rPr lang="en-US" altLang="ja-JP" sz="1600" dirty="0" smtClean="0"/>
              <a:t> </a:t>
            </a:r>
            <a:r>
              <a:rPr lang="en-US" altLang="ja-JP" sz="1600" dirty="0" err="1" smtClean="0"/>
              <a:t>aBook</a:t>
            </a:r>
            <a:r>
              <a:rPr lang="en-US" altLang="ja-JP" sz="1600" dirty="0" smtClean="0"/>
              <a:t> in books)</a:t>
            </a:r>
          </a:p>
          <a:p>
            <a:pPr>
              <a:buNone/>
            </a:pPr>
            <a:r>
              <a:rPr lang="en-US" altLang="ja-JP" sz="1600" dirty="0" smtClean="0"/>
              <a:t>        </a:t>
            </a:r>
            <a:r>
              <a:rPr lang="en-US" altLang="ja-JP" sz="1600" dirty="0" err="1" smtClean="0"/>
              <a:t>Console.WriteLine</a:t>
            </a:r>
            <a:r>
              <a:rPr lang="en-US" altLang="ja-JP" sz="1600" dirty="0" smtClean="0"/>
              <a:t>(</a:t>
            </a:r>
            <a:r>
              <a:rPr lang="en-US" altLang="ja-JP" sz="1600" dirty="0" err="1" smtClean="0"/>
              <a:t>aBook</a:t>
            </a:r>
            <a:r>
              <a:rPr lang="en-US" altLang="ja-JP" sz="1600" dirty="0" smtClean="0"/>
              <a:t>);</a:t>
            </a:r>
          </a:p>
          <a:p>
            <a:pPr>
              <a:buNone/>
            </a:pPr>
            <a:r>
              <a:rPr lang="en-US" altLang="ja-JP" sz="1600" dirty="0" smtClean="0"/>
              <a:t>}</a:t>
            </a:r>
          </a:p>
          <a:p>
            <a:pPr>
              <a:buNone/>
            </a:pPr>
            <a:r>
              <a:rPr lang="en-US" altLang="ja-JP" sz="1600" dirty="0" smtClean="0"/>
              <a:t>static void </a:t>
            </a:r>
            <a:r>
              <a:rPr lang="en-US" altLang="ja-JP" sz="1600" dirty="0" err="1" smtClean="0"/>
              <a:t>LinqSample</a:t>
            </a:r>
            <a:r>
              <a:rPr lang="en-US" altLang="ja-JP" sz="1600" dirty="0" smtClean="0"/>
              <a:t>()</a:t>
            </a:r>
          </a:p>
          <a:p>
            <a:pPr>
              <a:buNone/>
            </a:pPr>
            <a:r>
              <a:rPr lang="en-US" altLang="ja-JP" sz="1600" dirty="0" smtClean="0"/>
              <a:t>{</a:t>
            </a:r>
            <a:r>
              <a:rPr lang="ja-JP" altLang="en-US" sz="1600" dirty="0" smtClean="0"/>
              <a:t>  </a:t>
            </a:r>
            <a:r>
              <a:rPr lang="ja-JP" altLang="en-US" sz="1600" b="1" dirty="0" smtClean="0">
                <a:solidFill>
                  <a:srgbClr val="FFCDCE"/>
                </a:solidFill>
              </a:rPr>
              <a:t>書籍の出力</a:t>
            </a:r>
            <a:r>
              <a:rPr lang="en-US" altLang="ja-JP" sz="1600" dirty="0" smtClean="0"/>
              <a:t>(</a:t>
            </a:r>
            <a:r>
              <a:rPr lang="ja-JP" altLang="en-US" sz="1600" b="1" dirty="0" smtClean="0">
                <a:solidFill>
                  <a:srgbClr val="FFCDCE"/>
                </a:solidFill>
              </a:rPr>
              <a:t>書籍の検索</a:t>
            </a:r>
            <a:r>
              <a:rPr lang="en-US" altLang="ja-JP" sz="1600" dirty="0" smtClean="0"/>
              <a:t>(</a:t>
            </a:r>
            <a:r>
              <a:rPr lang="ja-JP" altLang="en-US" sz="1600" b="1" dirty="0" smtClean="0">
                <a:solidFill>
                  <a:srgbClr val="FFCDCE"/>
                </a:solidFill>
              </a:rPr>
              <a:t>書籍データの準備</a:t>
            </a:r>
            <a:r>
              <a:rPr lang="en-US" altLang="ja-JP" sz="1600" dirty="0" smtClean="0"/>
              <a:t>())); }</a:t>
            </a:r>
            <a:endParaRPr lang="en-US" altLang="ja-JP" sz="1600" dirty="0" smtClean="0"/>
          </a:p>
        </p:txBody>
      </p:sp>
    </p:spTree>
  </p:cSld>
  <p:clrMapOvr>
    <a:masterClrMapping/>
  </p:clrMapOvr>
  <p:transition>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a:xfrm>
            <a:off x="368300" y="2865120"/>
            <a:ext cx="8382000" cy="768672"/>
          </a:xfrm>
        </p:spPr>
        <p:txBody>
          <a:bodyPr/>
          <a:lstStyle/>
          <a:p>
            <a:pPr algn="ctr">
              <a:buNone/>
            </a:pPr>
            <a:r>
              <a:rPr lang="ja-JP" altLang="en-US" dirty="0" smtClean="0"/>
              <a:t>オブジェクトの例</a:t>
            </a:r>
            <a:endParaRPr kumimoji="1" lang="ja-JP" altLang="en-US" dirty="0"/>
          </a:p>
        </p:txBody>
      </p:sp>
    </p:spTree>
  </p:cSld>
  <p:clrMapOvr>
    <a:masterClrMapping/>
  </p:clrMapOvr>
  <p:transition>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タイトル 1"/>
          <p:cNvSpPr>
            <a:spLocks noGrp="1"/>
          </p:cNvSpPr>
          <p:nvPr>
            <p:ph type="title"/>
          </p:nvPr>
        </p:nvSpPr>
        <p:spPr>
          <a:xfrm>
            <a:off x="457200" y="274638"/>
            <a:ext cx="8229600" cy="2011362"/>
          </a:xfrm>
        </p:spPr>
        <p:txBody>
          <a:bodyPr/>
          <a:lstStyle/>
          <a:p>
            <a:r>
              <a:rPr lang="ja-JP" altLang="en-US" sz="2400" dirty="0" smtClean="0"/>
              <a:t>例えば、</a:t>
            </a:r>
            <a:r>
              <a:rPr lang="ja-JP" altLang="en-US" sz="4000" dirty="0" smtClean="0"/>
              <a:t>或るクラスに </a:t>
            </a:r>
            <a:r>
              <a:rPr lang="en-US" altLang="ja-JP" sz="4000" dirty="0" smtClean="0"/>
              <a:t>“Employee”</a:t>
            </a:r>
            <a:r>
              <a:rPr lang="ja-JP" altLang="en-US" sz="4000" dirty="0" smtClean="0"/>
              <a:t> という名前を付けるということは、</a:t>
            </a:r>
          </a:p>
        </p:txBody>
      </p:sp>
      <p:sp>
        <p:nvSpPr>
          <p:cNvPr id="41987" name="コンテンツ プレースホルダ 2"/>
          <p:cNvSpPr>
            <a:spLocks noGrp="1"/>
          </p:cNvSpPr>
          <p:nvPr>
            <p:ph idx="1"/>
          </p:nvPr>
        </p:nvSpPr>
        <p:spPr>
          <a:xfrm>
            <a:off x="214282" y="1499616"/>
            <a:ext cx="8572560" cy="4645887"/>
          </a:xfrm>
        </p:spPr>
        <p:txBody>
          <a:bodyPr/>
          <a:lstStyle/>
          <a:p>
            <a:r>
              <a:rPr lang="ja-JP" altLang="en-US" sz="4400" dirty="0" smtClean="0"/>
              <a:t>「システムの中の</a:t>
            </a:r>
            <a:r>
              <a:rPr lang="ja-JP" altLang="en-US" sz="2800" dirty="0" smtClean="0"/>
              <a:t>この範囲の概念を  </a:t>
            </a:r>
            <a:r>
              <a:rPr lang="en-US" altLang="ja-JP" sz="2800" dirty="0" smtClean="0"/>
              <a:t>“Employee”</a:t>
            </a:r>
            <a:r>
              <a:rPr lang="ja-JP" altLang="en-US" sz="2800" dirty="0" smtClean="0"/>
              <a:t> と呼ぶことにするからね」</a:t>
            </a:r>
            <a:r>
              <a:rPr lang="en-US" altLang="ja-JP" sz="2800" dirty="0" smtClean="0"/>
              <a:t/>
            </a:r>
            <a:br>
              <a:rPr lang="en-US" altLang="ja-JP" sz="2800" dirty="0" smtClean="0"/>
            </a:br>
            <a:r>
              <a:rPr lang="ja-JP" altLang="en-US" sz="2000" dirty="0" smtClean="0"/>
              <a:t>ということ。</a:t>
            </a:r>
            <a:endParaRPr lang="en-US" altLang="ja-JP" sz="2000" dirty="0" smtClean="0"/>
          </a:p>
          <a:p>
            <a:pPr lvl="1"/>
            <a:r>
              <a:rPr lang="ja-JP" altLang="en-US" sz="3600" dirty="0" smtClean="0"/>
              <a:t>システム全体という混沌の中から </a:t>
            </a:r>
            <a:r>
              <a:rPr lang="en-US" altLang="ja-JP" sz="3600" dirty="0" smtClean="0"/>
              <a:t>“Employee” </a:t>
            </a:r>
            <a:r>
              <a:rPr lang="ja-JP" altLang="en-US" sz="3600" dirty="0" smtClean="0"/>
              <a:t>という概念を切り出す。</a:t>
            </a:r>
            <a:endParaRPr lang="en-US" altLang="ja-JP" sz="3600" dirty="0" smtClean="0"/>
          </a:p>
          <a:p>
            <a:r>
              <a:rPr lang="en-US" altLang="ja-JP" sz="4400" dirty="0" smtClean="0"/>
              <a:t>“Employee” </a:t>
            </a:r>
            <a:r>
              <a:rPr lang="ja-JP" altLang="en-US" sz="4400" dirty="0" smtClean="0"/>
              <a:t>とそれ以外との間に境界を与え、</a:t>
            </a:r>
            <a:r>
              <a:rPr lang="en-US" altLang="ja-JP" sz="4400" dirty="0" smtClean="0"/>
              <a:t>“Employee” </a:t>
            </a:r>
            <a:r>
              <a:rPr lang="ja-JP" altLang="en-US" sz="4400" dirty="0" smtClean="0"/>
              <a:t>の概念の範囲を決めること。</a:t>
            </a:r>
            <a:endParaRPr lang="en-US" altLang="ja-JP" sz="4400" dirty="0" smtClean="0"/>
          </a:p>
          <a:p>
            <a:pPr lvl="1"/>
            <a:r>
              <a:rPr lang="ja-JP" altLang="en-US" sz="1800" b="1" dirty="0" smtClean="0"/>
              <a:t>「</a:t>
            </a:r>
            <a:r>
              <a:rPr lang="en-US" altLang="ja-JP" sz="1800" b="1" dirty="0" smtClean="0"/>
              <a:t>Employee</a:t>
            </a:r>
            <a:r>
              <a:rPr lang="ja-JP" altLang="en-US" sz="1800" b="1" dirty="0" smtClean="0"/>
              <a:t> なもの」と「それ以外」を決定。</a:t>
            </a:r>
            <a:endParaRPr lang="ja-JP" altLang="en-US" sz="3600" b="1" dirty="0" smtClean="0"/>
          </a:p>
        </p:txBody>
      </p:sp>
    </p:spTree>
  </p:cSld>
  <p:clrMapOvr>
    <a:masterClrMapping/>
  </p:clrMapOvr>
  <p:transition>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642938" y="571500"/>
            <a:ext cx="7715250" cy="564356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endParaRPr lang="ja-JP" altLang="en-US" dirty="0"/>
          </a:p>
        </p:txBody>
      </p:sp>
      <p:sp>
        <p:nvSpPr>
          <p:cNvPr id="45059" name="テキスト ボックス 4"/>
          <p:cNvSpPr txBox="1">
            <a:spLocks noChangeArrowheads="1"/>
          </p:cNvSpPr>
          <p:nvPr/>
        </p:nvSpPr>
        <p:spPr bwMode="auto">
          <a:xfrm>
            <a:off x="928688" y="857250"/>
            <a:ext cx="2578100" cy="523875"/>
          </a:xfrm>
          <a:prstGeom prst="rect">
            <a:avLst/>
          </a:prstGeom>
          <a:noFill/>
          <a:ln w="9525">
            <a:noFill/>
            <a:miter lim="800000"/>
            <a:headEnd/>
            <a:tailEnd/>
          </a:ln>
        </p:spPr>
        <p:txBody>
          <a:bodyPr wrap="none">
            <a:spAutoFit/>
          </a:bodyPr>
          <a:lstStyle/>
          <a:p>
            <a:r>
              <a:rPr lang="ja-JP" altLang="en-US" sz="2800" dirty="0">
                <a:solidFill>
                  <a:schemeClr val="bg1"/>
                </a:solidFill>
              </a:rPr>
              <a:t>業務系システム</a:t>
            </a:r>
          </a:p>
        </p:txBody>
      </p:sp>
      <p:sp>
        <p:nvSpPr>
          <p:cNvPr id="6" name="正方形/長方形 5"/>
          <p:cNvSpPr/>
          <p:nvPr/>
        </p:nvSpPr>
        <p:spPr>
          <a:xfrm>
            <a:off x="2571750" y="2928938"/>
            <a:ext cx="4000500" cy="1857375"/>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endParaRPr lang="ja-JP" altLang="en-US"/>
          </a:p>
        </p:txBody>
      </p:sp>
      <p:sp>
        <p:nvSpPr>
          <p:cNvPr id="45061" name="テキスト ボックス 6"/>
          <p:cNvSpPr txBox="1">
            <a:spLocks noChangeArrowheads="1"/>
          </p:cNvSpPr>
          <p:nvPr/>
        </p:nvSpPr>
        <p:spPr bwMode="auto">
          <a:xfrm>
            <a:off x="3214688" y="3429000"/>
            <a:ext cx="2236787" cy="646113"/>
          </a:xfrm>
          <a:prstGeom prst="rect">
            <a:avLst/>
          </a:prstGeom>
          <a:noFill/>
          <a:ln w="9525">
            <a:noFill/>
            <a:miter lim="800000"/>
            <a:headEnd/>
            <a:tailEnd/>
          </a:ln>
        </p:spPr>
        <p:txBody>
          <a:bodyPr wrap="none">
            <a:spAutoFit/>
          </a:bodyPr>
          <a:lstStyle/>
          <a:p>
            <a:r>
              <a:rPr lang="en-US" altLang="ja-JP" sz="3600" dirty="0">
                <a:solidFill>
                  <a:schemeClr val="bg1"/>
                </a:solidFill>
              </a:rPr>
              <a:t>Employee</a:t>
            </a:r>
            <a:endParaRPr lang="ja-JP" altLang="en-US" sz="3600" dirty="0">
              <a:solidFill>
                <a:schemeClr val="bg1"/>
              </a:solidFill>
            </a:endParaRPr>
          </a:p>
        </p:txBody>
      </p:sp>
      <p:sp>
        <p:nvSpPr>
          <p:cNvPr id="45062" name="テキスト ボックス 7"/>
          <p:cNvSpPr txBox="1">
            <a:spLocks noChangeArrowheads="1"/>
          </p:cNvSpPr>
          <p:nvPr/>
        </p:nvSpPr>
        <p:spPr bwMode="auto">
          <a:xfrm>
            <a:off x="6572250" y="1785938"/>
            <a:ext cx="1111250" cy="646112"/>
          </a:xfrm>
          <a:prstGeom prst="rect">
            <a:avLst/>
          </a:prstGeom>
          <a:noFill/>
          <a:ln w="9525">
            <a:noFill/>
            <a:miter lim="800000"/>
            <a:headEnd/>
            <a:tailEnd/>
          </a:ln>
        </p:spPr>
        <p:txBody>
          <a:bodyPr wrap="none">
            <a:spAutoFit/>
          </a:bodyPr>
          <a:lstStyle/>
          <a:p>
            <a:r>
              <a:rPr lang="ja-JP" altLang="en-US" sz="3600" b="1" u="sng" dirty="0">
                <a:solidFill>
                  <a:schemeClr val="bg1"/>
                </a:solidFill>
              </a:rPr>
              <a:t>境界</a:t>
            </a:r>
          </a:p>
        </p:txBody>
      </p:sp>
      <p:sp>
        <p:nvSpPr>
          <p:cNvPr id="9" name="下矢印 8"/>
          <p:cNvSpPr/>
          <p:nvPr/>
        </p:nvSpPr>
        <p:spPr>
          <a:xfrm rot="3090220">
            <a:off x="5964344" y="2065295"/>
            <a:ext cx="428628" cy="843555"/>
          </a:xfrm>
          <a:prstGeom prst="downArrow">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ja-JP" altLang="en-US"/>
          </a:p>
        </p:txBody>
      </p:sp>
      <p:sp>
        <p:nvSpPr>
          <p:cNvPr id="10" name="角丸四角形吹き出し 9"/>
          <p:cNvSpPr/>
          <p:nvPr/>
        </p:nvSpPr>
        <p:spPr>
          <a:xfrm>
            <a:off x="4714875" y="5000625"/>
            <a:ext cx="3143250" cy="1000125"/>
          </a:xfrm>
          <a:prstGeom prst="wedgeRoundRectCallout">
            <a:avLst>
              <a:gd name="adj1" fmla="val -57404"/>
              <a:gd name="adj2" fmla="val -82479"/>
              <a:gd name="adj3" fmla="val 16667"/>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2000" b="1" dirty="0"/>
              <a:t>この範囲の概念を</a:t>
            </a:r>
            <a:r>
              <a:rPr lang="ja-JP" altLang="en-US" sz="2000" b="1" dirty="0" smtClean="0"/>
              <a:t>、</a:t>
            </a:r>
            <a:endParaRPr lang="en-US" altLang="ja-JP" sz="2000" b="1" dirty="0" smtClean="0"/>
          </a:p>
          <a:p>
            <a:pPr algn="ctr">
              <a:defRPr/>
            </a:pPr>
            <a:r>
              <a:rPr lang="en-US" altLang="ja-JP" sz="2000" b="1" dirty="0" smtClean="0"/>
              <a:t>”</a:t>
            </a:r>
            <a:r>
              <a:rPr lang="en-US" altLang="ja-JP" sz="2000" b="1" dirty="0"/>
              <a:t>Employee” </a:t>
            </a:r>
            <a:r>
              <a:rPr lang="ja-JP" altLang="en-US" sz="2000" b="1" dirty="0"/>
              <a:t>と呼ぶことにするよ。</a:t>
            </a:r>
            <a:r>
              <a:rPr lang="en-US" altLang="ja-JP" sz="2000" b="1" dirty="0"/>
              <a:t> </a:t>
            </a:r>
            <a:endParaRPr lang="ja-JP" altLang="en-US" sz="2000" b="1" dirty="0"/>
          </a:p>
        </p:txBody>
      </p:sp>
    </p:spTree>
  </p:cSld>
  <p:clrMapOvr>
    <a:masterClrMapping/>
  </p:clrMapOvr>
  <p:transition>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タイトル 1"/>
          <p:cNvSpPr>
            <a:spLocks noGrp="1"/>
          </p:cNvSpPr>
          <p:nvPr>
            <p:ph type="title"/>
          </p:nvPr>
        </p:nvSpPr>
        <p:spPr>
          <a:xfrm>
            <a:off x="457200" y="274638"/>
            <a:ext cx="8229600" cy="939800"/>
          </a:xfrm>
        </p:spPr>
        <p:txBody>
          <a:bodyPr/>
          <a:lstStyle/>
          <a:p>
            <a:r>
              <a:rPr lang="ja-JP" altLang="en-US" sz="4000" smtClean="0"/>
              <a:t>クラスやメソッドを作るとき</a:t>
            </a:r>
            <a:r>
              <a:rPr lang="en-US" altLang="ja-JP" sz="4000" smtClean="0"/>
              <a:t>:</a:t>
            </a:r>
            <a:endParaRPr lang="ja-JP" altLang="en-US" smtClean="0"/>
          </a:p>
        </p:txBody>
      </p:sp>
      <p:sp>
        <p:nvSpPr>
          <p:cNvPr id="4" name="タイトル 1"/>
          <p:cNvSpPr txBox="1">
            <a:spLocks/>
          </p:cNvSpPr>
          <p:nvPr/>
        </p:nvSpPr>
        <p:spPr bwMode="auto">
          <a:xfrm>
            <a:off x="842963" y="4929188"/>
            <a:ext cx="7658100" cy="136842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anchor="ctr"/>
          <a:lstStyle/>
          <a:p>
            <a:pPr algn="ctr" eaLnBrk="0" hangingPunct="0">
              <a:defRPr/>
            </a:pPr>
            <a:r>
              <a:rPr lang="ja-JP" altLang="en-US" sz="4400" dirty="0">
                <a:solidFill>
                  <a:schemeClr val="accent1">
                    <a:lumMod val="50000"/>
                  </a:schemeClr>
                </a:solidFill>
                <a:latin typeface="+mj-lt"/>
                <a:ea typeface="+mj-ea"/>
                <a:cs typeface="+mj-cs"/>
              </a:rPr>
              <a:t>何を作るか</a:t>
            </a:r>
            <a:r>
              <a:rPr lang="ja-JP" altLang="en-US" sz="4400" dirty="0">
                <a:latin typeface="+mj-lt"/>
                <a:ea typeface="+mj-ea"/>
                <a:cs typeface="+mj-cs"/>
              </a:rPr>
              <a:t>決めずに、作ること</a:t>
            </a:r>
            <a:endParaRPr lang="ja-JP" altLang="en-US" sz="4400" dirty="0">
              <a:solidFill>
                <a:schemeClr val="tx1"/>
              </a:solidFill>
              <a:latin typeface="+mj-lt"/>
              <a:ea typeface="+mj-ea"/>
              <a:cs typeface="+mj-cs"/>
            </a:endParaRPr>
          </a:p>
        </p:txBody>
      </p:sp>
      <p:sp>
        <p:nvSpPr>
          <p:cNvPr id="5" name="タイトル 1"/>
          <p:cNvSpPr txBox="1">
            <a:spLocks/>
          </p:cNvSpPr>
          <p:nvPr/>
        </p:nvSpPr>
        <p:spPr bwMode="auto">
          <a:xfrm>
            <a:off x="609600" y="1428750"/>
            <a:ext cx="8229600" cy="214312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nchor="ctr"/>
          <a:lstStyle/>
          <a:p>
            <a:pPr algn="ctr" eaLnBrk="0" hangingPunct="0">
              <a:defRPr/>
            </a:pPr>
            <a:r>
              <a:rPr lang="ja-JP" altLang="en-US" sz="4000" dirty="0">
                <a:solidFill>
                  <a:schemeClr val="bg1"/>
                </a:solidFill>
                <a:latin typeface="+mj-lt"/>
                <a:ea typeface="+mj-ea"/>
                <a:cs typeface="+mj-cs"/>
              </a:rPr>
              <a:t>「どんな名前が良いかなー</a:t>
            </a:r>
            <a:r>
              <a:rPr lang="en-US" altLang="ja-JP" sz="4000" dirty="0">
                <a:solidFill>
                  <a:schemeClr val="bg1"/>
                </a:solidFill>
                <a:latin typeface="+mj-lt"/>
                <a:ea typeface="+mj-ea"/>
                <a:cs typeface="+mj-cs"/>
              </a:rPr>
              <a:t>…</a:t>
            </a:r>
            <a:br>
              <a:rPr lang="en-US" altLang="ja-JP" sz="4000" dirty="0">
                <a:solidFill>
                  <a:schemeClr val="bg1"/>
                </a:solidFill>
                <a:latin typeface="+mj-lt"/>
                <a:ea typeface="+mj-ea"/>
                <a:cs typeface="+mj-cs"/>
              </a:rPr>
            </a:br>
            <a:r>
              <a:rPr lang="ja-JP" altLang="en-US" sz="4000" dirty="0">
                <a:solidFill>
                  <a:schemeClr val="bg1"/>
                </a:solidFill>
                <a:latin typeface="+mj-lt"/>
                <a:ea typeface="+mj-ea"/>
                <a:cs typeface="+mj-cs"/>
              </a:rPr>
              <a:t>まあ、</a:t>
            </a:r>
            <a:r>
              <a:rPr lang="ja-JP" altLang="en-US" sz="4000" dirty="0" err="1">
                <a:solidFill>
                  <a:schemeClr val="bg1"/>
                </a:solidFill>
                <a:latin typeface="+mj-lt"/>
                <a:ea typeface="+mj-ea"/>
                <a:cs typeface="+mj-cs"/>
              </a:rPr>
              <a:t>めんど</a:t>
            </a:r>
            <a:r>
              <a:rPr lang="ja-JP" altLang="en-US" sz="4000" dirty="0">
                <a:solidFill>
                  <a:schemeClr val="bg1"/>
                </a:solidFill>
                <a:latin typeface="+mj-lt"/>
                <a:ea typeface="+mj-ea"/>
                <a:cs typeface="+mj-cs"/>
              </a:rPr>
              <a:t>くさいから、</a:t>
            </a:r>
            <a:endParaRPr lang="en-US" altLang="ja-JP" sz="4000" dirty="0">
              <a:solidFill>
                <a:schemeClr val="bg1"/>
              </a:solidFill>
              <a:latin typeface="+mj-lt"/>
              <a:ea typeface="+mj-ea"/>
              <a:cs typeface="+mj-cs"/>
            </a:endParaRPr>
          </a:p>
          <a:p>
            <a:pPr algn="ctr" eaLnBrk="0" hangingPunct="0">
              <a:defRPr/>
            </a:pPr>
            <a:r>
              <a:rPr lang="ja-JP" altLang="en-US" sz="4000" dirty="0">
                <a:solidFill>
                  <a:schemeClr val="bg1"/>
                </a:solidFill>
                <a:latin typeface="+mj-lt"/>
                <a:ea typeface="+mj-ea"/>
                <a:cs typeface="+mj-cs"/>
              </a:rPr>
              <a:t>適当に付けて、とにかく作っちゃえ」</a:t>
            </a:r>
          </a:p>
        </p:txBody>
      </p:sp>
      <p:sp>
        <p:nvSpPr>
          <p:cNvPr id="6" name="下矢印 5"/>
          <p:cNvSpPr/>
          <p:nvPr/>
        </p:nvSpPr>
        <p:spPr>
          <a:xfrm>
            <a:off x="4071934" y="3857628"/>
            <a:ext cx="1071570" cy="785818"/>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ja-JP" altLang="en-US"/>
          </a:p>
        </p:txBody>
      </p:sp>
      <p:sp>
        <p:nvSpPr>
          <p:cNvPr id="7" name="テキスト ボックス 6"/>
          <p:cNvSpPr txBox="1"/>
          <p:nvPr/>
        </p:nvSpPr>
        <p:spPr>
          <a:xfrm>
            <a:off x="5286380" y="4000504"/>
            <a:ext cx="1545616" cy="461665"/>
          </a:xfrm>
          <a:prstGeom prst="rect">
            <a:avLst/>
          </a:prstGeom>
          <a:noFill/>
        </p:spPr>
        <p:txBody>
          <a:bodyPr wrap="none" rtlCol="0">
            <a:spAutoFit/>
          </a:bodyPr>
          <a:lstStyle/>
          <a:p>
            <a:r>
              <a:rPr kumimoji="1" lang="ja-JP" altLang="en-US" sz="2400" dirty="0" smtClean="0"/>
              <a:t>というのは</a:t>
            </a:r>
            <a:endParaRPr kumimoji="1" lang="ja-JP" altLang="en-US" sz="2400" dirty="0"/>
          </a:p>
        </p:txBody>
      </p:sp>
    </p:spTree>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142975" y="1455738"/>
            <a:ext cx="4784725" cy="830262"/>
          </a:xfrm>
          <a:prstGeom prst="rect">
            <a:avLst/>
          </a:prstGeom>
        </p:spPr>
        <p:style>
          <a:lnRef idx="1">
            <a:schemeClr val="dk1"/>
          </a:lnRef>
          <a:fillRef idx="2">
            <a:schemeClr val="dk1"/>
          </a:fillRef>
          <a:effectRef idx="1">
            <a:schemeClr val="dk1"/>
          </a:effectRef>
          <a:fontRef idx="minor">
            <a:schemeClr val="dk1"/>
          </a:fontRef>
        </p:style>
        <p:txBody>
          <a:bodyPr wrap="none">
            <a:spAutoFit/>
          </a:bodyPr>
          <a:lstStyle/>
          <a:p>
            <a:pPr>
              <a:defRPr/>
            </a:pPr>
            <a:r>
              <a:rPr lang="ja-JP" altLang="en-US" sz="4800" dirty="0"/>
              <a:t>何故作る</a:t>
            </a:r>
            <a:r>
              <a:rPr lang="en-US" altLang="ja-JP" sz="4800" dirty="0"/>
              <a:t>?</a:t>
            </a:r>
            <a:r>
              <a:rPr lang="ja-JP" altLang="en-US" sz="4800" dirty="0"/>
              <a:t> </a:t>
            </a:r>
            <a:r>
              <a:rPr lang="en-US" altLang="ja-JP" sz="4800" dirty="0"/>
              <a:t>(Why?)</a:t>
            </a:r>
            <a:endParaRPr lang="ja-JP" altLang="en-US" sz="4800" dirty="0"/>
          </a:p>
        </p:txBody>
      </p:sp>
      <p:sp>
        <p:nvSpPr>
          <p:cNvPr id="7" name="テキスト ボックス 6"/>
          <p:cNvSpPr txBox="1"/>
          <p:nvPr/>
        </p:nvSpPr>
        <p:spPr>
          <a:xfrm>
            <a:off x="1071538" y="3527425"/>
            <a:ext cx="4926012" cy="830263"/>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pPr>
              <a:defRPr/>
            </a:pPr>
            <a:r>
              <a:rPr lang="ja-JP" altLang="en-US" sz="4800" dirty="0"/>
              <a:t>何を作る</a:t>
            </a:r>
            <a:r>
              <a:rPr lang="en-US" altLang="ja-JP" sz="4800" dirty="0"/>
              <a:t>? (What?)</a:t>
            </a:r>
            <a:endParaRPr lang="ja-JP" altLang="en-US" sz="4800" dirty="0"/>
          </a:p>
        </p:txBody>
      </p:sp>
      <p:sp>
        <p:nvSpPr>
          <p:cNvPr id="8" name="テキスト ボックス 7"/>
          <p:cNvSpPr txBox="1"/>
          <p:nvPr/>
        </p:nvSpPr>
        <p:spPr>
          <a:xfrm>
            <a:off x="1142975" y="5599113"/>
            <a:ext cx="4810125" cy="830262"/>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ja-JP" altLang="en-US" sz="4800" dirty="0"/>
              <a:t>どう作る</a:t>
            </a:r>
            <a:r>
              <a:rPr lang="en-US" altLang="ja-JP" sz="4800" dirty="0"/>
              <a:t>?</a:t>
            </a:r>
            <a:r>
              <a:rPr lang="ja-JP" altLang="en-US" sz="4800" dirty="0"/>
              <a:t> </a:t>
            </a:r>
            <a:r>
              <a:rPr lang="en-US" altLang="ja-JP" sz="4800" dirty="0"/>
              <a:t>(How?)</a:t>
            </a:r>
            <a:endParaRPr lang="ja-JP" altLang="en-US" sz="4800" dirty="0"/>
          </a:p>
        </p:txBody>
      </p:sp>
      <p:sp>
        <p:nvSpPr>
          <p:cNvPr id="9" name="下矢印 8"/>
          <p:cNvSpPr/>
          <p:nvPr/>
        </p:nvSpPr>
        <p:spPr>
          <a:xfrm>
            <a:off x="3071787" y="2740879"/>
            <a:ext cx="857256" cy="571504"/>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ja-JP" altLang="en-US"/>
          </a:p>
        </p:txBody>
      </p:sp>
      <p:sp>
        <p:nvSpPr>
          <p:cNvPr id="10" name="下矢印 9"/>
          <p:cNvSpPr/>
          <p:nvPr/>
        </p:nvSpPr>
        <p:spPr>
          <a:xfrm>
            <a:off x="3071787" y="4669705"/>
            <a:ext cx="857256" cy="571504"/>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endParaRPr lang="ja-JP" altLang="en-US"/>
          </a:p>
        </p:txBody>
      </p:sp>
      <p:sp>
        <p:nvSpPr>
          <p:cNvPr id="47115" name="タイトル 1"/>
          <p:cNvSpPr>
            <a:spLocks noGrp="1"/>
          </p:cNvSpPr>
          <p:nvPr>
            <p:ph type="title"/>
          </p:nvPr>
        </p:nvSpPr>
        <p:spPr>
          <a:xfrm>
            <a:off x="457200" y="274638"/>
            <a:ext cx="8229600" cy="939800"/>
          </a:xfrm>
        </p:spPr>
        <p:txBody>
          <a:bodyPr/>
          <a:lstStyle/>
          <a:p>
            <a:r>
              <a:rPr lang="ja-JP" altLang="en-US" sz="4000" smtClean="0"/>
              <a:t>こう行きたいところ</a:t>
            </a:r>
            <a:r>
              <a:rPr lang="en-US" altLang="ja-JP" sz="4000" smtClean="0"/>
              <a:t>:</a:t>
            </a:r>
            <a:endParaRPr lang="ja-JP" altLang="en-US" smtClean="0"/>
          </a:p>
        </p:txBody>
      </p:sp>
      <p:sp>
        <p:nvSpPr>
          <p:cNvPr id="11" name="角丸四角形吹き出し 10"/>
          <p:cNvSpPr/>
          <p:nvPr/>
        </p:nvSpPr>
        <p:spPr>
          <a:xfrm>
            <a:off x="6286512" y="2857496"/>
            <a:ext cx="2643206" cy="1571636"/>
          </a:xfrm>
          <a:prstGeom prst="wedgeRoundRectCallout">
            <a:avLst>
              <a:gd name="adj1" fmla="val -33683"/>
              <a:gd name="adj2" fmla="val -6467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2800" dirty="0" smtClean="0"/>
              <a:t>目的が手段を</a:t>
            </a:r>
            <a:endParaRPr kumimoji="1" lang="en-US" altLang="ja-JP" sz="2800" dirty="0" smtClean="0"/>
          </a:p>
          <a:p>
            <a:pPr algn="ctr"/>
            <a:r>
              <a:rPr kumimoji="1" lang="ja-JP" altLang="en-US" sz="2800" dirty="0" smtClean="0"/>
              <a:t>駆動する。</a:t>
            </a:r>
            <a:endParaRPr kumimoji="1" lang="ja-JP" altLang="en-US" sz="2800" dirty="0"/>
          </a:p>
        </p:txBody>
      </p:sp>
    </p:spTree>
  </p:cSld>
  <p:clrMapOvr>
    <a:masterClrMapping/>
  </p:clrMapOvr>
  <p:transition>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
        <p:nvSpPr>
          <p:cNvPr id="3" name="コンテンツ プレースホルダ 2"/>
          <p:cNvSpPr>
            <a:spLocks noGrp="1"/>
          </p:cNvSpPr>
          <p:nvPr>
            <p:ph idx="1"/>
          </p:nvPr>
        </p:nvSpPr>
        <p:spPr>
          <a:xfrm>
            <a:off x="392684" y="2779776"/>
            <a:ext cx="8382000" cy="1138773"/>
          </a:xfrm>
        </p:spPr>
        <p:txBody>
          <a:bodyPr/>
          <a:lstStyle/>
          <a:p>
            <a:pPr algn="ctr">
              <a:buNone/>
            </a:pPr>
            <a:r>
              <a:rPr kumimoji="1" lang="ja-JP" altLang="en-US" sz="8000" dirty="0" smtClean="0"/>
              <a:t>名前付けのコツ。</a:t>
            </a:r>
            <a:endParaRPr kumimoji="1" lang="ja-JP" altLang="en-US" sz="8000" dirty="0"/>
          </a:p>
        </p:txBody>
      </p:sp>
    </p:spTree>
  </p:cSld>
  <p:clrMapOvr>
    <a:masterClrMapping/>
  </p:clrMapOvr>
  <p:transition>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名前付けのコツ</a:t>
            </a:r>
            <a:endParaRPr kumimoji="1" lang="ja-JP" altLang="en-US" dirty="0"/>
          </a:p>
        </p:txBody>
      </p:sp>
      <p:sp>
        <p:nvSpPr>
          <p:cNvPr id="3" name="コンテンツ プレースホルダ 2"/>
          <p:cNvSpPr>
            <a:spLocks noGrp="1"/>
          </p:cNvSpPr>
          <p:nvPr>
            <p:ph idx="1"/>
          </p:nvPr>
        </p:nvSpPr>
        <p:spPr>
          <a:xfrm>
            <a:off x="368300" y="1347788"/>
            <a:ext cx="8382000" cy="2173928"/>
          </a:xfrm>
        </p:spPr>
        <p:txBody>
          <a:bodyPr/>
          <a:lstStyle/>
          <a:p>
            <a:r>
              <a:rPr kumimoji="1" lang="ja-JP" altLang="en-US" sz="4800" dirty="0" smtClean="0"/>
              <a:t>概念と名前が対応すること</a:t>
            </a:r>
            <a:endParaRPr kumimoji="1" lang="en-US" altLang="ja-JP" sz="4800" dirty="0" smtClean="0"/>
          </a:p>
          <a:p>
            <a:pPr lvl="1"/>
            <a:r>
              <a:rPr lang="ja-JP" altLang="en-US" sz="4800" dirty="0" smtClean="0">
                <a:solidFill>
                  <a:srgbClr val="FFCDCE"/>
                </a:solidFill>
              </a:rPr>
              <a:t>必要</a:t>
            </a:r>
            <a:r>
              <a:rPr lang="ja-JP" altLang="en-US" dirty="0" smtClean="0"/>
              <a:t>かつ</a:t>
            </a:r>
            <a:r>
              <a:rPr lang="ja-JP" altLang="en-US" sz="4800" dirty="0" smtClean="0">
                <a:solidFill>
                  <a:srgbClr val="FFCDCE"/>
                </a:solidFill>
              </a:rPr>
              <a:t>十分</a:t>
            </a:r>
            <a:endParaRPr lang="en-US" altLang="ja-JP" sz="4800" dirty="0" smtClean="0">
              <a:solidFill>
                <a:srgbClr val="FFCDCE"/>
              </a:solidFill>
            </a:endParaRPr>
          </a:p>
          <a:p>
            <a:pPr lvl="1"/>
            <a:r>
              <a:rPr lang="ja-JP" altLang="en-US" sz="4800" dirty="0" smtClean="0">
                <a:solidFill>
                  <a:srgbClr val="FFCDCE"/>
                </a:solidFill>
              </a:rPr>
              <a:t>抽象度</a:t>
            </a:r>
            <a:r>
              <a:rPr lang="ja-JP" altLang="en-US" dirty="0" smtClean="0"/>
              <a:t>が適切</a:t>
            </a:r>
            <a:endParaRPr kumimoji="1" lang="ja-JP" altLang="en-US" sz="4000" dirty="0"/>
          </a:p>
        </p:txBody>
      </p:sp>
      <p:sp>
        <p:nvSpPr>
          <p:cNvPr id="4" name="角丸四角形 3"/>
          <p:cNvSpPr/>
          <p:nvPr/>
        </p:nvSpPr>
        <p:spPr bwMode="blackGray">
          <a:xfrm>
            <a:off x="1377696" y="3596640"/>
            <a:ext cx="6193536" cy="2987040"/>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ja-JP" altLang="en-US" sz="3600" b="0" i="0" u="none" strike="noStrike" cap="none" normalizeH="0" baseline="0" dirty="0" smtClean="0">
                <a:solidFill>
                  <a:schemeClr val="bg1"/>
                </a:solidFill>
                <a:effectLst>
                  <a:outerShdw blurRad="38100" dist="38100" dir="2700000" algn="tl">
                    <a:srgbClr val="000000">
                      <a:alpha val="43137"/>
                    </a:srgbClr>
                  </a:outerShdw>
                </a:effectLst>
              </a:rPr>
              <a:t>概念の範囲</a:t>
            </a:r>
            <a:r>
              <a:rPr kumimoji="0" lang="en-US" altLang="ja-JP" sz="3600" b="0" i="0" u="none" strike="noStrike" cap="none" normalizeH="0" baseline="0" dirty="0" smtClean="0">
                <a:solidFill>
                  <a:schemeClr val="bg1"/>
                </a:solidFill>
                <a:effectLst>
                  <a:outerShdw blurRad="38100" dist="38100" dir="2700000" algn="tl">
                    <a:srgbClr val="000000">
                      <a:alpha val="43137"/>
                    </a:srgbClr>
                  </a:outerShdw>
                </a:effectLst>
              </a:rPr>
              <a:t/>
            </a:r>
            <a:br>
              <a:rPr kumimoji="0" lang="en-US" altLang="ja-JP" sz="3600" b="0" i="0" u="none" strike="noStrike" cap="none" normalizeH="0" baseline="0" dirty="0" smtClean="0">
                <a:solidFill>
                  <a:schemeClr val="bg1"/>
                </a:solidFill>
                <a:effectLst>
                  <a:outerShdw blurRad="38100" dist="38100" dir="2700000" algn="tl">
                    <a:srgbClr val="000000">
                      <a:alpha val="43137"/>
                    </a:srgbClr>
                  </a:outerShdw>
                </a:effectLst>
              </a:rPr>
            </a:br>
            <a:r>
              <a:rPr kumimoji="0" lang="ja-JP" altLang="en-US" sz="3600" b="0" i="0" u="none" strike="noStrike" cap="none" normalizeH="0" baseline="0" dirty="0" smtClean="0">
                <a:solidFill>
                  <a:schemeClr val="bg1"/>
                </a:solidFill>
                <a:effectLst>
                  <a:outerShdw blurRad="38100" dist="38100" dir="2700000" algn="tl">
                    <a:srgbClr val="000000">
                      <a:alpha val="43137"/>
                    </a:srgbClr>
                  </a:outerShdw>
                </a:effectLst>
              </a:rPr>
              <a:t>＝</a:t>
            </a:r>
            <a:r>
              <a:rPr kumimoji="0" lang="en-US" altLang="ja-JP" sz="3600" b="0" i="0" u="none" strike="noStrike" cap="none" normalizeH="0" baseline="0" dirty="0" smtClean="0">
                <a:solidFill>
                  <a:schemeClr val="bg1"/>
                </a:solidFill>
                <a:effectLst>
                  <a:outerShdw blurRad="38100" dist="38100" dir="2700000" algn="tl">
                    <a:srgbClr val="000000">
                      <a:alpha val="43137"/>
                    </a:srgbClr>
                  </a:outerShdw>
                </a:effectLst>
              </a:rPr>
              <a:t/>
            </a:r>
            <a:br>
              <a:rPr kumimoji="0" lang="en-US" altLang="ja-JP" sz="3600" b="0" i="0" u="none" strike="noStrike" cap="none" normalizeH="0" baseline="0" dirty="0" smtClean="0">
                <a:solidFill>
                  <a:schemeClr val="bg1"/>
                </a:solidFill>
                <a:effectLst>
                  <a:outerShdw blurRad="38100" dist="38100" dir="2700000" algn="tl">
                    <a:srgbClr val="000000">
                      <a:alpha val="43137"/>
                    </a:srgbClr>
                  </a:outerShdw>
                </a:effectLst>
              </a:rPr>
            </a:br>
            <a:r>
              <a:rPr kumimoji="0" lang="ja-JP" altLang="en-US" sz="3600" b="0" i="0" u="none" strike="noStrike" cap="none" normalizeH="0" baseline="0" dirty="0" smtClean="0">
                <a:solidFill>
                  <a:schemeClr val="bg1"/>
                </a:solidFill>
                <a:effectLst>
                  <a:outerShdw blurRad="38100" dist="38100" dir="2700000" algn="tl">
                    <a:srgbClr val="000000">
                      <a:alpha val="43137"/>
                    </a:srgbClr>
                  </a:outerShdw>
                </a:effectLst>
              </a:rPr>
              <a:t>名前の指す範囲</a:t>
            </a:r>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p:cNvSpPr/>
          <p:nvPr/>
        </p:nvSpPr>
        <p:spPr bwMode="blackGray">
          <a:xfrm>
            <a:off x="0" y="0"/>
            <a:ext cx="9144000" cy="6858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ja-JP" altLang="en-US" sz="2800" b="0" i="0" u="none" strike="noStrike" cap="none" normalizeH="0" baseline="0" dirty="0" smtClean="0">
              <a:solidFill>
                <a:schemeClr val="tx1"/>
              </a:solidFill>
              <a:effectLst>
                <a:outerShdw blurRad="38100" dist="38100" dir="2700000" algn="tl">
                  <a:srgbClr val="000000">
                    <a:alpha val="43137"/>
                  </a:srgbClr>
                </a:outerShdw>
              </a:effectLst>
            </a:endParaRPr>
          </a:p>
        </p:txBody>
      </p:sp>
      <p:pic>
        <p:nvPicPr>
          <p:cNvPr id="1027" name="Picture 3"/>
          <p:cNvPicPr>
            <a:picLocks noChangeAspect="1" noChangeArrowheads="1"/>
          </p:cNvPicPr>
          <p:nvPr/>
        </p:nvPicPr>
        <p:blipFill>
          <a:blip r:embed="rId3"/>
          <a:srcRect/>
          <a:stretch>
            <a:fillRect/>
          </a:stretch>
        </p:blipFill>
        <p:spPr bwMode="auto">
          <a:xfrm>
            <a:off x="0" y="357166"/>
            <a:ext cx="9144000" cy="617867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名前</a:t>
            </a:r>
            <a:r>
              <a:rPr lang="ja-JP" altLang="en-US" dirty="0" smtClean="0"/>
              <a:t>付けのコツ</a:t>
            </a:r>
            <a:endParaRPr kumimoji="1" lang="ja-JP" altLang="en-US" dirty="0"/>
          </a:p>
        </p:txBody>
      </p:sp>
      <p:sp>
        <p:nvSpPr>
          <p:cNvPr id="3" name="コンテンツ プレースホルダ 2"/>
          <p:cNvSpPr>
            <a:spLocks noGrp="1"/>
          </p:cNvSpPr>
          <p:nvPr>
            <p:ph idx="1"/>
          </p:nvPr>
        </p:nvSpPr>
        <p:spPr>
          <a:xfrm>
            <a:off x="368300" y="1347788"/>
            <a:ext cx="8382000" cy="3412729"/>
          </a:xfrm>
        </p:spPr>
        <p:txBody>
          <a:bodyPr/>
          <a:lstStyle/>
          <a:p>
            <a:r>
              <a:rPr kumimoji="1" lang="ja-JP" altLang="en-US" dirty="0" smtClean="0"/>
              <a:t>ダメな例。</a:t>
            </a:r>
            <a:endParaRPr kumimoji="1" lang="en-US" altLang="ja-JP" dirty="0" smtClean="0"/>
          </a:p>
          <a:p>
            <a:pPr lvl="1">
              <a:buNone/>
            </a:pPr>
            <a:r>
              <a:rPr kumimoji="1" lang="en-US" altLang="ja-JP" sz="3200" dirty="0" smtClean="0"/>
              <a:t>for (</a:t>
            </a:r>
            <a:r>
              <a:rPr kumimoji="1" lang="en-US" altLang="ja-JP" sz="3200" dirty="0" err="1" smtClean="0"/>
              <a:t>int</a:t>
            </a:r>
            <a:r>
              <a:rPr kumimoji="1" lang="en-US" altLang="ja-JP" sz="3200" dirty="0" smtClean="0"/>
              <a:t> </a:t>
            </a:r>
            <a:r>
              <a:rPr kumimoji="1" lang="en-US" altLang="ja-JP" sz="3200" dirty="0" err="1" smtClean="0"/>
              <a:t>anInteger</a:t>
            </a:r>
            <a:r>
              <a:rPr kumimoji="1" lang="en-US" altLang="ja-JP" sz="3200" dirty="0" smtClean="0"/>
              <a:t> = 0;</a:t>
            </a:r>
          </a:p>
          <a:p>
            <a:pPr lvl="1">
              <a:buNone/>
            </a:pPr>
            <a:r>
              <a:rPr lang="en-US" altLang="ja-JP" sz="3200" dirty="0" smtClean="0"/>
              <a:t>      </a:t>
            </a:r>
            <a:r>
              <a:rPr kumimoji="1" lang="en-US" altLang="ja-JP" sz="3200" dirty="0" err="1" smtClean="0"/>
              <a:t>anInteger</a:t>
            </a:r>
            <a:r>
              <a:rPr kumimoji="1" lang="en-US" altLang="ja-JP" sz="3200" dirty="0" smtClean="0"/>
              <a:t> &lt; </a:t>
            </a:r>
            <a:r>
              <a:rPr kumimoji="1" lang="en-US" altLang="ja-JP" sz="3200" dirty="0" err="1" smtClean="0"/>
              <a:t>anotherInteger</a:t>
            </a:r>
            <a:r>
              <a:rPr kumimoji="1" lang="en-US" altLang="ja-JP" sz="3200" dirty="0" smtClean="0"/>
              <a:t>;</a:t>
            </a:r>
          </a:p>
          <a:p>
            <a:pPr lvl="1">
              <a:buNone/>
            </a:pPr>
            <a:r>
              <a:rPr lang="en-US" altLang="ja-JP" sz="3200" dirty="0" smtClean="0"/>
              <a:t>      </a:t>
            </a:r>
            <a:r>
              <a:rPr lang="en-US" altLang="ja-JP" sz="3200" dirty="0" err="1" smtClean="0"/>
              <a:t>anInteger</a:t>
            </a:r>
            <a:r>
              <a:rPr lang="en-US" altLang="ja-JP" sz="3200" dirty="0" smtClean="0"/>
              <a:t>++) {</a:t>
            </a:r>
          </a:p>
          <a:p>
            <a:pPr lvl="1">
              <a:buNone/>
            </a:pPr>
            <a:r>
              <a:rPr lang="en-US" altLang="ja-JP" sz="3200" dirty="0" smtClean="0"/>
              <a:t>    // …</a:t>
            </a:r>
          </a:p>
          <a:p>
            <a:pPr lvl="1">
              <a:buNone/>
            </a:pPr>
            <a:r>
              <a:rPr kumimoji="1" lang="en-US" altLang="ja-JP" sz="3200" dirty="0" smtClean="0"/>
              <a:t>}</a:t>
            </a:r>
            <a:endParaRPr kumimoji="1" lang="ja-JP" altLang="en-US" sz="3200" dirty="0"/>
          </a:p>
        </p:txBody>
      </p:sp>
    </p:spTree>
  </p:cSld>
  <p:clrMapOvr>
    <a:masterClrMapping/>
  </p:clrMapOvr>
  <p:transition>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名前付けのコツ</a:t>
            </a:r>
            <a:endParaRPr kumimoji="1" lang="ja-JP" altLang="en-US" dirty="0"/>
          </a:p>
        </p:txBody>
      </p:sp>
      <p:sp>
        <p:nvSpPr>
          <p:cNvPr id="3" name="コンテンツ プレースホルダ 2"/>
          <p:cNvSpPr>
            <a:spLocks noGrp="1"/>
          </p:cNvSpPr>
          <p:nvPr>
            <p:ph idx="1"/>
          </p:nvPr>
        </p:nvSpPr>
        <p:spPr>
          <a:xfrm>
            <a:off x="356108" y="2445068"/>
            <a:ext cx="8382000" cy="1936684"/>
          </a:xfrm>
        </p:spPr>
        <p:txBody>
          <a:bodyPr/>
          <a:lstStyle/>
          <a:p>
            <a:pPr>
              <a:buNone/>
            </a:pPr>
            <a:r>
              <a:rPr kumimoji="1" lang="ja-JP" altLang="en-US" sz="7200" dirty="0" smtClean="0">
                <a:solidFill>
                  <a:srgbClr val="FFCDCE"/>
                </a:solidFill>
              </a:rPr>
              <a:t>サービス</a:t>
            </a:r>
            <a:r>
              <a:rPr kumimoji="1" lang="ja-JP" altLang="en-US" sz="6600" dirty="0" smtClean="0"/>
              <a:t>としての名前を付ける。</a:t>
            </a:r>
            <a:endParaRPr kumimoji="1" lang="ja-JP" altLang="en-US" sz="6600" dirty="0"/>
          </a:p>
        </p:txBody>
      </p:sp>
    </p:spTree>
  </p:cSld>
  <p:clrMapOvr>
    <a:masterClrMapping/>
  </p:clrMapOvr>
  <p:transition>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名前</a:t>
            </a:r>
            <a:r>
              <a:rPr lang="ja-JP" altLang="en-US" dirty="0" smtClean="0"/>
              <a:t>付けのコツ</a:t>
            </a:r>
            <a:endParaRPr kumimoji="1" lang="ja-JP" altLang="en-US" dirty="0"/>
          </a:p>
        </p:txBody>
      </p:sp>
      <p:sp>
        <p:nvSpPr>
          <p:cNvPr id="3" name="コンテンツ プレースホルダ 2"/>
          <p:cNvSpPr>
            <a:spLocks noGrp="1"/>
          </p:cNvSpPr>
          <p:nvPr>
            <p:ph idx="1"/>
          </p:nvPr>
        </p:nvSpPr>
        <p:spPr>
          <a:xfrm>
            <a:off x="368300" y="1347788"/>
            <a:ext cx="8382000" cy="4680256"/>
          </a:xfrm>
        </p:spPr>
        <p:txBody>
          <a:bodyPr/>
          <a:lstStyle/>
          <a:p>
            <a:r>
              <a:rPr kumimoji="1" lang="ja-JP" altLang="en-US" sz="6000" dirty="0" smtClean="0">
                <a:solidFill>
                  <a:srgbClr val="FFCDCE"/>
                </a:solidFill>
              </a:rPr>
              <a:t>サービス</a:t>
            </a:r>
            <a:r>
              <a:rPr kumimoji="1" lang="ja-JP" altLang="en-US" dirty="0" smtClean="0"/>
              <a:t>としての名前。</a:t>
            </a:r>
            <a:endParaRPr kumimoji="1" lang="en-US" altLang="ja-JP" dirty="0" smtClean="0"/>
          </a:p>
          <a:p>
            <a:pPr lvl="1"/>
            <a:r>
              <a:rPr kumimoji="1" lang="ja-JP" altLang="en-US" dirty="0" smtClean="0"/>
              <a:t>クラス、オブジェクト、メソッド、変数</a:t>
            </a:r>
            <a:r>
              <a:rPr kumimoji="1" lang="ja-JP" altLang="en-US" sz="3200" dirty="0" smtClean="0"/>
              <a:t>等</a:t>
            </a:r>
            <a:r>
              <a:rPr kumimoji="1" lang="ja-JP" altLang="en-US" dirty="0" smtClean="0"/>
              <a:t>は、それを使う側にサービスを提供。</a:t>
            </a:r>
            <a:endParaRPr kumimoji="1" lang="en-US" altLang="ja-JP" dirty="0" smtClean="0"/>
          </a:p>
          <a:p>
            <a:pPr lvl="2"/>
            <a:r>
              <a:rPr lang="ja-JP" altLang="en-US" dirty="0" smtClean="0"/>
              <a:t>それぞれの粒度で。</a:t>
            </a:r>
            <a:endParaRPr lang="en-US" altLang="ja-JP" dirty="0" smtClean="0"/>
          </a:p>
          <a:p>
            <a:pPr lvl="2"/>
            <a:r>
              <a:rPr lang="ja-JP" altLang="en-US" dirty="0" smtClean="0"/>
              <a:t>顧客側がなんと呼ぶかを決める。</a:t>
            </a:r>
            <a:endParaRPr lang="en-US" altLang="ja-JP" dirty="0" smtClean="0"/>
          </a:p>
          <a:p>
            <a:pPr lvl="3"/>
            <a:r>
              <a:rPr kumimoji="1" lang="ja-JP" altLang="en-US" dirty="0" smtClean="0"/>
              <a:t>余談</a:t>
            </a:r>
            <a:r>
              <a:rPr kumimoji="1" lang="en-US" altLang="ja-JP" dirty="0" smtClean="0"/>
              <a:t>: TDD</a:t>
            </a:r>
            <a:r>
              <a:rPr kumimoji="1" lang="ja-JP" altLang="en-US" dirty="0" smtClean="0"/>
              <a:t> も</a:t>
            </a:r>
            <a:r>
              <a:rPr lang="ja-JP" altLang="en-US" dirty="0" smtClean="0"/>
              <a:t>そう。</a:t>
            </a:r>
            <a:endParaRPr kumimoji="1" lang="ja-JP" altLang="en-US" dirty="0"/>
          </a:p>
        </p:txBody>
      </p:sp>
    </p:spTree>
  </p:cSld>
  <p:clrMapOvr>
    <a:masterClrMapping/>
  </p:clrMapOvr>
  <p:transition>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タイトル 1"/>
          <p:cNvSpPr>
            <a:spLocks noGrp="1"/>
          </p:cNvSpPr>
          <p:nvPr>
            <p:ph type="title"/>
          </p:nvPr>
        </p:nvSpPr>
        <p:spPr/>
        <p:txBody>
          <a:bodyPr/>
          <a:lstStyle/>
          <a:p>
            <a:r>
              <a:rPr lang="ja-JP" altLang="en-US" dirty="0" smtClean="0"/>
              <a:t>名前は顧客側の視点で決定</a:t>
            </a:r>
          </a:p>
        </p:txBody>
      </p:sp>
      <p:sp>
        <p:nvSpPr>
          <p:cNvPr id="7" name="正方形/長方形 6"/>
          <p:cNvSpPr/>
          <p:nvPr/>
        </p:nvSpPr>
        <p:spPr>
          <a:xfrm>
            <a:off x="6120956" y="2716726"/>
            <a:ext cx="2714625" cy="200026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endParaRPr lang="ja-JP" altLang="en-US" dirty="0"/>
          </a:p>
        </p:txBody>
      </p:sp>
      <p:sp>
        <p:nvSpPr>
          <p:cNvPr id="63492" name="テキスト ボックス 8"/>
          <p:cNvSpPr txBox="1">
            <a:spLocks noChangeArrowheads="1"/>
          </p:cNvSpPr>
          <p:nvPr/>
        </p:nvSpPr>
        <p:spPr bwMode="auto">
          <a:xfrm>
            <a:off x="6335268" y="2784989"/>
            <a:ext cx="2357438" cy="646112"/>
          </a:xfrm>
          <a:prstGeom prst="rect">
            <a:avLst/>
          </a:prstGeom>
          <a:noFill/>
          <a:ln w="9525">
            <a:noFill/>
            <a:miter lim="800000"/>
            <a:headEnd/>
            <a:tailEnd/>
          </a:ln>
        </p:spPr>
        <p:txBody>
          <a:bodyPr>
            <a:spAutoFit/>
          </a:bodyPr>
          <a:lstStyle/>
          <a:p>
            <a:pPr algn="ctr"/>
            <a:r>
              <a:rPr lang="ja-JP" altLang="en-US" sz="3600" b="1" dirty="0">
                <a:solidFill>
                  <a:schemeClr val="bg1"/>
                </a:solidFill>
              </a:rPr>
              <a:t>日付</a:t>
            </a:r>
            <a:endParaRPr lang="ja-JP" altLang="en-US" sz="3200" b="1" dirty="0">
              <a:solidFill>
                <a:schemeClr val="bg1"/>
              </a:solidFill>
            </a:endParaRPr>
          </a:p>
        </p:txBody>
      </p:sp>
      <p:cxnSp>
        <p:nvCxnSpPr>
          <p:cNvPr id="10" name="直線コネクタ 9"/>
          <p:cNvCxnSpPr/>
          <p:nvPr/>
        </p:nvCxnSpPr>
        <p:spPr>
          <a:xfrm>
            <a:off x="6120956" y="3502540"/>
            <a:ext cx="2714625" cy="1588"/>
          </a:xfrm>
          <a:prstGeom prst="line">
            <a:avLst/>
          </a:prstGeom>
          <a:ln/>
        </p:spPr>
        <p:style>
          <a:lnRef idx="3">
            <a:schemeClr val="dk1"/>
          </a:lnRef>
          <a:fillRef idx="0">
            <a:schemeClr val="dk1"/>
          </a:fillRef>
          <a:effectRef idx="2">
            <a:schemeClr val="dk1"/>
          </a:effectRef>
          <a:fontRef idx="minor">
            <a:schemeClr val="tx1"/>
          </a:fontRef>
        </p:style>
      </p:cxnSp>
      <p:sp>
        <p:nvSpPr>
          <p:cNvPr id="63494" name="テキスト ボックス 10"/>
          <p:cNvSpPr txBox="1">
            <a:spLocks noChangeArrowheads="1"/>
          </p:cNvSpPr>
          <p:nvPr/>
        </p:nvSpPr>
        <p:spPr bwMode="auto">
          <a:xfrm>
            <a:off x="6120955" y="3645414"/>
            <a:ext cx="2714655" cy="830997"/>
          </a:xfrm>
          <a:prstGeom prst="rect">
            <a:avLst/>
          </a:prstGeom>
          <a:noFill/>
          <a:ln w="9525">
            <a:noFill/>
            <a:miter lim="800000"/>
            <a:headEnd/>
            <a:tailEnd/>
          </a:ln>
        </p:spPr>
        <p:txBody>
          <a:bodyPr wrap="square">
            <a:spAutoFit/>
          </a:bodyPr>
          <a:lstStyle/>
          <a:p>
            <a:pPr algn="ctr"/>
            <a:r>
              <a:rPr lang="ja-JP" altLang="en-US" sz="2400" b="1" dirty="0">
                <a:solidFill>
                  <a:schemeClr val="bg1"/>
                </a:solidFill>
              </a:rPr>
              <a:t>日付として正しい</a:t>
            </a:r>
            <a:r>
              <a:rPr lang="en-US" altLang="ja-JP" sz="2400" b="1" dirty="0">
                <a:solidFill>
                  <a:schemeClr val="bg1"/>
                </a:solidFill>
              </a:rPr>
              <a:t> : </a:t>
            </a:r>
            <a:r>
              <a:rPr lang="en-US" altLang="ja-JP" sz="2400" b="1" dirty="0" err="1">
                <a:solidFill>
                  <a:schemeClr val="bg1"/>
                </a:solidFill>
              </a:rPr>
              <a:t>bool</a:t>
            </a:r>
            <a:endParaRPr lang="ja-JP" altLang="en-US" sz="2400" b="1" dirty="0">
              <a:solidFill>
                <a:schemeClr val="bg1"/>
              </a:solidFill>
            </a:endParaRPr>
          </a:p>
        </p:txBody>
      </p:sp>
      <p:sp>
        <p:nvSpPr>
          <p:cNvPr id="13" name="正方形/長方形 12"/>
          <p:cNvSpPr/>
          <p:nvPr/>
        </p:nvSpPr>
        <p:spPr>
          <a:xfrm>
            <a:off x="620268" y="1716590"/>
            <a:ext cx="4214813" cy="1428767"/>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sz="2800" dirty="0"/>
              <a:t>クライアント </a:t>
            </a:r>
            <a:r>
              <a:rPr lang="ja-JP" altLang="en-US" sz="2800" dirty="0" smtClean="0"/>
              <a:t>メソッド側の</a:t>
            </a:r>
            <a:r>
              <a:rPr lang="en-US" altLang="ja-JP" sz="2800" dirty="0" smtClean="0"/>
              <a:t/>
            </a:r>
            <a:br>
              <a:rPr lang="en-US" altLang="ja-JP" sz="2800" dirty="0" smtClean="0"/>
            </a:br>
            <a:r>
              <a:rPr lang="ja-JP" altLang="en-US" sz="2800" dirty="0" smtClean="0"/>
              <a:t>モデル記述でサービスの名前が決定</a:t>
            </a:r>
            <a:endParaRPr lang="ja-JP" altLang="en-US" sz="2800" dirty="0"/>
          </a:p>
        </p:txBody>
      </p:sp>
      <p:sp>
        <p:nvSpPr>
          <p:cNvPr id="63496" name="正方形/長方形 13"/>
          <p:cNvSpPr>
            <a:spLocks noChangeArrowheads="1"/>
          </p:cNvSpPr>
          <p:nvPr/>
        </p:nvSpPr>
        <p:spPr bwMode="auto">
          <a:xfrm>
            <a:off x="6120988" y="1742849"/>
            <a:ext cx="2714622" cy="830997"/>
          </a:xfrm>
          <a:prstGeom prst="rect">
            <a:avLst/>
          </a:prstGeom>
          <a:noFill/>
          <a:ln w="9525">
            <a:noFill/>
            <a:miter lim="800000"/>
            <a:headEnd/>
            <a:tailEnd/>
          </a:ln>
        </p:spPr>
        <p:txBody>
          <a:bodyPr wrap="square">
            <a:spAutoFit/>
          </a:bodyPr>
          <a:lstStyle/>
          <a:p>
            <a:pPr algn="ctr"/>
            <a:r>
              <a:rPr lang="ja-JP" altLang="en-US" sz="2400" dirty="0">
                <a:latin typeface="Calibri" pitchFamily="34" charset="0"/>
              </a:rPr>
              <a:t>サービス提供側</a:t>
            </a:r>
            <a:endParaRPr lang="en-US" altLang="ja-JP" sz="2400" dirty="0">
              <a:latin typeface="Calibri" pitchFamily="34" charset="0"/>
            </a:endParaRPr>
          </a:p>
          <a:p>
            <a:pPr algn="ctr"/>
            <a:r>
              <a:rPr lang="ja-JP" altLang="en-US" sz="2400" dirty="0">
                <a:latin typeface="Calibri" pitchFamily="34" charset="0"/>
              </a:rPr>
              <a:t>クラス</a:t>
            </a:r>
          </a:p>
        </p:txBody>
      </p:sp>
      <p:cxnSp>
        <p:nvCxnSpPr>
          <p:cNvPr id="15" name="直線矢印コネクタ 14"/>
          <p:cNvCxnSpPr/>
          <p:nvPr/>
        </p:nvCxnSpPr>
        <p:spPr>
          <a:xfrm flipV="1">
            <a:off x="4835081" y="3859730"/>
            <a:ext cx="1285885" cy="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498" name="テキスト ボックス 15"/>
          <p:cNvSpPr txBox="1">
            <a:spLocks noChangeArrowheads="1"/>
          </p:cNvSpPr>
          <p:nvPr/>
        </p:nvSpPr>
        <p:spPr bwMode="auto">
          <a:xfrm>
            <a:off x="4835081" y="3931170"/>
            <a:ext cx="1211262" cy="369887"/>
          </a:xfrm>
          <a:prstGeom prst="rect">
            <a:avLst/>
          </a:prstGeom>
          <a:noFill/>
          <a:ln w="9525">
            <a:noFill/>
            <a:miter lim="800000"/>
            <a:headEnd/>
            <a:tailEnd/>
          </a:ln>
        </p:spPr>
        <p:txBody>
          <a:bodyPr wrap="none">
            <a:spAutoFit/>
          </a:bodyPr>
          <a:lstStyle/>
          <a:p>
            <a:r>
              <a:rPr lang="en-US" altLang="ja-JP"/>
              <a:t>&lt;&lt;uses&gt;&gt;</a:t>
            </a:r>
            <a:endParaRPr lang="ja-JP" altLang="en-US"/>
          </a:p>
        </p:txBody>
      </p:sp>
      <p:sp>
        <p:nvSpPr>
          <p:cNvPr id="21" name="正方形/長方形 20"/>
          <p:cNvSpPr/>
          <p:nvPr/>
        </p:nvSpPr>
        <p:spPr>
          <a:xfrm>
            <a:off x="48768" y="3502545"/>
            <a:ext cx="4786313" cy="914400"/>
          </a:xfrm>
          <a:prstGeom prst="rect">
            <a:avLst/>
          </a:prstGeom>
        </p:spPr>
        <p:style>
          <a:lnRef idx="1">
            <a:schemeClr val="accent3"/>
          </a:lnRef>
          <a:fillRef idx="2">
            <a:schemeClr val="accent3"/>
          </a:fillRef>
          <a:effectRef idx="1">
            <a:schemeClr val="accent3"/>
          </a:effectRef>
          <a:fontRef idx="minor">
            <a:schemeClr val="dk1"/>
          </a:fontRef>
        </p:style>
        <p:txBody>
          <a:bodyPr anchor="ctr"/>
          <a:lstStyle/>
          <a:p>
            <a:pPr>
              <a:defRPr/>
            </a:pPr>
            <a:r>
              <a:rPr lang="en-US" altLang="ja-JP" dirty="0"/>
              <a:t> if (!</a:t>
            </a:r>
            <a:r>
              <a:rPr lang="ja-JP" altLang="en-US" dirty="0"/>
              <a:t>友人</a:t>
            </a:r>
            <a:r>
              <a:rPr lang="en-US" altLang="ja-JP" dirty="0"/>
              <a:t>.</a:t>
            </a:r>
            <a:r>
              <a:rPr lang="ja-JP" altLang="en-US" dirty="0"/>
              <a:t>誕生日</a:t>
            </a:r>
            <a:r>
              <a:rPr lang="en-US" altLang="ja-JP" dirty="0"/>
              <a:t>.</a:t>
            </a:r>
            <a:r>
              <a:rPr lang="ja-JP" altLang="en-US" dirty="0"/>
              <a:t>日付として正しい</a:t>
            </a:r>
            <a:r>
              <a:rPr lang="en-US" altLang="ja-JP" dirty="0"/>
              <a:t>)</a:t>
            </a:r>
          </a:p>
          <a:p>
            <a:pPr>
              <a:defRPr/>
            </a:pPr>
            <a:r>
              <a:rPr lang="ja-JP" altLang="en-US" dirty="0"/>
              <a:t>        エラー表示</a:t>
            </a:r>
            <a:r>
              <a:rPr lang="en-US" altLang="ja-JP" dirty="0"/>
              <a:t>("</a:t>
            </a:r>
            <a:r>
              <a:rPr lang="ja-JP" altLang="en-US" dirty="0"/>
              <a:t>日付が正しくありません。</a:t>
            </a:r>
            <a:r>
              <a:rPr lang="en-US" altLang="ja-JP" dirty="0"/>
              <a:t>");</a:t>
            </a:r>
            <a:endParaRPr lang="en-US" altLang="ja-JP" sz="1400" dirty="0"/>
          </a:p>
        </p:txBody>
      </p:sp>
    </p:spTree>
  </p:cSld>
  <p:clrMapOvr>
    <a:masterClrMapping/>
  </p:clrMapOvr>
  <p:transition>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タイトル 1"/>
          <p:cNvSpPr>
            <a:spLocks noGrp="1"/>
          </p:cNvSpPr>
          <p:nvPr>
            <p:ph type="title"/>
          </p:nvPr>
        </p:nvSpPr>
        <p:spPr>
          <a:xfrm>
            <a:off x="457200" y="225870"/>
            <a:ext cx="8229600" cy="1368412"/>
          </a:xfrm>
        </p:spPr>
        <p:txBody>
          <a:bodyPr/>
          <a:lstStyle/>
          <a:p>
            <a:r>
              <a:rPr lang="ja-JP" altLang="en-US" dirty="0" smtClean="0"/>
              <a:t>ユーザー インタフェイスが名前になる</a:t>
            </a:r>
          </a:p>
        </p:txBody>
      </p:sp>
      <p:sp>
        <p:nvSpPr>
          <p:cNvPr id="4" name="正方形/長方形 3"/>
          <p:cNvSpPr/>
          <p:nvPr/>
        </p:nvSpPr>
        <p:spPr>
          <a:xfrm>
            <a:off x="4000500" y="2071708"/>
            <a:ext cx="4643438" cy="4214812"/>
          </a:xfrm>
          <a:prstGeom prst="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dirty="0"/>
          </a:p>
        </p:txBody>
      </p:sp>
      <p:sp>
        <p:nvSpPr>
          <p:cNvPr id="5" name="テキスト ボックス 4"/>
          <p:cNvSpPr txBox="1"/>
          <p:nvPr/>
        </p:nvSpPr>
        <p:spPr>
          <a:xfrm>
            <a:off x="4286250" y="2357458"/>
            <a:ext cx="2263761" cy="892552"/>
          </a:xfrm>
          <a:prstGeom prst="rect">
            <a:avLst/>
          </a:prstGeom>
          <a:noFill/>
        </p:spPr>
        <p:txBody>
          <a:bodyPr wrap="none">
            <a:spAutoFit/>
          </a:bodyPr>
          <a:lstStyle/>
          <a:p>
            <a:pPr>
              <a:defRPr/>
            </a:pPr>
            <a:r>
              <a:rPr lang="ja-JP" altLang="en-US" sz="2800" b="1" dirty="0">
                <a:solidFill>
                  <a:schemeClr val="accent2">
                    <a:lumMod val="50000"/>
                  </a:schemeClr>
                </a:solidFill>
              </a:rPr>
              <a:t>テレビ</a:t>
            </a:r>
            <a:r>
              <a:rPr lang="ja-JP" altLang="en-US" sz="2000" b="1" dirty="0"/>
              <a:t>と</a:t>
            </a:r>
            <a:r>
              <a:rPr lang="ja-JP" altLang="en-US" sz="2000" b="1" dirty="0" smtClean="0"/>
              <a:t>いう名の</a:t>
            </a:r>
            <a:r>
              <a:rPr lang="en-US" altLang="ja-JP" sz="2000" b="1" dirty="0" smtClean="0"/>
              <a:t/>
            </a:r>
            <a:br>
              <a:rPr lang="en-US" altLang="ja-JP" sz="2000" b="1" dirty="0" smtClean="0"/>
            </a:br>
            <a:r>
              <a:rPr lang="ja-JP" altLang="en-US" sz="2400" b="1" dirty="0" smtClean="0"/>
              <a:t>システム</a:t>
            </a:r>
            <a:endParaRPr lang="ja-JP" altLang="en-US" sz="2400" b="1" dirty="0"/>
          </a:p>
        </p:txBody>
      </p:sp>
      <p:pic>
        <p:nvPicPr>
          <p:cNvPr id="55301" name="Picture 4"/>
          <p:cNvPicPr>
            <a:picLocks noChangeAspect="1" noChangeArrowheads="1"/>
          </p:cNvPicPr>
          <p:nvPr/>
        </p:nvPicPr>
        <p:blipFill>
          <a:blip r:embed="rId2"/>
          <a:srcRect/>
          <a:stretch>
            <a:fillRect/>
          </a:stretch>
        </p:blipFill>
        <p:spPr bwMode="auto">
          <a:xfrm>
            <a:off x="5429250" y="4357708"/>
            <a:ext cx="1568450" cy="1627187"/>
          </a:xfrm>
          <a:prstGeom prst="rect">
            <a:avLst/>
          </a:prstGeom>
          <a:noFill/>
          <a:ln w="9525">
            <a:noFill/>
            <a:miter lim="800000"/>
            <a:headEnd/>
            <a:tailEnd/>
          </a:ln>
        </p:spPr>
      </p:pic>
      <p:pic>
        <p:nvPicPr>
          <p:cNvPr id="55302" name="Picture 6"/>
          <p:cNvPicPr>
            <a:picLocks noChangeAspect="1" noChangeArrowheads="1"/>
          </p:cNvPicPr>
          <p:nvPr/>
        </p:nvPicPr>
        <p:blipFill>
          <a:blip r:embed="rId3"/>
          <a:srcRect/>
          <a:stretch>
            <a:fillRect/>
          </a:stretch>
        </p:blipFill>
        <p:spPr bwMode="auto">
          <a:xfrm>
            <a:off x="6858000" y="2357458"/>
            <a:ext cx="1535113" cy="1857375"/>
          </a:xfrm>
          <a:prstGeom prst="rect">
            <a:avLst/>
          </a:prstGeom>
          <a:noFill/>
          <a:ln w="9525">
            <a:noFill/>
            <a:miter lim="800000"/>
            <a:headEnd/>
            <a:tailEnd/>
          </a:ln>
        </p:spPr>
      </p:pic>
      <p:pic>
        <p:nvPicPr>
          <p:cNvPr id="55303" name="Picture 2"/>
          <p:cNvPicPr>
            <a:picLocks noGrp="1" noChangeAspect="1" noChangeArrowheads="1"/>
          </p:cNvPicPr>
          <p:nvPr>
            <p:ph idx="1"/>
          </p:nvPr>
        </p:nvPicPr>
        <p:blipFill>
          <a:blip r:embed="rId4"/>
          <a:srcRect/>
          <a:stretch>
            <a:fillRect/>
          </a:stretch>
        </p:blipFill>
        <p:spPr>
          <a:xfrm>
            <a:off x="714348" y="3214708"/>
            <a:ext cx="1474788" cy="1814512"/>
          </a:xfrm>
          <a:noFill/>
        </p:spPr>
      </p:pic>
      <p:pic>
        <p:nvPicPr>
          <p:cNvPr id="55304" name="Picture 3"/>
          <p:cNvPicPr>
            <a:picLocks noChangeAspect="1" noChangeArrowheads="1"/>
          </p:cNvPicPr>
          <p:nvPr/>
        </p:nvPicPr>
        <p:blipFill>
          <a:blip r:embed="rId5"/>
          <a:srcRect/>
          <a:stretch>
            <a:fillRect/>
          </a:stretch>
        </p:blipFill>
        <p:spPr bwMode="auto">
          <a:xfrm>
            <a:off x="3143250" y="3500458"/>
            <a:ext cx="1571625" cy="1620837"/>
          </a:xfrm>
          <a:prstGeom prst="rect">
            <a:avLst/>
          </a:prstGeom>
          <a:noFill/>
          <a:ln w="9525">
            <a:noFill/>
            <a:miter lim="800000"/>
            <a:headEnd/>
            <a:tailEnd/>
          </a:ln>
        </p:spPr>
      </p:pic>
      <p:sp>
        <p:nvSpPr>
          <p:cNvPr id="12" name="テキスト ボックス 11"/>
          <p:cNvSpPr txBox="1"/>
          <p:nvPr/>
        </p:nvSpPr>
        <p:spPr>
          <a:xfrm>
            <a:off x="2652713" y="5094752"/>
            <a:ext cx="2265362" cy="892175"/>
          </a:xfrm>
          <a:prstGeom prst="rect">
            <a:avLst/>
          </a:prstGeom>
          <a:noFill/>
        </p:spPr>
        <p:txBody>
          <a:bodyPr wrap="none">
            <a:spAutoFit/>
          </a:bodyPr>
          <a:lstStyle/>
          <a:p>
            <a:pPr>
              <a:defRPr/>
            </a:pPr>
            <a:r>
              <a:rPr lang="ja-JP" altLang="en-US" sz="2800" b="1" dirty="0">
                <a:solidFill>
                  <a:schemeClr val="accent2">
                    <a:lumMod val="50000"/>
                  </a:schemeClr>
                </a:solidFill>
              </a:rPr>
              <a:t>テレビ</a:t>
            </a:r>
            <a:r>
              <a:rPr lang="en-US" altLang="ja-JP" sz="2800" b="1" dirty="0">
                <a:solidFill>
                  <a:schemeClr val="accent2">
                    <a:lumMod val="50000"/>
                  </a:schemeClr>
                </a:solidFill>
              </a:rPr>
              <a:t/>
            </a:r>
            <a:br>
              <a:rPr lang="en-US" altLang="ja-JP" sz="2800" b="1" dirty="0">
                <a:solidFill>
                  <a:schemeClr val="accent2">
                    <a:lumMod val="50000"/>
                  </a:schemeClr>
                </a:solidFill>
              </a:rPr>
            </a:br>
            <a:r>
              <a:rPr lang="ja-JP" altLang="en-US" sz="2400" b="1" dirty="0"/>
              <a:t>＝インタフェイス</a:t>
            </a:r>
          </a:p>
        </p:txBody>
      </p:sp>
      <p:sp>
        <p:nvSpPr>
          <p:cNvPr id="55306" name="テキスト ボックス 12"/>
          <p:cNvSpPr txBox="1">
            <a:spLocks noChangeArrowheads="1"/>
          </p:cNvSpPr>
          <p:nvPr/>
        </p:nvSpPr>
        <p:spPr bwMode="auto">
          <a:xfrm>
            <a:off x="785786" y="5100658"/>
            <a:ext cx="1383712" cy="461665"/>
          </a:xfrm>
          <a:prstGeom prst="rect">
            <a:avLst/>
          </a:prstGeom>
          <a:noFill/>
          <a:ln w="9525">
            <a:noFill/>
            <a:miter lim="800000"/>
            <a:headEnd/>
            <a:tailEnd/>
          </a:ln>
        </p:spPr>
        <p:txBody>
          <a:bodyPr wrap="none">
            <a:spAutoFit/>
          </a:bodyPr>
          <a:lstStyle/>
          <a:p>
            <a:r>
              <a:rPr lang="ja-JP" altLang="en-US" sz="2400" b="1" dirty="0"/>
              <a:t>ユーザー</a:t>
            </a:r>
            <a:endParaRPr lang="ja-JP" altLang="en-US" sz="2800" b="1" dirty="0"/>
          </a:p>
        </p:txBody>
      </p:sp>
      <p:sp>
        <p:nvSpPr>
          <p:cNvPr id="11" name="右矢印 10"/>
          <p:cNvSpPr/>
          <p:nvPr/>
        </p:nvSpPr>
        <p:spPr>
          <a:xfrm>
            <a:off x="2357422" y="4143398"/>
            <a:ext cx="500066" cy="214314"/>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kumimoji="1" lang="ja-JP" altLang="en-US"/>
          </a:p>
        </p:txBody>
      </p:sp>
    </p:spTree>
  </p:cSld>
  <p:clrMapOvr>
    <a:masterClrMapping/>
  </p:clrMapOvr>
  <p:transition>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4000500" y="1785938"/>
            <a:ext cx="4857750" cy="4214812"/>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ja-JP" altLang="en-US"/>
              <a:t>し</a:t>
            </a:r>
          </a:p>
        </p:txBody>
      </p:sp>
      <p:sp>
        <p:nvSpPr>
          <p:cNvPr id="17" name="正方形/長方形 16"/>
          <p:cNvSpPr/>
          <p:nvPr/>
        </p:nvSpPr>
        <p:spPr>
          <a:xfrm>
            <a:off x="4357688" y="2786063"/>
            <a:ext cx="2357437" cy="2643187"/>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dirty="0"/>
          </a:p>
        </p:txBody>
      </p:sp>
      <p:sp>
        <p:nvSpPr>
          <p:cNvPr id="11" name="正方形/長方形 10"/>
          <p:cNvSpPr/>
          <p:nvPr/>
        </p:nvSpPr>
        <p:spPr>
          <a:xfrm>
            <a:off x="357188" y="2643188"/>
            <a:ext cx="2428875" cy="300037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a:p>
        </p:txBody>
      </p:sp>
      <p:sp>
        <p:nvSpPr>
          <p:cNvPr id="56325" name="タイトル 1"/>
          <p:cNvSpPr>
            <a:spLocks noGrp="1"/>
          </p:cNvSpPr>
          <p:nvPr>
            <p:ph type="title"/>
          </p:nvPr>
        </p:nvSpPr>
        <p:spPr/>
        <p:txBody>
          <a:bodyPr/>
          <a:lstStyle/>
          <a:p>
            <a:r>
              <a:rPr lang="en-US" altLang="ja-JP" smtClean="0"/>
              <a:t>UML </a:t>
            </a:r>
            <a:r>
              <a:rPr lang="ja-JP" altLang="en-US" smtClean="0"/>
              <a:t>によるモデル</a:t>
            </a:r>
          </a:p>
        </p:txBody>
      </p:sp>
      <p:sp>
        <p:nvSpPr>
          <p:cNvPr id="5" name="テキスト ボックス 4"/>
          <p:cNvSpPr txBox="1"/>
          <p:nvPr/>
        </p:nvSpPr>
        <p:spPr>
          <a:xfrm>
            <a:off x="4143375" y="1857375"/>
            <a:ext cx="2879725" cy="523875"/>
          </a:xfrm>
          <a:prstGeom prst="rect">
            <a:avLst/>
          </a:prstGeom>
          <a:noFill/>
        </p:spPr>
        <p:txBody>
          <a:bodyPr wrap="none">
            <a:spAutoFit/>
          </a:bodyPr>
          <a:lstStyle/>
          <a:p>
            <a:pPr>
              <a:defRPr/>
            </a:pPr>
            <a:r>
              <a:rPr lang="ja-JP" altLang="en-US" sz="2800" b="1" dirty="0">
                <a:solidFill>
                  <a:schemeClr val="accent1">
                    <a:lumMod val="50000"/>
                  </a:schemeClr>
                </a:solidFill>
              </a:rPr>
              <a:t>テレビ</a:t>
            </a:r>
            <a:r>
              <a:rPr lang="ja-JP" altLang="en-US" sz="2000" b="1" dirty="0">
                <a:solidFill>
                  <a:schemeClr val="bg1"/>
                </a:solidFill>
              </a:rPr>
              <a:t>という</a:t>
            </a:r>
            <a:r>
              <a:rPr lang="ja-JP" altLang="en-US" sz="2400" b="1" dirty="0">
                <a:solidFill>
                  <a:schemeClr val="bg1"/>
                </a:solidFill>
              </a:rPr>
              <a:t>システム</a:t>
            </a:r>
          </a:p>
        </p:txBody>
      </p:sp>
      <p:pic>
        <p:nvPicPr>
          <p:cNvPr id="6" name="Picture 4"/>
          <p:cNvPicPr>
            <a:picLocks noChangeAspect="1" noChangeArrowheads="1"/>
          </p:cNvPicPr>
          <p:nvPr/>
        </p:nvPicPr>
        <p:blipFill>
          <a:blip r:embed="rId2"/>
          <a:srcRect/>
          <a:stretch>
            <a:fillRect/>
          </a:stretch>
        </p:blipFill>
        <p:spPr bwMode="auto">
          <a:xfrm>
            <a:off x="7572375" y="2643188"/>
            <a:ext cx="1071563" cy="1111250"/>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7" name="Picture 6"/>
          <p:cNvPicPr>
            <a:picLocks noChangeAspect="1" noChangeArrowheads="1"/>
          </p:cNvPicPr>
          <p:nvPr/>
        </p:nvPicPr>
        <p:blipFill>
          <a:blip r:embed="rId3"/>
          <a:srcRect/>
          <a:stretch>
            <a:fillRect/>
          </a:stretch>
        </p:blipFill>
        <p:spPr bwMode="auto">
          <a:xfrm>
            <a:off x="7572375" y="4357688"/>
            <a:ext cx="1000125" cy="1209675"/>
          </a:xfrm>
          <a:prstGeom prst="rect">
            <a:avLst/>
          </a:prstGeom>
          <a:ln>
            <a:headEnd/>
            <a:tailEnd/>
          </a:ln>
        </p:spPr>
        <p:style>
          <a:lnRef idx="2">
            <a:schemeClr val="dk1"/>
          </a:lnRef>
          <a:fillRef idx="1">
            <a:schemeClr val="lt1"/>
          </a:fillRef>
          <a:effectRef idx="0">
            <a:schemeClr val="dk1"/>
          </a:effectRef>
          <a:fontRef idx="minor">
            <a:schemeClr val="dk1"/>
          </a:fontRef>
        </p:style>
      </p:pic>
      <p:pic>
        <p:nvPicPr>
          <p:cNvPr id="56329" name="Picture 2"/>
          <p:cNvPicPr>
            <a:picLocks noGrp="1" noChangeAspect="1" noChangeArrowheads="1"/>
          </p:cNvPicPr>
          <p:nvPr>
            <p:ph idx="1"/>
          </p:nvPr>
        </p:nvPicPr>
        <p:blipFill>
          <a:blip r:embed="rId4"/>
          <a:srcRect/>
          <a:stretch>
            <a:fillRect/>
          </a:stretch>
        </p:blipFill>
        <p:spPr>
          <a:xfrm>
            <a:off x="857250" y="3643313"/>
            <a:ext cx="1474788" cy="1814512"/>
          </a:xfrm>
          <a:noFill/>
        </p:spPr>
      </p:pic>
      <p:pic>
        <p:nvPicPr>
          <p:cNvPr id="56330" name="Picture 3"/>
          <p:cNvPicPr>
            <a:picLocks noChangeAspect="1" noChangeArrowheads="1"/>
          </p:cNvPicPr>
          <p:nvPr/>
        </p:nvPicPr>
        <p:blipFill>
          <a:blip r:embed="rId5"/>
          <a:srcRect/>
          <a:stretch>
            <a:fillRect/>
          </a:stretch>
        </p:blipFill>
        <p:spPr bwMode="auto">
          <a:xfrm>
            <a:off x="5000625" y="3879850"/>
            <a:ext cx="1433513" cy="1477963"/>
          </a:xfrm>
          <a:prstGeom prst="rect">
            <a:avLst/>
          </a:prstGeom>
          <a:noFill/>
          <a:ln w="9525">
            <a:noFill/>
            <a:miter lim="800000"/>
            <a:headEnd/>
            <a:tailEnd/>
          </a:ln>
        </p:spPr>
      </p:pic>
      <p:sp>
        <p:nvSpPr>
          <p:cNvPr id="56331" name="テキスト ボックス 11"/>
          <p:cNvSpPr txBox="1">
            <a:spLocks noChangeArrowheads="1"/>
          </p:cNvSpPr>
          <p:nvPr/>
        </p:nvSpPr>
        <p:spPr bwMode="auto">
          <a:xfrm>
            <a:off x="4429125" y="2786063"/>
            <a:ext cx="2357438" cy="892175"/>
          </a:xfrm>
          <a:prstGeom prst="rect">
            <a:avLst/>
          </a:prstGeom>
          <a:noFill/>
          <a:ln w="9525">
            <a:noFill/>
            <a:miter lim="800000"/>
            <a:headEnd/>
            <a:tailEnd/>
          </a:ln>
        </p:spPr>
        <p:txBody>
          <a:bodyPr>
            <a:spAutoFit/>
          </a:bodyPr>
          <a:lstStyle/>
          <a:p>
            <a:pPr algn="ctr"/>
            <a:r>
              <a:rPr lang="ja-JP" altLang="en-US" sz="2800" b="1" dirty="0">
                <a:solidFill>
                  <a:schemeClr val="bg1"/>
                </a:solidFill>
              </a:rPr>
              <a:t>テレビ</a:t>
            </a:r>
            <a:endParaRPr lang="en-US" altLang="ja-JP" sz="2800" b="1" dirty="0">
              <a:solidFill>
                <a:schemeClr val="bg1"/>
              </a:solidFill>
            </a:endParaRPr>
          </a:p>
          <a:p>
            <a:pPr algn="ctr"/>
            <a:r>
              <a:rPr lang="en-US" altLang="ja-JP" sz="2400" b="1" dirty="0">
                <a:solidFill>
                  <a:schemeClr val="bg1"/>
                </a:solidFill>
              </a:rPr>
              <a:t>&lt;&lt;boundary&gt;&gt;</a:t>
            </a:r>
            <a:endParaRPr lang="ja-JP" altLang="en-US" sz="2400" b="1" dirty="0">
              <a:solidFill>
                <a:schemeClr val="bg1"/>
              </a:solidFill>
            </a:endParaRPr>
          </a:p>
        </p:txBody>
      </p:sp>
      <p:sp>
        <p:nvSpPr>
          <p:cNvPr id="56332" name="テキスト ボックス 12"/>
          <p:cNvSpPr txBox="1">
            <a:spLocks noChangeArrowheads="1"/>
          </p:cNvSpPr>
          <p:nvPr/>
        </p:nvSpPr>
        <p:spPr bwMode="auto">
          <a:xfrm>
            <a:off x="928688" y="2857500"/>
            <a:ext cx="1182687" cy="400050"/>
          </a:xfrm>
          <a:prstGeom prst="rect">
            <a:avLst/>
          </a:prstGeom>
          <a:noFill/>
          <a:ln w="9525">
            <a:noFill/>
            <a:miter lim="800000"/>
            <a:headEnd/>
            <a:tailEnd/>
          </a:ln>
        </p:spPr>
        <p:txBody>
          <a:bodyPr wrap="none">
            <a:spAutoFit/>
          </a:bodyPr>
          <a:lstStyle/>
          <a:p>
            <a:r>
              <a:rPr lang="ja-JP" altLang="en-US" sz="2000" b="1" dirty="0">
                <a:solidFill>
                  <a:schemeClr val="bg1"/>
                </a:solidFill>
              </a:rPr>
              <a:t>ユーザー</a:t>
            </a:r>
            <a:endParaRPr lang="ja-JP" altLang="en-US" sz="2400" b="1" dirty="0">
              <a:solidFill>
                <a:schemeClr val="bg1"/>
              </a:solidFill>
            </a:endParaRPr>
          </a:p>
        </p:txBody>
      </p:sp>
      <p:cxnSp>
        <p:nvCxnSpPr>
          <p:cNvPr id="15" name="直線コネクタ 14"/>
          <p:cNvCxnSpPr/>
          <p:nvPr/>
        </p:nvCxnSpPr>
        <p:spPr>
          <a:xfrm>
            <a:off x="357188" y="3500438"/>
            <a:ext cx="2428875" cy="1587"/>
          </a:xfrm>
          <a:prstGeom prst="line">
            <a:avLst/>
          </a:prstGeom>
          <a:ln/>
        </p:spPr>
        <p:style>
          <a:lnRef idx="2">
            <a:schemeClr val="dk1"/>
          </a:lnRef>
          <a:fillRef idx="0">
            <a:schemeClr val="dk1"/>
          </a:fillRef>
          <a:effectRef idx="1">
            <a:schemeClr val="dk1"/>
          </a:effectRef>
          <a:fontRef idx="minor">
            <a:schemeClr val="tx1"/>
          </a:fontRef>
        </p:style>
      </p:cxnSp>
      <p:sp>
        <p:nvSpPr>
          <p:cNvPr id="16" name="正方形/長方形 15"/>
          <p:cNvSpPr/>
          <p:nvPr/>
        </p:nvSpPr>
        <p:spPr>
          <a:xfrm>
            <a:off x="4000500" y="1357313"/>
            <a:ext cx="1785938" cy="428625"/>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ja-JP" altLang="en-US"/>
          </a:p>
        </p:txBody>
      </p:sp>
      <p:cxnSp>
        <p:nvCxnSpPr>
          <p:cNvPr id="19" name="直線矢印コネクタ 18"/>
          <p:cNvCxnSpPr>
            <a:endCxn id="6" idx="1"/>
          </p:cNvCxnSpPr>
          <p:nvPr/>
        </p:nvCxnSpPr>
        <p:spPr>
          <a:xfrm flipV="1">
            <a:off x="6715125" y="3198813"/>
            <a:ext cx="857250" cy="15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線矢印コネクタ 25"/>
          <p:cNvCxnSpPr/>
          <p:nvPr/>
        </p:nvCxnSpPr>
        <p:spPr>
          <a:xfrm flipV="1">
            <a:off x="6715125" y="4786313"/>
            <a:ext cx="857250" cy="1587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線矢印コネクタ 26"/>
          <p:cNvCxnSpPr/>
          <p:nvPr/>
        </p:nvCxnSpPr>
        <p:spPr>
          <a:xfrm>
            <a:off x="2786050" y="4071942"/>
            <a:ext cx="1571636" cy="1588"/>
          </a:xfrm>
          <a:prstGeom prst="straightConnector1">
            <a:avLst/>
          </a:prstGeom>
          <a:ln>
            <a:headEnd type="none" w="med" len="med"/>
            <a:tailEnd type="arrow" w="med" len="med"/>
          </a:ln>
        </p:spPr>
        <p:style>
          <a:lnRef idx="2">
            <a:schemeClr val="accent5"/>
          </a:lnRef>
          <a:fillRef idx="0">
            <a:schemeClr val="accent5"/>
          </a:fillRef>
          <a:effectRef idx="1">
            <a:schemeClr val="accent5"/>
          </a:effectRef>
          <a:fontRef idx="minor">
            <a:schemeClr val="tx1"/>
          </a:fontRef>
        </p:style>
      </p:cxnSp>
      <p:cxnSp>
        <p:nvCxnSpPr>
          <p:cNvPr id="30" name="直線コネクタ 29"/>
          <p:cNvCxnSpPr/>
          <p:nvPr/>
        </p:nvCxnSpPr>
        <p:spPr>
          <a:xfrm>
            <a:off x="4357688" y="3786188"/>
            <a:ext cx="2357437" cy="1587"/>
          </a:xfrm>
          <a:prstGeom prst="line">
            <a:avLst/>
          </a:prstGeom>
          <a:ln/>
        </p:spPr>
        <p:style>
          <a:lnRef idx="3">
            <a:schemeClr val="dk1"/>
          </a:lnRef>
          <a:fillRef idx="0">
            <a:schemeClr val="dk1"/>
          </a:fillRef>
          <a:effectRef idx="2">
            <a:schemeClr val="dk1"/>
          </a:effectRef>
          <a:fontRef idx="minor">
            <a:schemeClr val="tx1"/>
          </a:fontRef>
        </p:style>
      </p:cxnSp>
      <p:sp>
        <p:nvSpPr>
          <p:cNvPr id="56339" name="テキスト ボックス 35"/>
          <p:cNvSpPr txBox="1">
            <a:spLocks noChangeArrowheads="1"/>
          </p:cNvSpPr>
          <p:nvPr/>
        </p:nvSpPr>
        <p:spPr bwMode="auto">
          <a:xfrm>
            <a:off x="2714612" y="4071942"/>
            <a:ext cx="1211262" cy="369888"/>
          </a:xfrm>
          <a:prstGeom prst="rect">
            <a:avLst/>
          </a:prstGeom>
          <a:noFill/>
          <a:ln w="9525">
            <a:noFill/>
            <a:miter lim="800000"/>
            <a:headEnd/>
            <a:tailEnd/>
          </a:ln>
        </p:spPr>
        <p:txBody>
          <a:bodyPr wrap="none">
            <a:spAutoFit/>
          </a:bodyPr>
          <a:lstStyle/>
          <a:p>
            <a:r>
              <a:rPr lang="en-US" altLang="ja-JP" dirty="0"/>
              <a:t>&lt;&lt;uses&gt;&gt;</a:t>
            </a:r>
            <a:endParaRPr lang="ja-JP" altLang="en-US" dirty="0"/>
          </a:p>
        </p:txBody>
      </p:sp>
    </p:spTree>
  </p:cSld>
  <p:clrMapOvr>
    <a:masterClrMapping/>
  </p:clrMapOvr>
  <p:transition>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4800" dirty="0" smtClean="0"/>
              <a:t>オブジェクト指向的にいうと</a:t>
            </a:r>
            <a:r>
              <a:rPr altLang="ja-JP" sz="4800" dirty="0" smtClean="0"/>
              <a:t>…</a:t>
            </a:r>
            <a:endParaRPr kumimoji="1" lang="ja-JP" altLang="en-US" sz="4800" dirty="0"/>
          </a:p>
        </p:txBody>
      </p:sp>
      <p:sp>
        <p:nvSpPr>
          <p:cNvPr id="4" name="下矢印 3"/>
          <p:cNvSpPr/>
          <p:nvPr/>
        </p:nvSpPr>
        <p:spPr bwMode="blackGray">
          <a:xfrm flipV="1">
            <a:off x="5364480" y="4364736"/>
            <a:ext cx="670560" cy="719328"/>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ja-JP" altLang="en-US" sz="28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5" name="テキスト ボックス 4"/>
          <p:cNvSpPr txBox="1"/>
          <p:nvPr/>
        </p:nvSpPr>
        <p:spPr>
          <a:xfrm>
            <a:off x="4742688" y="5181600"/>
            <a:ext cx="2948243" cy="954107"/>
          </a:xfrm>
          <a:prstGeom prst="rect">
            <a:avLst/>
          </a:prstGeom>
          <a:noFill/>
        </p:spPr>
        <p:txBody>
          <a:bodyPr wrap="none" rtlCol="0">
            <a:spAutoFit/>
          </a:bodyPr>
          <a:lstStyle/>
          <a:p>
            <a:pPr algn="ctr"/>
            <a:r>
              <a:rPr kumimoji="1" lang="ja-JP" altLang="en-US" sz="2400" dirty="0" smtClean="0"/>
              <a:t>インタフェイス</a:t>
            </a:r>
            <a:r>
              <a:rPr kumimoji="1" lang="en-US" altLang="ja-JP" sz="2400" dirty="0" smtClean="0"/>
              <a:t>=</a:t>
            </a:r>
            <a:r>
              <a:rPr kumimoji="1" lang="ja-JP" altLang="en-US" sz="3200" dirty="0" smtClean="0">
                <a:solidFill>
                  <a:srgbClr val="FFCDCE"/>
                </a:solidFill>
              </a:rPr>
              <a:t>名前</a:t>
            </a:r>
            <a:endParaRPr kumimoji="1" lang="en-US" altLang="ja-JP" sz="3200" dirty="0" smtClean="0">
              <a:solidFill>
                <a:srgbClr val="FFCDCE"/>
              </a:solidFill>
            </a:endParaRPr>
          </a:p>
          <a:p>
            <a:pPr algn="ctr"/>
            <a:r>
              <a:rPr kumimoji="1" lang="en-US" altLang="ja-JP" sz="2400" dirty="0" smtClean="0">
                <a:solidFill>
                  <a:srgbClr val="FFCDCE"/>
                </a:solidFill>
              </a:rPr>
              <a:t>(</a:t>
            </a:r>
            <a:r>
              <a:rPr kumimoji="1" lang="ja-JP" altLang="en-US" sz="2400" dirty="0" smtClean="0">
                <a:solidFill>
                  <a:srgbClr val="FFCDCE"/>
                </a:solidFill>
              </a:rPr>
              <a:t>サービスの名前</a:t>
            </a:r>
            <a:r>
              <a:rPr kumimoji="1" lang="en-US" altLang="ja-JP" sz="2400" dirty="0" smtClean="0">
                <a:solidFill>
                  <a:srgbClr val="FFCDCE"/>
                </a:solidFill>
              </a:rPr>
              <a:t>)</a:t>
            </a:r>
            <a:endParaRPr kumimoji="1" lang="ja-JP" altLang="en-US" sz="2400" dirty="0">
              <a:solidFill>
                <a:srgbClr val="FFCDCE"/>
              </a:solidFill>
            </a:endParaRPr>
          </a:p>
        </p:txBody>
      </p:sp>
      <p:sp>
        <p:nvSpPr>
          <p:cNvPr id="7" name="角丸四角形 6"/>
          <p:cNvSpPr/>
          <p:nvPr/>
        </p:nvSpPr>
        <p:spPr bwMode="blackGray">
          <a:xfrm>
            <a:off x="524256" y="1853184"/>
            <a:ext cx="2657856" cy="1950720"/>
          </a:xfrm>
          <a:prstGeom prst="roundRect">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kumimoji="0" lang="en-US" altLang="ja-JP" sz="4400" b="0" i="0" u="none" strike="noStrike" cap="none" normalizeH="0" baseline="0" dirty="0" smtClean="0">
                <a:solidFill>
                  <a:schemeClr val="tx1"/>
                </a:solidFill>
                <a:effectLst>
                  <a:outerShdw blurRad="38100" dist="38100" dir="2700000" algn="tl">
                    <a:srgbClr val="000000">
                      <a:alpha val="43137"/>
                    </a:srgbClr>
                  </a:outerShdw>
                </a:effectLst>
              </a:rPr>
              <a:t>Subject</a:t>
            </a:r>
            <a:endParaRPr kumimoji="0" lang="ja-JP" altLang="en-US" sz="44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11" name="角丸四角形 10"/>
          <p:cNvSpPr/>
          <p:nvPr/>
        </p:nvSpPr>
        <p:spPr bwMode="blackGray">
          <a:xfrm>
            <a:off x="5462016" y="1816608"/>
            <a:ext cx="3084576" cy="2084832"/>
          </a:xfrm>
          <a:prstGeom prst="roundRect">
            <a:avLst/>
          </a:prstGeom>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altLang="ja-JP" sz="4400" dirty="0" smtClean="0">
                <a:solidFill>
                  <a:schemeClr val="tx1"/>
                </a:solidFill>
                <a:effectLst>
                  <a:outerShdw blurRad="38100" dist="38100" dir="2700000" algn="tl">
                    <a:srgbClr val="000000">
                      <a:alpha val="43137"/>
                    </a:srgbClr>
                  </a:outerShdw>
                </a:effectLst>
              </a:rPr>
              <a:t>O</a:t>
            </a:r>
            <a:r>
              <a:rPr kumimoji="0" lang="en-US" altLang="ja-JP" sz="4400" b="0" i="0" u="none" strike="noStrike" cap="none" normalizeH="0" baseline="0" dirty="0" smtClean="0">
                <a:solidFill>
                  <a:schemeClr val="tx1"/>
                </a:solidFill>
                <a:effectLst>
                  <a:outerShdw blurRad="38100" dist="38100" dir="2700000" algn="tl">
                    <a:srgbClr val="000000">
                      <a:alpha val="43137"/>
                    </a:srgbClr>
                  </a:outerShdw>
                </a:effectLst>
              </a:rPr>
              <a:t>bject</a:t>
            </a:r>
            <a:endParaRPr kumimoji="0" lang="ja-JP" altLang="en-US" sz="44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12" name="右矢印 11"/>
          <p:cNvSpPr/>
          <p:nvPr/>
        </p:nvSpPr>
        <p:spPr bwMode="blackGray">
          <a:xfrm>
            <a:off x="3633216" y="2462784"/>
            <a:ext cx="1365504" cy="719328"/>
          </a:xfrm>
          <a:prstGeom prst="rightArrow">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ja-JP" altLang="en-US" sz="2800" b="0" i="0" u="none" strike="noStrike" cap="none" normalizeH="0" baseline="0" dirty="0" smtClean="0">
              <a:solidFill>
                <a:schemeClr val="tx1"/>
              </a:solidFill>
              <a:effectLst>
                <a:outerShdw blurRad="38100" dist="38100" dir="2700000" algn="tl">
                  <a:srgbClr val="000000">
                    <a:alpha val="43137"/>
                  </a:srgbClr>
                </a:outerShdw>
              </a:effectLst>
            </a:endParaRPr>
          </a:p>
        </p:txBody>
      </p:sp>
      <p:sp>
        <p:nvSpPr>
          <p:cNvPr id="14" name="テキスト ボックス 13"/>
          <p:cNvSpPr txBox="1"/>
          <p:nvPr/>
        </p:nvSpPr>
        <p:spPr>
          <a:xfrm>
            <a:off x="3706368" y="3413760"/>
            <a:ext cx="1225015" cy="400110"/>
          </a:xfrm>
          <a:prstGeom prst="rect">
            <a:avLst/>
          </a:prstGeom>
          <a:noFill/>
        </p:spPr>
        <p:txBody>
          <a:bodyPr wrap="none" rtlCol="0">
            <a:spAutoFit/>
          </a:bodyPr>
          <a:lstStyle/>
          <a:p>
            <a:r>
              <a:rPr kumimoji="1" lang="en-US" altLang="ja-JP" sz="2000" dirty="0" smtClean="0"/>
              <a:t>Message</a:t>
            </a:r>
            <a:endParaRPr kumimoji="1" lang="ja-JP" altLang="en-US" sz="2000" dirty="0"/>
          </a:p>
        </p:txBody>
      </p:sp>
    </p:spTree>
  </p:cSld>
  <p:clrMapOvr>
    <a:masterClrMapping/>
  </p:clrMapOvr>
  <p:transition>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938528"/>
            <a:ext cx="8229600" cy="3990785"/>
          </a:xfrm>
        </p:spPr>
        <p:txBody>
          <a:bodyPr/>
          <a:lstStyle/>
          <a:p>
            <a:pPr algn="ctr">
              <a:defRPr/>
            </a:pPr>
            <a:r>
              <a:rPr lang="ja-JP" altLang="en-US" dirty="0" smtClean="0">
                <a:solidFill>
                  <a:schemeClr val="tx1"/>
                </a:solidFill>
              </a:rPr>
              <a:t>ユーザーにとっては</a:t>
            </a:r>
            <a:r>
              <a:rPr lang="en-US" altLang="ja-JP" dirty="0" smtClean="0">
                <a:solidFill>
                  <a:schemeClr val="tx1"/>
                </a:solidFill>
              </a:rPr>
              <a:t>:</a:t>
            </a:r>
            <a:br>
              <a:rPr lang="en-US" altLang="ja-JP" dirty="0" smtClean="0">
                <a:solidFill>
                  <a:schemeClr val="tx1"/>
                </a:solidFill>
              </a:rPr>
            </a:br>
            <a:r>
              <a:rPr lang="ja-JP" altLang="en-US" sz="5400" dirty="0" smtClean="0">
                <a:solidFill>
                  <a:srgbClr val="FFCDCE"/>
                </a:solidFill>
              </a:rPr>
              <a:t>ユーザー インタフェイス</a:t>
            </a:r>
            <a:r>
              <a:rPr lang="en-US" altLang="ja-JP" sz="5400" dirty="0" smtClean="0">
                <a:solidFill>
                  <a:srgbClr val="FFCDCE"/>
                </a:solidFill>
              </a:rPr>
              <a:t/>
            </a:r>
            <a:br>
              <a:rPr lang="en-US" altLang="ja-JP" sz="5400" dirty="0" smtClean="0">
                <a:solidFill>
                  <a:srgbClr val="FFCDCE"/>
                </a:solidFill>
              </a:rPr>
            </a:br>
            <a:r>
              <a:rPr lang="ja-JP" altLang="en-US" dirty="0" smtClean="0">
                <a:solidFill>
                  <a:schemeClr val="tx1"/>
                </a:solidFill>
              </a:rPr>
              <a:t>の名前が</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そのものの名前。</a:t>
            </a:r>
            <a:endParaRPr lang="ja-JP"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5968" y="1048512"/>
            <a:ext cx="8229600" cy="4880801"/>
          </a:xfrm>
        </p:spPr>
        <p:txBody>
          <a:bodyPr/>
          <a:lstStyle/>
          <a:p>
            <a:pPr algn="ctr">
              <a:defRPr/>
            </a:pPr>
            <a:r>
              <a:rPr lang="ja-JP" altLang="en-US" sz="6000" dirty="0" smtClean="0">
                <a:solidFill>
                  <a:schemeClr val="tx1"/>
                </a:solidFill>
              </a:rPr>
              <a:t>名前付けの</a:t>
            </a:r>
            <a:r>
              <a:rPr altLang="ja-JP" sz="6000" dirty="0" smtClean="0">
                <a:solidFill>
                  <a:schemeClr val="tx1"/>
                </a:solidFill>
              </a:rPr>
              <a:t/>
            </a:r>
            <a:br>
              <a:rPr altLang="ja-JP" sz="6000" dirty="0" smtClean="0">
                <a:solidFill>
                  <a:schemeClr val="tx1"/>
                </a:solidFill>
              </a:rPr>
            </a:br>
            <a:r>
              <a:rPr lang="ja-JP" altLang="en-US" sz="6600" dirty="0" smtClean="0">
                <a:solidFill>
                  <a:schemeClr val="tx1"/>
                </a:solidFill>
              </a:rPr>
              <a:t>プラクティス</a:t>
            </a:r>
            <a:r>
              <a:rPr altLang="ja-JP" sz="6000" dirty="0" smtClean="0">
                <a:solidFill>
                  <a:schemeClr val="tx1"/>
                </a:solidFill>
              </a:rPr>
              <a:t/>
            </a:r>
            <a:br>
              <a:rPr altLang="ja-JP" sz="6000" dirty="0" smtClean="0">
                <a:solidFill>
                  <a:schemeClr val="tx1"/>
                </a:solidFill>
              </a:rPr>
            </a:br>
            <a:r>
              <a:rPr altLang="ja-JP" sz="4000" dirty="0" smtClean="0">
                <a:solidFill>
                  <a:schemeClr val="tx1"/>
                </a:solidFill>
              </a:rPr>
              <a:t>(</a:t>
            </a:r>
            <a:r>
              <a:rPr lang="ja-JP" altLang="en-US" sz="4000" dirty="0" smtClean="0">
                <a:solidFill>
                  <a:schemeClr val="tx1"/>
                </a:solidFill>
              </a:rPr>
              <a:t>やった方が良いこと</a:t>
            </a:r>
            <a:r>
              <a:rPr altLang="ja-JP" sz="4000" dirty="0" smtClean="0">
                <a:solidFill>
                  <a:schemeClr val="tx1"/>
                </a:solidFill>
              </a:rPr>
              <a:t>)</a:t>
            </a:r>
            <a:r>
              <a:rPr altLang="ja-JP" sz="6000" dirty="0" smtClean="0">
                <a:solidFill>
                  <a:schemeClr val="tx1"/>
                </a:solidFill>
              </a:rPr>
              <a:t/>
            </a:r>
            <a:br>
              <a:rPr altLang="ja-JP" sz="6000" dirty="0" smtClean="0">
                <a:solidFill>
                  <a:schemeClr val="tx1"/>
                </a:solidFill>
              </a:rPr>
            </a:br>
            <a:r>
              <a:rPr lang="ja-JP" altLang="en-US" dirty="0" smtClean="0">
                <a:solidFill>
                  <a:schemeClr val="tx1"/>
                </a:solidFill>
              </a:rPr>
              <a:t>と</a:t>
            </a:r>
            <a:r>
              <a:rPr altLang="ja-JP" sz="6000" dirty="0" smtClean="0">
                <a:solidFill>
                  <a:schemeClr val="tx1"/>
                </a:solidFill>
              </a:rPr>
              <a:t/>
            </a:r>
            <a:br>
              <a:rPr altLang="ja-JP" sz="6000" dirty="0" smtClean="0">
                <a:solidFill>
                  <a:schemeClr val="tx1"/>
                </a:solidFill>
              </a:rPr>
            </a:br>
            <a:r>
              <a:rPr lang="ja-JP" altLang="en-US" sz="6600" dirty="0" smtClean="0">
                <a:solidFill>
                  <a:schemeClr val="tx1"/>
                </a:solidFill>
              </a:rPr>
              <a:t>アンチ</a:t>
            </a:r>
            <a:r>
              <a:rPr lang="ja-JP" altLang="en-US" sz="6600" dirty="0" smtClean="0">
                <a:solidFill>
                  <a:schemeClr val="tx1"/>
                </a:solidFill>
              </a:rPr>
              <a:t>プラクティス</a:t>
            </a:r>
            <a:r>
              <a:rPr altLang="ja-JP" sz="6000" dirty="0" smtClean="0">
                <a:solidFill>
                  <a:schemeClr val="tx1"/>
                </a:solidFill>
              </a:rPr>
              <a:t/>
            </a:r>
            <a:br>
              <a:rPr altLang="ja-JP" sz="6000" dirty="0" smtClean="0">
                <a:solidFill>
                  <a:schemeClr val="tx1"/>
                </a:solidFill>
              </a:rPr>
            </a:br>
            <a:r>
              <a:rPr altLang="ja-JP" sz="3600" dirty="0" smtClean="0">
                <a:solidFill>
                  <a:schemeClr val="tx1"/>
                </a:solidFill>
              </a:rPr>
              <a:t>(</a:t>
            </a:r>
            <a:r>
              <a:rPr lang="ja-JP" altLang="en-US" sz="3600" dirty="0" smtClean="0">
                <a:solidFill>
                  <a:schemeClr val="tx1"/>
                </a:solidFill>
              </a:rPr>
              <a:t>やらない方が良いこと</a:t>
            </a:r>
            <a:r>
              <a:rPr altLang="ja-JP" sz="3600" dirty="0" smtClean="0">
                <a:solidFill>
                  <a:schemeClr val="tx1"/>
                </a:solidFill>
              </a:rPr>
              <a:t>)</a:t>
            </a:r>
            <a:endParaRPr lang="ja-JP" altLang="en-US" sz="6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名前付けのプラクティス</a:t>
            </a:r>
            <a:endParaRPr kumimoji="1" lang="ja-JP" altLang="en-US" dirty="0"/>
          </a:p>
        </p:txBody>
      </p:sp>
      <p:sp>
        <p:nvSpPr>
          <p:cNvPr id="3" name="コンテンツ プレースホルダ 2"/>
          <p:cNvSpPr>
            <a:spLocks noGrp="1"/>
          </p:cNvSpPr>
          <p:nvPr>
            <p:ph idx="1"/>
          </p:nvPr>
        </p:nvSpPr>
        <p:spPr>
          <a:xfrm>
            <a:off x="368300" y="1157288"/>
            <a:ext cx="8382000" cy="5302990"/>
          </a:xfrm>
        </p:spPr>
        <p:txBody>
          <a:bodyPr/>
          <a:lstStyle/>
          <a:p>
            <a:pPr marL="742950" indent="-742950">
              <a:buFont typeface="+mj-lt"/>
              <a:buAutoNum type="arabicPeriod"/>
            </a:pPr>
            <a:r>
              <a:rPr lang="ja-JP" altLang="en-US" sz="2800" dirty="0" smtClean="0"/>
              <a:t>概念と名前を一致させる</a:t>
            </a:r>
          </a:p>
          <a:p>
            <a:pPr marL="742950" indent="-742950">
              <a:buFont typeface="+mj-lt"/>
              <a:buAutoNum type="arabicPeriod"/>
            </a:pPr>
            <a:r>
              <a:rPr lang="ja-JP" altLang="en-US" sz="2800" dirty="0" smtClean="0"/>
              <a:t>同じ概念には同じ名前を付けて、異なった概念には違う名前を付ける</a:t>
            </a:r>
          </a:p>
          <a:p>
            <a:pPr marL="742950" indent="-742950">
              <a:buFont typeface="+mj-lt"/>
              <a:buAutoNum type="arabicPeriod"/>
            </a:pPr>
            <a:r>
              <a:rPr lang="en-US" altLang="ja-JP" sz="2800" dirty="0" smtClean="0"/>
              <a:t>1</a:t>
            </a:r>
            <a:r>
              <a:rPr lang="ja-JP" altLang="en-US" sz="2800" dirty="0" err="1" smtClean="0"/>
              <a:t>つの</a:t>
            </a:r>
            <a:r>
              <a:rPr lang="ja-JP" altLang="en-US" sz="2800" dirty="0" smtClean="0"/>
              <a:t>独立した概念のみを表す名前を付ける</a:t>
            </a:r>
          </a:p>
          <a:p>
            <a:pPr marL="742950" indent="-742950">
              <a:buFont typeface="+mj-lt"/>
              <a:buAutoNum type="arabicPeriod"/>
            </a:pPr>
            <a:r>
              <a:rPr lang="ja-JP" altLang="en-US" sz="2800" dirty="0" smtClean="0"/>
              <a:t>抽象的な概念には抽象的な名前、具体的な概念には具体的な名前を付ける</a:t>
            </a:r>
          </a:p>
          <a:p>
            <a:pPr marL="742950" indent="-742950">
              <a:buFont typeface="+mj-lt"/>
              <a:buAutoNum type="arabicPeriod"/>
            </a:pPr>
            <a:r>
              <a:rPr lang="ja-JP" altLang="en-US" sz="2800" dirty="0" smtClean="0"/>
              <a:t>抽象的すぎて伝わりにくい概念は、メタファ（譬え）で表す</a:t>
            </a:r>
            <a:r>
              <a:rPr lang="ja-JP" altLang="en-US" sz="2000" dirty="0" smtClean="0"/>
              <a:t>*</a:t>
            </a:r>
            <a:r>
              <a:rPr lang="en-US" altLang="ja-JP" sz="2000" dirty="0" smtClean="0"/>
              <a:t>1</a:t>
            </a:r>
            <a:endParaRPr lang="en-US" altLang="ja-JP" sz="2800" dirty="0" smtClean="0"/>
          </a:p>
          <a:p>
            <a:pPr>
              <a:buNone/>
            </a:pPr>
            <a:r>
              <a:rPr lang="ja-JP" altLang="en-US" sz="4800" dirty="0" smtClean="0"/>
              <a:t>　 </a:t>
            </a:r>
          </a:p>
          <a:p>
            <a:pPr>
              <a:buNone/>
            </a:pPr>
            <a:r>
              <a:rPr lang="ja-JP" altLang="en-US" sz="1800" dirty="0" smtClean="0"/>
              <a:t>＊ </a:t>
            </a:r>
            <a:r>
              <a:rPr lang="en-US" altLang="ja-JP" sz="1800" dirty="0" smtClean="0"/>
              <a:t>1</a:t>
            </a:r>
            <a:r>
              <a:rPr lang="en-US" altLang="ja-JP" sz="2400" dirty="0" smtClean="0"/>
              <a:t> </a:t>
            </a:r>
            <a:r>
              <a:rPr lang="ja-JP" altLang="en-US" sz="2400" dirty="0" smtClean="0"/>
              <a:t>例えば、</a:t>
            </a:r>
            <a:r>
              <a:rPr lang="en-US" altLang="ja-JP" sz="2400" dirty="0" smtClean="0"/>
              <a:t>Command</a:t>
            </a:r>
            <a:r>
              <a:rPr lang="ja-JP" altLang="en-US" sz="2400" dirty="0" smtClean="0"/>
              <a:t>（コマンド）クラスのインスタンスを作るためのクラスの名前を</a:t>
            </a:r>
            <a:r>
              <a:rPr lang="en-US" altLang="ja-JP" sz="2400" dirty="0" err="1" smtClean="0"/>
              <a:t>CommandFactory</a:t>
            </a:r>
            <a:r>
              <a:rPr lang="ja-JP" altLang="en-US" sz="2400" dirty="0" smtClean="0"/>
              <a:t>（コマンド工場）とする、など。</a:t>
            </a:r>
            <a:endParaRPr kumimoji="1" lang="ja-JP" alt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a:xfrm>
            <a:off x="428596" y="2447364"/>
            <a:ext cx="8229600" cy="3553403"/>
          </a:xfrm>
          <a:prstGeom prst="rect">
            <a:avLst/>
          </a:prstGeom>
          <a:noFill/>
          <a:ln w="9525">
            <a:noFill/>
            <a:miter lim="800000"/>
            <a:headEnd/>
            <a:tailEnd/>
          </a:ln>
          <a:effectLst/>
        </p:spPr>
        <p:txBody>
          <a:bodyPr vert="horz" wrap="square" lIns="91440" tIns="45720" rIns="91440" bIns="45720" numCol="1" rtlCol="0" anchor="t" anchorCtr="0" compatLnSpc="1">
            <a:prstTxWarp prst="textNoShape">
              <a:avLst/>
            </a:prstTxWarp>
            <a:noAutofit/>
            <a:scene3d>
              <a:camera prst="orthographicFront"/>
              <a:lightRig rig="threePt" dir="t"/>
            </a:scene3d>
            <a:sp3d extrusionH="6350">
              <a:bevelT w="12700" h="25400" prst="coolSlant"/>
              <a:bevelB w="19050" h="19050"/>
              <a:extrusionClr>
                <a:schemeClr val="bg1"/>
              </a:extrusionClr>
            </a:sp3d>
          </a:bodyPr>
          <a:lstStyle/>
          <a:p>
            <a:pPr marL="0" marR="0" lvl="0" indent="0" algn="ctr" defTabSz="914363" rtl="0" eaLnBrk="1" fontAlgn="base" latinLnBrk="0" hangingPunct="1">
              <a:lnSpc>
                <a:spcPct val="90000"/>
              </a:lnSpc>
              <a:spcBef>
                <a:spcPct val="0"/>
              </a:spcBef>
              <a:spcAft>
                <a:spcPct val="0"/>
              </a:spcAft>
              <a:buClrTx/>
              <a:buSzTx/>
              <a:buFontTx/>
              <a:buNone/>
              <a:tabLst/>
              <a:defRPr/>
            </a:pPr>
            <a:r>
              <a:rPr kumimoji="1" lang="ja-JP" altLang="en-US" sz="11500" b="0" i="0" u="none" strike="noStrike" kern="1200" cap="none" spc="-125" normalizeH="0" baseline="0" noProof="0" dirty="0" smtClean="0">
                <a:ln w="3175">
                  <a:noFill/>
                </a:ln>
                <a:solidFill>
                  <a:schemeClr val="tx1"/>
                </a:solidFill>
                <a:effectLst>
                  <a:outerShdw blurRad="50800" dist="38100" dir="2700000" algn="tl" rotWithShape="0">
                    <a:schemeClr val="tx1">
                      <a:lumMod val="95000"/>
                      <a:alpha val="40000"/>
                    </a:schemeClr>
                  </a:outerShdw>
                </a:effectLst>
                <a:uLnTx/>
                <a:uFillTx/>
                <a:latin typeface="メイリオ" pitchFamily="50" charset="-128"/>
                <a:ea typeface="メイリオ" pitchFamily="50" charset="-128"/>
                <a:cs typeface="+mj-cs"/>
              </a:rPr>
              <a:t>自己紹介。</a:t>
            </a:r>
            <a:endParaRPr kumimoji="1" lang="ja-JP" altLang="en-US" sz="11500" b="0" i="0" u="none" strike="noStrike" kern="1200" cap="none" spc="-125" normalizeH="0" baseline="0" noProof="0" dirty="0">
              <a:ln w="3175">
                <a:noFill/>
              </a:ln>
              <a:solidFill>
                <a:schemeClr val="tx1"/>
              </a:solidFill>
              <a:effectLst>
                <a:outerShdw blurRad="50800" dist="38100" dir="2700000" algn="tl" rotWithShape="0">
                  <a:schemeClr val="tx1">
                    <a:lumMod val="95000"/>
                    <a:alpha val="40000"/>
                  </a:schemeClr>
                </a:outerShdw>
              </a:effectLst>
              <a:uLnTx/>
              <a:uFillTx/>
              <a:latin typeface="メイリオ" pitchFamily="50" charset="-128"/>
              <a:ea typeface="メイリオ" pitchFamily="50" charset="-128"/>
              <a:cs typeface="+mj-cs"/>
            </a:endParaRPr>
          </a:p>
        </p:txBody>
      </p:sp>
      <p:sp>
        <p:nvSpPr>
          <p:cNvPr id="4" name="タイトル 3"/>
          <p:cNvSpPr>
            <a:spLocks noGrp="1"/>
          </p:cNvSpPr>
          <p:nvPr>
            <p:ph type="title"/>
          </p:nvPr>
        </p:nvSpPr>
        <p:spPr/>
        <p:txBody>
          <a:bodyPr/>
          <a:lstStyle/>
          <a:p>
            <a:endParaRPr kumimoji="1" lang="ja-JP" altLang="en-US"/>
          </a:p>
        </p:txBody>
      </p:sp>
    </p:spTree>
  </p:cSld>
  <p:clrMapOvr>
    <a:masterClrMapping/>
  </p:clrMapOvr>
  <p:transition>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4800" dirty="0" smtClean="0"/>
              <a:t>名前付けのアンチプラクティス</a:t>
            </a:r>
            <a:endParaRPr kumimoji="1" lang="ja-JP" altLang="en-US" sz="4800" dirty="0"/>
          </a:p>
        </p:txBody>
      </p:sp>
      <p:sp>
        <p:nvSpPr>
          <p:cNvPr id="3" name="コンテンツ プレースホルダ 2"/>
          <p:cNvSpPr>
            <a:spLocks noGrp="1"/>
          </p:cNvSpPr>
          <p:nvPr>
            <p:ph idx="1"/>
          </p:nvPr>
        </p:nvSpPr>
        <p:spPr>
          <a:xfrm>
            <a:off x="368300" y="840296"/>
            <a:ext cx="8382000" cy="5793894"/>
          </a:xfrm>
        </p:spPr>
        <p:txBody>
          <a:bodyPr/>
          <a:lstStyle/>
          <a:p>
            <a:pPr marL="742950" indent="-742950">
              <a:buFont typeface="+mj-lt"/>
              <a:buAutoNum type="arabicPeriod"/>
            </a:pPr>
            <a:r>
              <a:rPr lang="ja-JP" altLang="en-US" sz="3600" dirty="0" smtClean="0"/>
              <a:t>名前の後ろに数字を付ける</a:t>
            </a:r>
            <a:endParaRPr lang="en-US" altLang="ja-JP" sz="3600" dirty="0" smtClean="0"/>
          </a:p>
          <a:p>
            <a:pPr marL="1097462" lvl="1" indent="-742950">
              <a:buNone/>
            </a:pPr>
            <a:r>
              <a:rPr lang="ja-JP" altLang="en-US" sz="2400" dirty="0" smtClean="0"/>
              <a:t>例：</a:t>
            </a:r>
            <a:r>
              <a:rPr lang="en-US" altLang="ja-JP" sz="2400" dirty="0" smtClean="0"/>
              <a:t>Calc1</a:t>
            </a:r>
            <a:r>
              <a:rPr lang="ja-JP" altLang="en-US" sz="2400" dirty="0" err="1" smtClean="0"/>
              <a:t>、</a:t>
            </a:r>
            <a:r>
              <a:rPr lang="en-US" altLang="ja-JP" sz="2400" dirty="0" smtClean="0"/>
              <a:t>Calc2</a:t>
            </a:r>
            <a:r>
              <a:rPr lang="ja-JP" altLang="en-US" sz="2400" dirty="0" err="1" smtClean="0"/>
              <a:t>、</a:t>
            </a:r>
            <a:r>
              <a:rPr lang="en-US" altLang="ja-JP" sz="2400" dirty="0" smtClean="0"/>
              <a:t>Calc3……</a:t>
            </a:r>
          </a:p>
          <a:p>
            <a:pPr marL="742950" indent="-742950">
              <a:buFont typeface="+mj-lt"/>
              <a:buAutoNum type="arabicPeriod"/>
            </a:pPr>
            <a:r>
              <a:rPr lang="ja-JP" altLang="en-US" sz="3600" dirty="0" smtClean="0"/>
              <a:t>省略する</a:t>
            </a:r>
          </a:p>
          <a:p>
            <a:pPr marL="1097462" lvl="1" indent="-742950">
              <a:buNone/>
            </a:pPr>
            <a:r>
              <a:rPr lang="ja-JP" altLang="en-US" sz="2400" dirty="0" smtClean="0"/>
              <a:t>例：（</a:t>
            </a:r>
            <a:r>
              <a:rPr lang="en-US" altLang="ja-JP" sz="2400" dirty="0" err="1" smtClean="0"/>
              <a:t>GetName</a:t>
            </a:r>
            <a:r>
              <a:rPr lang="ja-JP" altLang="en-US" sz="2400" dirty="0" smtClean="0"/>
              <a:t>を）</a:t>
            </a:r>
            <a:r>
              <a:rPr lang="en-US" altLang="ja-JP" sz="2400" dirty="0" err="1" smtClean="0"/>
              <a:t>GetNm</a:t>
            </a:r>
            <a:r>
              <a:rPr lang="ja-JP" altLang="en-US" sz="2400" dirty="0" err="1" smtClean="0"/>
              <a:t>、</a:t>
            </a:r>
            <a:r>
              <a:rPr lang="ja-JP" altLang="en-US" sz="2400" dirty="0" smtClean="0"/>
              <a:t>（</a:t>
            </a:r>
            <a:r>
              <a:rPr lang="en-US" altLang="ja-JP" sz="2400" dirty="0" smtClean="0"/>
              <a:t>Initialize</a:t>
            </a:r>
            <a:r>
              <a:rPr lang="ja-JP" altLang="en-US" sz="2400" dirty="0" smtClean="0"/>
              <a:t>を）</a:t>
            </a:r>
            <a:r>
              <a:rPr lang="en-US" altLang="ja-JP" sz="2400" dirty="0" smtClean="0"/>
              <a:t>Intl</a:t>
            </a:r>
          </a:p>
          <a:p>
            <a:pPr marL="742950" indent="-742950">
              <a:buFont typeface="+mj-lt"/>
              <a:buAutoNum type="arabicPeriod"/>
            </a:pPr>
            <a:r>
              <a:rPr lang="ja-JP" altLang="en-US" sz="3600" dirty="0" smtClean="0"/>
              <a:t>意味不明の名前</a:t>
            </a:r>
          </a:p>
          <a:p>
            <a:pPr marL="1097462" lvl="1" indent="-742950">
              <a:buNone/>
            </a:pPr>
            <a:r>
              <a:rPr lang="ja-JP" altLang="en-US" sz="2400" dirty="0" smtClean="0"/>
              <a:t>例：</a:t>
            </a:r>
            <a:r>
              <a:rPr lang="en-US" altLang="ja-JP" sz="2400" dirty="0" err="1" smtClean="0"/>
              <a:t>TheFunction</a:t>
            </a:r>
            <a:endParaRPr lang="en-US" altLang="ja-JP" sz="3600" dirty="0" smtClean="0"/>
          </a:p>
          <a:p>
            <a:pPr marL="742950" indent="-742950">
              <a:buFont typeface="+mj-lt"/>
              <a:buAutoNum type="arabicPeriod"/>
            </a:pPr>
            <a:r>
              <a:rPr lang="ja-JP" altLang="en-US" sz="3600" dirty="0" smtClean="0"/>
              <a:t>名前に、種類（クラス、メソッドなど）や型名を入れる</a:t>
            </a:r>
          </a:p>
          <a:p>
            <a:pPr marL="1097462" lvl="1" indent="-742950">
              <a:buNone/>
            </a:pPr>
            <a:r>
              <a:rPr lang="ja-JP" altLang="en-US" sz="2400" dirty="0" smtClean="0"/>
              <a:t>例：</a:t>
            </a:r>
            <a:r>
              <a:rPr lang="en-US" altLang="ja-JP" sz="2400" dirty="0" err="1" smtClean="0"/>
              <a:t>MainClass</a:t>
            </a:r>
            <a:r>
              <a:rPr lang="ja-JP" altLang="en-US" sz="2400" dirty="0" err="1" smtClean="0"/>
              <a:t>、</a:t>
            </a:r>
            <a:r>
              <a:rPr lang="en-US" altLang="ja-JP" sz="2400" dirty="0" err="1" smtClean="0"/>
              <a:t>FirstMethod</a:t>
            </a:r>
            <a:r>
              <a:rPr lang="ja-JP" altLang="en-US" sz="2400" dirty="0" err="1" smtClean="0"/>
              <a:t>、</a:t>
            </a:r>
            <a:r>
              <a:rPr lang="en-US" altLang="ja-JP" sz="2400" dirty="0" err="1" smtClean="0"/>
              <a:t>intNumber</a:t>
            </a:r>
            <a:r>
              <a:rPr lang="ja-JP" altLang="en-US" sz="2400" dirty="0" err="1" smtClean="0"/>
              <a:t>、</a:t>
            </a:r>
            <a:r>
              <a:rPr lang="en-US" altLang="ja-JP" sz="2400" dirty="0" err="1" smtClean="0"/>
              <a:t>doubleValue</a:t>
            </a:r>
            <a:endParaRPr lang="en-US" altLang="ja-JP" sz="2400" dirty="0" smtClean="0"/>
          </a:p>
          <a:p>
            <a:pPr marL="742950" indent="-742950">
              <a:buFont typeface="+mj-lt"/>
              <a:buAutoNum type="arabicPeriod"/>
            </a:pPr>
            <a:r>
              <a:rPr lang="ja-JP" altLang="en-US" sz="3600" dirty="0" smtClean="0"/>
              <a:t>統一感がない</a:t>
            </a:r>
          </a:p>
          <a:p>
            <a:pPr marL="1097462" lvl="1" indent="-742950">
              <a:buNone/>
            </a:pPr>
            <a:r>
              <a:rPr lang="ja-JP" altLang="en-US" sz="2400" dirty="0" smtClean="0"/>
              <a:t>例：命名規則がなく、名前の付け方がばらばら</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a:t>
            </a:r>
            <a:endParaRPr kumimoji="1" lang="ja-JP" altLang="en-US" dirty="0"/>
          </a:p>
        </p:txBody>
      </p:sp>
      <p:sp>
        <p:nvSpPr>
          <p:cNvPr id="3" name="コンテンツ プレースホルダ 2"/>
          <p:cNvSpPr>
            <a:spLocks noGrp="1"/>
          </p:cNvSpPr>
          <p:nvPr>
            <p:ph idx="1"/>
          </p:nvPr>
        </p:nvSpPr>
        <p:spPr>
          <a:xfrm>
            <a:off x="307340" y="799148"/>
            <a:ext cx="8382000" cy="5863656"/>
          </a:xfrm>
        </p:spPr>
        <p:txBody>
          <a:bodyPr/>
          <a:lstStyle/>
          <a:p>
            <a:r>
              <a:rPr kumimoji="1" lang="ja-JP" altLang="en-US" dirty="0" smtClean="0">
                <a:solidFill>
                  <a:srgbClr val="FFCDCE"/>
                </a:solidFill>
              </a:rPr>
              <a:t>日本語</a:t>
            </a:r>
            <a:r>
              <a:rPr kumimoji="1" lang="ja-JP" altLang="en-US" dirty="0" smtClean="0"/>
              <a:t>の名前を許す</a:t>
            </a:r>
            <a:r>
              <a:rPr kumimoji="1" lang="en-US" altLang="ja-JP" dirty="0" smtClean="0"/>
              <a:t>?</a:t>
            </a:r>
          </a:p>
          <a:p>
            <a:pPr lvl="1"/>
            <a:r>
              <a:rPr kumimoji="1" lang="ja-JP" altLang="en-US" dirty="0" smtClean="0"/>
              <a:t>賛成派</a:t>
            </a:r>
            <a:endParaRPr kumimoji="1" lang="en-US" altLang="ja-JP" dirty="0" smtClean="0"/>
          </a:p>
          <a:p>
            <a:pPr lvl="2"/>
            <a:r>
              <a:rPr lang="ja-JP" altLang="en-US" dirty="0" smtClean="0"/>
              <a:t>ドメインの名前とブレがない</a:t>
            </a:r>
            <a:r>
              <a:rPr lang="en-US" altLang="ja-JP" dirty="0" smtClean="0"/>
              <a:t/>
            </a:r>
            <a:br>
              <a:rPr lang="en-US" altLang="ja-JP" dirty="0" smtClean="0"/>
            </a:br>
            <a:r>
              <a:rPr lang="ja-JP" altLang="en-US" dirty="0" smtClean="0"/>
              <a:t>＝トレーサビリティ</a:t>
            </a:r>
            <a:endParaRPr lang="en-US" altLang="ja-JP" dirty="0" smtClean="0"/>
          </a:p>
          <a:p>
            <a:pPr lvl="3"/>
            <a:r>
              <a:rPr lang="ja-JP" altLang="en-US" dirty="0" smtClean="0"/>
              <a:t>ドメインの概念と一致</a:t>
            </a:r>
            <a:endParaRPr lang="en-US" altLang="ja-JP" dirty="0" smtClean="0"/>
          </a:p>
          <a:p>
            <a:pPr lvl="1"/>
            <a:r>
              <a:rPr kumimoji="1" lang="ja-JP" altLang="en-US" dirty="0" smtClean="0"/>
              <a:t>反対派</a:t>
            </a:r>
            <a:endParaRPr kumimoji="1" lang="en-US" altLang="ja-JP" dirty="0" smtClean="0"/>
          </a:p>
          <a:p>
            <a:pPr lvl="2"/>
            <a:r>
              <a:rPr lang="ja-JP" altLang="en-US" dirty="0" smtClean="0"/>
              <a:t>仮名漢字混じり英語</a:t>
            </a:r>
            <a:endParaRPr lang="en-US" altLang="ja-JP" dirty="0" smtClean="0"/>
          </a:p>
          <a:p>
            <a:pPr lvl="3"/>
            <a:r>
              <a:rPr lang="ja-JP" altLang="en-US" dirty="0" smtClean="0"/>
              <a:t>美意識から違和感</a:t>
            </a:r>
            <a:endParaRPr lang="en-US" altLang="ja-JP" dirty="0" smtClean="0"/>
          </a:p>
          <a:p>
            <a:pPr lvl="2"/>
            <a:r>
              <a:rPr lang="en-US" altLang="ja-JP" dirty="0" smtClean="0"/>
              <a:t>IME </a:t>
            </a:r>
            <a:r>
              <a:rPr lang="ja-JP" altLang="en-US" dirty="0" smtClean="0"/>
              <a:t>の手間でリズムが崩れる</a:t>
            </a:r>
            <a:endParaRPr kumimoji="1" lang="ja-JP" altLang="en-US" dirty="0"/>
          </a:p>
        </p:txBody>
      </p:sp>
    </p:spTree>
  </p:cSld>
  <p:clrMapOvr>
    <a:masterClrMapping/>
  </p:clrMapOvr>
  <p:transition>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アンケート</a:t>
            </a:r>
            <a:endParaRPr kumimoji="1" lang="ja-JP" altLang="en-US" dirty="0"/>
          </a:p>
        </p:txBody>
      </p:sp>
      <p:sp>
        <p:nvSpPr>
          <p:cNvPr id="3" name="コンテンツ プレースホルダ 2"/>
          <p:cNvSpPr>
            <a:spLocks noGrp="1"/>
          </p:cNvSpPr>
          <p:nvPr>
            <p:ph idx="1"/>
          </p:nvPr>
        </p:nvSpPr>
        <p:spPr>
          <a:xfrm>
            <a:off x="368300" y="1347788"/>
            <a:ext cx="8382000" cy="3427092"/>
          </a:xfrm>
        </p:spPr>
        <p:txBody>
          <a:bodyPr/>
          <a:lstStyle/>
          <a:p>
            <a:r>
              <a:rPr kumimoji="1" lang="ja-JP" altLang="en-US" sz="6600" dirty="0" smtClean="0">
                <a:solidFill>
                  <a:srgbClr val="FFCDCE"/>
                </a:solidFill>
              </a:rPr>
              <a:t>日本語</a:t>
            </a:r>
            <a:r>
              <a:rPr kumimoji="1" lang="ja-JP" altLang="en-US" sz="6000" dirty="0" smtClean="0"/>
              <a:t>の名前を許す</a:t>
            </a:r>
            <a:r>
              <a:rPr kumimoji="1" lang="en-US" altLang="ja-JP" sz="6000" dirty="0" smtClean="0"/>
              <a:t>?</a:t>
            </a:r>
          </a:p>
          <a:p>
            <a:pPr marL="1119950" lvl="1" indent="-742950">
              <a:buFont typeface="+mj-lt"/>
              <a:buAutoNum type="arabicPeriod"/>
            </a:pPr>
            <a:r>
              <a:rPr kumimoji="1" lang="ja-JP" altLang="en-US" sz="5400" dirty="0" smtClean="0"/>
              <a:t>賛成派</a:t>
            </a:r>
            <a:endParaRPr kumimoji="1" lang="en-US" altLang="ja-JP" sz="5400" dirty="0" smtClean="0"/>
          </a:p>
          <a:p>
            <a:pPr marL="1119950" lvl="1" indent="-742950">
              <a:buFont typeface="+mj-lt"/>
              <a:buAutoNum type="arabicPeriod"/>
            </a:pPr>
            <a:r>
              <a:rPr lang="ja-JP" altLang="en-US" sz="5400" dirty="0" smtClean="0"/>
              <a:t>反対派</a:t>
            </a:r>
            <a:endParaRPr lang="en-US" altLang="ja-JP" sz="5400" dirty="0" smtClean="0"/>
          </a:p>
          <a:p>
            <a:pPr marL="1119950" lvl="1" indent="-742950">
              <a:buFont typeface="+mj-lt"/>
              <a:buAutoNum type="arabicPeriod"/>
            </a:pPr>
            <a:r>
              <a:rPr kumimoji="1" lang="ja-JP" altLang="en-US" sz="5400" dirty="0" smtClean="0"/>
              <a:t>そんなの関係ねぇ</a:t>
            </a:r>
            <a:r>
              <a:rPr kumimoji="1" lang="en-US" altLang="ja-JP" sz="5400" dirty="0" smtClean="0"/>
              <a:t>!</a:t>
            </a:r>
            <a:endParaRPr kumimoji="1" lang="ja-JP" altLang="en-US" sz="5400"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40788" y="2618052"/>
            <a:ext cx="8229600" cy="3553403"/>
          </a:xfrm>
        </p:spPr>
        <p:txBody>
          <a:bodyPr/>
          <a:lstStyle/>
          <a:p>
            <a:pPr algn="ctr"/>
            <a:r>
              <a:rPr lang="en-US" altLang="ja-JP" sz="8000" dirty="0" smtClean="0">
                <a:solidFill>
                  <a:schemeClr val="tx1"/>
                </a:solidFill>
              </a:rPr>
              <a:t>2.</a:t>
            </a:r>
            <a:r>
              <a:rPr lang="ja-JP" altLang="en-US" sz="8000" dirty="0" smtClean="0">
                <a:solidFill>
                  <a:schemeClr val="tx1"/>
                </a:solidFill>
              </a:rPr>
              <a:t>考え方とコツ。</a:t>
            </a:r>
            <a:endParaRPr kumimoji="1" lang="ja-JP" altLang="en-US" sz="80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292096"/>
            <a:ext cx="8229600" cy="3851529"/>
          </a:xfrm>
        </p:spPr>
        <p:txBody>
          <a:bodyPr/>
          <a:lstStyle/>
          <a:p>
            <a:pPr algn="ctr">
              <a:defRPr/>
            </a:pPr>
            <a:r>
              <a:rPr lang="ja-JP" altLang="en-US" sz="6600" dirty="0" smtClean="0">
                <a:solidFill>
                  <a:schemeClr val="tx1"/>
                </a:solidFill>
              </a:rPr>
              <a:t>ソフトウェア開発は</a:t>
            </a:r>
            <a:r>
              <a:rPr lang="en-US" altLang="ja-JP" sz="6600" dirty="0" smtClean="0">
                <a:solidFill>
                  <a:schemeClr val="tx1"/>
                </a:solidFill>
              </a:rPr>
              <a:t/>
            </a:r>
            <a:br>
              <a:rPr lang="en-US" altLang="ja-JP" sz="6600" dirty="0" smtClean="0">
                <a:solidFill>
                  <a:schemeClr val="tx1"/>
                </a:solidFill>
              </a:rPr>
            </a:br>
            <a:r>
              <a:rPr lang="ja-JP" altLang="en-US" sz="8000" dirty="0" smtClean="0">
                <a:solidFill>
                  <a:srgbClr val="FFCDCE"/>
                </a:solidFill>
              </a:rPr>
              <a:t>複雑さ</a:t>
            </a:r>
            <a:r>
              <a:rPr lang="ja-JP" altLang="en-US" sz="6600" dirty="0" smtClean="0">
                <a:solidFill>
                  <a:schemeClr val="tx1"/>
                </a:solidFill>
              </a:rPr>
              <a:t>との戦い。</a:t>
            </a:r>
            <a:endParaRPr lang="ja-JP" altLang="en-US" sz="6600"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816" y="987553"/>
            <a:ext cx="8229600" cy="2328672"/>
          </a:xfrm>
        </p:spPr>
        <p:txBody>
          <a:bodyPr/>
          <a:lstStyle/>
          <a:p>
            <a:pPr>
              <a:defRPr/>
            </a:pPr>
            <a:r>
              <a:rPr lang="ja-JP" altLang="en-US" dirty="0" smtClean="0">
                <a:solidFill>
                  <a:schemeClr val="tx1"/>
                </a:solidFill>
              </a:rPr>
              <a:t>時間とともに</a:t>
            </a:r>
            <a:r>
              <a:rPr lang="en-US" altLang="ja-JP" dirty="0" smtClean="0">
                <a:solidFill>
                  <a:schemeClr val="tx1"/>
                </a:solidFill>
              </a:rPr>
              <a:t/>
            </a:r>
            <a:br>
              <a:rPr lang="en-US" altLang="ja-JP" dirty="0" smtClean="0">
                <a:solidFill>
                  <a:schemeClr val="tx1"/>
                </a:solidFill>
              </a:rPr>
            </a:br>
            <a:r>
              <a:rPr lang="ja-JP" altLang="en-US" sz="4400" dirty="0" smtClean="0">
                <a:solidFill>
                  <a:schemeClr val="tx1"/>
                </a:solidFill>
              </a:rPr>
              <a:t>ソフトウェアのエントロピーは</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増大する傾向に。</a:t>
            </a:r>
            <a:endParaRPr lang="ja-JP" altLang="en-US" sz="4800" dirty="0">
              <a:solidFill>
                <a:schemeClr val="tx1"/>
              </a:solidFill>
            </a:endParaRPr>
          </a:p>
        </p:txBody>
      </p:sp>
      <p:sp>
        <p:nvSpPr>
          <p:cNvPr id="3" name="コンテンツ プレースホルダ 2"/>
          <p:cNvSpPr>
            <a:spLocks noGrp="1"/>
          </p:cNvSpPr>
          <p:nvPr>
            <p:ph idx="1"/>
          </p:nvPr>
        </p:nvSpPr>
        <p:spPr>
          <a:xfrm>
            <a:off x="280416" y="4033838"/>
            <a:ext cx="8583168" cy="1086964"/>
          </a:xfrm>
        </p:spPr>
        <p:txBody>
          <a:bodyPr/>
          <a:lstStyle/>
          <a:p>
            <a:pPr>
              <a:defRPr/>
            </a:pPr>
            <a:r>
              <a:rPr lang="en-US" altLang="ja-JP" sz="4800" dirty="0" smtClean="0"/>
              <a:t>10</a:t>
            </a:r>
            <a:r>
              <a:rPr lang="ja-JP" altLang="en-US" sz="4800" dirty="0" smtClean="0"/>
              <a:t>年前 → 現在 → </a:t>
            </a:r>
            <a:r>
              <a:rPr lang="en-US" altLang="ja-JP" sz="4800" dirty="0" smtClean="0"/>
              <a:t>10</a:t>
            </a:r>
            <a:r>
              <a:rPr lang="ja-JP" altLang="en-US" sz="4800" dirty="0" smtClean="0"/>
              <a:t>年後</a:t>
            </a:r>
            <a:endParaRPr lang="en-US" altLang="ja-JP" sz="4800" dirty="0" smtClean="0"/>
          </a:p>
          <a:p>
            <a:pPr>
              <a:defRPr/>
            </a:pPr>
            <a:r>
              <a:rPr lang="ja-JP" altLang="en-US" sz="2000" dirty="0" smtClean="0"/>
              <a:t>プロジェクトの初期 → プロジェクト後期 →プロジェクト</a:t>
            </a:r>
            <a:r>
              <a:rPr lang="ja-JP" altLang="en-US" sz="2400" dirty="0" smtClean="0">
                <a:solidFill>
                  <a:srgbClr val="FFCDCE"/>
                </a:solidFill>
              </a:rPr>
              <a:t>末期</a:t>
            </a:r>
            <a:endParaRPr lang="ja-JP" altLang="en-US" sz="2000" dirty="0">
              <a:solidFill>
                <a:srgbClr val="FFCDCE"/>
              </a:solidFill>
            </a:endParaRPr>
          </a:p>
        </p:txBody>
      </p:sp>
    </p:spTree>
  </p:cSld>
  <p:clrMapOvr>
    <a:masterClrMapping/>
  </p:clrMapOvr>
  <p:transition>
    <p:fade/>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158240"/>
            <a:ext cx="8229600" cy="1199190"/>
          </a:xfrm>
        </p:spPr>
        <p:txBody>
          <a:bodyPr/>
          <a:lstStyle/>
          <a:p>
            <a:pPr>
              <a:defRPr/>
            </a:pPr>
            <a:r>
              <a:rPr lang="ja-JP" altLang="en-US" sz="5400" dirty="0" smtClean="0">
                <a:solidFill>
                  <a:schemeClr val="tx1"/>
                </a:solidFill>
              </a:rPr>
              <a:t>もう、どんどん</a:t>
            </a:r>
            <a:r>
              <a:rPr lang="ja-JP" altLang="en-US" sz="7200" dirty="0" smtClean="0">
                <a:solidFill>
                  <a:srgbClr val="FFCDCE"/>
                </a:solidFill>
              </a:rPr>
              <a:t>複雑</a:t>
            </a:r>
            <a:r>
              <a:rPr lang="ja-JP" altLang="en-US" sz="5400" dirty="0" smtClean="0">
                <a:solidFill>
                  <a:schemeClr val="tx1"/>
                </a:solidFill>
              </a:rPr>
              <a:t>に。</a:t>
            </a:r>
            <a:endParaRPr lang="ja-JP" altLang="en-US" sz="5400" dirty="0">
              <a:solidFill>
                <a:schemeClr val="tx1"/>
              </a:solidFill>
            </a:endParaRPr>
          </a:p>
        </p:txBody>
      </p:sp>
      <p:cxnSp>
        <p:nvCxnSpPr>
          <p:cNvPr id="9" name="直線矢印コネクタ 8"/>
          <p:cNvCxnSpPr/>
          <p:nvPr/>
        </p:nvCxnSpPr>
        <p:spPr>
          <a:xfrm rot="5400000" flipH="1" flipV="1">
            <a:off x="285720" y="4143380"/>
            <a:ext cx="3144066" cy="794"/>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858150" y="5715016"/>
            <a:ext cx="6429420" cy="1588"/>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928662" y="3429000"/>
            <a:ext cx="677108" cy="1323439"/>
          </a:xfrm>
          <a:prstGeom prst="rect">
            <a:avLst/>
          </a:prstGeom>
          <a:noFill/>
        </p:spPr>
        <p:txBody>
          <a:bodyPr vert="eaVert" wrap="none" rtlCol="0">
            <a:spAutoFit/>
          </a:bodyPr>
          <a:lstStyle/>
          <a:p>
            <a:r>
              <a:rPr lang="ja-JP" altLang="en-US" sz="3200" dirty="0"/>
              <a:t>複雑さ</a:t>
            </a:r>
            <a:endParaRPr kumimoji="1" lang="ja-JP" altLang="en-US" dirty="0"/>
          </a:p>
        </p:txBody>
      </p:sp>
      <p:sp>
        <p:nvSpPr>
          <p:cNvPr id="16" name="テキスト ボックス 15"/>
          <p:cNvSpPr txBox="1"/>
          <p:nvPr/>
        </p:nvSpPr>
        <p:spPr>
          <a:xfrm>
            <a:off x="4643438" y="5929330"/>
            <a:ext cx="902811" cy="523220"/>
          </a:xfrm>
          <a:prstGeom prst="rect">
            <a:avLst/>
          </a:prstGeom>
          <a:noFill/>
        </p:spPr>
        <p:txBody>
          <a:bodyPr wrap="none" rtlCol="0">
            <a:spAutoFit/>
          </a:bodyPr>
          <a:lstStyle/>
          <a:p>
            <a:r>
              <a:rPr kumimoji="1" lang="ja-JP" altLang="en-US" sz="2800" dirty="0" smtClean="0"/>
              <a:t>時間</a:t>
            </a:r>
            <a:endParaRPr kumimoji="1" lang="ja-JP" altLang="en-US" dirty="0"/>
          </a:p>
        </p:txBody>
      </p:sp>
      <p:sp>
        <p:nvSpPr>
          <p:cNvPr id="17" name="フリーフォーム 16"/>
          <p:cNvSpPr/>
          <p:nvPr/>
        </p:nvSpPr>
        <p:spPr>
          <a:xfrm>
            <a:off x="1907177" y="2664823"/>
            <a:ext cx="5891349" cy="3004457"/>
          </a:xfrm>
          <a:custGeom>
            <a:avLst/>
            <a:gdLst>
              <a:gd name="connsiteX0" fmla="*/ 0 w 5891349"/>
              <a:gd name="connsiteY0" fmla="*/ 3004457 h 3004457"/>
              <a:gd name="connsiteX1" fmla="*/ 117566 w 5891349"/>
              <a:gd name="connsiteY1" fmla="*/ 2978331 h 3004457"/>
              <a:gd name="connsiteX2" fmla="*/ 195943 w 5891349"/>
              <a:gd name="connsiteY2" fmla="*/ 2952206 h 3004457"/>
              <a:gd name="connsiteX3" fmla="*/ 287383 w 5891349"/>
              <a:gd name="connsiteY3" fmla="*/ 2939143 h 3004457"/>
              <a:gd name="connsiteX4" fmla="*/ 404949 w 5891349"/>
              <a:gd name="connsiteY4" fmla="*/ 2913017 h 3004457"/>
              <a:gd name="connsiteX5" fmla="*/ 444137 w 5891349"/>
              <a:gd name="connsiteY5" fmla="*/ 2899954 h 3004457"/>
              <a:gd name="connsiteX6" fmla="*/ 548640 w 5891349"/>
              <a:gd name="connsiteY6" fmla="*/ 2873828 h 3004457"/>
              <a:gd name="connsiteX7" fmla="*/ 653143 w 5891349"/>
              <a:gd name="connsiteY7" fmla="*/ 2808514 h 3004457"/>
              <a:gd name="connsiteX8" fmla="*/ 705394 w 5891349"/>
              <a:gd name="connsiteY8" fmla="*/ 2782388 h 3004457"/>
              <a:gd name="connsiteX9" fmla="*/ 770709 w 5891349"/>
              <a:gd name="connsiteY9" fmla="*/ 2756263 h 3004457"/>
              <a:gd name="connsiteX10" fmla="*/ 849086 w 5891349"/>
              <a:gd name="connsiteY10" fmla="*/ 2704011 h 3004457"/>
              <a:gd name="connsiteX11" fmla="*/ 940526 w 5891349"/>
              <a:gd name="connsiteY11" fmla="*/ 2664823 h 3004457"/>
              <a:gd name="connsiteX12" fmla="*/ 1005840 w 5891349"/>
              <a:gd name="connsiteY12" fmla="*/ 2612571 h 3004457"/>
              <a:gd name="connsiteX13" fmla="*/ 1058092 w 5891349"/>
              <a:gd name="connsiteY13" fmla="*/ 2599508 h 3004457"/>
              <a:gd name="connsiteX14" fmla="*/ 1136469 w 5891349"/>
              <a:gd name="connsiteY14" fmla="*/ 2573383 h 3004457"/>
              <a:gd name="connsiteX15" fmla="*/ 1214846 w 5891349"/>
              <a:gd name="connsiteY15" fmla="*/ 2521131 h 3004457"/>
              <a:gd name="connsiteX16" fmla="*/ 1293223 w 5891349"/>
              <a:gd name="connsiteY16" fmla="*/ 2468880 h 3004457"/>
              <a:gd name="connsiteX17" fmla="*/ 1358537 w 5891349"/>
              <a:gd name="connsiteY17" fmla="*/ 2416628 h 3004457"/>
              <a:gd name="connsiteX18" fmla="*/ 1436914 w 5891349"/>
              <a:gd name="connsiteY18" fmla="*/ 2364377 h 3004457"/>
              <a:gd name="connsiteX19" fmla="*/ 1476103 w 5891349"/>
              <a:gd name="connsiteY19" fmla="*/ 2338251 h 3004457"/>
              <a:gd name="connsiteX20" fmla="*/ 1528354 w 5891349"/>
              <a:gd name="connsiteY20" fmla="*/ 2312126 h 3004457"/>
              <a:gd name="connsiteX21" fmla="*/ 1632857 w 5891349"/>
              <a:gd name="connsiteY21" fmla="*/ 2272937 h 3004457"/>
              <a:gd name="connsiteX22" fmla="*/ 1698172 w 5891349"/>
              <a:gd name="connsiteY22" fmla="*/ 2220686 h 3004457"/>
              <a:gd name="connsiteX23" fmla="*/ 1776549 w 5891349"/>
              <a:gd name="connsiteY23" fmla="*/ 2168434 h 3004457"/>
              <a:gd name="connsiteX24" fmla="*/ 1867989 w 5891349"/>
              <a:gd name="connsiteY24" fmla="*/ 2129246 h 3004457"/>
              <a:gd name="connsiteX25" fmla="*/ 1933303 w 5891349"/>
              <a:gd name="connsiteY25" fmla="*/ 2063931 h 3004457"/>
              <a:gd name="connsiteX26" fmla="*/ 2011680 w 5891349"/>
              <a:gd name="connsiteY26" fmla="*/ 2037806 h 3004457"/>
              <a:gd name="connsiteX27" fmla="*/ 2090057 w 5891349"/>
              <a:gd name="connsiteY27" fmla="*/ 1985554 h 3004457"/>
              <a:gd name="connsiteX28" fmla="*/ 2142309 w 5891349"/>
              <a:gd name="connsiteY28" fmla="*/ 1920240 h 3004457"/>
              <a:gd name="connsiteX29" fmla="*/ 2220686 w 5891349"/>
              <a:gd name="connsiteY29" fmla="*/ 1841863 h 3004457"/>
              <a:gd name="connsiteX30" fmla="*/ 2259874 w 5891349"/>
              <a:gd name="connsiteY30" fmla="*/ 1802674 h 3004457"/>
              <a:gd name="connsiteX31" fmla="*/ 2351314 w 5891349"/>
              <a:gd name="connsiteY31" fmla="*/ 1750423 h 3004457"/>
              <a:gd name="connsiteX32" fmla="*/ 2403566 w 5891349"/>
              <a:gd name="connsiteY32" fmla="*/ 1737360 h 3004457"/>
              <a:gd name="connsiteX33" fmla="*/ 2481943 w 5891349"/>
              <a:gd name="connsiteY33" fmla="*/ 1672046 h 3004457"/>
              <a:gd name="connsiteX34" fmla="*/ 2560320 w 5891349"/>
              <a:gd name="connsiteY34" fmla="*/ 1619794 h 3004457"/>
              <a:gd name="connsiteX35" fmla="*/ 2638697 w 5891349"/>
              <a:gd name="connsiteY35" fmla="*/ 1554480 h 3004457"/>
              <a:gd name="connsiteX36" fmla="*/ 2664823 w 5891349"/>
              <a:gd name="connsiteY36" fmla="*/ 1515291 h 3004457"/>
              <a:gd name="connsiteX37" fmla="*/ 2704012 w 5891349"/>
              <a:gd name="connsiteY37" fmla="*/ 1476103 h 3004457"/>
              <a:gd name="connsiteX38" fmla="*/ 2730137 w 5891349"/>
              <a:gd name="connsiteY38" fmla="*/ 1423851 h 3004457"/>
              <a:gd name="connsiteX39" fmla="*/ 2821577 w 5891349"/>
              <a:gd name="connsiteY39" fmla="*/ 1371600 h 3004457"/>
              <a:gd name="connsiteX40" fmla="*/ 2899954 w 5891349"/>
              <a:gd name="connsiteY40" fmla="*/ 1319348 h 3004457"/>
              <a:gd name="connsiteX41" fmla="*/ 2978332 w 5891349"/>
              <a:gd name="connsiteY41" fmla="*/ 1293223 h 3004457"/>
              <a:gd name="connsiteX42" fmla="*/ 3017520 w 5891349"/>
              <a:gd name="connsiteY42" fmla="*/ 1280160 h 3004457"/>
              <a:gd name="connsiteX43" fmla="*/ 3069772 w 5891349"/>
              <a:gd name="connsiteY43" fmla="*/ 1254034 h 3004457"/>
              <a:gd name="connsiteX44" fmla="*/ 3200400 w 5891349"/>
              <a:gd name="connsiteY44" fmla="*/ 1214846 h 3004457"/>
              <a:gd name="connsiteX45" fmla="*/ 3239589 w 5891349"/>
              <a:gd name="connsiteY45" fmla="*/ 1201783 h 3004457"/>
              <a:gd name="connsiteX46" fmla="*/ 3291840 w 5891349"/>
              <a:gd name="connsiteY46" fmla="*/ 1188720 h 3004457"/>
              <a:gd name="connsiteX47" fmla="*/ 3331029 w 5891349"/>
              <a:gd name="connsiteY47" fmla="*/ 1175657 h 3004457"/>
              <a:gd name="connsiteX48" fmla="*/ 3435532 w 5891349"/>
              <a:gd name="connsiteY48" fmla="*/ 1162594 h 3004457"/>
              <a:gd name="connsiteX49" fmla="*/ 3513909 w 5891349"/>
              <a:gd name="connsiteY49" fmla="*/ 1136468 h 3004457"/>
              <a:gd name="connsiteX50" fmla="*/ 3605349 w 5891349"/>
              <a:gd name="connsiteY50" fmla="*/ 1097280 h 3004457"/>
              <a:gd name="connsiteX51" fmla="*/ 3722914 w 5891349"/>
              <a:gd name="connsiteY51" fmla="*/ 992777 h 3004457"/>
              <a:gd name="connsiteX52" fmla="*/ 3814354 w 5891349"/>
              <a:gd name="connsiteY52" fmla="*/ 979714 h 3004457"/>
              <a:gd name="connsiteX53" fmla="*/ 3866606 w 5891349"/>
              <a:gd name="connsiteY53" fmla="*/ 966651 h 3004457"/>
              <a:gd name="connsiteX54" fmla="*/ 3905794 w 5891349"/>
              <a:gd name="connsiteY54" fmla="*/ 953588 h 3004457"/>
              <a:gd name="connsiteX55" fmla="*/ 4023360 w 5891349"/>
              <a:gd name="connsiteY55" fmla="*/ 875211 h 3004457"/>
              <a:gd name="connsiteX56" fmla="*/ 4062549 w 5891349"/>
              <a:gd name="connsiteY56" fmla="*/ 849086 h 3004457"/>
              <a:gd name="connsiteX57" fmla="*/ 4101737 w 5891349"/>
              <a:gd name="connsiteY57" fmla="*/ 809897 h 3004457"/>
              <a:gd name="connsiteX58" fmla="*/ 4140926 w 5891349"/>
              <a:gd name="connsiteY58" fmla="*/ 757646 h 3004457"/>
              <a:gd name="connsiteX59" fmla="*/ 4258492 w 5891349"/>
              <a:gd name="connsiteY59" fmla="*/ 692331 h 3004457"/>
              <a:gd name="connsiteX60" fmla="*/ 4336869 w 5891349"/>
              <a:gd name="connsiteY60" fmla="*/ 653143 h 3004457"/>
              <a:gd name="connsiteX61" fmla="*/ 4376057 w 5891349"/>
              <a:gd name="connsiteY61" fmla="*/ 627017 h 3004457"/>
              <a:gd name="connsiteX62" fmla="*/ 4454434 w 5891349"/>
              <a:gd name="connsiteY62" fmla="*/ 600891 h 3004457"/>
              <a:gd name="connsiteX63" fmla="*/ 4611189 w 5891349"/>
              <a:gd name="connsiteY63" fmla="*/ 574766 h 3004457"/>
              <a:gd name="connsiteX64" fmla="*/ 4833257 w 5891349"/>
              <a:gd name="connsiteY64" fmla="*/ 561703 h 3004457"/>
              <a:gd name="connsiteX65" fmla="*/ 4950823 w 5891349"/>
              <a:gd name="connsiteY65" fmla="*/ 522514 h 3004457"/>
              <a:gd name="connsiteX66" fmla="*/ 4990012 w 5891349"/>
              <a:gd name="connsiteY66" fmla="*/ 509451 h 3004457"/>
              <a:gd name="connsiteX67" fmla="*/ 5029200 w 5891349"/>
              <a:gd name="connsiteY67" fmla="*/ 483326 h 3004457"/>
              <a:gd name="connsiteX68" fmla="*/ 5107577 w 5891349"/>
              <a:gd name="connsiteY68" fmla="*/ 457200 h 3004457"/>
              <a:gd name="connsiteX69" fmla="*/ 5146766 w 5891349"/>
              <a:gd name="connsiteY69" fmla="*/ 444137 h 3004457"/>
              <a:gd name="connsiteX70" fmla="*/ 5264332 w 5891349"/>
              <a:gd name="connsiteY70" fmla="*/ 391886 h 3004457"/>
              <a:gd name="connsiteX71" fmla="*/ 5303520 w 5891349"/>
              <a:gd name="connsiteY71" fmla="*/ 378823 h 3004457"/>
              <a:gd name="connsiteX72" fmla="*/ 5381897 w 5891349"/>
              <a:gd name="connsiteY72" fmla="*/ 339634 h 3004457"/>
              <a:gd name="connsiteX73" fmla="*/ 5408023 w 5891349"/>
              <a:gd name="connsiteY73" fmla="*/ 300446 h 3004457"/>
              <a:gd name="connsiteX74" fmla="*/ 5499463 w 5891349"/>
              <a:gd name="connsiteY74" fmla="*/ 248194 h 3004457"/>
              <a:gd name="connsiteX75" fmla="*/ 5538652 w 5891349"/>
              <a:gd name="connsiteY75" fmla="*/ 222068 h 3004457"/>
              <a:gd name="connsiteX76" fmla="*/ 5682343 w 5891349"/>
              <a:gd name="connsiteY76" fmla="*/ 182880 h 3004457"/>
              <a:gd name="connsiteX77" fmla="*/ 5760720 w 5891349"/>
              <a:gd name="connsiteY77" fmla="*/ 117566 h 3004457"/>
              <a:gd name="connsiteX78" fmla="*/ 5826034 w 5891349"/>
              <a:gd name="connsiteY78" fmla="*/ 52251 h 3004457"/>
              <a:gd name="connsiteX79" fmla="*/ 5839097 w 5891349"/>
              <a:gd name="connsiteY79" fmla="*/ 13063 h 3004457"/>
              <a:gd name="connsiteX80" fmla="*/ 5891349 w 5891349"/>
              <a:gd name="connsiteY80" fmla="*/ 0 h 300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891349" h="3004457">
                <a:moveTo>
                  <a:pt x="0" y="3004457"/>
                </a:moveTo>
                <a:cubicBezTo>
                  <a:pt x="39189" y="2995748"/>
                  <a:pt x="78777" y="2988675"/>
                  <a:pt x="117566" y="2978331"/>
                </a:cubicBezTo>
                <a:cubicBezTo>
                  <a:pt x="144175" y="2971235"/>
                  <a:pt x="169109" y="2958398"/>
                  <a:pt x="195943" y="2952206"/>
                </a:cubicBezTo>
                <a:cubicBezTo>
                  <a:pt x="225944" y="2945283"/>
                  <a:pt x="256903" y="2943497"/>
                  <a:pt x="287383" y="2939143"/>
                </a:cubicBezTo>
                <a:cubicBezTo>
                  <a:pt x="375604" y="2909736"/>
                  <a:pt x="267007" y="2943671"/>
                  <a:pt x="404949" y="2913017"/>
                </a:cubicBezTo>
                <a:cubicBezTo>
                  <a:pt x="418390" y="2910030"/>
                  <a:pt x="430779" y="2903294"/>
                  <a:pt x="444137" y="2899954"/>
                </a:cubicBezTo>
                <a:cubicBezTo>
                  <a:pt x="466543" y="2894352"/>
                  <a:pt x="523372" y="2887610"/>
                  <a:pt x="548640" y="2873828"/>
                </a:cubicBezTo>
                <a:cubicBezTo>
                  <a:pt x="584702" y="2854158"/>
                  <a:pt x="616402" y="2826885"/>
                  <a:pt x="653143" y="2808514"/>
                </a:cubicBezTo>
                <a:cubicBezTo>
                  <a:pt x="670560" y="2799805"/>
                  <a:pt x="687599" y="2790297"/>
                  <a:pt x="705394" y="2782388"/>
                </a:cubicBezTo>
                <a:cubicBezTo>
                  <a:pt x="726822" y="2772865"/>
                  <a:pt x="750123" y="2767491"/>
                  <a:pt x="770709" y="2756263"/>
                </a:cubicBezTo>
                <a:cubicBezTo>
                  <a:pt x="798274" y="2741227"/>
                  <a:pt x="819298" y="2713941"/>
                  <a:pt x="849086" y="2704011"/>
                </a:cubicBezTo>
                <a:cubicBezTo>
                  <a:pt x="883917" y="2692400"/>
                  <a:pt x="908246" y="2686343"/>
                  <a:pt x="940526" y="2664823"/>
                </a:cubicBezTo>
                <a:cubicBezTo>
                  <a:pt x="963724" y="2649357"/>
                  <a:pt x="981468" y="2626111"/>
                  <a:pt x="1005840" y="2612571"/>
                </a:cubicBezTo>
                <a:cubicBezTo>
                  <a:pt x="1021534" y="2603852"/>
                  <a:pt x="1040896" y="2604667"/>
                  <a:pt x="1058092" y="2599508"/>
                </a:cubicBezTo>
                <a:cubicBezTo>
                  <a:pt x="1084469" y="2591595"/>
                  <a:pt x="1136469" y="2573383"/>
                  <a:pt x="1136469" y="2573383"/>
                </a:cubicBezTo>
                <a:cubicBezTo>
                  <a:pt x="1223435" y="2486415"/>
                  <a:pt x="1129776" y="2568392"/>
                  <a:pt x="1214846" y="2521131"/>
                </a:cubicBezTo>
                <a:cubicBezTo>
                  <a:pt x="1242294" y="2505882"/>
                  <a:pt x="1293223" y="2468880"/>
                  <a:pt x="1293223" y="2468880"/>
                </a:cubicBezTo>
                <a:cubicBezTo>
                  <a:pt x="1341496" y="2396471"/>
                  <a:pt x="1291730" y="2453743"/>
                  <a:pt x="1358537" y="2416628"/>
                </a:cubicBezTo>
                <a:cubicBezTo>
                  <a:pt x="1385985" y="2401379"/>
                  <a:pt x="1410788" y="2381794"/>
                  <a:pt x="1436914" y="2364377"/>
                </a:cubicBezTo>
                <a:cubicBezTo>
                  <a:pt x="1449977" y="2355668"/>
                  <a:pt x="1462061" y="2345272"/>
                  <a:pt x="1476103" y="2338251"/>
                </a:cubicBezTo>
                <a:cubicBezTo>
                  <a:pt x="1493520" y="2329543"/>
                  <a:pt x="1510560" y="2320035"/>
                  <a:pt x="1528354" y="2312126"/>
                </a:cubicBezTo>
                <a:cubicBezTo>
                  <a:pt x="1575213" y="2291300"/>
                  <a:pt x="1589768" y="2287300"/>
                  <a:pt x="1632857" y="2272937"/>
                </a:cubicBezTo>
                <a:cubicBezTo>
                  <a:pt x="1681132" y="2200525"/>
                  <a:pt x="1631362" y="2257802"/>
                  <a:pt x="1698172" y="2220686"/>
                </a:cubicBezTo>
                <a:cubicBezTo>
                  <a:pt x="1725620" y="2205437"/>
                  <a:pt x="1746761" y="2178364"/>
                  <a:pt x="1776549" y="2168434"/>
                </a:cubicBezTo>
                <a:cubicBezTo>
                  <a:pt x="1834211" y="2149213"/>
                  <a:pt x="1803421" y="2161529"/>
                  <a:pt x="1867989" y="2129246"/>
                </a:cubicBezTo>
                <a:cubicBezTo>
                  <a:pt x="1891823" y="2093494"/>
                  <a:pt x="1892051" y="2082265"/>
                  <a:pt x="1933303" y="2063931"/>
                </a:cubicBezTo>
                <a:cubicBezTo>
                  <a:pt x="1958468" y="2052747"/>
                  <a:pt x="2011680" y="2037806"/>
                  <a:pt x="2011680" y="2037806"/>
                </a:cubicBezTo>
                <a:cubicBezTo>
                  <a:pt x="2037806" y="2020389"/>
                  <a:pt x="2080127" y="2015342"/>
                  <a:pt x="2090057" y="1985554"/>
                </a:cubicBezTo>
                <a:cubicBezTo>
                  <a:pt x="2108085" y="1931472"/>
                  <a:pt x="2091663" y="1954004"/>
                  <a:pt x="2142309" y="1920240"/>
                </a:cubicBezTo>
                <a:cubicBezTo>
                  <a:pt x="2188300" y="1851250"/>
                  <a:pt x="2145071" y="1906675"/>
                  <a:pt x="2220686" y="1841863"/>
                </a:cubicBezTo>
                <a:cubicBezTo>
                  <a:pt x="2234712" y="1829841"/>
                  <a:pt x="2245682" y="1814501"/>
                  <a:pt x="2259874" y="1802674"/>
                </a:cubicBezTo>
                <a:cubicBezTo>
                  <a:pt x="2280546" y="1785447"/>
                  <a:pt x="2328083" y="1759134"/>
                  <a:pt x="2351314" y="1750423"/>
                </a:cubicBezTo>
                <a:cubicBezTo>
                  <a:pt x="2368124" y="1744119"/>
                  <a:pt x="2386149" y="1741714"/>
                  <a:pt x="2403566" y="1737360"/>
                </a:cubicBezTo>
                <a:cubicBezTo>
                  <a:pt x="2543607" y="1643997"/>
                  <a:pt x="2331065" y="1789395"/>
                  <a:pt x="2481943" y="1672046"/>
                </a:cubicBezTo>
                <a:cubicBezTo>
                  <a:pt x="2506728" y="1652769"/>
                  <a:pt x="2538117" y="1641996"/>
                  <a:pt x="2560320" y="1619794"/>
                </a:cubicBezTo>
                <a:cubicBezTo>
                  <a:pt x="2610610" y="1569505"/>
                  <a:pt x="2584138" y="1590854"/>
                  <a:pt x="2638697" y="1554480"/>
                </a:cubicBezTo>
                <a:cubicBezTo>
                  <a:pt x="2647406" y="1541417"/>
                  <a:pt x="2654772" y="1527352"/>
                  <a:pt x="2664823" y="1515291"/>
                </a:cubicBezTo>
                <a:cubicBezTo>
                  <a:pt x="2676650" y="1501099"/>
                  <a:pt x="2693274" y="1491136"/>
                  <a:pt x="2704012" y="1476103"/>
                </a:cubicBezTo>
                <a:cubicBezTo>
                  <a:pt x="2715330" y="1460257"/>
                  <a:pt x="2717671" y="1438811"/>
                  <a:pt x="2730137" y="1423851"/>
                </a:cubicBezTo>
                <a:cubicBezTo>
                  <a:pt x="2745196" y="1405780"/>
                  <a:pt x="2805310" y="1381361"/>
                  <a:pt x="2821577" y="1371600"/>
                </a:cubicBezTo>
                <a:cubicBezTo>
                  <a:pt x="2848502" y="1355445"/>
                  <a:pt x="2870166" y="1329277"/>
                  <a:pt x="2899954" y="1319348"/>
                </a:cubicBezTo>
                <a:lnTo>
                  <a:pt x="2978332" y="1293223"/>
                </a:lnTo>
                <a:cubicBezTo>
                  <a:pt x="2991395" y="1288869"/>
                  <a:pt x="3005204" y="1286318"/>
                  <a:pt x="3017520" y="1280160"/>
                </a:cubicBezTo>
                <a:cubicBezTo>
                  <a:pt x="3034937" y="1271451"/>
                  <a:pt x="3051692" y="1261266"/>
                  <a:pt x="3069772" y="1254034"/>
                </a:cubicBezTo>
                <a:cubicBezTo>
                  <a:pt x="3147389" y="1222987"/>
                  <a:pt x="3133031" y="1234094"/>
                  <a:pt x="3200400" y="1214846"/>
                </a:cubicBezTo>
                <a:cubicBezTo>
                  <a:pt x="3213640" y="1211063"/>
                  <a:pt x="3226349" y="1205566"/>
                  <a:pt x="3239589" y="1201783"/>
                </a:cubicBezTo>
                <a:cubicBezTo>
                  <a:pt x="3256851" y="1196851"/>
                  <a:pt x="3274578" y="1193652"/>
                  <a:pt x="3291840" y="1188720"/>
                </a:cubicBezTo>
                <a:cubicBezTo>
                  <a:pt x="3305080" y="1184937"/>
                  <a:pt x="3317481" y="1178120"/>
                  <a:pt x="3331029" y="1175657"/>
                </a:cubicBezTo>
                <a:cubicBezTo>
                  <a:pt x="3365568" y="1169377"/>
                  <a:pt x="3400698" y="1166948"/>
                  <a:pt x="3435532" y="1162594"/>
                </a:cubicBezTo>
                <a:cubicBezTo>
                  <a:pt x="3461658" y="1153885"/>
                  <a:pt x="3489277" y="1148784"/>
                  <a:pt x="3513909" y="1136468"/>
                </a:cubicBezTo>
                <a:cubicBezTo>
                  <a:pt x="3578476" y="1104185"/>
                  <a:pt x="3547687" y="1116501"/>
                  <a:pt x="3605349" y="1097280"/>
                </a:cubicBezTo>
                <a:cubicBezTo>
                  <a:pt x="3608619" y="1094010"/>
                  <a:pt x="3689616" y="1002767"/>
                  <a:pt x="3722914" y="992777"/>
                </a:cubicBezTo>
                <a:cubicBezTo>
                  <a:pt x="3752405" y="983930"/>
                  <a:pt x="3784061" y="985222"/>
                  <a:pt x="3814354" y="979714"/>
                </a:cubicBezTo>
                <a:cubicBezTo>
                  <a:pt x="3832018" y="976502"/>
                  <a:pt x="3849343" y="971583"/>
                  <a:pt x="3866606" y="966651"/>
                </a:cubicBezTo>
                <a:cubicBezTo>
                  <a:pt x="3879845" y="962868"/>
                  <a:pt x="3893757" y="960275"/>
                  <a:pt x="3905794" y="953588"/>
                </a:cubicBezTo>
                <a:cubicBezTo>
                  <a:pt x="3905826" y="953570"/>
                  <a:pt x="4003750" y="888284"/>
                  <a:pt x="4023360" y="875211"/>
                </a:cubicBezTo>
                <a:cubicBezTo>
                  <a:pt x="4036423" y="866502"/>
                  <a:pt x="4051448" y="860187"/>
                  <a:pt x="4062549" y="849086"/>
                </a:cubicBezTo>
                <a:cubicBezTo>
                  <a:pt x="4075612" y="836023"/>
                  <a:pt x="4089715" y="823923"/>
                  <a:pt x="4101737" y="809897"/>
                </a:cubicBezTo>
                <a:cubicBezTo>
                  <a:pt x="4115906" y="793367"/>
                  <a:pt x="4124654" y="772110"/>
                  <a:pt x="4140926" y="757646"/>
                </a:cubicBezTo>
                <a:cubicBezTo>
                  <a:pt x="4246836" y="663504"/>
                  <a:pt x="4182465" y="730344"/>
                  <a:pt x="4258492" y="692331"/>
                </a:cubicBezTo>
                <a:cubicBezTo>
                  <a:pt x="4359783" y="641686"/>
                  <a:pt x="4238365" y="685978"/>
                  <a:pt x="4336869" y="653143"/>
                </a:cubicBezTo>
                <a:cubicBezTo>
                  <a:pt x="4349932" y="644434"/>
                  <a:pt x="4361711" y="633393"/>
                  <a:pt x="4376057" y="627017"/>
                </a:cubicBezTo>
                <a:cubicBezTo>
                  <a:pt x="4401222" y="615832"/>
                  <a:pt x="4428308" y="609600"/>
                  <a:pt x="4454434" y="600891"/>
                </a:cubicBezTo>
                <a:cubicBezTo>
                  <a:pt x="4524918" y="577396"/>
                  <a:pt x="4497437" y="583516"/>
                  <a:pt x="4611189" y="574766"/>
                </a:cubicBezTo>
                <a:cubicBezTo>
                  <a:pt x="4685121" y="569079"/>
                  <a:pt x="4759234" y="566057"/>
                  <a:pt x="4833257" y="561703"/>
                </a:cubicBezTo>
                <a:lnTo>
                  <a:pt x="4950823" y="522514"/>
                </a:lnTo>
                <a:cubicBezTo>
                  <a:pt x="4963886" y="518160"/>
                  <a:pt x="4978555" y="517089"/>
                  <a:pt x="4990012" y="509451"/>
                </a:cubicBezTo>
                <a:cubicBezTo>
                  <a:pt x="5003075" y="500743"/>
                  <a:pt x="5014854" y="489702"/>
                  <a:pt x="5029200" y="483326"/>
                </a:cubicBezTo>
                <a:cubicBezTo>
                  <a:pt x="5054365" y="472141"/>
                  <a:pt x="5081451" y="465909"/>
                  <a:pt x="5107577" y="457200"/>
                </a:cubicBezTo>
                <a:lnTo>
                  <a:pt x="5146766" y="444137"/>
                </a:lnTo>
                <a:cubicBezTo>
                  <a:pt x="5208869" y="402734"/>
                  <a:pt x="5171058" y="422977"/>
                  <a:pt x="5264332" y="391886"/>
                </a:cubicBezTo>
                <a:cubicBezTo>
                  <a:pt x="5277395" y="387532"/>
                  <a:pt x="5292063" y="386461"/>
                  <a:pt x="5303520" y="378823"/>
                </a:cubicBezTo>
                <a:cubicBezTo>
                  <a:pt x="5354166" y="345059"/>
                  <a:pt x="5327815" y="357662"/>
                  <a:pt x="5381897" y="339634"/>
                </a:cubicBezTo>
                <a:cubicBezTo>
                  <a:pt x="5390606" y="326571"/>
                  <a:pt x="5396922" y="311547"/>
                  <a:pt x="5408023" y="300446"/>
                </a:cubicBezTo>
                <a:cubicBezTo>
                  <a:pt x="5429240" y="279229"/>
                  <a:pt x="5475557" y="261855"/>
                  <a:pt x="5499463" y="248194"/>
                </a:cubicBezTo>
                <a:cubicBezTo>
                  <a:pt x="5513094" y="240405"/>
                  <a:pt x="5524305" y="228444"/>
                  <a:pt x="5538652" y="222068"/>
                </a:cubicBezTo>
                <a:cubicBezTo>
                  <a:pt x="5592889" y="197963"/>
                  <a:pt x="5626469" y="194055"/>
                  <a:pt x="5682343" y="182880"/>
                </a:cubicBezTo>
                <a:cubicBezTo>
                  <a:pt x="5720876" y="157192"/>
                  <a:pt x="5729289" y="155283"/>
                  <a:pt x="5760720" y="117566"/>
                </a:cubicBezTo>
                <a:cubicBezTo>
                  <a:pt x="5815149" y="52251"/>
                  <a:pt x="5754189" y="100149"/>
                  <a:pt x="5826034" y="52251"/>
                </a:cubicBezTo>
                <a:cubicBezTo>
                  <a:pt x="5830388" y="39188"/>
                  <a:pt x="5828345" y="21665"/>
                  <a:pt x="5839097" y="13063"/>
                </a:cubicBezTo>
                <a:cubicBezTo>
                  <a:pt x="5853116" y="1848"/>
                  <a:pt x="5891349" y="0"/>
                  <a:pt x="5891349" y="0"/>
                </a:cubicBezTo>
              </a:path>
            </a:pathLst>
          </a:custGeom>
          <a:ln>
            <a:headEnd type="non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kumimoji="1" lang="ja-JP" altLang="en-US"/>
          </a:p>
        </p:txBody>
      </p:sp>
      <p:cxnSp>
        <p:nvCxnSpPr>
          <p:cNvPr id="19" name="直線コネクタ 18"/>
          <p:cNvCxnSpPr/>
          <p:nvPr/>
        </p:nvCxnSpPr>
        <p:spPr>
          <a:xfrm>
            <a:off x="1857356" y="3786190"/>
            <a:ext cx="6429420" cy="1588"/>
          </a:xfrm>
          <a:prstGeom prst="line">
            <a:avLst/>
          </a:prstGeom>
          <a:ln/>
        </p:spPr>
        <p:style>
          <a:lnRef idx="2">
            <a:schemeClr val="accent2"/>
          </a:lnRef>
          <a:fillRef idx="0">
            <a:schemeClr val="accent2"/>
          </a:fillRef>
          <a:effectRef idx="1">
            <a:schemeClr val="accent2"/>
          </a:effectRef>
          <a:fontRef idx="minor">
            <a:schemeClr val="tx1"/>
          </a:fontRef>
        </p:style>
      </p:cxnSp>
      <p:sp>
        <p:nvSpPr>
          <p:cNvPr id="20" name="テキスト ボックス 19"/>
          <p:cNvSpPr txBox="1"/>
          <p:nvPr/>
        </p:nvSpPr>
        <p:spPr>
          <a:xfrm>
            <a:off x="6858016" y="3857628"/>
            <a:ext cx="1723549" cy="400110"/>
          </a:xfrm>
          <a:prstGeom prst="rect">
            <a:avLst/>
          </a:prstGeom>
          <a:noFill/>
        </p:spPr>
        <p:txBody>
          <a:bodyPr wrap="none" rtlCol="0">
            <a:spAutoFit/>
          </a:bodyPr>
          <a:lstStyle/>
          <a:p>
            <a:r>
              <a:rPr lang="ja-JP" altLang="en-US" sz="2000" i="1" dirty="0" smtClean="0"/>
              <a:t>開発者</a:t>
            </a:r>
            <a:r>
              <a:rPr kumimoji="1" lang="ja-JP" altLang="en-US" sz="2000" i="1" dirty="0" smtClean="0"/>
              <a:t>の限界</a:t>
            </a:r>
            <a:endParaRPr kumimoji="1" lang="ja-JP" altLang="en-US" sz="2000" i="1" dirty="0"/>
          </a:p>
        </p:txBody>
      </p:sp>
    </p:spTree>
  </p:cSld>
  <p:clrMapOvr>
    <a:masterClrMapping/>
  </p:clrMapOvr>
  <p:transition>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743456"/>
            <a:ext cx="8229600" cy="4257294"/>
          </a:xfrm>
        </p:spPr>
        <p:txBody>
          <a:bodyPr/>
          <a:lstStyle/>
          <a:p>
            <a:pPr algn="ctr">
              <a:defRPr/>
            </a:pPr>
            <a:r>
              <a:rPr lang="ja-JP" altLang="en-US" sz="4800" dirty="0" smtClean="0">
                <a:solidFill>
                  <a:schemeClr val="tx1"/>
                </a:solidFill>
              </a:rPr>
              <a:t>ソフトウェア開発の</a:t>
            </a:r>
            <a:r>
              <a:rPr lang="ja-JP" altLang="en-US" dirty="0" smtClean="0">
                <a:solidFill>
                  <a:srgbClr val="FFCDCE"/>
                </a:solidFill>
              </a:rPr>
              <a:t>複雑さ</a:t>
            </a:r>
            <a:r>
              <a:rPr lang="ja-JP" altLang="en-US" sz="4800" dirty="0" smtClean="0">
                <a:solidFill>
                  <a:schemeClr val="tx1"/>
                </a:solidFill>
              </a:rPr>
              <a:t>が</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ふつうの開発者の</a:t>
            </a:r>
            <a:r>
              <a:rPr altLang="ja-JP" dirty="0" smtClean="0">
                <a:solidFill>
                  <a:schemeClr val="tx1"/>
                </a:solidFill>
              </a:rPr>
              <a:t/>
            </a:r>
            <a:br>
              <a:rPr altLang="ja-JP" dirty="0" smtClean="0">
                <a:solidFill>
                  <a:schemeClr val="tx1"/>
                </a:solidFill>
              </a:rPr>
            </a:br>
            <a:r>
              <a:rPr lang="ja-JP" altLang="en-US" dirty="0" smtClean="0">
                <a:solidFill>
                  <a:schemeClr val="tx1"/>
                </a:solidFill>
              </a:rPr>
              <a:t>限界を超えたらどうなる</a:t>
            </a:r>
            <a:r>
              <a:rPr lang="en-US" altLang="ja-JP" dirty="0" smtClean="0">
                <a:solidFill>
                  <a:schemeClr val="tx1"/>
                </a:solidFill>
              </a:rPr>
              <a:t>?</a:t>
            </a:r>
            <a:endParaRPr lang="ja-JP" altLang="en-US" dirty="0">
              <a:solidFill>
                <a:schemeClr val="tx1"/>
              </a:solidFill>
            </a:endParaRPr>
          </a:p>
        </p:txBody>
      </p:sp>
    </p:spTree>
  </p:cSld>
  <p:clrMapOvr>
    <a:masterClrMapping/>
  </p:clrMapOvr>
  <p:transition>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5720" y="274638"/>
            <a:ext cx="8643998" cy="1143000"/>
          </a:xfrm>
        </p:spPr>
        <p:txBody>
          <a:bodyPr/>
          <a:lstStyle/>
          <a:p>
            <a:r>
              <a:rPr lang="ja-JP" altLang="en-US" dirty="0" smtClean="0"/>
              <a:t>目的</a:t>
            </a:r>
            <a:endParaRPr kumimoji="1" lang="ja-JP" altLang="en-US" dirty="0"/>
          </a:p>
        </p:txBody>
      </p:sp>
      <p:sp>
        <p:nvSpPr>
          <p:cNvPr id="3" name="コンテンツ プレースホルダ 2"/>
          <p:cNvSpPr>
            <a:spLocks noGrp="1"/>
          </p:cNvSpPr>
          <p:nvPr>
            <p:ph idx="1"/>
          </p:nvPr>
        </p:nvSpPr>
        <p:spPr>
          <a:xfrm>
            <a:off x="357158" y="1357298"/>
            <a:ext cx="8572560" cy="5286412"/>
          </a:xfrm>
        </p:spPr>
        <p:txBody>
          <a:bodyPr/>
          <a:lstStyle/>
          <a:p>
            <a:pPr algn="l">
              <a:buFont typeface="Arial" pitchFamily="34" charset="0"/>
              <a:buChar char="•"/>
            </a:pPr>
            <a:r>
              <a:rPr lang="ja-JP" altLang="en-US" sz="4000" dirty="0" smtClean="0"/>
              <a:t>開発を楽にしたい。</a:t>
            </a:r>
            <a:endParaRPr lang="en-US" altLang="ja-JP" sz="4000" dirty="0" smtClean="0"/>
          </a:p>
          <a:p>
            <a:pPr lvl="1"/>
            <a:r>
              <a:rPr lang="ja-JP" altLang="en-US" sz="3200" dirty="0" smtClean="0"/>
              <a:t>ソフトウェア開発は大変。</a:t>
            </a:r>
            <a:endParaRPr lang="en-US" altLang="ja-JP" sz="3200" dirty="0" smtClean="0"/>
          </a:p>
          <a:p>
            <a:pPr lvl="2"/>
            <a:r>
              <a:rPr lang="ja-JP" altLang="en-US" sz="2800" dirty="0" smtClean="0"/>
              <a:t>ソフトウェア開発の複雑さ。</a:t>
            </a:r>
            <a:endParaRPr lang="en-US" altLang="ja-JP" sz="2800" dirty="0" smtClean="0"/>
          </a:p>
          <a:p>
            <a:pPr lvl="2"/>
            <a:r>
              <a:rPr lang="ja-JP" altLang="en-US" sz="2800" dirty="0" smtClean="0"/>
              <a:t>問題の複雑さ。</a:t>
            </a:r>
            <a:endParaRPr lang="en-US" altLang="ja-JP" sz="2800" dirty="0" smtClean="0"/>
          </a:p>
          <a:p>
            <a:pPr lvl="2"/>
            <a:r>
              <a:rPr lang="ja-JP" altLang="en-US" sz="2800" dirty="0" smtClean="0"/>
              <a:t>解の複雑化。</a:t>
            </a:r>
            <a:endParaRPr lang="en-US" altLang="ja-JP" sz="2800" dirty="0" smtClean="0"/>
          </a:p>
          <a:p>
            <a:pPr lvl="2"/>
            <a:r>
              <a:rPr lang="ja-JP" altLang="en-US" sz="2800" dirty="0" smtClean="0"/>
              <a:t>時間による複雑化。</a:t>
            </a:r>
            <a:endParaRPr lang="en-US" altLang="ja-JP" sz="2800" dirty="0" smtClean="0"/>
          </a:p>
          <a:p>
            <a:pPr lvl="1"/>
            <a:r>
              <a:rPr lang="ja-JP" altLang="en-US" sz="3200" dirty="0" smtClean="0"/>
              <a:t>単純にして楽にしたい。</a:t>
            </a:r>
            <a:endParaRPr lang="en-US" altLang="ja-JP" sz="3200" dirty="0" smtClean="0"/>
          </a:p>
          <a:p>
            <a:pPr lvl="2"/>
            <a:r>
              <a:rPr lang="ja-JP" altLang="en-US" sz="2800" dirty="0" smtClean="0"/>
              <a:t>考え方 </a:t>
            </a:r>
            <a:r>
              <a:rPr lang="en-US" altLang="ja-JP" sz="2800" dirty="0" smtClean="0"/>
              <a:t>(</a:t>
            </a:r>
            <a:r>
              <a:rPr lang="ja-JP" altLang="en-US" sz="2800" dirty="0" smtClean="0"/>
              <a:t>見方＝視点</a:t>
            </a:r>
            <a:r>
              <a:rPr lang="en-US" altLang="ja-JP" sz="2800" dirty="0" smtClean="0"/>
              <a:t>) </a:t>
            </a:r>
            <a:r>
              <a:rPr lang="ja-JP" altLang="en-US" sz="2800" dirty="0" smtClean="0"/>
              <a:t>を変えて単純に。</a:t>
            </a:r>
            <a:endParaRPr lang="en-US" altLang="ja-JP" sz="2800" dirty="0" smtClean="0"/>
          </a:p>
          <a:p>
            <a:pPr lvl="2"/>
            <a:r>
              <a:rPr lang="ja-JP" altLang="en-US" sz="2800" dirty="0" smtClean="0"/>
              <a:t>考え方や視点 </a:t>
            </a:r>
            <a:r>
              <a:rPr lang="en-US" altLang="ja-JP" sz="2800" dirty="0" smtClean="0"/>
              <a:t>(</a:t>
            </a:r>
            <a:r>
              <a:rPr lang="ja-JP" altLang="en-US" sz="2800" dirty="0" smtClean="0"/>
              <a:t>＝パラダイム</a:t>
            </a:r>
            <a:r>
              <a:rPr lang="en-US" altLang="ja-JP" sz="2800" dirty="0" smtClean="0"/>
              <a:t>) </a:t>
            </a:r>
            <a:r>
              <a:rPr lang="ja-JP" altLang="en-US" sz="2800" dirty="0" smtClean="0"/>
              <a:t>の変換 </a:t>
            </a:r>
            <a:r>
              <a:rPr lang="en-US" altLang="ja-JP" sz="2800" dirty="0" smtClean="0"/>
              <a:t>(</a:t>
            </a:r>
            <a:r>
              <a:rPr lang="ja-JP" altLang="en-US" sz="2800" dirty="0" smtClean="0"/>
              <a:t>＝シフト</a:t>
            </a:r>
            <a:r>
              <a:rPr lang="en-US" altLang="ja-JP" sz="2800" dirty="0" smtClean="0"/>
              <a:t>)</a:t>
            </a:r>
            <a:r>
              <a:rPr lang="ja-JP" altLang="en-US" sz="2800" dirty="0" smtClean="0"/>
              <a:t>。</a:t>
            </a:r>
            <a:endParaRPr lang="en-US" altLang="ja-JP" sz="2800" dirty="0" smtClean="0"/>
          </a:p>
        </p:txBody>
      </p:sp>
    </p:spTree>
  </p:cSld>
  <p:clrMapOvr>
    <a:masterClrMapping/>
  </p:clrMapOvr>
  <p:transition>
    <p:fad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438" y="142852"/>
            <a:ext cx="8858280" cy="1131910"/>
          </a:xfrm>
        </p:spPr>
        <p:txBody>
          <a:bodyPr/>
          <a:lstStyle/>
          <a:p>
            <a:r>
              <a:rPr lang="ja-JP" altLang="en-US" dirty="0" smtClean="0"/>
              <a:t>目的</a:t>
            </a:r>
            <a:endParaRPr kumimoji="1" lang="ja-JP" altLang="en-US" dirty="0"/>
          </a:p>
        </p:txBody>
      </p:sp>
      <p:sp>
        <p:nvSpPr>
          <p:cNvPr id="3" name="コンテンツ プレースホルダ 2"/>
          <p:cNvSpPr>
            <a:spLocks noGrp="1"/>
          </p:cNvSpPr>
          <p:nvPr>
            <p:ph idx="1"/>
          </p:nvPr>
        </p:nvSpPr>
        <p:spPr>
          <a:xfrm>
            <a:off x="357158" y="1357298"/>
            <a:ext cx="8501122" cy="5214974"/>
          </a:xfrm>
        </p:spPr>
        <p:txBody>
          <a:bodyPr/>
          <a:lstStyle/>
          <a:p>
            <a:pPr algn="l">
              <a:buFont typeface="Arial" pitchFamily="34" charset="0"/>
              <a:buChar char="•"/>
            </a:pPr>
            <a:r>
              <a:rPr lang="ja-JP" altLang="en-US" sz="4400" dirty="0" smtClean="0"/>
              <a:t>良いものを作りたい。</a:t>
            </a:r>
            <a:endParaRPr lang="en-US" altLang="ja-JP" sz="4400" dirty="0" smtClean="0"/>
          </a:p>
          <a:p>
            <a:pPr lvl="1"/>
            <a:r>
              <a:rPr lang="ja-JP" altLang="en-US" sz="3600" dirty="0" smtClean="0"/>
              <a:t>品質を上げる。</a:t>
            </a:r>
            <a:endParaRPr lang="en-US" altLang="ja-JP" sz="3600" dirty="0" smtClean="0"/>
          </a:p>
          <a:p>
            <a:pPr lvl="2"/>
            <a:r>
              <a:rPr lang="ja-JP" altLang="en-US" sz="3200" dirty="0" smtClean="0"/>
              <a:t>内部的品質。</a:t>
            </a:r>
            <a:endParaRPr lang="en-US" altLang="ja-JP" sz="3200" dirty="0" smtClean="0"/>
          </a:p>
          <a:p>
            <a:pPr lvl="3"/>
            <a:r>
              <a:rPr lang="ja-JP" altLang="en-US" sz="2800" dirty="0" smtClean="0"/>
              <a:t>保守しやすい。</a:t>
            </a:r>
            <a:endParaRPr lang="en-US" altLang="ja-JP" sz="2800" dirty="0" smtClean="0"/>
          </a:p>
          <a:p>
            <a:pPr lvl="4"/>
            <a:r>
              <a:rPr lang="ja-JP" altLang="en-US" sz="2800" dirty="0" smtClean="0"/>
              <a:t>分かりやすい。</a:t>
            </a:r>
            <a:endParaRPr lang="en-US" altLang="ja-JP" sz="2800" dirty="0" smtClean="0"/>
          </a:p>
          <a:p>
            <a:pPr lvl="4"/>
            <a:r>
              <a:rPr lang="ja-JP" altLang="en-US" sz="2800" dirty="0" smtClean="0"/>
              <a:t>全体把握しやすい。</a:t>
            </a:r>
            <a:endParaRPr lang="en-US" altLang="ja-JP" sz="2800" dirty="0" smtClean="0"/>
          </a:p>
          <a:p>
            <a:pPr lvl="4"/>
            <a:r>
              <a:rPr lang="ja-JP" altLang="en-US" sz="2800" dirty="0" smtClean="0"/>
              <a:t>俯瞰しやすい。</a:t>
            </a:r>
            <a:endParaRPr lang="en-US" altLang="ja-JP" sz="2800" dirty="0" smtClean="0"/>
          </a:p>
          <a:p>
            <a:pPr lvl="3"/>
            <a:r>
              <a:rPr lang="ja-JP" altLang="en-US" sz="2800" dirty="0" smtClean="0"/>
              <a:t>拡張しやすい。</a:t>
            </a:r>
            <a:endParaRPr lang="en-US" altLang="ja-JP" sz="2800" dirty="0" smtClean="0"/>
          </a:p>
          <a:p>
            <a:pPr lvl="3"/>
            <a:r>
              <a:rPr lang="ja-JP" altLang="en-US" sz="2800" dirty="0" smtClean="0"/>
              <a:t>再利用しやすい。</a:t>
            </a:r>
            <a:endParaRPr kumimoji="1" lang="ja-JP" altLang="en-US" sz="2800"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07_Template_community">
  <a:themeElements>
    <a:clrScheme name="Custom 1">
      <a:dk1>
        <a:srgbClr val="000000"/>
      </a:dk1>
      <a:lt1>
        <a:srgbClr val="FFFFFF"/>
      </a:lt1>
      <a:dk2>
        <a:srgbClr val="02024A"/>
      </a:dk2>
      <a:lt2>
        <a:srgbClr val="FFFFCC"/>
      </a:lt2>
      <a:accent1>
        <a:srgbClr val="BA5B20"/>
      </a:accent1>
      <a:accent2>
        <a:srgbClr val="7DCC2E"/>
      </a:accent2>
      <a:accent3>
        <a:srgbClr val="F3EB4F"/>
      </a:accent3>
      <a:accent4>
        <a:srgbClr val="FF9929"/>
      </a:accent4>
      <a:accent5>
        <a:srgbClr val="267182"/>
      </a:accent5>
      <a:accent6>
        <a:srgbClr val="7030A0"/>
      </a:accent6>
      <a:hlink>
        <a:srgbClr val="BABAFC"/>
      </a:hlink>
      <a:folHlink>
        <a:srgbClr val="BABAF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blackGray">
        <a:gradFill flip="none" rotWithShape="1">
          <a:gsLst>
            <a:gs pos="0">
              <a:schemeClr val="accent1">
                <a:tint val="66000"/>
                <a:satMod val="160000"/>
                <a:alpha val="70000"/>
              </a:schemeClr>
            </a:gs>
            <a:gs pos="100000">
              <a:schemeClr val="accent1">
                <a:alpha val="70000"/>
              </a:schemeClr>
            </a:gs>
          </a:gsLst>
          <a:lin ang="5400000" scaled="1"/>
          <a:tileRect/>
        </a:gradFill>
        <a:ln>
          <a:noFill/>
          <a:headEnd type="none" w="med" len="med"/>
          <a:tailEnd type="none" w="med" len="med"/>
        </a:ln>
        <a:effectLst/>
        <a:scene3d>
          <a:camera prst="orthographicFront">
            <a:rot lat="0" lon="0" rev="0"/>
          </a:camera>
          <a:lightRig rig="contrasting" dir="t">
            <a:rot lat="0" lon="0" rev="7800000"/>
          </a:lightRig>
        </a:scene3d>
        <a:sp3d>
          <a:bevelT w="139700" h="139700"/>
        </a:sp3d>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421926C7F9F97B4EBBC5982A1F31D49D" ma:contentTypeVersion="0" ma:contentTypeDescription="新しいドキュメントを作成します。" ma:contentTypeScope="" ma:versionID="04fade9213391c050a5cc6cdd23a9513">
  <xsd:schema xmlns:xsd="http://www.w3.org/2001/XMLSchema" xmlns:p="http://schemas.microsoft.com/office/2006/metadata/properties" targetNamespace="http://schemas.microsoft.com/office/2006/metadata/properties" ma:root="true" ma:fieldsID="f4cff559f9a06213828a8956bc5bb22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ma:readOnly="true"/>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80FE56C5-8C52-4B18-AC2E-9F71B4AFEB5D}">
  <ds:schemaRefs>
    <ds:schemaRef ds:uri="http://schemas.microsoft.com/sharepoint/v3/contenttype/forms"/>
  </ds:schemaRefs>
</ds:datastoreItem>
</file>

<file path=customXml/itemProps2.xml><?xml version="1.0" encoding="utf-8"?>
<ds:datastoreItem xmlns:ds="http://schemas.openxmlformats.org/officeDocument/2006/customXml" ds:itemID="{A8045745-FFB9-4D66-8904-2EA52DB35CBC}">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2006/metadata/properties"/>
    <ds:schemaRef ds:uri="http://schemas.openxmlformats.org/package/2006/metadata/core-properties"/>
  </ds:schemaRefs>
</ds:datastoreItem>
</file>

<file path=customXml/itemProps3.xml><?xml version="1.0" encoding="utf-8"?>
<ds:datastoreItem xmlns:ds="http://schemas.openxmlformats.org/officeDocument/2006/customXml" ds:itemID="{C0F40D1B-1FDF-416C-810A-49F15ECBB2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TE07_Template_community</Template>
  <TotalTime>1033</TotalTime>
  <Words>3381</Words>
  <Application>Microsoft Office PowerPoint</Application>
  <PresentationFormat>画面に合わせる (4:3)</PresentationFormat>
  <Paragraphs>704</Paragraphs>
  <Slides>154</Slides>
  <Notes>66</Notes>
  <HiddenSlides>0</HiddenSlides>
  <MMClips>0</MMClips>
  <ScaleCrop>false</ScaleCrop>
  <HeadingPairs>
    <vt:vector size="4" baseType="variant">
      <vt:variant>
        <vt:lpstr>テーマ</vt:lpstr>
      </vt:variant>
      <vt:variant>
        <vt:i4>1</vt:i4>
      </vt:variant>
      <vt:variant>
        <vt:lpstr>スライド タイトル</vt:lpstr>
      </vt:variant>
      <vt:variant>
        <vt:i4>154</vt:i4>
      </vt:variant>
    </vt:vector>
  </HeadingPairs>
  <TitlesOfParts>
    <vt:vector size="155" baseType="lpstr">
      <vt:lpstr>TE07_Template_community</vt:lpstr>
      <vt:lpstr>プログラミング上達講座 (オブジェクト指向基礎等)</vt:lpstr>
      <vt:lpstr>サブタイトル</vt:lpstr>
      <vt:lpstr>そもそも“イケてる”って?</vt:lpstr>
      <vt:lpstr>はじめに。</vt:lpstr>
      <vt:lpstr>コミュニティ紹介</vt:lpstr>
      <vt:lpstr>スライド 6</vt:lpstr>
      <vt:lpstr>小島 富治雄 (Fujiwo)  福井県在住。</vt:lpstr>
      <vt:lpstr>スライド 8</vt:lpstr>
      <vt:lpstr>スライド 9</vt:lpstr>
      <vt:lpstr>自己紹介タイム</vt:lpstr>
      <vt:lpstr>アンケート</vt:lpstr>
      <vt:lpstr>アジェンダ</vt:lpstr>
      <vt:lpstr>1.はじめに。</vt:lpstr>
      <vt:lpstr>はじめに</vt:lpstr>
      <vt:lpstr>スライド 15</vt:lpstr>
      <vt:lpstr>基礎重要</vt:lpstr>
      <vt:lpstr>スライド 17</vt:lpstr>
      <vt:lpstr>スライド 18</vt:lpstr>
      <vt:lpstr>スライド 19</vt:lpstr>
      <vt:lpstr>数十年前のプログラマ</vt:lpstr>
      <vt:lpstr>スライド 21</vt:lpstr>
      <vt:lpstr>新技術をマスターし続ける?</vt:lpstr>
      <vt:lpstr>スライド 23</vt:lpstr>
      <vt:lpstr>基礎重要</vt:lpstr>
      <vt:lpstr>基礎重要</vt:lpstr>
      <vt:lpstr>基礎重要</vt:lpstr>
      <vt:lpstr>基礎重要</vt:lpstr>
      <vt:lpstr>ところで…</vt:lpstr>
      <vt:lpstr>初心にかえってみるテスト。</vt:lpstr>
      <vt:lpstr>「初心者の頃って何に困ってました?」</vt:lpstr>
      <vt:lpstr>初心にかえってみるテスト。</vt:lpstr>
      <vt:lpstr>どこから教える?</vt:lpstr>
      <vt:lpstr>2.「美しいコード」 とは？</vt:lpstr>
      <vt:lpstr>アンケート</vt:lpstr>
      <vt:lpstr>くソースの例: 命名編</vt:lpstr>
      <vt:lpstr>くソースの例: 命名編</vt:lpstr>
      <vt:lpstr>くソースの例: 命名編</vt:lpstr>
      <vt:lpstr>「美しいコード」 って？</vt:lpstr>
      <vt:lpstr>「美しくないコード」 とは？</vt:lpstr>
      <vt:lpstr>Bad Smell『不吉な匂い』 </vt:lpstr>
      <vt:lpstr>コーディング時の注意事項</vt:lpstr>
      <vt:lpstr>美しいソースコードとは?</vt:lpstr>
      <vt:lpstr>美しいソースコードとは?</vt:lpstr>
      <vt:lpstr>スライド 44</vt:lpstr>
      <vt:lpstr>「美しいソースコードのための七箇条」</vt:lpstr>
      <vt:lpstr>「美しいソースコードのための七箇条」</vt:lpstr>
      <vt:lpstr>意図を表現</vt:lpstr>
      <vt:lpstr>「美しいソースコードのための七箇条」</vt:lpstr>
      <vt:lpstr>単一責務の原則</vt:lpstr>
      <vt:lpstr>単一責務の原則</vt:lpstr>
      <vt:lpstr>「美しいソースコードのための七箇条」</vt:lpstr>
      <vt:lpstr>名前重要。</vt:lpstr>
      <vt:lpstr>「美しいソースコードのための七箇条」</vt:lpstr>
      <vt:lpstr>「美しいソースコードのための七箇条」</vt:lpstr>
      <vt:lpstr>「美しいソースコードのための七箇条」</vt:lpstr>
      <vt:lpstr>「美しいソースコードのための七箇条」</vt:lpstr>
      <vt:lpstr>異常の「見える化」。</vt:lpstr>
      <vt:lpstr>3.名前重要。</vt:lpstr>
      <vt:lpstr>名前付けは、 モデリング。</vt:lpstr>
      <vt:lpstr>スライド 60</vt:lpstr>
      <vt:lpstr>スライド 61</vt:lpstr>
      <vt:lpstr>例えば、或るクラスに “Employee” という名前を付けるということは、</vt:lpstr>
      <vt:lpstr>Name and Conquer</vt:lpstr>
      <vt:lpstr>Name and Conquer  「ある注目すべきもの」を見つけ、 それに名前を付ける。</vt:lpstr>
      <vt:lpstr>Name and Conquer  概念を切り出す。 ある概念を「他のものから」切り分ける。</vt:lpstr>
      <vt:lpstr>名前を付けることは、 概念を確定させること。</vt:lpstr>
      <vt:lpstr>例えば、 クラス/オブジェクト/メソッドを作り、 それに名前を付けるということは、</vt:lpstr>
      <vt:lpstr>プログラムにおける 或る範囲の概念と それ以外の間の 境界を決めること</vt:lpstr>
      <vt:lpstr>境界を決めるということは…</vt:lpstr>
      <vt:lpstr>メソッドの例</vt:lpstr>
      <vt:lpstr>メソッドの例</vt:lpstr>
      <vt:lpstr>メソッドの例</vt:lpstr>
      <vt:lpstr>スライド 73</vt:lpstr>
      <vt:lpstr>例えば、或るクラスに “Employee” という名前を付けるということは、</vt:lpstr>
      <vt:lpstr>スライド 75</vt:lpstr>
      <vt:lpstr>クラスやメソッドを作るとき:</vt:lpstr>
      <vt:lpstr>こう行きたいところ:</vt:lpstr>
      <vt:lpstr>スライド 78</vt:lpstr>
      <vt:lpstr>名前付けのコツ</vt:lpstr>
      <vt:lpstr>名前付けのコツ</vt:lpstr>
      <vt:lpstr>名前付けのコツ</vt:lpstr>
      <vt:lpstr>名前付けのコツ</vt:lpstr>
      <vt:lpstr>名前は顧客側の視点で決定</vt:lpstr>
      <vt:lpstr>ユーザー インタフェイスが名前になる</vt:lpstr>
      <vt:lpstr>UML によるモデル</vt:lpstr>
      <vt:lpstr>オブジェクト指向的にいうと…</vt:lpstr>
      <vt:lpstr>ユーザーにとっては: ユーザー インタフェイス の名前が そのものの名前。</vt:lpstr>
      <vt:lpstr>名前付けの プラクティス (やった方が良いこと) と アンチプラクティス (やらない方が良いこと)</vt:lpstr>
      <vt:lpstr>名前付けのプラクティス</vt:lpstr>
      <vt:lpstr>名前付けのアンチプラクティス</vt:lpstr>
      <vt:lpstr>アンケート</vt:lpstr>
      <vt:lpstr>アンケート</vt:lpstr>
      <vt:lpstr>2.考え方とコツ。</vt:lpstr>
      <vt:lpstr>ソフトウェア開発は 複雑さとの戦い。</vt:lpstr>
      <vt:lpstr>時間とともに ソフトウェアのエントロピーは 増大する傾向に。</vt:lpstr>
      <vt:lpstr>もう、どんどん複雑に。</vt:lpstr>
      <vt:lpstr>ソフトウェア開発の複雑さが ふつうの開発者の 限界を超えたらどうなる?</vt:lpstr>
      <vt:lpstr>目的</vt:lpstr>
      <vt:lpstr>目的</vt:lpstr>
      <vt:lpstr>ソフトウェア開発を楽にするコツ。</vt:lpstr>
      <vt:lpstr>基本は どのやり方でも 大体同じ。</vt:lpstr>
      <vt:lpstr>問題の解き方</vt:lpstr>
      <vt:lpstr>問題の解き方</vt:lpstr>
      <vt:lpstr>問題の切り分け。</vt:lpstr>
      <vt:lpstr>分け方重要。  どう分ける/ 名前を付けるのが良いか? </vt:lpstr>
      <vt:lpstr>もっとも大切で基本的な 考え方をいくつか。</vt:lpstr>
      <vt:lpstr>「関心の分離」 (Separation of concerns)</vt:lpstr>
      <vt:lpstr>高凝集 (high cohesion)  且つ  疎結合 (low coupling) </vt:lpstr>
      <vt:lpstr>「単一責務の原則」  (Single Responsibility Principle)</vt:lpstr>
      <vt:lpstr>キー概念</vt:lpstr>
      <vt:lpstr>どう責務に分割するか?</vt:lpstr>
      <vt:lpstr>  手続き指向 でのやり方。</vt:lpstr>
      <vt:lpstr>手続き指向での</vt:lpstr>
      <vt:lpstr>手続き指向では:</vt:lpstr>
      <vt:lpstr>サブルーチンとは:</vt:lpstr>
      <vt:lpstr>サブルーチンを使って、 「責務」で分割。</vt:lpstr>
      <vt:lpstr>そして、「責務」に名前を付ける</vt:lpstr>
      <vt:lpstr>フローチャート 重要</vt:lpstr>
      <vt:lpstr>スライド 119</vt:lpstr>
      <vt:lpstr>つまり…</vt:lpstr>
      <vt:lpstr>分割と名前付け</vt:lpstr>
      <vt:lpstr>分け方のポイント。</vt:lpstr>
      <vt:lpstr>「単一責務の原則」  (Single Responsibility Principle)</vt:lpstr>
      <vt:lpstr>つまり</vt:lpstr>
      <vt:lpstr>手続き指向の欠点</vt:lpstr>
      <vt:lpstr>オブジェクト指向 の場合。</vt:lpstr>
      <vt:lpstr>手続き型の場合と 基本は同じ。</vt:lpstr>
      <vt:lpstr>「責務」を分割</vt:lpstr>
      <vt:lpstr>名前を付ける。</vt:lpstr>
      <vt:lpstr>違うところ。</vt:lpstr>
      <vt:lpstr>手続き型と違うところ</vt:lpstr>
      <vt:lpstr>手続き型と違うところ</vt:lpstr>
      <vt:lpstr>手続き型と違うところ</vt:lpstr>
      <vt:lpstr>補足: 設計の視点と 実装の視点について。</vt:lpstr>
      <vt:lpstr>ここで考察。</vt:lpstr>
      <vt:lpstr>クラスと class って一緒? 継承と派生って一緒?</vt:lpstr>
      <vt:lpstr>スライド 137</vt:lpstr>
      <vt:lpstr>概念の話と 仕組みの話は別。</vt:lpstr>
      <vt:lpstr>Fowler の観点の オブジェクト</vt:lpstr>
      <vt:lpstr>What と How を分ける。</vt:lpstr>
      <vt:lpstr>概念の話と 実装の話を切り分ける。</vt:lpstr>
      <vt:lpstr>概念の話と実装の話を切り分ける。</vt:lpstr>
      <vt:lpstr>どちらも重要。</vt:lpstr>
      <vt:lpstr>オブジェクト指向のキー概念</vt:lpstr>
      <vt:lpstr>視点の 切り替え重要。</vt:lpstr>
      <vt:lpstr>5.参考になるもの。</vt:lpstr>
      <vt:lpstr>UML</vt:lpstr>
      <vt:lpstr>UML</vt:lpstr>
      <vt:lpstr>ソフトウェア パターン</vt:lpstr>
      <vt:lpstr>ソフトウェア パターン</vt:lpstr>
      <vt:lpstr>リファクタリング。</vt:lpstr>
      <vt:lpstr>参考書</vt:lpstr>
      <vt:lpstr>まとめ</vt:lpstr>
      <vt:lpstr>ありがとうございました。</vt:lpstr>
    </vt:vector>
  </TitlesOfParts>
  <Manager>&lt;Content Manager Name Here&gt;</Manager>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READ (hidden slide)</dc:title>
  <dc:subject>TechEd 2007</dc:subject>
  <dc:creator>i-yochit</dc:creator>
  <dc:description>Template: Created by Slidework LLC
Formatting: Slidework LLC
Event Date: June 4th - 8th 2007
Event Location: Orlando Florida
Audience:</dc:description>
  <cp:lastModifiedBy>小島 富治雄</cp:lastModifiedBy>
  <cp:revision>95</cp:revision>
  <dcterms:created xsi:type="dcterms:W3CDTF">2007-07-13T09:18:57Z</dcterms:created>
  <dcterms:modified xsi:type="dcterms:W3CDTF">2007-09-29T06:55:23Z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0x010100421926C7F9F97B4EBBC5982A1F31D49D</vt:lpwstr>
  </property>
  <property fmtid="{D5CDD505-2E9C-101B-9397-08002B2CF9AE}" pid="3" name="Order">
    <vt:r8>100</vt:r8>
  </property>
  <property fmtid="{D5CDD505-2E9C-101B-9397-08002B2CF9AE}" pid="4" name="TemplateUrl">
    <vt:lpwstr/>
  </property>
  <property fmtid="{D5CDD505-2E9C-101B-9397-08002B2CF9AE}" pid="5" name="_SourceUrl">
    <vt:lpwstr/>
  </property>
  <property fmtid="{D5CDD505-2E9C-101B-9397-08002B2CF9AE}" pid="6" name="_CopySource">
    <vt:lpwstr>http://sharepointasia/sites/teched07/speakers/PPT Template/TE07_Tempate.potx</vt:lpwstr>
  </property>
  <property fmtid="{D5CDD505-2E9C-101B-9397-08002B2CF9AE}" pid="7" name="xd_ProgID">
    <vt:lpwstr/>
  </property>
</Properties>
</file>