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7" r:id="rId2"/>
    <p:sldId id="302" r:id="rId3"/>
    <p:sldId id="303" r:id="rId4"/>
    <p:sldId id="305" r:id="rId5"/>
    <p:sldId id="261" r:id="rId6"/>
    <p:sldId id="260" r:id="rId7"/>
    <p:sldId id="262" r:id="rId8"/>
    <p:sldId id="265" r:id="rId9"/>
    <p:sldId id="267" r:id="rId10"/>
    <p:sldId id="268" r:id="rId11"/>
    <p:sldId id="269" r:id="rId12"/>
    <p:sldId id="272" r:id="rId13"/>
    <p:sldId id="273" r:id="rId14"/>
    <p:sldId id="274" r:id="rId15"/>
    <p:sldId id="318" r:id="rId16"/>
    <p:sldId id="314" r:id="rId17"/>
    <p:sldId id="326" r:id="rId18"/>
    <p:sldId id="306" r:id="rId19"/>
    <p:sldId id="316" r:id="rId20"/>
    <p:sldId id="315" r:id="rId21"/>
    <p:sldId id="307" r:id="rId22"/>
    <p:sldId id="308" r:id="rId23"/>
    <p:sldId id="309" r:id="rId24"/>
    <p:sldId id="325" r:id="rId25"/>
    <p:sldId id="310" r:id="rId26"/>
    <p:sldId id="311" r:id="rId27"/>
    <p:sldId id="312" r:id="rId28"/>
    <p:sldId id="313" r:id="rId29"/>
    <p:sldId id="320" r:id="rId30"/>
    <p:sldId id="293" r:id="rId31"/>
    <p:sldId id="294" r:id="rId32"/>
    <p:sldId id="319" r:id="rId33"/>
    <p:sldId id="304" r:id="rId34"/>
    <p:sldId id="298" r:id="rId35"/>
    <p:sldId id="321" r:id="rId36"/>
    <p:sldId id="322" r:id="rId37"/>
    <p:sldId id="300" r:id="rId38"/>
    <p:sldId id="324" r:id="rId39"/>
    <p:sldId id="301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/>
  </p:normalViewPr>
  <p:slideViewPr>
    <p:cSldViewPr>
      <p:cViewPr varScale="1">
        <p:scale>
          <a:sx n="103" d="100"/>
          <a:sy n="103" d="100"/>
        </p:scale>
        <p:origin x="-2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EBC08-C425-4DB9-B230-7A2B9DA50359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B5336-9EAF-4A22-874E-211F5FBE8E9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532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CDB99B-8189-413C-9182-921ABA3BB39A}" type="slidenum">
              <a:rPr lang="ja-JP" altLang="en-US" smtClean="0">
                <a:latin typeface="Times New Roman" pitchFamily="18" charset="0"/>
              </a:rPr>
              <a:pPr/>
              <a:t>1</a:t>
            </a:fld>
            <a:endParaRPr lang="ja-JP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75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177C6F5-06BD-4379-8204-2C6E121D07AF}" type="slidenum">
              <a:rPr lang="ja-JP" altLang="en-US" smtClean="0">
                <a:latin typeface="Times New Roman" pitchFamily="18" charset="0"/>
              </a:rPr>
              <a:pPr/>
              <a:t>10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86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59DC5E-42BC-4B83-AB16-7FADFE78A48F}" type="slidenum">
              <a:rPr lang="ja-JP" altLang="en-US" smtClean="0">
                <a:latin typeface="Times New Roman" pitchFamily="18" charset="0"/>
              </a:rPr>
              <a:pPr/>
              <a:t>11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7168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8BEA5EC-7E43-4748-80E8-B9B32657723C}" type="slidenum">
              <a:rPr lang="ja-JP" altLang="en-US" smtClean="0">
                <a:latin typeface="Times New Roman" pitchFamily="18" charset="0"/>
              </a:rPr>
              <a:pPr/>
              <a:t>12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727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DC940C-3804-4A92-9164-F881EBEEE685}" type="slidenum">
              <a:rPr lang="ja-JP" altLang="en-US" smtClean="0">
                <a:latin typeface="Times New Roman" pitchFamily="18" charset="0"/>
              </a:rPr>
              <a:pPr/>
              <a:t>13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7373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D2093F-79EF-4053-B75F-3733C018F601}" type="slidenum">
              <a:rPr lang="ja-JP" altLang="en-US" smtClean="0">
                <a:latin typeface="Times New Roman" pitchFamily="18" charset="0"/>
              </a:rPr>
              <a:pPr/>
              <a:t>14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7578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AE63A7-79B9-4E2E-81BE-BE951832AE8B}" type="slidenum">
              <a:rPr lang="ja-JP" altLang="en-US" smtClean="0">
                <a:latin typeface="Times New Roman" pitchFamily="18" charset="0"/>
              </a:rPr>
              <a:pPr/>
              <a:t>15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927590-FB97-489A-A8FD-2372245E098F}" type="slidenum">
              <a:rPr lang="ja-JP" altLang="en-US" smtClean="0">
                <a:latin typeface="Times New Roman" pitchFamily="18" charset="0"/>
              </a:rPr>
              <a:pPr/>
              <a:t>16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931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F48DC5-AD96-49B8-B187-D02A7C3BB679}" type="slidenum">
              <a:rPr lang="ja-JP" altLang="en-US" smtClean="0">
                <a:latin typeface="Times New Roman" pitchFamily="18" charset="0"/>
              </a:rPr>
              <a:pPr/>
              <a:t>30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942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0448ED-DBB5-47C1-852B-D511733D733D}" type="slidenum">
              <a:rPr lang="ja-JP" altLang="en-US" smtClean="0">
                <a:latin typeface="Times New Roman" pitchFamily="18" charset="0"/>
              </a:rPr>
              <a:pPr/>
              <a:t>31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983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96E6E0-D809-4985-8AD2-BDE33CAC974B}" type="slidenum">
              <a:rPr lang="ja-JP" altLang="en-US" smtClean="0">
                <a:latin typeface="Times New Roman" pitchFamily="18" charset="0"/>
              </a:rPr>
              <a:pPr/>
              <a:t>33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9830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96E6E0-D809-4985-8AD2-BDE33CAC974B}" type="slidenum">
              <a:rPr lang="ja-JP" altLang="en-US" smtClean="0">
                <a:latin typeface="Times New Roman" pitchFamily="18" charset="0"/>
              </a:rPr>
              <a:pPr/>
              <a:t>34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03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9E869B-3158-401E-BAED-3F94F15D2AAC}" type="slidenum">
              <a:rPr lang="ja-JP" altLang="en-US" smtClean="0">
                <a:latin typeface="Times New Roman" pitchFamily="18" charset="0"/>
              </a:rPr>
              <a:pPr/>
              <a:t>37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035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9E869B-3158-401E-BAED-3F94F15D2AAC}" type="slidenum">
              <a:rPr lang="ja-JP" altLang="en-US" smtClean="0">
                <a:latin typeface="Times New Roman" pitchFamily="18" charset="0"/>
              </a:rPr>
              <a:pPr/>
              <a:t>38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BB5336-9EAF-4A22-874E-211F5FBE8E97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042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8B22F8-4FC9-4F1B-BCEA-74589D233971}" type="slidenum">
              <a:rPr lang="ja-JP" altLang="en-US" smtClean="0">
                <a:latin typeface="Times New Roman" pitchFamily="18" charset="0"/>
              </a:rPr>
              <a:pPr/>
              <a:t>5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5939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927590-FB97-489A-A8FD-2372245E098F}" type="slidenum">
              <a:rPr lang="ja-JP" altLang="en-US" smtClean="0">
                <a:latin typeface="Times New Roman" pitchFamily="18" charset="0"/>
              </a:rPr>
              <a:pPr/>
              <a:t>6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144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530C6E7-32C9-4E7D-BA88-9972BD395F28}" type="slidenum">
              <a:rPr lang="ja-JP" altLang="en-US" smtClean="0">
                <a:latin typeface="Times New Roman" pitchFamily="18" charset="0"/>
              </a:rPr>
              <a:pPr/>
              <a:t>7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4516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5FDA89-212B-40CD-BF91-2791C29701D1}" type="slidenum">
              <a:rPr lang="ja-JP" altLang="en-US" smtClean="0">
                <a:latin typeface="Times New Roman" pitchFamily="18" charset="0"/>
              </a:rPr>
              <a:pPr/>
              <a:t>8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665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FDF8790-2094-4CFC-9983-B606EDFC64B4}" type="slidenum">
              <a:rPr lang="ja-JP" altLang="en-US" smtClean="0">
                <a:latin typeface="Times New Roman" pitchFamily="18" charset="0"/>
              </a:rPr>
              <a:pPr/>
              <a:t>9</a:t>
            </a:fld>
            <a:endParaRPr lang="ja-JP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メイリオ" pitchFamily="50" charset="-128"/>
                <a:ea typeface="メイリオ" pitchFamily="50" charset="-128"/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メイリオ" pitchFamily="50" charset="-128"/>
                <a:ea typeface="メイリオ" pitchFamily="50" charset="-128"/>
              </a:defRPr>
            </a:lvl1pPr>
            <a:lvl2pPr>
              <a:defRPr>
                <a:latin typeface="メイリオ" pitchFamily="50" charset="-128"/>
                <a:ea typeface="メイリオ" pitchFamily="50" charset="-128"/>
              </a:defRPr>
            </a:lvl2pPr>
            <a:lvl3pPr>
              <a:defRPr>
                <a:latin typeface="メイリオ" pitchFamily="50" charset="-128"/>
                <a:ea typeface="メイリオ" pitchFamily="50" charset="-128"/>
              </a:defRPr>
            </a:lvl3pPr>
            <a:lvl4pPr>
              <a:defRPr>
                <a:latin typeface="メイリオ" pitchFamily="50" charset="-128"/>
                <a:ea typeface="メイリオ" pitchFamily="50" charset="-128"/>
              </a:defRPr>
            </a:lvl4pPr>
            <a:lvl5pPr>
              <a:defRPr>
                <a:latin typeface="メイリオ" pitchFamily="50" charset="-128"/>
                <a:ea typeface="メイリオ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2B2B6-6602-45F3-82CD-51F64BD2F4F1}" type="datetimeFigureOut">
              <a:rPr kumimoji="1" lang="ja-JP" altLang="en-US" smtClean="0"/>
              <a:pPr/>
              <a:t>2008/4/3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6EB5E-5661-476C-89BF-3EC01F78F3A7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442913" y="2600325"/>
            <a:ext cx="8356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14313" y="1214438"/>
            <a:ext cx="87153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838" tIns="47625" rIns="96838" bIns="47625" anchor="ctr"/>
          <a:lstStyle/>
          <a:p>
            <a:pPr algn="ctr" defTabSz="896938" eaLnBrk="0" hangingPunct="0">
              <a:defRPr/>
            </a:pPr>
            <a:r>
              <a:rPr kumimoji="0" lang="ja-JP" alt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「</a:t>
            </a:r>
            <a:r>
              <a:rPr kumimoji="0" lang="ja-JP" altLang="en-US" sz="4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きれいなコードを書こう</a:t>
            </a:r>
            <a:r>
              <a:rPr kumimoji="0" lang="ja-JP" altLang="en-US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」</a:t>
            </a:r>
            <a:endParaRPr kumimoji="0" lang="en-US" altLang="ja-JP" sz="4000" b="1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</a:endParaRPr>
          </a:p>
          <a:p>
            <a:pPr algn="ctr" defTabSz="896938" eaLnBrk="0" hangingPunct="0">
              <a:defRPr/>
            </a:pPr>
            <a:r>
              <a:rPr kumimoji="0" lang="en-US" altLang="ja-JP" sz="40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with C# 3.0</a:t>
            </a:r>
          </a:p>
          <a:p>
            <a:pPr algn="ctr" defTabSz="896938" eaLnBrk="0" hangingPunct="0">
              <a:defRPr/>
            </a:pPr>
            <a:r>
              <a:rPr kumimoji="0" lang="ja-JP" altLang="en-US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メイリオ" pitchFamily="50" charset="-128"/>
                <a:ea typeface="メイリオ" pitchFamily="50" charset="-128"/>
              </a:rPr>
              <a:t>意図を表現</a:t>
            </a:r>
            <a:r>
              <a:rPr kumimoji="0" lang="ja-JP" altLang="en-US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編 </a:t>
            </a:r>
            <a:r>
              <a:rPr kumimoji="0" lang="en-US" altLang="ja-JP" sz="4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Part II</a:t>
            </a:r>
            <a:endParaRPr kumimoji="0" lang="ja-JP" altLang="en-US" sz="36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857760"/>
            <a:ext cx="29600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3857620" y="5214950"/>
            <a:ext cx="5057788" cy="1423982"/>
          </a:xfrm>
        </p:spPr>
        <p:txBody>
          <a:bodyPr>
            <a:normAutofit fontScale="92500" lnSpcReduction="20000"/>
          </a:bodyPr>
          <a:lstStyle/>
          <a:p>
            <a:pPr algn="r">
              <a:buClr>
                <a:schemeClr val="hlink"/>
              </a:buClr>
              <a:buSzPct val="60000"/>
              <a:defRPr/>
            </a:pPr>
            <a:r>
              <a:rPr kumimoji="1" lang="en-US" altLang="ja-JP" sz="5200" dirty="0" smtClean="0"/>
              <a:t>2008/03/29</a:t>
            </a:r>
          </a:p>
          <a:p>
            <a:pPr algn="r">
              <a:buClr>
                <a:schemeClr val="hlink"/>
              </a:buClr>
              <a:buSzPct val="60000"/>
              <a:defRPr/>
            </a:pPr>
            <a:r>
              <a:rPr lang="ja-JP" altLang="en-US" sz="3000" b="1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小島 富治雄</a:t>
            </a:r>
          </a:p>
          <a:p>
            <a:pPr algn="r">
              <a:buClr>
                <a:schemeClr val="hlink"/>
              </a:buClr>
              <a:buSzPct val="60000"/>
              <a:defRPr/>
            </a:pPr>
            <a:r>
              <a:rPr lang="ja-JP" altLang="en-US" sz="19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福井コンピュータ株式会社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ソースコードは</a:t>
            </a:r>
            <a:r>
              <a:rPr lang="en-US" altLang="ja-JP" dirty="0" smtClean="0"/>
              <a:t>: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ja-JP" altLang="en-US" sz="4800" dirty="0" smtClean="0"/>
              <a:t>ファイル</a:t>
            </a:r>
            <a:r>
              <a:rPr lang="en-US" altLang="ja-JP" sz="4800" dirty="0" smtClean="0"/>
              <a:t>.</a:t>
            </a:r>
            <a:r>
              <a:rPr lang="ja-JP" altLang="en-US" sz="4800" dirty="0" smtClean="0"/>
              <a:t>開く</a:t>
            </a:r>
            <a:r>
              <a:rPr lang="en-US" altLang="ja-JP" sz="4800" dirty="0" smtClean="0"/>
              <a:t>();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ja-JP" altLang="en-US" sz="4800" dirty="0" smtClean="0"/>
              <a:t>データ</a:t>
            </a:r>
            <a:r>
              <a:rPr lang="en-US" altLang="ja-JP" sz="4800" dirty="0" smtClean="0"/>
              <a:t>.</a:t>
            </a:r>
            <a:r>
              <a:rPr lang="ja-JP" altLang="en-US" sz="4800" dirty="0" smtClean="0"/>
              <a:t>格納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ファイル</a:t>
            </a:r>
            <a:r>
              <a:rPr lang="en-US" altLang="ja-JP" sz="4800" dirty="0" smtClean="0"/>
              <a:t>);</a:t>
            </a:r>
          </a:p>
          <a:p>
            <a:pPr lvl="1">
              <a:buFont typeface="Wingdings" pitchFamily="2" charset="2"/>
              <a:buNone/>
              <a:defRPr/>
            </a:pPr>
            <a:r>
              <a:rPr lang="ja-JP" altLang="en-US" sz="4800" dirty="0" smtClean="0"/>
              <a:t>ファイル</a:t>
            </a:r>
            <a:r>
              <a:rPr lang="en-US" altLang="ja-JP" sz="4800" dirty="0" smtClean="0"/>
              <a:t>.</a:t>
            </a:r>
            <a:r>
              <a:rPr lang="ja-JP" altLang="en-US" sz="4800" dirty="0" smtClean="0"/>
              <a:t>閉じる</a:t>
            </a:r>
            <a:r>
              <a:rPr lang="en-US" altLang="ja-JP" sz="4800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en-US" altLang="ja-JP" sz="4800" dirty="0" smtClean="0"/>
          </a:p>
          <a:p>
            <a:pPr>
              <a:buFont typeface="Wingdings" pitchFamily="2" charset="2"/>
              <a:buNone/>
              <a:defRPr/>
            </a:pPr>
            <a:r>
              <a:rPr lang="ja-JP" altLang="en-US" sz="4800" dirty="0" smtClean="0"/>
              <a:t>の</a:t>
            </a:r>
            <a:r>
              <a:rPr lang="ja-JP" altLang="en-US" sz="8800" dirty="0" smtClean="0">
                <a:solidFill>
                  <a:srgbClr val="FF0000"/>
                </a:solidFill>
              </a:rPr>
              <a:t>三行</a:t>
            </a:r>
            <a:r>
              <a:rPr lang="ja-JP" altLang="en-US" sz="4800" dirty="0" smtClean="0"/>
              <a:t>、が理想。</a:t>
            </a:r>
            <a:endParaRPr lang="en-US" altLang="ja-JP" dirty="0" smtClean="0"/>
          </a:p>
          <a:p>
            <a:pPr>
              <a:defRPr/>
            </a:pPr>
            <a:endParaRPr lang="ja-JP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単純に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500188"/>
            <a:ext cx="8929687" cy="5257800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ja-JP" altLang="en-US" sz="6000" dirty="0" smtClean="0"/>
              <a:t>「書きたいことを書く」</a:t>
            </a:r>
            <a:endParaRPr lang="en-US" altLang="ja-JP" sz="60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4800" dirty="0" smtClean="0"/>
              <a:t>かつ</a:t>
            </a:r>
            <a:endParaRPr lang="en-US" altLang="ja-JP" sz="48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4400" dirty="0" smtClean="0"/>
              <a:t>「書きたいこと以外は書かない」</a:t>
            </a:r>
            <a:endParaRPr lang="en-US" altLang="ja-JP" sz="44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dirty="0" smtClean="0"/>
              <a:t>が理想。</a:t>
            </a:r>
            <a:endParaRPr lang="en-US" altLang="ja-JP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en-US" altLang="ja-JP" sz="4000" dirty="0" smtClean="0">
                <a:solidFill>
                  <a:srgbClr val="FF0000"/>
                </a:solidFill>
              </a:rPr>
              <a:t/>
            </a:r>
            <a:br>
              <a:rPr lang="en-US" altLang="ja-JP" sz="4000" dirty="0" smtClean="0">
                <a:solidFill>
                  <a:srgbClr val="FF0000"/>
                </a:solidFill>
              </a:rPr>
            </a:br>
            <a:r>
              <a:rPr lang="en-US" altLang="ja-JP" sz="4000" dirty="0" smtClean="0"/>
              <a:t>(</a:t>
            </a:r>
            <a:r>
              <a:rPr lang="ja-JP" altLang="en-US" sz="4000" dirty="0" smtClean="0"/>
              <a:t>＝</a:t>
            </a:r>
            <a:r>
              <a:rPr lang="ja-JP" altLang="en-US" sz="4000" dirty="0" smtClean="0">
                <a:solidFill>
                  <a:srgbClr val="FF0000"/>
                </a:solidFill>
              </a:rPr>
              <a:t> </a:t>
            </a:r>
            <a:r>
              <a:rPr lang="ja-JP" altLang="en-US" sz="4400" dirty="0" smtClean="0">
                <a:solidFill>
                  <a:srgbClr val="FF0000"/>
                </a:solidFill>
              </a:rPr>
              <a:t>関心事</a:t>
            </a:r>
            <a:r>
              <a:rPr lang="ja-JP" altLang="en-US" sz="4000" dirty="0" smtClean="0"/>
              <a:t>だけ</a:t>
            </a:r>
            <a:r>
              <a:rPr lang="ja-JP" altLang="en-US" sz="4400" dirty="0" smtClean="0">
                <a:solidFill>
                  <a:srgbClr val="FF0000"/>
                </a:solidFill>
              </a:rPr>
              <a:t>分離</a:t>
            </a:r>
            <a:r>
              <a:rPr lang="ja-JP" altLang="en-US" sz="4000" dirty="0" smtClean="0"/>
              <a:t>して書く</a:t>
            </a:r>
            <a:r>
              <a:rPr lang="en-US" altLang="ja-JP" sz="4000" dirty="0" smtClean="0"/>
              <a:t>)</a:t>
            </a:r>
            <a:endParaRPr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例えば</a:t>
            </a:r>
            <a:r>
              <a:rPr lang="en-US" altLang="ja-JP" dirty="0" smtClean="0"/>
              <a:t>…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ja-JP" altLang="en-US" sz="4800" dirty="0" smtClean="0"/>
              <a:t>もし</a:t>
            </a:r>
            <a:r>
              <a:rPr lang="ja-JP" altLang="en-US" sz="8800" dirty="0" smtClean="0"/>
              <a:t>仮に</a:t>
            </a:r>
            <a:r>
              <a:rPr lang="ja-JP" altLang="en-US" sz="4800" dirty="0" smtClean="0"/>
              <a:t>、</a:t>
            </a:r>
            <a:endParaRPr lang="en-US" altLang="ja-JP" sz="48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5400" dirty="0" smtClean="0">
                <a:solidFill>
                  <a:srgbClr val="FF0000"/>
                </a:solidFill>
              </a:rPr>
              <a:t>「</a:t>
            </a:r>
            <a:r>
              <a:rPr lang="en-US" sz="5400" dirty="0" smtClean="0">
                <a:solidFill>
                  <a:srgbClr val="FF0000"/>
                </a:solidFill>
              </a:rPr>
              <a:t>10</a:t>
            </a:r>
            <a:r>
              <a:rPr lang="ja-JP" altLang="en-US" sz="5400" dirty="0" smtClean="0">
                <a:solidFill>
                  <a:srgbClr val="FF0000"/>
                </a:solidFill>
              </a:rPr>
              <a:t>回何かする」</a:t>
            </a:r>
            <a:r>
              <a:rPr lang="ja-JP" altLang="en-US" sz="3600" dirty="0" smtClean="0"/>
              <a:t>というのが</a:t>
            </a:r>
            <a:endParaRPr lang="en-US" altLang="ja-JP" sz="44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4400" dirty="0" smtClean="0"/>
              <a:t>「やりたいこと」</a:t>
            </a:r>
            <a:r>
              <a:rPr lang="ja-JP" altLang="en-US" sz="4000" dirty="0" smtClean="0"/>
              <a:t>であれば、</a:t>
            </a:r>
            <a:endParaRPr lang="en-US" altLang="ja-JP" sz="4800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4800" dirty="0" smtClean="0"/>
              <a:t>その</a:t>
            </a:r>
            <a:r>
              <a:rPr lang="ja-JP" altLang="en-US" sz="6000" dirty="0" smtClean="0"/>
              <a:t>意図</a:t>
            </a:r>
            <a:r>
              <a:rPr lang="ja-JP" altLang="en-US" sz="4800" dirty="0" smtClean="0"/>
              <a:t>が表現できるべき。</a:t>
            </a:r>
            <a:endParaRPr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回何かする」例</a:t>
            </a:r>
            <a:r>
              <a:rPr lang="ja-JP" altLang="en-US" sz="4000" i="1" dirty="0" smtClean="0"/>
              <a:t> </a:t>
            </a:r>
            <a:r>
              <a:rPr lang="en-US" altLang="ja-JP" sz="4000" i="1" dirty="0" smtClean="0"/>
              <a:t>(C#1.0)</a:t>
            </a:r>
            <a:r>
              <a:rPr lang="en-US" altLang="ja-JP" dirty="0" smtClean="0"/>
              <a:t>: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75" y="1600200"/>
            <a:ext cx="9001125" cy="5257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sz="4400" i="1" dirty="0" smtClean="0"/>
              <a:t>for (</a:t>
            </a:r>
            <a:r>
              <a:rPr lang="en-US" sz="4400" i="1" dirty="0" err="1" smtClean="0"/>
              <a:t>int</a:t>
            </a:r>
            <a:r>
              <a:rPr lang="en-US" sz="4400" i="1" dirty="0" smtClean="0"/>
              <a:t> </a:t>
            </a:r>
            <a:r>
              <a:rPr lang="en-US" sz="4400" i="1" dirty="0" err="1" smtClean="0"/>
              <a:t>i</a:t>
            </a:r>
            <a:r>
              <a:rPr lang="en-US" sz="4400" i="1" dirty="0" smtClean="0"/>
              <a:t> = 0; </a:t>
            </a:r>
            <a:r>
              <a:rPr lang="en-US" sz="4400" i="1" dirty="0" err="1" smtClean="0"/>
              <a:t>i</a:t>
            </a:r>
            <a:r>
              <a:rPr lang="en-US" sz="4400" i="1" dirty="0" smtClean="0"/>
              <a:t> &lt; 10; </a:t>
            </a:r>
            <a:r>
              <a:rPr lang="en-US" sz="4400" i="1" dirty="0" err="1" smtClean="0"/>
              <a:t>i</a:t>
            </a:r>
            <a:r>
              <a:rPr lang="en-US" sz="4400" i="1" dirty="0" smtClean="0"/>
              <a:t>++)</a:t>
            </a:r>
            <a:endParaRPr lang="ja-JP" altLang="en-US" sz="4400" dirty="0" smtClean="0"/>
          </a:p>
          <a:p>
            <a:pPr lvl="2">
              <a:buFont typeface="Wingdings" pitchFamily="2" charset="2"/>
              <a:buNone/>
              <a:defRPr/>
            </a:pPr>
            <a:r>
              <a:rPr lang="en-US" sz="4000" i="1" dirty="0" err="1" smtClean="0"/>
              <a:t>DoSomething</a:t>
            </a:r>
            <a:r>
              <a:rPr lang="en-US" sz="4000" i="1" dirty="0" smtClean="0"/>
              <a:t>();</a:t>
            </a:r>
            <a:endParaRPr lang="ja-JP" altLang="en-US" sz="4000" dirty="0" smtClean="0"/>
          </a:p>
          <a:p>
            <a:pPr>
              <a:buFont typeface="Wingdings" pitchFamily="2" charset="2"/>
              <a:buNone/>
              <a:defRPr/>
            </a:pPr>
            <a:endParaRPr lang="en-US" altLang="ja-JP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54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/>
              <a:t> </a:t>
            </a:r>
            <a:r>
              <a:rPr lang="ja-JP" altLang="en-US" sz="4400" dirty="0" smtClean="0"/>
              <a:t>だと</a:t>
            </a:r>
            <a:r>
              <a:rPr lang="ja-JP" altLang="en-US" sz="4400" dirty="0" err="1" smtClean="0"/>
              <a:t>か</a:t>
            </a:r>
            <a:r>
              <a:rPr lang="en-US" sz="2800" dirty="0" smtClean="0"/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0</a:t>
            </a:r>
            <a:r>
              <a:rPr lang="en-US" sz="2800" dirty="0" smtClean="0"/>
              <a:t> </a:t>
            </a:r>
            <a:r>
              <a:rPr lang="ja-JP" altLang="en-US" sz="4400" dirty="0" smtClean="0"/>
              <a:t>だと</a:t>
            </a:r>
            <a:r>
              <a:rPr lang="ja-JP" altLang="en-US" sz="4400" dirty="0" err="1" smtClean="0"/>
              <a:t>か</a:t>
            </a:r>
            <a:r>
              <a:rPr lang="en-US" sz="2800" dirty="0" smtClean="0"/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++</a:t>
            </a:r>
            <a:r>
              <a:rPr lang="en-US" sz="2800" dirty="0" smtClean="0"/>
              <a:t> </a:t>
            </a:r>
            <a:r>
              <a:rPr lang="ja-JP" altLang="en-US" sz="4000" dirty="0" smtClean="0"/>
              <a:t>だとかは、</a:t>
            </a:r>
            <a:r>
              <a:rPr lang="ja-JP" altLang="en-US" sz="4400" dirty="0" smtClean="0"/>
              <a:t>ソースコード上では</a:t>
            </a:r>
            <a:r>
              <a:rPr lang="ja-JP" altLang="en-US" sz="4400" dirty="0" smtClean="0">
                <a:solidFill>
                  <a:srgbClr val="FF0000"/>
                </a:solidFill>
              </a:rPr>
              <a:t>「ノイズ」</a:t>
            </a:r>
            <a:r>
              <a:rPr lang="ja-JP" altLang="en-US" sz="4400" dirty="0" smtClean="0"/>
              <a:t>に過ぎない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＝意図にない</a:t>
            </a:r>
            <a:r>
              <a:rPr lang="en-US" altLang="ja-JP" sz="3600" dirty="0" smtClean="0"/>
              <a:t>)</a:t>
            </a:r>
            <a:endParaRPr lang="en-US" altLang="ja-JP" sz="2800" dirty="0" smtClean="0"/>
          </a:p>
          <a:p>
            <a:pPr>
              <a:buFont typeface="Wingdings" pitchFamily="2" charset="2"/>
              <a:buNone/>
              <a:defRPr/>
            </a:pPr>
            <a:endParaRPr lang="ja-JP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sz="4800" dirty="0" smtClean="0"/>
              <a:t>アセンブリ言語で書いた場合の、</a:t>
            </a:r>
            <a:endParaRPr lang="ja-JP" altLang="en-US" sz="4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/>
          <a:lstStyle/>
          <a:p>
            <a:pPr>
              <a:defRPr/>
            </a:pPr>
            <a:r>
              <a:rPr lang="en-US" sz="6000" dirty="0" smtClean="0">
                <a:solidFill>
                  <a:srgbClr val="FF0000"/>
                </a:solidFill>
              </a:rPr>
              <a:t>ax</a:t>
            </a:r>
            <a:r>
              <a:rPr lang="en-US" dirty="0" smtClean="0"/>
              <a:t> </a:t>
            </a:r>
            <a:r>
              <a:rPr lang="ja-JP" altLang="en-US" sz="3600" dirty="0" err="1" smtClean="0"/>
              <a:t>だの</a:t>
            </a:r>
            <a:r>
              <a:rPr lang="en-US" dirty="0" smtClean="0"/>
              <a:t> </a:t>
            </a:r>
            <a:r>
              <a:rPr lang="en-US" sz="6000" dirty="0" smtClean="0">
                <a:solidFill>
                  <a:srgbClr val="FF0000"/>
                </a:solidFill>
              </a:rPr>
              <a:t>0100h</a:t>
            </a:r>
            <a:r>
              <a:rPr lang="en-US" dirty="0" smtClean="0"/>
              <a:t> </a:t>
            </a:r>
            <a:r>
              <a:rPr lang="ja-JP" altLang="en-US" sz="3600" dirty="0" err="1" smtClean="0"/>
              <a:t>のようなのと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4800" dirty="0" smtClean="0"/>
              <a:t>本質的には</a:t>
            </a:r>
            <a:r>
              <a:rPr lang="ja-JP" altLang="en-US" sz="4000" dirty="0" smtClean="0"/>
              <a:t>変わらない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sz="3200" dirty="0" smtClean="0"/>
              <a:t>具体的なレジスタ名や番地は意図にない</a:t>
            </a:r>
            <a:endParaRPr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2079625"/>
          </a:xfrm>
        </p:spPr>
        <p:txBody>
          <a:bodyPr/>
          <a:lstStyle/>
          <a:p>
            <a:pPr>
              <a:defRPr/>
            </a:pPr>
            <a:r>
              <a:rPr lang="en-US" altLang="ja-JP" sz="6000" i="1" dirty="0" smtClean="0"/>
              <a:t>C#3.0 </a:t>
            </a:r>
            <a:r>
              <a:rPr lang="ja-JP" altLang="en-US" sz="4800" dirty="0" err="1" smtClean="0"/>
              <a:t>での</a:t>
            </a:r>
            <a:r>
              <a:rPr lang="ja-JP" altLang="en-US" dirty="0" smtClean="0"/>
              <a:t>例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回何かする」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3071813"/>
            <a:ext cx="8929687" cy="1785937"/>
          </a:xfrm>
        </p:spPr>
        <p:txBody>
          <a:bodyPr>
            <a:normAutofit fontScale="92500"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ja-JP" sz="8800" dirty="0" smtClean="0"/>
              <a:t>10.</a:t>
            </a:r>
            <a:r>
              <a:rPr lang="ja-JP" altLang="en-US" sz="8800" dirty="0" smtClean="0"/>
              <a:t>回</a:t>
            </a:r>
            <a:r>
              <a:rPr lang="en-US" altLang="ja-JP" sz="8800" dirty="0" smtClean="0"/>
              <a:t>(</a:t>
            </a:r>
            <a:r>
              <a:rPr lang="ja-JP" altLang="en-US" sz="8800" dirty="0" smtClean="0"/>
              <a:t>何かする</a:t>
            </a:r>
            <a:r>
              <a:rPr lang="en-US" altLang="ja-JP" sz="8800" dirty="0" smtClean="0"/>
              <a:t>);</a:t>
            </a:r>
            <a:endParaRPr lang="ja-JP" altLang="en-US" sz="7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6294437"/>
          </a:xfrm>
        </p:spPr>
        <p:txBody>
          <a:bodyPr/>
          <a:lstStyle/>
          <a:p>
            <a:pPr>
              <a:defRPr/>
            </a:pPr>
            <a:r>
              <a:rPr lang="en-US" altLang="ja-JP" sz="6000" dirty="0" smtClean="0"/>
              <a:t>C#3.0</a:t>
            </a:r>
            <a:r>
              <a:rPr lang="ja-JP" altLang="en-US" sz="6000" dirty="0" smtClean="0"/>
              <a:t>を使って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>
                <a:solidFill>
                  <a:srgbClr val="FF0000"/>
                </a:solidFill>
              </a:rPr>
              <a:t>意図</a:t>
            </a:r>
            <a:r>
              <a:rPr lang="ja-JP" altLang="en-US" dirty="0" smtClean="0"/>
              <a:t>を伝えるソースコード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C#3.0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07209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ja-JP" altLang="en-US" sz="6400" dirty="0" smtClean="0"/>
              <a:t>機能がいろいろと増えて、</a:t>
            </a:r>
            <a:r>
              <a:rPr lang="en-US" altLang="ja-JP" sz="6400" dirty="0" smtClean="0"/>
              <a:t/>
            </a:r>
            <a:br>
              <a:rPr lang="en-US" altLang="ja-JP" sz="6400" dirty="0" smtClean="0"/>
            </a:br>
            <a:r>
              <a:rPr lang="ja-JP" altLang="en-US" sz="6400" dirty="0" smtClean="0"/>
              <a:t>シンプルに</a:t>
            </a:r>
            <a:r>
              <a:rPr lang="ja-JP" altLang="en-US" sz="6400" dirty="0" smtClean="0">
                <a:solidFill>
                  <a:srgbClr val="FF0000"/>
                </a:solidFill>
              </a:rPr>
              <a:t>意図</a:t>
            </a:r>
            <a:r>
              <a:rPr lang="ja-JP" altLang="en-US" sz="6400" dirty="0" smtClean="0"/>
              <a:t>を書くのに便利に。</a:t>
            </a:r>
            <a:endParaRPr lang="en-US" altLang="ja-JP" sz="6400" dirty="0" smtClean="0"/>
          </a:p>
          <a:p>
            <a:endParaRPr lang="en-US" altLang="ja-JP" dirty="0" smtClean="0"/>
          </a:p>
          <a:p>
            <a:r>
              <a:rPr lang="ja-JP" altLang="en-US" sz="3800" dirty="0" smtClean="0"/>
              <a:t>暗黙的型付け</a:t>
            </a:r>
          </a:p>
          <a:p>
            <a:r>
              <a:rPr lang="ja-JP" altLang="en-US" sz="3800" dirty="0" smtClean="0"/>
              <a:t>パーシャルメソッド</a:t>
            </a:r>
          </a:p>
          <a:p>
            <a:r>
              <a:rPr lang="ja-JP" altLang="en-US" sz="3800" dirty="0" smtClean="0"/>
              <a:t>自動プロパティ</a:t>
            </a:r>
          </a:p>
          <a:p>
            <a:r>
              <a:rPr lang="ja-JP" altLang="en-US" sz="3800" dirty="0" smtClean="0"/>
              <a:t>オブジェクト イニシャライザ</a:t>
            </a:r>
          </a:p>
          <a:p>
            <a:r>
              <a:rPr lang="ja-JP" altLang="en-US" sz="3800" dirty="0" smtClean="0"/>
              <a:t>コレクション イニシャライザ</a:t>
            </a:r>
          </a:p>
          <a:p>
            <a:r>
              <a:rPr lang="ja-JP" altLang="en-US" sz="3800" dirty="0" smtClean="0"/>
              <a:t>暗黙型付け配列</a:t>
            </a:r>
          </a:p>
          <a:p>
            <a:r>
              <a:rPr lang="ja-JP" altLang="en-US" sz="3800" dirty="0" smtClean="0"/>
              <a:t>匿名型 </a:t>
            </a:r>
            <a:r>
              <a:rPr lang="en-US" altLang="ja-JP" sz="3800" dirty="0" smtClean="0"/>
              <a:t>(Anonymous Types)</a:t>
            </a:r>
          </a:p>
          <a:p>
            <a:r>
              <a:rPr lang="ja-JP" altLang="en-US" sz="3800" dirty="0" smtClean="0"/>
              <a:t>拡張メソッド</a:t>
            </a:r>
          </a:p>
          <a:p>
            <a:r>
              <a:rPr lang="ja-JP" altLang="en-US" sz="3800" dirty="0" smtClean="0"/>
              <a:t>ラムダ式 </a:t>
            </a:r>
            <a:r>
              <a:rPr lang="en-US" altLang="ja-JP" sz="3800" dirty="0" smtClean="0"/>
              <a:t>(Lambda Expression)</a:t>
            </a:r>
          </a:p>
          <a:p>
            <a:r>
              <a:rPr lang="en-US" altLang="ja-JP" sz="3800" dirty="0" smtClean="0"/>
              <a:t>LINQ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>
            <a:noAutofit/>
          </a:bodyPr>
          <a:lstStyle/>
          <a:p>
            <a:r>
              <a:rPr lang="ja-JP" altLang="en-US" sz="28700" dirty="0" smtClean="0"/>
              <a:t>例</a:t>
            </a:r>
            <a:r>
              <a:rPr lang="en-US" altLang="ja-JP" sz="28700" dirty="0" smtClean="0"/>
              <a:t>.</a:t>
            </a:r>
            <a:endParaRPr kumimoji="1" lang="ja-JP" altLang="en-US" sz="28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>
            <a:normAutofit/>
          </a:bodyPr>
          <a:lstStyle/>
          <a:p>
            <a:r>
              <a:rPr kumimoji="1" lang="ja-JP" altLang="en-US" sz="6600" dirty="0" smtClean="0">
                <a:solidFill>
                  <a:srgbClr val="FF0000"/>
                </a:solidFill>
              </a:rPr>
              <a:t>拡張メソッド</a:t>
            </a:r>
            <a:endParaRPr kumimoji="1" lang="ja-JP" alt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きれいなソースコード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sz="6000" dirty="0" smtClean="0"/>
              <a:t>with</a:t>
            </a:r>
            <a:r>
              <a:rPr kumimoji="1" lang="en-US" altLang="ja-JP" sz="7200" dirty="0" smtClean="0"/>
              <a:t> C# 3.0</a:t>
            </a:r>
            <a:r>
              <a:rPr kumimoji="1" lang="en-US" altLang="ja-JP" sz="6600" dirty="0" smtClean="0"/>
              <a:t/>
            </a:r>
            <a:br>
              <a:rPr kumimoji="1" lang="en-US" altLang="ja-JP" sz="6600" dirty="0" smtClean="0"/>
            </a:br>
            <a:r>
              <a:rPr lang="en-US" altLang="ja-JP" dirty="0" smtClean="0"/>
              <a:t>(VB 9.0 </a:t>
            </a:r>
            <a:r>
              <a:rPr lang="ja-JP" altLang="en-US" dirty="0" smtClean="0"/>
              <a:t>でも可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10.</a:t>
            </a:r>
            <a:r>
              <a:rPr lang="ja-JP" altLang="en-US" dirty="0" smtClean="0"/>
              <a:t>回</a:t>
            </a:r>
            <a:r>
              <a:rPr lang="en-US" altLang="ja-JP" dirty="0" smtClean="0"/>
              <a:t>(</a:t>
            </a:r>
            <a:r>
              <a:rPr lang="ja-JP" altLang="en-US" dirty="0" smtClean="0"/>
              <a:t>何かする</a:t>
            </a:r>
            <a:r>
              <a:rPr lang="en-US" altLang="ja-JP" dirty="0" smtClean="0"/>
              <a:t>);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の種あかし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500174"/>
            <a:ext cx="8858280" cy="5072098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static class </a:t>
            </a:r>
            <a:r>
              <a:rPr lang="ja-JP" altLang="en-US" dirty="0" smtClean="0"/>
              <a:t>拡張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public delegate void </a:t>
            </a:r>
            <a:r>
              <a:rPr lang="ja-JP" altLang="en-US" dirty="0" smtClean="0"/>
              <a:t>処理</a:t>
            </a:r>
            <a:r>
              <a:rPr lang="en-US" altLang="ja-JP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endParaRPr lang="ja-JP" alt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public static </a:t>
            </a:r>
            <a:r>
              <a:rPr lang="en-US" altLang="ja-JP" dirty="0" err="1" smtClean="0"/>
              <a:t>IEnumerable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ja-JP" altLang="en-US" dirty="0" smtClean="0"/>
              <a:t>範囲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ここから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ここまで</a:t>
            </a:r>
            <a:r>
              <a:rPr lang="en-US" altLang="ja-JP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dirty="0" smtClean="0"/>
              <a:t>    </a:t>
            </a:r>
            <a:r>
              <a:rPr lang="en-US" altLang="ja-JP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    for (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インデックス </a:t>
            </a:r>
            <a:r>
              <a:rPr lang="en-US" altLang="ja-JP" dirty="0" smtClean="0"/>
              <a:t>= </a:t>
            </a:r>
            <a:r>
              <a:rPr lang="ja-JP" altLang="en-US" dirty="0" smtClean="0"/>
              <a:t>ここから</a:t>
            </a:r>
            <a:r>
              <a:rPr lang="en-US" altLang="ja-JP" dirty="0" smtClean="0"/>
              <a:t>; </a:t>
            </a:r>
            <a:r>
              <a:rPr lang="ja-JP" altLang="en-US" dirty="0" smtClean="0"/>
              <a:t>インデックス </a:t>
            </a:r>
            <a:r>
              <a:rPr lang="en-US" altLang="ja-JP" dirty="0" smtClean="0"/>
              <a:t>&lt;= </a:t>
            </a:r>
            <a:r>
              <a:rPr lang="ja-JP" altLang="en-US" dirty="0" smtClean="0"/>
              <a:t>ここまで</a:t>
            </a:r>
            <a:r>
              <a:rPr lang="en-US" altLang="ja-JP" dirty="0" smtClean="0"/>
              <a:t>; </a:t>
            </a:r>
            <a:r>
              <a:rPr lang="ja-JP" altLang="en-US" dirty="0" smtClean="0"/>
              <a:t>インデックス</a:t>
            </a:r>
            <a:r>
              <a:rPr lang="en-US" altLang="ja-JP" dirty="0" smtClean="0"/>
              <a:t>++)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        yield return </a:t>
            </a:r>
            <a:r>
              <a:rPr lang="ja-JP" altLang="en-US" dirty="0" smtClean="0"/>
              <a:t>インデックス</a:t>
            </a:r>
            <a:r>
              <a:rPr lang="en-US" altLang="ja-JP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dirty="0" smtClean="0"/>
              <a:t>    </a:t>
            </a:r>
            <a:r>
              <a:rPr lang="en-US" altLang="ja-JP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ja-JP" alt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public static void </a:t>
            </a:r>
            <a:r>
              <a:rPr lang="ja-JP" altLang="en-US" dirty="0" smtClean="0"/>
              <a:t>各々について</a:t>
            </a:r>
            <a:r>
              <a:rPr lang="en-US" altLang="ja-JP" dirty="0" smtClean="0"/>
              <a:t>&lt;T&gt;(this </a:t>
            </a:r>
            <a:r>
              <a:rPr lang="en-US" altLang="ja-JP" dirty="0" err="1" smtClean="0"/>
              <a:t>IEnumerable</a:t>
            </a:r>
            <a:r>
              <a:rPr lang="en-US" altLang="ja-JP" dirty="0" smtClean="0"/>
              <a:t>&lt;T&gt; </a:t>
            </a:r>
            <a:r>
              <a:rPr lang="ja-JP" altLang="en-US" dirty="0" smtClean="0"/>
              <a:t>コレクション</a:t>
            </a:r>
            <a:r>
              <a:rPr lang="en-US" altLang="ja-JP" dirty="0" smtClean="0"/>
              <a:t>, </a:t>
            </a:r>
            <a:r>
              <a:rPr lang="ja-JP" altLang="en-US" dirty="0" smtClean="0"/>
              <a:t>処理 処理</a:t>
            </a:r>
            <a:r>
              <a:rPr lang="en-US" altLang="ja-JP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dirty="0" smtClean="0"/>
              <a:t>    </a:t>
            </a:r>
            <a:r>
              <a:rPr lang="en-US" altLang="ja-JP" dirty="0" smtClean="0"/>
              <a:t>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        </a:t>
            </a:r>
            <a:r>
              <a:rPr lang="en-US" altLang="ja-JP" dirty="0" err="1" smtClean="0"/>
              <a:t>foreach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アイテム</a:t>
            </a:r>
            <a:r>
              <a:rPr lang="en-US" altLang="ja-JP" dirty="0" smtClean="0"/>
              <a:t> in </a:t>
            </a:r>
            <a:r>
              <a:rPr lang="ja-JP" altLang="en-US" dirty="0" smtClean="0"/>
              <a:t>コレクション</a:t>
            </a:r>
            <a:r>
              <a:rPr lang="en-US" altLang="ja-JP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dirty="0" smtClean="0"/>
              <a:t>            処理</a:t>
            </a:r>
            <a:r>
              <a:rPr lang="en-US" altLang="ja-JP" dirty="0" smtClean="0"/>
              <a:t>();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dirty="0" smtClean="0"/>
              <a:t>    </a:t>
            </a:r>
            <a:r>
              <a:rPr lang="en-US" altLang="ja-JP" dirty="0" smtClean="0"/>
              <a:t>}</a:t>
            </a:r>
          </a:p>
          <a:p>
            <a:pPr>
              <a:buFont typeface="Wingdings" pitchFamily="2" charset="2"/>
              <a:buNone/>
              <a:defRPr/>
            </a:pPr>
            <a:endParaRPr lang="ja-JP" altLang="en-US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altLang="ja-JP" sz="5900" dirty="0" smtClean="0"/>
              <a:t>    public static void </a:t>
            </a:r>
            <a:r>
              <a:rPr lang="ja-JP" altLang="en-US" sz="5900" dirty="0" smtClean="0"/>
              <a:t>回</a:t>
            </a:r>
            <a:r>
              <a:rPr lang="en-US" altLang="ja-JP" sz="5900" dirty="0" smtClean="0"/>
              <a:t>(</a:t>
            </a:r>
            <a:r>
              <a:rPr lang="en-US" altLang="ja-JP" sz="5900" b="1" dirty="0" smtClean="0">
                <a:solidFill>
                  <a:srgbClr val="FF0000"/>
                </a:solidFill>
              </a:rPr>
              <a:t>this </a:t>
            </a:r>
            <a:r>
              <a:rPr lang="en-US" altLang="ja-JP" sz="5900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5900" b="1" dirty="0" smtClean="0">
                <a:solidFill>
                  <a:srgbClr val="FF0000"/>
                </a:solidFill>
              </a:rPr>
              <a:t> </a:t>
            </a:r>
            <a:r>
              <a:rPr lang="ja-JP" altLang="en-US" sz="5900" b="1" dirty="0" smtClean="0">
                <a:solidFill>
                  <a:srgbClr val="FF0000"/>
                </a:solidFill>
              </a:rPr>
              <a:t>回数</a:t>
            </a:r>
            <a:r>
              <a:rPr lang="en-US" altLang="ja-JP" sz="5900" dirty="0" smtClean="0"/>
              <a:t>, </a:t>
            </a:r>
            <a:r>
              <a:rPr lang="ja-JP" altLang="en-US" sz="5900" dirty="0" smtClean="0"/>
              <a:t>処理 処理</a:t>
            </a:r>
            <a:r>
              <a:rPr lang="en-US" altLang="ja-JP" sz="5900" dirty="0" smtClean="0"/>
              <a:t>)</a:t>
            </a:r>
          </a:p>
          <a:p>
            <a:pPr>
              <a:buFont typeface="Wingdings" pitchFamily="2" charset="2"/>
              <a:buNone/>
              <a:defRPr/>
            </a:pPr>
            <a:r>
              <a:rPr lang="ja-JP" altLang="en-US" sz="5900" dirty="0" smtClean="0"/>
              <a:t>    </a:t>
            </a:r>
            <a:r>
              <a:rPr lang="en-US" altLang="ja-JP" sz="5900" dirty="0" smtClean="0"/>
              <a:t>{ </a:t>
            </a:r>
            <a:r>
              <a:rPr lang="ja-JP" altLang="en-US" sz="5900" dirty="0" smtClean="0"/>
              <a:t>範囲</a:t>
            </a:r>
            <a:r>
              <a:rPr lang="en-US" altLang="ja-JP" sz="5900" dirty="0" smtClean="0"/>
              <a:t>(1, </a:t>
            </a:r>
            <a:r>
              <a:rPr lang="ja-JP" altLang="en-US" sz="5900" dirty="0" smtClean="0"/>
              <a:t>回数</a:t>
            </a:r>
            <a:r>
              <a:rPr lang="en-US" altLang="ja-JP" sz="5900" dirty="0" smtClean="0"/>
              <a:t>).</a:t>
            </a:r>
            <a:r>
              <a:rPr lang="ja-JP" altLang="en-US" sz="5900" dirty="0" smtClean="0"/>
              <a:t>各々について</a:t>
            </a:r>
            <a:r>
              <a:rPr lang="en-US" altLang="ja-JP" sz="5900" dirty="0" smtClean="0"/>
              <a:t>(</a:t>
            </a:r>
            <a:r>
              <a:rPr lang="ja-JP" altLang="en-US" sz="5900" dirty="0" smtClean="0"/>
              <a:t>処理</a:t>
            </a:r>
            <a:r>
              <a:rPr lang="en-US" altLang="ja-JP" sz="5900" dirty="0" smtClean="0"/>
              <a:t>);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5" name="円形吹き出し 4"/>
          <p:cNvSpPr/>
          <p:nvPr/>
        </p:nvSpPr>
        <p:spPr>
          <a:xfrm>
            <a:off x="5715008" y="4143380"/>
            <a:ext cx="3071834" cy="928694"/>
          </a:xfrm>
          <a:prstGeom prst="wedgeEllipseCallout">
            <a:avLst>
              <a:gd name="adj1" fmla="val -65760"/>
              <a:gd name="adj2" fmla="val 451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/>
              <a:t>ここ</a:t>
            </a:r>
            <a:r>
              <a:rPr lang="ja-JP" altLang="en-US" sz="2800" b="1" dirty="0" smtClean="0"/>
              <a:t>ポイント</a:t>
            </a:r>
            <a:r>
              <a:rPr kumimoji="1" lang="en-US" altLang="ja-JP" sz="2800" b="1" dirty="0" smtClean="0"/>
              <a:t>!</a:t>
            </a:r>
            <a:endParaRPr kumimoji="1" lang="ja-JP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>
                <a:solidFill>
                  <a:srgbClr val="FF0000"/>
                </a:solidFill>
              </a:rPr>
              <a:t>拡張メソッド</a:t>
            </a:r>
            <a:r>
              <a:rPr lang="ja-JP" altLang="en-US" sz="5400" dirty="0" smtClean="0"/>
              <a:t>の例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643050"/>
            <a:ext cx="8472518" cy="48291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static class Enumerable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 lvl="1">
              <a:buNone/>
            </a:pPr>
            <a:r>
              <a:rPr lang="en-US" sz="3200" dirty="0" smtClean="0"/>
              <a:t>static </a:t>
            </a:r>
            <a:r>
              <a:rPr lang="en-US" sz="3200" dirty="0" err="1" smtClean="0"/>
              <a:t>IEnumerable</a:t>
            </a:r>
            <a:r>
              <a:rPr lang="en-US" sz="3200" dirty="0" smtClean="0"/>
              <a:t>&lt;T&gt;</a:t>
            </a:r>
          </a:p>
          <a:p>
            <a:pPr lvl="1">
              <a:buNone/>
            </a:pPr>
            <a:r>
              <a:rPr lang="en-US" sz="3200" dirty="0" smtClean="0"/>
              <a:t>Where&lt;T&gt;(</a:t>
            </a:r>
          </a:p>
          <a:p>
            <a:pPr lvl="1">
              <a:buNone/>
            </a:pPr>
            <a:r>
              <a:rPr lang="en-US" sz="3200" dirty="0" smtClean="0"/>
              <a:t>	this </a:t>
            </a:r>
            <a:r>
              <a:rPr lang="en-US" sz="3200" dirty="0" err="1" smtClean="0"/>
              <a:t>IEnumerable</a:t>
            </a:r>
            <a:r>
              <a:rPr lang="en-US" sz="3200" dirty="0" smtClean="0"/>
              <a:t>&lt;T&gt; </a:t>
            </a:r>
            <a:r>
              <a:rPr lang="ja-JP" altLang="en-US" sz="3200" dirty="0" smtClean="0"/>
              <a:t>列挙可能な何か</a:t>
            </a:r>
            <a:r>
              <a:rPr lang="en-US" sz="3200" dirty="0" smtClean="0"/>
              <a:t>, </a:t>
            </a:r>
            <a:r>
              <a:rPr lang="en-US" sz="3200" dirty="0" err="1" smtClean="0"/>
              <a:t>Func</a:t>
            </a:r>
            <a:r>
              <a:rPr lang="en-US" sz="3200" dirty="0" smtClean="0"/>
              <a:t>&lt;T, </a:t>
            </a:r>
            <a:r>
              <a:rPr lang="en-US" sz="3200" dirty="0" err="1" smtClean="0"/>
              <a:t>bool</a:t>
            </a:r>
            <a:r>
              <a:rPr lang="en-US" sz="3200" dirty="0" smtClean="0"/>
              <a:t>&gt; </a:t>
            </a:r>
            <a:r>
              <a:rPr lang="ja-JP" altLang="en-US" sz="3200" dirty="0" smtClean="0"/>
              <a:t>述語</a:t>
            </a:r>
            <a:endParaRPr lang="en-US" altLang="ja-JP" sz="3200" dirty="0" smtClean="0"/>
          </a:p>
          <a:p>
            <a:pPr lvl="1">
              <a:buNone/>
            </a:pPr>
            <a:r>
              <a:rPr lang="en-US" sz="3200" dirty="0" smtClean="0"/>
              <a:t>)</a:t>
            </a:r>
            <a:r>
              <a:rPr lang="en-US" sz="2400" dirty="0" smtClean="0"/>
              <a:t> { … }</a:t>
            </a:r>
          </a:p>
          <a:p>
            <a:pPr>
              <a:buNone/>
            </a:pPr>
            <a:r>
              <a:rPr lang="en-US" altLang="ja-JP" sz="2400" dirty="0" smtClean="0"/>
              <a:t>    …</a:t>
            </a:r>
          </a:p>
          <a:p>
            <a:pPr>
              <a:buNone/>
            </a:pPr>
            <a:r>
              <a:rPr lang="en-US" altLang="ja-JP" sz="2400" dirty="0" smtClean="0"/>
              <a:t>}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使用例</a:t>
            </a:r>
            <a:r>
              <a:rPr kumimoji="1" lang="en-US" altLang="ja-JP" sz="5400" dirty="0" smtClean="0"/>
              <a:t>.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2214578"/>
          </a:xfrm>
        </p:spPr>
        <p:txBody>
          <a:bodyPr/>
          <a:lstStyle/>
          <a:p>
            <a:pPr>
              <a:buNone/>
            </a:pPr>
            <a:r>
              <a:rPr lang="en-US" altLang="ja-JP" sz="2800" dirty="0" err="1" smtClean="0"/>
              <a:t>foreach</a:t>
            </a:r>
            <a:r>
              <a:rPr lang="en-US" altLang="ja-JP" sz="2800" dirty="0" smtClean="0"/>
              <a:t> (</a:t>
            </a:r>
            <a:r>
              <a:rPr lang="ja-JP" altLang="en-US" sz="2800" dirty="0" smtClean="0"/>
              <a:t>図形 </a:t>
            </a:r>
            <a:r>
              <a:rPr lang="en-US" altLang="ja-JP" sz="2800" dirty="0" smtClean="0"/>
              <a:t>figure in </a:t>
            </a:r>
            <a:r>
              <a:rPr lang="ja-JP" altLang="en-US" sz="2800" dirty="0" smtClean="0"/>
              <a:t>図形データ</a:t>
            </a:r>
            <a:r>
              <a:rPr lang="en-US" altLang="ja-JP" sz="2800" dirty="0" smtClean="0"/>
              <a:t>) {</a:t>
            </a:r>
          </a:p>
          <a:p>
            <a:pPr>
              <a:buNone/>
            </a:pPr>
            <a:r>
              <a:rPr lang="en-US" altLang="ja-JP" sz="2800" dirty="0" smtClean="0"/>
              <a:t>	if (</a:t>
            </a:r>
            <a:r>
              <a:rPr lang="ja-JP" altLang="en-US" sz="2800" dirty="0" smtClean="0"/>
              <a:t>含まれているかどうか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描画領域</a:t>
            </a:r>
            <a:r>
              <a:rPr lang="en-US" altLang="ja-JP" sz="2800" dirty="0" smtClean="0"/>
              <a:t>, figure))</a:t>
            </a:r>
          </a:p>
          <a:p>
            <a:pPr>
              <a:buNone/>
            </a:pPr>
            <a:r>
              <a:rPr lang="en-US" altLang="ja-JP" sz="2800" dirty="0" smtClean="0"/>
              <a:t>		</a:t>
            </a:r>
            <a:r>
              <a:rPr lang="ja-JP" altLang="en-US" sz="2800" dirty="0" smtClean="0"/>
              <a:t>描画</a:t>
            </a:r>
            <a:r>
              <a:rPr lang="en-US" altLang="ja-JP" sz="2800" dirty="0" smtClean="0"/>
              <a:t>(figure);</a:t>
            </a:r>
          </a:p>
          <a:p>
            <a:pPr>
              <a:buNone/>
            </a:pPr>
            <a:r>
              <a:rPr kumimoji="1" lang="en-US" altLang="ja-JP" sz="2800" dirty="0" smtClean="0"/>
              <a:t>}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357158" y="4929198"/>
            <a:ext cx="8429684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図形データ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Where  (</a:t>
            </a:r>
            <a:r>
              <a:rPr lang="ja-JP" altLang="en-US" sz="3800" dirty="0" smtClean="0"/>
              <a:t>図形 </a:t>
            </a:r>
            <a:r>
              <a:rPr lang="en-US" altLang="ja-JP" sz="3800" dirty="0" smtClean="0"/>
              <a:t>=&gt; </a:t>
            </a:r>
            <a:r>
              <a:rPr lang="ja-JP" altLang="en-US" sz="3800" dirty="0" smtClean="0"/>
              <a:t>描画領域</a:t>
            </a:r>
            <a:r>
              <a:rPr lang="en-US" altLang="ja-JP" sz="3800" dirty="0" smtClean="0"/>
              <a:t>.</a:t>
            </a:r>
            <a:r>
              <a:rPr lang="ja-JP" altLang="en-US" sz="3800" dirty="0" smtClean="0"/>
              <a:t>含む</a:t>
            </a:r>
            <a:r>
              <a:rPr lang="en-US" altLang="ja-JP" sz="3800" dirty="0" smtClean="0"/>
              <a:t>(</a:t>
            </a:r>
            <a:r>
              <a:rPr lang="ja-JP" altLang="en-US" sz="3800" dirty="0" smtClean="0"/>
              <a:t>図形</a:t>
            </a:r>
            <a:r>
              <a:rPr lang="en-US" altLang="ja-JP" sz="3800" dirty="0" smtClean="0"/>
              <a:t>)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en-US" altLang="ja-JP" sz="3800" dirty="0" err="1" smtClean="0">
                <a:latin typeface="メイリオ" pitchFamily="50" charset="-128"/>
                <a:ea typeface="メイリオ" pitchFamily="50" charset="-128"/>
              </a:rPr>
              <a:t>ForEach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3800" dirty="0" smtClean="0"/>
              <a:t>図形 </a:t>
            </a:r>
            <a:r>
              <a:rPr lang="en-US" altLang="ja-JP" sz="3800" dirty="0" smtClean="0"/>
              <a:t>=&gt; 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図形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.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描画              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);</a:t>
            </a:r>
            <a:endParaRPr kumimoji="1" lang="en-US" altLang="ja-JP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857620" y="3714752"/>
            <a:ext cx="1000132" cy="928694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97106"/>
          </a:xfrm>
        </p:spPr>
        <p:txBody>
          <a:bodyPr>
            <a:normAutofit/>
          </a:bodyPr>
          <a:lstStyle/>
          <a:p>
            <a:pPr marL="342900" lvl="0" indent="-342900" algn="l">
              <a:spcBef>
                <a:spcPct val="20000"/>
              </a:spcBef>
            </a:pP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図形データ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  <a:b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	Where  (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図形 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=&gt; 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描画領域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含む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(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図形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)).</a:t>
            </a:r>
            <a:b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	</a:t>
            </a:r>
            <a:r>
              <a:rPr lang="en-US" altLang="ja-JP" sz="2800" dirty="0" err="1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ForEach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(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図形 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=&gt; 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図形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.</a:t>
            </a:r>
            <a:r>
              <a:rPr lang="ja-JP" altLang="en-US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描画              </a:t>
            </a:r>
            <a:r>
              <a:rPr lang="en-US" altLang="ja-JP" sz="28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);</a:t>
            </a:r>
            <a:endParaRPr kumimoji="1" lang="ja-JP" altLang="en-US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714752"/>
            <a:ext cx="8401080" cy="241141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kumimoji="1" lang="ja-JP" altLang="en-US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美しい</a:t>
            </a:r>
            <a:r>
              <a:rPr kumimoji="1" lang="en-US" altLang="ja-JP" sz="8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</a:t>
            </a:r>
            <a:endParaRPr kumimoji="1" lang="ja-JP" altLang="en-US" sz="80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500042"/>
            <a:ext cx="8472518" cy="3143272"/>
          </a:xfrm>
        </p:spPr>
        <p:txBody>
          <a:bodyPr/>
          <a:lstStyle/>
          <a:p>
            <a:pPr>
              <a:buNone/>
            </a:pPr>
            <a:r>
              <a:rPr lang="en-US" altLang="ja-JP" sz="2800" dirty="0" err="1" smtClean="0"/>
              <a:t>foreach</a:t>
            </a:r>
            <a:r>
              <a:rPr lang="en-US" altLang="ja-JP" sz="2800" dirty="0" smtClean="0"/>
              <a:t> (</a:t>
            </a:r>
            <a:r>
              <a:rPr lang="ja-JP" altLang="en-US" sz="2800" dirty="0" smtClean="0"/>
              <a:t>図形 </a:t>
            </a:r>
            <a:r>
              <a:rPr lang="en-US" altLang="ja-JP" sz="2800" dirty="0" smtClean="0"/>
              <a:t>figure in </a:t>
            </a:r>
            <a:r>
              <a:rPr lang="ja-JP" altLang="en-US" sz="2800" dirty="0" smtClean="0"/>
              <a:t>図形データ</a:t>
            </a:r>
            <a:r>
              <a:rPr lang="en-US" altLang="ja-JP" sz="2800" dirty="0" smtClean="0"/>
              <a:t>) {</a:t>
            </a:r>
          </a:p>
          <a:p>
            <a:pPr>
              <a:buNone/>
            </a:pPr>
            <a:r>
              <a:rPr lang="en-US" altLang="ja-JP" sz="2800" dirty="0" smtClean="0"/>
              <a:t>	if (</a:t>
            </a:r>
            <a:r>
              <a:rPr lang="ja-JP" altLang="en-US" sz="2800" dirty="0" smtClean="0"/>
              <a:t>含まれているかどうか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描画領域</a:t>
            </a:r>
            <a:r>
              <a:rPr lang="en-US" altLang="ja-JP" sz="2800" dirty="0" smtClean="0"/>
              <a:t>, figure))</a:t>
            </a:r>
          </a:p>
          <a:p>
            <a:pPr>
              <a:buNone/>
            </a:pPr>
            <a:r>
              <a:rPr lang="en-US" altLang="ja-JP" sz="2800" dirty="0" smtClean="0"/>
              <a:t>		</a:t>
            </a:r>
            <a:r>
              <a:rPr lang="ja-JP" altLang="en-US" sz="2800" dirty="0" smtClean="0"/>
              <a:t>描画</a:t>
            </a:r>
            <a:r>
              <a:rPr lang="en-US" altLang="ja-JP" sz="2800" dirty="0" smtClean="0"/>
              <a:t>(figure);</a:t>
            </a:r>
          </a:p>
          <a:p>
            <a:pPr>
              <a:buNone/>
            </a:pPr>
            <a:r>
              <a:rPr kumimoji="1" lang="en-US" altLang="ja-JP" sz="2800" dirty="0" smtClean="0"/>
              <a:t>}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357158" y="4929198"/>
            <a:ext cx="8429684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図形データ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Where  (</a:t>
            </a:r>
            <a:r>
              <a:rPr lang="ja-JP" altLang="en-US" sz="3800" dirty="0" smtClean="0"/>
              <a:t>図形 </a:t>
            </a:r>
            <a:r>
              <a:rPr lang="en-US" altLang="ja-JP" sz="3800" dirty="0" smtClean="0"/>
              <a:t>=&gt; </a:t>
            </a:r>
            <a:r>
              <a:rPr lang="ja-JP" altLang="en-US" sz="3800" dirty="0" smtClean="0"/>
              <a:t>描画領域</a:t>
            </a:r>
            <a:r>
              <a:rPr lang="en-US" altLang="ja-JP" sz="3800" dirty="0" smtClean="0"/>
              <a:t>.</a:t>
            </a:r>
            <a:r>
              <a:rPr lang="ja-JP" altLang="en-US" sz="3800" dirty="0" smtClean="0"/>
              <a:t>含む</a:t>
            </a:r>
            <a:r>
              <a:rPr lang="en-US" altLang="ja-JP" sz="3800" dirty="0" smtClean="0"/>
              <a:t>(</a:t>
            </a:r>
            <a:r>
              <a:rPr lang="ja-JP" altLang="en-US" sz="3800" dirty="0" smtClean="0"/>
              <a:t>図形</a:t>
            </a:r>
            <a:r>
              <a:rPr lang="en-US" altLang="ja-JP" sz="3800" dirty="0" smtClean="0"/>
              <a:t>)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en-US" altLang="ja-JP" sz="3800" dirty="0" err="1" smtClean="0">
                <a:latin typeface="メイリオ" pitchFamily="50" charset="-128"/>
                <a:ea typeface="メイリオ" pitchFamily="50" charset="-128"/>
              </a:rPr>
              <a:t>ForEach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3800" dirty="0" smtClean="0"/>
              <a:t>図形 </a:t>
            </a:r>
            <a:r>
              <a:rPr lang="en-US" altLang="ja-JP" sz="3800" dirty="0" smtClean="0"/>
              <a:t>=&gt; 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図形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.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描画              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);</a:t>
            </a:r>
            <a:endParaRPr kumimoji="1" lang="en-US" altLang="ja-JP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2071670" y="3286124"/>
            <a:ext cx="1000132" cy="928694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5286380" y="1928802"/>
            <a:ext cx="3286148" cy="1357322"/>
          </a:xfrm>
          <a:prstGeom prst="wedgeRoundRectCallout">
            <a:avLst>
              <a:gd name="adj1" fmla="val -67558"/>
              <a:gd name="adj2" fmla="val -5806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関心が混在</a:t>
            </a:r>
            <a:endParaRPr kumimoji="1" lang="ja-JP" altLang="en-US" sz="4000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5214942" y="3643314"/>
            <a:ext cx="3286148" cy="1357322"/>
          </a:xfrm>
          <a:prstGeom prst="wedgeRoundRectCallout">
            <a:avLst>
              <a:gd name="adj1" fmla="val -74515"/>
              <a:gd name="adj2" fmla="val 463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関心が分離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Where(</a:t>
            </a:r>
            <a:r>
              <a:rPr kumimoji="1" lang="ja-JP" altLang="en-US" dirty="0" smtClean="0"/>
              <a:t>条件式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401080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kumimoji="1" lang="ja-JP" altLang="en-US" sz="4000" b="1" dirty="0" smtClean="0"/>
              <a:t>どこが美しいかというと</a:t>
            </a:r>
            <a:r>
              <a:rPr kumimoji="1" lang="en-US" altLang="ja-JP" sz="4000" b="1" dirty="0" smtClean="0"/>
              <a:t>…</a:t>
            </a:r>
          </a:p>
          <a:p>
            <a:pPr lvl="1"/>
            <a:r>
              <a:rPr kumimoji="1" lang="ja-JP" altLang="en-US" sz="3600" dirty="0" smtClean="0"/>
              <a:t>汎用的でシンプルなアルゴリズム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dirty="0" smtClean="0"/>
              <a:t>単一責務</a:t>
            </a:r>
            <a:endParaRPr kumimoji="1" lang="en-US" altLang="ja-JP" sz="3600" dirty="0" smtClean="0"/>
          </a:p>
          <a:p>
            <a:pPr lvl="1"/>
            <a:r>
              <a:rPr kumimoji="1" lang="ja-JP" altLang="en-US" sz="3600" dirty="0" smtClean="0"/>
              <a:t>責務をメソッド</a:t>
            </a:r>
            <a:r>
              <a:rPr lang="ja-JP" altLang="en-US" sz="3600" dirty="0" smtClean="0"/>
              <a:t>に委譲</a:t>
            </a:r>
            <a:endParaRPr lang="en-US" altLang="ja-JP" sz="3600" dirty="0" smtClean="0"/>
          </a:p>
          <a:p>
            <a:pPr lvl="1"/>
            <a:r>
              <a:rPr kumimoji="1" lang="ja-JP" altLang="en-US" sz="3600" dirty="0" smtClean="0"/>
              <a:t>パラメータが一つで戻り値も一つ</a:t>
            </a:r>
            <a:endParaRPr kumimoji="1" lang="en-US" altLang="ja-JP" sz="3600" dirty="0" smtClean="0"/>
          </a:p>
          <a:p>
            <a:pPr lvl="1">
              <a:buNone/>
            </a:pPr>
            <a:r>
              <a:rPr kumimoji="1" lang="en-US" altLang="ja-JP" sz="20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b="1" dirty="0" smtClean="0">
                <a:solidFill>
                  <a:srgbClr val="FF0000"/>
                </a:solidFill>
              </a:rPr>
            </a:br>
            <a:r>
              <a:rPr kumimoji="1" lang="ja-JP" altLang="en-US" sz="4400" b="1" dirty="0" smtClean="0">
                <a:solidFill>
                  <a:srgbClr val="FF0000"/>
                </a:solidFill>
              </a:rPr>
              <a:t>→ 高凝集</a:t>
            </a:r>
            <a:r>
              <a:rPr kumimoji="1" lang="ja-JP" altLang="en-US" sz="4000" b="1" i="1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(High Cohesion)</a:t>
            </a:r>
            <a:endParaRPr kumimoji="1" lang="ja-JP" altLang="en-US" sz="4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高凝集 </a:t>
            </a:r>
            <a:r>
              <a:rPr lang="en-US" altLang="ja-JP" dirty="0" smtClean="0"/>
              <a:t>(High Cohesion)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sz="4800" dirty="0" smtClean="0"/>
              <a:t>シンプルなプログラム単位に、</a:t>
            </a:r>
            <a:endParaRPr lang="en-US" altLang="ja-JP" sz="4800" dirty="0" smtClean="0"/>
          </a:p>
          <a:p>
            <a:r>
              <a:rPr lang="ja-JP" altLang="en-US" sz="4800" dirty="0" smtClean="0"/>
              <a:t>ひとつの関心事のみを、</a:t>
            </a:r>
            <a:endParaRPr lang="en-US" altLang="ja-JP" sz="4800" dirty="0" smtClean="0"/>
          </a:p>
          <a:p>
            <a:r>
              <a:rPr lang="ja-JP" altLang="en-US" sz="4800" dirty="0" smtClean="0"/>
              <a:t>記述しつくしている</a:t>
            </a:r>
            <a:endParaRPr lang="en-US" altLang="ja-JP" sz="4800" dirty="0" smtClean="0"/>
          </a:p>
          <a:p>
            <a:endParaRPr lang="en-US" altLang="ja-JP" sz="4800" dirty="0" smtClean="0"/>
          </a:p>
          <a:p>
            <a:pPr>
              <a:buNone/>
            </a:pPr>
            <a:r>
              <a:rPr lang="ja-JP" altLang="en-US" sz="4800" dirty="0" smtClean="0"/>
              <a:t>「シンプルなやり方で、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必要なものだけを、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十分に書ききる」</a:t>
            </a:r>
            <a:endParaRPr lang="en-US" altLang="ja-JP" sz="48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858280" cy="1571636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static </a:t>
            </a:r>
            <a:r>
              <a:rPr lang="en-US" sz="2400" dirty="0" err="1" smtClean="0"/>
              <a:t>IEnumerable</a:t>
            </a:r>
            <a:r>
              <a:rPr lang="en-US" sz="2400" dirty="0" smtClean="0"/>
              <a:t>&lt;T&gt;</a:t>
            </a:r>
            <a:br>
              <a:rPr lang="en-US" sz="2400" dirty="0" smtClean="0"/>
            </a:br>
            <a:r>
              <a:rPr lang="en-US" sz="2400" dirty="0" smtClean="0"/>
              <a:t>Where&lt;T&gt;(	</a:t>
            </a:r>
            <a:r>
              <a:rPr lang="en-US" sz="2400" dirty="0" smtClean="0">
                <a:solidFill>
                  <a:srgbClr val="FF0000"/>
                </a:solidFill>
              </a:rPr>
              <a:t>this </a:t>
            </a:r>
            <a:r>
              <a:rPr lang="en-US" sz="2400" dirty="0" err="1" smtClean="0">
                <a:solidFill>
                  <a:srgbClr val="FF0000"/>
                </a:solidFill>
              </a:rPr>
              <a:t>IEnumerable</a:t>
            </a:r>
            <a:r>
              <a:rPr lang="en-US" sz="2400" dirty="0" smtClean="0">
                <a:solidFill>
                  <a:srgbClr val="FF0000"/>
                </a:solidFill>
              </a:rPr>
              <a:t>&lt;T&gt; </a:t>
            </a:r>
            <a:r>
              <a:rPr lang="ja-JP" altLang="en-US" sz="2400" dirty="0" smtClean="0">
                <a:solidFill>
                  <a:srgbClr val="FF0000"/>
                </a:solidFill>
              </a:rPr>
              <a:t>列挙可能な何か</a:t>
            </a:r>
            <a:r>
              <a:rPr lang="en-US" sz="2400" dirty="0" smtClean="0">
                <a:solidFill>
                  <a:srgbClr val="FF0000"/>
                </a:solidFill>
              </a:rPr>
              <a:t>,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	</a:t>
            </a:r>
            <a:r>
              <a:rPr lang="en-US" sz="2400" dirty="0" err="1" smtClean="0"/>
              <a:t>Func</a:t>
            </a:r>
            <a:r>
              <a:rPr lang="en-US" sz="2400" dirty="0" smtClean="0"/>
              <a:t>&lt;T, </a:t>
            </a:r>
            <a:r>
              <a:rPr lang="en-US" sz="2400" dirty="0" err="1" smtClean="0"/>
              <a:t>bool</a:t>
            </a:r>
            <a:r>
              <a:rPr lang="en-US" sz="2400" dirty="0" smtClean="0"/>
              <a:t>&gt; </a:t>
            </a:r>
            <a:r>
              <a:rPr lang="ja-JP" altLang="en-US" sz="2400" dirty="0" smtClean="0"/>
              <a:t>述語</a:t>
            </a:r>
            <a:r>
              <a:rPr lang="en-US" sz="2400" dirty="0" smtClean="0"/>
              <a:t>)</a:t>
            </a:r>
            <a:endParaRPr lang="ja-JP" altLang="en-US" sz="2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3983047"/>
          </a:xfrm>
        </p:spPr>
        <p:txBody>
          <a:bodyPr/>
          <a:lstStyle/>
          <a:p>
            <a:r>
              <a:rPr kumimoji="1" lang="en-US" altLang="ja-JP" dirty="0" smtClean="0"/>
              <a:t>Where(</a:t>
            </a:r>
            <a:r>
              <a:rPr kumimoji="1" lang="ja-JP" altLang="en-US" dirty="0" smtClean="0"/>
              <a:t>条件式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714612" y="3143248"/>
            <a:ext cx="3214710" cy="1428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Where(</a:t>
            </a:r>
            <a:r>
              <a:rPr kumimoji="1" lang="ja-JP" altLang="en-US" sz="3200" dirty="0" smtClean="0"/>
              <a:t>条件式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5" name="右矢印 4"/>
          <p:cNvSpPr/>
          <p:nvPr/>
        </p:nvSpPr>
        <p:spPr>
          <a:xfrm>
            <a:off x="1714480" y="3643314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右矢印 5"/>
          <p:cNvSpPr/>
          <p:nvPr/>
        </p:nvSpPr>
        <p:spPr>
          <a:xfrm>
            <a:off x="6072198" y="3643314"/>
            <a:ext cx="928694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285720" y="3443294"/>
            <a:ext cx="1285884" cy="9858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列挙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可能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なもの</a:t>
            </a:r>
            <a:endParaRPr kumimoji="1" lang="ja-JP" altLang="en-US" sz="2000" b="1" dirty="0"/>
          </a:p>
        </p:txBody>
      </p:sp>
      <p:sp>
        <p:nvSpPr>
          <p:cNvPr id="8" name="角丸四角形 7"/>
          <p:cNvSpPr/>
          <p:nvPr/>
        </p:nvSpPr>
        <p:spPr>
          <a:xfrm>
            <a:off x="7143768" y="3357562"/>
            <a:ext cx="1285884" cy="9858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b="1" dirty="0" smtClean="0"/>
              <a:t>列挙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可能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 smtClean="0"/>
              <a:t>なもの</a:t>
            </a:r>
            <a:endParaRPr kumimoji="1" lang="ja-JP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拡張メソッドによる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メソッド チェーン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/>
          <a:lstStyle/>
          <a:p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Select(</a:t>
            </a:r>
            <a:r>
              <a:rPr lang="en-US" altLang="ja-JP" dirty="0" err="1" smtClean="0"/>
              <a:t>OrderBy</a:t>
            </a:r>
            <a:r>
              <a:rPr lang="en-US" altLang="ja-JP" dirty="0" smtClean="0"/>
              <a:t>(Where(</a:t>
            </a:r>
            <a:r>
              <a:rPr lang="ja-JP" altLang="en-US" dirty="0" smtClean="0"/>
              <a:t>書棚</a:t>
            </a:r>
            <a:r>
              <a:rPr lang="en-US" altLang="ja-JP" dirty="0" smtClean="0"/>
              <a:t>,</a:t>
            </a:r>
            <a:r>
              <a:rPr lang="ja-JP" altLang="en-US" dirty="0" smtClean="0"/>
              <a:t> 行抽出条件</a:t>
            </a:r>
            <a:r>
              <a:rPr lang="en-US" altLang="ja-JP" dirty="0" smtClean="0"/>
              <a:t>), </a:t>
            </a:r>
            <a:r>
              <a:rPr lang="ja-JP" altLang="en-US" dirty="0" smtClean="0"/>
              <a:t>並べ替え条件</a:t>
            </a:r>
            <a:r>
              <a:rPr lang="en-US" altLang="ja-JP" dirty="0" smtClean="0"/>
              <a:t>), </a:t>
            </a:r>
            <a:r>
              <a:rPr lang="ja-JP" altLang="en-US" dirty="0" smtClean="0"/>
              <a:t>列抽出条件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357158" y="4714884"/>
            <a:ext cx="8429684" cy="19288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書棚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Where  (</a:t>
            </a:r>
            <a:r>
              <a:rPr lang="ja-JP" altLang="en-US" sz="4000" dirty="0" smtClean="0"/>
              <a:t>行抽出条件   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</a:t>
            </a:r>
            <a:r>
              <a:rPr lang="en-US" altLang="ja-JP" sz="3800" dirty="0" err="1" smtClean="0">
                <a:latin typeface="メイリオ" pitchFamily="50" charset="-128"/>
                <a:ea typeface="メイリオ" pitchFamily="50" charset="-128"/>
              </a:rPr>
              <a:t>OrderBy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並べ替え条件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	Select</a:t>
            </a:r>
            <a:r>
              <a:rPr lang="ja-JP" altLang="en-US" sz="3800" dirty="0" smtClean="0">
                <a:latin typeface="メイリオ" pitchFamily="50" charset="-128"/>
                <a:ea typeface="メイリオ" pitchFamily="50" charset="-128"/>
              </a:rPr>
              <a:t>   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(</a:t>
            </a:r>
            <a:r>
              <a:rPr lang="ja-JP" altLang="en-US" sz="3800" dirty="0" smtClean="0"/>
              <a:t>列抽出条件     </a:t>
            </a:r>
            <a:r>
              <a:rPr lang="en-US" altLang="ja-JP" sz="3800" dirty="0" smtClean="0">
                <a:latin typeface="メイリオ" pitchFamily="50" charset="-128"/>
                <a:ea typeface="メイリオ" pitchFamily="50" charset="-128"/>
              </a:rPr>
              <a:t>);</a:t>
            </a:r>
            <a:endParaRPr kumimoji="1" lang="en-US" altLang="ja-JP" sz="3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857620" y="3500438"/>
            <a:ext cx="1000132" cy="928694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5786446" y="5429264"/>
            <a:ext cx="3286116" cy="114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80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美しい</a:t>
            </a:r>
            <a:r>
              <a:rPr kumimoji="1" lang="en-US" altLang="ja-JP" sz="80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!</a:t>
            </a:r>
            <a:endParaRPr kumimoji="1" lang="ja-JP" altLang="en-US" sz="80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メソッド チェーン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50435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new[] {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1,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伊藤博文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山口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2,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黒田清隆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鹿児島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3,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三條實美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京都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4,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山縣有朋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山口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5,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松方正義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鹿児島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6,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大隈重信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佐賀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7,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桂太郎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 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山口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},</a:t>
            </a:r>
          </a:p>
          <a:p>
            <a:pPr>
              <a:buNone/>
            </a:pP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            new {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番号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8,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名前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 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西園寺公望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",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出身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="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京都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"   }</a:t>
            </a:r>
          </a:p>
          <a:p>
            <a:pPr>
              <a:buNone/>
            </a:pP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}</a:t>
            </a:r>
          </a:p>
          <a:p>
            <a:pPr>
              <a:buNone/>
            </a:pPr>
            <a:r>
              <a:rPr lang="en-US" altLang="ja-JP" sz="3600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.Where  (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=&gt; 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出身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== "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山口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"         )</a:t>
            </a:r>
          </a:p>
          <a:p>
            <a:pPr>
              <a:buNone/>
            </a:pPr>
            <a:r>
              <a:rPr lang="en-US" altLang="ja-JP" sz="3600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en-US" altLang="ja-JP" sz="3600" b="1" dirty="0" err="1" smtClean="0">
                <a:latin typeface="ＭＳ ゴシック" pitchFamily="49" charset="-128"/>
                <a:ea typeface="ＭＳ ゴシック" pitchFamily="49" charset="-128"/>
              </a:rPr>
              <a:t>OrderBy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=&gt; 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名前                  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)</a:t>
            </a:r>
          </a:p>
          <a:p>
            <a:pPr>
              <a:buNone/>
            </a:pPr>
            <a:r>
              <a:rPr lang="en-US" altLang="ja-JP" sz="3600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.Select (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 =&gt; new { 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名前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, 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出身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})</a:t>
            </a:r>
          </a:p>
          <a:p>
            <a:pPr>
              <a:buNone/>
            </a:pPr>
            <a:r>
              <a:rPr lang="en-US" altLang="ja-JP" sz="3600" dirty="0" smtClean="0">
                <a:latin typeface="ＭＳ ゴシック" pitchFamily="49" charset="-128"/>
                <a:ea typeface="ＭＳ ゴシック" pitchFamily="49" charset="-128"/>
              </a:rPr>
              <a:t>        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.</a:t>
            </a:r>
            <a:r>
              <a:rPr lang="en-US" altLang="ja-JP" sz="3600" b="1" dirty="0" err="1" smtClean="0">
                <a:latin typeface="ＭＳ ゴシック" pitchFamily="49" charset="-128"/>
                <a:ea typeface="ＭＳ ゴシック" pitchFamily="49" charset="-128"/>
              </a:rPr>
              <a:t>ForEach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 =&gt; </a:t>
            </a:r>
            <a:r>
              <a:rPr lang="en-US" altLang="ja-JP" sz="3600" b="1" dirty="0" err="1" smtClean="0">
                <a:latin typeface="ＭＳ ゴシック" pitchFamily="49" charset="-128"/>
                <a:ea typeface="ＭＳ ゴシック" pitchFamily="49" charset="-128"/>
              </a:rPr>
              <a:t>Console.WriteLine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(</a:t>
            </a:r>
            <a:r>
              <a:rPr lang="ja-JP" altLang="en-US" sz="3600" b="1" dirty="0" smtClean="0">
                <a:latin typeface="ＭＳ ゴシック" pitchFamily="49" charset="-128"/>
                <a:ea typeface="ＭＳ ゴシック" pitchFamily="49" charset="-128"/>
              </a:rPr>
              <a:t>首相</a:t>
            </a:r>
            <a:r>
              <a:rPr lang="en-US" altLang="ja-JP" sz="3600" b="1" dirty="0" smtClean="0">
                <a:latin typeface="ＭＳ ゴシック" pitchFamily="49" charset="-128"/>
                <a:ea typeface="ＭＳ ゴシック" pitchFamily="49" charset="-128"/>
              </a:rPr>
              <a:t>)     );</a:t>
            </a:r>
            <a:endParaRPr kumimoji="1" lang="ja-JP" altLang="en-US" sz="3600" b="1" dirty="0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きれいなソースコード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4800" dirty="0" smtClean="0"/>
              <a:t>或る人の反論</a:t>
            </a:r>
            <a:r>
              <a:rPr lang="en-US" altLang="ja-JP" sz="4800" dirty="0" smtClean="0"/>
              <a:t>:</a:t>
            </a:r>
          </a:p>
          <a:p>
            <a:pPr>
              <a:buNone/>
            </a:pPr>
            <a:r>
              <a:rPr lang="ja-JP" altLang="en-US" sz="4800" dirty="0" smtClean="0"/>
              <a:t>「ソースコードなんて汚かろうと何だろうと、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動きゃいいんだ。動きゃ」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6294437"/>
          </a:xfrm>
        </p:spPr>
        <p:txBody>
          <a:bodyPr/>
          <a:lstStyle/>
          <a:p>
            <a:pPr algn="ctr">
              <a:defRPr/>
            </a:pPr>
            <a:r>
              <a:rPr lang="ja-JP" altLang="en-US" sz="6600" dirty="0" smtClean="0">
                <a:solidFill>
                  <a:srgbClr val="FF0000"/>
                </a:solidFill>
              </a:rPr>
              <a:t>型推論 </a:t>
            </a:r>
            <a:r>
              <a:rPr lang="en-US" altLang="ja-JP" sz="6000" dirty="0" smtClean="0"/>
              <a:t>(</a:t>
            </a:r>
            <a:r>
              <a:rPr lang="en-US" altLang="ja-JP" sz="6000" dirty="0" err="1" smtClean="0"/>
              <a:t>var</a:t>
            </a:r>
            <a:r>
              <a:rPr lang="en-US" altLang="ja-JP" sz="6000" dirty="0" smtClean="0"/>
              <a:t>)</a:t>
            </a:r>
            <a:endParaRPr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>
                <a:solidFill>
                  <a:srgbClr val="FF0000"/>
                </a:solidFill>
              </a:rPr>
              <a:t>型推論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匿名型</a:t>
            </a:r>
            <a:r>
              <a:rPr lang="en-US" altLang="zh-TW" dirty="0" smtClean="0"/>
              <a:t>)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/>
          <a:lstStyle/>
          <a:p>
            <a:pPr lvl="1">
              <a:buFont typeface="Wingdings" pitchFamily="2" charset="2"/>
              <a:buNone/>
              <a:defRPr/>
            </a:pPr>
            <a:r>
              <a:rPr lang="en-US" altLang="ja-JP" sz="4400" b="1" dirty="0" err="1" smtClean="0"/>
              <a:t>var</a:t>
            </a:r>
            <a:r>
              <a:rPr lang="en-US" altLang="ja-JP" sz="4400" b="1" dirty="0" smtClean="0"/>
              <a:t> </a:t>
            </a:r>
            <a:r>
              <a:rPr lang="ja-JP" altLang="en-US" sz="4400" b="1" dirty="0" smtClean="0"/>
              <a:t>或る本 </a:t>
            </a:r>
            <a:r>
              <a:rPr lang="en-US" altLang="ja-JP" sz="4400" b="1" dirty="0" smtClean="0"/>
              <a:t>= </a:t>
            </a:r>
            <a:r>
              <a:rPr lang="ja-JP" altLang="en-US" sz="4400" b="1" dirty="0" smtClean="0"/>
              <a:t>書棚</a:t>
            </a:r>
            <a:r>
              <a:rPr lang="en-US" altLang="ja-JP" sz="4400" b="1" dirty="0" smtClean="0"/>
              <a:t>[</a:t>
            </a:r>
            <a:r>
              <a:rPr lang="ja-JP" altLang="en-US" sz="4400" b="1" dirty="0" smtClean="0"/>
              <a:t>何冊目か</a:t>
            </a:r>
            <a:r>
              <a:rPr lang="en-US" altLang="ja-JP" sz="4400" b="1" dirty="0" smtClean="0"/>
              <a:t>];</a:t>
            </a:r>
            <a:endParaRPr lang="en-US" altLang="ja-JP" sz="4200" b="1" dirty="0" smtClean="0"/>
          </a:p>
          <a:p>
            <a:pPr>
              <a:defRPr/>
            </a:pPr>
            <a:endParaRPr lang="en-US" altLang="ja-JP" dirty="0" smtClean="0"/>
          </a:p>
          <a:p>
            <a:pPr>
              <a:defRPr/>
            </a:pPr>
            <a:r>
              <a:rPr lang="en-US" altLang="ja-JP" sz="4400" dirty="0" smtClean="0"/>
              <a:t>Haskell </a:t>
            </a:r>
            <a:r>
              <a:rPr lang="ja-JP" altLang="en-US" sz="4400" dirty="0" smtClean="0"/>
              <a:t>などではお馴染みの機能が </a:t>
            </a:r>
            <a:r>
              <a:rPr lang="en-US" altLang="ja-JP" sz="4400" dirty="0" smtClean="0"/>
              <a:t>C#3.0</a:t>
            </a:r>
            <a:r>
              <a:rPr lang="ja-JP" altLang="en-US" sz="4400" dirty="0" smtClean="0"/>
              <a:t> に付いた</a:t>
            </a:r>
            <a:endParaRPr lang="ja-JP" altLang="en-US" sz="4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型推論 </a:t>
            </a:r>
            <a:r>
              <a:rPr lang="en-US" altLang="zh-TW" dirty="0" smtClean="0"/>
              <a:t>(</a:t>
            </a:r>
            <a:r>
              <a:rPr lang="zh-TW" altLang="en-US" dirty="0" smtClean="0"/>
              <a:t>匿名型</a:t>
            </a:r>
            <a:r>
              <a:rPr lang="en-US" altLang="zh-TW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7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Book</a:t>
            </a:r>
            <a:r>
              <a:rPr lang="ja-JP" altLang="en-US" dirty="0" smtClean="0"/>
              <a:t> </a:t>
            </a:r>
            <a:r>
              <a:rPr lang="en-US" altLang="ja-JP" dirty="0" smtClean="0"/>
              <a:t>b = array[n];</a:t>
            </a:r>
            <a:endParaRPr kumimoji="1" lang="ja-JP" altLang="en-US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214282" y="4071942"/>
            <a:ext cx="8929718" cy="107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ja-JP" sz="3200" dirty="0" err="1" smtClean="0">
                <a:latin typeface="メイリオ" pitchFamily="50" charset="-128"/>
                <a:ea typeface="メイリオ" pitchFamily="50" charset="-128"/>
              </a:rPr>
              <a:t>var</a:t>
            </a:r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 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</a:rPr>
              <a:t>選択された本 </a:t>
            </a:r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= 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</a:rPr>
              <a:t>本棚</a:t>
            </a:r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[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</a:rPr>
              <a:t>ユーザーの選択</a:t>
            </a:r>
            <a:r>
              <a:rPr lang="en-US" altLang="ja-JP" sz="3200" dirty="0" smtClean="0">
                <a:latin typeface="メイリオ" pitchFamily="50" charset="-128"/>
                <a:ea typeface="メイリオ" pitchFamily="50" charset="-128"/>
              </a:rPr>
              <a:t>];</a:t>
            </a:r>
            <a:endParaRPr kumimoji="1" lang="ja-JP" altLang="en-US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  <p:sp>
        <p:nvSpPr>
          <p:cNvPr id="5" name="下矢印 4"/>
          <p:cNvSpPr/>
          <p:nvPr/>
        </p:nvSpPr>
        <p:spPr>
          <a:xfrm>
            <a:off x="3857620" y="2928934"/>
            <a:ext cx="1000132" cy="928694"/>
          </a:xfrm>
          <a:prstGeom prst="downArrow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7158" y="5500702"/>
            <a:ext cx="8486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/>
              <a:t>「意図は型でなく、</a:t>
            </a:r>
            <a:r>
              <a:rPr lang="ja-JP" altLang="en-US" sz="4800" b="1" dirty="0" smtClean="0">
                <a:solidFill>
                  <a:srgbClr val="FF0000"/>
                </a:solidFill>
              </a:rPr>
              <a:t>名前</a:t>
            </a:r>
            <a:r>
              <a:rPr lang="ja-JP" altLang="en-US" sz="4000" dirty="0" smtClean="0"/>
              <a:t>で表現すべき」</a:t>
            </a:r>
            <a:endParaRPr kumimoji="1" lang="ja-JP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C#3.0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715405" cy="49720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4800" dirty="0" smtClean="0">
                <a:solidFill>
                  <a:srgbClr val="FF0000"/>
                </a:solidFill>
              </a:rPr>
              <a:t>型推論 </a:t>
            </a:r>
            <a:r>
              <a:rPr lang="en-US" altLang="ja-JP" sz="4800" dirty="0" smtClean="0">
                <a:solidFill>
                  <a:srgbClr val="FF0000"/>
                </a:solidFill>
              </a:rPr>
              <a:t>(</a:t>
            </a:r>
            <a:r>
              <a:rPr lang="en-US" altLang="ja-JP" sz="4800" dirty="0" err="1" smtClean="0">
                <a:solidFill>
                  <a:srgbClr val="FF0000"/>
                </a:solidFill>
              </a:rPr>
              <a:t>var</a:t>
            </a:r>
            <a:r>
              <a:rPr lang="en-US" altLang="ja-JP" sz="4800" dirty="0" smtClean="0">
                <a:solidFill>
                  <a:srgbClr val="FF0000"/>
                </a:solidFill>
              </a:rPr>
              <a:t>) </a:t>
            </a:r>
            <a:r>
              <a:rPr lang="ja-JP" altLang="en-US" sz="4400" dirty="0" smtClean="0"/>
              <a:t>をはじめとして、</a:t>
            </a:r>
            <a:r>
              <a:rPr lang="ja-JP" altLang="en-US" sz="4800" dirty="0" smtClean="0"/>
              <a:t>型の記述が不要</a:t>
            </a:r>
            <a:r>
              <a:rPr lang="ja-JP" altLang="en-US" sz="4400" dirty="0" smtClean="0"/>
              <a:t>になる方向へ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800" dirty="0" smtClean="0"/>
              <a:t>進化</a:t>
            </a:r>
            <a:endParaRPr lang="en-US" altLang="ja-JP" sz="4400" dirty="0" smtClean="0"/>
          </a:p>
          <a:p>
            <a:pPr>
              <a:defRPr/>
            </a:pPr>
            <a:r>
              <a:rPr lang="ja-JP" altLang="en-US" sz="4400" dirty="0" smtClean="0"/>
              <a:t>でも、</a:t>
            </a:r>
            <a:r>
              <a:rPr lang="ja-JP" altLang="en-US" sz="4800" dirty="0" smtClean="0"/>
              <a:t>静的型チェック</a:t>
            </a:r>
            <a:r>
              <a:rPr lang="ja-JP" altLang="en-US" sz="4400" dirty="0" smtClean="0"/>
              <a:t>は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これまで通り</a:t>
            </a:r>
            <a:endParaRPr lang="en-US" altLang="ja-JP" sz="4400" dirty="0" smtClean="0"/>
          </a:p>
          <a:p>
            <a:pPr lvl="1">
              <a:defRPr/>
            </a:pPr>
            <a:r>
              <a:rPr lang="ja-JP" altLang="en-US" dirty="0" smtClean="0"/>
              <a:t>動的型なし言語の場合とは違う</a:t>
            </a:r>
            <a:endParaRPr lang="en-US" altLang="ja-JP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C#3.0</a:t>
            </a:r>
            <a:r>
              <a:rPr lang="ja-JP" altLang="en-US" dirty="0" smtClean="0"/>
              <a:t> の </a:t>
            </a:r>
            <a:r>
              <a:rPr lang="en-US" altLang="ja-JP" dirty="0" err="1" smtClean="0"/>
              <a:t>var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ja-JP" altLang="en-US" sz="4400" dirty="0" smtClean="0"/>
              <a:t>長所</a:t>
            </a:r>
            <a:r>
              <a:rPr lang="en-US" altLang="ja-JP" sz="4400" dirty="0" smtClean="0"/>
              <a:t>:</a:t>
            </a:r>
          </a:p>
          <a:p>
            <a:pPr lvl="1">
              <a:defRPr/>
            </a:pPr>
            <a:r>
              <a:rPr lang="ja-JP" altLang="en-US" sz="4000" dirty="0" smtClean="0"/>
              <a:t>意図からすればノイズに当たる型の記述が不要</a:t>
            </a:r>
            <a:r>
              <a:rPr lang="en-US" altLang="ja-JP" sz="4000" dirty="0" smtClean="0"/>
              <a:t>!</a:t>
            </a:r>
          </a:p>
          <a:p>
            <a:pPr lvl="1">
              <a:defRPr/>
            </a:pPr>
            <a:r>
              <a:rPr lang="ja-JP" altLang="en-US" sz="4000" dirty="0" smtClean="0"/>
              <a:t>静的な検証＋動的な検証は健在</a:t>
            </a:r>
            <a:r>
              <a:rPr lang="en-US" altLang="ja-JP" sz="4000" dirty="0" smtClean="0"/>
              <a:t>!</a:t>
            </a:r>
          </a:p>
          <a:p>
            <a:pPr>
              <a:defRPr/>
            </a:pPr>
            <a:endParaRPr lang="ja-JP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28860" y="214290"/>
            <a:ext cx="6472254" cy="1143000"/>
          </a:xfrm>
        </p:spPr>
        <p:txBody>
          <a:bodyPr/>
          <a:lstStyle/>
          <a:p>
            <a:r>
              <a:rPr kumimoji="1" lang="ja-JP" altLang="en-US" dirty="0" smtClean="0"/>
              <a:t>匿名メソッドとラムダ式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42852"/>
            <a:ext cx="3143272" cy="664371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000" dirty="0" smtClean="0"/>
              <a:t>class </a:t>
            </a:r>
            <a:r>
              <a:rPr lang="ja-JP" altLang="en-US" sz="1000" dirty="0" smtClean="0"/>
              <a:t>掛け算器</a:t>
            </a:r>
          </a:p>
          <a:p>
            <a:pPr>
              <a:buNone/>
            </a:pPr>
            <a:r>
              <a:rPr lang="en-US" altLang="ja-JP" sz="1000" dirty="0" smtClean="0"/>
              <a:t>{</a:t>
            </a:r>
          </a:p>
          <a:p>
            <a:pPr>
              <a:buNone/>
            </a:pPr>
            <a:r>
              <a:rPr lang="en-US" altLang="ja-JP" sz="1000" dirty="0" smtClean="0"/>
              <a:t>    public class </a:t>
            </a:r>
            <a:r>
              <a:rPr lang="ja-JP" altLang="en-US" sz="1000" dirty="0" smtClean="0"/>
              <a:t>積</a:t>
            </a:r>
          </a:p>
          <a:p>
            <a:pPr>
              <a:buNone/>
            </a:pPr>
            <a:r>
              <a:rPr lang="ja-JP" altLang="en-US" sz="1000" dirty="0" smtClean="0"/>
              <a:t>    </a:t>
            </a:r>
            <a:r>
              <a:rPr lang="en-US" altLang="ja-JP" sz="1000" dirty="0" smtClean="0"/>
              <a:t>{</a:t>
            </a:r>
          </a:p>
          <a:p>
            <a:pPr>
              <a:buNone/>
            </a:pPr>
            <a:r>
              <a:rPr lang="en-US" altLang="ja-JP" sz="1000" dirty="0" smtClean="0"/>
              <a:t>        double number;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    public double </a:t>
            </a:r>
            <a:r>
              <a:rPr lang="ja-JP" altLang="en-US" sz="1000" dirty="0" smtClean="0"/>
              <a:t>数</a:t>
            </a:r>
          </a:p>
          <a:p>
            <a:pPr>
              <a:buNone/>
            </a:pPr>
            <a:r>
              <a:rPr lang="ja-JP" altLang="en-US" sz="1000" dirty="0" smtClean="0"/>
              <a:t>        </a:t>
            </a:r>
            <a:r>
              <a:rPr lang="en-US" altLang="ja-JP" sz="1000" dirty="0" smtClean="0"/>
              <a:t>{</a:t>
            </a:r>
          </a:p>
          <a:p>
            <a:pPr>
              <a:buNone/>
            </a:pPr>
            <a:r>
              <a:rPr lang="en-US" altLang="ja-JP" sz="1000" dirty="0" smtClean="0"/>
              <a:t>            get { return number; }</a:t>
            </a:r>
          </a:p>
          <a:p>
            <a:pPr>
              <a:buNone/>
            </a:pPr>
            <a:r>
              <a:rPr lang="en-US" altLang="ja-JP" sz="1000" dirty="0" smtClean="0"/>
              <a:t>            set { number = value; }</a:t>
            </a:r>
          </a:p>
          <a:p>
            <a:pPr>
              <a:buNone/>
            </a:pPr>
            <a:r>
              <a:rPr lang="en-US" altLang="ja-JP" sz="1000" dirty="0" smtClean="0"/>
              <a:t>        }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    public </a:t>
            </a:r>
            <a:r>
              <a:rPr lang="ja-JP" altLang="en-US" sz="1000" dirty="0" smtClean="0"/>
              <a:t>積</a:t>
            </a:r>
            <a:r>
              <a:rPr lang="en-US" altLang="ja-JP" sz="1000" dirty="0" smtClean="0"/>
              <a:t>(double </a:t>
            </a:r>
            <a:r>
              <a:rPr lang="ja-JP" altLang="en-US" sz="1000" dirty="0" smtClean="0"/>
              <a:t>数</a:t>
            </a:r>
            <a:r>
              <a:rPr lang="en-US" altLang="ja-JP" sz="1000" dirty="0" smtClean="0"/>
              <a:t>)</a:t>
            </a:r>
          </a:p>
          <a:p>
            <a:pPr>
              <a:buNone/>
            </a:pPr>
            <a:r>
              <a:rPr lang="en-US" altLang="ja-JP" sz="1000" dirty="0" smtClean="0"/>
              <a:t>        { this.</a:t>
            </a:r>
            <a:r>
              <a:rPr lang="ja-JP" altLang="en-US" sz="1000" dirty="0" smtClean="0"/>
              <a:t>数 </a:t>
            </a:r>
            <a:r>
              <a:rPr lang="en-US" altLang="ja-JP" sz="1000" dirty="0" smtClean="0"/>
              <a:t>= </a:t>
            </a:r>
            <a:r>
              <a:rPr lang="ja-JP" altLang="en-US" sz="1000" dirty="0" smtClean="0"/>
              <a:t>数</a:t>
            </a:r>
            <a:r>
              <a:rPr lang="en-US" altLang="ja-JP" sz="1000" dirty="0" smtClean="0"/>
              <a:t>; }</a:t>
            </a:r>
          </a:p>
          <a:p>
            <a:pPr>
              <a:buNone/>
            </a:pPr>
            <a:r>
              <a:rPr lang="en-US" altLang="ja-JP" sz="1000" dirty="0" smtClean="0"/>
              <a:t>    }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</a:t>
            </a:r>
            <a:r>
              <a:rPr lang="ja-JP" altLang="en-US" sz="1000" dirty="0" smtClean="0"/>
              <a:t>積 </a:t>
            </a:r>
            <a:r>
              <a:rPr lang="en-US" altLang="ja-JP" sz="1000" dirty="0" smtClean="0"/>
              <a:t>product;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public </a:t>
            </a:r>
            <a:r>
              <a:rPr lang="ja-JP" altLang="en-US" sz="1000" dirty="0" smtClean="0"/>
              <a:t>掛け算器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積 積</a:t>
            </a:r>
            <a:r>
              <a:rPr lang="en-US" altLang="ja-JP" sz="1000" dirty="0" smtClean="0"/>
              <a:t>)</a:t>
            </a:r>
          </a:p>
          <a:p>
            <a:pPr>
              <a:buNone/>
            </a:pPr>
            <a:r>
              <a:rPr lang="en-US" altLang="ja-JP" sz="1000" dirty="0" smtClean="0"/>
              <a:t>    { product = </a:t>
            </a:r>
            <a:r>
              <a:rPr lang="ja-JP" altLang="en-US" sz="1000" dirty="0" smtClean="0"/>
              <a:t>積</a:t>
            </a:r>
            <a:r>
              <a:rPr lang="en-US" altLang="ja-JP" sz="1000" dirty="0" smtClean="0"/>
              <a:t>; }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public void </a:t>
            </a:r>
            <a:r>
              <a:rPr lang="ja-JP" altLang="en-US" sz="1000" dirty="0" smtClean="0"/>
              <a:t>アクション</a:t>
            </a:r>
            <a:r>
              <a:rPr lang="en-US" altLang="ja-JP" sz="1000" dirty="0" smtClean="0"/>
              <a:t>(double </a:t>
            </a:r>
            <a:r>
              <a:rPr lang="ja-JP" altLang="en-US" sz="1000" dirty="0" smtClean="0"/>
              <a:t>数</a:t>
            </a:r>
            <a:r>
              <a:rPr lang="en-US" altLang="ja-JP" sz="1000" dirty="0" smtClean="0"/>
              <a:t>)</a:t>
            </a:r>
          </a:p>
          <a:p>
            <a:pPr>
              <a:buNone/>
            </a:pPr>
            <a:r>
              <a:rPr lang="en-US" altLang="ja-JP" sz="1000" dirty="0" smtClean="0"/>
              <a:t>    { product.</a:t>
            </a:r>
            <a:r>
              <a:rPr lang="ja-JP" altLang="en-US" sz="1000" dirty="0" smtClean="0"/>
              <a:t>数 *</a:t>
            </a:r>
            <a:r>
              <a:rPr lang="en-US" altLang="ja-JP" sz="1000" dirty="0" smtClean="0"/>
              <a:t>= </a:t>
            </a:r>
            <a:r>
              <a:rPr lang="ja-JP" altLang="en-US" sz="1000" dirty="0" smtClean="0"/>
              <a:t>数</a:t>
            </a:r>
            <a:r>
              <a:rPr lang="en-US" altLang="ja-JP" sz="1000" dirty="0" smtClean="0"/>
              <a:t>; }</a:t>
            </a:r>
          </a:p>
          <a:p>
            <a:pPr>
              <a:buNone/>
            </a:pPr>
            <a:r>
              <a:rPr lang="en-US" altLang="ja-JP" sz="1000" dirty="0" smtClean="0"/>
              <a:t>}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static double </a:t>
            </a:r>
            <a:r>
              <a:rPr lang="ja-JP" altLang="en-US" sz="1000" dirty="0" smtClean="0"/>
              <a:t>相乗平均</a:t>
            </a:r>
            <a:r>
              <a:rPr lang="en-US" altLang="ja-JP" sz="1000" dirty="0" smtClean="0"/>
              <a:t>(double[] </a:t>
            </a:r>
            <a:r>
              <a:rPr lang="ja-JP" altLang="en-US" sz="1000" dirty="0" smtClean="0"/>
              <a:t>データ</a:t>
            </a:r>
            <a:r>
              <a:rPr lang="en-US" altLang="ja-JP" sz="1000" dirty="0" smtClean="0"/>
              <a:t>)</a:t>
            </a:r>
          </a:p>
          <a:p>
            <a:pPr>
              <a:buNone/>
            </a:pPr>
            <a:r>
              <a:rPr lang="en-US" altLang="ja-JP" sz="1000" dirty="0" smtClean="0"/>
              <a:t>{</a:t>
            </a:r>
          </a:p>
          <a:p>
            <a:pPr>
              <a:buNone/>
            </a:pPr>
            <a:r>
              <a:rPr lang="en-US" altLang="ja-JP" sz="1000" dirty="0" smtClean="0"/>
              <a:t>    if (</a:t>
            </a:r>
            <a:r>
              <a:rPr lang="ja-JP" altLang="en-US" sz="1000" dirty="0" smtClean="0"/>
              <a:t>データ</a:t>
            </a:r>
            <a:r>
              <a:rPr lang="en-US" altLang="ja-JP" sz="1000" dirty="0" smtClean="0"/>
              <a:t>.Length == 0)</a:t>
            </a:r>
          </a:p>
          <a:p>
            <a:pPr>
              <a:buNone/>
            </a:pPr>
            <a:r>
              <a:rPr lang="en-US" altLang="ja-JP" sz="1000" dirty="0" smtClean="0"/>
              <a:t>        throw new </a:t>
            </a:r>
            <a:r>
              <a:rPr lang="en-US" altLang="ja-JP" sz="1000" dirty="0" err="1" smtClean="0"/>
              <a:t>ArgumentOutOfRangeException</a:t>
            </a:r>
            <a:r>
              <a:rPr lang="en-US" altLang="ja-JP" sz="1000" dirty="0" smtClean="0"/>
              <a:t>();</a:t>
            </a: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r>
              <a:rPr lang="en-US" altLang="ja-JP" sz="1000" dirty="0" smtClean="0"/>
              <a:t>    </a:t>
            </a:r>
            <a:r>
              <a:rPr lang="ja-JP" altLang="en-US" sz="1000" dirty="0" smtClean="0"/>
              <a:t>掛け算器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積 積       </a:t>
            </a:r>
            <a:r>
              <a:rPr lang="en-US" altLang="ja-JP" sz="1000" dirty="0" smtClean="0"/>
              <a:t>= new </a:t>
            </a:r>
            <a:r>
              <a:rPr lang="ja-JP" altLang="en-US" sz="1000" dirty="0" smtClean="0"/>
              <a:t>掛け算器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積</a:t>
            </a:r>
            <a:r>
              <a:rPr lang="en-US" altLang="ja-JP" sz="1000" dirty="0" smtClean="0"/>
              <a:t>(1.0);</a:t>
            </a:r>
          </a:p>
          <a:p>
            <a:pPr>
              <a:buNone/>
            </a:pPr>
            <a:r>
              <a:rPr lang="en-US" altLang="ja-JP" sz="1000" dirty="0" smtClean="0"/>
              <a:t>    </a:t>
            </a:r>
            <a:r>
              <a:rPr lang="ja-JP" altLang="en-US" sz="1000" dirty="0" smtClean="0"/>
              <a:t>掛け算器    掛け算器 </a:t>
            </a:r>
            <a:r>
              <a:rPr lang="en-US" altLang="ja-JP" sz="1000" dirty="0" smtClean="0"/>
              <a:t>= new </a:t>
            </a:r>
            <a:r>
              <a:rPr lang="ja-JP" altLang="en-US" sz="1000" dirty="0" smtClean="0"/>
              <a:t>掛け算器   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積</a:t>
            </a:r>
            <a:r>
              <a:rPr lang="en-US" altLang="ja-JP" sz="1000" dirty="0" smtClean="0"/>
              <a:t>);</a:t>
            </a:r>
          </a:p>
          <a:p>
            <a:pPr>
              <a:buNone/>
            </a:pPr>
            <a:r>
              <a:rPr lang="en-US" altLang="ja-JP" sz="1000" dirty="0" smtClean="0"/>
              <a:t>    </a:t>
            </a:r>
            <a:r>
              <a:rPr lang="en-US" altLang="ja-JP" sz="1000" dirty="0" err="1" smtClean="0"/>
              <a:t>ForEach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データ</a:t>
            </a:r>
            <a:r>
              <a:rPr lang="en-US" altLang="ja-JP" sz="1000" dirty="0" smtClean="0"/>
              <a:t>, new Action(</a:t>
            </a:r>
            <a:r>
              <a:rPr lang="ja-JP" altLang="en-US" sz="1000" dirty="0" smtClean="0"/>
              <a:t>掛け算器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アクション</a:t>
            </a:r>
            <a:r>
              <a:rPr lang="en-US" altLang="ja-JP" sz="1000" dirty="0" smtClean="0"/>
              <a:t>));</a:t>
            </a:r>
          </a:p>
          <a:p>
            <a:pPr>
              <a:buNone/>
            </a:pPr>
            <a:r>
              <a:rPr lang="en-US" altLang="ja-JP" sz="1000" dirty="0" smtClean="0"/>
              <a:t>    return </a:t>
            </a:r>
            <a:r>
              <a:rPr lang="en-US" altLang="ja-JP" sz="1000" dirty="0" err="1" smtClean="0"/>
              <a:t>Math.Pow</a:t>
            </a:r>
            <a:r>
              <a:rPr lang="en-US" altLang="ja-JP" sz="1000" dirty="0" smtClean="0"/>
              <a:t>(</a:t>
            </a:r>
            <a:r>
              <a:rPr lang="ja-JP" altLang="en-US" sz="1000" dirty="0" smtClean="0"/>
              <a:t>積</a:t>
            </a:r>
            <a:r>
              <a:rPr lang="en-US" altLang="ja-JP" sz="1000" dirty="0" smtClean="0"/>
              <a:t>.</a:t>
            </a:r>
            <a:r>
              <a:rPr lang="ja-JP" altLang="en-US" sz="1000" dirty="0" smtClean="0"/>
              <a:t>数</a:t>
            </a:r>
            <a:r>
              <a:rPr lang="en-US" altLang="ja-JP" sz="1000" dirty="0" smtClean="0"/>
              <a:t>, 1.0 / </a:t>
            </a:r>
            <a:r>
              <a:rPr lang="ja-JP" altLang="en-US" sz="1000" dirty="0" smtClean="0"/>
              <a:t>データ</a:t>
            </a:r>
            <a:r>
              <a:rPr lang="en-US" altLang="ja-JP" sz="1000" dirty="0" smtClean="0"/>
              <a:t>.Length);</a:t>
            </a:r>
          </a:p>
          <a:p>
            <a:pPr>
              <a:buNone/>
            </a:pPr>
            <a:r>
              <a:rPr lang="en-US" altLang="ja-JP" sz="800" dirty="0" smtClean="0"/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71868" y="1500174"/>
            <a:ext cx="5572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 static double </a:t>
            </a:r>
            <a:r>
              <a:rPr lang="ja-JP" altLang="en-US" dirty="0" smtClean="0"/>
              <a:t>相乗平均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IEnumerable</a:t>
            </a:r>
            <a:r>
              <a:rPr lang="en-US" altLang="ja-JP" dirty="0" smtClean="0"/>
              <a:t>&lt;double&gt; 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)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    if (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.Count() == 0)</a:t>
            </a:r>
          </a:p>
          <a:p>
            <a:r>
              <a:rPr lang="en-US" altLang="ja-JP" dirty="0" smtClean="0"/>
              <a:t>        throw new </a:t>
            </a:r>
            <a:r>
              <a:rPr lang="en-US" altLang="ja-JP" dirty="0" err="1" smtClean="0"/>
              <a:t>ArgumentOutOfRangeException</a:t>
            </a:r>
            <a:r>
              <a:rPr lang="en-US" altLang="ja-JP" dirty="0" smtClean="0"/>
              <a:t>();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var</a:t>
            </a:r>
            <a:r>
              <a:rPr lang="en-US" altLang="ja-JP" dirty="0" smtClean="0"/>
              <a:t> </a:t>
            </a:r>
            <a:r>
              <a:rPr lang="ja-JP" altLang="en-US" dirty="0" smtClean="0"/>
              <a:t>積 </a:t>
            </a:r>
            <a:r>
              <a:rPr lang="en-US" altLang="ja-JP" dirty="0" smtClean="0"/>
              <a:t>= 1.0;</a:t>
            </a:r>
          </a:p>
          <a:p>
            <a:r>
              <a:rPr lang="en-US" altLang="ja-JP" dirty="0" smtClean="0"/>
              <a:t>    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.</a:t>
            </a:r>
            <a:r>
              <a:rPr lang="en-US" altLang="ja-JP" dirty="0" err="1" smtClean="0"/>
              <a:t>ForEach</a:t>
            </a:r>
            <a:r>
              <a:rPr lang="en-US" altLang="ja-JP" dirty="0" smtClean="0"/>
              <a:t>(</a:t>
            </a:r>
            <a:r>
              <a:rPr lang="ja-JP" altLang="en-US" dirty="0" smtClean="0"/>
              <a:t>数 </a:t>
            </a:r>
            <a:r>
              <a:rPr lang="en-US" altLang="ja-JP" dirty="0" smtClean="0"/>
              <a:t>=&gt; </a:t>
            </a:r>
            <a:r>
              <a:rPr lang="ja-JP" altLang="en-US" dirty="0" smtClean="0"/>
              <a:t>積 *</a:t>
            </a:r>
            <a:r>
              <a:rPr lang="en-US" altLang="ja-JP" dirty="0" smtClean="0"/>
              <a:t>= </a:t>
            </a:r>
            <a:r>
              <a:rPr lang="ja-JP" altLang="en-US" dirty="0" smtClean="0"/>
              <a:t>数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    return </a:t>
            </a:r>
            <a:r>
              <a:rPr lang="en-US" altLang="ja-JP" dirty="0" err="1" smtClean="0"/>
              <a:t>Math.Pow</a:t>
            </a:r>
            <a:r>
              <a:rPr lang="en-US" altLang="ja-JP" dirty="0" smtClean="0"/>
              <a:t>(</a:t>
            </a:r>
            <a:r>
              <a:rPr lang="ja-JP" altLang="en-US" dirty="0" smtClean="0"/>
              <a:t>積</a:t>
            </a:r>
            <a:r>
              <a:rPr lang="en-US" altLang="ja-JP" dirty="0" smtClean="0"/>
              <a:t>, 1.0 / </a:t>
            </a:r>
            <a:r>
              <a:rPr lang="ja-JP" altLang="en-US" dirty="0" smtClean="0"/>
              <a:t>データ</a:t>
            </a:r>
            <a:r>
              <a:rPr lang="en-US" altLang="ja-JP" dirty="0" smtClean="0"/>
              <a:t>.Count());</a:t>
            </a:r>
          </a:p>
          <a:p>
            <a:r>
              <a:rPr lang="en-US" altLang="ja-JP" dirty="0" smtClean="0"/>
              <a:t>}</a:t>
            </a:r>
          </a:p>
        </p:txBody>
      </p:sp>
      <p:sp>
        <p:nvSpPr>
          <p:cNvPr id="5" name="右矢印 4"/>
          <p:cNvSpPr/>
          <p:nvPr/>
        </p:nvSpPr>
        <p:spPr>
          <a:xfrm>
            <a:off x="2857488" y="2857496"/>
            <a:ext cx="714380" cy="57150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86050" y="0"/>
            <a:ext cx="6143668" cy="141763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イテレータ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en-US" altLang="ja-JP" dirty="0" smtClean="0"/>
              <a:t>(</a:t>
            </a:r>
            <a:r>
              <a:rPr lang="en-US" altLang="ja-JP" dirty="0" smtClean="0"/>
              <a:t>yield</a:t>
            </a:r>
            <a:r>
              <a:rPr lang="ja-JP" altLang="en-US" dirty="0" err="1" smtClean="0"/>
              <a:t>、</a:t>
            </a:r>
            <a:r>
              <a:rPr kumimoji="1" lang="en-US" altLang="ja-JP" dirty="0" smtClean="0"/>
              <a:t>C#2.0)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42852"/>
            <a:ext cx="3714776" cy="67151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900" dirty="0" smtClean="0"/>
              <a:t>class </a:t>
            </a:r>
            <a:r>
              <a:rPr lang="ja-JP" altLang="en-US" sz="900" dirty="0" smtClean="0"/>
              <a:t>自然数群</a:t>
            </a:r>
          </a:p>
          <a:p>
            <a:pPr>
              <a:buNone/>
            </a:pPr>
            <a:r>
              <a:rPr lang="en-US" altLang="ja-JP" sz="900" dirty="0" smtClean="0"/>
              <a:t>{</a:t>
            </a:r>
          </a:p>
          <a:p>
            <a:pPr>
              <a:buNone/>
            </a:pPr>
            <a:r>
              <a:rPr lang="en-US" altLang="ja-JP" sz="900" dirty="0" smtClean="0"/>
              <a:t>    public class Enumerator</a:t>
            </a:r>
          </a:p>
          <a:p>
            <a:pPr>
              <a:buNone/>
            </a:pPr>
            <a:r>
              <a:rPr lang="en-US" altLang="ja-JP" sz="900" dirty="0" smtClean="0"/>
              <a:t>    {</a:t>
            </a:r>
          </a:p>
          <a:p>
            <a:pPr>
              <a:buNone/>
            </a:pPr>
            <a:r>
              <a:rPr lang="en-US" altLang="ja-JP" sz="900" dirty="0" smtClean="0"/>
              <a:t>        </a:t>
            </a:r>
            <a:r>
              <a:rPr lang="en-US" altLang="ja-JP" sz="900" dirty="0" err="1" smtClean="0"/>
              <a:t>readonly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min = 1;</a:t>
            </a:r>
          </a:p>
          <a:p>
            <a:pPr>
              <a:buNone/>
            </a:pPr>
            <a:r>
              <a:rPr lang="en-US" altLang="ja-JP" sz="900" dirty="0" smtClean="0"/>
              <a:t>        </a:t>
            </a:r>
            <a:r>
              <a:rPr lang="en-US" altLang="ja-JP" sz="900" dirty="0" err="1" smtClean="0"/>
              <a:t>readonly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max = 1;</a:t>
            </a:r>
          </a:p>
          <a:p>
            <a:pPr>
              <a:buNone/>
            </a:pPr>
            <a:r>
              <a:rPr lang="en-US" altLang="ja-JP" sz="900" dirty="0" smtClean="0"/>
              <a:t>       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current = 0;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    public Enumerator(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min,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max)</a:t>
            </a:r>
          </a:p>
          <a:p>
            <a:pPr>
              <a:buNone/>
            </a:pPr>
            <a:r>
              <a:rPr lang="en-US" altLang="ja-JP" sz="900" dirty="0" smtClean="0"/>
              <a:t>        {</a:t>
            </a:r>
          </a:p>
          <a:p>
            <a:pPr>
              <a:buNone/>
            </a:pPr>
            <a:r>
              <a:rPr lang="en-US" altLang="ja-JP" sz="900" dirty="0" smtClean="0"/>
              <a:t>            this.min = min;</a:t>
            </a:r>
          </a:p>
          <a:p>
            <a:pPr>
              <a:buNone/>
            </a:pPr>
            <a:r>
              <a:rPr lang="en-US" altLang="ja-JP" sz="900" dirty="0" smtClean="0"/>
              <a:t>            this.max = max;</a:t>
            </a:r>
          </a:p>
          <a:p>
            <a:pPr>
              <a:buNone/>
            </a:pPr>
            <a:r>
              <a:rPr lang="en-US" altLang="ja-JP" sz="900" dirty="0" smtClean="0"/>
              <a:t>            current = min - 1;</a:t>
            </a:r>
          </a:p>
          <a:p>
            <a:pPr>
              <a:buNone/>
            </a:pPr>
            <a:r>
              <a:rPr lang="en-US" altLang="ja-JP" sz="900" dirty="0" smtClean="0"/>
              <a:t>        }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    public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Current</a:t>
            </a:r>
          </a:p>
          <a:p>
            <a:pPr>
              <a:buNone/>
            </a:pPr>
            <a:r>
              <a:rPr lang="en-US" altLang="ja-JP" sz="900" dirty="0" smtClean="0"/>
              <a:t>        { get { return current; } }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    public </a:t>
            </a:r>
            <a:r>
              <a:rPr lang="en-US" altLang="ja-JP" sz="900" dirty="0" err="1" smtClean="0"/>
              <a:t>bool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MoveNext</a:t>
            </a:r>
            <a:r>
              <a:rPr lang="en-US" altLang="ja-JP" sz="900" dirty="0" smtClean="0"/>
              <a:t>()</a:t>
            </a:r>
          </a:p>
          <a:p>
            <a:pPr>
              <a:buNone/>
            </a:pPr>
            <a:r>
              <a:rPr lang="en-US" altLang="ja-JP" sz="900" dirty="0" smtClean="0"/>
              <a:t>        {</a:t>
            </a:r>
          </a:p>
          <a:p>
            <a:pPr>
              <a:buNone/>
            </a:pPr>
            <a:r>
              <a:rPr lang="en-US" altLang="ja-JP" sz="900" dirty="0" smtClean="0"/>
              <a:t>            if (current &lt; max) {</a:t>
            </a:r>
          </a:p>
          <a:p>
            <a:pPr>
              <a:buNone/>
            </a:pPr>
            <a:r>
              <a:rPr lang="en-US" altLang="ja-JP" sz="900" dirty="0" smtClean="0"/>
              <a:t>                current++;</a:t>
            </a:r>
          </a:p>
          <a:p>
            <a:pPr>
              <a:buNone/>
            </a:pPr>
            <a:r>
              <a:rPr lang="en-US" altLang="ja-JP" sz="900" dirty="0" smtClean="0"/>
              <a:t>                return true;</a:t>
            </a:r>
          </a:p>
          <a:p>
            <a:pPr>
              <a:buNone/>
            </a:pPr>
            <a:r>
              <a:rPr lang="en-US" altLang="ja-JP" sz="900" dirty="0" smtClean="0"/>
              <a:t>            }</a:t>
            </a:r>
          </a:p>
          <a:p>
            <a:pPr>
              <a:buNone/>
            </a:pPr>
            <a:r>
              <a:rPr lang="en-US" altLang="ja-JP" sz="900" dirty="0" smtClean="0"/>
              <a:t>            return false;</a:t>
            </a:r>
          </a:p>
          <a:p>
            <a:pPr>
              <a:buNone/>
            </a:pPr>
            <a:r>
              <a:rPr lang="en-US" altLang="ja-JP" sz="900" dirty="0" smtClean="0"/>
              <a:t>        }</a:t>
            </a:r>
          </a:p>
          <a:p>
            <a:pPr>
              <a:buNone/>
            </a:pPr>
            <a:r>
              <a:rPr lang="en-US" altLang="ja-JP" sz="900" dirty="0" smtClean="0"/>
              <a:t>    }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readonly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min = 1;</a:t>
            </a:r>
          </a:p>
          <a:p>
            <a:pPr>
              <a:buNone/>
            </a:pPr>
            <a:r>
              <a:rPr lang="en-US" altLang="ja-JP" sz="900" dirty="0" smtClean="0"/>
              <a:t>    </a:t>
            </a:r>
            <a:r>
              <a:rPr lang="en-US" altLang="ja-JP" sz="900" dirty="0" err="1" smtClean="0"/>
              <a:t>readonly</a:t>
            </a:r>
            <a:r>
              <a:rPr lang="en-US" altLang="ja-JP" sz="900" dirty="0" smtClean="0"/>
              <a:t>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max = 1;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public </a:t>
            </a:r>
            <a:r>
              <a:rPr lang="ja-JP" altLang="en-US" sz="900" dirty="0" smtClean="0"/>
              <a:t>自然数群</a:t>
            </a:r>
            <a:r>
              <a:rPr lang="en-US" altLang="ja-JP" sz="900" dirty="0" smtClean="0"/>
              <a:t>(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min, </a:t>
            </a:r>
            <a:r>
              <a:rPr lang="en-US" altLang="ja-JP" sz="900" dirty="0" err="1" smtClean="0"/>
              <a:t>int</a:t>
            </a:r>
            <a:r>
              <a:rPr lang="en-US" altLang="ja-JP" sz="900" dirty="0" smtClean="0"/>
              <a:t> max)</a:t>
            </a:r>
          </a:p>
          <a:p>
            <a:pPr>
              <a:buNone/>
            </a:pPr>
            <a:r>
              <a:rPr lang="en-US" altLang="ja-JP" sz="900" dirty="0" smtClean="0"/>
              <a:t>    {</a:t>
            </a:r>
          </a:p>
          <a:p>
            <a:pPr>
              <a:buNone/>
            </a:pPr>
            <a:r>
              <a:rPr lang="en-US" altLang="ja-JP" sz="900" dirty="0" smtClean="0"/>
              <a:t>        this.min = min;</a:t>
            </a:r>
          </a:p>
          <a:p>
            <a:pPr>
              <a:buNone/>
            </a:pPr>
            <a:r>
              <a:rPr lang="en-US" altLang="ja-JP" sz="900" dirty="0" smtClean="0"/>
              <a:t>        this.max = max;</a:t>
            </a:r>
          </a:p>
          <a:p>
            <a:pPr>
              <a:buNone/>
            </a:pPr>
            <a:r>
              <a:rPr lang="en-US" altLang="ja-JP" sz="900" dirty="0" smtClean="0"/>
              <a:t>    }</a:t>
            </a:r>
          </a:p>
          <a:p>
            <a:pPr>
              <a:buNone/>
            </a:pPr>
            <a:endParaRPr lang="en-US" altLang="ja-JP" sz="900" dirty="0" smtClean="0"/>
          </a:p>
          <a:p>
            <a:pPr>
              <a:buNone/>
            </a:pPr>
            <a:r>
              <a:rPr lang="en-US" altLang="ja-JP" sz="900" dirty="0" smtClean="0"/>
              <a:t>    public Enumerator </a:t>
            </a:r>
            <a:r>
              <a:rPr lang="en-US" altLang="ja-JP" sz="900" dirty="0" err="1" smtClean="0"/>
              <a:t>GetEnumerator</a:t>
            </a:r>
            <a:r>
              <a:rPr lang="en-US" altLang="ja-JP" sz="900" dirty="0" smtClean="0"/>
              <a:t>()</a:t>
            </a:r>
          </a:p>
          <a:p>
            <a:pPr>
              <a:buNone/>
            </a:pPr>
            <a:r>
              <a:rPr lang="en-US" altLang="ja-JP" sz="900" dirty="0" smtClean="0"/>
              <a:t>    { return new Enumerator(min, max); }</a:t>
            </a:r>
          </a:p>
          <a:p>
            <a:pPr>
              <a:buNone/>
            </a:pPr>
            <a:r>
              <a:rPr lang="en-US" altLang="ja-JP" sz="900" dirty="0" smtClean="0"/>
              <a:t>}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43438" y="1785926"/>
            <a:ext cx="4286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class </a:t>
            </a:r>
            <a:r>
              <a:rPr lang="ja-JP" altLang="en-US" dirty="0" smtClean="0"/>
              <a:t>自然数群</a:t>
            </a:r>
          </a:p>
          <a:p>
            <a:r>
              <a:rPr lang="en-US" altLang="ja-JP" dirty="0" smtClean="0"/>
              <a:t>{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readonly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min = 1;</a:t>
            </a:r>
          </a:p>
          <a:p>
            <a:r>
              <a:rPr lang="en-US" altLang="ja-JP" dirty="0" smtClean="0"/>
              <a:t>    </a:t>
            </a:r>
            <a:r>
              <a:rPr lang="en-US" altLang="ja-JP" dirty="0" err="1" smtClean="0"/>
              <a:t>readonly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max = 1;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public </a:t>
            </a:r>
            <a:r>
              <a:rPr lang="ja-JP" altLang="en-US" dirty="0" smtClean="0"/>
              <a:t>自然数群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min,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max)</a:t>
            </a:r>
          </a:p>
          <a:p>
            <a:r>
              <a:rPr lang="en-US" altLang="ja-JP" dirty="0" smtClean="0"/>
              <a:t>    {</a:t>
            </a:r>
          </a:p>
          <a:p>
            <a:r>
              <a:rPr lang="en-US" altLang="ja-JP" dirty="0" smtClean="0"/>
              <a:t>        this.min = min;</a:t>
            </a:r>
          </a:p>
          <a:p>
            <a:r>
              <a:rPr lang="en-US" altLang="ja-JP" dirty="0" smtClean="0"/>
              <a:t>        this.max = max;</a:t>
            </a:r>
          </a:p>
          <a:p>
            <a:r>
              <a:rPr lang="en-US" altLang="ja-JP" dirty="0" smtClean="0"/>
              <a:t>    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    public </a:t>
            </a:r>
            <a:r>
              <a:rPr lang="en-US" altLang="ja-JP" dirty="0" err="1" smtClean="0"/>
              <a:t>IEnumerator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&gt; </a:t>
            </a:r>
            <a:r>
              <a:rPr lang="en-US" altLang="ja-JP" dirty="0" err="1" smtClean="0"/>
              <a:t>GetEnumerator</a:t>
            </a:r>
            <a:r>
              <a:rPr lang="en-US" altLang="ja-JP" dirty="0" smtClean="0"/>
              <a:t>()</a:t>
            </a:r>
          </a:p>
          <a:p>
            <a:r>
              <a:rPr lang="en-US" altLang="ja-JP" dirty="0" smtClean="0"/>
              <a:t>    {</a:t>
            </a:r>
          </a:p>
          <a:p>
            <a:r>
              <a:rPr lang="en-US" altLang="ja-JP" dirty="0" smtClean="0"/>
              <a:t>        for 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n = min;</a:t>
            </a:r>
            <a:r>
              <a:rPr lang="ja-JP" altLang="en-US" dirty="0" smtClean="0"/>
              <a:t> </a:t>
            </a:r>
            <a:r>
              <a:rPr lang="en-US" altLang="ja-JP" dirty="0" smtClean="0"/>
              <a:t>n &lt;= max; n++)</a:t>
            </a:r>
          </a:p>
          <a:p>
            <a:r>
              <a:rPr lang="en-US" altLang="ja-JP" dirty="0" smtClean="0"/>
              <a:t>            yield return n;</a:t>
            </a:r>
          </a:p>
          <a:p>
            <a:r>
              <a:rPr lang="en-US" altLang="ja-JP" dirty="0" smtClean="0"/>
              <a:t>    }</a:t>
            </a:r>
          </a:p>
          <a:p>
            <a:r>
              <a:rPr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5" name="右矢印 4"/>
          <p:cNvSpPr/>
          <p:nvPr/>
        </p:nvSpPr>
        <p:spPr>
          <a:xfrm>
            <a:off x="3571868" y="3571876"/>
            <a:ext cx="857256" cy="64294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8000" dirty="0" smtClean="0"/>
              <a:t>まとめ</a:t>
            </a:r>
            <a:r>
              <a:rPr lang="en-US" altLang="ja-JP" sz="8000" dirty="0" smtClean="0"/>
              <a:t>:</a:t>
            </a:r>
            <a:endParaRPr lang="ja-JP" altLang="en-US" sz="8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2143116"/>
            <a:ext cx="9144000" cy="1643074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en-US" altLang="ja-JP" sz="7200" dirty="0" smtClean="0">
                <a:solidFill>
                  <a:srgbClr val="FF0000"/>
                </a:solidFill>
              </a:rPr>
              <a:t>C#3.0</a:t>
            </a:r>
            <a:r>
              <a:rPr lang="en-US" altLang="ja-JP" sz="4800" dirty="0" smtClean="0"/>
              <a:t> </a:t>
            </a:r>
            <a:r>
              <a:rPr lang="ja-JP" altLang="en-US" sz="4800" dirty="0" smtClean="0"/>
              <a:t>最強説</a:t>
            </a:r>
            <a:endParaRPr lang="ja-JP" altLang="en-US" sz="4800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28596" y="3929066"/>
            <a:ext cx="8429653" cy="2286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ja-JP" altLang="en-US" sz="6000" dirty="0" smtClean="0"/>
              <a:t>シンプルに意図だけを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記述できるように進化</a:t>
            </a:r>
            <a:endParaRPr lang="ja-JP" altLang="en-US" sz="6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ja-JP" altLang="en-US" sz="8000" dirty="0" smtClean="0"/>
              <a:t>まとめ</a:t>
            </a:r>
            <a:r>
              <a:rPr lang="en-US" altLang="ja-JP" sz="8000" dirty="0" smtClean="0"/>
              <a:t>:</a:t>
            </a:r>
            <a:endParaRPr lang="ja-JP" altLang="en-US" sz="8000" dirty="0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357158" y="2143116"/>
            <a:ext cx="8429653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C#</a:t>
            </a:r>
            <a:r>
              <a:rPr lang="en-US" altLang="ja-JP" sz="4400" dirty="0" smtClean="0">
                <a:latin typeface="メイリオ" pitchFamily="50" charset="-128"/>
                <a:ea typeface="メイリオ" pitchFamily="50" charset="-128"/>
              </a:rPr>
              <a:t>3.0</a:t>
            </a:r>
            <a:r>
              <a:rPr lang="ja-JP" altLang="en-US" sz="4400" dirty="0" smtClean="0">
                <a:latin typeface="メイリオ" pitchFamily="50" charset="-128"/>
                <a:ea typeface="メイリオ" pitchFamily="50" charset="-128"/>
              </a:rPr>
              <a:t>を</a:t>
            </a: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うまく利用して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/>
            </a:r>
            <a:b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</a:b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きれいなソースコードを</a:t>
            </a:r>
            <a: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/>
            </a:r>
            <a:br>
              <a:rPr kumimoji="1" lang="en-US" altLang="ja-JP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</a:b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メイリオ" pitchFamily="50" charset="-128"/>
                <a:ea typeface="メイリオ" pitchFamily="50" charset="-128"/>
                <a:cs typeface="+mn-cs"/>
              </a:rPr>
              <a:t>書きましょう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メイリオ" pitchFamily="50" charset="-128"/>
              <a:ea typeface="メイリオ" pitchFamily="50" charset="-128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kumimoji="1" lang="en-US" altLang="ja-JP" dirty="0" smtClean="0"/>
              <a:t>To be continued…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きれいなソースコード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3600" dirty="0" smtClean="0"/>
              <a:t>再反論 </a:t>
            </a:r>
            <a:r>
              <a:rPr lang="en-US" altLang="ja-JP" sz="3600" dirty="0" smtClean="0"/>
              <a:t>by </a:t>
            </a:r>
            <a:r>
              <a:rPr lang="ja-JP" altLang="en-US" sz="3600" dirty="0" smtClean="0"/>
              <a:t>私</a:t>
            </a:r>
            <a:endParaRPr lang="en-US" altLang="ja-JP" sz="3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ja-JP" altLang="en-US" dirty="0" smtClean="0"/>
              <a:t>「動けば何でもいい」のであれば、別に汚いソースコードでなくたっていいのでは。</a:t>
            </a:r>
            <a:endParaRPr lang="en-US" altLang="ja-JP" dirty="0" smtClean="0"/>
          </a:p>
          <a:p>
            <a:r>
              <a:rPr lang="ja-JP" altLang="en-US" dirty="0" smtClean="0"/>
              <a:t>きれいな場合</a:t>
            </a:r>
            <a:r>
              <a:rPr lang="en-US" altLang="ja-JP" dirty="0" smtClean="0"/>
              <a:t>:</a:t>
            </a:r>
          </a:p>
          <a:p>
            <a:pPr lvl="1"/>
            <a:r>
              <a:rPr lang="ja-JP" altLang="en-US" dirty="0" smtClean="0"/>
              <a:t>ちゃんと動く。高品質で動く。</a:t>
            </a:r>
          </a:p>
          <a:p>
            <a:pPr lvl="1"/>
            <a:r>
              <a:rPr lang="ja-JP" altLang="en-US" dirty="0" smtClean="0"/>
              <a:t>開発コストと保守コストが少ない。</a:t>
            </a:r>
          </a:p>
          <a:p>
            <a:pPr lvl="1"/>
            <a:r>
              <a:rPr lang="ja-JP" altLang="en-US" dirty="0" smtClean="0"/>
              <a:t>きれいなソースコードの方が断然得。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4000" dirty="0" smtClean="0"/>
              <a:t>「美しいソースコードのための七箇条」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by </a:t>
            </a:r>
            <a:r>
              <a:rPr lang="ja-JP" altLang="en-US" sz="4000" dirty="0" smtClean="0"/>
              <a:t>私</a:t>
            </a:r>
            <a:endParaRPr lang="ja-JP" altLang="en-US" sz="4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643967" cy="5257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000" dirty="0" smtClean="0"/>
              <a:t>意図を表現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000" dirty="0" smtClean="0"/>
              <a:t>単一責務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000" dirty="0" smtClean="0"/>
              <a:t>的確な名前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000" dirty="0" smtClean="0"/>
              <a:t>Once And Only Once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000" dirty="0" smtClean="0"/>
              <a:t>的確に記述されたメソッド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000" dirty="0" smtClean="0"/>
              <a:t>ルールの統一</a:t>
            </a:r>
            <a:endParaRPr lang="en-US" altLang="ja-JP" sz="4000" dirty="0" smtClean="0"/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000" dirty="0" smtClean="0"/>
              <a:t>Testable</a:t>
            </a:r>
            <a:endParaRPr lang="ja-JP" altLang="en-US" sz="4000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928662" y="1571618"/>
            <a:ext cx="66436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indent="-742950" eaLnBrk="0" hangingPunct="0">
              <a:spcBef>
                <a:spcPct val="20000"/>
              </a:spcBef>
              <a:buClr>
                <a:schemeClr val="hlink"/>
              </a:buClr>
              <a:buSzPct val="60000"/>
              <a:defRPr/>
            </a:pPr>
            <a:r>
              <a:rPr lang="ja-JP" altLang="en-US" sz="4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メイリオ" pitchFamily="50" charset="-128"/>
                <a:ea typeface="メイリオ" pitchFamily="50" charset="-128"/>
              </a:rPr>
              <a:t>意図を表現    </a:t>
            </a:r>
            <a:r>
              <a:rPr lang="ja-JP" altLang="en-US" sz="4000" kern="0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メイリオ" pitchFamily="50" charset="-128"/>
                <a:ea typeface="メイリオ" pitchFamily="50" charset="-128"/>
              </a:rPr>
              <a:t>← いまここ</a:t>
            </a:r>
            <a:endParaRPr lang="ja-JP" altLang="en-US" sz="4000" kern="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6294437"/>
          </a:xfrm>
        </p:spPr>
        <p:txBody>
          <a:bodyPr/>
          <a:lstStyle/>
          <a:p>
            <a:pPr algn="ctr">
              <a:defRPr/>
            </a:pPr>
            <a:r>
              <a:rPr lang="ja-JP" altLang="en-US" sz="6000" dirty="0" smtClean="0">
                <a:solidFill>
                  <a:srgbClr val="FF0000"/>
                </a:solidFill>
              </a:rPr>
              <a:t>意図</a:t>
            </a:r>
            <a:r>
              <a:rPr lang="ja-JP" altLang="en-US" dirty="0" smtClean="0"/>
              <a:t>を伝えるソースコード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6794500"/>
          </a:xfrm>
        </p:spPr>
        <p:txBody>
          <a:bodyPr/>
          <a:lstStyle/>
          <a:p>
            <a:pPr algn="ctr">
              <a:defRPr/>
            </a:pPr>
            <a:r>
              <a:rPr lang="ja-JP" altLang="en-US" sz="6600" dirty="0" smtClean="0"/>
              <a:t>ソースコードは、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8800" dirty="0" smtClean="0">
                <a:solidFill>
                  <a:srgbClr val="FF0000"/>
                </a:solidFill>
              </a:rPr>
              <a:t>意図</a:t>
            </a:r>
            <a:r>
              <a:rPr lang="ja-JP" altLang="en-US" sz="6600" dirty="0" smtClean="0"/>
              <a:t>を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表現しているのが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ベター</a:t>
            </a:r>
            <a:endParaRPr lang="ja-JP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143000"/>
          </a:xfrm>
        </p:spPr>
        <p:txBody>
          <a:bodyPr/>
          <a:lstStyle/>
          <a:p>
            <a:pPr>
              <a:defRPr/>
            </a:pPr>
            <a:r>
              <a:rPr lang="ja-JP" altLang="en-US" sz="4000" dirty="0" smtClean="0"/>
              <a:t>きれいなソースコードに</a:t>
            </a:r>
            <a:r>
              <a:rPr lang="ja-JP" altLang="en-US" dirty="0" smtClean="0"/>
              <a:t>重要なこと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1600200"/>
            <a:ext cx="8929687" cy="525780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rgbClr val="FF0000"/>
                </a:solidFill>
              </a:rPr>
              <a:t>意図</a:t>
            </a:r>
            <a:r>
              <a:rPr lang="ja-JP" altLang="en-US" sz="4000" dirty="0" smtClean="0"/>
              <a:t>が記述されていること</a:t>
            </a:r>
            <a:endParaRPr lang="en-US" altLang="ja-JP" dirty="0" smtClean="0"/>
          </a:p>
          <a:p>
            <a:pPr algn="ctr">
              <a:buFont typeface="Wingdings" pitchFamily="2" charset="2"/>
              <a:buNone/>
              <a:defRPr/>
            </a:pPr>
            <a:r>
              <a:rPr lang="ja-JP" altLang="en-US" sz="6000" dirty="0" smtClean="0"/>
              <a:t>かつ</a:t>
            </a:r>
            <a:endParaRPr lang="en-US" altLang="ja-JP" sz="6000" dirty="0" smtClean="0"/>
          </a:p>
          <a:p>
            <a:pPr>
              <a:defRPr/>
            </a:pPr>
            <a:r>
              <a:rPr lang="ja-JP" altLang="en-US" sz="6000" dirty="0" smtClean="0">
                <a:solidFill>
                  <a:srgbClr val="FF0000"/>
                </a:solidFill>
              </a:rPr>
              <a:t>意図</a:t>
            </a:r>
            <a:r>
              <a:rPr lang="ja-JP" altLang="en-US" sz="6000" dirty="0" smtClean="0"/>
              <a:t>以外</a:t>
            </a:r>
            <a:r>
              <a:rPr lang="ja-JP" altLang="en-US" sz="3600" dirty="0" smtClean="0"/>
              <a:t>が記述されていないこと</a:t>
            </a:r>
            <a:endParaRPr lang="ja-JP" altLang="en-US" sz="3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7813"/>
            <a:ext cx="8929687" cy="1579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sz="8800" dirty="0" smtClean="0"/>
              <a:t>もし</a:t>
            </a:r>
            <a:r>
              <a:rPr lang="ja-JP" altLang="en-US" sz="11500" dirty="0" smtClean="0">
                <a:solidFill>
                  <a:schemeClr val="tx1"/>
                </a:solidFill>
              </a:rPr>
              <a:t>仮に</a:t>
            </a:r>
            <a:r>
              <a:rPr lang="en-US" altLang="ja-JP" sz="8800" dirty="0" smtClean="0"/>
              <a:t>…</a:t>
            </a:r>
            <a:endParaRPr lang="ja-JP" altLang="en-US" sz="8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313" y="2071688"/>
            <a:ext cx="8929687" cy="4786312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  <a:defRPr/>
            </a:pPr>
            <a:r>
              <a:rPr lang="ja-JP" altLang="en-US" sz="4400" dirty="0" smtClean="0"/>
              <a:t>ファイルを開いて、</a:t>
            </a:r>
            <a:endParaRPr lang="en-US" altLang="ja-JP" sz="4400" dirty="0" smtClean="0"/>
          </a:p>
          <a:p>
            <a:pPr marL="914400" indent="-914400">
              <a:buFont typeface="+mj-lt"/>
              <a:buAutoNum type="arabicPeriod"/>
              <a:defRPr/>
            </a:pPr>
            <a:r>
              <a:rPr lang="ja-JP" altLang="en-US" sz="4400" dirty="0" smtClean="0"/>
              <a:t>その中にデータを格納し、</a:t>
            </a:r>
            <a:endParaRPr lang="en-US" altLang="ja-JP" sz="4400" dirty="0" smtClean="0"/>
          </a:p>
          <a:p>
            <a:pPr marL="914400" indent="-914400">
              <a:buFont typeface="+mj-lt"/>
              <a:buAutoNum type="arabicPeriod"/>
              <a:defRPr/>
            </a:pPr>
            <a:r>
              <a:rPr lang="ja-JP" altLang="en-US" sz="4400" dirty="0" smtClean="0"/>
              <a:t>ファイルを閉じる。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endParaRPr lang="en-US" altLang="ja-JP" sz="4400" dirty="0" smtClean="0"/>
          </a:p>
          <a:p>
            <a:pPr>
              <a:buFont typeface="Wingdings" pitchFamily="2" charset="2"/>
              <a:buNone/>
              <a:defRPr/>
            </a:pPr>
            <a:r>
              <a:rPr lang="ja-JP" altLang="en-US" sz="4400" dirty="0" smtClean="0"/>
              <a:t>というのが「</a:t>
            </a:r>
            <a:r>
              <a:rPr lang="ja-JP" altLang="en-US" sz="4400" dirty="0" smtClean="0">
                <a:solidFill>
                  <a:srgbClr val="FF0000"/>
                </a:solidFill>
              </a:rPr>
              <a:t>意図</a:t>
            </a:r>
            <a:r>
              <a:rPr lang="ja-JP" altLang="en-US" sz="4400" dirty="0" smtClean="0"/>
              <a:t>であれば」</a:t>
            </a:r>
            <a:r>
              <a:rPr lang="en-US" altLang="ja-JP" sz="4400" dirty="0" smtClean="0"/>
              <a:t>…</a:t>
            </a:r>
            <a:endParaRPr lang="ja-JP" altLang="en-US" sz="4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2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5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3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8.3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1452</Words>
  <Application>Microsoft Office PowerPoint</Application>
  <PresentationFormat>画面に合わせる (4:3)</PresentationFormat>
  <Paragraphs>336</Paragraphs>
  <Slides>39</Slides>
  <Notes>39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Office テーマ</vt:lpstr>
      <vt:lpstr>スライド 1</vt:lpstr>
      <vt:lpstr>きれいなソースコード  with C# 3.0 (VB 9.0 でも可)</vt:lpstr>
      <vt:lpstr>きれいなソースコードについて</vt:lpstr>
      <vt:lpstr>きれいなソースコードについて</vt:lpstr>
      <vt:lpstr>「美しいソースコードのための七箇条」 by 私</vt:lpstr>
      <vt:lpstr>意図を伝えるソースコード</vt:lpstr>
      <vt:lpstr>ソースコードは、 意図を 表現しているのが ベター</vt:lpstr>
      <vt:lpstr>きれいなソースコードに重要なこと</vt:lpstr>
      <vt:lpstr>もし仮に…</vt:lpstr>
      <vt:lpstr>ソースコードは:</vt:lpstr>
      <vt:lpstr>単純に…</vt:lpstr>
      <vt:lpstr>例えば…</vt:lpstr>
      <vt:lpstr>「10回何かする」例 (C#1.0):</vt:lpstr>
      <vt:lpstr>アセンブリ言語で書いた場合の、</vt:lpstr>
      <vt:lpstr>C#3.0 での例: 「10回何かする」</vt:lpstr>
      <vt:lpstr>C#3.0を使って 意図を伝えるソースコード</vt:lpstr>
      <vt:lpstr>C#3.0</vt:lpstr>
      <vt:lpstr>例.</vt:lpstr>
      <vt:lpstr>拡張メソッド</vt:lpstr>
      <vt:lpstr>10.回(何かする); の種あかし</vt:lpstr>
      <vt:lpstr>拡張メソッドの例</vt:lpstr>
      <vt:lpstr>使用例.</vt:lpstr>
      <vt:lpstr>図形データ.  Where  (図形 =&gt; 描画領域.含む(図形)).  ForEach(図形 =&gt; 図形.描画              );</vt:lpstr>
      <vt:lpstr>スライド 24</vt:lpstr>
      <vt:lpstr>Where(条件式)</vt:lpstr>
      <vt:lpstr>高凝集 (High Cohesion)</vt:lpstr>
      <vt:lpstr>static IEnumerable&lt;T&gt; Where&lt;T&gt;( this IEnumerable&lt;T&gt; 列挙可能な何か,   Func&lt;T, bool&gt; 述語)</vt:lpstr>
      <vt:lpstr>拡張メソッドによる メソッド チェーン</vt:lpstr>
      <vt:lpstr>メソッド チェーン</vt:lpstr>
      <vt:lpstr>型推論 (var)</vt:lpstr>
      <vt:lpstr>型推論 (匿名型)</vt:lpstr>
      <vt:lpstr>型推論 (匿名型)</vt:lpstr>
      <vt:lpstr>C#3.0</vt:lpstr>
      <vt:lpstr>C#3.0 の var</vt:lpstr>
      <vt:lpstr>匿名メソッドとラムダ式</vt:lpstr>
      <vt:lpstr>イテレータ (yield、C#2.0)</vt:lpstr>
      <vt:lpstr>まとめ:</vt:lpstr>
      <vt:lpstr>まとめ:</vt:lpstr>
      <vt:lpstr>To be continued…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2008-03-29T00:14:07Z</dcterms:created>
  <dcterms:modified xsi:type="dcterms:W3CDTF">2008-04-03T05:17:04Z</dcterms:modified>
</cp:coreProperties>
</file>