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notesSlides/notesSlide13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Default Extension="emf" ContentType="image/x-emf"/>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129.xml" ContentType="application/vnd.openxmlformats-officedocument.presentationml.notesSlide+xml"/>
  <Override PartName="/ppt/slides/slide108.xml" ContentType="application/vnd.openxmlformats-officedocument.presentationml.slide+xml"/>
  <Override PartName="/ppt/notesSlides/notesSlide118.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90.xml" ContentType="application/vnd.openxmlformats-officedocument.presentationml.notesSlide+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37.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26.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3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95.xml" ContentType="application/vnd.openxmlformats-officedocument.presentationml.notesSlide+xml"/>
  <Override PartName="/ppt/notesSlides/notesSlide122.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27.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89.xml" ContentType="application/vnd.openxmlformats-officedocument.presentationml.notesSlide+xml"/>
  <Override PartName="/ppt/notesSlides/notesSlide116.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notesSlides/notesSlide128.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notesSlides/notesSlide53.xml" ContentType="application/vnd.openxmlformats-officedocument.presentationml.notesSlide+xml"/>
  <Override PartName="/ppt/slides/slide40.xml" ContentType="application/vnd.openxmlformats-officedocument.presentationml.slide+xml"/>
  <Override PartName="/ppt/notesSlides/notesSlide42.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6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Lst>
  <p:notesMasterIdLst>
    <p:notesMasterId r:id="rId152"/>
  </p:notesMasterIdLst>
  <p:handoutMasterIdLst>
    <p:handoutMasterId r:id="rId153"/>
  </p:handoutMasterIdLst>
  <p:sldIdLst>
    <p:sldId id="385" r:id="rId2"/>
    <p:sldId id="284" r:id="rId3"/>
    <p:sldId id="285" r:id="rId4"/>
    <p:sldId id="286" r:id="rId5"/>
    <p:sldId id="287" r:id="rId6"/>
    <p:sldId id="288" r:id="rId7"/>
    <p:sldId id="289" r:id="rId8"/>
    <p:sldId id="290" r:id="rId9"/>
    <p:sldId id="291" r:id="rId10"/>
    <p:sldId id="292" r:id="rId11"/>
    <p:sldId id="293" r:id="rId12"/>
    <p:sldId id="428" r:id="rId13"/>
    <p:sldId id="297" r:id="rId14"/>
    <p:sldId id="298" r:id="rId15"/>
    <p:sldId id="299" r:id="rId16"/>
    <p:sldId id="294" r:id="rId17"/>
    <p:sldId id="295" r:id="rId18"/>
    <p:sldId id="430" r:id="rId19"/>
    <p:sldId id="434" r:id="rId20"/>
    <p:sldId id="435"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296" r:id="rId35"/>
    <p:sldId id="393" r:id="rId36"/>
    <p:sldId id="394" r:id="rId37"/>
    <p:sldId id="300" r:id="rId38"/>
    <p:sldId id="301" r:id="rId39"/>
    <p:sldId id="302" r:id="rId40"/>
    <p:sldId id="303" r:id="rId41"/>
    <p:sldId id="386" r:id="rId42"/>
    <p:sldId id="387" r:id="rId43"/>
    <p:sldId id="388" r:id="rId44"/>
    <p:sldId id="389" r:id="rId45"/>
    <p:sldId id="390" r:id="rId46"/>
    <p:sldId id="391" r:id="rId47"/>
    <p:sldId id="392" r:id="rId48"/>
    <p:sldId id="398" r:id="rId49"/>
    <p:sldId id="396" r:id="rId50"/>
    <p:sldId id="405" r:id="rId51"/>
    <p:sldId id="404" r:id="rId52"/>
    <p:sldId id="406" r:id="rId53"/>
    <p:sldId id="403" r:id="rId54"/>
    <p:sldId id="407" r:id="rId55"/>
    <p:sldId id="408" r:id="rId56"/>
    <p:sldId id="420" r:id="rId57"/>
    <p:sldId id="409" r:id="rId58"/>
    <p:sldId id="402" r:id="rId59"/>
    <p:sldId id="410" r:id="rId60"/>
    <p:sldId id="419" r:id="rId61"/>
    <p:sldId id="411" r:id="rId62"/>
    <p:sldId id="395" r:id="rId63"/>
    <p:sldId id="400" r:id="rId64"/>
    <p:sldId id="412" r:id="rId65"/>
    <p:sldId id="413" r:id="rId66"/>
    <p:sldId id="418" r:id="rId67"/>
    <p:sldId id="421" r:id="rId68"/>
    <p:sldId id="424" r:id="rId69"/>
    <p:sldId id="415" r:id="rId70"/>
    <p:sldId id="417" r:id="rId71"/>
    <p:sldId id="416" r:id="rId72"/>
    <p:sldId id="423" r:id="rId73"/>
    <p:sldId id="306" r:id="rId74"/>
    <p:sldId id="307" r:id="rId75"/>
    <p:sldId id="308" r:id="rId76"/>
    <p:sldId id="309" r:id="rId77"/>
    <p:sldId id="310" r:id="rId78"/>
    <p:sldId id="311" r:id="rId79"/>
    <p:sldId id="312" r:id="rId80"/>
    <p:sldId id="313" r:id="rId81"/>
    <p:sldId id="314" r:id="rId82"/>
    <p:sldId id="315" r:id="rId83"/>
    <p:sldId id="425" r:id="rId84"/>
    <p:sldId id="426" r:id="rId85"/>
    <p:sldId id="316" r:id="rId86"/>
    <p:sldId id="317" r:id="rId87"/>
    <p:sldId id="318" r:id="rId88"/>
    <p:sldId id="319" r:id="rId89"/>
    <p:sldId id="320" r:id="rId90"/>
    <p:sldId id="321" r:id="rId91"/>
    <p:sldId id="322" r:id="rId92"/>
    <p:sldId id="323" r:id="rId93"/>
    <p:sldId id="324" r:id="rId94"/>
    <p:sldId id="325" r:id="rId95"/>
    <p:sldId id="326" r:id="rId96"/>
    <p:sldId id="327" r:id="rId97"/>
    <p:sldId id="328" r:id="rId98"/>
    <p:sldId id="329" r:id="rId99"/>
    <p:sldId id="330" r:id="rId100"/>
    <p:sldId id="331" r:id="rId101"/>
    <p:sldId id="332" r:id="rId102"/>
    <p:sldId id="333" r:id="rId103"/>
    <p:sldId id="334" r:id="rId104"/>
    <p:sldId id="335" r:id="rId105"/>
    <p:sldId id="336" r:id="rId106"/>
    <p:sldId id="337" r:id="rId107"/>
    <p:sldId id="338" r:id="rId108"/>
    <p:sldId id="339" r:id="rId109"/>
    <p:sldId id="340" r:id="rId110"/>
    <p:sldId id="341" r:id="rId111"/>
    <p:sldId id="342" r:id="rId112"/>
    <p:sldId id="343" r:id="rId113"/>
    <p:sldId id="344" r:id="rId114"/>
    <p:sldId id="345" r:id="rId115"/>
    <p:sldId id="346" r:id="rId116"/>
    <p:sldId id="347" r:id="rId117"/>
    <p:sldId id="348" r:id="rId118"/>
    <p:sldId id="349" r:id="rId119"/>
    <p:sldId id="350" r:id="rId120"/>
    <p:sldId id="351" r:id="rId121"/>
    <p:sldId id="352" r:id="rId122"/>
    <p:sldId id="353" r:id="rId123"/>
    <p:sldId id="354" r:id="rId124"/>
    <p:sldId id="355" r:id="rId125"/>
    <p:sldId id="356" r:id="rId126"/>
    <p:sldId id="357" r:id="rId127"/>
    <p:sldId id="358" r:id="rId128"/>
    <p:sldId id="359" r:id="rId129"/>
    <p:sldId id="360" r:id="rId130"/>
    <p:sldId id="361" r:id="rId131"/>
    <p:sldId id="362" r:id="rId132"/>
    <p:sldId id="363" r:id="rId133"/>
    <p:sldId id="364" r:id="rId134"/>
    <p:sldId id="427" r:id="rId135"/>
    <p:sldId id="366" r:id="rId136"/>
    <p:sldId id="367" r:id="rId137"/>
    <p:sldId id="368" r:id="rId138"/>
    <p:sldId id="369" r:id="rId139"/>
    <p:sldId id="370" r:id="rId140"/>
    <p:sldId id="371" r:id="rId141"/>
    <p:sldId id="372" r:id="rId142"/>
    <p:sldId id="373" r:id="rId143"/>
    <p:sldId id="374" r:id="rId144"/>
    <p:sldId id="375" r:id="rId145"/>
    <p:sldId id="376" r:id="rId146"/>
    <p:sldId id="377" r:id="rId147"/>
    <p:sldId id="378" r:id="rId148"/>
    <p:sldId id="429" r:id="rId149"/>
    <p:sldId id="379" r:id="rId150"/>
    <p:sldId id="280" r:id="rId151"/>
  </p:sldIdLst>
  <p:sldSz cx="9144000" cy="6858000" type="screen4x3"/>
  <p:notesSz cx="6735763" cy="9866313"/>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作成者"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5FFE5"/>
    <a:srgbClr val="CCFFCC"/>
    <a:srgbClr val="CCCCCC"/>
    <a:srgbClr val="99CC99"/>
    <a:srgbClr val="F6AE1E"/>
    <a:srgbClr val="FFFFFF"/>
    <a:srgbClr val="FF0066"/>
    <a:srgbClr val="000000"/>
    <a:srgbClr val="F3AF35"/>
    <a:srgbClr val="9C42E6"/>
  </p:clrMru>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4" autoAdjust="0"/>
    <p:restoredTop sz="96105" autoAdjust="0"/>
  </p:normalViewPr>
  <p:slideViewPr>
    <p:cSldViewPr snapToGrid="0">
      <p:cViewPr varScale="1">
        <p:scale>
          <a:sx n="129" d="100"/>
          <a:sy n="129" d="100"/>
        </p:scale>
        <p:origin x="-1218" y="-90"/>
      </p:cViewPr>
      <p:guideLst>
        <p:guide orient="horz" pos="144"/>
        <p:guide orient="horz" pos="895"/>
        <p:guide orient="horz" pos="1484"/>
        <p:guide orient="horz" pos="1200"/>
        <p:guide orient="horz" pos="2736"/>
        <p:guide orient="horz" pos="3897"/>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4" d="100"/>
          <a:sy n="94" d="100"/>
        </p:scale>
        <p:origin x="-3774" y="-102"/>
      </p:cViewPr>
      <p:guideLst>
        <p:guide orient="horz" pos="3108"/>
        <p:guide pos="2122"/>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r>
              <a:rPr lang="en-US" dirty="0" err="1" smtClean="0"/>
              <a:t>Tech·Ed</a:t>
            </a:r>
            <a:r>
              <a:rPr lang="en-US" dirty="0" smtClean="0"/>
              <a:t>  North America 2009</a:t>
            </a:r>
            <a:endParaRPr lang="en-US" dirty="0">
              <a:latin typeface="Trebuchet MS" pitchFamily="34" charset="0"/>
            </a:endParaRPr>
          </a:p>
        </p:txBody>
      </p:sp>
      <p:sp>
        <p:nvSpPr>
          <p:cNvPr id="3" name="Date Placeholder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r>
              <a:rPr lang="en-US" dirty="0" smtClean="0">
                <a:latin typeface="Trebuchet MS" pitchFamily="34" charset="0"/>
              </a:rPr>
              <a:t>May 11 – 15, 2009</a:t>
            </a:r>
            <a:endParaRPr lang="en-US" dirty="0">
              <a:latin typeface="Trebuchet MS" pitchFamily="34" charset="0"/>
            </a:endParaRPr>
          </a:p>
        </p:txBody>
      </p:sp>
      <p:sp>
        <p:nvSpPr>
          <p:cNvPr id="4" name="Footer Placeholder 3"/>
          <p:cNvSpPr>
            <a:spLocks noGrp="1"/>
          </p:cNvSpPr>
          <p:nvPr>
            <p:ph type="ftr" sz="quarter" idx="2"/>
          </p:nvPr>
        </p:nvSpPr>
        <p:spPr>
          <a:xfrm>
            <a:off x="0" y="9371285"/>
            <a:ext cx="6137029" cy="493316"/>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137028" y="9371285"/>
            <a:ext cx="597176" cy="493316"/>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Trebuchet MS" pitchFamily="34" charset="0"/>
              </a:rPr>
              <a:pPr/>
              <a:t>&lt;#&gt;</a:t>
            </a:fld>
            <a:endParaRPr lang="en-US" dirty="0">
              <a:latin typeface="Trebuchet MS"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atin typeface="Trebuchet MS" pitchFamily="34" charset="0"/>
              </a:defRPr>
            </a:lvl1pPr>
          </a:lstStyle>
          <a:p>
            <a:r>
              <a:rPr lang="en-US" dirty="0" smtClean="0"/>
              <a:t>Microsoft </a:t>
            </a:r>
            <a:r>
              <a:rPr lang="en-US" dirty="0" err="1" smtClean="0"/>
              <a:t>Tech·Ed</a:t>
            </a:r>
            <a:r>
              <a:rPr lang="en-US" dirty="0" smtClean="0"/>
              <a:t> Japan 2009</a:t>
            </a:r>
            <a:endParaRPr lang="en-US" dirty="0"/>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atin typeface="Trebuchet MS" pitchFamily="34" charset="0"/>
              </a:defRPr>
            </a:lvl1pPr>
          </a:lstStyle>
          <a:p>
            <a:r>
              <a:rPr lang="en-US" dirty="0" smtClean="0"/>
              <a:t>August 26 – 28, 2009</a:t>
            </a:r>
            <a:endParaRPr lang="en-US" dirty="0"/>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371285"/>
            <a:ext cx="6062187" cy="493316"/>
          </a:xfrm>
          <a:prstGeom prst="rect">
            <a:avLst/>
          </a:prstGeom>
        </p:spPr>
        <p:txBody>
          <a:bodyPr vert="horz" lIns="91440" tIns="45720" rIns="91440" bIns="45720" rtlCol="0" anchor="b"/>
          <a:lstStyle>
            <a:lvl1pPr algn="l">
              <a:defRPr sz="400">
                <a:latin typeface="Segoe" pitchFamily="34" charset="0"/>
              </a:defRPr>
            </a:lvl1pPr>
          </a:lstStyle>
          <a:p>
            <a:r>
              <a:rPr lang="en-US" dirty="0" smtClean="0">
                <a:solidFill>
                  <a:srgbClr val="000000"/>
                </a:solidFill>
                <a:latin typeface="Trebuchet MS"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Trebuchet MS"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Trebuchet MS" pitchFamily="34" charset="0"/>
              </a:rPr>
            </a:br>
            <a:r>
              <a:rPr lang="en-US" sz="500" dirty="0" smtClean="0">
                <a:solidFill>
                  <a:srgbClr val="000000"/>
                </a:solidFill>
                <a:latin typeface="Trebuchet MS"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062186" y="9371285"/>
            <a:ext cx="672018" cy="493316"/>
          </a:xfrm>
          <a:prstGeom prst="rect">
            <a:avLst/>
          </a:prstGeom>
        </p:spPr>
        <p:txBody>
          <a:bodyPr vert="horz" lIns="91440" tIns="45720" rIns="91440" bIns="45720" rtlCol="0" anchor="b"/>
          <a:lstStyle>
            <a:lvl1pPr algn="r">
              <a:defRPr sz="1200">
                <a:latin typeface="Trebuchet MS" pitchFamily="34" charset="0"/>
              </a:defRPr>
            </a:lvl1pPr>
          </a:lstStyle>
          <a:p>
            <a:fld id="{8B263312-38AA-4E1E-B2B5-0F8F122B24FE}" type="slidenum">
              <a:rPr lang="en-US" smtClean="0"/>
              <a:pPr/>
              <a:t>&lt;#&gt;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Trebuchet MS"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Trebuchet MS"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err="1" smtClean="0"/>
              <a:t>Tech·Ed</a:t>
            </a:r>
            <a:r>
              <a:rPr lang="en-US" dirty="0" smtClean="0"/>
              <a:t>  North America 2009</a:t>
            </a:r>
          </a:p>
        </p:txBody>
      </p:sp>
      <p:sp>
        <p:nvSpPr>
          <p:cNvPr id="5" name="Date Placeholder 4"/>
          <p:cNvSpPr>
            <a:spLocks noGrp="1"/>
          </p:cNvSpPr>
          <p:nvPr>
            <p:ph type="dt" idx="11"/>
          </p:nvPr>
        </p:nvSpPr>
        <p:spPr/>
        <p:txBody>
          <a:bodyPr/>
          <a:lstStyle/>
          <a:p>
            <a:fld id="{81331B57-0BE5-4F82-AA58-76F53EFF3ADA}" type="datetime8">
              <a:rPr lang="en-US" smtClean="0"/>
              <a:pPr/>
              <a:t>9/2/2009 4:54 PM</a:t>
            </a:fld>
            <a:endParaRPr lang="en-US" dirty="0"/>
          </a:p>
        </p:txBody>
      </p:sp>
      <p:sp>
        <p:nvSpPr>
          <p:cNvPr id="6" name="Footer Placeholder 5"/>
          <p:cNvSpPr>
            <a:spLocks noGrp="1"/>
          </p:cNvSpPr>
          <p:nvPr>
            <p:ph type="ftr" sz="quarter" idx="12"/>
          </p:nvPr>
        </p:nvSpPr>
        <p:spPr/>
        <p:txBody>
          <a:bodyPr/>
          <a:lstStyle/>
          <a:p>
            <a:r>
              <a:rPr lang="en-US" dirty="0" smtClean="0"/>
              <a:t>© 2009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a:t>
            </a:fld>
            <a:endParaRPr lang="en-US" dirty="0"/>
          </a:p>
        </p:txBody>
      </p:sp>
      <p:sp>
        <p:nvSpPr>
          <p:cNvPr id="12" name="Slide Image Placeholder 11"/>
          <p:cNvSpPr>
            <a:spLocks noGrp="1" noRot="1" noChangeAspect="1"/>
          </p:cNvSpPr>
          <p:nvPr>
            <p:ph type="sldImg"/>
          </p:nvPr>
        </p:nvSpPr>
        <p:spPr>
          <a:xfrm>
            <a:off x="1328738" y="493713"/>
            <a:ext cx="4029075" cy="30226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111</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112</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113</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114</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115</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116</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117</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118</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119</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121</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122</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123</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124</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125</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126</a:t>
            </a:fld>
            <a:endParaRPr 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127</a:t>
            </a:fld>
            <a:endParaRPr 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128</a:t>
            </a:fld>
            <a:endParaRPr lang="en-US"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129</a:t>
            </a:fld>
            <a:endParaRPr lang="en-US"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130</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131</a:t>
            </a:fld>
            <a:endParaRPr lang="en-US" dirty="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132</a:t>
            </a:fld>
            <a:endParaRPr lang="en-US"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133</a:t>
            </a:fld>
            <a:endParaRPr lang="en-US" dirty="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135</a:t>
            </a:fld>
            <a:endParaRPr lang="en-US" dirty="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136</a:t>
            </a:fld>
            <a:endParaRPr lang="en-US" dirty="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137</a:t>
            </a:fld>
            <a:endParaRPr 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138</a:t>
            </a:fld>
            <a:endParaRPr lang="en-US" dirty="0"/>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139</a:t>
            </a:fld>
            <a:endParaRPr lang="en-US" dirty="0"/>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140</a:t>
            </a:fld>
            <a:endParaRPr lang="en-US" dirty="0"/>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142</a:t>
            </a:fld>
            <a:endParaRPr lang="en-US" dirty="0"/>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143</a:t>
            </a:fld>
            <a:endParaRPr lang="en-US" dirty="0"/>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144</a:t>
            </a:fld>
            <a:endParaRPr lang="en-US" dirty="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145</a:t>
            </a:fld>
            <a:endParaRPr lang="en-US" dirty="0"/>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146</a:t>
            </a:fld>
            <a:endParaRPr lang="en-US" dirty="0"/>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147</a:t>
            </a:fld>
            <a:endParaRPr lang="en-US" dirty="0"/>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149</a:t>
            </a:fld>
            <a:endParaRPr lang="en-US" dirty="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9/2/2009 4:54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150</a:t>
            </a:fld>
            <a:endParaRPr lang="en-US" dirty="0"/>
          </a:p>
        </p:txBody>
      </p:sp>
      <p:sp>
        <p:nvSpPr>
          <p:cNvPr id="12" name="Slide Image Placeholder 11"/>
          <p:cNvSpPr>
            <a:spLocks noGrp="1" noRot="1" noChangeAspect="1"/>
          </p:cNvSpPr>
          <p:nvPr>
            <p:ph type="sldImg"/>
          </p:nvPr>
        </p:nvSpPr>
        <p:spPr>
          <a:xfrm>
            <a:off x="1328738" y="493713"/>
            <a:ext cx="4029075" cy="3022600"/>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171"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kumimoji="1" lang="ja-JP" altLang="en-US" smtClean="0">
              <a:latin typeface="Arial" charset="0"/>
            </a:endParaRPr>
          </a:p>
        </p:txBody>
      </p:sp>
      <p:sp>
        <p:nvSpPr>
          <p:cNvPr id="7172" name="スライド番号プレースホルダ 3"/>
          <p:cNvSpPr>
            <a:spLocks noGrp="1"/>
          </p:cNvSpPr>
          <p:nvPr>
            <p:ph type="sldNum" sz="quarter" idx="5"/>
          </p:nvPr>
        </p:nvSpPr>
        <p:spPr bwMode="auto">
          <a:noFill/>
          <a:ln>
            <a:miter lim="800000"/>
            <a:headEnd/>
            <a:tailEnd/>
          </a:ln>
        </p:spPr>
        <p:txBody>
          <a:bodyPr/>
          <a:lstStyle/>
          <a:p>
            <a:fld id="{51B93EB6-09C2-410F-932D-2A6E720DDF69}" type="slidenum">
              <a:rPr lang="en-US" altLang="ja-JP"/>
              <a:pPr/>
              <a:t>16</a:t>
            </a:fld>
            <a:endParaRPr lang="en-US" altLang="ja-JP"/>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18</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2531"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1946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1D16E2-FC29-471D-8E7E-DFA162AA51CD}" type="slidenum">
              <a:rPr lang="ja-JP" altLang="en-US" smtClean="0"/>
              <a:pPr fontAlgn="base">
                <a:spcBef>
                  <a:spcPct val="0"/>
                </a:spcBef>
                <a:spcAft>
                  <a:spcPct val="0"/>
                </a:spcAft>
                <a:defRPr/>
              </a:pPr>
              <a:t>19</a:t>
            </a:fld>
            <a:endParaRPr lang="ja-JP"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2531"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1946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1D16E2-FC29-471D-8E7E-DFA162AA51CD}" type="slidenum">
              <a:rPr lang="ja-JP" altLang="en-US" smtClean="0"/>
              <a:pPr fontAlgn="base">
                <a:spcBef>
                  <a:spcPct val="0"/>
                </a:spcBef>
                <a:spcAft>
                  <a:spcPct val="0"/>
                </a:spcAft>
                <a:defRPr/>
              </a:pPr>
              <a:t>20</a:t>
            </a:fld>
            <a:endParaRPr lang="ja-JP"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6627"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1946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F82E9C-21DF-4237-924C-DBC45F09FDDA}" type="slidenum">
              <a:rPr lang="ja-JP" altLang="en-US" smtClean="0"/>
              <a:pPr fontAlgn="base">
                <a:spcBef>
                  <a:spcPct val="0"/>
                </a:spcBef>
                <a:spcAft>
                  <a:spcPct val="0"/>
                </a:spcAft>
                <a:defRPr/>
              </a:pPr>
              <a:t>21</a:t>
            </a:fld>
            <a:endParaRPr lang="ja-JP"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6627"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1946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F82E9C-21DF-4237-924C-DBC45F09FDDA}" type="slidenum">
              <a:rPr lang="ja-JP" altLang="en-US" smtClean="0"/>
              <a:pPr fontAlgn="base">
                <a:spcBef>
                  <a:spcPct val="0"/>
                </a:spcBef>
                <a:spcAft>
                  <a:spcPct val="0"/>
                </a:spcAft>
                <a:defRPr/>
              </a:pPr>
              <a:t>22</a:t>
            </a:fld>
            <a:endParaRPr lang="ja-JP"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6627"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1946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F82E9C-21DF-4237-924C-DBC45F09FDDA}" type="slidenum">
              <a:rPr lang="ja-JP" altLang="en-US" smtClean="0"/>
              <a:pPr fontAlgn="base">
                <a:spcBef>
                  <a:spcPct val="0"/>
                </a:spcBef>
                <a:spcAft>
                  <a:spcPct val="0"/>
                </a:spcAft>
                <a:defRPr/>
              </a:pPr>
              <a:t>23</a:t>
            </a:fld>
            <a:endParaRPr lang="ja-JP"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26627"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1946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F82E9C-21DF-4237-924C-DBC45F09FDDA}" type="slidenum">
              <a:rPr lang="ja-JP" altLang="en-US" smtClean="0"/>
              <a:pPr fontAlgn="base">
                <a:spcBef>
                  <a:spcPct val="0"/>
                </a:spcBef>
                <a:spcAft>
                  <a:spcPct val="0"/>
                </a:spcAft>
                <a:defRPr/>
              </a:pPr>
              <a:t>24</a:t>
            </a:fld>
            <a:endParaRPr lang="ja-JP"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25</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26</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27</a:t>
            </a:fld>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28</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29</a:t>
            </a:fld>
            <a:endParaRPr kumimoji="1"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30</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31</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32</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33</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6D9B7772-F1DD-4564-8C49-2063E5FA7D0A}" type="slidenum">
              <a:rPr kumimoji="1" lang="ja-JP" altLang="en-US" smtClean="0"/>
              <a:pPr/>
              <a:t>34</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61</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62</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63</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64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9/2/2009 4:54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Arial" pitchFamily="34" charset="0"/>
              </a:rPr>
            </a:br>
            <a:r>
              <a:rPr lang="en-US" dirty="0" smtClean="0">
                <a:solidFill>
                  <a:srgbClr val="000000"/>
                </a:solidFill>
                <a:latin typeface="Arial" pitchFamily="34" charset="0"/>
              </a:rPr>
              <a:t>MICROSOFT MAKES NO WARRANTIES, EXPRESS, IMPLIED OR STATUTORY, AS TO THE INFORMATION IN THIS PRESENTATION.</a:t>
            </a:r>
          </a:p>
          <a:p>
            <a:endParaRPr lang="en-US" dirty="0">
              <a:latin typeface="Arial"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66</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70</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72</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73</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74</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75</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77</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7</a:t>
            </a:fld>
            <a:endParaRPr kumimoji="1" lang="ja-JP"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80</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81</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82</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85</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86</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87</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88</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89</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8AE3024-05D8-464D-B107-3AFC852B8803}" type="slidenum">
              <a:rPr kumimoji="1" lang="ja-JP" altLang="en-US" smtClean="0"/>
              <a:pPr/>
              <a:t>8</a:t>
            </a:fld>
            <a:endParaRPr kumimoji="1" lang="ja-JP"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91</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92</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93</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94</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95</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96</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97</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98</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99</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101</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102</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103</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104</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105</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106</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107</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108</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109</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8B263312-38AA-4E1E-B2B5-0F8F122B24FE}" type="slidenum">
              <a:rPr lang="en-US" smtClean="0"/>
              <a:pPr/>
              <a:t>110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490251" y="3929349"/>
            <a:ext cx="7921912" cy="1337595"/>
          </a:xfrm>
        </p:spPr>
        <p:txBody>
          <a:bodyPr>
            <a:noAutofit/>
          </a:bodyPr>
          <a:lstStyle>
            <a:lvl1pPr algn="l" defTabSz="914363" rtl="0" eaLnBrk="1" latinLnBrk="0" hangingPunct="1">
              <a:lnSpc>
                <a:spcPct val="90000"/>
              </a:lnSpc>
              <a:spcBef>
                <a:spcPct val="0"/>
              </a:spcBef>
              <a:buNone/>
              <a:defRPr lang="en-US" sz="6000" b="1" kern="1200" cap="none" spc="-15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ea typeface="+mn-ea"/>
                <a:cs typeface="+mn-cs"/>
              </a:defRPr>
            </a:lvl1pPr>
          </a:lstStyle>
          <a:p>
            <a:r>
              <a:rPr lang="ja-JP" altLang="en-US" smtClean="0"/>
              <a:t>マスタ タイトルの書式設定</a:t>
            </a:r>
            <a:endParaRPr lang="en-US" dirty="0"/>
          </a:p>
        </p:txBody>
      </p:sp>
      <p:sp>
        <p:nvSpPr>
          <p:cNvPr id="3" name="Subtitle 2"/>
          <p:cNvSpPr>
            <a:spLocks noGrp="1"/>
          </p:cNvSpPr>
          <p:nvPr>
            <p:ph type="subTitle" idx="1"/>
          </p:nvPr>
        </p:nvSpPr>
        <p:spPr bwMode="white">
          <a:xfrm>
            <a:off x="4475221" y="5341785"/>
            <a:ext cx="3812443" cy="461665"/>
          </a:xfrm>
        </p:spPr>
        <p:txBody>
          <a:bodyPr>
            <a:noAutofit/>
          </a:bodyPr>
          <a:lstStyle>
            <a:lvl1pPr marL="0" indent="0" algn="l">
              <a:lnSpc>
                <a:spcPct val="90000"/>
              </a:lnSpc>
              <a:spcBef>
                <a:spcPts val="0"/>
              </a:spcBef>
              <a:buNone/>
              <a:defRPr sz="2400">
                <a:solidFill>
                  <a:schemeClr val="tx1"/>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ja-JP" altLang="en-US" smtClean="0"/>
              <a:t>マスタ サブタイトルの書式設定</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ja-JP" altLang="en-US" smtClean="0"/>
              <a:t>マスタ タイトルの書式設定</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100000"/>
              <a:buFontTx/>
              <a:buBlip>
                <a:blip r:embed="rId2"/>
              </a:buBlip>
              <a:defRPr/>
            </a:lvl1pPr>
            <a:lvl2pPr>
              <a:buClr>
                <a:schemeClr val="tx1"/>
              </a:buClr>
              <a:buSzPct val="90000"/>
              <a:buFontTx/>
              <a:buBlip>
                <a:blip r:embed="rId3"/>
              </a:buBlip>
              <a:defRPr/>
            </a:lvl2pPr>
            <a:lvl3pPr>
              <a:buClr>
                <a:schemeClr val="tx1"/>
              </a:buClr>
              <a:buSzPct val="90000"/>
              <a:buFontTx/>
              <a:buBlip>
                <a:blip r:embed="rId3"/>
              </a:buBlip>
              <a:defRPr/>
            </a:lvl3pPr>
            <a:lvl4pPr>
              <a:buClr>
                <a:schemeClr val="tx1"/>
              </a:buClr>
              <a:buSzPct val="90000"/>
              <a:buFontTx/>
              <a:buBlip>
                <a:blip r:embed="rId3"/>
              </a:buBlip>
              <a:defRPr/>
            </a:lvl4pPr>
            <a:lvl5pPr>
              <a:buClr>
                <a:schemeClr val="tx1"/>
              </a:buClr>
              <a:buSzPct val="90000"/>
              <a:buFontTx/>
              <a:buBlip>
                <a:blip r:embed="rId3"/>
              </a:buBlip>
              <a:defRPr/>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with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800" b="0" kern="1200" cap="none" spc="-125" baseline="0" dirty="0">
                <a:ln w="3175">
                  <a:noFill/>
                </a:ln>
                <a:solidFill>
                  <a:schemeClr val="bg1"/>
                </a:solidFill>
                <a:effectLst>
                  <a:outerShdw blurRad="50800" dist="38100" dir="2700000" algn="tl" rotWithShape="0">
                    <a:schemeClr val="tx1">
                      <a:lumMod val="95000"/>
                      <a:alpha val="40000"/>
                    </a:schemeClr>
                  </a:outerShdw>
                </a:effectLst>
                <a:latin typeface="メイリオ" pitchFamily="50" charset="-128"/>
                <a:ea typeface="メイリオ" pitchFamily="50" charset="-128"/>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368300" y="1839913"/>
            <a:ext cx="8382000" cy="3184462"/>
          </a:xfrm>
        </p:spPr>
        <p:txBody>
          <a:bodyPr/>
          <a:lstStyle>
            <a:lvl1pPr>
              <a:lnSpc>
                <a:spcPct val="90000"/>
              </a:lnSpc>
              <a:defRPr sz="4800">
                <a:latin typeface="メイリオ" pitchFamily="50" charset="-128"/>
                <a:ea typeface="メイリオ" pitchFamily="50" charset="-128"/>
              </a:defRPr>
            </a:lvl1pPr>
            <a:lvl2pPr>
              <a:lnSpc>
                <a:spcPct val="90000"/>
              </a:lnSpc>
              <a:defRPr sz="4400">
                <a:latin typeface="メイリオ" pitchFamily="50" charset="-128"/>
                <a:ea typeface="メイリオ" pitchFamily="50" charset="-128"/>
              </a:defRPr>
            </a:lvl2pPr>
            <a:lvl3pPr>
              <a:lnSpc>
                <a:spcPct val="90000"/>
              </a:lnSpc>
              <a:defRPr sz="4000">
                <a:latin typeface="メイリオ" pitchFamily="50" charset="-128"/>
                <a:ea typeface="メイリオ" pitchFamily="50" charset="-128"/>
              </a:defRPr>
            </a:lvl3pPr>
            <a:lvl4pPr>
              <a:lnSpc>
                <a:spcPct val="90000"/>
              </a:lnSpc>
              <a:defRPr sz="3600">
                <a:latin typeface="メイリオ" pitchFamily="50" charset="-128"/>
                <a:ea typeface="メイリオ" pitchFamily="50" charset="-128"/>
              </a:defRPr>
            </a:lvl4pPr>
            <a:lvl5pPr>
              <a:lnSpc>
                <a:spcPct val="90000"/>
              </a:lnSpc>
              <a:defRPr sz="36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6" name="Text Placeholder 2"/>
          <p:cNvSpPr>
            <a:spLocks noGrp="1"/>
          </p:cNvSpPr>
          <p:nvPr userDrawn="1">
            <p:ph type="body" sz="quarter" idx="10" hasCustomPrompt="1"/>
          </p:nvPr>
        </p:nvSpPr>
        <p:spPr>
          <a:xfrm>
            <a:off x="368300" y="861422"/>
            <a:ext cx="8394700" cy="553998"/>
          </a:xfrm>
        </p:spPr>
        <p:txBody>
          <a:bodyPr vert="horz" wrap="square" lIns="91440" tIns="0" rIns="91440" bIns="0" rtlCol="0">
            <a:spAutoFit/>
          </a:bodyPr>
          <a:lstStyle>
            <a:lvl1pPr marL="384939" indent="-384939" algn="l" defTabSz="914327" rtl="0" eaLnBrk="1" latinLnBrk="0" hangingPunct="1">
              <a:lnSpc>
                <a:spcPct val="90000"/>
              </a:lnSpc>
              <a:spcBef>
                <a:spcPct val="20000"/>
              </a:spcBef>
              <a:buFontTx/>
              <a:buNone/>
              <a:defRPr lang="en-US" sz="4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メイリオ" pitchFamily="50" charset="-128"/>
                <a:ea typeface="メイリオ" pitchFamily="50" charset="-128"/>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dirty="0">
              <a:effectLst>
                <a:outerShdw blurRad="60007" dist="310007" dir="7680000" sy="30000" kx="1300200" algn="ctr" rotWithShape="0">
                  <a:prstClr val="black">
                    <a:alpha val="32000"/>
                  </a:prstClr>
                </a:outerShdw>
              </a:effectLst>
            </a:endParaRPr>
          </a:p>
        </p:txBody>
      </p:sp>
      <p:pic>
        <p:nvPicPr>
          <p:cNvPr id="11" name="Picture 8" descr="D:\Slidework\Jobs\TechEd2007 - Brian Marble\Template\Template\images\TE_logo.png"/>
          <p:cNvPicPr>
            <a:picLocks noChangeAspect="1" noChangeArrowheads="1"/>
          </p:cNvPicPr>
          <p:nvPr userDrawn="1"/>
        </p:nvPicPr>
        <p:blipFill>
          <a:blip r:embed="rId2" cstate="print"/>
          <a:srcRect/>
          <a:stretch>
            <a:fillRect/>
          </a:stretch>
        </p:blipFill>
        <p:spPr bwMode="auto">
          <a:xfrm>
            <a:off x="7964557" y="6242916"/>
            <a:ext cx="850238" cy="522542"/>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74638"/>
            <a:ext cx="8643998" cy="6226196"/>
          </a:xfrm>
        </p:spPr>
        <p:txBody>
          <a:bodyPr>
            <a:noAutofit/>
          </a:bodyPr>
          <a:lstStyle>
            <a:lvl1pPr algn="ctr">
              <a:defRPr sz="6000">
                <a:solidFill>
                  <a:srgbClr val="800000"/>
                </a:solidFill>
                <a:effectLst>
                  <a:glow rad="63500">
                    <a:schemeClr val="accent6">
                      <a:satMod val="175000"/>
                      <a:alpha val="40000"/>
                    </a:schemeClr>
                  </a:glow>
                  <a:outerShdw blurRad="50800" dist="38100" algn="l" rotWithShape="0">
                    <a:prstClr val="black">
                      <a:alpha val="40000"/>
                    </a:prstClr>
                  </a:outerShdw>
                </a:effectLst>
              </a:defRPr>
            </a:lvl1pPr>
          </a:lstStyle>
          <a:p>
            <a:r>
              <a:rPr kumimoji="1" lang="ja-JP" altLang="en-US" dirty="0" smtClean="0"/>
              <a:t>マスタ タイトルの書式設定</a:t>
            </a:r>
            <a:endParaRPr kumimoji="1" lang="ja-JP" altLang="en-US" dirty="0"/>
          </a:p>
        </p:txBody>
      </p:sp>
      <p:cxnSp>
        <p:nvCxnSpPr>
          <p:cNvPr id="7" name="直線コネクタ 6"/>
          <p:cNvCxnSpPr/>
          <p:nvPr userDrawn="1"/>
        </p:nvCxnSpPr>
        <p:spPr>
          <a:xfrm>
            <a:off x="428596" y="1141396"/>
            <a:ext cx="8358246" cy="1588"/>
          </a:xfrm>
          <a:prstGeom prst="line">
            <a:avLst/>
          </a:prstGeom>
          <a:ln w="76200">
            <a:gradFill flip="none" rotWithShape="1">
              <a:gsLst>
                <a:gs pos="0">
                  <a:srgbClr val="FFC000">
                    <a:alpha val="50000"/>
                  </a:srgbClr>
                </a:gs>
                <a:gs pos="14000">
                  <a:srgbClr val="00B050">
                    <a:alpha val="50000"/>
                  </a:srgbClr>
                </a:gs>
                <a:gs pos="30000">
                  <a:srgbClr val="00B0F0">
                    <a:alpha val="50000"/>
                  </a:srgbClr>
                </a:gs>
                <a:gs pos="34000">
                  <a:srgbClr val="7030A0">
                    <a:alpha val="50000"/>
                  </a:srgbClr>
                </a:gs>
                <a:gs pos="39000">
                  <a:srgbClr val="FFFF00">
                    <a:alpha val="50000"/>
                  </a:srgbClr>
                </a:gs>
                <a:gs pos="45000">
                  <a:srgbClr val="00B0F0">
                    <a:alpha val="50000"/>
                  </a:srgbClr>
                </a:gs>
                <a:gs pos="66000">
                  <a:schemeClr val="accent4">
                    <a:lumMod val="75000"/>
                    <a:alpha val="50000"/>
                  </a:schemeClr>
                </a:gs>
                <a:gs pos="73000">
                  <a:srgbClr val="00B0F0">
                    <a:alpha val="50000"/>
                  </a:srgbClr>
                </a:gs>
                <a:gs pos="85000">
                  <a:srgbClr val="92D050">
                    <a:alpha val="50000"/>
                  </a:srgbClr>
                </a:gs>
                <a:gs pos="100000">
                  <a:srgbClr val="0070C0">
                    <a:alpha val="50000"/>
                  </a:srgbClr>
                </a:gs>
              </a:gsLst>
              <a:lin ang="0" scaled="1"/>
              <a:tileRect/>
            </a:gradFill>
            <a:headEnd type="none"/>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ja-JP" altLang="en-US" smtClean="0"/>
              <a:t>マスタ タイトルの書式設定</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ja-JP" altLang="en-US" smtClean="0"/>
              <a:t>マスタ サブタイトルの書式設定</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1"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ja-JP" altLang="en-US" smtClean="0"/>
              <a:t>マスタ タイトルの書式設定</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atin typeface="+mn-lt"/>
              </a:defRPr>
            </a:lvl1pPr>
            <a:lvl2pPr>
              <a:lnSpc>
                <a:spcPct val="90000"/>
              </a:lnSpc>
              <a:defRPr>
                <a:latin typeface="+mn-lt"/>
              </a:defRPr>
            </a:lvl2pPr>
            <a:lvl3pPr>
              <a:lnSpc>
                <a:spcPct val="90000"/>
              </a:lnSpc>
              <a:defRPr>
                <a:latin typeface="+mn-lt"/>
              </a:defRPr>
            </a:lvl3pPr>
            <a:lvl4pPr>
              <a:lnSpc>
                <a:spcPct val="90000"/>
              </a:lnSpc>
              <a:defRPr>
                <a:latin typeface="+mn-lt"/>
              </a:defRPr>
            </a:lvl4pPr>
            <a:lvl5pPr>
              <a:lnSpc>
                <a:spcPct val="90000"/>
              </a:lnSpc>
              <a:defRPr>
                <a:latin typeface="+mn-lt"/>
              </a:defRPr>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ja-JP" altLang="en-US" dirty="0" smtClean="0"/>
              <a:t>マスタ タイトルの書式設定</a:t>
            </a:r>
            <a:endParaRPr lang="en-US" dirty="0"/>
          </a:p>
        </p:txBody>
      </p:sp>
      <p:sp>
        <p:nvSpPr>
          <p:cNvPr id="3" name="Content Placeholder 2"/>
          <p:cNvSpPr>
            <a:spLocks noGrp="1"/>
          </p:cNvSpPr>
          <p:nvPr>
            <p:ph idx="1"/>
          </p:nvPr>
        </p:nvSpPr>
        <p:spPr>
          <a:xfrm>
            <a:off x="381000" y="1412874"/>
            <a:ext cx="8382000" cy="4561205"/>
          </a:xfrm>
        </p:spPr>
        <p:txBody>
          <a:bodyPr>
            <a:noAutofit/>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 タイトルの書式設定</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 タイトルの書式設定</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ja-JP" altLang="en-US" smtClean="0"/>
              <a:t>マスタ テキストの書式設定</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ja-JP" altLang="en-US" smtClean="0"/>
              <a:t>マスタ テキストの書式設定</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381000" y="2573562"/>
            <a:ext cx="8382000" cy="1661993"/>
          </a:xfrm>
        </p:spPr>
        <p:txBody>
          <a:bodyPr anchor="ctr"/>
          <a:lstStyle>
            <a:lvl1pPr algn="ctr">
              <a:defRPr sz="6000"/>
            </a:lvl1pPr>
          </a:lstStyle>
          <a:p>
            <a:r>
              <a:rPr lang="ja-JP" altLang="en-US" dirty="0" smtClean="0"/>
              <a:t>マスタ タイトルの書式設定</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ja-JP" altLang="en-US" dirty="0" smtClean="0"/>
              <a:t>マスタ タイトルの書式設定</a:t>
            </a:r>
            <a:endParaRPr lang="en-US" dirty="0"/>
          </a:p>
        </p:txBody>
      </p:sp>
      <p:sp>
        <p:nvSpPr>
          <p:cNvPr id="3" name="Text Placeholder 2"/>
          <p:cNvSpPr>
            <a:spLocks noGrp="1"/>
          </p:cNvSpPr>
          <p:nvPr>
            <p:ph type="body" idx="1"/>
          </p:nvPr>
        </p:nvSpPr>
        <p:spPr>
          <a:xfrm>
            <a:off x="381000" y="1412875"/>
            <a:ext cx="8381999" cy="2135969"/>
          </a:xfrm>
          <a:prstGeom prst="rect">
            <a:avLst/>
          </a:prstGeom>
        </p:spPr>
        <p:txBody>
          <a:bodyPr vert="horz" wrap="square" lIns="0" tIns="0" rIns="0" bIns="0" rtlCol="0">
            <a:noAutofit/>
          </a:body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27" r:id="rId11"/>
    <p:sldLayoutId id="2147483728" r:id="rId12"/>
  </p:sldLayoutIdLst>
  <p:transition>
    <p:fade/>
  </p:transition>
  <p:txStyles>
    <p:titleStyle>
      <a:lvl1pPr algn="l" defTabSz="914363" rtl="0" eaLnBrk="1" latinLnBrk="0" hangingPunct="1">
        <a:lnSpc>
          <a:spcPct val="90000"/>
        </a:lnSpc>
        <a:spcBef>
          <a:spcPct val="0"/>
        </a:spcBef>
        <a:buNone/>
        <a:defRPr kumimoji="1" lang="en-US" sz="4800" b="0" kern="1200" cap="none" spc="-150" dirty="0" smtClean="0">
          <a:ln w="3175">
            <a:noFill/>
          </a:ln>
          <a:solidFill>
            <a:srgbClr val="CCFFCC"/>
          </a:solidFill>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kumimoji="1" sz="3200" kern="1200">
          <a:solidFill>
            <a:srgbClr val="E5FFE5"/>
          </a:solidFill>
          <a:latin typeface="+mn-lt"/>
          <a:ea typeface="+mn-ea"/>
          <a:cs typeface="+mn-cs"/>
        </a:defRPr>
      </a:lvl1pPr>
      <a:lvl2pPr marL="914400" indent="-396875" algn="l" defTabSz="914363" rtl="0" eaLnBrk="1" latinLnBrk="0" hangingPunct="1">
        <a:lnSpc>
          <a:spcPct val="90000"/>
        </a:lnSpc>
        <a:spcBef>
          <a:spcPct val="20000"/>
        </a:spcBef>
        <a:buSzPct val="90000"/>
        <a:buFontTx/>
        <a:buBlip>
          <a:blip r:embed="rId16"/>
        </a:buBlip>
        <a:defRPr kumimoji="1" sz="2800" kern="1200">
          <a:solidFill>
            <a:srgbClr val="E5FFE5"/>
          </a:solidFill>
          <a:latin typeface="+mn-lt"/>
          <a:ea typeface="+mn-ea"/>
          <a:cs typeface="+mn-cs"/>
        </a:defRPr>
      </a:lvl2pPr>
      <a:lvl3pPr marL="1258888" indent="-344488" algn="l" defTabSz="914363" rtl="0" eaLnBrk="1" latinLnBrk="0" hangingPunct="1">
        <a:lnSpc>
          <a:spcPct val="90000"/>
        </a:lnSpc>
        <a:spcBef>
          <a:spcPct val="20000"/>
        </a:spcBef>
        <a:buSzPct val="90000"/>
        <a:buFontTx/>
        <a:buBlip>
          <a:blip r:embed="rId16"/>
        </a:buBlip>
        <a:defRPr kumimoji="1" sz="2400" kern="1200">
          <a:solidFill>
            <a:srgbClr val="E5FFE5"/>
          </a:soli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16"/>
        </a:buBlip>
        <a:defRPr kumimoji="1" sz="2400" kern="1200">
          <a:solidFill>
            <a:srgbClr val="E5FFE5"/>
          </a:soli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16"/>
        </a:buBlip>
        <a:defRPr kumimoji="1" sz="2400" kern="1200">
          <a:solidFill>
            <a:srgbClr val="E5FFE5"/>
          </a:solidFill>
          <a:latin typeface="+mn-lt"/>
          <a:ea typeface="+mn-ea"/>
          <a:cs typeface="+mn-cs"/>
        </a:defRPr>
      </a:lvl5pPr>
      <a:lvl6pPr marL="2514499"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363" rtl="0" eaLnBrk="1" latinLnBrk="0" hangingPunct="1">
        <a:defRPr kumimoji="1" sz="1800" kern="1200">
          <a:solidFill>
            <a:schemeClr val="tx1"/>
          </a:solidFill>
          <a:latin typeface="+mn-lt"/>
          <a:ea typeface="+mn-ea"/>
          <a:cs typeface="+mn-cs"/>
        </a:defRPr>
      </a:lvl1pPr>
      <a:lvl2pPr marL="457182" algn="l" defTabSz="914363" rtl="0" eaLnBrk="1" latinLnBrk="0" hangingPunct="1">
        <a:defRPr kumimoji="1" sz="1800" kern="1200">
          <a:solidFill>
            <a:schemeClr val="tx1"/>
          </a:solidFill>
          <a:latin typeface="+mn-lt"/>
          <a:ea typeface="+mn-ea"/>
          <a:cs typeface="+mn-cs"/>
        </a:defRPr>
      </a:lvl2pPr>
      <a:lvl3pPr marL="914363" algn="l" defTabSz="914363" rtl="0" eaLnBrk="1" latinLnBrk="0" hangingPunct="1">
        <a:defRPr kumimoji="1" sz="1800" kern="1200">
          <a:solidFill>
            <a:schemeClr val="tx1"/>
          </a:solidFill>
          <a:latin typeface="+mn-lt"/>
          <a:ea typeface="+mn-ea"/>
          <a:cs typeface="+mn-cs"/>
        </a:defRPr>
      </a:lvl3pPr>
      <a:lvl4pPr marL="1371545" algn="l" defTabSz="914363" rtl="0" eaLnBrk="1" latinLnBrk="0" hangingPunct="1">
        <a:defRPr kumimoji="1" sz="1800" kern="1200">
          <a:solidFill>
            <a:schemeClr val="tx1"/>
          </a:solidFill>
          <a:latin typeface="+mn-lt"/>
          <a:ea typeface="+mn-ea"/>
          <a:cs typeface="+mn-cs"/>
        </a:defRPr>
      </a:lvl4pPr>
      <a:lvl5pPr marL="1828727" algn="l" defTabSz="914363" rtl="0" eaLnBrk="1" latinLnBrk="0" hangingPunct="1">
        <a:defRPr kumimoji="1" sz="1800" kern="1200">
          <a:solidFill>
            <a:schemeClr val="tx1"/>
          </a:solidFill>
          <a:latin typeface="+mn-lt"/>
          <a:ea typeface="+mn-ea"/>
          <a:cs typeface="+mn-cs"/>
        </a:defRPr>
      </a:lvl5pPr>
      <a:lvl6pPr marL="2285909" algn="l" defTabSz="914363" rtl="0" eaLnBrk="1" latinLnBrk="0" hangingPunct="1">
        <a:defRPr kumimoji="1" sz="1800" kern="1200">
          <a:solidFill>
            <a:schemeClr val="tx1"/>
          </a:solidFill>
          <a:latin typeface="+mn-lt"/>
          <a:ea typeface="+mn-ea"/>
          <a:cs typeface="+mn-cs"/>
        </a:defRPr>
      </a:lvl6pPr>
      <a:lvl7pPr marL="2743090" algn="l" defTabSz="914363" rtl="0" eaLnBrk="1" latinLnBrk="0" hangingPunct="1">
        <a:defRPr kumimoji="1" sz="1800" kern="1200">
          <a:solidFill>
            <a:schemeClr val="tx1"/>
          </a:solidFill>
          <a:latin typeface="+mn-lt"/>
          <a:ea typeface="+mn-ea"/>
          <a:cs typeface="+mn-cs"/>
        </a:defRPr>
      </a:lvl7pPr>
      <a:lvl8pPr marL="3200272" algn="l" defTabSz="914363" rtl="0" eaLnBrk="1" latinLnBrk="0" hangingPunct="1">
        <a:defRPr kumimoji="1" sz="1800" kern="1200">
          <a:solidFill>
            <a:schemeClr val="tx1"/>
          </a:solidFill>
          <a:latin typeface="+mn-lt"/>
          <a:ea typeface="+mn-ea"/>
          <a:cs typeface="+mn-cs"/>
        </a:defRPr>
      </a:lvl8pPr>
      <a:lvl9pPr marL="3657454" algn="l" defTabSz="91436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5.xml"/><Relationship Id="rId1" Type="http://schemas.openxmlformats.org/officeDocument/2006/relationships/slideLayout" Target="../slideLayouts/slideLayout4.xml"/><Relationship Id="rId4" Type="http://schemas.openxmlformats.org/officeDocument/2006/relationships/hyperlink" Target="http://blogs.technet.com/shinhara/archive/2008/08/29/teched-2008-bof-12-report.aspx" TargetMode="Externa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3" Type="http://schemas.openxmlformats.org/officeDocument/2006/relationships/hyperlink" Target="http://el.jibun.atmarkit.co.jp/g1sys/2009/06/vb6-c373.html" TargetMode="External"/><Relationship Id="rId2" Type="http://schemas.openxmlformats.org/officeDocument/2006/relationships/notesSlide" Target="../notesSlides/notesSlide12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comuplus.net/"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www.event-marketing.jp/events/te08/special/bof/bof_12.htm"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68300" y="1839913"/>
            <a:ext cx="8382000" cy="3490186"/>
          </a:xfrm>
        </p:spPr>
        <p:txBody>
          <a:bodyPr>
            <a:normAutofit/>
          </a:bodyPr>
          <a:lstStyle/>
          <a:p>
            <a:r>
              <a:rPr lang="ja-JP" altLang="en-US" sz="5400" dirty="0" smtClean="0"/>
              <a:t>小島 富治雄 </a:t>
            </a:r>
            <a:r>
              <a:rPr lang="en-US" altLang="ja-JP" sz="5400" dirty="0" smtClean="0"/>
              <a:t>(</a:t>
            </a:r>
            <a:r>
              <a:rPr lang="en-US" altLang="ja-JP" sz="5400" dirty="0" err="1" smtClean="0"/>
              <a:t>Fujiwo</a:t>
            </a:r>
            <a:r>
              <a:rPr lang="en-US" altLang="ja-JP" sz="5400" dirty="0" smtClean="0"/>
              <a:t>)</a:t>
            </a:r>
          </a:p>
          <a:p>
            <a:r>
              <a:rPr lang="ja-JP" altLang="en-US" sz="5400" dirty="0" smtClean="0"/>
              <a:t>原 敬一</a:t>
            </a:r>
          </a:p>
          <a:p>
            <a:r>
              <a:rPr lang="ja-JP" altLang="en-US" sz="5400" dirty="0" smtClean="0"/>
              <a:t>大澤 正</a:t>
            </a:r>
            <a:endParaRPr lang="en-US" altLang="ja-JP" sz="5400" dirty="0" smtClean="0"/>
          </a:p>
          <a:p>
            <a:r>
              <a:rPr lang="ja-JP" altLang="en-US" sz="5400" dirty="0" smtClean="0"/>
              <a:t>亀川 和史 </a:t>
            </a:r>
            <a:r>
              <a:rPr lang="en-US" altLang="ja-JP" sz="5400" dirty="0" smtClean="0"/>
              <a:t>(</a:t>
            </a:r>
            <a:r>
              <a:rPr lang="ja-JP" altLang="en-US" sz="5400" dirty="0" err="1" smtClean="0"/>
              <a:t>めさいあ</a:t>
            </a:r>
            <a:r>
              <a:rPr lang="en-US" altLang="ja-JP" sz="5400" dirty="0" smtClean="0"/>
              <a:t>)</a:t>
            </a:r>
          </a:p>
        </p:txBody>
      </p:sp>
      <p:sp>
        <p:nvSpPr>
          <p:cNvPr id="7" name="タイトル 6"/>
          <p:cNvSpPr>
            <a:spLocks noGrp="1"/>
          </p:cNvSpPr>
          <p:nvPr>
            <p:ph type="title"/>
          </p:nvPr>
        </p:nvSpPr>
        <p:spPr>
          <a:xfrm>
            <a:off x="387054" y="228600"/>
            <a:ext cx="8375946" cy="1200136"/>
          </a:xfrm>
        </p:spPr>
        <p:txBody>
          <a:bodyPr/>
          <a:lstStyle/>
          <a:p>
            <a:r>
              <a:rPr kumimoji="1" lang="ja-JP" altLang="en-US" sz="6600" dirty="0" smtClean="0">
                <a:solidFill>
                  <a:schemeClr val="tx1"/>
                </a:solidFill>
              </a:rPr>
              <a:t>自己紹介</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rmAutofit/>
          </a:bodyPr>
          <a:lstStyle/>
          <a:p>
            <a:pPr algn="ctr"/>
            <a:r>
              <a:rPr lang="ja-JP" altLang="en-US" sz="9600" dirty="0" smtClean="0"/>
              <a:t>でも、</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868346"/>
          </a:xfrm>
        </p:spPr>
        <p:txBody>
          <a:bodyPr/>
          <a:lstStyle/>
          <a:p>
            <a:endParaRPr kumimoji="1" lang="ja-JP" altLang="en-US" dirty="0"/>
          </a:p>
        </p:txBody>
      </p:sp>
      <p:sp>
        <p:nvSpPr>
          <p:cNvPr id="3" name="コンテンツ プレースホルダ 2"/>
          <p:cNvSpPr>
            <a:spLocks noGrp="1"/>
          </p:cNvSpPr>
          <p:nvPr>
            <p:ph idx="1"/>
          </p:nvPr>
        </p:nvSpPr>
        <p:spPr>
          <a:xfrm>
            <a:off x="142844" y="1357298"/>
            <a:ext cx="8643998" cy="5072098"/>
          </a:xfrm>
        </p:spPr>
        <p:txBody>
          <a:bodyPr>
            <a:noAutofit/>
          </a:bodyPr>
          <a:lstStyle/>
          <a:p>
            <a:pPr>
              <a:buNone/>
            </a:pPr>
            <a:r>
              <a:rPr lang="en-US" altLang="ja-JP" sz="2400" dirty="0" smtClean="0"/>
              <a:t>	</a:t>
            </a:r>
            <a:r>
              <a:rPr lang="ja-JP" altLang="en-US" sz="2400" dirty="0" smtClean="0"/>
              <a:t> </a:t>
            </a:r>
            <a:r>
              <a:rPr lang="ja-JP" altLang="en-US" sz="2400" dirty="0" smtClean="0">
                <a:solidFill>
                  <a:schemeClr val="accent5"/>
                </a:solidFill>
              </a:rPr>
              <a:t>「従業員名簿内の全ての各従業員を画面に出力する」</a:t>
            </a:r>
          </a:p>
          <a:p>
            <a:pPr>
              <a:buNone/>
            </a:pPr>
            <a:endParaRPr lang="ja-JP" altLang="en-US" sz="2400" dirty="0" smtClean="0"/>
          </a:p>
          <a:p>
            <a:pPr>
              <a:buNone/>
            </a:pPr>
            <a:r>
              <a:rPr lang="ja-JP" altLang="en-US" sz="2400" dirty="0" smtClean="0"/>
              <a:t>という意図のモデルだったら、</a:t>
            </a:r>
          </a:p>
          <a:p>
            <a:pPr>
              <a:buNone/>
            </a:pPr>
            <a:endParaRPr lang="ja-JP" altLang="en-US" sz="2400" dirty="0" smtClean="0"/>
          </a:p>
          <a:p>
            <a:pPr>
              <a:buNone/>
            </a:pPr>
            <a:r>
              <a:rPr lang="en-US" altLang="ja-JP" sz="2400" dirty="0" smtClean="0"/>
              <a:t>	</a:t>
            </a: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p>
          <a:p>
            <a:pPr>
              <a:buNone/>
            </a:pPr>
            <a:endParaRPr lang="en-US" altLang="ja-JP" sz="2400" dirty="0" smtClean="0"/>
          </a:p>
          <a:p>
            <a:pPr>
              <a:buNone/>
            </a:pPr>
            <a:r>
              <a:rPr lang="ja-JP" altLang="en-US" sz="2400" dirty="0" smtClean="0"/>
              <a:t>でなく、例えば、</a:t>
            </a:r>
          </a:p>
          <a:p>
            <a:pPr>
              <a:buNone/>
            </a:pPr>
            <a:endParaRPr lang="ja-JP" altLang="en-US" sz="2400" dirty="0" smtClean="0"/>
          </a:p>
          <a:p>
            <a:pPr>
              <a:buNone/>
            </a:pPr>
            <a:endParaRPr lang="en-US" altLang="ja-JP" sz="2400" dirty="0" smtClean="0"/>
          </a:p>
          <a:p>
            <a:pPr>
              <a:buNone/>
            </a:pPr>
            <a:endParaRPr lang="en-US" altLang="ja-JP" sz="2400" dirty="0" smtClean="0"/>
          </a:p>
          <a:p>
            <a:pPr>
              <a:buNone/>
            </a:pPr>
            <a:endParaRPr lang="en-US" altLang="ja-JP" sz="2400" dirty="0" smtClean="0"/>
          </a:p>
          <a:p>
            <a:pPr>
              <a:buNone/>
            </a:pPr>
            <a:r>
              <a:rPr lang="ja-JP" altLang="en-US" sz="2400" dirty="0" err="1" smtClean="0"/>
              <a:t>のように</a:t>
            </a:r>
            <a:r>
              <a:rPr lang="ja-JP" altLang="en-US" sz="2400" dirty="0" smtClean="0"/>
              <a:t>書かれても良いはず。</a:t>
            </a:r>
          </a:p>
        </p:txBody>
      </p:sp>
      <p:grpSp>
        <p:nvGrpSpPr>
          <p:cNvPr id="13" name="グループ化 12"/>
          <p:cNvGrpSpPr/>
          <p:nvPr/>
        </p:nvGrpSpPr>
        <p:grpSpPr>
          <a:xfrm>
            <a:off x="2209456" y="4074685"/>
            <a:ext cx="6643702" cy="1571636"/>
            <a:chOff x="2209456" y="4074685"/>
            <a:chExt cx="6643702" cy="1571636"/>
          </a:xfrm>
        </p:grpSpPr>
        <p:sp>
          <p:nvSpPr>
            <p:cNvPr id="10" name="正方形/長方形 9"/>
            <p:cNvSpPr/>
            <p:nvPr/>
          </p:nvSpPr>
          <p:spPr>
            <a:xfrm>
              <a:off x="2209456" y="4074685"/>
              <a:ext cx="6643702" cy="157163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bg1"/>
                </a:solidFill>
              </a:endParaRPr>
            </a:p>
          </p:txBody>
        </p:sp>
        <p:sp>
          <p:nvSpPr>
            <p:cNvPr id="4" name="正方形/長方形 3"/>
            <p:cNvSpPr/>
            <p:nvPr/>
          </p:nvSpPr>
          <p:spPr>
            <a:xfrm>
              <a:off x="6567174" y="4503313"/>
              <a:ext cx="2071702" cy="1000132"/>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2400" b="1" dirty="0" smtClean="0">
                  <a:solidFill>
                    <a:schemeClr val="bg1"/>
                  </a:solidFill>
                  <a:latin typeface="メイリオ" pitchFamily="50" charset="-128"/>
                  <a:ea typeface="メイリオ" pitchFamily="50" charset="-128"/>
                </a:rPr>
                <a:t>従業員名簿</a:t>
              </a:r>
              <a:endParaRPr kumimoji="1" lang="ja-JP" altLang="en-US" sz="2400" b="1" dirty="0">
                <a:solidFill>
                  <a:schemeClr val="bg1"/>
                </a:solidFill>
                <a:latin typeface="メイリオ" pitchFamily="50" charset="-128"/>
                <a:ea typeface="メイリオ" pitchFamily="50" charset="-128"/>
              </a:endParaRPr>
            </a:p>
          </p:txBody>
        </p:sp>
        <p:sp>
          <p:nvSpPr>
            <p:cNvPr id="5" name="右矢印 4"/>
            <p:cNvSpPr/>
            <p:nvPr/>
          </p:nvSpPr>
          <p:spPr>
            <a:xfrm>
              <a:off x="2495208" y="5003379"/>
              <a:ext cx="4000528" cy="214314"/>
            </a:xfrm>
            <a:prstGeom prst="rightArrow">
              <a:avLst/>
            </a:prstGeom>
            <a:effectLst>
              <a:glow rad="63500">
                <a:schemeClr val="accent3">
                  <a:tint val="30000"/>
                  <a:shade val="95000"/>
                  <a:satMod val="300000"/>
                  <a:alpha val="5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bg1"/>
                </a:solidFill>
              </a:endParaRPr>
            </a:p>
          </p:txBody>
        </p:sp>
        <p:sp>
          <p:nvSpPr>
            <p:cNvPr id="6" name="テキスト ボックス 5"/>
            <p:cNvSpPr txBox="1"/>
            <p:nvPr/>
          </p:nvSpPr>
          <p:spPr>
            <a:xfrm>
              <a:off x="2495208" y="4431875"/>
              <a:ext cx="1569660"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b="1" dirty="0" smtClean="0">
                  <a:solidFill>
                    <a:schemeClr val="bg1"/>
                  </a:solidFill>
                  <a:latin typeface="メイリオ" pitchFamily="50" charset="-128"/>
                  <a:ea typeface="メイリオ" pitchFamily="50" charset="-128"/>
                </a:rPr>
                <a:t>全てについて</a:t>
              </a:r>
              <a:endParaRPr kumimoji="1" lang="ja-JP" altLang="en-US" b="1" dirty="0">
                <a:solidFill>
                  <a:schemeClr val="bg1"/>
                </a:solidFill>
                <a:latin typeface="メイリオ" pitchFamily="50" charset="-128"/>
                <a:ea typeface="メイリオ" pitchFamily="50" charset="-128"/>
              </a:endParaRPr>
            </a:p>
          </p:txBody>
        </p:sp>
        <p:sp>
          <p:nvSpPr>
            <p:cNvPr id="7" name="右矢印 6"/>
            <p:cNvSpPr/>
            <p:nvPr/>
          </p:nvSpPr>
          <p:spPr>
            <a:xfrm>
              <a:off x="4066844" y="4503313"/>
              <a:ext cx="857256" cy="142876"/>
            </a:xfrm>
            <a:prstGeom prst="rightArrow">
              <a:avLst/>
            </a:prstGeom>
            <a:effectLst>
              <a:glow rad="63500">
                <a:schemeClr val="accent3">
                  <a:tint val="30000"/>
                  <a:shade val="95000"/>
                  <a:satMod val="300000"/>
                  <a:alpha val="50000"/>
                </a:schemeClr>
              </a:glow>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solidFill>
                  <a:schemeClr val="bg1"/>
                </a:solidFill>
              </a:endParaRPr>
            </a:p>
          </p:txBody>
        </p:sp>
        <p:sp>
          <p:nvSpPr>
            <p:cNvPr id="8" name="正方形/長方形 7"/>
            <p:cNvSpPr/>
            <p:nvPr/>
          </p:nvSpPr>
          <p:spPr>
            <a:xfrm>
              <a:off x="4995538" y="4288999"/>
              <a:ext cx="1357322" cy="571504"/>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b="1" dirty="0" smtClean="0">
                  <a:solidFill>
                    <a:schemeClr val="bg1"/>
                  </a:solidFill>
                </a:rPr>
                <a:t>各従業員</a:t>
              </a:r>
              <a:endParaRPr kumimoji="1" lang="ja-JP" altLang="en-US" b="1" dirty="0">
                <a:solidFill>
                  <a:schemeClr val="bg1"/>
                </a:solidFill>
              </a:endParaRPr>
            </a:p>
          </p:txBody>
        </p:sp>
        <p:sp>
          <p:nvSpPr>
            <p:cNvPr id="9" name="テキスト ボックス 8"/>
            <p:cNvSpPr txBox="1"/>
            <p:nvPr/>
          </p:nvSpPr>
          <p:spPr>
            <a:xfrm>
              <a:off x="3709654" y="4146123"/>
              <a:ext cx="1335622" cy="369332"/>
            </a:xfrm>
            <a:prstGeom prst="rect">
              <a:avLst/>
            </a:prstGeom>
            <a:noFill/>
            <a:effectLst>
              <a:outerShdw blurRad="50800" dist="38100" dir="2700000" algn="tl" rotWithShape="0">
                <a:prstClr val="black">
                  <a:alpha val="40000"/>
                </a:prstClr>
              </a:outerShdw>
            </a:effectLst>
          </p:spPr>
          <p:txBody>
            <a:bodyPr wrap="none" rtlCol="0">
              <a:spAutoFit/>
            </a:bodyPr>
            <a:lstStyle/>
            <a:p>
              <a:r>
                <a:rPr kumimoji="1" lang="ja-JP" altLang="en-US" b="1" dirty="0" smtClean="0">
                  <a:solidFill>
                    <a:schemeClr val="bg1"/>
                  </a:solidFill>
                  <a:latin typeface="メイリオ" pitchFamily="50" charset="-128"/>
                  <a:ea typeface="メイリオ" pitchFamily="50" charset="-128"/>
                </a:rPr>
                <a:t>出力</a:t>
              </a:r>
              <a:r>
                <a:rPr kumimoji="1" lang="en-US" altLang="ja-JP" b="1" dirty="0" smtClean="0">
                  <a:solidFill>
                    <a:schemeClr val="bg1"/>
                  </a:solidFill>
                  <a:latin typeface="メイリオ" pitchFamily="50" charset="-128"/>
                  <a:ea typeface="メイリオ" pitchFamily="50" charset="-128"/>
                </a:rPr>
                <a:t>(</a:t>
              </a:r>
              <a:r>
                <a:rPr kumimoji="1" lang="ja-JP" altLang="en-US" b="1" dirty="0" smtClean="0">
                  <a:solidFill>
                    <a:schemeClr val="bg1"/>
                  </a:solidFill>
                  <a:latin typeface="メイリオ" pitchFamily="50" charset="-128"/>
                  <a:ea typeface="メイリオ" pitchFamily="50" charset="-128"/>
                </a:rPr>
                <a:t>画面</a:t>
              </a:r>
              <a:r>
                <a:rPr kumimoji="1" lang="en-US" altLang="ja-JP" b="1" dirty="0" smtClean="0">
                  <a:solidFill>
                    <a:schemeClr val="bg1"/>
                  </a:solidFill>
                  <a:latin typeface="メイリオ" pitchFamily="50" charset="-128"/>
                  <a:ea typeface="メイリオ" pitchFamily="50" charset="-128"/>
                </a:rPr>
                <a:t>)</a:t>
              </a:r>
              <a:endParaRPr kumimoji="1" lang="ja-JP" altLang="en-US" b="1" dirty="0">
                <a:solidFill>
                  <a:schemeClr val="bg1"/>
                </a:solidFill>
                <a:latin typeface="メイリオ" pitchFamily="50" charset="-128"/>
                <a:ea typeface="メイリオ" pitchFamily="50" charset="-128"/>
              </a:endParaRPr>
            </a:p>
          </p:txBody>
        </p:sp>
      </p:grpSp>
      <p:sp>
        <p:nvSpPr>
          <p:cNvPr id="12" name="角丸四角形吹き出し 11"/>
          <p:cNvSpPr/>
          <p:nvPr/>
        </p:nvSpPr>
        <p:spPr>
          <a:xfrm>
            <a:off x="5111016" y="5930701"/>
            <a:ext cx="3857620" cy="714356"/>
          </a:xfrm>
          <a:prstGeom prst="wedgeRoundRectCallout">
            <a:avLst>
              <a:gd name="adj1" fmla="val -28503"/>
              <a:gd name="adj2" fmla="val -67554"/>
              <a:gd name="adj3" fmla="val 16667"/>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800" b="1" dirty="0" smtClean="0">
                <a:latin typeface="メイリオ" pitchFamily="50" charset="-128"/>
                <a:ea typeface="メイリオ" pitchFamily="50" charset="-128"/>
              </a:rPr>
              <a:t>図解</a:t>
            </a:r>
            <a:r>
              <a:rPr kumimoji="1" lang="ja-JP" altLang="en-US" sz="2800" b="1" dirty="0" smtClean="0">
                <a:latin typeface="メイリオ" pitchFamily="50" charset="-128"/>
                <a:ea typeface="メイリオ" pitchFamily="50" charset="-128"/>
              </a:rPr>
              <a:t>型プログラミング</a:t>
            </a:r>
            <a:endParaRPr kumimoji="1" lang="ja-JP" altLang="en-US" sz="2800" b="1" dirty="0">
              <a:latin typeface="メイリオ" pitchFamily="50" charset="-128"/>
              <a:ea typeface="メイリオ" pitchFamily="50"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rmAutofit/>
          </a:bodyPr>
          <a:lstStyle/>
          <a:p>
            <a:pPr algn="ctr"/>
            <a:r>
              <a:rPr lang="ja-JP" altLang="en-US" sz="9600" dirty="0" smtClean="0"/>
              <a:t>寧ろ、</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Autofit/>
          </a:bodyPr>
          <a:lstStyle/>
          <a:p>
            <a:pPr algn="ctr"/>
            <a:r>
              <a:rPr lang="en-US" altLang="ja-JP" sz="4000" dirty="0" smtClean="0"/>
              <a:t>C# </a:t>
            </a:r>
            <a:r>
              <a:rPr lang="ja-JP" altLang="en-US" sz="4000" dirty="0" err="1" smtClean="0"/>
              <a:t>のような</a:t>
            </a:r>
            <a:r>
              <a:rPr lang="ja-JP" altLang="en-US" sz="4000" dirty="0" smtClean="0"/>
              <a:t>汎用言語より、</a:t>
            </a:r>
            <a:r>
              <a:rPr lang="en-US" altLang="ja-JP" sz="4000" dirty="0" smtClean="0"/>
              <a:t/>
            </a:r>
            <a:br>
              <a:rPr lang="en-US" altLang="ja-JP" sz="4000" dirty="0" smtClean="0"/>
            </a:br>
            <a:r>
              <a:rPr lang="en-US" altLang="ja-JP" sz="4000" dirty="0" smtClean="0"/>
              <a:t>DSL (</a:t>
            </a:r>
            <a:r>
              <a:rPr lang="ja-JP" altLang="en-US" sz="4000" dirty="0" smtClean="0"/>
              <a:t>ドメイン特化言語</a:t>
            </a:r>
            <a:r>
              <a:rPr lang="en-US" altLang="ja-JP" sz="4000" dirty="0" smtClean="0"/>
              <a:t>) </a:t>
            </a:r>
            <a:r>
              <a:rPr lang="ja-JP" altLang="en-US" sz="4000" dirty="0" smtClean="0"/>
              <a:t>の方が、</a:t>
            </a:r>
            <a:r>
              <a:rPr lang="en-US" altLang="ja-JP" sz="4000" dirty="0" smtClean="0"/>
              <a:t/>
            </a:r>
            <a:br>
              <a:rPr lang="en-US" altLang="ja-JP" sz="4000" dirty="0" smtClean="0"/>
            </a:br>
            <a:r>
              <a:rPr lang="ja-JP" altLang="en-US" sz="4000" dirty="0" smtClean="0"/>
              <a:t>よりピュアにモデルを書くことが</a:t>
            </a:r>
            <a:r>
              <a:rPr lang="en-US" altLang="ja-JP" sz="4000" dirty="0" smtClean="0"/>
              <a:t/>
            </a:r>
            <a:br>
              <a:rPr lang="en-US" altLang="ja-JP" sz="4000" dirty="0" smtClean="0"/>
            </a:br>
            <a:r>
              <a:rPr lang="ja-JP" altLang="en-US" sz="4000" dirty="0" smtClean="0"/>
              <a:t>できる可能性がある。</a:t>
            </a:r>
            <a:endParaRPr kumimoji="1" lang="ja-JP" altLang="en-US" sz="4000" dirty="0"/>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2511420"/>
          </a:xfrm>
        </p:spPr>
        <p:txBody>
          <a:bodyPr>
            <a:noAutofit/>
          </a:bodyPr>
          <a:lstStyle/>
          <a:p>
            <a:pPr algn="ctr"/>
            <a:r>
              <a:rPr lang="ja-JP" altLang="en-US" sz="3600" dirty="0" smtClean="0"/>
              <a:t>モデルがピュアである</a:t>
            </a:r>
            <a:r>
              <a:rPr lang="en-US" altLang="ja-JP" sz="3600" dirty="0" smtClean="0"/>
              <a:t/>
            </a:r>
            <a:br>
              <a:rPr lang="en-US" altLang="ja-JP" sz="3600" dirty="0" smtClean="0"/>
            </a:br>
            <a:r>
              <a:rPr lang="ja-JP" altLang="en-US" sz="3600" dirty="0" smtClean="0"/>
              <a:t>ことが重要か</a:t>
            </a:r>
            <a:r>
              <a:rPr lang="en-US" altLang="ja-JP" sz="3600" dirty="0" smtClean="0"/>
              <a:t>?</a:t>
            </a:r>
            <a:endParaRPr kumimoji="1" lang="ja-JP" altLang="en-US" sz="3600" dirty="0"/>
          </a:p>
        </p:txBody>
      </p:sp>
      <p:sp>
        <p:nvSpPr>
          <p:cNvPr id="3" name="タイトル 1"/>
          <p:cNvSpPr txBox="1">
            <a:spLocks/>
          </p:cNvSpPr>
          <p:nvPr/>
        </p:nvSpPr>
        <p:spPr>
          <a:xfrm>
            <a:off x="357158" y="3714752"/>
            <a:ext cx="8258204" cy="2511420"/>
          </a:xfrm>
          <a:prstGeom prst="rect">
            <a:avLst/>
          </a:prstGeom>
        </p:spPr>
        <p:txBody>
          <a:bodyPr vert="horz" lIns="45720" rIns="4572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そう。</a:t>
            </a: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r>
            <a:b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b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モデルはピュアであることが重要。</a:t>
            </a:r>
            <a:endParaRPr kumimoji="1" lang="ja-JP" altLang="en-US" sz="3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8000" dirty="0" smtClean="0"/>
              <a:t>なぜならば、</a:t>
            </a:r>
            <a:endParaRPr kumimoji="1" lang="ja-JP" altLang="en-US" sz="8000" dirty="0"/>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lgn="ctr"/>
            <a:r>
              <a:rPr lang="ja-JP" altLang="en-US" sz="4000" dirty="0" smtClean="0"/>
              <a:t>モデルとは</a:t>
            </a:r>
            <a:br>
              <a:rPr lang="ja-JP" altLang="en-US" sz="4000" dirty="0" smtClean="0"/>
            </a:br>
            <a:r>
              <a:rPr lang="ja-JP" altLang="en-US" sz="4000" dirty="0" smtClean="0"/>
              <a:t/>
            </a:r>
            <a:br>
              <a:rPr lang="ja-JP" altLang="en-US" sz="4000" dirty="0" smtClean="0"/>
            </a:br>
            <a:r>
              <a:rPr lang="ja-JP" altLang="en-US" sz="5400" dirty="0" smtClean="0">
                <a:solidFill>
                  <a:schemeClr val="accent5"/>
                </a:solidFill>
              </a:rPr>
              <a:t>「関心事を抽出したもの」</a:t>
            </a:r>
            <a:br>
              <a:rPr lang="ja-JP" altLang="en-US" sz="5400" dirty="0" smtClean="0">
                <a:solidFill>
                  <a:schemeClr val="accent5"/>
                </a:solidFill>
              </a:rPr>
            </a:br>
            <a:r>
              <a:rPr lang="ja-JP" altLang="en-US" sz="4000" dirty="0" smtClean="0"/>
              <a:t/>
            </a:r>
            <a:br>
              <a:rPr lang="ja-JP" altLang="en-US" sz="4000" dirty="0" smtClean="0"/>
            </a:br>
            <a:r>
              <a:rPr lang="ja-JP" altLang="en-US" sz="4000" dirty="0" smtClean="0"/>
              <a:t>だから。</a:t>
            </a:r>
            <a:endParaRPr kumimoji="1" lang="ja-JP" altLang="en-US" sz="4000" dirty="0"/>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1868478"/>
          </a:xfrm>
        </p:spPr>
        <p:txBody>
          <a:bodyPr>
            <a:normAutofit/>
          </a:bodyPr>
          <a:lstStyle/>
          <a:p>
            <a:pPr algn="ctr"/>
            <a:r>
              <a:rPr lang="ja-JP" altLang="en-US" dirty="0" smtClean="0"/>
              <a:t>「意図をモデリングした」</a:t>
            </a:r>
            <a:r>
              <a:rPr lang="en-US" altLang="ja-JP" dirty="0" smtClean="0"/>
              <a:t/>
            </a:r>
            <a:br>
              <a:rPr lang="en-US" altLang="ja-JP" dirty="0" smtClean="0"/>
            </a:br>
            <a:r>
              <a:rPr lang="ja-JP" altLang="en-US" dirty="0" smtClean="0"/>
              <a:t>ものがソースコード。</a:t>
            </a:r>
            <a:endParaRPr kumimoji="1" lang="ja-JP" altLang="en-US" dirty="0"/>
          </a:p>
        </p:txBody>
      </p:sp>
      <p:sp>
        <p:nvSpPr>
          <p:cNvPr id="4" name="タイトル 1"/>
          <p:cNvSpPr txBox="1">
            <a:spLocks/>
          </p:cNvSpPr>
          <p:nvPr/>
        </p:nvSpPr>
        <p:spPr>
          <a:xfrm>
            <a:off x="521693" y="2174924"/>
            <a:ext cx="8215370" cy="240445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意図以外のものが</a:t>
            </a:r>
            <a:r>
              <a:rPr kumimoji="1" lang="en-US" altLang="ja-JP"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r>
            <a:br>
              <a:rPr kumimoji="1" lang="en-US" altLang="ja-JP"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br>
            <a:r>
              <a:rPr kumimoji="1" lang="ja-JP" altLang="en-US"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書かれていないのが</a:t>
            </a:r>
            <a:r>
              <a:rPr kumimoji="1" lang="en-US" altLang="ja-JP"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r>
            <a:br>
              <a:rPr kumimoji="1" lang="en-US" altLang="ja-JP"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br>
            <a:r>
              <a:rPr kumimoji="1" lang="ja-JP" altLang="en-US"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ベター</a:t>
            </a:r>
            <a:endParaRPr kumimoji="1" lang="ja-JP" altLang="en-US" sz="4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
        <p:nvSpPr>
          <p:cNvPr id="6" name="角丸四角形吹き出し 5"/>
          <p:cNvSpPr/>
          <p:nvPr/>
        </p:nvSpPr>
        <p:spPr bwMode="auto">
          <a:xfrm>
            <a:off x="6245942" y="4299155"/>
            <a:ext cx="2765322" cy="1622322"/>
          </a:xfrm>
          <a:prstGeom prst="wedgeRoundRectCallout">
            <a:avLst>
              <a:gd name="adj1" fmla="val -51690"/>
              <a:gd name="adj2" fmla="val -93843"/>
              <a:gd name="adj3" fmla="val 1666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kumimoji="1" lang="ja-JP" altLang="en-US" sz="3200" dirty="0" smtClean="0">
                <a:solidFill>
                  <a:schemeClr val="bg1"/>
                </a:solidFill>
                <a:effectLst>
                  <a:outerShdw blurRad="38100" dist="38100" dir="2700000" algn="tl">
                    <a:srgbClr val="000000">
                      <a:alpha val="43137"/>
                    </a:srgbClr>
                  </a:outerShdw>
                </a:effectLst>
                <a:latin typeface="+mn-ea"/>
              </a:rPr>
              <a:t>かつ意図が</a:t>
            </a:r>
            <a:r>
              <a:rPr kumimoji="1" lang="en-US" altLang="ja-JP" sz="3200" dirty="0" smtClean="0">
                <a:solidFill>
                  <a:schemeClr val="bg1"/>
                </a:solidFill>
                <a:effectLst>
                  <a:outerShdw blurRad="38100" dist="38100" dir="2700000" algn="tl">
                    <a:srgbClr val="000000">
                      <a:alpha val="43137"/>
                    </a:srgbClr>
                  </a:outerShdw>
                </a:effectLst>
                <a:latin typeface="+mn-ea"/>
              </a:rPr>
              <a:t/>
            </a:r>
            <a:br>
              <a:rPr kumimoji="1" lang="en-US" altLang="ja-JP" sz="3200" dirty="0" smtClean="0">
                <a:solidFill>
                  <a:schemeClr val="bg1"/>
                </a:solidFill>
                <a:effectLst>
                  <a:outerShdw blurRad="38100" dist="38100" dir="2700000" algn="tl">
                    <a:srgbClr val="000000">
                      <a:alpha val="43137"/>
                    </a:srgbClr>
                  </a:outerShdw>
                </a:effectLst>
                <a:latin typeface="+mn-ea"/>
              </a:rPr>
            </a:br>
            <a:r>
              <a:rPr kumimoji="1" lang="ja-JP" altLang="en-US" sz="3200" dirty="0" smtClean="0">
                <a:solidFill>
                  <a:schemeClr val="bg1"/>
                </a:solidFill>
                <a:effectLst>
                  <a:outerShdw blurRad="38100" dist="38100" dir="2700000" algn="tl">
                    <a:srgbClr val="000000">
                      <a:alpha val="43137"/>
                    </a:srgbClr>
                  </a:outerShdw>
                </a:effectLst>
                <a:latin typeface="+mn-ea"/>
              </a:rPr>
              <a:t>書き尽く</a:t>
            </a:r>
            <a:r>
              <a:rPr kumimoji="1" lang="en-US" altLang="ja-JP" sz="3200" dirty="0" smtClean="0">
                <a:solidFill>
                  <a:schemeClr val="bg1"/>
                </a:solidFill>
                <a:effectLst>
                  <a:outerShdw blurRad="38100" dist="38100" dir="2700000" algn="tl">
                    <a:srgbClr val="000000">
                      <a:alpha val="43137"/>
                    </a:srgbClr>
                  </a:outerShdw>
                </a:effectLst>
                <a:latin typeface="+mn-ea"/>
              </a:rPr>
              <a:t/>
            </a:r>
            <a:br>
              <a:rPr kumimoji="1" lang="en-US" altLang="ja-JP" sz="3200" dirty="0" smtClean="0">
                <a:solidFill>
                  <a:schemeClr val="bg1"/>
                </a:solidFill>
                <a:effectLst>
                  <a:outerShdw blurRad="38100" dist="38100" dir="2700000" algn="tl">
                    <a:srgbClr val="000000">
                      <a:alpha val="43137"/>
                    </a:srgbClr>
                  </a:outerShdw>
                </a:effectLst>
                <a:latin typeface="+mn-ea"/>
              </a:rPr>
            </a:br>
            <a:r>
              <a:rPr kumimoji="1" lang="ja-JP" altLang="en-US" sz="3200" dirty="0" smtClean="0">
                <a:solidFill>
                  <a:schemeClr val="bg1"/>
                </a:solidFill>
                <a:effectLst>
                  <a:outerShdw blurRad="38100" dist="38100" dir="2700000" algn="tl">
                    <a:srgbClr val="000000">
                      <a:alpha val="43137"/>
                    </a:srgbClr>
                  </a:outerShdw>
                </a:effectLst>
                <a:latin typeface="+mn-ea"/>
              </a:rPr>
              <a:t>されている</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9600" dirty="0" smtClean="0"/>
              <a:t>例</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58204" cy="1142984"/>
          </a:xfrm>
        </p:spPr>
        <p:txBody>
          <a:bodyPr/>
          <a:lstStyle/>
          <a:p>
            <a:r>
              <a:rPr lang="ja-JP" altLang="en-US" dirty="0" smtClean="0"/>
              <a:t>例えば</a:t>
            </a:r>
            <a:r>
              <a:rPr lang="en-US" altLang="ja-JP" dirty="0" smtClean="0"/>
              <a:t>…</a:t>
            </a:r>
            <a:endParaRPr kumimoji="1" lang="ja-JP" altLang="en-US" dirty="0"/>
          </a:p>
        </p:txBody>
      </p:sp>
      <p:sp>
        <p:nvSpPr>
          <p:cNvPr id="3" name="コンテンツ プレースホルダ 2"/>
          <p:cNvSpPr>
            <a:spLocks noGrp="1"/>
          </p:cNvSpPr>
          <p:nvPr>
            <p:ph idx="1"/>
          </p:nvPr>
        </p:nvSpPr>
        <p:spPr>
          <a:xfrm>
            <a:off x="214282" y="1209368"/>
            <a:ext cx="8643998" cy="4916795"/>
          </a:xfrm>
        </p:spPr>
        <p:txBody>
          <a:bodyPr>
            <a:normAutofit fontScale="85000" lnSpcReduction="20000"/>
          </a:bodyPr>
          <a:lstStyle/>
          <a:p>
            <a:pPr>
              <a:buNone/>
            </a:pPr>
            <a:r>
              <a:rPr lang="en-US" altLang="ja-JP" dirty="0" smtClean="0"/>
              <a:t>	</a:t>
            </a:r>
            <a:r>
              <a:rPr lang="ja-JP" altLang="en-US" sz="3600" dirty="0" smtClean="0">
                <a:solidFill>
                  <a:schemeClr val="accent5"/>
                </a:solidFill>
              </a:rPr>
              <a:t>「従業員名簿内の 全ての各従業員を</a:t>
            </a:r>
            <a:r>
              <a:rPr lang="en-US" altLang="ja-JP" sz="3600" dirty="0" smtClean="0">
                <a:solidFill>
                  <a:schemeClr val="accent5"/>
                </a:solidFill>
              </a:rPr>
              <a:t/>
            </a:r>
            <a:br>
              <a:rPr lang="en-US" altLang="ja-JP" sz="3600" dirty="0" smtClean="0">
                <a:solidFill>
                  <a:schemeClr val="accent5"/>
                </a:solidFill>
              </a:rPr>
            </a:br>
            <a:r>
              <a:rPr lang="en-US" altLang="ja-JP" sz="3600" dirty="0" smtClean="0">
                <a:solidFill>
                  <a:schemeClr val="accent5"/>
                </a:solidFill>
              </a:rPr>
              <a:t>	</a:t>
            </a:r>
            <a:r>
              <a:rPr lang="ja-JP" altLang="en-US" sz="3600" dirty="0" smtClean="0">
                <a:solidFill>
                  <a:schemeClr val="accent5"/>
                </a:solidFill>
              </a:rPr>
              <a:t>画面に出力する」</a:t>
            </a:r>
            <a:r>
              <a:rPr lang="en-US" altLang="ja-JP" dirty="0" smtClean="0">
                <a:solidFill>
                  <a:schemeClr val="accent5"/>
                </a:solidFill>
              </a:rPr>
              <a:t/>
            </a:r>
            <a:br>
              <a:rPr lang="en-US" altLang="ja-JP" dirty="0" smtClean="0">
                <a:solidFill>
                  <a:schemeClr val="accent5"/>
                </a:solidFill>
              </a:rPr>
            </a:br>
            <a:endParaRPr lang="en-US" altLang="ja-JP" dirty="0" smtClean="0">
              <a:solidFill>
                <a:schemeClr val="accent5"/>
              </a:solidFill>
            </a:endParaRPr>
          </a:p>
          <a:p>
            <a:pPr>
              <a:buNone/>
            </a:pPr>
            <a:r>
              <a:rPr lang="ja-JP" altLang="en-US" dirty="0" smtClean="0"/>
              <a:t>が意図なら、 </a:t>
            </a:r>
            <a:endParaRPr lang="en-US" altLang="ja-JP" dirty="0" smtClean="0"/>
          </a:p>
          <a:p>
            <a:pPr>
              <a:buNone/>
            </a:pPr>
            <a:r>
              <a:rPr lang="en-US" altLang="ja-JP" dirty="0" smtClean="0"/>
              <a:t/>
            </a:r>
            <a:br>
              <a:rPr lang="en-US" altLang="ja-JP" dirty="0" smtClean="0"/>
            </a:br>
            <a:r>
              <a:rPr lang="en-US" altLang="ja-JP" sz="2800" dirty="0" smtClean="0">
                <a:solidFill>
                  <a:schemeClr val="accent5"/>
                </a:solidFill>
              </a:rPr>
              <a:t> for (</a:t>
            </a:r>
            <a:r>
              <a:rPr lang="en-US" altLang="ja-JP" sz="2800" dirty="0" err="1" smtClean="0">
                <a:solidFill>
                  <a:schemeClr val="accent5"/>
                </a:solidFill>
              </a:rPr>
              <a:t>int</a:t>
            </a:r>
            <a:r>
              <a:rPr lang="en-US" altLang="ja-JP" sz="2800" dirty="0" smtClean="0">
                <a:solidFill>
                  <a:schemeClr val="accent5"/>
                </a:solidFill>
              </a:rPr>
              <a:t> </a:t>
            </a:r>
            <a:r>
              <a:rPr lang="en-US" altLang="ja-JP" sz="2800" dirty="0" err="1" smtClean="0">
                <a:solidFill>
                  <a:schemeClr val="accent5"/>
                </a:solidFill>
              </a:rPr>
              <a:t>i</a:t>
            </a:r>
            <a:r>
              <a:rPr lang="en-US" altLang="ja-JP" sz="2800" dirty="0" smtClean="0">
                <a:solidFill>
                  <a:schemeClr val="accent5"/>
                </a:solidFill>
              </a:rPr>
              <a:t> = 0; </a:t>
            </a:r>
            <a:r>
              <a:rPr lang="en-US" altLang="ja-JP" sz="2800" dirty="0" err="1" smtClean="0">
                <a:solidFill>
                  <a:schemeClr val="accent5"/>
                </a:solidFill>
              </a:rPr>
              <a:t>i</a:t>
            </a:r>
            <a:r>
              <a:rPr lang="en-US" altLang="ja-JP" sz="2800" dirty="0" smtClean="0">
                <a:solidFill>
                  <a:schemeClr val="accent5"/>
                </a:solidFill>
              </a:rPr>
              <a:t> &lt; </a:t>
            </a:r>
            <a:r>
              <a:rPr lang="ja-JP" altLang="en-US" sz="2800" dirty="0" smtClean="0">
                <a:solidFill>
                  <a:schemeClr val="accent5"/>
                </a:solidFill>
              </a:rPr>
              <a:t>従業員リスト</a:t>
            </a:r>
            <a:r>
              <a:rPr lang="en-US" altLang="ja-JP" sz="2800" dirty="0" smtClean="0">
                <a:solidFill>
                  <a:schemeClr val="accent5"/>
                </a:solidFill>
              </a:rPr>
              <a:t>.Count; </a:t>
            </a:r>
            <a:r>
              <a:rPr lang="en-US" altLang="ja-JP" sz="2800" dirty="0" err="1" smtClean="0">
                <a:solidFill>
                  <a:schemeClr val="accent5"/>
                </a:solidFill>
              </a:rPr>
              <a:t>i</a:t>
            </a:r>
            <a:r>
              <a:rPr lang="en-US" altLang="ja-JP" sz="2800" dirty="0" smtClean="0">
                <a:solidFill>
                  <a:schemeClr val="accent5"/>
                </a:solidFill>
              </a:rPr>
              <a:t>++)</a:t>
            </a:r>
          </a:p>
          <a:p>
            <a:pPr>
              <a:buNone/>
            </a:pPr>
            <a:r>
              <a:rPr lang="en-US" altLang="ja-JP" sz="2800" dirty="0" smtClean="0">
                <a:solidFill>
                  <a:schemeClr val="accent5"/>
                </a:solidFill>
              </a:rPr>
              <a:t>    		</a:t>
            </a:r>
            <a:r>
              <a:rPr lang="ja-JP" altLang="en-US" sz="2800" dirty="0" smtClean="0">
                <a:solidFill>
                  <a:schemeClr val="accent5"/>
                </a:solidFill>
              </a:rPr>
              <a:t>出力</a:t>
            </a:r>
            <a:r>
              <a:rPr lang="en-US" altLang="ja-JP" sz="2800" dirty="0" smtClean="0">
                <a:solidFill>
                  <a:schemeClr val="accent5"/>
                </a:solidFill>
              </a:rPr>
              <a:t>(</a:t>
            </a:r>
            <a:r>
              <a:rPr lang="ja-JP" altLang="en-US" sz="2800" dirty="0" smtClean="0">
                <a:solidFill>
                  <a:schemeClr val="accent5"/>
                </a:solidFill>
              </a:rPr>
              <a:t>従業員リスト</a:t>
            </a:r>
            <a:r>
              <a:rPr lang="en-US" altLang="ja-JP" sz="2800" dirty="0" smtClean="0">
                <a:solidFill>
                  <a:schemeClr val="accent5"/>
                </a:solidFill>
              </a:rPr>
              <a:t>[</a:t>
            </a:r>
            <a:r>
              <a:rPr lang="en-US" altLang="ja-JP" sz="2800" dirty="0" err="1" smtClean="0">
                <a:solidFill>
                  <a:schemeClr val="accent5"/>
                </a:solidFill>
              </a:rPr>
              <a:t>i</a:t>
            </a:r>
            <a:r>
              <a:rPr lang="en-US" altLang="ja-JP" sz="2800" dirty="0" smtClean="0">
                <a:solidFill>
                  <a:schemeClr val="accent5"/>
                </a:solidFill>
              </a:rPr>
              <a:t>]);</a:t>
            </a:r>
            <a:endParaRPr lang="en-US" altLang="ja-JP" sz="3300" dirty="0" smtClean="0">
              <a:solidFill>
                <a:schemeClr val="accent5"/>
              </a:solidFill>
            </a:endParaRPr>
          </a:p>
          <a:p>
            <a:pPr>
              <a:buNone/>
            </a:pPr>
            <a:endParaRPr lang="en-US" altLang="ja-JP" dirty="0" smtClean="0"/>
          </a:p>
          <a:p>
            <a:pPr>
              <a:buNone/>
            </a:pPr>
            <a:r>
              <a:rPr lang="ja-JP" altLang="en-US" dirty="0" smtClean="0"/>
              <a:t>の場合、</a:t>
            </a:r>
          </a:p>
          <a:p>
            <a:pPr>
              <a:buNone/>
            </a:pPr>
            <a:endParaRPr lang="ja-JP" altLang="en-US" dirty="0" smtClean="0"/>
          </a:p>
          <a:p>
            <a:pPr>
              <a:buNone/>
            </a:pPr>
            <a:r>
              <a:rPr lang="en-US" altLang="ja-JP" dirty="0" smtClean="0"/>
              <a:t>	</a:t>
            </a:r>
            <a:r>
              <a:rPr lang="ja-JP" altLang="en-US" sz="2600" dirty="0" smtClean="0">
                <a:solidFill>
                  <a:schemeClr val="accent5"/>
                </a:solidFill>
              </a:rPr>
              <a:t>「</a:t>
            </a:r>
            <a:r>
              <a:rPr lang="en-US" altLang="ja-JP" sz="2600" dirty="0" err="1" smtClean="0">
                <a:solidFill>
                  <a:schemeClr val="accent5"/>
                </a:solidFill>
              </a:rPr>
              <a:t>int</a:t>
            </a:r>
            <a:r>
              <a:rPr lang="ja-JP" altLang="en-US" sz="2600" dirty="0" smtClean="0">
                <a:solidFill>
                  <a:schemeClr val="accent5"/>
                </a:solidFill>
              </a:rPr>
              <a:t>」、「</a:t>
            </a:r>
            <a:r>
              <a:rPr lang="en-US" altLang="ja-JP" sz="2600" dirty="0" err="1" smtClean="0">
                <a:solidFill>
                  <a:schemeClr val="accent5"/>
                </a:solidFill>
              </a:rPr>
              <a:t>i</a:t>
            </a:r>
            <a:r>
              <a:rPr lang="ja-JP" altLang="en-US" sz="2600" dirty="0" smtClean="0">
                <a:solidFill>
                  <a:schemeClr val="accent5"/>
                </a:solidFill>
              </a:rPr>
              <a:t>」、「</a:t>
            </a:r>
            <a:r>
              <a:rPr lang="en-US" altLang="ja-JP" sz="2600" dirty="0" smtClean="0">
                <a:solidFill>
                  <a:schemeClr val="accent5"/>
                </a:solidFill>
              </a:rPr>
              <a:t>=</a:t>
            </a:r>
            <a:r>
              <a:rPr lang="ja-JP" altLang="en-US" sz="2600" dirty="0" smtClean="0">
                <a:solidFill>
                  <a:schemeClr val="accent5"/>
                </a:solidFill>
              </a:rPr>
              <a:t>」、「</a:t>
            </a:r>
            <a:r>
              <a:rPr lang="en-US" altLang="ja-JP" sz="2600" dirty="0" smtClean="0">
                <a:solidFill>
                  <a:schemeClr val="accent5"/>
                </a:solidFill>
              </a:rPr>
              <a:t>&lt;</a:t>
            </a:r>
            <a:r>
              <a:rPr lang="ja-JP" altLang="en-US" sz="2600" dirty="0" smtClean="0">
                <a:solidFill>
                  <a:schemeClr val="accent5"/>
                </a:solidFill>
              </a:rPr>
              <a:t>」、「</a:t>
            </a:r>
            <a:r>
              <a:rPr lang="en-US" altLang="ja-JP" sz="2600" dirty="0" smtClean="0">
                <a:solidFill>
                  <a:schemeClr val="accent5"/>
                </a:solidFill>
              </a:rPr>
              <a:t>Count</a:t>
            </a:r>
            <a:r>
              <a:rPr lang="ja-JP" altLang="en-US" sz="2600" dirty="0" smtClean="0">
                <a:solidFill>
                  <a:schemeClr val="accent5"/>
                </a:solidFill>
              </a:rPr>
              <a:t>」、「</a:t>
            </a:r>
            <a:r>
              <a:rPr lang="en-US" altLang="ja-JP" sz="2600" dirty="0" err="1" smtClean="0">
                <a:solidFill>
                  <a:schemeClr val="accent5"/>
                </a:solidFill>
              </a:rPr>
              <a:t>i</a:t>
            </a:r>
            <a:r>
              <a:rPr lang="en-US" altLang="ja-JP" sz="2600" dirty="0" smtClean="0">
                <a:solidFill>
                  <a:schemeClr val="accent5"/>
                </a:solidFill>
              </a:rPr>
              <a:t>++</a:t>
            </a:r>
            <a:r>
              <a:rPr lang="ja-JP" altLang="en-US" sz="2600" dirty="0" smtClean="0">
                <a:solidFill>
                  <a:schemeClr val="accent5"/>
                </a:solidFill>
              </a:rPr>
              <a:t>」、「</a:t>
            </a:r>
            <a:r>
              <a:rPr lang="en-US" altLang="ja-JP" sz="2600" dirty="0" smtClean="0">
                <a:solidFill>
                  <a:schemeClr val="accent5"/>
                </a:solidFill>
              </a:rPr>
              <a:t>[</a:t>
            </a:r>
            <a:r>
              <a:rPr lang="en-US" altLang="ja-JP" sz="2600" dirty="0" err="1" smtClean="0">
                <a:solidFill>
                  <a:schemeClr val="accent5"/>
                </a:solidFill>
              </a:rPr>
              <a:t>i</a:t>
            </a:r>
            <a:r>
              <a:rPr lang="en-US" altLang="ja-JP" sz="2600" dirty="0" smtClean="0">
                <a:solidFill>
                  <a:schemeClr val="accent5"/>
                </a:solidFill>
              </a:rPr>
              <a:t>]</a:t>
            </a:r>
            <a:r>
              <a:rPr lang="ja-JP" altLang="en-US" sz="2600" dirty="0" smtClean="0">
                <a:solidFill>
                  <a:schemeClr val="accent5"/>
                </a:solidFill>
              </a:rPr>
              <a:t>」</a:t>
            </a:r>
          </a:p>
          <a:p>
            <a:pPr>
              <a:buNone/>
            </a:pPr>
            <a:endParaRPr lang="ja-JP" altLang="en-US" dirty="0" smtClean="0"/>
          </a:p>
          <a:p>
            <a:pPr>
              <a:buNone/>
            </a:pPr>
            <a:r>
              <a:rPr lang="ja-JP" altLang="en-US" dirty="0" smtClean="0"/>
              <a:t>は「意図以外」のもの。</a:t>
            </a:r>
            <a:endParaRPr lang="en-US" altLang="ja-JP" dirty="0" smtClean="0"/>
          </a:p>
          <a:p>
            <a:pPr>
              <a:buNone/>
            </a:pPr>
            <a:r>
              <a:rPr lang="en-US" altLang="ja-JP" dirty="0" smtClean="0"/>
              <a:t>(</a:t>
            </a:r>
            <a:r>
              <a:rPr lang="ja-JP" altLang="en-US" dirty="0" smtClean="0"/>
              <a:t>＝モデルにとっては「ノイズ」</a:t>
            </a:r>
            <a:r>
              <a:rPr lang="en-US" altLang="ja-JP" dirty="0" smtClean="0"/>
              <a:t>)</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387054" y="436418"/>
            <a:ext cx="8375946" cy="5992978"/>
          </a:xfrm>
        </p:spPr>
        <p:txBody>
          <a:bodyPr/>
          <a:lstStyle/>
          <a:p>
            <a:pPr algn="ctr"/>
            <a:r>
              <a:rPr kumimoji="1" lang="ja-JP" altLang="en-US" sz="6000" dirty="0" smtClean="0">
                <a:solidFill>
                  <a:schemeClr val="tx1"/>
                </a:solidFill>
              </a:rPr>
              <a:t>本 </a:t>
            </a:r>
            <a:r>
              <a:rPr kumimoji="1" lang="en-US" altLang="ja-JP" sz="6000" dirty="0" err="1" smtClean="0">
                <a:solidFill>
                  <a:schemeClr val="tx1"/>
                </a:solidFill>
              </a:rPr>
              <a:t>BoF</a:t>
            </a:r>
            <a:r>
              <a:rPr kumimoji="1" lang="ja-JP" altLang="en-US" sz="6000" dirty="0" smtClean="0">
                <a:solidFill>
                  <a:schemeClr val="tx1"/>
                </a:solidFill>
              </a:rPr>
              <a:t> は、</a:t>
            </a:r>
            <a:r>
              <a:rPr kumimoji="1" lang="en-US" altLang="ja-JP" sz="6000" dirty="0" smtClean="0">
                <a:solidFill>
                  <a:schemeClr val="tx1"/>
                </a:solidFill>
              </a:rPr>
              <a:t/>
            </a:r>
            <a:br>
              <a:rPr kumimoji="1" lang="en-US" altLang="ja-JP" sz="6000" dirty="0" smtClean="0">
                <a:solidFill>
                  <a:schemeClr val="tx1"/>
                </a:solidFill>
              </a:rPr>
            </a:br>
            <a:r>
              <a:rPr kumimoji="1" lang="en-US" altLang="ja-JP" sz="2400" dirty="0" smtClean="0">
                <a:solidFill>
                  <a:schemeClr val="tx1"/>
                </a:solidFill>
              </a:rPr>
              <a:t/>
            </a:r>
            <a:br>
              <a:rPr kumimoji="1" lang="en-US" altLang="ja-JP" sz="2400" dirty="0" smtClean="0">
                <a:solidFill>
                  <a:schemeClr val="tx1"/>
                </a:solidFill>
              </a:rPr>
            </a:br>
            <a:r>
              <a:rPr kumimoji="1" lang="ja-JP" altLang="en-US" sz="5400" dirty="0" smtClean="0">
                <a:solidFill>
                  <a:schemeClr val="tx1"/>
                </a:solidFill>
              </a:rPr>
              <a:t>「きれいな</a:t>
            </a:r>
            <a:r>
              <a:rPr lang="ja-JP" altLang="en-US" sz="5400" dirty="0" smtClean="0">
                <a:solidFill>
                  <a:schemeClr val="tx1"/>
                </a:solidFill>
              </a:rPr>
              <a:t>ソースコード」</a:t>
            </a:r>
            <a:r>
              <a:rPr lang="en-US" altLang="ja-JP" sz="5400" dirty="0" smtClean="0">
                <a:solidFill>
                  <a:schemeClr val="tx1"/>
                </a:solidFill>
              </a:rPr>
              <a:t/>
            </a:r>
            <a:br>
              <a:rPr lang="en-US" altLang="ja-JP" sz="5400" dirty="0" smtClean="0">
                <a:solidFill>
                  <a:schemeClr val="tx1"/>
                </a:solidFill>
              </a:rPr>
            </a:br>
            <a:r>
              <a:rPr lang="en-US" altLang="ja-JP" sz="2400" dirty="0" smtClean="0">
                <a:solidFill>
                  <a:schemeClr val="tx1"/>
                </a:solidFill>
              </a:rPr>
              <a:t/>
            </a:r>
            <a:br>
              <a:rPr lang="en-US" altLang="ja-JP" sz="2400" dirty="0" smtClean="0">
                <a:solidFill>
                  <a:schemeClr val="tx1"/>
                </a:solidFill>
              </a:rPr>
            </a:br>
            <a:r>
              <a:rPr lang="ja-JP" altLang="en-US" dirty="0" smtClean="0">
                <a:solidFill>
                  <a:schemeClr val="tx1"/>
                </a:solidFill>
              </a:rPr>
              <a:t>がテーマですが、</a:t>
            </a:r>
            <a:r>
              <a:rPr lang="en-US" altLang="ja-JP" dirty="0" smtClean="0">
                <a:solidFill>
                  <a:schemeClr val="tx1"/>
                </a:solidFill>
              </a:rPr>
              <a:t/>
            </a:r>
            <a:br>
              <a:rPr lang="en-US" altLang="ja-JP" dirty="0" smtClean="0">
                <a:solidFill>
                  <a:schemeClr val="tx1"/>
                </a:solidFill>
              </a:rPr>
            </a:br>
            <a:r>
              <a:rPr lang="ja-JP" altLang="en-US" sz="7200" dirty="0" smtClean="0">
                <a:solidFill>
                  <a:schemeClr val="accent5"/>
                </a:solidFill>
              </a:rPr>
              <a:t>好きな言語</a:t>
            </a:r>
            <a:r>
              <a:rPr lang="ja-JP" altLang="en-US" sz="6600" dirty="0" smtClean="0">
                <a:solidFill>
                  <a:schemeClr val="tx1"/>
                </a:solidFill>
              </a:rPr>
              <a:t>は</a:t>
            </a:r>
            <a:r>
              <a:rPr lang="en-US" altLang="ja-JP" sz="6600" dirty="0" smtClean="0">
                <a:solidFill>
                  <a:schemeClr val="tx1"/>
                </a:solidFill>
              </a:rPr>
              <a:t/>
            </a:r>
            <a:br>
              <a:rPr lang="en-US" altLang="ja-JP" sz="6600" dirty="0" smtClean="0">
                <a:solidFill>
                  <a:schemeClr val="tx1"/>
                </a:solidFill>
              </a:rPr>
            </a:br>
            <a:r>
              <a:rPr lang="ja-JP" altLang="en-US" sz="6600" dirty="0" smtClean="0">
                <a:solidFill>
                  <a:schemeClr val="tx1"/>
                </a:solidFill>
              </a:rPr>
              <a:t>なんですか</a:t>
            </a:r>
            <a:r>
              <a:rPr lang="en-US" altLang="ja-JP" sz="6600" dirty="0" smtClean="0">
                <a:solidFill>
                  <a:schemeClr val="tx1"/>
                </a:solidFill>
              </a:rPr>
              <a:t>?</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58204" cy="1142984"/>
          </a:xfrm>
        </p:spPr>
        <p:txBody>
          <a:bodyPr/>
          <a:lstStyle/>
          <a:p>
            <a:r>
              <a:rPr lang="ja-JP" altLang="en-US" dirty="0" smtClean="0"/>
              <a:t>「この場合は」、</a:t>
            </a:r>
            <a:endParaRPr kumimoji="1" lang="ja-JP" altLang="en-US" dirty="0"/>
          </a:p>
        </p:txBody>
      </p:sp>
      <p:sp>
        <p:nvSpPr>
          <p:cNvPr id="3" name="コンテンツ プレースホルダ 2"/>
          <p:cNvSpPr>
            <a:spLocks noGrp="1"/>
          </p:cNvSpPr>
          <p:nvPr>
            <p:ph idx="1"/>
          </p:nvPr>
        </p:nvSpPr>
        <p:spPr>
          <a:xfrm>
            <a:off x="214282" y="1357298"/>
            <a:ext cx="8786874" cy="4768865"/>
          </a:xfrm>
        </p:spPr>
        <p:txBody>
          <a:bodyPr>
            <a:normAutofit/>
          </a:bodyPr>
          <a:lstStyle/>
          <a:p>
            <a:pPr>
              <a:buNone/>
            </a:pPr>
            <a:r>
              <a:rPr lang="en-US" altLang="ja-JP" sz="2400" dirty="0" smtClean="0"/>
              <a:t/>
            </a:r>
            <a:br>
              <a:rPr lang="en-US" altLang="ja-JP" sz="2400" dirty="0" smtClean="0"/>
            </a:br>
            <a:r>
              <a:rPr lang="en-US" altLang="ja-JP" sz="2400" dirty="0" smtClean="0">
                <a:solidFill>
                  <a:schemeClr val="accent5"/>
                </a:solidFill>
              </a:rPr>
              <a:t> for (</a:t>
            </a:r>
            <a:r>
              <a:rPr lang="en-US" altLang="ja-JP" sz="2400" dirty="0" err="1" smtClean="0">
                <a:solidFill>
                  <a:schemeClr val="accent5"/>
                </a:solidFill>
              </a:rPr>
              <a:t>int</a:t>
            </a:r>
            <a:r>
              <a:rPr lang="en-US" altLang="ja-JP" sz="2400" dirty="0" smtClean="0">
                <a:solidFill>
                  <a:schemeClr val="accent5"/>
                </a:solidFill>
              </a:rPr>
              <a:t> </a:t>
            </a:r>
            <a:r>
              <a:rPr lang="en-US" altLang="ja-JP" sz="2400" dirty="0" err="1" smtClean="0">
                <a:solidFill>
                  <a:schemeClr val="accent5"/>
                </a:solidFill>
              </a:rPr>
              <a:t>i</a:t>
            </a:r>
            <a:r>
              <a:rPr lang="en-US" altLang="ja-JP" sz="2400" dirty="0" smtClean="0">
                <a:solidFill>
                  <a:schemeClr val="accent5"/>
                </a:solidFill>
              </a:rPr>
              <a:t> = 0; </a:t>
            </a:r>
            <a:r>
              <a:rPr lang="en-US" altLang="ja-JP" sz="2400" dirty="0" err="1" smtClean="0">
                <a:solidFill>
                  <a:schemeClr val="accent5"/>
                </a:solidFill>
              </a:rPr>
              <a:t>i</a:t>
            </a:r>
            <a:r>
              <a:rPr lang="en-US" altLang="ja-JP" sz="2400" dirty="0" smtClean="0">
                <a:solidFill>
                  <a:schemeClr val="accent5"/>
                </a:solidFill>
              </a:rPr>
              <a:t> &lt; </a:t>
            </a:r>
            <a:r>
              <a:rPr lang="ja-JP" altLang="en-US" sz="2400" dirty="0" smtClean="0">
                <a:solidFill>
                  <a:schemeClr val="accent5"/>
                </a:solidFill>
              </a:rPr>
              <a:t>従業員リスト</a:t>
            </a:r>
            <a:r>
              <a:rPr lang="en-US" altLang="ja-JP" sz="2400" dirty="0" smtClean="0">
                <a:solidFill>
                  <a:schemeClr val="accent5"/>
                </a:solidFill>
              </a:rPr>
              <a:t>.Count; </a:t>
            </a:r>
            <a:r>
              <a:rPr lang="en-US" altLang="ja-JP" sz="2400" dirty="0" err="1" smtClean="0">
                <a:solidFill>
                  <a:schemeClr val="accent5"/>
                </a:solidFill>
              </a:rPr>
              <a:t>i</a:t>
            </a:r>
            <a:r>
              <a:rPr lang="en-US" altLang="ja-JP" sz="2400" dirty="0" smtClean="0">
                <a:solidFill>
                  <a:schemeClr val="accent5"/>
                </a:solidFill>
              </a:rPr>
              <a:t>++)</a:t>
            </a:r>
          </a:p>
          <a:p>
            <a:pPr>
              <a:buNone/>
            </a:pPr>
            <a:r>
              <a:rPr lang="en-US" altLang="ja-JP" sz="2400" dirty="0" smtClean="0">
                <a:solidFill>
                  <a:schemeClr val="accent5"/>
                </a:solidFill>
              </a:rPr>
              <a:t>    		</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従業員リスト</a:t>
            </a:r>
            <a:r>
              <a:rPr lang="en-US" altLang="ja-JP" sz="2400" dirty="0" smtClean="0">
                <a:solidFill>
                  <a:schemeClr val="accent5"/>
                </a:solidFill>
              </a:rPr>
              <a:t>[</a:t>
            </a:r>
            <a:r>
              <a:rPr lang="en-US" altLang="ja-JP" sz="2400" dirty="0" err="1" smtClean="0">
                <a:solidFill>
                  <a:schemeClr val="accent5"/>
                </a:solidFill>
              </a:rPr>
              <a:t>i</a:t>
            </a:r>
            <a:r>
              <a:rPr lang="en-US" altLang="ja-JP" sz="2400" dirty="0" smtClean="0">
                <a:solidFill>
                  <a:schemeClr val="accent5"/>
                </a:solidFill>
              </a:rPr>
              <a:t>]);</a:t>
            </a:r>
          </a:p>
          <a:p>
            <a:pPr>
              <a:buNone/>
            </a:pPr>
            <a:endParaRPr lang="en-US" altLang="ja-JP" sz="2400" dirty="0" smtClean="0"/>
          </a:p>
          <a:p>
            <a:pPr>
              <a:buNone/>
            </a:pPr>
            <a:r>
              <a:rPr lang="ja-JP" altLang="en-US" sz="2800" dirty="0" smtClean="0"/>
              <a:t>よりは、</a:t>
            </a:r>
            <a:endParaRPr lang="en-US" altLang="ja-JP" sz="2800" dirty="0" smtClean="0"/>
          </a:p>
          <a:p>
            <a:pPr>
              <a:buNone/>
            </a:pPr>
            <a:endParaRPr lang="en-US" altLang="ja-JP" sz="2400" dirty="0" smtClean="0"/>
          </a:p>
          <a:p>
            <a:pPr lvl="1">
              <a:buNone/>
            </a:pPr>
            <a:r>
              <a:rPr lang="ja-JP" altLang="en-US" sz="2400" dirty="0" smtClean="0">
                <a:solidFill>
                  <a:schemeClr val="accent5"/>
                </a:solidFill>
              </a:rPr>
              <a:t>従業員リスト</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p>
          <a:p>
            <a:pPr>
              <a:buNone/>
            </a:pPr>
            <a:endParaRPr lang="en-US" altLang="ja-JP" dirty="0" smtClean="0"/>
          </a:p>
          <a:p>
            <a:pPr>
              <a:buNone/>
            </a:pPr>
            <a:r>
              <a:rPr lang="ja-JP" altLang="en-US" dirty="0" smtClean="0"/>
              <a:t>の方が</a:t>
            </a:r>
            <a:r>
              <a:rPr lang="ja-JP" altLang="en-US" sz="3600" dirty="0" smtClean="0"/>
              <a:t>ノイズが少ない</a:t>
            </a:r>
            <a:r>
              <a:rPr lang="ja-JP" altLang="en-US" dirty="0" smtClean="0"/>
              <a:t>。</a:t>
            </a:r>
            <a:r>
              <a:rPr lang="en-US" altLang="ja-JP" dirty="0" smtClean="0"/>
              <a:t/>
            </a:r>
            <a:br>
              <a:rPr lang="en-US" altLang="ja-JP" dirty="0" smtClean="0"/>
            </a:br>
            <a:r>
              <a:rPr lang="en-US" altLang="ja-JP" dirty="0" smtClean="0"/>
              <a:t>(=SN</a:t>
            </a:r>
            <a:r>
              <a:rPr lang="ja-JP" altLang="en-US" dirty="0" smtClean="0"/>
              <a:t>比が高い</a:t>
            </a:r>
            <a:r>
              <a:rPr lang="en-US" altLang="ja-JP" dirty="0" smtClean="0"/>
              <a:t>)</a:t>
            </a:r>
            <a:endParaRPr kumimoji="1" lang="ja-JP" altLang="en-US" dirty="0"/>
          </a:p>
        </p:txBody>
      </p:sp>
      <p:sp>
        <p:nvSpPr>
          <p:cNvPr id="4" name="角丸四角形吹き出し 3"/>
          <p:cNvSpPr/>
          <p:nvPr/>
        </p:nvSpPr>
        <p:spPr>
          <a:xfrm>
            <a:off x="5214942" y="4857760"/>
            <a:ext cx="3643338" cy="857256"/>
          </a:xfrm>
          <a:prstGeom prst="wedgeRoundRectCallout">
            <a:avLst>
              <a:gd name="adj1" fmla="val -37499"/>
              <a:gd name="adj2" fmla="val -80313"/>
              <a:gd name="adj3" fmla="val 16667"/>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rPr>
              <a:t>宣言型プログラミング</a:t>
            </a:r>
            <a:endParaRPr kumimoji="1" lang="ja-JP" altLang="en-US" sz="2400" b="1" dirty="0">
              <a:latin typeface="メイリオ" pitchFamily="50" charset="-128"/>
              <a:ea typeface="メイリオ" pitchFamily="50" charset="-128"/>
            </a:endParaRPr>
          </a:p>
        </p:txBody>
      </p:sp>
      <p:sp>
        <p:nvSpPr>
          <p:cNvPr id="5" name="角丸四角形吹き出し 4"/>
          <p:cNvSpPr/>
          <p:nvPr/>
        </p:nvSpPr>
        <p:spPr>
          <a:xfrm>
            <a:off x="5143504" y="2786058"/>
            <a:ext cx="3643338" cy="857256"/>
          </a:xfrm>
          <a:prstGeom prst="wedgeRoundRectCallout">
            <a:avLst>
              <a:gd name="adj1" fmla="val -37499"/>
              <a:gd name="adj2" fmla="val -80313"/>
              <a:gd name="adj3" fmla="val 16667"/>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400" b="1" dirty="0" smtClean="0">
                <a:latin typeface="メイリオ" pitchFamily="50" charset="-128"/>
                <a:ea typeface="メイリオ" pitchFamily="50" charset="-128"/>
              </a:rPr>
              <a:t>命令</a:t>
            </a:r>
            <a:r>
              <a:rPr kumimoji="1" lang="ja-JP" altLang="en-US" sz="2400" b="1" dirty="0" smtClean="0">
                <a:latin typeface="メイリオ" pitchFamily="50" charset="-128"/>
                <a:ea typeface="メイリオ" pitchFamily="50" charset="-128"/>
              </a:rPr>
              <a:t>型プログラミング</a:t>
            </a:r>
            <a:endParaRPr kumimoji="1" lang="ja-JP" altLang="en-US" sz="2400" b="1" dirty="0">
              <a:latin typeface="メイリオ" pitchFamily="50" charset="-128"/>
              <a:ea typeface="メイリオ" pitchFamily="50"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kumimoji="1" lang="ja-JP" altLang="en-US" sz="9600" dirty="0" smtClean="0"/>
              <a:t>例</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58204" cy="1142984"/>
          </a:xfrm>
        </p:spPr>
        <p:txBody>
          <a:bodyPr/>
          <a:lstStyle/>
          <a:p>
            <a:r>
              <a:rPr lang="ja-JP" altLang="en-US" dirty="0" smtClean="0"/>
              <a:t>例えば</a:t>
            </a:r>
            <a:r>
              <a:rPr lang="en-US" altLang="ja-JP" dirty="0" smtClean="0"/>
              <a:t>…</a:t>
            </a:r>
            <a:endParaRPr kumimoji="1" lang="ja-JP" altLang="en-US" dirty="0"/>
          </a:p>
        </p:txBody>
      </p:sp>
      <p:sp>
        <p:nvSpPr>
          <p:cNvPr id="3" name="コンテンツ プレースホルダ 2"/>
          <p:cNvSpPr>
            <a:spLocks noGrp="1"/>
          </p:cNvSpPr>
          <p:nvPr>
            <p:ph idx="1"/>
          </p:nvPr>
        </p:nvSpPr>
        <p:spPr>
          <a:xfrm>
            <a:off x="214282" y="1357298"/>
            <a:ext cx="8643998" cy="4768865"/>
          </a:xfrm>
        </p:spPr>
        <p:txBody>
          <a:bodyPr>
            <a:normAutofit fontScale="77500" lnSpcReduction="20000"/>
          </a:bodyPr>
          <a:lstStyle/>
          <a:p>
            <a:pPr>
              <a:buNone/>
            </a:pPr>
            <a:r>
              <a:rPr lang="ja-JP" altLang="en-US" dirty="0" smtClean="0">
                <a:solidFill>
                  <a:schemeClr val="accent5"/>
                </a:solidFill>
              </a:rPr>
              <a:t>「或るコレクションに対して或る条件で絞り込みを行う」</a:t>
            </a:r>
            <a:r>
              <a:rPr lang="en-US" altLang="ja-JP" dirty="0" smtClean="0">
                <a:solidFill>
                  <a:schemeClr val="accent5"/>
                </a:solidFill>
              </a:rPr>
              <a:t/>
            </a:r>
            <a:br>
              <a:rPr lang="en-US" altLang="ja-JP" dirty="0" smtClean="0">
                <a:solidFill>
                  <a:schemeClr val="accent5"/>
                </a:solidFill>
              </a:rPr>
            </a:br>
            <a:r>
              <a:rPr lang="ja-JP" altLang="en-US" dirty="0" smtClean="0"/>
              <a:t>というアルゴリズムのモデルとしてメソッドを書く場合、</a:t>
            </a:r>
            <a:r>
              <a:rPr lang="en-US" altLang="ja-JP" dirty="0" smtClean="0"/>
              <a:t/>
            </a:r>
            <a:br>
              <a:rPr lang="en-US" altLang="ja-JP" dirty="0" smtClean="0"/>
            </a:br>
            <a:endParaRPr lang="en-US" altLang="ja-JP" dirty="0" smtClean="0"/>
          </a:p>
          <a:p>
            <a:pPr>
              <a:buNone/>
            </a:pPr>
            <a:r>
              <a:rPr lang="en-US" altLang="ja-JP" dirty="0" smtClean="0">
                <a:solidFill>
                  <a:schemeClr val="accent5"/>
                </a:solidFill>
              </a:rPr>
              <a:t>	public static </a:t>
            </a:r>
            <a:r>
              <a:rPr lang="en-US" altLang="ja-JP" dirty="0" err="1" smtClean="0">
                <a:solidFill>
                  <a:schemeClr val="accent5"/>
                </a:solidFill>
              </a:rPr>
              <a:t>ArrayList</a:t>
            </a:r>
            <a:r>
              <a:rPr lang="en-US" altLang="ja-JP" dirty="0" smtClean="0">
                <a:solidFill>
                  <a:schemeClr val="accent5"/>
                </a:solidFill>
              </a:rPr>
              <a:t> </a:t>
            </a:r>
            <a:r>
              <a:rPr lang="ja-JP" altLang="en-US" dirty="0" smtClean="0">
                <a:solidFill>
                  <a:schemeClr val="accent5"/>
                </a:solidFill>
              </a:rPr>
              <a:t>絞り込み</a:t>
            </a:r>
            <a:r>
              <a:rPr lang="en-US" altLang="ja-JP" dirty="0" smtClean="0">
                <a:solidFill>
                  <a:schemeClr val="accent5"/>
                </a:solidFill>
              </a:rPr>
              <a:t>(</a:t>
            </a:r>
            <a:r>
              <a:rPr lang="en-US" altLang="ja-JP" dirty="0" err="1" smtClean="0">
                <a:solidFill>
                  <a:schemeClr val="accent5"/>
                </a:solidFill>
              </a:rPr>
              <a:t>int</a:t>
            </a:r>
            <a:r>
              <a:rPr lang="en-US" altLang="ja-JP" dirty="0" smtClean="0">
                <a:solidFill>
                  <a:schemeClr val="accent5"/>
                </a:solidFill>
              </a:rPr>
              <a:t>[] collection) </a:t>
            </a:r>
          </a:p>
          <a:p>
            <a:pPr>
              <a:buNone/>
            </a:pPr>
            <a:r>
              <a:rPr lang="en-US" altLang="ja-JP" dirty="0" smtClean="0">
                <a:solidFill>
                  <a:schemeClr val="accent5"/>
                </a:solidFill>
              </a:rPr>
              <a:t>	{</a:t>
            </a:r>
          </a:p>
          <a:p>
            <a:pPr>
              <a:buNone/>
            </a:pPr>
            <a:r>
              <a:rPr lang="en-US" altLang="ja-JP" dirty="0" smtClean="0">
                <a:solidFill>
                  <a:schemeClr val="accent5"/>
                </a:solidFill>
              </a:rPr>
              <a:t>		</a:t>
            </a:r>
            <a:r>
              <a:rPr lang="en-US" altLang="ja-JP" dirty="0" err="1" smtClean="0">
                <a:solidFill>
                  <a:schemeClr val="accent5"/>
                </a:solidFill>
              </a:rPr>
              <a:t>ArrayList</a:t>
            </a:r>
            <a:r>
              <a:rPr lang="en-US" altLang="ja-JP" dirty="0" smtClean="0">
                <a:solidFill>
                  <a:schemeClr val="accent5"/>
                </a:solidFill>
              </a:rPr>
              <a:t> </a:t>
            </a:r>
            <a:r>
              <a:rPr lang="en-US" altLang="ja-JP" dirty="0" err="1" smtClean="0">
                <a:solidFill>
                  <a:schemeClr val="accent5"/>
                </a:solidFill>
              </a:rPr>
              <a:t>resultList</a:t>
            </a:r>
            <a:r>
              <a:rPr lang="ja-JP" altLang="en-US" dirty="0" smtClean="0">
                <a:solidFill>
                  <a:schemeClr val="accent5"/>
                </a:solidFill>
              </a:rPr>
              <a:t> </a:t>
            </a:r>
            <a:r>
              <a:rPr lang="en-US" altLang="ja-JP" dirty="0" smtClean="0">
                <a:solidFill>
                  <a:schemeClr val="accent5"/>
                </a:solidFill>
              </a:rPr>
              <a:t>= new </a:t>
            </a:r>
            <a:r>
              <a:rPr lang="en-US" altLang="ja-JP" dirty="0" err="1" smtClean="0">
                <a:solidFill>
                  <a:schemeClr val="accent5"/>
                </a:solidFill>
              </a:rPr>
              <a:t>ArrayList</a:t>
            </a:r>
            <a:r>
              <a:rPr lang="en-US" altLang="ja-JP" dirty="0" smtClean="0">
                <a:solidFill>
                  <a:schemeClr val="accent5"/>
                </a:solidFill>
              </a:rPr>
              <a:t>();</a:t>
            </a:r>
          </a:p>
          <a:p>
            <a:pPr>
              <a:buNone/>
            </a:pPr>
            <a:r>
              <a:rPr lang="en-US" altLang="ja-JP" dirty="0" smtClean="0">
                <a:solidFill>
                  <a:schemeClr val="accent5"/>
                </a:solidFill>
              </a:rPr>
              <a:t>           </a:t>
            </a:r>
            <a:r>
              <a:rPr lang="en-US" altLang="ja-JP" dirty="0" err="1" smtClean="0">
                <a:solidFill>
                  <a:schemeClr val="accent5"/>
                </a:solidFill>
              </a:rPr>
              <a:t>foreach</a:t>
            </a:r>
            <a:r>
              <a:rPr lang="en-US" altLang="ja-JP" dirty="0" smtClean="0">
                <a:solidFill>
                  <a:schemeClr val="accent5"/>
                </a:solidFill>
              </a:rPr>
              <a:t> (</a:t>
            </a:r>
            <a:r>
              <a:rPr lang="en-US" altLang="ja-JP" dirty="0" err="1" smtClean="0">
                <a:solidFill>
                  <a:schemeClr val="accent5"/>
                </a:solidFill>
              </a:rPr>
              <a:t>int</a:t>
            </a:r>
            <a:r>
              <a:rPr lang="en-US" altLang="ja-JP" dirty="0" smtClean="0">
                <a:solidFill>
                  <a:schemeClr val="accent5"/>
                </a:solidFill>
              </a:rPr>
              <a:t> item in collection) {</a:t>
            </a:r>
          </a:p>
          <a:p>
            <a:pPr>
              <a:buNone/>
            </a:pPr>
            <a:r>
              <a:rPr lang="en-US" altLang="ja-JP" dirty="0" smtClean="0">
                <a:solidFill>
                  <a:schemeClr val="accent5"/>
                </a:solidFill>
              </a:rPr>
              <a:t>			if (item % 5 == 0)</a:t>
            </a:r>
          </a:p>
          <a:p>
            <a:pPr>
              <a:buNone/>
            </a:pPr>
            <a:r>
              <a:rPr lang="en-US" altLang="ja-JP" dirty="0" smtClean="0">
                <a:solidFill>
                  <a:schemeClr val="accent5"/>
                </a:solidFill>
              </a:rPr>
              <a:t>				</a:t>
            </a:r>
            <a:r>
              <a:rPr lang="en-US" altLang="ja-JP" dirty="0" err="1" smtClean="0">
                <a:solidFill>
                  <a:schemeClr val="accent5"/>
                </a:solidFill>
              </a:rPr>
              <a:t>resultList.Add</a:t>
            </a:r>
            <a:r>
              <a:rPr lang="en-US" altLang="ja-JP" dirty="0" smtClean="0">
                <a:solidFill>
                  <a:schemeClr val="accent5"/>
                </a:solidFill>
              </a:rPr>
              <a:t>(item);</a:t>
            </a:r>
          </a:p>
          <a:p>
            <a:pPr>
              <a:buNone/>
            </a:pPr>
            <a:r>
              <a:rPr lang="en-US" altLang="ja-JP" dirty="0" smtClean="0">
                <a:solidFill>
                  <a:schemeClr val="accent5"/>
                </a:solidFill>
              </a:rPr>
              <a:t>		}</a:t>
            </a:r>
          </a:p>
          <a:p>
            <a:pPr>
              <a:buNone/>
            </a:pPr>
            <a:r>
              <a:rPr lang="en-US" altLang="ja-JP" dirty="0" smtClean="0">
                <a:solidFill>
                  <a:schemeClr val="accent5"/>
                </a:solidFill>
              </a:rPr>
              <a:t>		return </a:t>
            </a:r>
            <a:r>
              <a:rPr lang="en-US" altLang="ja-JP" dirty="0" err="1" smtClean="0">
                <a:solidFill>
                  <a:schemeClr val="accent5"/>
                </a:solidFill>
              </a:rPr>
              <a:t>resultList</a:t>
            </a:r>
            <a:r>
              <a:rPr lang="en-US" altLang="ja-JP" dirty="0" smtClean="0">
                <a:solidFill>
                  <a:schemeClr val="accent5"/>
                </a:solidFill>
              </a:rPr>
              <a:t>;</a:t>
            </a:r>
          </a:p>
          <a:p>
            <a:pPr>
              <a:buNone/>
            </a:pPr>
            <a:r>
              <a:rPr lang="en-US" altLang="ja-JP" dirty="0" smtClean="0">
                <a:solidFill>
                  <a:schemeClr val="accent5"/>
                </a:solidFill>
              </a:rPr>
              <a:t>	}</a:t>
            </a:r>
          </a:p>
          <a:p>
            <a:pPr>
              <a:buNone/>
            </a:pPr>
            <a:endParaRPr lang="en-US" altLang="ja-JP" dirty="0" smtClean="0"/>
          </a:p>
          <a:p>
            <a:pPr>
              <a:buNone/>
            </a:pPr>
            <a:r>
              <a:rPr lang="ja-JP" altLang="en-US" dirty="0" smtClean="0"/>
              <a:t>では、意図通りのプログラムになっていない。</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58204" cy="1142984"/>
          </a:xfrm>
        </p:spPr>
        <p:txBody>
          <a:bodyPr/>
          <a:lstStyle/>
          <a:p>
            <a:endParaRPr kumimoji="1" lang="ja-JP" altLang="en-US" dirty="0"/>
          </a:p>
        </p:txBody>
      </p:sp>
      <p:sp>
        <p:nvSpPr>
          <p:cNvPr id="3" name="コンテンツ プレースホルダ 2"/>
          <p:cNvSpPr>
            <a:spLocks noGrp="1"/>
          </p:cNvSpPr>
          <p:nvPr>
            <p:ph idx="1"/>
          </p:nvPr>
        </p:nvSpPr>
        <p:spPr>
          <a:xfrm>
            <a:off x="214282" y="1357298"/>
            <a:ext cx="8643998" cy="4768865"/>
          </a:xfrm>
        </p:spPr>
        <p:txBody>
          <a:bodyPr>
            <a:normAutofit fontScale="77500" lnSpcReduction="20000"/>
          </a:bodyPr>
          <a:lstStyle/>
          <a:p>
            <a:pPr>
              <a:buNone/>
            </a:pPr>
            <a:r>
              <a:rPr lang="ja-JP" altLang="en-US" dirty="0" smtClean="0">
                <a:solidFill>
                  <a:schemeClr val="accent5"/>
                </a:solidFill>
              </a:rPr>
              <a:t>「或るコレクションに対して或る条件で絞り込みを行う」</a:t>
            </a:r>
            <a:r>
              <a:rPr lang="en-US" altLang="ja-JP" dirty="0" smtClean="0"/>
              <a:t/>
            </a:r>
            <a:br>
              <a:rPr lang="en-US" altLang="ja-JP" dirty="0" smtClean="0"/>
            </a:br>
            <a:r>
              <a:rPr lang="ja-JP" altLang="en-US" dirty="0" smtClean="0"/>
              <a:t>というアルゴリズムのモデルとしてメソッドを書く場合、 </a:t>
            </a:r>
            <a:r>
              <a:rPr lang="en-US" altLang="ja-JP" dirty="0" smtClean="0"/>
              <a:t/>
            </a:r>
            <a:br>
              <a:rPr lang="en-US" altLang="ja-JP" dirty="0" smtClean="0"/>
            </a:br>
            <a:endParaRPr lang="en-US" altLang="ja-JP" dirty="0" smtClean="0"/>
          </a:p>
          <a:p>
            <a:pPr>
              <a:buNone/>
            </a:pPr>
            <a:r>
              <a:rPr lang="en-US" altLang="ja-JP" dirty="0" smtClean="0">
                <a:solidFill>
                  <a:schemeClr val="accent5"/>
                </a:solidFill>
              </a:rPr>
              <a:t>	public static </a:t>
            </a:r>
            <a:r>
              <a:rPr lang="en-US" altLang="ja-JP" dirty="0" err="1" smtClean="0">
                <a:solidFill>
                  <a:schemeClr val="accent5"/>
                </a:solidFill>
              </a:rPr>
              <a:t>IEnumerable</a:t>
            </a:r>
            <a:r>
              <a:rPr lang="en-US" altLang="ja-JP" dirty="0" smtClean="0">
                <a:solidFill>
                  <a:schemeClr val="accent5"/>
                </a:solidFill>
              </a:rPr>
              <a:t>&lt;T&gt; </a:t>
            </a:r>
            <a:r>
              <a:rPr lang="ja-JP" altLang="en-US" dirty="0" smtClean="0">
                <a:solidFill>
                  <a:schemeClr val="accent5"/>
                </a:solidFill>
              </a:rPr>
              <a:t>絞り込み</a:t>
            </a:r>
            <a:r>
              <a:rPr lang="en-US" altLang="ja-JP" dirty="0" smtClean="0">
                <a:solidFill>
                  <a:schemeClr val="accent5"/>
                </a:solidFill>
              </a:rPr>
              <a:t>&lt;T&gt;(</a:t>
            </a:r>
          </a:p>
          <a:p>
            <a:pPr>
              <a:buNone/>
            </a:pPr>
            <a:r>
              <a:rPr lang="en-US" altLang="ja-JP" dirty="0" smtClean="0">
                <a:solidFill>
                  <a:schemeClr val="accent5"/>
                </a:solidFill>
              </a:rPr>
              <a:t>		</a:t>
            </a:r>
            <a:r>
              <a:rPr lang="en-US" altLang="ja-JP" dirty="0" err="1" smtClean="0">
                <a:solidFill>
                  <a:schemeClr val="accent5"/>
                </a:solidFill>
              </a:rPr>
              <a:t>IEnumerable</a:t>
            </a:r>
            <a:r>
              <a:rPr lang="en-US" altLang="ja-JP" dirty="0" smtClean="0">
                <a:solidFill>
                  <a:schemeClr val="accent5"/>
                </a:solidFill>
              </a:rPr>
              <a:t>&lt;T&gt;	collection</a:t>
            </a:r>
            <a:r>
              <a:rPr lang="ja-JP" altLang="en-US" dirty="0" smtClean="0">
                <a:solidFill>
                  <a:schemeClr val="accent5"/>
                </a:solidFill>
              </a:rPr>
              <a:t>    </a:t>
            </a:r>
            <a:r>
              <a:rPr lang="en-US" altLang="ja-JP" dirty="0" smtClean="0">
                <a:solidFill>
                  <a:schemeClr val="accent5"/>
                </a:solidFill>
              </a:rPr>
              <a:t>,</a:t>
            </a:r>
            <a:br>
              <a:rPr lang="en-US" altLang="ja-JP" dirty="0" smtClean="0">
                <a:solidFill>
                  <a:schemeClr val="accent5"/>
                </a:solidFill>
              </a:rPr>
            </a:br>
            <a:r>
              <a:rPr lang="en-US" altLang="ja-JP" dirty="0" smtClean="0">
                <a:solidFill>
                  <a:schemeClr val="accent5"/>
                </a:solidFill>
              </a:rPr>
              <a:t>	</a:t>
            </a:r>
            <a:r>
              <a:rPr lang="en-US" altLang="ja-JP" dirty="0" err="1" smtClean="0">
                <a:solidFill>
                  <a:schemeClr val="accent5"/>
                </a:solidFill>
              </a:rPr>
              <a:t>Func</a:t>
            </a:r>
            <a:r>
              <a:rPr lang="en-US" altLang="ja-JP" dirty="0" smtClean="0">
                <a:solidFill>
                  <a:schemeClr val="accent5"/>
                </a:solidFill>
              </a:rPr>
              <a:t>&lt;T, </a:t>
            </a:r>
            <a:r>
              <a:rPr lang="en-US" altLang="ja-JP" dirty="0" err="1" smtClean="0">
                <a:solidFill>
                  <a:schemeClr val="accent5"/>
                </a:solidFill>
              </a:rPr>
              <a:t>bool</a:t>
            </a:r>
            <a:r>
              <a:rPr lang="en-US" altLang="ja-JP" dirty="0" smtClean="0">
                <a:solidFill>
                  <a:schemeClr val="accent5"/>
                </a:solidFill>
              </a:rPr>
              <a:t>&gt;	</a:t>
            </a:r>
            <a:r>
              <a:rPr lang="ja-JP" altLang="en-US" dirty="0" smtClean="0">
                <a:solidFill>
                  <a:schemeClr val="accent5"/>
                </a:solidFill>
              </a:rPr>
              <a:t>絞り込み条件</a:t>
            </a:r>
            <a:r>
              <a:rPr lang="en-US" altLang="ja-JP" dirty="0" smtClean="0">
                <a:solidFill>
                  <a:schemeClr val="accent5"/>
                </a:solidFill>
              </a:rPr>
              <a:t>) </a:t>
            </a:r>
          </a:p>
          <a:p>
            <a:pPr>
              <a:buNone/>
            </a:pPr>
            <a:r>
              <a:rPr lang="en-US" altLang="ja-JP" dirty="0" smtClean="0">
                <a:solidFill>
                  <a:schemeClr val="accent5"/>
                </a:solidFill>
              </a:rPr>
              <a:t>	{</a:t>
            </a:r>
          </a:p>
          <a:p>
            <a:pPr>
              <a:buNone/>
            </a:pPr>
            <a:r>
              <a:rPr lang="en-US" altLang="ja-JP" dirty="0" smtClean="0">
                <a:solidFill>
                  <a:schemeClr val="accent5"/>
                </a:solidFill>
              </a:rPr>
              <a:t>		</a:t>
            </a:r>
            <a:r>
              <a:rPr lang="en-US" altLang="ja-JP" dirty="0" err="1" smtClean="0">
                <a:solidFill>
                  <a:schemeClr val="accent5"/>
                </a:solidFill>
              </a:rPr>
              <a:t>foreach</a:t>
            </a:r>
            <a:r>
              <a:rPr lang="en-US" altLang="ja-JP" dirty="0" smtClean="0">
                <a:solidFill>
                  <a:schemeClr val="accent5"/>
                </a:solidFill>
              </a:rPr>
              <a:t> (</a:t>
            </a:r>
            <a:r>
              <a:rPr lang="en-US" altLang="ja-JP" dirty="0" err="1" smtClean="0">
                <a:solidFill>
                  <a:schemeClr val="accent5"/>
                </a:solidFill>
              </a:rPr>
              <a:t>var</a:t>
            </a:r>
            <a:r>
              <a:rPr lang="en-US" altLang="ja-JP" dirty="0" smtClean="0">
                <a:solidFill>
                  <a:schemeClr val="accent5"/>
                </a:solidFill>
              </a:rPr>
              <a:t> item in collection) {</a:t>
            </a:r>
          </a:p>
          <a:p>
            <a:pPr>
              <a:buNone/>
            </a:pPr>
            <a:r>
              <a:rPr lang="en-US" altLang="ja-JP" dirty="0" smtClean="0">
                <a:solidFill>
                  <a:schemeClr val="accent5"/>
                </a:solidFill>
              </a:rPr>
              <a:t>			if (</a:t>
            </a:r>
            <a:r>
              <a:rPr lang="ja-JP" altLang="en-US" dirty="0" smtClean="0">
                <a:solidFill>
                  <a:schemeClr val="accent5"/>
                </a:solidFill>
              </a:rPr>
              <a:t>絞り込み条件</a:t>
            </a:r>
            <a:r>
              <a:rPr lang="en-US" altLang="ja-JP" dirty="0" smtClean="0">
                <a:solidFill>
                  <a:schemeClr val="accent5"/>
                </a:solidFill>
              </a:rPr>
              <a:t>(item))</a:t>
            </a:r>
          </a:p>
          <a:p>
            <a:pPr>
              <a:buNone/>
            </a:pPr>
            <a:r>
              <a:rPr lang="en-US" altLang="ja-JP" dirty="0" smtClean="0">
                <a:solidFill>
                  <a:schemeClr val="accent5"/>
                </a:solidFill>
              </a:rPr>
              <a:t>				yield return item;</a:t>
            </a:r>
          </a:p>
          <a:p>
            <a:pPr>
              <a:buNone/>
            </a:pPr>
            <a:r>
              <a:rPr lang="en-US" altLang="ja-JP" dirty="0" smtClean="0">
                <a:solidFill>
                  <a:schemeClr val="accent5"/>
                </a:solidFill>
              </a:rPr>
              <a:t>		}</a:t>
            </a:r>
          </a:p>
          <a:p>
            <a:pPr>
              <a:buNone/>
            </a:pPr>
            <a:r>
              <a:rPr lang="en-US" altLang="ja-JP" dirty="0" smtClean="0">
                <a:solidFill>
                  <a:schemeClr val="accent5"/>
                </a:solidFill>
              </a:rPr>
              <a:t>	}</a:t>
            </a:r>
          </a:p>
          <a:p>
            <a:pPr>
              <a:buNone/>
            </a:pPr>
            <a:endParaRPr lang="en-US" altLang="ja-JP" dirty="0" smtClean="0"/>
          </a:p>
          <a:p>
            <a:pPr>
              <a:buNone/>
            </a:pPr>
            <a:r>
              <a:rPr lang="ja-JP" altLang="en-US" dirty="0" smtClean="0"/>
              <a:t>の方が、意図通りのプログラム。</a:t>
            </a:r>
          </a:p>
        </p:txBody>
      </p:sp>
      <p:sp>
        <p:nvSpPr>
          <p:cNvPr id="4" name="角丸四角形吹き出し 3"/>
          <p:cNvSpPr/>
          <p:nvPr/>
        </p:nvSpPr>
        <p:spPr>
          <a:xfrm>
            <a:off x="5286380" y="4857760"/>
            <a:ext cx="3643338" cy="857256"/>
          </a:xfrm>
          <a:prstGeom prst="wedgeRoundRectCallout">
            <a:avLst>
              <a:gd name="adj1" fmla="val -37499"/>
              <a:gd name="adj2" fmla="val -80313"/>
              <a:gd name="adj3" fmla="val 16667"/>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rPr>
              <a:t>ジェネリック・</a:t>
            </a:r>
            <a:r>
              <a:rPr kumimoji="1" lang="en-US" altLang="ja-JP" sz="2400" b="1" dirty="0" smtClean="0">
                <a:latin typeface="メイリオ" pitchFamily="50" charset="-128"/>
                <a:ea typeface="メイリオ" pitchFamily="50" charset="-128"/>
              </a:rPr>
              <a:t/>
            </a:r>
            <a:br>
              <a:rPr kumimoji="1" lang="en-US" altLang="ja-JP" sz="2400" b="1" dirty="0" smtClean="0">
                <a:latin typeface="メイリオ" pitchFamily="50" charset="-128"/>
                <a:ea typeface="メイリオ" pitchFamily="50" charset="-128"/>
              </a:rPr>
            </a:br>
            <a:r>
              <a:rPr kumimoji="1" lang="ja-JP" altLang="en-US" sz="2400" b="1" dirty="0" smtClean="0">
                <a:latin typeface="メイリオ" pitchFamily="50" charset="-128"/>
                <a:ea typeface="メイリオ" pitchFamily="50" charset="-128"/>
              </a:rPr>
              <a:t>プログラミング</a:t>
            </a:r>
            <a:endParaRPr kumimoji="1" lang="ja-JP" altLang="en-US" sz="2400" b="1" dirty="0">
              <a:latin typeface="メイリオ" pitchFamily="50" charset="-128"/>
              <a:ea typeface="メイリオ" pitchFamily="50"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5400" dirty="0" smtClean="0"/>
              <a:t>美しいソースコードを</a:t>
            </a:r>
            <a:r>
              <a:rPr lang="en-US" altLang="ja-JP" sz="5400" dirty="0" smtClean="0"/>
              <a:t/>
            </a:r>
            <a:br>
              <a:rPr lang="en-US" altLang="ja-JP" sz="5400" dirty="0" smtClean="0"/>
            </a:br>
            <a:r>
              <a:rPr lang="ja-JP" altLang="en-US" sz="5400" dirty="0" smtClean="0"/>
              <a:t>書くコツ</a:t>
            </a:r>
            <a:endParaRPr kumimoji="1" lang="ja-JP" altLang="en-US" sz="5400" dirty="0"/>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700" dirty="0" smtClean="0"/>
              <a:t>美しいソースコードを書くコツ</a:t>
            </a:r>
            <a:r>
              <a:rPr lang="en-US" altLang="ja-JP" sz="2700" dirty="0" smtClean="0"/>
              <a:t>:</a:t>
            </a:r>
            <a:br>
              <a:rPr lang="en-US" altLang="ja-JP" sz="2700" dirty="0" smtClean="0"/>
            </a:br>
            <a:r>
              <a:rPr kumimoji="1" lang="ja-JP" altLang="en-US" dirty="0" smtClean="0"/>
              <a:t>単一責務の法則</a:t>
            </a:r>
            <a:endParaRPr kumimoji="1" lang="ja-JP" altLang="en-US" dirty="0"/>
          </a:p>
        </p:txBody>
      </p:sp>
      <p:sp>
        <p:nvSpPr>
          <p:cNvPr id="3" name="コンテンツ プレースホルダ 2"/>
          <p:cNvSpPr>
            <a:spLocks noGrp="1"/>
          </p:cNvSpPr>
          <p:nvPr>
            <p:ph idx="1"/>
          </p:nvPr>
        </p:nvSpPr>
        <p:spPr>
          <a:xfrm>
            <a:off x="0" y="1445342"/>
            <a:ext cx="9144000" cy="5126930"/>
          </a:xfrm>
        </p:spPr>
        <p:txBody>
          <a:bodyPr/>
          <a:lstStyle/>
          <a:p>
            <a:pPr algn="ctr">
              <a:buNone/>
            </a:pPr>
            <a:r>
              <a:rPr lang="ja-JP" altLang="en-US" sz="4000" dirty="0" smtClean="0"/>
              <a:t>ひとつのプログラム</a:t>
            </a:r>
            <a:r>
              <a:rPr lang="en-US" altLang="ja-JP" sz="2800" dirty="0" smtClean="0"/>
              <a:t/>
            </a:r>
            <a:br>
              <a:rPr lang="en-US" altLang="ja-JP" sz="2800" dirty="0" smtClean="0"/>
            </a:br>
            <a:r>
              <a:rPr lang="en-US" altLang="ja-JP" sz="2800" dirty="0" smtClean="0"/>
              <a:t>(</a:t>
            </a:r>
            <a:r>
              <a:rPr lang="ja-JP" altLang="en-US" sz="2800" dirty="0" smtClean="0"/>
              <a:t>クラス、オブジェクト、メソッド、変数など</a:t>
            </a:r>
            <a:r>
              <a:rPr lang="en-US" altLang="ja-JP" sz="2800" dirty="0" smtClean="0"/>
              <a:t>)</a:t>
            </a:r>
            <a:br>
              <a:rPr lang="en-US" altLang="ja-JP" sz="2800" dirty="0" smtClean="0"/>
            </a:br>
            <a:r>
              <a:rPr lang="ja-JP" altLang="en-US" sz="3600" dirty="0" smtClean="0"/>
              <a:t>には、</a:t>
            </a:r>
            <a:r>
              <a:rPr lang="en-US" altLang="ja-JP" sz="2800" dirty="0" smtClean="0"/>
              <a:t/>
            </a:r>
            <a:br>
              <a:rPr lang="en-US" altLang="ja-JP" sz="2800" dirty="0" smtClean="0"/>
            </a:br>
            <a:r>
              <a:rPr lang="ja-JP" altLang="en-US" sz="3600" dirty="0" smtClean="0"/>
              <a:t>ひとつの関心事のみを書く。</a:t>
            </a:r>
            <a:endParaRPr lang="en-US" altLang="ja-JP" sz="2800" dirty="0" smtClean="0"/>
          </a:p>
          <a:p>
            <a:pPr algn="ctr">
              <a:buNone/>
            </a:pPr>
            <a:r>
              <a:rPr lang="en-US" altLang="ja-JP" sz="2800" dirty="0" smtClean="0"/>
              <a:t/>
            </a:r>
            <a:br>
              <a:rPr lang="en-US" altLang="ja-JP" sz="2800" dirty="0" smtClean="0"/>
            </a:br>
            <a:r>
              <a:rPr lang="en-US" altLang="ja-JP" sz="2800" dirty="0" smtClean="0"/>
              <a:t/>
            </a:r>
            <a:br>
              <a:rPr lang="en-US" altLang="ja-JP" sz="2800" dirty="0" smtClean="0"/>
            </a:br>
            <a:endParaRPr lang="en-US" altLang="ja-JP" sz="2800" dirty="0" smtClean="0"/>
          </a:p>
          <a:p>
            <a:pPr lvl="1" algn="ctr">
              <a:buNone/>
            </a:pPr>
            <a:r>
              <a:rPr lang="ja-JP" altLang="en-US" sz="3600" dirty="0" smtClean="0"/>
              <a:t>「プログラム＝モデル</a:t>
            </a:r>
            <a:r>
              <a:rPr lang="en-US" altLang="ja-JP" sz="3600" dirty="0" smtClean="0"/>
              <a:t/>
            </a:r>
            <a:br>
              <a:rPr lang="en-US" altLang="ja-JP" sz="3600" dirty="0" smtClean="0"/>
            </a:br>
            <a:r>
              <a:rPr lang="ja-JP" altLang="en-US" sz="3600" dirty="0" smtClean="0"/>
              <a:t>＝或る関心事を抽出したもの」</a:t>
            </a:r>
            <a:r>
              <a:rPr lang="en-US" altLang="ja-JP" sz="3600" dirty="0" smtClean="0"/>
              <a:t/>
            </a:r>
            <a:br>
              <a:rPr lang="en-US" altLang="ja-JP" sz="3600" dirty="0" smtClean="0"/>
            </a:br>
            <a:r>
              <a:rPr lang="ja-JP" altLang="en-US" sz="3600" dirty="0" smtClean="0"/>
              <a:t>だから。</a:t>
            </a:r>
            <a:endParaRPr kumimoji="1" lang="ja-JP" altLang="en-US" sz="3600" dirty="0"/>
          </a:p>
        </p:txBody>
      </p:sp>
      <p:sp>
        <p:nvSpPr>
          <p:cNvPr id="4" name="角丸四角形吹き出し 3"/>
          <p:cNvSpPr/>
          <p:nvPr/>
        </p:nvSpPr>
        <p:spPr bwMode="auto">
          <a:xfrm>
            <a:off x="6614651" y="3429000"/>
            <a:ext cx="2529349" cy="973393"/>
          </a:xfrm>
          <a:prstGeom prst="wedgeRoundRectCallout">
            <a:avLst>
              <a:gd name="adj1" fmla="val -33125"/>
              <a:gd name="adj2" fmla="val -60889"/>
              <a:gd name="adj3" fmla="val 1666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kumimoji="1" lang="ja-JP" altLang="en-US" sz="2400" dirty="0" smtClean="0">
                <a:solidFill>
                  <a:schemeClr val="bg1"/>
                </a:solidFill>
                <a:effectLst>
                  <a:outerShdw blurRad="38100" dist="38100" dir="2700000" algn="tl">
                    <a:srgbClr val="000000">
                      <a:alpha val="43137"/>
                    </a:srgbClr>
                  </a:outerShdw>
                </a:effectLst>
                <a:latin typeface="+mn-ea"/>
              </a:rPr>
              <a:t>かつ</a:t>
            </a:r>
            <a:r>
              <a:rPr kumimoji="1" lang="en-US" altLang="ja-JP" sz="2400" dirty="0" smtClean="0">
                <a:solidFill>
                  <a:schemeClr val="bg1"/>
                </a:solidFill>
                <a:effectLst>
                  <a:outerShdw blurRad="38100" dist="38100" dir="2700000" algn="tl">
                    <a:srgbClr val="000000">
                      <a:alpha val="43137"/>
                    </a:srgbClr>
                  </a:outerShdw>
                </a:effectLst>
                <a:latin typeface="+mn-ea"/>
              </a:rPr>
              <a:t/>
            </a:r>
            <a:br>
              <a:rPr kumimoji="1" lang="en-US" altLang="ja-JP" sz="2400" dirty="0" smtClean="0">
                <a:solidFill>
                  <a:schemeClr val="bg1"/>
                </a:solidFill>
                <a:effectLst>
                  <a:outerShdw blurRad="38100" dist="38100" dir="2700000" algn="tl">
                    <a:srgbClr val="000000">
                      <a:alpha val="43137"/>
                    </a:srgbClr>
                  </a:outerShdw>
                </a:effectLst>
                <a:latin typeface="+mn-ea"/>
              </a:rPr>
            </a:br>
            <a:r>
              <a:rPr kumimoji="1" lang="ja-JP" altLang="en-US" sz="2400" dirty="0" smtClean="0">
                <a:solidFill>
                  <a:schemeClr val="bg1"/>
                </a:solidFill>
                <a:effectLst>
                  <a:outerShdw blurRad="38100" dist="38100" dir="2700000" algn="tl">
                    <a:srgbClr val="000000">
                      <a:alpha val="43137"/>
                    </a:srgbClr>
                  </a:outerShdw>
                </a:effectLst>
                <a:latin typeface="+mn-ea"/>
              </a:rPr>
              <a:t>「書き尽くす」</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600" dirty="0" smtClean="0"/>
              <a:t>その コンテキストでの</a:t>
            </a:r>
            <a:r>
              <a:rPr lang="en-US" altLang="ja-JP" sz="3600" dirty="0" smtClean="0"/>
              <a:t/>
            </a:r>
            <a:br>
              <a:rPr lang="en-US" altLang="ja-JP" sz="3600" dirty="0" smtClean="0"/>
            </a:br>
            <a:r>
              <a:rPr lang="ja-JP" altLang="en-US" dirty="0" smtClean="0"/>
              <a:t>関心事以外を混ぜない</a:t>
            </a:r>
            <a:endParaRPr kumimoji="1" lang="ja-JP" altLang="en-US" dirty="0"/>
          </a:p>
        </p:txBody>
      </p:sp>
      <p:sp>
        <p:nvSpPr>
          <p:cNvPr id="3" name="コンテンツ プレースホルダ 2"/>
          <p:cNvSpPr>
            <a:spLocks noGrp="1"/>
          </p:cNvSpPr>
          <p:nvPr>
            <p:ph idx="1"/>
          </p:nvPr>
        </p:nvSpPr>
        <p:spPr/>
        <p:txBody>
          <a:bodyPr>
            <a:normAutofit lnSpcReduction="10000"/>
          </a:bodyPr>
          <a:lstStyle/>
          <a:p>
            <a:pPr>
              <a:buNone/>
            </a:pPr>
            <a:r>
              <a:rPr lang="en-US" altLang="ja-JP" dirty="0" smtClean="0"/>
              <a:t>public static</a:t>
            </a:r>
            <a:r>
              <a:rPr lang="ja-JP" altLang="en-US" dirty="0" smtClean="0"/>
              <a:t> </a:t>
            </a:r>
            <a:r>
              <a:rPr lang="en-US" altLang="ja-JP" dirty="0" smtClean="0"/>
              <a:t>void </a:t>
            </a:r>
            <a:r>
              <a:rPr lang="ja-JP" altLang="en-US" dirty="0" smtClean="0"/>
              <a:t>絞り込み</a:t>
            </a:r>
            <a:r>
              <a:rPr lang="en-US" altLang="ja-JP" dirty="0" smtClean="0"/>
              <a:t>(</a:t>
            </a:r>
            <a:r>
              <a:rPr lang="en-US" altLang="ja-JP" dirty="0" err="1" smtClean="0">
                <a:solidFill>
                  <a:schemeClr val="accent6">
                    <a:lumMod val="60000"/>
                    <a:lumOff val="40000"/>
                  </a:schemeClr>
                </a:solidFill>
              </a:rPr>
              <a:t>int</a:t>
            </a:r>
            <a:r>
              <a:rPr lang="en-US" altLang="ja-JP" dirty="0" smtClean="0"/>
              <a:t>[] collection) </a:t>
            </a:r>
          </a:p>
          <a:p>
            <a:pPr>
              <a:buNone/>
            </a:pPr>
            <a:r>
              <a:rPr lang="en-US" altLang="ja-JP" dirty="0" smtClean="0"/>
              <a:t>{</a:t>
            </a:r>
          </a:p>
          <a:p>
            <a:pPr>
              <a:buNone/>
            </a:pPr>
            <a:r>
              <a:rPr lang="en-US" altLang="ja-JP" dirty="0" smtClean="0"/>
              <a:t>	</a:t>
            </a:r>
            <a:r>
              <a:rPr lang="en-US" altLang="ja-JP" dirty="0" err="1" smtClean="0"/>
              <a:t>foreach</a:t>
            </a:r>
            <a:r>
              <a:rPr lang="en-US" altLang="ja-JP" dirty="0" smtClean="0"/>
              <a:t> (</a:t>
            </a:r>
            <a:r>
              <a:rPr lang="en-US" altLang="ja-JP" dirty="0" err="1" smtClean="0">
                <a:solidFill>
                  <a:schemeClr val="accent6">
                    <a:lumMod val="60000"/>
                    <a:lumOff val="40000"/>
                  </a:schemeClr>
                </a:solidFill>
              </a:rPr>
              <a:t>int</a:t>
            </a:r>
            <a:r>
              <a:rPr lang="en-US" altLang="ja-JP" dirty="0" smtClean="0"/>
              <a:t> item in collection) {</a:t>
            </a:r>
          </a:p>
          <a:p>
            <a:pPr>
              <a:buNone/>
            </a:pPr>
            <a:r>
              <a:rPr lang="en-US" altLang="ja-JP" dirty="0" smtClean="0"/>
              <a:t>		if (item</a:t>
            </a:r>
            <a:r>
              <a:rPr lang="en-US" altLang="ja-JP" dirty="0" smtClean="0">
                <a:solidFill>
                  <a:srgbClr val="FF0000"/>
                </a:solidFill>
              </a:rPr>
              <a:t> </a:t>
            </a:r>
            <a:r>
              <a:rPr lang="en-US" altLang="ja-JP" dirty="0" smtClean="0">
                <a:solidFill>
                  <a:schemeClr val="accent6">
                    <a:lumMod val="60000"/>
                    <a:lumOff val="40000"/>
                  </a:schemeClr>
                </a:solidFill>
              </a:rPr>
              <a:t>% 5 == 0</a:t>
            </a:r>
            <a:r>
              <a:rPr lang="en-US" altLang="ja-JP" dirty="0" smtClean="0"/>
              <a:t>)</a:t>
            </a:r>
          </a:p>
          <a:p>
            <a:pPr>
              <a:buNone/>
            </a:pPr>
            <a:r>
              <a:rPr lang="en-US" altLang="ja-JP" dirty="0" smtClean="0"/>
              <a:t>			</a:t>
            </a:r>
            <a:r>
              <a:rPr lang="en-US" altLang="ja-JP" dirty="0" err="1" smtClean="0">
                <a:solidFill>
                  <a:schemeClr val="accent6">
                    <a:lumMod val="60000"/>
                    <a:lumOff val="40000"/>
                  </a:schemeClr>
                </a:solidFill>
              </a:rPr>
              <a:t>Console.WriteLine</a:t>
            </a:r>
            <a:r>
              <a:rPr lang="en-US" altLang="ja-JP" dirty="0" smtClean="0"/>
              <a:t>(item);</a:t>
            </a:r>
          </a:p>
          <a:p>
            <a:pPr>
              <a:buNone/>
            </a:pPr>
            <a:r>
              <a:rPr lang="en-US" altLang="ja-JP" dirty="0" smtClean="0"/>
              <a:t>	}</a:t>
            </a:r>
          </a:p>
          <a:p>
            <a:pPr>
              <a:buNone/>
            </a:pPr>
            <a:r>
              <a:rPr lang="en-US" altLang="ja-JP" dirty="0" smtClean="0"/>
              <a:t>}</a:t>
            </a:r>
          </a:p>
          <a:p>
            <a:pPr>
              <a:buNone/>
            </a:pPr>
            <a:endParaRPr kumimoji="1" lang="en-US" altLang="ja-JP" dirty="0" smtClean="0"/>
          </a:p>
          <a:p>
            <a:pPr>
              <a:buNone/>
            </a:pPr>
            <a:r>
              <a:rPr lang="en-US" altLang="ja-JP" sz="3900" dirty="0" smtClean="0"/>
              <a:t>※</a:t>
            </a:r>
            <a:r>
              <a:rPr lang="ja-JP" altLang="en-US" sz="3900" dirty="0" smtClean="0"/>
              <a:t> </a:t>
            </a:r>
            <a:r>
              <a:rPr lang="ja-JP" altLang="en-US" sz="3900" dirty="0" smtClean="0">
                <a:solidFill>
                  <a:schemeClr val="accent6">
                    <a:lumMod val="60000"/>
                    <a:lumOff val="40000"/>
                  </a:schemeClr>
                </a:solidFill>
              </a:rPr>
              <a:t>赤字</a:t>
            </a:r>
            <a:r>
              <a:rPr lang="ja-JP" altLang="en-US" sz="3900" dirty="0" smtClean="0"/>
              <a:t>は関心事以外。</a:t>
            </a:r>
            <a:endParaRPr kumimoji="1" lang="ja-JP" altLang="en-US" sz="39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状況に適したパラダイムの採用</a:t>
            </a:r>
            <a:endParaRPr kumimoji="1" lang="ja-JP" altLang="en-US" dirty="0"/>
          </a:p>
        </p:txBody>
      </p:sp>
      <p:sp>
        <p:nvSpPr>
          <p:cNvPr id="3" name="コンテンツ プレースホルダ 2"/>
          <p:cNvSpPr>
            <a:spLocks noGrp="1"/>
          </p:cNvSpPr>
          <p:nvPr>
            <p:ph idx="1"/>
          </p:nvPr>
        </p:nvSpPr>
        <p:spPr>
          <a:xfrm>
            <a:off x="214282" y="1209368"/>
            <a:ext cx="8715436" cy="5434342"/>
          </a:xfrm>
        </p:spPr>
        <p:txBody>
          <a:bodyPr>
            <a:normAutofit lnSpcReduction="10000"/>
          </a:bodyPr>
          <a:lstStyle/>
          <a:p>
            <a:r>
              <a:rPr lang="ja-JP" altLang="en-US" dirty="0" smtClean="0"/>
              <a:t>手続き型プログラミング</a:t>
            </a:r>
            <a:r>
              <a:rPr lang="en-US" altLang="ja-JP" dirty="0" smtClean="0"/>
              <a:t/>
            </a:r>
            <a:br>
              <a:rPr lang="en-US" altLang="ja-JP" dirty="0" smtClean="0"/>
            </a:br>
            <a:r>
              <a:rPr lang="ja-JP" altLang="en-US" dirty="0" smtClean="0"/>
              <a:t>⇔ オブジェクト指向型プログラミング</a:t>
            </a:r>
            <a:r>
              <a:rPr lang="en-US" altLang="ja-JP" dirty="0" smtClean="0"/>
              <a:t/>
            </a:r>
            <a:br>
              <a:rPr lang="en-US" altLang="ja-JP" dirty="0" smtClean="0"/>
            </a:br>
            <a:r>
              <a:rPr lang="ja-JP" altLang="en-US" dirty="0" smtClean="0"/>
              <a:t>⇔ 関数型プログラミング</a:t>
            </a:r>
          </a:p>
          <a:p>
            <a:r>
              <a:rPr lang="ja-JP" altLang="en-US" dirty="0" smtClean="0"/>
              <a:t>命令型プログラミング</a:t>
            </a:r>
            <a:r>
              <a:rPr lang="en-US" altLang="ja-JP" dirty="0" smtClean="0"/>
              <a:t/>
            </a:r>
            <a:br>
              <a:rPr lang="en-US" altLang="ja-JP" dirty="0" smtClean="0"/>
            </a:br>
            <a:r>
              <a:rPr lang="ja-JP" altLang="en-US" dirty="0" smtClean="0"/>
              <a:t>⇔ 宣言型プログラミング</a:t>
            </a:r>
          </a:p>
          <a:p>
            <a:r>
              <a:rPr lang="ja-JP" altLang="en-US" dirty="0" smtClean="0"/>
              <a:t>テキスト型プログラミング</a:t>
            </a:r>
            <a:r>
              <a:rPr lang="en-US" altLang="ja-JP" dirty="0" smtClean="0"/>
              <a:t/>
            </a:r>
            <a:br>
              <a:rPr lang="en-US" altLang="ja-JP" dirty="0" smtClean="0"/>
            </a:br>
            <a:r>
              <a:rPr lang="ja-JP" altLang="en-US" dirty="0" smtClean="0"/>
              <a:t>⇔ 図解型プログラミング</a:t>
            </a:r>
          </a:p>
          <a:p>
            <a:r>
              <a:rPr lang="ja-JP" altLang="en-US" dirty="0" smtClean="0"/>
              <a:t>ジェネリック・プログラミング</a:t>
            </a:r>
          </a:p>
          <a:p>
            <a:r>
              <a:rPr lang="ja-JP" altLang="en-US" dirty="0" smtClean="0"/>
              <a:t>並列プログラミング</a:t>
            </a:r>
          </a:p>
          <a:p>
            <a:pPr>
              <a:buNone/>
            </a:pPr>
            <a:endParaRPr lang="en-US" altLang="ja-JP" dirty="0" smtClean="0"/>
          </a:p>
          <a:p>
            <a:pPr>
              <a:buNone/>
            </a:pPr>
            <a:r>
              <a:rPr lang="ja-JP" altLang="en-US" sz="3600" dirty="0" smtClean="0"/>
              <a:t>などの組み合わせ</a:t>
            </a:r>
            <a:endParaRPr kumimoji="1" lang="ja-JP" alt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700" dirty="0" smtClean="0"/>
              <a:t>美しいソースコードを書くコツ</a:t>
            </a:r>
            <a:r>
              <a:rPr lang="en-US" altLang="ja-JP" sz="2700" dirty="0" smtClean="0"/>
              <a:t>:</a:t>
            </a:r>
            <a:br>
              <a:rPr lang="en-US" altLang="ja-JP" sz="2700" dirty="0" smtClean="0"/>
            </a:br>
            <a:r>
              <a:rPr kumimoji="1" lang="ja-JP" altLang="en-US" dirty="0" smtClean="0"/>
              <a:t>名前付け重要</a:t>
            </a:r>
            <a:endParaRPr kumimoji="1" lang="ja-JP" altLang="en-US" dirty="0"/>
          </a:p>
        </p:txBody>
      </p:sp>
      <p:sp>
        <p:nvSpPr>
          <p:cNvPr id="3" name="コンテンツ プレースホルダ 2"/>
          <p:cNvSpPr>
            <a:spLocks noGrp="1"/>
          </p:cNvSpPr>
          <p:nvPr>
            <p:ph idx="1"/>
          </p:nvPr>
        </p:nvSpPr>
        <p:spPr>
          <a:xfrm>
            <a:off x="0" y="2786058"/>
            <a:ext cx="9144000" cy="3340105"/>
          </a:xfrm>
        </p:spPr>
        <p:txBody>
          <a:bodyPr>
            <a:normAutofit/>
          </a:bodyPr>
          <a:lstStyle/>
          <a:p>
            <a:pPr algn="ctr">
              <a:buNone/>
            </a:pPr>
            <a:r>
              <a:rPr kumimoji="1" lang="ja-JP" altLang="en-US" sz="7200" dirty="0" smtClean="0"/>
              <a:t>名前付け重要。</a:t>
            </a:r>
            <a:endParaRPr kumimoji="1" lang="ja-JP" altLang="en-US" sz="7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1285860"/>
            <a:ext cx="8258204" cy="2511420"/>
          </a:xfrm>
        </p:spPr>
        <p:txBody>
          <a:bodyPr>
            <a:normAutofit/>
          </a:bodyPr>
          <a:lstStyle/>
          <a:p>
            <a:pPr algn="ctr"/>
            <a:r>
              <a:rPr lang="ja-JP" altLang="en-US" sz="5400" dirty="0" smtClean="0"/>
              <a:t>「名前を付ける」行為が</a:t>
            </a:r>
            <a:r>
              <a:rPr lang="en-US" altLang="ja-JP" sz="5400" dirty="0" smtClean="0"/>
              <a:t/>
            </a:r>
            <a:br>
              <a:rPr lang="en-US" altLang="ja-JP" sz="5400" dirty="0" smtClean="0"/>
            </a:br>
            <a:r>
              <a:rPr lang="ja-JP" altLang="en-US" sz="5400" dirty="0" smtClean="0"/>
              <a:t>モデリングの中心。</a:t>
            </a:r>
            <a:endParaRPr kumimoji="1" lang="ja-JP" altLang="en-US" sz="5400" dirty="0"/>
          </a:p>
        </p:txBody>
      </p:sp>
      <p:sp>
        <p:nvSpPr>
          <p:cNvPr id="4" name="タイトル 1"/>
          <p:cNvSpPr txBox="1">
            <a:spLocks/>
          </p:cNvSpPr>
          <p:nvPr/>
        </p:nvSpPr>
        <p:spPr>
          <a:xfrm>
            <a:off x="571472" y="3714752"/>
            <a:ext cx="8258204" cy="251142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ja-JP" altLang="en-US"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名前付けはモデリング</a:t>
            </a:r>
            <a:r>
              <a:rPr lang="ja-JP" altLang="en-US" sz="4000" b="1" dirty="0" smtClean="0">
                <a:latin typeface="メイリオ" pitchFamily="50" charset="-128"/>
                <a:ea typeface="メイリオ" pitchFamily="50" charset="-128"/>
                <a:cs typeface="+mj-cs"/>
              </a:rPr>
              <a:t>全体</a:t>
            </a:r>
            <a:r>
              <a:rPr kumimoji="1" lang="ja-JP" altLang="en-US"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の</a:t>
            </a:r>
            <a:endPar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ja-JP" sz="4000" b="1" dirty="0" smtClean="0">
                <a:latin typeface="メイリオ" pitchFamily="50" charset="-128"/>
                <a:ea typeface="メイリオ" pitchFamily="50" charset="-128"/>
                <a:cs typeface="+mj-cs"/>
              </a:rPr>
              <a:t>73%</a:t>
            </a:r>
            <a:r>
              <a:rPr lang="ja-JP" altLang="en-US" sz="4000" b="1" dirty="0" smtClean="0">
                <a:latin typeface="メイリオ" pitchFamily="50" charset="-128"/>
                <a:ea typeface="メイリオ" pitchFamily="50" charset="-128"/>
                <a:cs typeface="+mj-cs"/>
              </a:rPr>
              <a:t> を占める </a:t>
            </a:r>
            <a:r>
              <a:rPr lang="en-US" altLang="ja-JP" sz="4000" b="1" dirty="0" smtClean="0">
                <a:latin typeface="メイリオ" pitchFamily="50" charset="-128"/>
                <a:ea typeface="メイリオ" pitchFamily="50" charset="-128"/>
                <a:cs typeface="+mj-cs"/>
              </a:rPr>
              <a:t>(</a:t>
            </a:r>
            <a:r>
              <a:rPr lang="ja-JP" altLang="en-US" sz="4000" b="1" dirty="0" smtClean="0">
                <a:latin typeface="メイリオ" pitchFamily="50" charset="-128"/>
                <a:ea typeface="メイリオ" pitchFamily="50" charset="-128"/>
                <a:cs typeface="+mj-cs"/>
              </a:rPr>
              <a:t>主観による概算</a:t>
            </a:r>
            <a:r>
              <a:rPr lang="en-US" altLang="ja-JP" sz="4000" b="1" dirty="0" smtClean="0">
                <a:latin typeface="メイリオ" pitchFamily="50" charset="-128"/>
                <a:ea typeface="メイリオ" pitchFamily="50" charset="-128"/>
                <a:cs typeface="+mj-cs"/>
              </a:rPr>
              <a:t>)</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381000" y="230188"/>
            <a:ext cx="8382000" cy="683264"/>
          </a:xfrm>
        </p:spPr>
        <p:txBody>
          <a:bodyPr/>
          <a:lstStyle/>
          <a:p>
            <a:r>
              <a:rPr lang="ja-JP" altLang="en-US" dirty="0"/>
              <a:t>好きな</a:t>
            </a:r>
            <a:r>
              <a:rPr lang="ja-JP" altLang="en-US" dirty="0" smtClean="0"/>
              <a:t>言語アンケート</a:t>
            </a:r>
            <a:endParaRPr kumimoji="1" lang="ja-JP" altLang="en-US" dirty="0"/>
          </a:p>
        </p:txBody>
      </p:sp>
      <p:sp>
        <p:nvSpPr>
          <p:cNvPr id="6" name="コンテンツ プレースホルダ 5"/>
          <p:cNvSpPr>
            <a:spLocks noGrp="1"/>
          </p:cNvSpPr>
          <p:nvPr>
            <p:ph idx="1"/>
          </p:nvPr>
        </p:nvSpPr>
        <p:spPr/>
        <p:txBody>
          <a:bodyPr/>
          <a:lstStyle/>
          <a:p>
            <a:r>
              <a:rPr kumimoji="1" lang="en-US" altLang="ja-JP" sz="4400" dirty="0" smtClean="0"/>
              <a:t>C#/</a:t>
            </a:r>
            <a:r>
              <a:rPr lang="en-US" altLang="ja-JP" sz="4400" dirty="0" smtClean="0"/>
              <a:t>Visual Basic</a:t>
            </a:r>
          </a:p>
          <a:p>
            <a:r>
              <a:rPr lang="en-US" altLang="ja-JP" sz="4400" dirty="0" smtClean="0"/>
              <a:t>Java</a:t>
            </a:r>
          </a:p>
          <a:p>
            <a:r>
              <a:rPr lang="en-US" altLang="ja-JP" sz="4400" dirty="0" smtClean="0"/>
              <a:t>C++</a:t>
            </a:r>
          </a:p>
          <a:p>
            <a:r>
              <a:rPr kumimoji="1" lang="ja-JP" altLang="en-US" sz="4400" dirty="0" smtClean="0"/>
              <a:t>関数型言語</a:t>
            </a:r>
            <a:endParaRPr kumimoji="1" lang="en-US" altLang="ja-JP" sz="4400" dirty="0" smtClean="0"/>
          </a:p>
          <a:p>
            <a:r>
              <a:rPr lang="en-US" altLang="ja-JP" sz="4400" dirty="0" smtClean="0"/>
              <a:t>LL (Light Weight Language)</a:t>
            </a:r>
          </a:p>
          <a:p>
            <a:r>
              <a:rPr lang="ja-JP" altLang="en-US" sz="4400" dirty="0" smtClean="0"/>
              <a:t>その他</a:t>
            </a:r>
            <a:endParaRPr kumimoji="1" lang="en-US" altLang="ja-JP" sz="4400" dirty="0" smtClean="0"/>
          </a:p>
          <a:p>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1285860"/>
            <a:ext cx="8258204" cy="2511420"/>
          </a:xfrm>
        </p:spPr>
        <p:txBody>
          <a:bodyPr>
            <a:normAutofit/>
          </a:bodyPr>
          <a:lstStyle/>
          <a:p>
            <a:pPr algn="ctr"/>
            <a:r>
              <a:rPr lang="ja-JP" altLang="en-US" sz="5400" dirty="0" smtClean="0"/>
              <a:t>「名前を付ける」のは、</a:t>
            </a:r>
            <a:endParaRPr kumimoji="1" lang="ja-JP" altLang="en-US" sz="5400" dirty="0"/>
          </a:p>
        </p:txBody>
      </p:sp>
      <p:sp>
        <p:nvSpPr>
          <p:cNvPr id="4" name="タイトル 1"/>
          <p:cNvSpPr txBox="1">
            <a:spLocks/>
          </p:cNvSpPr>
          <p:nvPr/>
        </p:nvSpPr>
        <p:spPr>
          <a:xfrm>
            <a:off x="571472" y="3714752"/>
            <a:ext cx="8258204" cy="251142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「概念の意味を特定し、概念の範囲 </a:t>
            </a:r>
            <a:r>
              <a:rPr kumimoji="1" lang="en-US" altLang="ja-JP" sz="4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ja-JP" altLang="en-US" sz="4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それが何であるか、何でないか</a:t>
            </a:r>
            <a:r>
              <a:rPr kumimoji="1" lang="en-US" altLang="ja-JP" sz="4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ja-JP" altLang="en-US" sz="4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」を決める行為。</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1285860"/>
            <a:ext cx="8258204" cy="2511420"/>
          </a:xfrm>
        </p:spPr>
        <p:txBody>
          <a:bodyPr>
            <a:normAutofit/>
          </a:bodyPr>
          <a:lstStyle/>
          <a:p>
            <a:pPr algn="ctr"/>
            <a:r>
              <a:rPr lang="ja-JP" altLang="en-US" sz="5400" dirty="0" smtClean="0"/>
              <a:t>「名前を付ける」ときに</a:t>
            </a:r>
            <a:endParaRPr kumimoji="1" lang="ja-JP" altLang="en-US" sz="5400" dirty="0"/>
          </a:p>
        </p:txBody>
      </p:sp>
      <p:sp>
        <p:nvSpPr>
          <p:cNvPr id="4" name="タイトル 1"/>
          <p:cNvSpPr txBox="1">
            <a:spLocks/>
          </p:cNvSpPr>
          <p:nvPr/>
        </p:nvSpPr>
        <p:spPr>
          <a:xfrm>
            <a:off x="571472" y="3714752"/>
            <a:ext cx="8258204" cy="251142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8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「関心事」が抽出される。</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例えば</a:t>
            </a:r>
            <a:r>
              <a:rPr lang="ja-JP" altLang="en-US" dirty="0" smtClean="0"/>
              <a:t>、</a:t>
            </a:r>
            <a:endParaRPr kumimoji="1" lang="ja-JP" altLang="en-US" dirty="0"/>
          </a:p>
        </p:txBody>
      </p:sp>
      <p:sp>
        <p:nvSpPr>
          <p:cNvPr id="3" name="コンテンツ プレースホルダ 2"/>
          <p:cNvSpPr>
            <a:spLocks noGrp="1"/>
          </p:cNvSpPr>
          <p:nvPr>
            <p:ph idx="1"/>
          </p:nvPr>
        </p:nvSpPr>
        <p:spPr>
          <a:xfrm>
            <a:off x="357158" y="1017639"/>
            <a:ext cx="8429684" cy="5626071"/>
          </a:xfrm>
        </p:spPr>
        <p:txBody>
          <a:bodyPr>
            <a:normAutofit/>
          </a:bodyPr>
          <a:lstStyle/>
          <a:p>
            <a:pPr algn="ctr">
              <a:buNone/>
            </a:pPr>
            <a:r>
              <a:rPr kumimoji="1" lang="ja-JP" altLang="en-US" sz="4000" dirty="0" smtClean="0"/>
              <a:t>プログラムの部品</a:t>
            </a:r>
            <a:r>
              <a:rPr kumimoji="1" lang="en-US" altLang="ja-JP" dirty="0" smtClean="0"/>
              <a:t/>
            </a:r>
            <a:br>
              <a:rPr kumimoji="1" lang="en-US" altLang="ja-JP" dirty="0" smtClean="0"/>
            </a:br>
            <a:r>
              <a:rPr kumimoji="1" lang="en-US" altLang="ja-JP" sz="2800" dirty="0" smtClean="0"/>
              <a:t>(</a:t>
            </a:r>
            <a:r>
              <a:rPr kumimoji="1" lang="ja-JP" altLang="en-US" sz="2800" dirty="0" smtClean="0"/>
              <a:t>クラス、オブジェクト、メソッド、変数など</a:t>
            </a:r>
            <a:r>
              <a:rPr kumimoji="1" lang="en-US" altLang="ja-JP" sz="2800" dirty="0" smtClean="0"/>
              <a:t>)</a:t>
            </a:r>
            <a:r>
              <a:rPr kumimoji="1" lang="en-US" altLang="ja-JP" dirty="0" smtClean="0"/>
              <a:t/>
            </a:r>
            <a:br>
              <a:rPr kumimoji="1" lang="en-US" altLang="ja-JP" dirty="0" smtClean="0"/>
            </a:br>
            <a:r>
              <a:rPr kumimoji="1" lang="ja-JP" altLang="en-US" sz="3600" dirty="0" smtClean="0"/>
              <a:t>には、</a:t>
            </a:r>
            <a:endParaRPr kumimoji="1" lang="en-US" altLang="ja-JP" dirty="0" smtClean="0"/>
          </a:p>
          <a:p>
            <a:pPr algn="ctr">
              <a:buNone/>
            </a:pPr>
            <a:endParaRPr kumimoji="1" lang="en-US" altLang="ja-JP" dirty="0" smtClean="0"/>
          </a:p>
          <a:p>
            <a:pPr algn="ctr">
              <a:buNone/>
            </a:pPr>
            <a:r>
              <a:rPr lang="ja-JP" altLang="en-US" sz="3600" dirty="0" smtClean="0"/>
              <a:t>「それの唯一の関心</a:t>
            </a:r>
            <a:r>
              <a:rPr lang="en-US" altLang="ja-JP" dirty="0" smtClean="0"/>
              <a:t/>
            </a:r>
            <a:br>
              <a:rPr lang="en-US" altLang="ja-JP" dirty="0" smtClean="0"/>
            </a:br>
            <a:r>
              <a:rPr lang="en-US" altLang="ja-JP" dirty="0" smtClean="0"/>
              <a:t>(</a:t>
            </a:r>
            <a:r>
              <a:rPr lang="ja-JP" altLang="en-US" dirty="0" smtClean="0"/>
              <a:t>それが何をするためのものか</a:t>
            </a:r>
            <a:r>
              <a:rPr lang="en-US" altLang="ja-JP" dirty="0" smtClean="0"/>
              <a:t>)</a:t>
            </a:r>
            <a:br>
              <a:rPr lang="en-US" altLang="ja-JP" dirty="0" smtClean="0"/>
            </a:br>
            <a:r>
              <a:rPr lang="ja-JP" altLang="en-US" sz="3600" dirty="0" smtClean="0"/>
              <a:t>を一言で言ったもの」</a:t>
            </a:r>
            <a:r>
              <a:rPr lang="en-US" altLang="ja-JP" dirty="0" smtClean="0"/>
              <a:t/>
            </a:r>
            <a:br>
              <a:rPr lang="en-US" altLang="ja-JP" dirty="0" smtClean="0"/>
            </a:br>
            <a:r>
              <a:rPr lang="ja-JP" altLang="en-US" sz="3600" dirty="0" smtClean="0"/>
              <a:t>が名前として付く。</a:t>
            </a:r>
            <a:endParaRPr lang="en-US" altLang="ja-JP" dirty="0" smtClean="0"/>
          </a:p>
          <a:p>
            <a:pPr algn="ctr">
              <a:buNone/>
            </a:pPr>
            <a:endParaRPr lang="en-US" altLang="ja-JP" dirty="0" smtClean="0"/>
          </a:p>
          <a:p>
            <a:pPr algn="ctr">
              <a:buNone/>
            </a:pPr>
            <a:r>
              <a:rPr kumimoji="1" lang="ja-JP" altLang="en-US" dirty="0" smtClean="0"/>
              <a:t>それの単一責務＝それの名前</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142852"/>
            <a:ext cx="8258204" cy="796908"/>
          </a:xfrm>
        </p:spPr>
        <p:txBody>
          <a:bodyPr/>
          <a:lstStyle/>
          <a:p>
            <a:r>
              <a:rPr kumimoji="1" lang="ja-JP" altLang="en-US" dirty="0" smtClean="0"/>
              <a:t>例</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500034" y="1142984"/>
            <a:ext cx="8258204" cy="2643206"/>
          </a:xfrm>
        </p:spPr>
        <p:txBody>
          <a:bodyPr>
            <a:normAutofit fontScale="70000" lnSpcReduction="20000"/>
          </a:bodyPr>
          <a:lstStyle/>
          <a:p>
            <a:pPr>
              <a:buNone/>
            </a:pPr>
            <a:r>
              <a:rPr lang="en-US" altLang="ja-JP" dirty="0" smtClean="0"/>
              <a:t>	</a:t>
            </a:r>
            <a:r>
              <a:rPr lang="en-US" altLang="ja-JP" dirty="0" smtClean="0">
                <a:solidFill>
                  <a:schemeClr val="accent5"/>
                </a:solidFill>
              </a:rPr>
              <a:t>public static </a:t>
            </a:r>
            <a:r>
              <a:rPr lang="en-US" altLang="ja-JP" dirty="0" err="1" smtClean="0">
                <a:solidFill>
                  <a:schemeClr val="accent5"/>
                </a:solidFill>
              </a:rPr>
              <a:t>IEnumerable</a:t>
            </a:r>
            <a:r>
              <a:rPr lang="en-US" altLang="ja-JP" dirty="0" smtClean="0">
                <a:solidFill>
                  <a:schemeClr val="accent5"/>
                </a:solidFill>
              </a:rPr>
              <a:t>&lt;T&gt;</a:t>
            </a:r>
            <a:r>
              <a:rPr lang="ja-JP" altLang="en-US" dirty="0" smtClean="0">
                <a:solidFill>
                  <a:schemeClr val="accent5"/>
                </a:solidFill>
              </a:rPr>
              <a:t> 名簿</a:t>
            </a:r>
            <a:r>
              <a:rPr lang="en-US" altLang="ja-JP" dirty="0" err="1" smtClean="0">
                <a:solidFill>
                  <a:schemeClr val="accent5"/>
                </a:solidFill>
              </a:rPr>
              <a:t>Func</a:t>
            </a:r>
            <a:r>
              <a:rPr lang="en-US" altLang="ja-JP" dirty="0" smtClean="0">
                <a:solidFill>
                  <a:schemeClr val="accent5"/>
                </a:solidFill>
              </a:rPr>
              <a:t>&lt;T&gt;(</a:t>
            </a:r>
          </a:p>
          <a:p>
            <a:pPr>
              <a:buNone/>
            </a:pPr>
            <a:r>
              <a:rPr lang="en-US" altLang="ja-JP" dirty="0" smtClean="0">
                <a:solidFill>
                  <a:schemeClr val="accent5"/>
                </a:solidFill>
              </a:rPr>
              <a:t>		</a:t>
            </a:r>
            <a:r>
              <a:rPr lang="en-US" altLang="ja-JP" dirty="0" err="1" smtClean="0">
                <a:solidFill>
                  <a:schemeClr val="accent5"/>
                </a:solidFill>
              </a:rPr>
              <a:t>IEnumerable</a:t>
            </a:r>
            <a:r>
              <a:rPr lang="en-US" altLang="ja-JP" dirty="0" smtClean="0">
                <a:solidFill>
                  <a:schemeClr val="accent5"/>
                </a:solidFill>
              </a:rPr>
              <a:t>&lt;T&gt;	</a:t>
            </a:r>
            <a:r>
              <a:rPr lang="ja-JP" altLang="en-US" dirty="0" smtClean="0">
                <a:solidFill>
                  <a:schemeClr val="accent5"/>
                </a:solidFill>
              </a:rPr>
              <a:t>名簿    </a:t>
            </a:r>
            <a:r>
              <a:rPr lang="en-US" altLang="ja-JP" dirty="0" smtClean="0">
                <a:solidFill>
                  <a:schemeClr val="accent5"/>
                </a:solidFill>
              </a:rPr>
              <a:t>	    ,</a:t>
            </a:r>
            <a:br>
              <a:rPr lang="en-US" altLang="ja-JP" dirty="0" smtClean="0">
                <a:solidFill>
                  <a:schemeClr val="accent5"/>
                </a:solidFill>
              </a:rPr>
            </a:br>
            <a:r>
              <a:rPr lang="en-US" altLang="ja-JP" dirty="0" smtClean="0">
                <a:solidFill>
                  <a:schemeClr val="accent5"/>
                </a:solidFill>
              </a:rPr>
              <a:t>	</a:t>
            </a:r>
            <a:r>
              <a:rPr lang="en-US" altLang="ja-JP" dirty="0" err="1" smtClean="0">
                <a:solidFill>
                  <a:schemeClr val="accent5"/>
                </a:solidFill>
              </a:rPr>
              <a:t>Func</a:t>
            </a:r>
            <a:r>
              <a:rPr lang="en-US" altLang="ja-JP" dirty="0" smtClean="0">
                <a:solidFill>
                  <a:schemeClr val="accent5"/>
                </a:solidFill>
              </a:rPr>
              <a:t>&lt;T, </a:t>
            </a:r>
            <a:r>
              <a:rPr lang="en-US" altLang="ja-JP" dirty="0" err="1" smtClean="0">
                <a:solidFill>
                  <a:schemeClr val="accent5"/>
                </a:solidFill>
              </a:rPr>
              <a:t>bool</a:t>
            </a:r>
            <a:r>
              <a:rPr lang="en-US" altLang="ja-JP" dirty="0" smtClean="0">
                <a:solidFill>
                  <a:schemeClr val="accent5"/>
                </a:solidFill>
              </a:rPr>
              <a:t>&gt;	</a:t>
            </a:r>
            <a:r>
              <a:rPr lang="ja-JP" altLang="en-US" dirty="0" smtClean="0">
                <a:solidFill>
                  <a:schemeClr val="accent5"/>
                </a:solidFill>
              </a:rPr>
              <a:t>デリゲート</a:t>
            </a:r>
            <a:r>
              <a:rPr lang="en-US" altLang="ja-JP" dirty="0" smtClean="0">
                <a:solidFill>
                  <a:schemeClr val="accent5"/>
                </a:solidFill>
              </a:rPr>
              <a:t>) </a:t>
            </a:r>
          </a:p>
          <a:p>
            <a:pPr>
              <a:buNone/>
            </a:pPr>
            <a:r>
              <a:rPr lang="en-US" altLang="ja-JP" dirty="0" smtClean="0">
                <a:solidFill>
                  <a:schemeClr val="accent5"/>
                </a:solidFill>
              </a:rPr>
              <a:t>	{</a:t>
            </a:r>
          </a:p>
          <a:p>
            <a:pPr>
              <a:buNone/>
            </a:pPr>
            <a:r>
              <a:rPr lang="en-US" altLang="ja-JP" dirty="0" smtClean="0">
                <a:solidFill>
                  <a:schemeClr val="accent5"/>
                </a:solidFill>
              </a:rPr>
              <a:t>		</a:t>
            </a:r>
            <a:r>
              <a:rPr lang="en-US" altLang="ja-JP" dirty="0" err="1" smtClean="0">
                <a:solidFill>
                  <a:schemeClr val="accent5"/>
                </a:solidFill>
              </a:rPr>
              <a:t>foreach</a:t>
            </a:r>
            <a:r>
              <a:rPr lang="en-US" altLang="ja-JP" dirty="0" smtClean="0">
                <a:solidFill>
                  <a:schemeClr val="accent5"/>
                </a:solidFill>
              </a:rPr>
              <a:t> (T x in </a:t>
            </a:r>
            <a:r>
              <a:rPr lang="ja-JP" altLang="en-US" dirty="0" smtClean="0">
                <a:solidFill>
                  <a:schemeClr val="accent5"/>
                </a:solidFill>
              </a:rPr>
              <a:t>名簿</a:t>
            </a:r>
            <a:r>
              <a:rPr lang="en-US" altLang="ja-JP" dirty="0" smtClean="0">
                <a:solidFill>
                  <a:schemeClr val="accent5"/>
                </a:solidFill>
              </a:rPr>
              <a:t>) {</a:t>
            </a:r>
          </a:p>
          <a:p>
            <a:pPr>
              <a:buNone/>
            </a:pPr>
            <a:r>
              <a:rPr lang="en-US" altLang="ja-JP" dirty="0" smtClean="0">
                <a:solidFill>
                  <a:schemeClr val="accent5"/>
                </a:solidFill>
              </a:rPr>
              <a:t>			if (</a:t>
            </a:r>
            <a:r>
              <a:rPr lang="ja-JP" altLang="en-US" dirty="0" smtClean="0">
                <a:solidFill>
                  <a:schemeClr val="accent5"/>
                </a:solidFill>
              </a:rPr>
              <a:t>デリゲート</a:t>
            </a:r>
            <a:r>
              <a:rPr lang="en-US" altLang="ja-JP" dirty="0" smtClean="0">
                <a:solidFill>
                  <a:schemeClr val="accent5"/>
                </a:solidFill>
              </a:rPr>
              <a:t>(x))</a:t>
            </a:r>
          </a:p>
          <a:p>
            <a:pPr>
              <a:buNone/>
            </a:pPr>
            <a:r>
              <a:rPr lang="en-US" altLang="ja-JP" dirty="0" smtClean="0">
                <a:solidFill>
                  <a:schemeClr val="accent5"/>
                </a:solidFill>
              </a:rPr>
              <a:t>				yield return x;</a:t>
            </a:r>
          </a:p>
          <a:p>
            <a:pPr>
              <a:buNone/>
            </a:pPr>
            <a:r>
              <a:rPr lang="en-US" altLang="ja-JP" dirty="0" smtClean="0">
                <a:solidFill>
                  <a:schemeClr val="accent5"/>
                </a:solidFill>
              </a:rPr>
              <a:t>		}</a:t>
            </a:r>
          </a:p>
          <a:p>
            <a:pPr>
              <a:buNone/>
            </a:pPr>
            <a:r>
              <a:rPr lang="en-US" altLang="ja-JP" dirty="0" smtClean="0">
                <a:solidFill>
                  <a:schemeClr val="accent5"/>
                </a:solidFill>
              </a:rPr>
              <a:t>	}</a:t>
            </a:r>
          </a:p>
          <a:p>
            <a:pPr>
              <a:buNone/>
            </a:pPr>
            <a:endParaRPr kumimoji="1" lang="ja-JP" altLang="en-US" dirty="0"/>
          </a:p>
        </p:txBody>
      </p:sp>
      <p:sp>
        <p:nvSpPr>
          <p:cNvPr id="4" name="コンテンツ プレースホルダ 2"/>
          <p:cNvSpPr txBox="1">
            <a:spLocks/>
          </p:cNvSpPr>
          <p:nvPr/>
        </p:nvSpPr>
        <p:spPr>
          <a:xfrm>
            <a:off x="500034" y="4214818"/>
            <a:ext cx="8258204" cy="2643182"/>
          </a:xfrm>
          <a:prstGeom prst="rect">
            <a:avLst/>
          </a:prstGeom>
        </p:spPr>
        <p:txBody>
          <a:bodyPr vert="horz">
            <a:normAutofit fontScale="62500" lnSpcReduction="20000"/>
          </a:bodyPr>
          <a:lstStyle/>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3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public static </a:t>
            </a:r>
            <a:r>
              <a:rPr kumimoji="1" lang="en-US" altLang="ja-JP" sz="3000" b="0" i="0" u="none" strike="noStrike" kern="1200" cap="none" spc="0" normalizeH="0" baseline="0" noProof="0" dirty="0" err="1" smtClean="0">
                <a:ln>
                  <a:noFill/>
                </a:ln>
                <a:solidFill>
                  <a:schemeClr val="accent5"/>
                </a:solidFill>
                <a:effectLst/>
                <a:uLnTx/>
                <a:uFillTx/>
                <a:latin typeface="メイリオ" pitchFamily="50" charset="-128"/>
                <a:ea typeface="メイリオ" pitchFamily="50" charset="-128"/>
                <a:cs typeface="+mn-cs"/>
              </a:rPr>
              <a:t>IEnumerable</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&lt;T&gt; </a:t>
            </a:r>
            <a:r>
              <a:rPr kumimoji="1" lang="ja-JP" altLang="en-US"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絞り込み</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&lt;T&gt;(</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r>
              <a:rPr kumimoji="1" lang="en-US" altLang="ja-JP" sz="3000" b="0" i="0" u="none" strike="noStrike" kern="1200" cap="none" spc="0" normalizeH="0" baseline="0" noProof="0" dirty="0" err="1" smtClean="0">
                <a:ln>
                  <a:noFill/>
                </a:ln>
                <a:solidFill>
                  <a:schemeClr val="accent5"/>
                </a:solidFill>
                <a:effectLst/>
                <a:uLnTx/>
                <a:uFillTx/>
                <a:latin typeface="メイリオ" pitchFamily="50" charset="-128"/>
                <a:ea typeface="メイリオ" pitchFamily="50" charset="-128"/>
                <a:cs typeface="+mn-cs"/>
              </a:rPr>
              <a:t>IEnumerable</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&lt;T&gt;	collection</a:t>
            </a:r>
            <a:r>
              <a:rPr kumimoji="1" lang="ja-JP" altLang="en-US"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a:t>
            </a:r>
            <a:b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b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r>
              <a:rPr kumimoji="1" lang="en-US" altLang="ja-JP" sz="3000" b="0" i="0" u="none" strike="noStrike" kern="1200" cap="none" spc="0" normalizeH="0" baseline="0" noProof="0" dirty="0" err="1" smtClean="0">
                <a:ln>
                  <a:noFill/>
                </a:ln>
                <a:solidFill>
                  <a:schemeClr val="accent5"/>
                </a:solidFill>
                <a:effectLst/>
                <a:uLnTx/>
                <a:uFillTx/>
                <a:latin typeface="メイリオ" pitchFamily="50" charset="-128"/>
                <a:ea typeface="メイリオ" pitchFamily="50" charset="-128"/>
                <a:cs typeface="+mn-cs"/>
              </a:rPr>
              <a:t>Func</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&lt;T, </a:t>
            </a:r>
            <a:r>
              <a:rPr kumimoji="1" lang="en-US" altLang="ja-JP" sz="3000" b="0" i="0" u="none" strike="noStrike" kern="1200" cap="none" spc="0" normalizeH="0" baseline="0" noProof="0" dirty="0" err="1" smtClean="0">
                <a:ln>
                  <a:noFill/>
                </a:ln>
                <a:solidFill>
                  <a:schemeClr val="accent5"/>
                </a:solidFill>
                <a:effectLst/>
                <a:uLnTx/>
                <a:uFillTx/>
                <a:latin typeface="メイリオ" pitchFamily="50" charset="-128"/>
                <a:ea typeface="メイリオ" pitchFamily="50" charset="-128"/>
                <a:cs typeface="+mn-cs"/>
              </a:rPr>
              <a:t>bool</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&gt;		</a:t>
            </a:r>
            <a:r>
              <a:rPr kumimoji="1" lang="ja-JP" altLang="en-US"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絞り込み条件</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r>
              <a:rPr kumimoji="1" lang="en-US" altLang="ja-JP" sz="3000" b="0" i="0" u="none" strike="noStrike" kern="1200" cap="none" spc="0" normalizeH="0" baseline="0" noProof="0" dirty="0" err="1" smtClean="0">
                <a:ln>
                  <a:noFill/>
                </a:ln>
                <a:solidFill>
                  <a:schemeClr val="accent5"/>
                </a:solidFill>
                <a:effectLst/>
                <a:uLnTx/>
                <a:uFillTx/>
                <a:latin typeface="メイリオ" pitchFamily="50" charset="-128"/>
                <a:ea typeface="メイリオ" pitchFamily="50" charset="-128"/>
                <a:cs typeface="+mn-cs"/>
              </a:rPr>
              <a:t>foreach</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r>
              <a:rPr kumimoji="1" lang="en-US" altLang="ja-JP" sz="3000" b="0" i="0" u="none" strike="noStrike" kern="1200" cap="none" spc="0" normalizeH="0" baseline="0" noProof="0" dirty="0" err="1" smtClean="0">
                <a:ln>
                  <a:noFill/>
                </a:ln>
                <a:solidFill>
                  <a:schemeClr val="accent5"/>
                </a:solidFill>
                <a:effectLst/>
                <a:uLnTx/>
                <a:uFillTx/>
                <a:latin typeface="メイリオ" pitchFamily="50" charset="-128"/>
                <a:ea typeface="メイリオ" pitchFamily="50" charset="-128"/>
                <a:cs typeface="+mn-cs"/>
              </a:rPr>
              <a:t>var</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item in collection) {</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if (</a:t>
            </a:r>
            <a:r>
              <a:rPr kumimoji="1" lang="ja-JP" altLang="en-US"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絞り込み条件</a:t>
            </a: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(item))</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yield return item;</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r>
              <a:rPr kumimoji="1" lang="en-US" altLang="ja-JP" sz="3000" b="0" i="0" u="none" strike="noStrike" kern="1200" cap="none" spc="0" normalizeH="0" baseline="0" noProof="0" dirty="0" smtClean="0">
                <a:ln>
                  <a:noFill/>
                </a:ln>
                <a:solidFill>
                  <a:schemeClr val="accent5"/>
                </a:solidFill>
                <a:effectLst/>
                <a:uLnTx/>
                <a:uFillTx/>
                <a:latin typeface="メイリオ" pitchFamily="50" charset="-128"/>
                <a:ea typeface="メイリオ" pitchFamily="50" charset="-128"/>
                <a:cs typeface="+mn-cs"/>
              </a:rPr>
              <a:t>	}</a:t>
            </a:r>
          </a:p>
          <a:p>
            <a:pPr marL="420624" marR="0" lvl="0" indent="-384048" algn="l" defTabSz="914400" rtl="0" eaLnBrk="1" fontAlgn="auto" latinLnBrk="0" hangingPunct="1">
              <a:lnSpc>
                <a:spcPct val="100000"/>
              </a:lnSpc>
              <a:spcBef>
                <a:spcPct val="20000"/>
              </a:spcBef>
              <a:spcAft>
                <a:spcPts val="0"/>
              </a:spcAft>
              <a:buClr>
                <a:schemeClr val="accent1"/>
              </a:buClr>
              <a:buSzPct val="80000"/>
              <a:buFont typeface="Wingdings 2"/>
              <a:buNone/>
              <a:tabLst/>
              <a:defRPr/>
            </a:pPr>
            <a:endParaRPr kumimoji="1" lang="ja-JP" altLang="en-US" sz="30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n-cs"/>
            </a:endParaRPr>
          </a:p>
        </p:txBody>
      </p:sp>
      <p:sp>
        <p:nvSpPr>
          <p:cNvPr id="5" name="ドーナツ 4"/>
          <p:cNvSpPr/>
          <p:nvPr/>
        </p:nvSpPr>
        <p:spPr>
          <a:xfrm>
            <a:off x="6786578" y="4572008"/>
            <a:ext cx="1500198" cy="1500198"/>
          </a:xfrm>
          <a:prstGeom prst="donut">
            <a:avLst/>
          </a:prstGeom>
          <a:solidFill>
            <a:srgbClr val="00B050"/>
          </a:solidFill>
          <a:effectLst>
            <a:glow rad="70000">
              <a:schemeClr val="accent2">
                <a:tint val="30000"/>
                <a:shade val="95000"/>
                <a:satMod val="300000"/>
                <a:alpha val="50000"/>
              </a:schemeClr>
            </a:glow>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solidFill>
                <a:schemeClr val="tx1"/>
              </a:solidFill>
            </a:endParaRPr>
          </a:p>
        </p:txBody>
      </p:sp>
      <p:sp>
        <p:nvSpPr>
          <p:cNvPr id="6" name="乗算記号 5"/>
          <p:cNvSpPr/>
          <p:nvPr/>
        </p:nvSpPr>
        <p:spPr>
          <a:xfrm>
            <a:off x="6500826" y="1428736"/>
            <a:ext cx="2214578" cy="2214578"/>
          </a:xfrm>
          <a:prstGeom prst="mathMultiply">
            <a:avLst/>
          </a:prstGeom>
          <a:solidFill>
            <a:srgbClr val="FF0000"/>
          </a:solidFill>
          <a:effectLst>
            <a:glow rad="76200">
              <a:schemeClr val="accent2">
                <a:tint val="30000"/>
                <a:shade val="95000"/>
                <a:satMod val="300000"/>
                <a:alpha val="50000"/>
              </a:schemeClr>
            </a:glow>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2928934"/>
            <a:ext cx="8258204" cy="3007292"/>
          </a:xfrm>
        </p:spPr>
        <p:txBody>
          <a:bodyPr>
            <a:normAutofit/>
          </a:bodyPr>
          <a:lstStyle/>
          <a:p>
            <a:pPr algn="ctr"/>
            <a:r>
              <a:rPr lang="ja-JP" altLang="en-US" sz="5400" dirty="0" smtClean="0"/>
              <a:t>「一言では言えない」</a:t>
            </a:r>
            <a:endParaRPr kumimoji="1" lang="ja-JP" altLang="en-US" sz="5400" dirty="0"/>
          </a:p>
        </p:txBody>
      </p:sp>
      <p:sp>
        <p:nvSpPr>
          <p:cNvPr id="4" name="タイトル 1"/>
          <p:cNvSpPr txBox="1">
            <a:spLocks/>
          </p:cNvSpPr>
          <p:nvPr/>
        </p:nvSpPr>
        <p:spPr>
          <a:xfrm>
            <a:off x="285720" y="4357694"/>
            <a:ext cx="8572528" cy="2428892"/>
          </a:xfrm>
          <a:prstGeom prst="rect">
            <a:avLst/>
          </a:prstGeom>
        </p:spPr>
        <p:txBody>
          <a:bodyPr vert="horz" lIns="45720" rIns="45720" anchor="ctr">
            <a:noAutofit/>
          </a:bodyPr>
          <a:lstStyle/>
          <a:p>
            <a:pPr lvl="0" algn="ctr">
              <a:spcBef>
                <a:spcPct val="0"/>
              </a:spcBef>
            </a:pP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t>
            </a:r>
            <a:r>
              <a:rPr lang="ja-JP" altLang="en-US" sz="3600" b="1" dirty="0" smtClean="0">
                <a:latin typeface="メイリオ" pitchFamily="50" charset="-128"/>
                <a:ea typeface="メイリオ" pitchFamily="50" charset="-128"/>
                <a:cs typeface="+mj-cs"/>
              </a:rPr>
              <a:t>「単一責務になってない」。</a:t>
            </a:r>
            <a:endParaRPr kumimoji="1" lang="ja-JP" altLang="en-US" sz="3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
        <p:nvSpPr>
          <p:cNvPr id="5" name="タイトル 1"/>
          <p:cNvSpPr txBox="1">
            <a:spLocks/>
          </p:cNvSpPr>
          <p:nvPr/>
        </p:nvSpPr>
        <p:spPr>
          <a:xfrm>
            <a:off x="428596" y="560390"/>
            <a:ext cx="8258204" cy="2511420"/>
          </a:xfrm>
          <a:prstGeom prst="rect">
            <a:avLst/>
          </a:prstGeom>
        </p:spPr>
        <p:txBody>
          <a:bodyPr vert="horz" lIns="45720" rIns="45720" anchor="ctr">
            <a:normAutofit fontScale="85000" lnSpcReduction="10000"/>
          </a:bodyPr>
          <a:lstStyle/>
          <a:p>
            <a:pPr lvl="0" algn="ctr">
              <a:spcBef>
                <a:spcPct val="0"/>
              </a:spcBef>
            </a:pPr>
            <a:r>
              <a:rPr lang="ja-JP" altLang="en-US" sz="5400" b="1" dirty="0" smtClean="0">
                <a:solidFill>
                  <a:schemeClr val="accent5"/>
                </a:solidFill>
                <a:latin typeface="メイリオ" pitchFamily="50" charset="-128"/>
                <a:ea typeface="メイリオ" pitchFamily="50" charset="-128"/>
                <a:cs typeface="+mj-cs"/>
              </a:rPr>
              <a:t>「このクラス </a:t>
            </a:r>
            <a:r>
              <a:rPr lang="en-US" altLang="ja-JP" sz="5400" b="1" dirty="0" smtClean="0">
                <a:solidFill>
                  <a:schemeClr val="accent5"/>
                </a:solidFill>
                <a:latin typeface="メイリオ" pitchFamily="50" charset="-128"/>
                <a:ea typeface="メイリオ" pitchFamily="50" charset="-128"/>
                <a:cs typeface="+mj-cs"/>
              </a:rPr>
              <a:t>(or </a:t>
            </a:r>
            <a:r>
              <a:rPr lang="ja-JP" altLang="en-US" sz="5400" b="1" dirty="0" smtClean="0">
                <a:solidFill>
                  <a:schemeClr val="accent5"/>
                </a:solidFill>
                <a:latin typeface="メイリオ" pitchFamily="50" charset="-128"/>
                <a:ea typeface="メイリオ" pitchFamily="50" charset="-128"/>
                <a:cs typeface="+mj-cs"/>
              </a:rPr>
              <a:t>オブジェクト</a:t>
            </a:r>
            <a:r>
              <a:rPr lang="en-US" altLang="ja-JP" sz="5400" b="1" dirty="0" smtClean="0">
                <a:solidFill>
                  <a:schemeClr val="accent5"/>
                </a:solidFill>
                <a:latin typeface="メイリオ" pitchFamily="50" charset="-128"/>
                <a:ea typeface="メイリオ" pitchFamily="50" charset="-128"/>
                <a:cs typeface="+mj-cs"/>
              </a:rPr>
              <a:t>, </a:t>
            </a:r>
            <a:r>
              <a:rPr lang="ja-JP" altLang="en-US" sz="5400" b="1" dirty="0" smtClean="0">
                <a:solidFill>
                  <a:schemeClr val="accent5"/>
                </a:solidFill>
                <a:latin typeface="メイリオ" pitchFamily="50" charset="-128"/>
                <a:ea typeface="メイリオ" pitchFamily="50" charset="-128"/>
                <a:cs typeface="+mj-cs"/>
              </a:rPr>
              <a:t>メソッド</a:t>
            </a:r>
            <a:r>
              <a:rPr lang="en-US" altLang="ja-JP" sz="5400" b="1" dirty="0" smtClean="0">
                <a:solidFill>
                  <a:schemeClr val="accent5"/>
                </a:solidFill>
                <a:latin typeface="メイリオ" pitchFamily="50" charset="-128"/>
                <a:ea typeface="メイリオ" pitchFamily="50" charset="-128"/>
                <a:cs typeface="+mj-cs"/>
              </a:rPr>
              <a:t>, </a:t>
            </a:r>
            <a:r>
              <a:rPr lang="ja-JP" altLang="en-US" sz="5400" b="1" dirty="0" smtClean="0">
                <a:solidFill>
                  <a:schemeClr val="accent5"/>
                </a:solidFill>
                <a:latin typeface="メイリオ" pitchFamily="50" charset="-128"/>
                <a:ea typeface="メイリオ" pitchFamily="50" charset="-128"/>
                <a:cs typeface="+mj-cs"/>
              </a:rPr>
              <a:t>変数</a:t>
            </a:r>
            <a:r>
              <a:rPr lang="en-US" altLang="ja-JP" sz="5400" b="1" dirty="0" smtClean="0">
                <a:solidFill>
                  <a:schemeClr val="accent5"/>
                </a:solidFill>
                <a:latin typeface="メイリオ" pitchFamily="50" charset="-128"/>
                <a:ea typeface="メイリオ" pitchFamily="50" charset="-128"/>
                <a:cs typeface="+mj-cs"/>
              </a:rPr>
              <a:t>...) </a:t>
            </a:r>
            <a:r>
              <a:rPr lang="ja-JP" altLang="en-US" sz="5400" b="1" dirty="0" smtClean="0">
                <a:solidFill>
                  <a:schemeClr val="accent5"/>
                </a:solidFill>
                <a:latin typeface="メイリオ" pitchFamily="50" charset="-128"/>
                <a:ea typeface="メイリオ" pitchFamily="50" charset="-128"/>
                <a:cs typeface="+mj-cs"/>
              </a:rPr>
              <a:t>の、</a:t>
            </a:r>
            <a:r>
              <a:rPr lang="en-US" altLang="ja-JP" sz="5400" b="1" dirty="0" smtClean="0">
                <a:solidFill>
                  <a:schemeClr val="accent5"/>
                </a:solidFill>
                <a:latin typeface="メイリオ" pitchFamily="50" charset="-128"/>
                <a:ea typeface="メイリオ" pitchFamily="50" charset="-128"/>
                <a:cs typeface="+mj-cs"/>
              </a:rPr>
              <a:t/>
            </a:r>
            <a:br>
              <a:rPr lang="en-US" altLang="ja-JP" sz="5400" b="1" dirty="0" smtClean="0">
                <a:solidFill>
                  <a:schemeClr val="accent5"/>
                </a:solidFill>
                <a:latin typeface="メイリオ" pitchFamily="50" charset="-128"/>
                <a:ea typeface="メイリオ" pitchFamily="50" charset="-128"/>
                <a:cs typeface="+mj-cs"/>
              </a:rPr>
            </a:br>
            <a:r>
              <a:rPr lang="ja-JP" altLang="en-US" sz="5400" b="1" dirty="0" smtClean="0">
                <a:solidFill>
                  <a:schemeClr val="accent5"/>
                </a:solidFill>
                <a:latin typeface="メイリオ" pitchFamily="50" charset="-128"/>
                <a:ea typeface="メイリオ" pitchFamily="50" charset="-128"/>
                <a:cs typeface="+mj-cs"/>
              </a:rPr>
              <a:t>仕事を</a:t>
            </a:r>
            <a:r>
              <a:rPr lang="en-US" altLang="ja-JP" sz="5400" b="1" dirty="0" smtClean="0">
                <a:solidFill>
                  <a:schemeClr val="accent5"/>
                </a:solidFill>
                <a:latin typeface="メイリオ" pitchFamily="50" charset="-128"/>
                <a:ea typeface="メイリオ" pitchFamily="50" charset="-128"/>
                <a:cs typeface="+mj-cs"/>
              </a:rPr>
              <a:t>『</a:t>
            </a:r>
            <a:r>
              <a:rPr lang="ja-JP" altLang="en-US" sz="5400" b="1" dirty="0" smtClean="0">
                <a:solidFill>
                  <a:schemeClr val="accent5"/>
                </a:solidFill>
                <a:latin typeface="メイリオ" pitchFamily="50" charset="-128"/>
                <a:ea typeface="メイリオ" pitchFamily="50" charset="-128"/>
                <a:cs typeface="+mj-cs"/>
              </a:rPr>
              <a:t>一言</a:t>
            </a:r>
            <a:r>
              <a:rPr lang="en-US" altLang="ja-JP" sz="5400" b="1" dirty="0" smtClean="0">
                <a:solidFill>
                  <a:schemeClr val="accent5"/>
                </a:solidFill>
                <a:latin typeface="メイリオ" pitchFamily="50" charset="-128"/>
                <a:ea typeface="メイリオ" pitchFamily="50" charset="-128"/>
                <a:cs typeface="+mj-cs"/>
              </a:rPr>
              <a:t>』</a:t>
            </a:r>
            <a:r>
              <a:rPr lang="ja-JP" altLang="en-US" sz="5400" b="1" dirty="0" smtClean="0">
                <a:solidFill>
                  <a:schemeClr val="accent5"/>
                </a:solidFill>
                <a:latin typeface="メイリオ" pitchFamily="50" charset="-128"/>
                <a:ea typeface="メイリオ" pitchFamily="50" charset="-128"/>
                <a:cs typeface="+mj-cs"/>
              </a:rPr>
              <a:t>でいうと何</a:t>
            </a:r>
            <a:r>
              <a:rPr lang="en-US" altLang="ja-JP" sz="5400" b="1" dirty="0" smtClean="0">
                <a:solidFill>
                  <a:schemeClr val="accent5"/>
                </a:solidFill>
                <a:latin typeface="メイリオ" pitchFamily="50" charset="-128"/>
                <a:ea typeface="メイリオ" pitchFamily="50" charset="-128"/>
                <a:cs typeface="+mj-cs"/>
              </a:rPr>
              <a:t>?</a:t>
            </a:r>
            <a:r>
              <a:rPr lang="ja-JP" altLang="en-US" sz="5400" b="1" dirty="0" smtClean="0">
                <a:solidFill>
                  <a:schemeClr val="accent5"/>
                </a:solidFill>
                <a:latin typeface="メイリオ" pitchFamily="50" charset="-128"/>
                <a:ea typeface="メイリオ" pitchFamily="50" charset="-128"/>
                <a:cs typeface="+mj-cs"/>
              </a:rPr>
              <a:t>」</a:t>
            </a:r>
            <a:r>
              <a:rPr lang="en-US" altLang="ja-JP" sz="5400" b="1" dirty="0" smtClean="0">
                <a:solidFill>
                  <a:schemeClr val="accent5"/>
                </a:solidFill>
                <a:latin typeface="メイリオ" pitchFamily="50" charset="-128"/>
                <a:ea typeface="メイリオ" pitchFamily="50" charset="-128"/>
                <a:cs typeface="+mj-cs"/>
              </a:rPr>
              <a:t/>
            </a:r>
            <a:br>
              <a:rPr lang="en-US" altLang="ja-JP" sz="5400" b="1" dirty="0" smtClean="0">
                <a:solidFill>
                  <a:schemeClr val="accent5"/>
                </a:solidFill>
                <a:latin typeface="メイリオ" pitchFamily="50" charset="-128"/>
                <a:ea typeface="メイリオ" pitchFamily="50" charset="-128"/>
                <a:cs typeface="+mj-cs"/>
              </a:rPr>
            </a:br>
            <a:r>
              <a:rPr lang="ja-JP" altLang="en-US" sz="4200" b="1" dirty="0" smtClean="0">
                <a:latin typeface="メイリオ" pitchFamily="50" charset="-128"/>
                <a:ea typeface="メイリオ" pitchFamily="50" charset="-128"/>
                <a:cs typeface="+mj-cs"/>
              </a:rPr>
              <a:t>に即答できるかを注意。</a:t>
            </a:r>
            <a:endParaRPr kumimoji="1" lang="ja-JP" altLang="en-US" sz="5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
        <p:nvSpPr>
          <p:cNvPr id="6" name="乗算記号 5"/>
          <p:cNvSpPr/>
          <p:nvPr/>
        </p:nvSpPr>
        <p:spPr bwMode="auto">
          <a:xfrm>
            <a:off x="7676537" y="4844845"/>
            <a:ext cx="1305232" cy="1319981"/>
          </a:xfrm>
          <a:prstGeom prst="mathMultiply">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kumimoji="1" lang="ja-JP" altLang="en-US" sz="2000" dirty="0" err="1" smtClean="0">
              <a:solidFill>
                <a:srgbClr val="FFFFFF"/>
              </a:solidFill>
              <a:effectLst>
                <a:outerShdw blurRad="38100" dist="38100" dir="2700000" algn="tl">
                  <a:srgbClr val="000000">
                    <a:alpha val="43137"/>
                  </a:srgbClr>
                </a:outerShdw>
              </a:effectLst>
              <a:latin typeface="+mn-ea"/>
            </a:endParaRPr>
          </a:p>
        </p:txBody>
      </p:sp>
      <p:sp>
        <p:nvSpPr>
          <p:cNvPr id="7" name="テキスト ボックス 6"/>
          <p:cNvSpPr txBox="1"/>
          <p:nvPr/>
        </p:nvSpPr>
        <p:spPr>
          <a:xfrm>
            <a:off x="803787" y="5766619"/>
            <a:ext cx="1309974" cy="369332"/>
          </a:xfrm>
          <a:prstGeom prst="rect">
            <a:avLst/>
          </a:prstGeom>
          <a:noFill/>
        </p:spPr>
        <p:txBody>
          <a:bodyPr wrap="none" rtlCol="0">
            <a:spAutoFit/>
          </a:bodyPr>
          <a:lstStyle/>
          <a:p>
            <a:r>
              <a:rPr kumimoji="1" lang="en-US" altLang="ja-JP" dirty="0" smtClean="0"/>
              <a:t>(</a:t>
            </a:r>
            <a:r>
              <a:rPr kumimoji="1" lang="ja-JP" altLang="en-US" dirty="0" smtClean="0"/>
              <a:t>とすると</a:t>
            </a:r>
            <a:r>
              <a:rPr kumimoji="1" lang="en-US" altLang="ja-JP" dirty="0" smtClean="0"/>
              <a:t>)</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2700" dirty="0" smtClean="0"/>
              <a:t>美しいソースコードを書くコツ</a:t>
            </a:r>
            <a:r>
              <a:rPr lang="en-US" altLang="ja-JP" sz="2700" dirty="0" smtClean="0"/>
              <a:t>:</a:t>
            </a:r>
            <a:br>
              <a:rPr lang="en-US" altLang="ja-JP" sz="2700" dirty="0" smtClean="0"/>
            </a:br>
            <a:r>
              <a:rPr kumimoji="1" lang="ja-JP" altLang="en-US" dirty="0" smtClean="0"/>
              <a:t>説明責任</a:t>
            </a:r>
            <a:endParaRPr kumimoji="1" lang="ja-JP" altLang="en-US" dirty="0"/>
          </a:p>
        </p:txBody>
      </p:sp>
      <p:sp>
        <p:nvSpPr>
          <p:cNvPr id="3" name="コンテンツ プレースホルダ 2"/>
          <p:cNvSpPr>
            <a:spLocks noGrp="1"/>
          </p:cNvSpPr>
          <p:nvPr>
            <p:ph idx="1"/>
          </p:nvPr>
        </p:nvSpPr>
        <p:spPr>
          <a:xfrm>
            <a:off x="0" y="1714488"/>
            <a:ext cx="9144000" cy="4857784"/>
          </a:xfrm>
        </p:spPr>
        <p:txBody>
          <a:bodyPr/>
          <a:lstStyle/>
          <a:p>
            <a:pPr algn="ctr">
              <a:buNone/>
            </a:pPr>
            <a:r>
              <a:rPr lang="ja-JP" altLang="en-US" sz="4000" dirty="0" smtClean="0">
                <a:solidFill>
                  <a:schemeClr val="accent5"/>
                </a:solidFill>
              </a:rPr>
              <a:t>「 ソースコードについて</a:t>
            </a:r>
            <a:r>
              <a:rPr lang="en-US" altLang="ja-JP" sz="4000" dirty="0" smtClean="0">
                <a:solidFill>
                  <a:schemeClr val="accent5"/>
                </a:solidFill>
              </a:rPr>
              <a:t/>
            </a:r>
            <a:br>
              <a:rPr lang="en-US" altLang="ja-JP" sz="4000" dirty="0" smtClean="0">
                <a:solidFill>
                  <a:schemeClr val="accent5"/>
                </a:solidFill>
              </a:rPr>
            </a:br>
            <a:r>
              <a:rPr lang="ja-JP" altLang="en-US" sz="4000" dirty="0" smtClean="0">
                <a:solidFill>
                  <a:schemeClr val="accent5"/>
                </a:solidFill>
              </a:rPr>
              <a:t>書いたプログラマが説明できるか</a:t>
            </a:r>
            <a:r>
              <a:rPr lang="en-US" altLang="ja-JP" sz="4000" dirty="0" smtClean="0">
                <a:solidFill>
                  <a:schemeClr val="accent5"/>
                </a:solidFill>
              </a:rPr>
              <a:t>? </a:t>
            </a:r>
            <a:r>
              <a:rPr lang="ja-JP" altLang="en-US" sz="4000" dirty="0" smtClean="0">
                <a:solidFill>
                  <a:schemeClr val="accent5"/>
                </a:solidFill>
              </a:rPr>
              <a:t>」</a:t>
            </a:r>
            <a:r>
              <a:rPr lang="en-US" altLang="ja-JP" sz="3600" dirty="0" smtClean="0"/>
              <a:t/>
            </a:r>
            <a:br>
              <a:rPr lang="en-US" altLang="ja-JP" sz="3600" dirty="0" smtClean="0"/>
            </a:br>
            <a:r>
              <a:rPr lang="ja-JP" altLang="en-US" sz="3600" dirty="0" smtClean="0"/>
              <a:t>に注意。</a:t>
            </a:r>
            <a:endParaRPr lang="en-US" altLang="ja-JP" sz="3600" dirty="0" smtClean="0"/>
          </a:p>
          <a:p>
            <a:pPr algn="ctr">
              <a:buNone/>
            </a:pPr>
            <a:endParaRPr lang="en-US" altLang="ja-JP" sz="2800" dirty="0" smtClean="0"/>
          </a:p>
          <a:p>
            <a:pPr lvl="1">
              <a:buNone/>
            </a:pPr>
            <a:r>
              <a:rPr lang="ja-JP" altLang="en-US" sz="2800" dirty="0" smtClean="0"/>
              <a:t>例</a:t>
            </a:r>
            <a:r>
              <a:rPr lang="en-US" altLang="ja-JP" sz="2800" dirty="0" smtClean="0"/>
              <a:t>.</a:t>
            </a:r>
            <a:br>
              <a:rPr lang="en-US" altLang="ja-JP" sz="2800" dirty="0" smtClean="0"/>
            </a:br>
            <a:r>
              <a:rPr lang="ja-JP" altLang="en-US" sz="2800" dirty="0" smtClean="0"/>
              <a:t>「このメソッドは、何故このクラスに在る</a:t>
            </a:r>
            <a:r>
              <a:rPr lang="en-US" altLang="ja-JP" sz="2800" dirty="0" smtClean="0"/>
              <a:t>?</a:t>
            </a:r>
            <a:r>
              <a:rPr lang="ja-JP" altLang="en-US" sz="2800" dirty="0" smtClean="0"/>
              <a:t>」</a:t>
            </a:r>
            <a:r>
              <a:rPr lang="en-US" altLang="ja-JP" sz="2800" dirty="0" smtClean="0"/>
              <a:t/>
            </a:r>
            <a:br>
              <a:rPr lang="en-US" altLang="ja-JP" sz="2800" dirty="0" smtClean="0"/>
            </a:br>
            <a:r>
              <a:rPr lang="ja-JP" altLang="en-US" sz="2800" dirty="0" smtClean="0"/>
              <a:t> 「この変数は、どうしてこの名前</a:t>
            </a:r>
            <a:r>
              <a:rPr lang="en-US" altLang="ja-JP" sz="2800" dirty="0" smtClean="0"/>
              <a:t>?</a:t>
            </a:r>
            <a:r>
              <a:rPr lang="ja-JP" altLang="en-US" sz="2800" dirty="0" smtClean="0"/>
              <a:t>」</a:t>
            </a:r>
            <a:r>
              <a:rPr lang="en-US" altLang="ja-JP" sz="2800" dirty="0" smtClean="0"/>
              <a:t/>
            </a:r>
            <a:br>
              <a:rPr lang="en-US" altLang="ja-JP" sz="2800" dirty="0" smtClean="0"/>
            </a:br>
            <a:r>
              <a:rPr lang="ja-JP" altLang="en-US" sz="2800" dirty="0" smtClean="0"/>
              <a:t> 「このメソッドの、仕事をひとことでいうと何</a:t>
            </a:r>
            <a:r>
              <a:rPr lang="en-US" altLang="ja-JP" sz="2800" dirty="0" smtClean="0"/>
              <a:t>?</a:t>
            </a:r>
            <a:r>
              <a:rPr lang="ja-JP" altLang="en-US" sz="2800" dirty="0" smtClean="0"/>
              <a:t>」</a:t>
            </a:r>
            <a:endParaRPr kumimoji="1" lang="ja-JP" alt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2156" y="762292"/>
            <a:ext cx="8258204" cy="2511420"/>
          </a:xfrm>
        </p:spPr>
        <p:txBody>
          <a:bodyPr>
            <a:normAutofit/>
          </a:bodyPr>
          <a:lstStyle/>
          <a:p>
            <a:pPr algn="ctr"/>
            <a:r>
              <a:rPr lang="ja-JP" altLang="en-US" sz="5400" dirty="0" smtClean="0"/>
              <a:t>「うまく説明できない」</a:t>
            </a:r>
            <a:endParaRPr kumimoji="1" lang="ja-JP" altLang="en-US" sz="5400" dirty="0"/>
          </a:p>
        </p:txBody>
      </p:sp>
      <p:sp>
        <p:nvSpPr>
          <p:cNvPr id="4" name="タイトル 1"/>
          <p:cNvSpPr txBox="1">
            <a:spLocks/>
          </p:cNvSpPr>
          <p:nvPr/>
        </p:nvSpPr>
        <p:spPr>
          <a:xfrm>
            <a:off x="206477" y="2912806"/>
            <a:ext cx="8937523" cy="3313366"/>
          </a:xfrm>
          <a:prstGeom prst="rect">
            <a:avLst/>
          </a:prstGeom>
        </p:spPr>
        <p:txBody>
          <a:bodyPr vert="horz" lIns="45720" rIns="45720" anchor="ctr">
            <a:noAutofit/>
          </a:bodyPr>
          <a:lstStyle/>
          <a:p>
            <a:pPr lvl="0" algn="ctr">
              <a:spcBef>
                <a:spcPct val="0"/>
              </a:spcBef>
            </a:pPr>
            <a:r>
              <a:rPr kumimoji="1" lang="ja-JP" altLang="en-US"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t>
            </a:r>
            <a:r>
              <a:rPr kumimoji="1" lang="ja-JP" altLang="en-US"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「意図 </a:t>
            </a:r>
            <a:r>
              <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ja-JP" altLang="en-US"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モデル</a:t>
            </a:r>
            <a:r>
              <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ja-JP" altLang="en-US"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がない」</a:t>
            </a:r>
            <a:r>
              <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t>
            </a:r>
            <a:br>
              <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br>
            <a:r>
              <a:rPr kumimoji="1" lang="ja-JP" altLang="en-US" sz="3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または、</a:t>
            </a:r>
            <a:r>
              <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r>
            <a:br>
              <a:rPr kumimoji="1" lang="en-US" altLang="ja-JP" sz="4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b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「意図 </a:t>
            </a:r>
            <a:r>
              <a:rPr lang="en-US" altLang="ja-JP" sz="3600" b="1" dirty="0" smtClean="0">
                <a:latin typeface="メイリオ" pitchFamily="50" charset="-128"/>
                <a:ea typeface="メイリオ" pitchFamily="50" charset="-128"/>
              </a:rPr>
              <a:t>(</a:t>
            </a:r>
            <a:r>
              <a:rPr lang="ja-JP" altLang="en-US" sz="3600" b="1" dirty="0" smtClean="0">
                <a:latin typeface="メイリオ" pitchFamily="50" charset="-128"/>
                <a:ea typeface="メイリオ" pitchFamily="50" charset="-128"/>
              </a:rPr>
              <a:t>モデル</a:t>
            </a:r>
            <a:r>
              <a:rPr lang="en-US" altLang="ja-JP" sz="3600" b="1" dirty="0" smtClean="0">
                <a:latin typeface="メイリオ" pitchFamily="50" charset="-128"/>
                <a:ea typeface="メイリオ" pitchFamily="50" charset="-128"/>
              </a:rPr>
              <a:t>)</a:t>
            </a:r>
            <a:r>
              <a:rPr lang="ja-JP" altLang="en-US" sz="3600" b="1" dirty="0" smtClean="0">
                <a:latin typeface="メイリオ" pitchFamily="50" charset="-128"/>
                <a:ea typeface="メイリオ" pitchFamily="50" charset="-128"/>
              </a:rPr>
              <a:t> 通りに書いていない</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endParaRPr kumimoji="1" lang="ja-JP" altLang="en-US" sz="4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
        <p:nvSpPr>
          <p:cNvPr id="5" name="乗算記号 4"/>
          <p:cNvSpPr/>
          <p:nvPr/>
        </p:nvSpPr>
        <p:spPr bwMode="auto">
          <a:xfrm>
            <a:off x="7838768" y="3487993"/>
            <a:ext cx="1305232" cy="1319981"/>
          </a:xfrm>
          <a:prstGeom prst="mathMultiply">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kumimoji="1" lang="ja-JP" altLang="en-US" sz="2000" dirty="0" err="1" smtClean="0">
              <a:solidFill>
                <a:srgbClr val="FFFFFF"/>
              </a:solidFill>
              <a:effectLst>
                <a:outerShdw blurRad="38100" dist="38100" dir="2700000" algn="tl">
                  <a:srgbClr val="000000">
                    <a:alpha val="43137"/>
                  </a:srgbClr>
                </a:outerShdw>
              </a:effectLst>
              <a:latin typeface="+mn-ea"/>
            </a:endParaRPr>
          </a:p>
        </p:txBody>
      </p:sp>
      <p:sp>
        <p:nvSpPr>
          <p:cNvPr id="6" name="テキスト ボックス 5"/>
          <p:cNvSpPr txBox="1"/>
          <p:nvPr/>
        </p:nvSpPr>
        <p:spPr>
          <a:xfrm>
            <a:off x="258097" y="4151670"/>
            <a:ext cx="1309974" cy="369332"/>
          </a:xfrm>
          <a:prstGeom prst="rect">
            <a:avLst/>
          </a:prstGeom>
          <a:noFill/>
        </p:spPr>
        <p:txBody>
          <a:bodyPr wrap="none" rtlCol="0">
            <a:spAutoFit/>
          </a:bodyPr>
          <a:lstStyle/>
          <a:p>
            <a:r>
              <a:rPr kumimoji="1" lang="en-US" altLang="ja-JP" dirty="0" smtClean="0"/>
              <a:t>(</a:t>
            </a:r>
            <a:r>
              <a:rPr kumimoji="1" lang="ja-JP" altLang="en-US" dirty="0" smtClean="0"/>
              <a:t>とすると</a:t>
            </a:r>
            <a:r>
              <a:rPr kumimoji="1" lang="en-US" altLang="ja-JP" dirty="0" smtClean="0"/>
              <a:t>)</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0188"/>
            <a:ext cx="8382000" cy="947259"/>
          </a:xfrm>
        </p:spPr>
        <p:txBody>
          <a:bodyPr>
            <a:normAutofit fontScale="90000"/>
          </a:bodyPr>
          <a:lstStyle/>
          <a:p>
            <a:r>
              <a:rPr lang="ja-JP" altLang="en-US" sz="2700" dirty="0" smtClean="0"/>
              <a:t>美しいソースコードを書くコツ</a:t>
            </a:r>
            <a:r>
              <a:rPr lang="en-US" altLang="ja-JP" sz="2700" dirty="0" smtClean="0"/>
              <a:t>:</a:t>
            </a:r>
            <a:br>
              <a:rPr lang="en-US" altLang="ja-JP" sz="2700" dirty="0" smtClean="0"/>
            </a:br>
            <a:r>
              <a:rPr kumimoji="1" lang="ja-JP" altLang="en-US" dirty="0" smtClean="0"/>
              <a:t>説明責任</a:t>
            </a:r>
            <a:endParaRPr kumimoji="1" lang="ja-JP" altLang="en-US" dirty="0"/>
          </a:p>
        </p:txBody>
      </p:sp>
      <p:sp>
        <p:nvSpPr>
          <p:cNvPr id="3" name="コンテンツ プレースホルダ 2"/>
          <p:cNvSpPr>
            <a:spLocks noGrp="1"/>
          </p:cNvSpPr>
          <p:nvPr>
            <p:ph idx="1"/>
          </p:nvPr>
        </p:nvSpPr>
        <p:spPr>
          <a:xfrm>
            <a:off x="0" y="1777181"/>
            <a:ext cx="9144000" cy="4866528"/>
          </a:xfrm>
        </p:spPr>
        <p:txBody>
          <a:bodyPr>
            <a:normAutofit/>
          </a:bodyPr>
          <a:lstStyle/>
          <a:p>
            <a:pPr>
              <a:buNone/>
            </a:pPr>
            <a:r>
              <a:rPr lang="ja-JP" altLang="en-US" sz="3600" dirty="0" smtClean="0"/>
              <a:t>  先ずは、</a:t>
            </a:r>
            <a:endParaRPr lang="en-US" altLang="ja-JP" sz="3600" dirty="0" smtClean="0"/>
          </a:p>
          <a:p>
            <a:pPr>
              <a:buNone/>
            </a:pPr>
            <a:r>
              <a:rPr lang="en-US" altLang="ja-JP" sz="1000" dirty="0" smtClean="0"/>
              <a:t/>
            </a:r>
            <a:br>
              <a:rPr lang="en-US" altLang="ja-JP" sz="1000" dirty="0" smtClean="0"/>
            </a:br>
            <a:r>
              <a:rPr lang="ja-JP" altLang="en-US" sz="3600" dirty="0" smtClean="0">
                <a:solidFill>
                  <a:schemeClr val="accent5"/>
                </a:solidFill>
              </a:rPr>
              <a:t>「 ソースコードについて</a:t>
            </a:r>
            <a:r>
              <a:rPr lang="en-US" altLang="ja-JP" sz="3600" dirty="0" smtClean="0">
                <a:solidFill>
                  <a:schemeClr val="accent5"/>
                </a:solidFill>
              </a:rPr>
              <a:t/>
            </a:r>
            <a:br>
              <a:rPr lang="en-US" altLang="ja-JP" sz="3600" dirty="0" smtClean="0">
                <a:solidFill>
                  <a:schemeClr val="accent5"/>
                </a:solidFill>
              </a:rPr>
            </a:br>
            <a:r>
              <a:rPr lang="ja-JP" altLang="en-US" sz="3600" dirty="0" smtClean="0">
                <a:solidFill>
                  <a:schemeClr val="accent5"/>
                </a:solidFill>
              </a:rPr>
              <a:t>書いたプログラマが説明できるか</a:t>
            </a:r>
            <a:r>
              <a:rPr lang="en-US" altLang="ja-JP" sz="3600" dirty="0" smtClean="0">
                <a:solidFill>
                  <a:schemeClr val="accent5"/>
                </a:solidFill>
              </a:rPr>
              <a:t>? </a:t>
            </a:r>
            <a:r>
              <a:rPr lang="ja-JP" altLang="en-US" sz="3600" dirty="0" smtClean="0">
                <a:solidFill>
                  <a:schemeClr val="accent5"/>
                </a:solidFill>
              </a:rPr>
              <a:t>」</a:t>
            </a:r>
            <a:endParaRPr lang="en-US" altLang="ja-JP" sz="3600" dirty="0" smtClean="0">
              <a:solidFill>
                <a:schemeClr val="accent5"/>
              </a:solidFill>
            </a:endParaRPr>
          </a:p>
          <a:p>
            <a:pPr>
              <a:buNone/>
            </a:pPr>
            <a:r>
              <a:rPr lang="en-US" altLang="ja-JP" sz="3600" dirty="0" smtClean="0"/>
              <a:t/>
            </a:r>
            <a:br>
              <a:rPr lang="en-US" altLang="ja-JP" sz="3600" dirty="0" smtClean="0"/>
            </a:br>
            <a:r>
              <a:rPr lang="ja-JP" altLang="en-US" sz="3600" dirty="0" smtClean="0"/>
              <a:t>次に、</a:t>
            </a:r>
            <a:endParaRPr lang="en-US" altLang="ja-JP" sz="3600" dirty="0" smtClean="0"/>
          </a:p>
          <a:p>
            <a:pPr>
              <a:buNone/>
            </a:pPr>
            <a:endParaRPr lang="en-US" altLang="ja-JP" sz="1000" dirty="0" smtClean="0"/>
          </a:p>
          <a:p>
            <a:pPr>
              <a:buNone/>
            </a:pPr>
            <a:r>
              <a:rPr lang="ja-JP" altLang="en-US" sz="3600" dirty="0" smtClean="0">
                <a:solidFill>
                  <a:schemeClr val="accent5"/>
                </a:solidFill>
              </a:rPr>
              <a:t>「 ソースコードについて</a:t>
            </a:r>
            <a:r>
              <a:rPr lang="en-US" altLang="ja-JP" sz="3600" dirty="0" smtClean="0">
                <a:solidFill>
                  <a:schemeClr val="accent5"/>
                </a:solidFill>
              </a:rPr>
              <a:t/>
            </a:r>
            <a:br>
              <a:rPr lang="en-US" altLang="ja-JP" sz="3600" dirty="0" smtClean="0">
                <a:solidFill>
                  <a:schemeClr val="accent5"/>
                </a:solidFill>
              </a:rPr>
            </a:br>
            <a:r>
              <a:rPr lang="ja-JP" altLang="en-US" sz="3600" dirty="0" smtClean="0">
                <a:solidFill>
                  <a:schemeClr val="accent5"/>
                </a:solidFill>
              </a:rPr>
              <a:t>他のプログラマが説明できるか</a:t>
            </a:r>
            <a:r>
              <a:rPr lang="en-US" altLang="ja-JP" sz="3600" dirty="0" smtClean="0">
                <a:solidFill>
                  <a:schemeClr val="accent5"/>
                </a:solidFill>
              </a:rPr>
              <a:t>? </a:t>
            </a:r>
            <a:r>
              <a:rPr lang="ja-JP" altLang="en-US" sz="3600" dirty="0" smtClean="0">
                <a:solidFill>
                  <a:schemeClr val="accent5"/>
                </a:solidFill>
              </a:rPr>
              <a:t>」</a:t>
            </a:r>
            <a:endParaRPr lang="en-US" altLang="ja-JP" sz="2800" dirty="0" smtClean="0">
              <a:solidFill>
                <a:schemeClr val="accent5"/>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rmAutofit/>
          </a:bodyPr>
          <a:lstStyle/>
          <a:p>
            <a:pPr algn="ctr"/>
            <a:r>
              <a:rPr lang="en-US" altLang="ja-JP" sz="9600" dirty="0" smtClean="0"/>
              <a:t>FAQ</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428604"/>
            <a:ext cx="8258204" cy="2214578"/>
          </a:xfrm>
        </p:spPr>
        <p:txBody>
          <a:bodyPr>
            <a:normAutofit/>
          </a:bodyPr>
          <a:lstStyle/>
          <a:p>
            <a:r>
              <a:rPr kumimoji="1" lang="en-US" altLang="ja-JP" dirty="0" smtClean="0"/>
              <a:t>Q. </a:t>
            </a:r>
            <a:r>
              <a:rPr lang="ja-JP" altLang="en-US" dirty="0" smtClean="0"/>
              <a:t>美しい</a:t>
            </a:r>
            <a:r>
              <a:rPr kumimoji="1" lang="ja-JP" altLang="en-US" dirty="0" smtClean="0"/>
              <a:t>ソースコードと言っても、ひとによって異なったコードになるのでは</a:t>
            </a:r>
            <a:r>
              <a:rPr kumimoji="1" lang="en-US" altLang="ja-JP" dirty="0" smtClean="0"/>
              <a:t>?</a:t>
            </a:r>
            <a:endParaRPr kumimoji="1" lang="ja-JP" altLang="en-US" dirty="0"/>
          </a:p>
        </p:txBody>
      </p:sp>
      <p:sp>
        <p:nvSpPr>
          <p:cNvPr id="5" name="タイトル 1"/>
          <p:cNvSpPr txBox="1">
            <a:spLocks/>
          </p:cNvSpPr>
          <p:nvPr/>
        </p:nvSpPr>
        <p:spPr>
          <a:xfrm>
            <a:off x="357158" y="3071810"/>
            <a:ext cx="8258204" cy="2214578"/>
          </a:xfrm>
          <a:prstGeom prst="rect">
            <a:avLst/>
          </a:prstGeom>
        </p:spPr>
        <p:txBody>
          <a:bodyPr vert="horz" lIns="45720" rIns="4572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ja-JP"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 </a:t>
            </a:r>
            <a:r>
              <a:rPr kumimoji="1" lang="ja-JP" altLang="en-US"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もちろん。</a:t>
            </a:r>
            <a:r>
              <a:rPr kumimoji="1" lang="en-US" altLang="ja-JP"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r>
            <a:br>
              <a:rPr kumimoji="1" lang="en-US" altLang="ja-JP"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br>
            <a:r>
              <a:rPr kumimoji="1" lang="ja-JP" altLang="en-US" sz="4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視点が異なれば、異なったモデルになる。</a:t>
            </a:r>
            <a:endParaRPr kumimoji="1" lang="ja-JP" altLang="en-US" sz="46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869006"/>
          </a:xfrm>
        </p:spPr>
        <p:txBody>
          <a:bodyPr>
            <a:noAutofit/>
          </a:bodyPr>
          <a:lstStyle/>
          <a:p>
            <a:pPr algn="ctr"/>
            <a:r>
              <a:rPr lang="ja-JP" altLang="en-US" sz="8800" dirty="0" smtClean="0"/>
              <a:t>本日のテーマ</a:t>
            </a:r>
            <a:endParaRPr kumimoji="1" lang="ja-JP" altLang="en-US" sz="8800" dirty="0"/>
          </a:p>
        </p:txBody>
      </p:sp>
    </p:spTree>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7158" y="428604"/>
            <a:ext cx="8258204" cy="2214578"/>
          </a:xfrm>
        </p:spPr>
        <p:txBody>
          <a:bodyPr>
            <a:normAutofit/>
          </a:bodyPr>
          <a:lstStyle/>
          <a:p>
            <a:r>
              <a:rPr kumimoji="1" lang="en-US" altLang="ja-JP" dirty="0" smtClean="0"/>
              <a:t>Q.</a:t>
            </a:r>
            <a:r>
              <a:rPr lang="ja-JP" altLang="en-US" dirty="0" smtClean="0"/>
              <a:t>コメントは不要</a:t>
            </a:r>
            <a:r>
              <a:rPr lang="en-US" altLang="ja-JP" dirty="0" smtClean="0"/>
              <a:t>?</a:t>
            </a:r>
            <a:endParaRPr kumimoji="1" lang="ja-JP" altLang="en-US" dirty="0"/>
          </a:p>
        </p:txBody>
      </p:sp>
      <p:sp>
        <p:nvSpPr>
          <p:cNvPr id="5" name="タイトル 1"/>
          <p:cNvSpPr txBox="1">
            <a:spLocks/>
          </p:cNvSpPr>
          <p:nvPr/>
        </p:nvSpPr>
        <p:spPr>
          <a:xfrm>
            <a:off x="298164" y="2197510"/>
            <a:ext cx="8639358" cy="4072420"/>
          </a:xfrm>
          <a:prstGeom prst="rect">
            <a:avLst/>
          </a:prstGeom>
        </p:spPr>
        <p:txBody>
          <a:bodyPr vert="horz" lIns="45720" rIns="45720" anchor="ctr">
            <a:normAutofit fontScale="92500"/>
          </a:bodyPr>
          <a:lstStyle/>
          <a:p>
            <a:pPr marL="914400" marR="0" lvl="0" indent="-914400" algn="l" defTabSz="914400" rtl="0" eaLnBrk="1" fontAlgn="auto" latinLnBrk="0" hangingPunct="1">
              <a:lnSpc>
                <a:spcPct val="100000"/>
              </a:lnSpc>
              <a:spcBef>
                <a:spcPct val="0"/>
              </a:spcBef>
              <a:spcAft>
                <a:spcPts val="0"/>
              </a:spcAft>
              <a:buClrTx/>
              <a:buSzTx/>
              <a:tabLst/>
              <a:defRPr/>
            </a:pPr>
            <a:r>
              <a:rPr lang="en-US" altLang="ja-JP" sz="4600" b="1" dirty="0" smtClean="0">
                <a:latin typeface="メイリオ" pitchFamily="50" charset="-128"/>
                <a:ea typeface="メイリオ" pitchFamily="50" charset="-128"/>
                <a:cs typeface="+mj-cs"/>
              </a:rPr>
              <a:t>A. </a:t>
            </a:r>
            <a:r>
              <a:rPr lang="ja-JP" altLang="en-US" sz="3500" b="1" dirty="0" smtClean="0">
                <a:latin typeface="メイリオ" pitchFamily="50" charset="-128"/>
                <a:ea typeface="メイリオ" pitchFamily="50" charset="-128"/>
                <a:cs typeface="+mj-cs"/>
              </a:rPr>
              <a:t>意図したモデルが、そのプログラミング</a:t>
            </a:r>
            <a:r>
              <a:rPr lang="en-US" altLang="ja-JP" sz="3500" b="1" dirty="0" smtClean="0">
                <a:latin typeface="メイリオ" pitchFamily="50" charset="-128"/>
                <a:ea typeface="メイリオ" pitchFamily="50" charset="-128"/>
                <a:cs typeface="+mj-cs"/>
              </a:rPr>
              <a:t/>
            </a:r>
            <a:br>
              <a:rPr lang="en-US" altLang="ja-JP" sz="3500" b="1" dirty="0" smtClean="0">
                <a:latin typeface="メイリオ" pitchFamily="50" charset="-128"/>
                <a:ea typeface="メイリオ" pitchFamily="50" charset="-128"/>
                <a:cs typeface="+mj-cs"/>
              </a:rPr>
            </a:br>
            <a:r>
              <a:rPr lang="ja-JP" altLang="en-US" sz="3500" b="1" dirty="0" smtClean="0">
                <a:latin typeface="メイリオ" pitchFamily="50" charset="-128"/>
                <a:ea typeface="メイリオ" pitchFamily="50" charset="-128"/>
                <a:cs typeface="+mj-cs"/>
              </a:rPr>
              <a:t>言語で「書き尽くせる」なら不要。</a:t>
            </a:r>
            <a:r>
              <a:rPr lang="en-US" altLang="ja-JP" sz="3500" b="1" dirty="0" smtClean="0">
                <a:latin typeface="メイリオ" pitchFamily="50" charset="-128"/>
                <a:ea typeface="メイリオ" pitchFamily="50" charset="-128"/>
                <a:cs typeface="+mj-cs"/>
              </a:rPr>
              <a:t/>
            </a:r>
            <a:br>
              <a:rPr lang="en-US" altLang="ja-JP" sz="3500" b="1" dirty="0" smtClean="0">
                <a:latin typeface="メイリオ" pitchFamily="50" charset="-128"/>
                <a:ea typeface="メイリオ" pitchFamily="50" charset="-128"/>
                <a:cs typeface="+mj-cs"/>
              </a:rPr>
            </a:br>
            <a:r>
              <a:rPr lang="ja-JP" altLang="en-US" sz="3500" b="1" dirty="0" smtClean="0">
                <a:latin typeface="メイリオ" pitchFamily="50" charset="-128"/>
                <a:ea typeface="メイリオ" pitchFamily="50" charset="-128"/>
                <a:cs typeface="+mj-cs"/>
              </a:rPr>
              <a:t>「書き尽くせない」分があれば、</a:t>
            </a:r>
            <a:r>
              <a:rPr lang="en-US" altLang="ja-JP" sz="3500" b="1" dirty="0" smtClean="0">
                <a:latin typeface="メイリオ" pitchFamily="50" charset="-128"/>
                <a:ea typeface="メイリオ" pitchFamily="50" charset="-128"/>
                <a:cs typeface="+mj-cs"/>
              </a:rPr>
              <a:t/>
            </a:r>
            <a:br>
              <a:rPr lang="en-US" altLang="ja-JP" sz="3500" b="1" dirty="0" smtClean="0">
                <a:latin typeface="メイリオ" pitchFamily="50" charset="-128"/>
                <a:ea typeface="メイリオ" pitchFamily="50" charset="-128"/>
                <a:cs typeface="+mj-cs"/>
              </a:rPr>
            </a:br>
            <a:r>
              <a:rPr lang="ja-JP" altLang="en-US" sz="3500" b="1" dirty="0" smtClean="0">
                <a:latin typeface="メイリオ" pitchFamily="50" charset="-128"/>
                <a:ea typeface="メイリオ" pitchFamily="50" charset="-128"/>
                <a:cs typeface="+mj-cs"/>
              </a:rPr>
              <a:t>「必要悪」として書くべき。</a:t>
            </a:r>
            <a:endParaRPr lang="en-US" altLang="ja-JP" sz="3500" b="1" dirty="0" smtClean="0">
              <a:latin typeface="メイリオ" pitchFamily="50" charset="-128"/>
              <a:ea typeface="メイリオ" pitchFamily="50" charset="-128"/>
              <a:cs typeface="+mj-cs"/>
            </a:endParaRPr>
          </a:p>
          <a:p>
            <a:pPr marL="914400" indent="-914400">
              <a:spcBef>
                <a:spcPct val="0"/>
              </a:spcBef>
            </a:pPr>
            <a:r>
              <a:rPr lang="en-US" altLang="ja-JP" sz="3500" b="1" dirty="0" smtClean="0">
                <a:latin typeface="メイリオ" pitchFamily="50" charset="-128"/>
                <a:ea typeface="メイリオ" pitchFamily="50" charset="-128"/>
                <a:cs typeface="+mj-cs"/>
              </a:rPr>
              <a:t/>
            </a:r>
            <a:br>
              <a:rPr lang="en-US" altLang="ja-JP" sz="3500" b="1" dirty="0" smtClean="0">
                <a:latin typeface="メイリオ" pitchFamily="50" charset="-128"/>
                <a:ea typeface="メイリオ" pitchFamily="50" charset="-128"/>
                <a:cs typeface="+mj-cs"/>
              </a:rPr>
            </a:br>
            <a:r>
              <a:rPr lang="ja-JP" altLang="en-US" sz="3000" b="1" dirty="0" smtClean="0">
                <a:latin typeface="メイリオ" pitchFamily="50" charset="-128"/>
                <a:ea typeface="メイリオ" pitchFamily="50" charset="-128"/>
                <a:cs typeface="+mj-cs"/>
              </a:rPr>
              <a:t>例</a:t>
            </a:r>
            <a:r>
              <a:rPr lang="en-US" altLang="ja-JP" sz="3000" b="1" dirty="0" smtClean="0">
                <a:latin typeface="メイリオ" pitchFamily="50" charset="-128"/>
                <a:ea typeface="メイリオ" pitchFamily="50" charset="-128"/>
                <a:cs typeface="+mj-cs"/>
              </a:rPr>
              <a:t>. “How” </a:t>
            </a:r>
            <a:r>
              <a:rPr lang="ja-JP" altLang="en-US" sz="3000" b="1" dirty="0" smtClean="0">
                <a:latin typeface="メイリオ" pitchFamily="50" charset="-128"/>
                <a:ea typeface="メイリオ" pitchFamily="50" charset="-128"/>
                <a:cs typeface="+mj-cs"/>
              </a:rPr>
              <a:t>や </a:t>
            </a:r>
            <a:r>
              <a:rPr lang="en-US" altLang="ja-JP" sz="3000" b="1" dirty="0" smtClean="0">
                <a:latin typeface="メイリオ" pitchFamily="50" charset="-128"/>
                <a:ea typeface="メイリオ" pitchFamily="50" charset="-128"/>
                <a:cs typeface="+mj-cs"/>
              </a:rPr>
              <a:t>“What”</a:t>
            </a:r>
            <a:r>
              <a:rPr lang="ja-JP" altLang="en-US" sz="3000" b="1" dirty="0" smtClean="0">
                <a:latin typeface="メイリオ" pitchFamily="50" charset="-128"/>
                <a:ea typeface="メイリオ" pitchFamily="50" charset="-128"/>
                <a:cs typeface="+mj-cs"/>
              </a:rPr>
              <a:t> は</a:t>
            </a:r>
            <a:r>
              <a:rPr lang="ja-JP" altLang="en-US" sz="3000" b="1" dirty="0" smtClean="0">
                <a:latin typeface="メイリオ" pitchFamily="50" charset="-128"/>
                <a:ea typeface="メイリオ" pitchFamily="50" charset="-128"/>
              </a:rPr>
              <a:t>プログラミング言語で記述しやすいが、</a:t>
            </a:r>
            <a:r>
              <a:rPr lang="en-US" altLang="ja-JP" sz="3000" b="1" dirty="0" smtClean="0">
                <a:latin typeface="メイリオ" pitchFamily="50" charset="-128"/>
                <a:ea typeface="メイリオ" pitchFamily="50" charset="-128"/>
              </a:rPr>
              <a:t>”Why” </a:t>
            </a:r>
            <a:r>
              <a:rPr lang="ja-JP" altLang="en-US" sz="3000" b="1" dirty="0" smtClean="0">
                <a:latin typeface="メイリオ" pitchFamily="50" charset="-128"/>
                <a:ea typeface="メイリオ" pitchFamily="50" charset="-128"/>
              </a:rPr>
              <a:t>は記述し切れないことが多い。</a:t>
            </a:r>
            <a:endParaRPr kumimoji="1" lang="ja-JP" altLang="en-US" sz="3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800" dirty="0" smtClean="0"/>
              <a:t>Q.</a:t>
            </a:r>
            <a:r>
              <a:rPr lang="ja-JP" altLang="en-US" sz="4800" dirty="0" smtClean="0"/>
              <a:t>ソースコードの美しさよりも</a:t>
            </a:r>
            <a:r>
              <a:rPr lang="en-US" altLang="ja-JP" sz="4800" dirty="0" smtClean="0"/>
              <a:t/>
            </a:r>
            <a:br>
              <a:rPr lang="en-US" altLang="ja-JP" sz="4800" dirty="0" smtClean="0"/>
            </a:br>
            <a:r>
              <a:rPr lang="ja-JP" altLang="en-US" sz="4800" dirty="0" smtClean="0"/>
              <a:t>動くかどうかの方が重要では</a:t>
            </a:r>
            <a:r>
              <a:rPr lang="en-US" altLang="ja-JP" sz="4800" dirty="0" smtClean="0"/>
              <a:t>?</a:t>
            </a:r>
            <a:endParaRPr kumimoji="1" lang="ja-JP" altLang="en-US" sz="4800" dirty="0"/>
          </a:p>
        </p:txBody>
      </p:sp>
    </p:spTree>
  </p:cSld>
  <p:clrMapOvr>
    <a:masterClrMapping/>
  </p:clrMapOvr>
  <p:transition>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3626" y="162233"/>
            <a:ext cx="8475406" cy="1297858"/>
          </a:xfrm>
        </p:spPr>
        <p:txBody>
          <a:bodyPr>
            <a:normAutofit fontScale="90000"/>
          </a:bodyPr>
          <a:lstStyle/>
          <a:p>
            <a:r>
              <a:rPr lang="en-US" altLang="ja-JP" dirty="0" smtClean="0"/>
              <a:t>Q. </a:t>
            </a:r>
            <a:r>
              <a:rPr lang="ja-JP" altLang="en-US" dirty="0" smtClean="0"/>
              <a:t>ソースコードの美しさよりも</a:t>
            </a:r>
            <a:r>
              <a:rPr lang="en-US" altLang="ja-JP" dirty="0" smtClean="0"/>
              <a:t/>
            </a:r>
            <a:br>
              <a:rPr lang="en-US" altLang="ja-JP" dirty="0" smtClean="0"/>
            </a:br>
            <a:r>
              <a:rPr lang="ja-JP" altLang="en-US" dirty="0" smtClean="0"/>
              <a:t>動くかどうかの方が重要では</a:t>
            </a:r>
            <a:r>
              <a:rPr lang="en-US" altLang="ja-JP" dirty="0" smtClean="0"/>
              <a:t>?</a:t>
            </a:r>
            <a:endParaRPr kumimoji="1" lang="ja-JP" altLang="en-US" dirty="0"/>
          </a:p>
        </p:txBody>
      </p:sp>
      <p:sp>
        <p:nvSpPr>
          <p:cNvPr id="3" name="コンテンツ プレースホルダ 2"/>
          <p:cNvSpPr>
            <a:spLocks noGrp="1"/>
          </p:cNvSpPr>
          <p:nvPr>
            <p:ph idx="1"/>
          </p:nvPr>
        </p:nvSpPr>
        <p:spPr>
          <a:xfrm>
            <a:off x="285720" y="1600200"/>
            <a:ext cx="8572560" cy="4972072"/>
          </a:xfrm>
        </p:spPr>
        <p:txBody>
          <a:bodyPr>
            <a:normAutofit/>
          </a:bodyPr>
          <a:lstStyle/>
          <a:p>
            <a:pPr>
              <a:buNone/>
            </a:pPr>
            <a:r>
              <a:rPr lang="en-US" altLang="ja-JP" dirty="0" smtClean="0"/>
              <a:t>A.</a:t>
            </a:r>
          </a:p>
          <a:p>
            <a:pPr>
              <a:buNone/>
            </a:pPr>
            <a:r>
              <a:rPr lang="ja-JP" altLang="en-US" dirty="0" smtClean="0"/>
              <a:t>論点がずれている。</a:t>
            </a:r>
          </a:p>
          <a:p>
            <a:pPr>
              <a:buNone/>
            </a:pPr>
            <a:r>
              <a:rPr lang="ja-JP" altLang="en-US" dirty="0" smtClean="0">
                <a:solidFill>
                  <a:schemeClr val="accent5"/>
                </a:solidFill>
              </a:rPr>
              <a:t>「美しいソースコード」</a:t>
            </a:r>
            <a:r>
              <a:rPr lang="ja-JP" altLang="en-US" dirty="0" smtClean="0"/>
              <a:t>と</a:t>
            </a:r>
            <a:r>
              <a:rPr lang="ja-JP" altLang="en-US" dirty="0" smtClean="0">
                <a:solidFill>
                  <a:schemeClr val="accent5"/>
                </a:solidFill>
              </a:rPr>
              <a:t>「動くプログラム」</a:t>
            </a:r>
            <a:r>
              <a:rPr lang="ja-JP" altLang="en-US" dirty="0" smtClean="0"/>
              <a:t>を比較する理由がない。</a:t>
            </a:r>
          </a:p>
          <a:p>
            <a:pPr>
              <a:buNone/>
            </a:pPr>
            <a:r>
              <a:rPr lang="ja-JP" altLang="en-US" sz="2800" dirty="0" smtClean="0">
                <a:solidFill>
                  <a:schemeClr val="accent5"/>
                </a:solidFill>
              </a:rPr>
              <a:t>「美しいソースコード」</a:t>
            </a:r>
            <a:r>
              <a:rPr lang="ja-JP" altLang="en-US" sz="2800" dirty="0" smtClean="0"/>
              <a:t>と</a:t>
            </a:r>
            <a:r>
              <a:rPr lang="ja-JP" altLang="en-US" sz="2800" dirty="0" smtClean="0">
                <a:solidFill>
                  <a:schemeClr val="accent5"/>
                </a:solidFill>
              </a:rPr>
              <a:t>「汚いソースコード」</a:t>
            </a:r>
            <a:r>
              <a:rPr lang="en-US" altLang="ja-JP" sz="2800" dirty="0" smtClean="0">
                <a:solidFill>
                  <a:schemeClr val="accent5"/>
                </a:solidFill>
              </a:rPr>
              <a:t/>
            </a:r>
            <a:br>
              <a:rPr lang="en-US" altLang="ja-JP" sz="2800" dirty="0" smtClean="0">
                <a:solidFill>
                  <a:schemeClr val="accent5"/>
                </a:solidFill>
              </a:rPr>
            </a:br>
            <a:r>
              <a:rPr lang="ja-JP" altLang="en-US" sz="2800" dirty="0" smtClean="0"/>
              <a:t>の比較は、</a:t>
            </a:r>
            <a:r>
              <a:rPr lang="en-US" altLang="ja-JP" sz="2800" dirty="0" smtClean="0"/>
              <a:t/>
            </a:r>
            <a:br>
              <a:rPr lang="en-US" altLang="ja-JP" sz="2800" dirty="0" smtClean="0"/>
            </a:br>
            <a:r>
              <a:rPr lang="ja-JP" altLang="en-US" sz="2800" dirty="0" smtClean="0">
                <a:solidFill>
                  <a:schemeClr val="accent5"/>
                </a:solidFill>
              </a:rPr>
              <a:t>「保守性が高い動くプログラムを速く書くこと」</a:t>
            </a:r>
            <a:r>
              <a:rPr lang="ja-JP" altLang="en-US" sz="2800" dirty="0" smtClean="0"/>
              <a:t>と</a:t>
            </a:r>
            <a:r>
              <a:rPr lang="en-US" altLang="ja-JP" sz="2800" dirty="0" smtClean="0"/>
              <a:t/>
            </a:r>
            <a:br>
              <a:rPr lang="en-US" altLang="ja-JP" sz="2800" dirty="0" smtClean="0"/>
            </a:br>
            <a:r>
              <a:rPr lang="ja-JP" altLang="en-US" sz="2800" dirty="0" smtClean="0">
                <a:solidFill>
                  <a:schemeClr val="accent5"/>
                </a:solidFill>
              </a:rPr>
              <a:t>「保守性が低い動くプログラムを遅く書くこと」</a:t>
            </a:r>
            <a:r>
              <a:rPr lang="en-US" altLang="ja-JP" sz="2800" dirty="0" smtClean="0">
                <a:solidFill>
                  <a:schemeClr val="accent5"/>
                </a:solidFill>
              </a:rPr>
              <a:t/>
            </a:r>
            <a:br>
              <a:rPr lang="en-US" altLang="ja-JP" sz="2800" dirty="0" smtClean="0">
                <a:solidFill>
                  <a:schemeClr val="accent5"/>
                </a:solidFill>
              </a:rPr>
            </a:br>
            <a:r>
              <a:rPr lang="ja-JP" altLang="en-US" sz="2800" dirty="0" smtClean="0"/>
              <a:t>の比較。</a:t>
            </a:r>
            <a:endParaRPr kumimoji="1" lang="ja-JP" alt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0188"/>
            <a:ext cx="8382000" cy="3338922"/>
          </a:xfrm>
        </p:spPr>
        <p:txBody>
          <a:bodyPr>
            <a:normAutofit/>
          </a:bodyPr>
          <a:lstStyle/>
          <a:p>
            <a:r>
              <a:rPr kumimoji="1" lang="en-US" altLang="ja-JP" sz="5400" dirty="0" smtClean="0">
                <a:latin typeface="+mn-lt"/>
              </a:rPr>
              <a:t>Q.</a:t>
            </a:r>
            <a:r>
              <a:rPr kumimoji="1" lang="ja-JP" altLang="en-US" sz="5400" dirty="0" smtClean="0">
                <a:latin typeface="+mn-lt"/>
              </a:rPr>
              <a:t>そうは言っても、</a:t>
            </a:r>
            <a:r>
              <a:rPr lang="ja-JP" altLang="en-US" sz="5400" dirty="0" smtClean="0">
                <a:latin typeface="+mn-lt"/>
              </a:rPr>
              <a:t>実務では美しいソースコードより他のことが重視されることも有るように思う。</a:t>
            </a:r>
            <a:endParaRPr kumimoji="1" lang="ja-JP" altLang="en-US" sz="5400" dirty="0">
              <a:latin typeface="+mn-lt"/>
            </a:endParaRPr>
          </a:p>
        </p:txBody>
      </p:sp>
      <p:sp>
        <p:nvSpPr>
          <p:cNvPr id="3" name="コンテンツ プレースホルダ 2"/>
          <p:cNvSpPr>
            <a:spLocks noGrp="1"/>
          </p:cNvSpPr>
          <p:nvPr>
            <p:ph idx="1"/>
          </p:nvPr>
        </p:nvSpPr>
        <p:spPr>
          <a:xfrm>
            <a:off x="358877" y="3738716"/>
            <a:ext cx="8382000" cy="2691579"/>
          </a:xfrm>
        </p:spPr>
        <p:txBody>
          <a:bodyPr/>
          <a:lstStyle/>
          <a:p>
            <a:pPr>
              <a:buNone/>
            </a:pPr>
            <a:r>
              <a:rPr lang="ja-JP" altLang="en-US" sz="4400" dirty="0" smtClean="0"/>
              <a:t>例えば、チーム開発を円滑に進めるために、オブジェクト指向的に美しくない分割をするべきこともあるのでは</a:t>
            </a:r>
            <a:r>
              <a:rPr lang="en-US" altLang="ja-JP" sz="4400" dirty="0" smtClean="0"/>
              <a:t>?</a:t>
            </a:r>
            <a:endParaRPr kumimoji="1" lang="ja-JP" altLang="en-US" sz="4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0188"/>
            <a:ext cx="8382000" cy="398571"/>
          </a:xfrm>
        </p:spPr>
        <p:txBody>
          <a:bodyPr/>
          <a:lstStyle/>
          <a:p>
            <a:r>
              <a:rPr lang="en-US" altLang="ja-JP" sz="2800" dirty="0"/>
              <a:t>Q.</a:t>
            </a:r>
            <a:r>
              <a:rPr lang="ja-JP" altLang="en-US" sz="2800" dirty="0"/>
              <a:t>美しくないモデルを抽出すべきときもあるのでは</a:t>
            </a:r>
            <a:r>
              <a:rPr lang="en-US" altLang="ja-JP" sz="2800" dirty="0"/>
              <a:t>?</a:t>
            </a:r>
            <a:endParaRPr kumimoji="1" lang="ja-JP" altLang="en-US" sz="2800" dirty="0"/>
          </a:p>
        </p:txBody>
      </p:sp>
      <p:sp>
        <p:nvSpPr>
          <p:cNvPr id="3" name="コンテンツ プレースホルダ 2"/>
          <p:cNvSpPr>
            <a:spLocks noGrp="1"/>
          </p:cNvSpPr>
          <p:nvPr>
            <p:ph idx="1"/>
          </p:nvPr>
        </p:nvSpPr>
        <p:spPr>
          <a:xfrm>
            <a:off x="381000" y="884904"/>
            <a:ext cx="8382000" cy="5089176"/>
          </a:xfrm>
        </p:spPr>
        <p:txBody>
          <a:bodyPr/>
          <a:lstStyle/>
          <a:p>
            <a:r>
              <a:rPr lang="en-US" altLang="ja-JP" dirty="0" smtClean="0"/>
              <a:t>A.</a:t>
            </a:r>
            <a:r>
              <a:rPr lang="ja-JP" altLang="en-US" dirty="0" smtClean="0"/>
              <a:t>プログラムは関心事に対して</a:t>
            </a:r>
            <a:r>
              <a:rPr lang="en-US" altLang="ja-JP" dirty="0" smtClean="0"/>
              <a:t/>
            </a:r>
            <a:br>
              <a:rPr lang="en-US" altLang="ja-JP" dirty="0" smtClean="0"/>
            </a:br>
            <a:r>
              <a:rPr lang="ja-JP" altLang="en-US" dirty="0" smtClean="0"/>
              <a:t>書かれている </a:t>
            </a:r>
            <a:r>
              <a:rPr lang="en-US" altLang="ja-JP" dirty="0" smtClean="0"/>
              <a:t>(=</a:t>
            </a:r>
            <a:r>
              <a:rPr lang="ja-JP" altLang="en-US" dirty="0" smtClean="0"/>
              <a:t>モデル</a:t>
            </a:r>
            <a:r>
              <a:rPr lang="en-US" altLang="ja-JP" dirty="0" smtClean="0"/>
              <a:t>) </a:t>
            </a:r>
            <a:r>
              <a:rPr lang="ja-JP" altLang="en-US" dirty="0" smtClean="0"/>
              <a:t>べき。</a:t>
            </a:r>
          </a:p>
          <a:p>
            <a:r>
              <a:rPr lang="ja-JP" altLang="en-US" dirty="0" smtClean="0"/>
              <a:t>ホットスポットが最大の関心事。</a:t>
            </a:r>
          </a:p>
          <a:p>
            <a:r>
              <a:rPr lang="ja-JP" altLang="en-US" dirty="0" smtClean="0"/>
              <a:t>関心を分離したものがモデル。</a:t>
            </a:r>
          </a:p>
          <a:p>
            <a:r>
              <a:rPr lang="ja-JP" altLang="en-US" dirty="0" smtClean="0"/>
              <a:t>「チーム開発がホットスポット」なら、</a:t>
            </a:r>
            <a:br>
              <a:rPr lang="ja-JP" altLang="en-US" dirty="0" smtClean="0"/>
            </a:br>
            <a:r>
              <a:rPr lang="ja-JP" altLang="en-US" dirty="0" smtClean="0"/>
              <a:t>それが最大の関心事。</a:t>
            </a:r>
          </a:p>
          <a:p>
            <a:r>
              <a:rPr lang="ja-JP" altLang="en-US" dirty="0" smtClean="0"/>
              <a:t>それに合うように分割することが「美しい分割」。</a:t>
            </a:r>
          </a:p>
          <a:p>
            <a:endParaRPr lang="ja-JP" altLang="en-US" dirty="0" smtClean="0"/>
          </a:p>
          <a:p>
            <a:r>
              <a:rPr lang="en-US" altLang="ja-JP" dirty="0" smtClean="0">
                <a:solidFill>
                  <a:schemeClr val="accent5"/>
                </a:solidFill>
              </a:rPr>
              <a:t>※ </a:t>
            </a:r>
            <a:r>
              <a:rPr lang="ja-JP" altLang="en-US" dirty="0" smtClean="0">
                <a:solidFill>
                  <a:schemeClr val="accent5"/>
                </a:solidFill>
              </a:rPr>
              <a:t>最大の関心事で分離しているのに</a:t>
            </a:r>
            <a:r>
              <a:rPr lang="en-US" altLang="ja-JP" dirty="0" smtClean="0">
                <a:solidFill>
                  <a:schemeClr val="accent5"/>
                </a:solidFill>
              </a:rPr>
              <a:t/>
            </a:r>
            <a:br>
              <a:rPr lang="en-US" altLang="ja-JP" dirty="0" smtClean="0">
                <a:solidFill>
                  <a:schemeClr val="accent5"/>
                </a:solidFill>
              </a:rPr>
            </a:br>
            <a:r>
              <a:rPr lang="ja-JP" altLang="en-US" dirty="0" smtClean="0">
                <a:solidFill>
                  <a:schemeClr val="accent5"/>
                </a:solidFill>
              </a:rPr>
              <a:t>「美しくないモデル」と考える方が不思議。</a:t>
            </a:r>
            <a:endParaRPr kumimoji="1" lang="ja-JP" altLang="en-US" dirty="0">
              <a:solidFill>
                <a:schemeClr val="accent5"/>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42574"/>
            <a:ext cx="8258204" cy="1891431"/>
          </a:xfrm>
        </p:spPr>
        <p:txBody>
          <a:bodyPr>
            <a:normAutofit/>
          </a:bodyPr>
          <a:lstStyle/>
          <a:p>
            <a:pPr algn="ctr"/>
            <a:r>
              <a:rPr kumimoji="1" lang="ja-JP" altLang="en-US" sz="4800" dirty="0" smtClean="0"/>
              <a:t>ご清聴ありがとう</a:t>
            </a:r>
            <a:r>
              <a:rPr kumimoji="1" lang="en-US" altLang="ja-JP" sz="4800" dirty="0" smtClean="0"/>
              <a:t/>
            </a:r>
            <a:br>
              <a:rPr kumimoji="1" lang="en-US" altLang="ja-JP" sz="4800" dirty="0" smtClean="0"/>
            </a:br>
            <a:r>
              <a:rPr kumimoji="1" lang="ja-JP" altLang="en-US" sz="4800" dirty="0" smtClean="0"/>
              <a:t>ございました。</a:t>
            </a:r>
            <a:endParaRPr kumimoji="1" lang="ja-JP" altLang="en-US" sz="4800" dirty="0"/>
          </a:p>
        </p:txBody>
      </p:sp>
    </p:spTree>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err="1" smtClean="0"/>
              <a:t>こみゅぷらす</a:t>
            </a:r>
            <a:r>
              <a:rPr kumimoji="1" lang="en-US" altLang="ja-JP" dirty="0" smtClean="0"/>
              <a:t>BoF</a:t>
            </a:r>
            <a:br>
              <a:rPr kumimoji="1" lang="en-US" altLang="ja-JP" dirty="0" smtClean="0"/>
            </a:br>
            <a:r>
              <a:rPr kumimoji="1" lang="ja-JP" altLang="en-US" dirty="0" smtClean="0"/>
              <a:t>マルチパラダイム時代の美しいコード</a:t>
            </a:r>
            <a:endParaRPr kumimoji="1" lang="ja-JP" altLang="en-US" dirty="0"/>
          </a:p>
        </p:txBody>
      </p:sp>
      <p:sp>
        <p:nvSpPr>
          <p:cNvPr id="4" name="テキスト ボックス 3"/>
          <p:cNvSpPr txBox="1"/>
          <p:nvPr/>
        </p:nvSpPr>
        <p:spPr>
          <a:xfrm>
            <a:off x="5715008" y="6072206"/>
            <a:ext cx="3021981" cy="461665"/>
          </a:xfrm>
          <a:prstGeom prst="rect">
            <a:avLst/>
          </a:prstGeom>
          <a:noFill/>
        </p:spPr>
        <p:txBody>
          <a:bodyPr wrap="none" rtlCol="0">
            <a:spAutoFit/>
          </a:bodyPr>
          <a:lstStyle/>
          <a:p>
            <a:r>
              <a:rPr lang="ja-JP" altLang="en-US" sz="2400" dirty="0" smtClean="0"/>
              <a:t>亀川 和史 </a:t>
            </a:r>
            <a:r>
              <a:rPr lang="en-US" altLang="ja-JP" sz="2400" dirty="0" smtClean="0"/>
              <a:t>(</a:t>
            </a:r>
            <a:r>
              <a:rPr lang="ja-JP" altLang="en-US" sz="2400" dirty="0" err="1" smtClean="0"/>
              <a:t>めさいあ</a:t>
            </a:r>
            <a:r>
              <a:rPr lang="en-US" altLang="ja-JP" sz="2400" dirty="0" smtClean="0"/>
              <a:t>)</a:t>
            </a:r>
            <a:endParaRPr kumimoji="1" lang="ja-JP" altLang="en-US" sz="2400" dirty="0"/>
          </a:p>
        </p:txBody>
      </p:sp>
    </p:spTree>
  </p:cSld>
  <p:clrMapOvr>
    <a:masterClrMapping/>
  </p:clrMapOvr>
  <p:transition>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まず去年の振り返り</a:t>
            </a:r>
            <a:endParaRPr kumimoji="1" lang="ja-JP" altLang="en-US" dirty="0"/>
          </a:p>
        </p:txBody>
      </p:sp>
      <p:sp>
        <p:nvSpPr>
          <p:cNvPr id="7" name="コンテンツ プレースホルダ 6"/>
          <p:cNvSpPr>
            <a:spLocks noGrp="1"/>
          </p:cNvSpPr>
          <p:nvPr>
            <p:ph idx="1"/>
          </p:nvPr>
        </p:nvSpPr>
        <p:spPr/>
        <p:txBody>
          <a:bodyPr/>
          <a:lstStyle/>
          <a:p>
            <a:r>
              <a:rPr kumimoji="1" lang="en-US" altLang="ja-JP" dirty="0" smtClean="0"/>
              <a:t>BoF12</a:t>
            </a:r>
            <a:r>
              <a:rPr lang="en-US" altLang="ja-JP" dirty="0" smtClean="0"/>
              <a:t>『</a:t>
            </a:r>
            <a:r>
              <a:rPr lang="ja-JP" altLang="en-US" dirty="0" smtClean="0"/>
              <a:t>プログラミング</a:t>
            </a:r>
            <a:r>
              <a:rPr lang="en-US" altLang="ja-JP" dirty="0" smtClean="0"/>
              <a:t>! </a:t>
            </a:r>
            <a:r>
              <a:rPr lang="ja-JP" altLang="en-US" dirty="0" smtClean="0"/>
              <a:t>プログラミング</a:t>
            </a:r>
            <a:r>
              <a:rPr lang="en-US" altLang="ja-JP" dirty="0" smtClean="0"/>
              <a:t>! </a:t>
            </a:r>
            <a:r>
              <a:rPr lang="ja-JP" altLang="en-US" dirty="0" smtClean="0"/>
              <a:t>プログラミング</a:t>
            </a:r>
            <a:r>
              <a:rPr lang="en-US" altLang="ja-JP" dirty="0" smtClean="0"/>
              <a:t>! .NET 3.5 </a:t>
            </a:r>
            <a:r>
              <a:rPr lang="ja-JP" altLang="en-US" dirty="0" smtClean="0"/>
              <a:t>時代のコーディング ～これからの実装技術について考えよう～</a:t>
            </a:r>
            <a:r>
              <a:rPr lang="en-US" altLang="ja-JP" dirty="0" smtClean="0"/>
              <a:t>』</a:t>
            </a:r>
          </a:p>
          <a:p>
            <a:endParaRPr lang="en-US" altLang="ja-JP" dirty="0" smtClean="0"/>
          </a:p>
          <a:p>
            <a:endParaRPr kumimoji="1" lang="ja-JP" altLang="en-US" dirty="0"/>
          </a:p>
        </p:txBody>
      </p:sp>
      <p:pic>
        <p:nvPicPr>
          <p:cNvPr id="8" name="図 7" descr="P1010350_thumb_4cabd8a4-50b8-4f5a-8601-86b9577724fe.jpg"/>
          <p:cNvPicPr>
            <a:picLocks noChangeAspect="1"/>
          </p:cNvPicPr>
          <p:nvPr/>
        </p:nvPicPr>
        <p:blipFill>
          <a:blip r:embed="rId3" cstate="print"/>
          <a:stretch>
            <a:fillRect/>
          </a:stretch>
        </p:blipFill>
        <p:spPr>
          <a:xfrm>
            <a:off x="5929322" y="3429000"/>
            <a:ext cx="2324100" cy="1762125"/>
          </a:xfrm>
          <a:prstGeom prst="rect">
            <a:avLst/>
          </a:prstGeom>
        </p:spPr>
      </p:pic>
      <p:sp>
        <p:nvSpPr>
          <p:cNvPr id="5" name="テキスト ボックス 4"/>
          <p:cNvSpPr txBox="1"/>
          <p:nvPr/>
        </p:nvSpPr>
        <p:spPr>
          <a:xfrm>
            <a:off x="3286116" y="5357826"/>
            <a:ext cx="5500726" cy="923330"/>
          </a:xfrm>
          <a:prstGeom prst="rect">
            <a:avLst/>
          </a:prstGeom>
          <a:noFill/>
        </p:spPr>
        <p:txBody>
          <a:bodyPr wrap="square" rtlCol="0">
            <a:spAutoFit/>
          </a:bodyPr>
          <a:lstStyle/>
          <a:p>
            <a:r>
              <a:rPr lang="ja-JP" altLang="en-US" dirty="0" smtClean="0"/>
              <a:t>原水さんの</a:t>
            </a:r>
            <a:r>
              <a:rPr lang="en-US" altLang="ja-JP" dirty="0" smtClean="0"/>
              <a:t>Blog</a:t>
            </a:r>
            <a:r>
              <a:rPr lang="ja-JP" altLang="en-US" dirty="0" smtClean="0"/>
              <a:t>から借用</a:t>
            </a:r>
            <a:endParaRPr lang="en-US" altLang="ja-JP" dirty="0" smtClean="0"/>
          </a:p>
          <a:p>
            <a:r>
              <a:rPr lang="en-US" altLang="ja-JP" dirty="0" smtClean="0">
                <a:hlinkClick r:id="rId4"/>
              </a:rPr>
              <a:t>http://blogs.technet.com/shinhara/archive/2008/08/29/teched-2008-bof-12-report.aspx</a:t>
            </a:r>
            <a:endParaRPr kumimoji="1" lang="ja-JP" altLang="en-US" dirty="0"/>
          </a:p>
        </p:txBody>
      </p:sp>
    </p:spTree>
  </p:cSld>
  <p:clrMapOvr>
    <a:masterClrMapping/>
  </p:clrMapOvr>
  <p:transition>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最近よく聞くもの</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関数型言語</a:t>
            </a:r>
            <a:endParaRPr lang="en-US" altLang="ja-JP" dirty="0" smtClean="0"/>
          </a:p>
          <a:p>
            <a:r>
              <a:rPr kumimoji="1" lang="ja-JP" altLang="en-US" dirty="0" smtClean="0"/>
              <a:t>メタプログラミング</a:t>
            </a:r>
            <a:endParaRPr kumimoji="1" lang="en-US" altLang="ja-JP" dirty="0" smtClean="0"/>
          </a:p>
          <a:p>
            <a:r>
              <a:rPr lang="en-US" altLang="ja-JP" dirty="0" smtClean="0"/>
              <a:t>HTML5(</a:t>
            </a:r>
            <a:r>
              <a:rPr lang="ja-JP" altLang="en-US" dirty="0" smtClean="0"/>
              <a:t>ま、一応</a:t>
            </a:r>
            <a:r>
              <a:rPr lang="en-US" altLang="ja-JP" dirty="0" smtClean="0"/>
              <a:t>…)</a:t>
            </a:r>
          </a:p>
          <a:p>
            <a:r>
              <a:rPr kumimoji="1" lang="en-US" altLang="ja-JP" dirty="0" smtClean="0"/>
              <a:t>JavaScript</a:t>
            </a:r>
          </a:p>
        </p:txBody>
      </p:sp>
    </p:spTree>
  </p:cSld>
  <p:clrMapOvr>
    <a:masterClrMapping/>
  </p:clrMapOvr>
  <p:transition>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でも</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smtClean="0"/>
              <a:t>Visual BASIC 6.0</a:t>
            </a:r>
            <a:r>
              <a:rPr kumimoji="1" lang="ja-JP" altLang="en-US" dirty="0" smtClean="0"/>
              <a:t>で新規開発をするという人たちもいる</a:t>
            </a:r>
            <a:endParaRPr kumimoji="1" lang="en-US" altLang="ja-JP" dirty="0" smtClean="0"/>
          </a:p>
          <a:p>
            <a:pPr lvl="1"/>
            <a:r>
              <a:rPr lang="ja-JP" altLang="en-US" dirty="0" smtClean="0"/>
              <a:t>慣れているから</a:t>
            </a:r>
            <a:endParaRPr lang="en-US" altLang="ja-JP" dirty="0" smtClean="0"/>
          </a:p>
          <a:p>
            <a:pPr lvl="1"/>
            <a:r>
              <a:rPr kumimoji="1" lang="ja-JP" altLang="en-US" dirty="0" smtClean="0"/>
              <a:t>新しいものを覚えるコストがかかる</a:t>
            </a:r>
            <a:endParaRPr kumimoji="1" lang="en-US" altLang="ja-JP" dirty="0" smtClean="0"/>
          </a:p>
          <a:p>
            <a:pPr lvl="1"/>
            <a:r>
              <a:rPr lang="ja-JP" altLang="en-US" dirty="0" smtClean="0"/>
              <a:t>「何ができるかに価値がある」から問題ない</a:t>
            </a:r>
            <a:endParaRPr lang="en-US" altLang="ja-JP" dirty="0" smtClean="0"/>
          </a:p>
          <a:p>
            <a:r>
              <a:rPr lang="en-US" altLang="ja-JP" dirty="0" smtClean="0">
                <a:hlinkClick r:id="rId3"/>
              </a:rPr>
              <a:t>http://el.jibun.atmarkit.co.jp/g1sys/2009/06/vb6-c373.html</a:t>
            </a:r>
            <a:r>
              <a:rPr lang="en-US" altLang="ja-JP" dirty="0" smtClean="0"/>
              <a:t/>
            </a:r>
            <a:br>
              <a:rPr lang="en-US" altLang="ja-JP" dirty="0" smtClean="0"/>
            </a:br>
            <a:r>
              <a:rPr lang="ja-JP" altLang="en-US" dirty="0" smtClean="0"/>
              <a:t>ベンチャー社長で技術者で</a:t>
            </a:r>
            <a:r>
              <a:rPr lang="en-US" altLang="ja-JP" dirty="0" smtClean="0"/>
              <a:t>(VB6</a:t>
            </a:r>
            <a:r>
              <a:rPr lang="ja-JP" altLang="en-US" dirty="0" smtClean="0"/>
              <a:t>を使い続けること</a:t>
            </a:r>
            <a:r>
              <a:rPr lang="en-US" altLang="ja-JP" dirty="0" smtClean="0"/>
              <a:t>)</a:t>
            </a:r>
            <a:endParaRPr lang="ja-JP" altLang="en-US" dirty="0" smtClean="0"/>
          </a:p>
          <a:p>
            <a:endParaRPr kumimoji="1" lang="ja-JP" alt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本日のテーマ</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sz="4000" dirty="0" smtClean="0"/>
              <a:t>美しいソースコード</a:t>
            </a:r>
            <a:endParaRPr lang="en-US" altLang="ja-JP" sz="4000" dirty="0" smtClean="0"/>
          </a:p>
          <a:p>
            <a:pPr lvl="1"/>
            <a:r>
              <a:rPr lang="ja-JP" altLang="en-US" sz="3600" dirty="0" smtClean="0"/>
              <a:t>美しいソースコードとは</a:t>
            </a:r>
            <a:r>
              <a:rPr lang="en-US" altLang="ja-JP" sz="3600" dirty="0" smtClean="0"/>
              <a:t>?</a:t>
            </a:r>
          </a:p>
          <a:p>
            <a:pPr lvl="1"/>
            <a:r>
              <a:rPr lang="ja-JP" altLang="en-US" sz="3600" dirty="0" smtClean="0"/>
              <a:t>マルチパラダイム時代のソースコードの書き方</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74638"/>
            <a:ext cx="8347587" cy="1143000"/>
          </a:xfrm>
        </p:spPr>
        <p:txBody>
          <a:bodyPr>
            <a:normAutofit fontScale="90000"/>
          </a:bodyPr>
          <a:lstStyle/>
          <a:p>
            <a:r>
              <a:rPr kumimoji="1" lang="en-US" altLang="ja-JP" dirty="0" smtClean="0"/>
              <a:t>Windows 7</a:t>
            </a:r>
            <a:r>
              <a:rPr kumimoji="1" lang="ja-JP" altLang="en-US" dirty="0" smtClean="0"/>
              <a:t>時代で予想される質問</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Windows 7</a:t>
            </a:r>
            <a:r>
              <a:rPr kumimoji="1" lang="ja-JP" altLang="en-US" dirty="0" smtClean="0"/>
              <a:t>の</a:t>
            </a:r>
            <a:r>
              <a:rPr kumimoji="1" lang="en-US" altLang="ja-JP" dirty="0" smtClean="0"/>
              <a:t>XP Mode</a:t>
            </a:r>
            <a:r>
              <a:rPr kumimoji="1" lang="ja-JP" altLang="en-US" dirty="0" smtClean="0"/>
              <a:t>があるから</a:t>
            </a:r>
            <a:r>
              <a:rPr kumimoji="1" lang="en-US" altLang="ja-JP" dirty="0" smtClean="0"/>
              <a:t>VB 6.0</a:t>
            </a:r>
            <a:r>
              <a:rPr kumimoji="1" lang="ja-JP" altLang="en-US" dirty="0" smtClean="0"/>
              <a:t>もサポート続くんだよね？</a:t>
            </a:r>
            <a:r>
              <a:rPr kumimoji="1" lang="en-US" altLang="ja-JP" dirty="0" smtClean="0"/>
              <a:t>(</a:t>
            </a:r>
            <a:r>
              <a:rPr kumimoji="1" lang="ja-JP" altLang="en-US" dirty="0" smtClean="0"/>
              <a:t>続きません</a:t>
            </a:r>
            <a:r>
              <a:rPr kumimoji="1" lang="en-US" altLang="ja-JP" dirty="0" smtClean="0"/>
              <a:t>)</a:t>
            </a:r>
          </a:p>
          <a:p>
            <a:r>
              <a:rPr lang="en-US" altLang="ja-JP" dirty="0" smtClean="0"/>
              <a:t>XP Mode</a:t>
            </a:r>
            <a:r>
              <a:rPr lang="ja-JP" altLang="en-US" dirty="0" smtClean="0"/>
              <a:t>の公開アプリケーションと、</a:t>
            </a:r>
            <a:r>
              <a:rPr lang="en-US" altLang="ja-JP" dirty="0" smtClean="0"/>
              <a:t>Windows 7</a:t>
            </a:r>
            <a:r>
              <a:rPr lang="ja-JP" altLang="en-US" dirty="0" smtClean="0"/>
              <a:t>でちょっと作ったマネジードコードを連携して動かしたい</a:t>
            </a:r>
            <a:endParaRPr lang="en-US" altLang="ja-JP" dirty="0" smtClean="0"/>
          </a:p>
          <a:p>
            <a:pPr lvl="1"/>
            <a:r>
              <a:rPr kumimoji="1" lang="ja-JP" altLang="en-US" dirty="0" smtClean="0"/>
              <a:t>どうやったら共有メモリやり取りできますか？</a:t>
            </a:r>
            <a:endParaRPr kumimoji="1" lang="en-US" altLang="ja-JP" dirty="0" smtClean="0"/>
          </a:p>
          <a:p>
            <a:pPr lvl="1"/>
            <a:r>
              <a:rPr kumimoji="1" lang="en-US" altLang="ja-JP" dirty="0" smtClean="0"/>
              <a:t>XP Mode</a:t>
            </a:r>
            <a:r>
              <a:rPr kumimoji="1" lang="ja-JP" altLang="en-US" dirty="0" smtClean="0"/>
              <a:t>の</a:t>
            </a:r>
            <a:r>
              <a:rPr kumimoji="1" lang="en-US" altLang="ja-JP" dirty="0" smtClean="0"/>
              <a:t>XP</a:t>
            </a:r>
            <a:r>
              <a:rPr kumimoji="1" lang="ja-JP" altLang="en-US" dirty="0" smtClean="0"/>
              <a:t>と通信する方法は？</a:t>
            </a:r>
            <a:endParaRPr kumimoji="1" lang="en-US" altLang="ja-JP" dirty="0" smtClean="0"/>
          </a:p>
          <a:p>
            <a:endParaRPr kumimoji="1" lang="ja-JP" altLang="en-US" dirty="0"/>
          </a:p>
        </p:txBody>
      </p:sp>
    </p:spTree>
  </p:cSld>
  <p:clrMapOvr>
    <a:masterClrMapping/>
  </p:clrMapOvr>
  <p:transition>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さらに</a:t>
            </a:r>
            <a:r>
              <a:rPr lang="en-US" altLang="ja-JP" dirty="0" smtClean="0"/>
              <a:t>…</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遠い昔の</a:t>
            </a:r>
            <a:r>
              <a:rPr kumimoji="1" lang="en-US" altLang="ja-JP" dirty="0" smtClean="0"/>
              <a:t>COBOL</a:t>
            </a:r>
            <a:r>
              <a:rPr kumimoji="1" lang="ja-JP" altLang="en-US" dirty="0" smtClean="0"/>
              <a:t>ソースを今のオープンシステム</a:t>
            </a:r>
            <a:r>
              <a:rPr kumimoji="1" lang="en-US" altLang="ja-JP" dirty="0" smtClean="0"/>
              <a:t>(</a:t>
            </a:r>
            <a:r>
              <a:rPr lang="ja-JP" altLang="en-US" dirty="0" smtClean="0"/>
              <a:t>死語</a:t>
            </a:r>
            <a:r>
              <a:rPr kumimoji="1" lang="en-US" altLang="ja-JP" dirty="0" smtClean="0"/>
              <a:t>)</a:t>
            </a:r>
            <a:r>
              <a:rPr lang="ja-JP" altLang="en-US" dirty="0" smtClean="0"/>
              <a:t>にマイグレーションしたい</a:t>
            </a:r>
            <a:endParaRPr lang="en-US" altLang="ja-JP" dirty="0" smtClean="0"/>
          </a:p>
          <a:p>
            <a:r>
              <a:rPr kumimoji="1" lang="ja-JP" altLang="en-US" dirty="0" smtClean="0"/>
              <a:t>元のソースは一行たりとも変えたくない</a:t>
            </a:r>
            <a:endParaRPr kumimoji="1" lang="en-US" altLang="ja-JP" dirty="0" smtClean="0"/>
          </a:p>
          <a:p>
            <a:pPr lvl="1"/>
            <a:r>
              <a:rPr lang="ja-JP" altLang="en-US" dirty="0" smtClean="0"/>
              <a:t>作り直したらバグが入る</a:t>
            </a:r>
            <a:endParaRPr lang="en-US" altLang="ja-JP" dirty="0" smtClean="0"/>
          </a:p>
          <a:p>
            <a:pPr lvl="1"/>
            <a:r>
              <a:rPr lang="ja-JP" altLang="en-US" dirty="0" smtClean="0"/>
              <a:t>再評価しなきゃならないじゃないか</a:t>
            </a:r>
            <a:endParaRPr lang="en-US" altLang="ja-JP" dirty="0" smtClean="0"/>
          </a:p>
          <a:p>
            <a:pPr lvl="1"/>
            <a:r>
              <a:rPr kumimoji="1" lang="ja-JP" altLang="en-US" dirty="0" smtClean="0"/>
              <a:t>性能の問題</a:t>
            </a:r>
            <a:endParaRPr kumimoji="1" lang="ja-JP" altLang="en-US" dirty="0"/>
          </a:p>
        </p:txBody>
      </p:sp>
    </p:spTree>
  </p:cSld>
  <p:clrMapOvr>
    <a:masterClrMapping/>
  </p:clrMapOvr>
  <p:transition>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rot="182114">
            <a:off x="1888795" y="1105030"/>
            <a:ext cx="3997372" cy="1293427"/>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ja-JP" altLang="en-US" sz="4400" dirty="0" smtClean="0"/>
              <a:t>業務システム</a:t>
            </a:r>
            <a:endParaRPr kumimoji="1" lang="ja-JP" altLang="en-US" sz="4400" dirty="0"/>
          </a:p>
        </p:txBody>
      </p:sp>
      <p:sp>
        <p:nvSpPr>
          <p:cNvPr id="6" name="角丸四角形 5"/>
          <p:cNvSpPr/>
          <p:nvPr/>
        </p:nvSpPr>
        <p:spPr>
          <a:xfrm>
            <a:off x="1071538" y="2428868"/>
            <a:ext cx="1928826" cy="3286148"/>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ja-JP" altLang="en-US" sz="3600" dirty="0" smtClean="0"/>
              <a:t>新規</a:t>
            </a:r>
            <a:endParaRPr kumimoji="1" lang="ja-JP" altLang="en-US" sz="3600" dirty="0"/>
          </a:p>
        </p:txBody>
      </p:sp>
      <p:sp>
        <p:nvSpPr>
          <p:cNvPr id="7" name="角丸四角形 6"/>
          <p:cNvSpPr/>
          <p:nvPr/>
        </p:nvSpPr>
        <p:spPr>
          <a:xfrm>
            <a:off x="4643438" y="3857628"/>
            <a:ext cx="2357454" cy="27146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3600" dirty="0" smtClean="0"/>
              <a:t>レガシー</a:t>
            </a:r>
            <a:endParaRPr kumimoji="1" lang="en-US" altLang="ja-JP" sz="3600" dirty="0" smtClean="0"/>
          </a:p>
          <a:p>
            <a:pPr algn="ctr"/>
            <a:r>
              <a:rPr kumimoji="1" lang="ja-JP" altLang="en-US" sz="3600" dirty="0" smtClean="0"/>
              <a:t>移行</a:t>
            </a:r>
            <a:endParaRPr kumimoji="1" lang="ja-JP" altLang="en-US" sz="3600" dirty="0"/>
          </a:p>
        </p:txBody>
      </p:sp>
      <p:sp>
        <p:nvSpPr>
          <p:cNvPr id="8" name="角丸四角形 7"/>
          <p:cNvSpPr/>
          <p:nvPr/>
        </p:nvSpPr>
        <p:spPr>
          <a:xfrm>
            <a:off x="3571868" y="2571744"/>
            <a:ext cx="3000396" cy="12144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3600" dirty="0" smtClean="0"/>
              <a:t>スタブ</a:t>
            </a:r>
            <a:endParaRPr kumimoji="1" lang="ja-JP" altLang="en-US" sz="3600" dirty="0"/>
          </a:p>
        </p:txBody>
      </p:sp>
      <p:sp>
        <p:nvSpPr>
          <p:cNvPr id="9" name="角丸四角形 8"/>
          <p:cNvSpPr/>
          <p:nvPr/>
        </p:nvSpPr>
        <p:spPr>
          <a:xfrm>
            <a:off x="571472" y="5857892"/>
            <a:ext cx="2857520" cy="714380"/>
          </a:xfrm>
          <a:prstGeom prst="roundRect">
            <a:avLst/>
          </a:prstGeom>
          <a:noFill/>
          <a:ln>
            <a:solidFill>
              <a:schemeClr val="accent1">
                <a:shade val="60000"/>
                <a:satMod val="30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3600" dirty="0" smtClean="0"/>
              <a:t>作るはず</a:t>
            </a:r>
            <a:r>
              <a:rPr lang="en-US" altLang="ja-JP" sz="3600" dirty="0" smtClean="0"/>
              <a:t>…</a:t>
            </a:r>
            <a:endParaRPr kumimoji="1" lang="ja-JP" altLang="en-US" sz="3600" dirty="0"/>
          </a:p>
        </p:txBody>
      </p:sp>
      <p:sp>
        <p:nvSpPr>
          <p:cNvPr id="10" name="テキスト ボックス 9"/>
          <p:cNvSpPr txBox="1"/>
          <p:nvPr/>
        </p:nvSpPr>
        <p:spPr>
          <a:xfrm>
            <a:off x="2714612" y="214290"/>
            <a:ext cx="2857520" cy="584775"/>
          </a:xfrm>
          <a:prstGeom prst="rect">
            <a:avLst/>
          </a:prstGeom>
          <a:noFill/>
        </p:spPr>
        <p:txBody>
          <a:bodyPr wrap="square" rtlCol="0">
            <a:spAutoFit/>
          </a:bodyPr>
          <a:lstStyle/>
          <a:p>
            <a:r>
              <a:rPr lang="ja-JP" altLang="en-US" sz="3200" dirty="0" smtClean="0"/>
              <a:t>こんな感じ？</a:t>
            </a:r>
            <a:endParaRPr kumimoji="1" lang="ja-JP" altLang="en-US" sz="3200" dirty="0"/>
          </a:p>
        </p:txBody>
      </p:sp>
    </p:spTree>
  </p:cSld>
  <p:clrMapOvr>
    <a:masterClrMapping/>
  </p:clrMapOvr>
  <p:transition>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役割いろいろ</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レガシーの保守</a:t>
            </a:r>
            <a:r>
              <a:rPr kumimoji="1" lang="en-US" altLang="ja-JP" dirty="0" smtClean="0"/>
              <a:t/>
            </a:r>
            <a:br>
              <a:rPr kumimoji="1" lang="en-US" altLang="ja-JP" dirty="0" smtClean="0"/>
            </a:br>
            <a:r>
              <a:rPr kumimoji="1" lang="ja-JP" altLang="en-US" dirty="0" smtClean="0"/>
              <a:t>伝統的なプログラムを保守？このまま？</a:t>
            </a:r>
            <a:endParaRPr kumimoji="1" lang="en-US" altLang="ja-JP" dirty="0" smtClean="0"/>
          </a:p>
          <a:p>
            <a:r>
              <a:rPr lang="ja-JP" altLang="en-US" dirty="0" smtClean="0"/>
              <a:t>スタブを作る人</a:t>
            </a:r>
            <a:r>
              <a:rPr lang="en-US" altLang="ja-JP" dirty="0" smtClean="0"/>
              <a:t/>
            </a:r>
            <a:br>
              <a:rPr lang="en-US" altLang="ja-JP" dirty="0" smtClean="0"/>
            </a:br>
            <a:r>
              <a:rPr lang="ja-JP" altLang="en-US" dirty="0" smtClean="0"/>
              <a:t>和洋</a:t>
            </a:r>
            <a:r>
              <a:rPr lang="en-US" altLang="ja-JP" dirty="0" smtClean="0"/>
              <a:t>…</a:t>
            </a:r>
            <a:r>
              <a:rPr lang="ja-JP" altLang="en-US" dirty="0" smtClean="0"/>
              <a:t>新古折衷？</a:t>
            </a:r>
            <a:endParaRPr lang="en-US" altLang="ja-JP" dirty="0" smtClean="0"/>
          </a:p>
          <a:p>
            <a:r>
              <a:rPr kumimoji="1" lang="ja-JP" altLang="en-US" dirty="0" smtClean="0"/>
              <a:t>新規で作る人</a:t>
            </a:r>
            <a:r>
              <a:rPr kumimoji="1" lang="en-US" altLang="ja-JP" dirty="0" smtClean="0"/>
              <a:t/>
            </a:r>
            <a:br>
              <a:rPr kumimoji="1" lang="en-US" altLang="ja-JP" dirty="0" smtClean="0"/>
            </a:br>
            <a:r>
              <a:rPr kumimoji="1" lang="ja-JP" altLang="en-US" dirty="0" smtClean="0"/>
              <a:t>新しいものを導入するだけなので、他のことを考えられなくなる？</a:t>
            </a:r>
            <a:endParaRPr kumimoji="1" lang="en-US" altLang="ja-JP" dirty="0" smtClean="0"/>
          </a:p>
          <a:p>
            <a:endParaRPr kumimoji="1" lang="ja-JP" altLang="en-US" dirty="0"/>
          </a:p>
        </p:txBody>
      </p:sp>
    </p:spTree>
  </p:cSld>
  <p:clrMapOvr>
    <a:masterClrMapping/>
  </p:clrMapOvr>
  <p:transition>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これもマルチパラダイム？</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COBOL,VB6.0,.NET Framework(C#/VB.NET/F#...)</a:t>
            </a:r>
          </a:p>
          <a:p>
            <a:r>
              <a:rPr lang="ja-JP" altLang="en-US" dirty="0" smtClean="0"/>
              <a:t>これに将来クラウドサービス</a:t>
            </a:r>
            <a:r>
              <a:rPr lang="en-US" altLang="ja-JP" dirty="0" smtClean="0"/>
              <a:t>(Azure</a:t>
            </a:r>
            <a:r>
              <a:rPr lang="ja-JP" altLang="en-US" dirty="0" smtClean="0"/>
              <a:t>など</a:t>
            </a:r>
            <a:r>
              <a:rPr lang="en-US" altLang="ja-JP" dirty="0" smtClean="0"/>
              <a:t>)</a:t>
            </a:r>
            <a:r>
              <a:rPr lang="ja-JP" altLang="en-US" dirty="0" smtClean="0"/>
              <a:t>が入ると</a:t>
            </a:r>
            <a:r>
              <a:rPr lang="en-US" altLang="ja-JP" dirty="0" smtClean="0"/>
              <a:t>…</a:t>
            </a:r>
            <a:r>
              <a:rPr lang="ja-JP" altLang="en-US" dirty="0" smtClean="0"/>
              <a:t>？</a:t>
            </a:r>
            <a:endParaRPr kumimoji="1" lang="en-US" altLang="ja-JP" dirty="0" smtClean="0"/>
          </a:p>
        </p:txBody>
      </p:sp>
    </p:spTree>
  </p:cSld>
  <p:clrMapOvr>
    <a:masterClrMapping/>
  </p:clrMapOvr>
  <p:transition>
    <p:fad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571472" y="2285992"/>
            <a:ext cx="7470648" cy="2511738"/>
          </a:xfrm>
        </p:spPr>
        <p:txBody>
          <a:bodyPr>
            <a:normAutofit fontScale="90000"/>
          </a:bodyPr>
          <a:lstStyle/>
          <a:p>
            <a:r>
              <a:rPr kumimoji="1" lang="ja-JP" altLang="en-US" dirty="0" smtClean="0"/>
              <a:t>どうやってレガシー時代のシステムと付き合い、美しいプログラミングをするか？</a:t>
            </a:r>
            <a:endParaRPr kumimoji="1" lang="ja-JP" altLang="en-US" dirty="0"/>
          </a:p>
        </p:txBody>
      </p:sp>
    </p:spTree>
  </p:cSld>
  <p:clrMapOvr>
    <a:masterClrMapping/>
  </p:clrMapOvr>
  <p:transition>
    <p:fad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500034" y="2857496"/>
            <a:ext cx="8375946" cy="1200136"/>
          </a:xfrm>
        </p:spPr>
        <p:txBody>
          <a:bodyPr/>
          <a:lstStyle/>
          <a:p>
            <a:pPr algn="ctr"/>
            <a:r>
              <a:rPr altLang="ja-JP" sz="6600" dirty="0" smtClean="0">
                <a:solidFill>
                  <a:schemeClr val="tx1"/>
                </a:solidFill>
              </a:rPr>
              <a:t>3.</a:t>
            </a:r>
            <a:r>
              <a:rPr lang="ja-JP" altLang="en-US" sz="6600" dirty="0" smtClean="0">
                <a:solidFill>
                  <a:schemeClr val="tx1"/>
                </a:solidFill>
              </a:rPr>
              <a:t>ディスカッション</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28564" y="3775587"/>
            <a:ext cx="8715436" cy="2593667"/>
          </a:xfrm>
        </p:spPr>
        <p:txBody>
          <a:bodyPr>
            <a:normAutofit/>
          </a:bodyPr>
          <a:lstStyle/>
          <a:p>
            <a:r>
              <a:rPr lang="ja-JP" altLang="en-US" dirty="0" smtClean="0"/>
              <a:t>きれいなソースコードって</a:t>
            </a:r>
            <a:r>
              <a:rPr lang="en-US" altLang="ja-JP" dirty="0" smtClean="0"/>
              <a:t>?</a:t>
            </a:r>
          </a:p>
          <a:p>
            <a:r>
              <a:rPr lang="ja-JP" altLang="en-US" sz="4400" dirty="0" smtClean="0"/>
              <a:t>これからの実装はどう変わる</a:t>
            </a:r>
            <a:r>
              <a:rPr lang="en-US" altLang="ja-JP" sz="4400" dirty="0" smtClean="0"/>
              <a:t>?</a:t>
            </a:r>
          </a:p>
          <a:p>
            <a:r>
              <a:rPr kumimoji="1" lang="ja-JP" altLang="en-US" sz="4400" dirty="0" smtClean="0"/>
              <a:t>期待する実装技術 </a:t>
            </a:r>
            <a:r>
              <a:rPr kumimoji="1" lang="en-US" altLang="ja-JP" sz="4400" dirty="0" smtClean="0"/>
              <a:t>(M</a:t>
            </a:r>
            <a:r>
              <a:rPr kumimoji="1" lang="ja-JP" altLang="en-US" sz="4400" dirty="0" smtClean="0"/>
              <a:t>言語など</a:t>
            </a:r>
            <a:r>
              <a:rPr kumimoji="1" lang="en-US" altLang="ja-JP" sz="4400" dirty="0" smtClean="0"/>
              <a:t>)</a:t>
            </a:r>
            <a:endParaRPr kumimoji="1" lang="ja-JP" altLang="en-US" sz="4400" dirty="0"/>
          </a:p>
        </p:txBody>
      </p:sp>
      <p:sp>
        <p:nvSpPr>
          <p:cNvPr id="5" name="タイトル 1"/>
          <p:cNvSpPr>
            <a:spLocks noGrp="1"/>
          </p:cNvSpPr>
          <p:nvPr>
            <p:ph type="title"/>
          </p:nvPr>
        </p:nvSpPr>
        <p:spPr>
          <a:xfrm>
            <a:off x="387054" y="228600"/>
            <a:ext cx="8471226" cy="1200136"/>
          </a:xfrm>
        </p:spPr>
        <p:txBody>
          <a:bodyPr/>
          <a:lstStyle/>
          <a:p>
            <a:r>
              <a:rPr lang="ja-JP" altLang="en-US" sz="8000" dirty="0" smtClean="0">
                <a:solidFill>
                  <a:schemeClr val="tx1"/>
                </a:solidFill>
              </a:rPr>
              <a:t>ディスカッション</a:t>
            </a:r>
            <a:endParaRPr kumimoji="1" lang="ja-JP" altLang="en-US" sz="8000" dirty="0">
              <a:solidFill>
                <a:schemeClr val="tx1"/>
              </a:solidFill>
            </a:endParaRPr>
          </a:p>
        </p:txBody>
      </p:sp>
      <p:sp>
        <p:nvSpPr>
          <p:cNvPr id="4" name="正方形/長方形 3"/>
          <p:cNvSpPr/>
          <p:nvPr/>
        </p:nvSpPr>
        <p:spPr>
          <a:xfrm>
            <a:off x="214282" y="1643050"/>
            <a:ext cx="8715436" cy="1569660"/>
          </a:xfrm>
          <a:prstGeom prst="rect">
            <a:avLst/>
          </a:prstGeom>
        </p:spPr>
        <p:txBody>
          <a:bodyPr wrap="square">
            <a:spAutoFit/>
          </a:bodyPr>
          <a:lstStyle/>
          <a:p>
            <a:pPr algn="ctr"/>
            <a:r>
              <a:rPr lang="en-US" altLang="ja-JP" sz="4800" dirty="0" smtClean="0">
                <a:solidFill>
                  <a:srgbClr val="FFFF00"/>
                </a:solidFill>
              </a:rPr>
              <a:t>『</a:t>
            </a:r>
            <a:r>
              <a:rPr lang="ja-JP" altLang="en-US" sz="4800" dirty="0" smtClean="0">
                <a:solidFill>
                  <a:srgbClr val="FFFF00"/>
                </a:solidFill>
              </a:rPr>
              <a:t>マルチパラダイム時代の</a:t>
            </a:r>
            <a:r>
              <a:rPr lang="en-US" altLang="ja-JP" sz="4800" dirty="0" smtClean="0">
                <a:solidFill>
                  <a:srgbClr val="FFFF00"/>
                </a:solidFill>
              </a:rPr>
              <a:t/>
            </a:r>
            <a:br>
              <a:rPr lang="en-US" altLang="ja-JP" sz="4800" dirty="0" smtClean="0">
                <a:solidFill>
                  <a:srgbClr val="FFFF00"/>
                </a:solidFill>
              </a:rPr>
            </a:br>
            <a:r>
              <a:rPr lang="ja-JP" altLang="en-US" sz="4800" dirty="0" smtClean="0">
                <a:solidFill>
                  <a:srgbClr val="FFFF00"/>
                </a:solidFill>
              </a:rPr>
              <a:t>プログラミング</a:t>
            </a:r>
            <a:r>
              <a:rPr lang="en-US" altLang="ja-JP" sz="4800" dirty="0" smtClean="0">
                <a:solidFill>
                  <a:srgbClr val="FFFF00"/>
                </a:solidFill>
              </a:rPr>
              <a:t>』</a:t>
            </a:r>
            <a:endParaRPr lang="ja-JP" altLang="en-US" sz="4800" dirty="0"/>
          </a:p>
        </p:txBody>
      </p:sp>
    </p:spTree>
  </p:cSld>
  <p:clrMapOvr>
    <a:masterClrMapping/>
  </p:clrMapOvr>
  <p:transition>
    <p:fad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381000" y="230188"/>
            <a:ext cx="8382000" cy="683264"/>
          </a:xfrm>
        </p:spPr>
        <p:txBody>
          <a:bodyPr/>
          <a:lstStyle/>
          <a:p>
            <a:r>
              <a:rPr lang="ja-JP" altLang="en-US" dirty="0"/>
              <a:t>きれいな</a:t>
            </a:r>
            <a:r>
              <a:rPr lang="ja-JP" altLang="en-US" dirty="0" smtClean="0"/>
              <a:t>ソースコードって</a:t>
            </a:r>
            <a:r>
              <a:rPr lang="en-US" altLang="ja-JP" dirty="0" smtClean="0"/>
              <a:t>?</a:t>
            </a:r>
            <a:endParaRPr kumimoji="1" lang="ja-JP" altLang="en-US" dirty="0"/>
          </a:p>
        </p:txBody>
      </p:sp>
      <p:sp>
        <p:nvSpPr>
          <p:cNvPr id="6" name="コンテンツ プレースホルダ 5"/>
          <p:cNvSpPr>
            <a:spLocks noGrp="1"/>
          </p:cNvSpPr>
          <p:nvPr>
            <p:ph idx="1"/>
          </p:nvPr>
        </p:nvSpPr>
        <p:spPr/>
        <p:txBody>
          <a:bodyPr/>
          <a:lstStyle/>
          <a:p>
            <a:r>
              <a:rPr kumimoji="1" lang="ja-JP" altLang="en-US" sz="4000" dirty="0" smtClean="0"/>
              <a:t>変更が容易</a:t>
            </a:r>
            <a:endParaRPr kumimoji="1" lang="en-US" altLang="ja-JP" sz="4000" dirty="0" smtClean="0"/>
          </a:p>
          <a:p>
            <a:r>
              <a:rPr lang="ja-JP" altLang="en-US" sz="4000" dirty="0" smtClean="0"/>
              <a:t>分かりやすい</a:t>
            </a:r>
            <a:endParaRPr lang="en-US" altLang="ja-JP" sz="4000" dirty="0" smtClean="0"/>
          </a:p>
          <a:p>
            <a:r>
              <a:rPr kumimoji="1" lang="ja-JP" altLang="en-US" sz="4000" dirty="0" smtClean="0"/>
              <a:t>テスト </a:t>
            </a:r>
            <a:r>
              <a:rPr kumimoji="1" lang="en-US" altLang="ja-JP" sz="4000" dirty="0" smtClean="0"/>
              <a:t>(</a:t>
            </a:r>
            <a:r>
              <a:rPr kumimoji="1" lang="ja-JP" altLang="en-US" sz="4000" dirty="0" smtClean="0"/>
              <a:t>検証</a:t>
            </a:r>
            <a:r>
              <a:rPr kumimoji="1" lang="en-US" altLang="ja-JP" sz="4000" dirty="0" smtClean="0"/>
              <a:t>) </a:t>
            </a:r>
            <a:r>
              <a:rPr kumimoji="1" lang="ja-JP" altLang="en-US" sz="4000" dirty="0" smtClean="0"/>
              <a:t>が容易</a:t>
            </a:r>
            <a:endParaRPr kumimoji="1" lang="en-US" altLang="ja-JP" sz="4000" dirty="0" smtClean="0"/>
          </a:p>
          <a:p>
            <a:r>
              <a:rPr lang="en-US" altLang="ja-JP" sz="4000" dirty="0" smtClean="0"/>
              <a:t>… …</a:t>
            </a:r>
            <a:endParaRPr kumimoji="1" lang="ja-JP" altLang="en-US" sz="4000" dirty="0"/>
          </a:p>
        </p:txBody>
      </p:sp>
    </p:spTree>
  </p:cSld>
  <p:clrMapOvr>
    <a:masterClrMapping/>
  </p:clrMapOvr>
  <p:transition>
    <p:fad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500034" y="2857496"/>
            <a:ext cx="8375946" cy="1200136"/>
          </a:xfrm>
        </p:spPr>
        <p:txBody>
          <a:bodyPr/>
          <a:lstStyle/>
          <a:p>
            <a:pPr algn="ctr"/>
            <a:r>
              <a:rPr altLang="ja-JP" sz="6600" dirty="0" smtClean="0">
                <a:solidFill>
                  <a:schemeClr val="tx1"/>
                </a:solidFill>
              </a:rPr>
              <a:t>4.</a:t>
            </a:r>
            <a:r>
              <a:rPr lang="ja-JP" altLang="en-US" sz="6600" dirty="0" smtClean="0">
                <a:solidFill>
                  <a:schemeClr val="tx1"/>
                </a:solidFill>
              </a:rPr>
              <a:t>エピローグ</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869006"/>
          </a:xfrm>
        </p:spPr>
        <p:txBody>
          <a:bodyPr>
            <a:noAutofit/>
          </a:bodyPr>
          <a:lstStyle/>
          <a:p>
            <a:pPr algn="ctr"/>
            <a:r>
              <a:rPr lang="en-US" altLang="ja-JP" sz="3200" dirty="0" smtClean="0">
                <a:latin typeface="+mn-lt"/>
              </a:rPr>
              <a:t>M</a:t>
            </a:r>
            <a:r>
              <a:rPr lang="ja-JP" altLang="en-US" sz="3200" dirty="0" smtClean="0">
                <a:latin typeface="+mn-lt"/>
              </a:rPr>
              <a:t>言語や並列プログラミング・クラウド</a:t>
            </a:r>
            <a:r>
              <a:rPr lang="en-US" altLang="ja-JP" sz="3200" dirty="0" smtClean="0">
                <a:latin typeface="+mn-lt"/>
              </a:rPr>
              <a:t/>
            </a:r>
            <a:br>
              <a:rPr lang="en-US" altLang="ja-JP" sz="3200" dirty="0" smtClean="0">
                <a:latin typeface="+mn-lt"/>
              </a:rPr>
            </a:br>
            <a:r>
              <a:rPr lang="ja-JP" altLang="en-US" sz="3200" dirty="0" smtClean="0">
                <a:latin typeface="+mn-lt"/>
              </a:rPr>
              <a:t>・</a:t>
            </a:r>
            <a:r>
              <a:rPr lang="en-US" altLang="ja-JP" sz="3200" dirty="0" smtClean="0">
                <a:latin typeface="+mn-lt"/>
              </a:rPr>
              <a:t>Visual Studio 2010</a:t>
            </a:r>
            <a:r>
              <a:rPr lang="ja-JP" altLang="en-US" sz="3200" dirty="0" smtClean="0">
                <a:latin typeface="+mn-lt"/>
              </a:rPr>
              <a:t>などの</a:t>
            </a:r>
            <a:r>
              <a:rPr lang="ja-JP" altLang="en-US" sz="3600" dirty="0" smtClean="0">
                <a:latin typeface="+mn-lt"/>
              </a:rPr>
              <a:t/>
            </a:r>
            <a:br>
              <a:rPr lang="ja-JP" altLang="en-US" sz="3600" dirty="0" smtClean="0">
                <a:latin typeface="+mn-lt"/>
              </a:rPr>
            </a:br>
            <a:r>
              <a:rPr lang="ja-JP" altLang="en-US" sz="3600" dirty="0" smtClean="0">
                <a:latin typeface="+mn-lt"/>
              </a:rPr>
              <a:t>新たなマイクロソフトの技術に向け、</a:t>
            </a:r>
            <a:r>
              <a:rPr lang="en-US" altLang="ja-JP" sz="3600" dirty="0" smtClean="0">
                <a:latin typeface="+mn-lt"/>
              </a:rPr>
              <a:t/>
            </a:r>
            <a:br>
              <a:rPr lang="en-US" altLang="ja-JP" sz="3600" dirty="0" smtClean="0">
                <a:latin typeface="+mn-lt"/>
              </a:rPr>
            </a:br>
            <a:r>
              <a:rPr lang="ja-JP" altLang="en-US" sz="3600" dirty="0" smtClean="0">
                <a:latin typeface="+mn-lt"/>
              </a:rPr>
              <a:t>プログラマーの原点である</a:t>
            </a:r>
            <a:r>
              <a:rPr lang="en-US" altLang="ja-JP" sz="3600" dirty="0" smtClean="0">
                <a:latin typeface="+mn-lt"/>
              </a:rPr>
              <a:t/>
            </a:r>
            <a:br>
              <a:rPr lang="en-US" altLang="ja-JP" sz="3600" dirty="0" smtClean="0">
                <a:latin typeface="+mn-lt"/>
              </a:rPr>
            </a:br>
            <a:r>
              <a:rPr lang="ja-JP" altLang="en-US" sz="3600" dirty="0" smtClean="0">
                <a:latin typeface="+mn-lt"/>
              </a:rPr>
              <a:t>プログラミング技術に関して、</a:t>
            </a:r>
            <a:r>
              <a:rPr lang="en-US" altLang="ja-JP" sz="3600" dirty="0" smtClean="0">
                <a:latin typeface="+mn-lt"/>
              </a:rPr>
              <a:t/>
            </a:r>
            <a:br>
              <a:rPr lang="en-US" altLang="ja-JP" sz="3600" dirty="0" smtClean="0">
                <a:latin typeface="+mn-lt"/>
              </a:rPr>
            </a:br>
            <a:r>
              <a:rPr lang="ja-JP" altLang="en-US" sz="3600" dirty="0" smtClean="0">
                <a:latin typeface="+mn-lt"/>
              </a:rPr>
              <a:t>熱く語り合っていきたいと思います。</a:t>
            </a:r>
            <a:endParaRPr kumimoji="1" lang="ja-JP" altLang="en-US" sz="3600" dirty="0">
              <a:latin typeface="+mn-lt"/>
            </a:endParaRPr>
          </a:p>
        </p:txBody>
      </p:sp>
    </p:spTree>
  </p:cSld>
  <p:clrMapOvr>
    <a:masterClrMapping/>
  </p:clrMapOvr>
  <p:transition>
    <p:fad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tretch>
            <a:fillRect/>
          </a:stretch>
        </p:blipFill>
        <p:spPr bwMode="black">
          <a:xfrm>
            <a:off x="2286000" y="2590800"/>
            <a:ext cx="4572000" cy="986114"/>
          </a:xfrm>
          <a:prstGeom prst="rect">
            <a:avLst/>
          </a:prstGeom>
          <a:noFill/>
          <a:ln>
            <a:noFill/>
          </a:ln>
        </p:spPr>
      </p:pic>
      <p:sp>
        <p:nvSpPr>
          <p:cNvPr id="5" name="Text Box 3"/>
          <p:cNvSpPr txBox="1">
            <a:spLocks noChangeArrowheads="1"/>
          </p:cNvSpPr>
          <p:nvPr/>
        </p:nvSpPr>
        <p:spPr bwMode="blackWhite">
          <a:xfrm>
            <a:off x="967578" y="5580925"/>
            <a:ext cx="7208845" cy="46165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600" dirty="0">
                <a:latin typeface="Calibri" pitchFamily="34" charset="0"/>
                <a:cs typeface="Arial" charset="0"/>
              </a:rPr>
              <a:t>© </a:t>
            </a:r>
            <a:r>
              <a:rPr lang="en-US" sz="600" dirty="0" smtClean="0">
                <a:latin typeface="Calibri" pitchFamily="34" charset="0"/>
                <a:cs typeface="Arial" charset="0"/>
              </a:rPr>
              <a:t>2009 Microsoft </a:t>
            </a:r>
            <a:r>
              <a:rPr lang="en-US" sz="600" dirty="0">
                <a:latin typeface="Calibr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6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600" dirty="0" smtClean="0">
                <a:latin typeface="Calibri" pitchFamily="34" charset="0"/>
                <a:cs typeface="Arial" charset="0"/>
              </a:rPr>
              <a:t>MICROSOFT </a:t>
            </a:r>
            <a:r>
              <a:rPr lang="en-US" sz="600" dirty="0">
                <a:latin typeface="Calibri" pitchFamily="34" charset="0"/>
                <a:cs typeface="Arial" charset="0"/>
              </a:rPr>
              <a:t>MAKES NO WARRANTIES, EXPRESS, IMPLIED OR STATUTORY, AS TO THE INFORMATION IN THIS PRESENTATION.</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defRPr/>
            </a:pPr>
            <a:r>
              <a:rPr lang="ja-JP" altLang="en-US" dirty="0" smtClean="0"/>
              <a:t>ありがとうございます</a:t>
            </a:r>
            <a:r>
              <a:rPr lang="en-US" altLang="ja-JP" dirty="0" smtClean="0"/>
              <a:t>!</a:t>
            </a:r>
            <a:endParaRPr lang="ja-JP" altLang="en-US" dirty="0"/>
          </a:p>
        </p:txBody>
      </p:sp>
      <p:sp>
        <p:nvSpPr>
          <p:cNvPr id="4099" name="コンテンツ プレースホルダ 2"/>
          <p:cNvSpPr>
            <a:spLocks noGrp="1"/>
          </p:cNvSpPr>
          <p:nvPr>
            <p:ph idx="1"/>
          </p:nvPr>
        </p:nvSpPr>
        <p:spPr>
          <a:xfrm>
            <a:off x="265471" y="1412874"/>
            <a:ext cx="8664677" cy="4561205"/>
          </a:xfrm>
        </p:spPr>
        <p:txBody>
          <a:bodyPr>
            <a:normAutofit/>
          </a:bodyPr>
          <a:lstStyle/>
          <a:p>
            <a:pPr eaLnBrk="1" hangingPunct="1"/>
            <a:r>
              <a:rPr lang="ja-JP" altLang="en-US" sz="4000" dirty="0" smtClean="0"/>
              <a:t>本日はご参加いただき、</a:t>
            </a:r>
            <a:r>
              <a:rPr lang="en-US" altLang="ja-JP" sz="4000" dirty="0" smtClean="0"/>
              <a:t/>
            </a:r>
            <a:br>
              <a:rPr lang="en-US" altLang="ja-JP" sz="4000" dirty="0" smtClean="0"/>
            </a:br>
            <a:r>
              <a:rPr lang="ja-JP" altLang="en-US" sz="4000" dirty="0" smtClean="0"/>
              <a:t>本当にありがとうございます。</a:t>
            </a:r>
            <a:endParaRPr lang="en-US" altLang="ja-JP" sz="4000" dirty="0" smtClean="0"/>
          </a:p>
          <a:p>
            <a:pPr eaLnBrk="1" hangingPunct="1"/>
            <a:r>
              <a:rPr lang="ja-JP" altLang="en-US" sz="4000" dirty="0" smtClean="0"/>
              <a:t>お楽しみください。</a:t>
            </a:r>
            <a:endParaRPr lang="en-US" altLang="ja-JP" sz="4000" dirty="0" smtClean="0"/>
          </a:p>
          <a:p>
            <a:pPr eaLnBrk="1" hangingPunct="1"/>
            <a:r>
              <a:rPr lang="ja-JP" altLang="en-US" sz="4000" dirty="0" smtClean="0"/>
              <a:t>どうぞディスカッションに</a:t>
            </a:r>
            <a:r>
              <a:rPr lang="en-US" altLang="ja-JP" sz="4000" dirty="0" smtClean="0"/>
              <a:t/>
            </a:r>
            <a:br>
              <a:rPr lang="en-US" altLang="ja-JP" sz="4000" dirty="0" smtClean="0"/>
            </a:br>
            <a:r>
              <a:rPr lang="ja-JP" altLang="en-US" sz="4000" dirty="0" smtClean="0"/>
              <a:t>ご参加ください。</a:t>
            </a:r>
            <a:r>
              <a:rPr lang="en-US" altLang="ja-JP" sz="4000" dirty="0" smtClean="0"/>
              <a:t/>
            </a:r>
            <a:br>
              <a:rPr lang="en-US" altLang="ja-JP" sz="4000" dirty="0" smtClean="0"/>
            </a:br>
            <a:r>
              <a:rPr lang="ja-JP" altLang="en-US" sz="4000" dirty="0" smtClean="0"/>
              <a:t>色々な意見が聞けることを</a:t>
            </a:r>
            <a:r>
              <a:rPr lang="en-US" altLang="ja-JP" sz="4000" dirty="0" smtClean="0"/>
              <a:t/>
            </a:r>
            <a:br>
              <a:rPr lang="en-US" altLang="ja-JP" sz="4000" dirty="0" smtClean="0"/>
            </a:br>
            <a:r>
              <a:rPr lang="ja-JP" altLang="en-US" sz="4000" dirty="0" smtClean="0"/>
              <a:t>楽しみにしております。</a:t>
            </a:r>
            <a:endParaRPr lang="en-US" altLang="ja-JP" sz="4000" dirty="0" smtClean="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500034" y="2857496"/>
            <a:ext cx="8375946" cy="1200136"/>
          </a:xfrm>
        </p:spPr>
        <p:txBody>
          <a:bodyPr/>
          <a:lstStyle/>
          <a:p>
            <a:pPr algn="ctr"/>
            <a:r>
              <a:rPr altLang="ja-JP" sz="6600" dirty="0" smtClean="0">
                <a:solidFill>
                  <a:schemeClr val="tx1"/>
                </a:solidFill>
              </a:rPr>
              <a:t>2.</a:t>
            </a:r>
            <a:r>
              <a:rPr lang="ja-JP" altLang="en-US" sz="6600" dirty="0" smtClean="0">
                <a:solidFill>
                  <a:schemeClr val="tx1"/>
                </a:solidFill>
              </a:rPr>
              <a:t>問題提起フェーズ</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0" y="3991874"/>
            <a:ext cx="9144000" cy="1785950"/>
          </a:xfrm>
        </p:spPr>
        <p:txBody>
          <a:bodyPr>
            <a:noAutofit/>
          </a:bodyPr>
          <a:lstStyle/>
          <a:p>
            <a:r>
              <a:rPr lang="ja-JP" altLang="en-US" sz="4000" dirty="0" smtClean="0"/>
              <a:t>「</a:t>
            </a:r>
            <a:r>
              <a:rPr lang="ja-JP" altLang="en-US" sz="4800" dirty="0" smtClean="0"/>
              <a:t>美しいソースコード</a:t>
            </a:r>
            <a:r>
              <a:rPr lang="en-US" altLang="ja-JP" sz="4800" dirty="0" smtClean="0"/>
              <a:t/>
            </a:r>
            <a:br>
              <a:rPr lang="en-US" altLang="ja-JP" sz="4800" dirty="0" smtClean="0"/>
            </a:br>
            <a:r>
              <a:rPr lang="ja-JP" altLang="en-US" sz="4000" dirty="0" smtClean="0"/>
              <a:t>のための考え方」</a:t>
            </a:r>
            <a:r>
              <a:rPr lang="en-US" altLang="ja-JP" sz="5400" dirty="0" smtClean="0"/>
              <a:t/>
            </a:r>
            <a:br>
              <a:rPr lang="en-US" altLang="ja-JP" sz="5400" dirty="0" smtClean="0"/>
            </a:br>
            <a:r>
              <a:rPr lang="ja-JP" altLang="en-US" sz="6600" dirty="0" smtClean="0"/>
              <a:t>コメント編</a:t>
            </a:r>
            <a:endParaRPr kumimoji="1" lang="ja-JP" altLang="en-US" sz="5400" dirty="0"/>
          </a:p>
        </p:txBody>
      </p:sp>
      <p:sp>
        <p:nvSpPr>
          <p:cNvPr id="5" name="サブタイトル 4"/>
          <p:cNvSpPr>
            <a:spLocks noGrp="1"/>
          </p:cNvSpPr>
          <p:nvPr>
            <p:ph type="subTitle" idx="1"/>
          </p:nvPr>
        </p:nvSpPr>
        <p:spPr>
          <a:xfrm>
            <a:off x="2051311" y="5551749"/>
            <a:ext cx="6929486" cy="1218569"/>
          </a:xfrm>
        </p:spPr>
        <p:txBody>
          <a:bodyPr>
            <a:noAutofit/>
          </a:bodyPr>
          <a:lstStyle/>
          <a:p>
            <a:pPr algn="r"/>
            <a:endParaRPr lang="en-US" altLang="ja-JP" sz="2800" dirty="0" smtClean="0">
              <a:solidFill>
                <a:srgbClr val="001409"/>
              </a:solidFill>
            </a:endParaRPr>
          </a:p>
          <a:p>
            <a:pPr algn="r"/>
            <a:endParaRPr lang="en-US" altLang="ja-JP" sz="2800" dirty="0" smtClean="0">
              <a:solidFill>
                <a:srgbClr val="001409"/>
              </a:solidFill>
            </a:endParaRPr>
          </a:p>
          <a:p>
            <a:pPr algn="r"/>
            <a:r>
              <a:rPr lang="ja-JP" altLang="en-US" sz="2800" dirty="0" smtClean="0"/>
              <a:t>原 敬一 </a:t>
            </a:r>
            <a:r>
              <a:rPr lang="en-US" altLang="ja-JP" sz="2800" dirty="0" smtClean="0"/>
              <a:t>(</a:t>
            </a:r>
            <a:r>
              <a:rPr lang="ja-JP" altLang="en-US" sz="2800" dirty="0" err="1" smtClean="0"/>
              <a:t>こみゅぷらす</a:t>
            </a:r>
            <a:r>
              <a:rPr lang="en-US" altLang="ja-JP" sz="2800" dirty="0" smtClean="0"/>
              <a:t>/</a:t>
            </a:r>
            <a:r>
              <a:rPr lang="en-US" altLang="ja-JP" sz="2800" i="1" dirty="0" err="1" smtClean="0"/>
              <a:t>codeseek</a:t>
            </a:r>
            <a:r>
              <a:rPr lang="en-US" altLang="ja-JP" sz="2800" i="1" dirty="0" smtClean="0"/>
              <a:t>)</a:t>
            </a:r>
            <a:endParaRPr kumimoji="1" lang="ja-JP" altLang="en-US" sz="2800" i="1" dirty="0"/>
          </a:p>
        </p:txBody>
      </p:sp>
      <p:pic>
        <p:nvPicPr>
          <p:cNvPr id="6" name="図 5" descr="dev09_120-60.gif"/>
          <p:cNvPicPr>
            <a:picLocks noChangeAspect="1"/>
          </p:cNvPicPr>
          <p:nvPr/>
        </p:nvPicPr>
        <p:blipFill>
          <a:blip r:embed="rId3"/>
          <a:stretch>
            <a:fillRect/>
          </a:stretch>
        </p:blipFill>
        <p:spPr>
          <a:xfrm>
            <a:off x="7858148" y="214290"/>
            <a:ext cx="1143000" cy="571500"/>
          </a:xfrm>
          <a:prstGeom prst="rect">
            <a:avLst/>
          </a:prstGeom>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0416" y="274638"/>
            <a:ext cx="8780746" cy="1341220"/>
          </a:xfrm>
        </p:spPr>
        <p:txBody>
          <a:bodyPr rtlCol="0"/>
          <a:lstStyle/>
          <a:p>
            <a:pPr eaLnBrk="1" fontAlgn="auto" hangingPunct="1">
              <a:spcAft>
                <a:spcPts val="0"/>
              </a:spcAft>
              <a:defRPr/>
            </a:pPr>
            <a:r>
              <a:rPr lang="ja-JP" altLang="en-US" sz="4400" dirty="0" smtClean="0"/>
              <a:t>今回は「コメントは不要か」に注目</a:t>
            </a:r>
            <a:endParaRPr lang="ja-JP" altLang="en-US" sz="4400" dirty="0"/>
          </a:p>
        </p:txBody>
      </p:sp>
      <p:sp>
        <p:nvSpPr>
          <p:cNvPr id="4" name="コンテンツ プレースホルダ 3"/>
          <p:cNvSpPr>
            <a:spLocks noGrp="1"/>
          </p:cNvSpPr>
          <p:nvPr>
            <p:ph idx="1"/>
          </p:nvPr>
        </p:nvSpPr>
        <p:spPr>
          <a:xfrm>
            <a:off x="457200" y="1285875"/>
            <a:ext cx="8229600" cy="5286375"/>
          </a:xfrm>
        </p:spPr>
        <p:txBody>
          <a:bodyPr rtlCol="0">
            <a:normAutofit/>
          </a:bodyPr>
          <a:lstStyle/>
          <a:p>
            <a:pPr eaLnBrk="1" fontAlgn="auto" hangingPunct="1">
              <a:spcAft>
                <a:spcPts val="0"/>
              </a:spcAft>
              <a:defRPr/>
            </a:pPr>
            <a:endParaRPr lang="en-US" altLang="ja-JP" sz="6600" dirty="0" smtClean="0"/>
          </a:p>
          <a:p>
            <a:pPr eaLnBrk="1" fontAlgn="auto" hangingPunct="1">
              <a:spcAft>
                <a:spcPts val="0"/>
              </a:spcAft>
              <a:defRPr/>
            </a:pPr>
            <a:r>
              <a:rPr lang="ja-JP" altLang="en-US" sz="6000" dirty="0" smtClean="0"/>
              <a:t>コメントは不要ですか？</a:t>
            </a:r>
            <a:endParaRPr lang="en-US" altLang="ja-JP" sz="6000" dirty="0" smtClean="0"/>
          </a:p>
        </p:txBody>
      </p:sp>
      <p:sp>
        <p:nvSpPr>
          <p:cNvPr id="5" name="正方形/長方形 4"/>
          <p:cNvSpPr/>
          <p:nvPr/>
        </p:nvSpPr>
        <p:spPr>
          <a:xfrm>
            <a:off x="1500166" y="3786190"/>
            <a:ext cx="6500858" cy="1384995"/>
          </a:xfrm>
          <a:prstGeom prst="rect">
            <a:avLst/>
          </a:prstGeom>
        </p:spPr>
        <p:txBody>
          <a:bodyPr wrap="square">
            <a:spAutoFit/>
          </a:bodyPr>
          <a:lstStyle/>
          <a:p>
            <a:r>
              <a:rPr lang="ja-JP" altLang="en-US" sz="2800" dirty="0" smtClean="0"/>
              <a:t>コメントの必要性</a:t>
            </a:r>
            <a:r>
              <a:rPr lang="en-US" altLang="ja-JP" sz="2800" dirty="0" smtClean="0"/>
              <a:t> </a:t>
            </a:r>
          </a:p>
          <a:p>
            <a:r>
              <a:rPr lang="ja-JP" altLang="en-US" sz="2800" dirty="0" smtClean="0"/>
              <a:t>しばしば議論される「美しいコードとは？」とも絡む永遠のテーマ。 </a:t>
            </a:r>
            <a:endParaRPr lang="ja-JP" altLang="en-US" sz="2800"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9064" y="3337560"/>
            <a:ext cx="8357778" cy="2301240"/>
          </a:xfrm>
        </p:spPr>
        <p:txBody>
          <a:bodyPr>
            <a:normAutofit/>
          </a:bodyPr>
          <a:lstStyle/>
          <a:p>
            <a:r>
              <a:rPr kumimoji="1" lang="en-US" altLang="ja-JP" dirty="0" smtClean="0"/>
              <a:t>BoF-08</a:t>
            </a:r>
            <a:br>
              <a:rPr kumimoji="1" lang="en-US" altLang="ja-JP" dirty="0" smtClean="0"/>
            </a:br>
            <a:r>
              <a:rPr lang="ja-JP" altLang="en-US" sz="4000" dirty="0" smtClean="0"/>
              <a:t>美しいソース コードのための考え方</a:t>
            </a:r>
            <a:r>
              <a:rPr lang="en-US" altLang="ja-JP" dirty="0" smtClean="0"/>
              <a:t/>
            </a:r>
            <a:br>
              <a:rPr lang="en-US" altLang="ja-JP" dirty="0" smtClean="0"/>
            </a:br>
            <a:endParaRPr kumimoji="1" lang="ja-JP" altLang="en-US" sz="3100" dirty="0"/>
          </a:p>
        </p:txBody>
      </p:sp>
      <p:sp>
        <p:nvSpPr>
          <p:cNvPr id="3" name="サブタイトル 2"/>
          <p:cNvSpPr>
            <a:spLocks noGrp="1"/>
          </p:cNvSpPr>
          <p:nvPr>
            <p:ph type="subTitle" idx="1"/>
          </p:nvPr>
        </p:nvSpPr>
        <p:spPr>
          <a:xfrm>
            <a:off x="1427967" y="4915900"/>
            <a:ext cx="7022536" cy="461665"/>
          </a:xfrm>
        </p:spPr>
        <p:txBody>
          <a:bodyPr/>
          <a:lstStyle/>
          <a:p>
            <a:pPr algn="r"/>
            <a:r>
              <a:rPr lang="ja-JP" altLang="en-US" dirty="0" smtClean="0"/>
              <a:t>～マルチパラダイム時代のプログラムの書き方～</a:t>
            </a:r>
            <a:endParaRPr kumimoji="1" lang="ja-JP" altLang="en-US" dirty="0"/>
          </a:p>
        </p:txBody>
      </p:sp>
      <p:sp>
        <p:nvSpPr>
          <p:cNvPr id="4" name="テキスト ボックス 3"/>
          <p:cNvSpPr txBox="1"/>
          <p:nvPr/>
        </p:nvSpPr>
        <p:spPr>
          <a:xfrm>
            <a:off x="4714876" y="6215082"/>
            <a:ext cx="3608680" cy="646331"/>
          </a:xfrm>
          <a:prstGeom prst="rect">
            <a:avLst/>
          </a:prstGeom>
          <a:noFill/>
        </p:spPr>
        <p:txBody>
          <a:bodyPr wrap="none" rtlCol="0">
            <a:spAutoFit/>
          </a:bodyPr>
          <a:lstStyle/>
          <a:p>
            <a:r>
              <a:rPr lang="en-US" altLang="ja-JP" dirty="0" err="1" smtClean="0"/>
              <a:t>Tech·Ed</a:t>
            </a:r>
            <a:r>
              <a:rPr lang="en-US" altLang="ja-JP" dirty="0" smtClean="0"/>
              <a:t> Japan 2009</a:t>
            </a:r>
          </a:p>
          <a:p>
            <a:r>
              <a:rPr lang="en-US" altLang="ja-JP" dirty="0" smtClean="0"/>
              <a:t>2009</a:t>
            </a:r>
            <a:r>
              <a:rPr lang="ja-JP" altLang="en-US" dirty="0" smtClean="0"/>
              <a:t>年</a:t>
            </a:r>
            <a:r>
              <a:rPr lang="en-US" altLang="ja-JP" dirty="0" smtClean="0"/>
              <a:t>8</a:t>
            </a:r>
            <a:r>
              <a:rPr lang="ja-JP" altLang="en-US" dirty="0" smtClean="0"/>
              <a:t>月</a:t>
            </a:r>
            <a:r>
              <a:rPr lang="en-US" altLang="ja-JP" dirty="0" smtClean="0"/>
              <a:t>27</a:t>
            </a:r>
            <a:r>
              <a:rPr lang="ja-JP" altLang="en-US" dirty="0" smtClean="0"/>
              <a:t>日</a:t>
            </a:r>
            <a:r>
              <a:rPr lang="en-US" altLang="ja-JP" dirty="0" smtClean="0"/>
              <a:t>(</a:t>
            </a:r>
            <a:r>
              <a:rPr lang="ja-JP" altLang="en-US" dirty="0" smtClean="0"/>
              <a:t>木</a:t>
            </a:r>
            <a:r>
              <a:rPr lang="en-US" altLang="ja-JP" dirty="0" smtClean="0"/>
              <a:t>) 15:15</a:t>
            </a:r>
            <a:r>
              <a:rPr lang="ja-JP" altLang="en-US" dirty="0" smtClean="0"/>
              <a:t>～</a:t>
            </a:r>
            <a:r>
              <a:rPr lang="en-US" altLang="ja-JP" dirty="0" smtClean="0"/>
              <a:t>16:25</a:t>
            </a:r>
            <a:endParaRPr kumimoji="1" lang="ja-JP"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54050"/>
          </a:xfrm>
        </p:spPr>
        <p:txBody>
          <a:bodyPr rtlCol="0"/>
          <a:lstStyle/>
          <a:p>
            <a:pPr eaLnBrk="1" fontAlgn="auto" hangingPunct="1">
              <a:spcAft>
                <a:spcPts val="0"/>
              </a:spcAft>
              <a:defRPr/>
            </a:pPr>
            <a:r>
              <a:rPr lang="ja-JP" altLang="en-US" sz="4400" dirty="0" smtClean="0"/>
              <a:t>不要！</a:t>
            </a:r>
            <a:endParaRPr lang="ja-JP" altLang="en-US" sz="4400" dirty="0"/>
          </a:p>
        </p:txBody>
      </p:sp>
      <p:sp>
        <p:nvSpPr>
          <p:cNvPr id="4" name="コンテンツ プレースホルダ 3"/>
          <p:cNvSpPr>
            <a:spLocks noGrp="1"/>
          </p:cNvSpPr>
          <p:nvPr>
            <p:ph idx="1"/>
          </p:nvPr>
        </p:nvSpPr>
        <p:spPr>
          <a:xfrm>
            <a:off x="457200" y="1285875"/>
            <a:ext cx="8229600" cy="5286375"/>
          </a:xfrm>
        </p:spPr>
        <p:txBody>
          <a:bodyPr rtlCol="0">
            <a:normAutofit/>
          </a:bodyPr>
          <a:lstStyle/>
          <a:p>
            <a:pPr eaLnBrk="1" fontAlgn="auto" hangingPunct="1">
              <a:spcAft>
                <a:spcPts val="0"/>
              </a:spcAft>
              <a:defRPr/>
            </a:pPr>
            <a:endParaRPr lang="en-US" altLang="ja-JP" sz="6600" dirty="0" smtClean="0"/>
          </a:p>
          <a:p>
            <a:pPr eaLnBrk="1" fontAlgn="auto" hangingPunct="1">
              <a:spcAft>
                <a:spcPts val="0"/>
              </a:spcAft>
              <a:defRPr/>
            </a:pPr>
            <a:r>
              <a:rPr lang="ja-JP" altLang="en-US" sz="6000" dirty="0" smtClean="0"/>
              <a:t>不要という視点</a:t>
            </a:r>
            <a:endParaRPr lang="en-US" altLang="ja-JP" sz="6000"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54050"/>
          </a:xfrm>
        </p:spPr>
        <p:txBody>
          <a:bodyPr rtlCol="0"/>
          <a:lstStyle/>
          <a:p>
            <a:pPr eaLnBrk="1" fontAlgn="auto" hangingPunct="1">
              <a:spcAft>
                <a:spcPts val="0"/>
              </a:spcAft>
              <a:defRPr/>
            </a:pPr>
            <a:r>
              <a:rPr lang="ja-JP" altLang="en-US" sz="4400" dirty="0" smtClean="0"/>
              <a:t>コメントは不要という視点から</a:t>
            </a:r>
            <a:endParaRPr lang="ja-JP" altLang="en-US" sz="4400" dirty="0"/>
          </a:p>
        </p:txBody>
      </p:sp>
      <p:sp>
        <p:nvSpPr>
          <p:cNvPr id="4" name="コンテンツ プレースホルダ 3"/>
          <p:cNvSpPr>
            <a:spLocks noGrp="1"/>
          </p:cNvSpPr>
          <p:nvPr>
            <p:ph idx="1"/>
          </p:nvPr>
        </p:nvSpPr>
        <p:spPr>
          <a:xfrm>
            <a:off x="457200" y="1285875"/>
            <a:ext cx="8229600" cy="5286375"/>
          </a:xfrm>
        </p:spPr>
        <p:txBody>
          <a:bodyPr rtlCol="0">
            <a:normAutofit fontScale="92500" lnSpcReduction="20000"/>
          </a:bodyPr>
          <a:lstStyle/>
          <a:p>
            <a:pPr eaLnBrk="1" fontAlgn="auto" hangingPunct="1">
              <a:spcAft>
                <a:spcPts val="0"/>
              </a:spcAft>
              <a:defRPr/>
            </a:pPr>
            <a:r>
              <a:rPr lang="ja-JP" altLang="en-US" sz="6600" dirty="0" smtClean="0"/>
              <a:t>コメントは書かないほうがいい理由</a:t>
            </a:r>
            <a:endParaRPr lang="en-US" altLang="ja-JP" sz="6600" dirty="0" smtClean="0"/>
          </a:p>
          <a:p>
            <a:pPr lvl="1" eaLnBrk="1" fontAlgn="auto" hangingPunct="1">
              <a:spcAft>
                <a:spcPts val="0"/>
              </a:spcAft>
              <a:defRPr/>
            </a:pPr>
            <a:r>
              <a:rPr lang="ja-JP" altLang="en-US" sz="6000" dirty="0" smtClean="0"/>
              <a:t>入力と読むのに時間がかかる</a:t>
            </a:r>
            <a:endParaRPr lang="en-US" altLang="ja-JP" sz="6000" dirty="0" smtClean="0"/>
          </a:p>
          <a:p>
            <a:pPr lvl="1" eaLnBrk="1" fontAlgn="auto" hangingPunct="1">
              <a:spcAft>
                <a:spcPts val="0"/>
              </a:spcAft>
              <a:defRPr/>
            </a:pPr>
            <a:r>
              <a:rPr lang="ja-JP" altLang="en-US" sz="6000" dirty="0" smtClean="0"/>
              <a:t>間違いが書かれていることがある</a:t>
            </a:r>
            <a:endParaRPr lang="en-US" altLang="ja-JP" sz="6000" dirty="0" smtClean="0"/>
          </a:p>
          <a:p>
            <a:pPr lvl="1" eaLnBrk="1" fontAlgn="auto" hangingPunct="1">
              <a:spcAft>
                <a:spcPts val="0"/>
              </a:spcAft>
              <a:defRPr/>
            </a:pPr>
            <a:r>
              <a:rPr lang="ja-JP" altLang="en-US" sz="6000" dirty="0" smtClean="0"/>
              <a:t>コメントかっこ悪い</a:t>
            </a:r>
            <a:endParaRPr lang="en-US" altLang="ja-JP" sz="6000" dirty="0" smtClean="0"/>
          </a:p>
          <a:p>
            <a:pPr lvl="1" eaLnBrk="1" fontAlgn="auto" hangingPunct="1">
              <a:spcAft>
                <a:spcPts val="0"/>
              </a:spcAft>
              <a:defRPr/>
            </a:pPr>
            <a:endParaRPr lang="en-US" altLang="ja-JP" sz="6000" dirty="0" smtClean="0"/>
          </a:p>
          <a:p>
            <a:pPr lvl="1" eaLnBrk="1" fontAlgn="auto" hangingPunct="1">
              <a:spcAft>
                <a:spcPts val="0"/>
              </a:spcAft>
              <a:buNone/>
              <a:defRPr/>
            </a:pPr>
            <a:endParaRPr lang="en-US" altLang="ja-JP" sz="6000" dirty="0"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54050"/>
          </a:xfrm>
        </p:spPr>
        <p:txBody>
          <a:bodyPr rtlCol="0"/>
          <a:lstStyle/>
          <a:p>
            <a:pPr eaLnBrk="1" fontAlgn="auto" hangingPunct="1">
              <a:spcAft>
                <a:spcPts val="0"/>
              </a:spcAft>
              <a:defRPr/>
            </a:pPr>
            <a:r>
              <a:rPr lang="ja-JP" altLang="en-US" sz="4400" dirty="0" smtClean="0"/>
              <a:t>入力と読むのに時間がかかる</a:t>
            </a:r>
            <a:endParaRPr lang="ja-JP" altLang="en-US" sz="4400" dirty="0"/>
          </a:p>
        </p:txBody>
      </p:sp>
      <p:sp>
        <p:nvSpPr>
          <p:cNvPr id="4" name="コンテンツ プレースホルダ 3"/>
          <p:cNvSpPr>
            <a:spLocks noGrp="1"/>
          </p:cNvSpPr>
          <p:nvPr>
            <p:ph idx="1"/>
          </p:nvPr>
        </p:nvSpPr>
        <p:spPr>
          <a:xfrm>
            <a:off x="457200" y="1285875"/>
            <a:ext cx="8229600" cy="5286375"/>
          </a:xfrm>
        </p:spPr>
        <p:txBody>
          <a:bodyPr rtlCol="0">
            <a:normAutofit fontScale="85000" lnSpcReduction="10000"/>
          </a:bodyPr>
          <a:lstStyle/>
          <a:p>
            <a:pPr eaLnBrk="1" fontAlgn="auto" hangingPunct="1">
              <a:spcAft>
                <a:spcPts val="0"/>
              </a:spcAft>
              <a:defRPr/>
            </a:pPr>
            <a:r>
              <a:rPr lang="ja-JP" altLang="en-US" sz="6600" dirty="0" smtClean="0"/>
              <a:t>入力には時間がかかる</a:t>
            </a:r>
            <a:endParaRPr lang="en-US" altLang="ja-JP" sz="6600" dirty="0" smtClean="0"/>
          </a:p>
          <a:p>
            <a:pPr eaLnBrk="1" fontAlgn="auto" hangingPunct="1">
              <a:spcAft>
                <a:spcPts val="0"/>
              </a:spcAft>
              <a:defRPr/>
            </a:pPr>
            <a:r>
              <a:rPr lang="ja-JP" altLang="en-US" sz="6600" dirty="0" smtClean="0"/>
              <a:t>読む量は多くなるが、把握する時間は短くなる</a:t>
            </a:r>
            <a:endParaRPr lang="en-US" altLang="ja-JP" sz="6600" dirty="0" smtClean="0"/>
          </a:p>
          <a:p>
            <a:pPr eaLnBrk="1" fontAlgn="auto" hangingPunct="1">
              <a:spcAft>
                <a:spcPts val="0"/>
              </a:spcAft>
              <a:defRPr/>
            </a:pPr>
            <a:r>
              <a:rPr lang="ja-JP" altLang="en-US" sz="6600" dirty="0" smtClean="0"/>
              <a:t>トータルではコメントがない方が時間がかかる</a:t>
            </a:r>
            <a:endParaRPr lang="en-US" altLang="ja-JP" sz="6000"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54050"/>
          </a:xfrm>
        </p:spPr>
        <p:txBody>
          <a:bodyPr rtlCol="0"/>
          <a:lstStyle/>
          <a:p>
            <a:pPr eaLnBrk="1" fontAlgn="auto" hangingPunct="1">
              <a:spcAft>
                <a:spcPts val="0"/>
              </a:spcAft>
              <a:defRPr/>
            </a:pPr>
            <a:r>
              <a:rPr lang="ja-JP" altLang="en-US" sz="4400" dirty="0" smtClean="0"/>
              <a:t>間違いが書かれていることがある</a:t>
            </a:r>
            <a:endParaRPr lang="ja-JP" altLang="en-US" sz="4400" dirty="0"/>
          </a:p>
        </p:txBody>
      </p:sp>
      <p:sp>
        <p:nvSpPr>
          <p:cNvPr id="4" name="コンテンツ プレースホルダ 3"/>
          <p:cNvSpPr>
            <a:spLocks noGrp="1"/>
          </p:cNvSpPr>
          <p:nvPr>
            <p:ph idx="1"/>
          </p:nvPr>
        </p:nvSpPr>
        <p:spPr>
          <a:xfrm>
            <a:off x="457200" y="1285875"/>
            <a:ext cx="8229600" cy="5286375"/>
          </a:xfrm>
        </p:spPr>
        <p:txBody>
          <a:bodyPr rtlCol="0">
            <a:normAutofit fontScale="70000" lnSpcReduction="20000"/>
          </a:bodyPr>
          <a:lstStyle/>
          <a:p>
            <a:pPr eaLnBrk="1" fontAlgn="auto" hangingPunct="1">
              <a:spcAft>
                <a:spcPts val="0"/>
              </a:spcAft>
              <a:defRPr/>
            </a:pPr>
            <a:r>
              <a:rPr lang="ja-JP" altLang="en-US" sz="6600" dirty="0" smtClean="0"/>
              <a:t>コメントの間違いは内部仕様書のバグと言える</a:t>
            </a:r>
            <a:endParaRPr lang="en-US" altLang="ja-JP" sz="6600" dirty="0" smtClean="0"/>
          </a:p>
          <a:p>
            <a:pPr eaLnBrk="1" fontAlgn="auto" hangingPunct="1">
              <a:spcAft>
                <a:spcPts val="0"/>
              </a:spcAft>
              <a:buNone/>
              <a:defRPr/>
            </a:pPr>
            <a:r>
              <a:rPr lang="ja-JP" altLang="en-US" sz="6600" dirty="0" smtClean="0"/>
              <a:t>このバグがあっても動作してしまうという問題　</a:t>
            </a:r>
            <a:endParaRPr lang="en-US" altLang="ja-JP" sz="6600" dirty="0" smtClean="0"/>
          </a:p>
          <a:p>
            <a:pPr eaLnBrk="1" fontAlgn="auto" hangingPunct="1">
              <a:spcAft>
                <a:spcPts val="0"/>
              </a:spcAft>
              <a:defRPr/>
            </a:pPr>
            <a:r>
              <a:rPr lang="ja-JP" altLang="en-US" sz="6600" dirty="0" smtClean="0"/>
              <a:t>このバグを発見してくれるコンパイラはない</a:t>
            </a:r>
            <a:endParaRPr lang="en-US" altLang="ja-JP" sz="6600" dirty="0" smtClean="0"/>
          </a:p>
          <a:p>
            <a:pPr eaLnBrk="1" fontAlgn="auto" hangingPunct="1">
              <a:spcAft>
                <a:spcPts val="0"/>
              </a:spcAft>
              <a:defRPr/>
            </a:pPr>
            <a:r>
              <a:rPr lang="ja-JP" altLang="en-US" sz="6600" dirty="0" smtClean="0"/>
              <a:t>このバグを発見するテストはコードレビュー  </a:t>
            </a:r>
            <a:r>
              <a:rPr lang="en-US" altLang="ja-JP" sz="6600" dirty="0" smtClean="0"/>
              <a:t>-&gt;</a:t>
            </a:r>
            <a:r>
              <a:rPr lang="ja-JP" altLang="en-US" sz="6600" dirty="0" smtClean="0"/>
              <a:t>効率が悪い</a:t>
            </a:r>
            <a:endParaRPr lang="en-US" altLang="ja-JP" sz="6000" dirty="0" smtClean="0"/>
          </a:p>
          <a:p>
            <a:pPr lvl="1" eaLnBrk="1" fontAlgn="auto" hangingPunct="1">
              <a:spcAft>
                <a:spcPts val="0"/>
              </a:spcAft>
              <a:buNone/>
              <a:defRPr/>
            </a:pPr>
            <a:endParaRPr lang="en-US" altLang="ja-JP" sz="6000" dirty="0" smtClean="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54050"/>
          </a:xfrm>
        </p:spPr>
        <p:txBody>
          <a:bodyPr rtlCol="0"/>
          <a:lstStyle/>
          <a:p>
            <a:pPr eaLnBrk="1" fontAlgn="auto" hangingPunct="1">
              <a:spcAft>
                <a:spcPts val="0"/>
              </a:spcAft>
              <a:defRPr/>
            </a:pPr>
            <a:r>
              <a:rPr lang="ja-JP" altLang="en-US" sz="4400" dirty="0" smtClean="0"/>
              <a:t>コメントかっこ悪い</a:t>
            </a:r>
            <a:endParaRPr lang="ja-JP" altLang="en-US" sz="4400" dirty="0"/>
          </a:p>
        </p:txBody>
      </p:sp>
      <p:sp>
        <p:nvSpPr>
          <p:cNvPr id="4" name="コンテンツ プレースホルダ 3"/>
          <p:cNvSpPr>
            <a:spLocks noGrp="1"/>
          </p:cNvSpPr>
          <p:nvPr>
            <p:ph idx="1"/>
          </p:nvPr>
        </p:nvSpPr>
        <p:spPr>
          <a:xfrm>
            <a:off x="457200" y="1285875"/>
            <a:ext cx="8229600" cy="5286375"/>
          </a:xfrm>
        </p:spPr>
        <p:txBody>
          <a:bodyPr rtlCol="0">
            <a:normAutofit fontScale="92500" lnSpcReduction="20000"/>
          </a:bodyPr>
          <a:lstStyle/>
          <a:p>
            <a:pPr eaLnBrk="1" fontAlgn="auto" hangingPunct="1">
              <a:spcAft>
                <a:spcPts val="0"/>
              </a:spcAft>
              <a:defRPr/>
            </a:pPr>
            <a:r>
              <a:rPr lang="ja-JP" altLang="en-US" sz="6600" dirty="0" smtClean="0"/>
              <a:t>コメントなんてダサい、というおれかっこいい</a:t>
            </a:r>
            <a:endParaRPr lang="en-US" altLang="ja-JP" sz="6000" dirty="0" smtClean="0"/>
          </a:p>
          <a:p>
            <a:pPr eaLnBrk="1" fontAlgn="auto" hangingPunct="1">
              <a:spcAft>
                <a:spcPts val="0"/>
              </a:spcAft>
              <a:defRPr/>
            </a:pPr>
            <a:endParaRPr lang="en-US" altLang="ja-JP" sz="6000" dirty="0" smtClean="0"/>
          </a:p>
          <a:p>
            <a:pPr eaLnBrk="1" fontAlgn="auto" hangingPunct="1">
              <a:spcAft>
                <a:spcPts val="0"/>
              </a:spcAft>
              <a:defRPr/>
            </a:pPr>
            <a:r>
              <a:rPr lang="ja-JP" altLang="en-US" sz="6000" dirty="0" smtClean="0"/>
              <a:t>本当は、「コメントなどなくともよいコードを書くのがかっこいい」</a:t>
            </a:r>
            <a:endParaRPr lang="en-US" altLang="ja-JP" sz="66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コードコンプリート</a:t>
            </a:r>
            <a:endParaRPr kumimoji="1" lang="ja-JP" altLang="en-US" dirty="0"/>
          </a:p>
        </p:txBody>
      </p:sp>
      <p:pic>
        <p:nvPicPr>
          <p:cNvPr id="4" name="図 3" descr="コードコンプリート.jpg"/>
          <p:cNvPicPr>
            <a:picLocks noChangeAspect="1"/>
          </p:cNvPicPr>
          <p:nvPr/>
        </p:nvPicPr>
        <p:blipFill>
          <a:blip r:embed="rId3"/>
          <a:stretch>
            <a:fillRect/>
          </a:stretch>
        </p:blipFill>
        <p:spPr>
          <a:xfrm>
            <a:off x="928662" y="1357298"/>
            <a:ext cx="4000528" cy="5161174"/>
          </a:xfrm>
          <a:prstGeom prst="rect">
            <a:avLst/>
          </a:prstGeom>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0"/>
            <a:ext cx="8229600" cy="3000372"/>
          </a:xfrm>
        </p:spPr>
        <p:txBody>
          <a:bodyPr/>
          <a:lstStyle/>
          <a:p>
            <a:r>
              <a:rPr lang="ja-JP" altLang="en-US" sz="6000" dirty="0" smtClean="0"/>
              <a:t>コードコンプリート</a:t>
            </a:r>
            <a:r>
              <a:rPr lang="en-US" altLang="ja-JP" sz="6000" dirty="0" smtClean="0"/>
              <a:t/>
            </a:r>
            <a:br>
              <a:rPr lang="en-US" altLang="ja-JP" sz="6000" dirty="0" smtClean="0"/>
            </a:br>
            <a:r>
              <a:rPr lang="ja-JP" altLang="en-US" dirty="0" smtClean="0"/>
              <a:t>第二版 上 </a:t>
            </a:r>
            <a:r>
              <a:rPr lang="en-US" altLang="ja-JP" dirty="0" smtClean="0"/>
              <a:t>384</a:t>
            </a:r>
            <a:r>
              <a:rPr lang="ja-JP" altLang="en-US" dirty="0" smtClean="0"/>
              <a:t>頁</a:t>
            </a:r>
            <a:r>
              <a:rPr lang="en-US" altLang="ja-JP" dirty="0" smtClean="0"/>
              <a:t/>
            </a:r>
            <a:br>
              <a:rPr lang="en-US" altLang="ja-JP" dirty="0" smtClean="0"/>
            </a:br>
            <a:r>
              <a:rPr lang="ja-JP" altLang="en-US" dirty="0" smtClean="0"/>
              <a:t>第</a:t>
            </a:r>
            <a:r>
              <a:rPr lang="en-US" altLang="ja-JP" dirty="0" smtClean="0"/>
              <a:t>32</a:t>
            </a:r>
            <a:r>
              <a:rPr lang="ja-JP" altLang="en-US" dirty="0" smtClean="0"/>
              <a:t>章 第</a:t>
            </a:r>
            <a:r>
              <a:rPr lang="en-US" altLang="ja-JP" dirty="0" smtClean="0"/>
              <a:t>3</a:t>
            </a:r>
            <a:r>
              <a:rPr lang="ja-JP" altLang="en-US" dirty="0" smtClean="0"/>
              <a:t>節</a:t>
            </a:r>
            <a:endParaRPr kumimoji="1" lang="ja-JP" altLang="en-US" dirty="0"/>
          </a:p>
        </p:txBody>
      </p:sp>
      <p:sp>
        <p:nvSpPr>
          <p:cNvPr id="3" name="コンテンツ プレースホルダ 2"/>
          <p:cNvSpPr>
            <a:spLocks noGrp="1"/>
          </p:cNvSpPr>
          <p:nvPr>
            <p:ph idx="1"/>
          </p:nvPr>
        </p:nvSpPr>
        <p:spPr>
          <a:xfrm>
            <a:off x="457200" y="3929066"/>
            <a:ext cx="8229600" cy="2643206"/>
          </a:xfrm>
        </p:spPr>
        <p:txBody>
          <a:bodyPr/>
          <a:lstStyle/>
          <a:p>
            <a:pPr>
              <a:buNone/>
            </a:pPr>
            <a:r>
              <a:rPr kumimoji="1" lang="ja-JP" altLang="en-US" dirty="0" smtClean="0"/>
              <a:t>「コメントを入れるか入れないか」</a:t>
            </a:r>
            <a:endParaRPr kumimoji="1" lang="ja-JP" alt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カリクレスの台詞より</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kumimoji="1" lang="ja-JP" altLang="en-US" dirty="0" smtClean="0"/>
              <a:t>「プログラミング言語の文は短くて的を射ている。」</a:t>
            </a:r>
            <a:endParaRPr kumimoji="1" lang="en-US" altLang="ja-JP" dirty="0" smtClean="0"/>
          </a:p>
          <a:p>
            <a:pPr>
              <a:buNone/>
            </a:pPr>
            <a:r>
              <a:rPr kumimoji="1" lang="ja-JP" altLang="en-US" dirty="0" smtClean="0"/>
              <a:t>「コードを明確にできない者が、どうしてコメントを明確にできるんだい。」</a:t>
            </a:r>
            <a:endParaRPr kumimoji="1" lang="en-US" altLang="ja-JP" dirty="0" smtClean="0"/>
          </a:p>
          <a:p>
            <a:pPr>
              <a:buNone/>
            </a:pPr>
            <a:r>
              <a:rPr kumimoji="1" lang="ja-JP" altLang="en-US" dirty="0" smtClean="0"/>
              <a:t>「それに、コード</a:t>
            </a:r>
            <a:r>
              <a:rPr lang="ja-JP" altLang="en-US" dirty="0" smtClean="0"/>
              <a:t>を修正すればコメントは古くなる。期限切れのコメントを信じたら救いようがないぞ。</a:t>
            </a:r>
            <a:r>
              <a:rPr kumimoji="1" lang="ja-JP" altLang="en-US" dirty="0" smtClean="0"/>
              <a:t>」</a:t>
            </a:r>
            <a:endParaRPr kumimoji="1" lang="ja-JP" alt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トラシュマコスの台詞より</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pPr>
              <a:buNone/>
            </a:pPr>
            <a:r>
              <a:rPr kumimoji="1" lang="en-US" altLang="ja-JP" sz="3600" dirty="0" smtClean="0"/>
              <a:t>(</a:t>
            </a:r>
            <a:r>
              <a:rPr kumimoji="1" lang="ja-JP" altLang="en-US" sz="3600" dirty="0" smtClean="0"/>
              <a:t>「コメントは無駄」というカリクラスの言を受けて</a:t>
            </a:r>
            <a:r>
              <a:rPr kumimoji="1" lang="en-US" altLang="ja-JP" sz="3600" dirty="0" smtClean="0"/>
              <a:t>)</a:t>
            </a:r>
          </a:p>
          <a:p>
            <a:pPr>
              <a:buNone/>
            </a:pPr>
            <a:r>
              <a:rPr kumimoji="1" lang="ja-JP" altLang="en-US" dirty="0" smtClean="0"/>
              <a:t>「ちょっと待ってください。良いコメントは、コードを繰り返したり説明したりしませんよ。」</a:t>
            </a:r>
            <a:endParaRPr kumimoji="1" lang="en-US" altLang="ja-JP" dirty="0" smtClean="0"/>
          </a:p>
          <a:p>
            <a:pPr>
              <a:buNone/>
            </a:pPr>
            <a:r>
              <a:rPr kumimoji="1" lang="ja-JP" altLang="en-US" dirty="0" smtClean="0"/>
              <a:t>「何をしようとしているのかを、コードよりも抽象的なレベルで説明するのが、コメントなんです。」</a:t>
            </a:r>
            <a:endParaRPr kumimoji="1" lang="ja-JP" alt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コメントの種類</a:t>
            </a:r>
            <a:endParaRPr kumimoji="1" lang="ja-JP" altLang="en-US" dirty="0"/>
          </a:p>
        </p:txBody>
      </p:sp>
      <p:sp>
        <p:nvSpPr>
          <p:cNvPr id="3" name="コンテンツ プレースホルダ 2"/>
          <p:cNvSpPr>
            <a:spLocks noGrp="1"/>
          </p:cNvSpPr>
          <p:nvPr>
            <p:ph idx="1"/>
          </p:nvPr>
        </p:nvSpPr>
        <p:spPr>
          <a:xfrm>
            <a:off x="0" y="1285860"/>
            <a:ext cx="9144000" cy="5286412"/>
          </a:xfrm>
        </p:spPr>
        <p:txBody>
          <a:bodyPr>
            <a:normAutofit/>
          </a:bodyPr>
          <a:lstStyle/>
          <a:p>
            <a:r>
              <a:rPr kumimoji="1" lang="ja-JP" altLang="en-US" sz="4800" dirty="0" smtClean="0"/>
              <a:t>コードの繰り返し</a:t>
            </a:r>
            <a:endParaRPr kumimoji="1" lang="en-US" altLang="ja-JP" sz="4800" dirty="0" smtClean="0"/>
          </a:p>
          <a:p>
            <a:pPr lvl="1"/>
            <a:r>
              <a:rPr lang="ja-JP" altLang="en-US" dirty="0" smtClean="0"/>
              <a:t>コードを別の言葉で言い換えただけ</a:t>
            </a:r>
            <a:endParaRPr kumimoji="1" lang="en-US" altLang="ja-JP" dirty="0" smtClean="0"/>
          </a:p>
          <a:p>
            <a:r>
              <a:rPr lang="ja-JP" altLang="en-US" sz="4800" dirty="0" smtClean="0"/>
              <a:t>コードの説明</a:t>
            </a:r>
            <a:endParaRPr lang="en-US" altLang="ja-JP" sz="4800" dirty="0" smtClean="0"/>
          </a:p>
          <a:p>
            <a:pPr lvl="1"/>
            <a:r>
              <a:rPr lang="ja-JP" altLang="en-US" dirty="0" smtClean="0"/>
              <a:t>複雑・トリッキーなコードを説明</a:t>
            </a:r>
            <a:endParaRPr lang="en-US" altLang="ja-JP" dirty="0" smtClean="0"/>
          </a:p>
          <a:p>
            <a:r>
              <a:rPr kumimoji="1" lang="ja-JP" altLang="en-US" sz="4800" dirty="0" smtClean="0"/>
              <a:t>コードの目印</a:t>
            </a:r>
            <a:endParaRPr kumimoji="1" lang="en-US" altLang="ja-JP" sz="4800" dirty="0" smtClean="0"/>
          </a:p>
          <a:p>
            <a:pPr lvl="1"/>
            <a:r>
              <a:rPr lang="ja-JP" altLang="en-US" dirty="0" smtClean="0"/>
              <a:t>作業の状況</a:t>
            </a:r>
            <a:endParaRPr kumimoji="1" lang="en-US" altLang="ja-JP" dirty="0" smtClean="0"/>
          </a:p>
          <a:p>
            <a:endParaRPr kumimoji="1" lang="ja-JP" alt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 3" descr="アジャイルソフトウェア開発の奥義.jpg"/>
          <p:cNvPicPr>
            <a:picLocks noGrp="1" noChangeAspect="1"/>
          </p:cNvPicPr>
          <p:nvPr>
            <p:ph idx="1"/>
          </p:nvPr>
        </p:nvPicPr>
        <p:blipFill>
          <a:blip r:embed="rId3" cstate="print"/>
          <a:stretch>
            <a:fillRect/>
          </a:stretch>
        </p:blipFill>
        <p:spPr>
          <a:xfrm>
            <a:off x="4857752" y="3571876"/>
            <a:ext cx="2242264" cy="2857519"/>
          </a:xfrm>
        </p:spPr>
      </p:pic>
      <p:pic>
        <p:nvPicPr>
          <p:cNvPr id="5" name="図 4" descr="達人プログラマー.jpg"/>
          <p:cNvPicPr>
            <a:picLocks noChangeAspect="1"/>
          </p:cNvPicPr>
          <p:nvPr/>
        </p:nvPicPr>
        <p:blipFill>
          <a:blip r:embed="rId4" cstate="print"/>
          <a:stretch>
            <a:fillRect/>
          </a:stretch>
        </p:blipFill>
        <p:spPr>
          <a:xfrm>
            <a:off x="2500298" y="3571876"/>
            <a:ext cx="2236320" cy="2857520"/>
          </a:xfrm>
          <a:prstGeom prst="rect">
            <a:avLst/>
          </a:prstGeom>
        </p:spPr>
      </p:pic>
      <p:pic>
        <p:nvPicPr>
          <p:cNvPr id="6" name="図 5" descr="プログラム書法.jpg"/>
          <p:cNvPicPr>
            <a:picLocks noChangeAspect="1"/>
          </p:cNvPicPr>
          <p:nvPr/>
        </p:nvPicPr>
        <p:blipFill>
          <a:blip r:embed="rId5" cstate="print"/>
          <a:stretch>
            <a:fillRect/>
          </a:stretch>
        </p:blipFill>
        <p:spPr>
          <a:xfrm>
            <a:off x="7358082" y="500042"/>
            <a:ext cx="1600200" cy="2286000"/>
          </a:xfrm>
          <a:prstGeom prst="rect">
            <a:avLst/>
          </a:prstGeom>
        </p:spPr>
      </p:pic>
      <p:pic>
        <p:nvPicPr>
          <p:cNvPr id="7" name="図 6" descr="ソフトウェア作法.jpg"/>
          <p:cNvPicPr>
            <a:picLocks noChangeAspect="1"/>
          </p:cNvPicPr>
          <p:nvPr/>
        </p:nvPicPr>
        <p:blipFill>
          <a:blip r:embed="rId6" cstate="print"/>
          <a:stretch>
            <a:fillRect/>
          </a:stretch>
        </p:blipFill>
        <p:spPr>
          <a:xfrm>
            <a:off x="7358082" y="3857628"/>
            <a:ext cx="1590675" cy="2286000"/>
          </a:xfrm>
          <a:prstGeom prst="rect">
            <a:avLst/>
          </a:prstGeom>
        </p:spPr>
      </p:pic>
      <p:pic>
        <p:nvPicPr>
          <p:cNvPr id="8" name="図 7" descr="ビューティフルコード.jpg"/>
          <p:cNvPicPr>
            <a:picLocks noChangeAspect="1"/>
          </p:cNvPicPr>
          <p:nvPr/>
        </p:nvPicPr>
        <p:blipFill>
          <a:blip r:embed="rId7" cstate="print"/>
          <a:stretch>
            <a:fillRect/>
          </a:stretch>
        </p:blipFill>
        <p:spPr>
          <a:xfrm>
            <a:off x="214282" y="214290"/>
            <a:ext cx="2199538" cy="2786082"/>
          </a:xfrm>
          <a:prstGeom prst="rect">
            <a:avLst/>
          </a:prstGeom>
        </p:spPr>
      </p:pic>
      <p:pic>
        <p:nvPicPr>
          <p:cNvPr id="9" name="図 8" descr="Code Craft.jpg"/>
          <p:cNvPicPr>
            <a:picLocks noChangeAspect="1"/>
          </p:cNvPicPr>
          <p:nvPr/>
        </p:nvPicPr>
        <p:blipFill>
          <a:blip r:embed="rId8" cstate="print"/>
          <a:stretch>
            <a:fillRect/>
          </a:stretch>
        </p:blipFill>
        <p:spPr>
          <a:xfrm>
            <a:off x="4857752" y="214290"/>
            <a:ext cx="2228866" cy="2786082"/>
          </a:xfrm>
          <a:prstGeom prst="rect">
            <a:avLst/>
          </a:prstGeom>
        </p:spPr>
      </p:pic>
      <p:pic>
        <p:nvPicPr>
          <p:cNvPr id="10" name="図 9" descr="実装パターン.jpg"/>
          <p:cNvPicPr>
            <a:picLocks noChangeAspect="1"/>
          </p:cNvPicPr>
          <p:nvPr/>
        </p:nvPicPr>
        <p:blipFill>
          <a:blip r:embed="rId9" cstate="print"/>
          <a:stretch>
            <a:fillRect/>
          </a:stretch>
        </p:blipFill>
        <p:spPr>
          <a:xfrm>
            <a:off x="285720" y="3571876"/>
            <a:ext cx="2000264" cy="2794889"/>
          </a:xfrm>
          <a:prstGeom prst="rect">
            <a:avLst/>
          </a:prstGeom>
        </p:spPr>
      </p:pic>
      <p:pic>
        <p:nvPicPr>
          <p:cNvPr id="11" name="図 10" descr="コードコンプリート.jpg"/>
          <p:cNvPicPr>
            <a:picLocks noChangeAspect="1"/>
          </p:cNvPicPr>
          <p:nvPr/>
        </p:nvPicPr>
        <p:blipFill>
          <a:blip r:embed="rId10" cstate="print"/>
          <a:stretch>
            <a:fillRect/>
          </a:stretch>
        </p:blipFill>
        <p:spPr>
          <a:xfrm>
            <a:off x="2571735" y="214290"/>
            <a:ext cx="2159547" cy="2786082"/>
          </a:xfrm>
          <a:prstGeom prst="rect">
            <a:avLst/>
          </a:prstGeo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コメントの種類</a:t>
            </a:r>
            <a:endParaRPr kumimoji="1" lang="ja-JP" altLang="en-US" dirty="0"/>
          </a:p>
        </p:txBody>
      </p:sp>
      <p:sp>
        <p:nvSpPr>
          <p:cNvPr id="3" name="コンテンツ プレースホルダ 2"/>
          <p:cNvSpPr>
            <a:spLocks noGrp="1"/>
          </p:cNvSpPr>
          <p:nvPr>
            <p:ph idx="1"/>
          </p:nvPr>
        </p:nvSpPr>
        <p:spPr>
          <a:xfrm>
            <a:off x="0" y="1285860"/>
            <a:ext cx="9144000" cy="5286412"/>
          </a:xfrm>
        </p:spPr>
        <p:txBody>
          <a:bodyPr>
            <a:normAutofit/>
          </a:bodyPr>
          <a:lstStyle/>
          <a:p>
            <a:r>
              <a:rPr kumimoji="1" lang="ja-JP" altLang="en-US" sz="4800" dirty="0" smtClean="0"/>
              <a:t>コードの概要</a:t>
            </a:r>
            <a:endParaRPr kumimoji="1" lang="en-US" altLang="ja-JP" sz="4800" dirty="0" smtClean="0"/>
          </a:p>
          <a:p>
            <a:pPr lvl="1"/>
            <a:r>
              <a:rPr lang="ja-JP" altLang="en-US" dirty="0" smtClean="0"/>
              <a:t>コードの要約</a:t>
            </a:r>
            <a:endParaRPr lang="en-US" altLang="ja-JP" dirty="0" smtClean="0"/>
          </a:p>
          <a:p>
            <a:r>
              <a:rPr lang="ja-JP" altLang="en-US" sz="4800" dirty="0" smtClean="0"/>
              <a:t>コードの意図の説明</a:t>
            </a:r>
            <a:endParaRPr lang="en-US" altLang="ja-JP" sz="4800" dirty="0" smtClean="0"/>
          </a:p>
          <a:p>
            <a:pPr lvl="1"/>
            <a:r>
              <a:rPr lang="ja-JP" altLang="en-US" dirty="0" smtClean="0"/>
              <a:t>コードの目的</a:t>
            </a:r>
            <a:endParaRPr lang="en-US" altLang="ja-JP" dirty="0" smtClean="0"/>
          </a:p>
          <a:p>
            <a:r>
              <a:rPr kumimoji="1" lang="ja-JP" altLang="en-US" sz="4800" dirty="0" smtClean="0"/>
              <a:t>コード</a:t>
            </a:r>
            <a:r>
              <a:rPr lang="ja-JP" altLang="en-US" sz="4800" dirty="0" smtClean="0"/>
              <a:t>自体では表せない情報</a:t>
            </a:r>
            <a:endParaRPr lang="en-US" altLang="ja-JP" sz="4800" dirty="0" smtClean="0"/>
          </a:p>
          <a:p>
            <a:pPr lvl="1"/>
            <a:r>
              <a:rPr lang="ja-JP" altLang="en-US" dirty="0" smtClean="0"/>
              <a:t>設計上の注意点、バージョン等</a:t>
            </a:r>
            <a:endParaRPr kumimoji="1" lang="ja-JP" alt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コメントありすぎ、なさすぎ</a:t>
            </a:r>
            <a:endParaRPr kumimoji="1" lang="ja-JP" altLang="en-US" dirty="0"/>
          </a:p>
        </p:txBody>
      </p:sp>
      <p:sp>
        <p:nvSpPr>
          <p:cNvPr id="3" name="コンテンツ プレースホルダ 2"/>
          <p:cNvSpPr>
            <a:spLocks noGrp="1"/>
          </p:cNvSpPr>
          <p:nvPr>
            <p:ph idx="1"/>
          </p:nvPr>
        </p:nvSpPr>
        <p:spPr>
          <a:xfrm>
            <a:off x="0" y="1285860"/>
            <a:ext cx="9144000" cy="5286412"/>
          </a:xfrm>
        </p:spPr>
        <p:txBody>
          <a:bodyPr>
            <a:normAutofit/>
          </a:bodyPr>
          <a:lstStyle/>
          <a:p>
            <a:r>
              <a:rPr lang="ja-JP" altLang="en-US" sz="4800" dirty="0" smtClean="0"/>
              <a:t>コメントが必要なところに無い</a:t>
            </a:r>
            <a:endParaRPr lang="en-US" altLang="ja-JP" sz="4800" dirty="0" smtClean="0"/>
          </a:p>
          <a:p>
            <a:r>
              <a:rPr lang="ja-JP" altLang="en-US" sz="4800" dirty="0" smtClean="0"/>
              <a:t>コメントが不要なところにある</a:t>
            </a:r>
            <a:endParaRPr lang="en-US" altLang="ja-JP" sz="4800" dirty="0" smtClean="0"/>
          </a:p>
          <a:p>
            <a:endParaRPr lang="en-US" altLang="ja-JP" sz="4800" dirty="0" smtClean="0"/>
          </a:p>
          <a:p>
            <a:r>
              <a:rPr lang="ja-JP" altLang="en-US" sz="4800" dirty="0" smtClean="0"/>
              <a:t>コメントがあまりにも多すぎる</a:t>
            </a:r>
            <a:endParaRPr lang="en-US" altLang="ja-JP" sz="4800" dirty="0" smtClean="0"/>
          </a:p>
          <a:p>
            <a:pPr>
              <a:buNone/>
            </a:pPr>
            <a:endParaRPr lang="en-US" altLang="ja-JP" sz="4800" dirty="0" smtClean="0"/>
          </a:p>
          <a:p>
            <a:pPr>
              <a:buNone/>
            </a:pPr>
            <a:r>
              <a:rPr lang="ja-JP" altLang="en-US" sz="4800" dirty="0" smtClean="0"/>
              <a:t>→コメント不要論？</a:t>
            </a:r>
            <a:endParaRPr lang="en-US" altLang="ja-JP" sz="4800" dirty="0" smtClean="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汎用言語だから</a:t>
            </a:r>
            <a:endParaRPr kumimoji="1" lang="ja-JP" altLang="en-US" dirty="0"/>
          </a:p>
        </p:txBody>
      </p:sp>
      <p:sp>
        <p:nvSpPr>
          <p:cNvPr id="3" name="コンテンツ プレースホルダ 2"/>
          <p:cNvSpPr>
            <a:spLocks noGrp="1"/>
          </p:cNvSpPr>
          <p:nvPr>
            <p:ph idx="1"/>
          </p:nvPr>
        </p:nvSpPr>
        <p:spPr>
          <a:xfrm>
            <a:off x="0" y="1285860"/>
            <a:ext cx="9144000" cy="5286412"/>
          </a:xfrm>
        </p:spPr>
        <p:txBody>
          <a:bodyPr>
            <a:normAutofit/>
          </a:bodyPr>
          <a:lstStyle/>
          <a:p>
            <a:r>
              <a:rPr lang="ja-JP" altLang="en-US" sz="4800" dirty="0" smtClean="0"/>
              <a:t>汎用言語にコメントなしは考えられない</a:t>
            </a:r>
            <a:endParaRPr lang="en-US" altLang="ja-JP" sz="4800" dirty="0" smtClean="0"/>
          </a:p>
          <a:p>
            <a:r>
              <a:rPr lang="ja-JP" altLang="en-US" sz="4800" dirty="0" smtClean="0"/>
              <a:t>要件とコードのインピーダンス不整合</a:t>
            </a:r>
            <a:endParaRPr lang="en-US" altLang="ja-JP" sz="4800" dirty="0" smtClean="0"/>
          </a:p>
          <a:p>
            <a:endParaRPr lang="en-US" altLang="ja-JP" sz="4800" dirty="0" smtClean="0"/>
          </a:p>
          <a:p>
            <a:r>
              <a:rPr lang="en-US" altLang="ja-JP" sz="4800" dirty="0" smtClean="0"/>
              <a:t>DSL</a:t>
            </a:r>
            <a:r>
              <a:rPr lang="ja-JP" altLang="en-US" sz="4800" dirty="0" smtClean="0"/>
              <a:t>メタ言語　</a:t>
            </a:r>
            <a:r>
              <a:rPr lang="en-US" altLang="ja-JP" sz="4800" dirty="0" smtClean="0"/>
              <a:t>M</a:t>
            </a:r>
            <a:r>
              <a:rPr lang="ja-JP" altLang="en-US" sz="4800" dirty="0" smtClean="0"/>
              <a:t>言語</a:t>
            </a:r>
            <a:endParaRPr lang="en-US" altLang="ja-JP" sz="4800" dirty="0" smtClean="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ディスカッション</a:t>
            </a:r>
            <a:endParaRPr kumimoji="1" lang="ja-JP" altLang="en-US" dirty="0"/>
          </a:p>
        </p:txBody>
      </p:sp>
      <p:sp>
        <p:nvSpPr>
          <p:cNvPr id="3" name="コンテンツ プレースホルダ 2"/>
          <p:cNvSpPr>
            <a:spLocks noGrp="1"/>
          </p:cNvSpPr>
          <p:nvPr>
            <p:ph idx="1"/>
          </p:nvPr>
        </p:nvSpPr>
        <p:spPr>
          <a:xfrm>
            <a:off x="0" y="1285860"/>
            <a:ext cx="9144000" cy="5286412"/>
          </a:xfrm>
        </p:spPr>
        <p:txBody>
          <a:bodyPr>
            <a:normAutofit/>
          </a:bodyPr>
          <a:lstStyle/>
          <a:p>
            <a:r>
              <a:rPr lang="ja-JP" altLang="en-US" sz="4800" dirty="0" smtClean="0"/>
              <a:t>コメントが無いのがかっこいいのではなく、</a:t>
            </a:r>
            <a:endParaRPr lang="en-US" altLang="ja-JP" sz="4800" dirty="0" smtClean="0"/>
          </a:p>
          <a:p>
            <a:r>
              <a:rPr lang="ja-JP" altLang="en-US" sz="4800" dirty="0" smtClean="0"/>
              <a:t>コメントなどなくともよいコードを書くのがかっこいいのです。</a:t>
            </a:r>
            <a:endParaRPr lang="en-US" altLang="ja-JP" sz="4800" dirty="0" smtClean="0"/>
          </a:p>
          <a:p>
            <a:r>
              <a:rPr lang="ja-JP" altLang="en-US" sz="4800" dirty="0" smtClean="0"/>
              <a:t>コメント書いてくださいね。</a:t>
            </a:r>
            <a:endParaRPr lang="en-US" altLang="ja-JP" sz="4800" dirty="0" smtClean="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29064" y="3337560"/>
            <a:ext cx="8357778" cy="2301240"/>
          </a:xfrm>
        </p:spPr>
        <p:txBody>
          <a:bodyPr>
            <a:normAutofit/>
          </a:bodyPr>
          <a:lstStyle/>
          <a:p>
            <a:r>
              <a:rPr lang="ja-JP" altLang="en-US" sz="4000" dirty="0" smtClean="0"/>
              <a:t>美しいソース コードのための考え方</a:t>
            </a:r>
            <a:r>
              <a:rPr lang="en-US" altLang="ja-JP" sz="4000" dirty="0" smtClean="0"/>
              <a:t/>
            </a:r>
            <a:br>
              <a:rPr lang="en-US" altLang="ja-JP" sz="4000" dirty="0" smtClean="0"/>
            </a:br>
            <a:r>
              <a:rPr lang="ja-JP" altLang="en-US" sz="3100" dirty="0" smtClean="0"/>
              <a:t>～マルチパラダイム時代のプログラムの書き方～ </a:t>
            </a:r>
            <a:endParaRPr kumimoji="1" lang="ja-JP" altLang="en-US" sz="3100" dirty="0"/>
          </a:p>
        </p:txBody>
      </p:sp>
      <p:sp>
        <p:nvSpPr>
          <p:cNvPr id="3" name="サブタイトル 2"/>
          <p:cNvSpPr>
            <a:spLocks noGrp="1"/>
          </p:cNvSpPr>
          <p:nvPr>
            <p:ph type="subTitle" idx="1"/>
          </p:nvPr>
        </p:nvSpPr>
        <p:spPr/>
        <p:txBody>
          <a:bodyPr/>
          <a:lstStyle/>
          <a:p>
            <a:endParaRPr kumimoji="1" lang="ja-JP" altLang="en-US" dirty="0"/>
          </a:p>
        </p:txBody>
      </p:sp>
      <p:sp>
        <p:nvSpPr>
          <p:cNvPr id="4" name="テキスト ボックス 3"/>
          <p:cNvSpPr txBox="1"/>
          <p:nvPr/>
        </p:nvSpPr>
        <p:spPr>
          <a:xfrm>
            <a:off x="5715008" y="6072206"/>
            <a:ext cx="3021981" cy="461665"/>
          </a:xfrm>
          <a:prstGeom prst="rect">
            <a:avLst/>
          </a:prstGeom>
          <a:noFill/>
        </p:spPr>
        <p:txBody>
          <a:bodyPr wrap="none" rtlCol="0">
            <a:spAutoFit/>
          </a:bodyPr>
          <a:lstStyle/>
          <a:p>
            <a:r>
              <a:rPr lang="ja-JP" altLang="en-US" sz="2400" dirty="0" smtClean="0"/>
              <a:t>小島 富治雄 </a:t>
            </a:r>
            <a:r>
              <a:rPr lang="en-US" altLang="ja-JP" sz="2400" dirty="0" smtClean="0"/>
              <a:t>(</a:t>
            </a:r>
            <a:r>
              <a:rPr lang="en-US" altLang="ja-JP" sz="2400" dirty="0" err="1" smtClean="0"/>
              <a:t>Fujiwo</a:t>
            </a:r>
            <a:r>
              <a:rPr lang="en-US" altLang="ja-JP" sz="2400" dirty="0" smtClean="0"/>
              <a:t>)</a:t>
            </a:r>
            <a:endParaRPr kumimoji="1" lang="ja-JP" altLang="en-US" sz="24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今日私が</a:t>
            </a:r>
            <a:r>
              <a:rPr lang="en-US" altLang="ja-JP" sz="6000" dirty="0" smtClean="0"/>
              <a:t/>
            </a:r>
            <a:br>
              <a:rPr lang="en-US" altLang="ja-JP" sz="6000" dirty="0" smtClean="0"/>
            </a:br>
            <a:r>
              <a:rPr lang="ja-JP" altLang="en-US" sz="6000" dirty="0" smtClean="0"/>
              <a:t>お伝え</a:t>
            </a:r>
            <a:r>
              <a:rPr kumimoji="1" lang="ja-JP" altLang="en-US" sz="6000" dirty="0" smtClean="0"/>
              <a:t>したいこと</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今日私がお伝えしたいこと</a:t>
            </a:r>
            <a:endParaRPr kumimoji="1" lang="ja-JP" altLang="en-US" sz="3600" dirty="0"/>
          </a:p>
        </p:txBody>
      </p:sp>
      <p:sp>
        <p:nvSpPr>
          <p:cNvPr id="3" name="コンテンツ プレースホルダ 2"/>
          <p:cNvSpPr>
            <a:spLocks noGrp="1"/>
          </p:cNvSpPr>
          <p:nvPr>
            <p:ph idx="1"/>
          </p:nvPr>
        </p:nvSpPr>
        <p:spPr/>
        <p:txBody>
          <a:bodyPr>
            <a:normAutofit/>
          </a:bodyPr>
          <a:lstStyle/>
          <a:p>
            <a:pPr algn="ctr">
              <a:buNone/>
            </a:pPr>
            <a:r>
              <a:rPr lang="ja-JP" altLang="en-US" sz="6000" dirty="0" smtClean="0"/>
              <a:t>プログラミング</a:t>
            </a:r>
            <a:r>
              <a:rPr lang="en-US" altLang="ja-JP" sz="4800" dirty="0" smtClean="0"/>
              <a:t/>
            </a:r>
            <a:br>
              <a:rPr lang="en-US" altLang="ja-JP" sz="4800" dirty="0" smtClean="0"/>
            </a:br>
            <a:r>
              <a:rPr lang="ja-JP" altLang="en-US" sz="6000" dirty="0" smtClean="0"/>
              <a:t>という行為は</a:t>
            </a:r>
            <a:r>
              <a:rPr lang="en-US" altLang="ja-JP" sz="4800" dirty="0" smtClean="0"/>
              <a:t/>
            </a:r>
            <a:br>
              <a:rPr lang="en-US" altLang="ja-JP" sz="4800" dirty="0" smtClean="0"/>
            </a:br>
            <a:r>
              <a:rPr lang="ja-JP" altLang="en-US" sz="6600" dirty="0" smtClean="0"/>
              <a:t>モデリング。</a:t>
            </a:r>
            <a:endParaRPr kumimoji="1" lang="ja-JP" altLang="en-US" sz="66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869006"/>
          </a:xfrm>
        </p:spPr>
        <p:txBody>
          <a:bodyPr>
            <a:normAutofit/>
          </a:bodyPr>
          <a:lstStyle/>
          <a:p>
            <a:pPr algn="ctr"/>
            <a:r>
              <a:rPr kumimoji="1" lang="ja-JP" altLang="en-US" sz="28700" dirty="0" smtClean="0"/>
              <a:t>背景</a:t>
            </a:r>
            <a:endParaRPr kumimoji="1" lang="ja-JP" altLang="en-US" sz="28700"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 2"/>
          <p:cNvSpPr>
            <a:spLocks noGrp="1"/>
          </p:cNvSpPr>
          <p:nvPr>
            <p:ph idx="1"/>
          </p:nvPr>
        </p:nvSpPr>
        <p:spPr/>
        <p:txBody>
          <a:bodyPr/>
          <a:lstStyle/>
          <a:p>
            <a:r>
              <a:rPr lang="ja-JP" altLang="en-US" sz="4000" dirty="0" smtClean="0"/>
              <a:t>マルチパラダイム プログラミング</a:t>
            </a:r>
            <a:r>
              <a:rPr lang="en-US" altLang="ja-JP" sz="4000" dirty="0" smtClean="0"/>
              <a:t/>
            </a:r>
            <a:br>
              <a:rPr lang="en-US" altLang="ja-JP" sz="4000" dirty="0" smtClean="0"/>
            </a:br>
            <a:r>
              <a:rPr lang="ja-JP" altLang="en-US" sz="4000" dirty="0" smtClean="0"/>
              <a:t>が現実的に。</a:t>
            </a:r>
            <a:endParaRPr lang="en-US" altLang="ja-JP" sz="4000" dirty="0" smtClean="0"/>
          </a:p>
          <a:p>
            <a:pPr lvl="1"/>
            <a:r>
              <a:rPr lang="en-US" altLang="ja-JP" sz="3600" dirty="0" smtClean="0"/>
              <a:t>C#</a:t>
            </a:r>
            <a:r>
              <a:rPr lang="ja-JP" altLang="en-US" sz="3600" dirty="0" err="1" smtClean="0"/>
              <a:t>、</a:t>
            </a:r>
            <a:r>
              <a:rPr lang="en-US" altLang="ja-JP" sz="3600" dirty="0" smtClean="0"/>
              <a:t>Visual Basic </a:t>
            </a:r>
            <a:r>
              <a:rPr lang="ja-JP" altLang="en-US" sz="3600" dirty="0" smtClean="0"/>
              <a:t>など言語の進化</a:t>
            </a:r>
            <a:endParaRPr lang="en-US" altLang="ja-JP" sz="3600" dirty="0" smtClean="0"/>
          </a:p>
          <a:p>
            <a:pPr lvl="1"/>
            <a:r>
              <a:rPr lang="en-US" altLang="ja-JP" sz="3600" dirty="0" smtClean="0"/>
              <a:t>Visual Studio</a:t>
            </a:r>
            <a:r>
              <a:rPr lang="ja-JP" altLang="en-US" sz="3600" dirty="0" smtClean="0"/>
              <a:t> などツールの進化</a:t>
            </a:r>
            <a:endParaRPr kumimoji="1" lang="ja-JP" alt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マルチパラダイム プログラミング</a:t>
            </a:r>
            <a:endParaRPr kumimoji="1" lang="ja-JP" altLang="en-US" dirty="0"/>
          </a:p>
        </p:txBody>
      </p:sp>
      <p:sp>
        <p:nvSpPr>
          <p:cNvPr id="3" name="コンテンツ プレースホルダ 2"/>
          <p:cNvSpPr>
            <a:spLocks noGrp="1"/>
          </p:cNvSpPr>
          <p:nvPr>
            <p:ph idx="1"/>
          </p:nvPr>
        </p:nvSpPr>
        <p:spPr>
          <a:xfrm>
            <a:off x="214282" y="973393"/>
            <a:ext cx="8715436" cy="5707187"/>
          </a:xfrm>
        </p:spPr>
        <p:txBody>
          <a:bodyPr>
            <a:normAutofit/>
          </a:bodyPr>
          <a:lstStyle/>
          <a:p>
            <a:r>
              <a:rPr lang="ja-JP" altLang="en-US" dirty="0" smtClean="0"/>
              <a:t>手続き型プログラミング</a:t>
            </a:r>
            <a:r>
              <a:rPr lang="en-US" altLang="ja-JP" dirty="0" smtClean="0"/>
              <a:t/>
            </a:r>
            <a:br>
              <a:rPr lang="en-US" altLang="ja-JP" dirty="0" smtClean="0"/>
            </a:br>
            <a:r>
              <a:rPr lang="ja-JP" altLang="en-US" dirty="0" smtClean="0"/>
              <a:t>⇔ オブジェクト指向型プログラミング</a:t>
            </a:r>
            <a:r>
              <a:rPr lang="en-US" altLang="ja-JP" dirty="0" smtClean="0"/>
              <a:t/>
            </a:r>
            <a:br>
              <a:rPr lang="en-US" altLang="ja-JP" dirty="0" smtClean="0"/>
            </a:br>
            <a:r>
              <a:rPr lang="ja-JP" altLang="en-US" dirty="0" smtClean="0"/>
              <a:t>⇔ 関数型プログラミング</a:t>
            </a:r>
          </a:p>
          <a:p>
            <a:r>
              <a:rPr lang="ja-JP" altLang="en-US" dirty="0" smtClean="0"/>
              <a:t>命令型プログラミング</a:t>
            </a:r>
            <a:r>
              <a:rPr lang="en-US" altLang="ja-JP" dirty="0" smtClean="0"/>
              <a:t/>
            </a:r>
            <a:br>
              <a:rPr lang="en-US" altLang="ja-JP" dirty="0" smtClean="0"/>
            </a:br>
            <a:r>
              <a:rPr lang="ja-JP" altLang="en-US" dirty="0" smtClean="0"/>
              <a:t>⇔ 宣言型プログラミング</a:t>
            </a:r>
          </a:p>
          <a:p>
            <a:r>
              <a:rPr lang="ja-JP" altLang="en-US" dirty="0" smtClean="0"/>
              <a:t>テキスト型プログラミング</a:t>
            </a:r>
            <a:r>
              <a:rPr lang="en-US" altLang="ja-JP" dirty="0" smtClean="0"/>
              <a:t/>
            </a:r>
            <a:br>
              <a:rPr lang="en-US" altLang="ja-JP" dirty="0" smtClean="0"/>
            </a:br>
            <a:r>
              <a:rPr lang="ja-JP" altLang="en-US" dirty="0" smtClean="0"/>
              <a:t>⇔ 図解型プログラミング</a:t>
            </a:r>
          </a:p>
          <a:p>
            <a:r>
              <a:rPr lang="ja-JP" altLang="en-US" dirty="0" smtClean="0"/>
              <a:t>ジェネリック・プログラミング</a:t>
            </a:r>
          </a:p>
          <a:p>
            <a:r>
              <a:rPr lang="ja-JP" altLang="en-US" dirty="0" smtClean="0"/>
              <a:t>並列プログラミング</a:t>
            </a:r>
          </a:p>
          <a:p>
            <a:pPr>
              <a:buNone/>
            </a:pPr>
            <a:endParaRPr lang="en-US" altLang="ja-JP" sz="2000" dirty="0" smtClean="0"/>
          </a:p>
          <a:p>
            <a:pPr>
              <a:buNone/>
            </a:pPr>
            <a:r>
              <a:rPr lang="ja-JP" altLang="en-US" sz="3600" dirty="0" smtClean="0"/>
              <a:t>などの組み合わせ</a:t>
            </a:r>
            <a:endParaRPr kumimoji="1" lang="ja-JP" alt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1"/>
                </a:solidFill>
              </a:rPr>
              <a:t>タイム・テーブル</a:t>
            </a:r>
            <a:endParaRPr kumimoji="1" lang="ja-JP" altLang="en-US" dirty="0">
              <a:solidFill>
                <a:schemeClr val="tx1"/>
              </a:solidFill>
            </a:endParaRPr>
          </a:p>
        </p:txBody>
      </p:sp>
      <p:sp>
        <p:nvSpPr>
          <p:cNvPr id="3" name="コンテンツ プレースホルダ 2"/>
          <p:cNvSpPr>
            <a:spLocks noGrp="1"/>
          </p:cNvSpPr>
          <p:nvPr>
            <p:ph idx="1"/>
          </p:nvPr>
        </p:nvSpPr>
        <p:spPr>
          <a:xfrm>
            <a:off x="368299" y="1357298"/>
            <a:ext cx="8487601" cy="5268969"/>
          </a:xfrm>
        </p:spPr>
        <p:txBody>
          <a:bodyPr>
            <a:normAutofit lnSpcReduction="10000"/>
          </a:bodyPr>
          <a:lstStyle/>
          <a:p>
            <a:pPr marL="914400" indent="-914400">
              <a:buFont typeface="+mj-lt"/>
              <a:buAutoNum type="arabicPeriod"/>
            </a:pPr>
            <a:r>
              <a:rPr lang="ja-JP" altLang="en-US" sz="3200" dirty="0" smtClean="0">
                <a:solidFill>
                  <a:srgbClr val="FFFF00"/>
                </a:solidFill>
              </a:rPr>
              <a:t>プロローグ</a:t>
            </a:r>
            <a:endParaRPr lang="en-US" altLang="ja-JP" sz="3200" dirty="0" smtClean="0">
              <a:solidFill>
                <a:srgbClr val="FFFF00"/>
              </a:solidFill>
            </a:endParaRPr>
          </a:p>
          <a:p>
            <a:pPr marL="914400" indent="-914400">
              <a:buFont typeface="+mj-lt"/>
              <a:buAutoNum type="arabicPeriod"/>
            </a:pPr>
            <a:r>
              <a:rPr lang="ja-JP" altLang="en-US" sz="3200" dirty="0" smtClean="0">
                <a:solidFill>
                  <a:srgbClr val="FFFF00"/>
                </a:solidFill>
              </a:rPr>
              <a:t>問題提起フェーズ</a:t>
            </a:r>
            <a:endParaRPr lang="en-US" altLang="ja-JP" sz="3200" dirty="0" smtClean="0"/>
          </a:p>
          <a:p>
            <a:pPr marL="1284288" lvl="1" indent="-914400">
              <a:buFont typeface="Arial" pitchFamily="34" charset="0"/>
              <a:buChar char="•"/>
            </a:pPr>
            <a:r>
              <a:rPr lang="en-US" altLang="ja-JP" sz="2400" dirty="0" smtClean="0">
                <a:solidFill>
                  <a:srgbClr val="FFFF00"/>
                </a:solidFill>
              </a:rPr>
              <a:t>『</a:t>
            </a:r>
            <a:r>
              <a:rPr lang="ja-JP" altLang="en-US" sz="2800" dirty="0" smtClean="0">
                <a:solidFill>
                  <a:srgbClr val="FFFF00"/>
                </a:solidFill>
              </a:rPr>
              <a:t>美しいソースコードのための考え方</a:t>
            </a:r>
            <a:r>
              <a:rPr lang="en-US" altLang="ja-JP" sz="2800" dirty="0" smtClean="0">
                <a:solidFill>
                  <a:srgbClr val="FFFF00"/>
                </a:solidFill>
              </a:rPr>
              <a:t/>
            </a:r>
            <a:br>
              <a:rPr lang="en-US" altLang="ja-JP" sz="2800" dirty="0" smtClean="0">
                <a:solidFill>
                  <a:srgbClr val="FFFF00"/>
                </a:solidFill>
              </a:rPr>
            </a:br>
            <a:r>
              <a:rPr lang="ja-JP" altLang="en-US" sz="2200" dirty="0" smtClean="0">
                <a:solidFill>
                  <a:srgbClr val="FFFF00"/>
                </a:solidFill>
              </a:rPr>
              <a:t>コメント編</a:t>
            </a:r>
            <a:r>
              <a:rPr lang="en-US" altLang="ja-JP" sz="2400" dirty="0" smtClean="0">
                <a:solidFill>
                  <a:srgbClr val="FFFF00"/>
                </a:solidFill>
              </a:rPr>
              <a:t>』</a:t>
            </a:r>
            <a:br>
              <a:rPr lang="en-US" altLang="ja-JP" sz="2400" dirty="0" smtClean="0">
                <a:solidFill>
                  <a:srgbClr val="FFFF00"/>
                </a:solidFill>
              </a:rPr>
            </a:br>
            <a:r>
              <a:rPr lang="en-US" altLang="ja-JP" sz="2400" dirty="0" smtClean="0"/>
              <a:t>by </a:t>
            </a:r>
            <a:r>
              <a:rPr lang="ja-JP" altLang="en-US" sz="2400" dirty="0" smtClean="0"/>
              <a:t>原 敬一</a:t>
            </a:r>
            <a:endParaRPr lang="en-US" altLang="ja-JP" sz="2400" dirty="0" smtClean="0"/>
          </a:p>
          <a:p>
            <a:pPr marL="1284288" lvl="1" indent="-914400">
              <a:buFont typeface="Arial" pitchFamily="34" charset="0"/>
              <a:buChar char="•"/>
            </a:pPr>
            <a:r>
              <a:rPr lang="en-US" altLang="ja-JP" sz="2800" dirty="0" smtClean="0">
                <a:solidFill>
                  <a:srgbClr val="FFFF00"/>
                </a:solidFill>
              </a:rPr>
              <a:t>『</a:t>
            </a:r>
            <a:r>
              <a:rPr lang="ja-JP" altLang="en-US" sz="2800" dirty="0" smtClean="0">
                <a:solidFill>
                  <a:srgbClr val="FFFF00"/>
                </a:solidFill>
              </a:rPr>
              <a:t>美しいソース コードのための考え方</a:t>
            </a:r>
            <a:r>
              <a:rPr lang="en-US" altLang="ja-JP" sz="2800" dirty="0" smtClean="0">
                <a:solidFill>
                  <a:srgbClr val="FFFF00"/>
                </a:solidFill>
              </a:rPr>
              <a:t/>
            </a:r>
            <a:br>
              <a:rPr lang="en-US" altLang="ja-JP" sz="2800" dirty="0" smtClean="0">
                <a:solidFill>
                  <a:srgbClr val="FFFF00"/>
                </a:solidFill>
              </a:rPr>
            </a:br>
            <a:r>
              <a:rPr lang="ja-JP" altLang="en-US" sz="2000" dirty="0" smtClean="0">
                <a:solidFill>
                  <a:srgbClr val="FFFF00"/>
                </a:solidFill>
              </a:rPr>
              <a:t>～マルチパラダイム時代のプログラムの書き方～</a:t>
            </a:r>
            <a:r>
              <a:rPr lang="en-US" altLang="ja-JP" sz="2800" dirty="0" smtClean="0">
                <a:solidFill>
                  <a:srgbClr val="FFFF00"/>
                </a:solidFill>
              </a:rPr>
              <a:t>』</a:t>
            </a:r>
            <a:br>
              <a:rPr lang="en-US" altLang="ja-JP" sz="2800" dirty="0" smtClean="0">
                <a:solidFill>
                  <a:srgbClr val="FFFF00"/>
                </a:solidFill>
              </a:rPr>
            </a:br>
            <a:r>
              <a:rPr lang="en-US" altLang="ja-JP" sz="2400" dirty="0" smtClean="0"/>
              <a:t>by </a:t>
            </a:r>
            <a:r>
              <a:rPr lang="ja-JP" altLang="en-US" sz="2400" dirty="0" smtClean="0"/>
              <a:t>小島 富治雄 </a:t>
            </a:r>
            <a:r>
              <a:rPr lang="en-US" altLang="ja-JP" sz="2400" dirty="0" smtClean="0"/>
              <a:t>(</a:t>
            </a:r>
            <a:r>
              <a:rPr lang="en-US" altLang="ja-JP" sz="2400" dirty="0" err="1" smtClean="0"/>
              <a:t>Fujiwo</a:t>
            </a:r>
            <a:r>
              <a:rPr lang="en-US" altLang="ja-JP" sz="2400" dirty="0" smtClean="0"/>
              <a:t>)</a:t>
            </a:r>
            <a:endParaRPr lang="en-US" altLang="ja-JP" sz="2800" dirty="0" smtClean="0"/>
          </a:p>
          <a:p>
            <a:pPr marL="1284288" lvl="1" indent="-914400">
              <a:buFont typeface="Arial" pitchFamily="34" charset="0"/>
              <a:buChar char="•"/>
            </a:pPr>
            <a:r>
              <a:rPr lang="en-US" altLang="ja-JP" sz="2800" dirty="0" smtClean="0">
                <a:solidFill>
                  <a:srgbClr val="FFFF00"/>
                </a:solidFill>
              </a:rPr>
              <a:t>『</a:t>
            </a:r>
            <a:r>
              <a:rPr lang="ja-JP" altLang="en-US" sz="2800" dirty="0" smtClean="0">
                <a:solidFill>
                  <a:srgbClr val="FFFF00"/>
                </a:solidFill>
              </a:rPr>
              <a:t>コメントについて</a:t>
            </a:r>
            <a:r>
              <a:rPr lang="en-US" altLang="ja-JP" sz="2800" dirty="0" smtClean="0">
                <a:solidFill>
                  <a:srgbClr val="FFFF00"/>
                </a:solidFill>
              </a:rPr>
              <a:t>』</a:t>
            </a:r>
            <a:br>
              <a:rPr lang="en-US" altLang="ja-JP" sz="2800" dirty="0" smtClean="0">
                <a:solidFill>
                  <a:srgbClr val="FFFF00"/>
                </a:solidFill>
              </a:rPr>
            </a:br>
            <a:r>
              <a:rPr lang="en-US" altLang="ja-JP" sz="2400" dirty="0" smtClean="0"/>
              <a:t>by </a:t>
            </a:r>
            <a:r>
              <a:rPr lang="ja-JP" altLang="en-US" sz="2400" dirty="0" smtClean="0"/>
              <a:t>大澤 正</a:t>
            </a:r>
            <a:endParaRPr lang="en-US" altLang="ja-JP" sz="2400" dirty="0" smtClean="0"/>
          </a:p>
          <a:p>
            <a:pPr marL="914400" indent="-914400">
              <a:buFont typeface="+mj-lt"/>
              <a:buAutoNum type="arabicPeriod"/>
            </a:pPr>
            <a:r>
              <a:rPr lang="ja-JP" altLang="en-US" sz="3200" dirty="0" smtClean="0">
                <a:solidFill>
                  <a:srgbClr val="FFFF00"/>
                </a:solidFill>
              </a:rPr>
              <a:t>ディスカッション</a:t>
            </a:r>
            <a:r>
              <a:rPr lang="en-US" altLang="ja-JP" sz="3200" dirty="0" smtClean="0">
                <a:solidFill>
                  <a:srgbClr val="FFFF00"/>
                </a:solidFill>
              </a:rPr>
              <a:t/>
            </a:r>
            <a:br>
              <a:rPr lang="en-US" altLang="ja-JP" sz="3200" dirty="0" smtClean="0">
                <a:solidFill>
                  <a:srgbClr val="FFFF00"/>
                </a:solidFill>
              </a:rPr>
            </a:br>
            <a:r>
              <a:rPr lang="en-US" altLang="ja-JP" sz="2800" dirty="0" smtClean="0"/>
              <a:t>『</a:t>
            </a:r>
            <a:r>
              <a:rPr lang="ja-JP" altLang="en-US" sz="2800" dirty="0" smtClean="0"/>
              <a:t>マルチパラダイム時代のプログラミング</a:t>
            </a:r>
            <a:r>
              <a:rPr lang="en-US" altLang="ja-JP" sz="2800" dirty="0" smtClean="0"/>
              <a:t>』</a:t>
            </a:r>
            <a:r>
              <a:rPr lang="ja-JP" altLang="en-US" sz="2800" dirty="0" smtClean="0"/>
              <a:t> </a:t>
            </a:r>
            <a:endParaRPr lang="en-US" altLang="ja-JP" sz="3200" dirty="0" smtClean="0"/>
          </a:p>
          <a:p>
            <a:pPr marL="914400" indent="-914400">
              <a:buFont typeface="+mj-lt"/>
              <a:buAutoNum type="arabicPeriod"/>
            </a:pPr>
            <a:r>
              <a:rPr kumimoji="1" lang="ja-JP" altLang="en-US" sz="3200" dirty="0" smtClean="0">
                <a:solidFill>
                  <a:srgbClr val="FFFF00"/>
                </a:solidFill>
              </a:rPr>
              <a:t>エピローグ</a:t>
            </a:r>
            <a:endParaRPr kumimoji="1" lang="ja-JP" altLang="en-US" sz="3200" dirty="0">
              <a:solidFill>
                <a:srgbClr val="FFFF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083320"/>
          </a:xfrm>
        </p:spPr>
        <p:txBody>
          <a:bodyPr>
            <a:normAutofit/>
          </a:bodyPr>
          <a:lstStyle/>
          <a:p>
            <a:pPr algn="ctr"/>
            <a:r>
              <a:rPr lang="en-US" altLang="ja-JP" dirty="0" smtClean="0"/>
              <a:t>C#</a:t>
            </a:r>
            <a:r>
              <a:rPr lang="ja-JP" altLang="en-US" dirty="0" smtClean="0"/>
              <a:t> や </a:t>
            </a:r>
            <a:r>
              <a:rPr lang="en-US" altLang="ja-JP" dirty="0" smtClean="0"/>
              <a:t>Visual Basic </a:t>
            </a:r>
            <a:r>
              <a:rPr lang="ja-JP" altLang="en-US" dirty="0" smtClean="0"/>
              <a:t>は、</a:t>
            </a:r>
            <a:r>
              <a:rPr lang="en-US" altLang="ja-JP" dirty="0" smtClean="0"/>
              <a:t/>
            </a:r>
            <a:br>
              <a:rPr lang="en-US" altLang="ja-JP" dirty="0" smtClean="0"/>
            </a:br>
            <a:r>
              <a:rPr lang="ja-JP" altLang="en-US" dirty="0" smtClean="0"/>
              <a:t>最新のものほど、</a:t>
            </a:r>
            <a:r>
              <a:rPr lang="en-US" altLang="ja-JP" dirty="0" smtClean="0"/>
              <a:t/>
            </a:r>
            <a:br>
              <a:rPr lang="en-US" altLang="ja-JP" dirty="0" smtClean="0"/>
            </a:br>
            <a:r>
              <a:rPr lang="ja-JP" altLang="en-US" dirty="0" smtClean="0"/>
              <a:t>マルチパラダイム</a:t>
            </a:r>
            <a:r>
              <a:rPr lang="en-US" altLang="ja-JP" dirty="0" smtClean="0"/>
              <a:t/>
            </a:r>
            <a:br>
              <a:rPr lang="en-US" altLang="ja-JP" dirty="0" smtClean="0"/>
            </a:br>
            <a:r>
              <a:rPr lang="ja-JP" altLang="en-US" dirty="0" smtClean="0"/>
              <a:t>プログラミング言語化</a:t>
            </a:r>
            <a:br>
              <a:rPr lang="ja-JP" altLang="en-US" dirty="0" smtClean="0"/>
            </a:br>
            <a:endParaRPr kumimoji="1" lang="ja-JP" alt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1356852"/>
            <a:ext cx="8382000" cy="4667864"/>
          </a:xfrm>
        </p:spPr>
        <p:txBody>
          <a:bodyPr>
            <a:normAutofit/>
          </a:bodyPr>
          <a:lstStyle/>
          <a:p>
            <a:r>
              <a:rPr kumimoji="1" lang="en-US" altLang="ja-JP" sz="4800" dirty="0" smtClean="0"/>
              <a:t>Q.</a:t>
            </a:r>
            <a:r>
              <a:rPr kumimoji="1" lang="ja-JP" altLang="en-US" sz="4800" dirty="0" smtClean="0"/>
              <a:t>パラダイムによって</a:t>
            </a:r>
            <a:r>
              <a:rPr kumimoji="1" lang="en-US" altLang="ja-JP" sz="4800" dirty="0" smtClean="0"/>
              <a:t/>
            </a:r>
            <a:br>
              <a:rPr kumimoji="1" lang="en-US" altLang="ja-JP" sz="4800" dirty="0" smtClean="0"/>
            </a:br>
            <a:r>
              <a:rPr kumimoji="1" lang="ja-JP" altLang="en-US" sz="4800" dirty="0" smtClean="0"/>
              <a:t>ソースコードは</a:t>
            </a:r>
            <a:r>
              <a:rPr kumimoji="1" lang="en-US" altLang="ja-JP" sz="4800" dirty="0" smtClean="0"/>
              <a:t/>
            </a:r>
            <a:br>
              <a:rPr kumimoji="1" lang="en-US" altLang="ja-JP" sz="4800" dirty="0" smtClean="0"/>
            </a:br>
            <a:r>
              <a:rPr kumimoji="1" lang="ja-JP" altLang="en-US" sz="4800" dirty="0" smtClean="0"/>
              <a:t>大きく変わる</a:t>
            </a:r>
            <a:r>
              <a:rPr lang="en-US" altLang="ja-JP" sz="4800" dirty="0" smtClean="0"/>
              <a:t>?</a:t>
            </a:r>
            <a:endParaRPr kumimoji="1" lang="ja-JP" altLang="en-US" sz="4800"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381000" y="230188"/>
            <a:ext cx="8382000" cy="609398"/>
          </a:xfrm>
        </p:spPr>
        <p:txBody>
          <a:bodyPr/>
          <a:lstStyle/>
          <a:p>
            <a:r>
              <a:rPr kumimoji="1" lang="ja-JP" altLang="en-US" sz="4400" dirty="0" smtClean="0"/>
              <a:t>例</a:t>
            </a:r>
            <a:r>
              <a:rPr kumimoji="1" lang="en-US" altLang="ja-JP" sz="4400" dirty="0" smtClean="0"/>
              <a:t>. </a:t>
            </a:r>
            <a:r>
              <a:rPr lang="ja-JP" altLang="en-US" sz="4400" dirty="0" smtClean="0"/>
              <a:t>命令型・手続き型</a:t>
            </a:r>
            <a:endParaRPr kumimoji="1" lang="ja-JP" altLang="en-US" sz="4400" dirty="0"/>
          </a:p>
        </p:txBody>
      </p:sp>
      <p:sp>
        <p:nvSpPr>
          <p:cNvPr id="5" name="コンテンツ プレースホルダ 4"/>
          <p:cNvSpPr>
            <a:spLocks noGrp="1"/>
          </p:cNvSpPr>
          <p:nvPr>
            <p:ph sz="half" idx="1"/>
          </p:nvPr>
        </p:nvSpPr>
        <p:spPr>
          <a:xfrm>
            <a:off x="103239" y="1002082"/>
            <a:ext cx="4392561" cy="5223354"/>
          </a:xfrm>
        </p:spPr>
        <p:txBody>
          <a:bodyPr/>
          <a:lstStyle/>
          <a:p>
            <a:pPr>
              <a:buNone/>
            </a:pPr>
            <a:r>
              <a:rPr lang="en-US" altLang="ja-JP" sz="800" b="1" dirty="0" smtClean="0">
                <a:latin typeface="ＭＳ ゴシック" pitchFamily="49" charset="-128"/>
                <a:ea typeface="ＭＳ ゴシック" pitchFamily="49" charset="-128"/>
              </a:rPr>
              <a:t>using System;</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err="1" smtClean="0">
                <a:latin typeface="ＭＳ ゴシック" pitchFamily="49" charset="-128"/>
                <a:ea typeface="ＭＳ ゴシック" pitchFamily="49" charset="-128"/>
              </a:rPr>
              <a:t>enum</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男</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女 </a:t>
            </a:r>
            <a:r>
              <a:rPr lang="en-US" altLang="ja-JP" sz="800" b="1" dirty="0" smtClean="0">
                <a:latin typeface="ＭＳ ゴシック" pitchFamily="49" charset="-128"/>
                <a:ea typeface="ＭＳ ゴシック" pitchFamily="49" charset="-128"/>
              </a:rPr>
              <a:t>}</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err="1" smtClean="0">
                <a:latin typeface="ＭＳ ゴシック" pitchFamily="49" charset="-128"/>
                <a:ea typeface="ＭＳ ゴシック" pitchFamily="49" charset="-128"/>
              </a:rPr>
              <a:t>struct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a:t>
            </a:r>
          </a:p>
          <a:p>
            <a:pPr>
              <a:buNone/>
            </a:pP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public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月</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err="1" smtClean="0">
                <a:latin typeface="ＭＳ ゴシック" pitchFamily="49" charset="-128"/>
                <a:ea typeface="ＭＳ ゴシック" pitchFamily="49" charset="-128"/>
              </a:rPr>
              <a:t>struct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a:t>
            </a:r>
          </a:p>
          <a:p>
            <a:pPr>
              <a:buNone/>
            </a:pP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public string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public </a:t>
            </a:r>
            <a:r>
              <a:rPr lang="ja-JP" altLang="en-US" sz="800" b="1" dirty="0" smtClean="0">
                <a:latin typeface="ＭＳ ゴシック" pitchFamily="49" charset="-128"/>
                <a:ea typeface="ＭＳ ゴシック" pitchFamily="49" charset="-128"/>
              </a:rPr>
              <a:t>日付   生年月日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public </a:t>
            </a:r>
            <a:r>
              <a:rPr lang="ja-JP" altLang="en-US" sz="800" b="1" dirty="0" smtClean="0">
                <a:latin typeface="ＭＳ ゴシック" pitchFamily="49" charset="-128"/>
                <a:ea typeface="ＭＳ ゴシック" pitchFamily="49" charset="-128"/>
              </a:rPr>
              <a:t>性     性別    </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class </a:t>
            </a:r>
            <a:r>
              <a:rPr lang="ja-JP" altLang="en-US" sz="800" b="1" dirty="0" smtClean="0">
                <a:latin typeface="ＭＳ ゴシック" pitchFamily="49" charset="-128"/>
                <a:ea typeface="ＭＳ ゴシック" pitchFamily="49" charset="-128"/>
              </a:rPr>
              <a:t>プログラム</a:t>
            </a:r>
          </a:p>
          <a:p>
            <a:pPr>
              <a:buNone/>
            </a:pP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static </a:t>
            </a:r>
            <a:r>
              <a:rPr lang="ja-JP" altLang="en-US" sz="800" b="1" dirty="0" smtClean="0">
                <a:latin typeface="ＭＳ ゴシック" pitchFamily="49" charset="-128"/>
                <a:ea typeface="ＭＳ ゴシック" pitchFamily="49" charset="-128"/>
              </a:rPr>
              <a:t>日付 日付の作成</a:t>
            </a:r>
            <a:r>
              <a:rPr lang="en-US" altLang="ja-JP" sz="800" b="1" dirty="0" smtClean="0">
                <a:latin typeface="ＭＳ ゴシック" pitchFamily="49" charset="-128"/>
                <a:ea typeface="ＭＳ ゴシック" pitchFamily="49" charset="-128"/>
              </a:rPr>
              <a:t>(</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月</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 日付</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年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月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月</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return </a:t>
            </a:r>
            <a:r>
              <a:rPr lang="ja-JP" altLang="en-US" sz="800" b="1" dirty="0" smtClean="0">
                <a:latin typeface="ＭＳ ゴシック" pitchFamily="49" charset="-128"/>
                <a:ea typeface="ＭＳ ゴシック" pitchFamily="49" charset="-128"/>
              </a:rPr>
              <a:t>日付</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static void </a:t>
            </a:r>
            <a:r>
              <a:rPr lang="ja-JP" altLang="en-US" sz="800" b="1" dirty="0" smtClean="0">
                <a:latin typeface="ＭＳ ゴシック" pitchFamily="49" charset="-128"/>
                <a:ea typeface="ＭＳ ゴシック" pitchFamily="49" charset="-128"/>
              </a:rPr>
              <a:t>モニターの初期化</a:t>
            </a:r>
            <a:r>
              <a:rPr lang="en-US" altLang="ja-JP" sz="800" b="1" dirty="0" smtClean="0">
                <a:latin typeface="ＭＳ ゴシック" pitchFamily="49" charset="-128"/>
                <a:ea typeface="ＭＳ ゴシック" pitchFamily="49" charset="-128"/>
              </a:rPr>
              <a:t>(out </a:t>
            </a:r>
            <a:r>
              <a:rPr lang="ja-JP" altLang="en-US" sz="800" b="1" dirty="0" smtClean="0">
                <a:latin typeface="ＭＳ ゴシック" pitchFamily="49" charset="-128"/>
                <a:ea typeface="ＭＳ ゴシック" pitchFamily="49" charset="-128"/>
              </a:rPr>
              <a:t>モニター モニター</a:t>
            </a:r>
            <a:r>
              <a:rPr lang="en-US" altLang="ja-JP" sz="800" b="1" dirty="0" smtClean="0">
                <a:latin typeface="ＭＳ ゴシック" pitchFamily="49" charset="-128"/>
                <a:ea typeface="ＭＳ ゴシック" pitchFamily="49" charset="-128"/>
              </a:rPr>
              <a:t>, string </a:t>
            </a:r>
            <a:r>
              <a:rPr lang="ja-JP" altLang="en-US" sz="800" b="1" dirty="0" smtClean="0">
                <a:latin typeface="ＭＳ ゴシック" pitchFamily="49" charset="-128"/>
                <a:ea typeface="ＭＳ ゴシック" pitchFamily="49" charset="-128"/>
              </a:rPr>
              <a:t>氏名</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 性別</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生年</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生月</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生年月日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日付の作成</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生年</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生月</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p:txBody>
      </p:sp>
      <p:sp>
        <p:nvSpPr>
          <p:cNvPr id="6" name="コンテンツ プレースホルダ 5"/>
          <p:cNvSpPr>
            <a:spLocks noGrp="1"/>
          </p:cNvSpPr>
          <p:nvPr>
            <p:ph sz="half" idx="2"/>
          </p:nvPr>
        </p:nvSpPr>
        <p:spPr>
          <a:xfrm>
            <a:off x="4564627" y="989556"/>
            <a:ext cx="4483508" cy="5235880"/>
          </a:xfrm>
        </p:spPr>
        <p:txBody>
          <a:bodyPr/>
          <a:lstStyle/>
          <a:p>
            <a:pPr>
              <a:buNone/>
            </a:pPr>
            <a:r>
              <a:rPr lang="en-US" altLang="ja-JP" sz="800" b="1" dirty="0" smtClean="0">
                <a:latin typeface="ＭＳ ゴシック" pitchFamily="49" charset="-128"/>
                <a:ea typeface="ＭＳ ゴシック" pitchFamily="49" charset="-128"/>
              </a:rPr>
              <a:t>    static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集計データの作成</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集計データ </a:t>
            </a:r>
            <a:r>
              <a:rPr lang="en-US" altLang="ja-JP" sz="800" b="1" dirty="0" smtClean="0">
                <a:latin typeface="ＭＳ ゴシック" pitchFamily="49" charset="-128"/>
                <a:ea typeface="ＭＳ ゴシック" pitchFamily="49" charset="-128"/>
              </a:rPr>
              <a:t>= new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[6];</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モニターの初期化</a:t>
            </a:r>
            <a:r>
              <a:rPr lang="en-US" altLang="ja-JP" sz="800" b="1" dirty="0" smtClean="0">
                <a:latin typeface="ＭＳ ゴシック" pitchFamily="49" charset="-128"/>
                <a:ea typeface="ＭＳ ゴシック" pitchFamily="49" charset="-128"/>
              </a:rPr>
              <a:t>(out </a:t>
            </a:r>
            <a:r>
              <a:rPr lang="ja-JP" altLang="en-US" sz="800" b="1" dirty="0" smtClean="0">
                <a:latin typeface="ＭＳ ゴシック" pitchFamily="49" charset="-128"/>
                <a:ea typeface="ＭＳ ゴシック" pitchFamily="49" charset="-128"/>
              </a:rPr>
              <a:t>集計データ</a:t>
            </a:r>
            <a:r>
              <a:rPr lang="en-US" altLang="ja-JP" sz="800" b="1" dirty="0" smtClean="0">
                <a:latin typeface="ＭＳ ゴシック" pitchFamily="49" charset="-128"/>
                <a:ea typeface="ＭＳ ゴシック" pitchFamily="49" charset="-128"/>
              </a:rPr>
              <a:t>[0], "</a:t>
            </a:r>
            <a:r>
              <a:rPr lang="ja-JP" altLang="en-US" sz="800" b="1" dirty="0" smtClean="0">
                <a:latin typeface="ＭＳ ゴシック" pitchFamily="49" charset="-128"/>
                <a:ea typeface="ＭＳ ゴシック" pitchFamily="49" charset="-128"/>
              </a:rPr>
              <a:t>宇野宗佑</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男</a:t>
            </a:r>
            <a:r>
              <a:rPr lang="en-US" altLang="ja-JP" sz="800" b="1" dirty="0" smtClean="0">
                <a:latin typeface="ＭＳ ゴシック" pitchFamily="49" charset="-128"/>
                <a:ea typeface="ＭＳ ゴシック" pitchFamily="49" charset="-128"/>
              </a:rPr>
              <a:t>, 1922, 8, 27);</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モニターの初期化</a:t>
            </a:r>
            <a:r>
              <a:rPr lang="en-US" altLang="ja-JP" sz="800" b="1" dirty="0" smtClean="0">
                <a:latin typeface="ＭＳ ゴシック" pitchFamily="49" charset="-128"/>
                <a:ea typeface="ＭＳ ゴシック" pitchFamily="49" charset="-128"/>
              </a:rPr>
              <a:t>(out </a:t>
            </a:r>
            <a:r>
              <a:rPr lang="ja-JP" altLang="en-US" sz="800" b="1" dirty="0" smtClean="0">
                <a:latin typeface="ＭＳ ゴシック" pitchFamily="49" charset="-128"/>
                <a:ea typeface="ＭＳ ゴシック" pitchFamily="49" charset="-128"/>
              </a:rPr>
              <a:t>集計データ</a:t>
            </a:r>
            <a:r>
              <a:rPr lang="en-US" altLang="ja-JP" sz="800" b="1" dirty="0" smtClean="0">
                <a:latin typeface="ＭＳ ゴシック" pitchFamily="49" charset="-128"/>
                <a:ea typeface="ＭＳ ゴシック" pitchFamily="49" charset="-128"/>
              </a:rPr>
              <a:t>[1], "</a:t>
            </a:r>
            <a:r>
              <a:rPr lang="ja-JP" altLang="en-US" sz="800" b="1" dirty="0" smtClean="0">
                <a:latin typeface="ＭＳ ゴシック" pitchFamily="49" charset="-128"/>
                <a:ea typeface="ＭＳ ゴシック" pitchFamily="49" charset="-128"/>
              </a:rPr>
              <a:t>山岡久乃</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女</a:t>
            </a:r>
            <a:r>
              <a:rPr lang="en-US" altLang="ja-JP" sz="800" b="1" dirty="0" smtClean="0">
                <a:latin typeface="ＭＳ ゴシック" pitchFamily="49" charset="-128"/>
                <a:ea typeface="ＭＳ ゴシック" pitchFamily="49" charset="-128"/>
              </a:rPr>
              <a:t>, 1926, 8, 27);</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モニターの初期化</a:t>
            </a:r>
            <a:r>
              <a:rPr lang="en-US" altLang="ja-JP" sz="800" b="1" dirty="0" smtClean="0">
                <a:latin typeface="ＭＳ ゴシック" pitchFamily="49" charset="-128"/>
                <a:ea typeface="ＭＳ ゴシック" pitchFamily="49" charset="-128"/>
              </a:rPr>
              <a:t>(out </a:t>
            </a:r>
            <a:r>
              <a:rPr lang="ja-JP" altLang="en-US" sz="800" b="1" dirty="0" smtClean="0">
                <a:latin typeface="ＭＳ ゴシック" pitchFamily="49" charset="-128"/>
                <a:ea typeface="ＭＳ ゴシック" pitchFamily="49" charset="-128"/>
              </a:rPr>
              <a:t>集計データ</a:t>
            </a:r>
            <a:r>
              <a:rPr lang="en-US" altLang="ja-JP" sz="800" b="1" dirty="0" smtClean="0">
                <a:latin typeface="ＭＳ ゴシック" pitchFamily="49" charset="-128"/>
                <a:ea typeface="ＭＳ ゴシック" pitchFamily="49" charset="-128"/>
              </a:rPr>
              <a:t>[2], "</a:t>
            </a:r>
            <a:r>
              <a:rPr lang="ja-JP" altLang="en-US" sz="800" b="1" dirty="0" smtClean="0">
                <a:latin typeface="ＭＳ ゴシック" pitchFamily="49" charset="-128"/>
                <a:ea typeface="ＭＳ ゴシック" pitchFamily="49" charset="-128"/>
              </a:rPr>
              <a:t>田中星児</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男</a:t>
            </a:r>
            <a:r>
              <a:rPr lang="en-US" altLang="ja-JP" sz="800" b="1" dirty="0" smtClean="0">
                <a:latin typeface="ＭＳ ゴシック" pitchFamily="49" charset="-128"/>
                <a:ea typeface="ＭＳ ゴシック" pitchFamily="49" charset="-128"/>
              </a:rPr>
              <a:t>, 1947, 8, 27);</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モニターの初期化</a:t>
            </a:r>
            <a:r>
              <a:rPr lang="en-US" altLang="ja-JP" sz="800" b="1" dirty="0" smtClean="0">
                <a:latin typeface="ＭＳ ゴシック" pitchFamily="49" charset="-128"/>
                <a:ea typeface="ＭＳ ゴシック" pitchFamily="49" charset="-128"/>
              </a:rPr>
              <a:t>(out </a:t>
            </a:r>
            <a:r>
              <a:rPr lang="ja-JP" altLang="en-US" sz="800" b="1" dirty="0" smtClean="0">
                <a:latin typeface="ＭＳ ゴシック" pitchFamily="49" charset="-128"/>
                <a:ea typeface="ＭＳ ゴシック" pitchFamily="49" charset="-128"/>
              </a:rPr>
              <a:t>集計データ</a:t>
            </a:r>
            <a:r>
              <a:rPr lang="en-US" altLang="ja-JP" sz="800" b="1" dirty="0" smtClean="0">
                <a:latin typeface="ＭＳ ゴシック" pitchFamily="49" charset="-128"/>
                <a:ea typeface="ＭＳ ゴシック" pitchFamily="49" charset="-128"/>
              </a:rPr>
              <a:t>[3], "</a:t>
            </a:r>
            <a:r>
              <a:rPr lang="ja-JP" altLang="en-US" sz="800" b="1" dirty="0" smtClean="0">
                <a:latin typeface="ＭＳ ゴシック" pitchFamily="49" charset="-128"/>
                <a:ea typeface="ＭＳ ゴシック" pitchFamily="49" charset="-128"/>
              </a:rPr>
              <a:t>渡部絵美</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女</a:t>
            </a:r>
            <a:r>
              <a:rPr lang="en-US" altLang="ja-JP" sz="800" b="1" dirty="0" smtClean="0">
                <a:latin typeface="ＭＳ ゴシック" pitchFamily="49" charset="-128"/>
                <a:ea typeface="ＭＳ ゴシック" pitchFamily="49" charset="-128"/>
              </a:rPr>
              <a:t>, 1959, 8, 27);</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モニターの初期化</a:t>
            </a:r>
            <a:r>
              <a:rPr lang="en-US" altLang="ja-JP" sz="800" b="1" dirty="0" smtClean="0">
                <a:latin typeface="ＭＳ ゴシック" pitchFamily="49" charset="-128"/>
                <a:ea typeface="ＭＳ ゴシック" pitchFamily="49" charset="-128"/>
              </a:rPr>
              <a:t>(out </a:t>
            </a:r>
            <a:r>
              <a:rPr lang="ja-JP" altLang="en-US" sz="800" b="1" dirty="0" smtClean="0">
                <a:latin typeface="ＭＳ ゴシック" pitchFamily="49" charset="-128"/>
                <a:ea typeface="ＭＳ ゴシック" pitchFamily="49" charset="-128"/>
              </a:rPr>
              <a:t>集計データ</a:t>
            </a:r>
            <a:r>
              <a:rPr lang="en-US" altLang="ja-JP" sz="800" b="1" dirty="0" smtClean="0">
                <a:latin typeface="ＭＳ ゴシック" pitchFamily="49" charset="-128"/>
                <a:ea typeface="ＭＳ ゴシック" pitchFamily="49" charset="-128"/>
              </a:rPr>
              <a:t>[4], "</a:t>
            </a:r>
            <a:r>
              <a:rPr lang="ja-JP" altLang="en-US" sz="800" b="1" dirty="0" smtClean="0">
                <a:latin typeface="ＭＳ ゴシック" pitchFamily="49" charset="-128"/>
                <a:ea typeface="ＭＳ ゴシック" pitchFamily="49" charset="-128"/>
              </a:rPr>
              <a:t>渡辺鐘</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男</a:t>
            </a:r>
            <a:r>
              <a:rPr lang="en-US" altLang="ja-JP" sz="800" b="1" dirty="0" smtClean="0">
                <a:latin typeface="ＭＳ ゴシック" pitchFamily="49" charset="-128"/>
                <a:ea typeface="ＭＳ ゴシック" pitchFamily="49" charset="-128"/>
              </a:rPr>
              <a:t>, 1969, 8, 27);</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モニターの初期化</a:t>
            </a:r>
            <a:r>
              <a:rPr lang="en-US" altLang="ja-JP" sz="800" b="1" dirty="0" smtClean="0">
                <a:latin typeface="ＭＳ ゴシック" pitchFamily="49" charset="-128"/>
                <a:ea typeface="ＭＳ ゴシック" pitchFamily="49" charset="-128"/>
              </a:rPr>
              <a:t>(out </a:t>
            </a:r>
            <a:r>
              <a:rPr lang="ja-JP" altLang="en-US" sz="800" b="1" dirty="0" smtClean="0">
                <a:latin typeface="ＭＳ ゴシック" pitchFamily="49" charset="-128"/>
                <a:ea typeface="ＭＳ ゴシック" pitchFamily="49" charset="-128"/>
              </a:rPr>
              <a:t>集計データ</a:t>
            </a:r>
            <a:r>
              <a:rPr lang="en-US" altLang="ja-JP" sz="800" b="1" dirty="0" smtClean="0">
                <a:latin typeface="ＭＳ ゴシック" pitchFamily="49" charset="-128"/>
                <a:ea typeface="ＭＳ ゴシック" pitchFamily="49" charset="-128"/>
              </a:rPr>
              <a:t>[5], "</a:t>
            </a:r>
            <a:r>
              <a:rPr lang="ja-JP" altLang="en-US" sz="800" b="1" dirty="0" smtClean="0">
                <a:latin typeface="ＭＳ ゴシック" pitchFamily="49" charset="-128"/>
                <a:ea typeface="ＭＳ ゴシック" pitchFamily="49" charset="-128"/>
              </a:rPr>
              <a:t>手島優</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女</a:t>
            </a:r>
            <a:r>
              <a:rPr lang="en-US" altLang="ja-JP" sz="800" b="1" dirty="0" smtClean="0">
                <a:latin typeface="ＭＳ ゴシック" pitchFamily="49" charset="-128"/>
                <a:ea typeface="ＭＳ ゴシック" pitchFamily="49" charset="-128"/>
              </a:rPr>
              <a:t>, 1984, 8, 27);</a:t>
            </a:r>
          </a:p>
          <a:p>
            <a:pPr>
              <a:buNone/>
            </a:pPr>
            <a:r>
              <a:rPr lang="en-US" altLang="ja-JP" sz="800" b="1" dirty="0" smtClean="0">
                <a:latin typeface="ＭＳ ゴシック" pitchFamily="49" charset="-128"/>
                <a:ea typeface="ＭＳ ゴシック" pitchFamily="49" charset="-128"/>
              </a:rPr>
              <a:t>        return </a:t>
            </a:r>
            <a:r>
              <a:rPr lang="ja-JP" altLang="en-US" sz="800" b="1" dirty="0" smtClean="0">
                <a:latin typeface="ＭＳ ゴシック" pitchFamily="49" charset="-128"/>
                <a:ea typeface="ＭＳ ゴシック" pitchFamily="49" charset="-128"/>
              </a:rPr>
              <a:t>集計データ</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static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年齢の算出</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日付 生年月日</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 今日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年齢</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if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月 </a:t>
            </a:r>
            <a:r>
              <a:rPr lang="en-US" altLang="ja-JP" sz="800" b="1" dirty="0" smtClean="0">
                <a:latin typeface="ＭＳ ゴシック" pitchFamily="49" charset="-128"/>
                <a:ea typeface="ＭＳ ゴシック" pitchFamily="49" charset="-128"/>
              </a:rPr>
              <a:t>&lt;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月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月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月 </a:t>
            </a:r>
            <a:r>
              <a:rPr lang="en-US" altLang="ja-JP" sz="800" b="1" dirty="0" smtClean="0">
                <a:latin typeface="ＭＳ ゴシック" pitchFamily="49" charset="-128"/>
                <a:ea typeface="ＭＳ ゴシック" pitchFamily="49" charset="-128"/>
              </a:rPr>
              <a:t>&amp;&amp;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日 </a:t>
            </a:r>
            <a:r>
              <a:rPr lang="en-US" altLang="ja-JP" sz="800" b="1" dirty="0" smtClean="0">
                <a:latin typeface="ＭＳ ゴシック" pitchFamily="49" charset="-128"/>
                <a:ea typeface="ＭＳ ゴシック" pitchFamily="49" charset="-128"/>
              </a:rPr>
              <a:t>&lt;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年齢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年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年 </a:t>
            </a:r>
            <a:r>
              <a:rPr lang="en-US" altLang="ja-JP" sz="800" b="1" dirty="0" smtClean="0">
                <a:latin typeface="ＭＳ ゴシック" pitchFamily="49" charset="-128"/>
                <a:ea typeface="ＭＳ ゴシック" pitchFamily="49" charset="-128"/>
              </a:rPr>
              <a:t>- 1;</a:t>
            </a:r>
          </a:p>
          <a:p>
            <a:pPr>
              <a:buNone/>
            </a:pPr>
            <a:r>
              <a:rPr lang="en-US" altLang="ja-JP" sz="800" b="1" dirty="0" smtClean="0">
                <a:latin typeface="ＭＳ ゴシック" pitchFamily="49" charset="-128"/>
                <a:ea typeface="ＭＳ ゴシック" pitchFamily="49" charset="-128"/>
              </a:rPr>
              <a:t>        else</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年齢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年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年    </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return </a:t>
            </a:r>
            <a:r>
              <a:rPr lang="ja-JP" altLang="en-US" sz="800" b="1" dirty="0" smtClean="0">
                <a:latin typeface="ＭＳ ゴシック" pitchFamily="49" charset="-128"/>
                <a:ea typeface="ＭＳ ゴシック" pitchFamily="49" charset="-128"/>
              </a:rPr>
              <a:t>年齢</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static </a:t>
            </a:r>
            <a:r>
              <a:rPr lang="ja-JP" altLang="en-US" sz="800" b="1" dirty="0" smtClean="0">
                <a:latin typeface="ＭＳ ゴシック" pitchFamily="49" charset="-128"/>
                <a:ea typeface="ＭＳ ゴシック" pitchFamily="49" charset="-128"/>
              </a:rPr>
              <a:t>日付 今日の日付</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 now  = </a:t>
            </a:r>
            <a:r>
              <a:rPr lang="en-US" altLang="ja-JP" sz="800" b="1" dirty="0" err="1" smtClean="0">
                <a:latin typeface="ＭＳ ゴシック" pitchFamily="49" charset="-128"/>
                <a:ea typeface="ＭＳ ゴシック" pitchFamily="49" charset="-128"/>
              </a:rPr>
              <a:t>DateTime.Now</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     今日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日付の作成</a:t>
            </a:r>
            <a:r>
              <a:rPr lang="en-US" altLang="ja-JP" sz="800" b="1" dirty="0" smtClean="0">
                <a:latin typeface="ＭＳ ゴシック" pitchFamily="49" charset="-128"/>
                <a:ea typeface="ＭＳ ゴシック" pitchFamily="49" charset="-128"/>
              </a:rPr>
              <a:t>(</a:t>
            </a:r>
            <a:r>
              <a:rPr lang="en-US" altLang="ja-JP" sz="800" b="1" dirty="0" err="1" smtClean="0">
                <a:latin typeface="ＭＳ ゴシック" pitchFamily="49" charset="-128"/>
                <a:ea typeface="ＭＳ ゴシック" pitchFamily="49" charset="-128"/>
              </a:rPr>
              <a:t>now.Year</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now.Month</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now.Day</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return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static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年齢の算出</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日付 生年月日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 return </a:t>
            </a:r>
            <a:r>
              <a:rPr lang="ja-JP" altLang="en-US" sz="800" b="1" dirty="0" smtClean="0">
                <a:latin typeface="ＭＳ ゴシック" pitchFamily="49" charset="-128"/>
                <a:ea typeface="ＭＳ ゴシック" pitchFamily="49" charset="-128"/>
              </a:rPr>
              <a:t>年齢の算出</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今日の日付</a:t>
            </a:r>
            <a:r>
              <a:rPr lang="en-US" altLang="ja-JP" sz="800" b="1" dirty="0" smtClean="0">
                <a:latin typeface="ＭＳ ゴシック" pitchFamily="49" charset="-128"/>
                <a:ea typeface="ＭＳ ゴシック" pitchFamily="49" charset="-128"/>
              </a:rPr>
              <a: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static </a:t>
            </a:r>
            <a:r>
              <a:rPr lang="en-US" altLang="ja-JP" sz="800" b="1" dirty="0" err="1" smtClean="0">
                <a:latin typeface="ＭＳ ゴシック" pitchFamily="49" charset="-128"/>
                <a:ea typeface="ＭＳ ゴシック" pitchFamily="49" charset="-128"/>
              </a:rPr>
              <a:t>bool</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範囲内かどうか</a:t>
            </a:r>
            <a:r>
              <a:rPr lang="en-US" altLang="ja-JP" sz="800" b="1" dirty="0" smtClean="0">
                <a:latin typeface="ＭＳ ゴシック" pitchFamily="49" charset="-128"/>
                <a:ea typeface="ＭＳ ゴシック" pitchFamily="49" charset="-128"/>
              </a:rPr>
              <a:t>(</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数</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最低</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最高</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if (</a:t>
            </a:r>
            <a:r>
              <a:rPr lang="ja-JP" altLang="en-US" sz="800" b="1" dirty="0" smtClean="0">
                <a:latin typeface="ＭＳ ゴシック" pitchFamily="49" charset="-128"/>
                <a:ea typeface="ＭＳ ゴシック" pitchFamily="49" charset="-128"/>
              </a:rPr>
              <a:t>数 </a:t>
            </a:r>
            <a:r>
              <a:rPr lang="en-US" altLang="ja-JP" sz="800" b="1" dirty="0" smtClean="0">
                <a:latin typeface="ＭＳ ゴシック" pitchFamily="49" charset="-128"/>
                <a:ea typeface="ＭＳ ゴシック" pitchFamily="49" charset="-128"/>
              </a:rPr>
              <a:t>&gt;= </a:t>
            </a:r>
            <a:r>
              <a:rPr lang="ja-JP" altLang="en-US" sz="800" b="1" dirty="0" smtClean="0">
                <a:latin typeface="ＭＳ ゴシック" pitchFamily="49" charset="-128"/>
                <a:ea typeface="ＭＳ ゴシック" pitchFamily="49" charset="-128"/>
              </a:rPr>
              <a:t>最低 </a:t>
            </a:r>
            <a:r>
              <a:rPr lang="en-US" altLang="ja-JP" sz="800" b="1" dirty="0" smtClean="0">
                <a:latin typeface="ＭＳ ゴシック" pitchFamily="49" charset="-128"/>
                <a:ea typeface="ＭＳ ゴシック" pitchFamily="49" charset="-128"/>
              </a:rPr>
              <a:t>&amp;&amp; </a:t>
            </a:r>
            <a:r>
              <a:rPr lang="ja-JP" altLang="en-US" sz="800" b="1" dirty="0" smtClean="0">
                <a:latin typeface="ＭＳ ゴシック" pitchFamily="49" charset="-128"/>
                <a:ea typeface="ＭＳ ゴシック" pitchFamily="49" charset="-128"/>
              </a:rPr>
              <a:t>数 </a:t>
            </a:r>
            <a:r>
              <a:rPr lang="en-US" altLang="ja-JP" sz="800" b="1" dirty="0" smtClean="0">
                <a:latin typeface="ＭＳ ゴシック" pitchFamily="49" charset="-128"/>
                <a:ea typeface="ＭＳ ゴシック" pitchFamily="49" charset="-128"/>
              </a:rPr>
              <a:t>&lt;= </a:t>
            </a:r>
            <a:r>
              <a:rPr lang="ja-JP" altLang="en-US" sz="800" b="1" dirty="0" smtClean="0">
                <a:latin typeface="ＭＳ ゴシック" pitchFamily="49" charset="-128"/>
                <a:ea typeface="ＭＳ ゴシック" pitchFamily="49" charset="-128"/>
              </a:rPr>
              <a:t>最高</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return true ;</a:t>
            </a:r>
          </a:p>
          <a:p>
            <a:pPr>
              <a:buNone/>
            </a:pPr>
            <a:r>
              <a:rPr lang="en-US" altLang="ja-JP" sz="800" b="1" dirty="0" smtClean="0">
                <a:latin typeface="ＭＳ ゴシック" pitchFamily="49" charset="-128"/>
                <a:ea typeface="ＭＳ ゴシック" pitchFamily="49" charset="-128"/>
              </a:rPr>
              <a:t>        else</a:t>
            </a:r>
          </a:p>
          <a:p>
            <a:pPr>
              <a:buNone/>
            </a:pPr>
            <a:r>
              <a:rPr lang="en-US" altLang="ja-JP" sz="800" b="1" dirty="0" smtClean="0">
                <a:latin typeface="ＭＳ ゴシック" pitchFamily="49" charset="-128"/>
                <a:ea typeface="ＭＳ ゴシック" pitchFamily="49" charset="-128"/>
              </a:rPr>
              <a:t>            return false;</a:t>
            </a:r>
          </a:p>
          <a:p>
            <a:pPr>
              <a:buNone/>
            </a:pPr>
            <a:r>
              <a:rPr lang="en-US" altLang="ja-JP" sz="800" b="1" dirty="0" smtClean="0">
                <a:latin typeface="ＭＳ ゴシック" pitchFamily="49" charset="-128"/>
                <a:ea typeface="ＭＳ ゴシック" pitchFamily="49" charset="-128"/>
              </a:rPr>
              <a:t>    }</a:t>
            </a:r>
          </a:p>
        </p:txBody>
      </p:sp>
      <p:cxnSp>
        <p:nvCxnSpPr>
          <p:cNvPr id="8" name="直線コネクタ 7"/>
          <p:cNvCxnSpPr/>
          <p:nvPr/>
        </p:nvCxnSpPr>
        <p:spPr>
          <a:xfrm rot="5400000">
            <a:off x="1941535" y="3557391"/>
            <a:ext cx="51607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381000" y="230188"/>
            <a:ext cx="8382000" cy="609398"/>
          </a:xfrm>
        </p:spPr>
        <p:txBody>
          <a:bodyPr/>
          <a:lstStyle/>
          <a:p>
            <a:r>
              <a:rPr kumimoji="1" lang="ja-JP" altLang="en-US" sz="4400" dirty="0" smtClean="0"/>
              <a:t>例</a:t>
            </a:r>
            <a:r>
              <a:rPr kumimoji="1" lang="en-US" altLang="ja-JP" sz="4400" dirty="0" smtClean="0"/>
              <a:t>. </a:t>
            </a:r>
            <a:r>
              <a:rPr lang="ja-JP" altLang="en-US" sz="4400" dirty="0" smtClean="0"/>
              <a:t>命令型・手続き指向型</a:t>
            </a:r>
            <a:endParaRPr kumimoji="1" lang="ja-JP" altLang="en-US" sz="4400" dirty="0"/>
          </a:p>
        </p:txBody>
      </p:sp>
      <p:sp>
        <p:nvSpPr>
          <p:cNvPr id="5" name="コンテンツ プレースホルダ 4"/>
          <p:cNvSpPr>
            <a:spLocks noGrp="1"/>
          </p:cNvSpPr>
          <p:nvPr>
            <p:ph sz="half" idx="1"/>
          </p:nvPr>
        </p:nvSpPr>
        <p:spPr>
          <a:xfrm>
            <a:off x="0" y="1002082"/>
            <a:ext cx="4495800" cy="5223354"/>
          </a:xfrm>
        </p:spPr>
        <p:txBody>
          <a:bodyPr/>
          <a:lstStyle/>
          <a:p>
            <a:pPr>
              <a:buNone/>
            </a:pPr>
            <a:r>
              <a:rPr lang="en-US" altLang="ja-JP" sz="1200" b="1" dirty="0" smtClean="0">
                <a:latin typeface="ＭＳ ゴシック" pitchFamily="49" charset="-128"/>
                <a:ea typeface="ＭＳ ゴシック" pitchFamily="49" charset="-128"/>
              </a:rPr>
              <a:t>    static </a:t>
            </a:r>
            <a:r>
              <a:rPr lang="en-US" altLang="ja-JP" sz="1200" b="1" dirty="0" err="1" smtClean="0">
                <a:latin typeface="ＭＳ ゴシック" pitchFamily="49" charset="-128"/>
                <a:ea typeface="ＭＳ ゴシック" pitchFamily="49" charset="-128"/>
              </a:rPr>
              <a:t>bool</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条件に一致</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モニター モニター</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if (</a:t>
            </a:r>
            <a:r>
              <a:rPr lang="ja-JP" altLang="en-US" sz="1200" b="1" dirty="0" smtClean="0">
                <a:latin typeface="ＭＳ ゴシック" pitchFamily="49" charset="-128"/>
                <a:ea typeface="ＭＳ ゴシック" pitchFamily="49" charset="-128"/>
              </a:rPr>
              <a:t>モニター</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性別 </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性</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女</a:t>
            </a: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if (</a:t>
            </a:r>
            <a:r>
              <a:rPr lang="ja-JP" altLang="en-US" sz="1200" b="1" dirty="0" smtClean="0">
                <a:latin typeface="ＭＳ ゴシック" pitchFamily="49" charset="-128"/>
                <a:ea typeface="ＭＳ ゴシック" pitchFamily="49" charset="-128"/>
              </a:rPr>
              <a:t>範囲内かどうか</a:t>
            </a:r>
            <a:r>
              <a:rPr lang="en-US" altLang="ja-JP" sz="1200" b="1" dirty="0" smtClean="0">
                <a:latin typeface="ＭＳ ゴシック" pitchFamily="49" charset="-128"/>
                <a:ea typeface="ＭＳ ゴシック" pitchFamily="49" charset="-128"/>
              </a:rPr>
              <a:t>(</a:t>
            </a:r>
          </a:p>
          <a:p>
            <a:pPr>
              <a:buNone/>
            </a:pPr>
            <a:r>
              <a:rPr lang="ja-JP" altLang="en-US" sz="1200" b="1" dirty="0" smtClean="0">
                <a:latin typeface="ＭＳ ゴシック" pitchFamily="49" charset="-128"/>
                <a:ea typeface="ＭＳ ゴシック" pitchFamily="49" charset="-128"/>
              </a:rPr>
              <a:t>                  年齢の算出</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モニター</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生年月日</a:t>
            </a:r>
            <a:r>
              <a:rPr lang="en-US" altLang="ja-JP" sz="1200" b="1" dirty="0" smtClean="0">
                <a:latin typeface="ＭＳ ゴシック" pitchFamily="49" charset="-128"/>
                <a:ea typeface="ＭＳ ゴシック" pitchFamily="49" charset="-128"/>
              </a:rPr>
              <a:t>), 20, 49))</a:t>
            </a:r>
          </a:p>
          <a:p>
            <a:pPr>
              <a:buNone/>
            </a:pPr>
            <a:r>
              <a:rPr lang="en-US" altLang="ja-JP" sz="1200" b="1" dirty="0" smtClean="0">
                <a:latin typeface="ＭＳ ゴシック" pitchFamily="49" charset="-128"/>
                <a:ea typeface="ＭＳ ゴシック" pitchFamily="49" charset="-128"/>
              </a:rPr>
              <a:t>                return true;</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return false;</a:t>
            </a:r>
          </a:p>
          <a:p>
            <a:pPr>
              <a:buNone/>
            </a:pP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ja-JP" altLang="en-US" sz="1200" b="1" dirty="0" smtClean="0">
                <a:latin typeface="ＭＳ ゴシック" pitchFamily="49" charset="-128"/>
                <a:ea typeface="ＭＳ ゴシック" pitchFamily="49" charset="-128"/>
              </a:rPr>
              <a:t>    </a:t>
            </a:r>
            <a:r>
              <a:rPr lang="en-US" altLang="ja-JP" sz="1200" b="1" dirty="0" smtClean="0">
                <a:latin typeface="ＭＳ ゴシック" pitchFamily="49" charset="-128"/>
                <a:ea typeface="ＭＳ ゴシック" pitchFamily="49" charset="-128"/>
              </a:rPr>
              <a:t>static void </a:t>
            </a:r>
            <a:r>
              <a:rPr lang="ja-JP" altLang="en-US" sz="1200" b="1" dirty="0" smtClean="0">
                <a:latin typeface="ＭＳ ゴシック" pitchFamily="49" charset="-128"/>
                <a:ea typeface="ＭＳ ゴシック" pitchFamily="49" charset="-128"/>
              </a:rPr>
              <a:t>表示</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モニター モニター</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Console.WriteLine</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氏名</a:t>
            </a:r>
            <a:r>
              <a:rPr lang="en-US" altLang="ja-JP" sz="1200" b="1" dirty="0" smtClean="0">
                <a:latin typeface="ＭＳ ゴシック" pitchFamily="49" charset="-128"/>
                <a:ea typeface="ＭＳ ゴシック" pitchFamily="49" charset="-128"/>
              </a:rPr>
              <a:t>: {0}, </a:t>
            </a:r>
            <a:r>
              <a:rPr lang="ja-JP" altLang="en-US" sz="1200" b="1" dirty="0" smtClean="0">
                <a:latin typeface="ＭＳ ゴシック" pitchFamily="49" charset="-128"/>
                <a:ea typeface="ＭＳ ゴシック" pitchFamily="49" charset="-128"/>
              </a:rPr>
              <a:t>性別</a:t>
            </a:r>
            <a:r>
              <a:rPr lang="en-US" altLang="ja-JP" sz="1200" b="1" dirty="0" smtClean="0">
                <a:latin typeface="ＭＳ ゴシック" pitchFamily="49" charset="-128"/>
                <a:ea typeface="ＭＳ ゴシック" pitchFamily="49" charset="-128"/>
              </a:rPr>
              <a:t>: {1}, </a:t>
            </a:r>
            <a:r>
              <a:rPr lang="ja-JP" altLang="en-US" sz="1200" b="1" dirty="0" smtClean="0">
                <a:latin typeface="ＭＳ ゴシック" pitchFamily="49" charset="-128"/>
                <a:ea typeface="ＭＳ ゴシック" pitchFamily="49" charset="-128"/>
              </a:rPr>
              <a:t>生年月日</a:t>
            </a:r>
            <a:r>
              <a:rPr lang="en-US" altLang="ja-JP" sz="1200" b="1" dirty="0" smtClean="0">
                <a:latin typeface="ＭＳ ゴシック" pitchFamily="49" charset="-128"/>
                <a:ea typeface="ＭＳ ゴシック" pitchFamily="49" charset="-128"/>
              </a:rPr>
              <a:t>: {2:D} ]", </a:t>
            </a:r>
            <a:r>
              <a:rPr lang="ja-JP" altLang="en-US" sz="1200" b="1" dirty="0" smtClean="0">
                <a:latin typeface="ＭＳ ゴシック" pitchFamily="49" charset="-128"/>
                <a:ea typeface="ＭＳ ゴシック" pitchFamily="49" charset="-128"/>
              </a:rPr>
              <a:t>モニター</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氏名</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モニター</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性別</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モニター</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生年月日</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p:txBody>
      </p:sp>
      <p:sp>
        <p:nvSpPr>
          <p:cNvPr id="6" name="コンテンツ プレースホルダ 5"/>
          <p:cNvSpPr>
            <a:spLocks noGrp="1"/>
          </p:cNvSpPr>
          <p:nvPr>
            <p:ph sz="half" idx="2"/>
          </p:nvPr>
        </p:nvSpPr>
        <p:spPr>
          <a:xfrm>
            <a:off x="4513006" y="989556"/>
            <a:ext cx="4630993" cy="5235880"/>
          </a:xfrm>
        </p:spPr>
        <p:txBody>
          <a:bodyPr/>
          <a:lstStyle/>
          <a:p>
            <a:pPr>
              <a:buNone/>
            </a:pPr>
            <a:r>
              <a:rPr lang="ja-JP" altLang="en-US" sz="1400" b="1" dirty="0" smtClean="0">
                <a:latin typeface="ＭＳ ゴシック" pitchFamily="49" charset="-128"/>
                <a:ea typeface="ＭＳ ゴシック" pitchFamily="49" charset="-128"/>
              </a:rPr>
              <a:t>    </a:t>
            </a:r>
            <a:r>
              <a:rPr lang="en-US" altLang="ja-JP" sz="1400" b="1" dirty="0" smtClean="0">
                <a:latin typeface="ＭＳ ゴシック" pitchFamily="49" charset="-128"/>
                <a:ea typeface="ＭＳ ゴシック" pitchFamily="49" charset="-128"/>
              </a:rPr>
              <a:t>static void </a:t>
            </a:r>
            <a:r>
              <a:rPr lang="ja-JP" altLang="en-US" sz="1400" b="1" dirty="0" smtClean="0">
                <a:latin typeface="ＭＳ ゴシック" pitchFamily="49" charset="-128"/>
                <a:ea typeface="ＭＳ ゴシック" pitchFamily="49" charset="-128"/>
              </a:rPr>
              <a:t>集計データの表示</a:t>
            </a:r>
            <a:r>
              <a:rPr lang="en-US" altLang="ja-JP" sz="1400" b="1" dirty="0" smtClean="0">
                <a:latin typeface="ＭＳ ゴシック" pitchFamily="49" charset="-128"/>
                <a:ea typeface="ＭＳ ゴシック" pitchFamily="49" charset="-128"/>
              </a:rPr>
              <a:t>(</a:t>
            </a:r>
            <a:r>
              <a:rPr lang="ja-JP" altLang="en-US" sz="1400" b="1" dirty="0" smtClean="0">
                <a:latin typeface="ＭＳ ゴシック" pitchFamily="49" charset="-128"/>
                <a:ea typeface="ＭＳ ゴシック" pitchFamily="49" charset="-128"/>
              </a:rPr>
              <a:t>モニター</a:t>
            </a:r>
            <a:r>
              <a:rPr lang="en-US" altLang="ja-JP" sz="1400" b="1" dirty="0" smtClean="0">
                <a:latin typeface="ＭＳ ゴシック" pitchFamily="49" charset="-128"/>
                <a:ea typeface="ＭＳ ゴシック" pitchFamily="49" charset="-128"/>
              </a:rPr>
              <a:t>[] </a:t>
            </a:r>
            <a:r>
              <a:rPr lang="ja-JP" altLang="en-US" sz="1400" b="1" dirty="0" smtClean="0">
                <a:latin typeface="ＭＳ ゴシック" pitchFamily="49" charset="-128"/>
                <a:ea typeface="ＭＳ ゴシック" pitchFamily="49" charset="-128"/>
              </a:rPr>
              <a:t>集計データ</a:t>
            </a:r>
            <a:r>
              <a:rPr lang="en-US" altLang="ja-JP" sz="1400" b="1" dirty="0" smtClean="0">
                <a:latin typeface="ＭＳ ゴシック" pitchFamily="49" charset="-128"/>
                <a:ea typeface="ＭＳ ゴシック" pitchFamily="49" charset="-128"/>
              </a:rPr>
              <a:t>)</a:t>
            </a:r>
          </a:p>
          <a:p>
            <a:pPr>
              <a:buNone/>
            </a:pPr>
            <a:r>
              <a:rPr lang="en-US" altLang="ja-JP" sz="1400" b="1" dirty="0" smtClean="0">
                <a:latin typeface="ＭＳ ゴシック" pitchFamily="49" charset="-128"/>
                <a:ea typeface="ＭＳ ゴシック" pitchFamily="49" charset="-128"/>
              </a:rPr>
              <a:t>    {</a:t>
            </a:r>
          </a:p>
          <a:p>
            <a:pPr>
              <a:buNone/>
            </a:pPr>
            <a:r>
              <a:rPr lang="en-US" altLang="ja-JP" sz="1400" b="1" dirty="0" smtClean="0">
                <a:latin typeface="ＭＳ ゴシック" pitchFamily="49" charset="-128"/>
                <a:ea typeface="ＭＳ ゴシック" pitchFamily="49" charset="-128"/>
              </a:rPr>
              <a:t>        </a:t>
            </a:r>
            <a:r>
              <a:rPr lang="en-US" altLang="ja-JP" sz="1400" b="1" dirty="0" err="1" smtClean="0">
                <a:latin typeface="ＭＳ ゴシック" pitchFamily="49" charset="-128"/>
                <a:ea typeface="ＭＳ ゴシック" pitchFamily="49" charset="-128"/>
              </a:rPr>
              <a:t>foreach</a:t>
            </a:r>
            <a:r>
              <a:rPr lang="en-US" altLang="ja-JP" sz="1400" b="1" dirty="0" smtClean="0">
                <a:latin typeface="ＭＳ ゴシック" pitchFamily="49" charset="-128"/>
                <a:ea typeface="ＭＳ ゴシック" pitchFamily="49" charset="-128"/>
              </a:rPr>
              <a:t> (</a:t>
            </a:r>
            <a:r>
              <a:rPr lang="ja-JP" altLang="en-US" sz="1400" b="1" dirty="0" smtClean="0">
                <a:latin typeface="ＭＳ ゴシック" pitchFamily="49" charset="-128"/>
                <a:ea typeface="ＭＳ ゴシック" pitchFamily="49" charset="-128"/>
              </a:rPr>
              <a:t>モニター モニター </a:t>
            </a:r>
            <a:r>
              <a:rPr lang="en-US" altLang="ja-JP" sz="1400" b="1" dirty="0" smtClean="0">
                <a:latin typeface="ＭＳ ゴシック" pitchFamily="49" charset="-128"/>
                <a:ea typeface="ＭＳ ゴシック" pitchFamily="49" charset="-128"/>
              </a:rPr>
              <a:t>in </a:t>
            </a:r>
            <a:r>
              <a:rPr lang="ja-JP" altLang="en-US" sz="1400" b="1" dirty="0" smtClean="0">
                <a:latin typeface="ＭＳ ゴシック" pitchFamily="49" charset="-128"/>
                <a:ea typeface="ＭＳ ゴシック" pitchFamily="49" charset="-128"/>
              </a:rPr>
              <a:t>集計データ</a:t>
            </a:r>
            <a:r>
              <a:rPr lang="en-US" altLang="ja-JP" sz="1400" b="1" dirty="0" smtClean="0">
                <a:latin typeface="ＭＳ ゴシック" pitchFamily="49" charset="-128"/>
                <a:ea typeface="ＭＳ ゴシック" pitchFamily="49" charset="-128"/>
              </a:rPr>
              <a:t>) {</a:t>
            </a:r>
          </a:p>
          <a:p>
            <a:pPr>
              <a:buNone/>
            </a:pPr>
            <a:r>
              <a:rPr lang="en-US" altLang="ja-JP" sz="1400" b="1" dirty="0" smtClean="0">
                <a:latin typeface="ＭＳ ゴシック" pitchFamily="49" charset="-128"/>
                <a:ea typeface="ＭＳ ゴシック" pitchFamily="49" charset="-128"/>
              </a:rPr>
              <a:t>            if (</a:t>
            </a:r>
            <a:r>
              <a:rPr lang="ja-JP" altLang="en-US" sz="1400" b="1" dirty="0" smtClean="0">
                <a:latin typeface="ＭＳ ゴシック" pitchFamily="49" charset="-128"/>
                <a:ea typeface="ＭＳ ゴシック" pitchFamily="49" charset="-128"/>
              </a:rPr>
              <a:t>条件に一致</a:t>
            </a:r>
            <a:r>
              <a:rPr lang="en-US" altLang="ja-JP" sz="1400" b="1" dirty="0" smtClean="0">
                <a:latin typeface="ＭＳ ゴシック" pitchFamily="49" charset="-128"/>
                <a:ea typeface="ＭＳ ゴシック" pitchFamily="49" charset="-128"/>
              </a:rPr>
              <a:t>(</a:t>
            </a:r>
            <a:r>
              <a:rPr lang="ja-JP" altLang="en-US" sz="1400" b="1" dirty="0" smtClean="0">
                <a:latin typeface="ＭＳ ゴシック" pitchFamily="49" charset="-128"/>
                <a:ea typeface="ＭＳ ゴシック" pitchFamily="49" charset="-128"/>
              </a:rPr>
              <a:t>モニター</a:t>
            </a:r>
            <a:r>
              <a:rPr lang="en-US" altLang="ja-JP" sz="1400" b="1" dirty="0" smtClean="0">
                <a:latin typeface="ＭＳ ゴシック" pitchFamily="49" charset="-128"/>
                <a:ea typeface="ＭＳ ゴシック" pitchFamily="49" charset="-128"/>
              </a:rPr>
              <a:t>))</a:t>
            </a:r>
          </a:p>
          <a:p>
            <a:pPr>
              <a:buNone/>
            </a:pPr>
            <a:r>
              <a:rPr lang="en-US" altLang="ja-JP" sz="1400" b="1" dirty="0" smtClean="0">
                <a:latin typeface="ＭＳ ゴシック" pitchFamily="49" charset="-128"/>
                <a:ea typeface="ＭＳ ゴシック" pitchFamily="49" charset="-128"/>
              </a:rPr>
              <a:t>                </a:t>
            </a:r>
            <a:r>
              <a:rPr lang="ja-JP" altLang="en-US" sz="1400" b="1" dirty="0" smtClean="0">
                <a:latin typeface="ＭＳ ゴシック" pitchFamily="49" charset="-128"/>
                <a:ea typeface="ＭＳ ゴシック" pitchFamily="49" charset="-128"/>
              </a:rPr>
              <a:t>表示</a:t>
            </a:r>
            <a:r>
              <a:rPr lang="en-US" altLang="ja-JP" sz="1400" b="1" dirty="0" smtClean="0">
                <a:latin typeface="ＭＳ ゴシック" pitchFamily="49" charset="-128"/>
                <a:ea typeface="ＭＳ ゴシック" pitchFamily="49" charset="-128"/>
              </a:rPr>
              <a:t>(</a:t>
            </a:r>
            <a:r>
              <a:rPr lang="ja-JP" altLang="en-US" sz="1400" b="1" dirty="0" smtClean="0">
                <a:latin typeface="ＭＳ ゴシック" pitchFamily="49" charset="-128"/>
                <a:ea typeface="ＭＳ ゴシック" pitchFamily="49" charset="-128"/>
              </a:rPr>
              <a:t>モニター</a:t>
            </a:r>
            <a:r>
              <a:rPr lang="en-US" altLang="ja-JP" sz="1400" b="1" dirty="0" smtClean="0">
                <a:latin typeface="ＭＳ ゴシック" pitchFamily="49" charset="-128"/>
                <a:ea typeface="ＭＳ ゴシック" pitchFamily="49" charset="-128"/>
              </a:rPr>
              <a:t>);</a:t>
            </a:r>
          </a:p>
          <a:p>
            <a:pPr>
              <a:buNone/>
            </a:pPr>
            <a:r>
              <a:rPr lang="en-US" altLang="ja-JP" sz="1400" b="1" dirty="0" smtClean="0">
                <a:latin typeface="ＭＳ ゴシック" pitchFamily="49" charset="-128"/>
                <a:ea typeface="ＭＳ ゴシック" pitchFamily="49" charset="-128"/>
              </a:rPr>
              <a:t>        }</a:t>
            </a:r>
          </a:p>
          <a:p>
            <a:pPr>
              <a:buNone/>
            </a:pPr>
            <a:r>
              <a:rPr lang="en-US" altLang="ja-JP" sz="1400" b="1" dirty="0" smtClean="0">
                <a:latin typeface="ＭＳ ゴシック" pitchFamily="49" charset="-128"/>
                <a:ea typeface="ＭＳ ゴシック" pitchFamily="49" charset="-128"/>
              </a:rPr>
              <a:t>    }</a:t>
            </a:r>
          </a:p>
          <a:p>
            <a:pPr>
              <a:buNone/>
            </a:pPr>
            <a:endParaRPr lang="en-US" altLang="ja-JP" sz="1400" b="1" dirty="0" smtClean="0">
              <a:latin typeface="ＭＳ ゴシック" pitchFamily="49" charset="-128"/>
              <a:ea typeface="ＭＳ ゴシック" pitchFamily="49" charset="-128"/>
            </a:endParaRPr>
          </a:p>
          <a:p>
            <a:pPr>
              <a:buNone/>
            </a:pPr>
            <a:r>
              <a:rPr lang="en-US" altLang="ja-JP" sz="1600" b="1" dirty="0" smtClean="0">
                <a:solidFill>
                  <a:schemeClr val="accent5"/>
                </a:solidFill>
                <a:latin typeface="ＭＳ ゴシック" pitchFamily="49" charset="-128"/>
                <a:ea typeface="ＭＳ ゴシック" pitchFamily="49" charset="-128"/>
              </a:rPr>
              <a:t>    static void Main()</a:t>
            </a:r>
          </a:p>
          <a:p>
            <a:pPr>
              <a:buNone/>
            </a:pPr>
            <a:r>
              <a:rPr lang="en-US" altLang="ja-JP" sz="1600" b="1" dirty="0" smtClean="0">
                <a:solidFill>
                  <a:schemeClr val="accent5"/>
                </a:solidFill>
                <a:latin typeface="ＭＳ ゴシック" pitchFamily="49" charset="-128"/>
                <a:ea typeface="ＭＳ ゴシック" pitchFamily="49" charset="-128"/>
              </a:rPr>
              <a:t>    {</a:t>
            </a:r>
          </a:p>
          <a:p>
            <a:pPr>
              <a:buNone/>
            </a:pPr>
            <a:r>
              <a:rPr lang="en-US" altLang="ja-JP" sz="1600" b="1" dirty="0" smtClean="0">
                <a:solidFill>
                  <a:schemeClr val="accent5"/>
                </a:solidFill>
                <a:latin typeface="ＭＳ ゴシック" pitchFamily="49" charset="-128"/>
                <a:ea typeface="ＭＳ ゴシック" pitchFamily="49" charset="-128"/>
              </a:rPr>
              <a:t>        </a:t>
            </a:r>
            <a:r>
              <a:rPr lang="ja-JP" altLang="en-US" sz="1600" b="1" dirty="0" smtClean="0">
                <a:solidFill>
                  <a:schemeClr val="accent5"/>
                </a:solidFill>
                <a:latin typeface="ＭＳ ゴシック" pitchFamily="49" charset="-128"/>
                <a:ea typeface="ＭＳ ゴシック" pitchFamily="49" charset="-128"/>
              </a:rPr>
              <a:t>モニター</a:t>
            </a:r>
            <a:r>
              <a:rPr lang="en-US" altLang="ja-JP" sz="1600" b="1" dirty="0" smtClean="0">
                <a:solidFill>
                  <a:schemeClr val="accent5"/>
                </a:solidFill>
                <a:latin typeface="ＭＳ ゴシック" pitchFamily="49" charset="-128"/>
                <a:ea typeface="ＭＳ ゴシック" pitchFamily="49" charset="-128"/>
              </a:rPr>
              <a:t>[] </a:t>
            </a:r>
            <a:r>
              <a:rPr lang="ja-JP" altLang="en-US" sz="1600" b="1" dirty="0" smtClean="0">
                <a:solidFill>
                  <a:schemeClr val="accent5"/>
                </a:solidFill>
                <a:latin typeface="ＭＳ ゴシック" pitchFamily="49" charset="-128"/>
                <a:ea typeface="ＭＳ ゴシック" pitchFamily="49" charset="-128"/>
              </a:rPr>
              <a:t>集計データ </a:t>
            </a:r>
            <a:r>
              <a:rPr lang="en-US" altLang="ja-JP" sz="1600" b="1" dirty="0" smtClean="0">
                <a:solidFill>
                  <a:schemeClr val="accent5"/>
                </a:solidFill>
                <a:latin typeface="ＭＳ ゴシック" pitchFamily="49" charset="-128"/>
                <a:ea typeface="ＭＳ ゴシック" pitchFamily="49" charset="-128"/>
              </a:rPr>
              <a:t>=</a:t>
            </a:r>
          </a:p>
          <a:p>
            <a:pPr>
              <a:buNone/>
            </a:pPr>
            <a:r>
              <a:rPr lang="ja-JP" altLang="en-US" sz="1600" b="1" dirty="0" smtClean="0">
                <a:solidFill>
                  <a:schemeClr val="accent5"/>
                </a:solidFill>
                <a:latin typeface="ＭＳ ゴシック" pitchFamily="49" charset="-128"/>
                <a:ea typeface="ＭＳ ゴシック" pitchFamily="49" charset="-128"/>
              </a:rPr>
              <a:t>                        集計データの作成</a:t>
            </a:r>
            <a:r>
              <a:rPr lang="en-US" altLang="ja-JP" sz="1600" b="1" dirty="0" smtClean="0">
                <a:solidFill>
                  <a:schemeClr val="accent5"/>
                </a:solidFill>
                <a:latin typeface="ＭＳ ゴシック" pitchFamily="49" charset="-128"/>
                <a:ea typeface="ＭＳ ゴシック" pitchFamily="49" charset="-128"/>
              </a:rPr>
              <a:t>();</a:t>
            </a:r>
          </a:p>
          <a:p>
            <a:pPr>
              <a:buNone/>
            </a:pPr>
            <a:r>
              <a:rPr lang="en-US" altLang="ja-JP" sz="1600" b="1" dirty="0" smtClean="0">
                <a:solidFill>
                  <a:schemeClr val="accent5"/>
                </a:solidFill>
                <a:latin typeface="ＭＳ ゴシック" pitchFamily="49" charset="-128"/>
                <a:ea typeface="ＭＳ ゴシック" pitchFamily="49" charset="-128"/>
              </a:rPr>
              <a:t>        </a:t>
            </a:r>
            <a:r>
              <a:rPr lang="ja-JP" altLang="en-US" sz="1600" b="1" dirty="0" smtClean="0">
                <a:solidFill>
                  <a:schemeClr val="accent5"/>
                </a:solidFill>
                <a:latin typeface="ＭＳ ゴシック" pitchFamily="49" charset="-128"/>
                <a:ea typeface="ＭＳ ゴシック" pitchFamily="49" charset="-128"/>
              </a:rPr>
              <a:t>集計データの表示</a:t>
            </a:r>
            <a:r>
              <a:rPr lang="en-US" altLang="ja-JP" sz="1600" b="1" dirty="0" smtClean="0">
                <a:solidFill>
                  <a:schemeClr val="accent5"/>
                </a:solidFill>
                <a:latin typeface="ＭＳ ゴシック" pitchFamily="49" charset="-128"/>
                <a:ea typeface="ＭＳ ゴシック" pitchFamily="49" charset="-128"/>
              </a:rPr>
              <a:t>(</a:t>
            </a:r>
            <a:r>
              <a:rPr lang="ja-JP" altLang="en-US" sz="1600" b="1" dirty="0" smtClean="0">
                <a:solidFill>
                  <a:schemeClr val="accent5"/>
                </a:solidFill>
                <a:latin typeface="ＭＳ ゴシック" pitchFamily="49" charset="-128"/>
                <a:ea typeface="ＭＳ ゴシック" pitchFamily="49" charset="-128"/>
              </a:rPr>
              <a:t>集計データ</a:t>
            </a:r>
            <a:r>
              <a:rPr lang="en-US" altLang="ja-JP" sz="1600" b="1" dirty="0" smtClean="0">
                <a:solidFill>
                  <a:schemeClr val="accent5"/>
                </a:solidFill>
                <a:latin typeface="ＭＳ ゴシック" pitchFamily="49" charset="-128"/>
                <a:ea typeface="ＭＳ ゴシック" pitchFamily="49" charset="-128"/>
              </a:rPr>
              <a:t>);</a:t>
            </a:r>
          </a:p>
          <a:p>
            <a:pPr>
              <a:buNone/>
            </a:pPr>
            <a:r>
              <a:rPr lang="en-US" altLang="ja-JP" sz="1600" b="1" dirty="0" smtClean="0">
                <a:solidFill>
                  <a:schemeClr val="accent5"/>
                </a:solidFill>
                <a:latin typeface="ＭＳ ゴシック" pitchFamily="49" charset="-128"/>
                <a:ea typeface="ＭＳ ゴシック" pitchFamily="49" charset="-128"/>
              </a:rPr>
              <a:t>    }</a:t>
            </a:r>
          </a:p>
          <a:p>
            <a:pPr>
              <a:buNone/>
            </a:pPr>
            <a:r>
              <a:rPr lang="en-US" altLang="ja-JP" sz="1400" b="1" dirty="0" smtClean="0">
                <a:latin typeface="ＭＳ ゴシック" pitchFamily="49" charset="-128"/>
                <a:ea typeface="ＭＳ ゴシック" pitchFamily="49" charset="-128"/>
              </a:rPr>
              <a:t>}</a:t>
            </a:r>
            <a:endParaRPr kumimoji="1" lang="ja-JP" altLang="en-US" sz="800" b="1" dirty="0">
              <a:latin typeface="ＭＳ ゴシック" pitchFamily="49" charset="-128"/>
              <a:ea typeface="ＭＳ ゴシック" pitchFamily="49" charset="-128"/>
            </a:endParaRPr>
          </a:p>
        </p:txBody>
      </p:sp>
      <p:cxnSp>
        <p:nvCxnSpPr>
          <p:cNvPr id="8" name="直線コネクタ 7"/>
          <p:cNvCxnSpPr/>
          <p:nvPr/>
        </p:nvCxnSpPr>
        <p:spPr>
          <a:xfrm rot="5400000">
            <a:off x="1941535" y="3557391"/>
            <a:ext cx="51607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sz="4400" dirty="0" smtClean="0"/>
              <a:t>例</a:t>
            </a:r>
            <a:r>
              <a:rPr kumimoji="1" lang="en-US" altLang="ja-JP" sz="4400" dirty="0" smtClean="0"/>
              <a:t>. </a:t>
            </a:r>
            <a:r>
              <a:rPr lang="ja-JP" altLang="en-US" sz="4400" dirty="0" smtClean="0"/>
              <a:t>命令型・オブジェクト指向型</a:t>
            </a:r>
            <a:endParaRPr kumimoji="1" lang="ja-JP" altLang="en-US" sz="4400" dirty="0"/>
          </a:p>
        </p:txBody>
      </p:sp>
      <p:sp>
        <p:nvSpPr>
          <p:cNvPr id="5" name="コンテンツ プレースホルダ 4"/>
          <p:cNvSpPr>
            <a:spLocks noGrp="1"/>
          </p:cNvSpPr>
          <p:nvPr>
            <p:ph sz="half" idx="1"/>
          </p:nvPr>
        </p:nvSpPr>
        <p:spPr>
          <a:xfrm>
            <a:off x="125360" y="1002082"/>
            <a:ext cx="4370439" cy="5223354"/>
          </a:xfrm>
        </p:spPr>
        <p:txBody>
          <a:bodyPr/>
          <a:lstStyle/>
          <a:p>
            <a:pPr>
              <a:buNone/>
            </a:pPr>
            <a:r>
              <a:rPr lang="en-US" altLang="ja-JP" sz="800" b="1" dirty="0" smtClean="0">
                <a:latin typeface="ＭＳ ゴシック" pitchFamily="49" charset="-128"/>
                <a:ea typeface="ＭＳ ゴシック" pitchFamily="49" charset="-128"/>
              </a:rPr>
              <a:t>using System;</a:t>
            </a:r>
          </a:p>
          <a:p>
            <a:pPr>
              <a:buNone/>
            </a:pPr>
            <a:r>
              <a:rPr lang="en-US" altLang="ja-JP" sz="800" b="1" dirty="0" smtClean="0">
                <a:latin typeface="ＭＳ ゴシック" pitchFamily="49" charset="-128"/>
                <a:ea typeface="ＭＳ ゴシック" pitchFamily="49" charset="-128"/>
              </a:rPr>
              <a:t>using </a:t>
            </a:r>
            <a:r>
              <a:rPr lang="en-US" altLang="ja-JP" sz="800" b="1" dirty="0" err="1" smtClean="0">
                <a:latin typeface="ＭＳ ゴシック" pitchFamily="49" charset="-128"/>
                <a:ea typeface="ＭＳ ゴシック" pitchFamily="49" charset="-128"/>
              </a:rPr>
              <a:t>System.Collections</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using </a:t>
            </a:r>
            <a:r>
              <a:rPr lang="en-US" altLang="ja-JP" sz="800" b="1" dirty="0" err="1" smtClean="0">
                <a:latin typeface="ＭＳ ゴシック" pitchFamily="49" charset="-128"/>
                <a:ea typeface="ＭＳ ゴシック" pitchFamily="49" charset="-128"/>
              </a:rPr>
              <a:t>System.Collections.Generic</a:t>
            </a:r>
            <a:r>
              <a:rPr lang="en-US" altLang="ja-JP" sz="800" b="1" dirty="0" smtClean="0">
                <a:latin typeface="ＭＳ ゴシック" pitchFamily="49" charset="-128"/>
                <a:ea typeface="ＭＳ ゴシック" pitchFamily="49" charset="-128"/>
              </a:rPr>
              <a:t>;</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static class </a:t>
            </a:r>
            <a:r>
              <a:rPr lang="ja-JP" altLang="en-US" sz="800" b="1" dirty="0" smtClean="0">
                <a:latin typeface="ＭＳ ゴシック" pitchFamily="49" charset="-128"/>
                <a:ea typeface="ＭＳ ゴシック" pitchFamily="49" charset="-128"/>
              </a:rPr>
              <a:t>ユーティリティ</a:t>
            </a:r>
          </a:p>
          <a:p>
            <a:pPr>
              <a:buNone/>
            </a:pP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public static </a:t>
            </a:r>
            <a:r>
              <a:rPr lang="en-US" altLang="ja-JP" sz="800" b="1" dirty="0" err="1" smtClean="0">
                <a:latin typeface="ＭＳ ゴシック" pitchFamily="49" charset="-128"/>
                <a:ea typeface="ＭＳ ゴシック" pitchFamily="49" charset="-128"/>
              </a:rPr>
              <a:t>bool</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範囲内かどうか</a:t>
            </a:r>
            <a:r>
              <a:rPr lang="en-US" altLang="ja-JP" sz="800" b="1" dirty="0" smtClean="0">
                <a:latin typeface="ＭＳ ゴシック" pitchFamily="49" charset="-128"/>
                <a:ea typeface="ＭＳ ゴシック" pitchFamily="49" charset="-128"/>
              </a:rPr>
              <a:t>(</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数</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最低</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最高</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 return </a:t>
            </a:r>
            <a:r>
              <a:rPr lang="ja-JP" altLang="en-US" sz="800" b="1" dirty="0" smtClean="0">
                <a:latin typeface="ＭＳ ゴシック" pitchFamily="49" charset="-128"/>
                <a:ea typeface="ＭＳ ゴシック" pitchFamily="49" charset="-128"/>
              </a:rPr>
              <a:t>数 </a:t>
            </a:r>
            <a:r>
              <a:rPr lang="en-US" altLang="ja-JP" sz="800" b="1" dirty="0" smtClean="0">
                <a:latin typeface="ＭＳ ゴシック" pitchFamily="49" charset="-128"/>
                <a:ea typeface="ＭＳ ゴシック" pitchFamily="49" charset="-128"/>
              </a:rPr>
              <a:t>&gt;= </a:t>
            </a:r>
            <a:r>
              <a:rPr lang="ja-JP" altLang="en-US" sz="800" b="1" dirty="0" smtClean="0">
                <a:latin typeface="ＭＳ ゴシック" pitchFamily="49" charset="-128"/>
                <a:ea typeface="ＭＳ ゴシック" pitchFamily="49" charset="-128"/>
              </a:rPr>
              <a:t>最低 </a:t>
            </a:r>
            <a:r>
              <a:rPr lang="en-US" altLang="ja-JP" sz="800" b="1" dirty="0" smtClean="0">
                <a:latin typeface="ＭＳ ゴシック" pitchFamily="49" charset="-128"/>
                <a:ea typeface="ＭＳ ゴシック" pitchFamily="49" charset="-128"/>
              </a:rPr>
              <a:t>&amp;&amp; </a:t>
            </a:r>
            <a:r>
              <a:rPr lang="ja-JP" altLang="en-US" sz="800" b="1" dirty="0" smtClean="0">
                <a:latin typeface="ＭＳ ゴシック" pitchFamily="49" charset="-128"/>
                <a:ea typeface="ＭＳ ゴシック" pitchFamily="49" charset="-128"/>
              </a:rPr>
              <a:t>数 </a:t>
            </a:r>
            <a:r>
              <a:rPr lang="en-US" altLang="ja-JP" sz="800" b="1" dirty="0" smtClean="0">
                <a:latin typeface="ＭＳ ゴシック" pitchFamily="49" charset="-128"/>
                <a:ea typeface="ＭＳ ゴシック" pitchFamily="49" charset="-128"/>
              </a:rPr>
              <a:t>&lt;= </a:t>
            </a:r>
            <a:r>
              <a:rPr lang="ja-JP" altLang="en-US" sz="800" b="1" dirty="0" smtClean="0">
                <a:latin typeface="ＭＳ ゴシック" pitchFamily="49" charset="-128"/>
                <a:ea typeface="ＭＳ ゴシック" pitchFamily="49" charset="-128"/>
              </a:rPr>
              <a:t>最高</a:t>
            </a:r>
            <a:r>
              <a:rPr lang="en-US" altLang="ja-JP" sz="800" b="1" dirty="0" smtClean="0">
                <a:latin typeface="ＭＳ ゴシック" pitchFamily="49" charset="-128"/>
                <a:ea typeface="ＭＳ ゴシック" pitchFamily="49" charset="-128"/>
              </a:rPr>
              <a: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public static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年齢</a:t>
            </a:r>
            <a:r>
              <a:rPr lang="en-US" altLang="ja-JP" sz="800" b="1" dirty="0" smtClean="0">
                <a:latin typeface="ＭＳ ゴシック" pitchFamily="49" charset="-128"/>
                <a:ea typeface="ＭＳ ゴシック" pitchFamily="49" charset="-128"/>
              </a:rPr>
              <a:t>(</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if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.Month &lt;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.Month ||</a:t>
            </a:r>
          </a:p>
          <a:p>
            <a:pPr>
              <a:buNone/>
            </a:pPr>
            <a:r>
              <a:rPr lang="ja-JP" altLang="en-US" sz="800" b="1" dirty="0" smtClean="0">
                <a:latin typeface="ＭＳ ゴシック" pitchFamily="49" charset="-128"/>
                <a:ea typeface="ＭＳ ゴシック" pitchFamily="49" charset="-128"/>
              </a:rPr>
              <a:t>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.Month ==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.Month &amp;&amp;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.Day &lt;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.Day)</a:t>
            </a:r>
          </a:p>
          <a:p>
            <a:pPr>
              <a:buNone/>
            </a:pPr>
            <a:r>
              <a:rPr lang="en-US" altLang="ja-JP" sz="800" b="1" dirty="0" smtClean="0">
                <a:latin typeface="ＭＳ ゴシック" pitchFamily="49" charset="-128"/>
                <a:ea typeface="ＭＳ ゴシック" pitchFamily="49" charset="-128"/>
              </a:rPr>
              <a:t>            return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.Year -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.Year - 1;</a:t>
            </a:r>
          </a:p>
          <a:p>
            <a:pPr>
              <a:buNone/>
            </a:pPr>
            <a:r>
              <a:rPr lang="en-US" altLang="ja-JP" sz="800" b="1" dirty="0" smtClean="0">
                <a:latin typeface="ＭＳ ゴシック" pitchFamily="49" charset="-128"/>
                <a:ea typeface="ＭＳ ゴシック" pitchFamily="49" charset="-128"/>
              </a:rPr>
              <a:t>        else</a:t>
            </a:r>
          </a:p>
          <a:p>
            <a:pPr>
              <a:buNone/>
            </a:pPr>
            <a:r>
              <a:rPr lang="en-US" altLang="ja-JP" sz="800" b="1" dirty="0" smtClean="0">
                <a:latin typeface="ＭＳ ゴシック" pitchFamily="49" charset="-128"/>
                <a:ea typeface="ＭＳ ゴシック" pitchFamily="49" charset="-128"/>
              </a:rPr>
              <a:t>            return </a:t>
            </a:r>
            <a:r>
              <a:rPr lang="ja-JP" altLang="en-US" sz="800" b="1" dirty="0" smtClean="0">
                <a:latin typeface="ＭＳ ゴシック" pitchFamily="49" charset="-128"/>
                <a:ea typeface="ＭＳ ゴシック" pitchFamily="49" charset="-128"/>
              </a:rPr>
              <a:t>今日</a:t>
            </a:r>
            <a:r>
              <a:rPr lang="en-US" altLang="ja-JP" sz="800" b="1" dirty="0" smtClean="0">
                <a:latin typeface="ＭＳ ゴシック" pitchFamily="49" charset="-128"/>
                <a:ea typeface="ＭＳ ゴシック" pitchFamily="49" charset="-128"/>
              </a:rPr>
              <a:t>.Year -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.Year;</a:t>
            </a:r>
          </a:p>
          <a:p>
            <a:pPr>
              <a:buNone/>
            </a:pPr>
            <a:r>
              <a:rPr lang="en-US" altLang="ja-JP" sz="800" b="1" dirty="0" smtClean="0">
                <a:latin typeface="ＭＳ ゴシック" pitchFamily="49" charset="-128"/>
                <a:ea typeface="ＭＳ ゴシック" pitchFamily="49" charset="-128"/>
              </a:rPr>
              <a: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public static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年齢</a:t>
            </a:r>
            <a:r>
              <a:rPr lang="en-US" altLang="ja-JP" sz="800" b="1" dirty="0" smtClean="0">
                <a:latin typeface="ＭＳ ゴシック" pitchFamily="49" charset="-128"/>
                <a:ea typeface="ＭＳ ゴシック" pitchFamily="49" charset="-128"/>
              </a:rPr>
              <a:t>(</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 return </a:t>
            </a:r>
            <a:r>
              <a:rPr lang="ja-JP" altLang="en-US" sz="800" b="1" dirty="0" smtClean="0">
                <a:latin typeface="ＭＳ ゴシック" pitchFamily="49" charset="-128"/>
                <a:ea typeface="ＭＳ ゴシック" pitchFamily="49" charset="-128"/>
              </a:rPr>
              <a:t>年齢</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DateTime.Today</a:t>
            </a: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err="1" smtClean="0">
                <a:latin typeface="ＭＳ ゴシック" pitchFamily="49" charset="-128"/>
                <a:ea typeface="ＭＳ ゴシック" pitchFamily="49" charset="-128"/>
              </a:rPr>
              <a:t>enum</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男</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女 </a:t>
            </a:r>
            <a:r>
              <a:rPr lang="en-US" altLang="ja-JP" sz="800" b="1" dirty="0" smtClean="0">
                <a:latin typeface="ＭＳ ゴシック" pitchFamily="49" charset="-128"/>
                <a:ea typeface="ＭＳ ゴシック" pitchFamily="49" charset="-128"/>
              </a:rPr>
              <a:t>}</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class </a:t>
            </a:r>
            <a:r>
              <a:rPr lang="ja-JP" altLang="en-US" sz="800" b="1" dirty="0" smtClean="0">
                <a:latin typeface="ＭＳ ゴシック" pitchFamily="49" charset="-128"/>
                <a:ea typeface="ＭＳ ゴシック" pitchFamily="49" charset="-128"/>
              </a:rPr>
              <a:t>モニター</a:t>
            </a:r>
          </a:p>
          <a:p>
            <a:pPr>
              <a:buNone/>
            </a:pP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public string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 get; set; }</a:t>
            </a:r>
          </a:p>
          <a:p>
            <a:pPr>
              <a:buNone/>
            </a:pPr>
            <a:r>
              <a:rPr lang="en-US" altLang="ja-JP" sz="800" b="1" dirty="0" smtClean="0">
                <a:latin typeface="ＭＳ ゴシック" pitchFamily="49" charset="-128"/>
                <a:ea typeface="ＭＳ ゴシック" pitchFamily="49" charset="-128"/>
              </a:rPr>
              <a:t>    public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生年月日 </a:t>
            </a:r>
            <a:r>
              <a:rPr lang="en-US" altLang="ja-JP" sz="800" b="1" dirty="0" smtClean="0">
                <a:latin typeface="ＭＳ ゴシック" pitchFamily="49" charset="-128"/>
                <a:ea typeface="ＭＳ ゴシック" pitchFamily="49" charset="-128"/>
              </a:rPr>
              <a:t>{ get; set; }</a:t>
            </a:r>
          </a:p>
          <a:p>
            <a:pPr>
              <a:buNone/>
            </a:pPr>
            <a:r>
              <a:rPr lang="en-US" altLang="ja-JP" sz="800" b="1" dirty="0" smtClean="0">
                <a:latin typeface="ＭＳ ゴシック" pitchFamily="49" charset="-128"/>
                <a:ea typeface="ＭＳ ゴシック" pitchFamily="49" charset="-128"/>
              </a:rPr>
              <a:t>    public </a:t>
            </a:r>
            <a:r>
              <a:rPr lang="ja-JP" altLang="en-US" sz="800" b="1" dirty="0" smtClean="0">
                <a:latin typeface="ＭＳ ゴシック" pitchFamily="49" charset="-128"/>
                <a:ea typeface="ＭＳ ゴシック" pitchFamily="49" charset="-128"/>
              </a:rPr>
              <a:t>性       性別     </a:t>
            </a:r>
            <a:r>
              <a:rPr lang="en-US" altLang="ja-JP" sz="800" b="1" dirty="0" smtClean="0">
                <a:latin typeface="ＭＳ ゴシック" pitchFamily="49" charset="-128"/>
                <a:ea typeface="ＭＳ ゴシック" pitchFamily="49" charset="-128"/>
              </a:rPr>
              <a:t>{ get; set;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public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年齢</a:t>
            </a:r>
          </a:p>
          <a:p>
            <a:pPr>
              <a:buNone/>
            </a:pPr>
            <a:r>
              <a:rPr lang="ja-JP" altLang="en-US" sz="800" b="1" dirty="0" smtClean="0">
                <a:latin typeface="ＭＳ ゴシック" pitchFamily="49" charset="-128"/>
                <a:ea typeface="ＭＳ ゴシック" pitchFamily="49" charset="-128"/>
              </a:rPr>
              <a:t>    </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get</a:t>
            </a:r>
          </a:p>
          <a:p>
            <a:pPr>
              <a:buNone/>
            </a:pPr>
            <a:r>
              <a:rPr lang="en-US" altLang="ja-JP" sz="800" b="1" dirty="0" smtClean="0">
                <a:latin typeface="ＭＳ ゴシック" pitchFamily="49" charset="-128"/>
                <a:ea typeface="ＭＳ ゴシック" pitchFamily="49" charset="-128"/>
              </a:rPr>
              <a:t>        { return </a:t>
            </a:r>
            <a:r>
              <a:rPr lang="ja-JP" altLang="en-US" sz="800" b="1" dirty="0" smtClean="0">
                <a:latin typeface="ＭＳ ゴシック" pitchFamily="49" charset="-128"/>
                <a:ea typeface="ＭＳ ゴシック" pitchFamily="49" charset="-128"/>
              </a:rPr>
              <a:t>ユーティリティ</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年齢</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生年月日</a:t>
            </a: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a:t>
            </a:r>
          </a:p>
        </p:txBody>
      </p:sp>
      <p:sp>
        <p:nvSpPr>
          <p:cNvPr id="6" name="コンテンツ プレースホルダ 5"/>
          <p:cNvSpPr>
            <a:spLocks noGrp="1"/>
          </p:cNvSpPr>
          <p:nvPr>
            <p:ph sz="half" idx="2"/>
          </p:nvPr>
        </p:nvSpPr>
        <p:spPr>
          <a:xfrm>
            <a:off x="4653116" y="989556"/>
            <a:ext cx="4490883" cy="5235880"/>
          </a:xfrm>
        </p:spPr>
        <p:txBody>
          <a:bodyPr/>
          <a:lstStyle/>
          <a:p>
            <a:pPr>
              <a:buNone/>
            </a:pPr>
            <a:r>
              <a:rPr lang="en-US" altLang="ja-JP" sz="800" b="1" dirty="0" smtClean="0">
                <a:latin typeface="ＭＳ ゴシック" pitchFamily="49" charset="-128"/>
                <a:ea typeface="ＭＳ ゴシック" pitchFamily="49" charset="-128"/>
              </a:rPr>
              <a:t>class </a:t>
            </a:r>
            <a:r>
              <a:rPr lang="ja-JP" altLang="en-US" sz="800" b="1" dirty="0" smtClean="0">
                <a:latin typeface="ＭＳ ゴシック" pitchFamily="49" charset="-128"/>
                <a:ea typeface="ＭＳ ゴシック" pitchFamily="49" charset="-128"/>
              </a:rPr>
              <a:t>絞り込みオプション</a:t>
            </a:r>
          </a:p>
          <a:p>
            <a:pPr>
              <a:buNone/>
            </a:pP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public </a:t>
            </a:r>
            <a:r>
              <a:rPr lang="ja-JP" altLang="en-US" sz="800" b="1" dirty="0" smtClean="0">
                <a:latin typeface="ＭＳ ゴシック" pitchFamily="49" charset="-128"/>
                <a:ea typeface="ＭＳ ゴシック" pitchFamily="49" charset="-128"/>
              </a:rPr>
              <a:t>性  性別     </a:t>
            </a:r>
            <a:r>
              <a:rPr lang="en-US" altLang="ja-JP" sz="800" b="1" dirty="0" smtClean="0">
                <a:latin typeface="ＭＳ ゴシック" pitchFamily="49" charset="-128"/>
                <a:ea typeface="ＭＳ ゴシック" pitchFamily="49" charset="-128"/>
              </a:rPr>
              <a:t>{ get; set; }</a:t>
            </a:r>
          </a:p>
          <a:p>
            <a:pPr>
              <a:buNone/>
            </a:pPr>
            <a:r>
              <a:rPr lang="en-US" altLang="ja-JP" sz="800" b="1" dirty="0" smtClean="0">
                <a:latin typeface="ＭＳ ゴシック" pitchFamily="49" charset="-128"/>
                <a:ea typeface="ＭＳ ゴシック" pitchFamily="49" charset="-128"/>
              </a:rPr>
              <a:t>    public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最低年齢 </a:t>
            </a:r>
            <a:r>
              <a:rPr lang="en-US" altLang="ja-JP" sz="800" b="1" dirty="0" smtClean="0">
                <a:latin typeface="ＭＳ ゴシック" pitchFamily="49" charset="-128"/>
                <a:ea typeface="ＭＳ ゴシック" pitchFamily="49" charset="-128"/>
              </a:rPr>
              <a:t>{ get; set; }</a:t>
            </a:r>
          </a:p>
          <a:p>
            <a:pPr>
              <a:buNone/>
            </a:pPr>
            <a:r>
              <a:rPr lang="en-US" altLang="ja-JP" sz="800" b="1" dirty="0" smtClean="0">
                <a:latin typeface="ＭＳ ゴシック" pitchFamily="49" charset="-128"/>
                <a:ea typeface="ＭＳ ゴシック" pitchFamily="49" charset="-128"/>
              </a:rPr>
              <a:t>    public </a:t>
            </a:r>
            <a:r>
              <a:rPr lang="en-US" altLang="ja-JP" sz="800" b="1" dirty="0" err="1" smtClean="0">
                <a:latin typeface="ＭＳ ゴシック" pitchFamily="49" charset="-128"/>
                <a:ea typeface="ＭＳ ゴシック" pitchFamily="49" charset="-128"/>
              </a:rPr>
              <a:t>int</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最高年齢 </a:t>
            </a:r>
            <a:r>
              <a:rPr lang="en-US" altLang="ja-JP" sz="800" b="1" dirty="0" smtClean="0">
                <a:latin typeface="ＭＳ ゴシック" pitchFamily="49" charset="-128"/>
                <a:ea typeface="ＭＳ ゴシック" pitchFamily="49" charset="-128"/>
              </a:rPr>
              <a:t>{ get; set;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public </a:t>
            </a:r>
            <a:r>
              <a:rPr lang="en-US" altLang="ja-JP" sz="800" b="1" dirty="0" err="1" smtClean="0">
                <a:latin typeface="ＭＳ ゴシック" pitchFamily="49" charset="-128"/>
                <a:ea typeface="ＭＳ ゴシック" pitchFamily="49" charset="-128"/>
              </a:rPr>
              <a:t>bool</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マッチするかどうか</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モニター モニター</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if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性別</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return false;</a:t>
            </a:r>
          </a:p>
          <a:p>
            <a:pPr>
              <a:buNone/>
            </a:pPr>
            <a:r>
              <a:rPr lang="en-US" altLang="ja-JP" sz="800" b="1" dirty="0" smtClean="0">
                <a:latin typeface="ＭＳ ゴシック" pitchFamily="49" charset="-128"/>
                <a:ea typeface="ＭＳ ゴシック" pitchFamily="49" charset="-128"/>
              </a:rPr>
              <a:t>        if (!</a:t>
            </a:r>
            <a:r>
              <a:rPr lang="ja-JP" altLang="en-US" sz="800" b="1" dirty="0" smtClean="0">
                <a:latin typeface="ＭＳ ゴシック" pitchFamily="49" charset="-128"/>
                <a:ea typeface="ＭＳ ゴシック" pitchFamily="49" charset="-128"/>
              </a:rPr>
              <a:t>ユーティリティ</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範囲内かどうか</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年齢</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最低年齢</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最高年齢</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return false;</a:t>
            </a:r>
          </a:p>
          <a:p>
            <a:pPr>
              <a:buNone/>
            </a:pPr>
            <a:r>
              <a:rPr lang="en-US" altLang="ja-JP" sz="800" b="1" dirty="0" smtClean="0">
                <a:latin typeface="ＭＳ ゴシック" pitchFamily="49" charset="-128"/>
                <a:ea typeface="ＭＳ ゴシック" pitchFamily="49" charset="-128"/>
              </a:rPr>
              <a:t>        return true;</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class </a:t>
            </a:r>
            <a:r>
              <a:rPr lang="ja-JP" altLang="en-US" sz="800" b="1" dirty="0" smtClean="0">
                <a:latin typeface="ＭＳ ゴシック" pitchFamily="49" charset="-128"/>
                <a:ea typeface="ＭＳ ゴシック" pitchFamily="49" charset="-128"/>
              </a:rPr>
              <a:t>アンケートデータ</a:t>
            </a: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List&lt;</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&gt; data = new List&lt;</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&gt;();</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public </a:t>
            </a:r>
            <a:r>
              <a:rPr lang="ja-JP" altLang="en-US" sz="800" b="1" dirty="0" smtClean="0">
                <a:latin typeface="ＭＳ ゴシック" pitchFamily="49" charset="-128"/>
                <a:ea typeface="ＭＳ ゴシック" pitchFamily="49" charset="-128"/>
              </a:rPr>
              <a:t>アンケートデータ</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data.Add</a:t>
            </a:r>
            <a:r>
              <a:rPr lang="en-US" altLang="ja-JP" sz="800" b="1" dirty="0" smtClean="0">
                <a:latin typeface="ＭＳ ゴシック" pitchFamily="49" charset="-128"/>
                <a:ea typeface="ＭＳ ゴシック" pitchFamily="49" charset="-128"/>
              </a:rPr>
              <a:t>(new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宇野宗佑</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男</a:t>
            </a:r>
            <a:r>
              <a:rPr lang="en-US" altLang="ja-JP" sz="800" b="1" dirty="0" smtClean="0">
                <a:latin typeface="ＭＳ ゴシック" pitchFamily="49" charset="-128"/>
                <a:ea typeface="ＭＳ ゴシック" pitchFamily="49" charset="-128"/>
              </a:rPr>
              <a:t>,</a:t>
            </a:r>
          </a:p>
          <a:p>
            <a:pPr>
              <a:buNone/>
            </a:pPr>
            <a:r>
              <a:rPr lang="ja-JP" altLang="en-US" sz="800" b="1" dirty="0" smtClean="0">
                <a:latin typeface="ＭＳ ゴシック" pitchFamily="49" charset="-128"/>
                <a:ea typeface="ＭＳ ゴシック" pitchFamily="49" charset="-128"/>
              </a:rPr>
              <a:t>                                  生年月日 </a:t>
            </a:r>
            <a:r>
              <a:rPr lang="en-US" altLang="ja-JP" sz="800" b="1" dirty="0" smtClean="0">
                <a:latin typeface="ＭＳ ゴシック" pitchFamily="49" charset="-128"/>
                <a:ea typeface="ＭＳ ゴシック" pitchFamily="49" charset="-128"/>
              </a:rPr>
              <a:t>= new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(1922, 8, 27) });</a:t>
            </a:r>
          </a:p>
          <a:p>
            <a:pPr>
              <a:buNone/>
            </a:pP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data.Add</a:t>
            </a:r>
            <a:r>
              <a:rPr lang="en-US" altLang="ja-JP" sz="800" b="1" dirty="0" smtClean="0">
                <a:latin typeface="ＭＳ ゴシック" pitchFamily="49" charset="-128"/>
                <a:ea typeface="ＭＳ ゴシック" pitchFamily="49" charset="-128"/>
              </a:rPr>
              <a:t>(new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山岡久乃</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女</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                                 生年月日 </a:t>
            </a:r>
            <a:r>
              <a:rPr lang="en-US" altLang="ja-JP" sz="800" b="1" dirty="0" smtClean="0">
                <a:latin typeface="ＭＳ ゴシック" pitchFamily="49" charset="-128"/>
                <a:ea typeface="ＭＳ ゴシック" pitchFamily="49" charset="-128"/>
              </a:rPr>
              <a:t>= new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(1926, 8, 27) });</a:t>
            </a:r>
          </a:p>
          <a:p>
            <a:pPr>
              <a:buNone/>
            </a:pP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data.Add</a:t>
            </a:r>
            <a:r>
              <a:rPr lang="en-US" altLang="ja-JP" sz="800" b="1" dirty="0" smtClean="0">
                <a:latin typeface="ＭＳ ゴシック" pitchFamily="49" charset="-128"/>
                <a:ea typeface="ＭＳ ゴシック" pitchFamily="49" charset="-128"/>
              </a:rPr>
              <a:t>(new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田中星児</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男</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                                 生年月日 </a:t>
            </a:r>
            <a:r>
              <a:rPr lang="en-US" altLang="ja-JP" sz="800" b="1" dirty="0" smtClean="0">
                <a:latin typeface="ＭＳ ゴシック" pitchFamily="49" charset="-128"/>
                <a:ea typeface="ＭＳ ゴシック" pitchFamily="49" charset="-128"/>
              </a:rPr>
              <a:t>= new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(1947, 8, 27) });</a:t>
            </a:r>
          </a:p>
          <a:p>
            <a:pPr>
              <a:buNone/>
            </a:pP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data.Add</a:t>
            </a:r>
            <a:r>
              <a:rPr lang="en-US" altLang="ja-JP" sz="800" b="1" dirty="0" smtClean="0">
                <a:latin typeface="ＭＳ ゴシック" pitchFamily="49" charset="-128"/>
                <a:ea typeface="ＭＳ ゴシック" pitchFamily="49" charset="-128"/>
              </a:rPr>
              <a:t>(new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渡部絵美</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女</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                                 生年月日 </a:t>
            </a:r>
            <a:r>
              <a:rPr lang="en-US" altLang="ja-JP" sz="800" b="1" dirty="0" smtClean="0">
                <a:latin typeface="ＭＳ ゴシック" pitchFamily="49" charset="-128"/>
                <a:ea typeface="ＭＳ ゴシック" pitchFamily="49" charset="-128"/>
              </a:rPr>
              <a:t>= new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(1959, 8, 27) });</a:t>
            </a:r>
          </a:p>
          <a:p>
            <a:pPr>
              <a:buNone/>
            </a:pP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data.Add</a:t>
            </a:r>
            <a:r>
              <a:rPr lang="en-US" altLang="ja-JP" sz="800" b="1" dirty="0" smtClean="0">
                <a:latin typeface="ＭＳ ゴシック" pitchFamily="49" charset="-128"/>
                <a:ea typeface="ＭＳ ゴシック" pitchFamily="49" charset="-128"/>
              </a:rPr>
              <a:t>(new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渡辺鐘</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男</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                                 生年月日 </a:t>
            </a:r>
            <a:r>
              <a:rPr lang="en-US" altLang="ja-JP" sz="800" b="1" dirty="0" smtClean="0">
                <a:latin typeface="ＭＳ ゴシック" pitchFamily="49" charset="-128"/>
                <a:ea typeface="ＭＳ ゴシック" pitchFamily="49" charset="-128"/>
              </a:rPr>
              <a:t>= new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(1969, 8, 27) });</a:t>
            </a:r>
          </a:p>
          <a:p>
            <a:pPr>
              <a:buNone/>
            </a:pPr>
            <a:r>
              <a:rPr lang="en-US" altLang="ja-JP" sz="800" b="1" dirty="0" smtClean="0">
                <a:latin typeface="ＭＳ ゴシック" pitchFamily="49" charset="-128"/>
                <a:ea typeface="ＭＳ ゴシック" pitchFamily="49" charset="-128"/>
              </a:rPr>
              <a:t>        </a:t>
            </a:r>
            <a:r>
              <a:rPr lang="en-US" altLang="ja-JP" sz="800" b="1" dirty="0" err="1" smtClean="0">
                <a:latin typeface="ＭＳ ゴシック" pitchFamily="49" charset="-128"/>
                <a:ea typeface="ＭＳ ゴシック" pitchFamily="49" charset="-128"/>
              </a:rPr>
              <a:t>data.Add</a:t>
            </a:r>
            <a:r>
              <a:rPr lang="en-US" altLang="ja-JP" sz="800" b="1" dirty="0" smtClean="0">
                <a:latin typeface="ＭＳ ゴシック" pitchFamily="49" charset="-128"/>
                <a:ea typeface="ＭＳ ゴシック" pitchFamily="49" charset="-128"/>
              </a:rPr>
              <a:t>(new </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氏名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手島優</a:t>
            </a:r>
            <a:r>
              <a:rPr lang="en-US" altLang="ja-JP" sz="800" b="1" dirty="0" smtClean="0">
                <a:latin typeface="ＭＳ ゴシック" pitchFamily="49" charset="-128"/>
                <a:ea typeface="ＭＳ ゴシック" pitchFamily="49" charset="-128"/>
              </a:rPr>
              <a:t>"  , </a:t>
            </a:r>
            <a:r>
              <a:rPr lang="ja-JP" altLang="en-US" sz="800" b="1" dirty="0" smtClean="0">
                <a:latin typeface="ＭＳ ゴシック" pitchFamily="49" charset="-128"/>
                <a:ea typeface="ＭＳ ゴシック" pitchFamily="49" charset="-128"/>
              </a:rPr>
              <a:t>性別 </a:t>
            </a: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性</a:t>
            </a:r>
            <a:r>
              <a:rPr lang="en-US" altLang="ja-JP" sz="800" b="1" dirty="0" smtClean="0">
                <a:latin typeface="ＭＳ ゴシック" pitchFamily="49" charset="-128"/>
                <a:ea typeface="ＭＳ ゴシック" pitchFamily="49" charset="-128"/>
              </a:rPr>
              <a:t>.</a:t>
            </a:r>
            <a:r>
              <a:rPr lang="ja-JP" altLang="en-US" sz="800" b="1" dirty="0" smtClean="0">
                <a:latin typeface="ＭＳ ゴシック" pitchFamily="49" charset="-128"/>
                <a:ea typeface="ＭＳ ゴシック" pitchFamily="49" charset="-128"/>
              </a:rPr>
              <a:t>女</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a:t>
            </a:r>
            <a:r>
              <a:rPr lang="ja-JP" altLang="en-US" sz="800" b="1" dirty="0" smtClean="0">
                <a:latin typeface="ＭＳ ゴシック" pitchFamily="49" charset="-128"/>
                <a:ea typeface="ＭＳ ゴシック" pitchFamily="49" charset="-128"/>
              </a:rPr>
              <a:t>                                 生年月日 </a:t>
            </a:r>
            <a:r>
              <a:rPr lang="en-US" altLang="ja-JP" sz="800" b="1" dirty="0" smtClean="0">
                <a:latin typeface="ＭＳ ゴシック" pitchFamily="49" charset="-128"/>
                <a:ea typeface="ＭＳ ゴシック" pitchFamily="49" charset="-128"/>
              </a:rPr>
              <a:t>= new </a:t>
            </a:r>
            <a:r>
              <a:rPr lang="en-US" altLang="ja-JP" sz="800" b="1" dirty="0" err="1" smtClean="0">
                <a:latin typeface="ＭＳ ゴシック" pitchFamily="49" charset="-128"/>
                <a:ea typeface="ＭＳ ゴシック" pitchFamily="49" charset="-128"/>
              </a:rPr>
              <a:t>DateTime</a:t>
            </a:r>
            <a:r>
              <a:rPr lang="en-US" altLang="ja-JP" sz="800" b="1" dirty="0" smtClean="0">
                <a:latin typeface="ＭＳ ゴシック" pitchFamily="49" charset="-128"/>
                <a:ea typeface="ＭＳ ゴシック" pitchFamily="49" charset="-128"/>
              </a:rPr>
              <a:t>(1984, 8, 27) });</a:t>
            </a:r>
          </a:p>
          <a:p>
            <a:pPr>
              <a:buNone/>
            </a:pPr>
            <a:r>
              <a:rPr lang="en-US" altLang="ja-JP" sz="800" b="1" dirty="0" smtClean="0">
                <a:latin typeface="ＭＳ ゴシック" pitchFamily="49" charset="-128"/>
                <a:ea typeface="ＭＳ ゴシック" pitchFamily="49" charset="-128"/>
              </a:rPr>
              <a:t>    }</a:t>
            </a:r>
          </a:p>
          <a:p>
            <a:pPr>
              <a:buNone/>
            </a:pPr>
            <a:endParaRPr lang="en-US" altLang="ja-JP" sz="800" b="1" dirty="0" smtClean="0">
              <a:latin typeface="ＭＳ ゴシック" pitchFamily="49" charset="-128"/>
              <a:ea typeface="ＭＳ ゴシック" pitchFamily="49" charset="-128"/>
            </a:endParaRPr>
          </a:p>
          <a:p>
            <a:pPr>
              <a:buNone/>
            </a:pPr>
            <a:r>
              <a:rPr lang="en-US" altLang="ja-JP" sz="800" b="1" dirty="0" smtClean="0">
                <a:latin typeface="ＭＳ ゴシック" pitchFamily="49" charset="-128"/>
                <a:ea typeface="ＭＳ ゴシック" pitchFamily="49" charset="-128"/>
              </a:rPr>
              <a:t>    public </a:t>
            </a:r>
            <a:r>
              <a:rPr lang="en-US" altLang="ja-JP" sz="800" b="1" dirty="0" err="1" smtClean="0">
                <a:latin typeface="ＭＳ ゴシック" pitchFamily="49" charset="-128"/>
                <a:ea typeface="ＭＳ ゴシック" pitchFamily="49" charset="-128"/>
              </a:rPr>
              <a:t>IEnumerator</a:t>
            </a:r>
            <a:r>
              <a:rPr lang="en-US" altLang="ja-JP" sz="800" b="1" dirty="0" smtClean="0">
                <a:latin typeface="ＭＳ ゴシック" pitchFamily="49" charset="-128"/>
                <a:ea typeface="ＭＳ ゴシック" pitchFamily="49" charset="-128"/>
              </a:rPr>
              <a:t>&lt;</a:t>
            </a:r>
            <a:r>
              <a:rPr lang="ja-JP" altLang="en-US" sz="800" b="1" dirty="0" smtClean="0">
                <a:latin typeface="ＭＳ ゴシック" pitchFamily="49" charset="-128"/>
                <a:ea typeface="ＭＳ ゴシック" pitchFamily="49" charset="-128"/>
              </a:rPr>
              <a:t>モニター</a:t>
            </a:r>
            <a:r>
              <a:rPr lang="en-US" altLang="ja-JP" sz="800" b="1" dirty="0" smtClean="0">
                <a:latin typeface="ＭＳ ゴシック" pitchFamily="49" charset="-128"/>
                <a:ea typeface="ＭＳ ゴシック" pitchFamily="49" charset="-128"/>
              </a:rPr>
              <a:t>&gt; </a:t>
            </a:r>
            <a:r>
              <a:rPr lang="en-US" altLang="ja-JP" sz="800" b="1" dirty="0" err="1" smtClean="0">
                <a:latin typeface="ＭＳ ゴシック" pitchFamily="49" charset="-128"/>
                <a:ea typeface="ＭＳ ゴシック" pitchFamily="49" charset="-128"/>
              </a:rPr>
              <a:t>GetEnumerator</a:t>
            </a:r>
            <a:r>
              <a:rPr lang="en-US" altLang="ja-JP" sz="800" b="1" dirty="0" smtClean="0">
                <a:latin typeface="ＭＳ ゴシック" pitchFamily="49" charset="-128"/>
                <a:ea typeface="ＭＳ ゴシック" pitchFamily="49" charset="-128"/>
              </a:rPr>
              <a:t>()</a:t>
            </a:r>
          </a:p>
          <a:p>
            <a:pPr>
              <a:buNone/>
            </a:pPr>
            <a:r>
              <a:rPr lang="en-US" altLang="ja-JP" sz="800" b="1" dirty="0" smtClean="0">
                <a:latin typeface="ＭＳ ゴシック" pitchFamily="49" charset="-128"/>
                <a:ea typeface="ＭＳ ゴシック" pitchFamily="49" charset="-128"/>
              </a:rPr>
              <a:t>    { return </a:t>
            </a:r>
            <a:r>
              <a:rPr lang="en-US" altLang="ja-JP" sz="800" b="1" dirty="0" err="1" smtClean="0">
                <a:latin typeface="ＭＳ ゴシック" pitchFamily="49" charset="-128"/>
                <a:ea typeface="ＭＳ ゴシック" pitchFamily="49" charset="-128"/>
              </a:rPr>
              <a:t>data.GetEnumerator</a:t>
            </a:r>
            <a:r>
              <a:rPr lang="en-US" altLang="ja-JP" sz="800" b="1" dirty="0" smtClean="0">
                <a:latin typeface="ＭＳ ゴシック" pitchFamily="49" charset="-128"/>
                <a:ea typeface="ＭＳ ゴシック" pitchFamily="49" charset="-128"/>
              </a:rPr>
              <a:t>(); }</a:t>
            </a:r>
          </a:p>
          <a:p>
            <a:pPr>
              <a:buNone/>
            </a:pPr>
            <a:r>
              <a:rPr lang="en-US" altLang="ja-JP" sz="800" b="1" dirty="0" smtClean="0">
                <a:latin typeface="ＭＳ ゴシック" pitchFamily="49" charset="-128"/>
                <a:ea typeface="ＭＳ ゴシック" pitchFamily="49" charset="-128"/>
              </a:rPr>
              <a:t>}</a:t>
            </a:r>
            <a:endParaRPr kumimoji="1" lang="ja-JP" altLang="en-US" sz="800" b="1" dirty="0">
              <a:latin typeface="ＭＳ ゴシック" pitchFamily="49" charset="-128"/>
              <a:ea typeface="ＭＳ ゴシック" pitchFamily="49" charset="-128"/>
            </a:endParaRPr>
          </a:p>
        </p:txBody>
      </p:sp>
      <p:cxnSp>
        <p:nvCxnSpPr>
          <p:cNvPr id="8" name="直線コネクタ 7"/>
          <p:cNvCxnSpPr/>
          <p:nvPr/>
        </p:nvCxnSpPr>
        <p:spPr>
          <a:xfrm rot="5400000">
            <a:off x="1941535" y="3557391"/>
            <a:ext cx="51607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sz="4400" dirty="0" smtClean="0"/>
              <a:t>例</a:t>
            </a:r>
            <a:r>
              <a:rPr kumimoji="1" lang="en-US" altLang="ja-JP" sz="4400" dirty="0" smtClean="0"/>
              <a:t>. </a:t>
            </a:r>
            <a:r>
              <a:rPr lang="ja-JP" altLang="en-US" sz="4400" dirty="0" smtClean="0"/>
              <a:t>命令型・オブジェクト指向型</a:t>
            </a:r>
            <a:endParaRPr kumimoji="1" lang="ja-JP" altLang="en-US" sz="4400" dirty="0"/>
          </a:p>
        </p:txBody>
      </p:sp>
      <p:sp>
        <p:nvSpPr>
          <p:cNvPr id="5" name="コンテンツ プレースホルダ 4"/>
          <p:cNvSpPr>
            <a:spLocks noGrp="1"/>
          </p:cNvSpPr>
          <p:nvPr>
            <p:ph sz="half" idx="1"/>
          </p:nvPr>
        </p:nvSpPr>
        <p:spPr>
          <a:xfrm>
            <a:off x="132735" y="1002082"/>
            <a:ext cx="4363065" cy="5223354"/>
          </a:xfrm>
        </p:spPr>
        <p:txBody>
          <a:bodyPr/>
          <a:lstStyle/>
          <a:p>
            <a:pPr>
              <a:buNone/>
            </a:pPr>
            <a:r>
              <a:rPr lang="en-US" altLang="ja-JP" sz="1200" b="1" dirty="0" smtClean="0">
                <a:latin typeface="ＭＳ ゴシック" pitchFamily="49" charset="-128"/>
                <a:ea typeface="ＭＳ ゴシック" pitchFamily="49" charset="-128"/>
              </a:rPr>
              <a:t>abstract class </a:t>
            </a:r>
            <a:r>
              <a:rPr lang="ja-JP" altLang="en-US" sz="1200" b="1" dirty="0" smtClean="0">
                <a:latin typeface="ＭＳ ゴシック" pitchFamily="49" charset="-128"/>
                <a:ea typeface="ＭＳ ゴシック" pitchFamily="49" charset="-128"/>
              </a:rPr>
              <a:t>ビュー</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public </a:t>
            </a:r>
            <a:r>
              <a:rPr lang="ja-JP" altLang="en-US" sz="1200" b="1" dirty="0" smtClean="0">
                <a:latin typeface="ＭＳ ゴシック" pitchFamily="49" charset="-128"/>
                <a:ea typeface="ＭＳ ゴシック" pitchFamily="49" charset="-128"/>
              </a:rPr>
              <a:t>絞り込みオプション 表示オプション </a:t>
            </a:r>
            <a:r>
              <a:rPr lang="en-US" altLang="ja-JP" sz="1200" b="1" dirty="0" smtClean="0">
                <a:latin typeface="ＭＳ ゴシック" pitchFamily="49" charset="-128"/>
                <a:ea typeface="ＭＳ ゴシック" pitchFamily="49" charset="-128"/>
              </a:rPr>
              <a:t>{ get; set; }</a:t>
            </a:r>
          </a:p>
          <a:p>
            <a:pPr>
              <a:buNone/>
            </a:pPr>
            <a:r>
              <a:rPr lang="en-US" altLang="ja-JP" sz="1200" b="1" dirty="0" smtClean="0">
                <a:latin typeface="ＭＳ ゴシック" pitchFamily="49" charset="-128"/>
                <a:ea typeface="ＭＳ ゴシック" pitchFamily="49" charset="-128"/>
              </a:rPr>
              <a:t>    public </a:t>
            </a:r>
            <a:r>
              <a:rPr lang="ja-JP" altLang="en-US" sz="1200" b="1" dirty="0" smtClean="0">
                <a:latin typeface="ＭＳ ゴシック" pitchFamily="49" charset="-128"/>
                <a:ea typeface="ＭＳ ゴシック" pitchFamily="49" charset="-128"/>
              </a:rPr>
              <a:t>アンケートデータ   データ         </a:t>
            </a:r>
            <a:r>
              <a:rPr lang="en-US" altLang="ja-JP" sz="1200" b="1" dirty="0" smtClean="0">
                <a:latin typeface="ＭＳ ゴシック" pitchFamily="49" charset="-128"/>
                <a:ea typeface="ＭＳ ゴシック" pitchFamily="49" charset="-128"/>
              </a:rPr>
              <a:t>{ get; set;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void </a:t>
            </a:r>
            <a:r>
              <a:rPr lang="ja-JP" altLang="en-US" sz="1200" b="1" dirty="0" smtClean="0">
                <a:latin typeface="ＭＳ ゴシック" pitchFamily="49" charset="-128"/>
                <a:ea typeface="ＭＳ ゴシック" pitchFamily="49" charset="-128"/>
              </a:rPr>
              <a:t>表示</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foreach</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var</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アイテム </a:t>
            </a:r>
            <a:r>
              <a:rPr lang="en-US" altLang="ja-JP" sz="1200" b="1" dirty="0" smtClean="0">
                <a:latin typeface="ＭＳ ゴシック" pitchFamily="49" charset="-128"/>
                <a:ea typeface="ＭＳ ゴシック" pitchFamily="49" charset="-128"/>
              </a:rPr>
              <a:t>in </a:t>
            </a:r>
            <a:r>
              <a:rPr lang="ja-JP" altLang="en-US" sz="1200" b="1" dirty="0" smtClean="0">
                <a:latin typeface="ＭＳ ゴシック" pitchFamily="49" charset="-128"/>
                <a:ea typeface="ＭＳ ゴシック" pitchFamily="49" charset="-128"/>
              </a:rPr>
              <a:t>データ</a:t>
            </a: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if (</a:t>
            </a:r>
            <a:r>
              <a:rPr lang="ja-JP" altLang="en-US" sz="1200" b="1" dirty="0" smtClean="0">
                <a:latin typeface="ＭＳ ゴシック" pitchFamily="49" charset="-128"/>
                <a:ea typeface="ＭＳ ゴシック" pitchFamily="49" charset="-128"/>
              </a:rPr>
              <a:t>表示オプション</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マッチするかどうか</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アイテム</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表示</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アイテム</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protected abstract void </a:t>
            </a:r>
            <a:r>
              <a:rPr lang="ja-JP" altLang="en-US" sz="1200" b="1" dirty="0" smtClean="0">
                <a:latin typeface="ＭＳ ゴシック" pitchFamily="49" charset="-128"/>
                <a:ea typeface="ＭＳ ゴシック" pitchFamily="49" charset="-128"/>
              </a:rPr>
              <a:t>表示</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モニター モニター</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class </a:t>
            </a:r>
            <a:r>
              <a:rPr lang="ja-JP" altLang="en-US" sz="1200" b="1" dirty="0" smtClean="0">
                <a:latin typeface="ＭＳ ゴシック" pitchFamily="49" charset="-128"/>
                <a:ea typeface="ＭＳ ゴシック" pitchFamily="49" charset="-128"/>
              </a:rPr>
              <a:t>コンソール画面 </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ビュー</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protected override void </a:t>
            </a:r>
            <a:r>
              <a:rPr lang="ja-JP" altLang="en-US" sz="1200" b="1" dirty="0" smtClean="0">
                <a:latin typeface="ＭＳ ゴシック" pitchFamily="49" charset="-128"/>
                <a:ea typeface="ＭＳ ゴシック" pitchFamily="49" charset="-128"/>
              </a:rPr>
              <a:t>表示</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モニター モニター</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a:t>
            </a:r>
            <a:r>
              <a:rPr lang="en-US" altLang="ja-JP" sz="1200" b="1" dirty="0" err="1" smtClean="0">
                <a:latin typeface="ＭＳ ゴシック" pitchFamily="49" charset="-128"/>
                <a:ea typeface="ＭＳ ゴシック" pitchFamily="49" charset="-128"/>
              </a:rPr>
              <a:t>Console.WriteLine</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氏名</a:t>
            </a:r>
            <a:r>
              <a:rPr lang="en-US" altLang="ja-JP" sz="1200" b="1" dirty="0" smtClean="0">
                <a:latin typeface="ＭＳ ゴシック" pitchFamily="49" charset="-128"/>
                <a:ea typeface="ＭＳ ゴシック" pitchFamily="49" charset="-128"/>
              </a:rPr>
              <a:t>: {0}, </a:t>
            </a:r>
            <a:r>
              <a:rPr lang="ja-JP" altLang="en-US" sz="1200" b="1" dirty="0" smtClean="0">
                <a:latin typeface="ＭＳ ゴシック" pitchFamily="49" charset="-128"/>
                <a:ea typeface="ＭＳ ゴシック" pitchFamily="49" charset="-128"/>
              </a:rPr>
              <a:t>性別</a:t>
            </a:r>
            <a:r>
              <a:rPr lang="en-US" altLang="ja-JP" sz="1200" b="1" dirty="0" smtClean="0">
                <a:latin typeface="ＭＳ ゴシック" pitchFamily="49" charset="-128"/>
                <a:ea typeface="ＭＳ ゴシック" pitchFamily="49" charset="-128"/>
              </a:rPr>
              <a:t>: {1}, </a:t>
            </a:r>
            <a:r>
              <a:rPr lang="ja-JP" altLang="en-US" sz="1200" b="1" dirty="0" smtClean="0">
                <a:latin typeface="ＭＳ ゴシック" pitchFamily="49" charset="-128"/>
                <a:ea typeface="ＭＳ ゴシック" pitchFamily="49" charset="-128"/>
              </a:rPr>
              <a:t>生年月日</a:t>
            </a:r>
            <a:r>
              <a:rPr lang="en-US" altLang="ja-JP" sz="1200" b="1" dirty="0" smtClean="0">
                <a:latin typeface="ＭＳ ゴシック" pitchFamily="49" charset="-128"/>
                <a:ea typeface="ＭＳ ゴシック" pitchFamily="49" charset="-128"/>
              </a:rPr>
              <a:t>: {2:D} ]", </a:t>
            </a:r>
            <a:r>
              <a:rPr lang="ja-JP" altLang="en-US" sz="1200" b="1" dirty="0" smtClean="0">
                <a:latin typeface="ＭＳ ゴシック" pitchFamily="49" charset="-128"/>
                <a:ea typeface="ＭＳ ゴシック" pitchFamily="49" charset="-128"/>
              </a:rPr>
              <a:t>モニター</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氏名</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モニター</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性別</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モニター</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生年月日</a:t>
            </a: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a:t>
            </a:r>
          </a:p>
        </p:txBody>
      </p:sp>
      <p:sp>
        <p:nvSpPr>
          <p:cNvPr id="6" name="コンテンツ プレースホルダ 5"/>
          <p:cNvSpPr>
            <a:spLocks noGrp="1"/>
          </p:cNvSpPr>
          <p:nvPr>
            <p:ph sz="half" idx="2"/>
          </p:nvPr>
        </p:nvSpPr>
        <p:spPr>
          <a:xfrm>
            <a:off x="4648200" y="989556"/>
            <a:ext cx="4377814" cy="5235880"/>
          </a:xfrm>
        </p:spPr>
        <p:txBody>
          <a:bodyPr/>
          <a:lstStyle/>
          <a:p>
            <a:pPr>
              <a:buNone/>
            </a:pPr>
            <a:r>
              <a:rPr lang="en-US" altLang="ja-JP" sz="1400" b="1" dirty="0" smtClean="0">
                <a:latin typeface="ＭＳ ゴシック" pitchFamily="49" charset="-128"/>
                <a:ea typeface="ＭＳ ゴシック" pitchFamily="49" charset="-128"/>
              </a:rPr>
              <a:t>class </a:t>
            </a:r>
            <a:r>
              <a:rPr lang="ja-JP" altLang="en-US" sz="1400" b="1" dirty="0" smtClean="0">
                <a:latin typeface="ＭＳ ゴシック" pitchFamily="49" charset="-128"/>
                <a:ea typeface="ＭＳ ゴシック" pitchFamily="49" charset="-128"/>
              </a:rPr>
              <a:t>プログラム</a:t>
            </a:r>
          </a:p>
          <a:p>
            <a:pPr>
              <a:buNone/>
            </a:pPr>
            <a:r>
              <a:rPr lang="en-US" altLang="ja-JP" sz="1400" b="1" dirty="0" smtClean="0">
                <a:latin typeface="ＭＳ ゴシック" pitchFamily="49" charset="-128"/>
                <a:ea typeface="ＭＳ ゴシック" pitchFamily="49" charset="-128"/>
              </a:rPr>
              <a:t>{</a:t>
            </a:r>
          </a:p>
          <a:p>
            <a:pPr>
              <a:buNone/>
            </a:pPr>
            <a:r>
              <a:rPr lang="en-US" altLang="ja-JP" sz="1400" b="1" dirty="0" smtClean="0">
                <a:latin typeface="ＭＳ ゴシック" pitchFamily="49" charset="-128"/>
                <a:ea typeface="ＭＳ ゴシック" pitchFamily="49" charset="-128"/>
              </a:rPr>
              <a:t>    static </a:t>
            </a:r>
            <a:r>
              <a:rPr lang="ja-JP" altLang="en-US" sz="1400" b="1" dirty="0" smtClean="0">
                <a:latin typeface="ＭＳ ゴシック" pitchFamily="49" charset="-128"/>
                <a:ea typeface="ＭＳ ゴシック" pitchFamily="49" charset="-128"/>
              </a:rPr>
              <a:t>アンケートデータ 集計データ</a:t>
            </a:r>
            <a:endParaRPr lang="en-US" altLang="ja-JP" sz="1400" b="1" dirty="0" smtClean="0">
              <a:latin typeface="ＭＳ ゴシック" pitchFamily="49" charset="-128"/>
              <a:ea typeface="ＭＳ ゴシック" pitchFamily="49" charset="-128"/>
            </a:endParaRPr>
          </a:p>
          <a:p>
            <a:pPr>
              <a:buNone/>
            </a:pPr>
            <a:r>
              <a:rPr lang="ja-JP" altLang="en-US" sz="1400" b="1" dirty="0" smtClean="0">
                <a:latin typeface="ＭＳ ゴシック" pitchFamily="49" charset="-128"/>
                <a:ea typeface="ＭＳ ゴシック" pitchFamily="49" charset="-128"/>
              </a:rPr>
              <a:t>                       </a:t>
            </a:r>
            <a:r>
              <a:rPr lang="en-US" altLang="ja-JP" sz="1400" b="1" dirty="0" smtClean="0">
                <a:latin typeface="ＭＳ ゴシック" pitchFamily="49" charset="-128"/>
                <a:ea typeface="ＭＳ ゴシック" pitchFamily="49" charset="-128"/>
              </a:rPr>
              <a:t>= new </a:t>
            </a:r>
            <a:r>
              <a:rPr lang="ja-JP" altLang="en-US" sz="1400" b="1" dirty="0" smtClean="0">
                <a:latin typeface="ＭＳ ゴシック" pitchFamily="49" charset="-128"/>
                <a:ea typeface="ＭＳ ゴシック" pitchFamily="49" charset="-128"/>
              </a:rPr>
              <a:t>アンケートデータ</a:t>
            </a:r>
            <a:r>
              <a:rPr lang="en-US" altLang="ja-JP" sz="1400" b="1" dirty="0" smtClean="0">
                <a:latin typeface="ＭＳ ゴシック" pitchFamily="49" charset="-128"/>
                <a:ea typeface="ＭＳ ゴシック" pitchFamily="49" charset="-128"/>
              </a:rPr>
              <a:t>();</a:t>
            </a:r>
          </a:p>
          <a:p>
            <a:pPr>
              <a:buNone/>
            </a:pPr>
            <a:r>
              <a:rPr lang="en-US" altLang="ja-JP" sz="1400" b="1" dirty="0" smtClean="0">
                <a:latin typeface="ＭＳ ゴシック" pitchFamily="49" charset="-128"/>
                <a:ea typeface="ＭＳ ゴシック" pitchFamily="49" charset="-128"/>
              </a:rPr>
              <a:t>    static </a:t>
            </a:r>
            <a:r>
              <a:rPr lang="ja-JP" altLang="en-US" sz="1400" b="1" dirty="0" smtClean="0">
                <a:latin typeface="ＭＳ ゴシック" pitchFamily="49" charset="-128"/>
                <a:ea typeface="ＭＳ ゴシック" pitchFamily="49" charset="-128"/>
              </a:rPr>
              <a:t>ビュー           画面      </a:t>
            </a:r>
            <a:endParaRPr lang="en-US" altLang="ja-JP" sz="1400" b="1" dirty="0" smtClean="0">
              <a:latin typeface="ＭＳ ゴシック" pitchFamily="49" charset="-128"/>
              <a:ea typeface="ＭＳ ゴシック" pitchFamily="49" charset="-128"/>
            </a:endParaRPr>
          </a:p>
          <a:p>
            <a:pPr>
              <a:buNone/>
            </a:pPr>
            <a:r>
              <a:rPr lang="ja-JP" altLang="en-US" sz="1400" b="1" dirty="0" smtClean="0">
                <a:latin typeface="ＭＳ ゴシック" pitchFamily="49" charset="-128"/>
                <a:ea typeface="ＭＳ ゴシック" pitchFamily="49" charset="-128"/>
              </a:rPr>
              <a:t>                       </a:t>
            </a:r>
            <a:r>
              <a:rPr lang="en-US" altLang="ja-JP" sz="1400" b="1" dirty="0" smtClean="0">
                <a:latin typeface="ＭＳ ゴシック" pitchFamily="49" charset="-128"/>
                <a:ea typeface="ＭＳ ゴシック" pitchFamily="49" charset="-128"/>
              </a:rPr>
              <a:t>= new </a:t>
            </a:r>
            <a:r>
              <a:rPr lang="ja-JP" altLang="en-US" sz="1400" b="1" dirty="0" smtClean="0">
                <a:latin typeface="ＭＳ ゴシック" pitchFamily="49" charset="-128"/>
                <a:ea typeface="ＭＳ ゴシック" pitchFamily="49" charset="-128"/>
              </a:rPr>
              <a:t>コンソール画面  </a:t>
            </a:r>
            <a:r>
              <a:rPr lang="en-US" altLang="ja-JP" sz="1400" b="1" dirty="0" smtClean="0">
                <a:latin typeface="ＭＳ ゴシック" pitchFamily="49" charset="-128"/>
                <a:ea typeface="ＭＳ ゴシック" pitchFamily="49" charset="-128"/>
              </a:rPr>
              <a:t>();</a:t>
            </a:r>
          </a:p>
          <a:p>
            <a:pPr>
              <a:buNone/>
            </a:pPr>
            <a:r>
              <a:rPr lang="en-US" altLang="ja-JP" sz="1400" b="1" dirty="0" smtClean="0">
                <a:latin typeface="ＭＳ ゴシック" pitchFamily="49" charset="-128"/>
                <a:ea typeface="ＭＳ ゴシック" pitchFamily="49" charset="-128"/>
              </a:rPr>
              <a:t> </a:t>
            </a:r>
          </a:p>
          <a:p>
            <a:pPr>
              <a:buNone/>
            </a:pPr>
            <a:r>
              <a:rPr lang="en-US" altLang="ja-JP" sz="1400" b="1" dirty="0" smtClean="0">
                <a:solidFill>
                  <a:schemeClr val="accent5"/>
                </a:solidFill>
                <a:latin typeface="ＭＳ ゴシック" pitchFamily="49" charset="-128"/>
                <a:ea typeface="ＭＳ ゴシック" pitchFamily="49" charset="-128"/>
              </a:rPr>
              <a:t>    static void Main()</a:t>
            </a:r>
          </a:p>
          <a:p>
            <a:pPr>
              <a:buNone/>
            </a:pPr>
            <a:r>
              <a:rPr lang="en-US" altLang="ja-JP" sz="1400" b="1" dirty="0" smtClean="0">
                <a:solidFill>
                  <a:schemeClr val="accent5"/>
                </a:solidFill>
                <a:latin typeface="ＭＳ ゴシック" pitchFamily="49" charset="-128"/>
                <a:ea typeface="ＭＳ ゴシック" pitchFamily="49" charset="-128"/>
              </a:rPr>
              <a:t>    {</a:t>
            </a:r>
          </a:p>
          <a:p>
            <a:pPr>
              <a:buNone/>
            </a:pPr>
            <a:r>
              <a:rPr lang="en-US" altLang="ja-JP" sz="1400" b="1" dirty="0" smtClean="0">
                <a:solidFill>
                  <a:schemeClr val="accent5"/>
                </a:solidFill>
                <a:latin typeface="ＭＳ ゴシック" pitchFamily="49" charset="-128"/>
                <a:ea typeface="ＭＳ ゴシック" pitchFamily="49" charset="-128"/>
              </a:rPr>
              <a:t>        </a:t>
            </a:r>
            <a:r>
              <a:rPr lang="ja-JP" altLang="en-US" sz="1400" b="1" dirty="0" smtClean="0">
                <a:solidFill>
                  <a:schemeClr val="accent5"/>
                </a:solidFill>
                <a:latin typeface="ＭＳ ゴシック" pitchFamily="49" charset="-128"/>
                <a:ea typeface="ＭＳ ゴシック" pitchFamily="49" charset="-128"/>
              </a:rPr>
              <a:t>画面</a:t>
            </a:r>
            <a:r>
              <a:rPr lang="en-US" altLang="ja-JP" sz="1400" b="1" dirty="0" smtClean="0">
                <a:solidFill>
                  <a:schemeClr val="accent5"/>
                </a:solidFill>
                <a:latin typeface="ＭＳ ゴシック" pitchFamily="49" charset="-128"/>
                <a:ea typeface="ＭＳ ゴシック" pitchFamily="49" charset="-128"/>
              </a:rPr>
              <a:t>.</a:t>
            </a:r>
            <a:r>
              <a:rPr lang="ja-JP" altLang="en-US" sz="1400" b="1" dirty="0" smtClean="0">
                <a:solidFill>
                  <a:schemeClr val="accent5"/>
                </a:solidFill>
                <a:latin typeface="ＭＳ ゴシック" pitchFamily="49" charset="-128"/>
                <a:ea typeface="ＭＳ ゴシック" pitchFamily="49" charset="-128"/>
              </a:rPr>
              <a:t>データ </a:t>
            </a:r>
            <a:r>
              <a:rPr lang="en-US" altLang="ja-JP" sz="1400" b="1" dirty="0" smtClean="0">
                <a:solidFill>
                  <a:schemeClr val="accent5"/>
                </a:solidFill>
                <a:latin typeface="ＭＳ ゴシック" pitchFamily="49" charset="-128"/>
                <a:ea typeface="ＭＳ ゴシック" pitchFamily="49" charset="-128"/>
              </a:rPr>
              <a:t>= </a:t>
            </a:r>
            <a:r>
              <a:rPr lang="ja-JP" altLang="en-US" sz="1400" b="1" dirty="0" smtClean="0">
                <a:solidFill>
                  <a:schemeClr val="accent5"/>
                </a:solidFill>
                <a:latin typeface="ＭＳ ゴシック" pitchFamily="49" charset="-128"/>
                <a:ea typeface="ＭＳ ゴシック" pitchFamily="49" charset="-128"/>
              </a:rPr>
              <a:t>集計データ</a:t>
            </a:r>
            <a:r>
              <a:rPr lang="en-US" altLang="ja-JP" sz="1400" b="1" dirty="0" smtClean="0">
                <a:solidFill>
                  <a:schemeClr val="accent5"/>
                </a:solidFill>
                <a:latin typeface="ＭＳ ゴシック" pitchFamily="49" charset="-128"/>
                <a:ea typeface="ＭＳ ゴシック" pitchFamily="49" charset="-128"/>
              </a:rPr>
              <a:t>;</a:t>
            </a:r>
          </a:p>
          <a:p>
            <a:pPr>
              <a:buNone/>
            </a:pPr>
            <a:r>
              <a:rPr lang="en-US" altLang="ja-JP" sz="1400" b="1" dirty="0" smtClean="0">
                <a:solidFill>
                  <a:schemeClr val="accent5"/>
                </a:solidFill>
                <a:latin typeface="ＭＳ ゴシック" pitchFamily="49" charset="-128"/>
                <a:ea typeface="ＭＳ ゴシック" pitchFamily="49" charset="-128"/>
              </a:rPr>
              <a:t>        </a:t>
            </a:r>
            <a:r>
              <a:rPr lang="ja-JP" altLang="en-US" sz="1400" b="1" dirty="0" smtClean="0">
                <a:solidFill>
                  <a:schemeClr val="accent5"/>
                </a:solidFill>
                <a:latin typeface="ＭＳ ゴシック" pitchFamily="49" charset="-128"/>
                <a:ea typeface="ＭＳ ゴシック" pitchFamily="49" charset="-128"/>
              </a:rPr>
              <a:t>画面</a:t>
            </a:r>
            <a:r>
              <a:rPr lang="en-US" altLang="ja-JP" sz="1400" b="1" dirty="0" smtClean="0">
                <a:solidFill>
                  <a:schemeClr val="accent5"/>
                </a:solidFill>
                <a:latin typeface="ＭＳ ゴシック" pitchFamily="49" charset="-128"/>
                <a:ea typeface="ＭＳ ゴシック" pitchFamily="49" charset="-128"/>
              </a:rPr>
              <a:t>.</a:t>
            </a:r>
            <a:r>
              <a:rPr lang="ja-JP" altLang="en-US" sz="1400" b="1" dirty="0" smtClean="0">
                <a:solidFill>
                  <a:schemeClr val="accent5"/>
                </a:solidFill>
                <a:latin typeface="ＭＳ ゴシック" pitchFamily="49" charset="-128"/>
                <a:ea typeface="ＭＳ ゴシック" pitchFamily="49" charset="-128"/>
              </a:rPr>
              <a:t>表示オプション</a:t>
            </a:r>
            <a:endParaRPr lang="en-US" altLang="ja-JP" sz="1400" b="1" dirty="0" smtClean="0">
              <a:solidFill>
                <a:schemeClr val="accent5"/>
              </a:solidFill>
              <a:latin typeface="ＭＳ ゴシック" pitchFamily="49" charset="-128"/>
              <a:ea typeface="ＭＳ ゴシック" pitchFamily="49" charset="-128"/>
            </a:endParaRPr>
          </a:p>
          <a:p>
            <a:pPr>
              <a:buNone/>
            </a:pPr>
            <a:r>
              <a:rPr lang="ja-JP" altLang="en-US" sz="1400" b="1" dirty="0" smtClean="0">
                <a:solidFill>
                  <a:schemeClr val="accent5"/>
                </a:solidFill>
                <a:latin typeface="ＭＳ ゴシック" pitchFamily="49" charset="-128"/>
                <a:ea typeface="ＭＳ ゴシック" pitchFamily="49" charset="-128"/>
              </a:rPr>
              <a:t>            </a:t>
            </a:r>
            <a:r>
              <a:rPr lang="en-US" altLang="ja-JP" sz="1400" b="1" dirty="0" smtClean="0">
                <a:solidFill>
                  <a:schemeClr val="accent5"/>
                </a:solidFill>
                <a:latin typeface="ＭＳ ゴシック" pitchFamily="49" charset="-128"/>
                <a:ea typeface="ＭＳ ゴシック" pitchFamily="49" charset="-128"/>
              </a:rPr>
              <a:t>= new </a:t>
            </a:r>
            <a:r>
              <a:rPr lang="ja-JP" altLang="en-US" sz="1400" b="1" dirty="0" smtClean="0">
                <a:solidFill>
                  <a:schemeClr val="accent5"/>
                </a:solidFill>
                <a:latin typeface="ＭＳ ゴシック" pitchFamily="49" charset="-128"/>
                <a:ea typeface="ＭＳ ゴシック" pitchFamily="49" charset="-128"/>
              </a:rPr>
              <a:t>絞り込みオプション</a:t>
            </a:r>
            <a:r>
              <a:rPr lang="en-US" altLang="ja-JP" sz="1400" b="1" dirty="0" smtClean="0">
                <a:solidFill>
                  <a:schemeClr val="accent5"/>
                </a:solidFill>
                <a:latin typeface="ＭＳ ゴシック" pitchFamily="49" charset="-128"/>
                <a:ea typeface="ＭＳ ゴシック" pitchFamily="49" charset="-128"/>
              </a:rPr>
              <a:t>() {</a:t>
            </a:r>
          </a:p>
          <a:p>
            <a:pPr>
              <a:buNone/>
            </a:pPr>
            <a:r>
              <a:rPr lang="ja-JP" altLang="en-US" sz="1400" b="1" dirty="0" smtClean="0">
                <a:solidFill>
                  <a:schemeClr val="accent5"/>
                </a:solidFill>
                <a:latin typeface="ＭＳ ゴシック" pitchFamily="49" charset="-128"/>
                <a:ea typeface="ＭＳ ゴシック" pitchFamily="49" charset="-128"/>
              </a:rPr>
              <a:t>                </a:t>
            </a:r>
            <a:r>
              <a:rPr lang="en-US" altLang="ja-JP" sz="1400" b="1" dirty="0" smtClean="0">
                <a:solidFill>
                  <a:schemeClr val="accent5"/>
                </a:solidFill>
                <a:latin typeface="ＭＳ ゴシック" pitchFamily="49" charset="-128"/>
                <a:ea typeface="ＭＳ ゴシック" pitchFamily="49" charset="-128"/>
              </a:rPr>
              <a:t> </a:t>
            </a:r>
            <a:r>
              <a:rPr lang="ja-JP" altLang="en-US" sz="1400" b="1" dirty="0" smtClean="0">
                <a:solidFill>
                  <a:schemeClr val="accent5"/>
                </a:solidFill>
                <a:latin typeface="ＭＳ ゴシック" pitchFamily="49" charset="-128"/>
                <a:ea typeface="ＭＳ ゴシック" pitchFamily="49" charset="-128"/>
              </a:rPr>
              <a:t> 性別 </a:t>
            </a:r>
            <a:r>
              <a:rPr lang="en-US" altLang="ja-JP" sz="1400" b="1" dirty="0" smtClean="0">
                <a:solidFill>
                  <a:schemeClr val="accent5"/>
                </a:solidFill>
                <a:latin typeface="ＭＳ ゴシック" pitchFamily="49" charset="-128"/>
                <a:ea typeface="ＭＳ ゴシック" pitchFamily="49" charset="-128"/>
              </a:rPr>
              <a:t>= </a:t>
            </a:r>
            <a:r>
              <a:rPr lang="ja-JP" altLang="en-US" sz="1400" b="1" dirty="0" smtClean="0">
                <a:solidFill>
                  <a:schemeClr val="accent5"/>
                </a:solidFill>
                <a:latin typeface="ＭＳ ゴシック" pitchFamily="49" charset="-128"/>
                <a:ea typeface="ＭＳ ゴシック" pitchFamily="49" charset="-128"/>
              </a:rPr>
              <a:t>性</a:t>
            </a:r>
            <a:r>
              <a:rPr lang="en-US" altLang="ja-JP" sz="1400" b="1" dirty="0" smtClean="0">
                <a:solidFill>
                  <a:schemeClr val="accent5"/>
                </a:solidFill>
                <a:latin typeface="ＭＳ ゴシック" pitchFamily="49" charset="-128"/>
                <a:ea typeface="ＭＳ ゴシック" pitchFamily="49" charset="-128"/>
              </a:rPr>
              <a:t>.</a:t>
            </a:r>
            <a:r>
              <a:rPr lang="ja-JP" altLang="en-US" sz="1400" b="1" dirty="0" smtClean="0">
                <a:solidFill>
                  <a:schemeClr val="accent5"/>
                </a:solidFill>
                <a:latin typeface="ＭＳ ゴシック" pitchFamily="49" charset="-128"/>
                <a:ea typeface="ＭＳ ゴシック" pitchFamily="49" charset="-128"/>
              </a:rPr>
              <a:t>女</a:t>
            </a:r>
            <a:r>
              <a:rPr lang="en-US" altLang="ja-JP" sz="1400" b="1" dirty="0" smtClean="0">
                <a:solidFill>
                  <a:schemeClr val="accent5"/>
                </a:solidFill>
                <a:latin typeface="ＭＳ ゴシック" pitchFamily="49" charset="-128"/>
                <a:ea typeface="ＭＳ ゴシック" pitchFamily="49" charset="-128"/>
              </a:rPr>
              <a:t>, </a:t>
            </a:r>
            <a:r>
              <a:rPr lang="ja-JP" altLang="en-US" sz="1400" b="1" dirty="0" smtClean="0">
                <a:solidFill>
                  <a:schemeClr val="accent5"/>
                </a:solidFill>
                <a:latin typeface="ＭＳ ゴシック" pitchFamily="49" charset="-128"/>
                <a:ea typeface="ＭＳ ゴシック" pitchFamily="49" charset="-128"/>
              </a:rPr>
              <a:t>最低年齢 </a:t>
            </a:r>
            <a:r>
              <a:rPr lang="en-US" altLang="ja-JP" sz="1400" b="1" dirty="0" smtClean="0">
                <a:solidFill>
                  <a:schemeClr val="accent5"/>
                </a:solidFill>
                <a:latin typeface="ＭＳ ゴシック" pitchFamily="49" charset="-128"/>
                <a:ea typeface="ＭＳ ゴシック" pitchFamily="49" charset="-128"/>
              </a:rPr>
              <a:t>= 20,</a:t>
            </a:r>
          </a:p>
          <a:p>
            <a:pPr>
              <a:buNone/>
            </a:pPr>
            <a:r>
              <a:rPr lang="ja-JP" altLang="en-US" sz="1400" b="1" dirty="0" smtClean="0">
                <a:solidFill>
                  <a:schemeClr val="accent5"/>
                </a:solidFill>
                <a:latin typeface="ＭＳ ゴシック" pitchFamily="49" charset="-128"/>
                <a:ea typeface="ＭＳ ゴシック" pitchFamily="49" charset="-128"/>
              </a:rPr>
              <a:t>                  最高年齢 </a:t>
            </a:r>
            <a:r>
              <a:rPr lang="en-US" altLang="ja-JP" sz="1400" b="1" dirty="0" smtClean="0">
                <a:solidFill>
                  <a:schemeClr val="accent5"/>
                </a:solidFill>
                <a:latin typeface="ＭＳ ゴシック" pitchFamily="49" charset="-128"/>
                <a:ea typeface="ＭＳ ゴシック" pitchFamily="49" charset="-128"/>
              </a:rPr>
              <a:t>= 49 };</a:t>
            </a:r>
          </a:p>
          <a:p>
            <a:pPr>
              <a:buNone/>
            </a:pPr>
            <a:r>
              <a:rPr lang="en-US" altLang="ja-JP" sz="1400" b="1" dirty="0" smtClean="0">
                <a:solidFill>
                  <a:schemeClr val="accent5"/>
                </a:solidFill>
                <a:latin typeface="ＭＳ ゴシック" pitchFamily="49" charset="-128"/>
                <a:ea typeface="ＭＳ ゴシック" pitchFamily="49" charset="-128"/>
              </a:rPr>
              <a:t>        </a:t>
            </a:r>
            <a:r>
              <a:rPr lang="ja-JP" altLang="en-US" sz="1400" b="1" dirty="0" smtClean="0">
                <a:solidFill>
                  <a:schemeClr val="accent5"/>
                </a:solidFill>
                <a:latin typeface="ＭＳ ゴシック" pitchFamily="49" charset="-128"/>
                <a:ea typeface="ＭＳ ゴシック" pitchFamily="49" charset="-128"/>
              </a:rPr>
              <a:t>画面</a:t>
            </a:r>
            <a:r>
              <a:rPr lang="en-US" altLang="ja-JP" sz="1400" b="1" dirty="0" smtClean="0">
                <a:solidFill>
                  <a:schemeClr val="accent5"/>
                </a:solidFill>
                <a:latin typeface="ＭＳ ゴシック" pitchFamily="49" charset="-128"/>
                <a:ea typeface="ＭＳ ゴシック" pitchFamily="49" charset="-128"/>
              </a:rPr>
              <a:t>.</a:t>
            </a:r>
            <a:r>
              <a:rPr lang="ja-JP" altLang="en-US" sz="1400" b="1" dirty="0" smtClean="0">
                <a:solidFill>
                  <a:schemeClr val="accent5"/>
                </a:solidFill>
                <a:latin typeface="ＭＳ ゴシック" pitchFamily="49" charset="-128"/>
                <a:ea typeface="ＭＳ ゴシック" pitchFamily="49" charset="-128"/>
              </a:rPr>
              <a:t>表示</a:t>
            </a:r>
            <a:r>
              <a:rPr lang="en-US" altLang="ja-JP" sz="1400" b="1" dirty="0" smtClean="0">
                <a:solidFill>
                  <a:schemeClr val="accent5"/>
                </a:solidFill>
                <a:latin typeface="ＭＳ ゴシック" pitchFamily="49" charset="-128"/>
                <a:ea typeface="ＭＳ ゴシック" pitchFamily="49" charset="-128"/>
              </a:rPr>
              <a:t>();</a:t>
            </a:r>
          </a:p>
          <a:p>
            <a:pPr>
              <a:buNone/>
            </a:pPr>
            <a:r>
              <a:rPr lang="en-US" altLang="ja-JP" sz="1400" b="1" dirty="0" smtClean="0">
                <a:solidFill>
                  <a:schemeClr val="accent5"/>
                </a:solidFill>
                <a:latin typeface="ＭＳ ゴシック" pitchFamily="49" charset="-128"/>
                <a:ea typeface="ＭＳ ゴシック" pitchFamily="49" charset="-128"/>
              </a:rPr>
              <a:t>    }</a:t>
            </a:r>
          </a:p>
          <a:p>
            <a:pPr>
              <a:buNone/>
            </a:pPr>
            <a:r>
              <a:rPr lang="en-US" altLang="ja-JP" sz="1400" b="1" dirty="0" smtClean="0">
                <a:latin typeface="ＭＳ ゴシック" pitchFamily="49" charset="-128"/>
                <a:ea typeface="ＭＳ ゴシック" pitchFamily="49" charset="-128"/>
              </a:rPr>
              <a:t>}</a:t>
            </a:r>
          </a:p>
          <a:p>
            <a:pPr>
              <a:buNone/>
            </a:pPr>
            <a:endParaRPr kumimoji="1" lang="ja-JP" altLang="en-US" sz="800" dirty="0"/>
          </a:p>
        </p:txBody>
      </p:sp>
      <p:cxnSp>
        <p:nvCxnSpPr>
          <p:cNvPr id="8" name="直線コネクタ 7"/>
          <p:cNvCxnSpPr/>
          <p:nvPr/>
        </p:nvCxnSpPr>
        <p:spPr>
          <a:xfrm rot="5400000">
            <a:off x="1941535" y="3557391"/>
            <a:ext cx="51607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381000" y="230188"/>
            <a:ext cx="8382000" cy="626325"/>
          </a:xfrm>
        </p:spPr>
        <p:txBody>
          <a:bodyPr/>
          <a:lstStyle/>
          <a:p>
            <a:r>
              <a:rPr kumimoji="1" lang="ja-JP" altLang="en-US" sz="4400" dirty="0" smtClean="0"/>
              <a:t>例</a:t>
            </a:r>
            <a:r>
              <a:rPr kumimoji="1" lang="en-US" altLang="ja-JP" sz="4400" dirty="0" smtClean="0"/>
              <a:t>. </a:t>
            </a:r>
            <a:r>
              <a:rPr kumimoji="1" lang="ja-JP" altLang="en-US" sz="4400" dirty="0" smtClean="0"/>
              <a:t>宣言</a:t>
            </a:r>
            <a:r>
              <a:rPr lang="ja-JP" altLang="en-US" sz="4400" dirty="0" smtClean="0"/>
              <a:t>型・関数型</a:t>
            </a:r>
            <a:endParaRPr kumimoji="1" lang="ja-JP" altLang="en-US" sz="4400" dirty="0"/>
          </a:p>
        </p:txBody>
      </p:sp>
      <p:sp>
        <p:nvSpPr>
          <p:cNvPr id="5" name="コンテンツ プレースホルダ 4"/>
          <p:cNvSpPr>
            <a:spLocks noGrp="1"/>
          </p:cNvSpPr>
          <p:nvPr>
            <p:ph sz="half" idx="1"/>
          </p:nvPr>
        </p:nvSpPr>
        <p:spPr>
          <a:xfrm>
            <a:off x="140110" y="1002082"/>
            <a:ext cx="4355690" cy="5223354"/>
          </a:xfrm>
        </p:spPr>
        <p:txBody>
          <a:bodyPr/>
          <a:lstStyle/>
          <a:p>
            <a:pPr>
              <a:buNone/>
            </a:pPr>
            <a:r>
              <a:rPr lang="en-US" altLang="ja-JP" sz="1200" b="1" dirty="0" smtClean="0">
                <a:latin typeface="ＭＳ ゴシック" pitchFamily="49" charset="-128"/>
                <a:ea typeface="ＭＳ ゴシック" pitchFamily="49" charset="-128"/>
              </a:rPr>
              <a:t>using System;</a:t>
            </a:r>
          </a:p>
          <a:p>
            <a:pPr>
              <a:buNone/>
            </a:pPr>
            <a:r>
              <a:rPr lang="en-US" altLang="ja-JP" sz="1200" b="1" dirty="0" smtClean="0">
                <a:latin typeface="ＭＳ ゴシック" pitchFamily="49" charset="-128"/>
                <a:ea typeface="ＭＳ ゴシック" pitchFamily="49" charset="-128"/>
              </a:rPr>
              <a:t>using </a:t>
            </a:r>
            <a:r>
              <a:rPr lang="en-US" altLang="ja-JP" sz="1200" b="1" dirty="0" err="1" smtClean="0">
                <a:latin typeface="ＭＳ ゴシック" pitchFamily="49" charset="-128"/>
                <a:ea typeface="ＭＳ ゴシック" pitchFamily="49" charset="-128"/>
              </a:rPr>
              <a:t>System.Collections.Generic</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using </a:t>
            </a:r>
            <a:r>
              <a:rPr lang="en-US" altLang="ja-JP" sz="1200" b="1" dirty="0" err="1" smtClean="0">
                <a:latin typeface="ＭＳ ゴシック" pitchFamily="49" charset="-128"/>
                <a:ea typeface="ＭＳ ゴシック" pitchFamily="49" charset="-128"/>
              </a:rPr>
              <a:t>System.Linq</a:t>
            </a:r>
            <a:r>
              <a:rPr lang="en-US" altLang="ja-JP" sz="1200" b="1" dirty="0" smtClean="0">
                <a:latin typeface="ＭＳ ゴシック" pitchFamily="49" charset="-128"/>
                <a:ea typeface="ＭＳ ゴシック" pitchFamily="49" charset="-128"/>
              </a:rPr>
              <a:t>;</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static class </a:t>
            </a:r>
            <a:r>
              <a:rPr lang="ja-JP" altLang="en-US" sz="1200" b="1" dirty="0" smtClean="0">
                <a:latin typeface="ＭＳ ゴシック" pitchFamily="49" charset="-128"/>
                <a:ea typeface="ＭＳ ゴシック" pitchFamily="49" charset="-128"/>
              </a:rPr>
              <a:t>プログラム</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enum</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性 </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男</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女 </a:t>
            </a:r>
            <a:r>
              <a:rPr lang="en-US" altLang="ja-JP" sz="1200" b="1" dirty="0" smtClean="0">
                <a:latin typeface="ＭＳ ゴシック" pitchFamily="49" charset="-128"/>
                <a:ea typeface="ＭＳ ゴシック" pitchFamily="49" charset="-128"/>
              </a:rPr>
              <a:t>}</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static void </a:t>
            </a:r>
            <a:r>
              <a:rPr lang="ja-JP" altLang="en-US" sz="1200" b="1" dirty="0" smtClean="0">
                <a:latin typeface="ＭＳ ゴシック" pitchFamily="49" charset="-128"/>
                <a:ea typeface="ＭＳ ゴシック" pitchFamily="49" charset="-128"/>
              </a:rPr>
              <a:t>の各々について</a:t>
            </a:r>
            <a:r>
              <a:rPr lang="en-US" altLang="ja-JP" sz="1200" b="1" dirty="0" smtClean="0">
                <a:latin typeface="ＭＳ ゴシック" pitchFamily="49" charset="-128"/>
                <a:ea typeface="ＭＳ ゴシック" pitchFamily="49" charset="-128"/>
              </a:rPr>
              <a:t>&lt;T&gt;(this </a:t>
            </a:r>
            <a:r>
              <a:rPr lang="en-US" altLang="ja-JP" sz="1200" b="1" dirty="0" err="1" smtClean="0">
                <a:latin typeface="ＭＳ ゴシック" pitchFamily="49" charset="-128"/>
                <a:ea typeface="ＭＳ ゴシック" pitchFamily="49" charset="-128"/>
              </a:rPr>
              <a:t>IEnumerable</a:t>
            </a:r>
            <a:r>
              <a:rPr lang="en-US" altLang="ja-JP" sz="1200" b="1" dirty="0" smtClean="0">
                <a:latin typeface="ＭＳ ゴシック" pitchFamily="49" charset="-128"/>
                <a:ea typeface="ＭＳ ゴシック" pitchFamily="49" charset="-128"/>
              </a:rPr>
              <a:t>&lt;T&gt; </a:t>
            </a:r>
            <a:r>
              <a:rPr lang="ja-JP" altLang="en-US" sz="1200" b="1" dirty="0" smtClean="0">
                <a:latin typeface="ＭＳ ゴシック" pitchFamily="49" charset="-128"/>
                <a:ea typeface="ＭＳ ゴシック" pitchFamily="49" charset="-128"/>
              </a:rPr>
              <a:t>コレクション</a:t>
            </a:r>
            <a:r>
              <a:rPr lang="en-US" altLang="ja-JP" sz="1200" b="1" dirty="0" smtClean="0">
                <a:latin typeface="ＭＳ ゴシック" pitchFamily="49" charset="-128"/>
                <a:ea typeface="ＭＳ ゴシック" pitchFamily="49" charset="-128"/>
              </a:rPr>
              <a:t>, Action&lt;T&gt; </a:t>
            </a:r>
            <a:r>
              <a:rPr lang="ja-JP" altLang="en-US" sz="1200" b="1" dirty="0" smtClean="0">
                <a:latin typeface="ＭＳ ゴシック" pitchFamily="49" charset="-128"/>
                <a:ea typeface="ＭＳ ゴシック" pitchFamily="49" charset="-128"/>
              </a:rPr>
              <a:t>アクション</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foreach</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var</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アイテム </a:t>
            </a:r>
            <a:r>
              <a:rPr lang="en-US" altLang="ja-JP" sz="1200" b="1" dirty="0" smtClean="0">
                <a:latin typeface="ＭＳ ゴシック" pitchFamily="49" charset="-128"/>
                <a:ea typeface="ＭＳ ゴシック" pitchFamily="49" charset="-128"/>
              </a:rPr>
              <a:t>in </a:t>
            </a:r>
            <a:r>
              <a:rPr lang="ja-JP" altLang="en-US" sz="1200" b="1" dirty="0" smtClean="0">
                <a:latin typeface="ＭＳ ゴシック" pitchFamily="49" charset="-128"/>
                <a:ea typeface="ＭＳ ゴシック" pitchFamily="49" charset="-128"/>
              </a:rPr>
              <a:t>コレクション</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アクション</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アイテム</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static </a:t>
            </a:r>
            <a:r>
              <a:rPr lang="en-US" altLang="ja-JP" sz="1200" b="1" dirty="0" err="1" smtClean="0">
                <a:latin typeface="ＭＳ ゴシック" pitchFamily="49" charset="-128"/>
                <a:ea typeface="ＭＳ ゴシック" pitchFamily="49" charset="-128"/>
              </a:rPr>
              <a:t>IEnumerable</a:t>
            </a:r>
            <a:r>
              <a:rPr lang="en-US" altLang="ja-JP" sz="1200" b="1" dirty="0" smtClean="0">
                <a:latin typeface="ＭＳ ゴシック" pitchFamily="49" charset="-128"/>
                <a:ea typeface="ＭＳ ゴシック" pitchFamily="49" charset="-128"/>
              </a:rPr>
              <a:t>&lt;T&gt; </a:t>
            </a:r>
            <a:r>
              <a:rPr lang="ja-JP" altLang="en-US" sz="1200" b="1" dirty="0" smtClean="0">
                <a:latin typeface="ＭＳ ゴシック" pitchFamily="49" charset="-128"/>
                <a:ea typeface="ＭＳ ゴシック" pitchFamily="49" charset="-128"/>
              </a:rPr>
              <a:t>を絞り込み</a:t>
            </a:r>
            <a:r>
              <a:rPr lang="en-US" altLang="ja-JP" sz="1200" b="1" dirty="0" smtClean="0">
                <a:latin typeface="ＭＳ ゴシック" pitchFamily="49" charset="-128"/>
                <a:ea typeface="ＭＳ ゴシック" pitchFamily="49" charset="-128"/>
              </a:rPr>
              <a:t>&lt;T&gt;(this </a:t>
            </a:r>
            <a:r>
              <a:rPr lang="en-US" altLang="ja-JP" sz="1200" b="1" dirty="0" err="1" smtClean="0">
                <a:latin typeface="ＭＳ ゴシック" pitchFamily="49" charset="-128"/>
                <a:ea typeface="ＭＳ ゴシック" pitchFamily="49" charset="-128"/>
              </a:rPr>
              <a:t>IEnumerable</a:t>
            </a:r>
            <a:r>
              <a:rPr lang="en-US" altLang="ja-JP" sz="1200" b="1" dirty="0" smtClean="0">
                <a:latin typeface="ＭＳ ゴシック" pitchFamily="49" charset="-128"/>
                <a:ea typeface="ＭＳ ゴシック" pitchFamily="49" charset="-128"/>
              </a:rPr>
              <a:t>&lt;T&gt; </a:t>
            </a:r>
            <a:r>
              <a:rPr lang="ja-JP" altLang="en-US" sz="1200" b="1" dirty="0" smtClean="0">
                <a:latin typeface="ＭＳ ゴシック" pitchFamily="49" charset="-128"/>
                <a:ea typeface="ＭＳ ゴシック" pitchFamily="49" charset="-128"/>
              </a:rPr>
              <a:t>コレクション</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Func</a:t>
            </a:r>
            <a:r>
              <a:rPr lang="en-US" altLang="ja-JP" sz="1200" b="1" dirty="0" smtClean="0">
                <a:latin typeface="ＭＳ ゴシック" pitchFamily="49" charset="-128"/>
                <a:ea typeface="ＭＳ ゴシック" pitchFamily="49" charset="-128"/>
              </a:rPr>
              <a:t>&lt;T, </a:t>
            </a:r>
            <a:r>
              <a:rPr lang="en-US" altLang="ja-JP" sz="1200" b="1" dirty="0" err="1" smtClean="0">
                <a:latin typeface="ＭＳ ゴシック" pitchFamily="49" charset="-128"/>
                <a:ea typeface="ＭＳ ゴシック" pitchFamily="49" charset="-128"/>
              </a:rPr>
              <a:t>bool</a:t>
            </a:r>
            <a:r>
              <a:rPr lang="en-US" altLang="ja-JP" sz="1200" b="1" dirty="0" smtClean="0">
                <a:latin typeface="ＭＳ ゴシック" pitchFamily="49" charset="-128"/>
                <a:ea typeface="ＭＳ ゴシック" pitchFamily="49" charset="-128"/>
              </a:rPr>
              <a:t>&gt; </a:t>
            </a:r>
            <a:r>
              <a:rPr lang="ja-JP" altLang="en-US" sz="1200" b="1" dirty="0" smtClean="0">
                <a:latin typeface="ＭＳ ゴシック" pitchFamily="49" charset="-128"/>
                <a:ea typeface="ＭＳ ゴシック" pitchFamily="49" charset="-128"/>
              </a:rPr>
              <a:t>マッチするかどうか</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foreach</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var</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アイテム </a:t>
            </a:r>
            <a:r>
              <a:rPr lang="en-US" altLang="ja-JP" sz="1200" b="1" dirty="0" smtClean="0">
                <a:latin typeface="ＭＳ ゴシック" pitchFamily="49" charset="-128"/>
                <a:ea typeface="ＭＳ ゴシック" pitchFamily="49" charset="-128"/>
              </a:rPr>
              <a:t>in </a:t>
            </a:r>
            <a:r>
              <a:rPr lang="ja-JP" altLang="en-US" sz="1200" b="1" dirty="0" smtClean="0">
                <a:latin typeface="ＭＳ ゴシック" pitchFamily="49" charset="-128"/>
                <a:ea typeface="ＭＳ ゴシック" pitchFamily="49" charset="-128"/>
              </a:rPr>
              <a:t>コレクション</a:t>
            </a: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if (</a:t>
            </a:r>
            <a:r>
              <a:rPr lang="ja-JP" altLang="en-US" sz="1200" b="1" dirty="0" smtClean="0">
                <a:latin typeface="ＭＳ ゴシック" pitchFamily="49" charset="-128"/>
                <a:ea typeface="ＭＳ ゴシック" pitchFamily="49" charset="-128"/>
              </a:rPr>
              <a:t>マッチするかどうか</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アイテム</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yield return </a:t>
            </a:r>
            <a:r>
              <a:rPr lang="ja-JP" altLang="en-US" sz="1200" b="1" dirty="0" smtClean="0">
                <a:latin typeface="ＭＳ ゴシック" pitchFamily="49" charset="-128"/>
                <a:ea typeface="ＭＳ ゴシック" pitchFamily="49" charset="-128"/>
              </a:rPr>
              <a:t>アイテム</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p>
        </p:txBody>
      </p:sp>
      <p:sp>
        <p:nvSpPr>
          <p:cNvPr id="6" name="コンテンツ プレースホルダ 5"/>
          <p:cNvSpPr>
            <a:spLocks noGrp="1"/>
          </p:cNvSpPr>
          <p:nvPr>
            <p:ph sz="half" idx="2"/>
          </p:nvPr>
        </p:nvSpPr>
        <p:spPr>
          <a:xfrm>
            <a:off x="4648199" y="989556"/>
            <a:ext cx="4355691" cy="5235880"/>
          </a:xfrm>
        </p:spPr>
        <p:txBody>
          <a:bodyPr/>
          <a:lstStyle/>
          <a:p>
            <a:pPr>
              <a:buNone/>
            </a:pPr>
            <a:r>
              <a:rPr lang="en-US" altLang="ja-JP" sz="1000" b="1" dirty="0" smtClean="0">
                <a:latin typeface="ＭＳ ゴシック" pitchFamily="49" charset="-128"/>
                <a:ea typeface="ＭＳ ゴシック" pitchFamily="49" charset="-128"/>
              </a:rPr>
              <a:t>static </a:t>
            </a:r>
            <a:r>
              <a:rPr lang="en-US" altLang="ja-JP" sz="1000" b="1" dirty="0" err="1" smtClean="0">
                <a:latin typeface="ＭＳ ゴシック" pitchFamily="49" charset="-128"/>
                <a:ea typeface="ＭＳ ゴシック" pitchFamily="49" charset="-128"/>
              </a:rPr>
              <a:t>int</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年齢</a:t>
            </a:r>
            <a:r>
              <a:rPr lang="en-US" altLang="ja-JP" sz="1000" b="1" dirty="0" smtClean="0">
                <a:latin typeface="ＭＳ ゴシック" pitchFamily="49" charset="-128"/>
                <a:ea typeface="ＭＳ ゴシック" pitchFamily="49" charset="-128"/>
              </a:rPr>
              <a:t>(</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 </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今日</a:t>
            </a:r>
            <a:r>
              <a:rPr lang="en-US" altLang="ja-JP" sz="1000" b="1" dirty="0" smtClean="0">
                <a:latin typeface="ＭＳ ゴシック" pitchFamily="49" charset="-128"/>
                <a:ea typeface="ＭＳ ゴシック" pitchFamily="49" charset="-128"/>
              </a:rPr>
              <a:t>)</a:t>
            </a:r>
          </a:p>
          <a:p>
            <a:pPr>
              <a:buNone/>
            </a:pPr>
            <a:r>
              <a:rPr lang="en-US" altLang="ja-JP" sz="1000" b="1" dirty="0" smtClean="0">
                <a:latin typeface="ＭＳ ゴシック" pitchFamily="49" charset="-128"/>
                <a:ea typeface="ＭＳ ゴシック" pitchFamily="49" charset="-128"/>
              </a:rPr>
              <a:t>    {</a:t>
            </a:r>
          </a:p>
          <a:p>
            <a:pPr>
              <a:buNone/>
            </a:pPr>
            <a:r>
              <a:rPr lang="en-US" altLang="ja-JP" sz="1000" b="1" dirty="0" smtClean="0">
                <a:latin typeface="ＭＳ ゴシック" pitchFamily="49" charset="-128"/>
                <a:ea typeface="ＭＳ ゴシック" pitchFamily="49" charset="-128"/>
              </a:rPr>
              <a:t>        return (</a:t>
            </a:r>
            <a:r>
              <a:rPr lang="ja-JP" altLang="en-US" sz="1000" b="1" dirty="0" smtClean="0">
                <a:latin typeface="ＭＳ ゴシック" pitchFamily="49" charset="-128"/>
                <a:ea typeface="ＭＳ ゴシック" pitchFamily="49" charset="-128"/>
              </a:rPr>
              <a:t>今日</a:t>
            </a:r>
            <a:r>
              <a:rPr lang="en-US" altLang="ja-JP" sz="1000" b="1" dirty="0" smtClean="0">
                <a:latin typeface="ＭＳ ゴシック" pitchFamily="49" charset="-128"/>
                <a:ea typeface="ＭＳ ゴシック" pitchFamily="49" charset="-128"/>
              </a:rPr>
              <a:t>.Month &lt; </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.Month ||</a:t>
            </a:r>
          </a:p>
          <a:p>
            <a:pPr>
              <a:buNone/>
            </a:pPr>
            <a:r>
              <a:rPr lang="ja-JP" altLang="en-US" sz="1000" b="1" dirty="0" smtClean="0">
                <a:latin typeface="ＭＳ ゴシック" pitchFamily="49" charset="-128"/>
                <a:ea typeface="ＭＳ ゴシック" pitchFamily="49" charset="-128"/>
              </a:rPr>
              <a:t>           今日</a:t>
            </a:r>
            <a:r>
              <a:rPr lang="en-US" altLang="ja-JP" sz="1000" b="1" dirty="0" smtClean="0">
                <a:latin typeface="ＭＳ ゴシック" pitchFamily="49" charset="-128"/>
                <a:ea typeface="ＭＳ ゴシック" pitchFamily="49" charset="-128"/>
              </a:rPr>
              <a:t>.Month == </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.Month &amp;&amp; </a:t>
            </a:r>
            <a:r>
              <a:rPr lang="ja-JP" altLang="en-US" sz="1000" b="1" dirty="0" smtClean="0">
                <a:latin typeface="ＭＳ ゴシック" pitchFamily="49" charset="-128"/>
                <a:ea typeface="ＭＳ ゴシック" pitchFamily="49" charset="-128"/>
              </a:rPr>
              <a:t>今日</a:t>
            </a:r>
            <a:r>
              <a:rPr lang="en-US" altLang="ja-JP" sz="1000" b="1" dirty="0" smtClean="0">
                <a:latin typeface="ＭＳ ゴシック" pitchFamily="49" charset="-128"/>
                <a:ea typeface="ＭＳ ゴシック" pitchFamily="49" charset="-128"/>
              </a:rPr>
              <a:t>.Day &lt; </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.Day)</a:t>
            </a:r>
          </a:p>
          <a:p>
            <a:pPr>
              <a:buNone/>
            </a:pPr>
            <a:r>
              <a:rPr lang="en-US" altLang="ja-JP" sz="1000" b="1" dirty="0" smtClean="0">
                <a:latin typeface="ＭＳ ゴシック" pitchFamily="49" charset="-128"/>
                <a:ea typeface="ＭＳ ゴシック" pitchFamily="49" charset="-128"/>
              </a:rPr>
              <a:t>               ? </a:t>
            </a:r>
            <a:r>
              <a:rPr lang="ja-JP" altLang="en-US" sz="1000" b="1" dirty="0" smtClean="0">
                <a:latin typeface="ＭＳ ゴシック" pitchFamily="49" charset="-128"/>
                <a:ea typeface="ＭＳ ゴシック" pitchFamily="49" charset="-128"/>
              </a:rPr>
              <a:t>今日</a:t>
            </a:r>
            <a:r>
              <a:rPr lang="en-US" altLang="ja-JP" sz="1000" b="1" dirty="0" smtClean="0">
                <a:latin typeface="ＭＳ ゴシック" pitchFamily="49" charset="-128"/>
                <a:ea typeface="ＭＳ ゴシック" pitchFamily="49" charset="-128"/>
              </a:rPr>
              <a:t>.Year - </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.Year - 1</a:t>
            </a:r>
          </a:p>
          <a:p>
            <a:pPr>
              <a:buNone/>
            </a:pPr>
            <a:r>
              <a:rPr lang="en-US" altLang="ja-JP" sz="1000" b="1" dirty="0" smtClean="0">
                <a:latin typeface="ＭＳ ゴシック" pitchFamily="49" charset="-128"/>
                <a:ea typeface="ＭＳ ゴシック" pitchFamily="49" charset="-128"/>
              </a:rPr>
              <a:t>               : </a:t>
            </a:r>
            <a:r>
              <a:rPr lang="ja-JP" altLang="en-US" sz="1000" b="1" dirty="0" smtClean="0">
                <a:latin typeface="ＭＳ ゴシック" pitchFamily="49" charset="-128"/>
                <a:ea typeface="ＭＳ ゴシック" pitchFamily="49" charset="-128"/>
              </a:rPr>
              <a:t>今日</a:t>
            </a:r>
            <a:r>
              <a:rPr lang="en-US" altLang="ja-JP" sz="1000" b="1" dirty="0" smtClean="0">
                <a:latin typeface="ＭＳ ゴシック" pitchFamily="49" charset="-128"/>
                <a:ea typeface="ＭＳ ゴシック" pitchFamily="49" charset="-128"/>
              </a:rPr>
              <a:t>.Year - </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.Year    ;</a:t>
            </a:r>
          </a:p>
          <a:p>
            <a:pPr>
              <a:buNone/>
            </a:pPr>
            <a:r>
              <a:rPr lang="en-US" altLang="ja-JP" sz="1000" b="1" dirty="0" smtClean="0">
                <a:latin typeface="ＭＳ ゴシック" pitchFamily="49" charset="-128"/>
                <a:ea typeface="ＭＳ ゴシック" pitchFamily="49" charset="-128"/>
              </a:rPr>
              <a:t>    }</a:t>
            </a:r>
          </a:p>
          <a:p>
            <a:pPr>
              <a:buNone/>
            </a:pPr>
            <a:endParaRPr lang="en-US" altLang="ja-JP" sz="1000" b="1" dirty="0" smtClean="0">
              <a:latin typeface="ＭＳ ゴシック" pitchFamily="49" charset="-128"/>
              <a:ea typeface="ＭＳ ゴシック" pitchFamily="49" charset="-128"/>
            </a:endParaRPr>
          </a:p>
          <a:p>
            <a:pPr>
              <a:buNone/>
            </a:pPr>
            <a:r>
              <a:rPr lang="en-US" altLang="ja-JP" sz="1000" b="1" dirty="0" smtClean="0">
                <a:latin typeface="ＭＳ ゴシック" pitchFamily="49" charset="-128"/>
                <a:ea typeface="ＭＳ ゴシック" pitchFamily="49" charset="-128"/>
              </a:rPr>
              <a:t>    static </a:t>
            </a:r>
            <a:r>
              <a:rPr lang="en-US" altLang="ja-JP" sz="1000" b="1" dirty="0" err="1" smtClean="0">
                <a:latin typeface="ＭＳ ゴシック" pitchFamily="49" charset="-128"/>
                <a:ea typeface="ＭＳ ゴシック" pitchFamily="49" charset="-128"/>
              </a:rPr>
              <a:t>int</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年齢</a:t>
            </a:r>
            <a:r>
              <a:rPr lang="en-US" altLang="ja-JP" sz="1000" b="1" dirty="0" smtClean="0">
                <a:latin typeface="ＭＳ ゴシック" pitchFamily="49" charset="-128"/>
                <a:ea typeface="ＭＳ ゴシック" pitchFamily="49" charset="-128"/>
              </a:rPr>
              <a:t>(</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a:t>
            </a:r>
          </a:p>
          <a:p>
            <a:pPr>
              <a:buNone/>
            </a:pPr>
            <a:r>
              <a:rPr lang="en-US" altLang="ja-JP" sz="1000" b="1" dirty="0" smtClean="0">
                <a:latin typeface="ＭＳ ゴシック" pitchFamily="49" charset="-128"/>
                <a:ea typeface="ＭＳ ゴシック" pitchFamily="49" charset="-128"/>
              </a:rPr>
              <a:t>    { return </a:t>
            </a:r>
            <a:r>
              <a:rPr lang="ja-JP" altLang="en-US" sz="1000" b="1" dirty="0" smtClean="0">
                <a:latin typeface="ＭＳ ゴシック" pitchFamily="49" charset="-128"/>
                <a:ea typeface="ＭＳ ゴシック" pitchFamily="49" charset="-128"/>
              </a:rPr>
              <a:t>年齢</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 </a:t>
            </a:r>
            <a:r>
              <a:rPr lang="en-US" altLang="ja-JP" sz="1000" b="1" dirty="0" err="1" smtClean="0">
                <a:latin typeface="ＭＳ ゴシック" pitchFamily="49" charset="-128"/>
                <a:ea typeface="ＭＳ ゴシック" pitchFamily="49" charset="-128"/>
              </a:rPr>
              <a:t>DateTime.Today</a:t>
            </a:r>
            <a:r>
              <a:rPr lang="en-US" altLang="ja-JP" sz="1000" b="1" dirty="0" smtClean="0">
                <a:latin typeface="ＭＳ ゴシック" pitchFamily="49" charset="-128"/>
                <a:ea typeface="ＭＳ ゴシック" pitchFamily="49" charset="-128"/>
              </a:rPr>
              <a:t>); }</a:t>
            </a:r>
          </a:p>
          <a:p>
            <a:pPr>
              <a:buNone/>
            </a:pPr>
            <a:r>
              <a:rPr lang="en-US" altLang="ja-JP" sz="1000" b="1" dirty="0" smtClean="0">
                <a:latin typeface="ＭＳ ゴシック" pitchFamily="49" charset="-128"/>
                <a:ea typeface="ＭＳ ゴシック" pitchFamily="49" charset="-128"/>
              </a:rPr>
              <a:t>    static </a:t>
            </a:r>
            <a:r>
              <a:rPr lang="en-US" altLang="ja-JP" sz="1000" b="1" dirty="0" err="1" smtClean="0">
                <a:latin typeface="ＭＳ ゴシック" pitchFamily="49" charset="-128"/>
                <a:ea typeface="ＭＳ ゴシック" pitchFamily="49" charset="-128"/>
              </a:rPr>
              <a:t>bool</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範囲内かどうか</a:t>
            </a:r>
            <a:r>
              <a:rPr lang="en-US" altLang="ja-JP" sz="1000" b="1" dirty="0" smtClean="0">
                <a:latin typeface="ＭＳ ゴシック" pitchFamily="49" charset="-128"/>
                <a:ea typeface="ＭＳ ゴシック" pitchFamily="49" charset="-128"/>
              </a:rPr>
              <a:t>(</a:t>
            </a:r>
            <a:r>
              <a:rPr lang="en-US" altLang="ja-JP" sz="1000" b="1" dirty="0" err="1" smtClean="0">
                <a:latin typeface="ＭＳ ゴシック" pitchFamily="49" charset="-128"/>
                <a:ea typeface="ＭＳ ゴシック" pitchFamily="49" charset="-128"/>
              </a:rPr>
              <a:t>int</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数</a:t>
            </a:r>
            <a:r>
              <a:rPr lang="en-US" altLang="ja-JP" sz="1000" b="1" dirty="0" smtClean="0">
                <a:latin typeface="ＭＳ ゴシック" pitchFamily="49" charset="-128"/>
                <a:ea typeface="ＭＳ ゴシック" pitchFamily="49" charset="-128"/>
              </a:rPr>
              <a:t>, </a:t>
            </a:r>
            <a:r>
              <a:rPr lang="en-US" altLang="ja-JP" sz="1000" b="1" dirty="0" err="1" smtClean="0">
                <a:latin typeface="ＭＳ ゴシック" pitchFamily="49" charset="-128"/>
                <a:ea typeface="ＭＳ ゴシック" pitchFamily="49" charset="-128"/>
              </a:rPr>
              <a:t>int</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最低</a:t>
            </a:r>
            <a:r>
              <a:rPr lang="en-US" altLang="ja-JP" sz="1000" b="1" dirty="0" smtClean="0">
                <a:latin typeface="ＭＳ ゴシック" pitchFamily="49" charset="-128"/>
                <a:ea typeface="ＭＳ ゴシック" pitchFamily="49" charset="-128"/>
              </a:rPr>
              <a:t>, </a:t>
            </a:r>
            <a:r>
              <a:rPr lang="en-US" altLang="ja-JP" sz="1000" b="1" dirty="0" err="1" smtClean="0">
                <a:latin typeface="ＭＳ ゴシック" pitchFamily="49" charset="-128"/>
                <a:ea typeface="ＭＳ ゴシック" pitchFamily="49" charset="-128"/>
              </a:rPr>
              <a:t>int</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最高</a:t>
            </a:r>
            <a:r>
              <a:rPr lang="en-US" altLang="ja-JP" sz="1000" b="1" dirty="0" smtClean="0">
                <a:latin typeface="ＭＳ ゴシック" pitchFamily="49" charset="-128"/>
                <a:ea typeface="ＭＳ ゴシック" pitchFamily="49" charset="-128"/>
              </a:rPr>
              <a:t>)</a:t>
            </a:r>
          </a:p>
          <a:p>
            <a:pPr>
              <a:buNone/>
            </a:pPr>
            <a:r>
              <a:rPr lang="en-US" altLang="ja-JP" sz="1000" b="1" dirty="0" smtClean="0">
                <a:latin typeface="ＭＳ ゴシック" pitchFamily="49" charset="-128"/>
                <a:ea typeface="ＭＳ ゴシック" pitchFamily="49" charset="-128"/>
              </a:rPr>
              <a:t>    { return </a:t>
            </a:r>
            <a:r>
              <a:rPr lang="ja-JP" altLang="en-US" sz="1000" b="1" dirty="0" smtClean="0">
                <a:latin typeface="ＭＳ ゴシック" pitchFamily="49" charset="-128"/>
                <a:ea typeface="ＭＳ ゴシック" pitchFamily="49" charset="-128"/>
              </a:rPr>
              <a:t>数 </a:t>
            </a:r>
            <a:r>
              <a:rPr lang="en-US" altLang="ja-JP" sz="1000" b="1" dirty="0" smtClean="0">
                <a:latin typeface="ＭＳ ゴシック" pitchFamily="49" charset="-128"/>
                <a:ea typeface="ＭＳ ゴシック" pitchFamily="49" charset="-128"/>
              </a:rPr>
              <a:t>&gt;= </a:t>
            </a:r>
            <a:r>
              <a:rPr lang="ja-JP" altLang="en-US" sz="1000" b="1" dirty="0" smtClean="0">
                <a:latin typeface="ＭＳ ゴシック" pitchFamily="49" charset="-128"/>
                <a:ea typeface="ＭＳ ゴシック" pitchFamily="49" charset="-128"/>
              </a:rPr>
              <a:t>最低 </a:t>
            </a:r>
            <a:r>
              <a:rPr lang="en-US" altLang="ja-JP" sz="1000" b="1" dirty="0" smtClean="0">
                <a:latin typeface="ＭＳ ゴシック" pitchFamily="49" charset="-128"/>
                <a:ea typeface="ＭＳ ゴシック" pitchFamily="49" charset="-128"/>
              </a:rPr>
              <a:t>&amp;&amp; </a:t>
            </a:r>
            <a:r>
              <a:rPr lang="ja-JP" altLang="en-US" sz="1000" b="1" dirty="0" smtClean="0">
                <a:latin typeface="ＭＳ ゴシック" pitchFamily="49" charset="-128"/>
                <a:ea typeface="ＭＳ ゴシック" pitchFamily="49" charset="-128"/>
              </a:rPr>
              <a:t>数 </a:t>
            </a:r>
            <a:r>
              <a:rPr lang="en-US" altLang="ja-JP" sz="1000" b="1" dirty="0" smtClean="0">
                <a:latin typeface="ＭＳ ゴシック" pitchFamily="49" charset="-128"/>
                <a:ea typeface="ＭＳ ゴシック" pitchFamily="49" charset="-128"/>
              </a:rPr>
              <a:t>&lt;= </a:t>
            </a:r>
            <a:r>
              <a:rPr lang="ja-JP" altLang="en-US" sz="1000" b="1" dirty="0" smtClean="0">
                <a:latin typeface="ＭＳ ゴシック" pitchFamily="49" charset="-128"/>
                <a:ea typeface="ＭＳ ゴシック" pitchFamily="49" charset="-128"/>
              </a:rPr>
              <a:t>最高</a:t>
            </a:r>
            <a:r>
              <a:rPr lang="en-US" altLang="ja-JP" sz="1000" b="1" dirty="0" smtClean="0">
                <a:latin typeface="ＭＳ ゴシック" pitchFamily="49" charset="-128"/>
                <a:ea typeface="ＭＳ ゴシック" pitchFamily="49" charset="-128"/>
              </a:rPr>
              <a:t>; }</a:t>
            </a:r>
          </a:p>
          <a:p>
            <a:pPr>
              <a:buNone/>
            </a:pPr>
            <a:endParaRPr lang="en-US" altLang="ja-JP" sz="1000" b="1" dirty="0" smtClean="0">
              <a:latin typeface="ＭＳ ゴシック" pitchFamily="49" charset="-128"/>
              <a:ea typeface="ＭＳ ゴシック" pitchFamily="49" charset="-128"/>
            </a:endParaRPr>
          </a:p>
          <a:p>
            <a:pPr>
              <a:buNone/>
            </a:pPr>
            <a:r>
              <a:rPr lang="en-US" altLang="ja-JP" sz="1000" b="1" dirty="0" smtClean="0">
                <a:latin typeface="ＭＳ ゴシック" pitchFamily="49" charset="-128"/>
                <a:ea typeface="ＭＳ ゴシック" pitchFamily="49" charset="-128"/>
              </a:rPr>
              <a:t>    static void </a:t>
            </a:r>
            <a:r>
              <a:rPr lang="ja-JP" altLang="en-US" sz="1000" b="1" dirty="0" smtClean="0">
                <a:latin typeface="ＭＳ ゴシック" pitchFamily="49" charset="-128"/>
                <a:ea typeface="ＭＳ ゴシック" pitchFamily="49" charset="-128"/>
              </a:rPr>
              <a:t>表示</a:t>
            </a:r>
            <a:r>
              <a:rPr lang="en-US" altLang="ja-JP" sz="1000" b="1" dirty="0" smtClean="0">
                <a:latin typeface="ＭＳ ゴシック" pitchFamily="49" charset="-128"/>
                <a:ea typeface="ＭＳ ゴシック" pitchFamily="49" charset="-128"/>
              </a:rPr>
              <a:t>(dynamic </a:t>
            </a:r>
            <a:r>
              <a:rPr lang="ja-JP" altLang="en-US" sz="1000" b="1" dirty="0" smtClean="0">
                <a:latin typeface="ＭＳ ゴシック" pitchFamily="49" charset="-128"/>
                <a:ea typeface="ＭＳ ゴシック" pitchFamily="49" charset="-128"/>
              </a:rPr>
              <a:t>モニター</a:t>
            </a:r>
            <a:r>
              <a:rPr lang="en-US" altLang="ja-JP" sz="1000" b="1" dirty="0" smtClean="0">
                <a:latin typeface="ＭＳ ゴシック" pitchFamily="49" charset="-128"/>
                <a:ea typeface="ＭＳ ゴシック" pitchFamily="49" charset="-128"/>
              </a:rPr>
              <a:t>)</a:t>
            </a:r>
          </a:p>
          <a:p>
            <a:pPr>
              <a:buNone/>
            </a:pPr>
            <a:r>
              <a:rPr lang="en-US" altLang="ja-JP" sz="1000" b="1" dirty="0" smtClean="0">
                <a:latin typeface="ＭＳ ゴシック" pitchFamily="49" charset="-128"/>
                <a:ea typeface="ＭＳ ゴシック" pitchFamily="49" charset="-128"/>
              </a:rPr>
              <a:t>    { </a:t>
            </a:r>
            <a:r>
              <a:rPr lang="en-US" altLang="ja-JP" sz="1000" b="1" dirty="0" err="1" smtClean="0">
                <a:latin typeface="ＭＳ ゴシック" pitchFamily="49" charset="-128"/>
                <a:ea typeface="ＭＳ ゴシック" pitchFamily="49" charset="-128"/>
              </a:rPr>
              <a:t>Console.WriteLine</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氏名</a:t>
            </a:r>
            <a:r>
              <a:rPr lang="en-US" altLang="ja-JP" sz="1000" b="1" dirty="0" smtClean="0">
                <a:latin typeface="ＭＳ ゴシック" pitchFamily="49" charset="-128"/>
                <a:ea typeface="ＭＳ ゴシック" pitchFamily="49" charset="-128"/>
              </a:rPr>
              <a:t>: {0}, </a:t>
            </a:r>
            <a:r>
              <a:rPr lang="ja-JP" altLang="en-US" sz="1000" b="1" dirty="0" smtClean="0">
                <a:latin typeface="ＭＳ ゴシック" pitchFamily="49" charset="-128"/>
                <a:ea typeface="ＭＳ ゴシック" pitchFamily="49" charset="-128"/>
              </a:rPr>
              <a:t>性別</a:t>
            </a:r>
            <a:r>
              <a:rPr lang="en-US" altLang="ja-JP" sz="1000" b="1" dirty="0" smtClean="0">
                <a:latin typeface="ＭＳ ゴシック" pitchFamily="49" charset="-128"/>
                <a:ea typeface="ＭＳ ゴシック" pitchFamily="49" charset="-128"/>
              </a:rPr>
              <a:t>: {1}, </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 {2:D} ]", </a:t>
            </a:r>
            <a:r>
              <a:rPr lang="ja-JP" altLang="en-US" sz="1000" b="1" dirty="0" smtClean="0">
                <a:latin typeface="ＭＳ ゴシック" pitchFamily="49" charset="-128"/>
                <a:ea typeface="ＭＳ ゴシック" pitchFamily="49" charset="-128"/>
              </a:rPr>
              <a:t>モニター</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氏名</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モニター</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性別</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モニター</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生年月日</a:t>
            </a:r>
            <a:r>
              <a:rPr lang="en-US" altLang="ja-JP" sz="1000" b="1" dirty="0" smtClean="0">
                <a:latin typeface="ＭＳ ゴシック" pitchFamily="49" charset="-128"/>
                <a:ea typeface="ＭＳ ゴシック" pitchFamily="49" charset="-128"/>
              </a:rPr>
              <a:t>); }</a:t>
            </a:r>
          </a:p>
          <a:p>
            <a:pPr>
              <a:buNone/>
            </a:pPr>
            <a:endParaRPr lang="en-US" altLang="ja-JP" sz="1000" b="1" dirty="0" smtClean="0">
              <a:latin typeface="ＭＳ ゴシック" pitchFamily="49" charset="-128"/>
              <a:ea typeface="ＭＳ ゴシック" pitchFamily="49" charset="-128"/>
            </a:endParaRPr>
          </a:p>
          <a:p>
            <a:pPr>
              <a:buNone/>
            </a:pPr>
            <a:r>
              <a:rPr lang="en-US" altLang="ja-JP" sz="1000" b="1" dirty="0" smtClean="0">
                <a:latin typeface="ＭＳ ゴシック" pitchFamily="49" charset="-128"/>
                <a:ea typeface="ＭＳ ゴシック" pitchFamily="49" charset="-128"/>
              </a:rPr>
              <a:t>    static </a:t>
            </a:r>
            <a:r>
              <a:rPr lang="en-US" altLang="ja-JP" sz="1000" b="1" dirty="0" err="1" smtClean="0">
                <a:latin typeface="ＭＳ ゴシック" pitchFamily="49" charset="-128"/>
                <a:ea typeface="ＭＳ ゴシック" pitchFamily="49" charset="-128"/>
              </a:rPr>
              <a:t>IEnumerable</a:t>
            </a:r>
            <a:r>
              <a:rPr lang="en-US" altLang="ja-JP" sz="1000" b="1" dirty="0" smtClean="0">
                <a:latin typeface="ＭＳ ゴシック" pitchFamily="49" charset="-128"/>
                <a:ea typeface="ＭＳ ゴシック" pitchFamily="49" charset="-128"/>
              </a:rPr>
              <a:t>&lt;dynamic&gt; </a:t>
            </a:r>
            <a:r>
              <a:rPr lang="ja-JP" altLang="en-US" sz="1000" b="1" dirty="0" smtClean="0">
                <a:latin typeface="ＭＳ ゴシック" pitchFamily="49" charset="-128"/>
                <a:ea typeface="ＭＳ ゴシック" pitchFamily="49" charset="-128"/>
              </a:rPr>
              <a:t>集計データ</a:t>
            </a:r>
            <a:r>
              <a:rPr lang="en-US" altLang="ja-JP" sz="1000" b="1" dirty="0" smtClean="0">
                <a:latin typeface="ＭＳ ゴシック" pitchFamily="49" charset="-128"/>
                <a:ea typeface="ＭＳ ゴシック" pitchFamily="49" charset="-128"/>
              </a:rPr>
              <a:t>()</a:t>
            </a:r>
          </a:p>
          <a:p>
            <a:pPr>
              <a:buNone/>
            </a:pPr>
            <a:r>
              <a:rPr lang="en-US" altLang="ja-JP" sz="1000" b="1" dirty="0" smtClean="0">
                <a:latin typeface="ＭＳ ゴシック" pitchFamily="49" charset="-128"/>
                <a:ea typeface="ＭＳ ゴシック" pitchFamily="49" charset="-128"/>
              </a:rPr>
              <a:t>    {</a:t>
            </a:r>
          </a:p>
          <a:p>
            <a:pPr>
              <a:buNone/>
            </a:pPr>
            <a:r>
              <a:rPr lang="en-US" altLang="ja-JP" sz="1000" b="1" dirty="0" smtClean="0">
                <a:latin typeface="ＭＳ ゴシック" pitchFamily="49" charset="-128"/>
                <a:ea typeface="ＭＳ ゴシック" pitchFamily="49" charset="-128"/>
              </a:rPr>
              <a:t>        yield return new { </a:t>
            </a:r>
            <a:r>
              <a:rPr lang="ja-JP" altLang="en-US" sz="1000" b="1" dirty="0" smtClean="0">
                <a:latin typeface="ＭＳ ゴシック" pitchFamily="49" charset="-128"/>
                <a:ea typeface="ＭＳ ゴシック" pitchFamily="49" charset="-128"/>
              </a:rPr>
              <a:t>氏名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宇野宗佑</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性別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男</a:t>
            </a:r>
            <a:r>
              <a:rPr lang="en-US" altLang="ja-JP" sz="1000" b="1" dirty="0" smtClean="0">
                <a:latin typeface="ＭＳ ゴシック" pitchFamily="49" charset="-128"/>
                <a:ea typeface="ＭＳ ゴシック" pitchFamily="49" charset="-128"/>
              </a:rPr>
              <a:t>,</a:t>
            </a:r>
          </a:p>
          <a:p>
            <a:pPr>
              <a:buNone/>
            </a:pPr>
            <a:r>
              <a:rPr lang="ja-JP" altLang="en-US" sz="1000" b="1" dirty="0" smtClean="0">
                <a:latin typeface="ＭＳ ゴシック" pitchFamily="49" charset="-128"/>
                <a:ea typeface="ＭＳ ゴシック" pitchFamily="49" charset="-128"/>
              </a:rPr>
              <a:t>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生年月日 </a:t>
            </a:r>
            <a:r>
              <a:rPr lang="en-US" altLang="ja-JP" sz="1000" b="1" dirty="0" smtClean="0">
                <a:latin typeface="ＭＳ ゴシック" pitchFamily="49" charset="-128"/>
                <a:ea typeface="ＭＳ ゴシック" pitchFamily="49" charset="-128"/>
              </a:rPr>
              <a:t>= new </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(1922, 8, 27) };</a:t>
            </a:r>
          </a:p>
          <a:p>
            <a:pPr>
              <a:buNone/>
            </a:pPr>
            <a:r>
              <a:rPr lang="en-US" altLang="ja-JP" sz="1000" b="1" dirty="0" smtClean="0">
                <a:latin typeface="ＭＳ ゴシック" pitchFamily="49" charset="-128"/>
                <a:ea typeface="ＭＳ ゴシック" pitchFamily="49" charset="-128"/>
              </a:rPr>
              <a:t>        yield return new { </a:t>
            </a:r>
            <a:r>
              <a:rPr lang="ja-JP" altLang="en-US" sz="1000" b="1" dirty="0" smtClean="0">
                <a:latin typeface="ＭＳ ゴシック" pitchFamily="49" charset="-128"/>
                <a:ea typeface="ＭＳ ゴシック" pitchFamily="49" charset="-128"/>
              </a:rPr>
              <a:t>氏名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山岡久乃</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性別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女</a:t>
            </a:r>
            <a:r>
              <a:rPr lang="en-US" altLang="ja-JP" sz="1000" b="1" dirty="0" smtClean="0">
                <a:latin typeface="ＭＳ ゴシック" pitchFamily="49" charset="-128"/>
                <a:ea typeface="ＭＳ ゴシック" pitchFamily="49" charset="-128"/>
              </a:rPr>
              <a:t>,</a:t>
            </a:r>
          </a:p>
          <a:p>
            <a:pPr>
              <a:buNone/>
            </a:pPr>
            <a:r>
              <a:rPr lang="ja-JP" altLang="en-US" sz="1000" b="1" dirty="0" smtClean="0">
                <a:latin typeface="ＭＳ ゴシック" pitchFamily="49" charset="-128"/>
                <a:ea typeface="ＭＳ ゴシック" pitchFamily="49" charset="-128"/>
              </a:rPr>
              <a:t>                           生年月日 </a:t>
            </a:r>
            <a:r>
              <a:rPr lang="en-US" altLang="ja-JP" sz="1000" b="1" dirty="0" smtClean="0">
                <a:latin typeface="ＭＳ ゴシック" pitchFamily="49" charset="-128"/>
                <a:ea typeface="ＭＳ ゴシック" pitchFamily="49" charset="-128"/>
              </a:rPr>
              <a:t>= new </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(1926, 8, 27) };</a:t>
            </a:r>
          </a:p>
          <a:p>
            <a:pPr>
              <a:buNone/>
            </a:pPr>
            <a:r>
              <a:rPr lang="en-US" altLang="ja-JP" sz="1000" b="1" dirty="0" smtClean="0">
                <a:latin typeface="ＭＳ ゴシック" pitchFamily="49" charset="-128"/>
                <a:ea typeface="ＭＳ ゴシック" pitchFamily="49" charset="-128"/>
              </a:rPr>
              <a:t>        yield return new { </a:t>
            </a:r>
            <a:r>
              <a:rPr lang="ja-JP" altLang="en-US" sz="1000" b="1" dirty="0" smtClean="0">
                <a:latin typeface="ＭＳ ゴシック" pitchFamily="49" charset="-128"/>
                <a:ea typeface="ＭＳ ゴシック" pitchFamily="49" charset="-128"/>
              </a:rPr>
              <a:t>氏名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田中星児</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性別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男</a:t>
            </a:r>
            <a:r>
              <a:rPr lang="en-US" altLang="ja-JP" sz="1000" b="1" dirty="0" smtClean="0">
                <a:latin typeface="ＭＳ ゴシック" pitchFamily="49" charset="-128"/>
                <a:ea typeface="ＭＳ ゴシック" pitchFamily="49" charset="-128"/>
              </a:rPr>
              <a:t>,</a:t>
            </a:r>
          </a:p>
          <a:p>
            <a:pPr>
              <a:buNone/>
            </a:pPr>
            <a:r>
              <a:rPr lang="ja-JP" altLang="en-US" sz="1000" b="1" dirty="0" smtClean="0">
                <a:latin typeface="ＭＳ ゴシック" pitchFamily="49" charset="-128"/>
                <a:ea typeface="ＭＳ ゴシック" pitchFamily="49" charset="-128"/>
              </a:rPr>
              <a:t>                           生年月日 </a:t>
            </a:r>
            <a:r>
              <a:rPr lang="en-US" altLang="ja-JP" sz="1000" b="1" dirty="0" smtClean="0">
                <a:latin typeface="ＭＳ ゴシック" pitchFamily="49" charset="-128"/>
                <a:ea typeface="ＭＳ ゴシック" pitchFamily="49" charset="-128"/>
              </a:rPr>
              <a:t>= new </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(1947, 8, 27) };</a:t>
            </a:r>
          </a:p>
          <a:p>
            <a:pPr>
              <a:buNone/>
            </a:pPr>
            <a:r>
              <a:rPr lang="en-US" altLang="ja-JP" sz="1000" b="1" dirty="0" smtClean="0">
                <a:latin typeface="ＭＳ ゴシック" pitchFamily="49" charset="-128"/>
                <a:ea typeface="ＭＳ ゴシック" pitchFamily="49" charset="-128"/>
              </a:rPr>
              <a:t>        yield return new { </a:t>
            </a:r>
            <a:r>
              <a:rPr lang="ja-JP" altLang="en-US" sz="1000" b="1" dirty="0" smtClean="0">
                <a:latin typeface="ＭＳ ゴシック" pitchFamily="49" charset="-128"/>
                <a:ea typeface="ＭＳ ゴシック" pitchFamily="49" charset="-128"/>
              </a:rPr>
              <a:t>氏名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渡部絵美</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性別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女</a:t>
            </a:r>
            <a:r>
              <a:rPr lang="en-US" altLang="ja-JP" sz="1000" b="1" dirty="0" smtClean="0">
                <a:latin typeface="ＭＳ ゴシック" pitchFamily="49" charset="-128"/>
                <a:ea typeface="ＭＳ ゴシック" pitchFamily="49" charset="-128"/>
              </a:rPr>
              <a:t>,</a:t>
            </a:r>
          </a:p>
          <a:p>
            <a:pPr>
              <a:buNone/>
            </a:pPr>
            <a:r>
              <a:rPr lang="ja-JP" altLang="en-US" sz="1000" b="1" dirty="0" smtClean="0">
                <a:latin typeface="ＭＳ ゴシック" pitchFamily="49" charset="-128"/>
                <a:ea typeface="ＭＳ ゴシック" pitchFamily="49" charset="-128"/>
              </a:rPr>
              <a:t>                           生年月日 </a:t>
            </a:r>
            <a:r>
              <a:rPr lang="en-US" altLang="ja-JP" sz="1000" b="1" dirty="0" smtClean="0">
                <a:latin typeface="ＭＳ ゴシック" pitchFamily="49" charset="-128"/>
                <a:ea typeface="ＭＳ ゴシック" pitchFamily="49" charset="-128"/>
              </a:rPr>
              <a:t>= new </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(1959, 8, 27) };</a:t>
            </a:r>
          </a:p>
          <a:p>
            <a:pPr>
              <a:buNone/>
            </a:pPr>
            <a:r>
              <a:rPr lang="en-US" altLang="ja-JP" sz="1000" b="1" dirty="0" smtClean="0">
                <a:latin typeface="ＭＳ ゴシック" pitchFamily="49" charset="-128"/>
                <a:ea typeface="ＭＳ ゴシック" pitchFamily="49" charset="-128"/>
              </a:rPr>
              <a:t>        yield return new { </a:t>
            </a:r>
            <a:r>
              <a:rPr lang="ja-JP" altLang="en-US" sz="1000" b="1" dirty="0" smtClean="0">
                <a:latin typeface="ＭＳ ゴシック" pitchFamily="49" charset="-128"/>
                <a:ea typeface="ＭＳ ゴシック" pitchFamily="49" charset="-128"/>
              </a:rPr>
              <a:t>氏名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渡辺鐘</a:t>
            </a:r>
            <a:r>
              <a:rPr lang="en-US" altLang="ja-JP" sz="1000" b="1" dirty="0" smtClean="0">
                <a:latin typeface="ＭＳ ゴシック" pitchFamily="49" charset="-128"/>
                <a:ea typeface="ＭＳ ゴシック" pitchFamily="49" charset="-128"/>
              </a:rPr>
              <a:t>"  , </a:t>
            </a:r>
            <a:r>
              <a:rPr lang="ja-JP" altLang="en-US" sz="1000" b="1" dirty="0" smtClean="0">
                <a:latin typeface="ＭＳ ゴシック" pitchFamily="49" charset="-128"/>
                <a:ea typeface="ＭＳ ゴシック" pitchFamily="49" charset="-128"/>
              </a:rPr>
              <a:t>性別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男</a:t>
            </a:r>
            <a:r>
              <a:rPr lang="en-US" altLang="ja-JP" sz="1000" b="1" dirty="0" smtClean="0">
                <a:latin typeface="ＭＳ ゴシック" pitchFamily="49" charset="-128"/>
                <a:ea typeface="ＭＳ ゴシック" pitchFamily="49" charset="-128"/>
              </a:rPr>
              <a:t>,</a:t>
            </a:r>
          </a:p>
          <a:p>
            <a:pPr>
              <a:buNone/>
            </a:pPr>
            <a:r>
              <a:rPr lang="ja-JP" altLang="en-US" sz="1000" b="1" dirty="0" smtClean="0">
                <a:latin typeface="ＭＳ ゴシック" pitchFamily="49" charset="-128"/>
                <a:ea typeface="ＭＳ ゴシック" pitchFamily="49" charset="-128"/>
              </a:rPr>
              <a:t>                           生年月日 </a:t>
            </a:r>
            <a:r>
              <a:rPr lang="en-US" altLang="ja-JP" sz="1000" b="1" dirty="0" smtClean="0">
                <a:latin typeface="ＭＳ ゴシック" pitchFamily="49" charset="-128"/>
                <a:ea typeface="ＭＳ ゴシック" pitchFamily="49" charset="-128"/>
              </a:rPr>
              <a:t>= new </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(1969, 8, 27) };</a:t>
            </a:r>
          </a:p>
          <a:p>
            <a:pPr>
              <a:buNone/>
            </a:pPr>
            <a:r>
              <a:rPr lang="en-US" altLang="ja-JP" sz="1000" b="1" dirty="0" smtClean="0">
                <a:latin typeface="ＭＳ ゴシック" pitchFamily="49" charset="-128"/>
                <a:ea typeface="ＭＳ ゴシック" pitchFamily="49" charset="-128"/>
              </a:rPr>
              <a:t>        yield return new { </a:t>
            </a:r>
            <a:r>
              <a:rPr lang="ja-JP" altLang="en-US" sz="1000" b="1" dirty="0" smtClean="0">
                <a:latin typeface="ＭＳ ゴシック" pitchFamily="49" charset="-128"/>
                <a:ea typeface="ＭＳ ゴシック" pitchFamily="49" charset="-128"/>
              </a:rPr>
              <a:t>氏名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手島優</a:t>
            </a:r>
            <a:r>
              <a:rPr lang="en-US" altLang="ja-JP" sz="1000" b="1" dirty="0" smtClean="0">
                <a:latin typeface="ＭＳ ゴシック" pitchFamily="49" charset="-128"/>
                <a:ea typeface="ＭＳ ゴシック" pitchFamily="49" charset="-128"/>
              </a:rPr>
              <a:t>"  , </a:t>
            </a:r>
            <a:r>
              <a:rPr lang="ja-JP" altLang="en-US" sz="1000" b="1" dirty="0" smtClean="0">
                <a:latin typeface="ＭＳ ゴシック" pitchFamily="49" charset="-128"/>
                <a:ea typeface="ＭＳ ゴシック" pitchFamily="49" charset="-128"/>
              </a:rPr>
              <a:t>性別 </a:t>
            </a:r>
            <a:r>
              <a:rPr lang="en-US" altLang="ja-JP" sz="1000" b="1" dirty="0" smtClean="0">
                <a:latin typeface="ＭＳ ゴシック" pitchFamily="49" charset="-128"/>
                <a:ea typeface="ＭＳ ゴシック" pitchFamily="49" charset="-128"/>
              </a:rPr>
              <a:t>= </a:t>
            </a:r>
            <a:r>
              <a:rPr lang="ja-JP" altLang="en-US" sz="1000" b="1" dirty="0" smtClean="0">
                <a:latin typeface="ＭＳ ゴシック" pitchFamily="49" charset="-128"/>
                <a:ea typeface="ＭＳ ゴシック" pitchFamily="49" charset="-128"/>
              </a:rPr>
              <a:t>性</a:t>
            </a:r>
            <a:r>
              <a:rPr lang="en-US" altLang="ja-JP" sz="1000" b="1" dirty="0" smtClean="0">
                <a:latin typeface="ＭＳ ゴシック" pitchFamily="49" charset="-128"/>
                <a:ea typeface="ＭＳ ゴシック" pitchFamily="49" charset="-128"/>
              </a:rPr>
              <a:t>.</a:t>
            </a:r>
            <a:r>
              <a:rPr lang="ja-JP" altLang="en-US" sz="1000" b="1" dirty="0" smtClean="0">
                <a:latin typeface="ＭＳ ゴシック" pitchFamily="49" charset="-128"/>
                <a:ea typeface="ＭＳ ゴシック" pitchFamily="49" charset="-128"/>
              </a:rPr>
              <a:t>女</a:t>
            </a:r>
            <a:r>
              <a:rPr lang="en-US" altLang="ja-JP" sz="1000" b="1" dirty="0" smtClean="0">
                <a:latin typeface="ＭＳ ゴシック" pitchFamily="49" charset="-128"/>
                <a:ea typeface="ＭＳ ゴシック" pitchFamily="49" charset="-128"/>
              </a:rPr>
              <a:t>,</a:t>
            </a:r>
          </a:p>
          <a:p>
            <a:pPr>
              <a:buNone/>
            </a:pPr>
            <a:r>
              <a:rPr lang="ja-JP" altLang="en-US" sz="1000" b="1" dirty="0" smtClean="0">
                <a:latin typeface="ＭＳ ゴシック" pitchFamily="49" charset="-128"/>
                <a:ea typeface="ＭＳ ゴシック" pitchFamily="49" charset="-128"/>
              </a:rPr>
              <a:t>                           生年月日 </a:t>
            </a:r>
            <a:r>
              <a:rPr lang="en-US" altLang="ja-JP" sz="1000" b="1" dirty="0" smtClean="0">
                <a:latin typeface="ＭＳ ゴシック" pitchFamily="49" charset="-128"/>
                <a:ea typeface="ＭＳ ゴシック" pitchFamily="49" charset="-128"/>
              </a:rPr>
              <a:t>= new </a:t>
            </a:r>
            <a:r>
              <a:rPr lang="en-US" altLang="ja-JP" sz="1000" b="1" dirty="0" err="1" smtClean="0">
                <a:latin typeface="ＭＳ ゴシック" pitchFamily="49" charset="-128"/>
                <a:ea typeface="ＭＳ ゴシック" pitchFamily="49" charset="-128"/>
              </a:rPr>
              <a:t>DateTime</a:t>
            </a:r>
            <a:r>
              <a:rPr lang="en-US" altLang="ja-JP" sz="1000" b="1" dirty="0" smtClean="0">
                <a:latin typeface="ＭＳ ゴシック" pitchFamily="49" charset="-128"/>
                <a:ea typeface="ＭＳ ゴシック" pitchFamily="49" charset="-128"/>
              </a:rPr>
              <a:t>(1984, 8, 27) };</a:t>
            </a:r>
          </a:p>
          <a:p>
            <a:pPr>
              <a:buNone/>
            </a:pPr>
            <a:r>
              <a:rPr lang="en-US" altLang="ja-JP" sz="1000" b="1" dirty="0" smtClean="0">
                <a:latin typeface="ＭＳ ゴシック" pitchFamily="49" charset="-128"/>
                <a:ea typeface="ＭＳ ゴシック" pitchFamily="49" charset="-128"/>
              </a:rPr>
              <a:t>    }</a:t>
            </a:r>
            <a:endParaRPr kumimoji="1" lang="ja-JP" altLang="en-US" sz="1000" b="1" dirty="0">
              <a:latin typeface="ＭＳ ゴシック" pitchFamily="49" charset="-128"/>
              <a:ea typeface="ＭＳ ゴシック" pitchFamily="49" charset="-128"/>
            </a:endParaRPr>
          </a:p>
        </p:txBody>
      </p:sp>
      <p:cxnSp>
        <p:nvCxnSpPr>
          <p:cNvPr id="8" name="直線コネクタ 7"/>
          <p:cNvCxnSpPr/>
          <p:nvPr/>
        </p:nvCxnSpPr>
        <p:spPr>
          <a:xfrm rot="5400000">
            <a:off x="1941535" y="3557391"/>
            <a:ext cx="5160723"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sz="4400" dirty="0" smtClean="0"/>
              <a:t>例</a:t>
            </a:r>
            <a:r>
              <a:rPr kumimoji="1" lang="en-US" altLang="ja-JP" sz="4400" dirty="0" smtClean="0"/>
              <a:t>.</a:t>
            </a:r>
            <a:r>
              <a:rPr kumimoji="1" lang="ja-JP" altLang="en-US" sz="4400" dirty="0" smtClean="0"/>
              <a:t> </a:t>
            </a:r>
            <a:r>
              <a:rPr lang="ja-JP" altLang="en-US" sz="4400" dirty="0" smtClean="0"/>
              <a:t>宣言型</a:t>
            </a:r>
            <a:r>
              <a:rPr lang="ja-JP" altLang="en-US" sz="4400" dirty="0"/>
              <a:t>・関数型</a:t>
            </a:r>
            <a:endParaRPr kumimoji="1" lang="ja-JP" altLang="en-US" sz="4400" dirty="0"/>
          </a:p>
        </p:txBody>
      </p:sp>
      <p:sp>
        <p:nvSpPr>
          <p:cNvPr id="5" name="コンテンツ プレースホルダ 4"/>
          <p:cNvSpPr>
            <a:spLocks noGrp="1"/>
          </p:cNvSpPr>
          <p:nvPr>
            <p:ph idx="1"/>
          </p:nvPr>
        </p:nvSpPr>
        <p:spPr>
          <a:xfrm>
            <a:off x="169605" y="1102290"/>
            <a:ext cx="8849033" cy="5311036"/>
          </a:xfrm>
        </p:spPr>
        <p:txBody>
          <a:bodyPr/>
          <a:lstStyle/>
          <a:p>
            <a:pPr>
              <a:buNone/>
            </a:pPr>
            <a:r>
              <a:rPr lang="ja-JP" altLang="en-US" sz="2000" dirty="0" smtClean="0">
                <a:solidFill>
                  <a:schemeClr val="accent5"/>
                </a:solidFill>
                <a:latin typeface="ＭＳ ゴシック" pitchFamily="49" charset="-128"/>
                <a:ea typeface="ＭＳ ゴシック" pitchFamily="49" charset="-128"/>
              </a:rPr>
              <a:t>    </a:t>
            </a:r>
            <a:r>
              <a:rPr lang="en-US" altLang="ja-JP" sz="2000" dirty="0" smtClean="0">
                <a:solidFill>
                  <a:schemeClr val="accent5"/>
                </a:solidFill>
                <a:latin typeface="ＭＳ ゴシック" pitchFamily="49" charset="-128"/>
                <a:ea typeface="ＭＳ ゴシック" pitchFamily="49" charset="-128"/>
              </a:rPr>
              <a:t>static void Main()</a:t>
            </a:r>
          </a:p>
          <a:p>
            <a:pPr>
              <a:buNone/>
            </a:pPr>
            <a:r>
              <a:rPr lang="en-US" altLang="ja-JP" sz="2000" dirty="0" smtClean="0">
                <a:solidFill>
                  <a:schemeClr val="accent5"/>
                </a:solidFill>
                <a:latin typeface="ＭＳ ゴシック" pitchFamily="49" charset="-128"/>
                <a:ea typeface="ＭＳ ゴシック" pitchFamily="49" charset="-128"/>
              </a:rPr>
              <a:t>    {</a:t>
            </a:r>
          </a:p>
          <a:p>
            <a:pPr>
              <a:buNone/>
            </a:pPr>
            <a:r>
              <a:rPr lang="en-US" altLang="ja-JP" sz="2000" dirty="0" smtClean="0">
                <a:solidFill>
                  <a:schemeClr val="accent5"/>
                </a:solidFill>
                <a:latin typeface="ＭＳ ゴシック" pitchFamily="49" charset="-128"/>
                <a:ea typeface="ＭＳ ゴシック" pitchFamily="49" charset="-128"/>
              </a:rPr>
              <a:t>        </a:t>
            </a:r>
            <a:r>
              <a:rPr lang="ja-JP" altLang="en-US" sz="2000" dirty="0" smtClean="0">
                <a:solidFill>
                  <a:schemeClr val="accent5"/>
                </a:solidFill>
                <a:latin typeface="ＭＳ ゴシック" pitchFamily="49" charset="-128"/>
                <a:ea typeface="ＭＳ ゴシック" pitchFamily="49" charset="-128"/>
              </a:rPr>
              <a:t>集計データ</a:t>
            </a:r>
            <a:r>
              <a:rPr lang="en-US" altLang="ja-JP" sz="2000" dirty="0" smtClean="0">
                <a:solidFill>
                  <a:schemeClr val="accent5"/>
                </a:solidFill>
                <a:latin typeface="ＭＳ ゴシック" pitchFamily="49" charset="-128"/>
                <a:ea typeface="ＭＳ ゴシック" pitchFamily="49" charset="-128"/>
              </a:rPr>
              <a:t>().</a:t>
            </a:r>
            <a:r>
              <a:rPr lang="ja-JP" altLang="en-US" sz="2000" dirty="0" smtClean="0">
                <a:solidFill>
                  <a:schemeClr val="accent5"/>
                </a:solidFill>
                <a:latin typeface="ＭＳ ゴシック" pitchFamily="49" charset="-128"/>
                <a:ea typeface="ＭＳ ゴシック" pitchFamily="49" charset="-128"/>
              </a:rPr>
              <a:t>を絞り込み</a:t>
            </a:r>
            <a:r>
              <a:rPr lang="en-US" altLang="ja-JP" sz="2000" dirty="0" smtClean="0">
                <a:solidFill>
                  <a:schemeClr val="accent5"/>
                </a:solidFill>
                <a:latin typeface="ＭＳ ゴシック" pitchFamily="49" charset="-128"/>
                <a:ea typeface="ＭＳ ゴシック" pitchFamily="49" charset="-128"/>
              </a:rPr>
              <a:t>(</a:t>
            </a:r>
            <a:r>
              <a:rPr lang="ja-JP" altLang="en-US" sz="2000" dirty="0" smtClean="0">
                <a:solidFill>
                  <a:schemeClr val="accent5"/>
                </a:solidFill>
                <a:latin typeface="ＭＳ ゴシック" pitchFamily="49" charset="-128"/>
                <a:ea typeface="ＭＳ ゴシック" pitchFamily="49" charset="-128"/>
              </a:rPr>
              <a:t>モニター </a:t>
            </a:r>
            <a:r>
              <a:rPr lang="en-US" altLang="ja-JP" sz="2000" dirty="0" smtClean="0">
                <a:solidFill>
                  <a:schemeClr val="accent5"/>
                </a:solidFill>
                <a:latin typeface="ＭＳ ゴシック" pitchFamily="49" charset="-128"/>
                <a:ea typeface="ＭＳ ゴシック" pitchFamily="49" charset="-128"/>
              </a:rPr>
              <a:t>=&gt; </a:t>
            </a:r>
            <a:r>
              <a:rPr lang="ja-JP" altLang="en-US" sz="2000" dirty="0" smtClean="0">
                <a:solidFill>
                  <a:schemeClr val="accent5"/>
                </a:solidFill>
                <a:latin typeface="ＭＳ ゴシック" pitchFamily="49" charset="-128"/>
                <a:ea typeface="ＭＳ ゴシック" pitchFamily="49" charset="-128"/>
              </a:rPr>
              <a:t>モニター</a:t>
            </a:r>
            <a:r>
              <a:rPr lang="en-US" altLang="ja-JP" sz="2000" dirty="0" smtClean="0">
                <a:solidFill>
                  <a:schemeClr val="accent5"/>
                </a:solidFill>
                <a:latin typeface="ＭＳ ゴシック" pitchFamily="49" charset="-128"/>
                <a:ea typeface="ＭＳ ゴシック" pitchFamily="49" charset="-128"/>
              </a:rPr>
              <a:t>.</a:t>
            </a:r>
            <a:r>
              <a:rPr lang="ja-JP" altLang="en-US" sz="2000" dirty="0" smtClean="0">
                <a:solidFill>
                  <a:schemeClr val="accent5"/>
                </a:solidFill>
                <a:latin typeface="ＭＳ ゴシック" pitchFamily="49" charset="-128"/>
                <a:ea typeface="ＭＳ ゴシック" pitchFamily="49" charset="-128"/>
              </a:rPr>
              <a:t>性別 </a:t>
            </a:r>
            <a:r>
              <a:rPr lang="en-US" altLang="ja-JP" sz="2000" dirty="0" smtClean="0">
                <a:solidFill>
                  <a:schemeClr val="accent5"/>
                </a:solidFill>
                <a:latin typeface="ＭＳ ゴシック" pitchFamily="49" charset="-128"/>
                <a:ea typeface="ＭＳ ゴシック" pitchFamily="49" charset="-128"/>
              </a:rPr>
              <a:t>== </a:t>
            </a:r>
            <a:r>
              <a:rPr lang="ja-JP" altLang="en-US" sz="2000" dirty="0" smtClean="0">
                <a:solidFill>
                  <a:schemeClr val="accent5"/>
                </a:solidFill>
                <a:latin typeface="ＭＳ ゴシック" pitchFamily="49" charset="-128"/>
                <a:ea typeface="ＭＳ ゴシック" pitchFamily="49" charset="-128"/>
              </a:rPr>
              <a:t>性</a:t>
            </a:r>
            <a:r>
              <a:rPr lang="en-US" altLang="ja-JP" sz="2000" dirty="0" smtClean="0">
                <a:solidFill>
                  <a:schemeClr val="accent5"/>
                </a:solidFill>
                <a:latin typeface="ＭＳ ゴシック" pitchFamily="49" charset="-128"/>
                <a:ea typeface="ＭＳ ゴシック" pitchFamily="49" charset="-128"/>
              </a:rPr>
              <a:t>.</a:t>
            </a:r>
            <a:r>
              <a:rPr lang="ja-JP" altLang="en-US" sz="2000" dirty="0" smtClean="0">
                <a:solidFill>
                  <a:schemeClr val="accent5"/>
                </a:solidFill>
                <a:latin typeface="ＭＳ ゴシック" pitchFamily="49" charset="-128"/>
                <a:ea typeface="ＭＳ ゴシック" pitchFamily="49" charset="-128"/>
              </a:rPr>
              <a:t>女</a:t>
            </a:r>
            <a:r>
              <a:rPr lang="en-US" altLang="ja-JP" sz="2000" dirty="0" smtClean="0">
                <a:solidFill>
                  <a:schemeClr val="accent5"/>
                </a:solidFill>
                <a:latin typeface="ＭＳ ゴシック" pitchFamily="49" charset="-128"/>
                <a:ea typeface="ＭＳ ゴシック" pitchFamily="49" charset="-128"/>
              </a:rPr>
              <a:t>)</a:t>
            </a:r>
          </a:p>
          <a:p>
            <a:pPr>
              <a:buNone/>
            </a:pPr>
            <a:r>
              <a:rPr lang="en-US" altLang="ja-JP" sz="2000" dirty="0" smtClean="0">
                <a:solidFill>
                  <a:schemeClr val="accent5"/>
                </a:solidFill>
                <a:latin typeface="ＭＳ ゴシック" pitchFamily="49" charset="-128"/>
                <a:ea typeface="ＭＳ ゴシック" pitchFamily="49" charset="-128"/>
              </a:rPr>
              <a:t>                    .</a:t>
            </a:r>
            <a:r>
              <a:rPr lang="ja-JP" altLang="en-US" sz="2000" dirty="0" smtClean="0">
                <a:solidFill>
                  <a:schemeClr val="accent5"/>
                </a:solidFill>
                <a:latin typeface="ＭＳ ゴシック" pitchFamily="49" charset="-128"/>
                <a:ea typeface="ＭＳ ゴシック" pitchFamily="49" charset="-128"/>
              </a:rPr>
              <a:t>を絞り込み</a:t>
            </a:r>
            <a:r>
              <a:rPr lang="en-US" altLang="ja-JP" sz="2000" dirty="0" smtClean="0">
                <a:solidFill>
                  <a:schemeClr val="accent5"/>
                </a:solidFill>
                <a:latin typeface="ＭＳ ゴシック" pitchFamily="49" charset="-128"/>
                <a:ea typeface="ＭＳ ゴシック" pitchFamily="49" charset="-128"/>
              </a:rPr>
              <a:t>(</a:t>
            </a:r>
          </a:p>
          <a:p>
            <a:pPr>
              <a:buNone/>
            </a:pPr>
            <a:r>
              <a:rPr lang="en-US" altLang="ja-JP" sz="2000" dirty="0" smtClean="0">
                <a:solidFill>
                  <a:schemeClr val="accent5"/>
                </a:solidFill>
                <a:latin typeface="ＭＳ ゴシック" pitchFamily="49" charset="-128"/>
                <a:ea typeface="ＭＳ ゴシック" pitchFamily="49" charset="-128"/>
              </a:rPr>
              <a:t>                         </a:t>
            </a:r>
            <a:r>
              <a:rPr lang="ja-JP" altLang="en-US" sz="2000" dirty="0" smtClean="0">
                <a:solidFill>
                  <a:schemeClr val="accent5"/>
                </a:solidFill>
                <a:latin typeface="ＭＳ ゴシック" pitchFamily="49" charset="-128"/>
                <a:ea typeface="ＭＳ ゴシック" pitchFamily="49" charset="-128"/>
              </a:rPr>
              <a:t>モニター </a:t>
            </a:r>
            <a:r>
              <a:rPr lang="en-US" altLang="ja-JP" sz="2000" dirty="0" smtClean="0">
                <a:solidFill>
                  <a:schemeClr val="accent5"/>
                </a:solidFill>
                <a:latin typeface="ＭＳ ゴシック" pitchFamily="49" charset="-128"/>
                <a:ea typeface="ＭＳ ゴシック" pitchFamily="49" charset="-128"/>
              </a:rPr>
              <a:t>=&gt;</a:t>
            </a:r>
          </a:p>
          <a:p>
            <a:pPr>
              <a:buNone/>
            </a:pPr>
            <a:r>
              <a:rPr lang="en-US" altLang="ja-JP" sz="2000" dirty="0" smtClean="0">
                <a:solidFill>
                  <a:schemeClr val="accent5"/>
                </a:solidFill>
                <a:latin typeface="ＭＳ ゴシック" pitchFamily="49" charset="-128"/>
                <a:ea typeface="ＭＳ ゴシック" pitchFamily="49" charset="-128"/>
              </a:rPr>
              <a:t>                         </a:t>
            </a:r>
            <a:r>
              <a:rPr lang="ja-JP" altLang="en-US" sz="1800" dirty="0" smtClean="0">
                <a:solidFill>
                  <a:schemeClr val="accent5"/>
                </a:solidFill>
                <a:latin typeface="ＭＳ ゴシック" pitchFamily="49" charset="-128"/>
                <a:ea typeface="ＭＳ ゴシック" pitchFamily="49" charset="-128"/>
              </a:rPr>
              <a:t>範囲内かどうか</a:t>
            </a:r>
            <a:r>
              <a:rPr lang="en-US" altLang="ja-JP" sz="1800" dirty="0" smtClean="0">
                <a:solidFill>
                  <a:schemeClr val="accent5"/>
                </a:solidFill>
                <a:latin typeface="ＭＳ ゴシック" pitchFamily="49" charset="-128"/>
                <a:ea typeface="ＭＳ ゴシック" pitchFamily="49" charset="-128"/>
              </a:rPr>
              <a:t>(</a:t>
            </a:r>
            <a:r>
              <a:rPr lang="ja-JP" altLang="en-US" sz="1800" dirty="0" smtClean="0">
                <a:solidFill>
                  <a:schemeClr val="accent5"/>
                </a:solidFill>
                <a:latin typeface="ＭＳ ゴシック" pitchFamily="49" charset="-128"/>
                <a:ea typeface="ＭＳ ゴシック" pitchFamily="49" charset="-128"/>
              </a:rPr>
              <a:t>年齢</a:t>
            </a:r>
            <a:r>
              <a:rPr lang="en-US" altLang="ja-JP" sz="1800" dirty="0" smtClean="0">
                <a:solidFill>
                  <a:schemeClr val="accent5"/>
                </a:solidFill>
                <a:latin typeface="ＭＳ ゴシック" pitchFamily="49" charset="-128"/>
                <a:ea typeface="ＭＳ ゴシック" pitchFamily="49" charset="-128"/>
              </a:rPr>
              <a:t>(</a:t>
            </a:r>
            <a:r>
              <a:rPr lang="ja-JP" altLang="en-US" sz="1800" dirty="0" smtClean="0">
                <a:solidFill>
                  <a:schemeClr val="accent5"/>
                </a:solidFill>
                <a:latin typeface="ＭＳ ゴシック" pitchFamily="49" charset="-128"/>
                <a:ea typeface="ＭＳ ゴシック" pitchFamily="49" charset="-128"/>
              </a:rPr>
              <a:t>モニター</a:t>
            </a:r>
            <a:r>
              <a:rPr lang="en-US" altLang="ja-JP" sz="1800" dirty="0" smtClean="0">
                <a:solidFill>
                  <a:schemeClr val="accent5"/>
                </a:solidFill>
                <a:latin typeface="ＭＳ ゴシック" pitchFamily="49" charset="-128"/>
                <a:ea typeface="ＭＳ ゴシック" pitchFamily="49" charset="-128"/>
              </a:rPr>
              <a:t>.</a:t>
            </a:r>
            <a:r>
              <a:rPr lang="ja-JP" altLang="en-US" sz="1800" dirty="0" smtClean="0">
                <a:solidFill>
                  <a:schemeClr val="accent5"/>
                </a:solidFill>
                <a:latin typeface="ＭＳ ゴシック" pitchFamily="49" charset="-128"/>
                <a:ea typeface="ＭＳ ゴシック" pitchFamily="49" charset="-128"/>
              </a:rPr>
              <a:t>生年月日</a:t>
            </a:r>
            <a:r>
              <a:rPr lang="en-US" altLang="ja-JP" sz="1800" dirty="0" smtClean="0">
                <a:solidFill>
                  <a:schemeClr val="accent5"/>
                </a:solidFill>
                <a:latin typeface="ＭＳ ゴシック" pitchFamily="49" charset="-128"/>
                <a:ea typeface="ＭＳ ゴシック" pitchFamily="49" charset="-128"/>
              </a:rPr>
              <a:t>), 20, 49)</a:t>
            </a:r>
            <a:endParaRPr lang="en-US" altLang="ja-JP" sz="2000" dirty="0" smtClean="0">
              <a:solidFill>
                <a:schemeClr val="accent5"/>
              </a:solidFill>
              <a:latin typeface="ＭＳ ゴシック" pitchFamily="49" charset="-128"/>
              <a:ea typeface="ＭＳ ゴシック" pitchFamily="49" charset="-128"/>
            </a:endParaRPr>
          </a:p>
          <a:p>
            <a:pPr>
              <a:buNone/>
            </a:pPr>
            <a:r>
              <a:rPr lang="en-US" altLang="ja-JP" sz="2000" dirty="0" smtClean="0">
                <a:solidFill>
                  <a:schemeClr val="accent5"/>
                </a:solidFill>
                <a:latin typeface="ＭＳ ゴシック" pitchFamily="49" charset="-128"/>
                <a:ea typeface="ＭＳ ゴシック" pitchFamily="49" charset="-128"/>
              </a:rPr>
              <a:t>                     )</a:t>
            </a:r>
          </a:p>
          <a:p>
            <a:pPr>
              <a:buNone/>
            </a:pPr>
            <a:r>
              <a:rPr lang="en-US" altLang="ja-JP" sz="2000" dirty="0" smtClean="0">
                <a:solidFill>
                  <a:schemeClr val="accent5"/>
                </a:solidFill>
                <a:latin typeface="ＭＳ ゴシック" pitchFamily="49" charset="-128"/>
                <a:ea typeface="ＭＳ ゴシック" pitchFamily="49" charset="-128"/>
              </a:rPr>
              <a:t>                    .</a:t>
            </a:r>
            <a:r>
              <a:rPr lang="ja-JP" altLang="en-US" sz="2000" dirty="0" smtClean="0">
                <a:solidFill>
                  <a:schemeClr val="accent5"/>
                </a:solidFill>
                <a:latin typeface="ＭＳ ゴシック" pitchFamily="49" charset="-128"/>
                <a:ea typeface="ＭＳ ゴシック" pitchFamily="49" charset="-128"/>
              </a:rPr>
              <a:t>の各々について</a:t>
            </a:r>
            <a:r>
              <a:rPr lang="en-US" altLang="ja-JP" sz="2000" dirty="0" smtClean="0">
                <a:solidFill>
                  <a:schemeClr val="accent5"/>
                </a:solidFill>
                <a:latin typeface="ＭＳ ゴシック" pitchFamily="49" charset="-128"/>
                <a:ea typeface="ＭＳ ゴシック" pitchFamily="49" charset="-128"/>
              </a:rPr>
              <a:t>(</a:t>
            </a:r>
            <a:r>
              <a:rPr lang="ja-JP" altLang="en-US" sz="2000" dirty="0" smtClean="0">
                <a:solidFill>
                  <a:schemeClr val="accent5"/>
                </a:solidFill>
                <a:latin typeface="ＭＳ ゴシック" pitchFamily="49" charset="-128"/>
                <a:ea typeface="ＭＳ ゴシック" pitchFamily="49" charset="-128"/>
              </a:rPr>
              <a:t>表示</a:t>
            </a:r>
            <a:r>
              <a:rPr lang="en-US" altLang="ja-JP" sz="2000" dirty="0" smtClean="0">
                <a:solidFill>
                  <a:schemeClr val="accent5"/>
                </a:solidFill>
                <a:latin typeface="ＭＳ ゴシック" pitchFamily="49" charset="-128"/>
                <a:ea typeface="ＭＳ ゴシック" pitchFamily="49" charset="-128"/>
              </a:rPr>
              <a:t>);</a:t>
            </a:r>
          </a:p>
          <a:p>
            <a:pPr>
              <a:buNone/>
            </a:pPr>
            <a:r>
              <a:rPr lang="en-US" altLang="ja-JP" sz="2000" dirty="0" smtClean="0">
                <a:solidFill>
                  <a:schemeClr val="accent5"/>
                </a:solidFill>
                <a:latin typeface="ＭＳ ゴシック" pitchFamily="49" charset="-128"/>
                <a:ea typeface="ＭＳ ゴシック" pitchFamily="49" charset="-128"/>
              </a:rPr>
              <a:t>    }</a:t>
            </a:r>
          </a:p>
          <a:p>
            <a:pPr>
              <a:buNone/>
            </a:pPr>
            <a:r>
              <a:rPr lang="en-US" altLang="ja-JP" sz="2000" dirty="0" smtClean="0">
                <a:latin typeface="ＭＳ ゴシック" pitchFamily="49" charset="-128"/>
                <a:ea typeface="ＭＳ ゴシック" pitchFamily="49" charset="-128"/>
              </a:rPr>
              <a:t>}</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まったく同じ</a:t>
            </a:r>
            <a:r>
              <a:rPr lang="en-US" altLang="ja-JP" sz="6000" dirty="0" smtClean="0"/>
              <a:t/>
            </a:r>
            <a:br>
              <a:rPr lang="en-US" altLang="ja-JP" sz="6000" dirty="0" smtClean="0"/>
            </a:br>
            <a:r>
              <a:rPr lang="ja-JP" altLang="en-US" sz="6000" dirty="0" smtClean="0"/>
              <a:t>実行結果だが</a:t>
            </a:r>
            <a:r>
              <a:rPr lang="en-US" altLang="ja-JP" sz="6000" dirty="0" smtClean="0"/>
              <a:t>…</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pPr algn="ctr"/>
            <a:r>
              <a:rPr lang="ja-JP" altLang="en-US" sz="6000" dirty="0" smtClean="0"/>
              <a:t>美しさが異なる</a:t>
            </a:r>
            <a:endParaRPr kumimoji="1" lang="ja-JP" altLang="en-US" sz="6000" dirty="0"/>
          </a:p>
        </p:txBody>
      </p:sp>
      <p:sp>
        <p:nvSpPr>
          <p:cNvPr id="3" name="コンテンツ プレースホルダ 2"/>
          <p:cNvSpPr>
            <a:spLocks noGrp="1"/>
          </p:cNvSpPr>
          <p:nvPr>
            <p:ph idx="1"/>
          </p:nvPr>
        </p:nvSpPr>
        <p:spPr/>
        <p:txBody>
          <a:bodyPr/>
          <a:lstStyle/>
          <a:p>
            <a:r>
              <a:rPr kumimoji="1" lang="ja-JP" altLang="en-US" sz="6000" dirty="0" smtClean="0"/>
              <a:t>保守性が異なる</a:t>
            </a:r>
            <a:endParaRPr kumimoji="1" lang="en-US" altLang="ja-JP" sz="6000" dirty="0" smtClean="0"/>
          </a:p>
          <a:p>
            <a:pPr lvl="1"/>
            <a:r>
              <a:rPr lang="ja-JP" altLang="en-US" sz="5400" dirty="0" smtClean="0"/>
              <a:t>変更容易性</a:t>
            </a:r>
            <a:endParaRPr lang="en-US" altLang="ja-JP" sz="5400" dirty="0" smtClean="0"/>
          </a:p>
          <a:p>
            <a:pPr lvl="1"/>
            <a:r>
              <a:rPr kumimoji="1" lang="ja-JP" altLang="en-US" sz="5400" dirty="0" smtClean="0"/>
              <a:t>テスト容易性</a:t>
            </a:r>
            <a:endParaRPr kumimoji="1" lang="ja-JP" altLang="en-US" sz="54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500034" y="2857496"/>
            <a:ext cx="8375946" cy="1200136"/>
          </a:xfrm>
        </p:spPr>
        <p:txBody>
          <a:bodyPr/>
          <a:lstStyle/>
          <a:p>
            <a:pPr algn="ctr"/>
            <a:r>
              <a:rPr altLang="ja-JP" sz="6600" dirty="0" smtClean="0">
                <a:solidFill>
                  <a:schemeClr val="tx1"/>
                </a:solidFill>
              </a:rPr>
              <a:t>1.</a:t>
            </a:r>
            <a:r>
              <a:rPr lang="ja-JP" altLang="en-US" sz="6600" dirty="0" smtClean="0">
                <a:solidFill>
                  <a:schemeClr val="tx1"/>
                </a:solidFill>
              </a:rPr>
              <a:t>プロローグ</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別の例</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0188"/>
            <a:ext cx="8382000" cy="683264"/>
          </a:xfrm>
        </p:spPr>
        <p:txBody>
          <a:bodyPr/>
          <a:lstStyle/>
          <a:p>
            <a:r>
              <a:rPr lang="ja-JP" altLang="en-US" dirty="0" smtClean="0"/>
              <a:t>アセンブリ言語</a:t>
            </a:r>
            <a:endParaRPr kumimoji="1" lang="ja-JP" altLang="en-US" dirty="0"/>
          </a:p>
        </p:txBody>
      </p:sp>
      <p:sp>
        <p:nvSpPr>
          <p:cNvPr id="4" name="コンテンツ プレースホルダ 3"/>
          <p:cNvSpPr>
            <a:spLocks noGrp="1"/>
          </p:cNvSpPr>
          <p:nvPr>
            <p:ph idx="1"/>
          </p:nvPr>
        </p:nvSpPr>
        <p:spPr>
          <a:xfrm>
            <a:off x="381000" y="1084006"/>
            <a:ext cx="8382000" cy="4890073"/>
          </a:xfrm>
        </p:spPr>
        <p:txBody>
          <a:bodyPr/>
          <a:lstStyle/>
          <a:p>
            <a:pPr>
              <a:buNone/>
            </a:pPr>
            <a:r>
              <a:rPr lang="en-US" altLang="ja-JP" b="1" dirty="0" err="1" smtClean="0">
                <a:latin typeface="ＭＳ ゴシック" pitchFamily="49" charset="-128"/>
                <a:ea typeface="ＭＳ ゴシック" pitchFamily="49" charset="-128"/>
              </a:rPr>
              <a:t>mov</a:t>
            </a:r>
            <a:r>
              <a:rPr lang="en-US" altLang="ja-JP" b="1" dirty="0" smtClean="0">
                <a:latin typeface="ＭＳ ゴシック" pitchFamily="49" charset="-128"/>
                <a:ea typeface="ＭＳ ゴシック" pitchFamily="49" charset="-128"/>
              </a:rPr>
              <a:t>  </a:t>
            </a:r>
            <a:r>
              <a:rPr lang="en-US" altLang="ja-JP" b="1" dirty="0" err="1" smtClean="0">
                <a:latin typeface="ＭＳ ゴシック" pitchFamily="49" charset="-128"/>
                <a:ea typeface="ＭＳ ゴシック" pitchFamily="49" charset="-128"/>
              </a:rPr>
              <a:t>dx</a:t>
            </a:r>
            <a:r>
              <a:rPr lang="en-US" altLang="ja-JP" b="1" dirty="0" smtClean="0">
                <a:latin typeface="ＭＳ ゴシック" pitchFamily="49" charset="-128"/>
                <a:ea typeface="ＭＳ ゴシック" pitchFamily="49" charset="-128"/>
              </a:rPr>
              <a:t>, </a:t>
            </a:r>
            <a:r>
              <a:rPr lang="en-US" altLang="ja-JP" b="1" dirty="0" err="1" smtClean="0">
                <a:latin typeface="ＭＳ ゴシック" pitchFamily="49" charset="-128"/>
                <a:ea typeface="ＭＳ ゴシック" pitchFamily="49" charset="-128"/>
              </a:rPr>
              <a:t>msg</a:t>
            </a:r>
            <a:endParaRPr lang="en-US" altLang="ja-JP" b="1" dirty="0" smtClean="0">
              <a:latin typeface="ＭＳ ゴシック" pitchFamily="49" charset="-128"/>
              <a:ea typeface="ＭＳ ゴシック" pitchFamily="49" charset="-128"/>
            </a:endParaRPr>
          </a:p>
          <a:p>
            <a:pPr>
              <a:buNone/>
            </a:pPr>
            <a:r>
              <a:rPr lang="en-US" altLang="ja-JP" b="1" dirty="0" err="1" smtClean="0">
                <a:latin typeface="ＭＳ ゴシック" pitchFamily="49" charset="-128"/>
                <a:ea typeface="ＭＳ ゴシック" pitchFamily="49" charset="-128"/>
              </a:rPr>
              <a:t>mov</a:t>
            </a:r>
            <a:r>
              <a:rPr lang="en-US" altLang="ja-JP" b="1" dirty="0" smtClean="0">
                <a:latin typeface="ＭＳ ゴシック" pitchFamily="49" charset="-128"/>
                <a:ea typeface="ＭＳ ゴシック" pitchFamily="49" charset="-128"/>
              </a:rPr>
              <a:t>  ah, 0x09</a:t>
            </a:r>
          </a:p>
          <a:p>
            <a:pPr>
              <a:buNone/>
            </a:pPr>
            <a:r>
              <a:rPr lang="en-US" altLang="ja-JP" b="1" dirty="0" err="1" smtClean="0">
                <a:latin typeface="ＭＳ ゴシック" pitchFamily="49" charset="-128"/>
                <a:ea typeface="ＭＳ ゴシック" pitchFamily="49" charset="-128"/>
              </a:rPr>
              <a:t>int</a:t>
            </a:r>
            <a:r>
              <a:rPr lang="en-US" altLang="ja-JP" b="1" dirty="0" smtClean="0">
                <a:latin typeface="ＭＳ ゴシック" pitchFamily="49" charset="-128"/>
                <a:ea typeface="ＭＳ ゴシック" pitchFamily="49" charset="-128"/>
              </a:rPr>
              <a:t>  0x21</a:t>
            </a:r>
          </a:p>
          <a:p>
            <a:pPr>
              <a:buNone/>
            </a:pPr>
            <a:endParaRPr lang="en-US" altLang="ja-JP" b="1" dirty="0" smtClean="0">
              <a:latin typeface="ＭＳ ゴシック" pitchFamily="49" charset="-128"/>
              <a:ea typeface="ＭＳ ゴシック" pitchFamily="49" charset="-128"/>
            </a:endParaRPr>
          </a:p>
          <a:p>
            <a:pPr>
              <a:buNone/>
            </a:pPr>
            <a:r>
              <a:rPr lang="en-US" altLang="ja-JP" b="1" dirty="0" err="1" smtClean="0">
                <a:latin typeface="ＭＳ ゴシック" pitchFamily="49" charset="-128"/>
                <a:ea typeface="ＭＳ ゴシック" pitchFamily="49" charset="-128"/>
              </a:rPr>
              <a:t>xor</a:t>
            </a:r>
            <a:r>
              <a:rPr lang="en-US" altLang="ja-JP" b="1" dirty="0" smtClean="0">
                <a:latin typeface="ＭＳ ゴシック" pitchFamily="49" charset="-128"/>
                <a:ea typeface="ＭＳ ゴシック" pitchFamily="49" charset="-128"/>
              </a:rPr>
              <a:t>  al, al</a:t>
            </a:r>
          </a:p>
          <a:p>
            <a:pPr>
              <a:buNone/>
            </a:pPr>
            <a:r>
              <a:rPr lang="en-US" altLang="ja-JP" b="1" dirty="0" err="1" smtClean="0">
                <a:latin typeface="ＭＳ ゴシック" pitchFamily="49" charset="-128"/>
                <a:ea typeface="ＭＳ ゴシック" pitchFamily="49" charset="-128"/>
              </a:rPr>
              <a:t>mov</a:t>
            </a:r>
            <a:r>
              <a:rPr lang="en-US" altLang="ja-JP" b="1" dirty="0" smtClean="0">
                <a:latin typeface="ＭＳ ゴシック" pitchFamily="49" charset="-128"/>
                <a:ea typeface="ＭＳ ゴシック" pitchFamily="49" charset="-128"/>
              </a:rPr>
              <a:t>  ah, 0x4C</a:t>
            </a:r>
          </a:p>
          <a:p>
            <a:pPr>
              <a:buNone/>
            </a:pPr>
            <a:r>
              <a:rPr lang="en-US" altLang="ja-JP" b="1" dirty="0" err="1" smtClean="0">
                <a:latin typeface="ＭＳ ゴシック" pitchFamily="49" charset="-128"/>
                <a:ea typeface="ＭＳ ゴシック" pitchFamily="49" charset="-128"/>
              </a:rPr>
              <a:t>int</a:t>
            </a:r>
            <a:r>
              <a:rPr lang="en-US" altLang="ja-JP" b="1" dirty="0" smtClean="0">
                <a:latin typeface="ＭＳ ゴシック" pitchFamily="49" charset="-128"/>
                <a:ea typeface="ＭＳ ゴシック" pitchFamily="49" charset="-128"/>
              </a:rPr>
              <a:t>  0x21</a:t>
            </a:r>
          </a:p>
          <a:p>
            <a:pPr>
              <a:buNone/>
            </a:pPr>
            <a:endParaRPr lang="en-US" altLang="ja-JP" b="1" dirty="0" smtClean="0">
              <a:latin typeface="ＭＳ ゴシック" pitchFamily="49" charset="-128"/>
              <a:ea typeface="ＭＳ ゴシック" pitchFamily="49" charset="-128"/>
            </a:endParaRPr>
          </a:p>
          <a:p>
            <a:pPr>
              <a:buNone/>
            </a:pPr>
            <a:r>
              <a:rPr lang="en-US" altLang="ja-JP" b="1" dirty="0" err="1" smtClean="0">
                <a:latin typeface="ＭＳ ゴシック" pitchFamily="49" charset="-128"/>
                <a:ea typeface="ＭＳ ゴシック" pitchFamily="49" charset="-128"/>
              </a:rPr>
              <a:t>msg</a:t>
            </a:r>
            <a:r>
              <a:rPr lang="en-US" altLang="ja-JP" b="1" dirty="0" smtClean="0">
                <a:latin typeface="ＭＳ ゴシック" pitchFamily="49" charset="-128"/>
                <a:ea typeface="ＭＳ ゴシック" pitchFamily="49" charset="-128"/>
              </a:rPr>
              <a:t> db "Hello World!$"</a:t>
            </a:r>
            <a:endParaRPr kumimoji="1" lang="ja-JP" altLang="en-US" b="1" dirty="0">
              <a:latin typeface="ＭＳ ゴシック" pitchFamily="49" charset="-128"/>
              <a:ea typeface="ＭＳ ゴシック" pitchFamily="49" charset="-128"/>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を、なんで</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endParaRPr kumimoji="1" lang="ja-JP" altLang="en-US" dirty="0"/>
          </a:p>
        </p:txBody>
      </p:sp>
      <p:sp>
        <p:nvSpPr>
          <p:cNvPr id="4" name="コンテンツ プレースホルダ 3"/>
          <p:cNvSpPr>
            <a:spLocks noGrp="1"/>
          </p:cNvSpPr>
          <p:nvPr>
            <p:ph idx="1"/>
          </p:nvPr>
        </p:nvSpPr>
        <p:spPr>
          <a:xfrm>
            <a:off x="314632" y="1036784"/>
            <a:ext cx="8600768" cy="3188623"/>
          </a:xfrm>
        </p:spPr>
        <p:txBody>
          <a:bodyPr/>
          <a:lstStyle/>
          <a:p>
            <a:pPr>
              <a:buNone/>
            </a:pPr>
            <a:r>
              <a:rPr lang="en-US" altLang="ja-JP" sz="2400" b="1" dirty="0" smtClean="0">
                <a:latin typeface="ＭＳ ゴシック" pitchFamily="49" charset="-128"/>
                <a:ea typeface="ＭＳ ゴシック" pitchFamily="49" charset="-128"/>
              </a:rPr>
              <a:t>class Program</a:t>
            </a:r>
          </a:p>
          <a:p>
            <a:pPr>
              <a:buNone/>
            </a:pPr>
            <a:r>
              <a:rPr lang="en-US" altLang="ja-JP" sz="2400" b="1" dirty="0" smtClean="0">
                <a:latin typeface="ＭＳ ゴシック" pitchFamily="49" charset="-128"/>
                <a:ea typeface="ＭＳ ゴシック" pitchFamily="49" charset="-128"/>
              </a:rPr>
              <a:t>{</a:t>
            </a:r>
          </a:p>
          <a:p>
            <a:pPr>
              <a:buNone/>
            </a:pPr>
            <a:r>
              <a:rPr lang="en-US" altLang="ja-JP" sz="2400" b="1" dirty="0" smtClean="0">
                <a:latin typeface="ＭＳ ゴシック" pitchFamily="49" charset="-128"/>
                <a:ea typeface="ＭＳ ゴシック" pitchFamily="49" charset="-128"/>
              </a:rPr>
              <a:t>    static void  Main()</a:t>
            </a:r>
          </a:p>
          <a:p>
            <a:pPr>
              <a:buNone/>
            </a:pPr>
            <a:r>
              <a:rPr lang="en-US" altLang="ja-JP" sz="2400" b="1" dirty="0" smtClean="0">
                <a:latin typeface="ＭＳ ゴシック" pitchFamily="49" charset="-128"/>
                <a:ea typeface="ＭＳ ゴシック" pitchFamily="49" charset="-128"/>
              </a:rPr>
              <a:t>    {</a:t>
            </a:r>
          </a:p>
          <a:p>
            <a:pPr>
              <a:buNone/>
            </a:pPr>
            <a:r>
              <a:rPr lang="en-US" altLang="ja-JP" sz="2400" b="1" dirty="0" smtClean="0">
                <a:latin typeface="ＭＳ ゴシック" pitchFamily="49" charset="-128"/>
                <a:ea typeface="ＭＳ ゴシック" pitchFamily="49" charset="-128"/>
              </a:rPr>
              <a:t>        </a:t>
            </a:r>
            <a:r>
              <a:rPr lang="en-US" altLang="ja-JP" sz="2400" b="1" dirty="0" err="1" smtClean="0">
                <a:latin typeface="ＭＳ ゴシック" pitchFamily="49" charset="-128"/>
                <a:ea typeface="ＭＳ ゴシック" pitchFamily="49" charset="-128"/>
              </a:rPr>
              <a:t>System.Console.WriteLine</a:t>
            </a:r>
            <a:r>
              <a:rPr lang="en-US" altLang="ja-JP" sz="2400" b="1" dirty="0" smtClean="0">
                <a:latin typeface="ＭＳ ゴシック" pitchFamily="49" charset="-128"/>
                <a:ea typeface="ＭＳ ゴシック" pitchFamily="49" charset="-128"/>
              </a:rPr>
              <a:t>("Hello World!");</a:t>
            </a:r>
          </a:p>
          <a:p>
            <a:pPr>
              <a:buNone/>
            </a:pPr>
            <a:r>
              <a:rPr lang="en-US" altLang="ja-JP" sz="2400" b="1" dirty="0" smtClean="0">
                <a:latin typeface="ＭＳ ゴシック" pitchFamily="49" charset="-128"/>
                <a:ea typeface="ＭＳ ゴシック" pitchFamily="49" charset="-128"/>
              </a:rPr>
              <a:t>    }</a:t>
            </a:r>
          </a:p>
          <a:p>
            <a:pPr>
              <a:buNone/>
            </a:pPr>
            <a:r>
              <a:rPr lang="en-US" altLang="ja-JP" sz="2400" b="1" dirty="0" smtClean="0">
                <a:latin typeface="ＭＳ ゴシック" pitchFamily="49" charset="-128"/>
                <a:ea typeface="ＭＳ ゴシック" pitchFamily="49" charset="-128"/>
              </a:rPr>
              <a:t>}</a:t>
            </a:r>
            <a:endParaRPr kumimoji="1" lang="ja-JP" altLang="en-US" sz="2400" b="1" dirty="0">
              <a:latin typeface="ＭＳ ゴシック" pitchFamily="49" charset="-128"/>
              <a:ea typeface="ＭＳ ゴシック" pitchFamily="49" charset="-128"/>
            </a:endParaRPr>
          </a:p>
        </p:txBody>
      </p:sp>
      <p:sp>
        <p:nvSpPr>
          <p:cNvPr id="5" name="コンテンツ プレースホルダ 3"/>
          <p:cNvSpPr txBox="1">
            <a:spLocks/>
          </p:cNvSpPr>
          <p:nvPr/>
        </p:nvSpPr>
        <p:spPr>
          <a:xfrm>
            <a:off x="1408470" y="5294665"/>
            <a:ext cx="7354529" cy="893260"/>
          </a:xfrm>
          <a:prstGeom prst="rect">
            <a:avLst/>
          </a:prstGeom>
        </p:spPr>
        <p:txBody>
          <a:bodyPr vert="horz" wrap="square" lIns="0" tIns="0" rIns="0" bIns="0" rtlCol="0">
            <a:no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1" lang="en-US" altLang="ja-JP" sz="4800" b="1" i="0" u="none" strike="noStrike" kern="1200" cap="none" spc="0" normalizeH="0" baseline="0" noProof="0" dirty="0" err="1" smtClean="0">
                <a:ln>
                  <a:noFill/>
                </a:ln>
                <a:solidFill>
                  <a:srgbClr val="E5FFE5"/>
                </a:solidFill>
                <a:effectLst/>
                <a:uLnTx/>
                <a:uFillTx/>
                <a:latin typeface="ＭＳ ゴシック" pitchFamily="49" charset="-128"/>
                <a:ea typeface="ＭＳ ゴシック" pitchFamily="49" charset="-128"/>
                <a:cs typeface="+mn-cs"/>
              </a:rPr>
              <a:t>printfn</a:t>
            </a:r>
            <a:r>
              <a:rPr kumimoji="1" lang="en-US" altLang="ja-JP" sz="4800" b="1" i="0" u="none" strike="noStrike" kern="1200" cap="none" spc="0" normalizeH="0" baseline="0" noProof="0" dirty="0" smtClean="0">
                <a:ln>
                  <a:noFill/>
                </a:ln>
                <a:solidFill>
                  <a:srgbClr val="E5FFE5"/>
                </a:solidFill>
                <a:effectLst/>
                <a:uLnTx/>
                <a:uFillTx/>
                <a:latin typeface="ＭＳ ゴシック" pitchFamily="49" charset="-128"/>
                <a:ea typeface="ＭＳ ゴシック" pitchFamily="49" charset="-128"/>
                <a:cs typeface="+mn-cs"/>
              </a:rPr>
              <a:t> "Hello world!"</a:t>
            </a:r>
            <a:endParaRPr kumimoji="1" lang="ja-JP" altLang="en-US" sz="4800" b="1" i="0" u="none" strike="noStrike" kern="1200" cap="none" spc="0" normalizeH="0" baseline="0" noProof="0" dirty="0">
              <a:ln>
                <a:noFill/>
              </a:ln>
              <a:solidFill>
                <a:srgbClr val="E5FFE5"/>
              </a:solidFill>
              <a:effectLst/>
              <a:uLnTx/>
              <a:uFillTx/>
              <a:latin typeface="ＭＳ ゴシック" pitchFamily="49" charset="-128"/>
              <a:ea typeface="ＭＳ ゴシック" pitchFamily="49" charset="-128"/>
              <a:cs typeface="+mn-cs"/>
            </a:endParaRPr>
          </a:p>
        </p:txBody>
      </p:sp>
      <p:sp>
        <p:nvSpPr>
          <p:cNvPr id="6" name="タイトル 1"/>
          <p:cNvSpPr txBox="1">
            <a:spLocks/>
          </p:cNvSpPr>
          <p:nvPr/>
        </p:nvSpPr>
        <p:spPr>
          <a:xfrm>
            <a:off x="403124" y="4595704"/>
            <a:ext cx="8382000" cy="683264"/>
          </a:xfrm>
          <a:prstGeom prst="rect">
            <a:avLst/>
          </a:prstGeom>
        </p:spPr>
        <p:txBody>
          <a:bodyPr vert="horz" wrap="square" lIns="0" tIns="0" rIns="0" bIns="0" rtlCol="0" anchor="ctr">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1" lang="en-US" altLang="ja-JP" sz="4800" b="0" i="0" u="none" strike="noStrike" kern="1200" cap="none" spc="-150" normalizeH="0" baseline="0" noProof="0" dirty="0" smtClean="0">
                <a:ln w="3175">
                  <a:noFill/>
                </a:ln>
                <a:solidFill>
                  <a:srgbClr val="CCFFCC"/>
                </a:solidFill>
                <a:effectLst/>
                <a:uLnTx/>
                <a:uFillTx/>
                <a:latin typeface="+mj-lt"/>
                <a:ea typeface="+mn-ea"/>
                <a:cs typeface="Arial" charset="0"/>
              </a:rPr>
              <a:t>F#</a:t>
            </a:r>
            <a:endParaRPr kumimoji="1" lang="ja-JP" altLang="en-US" sz="4800" b="0" i="0" u="none" strike="noStrike" kern="1200" cap="none" spc="-150" normalizeH="0" baseline="0" noProof="0" dirty="0">
              <a:ln w="3175">
                <a:noFill/>
              </a:ln>
              <a:solidFill>
                <a:srgbClr val="CCFFCC"/>
              </a:soli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err="1" smtClean="0"/>
              <a:t>のように</a:t>
            </a:r>
            <a:r>
              <a:rPr lang="ja-JP" altLang="en-US" sz="6000" dirty="0" smtClean="0"/>
              <a:t>書く</a:t>
            </a:r>
            <a:r>
              <a:rPr lang="en-US" altLang="ja-JP" sz="6000" dirty="0" smtClean="0"/>
              <a:t/>
            </a:r>
            <a:br>
              <a:rPr lang="en-US" altLang="ja-JP" sz="6000" dirty="0" smtClean="0"/>
            </a:br>
            <a:r>
              <a:rPr lang="ja-JP" altLang="en-US" sz="6000" dirty="0" smtClean="0"/>
              <a:t>ようになってきたのか</a:t>
            </a:r>
            <a:r>
              <a:rPr lang="en-US" altLang="ja-JP" sz="6000" dirty="0" smtClean="0"/>
              <a:t>?</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a:t>「動けばいい」のなら、どっちでも良いはず。</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また別の例</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なんで</a:t>
            </a:r>
            <a:r>
              <a:rPr lang="en-US" altLang="ja-JP" sz="6000" dirty="0" smtClean="0"/>
              <a:t/>
            </a:r>
            <a:br>
              <a:rPr lang="en-US" altLang="ja-JP" sz="6000" dirty="0" smtClean="0"/>
            </a:br>
            <a:r>
              <a:rPr lang="ja-JP" altLang="en-US" sz="6000" dirty="0" smtClean="0"/>
              <a:t>説明するときに</a:t>
            </a:r>
            <a:r>
              <a:rPr lang="en-US" altLang="ja-JP" sz="6000" dirty="0" smtClean="0"/>
              <a:t/>
            </a:r>
            <a:br>
              <a:rPr lang="en-US" altLang="ja-JP" sz="6000" dirty="0" smtClean="0"/>
            </a:br>
            <a:r>
              <a:rPr lang="ja-JP" altLang="en-US" sz="6000" dirty="0" smtClean="0"/>
              <a:t>図を使うことが</a:t>
            </a:r>
            <a:r>
              <a:rPr lang="en-US" altLang="ja-JP" sz="6000" dirty="0" smtClean="0"/>
              <a:t/>
            </a:r>
            <a:br>
              <a:rPr lang="en-US" altLang="ja-JP" sz="6000" dirty="0" smtClean="0"/>
            </a:br>
            <a:r>
              <a:rPr lang="ja-JP" altLang="en-US" sz="6000" dirty="0" smtClean="0"/>
              <a:t>あるのか</a:t>
            </a:r>
            <a:r>
              <a:rPr lang="en-US" altLang="ja-JP" sz="6000" dirty="0" smtClean="0"/>
              <a:t>?</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endParaRPr kumimoji="1" lang="ja-JP" altLang="en-US" dirty="0"/>
          </a:p>
        </p:txBody>
      </p:sp>
      <p:sp>
        <p:nvSpPr>
          <p:cNvPr id="4" name="コンテンツ プレースホルダ 3"/>
          <p:cNvSpPr>
            <a:spLocks noGrp="1"/>
          </p:cNvSpPr>
          <p:nvPr>
            <p:ph sz="half" idx="1"/>
          </p:nvPr>
        </p:nvSpPr>
        <p:spPr>
          <a:xfrm>
            <a:off x="191729" y="855406"/>
            <a:ext cx="4304071" cy="5228303"/>
          </a:xfrm>
        </p:spPr>
        <p:txBody>
          <a:bodyPr/>
          <a:lstStyle/>
          <a:p>
            <a:pPr>
              <a:buNone/>
            </a:pPr>
            <a:r>
              <a:rPr lang="en-US" altLang="ja-JP" sz="1200" b="1" dirty="0" smtClean="0">
                <a:latin typeface="ＭＳ ゴシック" pitchFamily="49" charset="-128"/>
                <a:ea typeface="ＭＳ ゴシック" pitchFamily="49" charset="-128"/>
              </a:rPr>
              <a:t>class </a:t>
            </a:r>
            <a:r>
              <a:rPr lang="ja-JP" altLang="en-US" sz="1200" b="1" dirty="0" smtClean="0">
                <a:latin typeface="ＭＳ ゴシック" pitchFamily="49" charset="-128"/>
                <a:ea typeface="ＭＳ ゴシック" pitchFamily="49" charset="-128"/>
              </a:rPr>
              <a:t>書籍</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public string ISBN</a:t>
            </a:r>
            <a:r>
              <a:rPr lang="ja-JP" altLang="en-US" sz="1200" b="1" dirty="0" smtClean="0">
                <a:latin typeface="ＭＳ ゴシック" pitchFamily="49" charset="-128"/>
                <a:ea typeface="ＭＳ ゴシック" pitchFamily="49" charset="-128"/>
              </a:rPr>
              <a:t>コード </a:t>
            </a:r>
            <a:r>
              <a:rPr lang="en-US" altLang="ja-JP" sz="1200" b="1" dirty="0" smtClean="0">
                <a:latin typeface="ＭＳ ゴシック" pitchFamily="49" charset="-128"/>
                <a:ea typeface="ＭＳ ゴシック" pitchFamily="49" charset="-128"/>
              </a:rPr>
              <a:t>{ get; set; }</a:t>
            </a:r>
          </a:p>
          <a:p>
            <a:pPr>
              <a:buNone/>
            </a:pPr>
            <a:r>
              <a:rPr lang="en-US" altLang="ja-JP" sz="1200" b="1" dirty="0" smtClean="0">
                <a:latin typeface="ＭＳ ゴシック" pitchFamily="49" charset="-128"/>
                <a:ea typeface="ＭＳ ゴシック" pitchFamily="49" charset="-128"/>
              </a:rPr>
              <a:t>    public string </a:t>
            </a:r>
            <a:r>
              <a:rPr lang="ja-JP" altLang="en-US" sz="1200" b="1" dirty="0" smtClean="0">
                <a:latin typeface="ＭＳ ゴシック" pitchFamily="49" charset="-128"/>
                <a:ea typeface="ＭＳ ゴシック" pitchFamily="49" charset="-128"/>
              </a:rPr>
              <a:t>タイトル   </a:t>
            </a:r>
            <a:r>
              <a:rPr lang="en-US" altLang="ja-JP" sz="1200" b="1" dirty="0" smtClean="0">
                <a:latin typeface="ＭＳ ゴシック" pitchFamily="49" charset="-128"/>
                <a:ea typeface="ＭＳ ゴシック" pitchFamily="49" charset="-128"/>
              </a:rPr>
              <a:t>{ get; set; }</a:t>
            </a:r>
          </a:p>
          <a:p>
            <a:pPr>
              <a:buNone/>
            </a:pPr>
            <a:r>
              <a:rPr lang="en-US" altLang="ja-JP" sz="1200" b="1" dirty="0" smtClean="0">
                <a:latin typeface="ＭＳ ゴシック" pitchFamily="49" charset="-128"/>
                <a:ea typeface="ＭＳ ゴシック" pitchFamily="49" charset="-128"/>
              </a:rPr>
              <a:t>    public </a:t>
            </a:r>
            <a:r>
              <a:rPr lang="en-US" altLang="ja-JP" sz="1200" b="1" dirty="0" err="1" smtClean="0">
                <a:latin typeface="ＭＳ ゴシック" pitchFamily="49" charset="-128"/>
                <a:ea typeface="ＭＳ ゴシック" pitchFamily="49" charset="-128"/>
              </a:rPr>
              <a:t>int</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価格       </a:t>
            </a:r>
            <a:r>
              <a:rPr lang="en-US" altLang="ja-JP" sz="1200" b="1" dirty="0" smtClean="0">
                <a:latin typeface="ＭＳ ゴシック" pitchFamily="49" charset="-128"/>
                <a:ea typeface="ＭＳ ゴシック" pitchFamily="49" charset="-128"/>
              </a:rPr>
              <a:t>{ get; set;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override string </a:t>
            </a:r>
            <a:r>
              <a:rPr lang="en-US" altLang="ja-JP" sz="1200" b="1" dirty="0" err="1" smtClean="0">
                <a:latin typeface="ＭＳ ゴシック" pitchFamily="49" charset="-128"/>
                <a:ea typeface="ＭＳ ゴシック" pitchFamily="49" charset="-128"/>
              </a:rPr>
              <a:t>ToString</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return </a:t>
            </a:r>
            <a:r>
              <a:rPr lang="en-US" altLang="ja-JP" sz="1200" b="1" dirty="0" err="1" smtClean="0">
                <a:latin typeface="ＭＳ ゴシック" pitchFamily="49" charset="-128"/>
                <a:ea typeface="ＭＳ ゴシック" pitchFamily="49" charset="-128"/>
              </a:rPr>
              <a:t>string.Format</a:t>
            </a:r>
            <a:r>
              <a:rPr lang="en-US" altLang="ja-JP" sz="1200" b="1" dirty="0" smtClean="0">
                <a:latin typeface="ＭＳ ゴシック" pitchFamily="49" charset="-128"/>
                <a:ea typeface="ＭＳ ゴシック" pitchFamily="49" charset="-128"/>
              </a:rPr>
              <a:t>("ISBN</a:t>
            </a:r>
            <a:r>
              <a:rPr lang="ja-JP" altLang="en-US" sz="1200" b="1" dirty="0" smtClean="0">
                <a:latin typeface="ＭＳ ゴシック" pitchFamily="49" charset="-128"/>
                <a:ea typeface="ＭＳ ゴシック" pitchFamily="49" charset="-128"/>
              </a:rPr>
              <a:t>コード</a:t>
            </a:r>
            <a:r>
              <a:rPr lang="en-US" altLang="ja-JP" sz="1200" b="1" dirty="0" smtClean="0">
                <a:latin typeface="ＭＳ ゴシック" pitchFamily="49" charset="-128"/>
                <a:ea typeface="ＭＳ ゴシック" pitchFamily="49" charset="-128"/>
              </a:rPr>
              <a:t>: {0}, </a:t>
            </a:r>
            <a:r>
              <a:rPr lang="ja-JP" altLang="en-US" sz="1200" b="1" dirty="0" smtClean="0">
                <a:latin typeface="ＭＳ ゴシック" pitchFamily="49" charset="-128"/>
                <a:ea typeface="ＭＳ ゴシック" pitchFamily="49" charset="-128"/>
              </a:rPr>
              <a:t>タイトル</a:t>
            </a:r>
            <a:r>
              <a:rPr lang="en-US" altLang="ja-JP" sz="1200" b="1" dirty="0" smtClean="0">
                <a:latin typeface="ＭＳ ゴシック" pitchFamily="49" charset="-128"/>
                <a:ea typeface="ＭＳ ゴシック" pitchFamily="49" charset="-128"/>
              </a:rPr>
              <a:t>: {1}, </a:t>
            </a:r>
            <a:r>
              <a:rPr lang="ja-JP" altLang="en-US" sz="1200" b="1" dirty="0" smtClean="0">
                <a:latin typeface="ＭＳ ゴシック" pitchFamily="49" charset="-128"/>
                <a:ea typeface="ＭＳ ゴシック" pitchFamily="49" charset="-128"/>
              </a:rPr>
              <a:t>価格</a:t>
            </a:r>
            <a:r>
              <a:rPr lang="en-US" altLang="ja-JP" sz="1200" b="1" dirty="0" smtClean="0">
                <a:latin typeface="ＭＳ ゴシック" pitchFamily="49" charset="-128"/>
                <a:ea typeface="ＭＳ ゴシック" pitchFamily="49" charset="-128"/>
              </a:rPr>
              <a:t>: {}", ISBN</a:t>
            </a:r>
            <a:r>
              <a:rPr lang="ja-JP" altLang="en-US" sz="1200" b="1" dirty="0" smtClean="0">
                <a:latin typeface="ＭＳ ゴシック" pitchFamily="49" charset="-128"/>
                <a:ea typeface="ＭＳ ゴシック" pitchFamily="49" charset="-128"/>
              </a:rPr>
              <a:t>コード</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タイトル</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価格</a:t>
            </a: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class </a:t>
            </a:r>
            <a:r>
              <a:rPr lang="ja-JP" altLang="en-US" sz="1200" b="1" dirty="0" smtClean="0">
                <a:latin typeface="ＭＳ ゴシック" pitchFamily="49" charset="-128"/>
                <a:ea typeface="ＭＳ ゴシック" pitchFamily="49" charset="-128"/>
              </a:rPr>
              <a:t>書棚 </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IEnumerable</a:t>
            </a:r>
            <a:r>
              <a:rPr lang="en-US" altLang="ja-JP" sz="1200" b="1" dirty="0" smtClean="0">
                <a:latin typeface="ＭＳ ゴシック" pitchFamily="49" charset="-128"/>
                <a:ea typeface="ＭＳ ゴシック" pitchFamily="49" charset="-128"/>
              </a:rPr>
              <a:t>&lt;</a:t>
            </a:r>
            <a:r>
              <a:rPr lang="ja-JP" altLang="en-US" sz="1200" b="1" dirty="0" smtClean="0">
                <a:latin typeface="ＭＳ ゴシック" pitchFamily="49" charset="-128"/>
                <a:ea typeface="ＭＳ ゴシック" pitchFamily="49" charset="-128"/>
              </a:rPr>
              <a:t>書籍</a:t>
            </a:r>
            <a:r>
              <a:rPr lang="en-US" altLang="ja-JP" sz="1200" b="1" dirty="0" smtClean="0">
                <a:latin typeface="ＭＳ ゴシック" pitchFamily="49" charset="-128"/>
                <a:ea typeface="ＭＳ ゴシック" pitchFamily="49" charset="-128"/>
              </a:rPr>
              <a:t>&gt;</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List&lt;</a:t>
            </a:r>
            <a:r>
              <a:rPr lang="ja-JP" altLang="en-US" sz="1200" b="1" dirty="0" smtClean="0">
                <a:latin typeface="ＭＳ ゴシック" pitchFamily="49" charset="-128"/>
                <a:ea typeface="ＭＳ ゴシック" pitchFamily="49" charset="-128"/>
              </a:rPr>
              <a:t>書籍</a:t>
            </a:r>
            <a:r>
              <a:rPr lang="en-US" altLang="ja-JP" sz="1200" b="1" dirty="0" smtClean="0">
                <a:latin typeface="ＭＳ ゴシック" pitchFamily="49" charset="-128"/>
                <a:ea typeface="ＭＳ ゴシック" pitchFamily="49" charset="-128"/>
              </a:rPr>
              <a:t>&gt; </a:t>
            </a:r>
            <a:r>
              <a:rPr lang="ja-JP" altLang="en-US" sz="1200" b="1" dirty="0" smtClean="0">
                <a:latin typeface="ＭＳ ゴシック" pitchFamily="49" charset="-128"/>
                <a:ea typeface="ＭＳ ゴシック" pitchFamily="49" charset="-128"/>
              </a:rPr>
              <a:t>書籍リスト </a:t>
            </a:r>
            <a:r>
              <a:rPr lang="en-US" altLang="ja-JP" sz="1200" b="1" dirty="0" smtClean="0">
                <a:latin typeface="ＭＳ ゴシック" pitchFamily="49" charset="-128"/>
                <a:ea typeface="ＭＳ ゴシック" pitchFamily="49" charset="-128"/>
              </a:rPr>
              <a:t>= new List&lt;</a:t>
            </a:r>
            <a:r>
              <a:rPr lang="ja-JP" altLang="en-US" sz="1200" b="1" dirty="0" smtClean="0">
                <a:latin typeface="ＭＳ ゴシック" pitchFamily="49" charset="-128"/>
                <a:ea typeface="ＭＳ ゴシック" pitchFamily="49" charset="-128"/>
              </a:rPr>
              <a:t>書籍</a:t>
            </a:r>
            <a:r>
              <a:rPr lang="en-US" altLang="ja-JP" sz="1200" b="1" dirty="0" smtClean="0">
                <a:latin typeface="ＭＳ ゴシック" pitchFamily="49" charset="-128"/>
                <a:ea typeface="ＭＳ ゴシック" pitchFamily="49" charset="-128"/>
              </a:rPr>
              <a:t>&gt;();</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void </a:t>
            </a:r>
            <a:r>
              <a:rPr lang="ja-JP" altLang="en-US" sz="1200" b="1" dirty="0" smtClean="0">
                <a:latin typeface="ＭＳ ゴシック" pitchFamily="49" charset="-128"/>
                <a:ea typeface="ＭＳ ゴシック" pitchFamily="49" charset="-128"/>
              </a:rPr>
              <a:t>追加</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書籍 新たな書籍</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a:t>
            </a:r>
            <a:r>
              <a:rPr lang="ja-JP" altLang="en-US" sz="1200" b="1" dirty="0" smtClean="0">
                <a:latin typeface="ＭＳ ゴシック" pitchFamily="49" charset="-128"/>
                <a:ea typeface="ＭＳ ゴシック" pitchFamily="49" charset="-128"/>
              </a:rPr>
              <a:t>書籍リスト</a:t>
            </a:r>
            <a:r>
              <a:rPr lang="en-US" altLang="ja-JP" sz="1200" b="1" dirty="0" smtClean="0">
                <a:latin typeface="ＭＳ ゴシック" pitchFamily="49" charset="-128"/>
                <a:ea typeface="ＭＳ ゴシック" pitchFamily="49" charset="-128"/>
              </a:rPr>
              <a:t>.Add(</a:t>
            </a:r>
            <a:r>
              <a:rPr lang="ja-JP" altLang="en-US" sz="1200" b="1" dirty="0" smtClean="0">
                <a:latin typeface="ＭＳ ゴシック" pitchFamily="49" charset="-128"/>
                <a:ea typeface="ＭＳ ゴシック" pitchFamily="49" charset="-128"/>
              </a:rPr>
              <a:t>新たな書籍</a:t>
            </a: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void </a:t>
            </a:r>
            <a:r>
              <a:rPr lang="ja-JP" altLang="en-US" sz="1200" b="1" dirty="0" smtClean="0">
                <a:latin typeface="ＭＳ ゴシック" pitchFamily="49" charset="-128"/>
                <a:ea typeface="ＭＳ ゴシック" pitchFamily="49" charset="-128"/>
              </a:rPr>
              <a:t>削除</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書籍 削除する書籍</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a:t>
            </a:r>
            <a:r>
              <a:rPr lang="ja-JP" altLang="en-US" sz="1200" b="1" dirty="0" smtClean="0">
                <a:latin typeface="ＭＳ ゴシック" pitchFamily="49" charset="-128"/>
                <a:ea typeface="ＭＳ ゴシック" pitchFamily="49" charset="-128"/>
              </a:rPr>
              <a:t>書籍リスト</a:t>
            </a:r>
            <a:r>
              <a:rPr lang="en-US" altLang="ja-JP" sz="1200" b="1" dirty="0" smtClean="0">
                <a:latin typeface="ＭＳ ゴシック" pitchFamily="49" charset="-128"/>
                <a:ea typeface="ＭＳ ゴシック" pitchFamily="49" charset="-128"/>
              </a:rPr>
              <a:t>.Remove(</a:t>
            </a:r>
            <a:r>
              <a:rPr lang="ja-JP" altLang="en-US" sz="1200" b="1" dirty="0" smtClean="0">
                <a:latin typeface="ＭＳ ゴシック" pitchFamily="49" charset="-128"/>
                <a:ea typeface="ＭＳ ゴシック" pitchFamily="49" charset="-128"/>
              </a:rPr>
              <a:t>削除する書籍</a:t>
            </a: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a:t>
            </a:r>
            <a:r>
              <a:rPr lang="en-US" altLang="ja-JP" sz="1200" b="1" dirty="0" err="1" smtClean="0">
                <a:latin typeface="ＭＳ ゴシック" pitchFamily="49" charset="-128"/>
                <a:ea typeface="ＭＳ ゴシック" pitchFamily="49" charset="-128"/>
              </a:rPr>
              <a:t>IEnumerator</a:t>
            </a:r>
            <a:r>
              <a:rPr lang="en-US" altLang="ja-JP" sz="1200" b="1" dirty="0" smtClean="0">
                <a:latin typeface="ＭＳ ゴシック" pitchFamily="49" charset="-128"/>
                <a:ea typeface="ＭＳ ゴシック" pitchFamily="49" charset="-128"/>
              </a:rPr>
              <a:t>&lt;</a:t>
            </a:r>
            <a:r>
              <a:rPr lang="ja-JP" altLang="en-US" sz="1200" b="1" dirty="0" smtClean="0">
                <a:latin typeface="ＭＳ ゴシック" pitchFamily="49" charset="-128"/>
                <a:ea typeface="ＭＳ ゴシック" pitchFamily="49" charset="-128"/>
              </a:rPr>
              <a:t>書籍</a:t>
            </a:r>
            <a:r>
              <a:rPr lang="en-US" altLang="ja-JP" sz="1200" b="1" dirty="0" smtClean="0">
                <a:latin typeface="ＭＳ ゴシック" pitchFamily="49" charset="-128"/>
                <a:ea typeface="ＭＳ ゴシック" pitchFamily="49" charset="-128"/>
              </a:rPr>
              <a:t>&gt; </a:t>
            </a:r>
            <a:r>
              <a:rPr lang="en-US" altLang="ja-JP" sz="1200" b="1" dirty="0" err="1" smtClean="0">
                <a:latin typeface="ＭＳ ゴシック" pitchFamily="49" charset="-128"/>
                <a:ea typeface="ＭＳ ゴシック" pitchFamily="49" charset="-128"/>
              </a:rPr>
              <a:t>GetEnumerator</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return </a:t>
            </a:r>
            <a:r>
              <a:rPr lang="ja-JP" altLang="en-US" sz="1200" b="1" dirty="0" smtClean="0">
                <a:latin typeface="ＭＳ ゴシック" pitchFamily="49" charset="-128"/>
                <a:ea typeface="ＭＳ ゴシック" pitchFamily="49" charset="-128"/>
              </a:rPr>
              <a:t>書籍リスト</a:t>
            </a:r>
            <a:r>
              <a:rPr lang="en-US" altLang="ja-JP" sz="1200" b="1" dirty="0" smtClean="0">
                <a:latin typeface="ＭＳ ゴシック" pitchFamily="49" charset="-128"/>
                <a:ea typeface="ＭＳ ゴシック" pitchFamily="49" charset="-128"/>
              </a:rPr>
              <a:t>.</a:t>
            </a:r>
            <a:r>
              <a:rPr lang="en-US" altLang="ja-JP" sz="1200" b="1" dirty="0" err="1" smtClean="0">
                <a:latin typeface="ＭＳ ゴシック" pitchFamily="49" charset="-128"/>
                <a:ea typeface="ＭＳ ゴシック" pitchFamily="49" charset="-128"/>
              </a:rPr>
              <a:t>GetEnumerator</a:t>
            </a: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IEnumerator</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IEnumerable.GetEnumerator</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return </a:t>
            </a:r>
            <a:r>
              <a:rPr lang="ja-JP" altLang="en-US" sz="1200" b="1" dirty="0" smtClean="0">
                <a:latin typeface="ＭＳ ゴシック" pitchFamily="49" charset="-128"/>
                <a:ea typeface="ＭＳ ゴシック" pitchFamily="49" charset="-128"/>
              </a:rPr>
              <a:t>書籍リスト</a:t>
            </a:r>
            <a:r>
              <a:rPr lang="en-US" altLang="ja-JP" sz="1200" b="1" dirty="0" smtClean="0">
                <a:latin typeface="ＭＳ ゴシック" pitchFamily="49" charset="-128"/>
                <a:ea typeface="ＭＳ ゴシック" pitchFamily="49" charset="-128"/>
              </a:rPr>
              <a:t>.</a:t>
            </a:r>
            <a:r>
              <a:rPr lang="en-US" altLang="ja-JP" sz="1200" b="1" dirty="0" err="1" smtClean="0">
                <a:latin typeface="ＭＳ ゴシック" pitchFamily="49" charset="-128"/>
                <a:ea typeface="ＭＳ ゴシック" pitchFamily="49" charset="-128"/>
              </a:rPr>
              <a:t>GetEnumerator</a:t>
            </a: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a:t>
            </a:r>
            <a:endParaRPr kumimoji="1" lang="ja-JP" altLang="en-US" sz="1200" b="1" dirty="0">
              <a:latin typeface="ＭＳ ゴシック" pitchFamily="49" charset="-128"/>
              <a:ea typeface="ＭＳ ゴシック" pitchFamily="49" charset="-128"/>
            </a:endParaRPr>
          </a:p>
        </p:txBody>
      </p:sp>
      <p:sp>
        <p:nvSpPr>
          <p:cNvPr id="5" name="コンテンツ プレースホルダ 4"/>
          <p:cNvSpPr>
            <a:spLocks noGrp="1"/>
          </p:cNvSpPr>
          <p:nvPr>
            <p:ph sz="half" idx="2"/>
          </p:nvPr>
        </p:nvSpPr>
        <p:spPr>
          <a:xfrm>
            <a:off x="4896465" y="744794"/>
            <a:ext cx="4026308" cy="2796573"/>
          </a:xfrm>
        </p:spPr>
        <p:txBody>
          <a:bodyPr/>
          <a:lstStyle/>
          <a:p>
            <a:pPr>
              <a:buNone/>
            </a:pPr>
            <a:r>
              <a:rPr lang="en-US" altLang="ja-JP" sz="1200" b="1" dirty="0" smtClean="0">
                <a:latin typeface="ＭＳ ゴシック" pitchFamily="49" charset="-128"/>
                <a:ea typeface="ＭＳ ゴシック" pitchFamily="49" charset="-128"/>
              </a:rPr>
              <a:t>class </a:t>
            </a:r>
            <a:r>
              <a:rPr lang="ja-JP" altLang="en-US" sz="1200" b="1" dirty="0" smtClean="0">
                <a:latin typeface="ＭＳ ゴシック" pitchFamily="49" charset="-128"/>
                <a:ea typeface="ＭＳ ゴシック" pitchFamily="49" charset="-128"/>
              </a:rPr>
              <a:t>画面</a:t>
            </a:r>
            <a:r>
              <a:rPr lang="en-US" altLang="ja-JP" sz="1200" b="1" dirty="0" smtClean="0">
                <a:latin typeface="ＭＳ ゴシック" pitchFamily="49" charset="-128"/>
                <a:ea typeface="ＭＳ ゴシック" pitchFamily="49" charset="-128"/>
              </a:rPr>
              <a:t>&lt;T&gt;</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public </a:t>
            </a:r>
            <a:r>
              <a:rPr lang="en-US" altLang="ja-JP" sz="1200" b="1" dirty="0" err="1" smtClean="0">
                <a:latin typeface="ＭＳ ゴシック" pitchFamily="49" charset="-128"/>
                <a:ea typeface="ＭＳ ゴシック" pitchFamily="49" charset="-128"/>
              </a:rPr>
              <a:t>IEnumerable</a:t>
            </a:r>
            <a:r>
              <a:rPr lang="en-US" altLang="ja-JP" sz="1200" b="1" dirty="0" smtClean="0">
                <a:latin typeface="ＭＳ ゴシック" pitchFamily="49" charset="-128"/>
                <a:ea typeface="ＭＳ ゴシック" pitchFamily="49" charset="-128"/>
              </a:rPr>
              <a:t>&lt;T&gt; </a:t>
            </a:r>
            <a:r>
              <a:rPr lang="ja-JP" altLang="en-US" sz="1200" b="1" dirty="0" smtClean="0">
                <a:latin typeface="ＭＳ ゴシック" pitchFamily="49" charset="-128"/>
                <a:ea typeface="ＭＳ ゴシック" pitchFamily="49" charset="-128"/>
              </a:rPr>
              <a:t>データソース</a:t>
            </a:r>
          </a:p>
          <a:p>
            <a:pPr>
              <a:buNone/>
            </a:pPr>
            <a:r>
              <a:rPr lang="ja-JP" altLang="en-US" sz="1200" b="1" dirty="0" smtClean="0">
                <a:latin typeface="ＭＳ ゴシック" pitchFamily="49" charset="-128"/>
                <a:ea typeface="ＭＳ ゴシック" pitchFamily="49" charset="-128"/>
              </a:rPr>
              <a:t>    </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set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foreach</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var</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アイテム </a:t>
            </a:r>
            <a:r>
              <a:rPr lang="en-US" altLang="ja-JP" sz="1200" b="1" dirty="0" smtClean="0">
                <a:latin typeface="ＭＳ ゴシック" pitchFamily="49" charset="-128"/>
                <a:ea typeface="ＭＳ ゴシック" pitchFamily="49" charset="-128"/>
              </a:rPr>
              <a:t>in value)</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Console.WriteLine</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アイテム</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a:t>
            </a:r>
            <a:endParaRPr kumimoji="1" lang="ja-JP" altLang="en-US" sz="1200" b="1" dirty="0">
              <a:latin typeface="ＭＳ ゴシック" pitchFamily="49" charset="-128"/>
              <a:ea typeface="ＭＳ ゴシック" pitchFamily="49" charset="-128"/>
            </a:endParaRPr>
          </a:p>
        </p:txBody>
      </p:sp>
      <p:cxnSp>
        <p:nvCxnSpPr>
          <p:cNvPr id="7" name="直線コネクタ 6"/>
          <p:cNvCxnSpPr/>
          <p:nvPr/>
        </p:nvCxnSpPr>
        <p:spPr>
          <a:xfrm rot="5400000">
            <a:off x="2156952" y="3705532"/>
            <a:ext cx="4830097"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と</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14414" y="3286124"/>
            <a:ext cx="7467600" cy="1143000"/>
          </a:xfrm>
        </p:spPr>
        <p:txBody>
          <a:bodyPr/>
          <a:lstStyle/>
          <a:p>
            <a:r>
              <a:rPr lang="ja-JP" altLang="en-US" dirty="0" smtClean="0">
                <a:solidFill>
                  <a:schemeClr val="tx1"/>
                </a:solidFill>
              </a:rPr>
              <a:t>コミュニティーの紹介</a:t>
            </a:r>
            <a:endParaRPr dirty="0">
              <a:solidFill>
                <a:schemeClr val="tx1"/>
              </a:solidFill>
            </a:endParaRPr>
          </a:p>
        </p:txBody>
      </p:sp>
      <p:sp>
        <p:nvSpPr>
          <p:cNvPr id="5" name="Text Placeholder 8"/>
          <p:cNvSpPr>
            <a:spLocks noGrp="1"/>
          </p:cNvSpPr>
          <p:nvPr>
            <p:ph type="body" sz="quarter" idx="10"/>
          </p:nvPr>
        </p:nvSpPr>
        <p:spPr>
          <a:xfrm>
            <a:off x="368300" y="833718"/>
            <a:ext cx="8394700" cy="793376"/>
          </a:xfrm>
        </p:spPr>
        <p:txBody>
          <a:bodyPr/>
          <a:lstStyle/>
          <a:p>
            <a:r>
              <a:rPr lang="ja-JP" altLang="en-US" sz="4400" dirty="0" err="1" smtClean="0"/>
              <a:t>こみゅぷらす</a:t>
            </a:r>
            <a:r>
              <a:rPr lang="ja-JP" altLang="en-US" sz="4400" dirty="0" smtClean="0"/>
              <a:t> </a:t>
            </a:r>
            <a:r>
              <a:rPr altLang="ja-JP" sz="4400" dirty="0" smtClean="0"/>
              <a:t>(COMU+)</a:t>
            </a:r>
            <a:endParaRPr sz="4400" dirty="0" smtClean="0"/>
          </a:p>
        </p:txBody>
      </p:sp>
      <p:pic>
        <p:nvPicPr>
          <p:cNvPr id="8" name="Picture 4" descr="C:\Users\youichi\AppData\Local\Temp\logo.jpg"/>
          <p:cNvPicPr>
            <a:picLocks noChangeAspect="1" noChangeArrowheads="1"/>
          </p:cNvPicPr>
          <p:nvPr/>
        </p:nvPicPr>
        <p:blipFill>
          <a:blip r:embed="rId3" cstate="print"/>
          <a:srcRect/>
          <a:stretch>
            <a:fillRect/>
          </a:stretch>
        </p:blipFill>
        <p:spPr bwMode="auto">
          <a:xfrm>
            <a:off x="6963894" y="0"/>
            <a:ext cx="2180106" cy="1017383"/>
          </a:xfrm>
          <a:prstGeom prst="rect">
            <a:avLst/>
          </a:prstGeom>
          <a:noFill/>
        </p:spPr>
      </p:pic>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0188"/>
            <a:ext cx="8382000" cy="683264"/>
          </a:xfrm>
        </p:spPr>
        <p:txBody>
          <a:bodyPr/>
          <a:lstStyle/>
          <a:p>
            <a:r>
              <a:rPr kumimoji="1" lang="ja-JP" altLang="en-US" dirty="0" smtClean="0"/>
              <a:t>クラス図</a:t>
            </a:r>
            <a:endParaRPr kumimoji="1" lang="ja-JP" altLang="en-US" dirty="0"/>
          </a:p>
        </p:txBody>
      </p:sp>
      <p:pic>
        <p:nvPicPr>
          <p:cNvPr id="1026" name="Picture 2"/>
          <p:cNvPicPr>
            <a:picLocks noChangeAspect="1" noChangeArrowheads="1"/>
          </p:cNvPicPr>
          <p:nvPr/>
        </p:nvPicPr>
        <p:blipFill>
          <a:blip r:embed="rId2"/>
          <a:srcRect/>
          <a:stretch>
            <a:fillRect/>
          </a:stretch>
        </p:blipFill>
        <p:spPr bwMode="auto">
          <a:xfrm>
            <a:off x="298458" y="1563330"/>
            <a:ext cx="8666105" cy="3170902"/>
          </a:xfrm>
          <a:prstGeom prst="rect">
            <a:avLst/>
          </a:prstGeom>
          <a:ln>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pic>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の違い</a:t>
            </a:r>
            <a:r>
              <a:rPr lang="ja-JP" altLang="en-US" sz="6000" dirty="0"/>
              <a:t>は何</a:t>
            </a:r>
            <a:r>
              <a:rPr lang="en-US" altLang="ja-JP" sz="6000" dirty="0" smtClean="0"/>
              <a:t>?</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何の違いが</a:t>
            </a:r>
            <a:r>
              <a:rPr lang="en-US" altLang="ja-JP" sz="6000" dirty="0" smtClean="0"/>
              <a:t/>
            </a:r>
            <a:br>
              <a:rPr lang="en-US" altLang="ja-JP" sz="6000" dirty="0" smtClean="0"/>
            </a:br>
            <a:r>
              <a:rPr lang="ja-JP" altLang="en-US" sz="6000" dirty="0" smtClean="0"/>
              <a:t>ソースコードの違いを</a:t>
            </a:r>
            <a:r>
              <a:rPr lang="en-US" altLang="ja-JP" sz="6000" dirty="0" smtClean="0"/>
              <a:t/>
            </a:r>
            <a:br>
              <a:rPr lang="en-US" altLang="ja-JP" sz="6000" dirty="0" smtClean="0"/>
            </a:br>
            <a:r>
              <a:rPr lang="ja-JP" altLang="en-US" sz="6000" dirty="0" smtClean="0"/>
              <a:t>生むのか</a:t>
            </a:r>
            <a:r>
              <a:rPr lang="en-US" altLang="ja-JP" sz="6000" dirty="0" smtClean="0"/>
              <a:t>?</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584140"/>
            <a:ext cx="8382000" cy="664797"/>
          </a:xfrm>
        </p:spPr>
        <p:txBody>
          <a:bodyPr>
            <a:normAutofit fontScale="90000"/>
          </a:bodyPr>
          <a:lstStyle/>
          <a:p>
            <a:pPr algn="ctr"/>
            <a:r>
              <a:rPr lang="ja-JP" altLang="en-US" sz="5400" dirty="0" smtClean="0"/>
              <a:t>ソースコードが異なる</a:t>
            </a:r>
            <a:endParaRPr kumimoji="1" lang="ja-JP" altLang="en-US" sz="6000" dirty="0"/>
          </a:p>
        </p:txBody>
      </p:sp>
      <p:sp>
        <p:nvSpPr>
          <p:cNvPr id="3" name="コンテンツ プレースホルダ 2"/>
          <p:cNvSpPr>
            <a:spLocks noGrp="1"/>
          </p:cNvSpPr>
          <p:nvPr>
            <p:ph idx="1"/>
          </p:nvPr>
        </p:nvSpPr>
        <p:spPr>
          <a:xfrm>
            <a:off x="381000" y="1560354"/>
            <a:ext cx="8382000" cy="4561205"/>
          </a:xfrm>
        </p:spPr>
        <p:txBody>
          <a:bodyPr/>
          <a:lstStyle/>
          <a:p>
            <a:pPr algn="ctr">
              <a:buNone/>
            </a:pPr>
            <a:r>
              <a:rPr lang="ja-JP" altLang="en-US" sz="7200" dirty="0" smtClean="0"/>
              <a:t>↑</a:t>
            </a:r>
            <a:r>
              <a:rPr lang="en-US" altLang="ja-JP" sz="7200" dirty="0" smtClean="0"/>
              <a:t/>
            </a:r>
            <a:br>
              <a:rPr lang="en-US" altLang="ja-JP" sz="7200" dirty="0" smtClean="0"/>
            </a:br>
            <a:r>
              <a:rPr lang="ja-JP" altLang="en-US" sz="7200" dirty="0" smtClean="0"/>
              <a:t>プログラマーが</a:t>
            </a:r>
            <a:r>
              <a:rPr lang="en-US" altLang="ja-JP" sz="7200" dirty="0" smtClean="0"/>
              <a:t/>
            </a:r>
            <a:br>
              <a:rPr lang="en-US" altLang="ja-JP" sz="7200" dirty="0" smtClean="0"/>
            </a:br>
            <a:r>
              <a:rPr lang="ja-JP" altLang="en-US" sz="7200" dirty="0" smtClean="0"/>
              <a:t>意図した</a:t>
            </a:r>
            <a:r>
              <a:rPr lang="ja-JP" altLang="en-US" sz="8000" dirty="0" smtClean="0"/>
              <a:t>モデル</a:t>
            </a:r>
            <a:r>
              <a:rPr lang="en-US" altLang="ja-JP" sz="8000" dirty="0" smtClean="0"/>
              <a:t/>
            </a:r>
            <a:br>
              <a:rPr lang="en-US" altLang="ja-JP" sz="8000" dirty="0" smtClean="0"/>
            </a:br>
            <a:r>
              <a:rPr lang="ja-JP" altLang="en-US" sz="7200" dirty="0" smtClean="0"/>
              <a:t>が異なる。</a:t>
            </a:r>
            <a:endParaRPr kumimoji="1" lang="ja-JP" altLang="en-US" sz="7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361" y="274638"/>
            <a:ext cx="8731045" cy="5940444"/>
          </a:xfrm>
        </p:spPr>
        <p:txBody>
          <a:bodyPr>
            <a:normAutofit/>
          </a:bodyPr>
          <a:lstStyle/>
          <a:p>
            <a:pPr algn="ctr"/>
            <a:r>
              <a:rPr lang="ja-JP" altLang="en-US" sz="6000" dirty="0" smtClean="0"/>
              <a:t>モデル</a:t>
            </a:r>
            <a:r>
              <a:rPr lang="en-US" altLang="ja-JP" sz="6000" dirty="0" smtClean="0"/>
              <a:t/>
            </a:r>
            <a:br>
              <a:rPr lang="en-US" altLang="ja-JP" sz="6000" dirty="0" smtClean="0"/>
            </a:br>
            <a:r>
              <a:rPr lang="en-US" altLang="ja-JP" sz="6000" dirty="0" smtClean="0"/>
              <a:t>(</a:t>
            </a:r>
            <a:r>
              <a:rPr lang="ja-JP" altLang="en-US" sz="6000" dirty="0"/>
              <a:t>＝関心のある</a:t>
            </a:r>
            <a:r>
              <a:rPr lang="en-US" altLang="ja-JP" sz="6000" dirty="0"/>
              <a:t>/</a:t>
            </a:r>
            <a:r>
              <a:rPr lang="ja-JP" altLang="en-US" sz="6000" dirty="0"/>
              <a:t>コミュニケーションしたい部分を抽出したもの</a:t>
            </a:r>
            <a:r>
              <a:rPr lang="en-US" altLang="ja-JP" sz="6000" dirty="0"/>
              <a:t>)</a:t>
            </a:r>
            <a:br>
              <a:rPr lang="en-US" altLang="ja-JP" sz="6000" dirty="0"/>
            </a:br>
            <a:r>
              <a:rPr lang="ja-JP" altLang="en-US" sz="6000" dirty="0"/>
              <a:t>の記述</a:t>
            </a:r>
            <a:r>
              <a:rPr lang="ja-JP" altLang="en-US" sz="6000" dirty="0" smtClean="0"/>
              <a:t>に</a:t>
            </a:r>
            <a:r>
              <a:rPr lang="en-US" altLang="ja-JP" sz="6000" dirty="0" smtClean="0"/>
              <a:t/>
            </a:r>
            <a:br>
              <a:rPr lang="en-US" altLang="ja-JP" sz="6000" dirty="0" smtClean="0"/>
            </a:br>
            <a:r>
              <a:rPr lang="ja-JP" altLang="en-US" sz="6000" dirty="0" smtClean="0"/>
              <a:t>より</a:t>
            </a:r>
            <a:r>
              <a:rPr lang="ja-JP" altLang="en-US" sz="6000" dirty="0"/>
              <a:t>近いものが使われる。</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0188"/>
            <a:ext cx="8382000" cy="683264"/>
          </a:xfrm>
        </p:spPr>
        <p:txBody>
          <a:bodyPr/>
          <a:lstStyle/>
          <a:p>
            <a:r>
              <a:rPr lang="ja-JP" altLang="en-US" dirty="0" smtClean="0"/>
              <a:t>アセンブリ言語</a:t>
            </a:r>
            <a:endParaRPr kumimoji="1" lang="ja-JP" altLang="en-US" dirty="0"/>
          </a:p>
        </p:txBody>
      </p:sp>
      <p:sp>
        <p:nvSpPr>
          <p:cNvPr id="4" name="コンテンツ プレースホルダ 3"/>
          <p:cNvSpPr>
            <a:spLocks noGrp="1"/>
          </p:cNvSpPr>
          <p:nvPr>
            <p:ph idx="1"/>
          </p:nvPr>
        </p:nvSpPr>
        <p:spPr>
          <a:xfrm>
            <a:off x="381000" y="1084006"/>
            <a:ext cx="8382000" cy="4890073"/>
          </a:xfrm>
        </p:spPr>
        <p:txBody>
          <a:bodyPr/>
          <a:lstStyle/>
          <a:p>
            <a:pPr>
              <a:buNone/>
            </a:pPr>
            <a:r>
              <a:rPr lang="en-US" altLang="ja-JP" b="1" dirty="0" err="1" smtClean="0">
                <a:latin typeface="ＭＳ ゴシック" pitchFamily="49" charset="-128"/>
                <a:ea typeface="ＭＳ ゴシック" pitchFamily="49" charset="-128"/>
              </a:rPr>
              <a:t>mov</a:t>
            </a:r>
            <a:r>
              <a:rPr lang="en-US" altLang="ja-JP" b="1" dirty="0" smtClean="0">
                <a:latin typeface="ＭＳ ゴシック" pitchFamily="49" charset="-128"/>
                <a:ea typeface="ＭＳ ゴシック" pitchFamily="49" charset="-128"/>
              </a:rPr>
              <a:t>  </a:t>
            </a:r>
            <a:r>
              <a:rPr lang="en-US" altLang="ja-JP" b="1" dirty="0" err="1" smtClean="0">
                <a:latin typeface="ＭＳ ゴシック" pitchFamily="49" charset="-128"/>
                <a:ea typeface="ＭＳ ゴシック" pitchFamily="49" charset="-128"/>
              </a:rPr>
              <a:t>dx</a:t>
            </a:r>
            <a:r>
              <a:rPr lang="en-US" altLang="ja-JP" b="1" dirty="0" smtClean="0">
                <a:latin typeface="ＭＳ ゴシック" pitchFamily="49" charset="-128"/>
                <a:ea typeface="ＭＳ ゴシック" pitchFamily="49" charset="-128"/>
              </a:rPr>
              <a:t>, </a:t>
            </a:r>
            <a:r>
              <a:rPr lang="en-US" altLang="ja-JP" b="1" dirty="0" err="1" smtClean="0">
                <a:latin typeface="ＭＳ ゴシック" pitchFamily="49" charset="-128"/>
                <a:ea typeface="ＭＳ ゴシック" pitchFamily="49" charset="-128"/>
              </a:rPr>
              <a:t>msg</a:t>
            </a:r>
            <a:endParaRPr lang="en-US" altLang="ja-JP" b="1" dirty="0" smtClean="0">
              <a:latin typeface="ＭＳ ゴシック" pitchFamily="49" charset="-128"/>
              <a:ea typeface="ＭＳ ゴシック" pitchFamily="49" charset="-128"/>
            </a:endParaRPr>
          </a:p>
          <a:p>
            <a:pPr>
              <a:buNone/>
            </a:pPr>
            <a:r>
              <a:rPr lang="en-US" altLang="ja-JP" b="1" dirty="0" err="1" smtClean="0">
                <a:latin typeface="ＭＳ ゴシック" pitchFamily="49" charset="-128"/>
                <a:ea typeface="ＭＳ ゴシック" pitchFamily="49" charset="-128"/>
              </a:rPr>
              <a:t>mov</a:t>
            </a:r>
            <a:r>
              <a:rPr lang="en-US" altLang="ja-JP" b="1" dirty="0" smtClean="0">
                <a:latin typeface="ＭＳ ゴシック" pitchFamily="49" charset="-128"/>
                <a:ea typeface="ＭＳ ゴシック" pitchFamily="49" charset="-128"/>
              </a:rPr>
              <a:t>  ah, 0x09</a:t>
            </a:r>
          </a:p>
          <a:p>
            <a:pPr>
              <a:buNone/>
            </a:pPr>
            <a:r>
              <a:rPr lang="en-US" altLang="ja-JP" b="1" dirty="0" err="1" smtClean="0">
                <a:latin typeface="ＭＳ ゴシック" pitchFamily="49" charset="-128"/>
                <a:ea typeface="ＭＳ ゴシック" pitchFamily="49" charset="-128"/>
              </a:rPr>
              <a:t>int</a:t>
            </a:r>
            <a:r>
              <a:rPr lang="en-US" altLang="ja-JP" b="1" dirty="0" smtClean="0">
                <a:latin typeface="ＭＳ ゴシック" pitchFamily="49" charset="-128"/>
                <a:ea typeface="ＭＳ ゴシック" pitchFamily="49" charset="-128"/>
              </a:rPr>
              <a:t>  0x21</a:t>
            </a:r>
          </a:p>
          <a:p>
            <a:pPr>
              <a:buNone/>
            </a:pPr>
            <a:endParaRPr lang="en-US" altLang="ja-JP" b="1" dirty="0" smtClean="0">
              <a:latin typeface="ＭＳ ゴシック" pitchFamily="49" charset="-128"/>
              <a:ea typeface="ＭＳ ゴシック" pitchFamily="49" charset="-128"/>
            </a:endParaRPr>
          </a:p>
          <a:p>
            <a:pPr>
              <a:buNone/>
            </a:pPr>
            <a:r>
              <a:rPr lang="en-US" altLang="ja-JP" b="1" dirty="0" err="1" smtClean="0">
                <a:latin typeface="ＭＳ ゴシック" pitchFamily="49" charset="-128"/>
                <a:ea typeface="ＭＳ ゴシック" pitchFamily="49" charset="-128"/>
              </a:rPr>
              <a:t>xor</a:t>
            </a:r>
            <a:r>
              <a:rPr lang="en-US" altLang="ja-JP" b="1" dirty="0" smtClean="0">
                <a:latin typeface="ＭＳ ゴシック" pitchFamily="49" charset="-128"/>
                <a:ea typeface="ＭＳ ゴシック" pitchFamily="49" charset="-128"/>
              </a:rPr>
              <a:t>  al, al</a:t>
            </a:r>
          </a:p>
          <a:p>
            <a:pPr>
              <a:buNone/>
            </a:pPr>
            <a:r>
              <a:rPr lang="en-US" altLang="ja-JP" b="1" dirty="0" err="1" smtClean="0">
                <a:latin typeface="ＭＳ ゴシック" pitchFamily="49" charset="-128"/>
                <a:ea typeface="ＭＳ ゴシック" pitchFamily="49" charset="-128"/>
              </a:rPr>
              <a:t>mov</a:t>
            </a:r>
            <a:r>
              <a:rPr lang="en-US" altLang="ja-JP" b="1" dirty="0" smtClean="0">
                <a:latin typeface="ＭＳ ゴシック" pitchFamily="49" charset="-128"/>
                <a:ea typeface="ＭＳ ゴシック" pitchFamily="49" charset="-128"/>
              </a:rPr>
              <a:t>  ah, 0x4C</a:t>
            </a:r>
          </a:p>
          <a:p>
            <a:pPr>
              <a:buNone/>
            </a:pPr>
            <a:r>
              <a:rPr lang="en-US" altLang="ja-JP" b="1" dirty="0" err="1" smtClean="0">
                <a:latin typeface="ＭＳ ゴシック" pitchFamily="49" charset="-128"/>
                <a:ea typeface="ＭＳ ゴシック" pitchFamily="49" charset="-128"/>
              </a:rPr>
              <a:t>int</a:t>
            </a:r>
            <a:r>
              <a:rPr lang="en-US" altLang="ja-JP" b="1" dirty="0" smtClean="0">
                <a:latin typeface="ＭＳ ゴシック" pitchFamily="49" charset="-128"/>
                <a:ea typeface="ＭＳ ゴシック" pitchFamily="49" charset="-128"/>
              </a:rPr>
              <a:t>  0x21</a:t>
            </a:r>
          </a:p>
          <a:p>
            <a:pPr>
              <a:buNone/>
            </a:pPr>
            <a:endParaRPr lang="en-US" altLang="ja-JP" b="1" dirty="0" smtClean="0">
              <a:latin typeface="ＭＳ ゴシック" pitchFamily="49" charset="-128"/>
              <a:ea typeface="ＭＳ ゴシック" pitchFamily="49" charset="-128"/>
            </a:endParaRPr>
          </a:p>
          <a:p>
            <a:pPr>
              <a:buNone/>
            </a:pPr>
            <a:r>
              <a:rPr lang="en-US" altLang="ja-JP" b="1" dirty="0" err="1" smtClean="0">
                <a:latin typeface="ＭＳ ゴシック" pitchFamily="49" charset="-128"/>
                <a:ea typeface="ＭＳ ゴシック" pitchFamily="49" charset="-128"/>
              </a:rPr>
              <a:t>msg</a:t>
            </a:r>
            <a:r>
              <a:rPr lang="en-US" altLang="ja-JP" b="1" dirty="0" smtClean="0">
                <a:latin typeface="ＭＳ ゴシック" pitchFamily="49" charset="-128"/>
                <a:ea typeface="ＭＳ ゴシック" pitchFamily="49" charset="-128"/>
              </a:rPr>
              <a:t> db "Hello World!$"</a:t>
            </a:r>
            <a:endParaRPr kumimoji="1" lang="ja-JP" altLang="en-US" b="1" dirty="0">
              <a:latin typeface="ＭＳ ゴシック" pitchFamily="49" charset="-128"/>
              <a:ea typeface="ＭＳ ゴシック" pitchFamily="49" charset="-128"/>
            </a:endParaRP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より</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endParaRPr kumimoji="1" lang="ja-JP" altLang="en-US" dirty="0"/>
          </a:p>
        </p:txBody>
      </p:sp>
      <p:sp>
        <p:nvSpPr>
          <p:cNvPr id="4" name="コンテンツ プレースホルダ 3"/>
          <p:cNvSpPr>
            <a:spLocks noGrp="1"/>
          </p:cNvSpPr>
          <p:nvPr>
            <p:ph idx="1"/>
          </p:nvPr>
        </p:nvSpPr>
        <p:spPr>
          <a:xfrm>
            <a:off x="314632" y="1036784"/>
            <a:ext cx="8600768" cy="3188623"/>
          </a:xfrm>
        </p:spPr>
        <p:txBody>
          <a:bodyPr/>
          <a:lstStyle/>
          <a:p>
            <a:pPr>
              <a:buNone/>
            </a:pPr>
            <a:r>
              <a:rPr lang="en-US" altLang="ja-JP" sz="2400" b="1" dirty="0" smtClean="0">
                <a:latin typeface="ＭＳ ゴシック" pitchFamily="49" charset="-128"/>
                <a:ea typeface="ＭＳ ゴシック" pitchFamily="49" charset="-128"/>
              </a:rPr>
              <a:t>class Program</a:t>
            </a:r>
          </a:p>
          <a:p>
            <a:pPr>
              <a:buNone/>
            </a:pPr>
            <a:r>
              <a:rPr lang="en-US" altLang="ja-JP" sz="2400" b="1" dirty="0" smtClean="0">
                <a:latin typeface="ＭＳ ゴシック" pitchFamily="49" charset="-128"/>
                <a:ea typeface="ＭＳ ゴシック" pitchFamily="49" charset="-128"/>
              </a:rPr>
              <a:t>{</a:t>
            </a:r>
          </a:p>
          <a:p>
            <a:pPr>
              <a:buNone/>
            </a:pPr>
            <a:r>
              <a:rPr lang="en-US" altLang="ja-JP" sz="2400" b="1" dirty="0" smtClean="0">
                <a:latin typeface="ＭＳ ゴシック" pitchFamily="49" charset="-128"/>
                <a:ea typeface="ＭＳ ゴシック" pitchFamily="49" charset="-128"/>
              </a:rPr>
              <a:t>    static void  Main()</a:t>
            </a:r>
          </a:p>
          <a:p>
            <a:pPr>
              <a:buNone/>
            </a:pPr>
            <a:r>
              <a:rPr lang="en-US" altLang="ja-JP" sz="2400" b="1" dirty="0" smtClean="0">
                <a:latin typeface="ＭＳ ゴシック" pitchFamily="49" charset="-128"/>
                <a:ea typeface="ＭＳ ゴシック" pitchFamily="49" charset="-128"/>
              </a:rPr>
              <a:t>    {</a:t>
            </a:r>
          </a:p>
          <a:p>
            <a:pPr>
              <a:buNone/>
            </a:pPr>
            <a:r>
              <a:rPr lang="en-US" altLang="ja-JP" sz="2400" b="1" dirty="0" smtClean="0">
                <a:latin typeface="ＭＳ ゴシック" pitchFamily="49" charset="-128"/>
                <a:ea typeface="ＭＳ ゴシック" pitchFamily="49" charset="-128"/>
              </a:rPr>
              <a:t>        </a:t>
            </a:r>
            <a:r>
              <a:rPr lang="en-US" altLang="ja-JP" sz="2400" b="1" dirty="0" err="1" smtClean="0">
                <a:latin typeface="ＭＳ ゴシック" pitchFamily="49" charset="-128"/>
                <a:ea typeface="ＭＳ ゴシック" pitchFamily="49" charset="-128"/>
              </a:rPr>
              <a:t>System.Console.WriteLine</a:t>
            </a:r>
            <a:r>
              <a:rPr lang="en-US" altLang="ja-JP" sz="2400" b="1" dirty="0" smtClean="0">
                <a:latin typeface="ＭＳ ゴシック" pitchFamily="49" charset="-128"/>
                <a:ea typeface="ＭＳ ゴシック" pitchFamily="49" charset="-128"/>
              </a:rPr>
              <a:t>("Hello World!");</a:t>
            </a:r>
          </a:p>
          <a:p>
            <a:pPr>
              <a:buNone/>
            </a:pPr>
            <a:r>
              <a:rPr lang="en-US" altLang="ja-JP" sz="2400" b="1" dirty="0" smtClean="0">
                <a:latin typeface="ＭＳ ゴシック" pitchFamily="49" charset="-128"/>
                <a:ea typeface="ＭＳ ゴシック" pitchFamily="49" charset="-128"/>
              </a:rPr>
              <a:t>    }</a:t>
            </a:r>
          </a:p>
          <a:p>
            <a:pPr>
              <a:buNone/>
            </a:pPr>
            <a:r>
              <a:rPr lang="en-US" altLang="ja-JP" sz="2400" b="1" dirty="0" smtClean="0">
                <a:latin typeface="ＭＳ ゴシック" pitchFamily="49" charset="-128"/>
                <a:ea typeface="ＭＳ ゴシック" pitchFamily="49" charset="-128"/>
              </a:rPr>
              <a:t>}</a:t>
            </a:r>
            <a:endParaRPr kumimoji="1" lang="ja-JP" altLang="en-US" sz="2400" b="1" dirty="0">
              <a:latin typeface="ＭＳ ゴシック" pitchFamily="49" charset="-128"/>
              <a:ea typeface="ＭＳ ゴシック" pitchFamily="49" charset="-128"/>
            </a:endParaRPr>
          </a:p>
        </p:txBody>
      </p:sp>
      <p:sp>
        <p:nvSpPr>
          <p:cNvPr id="5" name="コンテンツ プレースホルダ 3"/>
          <p:cNvSpPr txBox="1">
            <a:spLocks/>
          </p:cNvSpPr>
          <p:nvPr/>
        </p:nvSpPr>
        <p:spPr>
          <a:xfrm>
            <a:off x="1408470" y="5294665"/>
            <a:ext cx="7354529" cy="893260"/>
          </a:xfrm>
          <a:prstGeom prst="rect">
            <a:avLst/>
          </a:prstGeom>
        </p:spPr>
        <p:txBody>
          <a:bodyPr vert="horz" wrap="square" lIns="0" tIns="0" rIns="0" bIns="0" rtlCol="0">
            <a:no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1" lang="en-US" altLang="ja-JP" sz="4800" b="1" i="0" u="none" strike="noStrike" kern="1200" cap="none" spc="0" normalizeH="0" baseline="0" noProof="0" dirty="0" err="1" smtClean="0">
                <a:ln>
                  <a:noFill/>
                </a:ln>
                <a:solidFill>
                  <a:srgbClr val="E5FFE5"/>
                </a:solidFill>
                <a:effectLst/>
                <a:uLnTx/>
                <a:uFillTx/>
                <a:latin typeface="ＭＳ ゴシック" pitchFamily="49" charset="-128"/>
                <a:ea typeface="ＭＳ ゴシック" pitchFamily="49" charset="-128"/>
                <a:cs typeface="+mn-cs"/>
              </a:rPr>
              <a:t>printfn</a:t>
            </a:r>
            <a:r>
              <a:rPr kumimoji="1" lang="en-US" altLang="ja-JP" sz="4800" b="1" i="0" u="none" strike="noStrike" kern="1200" cap="none" spc="0" normalizeH="0" baseline="0" noProof="0" dirty="0" smtClean="0">
                <a:ln>
                  <a:noFill/>
                </a:ln>
                <a:solidFill>
                  <a:srgbClr val="E5FFE5"/>
                </a:solidFill>
                <a:effectLst/>
                <a:uLnTx/>
                <a:uFillTx/>
                <a:latin typeface="ＭＳ ゴシック" pitchFamily="49" charset="-128"/>
                <a:ea typeface="ＭＳ ゴシック" pitchFamily="49" charset="-128"/>
                <a:cs typeface="+mn-cs"/>
              </a:rPr>
              <a:t> "Hello world!"</a:t>
            </a:r>
            <a:endParaRPr kumimoji="1" lang="ja-JP" altLang="en-US" sz="4800" b="1" i="0" u="none" strike="noStrike" kern="1200" cap="none" spc="0" normalizeH="0" baseline="0" noProof="0" dirty="0">
              <a:ln>
                <a:noFill/>
              </a:ln>
              <a:solidFill>
                <a:srgbClr val="E5FFE5"/>
              </a:solidFill>
              <a:effectLst/>
              <a:uLnTx/>
              <a:uFillTx/>
              <a:latin typeface="ＭＳ ゴシック" pitchFamily="49" charset="-128"/>
              <a:ea typeface="ＭＳ ゴシック" pitchFamily="49" charset="-128"/>
              <a:cs typeface="+mn-cs"/>
            </a:endParaRPr>
          </a:p>
        </p:txBody>
      </p:sp>
      <p:sp>
        <p:nvSpPr>
          <p:cNvPr id="6" name="タイトル 1"/>
          <p:cNvSpPr txBox="1">
            <a:spLocks/>
          </p:cNvSpPr>
          <p:nvPr/>
        </p:nvSpPr>
        <p:spPr>
          <a:xfrm>
            <a:off x="403124" y="4595704"/>
            <a:ext cx="8382000" cy="683264"/>
          </a:xfrm>
          <a:prstGeom prst="rect">
            <a:avLst/>
          </a:prstGeom>
        </p:spPr>
        <p:txBody>
          <a:bodyPr vert="horz" wrap="square" lIns="0" tIns="0" rIns="0" bIns="0" rtlCol="0" anchor="ctr">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1" lang="en-US" altLang="ja-JP" sz="4800" b="0" i="0" u="none" strike="noStrike" kern="1200" cap="none" spc="-150" normalizeH="0" baseline="0" noProof="0" dirty="0" smtClean="0">
                <a:ln w="3175">
                  <a:noFill/>
                </a:ln>
                <a:solidFill>
                  <a:srgbClr val="CCFFCC"/>
                </a:solidFill>
                <a:effectLst/>
                <a:uLnTx/>
                <a:uFillTx/>
                <a:latin typeface="+mj-lt"/>
                <a:ea typeface="+mn-ea"/>
                <a:cs typeface="Arial" charset="0"/>
              </a:rPr>
              <a:t>F#</a:t>
            </a:r>
            <a:endParaRPr kumimoji="1" lang="ja-JP" altLang="en-US" sz="4800" b="0" i="0" u="none" strike="noStrike" kern="1200" cap="none" spc="-150" normalizeH="0" baseline="0" noProof="0" dirty="0">
              <a:ln w="3175">
                <a:noFill/>
              </a:ln>
              <a:solidFill>
                <a:srgbClr val="CCFFCC"/>
              </a:solidFill>
              <a:effectLst/>
              <a:uLnTx/>
              <a:uFillTx/>
              <a:latin typeface="+mj-lt"/>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3600" dirty="0" smtClean="0"/>
              <a:t>の方が、</a:t>
            </a:r>
            <a:r>
              <a:rPr lang="en-US" altLang="ja-JP" sz="3600" dirty="0" smtClean="0"/>
              <a:t/>
            </a:r>
            <a:br>
              <a:rPr lang="en-US" altLang="ja-JP" sz="3600" dirty="0" smtClean="0"/>
            </a:br>
            <a:r>
              <a:rPr lang="en-US" altLang="ja-JP" sz="3600" dirty="0" smtClean="0"/>
              <a:t/>
            </a:r>
            <a:br>
              <a:rPr lang="en-US" altLang="ja-JP" sz="3600" dirty="0" smtClean="0"/>
            </a:br>
            <a:r>
              <a:rPr lang="en-US" altLang="ja-JP" sz="3600" dirty="0" smtClean="0"/>
              <a:t>(</a:t>
            </a:r>
            <a:r>
              <a:rPr lang="ja-JP" altLang="en-US" sz="3600" dirty="0" smtClean="0"/>
              <a:t>この場合</a:t>
            </a:r>
            <a:r>
              <a:rPr lang="ja-JP" altLang="en-US" sz="3600" dirty="0"/>
              <a:t>、</a:t>
            </a:r>
            <a:r>
              <a:rPr lang="en-US" altLang="ja-JP" sz="3600" dirty="0" smtClean="0"/>
              <a:t>) </a:t>
            </a:r>
            <a:r>
              <a:rPr lang="ja-JP" altLang="en-US" sz="3600" dirty="0" smtClean="0"/>
              <a:t>プログラマにとって、</a:t>
            </a:r>
            <a:r>
              <a:rPr lang="en-US" altLang="ja-JP" sz="3600" dirty="0" smtClean="0"/>
              <a:t/>
            </a:r>
            <a:br>
              <a:rPr lang="en-US" altLang="ja-JP" sz="3600" dirty="0" smtClean="0"/>
            </a:br>
            <a:r>
              <a:rPr lang="en-US" altLang="ja-JP" sz="3600" dirty="0" smtClean="0"/>
              <a:t/>
            </a:r>
            <a:br>
              <a:rPr lang="en-US" altLang="ja-JP" sz="3600" dirty="0" smtClean="0"/>
            </a:br>
            <a:r>
              <a:rPr lang="ja-JP" altLang="en-US" sz="3600" dirty="0" smtClean="0"/>
              <a:t>「関心のある</a:t>
            </a:r>
            <a:r>
              <a:rPr lang="en-US" altLang="ja-JP" sz="3600" dirty="0" smtClean="0"/>
              <a:t>/</a:t>
            </a:r>
            <a:r>
              <a:rPr lang="ja-JP" altLang="en-US" sz="3600" dirty="0" smtClean="0"/>
              <a:t>コミュニケーション</a:t>
            </a:r>
            <a:r>
              <a:rPr lang="en-US" altLang="ja-JP" sz="3600" dirty="0" smtClean="0"/>
              <a:t/>
            </a:r>
            <a:br>
              <a:rPr lang="en-US" altLang="ja-JP" sz="3600" dirty="0" smtClean="0"/>
            </a:br>
            <a:r>
              <a:rPr lang="ja-JP" altLang="en-US" sz="3600" dirty="0" smtClean="0"/>
              <a:t>したい部分を抽出」 </a:t>
            </a:r>
            <a:r>
              <a:rPr lang="en-US" altLang="ja-JP" sz="3600" dirty="0" smtClean="0"/>
              <a:t>(=</a:t>
            </a:r>
            <a:r>
              <a:rPr lang="ja-JP" altLang="en-US" sz="3600" dirty="0" smtClean="0"/>
              <a:t>モデル</a:t>
            </a:r>
            <a:r>
              <a:rPr lang="en-US" altLang="ja-JP" sz="3600" dirty="0" smtClean="0"/>
              <a:t>)</a:t>
            </a:r>
            <a:br>
              <a:rPr lang="en-US" altLang="ja-JP" sz="3600" dirty="0" smtClean="0"/>
            </a:br>
            <a:r>
              <a:rPr lang="en-US" altLang="ja-JP" sz="3600" dirty="0" smtClean="0"/>
              <a:t/>
            </a:r>
            <a:br>
              <a:rPr lang="en-US" altLang="ja-JP" sz="3600" dirty="0" smtClean="0"/>
            </a:br>
            <a:r>
              <a:rPr lang="ja-JP" altLang="en-US" sz="3600" dirty="0"/>
              <a:t>した</a:t>
            </a:r>
            <a:r>
              <a:rPr lang="ja-JP" altLang="en-US" sz="3600" dirty="0" smtClean="0"/>
              <a:t>記述になっている。</a:t>
            </a:r>
            <a:endParaRPr kumimoji="1" lang="ja-JP" altLang="en-US" sz="3600"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a:t>
            </a:r>
            <a:endParaRPr kumimoji="1" lang="ja-JP" altLang="en-US" dirty="0"/>
          </a:p>
        </p:txBody>
      </p:sp>
      <p:sp>
        <p:nvSpPr>
          <p:cNvPr id="4" name="コンテンツ プレースホルダ 3"/>
          <p:cNvSpPr>
            <a:spLocks noGrp="1"/>
          </p:cNvSpPr>
          <p:nvPr>
            <p:ph sz="half" idx="1"/>
          </p:nvPr>
        </p:nvSpPr>
        <p:spPr>
          <a:xfrm>
            <a:off x="191729" y="855406"/>
            <a:ext cx="4304071" cy="5683180"/>
          </a:xfrm>
        </p:spPr>
        <p:txBody>
          <a:bodyPr/>
          <a:lstStyle/>
          <a:p>
            <a:pPr>
              <a:buNone/>
            </a:pPr>
            <a:r>
              <a:rPr lang="en-US" altLang="ja-JP" sz="1200" b="1" dirty="0" smtClean="0">
                <a:latin typeface="ＭＳ ゴシック" pitchFamily="49" charset="-128"/>
                <a:ea typeface="ＭＳ ゴシック" pitchFamily="49" charset="-128"/>
              </a:rPr>
              <a:t>class </a:t>
            </a:r>
            <a:r>
              <a:rPr lang="ja-JP" altLang="en-US" sz="1200" b="1" dirty="0" smtClean="0">
                <a:latin typeface="ＭＳ ゴシック" pitchFamily="49" charset="-128"/>
                <a:ea typeface="ＭＳ ゴシック" pitchFamily="49" charset="-128"/>
              </a:rPr>
              <a:t>書籍</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public string ISBN</a:t>
            </a:r>
            <a:r>
              <a:rPr lang="ja-JP" altLang="en-US" sz="1200" b="1" dirty="0" smtClean="0">
                <a:latin typeface="ＭＳ ゴシック" pitchFamily="49" charset="-128"/>
                <a:ea typeface="ＭＳ ゴシック" pitchFamily="49" charset="-128"/>
              </a:rPr>
              <a:t>コード </a:t>
            </a:r>
            <a:r>
              <a:rPr lang="en-US" altLang="ja-JP" sz="1200" b="1" dirty="0" smtClean="0">
                <a:latin typeface="ＭＳ ゴシック" pitchFamily="49" charset="-128"/>
                <a:ea typeface="ＭＳ ゴシック" pitchFamily="49" charset="-128"/>
              </a:rPr>
              <a:t>{ get; set; }</a:t>
            </a:r>
          </a:p>
          <a:p>
            <a:pPr>
              <a:buNone/>
            </a:pPr>
            <a:r>
              <a:rPr lang="en-US" altLang="ja-JP" sz="1200" b="1" dirty="0" smtClean="0">
                <a:latin typeface="ＭＳ ゴシック" pitchFamily="49" charset="-128"/>
                <a:ea typeface="ＭＳ ゴシック" pitchFamily="49" charset="-128"/>
              </a:rPr>
              <a:t>    public string </a:t>
            </a:r>
            <a:r>
              <a:rPr lang="ja-JP" altLang="en-US" sz="1200" b="1" dirty="0" smtClean="0">
                <a:latin typeface="ＭＳ ゴシック" pitchFamily="49" charset="-128"/>
                <a:ea typeface="ＭＳ ゴシック" pitchFamily="49" charset="-128"/>
              </a:rPr>
              <a:t>タイトル   </a:t>
            </a:r>
            <a:r>
              <a:rPr lang="en-US" altLang="ja-JP" sz="1200" b="1" dirty="0" smtClean="0">
                <a:latin typeface="ＭＳ ゴシック" pitchFamily="49" charset="-128"/>
                <a:ea typeface="ＭＳ ゴシック" pitchFamily="49" charset="-128"/>
              </a:rPr>
              <a:t>{ get; set; }</a:t>
            </a:r>
          </a:p>
          <a:p>
            <a:pPr>
              <a:buNone/>
            </a:pPr>
            <a:r>
              <a:rPr lang="en-US" altLang="ja-JP" sz="1200" b="1" dirty="0" smtClean="0">
                <a:latin typeface="ＭＳ ゴシック" pitchFamily="49" charset="-128"/>
                <a:ea typeface="ＭＳ ゴシック" pitchFamily="49" charset="-128"/>
              </a:rPr>
              <a:t>    public </a:t>
            </a:r>
            <a:r>
              <a:rPr lang="en-US" altLang="ja-JP" sz="1200" b="1" dirty="0" err="1" smtClean="0">
                <a:latin typeface="ＭＳ ゴシック" pitchFamily="49" charset="-128"/>
                <a:ea typeface="ＭＳ ゴシック" pitchFamily="49" charset="-128"/>
              </a:rPr>
              <a:t>int</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価格       </a:t>
            </a:r>
            <a:r>
              <a:rPr lang="en-US" altLang="ja-JP" sz="1200" b="1" dirty="0" smtClean="0">
                <a:latin typeface="ＭＳ ゴシック" pitchFamily="49" charset="-128"/>
                <a:ea typeface="ＭＳ ゴシック" pitchFamily="49" charset="-128"/>
              </a:rPr>
              <a:t>{ get; set;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override string </a:t>
            </a:r>
            <a:r>
              <a:rPr lang="en-US" altLang="ja-JP" sz="1200" b="1" dirty="0" err="1" smtClean="0">
                <a:latin typeface="ＭＳ ゴシック" pitchFamily="49" charset="-128"/>
                <a:ea typeface="ＭＳ ゴシック" pitchFamily="49" charset="-128"/>
              </a:rPr>
              <a:t>ToString</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return </a:t>
            </a:r>
            <a:r>
              <a:rPr lang="en-US" altLang="ja-JP" sz="1200" b="1" dirty="0" err="1" smtClean="0">
                <a:latin typeface="ＭＳ ゴシック" pitchFamily="49" charset="-128"/>
                <a:ea typeface="ＭＳ ゴシック" pitchFamily="49" charset="-128"/>
              </a:rPr>
              <a:t>string.Format</a:t>
            </a:r>
            <a:r>
              <a:rPr lang="en-US" altLang="ja-JP" sz="1200" b="1" dirty="0" smtClean="0">
                <a:latin typeface="ＭＳ ゴシック" pitchFamily="49" charset="-128"/>
                <a:ea typeface="ＭＳ ゴシック" pitchFamily="49" charset="-128"/>
              </a:rPr>
              <a:t>("ISBN</a:t>
            </a:r>
            <a:r>
              <a:rPr lang="ja-JP" altLang="en-US" sz="1200" b="1" dirty="0" smtClean="0">
                <a:latin typeface="ＭＳ ゴシック" pitchFamily="49" charset="-128"/>
                <a:ea typeface="ＭＳ ゴシック" pitchFamily="49" charset="-128"/>
              </a:rPr>
              <a:t>コード</a:t>
            </a:r>
            <a:r>
              <a:rPr lang="en-US" altLang="ja-JP" sz="1200" b="1" dirty="0" smtClean="0">
                <a:latin typeface="ＭＳ ゴシック" pitchFamily="49" charset="-128"/>
                <a:ea typeface="ＭＳ ゴシック" pitchFamily="49" charset="-128"/>
              </a:rPr>
              <a:t>: {0}, </a:t>
            </a:r>
            <a:r>
              <a:rPr lang="ja-JP" altLang="en-US" sz="1200" b="1" dirty="0" smtClean="0">
                <a:latin typeface="ＭＳ ゴシック" pitchFamily="49" charset="-128"/>
                <a:ea typeface="ＭＳ ゴシック" pitchFamily="49" charset="-128"/>
              </a:rPr>
              <a:t>タイトル</a:t>
            </a:r>
            <a:r>
              <a:rPr lang="en-US" altLang="ja-JP" sz="1200" b="1" dirty="0" smtClean="0">
                <a:latin typeface="ＭＳ ゴシック" pitchFamily="49" charset="-128"/>
                <a:ea typeface="ＭＳ ゴシック" pitchFamily="49" charset="-128"/>
              </a:rPr>
              <a:t>: {1}, </a:t>
            </a:r>
            <a:r>
              <a:rPr lang="ja-JP" altLang="en-US" sz="1200" b="1" dirty="0" smtClean="0">
                <a:latin typeface="ＭＳ ゴシック" pitchFamily="49" charset="-128"/>
                <a:ea typeface="ＭＳ ゴシック" pitchFamily="49" charset="-128"/>
              </a:rPr>
              <a:t>価格</a:t>
            </a:r>
            <a:r>
              <a:rPr lang="en-US" altLang="ja-JP" sz="1200" b="1" dirty="0" smtClean="0">
                <a:latin typeface="ＭＳ ゴシック" pitchFamily="49" charset="-128"/>
                <a:ea typeface="ＭＳ ゴシック" pitchFamily="49" charset="-128"/>
              </a:rPr>
              <a:t>: {}", ISBN</a:t>
            </a:r>
            <a:r>
              <a:rPr lang="ja-JP" altLang="en-US" sz="1200" b="1" dirty="0" smtClean="0">
                <a:latin typeface="ＭＳ ゴシック" pitchFamily="49" charset="-128"/>
                <a:ea typeface="ＭＳ ゴシック" pitchFamily="49" charset="-128"/>
              </a:rPr>
              <a:t>コード</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タイトル</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価格</a:t>
            </a: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class </a:t>
            </a:r>
            <a:r>
              <a:rPr lang="ja-JP" altLang="en-US" sz="1200" b="1" dirty="0" smtClean="0">
                <a:latin typeface="ＭＳ ゴシック" pitchFamily="49" charset="-128"/>
                <a:ea typeface="ＭＳ ゴシック" pitchFamily="49" charset="-128"/>
              </a:rPr>
              <a:t>書棚 </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IEnumerable</a:t>
            </a:r>
            <a:r>
              <a:rPr lang="en-US" altLang="ja-JP" sz="1200" b="1" dirty="0" smtClean="0">
                <a:latin typeface="ＭＳ ゴシック" pitchFamily="49" charset="-128"/>
                <a:ea typeface="ＭＳ ゴシック" pitchFamily="49" charset="-128"/>
              </a:rPr>
              <a:t>&lt;</a:t>
            </a:r>
            <a:r>
              <a:rPr lang="ja-JP" altLang="en-US" sz="1200" b="1" dirty="0" smtClean="0">
                <a:latin typeface="ＭＳ ゴシック" pitchFamily="49" charset="-128"/>
                <a:ea typeface="ＭＳ ゴシック" pitchFamily="49" charset="-128"/>
              </a:rPr>
              <a:t>書籍</a:t>
            </a:r>
            <a:r>
              <a:rPr lang="en-US" altLang="ja-JP" sz="1200" b="1" dirty="0" smtClean="0">
                <a:latin typeface="ＭＳ ゴシック" pitchFamily="49" charset="-128"/>
                <a:ea typeface="ＭＳ ゴシック" pitchFamily="49" charset="-128"/>
              </a:rPr>
              <a:t>&gt;</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List&lt;</a:t>
            </a:r>
            <a:r>
              <a:rPr lang="ja-JP" altLang="en-US" sz="1200" b="1" dirty="0" smtClean="0">
                <a:latin typeface="ＭＳ ゴシック" pitchFamily="49" charset="-128"/>
                <a:ea typeface="ＭＳ ゴシック" pitchFamily="49" charset="-128"/>
              </a:rPr>
              <a:t>書籍</a:t>
            </a:r>
            <a:r>
              <a:rPr lang="en-US" altLang="ja-JP" sz="1200" b="1" dirty="0" smtClean="0">
                <a:latin typeface="ＭＳ ゴシック" pitchFamily="49" charset="-128"/>
                <a:ea typeface="ＭＳ ゴシック" pitchFamily="49" charset="-128"/>
              </a:rPr>
              <a:t>&gt; </a:t>
            </a:r>
            <a:r>
              <a:rPr lang="ja-JP" altLang="en-US" sz="1200" b="1" dirty="0" smtClean="0">
                <a:latin typeface="ＭＳ ゴシック" pitchFamily="49" charset="-128"/>
                <a:ea typeface="ＭＳ ゴシック" pitchFamily="49" charset="-128"/>
              </a:rPr>
              <a:t>書籍リスト </a:t>
            </a:r>
            <a:r>
              <a:rPr lang="en-US" altLang="ja-JP" sz="1200" b="1" dirty="0" smtClean="0">
                <a:latin typeface="ＭＳ ゴシック" pitchFamily="49" charset="-128"/>
                <a:ea typeface="ＭＳ ゴシック" pitchFamily="49" charset="-128"/>
              </a:rPr>
              <a:t>= new List&lt;</a:t>
            </a:r>
            <a:r>
              <a:rPr lang="ja-JP" altLang="en-US" sz="1200" b="1" dirty="0" smtClean="0">
                <a:latin typeface="ＭＳ ゴシック" pitchFamily="49" charset="-128"/>
                <a:ea typeface="ＭＳ ゴシック" pitchFamily="49" charset="-128"/>
              </a:rPr>
              <a:t>書籍</a:t>
            </a:r>
            <a:r>
              <a:rPr lang="en-US" altLang="ja-JP" sz="1200" b="1" dirty="0" smtClean="0">
                <a:latin typeface="ＭＳ ゴシック" pitchFamily="49" charset="-128"/>
                <a:ea typeface="ＭＳ ゴシック" pitchFamily="49" charset="-128"/>
              </a:rPr>
              <a:t>&gt;();</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void </a:t>
            </a:r>
            <a:r>
              <a:rPr lang="ja-JP" altLang="en-US" sz="1200" b="1" dirty="0" smtClean="0">
                <a:latin typeface="ＭＳ ゴシック" pitchFamily="49" charset="-128"/>
                <a:ea typeface="ＭＳ ゴシック" pitchFamily="49" charset="-128"/>
              </a:rPr>
              <a:t>追加</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書籍 新たな書籍</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a:t>
            </a:r>
            <a:r>
              <a:rPr lang="ja-JP" altLang="en-US" sz="1200" b="1" dirty="0" smtClean="0">
                <a:latin typeface="ＭＳ ゴシック" pitchFamily="49" charset="-128"/>
                <a:ea typeface="ＭＳ ゴシック" pitchFamily="49" charset="-128"/>
              </a:rPr>
              <a:t>書籍リスト</a:t>
            </a:r>
            <a:r>
              <a:rPr lang="en-US" altLang="ja-JP" sz="1200" b="1" dirty="0" smtClean="0">
                <a:latin typeface="ＭＳ ゴシック" pitchFamily="49" charset="-128"/>
                <a:ea typeface="ＭＳ ゴシック" pitchFamily="49" charset="-128"/>
              </a:rPr>
              <a:t>.Add(</a:t>
            </a:r>
            <a:r>
              <a:rPr lang="ja-JP" altLang="en-US" sz="1200" b="1" dirty="0" smtClean="0">
                <a:latin typeface="ＭＳ ゴシック" pitchFamily="49" charset="-128"/>
                <a:ea typeface="ＭＳ ゴシック" pitchFamily="49" charset="-128"/>
              </a:rPr>
              <a:t>新たな書籍</a:t>
            </a: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void </a:t>
            </a:r>
            <a:r>
              <a:rPr lang="ja-JP" altLang="en-US" sz="1200" b="1" dirty="0" smtClean="0">
                <a:latin typeface="ＭＳ ゴシック" pitchFamily="49" charset="-128"/>
                <a:ea typeface="ＭＳ ゴシック" pitchFamily="49" charset="-128"/>
              </a:rPr>
              <a:t>削除</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書籍 削除する書籍</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a:t>
            </a:r>
            <a:r>
              <a:rPr lang="ja-JP" altLang="en-US" sz="1200" b="1" dirty="0" smtClean="0">
                <a:latin typeface="ＭＳ ゴシック" pitchFamily="49" charset="-128"/>
                <a:ea typeface="ＭＳ ゴシック" pitchFamily="49" charset="-128"/>
              </a:rPr>
              <a:t>書籍リスト</a:t>
            </a:r>
            <a:r>
              <a:rPr lang="en-US" altLang="ja-JP" sz="1200" b="1" dirty="0" smtClean="0">
                <a:latin typeface="ＭＳ ゴシック" pitchFamily="49" charset="-128"/>
                <a:ea typeface="ＭＳ ゴシック" pitchFamily="49" charset="-128"/>
              </a:rPr>
              <a:t>.Remove(</a:t>
            </a:r>
            <a:r>
              <a:rPr lang="ja-JP" altLang="en-US" sz="1200" b="1" dirty="0" smtClean="0">
                <a:latin typeface="ＭＳ ゴシック" pitchFamily="49" charset="-128"/>
                <a:ea typeface="ＭＳ ゴシック" pitchFamily="49" charset="-128"/>
              </a:rPr>
              <a:t>削除する書籍</a:t>
            </a: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public </a:t>
            </a:r>
            <a:r>
              <a:rPr lang="en-US" altLang="ja-JP" sz="1200" b="1" dirty="0" err="1" smtClean="0">
                <a:latin typeface="ＭＳ ゴシック" pitchFamily="49" charset="-128"/>
                <a:ea typeface="ＭＳ ゴシック" pitchFamily="49" charset="-128"/>
              </a:rPr>
              <a:t>IEnumerator</a:t>
            </a:r>
            <a:r>
              <a:rPr lang="en-US" altLang="ja-JP" sz="1200" b="1" dirty="0" smtClean="0">
                <a:latin typeface="ＭＳ ゴシック" pitchFamily="49" charset="-128"/>
                <a:ea typeface="ＭＳ ゴシック" pitchFamily="49" charset="-128"/>
              </a:rPr>
              <a:t>&lt;</a:t>
            </a:r>
            <a:r>
              <a:rPr lang="ja-JP" altLang="en-US" sz="1200" b="1" dirty="0" smtClean="0">
                <a:latin typeface="ＭＳ ゴシック" pitchFamily="49" charset="-128"/>
                <a:ea typeface="ＭＳ ゴシック" pitchFamily="49" charset="-128"/>
              </a:rPr>
              <a:t>書籍</a:t>
            </a:r>
            <a:r>
              <a:rPr lang="en-US" altLang="ja-JP" sz="1200" b="1" dirty="0" smtClean="0">
                <a:latin typeface="ＭＳ ゴシック" pitchFamily="49" charset="-128"/>
                <a:ea typeface="ＭＳ ゴシック" pitchFamily="49" charset="-128"/>
              </a:rPr>
              <a:t>&gt; </a:t>
            </a:r>
            <a:r>
              <a:rPr lang="en-US" altLang="ja-JP" sz="1200" b="1" dirty="0" err="1" smtClean="0">
                <a:latin typeface="ＭＳ ゴシック" pitchFamily="49" charset="-128"/>
                <a:ea typeface="ＭＳ ゴシック" pitchFamily="49" charset="-128"/>
              </a:rPr>
              <a:t>GetEnumerator</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return </a:t>
            </a:r>
            <a:r>
              <a:rPr lang="ja-JP" altLang="en-US" sz="1200" b="1" dirty="0" smtClean="0">
                <a:latin typeface="ＭＳ ゴシック" pitchFamily="49" charset="-128"/>
                <a:ea typeface="ＭＳ ゴシック" pitchFamily="49" charset="-128"/>
              </a:rPr>
              <a:t>書籍リスト</a:t>
            </a:r>
            <a:r>
              <a:rPr lang="en-US" altLang="ja-JP" sz="1200" b="1" dirty="0" smtClean="0">
                <a:latin typeface="ＭＳ ゴシック" pitchFamily="49" charset="-128"/>
                <a:ea typeface="ＭＳ ゴシック" pitchFamily="49" charset="-128"/>
              </a:rPr>
              <a:t>.</a:t>
            </a:r>
            <a:r>
              <a:rPr lang="en-US" altLang="ja-JP" sz="1200" b="1" dirty="0" err="1" smtClean="0">
                <a:latin typeface="ＭＳ ゴシック" pitchFamily="49" charset="-128"/>
                <a:ea typeface="ＭＳ ゴシック" pitchFamily="49" charset="-128"/>
              </a:rPr>
              <a:t>GetEnumerator</a:t>
            </a:r>
            <a:r>
              <a:rPr lang="en-US" altLang="ja-JP" sz="1200" b="1" dirty="0" smtClean="0">
                <a:latin typeface="ＭＳ ゴシック" pitchFamily="49" charset="-128"/>
                <a:ea typeface="ＭＳ ゴシック" pitchFamily="49" charset="-128"/>
              </a:rPr>
              <a:t>(); }</a:t>
            </a:r>
          </a:p>
          <a:p>
            <a:pPr>
              <a:buNone/>
            </a:pPr>
            <a:endParaRPr lang="en-US" altLang="ja-JP" sz="1200" b="1" dirty="0" smtClean="0">
              <a:latin typeface="ＭＳ ゴシック" pitchFamily="49" charset="-128"/>
              <a:ea typeface="ＭＳ ゴシック" pitchFamily="49" charset="-128"/>
            </a:endParaRP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IEnumerator</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IEnumerable.GetEnumerator</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 return </a:t>
            </a:r>
            <a:r>
              <a:rPr lang="ja-JP" altLang="en-US" sz="1200" b="1" dirty="0" smtClean="0">
                <a:latin typeface="ＭＳ ゴシック" pitchFamily="49" charset="-128"/>
                <a:ea typeface="ＭＳ ゴシック" pitchFamily="49" charset="-128"/>
              </a:rPr>
              <a:t>書籍リスト</a:t>
            </a:r>
            <a:r>
              <a:rPr lang="en-US" altLang="ja-JP" sz="1200" b="1" dirty="0" smtClean="0">
                <a:latin typeface="ＭＳ ゴシック" pitchFamily="49" charset="-128"/>
                <a:ea typeface="ＭＳ ゴシック" pitchFamily="49" charset="-128"/>
              </a:rPr>
              <a:t>.</a:t>
            </a:r>
            <a:r>
              <a:rPr lang="en-US" altLang="ja-JP" sz="1200" b="1" dirty="0" err="1" smtClean="0">
                <a:latin typeface="ＭＳ ゴシック" pitchFamily="49" charset="-128"/>
                <a:ea typeface="ＭＳ ゴシック" pitchFamily="49" charset="-128"/>
              </a:rPr>
              <a:t>GetEnumerator</a:t>
            </a: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a:t>
            </a:r>
            <a:endParaRPr kumimoji="1" lang="ja-JP" altLang="en-US" sz="1200" b="1" dirty="0">
              <a:latin typeface="ＭＳ ゴシック" pitchFamily="49" charset="-128"/>
              <a:ea typeface="ＭＳ ゴシック" pitchFamily="49" charset="-128"/>
            </a:endParaRPr>
          </a:p>
        </p:txBody>
      </p:sp>
      <p:sp>
        <p:nvSpPr>
          <p:cNvPr id="5" name="コンテンツ プレースホルダ 4"/>
          <p:cNvSpPr>
            <a:spLocks noGrp="1"/>
          </p:cNvSpPr>
          <p:nvPr>
            <p:ph sz="half" idx="2"/>
          </p:nvPr>
        </p:nvSpPr>
        <p:spPr>
          <a:xfrm>
            <a:off x="4896465" y="744794"/>
            <a:ext cx="4026308" cy="2796573"/>
          </a:xfrm>
        </p:spPr>
        <p:txBody>
          <a:bodyPr/>
          <a:lstStyle/>
          <a:p>
            <a:pPr>
              <a:buNone/>
            </a:pPr>
            <a:r>
              <a:rPr lang="en-US" altLang="ja-JP" sz="1200" b="1" dirty="0" smtClean="0">
                <a:latin typeface="ＭＳ ゴシック" pitchFamily="49" charset="-128"/>
                <a:ea typeface="ＭＳ ゴシック" pitchFamily="49" charset="-128"/>
              </a:rPr>
              <a:t>class </a:t>
            </a:r>
            <a:r>
              <a:rPr lang="ja-JP" altLang="en-US" sz="1200" b="1" dirty="0" smtClean="0">
                <a:latin typeface="ＭＳ ゴシック" pitchFamily="49" charset="-128"/>
                <a:ea typeface="ＭＳ ゴシック" pitchFamily="49" charset="-128"/>
              </a:rPr>
              <a:t>画面</a:t>
            </a:r>
            <a:r>
              <a:rPr lang="en-US" altLang="ja-JP" sz="1200" b="1" dirty="0" smtClean="0">
                <a:latin typeface="ＭＳ ゴシック" pitchFamily="49" charset="-128"/>
                <a:ea typeface="ＭＳ ゴシック" pitchFamily="49" charset="-128"/>
              </a:rPr>
              <a:t>&lt;T&gt;</a:t>
            </a:r>
          </a:p>
          <a:p>
            <a:pPr>
              <a:buNone/>
            </a:pP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public </a:t>
            </a:r>
            <a:r>
              <a:rPr lang="en-US" altLang="ja-JP" sz="1200" b="1" dirty="0" err="1" smtClean="0">
                <a:latin typeface="ＭＳ ゴシック" pitchFamily="49" charset="-128"/>
                <a:ea typeface="ＭＳ ゴシック" pitchFamily="49" charset="-128"/>
              </a:rPr>
              <a:t>IEnumerable</a:t>
            </a:r>
            <a:r>
              <a:rPr lang="en-US" altLang="ja-JP" sz="1200" b="1" dirty="0" smtClean="0">
                <a:latin typeface="ＭＳ ゴシック" pitchFamily="49" charset="-128"/>
                <a:ea typeface="ＭＳ ゴシック" pitchFamily="49" charset="-128"/>
              </a:rPr>
              <a:t>&lt;T&gt; </a:t>
            </a:r>
            <a:r>
              <a:rPr lang="ja-JP" altLang="en-US" sz="1200" b="1" dirty="0" smtClean="0">
                <a:latin typeface="ＭＳ ゴシック" pitchFamily="49" charset="-128"/>
                <a:ea typeface="ＭＳ ゴシック" pitchFamily="49" charset="-128"/>
              </a:rPr>
              <a:t>データソース</a:t>
            </a:r>
          </a:p>
          <a:p>
            <a:pPr>
              <a:buNone/>
            </a:pPr>
            <a:r>
              <a:rPr lang="ja-JP" altLang="en-US" sz="1200" b="1" dirty="0" smtClean="0">
                <a:latin typeface="ＭＳ ゴシック" pitchFamily="49" charset="-128"/>
                <a:ea typeface="ＭＳ ゴシック" pitchFamily="49" charset="-128"/>
              </a:rPr>
              <a:t>    </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set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foreach</a:t>
            </a: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var</a:t>
            </a:r>
            <a:r>
              <a:rPr lang="en-US" altLang="ja-JP" sz="1200" b="1" dirty="0" smtClean="0">
                <a:latin typeface="ＭＳ ゴシック" pitchFamily="49" charset="-128"/>
                <a:ea typeface="ＭＳ ゴシック" pitchFamily="49" charset="-128"/>
              </a:rPr>
              <a:t> </a:t>
            </a:r>
            <a:r>
              <a:rPr lang="ja-JP" altLang="en-US" sz="1200" b="1" dirty="0" smtClean="0">
                <a:latin typeface="ＭＳ ゴシック" pitchFamily="49" charset="-128"/>
                <a:ea typeface="ＭＳ ゴシック" pitchFamily="49" charset="-128"/>
              </a:rPr>
              <a:t>アイテム </a:t>
            </a:r>
            <a:r>
              <a:rPr lang="en-US" altLang="ja-JP" sz="1200" b="1" dirty="0" smtClean="0">
                <a:latin typeface="ＭＳ ゴシック" pitchFamily="49" charset="-128"/>
                <a:ea typeface="ＭＳ ゴシック" pitchFamily="49" charset="-128"/>
              </a:rPr>
              <a:t>in value)</a:t>
            </a:r>
          </a:p>
          <a:p>
            <a:pPr>
              <a:buNone/>
            </a:pPr>
            <a:r>
              <a:rPr lang="en-US" altLang="ja-JP" sz="1200" b="1" dirty="0" smtClean="0">
                <a:latin typeface="ＭＳ ゴシック" pitchFamily="49" charset="-128"/>
                <a:ea typeface="ＭＳ ゴシック" pitchFamily="49" charset="-128"/>
              </a:rPr>
              <a:t>                </a:t>
            </a:r>
            <a:r>
              <a:rPr lang="en-US" altLang="ja-JP" sz="1200" b="1" dirty="0" err="1" smtClean="0">
                <a:latin typeface="ＭＳ ゴシック" pitchFamily="49" charset="-128"/>
                <a:ea typeface="ＭＳ ゴシック" pitchFamily="49" charset="-128"/>
              </a:rPr>
              <a:t>Console.WriteLine</a:t>
            </a:r>
            <a:r>
              <a:rPr lang="en-US" altLang="ja-JP" sz="1200" b="1" dirty="0" smtClean="0">
                <a:latin typeface="ＭＳ ゴシック" pitchFamily="49" charset="-128"/>
                <a:ea typeface="ＭＳ ゴシック" pitchFamily="49" charset="-128"/>
              </a:rPr>
              <a:t>(</a:t>
            </a:r>
            <a:r>
              <a:rPr lang="ja-JP" altLang="en-US" sz="1200" b="1" dirty="0" smtClean="0">
                <a:latin typeface="ＭＳ ゴシック" pitchFamily="49" charset="-128"/>
                <a:ea typeface="ＭＳ ゴシック" pitchFamily="49" charset="-128"/>
              </a:rPr>
              <a:t>アイテム</a:t>
            </a:r>
            <a:r>
              <a:rPr lang="en-US" altLang="ja-JP" sz="1200" b="1" dirty="0" smtClean="0">
                <a:latin typeface="ＭＳ ゴシック" pitchFamily="49" charset="-128"/>
                <a:ea typeface="ＭＳ ゴシック" pitchFamily="49" charset="-128"/>
              </a:rPr>
              <a:t>);</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    }</a:t>
            </a:r>
          </a:p>
          <a:p>
            <a:pPr>
              <a:buNone/>
            </a:pPr>
            <a:r>
              <a:rPr lang="en-US" altLang="ja-JP" sz="1200" b="1" dirty="0" smtClean="0">
                <a:latin typeface="ＭＳ ゴシック" pitchFamily="49" charset="-128"/>
                <a:ea typeface="ＭＳ ゴシック" pitchFamily="49" charset="-128"/>
              </a:rPr>
              <a:t>}</a:t>
            </a:r>
            <a:endParaRPr kumimoji="1" lang="ja-JP" altLang="en-US" sz="1200" b="1" dirty="0">
              <a:latin typeface="ＭＳ ゴシック" pitchFamily="49" charset="-128"/>
              <a:ea typeface="ＭＳ ゴシック" pitchFamily="49" charset="-128"/>
            </a:endParaRPr>
          </a:p>
        </p:txBody>
      </p:sp>
      <p:cxnSp>
        <p:nvCxnSpPr>
          <p:cNvPr id="7" name="直線コネクタ 6"/>
          <p:cNvCxnSpPr/>
          <p:nvPr/>
        </p:nvCxnSpPr>
        <p:spPr>
          <a:xfrm rot="5400000">
            <a:off x="2156952" y="3705532"/>
            <a:ext cx="4830097" cy="1588"/>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srcRect/>
          <a:stretch>
            <a:fillRect/>
          </a:stretch>
        </p:blipFill>
        <p:spPr bwMode="auto">
          <a:xfrm>
            <a:off x="1" y="202563"/>
            <a:ext cx="9144000" cy="651258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より</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1000" y="230188"/>
            <a:ext cx="8382000" cy="683264"/>
          </a:xfrm>
        </p:spPr>
        <p:txBody>
          <a:bodyPr/>
          <a:lstStyle/>
          <a:p>
            <a:r>
              <a:rPr kumimoji="1" lang="ja-JP" altLang="en-US" dirty="0" smtClean="0"/>
              <a:t>クラス図</a:t>
            </a:r>
            <a:endParaRPr kumimoji="1" lang="ja-JP" altLang="en-US" dirty="0"/>
          </a:p>
        </p:txBody>
      </p:sp>
      <p:pic>
        <p:nvPicPr>
          <p:cNvPr id="1026" name="Picture 2"/>
          <p:cNvPicPr>
            <a:picLocks noChangeAspect="1" noChangeArrowheads="1"/>
          </p:cNvPicPr>
          <p:nvPr/>
        </p:nvPicPr>
        <p:blipFill>
          <a:blip r:embed="rId2"/>
          <a:srcRect/>
          <a:stretch>
            <a:fillRect/>
          </a:stretch>
        </p:blipFill>
        <p:spPr bwMode="auto">
          <a:xfrm>
            <a:off x="298458" y="1563330"/>
            <a:ext cx="8666105" cy="3170902"/>
          </a:xfrm>
          <a:prstGeom prst="rect">
            <a:avLst/>
          </a:prstGeom>
          <a:ln>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pic>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3600" dirty="0" smtClean="0"/>
              <a:t>の方が、</a:t>
            </a:r>
            <a:r>
              <a:rPr lang="en-US" altLang="ja-JP" sz="3600" dirty="0" smtClean="0"/>
              <a:t/>
            </a:r>
            <a:br>
              <a:rPr lang="en-US" altLang="ja-JP" sz="3600" dirty="0" smtClean="0"/>
            </a:br>
            <a:r>
              <a:rPr lang="en-US" altLang="ja-JP" sz="3600" dirty="0" smtClean="0"/>
              <a:t/>
            </a:r>
            <a:br>
              <a:rPr lang="en-US" altLang="ja-JP" sz="3600" dirty="0" smtClean="0"/>
            </a:br>
            <a:r>
              <a:rPr lang="en-US" altLang="ja-JP" sz="3600" dirty="0" smtClean="0"/>
              <a:t>(</a:t>
            </a:r>
            <a:r>
              <a:rPr lang="ja-JP" altLang="en-US" sz="3600" dirty="0" smtClean="0"/>
              <a:t>この場合</a:t>
            </a:r>
            <a:r>
              <a:rPr lang="ja-JP" altLang="en-US" sz="3600" dirty="0"/>
              <a:t>、</a:t>
            </a:r>
            <a:r>
              <a:rPr lang="en-US" altLang="ja-JP" sz="3600" dirty="0" smtClean="0"/>
              <a:t>) </a:t>
            </a:r>
            <a:r>
              <a:rPr lang="ja-JP" altLang="en-US" sz="3600" dirty="0" smtClean="0"/>
              <a:t>プログラマにとって、</a:t>
            </a:r>
            <a:r>
              <a:rPr lang="en-US" altLang="ja-JP" sz="3600" dirty="0" smtClean="0"/>
              <a:t/>
            </a:r>
            <a:br>
              <a:rPr lang="en-US" altLang="ja-JP" sz="3600" dirty="0" smtClean="0"/>
            </a:br>
            <a:r>
              <a:rPr lang="en-US" altLang="ja-JP" sz="3600" dirty="0" smtClean="0"/>
              <a:t/>
            </a:r>
            <a:br>
              <a:rPr lang="en-US" altLang="ja-JP" sz="3600" dirty="0" smtClean="0"/>
            </a:br>
            <a:r>
              <a:rPr lang="ja-JP" altLang="en-US" sz="3600" dirty="0" smtClean="0"/>
              <a:t>「関心のある</a:t>
            </a:r>
            <a:r>
              <a:rPr lang="en-US" altLang="ja-JP" sz="3600" dirty="0" smtClean="0"/>
              <a:t>/</a:t>
            </a:r>
            <a:r>
              <a:rPr lang="ja-JP" altLang="en-US" sz="3600" dirty="0" smtClean="0"/>
              <a:t>コミュニケーション</a:t>
            </a:r>
            <a:r>
              <a:rPr lang="en-US" altLang="ja-JP" sz="3600" dirty="0" smtClean="0"/>
              <a:t/>
            </a:r>
            <a:br>
              <a:rPr lang="en-US" altLang="ja-JP" sz="3600" dirty="0" smtClean="0"/>
            </a:br>
            <a:r>
              <a:rPr lang="ja-JP" altLang="en-US" sz="3600" dirty="0" smtClean="0"/>
              <a:t>したい部分を抽出」 </a:t>
            </a:r>
            <a:r>
              <a:rPr lang="en-US" altLang="ja-JP" sz="3600" dirty="0" smtClean="0"/>
              <a:t>(=</a:t>
            </a:r>
            <a:r>
              <a:rPr lang="ja-JP" altLang="en-US" sz="3600" dirty="0" smtClean="0"/>
              <a:t>モデル</a:t>
            </a:r>
            <a:r>
              <a:rPr lang="en-US" altLang="ja-JP" sz="3600" dirty="0" smtClean="0"/>
              <a:t>)</a:t>
            </a:r>
            <a:br>
              <a:rPr lang="en-US" altLang="ja-JP" sz="3600" dirty="0" smtClean="0"/>
            </a:br>
            <a:r>
              <a:rPr lang="en-US" altLang="ja-JP" sz="3600" dirty="0" smtClean="0"/>
              <a:t/>
            </a:r>
            <a:br>
              <a:rPr lang="en-US" altLang="ja-JP" sz="3600" dirty="0" smtClean="0"/>
            </a:br>
            <a:r>
              <a:rPr lang="ja-JP" altLang="en-US" sz="3600" dirty="0" smtClean="0"/>
              <a:t>した記述になっている。</a:t>
            </a:r>
            <a:endParaRPr kumimoji="1" lang="ja-JP" altLang="en-US" sz="3600" dirty="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sz="6000" dirty="0" smtClean="0"/>
              <a:t>私の認識</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dirty="0" smtClean="0"/>
              <a:t/>
            </a:r>
            <a:br>
              <a:rPr lang="ja-JP" altLang="en-US" dirty="0" smtClean="0"/>
            </a:br>
            <a:r>
              <a:rPr lang="ja-JP" altLang="en-US" sz="4800" dirty="0" smtClean="0"/>
              <a:t>プログラミング</a:t>
            </a:r>
            <a:r>
              <a:rPr lang="en-US" altLang="ja-JP" sz="4800" dirty="0" smtClean="0"/>
              <a:t/>
            </a:r>
            <a:br>
              <a:rPr lang="en-US" altLang="ja-JP" sz="4800" dirty="0" smtClean="0"/>
            </a:br>
            <a:r>
              <a:rPr lang="ja-JP" altLang="en-US" sz="4800" dirty="0" smtClean="0"/>
              <a:t>というのは、実装のみを行うのではない。</a:t>
            </a:r>
            <a:endParaRPr kumimoji="1" lang="ja-JP" altLang="en-US" dirty="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5940444"/>
          </a:xfrm>
        </p:spPr>
        <p:txBody>
          <a:bodyPr>
            <a:normAutofit/>
          </a:bodyPr>
          <a:lstStyle/>
          <a:p>
            <a:pPr algn="ctr"/>
            <a:r>
              <a:rPr lang="ja-JP" altLang="en-US" dirty="0" smtClean="0"/>
              <a:t/>
            </a:r>
            <a:br>
              <a:rPr lang="ja-JP" altLang="en-US" dirty="0" smtClean="0"/>
            </a:br>
            <a:r>
              <a:rPr lang="ja-JP" altLang="en-US" sz="6000" dirty="0" smtClean="0"/>
              <a:t>プログラミング</a:t>
            </a:r>
            <a:r>
              <a:rPr lang="en-US" altLang="ja-JP" sz="5400" dirty="0" smtClean="0"/>
              <a:t/>
            </a:r>
            <a:br>
              <a:rPr lang="en-US" altLang="ja-JP" sz="5400" dirty="0" smtClean="0"/>
            </a:br>
            <a:r>
              <a:rPr lang="ja-JP" altLang="en-US" sz="5400" dirty="0" smtClean="0"/>
              <a:t>は、</a:t>
            </a:r>
            <a:r>
              <a:rPr lang="en-US" altLang="ja-JP" sz="5400" dirty="0" smtClean="0"/>
              <a:t/>
            </a:r>
            <a:br>
              <a:rPr lang="en-US" altLang="ja-JP" sz="5400" dirty="0" smtClean="0"/>
            </a:br>
            <a:r>
              <a:rPr lang="ja-JP" altLang="en-US" sz="5400" dirty="0" smtClean="0"/>
              <a:t>「設計＋実装＋テスト」。</a:t>
            </a:r>
            <a:endParaRPr kumimoji="1" lang="ja-JP" altLang="en-US" dirty="0"/>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4" y="274638"/>
            <a:ext cx="8715436" cy="5940444"/>
          </a:xfrm>
        </p:spPr>
        <p:txBody>
          <a:bodyPr>
            <a:normAutofit/>
          </a:bodyPr>
          <a:lstStyle/>
          <a:p>
            <a:pPr algn="ctr"/>
            <a:r>
              <a:rPr lang="ja-JP" altLang="en-US" dirty="0" smtClean="0"/>
              <a:t/>
            </a:r>
            <a:br>
              <a:rPr lang="ja-JP" altLang="en-US" dirty="0" smtClean="0"/>
            </a:br>
            <a:r>
              <a:rPr lang="ja-JP" altLang="en-US" sz="6000" dirty="0" smtClean="0"/>
              <a:t>プログラミング</a:t>
            </a:r>
            <a:r>
              <a:rPr lang="en-US" altLang="ja-JP" sz="5400" dirty="0" smtClean="0"/>
              <a:t/>
            </a:r>
            <a:br>
              <a:rPr lang="en-US" altLang="ja-JP" sz="5400" dirty="0" smtClean="0"/>
            </a:br>
            <a:r>
              <a:rPr lang="ja-JP" altLang="en-US" sz="5400" dirty="0" smtClean="0"/>
              <a:t>というのは、</a:t>
            </a:r>
            <a:r>
              <a:rPr lang="en-US" altLang="ja-JP" sz="5400" dirty="0" smtClean="0"/>
              <a:t/>
            </a:r>
            <a:br>
              <a:rPr lang="en-US" altLang="ja-JP" sz="5400" dirty="0" smtClean="0"/>
            </a:br>
            <a:r>
              <a:rPr lang="ja-JP" altLang="en-US" sz="6000" dirty="0" smtClean="0"/>
              <a:t>「検証可能な</a:t>
            </a:r>
            <a:r>
              <a:rPr lang="en-US" altLang="ja-JP" sz="6000" dirty="0" smtClean="0"/>
              <a:t/>
            </a:r>
            <a:br>
              <a:rPr lang="en-US" altLang="ja-JP" sz="6000" dirty="0" smtClean="0"/>
            </a:br>
            <a:r>
              <a:rPr lang="ja-JP" altLang="en-US" sz="6000" dirty="0" smtClean="0"/>
              <a:t>設計</a:t>
            </a:r>
            <a:r>
              <a:rPr lang="en-US" altLang="ja-JP" sz="6000" dirty="0" smtClean="0"/>
              <a:t>/</a:t>
            </a:r>
            <a:r>
              <a:rPr lang="ja-JP" altLang="en-US" sz="6000" dirty="0" smtClean="0"/>
              <a:t>実装モデル」</a:t>
            </a:r>
            <a:r>
              <a:rPr lang="en-US" altLang="ja-JP" sz="5400" dirty="0" smtClean="0"/>
              <a:t/>
            </a:r>
            <a:br>
              <a:rPr lang="en-US" altLang="ja-JP" sz="5400" dirty="0" smtClean="0"/>
            </a:br>
            <a:r>
              <a:rPr lang="ja-JP" altLang="en-US" sz="5400" dirty="0" smtClean="0"/>
              <a:t>を作ること。</a:t>
            </a:r>
            <a:endParaRPr kumimoji="1" lang="ja-JP" altLang="en-US"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rmAutofit/>
          </a:bodyPr>
          <a:lstStyle/>
          <a:p>
            <a:pPr algn="ctr"/>
            <a:r>
              <a:rPr lang="ja-JP" altLang="en-US" sz="7200" dirty="0" smtClean="0"/>
              <a:t>プログラミング</a:t>
            </a:r>
            <a:r>
              <a:rPr lang="en-US" altLang="ja-JP" sz="7200" dirty="0" smtClean="0"/>
              <a:t/>
            </a:r>
            <a:br>
              <a:rPr lang="en-US" altLang="ja-JP" sz="7200" dirty="0" smtClean="0"/>
            </a:br>
            <a:r>
              <a:rPr lang="ja-JP" altLang="en-US" sz="6000" dirty="0" smtClean="0"/>
              <a:t>という行為は</a:t>
            </a:r>
            <a:r>
              <a:rPr lang="en-US" altLang="ja-JP" sz="6000" dirty="0" smtClean="0"/>
              <a:t/>
            </a:r>
            <a:br>
              <a:rPr lang="en-US" altLang="ja-JP" sz="6000" dirty="0" smtClean="0"/>
            </a:br>
            <a:r>
              <a:rPr lang="ja-JP" altLang="en-US" sz="8000" dirty="0" smtClean="0"/>
              <a:t>モデリング。</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2868610"/>
          </a:xfrm>
        </p:spPr>
        <p:txBody>
          <a:bodyPr>
            <a:normAutofit/>
          </a:bodyPr>
          <a:lstStyle/>
          <a:p>
            <a:pPr algn="ctr"/>
            <a:r>
              <a:rPr lang="ja-JP" altLang="en-US" sz="5400" dirty="0" smtClean="0"/>
              <a:t>モデリングなので、</a:t>
            </a:r>
            <a:endParaRPr kumimoji="1" lang="ja-JP" altLang="en-US" sz="5400" dirty="0"/>
          </a:p>
        </p:txBody>
      </p:sp>
      <p:sp>
        <p:nvSpPr>
          <p:cNvPr id="4" name="タイトル 1"/>
          <p:cNvSpPr txBox="1">
            <a:spLocks/>
          </p:cNvSpPr>
          <p:nvPr/>
        </p:nvSpPr>
        <p:spPr>
          <a:xfrm>
            <a:off x="500034" y="3643314"/>
            <a:ext cx="8258204" cy="2868610"/>
          </a:xfrm>
          <a:prstGeom prst="rect">
            <a:avLst/>
          </a:prstGeom>
        </p:spPr>
        <p:txBody>
          <a:bodyPr vert="horz" lIns="45720" rIns="4572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4800" b="0" i="0" u="none" strike="noStrike" kern="1200" cap="none" spc="0" normalizeH="0" baseline="0" noProof="0" dirty="0" smtClean="0">
                <a:ln>
                  <a:noFill/>
                </a:ln>
                <a:solidFill>
                  <a:schemeClr val="tx1"/>
                </a:solidFill>
                <a:effectLst/>
                <a:uLnTx/>
                <a:uFillTx/>
                <a:latin typeface="+mj-lt"/>
                <a:ea typeface="+mj-ea"/>
                <a:cs typeface="+mj-cs"/>
              </a:rPr>
              <a:t>モデリングのための</a:t>
            </a:r>
            <a:r>
              <a:rPr kumimoji="1" lang="en-US" altLang="ja-JP" sz="4800" b="0" i="0" u="none" strike="noStrike" kern="1200" cap="none" spc="0" normalizeH="0" baseline="0" noProof="0" dirty="0" smtClean="0">
                <a:ln>
                  <a:noFill/>
                </a:ln>
                <a:solidFill>
                  <a:schemeClr val="tx1"/>
                </a:solidFill>
                <a:effectLst/>
                <a:uLnTx/>
                <a:uFillTx/>
                <a:latin typeface="+mj-lt"/>
                <a:ea typeface="+mj-ea"/>
                <a:cs typeface="+mj-cs"/>
              </a:rPr>
              <a:t/>
            </a:r>
            <a:br>
              <a:rPr kumimoji="1" lang="en-US" altLang="ja-JP" sz="4800" b="0" i="0" u="none" strike="noStrike" kern="1200" cap="none" spc="0" normalizeH="0" baseline="0" noProof="0" dirty="0" smtClean="0">
                <a:ln>
                  <a:noFill/>
                </a:ln>
                <a:solidFill>
                  <a:schemeClr val="tx1"/>
                </a:solidFill>
                <a:effectLst/>
                <a:uLnTx/>
                <a:uFillTx/>
                <a:latin typeface="+mj-lt"/>
                <a:ea typeface="+mj-ea"/>
                <a:cs typeface="+mj-cs"/>
              </a:rPr>
            </a:br>
            <a:r>
              <a:rPr kumimoji="1" lang="ja-JP" altLang="en-US" sz="4800" b="0" i="0" u="none" strike="noStrike" kern="1200" cap="none" spc="0" normalizeH="0" baseline="0" noProof="0" dirty="0" smtClean="0">
                <a:ln>
                  <a:noFill/>
                </a:ln>
                <a:solidFill>
                  <a:schemeClr val="tx1"/>
                </a:solidFill>
                <a:effectLst/>
                <a:uLnTx/>
                <a:uFillTx/>
                <a:latin typeface="+mj-lt"/>
                <a:ea typeface="+mj-ea"/>
                <a:cs typeface="+mj-cs"/>
              </a:rPr>
              <a:t>言語やツールが重要。</a:t>
            </a:r>
            <a:endParaRPr kumimoji="1" lang="ja-JP" altLang="en-US" sz="4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プログラミング言語が重要</a:t>
            </a:r>
            <a:endParaRPr kumimoji="1" lang="ja-JP" altLang="en-US" dirty="0"/>
          </a:p>
        </p:txBody>
      </p:sp>
      <p:sp>
        <p:nvSpPr>
          <p:cNvPr id="3" name="コンテンツ プレースホルダ 2"/>
          <p:cNvSpPr>
            <a:spLocks noGrp="1"/>
          </p:cNvSpPr>
          <p:nvPr>
            <p:ph idx="1"/>
          </p:nvPr>
        </p:nvSpPr>
        <p:spPr>
          <a:xfrm>
            <a:off x="381000" y="1412874"/>
            <a:ext cx="8763000" cy="4561205"/>
          </a:xfrm>
        </p:spPr>
        <p:txBody>
          <a:bodyPr>
            <a:normAutofit/>
          </a:bodyPr>
          <a:lstStyle/>
          <a:p>
            <a:r>
              <a:rPr lang="ja-JP" altLang="en-US" sz="4400" dirty="0" smtClean="0"/>
              <a:t>モデルを書くのに適した言語</a:t>
            </a:r>
            <a:endParaRPr lang="en-US" altLang="ja-JP" sz="4400" dirty="0" smtClean="0"/>
          </a:p>
          <a:p>
            <a:pPr lvl="1"/>
            <a:r>
              <a:rPr lang="ja-JP" altLang="en-US" sz="4000" dirty="0" smtClean="0"/>
              <a:t>進化した </a:t>
            </a:r>
            <a:r>
              <a:rPr lang="en-US" altLang="ja-JP" sz="4000" dirty="0" smtClean="0"/>
              <a:t>C#</a:t>
            </a:r>
            <a:r>
              <a:rPr lang="ja-JP" altLang="en-US" sz="4000" dirty="0" err="1" smtClean="0"/>
              <a:t>、</a:t>
            </a:r>
            <a:r>
              <a:rPr lang="en-US" altLang="ja-JP" sz="4000" dirty="0" smtClean="0"/>
              <a:t>Visual Basic</a:t>
            </a:r>
            <a:r>
              <a:rPr lang="ja-JP" altLang="en-US" sz="4000" dirty="0" smtClean="0"/>
              <a:t> など</a:t>
            </a:r>
            <a:endParaRPr lang="en-US" altLang="ja-JP" sz="4000" dirty="0" smtClean="0"/>
          </a:p>
          <a:p>
            <a:pPr lvl="1"/>
            <a:r>
              <a:rPr lang="en-US" altLang="ja-JP" sz="4000" dirty="0" smtClean="0"/>
              <a:t>DSL (</a:t>
            </a:r>
            <a:r>
              <a:rPr lang="ja-JP" altLang="en-US" sz="4000" dirty="0" smtClean="0"/>
              <a:t>ドメイン特化言語</a:t>
            </a:r>
            <a:r>
              <a:rPr lang="en-US" altLang="ja-JP" sz="4000" dirty="0" smtClean="0"/>
              <a:t>)</a:t>
            </a:r>
            <a:endParaRPr kumimoji="1" lang="ja-JP" altLang="en-US" sz="4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617940"/>
            <a:ext cx="8643998" cy="2811324"/>
          </a:xfrm>
        </p:spPr>
        <p:txBody>
          <a:bodyPr>
            <a:normAutofit/>
          </a:bodyPr>
          <a:lstStyle/>
          <a:p>
            <a:r>
              <a:rPr lang="en-US" altLang="ja-JP" sz="5400" i="1" dirty="0" smtClean="0">
                <a:hlinkClick r:id="rId3"/>
              </a:rPr>
              <a:t>http://comuplus.net</a:t>
            </a:r>
            <a:endParaRPr kumimoji="1" lang="ja-JP" altLang="en-US" sz="5400" dirty="0"/>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3225800"/>
          </a:xfrm>
        </p:spPr>
        <p:txBody>
          <a:bodyPr>
            <a:normAutofit/>
          </a:bodyPr>
          <a:lstStyle/>
          <a:p>
            <a:pPr algn="ctr"/>
            <a:r>
              <a:rPr lang="ja-JP" altLang="en-US" sz="6600" dirty="0" smtClean="0"/>
              <a:t>「プログラミングで作られるモデル」</a:t>
            </a:r>
            <a:endParaRPr kumimoji="1" lang="ja-JP" altLang="en-US" sz="6000" dirty="0"/>
          </a:p>
        </p:txBody>
      </p:sp>
      <p:sp>
        <p:nvSpPr>
          <p:cNvPr id="3" name="タイトル 1"/>
          <p:cNvSpPr txBox="1">
            <a:spLocks/>
          </p:cNvSpPr>
          <p:nvPr/>
        </p:nvSpPr>
        <p:spPr>
          <a:xfrm>
            <a:off x="428596" y="3429000"/>
            <a:ext cx="8258204" cy="3225800"/>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7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＝ソースコード</a:t>
            </a:r>
            <a:r>
              <a:rPr kumimoji="1" lang="en-US" altLang="ja-JP" sz="7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r>
            <a:br>
              <a:rPr kumimoji="1" lang="en-US" altLang="ja-JP" sz="72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b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ja-JP" altLang="en-US"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が理想</a:t>
            </a:r>
            <a:r>
              <a:rPr kumimoji="1" lang="en-US" altLang="ja-JP" sz="36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endParaRPr kumimoji="1" lang="ja-JP" altLang="en-US" sz="60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2511420"/>
          </a:xfrm>
        </p:spPr>
        <p:txBody>
          <a:bodyPr>
            <a:normAutofit/>
          </a:bodyPr>
          <a:lstStyle/>
          <a:p>
            <a:pPr algn="ctr"/>
            <a:r>
              <a:rPr lang="ja-JP" altLang="en-US" sz="6000" dirty="0" smtClean="0"/>
              <a:t>美しいソースコード</a:t>
            </a:r>
            <a:endParaRPr kumimoji="1" lang="ja-JP" altLang="en-US" sz="4800" dirty="0"/>
          </a:p>
        </p:txBody>
      </p:sp>
      <p:sp>
        <p:nvSpPr>
          <p:cNvPr id="3" name="タイトル 1"/>
          <p:cNvSpPr txBox="1">
            <a:spLocks/>
          </p:cNvSpPr>
          <p:nvPr/>
        </p:nvSpPr>
        <p:spPr>
          <a:xfrm>
            <a:off x="428596" y="3214686"/>
            <a:ext cx="8258204" cy="3368676"/>
          </a:xfrm>
          <a:prstGeom prst="rect">
            <a:avLst/>
          </a:prstGeom>
        </p:spPr>
        <p:txBody>
          <a:bodyPr vert="horz" lIns="45720" rIns="4572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1" lang="ja-JP" altLang="en-US" sz="6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＝美しい「検証可能な</a:t>
            </a:r>
            <a:r>
              <a:rPr kumimoji="1" lang="en-US" altLang="ja-JP" sz="6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
            </a:r>
            <a:br>
              <a:rPr kumimoji="1" lang="en-US" altLang="ja-JP" sz="6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br>
            <a:r>
              <a:rPr kumimoji="1" lang="ja-JP" altLang="en-US" sz="6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設計</a:t>
            </a:r>
            <a:r>
              <a:rPr kumimoji="1" lang="en-US" altLang="ja-JP" sz="6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a:t>
            </a:r>
            <a:r>
              <a:rPr kumimoji="1" lang="ja-JP" altLang="en-US" sz="6000" b="1"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j-cs"/>
              </a:rPr>
              <a:t>実装モデル」</a:t>
            </a:r>
            <a:endParaRPr kumimoji="1" lang="ja-JP" altLang="en-US" sz="48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6000" dirty="0" smtClean="0"/>
              <a:t>モデルとは</a:t>
            </a:r>
            <a:endParaRPr kumimoji="1" lang="ja-JP" altLang="en-US" sz="6000" dirty="0"/>
          </a:p>
        </p:txBody>
      </p:sp>
      <p:sp>
        <p:nvSpPr>
          <p:cNvPr id="3" name="コンテンツ プレースホルダ 2"/>
          <p:cNvSpPr>
            <a:spLocks noGrp="1"/>
          </p:cNvSpPr>
          <p:nvPr>
            <p:ph idx="1"/>
          </p:nvPr>
        </p:nvSpPr>
        <p:spPr>
          <a:xfrm>
            <a:off x="381000" y="1412874"/>
            <a:ext cx="8600768" cy="4561205"/>
          </a:xfrm>
        </p:spPr>
        <p:txBody>
          <a:bodyPr>
            <a:normAutofit/>
          </a:bodyPr>
          <a:lstStyle/>
          <a:p>
            <a:r>
              <a:rPr kumimoji="1" lang="ja-JP" altLang="en-US" sz="4400" dirty="0" smtClean="0"/>
              <a:t>そのコンテキストでの関心事を抽出したもの。</a:t>
            </a:r>
            <a:endParaRPr kumimoji="1" lang="en-US" altLang="ja-JP" sz="4400" dirty="0" smtClean="0"/>
          </a:p>
          <a:p>
            <a:r>
              <a:rPr lang="ja-JP" altLang="en-US" sz="4400" dirty="0" smtClean="0"/>
              <a:t>モデルの目的</a:t>
            </a:r>
            <a:r>
              <a:rPr lang="en-US" altLang="ja-JP" sz="4400" dirty="0" smtClean="0"/>
              <a:t>:</a:t>
            </a:r>
          </a:p>
          <a:p>
            <a:pPr lvl="1"/>
            <a:r>
              <a:rPr lang="ja-JP" altLang="en-US" sz="4800" dirty="0" smtClean="0"/>
              <a:t>関心事に限定した</a:t>
            </a:r>
            <a:r>
              <a:rPr lang="en-US" altLang="ja-JP" sz="4800" dirty="0" smtClean="0"/>
              <a:t/>
            </a:r>
            <a:br>
              <a:rPr lang="en-US" altLang="ja-JP" sz="4800" dirty="0" smtClean="0"/>
            </a:br>
            <a:r>
              <a:rPr lang="ja-JP" altLang="en-US" sz="6000" dirty="0" smtClean="0">
                <a:solidFill>
                  <a:schemeClr val="accent5"/>
                </a:solidFill>
              </a:rPr>
              <a:t>コミュニケーション</a:t>
            </a:r>
            <a:r>
              <a:rPr lang="ja-JP" altLang="en-US" sz="4800" dirty="0" smtClean="0"/>
              <a:t>。</a:t>
            </a:r>
            <a:endParaRPr kumimoji="1" lang="ja-JP" altLang="en-US" sz="4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81000" y="2573562"/>
            <a:ext cx="8382000" cy="683264"/>
          </a:xfrm>
        </p:spPr>
        <p:txBody>
          <a:bodyPr/>
          <a:lstStyle/>
          <a:p>
            <a:r>
              <a:rPr kumimoji="1" lang="ja-JP" altLang="en-US" sz="4800" dirty="0" smtClean="0"/>
              <a:t>誰とのコミュニケーション</a:t>
            </a:r>
            <a:r>
              <a:rPr kumimoji="1" lang="en-US" altLang="ja-JP" sz="4800" dirty="0" smtClean="0"/>
              <a:t>?</a:t>
            </a:r>
            <a:endParaRPr kumimoji="1" lang="ja-JP" altLang="en-US" sz="4800" dirty="0"/>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81000" y="230188"/>
            <a:ext cx="8382000" cy="1329595"/>
          </a:xfrm>
        </p:spPr>
        <p:txBody>
          <a:bodyPr/>
          <a:lstStyle/>
          <a:p>
            <a:r>
              <a:rPr kumimoji="1" lang="ja-JP" altLang="en-US" sz="4800" dirty="0" smtClean="0"/>
              <a:t>ソースコードで誰とコミュニケーションするのか</a:t>
            </a:r>
            <a:r>
              <a:rPr kumimoji="1" lang="en-US" altLang="ja-JP" sz="4800" dirty="0" smtClean="0"/>
              <a:t>?</a:t>
            </a:r>
            <a:endParaRPr kumimoji="1" lang="ja-JP" altLang="en-US" sz="4800" dirty="0"/>
          </a:p>
        </p:txBody>
      </p:sp>
      <p:sp>
        <p:nvSpPr>
          <p:cNvPr id="3" name="コンテンツ プレースホルダ 2"/>
          <p:cNvSpPr>
            <a:spLocks noGrp="1"/>
          </p:cNvSpPr>
          <p:nvPr>
            <p:ph idx="1"/>
          </p:nvPr>
        </p:nvSpPr>
        <p:spPr>
          <a:xfrm>
            <a:off x="381000" y="1836174"/>
            <a:ext cx="8382000" cy="4137905"/>
          </a:xfrm>
        </p:spPr>
        <p:txBody>
          <a:bodyPr/>
          <a:lstStyle/>
          <a:p>
            <a:r>
              <a:rPr kumimoji="1" lang="ja-JP" altLang="en-US" sz="3600" dirty="0" smtClean="0"/>
              <a:t>古くは</a:t>
            </a:r>
            <a:r>
              <a:rPr kumimoji="1" lang="en-US" altLang="ja-JP" sz="3600" dirty="0" smtClean="0"/>
              <a:t>:</a:t>
            </a:r>
          </a:p>
          <a:p>
            <a:pPr lvl="1"/>
            <a:r>
              <a:rPr kumimoji="1" lang="ja-JP" altLang="en-US" sz="3200" dirty="0" smtClean="0"/>
              <a:t>コンピュータとコミュニケーション</a:t>
            </a:r>
            <a:endParaRPr kumimoji="1" lang="en-US" altLang="ja-JP" sz="3200" dirty="0" smtClean="0"/>
          </a:p>
          <a:p>
            <a:r>
              <a:rPr kumimoji="1" lang="ja-JP" altLang="en-US" sz="3600" dirty="0" smtClean="0"/>
              <a:t>時代が進んで</a:t>
            </a:r>
            <a:r>
              <a:rPr kumimoji="1" lang="en-US" altLang="ja-JP" sz="3600" dirty="0" smtClean="0"/>
              <a:t>:</a:t>
            </a:r>
          </a:p>
          <a:p>
            <a:pPr lvl="1"/>
            <a:r>
              <a:rPr lang="ja-JP" altLang="en-US" sz="3200" dirty="0" smtClean="0"/>
              <a:t>コンパイラとコミュニケーション</a:t>
            </a:r>
            <a:endParaRPr lang="en-US" altLang="ja-JP" sz="3200" dirty="0" smtClean="0"/>
          </a:p>
          <a:p>
            <a:pPr algn="just"/>
            <a:r>
              <a:rPr kumimoji="1" lang="ja-JP" altLang="en-US" sz="3600" dirty="0" smtClean="0"/>
              <a:t>今は</a:t>
            </a:r>
            <a:r>
              <a:rPr kumimoji="1" lang="en-US" altLang="ja-JP" sz="3600" dirty="0" smtClean="0"/>
              <a:t>:</a:t>
            </a:r>
            <a:endParaRPr lang="en-US" altLang="ja-JP" sz="3600" dirty="0" smtClean="0"/>
          </a:p>
          <a:p>
            <a:pPr lvl="1" algn="just"/>
            <a:r>
              <a:rPr kumimoji="1" lang="ja-JP" altLang="en-US" sz="3200" dirty="0" smtClean="0"/>
              <a:t>人とコミュニケーション</a:t>
            </a:r>
            <a:endParaRPr kumimoji="1" lang="en-US" altLang="ja-JP" sz="3200" dirty="0" smtClean="0"/>
          </a:p>
          <a:p>
            <a:pPr lvl="1" algn="just"/>
            <a:r>
              <a:rPr lang="ja-JP" altLang="en-US" sz="3200" dirty="0" smtClean="0"/>
              <a:t>人</a:t>
            </a:r>
            <a:r>
              <a:rPr lang="en-US" altLang="ja-JP" sz="3200" dirty="0" smtClean="0"/>
              <a:t>=</a:t>
            </a:r>
            <a:r>
              <a:rPr lang="ja-JP" altLang="en-US" sz="3200" dirty="0" smtClean="0"/>
              <a:t>ステークホルダー</a:t>
            </a:r>
            <a:endParaRPr kumimoji="1" lang="en-US" altLang="ja-JP" sz="32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z="6000" dirty="0" smtClean="0"/>
              <a:t>プログラミングでは</a:t>
            </a:r>
            <a:r>
              <a:rPr kumimoji="1" lang="en-US" altLang="ja-JP" sz="6000" dirty="0" smtClean="0"/>
              <a:t>:</a:t>
            </a:r>
            <a:endParaRPr kumimoji="1" lang="ja-JP" altLang="en-US" sz="6000" dirty="0"/>
          </a:p>
        </p:txBody>
      </p:sp>
      <p:sp>
        <p:nvSpPr>
          <p:cNvPr id="3" name="コンテンツ プレースホルダ 2"/>
          <p:cNvSpPr>
            <a:spLocks noGrp="1"/>
          </p:cNvSpPr>
          <p:nvPr>
            <p:ph idx="1"/>
          </p:nvPr>
        </p:nvSpPr>
        <p:spPr/>
        <p:txBody>
          <a:bodyPr>
            <a:normAutofit fontScale="92500" lnSpcReduction="10000"/>
          </a:bodyPr>
          <a:lstStyle/>
          <a:p>
            <a:r>
              <a:rPr lang="en-US" altLang="ja-JP" sz="4000" dirty="0" smtClean="0"/>
              <a:t>Q. </a:t>
            </a:r>
            <a:r>
              <a:rPr lang="ja-JP" altLang="en-US" sz="4000" dirty="0" smtClean="0"/>
              <a:t>何をモデリングするのか</a:t>
            </a:r>
            <a:r>
              <a:rPr lang="en-US" altLang="ja-JP" sz="4000" dirty="0" smtClean="0"/>
              <a:t>?</a:t>
            </a:r>
            <a:endParaRPr kumimoji="1" lang="en-US" altLang="ja-JP" sz="4000" dirty="0" smtClean="0"/>
          </a:p>
          <a:p>
            <a:pPr>
              <a:buNone/>
            </a:pPr>
            <a:r>
              <a:rPr lang="en-US" altLang="ja-JP" sz="4000" dirty="0" smtClean="0"/>
              <a:t>		</a:t>
            </a:r>
            <a:r>
              <a:rPr lang="ja-JP" altLang="en-US" sz="4000" dirty="0" smtClean="0"/>
              <a:t>＝何を関心事として抽出するか</a:t>
            </a:r>
            <a:r>
              <a:rPr lang="en-US" altLang="ja-JP" sz="4000" dirty="0" smtClean="0"/>
              <a:t>?</a:t>
            </a:r>
          </a:p>
          <a:p>
            <a:endParaRPr lang="en-US" altLang="ja-JP" sz="4000" dirty="0" smtClean="0"/>
          </a:p>
          <a:p>
            <a:r>
              <a:rPr lang="en-US" altLang="ja-JP" sz="4700" dirty="0" smtClean="0"/>
              <a:t>A. </a:t>
            </a:r>
            <a:r>
              <a:rPr lang="ja-JP" altLang="en-US" sz="4700" dirty="0" smtClean="0"/>
              <a:t>意図</a:t>
            </a:r>
            <a:r>
              <a:rPr lang="ja-JP" altLang="en-US" sz="4000" dirty="0" smtClean="0"/>
              <a:t>をモデリング。</a:t>
            </a:r>
            <a:endParaRPr lang="en-US" altLang="ja-JP" sz="4000" dirty="0" smtClean="0"/>
          </a:p>
          <a:p>
            <a:pPr>
              <a:buNone/>
            </a:pPr>
            <a:endParaRPr lang="en-US" altLang="ja-JP" sz="4400" dirty="0" smtClean="0"/>
          </a:p>
          <a:p>
            <a:pPr>
              <a:buNone/>
            </a:pPr>
            <a:r>
              <a:rPr lang="ja-JP" altLang="en-US" sz="4800" dirty="0" smtClean="0"/>
              <a:t>意図</a:t>
            </a:r>
            <a:r>
              <a:rPr lang="ja-JP" altLang="en-US" sz="4400" dirty="0" smtClean="0"/>
              <a:t>がソースコード </a:t>
            </a:r>
            <a:r>
              <a:rPr lang="en-US" altLang="ja-JP" sz="4400" dirty="0" smtClean="0"/>
              <a:t>(</a:t>
            </a:r>
            <a:r>
              <a:rPr lang="ja-JP" altLang="en-US" sz="4400" dirty="0" smtClean="0"/>
              <a:t>＝モデル</a:t>
            </a:r>
            <a:r>
              <a:rPr lang="en-US" altLang="ja-JP" sz="4400" dirty="0" smtClean="0"/>
              <a:t>)</a:t>
            </a:r>
            <a:br>
              <a:rPr lang="en-US" altLang="ja-JP" sz="4400" dirty="0" smtClean="0"/>
            </a:br>
            <a:r>
              <a:rPr lang="ja-JP" altLang="en-US" sz="4400" dirty="0" smtClean="0"/>
              <a:t>で表現されるべき。</a:t>
            </a:r>
            <a:r>
              <a:rPr lang="en-US" altLang="ja-JP" sz="4400" dirty="0" smtClean="0"/>
              <a:t/>
            </a:r>
            <a:br>
              <a:rPr lang="en-US" altLang="ja-JP" sz="4400" dirty="0" smtClean="0"/>
            </a:br>
            <a:endParaRPr kumimoji="1" lang="ja-JP" altLang="en-US" sz="4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rmAutofit/>
          </a:bodyPr>
          <a:lstStyle/>
          <a:p>
            <a:pPr algn="ctr"/>
            <a:r>
              <a:rPr lang="ja-JP" altLang="en-US" sz="9600" dirty="0" smtClean="0"/>
              <a:t>意図を</a:t>
            </a:r>
            <a:r>
              <a:rPr lang="en-US" altLang="ja-JP" sz="9600" dirty="0" smtClean="0"/>
              <a:t/>
            </a:r>
            <a:br>
              <a:rPr lang="en-US" altLang="ja-JP" sz="9600" dirty="0" smtClean="0"/>
            </a:br>
            <a:r>
              <a:rPr lang="ja-JP" altLang="en-US" sz="9600" dirty="0" smtClean="0"/>
              <a:t>モデリング</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rmAutofit/>
          </a:bodyPr>
          <a:lstStyle/>
          <a:p>
            <a:pPr algn="ctr"/>
            <a:r>
              <a:rPr kumimoji="1" lang="ja-JP" altLang="en-US" sz="9600" dirty="0" smtClean="0"/>
              <a:t>例</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例えば</a:t>
            </a:r>
            <a:r>
              <a:rPr lang="en-US" altLang="ja-JP" dirty="0" smtClean="0"/>
              <a:t>…</a:t>
            </a:r>
            <a:endParaRPr kumimoji="1" lang="ja-JP" altLang="en-US" dirty="0"/>
          </a:p>
        </p:txBody>
      </p:sp>
      <p:sp>
        <p:nvSpPr>
          <p:cNvPr id="3" name="コンテンツ プレースホルダ 2"/>
          <p:cNvSpPr>
            <a:spLocks noGrp="1"/>
          </p:cNvSpPr>
          <p:nvPr>
            <p:ph idx="1"/>
          </p:nvPr>
        </p:nvSpPr>
        <p:spPr>
          <a:xfrm>
            <a:off x="214281" y="1600200"/>
            <a:ext cx="8811731" cy="4525963"/>
          </a:xfrm>
        </p:spPr>
        <p:txBody>
          <a:bodyPr>
            <a:normAutofit lnSpcReduction="10000"/>
          </a:bodyPr>
          <a:lstStyle/>
          <a:p>
            <a:pPr>
              <a:buNone/>
            </a:pPr>
            <a:r>
              <a:rPr lang="en-US" altLang="ja-JP" dirty="0" smtClean="0"/>
              <a:t>C# </a:t>
            </a:r>
            <a:r>
              <a:rPr lang="ja-JP" altLang="en-US" dirty="0" smtClean="0"/>
              <a:t>では、</a:t>
            </a:r>
            <a:r>
              <a:rPr lang="en-US" altLang="ja-JP" dirty="0" smtClean="0"/>
              <a:t/>
            </a:r>
            <a:br>
              <a:rPr lang="en-US" altLang="ja-JP" dirty="0" smtClean="0"/>
            </a:br>
            <a:r>
              <a:rPr lang="en-US" altLang="ja-JP" dirty="0" smtClean="0">
                <a:solidFill>
                  <a:schemeClr val="accent5"/>
                </a:solidFill>
              </a:rPr>
              <a:t/>
            </a:r>
            <a:br>
              <a:rPr lang="en-US" altLang="ja-JP" dirty="0" smtClean="0">
                <a:solidFill>
                  <a:schemeClr val="accent5"/>
                </a:solidFill>
              </a:rPr>
            </a:br>
            <a:r>
              <a:rPr lang="ja-JP" altLang="en-US" dirty="0" smtClean="0">
                <a:solidFill>
                  <a:schemeClr val="accent5"/>
                </a:solidFill>
              </a:rPr>
              <a:t>「従業員名簿内の 全ての各従業員を</a:t>
            </a:r>
            <a:r>
              <a:rPr lang="en-US" altLang="ja-JP" dirty="0" smtClean="0">
                <a:solidFill>
                  <a:schemeClr val="accent5"/>
                </a:solidFill>
              </a:rPr>
              <a:t/>
            </a:r>
            <a:br>
              <a:rPr lang="en-US" altLang="ja-JP" dirty="0" smtClean="0">
                <a:solidFill>
                  <a:schemeClr val="accent5"/>
                </a:solidFill>
              </a:rPr>
            </a:br>
            <a:r>
              <a:rPr lang="en-US" altLang="ja-JP" dirty="0" smtClean="0">
                <a:solidFill>
                  <a:schemeClr val="accent5"/>
                </a:solidFill>
              </a:rPr>
              <a:t>	</a:t>
            </a:r>
            <a:r>
              <a:rPr lang="ja-JP" altLang="en-US" dirty="0" smtClean="0">
                <a:solidFill>
                  <a:schemeClr val="accent5"/>
                </a:solidFill>
              </a:rPr>
              <a:t>画面に出力する」</a:t>
            </a:r>
            <a:r>
              <a:rPr lang="en-US" altLang="ja-JP" dirty="0" smtClean="0"/>
              <a:t/>
            </a:r>
            <a:br>
              <a:rPr lang="en-US" altLang="ja-JP" dirty="0" smtClean="0"/>
            </a:br>
            <a:endParaRPr lang="en-US" altLang="ja-JP" dirty="0" smtClean="0"/>
          </a:p>
          <a:p>
            <a:pPr>
              <a:buNone/>
            </a:pPr>
            <a:r>
              <a:rPr lang="ja-JP" altLang="en-US" dirty="0" smtClean="0"/>
              <a:t>のソースコードは、</a:t>
            </a:r>
            <a:endParaRPr lang="en-US" altLang="ja-JP" dirty="0" smtClean="0"/>
          </a:p>
          <a:p>
            <a:pPr>
              <a:buNone/>
            </a:pPr>
            <a:r>
              <a:rPr lang="en-US" altLang="ja-JP" dirty="0" smtClean="0"/>
              <a:t/>
            </a:r>
            <a:br>
              <a:rPr lang="en-US" altLang="ja-JP" dirty="0" smtClean="0"/>
            </a:b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r>
              <a:rPr lang="en-US" altLang="ja-JP" dirty="0" smtClean="0">
                <a:solidFill>
                  <a:schemeClr val="accent5"/>
                </a:solidFill>
              </a:rPr>
              <a:t/>
            </a:r>
            <a:br>
              <a:rPr lang="en-US" altLang="ja-JP" dirty="0" smtClean="0">
                <a:solidFill>
                  <a:schemeClr val="accent5"/>
                </a:solidFill>
              </a:rPr>
            </a:br>
            <a:endParaRPr lang="en-US" altLang="ja-JP" dirty="0" smtClean="0">
              <a:solidFill>
                <a:schemeClr val="accent5"/>
              </a:solidFill>
            </a:endParaRPr>
          </a:p>
          <a:p>
            <a:pPr>
              <a:buNone/>
            </a:pPr>
            <a:r>
              <a:rPr lang="ja-JP" altLang="en-US" dirty="0" smtClean="0"/>
              <a:t>と書かれたりする。</a:t>
            </a:r>
            <a:endParaRPr kumimoji="1" lang="ja-JP" altLang="en-US" dirty="0"/>
          </a:p>
        </p:txBody>
      </p:sp>
      <p:sp>
        <p:nvSpPr>
          <p:cNvPr id="4" name="角丸四角形吹き出し 3"/>
          <p:cNvSpPr/>
          <p:nvPr/>
        </p:nvSpPr>
        <p:spPr>
          <a:xfrm>
            <a:off x="5214942" y="5643578"/>
            <a:ext cx="3643338" cy="857256"/>
          </a:xfrm>
          <a:prstGeom prst="wedgeRoundRectCallout">
            <a:avLst>
              <a:gd name="adj1" fmla="val -37499"/>
              <a:gd name="adj2" fmla="val -80313"/>
              <a:gd name="adj3" fmla="val 16667"/>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rPr>
              <a:t>宣言型プログラミング</a:t>
            </a:r>
            <a:endParaRPr kumimoji="1" lang="ja-JP" altLang="en-US" sz="2400" b="1" dirty="0">
              <a:latin typeface="メイリオ" pitchFamily="50" charset="-128"/>
              <a:ea typeface="メイリオ" pitchFamily="50"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なんで</a:t>
            </a:r>
            <a:endParaRPr kumimoji="1" lang="ja-JP" altLang="en-US" dirty="0"/>
          </a:p>
        </p:txBody>
      </p:sp>
      <p:sp>
        <p:nvSpPr>
          <p:cNvPr id="3" name="コンテンツ プレースホルダ 2"/>
          <p:cNvSpPr>
            <a:spLocks noGrp="1"/>
          </p:cNvSpPr>
          <p:nvPr>
            <p:ph idx="1"/>
          </p:nvPr>
        </p:nvSpPr>
        <p:spPr>
          <a:xfrm>
            <a:off x="214282" y="1600200"/>
            <a:ext cx="8643998" cy="4525963"/>
          </a:xfrm>
        </p:spPr>
        <p:txBody>
          <a:bodyPr>
            <a:normAutofit/>
          </a:bodyPr>
          <a:lstStyle/>
          <a:p>
            <a:pPr lvl="1">
              <a:buNone/>
            </a:pP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p>
          <a:p>
            <a:pPr>
              <a:buNone/>
            </a:pPr>
            <a:endParaRPr lang="en-US" altLang="ja-JP" dirty="0" smtClean="0"/>
          </a:p>
          <a:p>
            <a:pPr>
              <a:buNone/>
            </a:pPr>
            <a:r>
              <a:rPr lang="ja-JP" altLang="en-US" dirty="0" smtClean="0"/>
              <a:t>このソースコードが、</a:t>
            </a:r>
          </a:p>
          <a:p>
            <a:pPr>
              <a:buNone/>
            </a:pPr>
            <a:endParaRPr lang="ja-JP" altLang="en-US" dirty="0" smtClean="0"/>
          </a:p>
          <a:p>
            <a:pPr lvl="1">
              <a:buNone/>
            </a:pPr>
            <a:r>
              <a:rPr lang="en-US" altLang="ja-JP" dirty="0" smtClean="0">
                <a:solidFill>
                  <a:schemeClr val="accent5"/>
                </a:solidFill>
              </a:rPr>
              <a:t>for (</a:t>
            </a:r>
            <a:r>
              <a:rPr lang="en-US" altLang="ja-JP" dirty="0" err="1" smtClean="0">
                <a:solidFill>
                  <a:schemeClr val="accent5"/>
                </a:solidFill>
              </a:rPr>
              <a:t>int</a:t>
            </a:r>
            <a:r>
              <a:rPr lang="en-US" altLang="ja-JP" dirty="0" smtClean="0">
                <a:solidFill>
                  <a:schemeClr val="accent5"/>
                </a:solidFill>
              </a:rPr>
              <a:t> </a:t>
            </a:r>
            <a:r>
              <a:rPr lang="en-US" altLang="ja-JP" dirty="0" err="1" smtClean="0">
                <a:solidFill>
                  <a:schemeClr val="accent5"/>
                </a:solidFill>
              </a:rPr>
              <a:t>i</a:t>
            </a:r>
            <a:r>
              <a:rPr lang="en-US" altLang="ja-JP" dirty="0" smtClean="0">
                <a:solidFill>
                  <a:schemeClr val="accent5"/>
                </a:solidFill>
              </a:rPr>
              <a:t> = 0; </a:t>
            </a:r>
            <a:r>
              <a:rPr lang="en-US" altLang="ja-JP" dirty="0" err="1" smtClean="0">
                <a:solidFill>
                  <a:schemeClr val="accent5"/>
                </a:solidFill>
              </a:rPr>
              <a:t>i</a:t>
            </a:r>
            <a:r>
              <a:rPr lang="en-US" altLang="ja-JP" dirty="0" smtClean="0">
                <a:solidFill>
                  <a:schemeClr val="accent5"/>
                </a:solidFill>
              </a:rPr>
              <a:t> &lt; </a:t>
            </a:r>
            <a:r>
              <a:rPr lang="ja-JP" altLang="en-US" dirty="0" smtClean="0">
                <a:solidFill>
                  <a:schemeClr val="accent5"/>
                </a:solidFill>
              </a:rPr>
              <a:t>従業員名簿</a:t>
            </a:r>
            <a:r>
              <a:rPr lang="en-US" altLang="ja-JP" dirty="0" smtClean="0">
                <a:solidFill>
                  <a:schemeClr val="accent5"/>
                </a:solidFill>
              </a:rPr>
              <a:t>.Count; </a:t>
            </a:r>
            <a:r>
              <a:rPr lang="en-US" altLang="ja-JP" dirty="0" err="1" smtClean="0">
                <a:solidFill>
                  <a:schemeClr val="accent5"/>
                </a:solidFill>
              </a:rPr>
              <a:t>i</a:t>
            </a:r>
            <a:r>
              <a:rPr lang="en-US" altLang="ja-JP" dirty="0" smtClean="0">
                <a:solidFill>
                  <a:schemeClr val="accent5"/>
                </a:solidFill>
              </a:rPr>
              <a:t>++)</a:t>
            </a:r>
          </a:p>
          <a:p>
            <a:pPr lvl="1">
              <a:buNone/>
            </a:pPr>
            <a:r>
              <a:rPr lang="en-US" altLang="ja-JP" dirty="0" smtClean="0">
                <a:solidFill>
                  <a:schemeClr val="accent5"/>
                </a:solidFill>
              </a:rPr>
              <a:t>    </a:t>
            </a:r>
            <a:r>
              <a:rPr lang="ja-JP" altLang="en-US" dirty="0" smtClean="0">
                <a:solidFill>
                  <a:schemeClr val="accent5"/>
                </a:solidFill>
              </a:rPr>
              <a:t>出力</a:t>
            </a:r>
            <a:r>
              <a:rPr lang="en-US" altLang="ja-JP" dirty="0" smtClean="0">
                <a:solidFill>
                  <a:schemeClr val="accent5"/>
                </a:solidFill>
              </a:rPr>
              <a:t>(</a:t>
            </a:r>
            <a:r>
              <a:rPr lang="ja-JP" altLang="en-US" dirty="0" smtClean="0">
                <a:solidFill>
                  <a:schemeClr val="accent5"/>
                </a:solidFill>
              </a:rPr>
              <a:t>従業員名簿</a:t>
            </a:r>
            <a:r>
              <a:rPr lang="en-US" altLang="ja-JP" dirty="0" smtClean="0">
                <a:solidFill>
                  <a:schemeClr val="accent5"/>
                </a:solidFill>
              </a:rPr>
              <a:t>[</a:t>
            </a:r>
            <a:r>
              <a:rPr lang="en-US" altLang="ja-JP" dirty="0" err="1" smtClean="0">
                <a:solidFill>
                  <a:schemeClr val="accent5"/>
                </a:solidFill>
              </a:rPr>
              <a:t>i</a:t>
            </a:r>
            <a:r>
              <a:rPr lang="en-US" altLang="ja-JP" dirty="0" smtClean="0">
                <a:solidFill>
                  <a:schemeClr val="accent5"/>
                </a:solidFill>
              </a:rPr>
              <a:t>]);</a:t>
            </a:r>
          </a:p>
          <a:p>
            <a:pPr>
              <a:buNone/>
            </a:pPr>
            <a:endParaRPr lang="en-US" altLang="ja-JP" dirty="0" smtClean="0"/>
          </a:p>
          <a:p>
            <a:pPr>
              <a:buNone/>
            </a:pPr>
            <a:r>
              <a:rPr lang="ja-JP" altLang="en-US" dirty="0" smtClean="0"/>
              <a:t>より良いか</a:t>
            </a:r>
            <a:r>
              <a:rPr lang="en-US" altLang="ja-JP" dirty="0" smtClean="0"/>
              <a:t>?</a:t>
            </a:r>
          </a:p>
        </p:txBody>
      </p:sp>
      <p:sp>
        <p:nvSpPr>
          <p:cNvPr id="4" name="角丸四角形吹き出し 3"/>
          <p:cNvSpPr/>
          <p:nvPr/>
        </p:nvSpPr>
        <p:spPr>
          <a:xfrm>
            <a:off x="5214942" y="4929198"/>
            <a:ext cx="3643338" cy="857256"/>
          </a:xfrm>
          <a:prstGeom prst="wedgeRoundRectCallout">
            <a:avLst>
              <a:gd name="adj1" fmla="val -37499"/>
              <a:gd name="adj2" fmla="val -80313"/>
              <a:gd name="adj3" fmla="val 16667"/>
            </a:avLst>
          </a:prstGeom>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sz="2400" b="1" dirty="0" smtClean="0">
                <a:latin typeface="メイリオ" pitchFamily="50" charset="-128"/>
                <a:ea typeface="メイリオ" pitchFamily="50" charset="-128"/>
              </a:rPr>
              <a:t>命令型プログラミング</a:t>
            </a:r>
            <a:endParaRPr kumimoji="1" lang="ja-JP" altLang="en-US" sz="2400" b="1" dirty="0">
              <a:latin typeface="メイリオ" pitchFamily="50" charset="-128"/>
              <a:ea typeface="メイリオ" pitchFamily="50" charset="-128"/>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 </a:t>
            </a:r>
            <a:r>
              <a:rPr lang="en-US" altLang="ja-JP" dirty="0" err="1" smtClean="0"/>
              <a:t>Tech·Ed</a:t>
            </a:r>
            <a:r>
              <a:rPr lang="en-US" altLang="ja-JP" dirty="0" smtClean="0"/>
              <a:t> 2008 Yokohama</a:t>
            </a:r>
            <a:endParaRPr kumimoji="1" lang="ja-JP" altLang="en-US" dirty="0"/>
          </a:p>
        </p:txBody>
      </p:sp>
      <p:sp>
        <p:nvSpPr>
          <p:cNvPr id="7" name="コンテンツ プレースホルダ 6"/>
          <p:cNvSpPr>
            <a:spLocks noGrp="1"/>
          </p:cNvSpPr>
          <p:nvPr>
            <p:ph idx="1"/>
          </p:nvPr>
        </p:nvSpPr>
        <p:spPr>
          <a:xfrm>
            <a:off x="457200" y="1600200"/>
            <a:ext cx="8686800" cy="4525963"/>
          </a:xfrm>
        </p:spPr>
        <p:txBody>
          <a:bodyPr/>
          <a:lstStyle/>
          <a:p>
            <a:r>
              <a:rPr kumimoji="1" lang="en-US" altLang="ja-JP" sz="3600" dirty="0" smtClean="0"/>
              <a:t>BoF12</a:t>
            </a:r>
            <a:br>
              <a:rPr kumimoji="1" lang="en-US" altLang="ja-JP" sz="3600" dirty="0" smtClean="0"/>
            </a:br>
            <a:r>
              <a:rPr lang="en-US" altLang="ja-JP" sz="3600" dirty="0" smtClean="0"/>
              <a:t>『</a:t>
            </a:r>
            <a:r>
              <a:rPr lang="ja-JP" altLang="en-US" sz="2400" dirty="0" smtClean="0"/>
              <a:t>プログラミング</a:t>
            </a:r>
            <a:r>
              <a:rPr lang="en-US" altLang="ja-JP" sz="2400" dirty="0" smtClean="0"/>
              <a:t>! </a:t>
            </a:r>
            <a:r>
              <a:rPr lang="ja-JP" altLang="en-US" sz="2400" dirty="0" smtClean="0"/>
              <a:t>プログラミング</a:t>
            </a:r>
            <a:r>
              <a:rPr lang="en-US" altLang="ja-JP" sz="2400" dirty="0" smtClean="0"/>
              <a:t>! </a:t>
            </a:r>
            <a:r>
              <a:rPr lang="ja-JP" altLang="en-US" sz="2400" dirty="0" smtClean="0"/>
              <a:t>プログラミング</a:t>
            </a:r>
            <a:r>
              <a:rPr lang="en-US" altLang="ja-JP" sz="2400" dirty="0" smtClean="0"/>
              <a:t>! </a:t>
            </a:r>
            <a:r>
              <a:rPr lang="en-US" altLang="ja-JP" dirty="0" smtClean="0"/>
              <a:t/>
            </a:r>
            <a:br>
              <a:rPr lang="en-US" altLang="ja-JP" dirty="0" smtClean="0"/>
            </a:br>
            <a:r>
              <a:rPr lang="en-US" altLang="ja-JP" dirty="0" smtClean="0"/>
              <a:t>.NET 3.5 </a:t>
            </a:r>
            <a:r>
              <a:rPr lang="ja-JP" altLang="en-US" dirty="0" smtClean="0"/>
              <a:t>時代のコーディング</a:t>
            </a:r>
            <a:r>
              <a:rPr lang="en-US" altLang="ja-JP" dirty="0" smtClean="0"/>
              <a:t/>
            </a:r>
            <a:br>
              <a:rPr lang="en-US" altLang="ja-JP" dirty="0" smtClean="0"/>
            </a:br>
            <a:r>
              <a:rPr lang="ja-JP" altLang="en-US" sz="2800" dirty="0" smtClean="0"/>
              <a:t>～ これからの実装技術について考えよう ～</a:t>
            </a:r>
            <a:r>
              <a:rPr lang="en-US" altLang="ja-JP" sz="3600" dirty="0" smtClean="0"/>
              <a:t>』</a:t>
            </a:r>
            <a:br>
              <a:rPr lang="en-US" altLang="ja-JP" sz="3600" dirty="0" smtClean="0"/>
            </a:br>
            <a:r>
              <a:rPr lang="en-US" altLang="ja-JP" sz="2000" dirty="0" smtClean="0"/>
              <a:t> </a:t>
            </a:r>
            <a:r>
              <a:rPr lang="en-US" altLang="ja-JP" sz="2000" dirty="0" smtClean="0">
                <a:hlinkClick r:id="rId3"/>
              </a:rPr>
              <a:t>http://www.event-marketing.jp/events/te08/special/bof/bof_12.htm</a:t>
            </a:r>
            <a:endParaRPr lang="en-US" altLang="ja-JP" sz="3600" dirty="0" smtClean="0"/>
          </a:p>
          <a:p>
            <a:endParaRPr lang="en-US" altLang="ja-JP" sz="3600" dirty="0" smtClean="0"/>
          </a:p>
          <a:p>
            <a:endParaRPr lang="en-US" altLang="ja-JP" sz="3600" dirty="0" smtClean="0"/>
          </a:p>
          <a:p>
            <a:endParaRPr kumimoji="1" lang="ja-JP" alt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「この場合は」、</a:t>
            </a:r>
            <a:endParaRPr kumimoji="1" lang="ja-JP" altLang="en-US" dirty="0"/>
          </a:p>
        </p:txBody>
      </p:sp>
      <p:sp>
        <p:nvSpPr>
          <p:cNvPr id="3" name="コンテンツ プレースホルダ 2"/>
          <p:cNvSpPr>
            <a:spLocks noGrp="1"/>
          </p:cNvSpPr>
          <p:nvPr>
            <p:ph idx="1"/>
          </p:nvPr>
        </p:nvSpPr>
        <p:spPr>
          <a:xfrm>
            <a:off x="214282" y="1714488"/>
            <a:ext cx="8643998" cy="4768865"/>
          </a:xfrm>
        </p:spPr>
        <p:txBody>
          <a:bodyPr>
            <a:normAutofit/>
          </a:bodyPr>
          <a:lstStyle/>
          <a:p>
            <a:pPr>
              <a:buNone/>
            </a:pPr>
            <a:r>
              <a:rPr lang="en-US" altLang="ja-JP" sz="2800" dirty="0" smtClean="0">
                <a:solidFill>
                  <a:schemeClr val="accent5"/>
                </a:solidFill>
              </a:rPr>
              <a:t>	</a:t>
            </a:r>
            <a:r>
              <a:rPr lang="ja-JP" altLang="en-US" sz="2800" dirty="0" smtClean="0">
                <a:solidFill>
                  <a:schemeClr val="accent5"/>
                </a:solidFill>
              </a:rPr>
              <a:t>「整数 </a:t>
            </a:r>
            <a:r>
              <a:rPr lang="en-US" altLang="ja-JP" sz="2800" dirty="0" err="1" smtClean="0">
                <a:solidFill>
                  <a:schemeClr val="accent5"/>
                </a:solidFill>
              </a:rPr>
              <a:t>i</a:t>
            </a:r>
            <a:r>
              <a:rPr lang="en-US" altLang="ja-JP" sz="2800" dirty="0" smtClean="0">
                <a:solidFill>
                  <a:schemeClr val="accent5"/>
                </a:solidFill>
              </a:rPr>
              <a:t> </a:t>
            </a:r>
            <a:r>
              <a:rPr lang="ja-JP" altLang="en-US" sz="2800" dirty="0" smtClean="0">
                <a:solidFill>
                  <a:schemeClr val="accent5"/>
                </a:solidFill>
              </a:rPr>
              <a:t>を </a:t>
            </a:r>
            <a:r>
              <a:rPr lang="en-US" altLang="ja-JP" sz="2800" dirty="0" smtClean="0">
                <a:solidFill>
                  <a:schemeClr val="accent5"/>
                </a:solidFill>
              </a:rPr>
              <a:t>0 </a:t>
            </a:r>
            <a:r>
              <a:rPr lang="ja-JP" altLang="en-US" sz="2800" dirty="0" smtClean="0">
                <a:solidFill>
                  <a:schemeClr val="accent5"/>
                </a:solidFill>
              </a:rPr>
              <a:t>にし、</a:t>
            </a:r>
            <a:r>
              <a:rPr lang="en-US" altLang="ja-JP" sz="2800" dirty="0" err="1" smtClean="0">
                <a:solidFill>
                  <a:schemeClr val="accent5"/>
                </a:solidFill>
              </a:rPr>
              <a:t>i</a:t>
            </a:r>
            <a:r>
              <a:rPr lang="en-US" altLang="ja-JP" sz="2800" dirty="0" smtClean="0">
                <a:solidFill>
                  <a:schemeClr val="accent5"/>
                </a:solidFill>
              </a:rPr>
              <a:t> </a:t>
            </a:r>
            <a:r>
              <a:rPr lang="ja-JP" altLang="en-US" sz="2800" dirty="0" smtClean="0">
                <a:solidFill>
                  <a:schemeClr val="accent5"/>
                </a:solidFill>
              </a:rPr>
              <a:t>が 従業員名簿の </a:t>
            </a:r>
            <a:r>
              <a:rPr lang="en-US" altLang="ja-JP" sz="2800" dirty="0" smtClean="0">
                <a:solidFill>
                  <a:schemeClr val="accent5"/>
                </a:solidFill>
              </a:rPr>
              <a:t>Count </a:t>
            </a:r>
            <a:r>
              <a:rPr lang="ja-JP" altLang="en-US" sz="2800" dirty="0" err="1" smtClean="0">
                <a:solidFill>
                  <a:schemeClr val="accent5"/>
                </a:solidFill>
              </a:rPr>
              <a:t>までの</a:t>
            </a:r>
            <a:r>
              <a:rPr lang="ja-JP" altLang="en-US" sz="2800" dirty="0" smtClean="0">
                <a:solidFill>
                  <a:schemeClr val="accent5"/>
                </a:solidFill>
              </a:rPr>
              <a:t>間、</a:t>
            </a:r>
            <a:r>
              <a:rPr lang="en-US" altLang="ja-JP" sz="2800" dirty="0" err="1" smtClean="0">
                <a:solidFill>
                  <a:schemeClr val="accent5"/>
                </a:solidFill>
              </a:rPr>
              <a:t>i</a:t>
            </a:r>
            <a:r>
              <a:rPr lang="en-US" altLang="ja-JP" sz="2800" dirty="0" smtClean="0">
                <a:solidFill>
                  <a:schemeClr val="accent5"/>
                </a:solidFill>
              </a:rPr>
              <a:t> </a:t>
            </a:r>
            <a:r>
              <a:rPr lang="ja-JP" altLang="en-US" sz="2800" dirty="0" smtClean="0">
                <a:solidFill>
                  <a:schemeClr val="accent5"/>
                </a:solidFill>
              </a:rPr>
              <a:t>をインクリメントしながら、従業員名簿の </a:t>
            </a:r>
            <a:r>
              <a:rPr lang="en-US" altLang="ja-JP" sz="2800" dirty="0" err="1" smtClean="0">
                <a:solidFill>
                  <a:schemeClr val="accent5"/>
                </a:solidFill>
              </a:rPr>
              <a:t>i</a:t>
            </a:r>
            <a:r>
              <a:rPr lang="en-US" altLang="ja-JP" sz="2800" dirty="0" smtClean="0">
                <a:solidFill>
                  <a:schemeClr val="accent5"/>
                </a:solidFill>
              </a:rPr>
              <a:t> </a:t>
            </a:r>
            <a:r>
              <a:rPr lang="ja-JP" altLang="en-US" sz="2800" dirty="0" smtClean="0">
                <a:solidFill>
                  <a:schemeClr val="accent5"/>
                </a:solidFill>
              </a:rPr>
              <a:t>番目を出力」</a:t>
            </a:r>
            <a:endParaRPr lang="en-US" altLang="ja-JP" sz="2800" dirty="0" smtClean="0">
              <a:solidFill>
                <a:schemeClr val="accent5"/>
              </a:solidFill>
            </a:endParaRPr>
          </a:p>
          <a:p>
            <a:pPr>
              <a:buNone/>
            </a:pPr>
            <a:endParaRPr lang="en-US" altLang="ja-JP" sz="2800" dirty="0" smtClean="0"/>
          </a:p>
          <a:p>
            <a:pPr>
              <a:buNone/>
            </a:pPr>
            <a:r>
              <a:rPr lang="ja-JP" altLang="en-US" sz="2800" dirty="0" smtClean="0"/>
              <a:t>という意図のモデルじゃなく、</a:t>
            </a:r>
          </a:p>
          <a:p>
            <a:pPr>
              <a:buNone/>
            </a:pPr>
            <a:endParaRPr lang="ja-JP" altLang="en-US" sz="2800" dirty="0" smtClean="0">
              <a:solidFill>
                <a:schemeClr val="accent5"/>
              </a:solidFill>
            </a:endParaRPr>
          </a:p>
          <a:p>
            <a:pPr>
              <a:buNone/>
            </a:pPr>
            <a:r>
              <a:rPr lang="en-US" altLang="ja-JP" sz="2800" dirty="0" smtClean="0">
                <a:solidFill>
                  <a:schemeClr val="accent5"/>
                </a:solidFill>
              </a:rPr>
              <a:t>	</a:t>
            </a:r>
            <a:r>
              <a:rPr lang="ja-JP" altLang="en-US" sz="2800" dirty="0" smtClean="0">
                <a:solidFill>
                  <a:schemeClr val="accent5"/>
                </a:solidFill>
              </a:rPr>
              <a:t>「従業員名簿内の全ての各従業員を</a:t>
            </a:r>
            <a:endParaRPr lang="en-US" altLang="ja-JP" sz="2800" dirty="0" smtClean="0">
              <a:solidFill>
                <a:schemeClr val="accent5"/>
              </a:solidFill>
            </a:endParaRPr>
          </a:p>
          <a:p>
            <a:pPr>
              <a:buNone/>
            </a:pPr>
            <a:r>
              <a:rPr lang="en-US" altLang="ja-JP" sz="2800" dirty="0" smtClean="0">
                <a:solidFill>
                  <a:schemeClr val="accent5"/>
                </a:solidFill>
              </a:rPr>
              <a:t>		</a:t>
            </a:r>
            <a:r>
              <a:rPr lang="ja-JP" altLang="en-US" sz="2800" dirty="0" smtClean="0">
                <a:solidFill>
                  <a:schemeClr val="accent5"/>
                </a:solidFill>
              </a:rPr>
              <a:t>画面に出力する」</a:t>
            </a:r>
          </a:p>
          <a:p>
            <a:pPr>
              <a:buNone/>
            </a:pPr>
            <a:endParaRPr lang="ja-JP" altLang="en-US" sz="2800" dirty="0" smtClean="0"/>
          </a:p>
          <a:p>
            <a:pPr>
              <a:buNone/>
            </a:pPr>
            <a:r>
              <a:rPr lang="ja-JP" altLang="en-US" sz="2800" dirty="0" smtClean="0"/>
              <a:t>のモデルだから。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868346"/>
          </a:xfrm>
        </p:spPr>
        <p:txBody>
          <a:bodyPr/>
          <a:lstStyle/>
          <a:p>
            <a:r>
              <a:rPr kumimoji="1" lang="ja-JP" altLang="en-US" dirty="0" smtClean="0"/>
              <a:t>つまり、</a:t>
            </a:r>
            <a:endParaRPr kumimoji="1" lang="ja-JP" altLang="en-US" dirty="0"/>
          </a:p>
        </p:txBody>
      </p:sp>
      <p:sp>
        <p:nvSpPr>
          <p:cNvPr id="3" name="コンテンツ プレースホルダ 2"/>
          <p:cNvSpPr>
            <a:spLocks noGrp="1"/>
          </p:cNvSpPr>
          <p:nvPr>
            <p:ph idx="1"/>
          </p:nvPr>
        </p:nvSpPr>
        <p:spPr>
          <a:xfrm>
            <a:off x="214282" y="1357298"/>
            <a:ext cx="8643998" cy="4768865"/>
          </a:xfrm>
        </p:spPr>
        <p:txBody>
          <a:bodyPr>
            <a:normAutofit/>
          </a:bodyPr>
          <a:lstStyle/>
          <a:p>
            <a:pPr>
              <a:buNone/>
            </a:pPr>
            <a:r>
              <a:rPr lang="en-US" altLang="ja-JP" sz="2800" dirty="0" smtClean="0">
                <a:solidFill>
                  <a:schemeClr val="accent5"/>
                </a:solidFill>
              </a:rPr>
              <a:t>	</a:t>
            </a:r>
            <a:r>
              <a:rPr lang="ja-JP" altLang="en-US" sz="2800" dirty="0" smtClean="0">
                <a:solidFill>
                  <a:schemeClr val="accent5"/>
                </a:solidFill>
              </a:rPr>
              <a:t>「従業員名簿内の全ての各従業員を</a:t>
            </a:r>
            <a:r>
              <a:rPr lang="en-US" altLang="ja-JP" sz="2800" dirty="0" smtClean="0">
                <a:solidFill>
                  <a:schemeClr val="accent5"/>
                </a:solidFill>
              </a:rPr>
              <a:t/>
            </a:r>
            <a:br>
              <a:rPr lang="en-US" altLang="ja-JP" sz="2800" dirty="0" smtClean="0">
                <a:solidFill>
                  <a:schemeClr val="accent5"/>
                </a:solidFill>
              </a:rPr>
            </a:br>
            <a:r>
              <a:rPr lang="en-US" altLang="ja-JP" sz="2800" dirty="0" smtClean="0">
                <a:solidFill>
                  <a:schemeClr val="accent5"/>
                </a:solidFill>
              </a:rPr>
              <a:t>	</a:t>
            </a:r>
            <a:r>
              <a:rPr lang="ja-JP" altLang="en-US" sz="2800" dirty="0" smtClean="0">
                <a:solidFill>
                  <a:schemeClr val="accent5"/>
                </a:solidFill>
              </a:rPr>
              <a:t>画面に出力する」</a:t>
            </a:r>
          </a:p>
          <a:p>
            <a:pPr>
              <a:buNone/>
            </a:pPr>
            <a:endParaRPr lang="ja-JP" altLang="en-US" sz="2800" dirty="0" smtClean="0"/>
          </a:p>
          <a:p>
            <a:pPr>
              <a:buNone/>
            </a:pPr>
            <a:r>
              <a:rPr lang="ja-JP" altLang="en-US" sz="2800" dirty="0" smtClean="0"/>
              <a:t>のモデルとしては、</a:t>
            </a:r>
          </a:p>
          <a:p>
            <a:pPr>
              <a:buNone/>
            </a:pPr>
            <a:endParaRPr lang="ja-JP" altLang="en-US" sz="2800" dirty="0" smtClean="0"/>
          </a:p>
          <a:p>
            <a:pPr lvl="1">
              <a:buNone/>
            </a:pP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p>
          <a:p>
            <a:pPr>
              <a:buNone/>
            </a:pPr>
            <a:endParaRPr lang="en-US" altLang="ja-JP" sz="2800" dirty="0" smtClean="0"/>
          </a:p>
          <a:p>
            <a:pPr>
              <a:buNone/>
            </a:pPr>
            <a:r>
              <a:rPr lang="ja-JP" altLang="en-US" sz="2800" dirty="0" smtClean="0"/>
              <a:t>の方が </a:t>
            </a:r>
            <a:r>
              <a:rPr lang="en-US" altLang="ja-JP" sz="2800" dirty="0" smtClean="0"/>
              <a:t>(</a:t>
            </a:r>
            <a:r>
              <a:rPr lang="ja-JP" altLang="en-US" sz="2800" dirty="0" smtClean="0"/>
              <a:t>ベストではないが</a:t>
            </a:r>
            <a:r>
              <a:rPr lang="en-US" altLang="ja-JP" sz="2800" dirty="0" smtClean="0"/>
              <a:t>) </a:t>
            </a:r>
            <a:r>
              <a:rPr lang="ja-JP" altLang="en-US" sz="2800" dirty="0" smtClean="0"/>
              <a:t>ベター。</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868346"/>
          </a:xfrm>
        </p:spPr>
        <p:txBody>
          <a:bodyPr/>
          <a:lstStyle/>
          <a:p>
            <a:r>
              <a:rPr lang="ja-JP" altLang="en-US" dirty="0" smtClean="0"/>
              <a:t>もし仮に、</a:t>
            </a:r>
            <a:endParaRPr kumimoji="1" lang="ja-JP" altLang="en-US" dirty="0"/>
          </a:p>
        </p:txBody>
      </p:sp>
      <p:sp>
        <p:nvSpPr>
          <p:cNvPr id="3" name="コンテンツ プレースホルダ 2"/>
          <p:cNvSpPr>
            <a:spLocks noGrp="1"/>
          </p:cNvSpPr>
          <p:nvPr>
            <p:ph idx="1"/>
          </p:nvPr>
        </p:nvSpPr>
        <p:spPr>
          <a:xfrm>
            <a:off x="214282" y="1334730"/>
            <a:ext cx="8789608" cy="5220062"/>
          </a:xfrm>
        </p:spPr>
        <p:txBody>
          <a:bodyPr>
            <a:noAutofit/>
          </a:bodyPr>
          <a:lstStyle/>
          <a:p>
            <a:pPr>
              <a:buNone/>
            </a:pPr>
            <a:r>
              <a:rPr lang="en-US" altLang="ja-JP" sz="1800" dirty="0" smtClean="0"/>
              <a:t>	</a:t>
            </a:r>
            <a:r>
              <a:rPr lang="ja-JP" altLang="en-US" sz="1800" dirty="0" smtClean="0"/>
              <a:t> </a:t>
            </a:r>
            <a:r>
              <a:rPr lang="ja-JP" altLang="en-US" sz="2000" dirty="0" smtClean="0">
                <a:solidFill>
                  <a:schemeClr val="accent5"/>
                </a:solidFill>
              </a:rPr>
              <a:t>「整数 </a:t>
            </a:r>
            <a:r>
              <a:rPr lang="en-US" altLang="ja-JP" sz="2000" dirty="0" err="1" smtClean="0">
                <a:solidFill>
                  <a:schemeClr val="accent5"/>
                </a:solidFill>
              </a:rPr>
              <a:t>i</a:t>
            </a:r>
            <a:r>
              <a:rPr lang="en-US" altLang="ja-JP" sz="2000" dirty="0" smtClean="0">
                <a:solidFill>
                  <a:schemeClr val="accent5"/>
                </a:solidFill>
              </a:rPr>
              <a:t> </a:t>
            </a:r>
            <a:r>
              <a:rPr lang="ja-JP" altLang="en-US" sz="2000" dirty="0" smtClean="0">
                <a:solidFill>
                  <a:schemeClr val="accent5"/>
                </a:solidFill>
              </a:rPr>
              <a:t>を </a:t>
            </a:r>
            <a:r>
              <a:rPr lang="en-US" altLang="ja-JP" sz="2000" dirty="0" smtClean="0">
                <a:solidFill>
                  <a:schemeClr val="accent5"/>
                </a:solidFill>
              </a:rPr>
              <a:t>0 </a:t>
            </a:r>
            <a:r>
              <a:rPr lang="ja-JP" altLang="en-US" sz="2000" dirty="0" smtClean="0">
                <a:solidFill>
                  <a:schemeClr val="accent5"/>
                </a:solidFill>
              </a:rPr>
              <a:t>にし、</a:t>
            </a:r>
            <a:r>
              <a:rPr lang="en-US" altLang="ja-JP" sz="2000" dirty="0" err="1" smtClean="0">
                <a:solidFill>
                  <a:schemeClr val="accent5"/>
                </a:solidFill>
              </a:rPr>
              <a:t>i</a:t>
            </a:r>
            <a:r>
              <a:rPr lang="en-US" altLang="ja-JP" sz="2000" dirty="0" smtClean="0">
                <a:solidFill>
                  <a:schemeClr val="accent5"/>
                </a:solidFill>
              </a:rPr>
              <a:t> </a:t>
            </a:r>
            <a:r>
              <a:rPr lang="ja-JP" altLang="en-US" sz="2000" dirty="0" smtClean="0">
                <a:solidFill>
                  <a:schemeClr val="accent5"/>
                </a:solidFill>
              </a:rPr>
              <a:t>が 従業員名簿の </a:t>
            </a:r>
            <a:r>
              <a:rPr lang="en-US" altLang="ja-JP" sz="2000" dirty="0" smtClean="0">
                <a:solidFill>
                  <a:schemeClr val="accent5"/>
                </a:solidFill>
              </a:rPr>
              <a:t>Count </a:t>
            </a:r>
            <a:r>
              <a:rPr lang="ja-JP" altLang="en-US" sz="2000" dirty="0" err="1" smtClean="0">
                <a:solidFill>
                  <a:schemeClr val="accent5"/>
                </a:solidFill>
              </a:rPr>
              <a:t>までの</a:t>
            </a:r>
            <a:r>
              <a:rPr lang="ja-JP" altLang="en-US" sz="2000" dirty="0" smtClean="0">
                <a:solidFill>
                  <a:schemeClr val="accent5"/>
                </a:solidFill>
              </a:rPr>
              <a:t>間、</a:t>
            </a:r>
            <a:r>
              <a:rPr lang="en-US" altLang="ja-JP" sz="2000" dirty="0" smtClean="0">
                <a:solidFill>
                  <a:schemeClr val="accent5"/>
                </a:solidFill>
              </a:rPr>
              <a:t/>
            </a:r>
            <a:br>
              <a:rPr lang="en-US" altLang="ja-JP" sz="2000" dirty="0" smtClean="0">
                <a:solidFill>
                  <a:schemeClr val="accent5"/>
                </a:solidFill>
              </a:rPr>
            </a:br>
            <a:r>
              <a:rPr lang="en-US" altLang="ja-JP" sz="2000" dirty="0" smtClean="0">
                <a:solidFill>
                  <a:schemeClr val="accent5"/>
                </a:solidFill>
              </a:rPr>
              <a:t>	</a:t>
            </a:r>
            <a:r>
              <a:rPr lang="en-US" altLang="ja-JP" sz="2000" dirty="0" err="1" smtClean="0">
                <a:solidFill>
                  <a:schemeClr val="accent5"/>
                </a:solidFill>
              </a:rPr>
              <a:t>i</a:t>
            </a:r>
            <a:r>
              <a:rPr lang="en-US" altLang="ja-JP" sz="2000" dirty="0" smtClean="0">
                <a:solidFill>
                  <a:schemeClr val="accent5"/>
                </a:solidFill>
              </a:rPr>
              <a:t> </a:t>
            </a:r>
            <a:r>
              <a:rPr lang="ja-JP" altLang="en-US" sz="2000" dirty="0" smtClean="0">
                <a:solidFill>
                  <a:schemeClr val="accent5"/>
                </a:solidFill>
              </a:rPr>
              <a:t>をインクリメントしながら、従業員名簿の </a:t>
            </a:r>
            <a:r>
              <a:rPr lang="en-US" altLang="ja-JP" sz="2000" dirty="0" err="1" smtClean="0">
                <a:solidFill>
                  <a:schemeClr val="accent5"/>
                </a:solidFill>
              </a:rPr>
              <a:t>i</a:t>
            </a:r>
            <a:r>
              <a:rPr lang="en-US" altLang="ja-JP" sz="2000" dirty="0" smtClean="0">
                <a:solidFill>
                  <a:schemeClr val="accent5"/>
                </a:solidFill>
              </a:rPr>
              <a:t> </a:t>
            </a:r>
            <a:r>
              <a:rPr lang="ja-JP" altLang="en-US" sz="2000" dirty="0" smtClean="0">
                <a:solidFill>
                  <a:schemeClr val="accent5"/>
                </a:solidFill>
              </a:rPr>
              <a:t>番目を出力」</a:t>
            </a:r>
            <a:endParaRPr lang="en-US" altLang="ja-JP" sz="2000" dirty="0" smtClean="0">
              <a:solidFill>
                <a:schemeClr val="accent5"/>
              </a:solidFill>
            </a:endParaRPr>
          </a:p>
          <a:p>
            <a:pPr>
              <a:buNone/>
            </a:pPr>
            <a:endParaRPr lang="ja-JP" altLang="en-US" sz="2000" dirty="0" smtClean="0"/>
          </a:p>
          <a:p>
            <a:pPr>
              <a:buNone/>
            </a:pPr>
            <a:r>
              <a:rPr lang="ja-JP" altLang="en-US" sz="2000" dirty="0" smtClean="0"/>
              <a:t>という意図のモデルだったら、</a:t>
            </a:r>
          </a:p>
          <a:p>
            <a:pPr>
              <a:buNone/>
            </a:pPr>
            <a:endParaRPr lang="ja-JP" altLang="en-US" sz="2000" dirty="0" smtClean="0"/>
          </a:p>
          <a:p>
            <a:pPr lvl="1">
              <a:buNone/>
            </a:pPr>
            <a:r>
              <a:rPr lang="en-US" altLang="ja-JP" sz="2400" dirty="0" smtClean="0">
                <a:solidFill>
                  <a:schemeClr val="accent5"/>
                </a:solidFill>
              </a:rPr>
              <a:t>for (</a:t>
            </a:r>
            <a:r>
              <a:rPr lang="en-US" altLang="ja-JP" sz="2400" dirty="0" err="1" smtClean="0">
                <a:solidFill>
                  <a:schemeClr val="accent5"/>
                </a:solidFill>
              </a:rPr>
              <a:t>int</a:t>
            </a:r>
            <a:r>
              <a:rPr lang="en-US" altLang="ja-JP" sz="2400" dirty="0" smtClean="0">
                <a:solidFill>
                  <a:schemeClr val="accent5"/>
                </a:solidFill>
              </a:rPr>
              <a:t> </a:t>
            </a:r>
            <a:r>
              <a:rPr lang="en-US" altLang="ja-JP" sz="2400" dirty="0" err="1" smtClean="0">
                <a:solidFill>
                  <a:schemeClr val="accent5"/>
                </a:solidFill>
              </a:rPr>
              <a:t>i</a:t>
            </a:r>
            <a:r>
              <a:rPr lang="en-US" altLang="ja-JP" sz="2400" dirty="0" smtClean="0">
                <a:solidFill>
                  <a:schemeClr val="accent5"/>
                </a:solidFill>
              </a:rPr>
              <a:t> = 0; </a:t>
            </a:r>
            <a:r>
              <a:rPr lang="en-US" altLang="ja-JP" sz="2400" dirty="0" err="1" smtClean="0">
                <a:solidFill>
                  <a:schemeClr val="accent5"/>
                </a:solidFill>
              </a:rPr>
              <a:t>i</a:t>
            </a:r>
            <a:r>
              <a:rPr lang="en-US" altLang="ja-JP" sz="2400" dirty="0" smtClean="0">
                <a:solidFill>
                  <a:schemeClr val="accent5"/>
                </a:solidFill>
              </a:rPr>
              <a:t> &lt; </a:t>
            </a:r>
            <a:r>
              <a:rPr lang="ja-JP" altLang="en-US" sz="2400" dirty="0" smtClean="0">
                <a:solidFill>
                  <a:schemeClr val="accent5"/>
                </a:solidFill>
              </a:rPr>
              <a:t>従業員名簿</a:t>
            </a:r>
            <a:r>
              <a:rPr lang="en-US" altLang="ja-JP" sz="2400" dirty="0" smtClean="0">
                <a:solidFill>
                  <a:schemeClr val="accent5"/>
                </a:solidFill>
              </a:rPr>
              <a:t>.Count; </a:t>
            </a:r>
            <a:r>
              <a:rPr lang="en-US" altLang="ja-JP" sz="2400" dirty="0" err="1" smtClean="0">
                <a:solidFill>
                  <a:schemeClr val="accent5"/>
                </a:solidFill>
              </a:rPr>
              <a:t>i</a:t>
            </a:r>
            <a:r>
              <a:rPr lang="en-US" altLang="ja-JP" sz="2400" dirty="0" smtClean="0">
                <a:solidFill>
                  <a:schemeClr val="accent5"/>
                </a:solidFill>
              </a:rPr>
              <a:t>++)</a:t>
            </a:r>
          </a:p>
          <a:p>
            <a:pPr lvl="1">
              <a:buNone/>
            </a:pPr>
            <a:r>
              <a:rPr lang="en-US" altLang="ja-JP" sz="2400" dirty="0" smtClean="0">
                <a:solidFill>
                  <a:schemeClr val="accent5"/>
                </a:solidFill>
              </a:rPr>
              <a:t>    </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i</a:t>
            </a:r>
            <a:r>
              <a:rPr lang="en-US" altLang="ja-JP" sz="2400" dirty="0" smtClean="0">
                <a:solidFill>
                  <a:schemeClr val="accent5"/>
                </a:solidFill>
              </a:rPr>
              <a:t>]);</a:t>
            </a:r>
          </a:p>
          <a:p>
            <a:pPr>
              <a:buNone/>
            </a:pPr>
            <a:endParaRPr lang="en-US" altLang="ja-JP" sz="2000" dirty="0" smtClean="0"/>
          </a:p>
          <a:p>
            <a:pPr>
              <a:buNone/>
            </a:pPr>
            <a:r>
              <a:rPr lang="ja-JP" altLang="en-US" sz="2000" dirty="0" smtClean="0"/>
              <a:t>の方が、</a:t>
            </a:r>
          </a:p>
          <a:p>
            <a:pPr>
              <a:buNone/>
            </a:pPr>
            <a:endParaRPr lang="ja-JP" altLang="en-US" sz="2000" dirty="0" smtClean="0"/>
          </a:p>
          <a:p>
            <a:pPr lvl="1">
              <a:buNone/>
            </a:pP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p>
          <a:p>
            <a:pPr>
              <a:buNone/>
            </a:pPr>
            <a:endParaRPr lang="en-US" altLang="ja-JP" sz="2000" dirty="0" smtClean="0"/>
          </a:p>
          <a:p>
            <a:pPr>
              <a:buNone/>
            </a:pPr>
            <a:r>
              <a:rPr lang="ja-JP" altLang="en-US" sz="2000" dirty="0" smtClean="0"/>
              <a:t>よりベター。</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rmAutofit/>
          </a:bodyPr>
          <a:lstStyle/>
          <a:p>
            <a:pPr algn="ctr"/>
            <a:r>
              <a:rPr lang="ja-JP" altLang="en-US" sz="9600" dirty="0" smtClean="0"/>
              <a:t>別の</a:t>
            </a:r>
            <a:r>
              <a:rPr kumimoji="1" lang="ja-JP" altLang="en-US" sz="9600" dirty="0" smtClean="0"/>
              <a:t>例</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なんで</a:t>
            </a:r>
            <a:endParaRPr kumimoji="1" lang="ja-JP" altLang="en-US" dirty="0"/>
          </a:p>
        </p:txBody>
      </p:sp>
      <p:sp>
        <p:nvSpPr>
          <p:cNvPr id="3" name="コンテンツ プレースホルダ 2"/>
          <p:cNvSpPr>
            <a:spLocks noGrp="1"/>
          </p:cNvSpPr>
          <p:nvPr>
            <p:ph idx="1"/>
          </p:nvPr>
        </p:nvSpPr>
        <p:spPr>
          <a:xfrm>
            <a:off x="214282" y="1600200"/>
            <a:ext cx="8643998" cy="4525963"/>
          </a:xfrm>
        </p:spPr>
        <p:txBody>
          <a:bodyPr>
            <a:normAutofit/>
          </a:bodyPr>
          <a:lstStyle/>
          <a:p>
            <a:pPr lvl="1">
              <a:buNone/>
            </a:pP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p>
          <a:p>
            <a:pPr lvl="1">
              <a:buNone/>
            </a:pPr>
            <a:endParaRPr lang="en-US" altLang="ja-JP" sz="2400" dirty="0" smtClean="0"/>
          </a:p>
          <a:p>
            <a:pPr>
              <a:buNone/>
            </a:pPr>
            <a:r>
              <a:rPr lang="ja-JP" altLang="en-US" sz="3200" dirty="0" smtClean="0"/>
              <a:t>このソースコードが、</a:t>
            </a:r>
          </a:p>
          <a:p>
            <a:pPr lvl="1">
              <a:buNone/>
            </a:pPr>
            <a:endParaRPr lang="ja-JP" altLang="en-US" sz="2400" dirty="0" smtClean="0"/>
          </a:p>
          <a:p>
            <a:pPr lvl="1">
              <a:buNone/>
            </a:pPr>
            <a:r>
              <a:rPr lang="en-US" altLang="ja-JP" dirty="0" err="1" smtClean="0">
                <a:solidFill>
                  <a:schemeClr val="accent5"/>
                </a:solidFill>
              </a:rPr>
              <a:t>l.ForAll</a:t>
            </a:r>
            <a:r>
              <a:rPr lang="en-US" altLang="ja-JP" dirty="0" smtClean="0">
                <a:solidFill>
                  <a:schemeClr val="accent5"/>
                </a:solidFill>
              </a:rPr>
              <a:t>(x =&gt; </a:t>
            </a:r>
            <a:r>
              <a:rPr lang="en-US" altLang="ja-JP" dirty="0" err="1" smtClean="0">
                <a:solidFill>
                  <a:schemeClr val="accent5"/>
                </a:solidFill>
              </a:rPr>
              <a:t>x.Func</a:t>
            </a:r>
            <a:r>
              <a:rPr lang="en-US" altLang="ja-JP" dirty="0" smtClean="0">
                <a:solidFill>
                  <a:schemeClr val="accent5"/>
                </a:solidFill>
              </a:rPr>
              <a:t>(s));</a:t>
            </a:r>
          </a:p>
          <a:p>
            <a:pPr lvl="1">
              <a:buNone/>
            </a:pPr>
            <a:endParaRPr lang="en-US" altLang="ja-JP" sz="2400" dirty="0" smtClean="0"/>
          </a:p>
          <a:p>
            <a:pPr>
              <a:buNone/>
            </a:pPr>
            <a:r>
              <a:rPr lang="ja-JP" altLang="en-US" sz="3200" dirty="0" smtClean="0"/>
              <a:t>より良いか</a:t>
            </a:r>
            <a:r>
              <a:rPr lang="en-US" altLang="ja-JP" sz="3200" dirty="0" smtClean="0"/>
              <a:t>?</a:t>
            </a:r>
            <a:endParaRPr lang="en-US" altLang="ja-JP"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「この場合は」、</a:t>
            </a:r>
            <a:endParaRPr kumimoji="1" lang="ja-JP" altLang="en-US" dirty="0"/>
          </a:p>
        </p:txBody>
      </p:sp>
      <p:sp>
        <p:nvSpPr>
          <p:cNvPr id="3" name="コンテンツ プレースホルダ 2"/>
          <p:cNvSpPr>
            <a:spLocks noGrp="1"/>
          </p:cNvSpPr>
          <p:nvPr>
            <p:ph idx="1"/>
          </p:nvPr>
        </p:nvSpPr>
        <p:spPr>
          <a:xfrm>
            <a:off x="214282" y="1785926"/>
            <a:ext cx="8643998" cy="4768865"/>
          </a:xfrm>
        </p:spPr>
        <p:txBody>
          <a:bodyPr>
            <a:noAutofit/>
          </a:bodyPr>
          <a:lstStyle/>
          <a:p>
            <a:pPr>
              <a:buNone/>
            </a:pPr>
            <a:r>
              <a:rPr lang="en-US" altLang="ja-JP" sz="2800" dirty="0" smtClean="0"/>
              <a:t>	</a:t>
            </a:r>
            <a:r>
              <a:rPr lang="ja-JP" altLang="en-US" sz="2800" dirty="0" smtClean="0">
                <a:solidFill>
                  <a:schemeClr val="accent5"/>
                </a:solidFill>
              </a:rPr>
              <a:t>「</a:t>
            </a:r>
            <a:r>
              <a:rPr lang="en-US" altLang="ja-JP" sz="2800" dirty="0" smtClean="0">
                <a:solidFill>
                  <a:schemeClr val="accent5"/>
                </a:solidFill>
              </a:rPr>
              <a:t>l </a:t>
            </a:r>
            <a:r>
              <a:rPr lang="ja-JP" altLang="en-US" sz="2800" dirty="0" smtClean="0">
                <a:solidFill>
                  <a:schemeClr val="accent5"/>
                </a:solidFill>
              </a:rPr>
              <a:t>内の全ての各 </a:t>
            </a:r>
            <a:r>
              <a:rPr lang="en-US" altLang="ja-JP" sz="2800" dirty="0" smtClean="0">
                <a:solidFill>
                  <a:schemeClr val="accent5"/>
                </a:solidFill>
              </a:rPr>
              <a:t>x </a:t>
            </a:r>
            <a:r>
              <a:rPr lang="ja-JP" altLang="en-US" sz="2800" dirty="0" smtClean="0">
                <a:solidFill>
                  <a:schemeClr val="accent5"/>
                </a:solidFill>
              </a:rPr>
              <a:t>を </a:t>
            </a:r>
            <a:r>
              <a:rPr lang="en-US" altLang="ja-JP" sz="2800" dirty="0" smtClean="0">
                <a:solidFill>
                  <a:schemeClr val="accent5"/>
                </a:solidFill>
              </a:rPr>
              <a:t>s </a:t>
            </a:r>
            <a:r>
              <a:rPr lang="ja-JP" altLang="en-US" sz="2800" dirty="0" smtClean="0">
                <a:solidFill>
                  <a:schemeClr val="accent5"/>
                </a:solidFill>
              </a:rPr>
              <a:t>を使って </a:t>
            </a:r>
            <a:r>
              <a:rPr lang="en-US" altLang="ja-JP" sz="2800" dirty="0" err="1" smtClean="0">
                <a:solidFill>
                  <a:schemeClr val="accent5"/>
                </a:solidFill>
              </a:rPr>
              <a:t>Func</a:t>
            </a:r>
            <a:r>
              <a:rPr lang="en-US" altLang="ja-JP" sz="2800" dirty="0" smtClean="0">
                <a:solidFill>
                  <a:schemeClr val="accent5"/>
                </a:solidFill>
              </a:rPr>
              <a:t> </a:t>
            </a:r>
            <a:r>
              <a:rPr lang="ja-JP" altLang="en-US" sz="2800" dirty="0" smtClean="0">
                <a:solidFill>
                  <a:schemeClr val="accent5"/>
                </a:solidFill>
              </a:rPr>
              <a:t>する」</a:t>
            </a:r>
            <a:endParaRPr lang="en-US" altLang="ja-JP" sz="2800" dirty="0" smtClean="0">
              <a:solidFill>
                <a:schemeClr val="accent5"/>
              </a:solidFill>
            </a:endParaRPr>
          </a:p>
          <a:p>
            <a:pPr>
              <a:buNone/>
            </a:pPr>
            <a:endParaRPr lang="en-US" altLang="ja-JP" sz="3200" dirty="0" smtClean="0"/>
          </a:p>
          <a:p>
            <a:pPr>
              <a:buNone/>
            </a:pPr>
            <a:r>
              <a:rPr lang="ja-JP" altLang="en-US" sz="3200" dirty="0" smtClean="0"/>
              <a:t>という意図のモデルじゃなく、</a:t>
            </a:r>
          </a:p>
          <a:p>
            <a:pPr>
              <a:buNone/>
            </a:pPr>
            <a:endParaRPr lang="ja-JP" altLang="en-US" sz="3200" dirty="0" smtClean="0"/>
          </a:p>
          <a:p>
            <a:pPr>
              <a:buNone/>
            </a:pPr>
            <a:r>
              <a:rPr lang="en-US" altLang="ja-JP" sz="2800" dirty="0" smtClean="0"/>
              <a:t>	</a:t>
            </a:r>
            <a:r>
              <a:rPr lang="ja-JP" altLang="en-US" dirty="0" smtClean="0">
                <a:solidFill>
                  <a:schemeClr val="accent5"/>
                </a:solidFill>
              </a:rPr>
              <a:t>「従業員名簿内の全ての各従業員を</a:t>
            </a:r>
            <a:endParaRPr lang="en-US" altLang="ja-JP" dirty="0" smtClean="0">
              <a:solidFill>
                <a:schemeClr val="accent5"/>
              </a:solidFill>
            </a:endParaRPr>
          </a:p>
          <a:p>
            <a:pPr>
              <a:buNone/>
            </a:pPr>
            <a:r>
              <a:rPr lang="en-US" altLang="ja-JP" dirty="0" smtClean="0">
                <a:solidFill>
                  <a:schemeClr val="accent5"/>
                </a:solidFill>
              </a:rPr>
              <a:t>		</a:t>
            </a:r>
            <a:r>
              <a:rPr lang="ja-JP" altLang="en-US" dirty="0" smtClean="0">
                <a:solidFill>
                  <a:schemeClr val="accent5"/>
                </a:solidFill>
              </a:rPr>
              <a:t>画面に出力する」</a:t>
            </a:r>
            <a:endParaRPr lang="en-US" altLang="ja-JP" dirty="0" smtClean="0">
              <a:solidFill>
                <a:schemeClr val="accent5"/>
              </a:solidFill>
            </a:endParaRPr>
          </a:p>
          <a:p>
            <a:pPr>
              <a:buNone/>
            </a:pPr>
            <a:endParaRPr lang="ja-JP" altLang="en-US" sz="3200" dirty="0" smtClean="0"/>
          </a:p>
          <a:p>
            <a:pPr>
              <a:buNone/>
            </a:pPr>
            <a:r>
              <a:rPr lang="ja-JP" altLang="en-US" sz="3200" dirty="0" smtClean="0"/>
              <a:t>のモデルだから。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868346"/>
          </a:xfrm>
        </p:spPr>
        <p:txBody>
          <a:bodyPr/>
          <a:lstStyle/>
          <a:p>
            <a:r>
              <a:rPr lang="ja-JP" altLang="en-US" dirty="0" smtClean="0"/>
              <a:t>もし仮に、</a:t>
            </a:r>
            <a:endParaRPr kumimoji="1" lang="ja-JP" altLang="en-US" dirty="0"/>
          </a:p>
        </p:txBody>
      </p:sp>
      <p:sp>
        <p:nvSpPr>
          <p:cNvPr id="3" name="コンテンツ プレースホルダ 2"/>
          <p:cNvSpPr>
            <a:spLocks noGrp="1"/>
          </p:cNvSpPr>
          <p:nvPr>
            <p:ph idx="1"/>
          </p:nvPr>
        </p:nvSpPr>
        <p:spPr>
          <a:xfrm>
            <a:off x="214282" y="1511710"/>
            <a:ext cx="8643998" cy="5043081"/>
          </a:xfrm>
        </p:spPr>
        <p:txBody>
          <a:bodyPr>
            <a:noAutofit/>
          </a:bodyPr>
          <a:lstStyle/>
          <a:p>
            <a:pPr>
              <a:buNone/>
            </a:pPr>
            <a:r>
              <a:rPr lang="en-US" altLang="ja-JP" sz="2400" dirty="0" smtClean="0"/>
              <a:t>	</a:t>
            </a:r>
            <a:r>
              <a:rPr lang="ja-JP" altLang="en-US" sz="2400" dirty="0" smtClean="0"/>
              <a:t> </a:t>
            </a:r>
            <a:r>
              <a:rPr lang="ja-JP" altLang="en-US" sz="2800" dirty="0" smtClean="0">
                <a:solidFill>
                  <a:schemeClr val="accent5"/>
                </a:solidFill>
              </a:rPr>
              <a:t>「</a:t>
            </a:r>
            <a:r>
              <a:rPr lang="en-US" altLang="ja-JP" sz="2800" dirty="0" smtClean="0">
                <a:solidFill>
                  <a:schemeClr val="accent5"/>
                </a:solidFill>
              </a:rPr>
              <a:t>l </a:t>
            </a:r>
            <a:r>
              <a:rPr lang="ja-JP" altLang="en-US" sz="2800" dirty="0" smtClean="0">
                <a:solidFill>
                  <a:schemeClr val="accent5"/>
                </a:solidFill>
              </a:rPr>
              <a:t>内の全ての各 </a:t>
            </a:r>
            <a:r>
              <a:rPr lang="en-US" altLang="ja-JP" sz="2800" dirty="0" smtClean="0">
                <a:solidFill>
                  <a:schemeClr val="accent5"/>
                </a:solidFill>
              </a:rPr>
              <a:t>x </a:t>
            </a:r>
            <a:r>
              <a:rPr lang="ja-JP" altLang="en-US" sz="2800" dirty="0" smtClean="0">
                <a:solidFill>
                  <a:schemeClr val="accent5"/>
                </a:solidFill>
              </a:rPr>
              <a:t>を </a:t>
            </a:r>
            <a:r>
              <a:rPr lang="en-US" altLang="ja-JP" sz="2800" dirty="0" smtClean="0">
                <a:solidFill>
                  <a:schemeClr val="accent5"/>
                </a:solidFill>
              </a:rPr>
              <a:t>s </a:t>
            </a:r>
            <a:r>
              <a:rPr lang="ja-JP" altLang="en-US" sz="2800" dirty="0" smtClean="0">
                <a:solidFill>
                  <a:schemeClr val="accent5"/>
                </a:solidFill>
              </a:rPr>
              <a:t>を使って </a:t>
            </a:r>
            <a:r>
              <a:rPr lang="en-US" altLang="ja-JP" sz="2800" dirty="0" err="1" smtClean="0">
                <a:solidFill>
                  <a:schemeClr val="accent5"/>
                </a:solidFill>
              </a:rPr>
              <a:t>Func</a:t>
            </a:r>
            <a:r>
              <a:rPr lang="en-US" altLang="ja-JP" sz="2800" dirty="0" smtClean="0">
                <a:solidFill>
                  <a:schemeClr val="accent5"/>
                </a:solidFill>
              </a:rPr>
              <a:t> </a:t>
            </a:r>
            <a:r>
              <a:rPr lang="ja-JP" altLang="en-US" sz="2800" dirty="0" smtClean="0">
                <a:solidFill>
                  <a:schemeClr val="accent5"/>
                </a:solidFill>
              </a:rPr>
              <a:t>する」</a:t>
            </a:r>
            <a:endParaRPr lang="en-US" altLang="ja-JP" sz="2400" dirty="0" smtClean="0">
              <a:solidFill>
                <a:schemeClr val="accent5"/>
              </a:solidFill>
            </a:endParaRPr>
          </a:p>
          <a:p>
            <a:pPr>
              <a:buNone/>
            </a:pPr>
            <a:endParaRPr lang="ja-JP" altLang="en-US" sz="2400" dirty="0" smtClean="0"/>
          </a:p>
          <a:p>
            <a:pPr>
              <a:buNone/>
            </a:pPr>
            <a:r>
              <a:rPr lang="ja-JP" altLang="en-US" sz="2400" dirty="0" smtClean="0"/>
              <a:t>という意図のモデルだったら、</a:t>
            </a:r>
          </a:p>
          <a:p>
            <a:pPr>
              <a:buNone/>
            </a:pPr>
            <a:endParaRPr lang="ja-JP" altLang="en-US" sz="2400" dirty="0" smtClean="0"/>
          </a:p>
          <a:p>
            <a:pPr lvl="1">
              <a:buNone/>
            </a:pPr>
            <a:r>
              <a:rPr lang="en-US" altLang="ja-JP" dirty="0" err="1" smtClean="0">
                <a:solidFill>
                  <a:schemeClr val="accent5"/>
                </a:solidFill>
              </a:rPr>
              <a:t>l.ForAll</a:t>
            </a:r>
            <a:r>
              <a:rPr lang="en-US" altLang="ja-JP" dirty="0" smtClean="0">
                <a:solidFill>
                  <a:schemeClr val="accent5"/>
                </a:solidFill>
              </a:rPr>
              <a:t>(x =&gt; </a:t>
            </a:r>
            <a:r>
              <a:rPr lang="en-US" altLang="ja-JP" dirty="0" err="1" smtClean="0">
                <a:solidFill>
                  <a:schemeClr val="accent5"/>
                </a:solidFill>
              </a:rPr>
              <a:t>x.Func</a:t>
            </a:r>
            <a:r>
              <a:rPr lang="en-US" altLang="ja-JP" dirty="0" smtClean="0">
                <a:solidFill>
                  <a:schemeClr val="accent5"/>
                </a:solidFill>
              </a:rPr>
              <a:t>(s));</a:t>
            </a:r>
          </a:p>
          <a:p>
            <a:pPr lvl="1">
              <a:buNone/>
            </a:pPr>
            <a:endParaRPr lang="en-US" altLang="ja-JP" sz="2400" dirty="0" smtClean="0"/>
          </a:p>
          <a:p>
            <a:pPr>
              <a:buNone/>
            </a:pPr>
            <a:r>
              <a:rPr lang="ja-JP" altLang="en-US" sz="2400" dirty="0" smtClean="0"/>
              <a:t>の方が、</a:t>
            </a:r>
          </a:p>
          <a:p>
            <a:pPr>
              <a:buNone/>
            </a:pPr>
            <a:endParaRPr lang="ja-JP" altLang="en-US" sz="2400" dirty="0" smtClean="0"/>
          </a:p>
          <a:p>
            <a:pPr lvl="1">
              <a:buNone/>
            </a:pP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p>
          <a:p>
            <a:pPr>
              <a:buNone/>
            </a:pPr>
            <a:endParaRPr lang="en-US" altLang="ja-JP" sz="2400" dirty="0" smtClean="0"/>
          </a:p>
          <a:p>
            <a:pPr>
              <a:buNone/>
            </a:pPr>
            <a:r>
              <a:rPr lang="ja-JP" altLang="en-US" sz="2400" dirty="0" smtClean="0"/>
              <a:t>よりベター。</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58204" cy="6154758"/>
          </a:xfrm>
        </p:spPr>
        <p:txBody>
          <a:bodyPr>
            <a:normAutofit/>
          </a:bodyPr>
          <a:lstStyle/>
          <a:p>
            <a:pPr algn="ctr"/>
            <a:r>
              <a:rPr lang="ja-JP" altLang="en-US" sz="9600" dirty="0" smtClean="0"/>
              <a:t>別の</a:t>
            </a:r>
            <a:r>
              <a:rPr kumimoji="1" lang="ja-JP" altLang="en-US" sz="9600" dirty="0" smtClean="0"/>
              <a:t>例</a:t>
            </a:r>
            <a:endParaRPr kumimoji="1" lang="ja-JP" altLang="en-US" sz="9600" dirty="0"/>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なんで</a:t>
            </a:r>
            <a:endParaRPr kumimoji="1" lang="ja-JP" altLang="en-US" dirty="0"/>
          </a:p>
        </p:txBody>
      </p:sp>
      <p:sp>
        <p:nvSpPr>
          <p:cNvPr id="3" name="コンテンツ プレースホルダ 2"/>
          <p:cNvSpPr>
            <a:spLocks noGrp="1"/>
          </p:cNvSpPr>
          <p:nvPr>
            <p:ph idx="1"/>
          </p:nvPr>
        </p:nvSpPr>
        <p:spPr>
          <a:xfrm>
            <a:off x="214282" y="1600200"/>
            <a:ext cx="8643998" cy="4525963"/>
          </a:xfrm>
        </p:spPr>
        <p:txBody>
          <a:bodyPr>
            <a:normAutofit/>
          </a:bodyPr>
          <a:lstStyle/>
          <a:p>
            <a:pPr lvl="1">
              <a:buNone/>
            </a:pPr>
            <a:r>
              <a:rPr lang="ja-JP" altLang="en-US" sz="2400" dirty="0" smtClean="0">
                <a:solidFill>
                  <a:schemeClr val="accent5"/>
                </a:solidFill>
              </a:rPr>
              <a:t>従業員名簿</a:t>
            </a:r>
            <a:r>
              <a:rPr lang="en-US" altLang="ja-JP" sz="2400" dirty="0" smtClean="0">
                <a:solidFill>
                  <a:schemeClr val="accent5"/>
                </a:solidFill>
              </a:rPr>
              <a:t>.</a:t>
            </a:r>
            <a:r>
              <a:rPr lang="en-US" altLang="ja-JP" sz="2400" dirty="0" err="1" smtClean="0">
                <a:solidFill>
                  <a:schemeClr val="accent5"/>
                </a:solidFill>
              </a:rPr>
              <a:t>ForAll</a:t>
            </a:r>
            <a:r>
              <a:rPr lang="en-US" altLang="ja-JP" sz="2400" dirty="0" smtClean="0">
                <a:solidFill>
                  <a:schemeClr val="accent5"/>
                </a:solidFill>
              </a:rPr>
              <a:t>(</a:t>
            </a:r>
            <a:r>
              <a:rPr lang="ja-JP" altLang="en-US" sz="2400" dirty="0" smtClean="0">
                <a:solidFill>
                  <a:schemeClr val="accent5"/>
                </a:solidFill>
              </a:rPr>
              <a:t>各従業員 </a:t>
            </a:r>
            <a:r>
              <a:rPr lang="en-US" altLang="ja-JP" sz="2400" dirty="0" smtClean="0">
                <a:solidFill>
                  <a:schemeClr val="accent5"/>
                </a:solidFill>
              </a:rPr>
              <a:t>=&gt; </a:t>
            </a:r>
            <a:r>
              <a:rPr lang="ja-JP" altLang="en-US" sz="2400" dirty="0" smtClean="0">
                <a:solidFill>
                  <a:schemeClr val="accent5"/>
                </a:solidFill>
              </a:rPr>
              <a:t>各従業員</a:t>
            </a:r>
            <a:r>
              <a:rPr lang="en-US" altLang="ja-JP" sz="2400" dirty="0" smtClean="0">
                <a:solidFill>
                  <a:schemeClr val="accent5"/>
                </a:solidFill>
              </a:rPr>
              <a:t>.</a:t>
            </a:r>
            <a:r>
              <a:rPr lang="ja-JP" altLang="en-US" sz="2400" dirty="0" smtClean="0">
                <a:solidFill>
                  <a:schemeClr val="accent5"/>
                </a:solidFill>
              </a:rPr>
              <a:t>出力</a:t>
            </a:r>
            <a:r>
              <a:rPr lang="en-US" altLang="ja-JP" sz="2400" dirty="0" smtClean="0">
                <a:solidFill>
                  <a:schemeClr val="accent5"/>
                </a:solidFill>
              </a:rPr>
              <a:t>(</a:t>
            </a:r>
            <a:r>
              <a:rPr lang="ja-JP" altLang="en-US" sz="2400" dirty="0" smtClean="0">
                <a:solidFill>
                  <a:schemeClr val="accent5"/>
                </a:solidFill>
              </a:rPr>
              <a:t>画面</a:t>
            </a:r>
            <a:r>
              <a:rPr lang="en-US" altLang="ja-JP" sz="2400" dirty="0" smtClean="0">
                <a:solidFill>
                  <a:schemeClr val="accent5"/>
                </a:solidFill>
              </a:rPr>
              <a:t>));</a:t>
            </a:r>
          </a:p>
          <a:p>
            <a:pPr lvl="1">
              <a:buNone/>
            </a:pPr>
            <a:endParaRPr lang="en-US" altLang="ja-JP" sz="2400" dirty="0" smtClean="0"/>
          </a:p>
          <a:p>
            <a:pPr>
              <a:buNone/>
            </a:pPr>
            <a:r>
              <a:rPr lang="ja-JP" altLang="en-US" sz="3200" dirty="0" smtClean="0"/>
              <a:t>このソースコードが、</a:t>
            </a:r>
          </a:p>
          <a:p>
            <a:pPr lvl="1">
              <a:buNone/>
            </a:pPr>
            <a:endParaRPr lang="ja-JP" altLang="en-US" sz="2400" dirty="0" smtClean="0"/>
          </a:p>
          <a:p>
            <a:pPr lvl="1">
              <a:buNone/>
            </a:pPr>
            <a:r>
              <a:rPr lang="en-US" altLang="ja-JP" sz="2000" dirty="0" err="1" smtClean="0">
                <a:solidFill>
                  <a:schemeClr val="accent5"/>
                </a:solidFill>
              </a:rPr>
              <a:t>employeeList.ForAll</a:t>
            </a:r>
            <a:r>
              <a:rPr lang="en-US" altLang="ja-JP" sz="2000" dirty="0" smtClean="0">
                <a:solidFill>
                  <a:schemeClr val="accent5"/>
                </a:solidFill>
              </a:rPr>
              <a:t>(employee =&gt; </a:t>
            </a:r>
            <a:r>
              <a:rPr lang="en-US" altLang="ja-JP" sz="2000" dirty="0" err="1" smtClean="0">
                <a:solidFill>
                  <a:schemeClr val="accent5"/>
                </a:solidFill>
              </a:rPr>
              <a:t>employee.Output</a:t>
            </a:r>
            <a:r>
              <a:rPr lang="en-US" altLang="ja-JP" sz="2000" dirty="0" smtClean="0">
                <a:solidFill>
                  <a:schemeClr val="accent5"/>
                </a:solidFill>
              </a:rPr>
              <a:t>(screen));</a:t>
            </a:r>
          </a:p>
          <a:p>
            <a:pPr lvl="1">
              <a:buNone/>
            </a:pPr>
            <a:endParaRPr lang="en-US" altLang="ja-JP" sz="2400" dirty="0" smtClean="0"/>
          </a:p>
          <a:p>
            <a:pPr>
              <a:buNone/>
            </a:pPr>
            <a:r>
              <a:rPr lang="ja-JP" altLang="en-US" sz="3200" dirty="0" smtClean="0"/>
              <a:t>より良いか</a:t>
            </a:r>
            <a:r>
              <a:rPr lang="en-US" altLang="ja-JP" sz="3200" dirty="0" smtClean="0"/>
              <a:t>?</a:t>
            </a:r>
            <a:endParaRPr lang="en-US" altLang="ja-JP"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「この場合は」、</a:t>
            </a:r>
            <a:endParaRPr kumimoji="1" lang="ja-JP" altLang="en-US" dirty="0"/>
          </a:p>
        </p:txBody>
      </p:sp>
      <p:sp>
        <p:nvSpPr>
          <p:cNvPr id="3" name="コンテンツ プレースホルダ 2"/>
          <p:cNvSpPr>
            <a:spLocks noGrp="1"/>
          </p:cNvSpPr>
          <p:nvPr>
            <p:ph idx="1"/>
          </p:nvPr>
        </p:nvSpPr>
        <p:spPr>
          <a:xfrm>
            <a:off x="214282" y="1415845"/>
            <a:ext cx="8643998" cy="5084989"/>
          </a:xfrm>
        </p:spPr>
        <p:txBody>
          <a:bodyPr>
            <a:noAutofit/>
          </a:bodyPr>
          <a:lstStyle/>
          <a:p>
            <a:pPr>
              <a:buNone/>
            </a:pPr>
            <a:r>
              <a:rPr lang="en-US" altLang="ja-JP" sz="2800" dirty="0" smtClean="0"/>
              <a:t>	 </a:t>
            </a:r>
            <a:r>
              <a:rPr lang="ja-JP" altLang="en-US" dirty="0" smtClean="0">
                <a:solidFill>
                  <a:schemeClr val="accent5"/>
                </a:solidFill>
              </a:rPr>
              <a:t>「</a:t>
            </a:r>
            <a:r>
              <a:rPr lang="en-US" altLang="ja-JP" dirty="0" smtClean="0">
                <a:solidFill>
                  <a:schemeClr val="accent5"/>
                </a:solidFill>
              </a:rPr>
              <a:t>employee </a:t>
            </a:r>
            <a:r>
              <a:rPr lang="ja-JP" altLang="en-US" dirty="0" smtClean="0">
                <a:solidFill>
                  <a:schemeClr val="accent5"/>
                </a:solidFill>
              </a:rPr>
              <a:t>内の全ての各 </a:t>
            </a:r>
            <a:r>
              <a:rPr lang="en-US" altLang="ja-JP" dirty="0" smtClean="0">
                <a:solidFill>
                  <a:schemeClr val="accent5"/>
                </a:solidFill>
              </a:rPr>
              <a:t>employee </a:t>
            </a:r>
            <a:r>
              <a:rPr lang="ja-JP" altLang="en-US" dirty="0" smtClean="0">
                <a:solidFill>
                  <a:schemeClr val="accent5"/>
                </a:solidFill>
              </a:rPr>
              <a:t>を</a:t>
            </a:r>
            <a:r>
              <a:rPr lang="en-US" altLang="ja-JP" dirty="0" smtClean="0">
                <a:solidFill>
                  <a:schemeClr val="accent5"/>
                </a:solidFill>
              </a:rPr>
              <a:t/>
            </a:r>
            <a:br>
              <a:rPr lang="en-US" altLang="ja-JP" dirty="0" smtClean="0">
                <a:solidFill>
                  <a:schemeClr val="accent5"/>
                </a:solidFill>
              </a:rPr>
            </a:br>
            <a:r>
              <a:rPr lang="en-US" altLang="ja-JP" dirty="0" smtClean="0">
                <a:solidFill>
                  <a:schemeClr val="accent5"/>
                </a:solidFill>
              </a:rPr>
              <a:t>	screen </a:t>
            </a:r>
            <a:r>
              <a:rPr lang="ja-JP" altLang="en-US" dirty="0" smtClean="0">
                <a:solidFill>
                  <a:schemeClr val="accent5"/>
                </a:solidFill>
              </a:rPr>
              <a:t>に </a:t>
            </a:r>
            <a:r>
              <a:rPr lang="en-US" altLang="ja-JP" dirty="0" smtClean="0">
                <a:solidFill>
                  <a:schemeClr val="accent5"/>
                </a:solidFill>
              </a:rPr>
              <a:t>Output </a:t>
            </a:r>
            <a:r>
              <a:rPr lang="ja-JP" altLang="en-US" dirty="0" smtClean="0">
                <a:solidFill>
                  <a:schemeClr val="accent5"/>
                </a:solidFill>
              </a:rPr>
              <a:t>する」</a:t>
            </a:r>
            <a:endParaRPr lang="en-US" altLang="ja-JP" sz="2800" dirty="0" smtClean="0">
              <a:solidFill>
                <a:schemeClr val="accent5"/>
              </a:solidFill>
            </a:endParaRPr>
          </a:p>
          <a:p>
            <a:pPr>
              <a:buNone/>
            </a:pPr>
            <a:endParaRPr lang="en-US" altLang="ja-JP" sz="3200" dirty="0" smtClean="0"/>
          </a:p>
          <a:p>
            <a:pPr>
              <a:buNone/>
            </a:pPr>
            <a:r>
              <a:rPr lang="ja-JP" altLang="en-US" sz="3200" dirty="0" smtClean="0"/>
              <a:t>という意図のモデルじゃなく、</a:t>
            </a:r>
          </a:p>
          <a:p>
            <a:pPr>
              <a:buNone/>
            </a:pPr>
            <a:endParaRPr lang="ja-JP" altLang="en-US" sz="3200" dirty="0" smtClean="0"/>
          </a:p>
          <a:p>
            <a:pPr>
              <a:buNone/>
            </a:pPr>
            <a:r>
              <a:rPr lang="en-US" altLang="ja-JP" dirty="0" smtClean="0">
                <a:solidFill>
                  <a:schemeClr val="accent5"/>
                </a:solidFill>
              </a:rPr>
              <a:t>	</a:t>
            </a:r>
            <a:r>
              <a:rPr lang="ja-JP" altLang="en-US" dirty="0" smtClean="0">
                <a:solidFill>
                  <a:schemeClr val="accent5"/>
                </a:solidFill>
              </a:rPr>
              <a:t> 「従業員名簿内の全ての各従業員を</a:t>
            </a:r>
            <a:r>
              <a:rPr lang="en-US" altLang="ja-JP" dirty="0" smtClean="0">
                <a:solidFill>
                  <a:schemeClr val="accent5"/>
                </a:solidFill>
              </a:rPr>
              <a:t/>
            </a:r>
            <a:br>
              <a:rPr lang="en-US" altLang="ja-JP" dirty="0" smtClean="0">
                <a:solidFill>
                  <a:schemeClr val="accent5"/>
                </a:solidFill>
              </a:rPr>
            </a:br>
            <a:r>
              <a:rPr lang="en-US" altLang="ja-JP" dirty="0" smtClean="0">
                <a:solidFill>
                  <a:schemeClr val="accent5"/>
                </a:solidFill>
              </a:rPr>
              <a:t>	</a:t>
            </a:r>
            <a:r>
              <a:rPr lang="ja-JP" altLang="en-US" dirty="0" smtClean="0">
                <a:solidFill>
                  <a:schemeClr val="accent5"/>
                </a:solidFill>
              </a:rPr>
              <a:t>画面に出力する」</a:t>
            </a:r>
            <a:endParaRPr lang="en-US" altLang="ja-JP" dirty="0" smtClean="0">
              <a:solidFill>
                <a:schemeClr val="accent5"/>
              </a:solidFill>
            </a:endParaRPr>
          </a:p>
          <a:p>
            <a:pPr>
              <a:buNone/>
            </a:pPr>
            <a:endParaRPr lang="ja-JP" altLang="en-US" sz="3200" dirty="0" smtClean="0"/>
          </a:p>
          <a:p>
            <a:pPr>
              <a:buNone/>
            </a:pPr>
            <a:r>
              <a:rPr lang="ja-JP" altLang="en-US" sz="3200" dirty="0" smtClean="0"/>
              <a:t>のモデルだから。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09_Japan">
  <a:themeElements>
    <a:clrScheme name="Custom 26">
      <a:dk1>
        <a:srgbClr val="000000"/>
      </a:dk1>
      <a:lt1>
        <a:srgbClr val="FFFFFF"/>
      </a:lt1>
      <a:dk2>
        <a:srgbClr val="CCFFCC"/>
      </a:dk2>
      <a:lt2>
        <a:srgbClr val="CCCCCC"/>
      </a:lt2>
      <a:accent1>
        <a:srgbClr val="99CC99"/>
      </a:accent1>
      <a:accent2>
        <a:srgbClr val="00994B"/>
      </a:accent2>
      <a:accent3>
        <a:srgbClr val="1E78B9"/>
      </a:accent3>
      <a:accent4>
        <a:srgbClr val="F5821E"/>
      </a:accent4>
      <a:accent5>
        <a:srgbClr val="FFFF11"/>
      </a:accent5>
      <a:accent6>
        <a:srgbClr val="D90026"/>
      </a:accent6>
      <a:hlink>
        <a:srgbClr val="F3EB4F"/>
      </a:hlink>
      <a:folHlink>
        <a:srgbClr val="681888"/>
      </a:folHlink>
    </a:clrScheme>
    <a:fontScheme name="Tech∙Ed Japan">
      <a:majorFont>
        <a:latin typeface="メイリオ"/>
        <a:ea typeface="メイリオ"/>
        <a:cs typeface=""/>
      </a:majorFont>
      <a:minorFont>
        <a:latin typeface="メイリオ"/>
        <a:ea typeface="メイリオ"/>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kumimoji="1" sz="2000" dirty="0" err="1" smtClean="0">
            <a:solidFill>
              <a:srgbClr val="FFFFFF"/>
            </a:solidFill>
            <a:effectLst>
              <a:outerShdw blurRad="38100" dist="38100" dir="2700000" algn="tl">
                <a:srgbClr val="000000">
                  <a:alpha val="43137"/>
                </a:srgbClr>
              </a:outerShdw>
            </a:effectLst>
            <a:latin typeface="+mn-ea"/>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TechEd09_Japan</Template>
  <TotalTime>0</TotalTime>
  <Words>4743</Words>
  <Application>Microsoft Office PowerPoint</Application>
  <PresentationFormat>画面に合わせる (4:3)</PresentationFormat>
  <Paragraphs>1062</Paragraphs>
  <Slides>150</Slides>
  <Notes>137</Notes>
  <HiddenSlides>0</HiddenSlides>
  <MMClips>0</MMClips>
  <ScaleCrop>false</ScaleCrop>
  <HeadingPairs>
    <vt:vector size="4" baseType="variant">
      <vt:variant>
        <vt:lpstr>テーマ</vt:lpstr>
      </vt:variant>
      <vt:variant>
        <vt:i4>1</vt:i4>
      </vt:variant>
      <vt:variant>
        <vt:lpstr>スライド タイトル</vt:lpstr>
      </vt:variant>
      <vt:variant>
        <vt:i4>150</vt:i4>
      </vt:variant>
    </vt:vector>
  </HeadingPairs>
  <TitlesOfParts>
    <vt:vector size="151" baseType="lpstr">
      <vt:lpstr>TechEd09_Japan</vt:lpstr>
      <vt:lpstr>スライド 1</vt:lpstr>
      <vt:lpstr>BoF-08 美しいソース コードのための考え方 </vt:lpstr>
      <vt:lpstr>スライド 3</vt:lpstr>
      <vt:lpstr>タイム・テーブル</vt:lpstr>
      <vt:lpstr>1.プロローグ</vt:lpstr>
      <vt:lpstr>コミュニティーの紹介</vt:lpstr>
      <vt:lpstr>スライド 7</vt:lpstr>
      <vt:lpstr>http://comuplus.net</vt:lpstr>
      <vt:lpstr> Tech·Ed 2008 Yokohama</vt:lpstr>
      <vt:lpstr>自己紹介</vt:lpstr>
      <vt:lpstr>本 BoF は、  「きれいなソースコード」  がテーマですが、 好きな言語は なんですか?</vt:lpstr>
      <vt:lpstr>好きな言語アンケート</vt:lpstr>
      <vt:lpstr>本日のテーマ</vt:lpstr>
      <vt:lpstr>本日のテーマ</vt:lpstr>
      <vt:lpstr>M言語や並列プログラミング・クラウド ・Visual Studio 2010などの 新たなマイクロソフトの技術に向け、 プログラマーの原点である プログラミング技術に関して、 熱く語り合っていきたいと思います。</vt:lpstr>
      <vt:lpstr>ありがとうございます!</vt:lpstr>
      <vt:lpstr>2.問題提起フェーズ</vt:lpstr>
      <vt:lpstr>「美しいソースコード のための考え方」 コメント編</vt:lpstr>
      <vt:lpstr>今回は「コメントは不要か」に注目</vt:lpstr>
      <vt:lpstr>不要！</vt:lpstr>
      <vt:lpstr>コメントは不要という視点から</vt:lpstr>
      <vt:lpstr>入力と読むのに時間がかかる</vt:lpstr>
      <vt:lpstr>間違いが書かれていることがある</vt:lpstr>
      <vt:lpstr>コメントかっこ悪い</vt:lpstr>
      <vt:lpstr>コードコンプリート</vt:lpstr>
      <vt:lpstr>コードコンプリート 第二版 上 384頁 第32章 第3節</vt:lpstr>
      <vt:lpstr>カリクレスの台詞より:</vt:lpstr>
      <vt:lpstr>トラシュマコスの台詞より:</vt:lpstr>
      <vt:lpstr>コメントの種類</vt:lpstr>
      <vt:lpstr>コメントの種類</vt:lpstr>
      <vt:lpstr>コメントありすぎ、なさすぎ</vt:lpstr>
      <vt:lpstr>汎用言語だから</vt:lpstr>
      <vt:lpstr>ディスカッション</vt:lpstr>
      <vt:lpstr>美しいソース コードのための考え方 ～マルチパラダイム時代のプログラムの書き方～ </vt:lpstr>
      <vt:lpstr>今日私が お伝えしたいこと</vt:lpstr>
      <vt:lpstr>今日私がお伝えしたいこと</vt:lpstr>
      <vt:lpstr>背景</vt:lpstr>
      <vt:lpstr>背景</vt:lpstr>
      <vt:lpstr>マルチパラダイム プログラミング</vt:lpstr>
      <vt:lpstr>C# や Visual Basic は、 最新のものほど、 マルチパラダイム プログラミング言語化 </vt:lpstr>
      <vt:lpstr>Q.パラダイムによって ソースコードは 大きく変わる?</vt:lpstr>
      <vt:lpstr>例. 命令型・手続き型</vt:lpstr>
      <vt:lpstr>例. 命令型・手続き指向型</vt:lpstr>
      <vt:lpstr>例. 命令型・オブジェクト指向型</vt:lpstr>
      <vt:lpstr>例. 命令型・オブジェクト指向型</vt:lpstr>
      <vt:lpstr>例. 宣言型・関数型</vt:lpstr>
      <vt:lpstr>例. 宣言型・関数型</vt:lpstr>
      <vt:lpstr>まったく同じ 実行結果だが…</vt:lpstr>
      <vt:lpstr>美しさが異なる</vt:lpstr>
      <vt:lpstr>別の例</vt:lpstr>
      <vt:lpstr>アセンブリ言語</vt:lpstr>
      <vt:lpstr>を、なんで</vt:lpstr>
      <vt:lpstr>C#</vt:lpstr>
      <vt:lpstr>のように書く ようになってきたのか?</vt:lpstr>
      <vt:lpstr>「動けばいい」のなら、どっちでも良いはず。</vt:lpstr>
      <vt:lpstr>また別の例</vt:lpstr>
      <vt:lpstr>なんで 説明するときに 図を使うことが あるのか?</vt:lpstr>
      <vt:lpstr>C#</vt:lpstr>
      <vt:lpstr>と</vt:lpstr>
      <vt:lpstr>クラス図</vt:lpstr>
      <vt:lpstr>の違いは何?</vt:lpstr>
      <vt:lpstr>何の違いが ソースコードの違いを 生むのか?</vt:lpstr>
      <vt:lpstr>ソースコードが異なる</vt:lpstr>
      <vt:lpstr>モデル (＝関心のある/コミュニケーションしたい部分を抽出したもの) の記述に より近いものが使われる。</vt:lpstr>
      <vt:lpstr>アセンブリ言語</vt:lpstr>
      <vt:lpstr>より</vt:lpstr>
      <vt:lpstr>C#</vt:lpstr>
      <vt:lpstr>の方が、  (この場合、) プログラマにとって、  「関心のある/コミュニケーション したい部分を抽出」 (=モデル)  した記述になっている。</vt:lpstr>
      <vt:lpstr>C#</vt:lpstr>
      <vt:lpstr>より</vt:lpstr>
      <vt:lpstr>クラス図</vt:lpstr>
      <vt:lpstr>の方が、  (この場合、) プログラマにとって、  「関心のある/コミュニケーション したい部分を抽出」 (=モデル)  した記述になっている。</vt:lpstr>
      <vt:lpstr>私の認識</vt:lpstr>
      <vt:lpstr> プログラミング というのは、実装のみを行うのではない。</vt:lpstr>
      <vt:lpstr> プログラミング は、 「設計＋実装＋テスト」。</vt:lpstr>
      <vt:lpstr> プログラミング というのは、 「検証可能な 設計/実装モデル」 を作ること。</vt:lpstr>
      <vt:lpstr>プログラミング という行為は モデリング。</vt:lpstr>
      <vt:lpstr>モデリングなので、</vt:lpstr>
      <vt:lpstr>プログラミング言語が重要</vt:lpstr>
      <vt:lpstr>「プログラミングで作られるモデル」</vt:lpstr>
      <vt:lpstr>美しいソースコード</vt:lpstr>
      <vt:lpstr>モデルとは</vt:lpstr>
      <vt:lpstr>誰とのコミュニケーション?</vt:lpstr>
      <vt:lpstr>ソースコードで誰とコミュニケーションするのか?</vt:lpstr>
      <vt:lpstr>プログラミングでは:</vt:lpstr>
      <vt:lpstr>意図を モデリング</vt:lpstr>
      <vt:lpstr>例</vt:lpstr>
      <vt:lpstr>例えば…</vt:lpstr>
      <vt:lpstr>なんで</vt:lpstr>
      <vt:lpstr>「この場合は」、</vt:lpstr>
      <vt:lpstr>つまり、</vt:lpstr>
      <vt:lpstr>もし仮に、</vt:lpstr>
      <vt:lpstr>別の例</vt:lpstr>
      <vt:lpstr>なんで</vt:lpstr>
      <vt:lpstr>「この場合は」、</vt:lpstr>
      <vt:lpstr>もし仮に、</vt:lpstr>
      <vt:lpstr>別の例</vt:lpstr>
      <vt:lpstr>なんで</vt:lpstr>
      <vt:lpstr>「この場合は」、</vt:lpstr>
      <vt:lpstr>でも、</vt:lpstr>
      <vt:lpstr>スライド 101</vt:lpstr>
      <vt:lpstr>寧ろ、</vt:lpstr>
      <vt:lpstr>C# のような汎用言語より、 DSL (ドメイン特化言語) の方が、 よりピュアにモデルを書くことが できる可能性がある。</vt:lpstr>
      <vt:lpstr>モデルがピュアである ことが重要か?</vt:lpstr>
      <vt:lpstr>なぜならば、</vt:lpstr>
      <vt:lpstr>モデルとは  「関心事を抽出したもの」  だから。</vt:lpstr>
      <vt:lpstr>「意図をモデリングした」 ものがソースコード。</vt:lpstr>
      <vt:lpstr>例</vt:lpstr>
      <vt:lpstr>例えば…</vt:lpstr>
      <vt:lpstr>「この場合は」、</vt:lpstr>
      <vt:lpstr>例</vt:lpstr>
      <vt:lpstr>例えば…</vt:lpstr>
      <vt:lpstr>スライド 113</vt:lpstr>
      <vt:lpstr>美しいソースコードを 書くコツ</vt:lpstr>
      <vt:lpstr>美しいソースコードを書くコツ: 単一責務の法則</vt:lpstr>
      <vt:lpstr>その コンテキストでの 関心事以外を混ぜない</vt:lpstr>
      <vt:lpstr>状況に適したパラダイムの採用</vt:lpstr>
      <vt:lpstr>美しいソースコードを書くコツ: 名前付け重要</vt:lpstr>
      <vt:lpstr>「名前を付ける」行為が モデリングの中心。</vt:lpstr>
      <vt:lpstr>「名前を付ける」のは、</vt:lpstr>
      <vt:lpstr>「名前を付ける」ときに</vt:lpstr>
      <vt:lpstr>例えば、</vt:lpstr>
      <vt:lpstr>例.</vt:lpstr>
      <vt:lpstr>「一言では言えない」</vt:lpstr>
      <vt:lpstr>美しいソースコードを書くコツ: 説明責任</vt:lpstr>
      <vt:lpstr>「うまく説明できない」</vt:lpstr>
      <vt:lpstr>美しいソースコードを書くコツ: 説明責任</vt:lpstr>
      <vt:lpstr>FAQ</vt:lpstr>
      <vt:lpstr>Q. 美しいソースコードと言っても、ひとによって異なったコードになるのでは?</vt:lpstr>
      <vt:lpstr>Q.コメントは不要?</vt:lpstr>
      <vt:lpstr>Q.ソースコードの美しさよりも 動くかどうかの方が重要では?</vt:lpstr>
      <vt:lpstr>Q. ソースコードの美しさよりも 動くかどうかの方が重要では?</vt:lpstr>
      <vt:lpstr>Q.そうは言っても、実務では美しいソースコードより他のことが重視されることも有るように思う。</vt:lpstr>
      <vt:lpstr>Q.美しくないモデルを抽出すべきときもあるのでは?</vt:lpstr>
      <vt:lpstr>ご清聴ありがとう ございました。</vt:lpstr>
      <vt:lpstr>こみゅぷらすBoF マルチパラダイム時代の美しいコード</vt:lpstr>
      <vt:lpstr>まず去年の振り返り</vt:lpstr>
      <vt:lpstr>最近よく聞くもの</vt:lpstr>
      <vt:lpstr>でも…</vt:lpstr>
      <vt:lpstr>Windows 7時代で予想される質問</vt:lpstr>
      <vt:lpstr>さらに…</vt:lpstr>
      <vt:lpstr>スライド 142</vt:lpstr>
      <vt:lpstr>役割いろいろ</vt:lpstr>
      <vt:lpstr>これもマルチパラダイム？</vt:lpstr>
      <vt:lpstr>どうやってレガシー時代のシステムと付き合い、美しいプログラミングをするか？</vt:lpstr>
      <vt:lpstr>3.ディスカッション</vt:lpstr>
      <vt:lpstr>ディスカッション</vt:lpstr>
      <vt:lpstr>きれいなソースコードって?</vt:lpstr>
      <vt:lpstr>4.エピローグ</vt:lpstr>
      <vt:lpstr>スライド 150</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2009-08-13T06:15:00Z</dcterms:created>
  <dcterms:modified xsi:type="dcterms:W3CDTF">2009-09-02T07:54:53Z</dcterms:modified>
</cp:coreProperties>
</file>