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3"/>
  </p:notesMasterIdLst>
  <p:sldIdLst>
    <p:sldId id="303" r:id="rId2"/>
    <p:sldId id="306" r:id="rId3"/>
    <p:sldId id="314" r:id="rId4"/>
    <p:sldId id="319" r:id="rId5"/>
    <p:sldId id="320" r:id="rId6"/>
    <p:sldId id="307" r:id="rId7"/>
    <p:sldId id="315" r:id="rId8"/>
    <p:sldId id="321" r:id="rId9"/>
    <p:sldId id="322" r:id="rId10"/>
    <p:sldId id="308" r:id="rId11"/>
    <p:sldId id="316" r:id="rId12"/>
    <p:sldId id="324" r:id="rId13"/>
    <p:sldId id="323" r:id="rId14"/>
    <p:sldId id="309" r:id="rId15"/>
    <p:sldId id="317" r:id="rId16"/>
    <p:sldId id="325" r:id="rId17"/>
    <p:sldId id="326" r:id="rId18"/>
    <p:sldId id="327" r:id="rId19"/>
    <p:sldId id="328" r:id="rId20"/>
    <p:sldId id="329" r:id="rId21"/>
    <p:sldId id="311" r:id="rId22"/>
    <p:sldId id="318" r:id="rId23"/>
    <p:sldId id="330" r:id="rId24"/>
    <p:sldId id="331" r:id="rId25"/>
    <p:sldId id="332" r:id="rId26"/>
    <p:sldId id="333" r:id="rId27"/>
    <p:sldId id="338" r:id="rId28"/>
    <p:sldId id="335" r:id="rId29"/>
    <p:sldId id="336" r:id="rId30"/>
    <p:sldId id="337" r:id="rId31"/>
    <p:sldId id="344" r:id="rId32"/>
    <p:sldId id="340" r:id="rId33"/>
    <p:sldId id="342" r:id="rId34"/>
    <p:sldId id="341" r:id="rId35"/>
    <p:sldId id="343" r:id="rId36"/>
    <p:sldId id="339" r:id="rId37"/>
    <p:sldId id="312" r:id="rId38"/>
    <p:sldId id="310" r:id="rId39"/>
    <p:sldId id="304" r:id="rId40"/>
    <p:sldId id="305" r:id="rId41"/>
    <p:sldId id="313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09"/>
    <a:srgbClr val="1D14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95" autoAdjust="0"/>
  </p:normalViewPr>
  <p:slideViewPr>
    <p:cSldViewPr>
      <p:cViewPr varScale="1">
        <p:scale>
          <a:sx n="71" d="100"/>
          <a:sy n="71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A1BF-E064-45B8-872C-37B3DEEF6892}" type="datetimeFigureOut">
              <a:rPr kumimoji="1" lang="ja-JP" altLang="en-US" smtClean="0"/>
              <a:pPr/>
              <a:t>2009/2/12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E3024-05D8-464D-B107-3AFC852B88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1100144"/>
          </a:xfr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B05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grpSp>
        <p:nvGrpSpPr>
          <p:cNvPr id="4" name="グループ化 9"/>
          <p:cNvGrpSpPr/>
          <p:nvPr userDrawn="1"/>
        </p:nvGrpSpPr>
        <p:grpSpPr>
          <a:xfrm>
            <a:off x="71406" y="5960954"/>
            <a:ext cx="1643074" cy="754194"/>
            <a:chOff x="714348" y="5429264"/>
            <a:chExt cx="1643074" cy="754194"/>
          </a:xfrm>
        </p:grpSpPr>
        <p:sp>
          <p:nvSpPr>
            <p:cNvPr id="8" name="タイトル 1"/>
            <p:cNvSpPr txBox="1">
              <a:spLocks/>
            </p:cNvSpPr>
            <p:nvPr userDrawn="1"/>
          </p:nvSpPr>
          <p:spPr>
            <a:xfrm>
              <a:off x="714348" y="5429264"/>
              <a:ext cx="1643074" cy="6827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CR A Extended" pitchFamily="50" charset="0"/>
                  <a:ea typeface="HGP創英角ﾎﾟｯﾌﾟ体" pitchFamily="50" charset="-128"/>
                  <a:cs typeface="+mj-cs"/>
                </a:rPr>
                <a:t>COMU+</a:t>
              </a:r>
            </a:p>
          </p:txBody>
        </p:sp>
        <p:sp>
          <p:nvSpPr>
            <p:cNvPr id="9" name="タイトル 1"/>
            <p:cNvSpPr txBox="1">
              <a:spLocks/>
            </p:cNvSpPr>
            <p:nvPr userDrawn="1"/>
          </p:nvSpPr>
          <p:spPr>
            <a:xfrm>
              <a:off x="714348" y="5929330"/>
              <a:ext cx="1643074" cy="2541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こみゅぷらす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pic>
        <p:nvPicPr>
          <p:cNvPr id="1027" name="Picture 3" descr="C:\Users\yoshihisa.ozaki\Desktop\logo1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1956" y="6267473"/>
            <a:ext cx="1219200" cy="447675"/>
          </a:xfrm>
          <a:prstGeom prst="rect">
            <a:avLst/>
          </a:prstGeom>
          <a:noFill/>
        </p:spPr>
      </p:pic>
      <p:cxnSp>
        <p:nvCxnSpPr>
          <p:cNvPr id="10" name="直線コネクタ 9"/>
          <p:cNvCxnSpPr/>
          <p:nvPr userDrawn="1"/>
        </p:nvCxnSpPr>
        <p:spPr>
          <a:xfrm>
            <a:off x="428596" y="1784338"/>
            <a:ext cx="8358246" cy="1588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4000">
                  <a:srgbClr val="00B050">
                    <a:alpha val="50000"/>
                  </a:srgbClr>
                </a:gs>
                <a:gs pos="30000">
                  <a:srgbClr val="00B0F0">
                    <a:alpha val="50000"/>
                  </a:srgbClr>
                </a:gs>
                <a:gs pos="34000">
                  <a:srgbClr val="7030A0">
                    <a:alpha val="50000"/>
                  </a:srgbClr>
                </a:gs>
                <a:gs pos="39000">
                  <a:srgbClr val="FFFF00">
                    <a:alpha val="50000"/>
                  </a:srgbClr>
                </a:gs>
                <a:gs pos="45000">
                  <a:srgbClr val="00B0F0">
                    <a:alpha val="50000"/>
                  </a:srgbClr>
                </a:gs>
                <a:gs pos="66000">
                  <a:schemeClr val="accent4">
                    <a:lumMod val="75000"/>
                    <a:alpha val="50000"/>
                  </a:schemeClr>
                </a:gs>
                <a:gs pos="73000">
                  <a:srgbClr val="00B0F0">
                    <a:alpha val="50000"/>
                  </a:srgbClr>
                </a:gs>
                <a:gs pos="85000">
                  <a:srgbClr val="92D050">
                    <a:alpha val="50000"/>
                  </a:srgbClr>
                </a:gs>
                <a:gs pos="100000">
                  <a:srgbClr val="0070C0">
                    <a:alpha val="50000"/>
                  </a:srgbClr>
                </a:gs>
              </a:gsLst>
              <a:lin ang="0" scaled="1"/>
              <a:tileRect/>
            </a:gra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8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44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1pPr>
            <a:lvl2pPr>
              <a:buFontTx/>
              <a:buBlip>
                <a:blip r:embed="rId3"/>
              </a:buBlip>
              <a:defRPr sz="4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2pPr>
            <a:lvl3pPr>
              <a:buFontTx/>
              <a:buBlip>
                <a:blip r:embed="rId4"/>
              </a:buBlip>
              <a:defRPr sz="36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3pPr>
            <a:lvl4pPr>
              <a:buFontTx/>
              <a:buBlip>
                <a:blip r:embed="rId5"/>
              </a:buBlip>
              <a:defRPr sz="3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4pPr>
            <a:lvl5pPr>
              <a:buFontTx/>
              <a:buBlip>
                <a:blip r:embed="rId6"/>
              </a:buBlip>
              <a:defRPr sz="3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28596" y="1141396"/>
            <a:ext cx="8358246" cy="1588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4000">
                  <a:srgbClr val="00B050">
                    <a:alpha val="50000"/>
                  </a:srgbClr>
                </a:gs>
                <a:gs pos="30000">
                  <a:srgbClr val="00B0F0">
                    <a:alpha val="50000"/>
                  </a:srgbClr>
                </a:gs>
                <a:gs pos="34000">
                  <a:srgbClr val="7030A0">
                    <a:alpha val="50000"/>
                  </a:srgbClr>
                </a:gs>
                <a:gs pos="39000">
                  <a:srgbClr val="FFFF00">
                    <a:alpha val="50000"/>
                  </a:srgbClr>
                </a:gs>
                <a:gs pos="45000">
                  <a:srgbClr val="00B0F0">
                    <a:alpha val="50000"/>
                  </a:srgbClr>
                </a:gs>
                <a:gs pos="66000">
                  <a:schemeClr val="accent4">
                    <a:lumMod val="75000"/>
                    <a:alpha val="50000"/>
                  </a:schemeClr>
                </a:gs>
                <a:gs pos="73000">
                  <a:srgbClr val="00B0F0">
                    <a:alpha val="50000"/>
                  </a:srgbClr>
                </a:gs>
                <a:gs pos="85000">
                  <a:srgbClr val="92D050">
                    <a:alpha val="50000"/>
                  </a:srgbClr>
                </a:gs>
                <a:gs pos="100000">
                  <a:srgbClr val="0070C0">
                    <a:alpha val="50000"/>
                  </a:srgbClr>
                </a:gs>
              </a:gsLst>
              <a:lin ang="0" scaled="1"/>
              <a:tileRect/>
            </a:gra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 userDrawn="1"/>
        </p:nvSpPr>
        <p:spPr>
          <a:xfrm>
            <a:off x="714348" y="2674806"/>
            <a:ext cx="7715304" cy="682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C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o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m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m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u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n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i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t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y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 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L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a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u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n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c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h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 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2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0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0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8</a:t>
            </a:r>
            <a:endParaRPr kumimoji="1" lang="ja-JP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hiller" pitchFamily="82" charset="0"/>
              <a:ea typeface="HGP創英角ﾎﾟｯﾌﾟ体" pitchFamily="50" charset="-128"/>
              <a:cs typeface="+mj-cs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42910" y="357166"/>
            <a:ext cx="8143932" cy="378621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ja-JP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D</a:t>
            </a:r>
            <a:r>
              <a:rPr kumimoji="1" lang="en-US" altLang="ja-JP" sz="8000" b="1" cap="none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E</a:t>
            </a:r>
            <a:r>
              <a:rPr kumimoji="1" lang="en-US" altLang="ja-JP" sz="8000" b="1" cap="none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M</a:t>
            </a:r>
            <a:r>
              <a:rPr kumimoji="1" lang="en-US" altLang="ja-JP" sz="8000" b="1" cap="none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O</a:t>
            </a:r>
            <a:endParaRPr kumimoji="1" lang="ja-JP" altLang="en-US" sz="80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Papyrus" pitchFamily="66" charset="0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3786190"/>
            <a:ext cx="7772400" cy="1982785"/>
          </a:xfrm>
        </p:spPr>
        <p:txBody>
          <a:bodyPr anchor="t"/>
          <a:lstStyle>
            <a:lvl1pPr algn="l">
              <a:defRPr sz="4000" b="0" cap="all">
                <a:solidFill>
                  <a:srgbClr val="8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ja-JP" altLang="en-US" dirty="0" smtClean="0"/>
              <a:t>デモの内容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6226196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8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28596" y="1141396"/>
            <a:ext cx="8358246" cy="1588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4000">
                  <a:srgbClr val="00B050">
                    <a:alpha val="50000"/>
                  </a:srgbClr>
                </a:gs>
                <a:gs pos="30000">
                  <a:srgbClr val="00B0F0">
                    <a:alpha val="50000"/>
                  </a:srgbClr>
                </a:gs>
                <a:gs pos="34000">
                  <a:srgbClr val="7030A0">
                    <a:alpha val="50000"/>
                  </a:srgbClr>
                </a:gs>
                <a:gs pos="39000">
                  <a:srgbClr val="FFFF00">
                    <a:alpha val="50000"/>
                  </a:srgbClr>
                </a:gs>
                <a:gs pos="45000">
                  <a:srgbClr val="00B0F0">
                    <a:alpha val="50000"/>
                  </a:srgbClr>
                </a:gs>
                <a:gs pos="66000">
                  <a:schemeClr val="accent4">
                    <a:lumMod val="75000"/>
                    <a:alpha val="50000"/>
                  </a:schemeClr>
                </a:gs>
                <a:gs pos="73000">
                  <a:srgbClr val="00B0F0">
                    <a:alpha val="50000"/>
                  </a:srgbClr>
                </a:gs>
                <a:gs pos="85000">
                  <a:srgbClr val="92D050">
                    <a:alpha val="50000"/>
                  </a:srgbClr>
                </a:gs>
                <a:gs pos="100000">
                  <a:srgbClr val="0070C0">
                    <a:alpha val="50000"/>
                  </a:srgbClr>
                </a:gs>
              </a:gsLst>
              <a:lin ang="0" scaled="1"/>
              <a:tileRect/>
            </a:gra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DD4C-E02F-4069-9D2B-440E3ED44B5A}" type="datetimeFigureOut">
              <a:rPr kumimoji="1" lang="ja-JP" altLang="en-US" smtClean="0"/>
              <a:pPr/>
              <a:t>2009/2/12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0919-E518-4F24-A55C-90CC795F49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9" r:id="rId3"/>
    <p:sldLayoutId id="2147483690" r:id="rId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1406" y="2000240"/>
            <a:ext cx="9001188" cy="1600210"/>
          </a:xfrm>
        </p:spPr>
        <p:txBody>
          <a:bodyPr>
            <a:noAutofit/>
          </a:bodyPr>
          <a:lstStyle/>
          <a:p>
            <a:r>
              <a:rPr lang="ja-JP" altLang="en-US" sz="6000" dirty="0" smtClean="0"/>
              <a:t>「美しいソースコード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のための考え方」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857356" y="4286256"/>
            <a:ext cx="7072362" cy="1571636"/>
          </a:xfrm>
        </p:spPr>
        <p:txBody>
          <a:bodyPr>
            <a:noAutofit/>
          </a:bodyPr>
          <a:lstStyle/>
          <a:p>
            <a:pPr algn="r"/>
            <a:r>
              <a:rPr lang="en-US" altLang="ja-JP" sz="2800" dirty="0" smtClean="0">
                <a:solidFill>
                  <a:srgbClr val="001409"/>
                </a:solidFill>
              </a:rPr>
              <a:t>2009/02/12</a:t>
            </a:r>
            <a:endParaRPr lang="en-US" altLang="ja-JP" sz="2800" dirty="0" smtClean="0">
              <a:solidFill>
                <a:srgbClr val="001409"/>
              </a:solidFill>
            </a:endParaRPr>
          </a:p>
          <a:p>
            <a:pPr algn="r"/>
            <a:r>
              <a:rPr lang="ja-JP" altLang="en-US" sz="2800" dirty="0" smtClean="0">
                <a:solidFill>
                  <a:srgbClr val="001409"/>
                </a:solidFill>
              </a:rPr>
              <a:t>小島 </a:t>
            </a:r>
            <a:r>
              <a:rPr lang="ja-JP" altLang="en-US" sz="2800" dirty="0" smtClean="0">
                <a:solidFill>
                  <a:srgbClr val="001409"/>
                </a:solidFill>
              </a:rPr>
              <a:t>富治雄 </a:t>
            </a:r>
            <a:r>
              <a:rPr lang="en-US" altLang="ja-JP" sz="2800" dirty="0" smtClean="0">
                <a:solidFill>
                  <a:srgbClr val="001409"/>
                </a:solidFill>
              </a:rPr>
              <a:t>– </a:t>
            </a:r>
            <a:r>
              <a:rPr lang="en-US" altLang="ja-JP" sz="2800" dirty="0" err="1" smtClean="0">
                <a:solidFill>
                  <a:srgbClr val="001409"/>
                </a:solidFill>
              </a:rPr>
              <a:t>Fujiwo</a:t>
            </a:r>
            <a:r>
              <a:rPr lang="ja-JP" altLang="en-US" sz="2800" dirty="0" smtClean="0">
                <a:solidFill>
                  <a:srgbClr val="001409"/>
                </a:solidFill>
              </a:rPr>
              <a:t> </a:t>
            </a:r>
            <a:r>
              <a:rPr lang="en-US" altLang="ja-JP" sz="2800" dirty="0" smtClean="0">
                <a:solidFill>
                  <a:srgbClr val="001409"/>
                </a:solidFill>
              </a:rPr>
              <a:t>(</a:t>
            </a:r>
            <a:r>
              <a:rPr lang="ja-JP" altLang="en-US" sz="2800" dirty="0" err="1" smtClean="0">
                <a:solidFill>
                  <a:srgbClr val="001409"/>
                </a:solidFill>
              </a:rPr>
              <a:t>こみゅぷらす</a:t>
            </a:r>
            <a:r>
              <a:rPr lang="en-US" altLang="ja-JP" sz="2800" dirty="0" smtClean="0">
                <a:solidFill>
                  <a:srgbClr val="001409"/>
                </a:solidFill>
              </a:rPr>
              <a:t>)</a:t>
            </a:r>
            <a:endParaRPr kumimoji="1" lang="ja-JP" altLang="en-US" sz="2800" i="1" dirty="0">
              <a:solidFill>
                <a:srgbClr val="001409"/>
              </a:solidFill>
            </a:endParaRPr>
          </a:p>
        </p:txBody>
      </p:sp>
      <p:pic>
        <p:nvPicPr>
          <p:cNvPr id="6" name="図 5" descr="dev09_120-6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価値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価値 </a:t>
            </a:r>
            <a:r>
              <a:rPr lang="en-US" altLang="ja-JP" sz="4000" dirty="0" smtClean="0"/>
              <a:t>– </a:t>
            </a:r>
            <a:r>
              <a:rPr lang="ja-JP" altLang="en-US" sz="6000" dirty="0" smtClean="0"/>
              <a:t>その一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コミュニケーション</a:t>
            </a:r>
          </a:p>
          <a:p>
            <a:pPr lvl="1"/>
            <a:r>
              <a:rPr lang="ja-JP" altLang="en-US" sz="5400" dirty="0" smtClean="0"/>
              <a:t>伝わるソースコード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価値 </a:t>
            </a:r>
            <a:r>
              <a:rPr lang="en-US" altLang="ja-JP" sz="4000" dirty="0" smtClean="0"/>
              <a:t>– </a:t>
            </a:r>
            <a:r>
              <a:rPr lang="ja-JP" altLang="en-US" sz="6000" dirty="0" smtClean="0"/>
              <a:t>その二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52864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シンプル</a:t>
            </a:r>
          </a:p>
          <a:p>
            <a:pPr lvl="1"/>
            <a:r>
              <a:rPr lang="ja-JP" altLang="en-US" dirty="0" smtClean="0"/>
              <a:t>プログラミングは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複雑になったら負け</a:t>
            </a:r>
          </a:p>
          <a:p>
            <a:pPr lvl="1"/>
            <a:r>
              <a:rPr lang="ja-JP" altLang="en-US" dirty="0" smtClean="0"/>
              <a:t>モデリング</a:t>
            </a:r>
          </a:p>
          <a:p>
            <a:pPr lvl="1"/>
            <a:r>
              <a:rPr lang="en-US" altLang="ja-JP" dirty="0" smtClean="0"/>
              <a:t>YAGNI</a:t>
            </a:r>
            <a:br>
              <a:rPr lang="en-US" altLang="ja-JP" dirty="0" smtClean="0"/>
            </a:br>
            <a:r>
              <a:rPr lang="en-US" altLang="ja-JP" dirty="0" smtClean="0"/>
              <a:t>(You Aren't Going to Need It)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価値 </a:t>
            </a:r>
            <a:r>
              <a:rPr lang="en-US" altLang="ja-JP" sz="4000" dirty="0" smtClean="0"/>
              <a:t>– </a:t>
            </a:r>
            <a:r>
              <a:rPr lang="ja-JP" altLang="en-US" sz="6000" dirty="0" smtClean="0"/>
              <a:t>その三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 smtClean="0"/>
              <a:t>柔軟性</a:t>
            </a:r>
          </a:p>
          <a:p>
            <a:pPr lvl="1"/>
            <a:r>
              <a:rPr lang="ja-JP" altLang="en-US" sz="7200" dirty="0" smtClean="0"/>
              <a:t>変更が容易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原則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- </a:t>
            </a:r>
            <a:r>
              <a:rPr lang="ja-JP" altLang="en-US" dirty="0" smtClean="0"/>
              <a:t>モジュール分割の原則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Divide and Conquer</a:t>
            </a:r>
          </a:p>
          <a:p>
            <a:pPr lvl="1"/>
            <a:r>
              <a:rPr lang="ja-JP" altLang="en-US" dirty="0" smtClean="0"/>
              <a:t>⇔ </a:t>
            </a:r>
            <a:r>
              <a:rPr lang="en-US" altLang="ja-JP" dirty="0" smtClean="0"/>
              <a:t>Name and Conquer</a:t>
            </a:r>
          </a:p>
          <a:p>
            <a:r>
              <a:rPr lang="ja-JP" altLang="en-US" dirty="0" smtClean="0"/>
              <a:t>関心事の分離 </a:t>
            </a:r>
            <a:r>
              <a:rPr lang="en-US" altLang="ja-JP" dirty="0" smtClean="0"/>
              <a:t>(separation of concerns)</a:t>
            </a:r>
          </a:p>
          <a:p>
            <a:r>
              <a:rPr lang="ja-JP" altLang="en-US" dirty="0" smtClean="0"/>
              <a:t>高凝集 </a:t>
            </a:r>
            <a:r>
              <a:rPr lang="en-US" altLang="ja-JP" dirty="0" smtClean="0"/>
              <a:t>(high cohesion)</a:t>
            </a:r>
          </a:p>
          <a:p>
            <a:r>
              <a:rPr lang="ja-JP" altLang="en-US" dirty="0" smtClean="0"/>
              <a:t>疎結合 </a:t>
            </a:r>
            <a:r>
              <a:rPr lang="en-US" altLang="ja-JP" dirty="0" smtClean="0"/>
              <a:t>(low coupling)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54032"/>
          </a:xfrm>
        </p:spPr>
        <p:txBody>
          <a:bodyPr/>
          <a:lstStyle/>
          <a:p>
            <a:r>
              <a:rPr kumimoji="1" lang="ja-JP" altLang="en-US" sz="2800" dirty="0" smtClean="0"/>
              <a:t>原則 </a:t>
            </a:r>
            <a:r>
              <a:rPr kumimoji="1" lang="en-US" altLang="ja-JP" sz="2800" dirty="0" smtClean="0"/>
              <a:t>- </a:t>
            </a:r>
            <a:r>
              <a:rPr lang="en-US" altLang="ja-JP" sz="3200" dirty="0" smtClean="0"/>
              <a:t>SRP (Single Responsibility Principle)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部品に変更が起こる理由は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一つであるべき</a:t>
            </a:r>
          </a:p>
          <a:p>
            <a:r>
              <a:rPr lang="ja-JP" altLang="en-US" dirty="0" smtClean="0"/>
              <a:t>一つの部品は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一つの責務を持つべき</a:t>
            </a:r>
          </a:p>
          <a:p>
            <a:pPr lvl="1"/>
            <a:r>
              <a:rPr lang="ja-JP" altLang="en-US" dirty="0" smtClean="0"/>
              <a:t>単機能</a:t>
            </a:r>
          </a:p>
          <a:p>
            <a:r>
              <a:rPr lang="ja-JP" altLang="en-US" dirty="0" smtClean="0"/>
              <a:t>良い抽象には良い名前がつく</a:t>
            </a:r>
          </a:p>
          <a:p>
            <a:pPr lvl="1"/>
            <a:r>
              <a:rPr lang="ja-JP" altLang="en-US" dirty="0" smtClean="0"/>
              <a:t>短い名前</a:t>
            </a:r>
          </a:p>
          <a:p>
            <a:pPr lvl="1"/>
            <a:r>
              <a:rPr lang="ja-JP" altLang="en-US" dirty="0" smtClean="0"/>
              <a:t>単一の概念を表現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- </a:t>
            </a:r>
            <a:r>
              <a:rPr lang="en-US" altLang="ja-JP" sz="5400" dirty="0" smtClean="0"/>
              <a:t>Once, Only Once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/>
              <a:t>重複の禁止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654032"/>
          </a:xfrm>
        </p:spPr>
        <p:txBody>
          <a:bodyPr/>
          <a:lstStyle/>
          <a:p>
            <a:r>
              <a:rPr kumimoji="1" lang="ja-JP" altLang="en-US" sz="2400" dirty="0" smtClean="0"/>
              <a:t>原則 </a:t>
            </a:r>
            <a:r>
              <a:rPr kumimoji="1" lang="en-US" altLang="ja-JP" sz="2400" dirty="0" smtClean="0"/>
              <a:t>- </a:t>
            </a:r>
            <a:r>
              <a:rPr lang="ja-JP" altLang="en-US" sz="3200" dirty="0" smtClean="0"/>
              <a:t>美しい</a:t>
            </a:r>
            <a:r>
              <a:rPr lang="ja-JP" altLang="en-US" sz="3200" dirty="0" smtClean="0"/>
              <a:t>ソースコードのための七箇条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ja-JP" altLang="en-US" sz="5600" dirty="0" smtClean="0"/>
              <a:t>意図を表現</a:t>
            </a:r>
          </a:p>
          <a:p>
            <a:pPr lvl="1"/>
            <a:r>
              <a:rPr lang="ja-JP" altLang="en-US" sz="4800" dirty="0" smtClean="0"/>
              <a:t>意図が表現されている</a:t>
            </a:r>
          </a:p>
          <a:p>
            <a:pPr lvl="1"/>
            <a:r>
              <a:rPr lang="ja-JP" altLang="en-US" sz="4800" dirty="0" smtClean="0"/>
              <a:t>意図の理解が容易である</a:t>
            </a:r>
          </a:p>
          <a:p>
            <a:pPr lvl="1"/>
            <a:r>
              <a:rPr lang="ja-JP" altLang="en-US" sz="4800" dirty="0" smtClean="0"/>
              <a:t>意図以外の記述が少ない</a:t>
            </a:r>
          </a:p>
          <a:p>
            <a:pPr lvl="1"/>
            <a:r>
              <a:rPr lang="en-US" altLang="ja-JP" sz="4800" dirty="0" smtClean="0"/>
              <a:t>How (</a:t>
            </a:r>
            <a:r>
              <a:rPr lang="ja-JP" altLang="en-US" sz="4800" dirty="0" smtClean="0"/>
              <a:t>どうやってやるか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でなく </a:t>
            </a:r>
            <a:r>
              <a:rPr lang="en-US" altLang="ja-JP" sz="4800" dirty="0" smtClean="0"/>
              <a:t>What (</a:t>
            </a:r>
            <a:r>
              <a:rPr lang="ja-JP" altLang="en-US" sz="4800" dirty="0" smtClean="0"/>
              <a:t>何をやるか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が記述されている</a:t>
            </a:r>
          </a:p>
          <a:p>
            <a:pPr lvl="1"/>
            <a:r>
              <a:rPr lang="en-US" altLang="ja-JP" sz="4800" dirty="0" smtClean="0"/>
              <a:t>Why (</a:t>
            </a:r>
            <a:r>
              <a:rPr lang="ja-JP" altLang="en-US" sz="4800" dirty="0" smtClean="0"/>
              <a:t>なぜやるか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も記述されている</a:t>
            </a:r>
          </a:p>
          <a:p>
            <a:r>
              <a:rPr lang="ja-JP" altLang="en-US" sz="5600" dirty="0" smtClean="0"/>
              <a:t>単一責務</a:t>
            </a:r>
          </a:p>
          <a:p>
            <a:pPr lvl="1"/>
            <a:r>
              <a:rPr lang="ja-JP" altLang="en-US" sz="4800" dirty="0" smtClean="0"/>
              <a:t>モジュールが唯一の仕事を記述している</a:t>
            </a:r>
          </a:p>
          <a:p>
            <a:pPr lvl="1"/>
            <a:r>
              <a:rPr lang="ja-JP" altLang="en-US" sz="4800" dirty="0" smtClean="0"/>
              <a:t>その仕事がそのモジュール内で記述されつくされている</a:t>
            </a:r>
          </a:p>
          <a:p>
            <a:pPr lvl="2"/>
            <a:r>
              <a:rPr lang="ja-JP" altLang="en-US" sz="4400" dirty="0" smtClean="0"/>
              <a:t> ＝高凝集</a:t>
            </a:r>
            <a:r>
              <a:rPr lang="en-US" altLang="ja-JP" sz="4400" dirty="0" smtClean="0"/>
              <a:t>: high cohesion</a:t>
            </a:r>
          </a:p>
          <a:p>
            <a:r>
              <a:rPr lang="ja-JP" altLang="en-US" sz="5600" dirty="0" smtClean="0"/>
              <a:t> 的確な名前</a:t>
            </a:r>
          </a:p>
          <a:p>
            <a:pPr lvl="1"/>
            <a:r>
              <a:rPr lang="ja-JP" altLang="en-US" sz="4800" dirty="0" smtClean="0"/>
              <a:t>モジュールの名前が、それの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唯一の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仕事を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一言で必要十分に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表現</a:t>
            </a:r>
          </a:p>
          <a:p>
            <a:pPr lvl="1"/>
            <a:r>
              <a:rPr lang="ja-JP" altLang="en-US" sz="4800" dirty="0" smtClean="0"/>
              <a:t>同じものは同じ名前で、違うものは違う名前で表現</a:t>
            </a:r>
          </a:p>
          <a:p>
            <a:pPr lvl="1"/>
            <a:r>
              <a:rPr lang="ja-JP" altLang="en-US" sz="4800" dirty="0" smtClean="0"/>
              <a:t>それであるものとそれでないものの区別が付く</a:t>
            </a:r>
          </a:p>
          <a:p>
            <a:r>
              <a:rPr lang="en-US" altLang="ja-JP" sz="5600" dirty="0" smtClean="0"/>
              <a:t>Once And Only Once</a:t>
            </a:r>
          </a:p>
          <a:p>
            <a:pPr lvl="1"/>
            <a:r>
              <a:rPr lang="ja-JP" altLang="en-US" sz="4800" dirty="0" smtClean="0"/>
              <a:t>同じ意図のものが重複して書かれていない</a:t>
            </a:r>
          </a:p>
          <a:p>
            <a:r>
              <a:rPr lang="ja-JP" altLang="en-US" sz="5600" dirty="0" smtClean="0"/>
              <a:t>的確な記述</a:t>
            </a:r>
          </a:p>
          <a:p>
            <a:pPr lvl="1"/>
            <a:r>
              <a:rPr lang="ja-JP" altLang="en-US" sz="4800" dirty="0" smtClean="0"/>
              <a:t>モジュール内が同じ抽象度の記述の集まりで構成</a:t>
            </a:r>
          </a:p>
          <a:p>
            <a:pPr lvl="1"/>
            <a:r>
              <a:rPr lang="ja-JP" altLang="en-US" sz="4800" dirty="0" smtClean="0"/>
              <a:t>モジュール内が自然な粒度で記述</a:t>
            </a:r>
          </a:p>
          <a:p>
            <a:pPr lvl="1"/>
            <a:r>
              <a:rPr lang="ja-JP" altLang="en-US" sz="4800" dirty="0" smtClean="0"/>
              <a:t>ほどよい量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記述が多過ぎない</a:t>
            </a:r>
            <a:r>
              <a:rPr lang="en-US" altLang="ja-JP" sz="4800" dirty="0" smtClean="0"/>
              <a:t>)</a:t>
            </a:r>
          </a:p>
          <a:p>
            <a:pPr lvl="1"/>
            <a:r>
              <a:rPr lang="ja-JP" altLang="en-US" sz="4800" dirty="0" smtClean="0"/>
              <a:t>人の考え方に類似</a:t>
            </a:r>
          </a:p>
          <a:p>
            <a:r>
              <a:rPr lang="ja-JP" altLang="en-US" sz="5600" dirty="0" smtClean="0"/>
              <a:t>ルールの統一</a:t>
            </a:r>
          </a:p>
          <a:p>
            <a:pPr lvl="1"/>
            <a:r>
              <a:rPr lang="ja-JP" altLang="en-US" sz="4800" dirty="0" smtClean="0"/>
              <a:t>全体が同じルールに従っている</a:t>
            </a:r>
          </a:p>
          <a:p>
            <a:r>
              <a:rPr lang="en-US" altLang="ja-JP" sz="5600" dirty="0" smtClean="0"/>
              <a:t>Testable</a:t>
            </a:r>
          </a:p>
          <a:p>
            <a:pPr lvl="1"/>
            <a:r>
              <a:rPr lang="ja-JP" altLang="en-US" sz="4800" dirty="0" smtClean="0"/>
              <a:t>正しい記述であることが分かる</a:t>
            </a:r>
          </a:p>
          <a:p>
            <a:pPr lvl="1"/>
            <a:r>
              <a:rPr lang="ja-JP" altLang="en-US" sz="4800" dirty="0" smtClean="0"/>
              <a:t>検証 </a:t>
            </a:r>
            <a:r>
              <a:rPr lang="en-US" altLang="ja-JP" sz="4800" dirty="0" smtClean="0"/>
              <a:t>(verification) </a:t>
            </a:r>
            <a:r>
              <a:rPr lang="ja-JP" altLang="en-US" sz="4800" dirty="0" smtClean="0"/>
              <a:t>が容易</a:t>
            </a:r>
          </a:p>
          <a:p>
            <a:endParaRPr lang="ja-JP" altLang="en-US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– </a:t>
            </a:r>
            <a:r>
              <a:rPr kumimoji="1" lang="ja-JP" altLang="en-US" sz="5400" dirty="0" smtClean="0"/>
              <a:t>インタフェイス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実装との分離</a:t>
            </a:r>
          </a:p>
          <a:p>
            <a:r>
              <a:rPr lang="en-US" altLang="ja-JP" dirty="0" smtClean="0"/>
              <a:t>Design by Contract </a:t>
            </a:r>
          </a:p>
          <a:p>
            <a:r>
              <a:rPr lang="ja-JP" altLang="en-US" dirty="0" smtClean="0"/>
              <a:t>コンポーネント指向</a:t>
            </a:r>
          </a:p>
          <a:p>
            <a:r>
              <a:rPr lang="ja-JP" altLang="en-US" dirty="0" smtClean="0"/>
              <a:t>クライアント モジュールとサーバー モジュール</a:t>
            </a:r>
          </a:p>
          <a:p>
            <a:pPr lvl="1"/>
            <a:r>
              <a:rPr lang="ja-JP" altLang="en-US" dirty="0" smtClean="0"/>
              <a:t>サービス指向</a:t>
            </a:r>
          </a:p>
          <a:p>
            <a:pPr lvl="1"/>
            <a:r>
              <a:rPr lang="ja-JP" altLang="en-US" dirty="0" smtClean="0"/>
              <a:t>顧客指向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動機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– </a:t>
            </a:r>
            <a:r>
              <a:rPr kumimoji="1" lang="ja-JP" altLang="en-US" sz="6000" dirty="0" smtClean="0"/>
              <a:t>感覚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距離感</a:t>
            </a:r>
          </a:p>
          <a:p>
            <a:r>
              <a:rPr lang="ja-JP" altLang="en-US" dirty="0" smtClean="0"/>
              <a:t>統一感</a:t>
            </a:r>
          </a:p>
          <a:p>
            <a:pPr lvl="1"/>
            <a:r>
              <a:rPr lang="ja-JP" altLang="en-US" dirty="0" smtClean="0"/>
              <a:t>対称性</a:t>
            </a:r>
          </a:p>
          <a:p>
            <a:pPr lvl="1"/>
            <a:r>
              <a:rPr lang="ja-JP" altLang="en-US" dirty="0" smtClean="0"/>
              <a:t>抽象度</a:t>
            </a:r>
          </a:p>
          <a:p>
            <a:r>
              <a:rPr lang="ja-JP" altLang="en-US" dirty="0" smtClean="0"/>
              <a:t>直観的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9600" dirty="0" smtClean="0"/>
              <a:t>最近の話題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4000" dirty="0" smtClean="0"/>
              <a:t>(</a:t>
            </a:r>
            <a:r>
              <a:rPr lang="ja-JP" altLang="en-US" sz="4000" dirty="0" smtClean="0"/>
              <a:t>私の中でホットなもの</a:t>
            </a:r>
            <a:r>
              <a:rPr lang="en-US" altLang="ja-JP" sz="4000" dirty="0" smtClean="0"/>
              <a:t>)</a:t>
            </a:r>
            <a:endParaRPr kumimoji="1" lang="ja-JP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最近の話題 </a:t>
            </a:r>
            <a:r>
              <a:rPr kumimoji="1" lang="en-US" altLang="ja-JP" sz="4000" dirty="0" smtClean="0"/>
              <a:t>– </a:t>
            </a:r>
            <a:r>
              <a:rPr kumimoji="1" lang="ja-JP" altLang="en-US" sz="6000" dirty="0" smtClean="0"/>
              <a:t>スタイル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宣言的</a:t>
            </a:r>
          </a:p>
          <a:p>
            <a:r>
              <a:rPr lang="ja-JP" altLang="en-US" dirty="0" smtClean="0"/>
              <a:t>命令的、手続き的</a:t>
            </a:r>
          </a:p>
          <a:p>
            <a:r>
              <a:rPr lang="ja-JP" altLang="en-US" dirty="0" smtClean="0"/>
              <a:t>図解的</a:t>
            </a:r>
          </a:p>
          <a:p>
            <a:r>
              <a:rPr lang="ja-JP" altLang="en-US" dirty="0" smtClean="0"/>
              <a:t>メタプログラミング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9001156" cy="654032"/>
          </a:xfrm>
        </p:spPr>
        <p:txBody>
          <a:bodyPr/>
          <a:lstStyle/>
          <a:p>
            <a:r>
              <a:rPr lang="ja-JP" altLang="en-US" sz="3200" dirty="0" smtClean="0"/>
              <a:t>最近の話題 </a:t>
            </a:r>
            <a:r>
              <a:rPr kumimoji="1" lang="en-US" altLang="ja-JP" sz="3200" dirty="0" smtClean="0"/>
              <a:t>- </a:t>
            </a:r>
            <a:r>
              <a:rPr lang="ja-JP" altLang="en-US" dirty="0" smtClean="0"/>
              <a:t>プログラミング</a:t>
            </a:r>
            <a:r>
              <a:rPr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汎用的</a:t>
            </a:r>
          </a:p>
          <a:p>
            <a:r>
              <a:rPr lang="en-US" altLang="ja-JP" dirty="0" smtClean="0"/>
              <a:t>DSL</a:t>
            </a:r>
          </a:p>
          <a:p>
            <a:r>
              <a:rPr lang="ja-JP" altLang="en-US" dirty="0" smtClean="0"/>
              <a:t>タイプ</a:t>
            </a:r>
          </a:p>
          <a:p>
            <a:pPr lvl="1"/>
            <a:r>
              <a:rPr lang="ja-JP" altLang="en-US" dirty="0" smtClean="0"/>
              <a:t>命令型</a:t>
            </a:r>
          </a:p>
          <a:p>
            <a:pPr lvl="1"/>
            <a:r>
              <a:rPr lang="ja-JP" altLang="en-US" dirty="0" smtClean="0"/>
              <a:t>宣言型</a:t>
            </a:r>
          </a:p>
          <a:p>
            <a:pPr lvl="1"/>
            <a:r>
              <a:rPr lang="ja-JP" altLang="en-US" dirty="0" smtClean="0"/>
              <a:t>図解型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最近の話題 </a:t>
            </a:r>
            <a:r>
              <a:rPr kumimoji="1" lang="en-US" altLang="ja-JP" sz="3600" dirty="0" smtClean="0"/>
              <a:t>-</a:t>
            </a:r>
            <a:r>
              <a:rPr kumimoji="1" lang="ja-JP" altLang="en-US" sz="3600" dirty="0" smtClean="0"/>
              <a:t> </a:t>
            </a:r>
            <a:r>
              <a:rPr lang="ja-JP" altLang="en-US" sz="5400" dirty="0" smtClean="0"/>
              <a:t>コメント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5286412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ソースコード自身が語るべき</a:t>
            </a:r>
          </a:p>
          <a:p>
            <a:r>
              <a:rPr lang="ja-JP" altLang="en-US" sz="4800" dirty="0" smtClean="0"/>
              <a:t>必要なコメントは</a:t>
            </a:r>
            <a:r>
              <a:rPr lang="en-US" altLang="ja-JP" sz="4800" dirty="0" smtClean="0"/>
              <a:t>?</a:t>
            </a:r>
          </a:p>
          <a:p>
            <a:pPr lvl="1"/>
            <a:r>
              <a:rPr lang="ja-JP" altLang="en-US" sz="4400" dirty="0" smtClean="0"/>
              <a:t>コードが語らない部分の記述</a:t>
            </a:r>
          </a:p>
          <a:p>
            <a:pPr lvl="2"/>
            <a:r>
              <a:rPr lang="en-US" altLang="ja-JP" sz="4000" dirty="0" smtClean="0"/>
              <a:t>"Why?"</a:t>
            </a:r>
          </a:p>
          <a:p>
            <a:pPr lvl="2"/>
            <a:r>
              <a:rPr lang="ja-JP" altLang="en-US" sz="4000" dirty="0" smtClean="0"/>
              <a:t>実装</a:t>
            </a:r>
            <a:r>
              <a:rPr lang="en-US" altLang="ja-JP" sz="4000" dirty="0" smtClean="0"/>
              <a:t>/</a:t>
            </a:r>
            <a:r>
              <a:rPr lang="ja-JP" altLang="en-US" sz="4000" dirty="0" smtClean="0"/>
              <a:t>設計モデル以外の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モデルの言葉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最近の話題 </a:t>
            </a:r>
            <a:r>
              <a:rPr kumimoji="1" lang="en-US" altLang="ja-JP" sz="4000" dirty="0" smtClean="0"/>
              <a:t>- </a:t>
            </a:r>
            <a:r>
              <a:rPr lang="ja-JP" altLang="en-US" sz="6000" dirty="0" smtClean="0"/>
              <a:t>工学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属人性の排除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最近の話題 </a:t>
            </a:r>
            <a:r>
              <a:rPr kumimoji="1" lang="en-US" altLang="ja-JP" sz="4000" dirty="0" smtClean="0"/>
              <a:t>– </a:t>
            </a:r>
            <a:r>
              <a:rPr kumimoji="1" lang="ja-JP" altLang="en-US" sz="6000" dirty="0" smtClean="0"/>
              <a:t>教育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/>
              <a:t>どのよ</a:t>
            </a:r>
            <a:r>
              <a:rPr lang="ja-JP" altLang="en-US" sz="6000" dirty="0" smtClean="0"/>
              <a:t>うにして習得</a:t>
            </a:r>
            <a:endParaRPr lang="en-US" altLang="ja-JP" sz="6000" dirty="0" smtClean="0"/>
          </a:p>
          <a:p>
            <a:pPr lvl="1"/>
            <a:r>
              <a:rPr kumimoji="1" lang="ja-JP" altLang="en-US" sz="5400" dirty="0" smtClean="0"/>
              <a:t>する</a:t>
            </a:r>
            <a:endParaRPr kumimoji="1" lang="en-US" altLang="ja-JP" sz="5400" dirty="0" smtClean="0"/>
          </a:p>
          <a:p>
            <a:pPr lvl="1"/>
            <a:r>
              <a:rPr lang="ja-JP" altLang="en-US" sz="5400" dirty="0" smtClean="0"/>
              <a:t>させる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9600" dirty="0" smtClean="0"/>
              <a:t>美しいソースコードとは</a:t>
            </a:r>
            <a:r>
              <a:rPr lang="en-US" altLang="ja-JP" sz="9600" dirty="0" smtClean="0"/>
              <a:t>…</a:t>
            </a:r>
            <a:endParaRPr kumimoji="1" lang="ja-JP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Ward Cunningham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期待したコード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(That's what you expect.)</a:t>
            </a:r>
          </a:p>
          <a:p>
            <a:r>
              <a:rPr lang="ja-JP" altLang="en-US" dirty="0" smtClean="0"/>
              <a:t>どこからでも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読み始めることができる</a:t>
            </a:r>
          </a:p>
          <a:p>
            <a:pPr lvl="1"/>
            <a:r>
              <a:rPr lang="ja-JP" altLang="en-US" dirty="0" smtClean="0"/>
              <a:t>宣言的</a:t>
            </a:r>
          </a:p>
          <a:p>
            <a:r>
              <a:rPr lang="ja-JP" altLang="en-US" dirty="0" smtClean="0"/>
              <a:t>意図が明確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読みやすいソースコード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誰でも読み書きできる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ソースコード</a:t>
            </a:r>
            <a:r>
              <a:rPr lang="en-US" altLang="ja-JP" sz="5400" dirty="0" smtClean="0"/>
              <a:t>?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「良いもの</a:t>
            </a:r>
            <a:r>
              <a:rPr lang="ja-JP" altLang="en-US" sz="5400" dirty="0" smtClean="0"/>
              <a:t>」</a:t>
            </a:r>
            <a:endParaRPr lang="en-US" altLang="ja-JP" sz="5400" dirty="0" smtClean="0"/>
          </a:p>
          <a:p>
            <a:pPr>
              <a:buNone/>
            </a:pPr>
            <a:r>
              <a:rPr lang="ja-JP" altLang="en-US" sz="5400" dirty="0" smtClean="0"/>
              <a:t>を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「楽に」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シンプルなソースコード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6600" i="1" dirty="0" smtClean="0"/>
              <a:t>Simple is the best.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8000" dirty="0" smtClean="0"/>
              <a:t>私の考え</a:t>
            </a:r>
            <a:endParaRPr lang="ja-JP" altLang="en-US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8000" dirty="0" smtClean="0"/>
              <a:t>ソースコードは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モデルの記述に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なっているべき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/>
          <a:p>
            <a:r>
              <a:rPr lang="ja-JP" altLang="en-US" sz="4400" dirty="0" smtClean="0"/>
              <a:t>関心事に対して書かれていること</a:t>
            </a:r>
            <a:endParaRPr kumimoji="1" lang="ja-JP" altLang="en-US" sz="4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5286412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モデルは</a:t>
            </a:r>
          </a:p>
          <a:p>
            <a:pPr lvl="1"/>
            <a:r>
              <a:rPr lang="ja-JP" altLang="en-US" dirty="0" smtClean="0"/>
              <a:t>関心事に注力するため</a:t>
            </a:r>
          </a:p>
          <a:p>
            <a:pPr lvl="1"/>
            <a:r>
              <a:rPr lang="ja-JP" altLang="en-US" dirty="0" smtClean="0"/>
              <a:t>関心事をコミュニケートするため</a:t>
            </a:r>
          </a:p>
          <a:p>
            <a:r>
              <a:rPr lang="ja-JP" altLang="en-US" dirty="0" smtClean="0"/>
              <a:t>ボトルネックの部分が最大の関心事</a:t>
            </a:r>
          </a:p>
          <a:p>
            <a:pPr lvl="1"/>
            <a:r>
              <a:rPr lang="ja-JP" altLang="en-US" dirty="0" smtClean="0"/>
              <a:t>ホットスポット</a:t>
            </a:r>
          </a:p>
          <a:p>
            <a:pPr lvl="1"/>
            <a:r>
              <a:rPr lang="ja-JP" altLang="en-US" dirty="0" smtClean="0"/>
              <a:t>テスト</a:t>
            </a:r>
          </a:p>
          <a:p>
            <a:pPr lvl="1"/>
            <a:r>
              <a:rPr lang="ja-JP" altLang="en-US" dirty="0" smtClean="0"/>
              <a:t>チーム開発</a:t>
            </a:r>
          </a:p>
          <a:p>
            <a:pPr lvl="1"/>
            <a:r>
              <a:rPr lang="ja-JP" altLang="en-US" dirty="0" smtClean="0"/>
              <a:t>再利用性</a:t>
            </a:r>
          </a:p>
          <a:p>
            <a:pPr lvl="1"/>
            <a:r>
              <a:rPr lang="ja-JP" altLang="en-US" dirty="0" smtClean="0"/>
              <a:t>ドメイン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その文脈でのモデル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適切な粒度</a:t>
            </a:r>
          </a:p>
          <a:p>
            <a:r>
              <a:rPr lang="ja-JP" altLang="en-US" sz="7200" dirty="0" smtClean="0"/>
              <a:t>適切な抽象度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3000372"/>
            <a:ext cx="8929718" cy="654032"/>
          </a:xfrm>
        </p:spPr>
        <p:txBody>
          <a:bodyPr/>
          <a:lstStyle/>
          <a:p>
            <a:r>
              <a:rPr lang="ja-JP" altLang="en-US" dirty="0" smtClean="0"/>
              <a:t>その上でモデルの美しさが重要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モデルは一意ではない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→ 美しいソースコードは一意ではない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13800" dirty="0" smtClean="0"/>
              <a:t>デモ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回</a:t>
            </a:r>
          </a:p>
          <a:p>
            <a:r>
              <a:rPr lang="ja-JP" altLang="en-US" sz="6000" dirty="0" smtClean="0"/>
              <a:t>ファイル一覧</a:t>
            </a:r>
          </a:p>
          <a:p>
            <a:r>
              <a:rPr lang="en-US" altLang="ja-JP" sz="6000" dirty="0" smtClean="0"/>
              <a:t>Ward Cunningham</a:t>
            </a:r>
          </a:p>
          <a:p>
            <a:r>
              <a:rPr lang="en-US" altLang="ja-JP" sz="6000" dirty="0" smtClean="0"/>
              <a:t>M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アジャイルソフトウェア開発の奥義</a:t>
            </a:r>
          </a:p>
          <a:p>
            <a:r>
              <a:rPr lang="ja-JP" altLang="en-US" dirty="0" smtClean="0"/>
              <a:t>達人プログラマー</a:t>
            </a:r>
          </a:p>
          <a:p>
            <a:r>
              <a:rPr lang="ja-JP" altLang="en-US" dirty="0" smtClean="0"/>
              <a:t>プログラム書法</a:t>
            </a:r>
          </a:p>
          <a:p>
            <a:r>
              <a:rPr lang="ja-JP" altLang="en-US" dirty="0" smtClean="0"/>
              <a:t>ソフトウェア作法</a:t>
            </a:r>
          </a:p>
          <a:p>
            <a:r>
              <a:rPr lang="ja-JP" altLang="en-US" dirty="0" smtClean="0"/>
              <a:t>ビューティフルコード</a:t>
            </a:r>
          </a:p>
          <a:p>
            <a:r>
              <a:rPr lang="ja-JP" altLang="en-US" dirty="0" smtClean="0"/>
              <a:t>コードコンプリート</a:t>
            </a:r>
          </a:p>
          <a:p>
            <a:r>
              <a:rPr lang="en-US" altLang="ja-JP" dirty="0" smtClean="0"/>
              <a:t>Code Craft</a:t>
            </a:r>
          </a:p>
          <a:p>
            <a:r>
              <a:rPr lang="ja-JP" altLang="en-US" dirty="0" smtClean="0"/>
              <a:t>実装パターン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非機能的な品質の一部に効く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品質</a:t>
            </a:r>
          </a:p>
          <a:p>
            <a:pPr lvl="1"/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信頼性 </a:t>
            </a:r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(reliability)</a:t>
            </a:r>
          </a:p>
          <a:p>
            <a:pPr lvl="1"/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使用性 </a:t>
            </a:r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(usability)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◎</a:t>
            </a:r>
            <a:r>
              <a:rPr lang="ja-JP" altLang="en-US" sz="4300" dirty="0" smtClean="0"/>
              <a:t>理解容易性 </a:t>
            </a:r>
            <a:r>
              <a:rPr lang="en-US" altLang="ja-JP" sz="4300" dirty="0" smtClean="0"/>
              <a:t>(understandability)</a:t>
            </a:r>
          </a:p>
          <a:p>
            <a:pPr lvl="2"/>
            <a:r>
              <a:rPr lang="ja-JP" altLang="en-US" sz="3900" dirty="0" smtClean="0"/>
              <a:t>わかりやすい</a:t>
            </a: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◎</a:t>
            </a:r>
            <a:r>
              <a:rPr lang="ja-JP" altLang="en-US" sz="4300" dirty="0" smtClean="0"/>
              <a:t>変更容易性 </a:t>
            </a:r>
            <a:r>
              <a:rPr lang="en-US" altLang="ja-JP" sz="4300" dirty="0" smtClean="0"/>
              <a:t>(modifiability)</a:t>
            </a:r>
          </a:p>
          <a:p>
            <a:pPr lvl="1"/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効率 </a:t>
            </a:r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(efficiency)</a:t>
            </a: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◎</a:t>
            </a:r>
            <a:r>
              <a:rPr lang="ja-JP" altLang="en-US" sz="4300" dirty="0" smtClean="0"/>
              <a:t>検証性 </a:t>
            </a:r>
            <a:r>
              <a:rPr lang="en-US" altLang="ja-JP" sz="4300" dirty="0" smtClean="0"/>
              <a:t>(testability)</a:t>
            </a: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○</a:t>
            </a:r>
            <a:r>
              <a:rPr lang="ja-JP" altLang="en-US" sz="4300" dirty="0" smtClean="0"/>
              <a:t>移植性 </a:t>
            </a:r>
            <a:r>
              <a:rPr lang="en-US" altLang="ja-JP" sz="4300" dirty="0" smtClean="0"/>
              <a:t>(portability)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 3" descr="アジャイルソフトウェア開発の奥義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7752" y="3571876"/>
            <a:ext cx="2242264" cy="2857519"/>
          </a:xfrm>
        </p:spPr>
      </p:pic>
      <p:pic>
        <p:nvPicPr>
          <p:cNvPr id="5" name="図 4" descr="達人プログラマー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3571876"/>
            <a:ext cx="2236320" cy="2857520"/>
          </a:xfrm>
          <a:prstGeom prst="rect">
            <a:avLst/>
          </a:prstGeom>
        </p:spPr>
      </p:pic>
      <p:pic>
        <p:nvPicPr>
          <p:cNvPr id="6" name="図 5" descr="プログラム書法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82" y="500042"/>
            <a:ext cx="1600200" cy="2286000"/>
          </a:xfrm>
          <a:prstGeom prst="rect">
            <a:avLst/>
          </a:prstGeom>
        </p:spPr>
      </p:pic>
      <p:pic>
        <p:nvPicPr>
          <p:cNvPr id="7" name="図 6" descr="ソフトウェア作法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082" y="3857628"/>
            <a:ext cx="1590675" cy="2286000"/>
          </a:xfrm>
          <a:prstGeom prst="rect">
            <a:avLst/>
          </a:prstGeom>
        </p:spPr>
      </p:pic>
      <p:pic>
        <p:nvPicPr>
          <p:cNvPr id="8" name="図 7" descr="ビューティフルコード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2" y="214290"/>
            <a:ext cx="2199538" cy="2786082"/>
          </a:xfrm>
          <a:prstGeom prst="rect">
            <a:avLst/>
          </a:prstGeom>
        </p:spPr>
      </p:pic>
      <p:pic>
        <p:nvPicPr>
          <p:cNvPr id="9" name="図 8" descr="Code Craf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214290"/>
            <a:ext cx="2228866" cy="2786082"/>
          </a:xfrm>
          <a:prstGeom prst="rect">
            <a:avLst/>
          </a:prstGeom>
        </p:spPr>
      </p:pic>
      <p:pic>
        <p:nvPicPr>
          <p:cNvPr id="10" name="図 9" descr="実装パターン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20" y="3571876"/>
            <a:ext cx="2000264" cy="2794889"/>
          </a:xfrm>
          <a:prstGeom prst="rect">
            <a:avLst/>
          </a:prstGeom>
        </p:spPr>
      </p:pic>
      <p:pic>
        <p:nvPicPr>
          <p:cNvPr id="11" name="図 10" descr="コードコンプリート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1735" y="214290"/>
            <a:ext cx="2159547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13800" dirty="0" smtClean="0"/>
              <a:t>おしまい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/>
          <a:p>
            <a:r>
              <a:rPr lang="ja-JP" altLang="en-US" sz="3600" dirty="0" smtClean="0"/>
              <a:t>美しいとは、 拡張と保守がしやすいこと</a:t>
            </a:r>
            <a:endParaRPr kumimoji="1" lang="ja-JP" altLang="en-US" sz="4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検証性</a:t>
            </a:r>
          </a:p>
          <a:p>
            <a:r>
              <a:rPr lang="ja-JP" altLang="en-US" dirty="0" smtClean="0"/>
              <a:t>変更容易性</a:t>
            </a:r>
          </a:p>
          <a:p>
            <a:r>
              <a:rPr lang="ja-JP" altLang="en-US" dirty="0" smtClean="0"/>
              <a:t>プログラミングは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拡張し保守する作業だから</a:t>
            </a:r>
          </a:p>
          <a:p>
            <a:pPr lvl="1"/>
            <a:r>
              <a:rPr lang="ja-JP" altLang="en-US" dirty="0" smtClean="0"/>
              <a:t>イテレーティブに</a:t>
            </a:r>
          </a:p>
          <a:p>
            <a:pPr lvl="1"/>
            <a:r>
              <a:rPr lang="ja-JP" altLang="en-US" dirty="0" smtClean="0"/>
              <a:t>作っている間も作った後も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不要</a:t>
            </a:r>
            <a:r>
              <a:rPr lang="ja-JP" altLang="en-US" sz="13800" dirty="0" smtClean="0"/>
              <a:t>か</a:t>
            </a:r>
            <a:r>
              <a:rPr lang="en-US" altLang="ja-JP" sz="13800" dirty="0" smtClean="0"/>
              <a:t>?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不要論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プログラムは動いてなんぼ</a:t>
            </a:r>
          </a:p>
          <a:p>
            <a:pPr lvl="1"/>
            <a:r>
              <a:rPr lang="ja-JP" altLang="en-US" sz="3200" dirty="0" smtClean="0"/>
              <a:t>← 動けばコストがかかってもいいのか</a:t>
            </a:r>
          </a:p>
          <a:p>
            <a:pPr lvl="1"/>
            <a:r>
              <a:rPr lang="ja-JP" altLang="en-US" sz="3200" dirty="0" smtClean="0"/>
              <a:t>← 美しいコードの方が早く良く作れる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不要論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実作業では敢えて綺麗でないプログラムを書くことがある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クラス設計上は分けない方がきれいでも、 作業の都合上分けた方が作業効率が上がる場合</a:t>
            </a:r>
          </a:p>
          <a:p>
            <a:pPr lvl="2"/>
            <a:r>
              <a:rPr lang="ja-JP" altLang="en-US" dirty="0" smtClean="0"/>
              <a:t>← 優先度の高い関心事で分離する、というのはきれいなプログラムの基本。 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← それは王道を守ってプログラムを書いてるだけ。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不要論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現場では綺麗なソースコードばかりじゃすまない</a:t>
            </a:r>
          </a:p>
          <a:p>
            <a:pPr lvl="1"/>
            <a:r>
              <a:rPr lang="ja-JP" altLang="en-US" dirty="0" smtClean="0"/>
              <a:t>← 開発環境が貧弱なため</a:t>
            </a:r>
          </a:p>
          <a:p>
            <a:pPr lvl="2"/>
            <a:r>
              <a:rPr lang="ja-JP" altLang="en-US" dirty="0" smtClean="0"/>
              <a:t>ないものねだりは</a:t>
            </a:r>
            <a:r>
              <a:rPr lang="en-US" altLang="ja-JP" dirty="0" smtClean="0"/>
              <a:t>×</a:t>
            </a:r>
          </a:p>
          <a:p>
            <a:pPr lvl="2"/>
            <a:r>
              <a:rPr lang="ja-JP" altLang="en-US" dirty="0" smtClean="0"/>
              <a:t>現実の中で比較的綺麗な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プログラムは書けるはず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755</Words>
  <Application>Microsoft Office PowerPoint</Application>
  <PresentationFormat>画面に合わせる (4:3)</PresentationFormat>
  <Paragraphs>216</Paragraphs>
  <Slides>41</Slides>
  <Notes>41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Office テーマ</vt:lpstr>
      <vt:lpstr>「美しいソースコード のための考え方」</vt:lpstr>
      <vt:lpstr>動機</vt:lpstr>
      <vt:lpstr>動機</vt:lpstr>
      <vt:lpstr>非機能的な品質の一部に効く</vt:lpstr>
      <vt:lpstr>美しいとは、 拡張と保守がしやすいこと</vt:lpstr>
      <vt:lpstr>不要か?</vt:lpstr>
      <vt:lpstr>不要論</vt:lpstr>
      <vt:lpstr>不要論</vt:lpstr>
      <vt:lpstr>不要論</vt:lpstr>
      <vt:lpstr>価値</vt:lpstr>
      <vt:lpstr>価値 – その一</vt:lpstr>
      <vt:lpstr>価値 – その二</vt:lpstr>
      <vt:lpstr>価値 – その三</vt:lpstr>
      <vt:lpstr>原則</vt:lpstr>
      <vt:lpstr>原則 - モジュール分割の原則</vt:lpstr>
      <vt:lpstr>原則 - SRP (Single Responsibility Principle)</vt:lpstr>
      <vt:lpstr>原則 - Once, Only Once</vt:lpstr>
      <vt:lpstr>原則 - 美しいソースコードのための七箇条</vt:lpstr>
      <vt:lpstr>原則 – インタフェイス</vt:lpstr>
      <vt:lpstr>原則 – 感覚</vt:lpstr>
      <vt:lpstr>最近の話題 (私の中でホットなもの)</vt:lpstr>
      <vt:lpstr>最近の話題 – スタイル</vt:lpstr>
      <vt:lpstr>最近の話題 - プログラミング言語</vt:lpstr>
      <vt:lpstr>最近の話題 - コメント</vt:lpstr>
      <vt:lpstr>最近の話題 - 工学</vt:lpstr>
      <vt:lpstr>最近の話題 – 教育</vt:lpstr>
      <vt:lpstr>美しいソースコードとは…</vt:lpstr>
      <vt:lpstr>Ward Cunningham</vt:lpstr>
      <vt:lpstr>読みやすいソースコード</vt:lpstr>
      <vt:lpstr>シンプルなソースコード</vt:lpstr>
      <vt:lpstr>私の考え</vt:lpstr>
      <vt:lpstr>ソースコードは モデルの記述に なっているべき</vt:lpstr>
      <vt:lpstr>関心事に対して書かれていること</vt:lpstr>
      <vt:lpstr>その文脈でのモデル</vt:lpstr>
      <vt:lpstr>その上でモデルの美しさが重要</vt:lpstr>
      <vt:lpstr>モデルは一意ではない</vt:lpstr>
      <vt:lpstr>デモ</vt:lpstr>
      <vt:lpstr>デモ</vt:lpstr>
      <vt:lpstr>参考文献</vt:lpstr>
      <vt:lpstr>スライド 40</vt:lpstr>
      <vt:lpstr>おしまい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2008-03-24T08:22:35Z</dcterms:created>
  <dcterms:modified xsi:type="dcterms:W3CDTF">2009-02-12T02:48:59Z</dcterms:modified>
</cp:coreProperties>
</file>