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8"/>
  </p:notesMasterIdLst>
  <p:sldIdLst>
    <p:sldId id="303" r:id="rId2"/>
    <p:sldId id="306" r:id="rId3"/>
    <p:sldId id="264" r:id="rId4"/>
    <p:sldId id="268" r:id="rId5"/>
    <p:sldId id="265" r:id="rId6"/>
    <p:sldId id="304" r:id="rId7"/>
    <p:sldId id="301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  <p:sldId id="361" r:id="rId63"/>
    <p:sldId id="362" r:id="rId64"/>
    <p:sldId id="363" r:id="rId65"/>
    <p:sldId id="364" r:id="rId66"/>
    <p:sldId id="365" r:id="rId6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09"/>
    <a:srgbClr val="1D14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5" autoAdjust="0"/>
  </p:normalViewPr>
  <p:slideViewPr>
    <p:cSldViewPr>
      <p:cViewPr varScale="1">
        <p:scale>
          <a:sx n="45" d="100"/>
          <a:sy n="45" d="100"/>
        </p:scale>
        <p:origin x="-60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4A1BF-E064-45B8-872C-37B3DEEF6892}" type="datetimeFigureOut">
              <a:rPr kumimoji="1" lang="ja-JP" altLang="en-US" smtClean="0"/>
              <a:pPr/>
              <a:t>2009/8/12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E3024-05D8-464D-B107-3AFC852B880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536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AC19D9-715D-4AF2-83DF-C3FEFD2BF7A9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741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F5C1E-F927-4E28-A89F-734CC3FBE716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638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AF7435-5B77-488A-B91E-D72EF5CFB3EA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1D16E2-FC29-471D-8E7E-DFA162AA51C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F1D16E2-FC29-471D-8E7E-DFA162AA51CD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F82E9C-21DF-4237-924C-DBC45F09FDDA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F82E9C-21DF-4237-924C-DBC45F09FDDA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F82E9C-21DF-4237-924C-DBC45F09FDDA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19460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F82E9C-21DF-4237-924C-DBC45F09FDDA}" type="slidenum">
              <a:rPr lang="ja-JP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ja-JP" alt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58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59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66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kumimoji="1" lang="ja-JP" altLang="en-US" smtClean="0">
              <a:latin typeface="Arial" charset="0"/>
            </a:endParaRPr>
          </a:p>
        </p:txBody>
      </p:sp>
      <p:sp>
        <p:nvSpPr>
          <p:cNvPr id="717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B93EB6-09C2-410F-932D-2A6E720DDF69}" type="slidenum">
              <a:rPr lang="en-US" altLang="ja-JP"/>
              <a:pPr/>
              <a:t>7</a:t>
            </a:fld>
            <a:endParaRPr lang="en-US" altLang="ja-JP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E3024-05D8-464D-B107-3AFC852B880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1100144"/>
          </a:xfrm>
        </p:spPr>
        <p:txBody>
          <a:bodyPr/>
          <a:lstStyle>
            <a:lvl1pPr>
              <a:defRPr b="1" cap="none" spc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14338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B05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grpSp>
        <p:nvGrpSpPr>
          <p:cNvPr id="4" name="グループ化 9"/>
          <p:cNvGrpSpPr/>
          <p:nvPr userDrawn="1"/>
        </p:nvGrpSpPr>
        <p:grpSpPr>
          <a:xfrm>
            <a:off x="71406" y="5960954"/>
            <a:ext cx="1643074" cy="754194"/>
            <a:chOff x="714348" y="5429264"/>
            <a:chExt cx="1643074" cy="754194"/>
          </a:xfrm>
        </p:grpSpPr>
        <p:sp>
          <p:nvSpPr>
            <p:cNvPr id="8" name="タイトル 1"/>
            <p:cNvSpPr txBox="1">
              <a:spLocks/>
            </p:cNvSpPr>
            <p:nvPr userDrawn="1"/>
          </p:nvSpPr>
          <p:spPr>
            <a:xfrm>
              <a:off x="714348" y="5429264"/>
              <a:ext cx="1643074" cy="6827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CR A Extended" pitchFamily="50" charset="0"/>
                  <a:ea typeface="HGP創英角ﾎﾟｯﾌﾟ体" pitchFamily="50" charset="-128"/>
                  <a:cs typeface="+mj-cs"/>
                </a:rPr>
                <a:t>COMU+</a:t>
              </a:r>
            </a:p>
          </p:txBody>
        </p:sp>
        <p:sp>
          <p:nvSpPr>
            <p:cNvPr id="9" name="タイトル 1"/>
            <p:cNvSpPr txBox="1">
              <a:spLocks/>
            </p:cNvSpPr>
            <p:nvPr userDrawn="1"/>
          </p:nvSpPr>
          <p:spPr>
            <a:xfrm>
              <a:off x="714348" y="5929330"/>
              <a:ext cx="1643074" cy="2541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こみゅぷらす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pic>
        <p:nvPicPr>
          <p:cNvPr id="1027" name="Picture 3" descr="C:\Users\yoshihisa.ozaki\Desktop\logo1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1956" y="6267473"/>
            <a:ext cx="1219200" cy="447675"/>
          </a:xfrm>
          <a:prstGeom prst="rect">
            <a:avLst/>
          </a:prstGeom>
          <a:noFill/>
        </p:spPr>
      </p:pic>
      <p:cxnSp>
        <p:nvCxnSpPr>
          <p:cNvPr id="10" name="直線コネクタ 9"/>
          <p:cNvCxnSpPr/>
          <p:nvPr userDrawn="1"/>
        </p:nvCxnSpPr>
        <p:spPr>
          <a:xfrm>
            <a:off x="428596" y="1784338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Autofit/>
          </a:bodyPr>
          <a:lstStyle>
            <a:lvl1pPr algn="l">
              <a:defRPr sz="4800">
                <a:solidFill>
                  <a:srgbClr val="8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286412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44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>
              <a:buFontTx/>
              <a:buBlip>
                <a:blip r:embed="rId3"/>
              </a:buBlip>
              <a:defRPr sz="40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buFontTx/>
              <a:buBlip>
                <a:blip r:embed="rId4"/>
              </a:buBlip>
              <a:defRPr sz="36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>
              <a:buFontTx/>
              <a:buBlip>
                <a:blip r:embed="rId5"/>
              </a:buBlip>
              <a:defRPr sz="3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>
              <a:buFontTx/>
              <a:buBlip>
                <a:blip r:embed="rId6"/>
              </a:buBlip>
              <a:defRPr sz="320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28596" y="1141396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 userDrawn="1"/>
        </p:nvSpPr>
        <p:spPr>
          <a:xfrm>
            <a:off x="714348" y="2674806"/>
            <a:ext cx="7715304" cy="6827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C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o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m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m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u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n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i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t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y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 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L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a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u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n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c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h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 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2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0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0</a:t>
            </a:r>
            <a:r>
              <a:rPr kumimoji="1" lang="en-US" altLang="ja-JP" sz="8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hiller" pitchFamily="82" charset="0"/>
                <a:ea typeface="HGP創英角ﾎﾟｯﾌﾟ体" pitchFamily="50" charset="-128"/>
                <a:cs typeface="+mj-cs"/>
              </a:rPr>
              <a:t>8</a:t>
            </a:r>
            <a:endParaRPr kumimoji="1" lang="ja-JP" altLang="en-US" sz="8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hiller" pitchFamily="82" charset="0"/>
              <a:ea typeface="HGP創英角ﾎﾟｯﾌﾟ体" pitchFamily="50" charset="-128"/>
              <a:cs typeface="+mj-cs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42910" y="357166"/>
            <a:ext cx="8143932" cy="3786214"/>
          </a:xfrm>
          <a:prstGeom prst="rect">
            <a:avLst/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kumimoji="1" lang="en-US" altLang="ja-JP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D</a:t>
            </a:r>
            <a:r>
              <a:rPr kumimoji="1" lang="en-US" altLang="ja-JP" sz="8000" b="1" cap="none" spc="50" dirty="0" smtClean="0">
                <a:ln w="11430"/>
                <a:solidFill>
                  <a:srgbClr val="00B05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E</a:t>
            </a:r>
            <a:r>
              <a:rPr kumimoji="1" lang="en-US" altLang="ja-JP" sz="8000" b="1" cap="none" spc="50" dirty="0" smtClean="0">
                <a:ln w="11430"/>
                <a:solidFill>
                  <a:srgbClr val="00B0F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M</a:t>
            </a:r>
            <a:r>
              <a:rPr kumimoji="1" lang="en-US" altLang="ja-JP" sz="8000" b="1" cap="none" spc="50" dirty="0" smtClean="0">
                <a:ln w="11430"/>
                <a:solidFill>
                  <a:srgbClr val="FFC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  <a:reflection blurRad="6350" stA="55000" endA="50" endPos="85000" dist="29997" dir="5400000" sy="-100000" algn="bl" rotWithShape="0"/>
                </a:effectLst>
                <a:latin typeface="Papyrus" pitchFamily="66" charset="0"/>
              </a:rPr>
              <a:t>O</a:t>
            </a:r>
            <a:endParaRPr kumimoji="1" lang="ja-JP" altLang="en-US" sz="8000" b="1" cap="none" spc="50" dirty="0">
              <a:ln w="11430"/>
              <a:solidFill>
                <a:srgbClr val="FFC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  <a:reflection blurRad="6350" stA="55000" endA="50" endPos="85000" dist="29997" dir="5400000" sy="-100000" algn="bl" rotWithShape="0"/>
              </a:effectLst>
              <a:latin typeface="Papyrus" pitchFamily="66" charset="0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3786190"/>
            <a:ext cx="7772400" cy="1982785"/>
          </a:xfrm>
        </p:spPr>
        <p:txBody>
          <a:bodyPr anchor="t"/>
          <a:lstStyle>
            <a:lvl1pPr algn="l">
              <a:defRPr sz="4000" b="0" cap="all">
                <a:solidFill>
                  <a:srgbClr val="8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デモの内容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6226196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800000"/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428596" y="1141396"/>
            <a:ext cx="8358246" cy="1588"/>
          </a:xfrm>
          <a:prstGeom prst="line">
            <a:avLst/>
          </a:prstGeom>
          <a:ln w="76200">
            <a:gradFill flip="none" rotWithShape="1">
              <a:gsLst>
                <a:gs pos="0">
                  <a:srgbClr val="FFC000">
                    <a:alpha val="50000"/>
                  </a:srgbClr>
                </a:gs>
                <a:gs pos="14000">
                  <a:srgbClr val="00B050">
                    <a:alpha val="50000"/>
                  </a:srgbClr>
                </a:gs>
                <a:gs pos="30000">
                  <a:srgbClr val="00B0F0">
                    <a:alpha val="50000"/>
                  </a:srgbClr>
                </a:gs>
                <a:gs pos="34000">
                  <a:srgbClr val="7030A0">
                    <a:alpha val="50000"/>
                  </a:srgbClr>
                </a:gs>
                <a:gs pos="39000">
                  <a:srgbClr val="FFFF00">
                    <a:alpha val="50000"/>
                  </a:srgbClr>
                </a:gs>
                <a:gs pos="45000">
                  <a:srgbClr val="00B0F0">
                    <a:alpha val="50000"/>
                  </a:srgbClr>
                </a:gs>
                <a:gs pos="66000">
                  <a:schemeClr val="accent4">
                    <a:lumMod val="75000"/>
                    <a:alpha val="50000"/>
                  </a:schemeClr>
                </a:gs>
                <a:gs pos="73000">
                  <a:srgbClr val="00B0F0">
                    <a:alpha val="50000"/>
                  </a:srgbClr>
                </a:gs>
                <a:gs pos="85000">
                  <a:srgbClr val="92D050">
                    <a:alpha val="50000"/>
                  </a:srgbClr>
                </a:gs>
                <a:gs pos="100000">
                  <a:srgbClr val="0070C0">
                    <a:alpha val="50000"/>
                  </a:srgbClr>
                </a:gs>
              </a:gsLst>
              <a:lin ang="0" scaled="1"/>
              <a:tileRect/>
            </a:gradFill>
            <a:head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8DD4C-E02F-4069-9D2B-440E3ED44B5A}" type="datetimeFigureOut">
              <a:rPr kumimoji="1" lang="ja-JP" altLang="en-US" smtClean="0"/>
              <a:pPr/>
              <a:t>2009/8/12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60919-E518-4F24-A55C-90CC795F49E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9" r:id="rId3"/>
    <p:sldLayoutId id="2147483690" r:id="rId4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muplu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eek.net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0" y="2000240"/>
            <a:ext cx="9144000" cy="1785950"/>
          </a:xfrm>
        </p:spPr>
        <p:txBody>
          <a:bodyPr>
            <a:noAutofit/>
          </a:bodyPr>
          <a:lstStyle/>
          <a:p>
            <a:r>
              <a:rPr lang="ja-JP" altLang="en-US" sz="5400" dirty="0" smtClean="0"/>
              <a:t>「</a:t>
            </a:r>
            <a:r>
              <a:rPr lang="ja-JP" altLang="en-US" sz="6600" dirty="0" smtClean="0"/>
              <a:t>美しいソースコード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5400" dirty="0" smtClean="0"/>
              <a:t>のための考え方」</a:t>
            </a:r>
            <a:endParaRPr kumimoji="1" lang="ja-JP" altLang="en-US" sz="5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500166" y="4071942"/>
            <a:ext cx="6929486" cy="2357454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>2009/02/12</a:t>
            </a:r>
          </a:p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/>
            </a:r>
            <a:br>
              <a:rPr lang="en-US" altLang="ja-JP" sz="2800" dirty="0" smtClean="0">
                <a:solidFill>
                  <a:srgbClr val="001409"/>
                </a:solidFill>
              </a:rPr>
            </a:br>
            <a:r>
              <a:rPr lang="ja-JP" altLang="en-US" sz="2800" dirty="0" smtClean="0">
                <a:solidFill>
                  <a:srgbClr val="001409"/>
                </a:solidFill>
              </a:rPr>
              <a:t>小島 富治雄 </a:t>
            </a:r>
            <a:r>
              <a:rPr lang="en-US" altLang="ja-JP" sz="2800" dirty="0" smtClean="0">
                <a:solidFill>
                  <a:srgbClr val="001409"/>
                </a:solidFill>
              </a:rPr>
              <a:t>– </a:t>
            </a:r>
            <a:r>
              <a:rPr lang="en-US" altLang="ja-JP" sz="2800" dirty="0" err="1" smtClean="0">
                <a:solidFill>
                  <a:srgbClr val="001409"/>
                </a:solidFill>
              </a:rPr>
              <a:t>Fujiwo</a:t>
            </a:r>
            <a:r>
              <a:rPr lang="ja-JP" altLang="en-US" sz="2800" dirty="0" smtClean="0">
                <a:solidFill>
                  <a:srgbClr val="001409"/>
                </a:solidFill>
              </a:rPr>
              <a:t>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)</a:t>
            </a:r>
            <a:br>
              <a:rPr lang="en-US" altLang="ja-JP" sz="2800" dirty="0" smtClean="0">
                <a:solidFill>
                  <a:srgbClr val="001409"/>
                </a:solidFill>
              </a:rPr>
            </a:br>
            <a:r>
              <a:rPr lang="ja-JP" altLang="en-US" sz="2800" dirty="0" smtClean="0">
                <a:solidFill>
                  <a:srgbClr val="001409"/>
                </a:solidFill>
              </a:rPr>
              <a:t>原 敬一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/</a:t>
            </a:r>
            <a:r>
              <a:rPr lang="en-US" altLang="ja-JP" sz="2800" i="1" dirty="0" err="1" smtClean="0">
                <a:solidFill>
                  <a:srgbClr val="001409"/>
                </a:solidFill>
              </a:rPr>
              <a:t>codeseek</a:t>
            </a:r>
            <a:r>
              <a:rPr lang="en-US" altLang="ja-JP" sz="2800" i="1" dirty="0" smtClean="0">
                <a:solidFill>
                  <a:srgbClr val="001409"/>
                </a:solidFill>
              </a:rPr>
              <a:t>)</a:t>
            </a:r>
            <a:endParaRPr kumimoji="1" lang="ja-JP" altLang="en-US" sz="2800" i="1" dirty="0">
              <a:solidFill>
                <a:srgbClr val="001409"/>
              </a:solidFill>
            </a:endParaRPr>
          </a:p>
        </p:txBody>
      </p:sp>
      <p:pic>
        <p:nvPicPr>
          <p:cNvPr id="6" name="図 5" descr="dev09_120-6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214290"/>
            <a:ext cx="11430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「良いもの」</a:t>
            </a:r>
            <a:endParaRPr lang="en-US" altLang="ja-JP" sz="5400" dirty="0" smtClean="0"/>
          </a:p>
          <a:p>
            <a:pPr>
              <a:buNone/>
            </a:pPr>
            <a:r>
              <a:rPr lang="ja-JP" altLang="en-US" sz="5400" dirty="0" smtClean="0"/>
              <a:t>を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「楽に」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非機能的な品質の一部に効く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ja-JP" altLang="en-US" dirty="0" smtClean="0"/>
              <a:t>品質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信頼性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(reliability)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使用性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(usability)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理解容易性 </a:t>
            </a:r>
            <a:r>
              <a:rPr lang="en-US" altLang="ja-JP" sz="4300" dirty="0" smtClean="0"/>
              <a:t>(understandability)</a:t>
            </a:r>
          </a:p>
          <a:p>
            <a:pPr lvl="2"/>
            <a:r>
              <a:rPr lang="ja-JP" altLang="en-US" sz="3900" dirty="0" smtClean="0"/>
              <a:t>わかりやすい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変更容易性 </a:t>
            </a:r>
            <a:r>
              <a:rPr lang="en-US" altLang="ja-JP" sz="4300" dirty="0" smtClean="0"/>
              <a:t>(modifiability)</a:t>
            </a:r>
          </a:p>
          <a:p>
            <a:pPr lvl="1"/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r>
              <a:rPr lang="ja-JP" altLang="en-US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効率 </a:t>
            </a:r>
            <a:r>
              <a:rPr lang="en-US" altLang="ja-JP" sz="3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(efficiency)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◎</a:t>
            </a:r>
            <a:r>
              <a:rPr lang="ja-JP" altLang="en-US" sz="4300" dirty="0" smtClean="0"/>
              <a:t>検証性 </a:t>
            </a:r>
            <a:r>
              <a:rPr lang="en-US" altLang="ja-JP" sz="4300" dirty="0" smtClean="0"/>
              <a:t>(testability)</a:t>
            </a:r>
          </a:p>
          <a:p>
            <a:pPr lvl="1"/>
            <a:r>
              <a:rPr lang="ja-JP" altLang="en-US" sz="4300" dirty="0" smtClean="0">
                <a:solidFill>
                  <a:srgbClr val="FF0000"/>
                </a:solidFill>
              </a:rPr>
              <a:t>○</a:t>
            </a:r>
            <a:r>
              <a:rPr lang="ja-JP" altLang="en-US" sz="4300" dirty="0" smtClean="0"/>
              <a:t>移植性 </a:t>
            </a:r>
            <a:r>
              <a:rPr lang="en-US" altLang="ja-JP" sz="4300" dirty="0" smtClean="0"/>
              <a:t>(portability)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/>
          <a:p>
            <a:r>
              <a:rPr lang="ja-JP" altLang="en-US" sz="3600" dirty="0" smtClean="0"/>
              <a:t>美しいとは、 拡張と保守がしやすいこと</a:t>
            </a:r>
            <a:endParaRPr kumimoji="1" lang="ja-JP" altLang="en-US" sz="4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検証性</a:t>
            </a:r>
          </a:p>
          <a:p>
            <a:r>
              <a:rPr lang="ja-JP" altLang="en-US" dirty="0" smtClean="0"/>
              <a:t>変更容易性</a:t>
            </a:r>
          </a:p>
          <a:p>
            <a:r>
              <a:rPr lang="ja-JP" altLang="en-US" dirty="0" smtClean="0"/>
              <a:t>プログラミングは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拡張し保守する作業だから</a:t>
            </a:r>
          </a:p>
          <a:p>
            <a:pPr lvl="1"/>
            <a:r>
              <a:rPr lang="ja-JP" altLang="en-US" dirty="0" smtClean="0"/>
              <a:t>イテレーティブに</a:t>
            </a:r>
          </a:p>
          <a:p>
            <a:pPr lvl="1"/>
            <a:r>
              <a:rPr lang="ja-JP" altLang="en-US" dirty="0" smtClean="0"/>
              <a:t>作っている間も作った後も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不要</a:t>
            </a:r>
            <a:r>
              <a:rPr lang="ja-JP" altLang="en-US" sz="13800" dirty="0" smtClean="0"/>
              <a:t>か</a:t>
            </a:r>
            <a:r>
              <a:rPr lang="en-US" altLang="ja-JP" sz="13800" dirty="0" smtClean="0"/>
              <a:t>?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プログラムは動いてなんぼ</a:t>
            </a:r>
          </a:p>
          <a:p>
            <a:pPr lvl="1"/>
            <a:r>
              <a:rPr lang="ja-JP" altLang="en-US" sz="3200" dirty="0" smtClean="0"/>
              <a:t>← 動けばコストがかかってもいいのか</a:t>
            </a:r>
          </a:p>
          <a:p>
            <a:pPr lvl="1"/>
            <a:r>
              <a:rPr lang="ja-JP" altLang="en-US" sz="3200" dirty="0" smtClean="0"/>
              <a:t>← 美しいコードの方が早く良く作れる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実作業では敢えて綺麗でないプログラムを書くことがある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. </a:t>
            </a:r>
            <a:r>
              <a:rPr lang="ja-JP" altLang="en-US" dirty="0" smtClean="0"/>
              <a:t>クラス設計上は分けない方がきれいでも、 作業の都合上分けた方が作業効率が上がる場合</a:t>
            </a:r>
          </a:p>
          <a:p>
            <a:pPr lvl="2"/>
            <a:r>
              <a:rPr lang="ja-JP" altLang="en-US" dirty="0" smtClean="0"/>
              <a:t>← 優先度の高い関心事で分離する、というのはきれいなプログラムの基本。 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← それは王道を守ってプログラムを書いてるだけ。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5400" dirty="0" smtClean="0"/>
              <a:t>不要論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現場では綺麗なソースコードばかりじゃすまない</a:t>
            </a:r>
          </a:p>
          <a:p>
            <a:pPr lvl="1"/>
            <a:r>
              <a:rPr lang="ja-JP" altLang="en-US" dirty="0" smtClean="0"/>
              <a:t>← 開発環境が貧弱なため</a:t>
            </a:r>
          </a:p>
          <a:p>
            <a:pPr lvl="2"/>
            <a:r>
              <a:rPr lang="ja-JP" altLang="en-US" dirty="0" smtClean="0"/>
              <a:t>ないものねだりは</a:t>
            </a:r>
            <a:r>
              <a:rPr lang="en-US" altLang="ja-JP" dirty="0" smtClean="0"/>
              <a:t>×</a:t>
            </a:r>
          </a:p>
          <a:p>
            <a:pPr lvl="2"/>
            <a:r>
              <a:rPr lang="ja-JP" altLang="en-US" dirty="0" smtClean="0"/>
              <a:t>現実の中で比較的綺麗な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プログラムは書けるはず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価値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その一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コミュニケーション</a:t>
            </a:r>
          </a:p>
          <a:p>
            <a:pPr lvl="1"/>
            <a:r>
              <a:rPr lang="ja-JP" altLang="en-US" sz="5400" dirty="0" smtClean="0"/>
              <a:t>伝わるソースコード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その二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60"/>
            <a:ext cx="8472518" cy="52864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シンプル</a:t>
            </a:r>
          </a:p>
          <a:p>
            <a:pPr lvl="1"/>
            <a:r>
              <a:rPr lang="ja-JP" altLang="en-US" dirty="0" smtClean="0"/>
              <a:t>プログラミングは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複雑になったら負け</a:t>
            </a:r>
          </a:p>
          <a:p>
            <a:pPr lvl="1"/>
            <a:r>
              <a:rPr lang="ja-JP" altLang="en-US" dirty="0" smtClean="0"/>
              <a:t>モデリング</a:t>
            </a:r>
          </a:p>
          <a:p>
            <a:pPr lvl="1"/>
            <a:r>
              <a:rPr lang="en-US" altLang="ja-JP" dirty="0" smtClean="0"/>
              <a:t>YAGNI</a:t>
            </a:r>
            <a:br>
              <a:rPr lang="en-US" altLang="ja-JP" dirty="0" smtClean="0"/>
            </a:br>
            <a:r>
              <a:rPr lang="en-US" altLang="ja-JP" dirty="0" smtClean="0"/>
              <a:t>(You Aren't Going to Need It)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コミュニティ紹介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7200" dirty="0" err="1" smtClean="0"/>
              <a:t>こみゅぷらす</a:t>
            </a:r>
            <a:endParaRPr kumimoji="1" lang="en-US" altLang="ja-JP" sz="7200" dirty="0" smtClean="0"/>
          </a:p>
        </p:txBody>
      </p:sp>
      <p:grpSp>
        <p:nvGrpSpPr>
          <p:cNvPr id="4" name="グループ化 3"/>
          <p:cNvGrpSpPr/>
          <p:nvPr/>
        </p:nvGrpSpPr>
        <p:grpSpPr>
          <a:xfrm>
            <a:off x="6643702" y="1500174"/>
            <a:ext cx="1643074" cy="754194"/>
            <a:chOff x="714348" y="5429264"/>
            <a:chExt cx="1643074" cy="754194"/>
          </a:xfrm>
        </p:grpSpPr>
        <p:sp>
          <p:nvSpPr>
            <p:cNvPr id="5" name="タイトル 1"/>
            <p:cNvSpPr txBox="1">
              <a:spLocks/>
            </p:cNvSpPr>
            <p:nvPr/>
          </p:nvSpPr>
          <p:spPr>
            <a:xfrm>
              <a:off x="714348" y="5429264"/>
              <a:ext cx="1643074" cy="68275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36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OCR A Extended" pitchFamily="50" charset="0"/>
                  <a:ea typeface="HGP創英角ﾎﾟｯﾌﾟ体" pitchFamily="50" charset="-128"/>
                  <a:cs typeface="+mj-cs"/>
                </a:rPr>
                <a:t>COMU+</a:t>
              </a:r>
            </a:p>
          </p:txBody>
        </p:sp>
        <p:sp>
          <p:nvSpPr>
            <p:cNvPr id="6" name="タイトル 1"/>
            <p:cNvSpPr txBox="1">
              <a:spLocks/>
            </p:cNvSpPr>
            <p:nvPr/>
          </p:nvSpPr>
          <p:spPr>
            <a:xfrm>
              <a:off x="714348" y="5929330"/>
              <a:ext cx="1643074" cy="2541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40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こみゅぷらす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214282" y="3500438"/>
            <a:ext cx="85725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Developers Summit 2007-2009</a:t>
            </a: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ja-JP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ja-JP" alt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オフィシャル コミュニティ</a:t>
            </a:r>
            <a:endParaRPr lang="ja-JP" alt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214282" y="5143512"/>
            <a:ext cx="8572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 smtClean="0">
                <a:ln w="190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ぜひブースにお立ち寄りください</a:t>
            </a:r>
            <a:r>
              <a:rPr lang="en-US" altLang="ja-JP" sz="3200" b="1" dirty="0" smtClean="0">
                <a:ln w="190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!</a:t>
            </a:r>
            <a:endParaRPr lang="ja-JP" altLang="en-US" sz="3200" b="1" dirty="0">
              <a:ln w="190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価値 </a:t>
            </a:r>
            <a:r>
              <a:rPr lang="en-US" altLang="ja-JP" sz="4000" dirty="0" smtClean="0"/>
              <a:t>– </a:t>
            </a:r>
            <a:r>
              <a:rPr lang="ja-JP" altLang="en-US" sz="6000" dirty="0" smtClean="0"/>
              <a:t>その三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8000" dirty="0" smtClean="0"/>
              <a:t>柔軟性</a:t>
            </a:r>
          </a:p>
          <a:p>
            <a:pPr lvl="1"/>
            <a:r>
              <a:rPr lang="ja-JP" altLang="en-US" sz="7200" dirty="0" smtClean="0"/>
              <a:t>変更が容易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原則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- </a:t>
            </a:r>
            <a:r>
              <a:rPr lang="ja-JP" altLang="en-US" dirty="0" smtClean="0"/>
              <a:t>モジュール分割の原則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Divide and Conquer</a:t>
            </a:r>
          </a:p>
          <a:p>
            <a:pPr lvl="1"/>
            <a:r>
              <a:rPr lang="ja-JP" altLang="en-US" dirty="0" smtClean="0"/>
              <a:t>⇔ </a:t>
            </a:r>
            <a:r>
              <a:rPr lang="en-US" altLang="ja-JP" dirty="0" smtClean="0"/>
              <a:t>Name and Conquer</a:t>
            </a:r>
          </a:p>
          <a:p>
            <a:r>
              <a:rPr lang="ja-JP" altLang="en-US" dirty="0" smtClean="0"/>
              <a:t>関心事の分離 </a:t>
            </a:r>
            <a:r>
              <a:rPr lang="en-US" altLang="ja-JP" dirty="0" smtClean="0"/>
              <a:t>(separation of concerns)</a:t>
            </a:r>
          </a:p>
          <a:p>
            <a:r>
              <a:rPr lang="ja-JP" altLang="en-US" dirty="0" smtClean="0"/>
              <a:t>高凝集 </a:t>
            </a:r>
            <a:r>
              <a:rPr lang="en-US" altLang="ja-JP" dirty="0" smtClean="0"/>
              <a:t>(high cohesion)</a:t>
            </a:r>
          </a:p>
          <a:p>
            <a:r>
              <a:rPr lang="ja-JP" altLang="en-US" dirty="0" smtClean="0"/>
              <a:t>疎結合 </a:t>
            </a:r>
            <a:r>
              <a:rPr lang="en-US" altLang="ja-JP" dirty="0" smtClean="0"/>
              <a:t>(low coupling)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858312" cy="654032"/>
          </a:xfrm>
        </p:spPr>
        <p:txBody>
          <a:bodyPr/>
          <a:lstStyle/>
          <a:p>
            <a:r>
              <a:rPr kumimoji="1" lang="ja-JP" altLang="en-US" sz="2800" dirty="0" smtClean="0"/>
              <a:t>原則 </a:t>
            </a:r>
            <a:r>
              <a:rPr kumimoji="1" lang="en-US" altLang="ja-JP" sz="2800" dirty="0" smtClean="0"/>
              <a:t>- </a:t>
            </a:r>
            <a:r>
              <a:rPr lang="en-US" altLang="ja-JP" sz="3200" dirty="0" smtClean="0"/>
              <a:t>SRP (Single Responsibility Principle)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部品に変更が起こる理由は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一つであるべき</a:t>
            </a:r>
          </a:p>
          <a:p>
            <a:r>
              <a:rPr lang="ja-JP" altLang="en-US" dirty="0" smtClean="0"/>
              <a:t>一つの部品は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一つの責務を持つべき</a:t>
            </a:r>
          </a:p>
          <a:p>
            <a:pPr lvl="1"/>
            <a:r>
              <a:rPr lang="ja-JP" altLang="en-US" dirty="0" smtClean="0"/>
              <a:t>単機能</a:t>
            </a:r>
          </a:p>
          <a:p>
            <a:r>
              <a:rPr lang="ja-JP" altLang="en-US" dirty="0" smtClean="0"/>
              <a:t>良い抽象には良い名前がつく</a:t>
            </a:r>
          </a:p>
          <a:p>
            <a:pPr lvl="1"/>
            <a:r>
              <a:rPr lang="ja-JP" altLang="en-US" dirty="0" smtClean="0"/>
              <a:t>短い名前</a:t>
            </a:r>
          </a:p>
          <a:p>
            <a:pPr lvl="1"/>
            <a:r>
              <a:rPr lang="ja-JP" altLang="en-US" dirty="0" smtClean="0"/>
              <a:t>単一の概念を表現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- </a:t>
            </a:r>
            <a:r>
              <a:rPr lang="en-US" altLang="ja-JP" sz="5400" dirty="0" smtClean="0"/>
              <a:t>Once, Only Once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/>
              <a:t>重複の禁止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654032"/>
          </a:xfrm>
        </p:spPr>
        <p:txBody>
          <a:bodyPr/>
          <a:lstStyle/>
          <a:p>
            <a:r>
              <a:rPr kumimoji="1" lang="ja-JP" altLang="en-US" sz="2400" dirty="0" smtClean="0"/>
              <a:t>原則 </a:t>
            </a:r>
            <a:r>
              <a:rPr kumimoji="1" lang="en-US" altLang="ja-JP" sz="2400" dirty="0" smtClean="0"/>
              <a:t>- </a:t>
            </a:r>
            <a:r>
              <a:rPr lang="ja-JP" altLang="en-US" sz="3200" dirty="0" smtClean="0"/>
              <a:t>美しいソースコードのための七箇条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ja-JP" altLang="en-US" sz="5600" dirty="0" smtClean="0"/>
              <a:t>意図を表現</a:t>
            </a:r>
          </a:p>
          <a:p>
            <a:pPr lvl="1"/>
            <a:r>
              <a:rPr lang="ja-JP" altLang="en-US" sz="4800" dirty="0" smtClean="0"/>
              <a:t>意図が表現されている</a:t>
            </a:r>
          </a:p>
          <a:p>
            <a:pPr lvl="1"/>
            <a:r>
              <a:rPr lang="ja-JP" altLang="en-US" sz="4800" dirty="0" smtClean="0"/>
              <a:t>意図の理解が容易である</a:t>
            </a:r>
          </a:p>
          <a:p>
            <a:pPr lvl="1"/>
            <a:r>
              <a:rPr lang="ja-JP" altLang="en-US" sz="4800" dirty="0" smtClean="0"/>
              <a:t>意図以外の記述が少ない</a:t>
            </a:r>
          </a:p>
          <a:p>
            <a:pPr lvl="1"/>
            <a:r>
              <a:rPr lang="en-US" altLang="ja-JP" sz="4800" dirty="0" smtClean="0"/>
              <a:t>How (</a:t>
            </a:r>
            <a:r>
              <a:rPr lang="ja-JP" altLang="en-US" sz="4800" dirty="0" smtClean="0"/>
              <a:t>どうやってやるか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でなく </a:t>
            </a:r>
            <a:r>
              <a:rPr lang="en-US" altLang="ja-JP" sz="4800" dirty="0" smtClean="0"/>
              <a:t>What (</a:t>
            </a:r>
            <a:r>
              <a:rPr lang="ja-JP" altLang="en-US" sz="4800" dirty="0" smtClean="0"/>
              <a:t>何をやるか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が記述されている</a:t>
            </a:r>
          </a:p>
          <a:p>
            <a:pPr lvl="1"/>
            <a:r>
              <a:rPr lang="en-US" altLang="ja-JP" sz="4800" dirty="0" smtClean="0"/>
              <a:t>Why (</a:t>
            </a:r>
            <a:r>
              <a:rPr lang="ja-JP" altLang="en-US" sz="4800" dirty="0" smtClean="0"/>
              <a:t>なぜやるか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も記述されている</a:t>
            </a:r>
          </a:p>
          <a:p>
            <a:r>
              <a:rPr lang="ja-JP" altLang="en-US" sz="5600" dirty="0" smtClean="0"/>
              <a:t>単一責務</a:t>
            </a:r>
          </a:p>
          <a:p>
            <a:pPr lvl="1"/>
            <a:r>
              <a:rPr lang="ja-JP" altLang="en-US" sz="4800" dirty="0" smtClean="0"/>
              <a:t>モジュールが唯一の仕事を記述している</a:t>
            </a:r>
          </a:p>
          <a:p>
            <a:pPr lvl="1"/>
            <a:r>
              <a:rPr lang="ja-JP" altLang="en-US" sz="4800" dirty="0" smtClean="0"/>
              <a:t>その仕事がそのモジュール内で記述されつくされている</a:t>
            </a:r>
          </a:p>
          <a:p>
            <a:pPr lvl="2"/>
            <a:r>
              <a:rPr lang="ja-JP" altLang="en-US" sz="4400" dirty="0" smtClean="0"/>
              <a:t> ＝高凝集</a:t>
            </a:r>
            <a:r>
              <a:rPr lang="en-US" altLang="ja-JP" sz="4400" dirty="0" smtClean="0"/>
              <a:t>: high cohesion</a:t>
            </a:r>
          </a:p>
          <a:p>
            <a:r>
              <a:rPr lang="ja-JP" altLang="en-US" sz="5600" dirty="0" smtClean="0"/>
              <a:t> 的確な名前</a:t>
            </a:r>
          </a:p>
          <a:p>
            <a:pPr lvl="1"/>
            <a:r>
              <a:rPr lang="ja-JP" altLang="en-US" sz="4800" dirty="0" smtClean="0"/>
              <a:t>モジュールの名前が、それの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唯一の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仕事を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一言で必要十分に</a:t>
            </a:r>
            <a:r>
              <a:rPr lang="en-US" altLang="ja-JP" sz="4800" dirty="0" smtClean="0"/>
              <a:t>) </a:t>
            </a:r>
            <a:r>
              <a:rPr lang="ja-JP" altLang="en-US" sz="4800" dirty="0" smtClean="0"/>
              <a:t>表現</a:t>
            </a:r>
          </a:p>
          <a:p>
            <a:pPr lvl="1"/>
            <a:r>
              <a:rPr lang="ja-JP" altLang="en-US" sz="4800" dirty="0" smtClean="0"/>
              <a:t>同じものは同じ名前で、違うものは違う名前で表現</a:t>
            </a:r>
          </a:p>
          <a:p>
            <a:pPr lvl="1"/>
            <a:r>
              <a:rPr lang="ja-JP" altLang="en-US" sz="4800" dirty="0" smtClean="0"/>
              <a:t>それであるものとそれでないものの区別が付く</a:t>
            </a:r>
          </a:p>
          <a:p>
            <a:r>
              <a:rPr lang="en-US" altLang="ja-JP" sz="5600" dirty="0" smtClean="0"/>
              <a:t>Once And Only Once</a:t>
            </a:r>
          </a:p>
          <a:p>
            <a:pPr lvl="1"/>
            <a:r>
              <a:rPr lang="ja-JP" altLang="en-US" sz="4800" dirty="0" smtClean="0"/>
              <a:t>同じ意図のものが重複して書かれていない</a:t>
            </a:r>
          </a:p>
          <a:p>
            <a:r>
              <a:rPr lang="ja-JP" altLang="en-US" sz="5600" dirty="0" smtClean="0"/>
              <a:t>的確な記述</a:t>
            </a:r>
          </a:p>
          <a:p>
            <a:pPr lvl="1"/>
            <a:r>
              <a:rPr lang="ja-JP" altLang="en-US" sz="4800" dirty="0" smtClean="0"/>
              <a:t>モジュール内が同じ抽象度の記述の集まりで構成</a:t>
            </a:r>
          </a:p>
          <a:p>
            <a:pPr lvl="1"/>
            <a:r>
              <a:rPr lang="ja-JP" altLang="en-US" sz="4800" dirty="0" smtClean="0"/>
              <a:t>モジュール内が自然な粒度で記述</a:t>
            </a:r>
          </a:p>
          <a:p>
            <a:pPr lvl="1"/>
            <a:r>
              <a:rPr lang="ja-JP" altLang="en-US" sz="4800" dirty="0" smtClean="0"/>
              <a:t>ほどよい量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記述が多過ぎない</a:t>
            </a:r>
            <a:r>
              <a:rPr lang="en-US" altLang="ja-JP" sz="4800" dirty="0" smtClean="0"/>
              <a:t>)</a:t>
            </a:r>
          </a:p>
          <a:p>
            <a:pPr lvl="1"/>
            <a:r>
              <a:rPr lang="ja-JP" altLang="en-US" sz="4800" dirty="0" smtClean="0"/>
              <a:t>人の考え方に類似</a:t>
            </a:r>
          </a:p>
          <a:p>
            <a:r>
              <a:rPr lang="ja-JP" altLang="en-US" sz="5600" dirty="0" smtClean="0"/>
              <a:t>ルールの統一</a:t>
            </a:r>
          </a:p>
          <a:p>
            <a:pPr lvl="1"/>
            <a:r>
              <a:rPr lang="ja-JP" altLang="en-US" sz="4800" dirty="0" smtClean="0"/>
              <a:t>全体が同じルールに従っている</a:t>
            </a:r>
          </a:p>
          <a:p>
            <a:r>
              <a:rPr lang="en-US" altLang="ja-JP" sz="5600" dirty="0" smtClean="0"/>
              <a:t>Testable</a:t>
            </a:r>
          </a:p>
          <a:p>
            <a:pPr lvl="1"/>
            <a:r>
              <a:rPr lang="ja-JP" altLang="en-US" sz="4800" dirty="0" smtClean="0"/>
              <a:t>正しい記述であることが分かる</a:t>
            </a:r>
          </a:p>
          <a:p>
            <a:pPr lvl="1"/>
            <a:r>
              <a:rPr lang="ja-JP" altLang="en-US" sz="4800" dirty="0" smtClean="0"/>
              <a:t>検証 </a:t>
            </a:r>
            <a:r>
              <a:rPr lang="en-US" altLang="ja-JP" sz="4800" dirty="0" smtClean="0"/>
              <a:t>(verification) </a:t>
            </a:r>
            <a:r>
              <a:rPr lang="ja-JP" altLang="en-US" sz="4800" dirty="0" smtClean="0"/>
              <a:t>が容易</a:t>
            </a:r>
          </a:p>
          <a:p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– </a:t>
            </a:r>
            <a:r>
              <a:rPr kumimoji="1" lang="ja-JP" altLang="en-US" sz="5400" dirty="0" smtClean="0"/>
              <a:t>インタフェイス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実装との分離</a:t>
            </a:r>
          </a:p>
          <a:p>
            <a:r>
              <a:rPr lang="en-US" altLang="ja-JP" dirty="0" smtClean="0"/>
              <a:t>Design by Contract </a:t>
            </a:r>
          </a:p>
          <a:p>
            <a:r>
              <a:rPr lang="ja-JP" altLang="en-US" dirty="0" smtClean="0"/>
              <a:t>コンポーネント指向</a:t>
            </a:r>
          </a:p>
          <a:p>
            <a:r>
              <a:rPr lang="ja-JP" altLang="en-US" dirty="0" smtClean="0"/>
              <a:t>クライアント モジュールとサーバー モジュール</a:t>
            </a:r>
          </a:p>
          <a:p>
            <a:pPr lvl="1"/>
            <a:r>
              <a:rPr lang="ja-JP" altLang="en-US" dirty="0" smtClean="0"/>
              <a:t>サービス指向</a:t>
            </a:r>
          </a:p>
          <a:p>
            <a:pPr lvl="1"/>
            <a:r>
              <a:rPr lang="ja-JP" altLang="en-US" dirty="0" smtClean="0"/>
              <a:t>顧客指向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原則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感覚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距離感</a:t>
            </a:r>
          </a:p>
          <a:p>
            <a:r>
              <a:rPr lang="ja-JP" altLang="en-US" dirty="0" smtClean="0"/>
              <a:t>統一感</a:t>
            </a:r>
          </a:p>
          <a:p>
            <a:pPr lvl="1"/>
            <a:r>
              <a:rPr lang="ja-JP" altLang="en-US" dirty="0" smtClean="0"/>
              <a:t>対称性</a:t>
            </a:r>
          </a:p>
          <a:p>
            <a:pPr lvl="1"/>
            <a:r>
              <a:rPr lang="ja-JP" altLang="en-US" dirty="0" smtClean="0"/>
              <a:t>抽象度</a:t>
            </a:r>
          </a:p>
          <a:p>
            <a:r>
              <a:rPr lang="ja-JP" altLang="en-US" dirty="0" smtClean="0"/>
              <a:t>直観的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9600" dirty="0" smtClean="0"/>
              <a:t>最近の話題</a:t>
            </a:r>
            <a:r>
              <a:rPr lang="en-US" altLang="ja-JP" sz="9600" dirty="0" smtClean="0"/>
              <a:t/>
            </a:r>
            <a:br>
              <a:rPr lang="en-US" altLang="ja-JP" sz="9600" dirty="0" smtClean="0"/>
            </a:br>
            <a:r>
              <a:rPr lang="en-US" altLang="ja-JP" sz="4000" dirty="0" smtClean="0"/>
              <a:t>(</a:t>
            </a:r>
            <a:r>
              <a:rPr lang="ja-JP" altLang="en-US" sz="4000" dirty="0" smtClean="0"/>
              <a:t>私の中でホットなもの</a:t>
            </a:r>
            <a:r>
              <a:rPr lang="en-US" altLang="ja-JP" sz="4000" dirty="0" smtClean="0"/>
              <a:t>)</a:t>
            </a:r>
            <a:endParaRPr kumimoji="1" lang="ja-JP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 smtClean="0"/>
              <a:t>最近の話題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スタイル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宣言的</a:t>
            </a:r>
          </a:p>
          <a:p>
            <a:r>
              <a:rPr lang="ja-JP" altLang="en-US" dirty="0" smtClean="0"/>
              <a:t>命令的、手続き的</a:t>
            </a:r>
          </a:p>
          <a:p>
            <a:r>
              <a:rPr lang="ja-JP" altLang="en-US" dirty="0" smtClean="0"/>
              <a:t>図解的</a:t>
            </a:r>
          </a:p>
          <a:p>
            <a:r>
              <a:rPr lang="ja-JP" altLang="en-US" dirty="0" smtClean="0"/>
              <a:t>メタプログラミング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02563"/>
            <a:ext cx="9144000" cy="6512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85728"/>
            <a:ext cx="9001156" cy="654032"/>
          </a:xfrm>
        </p:spPr>
        <p:txBody>
          <a:bodyPr/>
          <a:lstStyle/>
          <a:p>
            <a:r>
              <a:rPr lang="ja-JP" altLang="en-US" sz="3200" dirty="0" smtClean="0"/>
              <a:t>最近の話題 </a:t>
            </a:r>
            <a:r>
              <a:rPr kumimoji="1" lang="en-US" altLang="ja-JP" sz="3200" dirty="0" smtClean="0"/>
              <a:t>- </a:t>
            </a:r>
            <a:r>
              <a:rPr lang="ja-JP" altLang="en-US" dirty="0" smtClean="0"/>
              <a:t>プログラミング言語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汎用的</a:t>
            </a:r>
          </a:p>
          <a:p>
            <a:r>
              <a:rPr lang="en-US" altLang="ja-JP" dirty="0" smtClean="0"/>
              <a:t>DSL</a:t>
            </a:r>
          </a:p>
          <a:p>
            <a:r>
              <a:rPr lang="ja-JP" altLang="en-US" dirty="0" smtClean="0"/>
              <a:t>タイプ</a:t>
            </a:r>
          </a:p>
          <a:p>
            <a:pPr lvl="1"/>
            <a:r>
              <a:rPr lang="ja-JP" altLang="en-US" dirty="0" smtClean="0"/>
              <a:t>命令型</a:t>
            </a:r>
          </a:p>
          <a:p>
            <a:pPr lvl="1"/>
            <a:r>
              <a:rPr lang="ja-JP" altLang="en-US" dirty="0" smtClean="0"/>
              <a:t>宣言型</a:t>
            </a:r>
          </a:p>
          <a:p>
            <a:pPr lvl="1"/>
            <a:r>
              <a:rPr lang="ja-JP" altLang="en-US" dirty="0" smtClean="0"/>
              <a:t>図解型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最近の話題 </a:t>
            </a:r>
            <a:r>
              <a:rPr kumimoji="1" lang="en-US" altLang="ja-JP" sz="3600" dirty="0" smtClean="0"/>
              <a:t>-</a:t>
            </a:r>
            <a:r>
              <a:rPr kumimoji="1" lang="ja-JP" altLang="en-US" sz="3600" dirty="0" smtClean="0"/>
              <a:t> </a:t>
            </a:r>
            <a:r>
              <a:rPr lang="ja-JP" altLang="en-US" sz="5400" dirty="0" smtClean="0"/>
              <a:t>コメント</a:t>
            </a:r>
            <a:endParaRPr kumimoji="1" lang="ja-JP" altLang="en-US" sz="5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285860"/>
            <a:ext cx="8643998" cy="5286412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ソースコード自身が語るべき</a:t>
            </a:r>
          </a:p>
          <a:p>
            <a:r>
              <a:rPr lang="ja-JP" altLang="en-US" sz="4800" dirty="0" smtClean="0"/>
              <a:t>必要なコメントは</a:t>
            </a:r>
            <a:r>
              <a:rPr lang="en-US" altLang="ja-JP" sz="4800" dirty="0" smtClean="0"/>
              <a:t>?</a:t>
            </a:r>
          </a:p>
          <a:p>
            <a:pPr lvl="1"/>
            <a:r>
              <a:rPr lang="ja-JP" altLang="en-US" sz="4400" dirty="0" smtClean="0"/>
              <a:t>コードが語らない部分の記述</a:t>
            </a:r>
          </a:p>
          <a:p>
            <a:pPr lvl="2"/>
            <a:r>
              <a:rPr lang="en-US" altLang="ja-JP" sz="4000" dirty="0" smtClean="0"/>
              <a:t>"Why?"</a:t>
            </a:r>
          </a:p>
          <a:p>
            <a:pPr lvl="2"/>
            <a:r>
              <a:rPr lang="ja-JP" altLang="en-US" sz="4000" dirty="0" smtClean="0"/>
              <a:t>実装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設計モデル以外の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モデルの言葉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最近の話題 </a:t>
            </a:r>
            <a:r>
              <a:rPr kumimoji="1" lang="en-US" altLang="ja-JP" sz="4000" dirty="0" smtClean="0"/>
              <a:t>- </a:t>
            </a:r>
            <a:r>
              <a:rPr lang="ja-JP" altLang="en-US" sz="6000" dirty="0" smtClean="0"/>
              <a:t>工学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属人性の排除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 smtClean="0"/>
              <a:t>最近の話題 </a:t>
            </a:r>
            <a:r>
              <a:rPr kumimoji="1" lang="en-US" altLang="ja-JP" sz="4000" dirty="0" smtClean="0"/>
              <a:t>– </a:t>
            </a:r>
            <a:r>
              <a:rPr kumimoji="1" lang="ja-JP" altLang="en-US" sz="6000" dirty="0" smtClean="0"/>
              <a:t>教育</a:t>
            </a:r>
            <a:endParaRPr kumimoji="1" lang="ja-JP" altLang="en-US" sz="6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/>
              <a:t>どのよ</a:t>
            </a:r>
            <a:r>
              <a:rPr lang="ja-JP" altLang="en-US" sz="6000" dirty="0" smtClean="0"/>
              <a:t>うにして習得</a:t>
            </a:r>
            <a:endParaRPr lang="en-US" altLang="ja-JP" sz="6000" dirty="0" smtClean="0"/>
          </a:p>
          <a:p>
            <a:pPr lvl="1"/>
            <a:r>
              <a:rPr kumimoji="1" lang="ja-JP" altLang="en-US" sz="5400" dirty="0" smtClean="0"/>
              <a:t>する</a:t>
            </a:r>
            <a:endParaRPr kumimoji="1" lang="en-US" altLang="ja-JP" sz="5400" dirty="0" smtClean="0"/>
          </a:p>
          <a:p>
            <a:pPr lvl="1"/>
            <a:r>
              <a:rPr lang="ja-JP" altLang="en-US" sz="5400" dirty="0" smtClean="0"/>
              <a:t>させる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9600" dirty="0" smtClean="0"/>
              <a:t>美しいソースコードとは</a:t>
            </a:r>
            <a:r>
              <a:rPr lang="en-US" altLang="ja-JP" sz="9600" dirty="0" smtClean="0"/>
              <a:t>…</a:t>
            </a:r>
            <a:endParaRPr kumimoji="1" lang="ja-JP" alt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Ward Cunningham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期待したコード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(That's what you expect.)</a:t>
            </a:r>
          </a:p>
          <a:p>
            <a:r>
              <a:rPr lang="ja-JP" altLang="en-US" dirty="0" smtClean="0"/>
              <a:t>どこからでも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読み始めることができる</a:t>
            </a:r>
          </a:p>
          <a:p>
            <a:pPr lvl="1"/>
            <a:r>
              <a:rPr lang="ja-JP" altLang="en-US" dirty="0" smtClean="0"/>
              <a:t>宣言的</a:t>
            </a:r>
          </a:p>
          <a:p>
            <a:r>
              <a:rPr lang="ja-JP" altLang="en-US" dirty="0" smtClean="0"/>
              <a:t>意図が明確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読みやすいソースコード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誰でも読み書きできる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ソースコード</a:t>
            </a:r>
            <a:r>
              <a:rPr lang="en-US" altLang="ja-JP" sz="5400" dirty="0" smtClean="0"/>
              <a:t>?</a:t>
            </a:r>
            <a:endParaRPr kumimoji="1" lang="ja-JP" alt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シンプルなソースコード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6600" i="1" dirty="0" smtClean="0"/>
              <a:t>Simple is the best.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8000" dirty="0" smtClean="0"/>
              <a:t>私の考え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8000" dirty="0" smtClean="0"/>
              <a:t>ソースコードは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モデルの記述に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なっているべき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7200" i="1" dirty="0" smtClean="0">
                <a:hlinkClick r:id="rId3"/>
              </a:rPr>
              <a:t>http://comuplus.net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54032"/>
          </a:xfrm>
        </p:spPr>
        <p:txBody>
          <a:bodyPr/>
          <a:lstStyle/>
          <a:p>
            <a:r>
              <a:rPr lang="ja-JP" altLang="en-US" sz="4400" dirty="0" smtClean="0"/>
              <a:t>関心事に対して書かれていること</a:t>
            </a:r>
            <a:endParaRPr kumimoji="1" lang="ja-JP" altLang="en-US" sz="4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285860"/>
            <a:ext cx="8786874" cy="5286412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モデルは</a:t>
            </a:r>
          </a:p>
          <a:p>
            <a:pPr lvl="1"/>
            <a:r>
              <a:rPr lang="ja-JP" altLang="en-US" dirty="0" smtClean="0"/>
              <a:t>関心事に注力するため</a:t>
            </a:r>
          </a:p>
          <a:p>
            <a:pPr lvl="1"/>
            <a:r>
              <a:rPr lang="ja-JP" altLang="en-US" dirty="0" smtClean="0"/>
              <a:t>関心事をコミュニケートするため</a:t>
            </a:r>
          </a:p>
          <a:p>
            <a:r>
              <a:rPr lang="ja-JP" altLang="en-US" dirty="0" smtClean="0"/>
              <a:t>ボトルネックの部分が最大の関心事</a:t>
            </a:r>
          </a:p>
          <a:p>
            <a:pPr lvl="1"/>
            <a:r>
              <a:rPr lang="ja-JP" altLang="en-US" dirty="0" smtClean="0"/>
              <a:t>ホットスポット</a:t>
            </a:r>
          </a:p>
          <a:p>
            <a:pPr lvl="1"/>
            <a:r>
              <a:rPr lang="ja-JP" altLang="en-US" dirty="0" smtClean="0"/>
              <a:t>テスト</a:t>
            </a:r>
          </a:p>
          <a:p>
            <a:pPr lvl="1"/>
            <a:r>
              <a:rPr lang="ja-JP" altLang="en-US" dirty="0" smtClean="0"/>
              <a:t>チーム開発</a:t>
            </a:r>
          </a:p>
          <a:p>
            <a:pPr lvl="1"/>
            <a:r>
              <a:rPr lang="ja-JP" altLang="en-US" dirty="0" smtClean="0"/>
              <a:t>再利用性</a:t>
            </a:r>
          </a:p>
          <a:p>
            <a:pPr lvl="1"/>
            <a:r>
              <a:rPr lang="ja-JP" altLang="en-US" dirty="0" smtClean="0"/>
              <a:t>ドメイン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その文脈でのモデル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適切な粒度</a:t>
            </a:r>
          </a:p>
          <a:p>
            <a:r>
              <a:rPr lang="ja-JP" altLang="en-US" sz="7200" dirty="0" smtClean="0"/>
              <a:t>適切な抽象度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3000372"/>
            <a:ext cx="8929718" cy="654032"/>
          </a:xfrm>
        </p:spPr>
        <p:txBody>
          <a:bodyPr/>
          <a:lstStyle/>
          <a:p>
            <a:r>
              <a:rPr lang="ja-JP" altLang="en-US" dirty="0" smtClean="0"/>
              <a:t>その上でモデルの美しさが重要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モデルは一意ではない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→ 美しいソースコードは一意ではない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lang="ja-JP" altLang="en-US" sz="13800" dirty="0" smtClean="0"/>
              <a:t>デモ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デモ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 smtClean="0"/>
              <a:t>回</a:t>
            </a:r>
          </a:p>
          <a:p>
            <a:r>
              <a:rPr lang="ja-JP" altLang="en-US" sz="6000" dirty="0" smtClean="0"/>
              <a:t>ファイル一覧</a:t>
            </a:r>
          </a:p>
          <a:p>
            <a:r>
              <a:rPr lang="en-US" altLang="ja-JP" sz="6000" dirty="0" smtClean="0"/>
              <a:t>Ward Cunningham</a:t>
            </a:r>
          </a:p>
          <a:p>
            <a:r>
              <a:rPr lang="en-US" altLang="ja-JP" sz="6000" dirty="0" smtClean="0"/>
              <a:t>M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参考文献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アジャイルソフトウェア開発の奥義</a:t>
            </a:r>
          </a:p>
          <a:p>
            <a:r>
              <a:rPr lang="ja-JP" altLang="en-US" dirty="0" smtClean="0"/>
              <a:t>達人プログラマー</a:t>
            </a:r>
          </a:p>
          <a:p>
            <a:r>
              <a:rPr lang="ja-JP" altLang="en-US" dirty="0" smtClean="0"/>
              <a:t>プログラム書法</a:t>
            </a:r>
          </a:p>
          <a:p>
            <a:r>
              <a:rPr lang="ja-JP" altLang="en-US" dirty="0" smtClean="0"/>
              <a:t>ソフトウェア作法</a:t>
            </a:r>
          </a:p>
          <a:p>
            <a:r>
              <a:rPr lang="ja-JP" altLang="en-US" dirty="0" smtClean="0"/>
              <a:t>ビューティフルコード</a:t>
            </a:r>
          </a:p>
          <a:p>
            <a:r>
              <a:rPr lang="ja-JP" altLang="en-US" dirty="0" smtClean="0"/>
              <a:t>コードコンプリート</a:t>
            </a:r>
          </a:p>
          <a:p>
            <a:r>
              <a:rPr lang="en-US" altLang="ja-JP" dirty="0" smtClean="0"/>
              <a:t>Code Craft</a:t>
            </a:r>
          </a:p>
          <a:p>
            <a:r>
              <a:rPr lang="ja-JP" altLang="en-US" dirty="0" smtClean="0"/>
              <a:t>実装パターン</a:t>
            </a: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 3" descr="アジャイルソフトウェア開発の奥義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57752" y="3571876"/>
            <a:ext cx="2242264" cy="2857519"/>
          </a:xfrm>
        </p:spPr>
      </p:pic>
      <p:pic>
        <p:nvPicPr>
          <p:cNvPr id="5" name="図 4" descr="達人プログラマー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0298" y="3571876"/>
            <a:ext cx="2236320" cy="2857520"/>
          </a:xfrm>
          <a:prstGeom prst="rect">
            <a:avLst/>
          </a:prstGeom>
        </p:spPr>
      </p:pic>
      <p:pic>
        <p:nvPicPr>
          <p:cNvPr id="6" name="図 5" descr="プログラム書法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58082" y="500042"/>
            <a:ext cx="1600200" cy="2286000"/>
          </a:xfrm>
          <a:prstGeom prst="rect">
            <a:avLst/>
          </a:prstGeom>
        </p:spPr>
      </p:pic>
      <p:pic>
        <p:nvPicPr>
          <p:cNvPr id="7" name="図 6" descr="ソフトウェア作法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8082" y="3857628"/>
            <a:ext cx="1590675" cy="2286000"/>
          </a:xfrm>
          <a:prstGeom prst="rect">
            <a:avLst/>
          </a:prstGeom>
        </p:spPr>
      </p:pic>
      <p:pic>
        <p:nvPicPr>
          <p:cNvPr id="8" name="図 7" descr="ビューティフルコード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4282" y="214290"/>
            <a:ext cx="2199538" cy="2786082"/>
          </a:xfrm>
          <a:prstGeom prst="rect">
            <a:avLst/>
          </a:prstGeom>
        </p:spPr>
      </p:pic>
      <p:pic>
        <p:nvPicPr>
          <p:cNvPr id="9" name="図 8" descr="Code Craft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7752" y="214290"/>
            <a:ext cx="2228866" cy="2786082"/>
          </a:xfrm>
          <a:prstGeom prst="rect">
            <a:avLst/>
          </a:prstGeom>
        </p:spPr>
      </p:pic>
      <p:pic>
        <p:nvPicPr>
          <p:cNvPr id="10" name="図 9" descr="実装パターン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85720" y="3571876"/>
            <a:ext cx="2000264" cy="2794889"/>
          </a:xfrm>
          <a:prstGeom prst="rect">
            <a:avLst/>
          </a:prstGeom>
        </p:spPr>
      </p:pic>
      <p:pic>
        <p:nvPicPr>
          <p:cNvPr id="11" name="図 10" descr="コードコンプリート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71735" y="214290"/>
            <a:ext cx="2159547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0" y="2000240"/>
            <a:ext cx="9144000" cy="1785950"/>
          </a:xfrm>
        </p:spPr>
        <p:txBody>
          <a:bodyPr>
            <a:noAutofit/>
          </a:bodyPr>
          <a:lstStyle/>
          <a:p>
            <a:r>
              <a:rPr lang="ja-JP" altLang="en-US" sz="4000" dirty="0" smtClean="0"/>
              <a:t>「</a:t>
            </a:r>
            <a:r>
              <a:rPr lang="ja-JP" altLang="en-US" sz="4800" dirty="0" smtClean="0"/>
              <a:t>美しいソースコード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のための考え方」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6600" dirty="0" smtClean="0"/>
              <a:t>コメント編</a:t>
            </a:r>
            <a:endParaRPr kumimoji="1" lang="ja-JP" altLang="en-US" sz="54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500166" y="4071942"/>
            <a:ext cx="6929486" cy="2357454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>2009/02/12</a:t>
            </a:r>
          </a:p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/>
            </a:r>
            <a:br>
              <a:rPr lang="en-US" altLang="ja-JP" sz="2800" dirty="0" smtClean="0">
                <a:solidFill>
                  <a:srgbClr val="001409"/>
                </a:solidFill>
              </a:rPr>
            </a:br>
            <a:r>
              <a:rPr lang="ja-JP" altLang="en-US" sz="2800" dirty="0" smtClean="0">
                <a:solidFill>
                  <a:srgbClr val="001409"/>
                </a:solidFill>
              </a:rPr>
              <a:t>小島 富治雄 </a:t>
            </a:r>
            <a:r>
              <a:rPr lang="en-US" altLang="ja-JP" sz="2800" dirty="0" smtClean="0">
                <a:solidFill>
                  <a:srgbClr val="001409"/>
                </a:solidFill>
              </a:rPr>
              <a:t>– </a:t>
            </a:r>
            <a:r>
              <a:rPr lang="en-US" altLang="ja-JP" sz="2800" dirty="0" err="1" smtClean="0">
                <a:solidFill>
                  <a:srgbClr val="001409"/>
                </a:solidFill>
              </a:rPr>
              <a:t>Fujiwo</a:t>
            </a:r>
            <a:r>
              <a:rPr lang="ja-JP" altLang="en-US" sz="2800" dirty="0" smtClean="0">
                <a:solidFill>
                  <a:srgbClr val="001409"/>
                </a:solidFill>
              </a:rPr>
              <a:t>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)</a:t>
            </a:r>
            <a:br>
              <a:rPr lang="en-US" altLang="ja-JP" sz="2800" dirty="0" smtClean="0">
                <a:solidFill>
                  <a:srgbClr val="001409"/>
                </a:solidFill>
              </a:rPr>
            </a:br>
            <a:r>
              <a:rPr lang="ja-JP" altLang="en-US" sz="2800" dirty="0" smtClean="0">
                <a:solidFill>
                  <a:srgbClr val="001409"/>
                </a:solidFill>
              </a:rPr>
              <a:t>原 敬一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/</a:t>
            </a:r>
            <a:r>
              <a:rPr lang="en-US" altLang="ja-JP" sz="2800" i="1" dirty="0" err="1" smtClean="0">
                <a:solidFill>
                  <a:srgbClr val="001409"/>
                </a:solidFill>
              </a:rPr>
              <a:t>codeseek</a:t>
            </a:r>
            <a:r>
              <a:rPr lang="en-US" altLang="ja-JP" sz="2800" i="1" dirty="0" smtClean="0">
                <a:solidFill>
                  <a:srgbClr val="001409"/>
                </a:solidFill>
              </a:rPr>
              <a:t>)</a:t>
            </a:r>
            <a:endParaRPr kumimoji="1" lang="ja-JP" altLang="en-US" sz="2800" i="1" dirty="0">
              <a:solidFill>
                <a:srgbClr val="001409"/>
              </a:solidFill>
            </a:endParaRPr>
          </a:p>
        </p:txBody>
      </p:sp>
      <p:pic>
        <p:nvPicPr>
          <p:cNvPr id="6" name="図 5" descr="dev09_120-6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214290"/>
            <a:ext cx="11430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dirty="0" smtClean="0"/>
              <a:t>コミュニティ紹介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7200" dirty="0" err="1" smtClean="0"/>
              <a:t>codeseek</a:t>
            </a:r>
            <a:endParaRPr lang="en-US" altLang="ja-JP" sz="7200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14282" y="3500438"/>
            <a:ext cx="857256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Developers Summit 2007-2009</a:t>
            </a:r>
            <a:r>
              <a:rPr lang="ja-JP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 </a:t>
            </a:r>
            <a:r>
              <a:rPr lang="en-US" altLang="ja-JP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/>
            </a:r>
            <a:br>
              <a:rPr lang="en-US" altLang="ja-JP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</a:br>
            <a:r>
              <a:rPr lang="ja-JP" altLang="en-US" sz="4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</a:rPr>
              <a:t>オフィシャル コミュニティ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14313" y="5143500"/>
            <a:ext cx="85725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3200" b="1" dirty="0">
                <a:ln w="190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ぜひブースにお立ち寄りください</a:t>
            </a:r>
            <a:r>
              <a:rPr lang="en-US" altLang="ja-JP" sz="3200" b="1" dirty="0">
                <a:ln w="1905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</a:rPr>
              <a:t>!</a:t>
            </a:r>
            <a:endParaRPr lang="ja-JP" altLang="en-US" sz="3200" b="1" dirty="0">
              <a:ln w="1905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8" y="428604"/>
            <a:ext cx="9144058" cy="5715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643937" cy="62261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i="1" dirty="0" smtClean="0">
                <a:hlinkClick r:id="rId3"/>
              </a:rPr>
              <a:t>http://www.codeseek.net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87425"/>
            <a:ext cx="91440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今回は「コメントは不要か」に注目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コメントは不要ですか？</a:t>
            </a:r>
            <a:endParaRPr lang="en-US" altLang="ja-JP" sz="60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500166" y="3786190"/>
            <a:ext cx="65008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/>
              <a:t>コメントの必要性</a:t>
            </a:r>
            <a:r>
              <a:rPr lang="en-US" altLang="ja-JP" sz="2800" dirty="0" smtClean="0"/>
              <a:t> </a:t>
            </a:r>
          </a:p>
          <a:p>
            <a:r>
              <a:rPr lang="ja-JP" altLang="en-US" sz="2800" dirty="0" smtClean="0"/>
              <a:t>しばしば議論される「美しいコードとは？」とも絡む永遠のテーマ。 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不要！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不要という視点</a:t>
            </a:r>
            <a:endParaRPr lang="en-US" altLang="ja-JP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コメントは不要という視点から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コメントは書かないほうがいい理由</a:t>
            </a:r>
            <a:endParaRPr lang="en-US" altLang="ja-JP" sz="66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入力と読むのに時間がかかる</a:t>
            </a:r>
            <a:endParaRPr lang="en-US" altLang="ja-JP" sz="6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間違いが書かれていることがある</a:t>
            </a:r>
            <a:endParaRPr lang="en-US" altLang="ja-JP" sz="6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コメントかっこ悪い</a:t>
            </a:r>
            <a:endParaRPr lang="en-US" altLang="ja-JP" sz="6000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ja-JP" sz="6000" dirty="0" smtClean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ja-JP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入力と読むのに時間がかかる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入力には時間がかかる</a:t>
            </a: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読む量は多くなるが、把握する時間は短くなる</a:t>
            </a: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トータルではコメントがない方が時間がかかる</a:t>
            </a:r>
            <a:endParaRPr lang="en-US" altLang="ja-JP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間違いが書かれていることがある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コメントの間違いは内部仕様書のバグと言える</a:t>
            </a: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ja-JP" altLang="en-US" sz="6600" dirty="0" smtClean="0"/>
              <a:t>このバグがあっても動作してしまうという問題　</a:t>
            </a: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このバグを発見してくれるコンパイラはない</a:t>
            </a:r>
            <a:endParaRPr lang="en-US" altLang="ja-JP" sz="66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このバグを発見するテストはコードレビュー  </a:t>
            </a:r>
            <a:r>
              <a:rPr lang="en-US" altLang="ja-JP" sz="6600" dirty="0" smtClean="0"/>
              <a:t>-&gt;</a:t>
            </a:r>
            <a:r>
              <a:rPr lang="ja-JP" altLang="en-US" sz="6600" dirty="0" smtClean="0"/>
              <a:t>効率が悪い</a:t>
            </a:r>
            <a:endParaRPr lang="en-US" altLang="ja-JP" sz="6000" dirty="0" smtClean="0"/>
          </a:p>
          <a:p>
            <a:pPr lvl="1" eaLnBrk="1" fontAlgn="auto" hangingPunct="1">
              <a:spcAft>
                <a:spcPts val="0"/>
              </a:spcAft>
              <a:buNone/>
              <a:defRPr/>
            </a:pPr>
            <a:endParaRPr lang="en-US" altLang="ja-JP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400" dirty="0" smtClean="0"/>
              <a:t>コメントかっこ悪い</a:t>
            </a:r>
            <a:endParaRPr lang="ja-JP" altLang="en-US" sz="4400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52863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600" dirty="0" smtClean="0"/>
              <a:t>コメントなんてダサい、というおれかっこいい</a:t>
            </a:r>
            <a:endParaRPr lang="en-US" altLang="ja-JP" sz="6000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ja-JP" sz="6000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6000" dirty="0" smtClean="0"/>
              <a:t>本当は、「コメントなどなくともよいコードを書くのがかっこいい」</a:t>
            </a:r>
            <a:endParaRPr lang="en-US" altLang="ja-JP" sz="6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コードコンプリート</a:t>
            </a:r>
            <a:endParaRPr kumimoji="1" lang="ja-JP" altLang="en-US" dirty="0"/>
          </a:p>
        </p:txBody>
      </p:sp>
      <p:pic>
        <p:nvPicPr>
          <p:cNvPr id="4" name="図 3" descr="コードコンプリート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8662" y="1357298"/>
            <a:ext cx="4000528" cy="5161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00372"/>
          </a:xfrm>
        </p:spPr>
        <p:txBody>
          <a:bodyPr/>
          <a:lstStyle/>
          <a:p>
            <a:r>
              <a:rPr lang="ja-JP" altLang="en-US" sz="6000" dirty="0" smtClean="0"/>
              <a:t>コードコンプリート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dirty="0" smtClean="0"/>
              <a:t>第二版 上 </a:t>
            </a:r>
            <a:r>
              <a:rPr lang="en-US" altLang="ja-JP" dirty="0" smtClean="0"/>
              <a:t>384</a:t>
            </a:r>
            <a:r>
              <a:rPr lang="ja-JP" altLang="en-US" dirty="0" smtClean="0"/>
              <a:t>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第</a:t>
            </a:r>
            <a:r>
              <a:rPr lang="en-US" altLang="ja-JP" dirty="0" smtClean="0"/>
              <a:t>32</a:t>
            </a:r>
            <a:r>
              <a:rPr lang="ja-JP" altLang="en-US" dirty="0" smtClean="0"/>
              <a:t>章 第</a:t>
            </a:r>
            <a:r>
              <a:rPr lang="en-US" altLang="ja-JP" dirty="0" smtClean="0"/>
              <a:t>3</a:t>
            </a:r>
            <a:r>
              <a:rPr lang="ja-JP" altLang="en-US" dirty="0" smtClean="0"/>
              <a:t>節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929066"/>
            <a:ext cx="8229600" cy="2643206"/>
          </a:xfrm>
        </p:spPr>
        <p:txBody>
          <a:bodyPr/>
          <a:lstStyle/>
          <a:p>
            <a:pPr>
              <a:buNone/>
            </a:pPr>
            <a:r>
              <a:rPr kumimoji="1" lang="ja-JP" altLang="en-US" dirty="0" smtClean="0"/>
              <a:t>「コメントを入れるか入れないか」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タイム テーブル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6600" dirty="0" smtClean="0"/>
              <a:t>14:20 </a:t>
            </a:r>
            <a:r>
              <a:rPr lang="ja-JP" altLang="en-US" sz="6600" dirty="0" smtClean="0"/>
              <a:t>～ </a:t>
            </a:r>
            <a:r>
              <a:rPr lang="en-US" altLang="ja-JP" sz="6600" dirty="0" smtClean="0"/>
              <a:t>15:05</a:t>
            </a:r>
          </a:p>
          <a:p>
            <a:pPr lvl="1"/>
            <a:r>
              <a:rPr lang="ja-JP" altLang="en-US" sz="6000" dirty="0" smtClean="0"/>
              <a:t>アイスブレーキング</a:t>
            </a:r>
            <a:endParaRPr lang="en-US" altLang="ja-JP" sz="6000" dirty="0" smtClean="0"/>
          </a:p>
          <a:p>
            <a:pPr lvl="1"/>
            <a:r>
              <a:rPr lang="ja-JP" altLang="en-US" sz="6000" dirty="0" smtClean="0"/>
              <a:t>パネラー二人の意見</a:t>
            </a:r>
            <a:endParaRPr lang="en-US" altLang="ja-JP" sz="6000" dirty="0" smtClean="0"/>
          </a:p>
          <a:p>
            <a:pPr lvl="1"/>
            <a:r>
              <a:rPr lang="ja-JP" altLang="en-US" sz="6000" dirty="0" smtClean="0"/>
              <a:t>ディスカッション</a:t>
            </a:r>
            <a:endParaRPr lang="en-US" altLang="ja-JP" sz="6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カリクレスの台詞より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kumimoji="1" lang="ja-JP" altLang="en-US" dirty="0" smtClean="0"/>
              <a:t>「プログラミング言語の文は短くて的を射ている。」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「コードを明確にできない者が、どうしてコメントを明確にできるんだい。」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「それに、コード</a:t>
            </a:r>
            <a:r>
              <a:rPr lang="ja-JP" altLang="en-US" dirty="0" smtClean="0"/>
              <a:t>を修正すればコメントは古くなる。期限切れのコメントを信じたら救いようがないぞ。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トラシュマコスの台詞より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kumimoji="1" lang="en-US" altLang="ja-JP" sz="3600" dirty="0" smtClean="0"/>
              <a:t>(</a:t>
            </a:r>
            <a:r>
              <a:rPr kumimoji="1" lang="ja-JP" altLang="en-US" sz="3600" dirty="0" smtClean="0"/>
              <a:t>「コメントは無駄」というカリクラスの言を受けて</a:t>
            </a:r>
            <a:r>
              <a:rPr kumimoji="1" lang="en-US" altLang="ja-JP" sz="3600" dirty="0" smtClean="0"/>
              <a:t>)</a:t>
            </a:r>
          </a:p>
          <a:p>
            <a:pPr>
              <a:buNone/>
            </a:pPr>
            <a:r>
              <a:rPr kumimoji="1" lang="ja-JP" altLang="en-US" dirty="0" smtClean="0"/>
              <a:t>「ちょっと待ってください。良いコメントは、コードを繰り返したり説明したりしませんよ。」</a:t>
            </a:r>
            <a:endParaRPr kumimoji="1" lang="en-US" altLang="ja-JP" dirty="0" smtClean="0"/>
          </a:p>
          <a:p>
            <a:pPr>
              <a:buNone/>
            </a:pPr>
            <a:r>
              <a:rPr kumimoji="1" lang="ja-JP" altLang="en-US" dirty="0" smtClean="0"/>
              <a:t>「何をしようとしているのかを、コードよりも抽象的なレベルで説明するのが、コメントなんです。」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コードの繰り返し</a:t>
            </a:r>
            <a:endParaRPr kumimoji="1" lang="en-US" altLang="ja-JP" sz="4800" dirty="0" smtClean="0"/>
          </a:p>
          <a:p>
            <a:pPr lvl="1"/>
            <a:r>
              <a:rPr lang="ja-JP" altLang="en-US" dirty="0" smtClean="0"/>
              <a:t>コードを別の言葉で言い換えただけ</a:t>
            </a:r>
            <a:endParaRPr kumimoji="1" lang="en-US" altLang="ja-JP" dirty="0" smtClean="0"/>
          </a:p>
          <a:p>
            <a:r>
              <a:rPr lang="ja-JP" altLang="en-US" sz="4800" dirty="0" smtClean="0"/>
              <a:t>コードの説明</a:t>
            </a:r>
            <a:endParaRPr lang="en-US" altLang="ja-JP" sz="4800" dirty="0" smtClean="0"/>
          </a:p>
          <a:p>
            <a:pPr lvl="1"/>
            <a:r>
              <a:rPr lang="ja-JP" altLang="en-US" dirty="0" smtClean="0"/>
              <a:t>複雑・トリッキーなコードを説明</a:t>
            </a:r>
            <a:endParaRPr lang="en-US" altLang="ja-JP" dirty="0" smtClean="0"/>
          </a:p>
          <a:p>
            <a:r>
              <a:rPr kumimoji="1" lang="ja-JP" altLang="en-US" sz="4800" dirty="0" smtClean="0"/>
              <a:t>コードの目印</a:t>
            </a:r>
            <a:endParaRPr kumimoji="1" lang="en-US" altLang="ja-JP" sz="4800" dirty="0" smtClean="0"/>
          </a:p>
          <a:p>
            <a:pPr lvl="1"/>
            <a:r>
              <a:rPr lang="ja-JP" altLang="en-US" dirty="0" smtClean="0"/>
              <a:t>作業の状況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コメントの種類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r>
              <a:rPr kumimoji="1" lang="ja-JP" altLang="en-US" sz="4800" dirty="0" smtClean="0"/>
              <a:t>コードの概要</a:t>
            </a:r>
            <a:endParaRPr kumimoji="1" lang="en-US" altLang="ja-JP" sz="4800" dirty="0" smtClean="0"/>
          </a:p>
          <a:p>
            <a:pPr lvl="1"/>
            <a:r>
              <a:rPr lang="ja-JP" altLang="en-US" dirty="0" smtClean="0"/>
              <a:t>コードの要約</a:t>
            </a:r>
            <a:endParaRPr lang="en-US" altLang="ja-JP" dirty="0" smtClean="0"/>
          </a:p>
          <a:p>
            <a:r>
              <a:rPr lang="ja-JP" altLang="en-US" sz="4800" dirty="0" smtClean="0"/>
              <a:t>コードの意図の説明</a:t>
            </a:r>
            <a:endParaRPr lang="en-US" altLang="ja-JP" sz="4800" dirty="0" smtClean="0"/>
          </a:p>
          <a:p>
            <a:pPr lvl="1"/>
            <a:r>
              <a:rPr lang="ja-JP" altLang="en-US" dirty="0" smtClean="0"/>
              <a:t>コードの目的</a:t>
            </a:r>
            <a:endParaRPr lang="en-US" altLang="ja-JP" dirty="0" smtClean="0"/>
          </a:p>
          <a:p>
            <a:r>
              <a:rPr kumimoji="1" lang="ja-JP" altLang="en-US" sz="4800" dirty="0" smtClean="0"/>
              <a:t>コード</a:t>
            </a:r>
            <a:r>
              <a:rPr lang="ja-JP" altLang="en-US" sz="4800" dirty="0" smtClean="0"/>
              <a:t>自体では表せない情報</a:t>
            </a:r>
            <a:endParaRPr lang="en-US" altLang="ja-JP" sz="4800" dirty="0" smtClean="0"/>
          </a:p>
          <a:p>
            <a:pPr lvl="1"/>
            <a:r>
              <a:rPr lang="ja-JP" altLang="en-US" dirty="0" smtClean="0"/>
              <a:t>設計上の注意点、バージョン等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コメントありすぎ、なさすぎ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コメントが必要なところに無い</a:t>
            </a:r>
            <a:endParaRPr lang="en-US" altLang="ja-JP" sz="4800" dirty="0" smtClean="0"/>
          </a:p>
          <a:p>
            <a:r>
              <a:rPr lang="ja-JP" altLang="en-US" sz="4800" dirty="0" smtClean="0"/>
              <a:t>コメントが不要なところにある</a:t>
            </a:r>
            <a:endParaRPr lang="en-US" altLang="ja-JP" sz="4800" dirty="0" smtClean="0"/>
          </a:p>
          <a:p>
            <a:endParaRPr lang="en-US" altLang="ja-JP" sz="4800" dirty="0" smtClean="0"/>
          </a:p>
          <a:p>
            <a:r>
              <a:rPr lang="ja-JP" altLang="en-US" sz="4800" dirty="0" smtClean="0"/>
              <a:t>コメントがあまりにも多すぎる</a:t>
            </a:r>
            <a:endParaRPr lang="en-US" altLang="ja-JP" sz="4800" dirty="0" smtClean="0"/>
          </a:p>
          <a:p>
            <a:pPr>
              <a:buNone/>
            </a:pPr>
            <a:endParaRPr lang="en-US" altLang="ja-JP" sz="4800" dirty="0" smtClean="0"/>
          </a:p>
          <a:p>
            <a:pPr>
              <a:buNone/>
            </a:pPr>
            <a:r>
              <a:rPr lang="ja-JP" altLang="en-US" sz="4800" dirty="0" smtClean="0"/>
              <a:t>→コメント不要論？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汎用言語だから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汎用言語にコメントなしは考えられない</a:t>
            </a:r>
            <a:endParaRPr lang="en-US" altLang="ja-JP" sz="4800" dirty="0" smtClean="0"/>
          </a:p>
          <a:p>
            <a:r>
              <a:rPr lang="ja-JP" altLang="en-US" sz="4800" dirty="0" smtClean="0"/>
              <a:t>要件とコードのインピーダンス不整合</a:t>
            </a:r>
            <a:endParaRPr lang="en-US" altLang="ja-JP" sz="4800" dirty="0" smtClean="0"/>
          </a:p>
          <a:p>
            <a:endParaRPr lang="en-US" altLang="ja-JP" sz="4800" dirty="0" smtClean="0"/>
          </a:p>
          <a:p>
            <a:r>
              <a:rPr lang="en-US" altLang="ja-JP" sz="4800" dirty="0" smtClean="0"/>
              <a:t>DSL</a:t>
            </a:r>
            <a:r>
              <a:rPr lang="ja-JP" altLang="en-US" sz="4800" dirty="0" smtClean="0"/>
              <a:t>メタ言語　</a:t>
            </a:r>
            <a:r>
              <a:rPr lang="en-US" altLang="ja-JP" sz="4800" dirty="0" smtClean="0"/>
              <a:t>M</a:t>
            </a:r>
            <a:r>
              <a:rPr lang="ja-JP" altLang="en-US" sz="4800" dirty="0" smtClean="0"/>
              <a:t>言語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ディスカッション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0" y="1285860"/>
            <a:ext cx="9144000" cy="5286412"/>
          </a:xfrm>
        </p:spPr>
        <p:txBody>
          <a:bodyPr>
            <a:normAutofit/>
          </a:bodyPr>
          <a:lstStyle/>
          <a:p>
            <a:r>
              <a:rPr lang="ja-JP" altLang="en-US" sz="4800" dirty="0" smtClean="0"/>
              <a:t>コメントが無いのがかっこいいのではなく、</a:t>
            </a:r>
            <a:endParaRPr lang="en-US" altLang="ja-JP" sz="4800" dirty="0" smtClean="0"/>
          </a:p>
          <a:p>
            <a:r>
              <a:rPr lang="ja-JP" altLang="en-US" sz="4800" dirty="0" smtClean="0"/>
              <a:t>コメントなどなくともよいコードを書くのがかっこいいのです。</a:t>
            </a:r>
            <a:endParaRPr lang="en-US" altLang="ja-JP" sz="4800" dirty="0" smtClean="0"/>
          </a:p>
          <a:p>
            <a:r>
              <a:rPr lang="ja-JP" altLang="en-US" sz="4800" dirty="0" smtClean="0"/>
              <a:t>コメント書いてくださいね。</a:t>
            </a:r>
            <a:endParaRPr lang="en-US" altLang="ja-JP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ja-JP" altLang="en-US" dirty="0" smtClean="0"/>
              <a:t>ありがとうございます</a:t>
            </a:r>
            <a:r>
              <a:rPr lang="en-US" altLang="ja-JP" dirty="0" smtClean="0"/>
              <a:t>!</a:t>
            </a:r>
            <a:endParaRPr lang="ja-JP" altLang="en-US" dirty="0"/>
          </a:p>
        </p:txBody>
      </p:sp>
      <p:sp>
        <p:nvSpPr>
          <p:cNvPr id="4099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ja-JP" altLang="en-US" dirty="0" smtClean="0"/>
              <a:t>本日は、ご参加いただきありがとうございました。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お楽しみください。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どうぞディスカッションにご参加ください。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71406" y="2000240"/>
            <a:ext cx="9001188" cy="1600210"/>
          </a:xfrm>
        </p:spPr>
        <p:txBody>
          <a:bodyPr>
            <a:noAutofit/>
          </a:bodyPr>
          <a:lstStyle/>
          <a:p>
            <a:r>
              <a:rPr lang="ja-JP" altLang="en-US" sz="6000" dirty="0" smtClean="0"/>
              <a:t>「美しいソースコード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のための考え方」</a:t>
            </a:r>
            <a:endParaRPr kumimoji="1" lang="ja-JP" altLang="en-US" sz="600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>
          <a:xfrm>
            <a:off x="1857356" y="4286256"/>
            <a:ext cx="7072362" cy="1571636"/>
          </a:xfrm>
        </p:spPr>
        <p:txBody>
          <a:bodyPr>
            <a:noAutofit/>
          </a:bodyPr>
          <a:lstStyle/>
          <a:p>
            <a:pPr algn="r"/>
            <a:r>
              <a:rPr lang="en-US" altLang="ja-JP" sz="2800" dirty="0" smtClean="0">
                <a:solidFill>
                  <a:srgbClr val="001409"/>
                </a:solidFill>
              </a:rPr>
              <a:t>2009/02/12</a:t>
            </a:r>
          </a:p>
          <a:p>
            <a:pPr algn="r"/>
            <a:r>
              <a:rPr lang="ja-JP" altLang="en-US" sz="2800" dirty="0" smtClean="0">
                <a:solidFill>
                  <a:srgbClr val="001409"/>
                </a:solidFill>
              </a:rPr>
              <a:t>小島 富治雄 </a:t>
            </a:r>
            <a:r>
              <a:rPr lang="en-US" altLang="ja-JP" sz="2800" dirty="0" smtClean="0">
                <a:solidFill>
                  <a:srgbClr val="001409"/>
                </a:solidFill>
              </a:rPr>
              <a:t>– </a:t>
            </a:r>
            <a:r>
              <a:rPr lang="en-US" altLang="ja-JP" sz="2800" dirty="0" err="1" smtClean="0">
                <a:solidFill>
                  <a:srgbClr val="001409"/>
                </a:solidFill>
              </a:rPr>
              <a:t>Fujiwo</a:t>
            </a:r>
            <a:r>
              <a:rPr lang="ja-JP" altLang="en-US" sz="2800" dirty="0" smtClean="0">
                <a:solidFill>
                  <a:srgbClr val="001409"/>
                </a:solidFill>
              </a:rPr>
              <a:t> </a:t>
            </a:r>
            <a:r>
              <a:rPr lang="en-US" altLang="ja-JP" sz="2800" dirty="0" smtClean="0">
                <a:solidFill>
                  <a:srgbClr val="001409"/>
                </a:solidFill>
              </a:rPr>
              <a:t>(</a:t>
            </a:r>
            <a:r>
              <a:rPr lang="ja-JP" altLang="en-US" sz="2800" dirty="0" err="1" smtClean="0">
                <a:solidFill>
                  <a:srgbClr val="001409"/>
                </a:solidFill>
              </a:rPr>
              <a:t>こみゅぷらす</a:t>
            </a:r>
            <a:r>
              <a:rPr lang="en-US" altLang="ja-JP" sz="2800" dirty="0" smtClean="0">
                <a:solidFill>
                  <a:srgbClr val="001409"/>
                </a:solidFill>
              </a:rPr>
              <a:t>)</a:t>
            </a:r>
            <a:endParaRPr kumimoji="1" lang="ja-JP" altLang="en-US" sz="2800" i="1" dirty="0">
              <a:solidFill>
                <a:srgbClr val="001409"/>
              </a:solidFill>
            </a:endParaRPr>
          </a:p>
        </p:txBody>
      </p:sp>
      <p:pic>
        <p:nvPicPr>
          <p:cNvPr id="6" name="図 5" descr="dev09_120-6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8148" y="214290"/>
            <a:ext cx="1143000" cy="57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動機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1288</Words>
  <Application>Microsoft Office PowerPoint</Application>
  <PresentationFormat>画面に合わせる (4:3)</PresentationFormat>
  <Paragraphs>334</Paragraphs>
  <Slides>66</Slides>
  <Notes>66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66</vt:i4>
      </vt:variant>
    </vt:vector>
  </HeadingPairs>
  <TitlesOfParts>
    <vt:vector size="67" baseType="lpstr">
      <vt:lpstr>Office テーマ</vt:lpstr>
      <vt:lpstr>「美しいソースコード のための考え方」</vt:lpstr>
      <vt:lpstr>コミュニティ紹介</vt:lpstr>
      <vt:lpstr>スライド 3</vt:lpstr>
      <vt:lpstr>http://comuplus.net</vt:lpstr>
      <vt:lpstr>スライド 5</vt:lpstr>
      <vt:lpstr>タイム テーブル</vt:lpstr>
      <vt:lpstr>ありがとうございます!</vt:lpstr>
      <vt:lpstr>「美しいソースコード のための考え方」</vt:lpstr>
      <vt:lpstr>動機</vt:lpstr>
      <vt:lpstr>動機</vt:lpstr>
      <vt:lpstr>非機能的な品質の一部に効く</vt:lpstr>
      <vt:lpstr>美しいとは、 拡張と保守がしやすいこと</vt:lpstr>
      <vt:lpstr>不要か?</vt:lpstr>
      <vt:lpstr>不要論</vt:lpstr>
      <vt:lpstr>不要論</vt:lpstr>
      <vt:lpstr>不要論</vt:lpstr>
      <vt:lpstr>価値</vt:lpstr>
      <vt:lpstr>価値 – その一</vt:lpstr>
      <vt:lpstr>価値 – その二</vt:lpstr>
      <vt:lpstr>価値 – その三</vt:lpstr>
      <vt:lpstr>原則</vt:lpstr>
      <vt:lpstr>原則 - モジュール分割の原則</vt:lpstr>
      <vt:lpstr>原則 - SRP (Single Responsibility Principle)</vt:lpstr>
      <vt:lpstr>原則 - Once, Only Once</vt:lpstr>
      <vt:lpstr>原則 - 美しいソースコードのための七箇条</vt:lpstr>
      <vt:lpstr>原則 – インタフェイス</vt:lpstr>
      <vt:lpstr>原則 – 感覚</vt:lpstr>
      <vt:lpstr>最近の話題 (私の中でホットなもの)</vt:lpstr>
      <vt:lpstr>最近の話題 – スタイル</vt:lpstr>
      <vt:lpstr>最近の話題 - プログラミング言語</vt:lpstr>
      <vt:lpstr>最近の話題 - コメント</vt:lpstr>
      <vt:lpstr>最近の話題 - 工学</vt:lpstr>
      <vt:lpstr>最近の話題 – 教育</vt:lpstr>
      <vt:lpstr>美しいソースコードとは…</vt:lpstr>
      <vt:lpstr>Ward Cunningham</vt:lpstr>
      <vt:lpstr>読みやすいソースコード</vt:lpstr>
      <vt:lpstr>シンプルなソースコード</vt:lpstr>
      <vt:lpstr>私の考え</vt:lpstr>
      <vt:lpstr>ソースコードは モデルの記述に なっているべき</vt:lpstr>
      <vt:lpstr>関心事に対して書かれていること</vt:lpstr>
      <vt:lpstr>その文脈でのモデル</vt:lpstr>
      <vt:lpstr>その上でモデルの美しさが重要</vt:lpstr>
      <vt:lpstr>モデルは一意ではない</vt:lpstr>
      <vt:lpstr>デモ</vt:lpstr>
      <vt:lpstr>デモ</vt:lpstr>
      <vt:lpstr>参考文献</vt:lpstr>
      <vt:lpstr>スライド 47</vt:lpstr>
      <vt:lpstr>「美しいソースコード のための考え方」 コメント編</vt:lpstr>
      <vt:lpstr>コミュニティ紹介</vt:lpstr>
      <vt:lpstr>http://www.codeseek.net</vt:lpstr>
      <vt:lpstr>スライド 51</vt:lpstr>
      <vt:lpstr>今回は「コメントは不要か」に注目</vt:lpstr>
      <vt:lpstr>不要！</vt:lpstr>
      <vt:lpstr>コメントは不要という視点から</vt:lpstr>
      <vt:lpstr>入力と読むのに時間がかかる</vt:lpstr>
      <vt:lpstr>間違いが書かれていることがある</vt:lpstr>
      <vt:lpstr>コメントかっこ悪い</vt:lpstr>
      <vt:lpstr>コードコンプリート</vt:lpstr>
      <vt:lpstr>コードコンプリート 第二版 上 384頁 第32章 第3節</vt:lpstr>
      <vt:lpstr>カリクレスの台詞より:</vt:lpstr>
      <vt:lpstr>トラシュマコスの台詞より:</vt:lpstr>
      <vt:lpstr>コメントの種類</vt:lpstr>
      <vt:lpstr>コメントの種類</vt:lpstr>
      <vt:lpstr>コメントありすぎ、なさすぎ</vt:lpstr>
      <vt:lpstr>汎用言語だから</vt:lpstr>
      <vt:lpstr>ディスカッション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2008-03-24T08:22:35Z</dcterms:created>
  <dcterms:modified xsi:type="dcterms:W3CDTF">2009-08-12T05:57:30Z</dcterms:modified>
</cp:coreProperties>
</file>