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embedTrueTypeFonts="1" saveSubsetFonts="1">
  <p:sldMasterIdLst>
    <p:sldMasterId id="2147483648" r:id="rId2"/>
  </p:sldMasterIdLst>
  <p:notesMasterIdLst>
    <p:notesMasterId r:id="rId41"/>
  </p:notesMasterIdLst>
  <p:sldIdLst>
    <p:sldId id="260" r:id="rId3"/>
    <p:sldId id="344" r:id="rId4"/>
    <p:sldId id="345" r:id="rId5"/>
    <p:sldId id="346" r:id="rId6"/>
    <p:sldId id="347" r:id="rId7"/>
    <p:sldId id="348" r:id="rId8"/>
    <p:sldId id="349" r:id="rId9"/>
    <p:sldId id="388" r:id="rId10"/>
    <p:sldId id="387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365" r:id="rId27"/>
    <p:sldId id="366" r:id="rId28"/>
    <p:sldId id="367" r:id="rId29"/>
    <p:sldId id="368" r:id="rId30"/>
    <p:sldId id="385" r:id="rId31"/>
    <p:sldId id="373" r:id="rId32"/>
    <p:sldId id="374" r:id="rId33"/>
    <p:sldId id="375" r:id="rId34"/>
    <p:sldId id="376" r:id="rId35"/>
    <p:sldId id="377" r:id="rId36"/>
    <p:sldId id="379" r:id="rId37"/>
    <p:sldId id="383" r:id="rId38"/>
    <p:sldId id="386" r:id="rId39"/>
    <p:sldId id="340" r:id="rId40"/>
  </p:sldIdLst>
  <p:sldSz cx="10080625" cy="7559675"/>
  <p:notesSz cx="7772400" cy="10058400"/>
  <p:embeddedFontLst>
    <p:embeddedFont>
      <p:font typeface="うずらフォント" pitchFamily="1" charset="-128"/>
      <p:regular r:id="rId42"/>
    </p:embeddedFont>
  </p:embeddedFontLst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xmlns:mc="http://schemas.openxmlformats.org/markup-compatibility/2006" xmlns:a14="http://schemas.microsoft.com/office/drawing/2007/7/7/main" val="000000" mc:Ignorable="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xmlns:mc="http://schemas.openxmlformats.org/markup-compatibility/2006" xmlns:a14="http://schemas.microsoft.com/office/drawing/2007/7/7/main" val="000000" mc:Ignorable="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xmlns:mc="http://schemas.openxmlformats.org/markup-compatibility/2006" xmlns:a14="http://schemas.microsoft.com/office/drawing/2007/7/7/main" val="000000" mc:Ignorable="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xmlns:mc="http://schemas.openxmlformats.org/markup-compatibility/2006" xmlns:a14="http://schemas.microsoft.com/office/drawing/2007/7/7/main" val="000000" mc:Ignorable="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xmlns:mc="http://schemas.openxmlformats.org/markup-compatibility/2006" xmlns:a14="http://schemas.microsoft.com/office/drawing/2007/7/7/main" val="000000" mc:Ignorable="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07/7/12/main">
          <a:srgbClr xmlns:mc="http://schemas.openxmlformats.org/markup-compatibility/2006" xmlns:a14="http://schemas.microsoft.com/office/drawing/2007/7/7/main" val="FF0000" mc:Ignorable=""/>
        </p14:laserClr>
      </p:ext>
      <p:ext uri="{2FDB2607-1784-4EEB-B798-7EB5836EED8A}">
        <p14:showMediaCtrls xmlns:p14="http://schemas.microsoft.com/office/powerpoint/2007/7/12/main" val="1"/>
      </p:ext>
    </p:extLst>
  </p:showPr>
  <p:clrMru>
    <a:srgbClr xmlns:mc="http://schemas.openxmlformats.org/markup-compatibility/2006" xmlns:a14="http://schemas.microsoft.com/office/drawing/2007/7/7/main" val="FFCCCC" mc:Ignorable=""/>
    <a:srgbClr xmlns:mc="http://schemas.openxmlformats.org/markup-compatibility/2006" xmlns:a14="http://schemas.microsoft.com/office/drawing/2007/7/7/main" val="AE2702" mc:Ignorable=""/>
    <a:srgbClr xmlns:mc="http://schemas.openxmlformats.org/markup-compatibility/2006" xmlns:a14="http://schemas.microsoft.com/office/drawing/2007/7/7/main" val="FF5050" mc:Ignorable=""/>
  </p:clrMru>
  <p:extLst>
    <p:ext uri="{E76CE94A-603C-4142-B9EB-6D1370010A27}">
      <p14:discardImageEditData xmlns:p14="http://schemas.microsoft.com/office/powerpoint/2007/7/12/main" val="0"/>
    </p:ext>
    <p:ext uri="{D31A062A-798A-4329-ABDD-BBA856620510}">
      <p14:defaultImageDpi xmlns:p14="http://schemas.microsoft.com/office/powerpoint/2007/7/12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濃色スタイル 1 - アクセント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122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07/7/7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ja-JP" altLang="ja-JP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xmlns:mc="http://schemas.openxmlformats.org/markup-compatibility/2006" xmlns:a14="http://schemas.microsoft.com/office/drawing/2007/7/7/main" val="000000" mc:Ignorable=""/>
                </a:solidFill>
                <a:latin typeface="Times New Roman" pitchFamily="16" charset="0"/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xmlns:mc="http://schemas.openxmlformats.org/markup-compatibility/2006" xmlns:a14="http://schemas.microsoft.com/office/drawing/2007/7/7/main" val="000000" mc:Ignorable=""/>
                </a:solidFill>
                <a:latin typeface="Times New Roman" pitchFamily="16" charset="0"/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xmlns:mc="http://schemas.openxmlformats.org/markup-compatibility/2006" xmlns:a14="http://schemas.microsoft.com/office/drawing/2007/7/7/main" val="000000" mc:Ignorable=""/>
                </a:solidFill>
                <a:latin typeface="Times New Roman" pitchFamily="16" charset="0"/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xmlns:mc="http://schemas.openxmlformats.org/markup-compatibility/2006" xmlns:a14="http://schemas.microsoft.com/office/drawing/2007/7/7/main" val="000000" mc:Ignorable=""/>
                </a:solidFill>
                <a:latin typeface="Times New Roman" pitchFamily="16" charset="0"/>
                <a:cs typeface="Arial" charset="0"/>
              </a:defRPr>
            </a:lvl1pPr>
          </a:lstStyle>
          <a:p>
            <a:fld id="{CAAC5722-041E-44BB-8355-75A386AE70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val="34379978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xmlns:mc="http://schemas.openxmlformats.org/markup-compatibility/2006" xmlns:a14="http://schemas.microsoft.com/office/drawing/2007/7/7/main" val="000000" mc:Ignorable=""/>
      </a:buClr>
      <a:buSzPct val="100000"/>
      <a:buFont typeface="Times New Roman" pitchFamily="16" charset="0"/>
      <a:defRPr sz="1200" kern="1200">
        <a:solidFill>
          <a:srgbClr xmlns:mc="http://schemas.openxmlformats.org/markup-compatibility/2006" xmlns:a14="http://schemas.microsoft.com/office/drawing/2007/7/7/main" val="000000" mc:Ignorable="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xmlns:mc="http://schemas.openxmlformats.org/markup-compatibility/2006" xmlns:a14="http://schemas.microsoft.com/office/drawing/2007/7/7/main" val="000000" mc:Ignorable=""/>
      </a:buClr>
      <a:buSzPct val="100000"/>
      <a:buFont typeface="Times New Roman" pitchFamily="16" charset="0"/>
      <a:defRPr sz="1200" kern="1200">
        <a:solidFill>
          <a:srgbClr xmlns:mc="http://schemas.openxmlformats.org/markup-compatibility/2006" xmlns:a14="http://schemas.microsoft.com/office/drawing/2007/7/7/main" val="000000" mc:Ignorable="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xmlns:mc="http://schemas.openxmlformats.org/markup-compatibility/2006" xmlns:a14="http://schemas.microsoft.com/office/drawing/2007/7/7/main" val="000000" mc:Ignorable=""/>
      </a:buClr>
      <a:buSzPct val="100000"/>
      <a:buFont typeface="Times New Roman" pitchFamily="16" charset="0"/>
      <a:defRPr sz="1200" kern="1200">
        <a:solidFill>
          <a:srgbClr xmlns:mc="http://schemas.openxmlformats.org/markup-compatibility/2006" xmlns:a14="http://schemas.microsoft.com/office/drawing/2007/7/7/main" val="000000" mc:Ignorable="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xmlns:mc="http://schemas.openxmlformats.org/markup-compatibility/2006" xmlns:a14="http://schemas.microsoft.com/office/drawing/2007/7/7/main" val="000000" mc:Ignorable=""/>
      </a:buClr>
      <a:buSzPct val="100000"/>
      <a:buFont typeface="Times New Roman" pitchFamily="16" charset="0"/>
      <a:defRPr sz="1200" kern="1200">
        <a:solidFill>
          <a:srgbClr xmlns:mc="http://schemas.openxmlformats.org/markup-compatibility/2006" xmlns:a14="http://schemas.microsoft.com/office/drawing/2007/7/7/main" val="000000" mc:Ignorable="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xmlns:mc="http://schemas.openxmlformats.org/markup-compatibility/2006" xmlns:a14="http://schemas.microsoft.com/office/drawing/2007/7/7/main" val="000000" mc:Ignorable=""/>
      </a:buClr>
      <a:buSzPct val="100000"/>
      <a:buFont typeface="Times New Roman" pitchFamily="16" charset="0"/>
      <a:defRPr sz="1200" kern="1200">
        <a:solidFill>
          <a:srgbClr xmlns:mc="http://schemas.openxmlformats.org/markup-compatibility/2006" xmlns:a14="http://schemas.microsoft.com/office/drawing/2007/7/7/main" val="000000" mc:Ignorable="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AAC5722-041E-44BB-8355-75A386AE70A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DCB12-6D62-4947-960B-D0F8D8C0472B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DCB12-6D62-4947-960B-D0F8D8C0472B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DCB12-6D62-4947-960B-D0F8D8C0472B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3571-C8DA-464F-AFA0-5DA44F2EFE1E}" type="slidenum">
              <a:rPr lang="en-US" altLang="ja-JP" smtClean="0"/>
              <a:pPr/>
              <a:t>5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xmlns:mc="http://schemas.openxmlformats.org/markup-compatibility/2006" xmlns:a14="http://schemas.microsoft.com/office/drawing/2007/7/7/main" val="000000" mc:Ignorable=""/>
            </a:solidFill>
            <a:miter lim="800000"/>
            <a:headEnd/>
            <a:tailEnd/>
          </a:ln>
        </p:spPr>
      </p:sp>
      <p:sp>
        <p:nvSpPr>
          <p:cNvPr id="7373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73732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D0CA544-F4BD-4399-8290-6F555593694E}" type="slidenum">
              <a:rPr lang="ja-JP" altLang="en-US"/>
              <a:pPr/>
              <a:t>10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AAC5722-041E-44BB-8355-75A386AE70A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>
            <a:lvl1pPr>
              <a:defRPr sz="5400" b="1">
                <a:latin typeface="うずらフォント" pitchFamily="1" charset="-128"/>
                <a:ea typeface="うずらフォント" pitchFamily="1" charset="-128"/>
                <a:cs typeface="YOzFont90" pitchFamily="2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latin typeface="うずらフォント" pitchFamily="1" charset="-128"/>
                <a:ea typeface="うずらフォント" pitchFamily="1" charset="-128"/>
                <a:cs typeface="YOzFont90" pitchFamily="2" charset="-128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dirty="0" smtClean="0"/>
              <a:t>マスタ サブタイトルの書式設定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4AEBACF-018D-43ED-8FBA-7BDB57B211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000" b="1">
                <a:latin typeface="うずらフォント" pitchFamily="1" charset="-128"/>
                <a:ea typeface="うずらフォント" pitchFamily="1" charset="-128"/>
                <a:cs typeface="YOzFont90" pitchFamily="2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1"/>
              </a:buClr>
              <a:buSzPct val="128000"/>
              <a:buFont typeface="Wingdings" pitchFamily="2" charset="2"/>
              <a:buChar char="ü"/>
              <a:defRPr sz="5400" b="1">
                <a:latin typeface="うずらフォント" pitchFamily="1" charset="-128"/>
                <a:ea typeface="うずらフォント" pitchFamily="1" charset="-128"/>
                <a:cs typeface="YOzFont90" pitchFamily="2" charset="-128"/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 sz="4800" b="1">
                <a:latin typeface="うずらフォント" pitchFamily="1" charset="-128"/>
                <a:ea typeface="うずらフォント" pitchFamily="1" charset="-128"/>
                <a:cs typeface="YOzFont90" pitchFamily="2" charset="-128"/>
              </a:defRPr>
            </a:lvl2pPr>
            <a:lvl3pPr>
              <a:buClr>
                <a:schemeClr val="bg1"/>
              </a:buClr>
              <a:buFont typeface="Arial" pitchFamily="34" charset="0"/>
              <a:buChar char="•"/>
              <a:defRPr sz="4400" b="1">
                <a:latin typeface="うずらフォント" pitchFamily="1" charset="-128"/>
                <a:ea typeface="うずらフォント" pitchFamily="1" charset="-128"/>
                <a:cs typeface="YOzFont90" pitchFamily="2" charset="-128"/>
              </a:defRPr>
            </a:lvl3pPr>
            <a:lvl4pPr>
              <a:defRPr sz="4000" b="1">
                <a:latin typeface="うずらフォント" pitchFamily="1" charset="-128"/>
                <a:ea typeface="うずらフォント" pitchFamily="1" charset="-128"/>
                <a:cs typeface="YOzFont90" pitchFamily="2" charset="-128"/>
              </a:defRPr>
            </a:lvl4pPr>
            <a:lvl5pPr>
              <a:defRPr sz="3600" b="1">
                <a:latin typeface="うずらフォント" pitchFamily="1" charset="-128"/>
                <a:ea typeface="うずらフォント" pitchFamily="1" charset="-128"/>
                <a:cs typeface="YOzFont90" pitchFamily="2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 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144C1E0-5FB2-475B-93B0-21A70BD3E0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17C4967-77D2-4A21-A2F5-513BEA4388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718" y="422251"/>
            <a:ext cx="9069387" cy="6429420"/>
          </a:xfrm>
        </p:spPr>
        <p:txBody>
          <a:bodyPr/>
          <a:lstStyle>
            <a:lvl1pPr>
              <a:defRPr sz="6000" b="1">
                <a:latin typeface="うずらフォント" pitchFamily="1" charset="-128"/>
                <a:ea typeface="うずらフォント" pitchFamily="1" charset="-128"/>
                <a:cs typeface="うずらフォント" pitchFamily="1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238A7B1-E03B-434B-B322-FD74BF33A4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B415751-8EFE-4246-87E0-674CAFFF8F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E421B23-3C34-4ACB-8951-967463EA7A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CAB591E-74DF-42B4-94C8-7EEE0C294B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93742" y="1160200"/>
            <a:ext cx="9182852" cy="559276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07/7/12/main" val="106016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07/7/7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0" y="0"/>
            <a:ext cx="10080625" cy="7559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ja-JP" dirty="0" smtClean="0"/>
              <a:t>Click to edit the title text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ja-JP" dirty="0" smtClean="0"/>
              <a:t>Click to edit the outline text format</a:t>
            </a:r>
          </a:p>
          <a:p>
            <a:pPr lvl="1"/>
            <a:r>
              <a:rPr lang="en-GB" altLang="ja-JP" dirty="0" smtClean="0"/>
              <a:t>Second Outline Level</a:t>
            </a:r>
          </a:p>
          <a:p>
            <a:pPr lvl="2"/>
            <a:r>
              <a:rPr lang="en-GB" altLang="ja-JP" dirty="0" smtClean="0"/>
              <a:t>Third Outline Level</a:t>
            </a:r>
          </a:p>
          <a:p>
            <a:pPr lvl="3"/>
            <a:r>
              <a:rPr lang="en-GB" altLang="ja-JP" dirty="0" smtClean="0"/>
              <a:t>Fourth Outline Level</a:t>
            </a:r>
          </a:p>
          <a:p>
            <a:pPr lvl="4"/>
            <a:r>
              <a:rPr lang="en-GB" altLang="ja-JP" dirty="0" smtClean="0"/>
              <a:t>Fifth Outline Level</a:t>
            </a:r>
          </a:p>
          <a:p>
            <a:pPr lvl="4"/>
            <a:r>
              <a:rPr lang="en-GB" altLang="ja-JP" dirty="0" smtClean="0"/>
              <a:t>Sixth Outline Level</a:t>
            </a:r>
          </a:p>
          <a:p>
            <a:pPr lvl="4"/>
            <a:r>
              <a:rPr lang="en-GB" altLang="ja-JP" dirty="0" smtClean="0"/>
              <a:t>Seventh Outline Level</a:t>
            </a:r>
          </a:p>
          <a:p>
            <a:pPr lvl="4"/>
            <a:r>
              <a:rPr lang="en-GB" altLang="ja-JP" dirty="0" smtClean="0"/>
              <a:t>Eighth Outline Level</a:t>
            </a:r>
          </a:p>
          <a:p>
            <a:pPr lvl="4"/>
            <a:r>
              <a:rPr lang="en-GB" altLang="ja-JP" dirty="0" smtClean="0"/>
              <a:t>Ninth Outline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xmlns:mc="http://schemas.openxmlformats.org/markup-compatibility/2006" xmlns:a14="http://schemas.microsoft.com/office/drawing/2007/7/7/main" val="000000" mc:Ignorable=""/>
                </a:solidFill>
                <a:latin typeface="Times New Roman" pitchFamily="16" charset="0"/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xmlns:mc="http://schemas.openxmlformats.org/markup-compatibility/2006" xmlns:a14="http://schemas.microsoft.com/office/drawing/2007/7/7/main" val="000000" mc:Ignorable=""/>
                </a:solidFill>
                <a:latin typeface="Times New Roman" pitchFamily="16" charset="0"/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7226300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xmlns:mc="http://schemas.openxmlformats.org/markup-compatibility/2006" xmlns:a14="http://schemas.microsoft.com/office/drawing/2007/7/7/main" val="000000" mc:Ignorable=""/>
                </a:solidFill>
                <a:latin typeface="Times New Roman" pitchFamily="16" charset="0"/>
                <a:cs typeface="Arial" charset="0"/>
              </a:defRPr>
            </a:lvl1pPr>
          </a:lstStyle>
          <a:p>
            <a:fld id="{6EE8CAE9-2952-4ACB-8E8F-FE0DA51F062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8" r:id="rId6"/>
    <p:sldLayoutId id="2147483659" r:id="rId7"/>
    <p:sldLayoutId id="2147483660" r:id="rId8"/>
  </p:sldLayoutIdLst>
  <p:timing>
    <p:tnLst>
      <p:par>
        <p:cTn xmlns:p14="http://schemas.microsoft.com/office/powerpoint/2007/7/12/main" id="1" dur="indefinite" restart="never" nodeType="tmRoot"/>
      </p:par>
    </p:tnLst>
  </p:timing>
  <p:txStyles>
    <p:titleStyle>
      <a:lvl1pPr algn="ctr" defTabSz="457200" rtl="0" eaLnBrk="1" fontAlgn="base" hangingPunct="1">
        <a:lnSpc>
          <a:spcPct val="112000"/>
        </a:lnSpc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07/7/7/main" val="000000" mc:Ignorable=""/>
        </a:buClr>
        <a:buSzPct val="100000"/>
        <a:buFont typeface="Times New Roman" pitchFamily="16" charset="0"/>
        <a:defRPr kumimoji="1" sz="4800">
          <a:solidFill>
            <a:srgbClr xmlns:mc="http://schemas.openxmlformats.org/markup-compatibility/2006" xmlns:a14="http://schemas.microsoft.com/office/drawing/2007/7/7/main" val="FFCCCC" mc:Ignorable=""/>
          </a:solidFill>
          <a:latin typeface="うずらフォント" pitchFamily="1" charset="-128"/>
          <a:ea typeface="うずらフォント" pitchFamily="1" charset="-128"/>
          <a:cs typeface="うずらフォント" pitchFamily="1" charset="-128"/>
        </a:defRPr>
      </a:lvl1pPr>
      <a:lvl2pPr marL="742950" indent="-285750" algn="ctr" defTabSz="457200" rtl="0" eaLnBrk="1" fontAlgn="base" hangingPunct="1">
        <a:lnSpc>
          <a:spcPct val="112000"/>
        </a:lnSpc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07/7/7/main" val="000000" mc:Ignorable=""/>
        </a:buClr>
        <a:buSzPct val="100000"/>
        <a:buFont typeface="Times New Roman" pitchFamily="16" charset="0"/>
        <a:defRPr kumimoji="1" sz="4400">
          <a:solidFill>
            <a:srgbClr xmlns:mc="http://schemas.openxmlformats.org/markup-compatibility/2006" xmlns:a14="http://schemas.microsoft.com/office/drawing/2007/7/7/main" val="FFFFFF" mc:Ignorable=""/>
          </a:solidFill>
          <a:latin typeface="augie" charset="0"/>
          <a:ea typeface="msmincho" charset="0"/>
          <a:cs typeface="msmincho" charset="0"/>
        </a:defRPr>
      </a:lvl2pPr>
      <a:lvl3pPr marL="1143000" indent="-228600" algn="ctr" defTabSz="457200" rtl="0" eaLnBrk="1" fontAlgn="base" hangingPunct="1">
        <a:lnSpc>
          <a:spcPct val="112000"/>
        </a:lnSpc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07/7/7/main" val="000000" mc:Ignorable=""/>
        </a:buClr>
        <a:buSzPct val="100000"/>
        <a:buFont typeface="Times New Roman" pitchFamily="16" charset="0"/>
        <a:defRPr kumimoji="1" sz="4400">
          <a:solidFill>
            <a:srgbClr xmlns:mc="http://schemas.openxmlformats.org/markup-compatibility/2006" xmlns:a14="http://schemas.microsoft.com/office/drawing/2007/7/7/main" val="FFFFFF" mc:Ignorable=""/>
          </a:solidFill>
          <a:latin typeface="augie" charset="0"/>
          <a:ea typeface="msmincho" charset="0"/>
          <a:cs typeface="msmincho" charset="0"/>
        </a:defRPr>
      </a:lvl3pPr>
      <a:lvl4pPr marL="1600200" indent="-228600" algn="ctr" defTabSz="457200" rtl="0" eaLnBrk="1" fontAlgn="base" hangingPunct="1">
        <a:lnSpc>
          <a:spcPct val="112000"/>
        </a:lnSpc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07/7/7/main" val="000000" mc:Ignorable=""/>
        </a:buClr>
        <a:buSzPct val="100000"/>
        <a:buFont typeface="Times New Roman" pitchFamily="16" charset="0"/>
        <a:defRPr kumimoji="1" sz="4400">
          <a:solidFill>
            <a:srgbClr xmlns:mc="http://schemas.openxmlformats.org/markup-compatibility/2006" xmlns:a14="http://schemas.microsoft.com/office/drawing/2007/7/7/main" val="FFFFFF" mc:Ignorable=""/>
          </a:solidFill>
          <a:latin typeface="augie" charset="0"/>
          <a:ea typeface="msmincho" charset="0"/>
          <a:cs typeface="msmincho" charset="0"/>
        </a:defRPr>
      </a:lvl4pPr>
      <a:lvl5pPr marL="2057400" indent="-228600" algn="ctr" defTabSz="457200" rtl="0" eaLnBrk="1" fontAlgn="base" hangingPunct="1">
        <a:lnSpc>
          <a:spcPct val="112000"/>
        </a:lnSpc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07/7/7/main" val="000000" mc:Ignorable=""/>
        </a:buClr>
        <a:buSzPct val="100000"/>
        <a:buFont typeface="Times New Roman" pitchFamily="16" charset="0"/>
        <a:defRPr kumimoji="1" sz="4400">
          <a:solidFill>
            <a:srgbClr xmlns:mc="http://schemas.openxmlformats.org/markup-compatibility/2006" xmlns:a14="http://schemas.microsoft.com/office/drawing/2007/7/7/main" val="FFFFFF" mc:Ignorable=""/>
          </a:solidFill>
          <a:latin typeface="augie" charset="0"/>
          <a:ea typeface="msmincho" charset="0"/>
          <a:cs typeface="msmincho" charset="0"/>
        </a:defRPr>
      </a:lvl5pPr>
      <a:lvl6pPr marL="2514600" indent="-228600" algn="ctr" defTabSz="457200" rtl="0" eaLnBrk="1" fontAlgn="base" hangingPunct="1">
        <a:lnSpc>
          <a:spcPct val="112000"/>
        </a:lnSpc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07/7/7/main" val="000000" mc:Ignorable=""/>
        </a:buClr>
        <a:buSzPct val="100000"/>
        <a:buFont typeface="Times New Roman" pitchFamily="16" charset="0"/>
        <a:defRPr kumimoji="1" sz="4400">
          <a:solidFill>
            <a:srgbClr xmlns:mc="http://schemas.openxmlformats.org/markup-compatibility/2006" xmlns:a14="http://schemas.microsoft.com/office/drawing/2007/7/7/main" val="FFFFFF" mc:Ignorable=""/>
          </a:solidFill>
          <a:latin typeface="augie" charset="0"/>
          <a:ea typeface="msmincho" charset="0"/>
          <a:cs typeface="msmincho" charset="0"/>
        </a:defRPr>
      </a:lvl6pPr>
      <a:lvl7pPr marL="2971800" indent="-228600" algn="ctr" defTabSz="457200" rtl="0" eaLnBrk="1" fontAlgn="base" hangingPunct="1">
        <a:lnSpc>
          <a:spcPct val="112000"/>
        </a:lnSpc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07/7/7/main" val="000000" mc:Ignorable=""/>
        </a:buClr>
        <a:buSzPct val="100000"/>
        <a:buFont typeface="Times New Roman" pitchFamily="16" charset="0"/>
        <a:defRPr kumimoji="1" sz="4400">
          <a:solidFill>
            <a:srgbClr xmlns:mc="http://schemas.openxmlformats.org/markup-compatibility/2006" xmlns:a14="http://schemas.microsoft.com/office/drawing/2007/7/7/main" val="FFFFFF" mc:Ignorable=""/>
          </a:solidFill>
          <a:latin typeface="augie" charset="0"/>
          <a:ea typeface="msmincho" charset="0"/>
          <a:cs typeface="msmincho" charset="0"/>
        </a:defRPr>
      </a:lvl7pPr>
      <a:lvl8pPr marL="3429000" indent="-228600" algn="ctr" defTabSz="457200" rtl="0" eaLnBrk="1" fontAlgn="base" hangingPunct="1">
        <a:lnSpc>
          <a:spcPct val="112000"/>
        </a:lnSpc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07/7/7/main" val="000000" mc:Ignorable=""/>
        </a:buClr>
        <a:buSzPct val="100000"/>
        <a:buFont typeface="Times New Roman" pitchFamily="16" charset="0"/>
        <a:defRPr kumimoji="1" sz="4400">
          <a:solidFill>
            <a:srgbClr xmlns:mc="http://schemas.openxmlformats.org/markup-compatibility/2006" xmlns:a14="http://schemas.microsoft.com/office/drawing/2007/7/7/main" val="FFFFFF" mc:Ignorable=""/>
          </a:solidFill>
          <a:latin typeface="augie" charset="0"/>
          <a:ea typeface="msmincho" charset="0"/>
          <a:cs typeface="msmincho" charset="0"/>
        </a:defRPr>
      </a:lvl8pPr>
      <a:lvl9pPr marL="3886200" indent="-228600" algn="ctr" defTabSz="457200" rtl="0" eaLnBrk="1" fontAlgn="base" hangingPunct="1">
        <a:lnSpc>
          <a:spcPct val="112000"/>
        </a:lnSpc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07/7/7/main" val="000000" mc:Ignorable=""/>
        </a:buClr>
        <a:buSzPct val="100000"/>
        <a:buFont typeface="Times New Roman" pitchFamily="16" charset="0"/>
        <a:defRPr kumimoji="1" sz="4400">
          <a:solidFill>
            <a:srgbClr xmlns:mc="http://schemas.openxmlformats.org/markup-compatibility/2006" xmlns:a14="http://schemas.microsoft.com/office/drawing/2007/7/7/main" val="FFFFFF" mc:Ignorable=""/>
          </a:solidFill>
          <a:latin typeface="augie" charset="0"/>
          <a:ea typeface="msmincho" charset="0"/>
          <a:cs typeface="msmincho" charset="0"/>
        </a:defRPr>
      </a:lvl9pPr>
    </p:titleStyle>
    <p:bodyStyle>
      <a:lvl1pPr marL="342900" indent="-342900" algn="l" defTabSz="457200" rtl="0" eaLnBrk="1" fontAlgn="base" hangingPunct="1">
        <a:lnSpc>
          <a:spcPct val="112000"/>
        </a:lnSpc>
        <a:spcBef>
          <a:spcPct val="0"/>
        </a:spcBef>
        <a:spcAft>
          <a:spcPts val="1425"/>
        </a:spcAft>
        <a:buClr>
          <a:srgbClr xmlns:mc="http://schemas.openxmlformats.org/markup-compatibility/2006" xmlns:a14="http://schemas.microsoft.com/office/drawing/2007/7/7/main" val="000000" mc:Ignorable=""/>
        </a:buClr>
        <a:buSzPct val="100000"/>
        <a:buFont typeface="Times New Roman" pitchFamily="16" charset="0"/>
        <a:defRPr kumimoji="1" sz="3600">
          <a:solidFill>
            <a:srgbClr xmlns:mc="http://schemas.openxmlformats.org/markup-compatibility/2006" xmlns:a14="http://schemas.microsoft.com/office/drawing/2007/7/7/main" val="FFFFFF" mc:Ignorable=""/>
          </a:solidFill>
          <a:latin typeface="うずらフォント" pitchFamily="1" charset="-128"/>
          <a:ea typeface="うずらフォント" pitchFamily="1" charset="-128"/>
          <a:cs typeface="うずらフォント" pitchFamily="1" charset="-128"/>
        </a:defRPr>
      </a:lvl1pPr>
      <a:lvl2pPr marL="742950" indent="-285750" algn="l" defTabSz="457200" rtl="0" eaLnBrk="1" fontAlgn="base" hangingPunct="1">
        <a:lnSpc>
          <a:spcPct val="112000"/>
        </a:lnSpc>
        <a:spcBef>
          <a:spcPct val="0"/>
        </a:spcBef>
        <a:spcAft>
          <a:spcPts val="1138"/>
        </a:spcAft>
        <a:buClr>
          <a:srgbClr xmlns:mc="http://schemas.openxmlformats.org/markup-compatibility/2006" xmlns:a14="http://schemas.microsoft.com/office/drawing/2007/7/7/main" val="000000" mc:Ignorable=""/>
        </a:buClr>
        <a:buSzPct val="100000"/>
        <a:buFont typeface="Times New Roman" pitchFamily="16" charset="0"/>
        <a:defRPr kumimoji="1" sz="3200">
          <a:solidFill>
            <a:srgbClr xmlns:mc="http://schemas.openxmlformats.org/markup-compatibility/2006" xmlns:a14="http://schemas.microsoft.com/office/drawing/2007/7/7/main" val="FFFFFF" mc:Ignorable=""/>
          </a:solidFill>
          <a:latin typeface="うずらフォント" pitchFamily="1" charset="-128"/>
          <a:ea typeface="うずらフォント" pitchFamily="1" charset="-128"/>
          <a:cs typeface="うずらフォント" pitchFamily="1" charset="-128"/>
        </a:defRPr>
      </a:lvl2pPr>
      <a:lvl3pPr marL="1143000" indent="-228600" algn="l" defTabSz="457200" rtl="0" eaLnBrk="1" fontAlgn="base" hangingPunct="1">
        <a:lnSpc>
          <a:spcPct val="112000"/>
        </a:lnSpc>
        <a:spcBef>
          <a:spcPct val="0"/>
        </a:spcBef>
        <a:spcAft>
          <a:spcPts val="850"/>
        </a:spcAft>
        <a:buClr>
          <a:srgbClr xmlns:mc="http://schemas.openxmlformats.org/markup-compatibility/2006" xmlns:a14="http://schemas.microsoft.com/office/drawing/2007/7/7/main" val="000000" mc:Ignorable=""/>
        </a:buClr>
        <a:buSzPct val="100000"/>
        <a:buFont typeface="Times New Roman" pitchFamily="16" charset="0"/>
        <a:defRPr kumimoji="1" sz="2800">
          <a:solidFill>
            <a:srgbClr xmlns:mc="http://schemas.openxmlformats.org/markup-compatibility/2006" xmlns:a14="http://schemas.microsoft.com/office/drawing/2007/7/7/main" val="FFFFFF" mc:Ignorable=""/>
          </a:solidFill>
          <a:latin typeface="うずらフォント" pitchFamily="1" charset="-128"/>
          <a:ea typeface="うずらフォント" pitchFamily="1" charset="-128"/>
          <a:cs typeface="うずらフォント" pitchFamily="1" charset="-128"/>
        </a:defRPr>
      </a:lvl3pPr>
      <a:lvl4pPr marL="1600200" indent="-228600" algn="l" defTabSz="457200" rtl="0" eaLnBrk="1" fontAlgn="base" hangingPunct="1">
        <a:lnSpc>
          <a:spcPct val="112000"/>
        </a:lnSpc>
        <a:spcBef>
          <a:spcPct val="0"/>
        </a:spcBef>
        <a:spcAft>
          <a:spcPts val="575"/>
        </a:spcAft>
        <a:buClr>
          <a:srgbClr xmlns:mc="http://schemas.openxmlformats.org/markup-compatibility/2006" xmlns:a14="http://schemas.microsoft.com/office/drawing/2007/7/7/main" val="000000" mc:Ignorable=""/>
        </a:buClr>
        <a:buSzPct val="100000"/>
        <a:buFont typeface="Times New Roman" pitchFamily="16" charset="0"/>
        <a:defRPr kumimoji="1" sz="2400">
          <a:solidFill>
            <a:srgbClr xmlns:mc="http://schemas.openxmlformats.org/markup-compatibility/2006" xmlns:a14="http://schemas.microsoft.com/office/drawing/2007/7/7/main" val="FFFFFF" mc:Ignorable=""/>
          </a:solidFill>
          <a:latin typeface="うずらフォント" pitchFamily="1" charset="-128"/>
          <a:ea typeface="うずらフォント" pitchFamily="1" charset="-128"/>
          <a:cs typeface="うずらフォント" pitchFamily="1" charset="-128"/>
        </a:defRPr>
      </a:lvl4pPr>
      <a:lvl5pPr marL="2057400" indent="-228600" algn="l" defTabSz="457200" rtl="0" eaLnBrk="1" fontAlgn="base" hangingPunct="1">
        <a:lnSpc>
          <a:spcPct val="112000"/>
        </a:lnSpc>
        <a:spcBef>
          <a:spcPct val="0"/>
        </a:spcBef>
        <a:spcAft>
          <a:spcPts val="288"/>
        </a:spcAft>
        <a:buClr>
          <a:srgbClr xmlns:mc="http://schemas.openxmlformats.org/markup-compatibility/2006" xmlns:a14="http://schemas.microsoft.com/office/drawing/2007/7/7/main" val="000000" mc:Ignorable=""/>
        </a:buClr>
        <a:buSzPct val="100000"/>
        <a:buFont typeface="Times New Roman" pitchFamily="16" charset="0"/>
        <a:defRPr kumimoji="1" sz="4000">
          <a:solidFill>
            <a:srgbClr xmlns:mc="http://schemas.openxmlformats.org/markup-compatibility/2006" xmlns:a14="http://schemas.microsoft.com/office/drawing/2007/7/7/main" val="FFFFFF" mc:Ignorable=""/>
          </a:solidFill>
          <a:latin typeface="うずらフォント" pitchFamily="1" charset="-128"/>
          <a:ea typeface="うずらフォント" pitchFamily="1" charset="-128"/>
          <a:cs typeface="うずらフォント" pitchFamily="1" charset="-128"/>
        </a:defRPr>
      </a:lvl5pPr>
      <a:lvl6pPr marL="2514600" indent="-228600" algn="l" defTabSz="457200" rtl="0" eaLnBrk="1" fontAlgn="base" hangingPunct="1">
        <a:lnSpc>
          <a:spcPct val="112000"/>
        </a:lnSpc>
        <a:spcBef>
          <a:spcPct val="0"/>
        </a:spcBef>
        <a:spcAft>
          <a:spcPts val="288"/>
        </a:spcAft>
        <a:buClr>
          <a:srgbClr xmlns:mc="http://schemas.openxmlformats.org/markup-compatibility/2006" xmlns:a14="http://schemas.microsoft.com/office/drawing/2007/7/7/main" val="000000" mc:Ignorable=""/>
        </a:buClr>
        <a:buSzPct val="100000"/>
        <a:buFont typeface="Times New Roman" pitchFamily="16" charset="0"/>
        <a:defRPr kumimoji="1" sz="2000">
          <a:solidFill>
            <a:srgbClr xmlns:mc="http://schemas.openxmlformats.org/markup-compatibility/2006" xmlns:a14="http://schemas.microsoft.com/office/drawing/2007/7/7/main" val="FFFFFF" mc:Ignorable=""/>
          </a:solidFill>
          <a:latin typeface="+mn-lt"/>
          <a:ea typeface="+mn-ea"/>
          <a:cs typeface="+mn-cs"/>
        </a:defRPr>
      </a:lvl6pPr>
      <a:lvl7pPr marL="2971800" indent="-228600" algn="l" defTabSz="457200" rtl="0" eaLnBrk="1" fontAlgn="base" hangingPunct="1">
        <a:lnSpc>
          <a:spcPct val="112000"/>
        </a:lnSpc>
        <a:spcBef>
          <a:spcPct val="0"/>
        </a:spcBef>
        <a:spcAft>
          <a:spcPts val="288"/>
        </a:spcAft>
        <a:buClr>
          <a:srgbClr xmlns:mc="http://schemas.openxmlformats.org/markup-compatibility/2006" xmlns:a14="http://schemas.microsoft.com/office/drawing/2007/7/7/main" val="000000" mc:Ignorable=""/>
        </a:buClr>
        <a:buSzPct val="100000"/>
        <a:buFont typeface="Times New Roman" pitchFamily="16" charset="0"/>
        <a:defRPr kumimoji="1" sz="2000">
          <a:solidFill>
            <a:srgbClr xmlns:mc="http://schemas.openxmlformats.org/markup-compatibility/2006" xmlns:a14="http://schemas.microsoft.com/office/drawing/2007/7/7/main" val="FFFFFF" mc:Ignorable=""/>
          </a:solidFill>
          <a:latin typeface="+mn-lt"/>
          <a:ea typeface="+mn-ea"/>
          <a:cs typeface="+mn-cs"/>
        </a:defRPr>
      </a:lvl7pPr>
      <a:lvl8pPr marL="3429000" indent="-228600" algn="l" defTabSz="457200" rtl="0" eaLnBrk="1" fontAlgn="base" hangingPunct="1">
        <a:lnSpc>
          <a:spcPct val="112000"/>
        </a:lnSpc>
        <a:spcBef>
          <a:spcPct val="0"/>
        </a:spcBef>
        <a:spcAft>
          <a:spcPts val="288"/>
        </a:spcAft>
        <a:buClr>
          <a:srgbClr xmlns:mc="http://schemas.openxmlformats.org/markup-compatibility/2006" xmlns:a14="http://schemas.microsoft.com/office/drawing/2007/7/7/main" val="000000" mc:Ignorable=""/>
        </a:buClr>
        <a:buSzPct val="100000"/>
        <a:buFont typeface="Times New Roman" pitchFamily="16" charset="0"/>
        <a:defRPr kumimoji="1" sz="2000">
          <a:solidFill>
            <a:srgbClr xmlns:mc="http://schemas.openxmlformats.org/markup-compatibility/2006" xmlns:a14="http://schemas.microsoft.com/office/drawing/2007/7/7/main" val="FFFFFF" mc:Ignorable=""/>
          </a:solidFill>
          <a:latin typeface="+mn-lt"/>
          <a:ea typeface="+mn-ea"/>
          <a:cs typeface="+mn-cs"/>
        </a:defRPr>
      </a:lvl8pPr>
      <a:lvl9pPr marL="3886200" indent="-228600" algn="l" defTabSz="457200" rtl="0" eaLnBrk="1" fontAlgn="base" hangingPunct="1">
        <a:lnSpc>
          <a:spcPct val="112000"/>
        </a:lnSpc>
        <a:spcBef>
          <a:spcPct val="0"/>
        </a:spcBef>
        <a:spcAft>
          <a:spcPts val="288"/>
        </a:spcAft>
        <a:buClr>
          <a:srgbClr xmlns:mc="http://schemas.openxmlformats.org/markup-compatibility/2006" xmlns:a14="http://schemas.microsoft.com/office/drawing/2007/7/7/main" val="000000" mc:Ignorable=""/>
        </a:buClr>
        <a:buSzPct val="100000"/>
        <a:buFont typeface="Times New Roman" pitchFamily="16" charset="0"/>
        <a:defRPr kumimoji="1" sz="2000">
          <a:solidFill>
            <a:srgbClr xmlns:mc="http://schemas.openxmlformats.org/markup-compatibility/2006" xmlns:a14="http://schemas.microsoft.com/office/drawing/2007/7/7/main" val="FFFFFF" mc:Ignorable="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9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9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vsug.jp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openxmlformats.org/officeDocument/2006/relationships/hyperlink" Target="http://fitea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2594" y="422251"/>
            <a:ext cx="8569325" cy="4143404"/>
          </a:xfrm>
        </p:spPr>
        <p:txBody>
          <a:bodyPr/>
          <a:lstStyle/>
          <a:p>
            <a:r>
              <a:rPr kumimoji="1" lang="en-US" altLang="ja-JP" sz="4400" dirty="0" smtClean="0"/>
              <a:t>Visual</a:t>
            </a:r>
            <a:r>
              <a:rPr kumimoji="1" lang="ja-JP" altLang="en-US" sz="4400" dirty="0" smtClean="0"/>
              <a:t> </a:t>
            </a:r>
            <a:r>
              <a:rPr kumimoji="1" lang="en-US" altLang="ja-JP" sz="4400" dirty="0" smtClean="0"/>
              <a:t>Studio</a:t>
            </a:r>
            <a:r>
              <a:rPr kumimoji="1" lang="ja-JP" altLang="en-US" sz="3600" dirty="0" smtClean="0"/>
              <a:t> による</a:t>
            </a:r>
            <a:r>
              <a:rPr kumimoji="1" lang="en-US" altLang="ja-JP" sz="6000" dirty="0" smtClean="0"/>
              <a:t/>
            </a:r>
            <a:br>
              <a:rPr kumimoji="1" lang="en-US" altLang="ja-JP" sz="6000" dirty="0" smtClean="0"/>
            </a:br>
            <a:r>
              <a:rPr kumimoji="1" lang="en-US" altLang="ja-JP" sz="6000" dirty="0" smtClean="0"/>
              <a:t>C#/.NET</a:t>
            </a:r>
            <a:br>
              <a:rPr kumimoji="1" lang="en-US" altLang="ja-JP" sz="6000" dirty="0" smtClean="0"/>
            </a:br>
            <a:r>
              <a:rPr lang="ja-JP" altLang="en-US" sz="6000" dirty="0" smtClean="0"/>
              <a:t>名前駆動</a:t>
            </a:r>
            <a:r>
              <a:rPr kumimoji="1" lang="en-US" altLang="ja-JP" sz="6000" dirty="0" smtClean="0"/>
              <a:t/>
            </a:r>
            <a:br>
              <a:rPr kumimoji="1" lang="en-US" altLang="ja-JP" sz="6000" dirty="0" smtClean="0"/>
            </a:br>
            <a:r>
              <a:rPr kumimoji="1" lang="ja-JP" altLang="en-US" sz="6000" dirty="0" smtClean="0"/>
              <a:t>プログラミング</a:t>
            </a:r>
            <a:endParaRPr kumimoji="1" lang="ja-JP" altLang="en-US" sz="6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183584" y="3279771"/>
            <a:ext cx="1484273" cy="3857652"/>
          </a:xfrm>
        </p:spPr>
        <p:txBody>
          <a:bodyPr vert="eaVert"/>
          <a:lstStyle/>
          <a:p>
            <a:pPr algn="r"/>
            <a:r>
              <a:rPr lang="ja-JP" altLang="en-US" sz="3200" dirty="0" smtClean="0"/>
              <a:t>十一月十四日（土）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日直</a:t>
            </a:r>
            <a:r>
              <a:rPr lang="en-US" altLang="ja-JP" dirty="0" smtClean="0"/>
              <a:t> </a:t>
            </a:r>
            <a:r>
              <a:rPr lang="ja-JP" altLang="en-US" dirty="0" smtClean="0"/>
              <a:t>小島 富治雄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68478" y="6565919"/>
            <a:ext cx="5314275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bg1"/>
                </a:solidFill>
                <a:latin typeface="うずらフォント" pitchFamily="1" charset="-128"/>
                <a:ea typeface="うずらフォント" pitchFamily="1" charset="-128"/>
              </a:rPr>
              <a:t>Hokuriku.NET </a:t>
            </a:r>
            <a:r>
              <a:rPr kumimoji="1" lang="ja-JP" altLang="en-US" sz="3200" dirty="0">
                <a:solidFill>
                  <a:schemeClr val="bg1"/>
                </a:solidFill>
                <a:latin typeface="うずらフォント" pitchFamily="1" charset="-128"/>
                <a:ea typeface="うずらフォント" pitchFamily="1" charset="-128"/>
              </a:rPr>
              <a:t>第一回勉強会</a:t>
            </a:r>
            <a:endParaRPr kumimoji="1" lang="ja-JP" altLang="en-US" dirty="0">
              <a:solidFill>
                <a:schemeClr val="bg1"/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  <p:pic>
        <p:nvPicPr>
          <p:cNvPr id="1026" name="Picture 2" descr="C:\Users\g_kojima_fujio.FC\Desktop\Data\images\image_fitea_logo1.gif"/>
          <p:cNvPicPr>
            <a:picLocks noChangeAspect="1" noChangeArrowheads="1"/>
          </p:cNvPicPr>
          <p:nvPr/>
        </p:nvPicPr>
        <p:blipFill>
          <a:blip r:embed="rId3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682594" y="4922845"/>
            <a:ext cx="2643206" cy="15859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6" name="正方形/長方形 5"/>
          <p:cNvSpPr/>
          <p:nvPr/>
        </p:nvSpPr>
        <p:spPr bwMode="auto">
          <a:xfrm rot="2868218">
            <a:off x="2927714" y="4896774"/>
            <a:ext cx="571504" cy="142876"/>
          </a:xfrm>
          <a:prstGeom prst="rect">
            <a:avLst/>
          </a:prstGeom>
          <a:solidFill>
            <a:schemeClr val="accent3">
              <a:alpha val="36000"/>
            </a:schemeClr>
          </a:solidFill>
          <a:ln>
            <a:solidFill>
              <a:schemeClr val="lt1">
                <a:alpha val="36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000000" mc:Ignorable="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正方形/長方形 5"/>
          <p:cNvSpPr/>
          <p:nvPr/>
        </p:nvSpPr>
        <p:spPr bwMode="auto">
          <a:xfrm rot="2868218">
            <a:off x="570260" y="6325535"/>
            <a:ext cx="571504" cy="142876"/>
          </a:xfrm>
          <a:prstGeom prst="rect">
            <a:avLst/>
          </a:prstGeom>
          <a:solidFill>
            <a:schemeClr val="accent3">
              <a:alpha val="36000"/>
            </a:schemeClr>
          </a:solidFill>
          <a:ln>
            <a:solidFill>
              <a:schemeClr val="lt1">
                <a:alpha val="36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000000" mc:Ignorable="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 rot="19229947">
            <a:off x="519898" y="4945418"/>
            <a:ext cx="571504" cy="142876"/>
          </a:xfrm>
          <a:prstGeom prst="rect">
            <a:avLst/>
          </a:prstGeom>
          <a:solidFill>
            <a:schemeClr val="accent3">
              <a:alpha val="36000"/>
            </a:schemeClr>
          </a:solidFill>
          <a:ln>
            <a:solidFill>
              <a:schemeClr val="lt1">
                <a:alpha val="36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000000" mc:Ignorable="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正方形/長方形 7"/>
          <p:cNvSpPr/>
          <p:nvPr/>
        </p:nvSpPr>
        <p:spPr bwMode="auto">
          <a:xfrm rot="19229947">
            <a:off x="2877352" y="6302739"/>
            <a:ext cx="571504" cy="142876"/>
          </a:xfrm>
          <a:prstGeom prst="rect">
            <a:avLst/>
          </a:prstGeom>
          <a:solidFill>
            <a:schemeClr val="accent3">
              <a:alpha val="36000"/>
            </a:schemeClr>
          </a:solidFill>
          <a:ln>
            <a:solidFill>
              <a:schemeClr val="lt1">
                <a:alpha val="36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000000" mc:Ignorable="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 animBg="1"/>
      <p:bldP spid="7" grpId="0" animBg="1"/>
      <p:bldP spid="8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8280" y="708003"/>
            <a:ext cx="9072563" cy="3334223"/>
          </a:xfrm>
        </p:spPr>
        <p:txBody>
          <a:bodyPr/>
          <a:lstStyle/>
          <a:p>
            <a:pPr>
              <a:defRPr/>
            </a:pPr>
            <a:r>
              <a:rPr lang="en-US" altLang="ja-JP" sz="7900" dirty="0"/>
              <a:t>Name</a:t>
            </a:r>
            <a:r>
              <a:rPr lang="ja-JP" altLang="en-US" sz="7900" dirty="0"/>
              <a:t> </a:t>
            </a:r>
            <a:r>
              <a:rPr lang="en-US" altLang="ja-JP" sz="7900" dirty="0"/>
              <a:t>and </a:t>
            </a:r>
            <a:r>
              <a:rPr lang="en-US" altLang="ja-JP" sz="7900" dirty="0" smtClean="0"/>
              <a:t>Conquer</a:t>
            </a:r>
            <a:endParaRPr lang="ja-JP" altLang="en-US" sz="7900" dirty="0">
              <a:solidFill>
                <a:schemeClr val="bg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86285" y="3565523"/>
            <a:ext cx="7520007" cy="1695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dirty="0">
                <a:solidFill>
                  <a:schemeClr val="bg1"/>
                </a:solidFill>
                <a:latin typeface="うずらフォント" pitchFamily="1" charset="-128"/>
                <a:ea typeface="うずらフォント" pitchFamily="1" charset="-128"/>
              </a:rPr>
              <a:t>定義</a:t>
            </a:r>
            <a:r>
              <a:rPr lang="ja-JP" altLang="en-US" sz="6000" dirty="0" smtClean="0">
                <a:solidFill>
                  <a:schemeClr val="bg1"/>
                </a:solidFill>
                <a:latin typeface="うずらフォント" pitchFamily="1" charset="-128"/>
                <a:ea typeface="うずらフォント" pitchFamily="1" charset="-128"/>
              </a:rPr>
              <a:t>攻略</a:t>
            </a:r>
            <a:r>
              <a:rPr lang="en-US" altLang="ja-JP" sz="6000" dirty="0" smtClean="0">
                <a:solidFill>
                  <a:schemeClr val="bg1"/>
                </a:solidFill>
                <a:latin typeface="うずらフォント" pitchFamily="1" charset="-128"/>
                <a:ea typeface="うずらフォント" pitchFamily="1" charset="-128"/>
              </a:rPr>
              <a:t/>
            </a:r>
            <a:br>
              <a:rPr lang="en-US" altLang="ja-JP" sz="6000" dirty="0" smtClean="0">
                <a:solidFill>
                  <a:schemeClr val="bg1"/>
                </a:solidFill>
                <a:latin typeface="うずらフォント" pitchFamily="1" charset="-128"/>
                <a:ea typeface="うずらフォント" pitchFamily="1" charset="-128"/>
              </a:rPr>
            </a:br>
            <a:r>
              <a:rPr lang="en-US" altLang="ja-JP" sz="800" dirty="0">
                <a:solidFill>
                  <a:schemeClr val="bg1"/>
                </a:solidFill>
                <a:latin typeface="うずらフォント" pitchFamily="1" charset="-128"/>
                <a:ea typeface="うずらフォント" pitchFamily="1" charset="-128"/>
              </a:rPr>
              <a:t/>
            </a:r>
            <a:br>
              <a:rPr lang="en-US" altLang="ja-JP" sz="800" dirty="0">
                <a:solidFill>
                  <a:schemeClr val="bg1"/>
                </a:solidFill>
                <a:latin typeface="うずらフォント" pitchFamily="1" charset="-128"/>
                <a:ea typeface="うずらフォント" pitchFamily="1" charset="-128"/>
              </a:rPr>
            </a:br>
            <a:r>
              <a:rPr lang="en-US" altLang="ja-JP" sz="4400" dirty="0">
                <a:solidFill>
                  <a:schemeClr val="bg1"/>
                </a:solidFill>
                <a:latin typeface="うずらフォント" pitchFamily="1" charset="-128"/>
                <a:ea typeface="うずらフォント" pitchFamily="1" charset="-128"/>
              </a:rPr>
              <a:t>(</a:t>
            </a:r>
            <a:r>
              <a:rPr lang="ja-JP" altLang="en-US" sz="4400" dirty="0" smtClean="0">
                <a:solidFill>
                  <a:schemeClr val="bg1"/>
                </a:solidFill>
                <a:latin typeface="うずらフォント" pitchFamily="1" charset="-128"/>
                <a:ea typeface="うずらフォント" pitchFamily="1" charset="-128"/>
              </a:rPr>
              <a:t>命名</a:t>
            </a:r>
            <a:r>
              <a:rPr lang="ja-JP" altLang="en-US" sz="4400" dirty="0">
                <a:solidFill>
                  <a:schemeClr val="bg1"/>
                </a:solidFill>
                <a:latin typeface="うずらフォント" pitchFamily="1" charset="-128"/>
                <a:ea typeface="うずらフォント" pitchFamily="1" charset="-128"/>
              </a:rPr>
              <a:t>することで問題を</a:t>
            </a:r>
            <a:r>
              <a:rPr lang="ja-JP" altLang="en-US" sz="4400" dirty="0" smtClean="0">
                <a:solidFill>
                  <a:schemeClr val="bg1"/>
                </a:solidFill>
                <a:latin typeface="うずらフォント" pitchFamily="1" charset="-128"/>
                <a:ea typeface="うずらフォント" pitchFamily="1" charset="-128"/>
              </a:rPr>
              <a:t>解く</a:t>
            </a:r>
            <a:r>
              <a:rPr lang="en-US" altLang="ja-JP" sz="4400" dirty="0">
                <a:solidFill>
                  <a:schemeClr val="bg1"/>
                </a:solidFill>
                <a:latin typeface="うずらフォント" pitchFamily="1" charset="-128"/>
                <a:ea typeface="うずらフォント" pitchFamily="1" charset="-128"/>
              </a:rPr>
              <a:t>)</a:t>
            </a:r>
            <a:endParaRPr kumimoji="1" lang="ja-JP" altLang="en-US" sz="4400" dirty="0">
              <a:latin typeface="うずらフォント" pitchFamily="1" charset="-128"/>
              <a:ea typeface="うずらフォント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07/7/12/main" val="1476640351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6075739"/>
          </a:xfrm>
        </p:spPr>
        <p:txBody>
          <a:bodyPr/>
          <a:lstStyle/>
          <a:p>
            <a:pPr>
              <a:defRPr/>
            </a:pPr>
            <a:r>
              <a:rPr lang="en-US" altLang="ja-JP" dirty="0" smtClean="0"/>
              <a:t>Name</a:t>
            </a:r>
            <a:r>
              <a:rPr lang="ja-JP" altLang="en-US" dirty="0" smtClean="0"/>
              <a:t> </a:t>
            </a:r>
            <a:r>
              <a:rPr lang="en-US" altLang="ja-JP" dirty="0" smtClean="0"/>
              <a:t>and Conquer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ja-JP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ja-JP" altLang="en-US" dirty="0" smtClean="0">
                <a:solidFill>
                  <a:schemeClr val="bg1"/>
                </a:solidFill>
              </a:rPr>
              <a:t>「ある注目すべきもの」を見つけ、それに</a:t>
            </a:r>
            <a:r>
              <a:rPr lang="ja-JP" altLang="en-US" dirty="0"/>
              <a:t>名前</a:t>
            </a:r>
            <a:r>
              <a:rPr lang="ja-JP" altLang="en-US" dirty="0" smtClean="0">
                <a:solidFill>
                  <a:schemeClr val="bg1"/>
                </a:solidFill>
              </a:rPr>
              <a:t>を付ける。</a:t>
            </a:r>
            <a:endParaRPr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07/7/12/main" val="668471039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タイトル 1"/>
          <p:cNvSpPr>
            <a:spLocks noGrp="1"/>
          </p:cNvSpPr>
          <p:nvPr>
            <p:ph type="title"/>
          </p:nvPr>
        </p:nvSpPr>
        <p:spPr>
          <a:xfrm>
            <a:off x="314986" y="302737"/>
            <a:ext cx="9529408" cy="6626965"/>
          </a:xfrm>
        </p:spPr>
        <p:txBody>
          <a:bodyPr/>
          <a:lstStyle/>
          <a:p>
            <a:r>
              <a:rPr lang="en-US" altLang="ja-JP" dirty="0" smtClean="0"/>
              <a:t>Name</a:t>
            </a:r>
            <a:r>
              <a:rPr lang="ja-JP" altLang="en-US" dirty="0" smtClean="0"/>
              <a:t> </a:t>
            </a:r>
            <a:r>
              <a:rPr lang="en-US" altLang="ja-JP" dirty="0" smtClean="0"/>
              <a:t>and Conquer</a:t>
            </a:r>
            <a:r>
              <a:rPr lang="en-US" altLang="ja-JP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ja-JP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ja-JP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ja-JP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ja-JP" altLang="en-US" dirty="0" smtClean="0">
                <a:solidFill>
                  <a:schemeClr val="bg1"/>
                </a:solidFill>
              </a:rPr>
              <a:t>概念を切り出す。</a:t>
            </a:r>
            <a:br>
              <a:rPr lang="ja-JP" altLang="en-US" dirty="0" smtClean="0">
                <a:solidFill>
                  <a:schemeClr val="bg1"/>
                </a:solidFill>
              </a:rPr>
            </a:br>
            <a:r>
              <a:rPr lang="ja-JP" altLang="en-US" sz="4000" dirty="0">
                <a:solidFill>
                  <a:schemeClr val="bg1"/>
                </a:solidFill>
              </a:rPr>
              <a:t>ある概念を</a:t>
            </a:r>
            <a:r>
              <a:rPr lang="ja-JP" altLang="en-US" dirty="0" smtClean="0">
                <a:solidFill>
                  <a:schemeClr val="bg1"/>
                </a:solidFill>
              </a:rPr>
              <a:t>「他のものから」</a:t>
            </a:r>
            <a:r>
              <a:rPr lang="en-US" altLang="ja-JP" dirty="0" smtClean="0">
                <a:solidFill>
                  <a:schemeClr val="bg1"/>
                </a:solidFill>
              </a:rPr>
              <a:t/>
            </a:r>
            <a:br>
              <a:rPr lang="en-US" altLang="ja-JP" dirty="0" smtClean="0">
                <a:solidFill>
                  <a:schemeClr val="bg1"/>
                </a:solidFill>
              </a:rPr>
            </a:br>
            <a:r>
              <a:rPr lang="ja-JP" altLang="en-US" sz="4800" dirty="0" smtClean="0">
                <a:solidFill>
                  <a:schemeClr val="bg1"/>
                </a:solidFill>
              </a:rPr>
              <a:t>切り分ける</a:t>
            </a:r>
            <a:r>
              <a:rPr lang="ja-JP" altLang="en-US" sz="4800" dirty="0">
                <a:solidFill>
                  <a:schemeClr val="bg1"/>
                </a:solidFill>
              </a:rPr>
              <a:t>。</a:t>
            </a:r>
            <a:r>
              <a:rPr lang="ja-JP" altLang="en-US" dirty="0" smtClean="0"/>
              <a:t/>
            </a:r>
            <a:br>
              <a:rPr lang="ja-JP" altLang="en-US" dirty="0" smtClean="0"/>
            </a:br>
            <a:endParaRPr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07/7/12/main" val="2624060097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6626965"/>
          </a:xfrm>
        </p:spPr>
        <p:txBody>
          <a:bodyPr/>
          <a:lstStyle/>
          <a:p>
            <a:pPr>
              <a:defRPr/>
            </a:pPr>
            <a:r>
              <a:rPr lang="ja-JP" altLang="en-US" sz="6600" dirty="0"/>
              <a:t>名前</a:t>
            </a:r>
            <a:r>
              <a:rPr lang="ja-JP" altLang="en-US" dirty="0" smtClean="0">
                <a:solidFill>
                  <a:schemeClr val="bg1"/>
                </a:solidFill>
              </a:rPr>
              <a:t>を付けることで、</a:t>
            </a:r>
            <a:r>
              <a:rPr lang="en-US" altLang="ja-JP" dirty="0" smtClean="0">
                <a:solidFill>
                  <a:schemeClr val="bg1"/>
                </a:solidFill>
              </a:rPr>
              <a:t/>
            </a:r>
            <a:br>
              <a:rPr lang="en-US" altLang="ja-JP" dirty="0" smtClean="0">
                <a:solidFill>
                  <a:schemeClr val="bg1"/>
                </a:solidFill>
              </a:rPr>
            </a:br>
            <a:r>
              <a:rPr lang="ja-JP" altLang="en-US" dirty="0" smtClean="0">
                <a:solidFill>
                  <a:schemeClr val="bg1"/>
                </a:solidFill>
              </a:rPr>
              <a:t>概念を確定させる。</a:t>
            </a:r>
            <a:endParaRPr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07/7/12/main" val="4127164040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4031" y="302738"/>
            <a:ext cx="9072563" cy="6548218"/>
          </a:xfrm>
        </p:spPr>
        <p:txBody>
          <a:bodyPr/>
          <a:lstStyle/>
          <a:p>
            <a:pPr>
              <a:defRPr/>
            </a:pPr>
            <a:r>
              <a:rPr lang="ja-JP" altLang="en-US" sz="3500" dirty="0">
                <a:solidFill>
                  <a:schemeClr val="bg1"/>
                </a:solidFill>
              </a:rPr>
              <a:t>例えば、</a:t>
            </a:r>
            <a:r>
              <a:rPr lang="en-US" altLang="ja-JP" sz="4400" dirty="0">
                <a:solidFill>
                  <a:schemeClr val="bg1"/>
                </a:solidFill>
              </a:rPr>
              <a:t/>
            </a:r>
            <a:br>
              <a:rPr lang="en-US" altLang="ja-JP" sz="4400" dirty="0">
                <a:solidFill>
                  <a:schemeClr val="bg1"/>
                </a:solidFill>
              </a:rPr>
            </a:br>
            <a:r>
              <a:rPr lang="ja-JP" altLang="en-US" sz="4000" dirty="0">
                <a:solidFill>
                  <a:schemeClr val="bg1"/>
                </a:solidFill>
              </a:rPr>
              <a:t>クラス</a:t>
            </a:r>
            <a:r>
              <a:rPr lang="en-US" altLang="ja-JP" sz="4000" dirty="0">
                <a:solidFill>
                  <a:schemeClr val="bg1"/>
                </a:solidFill>
              </a:rPr>
              <a:t>/</a:t>
            </a:r>
            <a:r>
              <a:rPr lang="ja-JP" altLang="en-US" sz="4000" dirty="0">
                <a:solidFill>
                  <a:schemeClr val="bg1"/>
                </a:solidFill>
              </a:rPr>
              <a:t>オブジェクト</a:t>
            </a:r>
            <a:r>
              <a:rPr lang="en-US" altLang="ja-JP" sz="4000" dirty="0">
                <a:solidFill>
                  <a:schemeClr val="bg1"/>
                </a:solidFill>
              </a:rPr>
              <a:t>/</a:t>
            </a:r>
            <a:r>
              <a:rPr lang="ja-JP" altLang="en-US" sz="4000" dirty="0">
                <a:solidFill>
                  <a:schemeClr val="bg1"/>
                </a:solidFill>
              </a:rPr>
              <a:t>メソッドを作り、</a:t>
            </a:r>
            <a:r>
              <a:rPr lang="en-US" altLang="ja-JP" sz="4400" dirty="0">
                <a:solidFill>
                  <a:schemeClr val="bg1"/>
                </a:solidFill>
              </a:rPr>
              <a:t/>
            </a:r>
            <a:br>
              <a:rPr lang="en-US" altLang="ja-JP" sz="4400" dirty="0">
                <a:solidFill>
                  <a:schemeClr val="bg1"/>
                </a:solidFill>
              </a:rPr>
            </a:br>
            <a:r>
              <a:rPr lang="ja-JP" altLang="en-US" sz="4400" dirty="0">
                <a:solidFill>
                  <a:schemeClr val="bg1"/>
                </a:solidFill>
              </a:rPr>
              <a:t>それに</a:t>
            </a:r>
            <a:r>
              <a:rPr lang="ja-JP" altLang="en-US" sz="5300" dirty="0"/>
              <a:t>名前</a:t>
            </a:r>
            <a:r>
              <a:rPr lang="ja-JP" altLang="en-US" sz="4400" dirty="0">
                <a:solidFill>
                  <a:schemeClr val="bg1"/>
                </a:solidFill>
              </a:rPr>
              <a:t>を付けるということは、</a:t>
            </a:r>
          </a:p>
        </p:txBody>
      </p:sp>
    </p:spTree>
    <p:extLst>
      <p:ext uri="{BB962C8B-B14F-4D97-AF65-F5344CB8AC3E}">
        <p14:creationId xmlns:p14="http://schemas.microsoft.com/office/powerpoint/2007/7/12/main" val="1681539133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4031" y="302738"/>
            <a:ext cx="9072563" cy="6469471"/>
          </a:xfrm>
        </p:spPr>
        <p:txBody>
          <a:bodyPr/>
          <a:lstStyle/>
          <a:p>
            <a:pPr>
              <a:defRPr/>
            </a:pPr>
            <a:r>
              <a:rPr lang="ja-JP" altLang="en-US" sz="6600" dirty="0">
                <a:solidFill>
                  <a:schemeClr val="bg1"/>
                </a:solidFill>
              </a:rPr>
              <a:t>プログラムにおける</a:t>
            </a:r>
            <a:r>
              <a:rPr lang="en-US" altLang="ja-JP" sz="6600" dirty="0">
                <a:solidFill>
                  <a:schemeClr val="bg1"/>
                </a:solidFill>
              </a:rPr>
              <a:t/>
            </a:r>
            <a:br>
              <a:rPr lang="en-US" altLang="ja-JP" sz="6600" dirty="0">
                <a:solidFill>
                  <a:schemeClr val="bg1"/>
                </a:solidFill>
              </a:rPr>
            </a:br>
            <a:r>
              <a:rPr lang="ja-JP" altLang="en-US" sz="6600" dirty="0">
                <a:solidFill>
                  <a:schemeClr val="bg1"/>
                </a:solidFill>
              </a:rPr>
              <a:t>或る範囲の概念と</a:t>
            </a:r>
            <a:r>
              <a:rPr lang="en-US" altLang="ja-JP" sz="6600" dirty="0">
                <a:solidFill>
                  <a:schemeClr val="bg1"/>
                </a:solidFill>
              </a:rPr>
              <a:t/>
            </a:r>
            <a:br>
              <a:rPr lang="en-US" altLang="ja-JP" sz="6600" dirty="0">
                <a:solidFill>
                  <a:schemeClr val="bg1"/>
                </a:solidFill>
              </a:rPr>
            </a:br>
            <a:r>
              <a:rPr lang="ja-JP" altLang="en-US" sz="6600" dirty="0">
                <a:solidFill>
                  <a:schemeClr val="bg1"/>
                </a:solidFill>
              </a:rPr>
              <a:t>それ以外の間の</a:t>
            </a:r>
            <a:r>
              <a:rPr lang="en-US" altLang="ja-JP" sz="6600" dirty="0">
                <a:solidFill>
                  <a:schemeClr val="bg1"/>
                </a:solidFill>
              </a:rPr>
              <a:t/>
            </a:r>
            <a:br>
              <a:rPr lang="en-US" altLang="ja-JP" sz="6600" dirty="0">
                <a:solidFill>
                  <a:schemeClr val="bg1"/>
                </a:solidFill>
              </a:rPr>
            </a:br>
            <a:r>
              <a:rPr lang="ja-JP" altLang="en-US" sz="10600" dirty="0"/>
              <a:t>境界</a:t>
            </a:r>
            <a:r>
              <a:rPr lang="ja-JP" altLang="en-US" sz="6600" dirty="0">
                <a:solidFill>
                  <a:schemeClr val="bg1"/>
                </a:solidFill>
              </a:rPr>
              <a:t>を決めること</a:t>
            </a:r>
          </a:p>
        </p:txBody>
      </p:sp>
    </p:spTree>
    <p:extLst>
      <p:ext uri="{BB962C8B-B14F-4D97-AF65-F5344CB8AC3E}">
        <p14:creationId xmlns:p14="http://schemas.microsoft.com/office/powerpoint/2007/7/12/main" val="62917863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4031" y="302738"/>
            <a:ext cx="9072563" cy="2138408"/>
          </a:xfrm>
        </p:spPr>
        <p:txBody>
          <a:bodyPr/>
          <a:lstStyle/>
          <a:p>
            <a:pPr>
              <a:defRPr/>
            </a:pPr>
            <a:r>
              <a:rPr lang="ja-JP" altLang="en-US" sz="7900" dirty="0">
                <a:solidFill>
                  <a:schemeClr val="accent2">
                    <a:lumMod val="50000"/>
                  </a:schemeClr>
                </a:solidFill>
              </a:rPr>
              <a:t>境界</a:t>
            </a:r>
            <a:r>
              <a:rPr lang="ja-JP" altLang="en-US" sz="4400" dirty="0"/>
              <a:t>を決めるということは</a:t>
            </a:r>
            <a:r>
              <a:rPr lang="en-US" altLang="ja-JP" sz="4400" dirty="0"/>
              <a:t>…</a:t>
            </a:r>
            <a:endParaRPr lang="ja-JP" altLang="en-US" sz="79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0963" name="コンテンツ プレースホルダ 2"/>
          <p:cNvSpPr>
            <a:spLocks noGrp="1"/>
          </p:cNvSpPr>
          <p:nvPr>
            <p:ph idx="1"/>
          </p:nvPr>
        </p:nvSpPr>
        <p:spPr>
          <a:xfrm>
            <a:off x="504031" y="2756132"/>
            <a:ext cx="9072563" cy="3996828"/>
          </a:xfrm>
        </p:spPr>
        <p:txBody>
          <a:bodyPr/>
          <a:lstStyle/>
          <a:p>
            <a:r>
              <a:rPr lang="ja-JP" altLang="en-US" sz="6600" dirty="0"/>
              <a:t>それは何か</a:t>
            </a:r>
            <a:r>
              <a:rPr lang="en-US" altLang="ja-JP" sz="6600" dirty="0"/>
              <a:t>?</a:t>
            </a:r>
          </a:p>
          <a:p>
            <a:r>
              <a:rPr lang="ja-JP" altLang="en-US" sz="6600" dirty="0"/>
              <a:t>それは何でないか</a:t>
            </a:r>
            <a:r>
              <a:rPr lang="en-US" altLang="ja-JP" sz="6600" dirty="0"/>
              <a:t>?</a:t>
            </a:r>
          </a:p>
          <a:p>
            <a:pPr>
              <a:buNone/>
            </a:pPr>
            <a:r>
              <a:rPr lang="ja-JP" altLang="en-US" sz="4400" dirty="0"/>
              <a:t>を決めるということ</a:t>
            </a:r>
          </a:p>
        </p:txBody>
      </p:sp>
    </p:spTree>
    <p:extLst>
      <p:ext uri="{BB962C8B-B14F-4D97-AF65-F5344CB8AC3E}">
        <p14:creationId xmlns:p14="http://schemas.microsoft.com/office/powerpoint/2007/7/12/main" val="2464370917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タイトル 1"/>
          <p:cNvSpPr>
            <a:spLocks noGrp="1"/>
          </p:cNvSpPr>
          <p:nvPr>
            <p:ph type="title"/>
          </p:nvPr>
        </p:nvSpPr>
        <p:spPr>
          <a:xfrm>
            <a:off x="504031" y="302738"/>
            <a:ext cx="9072563" cy="2217154"/>
          </a:xfrm>
        </p:spPr>
        <p:txBody>
          <a:bodyPr/>
          <a:lstStyle/>
          <a:p>
            <a:r>
              <a:rPr lang="ja-JP" altLang="en-US" sz="2800" dirty="0"/>
              <a:t>例えば、</a:t>
            </a:r>
            <a:r>
              <a:rPr lang="ja-JP" altLang="en-US" sz="4400" dirty="0" smtClean="0"/>
              <a:t>或るクラスに </a:t>
            </a:r>
            <a:r>
              <a:rPr lang="en-US" altLang="ja-JP" sz="4400" dirty="0" smtClean="0"/>
              <a:t>“Employee”</a:t>
            </a:r>
            <a:r>
              <a:rPr lang="ja-JP" altLang="en-US" sz="4400" dirty="0" smtClean="0"/>
              <a:t> という名前を付けるということは、</a:t>
            </a:r>
          </a:p>
        </p:txBody>
      </p:sp>
      <p:sp>
        <p:nvSpPr>
          <p:cNvPr id="41987" name="コンテンツ プレースホルダ 2"/>
          <p:cNvSpPr>
            <a:spLocks noGrp="1"/>
          </p:cNvSpPr>
          <p:nvPr>
            <p:ph idx="1"/>
          </p:nvPr>
        </p:nvSpPr>
        <p:spPr>
          <a:xfrm>
            <a:off x="236231" y="2677377"/>
            <a:ext cx="9450652" cy="4567335"/>
          </a:xfrm>
        </p:spPr>
        <p:txBody>
          <a:bodyPr/>
          <a:lstStyle/>
          <a:p>
            <a:pPr lvl="1"/>
            <a:r>
              <a:rPr lang="ja-JP" altLang="en-US" sz="3600" dirty="0" smtClean="0"/>
              <a:t>システム全体という混沌の中から </a:t>
            </a:r>
            <a:r>
              <a:rPr lang="en-US" altLang="ja-JP" sz="3600" dirty="0" smtClean="0"/>
              <a:t>“Employee” </a:t>
            </a:r>
            <a:r>
              <a:rPr lang="ja-JP" altLang="en-US" sz="3600" dirty="0" smtClean="0"/>
              <a:t>という概念を切り出す。</a:t>
            </a:r>
            <a:endParaRPr lang="en-US" altLang="ja-JP" sz="3600" dirty="0" smtClean="0"/>
          </a:p>
          <a:p>
            <a:pPr lvl="1"/>
            <a:r>
              <a:rPr lang="ja-JP" altLang="en-US" sz="3600" dirty="0" smtClean="0"/>
              <a:t>「</a:t>
            </a:r>
            <a:r>
              <a:rPr lang="en-US" altLang="ja-JP" sz="3600" dirty="0"/>
              <a:t>Employee</a:t>
            </a:r>
            <a:r>
              <a:rPr lang="ja-JP" altLang="en-US" sz="3600" dirty="0"/>
              <a:t> なもの」と「それ以外」</a:t>
            </a:r>
            <a:r>
              <a:rPr lang="ja-JP" altLang="en-US" sz="3600" dirty="0" smtClean="0"/>
              <a:t>を</a:t>
            </a:r>
            <a:r>
              <a:rPr lang="en-US" altLang="ja-JP" sz="3600" dirty="0"/>
              <a:t/>
            </a:r>
            <a:br>
              <a:rPr lang="en-US" altLang="ja-JP" sz="3600" dirty="0"/>
            </a:br>
            <a:r>
              <a:rPr lang="ja-JP" altLang="en-US" sz="3600" dirty="0" smtClean="0"/>
              <a:t>決定</a:t>
            </a:r>
            <a:r>
              <a:rPr lang="ja-JP" altLang="en-US" sz="3600" dirty="0"/>
              <a:t>。</a:t>
            </a:r>
            <a:endParaRPr lang="ja-JP" altLang="en-US" sz="6600" dirty="0"/>
          </a:p>
        </p:txBody>
      </p:sp>
    </p:spTree>
    <p:extLst>
      <p:ext uri="{BB962C8B-B14F-4D97-AF65-F5344CB8AC3E}">
        <p14:creationId xmlns:p14="http://schemas.microsoft.com/office/powerpoint/2007/7/12/main" val="771524581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708795" y="629974"/>
            <a:ext cx="8505527" cy="62209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00794" tIns="50397" rIns="100794" bIns="50397" anchor="ctr"/>
          <a:lstStyle/>
          <a:p>
            <a:pPr algn="ctr">
              <a:defRPr/>
            </a:pPr>
            <a:endParaRPr lang="ja-JP" altLang="en-US" dirty="0"/>
          </a:p>
        </p:txBody>
      </p:sp>
      <p:sp>
        <p:nvSpPr>
          <p:cNvPr id="45059" name="テキスト ボックス 4"/>
          <p:cNvSpPr txBox="1">
            <a:spLocks noChangeArrowheads="1"/>
          </p:cNvSpPr>
          <p:nvPr/>
        </p:nvSpPr>
        <p:spPr bwMode="auto">
          <a:xfrm>
            <a:off x="1023814" y="944960"/>
            <a:ext cx="4153356" cy="731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r>
              <a:rPr lang="ja-JP" altLang="en-US" sz="4400" dirty="0">
                <a:latin typeface="うずらフォント" pitchFamily="1" charset="-128"/>
                <a:ea typeface="うずらフォント" pitchFamily="1" charset="-128"/>
              </a:rPr>
              <a:t>業務系システム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2835176" y="3228612"/>
            <a:ext cx="4410273" cy="20474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00794" tIns="50397" rIns="100794" bIns="50397"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5061" name="テキスト ボックス 6"/>
          <p:cNvSpPr txBox="1">
            <a:spLocks noChangeArrowheads="1"/>
          </p:cNvSpPr>
          <p:nvPr/>
        </p:nvSpPr>
        <p:spPr bwMode="auto">
          <a:xfrm>
            <a:off x="3543971" y="3779838"/>
            <a:ext cx="2973546" cy="874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r>
              <a:rPr lang="en-US" altLang="ja-JP" sz="5400" dirty="0">
                <a:latin typeface="うずらフォント" pitchFamily="1" charset="-128"/>
                <a:ea typeface="うずらフォント" pitchFamily="1" charset="-128"/>
              </a:rPr>
              <a:t>Employee</a:t>
            </a:r>
            <a:endParaRPr lang="ja-JP" altLang="en-US" sz="5400" dirty="0"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45062" name="テキスト ボックス 7"/>
          <p:cNvSpPr txBox="1">
            <a:spLocks noChangeArrowheads="1"/>
          </p:cNvSpPr>
          <p:nvPr/>
        </p:nvSpPr>
        <p:spPr bwMode="auto">
          <a:xfrm>
            <a:off x="7245449" y="1968666"/>
            <a:ext cx="1332071" cy="731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r>
              <a:rPr lang="ja-JP" altLang="en-US" sz="4400" b="1" u="sng" dirty="0">
                <a:latin typeface="うずらフォント" pitchFamily="1" charset="-128"/>
                <a:ea typeface="うずらフォント" pitchFamily="1" charset="-128"/>
              </a:rPr>
              <a:t>境界</a:t>
            </a:r>
          </a:p>
        </p:txBody>
      </p:sp>
      <p:sp>
        <p:nvSpPr>
          <p:cNvPr id="9" name="下矢印 8"/>
          <p:cNvSpPr/>
          <p:nvPr/>
        </p:nvSpPr>
        <p:spPr>
          <a:xfrm rot="3090220">
            <a:off x="6575300" y="2276557"/>
            <a:ext cx="472483" cy="929961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0" name="角丸四角形吹き出し 9"/>
          <p:cNvSpPr/>
          <p:nvPr/>
        </p:nvSpPr>
        <p:spPr>
          <a:xfrm>
            <a:off x="4825998" y="5512263"/>
            <a:ext cx="4143404" cy="1196532"/>
          </a:xfrm>
          <a:prstGeom prst="wedgeRoundRectCallout">
            <a:avLst>
              <a:gd name="adj1" fmla="val -57404"/>
              <a:gd name="adj2" fmla="val -82479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0794" tIns="50397" rIns="100794" bIns="50397" anchor="ctr"/>
          <a:lstStyle/>
          <a:p>
            <a:pPr algn="ctr">
              <a:defRPr/>
            </a:pPr>
            <a:r>
              <a:rPr lang="ja-JP" altLang="en-US" sz="2800" b="1" dirty="0">
                <a:latin typeface="うずらフォント" pitchFamily="1" charset="-128"/>
                <a:ea typeface="うずらフォント" pitchFamily="1" charset="-128"/>
              </a:rPr>
              <a:t>この範囲の概念を、</a:t>
            </a:r>
            <a:endParaRPr lang="en-US" altLang="ja-JP" sz="2800" b="1" dirty="0">
              <a:latin typeface="うずらフォント" pitchFamily="1" charset="-128"/>
              <a:ea typeface="うずらフォント" pitchFamily="1" charset="-128"/>
            </a:endParaRPr>
          </a:p>
          <a:p>
            <a:pPr algn="ctr">
              <a:defRPr/>
            </a:pPr>
            <a:r>
              <a:rPr lang="en-US" altLang="ja-JP" sz="2800" b="1" dirty="0">
                <a:latin typeface="うずらフォント" pitchFamily="1" charset="-128"/>
                <a:ea typeface="うずらフォント" pitchFamily="1" charset="-128"/>
              </a:rPr>
              <a:t>”Employee” </a:t>
            </a:r>
            <a:r>
              <a:rPr lang="ja-JP" altLang="en-US" sz="2800" b="1" dirty="0">
                <a:latin typeface="うずらフォント" pitchFamily="1" charset="-128"/>
                <a:ea typeface="うずらフォント" pitchFamily="1" charset="-128"/>
              </a:rPr>
              <a:t>と呼ぶことにするよ。</a:t>
            </a:r>
            <a:r>
              <a:rPr lang="en-US" altLang="ja-JP" sz="2800" b="1" dirty="0">
                <a:latin typeface="うずらフォント" pitchFamily="1" charset="-128"/>
                <a:ea typeface="うずらフォント" pitchFamily="1" charset="-128"/>
              </a:rPr>
              <a:t> </a:t>
            </a:r>
            <a:endParaRPr lang="ja-JP" altLang="en-US" sz="2800" b="1" dirty="0">
              <a:latin typeface="うずらフォント" pitchFamily="1" charset="-128"/>
              <a:ea typeface="うずらフォント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07/7/12/main" val="483080497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タイトル 1"/>
          <p:cNvSpPr>
            <a:spLocks noGrp="1"/>
          </p:cNvSpPr>
          <p:nvPr>
            <p:ph type="title"/>
          </p:nvPr>
        </p:nvSpPr>
        <p:spPr>
          <a:xfrm>
            <a:off x="504031" y="302738"/>
            <a:ext cx="9072563" cy="1035955"/>
          </a:xfrm>
        </p:spPr>
        <p:txBody>
          <a:bodyPr/>
          <a:lstStyle/>
          <a:p>
            <a:r>
              <a:rPr lang="ja-JP" altLang="en-US" sz="4400" dirty="0"/>
              <a:t>クラスやメソッドを作るとき</a:t>
            </a:r>
            <a:r>
              <a:rPr lang="en-US" altLang="ja-JP" sz="4400" dirty="0"/>
              <a:t>:</a:t>
            </a:r>
            <a:endParaRPr lang="ja-JP" altLang="en-US" dirty="0" smtClean="0"/>
          </a:p>
        </p:txBody>
      </p:sp>
      <p:sp>
        <p:nvSpPr>
          <p:cNvPr id="4" name="タイトル 1"/>
          <p:cNvSpPr txBox="1">
            <a:spLocks/>
          </p:cNvSpPr>
          <p:nvPr/>
        </p:nvSpPr>
        <p:spPr bwMode="auto">
          <a:xfrm>
            <a:off x="929308" y="5208597"/>
            <a:ext cx="8442523" cy="1508435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00794" tIns="50397" rIns="100794" bIns="50397" anchor="ctr"/>
          <a:lstStyle/>
          <a:p>
            <a:pPr algn="ctr" eaLnBrk="0" hangingPunct="0">
              <a:defRPr/>
            </a:pPr>
            <a:r>
              <a:rPr lang="ja-JP" altLang="en-US" sz="4400" dirty="0">
                <a:solidFill>
                  <a:schemeClr val="tx1"/>
                </a:solidFill>
                <a:latin typeface="うずらフォント" pitchFamily="1" charset="-128"/>
                <a:ea typeface="うずらフォント" pitchFamily="1" charset="-128"/>
                <a:cs typeface="+mj-cs"/>
              </a:rPr>
              <a:t>何を作るか</a:t>
            </a:r>
            <a:r>
              <a:rPr lang="ja-JP" altLang="en-US" sz="4400" dirty="0">
                <a:latin typeface="うずらフォント" pitchFamily="1" charset="-128"/>
                <a:ea typeface="うずらフォント" pitchFamily="1" charset="-128"/>
                <a:cs typeface="+mj-cs"/>
              </a:rPr>
              <a:t>決めずに、作ること</a:t>
            </a:r>
            <a:endParaRPr lang="ja-JP" altLang="en-US" sz="4400" dirty="0">
              <a:solidFill>
                <a:schemeClr val="tx1"/>
              </a:solidFill>
              <a:latin typeface="うずらフォント" pitchFamily="1" charset="-128"/>
              <a:ea typeface="うずらフォント" pitchFamily="1" charset="-128"/>
              <a:cs typeface="+mj-cs"/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 bwMode="auto">
          <a:xfrm>
            <a:off x="539718" y="1574933"/>
            <a:ext cx="9072563" cy="2362398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0794" tIns="50397" rIns="100794" bIns="50397" anchor="ctr"/>
          <a:lstStyle/>
          <a:p>
            <a:pPr algn="ctr" eaLnBrk="0" hangingPunct="0">
              <a:defRPr/>
            </a:pPr>
            <a:r>
              <a:rPr lang="ja-JP" altLang="en-US" sz="4000" dirty="0">
                <a:solidFill>
                  <a:schemeClr val="tx1"/>
                </a:solidFill>
                <a:latin typeface="うずらフォント" pitchFamily="1" charset="-128"/>
                <a:ea typeface="うずらフォント" pitchFamily="1" charset="-128"/>
                <a:cs typeface="+mj-cs"/>
              </a:rPr>
              <a:t>「どんな名前が良いかなー</a:t>
            </a:r>
            <a:r>
              <a:rPr lang="en-US" altLang="ja-JP" sz="4000" dirty="0">
                <a:solidFill>
                  <a:schemeClr val="tx1"/>
                </a:solidFill>
                <a:latin typeface="うずらフォント" pitchFamily="1" charset="-128"/>
                <a:ea typeface="うずらフォント" pitchFamily="1" charset="-128"/>
                <a:cs typeface="+mj-cs"/>
              </a:rPr>
              <a:t>…</a:t>
            </a:r>
            <a:br>
              <a:rPr lang="en-US" altLang="ja-JP" sz="4000" dirty="0">
                <a:solidFill>
                  <a:schemeClr val="tx1"/>
                </a:solidFill>
                <a:latin typeface="うずらフォント" pitchFamily="1" charset="-128"/>
                <a:ea typeface="うずらフォント" pitchFamily="1" charset="-128"/>
                <a:cs typeface="+mj-cs"/>
              </a:rPr>
            </a:br>
            <a:r>
              <a:rPr lang="ja-JP" altLang="en-US" sz="4000" dirty="0">
                <a:solidFill>
                  <a:schemeClr val="tx1"/>
                </a:solidFill>
                <a:latin typeface="うずらフォント" pitchFamily="1" charset="-128"/>
                <a:ea typeface="うずらフォント" pitchFamily="1" charset="-128"/>
                <a:cs typeface="+mj-cs"/>
              </a:rPr>
              <a:t>まあ、</a:t>
            </a:r>
            <a:r>
              <a:rPr lang="ja-JP" altLang="en-US" sz="4000" dirty="0" err="1">
                <a:solidFill>
                  <a:schemeClr val="tx1"/>
                </a:solidFill>
                <a:latin typeface="うずらフォント" pitchFamily="1" charset="-128"/>
                <a:ea typeface="うずらフォント" pitchFamily="1" charset="-128"/>
                <a:cs typeface="+mj-cs"/>
              </a:rPr>
              <a:t>めんど</a:t>
            </a:r>
            <a:r>
              <a:rPr lang="ja-JP" altLang="en-US" sz="4000" dirty="0">
                <a:solidFill>
                  <a:schemeClr val="tx1"/>
                </a:solidFill>
                <a:latin typeface="うずらフォント" pitchFamily="1" charset="-128"/>
                <a:ea typeface="うずらフォント" pitchFamily="1" charset="-128"/>
                <a:cs typeface="+mj-cs"/>
              </a:rPr>
              <a:t>くさいから、</a:t>
            </a:r>
            <a:endParaRPr lang="en-US" altLang="ja-JP" sz="4000" dirty="0">
              <a:solidFill>
                <a:schemeClr val="tx1"/>
              </a:solidFill>
              <a:latin typeface="うずらフォント" pitchFamily="1" charset="-128"/>
              <a:ea typeface="うずらフォント" pitchFamily="1" charset="-128"/>
              <a:cs typeface="+mj-cs"/>
            </a:endParaRPr>
          </a:p>
          <a:p>
            <a:pPr algn="ctr" eaLnBrk="0" hangingPunct="0">
              <a:defRPr/>
            </a:pPr>
            <a:r>
              <a:rPr lang="ja-JP" altLang="en-US" sz="4000" dirty="0">
                <a:solidFill>
                  <a:schemeClr val="tx1"/>
                </a:solidFill>
                <a:latin typeface="うずらフォント" pitchFamily="1" charset="-128"/>
                <a:ea typeface="うずらフォント" pitchFamily="1" charset="-128"/>
                <a:cs typeface="+mj-cs"/>
              </a:rPr>
              <a:t>適当に付けて、とにかく作っちゃえ」</a:t>
            </a:r>
          </a:p>
        </p:txBody>
      </p:sp>
      <p:sp>
        <p:nvSpPr>
          <p:cNvPr id="6" name="下矢印 5"/>
          <p:cNvSpPr/>
          <p:nvPr/>
        </p:nvSpPr>
        <p:spPr>
          <a:xfrm>
            <a:off x="4489024" y="4137027"/>
            <a:ext cx="1181332" cy="866219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827867" y="4279903"/>
            <a:ext cx="2511881" cy="616984"/>
          </a:xfrm>
          <a:prstGeom prst="rect">
            <a:avLst/>
          </a:prstGeom>
          <a:noFill/>
        </p:spPr>
        <p:txBody>
          <a:bodyPr wrap="none" lIns="100794" tIns="50397" rIns="100794" bIns="50397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うずらフォント" pitchFamily="1" charset="-128"/>
                <a:ea typeface="うずらフォント" pitchFamily="1" charset="-128"/>
              </a:rPr>
              <a:t>というのは</a:t>
            </a:r>
          </a:p>
        </p:txBody>
      </p:sp>
    </p:spTree>
    <p:extLst>
      <p:ext uri="{BB962C8B-B14F-4D97-AF65-F5344CB8AC3E}">
        <p14:creationId xmlns:p14="http://schemas.microsoft.com/office/powerpoint/2007/7/12/main" val="1205285818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7200" dirty="0" smtClean="0">
                <a:latin typeface="うずらフォント" pitchFamily="1" charset="-128"/>
                <a:ea typeface="うずらフォント" pitchFamily="1" charset="-128"/>
              </a:rPr>
              <a:t>自己紹介</a:t>
            </a:r>
            <a:endParaRPr kumimoji="1" lang="ja-JP" altLang="en-US" sz="7200" dirty="0"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07/7/12/main" val="312043386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4031" y="236215"/>
            <a:ext cx="9072563" cy="7087245"/>
          </a:xfrm>
        </p:spPr>
        <p:txBody>
          <a:bodyPr/>
          <a:lstStyle/>
          <a:p>
            <a:pPr>
              <a:defRPr/>
            </a:pPr>
            <a:r>
              <a:rPr lang="en-US" altLang="ja-JP" sz="5400" dirty="0" smtClean="0"/>
              <a:t>SON </a:t>
            </a:r>
            <a:r>
              <a:rPr lang="en-US" altLang="ja-JP" sz="5400" dirty="0"/>
              <a:t>:</a:t>
            </a:r>
            <a:r>
              <a:rPr lang="en-US" altLang="ja-JP" sz="7200" dirty="0"/>
              <a:t/>
            </a:r>
            <a:br>
              <a:rPr lang="en-US" altLang="ja-JP" sz="7200" dirty="0"/>
            </a:br>
            <a:r>
              <a:rPr lang="en-US" altLang="ja-JP" sz="7200" dirty="0"/>
              <a:t>Service Oriented Naming</a:t>
            </a:r>
            <a:br>
              <a:rPr lang="en-US" altLang="ja-JP" sz="7200" dirty="0"/>
            </a:br>
            <a:r>
              <a:rPr lang="en-US" altLang="ja-JP" sz="4000" dirty="0"/>
              <a:t>(</a:t>
            </a:r>
            <a:r>
              <a:rPr lang="ja-JP" altLang="en-US" sz="4000" dirty="0"/>
              <a:t>サービス指向</a:t>
            </a:r>
            <a:r>
              <a:rPr lang="ja-JP" altLang="en-US" sz="3600" dirty="0"/>
              <a:t>名前付け</a:t>
            </a:r>
            <a:r>
              <a:rPr lang="en-US" altLang="ja-JP" sz="4000" dirty="0"/>
              <a:t>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07/7/12/main" val="3130284038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タイトル 1"/>
          <p:cNvSpPr>
            <a:spLocks noGrp="1"/>
          </p:cNvSpPr>
          <p:nvPr>
            <p:ph type="title"/>
          </p:nvPr>
        </p:nvSpPr>
        <p:spPr>
          <a:xfrm>
            <a:off x="504031" y="302738"/>
            <a:ext cx="9072563" cy="2059661"/>
          </a:xfrm>
        </p:spPr>
        <p:txBody>
          <a:bodyPr/>
          <a:lstStyle/>
          <a:p>
            <a:r>
              <a:rPr lang="ja-JP" altLang="en-US" dirty="0"/>
              <a:t>突然ですが</a:t>
            </a:r>
            <a:r>
              <a:rPr lang="en-US" altLang="ja-JP" dirty="0"/>
              <a:t>…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04031" y="2283653"/>
            <a:ext cx="9072563" cy="4469308"/>
          </a:xfrm>
        </p:spPr>
        <p:txBody>
          <a:bodyPr/>
          <a:lstStyle/>
          <a:p>
            <a:pPr>
              <a:defRPr/>
            </a:pPr>
            <a:r>
              <a:rPr lang="ja-JP" altLang="en-US" sz="7200" dirty="0">
                <a:solidFill>
                  <a:srgbClr xmlns:mc="http://schemas.openxmlformats.org/markup-compatibility/2006" xmlns:a14="http://schemas.microsoft.com/office/drawing/2007/7/7/main" val="FFCCCC" mc:Ignorable=""/>
                </a:solidFill>
              </a:rPr>
              <a:t>「テレビ」</a:t>
            </a:r>
            <a:r>
              <a:rPr lang="ja-JP" altLang="en-US" sz="6600" dirty="0"/>
              <a:t>って何</a:t>
            </a:r>
            <a:r>
              <a:rPr lang="en-US" altLang="ja-JP" sz="6600" dirty="0"/>
              <a:t>?</a:t>
            </a:r>
          </a:p>
          <a:p>
            <a:pPr>
              <a:defRPr/>
            </a:pPr>
            <a:r>
              <a:rPr lang="ja-JP" altLang="en-US" sz="7200" dirty="0">
                <a:solidFill>
                  <a:srgbClr xmlns:mc="http://schemas.openxmlformats.org/markup-compatibility/2006" xmlns:a14="http://schemas.microsoft.com/office/drawing/2007/7/7/main" val="FFCCCC" mc:Ignorable=""/>
                </a:solidFill>
              </a:rPr>
              <a:t>「電話」</a:t>
            </a:r>
            <a:r>
              <a:rPr lang="ja-JP" altLang="en-US" sz="6600" dirty="0"/>
              <a:t>って何</a:t>
            </a:r>
            <a:r>
              <a:rPr lang="en-US" altLang="ja-JP" sz="6600" dirty="0"/>
              <a:t>?</a:t>
            </a:r>
            <a:endParaRPr lang="ja-JP" altLang="en-US" sz="6600" dirty="0"/>
          </a:p>
        </p:txBody>
      </p:sp>
    </p:spTree>
    <p:extLst>
      <p:ext uri="{BB962C8B-B14F-4D97-AF65-F5344CB8AC3E}">
        <p14:creationId xmlns:p14="http://schemas.microsoft.com/office/powerpoint/2007/7/12/main" val="4127462713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本来は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z="4400" dirty="0" err="1"/>
              <a:t>tele</a:t>
            </a:r>
            <a:r>
              <a:rPr lang="en-US" altLang="ja-JP" sz="4400" dirty="0"/>
              <a:t>-vision</a:t>
            </a:r>
            <a:r>
              <a:rPr lang="ja-JP" altLang="en-US" sz="4400" dirty="0" err="1"/>
              <a:t>、</a:t>
            </a:r>
            <a:r>
              <a:rPr lang="en-US" altLang="ja-JP" sz="4400" dirty="0" err="1"/>
              <a:t>tele</a:t>
            </a:r>
            <a:r>
              <a:rPr lang="en-US" altLang="ja-JP" sz="4400" dirty="0"/>
              <a:t>-phone</a:t>
            </a:r>
            <a:r>
              <a:rPr lang="ja-JP" altLang="en-US" sz="4400" dirty="0"/>
              <a:t> </a:t>
            </a:r>
            <a:r>
              <a:rPr lang="ja-JP" altLang="en-US" sz="3600" dirty="0">
                <a:solidFill>
                  <a:srgbClr xmlns:mc="http://schemas.openxmlformats.org/markup-compatibility/2006" xmlns:a14="http://schemas.microsoft.com/office/drawing/2007/7/7/main" val="FFCCCC" mc:Ignorable=""/>
                </a:solidFill>
              </a:rPr>
              <a:t>⇒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ja-JP" altLang="en-US" sz="3600" dirty="0" smtClean="0"/>
              <a:t>「遠くに</a:t>
            </a:r>
            <a:r>
              <a:rPr lang="ja-JP" altLang="en-US" sz="3600" b="1" dirty="0" smtClean="0"/>
              <a:t>映像</a:t>
            </a:r>
            <a:r>
              <a:rPr lang="ja-JP" altLang="en-US" sz="3600" dirty="0" smtClean="0"/>
              <a:t>や</a:t>
            </a:r>
            <a:r>
              <a:rPr lang="ja-JP" altLang="en-US" sz="3600" b="1" dirty="0" smtClean="0"/>
              <a:t>音声</a:t>
            </a:r>
            <a:r>
              <a:rPr lang="ja-JP" altLang="en-US" sz="3600" dirty="0" smtClean="0"/>
              <a:t>をとどける</a:t>
            </a:r>
            <a:r>
              <a:rPr lang="ja-JP" altLang="en-US" sz="3600" dirty="0">
                <a:solidFill>
                  <a:srgbClr xmlns:mc="http://schemas.openxmlformats.org/markup-compatibility/2006" xmlns:a14="http://schemas.microsoft.com/office/drawing/2007/7/7/main" val="FFCCCC" mc:Ignorable=""/>
                </a:solidFill>
              </a:rPr>
              <a:t>システム</a:t>
            </a:r>
            <a:r>
              <a:rPr lang="en-US" altLang="ja-JP" sz="3600" dirty="0">
                <a:solidFill>
                  <a:srgbClr xmlns:mc="http://schemas.openxmlformats.org/markup-compatibility/2006" xmlns:a14="http://schemas.microsoft.com/office/drawing/2007/7/7/main" val="FFCCCC" mc:Ignorable=""/>
                </a:solidFill>
              </a:rPr>
              <a:t/>
            </a:r>
            <a:br>
              <a:rPr lang="en-US" altLang="ja-JP" sz="3600" dirty="0">
                <a:solidFill>
                  <a:srgbClr xmlns:mc="http://schemas.openxmlformats.org/markup-compatibility/2006" xmlns:a14="http://schemas.microsoft.com/office/drawing/2007/7/7/main" val="FFCCCC" mc:Ignorable=""/>
                </a:solidFill>
              </a:rPr>
            </a:br>
            <a:r>
              <a:rPr lang="ja-JP" altLang="en-US" sz="3600" dirty="0" smtClean="0"/>
              <a:t>全体の名前」</a:t>
            </a:r>
            <a:endParaRPr lang="ja-JP" altLang="en-US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3775" y="4409811"/>
            <a:ext cx="2782673" cy="2887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22725" y="3464852"/>
            <a:ext cx="2724919" cy="3295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6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15411" y="5276024"/>
            <a:ext cx="2952434" cy="1732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07/7/12/main" val="460856204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5400" dirty="0" smtClean="0"/>
              <a:t>じゃー　これは間違いなの</a:t>
            </a:r>
            <a:r>
              <a:rPr lang="en-US" altLang="ja-JP" sz="5400" dirty="0" smtClean="0"/>
              <a:t>?</a:t>
            </a:r>
            <a:endParaRPr lang="ja-JP" altLang="en-US" sz="5400" dirty="0" smtClean="0"/>
          </a:p>
        </p:txBody>
      </p:sp>
      <p:sp>
        <p:nvSpPr>
          <p:cNvPr id="52227" name="コンテンツ プレースホルダ 2"/>
          <p:cNvSpPr>
            <a:spLocks noGrp="1"/>
          </p:cNvSpPr>
          <p:nvPr>
            <p:ph idx="1"/>
          </p:nvPr>
        </p:nvSpPr>
        <p:spPr>
          <a:xfrm>
            <a:off x="504031" y="1763925"/>
            <a:ext cx="4930056" cy="4989036"/>
          </a:xfrm>
        </p:spPr>
        <p:txBody>
          <a:bodyPr/>
          <a:lstStyle/>
          <a:p>
            <a:r>
              <a:rPr lang="ja-JP" altLang="en-US" sz="4800" dirty="0" smtClean="0"/>
              <a:t>これがテレビ</a:t>
            </a:r>
            <a:r>
              <a:rPr lang="en-US" altLang="ja-JP" dirty="0" smtClean="0"/>
              <a:t>?</a:t>
            </a:r>
            <a:endParaRPr lang="ja-JP" altLang="en-US" dirty="0" smtClean="0"/>
          </a:p>
        </p:txBody>
      </p:sp>
      <p:pic>
        <p:nvPicPr>
          <p:cNvPr id="5222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3814" y="2677386"/>
            <a:ext cx="3906242" cy="4030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コンテンツ プレースホルダ 2"/>
          <p:cNvSpPr txBox="1">
            <a:spLocks/>
          </p:cNvSpPr>
          <p:nvPr/>
        </p:nvSpPr>
        <p:spPr bwMode="auto">
          <a:xfrm>
            <a:off x="4914305" y="1704427"/>
            <a:ext cx="4930056" cy="4989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/>
          <a:lstStyle/>
          <a:p>
            <a:pPr marL="377979" indent="-377979" eaLnBrk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ja-JP" altLang="en-US" sz="5400" dirty="0">
                <a:solidFill>
                  <a:schemeClr val="bg1"/>
                </a:solidFill>
                <a:latin typeface="うずらフォント" pitchFamily="1" charset="-128"/>
                <a:ea typeface="うずらフォント" pitchFamily="1" charset="-128"/>
              </a:rPr>
              <a:t>これが電話</a:t>
            </a:r>
            <a:r>
              <a:rPr lang="en-US" altLang="ja-JP" sz="5400" dirty="0">
                <a:solidFill>
                  <a:schemeClr val="bg1"/>
                </a:solidFill>
                <a:latin typeface="うずらフォント" pitchFamily="1" charset="-128"/>
                <a:ea typeface="うずらフォント" pitchFamily="1" charset="-128"/>
              </a:rPr>
              <a:t>?</a:t>
            </a:r>
            <a:endParaRPr lang="ja-JP" altLang="en-US" sz="5400" dirty="0">
              <a:solidFill>
                <a:schemeClr val="bg1"/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  <p:pic>
        <p:nvPicPr>
          <p:cNvPr id="522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72920" y="2686136"/>
            <a:ext cx="2661916" cy="4322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07/7/12/main" val="4004020070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タイトル 1"/>
          <p:cNvSpPr>
            <a:spLocks noGrp="1"/>
          </p:cNvSpPr>
          <p:nvPr>
            <p:ph type="title"/>
          </p:nvPr>
        </p:nvSpPr>
        <p:spPr>
          <a:xfrm>
            <a:off x="504031" y="302738"/>
            <a:ext cx="9072563" cy="3004620"/>
          </a:xfrm>
        </p:spPr>
        <p:txBody>
          <a:bodyPr/>
          <a:lstStyle/>
          <a:p>
            <a:r>
              <a:rPr lang="ja-JP" altLang="en-US" sz="10600" dirty="0"/>
              <a:t>「いいえ。」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04031" y="3386105"/>
            <a:ext cx="9072563" cy="3366855"/>
          </a:xfrm>
        </p:spPr>
        <p:txBody>
          <a:bodyPr/>
          <a:lstStyle/>
          <a:p>
            <a:pPr algn="ctr">
              <a:defRPr/>
            </a:pPr>
            <a:r>
              <a:rPr lang="ja-JP" altLang="en-US" dirty="0"/>
              <a:t>それこそがエンジニアの</a:t>
            </a:r>
            <a:r>
              <a:rPr lang="en-US" altLang="ja-JP" sz="6600" dirty="0"/>
              <a:t/>
            </a:r>
            <a:br>
              <a:rPr lang="en-US" altLang="ja-JP" sz="6600" dirty="0"/>
            </a:br>
            <a:r>
              <a:rPr lang="ja-JP" altLang="en-US" sz="6600" dirty="0"/>
              <a:t>持つべき</a:t>
            </a:r>
            <a:r>
              <a:rPr lang="ja-JP" altLang="en-US" sz="7300" dirty="0">
                <a:solidFill>
                  <a:srgbClr xmlns:mc="http://schemas.openxmlformats.org/markup-compatibility/2006" xmlns:a14="http://schemas.microsoft.com/office/drawing/2007/7/7/main" val="FFCCCC" mc:Ignorable=""/>
                </a:solidFill>
              </a:rPr>
              <a:t>視点</a:t>
            </a:r>
            <a:r>
              <a:rPr lang="ja-JP" altLang="en-US" sz="6600" dirty="0"/>
              <a:t>。</a:t>
            </a:r>
            <a:endParaRPr lang="ja-JP" altLang="en-US" sz="66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07/7/12/main" val="494115924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2897172" y="4467329"/>
            <a:ext cx="5906658" cy="25986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00794" tIns="50397" rIns="100794" bIns="50397"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35565" y="425223"/>
            <a:ext cx="9072563" cy="4457075"/>
          </a:xfrm>
        </p:spPr>
        <p:txBody>
          <a:bodyPr/>
          <a:lstStyle/>
          <a:p>
            <a:pPr algn="ctr">
              <a:buFont typeface="Arial" charset="0"/>
              <a:buNone/>
              <a:defRPr/>
            </a:pPr>
            <a:r>
              <a:rPr lang="ja-JP" altLang="en-US" sz="6600" dirty="0"/>
              <a:t>それって、システムが</a:t>
            </a:r>
            <a:endParaRPr lang="en-US" altLang="ja-JP" sz="6600" dirty="0"/>
          </a:p>
          <a:p>
            <a:pPr algn="ctr">
              <a:buFont typeface="Arial" charset="0"/>
              <a:buNone/>
              <a:defRPr/>
            </a:pPr>
            <a:r>
              <a:rPr lang="ja-JP" altLang="en-US" sz="6600" dirty="0"/>
              <a:t>ユーザーに提供する</a:t>
            </a:r>
            <a:endParaRPr lang="en-US" altLang="ja-JP" sz="6600" dirty="0"/>
          </a:p>
          <a:p>
            <a:pPr algn="ctr">
              <a:buFont typeface="Arial" charset="0"/>
              <a:buNone/>
              <a:defRPr/>
            </a:pPr>
            <a:r>
              <a:rPr lang="ja-JP" altLang="en-US" sz="8800" dirty="0">
                <a:solidFill>
                  <a:srgbClr xmlns:mc="http://schemas.openxmlformats.org/markup-compatibility/2006" xmlns:a14="http://schemas.microsoft.com/office/drawing/2007/7/7/main" val="FFCCCC" mc:Ignorable=""/>
                </a:solidFill>
              </a:rPr>
              <a:t>インタフェイス</a:t>
            </a:r>
            <a:endParaRPr lang="ja-JP" altLang="en-US" sz="6600" dirty="0">
              <a:solidFill>
                <a:srgbClr xmlns:mc="http://schemas.openxmlformats.org/markup-compatibility/2006" xmlns:a14="http://schemas.microsoft.com/office/drawing/2007/7/7/main" val="FFCCCC" mc:Ignorable=""/>
              </a:solidFill>
            </a:endParaRPr>
          </a:p>
        </p:txBody>
      </p:sp>
      <p:sp>
        <p:nvSpPr>
          <p:cNvPr id="4" name="コンテンツ プレースホルダ 2"/>
          <p:cNvSpPr txBox="1">
            <a:spLocks/>
          </p:cNvSpPr>
          <p:nvPr/>
        </p:nvSpPr>
        <p:spPr bwMode="auto">
          <a:xfrm>
            <a:off x="3054683" y="4782318"/>
            <a:ext cx="1811373" cy="866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pPr marL="377979" indent="-377979" defTabSz="1007943" eaLnBrk="0">
              <a:lnSpc>
                <a:spcPct val="100000"/>
              </a:lnSpc>
              <a:spcBef>
                <a:spcPct val="20000"/>
              </a:spcBef>
              <a:buClrTx/>
              <a:buSzTx/>
              <a:buFont typeface="Arial" charset="0"/>
              <a:buChar char="•"/>
              <a:defRPr/>
            </a:pPr>
            <a:r>
              <a:rPr kumimoji="1" lang="ja-JP" altLang="en-US" sz="3500" dirty="0">
                <a:latin typeface="+mn-lt"/>
              </a:rPr>
              <a:t>テレビ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8504" y="5412295"/>
            <a:ext cx="1526321" cy="1574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コンテンツ プレースホルダ 2"/>
          <p:cNvSpPr txBox="1">
            <a:spLocks/>
          </p:cNvSpPr>
          <p:nvPr/>
        </p:nvSpPr>
        <p:spPr bwMode="auto">
          <a:xfrm>
            <a:off x="5653612" y="4722840"/>
            <a:ext cx="1811373" cy="846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/>
          <a:lstStyle/>
          <a:p>
            <a:pPr marL="377979" indent="-377979" eaLnBrk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ja-JP" altLang="en-US" sz="3500" dirty="0">
                <a:latin typeface="+mn-lt"/>
              </a:rPr>
              <a:t>電話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64988" y="5254801"/>
            <a:ext cx="1040113" cy="1688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07/7/12/main" val="411270124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タイトル 1"/>
          <p:cNvSpPr>
            <a:spLocks noGrp="1"/>
          </p:cNvSpPr>
          <p:nvPr>
            <p:ph type="title"/>
          </p:nvPr>
        </p:nvSpPr>
        <p:spPr>
          <a:xfrm>
            <a:off x="539718" y="565127"/>
            <a:ext cx="9072563" cy="1508421"/>
          </a:xfrm>
        </p:spPr>
        <p:txBody>
          <a:bodyPr/>
          <a:lstStyle/>
          <a:p>
            <a:r>
              <a:rPr lang="ja-JP" altLang="en-US" sz="5400" dirty="0" smtClean="0"/>
              <a:t>ユーザー インタフェイスが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ja-JP" altLang="en-US" sz="5400" dirty="0" smtClean="0"/>
              <a:t>名前になる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4410273" y="2283674"/>
            <a:ext cx="5119068" cy="464605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>
              <a:defRPr/>
            </a:pPr>
            <a:r>
              <a:rPr lang="ja-JP" altLang="en-US"/>
              <a:t>し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725294" y="2598661"/>
            <a:ext cx="2806833" cy="924504"/>
          </a:xfrm>
          <a:prstGeom prst="rect">
            <a:avLst/>
          </a:prstGeom>
          <a:noFill/>
        </p:spPr>
        <p:txBody>
          <a:bodyPr wrap="none" lIns="100794" tIns="50397" rIns="100794" bIns="50397">
            <a:spAutoFit/>
          </a:bodyPr>
          <a:lstStyle/>
          <a:p>
            <a:pPr>
              <a:defRPr/>
            </a:pPr>
            <a:r>
              <a:rPr lang="ja-JP" altLang="en-US" sz="3100" b="1" dirty="0">
                <a:solidFill>
                  <a:schemeClr val="accent2">
                    <a:lumMod val="50000"/>
                  </a:schemeClr>
                </a:solidFill>
              </a:rPr>
              <a:t>テレビ</a:t>
            </a:r>
            <a:r>
              <a:rPr lang="ja-JP" altLang="en-US" sz="2200" b="1" dirty="0"/>
              <a:t>という名の</a:t>
            </a:r>
            <a:r>
              <a:rPr lang="en-US" altLang="ja-JP" sz="2200" b="1" dirty="0"/>
              <a:t/>
            </a:r>
            <a:br>
              <a:rPr lang="en-US" altLang="ja-JP" sz="2200" b="1" dirty="0"/>
            </a:br>
            <a:r>
              <a:rPr lang="ja-JP" altLang="en-US" sz="2600" b="1" dirty="0"/>
              <a:t>システム</a:t>
            </a:r>
          </a:p>
        </p:txBody>
      </p:sp>
      <p:pic>
        <p:nvPicPr>
          <p:cNvPr id="5530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85371" y="4803567"/>
            <a:ext cx="1729107" cy="1793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60470" y="2598661"/>
            <a:ext cx="1692355" cy="204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787519" y="3543620"/>
            <a:ext cx="1625851" cy="2000163"/>
          </a:xfrm>
          <a:noFill/>
        </p:spPr>
      </p:pic>
      <p:pic>
        <p:nvPicPr>
          <p:cNvPr id="5530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65216" y="3858607"/>
            <a:ext cx="1732607" cy="1786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テキスト ボックス 11"/>
          <p:cNvSpPr txBox="1"/>
          <p:nvPr/>
        </p:nvSpPr>
        <p:spPr>
          <a:xfrm>
            <a:off x="2924432" y="5669779"/>
            <a:ext cx="2870954" cy="924504"/>
          </a:xfrm>
          <a:prstGeom prst="rect">
            <a:avLst/>
          </a:prstGeom>
          <a:noFill/>
        </p:spPr>
        <p:txBody>
          <a:bodyPr wrap="none" lIns="100794" tIns="50397" rIns="100794" bIns="50397">
            <a:spAutoFit/>
          </a:bodyPr>
          <a:lstStyle/>
          <a:p>
            <a:pPr>
              <a:defRPr/>
            </a:pPr>
            <a:r>
              <a:rPr lang="ja-JP" altLang="en-US" sz="3100" b="1" dirty="0">
                <a:solidFill>
                  <a:srgbClr xmlns:mc="http://schemas.openxmlformats.org/markup-compatibility/2006" xmlns:a14="http://schemas.microsoft.com/office/drawing/2007/7/7/main" val="FFCCCC" mc:Ignorable=""/>
                </a:solidFill>
                <a:latin typeface="うずらフォント" pitchFamily="1" charset="-128"/>
                <a:ea typeface="うずらフォント" pitchFamily="1" charset="-128"/>
              </a:rPr>
              <a:t>テレビ</a:t>
            </a:r>
            <a:r>
              <a:rPr lang="en-US" altLang="ja-JP" sz="3100" b="1" dirty="0">
                <a:solidFill>
                  <a:srgbClr xmlns:mc="http://schemas.openxmlformats.org/markup-compatibility/2006" xmlns:a14="http://schemas.microsoft.com/office/drawing/2007/7/7/main" val="FFCCCC" mc:Ignorable=""/>
                </a:solidFill>
                <a:latin typeface="うずらフォント" pitchFamily="1" charset="-128"/>
                <a:ea typeface="うずらフォント" pitchFamily="1" charset="-128"/>
              </a:rPr>
              <a:t/>
            </a:r>
            <a:br>
              <a:rPr lang="en-US" altLang="ja-JP" sz="3100" b="1" dirty="0">
                <a:solidFill>
                  <a:srgbClr xmlns:mc="http://schemas.openxmlformats.org/markup-compatibility/2006" xmlns:a14="http://schemas.microsoft.com/office/drawing/2007/7/7/main" val="FFCCCC" mc:Ignorable=""/>
                </a:solidFill>
                <a:latin typeface="うずらフォント" pitchFamily="1" charset="-128"/>
                <a:ea typeface="うずらフォント" pitchFamily="1" charset="-128"/>
              </a:rPr>
            </a:br>
            <a:r>
              <a:rPr lang="ja-JP" altLang="en-US" sz="2600" b="1" dirty="0">
                <a:solidFill>
                  <a:srgbClr xmlns:mc="http://schemas.openxmlformats.org/markup-compatibility/2006" xmlns:a14="http://schemas.microsoft.com/office/drawing/2007/7/7/main" val="FFCCCC" mc:Ignorable=""/>
                </a:solidFill>
                <a:latin typeface="うずらフォント" pitchFamily="1" charset="-128"/>
                <a:ea typeface="うずらフォント" pitchFamily="1" charset="-128"/>
              </a:rPr>
              <a:t>＝インタ</a:t>
            </a:r>
            <a:r>
              <a:rPr lang="ja-JP" altLang="en-US" sz="2600" b="1" dirty="0">
                <a:solidFill>
                  <a:srgbClr xmlns:mc="http://schemas.openxmlformats.org/markup-compatibility/2006" xmlns:a14="http://schemas.microsoft.com/office/drawing/2007/7/7/main" val="FF0000" mc:Ignorable=""/>
                </a:solidFill>
                <a:latin typeface="うずらフォント" pitchFamily="1" charset="-128"/>
                <a:ea typeface="うずらフォント" pitchFamily="1" charset="-128"/>
              </a:rPr>
              <a:t>フェイス</a:t>
            </a:r>
          </a:p>
        </p:txBody>
      </p:sp>
      <p:sp>
        <p:nvSpPr>
          <p:cNvPr id="55306" name="テキスト ボックス 12"/>
          <p:cNvSpPr txBox="1">
            <a:spLocks noChangeArrowheads="1"/>
          </p:cNvSpPr>
          <p:nvPr/>
        </p:nvSpPr>
        <p:spPr bwMode="auto">
          <a:xfrm>
            <a:off x="866275" y="5622532"/>
            <a:ext cx="1537255" cy="480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r>
              <a:rPr lang="ja-JP" altLang="en-US" sz="2600" b="1" dirty="0">
                <a:solidFill>
                  <a:srgbClr xmlns:mc="http://schemas.openxmlformats.org/markup-compatibility/2006" xmlns:a14="http://schemas.microsoft.com/office/drawing/2007/7/7/main" val="FFCCCC" mc:Ignorable=""/>
                </a:solidFill>
                <a:latin typeface="うずらフォント" pitchFamily="1" charset="-128"/>
                <a:ea typeface="うずらフォント" pitchFamily="1" charset="-128"/>
              </a:rPr>
              <a:t>ユーザー</a:t>
            </a:r>
            <a:endParaRPr lang="ja-JP" altLang="en-US" sz="3100" b="1" dirty="0">
              <a:solidFill>
                <a:srgbClr xmlns:mc="http://schemas.openxmlformats.org/markup-compatibility/2006" xmlns:a14="http://schemas.microsoft.com/office/drawing/2007/7/7/main" val="FFCCCC" mc:Ignorable=""/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2598894" y="4567329"/>
            <a:ext cx="551288" cy="236241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07/7/12/main" val="776183308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410273" y="1968666"/>
            <a:ext cx="5355332" cy="4646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0794" tIns="50397" rIns="100794" bIns="50397" anchor="ctr"/>
          <a:lstStyle/>
          <a:p>
            <a:pPr algn="ctr">
              <a:defRPr/>
            </a:pPr>
            <a:r>
              <a:rPr lang="ja-JP" altLang="en-US"/>
              <a:t>し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4804049" y="3071119"/>
            <a:ext cx="2598911" cy="2913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0794" tIns="50397" rIns="100794" bIns="50397" anchor="ctr"/>
          <a:lstStyle/>
          <a:p>
            <a:pPr algn="ctr">
              <a:defRPr/>
            </a:pPr>
            <a:endParaRPr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93776" y="2913626"/>
            <a:ext cx="2677666" cy="33073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0794" tIns="50397" rIns="100794" bIns="50397"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5632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UML </a:t>
            </a:r>
            <a:r>
              <a:rPr lang="ja-JP" altLang="en-US" smtClean="0"/>
              <a:t>によるモデル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67784" y="2047413"/>
            <a:ext cx="4307244" cy="616984"/>
          </a:xfrm>
          <a:prstGeom prst="rect">
            <a:avLst/>
          </a:prstGeom>
          <a:noFill/>
        </p:spPr>
        <p:txBody>
          <a:bodyPr wrap="none" lIns="100794" tIns="50397" rIns="100794" bIns="50397">
            <a:spAutoFit/>
          </a:bodyPr>
          <a:lstStyle/>
          <a:p>
            <a:pPr>
              <a:defRPr/>
            </a:pPr>
            <a:r>
              <a:rPr lang="ja-JP" altLang="en-US" sz="3600" b="1" dirty="0">
                <a:solidFill>
                  <a:schemeClr val="accent2">
                    <a:lumMod val="50000"/>
                  </a:schemeClr>
                </a:solidFill>
                <a:latin typeface="うずらフォント" pitchFamily="1" charset="-128"/>
                <a:ea typeface="うずらフォント" pitchFamily="1" charset="-128"/>
              </a:rPr>
              <a:t>テレビ</a:t>
            </a:r>
            <a:r>
              <a:rPr lang="ja-JP" altLang="en-US" sz="2800" b="1" dirty="0">
                <a:latin typeface="うずらフォント" pitchFamily="1" charset="-128"/>
                <a:ea typeface="うずらフォント" pitchFamily="1" charset="-128"/>
              </a:rPr>
              <a:t>という</a:t>
            </a:r>
            <a:r>
              <a:rPr lang="ja-JP" altLang="en-US" sz="3200" b="1" dirty="0">
                <a:latin typeface="うずらフォント" pitchFamily="1" charset="-128"/>
                <a:ea typeface="うずらフォント" pitchFamily="1" charset="-128"/>
              </a:rPr>
              <a:t>システム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48018" y="2913625"/>
            <a:ext cx="1181324" cy="122494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48018" y="4803544"/>
            <a:ext cx="1102568" cy="133344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632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945059" y="4016078"/>
            <a:ext cx="1625851" cy="2000163"/>
          </a:xfrm>
          <a:noFill/>
        </p:spPr>
      </p:pic>
      <p:pic>
        <p:nvPicPr>
          <p:cNvPr id="56330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12842" y="4276816"/>
            <a:ext cx="1580349" cy="1629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1" name="テキスト ボックス 11"/>
          <p:cNvSpPr txBox="1">
            <a:spLocks noChangeArrowheads="1"/>
          </p:cNvSpPr>
          <p:nvPr/>
        </p:nvSpPr>
        <p:spPr bwMode="auto">
          <a:xfrm>
            <a:off x="4825998" y="3071119"/>
            <a:ext cx="2598912" cy="9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algn="ctr"/>
            <a:r>
              <a:rPr lang="ja-JP" altLang="en-US" sz="3200" b="1" dirty="0">
                <a:latin typeface="うずらフォント" pitchFamily="1" charset="-128"/>
                <a:ea typeface="うずらフォント" pitchFamily="1" charset="-128"/>
              </a:rPr>
              <a:t>テレビ</a:t>
            </a:r>
            <a:endParaRPr lang="en-US" altLang="ja-JP" sz="3200" b="1" dirty="0">
              <a:latin typeface="うずらフォント" pitchFamily="1" charset="-128"/>
              <a:ea typeface="うずらフォント" pitchFamily="1" charset="-128"/>
            </a:endParaRPr>
          </a:p>
          <a:p>
            <a:pPr algn="ctr"/>
            <a:r>
              <a:rPr lang="en-US" altLang="ja-JP" sz="2800" b="1" dirty="0">
                <a:latin typeface="うずらフォント" pitchFamily="1" charset="-128"/>
                <a:ea typeface="うずらフォント" pitchFamily="1" charset="-128"/>
              </a:rPr>
              <a:t>&lt;&lt;boundary&gt;&gt;</a:t>
            </a:r>
            <a:endParaRPr lang="ja-JP" altLang="en-US" sz="2800" b="1" dirty="0"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56332" name="テキスト ボックス 12"/>
          <p:cNvSpPr txBox="1">
            <a:spLocks noChangeArrowheads="1"/>
          </p:cNvSpPr>
          <p:nvPr/>
        </p:nvSpPr>
        <p:spPr bwMode="auto">
          <a:xfrm>
            <a:off x="754032" y="3149865"/>
            <a:ext cx="1845032" cy="559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r>
              <a:rPr lang="ja-JP" altLang="en-US" sz="3200" b="1" dirty="0">
                <a:latin typeface="うずらフォント" pitchFamily="1" charset="-128"/>
                <a:ea typeface="うずらフォント" pitchFamily="1" charset="-128"/>
              </a:rPr>
              <a:t>ユーザー</a:t>
            </a:r>
            <a:endParaRPr lang="ja-JP" altLang="en-US" sz="2600" b="1" dirty="0">
              <a:latin typeface="うずらフォント" pitchFamily="1" charset="-128"/>
              <a:ea typeface="うずらフォント" pitchFamily="1" charset="-128"/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393776" y="3858585"/>
            <a:ext cx="2677666" cy="174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4410273" y="1496187"/>
            <a:ext cx="1968873" cy="472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0794" tIns="50397" rIns="100794" bIns="50397" anchor="ctr"/>
          <a:lstStyle/>
          <a:p>
            <a:pPr algn="ctr">
              <a:defRPr/>
            </a:pPr>
            <a:endParaRPr lang="ja-JP" altLang="en-US"/>
          </a:p>
        </p:txBody>
      </p:sp>
      <p:cxnSp>
        <p:nvCxnSpPr>
          <p:cNvPr id="19" name="直線矢印コネクタ 18"/>
          <p:cNvCxnSpPr>
            <a:endCxn id="6" idx="1"/>
          </p:cNvCxnSpPr>
          <p:nvPr/>
        </p:nvCxnSpPr>
        <p:spPr>
          <a:xfrm flipV="1">
            <a:off x="7402959" y="3526100"/>
            <a:ext cx="945059" cy="174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V="1">
            <a:off x="7402959" y="5276024"/>
            <a:ext cx="945059" cy="174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3071426" y="4488562"/>
            <a:ext cx="1732620" cy="17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4804049" y="4173572"/>
            <a:ext cx="2598911" cy="17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39" name="テキスト ボックス 35"/>
          <p:cNvSpPr txBox="1">
            <a:spLocks noChangeArrowheads="1"/>
          </p:cNvSpPr>
          <p:nvPr/>
        </p:nvSpPr>
        <p:spPr bwMode="auto">
          <a:xfrm>
            <a:off x="3167891" y="4488562"/>
            <a:ext cx="1229479" cy="388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r>
              <a:rPr lang="en-US" altLang="ja-JP" sz="2000" dirty="0">
                <a:solidFill>
                  <a:schemeClr val="bg1"/>
                </a:solidFill>
                <a:latin typeface="うずらフォント" pitchFamily="1" charset="-128"/>
                <a:ea typeface="うずらフォント" pitchFamily="1" charset="-128"/>
              </a:rPr>
              <a:t>&lt;&lt;uses&gt;&gt;</a:t>
            </a:r>
            <a:endParaRPr lang="ja-JP" altLang="en-US" sz="2000" dirty="0">
              <a:solidFill>
                <a:schemeClr val="bg1"/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07/7/12/main" val="3441364445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4031" y="302738"/>
            <a:ext cx="9072563" cy="6233232"/>
          </a:xfrm>
        </p:spPr>
        <p:txBody>
          <a:bodyPr/>
          <a:lstStyle/>
          <a:p>
            <a:pPr>
              <a:defRPr/>
            </a:pPr>
            <a:r>
              <a:rPr lang="ja-JP" altLang="en-US" dirty="0" smtClean="0">
                <a:solidFill>
                  <a:schemeClr val="bg1"/>
                </a:solidFill>
              </a:rPr>
              <a:t>ユーザーにとっては</a:t>
            </a:r>
            <a:r>
              <a:rPr lang="en-US" altLang="ja-JP" dirty="0" smtClean="0">
                <a:solidFill>
                  <a:schemeClr val="bg1"/>
                </a:solidFill>
              </a:rPr>
              <a:t>: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ユーザー インタフェイス</a:t>
            </a:r>
            <a:r>
              <a:rPr lang="en-US" altLang="ja-JP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ja-JP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ja-JP" altLang="en-US" dirty="0" smtClean="0">
                <a:solidFill>
                  <a:schemeClr val="bg1"/>
                </a:solidFill>
              </a:rPr>
              <a:t>の名前が</a:t>
            </a:r>
            <a:r>
              <a:rPr lang="en-US" altLang="ja-JP" dirty="0" smtClean="0">
                <a:solidFill>
                  <a:schemeClr val="bg1"/>
                </a:solidFill>
              </a:rPr>
              <a:t/>
            </a:r>
            <a:br>
              <a:rPr lang="en-US" altLang="ja-JP" dirty="0" smtClean="0">
                <a:solidFill>
                  <a:schemeClr val="bg1"/>
                </a:solidFill>
              </a:rPr>
            </a:br>
            <a:r>
              <a:rPr lang="ja-JP" altLang="en-US" dirty="0" smtClean="0">
                <a:solidFill>
                  <a:schemeClr val="bg1"/>
                </a:solidFill>
              </a:rPr>
              <a:t>そのものの名前。</a:t>
            </a:r>
            <a:endParaRPr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07/7/12/main" val="3394084789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5400" dirty="0" smtClean="0"/>
              <a:t>名前は顧客側の視点で決定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6694166" y="4016084"/>
            <a:ext cx="2992686" cy="22049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00794" tIns="50397" rIns="100794" bIns="50397" anchor="ctr"/>
          <a:lstStyle/>
          <a:p>
            <a:pPr algn="ctr">
              <a:defRPr/>
            </a:pPr>
            <a:endParaRPr lang="ja-JP" altLang="en-US" dirty="0"/>
          </a:p>
        </p:txBody>
      </p:sp>
      <p:sp>
        <p:nvSpPr>
          <p:cNvPr id="63492" name="テキスト ボックス 8"/>
          <p:cNvSpPr txBox="1">
            <a:spLocks noChangeArrowheads="1"/>
          </p:cNvSpPr>
          <p:nvPr/>
        </p:nvSpPr>
        <p:spPr bwMode="auto">
          <a:xfrm>
            <a:off x="6930430" y="4091331"/>
            <a:ext cx="2598912" cy="674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algn="ctr"/>
            <a:r>
              <a:rPr lang="ja-JP" altLang="en-US" sz="4000" b="1" dirty="0">
                <a:latin typeface="うずらフォント" pitchFamily="1" charset="-128"/>
                <a:ea typeface="うずらフォント" pitchFamily="1" charset="-128"/>
              </a:rPr>
              <a:t>日付</a:t>
            </a:r>
            <a:endParaRPr lang="ja-JP" altLang="en-US" sz="3500" b="1" dirty="0">
              <a:latin typeface="うずらフォント" pitchFamily="1" charset="-128"/>
              <a:ea typeface="うずらフォント" pitchFamily="1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6694166" y="4882298"/>
            <a:ext cx="2992686" cy="17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494" name="テキスト ボックス 10"/>
          <p:cNvSpPr txBox="1">
            <a:spLocks noChangeArrowheads="1"/>
          </p:cNvSpPr>
          <p:nvPr/>
        </p:nvSpPr>
        <p:spPr bwMode="auto">
          <a:xfrm>
            <a:off x="6694165" y="5039791"/>
            <a:ext cx="2992719" cy="852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pPr algn="ctr"/>
            <a:r>
              <a:rPr lang="ja-JP" altLang="en-US" sz="2600" b="1" dirty="0">
                <a:latin typeface="うずらフォント" pitchFamily="1" charset="-128"/>
                <a:ea typeface="うずらフォント" pitchFamily="1" charset="-128"/>
              </a:rPr>
              <a:t>日付として正しい</a:t>
            </a:r>
            <a:r>
              <a:rPr lang="en-US" altLang="ja-JP" sz="2600" b="1" dirty="0">
                <a:latin typeface="うずらフォント" pitchFamily="1" charset="-128"/>
                <a:ea typeface="うずらフォント" pitchFamily="1" charset="-128"/>
              </a:rPr>
              <a:t> : </a:t>
            </a:r>
            <a:r>
              <a:rPr lang="en-US" altLang="ja-JP" sz="2600" b="1" dirty="0" err="1">
                <a:latin typeface="うずらフォント" pitchFamily="1" charset="-128"/>
                <a:ea typeface="うずらフォント" pitchFamily="1" charset="-128"/>
              </a:rPr>
              <a:t>bool</a:t>
            </a:r>
            <a:endParaRPr lang="ja-JP" altLang="en-US" sz="2600" b="1" dirty="0"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63496" name="正方形/長方形 13"/>
          <p:cNvSpPr>
            <a:spLocks noChangeArrowheads="1"/>
          </p:cNvSpPr>
          <p:nvPr/>
        </p:nvSpPr>
        <p:spPr bwMode="auto">
          <a:xfrm>
            <a:off x="6611948" y="2994019"/>
            <a:ext cx="3074935" cy="90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  <a:latin typeface="うずらフォント" pitchFamily="1" charset="-128"/>
                <a:ea typeface="うずらフォント" pitchFamily="1" charset="-128"/>
              </a:rPr>
              <a:t>サービス提供側</a:t>
            </a:r>
            <a:endParaRPr lang="en-US" altLang="ja-JP" sz="2800" dirty="0">
              <a:solidFill>
                <a:schemeClr val="bg1"/>
              </a:solidFill>
              <a:latin typeface="うずらフォント" pitchFamily="1" charset="-128"/>
              <a:ea typeface="うずらフォント" pitchFamily="1" charset="-128"/>
            </a:endParaRPr>
          </a:p>
          <a:p>
            <a:pPr algn="ctr"/>
            <a:r>
              <a:rPr lang="ja-JP" altLang="en-US" sz="2800" dirty="0">
                <a:solidFill>
                  <a:schemeClr val="bg1"/>
                </a:solidFill>
                <a:latin typeface="うずらフォント" pitchFamily="1" charset="-128"/>
                <a:ea typeface="うずらフォント" pitchFamily="1" charset="-128"/>
              </a:rPr>
              <a:t>クラス</a:t>
            </a:r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5276578" y="5276034"/>
            <a:ext cx="1417599" cy="2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498" name="テキスト ボックス 15"/>
          <p:cNvSpPr txBox="1">
            <a:spLocks noChangeArrowheads="1"/>
          </p:cNvSpPr>
          <p:nvPr/>
        </p:nvSpPr>
        <p:spPr bwMode="auto">
          <a:xfrm>
            <a:off x="5485062" y="5354784"/>
            <a:ext cx="1126886" cy="35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うずらフォント" pitchFamily="1" charset="-128"/>
                <a:ea typeface="うずらフォント" pitchFamily="1" charset="-128"/>
              </a:rPr>
              <a:t>&lt;&lt;uses&gt;&gt;</a:t>
            </a:r>
            <a:endParaRPr lang="ja-JP" altLang="en-US" dirty="0">
              <a:solidFill>
                <a:schemeClr val="bg1"/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578820" y="4882303"/>
            <a:ext cx="4961558" cy="13978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00794" tIns="50397" rIns="100794" bIns="50397" anchor="ctr"/>
          <a:lstStyle/>
          <a:p>
            <a:pPr>
              <a:defRPr/>
            </a:pPr>
            <a:r>
              <a:rPr lang="en-US" altLang="ja-JP" dirty="0" smtClean="0">
                <a:latin typeface="うずらフォント" pitchFamily="1" charset="-128"/>
                <a:ea typeface="うずらフォント" pitchFamily="1" charset="-128"/>
              </a:rPr>
              <a:t>if </a:t>
            </a:r>
            <a:r>
              <a:rPr lang="en-US" altLang="ja-JP" dirty="0">
                <a:latin typeface="うずらフォント" pitchFamily="1" charset="-128"/>
                <a:ea typeface="うずらフォント" pitchFamily="1" charset="-128"/>
              </a:rPr>
              <a:t>(!</a:t>
            </a:r>
            <a:r>
              <a:rPr lang="ja-JP" altLang="en-US" dirty="0">
                <a:latin typeface="うずらフォント" pitchFamily="1" charset="-128"/>
                <a:ea typeface="うずらフォント" pitchFamily="1" charset="-128"/>
              </a:rPr>
              <a:t>友人</a:t>
            </a:r>
            <a:r>
              <a:rPr lang="en-US" altLang="ja-JP" dirty="0">
                <a:latin typeface="うずらフォント" pitchFamily="1" charset="-128"/>
                <a:ea typeface="うずらフォント" pitchFamily="1" charset="-128"/>
              </a:rPr>
              <a:t>.</a:t>
            </a:r>
            <a:r>
              <a:rPr lang="ja-JP" altLang="en-US" dirty="0">
                <a:latin typeface="うずらフォント" pitchFamily="1" charset="-128"/>
                <a:ea typeface="うずらフォント" pitchFamily="1" charset="-128"/>
              </a:rPr>
              <a:t>誕生日</a:t>
            </a:r>
            <a:r>
              <a:rPr lang="en-US" altLang="ja-JP" dirty="0">
                <a:latin typeface="うずらフォント" pitchFamily="1" charset="-128"/>
                <a:ea typeface="うずらフォント" pitchFamily="1" charset="-128"/>
              </a:rPr>
              <a:t>.</a:t>
            </a:r>
            <a:r>
              <a:rPr lang="ja-JP" altLang="en-US" dirty="0">
                <a:latin typeface="うずらフォント" pitchFamily="1" charset="-128"/>
                <a:ea typeface="うずらフォント" pitchFamily="1" charset="-128"/>
              </a:rPr>
              <a:t>日付として正しい</a:t>
            </a:r>
            <a:r>
              <a:rPr lang="en-US" altLang="ja-JP" dirty="0">
                <a:latin typeface="うずらフォント" pitchFamily="1" charset="-128"/>
                <a:ea typeface="うずらフォント" pitchFamily="1" charset="-128"/>
              </a:rPr>
              <a:t>)</a:t>
            </a:r>
          </a:p>
          <a:p>
            <a:pPr>
              <a:defRPr/>
            </a:pPr>
            <a:r>
              <a:rPr lang="ja-JP" altLang="en-US" dirty="0">
                <a:latin typeface="うずらフォント" pitchFamily="1" charset="-128"/>
                <a:ea typeface="うずらフォント" pitchFamily="1" charset="-128"/>
              </a:rPr>
              <a:t>  </a:t>
            </a:r>
            <a:r>
              <a:rPr lang="ja-JP" altLang="en-US" dirty="0" smtClean="0">
                <a:latin typeface="うずらフォント" pitchFamily="1" charset="-128"/>
                <a:ea typeface="うずらフォント" pitchFamily="1" charset="-128"/>
              </a:rPr>
              <a:t>エラー</a:t>
            </a:r>
            <a:r>
              <a:rPr lang="ja-JP" altLang="en-US" dirty="0">
                <a:latin typeface="うずらフォント" pitchFamily="1" charset="-128"/>
                <a:ea typeface="うずらフォント" pitchFamily="1" charset="-128"/>
              </a:rPr>
              <a:t>表示</a:t>
            </a:r>
            <a:r>
              <a:rPr lang="en-US" altLang="ja-JP" dirty="0">
                <a:latin typeface="うずらフォント" pitchFamily="1" charset="-128"/>
                <a:ea typeface="うずらフォント" pitchFamily="1" charset="-128"/>
              </a:rPr>
              <a:t>("</a:t>
            </a:r>
            <a:r>
              <a:rPr lang="ja-JP" altLang="en-US" dirty="0">
                <a:latin typeface="うずらフォント" pitchFamily="1" charset="-128"/>
                <a:ea typeface="うずらフォント" pitchFamily="1" charset="-128"/>
              </a:rPr>
              <a:t>日付が正しくありません。</a:t>
            </a:r>
            <a:r>
              <a:rPr lang="en-US" altLang="ja-JP" dirty="0">
                <a:latin typeface="うずらフォント" pitchFamily="1" charset="-128"/>
                <a:ea typeface="うずらフォント" pitchFamily="1" charset="-128"/>
              </a:rPr>
              <a:t>");</a:t>
            </a:r>
            <a:endParaRPr lang="en-US" altLang="ja-JP" sz="1500" dirty="0"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39718" y="3065457"/>
            <a:ext cx="5724644" cy="1637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ja-JP" altLang="en-US" sz="3600" b="1" dirty="0" smtClean="0">
                <a:solidFill>
                  <a:schemeClr val="bg1"/>
                </a:solidFill>
                <a:latin typeface="うずらフォント" pitchFamily="1" charset="-128"/>
                <a:ea typeface="うずらフォント" pitchFamily="1" charset="-128"/>
              </a:rPr>
              <a:t>クライアントメソッド側の</a:t>
            </a:r>
            <a:r>
              <a:rPr lang="en-US" altLang="ja-JP" sz="3600" b="1" dirty="0" smtClean="0">
                <a:solidFill>
                  <a:schemeClr val="bg1"/>
                </a:solidFill>
                <a:latin typeface="うずらフォント" pitchFamily="1" charset="-128"/>
                <a:ea typeface="うずらフォント" pitchFamily="1" charset="-128"/>
              </a:rPr>
              <a:t/>
            </a:r>
            <a:br>
              <a:rPr lang="en-US" altLang="ja-JP" sz="3600" b="1" dirty="0" smtClean="0">
                <a:solidFill>
                  <a:schemeClr val="bg1"/>
                </a:solidFill>
                <a:latin typeface="うずらフォント" pitchFamily="1" charset="-128"/>
                <a:ea typeface="うずらフォント" pitchFamily="1" charset="-128"/>
              </a:rPr>
            </a:br>
            <a:r>
              <a:rPr lang="ja-JP" altLang="en-US" sz="3600" b="1" dirty="0" smtClean="0">
                <a:solidFill>
                  <a:schemeClr val="bg1"/>
                </a:solidFill>
                <a:latin typeface="うずらフォント" pitchFamily="1" charset="-128"/>
                <a:ea typeface="うずらフォント" pitchFamily="1" charset="-128"/>
              </a:rPr>
              <a:t>モデル</a:t>
            </a:r>
            <a:r>
              <a:rPr lang="ja-JP" altLang="en-US" sz="3600" b="1" dirty="0">
                <a:solidFill>
                  <a:schemeClr val="bg1"/>
                </a:solidFill>
                <a:latin typeface="うずらフォント" pitchFamily="1" charset="-128"/>
                <a:ea typeface="うずらフォント" pitchFamily="1" charset="-128"/>
              </a:rPr>
              <a:t>記述</a:t>
            </a:r>
            <a:r>
              <a:rPr lang="ja-JP" altLang="en-US" sz="3600" b="1" dirty="0" smtClean="0">
                <a:solidFill>
                  <a:schemeClr val="bg1"/>
                </a:solidFill>
                <a:latin typeface="うずらフォント" pitchFamily="1" charset="-128"/>
                <a:ea typeface="うずらフォント" pitchFamily="1" charset="-128"/>
              </a:rPr>
              <a:t>で</a:t>
            </a:r>
            <a:r>
              <a:rPr lang="en-US" altLang="ja-JP" sz="3600" b="1" dirty="0" smtClean="0">
                <a:solidFill>
                  <a:schemeClr val="bg1"/>
                </a:solidFill>
                <a:latin typeface="うずらフォント" pitchFamily="1" charset="-128"/>
                <a:ea typeface="うずらフォント" pitchFamily="1" charset="-128"/>
              </a:rPr>
              <a:t/>
            </a:r>
            <a:br>
              <a:rPr lang="en-US" altLang="ja-JP" sz="3600" b="1" dirty="0" smtClean="0">
                <a:solidFill>
                  <a:schemeClr val="bg1"/>
                </a:solidFill>
                <a:latin typeface="うずらフォント" pitchFamily="1" charset="-128"/>
                <a:ea typeface="うずらフォント" pitchFamily="1" charset="-128"/>
              </a:rPr>
            </a:br>
            <a:r>
              <a:rPr lang="ja-JP" altLang="en-US" sz="3600" b="1" dirty="0" smtClean="0">
                <a:solidFill>
                  <a:schemeClr val="bg1"/>
                </a:solidFill>
                <a:latin typeface="うずらフォント" pitchFamily="1" charset="-128"/>
                <a:ea typeface="うずらフォント" pitchFamily="1" charset="-128"/>
              </a:rPr>
              <a:t>サービス</a:t>
            </a:r>
            <a:r>
              <a:rPr lang="ja-JP" altLang="en-US" sz="3600" b="1" dirty="0">
                <a:solidFill>
                  <a:schemeClr val="bg1"/>
                </a:solidFill>
                <a:latin typeface="うずらフォント" pitchFamily="1" charset="-128"/>
                <a:ea typeface="うずらフォント" pitchFamily="1" charset="-128"/>
              </a:rPr>
              <a:t>の名前が決定</a:t>
            </a:r>
            <a:endParaRPr lang="ja-JP" altLang="en-US" sz="3200" b="1" dirty="0">
              <a:solidFill>
                <a:schemeClr val="bg1"/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07/7/12/main" val="2985490343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ja-JP" altLang="en-US" sz="6600" dirty="0"/>
              <a:t>小島 富治雄 </a:t>
            </a:r>
            <a:r>
              <a:rPr lang="en-US" altLang="ja-JP" sz="6600" dirty="0"/>
              <a:t>(</a:t>
            </a:r>
            <a:r>
              <a:rPr lang="en-US" altLang="ja-JP" sz="6600" dirty="0" err="1"/>
              <a:t>Fujiwo</a:t>
            </a:r>
            <a:r>
              <a:rPr lang="en-US" altLang="ja-JP" sz="6600" dirty="0"/>
              <a:t>)</a:t>
            </a:r>
            <a:r>
              <a:rPr lang="en-US" altLang="ja-JP" sz="4900" i="1" dirty="0"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</a:rPr>
              <a:t/>
            </a:r>
            <a:br>
              <a:rPr lang="en-US" altLang="ja-JP" sz="4900" i="1" dirty="0"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</a:rPr>
            </a:br>
            <a:r>
              <a:rPr lang="en-US" altLang="ja-JP" sz="4900" dirty="0"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</a:rPr>
              <a:t/>
            </a:r>
            <a:br>
              <a:rPr lang="en-US" altLang="ja-JP" sz="4900" dirty="0"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</a:rPr>
            </a:br>
            <a:r>
              <a:rPr lang="ja-JP" altLang="en-US" sz="4900" dirty="0"/>
              <a:t>・</a:t>
            </a:r>
            <a:r>
              <a:rPr lang="en-US" altLang="ja-JP" sz="4900" dirty="0"/>
              <a:t>F</a:t>
            </a:r>
            <a:r>
              <a:rPr lang="en-US" altLang="zh-TW" sz="4900" dirty="0"/>
              <a:t>ITEA</a:t>
            </a:r>
            <a:r>
              <a:rPr lang="en-US" altLang="ja-JP" sz="4900" dirty="0"/>
              <a:t/>
            </a:r>
            <a:br>
              <a:rPr lang="en-US" altLang="ja-JP" sz="4900" dirty="0"/>
            </a:br>
            <a:r>
              <a:rPr lang="ja-JP" altLang="en-US" sz="4900" dirty="0"/>
              <a:t>・</a:t>
            </a:r>
            <a:r>
              <a:rPr lang="en-US" altLang="ja-JP" sz="2200" dirty="0"/>
              <a:t>Microsoft MVP for Development Tools - Visual C#</a:t>
            </a:r>
            <a:endParaRPr lang="ja-JP" altLang="en-US" sz="3500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07/7/12/main" val="1192356876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タイトル 1"/>
          <p:cNvSpPr>
            <a:spLocks noGrp="1"/>
          </p:cNvSpPr>
          <p:nvPr>
            <p:ph type="title"/>
          </p:nvPr>
        </p:nvSpPr>
        <p:spPr>
          <a:xfrm>
            <a:off x="472529" y="629973"/>
            <a:ext cx="9072563" cy="6233232"/>
          </a:xfrm>
        </p:spPr>
        <p:txBody>
          <a:bodyPr/>
          <a:lstStyle/>
          <a:p>
            <a:r>
              <a:rPr lang="ja-JP" altLang="en-US" sz="6600" dirty="0">
                <a:solidFill>
                  <a:schemeClr val="bg1"/>
                </a:solidFill>
              </a:rPr>
              <a:t>クライアント視点</a:t>
            </a:r>
            <a:r>
              <a:rPr lang="ja-JP" altLang="en-US" sz="5400" dirty="0"/>
              <a:t>重要。</a:t>
            </a:r>
          </a:p>
        </p:txBody>
      </p:sp>
    </p:spTree>
    <p:extLst>
      <p:ext uri="{BB962C8B-B14F-4D97-AF65-F5344CB8AC3E}">
        <p14:creationId xmlns:p14="http://schemas.microsoft.com/office/powerpoint/2007/7/12/main" val="1315694817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4031" y="302738"/>
            <a:ext cx="9072563" cy="6469471"/>
          </a:xfrm>
        </p:spPr>
        <p:txBody>
          <a:bodyPr/>
          <a:lstStyle/>
          <a:p>
            <a:pPr>
              <a:defRPr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5300" dirty="0">
                <a:solidFill>
                  <a:schemeClr val="bg1"/>
                </a:solidFill>
              </a:rPr>
              <a:t>クライアント視点でみると</a:t>
            </a:r>
            <a:r>
              <a:rPr lang="en-US" altLang="ja-JP" sz="5300" dirty="0">
                <a:solidFill>
                  <a:schemeClr val="bg1"/>
                </a:solidFill>
              </a:rPr>
              <a:t>:</a:t>
            </a:r>
            <a:br>
              <a:rPr lang="en-US" altLang="ja-JP" sz="5300" dirty="0">
                <a:solidFill>
                  <a:schemeClr val="bg1"/>
                </a:solidFill>
              </a:rPr>
            </a:br>
            <a:r>
              <a:rPr lang="en-US" altLang="ja-JP" sz="5300" dirty="0">
                <a:solidFill>
                  <a:schemeClr val="bg1"/>
                </a:solidFill>
              </a:rPr>
              <a:t/>
            </a:r>
            <a:br>
              <a:rPr lang="en-US" altLang="ja-JP" sz="5300" dirty="0">
                <a:solidFill>
                  <a:schemeClr val="bg1"/>
                </a:solidFill>
              </a:rPr>
            </a:br>
            <a:r>
              <a:rPr lang="ja-JP" altLang="en-US" sz="4000" dirty="0">
                <a:solidFill>
                  <a:schemeClr val="bg1"/>
                </a:solidFill>
              </a:rPr>
              <a:t>プログラムで使われている</a:t>
            </a:r>
            <a:r>
              <a:rPr lang="ja-JP" altLang="en-US" sz="5400" dirty="0" smtClean="0">
                <a:solidFill>
                  <a:schemeClr val="bg1"/>
                </a:solidFill>
              </a:rPr>
              <a:t>名前</a:t>
            </a:r>
            <a:r>
              <a:rPr lang="ja-JP" altLang="en-US" sz="4000" dirty="0">
                <a:solidFill>
                  <a:schemeClr val="bg1"/>
                </a:solidFill>
              </a:rPr>
              <a:t>は、</a:t>
            </a:r>
            <a:r>
              <a:rPr lang="en-US" altLang="ja-JP" sz="4800" dirty="0">
                <a:solidFill>
                  <a:schemeClr val="bg1"/>
                </a:solidFill>
              </a:rPr>
              <a:t/>
            </a:r>
            <a:br>
              <a:rPr lang="en-US" altLang="ja-JP" sz="4800" dirty="0">
                <a:solidFill>
                  <a:schemeClr val="bg1"/>
                </a:solidFill>
              </a:rPr>
            </a:br>
            <a:r>
              <a:rPr lang="ja-JP" altLang="en-US" sz="4000" dirty="0">
                <a:solidFill>
                  <a:schemeClr val="bg1"/>
                </a:solidFill>
              </a:rPr>
              <a:t>プログラムがクライアントに提供する</a:t>
            </a:r>
            <a:r>
              <a:rPr lang="en-US" altLang="ja-JP" sz="4400" dirty="0">
                <a:solidFill>
                  <a:schemeClr val="bg1"/>
                </a:solidFill>
              </a:rPr>
              <a:t/>
            </a:r>
            <a:br>
              <a:rPr lang="en-US" altLang="ja-JP" sz="4400" dirty="0">
                <a:solidFill>
                  <a:schemeClr val="bg1"/>
                </a:solidFill>
              </a:rPr>
            </a:br>
            <a:r>
              <a:rPr lang="en-US" altLang="ja-JP" sz="5300" dirty="0"/>
              <a:t/>
            </a:r>
            <a:br>
              <a:rPr lang="en-US" altLang="ja-JP" sz="5300" dirty="0"/>
            </a:br>
            <a:r>
              <a:rPr lang="ja-JP" altLang="en-US" sz="7900" dirty="0"/>
              <a:t>インタフェイス</a:t>
            </a:r>
            <a:endParaRPr lang="ja-JP" altLang="en-US" sz="6600" dirty="0"/>
          </a:p>
        </p:txBody>
      </p:sp>
    </p:spTree>
    <p:extLst>
      <p:ext uri="{BB962C8B-B14F-4D97-AF65-F5344CB8AC3E}">
        <p14:creationId xmlns:p14="http://schemas.microsoft.com/office/powerpoint/2007/7/12/main" val="275543502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4031" y="302738"/>
            <a:ext cx="9072563" cy="6390725"/>
          </a:xfrm>
        </p:spPr>
        <p:txBody>
          <a:bodyPr/>
          <a:lstStyle/>
          <a:p>
            <a:pPr>
              <a:defRPr/>
            </a:pPr>
            <a:r>
              <a:rPr lang="ja-JP" altLang="en-US" sz="6600" dirty="0">
                <a:solidFill>
                  <a:schemeClr val="bg1"/>
                </a:solidFill>
              </a:rPr>
              <a:t>名前＝</a:t>
            </a:r>
            <a:r>
              <a:rPr lang="en-US" altLang="ja-JP" sz="6600" dirty="0"/>
              <a:t/>
            </a:r>
            <a:br>
              <a:rPr lang="en-US" altLang="ja-JP" sz="6600" dirty="0"/>
            </a:br>
            <a:r>
              <a:rPr lang="ja-JP" altLang="en-US" sz="9700" dirty="0"/>
              <a:t>インタフェイス</a:t>
            </a:r>
            <a:endParaRPr lang="ja-JP" altLang="en-US" sz="6600" dirty="0"/>
          </a:p>
        </p:txBody>
      </p:sp>
    </p:spTree>
    <p:extLst>
      <p:ext uri="{BB962C8B-B14F-4D97-AF65-F5344CB8AC3E}">
        <p14:creationId xmlns:p14="http://schemas.microsoft.com/office/powerpoint/2007/7/12/main" val="1787926131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8280" y="422251"/>
            <a:ext cx="9072563" cy="6469471"/>
          </a:xfrm>
        </p:spPr>
        <p:txBody>
          <a:bodyPr/>
          <a:lstStyle/>
          <a:p>
            <a:pPr>
              <a:defRPr/>
            </a:pPr>
            <a:r>
              <a:rPr lang="en-US" altLang="ja-JP" dirty="0" smtClean="0">
                <a:solidFill>
                  <a:schemeClr val="bg1"/>
                </a:solidFill>
              </a:rPr>
              <a:t/>
            </a:r>
            <a:br>
              <a:rPr lang="en-US" altLang="ja-JP" dirty="0" smtClean="0">
                <a:solidFill>
                  <a:schemeClr val="bg1"/>
                </a:solidFill>
              </a:rPr>
            </a:br>
            <a:r>
              <a:rPr lang="ja-JP" altLang="en-US" sz="5300" dirty="0">
                <a:solidFill>
                  <a:schemeClr val="bg1"/>
                </a:solidFill>
              </a:rPr>
              <a:t>クライアント視点でみると</a:t>
            </a:r>
            <a:r>
              <a:rPr lang="en-US" altLang="ja-JP" sz="5300" dirty="0">
                <a:solidFill>
                  <a:schemeClr val="bg1"/>
                </a:solidFill>
              </a:rPr>
              <a:t>:</a:t>
            </a:r>
            <a:br>
              <a:rPr lang="en-US" altLang="ja-JP" sz="5300" dirty="0">
                <a:solidFill>
                  <a:schemeClr val="bg1"/>
                </a:solidFill>
              </a:rPr>
            </a:br>
            <a:r>
              <a:rPr lang="en-US" altLang="ja-JP" sz="5300" dirty="0">
                <a:solidFill>
                  <a:schemeClr val="bg1"/>
                </a:solidFill>
              </a:rPr>
              <a:t/>
            </a:r>
            <a:br>
              <a:rPr lang="en-US" altLang="ja-JP" sz="5300" dirty="0">
                <a:solidFill>
                  <a:schemeClr val="bg1"/>
                </a:solidFill>
              </a:rPr>
            </a:br>
            <a:r>
              <a:rPr lang="ja-JP" altLang="en-US" sz="4400" dirty="0">
                <a:solidFill>
                  <a:schemeClr val="bg1"/>
                </a:solidFill>
              </a:rPr>
              <a:t>プログラムで使われている</a:t>
            </a:r>
            <a:r>
              <a:rPr lang="ja-JP" altLang="en-US" dirty="0" smtClean="0">
                <a:solidFill>
                  <a:schemeClr val="bg1"/>
                </a:solidFill>
              </a:rPr>
              <a:t>名前</a:t>
            </a:r>
            <a:r>
              <a:rPr lang="ja-JP" altLang="en-US" sz="4400" dirty="0">
                <a:solidFill>
                  <a:schemeClr val="bg1"/>
                </a:solidFill>
              </a:rPr>
              <a:t>は、</a:t>
            </a:r>
            <a:r>
              <a:rPr lang="en-US" altLang="ja-JP" sz="5300" dirty="0">
                <a:solidFill>
                  <a:schemeClr val="bg1"/>
                </a:solidFill>
              </a:rPr>
              <a:t/>
            </a:r>
            <a:br>
              <a:rPr lang="en-US" altLang="ja-JP" sz="5300" dirty="0">
                <a:solidFill>
                  <a:schemeClr val="bg1"/>
                </a:solidFill>
              </a:rPr>
            </a:br>
            <a:r>
              <a:rPr lang="ja-JP" altLang="en-US" sz="4000" dirty="0">
                <a:solidFill>
                  <a:schemeClr val="bg1"/>
                </a:solidFill>
              </a:rPr>
              <a:t>プログラムがクライアントに提供する</a:t>
            </a:r>
            <a:r>
              <a:rPr lang="en-US" altLang="ja-JP" sz="4400" dirty="0">
                <a:solidFill>
                  <a:schemeClr val="bg1"/>
                </a:solidFill>
              </a:rPr>
              <a:t/>
            </a:r>
            <a:br>
              <a:rPr lang="en-US" altLang="ja-JP" sz="4400" dirty="0">
                <a:solidFill>
                  <a:schemeClr val="bg1"/>
                </a:solidFill>
              </a:rPr>
            </a:br>
            <a:r>
              <a:rPr lang="en-US" altLang="ja-JP" sz="5300" dirty="0">
                <a:solidFill>
                  <a:schemeClr val="bg1"/>
                </a:solidFill>
              </a:rPr>
              <a:t/>
            </a:r>
            <a:br>
              <a:rPr lang="en-US" altLang="ja-JP" sz="5300" dirty="0">
                <a:solidFill>
                  <a:schemeClr val="bg1"/>
                </a:solidFill>
              </a:rPr>
            </a:br>
            <a:r>
              <a:rPr lang="ja-JP" altLang="en-US" sz="7900" dirty="0"/>
              <a:t>サービス</a:t>
            </a:r>
            <a:r>
              <a:rPr lang="ja-JP" altLang="en-US" sz="6600" dirty="0">
                <a:solidFill>
                  <a:schemeClr val="bg1"/>
                </a:solidFill>
              </a:rPr>
              <a:t>の名称</a:t>
            </a:r>
          </a:p>
        </p:txBody>
      </p:sp>
    </p:spTree>
    <p:extLst>
      <p:ext uri="{BB962C8B-B14F-4D97-AF65-F5344CB8AC3E}">
        <p14:creationId xmlns:p14="http://schemas.microsoft.com/office/powerpoint/2007/7/12/main" val="2059812760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4031" y="302738"/>
            <a:ext cx="9072563" cy="6390725"/>
          </a:xfrm>
        </p:spPr>
        <p:txBody>
          <a:bodyPr/>
          <a:lstStyle/>
          <a:p>
            <a:pPr>
              <a:defRPr/>
            </a:pPr>
            <a:r>
              <a:rPr lang="ja-JP" altLang="en-US" sz="8800" dirty="0">
                <a:solidFill>
                  <a:schemeClr val="bg1"/>
                </a:solidFill>
              </a:rPr>
              <a:t>名前＝</a:t>
            </a:r>
            <a:r>
              <a:rPr lang="en-US" altLang="ja-JP" sz="8800" dirty="0"/>
              <a:t/>
            </a:r>
            <a:br>
              <a:rPr lang="en-US" altLang="ja-JP" sz="8800" dirty="0"/>
            </a:br>
            <a:r>
              <a:rPr lang="ja-JP" altLang="en-US" sz="12700" dirty="0"/>
              <a:t>サービス</a:t>
            </a:r>
          </a:p>
        </p:txBody>
      </p:sp>
    </p:spTree>
    <p:extLst>
      <p:ext uri="{BB962C8B-B14F-4D97-AF65-F5344CB8AC3E}">
        <p14:creationId xmlns:p14="http://schemas.microsoft.com/office/powerpoint/2007/7/12/main" val="4191678254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2529" y="629973"/>
            <a:ext cx="9072563" cy="6233232"/>
          </a:xfrm>
        </p:spPr>
        <p:txBody>
          <a:bodyPr/>
          <a:lstStyle/>
          <a:p>
            <a:pPr>
              <a:defRPr/>
            </a:pPr>
            <a:r>
              <a:rPr lang="ja-JP" altLang="en-US" sz="6600" dirty="0">
                <a:solidFill>
                  <a:schemeClr val="bg1"/>
                </a:solidFill>
              </a:rPr>
              <a:t>名前は</a:t>
            </a:r>
            <a:r>
              <a:rPr lang="en-US" altLang="ja-JP" sz="6600" dirty="0">
                <a:solidFill>
                  <a:schemeClr val="bg1"/>
                </a:solidFill>
              </a:rPr>
              <a:t/>
            </a:r>
            <a:br>
              <a:rPr lang="en-US" altLang="ja-JP" sz="6600" dirty="0">
                <a:solidFill>
                  <a:schemeClr val="bg1"/>
                </a:solidFill>
              </a:rPr>
            </a:br>
            <a:r>
              <a:rPr lang="ja-JP" altLang="en-US" sz="7200" dirty="0"/>
              <a:t>クライアント視点</a:t>
            </a:r>
            <a:r>
              <a:rPr lang="ja-JP" altLang="en-US" sz="6600" dirty="0">
                <a:solidFill>
                  <a:schemeClr val="bg1"/>
                </a:solidFill>
              </a:rPr>
              <a:t>で。</a:t>
            </a:r>
          </a:p>
        </p:txBody>
      </p:sp>
    </p:spTree>
    <p:extLst>
      <p:ext uri="{BB962C8B-B14F-4D97-AF65-F5344CB8AC3E}">
        <p14:creationId xmlns:p14="http://schemas.microsoft.com/office/powerpoint/2007/7/12/main" val="2704074735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8280" y="493689"/>
            <a:ext cx="9072563" cy="1496196"/>
          </a:xfrm>
        </p:spPr>
        <p:txBody>
          <a:bodyPr/>
          <a:lstStyle/>
          <a:p>
            <a:r>
              <a:rPr kumimoji="1" lang="ja-JP" altLang="en-US" sz="4000" dirty="0" smtClean="0"/>
              <a:t>サービス指向の名前付け </a:t>
            </a:r>
            <a:r>
              <a:rPr kumimoji="1" lang="en-US" altLang="ja-JP" sz="4000" dirty="0" smtClean="0"/>
              <a:t>: </a:t>
            </a:r>
            <a:r>
              <a:rPr lang="ja-JP" altLang="en-US" sz="8800" dirty="0"/>
              <a:t>結論</a:t>
            </a:r>
            <a:endParaRPr kumimoji="1" lang="ja-JP" altLang="en-US" sz="4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82594" y="2351077"/>
            <a:ext cx="7584127" cy="4213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200" b="1" dirty="0">
                <a:solidFill>
                  <a:schemeClr val="bg1"/>
                </a:solidFill>
                <a:latin typeface="うずらフォント" pitchFamily="1" charset="-128"/>
                <a:ea typeface="うずらフォント" pitchFamily="1" charset="-128"/>
              </a:rPr>
              <a:t>クライアント側</a:t>
            </a:r>
            <a:r>
              <a:rPr kumimoji="1" lang="ja-JP" altLang="en-US" sz="7200" b="1" dirty="0" smtClean="0">
                <a:solidFill>
                  <a:schemeClr val="bg1"/>
                </a:solidFill>
                <a:latin typeface="うずらフォント" pitchFamily="1" charset="-128"/>
                <a:ea typeface="うずらフォント" pitchFamily="1" charset="-128"/>
              </a:rPr>
              <a:t>の</a:t>
            </a:r>
            <a:r>
              <a:rPr kumimoji="1" lang="en-US" altLang="ja-JP" sz="7200" b="1" dirty="0" smtClean="0">
                <a:solidFill>
                  <a:schemeClr val="bg1"/>
                </a:solidFill>
                <a:latin typeface="うずらフォント" pitchFamily="1" charset="-128"/>
                <a:ea typeface="うずらフォント" pitchFamily="1" charset="-128"/>
              </a:rPr>
              <a:t/>
            </a:r>
            <a:br>
              <a:rPr kumimoji="1" lang="en-US" altLang="ja-JP" sz="7200" b="1" dirty="0" smtClean="0">
                <a:solidFill>
                  <a:schemeClr val="bg1"/>
                </a:solidFill>
                <a:latin typeface="うずらフォント" pitchFamily="1" charset="-128"/>
                <a:ea typeface="うずらフォント" pitchFamily="1" charset="-128"/>
              </a:rPr>
            </a:br>
            <a:r>
              <a:rPr kumimoji="1" lang="ja-JP" altLang="en-US" sz="7200" b="1" dirty="0" smtClean="0">
                <a:solidFill>
                  <a:schemeClr val="bg1"/>
                </a:solidFill>
                <a:latin typeface="うずらフォント" pitchFamily="1" charset="-128"/>
                <a:ea typeface="うずらフォント" pitchFamily="1" charset="-128"/>
              </a:rPr>
              <a:t>モデル</a:t>
            </a:r>
            <a:r>
              <a:rPr kumimoji="1" lang="ja-JP" altLang="en-US" sz="7200" b="1" dirty="0">
                <a:solidFill>
                  <a:schemeClr val="bg1"/>
                </a:solidFill>
                <a:latin typeface="うずらフォント" pitchFamily="1" charset="-128"/>
                <a:ea typeface="うずらフォント" pitchFamily="1" charset="-128"/>
              </a:rPr>
              <a:t>が</a:t>
            </a:r>
            <a:r>
              <a:rPr kumimoji="1" lang="en-US" altLang="ja-JP" sz="7200" b="1" dirty="0">
                <a:solidFill>
                  <a:schemeClr val="bg1"/>
                </a:solidFill>
                <a:latin typeface="うずらフォント" pitchFamily="1" charset="-128"/>
                <a:ea typeface="うずらフォント" pitchFamily="1" charset="-128"/>
              </a:rPr>
              <a:t/>
            </a:r>
            <a:br>
              <a:rPr kumimoji="1" lang="en-US" altLang="ja-JP" sz="7200" b="1" dirty="0">
                <a:solidFill>
                  <a:schemeClr val="bg1"/>
                </a:solidFill>
                <a:latin typeface="うずらフォント" pitchFamily="1" charset="-128"/>
                <a:ea typeface="うずらフォント" pitchFamily="1" charset="-128"/>
              </a:rPr>
            </a:br>
            <a:r>
              <a:rPr kumimoji="1" lang="ja-JP" altLang="en-US" sz="7200" b="1" dirty="0" smtClean="0">
                <a:solidFill>
                  <a:schemeClr val="bg1"/>
                </a:solidFill>
                <a:latin typeface="うずらフォント" pitchFamily="1" charset="-128"/>
                <a:ea typeface="うずらフォント" pitchFamily="1" charset="-128"/>
              </a:rPr>
              <a:t>「名前で」開発を</a:t>
            </a:r>
            <a:r>
              <a:rPr kumimoji="1" lang="en-US" altLang="ja-JP" sz="7200" b="1" dirty="0" smtClean="0">
                <a:solidFill>
                  <a:schemeClr val="bg1"/>
                </a:solidFill>
                <a:latin typeface="うずらフォント" pitchFamily="1" charset="-128"/>
                <a:ea typeface="うずらフォント" pitchFamily="1" charset="-128"/>
              </a:rPr>
              <a:t/>
            </a:r>
            <a:br>
              <a:rPr kumimoji="1" lang="en-US" altLang="ja-JP" sz="7200" b="1" dirty="0" smtClean="0">
                <a:solidFill>
                  <a:schemeClr val="bg1"/>
                </a:solidFill>
                <a:latin typeface="うずらフォント" pitchFamily="1" charset="-128"/>
                <a:ea typeface="うずらフォント" pitchFamily="1" charset="-128"/>
              </a:rPr>
            </a:br>
            <a:r>
              <a:rPr kumimoji="1" lang="ja-JP" altLang="en-US" sz="7200" b="1" dirty="0" smtClean="0">
                <a:solidFill>
                  <a:schemeClr val="bg1"/>
                </a:solidFill>
                <a:latin typeface="うずらフォント" pitchFamily="1" charset="-128"/>
                <a:ea typeface="うずらフォント" pitchFamily="1" charset="-128"/>
              </a:rPr>
              <a:t>駆動</a:t>
            </a:r>
            <a:r>
              <a:rPr kumimoji="1" lang="ja-JP" altLang="en-US" sz="7200" b="1" dirty="0">
                <a:solidFill>
                  <a:schemeClr val="bg1"/>
                </a:solidFill>
                <a:latin typeface="うずらフォント" pitchFamily="1" charset="-128"/>
                <a:ea typeface="うずらフォント" pitchFamily="1" charset="-128"/>
              </a:rPr>
              <a:t>すべき。</a:t>
            </a:r>
            <a:endParaRPr kumimoji="1" lang="ja-JP" altLang="en-US" sz="2000" b="1" dirty="0">
              <a:solidFill>
                <a:schemeClr val="bg1"/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07/7/12/main" val="1235501281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13800" dirty="0" smtClean="0"/>
              <a:t>デモ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07/7/12/main" val="27309065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>
                <a:latin typeface="うずらフォント" pitchFamily="1" charset="-128"/>
                <a:ea typeface="うずらフォント" pitchFamily="1" charset="-128"/>
              </a:rPr>
              <a:t>ご清聴ありがとう</a:t>
            </a:r>
            <a:r>
              <a:rPr kumimoji="1" lang="en-US" altLang="ja-JP" sz="4800" dirty="0" smtClean="0">
                <a:latin typeface="うずらフォント" pitchFamily="1" charset="-128"/>
                <a:ea typeface="うずらフォント" pitchFamily="1" charset="-128"/>
              </a:rPr>
              <a:t/>
            </a:r>
            <a:br>
              <a:rPr kumimoji="1" lang="en-US" altLang="ja-JP" sz="4800" dirty="0" smtClean="0">
                <a:latin typeface="うずらフォント" pitchFamily="1" charset="-128"/>
                <a:ea typeface="うずらフォント" pitchFamily="1" charset="-128"/>
              </a:rPr>
            </a:br>
            <a:r>
              <a:rPr kumimoji="1" lang="ja-JP" altLang="en-US" sz="4800" dirty="0" smtClean="0">
                <a:latin typeface="うずらフォント" pitchFamily="1" charset="-128"/>
                <a:ea typeface="うずらフォント" pitchFamily="1" charset="-128"/>
              </a:rPr>
              <a:t>ございました</a:t>
            </a:r>
            <a:endParaRPr kumimoji="1" lang="ja-JP" altLang="en-US" sz="4800" dirty="0">
              <a:latin typeface="うずらフォント" pitchFamily="1" charset="-128"/>
              <a:ea typeface="うずらフォント" pitchFamily="1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FITEA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57476" y="1574917"/>
            <a:ext cx="9765674" cy="2598656"/>
          </a:xfrm>
        </p:spPr>
        <p:txBody>
          <a:bodyPr/>
          <a:lstStyle/>
          <a:p>
            <a:pPr algn="ctr">
              <a:buNone/>
            </a:pPr>
            <a:r>
              <a:rPr lang="zh-TW" altLang="en-US" sz="5300" dirty="0"/>
              <a:t>福井情報技術者協会</a:t>
            </a:r>
            <a:r>
              <a:rPr lang="en-US" altLang="zh-TW" sz="5300" dirty="0"/>
              <a:t>[FITEA]</a:t>
            </a:r>
            <a:endParaRPr lang="en-US" altLang="ja-JP" sz="5300" i="1" dirty="0">
              <a:hlinkClick r:id="rId3"/>
            </a:endParaRPr>
          </a:p>
          <a:p>
            <a:pPr algn="ctr">
              <a:buNone/>
            </a:pPr>
            <a:r>
              <a:rPr lang="en-US" altLang="ja-JP" sz="8800" i="1" dirty="0">
                <a:solidFill>
                  <a:schemeClr val="bg1"/>
                </a:solidFill>
                <a:hlinkClick r:id="rId4"/>
              </a:rPr>
              <a:t>http://fitea.org</a:t>
            </a:r>
            <a:endParaRPr lang="ja-JP" altLang="en-US" sz="8800" i="1" dirty="0">
              <a:solidFill>
                <a:schemeClr val="bg1"/>
              </a:solidFill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pic>
        <p:nvPicPr>
          <p:cNvPr id="7" name="Picture 2" descr="C:\Users\g_kojima_fujio.FC\Desktop\Data\images\image_fitea_logo1.gif"/>
          <p:cNvPicPr>
            <a:picLocks noChangeAspect="1" noChangeArrowheads="1"/>
          </p:cNvPicPr>
          <p:nvPr/>
        </p:nvPicPr>
        <p:blipFill>
          <a:blip r:embed="rId5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3040048" y="4422779"/>
            <a:ext cx="4048152" cy="242889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8" name="正方形/長方形 5"/>
          <p:cNvSpPr/>
          <p:nvPr/>
        </p:nvSpPr>
        <p:spPr bwMode="auto">
          <a:xfrm rot="2868218">
            <a:off x="6713928" y="4468146"/>
            <a:ext cx="571504" cy="142876"/>
          </a:xfrm>
          <a:prstGeom prst="rect">
            <a:avLst/>
          </a:prstGeom>
          <a:solidFill>
            <a:schemeClr val="accent3">
              <a:alpha val="36000"/>
            </a:schemeClr>
          </a:solidFill>
          <a:ln>
            <a:solidFill>
              <a:schemeClr val="lt1">
                <a:alpha val="36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000000" mc:Ignorable="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正方形/長方形 5"/>
          <p:cNvSpPr/>
          <p:nvPr/>
        </p:nvSpPr>
        <p:spPr bwMode="auto">
          <a:xfrm rot="2868218">
            <a:off x="2856277" y="6682725"/>
            <a:ext cx="571504" cy="142876"/>
          </a:xfrm>
          <a:prstGeom prst="rect">
            <a:avLst/>
          </a:prstGeom>
          <a:solidFill>
            <a:schemeClr val="accent3">
              <a:alpha val="36000"/>
            </a:schemeClr>
          </a:solidFill>
          <a:ln>
            <a:solidFill>
              <a:schemeClr val="lt1">
                <a:alpha val="36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000000" mc:Ignorable="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正方形/長方形 7"/>
          <p:cNvSpPr/>
          <p:nvPr/>
        </p:nvSpPr>
        <p:spPr bwMode="auto">
          <a:xfrm rot="19229947">
            <a:off x="2877350" y="4516788"/>
            <a:ext cx="571504" cy="142876"/>
          </a:xfrm>
          <a:prstGeom prst="rect">
            <a:avLst/>
          </a:prstGeom>
          <a:solidFill>
            <a:schemeClr val="accent3">
              <a:alpha val="36000"/>
            </a:schemeClr>
          </a:solidFill>
          <a:ln>
            <a:solidFill>
              <a:schemeClr val="lt1">
                <a:alpha val="36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000000" mc:Ignorable="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" name="正方形/長方形 7"/>
          <p:cNvSpPr/>
          <p:nvPr/>
        </p:nvSpPr>
        <p:spPr bwMode="auto">
          <a:xfrm rot="19229947">
            <a:off x="6656845" y="6662342"/>
            <a:ext cx="571504" cy="121750"/>
          </a:xfrm>
          <a:prstGeom prst="rect">
            <a:avLst/>
          </a:prstGeom>
          <a:solidFill>
            <a:schemeClr val="accent3">
              <a:alpha val="36000"/>
            </a:schemeClr>
          </a:solidFill>
          <a:ln>
            <a:solidFill>
              <a:schemeClr val="lt1">
                <a:alpha val="36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000000" mc:Ignorable="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07/7/12/main" val="786460881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ja-JP" altLang="en-US" dirty="0" smtClean="0"/>
              <a:t>マイブーム</a:t>
            </a:r>
            <a:endParaRPr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2126361" y="1732411"/>
            <a:ext cx="6457946" cy="169023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r>
              <a:rPr lang="ja-JP" altLang="en-US" sz="4400" dirty="0">
                <a:latin typeface="うずらフォント" pitchFamily="1" charset="-128"/>
                <a:ea typeface="うずらフォント" pitchFamily="1" charset="-128"/>
              </a:rPr>
              <a:t>自転車通勤</a:t>
            </a:r>
            <a:endParaRPr lang="en-US" altLang="ja-JP" sz="4400" dirty="0">
              <a:latin typeface="うずらフォント" pitchFamily="1" charset="-128"/>
              <a:ea typeface="うずらフォント" pitchFamily="1" charset="-128"/>
            </a:endParaRPr>
          </a:p>
          <a:p>
            <a:pPr algn="ctr"/>
            <a:r>
              <a:rPr kumimoji="1" lang="en-US" altLang="ja-JP" sz="3500" i="1" dirty="0">
                <a:latin typeface="うずらフォント" pitchFamily="1" charset="-128"/>
                <a:ea typeface="うずらフォント" pitchFamily="1" charset="-128"/>
              </a:rPr>
              <a:t>“bicycle commute”</a:t>
            </a:r>
            <a:endParaRPr kumimoji="1" lang="ja-JP" altLang="en-US" sz="3500" i="1" dirty="0"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2126361" y="3464849"/>
            <a:ext cx="6457946" cy="167231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r>
              <a:rPr lang="ja-JP" altLang="en-US" sz="4400" dirty="0">
                <a:latin typeface="うずらフォント" pitchFamily="1" charset="-128"/>
                <a:ea typeface="うずらフォント" pitchFamily="1" charset="-128"/>
              </a:rPr>
              <a:t>ジャグリング</a:t>
            </a:r>
            <a:endParaRPr lang="en-US" altLang="ja-JP" sz="4400" dirty="0">
              <a:latin typeface="うずらフォント" pitchFamily="1" charset="-128"/>
              <a:ea typeface="うずらフォント" pitchFamily="1" charset="-128"/>
            </a:endParaRPr>
          </a:p>
          <a:p>
            <a:pPr algn="ctr"/>
            <a:r>
              <a:rPr kumimoji="1" lang="en-US" altLang="ja-JP" sz="3500" i="1" dirty="0">
                <a:latin typeface="うずらフォント" pitchFamily="1" charset="-128"/>
                <a:ea typeface="うずらフォント" pitchFamily="1" charset="-128"/>
              </a:rPr>
              <a:t>“juggling”</a:t>
            </a:r>
            <a:endParaRPr kumimoji="1" lang="ja-JP" altLang="en-US" sz="3500" i="1" dirty="0"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2126361" y="5197287"/>
            <a:ext cx="6457946" cy="172582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r>
              <a:rPr lang="ja-JP" altLang="en-US" sz="4400" dirty="0">
                <a:latin typeface="うずらフォント" pitchFamily="1" charset="-128"/>
                <a:ea typeface="うずらフォント" pitchFamily="1" charset="-128"/>
              </a:rPr>
              <a:t>英語の勉強</a:t>
            </a:r>
            <a:endParaRPr lang="en-US" altLang="ja-JP" sz="4400" dirty="0">
              <a:latin typeface="うずらフォント" pitchFamily="1" charset="-128"/>
              <a:ea typeface="うずらフォント" pitchFamily="1" charset="-128"/>
            </a:endParaRPr>
          </a:p>
          <a:p>
            <a:pPr algn="ctr"/>
            <a:r>
              <a:rPr kumimoji="1" lang="en-US" altLang="ja-JP" sz="3500" i="1" dirty="0">
                <a:latin typeface="うずらフォント" pitchFamily="1" charset="-128"/>
                <a:ea typeface="うずらフォント" pitchFamily="1" charset="-128"/>
              </a:rPr>
              <a:t>“learning English”</a:t>
            </a:r>
            <a:endParaRPr kumimoji="1" lang="ja-JP" altLang="en-US" sz="3500" i="1" dirty="0">
              <a:latin typeface="うずらフォント" pitchFamily="1" charset="-128"/>
              <a:ea typeface="うずらフォント" pitchFamily="1" charset="-128"/>
            </a:endParaRPr>
          </a:p>
        </p:txBody>
      </p:sp>
      <p:pic>
        <p:nvPicPr>
          <p:cNvPr id="6" name="Picture 2" descr="C:\Users\g_kojima_fujio.FC\Desktop\Data\20091023 FITEA最新技術ミニセミナー\p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5326064" y="1422383"/>
            <a:ext cx="357190" cy="49635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8" name="Picture 2" descr="C:\Users\g_kojima_fujio.FC\Desktop\Data\20091023 FITEA最新技術ミニセミナー\p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5397502" y="3136895"/>
            <a:ext cx="357190" cy="49635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9" name="Picture 2" descr="C:\Users\g_kojima_fujio.FC\Desktop\Data\20091023 FITEA最新技術ミニセミナー\p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5397502" y="4922845"/>
            <a:ext cx="357190" cy="49635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07/7/12/main" val="3508326872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タイトル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6626965"/>
          </a:xfrm>
        </p:spPr>
        <p:txBody>
          <a:bodyPr/>
          <a:lstStyle/>
          <a:p>
            <a:r>
              <a:rPr lang="ja-JP" altLang="en-US" sz="10600" dirty="0"/>
              <a:t>本日のテーマ</a:t>
            </a:r>
          </a:p>
        </p:txBody>
      </p:sp>
    </p:spTree>
    <p:extLst>
      <p:ext uri="{BB962C8B-B14F-4D97-AF65-F5344CB8AC3E}">
        <p14:creationId xmlns:p14="http://schemas.microsoft.com/office/powerpoint/2007/7/12/main" val="2352427460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タイトル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6626965"/>
          </a:xfrm>
        </p:spPr>
        <p:txBody>
          <a:bodyPr/>
          <a:lstStyle/>
          <a:p>
            <a:r>
              <a:rPr lang="ja-JP" altLang="en-US" sz="12700" dirty="0"/>
              <a:t>名前重要。</a:t>
            </a:r>
          </a:p>
        </p:txBody>
      </p:sp>
    </p:spTree>
    <p:extLst>
      <p:ext uri="{BB962C8B-B14F-4D97-AF65-F5344CB8AC3E}">
        <p14:creationId xmlns:p14="http://schemas.microsoft.com/office/powerpoint/2007/7/12/main" val="1498758266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8280" y="493689"/>
            <a:ext cx="9072563" cy="1496196"/>
          </a:xfrm>
        </p:spPr>
        <p:txBody>
          <a:bodyPr/>
          <a:lstStyle/>
          <a:p>
            <a:r>
              <a:rPr kumimoji="1" lang="ja-JP" altLang="en-US" sz="4000" dirty="0" smtClean="0"/>
              <a:t>サービス指向の名前付け </a:t>
            </a:r>
            <a:r>
              <a:rPr kumimoji="1" lang="en-US" altLang="ja-JP" sz="4000" dirty="0" smtClean="0"/>
              <a:t>: </a:t>
            </a:r>
            <a:r>
              <a:rPr lang="ja-JP" altLang="en-US" sz="8800" dirty="0"/>
              <a:t>結論</a:t>
            </a:r>
            <a:endParaRPr kumimoji="1" lang="ja-JP" altLang="en-US" sz="4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82594" y="2351077"/>
            <a:ext cx="7584127" cy="4213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200" b="1" dirty="0">
                <a:solidFill>
                  <a:schemeClr val="bg1"/>
                </a:solidFill>
                <a:latin typeface="うずらフォント" pitchFamily="1" charset="-128"/>
                <a:ea typeface="うずらフォント" pitchFamily="1" charset="-128"/>
              </a:rPr>
              <a:t>クライアント側</a:t>
            </a:r>
            <a:r>
              <a:rPr kumimoji="1" lang="ja-JP" altLang="en-US" sz="7200" b="1" dirty="0" smtClean="0">
                <a:solidFill>
                  <a:schemeClr val="bg1"/>
                </a:solidFill>
                <a:latin typeface="うずらフォント" pitchFamily="1" charset="-128"/>
                <a:ea typeface="うずらフォント" pitchFamily="1" charset="-128"/>
              </a:rPr>
              <a:t>の</a:t>
            </a:r>
            <a:r>
              <a:rPr kumimoji="1" lang="en-US" altLang="ja-JP" sz="7200" b="1" dirty="0" smtClean="0">
                <a:solidFill>
                  <a:schemeClr val="bg1"/>
                </a:solidFill>
                <a:latin typeface="うずらフォント" pitchFamily="1" charset="-128"/>
                <a:ea typeface="うずらフォント" pitchFamily="1" charset="-128"/>
              </a:rPr>
              <a:t/>
            </a:r>
            <a:br>
              <a:rPr kumimoji="1" lang="en-US" altLang="ja-JP" sz="7200" b="1" dirty="0" smtClean="0">
                <a:solidFill>
                  <a:schemeClr val="bg1"/>
                </a:solidFill>
                <a:latin typeface="うずらフォント" pitchFamily="1" charset="-128"/>
                <a:ea typeface="うずらフォント" pitchFamily="1" charset="-128"/>
              </a:rPr>
            </a:br>
            <a:r>
              <a:rPr kumimoji="1" lang="ja-JP" altLang="en-US" sz="7200" b="1" dirty="0" smtClean="0">
                <a:solidFill>
                  <a:schemeClr val="bg1"/>
                </a:solidFill>
                <a:latin typeface="うずらフォント" pitchFamily="1" charset="-128"/>
                <a:ea typeface="うずらフォント" pitchFamily="1" charset="-128"/>
              </a:rPr>
              <a:t>モデル</a:t>
            </a:r>
            <a:r>
              <a:rPr kumimoji="1" lang="ja-JP" altLang="en-US" sz="7200" b="1" dirty="0">
                <a:solidFill>
                  <a:schemeClr val="bg1"/>
                </a:solidFill>
                <a:latin typeface="うずらフォント" pitchFamily="1" charset="-128"/>
                <a:ea typeface="うずらフォント" pitchFamily="1" charset="-128"/>
              </a:rPr>
              <a:t>が</a:t>
            </a:r>
            <a:r>
              <a:rPr kumimoji="1" lang="en-US" altLang="ja-JP" sz="7200" b="1" dirty="0">
                <a:solidFill>
                  <a:schemeClr val="bg1"/>
                </a:solidFill>
                <a:latin typeface="うずらフォント" pitchFamily="1" charset="-128"/>
                <a:ea typeface="うずらフォント" pitchFamily="1" charset="-128"/>
              </a:rPr>
              <a:t/>
            </a:r>
            <a:br>
              <a:rPr kumimoji="1" lang="en-US" altLang="ja-JP" sz="7200" b="1" dirty="0">
                <a:solidFill>
                  <a:schemeClr val="bg1"/>
                </a:solidFill>
                <a:latin typeface="うずらフォント" pitchFamily="1" charset="-128"/>
                <a:ea typeface="うずらフォント" pitchFamily="1" charset="-128"/>
              </a:rPr>
            </a:br>
            <a:r>
              <a:rPr kumimoji="1" lang="ja-JP" altLang="en-US" sz="7200" b="1" dirty="0" smtClean="0">
                <a:solidFill>
                  <a:schemeClr val="bg1"/>
                </a:solidFill>
                <a:latin typeface="うずらフォント" pitchFamily="1" charset="-128"/>
                <a:ea typeface="うずらフォント" pitchFamily="1" charset="-128"/>
              </a:rPr>
              <a:t>「名前で」開発を</a:t>
            </a:r>
            <a:r>
              <a:rPr kumimoji="1" lang="en-US" altLang="ja-JP" sz="7200" b="1" dirty="0" smtClean="0">
                <a:solidFill>
                  <a:schemeClr val="bg1"/>
                </a:solidFill>
                <a:latin typeface="うずらフォント" pitchFamily="1" charset="-128"/>
                <a:ea typeface="うずらフォント" pitchFamily="1" charset="-128"/>
              </a:rPr>
              <a:t/>
            </a:r>
            <a:br>
              <a:rPr kumimoji="1" lang="en-US" altLang="ja-JP" sz="7200" b="1" dirty="0" smtClean="0">
                <a:solidFill>
                  <a:schemeClr val="bg1"/>
                </a:solidFill>
                <a:latin typeface="うずらフォント" pitchFamily="1" charset="-128"/>
                <a:ea typeface="うずらフォント" pitchFamily="1" charset="-128"/>
              </a:rPr>
            </a:br>
            <a:r>
              <a:rPr kumimoji="1" lang="ja-JP" altLang="en-US" sz="7200" b="1" dirty="0" smtClean="0">
                <a:solidFill>
                  <a:schemeClr val="bg1"/>
                </a:solidFill>
                <a:latin typeface="うずらフォント" pitchFamily="1" charset="-128"/>
                <a:ea typeface="うずらフォント" pitchFamily="1" charset="-128"/>
              </a:rPr>
              <a:t>駆動</a:t>
            </a:r>
            <a:r>
              <a:rPr kumimoji="1" lang="ja-JP" altLang="en-US" sz="7200" b="1" dirty="0">
                <a:solidFill>
                  <a:schemeClr val="bg1"/>
                </a:solidFill>
                <a:latin typeface="うずらフォント" pitchFamily="1" charset="-128"/>
                <a:ea typeface="うずらフォント" pitchFamily="1" charset="-128"/>
              </a:rPr>
              <a:t>すべき。</a:t>
            </a:r>
            <a:endParaRPr kumimoji="1" lang="ja-JP" altLang="en-US" sz="2000" b="1" dirty="0">
              <a:solidFill>
                <a:schemeClr val="bg1"/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07/7/12/main" val="4080599908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chemeClr val="bg1"/>
                </a:solidFill>
              </a:rPr>
              <a:t>プログラミングでは</a:t>
            </a:r>
            <a:r>
              <a:rPr lang="en-US" altLang="ja-JP" dirty="0" smtClean="0">
                <a:solidFill>
                  <a:schemeClr val="bg1"/>
                </a:solidFill>
              </a:rPr>
              <a:t/>
            </a:r>
            <a:br>
              <a:rPr lang="en-US" altLang="ja-JP" dirty="0" smtClean="0">
                <a:solidFill>
                  <a:schemeClr val="bg1"/>
                </a:solidFill>
              </a:rPr>
            </a:br>
            <a:r>
              <a:rPr lang="ja-JP" altLang="en-US" dirty="0" smtClean="0">
                <a:solidFill>
                  <a:schemeClr val="bg1"/>
                </a:solidFill>
              </a:rPr>
              <a:t>名前の付け方が</a:t>
            </a:r>
            <a:r>
              <a:rPr lang="en-US" altLang="ja-JP" dirty="0" smtClean="0">
                <a:solidFill>
                  <a:schemeClr val="bg1"/>
                </a:solidFill>
              </a:rPr>
              <a:t/>
            </a:r>
            <a:br>
              <a:rPr lang="en-US" altLang="ja-JP" dirty="0" smtClean="0">
                <a:solidFill>
                  <a:schemeClr val="bg1"/>
                </a:solidFill>
              </a:rPr>
            </a:br>
            <a:r>
              <a:rPr lang="ja-JP" altLang="en-US" dirty="0" smtClean="0">
                <a:solidFill>
                  <a:schemeClr val="bg1"/>
                </a:solidFill>
              </a:rPr>
              <a:t>とても重要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07/7/12/main" val="1689545553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">
  <a:themeElements>
    <a:clrScheme name="Office テーマ 1">
      <a:dk1>
        <a:srgbClr xmlns:mc="http://schemas.openxmlformats.org/markup-compatibility/2006" xmlns:a14="http://schemas.microsoft.com/office/drawing/2007/7/7/main" val="000000" mc:Ignorable=""/>
      </a:dk1>
      <a:lt1>
        <a:srgbClr xmlns:mc="http://schemas.openxmlformats.org/markup-compatibility/2006" xmlns:a14="http://schemas.microsoft.com/office/drawing/2007/7/7/main" val="FFFFFF" mc:Ignorable=""/>
      </a:lt1>
      <a:dk2>
        <a:srgbClr xmlns:mc="http://schemas.openxmlformats.org/markup-compatibility/2006" xmlns:a14="http://schemas.microsoft.com/office/drawing/2007/7/7/main" val="000000" mc:Ignorable=""/>
      </a:dk2>
      <a:lt2>
        <a:srgbClr xmlns:mc="http://schemas.openxmlformats.org/markup-compatibility/2006" xmlns:a14="http://schemas.microsoft.com/office/drawing/2007/7/7/main" val="808080" mc:Ignorable=""/>
      </a:lt2>
      <a:accent1>
        <a:srgbClr xmlns:mc="http://schemas.openxmlformats.org/markup-compatibility/2006" xmlns:a14="http://schemas.microsoft.com/office/drawing/2007/7/7/main" val="00CC99" mc:Ignorable=""/>
      </a:accent1>
      <a:accent2>
        <a:srgbClr xmlns:mc="http://schemas.openxmlformats.org/markup-compatibility/2006" xmlns:a14="http://schemas.microsoft.com/office/drawing/2007/7/7/main" val="3333CC" mc:Ignorable=""/>
      </a:accent2>
      <a:accent3>
        <a:srgbClr xmlns:mc="http://schemas.openxmlformats.org/markup-compatibility/2006" xmlns:a14="http://schemas.microsoft.com/office/drawing/2007/7/7/main" val="FFFFFF" mc:Ignorable=""/>
      </a:accent3>
      <a:accent4>
        <a:srgbClr xmlns:mc="http://schemas.openxmlformats.org/markup-compatibility/2006" xmlns:a14="http://schemas.microsoft.com/office/drawing/2007/7/7/main" val="000000" mc:Ignorable=""/>
      </a:accent4>
      <a:accent5>
        <a:srgbClr xmlns:mc="http://schemas.openxmlformats.org/markup-compatibility/2006" xmlns:a14="http://schemas.microsoft.com/office/drawing/2007/7/7/main" val="AAE2CA" mc:Ignorable=""/>
      </a:accent5>
      <a:accent6>
        <a:srgbClr xmlns:mc="http://schemas.openxmlformats.org/markup-compatibility/2006" xmlns:a14="http://schemas.microsoft.com/office/drawing/2007/7/7/main" val="2D2DB9" mc:Ignorable=""/>
      </a:accent6>
      <a:hlink>
        <a:srgbClr xmlns:mc="http://schemas.openxmlformats.org/markup-compatibility/2006" xmlns:a14="http://schemas.microsoft.com/office/drawing/2007/7/7/main" val="CCCCFF" mc:Ignorable=""/>
      </a:hlink>
      <a:folHlink>
        <a:srgbClr xmlns:mc="http://schemas.openxmlformats.org/markup-compatibility/2006" xmlns:a14="http://schemas.microsoft.com/office/drawing/2007/7/7/main" val="B2B2B2" mc:Ignorable=""/>
      </a:folHlink>
    </a:clrScheme>
    <a:fontScheme name="Office テーマ">
      <a:majorFont>
        <a:latin typeface="augie"/>
        <a:ea typeface="msmincho"/>
        <a:cs typeface="msmincho"/>
      </a:majorFont>
      <a:minorFont>
        <a:latin typeface="augie"/>
        <a:ea typeface="msmincho"/>
        <a:cs typeface="msminch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07/7/7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xmlns:mc="http://schemas.openxmlformats.org/markup-compatibility/2006" xmlns:a14="http://schemas.microsoft.com/office/drawing/2007/7/7/main" val="00B8FF" mc:Ignorable="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xmlns:mc="http://schemas.openxmlformats.org/markup-compatibility/2006" xmlns:a14="http://schemas.microsoft.com/office/drawing/2007/7/7/main" val="000000" mc:Ignorable="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xmlns:mc="http://schemas.openxmlformats.org/markup-compatibility/2006" xmlns:a14="http://schemas.microsoft.com/office/drawing/2007/7/7/main" val="00B8FF" mc:Ignorable="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xmlns:mc="http://schemas.openxmlformats.org/markup-compatibility/2006" xmlns:a14="http://schemas.microsoft.com/office/drawing/2007/7/7/main" val="000000" mc:Ignorable="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テーマ 1">
        <a:dk1>
          <a:srgbClr xmlns:mc="http://schemas.openxmlformats.org/markup-compatibility/2006" xmlns:a14="http://schemas.microsoft.com/office/drawing/2007/7/7/main" val="000000" mc:Ignorable=""/>
        </a:dk1>
        <a:lt1>
          <a:srgbClr xmlns:mc="http://schemas.openxmlformats.org/markup-compatibility/2006" xmlns:a14="http://schemas.microsoft.com/office/drawing/2007/7/7/main" val="FFFFFF" mc:Ignorable=""/>
        </a:lt1>
        <a:dk2>
          <a:srgbClr xmlns:mc="http://schemas.openxmlformats.org/markup-compatibility/2006" xmlns:a14="http://schemas.microsoft.com/office/drawing/2007/7/7/main" val="000000" mc:Ignorable=""/>
        </a:dk2>
        <a:lt2>
          <a:srgbClr xmlns:mc="http://schemas.openxmlformats.org/markup-compatibility/2006" xmlns:a14="http://schemas.microsoft.com/office/drawing/2007/7/7/main" val="808080" mc:Ignorable=""/>
        </a:lt2>
        <a:accent1>
          <a:srgbClr xmlns:mc="http://schemas.openxmlformats.org/markup-compatibility/2006" xmlns:a14="http://schemas.microsoft.com/office/drawing/2007/7/7/main" val="00CC99" mc:Ignorable=""/>
        </a:accent1>
        <a:accent2>
          <a:srgbClr xmlns:mc="http://schemas.openxmlformats.org/markup-compatibility/2006" xmlns:a14="http://schemas.microsoft.com/office/drawing/2007/7/7/main" val="3333CC" mc:Ignorable=""/>
        </a:accent2>
        <a:accent3>
          <a:srgbClr xmlns:mc="http://schemas.openxmlformats.org/markup-compatibility/2006" xmlns:a14="http://schemas.microsoft.com/office/drawing/2007/7/7/main" val="FFFFFF" mc:Ignorable=""/>
        </a:accent3>
        <a:accent4>
          <a:srgbClr xmlns:mc="http://schemas.openxmlformats.org/markup-compatibility/2006" xmlns:a14="http://schemas.microsoft.com/office/drawing/2007/7/7/main" val="000000" mc:Ignorable=""/>
        </a:accent4>
        <a:accent5>
          <a:srgbClr xmlns:mc="http://schemas.openxmlformats.org/markup-compatibility/2006" xmlns:a14="http://schemas.microsoft.com/office/drawing/2007/7/7/main" val="AAE2CA" mc:Ignorable=""/>
        </a:accent5>
        <a:accent6>
          <a:srgbClr xmlns:mc="http://schemas.openxmlformats.org/markup-compatibility/2006" xmlns:a14="http://schemas.microsoft.com/office/drawing/2007/7/7/main" val="2D2DB9" mc:Ignorable=""/>
        </a:accent6>
        <a:hlink>
          <a:srgbClr xmlns:mc="http://schemas.openxmlformats.org/markup-compatibility/2006" xmlns:a14="http://schemas.microsoft.com/office/drawing/2007/7/7/main" val="CCCCFF" mc:Ignorable=""/>
        </a:hlink>
        <a:folHlink>
          <a:srgbClr xmlns:mc="http://schemas.openxmlformats.org/markup-compatibility/2006" xmlns:a14="http://schemas.microsoft.com/office/drawing/2007/7/7/main" val="B2B2B2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2">
        <a:dk1>
          <a:srgbClr xmlns:mc="http://schemas.openxmlformats.org/markup-compatibility/2006" xmlns:a14="http://schemas.microsoft.com/office/drawing/2007/7/7/main" val="000000" mc:Ignorable=""/>
        </a:dk1>
        <a:lt1>
          <a:srgbClr xmlns:mc="http://schemas.openxmlformats.org/markup-compatibility/2006" xmlns:a14="http://schemas.microsoft.com/office/drawing/2007/7/7/main" val="FFFFFF" mc:Ignorable=""/>
        </a:lt1>
        <a:dk2>
          <a:srgbClr xmlns:mc="http://schemas.openxmlformats.org/markup-compatibility/2006" xmlns:a14="http://schemas.microsoft.com/office/drawing/2007/7/7/main" val="0000FF" mc:Ignorable=""/>
        </a:dk2>
        <a:lt2>
          <a:srgbClr xmlns:mc="http://schemas.openxmlformats.org/markup-compatibility/2006" xmlns:a14="http://schemas.microsoft.com/office/drawing/2007/7/7/main" val="FFFF00" mc:Ignorable=""/>
        </a:lt2>
        <a:accent1>
          <a:srgbClr xmlns:mc="http://schemas.openxmlformats.org/markup-compatibility/2006" xmlns:a14="http://schemas.microsoft.com/office/drawing/2007/7/7/main" val="FF9900" mc:Ignorable=""/>
        </a:accent1>
        <a:accent2>
          <a:srgbClr xmlns:mc="http://schemas.openxmlformats.org/markup-compatibility/2006" xmlns:a14="http://schemas.microsoft.com/office/drawing/2007/7/7/main" val="00FFFF" mc:Ignorable=""/>
        </a:accent2>
        <a:accent3>
          <a:srgbClr xmlns:mc="http://schemas.openxmlformats.org/markup-compatibility/2006" xmlns:a14="http://schemas.microsoft.com/office/drawing/2007/7/7/main" val="AAAAFF" mc:Ignorable=""/>
        </a:accent3>
        <a:accent4>
          <a:srgbClr xmlns:mc="http://schemas.openxmlformats.org/markup-compatibility/2006" xmlns:a14="http://schemas.microsoft.com/office/drawing/2007/7/7/main" val="DADADA" mc:Ignorable=""/>
        </a:accent4>
        <a:accent5>
          <a:srgbClr xmlns:mc="http://schemas.openxmlformats.org/markup-compatibility/2006" xmlns:a14="http://schemas.microsoft.com/office/drawing/2007/7/7/main" val="FFCAAA" mc:Ignorable=""/>
        </a:accent5>
        <a:accent6>
          <a:srgbClr xmlns:mc="http://schemas.openxmlformats.org/markup-compatibility/2006" xmlns:a14="http://schemas.microsoft.com/office/drawing/2007/7/7/main" val="00E7E7" mc:Ignorable=""/>
        </a:accent6>
        <a:hlink>
          <a:srgbClr xmlns:mc="http://schemas.openxmlformats.org/markup-compatibility/2006" xmlns:a14="http://schemas.microsoft.com/office/drawing/2007/7/7/main" val="FF0000" mc:Ignorable=""/>
        </a:hlink>
        <a:folHlink>
          <a:srgbClr xmlns:mc="http://schemas.openxmlformats.org/markup-compatibility/2006" xmlns:a14="http://schemas.microsoft.com/office/drawing/2007/7/7/main" val="969696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テーマ 3">
        <a:dk1>
          <a:srgbClr xmlns:mc="http://schemas.openxmlformats.org/markup-compatibility/2006" xmlns:a14="http://schemas.microsoft.com/office/drawing/2007/7/7/main" val="000000" mc:Ignorable=""/>
        </a:dk1>
        <a:lt1>
          <a:srgbClr xmlns:mc="http://schemas.openxmlformats.org/markup-compatibility/2006" xmlns:a14="http://schemas.microsoft.com/office/drawing/2007/7/7/main" val="FFFFCC" mc:Ignorable=""/>
        </a:lt1>
        <a:dk2>
          <a:srgbClr xmlns:mc="http://schemas.openxmlformats.org/markup-compatibility/2006" xmlns:a14="http://schemas.microsoft.com/office/drawing/2007/7/7/main" val="808000" mc:Ignorable=""/>
        </a:dk2>
        <a:lt2>
          <a:srgbClr xmlns:mc="http://schemas.openxmlformats.org/markup-compatibility/2006" xmlns:a14="http://schemas.microsoft.com/office/drawing/2007/7/7/main" val="666633" mc:Ignorable=""/>
        </a:lt2>
        <a:accent1>
          <a:srgbClr xmlns:mc="http://schemas.openxmlformats.org/markup-compatibility/2006" xmlns:a14="http://schemas.microsoft.com/office/drawing/2007/7/7/main" val="339933" mc:Ignorable=""/>
        </a:accent1>
        <a:accent2>
          <a:srgbClr xmlns:mc="http://schemas.openxmlformats.org/markup-compatibility/2006" xmlns:a14="http://schemas.microsoft.com/office/drawing/2007/7/7/main" val="800000" mc:Ignorable=""/>
        </a:accent2>
        <a:accent3>
          <a:srgbClr xmlns:mc="http://schemas.openxmlformats.org/markup-compatibility/2006" xmlns:a14="http://schemas.microsoft.com/office/drawing/2007/7/7/main" val="FFFFE2" mc:Ignorable=""/>
        </a:accent3>
        <a:accent4>
          <a:srgbClr xmlns:mc="http://schemas.openxmlformats.org/markup-compatibility/2006" xmlns:a14="http://schemas.microsoft.com/office/drawing/2007/7/7/main" val="000000" mc:Ignorable=""/>
        </a:accent4>
        <a:accent5>
          <a:srgbClr xmlns:mc="http://schemas.openxmlformats.org/markup-compatibility/2006" xmlns:a14="http://schemas.microsoft.com/office/drawing/2007/7/7/main" val="ADCAAD" mc:Ignorable=""/>
        </a:accent5>
        <a:accent6>
          <a:srgbClr xmlns:mc="http://schemas.openxmlformats.org/markup-compatibility/2006" xmlns:a14="http://schemas.microsoft.com/office/drawing/2007/7/7/main" val="730000" mc:Ignorable=""/>
        </a:accent6>
        <a:hlink>
          <a:srgbClr xmlns:mc="http://schemas.openxmlformats.org/markup-compatibility/2006" xmlns:a14="http://schemas.microsoft.com/office/drawing/2007/7/7/main" val="0033CC" mc:Ignorable=""/>
        </a:hlink>
        <a:folHlink>
          <a:srgbClr xmlns:mc="http://schemas.openxmlformats.org/markup-compatibility/2006" xmlns:a14="http://schemas.microsoft.com/office/drawing/2007/7/7/main" val="FFCC66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4">
        <a:dk1>
          <a:srgbClr xmlns:mc="http://schemas.openxmlformats.org/markup-compatibility/2006" xmlns:a14="http://schemas.microsoft.com/office/drawing/2007/7/7/main" val="000000" mc:Ignorable=""/>
        </a:dk1>
        <a:lt1>
          <a:srgbClr xmlns:mc="http://schemas.openxmlformats.org/markup-compatibility/2006" xmlns:a14="http://schemas.microsoft.com/office/drawing/2007/7/7/main" val="FFFFFF" mc:Ignorable=""/>
        </a:lt1>
        <a:dk2>
          <a:srgbClr xmlns:mc="http://schemas.openxmlformats.org/markup-compatibility/2006" xmlns:a14="http://schemas.microsoft.com/office/drawing/2007/7/7/main" val="000000" mc:Ignorable=""/>
        </a:dk2>
        <a:lt2>
          <a:srgbClr xmlns:mc="http://schemas.openxmlformats.org/markup-compatibility/2006" xmlns:a14="http://schemas.microsoft.com/office/drawing/2007/7/7/main" val="333333" mc:Ignorable=""/>
        </a:lt2>
        <a:accent1>
          <a:srgbClr xmlns:mc="http://schemas.openxmlformats.org/markup-compatibility/2006" xmlns:a14="http://schemas.microsoft.com/office/drawing/2007/7/7/main" val="DDDDDD" mc:Ignorable=""/>
        </a:accent1>
        <a:accent2>
          <a:srgbClr xmlns:mc="http://schemas.openxmlformats.org/markup-compatibility/2006" xmlns:a14="http://schemas.microsoft.com/office/drawing/2007/7/7/main" val="808080" mc:Ignorable=""/>
        </a:accent2>
        <a:accent3>
          <a:srgbClr xmlns:mc="http://schemas.openxmlformats.org/markup-compatibility/2006" xmlns:a14="http://schemas.microsoft.com/office/drawing/2007/7/7/main" val="FFFFFF" mc:Ignorable=""/>
        </a:accent3>
        <a:accent4>
          <a:srgbClr xmlns:mc="http://schemas.openxmlformats.org/markup-compatibility/2006" xmlns:a14="http://schemas.microsoft.com/office/drawing/2007/7/7/main" val="000000" mc:Ignorable=""/>
        </a:accent4>
        <a:accent5>
          <a:srgbClr xmlns:mc="http://schemas.openxmlformats.org/markup-compatibility/2006" xmlns:a14="http://schemas.microsoft.com/office/drawing/2007/7/7/main" val="EBEBEB" mc:Ignorable=""/>
        </a:accent5>
        <a:accent6>
          <a:srgbClr xmlns:mc="http://schemas.openxmlformats.org/markup-compatibility/2006" xmlns:a14="http://schemas.microsoft.com/office/drawing/2007/7/7/main" val="737373" mc:Ignorable=""/>
        </a:accent6>
        <a:hlink>
          <a:srgbClr xmlns:mc="http://schemas.openxmlformats.org/markup-compatibility/2006" xmlns:a14="http://schemas.microsoft.com/office/drawing/2007/7/7/main" val="4D4D4D" mc:Ignorable=""/>
        </a:hlink>
        <a:folHlink>
          <a:srgbClr xmlns:mc="http://schemas.openxmlformats.org/markup-compatibility/2006" xmlns:a14="http://schemas.microsoft.com/office/drawing/2007/7/7/main" val="EAEAEA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5">
        <a:dk1>
          <a:srgbClr xmlns:mc="http://schemas.openxmlformats.org/markup-compatibility/2006" xmlns:a14="http://schemas.microsoft.com/office/drawing/2007/7/7/main" val="000000" mc:Ignorable=""/>
        </a:dk1>
        <a:lt1>
          <a:srgbClr xmlns:mc="http://schemas.openxmlformats.org/markup-compatibility/2006" xmlns:a14="http://schemas.microsoft.com/office/drawing/2007/7/7/main" val="FFFFFF" mc:Ignorable=""/>
        </a:lt1>
        <a:dk2>
          <a:srgbClr xmlns:mc="http://schemas.openxmlformats.org/markup-compatibility/2006" xmlns:a14="http://schemas.microsoft.com/office/drawing/2007/7/7/main" val="000000" mc:Ignorable=""/>
        </a:dk2>
        <a:lt2>
          <a:srgbClr xmlns:mc="http://schemas.openxmlformats.org/markup-compatibility/2006" xmlns:a14="http://schemas.microsoft.com/office/drawing/2007/7/7/main" val="808080" mc:Ignorable=""/>
        </a:lt2>
        <a:accent1>
          <a:srgbClr xmlns:mc="http://schemas.openxmlformats.org/markup-compatibility/2006" xmlns:a14="http://schemas.microsoft.com/office/drawing/2007/7/7/main" val="FFCC66" mc:Ignorable=""/>
        </a:accent1>
        <a:accent2>
          <a:srgbClr xmlns:mc="http://schemas.openxmlformats.org/markup-compatibility/2006" xmlns:a14="http://schemas.microsoft.com/office/drawing/2007/7/7/main" val="0000FF" mc:Ignorable=""/>
        </a:accent2>
        <a:accent3>
          <a:srgbClr xmlns:mc="http://schemas.openxmlformats.org/markup-compatibility/2006" xmlns:a14="http://schemas.microsoft.com/office/drawing/2007/7/7/main" val="FFFFFF" mc:Ignorable=""/>
        </a:accent3>
        <a:accent4>
          <a:srgbClr xmlns:mc="http://schemas.openxmlformats.org/markup-compatibility/2006" xmlns:a14="http://schemas.microsoft.com/office/drawing/2007/7/7/main" val="000000" mc:Ignorable=""/>
        </a:accent4>
        <a:accent5>
          <a:srgbClr xmlns:mc="http://schemas.openxmlformats.org/markup-compatibility/2006" xmlns:a14="http://schemas.microsoft.com/office/drawing/2007/7/7/main" val="FFE2B8" mc:Ignorable=""/>
        </a:accent5>
        <a:accent6>
          <a:srgbClr xmlns:mc="http://schemas.openxmlformats.org/markup-compatibility/2006" xmlns:a14="http://schemas.microsoft.com/office/drawing/2007/7/7/main" val="0000E7" mc:Ignorable=""/>
        </a:accent6>
        <a:hlink>
          <a:srgbClr xmlns:mc="http://schemas.openxmlformats.org/markup-compatibility/2006" xmlns:a14="http://schemas.microsoft.com/office/drawing/2007/7/7/main" val="CC00CC" mc:Ignorable=""/>
        </a:hlink>
        <a:folHlink>
          <a:srgbClr xmlns:mc="http://schemas.openxmlformats.org/markup-compatibility/2006" xmlns:a14="http://schemas.microsoft.com/office/drawing/2007/7/7/main" val="C0C0C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6">
        <a:dk1>
          <a:srgbClr xmlns:mc="http://schemas.openxmlformats.org/markup-compatibility/2006" xmlns:a14="http://schemas.microsoft.com/office/drawing/2007/7/7/main" val="000000" mc:Ignorable=""/>
        </a:dk1>
        <a:lt1>
          <a:srgbClr xmlns:mc="http://schemas.openxmlformats.org/markup-compatibility/2006" xmlns:a14="http://schemas.microsoft.com/office/drawing/2007/7/7/main" val="FFFFFF" mc:Ignorable=""/>
        </a:lt1>
        <a:dk2>
          <a:srgbClr xmlns:mc="http://schemas.openxmlformats.org/markup-compatibility/2006" xmlns:a14="http://schemas.microsoft.com/office/drawing/2007/7/7/main" val="000000" mc:Ignorable=""/>
        </a:dk2>
        <a:lt2>
          <a:srgbClr xmlns:mc="http://schemas.openxmlformats.org/markup-compatibility/2006" xmlns:a14="http://schemas.microsoft.com/office/drawing/2007/7/7/main" val="808080" mc:Ignorable=""/>
        </a:lt2>
        <a:accent1>
          <a:srgbClr xmlns:mc="http://schemas.openxmlformats.org/markup-compatibility/2006" xmlns:a14="http://schemas.microsoft.com/office/drawing/2007/7/7/main" val="C0C0C0" mc:Ignorable=""/>
        </a:accent1>
        <a:accent2>
          <a:srgbClr xmlns:mc="http://schemas.openxmlformats.org/markup-compatibility/2006" xmlns:a14="http://schemas.microsoft.com/office/drawing/2007/7/7/main" val="0066FF" mc:Ignorable=""/>
        </a:accent2>
        <a:accent3>
          <a:srgbClr xmlns:mc="http://schemas.openxmlformats.org/markup-compatibility/2006" xmlns:a14="http://schemas.microsoft.com/office/drawing/2007/7/7/main" val="FFFFFF" mc:Ignorable=""/>
        </a:accent3>
        <a:accent4>
          <a:srgbClr xmlns:mc="http://schemas.openxmlformats.org/markup-compatibility/2006" xmlns:a14="http://schemas.microsoft.com/office/drawing/2007/7/7/main" val="000000" mc:Ignorable=""/>
        </a:accent4>
        <a:accent5>
          <a:srgbClr xmlns:mc="http://schemas.openxmlformats.org/markup-compatibility/2006" xmlns:a14="http://schemas.microsoft.com/office/drawing/2007/7/7/main" val="DCDCDC" mc:Ignorable=""/>
        </a:accent5>
        <a:accent6>
          <a:srgbClr xmlns:mc="http://schemas.openxmlformats.org/markup-compatibility/2006" xmlns:a14="http://schemas.microsoft.com/office/drawing/2007/7/7/main" val="005CE7" mc:Ignorable=""/>
        </a:accent6>
        <a:hlink>
          <a:srgbClr xmlns:mc="http://schemas.openxmlformats.org/markup-compatibility/2006" xmlns:a14="http://schemas.microsoft.com/office/drawing/2007/7/7/main" val="FF0000" mc:Ignorable=""/>
        </a:hlink>
        <a:folHlink>
          <a:srgbClr xmlns:mc="http://schemas.openxmlformats.org/markup-compatibility/2006" xmlns:a14="http://schemas.microsoft.com/office/drawing/2007/7/7/main" val="0099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7">
        <a:dk1>
          <a:srgbClr xmlns:mc="http://schemas.openxmlformats.org/markup-compatibility/2006" xmlns:a14="http://schemas.microsoft.com/office/drawing/2007/7/7/main" val="000000" mc:Ignorable=""/>
        </a:dk1>
        <a:lt1>
          <a:srgbClr xmlns:mc="http://schemas.openxmlformats.org/markup-compatibility/2006" xmlns:a14="http://schemas.microsoft.com/office/drawing/2007/7/7/main" val="FFFFFF" mc:Ignorable=""/>
        </a:lt1>
        <a:dk2>
          <a:srgbClr xmlns:mc="http://schemas.openxmlformats.org/markup-compatibility/2006" xmlns:a14="http://schemas.microsoft.com/office/drawing/2007/7/7/main" val="000000" mc:Ignorable=""/>
        </a:dk2>
        <a:lt2>
          <a:srgbClr xmlns:mc="http://schemas.openxmlformats.org/markup-compatibility/2006" xmlns:a14="http://schemas.microsoft.com/office/drawing/2007/7/7/main" val="808080" mc:Ignorable=""/>
        </a:lt2>
        <a:accent1>
          <a:srgbClr xmlns:mc="http://schemas.openxmlformats.org/markup-compatibility/2006" xmlns:a14="http://schemas.microsoft.com/office/drawing/2007/7/7/main" val="3399FF" mc:Ignorable=""/>
        </a:accent1>
        <a:accent2>
          <a:srgbClr xmlns:mc="http://schemas.openxmlformats.org/markup-compatibility/2006" xmlns:a14="http://schemas.microsoft.com/office/drawing/2007/7/7/main" val="99FFCC" mc:Ignorable=""/>
        </a:accent2>
        <a:accent3>
          <a:srgbClr xmlns:mc="http://schemas.openxmlformats.org/markup-compatibility/2006" xmlns:a14="http://schemas.microsoft.com/office/drawing/2007/7/7/main" val="FFFFFF" mc:Ignorable=""/>
        </a:accent3>
        <a:accent4>
          <a:srgbClr xmlns:mc="http://schemas.openxmlformats.org/markup-compatibility/2006" xmlns:a14="http://schemas.microsoft.com/office/drawing/2007/7/7/main" val="000000" mc:Ignorable=""/>
        </a:accent4>
        <a:accent5>
          <a:srgbClr xmlns:mc="http://schemas.openxmlformats.org/markup-compatibility/2006" xmlns:a14="http://schemas.microsoft.com/office/drawing/2007/7/7/main" val="ADCAFF" mc:Ignorable=""/>
        </a:accent5>
        <a:accent6>
          <a:srgbClr xmlns:mc="http://schemas.openxmlformats.org/markup-compatibility/2006" xmlns:a14="http://schemas.microsoft.com/office/drawing/2007/7/7/main" val="8AE7B9" mc:Ignorable=""/>
        </a:accent6>
        <a:hlink>
          <a:srgbClr xmlns:mc="http://schemas.openxmlformats.org/markup-compatibility/2006" xmlns:a14="http://schemas.microsoft.com/office/drawing/2007/7/7/main" val="CC00CC" mc:Ignorable=""/>
        </a:hlink>
        <a:folHlink>
          <a:srgbClr xmlns:mc="http://schemas.openxmlformats.org/markup-compatibility/2006" xmlns:a14="http://schemas.microsoft.com/office/drawing/2007/7/7/main" val="B2B2B2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xmlns:mc="http://schemas.openxmlformats.org/markup-compatibility/2006" xmlns:a14="http://schemas.microsoft.com/office/drawing/2007/7/7/main" val="000000" mc:Ignorable=""/>
      </a:dk1>
      <a:lt1>
        <a:srgbClr xmlns:mc="http://schemas.openxmlformats.org/markup-compatibility/2006" xmlns:a14="http://schemas.microsoft.com/office/drawing/2007/7/7/main" val="FFFFFF" mc:Ignorable=""/>
      </a:lt1>
      <a:dk2>
        <a:srgbClr xmlns:mc="http://schemas.openxmlformats.org/markup-compatibility/2006" xmlns:a14="http://schemas.microsoft.com/office/drawing/2007/7/7/main" val="000000" mc:Ignorable=""/>
      </a:dk2>
      <a:lt2>
        <a:srgbClr xmlns:mc="http://schemas.openxmlformats.org/markup-compatibility/2006" xmlns:a14="http://schemas.microsoft.com/office/drawing/2007/7/7/main" val="808080" mc:Ignorable=""/>
      </a:lt2>
      <a:accent1>
        <a:srgbClr xmlns:mc="http://schemas.openxmlformats.org/markup-compatibility/2006" xmlns:a14="http://schemas.microsoft.com/office/drawing/2007/7/7/main" val="00CC99" mc:Ignorable=""/>
      </a:accent1>
      <a:accent2>
        <a:srgbClr xmlns:mc="http://schemas.openxmlformats.org/markup-compatibility/2006" xmlns:a14="http://schemas.microsoft.com/office/drawing/2007/7/7/main" val="3333CC" mc:Ignorable=""/>
      </a:accent2>
      <a:accent3>
        <a:srgbClr xmlns:mc="http://schemas.openxmlformats.org/markup-compatibility/2006" xmlns:a14="http://schemas.microsoft.com/office/drawing/2007/7/7/main" val="FFFFFF" mc:Ignorable=""/>
      </a:accent3>
      <a:accent4>
        <a:srgbClr xmlns:mc="http://schemas.openxmlformats.org/markup-compatibility/2006" xmlns:a14="http://schemas.microsoft.com/office/drawing/2007/7/7/main" val="000000" mc:Ignorable=""/>
      </a:accent4>
      <a:accent5>
        <a:srgbClr xmlns:mc="http://schemas.openxmlformats.org/markup-compatibility/2006" xmlns:a14="http://schemas.microsoft.com/office/drawing/2007/7/7/main" val="AAE2CA" mc:Ignorable=""/>
      </a:accent5>
      <a:accent6>
        <a:srgbClr xmlns:mc="http://schemas.openxmlformats.org/markup-compatibility/2006" xmlns:a14="http://schemas.microsoft.com/office/drawing/2007/7/7/main" val="2D2DB9" mc:Ignorable=""/>
      </a:accent6>
      <a:hlink>
        <a:srgbClr xmlns:mc="http://schemas.openxmlformats.org/markup-compatibility/2006" xmlns:a14="http://schemas.microsoft.com/office/drawing/2007/7/7/main" val="CCCCFF" mc:Ignorable=""/>
      </a:hlink>
      <a:folHlink>
        <a:srgbClr xmlns:mc="http://schemas.openxmlformats.org/markup-compatibility/2006" xmlns:a14="http://schemas.microsoft.com/office/drawing/2007/7/7/main" val="B2B2B2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07/7/7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更新日時</outs:displayName>
      <outs:dateTime>2009-11-13T20:34:48Z</outs:dateTime>
      <outs:isPinned>true</outs:isPinned>
    </outs:relatedDate>
    <outs:relatedDate>
      <outs:type>2</outs:type>
      <outs:displayName>作成日時</outs:displayName>
      <outs:dateTime>2009-03-11T10:06:26Z</outs:dateTime>
      <outs:isPinned>true</outs:isPinned>
    </outs:relatedDate>
    <outs:relatedDate>
      <outs:type>4</outs:type>
      <outs:displayName>最終印刷日</outs:displayName>
      <outs:dateTime/>
      <outs:isPinned>true</outs:isPinned>
    </outs:relatedDate>
  </outs:relatedDates>
  <outs:relatedDocuments>
    <outs:relatedDocument>
      <outs:type>2</outs:type>
      <outs:displayName>現在のフォルダーの他のドキュメント</outs:displayName>
      <outs:uri/>
      <outs:isPinned>true</outs:isPinned>
    </outs:relatedDocument>
  </outs:relatedDocuments>
  <outs:relatedPeople>
    <outs:relatedPeopleItem>
      <outs:category>Author</outs:category>
      <outs:people/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18607D55-8F45-4C32-AA18-E6EB1A914A40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0</TotalTime>
  <Words>371</Words>
  <Application>Microsoft Office PowerPoint</Application>
  <PresentationFormat>ユーザー設定</PresentationFormat>
  <Paragraphs>102</Paragraphs>
  <Slides>38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38</vt:i4>
      </vt:variant>
    </vt:vector>
  </HeadingPairs>
  <TitlesOfParts>
    <vt:vector size="47" baseType="lpstr">
      <vt:lpstr>Arial</vt:lpstr>
      <vt:lpstr>ＭＳ Ｐゴシック</vt:lpstr>
      <vt:lpstr>うずらフォント</vt:lpstr>
      <vt:lpstr>YOzFont90</vt:lpstr>
      <vt:lpstr>Times New Roman</vt:lpstr>
      <vt:lpstr>msmincho</vt:lpstr>
      <vt:lpstr>Wingdings</vt:lpstr>
      <vt:lpstr>augie</vt:lpstr>
      <vt:lpstr>1</vt:lpstr>
      <vt:lpstr>Visual Studio による C#/.NET 名前駆動 プログラミング</vt:lpstr>
      <vt:lpstr>自己紹介</vt:lpstr>
      <vt:lpstr>小島 富治雄 (Fujiwo)  ・FITEA ・Microsoft MVP for Development Tools - Visual C#</vt:lpstr>
      <vt:lpstr>FITEA</vt:lpstr>
      <vt:lpstr>マイブーム</vt:lpstr>
      <vt:lpstr>本日のテーマ</vt:lpstr>
      <vt:lpstr>名前重要。</vt:lpstr>
      <vt:lpstr>サービス指向の名前付け : 結論</vt:lpstr>
      <vt:lpstr>プログラミングでは 名前の付け方が とても重要</vt:lpstr>
      <vt:lpstr>Name and Conquer</vt:lpstr>
      <vt:lpstr>Name and Conquer  「ある注目すべきもの」を見つけ、それに名前を付ける。</vt:lpstr>
      <vt:lpstr>Name and Conquer  概念を切り出す。 ある概念を「他のものから」 切り分ける。 </vt:lpstr>
      <vt:lpstr>名前を付けることで、 概念を確定させる。</vt:lpstr>
      <vt:lpstr>例えば、 クラス/オブジェクト/メソッドを作り、 それに名前を付けるということは、</vt:lpstr>
      <vt:lpstr>プログラムにおける 或る範囲の概念と それ以外の間の 境界を決めること</vt:lpstr>
      <vt:lpstr>境界を決めるということは…</vt:lpstr>
      <vt:lpstr>例えば、或るクラスに “Employee” という名前を付けるということは、</vt:lpstr>
      <vt:lpstr>PowerPoint プレゼンテーション</vt:lpstr>
      <vt:lpstr>クラスやメソッドを作るとき:</vt:lpstr>
      <vt:lpstr>SON : Service Oriented Naming (サービス指向名前付け)</vt:lpstr>
      <vt:lpstr>突然ですが…</vt:lpstr>
      <vt:lpstr>本来は</vt:lpstr>
      <vt:lpstr>じゃー　これは間違いなの?</vt:lpstr>
      <vt:lpstr>「いいえ。」</vt:lpstr>
      <vt:lpstr>PowerPoint プレゼンテーション</vt:lpstr>
      <vt:lpstr>ユーザー インタフェイスが 名前になる</vt:lpstr>
      <vt:lpstr>UML によるモデル</vt:lpstr>
      <vt:lpstr>ユーザーにとっては: ユーザー インタフェイス の名前が そのものの名前。</vt:lpstr>
      <vt:lpstr>名前は顧客側の視点で決定</vt:lpstr>
      <vt:lpstr>クライアント視点重要。</vt:lpstr>
      <vt:lpstr> クライアント視点でみると:  プログラムで使われている名前は、 プログラムがクライアントに提供する  インタフェイス</vt:lpstr>
      <vt:lpstr>名前＝ インタフェイス</vt:lpstr>
      <vt:lpstr> クライアント視点でみると:  プログラムで使われている名前は、 プログラムがクライアントに提供する  サービスの名称</vt:lpstr>
      <vt:lpstr>名前＝ サービス</vt:lpstr>
      <vt:lpstr>名前は クライアント視点で。</vt:lpstr>
      <vt:lpstr>サービス指向の名前付け : 結論</vt:lpstr>
      <vt:lpstr>デモ</vt:lpstr>
      <vt:lpstr>ご清聴ありがとう ございました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2009-03-11T10:06:26Z</dcterms:created>
  <dcterms:modified xsi:type="dcterms:W3CDTF">2009-11-13T23:13:35Z</dcterms:modified>
</cp:coreProperties>
</file>