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8"/>
  </p:notesMasterIdLst>
  <p:sldIdLst>
    <p:sldId id="518" r:id="rId2"/>
    <p:sldId id="434" r:id="rId3"/>
    <p:sldId id="435" r:id="rId4"/>
    <p:sldId id="436" r:id="rId5"/>
    <p:sldId id="437" r:id="rId6"/>
    <p:sldId id="438" r:id="rId7"/>
    <p:sldId id="439" r:id="rId8"/>
    <p:sldId id="445" r:id="rId9"/>
    <p:sldId id="467" r:id="rId10"/>
    <p:sldId id="468" r:id="rId11"/>
    <p:sldId id="469" r:id="rId12"/>
    <p:sldId id="470" r:id="rId13"/>
    <p:sldId id="472" r:id="rId14"/>
    <p:sldId id="529" r:id="rId15"/>
    <p:sldId id="542" r:id="rId16"/>
    <p:sldId id="543" r:id="rId17"/>
    <p:sldId id="544" r:id="rId18"/>
    <p:sldId id="545" r:id="rId19"/>
    <p:sldId id="546" r:id="rId20"/>
    <p:sldId id="547" r:id="rId21"/>
    <p:sldId id="473" r:id="rId22"/>
    <p:sldId id="474" r:id="rId23"/>
    <p:sldId id="475" r:id="rId24"/>
    <p:sldId id="476" r:id="rId25"/>
    <p:sldId id="477" r:id="rId26"/>
    <p:sldId id="482" r:id="rId27"/>
    <p:sldId id="483" r:id="rId28"/>
    <p:sldId id="484" r:id="rId29"/>
    <p:sldId id="485" r:id="rId30"/>
    <p:sldId id="486" r:id="rId31"/>
    <p:sldId id="487" r:id="rId32"/>
    <p:sldId id="549" r:id="rId33"/>
    <p:sldId id="489" r:id="rId34"/>
    <p:sldId id="490" r:id="rId35"/>
    <p:sldId id="548" r:id="rId36"/>
    <p:sldId id="538" r:id="rId37"/>
    <p:sldId id="539" r:id="rId38"/>
    <p:sldId id="540" r:id="rId39"/>
    <p:sldId id="541" r:id="rId40"/>
    <p:sldId id="493" r:id="rId41"/>
    <p:sldId id="491" r:id="rId42"/>
    <p:sldId id="492" r:id="rId43"/>
    <p:sldId id="494" r:id="rId44"/>
    <p:sldId id="495" r:id="rId45"/>
    <p:sldId id="496" r:id="rId46"/>
    <p:sldId id="497" r:id="rId47"/>
    <p:sldId id="498" r:id="rId48"/>
    <p:sldId id="499" r:id="rId49"/>
    <p:sldId id="500" r:id="rId50"/>
    <p:sldId id="502" r:id="rId51"/>
    <p:sldId id="503" r:id="rId52"/>
    <p:sldId id="504" r:id="rId53"/>
    <p:sldId id="505" r:id="rId54"/>
    <p:sldId id="506" r:id="rId55"/>
    <p:sldId id="507" r:id="rId56"/>
    <p:sldId id="508" r:id="rId57"/>
    <p:sldId id="509" r:id="rId58"/>
    <p:sldId id="510" r:id="rId59"/>
    <p:sldId id="511" r:id="rId60"/>
    <p:sldId id="512" r:id="rId61"/>
    <p:sldId id="513" r:id="rId62"/>
    <p:sldId id="514" r:id="rId63"/>
    <p:sldId id="515" r:id="rId64"/>
    <p:sldId id="516" r:id="rId65"/>
    <p:sldId id="536" r:id="rId66"/>
    <p:sldId id="517" r:id="rId6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FEFBE6" mc:Ignorable=""/>
    <a:srgbClr xmlns:mc="http://schemas.openxmlformats.org/markup-compatibility/2006" xmlns:a14="http://schemas.microsoft.com/office/drawing/2010/main" val="FEEADA" mc:Ignorable=""/>
    <a:srgbClr xmlns:mc="http://schemas.openxmlformats.org/markup-compatibility/2006" xmlns:a14="http://schemas.microsoft.com/office/drawing/2010/main" val="FDFEDA" mc:Ignorable=""/>
    <a:srgbClr xmlns:mc="http://schemas.openxmlformats.org/markup-compatibility/2006" xmlns:a14="http://schemas.microsoft.com/office/drawing/2010/main" val="FCFEBA" mc:Ignorable=""/>
    <a:srgbClr xmlns:mc="http://schemas.openxmlformats.org/markup-compatibility/2006" xmlns:a14="http://schemas.microsoft.com/office/drawing/2010/main" val="F5F5F5" mc:Ignorable=""/>
    <a:srgbClr xmlns:mc="http://schemas.openxmlformats.org/markup-compatibility/2006" xmlns:a14="http://schemas.microsoft.com/office/drawing/2010/main" val="FFFF99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710" autoAdjust="0"/>
    <p:restoredTop sz="94660"/>
  </p:normalViewPr>
  <p:slideViewPr>
    <p:cSldViewPr>
      <p:cViewPr varScale="1">
        <p:scale>
          <a:sx n="74" d="100"/>
          <a:sy n="74" d="100"/>
        </p:scale>
        <p:origin x="-7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E57E7-558A-4286-ABDE-CAA3F67E443A}" type="datetimeFigureOut">
              <a:rPr kumimoji="1" lang="ja-JP" altLang="en-US" smtClean="0"/>
              <a:pPr/>
              <a:t>2010/4/10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DCB12-6D62-4947-960B-D0F8D8C0472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09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DCB12-6D62-4947-960B-D0F8D8C0472B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AAC5722-041E-44BB-8355-75A386AE70A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AAC5722-041E-44BB-8355-75A386AE70AB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8CF61-5ABE-4DFC-A555-B79910C9769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DCB12-6D62-4947-960B-D0F8D8C0472B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DCB12-6D62-4947-960B-D0F8D8C0472B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DCB12-6D62-4947-960B-D0F8D8C0472B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DCB12-6D62-4947-960B-D0F8D8C0472B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DCB12-6D62-4947-960B-D0F8D8C0472B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gradFill flip="none" rotWithShape="1">
          <a:gsLst>
            <a:gs pos="0">
              <a:srgbClr xmlns:mc="http://schemas.openxmlformats.org/markup-compatibility/2006" xmlns:a14="http://schemas.microsoft.com/office/drawing/2010/main" val="FFEFD1" mc:Ignorable=""/>
            </a:gs>
            <a:gs pos="64999">
              <a:schemeClr val="bg1"/>
            </a:gs>
            <a:gs pos="100000">
              <a:srgbClr xmlns:mc="http://schemas.openxmlformats.org/markup-compatibility/2006" xmlns:a14="http://schemas.microsoft.com/office/drawing/2010/main" val="FDFEDA" mc:Ignorable="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0893-F4EB-491D-A24C-118E8C24D286}" type="datetime1">
              <a:rPr kumimoji="1" lang="ja-JP" altLang="en-US" smtClean="0"/>
              <a:pPr/>
              <a:t>2010/4/10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TURE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FUTURE Content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30044" y="1411553"/>
            <a:ext cx="7672004" cy="1994841"/>
          </a:xfrm>
        </p:spPr>
        <p:txBody>
          <a:bodyPr/>
          <a:lstStyle>
            <a:lvl1pPr>
              <a:lnSpc>
                <a:spcPct val="78000"/>
              </a:lnSpc>
              <a:defRPr/>
            </a:lvl1pPr>
            <a:lvl2pPr>
              <a:lnSpc>
                <a:spcPct val="78000"/>
              </a:lnSpc>
              <a:buClr>
                <a:srgbClr xmlns:mc="http://schemas.openxmlformats.org/markup-compatibility/2006" xmlns:a14="http://schemas.microsoft.com/office/drawing/2010/main" val="95E3E7" mc:Ignorable=""/>
              </a:buClr>
              <a:defRPr/>
            </a:lvl2pPr>
            <a:lvl3pPr>
              <a:lnSpc>
                <a:spcPct val="78000"/>
              </a:lnSpc>
              <a:buClr>
                <a:srgbClr xmlns:mc="http://schemas.openxmlformats.org/markup-compatibility/2006" xmlns:a14="http://schemas.microsoft.com/office/drawing/2010/main" val="95E3E7" mc:Ignorable=""/>
              </a:buClr>
              <a:defRPr/>
            </a:lvl3pPr>
            <a:lvl4pPr>
              <a:lnSpc>
                <a:spcPct val="78000"/>
              </a:lnSpc>
              <a:buClr>
                <a:srgbClr xmlns:mc="http://schemas.openxmlformats.org/markup-compatibility/2006" xmlns:a14="http://schemas.microsoft.com/office/drawing/2010/main" val="95E3E7" mc:Ignorable=""/>
              </a:buClr>
              <a:defRPr/>
            </a:lvl4pPr>
            <a:lvl5pPr>
              <a:lnSpc>
                <a:spcPct val="78000"/>
              </a:lnSpc>
              <a:buClr>
                <a:srgbClr xmlns:mc="http://schemas.openxmlformats.org/markup-compatibility/2006" xmlns:a14="http://schemas.microsoft.com/office/drawing/2010/main" val="95E3E7" mc:Ignorable="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2844" y="142860"/>
            <a:ext cx="8858312" cy="1143000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5635-2D74-401C-BC4C-A03BD8FEC922}" type="datetime1">
              <a:rPr kumimoji="1" lang="ja-JP" altLang="en-US" smtClean="0"/>
              <a:pPr/>
              <a:t>2010/4/10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bg>
      <p:bgPr>
        <a:gradFill>
          <a:gsLst>
            <a:gs pos="0">
              <a:srgbClr xmlns:mc="http://schemas.openxmlformats.org/markup-compatibility/2006" xmlns:a14="http://schemas.microsoft.com/office/drawing/2010/main" val="FEEADA" mc:Ignorable=""/>
            </a:gs>
            <a:gs pos="54000">
              <a:schemeClr val="accent6">
                <a:lumMod val="20000"/>
                <a:lumOff val="80000"/>
              </a:schemeClr>
            </a:gs>
            <a:gs pos="100000">
              <a:srgbClr xmlns:mc="http://schemas.openxmlformats.org/markup-compatibility/2006" xmlns:a14="http://schemas.microsoft.com/office/drawing/2010/main" val="FEFBE6" mc:Ignorable="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6000792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B9DF-7255-4681-BA62-B7E37901A28F}" type="datetime1">
              <a:rPr kumimoji="1" lang="ja-JP" altLang="en-US" smtClean="0"/>
              <a:pPr/>
              <a:t>2010/4/10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05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6000792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B9DF-7255-4681-BA62-B7E37901A28F}" type="datetime1">
              <a:rPr kumimoji="1" lang="ja-JP" altLang="en-US" smtClean="0"/>
              <a:pPr/>
              <a:t>2010/4/10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858312" cy="5869006"/>
          </a:xfrm>
        </p:spPr>
        <p:txBody>
          <a:bodyPr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F48C-A9CC-4069-8929-D80683904F85}" type="datetime1">
              <a:rPr kumimoji="1" lang="ja-JP" altLang="en-US" smtClean="0"/>
              <a:pPr/>
              <a:t>2010/4/10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B025-FC8C-4F11-90B7-6959AE9BA166}" type="datetime1">
              <a:rPr kumimoji="1" lang="ja-JP" altLang="en-US" smtClean="0"/>
              <a:pPr/>
              <a:t>2010/4/10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BC91-6BED-458A-BE80-F2871DEAAA5C}" type="datetime1">
              <a:rPr kumimoji="1" lang="ja-JP" altLang="en-US" smtClean="0"/>
              <a:pPr/>
              <a:t>2010/4/10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7A1D-705B-41B0-9CD4-B9A35A499C5F}" type="datetime1">
              <a:rPr kumimoji="1" lang="ja-JP" altLang="en-US" smtClean="0"/>
              <a:pPr/>
              <a:t>2010/4/10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42844" y="1428736"/>
            <a:ext cx="8858312" cy="4857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716C5-D3E8-41FB-B9BD-23388B2E3E1D}" type="datetime1">
              <a:rPr kumimoji="1" lang="ja-JP" altLang="en-US" smtClean="0"/>
              <a:pPr/>
              <a:t>2010/4/10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4" r:id="rId4"/>
    <p:sldLayoutId id="2147483656" r:id="rId5"/>
    <p:sldLayoutId id="2147483652" r:id="rId6"/>
    <p:sldLayoutId id="2147483653" r:id="rId7"/>
    <p:sldLayoutId id="2147483655" r:id="rId8"/>
    <p:sldLayoutId id="2147483658" r:id="rId9"/>
    <p:sldLayoutId id="2147483660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5400" b="1" kern="1200" cap="none" spc="50">
          <a:ln w="11430"/>
          <a:gradFill>
            <a:gsLst>
              <a:gs pos="25000">
                <a:schemeClr val="accent2">
                  <a:satMod val="155000"/>
                </a:schemeClr>
              </a:gs>
              <a:gs pos="100000">
                <a:schemeClr val="accent2">
                  <a:shade val="45000"/>
                  <a:satMod val="165000"/>
                </a:schemeClr>
              </a:gs>
            </a:gsLst>
            <a:lin ang="5400000"/>
          </a:gradFill>
          <a:effectLst>
            <a:outerShdw blurRad="76200" dist="50800" dir="5400000" algn="tl" rotWithShape="0">
              <a:srgbClr xmlns:mc="http://schemas.openxmlformats.org/markup-compatibility/2006" xmlns:a14="http://schemas.microsoft.com/office/drawing/2010/main" val="000000" mc:Ignorable="">
                <a:alpha val="65000"/>
              </a:srgbClr>
            </a:outerShdw>
          </a:effectLst>
          <a:latin typeface="メイリオ" pitchFamily="50" charset="-128"/>
          <a:ea typeface="メイリオ" pitchFamily="50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54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メイリオ" pitchFamily="50" charset="-128"/>
          <a:ea typeface="メイリオ" pitchFamily="50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48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メイリオ" pitchFamily="50" charset="-128"/>
          <a:ea typeface="メイリオ" pitchFamily="50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44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メイリオ" pitchFamily="50" charset="-128"/>
          <a:ea typeface="メイリオ" pitchFamily="50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40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メイリオ" pitchFamily="50" charset="-128"/>
          <a:ea typeface="メイリオ" pitchFamily="50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40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メイリオ" pitchFamily="50" charset="-128"/>
          <a:ea typeface="メイリオ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2844" y="692696"/>
            <a:ext cx="8858312" cy="29077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ja-JP" altLang="en-US" sz="4400" dirty="0" smtClean="0"/>
              <a:t>宣言型プログラミングのススメ</a:t>
            </a:r>
            <a:r>
              <a:rPr lang="en-US" sz="6000" dirty="0" smtClean="0"/>
              <a:t/>
            </a:r>
            <a:br>
              <a:rPr lang="en-US" sz="6000" dirty="0" smtClean="0"/>
            </a:b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23728" y="4668812"/>
            <a:ext cx="6877428" cy="13542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sz="2000" i="1" dirty="0" smtClean="0">
                <a:latin typeface="メイリオ" pitchFamily="50" charset="-128"/>
                <a:ea typeface="メイリオ" pitchFamily="50" charset="-128"/>
              </a:rPr>
              <a:t>2010/04/10</a:t>
            </a:r>
            <a:r>
              <a:rPr lang="en-US" altLang="ja-JP" sz="2000" i="1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2000" i="1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</a:rPr>
            </a:br>
            <a:r>
              <a:rPr lang="en-US" altLang="ja-JP" sz="2400" i="1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</a:rPr>
              <a:t>FITEA</a:t>
            </a:r>
            <a:r>
              <a:rPr lang="ja-JP" altLang="en-US" sz="2400" i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</a:rPr>
              <a:t>定期</a:t>
            </a:r>
            <a:r>
              <a:rPr lang="ja-JP" altLang="en-US" sz="2400" i="1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</a:rPr>
              <a:t>勉強会 第</a:t>
            </a:r>
            <a:r>
              <a:rPr lang="en-US" altLang="ja-JP" sz="2400" i="1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</a:rPr>
              <a:t>20</a:t>
            </a:r>
            <a:r>
              <a:rPr lang="ja-JP" altLang="en-US" sz="2400" i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</a:rPr>
              <a:t>回</a:t>
            </a:r>
            <a:r>
              <a:rPr lang="en-US" altLang="ja-JP" sz="2400" i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</a:rPr>
              <a:t>(2010</a:t>
            </a:r>
            <a:r>
              <a:rPr lang="ja-JP" altLang="en-US" sz="2400" i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</a:rPr>
              <a:t>年</a:t>
            </a:r>
            <a:r>
              <a:rPr lang="en-US" altLang="ja-JP" sz="2400" i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</a:rPr>
              <a:t>02</a:t>
            </a:r>
            <a:r>
              <a:rPr lang="ja-JP" altLang="en-US" sz="2400" i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</a:rPr>
              <a:t>回目</a:t>
            </a:r>
            <a:r>
              <a:rPr lang="en-US" altLang="ja-JP" sz="2400" i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</a:rPr>
              <a:t>)</a:t>
            </a:r>
            <a:r>
              <a:rPr lang="ja-JP" altLang="en-US" sz="2400" i="1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2000" i="1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sz="2000" i="1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メイリオ" pitchFamily="50" charset="-128"/>
                <a:ea typeface="メイリオ" pitchFamily="50" charset="-128"/>
              </a:rPr>
            </a:br>
            <a:r>
              <a:rPr lang="en-US" altLang="ja-JP" i="1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</a:rPr>
              <a:t/>
            </a:r>
            <a:br>
              <a:rPr lang="en-US" altLang="ja-JP" i="1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</a:rPr>
            </a:br>
            <a:r>
              <a:rPr lang="ja-JP" altLang="en-US" sz="2000" i="1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</a:rPr>
              <a:t>小島 </a:t>
            </a:r>
            <a:r>
              <a:rPr lang="ja-JP" altLang="en-US" sz="2000" i="1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</a:rPr>
              <a:t>富治雄</a:t>
            </a:r>
            <a:endParaRPr kumimoji="1" lang="ja-JP" altLang="en-US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126719" y="2204864"/>
            <a:ext cx="4957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～</a:t>
            </a:r>
            <a:r>
              <a:rPr lang="en-US" altLang="ja-JP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“</a:t>
            </a:r>
            <a:r>
              <a:rPr lang="en-US" altLang="ja-JP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How” </a:t>
            </a:r>
            <a:r>
              <a:rPr lang="ja-JP" alt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から </a:t>
            </a:r>
            <a:r>
              <a:rPr lang="en-US" altLang="ja-JP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“What” </a:t>
            </a:r>
            <a:r>
              <a:rPr lang="ja-JP" alt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へ～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142845" y="274638"/>
            <a:ext cx="8654791" cy="654032"/>
          </a:xfrm>
        </p:spPr>
        <p:txBody>
          <a:bodyPr/>
          <a:lstStyle/>
          <a:p>
            <a:r>
              <a:rPr lang="ja-JP" altLang="en-US" sz="4000" dirty="0"/>
              <a:t>どんな風にプログラミングしたいか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142845" y="1428736"/>
            <a:ext cx="9001156" cy="4857784"/>
          </a:xfrm>
        </p:spPr>
        <p:txBody>
          <a:bodyPr/>
          <a:lstStyle/>
          <a:p>
            <a:r>
              <a:rPr kumimoji="1" lang="ja-JP" altLang="en-US" dirty="0" smtClean="0"/>
              <a:t>シンプルに書きたいこと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＝意図</a:t>
            </a:r>
            <a:r>
              <a:rPr kumimoji="1" lang="en-US" altLang="ja-JP" dirty="0" smtClean="0"/>
              <a:t>) </a:t>
            </a:r>
            <a:r>
              <a:rPr kumimoji="1" lang="ja-JP" altLang="en-US" dirty="0" err="1" smtClean="0"/>
              <a:t>だけを</a:t>
            </a:r>
            <a:r>
              <a:rPr kumimoji="1" lang="ja-JP" altLang="en-US" dirty="0" smtClean="0"/>
              <a:t>書く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モデル</a:t>
            </a:r>
            <a:r>
              <a:rPr lang="ja-JP" altLang="en-US" sz="4400" dirty="0"/>
              <a:t>を</a:t>
            </a:r>
            <a:r>
              <a:rPr lang="ja-JP" altLang="en-US" dirty="0" smtClean="0"/>
              <a:t>記述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sz="3600" dirty="0"/>
              <a:t>(</a:t>
            </a:r>
            <a:r>
              <a:rPr lang="ja-JP" altLang="en-US" sz="3600" dirty="0"/>
              <a:t>モデル ＝ 関心事が分離されたもの</a:t>
            </a:r>
            <a:r>
              <a:rPr lang="en-US" altLang="ja-JP" sz="3600" dirty="0"/>
              <a:t>)</a:t>
            </a: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4294967295"/>
          </p:nvPr>
        </p:nvSpPr>
        <p:spPr>
          <a:xfrm>
            <a:off x="6554880" y="6247376"/>
            <a:ext cx="2128320" cy="470930"/>
          </a:xfrm>
          <a:prstGeom prst="rect">
            <a:avLst/>
          </a:prstGeom>
        </p:spPr>
        <p:txBody>
          <a:bodyPr lIns="82945" tIns="41473" rIns="82945" bIns="41473"/>
          <a:lstStyle/>
          <a:p>
            <a:fld id="{D2D8002D-B5B0-4BAC-B1F6-782DDCCE6D9C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651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-1" y="274638"/>
            <a:ext cx="8825345" cy="654032"/>
          </a:xfrm>
        </p:spPr>
        <p:txBody>
          <a:bodyPr/>
          <a:lstStyle/>
          <a:p>
            <a:r>
              <a:rPr lang="ja-JP" altLang="en-US" sz="4000" dirty="0"/>
              <a:t>どんな風にプログラミングしたいか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CPU</a:t>
            </a:r>
            <a:r>
              <a:rPr kumimoji="1" lang="ja-JP" altLang="en-US" dirty="0" smtClean="0"/>
              <a:t>に指示するようでなく</a:t>
            </a:r>
            <a:endParaRPr kumimoji="1" lang="en-US" altLang="ja-JP" dirty="0" smtClean="0"/>
          </a:p>
          <a:p>
            <a:r>
              <a:rPr lang="ja-JP" altLang="en-US" dirty="0" smtClean="0"/>
              <a:t>コンパイラに指示するようでなく</a:t>
            </a:r>
            <a:endParaRPr lang="en-US" altLang="ja-JP" dirty="0" smtClean="0"/>
          </a:p>
          <a:p>
            <a:r>
              <a:rPr kumimoji="1" lang="ja-JP" altLang="en-US" dirty="0" smtClean="0"/>
              <a:t>人が人に話すように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4294967295"/>
          </p:nvPr>
        </p:nvSpPr>
        <p:spPr>
          <a:xfrm>
            <a:off x="6554880" y="6247376"/>
            <a:ext cx="2128320" cy="470930"/>
          </a:xfrm>
          <a:prstGeom prst="rect">
            <a:avLst/>
          </a:prstGeom>
        </p:spPr>
        <p:txBody>
          <a:bodyPr lIns="82945" tIns="41473" rIns="82945" bIns="41473"/>
          <a:lstStyle/>
          <a:p>
            <a:fld id="{D2D8002D-B5B0-4BAC-B1F6-782DDCCE6D9C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52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“How” </a:t>
            </a:r>
            <a:r>
              <a:rPr kumimoji="1" lang="ja-JP" altLang="en-US" dirty="0" smtClean="0"/>
              <a:t>から </a:t>
            </a:r>
            <a:r>
              <a:rPr kumimoji="1" lang="en-US" altLang="ja-JP" dirty="0" smtClean="0"/>
              <a:t>“What” </a:t>
            </a:r>
            <a:r>
              <a:rPr kumimoji="1" lang="ja-JP" altLang="en-US" dirty="0" smtClean="0"/>
              <a:t>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4400" dirty="0"/>
              <a:t>「プログラムは思った通りには動かない。書いた通りに動く</a:t>
            </a:r>
            <a:r>
              <a:rPr lang="ja-JP" altLang="en-US" sz="4400" dirty="0" smtClean="0"/>
              <a:t>」</a:t>
            </a:r>
            <a:r>
              <a:rPr lang="en-US" altLang="ja-JP" sz="4400" dirty="0" smtClean="0"/>
              <a:t>?</a:t>
            </a:r>
            <a:endParaRPr lang="ja-JP" altLang="en-US" sz="4400" dirty="0"/>
          </a:p>
          <a:p>
            <a:r>
              <a:rPr lang="ja-JP" altLang="en-US" sz="4400" dirty="0"/>
              <a:t>意図は </a:t>
            </a:r>
            <a:r>
              <a:rPr lang="en-US" altLang="ja-JP" sz="4400" dirty="0" smtClean="0"/>
              <a:t>“What”</a:t>
            </a:r>
            <a:endParaRPr lang="en-US" altLang="ja-JP" sz="4400" dirty="0"/>
          </a:p>
          <a:p>
            <a:r>
              <a:rPr lang="ja-JP" altLang="en-US" sz="4400" dirty="0" smtClean="0"/>
              <a:t>実は、大事</a:t>
            </a:r>
            <a:r>
              <a:rPr lang="ja-JP" altLang="en-US" sz="4400" dirty="0"/>
              <a:t>なの</a:t>
            </a:r>
            <a:r>
              <a:rPr lang="ja-JP" altLang="en-US" sz="4400" dirty="0" smtClean="0"/>
              <a:t>は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4400" dirty="0" smtClean="0"/>
              <a:t>「</a:t>
            </a:r>
            <a:r>
              <a:rPr lang="ja-JP" altLang="en-US" sz="4400" dirty="0"/>
              <a:t>どうやりたいか」ではなく「何がしたいか</a:t>
            </a:r>
            <a:r>
              <a:rPr lang="ja-JP" altLang="en-US" sz="4400" dirty="0" smtClean="0"/>
              <a:t>」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7331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宣言</a:t>
            </a:r>
            <a:r>
              <a:rPr lang="ja-JP" altLang="en-US" dirty="0" smtClean="0"/>
              <a:t>型プログラミング</a:t>
            </a:r>
            <a:r>
              <a:rPr lang="en-US" altLang="ja-JP" dirty="0" smtClean="0"/>
              <a:t>!</a:t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6480" y="3256768"/>
            <a:ext cx="852468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ja-JP" altLang="en-US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～</a:t>
            </a:r>
            <a:r>
              <a:rPr lang="en-US" altLang="ja-JP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“How” </a:t>
            </a:r>
            <a:r>
              <a:rPr lang="ja-JP" altLang="en-US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から </a:t>
            </a:r>
            <a:r>
              <a:rPr lang="en-US" altLang="ja-JP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“What” </a:t>
            </a:r>
            <a:r>
              <a:rPr lang="ja-JP" altLang="en-US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へ～</a:t>
            </a:r>
            <a:endParaRPr kumimoji="1" lang="ja-JP" altLang="en-US" sz="4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xmlns:mc="http://schemas.openxmlformats.org/markup-compatibility/2006" xmlns:a14="http://schemas.microsoft.com/office/drawing/2010/main" val="000000" mc:Ignorable="">
                    <a:alpha val="65000"/>
                  </a:srgbClr>
                </a:inn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697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宣言型プログラミング</a:t>
            </a:r>
            <a:endParaRPr lang="en-US" dirty="0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ja-JP" sz="6000" dirty="0"/>
              <a:t>“What”</a:t>
            </a:r>
            <a:r>
              <a:rPr lang="ja-JP" altLang="en-US" sz="6000" dirty="0"/>
              <a:t> を記述</a:t>
            </a:r>
            <a:endParaRPr lang="en-US" altLang="ja-JP" sz="6000" dirty="0"/>
          </a:p>
          <a:p>
            <a:pPr>
              <a:buNone/>
            </a:pPr>
            <a:r>
              <a:rPr lang="ja-JP" altLang="en-US" sz="6000" dirty="0"/>
              <a:t>⇔ 命令型</a:t>
            </a:r>
            <a:r>
              <a:rPr lang="ja-JP" altLang="en-US" sz="4800" dirty="0"/>
              <a:t>プログラミング</a:t>
            </a:r>
            <a:endParaRPr lang="en-US" altLang="ja-JP" sz="6000" dirty="0"/>
          </a:p>
          <a:p>
            <a:pPr lvl="1"/>
            <a:r>
              <a:rPr lang="en-US" altLang="ja-JP" sz="5400" dirty="0"/>
              <a:t>“How” </a:t>
            </a:r>
            <a:r>
              <a:rPr lang="ja-JP" altLang="en-US" sz="5400" dirty="0"/>
              <a:t>を記述</a:t>
            </a:r>
            <a:r>
              <a:rPr lang="en-US" altLang="ja-JP" sz="5400" dirty="0"/>
              <a:t/>
            </a:r>
            <a:br>
              <a:rPr lang="en-US" altLang="ja-JP" sz="5400" dirty="0"/>
            </a:br>
            <a:r>
              <a:rPr lang="en-US" altLang="ja-JP" sz="5400" dirty="0"/>
              <a:t> </a:t>
            </a:r>
            <a:r>
              <a:rPr lang="en-US" altLang="ja-JP" sz="4400" dirty="0"/>
              <a:t>(C# </a:t>
            </a:r>
            <a:r>
              <a:rPr lang="ja-JP" altLang="en-US" sz="4400" dirty="0"/>
              <a:t>２</a:t>
            </a:r>
            <a:r>
              <a:rPr lang="en-US" altLang="ja-JP" sz="4400" dirty="0"/>
              <a:t>.0</a:t>
            </a:r>
            <a:r>
              <a:rPr lang="ja-JP" altLang="en-US" sz="4400" dirty="0"/>
              <a:t>以前など</a:t>
            </a:r>
            <a:r>
              <a:rPr lang="en-US" altLang="ja-JP" sz="4400" dirty="0"/>
              <a:t>)</a:t>
            </a:r>
          </a:p>
          <a:p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01378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パラダイムの進化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71472" y="3159625"/>
            <a:ext cx="80010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～</a:t>
            </a:r>
            <a:r>
              <a:rPr lang="en-US" altLang="ja-JP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“How” </a:t>
            </a:r>
            <a:r>
              <a:rPr lang="ja-JP" alt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から </a:t>
            </a:r>
            <a:r>
              <a:rPr lang="en-US" altLang="ja-JP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“What” </a:t>
            </a:r>
            <a:r>
              <a:rPr lang="ja-JP" alt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xmlns:mc="http://schemas.openxmlformats.org/markup-compatibility/2006" xmlns:a14="http://schemas.microsoft.com/office/drawing/2010/main" val="000000" mc:Ignorable="">
                      <a:alpha val="65000"/>
                    </a:srgbClr>
                  </a:inn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へ～</a:t>
            </a:r>
          </a:p>
        </p:txBody>
      </p:sp>
    </p:spTree>
    <p:extLst>
      <p:ext uri="{BB962C8B-B14F-4D97-AF65-F5344CB8AC3E}">
        <p14:creationId xmlns:p14="http://schemas.microsoft.com/office/powerpoint/2010/main" val="749557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例えば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23528" y="1290360"/>
            <a:ext cx="8712967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ja-JP" dirty="0" smtClean="0"/>
              <a:t>C# </a:t>
            </a:r>
            <a:r>
              <a:rPr lang="ja-JP" altLang="en-US" dirty="0" smtClean="0"/>
              <a:t>では、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chemeClr val="accent5"/>
                </a:solidFill>
              </a:rPr>
              <a:t/>
            </a:r>
            <a:br>
              <a:rPr lang="en-US" altLang="ja-JP" dirty="0" smtClean="0">
                <a:solidFill>
                  <a:schemeClr val="accent5"/>
                </a:solidFill>
              </a:rPr>
            </a:br>
            <a:r>
              <a:rPr lang="ja-JP" altLang="en-US" sz="5900" dirty="0">
                <a:solidFill>
                  <a:schemeClr val="tx2">
                    <a:lumMod val="50000"/>
                  </a:schemeClr>
                </a:solidFill>
              </a:rPr>
              <a:t>「従業員名簿内の 全ての各従業員を</a:t>
            </a:r>
            <a:r>
              <a:rPr lang="en-US" altLang="ja-JP" sz="59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altLang="ja-JP" sz="59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altLang="ja-JP" sz="5900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ja-JP" altLang="en-US" sz="5900" dirty="0">
                <a:solidFill>
                  <a:schemeClr val="tx2">
                    <a:lumMod val="50000"/>
                  </a:schemeClr>
                </a:solidFill>
              </a:rPr>
              <a:t>画面に出力する」</a:t>
            </a:r>
            <a:r>
              <a:rPr lang="en-US" altLang="ja-JP" sz="5900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</a:rPr>
              <a:t/>
            </a:r>
            <a:br>
              <a:rPr lang="en-US" altLang="ja-JP" sz="5900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</a:rPr>
            </a:br>
            <a:endParaRPr lang="en-US" altLang="ja-JP" dirty="0" smtClean="0">
              <a:solidFill>
                <a:srgbClr xmlns:mc="http://schemas.openxmlformats.org/markup-compatibility/2006" xmlns:a14="http://schemas.microsoft.com/office/drawing/2010/main" val="FFFF00" mc:Ignorable=""/>
              </a:solidFill>
            </a:endParaRPr>
          </a:p>
          <a:p>
            <a:pPr>
              <a:buNone/>
            </a:pPr>
            <a:r>
              <a:rPr lang="ja-JP" altLang="en-US" dirty="0" smtClean="0"/>
              <a:t>のソースコードは、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4400" dirty="0">
                <a:solidFill>
                  <a:schemeClr val="tx2">
                    <a:lumMod val="50000"/>
                  </a:schemeClr>
                </a:solidFill>
              </a:rPr>
              <a:t>従業員名簿</a:t>
            </a:r>
            <a:r>
              <a:rPr lang="en-US" altLang="ja-JP" sz="4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altLang="ja-JP" sz="4400" dirty="0" err="1">
                <a:solidFill>
                  <a:schemeClr val="tx2">
                    <a:lumMod val="50000"/>
                  </a:schemeClr>
                </a:solidFill>
              </a:rPr>
              <a:t>ForAll</a:t>
            </a:r>
            <a:r>
              <a:rPr lang="en-US" altLang="ja-JP" sz="44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ja-JP" altLang="en-US" sz="4400" dirty="0">
                <a:solidFill>
                  <a:schemeClr val="tx2">
                    <a:lumMod val="50000"/>
                  </a:schemeClr>
                </a:solidFill>
              </a:rPr>
              <a:t>各従業員 </a:t>
            </a:r>
            <a:r>
              <a:rPr lang="en-US" altLang="ja-JP" sz="4400" dirty="0">
                <a:solidFill>
                  <a:schemeClr val="tx2">
                    <a:lumMod val="50000"/>
                  </a:schemeClr>
                </a:solidFill>
              </a:rPr>
              <a:t>=&gt; </a:t>
            </a:r>
            <a:r>
              <a:rPr lang="ja-JP" altLang="en-US" sz="4400" dirty="0">
                <a:solidFill>
                  <a:schemeClr val="tx2">
                    <a:lumMod val="50000"/>
                  </a:schemeClr>
                </a:solidFill>
              </a:rPr>
              <a:t>各従業員</a:t>
            </a:r>
            <a:r>
              <a:rPr lang="en-US" altLang="ja-JP" sz="4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ja-JP" altLang="en-US" sz="4400" dirty="0">
                <a:solidFill>
                  <a:schemeClr val="tx2">
                    <a:lumMod val="50000"/>
                  </a:schemeClr>
                </a:solidFill>
              </a:rPr>
              <a:t>出力</a:t>
            </a:r>
            <a:r>
              <a:rPr lang="en-US" altLang="ja-JP" sz="44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ja-JP" altLang="en-US" sz="4400" dirty="0">
                <a:solidFill>
                  <a:schemeClr val="tx2">
                    <a:lumMod val="50000"/>
                  </a:schemeClr>
                </a:solidFill>
              </a:rPr>
              <a:t>画面</a:t>
            </a:r>
            <a:r>
              <a:rPr lang="en-US" altLang="ja-JP" sz="4400" dirty="0">
                <a:solidFill>
                  <a:schemeClr val="tx2">
                    <a:lumMod val="50000"/>
                  </a:schemeClr>
                </a:solidFill>
              </a:rPr>
              <a:t>));</a:t>
            </a:r>
            <a:r>
              <a:rPr lang="en-US" altLang="ja-JP" sz="58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altLang="ja-JP" sz="5800" dirty="0">
                <a:solidFill>
                  <a:schemeClr val="tx2">
                    <a:lumMod val="50000"/>
                  </a:schemeClr>
                </a:solidFill>
              </a:rPr>
            </a:br>
            <a:endParaRPr lang="en-US" altLang="ja-JP" sz="5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ja-JP" altLang="en-US" dirty="0" smtClean="0"/>
              <a:t>と書かれたりする。</a:t>
            </a:r>
            <a:endParaRPr kumimoji="1" lang="ja-JP" altLang="en-US" dirty="0"/>
          </a:p>
        </p:txBody>
      </p:sp>
      <p:sp>
        <p:nvSpPr>
          <p:cNvPr id="4" name="角丸四角形吹き出し 3"/>
          <p:cNvSpPr/>
          <p:nvPr/>
        </p:nvSpPr>
        <p:spPr>
          <a:xfrm>
            <a:off x="5214942" y="4869160"/>
            <a:ext cx="3643338" cy="857256"/>
          </a:xfrm>
          <a:prstGeom prst="wedgeRoundRectCallout">
            <a:avLst>
              <a:gd name="adj1" fmla="val -37499"/>
              <a:gd name="adj2" fmla="val -80313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algn="ctr"/>
            <a:r>
              <a:rPr kumimoji="1" lang="ja-JP" altLang="en-US" sz="2400" b="1" dirty="0">
                <a:latin typeface="メイリオ" pitchFamily="50" charset="-128"/>
                <a:ea typeface="メイリオ" pitchFamily="50" charset="-128"/>
              </a:rPr>
              <a:t>宣言型プログラミング</a:t>
            </a:r>
          </a:p>
        </p:txBody>
      </p:sp>
    </p:spTree>
    <p:extLst>
      <p:ext uri="{BB962C8B-B14F-4D97-AF65-F5344CB8AC3E}">
        <p14:creationId xmlns:p14="http://schemas.microsoft.com/office/powerpoint/2010/main" val="289059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なんで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24770" y="1419974"/>
            <a:ext cx="8719230" cy="4925352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ja-JP" altLang="en-US" sz="2400" dirty="0">
                <a:solidFill>
                  <a:schemeClr val="tx2">
                    <a:lumMod val="50000"/>
                  </a:schemeClr>
                </a:solidFill>
              </a:rPr>
              <a:t>従業員名簿</a:t>
            </a:r>
            <a:r>
              <a:rPr lang="en-US" altLang="ja-JP" sz="2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altLang="ja-JP" sz="2400" dirty="0" err="1">
                <a:solidFill>
                  <a:schemeClr val="tx2">
                    <a:lumMod val="50000"/>
                  </a:schemeClr>
                </a:solidFill>
              </a:rPr>
              <a:t>ForAll</a:t>
            </a:r>
            <a:r>
              <a:rPr lang="en-US" altLang="ja-JP" sz="24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ja-JP" altLang="en-US" sz="2400" dirty="0">
                <a:solidFill>
                  <a:schemeClr val="tx2">
                    <a:lumMod val="50000"/>
                  </a:schemeClr>
                </a:solidFill>
              </a:rPr>
              <a:t>各従業員 </a:t>
            </a:r>
            <a:r>
              <a:rPr lang="en-US" altLang="ja-JP" sz="2400" dirty="0">
                <a:solidFill>
                  <a:schemeClr val="tx2">
                    <a:lumMod val="50000"/>
                  </a:schemeClr>
                </a:solidFill>
              </a:rPr>
              <a:t>=&gt; </a:t>
            </a:r>
            <a:r>
              <a:rPr lang="ja-JP" altLang="en-US" sz="2400" dirty="0">
                <a:solidFill>
                  <a:schemeClr val="tx2">
                    <a:lumMod val="50000"/>
                  </a:schemeClr>
                </a:solidFill>
              </a:rPr>
              <a:t>各従業員</a:t>
            </a:r>
            <a:r>
              <a:rPr lang="en-US" altLang="ja-JP" sz="2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ja-JP" altLang="en-US" sz="2400" dirty="0">
                <a:solidFill>
                  <a:schemeClr val="tx2">
                    <a:lumMod val="50000"/>
                  </a:schemeClr>
                </a:solidFill>
              </a:rPr>
              <a:t>出力</a:t>
            </a:r>
            <a:r>
              <a:rPr lang="en-US" altLang="ja-JP" sz="24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ja-JP" altLang="en-US" sz="2400" dirty="0">
                <a:solidFill>
                  <a:schemeClr val="tx2">
                    <a:lumMod val="50000"/>
                  </a:schemeClr>
                </a:solidFill>
              </a:rPr>
              <a:t>画面</a:t>
            </a:r>
            <a:r>
              <a:rPr lang="en-US" altLang="ja-JP" sz="2400" dirty="0">
                <a:solidFill>
                  <a:schemeClr val="tx2">
                    <a:lumMod val="50000"/>
                  </a:schemeClr>
                </a:solidFill>
              </a:rPr>
              <a:t>));</a:t>
            </a:r>
          </a:p>
          <a:p>
            <a:pPr>
              <a:buNone/>
            </a:pPr>
            <a:endParaRPr lang="en-US" altLang="ja-JP" sz="3600" dirty="0" smtClean="0"/>
          </a:p>
          <a:p>
            <a:pPr>
              <a:buNone/>
            </a:pPr>
            <a:r>
              <a:rPr lang="ja-JP" altLang="en-US" sz="3600" dirty="0" smtClean="0"/>
              <a:t>このソースコードが、</a:t>
            </a:r>
          </a:p>
          <a:p>
            <a:pPr>
              <a:buNone/>
            </a:pPr>
            <a:endParaRPr lang="ja-JP" altLang="en-US" sz="3600" dirty="0" smtClean="0"/>
          </a:p>
          <a:p>
            <a:pPr lvl="1">
              <a:buNone/>
            </a:pPr>
            <a:r>
              <a:rPr lang="en-US" altLang="ja-JP" sz="2800" dirty="0" smtClean="0">
                <a:solidFill>
                  <a:schemeClr val="tx2">
                    <a:lumMod val="50000"/>
                  </a:schemeClr>
                </a:solidFill>
              </a:rPr>
              <a:t>for (</a:t>
            </a:r>
            <a:r>
              <a:rPr lang="en-US" altLang="ja-JP" sz="2800" dirty="0" err="1" smtClean="0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US" altLang="ja-JP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ja-JP" sz="2800" dirty="0" err="1" smtClean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altLang="ja-JP" sz="2800" dirty="0" smtClean="0">
                <a:solidFill>
                  <a:schemeClr val="tx2">
                    <a:lumMod val="50000"/>
                  </a:schemeClr>
                </a:solidFill>
              </a:rPr>
              <a:t> = 0; </a:t>
            </a:r>
            <a:r>
              <a:rPr lang="en-US" altLang="ja-JP" sz="2800" dirty="0" err="1" smtClean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altLang="ja-JP" sz="2800" dirty="0" smtClean="0">
                <a:solidFill>
                  <a:schemeClr val="tx2">
                    <a:lumMod val="50000"/>
                  </a:schemeClr>
                </a:solidFill>
              </a:rPr>
              <a:t> &lt; </a:t>
            </a:r>
            <a:r>
              <a:rPr lang="ja-JP" altLang="en-US" sz="2800" dirty="0" smtClean="0">
                <a:solidFill>
                  <a:schemeClr val="tx2">
                    <a:lumMod val="50000"/>
                  </a:schemeClr>
                </a:solidFill>
              </a:rPr>
              <a:t>従業員名簿</a:t>
            </a:r>
            <a:r>
              <a:rPr lang="en-US" altLang="ja-JP" sz="2800" dirty="0" smtClean="0">
                <a:solidFill>
                  <a:schemeClr val="tx2">
                    <a:lumMod val="50000"/>
                  </a:schemeClr>
                </a:solidFill>
              </a:rPr>
              <a:t>.Count; </a:t>
            </a:r>
            <a:r>
              <a:rPr lang="en-US" altLang="ja-JP" sz="2800" dirty="0" err="1" smtClean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altLang="ja-JP" sz="2800" dirty="0" smtClean="0">
                <a:solidFill>
                  <a:schemeClr val="tx2">
                    <a:lumMod val="50000"/>
                  </a:schemeClr>
                </a:solidFill>
              </a:rPr>
              <a:t>++)</a:t>
            </a:r>
          </a:p>
          <a:p>
            <a:pPr lvl="1">
              <a:buNone/>
            </a:pPr>
            <a:r>
              <a:rPr lang="en-US" altLang="ja-JP" sz="2800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ja-JP" altLang="en-US" sz="2800" dirty="0" smtClean="0">
                <a:solidFill>
                  <a:schemeClr val="tx2">
                    <a:lumMod val="50000"/>
                  </a:schemeClr>
                </a:solidFill>
              </a:rPr>
              <a:t>出力</a:t>
            </a:r>
            <a:r>
              <a:rPr lang="en-US" altLang="ja-JP" sz="2800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ja-JP" altLang="en-US" sz="2800" dirty="0" smtClean="0">
                <a:solidFill>
                  <a:schemeClr val="tx2">
                    <a:lumMod val="50000"/>
                  </a:schemeClr>
                </a:solidFill>
              </a:rPr>
              <a:t>従業員名簿</a:t>
            </a:r>
            <a:r>
              <a:rPr lang="en-US" altLang="ja-JP" sz="2800" dirty="0" smtClean="0">
                <a:solidFill>
                  <a:schemeClr val="tx2">
                    <a:lumMod val="50000"/>
                  </a:schemeClr>
                </a:solidFill>
              </a:rPr>
              <a:t>[</a:t>
            </a:r>
            <a:r>
              <a:rPr lang="en-US" altLang="ja-JP" sz="2800" dirty="0" err="1" smtClean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altLang="ja-JP" sz="2800" dirty="0" smtClean="0">
                <a:solidFill>
                  <a:schemeClr val="tx2">
                    <a:lumMod val="50000"/>
                  </a:schemeClr>
                </a:solidFill>
              </a:rPr>
              <a:t>]);</a:t>
            </a:r>
          </a:p>
          <a:p>
            <a:pPr>
              <a:buNone/>
            </a:pPr>
            <a:endParaRPr lang="en-US" altLang="ja-JP" sz="3600" dirty="0" smtClean="0"/>
          </a:p>
          <a:p>
            <a:pPr>
              <a:buNone/>
            </a:pPr>
            <a:r>
              <a:rPr lang="ja-JP" altLang="en-US" sz="3600" dirty="0" smtClean="0"/>
              <a:t>より良いか</a:t>
            </a:r>
            <a:r>
              <a:rPr lang="en-US" altLang="ja-JP" sz="3600" dirty="0" smtClean="0"/>
              <a:t>?</a:t>
            </a:r>
          </a:p>
        </p:txBody>
      </p:sp>
      <p:sp>
        <p:nvSpPr>
          <p:cNvPr id="4" name="角丸四角形吹き出し 3"/>
          <p:cNvSpPr/>
          <p:nvPr/>
        </p:nvSpPr>
        <p:spPr>
          <a:xfrm>
            <a:off x="5357818" y="4869160"/>
            <a:ext cx="3643338" cy="857256"/>
          </a:xfrm>
          <a:prstGeom prst="wedgeRoundRectCallout">
            <a:avLst>
              <a:gd name="adj1" fmla="val -37499"/>
              <a:gd name="adj2" fmla="val -80313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algn="ctr"/>
            <a:r>
              <a:rPr kumimoji="1" lang="ja-JP" altLang="en-US" sz="2400" b="1" dirty="0">
                <a:latin typeface="メイリオ" pitchFamily="50" charset="-128"/>
                <a:ea typeface="メイリオ" pitchFamily="50" charset="-128"/>
              </a:rPr>
              <a:t>命令型プログラミング</a:t>
            </a:r>
          </a:p>
        </p:txBody>
      </p:sp>
    </p:spTree>
    <p:extLst>
      <p:ext uri="{BB962C8B-B14F-4D97-AF65-F5344CB8AC3E}">
        <p14:creationId xmlns:p14="http://schemas.microsoft.com/office/powerpoint/2010/main" val="148486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6154758"/>
          </a:xfrm>
        </p:spPr>
        <p:txBody>
          <a:bodyPr>
            <a:noAutofit/>
          </a:bodyPr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よりピュアなモデルが</a:t>
            </a:r>
            <a:r>
              <a:rPr lang="en-US" altLang="ja-JP" dirty="0" smtClean="0">
                <a:solidFill>
                  <a:schemeClr val="tx1"/>
                </a:solidFill>
              </a:rPr>
              <a:t/>
            </a:r>
            <a:br>
              <a:rPr lang="en-US" altLang="ja-JP" dirty="0" smtClean="0">
                <a:solidFill>
                  <a:schemeClr val="tx1"/>
                </a:solidFill>
              </a:rPr>
            </a:br>
            <a:r>
              <a:rPr lang="ja-JP" altLang="en-US" dirty="0" smtClean="0">
                <a:solidFill>
                  <a:schemeClr val="tx1"/>
                </a:solidFill>
              </a:rPr>
              <a:t>書けている</a:t>
            </a:r>
            <a:r>
              <a:rPr lang="en-US" altLang="ja-JP" dirty="0" smtClean="0">
                <a:solidFill>
                  <a:schemeClr val="tx1"/>
                </a:solidFill>
              </a:rPr>
              <a:t/>
            </a:r>
            <a:br>
              <a:rPr lang="en-US" altLang="ja-JP" dirty="0" smtClean="0">
                <a:solidFill>
                  <a:schemeClr val="tx1"/>
                </a:solidFill>
              </a:rPr>
            </a:br>
            <a:r>
              <a:rPr lang="en-US" altLang="ja-JP" sz="800" dirty="0">
                <a:solidFill>
                  <a:schemeClr val="tx1"/>
                </a:solidFill>
              </a:rPr>
              <a:t/>
            </a:r>
            <a:br>
              <a:rPr lang="en-US" altLang="ja-JP" sz="800" dirty="0">
                <a:solidFill>
                  <a:schemeClr val="tx1"/>
                </a:solidFill>
              </a:rPr>
            </a:br>
            <a:r>
              <a:rPr lang="en-US" altLang="ja-JP" sz="3200" dirty="0">
                <a:solidFill>
                  <a:schemeClr val="tx1"/>
                </a:solidFill>
              </a:rPr>
              <a:t>(=</a:t>
            </a:r>
            <a:r>
              <a:rPr lang="ja-JP" altLang="en-US" sz="3200" dirty="0">
                <a:solidFill>
                  <a:schemeClr val="tx1"/>
                </a:solidFill>
              </a:rPr>
              <a:t>よりピュア</a:t>
            </a:r>
            <a:r>
              <a:rPr lang="ja-JP" altLang="en-US" sz="3200" dirty="0" smtClean="0">
                <a:solidFill>
                  <a:schemeClr val="tx1"/>
                </a:solidFill>
              </a:rPr>
              <a:t>に意図</a:t>
            </a:r>
            <a:r>
              <a:rPr lang="en-US" altLang="ja-JP" sz="3200" dirty="0" smtClean="0">
                <a:solidFill>
                  <a:schemeClr val="tx1"/>
                </a:solidFill>
              </a:rPr>
              <a:t>/</a:t>
            </a:r>
            <a:r>
              <a:rPr lang="ja-JP" altLang="en-US" sz="3200" dirty="0" smtClean="0">
                <a:solidFill>
                  <a:schemeClr val="tx1"/>
                </a:solidFill>
              </a:rPr>
              <a:t>関心事が書けている</a:t>
            </a:r>
            <a:r>
              <a:rPr lang="en-US" altLang="ja-JP" sz="3200" dirty="0" smtClean="0">
                <a:solidFill>
                  <a:schemeClr val="tx1"/>
                </a:solidFill>
              </a:rPr>
              <a:t>)</a:t>
            </a:r>
            <a:br>
              <a:rPr lang="en-US" altLang="ja-JP" sz="3200" dirty="0" smtClean="0">
                <a:solidFill>
                  <a:schemeClr val="tx1"/>
                </a:solidFill>
              </a:rPr>
            </a:br>
            <a:r>
              <a:rPr lang="en-US" altLang="ja-JP" sz="800" dirty="0" smtClean="0">
                <a:solidFill>
                  <a:schemeClr val="tx1"/>
                </a:solidFill>
              </a:rPr>
              <a:t/>
            </a:r>
            <a:br>
              <a:rPr lang="en-US" altLang="ja-JP" sz="800" dirty="0" smtClean="0">
                <a:solidFill>
                  <a:schemeClr val="tx1"/>
                </a:solidFill>
              </a:rPr>
            </a:br>
            <a:r>
              <a:rPr lang="ja-JP" altLang="en-US" dirty="0" smtClean="0">
                <a:solidFill>
                  <a:schemeClr val="tx1"/>
                </a:solidFill>
              </a:rPr>
              <a:t>方がベター。</a:t>
            </a:r>
            <a:r>
              <a:rPr lang="en-US" altLang="ja-JP" dirty="0" smtClean="0">
                <a:solidFill>
                  <a:schemeClr val="tx1"/>
                </a:solidFill>
              </a:rPr>
              <a:t/>
            </a:r>
            <a:br>
              <a:rPr lang="en-US" altLang="ja-JP" dirty="0" smtClean="0">
                <a:solidFill>
                  <a:schemeClr val="tx1"/>
                </a:solidFill>
              </a:rPr>
            </a:b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39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36013"/>
            <a:ext cx="8258204" cy="954347"/>
          </a:xfrm>
        </p:spPr>
        <p:txBody>
          <a:bodyPr/>
          <a:lstStyle/>
          <a:p>
            <a:r>
              <a:rPr lang="ja-JP" altLang="en-US" dirty="0" smtClean="0"/>
              <a:t>例えば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54371" y="1290360"/>
            <a:ext cx="8164858" cy="524938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3300" dirty="0"/>
              <a:t>	</a:t>
            </a:r>
            <a:r>
              <a:rPr lang="ja-JP" altLang="en-US" sz="2400" dirty="0">
                <a:solidFill>
                  <a:schemeClr val="tx2">
                    <a:lumMod val="50000"/>
                  </a:schemeClr>
                </a:solidFill>
              </a:rPr>
              <a:t>「従業員名簿内の 全ての各従業員を画面に出力する」</a:t>
            </a:r>
            <a:endParaRPr lang="en-US" altLang="ja-JP" sz="24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ja-JP" altLang="en-US" sz="3300" dirty="0"/>
              <a:t>が意図なら、 </a:t>
            </a:r>
            <a:r>
              <a:rPr lang="en-US" altLang="ja-JP" sz="3300" dirty="0"/>
              <a:t/>
            </a:r>
            <a:br>
              <a:rPr lang="en-US" altLang="ja-JP" sz="3300" dirty="0"/>
            </a:br>
            <a:r>
              <a:rPr lang="en-US" altLang="ja-JP" sz="1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for (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= 0;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&lt; </a:t>
            </a:r>
            <a:r>
              <a:rPr lang="ja-JP" altLang="en-US" sz="2800" dirty="0">
                <a:solidFill>
                  <a:schemeClr val="tx2">
                    <a:lumMod val="50000"/>
                  </a:schemeClr>
                </a:solidFill>
              </a:rPr>
              <a:t>従業員リスト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.Count; 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++)</a:t>
            </a:r>
          </a:p>
          <a:p>
            <a:pPr>
              <a:buNone/>
            </a:pP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    	</a:t>
            </a:r>
            <a:r>
              <a:rPr lang="ja-JP" altLang="en-US" sz="2800" dirty="0" smtClean="0">
                <a:solidFill>
                  <a:schemeClr val="tx2">
                    <a:lumMod val="50000"/>
                  </a:schemeClr>
                </a:solidFill>
              </a:rPr>
              <a:t>出力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ja-JP" altLang="en-US" sz="2800" dirty="0">
                <a:solidFill>
                  <a:schemeClr val="tx2">
                    <a:lumMod val="50000"/>
                  </a:schemeClr>
                </a:solidFill>
              </a:rPr>
              <a:t>従業員リスト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[i]);</a:t>
            </a:r>
            <a:endParaRPr lang="en-US" altLang="ja-JP" sz="40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ja-JP" altLang="en-US" sz="3300" dirty="0"/>
              <a:t>の場合、</a:t>
            </a:r>
          </a:p>
          <a:p>
            <a:pPr>
              <a:buNone/>
            </a:pPr>
            <a:r>
              <a:rPr lang="en-US" altLang="ja-JP" sz="3300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ja-JP" altLang="en-US" sz="2000" dirty="0">
                <a:solidFill>
                  <a:schemeClr val="tx2">
                    <a:lumMod val="50000"/>
                  </a:schemeClr>
                </a:solidFill>
              </a:rPr>
              <a:t>「</a:t>
            </a:r>
            <a:r>
              <a:rPr lang="en-US" altLang="ja-JP" sz="2000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ja-JP" altLang="en-US" sz="2000" dirty="0">
                <a:solidFill>
                  <a:schemeClr val="tx2">
                    <a:lumMod val="50000"/>
                  </a:schemeClr>
                </a:solidFill>
              </a:rPr>
              <a:t>」、「</a:t>
            </a:r>
            <a:r>
              <a:rPr lang="en-US" altLang="ja-JP" sz="2000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ja-JP" altLang="en-US" sz="2000" dirty="0">
                <a:solidFill>
                  <a:schemeClr val="tx2">
                    <a:lumMod val="50000"/>
                  </a:schemeClr>
                </a:solidFill>
              </a:rPr>
              <a:t>」、「</a:t>
            </a:r>
            <a:r>
              <a:rPr lang="en-US" altLang="ja-JP" sz="2000" dirty="0">
                <a:solidFill>
                  <a:schemeClr val="tx2">
                    <a:lumMod val="50000"/>
                  </a:schemeClr>
                </a:solidFill>
              </a:rPr>
              <a:t>=</a:t>
            </a:r>
            <a:r>
              <a:rPr lang="ja-JP" altLang="en-US" sz="2000" dirty="0">
                <a:solidFill>
                  <a:schemeClr val="tx2">
                    <a:lumMod val="50000"/>
                  </a:schemeClr>
                </a:solidFill>
              </a:rPr>
              <a:t>」、「</a:t>
            </a:r>
            <a:r>
              <a:rPr lang="en-US" altLang="ja-JP" sz="2000" dirty="0">
                <a:solidFill>
                  <a:schemeClr val="tx2">
                    <a:lumMod val="50000"/>
                  </a:schemeClr>
                </a:solidFill>
              </a:rPr>
              <a:t>&lt;</a:t>
            </a:r>
            <a:r>
              <a:rPr lang="ja-JP" altLang="en-US" sz="2000" dirty="0">
                <a:solidFill>
                  <a:schemeClr val="tx2">
                    <a:lumMod val="50000"/>
                  </a:schemeClr>
                </a:solidFill>
              </a:rPr>
              <a:t>」、「</a:t>
            </a:r>
            <a:r>
              <a:rPr lang="en-US" altLang="ja-JP" sz="2000" dirty="0">
                <a:solidFill>
                  <a:schemeClr val="tx2">
                    <a:lumMod val="50000"/>
                  </a:schemeClr>
                </a:solidFill>
              </a:rPr>
              <a:t>Count</a:t>
            </a:r>
            <a:r>
              <a:rPr lang="ja-JP" altLang="en-US" sz="2000" dirty="0">
                <a:solidFill>
                  <a:schemeClr val="tx2">
                    <a:lumMod val="50000"/>
                  </a:schemeClr>
                </a:solidFill>
              </a:rPr>
              <a:t>」、「</a:t>
            </a:r>
            <a:r>
              <a:rPr lang="en-US" altLang="ja-JP" sz="2000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altLang="ja-JP" sz="2000" dirty="0">
                <a:solidFill>
                  <a:schemeClr val="tx2">
                    <a:lumMod val="50000"/>
                  </a:schemeClr>
                </a:solidFill>
              </a:rPr>
              <a:t>++</a:t>
            </a:r>
            <a:r>
              <a:rPr lang="ja-JP" altLang="en-US" sz="2000" dirty="0">
                <a:solidFill>
                  <a:schemeClr val="tx2">
                    <a:lumMod val="50000"/>
                  </a:schemeClr>
                </a:solidFill>
              </a:rPr>
              <a:t>」、「</a:t>
            </a:r>
            <a:r>
              <a:rPr lang="en-US" altLang="ja-JP" sz="2000" dirty="0">
                <a:solidFill>
                  <a:schemeClr val="tx2">
                    <a:lumMod val="50000"/>
                  </a:schemeClr>
                </a:solidFill>
              </a:rPr>
              <a:t>[</a:t>
            </a:r>
            <a:r>
              <a:rPr lang="en-US" altLang="ja-JP" sz="2000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altLang="ja-JP" sz="2000" dirty="0">
                <a:solidFill>
                  <a:schemeClr val="tx2">
                    <a:lumMod val="50000"/>
                  </a:schemeClr>
                </a:solidFill>
              </a:rPr>
              <a:t>]</a:t>
            </a:r>
            <a:r>
              <a:rPr lang="ja-JP" altLang="en-US" sz="2000" dirty="0">
                <a:solidFill>
                  <a:schemeClr val="tx2">
                    <a:lumMod val="50000"/>
                  </a:schemeClr>
                </a:solidFill>
              </a:rPr>
              <a:t>」</a:t>
            </a:r>
            <a:endParaRPr lang="ja-JP" alt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ja-JP" altLang="en-US" sz="3300" dirty="0"/>
              <a:t>は「意図以外」のもの。</a:t>
            </a:r>
            <a:endParaRPr lang="en-US" altLang="ja-JP" sz="3300" dirty="0"/>
          </a:p>
          <a:p>
            <a:pPr>
              <a:buNone/>
            </a:pPr>
            <a:r>
              <a:rPr lang="en-US" altLang="ja-JP" sz="3300" dirty="0"/>
              <a:t>(</a:t>
            </a:r>
            <a:r>
              <a:rPr lang="ja-JP" altLang="en-US" sz="3300" dirty="0"/>
              <a:t>＝モデルにとっては「ノイズ」</a:t>
            </a:r>
            <a:r>
              <a:rPr lang="en-US" altLang="ja-JP" sz="3300" dirty="0"/>
              <a:t>)</a:t>
            </a:r>
            <a:endParaRPr lang="ja-JP" altLang="en-US" sz="3300" dirty="0"/>
          </a:p>
        </p:txBody>
      </p:sp>
    </p:spTree>
    <p:extLst>
      <p:ext uri="{BB962C8B-B14F-4D97-AF65-F5344CB8AC3E}">
        <p14:creationId xmlns:p14="http://schemas.microsoft.com/office/powerpoint/2010/main" val="159831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マルチパラダイム</a:t>
            </a:r>
            <a:r>
              <a:rPr lang="en-US" altLang="ja-JP" dirty="0" smtClean="0"/>
              <a:t>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05428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4770" y="253444"/>
            <a:ext cx="8258204" cy="1142984"/>
          </a:xfrm>
        </p:spPr>
        <p:txBody>
          <a:bodyPr/>
          <a:lstStyle/>
          <a:p>
            <a:r>
              <a:rPr lang="ja-JP" altLang="en-US" dirty="0" smtClean="0"/>
              <a:t>「この場合は」、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4282" y="1357299"/>
            <a:ext cx="8786874" cy="476886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ja-JP" sz="2400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</a:rPr>
              <a:t/>
            </a:r>
            <a:br>
              <a:rPr lang="en-US" altLang="ja-JP" sz="2400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</a:rPr>
            </a:br>
            <a:r>
              <a:rPr lang="en-US" altLang="ja-JP" sz="3300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</a:rPr>
              <a:t> </a:t>
            </a:r>
            <a:r>
              <a:rPr lang="en-US" altLang="ja-JP" sz="3300" dirty="0">
                <a:solidFill>
                  <a:schemeClr val="tx2">
                    <a:lumMod val="50000"/>
                  </a:schemeClr>
                </a:solidFill>
              </a:rPr>
              <a:t>for (</a:t>
            </a:r>
            <a:r>
              <a:rPr lang="en-US" altLang="ja-JP" sz="3300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US" altLang="ja-JP" sz="33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ja-JP" sz="3300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altLang="ja-JP" sz="3300" dirty="0">
                <a:solidFill>
                  <a:schemeClr val="tx2">
                    <a:lumMod val="50000"/>
                  </a:schemeClr>
                </a:solidFill>
              </a:rPr>
              <a:t> = 0; </a:t>
            </a:r>
            <a:r>
              <a:rPr lang="en-US" altLang="ja-JP" sz="3300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altLang="ja-JP" sz="3300" dirty="0">
                <a:solidFill>
                  <a:schemeClr val="tx2">
                    <a:lumMod val="50000"/>
                  </a:schemeClr>
                </a:solidFill>
              </a:rPr>
              <a:t> &lt; </a:t>
            </a:r>
            <a:r>
              <a:rPr lang="ja-JP" altLang="en-US" sz="3300" dirty="0">
                <a:solidFill>
                  <a:schemeClr val="tx2">
                    <a:lumMod val="50000"/>
                  </a:schemeClr>
                </a:solidFill>
              </a:rPr>
              <a:t>従業員リスト</a:t>
            </a:r>
            <a:r>
              <a:rPr lang="en-US" altLang="ja-JP" sz="3300" dirty="0">
                <a:solidFill>
                  <a:schemeClr val="tx2">
                    <a:lumMod val="50000"/>
                  </a:schemeClr>
                </a:solidFill>
              </a:rPr>
              <a:t>.Count; </a:t>
            </a:r>
            <a:r>
              <a:rPr lang="en-US" altLang="ja-JP" sz="3300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altLang="ja-JP" sz="3300" dirty="0">
                <a:solidFill>
                  <a:schemeClr val="tx2">
                    <a:lumMod val="50000"/>
                  </a:schemeClr>
                </a:solidFill>
              </a:rPr>
              <a:t>++)</a:t>
            </a:r>
          </a:p>
          <a:p>
            <a:pPr>
              <a:buNone/>
            </a:pPr>
            <a:r>
              <a:rPr lang="en-US" altLang="ja-JP" sz="3300" dirty="0">
                <a:solidFill>
                  <a:schemeClr val="tx2">
                    <a:lumMod val="50000"/>
                  </a:schemeClr>
                </a:solidFill>
              </a:rPr>
              <a:t>    		</a:t>
            </a:r>
            <a:r>
              <a:rPr lang="ja-JP" altLang="en-US" sz="3300" dirty="0">
                <a:solidFill>
                  <a:schemeClr val="tx2">
                    <a:lumMod val="50000"/>
                  </a:schemeClr>
                </a:solidFill>
              </a:rPr>
              <a:t>出力</a:t>
            </a:r>
            <a:r>
              <a:rPr lang="en-US" altLang="ja-JP" sz="33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ja-JP" altLang="en-US" sz="3300" dirty="0">
                <a:solidFill>
                  <a:schemeClr val="tx2">
                    <a:lumMod val="50000"/>
                  </a:schemeClr>
                </a:solidFill>
              </a:rPr>
              <a:t>従業員リスト</a:t>
            </a:r>
            <a:r>
              <a:rPr lang="en-US" altLang="ja-JP" sz="3300" dirty="0">
                <a:solidFill>
                  <a:schemeClr val="tx2">
                    <a:lumMod val="50000"/>
                  </a:schemeClr>
                </a:solidFill>
              </a:rPr>
              <a:t>[</a:t>
            </a:r>
            <a:r>
              <a:rPr lang="en-US" altLang="ja-JP" sz="3300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altLang="ja-JP" sz="3300" dirty="0">
                <a:solidFill>
                  <a:schemeClr val="tx2">
                    <a:lumMod val="50000"/>
                  </a:schemeClr>
                </a:solidFill>
              </a:rPr>
              <a:t>]);</a:t>
            </a:r>
          </a:p>
          <a:p>
            <a:pPr>
              <a:buNone/>
            </a:pPr>
            <a:endParaRPr lang="en-US" altLang="ja-JP" sz="2400" dirty="0"/>
          </a:p>
          <a:p>
            <a:pPr>
              <a:buNone/>
            </a:pPr>
            <a:r>
              <a:rPr lang="ja-JP" altLang="en-US" sz="2800" dirty="0"/>
              <a:t>よりは、</a:t>
            </a:r>
            <a:endParaRPr lang="en-US" altLang="ja-JP" sz="2800" dirty="0"/>
          </a:p>
          <a:p>
            <a:pPr>
              <a:buNone/>
            </a:pPr>
            <a:endParaRPr lang="en-US" altLang="ja-JP" sz="2400" dirty="0"/>
          </a:p>
          <a:p>
            <a:pPr lvl="1">
              <a:buNone/>
            </a:pPr>
            <a:r>
              <a:rPr lang="ja-JP" altLang="en-US" sz="2800" dirty="0">
                <a:solidFill>
                  <a:schemeClr val="tx2">
                    <a:lumMod val="50000"/>
                  </a:schemeClr>
                </a:solidFill>
              </a:rPr>
              <a:t>従業員リスト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altLang="ja-JP" sz="2800" dirty="0" err="1">
                <a:solidFill>
                  <a:schemeClr val="tx2">
                    <a:lumMod val="50000"/>
                  </a:schemeClr>
                </a:solidFill>
              </a:rPr>
              <a:t>ForAll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ja-JP" altLang="en-US" sz="2800" dirty="0">
                <a:solidFill>
                  <a:schemeClr val="tx2">
                    <a:lumMod val="50000"/>
                  </a:schemeClr>
                </a:solidFill>
              </a:rPr>
              <a:t>各従業員 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=&gt; </a:t>
            </a:r>
            <a:r>
              <a:rPr lang="ja-JP" altLang="en-US" sz="2800" dirty="0">
                <a:solidFill>
                  <a:schemeClr val="tx2">
                    <a:lumMod val="50000"/>
                  </a:schemeClr>
                </a:solidFill>
              </a:rPr>
              <a:t>各従業員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ja-JP" altLang="en-US" sz="2800" dirty="0">
                <a:solidFill>
                  <a:schemeClr val="tx2">
                    <a:lumMod val="50000"/>
                  </a:schemeClr>
                </a:solidFill>
              </a:rPr>
              <a:t>出力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ja-JP" altLang="en-US" sz="2800" dirty="0">
                <a:solidFill>
                  <a:schemeClr val="tx2">
                    <a:lumMod val="50000"/>
                  </a:schemeClr>
                </a:solidFill>
              </a:rPr>
              <a:t>画面</a:t>
            </a:r>
            <a:r>
              <a:rPr lang="en-US" altLang="ja-JP" sz="2800" dirty="0">
                <a:solidFill>
                  <a:schemeClr val="tx2">
                    <a:lumMod val="50000"/>
                  </a:schemeClr>
                </a:solidFill>
              </a:rPr>
              <a:t>));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の方が</a:t>
            </a:r>
            <a:r>
              <a:rPr lang="ja-JP" altLang="en-US" sz="3600" dirty="0"/>
              <a:t>ノイズが少ない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(=SN</a:t>
            </a:r>
            <a:r>
              <a:rPr lang="ja-JP" altLang="en-US" dirty="0" smtClean="0"/>
              <a:t>比が高い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角丸四角形吹き出し 3"/>
          <p:cNvSpPr/>
          <p:nvPr/>
        </p:nvSpPr>
        <p:spPr>
          <a:xfrm>
            <a:off x="5321150" y="4293096"/>
            <a:ext cx="3643338" cy="857256"/>
          </a:xfrm>
          <a:prstGeom prst="wedgeRoundRectCallout">
            <a:avLst>
              <a:gd name="adj1" fmla="val -37499"/>
              <a:gd name="adj2" fmla="val -80313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algn="ctr"/>
            <a:r>
              <a:rPr kumimoji="1" lang="ja-JP" altLang="en-US" sz="2400" b="1" dirty="0">
                <a:latin typeface="メイリオ" pitchFamily="50" charset="-128"/>
                <a:ea typeface="メイリオ" pitchFamily="50" charset="-128"/>
              </a:rPr>
              <a:t>宣言型プログラミング</a:t>
            </a:r>
          </a:p>
        </p:txBody>
      </p:sp>
      <p:sp>
        <p:nvSpPr>
          <p:cNvPr id="5" name="角丸四角形吹き出し 4"/>
          <p:cNvSpPr/>
          <p:nvPr/>
        </p:nvSpPr>
        <p:spPr>
          <a:xfrm>
            <a:off x="5249142" y="2499736"/>
            <a:ext cx="3643338" cy="857256"/>
          </a:xfrm>
          <a:prstGeom prst="wedgeRoundRectCallout">
            <a:avLst>
              <a:gd name="adj1" fmla="val -37499"/>
              <a:gd name="adj2" fmla="val -80313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ja-JP" altLang="en-US" sz="2400" b="1" dirty="0">
                <a:latin typeface="メイリオ" pitchFamily="50" charset="-128"/>
                <a:ea typeface="メイリオ" pitchFamily="50" charset="-128"/>
              </a:rPr>
              <a:t>命令</a:t>
            </a:r>
            <a:r>
              <a:rPr kumimoji="1" lang="ja-JP" altLang="en-US" sz="2400" b="1" dirty="0">
                <a:latin typeface="メイリオ" pitchFamily="50" charset="-128"/>
                <a:ea typeface="メイリオ" pitchFamily="50" charset="-128"/>
              </a:rPr>
              <a:t>型プログラミング</a:t>
            </a:r>
          </a:p>
        </p:txBody>
      </p:sp>
    </p:spTree>
    <p:extLst>
      <p:ext uri="{BB962C8B-B14F-4D97-AF65-F5344CB8AC3E}">
        <p14:creationId xmlns:p14="http://schemas.microsoft.com/office/powerpoint/2010/main" val="265945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関数型言語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Visual Studio 2010 </a:t>
            </a:r>
            <a:r>
              <a:rPr kumimoji="1" lang="ja-JP" altLang="en-US" dirty="0" smtClean="0"/>
              <a:t>では </a:t>
            </a:r>
            <a:r>
              <a:rPr kumimoji="1" lang="en-US" altLang="ja-JP" dirty="0" smtClean="0"/>
              <a:t>F#</a:t>
            </a:r>
            <a:r>
              <a:rPr kumimoji="1" lang="ja-JP" altLang="en-US" dirty="0" smtClean="0"/>
              <a:t>をサポート</a:t>
            </a:r>
            <a:endParaRPr kumimoji="1" lang="en-US" altLang="ja-JP" dirty="0" smtClean="0"/>
          </a:p>
          <a:p>
            <a:pPr lvl="1"/>
            <a:r>
              <a:rPr kumimoji="1" lang="ja-JP" altLang="en-US" sz="3600" dirty="0" smtClean="0"/>
              <a:t>マルチパラダイム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ja-JP" altLang="en-US" sz="3600" dirty="0" smtClean="0"/>
              <a:t> </a:t>
            </a:r>
            <a:r>
              <a:rPr kumimoji="1" lang="en-US" altLang="ja-JP" sz="3600" dirty="0" smtClean="0"/>
              <a:t>(</a:t>
            </a:r>
            <a:r>
              <a:rPr lang="ja-JP" altLang="en-US" sz="3600" dirty="0" smtClean="0"/>
              <a:t>関数型</a:t>
            </a:r>
            <a:r>
              <a:rPr lang="en-US" altLang="ja-JP" sz="3600" dirty="0" smtClean="0"/>
              <a:t>+</a:t>
            </a:r>
            <a:r>
              <a:rPr lang="ja-JP" altLang="en-US" sz="3600" dirty="0"/>
              <a:t>オブジェクト</a:t>
            </a:r>
            <a:r>
              <a:rPr lang="ja-JP" altLang="en-US" sz="3600" dirty="0" smtClean="0"/>
              <a:t>指向</a:t>
            </a:r>
            <a:r>
              <a:rPr lang="en-US" altLang="ja-JP" sz="3600" dirty="0" smtClean="0"/>
              <a:t>)</a:t>
            </a:r>
            <a:endParaRPr lang="en-US" altLang="ja-JP" sz="3600" dirty="0"/>
          </a:p>
          <a:p>
            <a:pPr lvl="1"/>
            <a:r>
              <a:rPr lang="en-US" altLang="ja-JP" sz="3600" dirty="0" smtClean="0"/>
              <a:t>.</a:t>
            </a:r>
            <a:r>
              <a:rPr lang="en-US" altLang="ja-JP" sz="3600" dirty="0"/>
              <a:t>NET</a:t>
            </a:r>
            <a:r>
              <a:rPr lang="ja-JP" altLang="en-US" sz="3600" dirty="0" smtClean="0"/>
              <a:t>クラスライブラリを利用可</a:t>
            </a:r>
            <a:endParaRPr kumimoji="1" lang="ja-JP" altLang="en-US" sz="3600" dirty="0"/>
          </a:p>
        </p:txBody>
      </p:sp>
      <p:pic>
        <p:nvPicPr>
          <p:cNvPr id="4" name="Picture 3" descr="C:\Users\monical\Desktop\ADMIN\DVD_ART34\Logos\Visual Studio\Visual Studio Team System\Visual Studio Team System (generic 2008) logo r.png"/>
          <p:cNvPicPr>
            <a:picLocks noChangeAspect="1" noChangeArrowheads="1"/>
          </p:cNvPicPr>
          <p:nvPr/>
        </p:nvPicPr>
        <p:blipFill>
          <a:blip r:embed="rId2" cstate="print"/>
          <a:srcRect b="28991"/>
          <a:stretch>
            <a:fillRect/>
          </a:stretch>
        </p:blipFill>
        <p:spPr bwMode="invGray">
          <a:xfrm>
            <a:off x="4730463" y="4922729"/>
            <a:ext cx="3823650" cy="15510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87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6481" y="406110"/>
            <a:ext cx="8226720" cy="1143480"/>
          </a:xfrm>
        </p:spPr>
        <p:txBody>
          <a:bodyPr/>
          <a:lstStyle/>
          <a:p>
            <a:r>
              <a:rPr kumimoji="1" lang="ja-JP" altLang="en-US" dirty="0" smtClean="0"/>
              <a:t>関数型言語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819268"/>
              </p:ext>
            </p:extLst>
          </p:nvPr>
        </p:nvGraphicFramePr>
        <p:xfrm>
          <a:off x="705123" y="1744011"/>
          <a:ext cx="7581653" cy="414766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{AF606853-7671-496A-8E4F-DF71F8EC918B}</a:tableStyleId>
              </a:tblPr>
              <a:tblGrid>
                <a:gridCol w="2138414"/>
                <a:gridCol w="2916021"/>
                <a:gridCol w="2527218"/>
              </a:tblGrid>
              <a:tr h="606485">
                <a:tc>
                  <a:txBody>
                    <a:bodyPr/>
                    <a:lstStyle/>
                    <a:p>
                      <a:pPr algn="ctr"/>
                      <a:endParaRPr kumimoji="1" lang="ja-JP" altLang="en-US" sz="2900" dirty="0">
                        <a:latin typeface="うずらフォント" pitchFamily="1" charset="-128"/>
                        <a:ea typeface="うずらフォント" pitchFamily="1" charset="-128"/>
                      </a:endParaRPr>
                    </a:p>
                  </a:txBody>
                  <a:tcPr marL="82944" marR="82944" marT="41476" marB="414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900" dirty="0" smtClean="0">
                          <a:latin typeface="うずらフォント" pitchFamily="1" charset="-128"/>
                          <a:ea typeface="うずらフォント" pitchFamily="1" charset="-128"/>
                        </a:rPr>
                        <a:t>純粋</a:t>
                      </a:r>
                      <a:endParaRPr kumimoji="1" lang="ja-JP" altLang="en-US" sz="2900" dirty="0">
                        <a:latin typeface="うずらフォント" pitchFamily="1" charset="-128"/>
                        <a:ea typeface="うずらフォント" pitchFamily="1" charset="-128"/>
                      </a:endParaRPr>
                    </a:p>
                  </a:txBody>
                  <a:tcPr marL="82944" marR="82944" marT="41476" marB="414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900" dirty="0" smtClean="0">
                          <a:latin typeface="うずらフォント" pitchFamily="1" charset="-128"/>
                          <a:ea typeface="うずらフォント" pitchFamily="1" charset="-128"/>
                        </a:rPr>
                        <a:t>ハイブリッド</a:t>
                      </a:r>
                      <a:endParaRPr kumimoji="1" lang="ja-JP" altLang="en-US" sz="2900" dirty="0">
                        <a:latin typeface="うずらフォント" pitchFamily="1" charset="-128"/>
                        <a:ea typeface="うずらフォント" pitchFamily="1" charset="-128"/>
                      </a:endParaRPr>
                    </a:p>
                  </a:txBody>
                  <a:tcPr marL="82944" marR="82944" marT="41476" marB="41476" anchor="ctr"/>
                </a:tc>
              </a:tr>
              <a:tr h="1770589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900" dirty="0" smtClean="0">
                          <a:latin typeface="うずらフォント" pitchFamily="1" charset="-128"/>
                          <a:ea typeface="うずらフォント" pitchFamily="1" charset="-128"/>
                        </a:rPr>
                        <a:t>静的型付け</a:t>
                      </a:r>
                      <a:endParaRPr kumimoji="1" lang="ja-JP" altLang="en-US" sz="2900" dirty="0">
                        <a:latin typeface="うずらフォント" pitchFamily="1" charset="-128"/>
                        <a:ea typeface="うずらフォント" pitchFamily="1" charset="-128"/>
                      </a:endParaRPr>
                    </a:p>
                  </a:txBody>
                  <a:tcPr marL="82944" marR="82944" marT="41476" marB="414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b="1" dirty="0" smtClean="0">
                          <a:solidFill>
                            <a:srgbClr xmlns:mc="http://schemas.openxmlformats.org/markup-compatibility/2006" xmlns:a14="http://schemas.microsoft.com/office/drawing/2010/main" val="FFFF00" mc:Ignorable=""/>
                          </a:solidFill>
                          <a:latin typeface="うずらフォント" pitchFamily="1" charset="-128"/>
                          <a:ea typeface="うずらフォント" pitchFamily="1" charset="-128"/>
                        </a:rPr>
                        <a:t>Haskell</a:t>
                      </a:r>
                      <a:endParaRPr kumimoji="1" lang="ja-JP" altLang="en-US" sz="3600" b="1" dirty="0">
                        <a:solidFill>
                          <a:srgbClr xmlns:mc="http://schemas.openxmlformats.org/markup-compatibility/2006" xmlns:a14="http://schemas.microsoft.com/office/drawing/2010/main" val="FFFF00" mc:Ignorable=""/>
                        </a:solidFill>
                        <a:latin typeface="うずらフォント" pitchFamily="1" charset="-128"/>
                        <a:ea typeface="うずらフォント" pitchFamily="1" charset="-128"/>
                      </a:endParaRPr>
                    </a:p>
                  </a:txBody>
                  <a:tcPr marL="82944" marR="82944" marT="41476" marB="414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900" b="1" dirty="0" err="1" smtClean="0">
                          <a:latin typeface="うずらフォント" pitchFamily="1" charset="-128"/>
                          <a:ea typeface="うずらフォント" pitchFamily="1" charset="-128"/>
                        </a:rPr>
                        <a:t>Scala</a:t>
                      </a:r>
                      <a:endParaRPr kumimoji="1" lang="ja-JP" altLang="en-US" sz="2900" b="1" dirty="0">
                        <a:latin typeface="うずらフォント" pitchFamily="1" charset="-128"/>
                        <a:ea typeface="うずらフォント" pitchFamily="1" charset="-128"/>
                      </a:endParaRPr>
                    </a:p>
                  </a:txBody>
                  <a:tcPr marL="82944" marR="82944" marT="41476" marB="41476" anchor="ctr"/>
                </a:tc>
              </a:tr>
              <a:tr h="177058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900" dirty="0" smtClean="0">
                          <a:latin typeface="うずらフォント" pitchFamily="1" charset="-128"/>
                          <a:ea typeface="うずらフォント" pitchFamily="1" charset="-128"/>
                        </a:rPr>
                        <a:t>動的型付け</a:t>
                      </a:r>
                      <a:endParaRPr kumimoji="1" lang="ja-JP" altLang="en-US" sz="2900" dirty="0">
                        <a:latin typeface="うずらフォント" pitchFamily="1" charset="-128"/>
                        <a:ea typeface="うずらフォント" pitchFamily="1" charset="-128"/>
                      </a:endParaRPr>
                    </a:p>
                  </a:txBody>
                  <a:tcPr marL="82944" marR="82944" marT="41476" marB="41476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900" dirty="0">
                        <a:latin typeface="うずらフォント" pitchFamily="1" charset="-128"/>
                        <a:ea typeface="うずらフォント" pitchFamily="1" charset="-128"/>
                      </a:endParaRPr>
                    </a:p>
                  </a:txBody>
                  <a:tcPr marL="82944" marR="82944" marT="41476" marB="414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900" b="1" dirty="0" smtClean="0">
                          <a:solidFill>
                            <a:schemeClr val="bg1"/>
                          </a:solidFill>
                          <a:latin typeface="うずらフォント" pitchFamily="1" charset="-128"/>
                          <a:ea typeface="うずらフォント" pitchFamily="1" charset="-128"/>
                        </a:rPr>
                        <a:t>Scheme</a:t>
                      </a:r>
                      <a:endParaRPr kumimoji="1" lang="ja-JP" altLang="en-US" sz="2900" b="1" dirty="0">
                        <a:solidFill>
                          <a:schemeClr val="bg1"/>
                        </a:solidFill>
                        <a:latin typeface="うずらフォント" pitchFamily="1" charset="-128"/>
                        <a:ea typeface="うずらフォント" pitchFamily="1" charset="-128"/>
                      </a:endParaRPr>
                    </a:p>
                  </a:txBody>
                  <a:tcPr marL="82944" marR="82944" marT="41476" marB="41476" anchor="ctr"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7358082" y="3733210"/>
            <a:ext cx="869625" cy="637754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en-US" altLang="ja-JP" sz="3600" b="1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うずらフォント" pitchFamily="1" charset="-128"/>
                <a:ea typeface="うずらフォント" pitchFamily="1" charset="-128"/>
              </a:rPr>
              <a:t>C#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FF00" mc:Ignorable="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72066" y="2357430"/>
            <a:ext cx="1225492" cy="59158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en-US" altLang="ja-JP" sz="3300" b="1" dirty="0" err="1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OCaml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29256" y="3357562"/>
            <a:ext cx="781461" cy="59158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en-US" altLang="ja-JP" sz="3300" b="1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うずらフォント" pitchFamily="1" charset="-128"/>
                <a:ea typeface="うずらフォント" pitchFamily="1" charset="-128"/>
              </a:rPr>
              <a:t>F#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FF00" mc:Ignorable="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960802" y="4271495"/>
            <a:ext cx="1437088" cy="59158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en-US" altLang="ja-JP" sz="3300" b="1" dirty="0" err="1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Erlang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00628" y="4929198"/>
            <a:ext cx="1013896" cy="59158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en-US" altLang="ja-JP" sz="3300" b="1" dirty="0">
                <a:solidFill>
                  <a:schemeClr val="bg1"/>
                </a:solidFill>
                <a:latin typeface="うずらフォント" pitchFamily="1" charset="-128"/>
                <a:ea typeface="うずらフォント" pitchFamily="1" charset="-128"/>
              </a:rPr>
              <a:t>LISP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62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関数型プログラミング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6600" dirty="0" smtClean="0"/>
              <a:t>宣言的</a:t>
            </a:r>
            <a:endParaRPr kumimoji="1" lang="en-US" altLang="ja-JP" sz="6600" dirty="0" smtClean="0"/>
          </a:p>
          <a:p>
            <a:r>
              <a:rPr kumimoji="1" lang="ja-JP" altLang="en-US" sz="6600" dirty="0" smtClean="0"/>
              <a:t>数学的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265735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関数型プログラミング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プログラムは関数の集まり</a:t>
            </a:r>
            <a:endParaRPr kumimoji="1" lang="en-US" altLang="ja-JP" dirty="0" smtClean="0"/>
          </a:p>
          <a:p>
            <a:pPr marL="414726" lvl="1" indent="0">
              <a:buNone/>
            </a:pPr>
            <a:r>
              <a:rPr lang="ja-JP" altLang="en-US" dirty="0" smtClean="0"/>
              <a:t>⇔ 手続きの集まり</a:t>
            </a:r>
            <a:endParaRPr lang="en-US" altLang="ja-JP" dirty="0" smtClean="0"/>
          </a:p>
          <a:p>
            <a:pPr marL="414726" lvl="1" indent="0">
              <a:buNone/>
            </a:pPr>
            <a:r>
              <a:rPr kumimoji="1" lang="ja-JP" altLang="en-US" dirty="0" smtClean="0"/>
              <a:t>⇔ オブジェクトの集まり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167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関数型プログラミング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関数</a:t>
            </a:r>
            <a:r>
              <a:rPr lang="ja-JP" altLang="en-US" dirty="0" smtClean="0"/>
              <a:t>脳が必要</a:t>
            </a:r>
            <a:r>
              <a:rPr lang="en-US" altLang="ja-JP" dirty="0" smtClean="0"/>
              <a:t>?</a:t>
            </a:r>
            <a:endParaRPr kumimoji="1" lang="en-US" altLang="ja-JP" dirty="0" smtClean="0"/>
          </a:p>
          <a:p>
            <a:pPr marL="414726" lvl="1" indent="0">
              <a:buNone/>
            </a:pPr>
            <a:r>
              <a:rPr lang="ja-JP" altLang="en-US" dirty="0" smtClean="0"/>
              <a:t>⇔ 手続き脳</a:t>
            </a:r>
            <a:endParaRPr lang="en-US" altLang="ja-JP" dirty="0" smtClean="0"/>
          </a:p>
          <a:p>
            <a:pPr marL="414726" lvl="1" indent="0">
              <a:buNone/>
            </a:pPr>
            <a:r>
              <a:rPr kumimoji="1" lang="ja-JP" altLang="en-US" dirty="0" smtClean="0"/>
              <a:t>⇔ オブジェクト脳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0881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関数型プログラミング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代入文がない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副作用がない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状態を持たない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420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関数型プログラミング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2844" y="1428736"/>
            <a:ext cx="9001156" cy="4857784"/>
          </a:xfrm>
        </p:spPr>
        <p:txBody>
          <a:bodyPr/>
          <a:lstStyle/>
          <a:p>
            <a:r>
              <a:rPr kumimoji="1" lang="ja-JP" altLang="en-US" dirty="0" smtClean="0"/>
              <a:t>参照透明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実行順序を気にしなくてよい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副作用がないので、いつどの式を評価しても同じ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制</a:t>
            </a:r>
            <a:r>
              <a:rPr lang="ja-JP" altLang="en-US" dirty="0" smtClean="0"/>
              <a:t>御フローがない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90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 smtClean="0"/>
              <a:t>関数型プログラミング対決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en-US" altLang="ja-JP" sz="4800" dirty="0" smtClean="0"/>
              <a:t>C</a:t>
            </a:r>
            <a:r>
              <a:rPr lang="en-US" altLang="ja-JP" sz="4800" dirty="0"/>
              <a:t># vs. </a:t>
            </a:r>
            <a:r>
              <a:rPr lang="en-US" altLang="ja-JP" sz="4800" dirty="0" smtClean="0"/>
              <a:t>F# vs</a:t>
            </a:r>
            <a:r>
              <a:rPr lang="en-US" altLang="ja-JP" sz="4800" dirty="0"/>
              <a:t>. Haskell!</a:t>
            </a:r>
            <a:endParaRPr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3781743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C#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8596" y="1604329"/>
            <a:ext cx="8358245" cy="4524955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4800" dirty="0" smtClean="0"/>
              <a:t>マイクロソフト社</a:t>
            </a:r>
            <a:r>
              <a:rPr lang="ja-JP" altLang="en-US" sz="4800" dirty="0"/>
              <a:t>に</a:t>
            </a:r>
            <a:r>
              <a:rPr lang="ja-JP" altLang="en-US" sz="4800" dirty="0" smtClean="0"/>
              <a:t>よって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 smtClean="0"/>
              <a:t>同社</a:t>
            </a:r>
            <a:r>
              <a:rPr lang="ja-JP" altLang="en-US" sz="4800" dirty="0"/>
              <a:t>の</a:t>
            </a:r>
            <a:r>
              <a:rPr lang="en-US" altLang="ja-JP" sz="4800" dirty="0"/>
              <a:t>.NET</a:t>
            </a:r>
            <a:r>
              <a:rPr lang="ja-JP" altLang="en-US" sz="4800" dirty="0"/>
              <a:t>戦略の一環と</a:t>
            </a:r>
            <a:r>
              <a:rPr lang="ja-JP" altLang="en-US" sz="4800" dirty="0" smtClean="0"/>
              <a:t>して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 smtClean="0"/>
              <a:t>開発</a:t>
            </a:r>
            <a:r>
              <a:rPr lang="ja-JP" altLang="en-US" sz="4800" dirty="0"/>
              <a:t>されたオブジェクト</a:t>
            </a:r>
            <a:r>
              <a:rPr lang="ja-JP" altLang="en-US" sz="4800" dirty="0" smtClean="0"/>
              <a:t>指向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 smtClean="0"/>
              <a:t>プログラミング</a:t>
            </a:r>
            <a:r>
              <a:rPr lang="ja-JP" altLang="en-US" sz="4800" dirty="0"/>
              <a:t>言語</a:t>
            </a:r>
            <a:endParaRPr kumimoji="1" lang="ja-JP" altLang="en-US" sz="4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92" y="3833366"/>
            <a:ext cx="2000264" cy="295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9230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dirty="0"/>
              <a:t>プログラミング言語のトレンド</a:t>
            </a:r>
            <a:endParaRPr 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6481" y="2716120"/>
            <a:ext cx="8226720" cy="3413164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7300" dirty="0"/>
              <a:t>マルチパラダイム</a:t>
            </a:r>
          </a:p>
        </p:txBody>
      </p:sp>
    </p:spTree>
    <p:extLst>
      <p:ext uri="{BB962C8B-B14F-4D97-AF65-F5344CB8AC3E}">
        <p14:creationId xmlns:p14="http://schemas.microsoft.com/office/powerpoint/2010/main" val="28262598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</a:t>
            </a:r>
            <a:r>
              <a:rPr kumimoji="1" lang="en-US" altLang="ja-JP" dirty="0" smtClean="0"/>
              <a:t>#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5153" y="1604329"/>
            <a:ext cx="8579223" cy="4850259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4800" dirty="0"/>
              <a:t>マイクロソフトの研究チーム </a:t>
            </a:r>
            <a:r>
              <a:rPr lang="en-US" altLang="ja-JP" sz="4800" dirty="0"/>
              <a:t>(Microsoft Research) </a:t>
            </a:r>
            <a:r>
              <a:rPr lang="ja-JP" altLang="en-US" sz="4800" dirty="0" smtClean="0"/>
              <a:t>による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en-US" altLang="ja-JP" sz="4800" dirty="0" smtClean="0"/>
              <a:t>.</a:t>
            </a:r>
            <a:r>
              <a:rPr lang="en-US" altLang="ja-JP" sz="4800" dirty="0"/>
              <a:t>NET</a:t>
            </a:r>
            <a:r>
              <a:rPr lang="ja-JP" altLang="en-US" sz="4800" dirty="0"/>
              <a:t>プラットフォーム向け</a:t>
            </a:r>
            <a:r>
              <a:rPr lang="ja-JP" altLang="en-US" sz="4800" dirty="0" smtClean="0"/>
              <a:t>の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ja-JP" altLang="en-US" sz="4800" dirty="0" smtClean="0"/>
              <a:t>関数型</a:t>
            </a:r>
            <a:r>
              <a:rPr lang="ja-JP" altLang="en-US" sz="4800" dirty="0"/>
              <a:t>プログラミング</a:t>
            </a:r>
            <a:r>
              <a:rPr lang="ja-JP" altLang="en-US" sz="4800" dirty="0" smtClean="0"/>
              <a:t>言語</a:t>
            </a:r>
            <a:endParaRPr kumimoji="1" lang="ja-JP" altLang="en-US" sz="4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4786322"/>
            <a:ext cx="1523361" cy="200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9739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F#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9570" y="1419975"/>
            <a:ext cx="6476005" cy="53170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3300" dirty="0" smtClean="0"/>
              <a:t>ハイブリッド</a:t>
            </a:r>
            <a:endParaRPr lang="ja-JP" altLang="en-US" sz="3300" dirty="0"/>
          </a:p>
          <a:p>
            <a:pPr>
              <a:lnSpc>
                <a:spcPct val="150000"/>
              </a:lnSpc>
            </a:pPr>
            <a:r>
              <a:rPr lang="ja-JP" altLang="en-US" sz="3300" dirty="0" smtClean="0"/>
              <a:t>オブジェクト指向</a:t>
            </a:r>
            <a:endParaRPr lang="ja-JP" altLang="en-US" sz="3300" dirty="0"/>
          </a:p>
          <a:p>
            <a:pPr>
              <a:lnSpc>
                <a:spcPct val="150000"/>
              </a:lnSpc>
            </a:pPr>
            <a:r>
              <a:rPr lang="ja-JP" altLang="en-US" sz="3300" dirty="0" smtClean="0"/>
              <a:t>型安全</a:t>
            </a:r>
            <a:endParaRPr lang="ja-JP" altLang="en-US" sz="3300" dirty="0"/>
          </a:p>
          <a:p>
            <a:pPr>
              <a:lnSpc>
                <a:spcPct val="150000"/>
              </a:lnSpc>
            </a:pPr>
            <a:r>
              <a:rPr lang="ja-JP" altLang="en-US" sz="3300" dirty="0" smtClean="0"/>
              <a:t>型推論</a:t>
            </a:r>
            <a:endParaRPr lang="en-US" altLang="ja-JP" sz="3300" dirty="0" smtClean="0"/>
          </a:p>
          <a:p>
            <a:pPr>
              <a:lnSpc>
                <a:spcPct val="150000"/>
              </a:lnSpc>
            </a:pPr>
            <a:r>
              <a:rPr lang="en-US" altLang="ja-JP" sz="3300" dirty="0" err="1" smtClean="0"/>
              <a:t>OCaml</a:t>
            </a:r>
            <a:r>
              <a:rPr lang="ja-JP" altLang="en-US" sz="3300" dirty="0" smtClean="0"/>
              <a:t> との互換性</a:t>
            </a:r>
            <a:endParaRPr lang="en-US" altLang="ja-JP" sz="3300" dirty="0" smtClean="0"/>
          </a:p>
          <a:p>
            <a:pPr>
              <a:lnSpc>
                <a:spcPct val="150000"/>
              </a:lnSpc>
            </a:pPr>
            <a:r>
              <a:rPr lang="ja-JP" altLang="en-US" sz="3300" dirty="0" smtClean="0"/>
              <a:t>関数型としては高速</a:t>
            </a:r>
            <a:endParaRPr lang="ja-JP" altLang="en-US" sz="3300" dirty="0"/>
          </a:p>
        </p:txBody>
      </p:sp>
    </p:spTree>
    <p:extLst>
      <p:ext uri="{BB962C8B-B14F-4D97-AF65-F5344CB8AC3E}">
        <p14:creationId xmlns:p14="http://schemas.microsoft.com/office/powerpoint/2010/main" val="3486283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F#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p:pic>
        <p:nvPicPr>
          <p:cNvPr id="2050" name="図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226695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図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60648"/>
            <a:ext cx="242887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図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501008"/>
            <a:ext cx="2304566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図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124744"/>
            <a:ext cx="240982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図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33056"/>
            <a:ext cx="2142094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90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Haskell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4372" y="1604329"/>
            <a:ext cx="8035256" cy="4524955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純粋関数型言語。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名前は、米国の数学者 </a:t>
            </a:r>
            <a:r>
              <a:rPr lang="en-US" altLang="ja-JP" dirty="0" smtClean="0"/>
              <a:t>Haskell </a:t>
            </a:r>
            <a:r>
              <a:rPr lang="en-US" altLang="ja-JP" dirty="0"/>
              <a:t>B. </a:t>
            </a:r>
            <a:r>
              <a:rPr lang="en-US" altLang="ja-JP" dirty="0" smtClean="0"/>
              <a:t>Curry</a:t>
            </a:r>
            <a:r>
              <a:rPr lang="ja-JP" altLang="en-US" dirty="0" smtClean="0"/>
              <a:t> に由来。</a:t>
            </a:r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67" y="4082278"/>
            <a:ext cx="1789523" cy="25512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8963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Haskell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9571" y="1419975"/>
            <a:ext cx="4180320" cy="45249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sz="3300" dirty="0"/>
              <a:t>遅延評価</a:t>
            </a:r>
          </a:p>
          <a:p>
            <a:pPr>
              <a:lnSpc>
                <a:spcPct val="150000"/>
              </a:lnSpc>
            </a:pPr>
            <a:r>
              <a:rPr lang="ja-JP" altLang="en-US" sz="3300" dirty="0"/>
              <a:t>強い静的型付け</a:t>
            </a:r>
          </a:p>
          <a:p>
            <a:pPr>
              <a:lnSpc>
                <a:spcPct val="150000"/>
              </a:lnSpc>
            </a:pPr>
            <a:r>
              <a:rPr lang="ja-JP" altLang="en-US" sz="3300" dirty="0"/>
              <a:t>型推論</a:t>
            </a:r>
          </a:p>
          <a:p>
            <a:pPr>
              <a:lnSpc>
                <a:spcPct val="150000"/>
              </a:lnSpc>
            </a:pPr>
            <a:r>
              <a:rPr lang="ja-JP" altLang="en-US" sz="3300" dirty="0"/>
              <a:t>静的多相型付け</a:t>
            </a:r>
          </a:p>
          <a:p>
            <a:pPr>
              <a:lnSpc>
                <a:spcPct val="150000"/>
              </a:lnSpc>
            </a:pPr>
            <a:r>
              <a:rPr lang="ja-JP" altLang="en-US" sz="3300" dirty="0"/>
              <a:t>高階関数</a:t>
            </a: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auto">
          <a:xfrm>
            <a:off x="4247997" y="1484782"/>
            <a:ext cx="4660476" cy="38630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lnSpc>
                <a:spcPct val="112000"/>
              </a:lnSpc>
              <a:spcBef>
                <a:spcPct val="0"/>
              </a:spcBef>
              <a:spcAft>
                <a:spcPts val="1425"/>
              </a:spcAft>
              <a:buClr>
                <a:schemeClr val="bg1"/>
              </a:buClr>
              <a:buSzPct val="128000"/>
              <a:buFont typeface="Wingdings" pitchFamily="2" charset="2"/>
              <a:buChar char="ü"/>
              <a:defRPr kumimoji="1" sz="5400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latin typeface="うずらフォント" pitchFamily="1" charset="-128"/>
                <a:ea typeface="うずらフォント" pitchFamily="1" charset="-128"/>
                <a:cs typeface="YOzFont90" pitchFamily="2" charset="-128"/>
              </a:defRPr>
            </a:lvl1pPr>
            <a:lvl2pPr marL="742950" indent="-285750" algn="l" defTabSz="457200" rtl="0" eaLnBrk="1" fontAlgn="base" hangingPunct="1">
              <a:lnSpc>
                <a:spcPct val="112000"/>
              </a:lnSpc>
              <a:spcBef>
                <a:spcPct val="0"/>
              </a:spcBef>
              <a:spcAft>
                <a:spcPts val="1138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 sz="4800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latin typeface="うずらフォント" pitchFamily="1" charset="-128"/>
                <a:ea typeface="うずらフォント" pitchFamily="1" charset="-128"/>
                <a:cs typeface="YOzFont90" pitchFamily="2" charset="-128"/>
              </a:defRPr>
            </a:lvl2pPr>
            <a:lvl3pPr marL="1143000" indent="-228600" algn="l" defTabSz="457200" rtl="0" eaLnBrk="1" fontAlgn="base" hangingPunct="1">
              <a:lnSpc>
                <a:spcPct val="112000"/>
              </a:lnSpc>
              <a:spcBef>
                <a:spcPct val="0"/>
              </a:spcBef>
              <a:spcAft>
                <a:spcPts val="85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  <a:defRPr kumimoji="1" sz="4400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latin typeface="うずらフォント" pitchFamily="1" charset="-128"/>
                <a:ea typeface="うずらフォント" pitchFamily="1" charset="-128"/>
                <a:cs typeface="YOzFont90" pitchFamily="2" charset="-128"/>
              </a:defRPr>
            </a:lvl3pPr>
            <a:lvl4pPr marL="1600200" indent="-228600" algn="l" defTabSz="457200" rtl="0" eaLnBrk="1" fontAlgn="base" hangingPunct="1">
              <a:lnSpc>
                <a:spcPct val="112000"/>
              </a:lnSpc>
              <a:spcBef>
                <a:spcPct val="0"/>
              </a:spcBef>
              <a:spcAft>
                <a:spcPts val="575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6" charset="0"/>
              <a:defRPr kumimoji="1" sz="4000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latin typeface="うずらフォント" pitchFamily="1" charset="-128"/>
                <a:ea typeface="うずらフォント" pitchFamily="1" charset="-128"/>
                <a:cs typeface="YOzFont90" pitchFamily="2" charset="-128"/>
              </a:defRPr>
            </a:lvl4pPr>
            <a:lvl5pPr marL="2057400" indent="-228600" algn="l" defTabSz="457200" rtl="0" eaLnBrk="1" fontAlgn="base" hangingPunct="1">
              <a:lnSpc>
                <a:spcPct val="112000"/>
              </a:lnSpc>
              <a:spcBef>
                <a:spcPct val="0"/>
              </a:spcBef>
              <a:spcAft>
                <a:spcPts val="288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6" charset="0"/>
              <a:defRPr kumimoji="1" sz="3600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latin typeface="うずらフォント" pitchFamily="1" charset="-128"/>
                <a:ea typeface="うずらフォント" pitchFamily="1" charset="-128"/>
                <a:cs typeface="YOzFont90" pitchFamily="2" charset="-128"/>
              </a:defRPr>
            </a:lvl5pPr>
            <a:lvl6pPr marL="2514600" indent="-228600" algn="l" defTabSz="457200" rtl="0" eaLnBrk="1" fontAlgn="base" hangingPunct="1">
              <a:lnSpc>
                <a:spcPct val="112000"/>
              </a:lnSpc>
              <a:spcBef>
                <a:spcPct val="0"/>
              </a:spcBef>
              <a:spcAft>
                <a:spcPts val="288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6" charset="0"/>
              <a:defRPr kumimoji="1" sz="200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fontAlgn="base" hangingPunct="1">
              <a:lnSpc>
                <a:spcPct val="112000"/>
              </a:lnSpc>
              <a:spcBef>
                <a:spcPct val="0"/>
              </a:spcBef>
              <a:spcAft>
                <a:spcPts val="288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6" charset="0"/>
              <a:defRPr kumimoji="1" sz="200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fontAlgn="base" hangingPunct="1">
              <a:lnSpc>
                <a:spcPct val="112000"/>
              </a:lnSpc>
              <a:spcBef>
                <a:spcPct val="0"/>
              </a:spcBef>
              <a:spcAft>
                <a:spcPts val="288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6" charset="0"/>
              <a:defRPr kumimoji="1" sz="200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fontAlgn="base" hangingPunct="1">
              <a:lnSpc>
                <a:spcPct val="112000"/>
              </a:lnSpc>
              <a:spcBef>
                <a:spcPct val="0"/>
              </a:spcBef>
              <a:spcAft>
                <a:spcPts val="288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6" charset="0"/>
              <a:defRPr kumimoji="1" sz="200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Tx/>
              <a:buFont typeface="Arial" pitchFamily="34" charset="0"/>
              <a:buChar char="•"/>
            </a:pPr>
            <a:r>
              <a:rPr lang="ja-JP" altLang="en-US" sz="3300" b="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参照透過性</a:t>
            </a:r>
          </a:p>
          <a:p>
            <a:pPr>
              <a:lnSpc>
                <a:spcPct val="150000"/>
              </a:lnSpc>
              <a:buClrTx/>
              <a:buFont typeface="Arial" pitchFamily="34" charset="0"/>
              <a:buChar char="•"/>
            </a:pPr>
            <a:r>
              <a:rPr lang="ja-JP" altLang="en-US" sz="3300" b="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再帰的関数</a:t>
            </a:r>
          </a:p>
          <a:p>
            <a:pPr>
              <a:lnSpc>
                <a:spcPct val="150000"/>
              </a:lnSpc>
              <a:buClrTx/>
              <a:buFont typeface="Arial" pitchFamily="34" charset="0"/>
              <a:buChar char="•"/>
            </a:pPr>
            <a:r>
              <a:rPr lang="ja-JP" altLang="en-US" sz="3300" b="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副作用がない</a:t>
            </a:r>
          </a:p>
          <a:p>
            <a:pPr>
              <a:lnSpc>
                <a:spcPct val="150000"/>
              </a:lnSpc>
              <a:buClrTx/>
              <a:buFont typeface="Arial" pitchFamily="34" charset="0"/>
              <a:buChar char="•"/>
            </a:pPr>
            <a:r>
              <a:rPr lang="ja-JP" altLang="en-US" sz="3300" b="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パターンマッチング</a:t>
            </a:r>
            <a:endParaRPr lang="en-US" altLang="ja-JP" sz="3300" b="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  <a:buClrTx/>
              <a:buFont typeface="Arial" pitchFamily="34" charset="0"/>
              <a:buChar char="•"/>
            </a:pPr>
            <a:r>
              <a:rPr lang="ja-JP" altLang="en-US" sz="3300" b="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カリー化</a:t>
            </a:r>
            <a:endParaRPr lang="ja-JP" altLang="en-US" sz="33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3597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Haskell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  <p:pic>
        <p:nvPicPr>
          <p:cNvPr id="1026" name="図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564904"/>
            <a:ext cx="2632800" cy="336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図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492896"/>
            <a:ext cx="2448272" cy="3494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図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2896"/>
            <a:ext cx="2492499" cy="3483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6695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見える化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してみた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09081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979" y="577480"/>
            <a:ext cx="5054435" cy="56968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785581" y="642287"/>
            <a:ext cx="1449912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en-US" altLang="ja-JP" sz="2500" b="1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うずらフォント" pitchFamily="1" charset="-128"/>
                <a:ea typeface="うずらフォント" pitchFamily="1" charset="-128"/>
              </a:rPr>
              <a:t>C#</a:t>
            </a:r>
            <a:r>
              <a:rPr kumimoji="1" lang="ja-JP" altLang="en-US" sz="2500" b="1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うずらフォント" pitchFamily="1" charset="-128"/>
                <a:ea typeface="うずらフォント" pitchFamily="1" charset="-128"/>
              </a:rPr>
              <a:t>の脳内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00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312798" y="3299385"/>
            <a:ext cx="808711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500" b="1" dirty="0">
                <a:solidFill>
                  <a:schemeClr val="bg1">
                    <a:lumMod val="95000"/>
                    <a:lumOff val="5000"/>
                  </a:schemeClr>
                </a:solidFill>
                <a:latin typeface="うずらフォント" pitchFamily="1" charset="-128"/>
                <a:ea typeface="うずらフォント" pitchFamily="1" charset="-128"/>
              </a:rPr>
              <a:t>関数</a:t>
            </a:r>
            <a:endParaRPr kumimoji="1" lang="ja-JP" altLang="en-US" b="1" dirty="0">
              <a:solidFill>
                <a:schemeClr val="bg1">
                  <a:lumMod val="95000"/>
                  <a:lumOff val="5000"/>
                </a:schemeClr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090404" y="3169770"/>
            <a:ext cx="808711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500" b="1" dirty="0">
                <a:solidFill>
                  <a:schemeClr val="bg1">
                    <a:lumMod val="95000"/>
                    <a:lumOff val="5000"/>
                  </a:schemeClr>
                </a:solidFill>
                <a:latin typeface="うずらフォント" pitchFamily="1" charset="-128"/>
                <a:ea typeface="うずらフォント" pitchFamily="1" charset="-128"/>
              </a:rPr>
              <a:t>関数</a:t>
            </a:r>
            <a:endParaRPr kumimoji="1" lang="ja-JP" altLang="en-US" b="1" dirty="0">
              <a:solidFill>
                <a:schemeClr val="bg1">
                  <a:lumMod val="95000"/>
                  <a:lumOff val="5000"/>
                </a:schemeClr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23" name="正方形/長方形 7"/>
          <p:cNvSpPr/>
          <p:nvPr/>
        </p:nvSpPr>
        <p:spPr bwMode="auto">
          <a:xfrm rot="19229947">
            <a:off x="1508400" y="597957"/>
            <a:ext cx="518404" cy="129615"/>
          </a:xfrm>
          <a:prstGeom prst="rect">
            <a:avLst/>
          </a:prstGeom>
          <a:solidFill>
            <a:schemeClr val="accent3">
              <a:alpha val="36000"/>
            </a:schemeClr>
          </a:solidFill>
          <a:ln>
            <a:solidFill>
              <a:schemeClr val="lt1">
                <a:alpha val="36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</a:pPr>
            <a:endParaRPr lang="ja-JP" altLang="en-US" sz="1600">
              <a:latin typeface="Arial" charset="0"/>
            </a:endParaRPr>
          </a:p>
        </p:txBody>
      </p:sp>
      <p:sp>
        <p:nvSpPr>
          <p:cNvPr id="24" name="正方形/長方形 7"/>
          <p:cNvSpPr/>
          <p:nvPr/>
        </p:nvSpPr>
        <p:spPr bwMode="auto">
          <a:xfrm rot="19229947">
            <a:off x="6368435" y="6041767"/>
            <a:ext cx="518404" cy="129615"/>
          </a:xfrm>
          <a:prstGeom prst="rect">
            <a:avLst/>
          </a:prstGeom>
          <a:solidFill>
            <a:schemeClr val="accent3">
              <a:alpha val="36000"/>
            </a:schemeClr>
          </a:solidFill>
          <a:ln>
            <a:solidFill>
              <a:schemeClr val="lt1">
                <a:alpha val="36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</a:pPr>
            <a:endParaRPr lang="ja-JP" altLang="en-US" sz="1600">
              <a:latin typeface="Arial" charset="0"/>
            </a:endParaRPr>
          </a:p>
        </p:txBody>
      </p:sp>
      <p:sp>
        <p:nvSpPr>
          <p:cNvPr id="25" name="正方形/長方形 5"/>
          <p:cNvSpPr/>
          <p:nvPr/>
        </p:nvSpPr>
        <p:spPr bwMode="auto">
          <a:xfrm rot="2868218">
            <a:off x="1489255" y="6062453"/>
            <a:ext cx="518458" cy="129601"/>
          </a:xfrm>
          <a:prstGeom prst="rect">
            <a:avLst/>
          </a:prstGeom>
          <a:solidFill>
            <a:schemeClr val="accent3">
              <a:alpha val="36000"/>
            </a:schemeClr>
          </a:solidFill>
          <a:ln>
            <a:solidFill>
              <a:schemeClr val="lt1">
                <a:alpha val="36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</a:pPr>
            <a:endParaRPr lang="ja-JP" altLang="en-US" sz="1600">
              <a:latin typeface="Arial" charset="0"/>
            </a:endParaRPr>
          </a:p>
        </p:txBody>
      </p:sp>
      <p:sp>
        <p:nvSpPr>
          <p:cNvPr id="26" name="正方形/長方形 5"/>
          <p:cNvSpPr/>
          <p:nvPr/>
        </p:nvSpPr>
        <p:spPr bwMode="auto">
          <a:xfrm rot="2868218">
            <a:off x="6349289" y="618643"/>
            <a:ext cx="518458" cy="129601"/>
          </a:xfrm>
          <a:prstGeom prst="rect">
            <a:avLst/>
          </a:prstGeom>
          <a:solidFill>
            <a:schemeClr val="accent3">
              <a:alpha val="36000"/>
            </a:schemeClr>
          </a:solidFill>
          <a:ln>
            <a:solidFill>
              <a:schemeClr val="lt1">
                <a:alpha val="36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</a:pPr>
            <a:endParaRPr lang="ja-JP" altLang="en-US" sz="1600">
              <a:latin typeface="Arial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664794" y="2586506"/>
            <a:ext cx="539407" cy="530032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900" b="1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うずらフォント" pitchFamily="1" charset="-128"/>
                <a:ea typeface="うずらフォント" pitchFamily="1" charset="-128"/>
              </a:rPr>
              <a:t>物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220004" y="2716120"/>
            <a:ext cx="808711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500" b="1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うずらフォント" pitchFamily="1" charset="-128"/>
                <a:ea typeface="うずらフォント" pitchFamily="1" charset="-128"/>
              </a:rPr>
              <a:t>手続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00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887188" y="1614397"/>
            <a:ext cx="539407" cy="530032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900" b="1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うずらフォント" pitchFamily="1" charset="-128"/>
                <a:ea typeface="うずらフォント" pitchFamily="1" charset="-128"/>
              </a:rPr>
              <a:t>物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692787" y="2003240"/>
            <a:ext cx="539407" cy="530032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900" b="1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うずらフォント" pitchFamily="1" charset="-128"/>
                <a:ea typeface="うずらフォント" pitchFamily="1" charset="-128"/>
              </a:rPr>
              <a:t>物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692787" y="2392084"/>
            <a:ext cx="539407" cy="530032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900" b="1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うずらフォント" pitchFamily="1" charset="-128"/>
                <a:ea typeface="うずらフォント" pitchFamily="1" charset="-128"/>
              </a:rPr>
              <a:t>物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340792" y="1355168"/>
            <a:ext cx="539407" cy="530032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900" b="1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うずらフォント" pitchFamily="1" charset="-128"/>
                <a:ea typeface="うずらフォント" pitchFamily="1" charset="-128"/>
              </a:rPr>
              <a:t>物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340792" y="1744011"/>
            <a:ext cx="539407" cy="530032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900" b="1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うずらフォント" pitchFamily="1" charset="-128"/>
                <a:ea typeface="うずらフォント" pitchFamily="1" charset="-128"/>
              </a:rPr>
              <a:t>物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211191" y="2132855"/>
            <a:ext cx="539407" cy="530032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900" b="1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うずらフォント" pitchFamily="1" charset="-128"/>
                <a:ea typeface="うずらフォント" pitchFamily="1" charset="-128"/>
              </a:rPr>
              <a:t>物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146390" y="2651313"/>
            <a:ext cx="539407" cy="530032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900" b="1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うずらフォント" pitchFamily="1" charset="-128"/>
                <a:ea typeface="うずらフォント" pitchFamily="1" charset="-128"/>
              </a:rPr>
              <a:t>物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794395" y="1290361"/>
            <a:ext cx="539407" cy="530032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900" b="1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うずらフォント" pitchFamily="1" charset="-128"/>
                <a:ea typeface="うずらフォント" pitchFamily="1" charset="-128"/>
              </a:rPr>
              <a:t>物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794395" y="1744011"/>
            <a:ext cx="539407" cy="530032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900" b="1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うずらフォント" pitchFamily="1" charset="-128"/>
                <a:ea typeface="うずらフォント" pitchFamily="1" charset="-128"/>
              </a:rPr>
              <a:t>物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729594" y="2197662"/>
            <a:ext cx="539407" cy="530032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900" b="1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うずらフォント" pitchFamily="1" charset="-128"/>
                <a:ea typeface="うずらフォント" pitchFamily="1" charset="-128"/>
              </a:rPr>
              <a:t>物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470392" y="2975349"/>
            <a:ext cx="539407" cy="530032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900" b="1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うずらフォント" pitchFamily="1" charset="-128"/>
                <a:ea typeface="うずらフォント" pitchFamily="1" charset="-128"/>
              </a:rPr>
              <a:t>物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247998" y="1225553"/>
            <a:ext cx="539407" cy="530032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900" b="1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うずらフォント" pitchFamily="1" charset="-128"/>
                <a:ea typeface="うずらフォント" pitchFamily="1" charset="-128"/>
              </a:rPr>
              <a:t>物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572000" y="2003240"/>
            <a:ext cx="808711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500" b="1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うずらフォント" pitchFamily="1" charset="-128"/>
                <a:ea typeface="うずらフォント" pitchFamily="1" charset="-128"/>
              </a:rPr>
              <a:t>手続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00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284805" y="2262469"/>
            <a:ext cx="808711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500" b="1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うずらフォント" pitchFamily="1" charset="-128"/>
                <a:ea typeface="うずらフォント" pitchFamily="1" charset="-128"/>
              </a:rPr>
              <a:t>手続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00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442399" y="2456891"/>
            <a:ext cx="808711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500" b="1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うずらフォント" pitchFamily="1" charset="-128"/>
                <a:ea typeface="うずらフォント" pitchFamily="1" charset="-128"/>
              </a:rPr>
              <a:t>手続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00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349606" y="1808819"/>
            <a:ext cx="539407" cy="530032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900" b="1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うずらフォント" pitchFamily="1" charset="-128"/>
                <a:ea typeface="うずらフォント" pitchFamily="1" charset="-128"/>
              </a:rPr>
              <a:t>物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766402" y="1290361"/>
            <a:ext cx="539407" cy="530032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900" b="1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うずらフォント" pitchFamily="1" charset="-128"/>
                <a:ea typeface="うずらフォント" pitchFamily="1" charset="-128"/>
              </a:rPr>
              <a:t>物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377599" y="2910541"/>
            <a:ext cx="808711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500" b="1" dirty="0">
                <a:solidFill>
                  <a:schemeClr val="bg1">
                    <a:lumMod val="95000"/>
                    <a:lumOff val="5000"/>
                  </a:schemeClr>
                </a:solidFill>
                <a:latin typeface="うずらフォント" pitchFamily="1" charset="-128"/>
                <a:ea typeface="うずらフォント" pitchFamily="1" charset="-128"/>
              </a:rPr>
              <a:t>関数</a:t>
            </a:r>
            <a:endParaRPr kumimoji="1" lang="ja-JP" altLang="en-US" b="1" dirty="0">
              <a:solidFill>
                <a:schemeClr val="bg1">
                  <a:lumMod val="95000"/>
                  <a:lumOff val="5000"/>
                </a:schemeClr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507200" y="1614397"/>
            <a:ext cx="539407" cy="530032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900" b="1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うずらフォント" pitchFamily="1" charset="-128"/>
                <a:ea typeface="うずらフォント" pitchFamily="1" charset="-128"/>
              </a:rPr>
              <a:t>物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247998" y="1938433"/>
            <a:ext cx="539407" cy="530032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900" b="1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うずらフォント" pitchFamily="1" charset="-128"/>
                <a:ea typeface="うずらフォント" pitchFamily="1" charset="-128"/>
              </a:rPr>
              <a:t>物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118397" y="2392084"/>
            <a:ext cx="539407" cy="530032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900" b="1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うずらフォント" pitchFamily="1" charset="-128"/>
                <a:ea typeface="うずらフォント" pitchFamily="1" charset="-128"/>
              </a:rPr>
              <a:t>物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923996" y="2975349"/>
            <a:ext cx="539407" cy="530032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900" b="1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うずらフォント" pitchFamily="1" charset="-128"/>
                <a:ea typeface="うずらフォント" pitchFamily="1" charset="-128"/>
              </a:rPr>
              <a:t>物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48253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979" y="577480"/>
            <a:ext cx="5054435" cy="56968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785581" y="642287"/>
            <a:ext cx="1449912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en-US" altLang="ja-JP" sz="2500" b="1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うずらフォント" pitchFamily="1" charset="-128"/>
                <a:ea typeface="うずらフォント" pitchFamily="1" charset="-128"/>
              </a:rPr>
              <a:t>F#</a:t>
            </a:r>
            <a:r>
              <a:rPr kumimoji="1" lang="ja-JP" altLang="en-US" sz="2500" b="1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うずらフォント" pitchFamily="1" charset="-128"/>
                <a:ea typeface="うずらフォント" pitchFamily="1" charset="-128"/>
              </a:rPr>
              <a:t>の脳内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00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312798" y="3299385"/>
            <a:ext cx="808711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500" b="1" dirty="0">
                <a:solidFill>
                  <a:schemeClr val="bg1">
                    <a:lumMod val="95000"/>
                    <a:lumOff val="5000"/>
                  </a:schemeClr>
                </a:solidFill>
                <a:latin typeface="うずらフォント" pitchFamily="1" charset="-128"/>
                <a:ea typeface="うずらフォント" pitchFamily="1" charset="-128"/>
              </a:rPr>
              <a:t>関数</a:t>
            </a:r>
            <a:endParaRPr kumimoji="1" lang="ja-JP" altLang="en-US" b="1" dirty="0">
              <a:solidFill>
                <a:schemeClr val="bg1">
                  <a:lumMod val="95000"/>
                  <a:lumOff val="5000"/>
                </a:schemeClr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090404" y="3169770"/>
            <a:ext cx="808711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500" b="1" dirty="0">
                <a:solidFill>
                  <a:schemeClr val="bg1">
                    <a:lumMod val="95000"/>
                    <a:lumOff val="5000"/>
                  </a:schemeClr>
                </a:solidFill>
                <a:latin typeface="うずらフォント" pitchFamily="1" charset="-128"/>
                <a:ea typeface="うずらフォント" pitchFamily="1" charset="-128"/>
              </a:rPr>
              <a:t>関数</a:t>
            </a:r>
            <a:endParaRPr kumimoji="1" lang="ja-JP" altLang="en-US" b="1" dirty="0">
              <a:solidFill>
                <a:schemeClr val="bg1">
                  <a:lumMod val="95000"/>
                  <a:lumOff val="5000"/>
                </a:schemeClr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23" name="正方形/長方形 7"/>
          <p:cNvSpPr/>
          <p:nvPr/>
        </p:nvSpPr>
        <p:spPr bwMode="auto">
          <a:xfrm rot="19229947">
            <a:off x="1508400" y="597957"/>
            <a:ext cx="518404" cy="129615"/>
          </a:xfrm>
          <a:prstGeom prst="rect">
            <a:avLst/>
          </a:prstGeom>
          <a:solidFill>
            <a:schemeClr val="accent3">
              <a:alpha val="36000"/>
            </a:schemeClr>
          </a:solidFill>
          <a:ln>
            <a:solidFill>
              <a:schemeClr val="lt1">
                <a:alpha val="36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</a:pPr>
            <a:endParaRPr lang="ja-JP" altLang="en-US" sz="1600">
              <a:latin typeface="Arial" charset="0"/>
            </a:endParaRPr>
          </a:p>
        </p:txBody>
      </p:sp>
      <p:sp>
        <p:nvSpPr>
          <p:cNvPr id="24" name="正方形/長方形 7"/>
          <p:cNvSpPr/>
          <p:nvPr/>
        </p:nvSpPr>
        <p:spPr bwMode="auto">
          <a:xfrm rot="19229947">
            <a:off x="6368435" y="6041767"/>
            <a:ext cx="518404" cy="129615"/>
          </a:xfrm>
          <a:prstGeom prst="rect">
            <a:avLst/>
          </a:prstGeom>
          <a:solidFill>
            <a:schemeClr val="accent3">
              <a:alpha val="36000"/>
            </a:schemeClr>
          </a:solidFill>
          <a:ln>
            <a:solidFill>
              <a:schemeClr val="lt1">
                <a:alpha val="36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</a:pPr>
            <a:endParaRPr lang="ja-JP" altLang="en-US" sz="1600">
              <a:latin typeface="Arial" charset="0"/>
            </a:endParaRPr>
          </a:p>
        </p:txBody>
      </p:sp>
      <p:sp>
        <p:nvSpPr>
          <p:cNvPr id="25" name="正方形/長方形 5"/>
          <p:cNvSpPr/>
          <p:nvPr/>
        </p:nvSpPr>
        <p:spPr bwMode="auto">
          <a:xfrm rot="2868218">
            <a:off x="1489255" y="6062453"/>
            <a:ext cx="518458" cy="129601"/>
          </a:xfrm>
          <a:prstGeom prst="rect">
            <a:avLst/>
          </a:prstGeom>
          <a:solidFill>
            <a:schemeClr val="accent3">
              <a:alpha val="36000"/>
            </a:schemeClr>
          </a:solidFill>
          <a:ln>
            <a:solidFill>
              <a:schemeClr val="lt1">
                <a:alpha val="36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</a:pPr>
            <a:endParaRPr lang="ja-JP" altLang="en-US" sz="1600">
              <a:latin typeface="Arial" charset="0"/>
            </a:endParaRPr>
          </a:p>
        </p:txBody>
      </p:sp>
      <p:sp>
        <p:nvSpPr>
          <p:cNvPr id="26" name="正方形/長方形 5"/>
          <p:cNvSpPr/>
          <p:nvPr/>
        </p:nvSpPr>
        <p:spPr bwMode="auto">
          <a:xfrm rot="2868218">
            <a:off x="6349289" y="618643"/>
            <a:ext cx="518458" cy="129601"/>
          </a:xfrm>
          <a:prstGeom prst="rect">
            <a:avLst/>
          </a:prstGeom>
          <a:solidFill>
            <a:schemeClr val="accent3">
              <a:alpha val="36000"/>
            </a:schemeClr>
          </a:solidFill>
          <a:ln>
            <a:solidFill>
              <a:schemeClr val="lt1">
                <a:alpha val="36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</a:pPr>
            <a:endParaRPr lang="ja-JP" altLang="en-US" sz="1600">
              <a:latin typeface="Arial" charset="0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220004" y="2716120"/>
            <a:ext cx="808711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500" b="1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うずらフォント" pitchFamily="1" charset="-128"/>
                <a:ea typeface="うずらフォント" pitchFamily="1" charset="-128"/>
              </a:rPr>
              <a:t>手続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00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887188" y="1614397"/>
            <a:ext cx="539407" cy="530032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900" b="1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うずらフォント" pitchFamily="1" charset="-128"/>
                <a:ea typeface="うずらフォント" pitchFamily="1" charset="-128"/>
              </a:rPr>
              <a:t>物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692787" y="2003240"/>
            <a:ext cx="539407" cy="530032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900" b="1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うずらフォント" pitchFamily="1" charset="-128"/>
                <a:ea typeface="うずらフォント" pitchFamily="1" charset="-128"/>
              </a:rPr>
              <a:t>物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692787" y="2392084"/>
            <a:ext cx="539407" cy="530032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900" b="1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うずらフォント" pitchFamily="1" charset="-128"/>
                <a:ea typeface="うずらフォント" pitchFamily="1" charset="-128"/>
              </a:rPr>
              <a:t>物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340792" y="1355168"/>
            <a:ext cx="539407" cy="530032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900" b="1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うずらフォント" pitchFamily="1" charset="-128"/>
                <a:ea typeface="うずらフォント" pitchFamily="1" charset="-128"/>
              </a:rPr>
              <a:t>物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340792" y="1744011"/>
            <a:ext cx="539407" cy="530032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900" b="1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うずらフォント" pitchFamily="1" charset="-128"/>
                <a:ea typeface="うずらフォント" pitchFamily="1" charset="-128"/>
              </a:rPr>
              <a:t>物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211191" y="2132855"/>
            <a:ext cx="539407" cy="530032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900" b="1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うずらフォント" pitchFamily="1" charset="-128"/>
                <a:ea typeface="うずらフォント" pitchFamily="1" charset="-128"/>
              </a:rPr>
              <a:t>物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794395" y="1290361"/>
            <a:ext cx="539407" cy="530032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900" b="1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うずらフォント" pitchFamily="1" charset="-128"/>
                <a:ea typeface="うずらフォント" pitchFamily="1" charset="-128"/>
              </a:rPr>
              <a:t>物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816757" y="1885200"/>
            <a:ext cx="539407" cy="530032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900" b="1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うずらフォント" pitchFamily="1" charset="-128"/>
                <a:ea typeface="うずらフォント" pitchFamily="1" charset="-128"/>
              </a:rPr>
              <a:t>物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247998" y="1225553"/>
            <a:ext cx="539407" cy="530032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900" b="1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うずらフォント" pitchFamily="1" charset="-128"/>
                <a:ea typeface="うずらフォント" pitchFamily="1" charset="-128"/>
              </a:rPr>
              <a:t>物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284805" y="2262469"/>
            <a:ext cx="808711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500" b="1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うずらフォント" pitchFamily="1" charset="-128"/>
                <a:ea typeface="うずらフォント" pitchFamily="1" charset="-128"/>
              </a:rPr>
              <a:t>手続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00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349606" y="1808819"/>
            <a:ext cx="539407" cy="530032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900" b="1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うずらフォント" pitchFamily="1" charset="-128"/>
                <a:ea typeface="うずらフォント" pitchFamily="1" charset="-128"/>
              </a:rPr>
              <a:t>物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766402" y="1290361"/>
            <a:ext cx="539407" cy="530032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900" b="1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うずらフォント" pitchFamily="1" charset="-128"/>
                <a:ea typeface="うずらフォント" pitchFamily="1" charset="-128"/>
              </a:rPr>
              <a:t>物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377599" y="2910541"/>
            <a:ext cx="808711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500" b="1" dirty="0">
                <a:solidFill>
                  <a:schemeClr val="bg1">
                    <a:lumMod val="95000"/>
                    <a:lumOff val="5000"/>
                  </a:schemeClr>
                </a:solidFill>
                <a:latin typeface="うずらフォント" pitchFamily="1" charset="-128"/>
                <a:ea typeface="うずらフォント" pitchFamily="1" charset="-128"/>
              </a:rPr>
              <a:t>関数</a:t>
            </a:r>
            <a:endParaRPr kumimoji="1" lang="ja-JP" altLang="en-US" b="1" dirty="0">
              <a:solidFill>
                <a:schemeClr val="bg1">
                  <a:lumMod val="95000"/>
                  <a:lumOff val="5000"/>
                </a:schemeClr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572053" y="1732437"/>
            <a:ext cx="539407" cy="530032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900" b="1" dirty="0">
                <a:solidFill>
                  <a:srgbClr xmlns:mc="http://schemas.openxmlformats.org/markup-compatibility/2006" xmlns:a14="http://schemas.microsoft.com/office/drawing/2010/main" val="FFFF00" mc:Ignorable=""/>
                </a:solidFill>
                <a:latin typeface="うずらフォント" pitchFamily="1" charset="-128"/>
                <a:ea typeface="うずらフォント" pitchFamily="1" charset="-128"/>
              </a:rPr>
              <a:t>物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FF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465792" y="2132855"/>
            <a:ext cx="808711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500" b="1" dirty="0">
                <a:solidFill>
                  <a:schemeClr val="bg1">
                    <a:lumMod val="95000"/>
                    <a:lumOff val="5000"/>
                  </a:schemeClr>
                </a:solidFill>
                <a:latin typeface="うずらフォント" pitchFamily="1" charset="-128"/>
                <a:ea typeface="うずらフォント" pitchFamily="1" charset="-128"/>
              </a:rPr>
              <a:t>関数</a:t>
            </a:r>
            <a:endParaRPr kumimoji="1" lang="ja-JP" altLang="en-US" b="1" dirty="0">
              <a:solidFill>
                <a:schemeClr val="bg1">
                  <a:lumMod val="95000"/>
                  <a:lumOff val="5000"/>
                </a:schemeClr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703643" y="2481881"/>
            <a:ext cx="808711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500" b="1" dirty="0">
                <a:solidFill>
                  <a:schemeClr val="bg1">
                    <a:lumMod val="95000"/>
                    <a:lumOff val="5000"/>
                  </a:schemeClr>
                </a:solidFill>
                <a:latin typeface="うずらフォント" pitchFamily="1" charset="-128"/>
                <a:ea typeface="うずらフォント" pitchFamily="1" charset="-128"/>
              </a:rPr>
              <a:t>関数</a:t>
            </a:r>
            <a:endParaRPr kumimoji="1" lang="ja-JP" altLang="en-US" b="1" dirty="0">
              <a:solidFill>
                <a:schemeClr val="bg1">
                  <a:lumMod val="95000"/>
                  <a:lumOff val="5000"/>
                </a:schemeClr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610495" y="3001749"/>
            <a:ext cx="808711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500" b="1" dirty="0">
                <a:solidFill>
                  <a:schemeClr val="bg1">
                    <a:lumMod val="95000"/>
                    <a:lumOff val="5000"/>
                  </a:schemeClr>
                </a:solidFill>
                <a:latin typeface="うずらフォント" pitchFamily="1" charset="-128"/>
                <a:ea typeface="うずらフォント" pitchFamily="1" charset="-128"/>
              </a:rPr>
              <a:t>関数</a:t>
            </a:r>
            <a:endParaRPr kumimoji="1" lang="ja-JP" altLang="en-US" b="1" dirty="0">
              <a:solidFill>
                <a:schemeClr val="bg1">
                  <a:lumMod val="95000"/>
                  <a:lumOff val="5000"/>
                </a:schemeClr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547800" y="2533272"/>
            <a:ext cx="808711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500" b="1" dirty="0">
                <a:solidFill>
                  <a:schemeClr val="bg1">
                    <a:lumMod val="95000"/>
                    <a:lumOff val="5000"/>
                  </a:schemeClr>
                </a:solidFill>
                <a:latin typeface="うずらフォント" pitchFamily="1" charset="-128"/>
                <a:ea typeface="うずらフォント" pitchFamily="1" charset="-128"/>
              </a:rPr>
              <a:t>関数</a:t>
            </a:r>
            <a:endParaRPr kumimoji="1" lang="ja-JP" altLang="en-US" b="1" dirty="0">
              <a:solidFill>
                <a:schemeClr val="bg1">
                  <a:lumMod val="95000"/>
                  <a:lumOff val="5000"/>
                </a:schemeClr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936436" y="2687950"/>
            <a:ext cx="808711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500" b="1" dirty="0">
                <a:solidFill>
                  <a:schemeClr val="bg1">
                    <a:lumMod val="95000"/>
                    <a:lumOff val="5000"/>
                  </a:schemeClr>
                </a:solidFill>
                <a:latin typeface="うずらフォント" pitchFamily="1" charset="-128"/>
                <a:ea typeface="うずらフォント" pitchFamily="1" charset="-128"/>
              </a:rPr>
              <a:t>関数</a:t>
            </a:r>
            <a:endParaRPr kumimoji="1" lang="ja-JP" altLang="en-US" b="1" dirty="0">
              <a:solidFill>
                <a:schemeClr val="bg1">
                  <a:lumMod val="95000"/>
                  <a:lumOff val="5000"/>
                </a:schemeClr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80735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979" y="577480"/>
            <a:ext cx="5054435" cy="56968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785580" y="642287"/>
            <a:ext cx="2251414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en-US" altLang="ja-JP" sz="2500" b="1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うずらフォント" pitchFamily="1" charset="-128"/>
                <a:ea typeface="うずらフォント" pitchFamily="1" charset="-128"/>
              </a:rPr>
              <a:t>Haskell</a:t>
            </a:r>
            <a:r>
              <a:rPr kumimoji="1" lang="ja-JP" altLang="en-US" sz="2500" b="1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うずらフォント" pitchFamily="1" charset="-128"/>
                <a:ea typeface="うずらフォント" pitchFamily="1" charset="-128"/>
              </a:rPr>
              <a:t>の脳内</a:t>
            </a:r>
            <a:endParaRPr kumimoji="1" lang="ja-JP" altLang="en-US" b="1" dirty="0">
              <a:solidFill>
                <a:srgbClr xmlns:mc="http://schemas.openxmlformats.org/markup-compatibility/2006" xmlns:a14="http://schemas.microsoft.com/office/drawing/2010/main" val="FF0000" mc:Ignorable=""/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88796" y="1290360"/>
            <a:ext cx="808711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500" b="1" dirty="0">
                <a:solidFill>
                  <a:schemeClr val="bg1">
                    <a:lumMod val="95000"/>
                    <a:lumOff val="5000"/>
                  </a:schemeClr>
                </a:solidFill>
                <a:latin typeface="うずらフォント" pitchFamily="1" charset="-128"/>
                <a:ea typeface="うずらフォント" pitchFamily="1" charset="-128"/>
              </a:rPr>
              <a:t>関数</a:t>
            </a:r>
            <a:endParaRPr kumimoji="1" lang="ja-JP" altLang="en-US" b="1" dirty="0">
              <a:solidFill>
                <a:schemeClr val="bg1">
                  <a:lumMod val="95000"/>
                  <a:lumOff val="5000"/>
                </a:schemeClr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6390" y="1549589"/>
            <a:ext cx="808711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500" b="1" dirty="0">
                <a:solidFill>
                  <a:schemeClr val="bg1">
                    <a:lumMod val="95000"/>
                    <a:lumOff val="5000"/>
                  </a:schemeClr>
                </a:solidFill>
                <a:latin typeface="うずらフォント" pitchFamily="1" charset="-128"/>
                <a:ea typeface="うずらフォント" pitchFamily="1" charset="-128"/>
              </a:rPr>
              <a:t>関数</a:t>
            </a:r>
            <a:endParaRPr kumimoji="1" lang="ja-JP" altLang="en-US" b="1" dirty="0">
              <a:solidFill>
                <a:schemeClr val="bg1">
                  <a:lumMod val="95000"/>
                  <a:lumOff val="5000"/>
                </a:schemeClr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22388" y="2132854"/>
            <a:ext cx="808711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500" b="1" dirty="0">
                <a:solidFill>
                  <a:schemeClr val="bg1">
                    <a:lumMod val="95000"/>
                    <a:lumOff val="5000"/>
                  </a:schemeClr>
                </a:solidFill>
                <a:latin typeface="うずらフォント" pitchFamily="1" charset="-128"/>
                <a:ea typeface="うずらフォント" pitchFamily="1" charset="-128"/>
              </a:rPr>
              <a:t>関数</a:t>
            </a:r>
            <a:endParaRPr kumimoji="1" lang="ja-JP" altLang="en-US" b="1" dirty="0">
              <a:solidFill>
                <a:schemeClr val="bg1">
                  <a:lumMod val="95000"/>
                  <a:lumOff val="5000"/>
                </a:schemeClr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88796" y="1744011"/>
            <a:ext cx="808711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500" b="1" dirty="0">
                <a:solidFill>
                  <a:schemeClr val="bg1">
                    <a:lumMod val="95000"/>
                    <a:lumOff val="5000"/>
                  </a:schemeClr>
                </a:solidFill>
                <a:latin typeface="うずらフォント" pitchFamily="1" charset="-128"/>
                <a:ea typeface="うずらフォント" pitchFamily="1" charset="-128"/>
              </a:rPr>
              <a:t>関数</a:t>
            </a:r>
            <a:endParaRPr kumimoji="1" lang="ja-JP" altLang="en-US" b="1" dirty="0">
              <a:solidFill>
                <a:schemeClr val="bg1">
                  <a:lumMod val="95000"/>
                  <a:lumOff val="5000"/>
                </a:schemeClr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64794" y="2327276"/>
            <a:ext cx="808711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500" b="1" dirty="0">
                <a:solidFill>
                  <a:schemeClr val="bg1">
                    <a:lumMod val="95000"/>
                    <a:lumOff val="5000"/>
                  </a:schemeClr>
                </a:solidFill>
                <a:latin typeface="うずらフォント" pitchFamily="1" charset="-128"/>
                <a:ea typeface="うずらフォント" pitchFamily="1" charset="-128"/>
              </a:rPr>
              <a:t>関数</a:t>
            </a:r>
            <a:endParaRPr kumimoji="1" lang="ja-JP" altLang="en-US" b="1" dirty="0">
              <a:solidFill>
                <a:schemeClr val="bg1">
                  <a:lumMod val="95000"/>
                  <a:lumOff val="5000"/>
                </a:schemeClr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40791" y="2845734"/>
            <a:ext cx="808711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500" b="1" dirty="0">
                <a:solidFill>
                  <a:schemeClr val="bg1">
                    <a:lumMod val="95000"/>
                    <a:lumOff val="5000"/>
                  </a:schemeClr>
                </a:solidFill>
                <a:latin typeface="うずらフォント" pitchFamily="1" charset="-128"/>
                <a:ea typeface="うずらフォント" pitchFamily="1" charset="-128"/>
              </a:rPr>
              <a:t>関数</a:t>
            </a:r>
            <a:endParaRPr kumimoji="1" lang="ja-JP" altLang="en-US" b="1" dirty="0">
              <a:solidFill>
                <a:schemeClr val="bg1">
                  <a:lumMod val="95000"/>
                  <a:lumOff val="5000"/>
                </a:schemeClr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66401" y="1614396"/>
            <a:ext cx="808711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500" b="1" dirty="0">
                <a:solidFill>
                  <a:schemeClr val="bg1">
                    <a:lumMod val="95000"/>
                    <a:lumOff val="5000"/>
                  </a:schemeClr>
                </a:solidFill>
                <a:latin typeface="うずらフォント" pitchFamily="1" charset="-128"/>
                <a:ea typeface="うずらフォント" pitchFamily="1" charset="-128"/>
              </a:rPr>
              <a:t>関数</a:t>
            </a:r>
            <a:endParaRPr kumimoji="1" lang="ja-JP" altLang="en-US" b="1" dirty="0">
              <a:solidFill>
                <a:schemeClr val="bg1">
                  <a:lumMod val="95000"/>
                  <a:lumOff val="5000"/>
                </a:schemeClr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07199" y="2197662"/>
            <a:ext cx="808711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500" b="1" dirty="0">
                <a:solidFill>
                  <a:schemeClr val="bg1">
                    <a:lumMod val="95000"/>
                    <a:lumOff val="5000"/>
                  </a:schemeClr>
                </a:solidFill>
                <a:latin typeface="うずらフォント" pitchFamily="1" charset="-128"/>
                <a:ea typeface="うずらフォント" pitchFamily="1" charset="-128"/>
              </a:rPr>
              <a:t>関数</a:t>
            </a:r>
            <a:endParaRPr kumimoji="1" lang="ja-JP" altLang="en-US" b="1" dirty="0">
              <a:solidFill>
                <a:schemeClr val="bg1">
                  <a:lumMod val="95000"/>
                  <a:lumOff val="5000"/>
                </a:schemeClr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183197" y="2780927"/>
            <a:ext cx="808711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500" b="1" dirty="0">
                <a:solidFill>
                  <a:schemeClr val="bg1">
                    <a:lumMod val="95000"/>
                    <a:lumOff val="5000"/>
                  </a:schemeClr>
                </a:solidFill>
                <a:latin typeface="うずらフォント" pitchFamily="1" charset="-128"/>
                <a:ea typeface="うずらフォント" pitchFamily="1" charset="-128"/>
              </a:rPr>
              <a:t>関数</a:t>
            </a:r>
            <a:endParaRPr kumimoji="1" lang="ja-JP" altLang="en-US" b="1" dirty="0">
              <a:solidFill>
                <a:schemeClr val="bg1">
                  <a:lumMod val="95000"/>
                  <a:lumOff val="5000"/>
                </a:schemeClr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312798" y="3299385"/>
            <a:ext cx="808711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500" b="1" dirty="0">
                <a:solidFill>
                  <a:schemeClr val="bg1">
                    <a:lumMod val="95000"/>
                    <a:lumOff val="5000"/>
                  </a:schemeClr>
                </a:solidFill>
                <a:latin typeface="うずらフォント" pitchFamily="1" charset="-128"/>
                <a:ea typeface="うずらフォント" pitchFamily="1" charset="-128"/>
              </a:rPr>
              <a:t>関数</a:t>
            </a:r>
            <a:endParaRPr kumimoji="1" lang="ja-JP" altLang="en-US" b="1" dirty="0">
              <a:solidFill>
                <a:schemeClr val="bg1">
                  <a:lumMod val="95000"/>
                  <a:lumOff val="5000"/>
                </a:schemeClr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60803" y="2716120"/>
            <a:ext cx="808711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500" b="1" dirty="0">
                <a:solidFill>
                  <a:schemeClr val="bg1">
                    <a:lumMod val="95000"/>
                    <a:lumOff val="5000"/>
                  </a:schemeClr>
                </a:solidFill>
                <a:latin typeface="うずらフォント" pitchFamily="1" charset="-128"/>
                <a:ea typeface="うずらフォント" pitchFamily="1" charset="-128"/>
              </a:rPr>
              <a:t>関数</a:t>
            </a:r>
            <a:endParaRPr kumimoji="1" lang="ja-JP" altLang="en-US" b="1" dirty="0">
              <a:solidFill>
                <a:schemeClr val="bg1">
                  <a:lumMod val="95000"/>
                  <a:lumOff val="5000"/>
                </a:schemeClr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84805" y="2392083"/>
            <a:ext cx="808711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500" b="1" dirty="0">
                <a:solidFill>
                  <a:schemeClr val="bg1">
                    <a:lumMod val="95000"/>
                    <a:lumOff val="5000"/>
                  </a:schemeClr>
                </a:solidFill>
                <a:latin typeface="うずらフォント" pitchFamily="1" charset="-128"/>
                <a:ea typeface="うずらフォント" pitchFamily="1" charset="-128"/>
              </a:rPr>
              <a:t>関数</a:t>
            </a:r>
            <a:endParaRPr kumimoji="1" lang="ja-JP" altLang="en-US" b="1" dirty="0">
              <a:solidFill>
                <a:schemeClr val="bg1">
                  <a:lumMod val="95000"/>
                  <a:lumOff val="5000"/>
                </a:schemeClr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090404" y="3169770"/>
            <a:ext cx="808711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500" b="1" dirty="0">
                <a:solidFill>
                  <a:schemeClr val="bg1">
                    <a:lumMod val="95000"/>
                    <a:lumOff val="5000"/>
                  </a:schemeClr>
                </a:solidFill>
                <a:latin typeface="うずらフォント" pitchFamily="1" charset="-128"/>
                <a:ea typeface="うずらフォント" pitchFamily="1" charset="-128"/>
              </a:rPr>
              <a:t>関数</a:t>
            </a:r>
            <a:endParaRPr kumimoji="1" lang="ja-JP" altLang="en-US" b="1" dirty="0">
              <a:solidFill>
                <a:schemeClr val="bg1">
                  <a:lumMod val="95000"/>
                  <a:lumOff val="5000"/>
                </a:schemeClr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220004" y="2003240"/>
            <a:ext cx="808711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500" b="1" dirty="0">
                <a:solidFill>
                  <a:schemeClr val="bg1">
                    <a:lumMod val="95000"/>
                    <a:lumOff val="5000"/>
                  </a:schemeClr>
                </a:solidFill>
                <a:latin typeface="うずらフォント" pitchFamily="1" charset="-128"/>
                <a:ea typeface="うずらフォント" pitchFamily="1" charset="-128"/>
              </a:rPr>
              <a:t>関数</a:t>
            </a:r>
            <a:endParaRPr kumimoji="1" lang="ja-JP" altLang="en-US" b="1" dirty="0">
              <a:solidFill>
                <a:schemeClr val="bg1">
                  <a:lumMod val="95000"/>
                  <a:lumOff val="5000"/>
                </a:schemeClr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887188" y="2521698"/>
            <a:ext cx="808711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ja-JP" altLang="en-US" sz="2500" b="1" dirty="0">
                <a:solidFill>
                  <a:schemeClr val="bg1">
                    <a:lumMod val="95000"/>
                    <a:lumOff val="5000"/>
                  </a:schemeClr>
                </a:solidFill>
                <a:latin typeface="うずらフォント" pitchFamily="1" charset="-128"/>
                <a:ea typeface="うずらフォント" pitchFamily="1" charset="-128"/>
              </a:rPr>
              <a:t>関数</a:t>
            </a:r>
            <a:endParaRPr kumimoji="1" lang="ja-JP" altLang="en-US" b="1" dirty="0">
              <a:solidFill>
                <a:schemeClr val="bg1">
                  <a:lumMod val="95000"/>
                  <a:lumOff val="5000"/>
                </a:schemeClr>
              </a:solidFill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23" name="正方形/長方形 7"/>
          <p:cNvSpPr/>
          <p:nvPr/>
        </p:nvSpPr>
        <p:spPr bwMode="auto">
          <a:xfrm rot="19229947">
            <a:off x="1508400" y="597957"/>
            <a:ext cx="518404" cy="129615"/>
          </a:xfrm>
          <a:prstGeom prst="rect">
            <a:avLst/>
          </a:prstGeom>
          <a:solidFill>
            <a:schemeClr val="accent3">
              <a:alpha val="36000"/>
            </a:schemeClr>
          </a:solidFill>
          <a:ln>
            <a:solidFill>
              <a:schemeClr val="lt1">
                <a:alpha val="36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</a:pPr>
            <a:endParaRPr lang="ja-JP" altLang="en-US" sz="1600">
              <a:latin typeface="Arial" charset="0"/>
            </a:endParaRPr>
          </a:p>
        </p:txBody>
      </p:sp>
      <p:sp>
        <p:nvSpPr>
          <p:cNvPr id="24" name="正方形/長方形 7"/>
          <p:cNvSpPr/>
          <p:nvPr/>
        </p:nvSpPr>
        <p:spPr bwMode="auto">
          <a:xfrm rot="19229947">
            <a:off x="6368435" y="6041767"/>
            <a:ext cx="518404" cy="129615"/>
          </a:xfrm>
          <a:prstGeom prst="rect">
            <a:avLst/>
          </a:prstGeom>
          <a:solidFill>
            <a:schemeClr val="accent3">
              <a:alpha val="36000"/>
            </a:schemeClr>
          </a:solidFill>
          <a:ln>
            <a:solidFill>
              <a:schemeClr val="lt1">
                <a:alpha val="36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</a:pPr>
            <a:endParaRPr lang="ja-JP" altLang="en-US" sz="1600">
              <a:latin typeface="Arial" charset="0"/>
            </a:endParaRPr>
          </a:p>
        </p:txBody>
      </p:sp>
      <p:sp>
        <p:nvSpPr>
          <p:cNvPr id="25" name="正方形/長方形 5"/>
          <p:cNvSpPr/>
          <p:nvPr/>
        </p:nvSpPr>
        <p:spPr bwMode="auto">
          <a:xfrm rot="2868218">
            <a:off x="1489255" y="6062453"/>
            <a:ext cx="518458" cy="129601"/>
          </a:xfrm>
          <a:prstGeom prst="rect">
            <a:avLst/>
          </a:prstGeom>
          <a:solidFill>
            <a:schemeClr val="accent3">
              <a:alpha val="36000"/>
            </a:schemeClr>
          </a:solidFill>
          <a:ln>
            <a:solidFill>
              <a:schemeClr val="lt1">
                <a:alpha val="36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</a:pPr>
            <a:endParaRPr lang="ja-JP" altLang="en-US" sz="1600">
              <a:latin typeface="Arial" charset="0"/>
            </a:endParaRPr>
          </a:p>
        </p:txBody>
      </p:sp>
      <p:sp>
        <p:nvSpPr>
          <p:cNvPr id="26" name="正方形/長方形 5"/>
          <p:cNvSpPr/>
          <p:nvPr/>
        </p:nvSpPr>
        <p:spPr bwMode="auto">
          <a:xfrm rot="2868218">
            <a:off x="6349289" y="618643"/>
            <a:ext cx="518458" cy="129601"/>
          </a:xfrm>
          <a:prstGeom prst="rect">
            <a:avLst/>
          </a:prstGeom>
          <a:solidFill>
            <a:schemeClr val="accent3">
              <a:alpha val="36000"/>
            </a:schemeClr>
          </a:solidFill>
          <a:ln>
            <a:solidFill>
              <a:schemeClr val="lt1">
                <a:alpha val="36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</a:pPr>
            <a:endParaRPr lang="ja-JP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0382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マルチパラダイム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89570" y="1214422"/>
            <a:ext cx="8229659" cy="4857784"/>
          </a:xfrm>
        </p:spPr>
        <p:txBody>
          <a:bodyPr/>
          <a:lstStyle/>
          <a:p>
            <a:r>
              <a:rPr lang="ja-JP" altLang="en-US" sz="3600" dirty="0"/>
              <a:t>関数型</a:t>
            </a:r>
            <a:r>
              <a:rPr lang="en-US" altLang="ja-JP" sz="3600" dirty="0"/>
              <a:t/>
            </a:r>
            <a:br>
              <a:rPr lang="en-US" altLang="ja-JP" sz="3600" dirty="0"/>
            </a:br>
            <a:r>
              <a:rPr lang="en-US" altLang="ja-JP" sz="3600" dirty="0"/>
              <a:t>		</a:t>
            </a:r>
            <a:r>
              <a:rPr lang="ja-JP" altLang="en-US" sz="3600" dirty="0"/>
              <a:t>⇔ 手続き型</a:t>
            </a:r>
            <a:r>
              <a:rPr lang="en-US" altLang="ja-JP" sz="3600" dirty="0"/>
              <a:t/>
            </a:r>
            <a:br>
              <a:rPr lang="en-US" altLang="ja-JP" sz="3600" dirty="0"/>
            </a:br>
            <a:r>
              <a:rPr lang="en-US" altLang="ja-JP" sz="3600" dirty="0"/>
              <a:t>		</a:t>
            </a:r>
            <a:r>
              <a:rPr lang="ja-JP" altLang="en-US" sz="3600" dirty="0"/>
              <a:t>⇔ オブジェクト指向型</a:t>
            </a:r>
            <a:endParaRPr lang="en-US" altLang="ja-JP" sz="3100" dirty="0"/>
          </a:p>
          <a:p>
            <a:r>
              <a:rPr lang="ja-JP" altLang="en-US" sz="3600" dirty="0"/>
              <a:t>宣言型 ⇔ 命令型</a:t>
            </a:r>
            <a:endParaRPr lang="en-US" altLang="ja-JP" sz="3600" dirty="0"/>
          </a:p>
          <a:p>
            <a:r>
              <a:rPr lang="ja-JP" altLang="en-US" sz="3600" dirty="0"/>
              <a:t>動的型無し⇔ 静的型付き</a:t>
            </a:r>
            <a:endParaRPr lang="en-US" altLang="ja-JP" sz="3600" dirty="0"/>
          </a:p>
          <a:p>
            <a:r>
              <a:rPr lang="en-US" altLang="ja-JP" sz="3600" dirty="0"/>
              <a:t>Generic</a:t>
            </a:r>
          </a:p>
          <a:p>
            <a:r>
              <a:rPr lang="ja-JP" altLang="en-US" sz="3600" dirty="0" smtClean="0"/>
              <a:t>並列</a:t>
            </a:r>
            <a:r>
              <a:rPr lang="en-US" altLang="ja-JP" sz="3600" dirty="0" smtClean="0"/>
              <a:t>/</a:t>
            </a:r>
            <a:r>
              <a:rPr lang="ja-JP" altLang="en-US" sz="3600" dirty="0" smtClean="0"/>
              <a:t>並行プログラミング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5642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16600" dirty="0" smtClean="0"/>
              <a:t>例</a:t>
            </a:r>
            <a:endParaRPr kumimoji="1" lang="ja-JP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17515046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F#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4800" dirty="0" smtClean="0"/>
              <a:t>open </a:t>
            </a:r>
            <a:r>
              <a:rPr lang="en-US" altLang="ja-JP" sz="4800" dirty="0"/>
              <a:t>System</a:t>
            </a:r>
          </a:p>
          <a:p>
            <a:pPr marL="0" indent="0">
              <a:buNone/>
            </a:pPr>
            <a:r>
              <a:rPr lang="en-US" altLang="ja-JP" sz="4800" dirty="0" smtClean="0"/>
              <a:t>let </a:t>
            </a:r>
            <a:r>
              <a:rPr lang="en-US" altLang="ja-JP" sz="4800" dirty="0"/>
              <a:t>number = 2</a:t>
            </a:r>
          </a:p>
          <a:p>
            <a:pPr marL="0" indent="0">
              <a:buNone/>
            </a:pPr>
            <a:r>
              <a:rPr lang="en-US" altLang="ja-JP" sz="4800" dirty="0" err="1" smtClean="0"/>
              <a:t>Console.WriteLine</a:t>
            </a:r>
            <a:r>
              <a:rPr lang="en-US" altLang="ja-JP" sz="4800" dirty="0" smtClean="0"/>
              <a:t> </a:t>
            </a:r>
            <a:r>
              <a:rPr lang="en-US" altLang="ja-JP" sz="4800" dirty="0"/>
              <a:t>number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193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 smtClean="0"/>
              <a:t>#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124745"/>
            <a:ext cx="8363272" cy="5447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/>
              <a:t>using System;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class Program</a:t>
            </a:r>
          </a:p>
          <a:p>
            <a:pPr marL="0" indent="0">
              <a:buNone/>
            </a:pPr>
            <a:r>
              <a:rPr lang="en-US" altLang="ja-JP" sz="2000" dirty="0"/>
              <a:t>{</a:t>
            </a:r>
          </a:p>
          <a:p>
            <a:pPr marL="0" indent="0">
              <a:buNone/>
            </a:pPr>
            <a:r>
              <a:rPr lang="en-US" altLang="ja-JP" sz="2000" dirty="0"/>
              <a:t>    static 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 number()</a:t>
            </a:r>
          </a:p>
          <a:p>
            <a:pPr marL="0" indent="0">
              <a:buNone/>
            </a:pPr>
            <a:r>
              <a:rPr lang="en-US" altLang="ja-JP" sz="2000" dirty="0"/>
              <a:t>    {</a:t>
            </a:r>
          </a:p>
          <a:p>
            <a:pPr marL="0" indent="0">
              <a:buNone/>
            </a:pPr>
            <a:r>
              <a:rPr lang="en-US" altLang="ja-JP" sz="2000" dirty="0"/>
              <a:t>        return 2;</a:t>
            </a:r>
          </a:p>
          <a:p>
            <a:pPr marL="0" indent="0">
              <a:buNone/>
            </a:pPr>
            <a:r>
              <a:rPr lang="en-US" altLang="ja-JP" sz="2000" dirty="0"/>
              <a:t>    }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    static void Main()</a:t>
            </a:r>
          </a:p>
          <a:p>
            <a:pPr marL="0" indent="0">
              <a:buNone/>
            </a:pPr>
            <a:r>
              <a:rPr lang="en-US" altLang="ja-JP" sz="2000" dirty="0"/>
              <a:t>    {</a:t>
            </a:r>
          </a:p>
          <a:p>
            <a:pPr marL="0" indent="0">
              <a:buNone/>
            </a:pPr>
            <a:r>
              <a:rPr lang="en-US" altLang="ja-JP" sz="2000" dirty="0"/>
              <a:t>        </a:t>
            </a:r>
            <a:r>
              <a:rPr lang="en-US" altLang="ja-JP" sz="2000" dirty="0" err="1"/>
              <a:t>Console.WriteLine</a:t>
            </a:r>
            <a:r>
              <a:rPr lang="en-US" altLang="ja-JP" sz="2000" dirty="0"/>
              <a:t>(number());</a:t>
            </a:r>
          </a:p>
          <a:p>
            <a:pPr marL="0" indent="0">
              <a:buNone/>
            </a:pPr>
            <a:r>
              <a:rPr lang="en-US" altLang="ja-JP" sz="2000" dirty="0"/>
              <a:t>    }</a:t>
            </a:r>
          </a:p>
          <a:p>
            <a:pPr marL="0" indent="0">
              <a:buNone/>
            </a:pPr>
            <a:r>
              <a:rPr lang="en-US" altLang="ja-JP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8518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 smtClean="0"/>
              <a:t>#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3" y="1700808"/>
            <a:ext cx="8856984" cy="4871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800" dirty="0" smtClean="0"/>
              <a:t>static </a:t>
            </a:r>
            <a:r>
              <a:rPr lang="en-US" altLang="ja-JP" sz="2800" dirty="0"/>
              <a:t>Tuple&lt;U, T&gt; Swap&lt;T, U&gt;(Tuple&lt;T, U&gt; t)</a:t>
            </a:r>
          </a:p>
          <a:p>
            <a:pPr marL="0" indent="0">
              <a:buNone/>
            </a:pPr>
            <a:r>
              <a:rPr lang="en-US" altLang="ja-JP" sz="2800" dirty="0" smtClean="0"/>
              <a:t>{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 smtClean="0"/>
              <a:t>    </a:t>
            </a:r>
            <a:r>
              <a:rPr lang="en-US" altLang="ja-JP" sz="2800" dirty="0"/>
              <a:t>return new Tuple&lt;U, T&gt;(t.Item2, t.Item1);</a:t>
            </a:r>
          </a:p>
          <a:p>
            <a:pPr marL="0" indent="0">
              <a:buNone/>
            </a:pPr>
            <a:r>
              <a:rPr lang="en-US" altLang="ja-JP" sz="2800" dirty="0" smtClean="0"/>
              <a:t>}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518955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F#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2844" y="2276872"/>
            <a:ext cx="8858312" cy="4009648"/>
          </a:xfrm>
        </p:spPr>
        <p:txBody>
          <a:bodyPr/>
          <a:lstStyle/>
          <a:p>
            <a:pPr marL="0" indent="0">
              <a:buNone/>
            </a:pPr>
            <a:r>
              <a:rPr lang="es-ES" altLang="ja-JP" sz="4800" dirty="0"/>
              <a:t>let swap (x, y) = (y, x)</a:t>
            </a:r>
            <a:endParaRPr lang="en-US" altLang="ja-JP" sz="48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6500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Haskell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9281" y="1573306"/>
            <a:ext cx="8646459" cy="49989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3200" dirty="0" err="1"/>
              <a:t>maxOf</a:t>
            </a:r>
            <a:r>
              <a:rPr lang="en-US" altLang="ja-JP" sz="3200" dirty="0"/>
              <a:t> :: Integer -&gt; Integer -&gt; Integer</a:t>
            </a:r>
          </a:p>
          <a:p>
            <a:pPr marL="0" indent="0">
              <a:buNone/>
            </a:pPr>
            <a:r>
              <a:rPr lang="en-US" altLang="ja-JP" sz="3200" dirty="0" err="1"/>
              <a:t>maxOf</a:t>
            </a:r>
            <a:r>
              <a:rPr lang="en-US" altLang="ja-JP" sz="3200" dirty="0"/>
              <a:t> a b = if a &gt; b then a else b</a:t>
            </a:r>
          </a:p>
          <a:p>
            <a:pPr marL="0" indent="0">
              <a:buNone/>
            </a:pPr>
            <a:endParaRPr lang="ja-JP" altLang="en-US" sz="3200" dirty="0"/>
          </a:p>
          <a:p>
            <a:pPr marL="0" indent="0">
              <a:buNone/>
            </a:pPr>
            <a:r>
              <a:rPr lang="en-US" altLang="ja-JP" sz="3200" dirty="0"/>
              <a:t>greaterThan10 :: Integer -&gt; Integer</a:t>
            </a:r>
          </a:p>
          <a:p>
            <a:pPr marL="0" indent="0">
              <a:buNone/>
            </a:pPr>
            <a:r>
              <a:rPr lang="en-US" altLang="ja-JP" sz="3200" dirty="0"/>
              <a:t>greaterThan10 = </a:t>
            </a:r>
            <a:r>
              <a:rPr lang="en-US" altLang="ja-JP" sz="3200" dirty="0" err="1"/>
              <a:t>maxOf</a:t>
            </a:r>
            <a:r>
              <a:rPr lang="en-US" altLang="ja-JP" sz="3200" dirty="0"/>
              <a:t> 10</a:t>
            </a:r>
          </a:p>
          <a:p>
            <a:pPr marL="0" indent="0">
              <a:buNone/>
            </a:pPr>
            <a:endParaRPr lang="ja-JP" altLang="en-US" sz="3200" dirty="0"/>
          </a:p>
          <a:p>
            <a:pPr marL="0" indent="0">
              <a:buNone/>
            </a:pPr>
            <a:r>
              <a:rPr lang="en-US" altLang="ja-JP" sz="3200" dirty="0"/>
              <a:t>main = print (greaterThan10 5</a:t>
            </a:r>
            <a:r>
              <a:rPr lang="en-US" altLang="ja-JP" sz="3200" dirty="0" smtClean="0"/>
              <a:t>)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29366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 smtClean="0"/>
              <a:t>#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7091" y="833718"/>
            <a:ext cx="8866909" cy="60242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/>
              <a:t>using System;</a:t>
            </a:r>
          </a:p>
          <a:p>
            <a:pPr marL="0" indent="0">
              <a:buNone/>
            </a:pPr>
            <a:endParaRPr lang="ja-JP" altLang="en-US" sz="2000" dirty="0"/>
          </a:p>
          <a:p>
            <a:pPr marL="0" indent="0">
              <a:buNone/>
            </a:pPr>
            <a:r>
              <a:rPr lang="en-US" altLang="ja-JP" sz="2000" dirty="0"/>
              <a:t>static class Program</a:t>
            </a:r>
          </a:p>
          <a:p>
            <a:pPr marL="0" indent="0">
              <a:buNone/>
            </a:pPr>
            <a:r>
              <a:rPr lang="en-US" altLang="ja-JP" sz="2000" dirty="0"/>
              <a:t>{</a:t>
            </a:r>
          </a:p>
          <a:p>
            <a:pPr marL="0" indent="0">
              <a:buNone/>
            </a:pPr>
            <a:r>
              <a:rPr lang="en-US" altLang="ja-JP" sz="2000" dirty="0"/>
              <a:t>    static void Main()</a:t>
            </a:r>
          </a:p>
          <a:p>
            <a:pPr marL="0" indent="0">
              <a:buNone/>
            </a:pPr>
            <a:r>
              <a:rPr lang="ja-JP" altLang="en-US" sz="2000" dirty="0"/>
              <a:t>    </a:t>
            </a:r>
            <a:r>
              <a:rPr lang="en-US" altLang="ja-JP" sz="2000" dirty="0"/>
              <a:t>{</a:t>
            </a:r>
          </a:p>
          <a:p>
            <a:pPr marL="0" indent="0">
              <a:buNone/>
            </a:pPr>
            <a:r>
              <a:rPr lang="en-US" altLang="ja-JP" sz="2000" dirty="0"/>
              <a:t>        </a:t>
            </a:r>
            <a:r>
              <a:rPr lang="en-US" altLang="ja-JP" sz="2000" dirty="0" err="1"/>
              <a:t>Func</a:t>
            </a:r>
            <a:r>
              <a:rPr lang="en-US" altLang="ja-JP" sz="2000" dirty="0"/>
              <a:t>&lt;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&gt;</a:t>
            </a:r>
          </a:p>
          <a:p>
            <a:pPr marL="0" indent="0">
              <a:buNone/>
            </a:pPr>
            <a:r>
              <a:rPr lang="en-US" altLang="ja-JP" sz="2000" dirty="0"/>
              <a:t>        </a:t>
            </a:r>
            <a:r>
              <a:rPr lang="en-US" altLang="ja-JP" sz="2000" dirty="0" err="1"/>
              <a:t>maxOf</a:t>
            </a:r>
            <a:r>
              <a:rPr lang="en-US" altLang="ja-JP" sz="2000" dirty="0"/>
              <a:t> = (a, b) =&gt; a &gt; b ? a : b;</a:t>
            </a:r>
          </a:p>
          <a:p>
            <a:pPr marL="0" indent="0">
              <a:buNone/>
            </a:pPr>
            <a:endParaRPr lang="ja-JP" altLang="en-US" sz="2000" dirty="0"/>
          </a:p>
          <a:p>
            <a:pPr marL="0" indent="0">
              <a:buNone/>
            </a:pPr>
            <a:r>
              <a:rPr lang="en-US" altLang="ja-JP" sz="2000" dirty="0"/>
              <a:t>        </a:t>
            </a:r>
            <a:r>
              <a:rPr lang="en-US" altLang="ja-JP" sz="2000" dirty="0" err="1"/>
              <a:t>Func</a:t>
            </a:r>
            <a:r>
              <a:rPr lang="en-US" altLang="ja-JP" sz="2000" dirty="0"/>
              <a:t>&lt;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&gt;</a:t>
            </a:r>
          </a:p>
          <a:p>
            <a:pPr marL="0" indent="0">
              <a:buNone/>
            </a:pPr>
            <a:r>
              <a:rPr lang="en-US" altLang="ja-JP" sz="2000" dirty="0"/>
              <a:t>        greaterThan10 = a =&gt; </a:t>
            </a:r>
            <a:r>
              <a:rPr lang="en-US" altLang="ja-JP" sz="2000" dirty="0" err="1"/>
              <a:t>maxOf</a:t>
            </a:r>
            <a:r>
              <a:rPr lang="en-US" altLang="ja-JP" sz="2000" dirty="0"/>
              <a:t>(a, 10);</a:t>
            </a:r>
          </a:p>
          <a:p>
            <a:pPr marL="0" indent="0">
              <a:buNone/>
            </a:pPr>
            <a:endParaRPr lang="ja-JP" altLang="en-US" sz="2000" dirty="0"/>
          </a:p>
          <a:p>
            <a:pPr marL="0" indent="0">
              <a:buNone/>
            </a:pPr>
            <a:r>
              <a:rPr lang="en-US" altLang="ja-JP" sz="2000" dirty="0"/>
              <a:t>        </a:t>
            </a:r>
            <a:r>
              <a:rPr lang="en-US" altLang="ja-JP" sz="2000" dirty="0" err="1"/>
              <a:t>Console.WriteLine</a:t>
            </a:r>
            <a:r>
              <a:rPr lang="en-US" altLang="ja-JP" sz="2000" dirty="0"/>
              <a:t>(greaterThan10(5));</a:t>
            </a:r>
          </a:p>
          <a:p>
            <a:pPr marL="0" indent="0">
              <a:buNone/>
            </a:pPr>
            <a:r>
              <a:rPr lang="ja-JP" altLang="en-US" sz="2000" dirty="0"/>
              <a:t>    </a:t>
            </a:r>
            <a:r>
              <a:rPr lang="en-US" altLang="ja-JP" sz="2000" dirty="0"/>
              <a:t>}</a:t>
            </a:r>
          </a:p>
          <a:p>
            <a:pPr marL="0" indent="0">
              <a:buNone/>
            </a:pPr>
            <a:r>
              <a:rPr lang="en-US" altLang="ja-JP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3940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794418"/>
          </a:xfrm>
        </p:spPr>
        <p:txBody>
          <a:bodyPr/>
          <a:lstStyle/>
          <a:p>
            <a:r>
              <a:rPr lang="ja-JP" altLang="en-US" sz="4400" dirty="0"/>
              <a:t>第一試合</a:t>
            </a:r>
            <a:r>
              <a:rPr lang="en-US" altLang="ja-JP" sz="4400" dirty="0"/>
              <a:t>.</a:t>
            </a:r>
            <a:br>
              <a:rPr lang="en-US" altLang="ja-JP" sz="4400" dirty="0"/>
            </a:br>
            <a:r>
              <a:rPr lang="ja-JP" altLang="en-US" sz="6000" dirty="0"/>
              <a:t>再帰的関数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9172" y="2456891"/>
            <a:ext cx="8064028" cy="3672393"/>
          </a:xfrm>
        </p:spPr>
        <p:txBody>
          <a:bodyPr/>
          <a:lstStyle/>
          <a:p>
            <a:r>
              <a:rPr lang="ja-JP" altLang="en-US" dirty="0" smtClean="0"/>
              <a:t>お題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「階乗」</a:t>
            </a:r>
            <a:endParaRPr lang="ja-JP" altLang="en-US" dirty="0"/>
          </a:p>
          <a:p>
            <a:pPr lvl="1"/>
            <a:r>
              <a:rPr lang="ja-JP" altLang="en-US" dirty="0" smtClean="0"/>
              <a:t>サンプル</a:t>
            </a:r>
            <a:r>
              <a:rPr lang="en-US" altLang="ja-JP" dirty="0" smtClean="0"/>
              <a:t>“Factorial”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0252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階乗</a:t>
            </a:r>
            <a:r>
              <a:rPr lang="en-US" altLang="ja-JP" dirty="0" smtClean="0"/>
              <a:t>: 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</a:t>
            </a:r>
            <a:r>
              <a:rPr kumimoji="1" lang="en-US" altLang="ja-JP" sz="2800" dirty="0" smtClean="0"/>
              <a:t>(</a:t>
            </a:r>
            <a:r>
              <a:rPr kumimoji="1" lang="ja-JP" altLang="en-US" sz="2800" dirty="0" smtClean="0"/>
              <a:t>非再帰・手続き型バージョン</a:t>
            </a:r>
            <a:r>
              <a:rPr kumimoji="1" lang="en-US" altLang="ja-JP" sz="2800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2400" y="1285860"/>
            <a:ext cx="8783782" cy="5286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 smtClean="0"/>
              <a:t>static </a:t>
            </a:r>
            <a:r>
              <a:rPr lang="en-US" altLang="ja-JP" sz="3200" dirty="0" err="1"/>
              <a:t>int</a:t>
            </a:r>
            <a:r>
              <a:rPr lang="en-US" altLang="ja-JP" sz="3200" dirty="0"/>
              <a:t> Factorial(</a:t>
            </a:r>
            <a:r>
              <a:rPr lang="en-US" altLang="ja-JP" sz="3200" dirty="0" err="1"/>
              <a:t>int</a:t>
            </a:r>
            <a:r>
              <a:rPr lang="en-US" altLang="ja-JP" sz="3200" dirty="0"/>
              <a:t> n)</a:t>
            </a:r>
          </a:p>
          <a:p>
            <a:pPr marL="0" indent="0">
              <a:buNone/>
            </a:pPr>
            <a:r>
              <a:rPr lang="en-US" altLang="ja-JP" sz="3200" dirty="0" smtClean="0"/>
              <a:t>{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 smtClean="0"/>
              <a:t>    </a:t>
            </a:r>
            <a:r>
              <a:rPr lang="en-US" altLang="ja-JP" sz="3200" dirty="0" err="1"/>
              <a:t>int</a:t>
            </a:r>
            <a:r>
              <a:rPr lang="en-US" altLang="ja-JP" sz="3200" dirty="0"/>
              <a:t> answer = 1;</a:t>
            </a:r>
          </a:p>
          <a:p>
            <a:pPr marL="0" indent="0">
              <a:buNone/>
            </a:pPr>
            <a:r>
              <a:rPr lang="en-US" altLang="ja-JP" sz="3200" dirty="0" smtClean="0"/>
              <a:t>    </a:t>
            </a:r>
            <a:r>
              <a:rPr lang="en-US" altLang="ja-JP" sz="3200" dirty="0"/>
              <a:t>for (</a:t>
            </a:r>
            <a:r>
              <a:rPr lang="en-US" altLang="ja-JP" sz="3200" dirty="0" err="1"/>
              <a:t>int</a:t>
            </a:r>
            <a:r>
              <a:rPr lang="en-US" altLang="ja-JP" sz="3200" dirty="0"/>
              <a:t> number = 1; number &lt;= n</a:t>
            </a:r>
            <a:r>
              <a:rPr lang="en-US" altLang="ja-JP" sz="3200" dirty="0" smtClean="0"/>
              <a:t>;</a:t>
            </a:r>
          </a:p>
          <a:p>
            <a:pPr marL="0" indent="0">
              <a:buNone/>
            </a:pPr>
            <a:r>
              <a:rPr lang="en-US" altLang="ja-JP" sz="3200" dirty="0"/>
              <a:t>	</a:t>
            </a:r>
            <a:r>
              <a:rPr lang="en-US" altLang="ja-JP" sz="3200" dirty="0" smtClean="0"/>
              <a:t>    number</a:t>
            </a:r>
            <a:r>
              <a:rPr lang="en-US" altLang="ja-JP" sz="3200" dirty="0"/>
              <a:t>++)</a:t>
            </a:r>
          </a:p>
          <a:p>
            <a:pPr marL="0" indent="0">
              <a:buNone/>
            </a:pPr>
            <a:r>
              <a:rPr lang="en-US" altLang="ja-JP" sz="3200" dirty="0" smtClean="0"/>
              <a:t>        </a:t>
            </a:r>
            <a:r>
              <a:rPr lang="en-US" altLang="ja-JP" sz="3200" dirty="0"/>
              <a:t>answer *= number;</a:t>
            </a:r>
          </a:p>
          <a:p>
            <a:pPr marL="0" indent="0">
              <a:buNone/>
            </a:pPr>
            <a:r>
              <a:rPr lang="en-US" altLang="ja-JP" sz="3200" dirty="0" smtClean="0"/>
              <a:t>    </a:t>
            </a:r>
            <a:r>
              <a:rPr lang="en-US" altLang="ja-JP" sz="3200" dirty="0"/>
              <a:t>return answer;</a:t>
            </a:r>
          </a:p>
          <a:p>
            <a:pPr marL="0" indent="0">
              <a:buNone/>
            </a:pPr>
            <a:r>
              <a:rPr lang="en-US" altLang="ja-JP" sz="3200" dirty="0" smtClean="0"/>
              <a:t>}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19058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階乗</a:t>
            </a:r>
            <a:r>
              <a:rPr lang="en-US" altLang="ja-JP" dirty="0" smtClean="0"/>
              <a:t>: </a:t>
            </a:r>
            <a:r>
              <a:rPr kumimoji="1" lang="en-US" altLang="ja-JP" dirty="0" smtClean="0"/>
              <a:t>C#</a:t>
            </a:r>
            <a:r>
              <a:rPr lang="en-US" altLang="ja-JP" dirty="0"/>
              <a:t> </a:t>
            </a:r>
            <a:r>
              <a:rPr lang="en-US" altLang="ja-JP" sz="3200" dirty="0"/>
              <a:t>(</a:t>
            </a:r>
            <a:r>
              <a:rPr lang="ja-JP" altLang="en-US" sz="3200" dirty="0"/>
              <a:t>非再帰</a:t>
            </a:r>
            <a:r>
              <a:rPr lang="ja-JP" altLang="en-US" sz="3200" dirty="0" smtClean="0"/>
              <a:t>・宣言型バージョン</a:t>
            </a:r>
            <a:r>
              <a:rPr lang="en-US" altLang="ja-JP" sz="3200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2400" y="1285860"/>
            <a:ext cx="8783782" cy="5286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 smtClean="0"/>
              <a:t>static </a:t>
            </a:r>
            <a:r>
              <a:rPr lang="en-US" altLang="ja-JP" sz="3200" dirty="0" err="1"/>
              <a:t>int</a:t>
            </a:r>
            <a:r>
              <a:rPr lang="en-US" altLang="ja-JP" sz="3200" dirty="0"/>
              <a:t> Factorial(</a:t>
            </a:r>
            <a:r>
              <a:rPr lang="en-US" altLang="ja-JP" sz="3200" dirty="0" err="1"/>
              <a:t>int</a:t>
            </a:r>
            <a:r>
              <a:rPr lang="en-US" altLang="ja-JP" sz="3200" dirty="0"/>
              <a:t> n)</a:t>
            </a:r>
          </a:p>
          <a:p>
            <a:pPr marL="0" indent="0">
              <a:buNone/>
            </a:pPr>
            <a:r>
              <a:rPr lang="en-US" altLang="ja-JP" sz="3200" dirty="0" smtClean="0"/>
              <a:t>{</a:t>
            </a:r>
            <a:endParaRPr lang="ja-JP" altLang="en-US" sz="3200" dirty="0"/>
          </a:p>
          <a:p>
            <a:pPr marL="0" indent="0">
              <a:buNone/>
            </a:pPr>
            <a:r>
              <a:rPr lang="en-US" altLang="ja-JP" sz="3200" dirty="0" smtClean="0"/>
              <a:t>    </a:t>
            </a:r>
            <a:r>
              <a:rPr lang="en-US" altLang="ja-JP" sz="3200" dirty="0"/>
              <a:t>return n == 0 ? 1</a:t>
            </a:r>
          </a:p>
          <a:p>
            <a:pPr marL="0" indent="0">
              <a:buNone/>
            </a:pPr>
            <a:r>
              <a:rPr lang="en-US" altLang="ja-JP" sz="3200" dirty="0" smtClean="0"/>
              <a:t>                         : </a:t>
            </a:r>
            <a:r>
              <a:rPr lang="en-US" altLang="ja-JP" sz="3200" dirty="0"/>
              <a:t>n * Factorial(n - 1);</a:t>
            </a:r>
          </a:p>
          <a:p>
            <a:pPr marL="0" indent="0">
              <a:buNone/>
            </a:pPr>
            <a:r>
              <a:rPr lang="en-US" altLang="ja-JP" sz="3200" dirty="0" smtClean="0"/>
              <a:t>}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06718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4000" dirty="0"/>
              <a:t>マルチパラダイム</a:t>
            </a:r>
            <a:r>
              <a:rPr lang="en-US" altLang="ja-JP" sz="4000" dirty="0"/>
              <a:t/>
            </a:r>
            <a:br>
              <a:rPr lang="en-US" altLang="ja-JP" sz="4000" dirty="0"/>
            </a:br>
            <a:r>
              <a:rPr lang="ja-JP" altLang="en-US" sz="4000" dirty="0"/>
              <a:t> プログラミングが現実的に。</a:t>
            </a:r>
            <a:endParaRPr lang="en-US" altLang="ja-JP" sz="4000" dirty="0"/>
          </a:p>
          <a:p>
            <a:pPr lvl="1"/>
            <a:r>
              <a:rPr lang="en-US" altLang="ja-JP" sz="3600" dirty="0" smtClean="0"/>
              <a:t>Visual </a:t>
            </a:r>
            <a:r>
              <a:rPr lang="en-US" altLang="ja-JP" sz="3600" dirty="0"/>
              <a:t>Studio</a:t>
            </a:r>
            <a:r>
              <a:rPr lang="ja-JP" altLang="en-US" sz="3600" dirty="0"/>
              <a:t> </a:t>
            </a:r>
            <a:r>
              <a:rPr lang="ja-JP" altLang="en-US" sz="3600" dirty="0" smtClean="0"/>
              <a:t>の進化</a:t>
            </a:r>
            <a:endParaRPr lang="en-US" altLang="ja-JP" sz="3600" dirty="0" smtClean="0"/>
          </a:p>
          <a:p>
            <a:pPr lvl="1"/>
            <a:r>
              <a:rPr lang="en-US" altLang="ja-JP" sz="3600" dirty="0" smtClean="0"/>
              <a:t>C#/VB.NET</a:t>
            </a:r>
            <a:r>
              <a:rPr lang="ja-JP" altLang="en-US" sz="3600" dirty="0" smtClean="0"/>
              <a:t> などの言語の進化</a:t>
            </a:r>
            <a:endParaRPr lang="en-US" altLang="ja-JP" sz="3600" dirty="0" smtClean="0"/>
          </a:p>
          <a:p>
            <a:pPr lvl="1"/>
            <a:r>
              <a:rPr lang="en-US" altLang="ja-JP" sz="3600" dirty="0" smtClean="0"/>
              <a:t>F#</a:t>
            </a:r>
          </a:p>
          <a:p>
            <a:pPr lvl="1"/>
            <a:r>
              <a:rPr lang="ja-JP" altLang="en-US" sz="3600" dirty="0" smtClean="0"/>
              <a:t>並列</a:t>
            </a:r>
            <a:r>
              <a:rPr lang="en-US" altLang="ja-JP" sz="3600" dirty="0" smtClean="0"/>
              <a:t>/</a:t>
            </a:r>
            <a:r>
              <a:rPr lang="ja-JP" altLang="en-US" sz="3600" dirty="0" smtClean="0"/>
              <a:t>並行プログラミング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3191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階乗</a:t>
            </a:r>
            <a:r>
              <a:rPr lang="en-US" altLang="ja-JP" dirty="0" smtClean="0"/>
              <a:t>: </a:t>
            </a:r>
            <a:r>
              <a:rPr kumimoji="1" lang="en-US" altLang="ja-JP" dirty="0" smtClean="0"/>
              <a:t>Haskell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2400" y="1285860"/>
            <a:ext cx="8783782" cy="5286412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4000" dirty="0"/>
              <a:t>factorial 0 = 1</a:t>
            </a:r>
          </a:p>
          <a:p>
            <a:pPr marL="0" indent="0">
              <a:buNone/>
            </a:pPr>
            <a:r>
              <a:rPr lang="pt-BR" altLang="ja-JP" sz="4000" dirty="0"/>
              <a:t>factorial n = n * factorial (n - 1)</a:t>
            </a:r>
          </a:p>
          <a:p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四角形吹き出し 3"/>
          <p:cNvSpPr/>
          <p:nvPr/>
        </p:nvSpPr>
        <p:spPr bwMode="auto">
          <a:xfrm>
            <a:off x="2258291" y="3560618"/>
            <a:ext cx="5763491" cy="1967346"/>
          </a:xfrm>
          <a:prstGeom prst="wedgeRectCallout">
            <a:avLst>
              <a:gd name="adj1" fmla="val -24036"/>
              <a:gd name="adj2" fmla="val -8387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4400" dirty="0"/>
              <a:t>パターンマッチング</a:t>
            </a:r>
            <a:endParaRPr kumimoji="1" lang="ja-JP" altLang="en-US" sz="4400" dirty="0" smtClean="0">
              <a:gradFill>
                <a:gsLst>
                  <a:gs pos="0">
                    <a:srgbClr xmlns:mc="http://schemas.openxmlformats.org/markup-compatibility/2006" xmlns:a14="http://schemas.microsoft.com/office/drawing/2010/main" val="FFFFFF" mc:Ignorable=""/>
                  </a:gs>
                  <a:gs pos="100000">
                    <a:srgbClr xmlns:mc="http://schemas.openxmlformats.org/markup-compatibility/2006" xmlns:a14="http://schemas.microsoft.com/office/drawing/2010/main" val="FFFFFF" mc:Ignorable="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71983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階乗</a:t>
            </a:r>
            <a:r>
              <a:rPr lang="en-US" altLang="ja-JP" dirty="0" smtClean="0"/>
              <a:t>: F#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2400" y="1285860"/>
            <a:ext cx="8783782" cy="5286412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4400" dirty="0"/>
              <a:t>let rec fact = function</a:t>
            </a:r>
          </a:p>
          <a:p>
            <a:pPr marL="0" indent="0">
              <a:buNone/>
            </a:pPr>
            <a:r>
              <a:rPr lang="ja-JP" altLang="en-US" sz="4400" dirty="0"/>
              <a:t>  </a:t>
            </a:r>
            <a:r>
              <a:rPr lang="en-US" altLang="ja-JP" sz="4400" dirty="0" smtClean="0"/>
              <a:t>| </a:t>
            </a:r>
            <a:r>
              <a:rPr lang="en-US" altLang="ja-JP" sz="4400" dirty="0"/>
              <a:t>0 -&gt;</a:t>
            </a:r>
            <a:r>
              <a:rPr lang="ja-JP" altLang="en-US" sz="4400" dirty="0"/>
              <a:t> </a:t>
            </a:r>
            <a:r>
              <a:rPr lang="en-US" altLang="ja-JP" sz="4400" dirty="0"/>
              <a:t>1</a:t>
            </a:r>
          </a:p>
          <a:p>
            <a:pPr marL="0" indent="0">
              <a:buNone/>
            </a:pPr>
            <a:r>
              <a:rPr lang="en-US" altLang="ja-JP" sz="4400" dirty="0"/>
              <a:t>  | n -&gt; n * fact (n-1</a:t>
            </a:r>
            <a:r>
              <a:rPr lang="en-US" altLang="ja-JP" sz="4400" dirty="0" smtClean="0"/>
              <a:t>)</a:t>
            </a:r>
            <a:endParaRPr lang="ja-JP" altLang="en-US" sz="60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四角形吹き出し 3"/>
          <p:cNvSpPr/>
          <p:nvPr/>
        </p:nvSpPr>
        <p:spPr bwMode="auto">
          <a:xfrm>
            <a:off x="2369128" y="4267199"/>
            <a:ext cx="5763491" cy="1967346"/>
          </a:xfrm>
          <a:prstGeom prst="wedgeRectCallout">
            <a:avLst>
              <a:gd name="adj1" fmla="val -24036"/>
              <a:gd name="adj2" fmla="val -8387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4400" dirty="0"/>
              <a:t>パターンマッチング</a:t>
            </a:r>
            <a:endParaRPr kumimoji="1" lang="ja-JP" altLang="en-US" sz="4400" dirty="0" smtClean="0">
              <a:gradFill>
                <a:gsLst>
                  <a:gs pos="0">
                    <a:srgbClr xmlns:mc="http://schemas.openxmlformats.org/markup-compatibility/2006" xmlns:a14="http://schemas.microsoft.com/office/drawing/2010/main" val="FFFFFF" mc:Ignorable=""/>
                  </a:gs>
                  <a:gs pos="100000">
                    <a:srgbClr xmlns:mc="http://schemas.openxmlformats.org/markup-compatibility/2006" xmlns:a14="http://schemas.microsoft.com/office/drawing/2010/main" val="FFFFFF" mc:Ignorable="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1400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794418"/>
          </a:xfrm>
        </p:spPr>
        <p:txBody>
          <a:bodyPr/>
          <a:lstStyle/>
          <a:p>
            <a:r>
              <a:rPr lang="ja-JP" altLang="en-US" sz="4400" dirty="0" smtClean="0"/>
              <a:t>第</a:t>
            </a:r>
            <a:r>
              <a:rPr lang="ja-JP" altLang="en-US" sz="4400" dirty="0"/>
              <a:t>二</a:t>
            </a:r>
            <a:r>
              <a:rPr lang="ja-JP" altLang="en-US" sz="4400" dirty="0" smtClean="0"/>
              <a:t>試合</a:t>
            </a:r>
            <a:r>
              <a:rPr lang="en-US" altLang="ja-JP" sz="4400" dirty="0"/>
              <a:t>.</a:t>
            </a:r>
            <a:br>
              <a:rPr lang="en-US" altLang="ja-JP" sz="4400" dirty="0"/>
            </a:br>
            <a:r>
              <a:rPr lang="ja-JP" altLang="en-US" sz="6000" dirty="0"/>
              <a:t>遅延評価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9172" y="2456891"/>
            <a:ext cx="8064028" cy="3672393"/>
          </a:xfrm>
        </p:spPr>
        <p:txBody>
          <a:bodyPr/>
          <a:lstStyle/>
          <a:p>
            <a:r>
              <a:rPr lang="ja-JP" altLang="en-US" dirty="0" smtClean="0"/>
              <a:t>お題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4800" dirty="0" smtClean="0"/>
              <a:t>「無限長のリストを扱う」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568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無限長のリスト</a:t>
            </a:r>
            <a:r>
              <a:rPr lang="en-US" altLang="ja-JP" dirty="0" smtClean="0"/>
              <a:t>: </a:t>
            </a:r>
            <a:r>
              <a:rPr kumimoji="1" lang="en-US" altLang="ja-JP" dirty="0" smtClean="0"/>
              <a:t>Haskell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2400" y="1285860"/>
            <a:ext cx="8880764" cy="5286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/>
              <a:t>increment x    </a:t>
            </a:r>
            <a:r>
              <a:rPr lang="ja-JP" altLang="en-US" sz="3200" dirty="0" smtClean="0"/>
              <a:t>   </a:t>
            </a:r>
            <a:r>
              <a:rPr lang="en-US" altLang="ja-JP" sz="3200" dirty="0" smtClean="0"/>
              <a:t>= </a:t>
            </a:r>
            <a:r>
              <a:rPr lang="en-US" altLang="ja-JP" sz="3200" dirty="0"/>
              <a:t>x + 1</a:t>
            </a:r>
          </a:p>
          <a:p>
            <a:pPr marL="0" indent="0">
              <a:buNone/>
            </a:pPr>
            <a:endParaRPr lang="ja-JP" altLang="en-US" sz="3200" dirty="0"/>
          </a:p>
          <a:p>
            <a:pPr marL="0" indent="0">
              <a:buNone/>
            </a:pPr>
            <a:r>
              <a:rPr lang="en-US" altLang="ja-JP" sz="3200" dirty="0" err="1"/>
              <a:t>naturalNumbers</a:t>
            </a:r>
            <a:r>
              <a:rPr lang="en-US" altLang="ja-JP" sz="3200" dirty="0"/>
              <a:t> = iterate increment 1</a:t>
            </a:r>
          </a:p>
          <a:p>
            <a:pPr marL="0" indent="0">
              <a:buNone/>
            </a:pPr>
            <a:endParaRPr lang="ja-JP" altLang="en-US" sz="3200" dirty="0"/>
          </a:p>
          <a:p>
            <a:pPr marL="0" indent="0">
              <a:buNone/>
            </a:pPr>
            <a:r>
              <a:rPr lang="en-US" altLang="ja-JP" sz="3200" dirty="0"/>
              <a:t>number1        </a:t>
            </a:r>
            <a:r>
              <a:rPr lang="ja-JP" altLang="en-US" sz="3200" dirty="0" smtClean="0"/>
              <a:t>   </a:t>
            </a:r>
            <a:r>
              <a:rPr lang="en-US" altLang="ja-JP" sz="3200" dirty="0" smtClean="0"/>
              <a:t>= </a:t>
            </a:r>
            <a:r>
              <a:rPr lang="en-US" altLang="ja-JP" sz="3200" dirty="0"/>
              <a:t>head </a:t>
            </a:r>
            <a:r>
              <a:rPr lang="en-US" altLang="ja-JP" sz="3200" dirty="0" err="1"/>
              <a:t>naturalNumbers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main           </a:t>
            </a:r>
            <a:r>
              <a:rPr lang="ja-JP" altLang="en-US" sz="3200" dirty="0" smtClean="0"/>
              <a:t>      </a:t>
            </a:r>
            <a:r>
              <a:rPr lang="en-US" altLang="ja-JP" sz="3200" dirty="0" smtClean="0"/>
              <a:t>= </a:t>
            </a:r>
            <a:r>
              <a:rPr lang="en-US" altLang="ja-JP" sz="3200" dirty="0"/>
              <a:t>print </a:t>
            </a:r>
            <a:r>
              <a:rPr lang="en-US" altLang="ja-JP" sz="3200" dirty="0" smtClean="0"/>
              <a:t>number1</a:t>
            </a:r>
            <a:endParaRPr lang="ja-JP" altLang="en-US" sz="3200" dirty="0"/>
          </a:p>
          <a:p>
            <a:pPr marL="0" indent="0">
              <a:buNone/>
            </a:pP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00445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無限長のリスト</a:t>
            </a:r>
            <a:r>
              <a:rPr lang="en-US" altLang="ja-JP" dirty="0" smtClean="0"/>
              <a:t>: </a:t>
            </a:r>
            <a:r>
              <a:rPr kumimoji="1" lang="en-US" altLang="ja-JP" dirty="0" smtClean="0"/>
              <a:t>C#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2400" y="1191493"/>
            <a:ext cx="8936182" cy="56665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800" dirty="0"/>
              <a:t>static </a:t>
            </a:r>
            <a:r>
              <a:rPr lang="en-US" altLang="ja-JP" sz="1800" dirty="0" err="1"/>
              <a:t>IEnumerable</a:t>
            </a:r>
            <a:r>
              <a:rPr lang="en-US" altLang="ja-JP" sz="1800" dirty="0"/>
              <a:t>&lt;</a:t>
            </a:r>
            <a:r>
              <a:rPr lang="en-US" altLang="ja-JP" sz="1800" dirty="0" err="1"/>
              <a:t>int</a:t>
            </a:r>
            <a:r>
              <a:rPr lang="en-US" altLang="ja-JP" sz="1800" dirty="0"/>
              <a:t>&gt; </a:t>
            </a:r>
            <a:r>
              <a:rPr lang="en-US" altLang="ja-JP" sz="1800" dirty="0" err="1"/>
              <a:t>NaturalNumbers</a:t>
            </a:r>
            <a:r>
              <a:rPr lang="en-US" altLang="ja-JP" sz="1800" dirty="0"/>
              <a:t>()</a:t>
            </a:r>
          </a:p>
          <a:p>
            <a:pPr marL="0" indent="0">
              <a:buNone/>
            </a:pPr>
            <a:r>
              <a:rPr lang="en-US" altLang="ja-JP" sz="1800" dirty="0" smtClean="0"/>
              <a:t>{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 smtClean="0"/>
              <a:t>    </a:t>
            </a:r>
            <a:r>
              <a:rPr lang="en-US" altLang="ja-JP" sz="1800" dirty="0"/>
              <a:t>for (</a:t>
            </a:r>
            <a:r>
              <a:rPr lang="en-US" altLang="ja-JP" sz="1800" dirty="0" err="1"/>
              <a:t>int</a:t>
            </a:r>
            <a:r>
              <a:rPr lang="en-US" altLang="ja-JP" sz="1800" dirty="0"/>
              <a:t> number = 1; ; number++)</a:t>
            </a:r>
          </a:p>
          <a:p>
            <a:pPr marL="0" indent="0">
              <a:buNone/>
            </a:pPr>
            <a:r>
              <a:rPr lang="en-US" altLang="ja-JP" sz="1800" dirty="0" smtClean="0"/>
              <a:t>        </a:t>
            </a:r>
            <a:r>
              <a:rPr lang="en-US" altLang="ja-JP" sz="1800" dirty="0"/>
              <a:t>yield return number;</a:t>
            </a:r>
          </a:p>
          <a:p>
            <a:pPr marL="0" indent="0">
              <a:buNone/>
            </a:pPr>
            <a:r>
              <a:rPr lang="en-US" altLang="ja-JP" sz="1800" dirty="0" smtClean="0"/>
              <a:t>}</a:t>
            </a:r>
            <a:endParaRPr lang="en-US" altLang="ja-JP" sz="1800" dirty="0"/>
          </a:p>
          <a:p>
            <a:pPr marL="0" indent="0">
              <a:buNone/>
            </a:pPr>
            <a:endParaRPr lang="ja-JP" altLang="en-US" sz="1800" dirty="0"/>
          </a:p>
          <a:p>
            <a:pPr marL="0" indent="0">
              <a:buNone/>
            </a:pPr>
            <a:r>
              <a:rPr lang="en-US" altLang="ja-JP" sz="1800" dirty="0" smtClean="0"/>
              <a:t>static </a:t>
            </a:r>
            <a:r>
              <a:rPr lang="en-US" altLang="ja-JP" sz="1800" dirty="0"/>
              <a:t>void Output(</a:t>
            </a:r>
            <a:r>
              <a:rPr lang="en-US" altLang="ja-JP" sz="1800" dirty="0" err="1"/>
              <a:t>IEnumerable</a:t>
            </a:r>
            <a:r>
              <a:rPr lang="en-US" altLang="ja-JP" sz="1800" dirty="0"/>
              <a:t>&lt;</a:t>
            </a:r>
            <a:r>
              <a:rPr lang="en-US" altLang="ja-JP" sz="1800" dirty="0" err="1"/>
              <a:t>int</a:t>
            </a:r>
            <a:r>
              <a:rPr lang="en-US" altLang="ja-JP" sz="1800" dirty="0"/>
              <a:t>&gt; numbers)</a:t>
            </a:r>
          </a:p>
          <a:p>
            <a:pPr marL="0" indent="0">
              <a:buNone/>
            </a:pPr>
            <a:r>
              <a:rPr lang="en-US" altLang="ja-JP" sz="1800" dirty="0" smtClean="0"/>
              <a:t>{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 smtClean="0"/>
              <a:t>        </a:t>
            </a:r>
            <a:r>
              <a:rPr lang="en-US" altLang="ja-JP" sz="1800" dirty="0" err="1"/>
              <a:t>var</a:t>
            </a:r>
            <a:r>
              <a:rPr lang="en-US" altLang="ja-JP" sz="1800" dirty="0"/>
              <a:t> number1 = </a:t>
            </a:r>
            <a:r>
              <a:rPr lang="en-US" altLang="ja-JP" sz="1800" dirty="0" err="1"/>
              <a:t>numbers.First</a:t>
            </a:r>
            <a:r>
              <a:rPr lang="en-US" altLang="ja-JP" sz="1800" dirty="0"/>
              <a:t>();</a:t>
            </a:r>
          </a:p>
          <a:p>
            <a:pPr marL="0" indent="0">
              <a:buNone/>
            </a:pPr>
            <a:r>
              <a:rPr lang="en-US" altLang="ja-JP" sz="1800" dirty="0"/>
              <a:t>        </a:t>
            </a:r>
            <a:r>
              <a:rPr lang="en-US" altLang="ja-JP" sz="1800" dirty="0" err="1"/>
              <a:t>Console.WriteLine</a:t>
            </a:r>
            <a:r>
              <a:rPr lang="en-US" altLang="ja-JP" sz="1800" dirty="0"/>
              <a:t>(number1);</a:t>
            </a:r>
          </a:p>
          <a:p>
            <a:pPr marL="0" indent="0">
              <a:buNone/>
            </a:pPr>
            <a:r>
              <a:rPr lang="en-US" altLang="ja-JP" sz="1800" dirty="0" smtClean="0"/>
              <a:t>}</a:t>
            </a:r>
            <a:endParaRPr lang="en-US" altLang="ja-JP" sz="1800" dirty="0"/>
          </a:p>
          <a:p>
            <a:pPr marL="0" indent="0">
              <a:buNone/>
            </a:pPr>
            <a:endParaRPr lang="ja-JP" altLang="en-US" sz="1800" dirty="0"/>
          </a:p>
          <a:p>
            <a:pPr marL="0" indent="0">
              <a:buNone/>
            </a:pPr>
            <a:r>
              <a:rPr lang="en-US" altLang="ja-JP" sz="1800" dirty="0" smtClean="0"/>
              <a:t>static </a:t>
            </a:r>
            <a:r>
              <a:rPr lang="en-US" altLang="ja-JP" sz="1800" dirty="0"/>
              <a:t>void Main()</a:t>
            </a:r>
          </a:p>
          <a:p>
            <a:pPr marL="0" indent="0">
              <a:buNone/>
            </a:pPr>
            <a:r>
              <a:rPr lang="en-US" altLang="ja-JP" sz="1800" dirty="0" smtClean="0"/>
              <a:t>{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 smtClean="0"/>
              <a:t>    </a:t>
            </a:r>
            <a:r>
              <a:rPr lang="en-US" altLang="ja-JP" sz="1800" dirty="0" err="1"/>
              <a:t>var</a:t>
            </a:r>
            <a:r>
              <a:rPr lang="en-US" altLang="ja-JP" sz="1800" dirty="0"/>
              <a:t> numbers = </a:t>
            </a:r>
            <a:r>
              <a:rPr lang="en-US" altLang="ja-JP" sz="1800" dirty="0" err="1"/>
              <a:t>NaturalNumbers</a:t>
            </a:r>
            <a:r>
              <a:rPr lang="en-US" altLang="ja-JP" sz="1800" dirty="0"/>
              <a:t>();</a:t>
            </a:r>
          </a:p>
          <a:p>
            <a:pPr marL="0" indent="0">
              <a:buNone/>
            </a:pPr>
            <a:r>
              <a:rPr lang="en-US" altLang="ja-JP" sz="1800" dirty="0" smtClean="0"/>
              <a:t>    </a:t>
            </a:r>
            <a:r>
              <a:rPr lang="en-US" altLang="ja-JP" sz="1800" dirty="0"/>
              <a:t>Output(numbers);</a:t>
            </a:r>
          </a:p>
          <a:p>
            <a:pPr marL="0" indent="0">
              <a:buNone/>
            </a:pPr>
            <a:r>
              <a:rPr lang="en-US" altLang="ja-JP" sz="1800" dirty="0" smtClean="0"/>
              <a:t>}</a:t>
            </a: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171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794418"/>
          </a:xfrm>
        </p:spPr>
        <p:txBody>
          <a:bodyPr/>
          <a:lstStyle/>
          <a:p>
            <a:r>
              <a:rPr lang="ja-JP" altLang="en-US" sz="4400" dirty="0" smtClean="0"/>
              <a:t>第ニ試合 </a:t>
            </a:r>
            <a:r>
              <a:rPr lang="en-US" altLang="ja-JP" sz="4400" dirty="0" smtClean="0"/>
              <a:t>(</a:t>
            </a:r>
            <a:r>
              <a:rPr lang="ja-JP" altLang="en-US" sz="4400" dirty="0" smtClean="0"/>
              <a:t>続き</a:t>
            </a:r>
            <a:r>
              <a:rPr lang="en-US" altLang="ja-JP" sz="4400" dirty="0" smtClean="0"/>
              <a:t>).</a:t>
            </a:r>
            <a:r>
              <a:rPr lang="en-US" altLang="ja-JP" sz="4400" dirty="0"/>
              <a:t/>
            </a:r>
            <a:br>
              <a:rPr lang="en-US" altLang="ja-JP" sz="4400" dirty="0"/>
            </a:br>
            <a:r>
              <a:rPr lang="ja-JP" altLang="en-US" sz="6000" dirty="0"/>
              <a:t>遅延評価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9172" y="2456891"/>
            <a:ext cx="8064028" cy="3672393"/>
          </a:xfrm>
        </p:spPr>
        <p:txBody>
          <a:bodyPr/>
          <a:lstStyle/>
          <a:p>
            <a:r>
              <a:rPr lang="ja-JP" altLang="en-US" dirty="0" smtClean="0"/>
              <a:t>お題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「一から十まで足す」</a:t>
            </a:r>
            <a:endParaRPr lang="ja-JP" altLang="en-US" dirty="0"/>
          </a:p>
          <a:p>
            <a:pPr lvl="1"/>
            <a:r>
              <a:rPr lang="ja-JP" altLang="en-US" dirty="0" smtClean="0"/>
              <a:t>サンプル</a:t>
            </a:r>
            <a:r>
              <a:rPr lang="en-US" altLang="ja-JP" dirty="0" smtClean="0"/>
              <a:t>“Sum”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17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遅延評価</a:t>
            </a:r>
            <a:r>
              <a:rPr lang="en-US" altLang="ja-JP" dirty="0" smtClean="0"/>
              <a:t>: </a:t>
            </a:r>
            <a:r>
              <a:rPr kumimoji="1" lang="en-US" altLang="ja-JP" dirty="0" smtClean="0"/>
              <a:t>Haskell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2400" y="1285860"/>
            <a:ext cx="8880764" cy="5286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/>
              <a:t>increment :: </a:t>
            </a:r>
            <a:r>
              <a:rPr lang="en-US" altLang="ja-JP" sz="3200" dirty="0" err="1"/>
              <a:t>int</a:t>
            </a:r>
            <a:r>
              <a:rPr lang="en-US" altLang="ja-JP" sz="3200" dirty="0"/>
              <a:t> -&gt; </a:t>
            </a:r>
            <a:r>
              <a:rPr lang="en-US" altLang="ja-JP" sz="3200" dirty="0" err="1"/>
              <a:t>int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increment x    </a:t>
            </a:r>
            <a:r>
              <a:rPr lang="en-US" altLang="ja-JP" sz="3200" dirty="0" smtClean="0"/>
              <a:t>   = </a:t>
            </a:r>
            <a:r>
              <a:rPr lang="en-US" altLang="ja-JP" sz="3200" dirty="0"/>
              <a:t>x + 1</a:t>
            </a:r>
          </a:p>
          <a:p>
            <a:pPr marL="0" indent="0">
              <a:buNone/>
            </a:pPr>
            <a:r>
              <a:rPr lang="en-US" altLang="ja-JP" sz="3200" dirty="0" err="1"/>
              <a:t>naturalNumbers</a:t>
            </a:r>
            <a:r>
              <a:rPr lang="en-US" altLang="ja-JP" sz="3200" dirty="0"/>
              <a:t> = iterate increment 1</a:t>
            </a:r>
          </a:p>
          <a:p>
            <a:pPr marL="0" indent="0">
              <a:buNone/>
            </a:pPr>
            <a:r>
              <a:rPr lang="en-US" altLang="ja-JP" sz="3200" dirty="0"/>
              <a:t>numbers         </a:t>
            </a:r>
            <a:r>
              <a:rPr lang="en-US" altLang="ja-JP" sz="3200" dirty="0" smtClean="0"/>
              <a:t>  = </a:t>
            </a:r>
            <a:r>
              <a:rPr lang="en-US" altLang="ja-JP" sz="3200" dirty="0"/>
              <a:t>take 10 </a:t>
            </a:r>
            <a:r>
              <a:rPr lang="en-US" altLang="ja-JP" sz="3200" dirty="0" err="1"/>
              <a:t>naturalNumbers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 err="1"/>
              <a:t>sumOfNumbers</a:t>
            </a:r>
            <a:r>
              <a:rPr lang="en-US" altLang="ja-JP" sz="3200" dirty="0"/>
              <a:t> </a:t>
            </a:r>
            <a:r>
              <a:rPr lang="en-US" altLang="ja-JP" sz="3200" dirty="0" smtClean="0"/>
              <a:t> </a:t>
            </a:r>
            <a:r>
              <a:rPr lang="en-US" altLang="ja-JP" sz="3200" dirty="0"/>
              <a:t>= sum numbers</a:t>
            </a:r>
          </a:p>
          <a:p>
            <a:pPr marL="0" indent="0">
              <a:buNone/>
            </a:pPr>
            <a:r>
              <a:rPr lang="en-US" altLang="ja-JP" sz="3200" dirty="0"/>
              <a:t>main           </a:t>
            </a:r>
            <a:r>
              <a:rPr lang="en-US" altLang="ja-JP" sz="3200" dirty="0" smtClean="0"/>
              <a:t>      = </a:t>
            </a:r>
            <a:r>
              <a:rPr lang="en-US" altLang="ja-JP" sz="3200" dirty="0"/>
              <a:t>print </a:t>
            </a:r>
            <a:r>
              <a:rPr lang="en-US" altLang="ja-JP" sz="3200" dirty="0" err="1" smtClean="0"/>
              <a:t>sumOfNumbers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0061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遅延評価</a:t>
            </a:r>
            <a:r>
              <a:rPr lang="en-US" altLang="ja-JP" dirty="0" smtClean="0"/>
              <a:t>: </a:t>
            </a:r>
            <a:r>
              <a:rPr kumimoji="1" lang="en-US" altLang="ja-JP" dirty="0" smtClean="0"/>
              <a:t>C#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2400" y="1285860"/>
            <a:ext cx="8936182" cy="5286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altLang="ja-JP" sz="2000" dirty="0" smtClean="0"/>
              <a:t>static IEnumerable&lt;T&gt;</a:t>
            </a:r>
          </a:p>
          <a:p>
            <a:pPr marL="0" indent="0">
              <a:buNone/>
            </a:pPr>
            <a:r>
              <a:rPr lang="fr-FR" altLang="ja-JP" sz="2000" dirty="0" smtClean="0"/>
              <a:t>Iterate&lt;T</a:t>
            </a:r>
            <a:r>
              <a:rPr lang="fr-FR" altLang="ja-JP" sz="2000" dirty="0"/>
              <a:t>&gt;(Func&lt;T, T&gt; next, T initialValue)</a:t>
            </a:r>
          </a:p>
          <a:p>
            <a:pPr marL="0" indent="0">
              <a:buNone/>
            </a:pPr>
            <a:r>
              <a:rPr lang="en-US" altLang="ja-JP" sz="2000" dirty="0" smtClean="0"/>
              <a:t>{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 smtClean="0"/>
              <a:t>    </a:t>
            </a:r>
            <a:r>
              <a:rPr lang="en-US" altLang="ja-JP" sz="2000" dirty="0"/>
              <a:t>for (</a:t>
            </a:r>
            <a:r>
              <a:rPr lang="en-US" altLang="ja-JP" sz="2000" dirty="0" err="1"/>
              <a:t>var</a:t>
            </a:r>
            <a:r>
              <a:rPr lang="en-US" altLang="ja-JP" sz="2000" dirty="0"/>
              <a:t> value = </a:t>
            </a:r>
            <a:r>
              <a:rPr lang="en-US" altLang="ja-JP" sz="2000" dirty="0" err="1"/>
              <a:t>initialValue</a:t>
            </a:r>
            <a:r>
              <a:rPr lang="en-US" altLang="ja-JP" sz="2000" dirty="0"/>
              <a:t>; ; value = next(value))</a:t>
            </a:r>
          </a:p>
          <a:p>
            <a:pPr marL="0" indent="0">
              <a:buNone/>
            </a:pPr>
            <a:r>
              <a:rPr lang="en-US" altLang="ja-JP" sz="2000" dirty="0" smtClean="0"/>
              <a:t>        </a:t>
            </a:r>
            <a:r>
              <a:rPr lang="en-US" altLang="ja-JP" sz="2000" dirty="0"/>
              <a:t>yield return value;</a:t>
            </a:r>
          </a:p>
          <a:p>
            <a:pPr marL="0" indent="0">
              <a:buNone/>
            </a:pPr>
            <a:r>
              <a:rPr lang="en-US" altLang="ja-JP" sz="2000" dirty="0" smtClean="0"/>
              <a:t>}</a:t>
            </a:r>
            <a:endParaRPr lang="en-US" altLang="ja-JP" sz="2000" dirty="0"/>
          </a:p>
          <a:p>
            <a:pPr marL="0" indent="0">
              <a:buNone/>
            </a:pPr>
            <a:endParaRPr lang="ja-JP" altLang="en-US" sz="2000" dirty="0"/>
          </a:p>
          <a:p>
            <a:pPr marL="0" indent="0">
              <a:buNone/>
            </a:pPr>
            <a:r>
              <a:rPr lang="en-US" altLang="ja-JP" sz="2000" dirty="0" smtClean="0"/>
              <a:t>static </a:t>
            </a:r>
            <a:r>
              <a:rPr lang="en-US" altLang="ja-JP" sz="2000" dirty="0"/>
              <a:t>void Main()</a:t>
            </a:r>
          </a:p>
          <a:p>
            <a:pPr marL="0" indent="0">
              <a:buNone/>
            </a:pPr>
            <a:r>
              <a:rPr lang="en-US" altLang="ja-JP" sz="2000" dirty="0" smtClean="0"/>
              <a:t>{</a:t>
            </a:r>
            <a:endParaRPr lang="en-US" altLang="ja-JP" sz="2000" dirty="0"/>
          </a:p>
          <a:p>
            <a:pPr marL="0" indent="0">
              <a:buNone/>
            </a:pPr>
            <a:r>
              <a:rPr lang="fr-FR" altLang="ja-JP" sz="2000" dirty="0" smtClean="0"/>
              <a:t>    </a:t>
            </a:r>
            <a:r>
              <a:rPr lang="fr-FR" altLang="ja-JP" sz="2000" dirty="0"/>
              <a:t>Func&lt;int, int&gt; increment      = x =&gt; x + 1;</a:t>
            </a:r>
          </a:p>
          <a:p>
            <a:pPr marL="0" indent="0">
              <a:buNone/>
            </a:pPr>
            <a:r>
              <a:rPr lang="en-US" altLang="ja-JP" sz="2000" dirty="0" smtClean="0"/>
              <a:t>    </a:t>
            </a:r>
            <a:r>
              <a:rPr lang="en-US" altLang="ja-JP" sz="2000" dirty="0" err="1"/>
              <a:t>var</a:t>
            </a:r>
            <a:r>
              <a:rPr lang="en-US" altLang="ja-JP" sz="2000" dirty="0"/>
              <a:t>            </a:t>
            </a:r>
            <a:r>
              <a:rPr lang="en-US" altLang="ja-JP" sz="2000" dirty="0" err="1"/>
              <a:t>naturalNumbers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  = </a:t>
            </a:r>
            <a:r>
              <a:rPr lang="en-US" altLang="ja-JP" sz="2000" dirty="0"/>
              <a:t>Iterate(increment, 1);</a:t>
            </a:r>
          </a:p>
          <a:p>
            <a:pPr marL="0" indent="0">
              <a:buNone/>
            </a:pPr>
            <a:r>
              <a:rPr lang="en-US" altLang="ja-JP" sz="2000" dirty="0" smtClean="0"/>
              <a:t>    </a:t>
            </a:r>
            <a:r>
              <a:rPr lang="en-US" altLang="ja-JP" sz="2000" dirty="0" err="1"/>
              <a:t>var</a:t>
            </a:r>
            <a:r>
              <a:rPr lang="en-US" altLang="ja-JP" sz="2000" dirty="0"/>
              <a:t>            numbers        </a:t>
            </a:r>
            <a:r>
              <a:rPr lang="en-US" altLang="ja-JP" sz="2000" dirty="0" smtClean="0"/>
              <a:t>     = </a:t>
            </a:r>
            <a:r>
              <a:rPr lang="en-US" altLang="ja-JP" sz="2000" dirty="0" err="1"/>
              <a:t>naturalNumbers.Take</a:t>
            </a:r>
            <a:r>
              <a:rPr lang="en-US" altLang="ja-JP" sz="2000" dirty="0"/>
              <a:t>(10);</a:t>
            </a:r>
          </a:p>
          <a:p>
            <a:pPr marL="0" indent="0">
              <a:buNone/>
            </a:pPr>
            <a:r>
              <a:rPr lang="en-US" altLang="ja-JP" sz="2000" dirty="0" smtClean="0"/>
              <a:t>    </a:t>
            </a:r>
            <a:r>
              <a:rPr lang="en-US" altLang="ja-JP" sz="2000" dirty="0" err="1"/>
              <a:t>var</a:t>
            </a:r>
            <a:r>
              <a:rPr lang="en-US" altLang="ja-JP" sz="2000" dirty="0"/>
              <a:t>            </a:t>
            </a:r>
            <a:r>
              <a:rPr lang="en-US" altLang="ja-JP" sz="2000" dirty="0" err="1"/>
              <a:t>sumOfNumbers</a:t>
            </a:r>
            <a:r>
              <a:rPr lang="en-US" altLang="ja-JP" sz="2000" dirty="0"/>
              <a:t>   = </a:t>
            </a:r>
            <a:r>
              <a:rPr lang="en-US" altLang="ja-JP" sz="2000" dirty="0" err="1"/>
              <a:t>numbers.Sum</a:t>
            </a:r>
            <a:r>
              <a:rPr lang="en-US" altLang="ja-JP" sz="2000" dirty="0"/>
              <a:t>();</a:t>
            </a:r>
          </a:p>
          <a:p>
            <a:pPr marL="0" indent="0">
              <a:buNone/>
            </a:pPr>
            <a:r>
              <a:rPr lang="en-US" altLang="ja-JP" sz="2000" dirty="0" smtClean="0"/>
              <a:t>    </a:t>
            </a:r>
            <a:r>
              <a:rPr lang="en-US" altLang="ja-JP" sz="2000" dirty="0" err="1"/>
              <a:t>Console.WriteLine</a:t>
            </a:r>
            <a:r>
              <a:rPr lang="en-US" altLang="ja-JP" sz="2000" dirty="0"/>
              <a:t>(</a:t>
            </a:r>
            <a:r>
              <a:rPr lang="en-US" altLang="ja-JP" sz="2000" dirty="0" err="1"/>
              <a:t>sumOfNumbers</a:t>
            </a:r>
            <a:r>
              <a:rPr lang="en-US" altLang="ja-JP" sz="2000" dirty="0"/>
              <a:t>);</a:t>
            </a:r>
          </a:p>
          <a:p>
            <a:pPr marL="0" indent="0">
              <a:buNone/>
            </a:pPr>
            <a:r>
              <a:rPr lang="en-US" altLang="ja-JP" sz="2000" dirty="0" smtClean="0"/>
              <a:t>}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004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794418"/>
          </a:xfrm>
        </p:spPr>
        <p:txBody>
          <a:bodyPr/>
          <a:lstStyle/>
          <a:p>
            <a:r>
              <a:rPr lang="ja-JP" altLang="en-US" sz="4400" dirty="0"/>
              <a:t>第四試合</a:t>
            </a:r>
            <a:r>
              <a:rPr lang="en-US" altLang="ja-JP" sz="4400" dirty="0"/>
              <a:t>.</a:t>
            </a:r>
            <a:br>
              <a:rPr lang="en-US" altLang="ja-JP" sz="4400" dirty="0"/>
            </a:br>
            <a:r>
              <a:rPr lang="ja-JP" altLang="en-US" sz="6000" dirty="0"/>
              <a:t>宣言的プログラミング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9172" y="2456891"/>
            <a:ext cx="8064028" cy="3672393"/>
          </a:xfrm>
        </p:spPr>
        <p:txBody>
          <a:bodyPr/>
          <a:lstStyle/>
          <a:p>
            <a:r>
              <a:rPr lang="ja-JP" altLang="en-US" dirty="0" smtClean="0"/>
              <a:t>お題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「クイックソート」</a:t>
            </a:r>
            <a:endParaRPr lang="ja-JP" altLang="en-US" dirty="0"/>
          </a:p>
          <a:p>
            <a:pPr lvl="1"/>
            <a:r>
              <a:rPr lang="ja-JP" altLang="en-US" dirty="0" smtClean="0"/>
              <a:t>サンプル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QuickSort</a:t>
            </a:r>
            <a:r>
              <a:rPr lang="en-US" altLang="ja-JP" dirty="0" smtClean="0"/>
              <a:t>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3448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654032"/>
          </a:xfrm>
        </p:spPr>
        <p:txBody>
          <a:bodyPr/>
          <a:lstStyle/>
          <a:p>
            <a:r>
              <a:rPr lang="ja-JP" altLang="en-US" dirty="0"/>
              <a:t>クイックソート</a:t>
            </a:r>
            <a:r>
              <a:rPr lang="en-US" altLang="ja-JP" dirty="0" smtClean="0"/>
              <a:t>: </a:t>
            </a:r>
            <a:r>
              <a:rPr kumimoji="1" lang="en-US" altLang="ja-JP" dirty="0" smtClean="0"/>
              <a:t>C#</a:t>
            </a:r>
            <a:r>
              <a:rPr kumimoji="1" lang="ja-JP" altLang="en-US" sz="2000" dirty="0" smtClean="0"/>
              <a:t> 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手続きバージョン</a:t>
            </a:r>
            <a:r>
              <a:rPr kumimoji="1" lang="en-US" altLang="ja-JP" sz="2000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2400" y="1285860"/>
            <a:ext cx="8936182" cy="5286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400" dirty="0"/>
              <a:t>static void </a:t>
            </a:r>
            <a:r>
              <a:rPr lang="en-US" altLang="ja-JP" sz="1400" dirty="0" err="1"/>
              <a:t>QuickSort</a:t>
            </a:r>
            <a:r>
              <a:rPr lang="en-US" altLang="ja-JP" sz="1400" dirty="0"/>
              <a:t>&lt;T&gt;(</a:t>
            </a:r>
            <a:r>
              <a:rPr lang="en-US" altLang="ja-JP" sz="1400" dirty="0" err="1"/>
              <a:t>IList</a:t>
            </a:r>
            <a:r>
              <a:rPr lang="en-US" altLang="ja-JP" sz="1400" dirty="0"/>
              <a:t>&lt;T&gt; source, </a:t>
            </a:r>
            <a:r>
              <a:rPr lang="en-US" altLang="ja-JP" sz="1400" dirty="0" err="1"/>
              <a:t>int</a:t>
            </a:r>
            <a:r>
              <a:rPr lang="en-US" altLang="ja-JP" sz="1400" dirty="0"/>
              <a:t> </a:t>
            </a:r>
            <a:r>
              <a:rPr lang="en-US" altLang="ja-JP" sz="1400" dirty="0" err="1"/>
              <a:t>lowerBound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int</a:t>
            </a:r>
            <a:r>
              <a:rPr lang="en-US" altLang="ja-JP" sz="1400" dirty="0"/>
              <a:t> </a:t>
            </a:r>
            <a:r>
              <a:rPr lang="en-US" altLang="ja-JP" sz="1400" dirty="0" err="1"/>
              <a:t>upperBound</a:t>
            </a:r>
            <a:r>
              <a:rPr lang="en-US" altLang="ja-JP" sz="1400" dirty="0"/>
              <a:t>)</a:t>
            </a:r>
          </a:p>
          <a:p>
            <a:pPr marL="0" indent="0">
              <a:buNone/>
            </a:pPr>
            <a:r>
              <a:rPr lang="en-US" altLang="ja-JP" sz="1400" dirty="0"/>
              <a:t>        where T : </a:t>
            </a:r>
            <a:r>
              <a:rPr lang="en-US" altLang="ja-JP" sz="1400" dirty="0" err="1"/>
              <a:t>IComparable</a:t>
            </a:r>
            <a:r>
              <a:rPr lang="en-US" altLang="ja-JP" sz="1400" dirty="0"/>
              <a:t>&lt;T&gt;</a:t>
            </a:r>
          </a:p>
          <a:p>
            <a:pPr marL="0" indent="0">
              <a:buNone/>
            </a:pPr>
            <a:r>
              <a:rPr lang="en-US" altLang="ja-JP" sz="1400" dirty="0" smtClean="0"/>
              <a:t>{</a:t>
            </a:r>
            <a:endParaRPr lang="en-US" altLang="ja-JP" sz="1400" dirty="0"/>
          </a:p>
          <a:p>
            <a:pPr marL="0" indent="0">
              <a:buNone/>
            </a:pPr>
            <a:r>
              <a:rPr lang="en-US" altLang="ja-JP" sz="1400" dirty="0" smtClean="0"/>
              <a:t>    </a:t>
            </a:r>
            <a:r>
              <a:rPr lang="en-US" altLang="ja-JP" sz="1400" dirty="0"/>
              <a:t>if (</a:t>
            </a:r>
            <a:r>
              <a:rPr lang="en-US" altLang="ja-JP" sz="1400" dirty="0" err="1"/>
              <a:t>lowerBound</a:t>
            </a:r>
            <a:r>
              <a:rPr lang="en-US" altLang="ja-JP" sz="1400" dirty="0"/>
              <a:t> &gt;= </a:t>
            </a:r>
            <a:r>
              <a:rPr lang="en-US" altLang="ja-JP" sz="1400" dirty="0" err="1"/>
              <a:t>upperBound</a:t>
            </a:r>
            <a:r>
              <a:rPr lang="en-US" altLang="ja-JP" sz="1400" dirty="0"/>
              <a:t>)</a:t>
            </a:r>
          </a:p>
          <a:p>
            <a:pPr marL="0" indent="0">
              <a:buNone/>
            </a:pPr>
            <a:r>
              <a:rPr lang="en-US" altLang="ja-JP" sz="1400" dirty="0" smtClean="0"/>
              <a:t>        </a:t>
            </a:r>
            <a:r>
              <a:rPr lang="en-US" altLang="ja-JP" sz="1400" dirty="0"/>
              <a:t>return;</a:t>
            </a:r>
          </a:p>
          <a:p>
            <a:pPr marL="0" indent="0">
              <a:buNone/>
            </a:pPr>
            <a:endParaRPr lang="ja-JP" altLang="en-US" sz="1400" dirty="0"/>
          </a:p>
          <a:p>
            <a:pPr marL="0" indent="0">
              <a:buNone/>
            </a:pPr>
            <a:r>
              <a:rPr lang="en-US" altLang="ja-JP" sz="1400" dirty="0" smtClean="0"/>
              <a:t>    </a:t>
            </a:r>
            <a:r>
              <a:rPr lang="en-US" altLang="ja-JP" sz="1400" dirty="0" err="1"/>
              <a:t>var</a:t>
            </a:r>
            <a:r>
              <a:rPr lang="en-US" altLang="ja-JP" sz="1400" dirty="0"/>
              <a:t> pivot = source[</a:t>
            </a:r>
            <a:r>
              <a:rPr lang="en-US" altLang="ja-JP" sz="1400" dirty="0" err="1"/>
              <a:t>lowerBound</a:t>
            </a:r>
            <a:r>
              <a:rPr lang="en-US" altLang="ja-JP" sz="1400" dirty="0"/>
              <a:t> + ((</a:t>
            </a:r>
            <a:r>
              <a:rPr lang="en-US" altLang="ja-JP" sz="1400" dirty="0" err="1"/>
              <a:t>upperBound</a:t>
            </a:r>
            <a:r>
              <a:rPr lang="en-US" altLang="ja-JP" sz="1400" dirty="0"/>
              <a:t> - </a:t>
            </a:r>
            <a:r>
              <a:rPr lang="en-US" altLang="ja-JP" sz="1400" dirty="0" err="1"/>
              <a:t>lowerBound</a:t>
            </a:r>
            <a:r>
              <a:rPr lang="en-US" altLang="ja-JP" sz="1400" dirty="0"/>
              <a:t>) / 2)];</a:t>
            </a:r>
          </a:p>
          <a:p>
            <a:pPr marL="0" indent="0">
              <a:buNone/>
            </a:pPr>
            <a:r>
              <a:rPr lang="en-US" altLang="ja-JP" sz="1400" dirty="0" smtClean="0"/>
              <a:t>    </a:t>
            </a:r>
            <a:r>
              <a:rPr lang="en-US" altLang="ja-JP" sz="1400" dirty="0" err="1"/>
              <a:t>var</a:t>
            </a:r>
            <a:r>
              <a:rPr lang="en-US" altLang="ja-JP" sz="1400" dirty="0"/>
              <a:t> left  = </a:t>
            </a:r>
            <a:r>
              <a:rPr lang="en-US" altLang="ja-JP" sz="1400" dirty="0" err="1"/>
              <a:t>lowerBound</a:t>
            </a:r>
            <a:r>
              <a:rPr lang="en-US" altLang="ja-JP" sz="1400" dirty="0"/>
              <a:t> - 1;</a:t>
            </a:r>
          </a:p>
          <a:p>
            <a:pPr marL="0" indent="0">
              <a:buNone/>
            </a:pPr>
            <a:r>
              <a:rPr lang="en-US" altLang="ja-JP" sz="1400" dirty="0" smtClean="0"/>
              <a:t>    </a:t>
            </a:r>
            <a:r>
              <a:rPr lang="en-US" altLang="ja-JP" sz="1400" dirty="0" err="1"/>
              <a:t>var</a:t>
            </a:r>
            <a:r>
              <a:rPr lang="en-US" altLang="ja-JP" sz="1400" dirty="0"/>
              <a:t> right = </a:t>
            </a:r>
            <a:r>
              <a:rPr lang="en-US" altLang="ja-JP" sz="1400" dirty="0" err="1"/>
              <a:t>upperBound</a:t>
            </a:r>
            <a:r>
              <a:rPr lang="en-US" altLang="ja-JP" sz="1400" dirty="0"/>
              <a:t> + 1;</a:t>
            </a:r>
          </a:p>
          <a:p>
            <a:pPr marL="0" indent="0">
              <a:buNone/>
            </a:pPr>
            <a:r>
              <a:rPr lang="en-US" altLang="ja-JP" sz="1400" dirty="0" smtClean="0"/>
              <a:t>    </a:t>
            </a:r>
            <a:r>
              <a:rPr lang="en-US" altLang="ja-JP" sz="1400" dirty="0"/>
              <a:t>for (; ; ) {</a:t>
            </a:r>
          </a:p>
          <a:p>
            <a:pPr marL="0" indent="0">
              <a:buNone/>
            </a:pPr>
            <a:r>
              <a:rPr lang="en-US" altLang="ja-JP" sz="1400" dirty="0" smtClean="0"/>
              <a:t>        </a:t>
            </a:r>
            <a:r>
              <a:rPr lang="en-US" altLang="ja-JP" sz="1400" dirty="0"/>
              <a:t>while (source[++left ].</a:t>
            </a:r>
            <a:r>
              <a:rPr lang="en-US" altLang="ja-JP" sz="1400" dirty="0" err="1"/>
              <a:t>CompareTo</a:t>
            </a:r>
            <a:r>
              <a:rPr lang="en-US" altLang="ja-JP" sz="1400" dirty="0"/>
              <a:t>(pivot) &lt; 0) ;</a:t>
            </a:r>
          </a:p>
          <a:p>
            <a:pPr marL="0" indent="0">
              <a:buNone/>
            </a:pPr>
            <a:r>
              <a:rPr lang="en-US" altLang="ja-JP" sz="1400" dirty="0" smtClean="0"/>
              <a:t>        </a:t>
            </a:r>
            <a:r>
              <a:rPr lang="en-US" altLang="ja-JP" sz="1400" dirty="0"/>
              <a:t>while (source[--right].</a:t>
            </a:r>
            <a:r>
              <a:rPr lang="en-US" altLang="ja-JP" sz="1400" dirty="0" err="1"/>
              <a:t>CompareTo</a:t>
            </a:r>
            <a:r>
              <a:rPr lang="en-US" altLang="ja-JP" sz="1400" dirty="0"/>
              <a:t>(pivot) &gt; 0) ;</a:t>
            </a:r>
          </a:p>
          <a:p>
            <a:pPr marL="0" indent="0">
              <a:buNone/>
            </a:pPr>
            <a:r>
              <a:rPr lang="en-US" altLang="ja-JP" sz="1400" dirty="0" smtClean="0"/>
              <a:t>        </a:t>
            </a:r>
            <a:r>
              <a:rPr lang="en-US" altLang="ja-JP" sz="1400" dirty="0"/>
              <a:t>if (left &gt;= right)</a:t>
            </a:r>
          </a:p>
          <a:p>
            <a:pPr marL="0" indent="0">
              <a:buNone/>
            </a:pPr>
            <a:r>
              <a:rPr lang="en-US" altLang="ja-JP" sz="1400" dirty="0" smtClean="0"/>
              <a:t>            </a:t>
            </a:r>
            <a:r>
              <a:rPr lang="en-US" altLang="ja-JP" sz="1400" dirty="0"/>
              <a:t>break;</a:t>
            </a:r>
          </a:p>
          <a:p>
            <a:pPr marL="0" indent="0">
              <a:buNone/>
            </a:pPr>
            <a:r>
              <a:rPr lang="en-US" altLang="ja-JP" sz="1400" dirty="0" smtClean="0"/>
              <a:t>        </a:t>
            </a:r>
            <a:r>
              <a:rPr lang="en-US" altLang="ja-JP" sz="1400" dirty="0" err="1"/>
              <a:t>var</a:t>
            </a:r>
            <a:r>
              <a:rPr lang="en-US" altLang="ja-JP" sz="1400" dirty="0"/>
              <a:t> temporary = source[left ];</a:t>
            </a:r>
          </a:p>
          <a:p>
            <a:pPr marL="0" indent="0">
              <a:buNone/>
            </a:pPr>
            <a:r>
              <a:rPr lang="en-US" altLang="ja-JP" sz="1400" dirty="0" smtClean="0"/>
              <a:t>        </a:t>
            </a:r>
            <a:r>
              <a:rPr lang="en-US" altLang="ja-JP" sz="1400" dirty="0"/>
              <a:t>source[left ] = source[right];</a:t>
            </a:r>
          </a:p>
          <a:p>
            <a:pPr marL="0" indent="0">
              <a:buNone/>
            </a:pPr>
            <a:r>
              <a:rPr lang="en-US" altLang="ja-JP" sz="1400" dirty="0" smtClean="0"/>
              <a:t>        </a:t>
            </a:r>
            <a:r>
              <a:rPr lang="en-US" altLang="ja-JP" sz="1400" dirty="0"/>
              <a:t>source[right] = temporary;</a:t>
            </a:r>
          </a:p>
          <a:p>
            <a:pPr marL="0" indent="0">
              <a:buNone/>
            </a:pPr>
            <a:r>
              <a:rPr lang="ja-JP" altLang="en-US" sz="1400" dirty="0" smtClean="0"/>
              <a:t>    </a:t>
            </a:r>
            <a:r>
              <a:rPr lang="en-US" altLang="ja-JP" sz="1400" dirty="0"/>
              <a:t>}</a:t>
            </a:r>
          </a:p>
          <a:p>
            <a:pPr marL="0" indent="0">
              <a:buNone/>
            </a:pPr>
            <a:r>
              <a:rPr lang="en-US" altLang="ja-JP" sz="1400" dirty="0" smtClean="0"/>
              <a:t>    </a:t>
            </a:r>
            <a:r>
              <a:rPr lang="en-US" altLang="ja-JP" sz="1400" dirty="0" err="1"/>
              <a:t>QuickSort</a:t>
            </a:r>
            <a:r>
              <a:rPr lang="en-US" altLang="ja-JP" sz="1400" dirty="0"/>
              <a:t>(source, </a:t>
            </a:r>
            <a:r>
              <a:rPr lang="en-US" altLang="ja-JP" sz="1400" dirty="0" err="1"/>
              <a:t>lowerBound</a:t>
            </a:r>
            <a:r>
              <a:rPr lang="en-US" altLang="ja-JP" sz="1400" dirty="0"/>
              <a:t>, left - 1  );</a:t>
            </a:r>
          </a:p>
          <a:p>
            <a:pPr marL="0" indent="0">
              <a:buNone/>
            </a:pPr>
            <a:r>
              <a:rPr lang="en-US" altLang="ja-JP" sz="1400" dirty="0" smtClean="0"/>
              <a:t>    </a:t>
            </a:r>
            <a:r>
              <a:rPr lang="en-US" altLang="ja-JP" sz="1400" dirty="0" err="1"/>
              <a:t>QuickSort</a:t>
            </a:r>
            <a:r>
              <a:rPr lang="en-US" altLang="ja-JP" sz="1400" dirty="0"/>
              <a:t>(source, right + 1 , </a:t>
            </a:r>
            <a:r>
              <a:rPr lang="en-US" altLang="ja-JP" sz="1400" dirty="0" err="1"/>
              <a:t>upperBound</a:t>
            </a:r>
            <a:r>
              <a:rPr lang="en-US" altLang="ja-JP" sz="1400" dirty="0"/>
              <a:t>);</a:t>
            </a:r>
          </a:p>
          <a:p>
            <a:pPr marL="0" indent="0">
              <a:buNone/>
            </a:pPr>
            <a:r>
              <a:rPr lang="en-US" altLang="ja-JP" sz="1400" dirty="0" smtClean="0"/>
              <a:t>}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098304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6083320"/>
          </a:xfrm>
        </p:spPr>
        <p:txBody>
          <a:bodyPr>
            <a:normAutofit/>
          </a:bodyPr>
          <a:lstStyle/>
          <a:p>
            <a:pPr algn="ctr"/>
            <a:r>
              <a:rPr lang="en-US" altLang="ja-JP" sz="4400" dirty="0" smtClean="0"/>
              <a:t>(</a:t>
            </a:r>
            <a:r>
              <a:rPr lang="ja-JP" altLang="en-US" sz="4400" dirty="0" smtClean="0"/>
              <a:t>例えば</a:t>
            </a:r>
            <a:r>
              <a:rPr lang="en-US" altLang="ja-JP" sz="4400" dirty="0" smtClean="0"/>
              <a:t>)</a:t>
            </a:r>
            <a:r>
              <a:rPr lang="en-US" altLang="ja-JP" sz="6000" dirty="0" smtClean="0"/>
              <a:t> C</a:t>
            </a:r>
            <a:r>
              <a:rPr lang="en-US" altLang="ja-JP" sz="6000" dirty="0"/>
              <a:t>#</a:t>
            </a:r>
            <a:r>
              <a:rPr lang="ja-JP" altLang="en-US" sz="6000" dirty="0"/>
              <a:t> は、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最新のものほど、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マルチパラダイム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プログラミング言語化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65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654032"/>
          </a:xfrm>
        </p:spPr>
        <p:txBody>
          <a:bodyPr/>
          <a:lstStyle/>
          <a:p>
            <a:r>
              <a:rPr lang="ja-JP" altLang="en-US" dirty="0"/>
              <a:t>クイックソート</a:t>
            </a:r>
            <a:r>
              <a:rPr lang="en-US" altLang="ja-JP" dirty="0" smtClean="0"/>
              <a:t>: </a:t>
            </a:r>
            <a:r>
              <a:rPr kumimoji="1" lang="en-US" altLang="ja-JP" dirty="0" smtClean="0"/>
              <a:t>C#</a:t>
            </a:r>
            <a:r>
              <a:rPr kumimoji="1" lang="ja-JP" altLang="en-US" sz="2000" dirty="0" smtClean="0"/>
              <a:t> 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手続きバージョン</a:t>
            </a:r>
            <a:r>
              <a:rPr kumimoji="1" lang="en-US" altLang="ja-JP" sz="2000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2400" y="1268760"/>
            <a:ext cx="8936182" cy="5303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altLang="ja-JP" sz="1800" dirty="0" smtClean="0"/>
              <a:t>static </a:t>
            </a:r>
            <a:r>
              <a:rPr lang="fr-FR" altLang="ja-JP" sz="1800" dirty="0"/>
              <a:t>IList&lt;T&gt; QuickSort&lt;T&gt;(IList&lt;T&gt; source) where T : IComparable&lt;T&gt;</a:t>
            </a:r>
          </a:p>
          <a:p>
            <a:pPr marL="0" indent="0">
              <a:buNone/>
            </a:pPr>
            <a:r>
              <a:rPr lang="en-US" altLang="ja-JP" sz="1800" dirty="0" smtClean="0"/>
              <a:t>{</a:t>
            </a:r>
            <a:endParaRPr lang="en-US" altLang="ja-JP" sz="1800" dirty="0"/>
          </a:p>
          <a:p>
            <a:pPr marL="0" indent="0">
              <a:buNone/>
            </a:pPr>
            <a:r>
              <a:rPr lang="fr-FR" altLang="ja-JP" sz="1800" dirty="0" smtClean="0"/>
              <a:t>    </a:t>
            </a:r>
            <a:r>
              <a:rPr lang="fr-FR" altLang="ja-JP" sz="1800" dirty="0"/>
              <a:t>QuickSort&lt;T&gt;(source, 0, source.Count - 1);</a:t>
            </a:r>
          </a:p>
          <a:p>
            <a:pPr marL="0" indent="0">
              <a:buNone/>
            </a:pPr>
            <a:r>
              <a:rPr lang="en-US" altLang="ja-JP" sz="1800" dirty="0" smtClean="0"/>
              <a:t>    </a:t>
            </a:r>
            <a:r>
              <a:rPr lang="en-US" altLang="ja-JP" sz="1800" dirty="0"/>
              <a:t>return source;</a:t>
            </a:r>
          </a:p>
          <a:p>
            <a:pPr marL="0" indent="0">
              <a:buNone/>
            </a:pPr>
            <a:r>
              <a:rPr lang="en-US" altLang="ja-JP" sz="1800" dirty="0" smtClean="0"/>
              <a:t>}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1030908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/>
          <a:lstStyle/>
          <a:p>
            <a:r>
              <a:rPr lang="ja-JP" altLang="en-US" dirty="0"/>
              <a:t>クイックソート</a:t>
            </a:r>
            <a:r>
              <a:rPr lang="en-US" altLang="ja-JP" dirty="0" smtClean="0"/>
              <a:t>: </a:t>
            </a:r>
            <a:r>
              <a:rPr lang="en-US" altLang="ja-JP" dirty="0"/>
              <a:t>F</a:t>
            </a:r>
            <a:r>
              <a:rPr kumimoji="1" lang="en-US" altLang="ja-JP" dirty="0" smtClean="0"/>
              <a:t>#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2400" y="1285860"/>
            <a:ext cx="8936182" cy="5286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800" dirty="0"/>
              <a:t>let rec quicksort = function</a:t>
            </a:r>
          </a:p>
          <a:p>
            <a:pPr marL="0" indent="0">
              <a:buNone/>
            </a:pPr>
            <a:r>
              <a:rPr lang="en-US" altLang="ja-JP" sz="2800" dirty="0"/>
              <a:t>| [] -&gt;</a:t>
            </a:r>
            <a:r>
              <a:rPr lang="ja-JP" altLang="en-US" sz="2800" dirty="0"/>
              <a:t> </a:t>
            </a:r>
            <a:r>
              <a:rPr lang="en-US" altLang="ja-JP" sz="2800" dirty="0"/>
              <a:t>[]</a:t>
            </a:r>
          </a:p>
          <a:p>
            <a:pPr marL="0" indent="0">
              <a:buNone/>
            </a:pPr>
            <a:r>
              <a:rPr lang="en-US" altLang="ja-JP" sz="2800" dirty="0"/>
              <a:t>| pivot :: rest -&gt;</a:t>
            </a:r>
          </a:p>
          <a:p>
            <a:pPr marL="0" indent="0">
              <a:buNone/>
            </a:pPr>
            <a:r>
              <a:rPr lang="en-US" altLang="ja-JP" sz="2800" dirty="0"/>
              <a:t>   let </a:t>
            </a:r>
            <a:r>
              <a:rPr lang="en-US" altLang="ja-JP" sz="2800" dirty="0" err="1"/>
              <a:t>is_less</a:t>
            </a:r>
            <a:r>
              <a:rPr lang="en-US" altLang="ja-JP" sz="2800" dirty="0"/>
              <a:t> x = x &lt; pivot in</a:t>
            </a:r>
          </a:p>
          <a:p>
            <a:pPr marL="0" indent="0">
              <a:buNone/>
            </a:pPr>
            <a:r>
              <a:rPr lang="en-US" altLang="ja-JP" sz="2800" dirty="0"/>
              <a:t>   let left, right = </a:t>
            </a:r>
            <a:r>
              <a:rPr lang="en-US" altLang="ja-JP" sz="2800" dirty="0" err="1"/>
              <a:t>List.partition</a:t>
            </a:r>
            <a:r>
              <a:rPr lang="en-US" altLang="ja-JP" sz="2800" dirty="0"/>
              <a:t> </a:t>
            </a:r>
            <a:r>
              <a:rPr lang="en-US" altLang="ja-JP" sz="2800" dirty="0" err="1"/>
              <a:t>is_less</a:t>
            </a:r>
            <a:r>
              <a:rPr lang="en-US" altLang="ja-JP" sz="2800" dirty="0"/>
              <a:t> rest in</a:t>
            </a:r>
          </a:p>
          <a:p>
            <a:pPr marL="0" indent="0">
              <a:buNone/>
            </a:pPr>
            <a:r>
              <a:rPr lang="en-US" altLang="ja-JP" sz="2800" dirty="0"/>
              <a:t>   quicksort left @ [pivot] @ quicksort right</a:t>
            </a:r>
          </a:p>
        </p:txBody>
      </p:sp>
    </p:spTree>
    <p:extLst>
      <p:ext uri="{BB962C8B-B14F-4D97-AF65-F5344CB8AC3E}">
        <p14:creationId xmlns:p14="http://schemas.microsoft.com/office/powerpoint/2010/main" val="175275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/>
          <a:lstStyle/>
          <a:p>
            <a:r>
              <a:rPr lang="ja-JP" altLang="en-US" dirty="0"/>
              <a:t>クイックソート</a:t>
            </a:r>
            <a:r>
              <a:rPr lang="en-US" altLang="ja-JP" dirty="0" smtClean="0"/>
              <a:t>: Haskell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2400" y="1285860"/>
            <a:ext cx="8936182" cy="5286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800" dirty="0"/>
              <a:t>quicksort []     </a:t>
            </a:r>
            <a:r>
              <a:rPr lang="ja-JP" altLang="en-US" sz="2800" dirty="0" smtClean="0"/>
              <a:t>  </a:t>
            </a:r>
            <a:r>
              <a:rPr lang="en-US" altLang="ja-JP" sz="2800" dirty="0" smtClean="0"/>
              <a:t>=  </a:t>
            </a:r>
            <a:r>
              <a:rPr lang="en-US" altLang="ja-JP" sz="2800" dirty="0"/>
              <a:t>[]</a:t>
            </a:r>
          </a:p>
          <a:p>
            <a:pPr marL="0" indent="0">
              <a:buNone/>
            </a:pPr>
            <a:r>
              <a:rPr lang="es-ES" altLang="ja-JP" sz="2800" dirty="0"/>
              <a:t>quicksort (x:xs) = </a:t>
            </a:r>
            <a:r>
              <a:rPr lang="es-ES" altLang="ja-JP" sz="2800" dirty="0" smtClean="0"/>
              <a:t> </a:t>
            </a:r>
            <a:r>
              <a:rPr lang="es-ES" altLang="ja-JP" sz="2800" dirty="0"/>
              <a:t>quicksort [y | y &lt;- xs, y &lt;  x]</a:t>
            </a:r>
          </a:p>
          <a:p>
            <a:pPr marL="0" indent="0">
              <a:buNone/>
            </a:pPr>
            <a:r>
              <a:rPr lang="en-US" altLang="ja-JP" sz="2800" dirty="0"/>
              <a:t>                    </a:t>
            </a:r>
            <a:r>
              <a:rPr lang="ja-JP" altLang="en-US" sz="2800" dirty="0" smtClean="0"/>
              <a:t>  </a:t>
            </a:r>
            <a:r>
              <a:rPr lang="en-US" altLang="ja-JP" sz="2800" dirty="0" smtClean="0"/>
              <a:t>++ </a:t>
            </a:r>
            <a:r>
              <a:rPr lang="en-US" altLang="ja-JP" sz="2800" dirty="0"/>
              <a:t>[x]</a:t>
            </a:r>
          </a:p>
          <a:p>
            <a:pPr marL="0" indent="0">
              <a:buNone/>
            </a:pPr>
            <a:r>
              <a:rPr lang="es-ES" altLang="ja-JP" sz="2800" dirty="0"/>
              <a:t>                    </a:t>
            </a:r>
            <a:r>
              <a:rPr lang="ja-JP" altLang="en-US" sz="2800" dirty="0" smtClean="0"/>
              <a:t>  </a:t>
            </a:r>
            <a:r>
              <a:rPr lang="es-ES" altLang="ja-JP" sz="2800" dirty="0" smtClean="0"/>
              <a:t>++ </a:t>
            </a:r>
            <a:r>
              <a:rPr lang="es-ES" altLang="ja-JP" sz="2800" dirty="0"/>
              <a:t>quicksort [y | y &lt;- xs, y &gt;= x]</a:t>
            </a:r>
          </a:p>
        </p:txBody>
      </p:sp>
    </p:spTree>
    <p:extLst>
      <p:ext uri="{BB962C8B-B14F-4D97-AF65-F5344CB8AC3E}">
        <p14:creationId xmlns:p14="http://schemas.microsoft.com/office/powerpoint/2010/main" val="3979886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​​長方形 6"/>
          <p:cNvSpPr/>
          <p:nvPr/>
        </p:nvSpPr>
        <p:spPr bwMode="auto">
          <a:xfrm>
            <a:off x="1072775" y="2262469"/>
            <a:ext cx="5508039" cy="518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algn="ctr"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</a:pPr>
            <a:r>
              <a:rPr lang="en-US" altLang="ja-JP" sz="2900" dirty="0">
                <a:latin typeface="うずらフォント" pitchFamily="1" charset="-128"/>
                <a:ea typeface="うずらフォント" pitchFamily="1" charset="-128"/>
              </a:rPr>
              <a:t>5  3  8  2  9  1  6  4  7</a:t>
            </a:r>
            <a:endParaRPr lang="ja-JP" altLang="en-US" sz="1600" dirty="0"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9" name="正方形/​​長方形 8"/>
          <p:cNvSpPr/>
          <p:nvPr/>
        </p:nvSpPr>
        <p:spPr bwMode="auto">
          <a:xfrm>
            <a:off x="3470392" y="3234578"/>
            <a:ext cx="583204" cy="518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algn="ctr"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</a:pPr>
            <a:r>
              <a:rPr lang="en-US" altLang="ja-JP" sz="2900" dirty="0">
                <a:latin typeface="うずらフォント" pitchFamily="1" charset="-128"/>
                <a:ea typeface="うずらフォント" pitchFamily="1" charset="-128"/>
              </a:rPr>
              <a:t>5</a:t>
            </a:r>
            <a:endParaRPr lang="ja-JP" altLang="en-US" sz="1600" dirty="0"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10" name="正方形/​​長方形 9"/>
          <p:cNvSpPr/>
          <p:nvPr/>
        </p:nvSpPr>
        <p:spPr bwMode="auto">
          <a:xfrm>
            <a:off x="1072775" y="3234578"/>
            <a:ext cx="2332816" cy="518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algn="ctr"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</a:pPr>
            <a:r>
              <a:rPr lang="en-US" altLang="ja-JP" sz="2900" dirty="0">
                <a:latin typeface="うずらフォント" pitchFamily="1" charset="-128"/>
                <a:ea typeface="うずらフォント" pitchFamily="1" charset="-128"/>
              </a:rPr>
              <a:t>3  2  1  4</a:t>
            </a:r>
            <a:endParaRPr lang="ja-JP" altLang="en-US" sz="1600" dirty="0"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11" name="正方形/​​長方形 10"/>
          <p:cNvSpPr/>
          <p:nvPr/>
        </p:nvSpPr>
        <p:spPr bwMode="auto">
          <a:xfrm>
            <a:off x="4183197" y="3234578"/>
            <a:ext cx="2397617" cy="518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algn="ctr"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</a:pPr>
            <a:r>
              <a:rPr lang="en-US" altLang="ja-JP" sz="2900" dirty="0">
                <a:latin typeface="うずらフォント" pitchFamily="1" charset="-128"/>
                <a:ea typeface="うずらフォント" pitchFamily="1" charset="-128"/>
              </a:rPr>
              <a:t>8  9  6  7</a:t>
            </a:r>
            <a:endParaRPr lang="ja-JP" altLang="en-US" sz="1600" dirty="0"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12" name="正方形/​​長方形 11"/>
          <p:cNvSpPr/>
          <p:nvPr/>
        </p:nvSpPr>
        <p:spPr bwMode="auto">
          <a:xfrm>
            <a:off x="2239183" y="4077072"/>
            <a:ext cx="518404" cy="518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algn="ctr"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</a:pPr>
            <a:r>
              <a:rPr lang="en-US" altLang="ja-JP" sz="2900" dirty="0">
                <a:latin typeface="うずらフォント" pitchFamily="1" charset="-128"/>
                <a:ea typeface="うずらフォント" pitchFamily="1" charset="-128"/>
              </a:rPr>
              <a:t>3</a:t>
            </a:r>
            <a:endParaRPr lang="ja-JP" altLang="en-US" sz="1600" dirty="0"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13" name="正方形/​​長方形 12"/>
          <p:cNvSpPr/>
          <p:nvPr/>
        </p:nvSpPr>
        <p:spPr bwMode="auto">
          <a:xfrm>
            <a:off x="1072775" y="4077072"/>
            <a:ext cx="1101608" cy="518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algn="ctr"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</a:pPr>
            <a:r>
              <a:rPr lang="en-US" altLang="ja-JP" sz="2900" dirty="0">
                <a:latin typeface="うずらフォント" pitchFamily="1" charset="-128"/>
                <a:ea typeface="うずらフォント" pitchFamily="1" charset="-128"/>
              </a:rPr>
              <a:t>2  1</a:t>
            </a:r>
            <a:endParaRPr lang="ja-JP" altLang="en-US" sz="1600" dirty="0"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14" name="正方形/​​長方形 13"/>
          <p:cNvSpPr/>
          <p:nvPr/>
        </p:nvSpPr>
        <p:spPr bwMode="auto">
          <a:xfrm>
            <a:off x="2822387" y="4077072"/>
            <a:ext cx="583204" cy="518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algn="ctr"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</a:pPr>
            <a:r>
              <a:rPr lang="en-US" altLang="ja-JP" sz="2900" dirty="0">
                <a:latin typeface="うずらフォント" pitchFamily="1" charset="-128"/>
                <a:ea typeface="うずらフォント" pitchFamily="1" charset="-128"/>
              </a:rPr>
              <a:t>4</a:t>
            </a:r>
            <a:endParaRPr lang="ja-JP" altLang="en-US" sz="1600" dirty="0"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15" name="正方形/​​長方形 14"/>
          <p:cNvSpPr/>
          <p:nvPr/>
        </p:nvSpPr>
        <p:spPr bwMode="auto">
          <a:xfrm>
            <a:off x="1072775" y="4919566"/>
            <a:ext cx="518404" cy="518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algn="ctr"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</a:pPr>
            <a:r>
              <a:rPr lang="en-US" altLang="ja-JP" sz="2900" dirty="0">
                <a:latin typeface="うずらフォント" pitchFamily="1" charset="-128"/>
                <a:ea typeface="うずらフォント" pitchFamily="1" charset="-128"/>
              </a:rPr>
              <a:t>1</a:t>
            </a:r>
            <a:endParaRPr lang="ja-JP" altLang="en-US" sz="1600" dirty="0"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16" name="正方形/​​長方形 15"/>
          <p:cNvSpPr/>
          <p:nvPr/>
        </p:nvSpPr>
        <p:spPr bwMode="auto">
          <a:xfrm>
            <a:off x="1655979" y="4919566"/>
            <a:ext cx="583204" cy="518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algn="ctr"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</a:pPr>
            <a:r>
              <a:rPr lang="en-US" altLang="ja-JP" sz="2900" dirty="0">
                <a:latin typeface="うずらフォント" pitchFamily="1" charset="-128"/>
                <a:ea typeface="うずらフォント" pitchFamily="1" charset="-128"/>
              </a:rPr>
              <a:t>2</a:t>
            </a:r>
            <a:endParaRPr lang="ja-JP" altLang="en-US" sz="1600" dirty="0"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17" name="正方形/​​長方形 16"/>
          <p:cNvSpPr/>
          <p:nvPr/>
        </p:nvSpPr>
        <p:spPr bwMode="auto">
          <a:xfrm>
            <a:off x="5349605" y="4077072"/>
            <a:ext cx="518404" cy="518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algn="ctr"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</a:pPr>
            <a:r>
              <a:rPr lang="en-US" altLang="ja-JP" sz="2900" dirty="0">
                <a:latin typeface="うずらフォント" pitchFamily="1" charset="-128"/>
                <a:ea typeface="うずらフォント" pitchFamily="1" charset="-128"/>
              </a:rPr>
              <a:t>8</a:t>
            </a:r>
            <a:endParaRPr lang="ja-JP" altLang="en-US" sz="1600" dirty="0"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18" name="正方形/​​長方形 17"/>
          <p:cNvSpPr/>
          <p:nvPr/>
        </p:nvSpPr>
        <p:spPr bwMode="auto">
          <a:xfrm>
            <a:off x="4183197" y="4077072"/>
            <a:ext cx="972007" cy="518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algn="ctr"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</a:pPr>
            <a:r>
              <a:rPr lang="en-US" altLang="ja-JP" sz="2900" dirty="0">
                <a:latin typeface="うずらフォント" pitchFamily="1" charset="-128"/>
                <a:ea typeface="うずらフォント" pitchFamily="1" charset="-128"/>
              </a:rPr>
              <a:t>6  7</a:t>
            </a:r>
            <a:endParaRPr lang="ja-JP" altLang="en-US" sz="1600" dirty="0"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19" name="正方形/​​長方形 18"/>
          <p:cNvSpPr/>
          <p:nvPr/>
        </p:nvSpPr>
        <p:spPr bwMode="auto">
          <a:xfrm>
            <a:off x="5997610" y="4077072"/>
            <a:ext cx="583204" cy="518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algn="ctr"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</a:pPr>
            <a:r>
              <a:rPr lang="en-US" altLang="ja-JP" sz="2900" dirty="0">
                <a:latin typeface="うずらフォント" pitchFamily="1" charset="-128"/>
                <a:ea typeface="うずらフォント" pitchFamily="1" charset="-128"/>
              </a:rPr>
              <a:t>9</a:t>
            </a:r>
            <a:endParaRPr lang="ja-JP" altLang="en-US" sz="1600" dirty="0"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32" name="正方形/​​長方形 31"/>
          <p:cNvSpPr/>
          <p:nvPr/>
        </p:nvSpPr>
        <p:spPr bwMode="auto">
          <a:xfrm>
            <a:off x="4183197" y="4919566"/>
            <a:ext cx="453603" cy="518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algn="ctr"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</a:pPr>
            <a:r>
              <a:rPr lang="en-US" altLang="ja-JP" sz="2900" dirty="0">
                <a:latin typeface="うずらフォント" pitchFamily="1" charset="-128"/>
                <a:ea typeface="うずらフォント" pitchFamily="1" charset="-128"/>
              </a:rPr>
              <a:t>6</a:t>
            </a:r>
            <a:endParaRPr lang="ja-JP" altLang="en-US" sz="1600" dirty="0">
              <a:latin typeface="うずらフォント" pitchFamily="1" charset="-128"/>
              <a:ea typeface="うずらフォント" pitchFamily="1" charset="-128"/>
            </a:endParaRPr>
          </a:p>
        </p:txBody>
      </p:sp>
      <p:sp>
        <p:nvSpPr>
          <p:cNvPr id="35" name="正方形/​​長方形 34"/>
          <p:cNvSpPr/>
          <p:nvPr/>
        </p:nvSpPr>
        <p:spPr bwMode="auto">
          <a:xfrm>
            <a:off x="4701600" y="4919566"/>
            <a:ext cx="583204" cy="518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algn="ctr"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</a:pPr>
            <a:r>
              <a:rPr lang="en-US" altLang="ja-JP" sz="2900" dirty="0">
                <a:latin typeface="うずらフォント" pitchFamily="1" charset="-128"/>
                <a:ea typeface="うずらフォント" pitchFamily="1" charset="-128"/>
              </a:rPr>
              <a:t>7</a:t>
            </a:r>
            <a:endParaRPr lang="ja-JP" altLang="en-US" sz="1600" dirty="0">
              <a:latin typeface="うずらフォント" pitchFamily="1" charset="-128"/>
              <a:ea typeface="うずらフォント" pitchFamily="1" charset="-128"/>
            </a:endParaRPr>
          </a:p>
        </p:txBody>
      </p:sp>
      <p:cxnSp>
        <p:nvCxnSpPr>
          <p:cNvPr id="36" name="直線矢印​​コネクタ 35"/>
          <p:cNvCxnSpPr/>
          <p:nvPr/>
        </p:nvCxnSpPr>
        <p:spPr bwMode="auto">
          <a:xfrm>
            <a:off x="1850380" y="2716120"/>
            <a:ext cx="1684812" cy="64807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線矢印​​コネクタ 37"/>
          <p:cNvCxnSpPr/>
          <p:nvPr/>
        </p:nvCxnSpPr>
        <p:spPr bwMode="auto">
          <a:xfrm>
            <a:off x="1526378" y="3688228"/>
            <a:ext cx="842406" cy="38884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線矢印​​コネクタ 45"/>
          <p:cNvCxnSpPr>
            <a:endCxn id="17" idx="0"/>
          </p:cNvCxnSpPr>
          <p:nvPr/>
        </p:nvCxnSpPr>
        <p:spPr bwMode="auto">
          <a:xfrm>
            <a:off x="4701601" y="3688228"/>
            <a:ext cx="907206" cy="38884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線矢印​​コネクタ 48"/>
          <p:cNvCxnSpPr>
            <a:endCxn id="32" idx="0"/>
          </p:cNvCxnSpPr>
          <p:nvPr/>
        </p:nvCxnSpPr>
        <p:spPr bwMode="auto">
          <a:xfrm rot="16200000" flipH="1">
            <a:off x="4231781" y="4741348"/>
            <a:ext cx="324035" cy="32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直線矢印​​コネクタ 51"/>
          <p:cNvCxnSpPr/>
          <p:nvPr/>
        </p:nvCxnSpPr>
        <p:spPr bwMode="auto">
          <a:xfrm>
            <a:off x="1331977" y="4595530"/>
            <a:ext cx="453603" cy="38884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直線矢印​​コネクタ 54"/>
          <p:cNvCxnSpPr/>
          <p:nvPr/>
        </p:nvCxnSpPr>
        <p:spPr bwMode="auto">
          <a:xfrm rot="5400000">
            <a:off x="1461547" y="2716150"/>
            <a:ext cx="583265" cy="583204"/>
          </a:xfrm>
          <a:prstGeom prst="straightConnector1">
            <a:avLst/>
          </a:prstGeom>
          <a:solidFill>
            <a:srgbClr xmlns:mc="http://schemas.openxmlformats.org/markup-compatibility/2006" xmlns:a14="http://schemas.microsoft.com/office/drawing/2010/main" val="00B8FF" mc:Ignorable="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7" name="直線矢印​​コネクタ 56"/>
          <p:cNvCxnSpPr/>
          <p:nvPr/>
        </p:nvCxnSpPr>
        <p:spPr bwMode="auto">
          <a:xfrm>
            <a:off x="2757587" y="2716120"/>
            <a:ext cx="1555211" cy="583265"/>
          </a:xfrm>
          <a:prstGeom prst="straightConnector1">
            <a:avLst/>
          </a:prstGeom>
          <a:solidFill>
            <a:srgbClr xmlns:mc="http://schemas.openxmlformats.org/markup-compatibility/2006" xmlns:a14="http://schemas.microsoft.com/office/drawing/2010/main" val="00B8FF" mc:Ignorable="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0" name="直線矢印​​コネクタ 59"/>
          <p:cNvCxnSpPr/>
          <p:nvPr/>
        </p:nvCxnSpPr>
        <p:spPr bwMode="auto">
          <a:xfrm rot="10800000" flipV="1">
            <a:off x="2109582" y="2716120"/>
            <a:ext cx="1231209" cy="583265"/>
          </a:xfrm>
          <a:prstGeom prst="straightConnector1">
            <a:avLst/>
          </a:prstGeom>
          <a:solidFill>
            <a:srgbClr xmlns:mc="http://schemas.openxmlformats.org/markup-compatibility/2006" xmlns:a14="http://schemas.microsoft.com/office/drawing/2010/main" val="00B8FF" mc:Ignorable="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直線矢印​​コネクタ 61"/>
          <p:cNvCxnSpPr/>
          <p:nvPr/>
        </p:nvCxnSpPr>
        <p:spPr bwMode="auto">
          <a:xfrm>
            <a:off x="3923995" y="2716120"/>
            <a:ext cx="1036807" cy="583265"/>
          </a:xfrm>
          <a:prstGeom prst="straightConnector1">
            <a:avLst/>
          </a:prstGeom>
          <a:solidFill>
            <a:srgbClr xmlns:mc="http://schemas.openxmlformats.org/markup-compatibility/2006" xmlns:a14="http://schemas.microsoft.com/office/drawing/2010/main" val="00B8FF" mc:Ignorable="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4" name="直線矢印​​コネクタ 63"/>
          <p:cNvCxnSpPr/>
          <p:nvPr/>
        </p:nvCxnSpPr>
        <p:spPr bwMode="auto">
          <a:xfrm rot="10800000" flipV="1">
            <a:off x="2692786" y="2716120"/>
            <a:ext cx="1684812" cy="583265"/>
          </a:xfrm>
          <a:prstGeom prst="straightConnector1">
            <a:avLst/>
          </a:prstGeom>
          <a:solidFill>
            <a:srgbClr xmlns:mc="http://schemas.openxmlformats.org/markup-compatibility/2006" xmlns:a14="http://schemas.microsoft.com/office/drawing/2010/main" val="00B8FF" mc:Ignorable="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6" name="直線矢印​​コネクタ 65"/>
          <p:cNvCxnSpPr/>
          <p:nvPr/>
        </p:nvCxnSpPr>
        <p:spPr bwMode="auto">
          <a:xfrm rot="16200000" flipH="1">
            <a:off x="5025576" y="2716147"/>
            <a:ext cx="518458" cy="518404"/>
          </a:xfrm>
          <a:prstGeom prst="straightConnector1">
            <a:avLst/>
          </a:prstGeom>
          <a:solidFill>
            <a:srgbClr xmlns:mc="http://schemas.openxmlformats.org/markup-compatibility/2006" xmlns:a14="http://schemas.microsoft.com/office/drawing/2010/main" val="00B8FF" mc:Ignorable="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8" name="直線矢印​​コネクタ 67"/>
          <p:cNvCxnSpPr/>
          <p:nvPr/>
        </p:nvCxnSpPr>
        <p:spPr bwMode="auto">
          <a:xfrm rot="10800000" flipV="1">
            <a:off x="3275990" y="2716120"/>
            <a:ext cx="2268016" cy="583265"/>
          </a:xfrm>
          <a:prstGeom prst="straightConnector1">
            <a:avLst/>
          </a:prstGeom>
          <a:solidFill>
            <a:srgbClr xmlns:mc="http://schemas.openxmlformats.org/markup-compatibility/2006" xmlns:a14="http://schemas.microsoft.com/office/drawing/2010/main" val="00B8FF" mc:Ignorable="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0" name="直線矢印​​コネクタ 69"/>
          <p:cNvCxnSpPr/>
          <p:nvPr/>
        </p:nvCxnSpPr>
        <p:spPr bwMode="auto">
          <a:xfrm rot="16200000" flipH="1">
            <a:off x="5803178" y="2975352"/>
            <a:ext cx="583265" cy="64800"/>
          </a:xfrm>
          <a:prstGeom prst="straightConnector1">
            <a:avLst/>
          </a:prstGeom>
          <a:solidFill>
            <a:srgbClr xmlns:mc="http://schemas.openxmlformats.org/markup-compatibility/2006" xmlns:a14="http://schemas.microsoft.com/office/drawing/2010/main" val="00B8FF" mc:Ignorable="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2" name="直線矢印​​コネクタ 71"/>
          <p:cNvCxnSpPr/>
          <p:nvPr/>
        </p:nvCxnSpPr>
        <p:spPr bwMode="auto">
          <a:xfrm rot="10800000" flipV="1">
            <a:off x="1396777" y="3688228"/>
            <a:ext cx="518404" cy="388844"/>
          </a:xfrm>
          <a:prstGeom prst="straightConnector1">
            <a:avLst/>
          </a:prstGeom>
          <a:solidFill>
            <a:srgbClr xmlns:mc="http://schemas.openxmlformats.org/markup-compatibility/2006" xmlns:a14="http://schemas.microsoft.com/office/drawing/2010/main" val="00B8FF" mc:Ignorable="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4" name="直線矢印​​コネクタ 73"/>
          <p:cNvCxnSpPr/>
          <p:nvPr/>
        </p:nvCxnSpPr>
        <p:spPr bwMode="auto">
          <a:xfrm rot="10800000" flipV="1">
            <a:off x="1979981" y="3688228"/>
            <a:ext cx="518404" cy="388844"/>
          </a:xfrm>
          <a:prstGeom prst="straightConnector1">
            <a:avLst/>
          </a:prstGeom>
          <a:solidFill>
            <a:srgbClr xmlns:mc="http://schemas.openxmlformats.org/markup-compatibility/2006" xmlns:a14="http://schemas.microsoft.com/office/drawing/2010/main" val="00B8FF" mc:Ignorable="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5" name="直線矢印​​コネクタ 74"/>
          <p:cNvCxnSpPr>
            <a:endCxn id="19" idx="0"/>
          </p:cNvCxnSpPr>
          <p:nvPr/>
        </p:nvCxnSpPr>
        <p:spPr bwMode="auto">
          <a:xfrm>
            <a:off x="5090404" y="3688230"/>
            <a:ext cx="1198808" cy="388843"/>
          </a:xfrm>
          <a:prstGeom prst="straightConnector1">
            <a:avLst/>
          </a:prstGeom>
          <a:solidFill>
            <a:srgbClr xmlns:mc="http://schemas.openxmlformats.org/markup-compatibility/2006" xmlns:a14="http://schemas.microsoft.com/office/drawing/2010/main" val="00B8FF" mc:Ignorable="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8" name="直線矢印​​コネクタ 77"/>
          <p:cNvCxnSpPr/>
          <p:nvPr/>
        </p:nvCxnSpPr>
        <p:spPr bwMode="auto">
          <a:xfrm rot="10800000" flipV="1">
            <a:off x="4442398" y="3688228"/>
            <a:ext cx="1231209" cy="453651"/>
          </a:xfrm>
          <a:prstGeom prst="straightConnector1">
            <a:avLst/>
          </a:prstGeom>
          <a:solidFill>
            <a:srgbClr xmlns:mc="http://schemas.openxmlformats.org/markup-compatibility/2006" xmlns:a14="http://schemas.microsoft.com/office/drawing/2010/main" val="00B8FF" mc:Ignorable="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0" name="直線矢印​​コネクタ 79"/>
          <p:cNvCxnSpPr/>
          <p:nvPr/>
        </p:nvCxnSpPr>
        <p:spPr bwMode="auto">
          <a:xfrm rot="10800000" flipV="1">
            <a:off x="5025603" y="3688228"/>
            <a:ext cx="1231209" cy="453651"/>
          </a:xfrm>
          <a:prstGeom prst="straightConnector1">
            <a:avLst/>
          </a:prstGeom>
          <a:solidFill>
            <a:srgbClr xmlns:mc="http://schemas.openxmlformats.org/markup-compatibility/2006" xmlns:a14="http://schemas.microsoft.com/office/drawing/2010/main" val="00B8FF" mc:Ignorable="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1" name="直線矢印​​コネクタ 80"/>
          <p:cNvCxnSpPr>
            <a:endCxn id="35" idx="0"/>
          </p:cNvCxnSpPr>
          <p:nvPr/>
        </p:nvCxnSpPr>
        <p:spPr bwMode="auto">
          <a:xfrm rot="16200000" flipH="1">
            <a:off x="4782582" y="4708947"/>
            <a:ext cx="388842" cy="32398"/>
          </a:xfrm>
          <a:prstGeom prst="straightConnector1">
            <a:avLst/>
          </a:prstGeom>
          <a:solidFill>
            <a:srgbClr xmlns:mc="http://schemas.openxmlformats.org/markup-compatibility/2006" xmlns:a14="http://schemas.microsoft.com/office/drawing/2010/main" val="00B8FF" mc:Ignorable="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4" name="直線矢印​​コネクタ 83"/>
          <p:cNvCxnSpPr>
            <a:endCxn id="15" idx="0"/>
          </p:cNvCxnSpPr>
          <p:nvPr/>
        </p:nvCxnSpPr>
        <p:spPr bwMode="auto">
          <a:xfrm rot="10800000" flipV="1">
            <a:off x="1331977" y="4530723"/>
            <a:ext cx="583204" cy="388844"/>
          </a:xfrm>
          <a:prstGeom prst="straightConnector1">
            <a:avLst/>
          </a:prstGeom>
          <a:solidFill>
            <a:srgbClr xmlns:mc="http://schemas.openxmlformats.org/markup-compatibility/2006" xmlns:a14="http://schemas.microsoft.com/office/drawing/2010/main" val="00B8FF" mc:Ignorable="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5" name="直線矢印​​コネクタ 84"/>
          <p:cNvCxnSpPr>
            <a:endCxn id="14" idx="0"/>
          </p:cNvCxnSpPr>
          <p:nvPr/>
        </p:nvCxnSpPr>
        <p:spPr bwMode="auto">
          <a:xfrm rot="5400000">
            <a:off x="2935768" y="3866451"/>
            <a:ext cx="388844" cy="32400"/>
          </a:xfrm>
          <a:prstGeom prst="straightConnector1">
            <a:avLst/>
          </a:prstGeom>
          <a:solidFill>
            <a:srgbClr xmlns:mc="http://schemas.openxmlformats.org/markup-compatibility/2006" xmlns:a14="http://schemas.microsoft.com/office/drawing/2010/main" val="00B8FF" mc:Ignorable="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9" name="タイトル 1"/>
          <p:cNvSpPr txBox="1">
            <a:spLocks/>
          </p:cNvSpPr>
          <p:nvPr/>
        </p:nvSpPr>
        <p:spPr>
          <a:xfrm>
            <a:off x="554372" y="512673"/>
            <a:ext cx="8226720" cy="712880"/>
          </a:xfrm>
          <a:prstGeom prst="rect">
            <a:avLst/>
          </a:prstGeom>
        </p:spPr>
        <p:txBody>
          <a:bodyPr lIns="82945" tIns="41473" rIns="82945" bIns="41473"/>
          <a:lstStyle>
            <a:lvl1pPr algn="ctr" defTabSz="457200" rtl="0" eaLnBrk="1" fontAlgn="base" hangingPunct="1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6" charset="0"/>
              <a:defRPr kumimoji="1" sz="4800">
                <a:solidFill>
                  <a:srgbClr xmlns:mc="http://schemas.openxmlformats.org/markup-compatibility/2006" xmlns:a14="http://schemas.microsoft.com/office/drawing/2010/main" val="FFCCCC" mc:Ignorable=""/>
                </a:solidFill>
                <a:latin typeface="うずらフォント" pitchFamily="1" charset="-128"/>
                <a:ea typeface="うずらフォント" pitchFamily="1" charset="-128"/>
                <a:cs typeface="うずらフォント" pitchFamily="1" charset="-128"/>
              </a:defRPr>
            </a:lvl1pPr>
            <a:lvl2pPr marL="742950" indent="-285750" algn="ctr" defTabSz="457200" rtl="0" eaLnBrk="1" fontAlgn="base" hangingPunct="1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6" charset="0"/>
              <a:defRPr kumimoji="1" sz="440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latin typeface="augie" charset="0"/>
                <a:ea typeface="msmincho" charset="0"/>
                <a:cs typeface="msmincho" charset="0"/>
              </a:defRPr>
            </a:lvl2pPr>
            <a:lvl3pPr marL="1143000" indent="-228600" algn="ctr" defTabSz="457200" rtl="0" eaLnBrk="1" fontAlgn="base" hangingPunct="1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6" charset="0"/>
              <a:defRPr kumimoji="1" sz="440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latin typeface="augie" charset="0"/>
                <a:ea typeface="msmincho" charset="0"/>
                <a:cs typeface="msmincho" charset="0"/>
              </a:defRPr>
            </a:lvl3pPr>
            <a:lvl4pPr marL="1600200" indent="-228600" algn="ctr" defTabSz="457200" rtl="0" eaLnBrk="1" fontAlgn="base" hangingPunct="1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6" charset="0"/>
              <a:defRPr kumimoji="1" sz="440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latin typeface="augie" charset="0"/>
                <a:ea typeface="msmincho" charset="0"/>
                <a:cs typeface="msmincho" charset="0"/>
              </a:defRPr>
            </a:lvl4pPr>
            <a:lvl5pPr marL="2057400" indent="-228600" algn="ctr" defTabSz="457200" rtl="0" eaLnBrk="1" fontAlgn="base" hangingPunct="1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6" charset="0"/>
              <a:defRPr kumimoji="1" sz="440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latin typeface="augie" charset="0"/>
                <a:ea typeface="msmincho" charset="0"/>
                <a:cs typeface="msmincho" charset="0"/>
              </a:defRPr>
            </a:lvl5pPr>
            <a:lvl6pPr marL="2514600" indent="-228600" algn="ctr" defTabSz="457200" rtl="0" eaLnBrk="1" fontAlgn="base" hangingPunct="1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6" charset="0"/>
              <a:defRPr kumimoji="1" sz="440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latin typeface="augie" charset="0"/>
                <a:ea typeface="msmincho" charset="0"/>
                <a:cs typeface="msmincho" charset="0"/>
              </a:defRPr>
            </a:lvl6pPr>
            <a:lvl7pPr marL="2971800" indent="-228600" algn="ctr" defTabSz="457200" rtl="0" eaLnBrk="1" fontAlgn="base" hangingPunct="1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6" charset="0"/>
              <a:defRPr kumimoji="1" sz="440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latin typeface="augie" charset="0"/>
                <a:ea typeface="msmincho" charset="0"/>
                <a:cs typeface="msmincho" charset="0"/>
              </a:defRPr>
            </a:lvl7pPr>
            <a:lvl8pPr marL="3429000" indent="-228600" algn="ctr" defTabSz="457200" rtl="0" eaLnBrk="1" fontAlgn="base" hangingPunct="1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6" charset="0"/>
              <a:defRPr kumimoji="1" sz="440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latin typeface="augie" charset="0"/>
                <a:ea typeface="msmincho" charset="0"/>
                <a:cs typeface="msmincho" charset="0"/>
              </a:defRPr>
            </a:lvl8pPr>
            <a:lvl9pPr marL="3886200" indent="-228600" algn="ctr" defTabSz="457200" rtl="0" eaLnBrk="1" fontAlgn="base" hangingPunct="1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  <a:buFont typeface="Times New Roman" pitchFamily="16" charset="0"/>
              <a:defRPr kumimoji="1" sz="440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latin typeface="augie" charset="0"/>
                <a:ea typeface="msmincho" charset="0"/>
                <a:cs typeface="msmincho" charset="0"/>
              </a:defRPr>
            </a:lvl9pPr>
          </a:lstStyle>
          <a:p>
            <a:r>
              <a:rPr lang="ja-JP" altLang="en-US" sz="5400" dirty="0">
                <a:solidFill>
                  <a:schemeClr val="accent2">
                    <a:lumMod val="50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参考</a:t>
            </a:r>
            <a:r>
              <a:rPr lang="en-US" altLang="ja-JP" sz="5400" dirty="0">
                <a:solidFill>
                  <a:schemeClr val="accent2">
                    <a:lumMod val="50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 </a:t>
            </a:r>
            <a:r>
              <a:rPr lang="ja-JP" altLang="en-US" sz="5400" dirty="0">
                <a:solidFill>
                  <a:schemeClr val="accent2">
                    <a:lumMod val="50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クイックソート</a:t>
            </a:r>
            <a:endParaRPr lang="ja-JP" altLang="en-US" sz="7300" dirty="0">
              <a:solidFill>
                <a:schemeClr val="accent2">
                  <a:lumMod val="50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09013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2" grpId="0" animBg="1"/>
      <p:bldP spid="3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858312" cy="654032"/>
          </a:xfrm>
        </p:spPr>
        <p:txBody>
          <a:bodyPr/>
          <a:lstStyle/>
          <a:p>
            <a:r>
              <a:rPr lang="ja-JP" altLang="en-US" dirty="0"/>
              <a:t>クイックソート</a:t>
            </a:r>
            <a:r>
              <a:rPr lang="en-US" altLang="ja-JP" dirty="0" smtClean="0"/>
              <a:t>: </a:t>
            </a:r>
            <a:r>
              <a:rPr kumimoji="1" lang="en-US" altLang="ja-JP" dirty="0" smtClean="0"/>
              <a:t>C#</a:t>
            </a:r>
            <a:r>
              <a:rPr kumimoji="1" lang="ja-JP" altLang="en-US" sz="2000" dirty="0" smtClean="0"/>
              <a:t> 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宣言バージョン</a:t>
            </a:r>
            <a:r>
              <a:rPr kumimoji="1" lang="en-US" altLang="ja-JP" sz="2000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2400" y="1000108"/>
            <a:ext cx="8936182" cy="58578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 smtClean="0"/>
              <a:t>static </a:t>
            </a:r>
            <a:r>
              <a:rPr lang="en-US" altLang="ja-JP" sz="2400" dirty="0" err="1" smtClean="0"/>
              <a:t>IEnumerable</a:t>
            </a:r>
            <a:r>
              <a:rPr lang="en-US" altLang="ja-JP" sz="2400" dirty="0" smtClean="0"/>
              <a:t>&lt;</a:t>
            </a:r>
            <a:r>
              <a:rPr lang="en-US" altLang="ja-JP" sz="2400" dirty="0" err="1" smtClean="0"/>
              <a:t>int</a:t>
            </a:r>
            <a:r>
              <a:rPr lang="en-US" altLang="ja-JP" sz="2400" dirty="0" smtClean="0"/>
              <a:t>&gt;</a:t>
            </a:r>
          </a:p>
          <a:p>
            <a:pPr marL="0" indent="0">
              <a:buNone/>
            </a:pPr>
            <a:r>
              <a:rPr lang="en-US" altLang="ja-JP" sz="2400" dirty="0" err="1" smtClean="0"/>
              <a:t>QuickSort</a:t>
            </a:r>
            <a:r>
              <a:rPr lang="en-US" altLang="ja-JP" sz="2400" dirty="0" smtClean="0"/>
              <a:t>(</a:t>
            </a:r>
            <a:r>
              <a:rPr lang="en-US" altLang="ja-JP" sz="2400" dirty="0" err="1" smtClean="0"/>
              <a:t>IEnumerable</a:t>
            </a:r>
            <a:r>
              <a:rPr lang="en-US" altLang="ja-JP" sz="2400" dirty="0" smtClean="0"/>
              <a:t>&lt;</a:t>
            </a:r>
            <a:r>
              <a:rPr lang="en-US" altLang="ja-JP" sz="2400" dirty="0" err="1" smtClean="0"/>
              <a:t>int</a:t>
            </a:r>
            <a:r>
              <a:rPr lang="en-US" altLang="ja-JP" sz="2400" dirty="0"/>
              <a:t>&gt; source)</a:t>
            </a:r>
          </a:p>
          <a:p>
            <a:pPr marL="0" indent="0">
              <a:buNone/>
            </a:pPr>
            <a:r>
              <a:rPr lang="en-US" altLang="ja-JP" sz="2400" dirty="0" smtClean="0"/>
              <a:t>{</a:t>
            </a:r>
            <a:endParaRPr lang="ja-JP" altLang="en-US" sz="2400" dirty="0"/>
          </a:p>
          <a:p>
            <a:pPr marL="0" indent="0">
              <a:buNone/>
            </a:pPr>
            <a:r>
              <a:rPr lang="en-US" altLang="ja-JP" sz="2400" dirty="0" smtClean="0"/>
              <a:t>    </a:t>
            </a:r>
            <a:r>
              <a:rPr lang="en-US" altLang="ja-JP" sz="2400" dirty="0"/>
              <a:t>if (</a:t>
            </a:r>
            <a:r>
              <a:rPr lang="en-US" altLang="ja-JP" sz="2400" dirty="0" err="1"/>
              <a:t>source.Count</a:t>
            </a:r>
            <a:r>
              <a:rPr lang="en-US" altLang="ja-JP" sz="2400" dirty="0"/>
              <a:t>() == 0)</a:t>
            </a:r>
          </a:p>
          <a:p>
            <a:pPr marL="0" indent="0">
              <a:buNone/>
            </a:pPr>
            <a:r>
              <a:rPr lang="en-US" altLang="ja-JP" sz="2400" dirty="0" smtClean="0"/>
              <a:t>        </a:t>
            </a:r>
            <a:r>
              <a:rPr lang="en-US" altLang="ja-JP" sz="2400" dirty="0"/>
              <a:t>return source;</a:t>
            </a:r>
          </a:p>
          <a:p>
            <a:pPr marL="0" indent="0">
              <a:buNone/>
            </a:pPr>
            <a:endParaRPr lang="ja-JP" altLang="en-US" sz="2400" dirty="0"/>
          </a:p>
          <a:p>
            <a:pPr marL="0" indent="0">
              <a:buNone/>
            </a:pPr>
            <a:r>
              <a:rPr lang="en-US" altLang="ja-JP" sz="2400" dirty="0" smtClean="0"/>
              <a:t>    </a:t>
            </a:r>
            <a:r>
              <a:rPr lang="en-US" altLang="ja-JP" sz="2400" dirty="0" err="1"/>
              <a:t>var</a:t>
            </a:r>
            <a:r>
              <a:rPr lang="en-US" altLang="ja-JP" sz="2400" dirty="0"/>
              <a:t> x  = </a:t>
            </a:r>
            <a:r>
              <a:rPr lang="en-US" altLang="ja-JP" sz="2400" dirty="0" err="1"/>
              <a:t>source.First</a:t>
            </a:r>
            <a:r>
              <a:rPr lang="en-US" altLang="ja-JP" sz="2400" dirty="0"/>
              <a:t>();</a:t>
            </a:r>
          </a:p>
          <a:p>
            <a:pPr marL="0" indent="0">
              <a:buNone/>
            </a:pPr>
            <a:r>
              <a:rPr lang="en-US" altLang="ja-JP" sz="2400" dirty="0" smtClean="0"/>
              <a:t>    </a:t>
            </a:r>
            <a:r>
              <a:rPr lang="en-US" altLang="ja-JP" sz="2400" dirty="0" err="1"/>
              <a:t>var</a:t>
            </a:r>
            <a:r>
              <a:rPr lang="en-US" altLang="ja-JP" sz="2400" dirty="0"/>
              <a:t> </a:t>
            </a:r>
            <a:r>
              <a:rPr lang="en-US" altLang="ja-JP" sz="2400" dirty="0" err="1"/>
              <a:t>xs</a:t>
            </a:r>
            <a:r>
              <a:rPr lang="en-US" altLang="ja-JP" sz="2400" dirty="0"/>
              <a:t> = </a:t>
            </a:r>
            <a:r>
              <a:rPr lang="en-US" altLang="ja-JP" sz="2400" dirty="0" err="1"/>
              <a:t>source.Skip</a:t>
            </a:r>
            <a:r>
              <a:rPr lang="en-US" altLang="ja-JP" sz="2400" dirty="0"/>
              <a:t>(1);</a:t>
            </a:r>
          </a:p>
          <a:p>
            <a:pPr marL="0" indent="0">
              <a:buNone/>
            </a:pPr>
            <a:endParaRPr lang="ja-JP" altLang="en-US" sz="2400" dirty="0"/>
          </a:p>
          <a:p>
            <a:pPr marL="0" indent="0">
              <a:buNone/>
            </a:pPr>
            <a:r>
              <a:rPr lang="en-US" altLang="ja-JP" sz="2400" dirty="0" smtClean="0"/>
              <a:t>    </a:t>
            </a:r>
            <a:r>
              <a:rPr lang="en-US" altLang="ja-JP" sz="2400" dirty="0"/>
              <a:t>return         </a:t>
            </a:r>
            <a:r>
              <a:rPr lang="ja-JP" altLang="en-US" sz="2400" dirty="0" smtClean="0"/>
              <a:t> </a:t>
            </a:r>
            <a:r>
              <a:rPr lang="en-US" altLang="ja-JP" sz="2400" dirty="0" err="1" smtClean="0"/>
              <a:t>QuickSort</a:t>
            </a:r>
            <a:r>
              <a:rPr lang="en-US" altLang="ja-JP" sz="2400" dirty="0" smtClean="0"/>
              <a:t>(</a:t>
            </a:r>
            <a:r>
              <a:rPr lang="en-US" altLang="ja-JP" sz="2400" dirty="0" err="1" smtClean="0"/>
              <a:t>xs.Where</a:t>
            </a:r>
            <a:r>
              <a:rPr lang="en-US" altLang="ja-JP" sz="2400" dirty="0" smtClean="0"/>
              <a:t>(y </a:t>
            </a:r>
            <a:r>
              <a:rPr lang="en-US" altLang="ja-JP" sz="2400" dirty="0"/>
              <a:t>=&gt; y &lt;  x))</a:t>
            </a:r>
          </a:p>
          <a:p>
            <a:pPr marL="0" indent="0">
              <a:buNone/>
            </a:pPr>
            <a:r>
              <a:rPr lang="en-US" altLang="ja-JP" sz="2400" dirty="0" smtClean="0"/>
              <a:t>           </a:t>
            </a:r>
            <a:r>
              <a:rPr lang="en-US" altLang="ja-JP" sz="2400" dirty="0"/>
              <a:t>.</a:t>
            </a:r>
            <a:r>
              <a:rPr lang="en-US" altLang="ja-JP" sz="2400" dirty="0" err="1"/>
              <a:t>Concat</a:t>
            </a:r>
            <a:r>
              <a:rPr lang="en-US" altLang="ja-JP" sz="2400" dirty="0"/>
              <a:t>(new[] { x })</a:t>
            </a:r>
          </a:p>
          <a:p>
            <a:pPr marL="0" indent="0">
              <a:buNone/>
            </a:pPr>
            <a:r>
              <a:rPr lang="en-US" altLang="ja-JP" sz="2400" dirty="0" smtClean="0"/>
              <a:t>           </a:t>
            </a:r>
            <a:r>
              <a:rPr lang="en-US" altLang="ja-JP" sz="2400" dirty="0"/>
              <a:t>.</a:t>
            </a:r>
            <a:r>
              <a:rPr lang="en-US" altLang="ja-JP" sz="2400" dirty="0" err="1"/>
              <a:t>Concat</a:t>
            </a:r>
            <a:r>
              <a:rPr lang="en-US" altLang="ja-JP" sz="2400" dirty="0"/>
              <a:t>(</a:t>
            </a:r>
            <a:r>
              <a:rPr lang="en-US" altLang="ja-JP" sz="2400" dirty="0" err="1"/>
              <a:t>QuickSort</a:t>
            </a:r>
            <a:r>
              <a:rPr lang="en-US" altLang="ja-JP" sz="2400" dirty="0"/>
              <a:t>(</a:t>
            </a:r>
            <a:r>
              <a:rPr lang="en-US" altLang="ja-JP" sz="2400" dirty="0" err="1"/>
              <a:t>xs.Where</a:t>
            </a:r>
            <a:r>
              <a:rPr lang="en-US" altLang="ja-JP" sz="2400" dirty="0"/>
              <a:t>(y =&gt; y &gt;= x)));</a:t>
            </a:r>
          </a:p>
          <a:p>
            <a:pPr marL="0" indent="0">
              <a:buNone/>
            </a:pPr>
            <a:r>
              <a:rPr lang="en-US" altLang="ja-JP" sz="2400" dirty="0" smtClean="0"/>
              <a:t>}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771003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宣言型プログラミング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2844" y="2928934"/>
            <a:ext cx="8858312" cy="33575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8800" b="1" dirty="0" smtClean="0">
                <a:ln w="17780" cmpd="sng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xmlns:mc="http://schemas.openxmlformats.org/markup-compatibility/2006" xmlns:a14="http://schemas.microsoft.com/office/drawing/2010/main" val="000000" mc:Ignorable="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xmlns:mc="http://schemas.openxmlformats.org/markup-compatibility/2006" xmlns:a14="http://schemas.microsoft.com/office/drawing/2010/main" val="000000" mc:Ignorable="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xmlns:mc="http://schemas.openxmlformats.org/markup-compatibility/2006" xmlns:a14="http://schemas.microsoft.com/office/drawing/2010/main" val="000000" mc:Ignorable="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xmlns:mc="http://schemas.openxmlformats.org/markup-compatibility/2006" xmlns:a14="http://schemas.microsoft.com/office/drawing/2010/main" val="000000" mc:Ignorable="">
                        <a:shade val="47000"/>
                        <a:satMod val="150000"/>
                      </a:srgbClr>
                    </a:gs>
                    <a:gs pos="100000">
                      <a:srgbClr xmlns:mc="http://schemas.openxmlformats.org/markup-compatibility/2006" xmlns:a14="http://schemas.microsoft.com/office/drawing/2010/main" val="000000" mc:Ignorable="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</a:rPr>
              <a:t>Demo</a:t>
            </a:r>
            <a:endParaRPr kumimoji="1" lang="ja-JP" altLang="en-US" sz="8800" b="1" dirty="0">
              <a:ln w="17780" cmpd="sng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prstDash val="solid"/>
                <a:miter lim="800000"/>
              </a:ln>
              <a:gradFill rotWithShape="1">
                <a:gsLst>
                  <a:gs pos="0">
                    <a:srgbClr xmlns:mc="http://schemas.openxmlformats.org/markup-compatibility/2006" xmlns:a14="http://schemas.microsoft.com/office/drawing/2010/main" val="000000" mc:Ignorable="">
                      <a:tint val="92000"/>
                      <a:shade val="100000"/>
                      <a:satMod val="150000"/>
                    </a:srgbClr>
                  </a:gs>
                  <a:gs pos="49000">
                    <a:srgbClr xmlns:mc="http://schemas.openxmlformats.org/markup-compatibility/2006" xmlns:a14="http://schemas.microsoft.com/office/drawing/2010/main" val="000000" mc:Ignorable="">
                      <a:tint val="89000"/>
                      <a:shade val="90000"/>
                      <a:satMod val="150000"/>
                    </a:srgbClr>
                  </a:gs>
                  <a:gs pos="50000">
                    <a:srgbClr xmlns:mc="http://schemas.openxmlformats.org/markup-compatibility/2006" xmlns:a14="http://schemas.microsoft.com/office/drawing/2010/main" val="000000" mc:Ignorable="">
                      <a:tint val="100000"/>
                      <a:shade val="75000"/>
                      <a:satMod val="150000"/>
                    </a:srgbClr>
                  </a:gs>
                  <a:gs pos="95000">
                    <a:srgbClr xmlns:mc="http://schemas.openxmlformats.org/markup-compatibility/2006" xmlns:a14="http://schemas.microsoft.com/office/drawing/2010/main" val="000000" mc:Ignorable="">
                      <a:shade val="47000"/>
                      <a:satMod val="150000"/>
                    </a:srgbClr>
                  </a:gs>
                  <a:gs pos="100000">
                    <a:srgbClr xmlns:mc="http://schemas.openxmlformats.org/markup-compatibility/2006" xmlns:a14="http://schemas.microsoft.com/office/drawing/2010/main" val="000000" mc:Ignorable="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xmlns:mc="http://schemas.openxmlformats.org/markup-compatibility/2006" xmlns:a14="http://schemas.microsoft.com/office/drawing/2010/main" val="000000" mc:Ignorable="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443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ご清聴ありがとう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6664601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の進化</a:t>
            </a:r>
            <a:endParaRPr kumimoji="1" lang="ja-JP" altLang="en-US" dirty="0"/>
          </a:p>
        </p:txBody>
      </p:sp>
      <p:sp>
        <p:nvSpPr>
          <p:cNvPr id="4" name="下矢印​​ 3"/>
          <p:cNvSpPr/>
          <p:nvPr/>
        </p:nvSpPr>
        <p:spPr bwMode="auto">
          <a:xfrm rot="15418276">
            <a:off x="3913222" y="388612"/>
            <a:ext cx="1115207" cy="791487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</a:pPr>
            <a:endParaRPr lang="ja-JP" altLang="en-US" sz="16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9172" y="5697254"/>
            <a:ext cx="1655097" cy="637754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en-US" altLang="ja-JP" sz="36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C#1.0</a:t>
            </a:r>
            <a:endParaRPr kumimoji="1" lang="ja-JP" altLang="en-US" sz="22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57587" y="5178796"/>
            <a:ext cx="1655097" cy="637754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en-US" altLang="ja-JP" sz="36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C#2.0</a:t>
            </a:r>
            <a:endParaRPr kumimoji="1" lang="ja-JP" altLang="en-US" sz="22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42399" y="4660338"/>
            <a:ext cx="1655097" cy="637754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en-US" altLang="ja-JP" sz="36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C#3.0</a:t>
            </a:r>
            <a:endParaRPr kumimoji="1" lang="ja-JP" altLang="en-US" sz="22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27210" y="4271494"/>
            <a:ext cx="1655097" cy="637754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kumimoji="1" lang="en-US" altLang="ja-JP" sz="36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C#4.0</a:t>
            </a:r>
            <a:endParaRPr kumimoji="1" lang="ja-JP" altLang="en-US" sz="22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角丸四角形​​吹き出し 9"/>
          <p:cNvSpPr/>
          <p:nvPr/>
        </p:nvSpPr>
        <p:spPr bwMode="auto">
          <a:xfrm>
            <a:off x="489571" y="2845734"/>
            <a:ext cx="1749612" cy="1620181"/>
          </a:xfrm>
          <a:prstGeom prst="wedgeRoundRectCallout">
            <a:avLst>
              <a:gd name="adj1" fmla="val -188"/>
              <a:gd name="adj2" fmla="val 78162"/>
              <a:gd name="adj3" fmla="val 16667"/>
            </a:avLst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</a:pPr>
            <a:r>
              <a:rPr lang="ja-JP" altLang="en-US" sz="2800" b="1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オブジェクト</a:t>
            </a:r>
            <a:r>
              <a:rPr lang="en-US" altLang="ja-JP" sz="2800" b="1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2800" b="1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2800" b="1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指向</a:t>
            </a:r>
            <a:r>
              <a:rPr lang="en-US" altLang="ja-JP" sz="2800" b="1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!</a:t>
            </a:r>
            <a:endParaRPr lang="ja-JP" altLang="en-US" sz="1400" b="1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角丸四角形​​吹き出し 10"/>
          <p:cNvSpPr/>
          <p:nvPr/>
        </p:nvSpPr>
        <p:spPr bwMode="auto">
          <a:xfrm>
            <a:off x="2303984" y="2521698"/>
            <a:ext cx="1749612" cy="1555374"/>
          </a:xfrm>
          <a:prstGeom prst="wedgeRoundRectCallout">
            <a:avLst>
              <a:gd name="adj1" fmla="val -188"/>
              <a:gd name="adj2" fmla="val 78162"/>
              <a:gd name="adj3" fmla="val 16667"/>
            </a:avLst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</a:pPr>
            <a:r>
              <a:rPr lang="ja-JP" altLang="en-US" sz="2900" b="1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ジェネリック</a:t>
            </a:r>
            <a:r>
              <a:rPr lang="en-US" altLang="ja-JP" sz="2900" b="1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!</a:t>
            </a:r>
            <a:endParaRPr lang="ja-JP" altLang="en-US" sz="2900" b="1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" name="角丸四角形​​吹き出し 11"/>
          <p:cNvSpPr/>
          <p:nvPr/>
        </p:nvSpPr>
        <p:spPr bwMode="auto">
          <a:xfrm>
            <a:off x="4183197" y="2068047"/>
            <a:ext cx="1814413" cy="1425760"/>
          </a:xfrm>
          <a:prstGeom prst="wedgeRoundRectCallout">
            <a:avLst>
              <a:gd name="adj1" fmla="val -2482"/>
              <a:gd name="adj2" fmla="val 93177"/>
              <a:gd name="adj3" fmla="val 16667"/>
            </a:avLst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</a:pPr>
            <a:r>
              <a:rPr lang="ja-JP" altLang="en-US" sz="3300" b="1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宣言型</a:t>
            </a:r>
            <a:r>
              <a:rPr lang="en-US" altLang="ja-JP" sz="3300" b="1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!</a:t>
            </a:r>
            <a:br>
              <a:rPr lang="en-US" altLang="ja-JP" sz="3300" b="1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3300" b="1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関数型</a:t>
            </a:r>
            <a:r>
              <a:rPr lang="en-US" altLang="ja-JP" sz="3300" b="1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!</a:t>
            </a:r>
            <a:endParaRPr lang="ja-JP" altLang="en-US" sz="1600" b="1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" name="角丸四角形​​吹き出し 12"/>
          <p:cNvSpPr/>
          <p:nvPr/>
        </p:nvSpPr>
        <p:spPr bwMode="auto">
          <a:xfrm>
            <a:off x="6062410" y="1744011"/>
            <a:ext cx="1749612" cy="1296145"/>
          </a:xfrm>
          <a:prstGeom prst="wedgeRoundRectCallout">
            <a:avLst>
              <a:gd name="adj1" fmla="val -2482"/>
              <a:gd name="adj2" fmla="val 107065"/>
              <a:gd name="adj3" fmla="val 16667"/>
            </a:avLst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10/main" val="000000" mc:Ignorable=""/>
              </a:buClr>
              <a:buSzPct val="100000"/>
            </a:pPr>
            <a:r>
              <a:rPr lang="ja-JP" altLang="en-US" sz="4400" b="1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動的</a:t>
            </a:r>
            <a:r>
              <a:rPr lang="en-US" altLang="ja-JP" sz="4400" b="1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!</a:t>
            </a:r>
            <a:br>
              <a:rPr lang="en-US" altLang="ja-JP" sz="4400" b="1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2500" b="1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並列処理</a:t>
            </a:r>
            <a:r>
              <a:rPr lang="en-US" altLang="ja-JP" sz="2500" b="1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!</a:t>
            </a:r>
            <a:endParaRPr lang="ja-JP" altLang="en-US" sz="1600" b="1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82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各の</a:t>
            </a:r>
            <a:r>
              <a:rPr kumimoji="1" lang="ja-JP" altLang="en-US" dirty="0" smtClean="0"/>
              <a:t>パラダイムの限界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手続き型の限界</a:t>
            </a:r>
            <a:endParaRPr kumimoji="1" lang="en-US" altLang="ja-JP" dirty="0" smtClean="0"/>
          </a:p>
          <a:p>
            <a:r>
              <a:rPr kumimoji="1" lang="ja-JP" altLang="en-US" dirty="0" smtClean="0"/>
              <a:t>オブジェクト指向の限界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pPr>
              <a:buNone/>
            </a:pPr>
            <a:r>
              <a:rPr kumimoji="1" lang="ja-JP" altLang="en-US" dirty="0" smtClean="0"/>
              <a:t>→ 適材適所のパラダイム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/>
              <a:t>→ マルチパラダイム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478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どんな風に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プログラミング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したいか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4294967295"/>
          </p:nvPr>
        </p:nvSpPr>
        <p:spPr>
          <a:xfrm>
            <a:off x="6554880" y="6247376"/>
            <a:ext cx="2128320" cy="470930"/>
          </a:xfrm>
          <a:prstGeom prst="rect">
            <a:avLst/>
          </a:prstGeom>
        </p:spPr>
        <p:txBody>
          <a:bodyPr lIns="82945" tIns="41473" rIns="82945" bIns="41473"/>
          <a:lstStyle/>
          <a:p>
            <a:fld id="{D2D8002D-B5B0-4BAC-B1F6-782DDCCE6D9C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6297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 in the Pines</Template>
  <TotalTime>0</TotalTime>
  <Words>1421</Words>
  <Application>Microsoft Office PowerPoint</Application>
  <PresentationFormat>画面に合わせる (4:3)</PresentationFormat>
  <Paragraphs>453</Paragraphs>
  <Slides>66</Slides>
  <Notes>17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66</vt:i4>
      </vt:variant>
    </vt:vector>
  </HeadingPairs>
  <TitlesOfParts>
    <vt:vector size="67" baseType="lpstr">
      <vt:lpstr>Office テーマ</vt:lpstr>
      <vt:lpstr>宣言型プログラミングのススメ </vt:lpstr>
      <vt:lpstr>マルチパラダイム!</vt:lpstr>
      <vt:lpstr>プログラミング言語のトレンド</vt:lpstr>
      <vt:lpstr>マルチパラダイム</vt:lpstr>
      <vt:lpstr>背景</vt:lpstr>
      <vt:lpstr>(例えば) C# は、 最新のものほど、 マルチパラダイム プログラミング言語化</vt:lpstr>
      <vt:lpstr>C#の進化</vt:lpstr>
      <vt:lpstr>各のパラダイムの限界</vt:lpstr>
      <vt:lpstr>どんな風に プログラミング したいか?</vt:lpstr>
      <vt:lpstr>どんな風にプログラミングしたいか</vt:lpstr>
      <vt:lpstr>どんな風にプログラミングしたいか</vt:lpstr>
      <vt:lpstr>“How” から “What” へ</vt:lpstr>
      <vt:lpstr>宣言型プログラミング!  </vt:lpstr>
      <vt:lpstr>宣言型プログラミング</vt:lpstr>
      <vt:lpstr>パラダイムの進化</vt:lpstr>
      <vt:lpstr>例えば…</vt:lpstr>
      <vt:lpstr>なんで</vt:lpstr>
      <vt:lpstr>よりピュアなモデルが 書けている  (=よりピュアに意図/関心事が書けている)  方がベター。 </vt:lpstr>
      <vt:lpstr>例えば…</vt:lpstr>
      <vt:lpstr>「この場合は」、</vt:lpstr>
      <vt:lpstr>関数型言語</vt:lpstr>
      <vt:lpstr>関数型言語</vt:lpstr>
      <vt:lpstr>関数型プログラミング</vt:lpstr>
      <vt:lpstr>関数型プログラミング</vt:lpstr>
      <vt:lpstr>関数型プログラミング</vt:lpstr>
      <vt:lpstr>関数型プログラミング</vt:lpstr>
      <vt:lpstr>関数型プログラミング</vt:lpstr>
      <vt:lpstr>関数型プログラミング対決  C# vs. F# vs. Haskell!</vt:lpstr>
      <vt:lpstr>C#</vt:lpstr>
      <vt:lpstr>F#</vt:lpstr>
      <vt:lpstr>F#</vt:lpstr>
      <vt:lpstr>F#</vt:lpstr>
      <vt:lpstr>Haskell</vt:lpstr>
      <vt:lpstr>Haskell</vt:lpstr>
      <vt:lpstr>Haskell</vt:lpstr>
      <vt:lpstr>見える化 してみた</vt:lpstr>
      <vt:lpstr>PowerPoint プレゼンテーション</vt:lpstr>
      <vt:lpstr>PowerPoint プレゼンテーション</vt:lpstr>
      <vt:lpstr>PowerPoint プレゼンテーション</vt:lpstr>
      <vt:lpstr>例</vt:lpstr>
      <vt:lpstr>F#</vt:lpstr>
      <vt:lpstr>C#</vt:lpstr>
      <vt:lpstr>C#</vt:lpstr>
      <vt:lpstr>F#</vt:lpstr>
      <vt:lpstr>Haskell</vt:lpstr>
      <vt:lpstr>C#</vt:lpstr>
      <vt:lpstr>第一試合. 再帰的関数</vt:lpstr>
      <vt:lpstr>階乗: C# (非再帰・手続き型バージョン)</vt:lpstr>
      <vt:lpstr>階乗: C# (非再帰・宣言型バージョン)</vt:lpstr>
      <vt:lpstr>階乗: Haskell</vt:lpstr>
      <vt:lpstr>階乗: F#</vt:lpstr>
      <vt:lpstr>第二試合. 遅延評価</vt:lpstr>
      <vt:lpstr>無限長のリスト: Haskell</vt:lpstr>
      <vt:lpstr>無限長のリスト: C#</vt:lpstr>
      <vt:lpstr>第ニ試合 (続き). 遅延評価</vt:lpstr>
      <vt:lpstr>遅延評価: Haskell</vt:lpstr>
      <vt:lpstr>遅延評価: C#</vt:lpstr>
      <vt:lpstr>第四試合. 宣言的プログラミング</vt:lpstr>
      <vt:lpstr>クイックソート: C# (手続きバージョン)</vt:lpstr>
      <vt:lpstr>クイックソート: C# (手続きバージョン)</vt:lpstr>
      <vt:lpstr>クイックソート: F#</vt:lpstr>
      <vt:lpstr>クイックソート: Haskell</vt:lpstr>
      <vt:lpstr>PowerPoint プレゼンテーション</vt:lpstr>
      <vt:lpstr>クイックソート: C# (宣言バージョン)</vt:lpstr>
      <vt:lpstr>宣言型プログラミング</vt:lpstr>
      <vt:lpstr>ご清聴ありがとう ございました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2009-07-10T10:23:14Z</dcterms:created>
  <dcterms:modified xsi:type="dcterms:W3CDTF">2010-04-09T18:14:07Z</dcterms:modified>
</cp:coreProperties>
</file>