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63"/>
  </p:notesMasterIdLst>
  <p:sldIdLst>
    <p:sldId id="256" r:id="rId2"/>
    <p:sldId id="259" r:id="rId3"/>
    <p:sldId id="269" r:id="rId4"/>
    <p:sldId id="264" r:id="rId5"/>
    <p:sldId id="265" r:id="rId6"/>
    <p:sldId id="283" r:id="rId7"/>
    <p:sldId id="267" r:id="rId8"/>
    <p:sldId id="279" r:id="rId9"/>
    <p:sldId id="278" r:id="rId10"/>
    <p:sldId id="258" r:id="rId11"/>
    <p:sldId id="281" r:id="rId12"/>
    <p:sldId id="282" r:id="rId13"/>
    <p:sldId id="286" r:id="rId14"/>
    <p:sldId id="287" r:id="rId15"/>
    <p:sldId id="284" r:id="rId16"/>
    <p:sldId id="290" r:id="rId17"/>
    <p:sldId id="288" r:id="rId18"/>
    <p:sldId id="297" r:id="rId19"/>
    <p:sldId id="308" r:id="rId20"/>
    <p:sldId id="324" r:id="rId21"/>
    <p:sldId id="327" r:id="rId22"/>
    <p:sldId id="325" r:id="rId23"/>
    <p:sldId id="304" r:id="rId24"/>
    <p:sldId id="273" r:id="rId25"/>
    <p:sldId id="292" r:id="rId26"/>
    <p:sldId id="291" r:id="rId27"/>
    <p:sldId id="293" r:id="rId28"/>
    <p:sldId id="275" r:id="rId29"/>
    <p:sldId id="294" r:id="rId30"/>
    <p:sldId id="276" r:id="rId31"/>
    <p:sldId id="328" r:id="rId32"/>
    <p:sldId id="295" r:id="rId33"/>
    <p:sldId id="296" r:id="rId34"/>
    <p:sldId id="329" r:id="rId35"/>
    <p:sldId id="298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07" r:id="rId44"/>
    <p:sldId id="311" r:id="rId45"/>
    <p:sldId id="312" r:id="rId46"/>
    <p:sldId id="309" r:id="rId47"/>
    <p:sldId id="313" r:id="rId48"/>
    <p:sldId id="314" r:id="rId49"/>
    <p:sldId id="310" r:id="rId50"/>
    <p:sldId id="315" r:id="rId51"/>
    <p:sldId id="319" r:id="rId52"/>
    <p:sldId id="321" r:id="rId53"/>
    <p:sldId id="322" r:id="rId54"/>
    <p:sldId id="320" r:id="rId55"/>
    <p:sldId id="326" r:id="rId56"/>
    <p:sldId id="333" r:id="rId57"/>
    <p:sldId id="334" r:id="rId58"/>
    <p:sldId id="330" r:id="rId59"/>
    <p:sldId id="331" r:id="rId60"/>
    <p:sldId id="332" r:id="rId61"/>
    <p:sldId id="335" r:id="rId6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F9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273F-C805-4830-8DDD-2198127AD68F}" type="datetimeFigureOut">
              <a:rPr kumimoji="1" lang="ja-JP" altLang="en-US" smtClean="0"/>
              <a:pPr/>
              <a:t>2012/2/16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5CAC1-97C9-41ED-88FB-6B6E4BB89E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9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3DA0C-DB08-41E1-9532-9AF0F0E293E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pic>
        <p:nvPicPr>
          <p:cNvPr id="392200" name="Picture 8" descr="devnor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63" y="28575"/>
            <a:ext cx="2209800" cy="828675"/>
          </a:xfrm>
          <a:prstGeom prst="rect">
            <a:avLst/>
          </a:prstGeom>
          <a:noFill/>
        </p:spPr>
      </p:pic>
      <p:sp>
        <p:nvSpPr>
          <p:cNvPr id="392201" name="Text Box 9"/>
          <p:cNvSpPr txBox="1">
            <a:spLocks noChangeArrowheads="1"/>
          </p:cNvSpPr>
          <p:nvPr userDrawn="1"/>
        </p:nvSpPr>
        <p:spPr bwMode="auto">
          <a:xfrm>
            <a:off x="3486150" y="6553200"/>
            <a:ext cx="2467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Developers Summit 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2012 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064845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000000">
                <a:gamma/>
                <a:tint val="76078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pic>
        <p:nvPicPr>
          <p:cNvPr id="391175" name="Picture 7" descr="devnor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26313" y="0"/>
            <a:ext cx="1874837" cy="703263"/>
          </a:xfrm>
          <a:prstGeom prst="rect">
            <a:avLst/>
          </a:prstGeom>
          <a:noFill/>
        </p:spPr>
      </p:pic>
      <p:sp>
        <p:nvSpPr>
          <p:cNvPr id="391176" name="Text Box 8"/>
          <p:cNvSpPr txBox="1">
            <a:spLocks noChangeArrowheads="1"/>
          </p:cNvSpPr>
          <p:nvPr userDrawn="1"/>
        </p:nvSpPr>
        <p:spPr bwMode="auto">
          <a:xfrm>
            <a:off x="3486150" y="6553200"/>
            <a:ext cx="2224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Developers Summit </a:t>
            </a:r>
            <a:r>
              <a:rPr lang="en-US" altLang="ja-JP" sz="1400" dirty="0" smtClean="0">
                <a:solidFill>
                  <a:schemeClr val="accent4">
                    <a:lumMod val="50000"/>
                  </a:schemeClr>
                </a:solidFill>
              </a:rPr>
              <a:t>2012 </a:t>
            </a:r>
            <a:endParaRPr lang="en-US" altLang="ja-JP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hyperlink" Target="http://codezine.jp/devsumi/200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gi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4894263" y="4296147"/>
            <a:ext cx="406717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ja-JP" sz="4100" b="1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9. </a:t>
            </a:r>
            <a:r>
              <a:rPr lang="ja-JP" altLang="en-US" sz="4100" b="1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小島 富治雄</a:t>
            </a:r>
            <a:endParaRPr kumimoji="1" lang="ja-JP" altLang="en-US" sz="41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ja-JP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こみゅぷらす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kumimoji="1" lang="en-US" altLang="ja-JP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1095375" y="4077072"/>
            <a:ext cx="50831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ja-JP" sz="6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16-B-7</a:t>
            </a:r>
            <a:endParaRPr lang="en-US" altLang="ja-JP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47530" name="Rectangle 74"/>
          <p:cNvSpPr>
            <a:spLocks noGrp="1" noChangeArrowheads="1"/>
          </p:cNvSpPr>
          <p:nvPr>
            <p:ph type="ctrTitle"/>
          </p:nvPr>
        </p:nvSpPr>
        <p:spPr>
          <a:xfrm>
            <a:off x="251520" y="1905000"/>
            <a:ext cx="8709918" cy="1736725"/>
          </a:xfrm>
        </p:spPr>
        <p:txBody>
          <a:bodyPr/>
          <a:lstStyle/>
          <a:p>
            <a:pPr algn="ctr"/>
            <a:r>
              <a:rPr lang="en-US" altLang="ja-JP" sz="4800" dirty="0" smtClean="0"/>
              <a:t>10</a:t>
            </a:r>
            <a:r>
              <a:rPr lang="ja-JP" altLang="en-US" sz="4800" dirty="0"/>
              <a:t>年後</a:t>
            </a:r>
            <a:r>
              <a:rPr lang="ja-JP" altLang="en-US" sz="4800" dirty="0" smtClean="0"/>
              <a:t>も</a:t>
            </a:r>
            <a:r>
              <a:rPr lang="ja-JP" altLang="en-US" dirty="0" smtClean="0"/>
              <a:t>世界</a:t>
            </a:r>
            <a:r>
              <a:rPr lang="ja-JP" altLang="en-US" dirty="0"/>
              <a:t>で</a:t>
            </a:r>
            <a:r>
              <a:rPr lang="ja-JP" altLang="en-US" dirty="0" smtClean="0"/>
              <a:t>通じる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5400" dirty="0" smtClean="0"/>
              <a:t>エンジニア</a:t>
            </a:r>
            <a:r>
              <a:rPr lang="ja-JP" altLang="en-US" sz="4800" dirty="0" smtClean="0"/>
              <a:t>であるために</a:t>
            </a:r>
            <a:endParaRPr lang="ja-JP" altLang="ja-JP" sz="4800" dirty="0"/>
          </a:p>
        </p:txBody>
      </p:sp>
      <p:pic>
        <p:nvPicPr>
          <p:cNvPr id="5" name="Picture 6" descr="こみゅぷらす (COMU+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97" y="5085184"/>
            <a:ext cx="2319215" cy="115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metronews.topscms.com/images/41/95/e9d444ca436480b136cf1a9fbe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3810000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2339752" y="2132856"/>
            <a:ext cx="6618312" cy="4392488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lumMod val="10000"/>
                <a:alpha val="49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accent4">
                    <a:lumMod val="10000"/>
                  </a:schemeClr>
                </a:solidFill>
              </a:rPr>
              <a:t>"We all — in the end — die in medias res. In the middle of a story. Of many stories."</a:t>
            </a:r>
          </a:p>
          <a:p>
            <a:pPr marL="0" indent="0">
              <a:buNone/>
            </a:pP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</a:rPr>
              <a:t>「私達は、最後には、 いきなり死にます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</a:rPr>
              <a:t>。</a:t>
            </a:r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</a:rPr>
              <a:t/>
            </a:r>
            <a:b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</a:rPr>
            </a:b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</a:rPr>
              <a:t>それぞれ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</a:rPr>
              <a:t>の物語の途中で。」</a:t>
            </a:r>
          </a:p>
          <a:p>
            <a:pPr marL="0" indent="0">
              <a:buNone/>
            </a:pPr>
            <a:endParaRPr lang="ja-JP" altLang="en-US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accent4">
                    <a:lumMod val="10000"/>
                  </a:schemeClr>
                </a:solidFill>
              </a:rPr>
              <a:t>("A Sister's Eulogy for Steve Jobs" Mona Simpson, October 30, 2011</a:t>
            </a:r>
            <a:r>
              <a:rPr lang="en-US" altLang="ja-JP" sz="2400" dirty="0" smtClean="0">
                <a:solidFill>
                  <a:schemeClr val="accent4">
                    <a:lumMod val="10000"/>
                  </a:schemeClr>
                </a:solidFill>
              </a:rPr>
              <a:t>)</a:t>
            </a:r>
            <a:endParaRPr kumimoji="1" lang="ja-JP" altLang="en-US" sz="24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3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604515"/>
            <a:ext cx="8385175" cy="2320429"/>
          </a:xfrm>
        </p:spPr>
        <p:txBody>
          <a:bodyPr/>
          <a:lstStyle/>
          <a:p>
            <a:r>
              <a:rPr kumimoji="1" lang="ja-JP" altLang="en-US" dirty="0" smtClean="0"/>
              <a:t>できるだけのことをやって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来世に期待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pic>
        <p:nvPicPr>
          <p:cNvPr id="4098" name="Picture 2" descr="http://static.clubt.jp/image/product/S0000033371/85659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492896"/>
            <a:ext cx="3816424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31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b="0" dirty="0"/>
              <a:t>「次</a:t>
            </a:r>
            <a:r>
              <a:rPr lang="ja-JP" altLang="en-US" sz="4800" b="0" dirty="0" smtClean="0"/>
              <a:t>、生まれ変わったら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5400" b="0" dirty="0" smtClean="0"/>
              <a:t>こう</a:t>
            </a:r>
            <a:r>
              <a:rPr lang="ja-JP" altLang="en-US" sz="5400" b="0" dirty="0"/>
              <a:t>したい</a:t>
            </a:r>
            <a:r>
              <a:rPr lang="ja-JP" altLang="en-US" sz="5400" b="0" dirty="0" smtClean="0"/>
              <a:t>、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5400" b="0" dirty="0" smtClean="0"/>
              <a:t>と</a:t>
            </a:r>
            <a:r>
              <a:rPr lang="ja-JP" altLang="en-US" sz="5400" b="0" dirty="0"/>
              <a:t>か言う人がおるけど</a:t>
            </a:r>
            <a:r>
              <a:rPr lang="ja-JP" altLang="en-US" sz="5400" b="0" dirty="0" smtClean="0"/>
              <a:t>、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ja-JP" altLang="en-US" sz="6600" b="0" dirty="0" smtClean="0"/>
              <a:t>次</a:t>
            </a:r>
            <a:r>
              <a:rPr lang="ja-JP" altLang="en-US" sz="6600" b="0" dirty="0"/>
              <a:t>はないよ。</a:t>
            </a:r>
            <a:r>
              <a:rPr lang="ja-JP" altLang="en-US" sz="4800" b="0" dirty="0" smtClean="0"/>
              <a:t>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4800" b="0" dirty="0" smtClean="0"/>
              <a:t> </a:t>
            </a:r>
            <a:r>
              <a:rPr lang="en-US" altLang="ja-JP" sz="4800" b="0" dirty="0"/>
              <a:t>(</a:t>
            </a:r>
            <a:r>
              <a:rPr lang="ja-JP" altLang="en-US" sz="4800" b="0" dirty="0"/>
              <a:t>辰吉丈一郎</a:t>
            </a:r>
            <a:r>
              <a:rPr lang="en-US" altLang="ja-JP" sz="4800" b="0" dirty="0" smtClean="0"/>
              <a:t>)</a:t>
            </a:r>
            <a:endParaRPr kumimoji="1" lang="ja-JP" altLang="en-US" sz="4800" dirty="0"/>
          </a:p>
        </p:txBody>
      </p:sp>
      <p:pic>
        <p:nvPicPr>
          <p:cNvPr id="4098" name="Picture 2" descr="http://img2.blogs.yahoo.co.jp/ybi/1/fb/5c/kanon_maxgo3/folder/950366/img_950366_17526028_0?12437557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81128"/>
            <a:ext cx="1480888" cy="20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3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192637"/>
          </a:xfrm>
        </p:spPr>
        <p:txBody>
          <a:bodyPr/>
          <a:lstStyle/>
          <a:p>
            <a:r>
              <a:rPr kumimoji="1" lang="ja-JP" altLang="en-US" sz="3600" dirty="0" smtClean="0"/>
              <a:t>そうはいっても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/>
              <a:t>時間</a:t>
            </a:r>
            <a:r>
              <a:rPr lang="ja-JP" altLang="en-US" sz="3600" dirty="0" smtClean="0"/>
              <a:t>は限られているし、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4800" dirty="0" smtClean="0"/>
              <a:t>すべてのひとが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sz="4800" dirty="0" smtClean="0"/>
              <a:t>天才</a:t>
            </a:r>
            <a:r>
              <a:rPr lang="ja-JP" altLang="en-US" dirty="0" smtClean="0"/>
              <a:t>というわけじゃない。</a:t>
            </a:r>
            <a:endParaRPr kumimoji="1" lang="ja-JP" altLang="en-US" dirty="0"/>
          </a:p>
        </p:txBody>
      </p:sp>
      <p:pic>
        <p:nvPicPr>
          <p:cNvPr id="5122" name="Picture 2" descr="http://t2.gstatic.com/images?q=tbn:ANd9GcSZugnXB09MJuDmygdcT9LVI31pgVVvNWsSzT6tc-Z6YpDSueQ66f3NQapTx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933056"/>
            <a:ext cx="1876425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58060"/>
            <a:ext cx="6408712" cy="4310162"/>
          </a:xfrm>
        </p:spPr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dog   year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sz="16600" dirty="0" smtClean="0"/>
              <a:t>戌年</a:t>
            </a:r>
            <a:r>
              <a:rPr kumimoji="1" lang="en-US" altLang="ja-JP" sz="16600" dirty="0" smtClean="0"/>
              <a:t/>
            </a:r>
            <a:br>
              <a:rPr kumimoji="1" lang="en-US" altLang="ja-JP" sz="16600" dirty="0" smtClean="0"/>
            </a:b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 smtClean="0"/>
              <a:t>にどう対抗する</a:t>
            </a:r>
            <a:r>
              <a:rPr lang="en-US" altLang="ja-JP" sz="4000" dirty="0" smtClean="0"/>
              <a:t>?</a:t>
            </a:r>
            <a:endParaRPr kumimoji="1" lang="ja-JP" altLang="en-US" sz="1050" dirty="0"/>
          </a:p>
        </p:txBody>
      </p:sp>
      <p:pic>
        <p:nvPicPr>
          <p:cNvPr id="6147" name="Picture 3" descr="C:\Users\Fujio Kojima\AppData\Local\Microsoft\Windows\Temporary Internet Files\Content.IE5\EYWMRDCO\MP90043166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25" y="3196370"/>
            <a:ext cx="3241063" cy="32569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7020272" y="5805264"/>
            <a:ext cx="166263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 (</a:t>
            </a:r>
            <a:r>
              <a:rPr kumimoji="1" lang="ja-JP" altLang="en-US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</a:t>
            </a:r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3200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>
            <a:off x="1893188" y="5589240"/>
            <a:ext cx="620720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1893188" y="548680"/>
            <a:ext cx="0" cy="49769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テキスト ボックス 18"/>
          <p:cNvSpPr txBox="1"/>
          <p:nvPr/>
        </p:nvSpPr>
        <p:spPr>
          <a:xfrm>
            <a:off x="179512" y="1124744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技術力</a:t>
            </a:r>
            <a:endParaRPr kumimoji="1" lang="ja-JP" altLang="en-US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 flipV="1">
            <a:off x="1893188" y="1342536"/>
            <a:ext cx="5559132" cy="28083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直線矢印コネクタ 24"/>
          <p:cNvCxnSpPr/>
          <p:nvPr/>
        </p:nvCxnSpPr>
        <p:spPr bwMode="auto">
          <a:xfrm flipV="1">
            <a:off x="1893188" y="3573016"/>
            <a:ext cx="5559132" cy="19320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F9F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円形吹き出し 29"/>
          <p:cNvSpPr/>
          <p:nvPr/>
        </p:nvSpPr>
        <p:spPr bwMode="auto">
          <a:xfrm>
            <a:off x="2516546" y="260648"/>
            <a:ext cx="4110907" cy="1800200"/>
          </a:xfrm>
          <a:prstGeom prst="wedgeEllipseCallout">
            <a:avLst>
              <a:gd name="adj1" fmla="val 6465"/>
              <a:gd name="adj2" fmla="val 168740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やってもやっても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追いつけない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30134" y="1706905"/>
            <a:ext cx="174278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</a:t>
            </a:r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53962" y="3800672"/>
            <a:ext cx="6976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8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23528" y="0"/>
            <a:ext cx="8385175" cy="3976613"/>
          </a:xfrm>
        </p:spPr>
        <p:txBody>
          <a:bodyPr/>
          <a:lstStyle/>
          <a:p>
            <a:r>
              <a:rPr lang="ja-JP" altLang="en-US" sz="7200" b="0" dirty="0"/>
              <a:t>「</a:t>
            </a:r>
            <a:r>
              <a:rPr lang="ja-JP" altLang="en-US" sz="7200" b="0" dirty="0" smtClean="0"/>
              <a:t>芸は</a:t>
            </a:r>
            <a:r>
              <a:rPr lang="ja-JP" altLang="en-US" sz="7200" b="0" dirty="0"/>
              <a:t>砂の</a:t>
            </a:r>
            <a:r>
              <a:rPr lang="ja-JP" altLang="en-US" sz="7200" b="0" dirty="0" smtClean="0"/>
              <a:t>山。」</a:t>
            </a:r>
            <a:r>
              <a:rPr lang="ja-JP" altLang="en-US" sz="6000" b="0" dirty="0"/>
              <a:t/>
            </a:r>
            <a:br>
              <a:rPr lang="ja-JP" altLang="en-US" sz="6000" b="0" dirty="0"/>
            </a:br>
            <a:r>
              <a:rPr lang="en-US" altLang="ja-JP" b="0" dirty="0" smtClean="0"/>
              <a:t>(6</a:t>
            </a:r>
            <a:r>
              <a:rPr lang="ja-JP" altLang="en-US" b="0" dirty="0"/>
              <a:t>代</a:t>
            </a:r>
            <a:r>
              <a:rPr lang="ja-JP" altLang="en-US" b="0" dirty="0" smtClean="0"/>
              <a:t>目三遊亭圓生</a:t>
            </a:r>
            <a:r>
              <a:rPr lang="en-US" altLang="ja-JP" b="0" dirty="0" smtClean="0"/>
              <a:t>)</a:t>
            </a:r>
            <a:endParaRPr lang="ja-JP" altLang="en-US" dirty="0"/>
          </a:p>
        </p:txBody>
      </p:sp>
      <p:pic>
        <p:nvPicPr>
          <p:cNvPr id="6146" name="Picture 2" descr="http://www.lusc.jp/lu/item/246564/18854-right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852936"/>
            <a:ext cx="2571750" cy="3276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79512" y="3356992"/>
            <a:ext cx="6048672" cy="3108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「砂山を登ると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崩れて</a:t>
            </a:r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ズルズル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と滑べる。</a:t>
            </a:r>
          </a:p>
          <a:p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『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おれ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は稽古をしてるから芸が上達してる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だろう</a:t>
            </a:r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』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と思っても、</a:t>
            </a:r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砂山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ではいつもズルズル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下がって</a:t>
            </a:r>
            <a: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いるから、少し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ぐらい稽古</a:t>
            </a:r>
            <a:r>
              <a:rPr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したんじゃあ、上がっていかない。」</a:t>
            </a:r>
            <a:endParaRPr kumimoji="1" lang="ja-JP" altLang="en-US" sz="2800" dirty="0"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46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知るべきことは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ja-JP" altLang="en-US" sz="6000" dirty="0"/>
              <a:t>山</a:t>
            </a:r>
            <a:r>
              <a:rPr lang="ja-JP" altLang="en-US" sz="6000" dirty="0" smtClean="0"/>
              <a:t>のようにある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/>
              <a:t/>
            </a:r>
            <a:br>
              <a:rPr lang="en-US" altLang="ja-JP" sz="6000" dirty="0"/>
            </a:br>
            <a:r>
              <a:rPr lang="ja-JP" altLang="en-US" sz="6000" dirty="0" smtClean="0"/>
              <a:t>どうしよう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0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/>
              <a:t>技術を教わること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4800" dirty="0" smtClean="0"/>
              <a:t>も大切</a:t>
            </a:r>
            <a:endParaRPr kumimoji="1" lang="ja-JP" altLang="en-US" sz="4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159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7369" y="692696"/>
            <a:ext cx="8235071" cy="4968552"/>
          </a:xfrm>
        </p:spPr>
        <p:txBody>
          <a:bodyPr/>
          <a:lstStyle/>
          <a:p>
            <a:pPr algn="l"/>
            <a:r>
              <a:rPr lang="ja-JP" altLang="en-US" dirty="0" smtClean="0"/>
              <a:t>「</a:t>
            </a:r>
            <a:r>
              <a:rPr lang="ja-JP" altLang="en-US" dirty="0"/>
              <a:t>ソフトウェア開発に</a:t>
            </a:r>
            <a:r>
              <a:rPr lang="ja-JP" altLang="en-US" dirty="0" smtClean="0"/>
              <a:t>おいて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二つ</a:t>
            </a:r>
            <a:r>
              <a:rPr lang="ja-JP" altLang="en-US" dirty="0"/>
              <a:t>の大切なことがある。</a:t>
            </a:r>
            <a:r>
              <a:rPr lang="en-US" altLang="ja-JP" dirty="0"/>
              <a:t>『</a:t>
            </a:r>
            <a:r>
              <a:rPr lang="en-US" altLang="ja-JP" dirty="0" err="1"/>
              <a:t>Learing</a:t>
            </a:r>
            <a:r>
              <a:rPr lang="en-US" altLang="ja-JP" sz="3600" dirty="0"/>
              <a:t> (</a:t>
            </a:r>
            <a:r>
              <a:rPr lang="ja-JP" altLang="en-US" sz="3600" dirty="0"/>
              <a:t>学ぶこと</a:t>
            </a:r>
            <a:r>
              <a:rPr lang="en-US" altLang="ja-JP" sz="3600" dirty="0"/>
              <a:t>)</a:t>
            </a:r>
            <a:r>
              <a:rPr lang="en-US" altLang="ja-JP" dirty="0"/>
              <a:t>』</a:t>
            </a:r>
            <a:r>
              <a:rPr lang="ja-JP" altLang="en-US" dirty="0"/>
              <a:t>と</a:t>
            </a:r>
            <a:r>
              <a:rPr lang="en-US" altLang="ja-JP" dirty="0"/>
              <a:t>『Humility</a:t>
            </a:r>
            <a:r>
              <a:rPr lang="en-US" altLang="ja-JP" sz="3600" dirty="0"/>
              <a:t> (</a:t>
            </a:r>
            <a:r>
              <a:rPr lang="ja-JP" altLang="en-US" sz="3600" dirty="0"/>
              <a:t>謙虚さ</a:t>
            </a:r>
            <a:r>
              <a:rPr lang="en-US" altLang="ja-JP" sz="3600" dirty="0"/>
              <a:t>)</a:t>
            </a:r>
            <a:r>
              <a:rPr lang="en-US" altLang="ja-JP" dirty="0"/>
              <a:t>』</a:t>
            </a:r>
            <a:r>
              <a:rPr lang="ja-JP" altLang="en-US" dirty="0"/>
              <a:t>である」</a:t>
            </a:r>
            <a:br>
              <a:rPr lang="ja-JP" altLang="en-US" dirty="0"/>
            </a:b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sz="3200" dirty="0" smtClean="0"/>
              <a:t>(</a:t>
            </a:r>
            <a:r>
              <a:rPr lang="ja-JP" altLang="en-US" sz="3200" dirty="0" smtClean="0"/>
              <a:t>平</a:t>
            </a:r>
            <a:r>
              <a:rPr lang="ja-JP" altLang="en-US" sz="3200" dirty="0"/>
              <a:t>鍋 健児 </a:t>
            </a:r>
            <a:r>
              <a:rPr lang="ja-JP" altLang="en-US" sz="3200" dirty="0" smtClean="0"/>
              <a:t>氏 </a:t>
            </a:r>
            <a:r>
              <a:rPr lang="en-US" altLang="ja-JP" sz="3200" dirty="0" smtClean="0"/>
              <a:t>2004/07/09)</a:t>
            </a:r>
            <a:endParaRPr kumimoji="1" lang="ja-JP" altLang="en-US" sz="4000" dirty="0"/>
          </a:p>
        </p:txBody>
      </p:sp>
      <p:pic>
        <p:nvPicPr>
          <p:cNvPr id="13314" name="Picture 2" descr="http://t1.gstatic.com/images?q=tbn:ANd9GcRtksBdwUb04BomeUFEDQGvZ5D_OOhHdiGzDMByXhfmxkcjFG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149080"/>
            <a:ext cx="1800225" cy="253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31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686800" cy="3315823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小島 富治雄</a:t>
            </a:r>
            <a:endParaRPr kumimoji="1" lang="en-US" altLang="ja-JP" sz="4000" dirty="0" smtClean="0"/>
          </a:p>
          <a:p>
            <a:r>
              <a:rPr kumimoji="1" lang="en-US" altLang="ja-JP" sz="4000" i="1" dirty="0" smtClean="0"/>
              <a:t>@</a:t>
            </a:r>
            <a:r>
              <a:rPr kumimoji="1" lang="en-US" altLang="ja-JP" sz="4000" i="1" dirty="0" err="1" smtClean="0"/>
              <a:t>Fujiwo</a:t>
            </a:r>
            <a:endParaRPr kumimoji="1" lang="en-US" altLang="ja-JP" sz="4000" i="1" dirty="0" smtClean="0"/>
          </a:p>
          <a:p>
            <a:r>
              <a:rPr lang="ja-JP" altLang="en-US" sz="4000" dirty="0"/>
              <a:t>福井コンピュータ株式</a:t>
            </a:r>
            <a:r>
              <a:rPr lang="ja-JP" altLang="en-US" sz="4000" dirty="0" smtClean="0"/>
              <a:t>会社</a:t>
            </a:r>
            <a:endParaRPr lang="en-US" altLang="ja-JP" sz="4000" dirty="0" smtClean="0"/>
          </a:p>
          <a:p>
            <a:r>
              <a:rPr lang="en-US" altLang="ja-JP" sz="4000" dirty="0"/>
              <a:t>Microsoft MVP </a:t>
            </a:r>
            <a:r>
              <a:rPr lang="en-US" altLang="ja-JP" sz="4000" dirty="0" smtClean="0"/>
              <a:t>C# (2005-2012)</a:t>
            </a:r>
            <a:endParaRPr kumimoji="1" lang="ja-JP" altLang="en-US" sz="40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pic>
        <p:nvPicPr>
          <p:cNvPr id="1026" name="Picture 2" descr="MV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67844"/>
            <a:ext cx="1763457" cy="72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FITEA - 福井情報技術者協会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05" y="5067844"/>
            <a:ext cx="166687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こみゅぷらす (COMU+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3" y="5054498"/>
            <a:ext cx="2040101" cy="1013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74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507288" cy="4912716"/>
          </a:xfrm>
        </p:spPr>
        <p:txBody>
          <a:bodyPr/>
          <a:lstStyle/>
          <a:p>
            <a:r>
              <a:rPr lang="ja-JP" altLang="en-US" sz="6600" dirty="0" smtClean="0"/>
              <a:t>教え、教わる場</a:t>
            </a: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ja-JP" altLang="en-US" sz="6600" dirty="0" smtClean="0"/>
              <a:t>は重要。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4000" dirty="0" smtClean="0"/>
              <a:t>(</a:t>
            </a:r>
            <a:r>
              <a:rPr lang="ja-JP" altLang="en-US" sz="4000" dirty="0" smtClean="0"/>
              <a:t>ありがたい</a:t>
            </a:r>
            <a:r>
              <a:rPr lang="en-US" altLang="ja-JP" sz="4000" dirty="0" smtClean="0"/>
              <a:t>)</a:t>
            </a:r>
            <a:endParaRPr kumimoji="1" lang="ja-JP" altLang="en-US" sz="3600" dirty="0"/>
          </a:p>
        </p:txBody>
      </p:sp>
      <p:pic>
        <p:nvPicPr>
          <p:cNvPr id="17410" name="Picture 2" descr="C:\Users\G_KOJIMA_FUJIO\Dropbox\2012021617 Developers Summit 2012\Developers_Summit_logo_yok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221088"/>
            <a:ext cx="4965949" cy="1944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9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465927"/>
            <a:ext cx="8507288" cy="4912716"/>
          </a:xfrm>
        </p:spPr>
        <p:txBody>
          <a:bodyPr/>
          <a:lstStyle/>
          <a:p>
            <a:r>
              <a:rPr lang="ja-JP" altLang="en-US" sz="5400" dirty="0" smtClean="0"/>
              <a:t>教え、教わる場に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9600" dirty="0" smtClean="0"/>
              <a:t>居ること</a:t>
            </a:r>
            <a:r>
              <a:rPr lang="en-US" altLang="ja-JP" sz="5400" dirty="0"/>
              <a:t/>
            </a:r>
            <a:br>
              <a:rPr lang="en-US" altLang="ja-JP" sz="5400" dirty="0"/>
            </a:br>
            <a:r>
              <a:rPr lang="ja-JP" altLang="en-US" sz="5400" dirty="0" smtClean="0"/>
              <a:t>は</a:t>
            </a:r>
            <a:r>
              <a:rPr lang="ja-JP" altLang="en-US" sz="6600" dirty="0" smtClean="0"/>
              <a:t>重要。</a:t>
            </a:r>
            <a:endParaRPr kumimoji="1" lang="ja-JP" altLang="en-US" sz="4800" dirty="0"/>
          </a:p>
        </p:txBody>
      </p:sp>
      <p:pic>
        <p:nvPicPr>
          <p:cNvPr id="4" name="Picture 2" descr="C:\Users\G_KOJIMA_FUJIO\Dropbox\2012021617 Developers Summit 2012\Developers_Summit_logo_t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133747"/>
            <a:ext cx="1728192" cy="24223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57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179512" y="244475"/>
            <a:ext cx="8856984" cy="2680469"/>
          </a:xfrm>
        </p:spPr>
        <p:txBody>
          <a:bodyPr/>
          <a:lstStyle/>
          <a:p>
            <a:r>
              <a:rPr lang="ja-JP" altLang="en-US" sz="4800" dirty="0"/>
              <a:t>教え、教わる</a:t>
            </a:r>
            <a:r>
              <a:rPr lang="ja-JP" altLang="en-US" sz="4800" dirty="0" smtClean="0"/>
              <a:t>場</a:t>
            </a:r>
            <a:r>
              <a:rPr lang="ja-JP" altLang="en-US" dirty="0" smtClean="0"/>
              <a:t>で得られる</a:t>
            </a:r>
            <a:r>
              <a:rPr lang="ja-JP" altLang="en-US" sz="4800" dirty="0" smtClean="0"/>
              <a:t>価値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755576" y="2636912"/>
            <a:ext cx="8007350" cy="3902968"/>
          </a:xfrm>
        </p:spPr>
        <p:txBody>
          <a:bodyPr/>
          <a:lstStyle/>
          <a:p>
            <a:r>
              <a:rPr lang="ja-JP" altLang="en-US" sz="4800" dirty="0" smtClean="0"/>
              <a:t>コミュニケーション</a:t>
            </a:r>
            <a:endParaRPr lang="en-US" altLang="ja-JP" sz="4800" dirty="0" smtClean="0"/>
          </a:p>
          <a:p>
            <a:r>
              <a:rPr lang="ja-JP" altLang="en-US" sz="4800" dirty="0"/>
              <a:t>フィードバック</a:t>
            </a:r>
            <a:endParaRPr lang="en-US" altLang="ja-JP" sz="4800" dirty="0" smtClean="0"/>
          </a:p>
          <a:p>
            <a:r>
              <a:rPr lang="ja-JP" altLang="en-US" sz="4800" dirty="0" smtClean="0"/>
              <a:t>勇気</a:t>
            </a:r>
            <a:endParaRPr lang="en-US" altLang="ja-JP" sz="4800" dirty="0" smtClean="0"/>
          </a:p>
          <a:p>
            <a:r>
              <a:rPr lang="ja-JP" altLang="en-US" sz="4800" dirty="0"/>
              <a:t>尊重</a:t>
            </a:r>
            <a:endParaRPr kumimoji="1" lang="ja-JP" altLang="en-US" sz="4800" dirty="0"/>
          </a:p>
        </p:txBody>
      </p:sp>
      <p:pic>
        <p:nvPicPr>
          <p:cNvPr id="7171" name="Picture 3" descr="C:\Users\Fujio Kojima\Desktop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437112"/>
            <a:ext cx="1556718" cy="19437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723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976613"/>
          </a:xfrm>
        </p:spPr>
        <p:txBody>
          <a:bodyPr/>
          <a:lstStyle/>
          <a:p>
            <a:r>
              <a:rPr lang="ja-JP" altLang="en-US" sz="8800" dirty="0" smtClean="0">
                <a:solidFill>
                  <a:srgbClr val="FFFF00"/>
                </a:solidFill>
              </a:rPr>
              <a:t>教わること</a:t>
            </a:r>
            <a:r>
              <a:rPr lang="en-US" altLang="ja-JP" sz="8800" dirty="0" smtClean="0">
                <a:solidFill>
                  <a:srgbClr val="FFFF00"/>
                </a:solidFill>
              </a:rPr>
              <a:t/>
            </a:r>
            <a:br>
              <a:rPr lang="en-US" altLang="ja-JP" sz="8800" dirty="0" smtClean="0">
                <a:solidFill>
                  <a:srgbClr val="FFFF00"/>
                </a:solidFill>
              </a:rPr>
            </a:br>
            <a:r>
              <a:rPr lang="ja-JP" altLang="en-US" sz="6600" dirty="0" smtClean="0">
                <a:solidFill>
                  <a:srgbClr val="FFFF00"/>
                </a:solidFill>
              </a:rPr>
              <a:t>について</a:t>
            </a:r>
            <a:endParaRPr kumimoji="1" lang="ja-JP" altLang="en-US" sz="6000" dirty="0">
              <a:solidFill>
                <a:srgbClr val="FFFF00"/>
              </a:solidFill>
            </a:endParaRPr>
          </a:p>
        </p:txBody>
      </p:sp>
      <p:pic>
        <p:nvPicPr>
          <p:cNvPr id="8194" name="Picture 2" descr="C:\Users\Fujio Kojima\AppData\Local\Microsoft\Windows\Temporary Internet Files\Content.IE5\3DM6HN1Z\MP90042226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429000"/>
            <a:ext cx="2524260" cy="3118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3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79512" y="44624"/>
            <a:ext cx="8385175" cy="4552677"/>
          </a:xfrm>
        </p:spPr>
        <p:txBody>
          <a:bodyPr/>
          <a:lstStyle/>
          <a:p>
            <a:r>
              <a:rPr lang="en-US" altLang="ja-JP" sz="5400" b="0" dirty="0">
                <a:effectLst/>
              </a:rPr>
              <a:t> </a:t>
            </a:r>
            <a:r>
              <a:rPr lang="en-US" altLang="ja-JP" sz="5400" b="0" dirty="0" smtClean="0"/>
              <a:t>“You </a:t>
            </a:r>
            <a:r>
              <a:rPr lang="en-US" altLang="ja-JP" sz="5400" b="0" dirty="0"/>
              <a:t>can lead a horse to water, but you </a:t>
            </a:r>
            <a:r>
              <a:rPr lang="en-US" altLang="ja-JP" sz="5400" b="0" dirty="0" smtClean="0"/>
              <a:t>can‘t </a:t>
            </a:r>
            <a:r>
              <a:rPr lang="en-US" altLang="ja-JP" sz="5400" b="0" dirty="0"/>
              <a:t>make him drink</a:t>
            </a:r>
            <a:r>
              <a:rPr lang="en-US" altLang="ja-JP" sz="5400" b="0" dirty="0" smtClean="0"/>
              <a:t>.”</a:t>
            </a:r>
            <a:r>
              <a:rPr lang="en-US" altLang="ja-JP" sz="5400" b="0" dirty="0"/>
              <a:t> 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ja-JP" altLang="en-US" sz="2400" dirty="0" smtClean="0"/>
              <a:t>諺</a:t>
            </a:r>
            <a:r>
              <a:rPr lang="en-US" altLang="ja-JP" sz="2400" dirty="0" smtClean="0"/>
              <a:t>:</a:t>
            </a:r>
            <a:r>
              <a:rPr lang="ja-JP" altLang="en-US" sz="2400" b="0" dirty="0" smtClean="0"/>
              <a:t>「馬</a:t>
            </a:r>
            <a:r>
              <a:rPr lang="ja-JP" altLang="en-US" sz="2400" b="0" dirty="0"/>
              <a:t>を水の所に</a:t>
            </a:r>
            <a:r>
              <a:rPr lang="ja-JP" altLang="en-US" sz="2400" b="0" dirty="0" smtClean="0"/>
              <a:t>連れて行くことはできても、</a:t>
            </a:r>
            <a:r>
              <a:rPr lang="en-US" altLang="ja-JP" sz="2400" b="0" dirty="0" smtClean="0"/>
              <a:t/>
            </a:r>
            <a:br>
              <a:rPr lang="en-US" altLang="ja-JP" sz="2400" b="0" dirty="0" smtClean="0"/>
            </a:br>
            <a:r>
              <a:rPr lang="ja-JP" altLang="en-US" sz="2400" b="0" dirty="0" smtClean="0"/>
              <a:t>水を飲ますことはできない。</a:t>
            </a:r>
            <a:r>
              <a:rPr lang="ja-JP" altLang="en-US" sz="2400" b="0" dirty="0"/>
              <a:t>」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kumimoji="1" lang="ja-JP" altLang="en-US" sz="1800" dirty="0"/>
          </a:p>
        </p:txBody>
      </p:sp>
      <p:pic>
        <p:nvPicPr>
          <p:cNvPr id="2050" name="Picture 2" descr="C:\Users\G_KOJIMA_FUJIO\AppData\Local\Microsoft\Windows\Temporary Internet Files\Content.IE5\M30TPJNO\MP9004038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29" y="4077072"/>
            <a:ext cx="4032448" cy="2687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760589"/>
          </a:xfrm>
        </p:spPr>
        <p:txBody>
          <a:bodyPr/>
          <a:lstStyle/>
          <a:p>
            <a:r>
              <a:rPr lang="ja-JP" altLang="en-US" sz="6600" dirty="0" smtClean="0"/>
              <a:t>「分かる」</a:t>
            </a:r>
            <a:r>
              <a:rPr lang="ja-JP" altLang="en-US" sz="5400" dirty="0" smtClean="0"/>
              <a:t>のは</a:t>
            </a:r>
            <a:r>
              <a:rPr lang="ja-JP" altLang="en-US" sz="5400" dirty="0" smtClean="0"/>
              <a:t>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教える人にはできない。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教わる</a:t>
            </a:r>
            <a:r>
              <a:rPr lang="ja-JP" altLang="en-US" sz="5400" dirty="0" smtClean="0"/>
              <a:t>人</a:t>
            </a:r>
            <a:r>
              <a:rPr lang="ja-JP" altLang="en-US" sz="5400" dirty="0" smtClean="0"/>
              <a:t>にしかできない。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endParaRPr kumimoji="1" lang="ja-JP" altLang="en-US" sz="5400" dirty="0"/>
          </a:p>
        </p:txBody>
      </p:sp>
      <p:pic>
        <p:nvPicPr>
          <p:cNvPr id="9220" name="Picture 4" descr="C:\Users\Fujio Kojima\AppData\Local\Microsoft\Windows\Temporary Internet Files\Content.IE5\EYWMRDCO\MP9004394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6" y="3140968"/>
            <a:ext cx="2274362" cy="34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4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04664"/>
            <a:ext cx="8385175" cy="4552677"/>
          </a:xfrm>
        </p:spPr>
        <p:txBody>
          <a:bodyPr/>
          <a:lstStyle/>
          <a:p>
            <a:r>
              <a:rPr lang="ja-JP" altLang="en-US" sz="6000" b="0" dirty="0"/>
              <a:t>「学ぶ心さえあれば</a:t>
            </a:r>
            <a:r>
              <a:rPr lang="ja-JP" altLang="en-US" sz="6000" b="0" dirty="0" smtClean="0"/>
              <a:t>、</a:t>
            </a:r>
            <a:r>
              <a:rPr lang="en-US" altLang="ja-JP" sz="6000" b="0" dirty="0" smtClean="0"/>
              <a:t/>
            </a:r>
            <a:br>
              <a:rPr lang="en-US" altLang="ja-JP" sz="6000" b="0" dirty="0" smtClean="0"/>
            </a:br>
            <a:r>
              <a:rPr lang="ja-JP" altLang="en-US" sz="6000" b="0" dirty="0" smtClean="0"/>
              <a:t>万物すべて</a:t>
            </a:r>
            <a:r>
              <a:rPr lang="en-US" altLang="ja-JP" sz="6000" b="0" dirty="0" smtClean="0"/>
              <a:t/>
            </a:r>
            <a:br>
              <a:rPr lang="en-US" altLang="ja-JP" sz="6000" b="0" dirty="0" smtClean="0"/>
            </a:br>
            <a:r>
              <a:rPr lang="ja-JP" altLang="en-US" sz="6000" b="0" dirty="0" smtClean="0"/>
              <a:t>これ</a:t>
            </a:r>
            <a:r>
              <a:rPr lang="ja-JP" altLang="en-US" sz="6000" b="0" dirty="0"/>
              <a:t>我が師である。</a:t>
            </a:r>
            <a:r>
              <a:rPr lang="ja-JP" altLang="en-US" sz="6000" b="0" dirty="0" smtClean="0"/>
              <a:t>」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en-US" altLang="ja-JP" b="0" dirty="0" smtClean="0"/>
              <a:t>(</a:t>
            </a:r>
            <a:r>
              <a:rPr lang="ja-JP" altLang="en-US" b="0" dirty="0" smtClean="0"/>
              <a:t>松下幸之助</a:t>
            </a:r>
            <a:r>
              <a:rPr lang="en-US" altLang="ja-JP" b="0" dirty="0" smtClean="0"/>
              <a:t>)</a:t>
            </a:r>
            <a:endParaRPr kumimoji="1" lang="ja-JP" altLang="en-US" dirty="0"/>
          </a:p>
        </p:txBody>
      </p:sp>
      <p:pic>
        <p:nvPicPr>
          <p:cNvPr id="9218" name="Picture 2" descr="http://img4.blogs.yahoo.co.jp/ybi/1/83/11/gatcatbat/folder/395399/img_395399_6405373_0?1319586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75594"/>
            <a:ext cx="1980853" cy="265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50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「こんなもの</a:t>
            </a:r>
            <a:r>
              <a:rPr lang="ja-JP" altLang="en-US" sz="5400" dirty="0" smtClean="0"/>
              <a:t>は、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学ぶ</a:t>
            </a:r>
            <a:r>
              <a:rPr lang="ja-JP" altLang="en-US" sz="5400" dirty="0" smtClean="0"/>
              <a:t>に</a:t>
            </a:r>
            <a:r>
              <a:rPr lang="ja-JP" altLang="en-US" sz="6000" dirty="0" smtClean="0"/>
              <a:t>値</a:t>
            </a:r>
            <a:r>
              <a:rPr lang="ja-JP" altLang="en-US" sz="5400" dirty="0" smtClean="0"/>
              <a:t>しない</a:t>
            </a:r>
            <a:r>
              <a:rPr lang="ja-JP" altLang="en-US" sz="6000" dirty="0" smtClean="0"/>
              <a:t>」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800" dirty="0" smtClean="0"/>
              <a:t>と思ったとき、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6000" dirty="0" smtClean="0"/>
              <a:t>自分</a:t>
            </a:r>
            <a:r>
              <a:rPr lang="ja-JP" altLang="en-US" sz="5400" dirty="0" smtClean="0"/>
              <a:t>が学ぶに</a:t>
            </a:r>
            <a:r>
              <a:rPr lang="ja-JP" altLang="en-US" sz="6000" dirty="0" smtClean="0"/>
              <a:t>値</a:t>
            </a:r>
            <a:r>
              <a:rPr lang="ja-JP" altLang="en-US" sz="5400" dirty="0" smtClean="0"/>
              <a:t>しない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のかも知れない。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33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85175" cy="2392437"/>
          </a:xfrm>
        </p:spPr>
        <p:txBody>
          <a:bodyPr/>
          <a:lstStyle/>
          <a:p>
            <a:r>
              <a:rPr lang="ja-JP" altLang="en-US" sz="3600" b="0" dirty="0"/>
              <a:t>「魚</a:t>
            </a:r>
            <a:r>
              <a:rPr lang="ja-JP" altLang="en-US" sz="3600" b="0" dirty="0" smtClean="0"/>
              <a:t>をくれ、と云うより、</a:t>
            </a:r>
            <a:r>
              <a:rPr lang="en-US" altLang="ja-JP" sz="3600" b="0" dirty="0" smtClean="0"/>
              <a:t/>
            </a:r>
            <a:br>
              <a:rPr lang="en-US" altLang="ja-JP" sz="3600" b="0" dirty="0" smtClean="0"/>
            </a:br>
            <a:r>
              <a:rPr lang="ja-JP" altLang="en-US" sz="3600" b="0" dirty="0" smtClean="0"/>
              <a:t>魚</a:t>
            </a:r>
            <a:r>
              <a:rPr lang="ja-JP" altLang="en-US" sz="3600" b="0" dirty="0"/>
              <a:t>の釣り方</a:t>
            </a:r>
            <a:r>
              <a:rPr lang="ja-JP" altLang="en-US" sz="3600" b="0" dirty="0" smtClean="0"/>
              <a:t>を教えてくれ、と</a:t>
            </a:r>
            <a:r>
              <a:rPr lang="ja-JP" altLang="en-US" sz="3600" b="0" dirty="0" smtClean="0"/>
              <a:t>云</a:t>
            </a:r>
            <a:r>
              <a:rPr lang="ja-JP" altLang="en-US" sz="3600" b="0" dirty="0"/>
              <a:t>お</a:t>
            </a:r>
            <a:r>
              <a:rPr lang="ja-JP" altLang="en-US" sz="3600" b="0" dirty="0" smtClean="0"/>
              <a:t>う</a:t>
            </a:r>
            <a:r>
              <a:rPr lang="ja-JP" altLang="en-US" sz="3600" b="0" dirty="0" smtClean="0"/>
              <a:t>」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7665" y="5301208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公式を覚える方法を教わるようじゃなく、</a:t>
            </a:r>
            <a:r>
              <a:rPr lang="en-US" altLang="ja-JP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ja-JP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ja-JP" altLang="en-US" sz="2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公式を導く方法を教わるように、</a:t>
            </a:r>
            <a:r>
              <a:rPr lang="ja-JP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教わる。</a:t>
            </a:r>
            <a:endParaRPr kumimoji="1" lang="ja-JP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8194" name="Picture 2" descr="C:\Users\G_KOJIMA_FUJIO\AppData\Local\Microsoft\Windows\Temporary Internet Files\Content.IE5\91T3RKTB\MP900387539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356745"/>
            <a:ext cx="3657600" cy="2609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9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8491"/>
            <a:ext cx="8385175" cy="3184525"/>
          </a:xfrm>
        </p:spPr>
        <p:txBody>
          <a:bodyPr/>
          <a:lstStyle/>
          <a:p>
            <a:r>
              <a:rPr kumimoji="1" lang="ja-JP" altLang="en-US" sz="5400" dirty="0" smtClean="0"/>
              <a:t>だが、すべてのことを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/>
              <a:t>知ること</a:t>
            </a:r>
            <a:r>
              <a:rPr lang="ja-JP" altLang="en-US" sz="5400" dirty="0" smtClean="0"/>
              <a:t>は無理。</a:t>
            </a:r>
            <a:endParaRPr kumimoji="1" lang="ja-JP" altLang="en-US" sz="4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1640" y="3212976"/>
            <a:ext cx="65582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選択が必要で</a:t>
            </a:r>
            <a:r>
              <a:rPr lang="ja-JP" altLang="en-US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</a:t>
            </a:r>
            <a:r>
              <a:rPr lang="en-US" altLang="ja-JP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?</a:t>
            </a:r>
            <a:endParaRPr kumimoji="1" lang="ja-JP" altLang="en-US" sz="6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42" name="Picture 2" descr="C:\Users\Fujio Kojima\AppData\Local\Microsoft\Windows\Temporary Internet Files\Content.IE5\VEDT3462\MP90038531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04520"/>
            <a:ext cx="1672851" cy="2341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876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275247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Developers Summit 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9 </a:t>
            </a:r>
            <a:r>
              <a:rPr kumimoji="1" lang="ja-JP" altLang="en-US" dirty="0" smtClean="0"/>
              <a:t>回目の参加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99592" y="3140968"/>
            <a:ext cx="7992888" cy="2808312"/>
          </a:xfrm>
        </p:spPr>
        <p:txBody>
          <a:bodyPr/>
          <a:lstStyle/>
          <a:p>
            <a:r>
              <a:rPr kumimoji="1" lang="ja-JP" altLang="en-US" sz="4400" dirty="0" smtClean="0"/>
              <a:t>コミュニティ系セッションに</a:t>
            </a:r>
            <a:endParaRPr kumimoji="1" lang="en-US" altLang="ja-JP" sz="4400" dirty="0" smtClean="0"/>
          </a:p>
          <a:p>
            <a:pPr lvl="1"/>
            <a:r>
              <a:rPr kumimoji="1" lang="en-US" altLang="ja-JP" sz="3600" dirty="0" smtClean="0"/>
              <a:t>INETA </a:t>
            </a:r>
            <a:r>
              <a:rPr kumimoji="1" lang="ja-JP" altLang="en-US" sz="3600" dirty="0" smtClean="0"/>
              <a:t>セッション</a:t>
            </a:r>
            <a:endParaRPr kumimoji="1" lang="en-US" altLang="ja-JP" sz="3600" dirty="0" smtClean="0"/>
          </a:p>
          <a:p>
            <a:pPr lvl="1"/>
            <a:r>
              <a:rPr lang="ja-JP" altLang="en-US" sz="3600" dirty="0"/>
              <a:t>ライトニングトークス</a:t>
            </a:r>
          </a:p>
          <a:p>
            <a:pPr lvl="1"/>
            <a:r>
              <a:rPr lang="ja-JP" altLang="en-US" sz="3600" dirty="0" smtClean="0"/>
              <a:t>リジェクト セッション</a:t>
            </a:r>
            <a:endParaRPr lang="en-US" altLang="ja-JP" sz="3600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84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336653"/>
          </a:xfrm>
        </p:spPr>
        <p:txBody>
          <a:bodyPr/>
          <a:lstStyle/>
          <a:p>
            <a:r>
              <a:rPr lang="ja-JP" altLang="en-US" sz="6000" b="0" dirty="0"/>
              <a:t>「何かを選択する</a:t>
            </a:r>
            <a:r>
              <a:rPr lang="ja-JP" altLang="en-US" sz="6000" b="0" dirty="0" smtClean="0"/>
              <a:t>」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b="0" dirty="0" smtClean="0"/>
              <a:t>と</a:t>
            </a:r>
            <a:r>
              <a:rPr lang="ja-JP" altLang="en-US" b="0" dirty="0"/>
              <a:t>いうこと</a:t>
            </a:r>
            <a:r>
              <a:rPr lang="ja-JP" altLang="en-US" b="0" dirty="0" smtClean="0"/>
              <a:t>は、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5400" b="0" dirty="0" smtClean="0"/>
              <a:t>「</a:t>
            </a:r>
            <a:r>
              <a:rPr lang="ja-JP" altLang="en-US" sz="5400" b="0" dirty="0"/>
              <a:t>他を選択から外す</a:t>
            </a:r>
            <a:r>
              <a:rPr lang="ja-JP" altLang="en-US" sz="5400" b="0" dirty="0" smtClean="0"/>
              <a:t>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と</a:t>
            </a:r>
            <a:r>
              <a:rPr lang="ja-JP" altLang="en-US" b="0" dirty="0"/>
              <a:t>いう</a:t>
            </a:r>
            <a:r>
              <a:rPr lang="ja-JP" altLang="en-US" b="0" dirty="0" smtClean="0"/>
              <a:t>こと。</a:t>
            </a:r>
            <a:endParaRPr kumimoji="1" lang="ja-JP" altLang="en-US" dirty="0"/>
          </a:p>
        </p:txBody>
      </p:sp>
      <p:pic>
        <p:nvPicPr>
          <p:cNvPr id="11266" name="Picture 2" descr="http://img4.blogs.yahoo.co.jp/ybi/1/07/08/echan0308/folder/509314/img_509314_5393947_0?1261580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90612"/>
            <a:ext cx="3576416" cy="26507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2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88491"/>
            <a:ext cx="8385175" cy="4264645"/>
          </a:xfrm>
        </p:spPr>
        <p:txBody>
          <a:bodyPr/>
          <a:lstStyle/>
          <a:p>
            <a:r>
              <a:rPr lang="ja-JP" altLang="en-US" sz="4000" dirty="0" smtClean="0"/>
              <a:t>「何でも</a:t>
            </a:r>
            <a:r>
              <a:rPr kumimoji="1" lang="ja-JP" altLang="en-US" sz="4000" dirty="0" smtClean="0"/>
              <a:t>知って</a:t>
            </a:r>
            <a:r>
              <a:rPr kumimoji="1" lang="ja-JP" altLang="en-US" sz="4000" dirty="0" smtClean="0"/>
              <a:t>いるひと」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4000" dirty="0" smtClean="0"/>
              <a:t>になろうとしなくて良いのでは</a:t>
            </a:r>
            <a:r>
              <a:rPr kumimoji="1" lang="en-US" altLang="ja-JP" sz="4000" dirty="0" smtClean="0"/>
              <a:t>?</a:t>
            </a:r>
            <a:endParaRPr kumimoji="1" lang="ja-JP" altLang="en-US" sz="2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20482" name="Picture 2" descr="C:\Users\Fujio Kojima\AppData\Local\Microsoft\Windows\Temporary Internet Files\Content.IE5\VEDT3462\MP90040005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244" y="3645024"/>
            <a:ext cx="2081784" cy="31211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93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995120" cy="4480669"/>
          </a:xfrm>
        </p:spPr>
        <p:txBody>
          <a:bodyPr/>
          <a:lstStyle/>
          <a:p>
            <a:r>
              <a:rPr lang="ja-JP" altLang="en-US" sz="6600" b="0" dirty="0"/>
              <a:t>「知之爲知之</a:t>
            </a:r>
            <a:r>
              <a:rPr lang="ja-JP" altLang="en-US" sz="6600" b="0" dirty="0" smtClean="0"/>
              <a:t>。</a:t>
            </a:r>
            <a:r>
              <a:rPr lang="en-US" altLang="ja-JP" sz="6600" b="0" dirty="0" smtClean="0"/>
              <a:t/>
            </a:r>
            <a:br>
              <a:rPr lang="en-US" altLang="ja-JP" sz="6600" b="0" dirty="0" smtClean="0"/>
            </a:br>
            <a:r>
              <a:rPr lang="ja-JP" altLang="en-US" sz="6600" b="0" dirty="0" smtClean="0"/>
              <a:t>不知爲</a:t>
            </a:r>
            <a:r>
              <a:rPr lang="ja-JP" altLang="en-US" sz="6600" b="0" dirty="0"/>
              <a:t>不知</a:t>
            </a:r>
            <a:r>
              <a:rPr lang="ja-JP" altLang="en-US" sz="6600" b="0" dirty="0" smtClean="0"/>
              <a:t>。</a:t>
            </a:r>
            <a:r>
              <a:rPr lang="en-US" altLang="ja-JP" sz="6600" b="0" dirty="0" smtClean="0"/>
              <a:t/>
            </a:r>
            <a:br>
              <a:rPr lang="en-US" altLang="ja-JP" sz="6600" b="0" dirty="0" smtClean="0"/>
            </a:br>
            <a:r>
              <a:rPr lang="ja-JP" altLang="en-US" sz="6600" b="0" dirty="0" smtClean="0"/>
              <a:t>是知也</a:t>
            </a:r>
            <a:r>
              <a:rPr lang="ja-JP" altLang="en-US" sz="6600" b="0" dirty="0"/>
              <a:t>。</a:t>
            </a:r>
            <a:r>
              <a:rPr lang="ja-JP" altLang="en-US" sz="6600" b="0" dirty="0" smtClean="0"/>
              <a:t>」</a:t>
            </a:r>
            <a:r>
              <a:rPr lang="en-US" altLang="ja-JP" sz="6000" b="0" dirty="0" smtClean="0"/>
              <a:t/>
            </a:r>
            <a:br>
              <a:rPr lang="en-US" altLang="ja-JP" sz="6000" b="0" dirty="0" smtClean="0"/>
            </a:br>
            <a:r>
              <a:rPr lang="en-US" altLang="ja-JP" sz="4800" b="0" dirty="0" smtClean="0"/>
              <a:t>(</a:t>
            </a:r>
            <a:r>
              <a:rPr lang="ja-JP" altLang="en-US" sz="4800" b="0" dirty="0" smtClean="0"/>
              <a:t>孔子</a:t>
            </a:r>
            <a:r>
              <a:rPr lang="en-US" altLang="ja-JP" sz="4800" b="0" dirty="0" smtClean="0"/>
              <a:t>)</a:t>
            </a:r>
            <a:endParaRPr kumimoji="1" lang="ja-JP" altLang="en-US" dirty="0"/>
          </a:p>
        </p:txBody>
      </p:sp>
      <p:pic>
        <p:nvPicPr>
          <p:cNvPr id="10242" name="Picture 2" descr="http://livedoor.blogimg.jp/laba_q/imgs/3/9/39612a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73016"/>
            <a:ext cx="3590925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39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44475"/>
            <a:ext cx="7139136" cy="5128741"/>
          </a:xfrm>
        </p:spPr>
        <p:txBody>
          <a:bodyPr/>
          <a:lstStyle/>
          <a:p>
            <a:r>
              <a:rPr lang="ja-JP" altLang="en-US" b="0" dirty="0"/>
              <a:t>「</a:t>
            </a:r>
            <a:r>
              <a:rPr lang="ja-JP" altLang="en-US" b="0" dirty="0" smtClean="0"/>
              <a:t>何が分かっていて、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何が分かっていないか、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b="0" dirty="0" smtClean="0"/>
              <a:t>分かっている」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4000" b="0" dirty="0"/>
              <a:t>と</a:t>
            </a:r>
            <a:r>
              <a:rPr lang="ja-JP" altLang="en-US" sz="4000" b="0" dirty="0" smtClean="0"/>
              <a:t>いうことが、</a:t>
            </a:r>
            <a:r>
              <a:rPr lang="en-US" altLang="ja-JP" sz="4000" b="0" dirty="0" smtClean="0"/>
              <a:t/>
            </a:r>
            <a:br>
              <a:rPr lang="en-US" altLang="ja-JP" sz="4000" b="0" dirty="0" smtClean="0"/>
            </a:br>
            <a:r>
              <a:rPr lang="en-US" altLang="ja-JP" sz="2000" b="0" dirty="0" smtClean="0"/>
              <a:t/>
            </a:r>
            <a:br>
              <a:rPr lang="en-US" altLang="ja-JP" sz="2000" b="0" dirty="0" smtClean="0"/>
            </a:br>
            <a:r>
              <a:rPr lang="ja-JP" altLang="en-US" sz="6600" b="0" dirty="0" smtClean="0"/>
              <a:t>分かって</a:t>
            </a:r>
            <a:r>
              <a:rPr lang="ja-JP" altLang="en-US" sz="6600" b="0" dirty="0" smtClean="0"/>
              <a:t>いる</a:t>
            </a:r>
            <a:r>
              <a:rPr lang="en-US" altLang="ja-JP" sz="6000" b="0" dirty="0" smtClean="0"/>
              <a:t/>
            </a:r>
            <a:br>
              <a:rPr lang="en-US" altLang="ja-JP" sz="6000" b="0" dirty="0" smtClean="0"/>
            </a:br>
            <a:r>
              <a:rPr lang="ja-JP" altLang="en-US" sz="4800" b="0" dirty="0" smtClean="0"/>
              <a:t>ということ。</a:t>
            </a:r>
            <a:endParaRPr kumimoji="1" lang="ja-JP" altLang="en-US" sz="4800" dirty="0"/>
          </a:p>
        </p:txBody>
      </p:sp>
      <p:pic>
        <p:nvPicPr>
          <p:cNvPr id="11266" name="Picture 2" descr="http://t2.gstatic.com/images?q=tbn:ANd9GcTjQZmUIvUiFUdTpgRasMHPKf93q3W7aZf0xMRFwNxYxSPSFQ7_tHqZJK2CW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66470"/>
            <a:ext cx="1892424" cy="2580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6880899" y="623731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ソクラテス</a:t>
            </a:r>
            <a:endParaRPr kumimoji="1" lang="ja-JP" altLang="en-US" sz="2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44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2320429"/>
          </a:xfrm>
        </p:spPr>
        <p:txBody>
          <a:bodyPr/>
          <a:lstStyle/>
          <a:p>
            <a:r>
              <a:rPr lang="ja-JP" altLang="en-US" sz="4000" dirty="0" smtClean="0"/>
              <a:t>「何が分かってないか」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分かるためには、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5400" dirty="0" smtClean="0"/>
              <a:t>フィードバック</a:t>
            </a:r>
            <a:r>
              <a:rPr lang="ja-JP" altLang="en-US" dirty="0" smtClean="0"/>
              <a:t>が</a:t>
            </a:r>
            <a:r>
              <a:rPr lang="ja-JP" altLang="en-US" sz="4800" dirty="0" smtClean="0"/>
              <a:t>重要。</a:t>
            </a:r>
            <a:endParaRPr kumimoji="1" lang="ja-JP" altLang="en-US" dirty="0"/>
          </a:p>
        </p:txBody>
      </p:sp>
      <p:pic>
        <p:nvPicPr>
          <p:cNvPr id="5" name="Picture 2" descr="http://livedoor.blogimg.jp/laba_q/imgs/3/9/39612a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21" y="2905780"/>
            <a:ext cx="3590925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 bwMode="auto">
          <a:xfrm>
            <a:off x="395537" y="3068960"/>
            <a:ext cx="4104455" cy="2700300"/>
          </a:xfrm>
          <a:prstGeom prst="wedgeRoundRectCallout">
            <a:avLst>
              <a:gd name="adj1" fmla="val 64731"/>
              <a:gd name="adj2" fmla="val -60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lang="zh-TW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學而不思則罔、</a:t>
            </a:r>
            <a:r>
              <a:rPr lang="en-US" altLang="zh-TW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zh-TW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zh-TW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思而不學則殆</a:t>
            </a:r>
            <a:r>
              <a:rPr lang="ja-JP" altLang="en-US" sz="3600" dirty="0" err="1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r>
              <a:rPr lang="ja-JP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</a:t>
            </a:r>
            <a:br>
              <a:rPr lang="ja-JP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en-US" altLang="ja-JP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孔子</a:t>
            </a:r>
            <a:r>
              <a:rPr lang="en-US" altLang="ja-JP" sz="2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2800" dirty="0"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7777" y="59301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孔子</a:t>
            </a:r>
            <a:endParaRPr kumimoji="1" lang="ja-JP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404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688581"/>
          </a:xfrm>
        </p:spPr>
        <p:txBody>
          <a:bodyPr/>
          <a:lstStyle/>
          <a:p>
            <a:r>
              <a:rPr lang="ja-JP" altLang="en-US" sz="4800" dirty="0" smtClean="0">
                <a:solidFill>
                  <a:srgbClr val="FFFF00"/>
                </a:solidFill>
              </a:rPr>
              <a:t>技術を</a:t>
            </a:r>
            <a:r>
              <a:rPr lang="ja-JP" altLang="en-US" sz="6000" dirty="0" smtClean="0">
                <a:solidFill>
                  <a:srgbClr val="FFFF00"/>
                </a:solidFill>
              </a:rPr>
              <a:t>知っている</a:t>
            </a:r>
            <a:r>
              <a:rPr lang="ja-JP" altLang="en-US" sz="4800" dirty="0" smtClean="0">
                <a:solidFill>
                  <a:srgbClr val="FFFF00"/>
                </a:solidFill>
              </a:rPr>
              <a:t>とは</a:t>
            </a:r>
            <a:r>
              <a:rPr lang="en-US" altLang="ja-JP" sz="4800" dirty="0" smtClean="0">
                <a:solidFill>
                  <a:srgbClr val="FFFF00"/>
                </a:solidFill>
              </a:rPr>
              <a:t>?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pic>
        <p:nvPicPr>
          <p:cNvPr id="12290" name="Picture 2" descr="C:\Users\Fujio Kojima\AppData\Local\Microsoft\Windows\Temporary Internet Files\Content.IE5\EYWMRDCO\MP90043933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36913"/>
            <a:ext cx="2459251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3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dirty="0" smtClean="0"/>
              <a:t>知識の段階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z="6000" dirty="0" smtClean="0"/>
              <a:t>知っている</a:t>
            </a:r>
            <a:endParaRPr lang="en-US" altLang="ja-JP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6000" dirty="0" smtClean="0"/>
              <a:t>判っている</a:t>
            </a:r>
            <a:endParaRPr lang="en-US" altLang="ja-JP" sz="60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6000" dirty="0" smtClean="0"/>
              <a:t>活かせる</a:t>
            </a:r>
            <a:endParaRPr kumimoji="1" lang="ja-JP" altLang="en-US" sz="6000" dirty="0"/>
          </a:p>
        </p:txBody>
      </p:sp>
      <p:pic>
        <p:nvPicPr>
          <p:cNvPr id="13314" name="Picture 2" descr="http://www.traderspage.biz/blog/knowl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944" y="4005064"/>
            <a:ext cx="3096344" cy="2322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929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44475"/>
            <a:ext cx="8856984" cy="3400549"/>
          </a:xfrm>
        </p:spPr>
        <p:txBody>
          <a:bodyPr/>
          <a:lstStyle/>
          <a:p>
            <a:r>
              <a:rPr lang="ja-JP" altLang="en-US" sz="4800" dirty="0" smtClean="0"/>
              <a:t>「知識を </a:t>
            </a:r>
            <a:r>
              <a:rPr lang="en-US" altLang="ja-JP" sz="6600" dirty="0" smtClean="0">
                <a:solidFill>
                  <a:srgbClr val="FFFF00"/>
                </a:solidFill>
              </a:rPr>
              <a:t>Testable</a:t>
            </a:r>
            <a:r>
              <a:rPr lang="en-US" altLang="ja-JP" sz="4800" dirty="0" smtClean="0"/>
              <a:t> </a:t>
            </a:r>
            <a:r>
              <a:rPr lang="ja-JP" altLang="en-US" sz="4800" dirty="0" smtClean="0"/>
              <a:t>に。」</a:t>
            </a:r>
            <a:endParaRPr kumimoji="1" lang="ja-JP" altLang="en-US" sz="4800" dirty="0"/>
          </a:p>
        </p:txBody>
      </p:sp>
      <p:pic>
        <p:nvPicPr>
          <p:cNvPr id="14338" name="Picture 2" descr="http://techon.nikkeibp.co.jp/article/NEWS/20070525/133130/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96" y="2636912"/>
            <a:ext cx="5803032" cy="3868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056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「知識」を </a:t>
            </a:r>
            <a:r>
              <a:rPr kumimoji="1" lang="en-US" altLang="ja-JP" dirty="0" smtClean="0"/>
              <a:t>Testable </a:t>
            </a:r>
            <a:r>
              <a:rPr kumimoji="1" lang="ja-JP" altLang="en-US" dirty="0" smtClean="0"/>
              <a:t>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905000"/>
            <a:ext cx="8594030" cy="4191000"/>
          </a:xfrm>
        </p:spPr>
        <p:txBody>
          <a:bodyPr/>
          <a:lstStyle/>
          <a:p>
            <a:r>
              <a:rPr lang="ja-JP" altLang="en-US" sz="4000" dirty="0">
                <a:solidFill>
                  <a:srgbClr val="FFFF00"/>
                </a:solidFill>
              </a:rPr>
              <a:t>「</a:t>
            </a:r>
            <a:r>
              <a:rPr kumimoji="1" lang="ja-JP" altLang="en-US" sz="4000" dirty="0" smtClean="0">
                <a:solidFill>
                  <a:srgbClr val="FFFF00"/>
                </a:solidFill>
              </a:rPr>
              <a:t>分かっている」</a:t>
            </a:r>
            <a:r>
              <a:rPr kumimoji="1" lang="ja-JP" altLang="en-US" sz="4000" dirty="0" smtClean="0"/>
              <a:t>のテストケース</a:t>
            </a:r>
            <a:endParaRPr kumimoji="1" lang="en-US" altLang="ja-JP" sz="4000" dirty="0" smtClean="0"/>
          </a:p>
          <a:p>
            <a:pPr marL="457200" lvl="1" indent="0">
              <a:buNone/>
            </a:pPr>
            <a:r>
              <a:rPr lang="ja-JP" altLang="en-US" sz="4000" dirty="0"/>
              <a:t>→</a:t>
            </a:r>
            <a:r>
              <a:rPr lang="ja-JP" altLang="en-US" sz="4000" dirty="0" smtClean="0"/>
              <a:t>「その</a:t>
            </a:r>
            <a:r>
              <a:rPr lang="ja-JP" altLang="en-US" sz="4000" dirty="0"/>
              <a:t>技術を知らない人</a:t>
            </a:r>
            <a:r>
              <a:rPr lang="ja-JP" altLang="en-US" sz="4000" dirty="0" smtClean="0"/>
              <a:t>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説明</a:t>
            </a:r>
            <a:r>
              <a:rPr lang="ja-JP" altLang="en-US" sz="4000" dirty="0"/>
              <a:t>できる</a:t>
            </a:r>
            <a:r>
              <a:rPr lang="ja-JP" altLang="en-US" sz="4000" dirty="0" smtClean="0"/>
              <a:t>か</a:t>
            </a:r>
            <a:r>
              <a:rPr lang="en-US" altLang="ja-JP" sz="4000" dirty="0"/>
              <a:t>?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r>
              <a:rPr lang="ja-JP" altLang="en-US" sz="4800" dirty="0" smtClean="0">
                <a:solidFill>
                  <a:srgbClr val="FFFF00"/>
                </a:solidFill>
              </a:rPr>
              <a:t>「活かせる」</a:t>
            </a:r>
            <a:r>
              <a:rPr lang="ja-JP" altLang="en-US" sz="4800" dirty="0"/>
              <a:t>のテストケース</a:t>
            </a:r>
            <a:endParaRPr lang="en-US" altLang="ja-JP" sz="4800" dirty="0" smtClean="0"/>
          </a:p>
          <a:p>
            <a:pPr marL="457200" lvl="1" indent="0">
              <a:buNone/>
            </a:pPr>
            <a:r>
              <a:rPr lang="ja-JP" altLang="en-US" sz="4400" dirty="0"/>
              <a:t>→</a:t>
            </a:r>
            <a:r>
              <a:rPr lang="ja-JP" altLang="en-US" sz="4400" dirty="0" smtClean="0"/>
              <a:t>「その</a:t>
            </a:r>
            <a:r>
              <a:rPr lang="ja-JP" altLang="en-US" sz="4400" dirty="0"/>
              <a:t>技術を現場</a:t>
            </a:r>
            <a:r>
              <a:rPr lang="ja-JP" altLang="en-US" sz="4400" dirty="0" smtClean="0"/>
              <a:t>で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使う</a:t>
            </a:r>
            <a:r>
              <a:rPr lang="ja-JP" altLang="en-US" sz="4400" dirty="0"/>
              <a:t>ことができる</a:t>
            </a:r>
            <a:r>
              <a:rPr lang="ja-JP" altLang="en-US" sz="4400" dirty="0" smtClean="0"/>
              <a:t>か</a:t>
            </a:r>
            <a:r>
              <a:rPr lang="en-US" altLang="ja-JP" sz="4400" dirty="0" smtClean="0"/>
              <a:t>?</a:t>
            </a:r>
            <a:r>
              <a:rPr lang="ja-JP" altLang="en-US" sz="4400" dirty="0" smtClean="0"/>
              <a:t>」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6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95536" y="2708920"/>
            <a:ext cx="3456384" cy="237626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『</a:t>
            </a:r>
            <a:r>
              <a:rPr kumimoji="0" lang="ja-JP" alt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分かっている</a:t>
            </a:r>
            <a:r>
              <a:rPr kumimoji="0" lang="en-US" altLang="ja-JP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』</a:t>
            </a:r>
            <a:endParaRPr kumimoji="0" lang="ja-JP" altLang="en-US" sz="3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星 6 4"/>
          <p:cNvSpPr/>
          <p:nvPr/>
        </p:nvSpPr>
        <p:spPr bwMode="auto">
          <a:xfrm>
            <a:off x="5899720" y="2492896"/>
            <a:ext cx="2880320" cy="2880320"/>
          </a:xfrm>
          <a:prstGeom prst="star6">
            <a:avLst>
              <a:gd name="adj" fmla="val 29349"/>
              <a:gd name="hf" fmla="val 11547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テスト</a:t>
            </a:r>
          </a:p>
        </p:txBody>
      </p:sp>
      <p:sp>
        <p:nvSpPr>
          <p:cNvPr id="6" name="左矢印 5"/>
          <p:cNvSpPr/>
          <p:nvPr/>
        </p:nvSpPr>
        <p:spPr bwMode="auto">
          <a:xfrm>
            <a:off x="4139952" y="3501008"/>
            <a:ext cx="1687760" cy="792088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フィードバック</a:t>
            </a: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8635" y="908720"/>
            <a:ext cx="772839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分かっているかどうかの</a:t>
            </a:r>
            <a:endParaRPr lang="en-US" altLang="ja-JP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kumimoji="1" lang="ja-JP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フィードバック</a:t>
            </a:r>
            <a:r>
              <a:rPr kumimoji="1"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重要</a:t>
            </a:r>
            <a:r>
              <a:rPr kumimoji="1" lang="en-US" altLang="ja-JP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r>
              <a:rPr kumimoji="1"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</a:t>
            </a:r>
            <a:endParaRPr kumimoji="1" lang="ja-JP" alt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1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>
                <a:solidFill>
                  <a:srgbClr val="FFFF00"/>
                </a:solidFill>
              </a:rPr>
              <a:t>今日は、</a:t>
            </a:r>
            <a:r>
              <a:rPr lang="en-US" altLang="ja-JP" sz="2800" dirty="0" smtClean="0">
                <a:solidFill>
                  <a:srgbClr val="FFFF00"/>
                </a:solidFill>
              </a:rPr>
              <a:t/>
            </a:r>
            <a:br>
              <a:rPr lang="en-US" altLang="ja-JP" sz="2800" dirty="0" smtClean="0">
                <a:solidFill>
                  <a:srgbClr val="FFFF00"/>
                </a:solidFill>
              </a:rPr>
            </a:br>
            <a:r>
              <a:rPr lang="en-US" altLang="ja-JP" sz="2800" dirty="0" smtClean="0">
                <a:solidFill>
                  <a:srgbClr val="FFFF00"/>
                </a:solidFill>
              </a:rPr>
              <a:t/>
            </a:r>
            <a:br>
              <a:rPr lang="en-US" altLang="ja-JP" sz="2800" dirty="0" smtClean="0">
                <a:solidFill>
                  <a:srgbClr val="FFFF00"/>
                </a:solidFill>
              </a:rPr>
            </a:br>
            <a:r>
              <a:rPr lang="en-US" altLang="ja-JP" sz="2800" dirty="0" smtClean="0">
                <a:solidFill>
                  <a:srgbClr val="FFFF00"/>
                </a:solidFill>
              </a:rPr>
              <a:t>Developers Summit 2012 </a:t>
            </a:r>
            <a:r>
              <a:rPr lang="ja-JP" altLang="en-US" sz="2800" dirty="0" smtClean="0">
                <a:solidFill>
                  <a:srgbClr val="FFFF00"/>
                </a:solidFill>
              </a:rPr>
              <a:t>のテーマ</a:t>
            </a:r>
            <a:r>
              <a:rPr lang="en-US" altLang="ja-JP" sz="2800" dirty="0" smtClean="0">
                <a:solidFill>
                  <a:srgbClr val="FFFF00"/>
                </a:solidFill>
              </a:rPr>
              <a:t/>
            </a:r>
            <a:br>
              <a:rPr lang="en-US" altLang="ja-JP" sz="2800" dirty="0" smtClean="0">
                <a:solidFill>
                  <a:srgbClr val="FFFF00"/>
                </a:solidFill>
              </a:rPr>
            </a:br>
            <a:r>
              <a:rPr lang="en-US" altLang="ja-JP" sz="1800" dirty="0" smtClean="0">
                <a:solidFill>
                  <a:srgbClr val="FFFF00"/>
                </a:solidFill>
              </a:rPr>
              <a:t/>
            </a:r>
            <a:br>
              <a:rPr lang="en-US" altLang="ja-JP" sz="1800" dirty="0" smtClean="0">
                <a:solidFill>
                  <a:srgbClr val="FFFF00"/>
                </a:solidFill>
              </a:rPr>
            </a:br>
            <a:r>
              <a:rPr lang="ja-JP" altLang="en-US" dirty="0" smtClean="0">
                <a:solidFill>
                  <a:srgbClr val="FFFF00"/>
                </a:solidFill>
              </a:rPr>
              <a:t>「</a:t>
            </a:r>
            <a:r>
              <a:rPr lang="en-US" altLang="ja-JP" dirty="0" smtClean="0">
                <a:solidFill>
                  <a:srgbClr val="FFFF00"/>
                </a:solidFill>
              </a:rPr>
              <a:t>10</a:t>
            </a:r>
            <a:r>
              <a:rPr lang="ja-JP" altLang="en-US" dirty="0">
                <a:solidFill>
                  <a:srgbClr val="FFFF00"/>
                </a:solidFill>
              </a:rPr>
              <a:t>年後も世界で</a:t>
            </a:r>
            <a:r>
              <a:rPr lang="ja-JP" altLang="en-US" dirty="0" smtClean="0">
                <a:solidFill>
                  <a:srgbClr val="FFFF00"/>
                </a:solidFill>
              </a:rPr>
              <a:t>通じる</a:t>
            </a:r>
            <a:r>
              <a:rPr lang="en-US" altLang="ja-JP" dirty="0" smtClean="0">
                <a:solidFill>
                  <a:srgbClr val="FFFF00"/>
                </a:solidFill>
              </a:rPr>
              <a:t/>
            </a:r>
            <a:br>
              <a:rPr lang="en-US" altLang="ja-JP" dirty="0" smtClean="0">
                <a:solidFill>
                  <a:srgbClr val="FFFF00"/>
                </a:solidFill>
              </a:rPr>
            </a:br>
            <a:r>
              <a:rPr lang="ja-JP" altLang="en-US" sz="5400" dirty="0" smtClean="0">
                <a:solidFill>
                  <a:srgbClr val="FFFF00"/>
                </a:solidFill>
              </a:rPr>
              <a:t>エンジニア</a:t>
            </a:r>
            <a:r>
              <a:rPr lang="ja-JP" altLang="en-US" dirty="0">
                <a:solidFill>
                  <a:srgbClr val="FFFF00"/>
                </a:solidFill>
              </a:rPr>
              <a:t>であるため</a:t>
            </a:r>
            <a:r>
              <a:rPr lang="ja-JP" altLang="en-US" dirty="0" smtClean="0">
                <a:solidFill>
                  <a:srgbClr val="FFFF00"/>
                </a:solidFill>
              </a:rPr>
              <a:t>に」</a:t>
            </a:r>
            <a:r>
              <a:rPr lang="en-US" altLang="ja-JP" dirty="0" smtClean="0">
                <a:solidFill>
                  <a:srgbClr val="FFFF00"/>
                </a:solidFill>
              </a:rPr>
              <a:t/>
            </a:r>
            <a:br>
              <a:rPr lang="en-US" altLang="ja-JP" dirty="0" smtClean="0">
                <a:solidFill>
                  <a:srgbClr val="FFFF00"/>
                </a:solidFill>
              </a:rPr>
            </a:br>
            <a:r>
              <a:rPr lang="en-US" altLang="ja-JP" sz="2400" dirty="0">
                <a:solidFill>
                  <a:srgbClr val="FFFF00"/>
                </a:solidFill>
              </a:rPr>
              <a:t/>
            </a:r>
            <a:br>
              <a:rPr lang="en-US" altLang="ja-JP" sz="2400" dirty="0">
                <a:solidFill>
                  <a:srgbClr val="FFFF00"/>
                </a:solidFill>
              </a:rPr>
            </a:br>
            <a:r>
              <a:rPr lang="ja-JP" altLang="en-US" dirty="0" smtClean="0">
                <a:solidFill>
                  <a:srgbClr val="FFFF00"/>
                </a:solidFill>
              </a:rPr>
              <a:t>を見て考えたことをつらつらと</a:t>
            </a:r>
            <a:endParaRPr kumimoji="1" lang="ja-JP" altLang="en-US" dirty="0">
              <a:solidFill>
                <a:srgbClr val="FFFF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0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264645"/>
          </a:xfrm>
        </p:spPr>
        <p:txBody>
          <a:bodyPr/>
          <a:lstStyle/>
          <a:p>
            <a:r>
              <a:rPr kumimoji="1" lang="ja-JP" altLang="en-US" dirty="0" smtClean="0"/>
              <a:t>分かるべきことは沢山ある。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ja-JP" altLang="en-US" sz="5400" dirty="0" smtClean="0"/>
              <a:t>天才じゃない私は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どうしよう</a:t>
            </a:r>
            <a:r>
              <a:rPr lang="en-US" altLang="ja-JP" sz="5400" dirty="0" smtClean="0"/>
              <a:t>?</a:t>
            </a:r>
            <a:endParaRPr kumimoji="1" lang="ja-JP" altLang="en-US" sz="5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pic>
        <p:nvPicPr>
          <p:cNvPr id="15362" name="Picture 2" descr="C:\Users\Fujio Kojima\AppData\Local\Microsoft\Windows\Temporary Internet Files\Content.IE5\EYWMRDCO\MP90040165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991312"/>
            <a:ext cx="4214182" cy="28083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716252"/>
            <a:ext cx="8820472" cy="6064845"/>
          </a:xfrm>
        </p:spPr>
        <p:txBody>
          <a:bodyPr anchor="t"/>
          <a:lstStyle/>
          <a:p>
            <a:pPr algn="l"/>
            <a:r>
              <a:rPr lang="en-US" altLang="ja-JP" sz="3200" i="1" dirty="0"/>
              <a:t>Lucy:</a:t>
            </a:r>
            <a:r>
              <a:rPr lang="en-US" altLang="ja-JP" sz="3200" b="0" i="1" dirty="0"/>
              <a:t> </a:t>
            </a:r>
            <a:r>
              <a:rPr lang="en-US" altLang="ja-JP" sz="4000" b="0" dirty="0"/>
              <a:t>”</a:t>
            </a:r>
            <a:r>
              <a:rPr lang="en-US" altLang="ja-JP" sz="4000" b="0" dirty="0" smtClean="0"/>
              <a:t>Sometimes</a:t>
            </a:r>
            <a:r>
              <a:rPr lang="en-US" altLang="ja-JP" sz="4000" b="0" dirty="0"/>
              <a:t>, I wonder how you can stand being just a dog</a:t>
            </a:r>
            <a:r>
              <a:rPr lang="en-US" altLang="ja-JP" sz="4000" b="0" dirty="0" smtClean="0"/>
              <a:t>...”</a:t>
            </a:r>
            <a:br>
              <a:rPr lang="en-US" altLang="ja-JP" sz="4000" b="0" dirty="0" smtClean="0"/>
            </a:br>
            <a:r>
              <a:rPr lang="ja-JP" altLang="en-US" sz="2000" b="0" dirty="0" smtClean="0"/>
              <a:t>ルーシー「時々</a:t>
            </a:r>
            <a:r>
              <a:rPr lang="ja-JP" altLang="en-US" sz="2000" b="0" dirty="0"/>
              <a:t>，あなたはどうして犬なんかでいられるのかと思うわ</a:t>
            </a:r>
            <a:r>
              <a:rPr lang="en-US" altLang="ja-JP" sz="2000" b="0" dirty="0" smtClean="0"/>
              <a:t>…</a:t>
            </a:r>
            <a:r>
              <a:rPr lang="ja-JP" altLang="en-US" sz="2000" b="0" dirty="0"/>
              <a:t>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en-US" altLang="ja-JP" b="0" dirty="0"/>
              <a:t/>
            </a:r>
            <a:br>
              <a:rPr lang="en-US" altLang="ja-JP" b="0" dirty="0"/>
            </a:br>
            <a:r>
              <a:rPr lang="en-US" altLang="ja-JP" sz="3200" i="1" dirty="0"/>
              <a:t>Snoopy: </a:t>
            </a:r>
            <a:r>
              <a:rPr lang="en-US" altLang="ja-JP" sz="3200" i="1" dirty="0" smtClean="0"/>
              <a:t>“</a:t>
            </a:r>
            <a:r>
              <a:rPr lang="en-US" altLang="ja-JP" sz="4000" b="0" dirty="0" smtClean="0"/>
              <a:t>You </a:t>
            </a:r>
            <a:r>
              <a:rPr lang="en-US" altLang="ja-JP" sz="4000" b="0" dirty="0"/>
              <a:t>can play with the cards you're dealt... Whatever that means</a:t>
            </a:r>
            <a:r>
              <a:rPr lang="en-US" altLang="ja-JP" sz="4000" b="0" dirty="0" smtClean="0"/>
              <a:t>.”</a:t>
            </a:r>
            <a:endParaRPr kumimoji="1" lang="ja-JP" altLang="en-US" sz="4000" dirty="0"/>
          </a:p>
        </p:txBody>
      </p:sp>
      <p:pic>
        <p:nvPicPr>
          <p:cNvPr id="12293" name="Picture 5" descr="C:\Users\G_KOJIMA_FUJIO\Desktop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37112"/>
            <a:ext cx="2318916" cy="2343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pic>
        <p:nvPicPr>
          <p:cNvPr id="23554" name="Picture 2" descr="http://image1.shopserve.jp/wagent.jp/pic-labo/simg/sn_sp_luc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11" y="4437112"/>
            <a:ext cx="1458161" cy="1944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07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1281" y="692696"/>
            <a:ext cx="8385175" cy="4320480"/>
          </a:xfrm>
        </p:spPr>
        <p:txBody>
          <a:bodyPr/>
          <a:lstStyle/>
          <a:p>
            <a:r>
              <a:rPr kumimoji="1" lang="ja-JP" altLang="en-US" sz="4800" dirty="0" smtClean="0"/>
              <a:t>我々は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5400" dirty="0" smtClean="0"/>
              <a:t>「自分の手札」</a:t>
            </a:r>
            <a:r>
              <a:rPr kumimoji="1" lang="ja-JP" altLang="en-US" sz="4800" dirty="0" smtClean="0"/>
              <a:t>で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勝負するしかない。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/>
              <a:t>それ</a:t>
            </a:r>
            <a:r>
              <a:rPr lang="ja-JP" altLang="en-US" sz="4800" dirty="0" smtClean="0"/>
              <a:t>がどのようであろうと。</a:t>
            </a:r>
            <a:endParaRPr kumimoji="1" lang="ja-JP" altLang="en-US" sz="4800" dirty="0"/>
          </a:p>
        </p:txBody>
      </p:sp>
      <p:pic>
        <p:nvPicPr>
          <p:cNvPr id="19459" name="Picture 3" descr="C:\Users\G_KOJIMA_FUJIO\AppData\Local\Microsoft\Windows\Temporary Internet Files\Content.IE5\9UZ3WO7Q\MP90041179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768" y="4581128"/>
            <a:ext cx="2906672" cy="19915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97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696693"/>
          </a:xfrm>
        </p:spPr>
        <p:txBody>
          <a:bodyPr/>
          <a:lstStyle/>
          <a:p>
            <a:r>
              <a:rPr lang="en-US" altLang="ja-JP" sz="4800" b="0" dirty="0"/>
              <a:t> </a:t>
            </a:r>
            <a:r>
              <a:rPr lang="en-US" altLang="ja-JP" sz="4800" b="0" dirty="0" smtClean="0"/>
              <a:t>“Your </a:t>
            </a:r>
            <a:r>
              <a:rPr lang="en-US" altLang="ja-JP" sz="4800" b="0" dirty="0"/>
              <a:t>time is </a:t>
            </a:r>
            <a:r>
              <a:rPr lang="en-US" altLang="ja-JP" sz="4800" b="0" dirty="0" smtClean="0"/>
              <a:t>limited,</a:t>
            </a:r>
            <a:br>
              <a:rPr lang="en-US" altLang="ja-JP" sz="4800" b="0" dirty="0" smtClean="0"/>
            </a:br>
            <a:r>
              <a:rPr lang="en-US" altLang="ja-JP" sz="4800" b="0" dirty="0" smtClean="0"/>
              <a:t>so don‘t </a:t>
            </a:r>
            <a:r>
              <a:rPr lang="en-US" altLang="ja-JP" sz="4800" b="0" dirty="0"/>
              <a:t>waste it living someone </a:t>
            </a:r>
            <a:r>
              <a:rPr lang="en-US" altLang="ja-JP" sz="4800" b="0" dirty="0" smtClean="0"/>
              <a:t>else’s </a:t>
            </a:r>
            <a:r>
              <a:rPr lang="en-US" altLang="ja-JP" sz="4800" b="0" dirty="0"/>
              <a:t>life</a:t>
            </a:r>
            <a:r>
              <a:rPr lang="en-US" altLang="ja-JP" sz="4800" b="0" dirty="0" smtClean="0"/>
              <a:t>.“</a:t>
            </a:r>
            <a:br>
              <a:rPr lang="en-US" altLang="ja-JP" sz="4800" b="0" dirty="0" smtClean="0"/>
            </a:br>
            <a:r>
              <a:rPr lang="ja-JP" altLang="en-US" sz="2400" b="0" dirty="0"/>
              <a:t>「</a:t>
            </a:r>
            <a:r>
              <a:rPr lang="ja-JP" altLang="en-US" sz="2400" b="0" dirty="0" smtClean="0"/>
              <a:t>あなた</a:t>
            </a:r>
            <a:r>
              <a:rPr lang="ja-JP" altLang="en-US" sz="2400" b="0" dirty="0"/>
              <a:t>方の時間は限られているので</a:t>
            </a:r>
            <a:r>
              <a:rPr lang="ja-JP" altLang="en-US" sz="2400" b="0" dirty="0" smtClean="0"/>
              <a:t>、</a:t>
            </a:r>
            <a:r>
              <a:rPr lang="en-US" altLang="ja-JP" sz="2400" b="0" dirty="0" smtClean="0"/>
              <a:t/>
            </a:r>
            <a:br>
              <a:rPr lang="en-US" altLang="ja-JP" sz="2400" b="0" dirty="0" smtClean="0"/>
            </a:br>
            <a:r>
              <a:rPr lang="ja-JP" altLang="en-US" sz="2400" b="0" dirty="0" smtClean="0"/>
              <a:t>誰</a:t>
            </a:r>
            <a:r>
              <a:rPr lang="ja-JP" altLang="en-US" sz="2400" b="0" dirty="0"/>
              <a:t>か他の人生を生きて、無駄をすべき</a:t>
            </a:r>
            <a:r>
              <a:rPr lang="ja-JP" altLang="en-US" sz="2400" b="0" dirty="0" smtClean="0"/>
              <a:t>でない。」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en-US" altLang="ja-JP" b="0" dirty="0"/>
              <a:t>(Steve Jobs</a:t>
            </a:r>
            <a:r>
              <a:rPr lang="en-US" altLang="ja-JP" b="0" dirty="0" smtClean="0"/>
              <a:t>)</a:t>
            </a:r>
            <a:endParaRPr kumimoji="1" lang="ja-JP" altLang="en-US" dirty="0"/>
          </a:p>
        </p:txBody>
      </p:sp>
      <p:pic>
        <p:nvPicPr>
          <p:cNvPr id="5122" name="Picture 2" descr="http://1.bp.blogspot.com/-TnUWN0oFMQ0/To70EThkFfI/AAAAAAAAAlA/dUmJ3Ajwp28/s1600/jo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507931"/>
            <a:ext cx="2891433" cy="19256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1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6"/>
            <a:ext cx="8385175" cy="4141788"/>
          </a:xfrm>
        </p:spPr>
        <p:txBody>
          <a:bodyPr/>
          <a:lstStyle/>
          <a:p>
            <a:r>
              <a:rPr lang="ja-JP" altLang="en-US" sz="6000" dirty="0">
                <a:solidFill>
                  <a:srgbClr val="FFFF00"/>
                </a:solidFill>
              </a:rPr>
              <a:t>技術</a:t>
            </a:r>
            <a:r>
              <a:rPr lang="ja-JP" altLang="en-US" sz="6000" dirty="0" smtClean="0">
                <a:solidFill>
                  <a:srgbClr val="FFFF00"/>
                </a:solidFill>
              </a:rPr>
              <a:t>を</a:t>
            </a:r>
            <a:r>
              <a:rPr lang="ja-JP" altLang="en-US" sz="6000" dirty="0">
                <a:solidFill>
                  <a:srgbClr val="FFFF00"/>
                </a:solidFill>
              </a:rPr>
              <a:t>身に</a:t>
            </a:r>
            <a:r>
              <a:rPr lang="ja-JP" altLang="en-US" sz="6000" dirty="0" smtClean="0">
                <a:solidFill>
                  <a:srgbClr val="FFFF00"/>
                </a:solidFill>
              </a:rPr>
              <a:t>付ける、</a:t>
            </a:r>
            <a:r>
              <a:rPr lang="en-US" altLang="ja-JP" sz="6000" dirty="0" smtClean="0">
                <a:solidFill>
                  <a:srgbClr val="FFFF00"/>
                </a:solidFill>
              </a:rPr>
              <a:t/>
            </a:r>
            <a:br>
              <a:rPr lang="en-US" altLang="ja-JP" sz="6000" dirty="0" smtClean="0">
                <a:solidFill>
                  <a:srgbClr val="FFFF00"/>
                </a:solidFill>
              </a:rPr>
            </a:br>
            <a:r>
              <a:rPr lang="ja-JP" altLang="en-US" sz="5400" dirty="0">
                <a:solidFill>
                  <a:srgbClr val="FFFF00"/>
                </a:solidFill>
              </a:rPr>
              <a:t>ということ。</a:t>
            </a:r>
            <a:endParaRPr kumimoji="1" lang="ja-JP" altLang="en-US" sz="5400" dirty="0">
              <a:solidFill>
                <a:srgbClr val="FFFF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pic>
        <p:nvPicPr>
          <p:cNvPr id="16387" name="Picture 3" descr="C:\Users\Fujio Kojima\AppData\Local\Microsoft\Windows\Temporary Internet Files\Content.IE5\5Q1D7VBD\MP900430492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284984"/>
            <a:ext cx="3312368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60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44475"/>
            <a:ext cx="8712968" cy="4048621"/>
          </a:xfrm>
        </p:spPr>
        <p:txBody>
          <a:bodyPr/>
          <a:lstStyle/>
          <a:p>
            <a:r>
              <a:rPr lang="ja-JP" altLang="en-US" sz="4800" dirty="0"/>
              <a:t>「</a:t>
            </a:r>
            <a:r>
              <a:rPr kumimoji="1" lang="ja-JP" altLang="en-US" sz="4800" dirty="0" smtClean="0"/>
              <a:t>技術を身に付ける」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kumimoji="1" lang="ja-JP" altLang="en-US" dirty="0" smtClean="0"/>
              <a:t>が大切なのか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pic>
        <p:nvPicPr>
          <p:cNvPr id="18434" name="Picture 2" descr="http://www.lifehacker.jp/100414tipsfornewhabi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5" y="3212976"/>
            <a:ext cx="2391093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7020272" y="5805264"/>
            <a:ext cx="166263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 (</a:t>
            </a:r>
            <a:r>
              <a:rPr kumimoji="1" lang="ja-JP" altLang="en-US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</a:t>
            </a:r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3200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>
            <a:off x="1893188" y="5589240"/>
            <a:ext cx="620720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1893188" y="548680"/>
            <a:ext cx="0" cy="49769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テキスト ボックス 18"/>
          <p:cNvSpPr txBox="1"/>
          <p:nvPr/>
        </p:nvSpPr>
        <p:spPr>
          <a:xfrm>
            <a:off x="179512" y="1124744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技術力</a:t>
            </a:r>
            <a:endParaRPr kumimoji="1" lang="ja-JP" altLang="en-US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 flipV="1">
            <a:off x="1893188" y="1342536"/>
            <a:ext cx="5559132" cy="28083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直線矢印コネクタ 24"/>
          <p:cNvCxnSpPr/>
          <p:nvPr/>
        </p:nvCxnSpPr>
        <p:spPr bwMode="auto">
          <a:xfrm flipV="1">
            <a:off x="1893188" y="3573016"/>
            <a:ext cx="5559132" cy="19320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F9F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0" name="円形吹き出し 29"/>
          <p:cNvSpPr/>
          <p:nvPr/>
        </p:nvSpPr>
        <p:spPr bwMode="auto">
          <a:xfrm>
            <a:off x="2516546" y="260648"/>
            <a:ext cx="4110907" cy="1800200"/>
          </a:xfrm>
          <a:prstGeom prst="wedgeEllipseCallout">
            <a:avLst>
              <a:gd name="adj1" fmla="val 6465"/>
              <a:gd name="adj2" fmla="val 168740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やってもやっても</a:t>
            </a: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kumimoji="0" lang="ja-JP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追いつけない</a:t>
            </a:r>
            <a:endParaRPr kumimoji="0" lang="ja-JP" altLang="en-US" sz="18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930134" y="1706905"/>
            <a:ext cx="174278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</a:t>
            </a:r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53962" y="3800672"/>
            <a:ext cx="6976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34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616573"/>
          </a:xfrm>
        </p:spPr>
        <p:txBody>
          <a:bodyPr/>
          <a:lstStyle/>
          <a:p>
            <a:r>
              <a:rPr lang="ja-JP" altLang="en-US" dirty="0" smtClean="0"/>
              <a:t>ある高さに行くことが重要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pic>
        <p:nvPicPr>
          <p:cNvPr id="4" name="Picture 2" descr="C:\Users\Fujio Kojima\AppData\Local\Microsoft\Windows\Temporary Internet Files\Content.IE5\3DM6HN1Z\MP900386802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508612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7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85175" cy="5344765"/>
          </a:xfrm>
        </p:spPr>
        <p:txBody>
          <a:bodyPr/>
          <a:lstStyle/>
          <a:p>
            <a:r>
              <a:rPr lang="ja-JP" altLang="en-US" sz="4800" b="0" dirty="0" smtClean="0"/>
              <a:t>大事</a:t>
            </a:r>
            <a:r>
              <a:rPr lang="ja-JP" altLang="en-US" sz="4800" b="0" dirty="0"/>
              <a:t>なの</a:t>
            </a:r>
            <a:r>
              <a:rPr lang="ja-JP" altLang="en-US" sz="4800" b="0" dirty="0" smtClean="0"/>
              <a:t>は</a:t>
            </a:r>
            <a:r>
              <a:rPr lang="ja-JP" altLang="en-US" sz="4800" b="0" dirty="0"/>
              <a:t>、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5400" b="0" dirty="0" smtClean="0"/>
              <a:t>どの高さまで</a:t>
            </a:r>
            <a:r>
              <a:rPr lang="ja-JP" altLang="en-US" sz="5400" b="0" dirty="0"/>
              <a:t>行くか</a:t>
            </a:r>
            <a:r>
              <a:rPr lang="ja-JP" altLang="en-US" sz="5400" b="0" dirty="0" smtClean="0"/>
              <a:t>、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ja-JP" altLang="en-US" sz="4800" b="0" dirty="0" smtClean="0"/>
              <a:t>じゃ</a:t>
            </a:r>
            <a:r>
              <a:rPr lang="ja-JP" altLang="en-US" sz="4800" b="0" dirty="0"/>
              <a:t>なくて</a:t>
            </a:r>
            <a:r>
              <a:rPr lang="ja-JP" altLang="en-US" sz="4800" b="0" dirty="0" smtClean="0"/>
              <a:t>、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6000" b="0" dirty="0" smtClean="0"/>
              <a:t>行く速度</a:t>
            </a:r>
            <a:r>
              <a:rPr lang="ja-JP" altLang="en-US" sz="4800" b="0" dirty="0"/>
              <a:t>かも</a:t>
            </a:r>
            <a:r>
              <a:rPr lang="ja-JP" altLang="en-US" sz="4800" b="0" dirty="0" smtClean="0"/>
              <a:t>。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en-US" altLang="ja-JP" sz="2000" b="0" dirty="0" smtClean="0"/>
              <a:t/>
            </a:r>
            <a:br>
              <a:rPr lang="en-US" altLang="ja-JP" sz="2000" b="0" dirty="0" smtClean="0"/>
            </a:br>
            <a:r>
              <a:rPr lang="ja-JP" altLang="en-US" sz="4800" b="0" dirty="0" smtClean="0"/>
              <a:t>つまり、傾き。</a:t>
            </a:r>
            <a:endParaRPr kumimoji="1" lang="ja-JP" altLang="en-US" sz="4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pic>
        <p:nvPicPr>
          <p:cNvPr id="21506" name="Picture 2" descr="C:\Users\Fujio Kojima\AppData\Local\Microsoft\Windows\Temporary Internet Files\Content.IE5\5Q1D7VBD\MP90043889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69160"/>
            <a:ext cx="2869778" cy="1921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11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7020272" y="5805264"/>
            <a:ext cx="166263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 (</a:t>
            </a:r>
            <a:r>
              <a:rPr kumimoji="1" lang="ja-JP" altLang="en-US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</a:t>
            </a:r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3200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>
            <a:off x="1893188" y="5589240"/>
            <a:ext cx="620720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1893188" y="548680"/>
            <a:ext cx="0" cy="49769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テキスト ボックス 18"/>
          <p:cNvSpPr txBox="1"/>
          <p:nvPr/>
        </p:nvSpPr>
        <p:spPr>
          <a:xfrm>
            <a:off x="179512" y="1124744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技術力</a:t>
            </a:r>
            <a:endParaRPr kumimoji="1" lang="ja-JP" altLang="en-US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 flipV="1">
            <a:off x="1893188" y="1342536"/>
            <a:ext cx="5559132" cy="28083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直線矢印コネクタ 24"/>
          <p:cNvCxnSpPr/>
          <p:nvPr/>
        </p:nvCxnSpPr>
        <p:spPr bwMode="auto">
          <a:xfrm flipV="1">
            <a:off x="1893188" y="548680"/>
            <a:ext cx="5559132" cy="495642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F9F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テキスト ボックス 30"/>
          <p:cNvSpPr txBox="1"/>
          <p:nvPr/>
        </p:nvSpPr>
        <p:spPr>
          <a:xfrm>
            <a:off x="6930134" y="1706905"/>
            <a:ext cx="174278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</a:t>
            </a:r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7864" y="4472825"/>
            <a:ext cx="6976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8869EF26-1A10-404B-97ED-CD66B65C19BA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48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258060"/>
            <a:ext cx="6408712" cy="4310162"/>
          </a:xfrm>
        </p:spPr>
        <p:txBody>
          <a:bodyPr/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dog   year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sz="16600" dirty="0" smtClean="0"/>
              <a:t>戌年</a:t>
            </a:r>
            <a:endParaRPr kumimoji="1" lang="ja-JP" altLang="en-US" dirty="0"/>
          </a:p>
        </p:txBody>
      </p:sp>
      <p:pic>
        <p:nvPicPr>
          <p:cNvPr id="1027" name="Picture 3" descr="C:\Users\G_KOJIMA_FUJIO\AppData\Local\Microsoft\Windows\Temporary Internet Files\Content.IE5\91T3RKTB\MP900444806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606" y="2780928"/>
            <a:ext cx="2728576" cy="35797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43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385175" cy="2608461"/>
          </a:xfrm>
        </p:spPr>
        <p:txBody>
          <a:bodyPr/>
          <a:lstStyle/>
          <a:p>
            <a:r>
              <a:rPr lang="ja-JP" altLang="en-US" sz="3200" b="0" dirty="0">
                <a:effectLst/>
              </a:rPr>
              <a:t>時間 </a:t>
            </a:r>
            <a:r>
              <a:rPr lang="en-US" altLang="ja-JP" sz="3200" b="0" dirty="0">
                <a:effectLst/>
              </a:rPr>
              <a:t>t </a:t>
            </a:r>
            <a:r>
              <a:rPr lang="ja-JP" altLang="en-US" sz="3200" b="0" dirty="0">
                <a:effectLst/>
              </a:rPr>
              <a:t>に</a:t>
            </a:r>
            <a:r>
              <a:rPr lang="ja-JP" altLang="en-US" sz="3200" b="0" dirty="0" smtClean="0">
                <a:effectLst/>
              </a:rPr>
              <a:t>関して技術力を</a:t>
            </a:r>
            <a:r>
              <a:rPr lang="ja-JP" altLang="en-US" sz="3200" b="0" dirty="0">
                <a:effectLst/>
              </a:rPr>
              <a:t>関数 </a:t>
            </a:r>
            <a:r>
              <a:rPr lang="en-US" altLang="ja-JP" sz="3200" b="0" dirty="0">
                <a:effectLst/>
              </a:rPr>
              <a:t>f </a:t>
            </a:r>
            <a:r>
              <a:rPr lang="ja-JP" altLang="en-US" sz="3200" b="0" dirty="0">
                <a:effectLst/>
              </a:rPr>
              <a:t>で表す</a:t>
            </a:r>
            <a:r>
              <a:rPr lang="ja-JP" altLang="en-US" sz="3200" b="0" dirty="0" smtClean="0">
                <a:effectLst/>
              </a:rPr>
              <a:t>と、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11760" y="1484784"/>
            <a:ext cx="350929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4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技術力</a:t>
            </a:r>
            <a:r>
              <a:rPr lang="en-US" altLang="ja-JP" sz="4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=f(t)</a:t>
            </a: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5" y="2852936"/>
            <a:ext cx="598753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t &gt; </a:t>
            </a:r>
            <a:r>
              <a:rPr lang="ja-JP" altLang="en-US" sz="3600" dirty="0"/>
              <a:t>現在時刻 なる </a:t>
            </a:r>
            <a:r>
              <a:rPr lang="en-US" altLang="ja-JP" sz="3600" dirty="0"/>
              <a:t>t </a:t>
            </a:r>
            <a:r>
              <a:rPr lang="ja-JP" altLang="en-US" sz="3600" dirty="0"/>
              <a:t>に</a:t>
            </a:r>
            <a:r>
              <a:rPr lang="ja-JP" altLang="en-US" sz="3600" dirty="0" smtClean="0"/>
              <a:t>関して、</a:t>
            </a:r>
            <a:endParaRPr kumimoji="1" lang="ja-JP" altLang="en-US" sz="3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67744" y="3639214"/>
            <a:ext cx="527709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800" dirty="0" smtClean="0"/>
              <a:t>d</a:t>
            </a: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1874094" y="4370610"/>
            <a:ext cx="136815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2" name="テキスト ボックス 11"/>
          <p:cNvSpPr txBox="1"/>
          <p:nvPr/>
        </p:nvSpPr>
        <p:spPr>
          <a:xfrm>
            <a:off x="2140427" y="4470211"/>
            <a:ext cx="69923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800" dirty="0" err="1" smtClean="0"/>
              <a:t>dt</a:t>
            </a:r>
            <a:endParaRPr kumimoji="1" lang="ja-JP" altLang="en-US" sz="4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42246" y="3944595"/>
            <a:ext cx="465063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4800" dirty="0"/>
              <a:t>f(t) &gt; IT</a:t>
            </a:r>
            <a:r>
              <a:rPr lang="ja-JP" altLang="en-US" sz="4800" dirty="0"/>
              <a:t>の</a:t>
            </a:r>
            <a:r>
              <a:rPr lang="ja-JP" altLang="en-US" sz="4800" dirty="0" smtClean="0"/>
              <a:t>成長率</a:t>
            </a:r>
            <a:endParaRPr lang="ja-JP" altLang="en-US" sz="4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10710" y="5786100"/>
            <a:ext cx="4493538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なら</a:t>
            </a:r>
            <a:r>
              <a:rPr kumimoji="1" lang="ja-JP" altLang="en-US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、いつか追い越せる？</a:t>
            </a:r>
            <a:endParaRPr kumimoji="1" lang="ja-JP" alt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8869EF26-1A10-404B-97ED-CD66B65C19BA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5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264645"/>
          </a:xfrm>
        </p:spPr>
        <p:txBody>
          <a:bodyPr/>
          <a:lstStyle/>
          <a:p>
            <a:r>
              <a:rPr lang="ja-JP" altLang="en-US" sz="4800" b="0" dirty="0"/>
              <a:t>「</a:t>
            </a:r>
            <a:r>
              <a:rPr lang="ja-JP" altLang="en-US" sz="4800" b="0" dirty="0" smtClean="0"/>
              <a:t>改善</a:t>
            </a:r>
            <a:r>
              <a:rPr lang="ja-JP" altLang="en-US" b="0" dirty="0"/>
              <a:t>とは</a:t>
            </a:r>
            <a:r>
              <a:rPr lang="ja-JP" altLang="en-US" b="0" dirty="0" smtClean="0"/>
              <a:t>、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4800" b="0" dirty="0" smtClean="0"/>
              <a:t>或る</a:t>
            </a:r>
            <a:r>
              <a:rPr lang="ja-JP" altLang="en-US" sz="4800" b="0" dirty="0"/>
              <a:t>状況に達する</a:t>
            </a:r>
            <a:r>
              <a:rPr lang="ja-JP" altLang="en-US" sz="4800" b="0" dirty="0" smtClean="0"/>
              <a:t>こと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b="0" dirty="0" smtClean="0"/>
              <a:t>で</a:t>
            </a:r>
            <a:r>
              <a:rPr lang="ja-JP" altLang="en-US" b="0" dirty="0"/>
              <a:t>はなく</a:t>
            </a:r>
            <a:r>
              <a:rPr lang="ja-JP" altLang="en-US" b="0" dirty="0" smtClean="0"/>
              <a:t>、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6000" b="0" dirty="0" smtClean="0"/>
              <a:t>継続</a:t>
            </a:r>
            <a:r>
              <a:rPr lang="ja-JP" altLang="en-US" sz="6000" b="0" dirty="0"/>
              <a:t>すること</a:t>
            </a:r>
            <a:r>
              <a:rPr lang="ja-JP" altLang="en-US" sz="6000" b="0" dirty="0" smtClean="0"/>
              <a:t>。」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pic>
        <p:nvPicPr>
          <p:cNvPr id="19459" name="Picture 3" descr="C:\Users\Fujio Kojima\Desktop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196" y="4076101"/>
            <a:ext cx="2769956" cy="273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52</a:t>
            </a:fld>
            <a:endParaRPr lang="ja-JP" altLang="en-US"/>
          </a:p>
        </p:txBody>
      </p:sp>
      <p:pic>
        <p:nvPicPr>
          <p:cNvPr id="6" name="Picture 4" descr="http://osxdaily.com/wp-content/uploads/2011/10/steve-jobs-mona-simp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442"/>
            <a:ext cx="5445811" cy="2913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/>
          <p:cNvSpPr>
            <a:spLocks noGrp="1"/>
          </p:cNvSpPr>
          <p:nvPr>
            <p:ph sz="quarter" idx="4294967295"/>
          </p:nvPr>
        </p:nvSpPr>
        <p:spPr>
          <a:xfrm>
            <a:off x="2339752" y="2132856"/>
            <a:ext cx="6618312" cy="43924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「私達</a:t>
            </a:r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は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、それぞれ</a:t>
            </a:r>
            <a:r>
              <a:rPr lang="ja-JP" altLang="en-US" dirty="0">
                <a:solidFill>
                  <a:schemeClr val="accent4">
                    <a:lumMod val="10000"/>
                  </a:schemeClr>
                </a:solidFill>
              </a:rPr>
              <a:t>の物語の途中</a:t>
            </a:r>
            <a:r>
              <a:rPr lang="ja-JP" altLang="en-US" dirty="0" smtClean="0">
                <a:solidFill>
                  <a:schemeClr val="accent4">
                    <a:lumMod val="10000"/>
                  </a:schemeClr>
                </a:solidFill>
              </a:rPr>
              <a:t>で突然終わる」</a:t>
            </a:r>
            <a:endParaRPr lang="en-US" altLang="ja-JP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accent4">
                    <a:lumMod val="10000"/>
                  </a:schemeClr>
                </a:solidFill>
              </a:rPr>
              <a:t>大切なのは、</a:t>
            </a:r>
            <a:endParaRPr lang="en-US" altLang="ja-JP" sz="40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accent4">
                    <a:lumMod val="10000"/>
                  </a:schemeClr>
                </a:solidFill>
              </a:rPr>
              <a:t>最後の高さじゃなく、</a:t>
            </a:r>
            <a:endParaRPr lang="en-US" altLang="ja-JP" sz="4000" dirty="0" smtClean="0">
              <a:solidFill>
                <a:schemeClr val="accent4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4000" dirty="0" smtClean="0">
                <a:solidFill>
                  <a:schemeClr val="accent4">
                    <a:lumMod val="10000"/>
                  </a:schemeClr>
                </a:solidFill>
              </a:rPr>
              <a:t>そのときどきの傾きなのかも。</a:t>
            </a:r>
            <a:endParaRPr lang="ja-JP" altLang="en-US" sz="4000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7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b="0" dirty="0"/>
              <a:t>「次</a:t>
            </a:r>
            <a:r>
              <a:rPr lang="ja-JP" altLang="en-US" sz="4800" b="0" dirty="0" smtClean="0"/>
              <a:t>、生まれ変わったら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5400" b="0" dirty="0" smtClean="0"/>
              <a:t>こう</a:t>
            </a:r>
            <a:r>
              <a:rPr lang="ja-JP" altLang="en-US" sz="5400" b="0" dirty="0"/>
              <a:t>したい</a:t>
            </a:r>
            <a:r>
              <a:rPr lang="ja-JP" altLang="en-US" sz="5400" b="0" dirty="0" smtClean="0"/>
              <a:t>、</a:t>
            </a:r>
            <a:r>
              <a:rPr lang="en-US" altLang="ja-JP" sz="4800" b="0" dirty="0" smtClean="0"/>
              <a:t/>
            </a:r>
            <a:br>
              <a:rPr lang="en-US" altLang="ja-JP" sz="4800" b="0" dirty="0" smtClean="0"/>
            </a:br>
            <a:r>
              <a:rPr lang="ja-JP" altLang="en-US" sz="5400" b="0" dirty="0" smtClean="0"/>
              <a:t>と</a:t>
            </a:r>
            <a:r>
              <a:rPr lang="ja-JP" altLang="en-US" sz="5400" b="0" dirty="0"/>
              <a:t>か言う人がおるけど</a:t>
            </a:r>
            <a:r>
              <a:rPr lang="ja-JP" altLang="en-US" sz="5400" b="0" dirty="0" smtClean="0"/>
              <a:t>、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ja-JP" altLang="en-US" sz="6600" b="0" dirty="0" smtClean="0"/>
              <a:t>次</a:t>
            </a:r>
            <a:r>
              <a:rPr lang="ja-JP" altLang="en-US" sz="6600" b="0" dirty="0"/>
              <a:t>はないよ。</a:t>
            </a:r>
            <a:r>
              <a:rPr lang="ja-JP" altLang="en-US" sz="4800" b="0" dirty="0" smtClean="0"/>
              <a:t>」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ja-JP" altLang="en-US" sz="4800" b="0" dirty="0" smtClean="0"/>
              <a:t> </a:t>
            </a:r>
            <a:r>
              <a:rPr lang="en-US" altLang="ja-JP" sz="4800" b="0" dirty="0"/>
              <a:t>(</a:t>
            </a:r>
            <a:r>
              <a:rPr lang="ja-JP" altLang="en-US" sz="4800" b="0" dirty="0"/>
              <a:t>辰吉丈一郎</a:t>
            </a:r>
            <a:r>
              <a:rPr lang="en-US" altLang="ja-JP" sz="4800" b="0" dirty="0" smtClean="0"/>
              <a:t>)</a:t>
            </a:r>
            <a:endParaRPr kumimoji="1" lang="ja-JP" altLang="en-US" sz="48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pic>
        <p:nvPicPr>
          <p:cNvPr id="22530" name="Picture 2" descr="C:\Users\Fujio Kojima\Desktop\キャプチャ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616615"/>
            <a:ext cx="1701746" cy="2109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b="0" dirty="0"/>
              <a:t>「生まれ変わる</a:t>
            </a:r>
            <a:r>
              <a:rPr lang="ja-JP" altLang="en-US" sz="6000" b="0" dirty="0" smtClean="0"/>
              <a:t>なら</a:t>
            </a:r>
            <a:r>
              <a:rPr lang="en-US" altLang="ja-JP" sz="6000" b="0" dirty="0" smtClean="0"/>
              <a:t/>
            </a:r>
            <a:br>
              <a:rPr lang="en-US" altLang="ja-JP" sz="6000" b="0" dirty="0" smtClean="0"/>
            </a:br>
            <a:r>
              <a:rPr lang="ja-JP" altLang="en-US" sz="6000" b="0" dirty="0" smtClean="0"/>
              <a:t>生きて</a:t>
            </a:r>
            <a:r>
              <a:rPr lang="ja-JP" altLang="en-US" sz="6000" b="0" dirty="0"/>
              <a:t>いるうち</a:t>
            </a:r>
            <a:r>
              <a:rPr lang="ja-JP" altLang="en-US" sz="6000" b="0" dirty="0" smtClean="0"/>
              <a:t>に。」 </a:t>
            </a:r>
            <a:r>
              <a:rPr lang="en-US" altLang="ja-JP" b="0" dirty="0" smtClean="0"/>
              <a:t/>
            </a:r>
            <a:br>
              <a:rPr lang="en-US" altLang="ja-JP" b="0" dirty="0" smtClean="0"/>
            </a:br>
            <a:r>
              <a:rPr lang="en-US" altLang="ja-JP" b="0" dirty="0"/>
              <a:t>(</a:t>
            </a:r>
            <a:r>
              <a:rPr lang="ja-JP" altLang="en-US" b="0" dirty="0" smtClean="0"/>
              <a:t>長渕 剛</a:t>
            </a:r>
            <a:r>
              <a:rPr lang="en-US" altLang="ja-JP" b="0" dirty="0" smtClean="0"/>
              <a:t>)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pic>
        <p:nvPicPr>
          <p:cNvPr id="15362" name="Picture 2" descr="http://mantan-web.jp/assets/images/2011/04/04/20110404dog00m200040000c_4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42" y="4291913"/>
            <a:ext cx="3350146" cy="22334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427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6000" i="1" dirty="0" smtClean="0"/>
              <a:t>Let’s enjoy </a:t>
            </a:r>
            <a:r>
              <a:rPr lang="en-US" altLang="ja-JP" sz="6000" i="1" dirty="0"/>
              <a:t>e</a:t>
            </a:r>
            <a:r>
              <a:rPr lang="en-US" altLang="ja-JP" sz="6000" i="1" dirty="0" smtClean="0"/>
              <a:t>ngineering life!</a:t>
            </a:r>
            <a:endParaRPr kumimoji="1" lang="ja-JP" altLang="en-US" sz="6000" i="1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93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>
                <a:effectLst/>
              </a:rPr>
              <a:t>Developers Summit 2003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場所 ：東京表</a:t>
            </a:r>
            <a:r>
              <a:rPr lang="ja-JP" altLang="en-US" dirty="0" smtClean="0"/>
              <a:t>参道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     青山ダイヤモンドホール</a:t>
            </a:r>
            <a:endParaRPr lang="en-US" altLang="ja-JP" dirty="0" smtClean="0"/>
          </a:p>
          <a:p>
            <a:r>
              <a:rPr lang="ja-JP" altLang="en-US" dirty="0" smtClean="0"/>
              <a:t>日時 </a:t>
            </a:r>
            <a:r>
              <a:rPr lang="ja-JP" altLang="en-US" dirty="0"/>
              <a:t>：</a:t>
            </a:r>
            <a:r>
              <a:rPr lang="en-US" altLang="ja-JP" dirty="0"/>
              <a:t>2003/02/20(</a:t>
            </a:r>
            <a:r>
              <a:rPr lang="ja-JP" altLang="en-US" dirty="0"/>
              <a:t>木</a:t>
            </a:r>
            <a:r>
              <a:rPr lang="en-US" altLang="ja-JP" dirty="0"/>
              <a:t>) </a:t>
            </a:r>
            <a:r>
              <a:rPr lang="ja-JP" altLang="en-US" dirty="0"/>
              <a:t>～ </a:t>
            </a:r>
            <a:r>
              <a:rPr lang="en-US" altLang="ja-JP" dirty="0"/>
              <a:t>21(</a:t>
            </a:r>
            <a:r>
              <a:rPr lang="ja-JP" altLang="en-US" dirty="0"/>
              <a:t>金</a:t>
            </a:r>
            <a:r>
              <a:rPr lang="en-US" altLang="ja-JP" dirty="0" smtClean="0"/>
              <a:t>)</a:t>
            </a:r>
          </a:p>
          <a:p>
            <a:r>
              <a:rPr lang="en-US" altLang="ja-JP" dirty="0">
                <a:hlinkClick r:id="rId2"/>
              </a:rPr>
              <a:t>http://codezine.jp/devsumi/2003/</a:t>
            </a:r>
            <a:endParaRPr kumimoji="1" lang="ja-JP" altLang="en-US" dirty="0"/>
          </a:p>
        </p:txBody>
      </p:sp>
      <p:pic>
        <p:nvPicPr>
          <p:cNvPr id="2050" name="Picture 2" descr="Developers Summit 2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211787"/>
            <a:ext cx="3103576" cy="2327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shoeisha.jp/cz/static/devsumi/2003/images/maintitl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59504"/>
            <a:ext cx="2232248" cy="22322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275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effectLst/>
              </a:rPr>
              <a:t>「</a:t>
            </a:r>
            <a:r>
              <a:rPr lang="en-US" altLang="ja-JP" sz="3600" dirty="0">
                <a:effectLst/>
              </a:rPr>
              <a:t>Developer Summit 2003</a:t>
            </a:r>
            <a:r>
              <a:rPr lang="ja-JP" altLang="en-US" sz="3600" dirty="0" smtClean="0">
                <a:effectLst/>
              </a:rPr>
              <a:t>」</a:t>
            </a:r>
            <a:r>
              <a:rPr lang="en-US" altLang="ja-JP" sz="3600" dirty="0" smtClean="0">
                <a:effectLst/>
              </a:rPr>
              <a:t/>
            </a:r>
            <a:br>
              <a:rPr lang="en-US" altLang="ja-JP" sz="3600" dirty="0" smtClean="0">
                <a:effectLst/>
              </a:rPr>
            </a:br>
            <a:r>
              <a:rPr lang="ja-JP" altLang="en-US" dirty="0" smtClean="0">
                <a:effectLst/>
              </a:rPr>
              <a:t>で扱われた技術</a:t>
            </a:r>
            <a:r>
              <a:rPr lang="ja-JP" altLang="en-US" dirty="0">
                <a:effectLst/>
              </a:rPr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05000"/>
            <a:ext cx="8007350" cy="4764360"/>
          </a:xfrm>
        </p:spPr>
        <p:txBody>
          <a:bodyPr/>
          <a:lstStyle/>
          <a:p>
            <a:r>
              <a:rPr lang="en-US" altLang="ja-JP" dirty="0" smtClean="0"/>
              <a:t>.NET</a:t>
            </a:r>
          </a:p>
          <a:p>
            <a:r>
              <a:rPr lang="en-US" altLang="ja-JP" dirty="0" smtClean="0"/>
              <a:t>UML</a:t>
            </a:r>
            <a:r>
              <a:rPr lang="en-US" altLang="ja-JP" dirty="0"/>
              <a:t>/</a:t>
            </a:r>
            <a:r>
              <a:rPr lang="ja-JP" altLang="en-US" dirty="0"/>
              <a:t>開発</a:t>
            </a:r>
            <a:r>
              <a:rPr lang="ja-JP" altLang="en-US" dirty="0" smtClean="0"/>
              <a:t>プロセス </a:t>
            </a:r>
            <a:endParaRPr lang="en-US" altLang="ja-JP" dirty="0" smtClean="0"/>
          </a:p>
          <a:p>
            <a:r>
              <a:rPr lang="ja-JP" altLang="en-US" dirty="0" smtClean="0"/>
              <a:t>データベース</a:t>
            </a:r>
            <a:endParaRPr lang="en-US" altLang="ja-JP" dirty="0" smtClean="0"/>
          </a:p>
          <a:p>
            <a:r>
              <a:rPr lang="ja-JP" altLang="en-US" dirty="0" smtClean="0"/>
              <a:t>ストレージ</a:t>
            </a:r>
            <a:r>
              <a:rPr lang="en-US" altLang="ja-JP" dirty="0"/>
              <a:t>&amp;</a:t>
            </a:r>
            <a:r>
              <a:rPr lang="ja-JP" altLang="en-US" dirty="0" smtClean="0"/>
              <a:t>バックアップ</a:t>
            </a:r>
            <a:endParaRPr lang="en-US" altLang="ja-JP" dirty="0" smtClean="0"/>
          </a:p>
          <a:p>
            <a:r>
              <a:rPr lang="en-US" altLang="ja-JP" dirty="0" smtClean="0"/>
              <a:t>XML</a:t>
            </a:r>
          </a:p>
          <a:p>
            <a:r>
              <a:rPr lang="en-US" altLang="ja-JP" dirty="0" smtClean="0"/>
              <a:t>Java/EJB</a:t>
            </a:r>
          </a:p>
          <a:p>
            <a:r>
              <a:rPr lang="ja-JP" altLang="en-US" dirty="0" smtClean="0"/>
              <a:t>スキルアップ</a:t>
            </a:r>
            <a:endParaRPr lang="en-US" altLang="ja-JP" dirty="0" smtClean="0"/>
          </a:p>
          <a:p>
            <a:r>
              <a:rPr lang="ja-JP" altLang="en-US" dirty="0" smtClean="0"/>
              <a:t>セキュリティ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 bwMode="auto">
          <a:xfrm>
            <a:off x="5508104" y="2356896"/>
            <a:ext cx="1386456" cy="792088"/>
          </a:xfrm>
          <a:prstGeom prst="wedgeEllipseCallout">
            <a:avLst>
              <a:gd name="adj1" fmla="val -78211"/>
              <a:gd name="adj2" fmla="val -993"/>
            </a:avLst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人気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768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2003/02/20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968552"/>
          </a:xfrm>
        </p:spPr>
        <p:txBody>
          <a:bodyPr/>
          <a:lstStyle/>
          <a:p>
            <a:r>
              <a:rPr lang="en-US" altLang="ja-JP" sz="2200" dirty="0" smtClean="0">
                <a:effectLst/>
              </a:rPr>
              <a:t>UML</a:t>
            </a:r>
            <a:r>
              <a:rPr lang="en-US" altLang="ja-JP" sz="2200" dirty="0">
                <a:effectLst/>
              </a:rPr>
              <a:t>/</a:t>
            </a:r>
            <a:r>
              <a:rPr lang="ja-JP" altLang="en-US" sz="2200" dirty="0">
                <a:effectLst/>
              </a:rPr>
              <a:t>開発プロセス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『“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プロセスを実装する”ということ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br>
              <a:rPr lang="en-US" altLang="ja-JP" sz="2400" dirty="0">
                <a:solidFill>
                  <a:srgbClr val="FFFF00"/>
                </a:solidFill>
                <a:effectLst/>
              </a:rPr>
            </a:br>
            <a:r>
              <a:rPr lang="ja-JP" altLang="en-US" sz="2200" dirty="0" smtClean="0">
                <a:effectLst/>
              </a:rPr>
              <a:t>ラショナルソフトウェア </a:t>
            </a:r>
            <a:r>
              <a:rPr lang="en-US" altLang="ja-JP" sz="2200" dirty="0" smtClean="0">
                <a:effectLst/>
              </a:rPr>
              <a:t>(</a:t>
            </a:r>
            <a:r>
              <a:rPr lang="ja-JP" altLang="en-US" sz="2200" dirty="0" smtClean="0">
                <a:effectLst/>
              </a:rPr>
              <a:t>株</a:t>
            </a:r>
            <a:r>
              <a:rPr lang="en-US" altLang="ja-JP" sz="2200" dirty="0" smtClean="0">
                <a:effectLst/>
              </a:rPr>
              <a:t>) : </a:t>
            </a:r>
            <a:r>
              <a:rPr lang="ja-JP" altLang="en-US" sz="2200" dirty="0" smtClean="0">
                <a:effectLst/>
              </a:rPr>
              <a:t>藤井 </a:t>
            </a:r>
            <a:r>
              <a:rPr lang="ja-JP" altLang="en-US" sz="2200" dirty="0">
                <a:effectLst/>
              </a:rPr>
              <a:t>智弘 氏</a:t>
            </a:r>
          </a:p>
          <a:p>
            <a:r>
              <a:rPr lang="en-US" altLang="ja-JP" sz="2200" dirty="0">
                <a:effectLst/>
              </a:rPr>
              <a:t>UML/</a:t>
            </a:r>
            <a:r>
              <a:rPr lang="ja-JP" altLang="en-US" sz="2200" dirty="0">
                <a:effectLst/>
              </a:rPr>
              <a:t>開発プロセス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『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Matching Executable UML and Agile』</a:t>
            </a:r>
            <a:r>
              <a:rPr lang="en-US" altLang="ja-JP" sz="2200" dirty="0">
                <a:effectLst/>
              </a:rPr>
              <a:t/>
            </a:r>
            <a:br>
              <a:rPr lang="en-US" altLang="ja-JP" sz="2200" dirty="0">
                <a:effectLst/>
              </a:rPr>
            </a:br>
            <a:r>
              <a:rPr lang="en-US" altLang="ja-JP" sz="2200" dirty="0">
                <a:effectLst/>
              </a:rPr>
              <a:t>Project Technology, </a:t>
            </a:r>
            <a:r>
              <a:rPr lang="en-US" altLang="ja-JP" sz="2200" dirty="0" err="1" smtClean="0">
                <a:effectLst/>
              </a:rPr>
              <a:t>Inc</a:t>
            </a:r>
            <a:r>
              <a:rPr lang="en-US" altLang="ja-JP" sz="2200" dirty="0" smtClean="0">
                <a:effectLst/>
              </a:rPr>
              <a:t> : Stephen </a:t>
            </a:r>
            <a:r>
              <a:rPr lang="en-US" altLang="ja-JP" sz="2200" dirty="0">
                <a:effectLst/>
              </a:rPr>
              <a:t>Mellor </a:t>
            </a:r>
            <a:r>
              <a:rPr lang="ja-JP" altLang="en-US" sz="2200" dirty="0">
                <a:effectLst/>
              </a:rPr>
              <a:t>氏</a:t>
            </a:r>
          </a:p>
          <a:p>
            <a:r>
              <a:rPr lang="en-US" altLang="ja-JP" sz="2200" dirty="0">
                <a:effectLst/>
              </a:rPr>
              <a:t>UML/</a:t>
            </a:r>
            <a:r>
              <a:rPr lang="ja-JP" altLang="en-US" sz="2200" dirty="0">
                <a:effectLst/>
              </a:rPr>
              <a:t>開発プロセス </a:t>
            </a:r>
            <a:r>
              <a:rPr lang="en-US" altLang="ja-JP" sz="2200" dirty="0" smtClean="0">
                <a:effectLst/>
              </a:rPr>
              <a:t>–</a:t>
            </a:r>
            <a:br>
              <a:rPr lang="en-US" altLang="ja-JP" sz="2200" dirty="0" smtClean="0">
                <a:effectLst/>
              </a:rPr>
            </a:br>
            <a:r>
              <a:rPr lang="en-US" altLang="ja-JP" sz="2200" dirty="0" smtClean="0">
                <a:effectLst/>
              </a:rPr>
              <a:t> 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『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開発方法論としての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SCRUM</a:t>
            </a:r>
            <a:r>
              <a:rPr lang="ja-JP" altLang="en-US" sz="2400" dirty="0" err="1">
                <a:solidFill>
                  <a:srgbClr val="FFFF00"/>
                </a:solidFill>
                <a:effectLst/>
              </a:rPr>
              <a:t>、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XP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をめぐって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r>
              <a:rPr lang="en-US" altLang="ja-JP" sz="2200" dirty="0">
                <a:effectLst/>
              </a:rPr>
              <a:t/>
            </a:r>
            <a:br>
              <a:rPr lang="en-US" altLang="ja-JP" sz="2200" dirty="0">
                <a:effectLst/>
              </a:rPr>
            </a:br>
            <a:r>
              <a:rPr lang="ja-JP" altLang="en-US" sz="2200" dirty="0">
                <a:effectLst/>
              </a:rPr>
              <a:t>ソニー </a:t>
            </a:r>
            <a:r>
              <a:rPr lang="en-US" altLang="ja-JP" sz="2200" dirty="0">
                <a:effectLst/>
              </a:rPr>
              <a:t>(</a:t>
            </a:r>
            <a:r>
              <a:rPr lang="ja-JP" altLang="en-US" sz="2200" dirty="0" smtClean="0">
                <a:effectLst/>
              </a:rPr>
              <a:t>株</a:t>
            </a:r>
            <a:r>
              <a:rPr lang="en-US" altLang="ja-JP" sz="2200" dirty="0">
                <a:effectLst/>
              </a:rPr>
              <a:t>)</a:t>
            </a:r>
            <a:r>
              <a:rPr lang="en-US" altLang="ja-JP" sz="2200" dirty="0" smtClean="0">
                <a:effectLst/>
              </a:rPr>
              <a:t> : </a:t>
            </a:r>
            <a:r>
              <a:rPr lang="ja-JP" altLang="en-US" sz="2200" dirty="0" smtClean="0">
                <a:effectLst/>
              </a:rPr>
              <a:t>橋本 </a:t>
            </a:r>
            <a:r>
              <a:rPr lang="ja-JP" altLang="en-US" sz="2200" dirty="0">
                <a:effectLst/>
              </a:rPr>
              <a:t>隆成 </a:t>
            </a:r>
            <a:r>
              <a:rPr lang="ja-JP" altLang="en-US" sz="2200" dirty="0" smtClean="0">
                <a:effectLst/>
              </a:rPr>
              <a:t>氏、</a:t>
            </a:r>
            <a:r>
              <a:rPr lang="en-US" altLang="ja-JP" sz="2200" dirty="0" smtClean="0">
                <a:effectLst/>
              </a:rPr>
              <a:t>(</a:t>
            </a:r>
            <a:r>
              <a:rPr lang="ja-JP" altLang="en-US" sz="2200" dirty="0">
                <a:effectLst/>
              </a:rPr>
              <a:t>有</a:t>
            </a:r>
            <a:r>
              <a:rPr lang="en-US" altLang="ja-JP" sz="2200" dirty="0">
                <a:effectLst/>
              </a:rPr>
              <a:t>)</a:t>
            </a:r>
            <a:r>
              <a:rPr lang="ja-JP" altLang="en-US" sz="2200" dirty="0" smtClean="0">
                <a:effectLst/>
              </a:rPr>
              <a:t>メタボリックス </a:t>
            </a:r>
            <a:r>
              <a:rPr lang="en-US" altLang="ja-JP" sz="2200" dirty="0" smtClean="0">
                <a:effectLst/>
              </a:rPr>
              <a:t>: </a:t>
            </a:r>
            <a:r>
              <a:rPr lang="ja-JP" altLang="en-US" sz="2200" dirty="0" smtClean="0">
                <a:effectLst/>
              </a:rPr>
              <a:t>山田 </a:t>
            </a:r>
            <a:r>
              <a:rPr lang="ja-JP" altLang="en-US" sz="2200" dirty="0">
                <a:effectLst/>
              </a:rPr>
              <a:t>正樹 氏</a:t>
            </a:r>
          </a:p>
          <a:p>
            <a:r>
              <a:rPr lang="en-US" altLang="ja-JP" sz="2200" dirty="0">
                <a:effectLst/>
              </a:rPr>
              <a:t>UML/</a:t>
            </a:r>
            <a:r>
              <a:rPr lang="ja-JP" altLang="en-US" sz="2200" dirty="0">
                <a:effectLst/>
              </a:rPr>
              <a:t>開発プロセス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『</a:t>
            </a:r>
            <a:r>
              <a:rPr lang="en-US" altLang="ja-JP" sz="2400" dirty="0" err="1">
                <a:solidFill>
                  <a:srgbClr val="FFFF00"/>
                </a:solidFill>
                <a:effectLst/>
              </a:rPr>
              <a:t>ExecutableUML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でソフトウェア開発をスマートにする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r>
              <a:rPr lang="en-US" altLang="ja-JP" sz="2200" dirty="0">
                <a:effectLst/>
              </a:rPr>
              <a:t/>
            </a:r>
            <a:br>
              <a:rPr lang="en-US" altLang="ja-JP" sz="2200" dirty="0">
                <a:effectLst/>
              </a:rPr>
            </a:br>
            <a:r>
              <a:rPr lang="en-US" altLang="ja-JP" sz="2200" dirty="0">
                <a:effectLst/>
              </a:rPr>
              <a:t>(</a:t>
            </a:r>
            <a:r>
              <a:rPr lang="ja-JP" altLang="en-US" sz="2200" dirty="0">
                <a:effectLst/>
              </a:rPr>
              <a:t>株</a:t>
            </a:r>
            <a:r>
              <a:rPr lang="en-US" altLang="ja-JP" sz="2200" dirty="0">
                <a:effectLst/>
              </a:rPr>
              <a:t>) </a:t>
            </a:r>
            <a:r>
              <a:rPr lang="ja-JP" altLang="en-US" sz="2200" dirty="0" smtClean="0">
                <a:effectLst/>
              </a:rPr>
              <a:t>東陽テクニカ 二上 </a:t>
            </a:r>
            <a:r>
              <a:rPr lang="ja-JP" altLang="en-US" sz="2200" dirty="0">
                <a:effectLst/>
              </a:rPr>
              <a:t>貴夫 </a:t>
            </a:r>
            <a:r>
              <a:rPr lang="ja-JP" altLang="en-US" sz="2200" dirty="0" smtClean="0">
                <a:effectLst/>
              </a:rPr>
              <a:t>氏、</a:t>
            </a:r>
            <a:r>
              <a:rPr lang="en-US" altLang="ja-JP" sz="2200" dirty="0" smtClean="0">
                <a:effectLst/>
              </a:rPr>
              <a:t/>
            </a:r>
            <a:br>
              <a:rPr lang="en-US" altLang="ja-JP" sz="2200" dirty="0" smtClean="0">
                <a:effectLst/>
              </a:rPr>
            </a:br>
            <a:r>
              <a:rPr lang="en-US" altLang="ja-JP" sz="2200" dirty="0" smtClean="0">
                <a:effectLst/>
              </a:rPr>
              <a:t>(</a:t>
            </a:r>
            <a:r>
              <a:rPr lang="ja-JP" altLang="en-US" sz="2200" dirty="0">
                <a:effectLst/>
              </a:rPr>
              <a:t>株</a:t>
            </a:r>
            <a:r>
              <a:rPr lang="en-US" altLang="ja-JP" sz="2200" dirty="0">
                <a:effectLst/>
              </a:rPr>
              <a:t>) </a:t>
            </a:r>
            <a:r>
              <a:rPr lang="ja-JP" altLang="en-US" sz="2200" dirty="0">
                <a:effectLst/>
              </a:rPr>
              <a:t>永和システムマネジメント 平鍋 健児 </a:t>
            </a:r>
            <a:r>
              <a:rPr lang="ja-JP" altLang="en-US" sz="2200" dirty="0" smtClean="0">
                <a:effectLst/>
              </a:rPr>
              <a:t>氏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790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2003/02/21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4968552"/>
          </a:xfrm>
        </p:spPr>
        <p:txBody>
          <a:bodyPr/>
          <a:lstStyle/>
          <a:p>
            <a:r>
              <a:rPr lang="ja-JP" altLang="en-US" sz="2200" dirty="0" smtClean="0">
                <a:effectLst/>
              </a:rPr>
              <a:t>スキルアップ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000" dirty="0" smtClean="0">
                <a:solidFill>
                  <a:srgbClr val="FFFF00"/>
                </a:solidFill>
                <a:effectLst/>
              </a:rPr>
              <a:t>『</a:t>
            </a:r>
            <a:r>
              <a:rPr lang="ja-JP" altLang="en-US" sz="2000" dirty="0">
                <a:solidFill>
                  <a:srgbClr val="FFFF00"/>
                </a:solidFill>
                <a:effectLst/>
              </a:rPr>
              <a:t>オブジェクト指向エンジニアのさらなるキャリアアップ法</a:t>
            </a:r>
            <a:r>
              <a:rPr lang="en-US" altLang="ja-JP" sz="2000" dirty="0">
                <a:solidFill>
                  <a:srgbClr val="FFFF00"/>
                </a:solidFill>
                <a:effectLst/>
              </a:rPr>
              <a:t>』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/>
            </a:r>
            <a:br>
              <a:rPr lang="en-US" altLang="ja-JP" sz="2400" dirty="0">
                <a:solidFill>
                  <a:srgbClr val="FFFF00"/>
                </a:solidFill>
                <a:effectLst/>
              </a:rPr>
            </a:br>
            <a:r>
              <a:rPr lang="ja-JP" altLang="en-US" sz="2200" dirty="0">
                <a:effectLst/>
              </a:rPr>
              <a:t>テンプスタッフ・テクノロジー </a:t>
            </a:r>
            <a:r>
              <a:rPr lang="en-US" altLang="ja-JP" sz="2200" dirty="0">
                <a:effectLst/>
              </a:rPr>
              <a:t>(</a:t>
            </a:r>
            <a:r>
              <a:rPr lang="ja-JP" altLang="en-US" sz="2200" dirty="0">
                <a:effectLst/>
              </a:rPr>
              <a:t>株</a:t>
            </a:r>
            <a:r>
              <a:rPr lang="en-US" altLang="ja-JP" sz="2200" dirty="0">
                <a:effectLst/>
              </a:rPr>
              <a:t>) </a:t>
            </a:r>
            <a:r>
              <a:rPr lang="en-US" altLang="ja-JP" sz="2200" dirty="0" smtClean="0">
                <a:effectLst/>
              </a:rPr>
              <a:t>: </a:t>
            </a:r>
            <a:r>
              <a:rPr lang="ja-JP" altLang="en-US" sz="2200" dirty="0" smtClean="0">
                <a:effectLst/>
              </a:rPr>
              <a:t>小板橋 </a:t>
            </a:r>
            <a:r>
              <a:rPr lang="ja-JP" altLang="en-US" sz="2200" dirty="0">
                <a:effectLst/>
              </a:rPr>
              <a:t>豊 氏</a:t>
            </a:r>
          </a:p>
          <a:p>
            <a:r>
              <a:rPr lang="ja-JP" altLang="en-US" sz="2200" dirty="0">
                <a:effectLst/>
              </a:rPr>
              <a:t>スキルアップ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『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今なぜプロジェクトマネジメント？～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PMP</a:t>
            </a:r>
            <a:r>
              <a:rPr lang="ja-JP" altLang="en-US" sz="2400" dirty="0" err="1">
                <a:solidFill>
                  <a:srgbClr val="FFFF00"/>
                </a:solidFill>
                <a:effectLst/>
              </a:rPr>
              <a:t>への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道 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br>
              <a:rPr lang="en-US" altLang="ja-JP" sz="2400" dirty="0">
                <a:solidFill>
                  <a:srgbClr val="FFFF00"/>
                </a:solidFill>
                <a:effectLst/>
              </a:rPr>
            </a:br>
            <a:r>
              <a:rPr lang="en-US" altLang="ja-JP" sz="2200" dirty="0">
                <a:effectLst/>
              </a:rPr>
              <a:t>(</a:t>
            </a:r>
            <a:r>
              <a:rPr lang="ja-JP" altLang="en-US" sz="2200" dirty="0">
                <a:effectLst/>
              </a:rPr>
              <a:t>株</a:t>
            </a:r>
            <a:r>
              <a:rPr lang="en-US" altLang="ja-JP" sz="2200" dirty="0">
                <a:effectLst/>
              </a:rPr>
              <a:t>) </a:t>
            </a:r>
            <a:r>
              <a:rPr lang="ja-JP" altLang="en-US" sz="2200" dirty="0">
                <a:effectLst/>
              </a:rPr>
              <a:t>オープンシステムエンジニアリング </a:t>
            </a:r>
            <a:r>
              <a:rPr lang="en-US" altLang="ja-JP" sz="2200" dirty="0" smtClean="0">
                <a:effectLst/>
              </a:rPr>
              <a:t>: </a:t>
            </a:r>
            <a:r>
              <a:rPr lang="ja-JP" altLang="en-US" sz="2200" dirty="0" smtClean="0">
                <a:effectLst/>
              </a:rPr>
              <a:t>亀山 </a:t>
            </a:r>
            <a:r>
              <a:rPr lang="ja-JP" altLang="en-US" sz="2200" dirty="0">
                <a:effectLst/>
              </a:rPr>
              <a:t>信昭 氏</a:t>
            </a:r>
          </a:p>
          <a:p>
            <a:r>
              <a:rPr lang="ja-JP" altLang="en-US" sz="2200" dirty="0">
                <a:effectLst/>
              </a:rPr>
              <a:t>メインステージ </a:t>
            </a:r>
            <a:r>
              <a:rPr lang="en-US" altLang="ja-JP" sz="2200" dirty="0" smtClean="0">
                <a:effectLst/>
              </a:rPr>
              <a:t>–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 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『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エンジニアに競争力をもたらすキャリアプランニング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br>
              <a:rPr lang="en-US" altLang="ja-JP" sz="2400" dirty="0">
                <a:solidFill>
                  <a:srgbClr val="FFFF00"/>
                </a:solidFill>
                <a:effectLst/>
              </a:rPr>
            </a:br>
            <a:r>
              <a:rPr lang="en-US" altLang="ja-JP" sz="2200" dirty="0">
                <a:effectLst/>
              </a:rPr>
              <a:t>(</a:t>
            </a:r>
            <a:r>
              <a:rPr lang="ja-JP" altLang="en-US" sz="2200" dirty="0">
                <a:effectLst/>
              </a:rPr>
              <a:t>株</a:t>
            </a:r>
            <a:r>
              <a:rPr lang="en-US" altLang="ja-JP" sz="2200" dirty="0">
                <a:effectLst/>
              </a:rPr>
              <a:t>) </a:t>
            </a:r>
            <a:r>
              <a:rPr lang="ja-JP" altLang="en-US" sz="2200" dirty="0">
                <a:effectLst/>
              </a:rPr>
              <a:t>パソナテック </a:t>
            </a:r>
            <a:r>
              <a:rPr lang="en-US" altLang="ja-JP" sz="2200" dirty="0" smtClean="0">
                <a:effectLst/>
              </a:rPr>
              <a:t>: </a:t>
            </a:r>
            <a:r>
              <a:rPr lang="ja-JP" altLang="en-US" sz="2200" dirty="0" smtClean="0">
                <a:effectLst/>
              </a:rPr>
              <a:t>加藤 </a:t>
            </a:r>
            <a:r>
              <a:rPr lang="ja-JP" altLang="en-US" sz="2200" dirty="0">
                <a:effectLst/>
              </a:rPr>
              <a:t>直樹 氏</a:t>
            </a:r>
          </a:p>
          <a:p>
            <a:r>
              <a:rPr lang="ja-JP" altLang="en-US" sz="2200" dirty="0">
                <a:effectLst/>
              </a:rPr>
              <a:t>メインステージ </a:t>
            </a:r>
            <a:r>
              <a:rPr lang="en-US" altLang="ja-JP" sz="2200" dirty="0" smtClean="0">
                <a:effectLst/>
              </a:rPr>
              <a:t>– </a:t>
            </a:r>
            <a:br>
              <a:rPr lang="en-US" altLang="ja-JP" sz="2200" dirty="0" smtClean="0">
                <a:effectLst/>
              </a:rPr>
            </a:br>
            <a:r>
              <a:rPr lang="en-US" altLang="ja-JP" sz="2400" dirty="0" smtClean="0">
                <a:solidFill>
                  <a:srgbClr val="FFFF00"/>
                </a:solidFill>
                <a:effectLst/>
              </a:rPr>
              <a:t>『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なぜ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Visual Studio .NET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なのか ～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Visual Studio .NET</a:t>
            </a:r>
            <a:r>
              <a:rPr lang="ja-JP" altLang="en-US" sz="2400" dirty="0">
                <a:solidFill>
                  <a:srgbClr val="FFFF00"/>
                </a:solidFill>
                <a:effectLst/>
              </a:rPr>
              <a:t>の可能性を探る～</a:t>
            </a:r>
            <a:r>
              <a:rPr lang="en-US" altLang="ja-JP" sz="2400" dirty="0">
                <a:solidFill>
                  <a:srgbClr val="FFFF00"/>
                </a:solidFill>
                <a:effectLst/>
              </a:rPr>
              <a:t>』</a:t>
            </a:r>
            <a:r>
              <a:rPr lang="en-US" altLang="ja-JP" sz="2200" dirty="0">
                <a:effectLst/>
              </a:rPr>
              <a:t/>
            </a:r>
            <a:br>
              <a:rPr lang="en-US" altLang="ja-JP" sz="2200" dirty="0">
                <a:effectLst/>
              </a:rPr>
            </a:br>
            <a:r>
              <a:rPr lang="ja-JP" altLang="en-US" sz="2200" dirty="0">
                <a:effectLst/>
              </a:rPr>
              <a:t>マイクロソフト株式会社 </a:t>
            </a:r>
            <a:r>
              <a:rPr lang="en-US" altLang="ja-JP" sz="2200" dirty="0" smtClean="0">
                <a:effectLst/>
              </a:rPr>
              <a:t>: </a:t>
            </a:r>
            <a:r>
              <a:rPr lang="ja-JP" altLang="en-US" sz="2200" dirty="0" smtClean="0">
                <a:effectLst/>
              </a:rPr>
              <a:t>熱海 </a:t>
            </a:r>
            <a:r>
              <a:rPr lang="ja-JP" altLang="en-US" sz="2200" dirty="0">
                <a:effectLst/>
              </a:rPr>
              <a:t>英樹 </a:t>
            </a:r>
            <a:r>
              <a:rPr lang="ja-JP" altLang="en-US" sz="2200" dirty="0" smtClean="0">
                <a:effectLst/>
              </a:rPr>
              <a:t>氏</a:t>
            </a:r>
            <a:endParaRPr kumimoji="1" lang="ja-JP" altLang="en-US" sz="200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24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328541"/>
          </a:xfrm>
        </p:spPr>
        <p:txBody>
          <a:bodyPr/>
          <a:lstStyle/>
          <a:p>
            <a:r>
              <a:rPr lang="ja-JP" altLang="en-US" sz="4800" dirty="0" smtClean="0"/>
              <a:t>新技術が次から次へと</a:t>
            </a:r>
            <a:endParaRPr kumimoji="1" lang="ja-JP" altLang="en-US" sz="4800" dirty="0"/>
          </a:p>
        </p:txBody>
      </p:sp>
      <p:pic>
        <p:nvPicPr>
          <p:cNvPr id="1026" name="Picture 2" descr="C:\Users\Fujio Kojima\AppData\Local\Microsoft\Windows\Temporary Internet Files\Content.IE5\5Q1D7VBD\MP90018276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2996952"/>
            <a:ext cx="4368457" cy="3312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698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/>
              </a:rPr>
              <a:t>「</a:t>
            </a:r>
            <a:r>
              <a:rPr lang="en-US" altLang="ja-JP" dirty="0">
                <a:effectLst/>
              </a:rPr>
              <a:t>UML/</a:t>
            </a:r>
            <a:r>
              <a:rPr lang="ja-JP" altLang="en-US" dirty="0">
                <a:effectLst/>
              </a:rPr>
              <a:t>開発プロセス」が人気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http://www.shos.info/develop/xp/image/se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7"/>
            <a:ext cx="6768752" cy="47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319878" y="1372706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野中</a:t>
            </a:r>
            <a:r>
              <a:rPr lang="ja-JP" altLang="en-US" sz="20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郁次郎</a:t>
            </a:r>
            <a:r>
              <a:rPr lang="ja-JP" altLang="en-US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先生</a:t>
            </a:r>
            <a:r>
              <a:rPr lang="en-US" altLang="ja-JP" sz="2000" b="1" dirty="0" smtClean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60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187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7020272" y="5805264"/>
            <a:ext cx="166263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t (</a:t>
            </a:r>
            <a:r>
              <a:rPr kumimoji="1" lang="ja-JP" altLang="en-US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</a:t>
            </a:r>
            <a:r>
              <a:rPr kumimoji="1" lang="en-US" altLang="ja-JP" sz="32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kumimoji="1" lang="ja-JP" altLang="en-US" sz="3200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 bwMode="auto">
          <a:xfrm>
            <a:off x="1893188" y="5589240"/>
            <a:ext cx="620720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直線矢印コネクタ 14"/>
          <p:cNvCxnSpPr/>
          <p:nvPr/>
        </p:nvCxnSpPr>
        <p:spPr bwMode="auto">
          <a:xfrm flipV="1">
            <a:off x="1893188" y="548680"/>
            <a:ext cx="0" cy="4976936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テキスト ボックス 18"/>
          <p:cNvSpPr txBox="1"/>
          <p:nvPr/>
        </p:nvSpPr>
        <p:spPr>
          <a:xfrm>
            <a:off x="179512" y="1124744"/>
            <a:ext cx="156966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3600" dirty="0" smtClean="0">
                <a:solidFill>
                  <a:srgbClr val="FFFF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技術力</a:t>
            </a:r>
            <a:endParaRPr kumimoji="1" lang="ja-JP" altLang="en-US" dirty="0">
              <a:solidFill>
                <a:srgbClr val="FFFF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22" name="直線矢印コネクタ 21"/>
          <p:cNvCxnSpPr/>
          <p:nvPr/>
        </p:nvCxnSpPr>
        <p:spPr bwMode="auto">
          <a:xfrm flipV="1">
            <a:off x="1893188" y="1342536"/>
            <a:ext cx="5559132" cy="28083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1" name="テキスト ボックス 30"/>
          <p:cNvSpPr txBox="1"/>
          <p:nvPr/>
        </p:nvSpPr>
        <p:spPr>
          <a:xfrm>
            <a:off x="6930134" y="1706905"/>
            <a:ext cx="174278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</a:t>
            </a:r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技術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7864" y="4472825"/>
            <a:ext cx="697627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俺</a:t>
            </a:r>
            <a:endParaRPr kumimoji="1"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フリーフォーム 5"/>
          <p:cNvSpPr/>
          <p:nvPr/>
        </p:nvSpPr>
        <p:spPr bwMode="auto">
          <a:xfrm>
            <a:off x="1967345" y="775855"/>
            <a:ext cx="5417128" cy="4710545"/>
          </a:xfrm>
          <a:custGeom>
            <a:avLst/>
            <a:gdLst>
              <a:gd name="connsiteX0" fmla="*/ 0 w 5417128"/>
              <a:gd name="connsiteY0" fmla="*/ 4710545 h 4710545"/>
              <a:gd name="connsiteX1" fmla="*/ 1510146 w 5417128"/>
              <a:gd name="connsiteY1" fmla="*/ 4378036 h 4710545"/>
              <a:gd name="connsiteX2" fmla="*/ 2951019 w 5417128"/>
              <a:gd name="connsiteY2" fmla="*/ 3643745 h 4710545"/>
              <a:gd name="connsiteX3" fmla="*/ 4031673 w 5417128"/>
              <a:gd name="connsiteY3" fmla="*/ 2479963 h 4710545"/>
              <a:gd name="connsiteX4" fmla="*/ 5417128 w 5417128"/>
              <a:gd name="connsiteY4" fmla="*/ 0 h 471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7128" h="4710545">
                <a:moveTo>
                  <a:pt x="0" y="4710545"/>
                </a:moveTo>
                <a:cubicBezTo>
                  <a:pt x="509155" y="4633190"/>
                  <a:pt x="1018310" y="4555836"/>
                  <a:pt x="1510146" y="4378036"/>
                </a:cubicBezTo>
                <a:cubicBezTo>
                  <a:pt x="2001982" y="4200236"/>
                  <a:pt x="2530764" y="3960091"/>
                  <a:pt x="2951019" y="3643745"/>
                </a:cubicBezTo>
                <a:cubicBezTo>
                  <a:pt x="3371274" y="3327399"/>
                  <a:pt x="3620655" y="3087254"/>
                  <a:pt x="4031673" y="2479963"/>
                </a:cubicBezTo>
                <a:cubicBezTo>
                  <a:pt x="4442691" y="1872672"/>
                  <a:pt x="5417128" y="0"/>
                  <a:pt x="5417128" y="0"/>
                </a:cubicBezTo>
              </a:path>
            </a:pathLst>
          </a:custGeom>
          <a:noFill/>
          <a:ln w="57150" cap="flat" cmpd="sng" algn="ctr">
            <a:solidFill>
              <a:srgbClr val="FF9F9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 bwMode="auto">
          <a:xfrm flipV="1">
            <a:off x="7020272" y="775855"/>
            <a:ext cx="364201" cy="67205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9F9F"/>
            </a:solidFill>
            <a:prstDash val="solid"/>
            <a:miter lim="800000"/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8869EF26-1A10-404B-97ED-CD66B65C19BA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p:sp>
        <p:nvSpPr>
          <p:cNvPr id="3" name="正方形/長方形 2"/>
          <p:cNvSpPr/>
          <p:nvPr/>
        </p:nvSpPr>
        <p:spPr bwMode="auto">
          <a:xfrm>
            <a:off x="2339752" y="1124744"/>
            <a:ext cx="5688632" cy="4055967"/>
          </a:xfrm>
          <a:prstGeom prst="rect">
            <a:avLst/>
          </a:prstGeom>
          <a:solidFill>
            <a:srgbClr val="FFFFFF">
              <a:alpha val="74902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960990" y="1268760"/>
            <a:ext cx="3351387" cy="1661994"/>
            <a:chOff x="2960990" y="1268760"/>
            <a:chExt cx="3351387" cy="1661994"/>
          </a:xfrm>
        </p:grpSpPr>
        <p:sp>
          <p:nvSpPr>
            <p:cNvPr id="13" name="テキスト ボックス 12"/>
            <p:cNvSpPr txBox="1"/>
            <p:nvPr/>
          </p:nvSpPr>
          <p:spPr>
            <a:xfrm>
              <a:off x="3354640" y="1268760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</a:t>
              </a:r>
              <a:endParaRPr kumimoji="1" lang="ja-JP" altLang="en-US" sz="4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 bwMode="auto">
            <a:xfrm>
              <a:off x="2960990" y="2000156"/>
              <a:ext cx="1368152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chemeClr val="accent4">
                  <a:lumMod val="1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8" name="テキスト ボックス 17"/>
            <p:cNvSpPr txBox="1"/>
            <p:nvPr/>
          </p:nvSpPr>
          <p:spPr>
            <a:xfrm>
              <a:off x="3227323" y="2099757"/>
              <a:ext cx="6992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 err="1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dt</a:t>
              </a:r>
              <a:endParaRPr kumimoji="1" lang="ja-JP" altLang="en-US" sz="4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4329142" y="1574141"/>
              <a:ext cx="19832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4800" dirty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f(t) &gt; </a:t>
              </a:r>
              <a:r>
                <a:rPr lang="en-US" altLang="ja-JP" sz="480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0</a:t>
              </a:r>
              <a:endParaRPr lang="ja-JP" altLang="en-US" sz="48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3793737" y="126876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3783532" y="2053590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solidFill>
                    <a:schemeClr val="accent4">
                      <a:lumMod val="1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2627784" y="3787225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でも、いつか追い越せる？</a:t>
            </a:r>
            <a:endParaRPr kumimoji="1" lang="ja-JP" altLang="en-US" sz="2800" dirty="0"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89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effectLst/>
              </a:rPr>
              <a:t>「</a:t>
            </a:r>
            <a:r>
              <a:rPr lang="en-US" altLang="ja-JP" sz="3600" dirty="0">
                <a:effectLst/>
              </a:rPr>
              <a:t>Developer Summit </a:t>
            </a:r>
            <a:r>
              <a:rPr lang="en-US" altLang="ja-JP" sz="3600" dirty="0" smtClean="0">
                <a:effectLst/>
              </a:rPr>
              <a:t>2012</a:t>
            </a:r>
            <a:r>
              <a:rPr lang="ja-JP" altLang="en-US" sz="3600" dirty="0" smtClean="0">
                <a:effectLst/>
              </a:rPr>
              <a:t>」</a:t>
            </a:r>
            <a:r>
              <a:rPr lang="en-US" altLang="ja-JP" sz="3600" dirty="0" smtClean="0">
                <a:effectLst/>
              </a:rPr>
              <a:t/>
            </a:r>
            <a:br>
              <a:rPr lang="en-US" altLang="ja-JP" sz="3600" dirty="0" smtClean="0">
                <a:effectLst/>
              </a:rPr>
            </a:br>
            <a:r>
              <a:rPr lang="ja-JP" altLang="en-US" dirty="0" smtClean="0">
                <a:effectLst/>
              </a:rPr>
              <a:t>の技術</a:t>
            </a:r>
            <a:r>
              <a:rPr lang="ja-JP" altLang="en-US" dirty="0">
                <a:effectLst/>
              </a:rPr>
              <a:t>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2708920"/>
            <a:ext cx="8007350" cy="3769106"/>
          </a:xfrm>
        </p:spPr>
        <p:txBody>
          <a:bodyPr/>
          <a:lstStyle/>
          <a:p>
            <a:r>
              <a:rPr lang="ja-JP" altLang="en-US" dirty="0">
                <a:effectLst/>
              </a:rPr>
              <a:t>開発プロセス</a:t>
            </a:r>
          </a:p>
          <a:p>
            <a:r>
              <a:rPr lang="en-US" altLang="ja-JP" dirty="0">
                <a:effectLst/>
              </a:rPr>
              <a:t>Web Technology</a:t>
            </a:r>
          </a:p>
          <a:p>
            <a:r>
              <a:rPr lang="en-US" altLang="ja-JP" dirty="0">
                <a:effectLst/>
              </a:rPr>
              <a:t>Mobile Technology</a:t>
            </a:r>
          </a:p>
          <a:p>
            <a:r>
              <a:rPr lang="ja-JP" altLang="en-US" dirty="0">
                <a:effectLst/>
              </a:rPr>
              <a:t>これからのアーキテクチャ</a:t>
            </a:r>
          </a:p>
          <a:p>
            <a:r>
              <a:rPr lang="en-US" altLang="ja-JP" dirty="0">
                <a:effectLst/>
              </a:rPr>
              <a:t>Cloud Development</a:t>
            </a:r>
          </a:p>
          <a:p>
            <a:r>
              <a:rPr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2050" name="Picture 2" descr="http://cdn-ak.f.st-hatena.com/images/fotolife/a/absj31/20120206/20120206214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84784"/>
            <a:ext cx="3634558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185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400549"/>
          </a:xfrm>
        </p:spPr>
        <p:txBody>
          <a:bodyPr/>
          <a:lstStyle/>
          <a:p>
            <a:r>
              <a:rPr kumimoji="1" lang="ja-JP" altLang="en-US" dirty="0" smtClean="0"/>
              <a:t>知るべきことは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/>
              <a:t>山</a:t>
            </a:r>
            <a:r>
              <a:rPr lang="ja-JP" altLang="en-US" dirty="0" smtClean="0"/>
              <a:t>のようにある</a:t>
            </a:r>
            <a:endParaRPr kumimoji="1" lang="ja-JP" altLang="en-US" dirty="0"/>
          </a:p>
        </p:txBody>
      </p:sp>
      <p:pic>
        <p:nvPicPr>
          <p:cNvPr id="3074" name="Picture 2" descr="http://www.geocities.jp/dtxtb520/DSC00027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325" y="2996952"/>
            <a:ext cx="4560506" cy="3420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0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40" y="2204864"/>
            <a:ext cx="6059015" cy="2464445"/>
          </a:xfrm>
        </p:spPr>
        <p:txBody>
          <a:bodyPr/>
          <a:lstStyle/>
          <a:p>
            <a:r>
              <a:rPr kumimoji="1" lang="ja-JP" altLang="en-US" sz="8000" dirty="0" smtClean="0"/>
              <a:t>時間がない</a:t>
            </a:r>
            <a:endParaRPr kumimoji="1" lang="ja-JP" altLang="en-US" sz="8000" dirty="0"/>
          </a:p>
        </p:txBody>
      </p:sp>
      <p:pic>
        <p:nvPicPr>
          <p:cNvPr id="3074" name="Picture 2" descr="C:\Users\G_KOJIMA_FUJIO\AppData\Local\Microsoft\Windows\Temporary Internet Files\Content.IE5\9UZ3WO7Q\MP90044374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44" y="1484784"/>
            <a:ext cx="2951819" cy="4422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73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Microsoft Office PowerPoint</Application>
  <PresentationFormat>画面に合わせる (4:3)</PresentationFormat>
  <Paragraphs>215</Paragraphs>
  <Slides>61</Slides>
  <Notes>1</Notes>
  <HiddenSlides>6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2" baseType="lpstr">
      <vt:lpstr>Glass Layers</vt:lpstr>
      <vt:lpstr>10年後も世界で通じる エンジニアであるために</vt:lpstr>
      <vt:lpstr>自己紹介</vt:lpstr>
      <vt:lpstr>Developers Summit は 9 回目の参加</vt:lpstr>
      <vt:lpstr>今日は、  Developers Summit 2012 のテーマ  「10年後も世界で通じる エンジニアであるために」  を見て考えたことをつらつらと</vt:lpstr>
      <vt:lpstr> dog   year 戌年</vt:lpstr>
      <vt:lpstr>新技術が次から次へと</vt:lpstr>
      <vt:lpstr>「Developer Summit 2012」 の技術テーマ</vt:lpstr>
      <vt:lpstr>知るべきことは 山のようにある</vt:lpstr>
      <vt:lpstr>時間がない</vt:lpstr>
      <vt:lpstr>PowerPoint プレゼンテーション</vt:lpstr>
      <vt:lpstr>できるだけのことをやって 来世に期待?</vt:lpstr>
      <vt:lpstr>「次、生まれ変わったら こうしたい、 とか言う人がおるけど、 次はないよ。」  (辰吉丈一郎)</vt:lpstr>
      <vt:lpstr>そうはいっても 時間は限られているし、  すべてのひとが 天才というわけじゃない。</vt:lpstr>
      <vt:lpstr> dog   year 戌年  にどう対抗する?</vt:lpstr>
      <vt:lpstr>PowerPoint プレゼンテーション</vt:lpstr>
      <vt:lpstr>「芸は砂の山。」 (6代目三遊亭圓生)</vt:lpstr>
      <vt:lpstr>知るべきことは 山のようにある  どうしよう?</vt:lpstr>
      <vt:lpstr>技術を教わること も大切</vt:lpstr>
      <vt:lpstr>「ソフトウェア開発において 二つの大切なことがある。『Learing (学ぶこと)』と『Humility (謙虚さ)』である」  (平鍋 健児 氏 2004/07/09)</vt:lpstr>
      <vt:lpstr>教え、教わる場 は重要。  (ありがたい)</vt:lpstr>
      <vt:lpstr>教え、教わる場に 居ること は重要。</vt:lpstr>
      <vt:lpstr>教え、教わる場で得られる価値</vt:lpstr>
      <vt:lpstr>教わること について</vt:lpstr>
      <vt:lpstr> “You can lead a horse to water, but you can‘t make him drink.”  諺:「馬を水の所に連れて行くことはできても、 水を飲ますことはできない。」 </vt:lpstr>
      <vt:lpstr>「分かる」のは、 教える人にはできない。 教わる人にしかできない。 </vt:lpstr>
      <vt:lpstr>「学ぶ心さえあれば、 万物すべて これ我が師である。」 (松下幸之助)</vt:lpstr>
      <vt:lpstr>「こんなものは、 学ぶに値しない」 と思ったとき、 自分が学ぶに値しない のかも知れない。</vt:lpstr>
      <vt:lpstr>「魚をくれ、と云うより、 魚の釣り方を教えてくれ、と云おう」</vt:lpstr>
      <vt:lpstr>だが、すべてのことを 知ることは無理。</vt:lpstr>
      <vt:lpstr>「何かを選択する」 ということは、 「他を選択から外す」 ということ。</vt:lpstr>
      <vt:lpstr>「何でも知っているひと」  になろうとしなくて良いのでは?</vt:lpstr>
      <vt:lpstr>「知之爲知之。 不知爲不知。 是知也。」 (孔子)</vt:lpstr>
      <vt:lpstr>「何が分かっていて、 何が分かっていないか、 分かっている」 ということが、  分かっている ということ。</vt:lpstr>
      <vt:lpstr>「何が分かってないか」 分かるためには、 フィードバックが重要。</vt:lpstr>
      <vt:lpstr>技術を知っているとは?</vt:lpstr>
      <vt:lpstr>知識の段階</vt:lpstr>
      <vt:lpstr>「知識を Testable に。」</vt:lpstr>
      <vt:lpstr>「知識」を Testable に</vt:lpstr>
      <vt:lpstr>PowerPoint プレゼンテーション</vt:lpstr>
      <vt:lpstr>分かるべきことは沢山ある。  天才じゃない私は どうしよう?</vt:lpstr>
      <vt:lpstr>Lucy: ”Sometimes, I wonder how you can stand being just a dog...” ルーシー「時々，あなたはどうして犬なんかでいられるのかと思うわ…」  Snoopy: “You can play with the cards you're dealt... Whatever that means.”</vt:lpstr>
      <vt:lpstr>我々は 「自分の手札」で 勝負するしかない。 それがどのようであろうと。</vt:lpstr>
      <vt:lpstr> “Your time is limited, so don‘t waste it living someone else’s life.“ 「あなた方の時間は限られているので、 誰か他の人生を生きて、無駄をすべきでない。」 (Steve Jobs)</vt:lpstr>
      <vt:lpstr>技術を身に付ける、 ということ。</vt:lpstr>
      <vt:lpstr>「技術を身に付ける」 が大切なのか?</vt:lpstr>
      <vt:lpstr>PowerPoint プレゼンテーション</vt:lpstr>
      <vt:lpstr>ある高さに行くことが重要?</vt:lpstr>
      <vt:lpstr>大事なのは、 どの高さまで行くか、 じゃなくて、 行く速度かも。  つまり、傾き。</vt:lpstr>
      <vt:lpstr>PowerPoint プレゼンテーション</vt:lpstr>
      <vt:lpstr>時間 t に関して技術力を関数 f で表すと、</vt:lpstr>
      <vt:lpstr>「改善とは、 或る状況に達すること ではなく、 継続すること。」</vt:lpstr>
      <vt:lpstr>PowerPoint プレゼンテーション</vt:lpstr>
      <vt:lpstr>「次、生まれ変わったら こうしたい、 とか言う人がおるけど、 次はないよ。」  (辰吉丈一郎)</vt:lpstr>
      <vt:lpstr>「生まれ変わるなら 生きているうちに。」  (長渕 剛) </vt:lpstr>
      <vt:lpstr>Let’s enjoy engineering life!</vt:lpstr>
      <vt:lpstr>Developers Summit 2003</vt:lpstr>
      <vt:lpstr>「Developer Summit 2003」 で扱われた技術テーマ</vt:lpstr>
      <vt:lpstr>2003/02/20</vt:lpstr>
      <vt:lpstr>2003/02/21</vt:lpstr>
      <vt:lpstr>「UML/開発プロセス」が人気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2012-02-16T09:49:49Z</dcterms:modified>
</cp:coreProperties>
</file>