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51"/>
  </p:notesMasterIdLst>
  <p:sldIdLst>
    <p:sldId id="256" r:id="rId2"/>
    <p:sldId id="259" r:id="rId3"/>
    <p:sldId id="337" r:id="rId4"/>
    <p:sldId id="336" r:id="rId5"/>
    <p:sldId id="357" r:id="rId6"/>
    <p:sldId id="358" r:id="rId7"/>
    <p:sldId id="349" r:id="rId8"/>
    <p:sldId id="350" r:id="rId9"/>
    <p:sldId id="388" r:id="rId10"/>
    <p:sldId id="355" r:id="rId11"/>
    <p:sldId id="352" r:id="rId12"/>
    <p:sldId id="353" r:id="rId13"/>
    <p:sldId id="354" r:id="rId14"/>
    <p:sldId id="360" r:id="rId15"/>
    <p:sldId id="399" r:id="rId16"/>
    <p:sldId id="338" r:id="rId17"/>
    <p:sldId id="339" r:id="rId18"/>
    <p:sldId id="340" r:id="rId19"/>
    <p:sldId id="341" r:id="rId20"/>
    <p:sldId id="342" r:id="rId21"/>
    <p:sldId id="343" r:id="rId22"/>
    <p:sldId id="345" r:id="rId23"/>
    <p:sldId id="346" r:id="rId24"/>
    <p:sldId id="348" r:id="rId25"/>
    <p:sldId id="363" r:id="rId26"/>
    <p:sldId id="362" r:id="rId27"/>
    <p:sldId id="400" r:id="rId28"/>
    <p:sldId id="390" r:id="rId29"/>
    <p:sldId id="389" r:id="rId30"/>
    <p:sldId id="392" r:id="rId31"/>
    <p:sldId id="396" r:id="rId32"/>
    <p:sldId id="393" r:id="rId33"/>
    <p:sldId id="394" r:id="rId34"/>
    <p:sldId id="395" r:id="rId35"/>
    <p:sldId id="367" r:id="rId36"/>
    <p:sldId id="368" r:id="rId37"/>
    <p:sldId id="397" r:id="rId38"/>
    <p:sldId id="369" r:id="rId39"/>
    <p:sldId id="370" r:id="rId40"/>
    <p:sldId id="371" r:id="rId41"/>
    <p:sldId id="377" r:id="rId42"/>
    <p:sldId id="372" r:id="rId43"/>
    <p:sldId id="376" r:id="rId44"/>
    <p:sldId id="379" r:id="rId45"/>
    <p:sldId id="387" r:id="rId46"/>
    <p:sldId id="381" r:id="rId47"/>
    <p:sldId id="385" r:id="rId48"/>
    <p:sldId id="386" r:id="rId49"/>
    <p:sldId id="398" r:id="rId5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9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7273F-C805-4830-8DDD-2198127AD68F}" type="datetimeFigureOut">
              <a:rPr kumimoji="1" lang="ja-JP" altLang="en-US" smtClean="0"/>
              <a:pPr/>
              <a:t>2014/2/15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5CAC1-97C9-41ED-88FB-6B6E4BB89E3A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89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3DA0C-DB08-41E1-9532-9AF0F0E293EE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  <p:extLst>
      <p:ext uri="{BB962C8B-B14F-4D97-AF65-F5344CB8AC3E}">
        <p14:creationId xmlns:p14="http://schemas.microsoft.com/office/powerpoint/2010/main" val="2337029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ja-JP" altLang="en-US" dirty="0"/>
              <a:t>マスタ サブタイトルの書式設定</a:t>
            </a:r>
          </a:p>
        </p:txBody>
      </p:sp>
      <p:pic>
        <p:nvPicPr>
          <p:cNvPr id="392200" name="Picture 8" descr="devnor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7063" y="28575"/>
            <a:ext cx="2209800" cy="828675"/>
          </a:xfrm>
          <a:prstGeom prst="rect">
            <a:avLst/>
          </a:prstGeom>
          <a:noFill/>
        </p:spPr>
      </p:pic>
      <p:sp>
        <p:nvSpPr>
          <p:cNvPr id="392201" name="Text Box 9"/>
          <p:cNvSpPr txBox="1">
            <a:spLocks noChangeArrowheads="1"/>
          </p:cNvSpPr>
          <p:nvPr userDrawn="1"/>
        </p:nvSpPr>
        <p:spPr bwMode="auto">
          <a:xfrm>
            <a:off x="3486150" y="6553200"/>
            <a:ext cx="246753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Developers Summit </a:t>
            </a:r>
            <a:r>
              <a:rPr lang="en-US" altLang="ja-JP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2014 </a:t>
            </a:r>
            <a:endParaRPr lang="en-US" altLang="ja-JP" sz="14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0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6064845"/>
          </a:xfrm>
        </p:spPr>
        <p:txBody>
          <a:bodyPr/>
          <a:lstStyle>
            <a:lvl1pPr algn="ctr"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rgbClr val="000000">
                <a:gamma/>
                <a:tint val="76078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9117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pic>
        <p:nvPicPr>
          <p:cNvPr id="391175" name="Picture 7" descr="devnorogo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326313" y="0"/>
            <a:ext cx="1874837" cy="703263"/>
          </a:xfrm>
          <a:prstGeom prst="rect">
            <a:avLst/>
          </a:prstGeom>
          <a:noFill/>
        </p:spPr>
      </p:pic>
      <p:sp>
        <p:nvSpPr>
          <p:cNvPr id="391176" name="Text Box 8"/>
          <p:cNvSpPr txBox="1">
            <a:spLocks noChangeArrowheads="1"/>
          </p:cNvSpPr>
          <p:nvPr userDrawn="1"/>
        </p:nvSpPr>
        <p:spPr bwMode="auto">
          <a:xfrm>
            <a:off x="3486150" y="6553200"/>
            <a:ext cx="2224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Developers Summit </a:t>
            </a:r>
            <a:r>
              <a:rPr lang="en-US" altLang="ja-JP" sz="1400" dirty="0" smtClean="0">
                <a:solidFill>
                  <a:schemeClr val="accent4">
                    <a:lumMod val="50000"/>
                  </a:schemeClr>
                </a:solidFill>
              </a:rPr>
              <a:t>2012 </a:t>
            </a:r>
            <a:endParaRPr lang="en-US" altLang="ja-JP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460432" y="6486938"/>
            <a:ext cx="632656" cy="3710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8869EF26-1A10-404B-97ED-CD66B65C19B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07" name="Rectangle 51"/>
          <p:cNvSpPr>
            <a:spLocks noChangeArrowheads="1"/>
          </p:cNvSpPr>
          <p:nvPr/>
        </p:nvSpPr>
        <p:spPr bwMode="auto">
          <a:xfrm>
            <a:off x="4894263" y="4296147"/>
            <a:ext cx="4067175" cy="172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en-US" altLang="ja-JP" sz="4100" b="1" dirty="0" smtClean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charset="-128"/>
              </a:rPr>
              <a:t>5. </a:t>
            </a:r>
            <a:r>
              <a:rPr lang="ja-JP" altLang="en-US" sz="4100" b="1" dirty="0" smtClean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charset="-128"/>
              </a:rPr>
              <a:t>小島 富治雄</a:t>
            </a:r>
            <a:endParaRPr kumimoji="1" lang="ja-JP" altLang="en-US" sz="4100" b="1" dirty="0"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charset="-128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ja-JP" altLang="en-US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ＭＳ Ｐゴシック" charset="-128"/>
              </a:rPr>
              <a:t>こみゅぷらす</a:t>
            </a:r>
            <a:endParaRPr kumimoji="1" lang="ja-JP" alt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charset="-128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kumimoji="1" lang="en-US" altLang="ja-JP" sz="2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ＭＳ Ｐゴシック" charset="-128"/>
            </a:endParaRPr>
          </a:p>
        </p:txBody>
      </p:sp>
      <p:sp>
        <p:nvSpPr>
          <p:cNvPr id="147510" name="Text Box 54"/>
          <p:cNvSpPr txBox="1">
            <a:spLocks noChangeArrowheads="1"/>
          </p:cNvSpPr>
          <p:nvPr/>
        </p:nvSpPr>
        <p:spPr bwMode="auto">
          <a:xfrm>
            <a:off x="1095375" y="4077072"/>
            <a:ext cx="5083175" cy="1006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altLang="ja-JP" sz="6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</a:rPr>
              <a:t>13-D-7</a:t>
            </a:r>
            <a:endParaRPr lang="en-US" altLang="ja-JP" sz="60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47530" name="Rectangle 74"/>
          <p:cNvSpPr>
            <a:spLocks noGrp="1" noChangeArrowheads="1"/>
          </p:cNvSpPr>
          <p:nvPr>
            <p:ph type="ctrTitle"/>
          </p:nvPr>
        </p:nvSpPr>
        <p:spPr>
          <a:xfrm>
            <a:off x="251520" y="1196752"/>
            <a:ext cx="8709918" cy="2444973"/>
          </a:xfrm>
        </p:spPr>
        <p:txBody>
          <a:bodyPr/>
          <a:lstStyle/>
          <a:p>
            <a:pPr algn="ctr"/>
            <a:r>
              <a:rPr lang="ja-JP" altLang="en-US" sz="4800" dirty="0" smtClean="0"/>
              <a:t>新人技術者に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どうプログラミングを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教えたか</a:t>
            </a:r>
            <a:endParaRPr lang="ja-JP" altLang="ja-JP" sz="4800" dirty="0"/>
          </a:p>
        </p:txBody>
      </p:sp>
      <p:pic>
        <p:nvPicPr>
          <p:cNvPr id="5" name="Picture 6" descr="こみゅぷらす (COMU+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52" y="5384431"/>
            <a:ext cx="2319215" cy="1152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9641" y="993569"/>
            <a:ext cx="8385175" cy="1431925"/>
          </a:xfrm>
        </p:spPr>
        <p:txBody>
          <a:bodyPr/>
          <a:lstStyle/>
          <a:p>
            <a:r>
              <a:rPr lang="ja-JP" altLang="en-US" dirty="0" smtClean="0"/>
              <a:t>新人技術者に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どう実装技術を教えたか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10</a:t>
            </a:fld>
            <a:endParaRPr lang="ja-JP" altLang="en-US"/>
          </a:p>
        </p:txBody>
      </p:sp>
      <p:pic>
        <p:nvPicPr>
          <p:cNvPr id="3074" name="Picture 2" descr="hotmilitary0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228" y="3020406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3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548680"/>
            <a:ext cx="8385175" cy="1431925"/>
          </a:xfrm>
        </p:spPr>
        <p:txBody>
          <a:bodyPr/>
          <a:lstStyle/>
          <a:p>
            <a:r>
              <a:rPr kumimoji="1" lang="ja-JP" altLang="en-US" dirty="0" smtClean="0"/>
              <a:t>有り得ない解決方法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6111" y="1974901"/>
            <a:ext cx="8007350" cy="4191000"/>
          </a:xfrm>
        </p:spPr>
        <p:txBody>
          <a:bodyPr/>
          <a:lstStyle/>
          <a:p>
            <a:r>
              <a:rPr lang="ja-JP" altLang="en-US" sz="4000" dirty="0" smtClean="0"/>
              <a:t>新人には、なるべくプログラムを書かせない</a:t>
            </a:r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11</a:t>
            </a:fld>
            <a:endParaRPr lang="ja-JP" altLang="en-US"/>
          </a:p>
        </p:txBody>
      </p:sp>
      <p:pic>
        <p:nvPicPr>
          <p:cNvPr id="9218" name="Picture 2" descr="http://ecx.images-amazon.com/images/I/51PjT6wDGC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517" y="3648400"/>
            <a:ext cx="2838538" cy="283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5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12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748454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どういう意味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「クラスは自動生成」でメソッドの中身だけ実装。メソッドは</a:t>
            </a:r>
            <a:r>
              <a:rPr lang="ja-JP" altLang="en-US" dirty="0" smtClean="0"/>
              <a:t>何百行。</a:t>
            </a:r>
            <a:endParaRPr lang="en-US" altLang="ja-JP" dirty="0" smtClean="0"/>
          </a:p>
          <a:p>
            <a:r>
              <a:rPr lang="ja-JP" altLang="en-US" dirty="0"/>
              <a:t>クラス</a:t>
            </a:r>
            <a:r>
              <a:rPr lang="ja-JP" altLang="en-US" dirty="0" smtClean="0"/>
              <a:t>を自作するには申請</a:t>
            </a:r>
            <a:r>
              <a:rPr lang="ja-JP" altLang="en-US" dirty="0"/>
              <a:t>が</a:t>
            </a:r>
            <a:r>
              <a:rPr lang="ja-JP" altLang="en-US" dirty="0" smtClean="0"/>
              <a:t>必要。</a:t>
            </a:r>
            <a:endParaRPr lang="en-US" altLang="ja-JP" dirty="0" smtClean="0"/>
          </a:p>
          <a:p>
            <a:r>
              <a:rPr lang="ja-JP" altLang="en-US" dirty="0" smtClean="0"/>
              <a:t>全クラスは </a:t>
            </a:r>
            <a:r>
              <a:rPr lang="en-US" altLang="ja-JP" dirty="0" smtClean="0"/>
              <a:t>Excel</a:t>
            </a:r>
            <a:r>
              <a:rPr lang="ja-JP" altLang="en-US" dirty="0" smtClean="0"/>
              <a:t> で管理。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26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9641" y="993569"/>
            <a:ext cx="8385175" cy="1431925"/>
          </a:xfrm>
        </p:spPr>
        <p:txBody>
          <a:bodyPr/>
          <a:lstStyle/>
          <a:p>
            <a:r>
              <a:rPr lang="ja-JP" altLang="en-US" dirty="0" smtClean="0"/>
              <a:t>教えたこと </a:t>
            </a:r>
            <a:r>
              <a:rPr lang="en-US" altLang="ja-JP" dirty="0" smtClean="0"/>
              <a:t>1. 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800" dirty="0" smtClean="0"/>
              <a:t>「名前の付け方」</a:t>
            </a:r>
            <a:endParaRPr kumimoji="1" lang="ja-JP" altLang="en-US" sz="4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14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712" y="2597700"/>
            <a:ext cx="3717032" cy="37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3577" y="980728"/>
            <a:ext cx="8385175" cy="3832597"/>
          </a:xfrm>
        </p:spPr>
        <p:txBody>
          <a:bodyPr/>
          <a:lstStyle/>
          <a:p>
            <a:r>
              <a:rPr kumimoji="1" lang="ja-JP" altLang="en-US" dirty="0" smtClean="0"/>
              <a:t>「設計</a:t>
            </a:r>
            <a:r>
              <a:rPr kumimoji="1" lang="ja-JP" altLang="en-US" sz="4000" dirty="0" smtClean="0"/>
              <a:t>とか</a:t>
            </a:r>
            <a:r>
              <a:rPr kumimoji="1" lang="ja-JP" altLang="en-US" dirty="0" smtClean="0"/>
              <a:t>モデル</a:t>
            </a:r>
            <a:r>
              <a:rPr kumimoji="1" lang="ja-JP" altLang="en-US" sz="4000" dirty="0" smtClean="0"/>
              <a:t>とか、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3200" dirty="0" smtClean="0"/>
              <a:t>そういうのは難しく感じるかも知れないが、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ja-JP" altLang="en-US" sz="4000" dirty="0" smtClean="0"/>
              <a:t>とりあえず</a:t>
            </a:r>
            <a:r>
              <a:rPr kumimoji="1" lang="ja-JP" altLang="en-US" sz="4800" dirty="0" smtClean="0">
                <a:solidFill>
                  <a:srgbClr val="FF9F9F"/>
                </a:solidFill>
              </a:rPr>
              <a:t>名前付け</a:t>
            </a:r>
            <a:r>
              <a:rPr kumimoji="1" lang="ja-JP" altLang="en-US" sz="4000" dirty="0" smtClean="0"/>
              <a:t>さえちゃんとやっとけば何とかなる」</a:t>
            </a:r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15</a:t>
            </a:fld>
            <a:endParaRPr lang="ja-JP" altLang="en-US"/>
          </a:p>
        </p:txBody>
      </p:sp>
      <p:pic>
        <p:nvPicPr>
          <p:cNvPr id="7174" name="Picture 6" descr="Naming a Tech Start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547" y="4809925"/>
            <a:ext cx="3491233" cy="167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87"/>
          </a:xfrm>
        </p:spPr>
        <p:txBody>
          <a:bodyPr/>
          <a:lstStyle/>
          <a:p>
            <a:r>
              <a:rPr lang="ja-JP" altLang="en-US" sz="5400" dirty="0" smtClean="0"/>
              <a:t>名前の付け方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054475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>
                <a:solidFill>
                  <a:srgbClr val="FF9F9F"/>
                </a:solidFill>
              </a:rPr>
              <a:t>「テレビ」</a:t>
            </a:r>
            <a:r>
              <a:rPr lang="ja-JP" altLang="en-US" sz="5400" dirty="0" smtClean="0"/>
              <a:t>って何</a:t>
            </a:r>
            <a:r>
              <a:rPr lang="en-US" altLang="ja-JP" sz="5400" dirty="0" smtClean="0"/>
              <a:t>?</a:t>
            </a:r>
          </a:p>
          <a:p>
            <a:pPr>
              <a:defRPr/>
            </a:pPr>
            <a:r>
              <a:rPr lang="ja-JP" altLang="en-US" sz="6000" dirty="0" smtClean="0">
                <a:solidFill>
                  <a:srgbClr val="FF9F9F"/>
                </a:solidFill>
              </a:rPr>
              <a:t>「電話」</a:t>
            </a:r>
            <a:r>
              <a:rPr lang="ja-JP" altLang="en-US" sz="5400" dirty="0" smtClean="0"/>
              <a:t>って何</a:t>
            </a:r>
            <a:r>
              <a:rPr lang="en-US" altLang="ja-JP" sz="5400" dirty="0" smtClean="0"/>
              <a:t>?</a:t>
            </a:r>
            <a:endParaRPr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83135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dirty="0" smtClean="0"/>
              <a:t>本来は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35025" y="1507613"/>
            <a:ext cx="8007350" cy="4191000"/>
          </a:xfrm>
        </p:spPr>
        <p:txBody>
          <a:bodyPr/>
          <a:lstStyle/>
          <a:p>
            <a:pPr>
              <a:defRPr/>
            </a:pPr>
            <a:r>
              <a:rPr lang="en-US" altLang="ja-JP" sz="4000" dirty="0" err="1" smtClean="0"/>
              <a:t>tele</a:t>
            </a:r>
            <a:r>
              <a:rPr lang="en-US" altLang="ja-JP" sz="4000" dirty="0" smtClean="0"/>
              <a:t>-vision</a:t>
            </a:r>
            <a:r>
              <a:rPr lang="ja-JP" altLang="en-US" sz="4000" dirty="0" err="1" smtClean="0"/>
              <a:t>、</a:t>
            </a:r>
            <a:r>
              <a:rPr lang="en-US" altLang="ja-JP" sz="4000" dirty="0" err="1" smtClean="0"/>
              <a:t>tele</a:t>
            </a:r>
            <a:r>
              <a:rPr lang="en-US" altLang="ja-JP" sz="4000" dirty="0" smtClean="0"/>
              <a:t>-phone</a:t>
            </a:r>
            <a:r>
              <a:rPr lang="ja-JP" altLang="en-US" sz="4000" dirty="0" smtClean="0"/>
              <a:t> </a:t>
            </a:r>
            <a:r>
              <a:rPr lang="ja-JP" altLang="en-US" sz="4800" dirty="0" smtClean="0">
                <a:solidFill>
                  <a:srgbClr val="FF9F9F"/>
                </a:solidFill>
              </a:rPr>
              <a:t>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「遠くに</a:t>
            </a:r>
            <a:r>
              <a:rPr lang="ja-JP" altLang="en-US" b="1" dirty="0" smtClean="0"/>
              <a:t>映像</a:t>
            </a:r>
            <a:r>
              <a:rPr lang="ja-JP" altLang="en-US" dirty="0" smtClean="0"/>
              <a:t>や</a:t>
            </a:r>
            <a:r>
              <a:rPr lang="ja-JP" altLang="en-US" b="1" dirty="0" smtClean="0"/>
              <a:t>音声</a:t>
            </a:r>
            <a:r>
              <a:rPr lang="ja-JP" altLang="en-US" dirty="0" smtClean="0"/>
              <a:t>を</a:t>
            </a:r>
            <a:r>
              <a:rPr lang="ja-JP" altLang="en-US" dirty="0" smtClean="0"/>
              <a:t>とどける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 </a:t>
            </a:r>
            <a:r>
              <a:rPr lang="ja-JP" altLang="en-US" sz="4800" dirty="0" smtClean="0">
                <a:solidFill>
                  <a:srgbClr val="FF9F9F"/>
                </a:solidFill>
              </a:rPr>
              <a:t>システム </a:t>
            </a:r>
            <a:r>
              <a:rPr lang="ja-JP" altLang="en-US" dirty="0" smtClean="0"/>
              <a:t>全体の名前」</a:t>
            </a:r>
            <a:endParaRPr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4000500"/>
            <a:ext cx="25241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90094" y="3630612"/>
            <a:ext cx="2471738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4786313"/>
            <a:ext cx="267811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903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じゃー これは間違いなの</a:t>
            </a:r>
            <a:r>
              <a:rPr lang="en-US" altLang="ja-JP" dirty="0" smtClean="0"/>
              <a:t>?</a:t>
            </a:r>
            <a:endParaRPr lang="ja-JP" altLang="en-US" dirty="0" smtClean="0"/>
          </a:p>
        </p:txBody>
      </p:sp>
      <p:sp>
        <p:nvSpPr>
          <p:cNvPr id="5222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88" cy="4525963"/>
          </a:xfrm>
        </p:spPr>
        <p:txBody>
          <a:bodyPr/>
          <a:lstStyle/>
          <a:p>
            <a:r>
              <a:rPr lang="ja-JP" altLang="en-US" dirty="0" smtClean="0"/>
              <a:t>これがテレビ</a:t>
            </a:r>
            <a:r>
              <a:rPr lang="en-US" altLang="ja-JP" dirty="0" smtClean="0"/>
              <a:t>?</a:t>
            </a:r>
            <a:endParaRPr lang="ja-JP" altLang="en-US" dirty="0" smtClean="0"/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2428875"/>
            <a:ext cx="3543300" cy="365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4457700" y="1546225"/>
            <a:ext cx="44719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これが電話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?</a:t>
            </a:r>
            <a:endParaRPr lang="ja-JP" altLang="en-US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22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2436813"/>
            <a:ext cx="2414588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8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62673"/>
          </a:xfrm>
        </p:spPr>
        <p:txBody>
          <a:bodyPr/>
          <a:lstStyle/>
          <a:p>
            <a:pPr algn="ctr">
              <a:defRPr/>
            </a:pPr>
            <a:r>
              <a:rPr lang="ja-JP" altLang="en-US" sz="6600" dirty="0" smtClean="0"/>
              <a:t>それが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ja-JP" altLang="en-US" sz="6600" dirty="0" smtClean="0"/>
              <a:t>エンジニア</a:t>
            </a:r>
            <a:r>
              <a:rPr lang="ja-JP" altLang="en-US" sz="6600" dirty="0"/>
              <a:t>の</a:t>
            </a:r>
            <a:r>
              <a:rPr lang="en-US" altLang="ja-JP" sz="6600" dirty="0"/>
              <a:t/>
            </a:r>
            <a:br>
              <a:rPr lang="en-US" altLang="ja-JP" sz="6600" dirty="0"/>
            </a:br>
            <a:r>
              <a:rPr lang="ja-JP" altLang="en-US" sz="6600" dirty="0"/>
              <a:t>持つべき</a:t>
            </a:r>
            <a:r>
              <a:rPr lang="ja-JP" altLang="en-US" sz="7200" dirty="0">
                <a:solidFill>
                  <a:srgbClr val="FF9F9F"/>
                </a:solidFill>
              </a:rPr>
              <a:t>視点</a:t>
            </a:r>
            <a:r>
              <a:rPr lang="ja-JP" altLang="en-US" sz="6600" dirty="0"/>
              <a:t>。</a:t>
            </a:r>
            <a:endParaRPr lang="ja-JP" alt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8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57200" y="1481329"/>
            <a:ext cx="8686800" cy="3315823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小島 富治雄</a:t>
            </a:r>
            <a:endParaRPr kumimoji="1" lang="en-US" altLang="ja-JP" dirty="0" smtClean="0"/>
          </a:p>
          <a:p>
            <a:r>
              <a:rPr kumimoji="1" lang="en-US" altLang="ja-JP" i="1" dirty="0" smtClean="0"/>
              <a:t>@</a:t>
            </a:r>
            <a:r>
              <a:rPr kumimoji="1" lang="en-US" altLang="ja-JP" i="1" dirty="0" err="1" smtClean="0"/>
              <a:t>Fujiwo</a:t>
            </a:r>
            <a:endParaRPr kumimoji="1" lang="en-US" altLang="ja-JP" i="1" dirty="0" smtClean="0"/>
          </a:p>
          <a:p>
            <a:r>
              <a:rPr lang="ja-JP" altLang="en-US" dirty="0"/>
              <a:t>福井</a:t>
            </a:r>
            <a:r>
              <a:rPr lang="ja-JP" altLang="en-US" dirty="0" smtClean="0"/>
              <a:t>コンピュータアーキテクト株式会社</a:t>
            </a:r>
            <a:endParaRPr lang="en-US" altLang="ja-JP" dirty="0" smtClean="0"/>
          </a:p>
          <a:p>
            <a:r>
              <a:rPr lang="en-US" altLang="ja-JP" dirty="0"/>
              <a:t>Microsoft MVP </a:t>
            </a:r>
            <a:r>
              <a:rPr lang="en-US" altLang="ja-JP" dirty="0" smtClean="0"/>
              <a:t>C# (2005-2014)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pic>
        <p:nvPicPr>
          <p:cNvPr id="1026" name="Picture 2" descr="MV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067844"/>
            <a:ext cx="1763457" cy="72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28" name="Picture 4" descr="FITEA - 福井情報技術者協会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05" y="5067844"/>
            <a:ext cx="1666875" cy="1000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pic>
        <p:nvPicPr>
          <p:cNvPr id="1030" name="Picture 6" descr="こみゅぷらす (COMU+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93" y="5054498"/>
            <a:ext cx="2040101" cy="1013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5" name="スライド番号プレースホルダー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740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643174" y="4357694"/>
            <a:ext cx="5357850" cy="23574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85804" y="620688"/>
            <a:ext cx="8229600" cy="3808444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ja-JP" altLang="en-US" sz="6000" dirty="0" smtClean="0"/>
              <a:t>それは、システムが</a:t>
            </a:r>
            <a:endParaRPr lang="en-US" altLang="ja-JP" sz="6000" dirty="0" smtClean="0"/>
          </a:p>
          <a:p>
            <a:pPr algn="ctr">
              <a:buFont typeface="Arial" charset="0"/>
              <a:buNone/>
              <a:defRPr/>
            </a:pPr>
            <a:r>
              <a:rPr lang="ja-JP" altLang="en-US" sz="6000" dirty="0" smtClean="0"/>
              <a:t>ユーザーに提供する</a:t>
            </a:r>
            <a:endParaRPr lang="en-US" altLang="ja-JP" sz="6000" dirty="0" smtClean="0"/>
          </a:p>
          <a:p>
            <a:pPr algn="ctr">
              <a:buFont typeface="Arial" charset="0"/>
              <a:buNone/>
              <a:defRPr/>
            </a:pPr>
            <a:r>
              <a:rPr lang="ja-JP" altLang="en-US" sz="8000" dirty="0" smtClean="0">
                <a:solidFill>
                  <a:srgbClr val="FF9F9F"/>
                </a:solidFill>
              </a:rPr>
              <a:t>インタフェイス</a:t>
            </a:r>
            <a:endParaRPr lang="ja-JP" altLang="en-US" sz="6000" dirty="0">
              <a:solidFill>
                <a:srgbClr val="FF9F9F"/>
              </a:solidFill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 bwMode="auto">
          <a:xfrm>
            <a:off x="2786050" y="4643447"/>
            <a:ext cx="1643072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テレビ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44" y="5214950"/>
            <a:ext cx="1384505" cy="142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コンテンツ プレースホルダ 2"/>
          <p:cNvSpPr txBox="1">
            <a:spLocks/>
          </p:cNvSpPr>
          <p:nvPr/>
        </p:nvSpPr>
        <p:spPr bwMode="auto">
          <a:xfrm>
            <a:off x="5143504" y="4589489"/>
            <a:ext cx="1643072" cy="76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</a:rPr>
              <a:t>電話</a:t>
            </a:r>
            <a:endParaRPr lang="ja-JP" altLang="en-US" sz="3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78" y="5072074"/>
            <a:ext cx="943473" cy="1532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948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/>
          <a:lstStyle/>
          <a:p>
            <a:r>
              <a:rPr lang="ja-JP" altLang="en-US" dirty="0" smtClean="0"/>
              <a:t>インタフェイスが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名前になる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000500" y="2071708"/>
            <a:ext cx="4643438" cy="421481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6250" y="2357458"/>
            <a:ext cx="2544286" cy="8925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rgbClr val="FF9F9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テレビ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いう名の</a:t>
            </a:r>
            <a:r>
              <a: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</a:t>
            </a:r>
            <a:endParaRPr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530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4357708"/>
            <a:ext cx="1568450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357458"/>
            <a:ext cx="153511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30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714348" y="3214708"/>
            <a:ext cx="1474788" cy="1814512"/>
          </a:xfrm>
          <a:noFill/>
        </p:spPr>
      </p:pic>
      <p:pic>
        <p:nvPicPr>
          <p:cNvPr id="55304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0" y="3500458"/>
            <a:ext cx="1571625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2652713" y="5143520"/>
            <a:ext cx="2265362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/>
              <a:t>テレビ</a:t>
            </a:r>
            <a:r>
              <a:rPr lang="en-US" altLang="ja-JP" sz="28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2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2400" b="1" dirty="0"/>
              <a:t>＝インタフェイス</a:t>
            </a:r>
          </a:p>
        </p:txBody>
      </p:sp>
      <p:sp>
        <p:nvSpPr>
          <p:cNvPr id="55306" name="テキスト ボックス 12"/>
          <p:cNvSpPr txBox="1">
            <a:spLocks noChangeArrowheads="1"/>
          </p:cNvSpPr>
          <p:nvPr/>
        </p:nvSpPr>
        <p:spPr bwMode="auto">
          <a:xfrm>
            <a:off x="785786" y="5100658"/>
            <a:ext cx="1383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 dirty="0"/>
              <a:t>ユーザー</a:t>
            </a:r>
            <a:endParaRPr lang="ja-JP" altLang="en-US" sz="2800" b="1" dirty="0"/>
          </a:p>
        </p:txBody>
      </p:sp>
      <p:sp>
        <p:nvSpPr>
          <p:cNvPr id="11" name="右矢印 10"/>
          <p:cNvSpPr/>
          <p:nvPr/>
        </p:nvSpPr>
        <p:spPr>
          <a:xfrm>
            <a:off x="2357422" y="4143398"/>
            <a:ext cx="500066" cy="214314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4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75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サービスを受ける側にとって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5400" dirty="0" smtClean="0">
                <a:solidFill>
                  <a:srgbClr val="FF9F9F"/>
                </a:solidFill>
              </a:rPr>
              <a:t>インタフェイス</a:t>
            </a:r>
            <a:r>
              <a:rPr lang="en-US" altLang="ja-JP" sz="5400" dirty="0" smtClean="0">
                <a:solidFill>
                  <a:srgbClr val="FF9F9F"/>
                </a:solidFill>
              </a:rPr>
              <a:t/>
            </a:r>
            <a:br>
              <a:rPr lang="en-US" altLang="ja-JP" sz="5400" dirty="0" smtClean="0">
                <a:solidFill>
                  <a:srgbClr val="FF9F9F"/>
                </a:solidFill>
              </a:rPr>
            </a:br>
            <a:r>
              <a:rPr lang="ja-JP" altLang="en-US" dirty="0" smtClean="0"/>
              <a:t>の名前が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そのものの名前。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22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タイトル 1"/>
          <p:cNvSpPr>
            <a:spLocks noGrp="1"/>
          </p:cNvSpPr>
          <p:nvPr>
            <p:ph type="title"/>
          </p:nvPr>
        </p:nvSpPr>
        <p:spPr>
          <a:xfrm>
            <a:off x="457200" y="556915"/>
            <a:ext cx="8385175" cy="1431925"/>
          </a:xfrm>
        </p:spPr>
        <p:txBody>
          <a:bodyPr/>
          <a:lstStyle/>
          <a:p>
            <a:r>
              <a:rPr lang="ja-JP" altLang="en-US" sz="4000" dirty="0" smtClean="0"/>
              <a:t>名前はクライアント側の視点で決定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072188" y="4021028"/>
            <a:ext cx="2714625" cy="20002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492" name="テキスト ボックス 8"/>
          <p:cNvSpPr txBox="1">
            <a:spLocks noChangeArrowheads="1"/>
          </p:cNvSpPr>
          <p:nvPr/>
        </p:nvSpPr>
        <p:spPr bwMode="auto">
          <a:xfrm>
            <a:off x="6286500" y="4089291"/>
            <a:ext cx="23574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3200" b="1" dirty="0" smtClean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名簿</a:t>
            </a:r>
            <a:endParaRPr lang="ja-JP" altLang="en-US" sz="3200" b="1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6072188" y="4806842"/>
            <a:ext cx="27146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4" name="テキスト ボックス 10"/>
          <p:cNvSpPr txBox="1">
            <a:spLocks noChangeArrowheads="1"/>
          </p:cNvSpPr>
          <p:nvPr/>
        </p:nvSpPr>
        <p:spPr bwMode="auto">
          <a:xfrm>
            <a:off x="6072187" y="4949716"/>
            <a:ext cx="27146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  <a:r>
              <a:rPr lang="en-US" altLang="ja-JP" sz="2400" b="1" dirty="0" smtClean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400" b="1" dirty="0" smtClean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会員</a:t>
            </a:r>
            <a:r>
              <a:rPr lang="en-US" altLang="ja-JP" sz="2400" b="1" dirty="0" smtClean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2400" b="1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496" name="正方形/長方形 13"/>
          <p:cNvSpPr>
            <a:spLocks noChangeArrowheads="1"/>
          </p:cNvSpPr>
          <p:nvPr/>
        </p:nvSpPr>
        <p:spPr bwMode="auto">
          <a:xfrm>
            <a:off x="6072220" y="3047151"/>
            <a:ext cx="27146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rgbClr val="FFFFFF"/>
                </a:solidFill>
                <a:latin typeface="Calibri" pitchFamily="34" charset="0"/>
              </a:rPr>
              <a:t>サービス提供側</a:t>
            </a:r>
            <a:endParaRPr lang="en-US" altLang="ja-JP" sz="2400" dirty="0">
              <a:solidFill>
                <a:srgbClr val="FFFFFF"/>
              </a:solidFill>
              <a:latin typeface="Calibri" pitchFamily="34" charset="0"/>
            </a:endParaRPr>
          </a:p>
          <a:p>
            <a:pPr algn="ctr"/>
            <a:r>
              <a:rPr lang="ja-JP" altLang="en-US" sz="2400" dirty="0">
                <a:solidFill>
                  <a:srgbClr val="FFFFFF"/>
                </a:solidFill>
                <a:latin typeface="Calibri" pitchFamily="34" charset="0"/>
              </a:rPr>
              <a:t>クラス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4786307" y="5046792"/>
            <a:ext cx="1285885" cy="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8" name="テキスト ボックス 15"/>
          <p:cNvSpPr txBox="1">
            <a:spLocks noChangeArrowheads="1"/>
          </p:cNvSpPr>
          <p:nvPr/>
        </p:nvSpPr>
        <p:spPr bwMode="auto">
          <a:xfrm>
            <a:off x="4786307" y="5100212"/>
            <a:ext cx="12112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/>
              <a:t>&lt;&lt;uses&gt;&gt;</a:t>
            </a:r>
            <a:endParaRPr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285750" y="4563958"/>
            <a:ext cx="4500563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或る名簿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dirty="0" smtClean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新会員</a:t>
            </a:r>
            <a:r>
              <a:rPr lang="en-US" altLang="ja-JP" dirty="0" smtClean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  <a:endParaRPr lang="en-US" altLang="ja-JP" sz="14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角丸四角形吹き出し 1"/>
          <p:cNvSpPr/>
          <p:nvPr/>
        </p:nvSpPr>
        <p:spPr bwMode="auto">
          <a:xfrm>
            <a:off x="303042" y="2370759"/>
            <a:ext cx="4488732" cy="1800200"/>
          </a:xfrm>
          <a:prstGeom prst="wedgeRoundRectCallou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クライアント メソッド側の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モデル記述</a:t>
            </a: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で</a:t>
            </a:r>
            <a: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サービス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の名前が決定</a:t>
            </a:r>
          </a:p>
        </p:txBody>
      </p:sp>
    </p:spTree>
    <p:extLst>
      <p:ext uri="{BB962C8B-B14F-4D97-AF65-F5344CB8AC3E}">
        <p14:creationId xmlns:p14="http://schemas.microsoft.com/office/powerpoint/2010/main" val="25205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1857356" y="1214422"/>
            <a:ext cx="5643602" cy="17859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/>
              <a:t>開発者視点</a:t>
            </a:r>
            <a:r>
              <a:rPr lang="en-US" altLang="ja-JP" sz="4400" dirty="0" smtClean="0"/>
              <a:t>: 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/>
              <a:t>実装のための名前付け</a:t>
            </a:r>
            <a:endParaRPr kumimoji="1" lang="ja-JP" altLang="en-US" sz="3600" dirty="0"/>
          </a:p>
        </p:txBody>
      </p:sp>
      <p:sp>
        <p:nvSpPr>
          <p:cNvPr id="13" name="角丸四角形 12"/>
          <p:cNvSpPr/>
          <p:nvPr/>
        </p:nvSpPr>
        <p:spPr>
          <a:xfrm>
            <a:off x="1500166" y="4000504"/>
            <a:ext cx="6215106" cy="23574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400" dirty="0" smtClean="0"/>
              <a:t>クライアント視点</a:t>
            </a:r>
            <a:r>
              <a:rPr lang="en-US" altLang="ja-JP" sz="4400" dirty="0" smtClean="0"/>
              <a:t>: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3600" dirty="0" smtClean="0"/>
              <a:t>クライアント側</a:t>
            </a:r>
            <a:r>
              <a:rPr lang="ja-JP" altLang="en-US" sz="3600" dirty="0"/>
              <a:t>の</a:t>
            </a:r>
            <a:r>
              <a:rPr lang="ja-JP" altLang="en-US" sz="3600" dirty="0" smtClean="0"/>
              <a:t>モデルを記述するための名前付け</a:t>
            </a:r>
            <a:endParaRPr lang="ja-JP" altLang="en-US" dirty="0"/>
          </a:p>
        </p:txBody>
      </p:sp>
      <p:sp>
        <p:nvSpPr>
          <p:cNvPr id="15" name="下矢印 14"/>
          <p:cNvSpPr/>
          <p:nvPr/>
        </p:nvSpPr>
        <p:spPr>
          <a:xfrm>
            <a:off x="4143372" y="3214686"/>
            <a:ext cx="1000132" cy="57150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214942" y="3214686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シフト</a:t>
            </a:r>
            <a:r>
              <a:rPr kumimoji="1" lang="en-US" altLang="ja-JP" sz="2400" dirty="0" smtClean="0"/>
              <a:t>!</a:t>
            </a:r>
            <a:endParaRPr kumimoji="1" lang="ja-JP" altLang="en-US" sz="2400" dirty="0"/>
          </a:p>
        </p:txBody>
      </p:sp>
      <p:sp>
        <p:nvSpPr>
          <p:cNvPr id="7" name="タイトル 1"/>
          <p:cNvSpPr txBox="1">
            <a:spLocks/>
          </p:cNvSpPr>
          <p:nvPr/>
        </p:nvSpPr>
        <p:spPr bwMode="auto">
          <a:xfrm>
            <a:off x="415131" y="0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ＭＳ Ｐゴシック" charset="-128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ＭＳ Ｐゴシック" charset="-128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ＭＳ Ｐゴシック" charset="-128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ＭＳ Ｐゴシック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ＭＳ Ｐゴシック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ＭＳ Ｐゴシック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Black" pitchFamily="34" charset="0"/>
                <a:ea typeface="ＭＳ Ｐゴシック" charset="-128"/>
              </a:defRPr>
            </a:lvl9pPr>
          </a:lstStyle>
          <a:p>
            <a:r>
              <a:rPr lang="ja-JP" altLang="en-US" kern="0" dirty="0" smtClean="0"/>
              <a:t>サービス指向の名前付け</a:t>
            </a:r>
          </a:p>
        </p:txBody>
      </p:sp>
    </p:spTree>
    <p:extLst>
      <p:ext uri="{BB962C8B-B14F-4D97-AF65-F5344CB8AC3E}">
        <p14:creationId xmlns:p14="http://schemas.microsoft.com/office/powerpoint/2010/main" val="353960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0402" y="1772816"/>
            <a:ext cx="8385175" cy="1431925"/>
          </a:xfrm>
        </p:spPr>
        <p:txBody>
          <a:bodyPr/>
          <a:lstStyle/>
          <a:p>
            <a:r>
              <a:rPr lang="ja-JP" altLang="en-US" b="0" dirty="0">
                <a:effectLst/>
              </a:rPr>
              <a:t>ソフトウェアは境界を通じて、クライアントにサービス</a:t>
            </a:r>
            <a:r>
              <a:rPr lang="ja-JP" altLang="en-US" b="0" dirty="0" smtClean="0">
                <a:effectLst/>
              </a:rPr>
              <a:t>を</a:t>
            </a:r>
            <a:r>
              <a:rPr lang="en-US" altLang="ja-JP" b="0" dirty="0" smtClean="0">
                <a:effectLst/>
              </a:rPr>
              <a:t/>
            </a:r>
            <a:br>
              <a:rPr lang="en-US" altLang="ja-JP" b="0" dirty="0" smtClean="0">
                <a:effectLst/>
              </a:rPr>
            </a:br>
            <a:r>
              <a:rPr lang="ja-JP" altLang="en-US" b="0" dirty="0" smtClean="0">
                <a:effectLst/>
              </a:rPr>
              <a:t>提供</a:t>
            </a:r>
            <a:r>
              <a:rPr lang="ja-JP" altLang="en-US" b="0" dirty="0">
                <a:effectLst/>
              </a:rPr>
              <a:t>する</a:t>
            </a:r>
            <a:r>
              <a:rPr lang="ja-JP" altLang="en-US" dirty="0"/>
              <a:t/>
            </a:r>
            <a:br>
              <a:rPr lang="ja-JP" altLang="en-US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25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520" y="3406350"/>
            <a:ext cx="2614938" cy="26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816373"/>
          </a:xfrm>
        </p:spPr>
        <p:txBody>
          <a:bodyPr/>
          <a:lstStyle/>
          <a:p>
            <a:r>
              <a:rPr lang="ja-JP" altLang="en-US" b="0" dirty="0">
                <a:effectLst/>
              </a:rPr>
              <a:t>クライアントから</a:t>
            </a:r>
            <a:r>
              <a:rPr lang="ja-JP" altLang="en-US" b="0" dirty="0" smtClean="0">
                <a:effectLst/>
              </a:rPr>
              <a:t>見た</a:t>
            </a:r>
            <a:r>
              <a:rPr lang="en-US" altLang="ja-JP" b="0" dirty="0" smtClean="0">
                <a:effectLst/>
              </a:rPr>
              <a:t/>
            </a:r>
            <a:br>
              <a:rPr lang="en-US" altLang="ja-JP" b="0" dirty="0" smtClean="0">
                <a:effectLst/>
              </a:rPr>
            </a:br>
            <a:r>
              <a:rPr lang="ja-JP" altLang="en-US" b="0" dirty="0" smtClean="0">
                <a:effectLst/>
              </a:rPr>
              <a:t>名前を付けよう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9410" y="2060848"/>
            <a:ext cx="8007350" cy="2520280"/>
          </a:xfrm>
        </p:spPr>
        <p:txBody>
          <a:bodyPr/>
          <a:lstStyle/>
          <a:p>
            <a:r>
              <a:rPr lang="ja-JP" altLang="en-US" dirty="0" smtClean="0">
                <a:effectLst/>
              </a:rPr>
              <a:t>顧客</a:t>
            </a:r>
            <a:r>
              <a:rPr lang="ja-JP" altLang="en-US" dirty="0">
                <a:effectLst/>
              </a:rPr>
              <a:t>がそれをなんと呼んでるか</a:t>
            </a:r>
            <a:endParaRPr lang="ja-JP" altLang="en-US" dirty="0"/>
          </a:p>
          <a:p>
            <a:r>
              <a:rPr lang="ja-JP" altLang="en-US" dirty="0"/>
              <a:t>サービスを提供する部品 </a:t>
            </a:r>
            <a:r>
              <a:rPr lang="en-US" altLang="ja-JP" dirty="0"/>
              <a:t>(</a:t>
            </a:r>
            <a:r>
              <a:rPr lang="ja-JP" altLang="en-US" dirty="0"/>
              <a:t>クラス、メソッド等</a:t>
            </a:r>
            <a:r>
              <a:rPr lang="en-US" altLang="ja-JP" dirty="0"/>
              <a:t>) </a:t>
            </a:r>
            <a:r>
              <a:rPr lang="ja-JP" altLang="en-US" dirty="0"/>
              <a:t>は、提供される側 </a:t>
            </a:r>
            <a:r>
              <a:rPr lang="en-US" altLang="ja-JP" dirty="0"/>
              <a:t>(</a:t>
            </a:r>
            <a:r>
              <a:rPr lang="ja-JP" altLang="en-US" dirty="0"/>
              <a:t>クライアント</a:t>
            </a:r>
            <a:r>
              <a:rPr lang="en-US" altLang="ja-JP" dirty="0"/>
              <a:t>) </a:t>
            </a:r>
            <a:r>
              <a:rPr lang="ja-JP" altLang="en-US" dirty="0"/>
              <a:t>からみて「何」なのか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26</a:t>
            </a:fld>
            <a:endParaRPr lang="ja-JP" altLang="en-US"/>
          </a:p>
        </p:txBody>
      </p:sp>
      <p:pic>
        <p:nvPicPr>
          <p:cNvPr id="8194" name="Picture 2" descr="Fidéliser ses cli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71" y="4293096"/>
            <a:ext cx="2512031" cy="219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1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5577" y="980728"/>
            <a:ext cx="8385175" cy="2016224"/>
          </a:xfrm>
        </p:spPr>
        <p:txBody>
          <a:bodyPr/>
          <a:lstStyle/>
          <a:p>
            <a:r>
              <a:rPr kumimoji="1" lang="ja-JP" altLang="en-US" sz="4000" dirty="0" smtClean="0">
                <a:solidFill>
                  <a:srgbClr val="FF9F9F"/>
                </a:solidFill>
              </a:rPr>
              <a:t>サブルーチン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en-US" altLang="ja-JP" sz="3200" dirty="0" smtClean="0"/>
              <a:t>(</a:t>
            </a:r>
            <a:r>
              <a:rPr kumimoji="1" lang="ja-JP" altLang="en-US" sz="3200" dirty="0" smtClean="0"/>
              <a:t>メソッド</a:t>
            </a:r>
            <a:r>
              <a:rPr kumimoji="1" lang="en-US" altLang="ja-JP" sz="3200" dirty="0" smtClean="0"/>
              <a:t>/</a:t>
            </a:r>
            <a:r>
              <a:rPr kumimoji="1" lang="ja-JP" altLang="en-US" sz="3200" dirty="0" smtClean="0"/>
              <a:t>関数</a:t>
            </a:r>
            <a:r>
              <a:rPr kumimoji="1" lang="en-US" altLang="ja-JP" sz="3200" dirty="0" smtClean="0"/>
              <a:t>/</a:t>
            </a:r>
            <a:r>
              <a:rPr kumimoji="1" lang="ja-JP" altLang="en-US" sz="3200" dirty="0" smtClean="0"/>
              <a:t>プロシージャ</a:t>
            </a:r>
            <a:r>
              <a:rPr kumimoji="1" lang="en-US" altLang="ja-JP" sz="3200" dirty="0" smtClean="0"/>
              <a:t>)</a:t>
            </a:r>
            <a:r>
              <a:rPr kumimoji="1" lang="en-US" altLang="ja-JP" sz="1800" dirty="0" smtClean="0"/>
              <a:t/>
            </a:r>
            <a:br>
              <a:rPr kumimoji="1" lang="en-US" altLang="ja-JP" sz="1800" dirty="0" smtClean="0"/>
            </a:br>
            <a:r>
              <a:rPr kumimoji="1" lang="ja-JP" altLang="en-US" sz="4000" dirty="0" smtClean="0"/>
              <a:t>の名前</a:t>
            </a:r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27</a:t>
            </a:fld>
            <a:endParaRPr lang="ja-JP" altLang="en-US"/>
          </a:p>
        </p:txBody>
      </p:sp>
      <p:pic>
        <p:nvPicPr>
          <p:cNvPr id="10242" name="Picture 2" descr="http://www.physicsbox.com/RobotProg%20Tutorial/contents/images/gototilexysu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01" y="3548456"/>
            <a:ext cx="29051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52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</a:rPr>
              <a:t>サブルーチン</a:t>
            </a:r>
            <a:r>
              <a:rPr lang="ja-JP" altLang="en-US" b="0" dirty="0" smtClean="0">
                <a:effectLst/>
              </a:rPr>
              <a:t>は</a:t>
            </a:r>
            <a:r>
              <a:rPr lang="en-US" altLang="ja-JP" b="0" dirty="0" smtClean="0">
                <a:effectLst/>
              </a:rPr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600" dirty="0">
                <a:effectLst/>
              </a:rPr>
              <a:t>「似たような処理をまとめる</a:t>
            </a:r>
            <a:r>
              <a:rPr lang="ja-JP" altLang="en-US" sz="3600" dirty="0" smtClean="0">
                <a:effectLst/>
              </a:rPr>
              <a:t>」</a:t>
            </a:r>
            <a:r>
              <a:rPr lang="en-US" altLang="ja-JP" sz="3600" dirty="0" smtClean="0">
                <a:effectLst/>
              </a:rPr>
              <a:t/>
            </a:r>
            <a:br>
              <a:rPr lang="en-US" altLang="ja-JP" sz="3600" dirty="0" smtClean="0">
                <a:effectLst/>
              </a:rPr>
            </a:br>
            <a:r>
              <a:rPr lang="ja-JP" altLang="en-US" dirty="0" smtClean="0">
                <a:effectLst/>
              </a:rPr>
              <a:t>為</a:t>
            </a:r>
            <a:r>
              <a:rPr lang="ja-JP" altLang="en-US" dirty="0">
                <a:effectLst/>
              </a:rPr>
              <a:t>じゃ</a:t>
            </a:r>
            <a:r>
              <a:rPr lang="ja-JP" altLang="en-US" dirty="0" smtClean="0">
                <a:effectLst/>
              </a:rPr>
              <a:t>なく</a:t>
            </a:r>
            <a:r>
              <a:rPr lang="en-US" altLang="ja-JP" dirty="0" smtClean="0">
                <a:effectLst/>
              </a:rPr>
              <a:t/>
            </a:r>
            <a:br>
              <a:rPr lang="en-US" altLang="ja-JP" dirty="0" smtClean="0">
                <a:effectLst/>
              </a:rPr>
            </a:br>
            <a:r>
              <a:rPr lang="ja-JP" altLang="en-US" sz="4000" dirty="0" smtClean="0">
                <a:solidFill>
                  <a:srgbClr val="FF9F9F"/>
                </a:solidFill>
                <a:effectLst/>
              </a:rPr>
              <a:t>「</a:t>
            </a:r>
            <a:r>
              <a:rPr lang="ja-JP" altLang="en-US" sz="4000" dirty="0">
                <a:solidFill>
                  <a:srgbClr val="FF9F9F"/>
                </a:solidFill>
                <a:effectLst/>
              </a:rPr>
              <a:t>名前を付ける</a:t>
            </a:r>
            <a:r>
              <a:rPr lang="ja-JP" altLang="en-US" sz="4000" dirty="0" smtClean="0">
                <a:solidFill>
                  <a:srgbClr val="FF9F9F"/>
                </a:solidFill>
                <a:effectLst/>
              </a:rPr>
              <a:t>」</a:t>
            </a:r>
            <a:r>
              <a:rPr lang="en-US" altLang="ja-JP" dirty="0" smtClean="0">
                <a:solidFill>
                  <a:srgbClr val="FF9F9F"/>
                </a:solidFill>
                <a:effectLst/>
              </a:rPr>
              <a:t/>
            </a:r>
            <a:br>
              <a:rPr lang="en-US" altLang="ja-JP" dirty="0" smtClean="0">
                <a:solidFill>
                  <a:srgbClr val="FF9F9F"/>
                </a:solidFill>
                <a:effectLst/>
              </a:rPr>
            </a:br>
            <a:r>
              <a:rPr lang="ja-JP" altLang="en-US" dirty="0" smtClean="0">
                <a:effectLst/>
              </a:rPr>
              <a:t>為に</a:t>
            </a:r>
            <a:r>
              <a:rPr lang="ja-JP" altLang="en-US" dirty="0">
                <a:effectLst/>
              </a:rPr>
              <a:t>ある</a:t>
            </a:r>
            <a:r>
              <a:rPr lang="ja-JP" altLang="en-US" dirty="0" smtClean="0">
                <a:effectLst/>
              </a:rPr>
              <a:t>。</a:t>
            </a:r>
            <a:r>
              <a:rPr lang="en-US" altLang="ja-JP" dirty="0" smtClean="0">
                <a:effectLst/>
              </a:rPr>
              <a:t/>
            </a:r>
            <a:br>
              <a:rPr lang="en-US" altLang="ja-JP" dirty="0" smtClean="0">
                <a:effectLst/>
              </a:rPr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28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3467735"/>
            <a:ext cx="1874829" cy="262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3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 smtClean="0">
                <a:effectLst/>
              </a:rPr>
              <a:t>名前付けとは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05000"/>
            <a:ext cx="8388350" cy="4191000"/>
          </a:xfrm>
        </p:spPr>
        <p:txBody>
          <a:bodyPr/>
          <a:lstStyle/>
          <a:p>
            <a:r>
              <a:rPr lang="ja-JP" altLang="en-US" dirty="0">
                <a:effectLst/>
              </a:rPr>
              <a:t>自分のプログラム</a:t>
            </a:r>
            <a:r>
              <a:rPr lang="ja-JP" altLang="en-US" dirty="0" smtClean="0">
                <a:effectLst/>
              </a:rPr>
              <a:t>を</a:t>
            </a:r>
            <a:r>
              <a:rPr lang="en-US" altLang="ja-JP" dirty="0" smtClean="0">
                <a:effectLst/>
              </a:rPr>
              <a:t/>
            </a:r>
            <a:br>
              <a:rPr lang="en-US" altLang="ja-JP" dirty="0" smtClean="0">
                <a:effectLst/>
              </a:rPr>
            </a:br>
            <a:r>
              <a:rPr lang="ja-JP" altLang="en-US" sz="4000" dirty="0" smtClean="0">
                <a:solidFill>
                  <a:srgbClr val="FF9F9F"/>
                </a:solidFill>
                <a:effectLst/>
              </a:rPr>
              <a:t>「</a:t>
            </a:r>
            <a:r>
              <a:rPr lang="ja-JP" altLang="en-US" sz="4000" dirty="0">
                <a:solidFill>
                  <a:srgbClr val="FF9F9F"/>
                </a:solidFill>
                <a:effectLst/>
              </a:rPr>
              <a:t>どんな語彙で記述したいか」</a:t>
            </a:r>
            <a:r>
              <a:rPr lang="ja-JP" altLang="en-US" dirty="0">
                <a:effectLst/>
              </a:rPr>
              <a:t>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29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456" y="3177729"/>
            <a:ext cx="2504661" cy="31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0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Developers Summit </a:t>
            </a:r>
            <a:r>
              <a:rPr kumimoji="1" lang="ja-JP" altLang="en-US" sz="4000" dirty="0" smtClean="0"/>
              <a:t>は </a:t>
            </a:r>
            <a:r>
              <a:rPr kumimoji="1" lang="en-US" altLang="ja-JP" sz="4000" dirty="0" smtClean="0"/>
              <a:t>10</a:t>
            </a:r>
            <a:r>
              <a:rPr kumimoji="1" lang="ja-JP" altLang="en-US" sz="4000" dirty="0" smtClean="0"/>
              <a:t>回</a:t>
            </a:r>
            <a:r>
              <a:rPr lang="ja-JP" altLang="en-US" sz="4000" dirty="0" smtClean="0"/>
              <a:t>目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05000"/>
            <a:ext cx="8388350" cy="4581938"/>
          </a:xfrm>
        </p:spPr>
        <p:txBody>
          <a:bodyPr/>
          <a:lstStyle/>
          <a:p>
            <a:pPr marL="457200" indent="-457200">
              <a:buFont typeface="+mj-lt"/>
              <a:buAutoNum type="arabicPeriod" startAt="2007"/>
            </a:pPr>
            <a:r>
              <a:rPr lang="ja-JP" altLang="en-US" sz="2400" dirty="0" smtClean="0"/>
              <a:t>「</a:t>
            </a:r>
            <a:r>
              <a:rPr lang="ja-JP" altLang="en-US" sz="2400" b="1" dirty="0">
                <a:solidFill>
                  <a:srgbClr val="FF9F9F"/>
                </a:solidFill>
              </a:rPr>
              <a:t>コード</a:t>
            </a:r>
            <a:r>
              <a:rPr lang="ja-JP" altLang="en-US" sz="2400" dirty="0"/>
              <a:t>の品質こそがビジネスを成功させる</a:t>
            </a:r>
            <a:r>
              <a:rPr lang="en-US" altLang="ja-JP" sz="2400" dirty="0" smtClean="0"/>
              <a:t>!</a:t>
            </a:r>
            <a:br>
              <a:rPr lang="en-US" altLang="ja-JP" sz="2400" dirty="0" smtClean="0"/>
            </a:br>
            <a:r>
              <a:rPr lang="ja-JP" altLang="en-US" sz="2400" dirty="0" smtClean="0"/>
              <a:t>～</a:t>
            </a:r>
            <a:r>
              <a:rPr lang="ja-JP" altLang="en-US" sz="2400" b="1" dirty="0">
                <a:solidFill>
                  <a:srgbClr val="FF9F9F"/>
                </a:solidFill>
              </a:rPr>
              <a:t>コード</a:t>
            </a:r>
            <a:r>
              <a:rPr lang="ja-JP" altLang="en-US" sz="2400" dirty="0"/>
              <a:t>の品質を上げるために 命名編～」</a:t>
            </a:r>
          </a:p>
          <a:p>
            <a:pPr marL="457200" indent="-457200">
              <a:buFont typeface="+mj-lt"/>
              <a:buAutoNum type="arabicPeriod" startAt="2007"/>
            </a:pPr>
            <a:r>
              <a:rPr lang="en-US" altLang="ja-JP" sz="2400" dirty="0" smtClean="0"/>
              <a:t> </a:t>
            </a:r>
            <a:r>
              <a:rPr lang="ja-JP" altLang="en-US" sz="2400" dirty="0"/>
              <a:t>「きれいな</a:t>
            </a:r>
            <a:r>
              <a:rPr lang="ja-JP" altLang="en-US" sz="2400" b="1" dirty="0">
                <a:solidFill>
                  <a:srgbClr val="FF9F9F"/>
                </a:solidFill>
              </a:rPr>
              <a:t>コード</a:t>
            </a:r>
            <a:r>
              <a:rPr lang="ja-JP" altLang="en-US" sz="2400" dirty="0"/>
              <a:t>は好きですか</a:t>
            </a:r>
            <a:r>
              <a:rPr lang="en-US" altLang="ja-JP" sz="2400" dirty="0" smtClean="0"/>
              <a:t>?</a:t>
            </a:r>
            <a:br>
              <a:rPr lang="en-US" altLang="ja-JP" sz="2400" dirty="0" smtClean="0"/>
            </a:br>
            <a:r>
              <a:rPr lang="ja-JP" altLang="en-US" sz="2400" dirty="0" smtClean="0"/>
              <a:t>品質</a:t>
            </a:r>
            <a:r>
              <a:rPr lang="ja-JP" altLang="en-US" sz="2400" dirty="0"/>
              <a:t>の高い</a:t>
            </a:r>
            <a:r>
              <a:rPr lang="ja-JP" altLang="en-US" sz="2400" b="1" dirty="0">
                <a:solidFill>
                  <a:srgbClr val="FF9F9F"/>
                </a:solidFill>
              </a:rPr>
              <a:t>ソースコード</a:t>
            </a:r>
            <a:r>
              <a:rPr lang="ja-JP" altLang="en-US" sz="2400" dirty="0"/>
              <a:t>を書く</a:t>
            </a:r>
            <a:r>
              <a:rPr lang="ja-JP" altLang="en-US" sz="2400" dirty="0" smtClean="0"/>
              <a:t>コツ～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意図</a:t>
            </a:r>
            <a:r>
              <a:rPr lang="ja-JP" altLang="en-US" sz="2400" dirty="0"/>
              <a:t>を表現編」</a:t>
            </a:r>
          </a:p>
          <a:p>
            <a:pPr marL="457200" indent="-457200">
              <a:buFont typeface="+mj-lt"/>
              <a:buAutoNum type="arabicPeriod" startAt="2007"/>
            </a:pPr>
            <a:r>
              <a:rPr lang="en-US" altLang="ja-JP" sz="2400" dirty="0" smtClean="0"/>
              <a:t> </a:t>
            </a:r>
            <a:r>
              <a:rPr lang="ja-JP" altLang="en-US" sz="2400" dirty="0"/>
              <a:t>「美しい</a:t>
            </a:r>
            <a:r>
              <a:rPr lang="ja-JP" altLang="en-US" sz="2400" b="1" dirty="0">
                <a:solidFill>
                  <a:srgbClr val="FF9F9F"/>
                </a:solidFill>
              </a:rPr>
              <a:t>ソースコード</a:t>
            </a:r>
            <a:r>
              <a:rPr lang="ja-JP" altLang="en-US" sz="2400" dirty="0"/>
              <a:t>のための考え方」</a:t>
            </a:r>
          </a:p>
          <a:p>
            <a:pPr marL="457200" indent="-457200">
              <a:buFont typeface="+mj-lt"/>
              <a:buAutoNum type="arabicPeriod" startAt="2011"/>
            </a:pPr>
            <a:r>
              <a:rPr lang="en-US" altLang="ja-JP" sz="2400" dirty="0" smtClean="0"/>
              <a:t> </a:t>
            </a:r>
            <a:r>
              <a:rPr lang="ja-JP" altLang="en-US" sz="2400" dirty="0"/>
              <a:t>「</a:t>
            </a:r>
            <a:r>
              <a:rPr lang="en-US" altLang="ja-JP" sz="2000" dirty="0"/>
              <a:t>Microsoft .NET </a:t>
            </a:r>
            <a:r>
              <a:rPr lang="ja-JP" altLang="en-US" sz="2000" dirty="0"/>
              <a:t>上でのマルチパラダイム </a:t>
            </a:r>
            <a:r>
              <a:rPr lang="ja-JP" altLang="en-US" sz="2000" dirty="0" smtClean="0"/>
              <a:t>プログラミング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～</a:t>
            </a:r>
            <a:r>
              <a:rPr lang="ja-JP" altLang="en-US" sz="2400" b="1" dirty="0" smtClean="0">
                <a:solidFill>
                  <a:srgbClr val="FF9F9F"/>
                </a:solidFill>
              </a:rPr>
              <a:t>ソースコード</a:t>
            </a:r>
            <a:r>
              <a:rPr lang="ja-JP" altLang="en-US" sz="2400" dirty="0"/>
              <a:t>にラブ注入～」</a:t>
            </a:r>
          </a:p>
          <a:p>
            <a:pPr marL="457200" indent="-457200">
              <a:buFont typeface="+mj-lt"/>
              <a:buAutoNum type="arabicPeriod" startAt="2011"/>
            </a:pPr>
            <a:r>
              <a:rPr lang="en-US" altLang="ja-JP" sz="2400" dirty="0" smtClean="0"/>
              <a:t> </a:t>
            </a:r>
            <a:r>
              <a:rPr lang="ja-JP" altLang="en-US" sz="2400" dirty="0"/>
              <a:t>「</a:t>
            </a:r>
            <a:r>
              <a:rPr lang="en-US" altLang="ja-JP" sz="2400" dirty="0"/>
              <a:t>10</a:t>
            </a:r>
            <a:r>
              <a:rPr lang="ja-JP" altLang="en-US" sz="2400" dirty="0"/>
              <a:t>年後も世界で通じるエンジニアであるために」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20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</a:rPr>
              <a:t>自分のプログラム</a:t>
            </a:r>
            <a:r>
              <a:rPr lang="ja-JP" altLang="en-US" b="0" dirty="0" smtClean="0">
                <a:effectLst/>
              </a:rPr>
              <a:t>を</a:t>
            </a:r>
            <a:r>
              <a:rPr lang="en-US" altLang="ja-JP" b="0" dirty="0" smtClean="0">
                <a:effectLst/>
              </a:rPr>
              <a:t/>
            </a:r>
            <a:br>
              <a:rPr lang="en-US" altLang="ja-JP" b="0" dirty="0" smtClean="0">
                <a:effectLst/>
              </a:rPr>
            </a:br>
            <a:r>
              <a:rPr lang="ja-JP" altLang="en-US" b="0" dirty="0" smtClean="0">
                <a:effectLst/>
              </a:rPr>
              <a:t>「</a:t>
            </a:r>
            <a:r>
              <a:rPr lang="ja-JP" altLang="en-US" b="0" dirty="0">
                <a:effectLst/>
              </a:rPr>
              <a:t>どんな語彙で記述したいか」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dirty="0">
                <a:effectLst/>
              </a:rPr>
              <a:t>例</a:t>
            </a:r>
            <a:r>
              <a:rPr lang="en-US" altLang="ja-JP" sz="2400" dirty="0">
                <a:effectLst/>
              </a:rPr>
              <a:t>.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en-US" altLang="ja-JP" sz="2400" dirty="0">
                <a:effectLst/>
              </a:rPr>
              <a:t>if (</a:t>
            </a:r>
            <a:r>
              <a:rPr lang="en-US" altLang="ja-JP" sz="2400" dirty="0" err="1" smtClean="0">
                <a:effectLst/>
              </a:rPr>
              <a:t>name.GetLength</a:t>
            </a:r>
            <a:r>
              <a:rPr lang="en-US" altLang="ja-JP" sz="2400" dirty="0" smtClean="0">
                <a:effectLst/>
              </a:rPr>
              <a:t>() </a:t>
            </a:r>
            <a:r>
              <a:rPr lang="en-US" altLang="ja-JP" sz="2400" dirty="0">
                <a:effectLst/>
              </a:rPr>
              <a:t>&gt; 0)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ja-JP" altLang="en-US" sz="2400" dirty="0">
                <a:effectLst/>
              </a:rPr>
              <a:t>   </a:t>
            </a:r>
            <a:r>
              <a:rPr lang="en-US" altLang="ja-JP" sz="2400" dirty="0">
                <a:effectLst/>
              </a:rPr>
              <a:t>…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ja-JP" altLang="en-US" sz="2400" dirty="0">
                <a:effectLst/>
              </a:rPr>
              <a:t>じゃなくて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en-US" altLang="ja-JP" sz="2400" dirty="0">
                <a:effectLst/>
              </a:rPr>
              <a:t>if </a:t>
            </a:r>
            <a:r>
              <a:rPr lang="en-US" altLang="ja-JP" sz="2400" dirty="0" smtClean="0">
                <a:effectLst/>
              </a:rPr>
              <a:t>(</a:t>
            </a:r>
            <a:r>
              <a:rPr lang="en-US" altLang="ja-JP" sz="2400" dirty="0" err="1" smtClean="0">
                <a:effectLst/>
              </a:rPr>
              <a:t>name.IsValid</a:t>
            </a:r>
            <a:r>
              <a:rPr lang="en-US" altLang="ja-JP" sz="2400" dirty="0" smtClean="0">
                <a:effectLst/>
              </a:rPr>
              <a:t>)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ja-JP" altLang="en-US" sz="2400" dirty="0">
                <a:effectLst/>
              </a:rPr>
              <a:t>    </a:t>
            </a:r>
            <a:r>
              <a:rPr lang="en-US" altLang="ja-JP" sz="2400" dirty="0">
                <a:effectLst/>
              </a:rPr>
              <a:t>…</a:t>
            </a: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ja-JP" altLang="en-US" sz="2400" dirty="0"/>
              <a:t/>
            </a:r>
            <a:br>
              <a:rPr lang="ja-JP" altLang="en-US" sz="2400" dirty="0"/>
            </a:br>
            <a:r>
              <a:rPr lang="ja-JP" altLang="en-US" sz="2400" dirty="0">
                <a:effectLst/>
              </a:rPr>
              <a:t>と </a:t>
            </a:r>
            <a:r>
              <a:rPr lang="en-US" altLang="ja-JP" sz="2400" dirty="0" err="1">
                <a:effectLst/>
              </a:rPr>
              <a:t>IsValid</a:t>
            </a:r>
            <a:r>
              <a:rPr lang="en-US" altLang="ja-JP" sz="2400" dirty="0">
                <a:effectLst/>
              </a:rPr>
              <a:t> </a:t>
            </a:r>
            <a:r>
              <a:rPr lang="ja-JP" altLang="en-US" sz="2400" dirty="0">
                <a:effectLst/>
              </a:rPr>
              <a:t>を作ってまで書くの</a:t>
            </a:r>
            <a:r>
              <a:rPr lang="ja-JP" altLang="en-US" sz="2400" dirty="0" smtClean="0">
                <a:effectLst/>
              </a:rPr>
              <a:t>は</a:t>
            </a:r>
            <a:r>
              <a:rPr lang="en-US" altLang="ja-JP" sz="2400" dirty="0" smtClean="0">
                <a:effectLst/>
              </a:rPr>
              <a:t/>
            </a:r>
            <a:br>
              <a:rPr lang="en-US" altLang="ja-JP" sz="2400" dirty="0" smtClean="0">
                <a:effectLst/>
              </a:rPr>
            </a:br>
            <a:r>
              <a:rPr lang="ja-JP" altLang="en-US" sz="2800" b="1" dirty="0" smtClean="0">
                <a:solidFill>
                  <a:srgbClr val="FF9F9F"/>
                </a:solidFill>
                <a:effectLst/>
              </a:rPr>
              <a:t>「</a:t>
            </a:r>
            <a:r>
              <a:rPr lang="ja-JP" altLang="en-US" sz="2800" b="1" dirty="0">
                <a:solidFill>
                  <a:srgbClr val="FF9F9F"/>
                </a:solidFill>
                <a:effectLst/>
              </a:rPr>
              <a:t>この</a:t>
            </a:r>
            <a:r>
              <a:rPr lang="ja-JP" altLang="en-US" sz="2800" b="1" dirty="0" smtClean="0">
                <a:solidFill>
                  <a:srgbClr val="FF9F9F"/>
                </a:solidFill>
                <a:effectLst/>
              </a:rPr>
              <a:t>ロジックをその</a:t>
            </a:r>
            <a:r>
              <a:rPr lang="ja-JP" altLang="en-US" sz="2800" b="1" dirty="0">
                <a:solidFill>
                  <a:srgbClr val="FF9F9F"/>
                </a:solidFill>
                <a:effectLst/>
              </a:rPr>
              <a:t>語彙で書きたい」</a:t>
            </a:r>
            <a:r>
              <a:rPr lang="ja-JP" altLang="en-US" sz="2400" dirty="0">
                <a:effectLst/>
              </a:rPr>
              <a:t>から。</a:t>
            </a:r>
            <a:endParaRPr kumimoji="1" lang="ja-JP" altLang="en-US" sz="2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2720" y="2319154"/>
            <a:ext cx="471940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if (</a:t>
            </a:r>
            <a:r>
              <a:rPr lang="en-US" altLang="ja-JP" sz="20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name.GetLength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 &gt; 0)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   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2720" y="4149080"/>
            <a:ext cx="4719400" cy="70788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if (</a:t>
            </a:r>
            <a:r>
              <a:rPr lang="en-US" altLang="ja-JP" sz="2000" b="1" dirty="0" err="1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name.IsValid</a:t>
            </a:r>
            <a:r>
              <a:rPr lang="en-US" altLang="ja-JP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   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  <a:endParaRPr kumimoji="1"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511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何故その語彙で書きたいか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05000"/>
            <a:ext cx="8007350" cy="1091952"/>
          </a:xfrm>
        </p:spPr>
        <p:txBody>
          <a:bodyPr/>
          <a:lstStyle/>
          <a:p>
            <a:r>
              <a:rPr lang="ja-JP" altLang="en-US" dirty="0" smtClean="0">
                <a:effectLst/>
              </a:rPr>
              <a:t>自然</a:t>
            </a:r>
            <a:r>
              <a:rPr lang="ja-JP" altLang="en-US" dirty="0">
                <a:effectLst/>
              </a:rPr>
              <a:t>で</a:t>
            </a:r>
            <a:r>
              <a:rPr lang="ja-JP" altLang="en-US" dirty="0" smtClean="0">
                <a:effectLst/>
              </a:rPr>
              <a:t>分かりやすい記述をしたいから。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31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15" y="2996952"/>
            <a:ext cx="2768344" cy="2411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effectLst/>
              </a:rPr>
              <a:t>サブルーチンは語彙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772816"/>
            <a:ext cx="8007350" cy="4323184"/>
          </a:xfrm>
        </p:spPr>
        <p:txBody>
          <a:bodyPr/>
          <a:lstStyle/>
          <a:p>
            <a:r>
              <a:rPr lang="ja-JP" altLang="en-US" dirty="0">
                <a:effectLst/>
              </a:rPr>
              <a:t>「どうやって </a:t>
            </a:r>
            <a:r>
              <a:rPr lang="en-US" altLang="ja-JP" dirty="0">
                <a:effectLst/>
              </a:rPr>
              <a:t>(How) </a:t>
            </a:r>
            <a:r>
              <a:rPr lang="ja-JP" altLang="en-US" dirty="0">
                <a:effectLst/>
              </a:rPr>
              <a:t>やるのか</a:t>
            </a:r>
            <a:r>
              <a:rPr lang="ja-JP" altLang="en-US" dirty="0" smtClean="0">
                <a:effectLst/>
              </a:rPr>
              <a:t>」</a:t>
            </a:r>
            <a:r>
              <a:rPr lang="en-US" altLang="ja-JP" dirty="0" smtClean="0">
                <a:effectLst/>
              </a:rPr>
              <a:t/>
            </a:r>
            <a:br>
              <a:rPr lang="en-US" altLang="ja-JP" dirty="0" smtClean="0">
                <a:effectLst/>
              </a:rPr>
            </a:br>
            <a:r>
              <a:rPr lang="ja-JP" altLang="en-US" dirty="0" smtClean="0">
                <a:effectLst/>
              </a:rPr>
              <a:t>を</a:t>
            </a:r>
            <a:r>
              <a:rPr lang="ja-JP" altLang="en-US" dirty="0" smtClean="0">
                <a:effectLst/>
              </a:rPr>
              <a:t>書くんじゃなくて</a:t>
            </a:r>
            <a:r>
              <a:rPr lang="en-US" altLang="ja-JP" dirty="0" smtClean="0">
                <a:effectLst/>
              </a:rPr>
              <a:t/>
            </a:r>
            <a:br>
              <a:rPr lang="en-US" altLang="ja-JP" dirty="0" smtClean="0">
                <a:effectLst/>
              </a:rPr>
            </a:br>
            <a:r>
              <a:rPr lang="ja-JP" altLang="en-US" dirty="0" smtClean="0">
                <a:effectLst/>
              </a:rPr>
              <a:t>「</a:t>
            </a:r>
            <a:r>
              <a:rPr lang="ja-JP" altLang="en-US" dirty="0">
                <a:effectLst/>
              </a:rPr>
              <a:t>つまるところ、</a:t>
            </a:r>
            <a:r>
              <a:rPr lang="en-US" altLang="ja-JP" dirty="0">
                <a:effectLst/>
              </a:rPr>
              <a:t>(</a:t>
            </a:r>
            <a:r>
              <a:rPr lang="ja-JP" altLang="en-US" dirty="0">
                <a:effectLst/>
              </a:rPr>
              <a:t>一言で言って</a:t>
            </a:r>
            <a:r>
              <a:rPr lang="en-US" altLang="ja-JP" dirty="0">
                <a:effectLst/>
              </a:rPr>
              <a:t>) </a:t>
            </a:r>
            <a:r>
              <a:rPr lang="ja-JP" altLang="en-US" dirty="0">
                <a:effectLst/>
              </a:rPr>
              <a:t>ここでは何を </a:t>
            </a:r>
            <a:r>
              <a:rPr lang="en-US" altLang="ja-JP" dirty="0">
                <a:effectLst/>
              </a:rPr>
              <a:t>(What) </a:t>
            </a:r>
            <a:r>
              <a:rPr lang="ja-JP" altLang="en-US" dirty="0">
                <a:effectLst/>
              </a:rPr>
              <a:t>やるのか</a:t>
            </a:r>
            <a:r>
              <a:rPr lang="ja-JP" altLang="en-US" dirty="0" smtClean="0">
                <a:effectLst/>
              </a:rPr>
              <a:t>」</a:t>
            </a:r>
            <a:r>
              <a:rPr lang="en-US" altLang="ja-JP" dirty="0" smtClean="0">
                <a:effectLst/>
              </a:rPr>
              <a:t/>
            </a:r>
            <a:br>
              <a:rPr lang="en-US" altLang="ja-JP" dirty="0" smtClean="0">
                <a:effectLst/>
              </a:rPr>
            </a:br>
            <a:r>
              <a:rPr lang="ja-JP" altLang="en-US" dirty="0" smtClean="0">
                <a:effectLst/>
              </a:rPr>
              <a:t>を</a:t>
            </a:r>
            <a:r>
              <a:rPr lang="ja-JP" altLang="en-US" dirty="0" smtClean="0">
                <a:effectLst/>
              </a:rPr>
              <a:t>書けるようにする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32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631" y="4437112"/>
            <a:ext cx="280831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9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520" y="244475"/>
            <a:ext cx="8712968" cy="6242463"/>
          </a:xfrm>
        </p:spPr>
        <p:txBody>
          <a:bodyPr/>
          <a:lstStyle/>
          <a:p>
            <a:r>
              <a:rPr lang="ja-JP" altLang="en-US" dirty="0">
                <a:effectLst/>
              </a:rPr>
              <a:t>初学者は「どうやって作るか</a:t>
            </a:r>
            <a:r>
              <a:rPr lang="ja-JP" altLang="en-US" dirty="0" smtClean="0">
                <a:effectLst/>
              </a:rPr>
              <a:t>」</a:t>
            </a:r>
            <a:r>
              <a:rPr lang="en-US" altLang="ja-JP" dirty="0" smtClean="0">
                <a:effectLst/>
              </a:rPr>
              <a:t/>
            </a:r>
            <a:br>
              <a:rPr lang="en-US" altLang="ja-JP" dirty="0" smtClean="0">
                <a:effectLst/>
              </a:rPr>
            </a:br>
            <a:r>
              <a:rPr lang="ja-JP" altLang="en-US" dirty="0" smtClean="0">
                <a:effectLst/>
              </a:rPr>
              <a:t>ばかり</a:t>
            </a:r>
            <a:r>
              <a:rPr lang="ja-JP" altLang="en-US" dirty="0">
                <a:effectLst/>
              </a:rPr>
              <a:t>考えがち。</a:t>
            </a:r>
            <a:br>
              <a:rPr lang="ja-JP" altLang="en-US" dirty="0">
                <a:effectLst/>
              </a:rPr>
            </a:br>
            <a:r>
              <a:rPr lang="ja-JP" altLang="en-US" dirty="0">
                <a:effectLst/>
              </a:rPr>
              <a:t>「何を作るか」に視点を</a:t>
            </a:r>
            <a:r>
              <a:rPr lang="ja-JP" altLang="en-US" dirty="0" smtClean="0">
                <a:effectLst/>
              </a:rPr>
              <a:t>誘導</a:t>
            </a:r>
            <a:r>
              <a:rPr lang="ja-JP" altLang="en-US" dirty="0">
                <a:effectLst/>
              </a:rPr>
              <a:t>。</a:t>
            </a:r>
            <a:r>
              <a:rPr lang="en-US" altLang="ja-JP" dirty="0">
                <a:effectLst/>
              </a:rPr>
              <a:t/>
            </a:r>
            <a:br>
              <a:rPr lang="en-US" altLang="ja-JP" dirty="0">
                <a:effectLst/>
              </a:rPr>
            </a:br>
            <a:r>
              <a:rPr lang="en-US" altLang="ja-JP" dirty="0" smtClean="0">
                <a:effectLst/>
              </a:rPr>
              <a:t/>
            </a:r>
            <a:br>
              <a:rPr lang="en-US" altLang="ja-JP" dirty="0" smtClean="0">
                <a:effectLst/>
              </a:rPr>
            </a:br>
            <a:r>
              <a:rPr lang="en-US" altLang="ja-JP" sz="3200" dirty="0" smtClean="0">
                <a:effectLst/>
              </a:rPr>
              <a:t>『</a:t>
            </a:r>
            <a:r>
              <a:rPr lang="ja-JP" altLang="en-US" sz="3200" dirty="0">
                <a:effectLst/>
              </a:rPr>
              <a:t>どうやって作るか</a:t>
            </a:r>
            <a:r>
              <a:rPr lang="en-US" altLang="ja-JP" sz="3200" dirty="0">
                <a:effectLst/>
              </a:rPr>
              <a:t>』</a:t>
            </a:r>
            <a:r>
              <a:rPr lang="ja-JP" altLang="en-US" sz="3200" dirty="0">
                <a:effectLst/>
              </a:rPr>
              <a:t>なんて、考えないこと。</a:t>
            </a:r>
            <a:r>
              <a:rPr lang="en-US" altLang="ja-JP" sz="3200" dirty="0">
                <a:effectLst/>
              </a:rPr>
              <a:t/>
            </a:r>
            <a:br>
              <a:rPr lang="en-US" altLang="ja-JP" sz="3200" dirty="0">
                <a:effectLst/>
              </a:rPr>
            </a:br>
            <a:r>
              <a:rPr lang="en-US" altLang="ja-JP" sz="3200" dirty="0">
                <a:effectLst/>
              </a:rPr>
              <a:t>『</a:t>
            </a:r>
            <a:r>
              <a:rPr lang="ja-JP" altLang="en-US" sz="3200" dirty="0">
                <a:effectLst/>
              </a:rPr>
              <a:t>何を作るか</a:t>
            </a:r>
            <a:r>
              <a:rPr lang="en-US" altLang="ja-JP" sz="3200" dirty="0">
                <a:effectLst/>
              </a:rPr>
              <a:t>』</a:t>
            </a:r>
            <a:r>
              <a:rPr lang="ja-JP" altLang="en-US" sz="3200" dirty="0">
                <a:effectLst/>
              </a:rPr>
              <a:t>に集中。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596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84907"/>
            <a:ext cx="8385175" cy="1431925"/>
          </a:xfrm>
        </p:spPr>
        <p:txBody>
          <a:bodyPr/>
          <a:lstStyle/>
          <a:p>
            <a:r>
              <a:rPr lang="ja-JP" altLang="en-US" dirty="0"/>
              <a:t>良いプログラミング</a:t>
            </a:r>
            <a:r>
              <a:rPr lang="ja-JP" altLang="en-US" dirty="0" smtClean="0"/>
              <a:t>言語も重要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842120"/>
            <a:ext cx="8388350" cy="4539208"/>
          </a:xfrm>
        </p:spPr>
        <p:txBody>
          <a:bodyPr/>
          <a:lstStyle/>
          <a:p>
            <a:r>
              <a:rPr lang="ja-JP" altLang="en-US" dirty="0" smtClean="0"/>
              <a:t>良い</a:t>
            </a:r>
            <a:r>
              <a:rPr lang="ja-JP" altLang="en-US" dirty="0"/>
              <a:t>プログラミング言語は、プログラミングを邪魔しない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書きたい</a:t>
            </a:r>
            <a:r>
              <a:rPr lang="ja-JP" altLang="en-US" dirty="0"/>
              <a:t>ように書ける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r>
              <a:rPr lang="ja-JP" altLang="en-US" dirty="0"/>
              <a:t>プログラマーの「こう書きたい」</a:t>
            </a:r>
            <a:r>
              <a:rPr lang="ja-JP" altLang="en-US" dirty="0" smtClean="0"/>
              <a:t>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「変</a:t>
            </a:r>
            <a:r>
              <a:rPr lang="ja-JP" altLang="en-US" dirty="0"/>
              <a:t>な</a:t>
            </a:r>
            <a:r>
              <a:rPr lang="ja-JP" altLang="en-US" dirty="0" smtClean="0"/>
              <a:t>記述」を足さない。</a:t>
            </a:r>
            <a:endParaRPr lang="ja-JP" altLang="en-US" dirty="0"/>
          </a:p>
          <a:p>
            <a:r>
              <a:rPr lang="ja-JP" altLang="en-US" dirty="0" smtClean="0"/>
              <a:t>もっと</a:t>
            </a:r>
            <a:r>
              <a:rPr lang="ja-JP" altLang="en-US" dirty="0"/>
              <a:t>良いプログラミング言語は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「あ</a:t>
            </a:r>
            <a:r>
              <a:rPr lang="ja-JP" altLang="en-US" dirty="0"/>
              <a:t>。そうか。俺こう書きたかったん</a:t>
            </a:r>
            <a:r>
              <a:rPr lang="ja-JP" altLang="en-US" dirty="0" smtClean="0"/>
              <a:t>だ」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と気付かせる。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05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9641" y="993569"/>
            <a:ext cx="8385175" cy="1431925"/>
          </a:xfrm>
        </p:spPr>
        <p:txBody>
          <a:bodyPr/>
          <a:lstStyle/>
          <a:p>
            <a:r>
              <a:rPr lang="ja-JP" altLang="en-US" dirty="0" smtClean="0"/>
              <a:t>教えたこと </a:t>
            </a:r>
            <a:r>
              <a:rPr lang="en-US" altLang="ja-JP" dirty="0"/>
              <a:t>2</a:t>
            </a:r>
            <a:r>
              <a:rPr lang="en-US" altLang="ja-JP" dirty="0" smtClean="0"/>
              <a:t>. </a:t>
            </a:r>
            <a:r>
              <a:rPr lang="ja-JP" altLang="en-US" dirty="0" smtClean="0"/>
              <a:t>「守破離」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35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15" y="2425494"/>
            <a:ext cx="4678226" cy="36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無茶しないように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ネストは</a:t>
            </a:r>
            <a:r>
              <a:rPr lang="en-US" altLang="ja-JP" dirty="0"/>
              <a:t>2</a:t>
            </a:r>
            <a:r>
              <a:rPr lang="ja-JP" altLang="en-US" dirty="0"/>
              <a:t>回まで</a:t>
            </a:r>
          </a:p>
          <a:p>
            <a:r>
              <a:rPr lang="ja-JP" altLang="en-US" dirty="0"/>
              <a:t>メソッドは</a:t>
            </a:r>
            <a:r>
              <a:rPr lang="en-US" altLang="ja-JP" dirty="0"/>
              <a:t>20</a:t>
            </a:r>
            <a:r>
              <a:rPr lang="ja-JP" altLang="en-US" dirty="0"/>
              <a:t>行まで</a:t>
            </a:r>
          </a:p>
          <a:p>
            <a:r>
              <a:rPr lang="ja-JP" altLang="en-US" dirty="0"/>
              <a:t>名前は過不足</a:t>
            </a:r>
            <a:r>
              <a:rPr lang="ja-JP" altLang="en-US" dirty="0" smtClean="0"/>
              <a:t>なく</a:t>
            </a:r>
            <a:endParaRPr lang="en-US" altLang="ja-JP" dirty="0" smtClean="0"/>
          </a:p>
          <a:p>
            <a:r>
              <a:rPr lang="en-US" altLang="ja-JP" dirty="0" smtClean="0"/>
              <a:t>……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36</a:t>
            </a:fld>
            <a:endParaRPr lang="ja-JP" altLang="en-US"/>
          </a:p>
        </p:txBody>
      </p:sp>
      <p:pic>
        <p:nvPicPr>
          <p:cNvPr id="5122" name="Picture 2" descr="tenant-in-commons-rul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755" y="4354970"/>
            <a:ext cx="2750240" cy="194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12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>
                <a:effectLst/>
              </a:rPr>
              <a:t>教育的ペアプログラミング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84784"/>
            <a:ext cx="8007350" cy="4611216"/>
          </a:xfrm>
        </p:spPr>
        <p:txBody>
          <a:bodyPr/>
          <a:lstStyle/>
          <a:p>
            <a:r>
              <a:rPr lang="ja-JP" altLang="en-US" dirty="0"/>
              <a:t>面倒くさくても手本を見せる。</a:t>
            </a:r>
          </a:p>
          <a:p>
            <a:r>
              <a:rPr lang="ja-JP" altLang="en-US" dirty="0"/>
              <a:t>「何故そうするか」言う。</a:t>
            </a:r>
          </a:p>
          <a:p>
            <a:r>
              <a:rPr lang="ja-JP" altLang="en-US" dirty="0" smtClean="0"/>
              <a:t>実際</a:t>
            </a:r>
            <a:r>
              <a:rPr lang="ja-JP" altLang="en-US" dirty="0"/>
              <a:t>のリファクタリングを</a:t>
            </a:r>
            <a:r>
              <a:rPr lang="ja-JP" altLang="en-US" dirty="0" smtClean="0"/>
              <a:t>見せる。</a:t>
            </a:r>
            <a:endParaRPr lang="en-US" altLang="ja-JP" dirty="0" smtClean="0"/>
          </a:p>
          <a:p>
            <a:r>
              <a:rPr kumimoji="1" lang="ja-JP" altLang="en-US" dirty="0" smtClean="0"/>
              <a:t>テストを書いて通す。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37</a:t>
            </a:fld>
            <a:endParaRPr lang="ja-JP" altLang="en-US"/>
          </a:p>
        </p:txBody>
      </p:sp>
      <p:pic>
        <p:nvPicPr>
          <p:cNvPr id="6146" name="Picture 2" descr="Why pair programming is goo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75" y="3899454"/>
            <a:ext cx="3351424" cy="2697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18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注意してること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69410" y="1901391"/>
            <a:ext cx="8007350" cy="4191000"/>
          </a:xfrm>
        </p:spPr>
        <p:txBody>
          <a:bodyPr/>
          <a:lstStyle/>
          <a:p>
            <a:r>
              <a:rPr kumimoji="1" lang="ja-JP" altLang="en-US" dirty="0" smtClean="0"/>
              <a:t>「何故そうするか」説明</a:t>
            </a:r>
            <a:endParaRPr kumimoji="1" lang="en-US" altLang="ja-JP" dirty="0" smtClean="0"/>
          </a:p>
          <a:p>
            <a:r>
              <a:rPr lang="ja-JP" altLang="en-US" dirty="0"/>
              <a:t>精神論</a:t>
            </a:r>
            <a:r>
              <a:rPr lang="ja-JP" altLang="en-US" dirty="0" smtClean="0"/>
              <a:t>にしない</a:t>
            </a:r>
            <a:endParaRPr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5" name="角丸四角形吹き出し 4"/>
          <p:cNvSpPr/>
          <p:nvPr/>
        </p:nvSpPr>
        <p:spPr bwMode="auto">
          <a:xfrm>
            <a:off x="3203848" y="3996891"/>
            <a:ext cx="5036724" cy="1833677"/>
          </a:xfrm>
          <a:prstGeom prst="wedgeRoundRectCallout">
            <a:avLst>
              <a:gd name="adj1" fmla="val -63908"/>
              <a:gd name="adj2" fmla="val -27406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F6 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キー押すときの気合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が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足らない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</a:t>
            </a: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、</a:t>
            </a:r>
            <a: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/>
            </a:r>
            <a:br>
              <a:rPr lang="en-US" altLang="ja-JP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800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コンパイル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通らないんだ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45024"/>
            <a:ext cx="1782530" cy="192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6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9641" y="993569"/>
            <a:ext cx="8385175" cy="1431925"/>
          </a:xfrm>
        </p:spPr>
        <p:txBody>
          <a:bodyPr/>
          <a:lstStyle/>
          <a:p>
            <a:r>
              <a:rPr lang="ja-JP" altLang="en-US" dirty="0" smtClean="0"/>
              <a:t>教えたこと </a:t>
            </a:r>
            <a:r>
              <a:rPr lang="en-US" altLang="ja-JP" dirty="0"/>
              <a:t>3</a:t>
            </a:r>
            <a:r>
              <a:rPr lang="en-US" altLang="ja-JP" dirty="0" smtClean="0"/>
              <a:t>. </a:t>
            </a:r>
            <a:br>
              <a:rPr lang="en-US" altLang="ja-JP" dirty="0" smtClean="0"/>
            </a:br>
            <a:r>
              <a:rPr lang="ja-JP" altLang="en-US" dirty="0" smtClean="0"/>
              <a:t>「分かる」ということ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39</a:t>
            </a:fld>
            <a:endParaRPr lang="ja-JP" altLang="en-US"/>
          </a:p>
        </p:txBody>
      </p:sp>
      <p:pic>
        <p:nvPicPr>
          <p:cNvPr id="1026" name="Picture 2" descr="http://www.fisproject.jp/wp-content/uploads/cat-300x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102" y="2529130"/>
            <a:ext cx="5760640" cy="384042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/>
          <p:cNvSpPr txBox="1"/>
          <p:nvPr/>
        </p:nvSpPr>
        <p:spPr>
          <a:xfrm>
            <a:off x="1964745" y="2996952"/>
            <a:ext cx="52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>
                <a:solidFill>
                  <a:srgbClr val="FFFF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猫には分からない</a:t>
            </a:r>
            <a:r>
              <a:rPr kumimoji="1" lang="en-US" altLang="ja-JP" sz="2400" b="1" dirty="0" smtClean="0">
                <a:solidFill>
                  <a:srgbClr val="FFFF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C#</a:t>
            </a:r>
            <a:r>
              <a:rPr kumimoji="1" lang="ja-JP" altLang="en-US" sz="2400" b="1" dirty="0" smtClean="0">
                <a:solidFill>
                  <a:srgbClr val="FFFFCC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</a:t>
            </a:r>
            <a:endParaRPr kumimoji="1" lang="ja-JP" altLang="en-US" sz="2400" b="1" dirty="0">
              <a:solidFill>
                <a:srgbClr val="FFFFCC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723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2536453"/>
          </a:xfrm>
        </p:spPr>
        <p:txBody>
          <a:bodyPr/>
          <a:lstStyle/>
          <a:p>
            <a:r>
              <a:rPr lang="ja-JP" altLang="en-US" sz="3600" dirty="0" smtClean="0"/>
              <a:t>「コーディング</a:t>
            </a:r>
            <a:r>
              <a:rPr lang="ja-JP" altLang="en-US" sz="3600" dirty="0"/>
              <a:t>技術にこだわり過ぎると</a:t>
            </a:r>
            <a:r>
              <a:rPr lang="en-US" altLang="ja-JP" sz="3600" dirty="0"/>
              <a:t>IT</a:t>
            </a:r>
            <a:r>
              <a:rPr lang="ja-JP" altLang="en-US" sz="3600" dirty="0"/>
              <a:t>エンジニアの地位は向上</a:t>
            </a:r>
            <a:r>
              <a:rPr lang="ja-JP" altLang="en-US" sz="3600" dirty="0" smtClean="0"/>
              <a:t>しない」</a:t>
            </a:r>
            <a:r>
              <a:rPr lang="en-US" altLang="ja-JP" sz="3600" dirty="0" smtClean="0"/>
              <a:t>?</a:t>
            </a:r>
            <a:endParaRPr kumimoji="1" lang="ja-JP" altLang="en-US" sz="3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48880"/>
            <a:ext cx="7735348" cy="42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 dirty="0" smtClean="0">
                <a:effectLst/>
              </a:rPr>
              <a:t>質問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905000"/>
            <a:ext cx="8007350" cy="44043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Subject</a:t>
            </a:r>
            <a:r>
              <a:rPr lang="en-US" altLang="ja-JP" dirty="0"/>
              <a:t>: 【</a:t>
            </a:r>
            <a:r>
              <a:rPr lang="ja-JP" altLang="en-US" dirty="0"/>
              <a:t>緊急</a:t>
            </a:r>
            <a:r>
              <a:rPr lang="en-US" altLang="ja-JP" dirty="0"/>
              <a:t>!!!】</a:t>
            </a:r>
            <a:r>
              <a:rPr lang="ja-JP" altLang="en-US" dirty="0"/>
              <a:t>教えてください</a:t>
            </a:r>
            <a:r>
              <a:rPr lang="en-US" altLang="ja-JP" dirty="0" smtClean="0"/>
              <a:t>!!!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>
                <a:effectLst/>
              </a:rPr>
              <a:t>「初心者</a:t>
            </a:r>
            <a:r>
              <a:rPr lang="ja-JP" altLang="en-US" dirty="0">
                <a:effectLst/>
              </a:rPr>
              <a:t>です。</a:t>
            </a:r>
            <a:r>
              <a:rPr lang="en-US" altLang="ja-JP" dirty="0">
                <a:effectLst/>
              </a:rPr>
              <a:t>×× </a:t>
            </a:r>
            <a:r>
              <a:rPr lang="ja-JP" altLang="en-US" dirty="0">
                <a:effectLst/>
              </a:rPr>
              <a:t>したいのですが</a:t>
            </a:r>
            <a:r>
              <a:rPr lang="ja-JP" altLang="en-US" dirty="0" smtClean="0">
                <a:effectLst/>
              </a:rPr>
              <a:t>、</a:t>
            </a:r>
            <a:r>
              <a:rPr lang="en-US" altLang="ja-JP" dirty="0" smtClean="0">
                <a:effectLst/>
              </a:rPr>
              <a:t/>
            </a:r>
            <a:br>
              <a:rPr lang="en-US" altLang="ja-JP" dirty="0" smtClean="0">
                <a:effectLst/>
              </a:rPr>
            </a:br>
            <a:r>
              <a:rPr lang="ja-JP" altLang="en-US" dirty="0" smtClean="0">
                <a:effectLst/>
              </a:rPr>
              <a:t>いまい</a:t>
            </a:r>
            <a:r>
              <a:rPr lang="ja-JP" altLang="en-US" dirty="0" err="1">
                <a:effectLst/>
              </a:rPr>
              <a:t>ち</a:t>
            </a:r>
            <a:r>
              <a:rPr lang="ja-JP" altLang="en-US" dirty="0">
                <a:effectLst/>
              </a:rPr>
              <a:t>うまくいきません</a:t>
            </a:r>
            <a:r>
              <a:rPr lang="ja-JP" altLang="en-US" dirty="0" smtClean="0">
                <a:effectLst/>
              </a:rPr>
              <a:t>。</a:t>
            </a:r>
            <a:r>
              <a:rPr lang="en-US" altLang="ja-JP" dirty="0" smtClean="0">
                <a:effectLst/>
              </a:rPr>
              <a:t/>
            </a:r>
            <a:br>
              <a:rPr lang="en-US" altLang="ja-JP" dirty="0" smtClean="0">
                <a:effectLst/>
              </a:rPr>
            </a:br>
            <a:r>
              <a:rPr lang="ja-JP" altLang="en-US" dirty="0" smtClean="0">
                <a:effectLst/>
              </a:rPr>
              <a:t>どなた</a:t>
            </a:r>
            <a:r>
              <a:rPr lang="ja-JP" altLang="en-US" dirty="0">
                <a:effectLst/>
              </a:rPr>
              <a:t>か分かる方、私にもわかるよう</a:t>
            </a:r>
            <a:r>
              <a:rPr lang="ja-JP" altLang="en-US" dirty="0" smtClean="0">
                <a:effectLst/>
              </a:rPr>
              <a:t>に</a:t>
            </a:r>
            <a:r>
              <a:rPr lang="en-US" altLang="ja-JP" dirty="0" smtClean="0">
                <a:effectLst/>
              </a:rPr>
              <a:t/>
            </a:r>
            <a:br>
              <a:rPr lang="en-US" altLang="ja-JP" dirty="0" smtClean="0">
                <a:effectLst/>
              </a:rPr>
            </a:br>
            <a:r>
              <a:rPr lang="ja-JP" altLang="en-US" dirty="0" smtClean="0">
                <a:effectLst/>
              </a:rPr>
              <a:t>教えて</a:t>
            </a:r>
            <a:r>
              <a:rPr lang="ja-JP" altLang="en-US" dirty="0">
                <a:effectLst/>
              </a:rPr>
              <a:t>ください</a:t>
            </a:r>
            <a:r>
              <a:rPr lang="ja-JP" altLang="en-US" dirty="0" smtClean="0">
                <a:effectLst/>
              </a:rPr>
              <a:t>。</a:t>
            </a:r>
            <a:r>
              <a:rPr lang="en-US" altLang="ja-JP" dirty="0" smtClean="0">
                <a:effectLst/>
              </a:rPr>
              <a:t/>
            </a:r>
            <a:br>
              <a:rPr lang="en-US" altLang="ja-JP" dirty="0" smtClean="0">
                <a:effectLst/>
              </a:rPr>
            </a:br>
            <a:r>
              <a:rPr lang="ja-JP" altLang="en-US" dirty="0" smtClean="0">
                <a:effectLst/>
              </a:rPr>
              <a:t>できれば</a:t>
            </a:r>
            <a:r>
              <a:rPr lang="ja-JP" altLang="en-US" dirty="0">
                <a:effectLst/>
              </a:rPr>
              <a:t>、具体的なソースコード付き</a:t>
            </a:r>
            <a:r>
              <a:rPr lang="ja-JP" altLang="en-US" dirty="0" smtClean="0">
                <a:effectLst/>
              </a:rPr>
              <a:t>が</a:t>
            </a:r>
            <a:r>
              <a:rPr lang="en-US" altLang="ja-JP" dirty="0" smtClean="0">
                <a:effectLst/>
              </a:rPr>
              <a:t/>
            </a:r>
            <a:br>
              <a:rPr lang="en-US" altLang="ja-JP" dirty="0" smtClean="0">
                <a:effectLst/>
              </a:rPr>
            </a:br>
            <a:r>
              <a:rPr lang="ja-JP" altLang="en-US" dirty="0" smtClean="0">
                <a:effectLst/>
              </a:rPr>
              <a:t>いい</a:t>
            </a:r>
            <a:r>
              <a:rPr lang="ja-JP" altLang="en-US" dirty="0">
                <a:effectLst/>
              </a:rPr>
              <a:t>です</a:t>
            </a:r>
            <a:r>
              <a:rPr lang="ja-JP" altLang="en-US" dirty="0" smtClean="0">
                <a:effectLst/>
              </a:rPr>
              <a:t>」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641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1585" y="620688"/>
            <a:ext cx="8385175" cy="2520280"/>
          </a:xfrm>
        </p:spPr>
        <p:txBody>
          <a:bodyPr/>
          <a:lstStyle/>
          <a:p>
            <a:r>
              <a:rPr kumimoji="1" lang="ja-JP" altLang="en-US" dirty="0" smtClean="0"/>
              <a:t>問題が判らないと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解けない。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41</a:t>
            </a:fld>
            <a:endParaRPr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918" y="2852936"/>
            <a:ext cx="3322508" cy="33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effectLst/>
              </a:rPr>
              <a:t>「いまいちうまくいかない」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ja-JP" altLang="en-US" dirty="0" smtClean="0"/>
              <a:t>は、</a:t>
            </a:r>
            <a:r>
              <a:rPr lang="ja-JP" altLang="en-US" dirty="0">
                <a:effectLst/>
              </a:rPr>
              <a:t>問題が特定できて</a:t>
            </a:r>
            <a:r>
              <a:rPr lang="ja-JP" altLang="en-US" dirty="0" smtClean="0">
                <a:effectLst/>
              </a:rPr>
              <a:t>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3600" dirty="0">
                <a:effectLst/>
              </a:rPr>
              <a:t>"It isn't that they can't see the solution.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3600" dirty="0">
                <a:effectLst/>
              </a:rPr>
              <a:t>It is that they can't see the problem."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>
                <a:effectLst/>
              </a:rPr>
              <a:t>「解決策が分らないのではない。問題が分っていないのだ」</a:t>
            </a:r>
            <a:r>
              <a:rPr lang="ja-JP" altLang="en-US" dirty="0"/>
              <a:t/>
            </a:r>
            <a:br>
              <a:rPr lang="ja-JP" altLang="en-US" dirty="0"/>
            </a:br>
            <a:r>
              <a:rPr lang="en-US" altLang="ja-JP" dirty="0">
                <a:effectLst/>
              </a:rPr>
              <a:t>G.K.</a:t>
            </a:r>
            <a:r>
              <a:rPr lang="ja-JP" altLang="en-US" dirty="0">
                <a:effectLst/>
              </a:rPr>
              <a:t>チェスタトン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4060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179512" y="44624"/>
            <a:ext cx="8385175" cy="4552677"/>
          </a:xfrm>
        </p:spPr>
        <p:txBody>
          <a:bodyPr/>
          <a:lstStyle/>
          <a:p>
            <a:r>
              <a:rPr lang="en-US" altLang="ja-JP" sz="4800" b="0" dirty="0">
                <a:effectLst/>
              </a:rPr>
              <a:t> </a:t>
            </a:r>
            <a:r>
              <a:rPr lang="en-US" altLang="ja-JP" sz="4800" b="0" dirty="0" smtClean="0"/>
              <a:t>“You </a:t>
            </a:r>
            <a:r>
              <a:rPr lang="en-US" altLang="ja-JP" sz="4800" b="0" dirty="0"/>
              <a:t>can lead a horse to water, but you </a:t>
            </a:r>
            <a:r>
              <a:rPr lang="en-US" altLang="ja-JP" sz="4800" b="0" dirty="0" smtClean="0"/>
              <a:t>can‘t </a:t>
            </a:r>
            <a:r>
              <a:rPr lang="en-US" altLang="ja-JP" sz="4800" b="0" dirty="0"/>
              <a:t>make him drink</a:t>
            </a:r>
            <a:r>
              <a:rPr lang="en-US" altLang="ja-JP" sz="4800" b="0" dirty="0" smtClean="0"/>
              <a:t>.”</a:t>
            </a:r>
            <a:r>
              <a:rPr lang="en-US" altLang="ja-JP" sz="4800" b="0" dirty="0"/>
              <a:t> </a:t>
            </a:r>
            <a:r>
              <a:rPr lang="en-US" altLang="ja-JP" sz="5400" b="0" dirty="0" smtClean="0"/>
              <a:t/>
            </a:r>
            <a:br>
              <a:rPr lang="en-US" altLang="ja-JP" sz="5400" b="0" dirty="0" smtClean="0"/>
            </a:br>
            <a:r>
              <a:rPr lang="ja-JP" altLang="en-US" sz="2400" dirty="0" smtClean="0"/>
              <a:t>諺</a:t>
            </a:r>
            <a:r>
              <a:rPr lang="en-US" altLang="ja-JP" sz="2400" dirty="0" smtClean="0"/>
              <a:t>:</a:t>
            </a:r>
            <a:r>
              <a:rPr lang="ja-JP" altLang="en-US" sz="2400" b="0" dirty="0" smtClean="0"/>
              <a:t>「馬</a:t>
            </a:r>
            <a:r>
              <a:rPr lang="ja-JP" altLang="en-US" sz="2400" b="0" dirty="0"/>
              <a:t>を水の所に</a:t>
            </a:r>
            <a:r>
              <a:rPr lang="ja-JP" altLang="en-US" sz="2400" b="0" dirty="0" smtClean="0"/>
              <a:t>連れて行くことはできても、</a:t>
            </a:r>
            <a:r>
              <a:rPr lang="en-US" altLang="ja-JP" sz="2400" b="0" dirty="0" smtClean="0"/>
              <a:t/>
            </a:r>
            <a:br>
              <a:rPr lang="en-US" altLang="ja-JP" sz="2400" b="0" dirty="0" smtClean="0"/>
            </a:br>
            <a:r>
              <a:rPr lang="ja-JP" altLang="en-US" sz="2400" b="0" dirty="0" smtClean="0"/>
              <a:t>水を飲ますことはできない。</a:t>
            </a:r>
            <a:r>
              <a:rPr lang="ja-JP" altLang="en-US" sz="2400" b="0" dirty="0"/>
              <a:t>」</a:t>
            </a:r>
            <a:r>
              <a:rPr lang="en-US" altLang="ja-JP" sz="1800" dirty="0"/>
              <a:t/>
            </a:r>
            <a:br>
              <a:rPr lang="en-US" altLang="ja-JP" sz="1800" dirty="0"/>
            </a:br>
            <a:endParaRPr kumimoji="1" lang="ja-JP" altLang="en-US" sz="1800" dirty="0"/>
          </a:p>
        </p:txBody>
      </p:sp>
      <p:pic>
        <p:nvPicPr>
          <p:cNvPr id="2050" name="Picture 2" descr="C:\Users\G_KOJIMA_FUJIO\AppData\Local\Microsoft\Windows\Temporary Internet Files\Content.IE5\M30TPJNO\MP90040384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895" y="4039623"/>
            <a:ext cx="3672408" cy="24473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383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244475"/>
            <a:ext cx="8784976" cy="3760589"/>
          </a:xfrm>
        </p:spPr>
        <p:txBody>
          <a:bodyPr/>
          <a:lstStyle/>
          <a:p>
            <a:r>
              <a:rPr lang="ja-JP" altLang="en-US" sz="6600" dirty="0" smtClean="0"/>
              <a:t>「分かる」</a:t>
            </a:r>
            <a:r>
              <a:rPr lang="ja-JP" altLang="en-US" sz="5400" dirty="0" smtClean="0"/>
              <a:t>のは、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4800" dirty="0" smtClean="0"/>
              <a:t>代わりにやってあげられない。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endParaRPr kumimoji="1" lang="ja-JP" altLang="en-US" sz="5400" dirty="0"/>
          </a:p>
        </p:txBody>
      </p:sp>
      <p:pic>
        <p:nvPicPr>
          <p:cNvPr id="9220" name="Picture 4" descr="C:\Users\Fujio Kojima\AppData\Local\Microsoft\Windows\Temporary Internet Files\Content.IE5\EYWMRDCO\MP900439449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766" y="3140968"/>
            <a:ext cx="2274362" cy="34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18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3688581"/>
          </a:xfrm>
        </p:spPr>
        <p:txBody>
          <a:bodyPr/>
          <a:lstStyle/>
          <a:p>
            <a:r>
              <a:rPr lang="ja-JP" altLang="en-US" sz="6000" dirty="0" smtClean="0">
                <a:solidFill>
                  <a:srgbClr val="FFFF00"/>
                </a:solidFill>
              </a:rPr>
              <a:t>分かっている</a:t>
            </a:r>
            <a:r>
              <a:rPr lang="ja-JP" altLang="en-US" sz="4800" dirty="0" smtClean="0">
                <a:solidFill>
                  <a:srgbClr val="FFFF00"/>
                </a:solidFill>
              </a:rPr>
              <a:t>とは</a:t>
            </a:r>
            <a:r>
              <a:rPr lang="en-US" altLang="ja-JP" sz="4800" dirty="0" smtClean="0">
                <a:solidFill>
                  <a:srgbClr val="FFFF00"/>
                </a:solidFill>
              </a:rPr>
              <a:t>?</a:t>
            </a:r>
            <a:endParaRPr kumimoji="1" lang="ja-JP" altLang="en-US" sz="4800" dirty="0">
              <a:solidFill>
                <a:srgbClr val="FFFF00"/>
              </a:solidFill>
            </a:endParaRPr>
          </a:p>
        </p:txBody>
      </p:sp>
      <p:pic>
        <p:nvPicPr>
          <p:cNvPr id="12290" name="Picture 2" descr="C:\Users\Fujio Kojima\AppData\Local\Microsoft\Windows\Temporary Internet Files\Content.IE5\EYWMRDCO\MP90043933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636913"/>
            <a:ext cx="2459251" cy="36724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725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2320429"/>
          </a:xfrm>
        </p:spPr>
        <p:txBody>
          <a:bodyPr/>
          <a:lstStyle/>
          <a:p>
            <a:r>
              <a:rPr lang="ja-JP" altLang="en-US" sz="4000" dirty="0" smtClean="0"/>
              <a:t>「何が分かってないか」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分かるためには、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5400" dirty="0" smtClean="0"/>
              <a:t>フィードバック</a:t>
            </a:r>
            <a:r>
              <a:rPr lang="ja-JP" altLang="en-US" dirty="0" smtClean="0"/>
              <a:t>が</a:t>
            </a:r>
            <a:r>
              <a:rPr lang="ja-JP" altLang="en-US" sz="4800" dirty="0" smtClean="0"/>
              <a:t>重要。</a:t>
            </a:r>
            <a:endParaRPr kumimoji="1" lang="ja-JP" altLang="en-US" dirty="0"/>
          </a:p>
        </p:txBody>
      </p:sp>
      <p:pic>
        <p:nvPicPr>
          <p:cNvPr id="5" name="Picture 2" descr="http://livedoor.blogimg.jp/laba_q/imgs/3/9/39612ab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721" y="2905780"/>
            <a:ext cx="3590925" cy="2857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吹き出し 5"/>
          <p:cNvSpPr/>
          <p:nvPr/>
        </p:nvSpPr>
        <p:spPr bwMode="auto">
          <a:xfrm>
            <a:off x="395537" y="3068960"/>
            <a:ext cx="4104455" cy="2700300"/>
          </a:xfrm>
          <a:prstGeom prst="wedgeRoundRectCallout">
            <a:avLst>
              <a:gd name="adj1" fmla="val 64731"/>
              <a:gd name="adj2" fmla="val -603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sz="36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</a:t>
            </a:r>
            <a:r>
              <a:rPr lang="zh-TW" altLang="en-US" sz="36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學而不思則罔、</a:t>
            </a:r>
            <a:r>
              <a:rPr lang="en-US" altLang="zh-TW" sz="36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/>
            </a:r>
            <a:br>
              <a:rPr lang="en-US" altLang="zh-TW" sz="36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</a:br>
            <a:r>
              <a:rPr lang="zh-TW" altLang="en-US" sz="3600" dirty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思而不學則殆</a:t>
            </a:r>
            <a:r>
              <a:rPr lang="ja-JP" altLang="en-US" sz="3600" dirty="0" err="1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。</a:t>
            </a:r>
            <a:r>
              <a:rPr lang="ja-JP" altLang="en-US" sz="3600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</a:t>
            </a:r>
            <a:endParaRPr lang="ja-JP" altLang="en-US" sz="2800" dirty="0">
              <a:solidFill>
                <a:schemeClr val="accent4">
                  <a:lumMod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07777" y="59301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孔子</a:t>
            </a:r>
            <a:endParaRPr kumimoji="1" lang="ja-JP" altLang="en-US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36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「知識」を </a:t>
            </a:r>
            <a:r>
              <a:rPr kumimoji="1" lang="en-US" altLang="ja-JP" dirty="0" smtClean="0"/>
              <a:t>Testable </a:t>
            </a:r>
            <a:r>
              <a:rPr kumimoji="1" lang="ja-JP" altLang="en-US" dirty="0" smtClean="0"/>
              <a:t>に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251520" y="1905000"/>
            <a:ext cx="8594030" cy="4191000"/>
          </a:xfrm>
        </p:spPr>
        <p:txBody>
          <a:bodyPr/>
          <a:lstStyle/>
          <a:p>
            <a:r>
              <a:rPr lang="ja-JP" altLang="en-US" sz="4000" dirty="0">
                <a:solidFill>
                  <a:srgbClr val="FFFF00"/>
                </a:solidFill>
              </a:rPr>
              <a:t>「</a:t>
            </a:r>
            <a:r>
              <a:rPr kumimoji="1" lang="ja-JP" altLang="en-US" sz="4000" dirty="0" smtClean="0">
                <a:solidFill>
                  <a:srgbClr val="FFFF00"/>
                </a:solidFill>
              </a:rPr>
              <a:t>分かっている」</a:t>
            </a:r>
            <a:r>
              <a:rPr kumimoji="1" lang="ja-JP" altLang="en-US" sz="4000" dirty="0" smtClean="0"/>
              <a:t>のテストケース</a:t>
            </a:r>
            <a:endParaRPr kumimoji="1" lang="en-US" altLang="ja-JP" sz="4000" dirty="0" smtClean="0"/>
          </a:p>
          <a:p>
            <a:pPr marL="457200" lvl="1" indent="0">
              <a:buNone/>
            </a:pPr>
            <a:r>
              <a:rPr lang="ja-JP" altLang="en-US" sz="4000" dirty="0"/>
              <a:t>→</a:t>
            </a:r>
            <a:r>
              <a:rPr lang="ja-JP" altLang="en-US" sz="4000" dirty="0" smtClean="0"/>
              <a:t>「その</a:t>
            </a:r>
            <a:r>
              <a:rPr lang="ja-JP" altLang="en-US" sz="4000" dirty="0"/>
              <a:t>技術を知らない人</a:t>
            </a:r>
            <a:r>
              <a:rPr lang="ja-JP" altLang="en-US" sz="4000" dirty="0" smtClean="0"/>
              <a:t>に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説明</a:t>
            </a:r>
            <a:r>
              <a:rPr lang="ja-JP" altLang="en-US" sz="4000" dirty="0"/>
              <a:t>できる</a:t>
            </a:r>
            <a:r>
              <a:rPr lang="ja-JP" altLang="en-US" sz="4000" dirty="0" smtClean="0"/>
              <a:t>か</a:t>
            </a:r>
            <a:r>
              <a:rPr lang="en-US" altLang="ja-JP" sz="4000" dirty="0"/>
              <a:t>?</a:t>
            </a:r>
            <a:r>
              <a:rPr lang="ja-JP" altLang="en-US" sz="4000" dirty="0" smtClean="0"/>
              <a:t>」</a:t>
            </a:r>
            <a:endParaRPr lang="en-US" altLang="ja-JP" sz="4000" dirty="0" smtClean="0"/>
          </a:p>
          <a:p>
            <a:r>
              <a:rPr lang="ja-JP" altLang="en-US" sz="4800" dirty="0" smtClean="0">
                <a:solidFill>
                  <a:srgbClr val="FFFF00"/>
                </a:solidFill>
              </a:rPr>
              <a:t>「活かせる」</a:t>
            </a:r>
            <a:r>
              <a:rPr lang="ja-JP" altLang="en-US" sz="4800" dirty="0"/>
              <a:t>のテストケース</a:t>
            </a:r>
            <a:endParaRPr lang="en-US" altLang="ja-JP" sz="4800" dirty="0" smtClean="0"/>
          </a:p>
          <a:p>
            <a:pPr marL="457200" lvl="1" indent="0">
              <a:buNone/>
            </a:pPr>
            <a:r>
              <a:rPr lang="ja-JP" altLang="en-US" sz="4400" dirty="0"/>
              <a:t>→</a:t>
            </a:r>
            <a:r>
              <a:rPr lang="ja-JP" altLang="en-US" sz="4400" dirty="0" smtClean="0"/>
              <a:t>「その</a:t>
            </a:r>
            <a:r>
              <a:rPr lang="ja-JP" altLang="en-US" sz="4400" dirty="0"/>
              <a:t>技術を現場</a:t>
            </a:r>
            <a:r>
              <a:rPr lang="ja-JP" altLang="en-US" sz="4400" dirty="0" smtClean="0"/>
              <a:t>で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使う</a:t>
            </a:r>
            <a:r>
              <a:rPr lang="ja-JP" altLang="en-US" sz="4400" dirty="0"/>
              <a:t>ことができる</a:t>
            </a:r>
            <a:r>
              <a:rPr lang="ja-JP" altLang="en-US" sz="4400" dirty="0" smtClean="0"/>
              <a:t>か</a:t>
            </a:r>
            <a:r>
              <a:rPr lang="en-US" altLang="ja-JP" sz="4400" dirty="0" smtClean="0"/>
              <a:t>?</a:t>
            </a:r>
            <a:r>
              <a:rPr lang="ja-JP" altLang="en-US" sz="4400" dirty="0" smtClean="0"/>
              <a:t>」</a:t>
            </a:r>
            <a:endParaRPr kumimoji="1" lang="ja-JP" altLang="en-US" sz="44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495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 bwMode="auto">
          <a:xfrm>
            <a:off x="395536" y="2708920"/>
            <a:ext cx="3456384" cy="2376264"/>
          </a:xfrm>
          <a:prstGeom prst="roundRect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『</a:t>
            </a:r>
            <a:r>
              <a:rPr kumimoji="0" lang="ja-JP" altLang="en-US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分かっている</a:t>
            </a:r>
            <a:r>
              <a:rPr kumimoji="0" lang="en-US" altLang="ja-JP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』</a:t>
            </a:r>
            <a:endParaRPr kumimoji="0" lang="ja-JP" altLang="en-US" sz="32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星 6 4"/>
          <p:cNvSpPr/>
          <p:nvPr/>
        </p:nvSpPr>
        <p:spPr bwMode="auto">
          <a:xfrm>
            <a:off x="5899720" y="2492896"/>
            <a:ext cx="2880320" cy="2880320"/>
          </a:xfrm>
          <a:prstGeom prst="star6">
            <a:avLst>
              <a:gd name="adj" fmla="val 29349"/>
              <a:gd name="hf" fmla="val 11547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40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テスト</a:t>
            </a:r>
          </a:p>
        </p:txBody>
      </p:sp>
      <p:sp>
        <p:nvSpPr>
          <p:cNvPr id="6" name="左矢印 5"/>
          <p:cNvSpPr/>
          <p:nvPr/>
        </p:nvSpPr>
        <p:spPr bwMode="auto">
          <a:xfrm>
            <a:off x="4139952" y="3501008"/>
            <a:ext cx="1687760" cy="792088"/>
          </a:xfrm>
          <a:prstGeom prst="leftArrow">
            <a:avLst/>
          </a:prstGeom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フィードバック</a:t>
            </a:r>
            <a:r>
              <a:rPr kumimoji="0" lang="en-US" altLang="ja-JP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</a:t>
            </a:r>
            <a:endParaRPr kumimoji="0" lang="ja-JP" alt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8635" y="908720"/>
            <a:ext cx="772839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分かっているかどうかの</a:t>
            </a:r>
            <a:endParaRPr lang="en-US" altLang="ja-JP" sz="3200" dirty="0" smtClean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</a:t>
            </a:r>
            <a:r>
              <a:rPr kumimoji="1" lang="ja-JP" altLang="en-US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フィードバック</a:t>
            </a:r>
            <a:r>
              <a:rPr kumimoji="1" lang="ja-JP" altLang="en-US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重要</a:t>
            </a:r>
            <a:r>
              <a:rPr kumimoji="1" lang="en-US" altLang="ja-JP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!</a:t>
            </a:r>
            <a:r>
              <a:rPr kumimoji="1" lang="ja-JP" altLang="en-US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」</a:t>
            </a:r>
            <a:endParaRPr kumimoji="1" lang="ja-JP" altLang="en-US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185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教えたことのまとめ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sz="5400" dirty="0" smtClean="0"/>
              <a:t>名前付け重要</a:t>
            </a:r>
            <a:endParaRPr lang="en-US" altLang="ja-JP" sz="54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5400" dirty="0"/>
              <a:t>守破離</a:t>
            </a:r>
            <a:endParaRPr lang="en-US" altLang="ja-JP" sz="5400" dirty="0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5400" dirty="0" smtClean="0"/>
              <a:t>「</a:t>
            </a:r>
            <a:r>
              <a:rPr lang="ja-JP" altLang="en-US" sz="5400" dirty="0"/>
              <a:t>分かる」ということ</a:t>
            </a:r>
            <a:endParaRPr kumimoji="1" lang="ja-JP" altLang="en-US" sz="5400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49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30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5536" y="244475"/>
            <a:ext cx="8568952" cy="6352877"/>
          </a:xfrm>
        </p:spPr>
        <p:txBody>
          <a:bodyPr/>
          <a:lstStyle/>
          <a:p>
            <a:r>
              <a:rPr lang="ja-JP" altLang="en-US" dirty="0" smtClean="0">
                <a:solidFill>
                  <a:srgbClr val="FF9F9F"/>
                </a:solidFill>
              </a:rPr>
              <a:t>「</a:t>
            </a:r>
            <a:r>
              <a:rPr lang="en-US" altLang="ja-JP" dirty="0">
                <a:solidFill>
                  <a:srgbClr val="FF9F9F"/>
                </a:solidFill>
              </a:rPr>
              <a:t>IT</a:t>
            </a:r>
            <a:r>
              <a:rPr lang="ja-JP" altLang="en-US" dirty="0">
                <a:solidFill>
                  <a:srgbClr val="FF9F9F"/>
                </a:solidFill>
              </a:rPr>
              <a:t>エンジニアが顧客にとっての価値に目を向けるのは大切</a:t>
            </a:r>
            <a:r>
              <a:rPr lang="ja-JP" altLang="en-US" dirty="0" smtClean="0">
                <a:solidFill>
                  <a:srgbClr val="FF9F9F"/>
                </a:solidFill>
              </a:rPr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3200" dirty="0" smtClean="0"/>
              <a:t>と</a:t>
            </a:r>
            <a:r>
              <a:rPr lang="ja-JP" altLang="en-US" sz="3200" dirty="0"/>
              <a:t>いう正論を言う</a:t>
            </a:r>
            <a:r>
              <a:rPr lang="ja-JP" altLang="en-US" sz="3200" dirty="0" smtClean="0"/>
              <a:t>のに</a:t>
            </a:r>
            <a:r>
              <a:rPr lang="ja-JP" altLang="en-US" sz="3200" dirty="0"/>
              <a:t>、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>
                <a:solidFill>
                  <a:srgbClr val="FF9F9F"/>
                </a:solidFill>
              </a:rPr>
              <a:t>「コーディング技術にこだわるとダメ</a:t>
            </a:r>
            <a:r>
              <a:rPr lang="ja-JP" altLang="en-US" sz="3600" dirty="0" smtClean="0">
                <a:solidFill>
                  <a:srgbClr val="FF9F9F"/>
                </a:solidFill>
              </a:rPr>
              <a:t>」</a:t>
            </a:r>
            <a:r>
              <a:rPr lang="en-US" altLang="ja-JP" dirty="0" smtClean="0">
                <a:solidFill>
                  <a:srgbClr val="FF9F9F"/>
                </a:solidFill>
              </a:rPr>
              <a:t/>
            </a:r>
            <a:br>
              <a:rPr lang="en-US" altLang="ja-JP" dirty="0" smtClean="0">
                <a:solidFill>
                  <a:srgbClr val="FF9F9F"/>
                </a:solidFill>
              </a:rPr>
            </a:br>
            <a:r>
              <a:rPr lang="ja-JP" altLang="en-US" sz="3200" dirty="0" smtClean="0"/>
              <a:t>みたいな煽りは</a:t>
            </a:r>
            <a:r>
              <a:rPr lang="ja-JP" altLang="en-US" sz="3200" dirty="0"/>
              <a:t>要らないんじゃないかな。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5384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4624685"/>
          </a:xfrm>
        </p:spPr>
        <p:txBody>
          <a:bodyPr/>
          <a:lstStyle/>
          <a:p>
            <a:r>
              <a:rPr lang="ja-JP" altLang="en-US" sz="4000" dirty="0" smtClean="0"/>
              <a:t>コーディング技術を</a:t>
            </a:r>
            <a:r>
              <a:rPr lang="ja-JP" altLang="en-US" sz="4000" dirty="0"/>
              <a:t>軽視できる</a:t>
            </a:r>
            <a:r>
              <a:rPr lang="ja-JP" altLang="en-US" sz="4000" dirty="0" smtClean="0"/>
              <a:t>ほど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ソフトウェア</a:t>
            </a:r>
            <a:r>
              <a:rPr lang="ja-JP" altLang="en-US" sz="4000" dirty="0"/>
              <a:t>開発技術</a:t>
            </a:r>
            <a:r>
              <a:rPr lang="ja-JP" altLang="en-US" sz="4000" dirty="0" smtClean="0"/>
              <a:t>は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まだ</a:t>
            </a:r>
            <a:r>
              <a:rPr lang="ja-JP" altLang="en-US" sz="4000" dirty="0"/>
              <a:t>発展して</a:t>
            </a:r>
            <a:r>
              <a:rPr lang="ja-JP" altLang="en-US" sz="4000" dirty="0" smtClean="0"/>
              <a:t>ない</a:t>
            </a:r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679" y="3645024"/>
            <a:ext cx="1944216" cy="27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8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3688581"/>
          </a:xfrm>
        </p:spPr>
        <p:txBody>
          <a:bodyPr/>
          <a:lstStyle/>
          <a:p>
            <a:r>
              <a:rPr lang="ja-JP" altLang="en-US" sz="4000" dirty="0" smtClean="0"/>
              <a:t>「ソースコード</a:t>
            </a:r>
            <a:r>
              <a:rPr lang="ja-JP" altLang="en-US" sz="4000" dirty="0" smtClean="0"/>
              <a:t>なんか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いくら</a:t>
            </a:r>
            <a:r>
              <a:rPr lang="ja-JP" altLang="en-US" sz="4000" dirty="0"/>
              <a:t>汚くてもちゃんと動けばよい。コードが綺麗でちゃんと動かないのよりずっと良い</a:t>
            </a:r>
            <a:r>
              <a:rPr lang="ja-JP" altLang="en-US" sz="4000" dirty="0" smtClean="0"/>
              <a:t>」</a:t>
            </a:r>
            <a:r>
              <a:rPr lang="en-US" altLang="ja-JP" sz="4000" dirty="0" smtClean="0"/>
              <a:t>?</a:t>
            </a:r>
            <a:endParaRPr kumimoji="1" lang="ja-JP" altLang="en-US" sz="4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7</a:t>
            </a:fld>
            <a:endParaRPr lang="ja-JP" altLang="en-US"/>
          </a:p>
        </p:txBody>
      </p:sp>
      <p:pic>
        <p:nvPicPr>
          <p:cNvPr id="1026" name="Picture 2" descr="http://nagoya.xtone.jp/images/yoko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4463961" cy="31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37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3328541"/>
          </a:xfrm>
        </p:spPr>
        <p:txBody>
          <a:bodyPr/>
          <a:lstStyle/>
          <a:p>
            <a:r>
              <a:rPr lang="ja-JP" altLang="en-US" sz="3200" dirty="0" smtClean="0"/>
              <a:t>何故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「外部品質が悪くて内部品質が良いもの」と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「外部品質が良くて内部品質が悪いもの」を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3200" dirty="0" smtClean="0"/>
              <a:t>比べる人が多いのか。</a:t>
            </a:r>
            <a:endParaRPr kumimoji="1" lang="ja-JP" altLang="en-US" sz="3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8</a:t>
            </a:fld>
            <a:endParaRPr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63" y="2924944"/>
            <a:ext cx="2232248" cy="3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4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4048621"/>
          </a:xfrm>
        </p:spPr>
        <p:txBody>
          <a:bodyPr/>
          <a:lstStyle/>
          <a:p>
            <a:r>
              <a:rPr kumimoji="1" lang="ja-JP" altLang="en-US" dirty="0" smtClean="0"/>
              <a:t>実装技術も重要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869EF26-1A10-404B-97ED-CD66B65C19BA}" type="slidenum">
              <a:rPr lang="ja-JP" altLang="en-US" smtClean="0"/>
              <a:pPr/>
              <a:t>9</a:t>
            </a:fld>
            <a:endParaRPr lang="ja-JP" altLang="en-US"/>
          </a:p>
        </p:txBody>
      </p:sp>
      <p:pic>
        <p:nvPicPr>
          <p:cNvPr id="2050" name="Picture 2" descr="matrix_coding-wi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83" y="2852936"/>
            <a:ext cx="5472608" cy="342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90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</Words>
  <Application>Microsoft Office PowerPoint</Application>
  <PresentationFormat>画面に合わせる (4:3)</PresentationFormat>
  <Paragraphs>167</Paragraphs>
  <Slides>49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7" baseType="lpstr">
      <vt:lpstr>ＭＳ Ｐゴシック</vt:lpstr>
      <vt:lpstr>メイリオ</vt:lpstr>
      <vt:lpstr>Arial</vt:lpstr>
      <vt:lpstr>Arial Black</vt:lpstr>
      <vt:lpstr>Calibri</vt:lpstr>
      <vt:lpstr>Century Gothic</vt:lpstr>
      <vt:lpstr>Wingdings</vt:lpstr>
      <vt:lpstr>Glass Layers</vt:lpstr>
      <vt:lpstr>新人技術者に どうプログラミングを 教えたか</vt:lpstr>
      <vt:lpstr>自己紹介</vt:lpstr>
      <vt:lpstr>Developers Summit は 10回目</vt:lpstr>
      <vt:lpstr>「コーディング技術にこだわり過ぎるとITエンジニアの地位は向上しない」?</vt:lpstr>
      <vt:lpstr>「ITエンジニアが顧客にとっての価値に目を向けるのは大切」 という正論を言うのに、 「コーディング技術にこだわるとダメ」 みたいな煽りは要らないんじゃないかな。</vt:lpstr>
      <vt:lpstr>コーディング技術を軽視できるほど ソフトウェア開発技術は まだ発展してない</vt:lpstr>
      <vt:lpstr>「ソースコードなんか いくら汚くてもちゃんと動けばよい。コードが綺麗でちゃんと動かないのよりずっと良い」?</vt:lpstr>
      <vt:lpstr>何故 「外部品質が悪くて内部品質が良いもの」と 「外部品質が良くて内部品質が悪いもの」を 比べる人が多いのか。</vt:lpstr>
      <vt:lpstr>実装技術も重要</vt:lpstr>
      <vt:lpstr>新人技術者に どう実装技術を教えたか</vt:lpstr>
      <vt:lpstr>有り得ない解決方法</vt:lpstr>
      <vt:lpstr>PowerPoint プレゼンテーション</vt:lpstr>
      <vt:lpstr>どういう意味?</vt:lpstr>
      <vt:lpstr>教えたこと 1.  「名前の付け方」</vt:lpstr>
      <vt:lpstr>「設計とかモデルとか、 そういうのは難しく感じるかも知れないが、 とりあえず名前付けさえちゃんとやっとけば何とかなる」</vt:lpstr>
      <vt:lpstr>名前の付け方</vt:lpstr>
      <vt:lpstr>本来は</vt:lpstr>
      <vt:lpstr>じゃー これは間違いなの?</vt:lpstr>
      <vt:lpstr>それが エンジニアの 持つべき視点。</vt:lpstr>
      <vt:lpstr>PowerPoint プレゼンテーション</vt:lpstr>
      <vt:lpstr>インタフェイスが 名前になる</vt:lpstr>
      <vt:lpstr>サービスを受ける側にとって: インタフェイス の名前が そのものの名前。</vt:lpstr>
      <vt:lpstr>名前はクライアント側の視点で決定</vt:lpstr>
      <vt:lpstr>PowerPoint プレゼンテーション</vt:lpstr>
      <vt:lpstr>ソフトウェアは境界を通じて、クライアントにサービスを 提供する </vt:lpstr>
      <vt:lpstr>クライアントから見た 名前を付けよう</vt:lpstr>
      <vt:lpstr>サブルーチン (メソッド/関数/プロシージャ) の名前</vt:lpstr>
      <vt:lpstr>サブルーチンは:</vt:lpstr>
      <vt:lpstr>名前付けとは</vt:lpstr>
      <vt:lpstr>自分のプログラムを 「どんな語彙で記述したいか」</vt:lpstr>
      <vt:lpstr>何故その語彙で書きたいか</vt:lpstr>
      <vt:lpstr>サブルーチンは語彙</vt:lpstr>
      <vt:lpstr>初学者は「どうやって作るか」 ばかり考えがち。 「何を作るか」に視点を誘導。  『どうやって作るか』なんて、考えないこと。 『何を作るか』に集中。</vt:lpstr>
      <vt:lpstr>良いプログラミング言語も重要</vt:lpstr>
      <vt:lpstr>教えたこと 2. 「守破離」</vt:lpstr>
      <vt:lpstr>無茶しないように</vt:lpstr>
      <vt:lpstr>教育的ペアプログラミング</vt:lpstr>
      <vt:lpstr>注意してること</vt:lpstr>
      <vt:lpstr>教えたこと 3.  「分かる」ということ</vt:lpstr>
      <vt:lpstr>質問</vt:lpstr>
      <vt:lpstr>問題が判らないと 解けない。</vt:lpstr>
      <vt:lpstr>「いまいちうまくいかない」 は、問題が特定できてない</vt:lpstr>
      <vt:lpstr> “You can lead a horse to water, but you can‘t make him drink.”  諺:「馬を水の所に連れて行くことはできても、 水を飲ますことはできない。」 </vt:lpstr>
      <vt:lpstr>「分かる」のは、 代わりにやってあげられない。 </vt:lpstr>
      <vt:lpstr>分かっているとは?</vt:lpstr>
      <vt:lpstr>「何が分かってないか」 分かるためには、 フィードバックが重要。</vt:lpstr>
      <vt:lpstr>「知識」を Testable に</vt:lpstr>
      <vt:lpstr>PowerPoint プレゼンテーション</vt:lpstr>
      <vt:lpstr>教えたことのまとめ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2014-02-15T07:23:23Z</dcterms:modified>
</cp:coreProperties>
</file>