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68"/>
  </p:notesMasterIdLst>
  <p:sldIdLst>
    <p:sldId id="343" r:id="rId2"/>
    <p:sldId id="273" r:id="rId3"/>
    <p:sldId id="274" r:id="rId4"/>
    <p:sldId id="280" r:id="rId5"/>
    <p:sldId id="281" r:id="rId6"/>
    <p:sldId id="282" r:id="rId7"/>
    <p:sldId id="283" r:id="rId8"/>
    <p:sldId id="284" r:id="rId9"/>
    <p:sldId id="288" r:id="rId10"/>
    <p:sldId id="289" r:id="rId11"/>
    <p:sldId id="290" r:id="rId12"/>
    <p:sldId id="291" r:id="rId13"/>
    <p:sldId id="292" r:id="rId14"/>
    <p:sldId id="293" r:id="rId15"/>
    <p:sldId id="294" r:id="rId16"/>
    <p:sldId id="368" r:id="rId17"/>
    <p:sldId id="295" r:id="rId18"/>
    <p:sldId id="296" r:id="rId19"/>
    <p:sldId id="297" r:id="rId20"/>
    <p:sldId id="298" r:id="rId21"/>
    <p:sldId id="299" r:id="rId22"/>
    <p:sldId id="300" r:id="rId23"/>
    <p:sldId id="301" r:id="rId24"/>
    <p:sldId id="337" r:id="rId25"/>
    <p:sldId id="303" r:id="rId26"/>
    <p:sldId id="338" r:id="rId27"/>
    <p:sldId id="360" r:id="rId28"/>
    <p:sldId id="305" r:id="rId29"/>
    <p:sldId id="306" r:id="rId30"/>
    <p:sldId id="307" r:id="rId31"/>
    <p:sldId id="308" r:id="rId32"/>
    <p:sldId id="339" r:id="rId33"/>
    <p:sldId id="340" r:id="rId34"/>
    <p:sldId id="312" r:id="rId35"/>
    <p:sldId id="341" r:id="rId36"/>
    <p:sldId id="314" r:id="rId37"/>
    <p:sldId id="315" r:id="rId38"/>
    <p:sldId id="320" r:id="rId39"/>
    <p:sldId id="345" r:id="rId40"/>
    <p:sldId id="346" r:id="rId41"/>
    <p:sldId id="363" r:id="rId42"/>
    <p:sldId id="347" r:id="rId43"/>
    <p:sldId id="366" r:id="rId44"/>
    <p:sldId id="367" r:id="rId45"/>
    <p:sldId id="354" r:id="rId46"/>
    <p:sldId id="351" r:id="rId47"/>
    <p:sldId id="352" r:id="rId48"/>
    <p:sldId id="355" r:id="rId49"/>
    <p:sldId id="356" r:id="rId50"/>
    <p:sldId id="321" r:id="rId51"/>
    <p:sldId id="322" r:id="rId52"/>
    <p:sldId id="323" r:id="rId53"/>
    <p:sldId id="325" r:id="rId54"/>
    <p:sldId id="326" r:id="rId55"/>
    <p:sldId id="328" r:id="rId56"/>
    <p:sldId id="324" r:id="rId57"/>
    <p:sldId id="327" r:id="rId58"/>
    <p:sldId id="329" r:id="rId59"/>
    <p:sldId id="330" r:id="rId60"/>
    <p:sldId id="331" r:id="rId61"/>
    <p:sldId id="332" r:id="rId62"/>
    <p:sldId id="333" r:id="rId63"/>
    <p:sldId id="334" r:id="rId64"/>
    <p:sldId id="361" r:id="rId65"/>
    <p:sldId id="362" r:id="rId66"/>
    <p:sldId id="258" r:id="rId6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shift_jis"/>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820" autoAdjust="0"/>
    <p:restoredTop sz="94665" autoAdjust="0"/>
  </p:normalViewPr>
  <p:slideViewPr>
    <p:cSldViewPr>
      <p:cViewPr varScale="1">
        <p:scale>
          <a:sx n="74" d="100"/>
          <a:sy n="74" d="100"/>
        </p:scale>
        <p:origin x="-102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236D9-B654-48F6-8BE4-929C594108D8}" type="datetimeFigureOut">
              <a:rPr kumimoji="1" lang="ja-JP" altLang="en-US" smtClean="0"/>
              <a:pPr/>
              <a:t>2008/8/29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2531CB-1C10-492C-BF17-BE728BC53A8E}"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2531CB-1C10-492C-BF17-BE728BC53A8E}"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14</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36</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39</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40</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987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987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7256EE-BB89-4CB7-A8F4-019C965BCCD8}" type="slidenum">
              <a:rPr lang="ja-JP" altLang="en-US" smtClean="0">
                <a:latin typeface="Times New Roman" pitchFamily="18" charset="0"/>
              </a:rPr>
              <a:pPr/>
              <a:t>58</a:t>
            </a:fld>
            <a:endParaRPr lang="ja-JP"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806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806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DF0901C-DC0F-4FBD-A3E0-0A9FA5B8B4E0}" type="slidenum">
              <a:rPr lang="ja-JP" altLang="en-US" smtClean="0">
                <a:latin typeface="Times New Roman" pitchFamily="18" charset="0"/>
              </a:rPr>
              <a:pPr/>
              <a:t>59</a:t>
            </a:fld>
            <a:endParaRPr lang="ja-JP"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909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909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B0F28F-4A03-48A8-B98A-438C25785058}" type="slidenum">
              <a:rPr lang="ja-JP" altLang="en-US" smtClean="0">
                <a:latin typeface="Times New Roman" pitchFamily="18" charset="0"/>
              </a:rPr>
              <a:pPr/>
              <a:t>60</a:t>
            </a:fld>
            <a:endParaRPr lang="ja-JP"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011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011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4E1BAE4-BCD5-488F-8FDA-8E668C268524}" type="slidenum">
              <a:rPr lang="ja-JP" altLang="en-US" smtClean="0">
                <a:latin typeface="Times New Roman" pitchFamily="18" charset="0"/>
              </a:rPr>
              <a:pPr/>
              <a:t>61</a:t>
            </a:fld>
            <a:endParaRPr lang="ja-JP"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499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499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B91D74-0B9C-43F9-AC30-172D39243E9A}" type="slidenum">
              <a:rPr lang="ja-JP" altLang="en-US" smtClean="0">
                <a:latin typeface="Times New Roman" pitchFamily="18" charset="0"/>
              </a:rPr>
              <a:pPr/>
              <a:t>62</a:t>
            </a:fld>
            <a:endParaRPr lang="ja-JP"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601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602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D5E3FE-E220-4170-89B4-4D4A1409574E}" type="slidenum">
              <a:rPr lang="ja-JP" altLang="en-US" smtClean="0">
                <a:latin typeface="Times New Roman" pitchFamily="18" charset="0"/>
              </a:rPr>
              <a:pPr/>
              <a:t>63</a:t>
            </a:fld>
            <a:endParaRPr lang="ja-JP"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2531CB-1C10-492C-BF17-BE728BC53A8E}" type="slidenum">
              <a:rPr kumimoji="1" lang="ja-JP" altLang="en-US" smtClean="0"/>
              <a:pPr/>
              <a:t>66</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A8A704CF-5665-4748-B40F-56354495F056}" type="slidenum">
              <a:rPr kumimoji="1" lang="ja-JP" altLang="en-US" smtClean="0"/>
              <a:pPr/>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10</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11</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12</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13</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9663" y="1416051"/>
            <a:ext cx="7681913" cy="1523495"/>
          </a:xfrm>
        </p:spPr>
        <p:txBody>
          <a:bodyPr anchor="ctr">
            <a:noAutofit/>
          </a:bodyPr>
          <a:lstStyle>
            <a:lvl1pPr>
              <a:lnSpc>
                <a:spcPct val="90000"/>
              </a:lnSpc>
              <a:defRPr sz="4800">
                <a:solidFill>
                  <a:schemeClr val="tx1"/>
                </a:solidFill>
                <a:effectLst/>
              </a:defRPr>
            </a:lvl1pPr>
          </a:lstStyle>
          <a:p>
            <a:r>
              <a:rPr lang="ja-JP" altLang="en-US" dirty="0" smtClean="0"/>
              <a:t>マスタ タイトルの書式設定</a:t>
            </a:r>
            <a:endParaRPr lang="en-US" dirty="0"/>
          </a:p>
        </p:txBody>
      </p:sp>
      <p:sp>
        <p:nvSpPr>
          <p:cNvPr id="3" name="Subtitle 2"/>
          <p:cNvSpPr>
            <a:spLocks noGrp="1"/>
          </p:cNvSpPr>
          <p:nvPr>
            <p:ph type="subTitle" idx="1"/>
          </p:nvPr>
        </p:nvSpPr>
        <p:spPr>
          <a:xfrm>
            <a:off x="729663" y="3657601"/>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ja-JP" altLang="en-US" dirty="0" smtClean="0"/>
              <a:t>マスタ サブタイトルの書式設定</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1D3A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rgbClr val="91D3AA"/>
              </a:solidFill>
              <a:effectLst/>
              <a:uLnTx/>
              <a:uFillTx/>
              <a:latin typeface="+mn-lt"/>
              <a:ea typeface="+mn-ea"/>
              <a:cs typeface="+mn-cs"/>
            </a:endParaRPr>
          </a:p>
        </p:txBody>
      </p:sp>
      <p:pic>
        <p:nvPicPr>
          <p:cNvPr id="6" name="Picture 5" descr="TechEd Dev logo for Title master.png"/>
          <p:cNvPicPr>
            <a:picLocks noChangeAspect="1"/>
          </p:cNvPicPr>
          <p:nvPr/>
        </p:nvPicPr>
        <p:blipFill>
          <a:blip r:embed="rId3"/>
          <a:srcRect l="65000" t="75556"/>
          <a:stretch>
            <a:fillRect/>
          </a:stretch>
        </p:blipFill>
        <p:spPr bwMode="invGray">
          <a:xfrm>
            <a:off x="5943600" y="5181600"/>
            <a:ext cx="3200400" cy="1676400"/>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OTE layout - user must hide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lstStyle>
            <a:lvl1pPr>
              <a:defRPr/>
            </a:lvl1pPr>
          </a:lstStyle>
          <a:p>
            <a:r>
              <a:rPr lang="ja-JP" altLang="en-US" smtClean="0"/>
              <a:t>マスタ タイトルの書式設定</a:t>
            </a:r>
            <a:endParaRPr lang="en-US" dirty="0"/>
          </a:p>
        </p:txBody>
      </p:sp>
      <p:sp>
        <p:nvSpPr>
          <p:cNvPr id="6" name="Text Placeholder 5"/>
          <p:cNvSpPr>
            <a:spLocks noGrp="1"/>
          </p:cNvSpPr>
          <p:nvPr>
            <p:ph type="body" sz="quarter" idx="10"/>
          </p:nvPr>
        </p:nvSpPr>
        <p:spPr bwMode="black">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6"/>
          <p:cNvSpPr>
            <a:spLocks noGrp="1"/>
          </p:cNvSpPr>
          <p:nvPr>
            <p:ph type="body" sz="quarter" idx="11"/>
          </p:nvPr>
        </p:nvSpPr>
        <p:spPr bwMode="gray">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ja-JP" altLang="en-US" smtClean="0"/>
              <a:t>マスタ テキストの書式設定</a:t>
            </a:r>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000000"/>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Black Slide - no bottom bar">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ja-JP" altLang="en-US" smtClean="0"/>
              <a:t>マスタ タイトルの書式設定</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idden Slid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382588" y="228600"/>
            <a:ext cx="8380412" cy="623248"/>
          </a:xfrm>
          <a:noFill/>
          <a:ln w="9525">
            <a:noFill/>
            <a:miter lim="800000"/>
            <a:headEnd/>
            <a:tailEnd/>
          </a:ln>
          <a:effectLst/>
        </p:spPr>
        <p:txBody>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ja-JP" altLang="en-US" smtClean="0"/>
              <a:t>マスタ タイトルの書式設定</a:t>
            </a:r>
            <a:endParaRPr lang="en-US" dirty="0"/>
          </a:p>
        </p:txBody>
      </p:sp>
      <p:sp>
        <p:nvSpPr>
          <p:cNvPr id="3" name="Text Placeholder 2"/>
          <p:cNvSpPr>
            <a:spLocks noGrp="1"/>
          </p:cNvSpPr>
          <p:nvPr>
            <p:ph type="body" idx="1"/>
          </p:nvPr>
        </p:nvSpPr>
        <p:spPr bwMode="black">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Related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marL="0" marR="0" indent="0" defTabSz="914363" rtl="0" eaLnBrk="1" fontAlgn="auto" latinLnBrk="0" hangingPunct="1">
              <a:lnSpc>
                <a:spcPct val="90000"/>
              </a:lnSpc>
              <a:spcBef>
                <a:spcPct val="0"/>
              </a:spcBef>
              <a:spcAft>
                <a:spcPts val="0"/>
              </a:spcAft>
              <a:tabLst/>
              <a:defRPr baseline="0"/>
            </a:lvl1pPr>
          </a:lstStyle>
          <a:p>
            <a:pPr marL="0" marR="0" lvl="0" indent="0" defTabSz="914363" rtl="0" eaLnBrk="1" fontAlgn="auto" latinLnBrk="0" hangingPunct="1">
              <a:lnSpc>
                <a:spcPct val="90000"/>
              </a:lnSpc>
              <a:spcBef>
                <a:spcPct val="0"/>
              </a:spcBef>
              <a:spcAft>
                <a:spcPts val="0"/>
              </a:spcAft>
              <a:tabLst/>
              <a:defRPr/>
            </a:pPr>
            <a:r>
              <a:rPr kumimoji="0" lang="en-US" sz="4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Related Content</a:t>
            </a:r>
            <a:endParaRPr kumimoji="0" 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11" name="Content Placeholder 10"/>
          <p:cNvSpPr>
            <a:spLocks noGrp="1"/>
          </p:cNvSpPr>
          <p:nvPr>
            <p:ph sz="quarter" idx="10" hasCustomPrompt="1"/>
          </p:nvPr>
        </p:nvSpPr>
        <p:spPr>
          <a:xfrm>
            <a:off x="381000" y="141446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p>
        </p:txBody>
      </p:sp>
      <p:sp>
        <p:nvSpPr>
          <p:cNvPr id="12" name="Content Placeholder 10"/>
          <p:cNvSpPr>
            <a:spLocks noGrp="1"/>
          </p:cNvSpPr>
          <p:nvPr>
            <p:ph sz="quarter" idx="11" hasCustomPrompt="1"/>
          </p:nvPr>
        </p:nvSpPr>
        <p:spPr>
          <a:xfrm>
            <a:off x="381000" y="2347420"/>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a:defRPr/>
            </a:pPr>
            <a:r>
              <a:rPr lang="en-US" dirty="0" smtClean="0"/>
              <a:t>Interactive Theater Sessions (session codes and titles)</a:t>
            </a:r>
          </a:p>
        </p:txBody>
      </p:sp>
      <p:sp>
        <p:nvSpPr>
          <p:cNvPr id="13" name="Content Placeholder 10"/>
          <p:cNvSpPr>
            <a:spLocks noGrp="1"/>
          </p:cNvSpPr>
          <p:nvPr>
            <p:ph sz="quarter" idx="12" hasCustomPrompt="1"/>
          </p:nvPr>
        </p:nvSpPr>
        <p:spPr>
          <a:xfrm>
            <a:off x="381000" y="3280383"/>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endParaRPr lang="en-US" sz="16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4" name="Content Placeholder 10"/>
          <p:cNvSpPr>
            <a:spLocks noGrp="1"/>
          </p:cNvSpPr>
          <p:nvPr>
            <p:ph sz="quarter" idx="13" hasCustomPrompt="1"/>
          </p:nvPr>
        </p:nvSpPr>
        <p:spPr>
          <a:xfrm>
            <a:off x="381000" y="4213345"/>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a:solidFill>
                  <a:srgbClr val="FFFFFF"/>
                </a:solidFill>
                <a:effectLst>
                  <a:outerShdw blurRad="38100" dist="38100" dir="2700000" algn="tl">
                    <a:srgbClr val="000000">
                      <a:alpha val="43137"/>
                    </a:srgbClr>
                  </a:outerShdw>
                </a:effectLst>
                <a:latin typeface="+mn-lt"/>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Hands-on Labs (session codes and titles)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ack Resources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375946" cy="664797"/>
          </a:xfrm>
        </p:spPr>
        <p:txBody>
          <a:bodyPr/>
          <a:lstStyle>
            <a:lvl1pPr>
              <a:defRPr baseline="0"/>
            </a:lvl1pPr>
          </a:lstStyle>
          <a:p>
            <a:r>
              <a:rPr lang="en-US" dirty="0" smtClean="0"/>
              <a:t>Track Resources</a:t>
            </a:r>
            <a:endParaRPr lang="en-US" dirty="0"/>
          </a:p>
        </p:txBody>
      </p:sp>
      <p:sp>
        <p:nvSpPr>
          <p:cNvPr id="11" name="Content Placeholder 10"/>
          <p:cNvSpPr>
            <a:spLocks noGrp="1"/>
          </p:cNvSpPr>
          <p:nvPr>
            <p:ph sz="quarter" idx="10" hasCustomPrompt="1"/>
          </p:nvPr>
        </p:nvSpPr>
        <p:spPr>
          <a:xfrm>
            <a:off x="381000" y="1414461"/>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1</a:t>
            </a:r>
            <a:endParaRPr lang="en-US" dirty="0"/>
          </a:p>
        </p:txBody>
      </p:sp>
      <p:sp>
        <p:nvSpPr>
          <p:cNvPr id="12" name="Content Placeholder 10"/>
          <p:cNvSpPr>
            <a:spLocks noGrp="1"/>
          </p:cNvSpPr>
          <p:nvPr>
            <p:ph sz="quarter" idx="11" hasCustomPrompt="1"/>
          </p:nvPr>
        </p:nvSpPr>
        <p:spPr>
          <a:xfrm>
            <a:off x="381000" y="2347422"/>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2</a:t>
            </a:r>
            <a:endParaRPr lang="en-US" dirty="0"/>
          </a:p>
        </p:txBody>
      </p:sp>
      <p:sp>
        <p:nvSpPr>
          <p:cNvPr id="13" name="Content Placeholder 10"/>
          <p:cNvSpPr>
            <a:spLocks noGrp="1"/>
          </p:cNvSpPr>
          <p:nvPr>
            <p:ph sz="quarter" idx="12" hasCustomPrompt="1"/>
          </p:nvPr>
        </p:nvSpPr>
        <p:spPr>
          <a:xfrm>
            <a:off x="381000" y="3280384"/>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3</a:t>
            </a:r>
            <a:endParaRPr lang="en-US" dirty="0"/>
          </a:p>
        </p:txBody>
      </p:sp>
      <p:sp>
        <p:nvSpPr>
          <p:cNvPr id="14" name="Content Placeholder 10"/>
          <p:cNvSpPr>
            <a:spLocks noGrp="1"/>
          </p:cNvSpPr>
          <p:nvPr>
            <p:ph sz="quarter" idx="13" hasCustomPrompt="1"/>
          </p:nvPr>
        </p:nvSpPr>
        <p:spPr>
          <a:xfrm>
            <a:off x="381000" y="4213346"/>
            <a:ext cx="8385048" cy="685800"/>
          </a:xfrm>
          <a:prstGeom prst="roundRect">
            <a:avLst>
              <a:gd name="adj" fmla="val 26651"/>
            </a:avLst>
          </a:prstGeom>
          <a:gradFill rotWithShape="1">
            <a:gsLst>
              <a:gs pos="0">
                <a:schemeClr val="tx1">
                  <a:alpha val="18000"/>
                </a:schemeClr>
              </a:gs>
              <a:gs pos="100000">
                <a:srgbClr val="000000">
                  <a:alpha val="0"/>
                </a:srgbClr>
              </a:gs>
            </a:gsLst>
            <a:lin ang="5400000" scaled="1"/>
          </a:gradFill>
          <a:ln w="9525">
            <a:noFill/>
            <a:miter lim="800000"/>
            <a:headEnd/>
            <a:tailEnd/>
          </a:ln>
        </p:spPr>
        <p:txBody>
          <a:bodyPr anchor="ctr" anchorCtr="0"/>
          <a:lstStyle>
            <a:lvl1pPr marL="0" algn="l" defTabSz="914099" rtl="0" eaLnBrk="1" fontAlgn="base" latinLnBrk="0" hangingPunct="1">
              <a:spcBef>
                <a:spcPct val="0"/>
              </a:spcBef>
              <a:spcAft>
                <a:spcPct val="0"/>
              </a:spcAft>
              <a:buFont typeface="Arial" pitchFamily="34" charset="0"/>
              <a:buNone/>
              <a:defRPr lang="en-US" sz="1800" kern="1200" dirty="0" smtClean="0">
                <a:solidFill>
                  <a:srgbClr val="FFFFFF"/>
                </a:solidFill>
                <a:effectLst>
                  <a:outerShdw blurRad="38100" dist="38100" dir="2700000" algn="tl">
                    <a:srgbClr val="000000">
                      <a:alpha val="43137"/>
                    </a:srgbClr>
                  </a:outerShdw>
                </a:effectLst>
                <a:latin typeface="+mn-lt"/>
                <a:ea typeface="+mn-ea"/>
                <a:cs typeface="+mn-cs"/>
              </a:defRPr>
            </a:lvl1pPr>
          </a:lstStyle>
          <a:p>
            <a:pPr lvl="0"/>
            <a:r>
              <a:rPr lang="en-US" dirty="0" smtClean="0"/>
              <a:t>Resource 4</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74638"/>
            <a:ext cx="8643998" cy="6226196"/>
          </a:xfrm>
        </p:spPr>
        <p:txBody>
          <a:bodyPr>
            <a:noAutofit/>
          </a:bodyPr>
          <a:lstStyle>
            <a:lvl1pPr algn="ctr">
              <a:defRPr sz="6000">
                <a:solidFill>
                  <a:srgbClr val="800000"/>
                </a:solidFill>
                <a:effectLst>
                  <a:glow rad="63500">
                    <a:schemeClr val="accent6">
                      <a:satMod val="175000"/>
                      <a:alpha val="40000"/>
                    </a:schemeClr>
                  </a:glow>
                  <a:outerShdw blurRad="50800" dist="38100" algn="l" rotWithShape="0">
                    <a:prstClr val="black">
                      <a:alpha val="40000"/>
                    </a:prstClr>
                  </a:outerShdw>
                </a:effectLst>
              </a:defRPr>
            </a:lvl1pPr>
          </a:lstStyle>
          <a:p>
            <a:r>
              <a:rPr kumimoji="1" lang="ja-JP" altLang="en-US" dirty="0" smtClean="0"/>
              <a:t>マスタ タイトルの書式設定</a:t>
            </a:r>
            <a:endParaRPr kumimoji="1" lang="ja-JP" altLang="en-US" dirty="0"/>
          </a:p>
        </p:txBody>
      </p:sp>
      <p:cxnSp>
        <p:nvCxnSpPr>
          <p:cNvPr id="7" name="直線コネクタ 6"/>
          <p:cNvCxnSpPr/>
          <p:nvPr userDrawn="1"/>
        </p:nvCxnSpPr>
        <p:spPr>
          <a:xfrm>
            <a:off x="428596" y="1141396"/>
            <a:ext cx="8358246" cy="1588"/>
          </a:xfrm>
          <a:prstGeom prst="line">
            <a:avLst/>
          </a:prstGeom>
          <a:ln w="76200">
            <a:gradFill flip="none" rotWithShape="1">
              <a:gsLst>
                <a:gs pos="0">
                  <a:srgbClr val="FFC000">
                    <a:alpha val="50000"/>
                  </a:srgbClr>
                </a:gs>
                <a:gs pos="14000">
                  <a:srgbClr val="00B050">
                    <a:alpha val="50000"/>
                  </a:srgbClr>
                </a:gs>
                <a:gs pos="30000">
                  <a:srgbClr val="00B0F0">
                    <a:alpha val="50000"/>
                  </a:srgbClr>
                </a:gs>
                <a:gs pos="34000">
                  <a:srgbClr val="7030A0">
                    <a:alpha val="50000"/>
                  </a:srgbClr>
                </a:gs>
                <a:gs pos="39000">
                  <a:srgbClr val="FFFF00">
                    <a:alpha val="50000"/>
                  </a:srgbClr>
                </a:gs>
                <a:gs pos="45000">
                  <a:srgbClr val="00B0F0">
                    <a:alpha val="50000"/>
                  </a:srgbClr>
                </a:gs>
                <a:gs pos="66000">
                  <a:schemeClr val="accent4">
                    <a:lumMod val="75000"/>
                    <a:alpha val="50000"/>
                  </a:schemeClr>
                </a:gs>
                <a:gs pos="73000">
                  <a:srgbClr val="00B0F0">
                    <a:alpha val="50000"/>
                  </a:srgbClr>
                </a:gs>
                <a:gs pos="85000">
                  <a:srgbClr val="92D050">
                    <a:alpha val="50000"/>
                  </a:srgbClr>
                </a:gs>
                <a:gs pos="100000">
                  <a:srgbClr val="0070C0">
                    <a:alpha val="50000"/>
                  </a:srgbClr>
                </a:gs>
              </a:gsLst>
              <a:lin ang="0" scaled="1"/>
              <a:tileRect/>
            </a:gradFill>
            <a:headEnd type="none"/>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8425" y="381505"/>
            <a:ext cx="7043738" cy="1523494"/>
          </a:xfrm>
        </p:spPr>
        <p:txBody>
          <a:bodyPr anchor="b" anchorCtr="0">
            <a:noAutofit/>
          </a:bodyPr>
          <a:lstStyle>
            <a:lvl1pPr>
              <a:lnSpc>
                <a:spcPct val="90000"/>
              </a:lnSpc>
              <a:defRPr sz="4800">
                <a:solidFill>
                  <a:schemeClr val="tx1"/>
                </a:solidFill>
              </a:defRPr>
            </a:lvl1pPr>
          </a:lstStyle>
          <a:p>
            <a:r>
              <a:rPr lang="ja-JP" altLang="en-US" smtClean="0"/>
              <a:t>マスタ タイトルの書式設定</a:t>
            </a:r>
            <a:endParaRPr lang="en-US" dirty="0"/>
          </a:p>
        </p:txBody>
      </p:sp>
      <p:sp>
        <p:nvSpPr>
          <p:cNvPr id="3" name="Subtitle 2"/>
          <p:cNvSpPr>
            <a:spLocks noGrp="1"/>
          </p:cNvSpPr>
          <p:nvPr>
            <p:ph type="subTitle" idx="1"/>
          </p:nvPr>
        </p:nvSpPr>
        <p:spPr>
          <a:xfrm>
            <a:off x="1368425" y="3657600"/>
            <a:ext cx="704373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ja-JP" altLang="en-US" smtClean="0"/>
              <a:t>マスタ サブタイトルの書式設定</a:t>
            </a:r>
            <a:endParaRPr lang="en-US" dirty="0"/>
          </a:p>
        </p:txBody>
      </p:sp>
      <p:sp>
        <p:nvSpPr>
          <p:cNvPr id="7" name="Text Placeholder 6"/>
          <p:cNvSpPr>
            <a:spLocks noGrp="1"/>
          </p:cNvSpPr>
          <p:nvPr>
            <p:ph type="body" sz="quarter" idx="10" hasCustomPrompt="1"/>
          </p:nvPr>
        </p:nvSpPr>
        <p:spPr>
          <a:xfrm>
            <a:off x="1368424" y="1904999"/>
            <a:ext cx="6994950" cy="1384994"/>
          </a:xfrm>
          <a:scene3d>
            <a:camera prst="orthographicFront"/>
            <a:lightRig rig="contrasting" dir="t"/>
          </a:scene3d>
          <a:sp3d/>
        </p:spPr>
        <p:txBody>
          <a:bodyPr anchor="t" anchorCtr="0">
            <a:noAutofit/>
            <a:sp3d extrusionH="57150">
              <a:bevelT w="19050" h="31750"/>
              <a:contourClr>
                <a:srgbClr val="CCFF99"/>
              </a:contourClr>
            </a:sp3d>
          </a:bodyPr>
          <a:lstStyle>
            <a:lvl1pPr marL="0" indent="0" algn="l">
              <a:buFont typeface="Arial" pitchFamily="34" charset="0"/>
              <a:buNone/>
              <a:defRPr kumimoji="0" lang="en-US" sz="10000" b="0" i="0" u="none" strike="noStrike" kern="1200" cap="none" spc="-500" normalizeH="0" baseline="0" noProof="0" dirty="0" smtClean="0">
                <a:ln w="11430"/>
                <a:gradFill flip="none" rotWithShape="1">
                  <a:gsLst>
                    <a:gs pos="0">
                      <a:srgbClr val="FFFFFF"/>
                    </a:gs>
                    <a:gs pos="28000">
                      <a:srgbClr val="9DE7AF"/>
                    </a:gs>
                    <a:gs pos="62000">
                      <a:srgbClr val="37CD5B"/>
                    </a:gs>
                    <a:gs pos="88000">
                      <a:srgbClr val="28A045"/>
                    </a:gs>
                  </a:gsLst>
                  <a:lin ang="5400000" scaled="1"/>
                  <a:tileRect/>
                </a:gradFill>
                <a:effectLst/>
                <a:uLnTx/>
                <a:uFillTx/>
                <a:latin typeface="Calibri" pitchFamily="34" charset="0"/>
                <a:ea typeface="+mn-ea"/>
                <a:cs typeface="+mn-cs"/>
              </a:defRPr>
            </a:lvl1pPr>
          </a:lstStyle>
          <a:p>
            <a:pPr lvl="0"/>
            <a:r>
              <a:rPr lang="en-US" dirty="0" smtClean="0"/>
              <a:t>click to…</a:t>
            </a:r>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rgbClr val="91D3AA"/>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rgbClr val="91D3AA"/>
              </a:solidFill>
              <a:effectLst/>
              <a:uLnTx/>
              <a:uFillTx/>
              <a:latin typeface="+mn-lt"/>
              <a:ea typeface="+mn-ea"/>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pic>
        <p:nvPicPr>
          <p:cNvPr id="8" name="Picture 7" descr="ContentForground.png"/>
          <p:cNvPicPr>
            <a:picLocks noChangeAspect="1"/>
          </p:cNvPicPr>
          <p:nvPr/>
        </p:nvPicPr>
        <p:blipFill>
          <a:blip r:embed="rId2"/>
          <a:stretch>
            <a:fillRect/>
          </a:stretch>
        </p:blipFill>
        <p:spPr>
          <a:xfrm>
            <a:off x="0" y="0"/>
            <a:ext cx="9144000" cy="6858000"/>
          </a:xfrm>
          <a:prstGeom prst="rect">
            <a:avLst/>
          </a:prstGeom>
        </p:spPr>
      </p:pic>
      <p:pic>
        <p:nvPicPr>
          <p:cNvPr id="9" name="Picture 8" descr="ContentForground.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6"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Pr>
        <a:solidFill>
          <a:schemeClr val="bg1"/>
        </a:solidFill>
        <a:effectLst/>
      </p:bgPr>
    </p:bg>
    <p:spTree>
      <p:nvGrpSpPr>
        <p:cNvPr id="1" name=""/>
        <p:cNvGrpSpPr/>
        <p:nvPr/>
      </p:nvGrpSpPr>
      <p:grpSpPr>
        <a:xfrm>
          <a:off x="0" y="0"/>
          <a:ext cx="0" cy="0"/>
          <a:chOff x="0" y="0"/>
          <a:chExt cx="0" cy="0"/>
        </a:xfrm>
      </p:grpSpPr>
      <p:pic>
        <p:nvPicPr>
          <p:cNvPr id="8" name="Picture 7" descr="ContentForground.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3" name="Content Placeholder 2"/>
          <p:cNvSpPr>
            <a:spLocks noGrp="1"/>
          </p:cNvSpPr>
          <p:nvPr>
            <p:ph sz="half" idx="1"/>
          </p:nvPr>
        </p:nvSpPr>
        <p:spPr>
          <a:xfrm>
            <a:off x="381001"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ContentForground.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3" name="Text Placeholder 2"/>
          <p:cNvSpPr>
            <a:spLocks noGrp="1"/>
          </p:cNvSpPr>
          <p:nvPr>
            <p:ph type="body" idx="1"/>
          </p:nvPr>
        </p:nvSpPr>
        <p:spPr>
          <a:xfrm>
            <a:off x="381001" y="141155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ja-JP" altLang="en-US" smtClean="0"/>
              <a:t>マスタ テキストの書式設定</a:t>
            </a:r>
          </a:p>
        </p:txBody>
      </p:sp>
      <p:sp>
        <p:nvSpPr>
          <p:cNvPr id="4" name="Content Placeholder 3"/>
          <p:cNvSpPr>
            <a:spLocks noGrp="1"/>
          </p:cNvSpPr>
          <p:nvPr>
            <p:ph sz="half" idx="2"/>
          </p:nvPr>
        </p:nvSpPr>
        <p:spPr>
          <a:xfrm>
            <a:off x="381000"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5982" y="141155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ja-JP" altLang="en-US" smtClean="0"/>
              <a:t>マスタ テキストの書式設定</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9"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ContentForground.png"/>
          <p:cNvPicPr>
            <a:picLocks noChangeAspect="1"/>
          </p:cNvPicPr>
          <p:nvPr/>
        </p:nvPicPr>
        <p:blipFill>
          <a:blip r:embed="rId2"/>
          <a:stretch>
            <a:fillRect/>
          </a:stretch>
        </p:blipFill>
        <p:spPr>
          <a:xfrm>
            <a:off x="0" y="0"/>
            <a:ext cx="9144000" cy="6858000"/>
          </a:xfrm>
          <a:prstGeom prst="rect">
            <a:avLst/>
          </a:prstGeom>
        </p:spPr>
      </p:pic>
      <p:pic>
        <p:nvPicPr>
          <p:cNvPr id="11" name="Picture 10" descr="ContentForground.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5"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6" name="Picture 5" descr="ContentForground.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7" name="Text Placeholder 6"/>
          <p:cNvSpPr>
            <a:spLocks noGrp="1"/>
          </p:cNvSpPr>
          <p:nvPr>
            <p:ph type="body" sz="quarter" idx="10"/>
          </p:nvPr>
        </p:nvSpPr>
        <p:spPr>
          <a:xfrm>
            <a:off x="387055" y="1572364"/>
            <a:ext cx="8346073" cy="1698927"/>
          </a:xfrm>
        </p:spPr>
        <p:txBody>
          <a:bodyPr/>
          <a:lstStyle>
            <a:lvl1pPr marL="0" indent="0">
              <a:lnSpc>
                <a:spcPct val="80000"/>
              </a:lnSpc>
              <a:buFontTx/>
              <a:buNone/>
              <a:defRPr sz="2800" b="0">
                <a:solidFill>
                  <a:srgbClr val="000000"/>
                </a:solidFill>
                <a:latin typeface="Consolas" pitchFamily="49" charset="0"/>
                <a:cs typeface="Courier New" pitchFamily="49" charset="0"/>
              </a:defRPr>
            </a:lvl1pPr>
            <a:lvl2pPr marL="457200" indent="6350">
              <a:lnSpc>
                <a:spcPct val="80000"/>
              </a:lnSpc>
              <a:buFontTx/>
              <a:buNone/>
              <a:defRPr sz="2400" b="0">
                <a:solidFill>
                  <a:srgbClr val="000000"/>
                </a:solidFill>
                <a:latin typeface="Consolas" pitchFamily="49" charset="0"/>
                <a:cs typeface="Courier New" pitchFamily="49" charset="0"/>
              </a:defRPr>
            </a:lvl2pPr>
            <a:lvl3pPr marL="796925" indent="0">
              <a:lnSpc>
                <a:spcPct val="80000"/>
              </a:lnSpc>
              <a:buFontTx/>
              <a:buNone/>
              <a:defRPr sz="2000" b="0">
                <a:solidFill>
                  <a:srgbClr val="000000"/>
                </a:solidFill>
                <a:latin typeface="Consolas" pitchFamily="49" charset="0"/>
                <a:cs typeface="Courier New" pitchFamily="49" charset="0"/>
              </a:defRPr>
            </a:lvl3pPr>
            <a:lvl4pPr marL="1147763" indent="20638">
              <a:lnSpc>
                <a:spcPct val="80000"/>
              </a:lnSpc>
              <a:buFontTx/>
              <a:buNone/>
              <a:defRPr sz="2000" b="0">
                <a:solidFill>
                  <a:srgbClr val="000000"/>
                </a:solidFill>
                <a:latin typeface="Consolas" pitchFamily="49" charset="0"/>
                <a:cs typeface="Courier New" pitchFamily="49" charset="0"/>
              </a:defRPr>
            </a:lvl4pPr>
            <a:lvl5pPr marL="1489075" indent="0">
              <a:lnSpc>
                <a:spcPct val="80000"/>
              </a:lnSpc>
              <a:buFontTx/>
              <a:buNone/>
              <a:defRPr sz="2000" b="0">
                <a:solidFill>
                  <a:srgbClr val="000000"/>
                </a:solidFill>
                <a:latin typeface="Consolas" pitchFamily="49" charset="0"/>
                <a:cs typeface="Courier New" pitchFamily="49" charset="0"/>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1"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4" name="Slide Number Placeholder 6"/>
          <p:cNvSpPr txBox="1">
            <a:spLocks/>
          </p:cNvSpPr>
          <p:nvPr/>
        </p:nvSpPr>
        <p:spPr>
          <a:xfrm>
            <a:off x="95275" y="6400801"/>
            <a:ext cx="2132964"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914363"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4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363" rtl="0" eaLnBrk="1" fontAlgn="auto" latinLnBrk="0" hangingPunct="1">
                <a:lnSpc>
                  <a:spcPct val="100000"/>
                </a:lnSpc>
                <a:spcBef>
                  <a:spcPts val="0"/>
                </a:spcBef>
                <a:spcAft>
                  <a:spcPts val="0"/>
                </a:spcAft>
                <a:buClrTx/>
                <a:buSzTx/>
                <a:buFontTx/>
                <a:buNone/>
                <a:tabLst/>
                <a:defRPr/>
              </a:pPr>
              <a:t>&lt;#&gt;</a:t>
            </a:fld>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 name="Picture 2" descr="ContentForground.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ContentForground.png"/>
          <p:cNvPicPr>
            <a:picLocks noChangeAspect="1"/>
          </p:cNvPicPr>
          <p:nvPr/>
        </p:nvPicPr>
        <p:blipFill>
          <a:blip r:embed="rId17"/>
          <a:stretch>
            <a:fillRect/>
          </a:stretch>
        </p:blipFill>
        <p:spPr>
          <a:xfrm>
            <a:off x="0" y="0"/>
            <a:ext cx="9144000" cy="6858000"/>
          </a:xfrm>
          <a:prstGeom prst="rect">
            <a:avLst/>
          </a:prstGeom>
        </p:spPr>
      </p:pic>
      <p:pic>
        <p:nvPicPr>
          <p:cNvPr id="4" name="Picture 3" descr="ContentForground.png"/>
          <p:cNvPicPr>
            <a:picLocks noChangeAspect="1"/>
          </p:cNvPicPr>
          <p:nvPr/>
        </p:nvPicPr>
        <p:blipFill>
          <a:blip r:embed="rId17"/>
          <a:stretch>
            <a:fillRect/>
          </a:stretch>
        </p:blipFill>
        <p:spPr>
          <a:xfrm>
            <a:off x="0" y="0"/>
            <a:ext cx="9144000" cy="6858000"/>
          </a:xfrm>
          <a:prstGeom prst="rect">
            <a:avLst/>
          </a:prstGeom>
        </p:spPr>
      </p:pic>
      <p:sp>
        <p:nvSpPr>
          <p:cNvPr id="2" name="Title Placeholder 1"/>
          <p:cNvSpPr>
            <a:spLocks noGrp="1"/>
          </p:cNvSpPr>
          <p:nvPr>
            <p:ph type="title"/>
          </p:nvPr>
        </p:nvSpPr>
        <p:spPr>
          <a:xfrm>
            <a:off x="387054" y="228600"/>
            <a:ext cx="8375946" cy="664797"/>
          </a:xfrm>
          <a:prstGeom prst="rect">
            <a:avLst/>
          </a:prstGeom>
        </p:spPr>
        <p:txBody>
          <a:bodyPr vert="horz" wrap="square" lIns="0" tIns="0" rIns="0" bIns="0" rtlCol="0" anchor="t">
            <a:spAutoFit/>
          </a:bodyPr>
          <a:lstStyle/>
          <a:p>
            <a:r>
              <a:rPr lang="ja-JP" altLang="en-US" smtClean="0"/>
              <a:t>マスタ タイトルの書式設定</a:t>
            </a:r>
            <a:endParaRPr lang="en-US" dirty="0"/>
          </a:p>
        </p:txBody>
      </p:sp>
      <p:sp>
        <p:nvSpPr>
          <p:cNvPr id="3" name="Text Placeholder 2"/>
          <p:cNvSpPr>
            <a:spLocks noGrp="1"/>
          </p:cNvSpPr>
          <p:nvPr>
            <p:ph type="body" idx="1"/>
          </p:nvPr>
        </p:nvSpPr>
        <p:spPr>
          <a:xfrm>
            <a:off x="387054" y="1420814"/>
            <a:ext cx="8375946" cy="2128031"/>
          </a:xfrm>
          <a:prstGeom prst="rect">
            <a:avLst/>
          </a:prstGeom>
        </p:spPr>
        <p:txBody>
          <a:bodyPr vert="horz" wrap="square" lIns="0" tIns="0" rIns="0" bIns="0" rtlCol="0">
            <a:spAutoFit/>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ransition>
    <p:fade/>
  </p:transition>
  <p:txStyles>
    <p:titleStyle>
      <a:lvl1pPr algn="l" defTabSz="914363" rtl="0" eaLnBrk="1" latinLnBrk="0" hangingPunct="1">
        <a:lnSpc>
          <a:spcPct val="90000"/>
        </a:lnSpc>
        <a:spcBef>
          <a:spcPct val="0"/>
        </a:spcBef>
        <a:buNone/>
        <a:defRPr kumimoji="1" lang="en-US" sz="4800" b="0" kern="1200" cap="none" spc="-100" baseline="0" dirty="0" smtClean="0">
          <a:ln w="3175">
            <a:noFill/>
          </a:ln>
          <a:solidFill>
            <a:schemeClr val="tx1"/>
          </a:solidFill>
          <a:effectLst/>
          <a:latin typeface="Calibri" pitchFamily="34" charset="0"/>
          <a:ea typeface="+mn-ea"/>
          <a:cs typeface="Arial" charset="0"/>
        </a:defRPr>
      </a:lvl1pPr>
    </p:titleStyle>
    <p:bodyStyle>
      <a:lvl1pPr marL="463550" indent="-463550" algn="l" defTabSz="914363" rtl="0" eaLnBrk="1" latinLnBrk="0" hangingPunct="1">
        <a:lnSpc>
          <a:spcPct val="90000"/>
        </a:lnSpc>
        <a:spcBef>
          <a:spcPct val="20000"/>
        </a:spcBef>
        <a:buSzPct val="120000"/>
        <a:buFontTx/>
        <a:buBlip>
          <a:blip r:embed="rId18"/>
        </a:buBlip>
        <a:defRPr kumimoji="1" sz="3200" kern="1200">
          <a:solidFill>
            <a:schemeClr val="tx1"/>
          </a:solidFill>
          <a:latin typeface="Calibri" pitchFamily="34" charset="0"/>
          <a:ea typeface="+mn-ea"/>
          <a:cs typeface="+mn-cs"/>
        </a:defRPr>
      </a:lvl1pPr>
      <a:lvl2pPr marL="833438" indent="-369888" algn="l" defTabSz="914363" rtl="0" eaLnBrk="1" latinLnBrk="0" hangingPunct="1">
        <a:lnSpc>
          <a:spcPct val="90000"/>
        </a:lnSpc>
        <a:spcBef>
          <a:spcPct val="20000"/>
        </a:spcBef>
        <a:buFontTx/>
        <a:buBlip>
          <a:blip r:embed="rId18"/>
        </a:buBlip>
        <a:defRPr kumimoji="1" sz="2800" kern="1200">
          <a:solidFill>
            <a:schemeClr val="tx1"/>
          </a:solidFill>
          <a:latin typeface="Calibri" pitchFamily="34" charset="0"/>
          <a:ea typeface="+mn-ea"/>
          <a:cs typeface="+mn-cs"/>
        </a:defRPr>
      </a:lvl2pPr>
      <a:lvl3pPr marL="1168400" indent="-346075" algn="l" defTabSz="914363" rtl="0" eaLnBrk="1" latinLnBrk="0" hangingPunct="1">
        <a:lnSpc>
          <a:spcPct val="90000"/>
        </a:lnSpc>
        <a:spcBef>
          <a:spcPct val="20000"/>
        </a:spcBef>
        <a:buFontTx/>
        <a:buBlip>
          <a:blip r:embed="rId18"/>
        </a:buBlip>
        <a:defRPr kumimoji="1" sz="2400" kern="1200">
          <a:solidFill>
            <a:schemeClr val="tx1"/>
          </a:solidFill>
          <a:latin typeface="Calibri" pitchFamily="34" charset="0"/>
          <a:ea typeface="+mn-ea"/>
          <a:cs typeface="+mn-cs"/>
        </a:defRPr>
      </a:lvl3pPr>
      <a:lvl4pPr marL="1516063" indent="-347663" algn="l" defTabSz="914363" rtl="0" eaLnBrk="1" latinLnBrk="0" hangingPunct="1">
        <a:lnSpc>
          <a:spcPct val="90000"/>
        </a:lnSpc>
        <a:spcBef>
          <a:spcPct val="20000"/>
        </a:spcBef>
        <a:buFontTx/>
        <a:buBlip>
          <a:blip r:embed="rId18"/>
        </a:buBlip>
        <a:defRPr kumimoji="1" sz="2400" kern="1200">
          <a:solidFill>
            <a:schemeClr val="tx1"/>
          </a:solidFill>
          <a:latin typeface="Calibri" pitchFamily="34" charset="0"/>
          <a:ea typeface="+mn-ea"/>
          <a:cs typeface="+mn-cs"/>
        </a:defRPr>
      </a:lvl4pPr>
      <a:lvl5pPr marL="1852613" indent="-325438" algn="l" defTabSz="914363" rtl="0" eaLnBrk="1" latinLnBrk="0" hangingPunct="1">
        <a:lnSpc>
          <a:spcPct val="90000"/>
        </a:lnSpc>
        <a:spcBef>
          <a:spcPct val="20000"/>
        </a:spcBef>
        <a:buFontTx/>
        <a:buBlip>
          <a:blip r:embed="rId18"/>
        </a:buBlip>
        <a:defRPr kumimoji="1" sz="2400" kern="1200">
          <a:solidFill>
            <a:schemeClr val="tx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363" rtl="0" eaLnBrk="1" latinLnBrk="0" hangingPunct="1">
        <a:defRPr kumimoji="1" sz="1800" kern="1200">
          <a:solidFill>
            <a:schemeClr val="tx1"/>
          </a:solidFill>
          <a:latin typeface="+mn-lt"/>
          <a:ea typeface="+mn-ea"/>
          <a:cs typeface="+mn-cs"/>
        </a:defRPr>
      </a:lvl1pPr>
      <a:lvl2pPr marL="457182" algn="l" defTabSz="914363" rtl="0" eaLnBrk="1" latinLnBrk="0" hangingPunct="1">
        <a:defRPr kumimoji="1" sz="1800" kern="1200">
          <a:solidFill>
            <a:schemeClr val="tx1"/>
          </a:solidFill>
          <a:latin typeface="+mn-lt"/>
          <a:ea typeface="+mn-ea"/>
          <a:cs typeface="+mn-cs"/>
        </a:defRPr>
      </a:lvl2pPr>
      <a:lvl3pPr marL="914363" algn="l" defTabSz="914363" rtl="0" eaLnBrk="1" latinLnBrk="0" hangingPunct="1">
        <a:defRPr kumimoji="1" sz="1800" kern="1200">
          <a:solidFill>
            <a:schemeClr val="tx1"/>
          </a:solidFill>
          <a:latin typeface="+mn-lt"/>
          <a:ea typeface="+mn-ea"/>
          <a:cs typeface="+mn-cs"/>
        </a:defRPr>
      </a:lvl3pPr>
      <a:lvl4pPr marL="1371545" algn="l" defTabSz="914363" rtl="0" eaLnBrk="1" latinLnBrk="0" hangingPunct="1">
        <a:defRPr kumimoji="1" sz="1800" kern="1200">
          <a:solidFill>
            <a:schemeClr val="tx1"/>
          </a:solidFill>
          <a:latin typeface="+mn-lt"/>
          <a:ea typeface="+mn-ea"/>
          <a:cs typeface="+mn-cs"/>
        </a:defRPr>
      </a:lvl4pPr>
      <a:lvl5pPr marL="1828727" algn="l" defTabSz="914363" rtl="0" eaLnBrk="1" latinLnBrk="0" hangingPunct="1">
        <a:defRPr kumimoji="1" sz="1800" kern="1200">
          <a:solidFill>
            <a:schemeClr val="tx1"/>
          </a:solidFill>
          <a:latin typeface="+mn-lt"/>
          <a:ea typeface="+mn-ea"/>
          <a:cs typeface="+mn-cs"/>
        </a:defRPr>
      </a:lvl5pPr>
      <a:lvl6pPr marL="2285909" algn="l" defTabSz="914363" rtl="0" eaLnBrk="1" latinLnBrk="0" hangingPunct="1">
        <a:defRPr kumimoji="1" sz="1800" kern="1200">
          <a:solidFill>
            <a:schemeClr val="tx1"/>
          </a:solidFill>
          <a:latin typeface="+mn-lt"/>
          <a:ea typeface="+mn-ea"/>
          <a:cs typeface="+mn-cs"/>
        </a:defRPr>
      </a:lvl6pPr>
      <a:lvl7pPr marL="2743090" algn="l" defTabSz="914363" rtl="0" eaLnBrk="1" latinLnBrk="0" hangingPunct="1">
        <a:defRPr kumimoji="1" sz="1800" kern="1200">
          <a:solidFill>
            <a:schemeClr val="tx1"/>
          </a:solidFill>
          <a:latin typeface="+mn-lt"/>
          <a:ea typeface="+mn-ea"/>
          <a:cs typeface="+mn-cs"/>
        </a:defRPr>
      </a:lvl7pPr>
      <a:lvl8pPr marL="3200272" algn="l" defTabSz="914363" rtl="0" eaLnBrk="1" latinLnBrk="0" hangingPunct="1">
        <a:defRPr kumimoji="1" sz="1800" kern="1200">
          <a:solidFill>
            <a:schemeClr val="tx1"/>
          </a:solidFill>
          <a:latin typeface="+mn-lt"/>
          <a:ea typeface="+mn-ea"/>
          <a:cs typeface="+mn-cs"/>
        </a:defRPr>
      </a:lvl8pPr>
      <a:lvl9pPr marL="3657454" algn="l" defTabSz="9143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20.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7158" y="785795"/>
            <a:ext cx="8501122" cy="857256"/>
          </a:xfrm>
        </p:spPr>
        <p:txBody>
          <a:bodyPr/>
          <a:lstStyle/>
          <a:p>
            <a:r>
              <a:rPr kumimoji="1" lang="en-US" altLang="ja-JP" dirty="0" err="1" smtClean="0"/>
              <a:t>TechED</a:t>
            </a:r>
            <a:r>
              <a:rPr kumimoji="1" lang="en-US" altLang="ja-JP" dirty="0" smtClean="0"/>
              <a:t> </a:t>
            </a:r>
            <a:r>
              <a:rPr kumimoji="1" lang="en-US" altLang="ja-JP" dirty="0" err="1" smtClean="0"/>
              <a:t>BoF</a:t>
            </a:r>
            <a:r>
              <a:rPr kumimoji="1" altLang="ja-JP" sz="3200" dirty="0" smtClean="0"/>
              <a:t>-12</a:t>
            </a:r>
            <a:endParaRPr kumimoji="1" lang="ja-JP" altLang="en-US" dirty="0"/>
          </a:p>
        </p:txBody>
      </p:sp>
      <p:sp>
        <p:nvSpPr>
          <p:cNvPr id="3" name="サブタイトル 2"/>
          <p:cNvSpPr>
            <a:spLocks noGrp="1"/>
          </p:cNvSpPr>
          <p:nvPr>
            <p:ph type="subTitle" idx="1"/>
          </p:nvPr>
        </p:nvSpPr>
        <p:spPr>
          <a:xfrm>
            <a:off x="0" y="3571877"/>
            <a:ext cx="9144000" cy="928694"/>
          </a:xfrm>
        </p:spPr>
        <p:txBody>
          <a:bodyPr/>
          <a:lstStyle/>
          <a:p>
            <a:r>
              <a:rPr lang="ja-JP" altLang="en-US" sz="4800" b="1" spc="50" dirty="0" smtClean="0">
                <a:ln w="11430"/>
                <a:solidFill>
                  <a:srgbClr val="FFFF00"/>
                </a:solidFill>
                <a:effectLst>
                  <a:outerShdw blurRad="76200" dist="50800" dir="5400000" algn="tl" rotWithShape="0">
                    <a:srgbClr val="000000">
                      <a:alpha val="65000"/>
                    </a:srgbClr>
                  </a:outerShdw>
                </a:effectLst>
              </a:rPr>
              <a:t>プログラミング</a:t>
            </a:r>
            <a:r>
              <a:rPr lang="ja-JP" altLang="en-US" sz="4800" b="1" spc="50" dirty="0" smtClean="0">
                <a:ln w="11430"/>
                <a:solidFill>
                  <a:schemeClr val="tx1"/>
                </a:solidFill>
                <a:effectLst>
                  <a:outerShdw blurRad="76200" dist="50800" dir="5400000" algn="tl" rotWithShape="0">
                    <a:srgbClr val="000000">
                      <a:alpha val="65000"/>
                    </a:srgbClr>
                  </a:outerShdw>
                </a:effectLst>
              </a:rPr>
              <a:t>はどう変わるか</a:t>
            </a:r>
            <a:r>
              <a:rPr lang="en-US" altLang="ja-JP" sz="4800" b="1" spc="50" dirty="0" smtClean="0">
                <a:ln w="11430"/>
                <a:solidFill>
                  <a:schemeClr val="tx1"/>
                </a:solidFill>
                <a:effectLst>
                  <a:outerShdw blurRad="76200" dist="50800" dir="5400000" algn="tl" rotWithShape="0">
                    <a:srgbClr val="000000">
                      <a:alpha val="65000"/>
                    </a:srgbClr>
                  </a:outerShdw>
                </a:effectLst>
              </a:rPr>
              <a:t>?</a:t>
            </a:r>
            <a:endParaRPr kumimoji="1" lang="ja-JP" altLang="en-US" sz="4800" dirty="0">
              <a:solidFill>
                <a:schemeClr val="tx1"/>
              </a:solidFill>
            </a:endParaRPr>
          </a:p>
        </p:txBody>
      </p:sp>
      <p:sp>
        <p:nvSpPr>
          <p:cNvPr id="4" name="タイトル 1"/>
          <p:cNvSpPr txBox="1">
            <a:spLocks/>
          </p:cNvSpPr>
          <p:nvPr/>
        </p:nvSpPr>
        <p:spPr>
          <a:xfrm>
            <a:off x="357158" y="1571612"/>
            <a:ext cx="8358245" cy="1523495"/>
          </a:xfrm>
          <a:prstGeom prst="rect">
            <a:avLst/>
          </a:prstGeom>
        </p:spPr>
        <p:txBody>
          <a:bodyPr vert="horz" wrap="square" lIns="0" tIns="0" rIns="0" bIns="0" rtlCol="0" anchor="ctr">
            <a:no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1" lang="en-US" altLang="ja-JP"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a:t>
            </a:r>
            <a:r>
              <a:rPr kumimoji="1" lang="ja-JP" altLang="en-US"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プログラミング</a:t>
            </a:r>
            <a:r>
              <a:rPr kumimoji="1" lang="en-US" altLang="ja-JP"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 </a:t>
            </a:r>
            <a:r>
              <a:rPr kumimoji="1" lang="ja-JP" altLang="en-US"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プログラミング</a:t>
            </a:r>
            <a:r>
              <a:rPr kumimoji="1" lang="en-US" altLang="ja-JP"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 </a:t>
            </a:r>
            <a:r>
              <a:rPr kumimoji="1" lang="ja-JP" altLang="en-US"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プログラミング</a:t>
            </a:r>
            <a:r>
              <a:rPr kumimoji="1" lang="en-US" altLang="ja-JP" sz="28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 </a:t>
            </a:r>
            <a: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
            </a:r>
            <a:b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br>
            <a: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.NET 3.5 </a:t>
            </a:r>
            <a:r>
              <a:rPr kumimoji="1" lang="ja-JP" altLang="en-US"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時代のコーディング </a:t>
            </a:r>
            <a: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
            </a:r>
            <a:b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br>
            <a:r>
              <a:rPr kumimoji="1" lang="ja-JP" altLang="en-US"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～これからの実装技術について考えよう～</a:t>
            </a:r>
            <a:r>
              <a:rPr kumimoji="1" lang="en-US" altLang="ja-JP" sz="3200" b="0" i="0" u="none" strike="noStrike" kern="1200" cap="none" spc="-100" normalizeH="0" baseline="0" noProof="0" dirty="0" smtClean="0">
                <a:ln w="3175">
                  <a:noFill/>
                </a:ln>
                <a:solidFill>
                  <a:schemeClr val="tx1"/>
                </a:solidFill>
                <a:effectLst/>
                <a:uLnTx/>
                <a:uFillTx/>
                <a:latin typeface="Calibri" pitchFamily="34" charset="0"/>
                <a:ea typeface="+mn-ea"/>
                <a:cs typeface="Arial" charset="0"/>
              </a:rPr>
              <a:t>』</a:t>
            </a:r>
            <a:endParaRPr kumimoji="1" lang="ja-JP" altLang="en-US" sz="4800" b="0" i="0" u="none" strike="noStrike" kern="1200" cap="none" spc="-100" normalizeH="0" baseline="0" noProof="0" dirty="0">
              <a:ln w="3175">
                <a:noFill/>
              </a:ln>
              <a:solidFill>
                <a:schemeClr val="tx1"/>
              </a:solidFill>
              <a:effectLst/>
              <a:uLnTx/>
              <a:uFillTx/>
              <a:latin typeface="Calibri" pitchFamily="34" charset="0"/>
              <a:ea typeface="+mn-ea"/>
              <a:cs typeface="Arial" charset="0"/>
            </a:endParaRPr>
          </a:p>
        </p:txBody>
      </p:sp>
      <p:sp>
        <p:nvSpPr>
          <p:cNvPr id="5" name="テキスト ボックス 4"/>
          <p:cNvSpPr txBox="1"/>
          <p:nvPr/>
        </p:nvSpPr>
        <p:spPr>
          <a:xfrm>
            <a:off x="500034" y="5572140"/>
            <a:ext cx="3683444" cy="584775"/>
          </a:xfrm>
          <a:prstGeom prst="rect">
            <a:avLst/>
          </a:prstGeom>
          <a:noFill/>
        </p:spPr>
        <p:txBody>
          <a:bodyPr wrap="none" rtlCol="0">
            <a:spAutoFit/>
          </a:bodyPr>
          <a:lstStyle/>
          <a:p>
            <a:r>
              <a:rPr kumimoji="1" lang="ja-JP" altLang="en-US" sz="3200" dirty="0" smtClean="0">
                <a:effectLst>
                  <a:outerShdw blurRad="50800" dist="38100" dir="2700000" algn="tl" rotWithShape="0">
                    <a:prstClr val="black">
                      <a:alpha val="40000"/>
                    </a:prstClr>
                  </a:outerShdw>
                </a:effectLst>
              </a:rPr>
              <a:t>小島富治雄 </a:t>
            </a:r>
            <a:r>
              <a:rPr kumimoji="1" lang="en-US" altLang="ja-JP" sz="3200" dirty="0" smtClean="0">
                <a:effectLst>
                  <a:outerShdw blurRad="50800" dist="38100" dir="2700000" algn="tl" rotWithShape="0">
                    <a:prstClr val="black">
                      <a:alpha val="40000"/>
                    </a:prstClr>
                  </a:outerShdw>
                </a:effectLst>
              </a:rPr>
              <a:t>(</a:t>
            </a:r>
            <a:r>
              <a:rPr kumimoji="1" lang="en-US" altLang="ja-JP" sz="3200" dirty="0" err="1" smtClean="0">
                <a:effectLst>
                  <a:outerShdw blurRad="50800" dist="38100" dir="2700000" algn="tl" rotWithShape="0">
                    <a:prstClr val="black">
                      <a:alpha val="40000"/>
                    </a:prstClr>
                  </a:outerShdw>
                </a:effectLst>
              </a:rPr>
              <a:t>Fujiwo</a:t>
            </a:r>
            <a:r>
              <a:rPr kumimoji="1" lang="en-US" altLang="ja-JP" sz="3200" dirty="0" smtClean="0">
                <a:effectLst>
                  <a:outerShdw blurRad="50800" dist="38100" dir="2700000" algn="tl" rotWithShape="0">
                    <a:prstClr val="black">
                      <a:alpha val="40000"/>
                    </a:prstClr>
                  </a:outerShdw>
                </a:effectLst>
              </a:rPr>
              <a:t>)</a:t>
            </a:r>
            <a:endParaRPr kumimoji="1" lang="ja-JP" altLang="en-US" dirty="0">
              <a:effectLst>
                <a:outerShdw blurRad="50800" dist="38100" dir="2700000" algn="tl" rotWithShape="0">
                  <a:prstClr val="black">
                    <a:alpha val="40000"/>
                  </a:prst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7514"/>
            <a:ext cx="8229600" cy="654032"/>
          </a:xfrm>
        </p:spPr>
        <p:txBody>
          <a:bodyPr>
            <a:normAutofit fontScale="90000"/>
          </a:bodyPr>
          <a:lstStyle/>
          <a:p>
            <a:r>
              <a:rPr lang="ja-JP" altLang="en-US" dirty="0" smtClean="0"/>
              <a:t>例</a:t>
            </a:r>
            <a:r>
              <a:rPr lang="en-US" altLang="ja-JP" dirty="0" smtClean="0"/>
              <a:t>. C# 1.0</a:t>
            </a:r>
            <a:r>
              <a:rPr lang="ja-JP" altLang="en-US" dirty="0" smtClean="0"/>
              <a:t> → </a:t>
            </a:r>
            <a:r>
              <a:rPr lang="en-US" altLang="ja-JP" dirty="0" smtClean="0"/>
              <a:t>2.0</a:t>
            </a:r>
            <a:r>
              <a:rPr lang="ja-JP" altLang="en-US" dirty="0" err="1" smtClean="0"/>
              <a:t>、</a:t>
            </a:r>
            <a:r>
              <a:rPr lang="en-US" altLang="ja-JP" dirty="0" smtClean="0"/>
              <a:t>3.0</a:t>
            </a:r>
            <a:br>
              <a:rPr lang="en-US" altLang="ja-JP" dirty="0" smtClean="0"/>
            </a:br>
            <a:r>
              <a:rPr lang="ja-JP" altLang="en-US" dirty="0" smtClean="0"/>
              <a:t>によるプログラミングの進化</a:t>
            </a:r>
            <a:endParaRPr kumimoji="1" lang="ja-JP" altLang="en-US" dirty="0"/>
          </a:p>
        </p:txBody>
      </p:sp>
      <p:sp>
        <p:nvSpPr>
          <p:cNvPr id="3" name="コンテンツ プレースホルダ 2"/>
          <p:cNvSpPr>
            <a:spLocks noGrp="1"/>
          </p:cNvSpPr>
          <p:nvPr>
            <p:ph idx="1"/>
          </p:nvPr>
        </p:nvSpPr>
        <p:spPr>
          <a:xfrm>
            <a:off x="457200" y="2071678"/>
            <a:ext cx="8229600" cy="4643470"/>
          </a:xfrm>
        </p:spPr>
        <p:txBody>
          <a:bodyPr>
            <a:normAutofit/>
          </a:bodyPr>
          <a:lstStyle/>
          <a:p>
            <a:r>
              <a:rPr lang="ja-JP" altLang="en-US" sz="4000" dirty="0" smtClean="0"/>
              <a:t>オブジェクトへの委譲 → メソッドへの委譲</a:t>
            </a:r>
            <a:endParaRPr lang="en-US" altLang="ja-JP" sz="4000" dirty="0" smtClean="0"/>
          </a:p>
          <a:p>
            <a:pPr lvl="1"/>
            <a:r>
              <a:rPr lang="en-US" altLang="ja-JP" sz="3600" dirty="0" smtClean="0"/>
              <a:t>class </a:t>
            </a:r>
            <a:r>
              <a:rPr lang="ja-JP" altLang="en-US" sz="3600" dirty="0" smtClean="0"/>
              <a:t>→ </a:t>
            </a:r>
            <a:r>
              <a:rPr lang="en-US" altLang="ja-JP" sz="3600" dirty="0" smtClean="0"/>
              <a:t>delegate </a:t>
            </a:r>
            <a:r>
              <a:rPr lang="ja-JP" altLang="en-US" sz="3600" dirty="0" smtClean="0"/>
              <a:t>→ 匿名メソッド </a:t>
            </a:r>
            <a:r>
              <a:rPr lang="en-US" altLang="ja-JP" sz="3600" dirty="0" smtClean="0"/>
              <a:t>(</a:t>
            </a:r>
            <a:r>
              <a:rPr lang="ja-JP" altLang="en-US" sz="3600" dirty="0" smtClean="0"/>
              <a:t>クロージャ</a:t>
            </a:r>
            <a:r>
              <a:rPr lang="en-US" altLang="ja-JP" sz="3600" dirty="0" smtClean="0"/>
              <a:t>) </a:t>
            </a:r>
            <a:r>
              <a:rPr lang="ja-JP" altLang="en-US" sz="3600" dirty="0" smtClean="0"/>
              <a:t>→ ラムダ式</a:t>
            </a:r>
            <a:endParaRPr lang="en-US" altLang="ja-JP" sz="3600" dirty="0" smtClean="0"/>
          </a:p>
          <a:p>
            <a:r>
              <a:rPr lang="en-US" altLang="ja-JP" sz="4000" dirty="0" smtClean="0"/>
              <a:t>y</a:t>
            </a:r>
            <a:r>
              <a:rPr kumimoji="1" lang="en-US" altLang="ja-JP" sz="4000" dirty="0" smtClean="0"/>
              <a:t>ield </a:t>
            </a:r>
            <a:r>
              <a:rPr kumimoji="1" lang="ja-JP" altLang="en-US" sz="4000" dirty="0" smtClean="0"/>
              <a:t>による継続</a:t>
            </a:r>
            <a:endParaRPr kumimoji="1" lang="en-US" altLang="ja-JP" sz="4000" dirty="0" smtClean="0"/>
          </a:p>
          <a:p>
            <a:r>
              <a:rPr lang="ja-JP" altLang="en-US" sz="4000" dirty="0" smtClean="0"/>
              <a:t>これらと拡張メソッドによるメソッド チェーン</a:t>
            </a:r>
            <a:endParaRPr kumimoji="1" lang="ja-JP" altLang="en-US" sz="40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357430"/>
            <a:ext cx="8643998" cy="1071570"/>
          </a:xfrm>
        </p:spPr>
        <p:txBody>
          <a:bodyPr>
            <a:normAutofit/>
          </a:bodyPr>
          <a:lstStyle/>
          <a:p>
            <a:r>
              <a:rPr lang="en-US" altLang="ja-JP" sz="7200" dirty="0" smtClean="0">
                <a:solidFill>
                  <a:schemeClr val="tx1"/>
                </a:solidFill>
              </a:rPr>
              <a:t>Anders Hejlsberg</a:t>
            </a:r>
            <a:endParaRPr kumimoji="1" lang="ja-JP" altLang="en-US" sz="7200" dirty="0">
              <a:solidFill>
                <a:schemeClr val="tx1"/>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Anders Hejlsberg</a:t>
            </a:r>
            <a:endParaRPr kumimoji="1" lang="ja-JP" altLang="en-US" dirty="0"/>
          </a:p>
        </p:txBody>
      </p:sp>
      <p:pic>
        <p:nvPicPr>
          <p:cNvPr id="4" name="コンテンツ プレースホルダ 3" descr="dc0204132.JPG"/>
          <p:cNvPicPr>
            <a:picLocks noGrp="1" noChangeAspect="1"/>
          </p:cNvPicPr>
          <p:nvPr>
            <p:ph idx="1"/>
          </p:nvPr>
        </p:nvPicPr>
        <p:blipFill>
          <a:blip r:embed="rId3"/>
          <a:stretch>
            <a:fillRect/>
          </a:stretch>
        </p:blipFill>
        <p:spPr>
          <a:xfrm>
            <a:off x="2814637" y="2024062"/>
            <a:ext cx="3514725" cy="3810000"/>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14290"/>
            <a:ext cx="6072230" cy="1439850"/>
          </a:xfrm>
        </p:spPr>
        <p:txBody>
          <a:bodyPr>
            <a:noAutofit/>
          </a:bodyPr>
          <a:lstStyle/>
          <a:p>
            <a:r>
              <a:rPr lang="en-US" altLang="ja-JP" sz="4000" dirty="0" smtClean="0"/>
              <a:t>Anders Hejlsberg</a:t>
            </a:r>
            <a:r>
              <a:rPr lang="ja-JP" altLang="en-US" sz="4000" dirty="0" smtClean="0"/>
              <a:t> 談</a:t>
            </a:r>
            <a:r>
              <a:rPr lang="en-US" altLang="ja-JP" sz="4000" dirty="0" smtClean="0"/>
              <a:t>:</a:t>
            </a:r>
            <a:br>
              <a:rPr lang="en-US" altLang="ja-JP" sz="4000" dirty="0" smtClean="0"/>
            </a:br>
            <a:r>
              <a:rPr kumimoji="1" lang="en-US" altLang="ja-JP" sz="4000" dirty="0" smtClean="0"/>
              <a:t>C#</a:t>
            </a:r>
            <a:r>
              <a:rPr kumimoji="1" lang="ja-JP" altLang="en-US" sz="4000" dirty="0" smtClean="0"/>
              <a:t>の今後について</a:t>
            </a:r>
            <a:r>
              <a:rPr kumimoji="1" lang="en-US" altLang="ja-JP" sz="4000" dirty="0" smtClean="0"/>
              <a:t/>
            </a:r>
            <a:br>
              <a:rPr kumimoji="1" lang="en-US" altLang="ja-JP" sz="4000" dirty="0" smtClean="0"/>
            </a:br>
            <a:r>
              <a:rPr lang="en-US" altLang="ja-JP" sz="2000" dirty="0" smtClean="0"/>
              <a:t>2006/02/02 at </a:t>
            </a:r>
            <a:r>
              <a:rPr lang="ja-JP" altLang="en-US" sz="2000" dirty="0" smtClean="0"/>
              <a:t>横浜</a:t>
            </a:r>
            <a:endParaRPr kumimoji="1" lang="ja-JP" altLang="en-US" sz="4000" dirty="0"/>
          </a:p>
        </p:txBody>
      </p:sp>
      <p:sp>
        <p:nvSpPr>
          <p:cNvPr id="3" name="コンテンツ プレースホルダ 2"/>
          <p:cNvSpPr>
            <a:spLocks noGrp="1"/>
          </p:cNvSpPr>
          <p:nvPr>
            <p:ph idx="1"/>
          </p:nvPr>
        </p:nvSpPr>
        <p:spPr>
          <a:xfrm>
            <a:off x="142844" y="1714488"/>
            <a:ext cx="8543956" cy="5000660"/>
          </a:xfrm>
        </p:spPr>
        <p:txBody>
          <a:bodyPr>
            <a:normAutofit/>
          </a:bodyPr>
          <a:lstStyle/>
          <a:p>
            <a:pPr>
              <a:buNone/>
            </a:pPr>
            <a:r>
              <a:rPr lang="en-US" altLang="ja-JP" dirty="0" smtClean="0"/>
              <a:t>Q. </a:t>
            </a:r>
            <a:r>
              <a:rPr lang="ja-JP" altLang="en-US" dirty="0" smtClean="0"/>
              <a:t>今後</a:t>
            </a:r>
            <a:r>
              <a:rPr lang="en-US" altLang="ja-JP" dirty="0" smtClean="0"/>
              <a:t>C#</a:t>
            </a:r>
            <a:r>
              <a:rPr lang="ja-JP" altLang="en-US" dirty="0" smtClean="0"/>
              <a:t>は、関数型言語として進化していくのか</a:t>
            </a:r>
            <a:r>
              <a:rPr lang="en-US" altLang="ja-JP" dirty="0" smtClean="0"/>
              <a:t>?</a:t>
            </a:r>
          </a:p>
          <a:p>
            <a:pPr>
              <a:buNone/>
            </a:pPr>
            <a:r>
              <a:rPr kumimoji="1" lang="en-US" altLang="ja-JP" dirty="0" smtClean="0"/>
              <a:t>A. Yes. C#3.0 </a:t>
            </a:r>
            <a:r>
              <a:rPr kumimoji="1" lang="ja-JP" altLang="en-US" dirty="0" smtClean="0"/>
              <a:t>や </a:t>
            </a:r>
            <a:r>
              <a:rPr lang="en-US" altLang="ja-JP" dirty="0" smtClean="0"/>
              <a:t>LINQ </a:t>
            </a:r>
            <a:r>
              <a:rPr lang="ja-JP" altLang="en-US" dirty="0" smtClean="0"/>
              <a:t>で導入された「ラムダ式」などの機能は、</a:t>
            </a:r>
            <a:r>
              <a:rPr lang="en-US" altLang="ja-JP" dirty="0" smtClean="0"/>
              <a:t>Haskell</a:t>
            </a:r>
            <a:r>
              <a:rPr lang="ja-JP" altLang="en-US" dirty="0" smtClean="0"/>
              <a:t> や </a:t>
            </a:r>
            <a:r>
              <a:rPr lang="en-US" altLang="ja-JP" dirty="0" smtClean="0"/>
              <a:t>ML</a:t>
            </a:r>
            <a:r>
              <a:rPr lang="ja-JP" altLang="en-US" dirty="0" smtClean="0"/>
              <a:t> などの関数型言語に触発されたものだ。</a:t>
            </a:r>
            <a:r>
              <a:rPr lang="en-US" altLang="ja-JP" dirty="0" smtClean="0"/>
              <a:t/>
            </a:r>
            <a:br>
              <a:rPr lang="en-US" altLang="ja-JP" dirty="0" smtClean="0"/>
            </a:br>
            <a:r>
              <a:rPr lang="ja-JP" altLang="en-US" dirty="0" smtClean="0"/>
              <a:t>これらの機能は開発をもっと自由な形にする。設計しているだけでワクワクするような機能だ。</a:t>
            </a:r>
            <a:r>
              <a:rPr lang="en-US" altLang="ja-JP" dirty="0" smtClean="0"/>
              <a:t>C# 3.0</a:t>
            </a:r>
            <a:r>
              <a:rPr lang="ja-JP" altLang="en-US" dirty="0" smtClean="0"/>
              <a:t>というのは、オブジェクト指向言語と関数型言語の「</a:t>
            </a:r>
            <a:r>
              <a:rPr lang="ja-JP" altLang="en-US" b="1" dirty="0" smtClean="0">
                <a:solidFill>
                  <a:srgbClr val="FFFF00"/>
                </a:solidFill>
              </a:rPr>
              <a:t>ハッピーな結婚</a:t>
            </a:r>
            <a:r>
              <a:rPr lang="ja-JP" altLang="en-US" dirty="0" smtClean="0"/>
              <a:t>」といってよいものになるだろう。</a:t>
            </a:r>
            <a:endParaRPr kumimoji="1" lang="ja-JP" altLang="en-US" dirty="0"/>
          </a:p>
        </p:txBody>
      </p:sp>
      <p:pic>
        <p:nvPicPr>
          <p:cNvPr id="3074" name="Picture 2"/>
          <p:cNvPicPr>
            <a:picLocks noChangeAspect="1" noChangeArrowheads="1"/>
          </p:cNvPicPr>
          <p:nvPr/>
        </p:nvPicPr>
        <p:blipFill>
          <a:blip r:embed="rId3"/>
          <a:srcRect/>
          <a:stretch>
            <a:fillRect/>
          </a:stretch>
        </p:blipFill>
        <p:spPr bwMode="auto">
          <a:xfrm>
            <a:off x="6858000" y="0"/>
            <a:ext cx="2286000" cy="2286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857496"/>
            <a:ext cx="8643998" cy="3643338"/>
          </a:xfrm>
        </p:spPr>
        <p:txBody>
          <a:bodyPr>
            <a:normAutofit/>
          </a:bodyPr>
          <a:lstStyle/>
          <a:p>
            <a:r>
              <a:rPr kumimoji="1" lang="en-US" altLang="ja-JP" sz="8800" dirty="0" smtClean="0">
                <a:solidFill>
                  <a:schemeClr val="tx1"/>
                </a:solidFill>
              </a:rPr>
              <a:t>2. Demo</a:t>
            </a:r>
            <a:endParaRPr kumimoji="1" lang="ja-JP" altLang="en-US" sz="8800" dirty="0">
              <a:solidFill>
                <a:schemeClr val="tx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世界の</a:t>
            </a:r>
            <a:r>
              <a:rPr lang="ja-JP" altLang="en-US" dirty="0" err="1" smtClean="0"/>
              <a:t>なべあつ</a:t>
            </a:r>
            <a:endParaRPr kumimoji="1" lang="ja-JP" altLang="en-US" dirty="0"/>
          </a:p>
        </p:txBody>
      </p:sp>
      <p:sp>
        <p:nvSpPr>
          <p:cNvPr id="5" name="コンテンツ プレースホルダ 4"/>
          <p:cNvSpPr>
            <a:spLocks noGrp="1"/>
          </p:cNvSpPr>
          <p:nvPr>
            <p:ph idx="1"/>
          </p:nvPr>
        </p:nvSpPr>
        <p:spPr/>
        <p:txBody>
          <a:bodyPr/>
          <a:lstStyle/>
          <a:p>
            <a:endParaRPr kumimoji="1" lang="ja-JP" altLang="en-US"/>
          </a:p>
        </p:txBody>
      </p:sp>
      <p:pic>
        <p:nvPicPr>
          <p:cNvPr id="4098" name="Picture 2"/>
          <p:cNvPicPr>
            <a:picLocks noChangeAspect="1" noChangeArrowheads="1"/>
          </p:cNvPicPr>
          <p:nvPr/>
        </p:nvPicPr>
        <p:blipFill>
          <a:blip r:embed="rId2"/>
          <a:srcRect/>
          <a:stretch>
            <a:fillRect/>
          </a:stretch>
        </p:blipFill>
        <p:spPr bwMode="auto">
          <a:xfrm>
            <a:off x="2643174" y="1500174"/>
            <a:ext cx="3857652" cy="514353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071670" y="2071678"/>
            <a:ext cx="5572164" cy="4227159"/>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714620"/>
            <a:ext cx="8375946" cy="1785950"/>
          </a:xfrm>
        </p:spPr>
        <p:txBody>
          <a:bodyPr>
            <a:noAutofit/>
          </a:bodyPr>
          <a:lstStyle/>
          <a:p>
            <a:r>
              <a:rPr lang="ja-JP" altLang="en-US" dirty="0" smtClean="0"/>
              <a:t>「</a:t>
            </a:r>
            <a:r>
              <a:rPr altLang="ja-JP" dirty="0" smtClean="0"/>
              <a:t>3</a:t>
            </a:r>
            <a:r>
              <a:rPr lang="ja-JP" altLang="en-US" dirty="0" smtClean="0"/>
              <a:t>の倍数と</a:t>
            </a:r>
            <a:r>
              <a:rPr altLang="ja-JP" dirty="0" smtClean="0"/>
              <a:t>3</a:t>
            </a:r>
            <a:r>
              <a:rPr lang="ja-JP" altLang="en-US" dirty="0" smtClean="0"/>
              <a:t>の付く数字だけ</a:t>
            </a:r>
            <a:r>
              <a:rPr altLang="ja-JP" dirty="0" smtClean="0"/>
              <a:t/>
            </a:r>
            <a:br>
              <a:rPr altLang="ja-JP" dirty="0" smtClean="0"/>
            </a:br>
            <a:r>
              <a:rPr lang="ja-JP" altLang="en-US" dirty="0" smtClean="0"/>
              <a:t>アホになります」</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a:t>
            </a:r>
            <a:r>
              <a:rPr lang="en-US" altLang="ja-JP" dirty="0" smtClean="0"/>
              <a:t>. </a:t>
            </a:r>
            <a:r>
              <a:rPr lang="ja-JP" altLang="en-US" dirty="0" smtClean="0"/>
              <a:t>世界の</a:t>
            </a:r>
            <a:r>
              <a:rPr lang="ja-JP" altLang="en-US" dirty="0" err="1" smtClean="0"/>
              <a:t>なべあつ</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sz="4400" dirty="0" smtClean="0"/>
              <a:t>手続き型</a:t>
            </a:r>
            <a:r>
              <a:rPr kumimoji="1" lang="ja-JP" altLang="en-US" sz="4400" dirty="0" smtClean="0"/>
              <a:t>パラダイム</a:t>
            </a:r>
            <a:r>
              <a:rPr kumimoji="1" lang="ja-JP" altLang="en-US" sz="4400" dirty="0" err="1" smtClean="0"/>
              <a:t>なべあつ</a:t>
            </a:r>
            <a:endParaRPr kumimoji="1" lang="en-US" altLang="ja-JP" sz="4400" dirty="0" smtClean="0"/>
          </a:p>
          <a:p>
            <a:r>
              <a:rPr kumimoji="1" lang="ja-JP" altLang="en-US" sz="4400" dirty="0" smtClean="0"/>
              <a:t>マルチパラダイム</a:t>
            </a:r>
            <a:r>
              <a:rPr kumimoji="1" lang="ja-JP" altLang="en-US" sz="4400" dirty="0" err="1" smtClean="0"/>
              <a:t>なべあつ</a:t>
            </a:r>
            <a:endParaRPr kumimoji="1" lang="en-US" altLang="ja-JP" sz="4400" dirty="0" smtClean="0"/>
          </a:p>
          <a:p>
            <a:r>
              <a:rPr lang="en-US" altLang="ja-JP" sz="4400" dirty="0" smtClean="0"/>
              <a:t>LINQ </a:t>
            </a:r>
            <a:r>
              <a:rPr lang="ja-JP" altLang="en-US" sz="4400" dirty="0" err="1" smtClean="0"/>
              <a:t>なべあつ</a:t>
            </a:r>
            <a:endParaRPr lang="en-US" altLang="ja-JP" sz="44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928934"/>
            <a:ext cx="8643998" cy="3571900"/>
          </a:xfrm>
        </p:spPr>
        <p:txBody>
          <a:bodyPr/>
          <a:lstStyle/>
          <a:p>
            <a:r>
              <a:rPr kumimoji="1" lang="ja-JP" altLang="en-US" dirty="0" smtClean="0">
                <a:solidFill>
                  <a:schemeClr val="tx1"/>
                </a:solidFill>
              </a:rPr>
              <a:t>手続き型</a:t>
            </a:r>
            <a:r>
              <a:rPr kumimoji="1" lang="ja-JP" altLang="en-US" dirty="0" err="1" smtClean="0">
                <a:solidFill>
                  <a:schemeClr val="tx1"/>
                </a:solidFill>
              </a:rPr>
              <a:t>なべあつ</a:t>
            </a:r>
            <a:endParaRPr kumimoji="1" lang="ja-JP" altLang="en-US" dirty="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a:t>
            </a:r>
            <a:r>
              <a:rPr kumimoji="1" lang="ja-JP" altLang="en-US" dirty="0" err="1" smtClean="0"/>
              <a:t>なべあつ</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pPr algn="ctr">
              <a:buNone/>
            </a:pPr>
            <a:r>
              <a:rPr lang="ja-JP" altLang="en-US" sz="4800" dirty="0" smtClean="0"/>
              <a:t>「</a:t>
            </a:r>
            <a:r>
              <a:rPr lang="en-US" altLang="ja-JP" sz="4800" dirty="0" smtClean="0"/>
              <a:t>3</a:t>
            </a:r>
            <a:r>
              <a:rPr lang="ja-JP" altLang="en-US" sz="4800" dirty="0" smtClean="0"/>
              <a:t>の倍数と</a:t>
            </a:r>
            <a:r>
              <a:rPr lang="en-US" altLang="ja-JP" sz="4800" dirty="0" smtClean="0"/>
              <a:t>3</a:t>
            </a:r>
            <a:r>
              <a:rPr lang="ja-JP" altLang="en-US" sz="4800" dirty="0" smtClean="0"/>
              <a:t>の付く数字だけ</a:t>
            </a:r>
            <a:r>
              <a:rPr lang="en-US" altLang="ja-JP" sz="4800" dirty="0" smtClean="0"/>
              <a:t/>
            </a:r>
            <a:br>
              <a:rPr lang="en-US" altLang="ja-JP" sz="4800" dirty="0" smtClean="0"/>
            </a:br>
            <a:r>
              <a:rPr lang="ja-JP" altLang="en-US" sz="4800" dirty="0" smtClean="0"/>
              <a:t>アホになり、</a:t>
            </a:r>
            <a:r>
              <a:rPr lang="en-US" altLang="ja-JP" sz="4800" dirty="0" smtClean="0"/>
              <a:t/>
            </a:r>
            <a:br>
              <a:rPr lang="en-US" altLang="ja-JP" sz="4800" dirty="0" smtClean="0"/>
            </a:br>
            <a:r>
              <a:rPr lang="en-US" altLang="ja-JP" sz="4800" dirty="0" smtClean="0"/>
              <a:t>5</a:t>
            </a:r>
            <a:r>
              <a:rPr lang="ja-JP" altLang="en-US" sz="4800" dirty="0" smtClean="0"/>
              <a:t>の倍数だけ</a:t>
            </a:r>
            <a:r>
              <a:rPr lang="en-US" altLang="ja-JP" sz="4800" dirty="0" smtClean="0"/>
              <a:t/>
            </a:r>
            <a:br>
              <a:rPr lang="en-US" altLang="ja-JP" sz="4800" dirty="0" smtClean="0"/>
            </a:br>
            <a:r>
              <a:rPr lang="ja-JP" altLang="en-US" sz="4800" dirty="0" smtClean="0"/>
              <a:t>犬っぽくなります」</a:t>
            </a:r>
            <a:endParaRPr kumimoji="1" lang="ja-JP" altLang="en-US" sz="4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600" dirty="0" smtClean="0"/>
              <a:t>今日話したいこと</a:t>
            </a:r>
            <a:endParaRPr kumimoji="1" lang="ja-JP" altLang="en-US" sz="6600" dirty="0"/>
          </a:p>
        </p:txBody>
      </p:sp>
      <p:sp>
        <p:nvSpPr>
          <p:cNvPr id="3" name="コンテンツ プレースホルダ 2"/>
          <p:cNvSpPr>
            <a:spLocks noGrp="1"/>
          </p:cNvSpPr>
          <p:nvPr>
            <p:ph idx="1"/>
          </p:nvPr>
        </p:nvSpPr>
        <p:spPr/>
        <p:txBody>
          <a:bodyPr>
            <a:noAutofit/>
          </a:bodyPr>
          <a:lstStyle/>
          <a:p>
            <a:r>
              <a:rPr lang="en-US" altLang="ja-JP" sz="6000" dirty="0" smtClean="0"/>
              <a:t>.NET 3.5 </a:t>
            </a:r>
            <a:r>
              <a:rPr lang="ja-JP" altLang="en-US" sz="6000" dirty="0" smtClean="0"/>
              <a:t>時代の</a:t>
            </a:r>
            <a:br>
              <a:rPr lang="ja-JP" altLang="en-US" sz="6000" dirty="0" smtClean="0"/>
            </a:br>
            <a:r>
              <a:rPr lang="ja-JP" altLang="en-US" sz="6000" dirty="0" smtClean="0">
                <a:solidFill>
                  <a:srgbClr val="FFFF00"/>
                </a:solidFill>
              </a:rPr>
              <a:t>プログラミング</a:t>
            </a:r>
            <a:r>
              <a:rPr lang="ja-JP" altLang="en-US" sz="6000" dirty="0" smtClean="0"/>
              <a:t>の進化</a:t>
            </a:r>
            <a:endParaRPr lang="en-US" altLang="ja-JP" sz="6000" dirty="0" smtClean="0"/>
          </a:p>
          <a:p>
            <a:r>
              <a:rPr lang="ja-JP" altLang="en-US" sz="6000" dirty="0" smtClean="0">
                <a:solidFill>
                  <a:srgbClr val="FFFF00"/>
                </a:solidFill>
              </a:rPr>
              <a:t>プログラミング</a:t>
            </a:r>
            <a:r>
              <a:rPr lang="ja-JP" altLang="en-US" sz="6000" dirty="0" smtClean="0"/>
              <a:t>はどう変わるか 中級編</a:t>
            </a:r>
            <a:endParaRPr lang="en-US" altLang="ja-JP" sz="6000" dirty="0" smtClean="0"/>
          </a:p>
          <a:p>
            <a:r>
              <a:rPr kumimoji="1" lang="en-US" altLang="ja-JP" sz="6000" dirty="0" smtClean="0"/>
              <a:t>LINQ</a:t>
            </a:r>
            <a:r>
              <a:rPr kumimoji="1" lang="ja-JP" altLang="en-US" sz="6000" dirty="0" smtClean="0"/>
              <a:t>周りを中心に</a:t>
            </a:r>
            <a:endParaRPr kumimoji="1" lang="ja-JP" altLang="en-US" sz="6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手続き脳で考えてみる</a:t>
            </a:r>
            <a:endParaRPr kumimoji="1" lang="ja-JP" altLang="en-US" dirty="0"/>
          </a:p>
        </p:txBody>
      </p:sp>
      <p:sp>
        <p:nvSpPr>
          <p:cNvPr id="3" name="コンテンツ プレースホルダ 2"/>
          <p:cNvSpPr>
            <a:spLocks noGrp="1"/>
          </p:cNvSpPr>
          <p:nvPr>
            <p:ph idx="1"/>
          </p:nvPr>
        </p:nvSpPr>
        <p:spPr>
          <a:xfrm>
            <a:off x="381000" y="1412874"/>
            <a:ext cx="8477280" cy="5230835"/>
          </a:xfrm>
        </p:spPr>
        <p:txBody>
          <a:bodyPr>
            <a:normAutofit/>
          </a:bodyPr>
          <a:lstStyle/>
          <a:p>
            <a:pPr marL="742950" indent="-742950">
              <a:buFont typeface="+mj-lt"/>
              <a:buAutoNum type="arabicPeriod"/>
            </a:pPr>
            <a:r>
              <a:rPr lang="ja-JP" altLang="en-US" sz="4400" dirty="0" smtClean="0"/>
              <a:t>順次実行、条件分岐、繰り返し処理の組み合わせで考える</a:t>
            </a:r>
            <a:endParaRPr lang="en-US" altLang="ja-JP" sz="4400" dirty="0" smtClean="0"/>
          </a:p>
          <a:p>
            <a:pPr marL="742950" indent="-742950">
              <a:buFont typeface="+mj-lt"/>
              <a:buAutoNum type="arabicPeriod"/>
            </a:pPr>
            <a:r>
              <a:rPr lang="ja-JP" altLang="en-US" sz="4400" dirty="0" smtClean="0"/>
              <a:t>処理の順序を考える</a:t>
            </a:r>
            <a:endParaRPr lang="en-US" altLang="ja-JP" sz="4400" dirty="0" smtClean="0"/>
          </a:p>
          <a:p>
            <a:pPr marL="742950" indent="-742950">
              <a:buFont typeface="+mj-lt"/>
              <a:buAutoNum type="arabicPeriod"/>
            </a:pPr>
            <a:r>
              <a:rPr lang="ja-JP" altLang="en-US" sz="4400" dirty="0" smtClean="0"/>
              <a:t>各繰り返しの中で何をするか考える</a:t>
            </a:r>
            <a:endParaRPr lang="en-US" altLang="ja-JP" sz="4400" dirty="0" smtClean="0"/>
          </a:p>
          <a:p>
            <a:pPr marL="742950" indent="-742950">
              <a:buFont typeface="+mj-lt"/>
              <a:buAutoNum type="arabicPeriod"/>
            </a:pPr>
            <a:r>
              <a:rPr lang="ja-JP" altLang="en-US" sz="4400" dirty="0" smtClean="0"/>
              <a:t>更により小さい粒度の処理で、同様に考える</a:t>
            </a:r>
            <a:endParaRPr lang="en-US" altLang="ja-JP" sz="4400" dirty="0" smtClean="0"/>
          </a:p>
          <a:p>
            <a:pPr marL="742950" indent="-742950">
              <a:buFont typeface="+mj-lt"/>
              <a:buAutoNum type="arabicPeriod"/>
            </a:pPr>
            <a:endParaRPr kumimoji="1" lang="ja-JP"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手続き脳で考えてみる</a:t>
            </a:r>
            <a:endParaRPr kumimoji="1" lang="ja-JP" altLang="en-US" dirty="0"/>
          </a:p>
        </p:txBody>
      </p:sp>
      <p:sp>
        <p:nvSpPr>
          <p:cNvPr id="3" name="コンテンツ プレースホルダ 2"/>
          <p:cNvSpPr>
            <a:spLocks noGrp="1"/>
          </p:cNvSpPr>
          <p:nvPr>
            <p:ph idx="1"/>
          </p:nvPr>
        </p:nvSpPr>
        <p:spPr>
          <a:xfrm>
            <a:off x="381000" y="1412874"/>
            <a:ext cx="8477280" cy="5016521"/>
          </a:xfrm>
        </p:spPr>
        <p:txBody>
          <a:bodyPr>
            <a:normAutofit lnSpcReduction="10000"/>
          </a:bodyPr>
          <a:lstStyle/>
          <a:p>
            <a:pPr marL="742950" indent="-742950">
              <a:buFont typeface="+mj-lt"/>
              <a:buAutoNum type="arabicPeriod"/>
            </a:pPr>
            <a:r>
              <a:rPr lang="en-US" altLang="ja-JP" sz="3800" dirty="0" smtClean="0"/>
              <a:t>1</a:t>
            </a:r>
            <a:r>
              <a:rPr lang="ja-JP" altLang="en-US" sz="3800" dirty="0" smtClean="0"/>
              <a:t>から</a:t>
            </a:r>
            <a:r>
              <a:rPr lang="en-US" altLang="ja-JP" sz="3800" dirty="0" smtClean="0"/>
              <a:t>40</a:t>
            </a:r>
            <a:r>
              <a:rPr lang="ja-JP" altLang="en-US" sz="3800" dirty="0" err="1" smtClean="0"/>
              <a:t>まで</a:t>
            </a:r>
            <a:r>
              <a:rPr lang="ja-JP" altLang="en-US" sz="3800" dirty="0" smtClean="0"/>
              <a:t>繰り返す</a:t>
            </a:r>
            <a:endParaRPr lang="en-US" altLang="ja-JP" sz="3800" dirty="0" smtClean="0"/>
          </a:p>
          <a:p>
            <a:pPr marL="742950" indent="-742950">
              <a:buFont typeface="+mj-lt"/>
              <a:buAutoNum type="arabicPeriod"/>
            </a:pPr>
            <a:r>
              <a:rPr lang="ja-JP" altLang="en-US" sz="3800" dirty="0" smtClean="0"/>
              <a:t>繰り返しの中で、各の数についておもろーに言う</a:t>
            </a:r>
            <a:endParaRPr lang="en-US" altLang="ja-JP" sz="3800" dirty="0" smtClean="0"/>
          </a:p>
          <a:p>
            <a:pPr marL="1143000" lvl="1" indent="-742950"/>
            <a:r>
              <a:rPr lang="ja-JP" altLang="en-US" sz="3800" dirty="0" smtClean="0"/>
              <a:t>数をおもろーに言う</a:t>
            </a:r>
            <a:endParaRPr lang="en-US" altLang="ja-JP" sz="3800" dirty="0" smtClean="0"/>
          </a:p>
          <a:p>
            <a:pPr marL="1657350" lvl="2" indent="-857250"/>
            <a:r>
              <a:rPr lang="ja-JP" altLang="en-US" sz="2900" dirty="0" smtClean="0"/>
              <a:t>三が付くかまたは三の倍数で五の倍数のときはあほっぽく犬っぽく言う</a:t>
            </a:r>
            <a:endParaRPr lang="en-US" altLang="ja-JP" sz="2900" dirty="0" smtClean="0"/>
          </a:p>
          <a:p>
            <a:pPr marL="1657350" lvl="2" indent="-857250"/>
            <a:r>
              <a:rPr lang="ja-JP" altLang="en-US" sz="2900" dirty="0" smtClean="0"/>
              <a:t>三が付くかまたは三の倍数のときは、</a:t>
            </a:r>
            <a:r>
              <a:rPr lang="en-US" altLang="ja-JP" sz="2900" dirty="0" smtClean="0"/>
              <a:t/>
            </a:r>
            <a:br>
              <a:rPr lang="en-US" altLang="ja-JP" sz="2900" dirty="0" smtClean="0"/>
            </a:br>
            <a:r>
              <a:rPr lang="ja-JP" altLang="en-US" sz="2900" dirty="0" smtClean="0"/>
              <a:t>あほっぽく言う</a:t>
            </a:r>
            <a:endParaRPr lang="en-US" altLang="ja-JP" sz="2900" dirty="0" smtClean="0"/>
          </a:p>
          <a:p>
            <a:pPr marL="1657350" lvl="2" indent="-857250"/>
            <a:r>
              <a:rPr lang="ja-JP" altLang="en-US" sz="2900" dirty="0" smtClean="0"/>
              <a:t>五の倍数のときは、犬っぽく言う</a:t>
            </a:r>
            <a:endParaRPr lang="en-US" altLang="ja-JP" sz="2900" dirty="0" smtClean="0"/>
          </a:p>
          <a:p>
            <a:pPr marL="1657350" lvl="2" indent="-857250"/>
            <a:r>
              <a:rPr lang="ja-JP" altLang="en-US" sz="2900" dirty="0" smtClean="0"/>
              <a:t>それ以外のときは、普通に言う</a:t>
            </a:r>
            <a:endParaRPr lang="en-US" altLang="ja-JP" sz="2900" dirty="0" smtClean="0"/>
          </a:p>
          <a:p>
            <a:pPr marL="1257300" lvl="1" indent="-857250"/>
            <a:endParaRPr lang="en-US" altLang="ja-JP" sz="2800" dirty="0" smtClean="0"/>
          </a:p>
          <a:p>
            <a:pPr marL="742950" indent="-742950">
              <a:buFont typeface="+mj-lt"/>
              <a:buAutoNum type="arabicPeriod"/>
            </a:pPr>
            <a:endParaRPr lang="en-US" altLang="ja-JP"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2264" y="0"/>
            <a:ext cx="2571736" cy="1000132"/>
          </a:xfrm>
        </p:spPr>
        <p:txBody>
          <a:bodyPr>
            <a:noAutofit/>
          </a:bodyPr>
          <a:lstStyle/>
          <a:p>
            <a:pPr algn="r"/>
            <a:r>
              <a:rPr kumimoji="1" lang="ja-JP" altLang="en-US" sz="2800" dirty="0" smtClean="0"/>
              <a:t>手続き型</a:t>
            </a:r>
            <a:r>
              <a:rPr kumimoji="1" altLang="ja-JP" sz="2800" dirty="0" smtClean="0"/>
              <a:t/>
            </a:r>
            <a:br>
              <a:rPr kumimoji="1" altLang="ja-JP" sz="2800" dirty="0" smtClean="0"/>
            </a:br>
            <a:r>
              <a:rPr kumimoji="1" lang="ja-JP" altLang="en-US" sz="2800" dirty="0" err="1" smtClean="0"/>
              <a:t>なべあつ</a:t>
            </a:r>
            <a:r>
              <a:rPr kumimoji="1" lang="en-US" altLang="ja-JP" sz="2800" dirty="0" smtClean="0"/>
              <a:t/>
            </a:r>
            <a:br>
              <a:rPr kumimoji="1" lang="en-US" altLang="ja-JP" sz="2800" dirty="0" smtClean="0"/>
            </a:br>
            <a:r>
              <a:rPr kumimoji="1" lang="ja-JP" altLang="en-US" sz="2400" dirty="0" smtClean="0"/>
              <a:t>フローチャート </a:t>
            </a:r>
            <a:r>
              <a:rPr lang="en-US" altLang="ja-JP" sz="2400" dirty="0" smtClean="0"/>
              <a:t>1</a:t>
            </a:r>
            <a:endParaRPr kumimoji="1" lang="ja-JP" altLang="en-US" sz="2800" dirty="0"/>
          </a:p>
        </p:txBody>
      </p:sp>
      <p:pic>
        <p:nvPicPr>
          <p:cNvPr id="1029" name="Picture 5"/>
          <p:cNvPicPr>
            <a:picLocks noChangeAspect="1" noChangeArrowheads="1"/>
          </p:cNvPicPr>
          <p:nvPr/>
        </p:nvPicPr>
        <p:blipFill>
          <a:blip r:embed="rId2"/>
          <a:srcRect/>
          <a:stretch>
            <a:fillRect/>
          </a:stretch>
        </p:blipFill>
        <p:spPr bwMode="auto">
          <a:xfrm>
            <a:off x="0" y="0"/>
            <a:ext cx="6527586" cy="6886304"/>
          </a:xfrm>
          <a:prstGeom prst="rect">
            <a:avLst/>
          </a:prstGeom>
          <a:solidFill>
            <a:schemeClr val="tx1"/>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8082" y="0"/>
            <a:ext cx="1785918" cy="2357430"/>
          </a:xfrm>
        </p:spPr>
        <p:txBody>
          <a:bodyPr>
            <a:normAutofit/>
          </a:bodyPr>
          <a:lstStyle/>
          <a:p>
            <a:pPr algn="r"/>
            <a:r>
              <a:rPr kumimoji="1" lang="ja-JP" altLang="en-US" sz="3200" dirty="0" smtClean="0"/>
              <a:t>手続き型</a:t>
            </a:r>
            <a:r>
              <a:rPr kumimoji="1" lang="ja-JP" altLang="en-US" sz="3200" dirty="0" err="1" smtClean="0"/>
              <a:t>なべあつ</a:t>
            </a:r>
            <a:r>
              <a:rPr kumimoji="1" lang="en-US" altLang="ja-JP" sz="3200" dirty="0" smtClean="0"/>
              <a:t/>
            </a:r>
            <a:br>
              <a:rPr kumimoji="1" lang="en-US" altLang="ja-JP" sz="3200" dirty="0" smtClean="0"/>
            </a:br>
            <a:r>
              <a:rPr kumimoji="1" lang="ja-JP" altLang="en-US" sz="3200" dirty="0" smtClean="0"/>
              <a:t>フローチャート </a:t>
            </a:r>
            <a:r>
              <a:rPr kumimoji="1" lang="en-US" altLang="ja-JP" sz="3200" dirty="0" smtClean="0"/>
              <a:t>2</a:t>
            </a:r>
            <a:endParaRPr kumimoji="1" lang="ja-JP" altLang="en-US" sz="3200" dirty="0"/>
          </a:p>
        </p:txBody>
      </p:sp>
      <p:pic>
        <p:nvPicPr>
          <p:cNvPr id="2051" name="Picture 3"/>
          <p:cNvPicPr>
            <a:picLocks noChangeAspect="1" noChangeArrowheads="1"/>
          </p:cNvPicPr>
          <p:nvPr/>
        </p:nvPicPr>
        <p:blipFill>
          <a:blip r:embed="rId2"/>
          <a:srcRect/>
          <a:stretch>
            <a:fillRect/>
          </a:stretch>
        </p:blipFill>
        <p:spPr bwMode="auto">
          <a:xfrm>
            <a:off x="0" y="-24"/>
            <a:ext cx="7363426" cy="6858024"/>
          </a:xfrm>
          <a:prstGeom prst="rect">
            <a:avLst/>
          </a:prstGeom>
          <a:solidFill>
            <a:schemeClr val="tx1"/>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928802"/>
            <a:ext cx="8375946" cy="2299091"/>
          </a:xfrm>
        </p:spPr>
        <p:txBody>
          <a:bodyPr/>
          <a:lstStyle/>
          <a:p>
            <a:pPr algn="ctr"/>
            <a:r>
              <a:rPr altLang="ja-JP" sz="16600" dirty="0" smtClean="0"/>
              <a:t>Demo</a:t>
            </a:r>
            <a:endParaRPr kumimoji="1" lang="ja-JP" altLang="en-US" sz="166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手続き型</a:t>
            </a:r>
            <a:r>
              <a:rPr kumimoji="1" lang="ja-JP" altLang="en-US" dirty="0" err="1" smtClean="0"/>
              <a:t>なべあつの</a:t>
            </a:r>
            <a:r>
              <a:rPr kumimoji="1" lang="ja-JP" altLang="en-US" dirty="0" smtClean="0"/>
              <a:t>分割の様子</a:t>
            </a:r>
            <a:endParaRPr kumimoji="1" lang="ja-JP" altLang="en-US" dirty="0"/>
          </a:p>
        </p:txBody>
      </p:sp>
      <p:sp>
        <p:nvSpPr>
          <p:cNvPr id="4" name="コンテンツ プレースホルダ 3"/>
          <p:cNvSpPr>
            <a:spLocks noGrp="1"/>
          </p:cNvSpPr>
          <p:nvPr>
            <p:ph idx="1"/>
          </p:nvPr>
        </p:nvSpPr>
        <p:spPr/>
        <p:txBody>
          <a:bodyPr/>
          <a:lstStyle/>
          <a:p>
            <a:endParaRPr kumimoji="1" lang="ja-JP" altLang="en-US"/>
          </a:p>
        </p:txBody>
      </p:sp>
      <p:pic>
        <p:nvPicPr>
          <p:cNvPr id="3074" name="Picture 2"/>
          <p:cNvPicPr>
            <a:picLocks noChangeAspect="1" noChangeArrowheads="1"/>
          </p:cNvPicPr>
          <p:nvPr/>
        </p:nvPicPr>
        <p:blipFill>
          <a:blip r:embed="rId2"/>
          <a:srcRect/>
          <a:stretch>
            <a:fillRect/>
          </a:stretch>
        </p:blipFill>
        <p:spPr bwMode="auto">
          <a:xfrm>
            <a:off x="214282" y="1022583"/>
            <a:ext cx="8643966" cy="5835417"/>
          </a:xfrm>
          <a:prstGeom prst="rect">
            <a:avLst/>
          </a:prstGeom>
          <a:solidFill>
            <a:schemeClr val="tx1"/>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928934"/>
            <a:ext cx="8643998" cy="3571900"/>
          </a:xfrm>
        </p:spPr>
        <p:txBody>
          <a:bodyPr/>
          <a:lstStyle/>
          <a:p>
            <a:r>
              <a:rPr kumimoji="1" lang="ja-JP" altLang="en-US" dirty="0" smtClean="0">
                <a:solidFill>
                  <a:schemeClr val="tx1"/>
                </a:solidFill>
              </a:rPr>
              <a:t>マルチパラダイム</a:t>
            </a:r>
            <a:r>
              <a:rPr kumimoji="1" altLang="ja-JP" dirty="0" smtClean="0">
                <a:solidFill>
                  <a:schemeClr val="tx1"/>
                </a:solidFill>
              </a:rPr>
              <a:t/>
            </a:r>
            <a:br>
              <a:rPr kumimoji="1" altLang="ja-JP" dirty="0" smtClean="0">
                <a:solidFill>
                  <a:schemeClr val="tx1"/>
                </a:solidFill>
              </a:rPr>
            </a:br>
            <a:r>
              <a:rPr kumimoji="1" lang="ja-JP" altLang="en-US" dirty="0" err="1" smtClean="0">
                <a:solidFill>
                  <a:schemeClr val="tx1"/>
                </a:solidFill>
              </a:rPr>
              <a:t>なべあつ</a:t>
            </a:r>
            <a:endParaRPr kumimoji="1" lang="ja-JP" altLang="en-US" dirty="0">
              <a:solidFill>
                <a:schemeClr val="tx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マルチパラダイム</a:t>
            </a:r>
            <a:endParaRPr kumimoji="1" lang="ja-JP" altLang="en-US" dirty="0"/>
          </a:p>
        </p:txBody>
      </p:sp>
      <p:sp>
        <p:nvSpPr>
          <p:cNvPr id="3" name="コンテンツ プレースホルダ 2"/>
          <p:cNvSpPr>
            <a:spLocks noGrp="1"/>
          </p:cNvSpPr>
          <p:nvPr>
            <p:ph idx="1"/>
          </p:nvPr>
        </p:nvSpPr>
        <p:spPr>
          <a:xfrm>
            <a:off x="381000" y="1412874"/>
            <a:ext cx="8382000" cy="4727448"/>
          </a:xfrm>
        </p:spPr>
        <p:txBody>
          <a:bodyPr/>
          <a:lstStyle/>
          <a:p>
            <a:r>
              <a:rPr kumimoji="1" lang="ja-JP" altLang="en-US" sz="4800" dirty="0" smtClean="0"/>
              <a:t>手続き型</a:t>
            </a:r>
            <a:endParaRPr kumimoji="1" lang="en-US" altLang="ja-JP" sz="4800" dirty="0" smtClean="0"/>
          </a:p>
          <a:p>
            <a:r>
              <a:rPr lang="ja-JP" altLang="en-US" sz="4800" dirty="0" smtClean="0"/>
              <a:t>オブジェクト指向</a:t>
            </a:r>
            <a:endParaRPr lang="en-US" altLang="ja-JP" sz="4800" dirty="0" smtClean="0"/>
          </a:p>
          <a:p>
            <a:r>
              <a:rPr lang="en-US" altLang="ja-JP" sz="4800" dirty="0" smtClean="0"/>
              <a:t>(</a:t>
            </a:r>
            <a:r>
              <a:rPr lang="ja-JP" altLang="en-US" sz="4800" dirty="0" smtClean="0"/>
              <a:t>アスペクト指向</a:t>
            </a:r>
            <a:r>
              <a:rPr lang="en-US" altLang="ja-JP" sz="4800" dirty="0" smtClean="0"/>
              <a:t>)</a:t>
            </a:r>
          </a:p>
          <a:p>
            <a:r>
              <a:rPr lang="ja-JP" altLang="en-US" sz="4800" dirty="0" smtClean="0"/>
              <a:t>ジェネリック</a:t>
            </a:r>
            <a:endParaRPr lang="en-US" altLang="ja-JP" sz="4800" dirty="0" smtClean="0"/>
          </a:p>
          <a:p>
            <a:r>
              <a:rPr kumimoji="1" lang="ja-JP" altLang="en-US" sz="4800" dirty="0" smtClean="0"/>
              <a:t>関数型</a:t>
            </a:r>
            <a:endParaRPr kumimoji="1" lang="en-US" altLang="ja-JP" sz="4800" dirty="0" smtClean="0"/>
          </a:p>
          <a:p>
            <a:r>
              <a:rPr lang="ja-JP" altLang="en-US" sz="4800" dirty="0" smtClean="0"/>
              <a:t>図解型</a:t>
            </a:r>
            <a:endParaRPr kumimoji="1" lang="ja-JP" altLang="en-US" sz="4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手続き型とは別の考え方</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pPr marL="742950" indent="-742950">
              <a:buFont typeface="+mj-lt"/>
              <a:buAutoNum type="arabicPeriod"/>
            </a:pPr>
            <a:r>
              <a:rPr lang="ja-JP" altLang="en-US" dirty="0" smtClean="0"/>
              <a:t>「</a:t>
            </a:r>
            <a:r>
              <a:rPr lang="en-US" altLang="ja-JP" sz="4000" dirty="0" smtClean="0"/>
              <a:t>1</a:t>
            </a:r>
            <a:r>
              <a:rPr lang="ja-JP" altLang="en-US" sz="4000" dirty="0" smtClean="0"/>
              <a:t>～</a:t>
            </a:r>
            <a:r>
              <a:rPr lang="en-US" altLang="ja-JP" sz="4000" dirty="0" smtClean="0"/>
              <a:t>40</a:t>
            </a:r>
            <a:r>
              <a:rPr lang="ja-JP" altLang="en-US" sz="4000" dirty="0" smtClean="0"/>
              <a:t>の数の集合」を</a:t>
            </a:r>
            <a:endParaRPr lang="en-US" altLang="ja-JP" sz="4000" dirty="0" smtClean="0"/>
          </a:p>
          <a:p>
            <a:pPr marL="742950" indent="-742950">
              <a:buFont typeface="+mj-lt"/>
              <a:buAutoNum type="arabicPeriod"/>
            </a:pPr>
            <a:r>
              <a:rPr lang="ja-JP" altLang="en-US" sz="4000" dirty="0" smtClean="0"/>
              <a:t>「集合に対する</a:t>
            </a:r>
            <a:r>
              <a:rPr lang="en-US" altLang="ja-JP" sz="4000" dirty="0" smtClean="0"/>
              <a:t>『</a:t>
            </a:r>
            <a:r>
              <a:rPr lang="ja-JP" altLang="en-US" sz="4000" dirty="0" smtClean="0"/>
              <a:t>おもろーな加工</a:t>
            </a:r>
            <a:r>
              <a:rPr lang="en-US" altLang="ja-JP" sz="4000" dirty="0" smtClean="0"/>
              <a:t>』</a:t>
            </a:r>
            <a:r>
              <a:rPr lang="ja-JP" altLang="en-US" sz="4000" dirty="0" smtClean="0"/>
              <a:t>をするフィルタ」に通したものが</a:t>
            </a:r>
            <a:endParaRPr lang="en-US" altLang="ja-JP" sz="4000" dirty="0" smtClean="0"/>
          </a:p>
          <a:p>
            <a:pPr marL="742950" indent="-742950">
              <a:buFont typeface="+mj-lt"/>
              <a:buAutoNum type="arabicPeriod"/>
            </a:pPr>
            <a:r>
              <a:rPr lang="ja-JP" altLang="en-US" sz="4000" dirty="0" smtClean="0"/>
              <a:t>「集合を出力するもの」のデータだ</a:t>
            </a:r>
            <a:endParaRPr kumimoji="1" lang="ja-JP"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0" y="285728"/>
            <a:ext cx="9144000" cy="37862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 name="角丸四角形 3"/>
          <p:cNvSpPr/>
          <p:nvPr/>
        </p:nvSpPr>
        <p:spPr>
          <a:xfrm>
            <a:off x="214282" y="857232"/>
            <a:ext cx="4572032" cy="107157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rPr>
              <a:t>シーケンシャルな</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次の範囲の数</a:t>
            </a:r>
            <a:r>
              <a:rPr lang="en-US" altLang="ja-JP" dirty="0" smtClean="0">
                <a:latin typeface="メイリオ" pitchFamily="50" charset="-128"/>
                <a:ea typeface="メイリオ" pitchFamily="50" charset="-128"/>
              </a:rPr>
              <a:t>(1, 40)</a:t>
            </a:r>
            <a:endParaRPr kumimoji="1" lang="ja-JP" altLang="en-US" dirty="0">
              <a:latin typeface="メイリオ" pitchFamily="50" charset="-128"/>
              <a:ea typeface="メイリオ" pitchFamily="50" charset="-128"/>
            </a:endParaRPr>
          </a:p>
        </p:txBody>
      </p:sp>
      <p:sp>
        <p:nvSpPr>
          <p:cNvPr id="5" name="角丸四角形 4"/>
          <p:cNvSpPr/>
          <p:nvPr/>
        </p:nvSpPr>
        <p:spPr>
          <a:xfrm>
            <a:off x="1857356" y="2857496"/>
            <a:ext cx="4500594" cy="107157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pitchFamily="50" charset="-128"/>
                <a:ea typeface="メイリオ" pitchFamily="50" charset="-128"/>
              </a:rPr>
              <a:t>そのそれぞれに次の変換をし</a:t>
            </a:r>
            <a:r>
              <a:rPr lang="en-US" altLang="ja-JP" dirty="0" smtClean="0">
                <a:latin typeface="メイリオ" pitchFamily="50" charset="-128"/>
                <a:ea typeface="メイリオ" pitchFamily="50" charset="-128"/>
              </a:rPr>
              <a:t/>
            </a:r>
            <a:br>
              <a:rPr lang="en-US" altLang="ja-JP" dirty="0" smtClean="0">
                <a:latin typeface="メイリオ" pitchFamily="50" charset="-128"/>
                <a:ea typeface="メイリオ" pitchFamily="50" charset="-128"/>
              </a:rPr>
            </a:b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数 </a:t>
            </a:r>
            <a:r>
              <a:rPr lang="en-US" altLang="ja-JP" dirty="0" smtClean="0">
                <a:latin typeface="メイリオ" pitchFamily="50" charset="-128"/>
                <a:ea typeface="メイリオ" pitchFamily="50" charset="-128"/>
              </a:rPr>
              <a:t>=&gt; </a:t>
            </a:r>
            <a:r>
              <a:rPr lang="ja-JP" altLang="en-US" dirty="0" smtClean="0">
                <a:latin typeface="メイリオ" pitchFamily="50" charset="-128"/>
                <a:ea typeface="メイリオ" pitchFamily="50" charset="-128"/>
              </a:rPr>
              <a:t>おもろーに読む</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数</a:t>
            </a:r>
            <a:r>
              <a:rPr lang="en-US" altLang="ja-JP" dirty="0" smtClean="0">
                <a:latin typeface="メイリオ" pitchFamily="50" charset="-128"/>
                <a:ea typeface="メイリオ" pitchFamily="50" charset="-128"/>
              </a:rPr>
              <a:t>))</a:t>
            </a:r>
            <a:endParaRPr kumimoji="1" lang="ja-JP" altLang="en-US" dirty="0">
              <a:latin typeface="メイリオ" pitchFamily="50" charset="-128"/>
              <a:ea typeface="メイリオ" pitchFamily="50" charset="-128"/>
            </a:endParaRPr>
          </a:p>
        </p:txBody>
      </p:sp>
      <p:sp>
        <p:nvSpPr>
          <p:cNvPr id="6" name="角丸四角形 5"/>
          <p:cNvSpPr/>
          <p:nvPr/>
        </p:nvSpPr>
        <p:spPr>
          <a:xfrm>
            <a:off x="4214778" y="5000636"/>
            <a:ext cx="4214874" cy="13573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2400" dirty="0">
              <a:latin typeface="メイリオ" pitchFamily="50" charset="-128"/>
              <a:ea typeface="メイリオ" pitchFamily="50" charset="-128"/>
            </a:endParaRPr>
          </a:p>
        </p:txBody>
      </p:sp>
      <p:sp>
        <p:nvSpPr>
          <p:cNvPr id="7" name="右矢印 6"/>
          <p:cNvSpPr/>
          <p:nvPr/>
        </p:nvSpPr>
        <p:spPr>
          <a:xfrm rot="2652892">
            <a:off x="4310009" y="4300426"/>
            <a:ext cx="106330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0" name="右矢印 9"/>
          <p:cNvSpPr/>
          <p:nvPr/>
        </p:nvSpPr>
        <p:spPr>
          <a:xfrm rot="2652892">
            <a:off x="3274304" y="2211865"/>
            <a:ext cx="81006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42844" y="2000240"/>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12" name="テキスト ボックス 11"/>
          <p:cNvSpPr txBox="1"/>
          <p:nvPr/>
        </p:nvSpPr>
        <p:spPr>
          <a:xfrm>
            <a:off x="5072066" y="4143380"/>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9" name="テキスト ボックス 8"/>
          <p:cNvSpPr txBox="1"/>
          <p:nvPr/>
        </p:nvSpPr>
        <p:spPr>
          <a:xfrm>
            <a:off x="5500694" y="4572008"/>
            <a:ext cx="857256" cy="369332"/>
          </a:xfrm>
          <a:prstGeom prst="rect">
            <a:avLst/>
          </a:prstGeom>
          <a:noFill/>
        </p:spPr>
        <p:txBody>
          <a:bodyPr wrap="square" rtlCol="0">
            <a:spAutoFit/>
          </a:bodyPr>
          <a:lstStyle/>
          <a:p>
            <a:r>
              <a:rPr lang="ja-JP" altLang="en-US" dirty="0" smtClean="0"/>
              <a:t>ギャグ</a:t>
            </a:r>
            <a:endParaRPr kumimoji="1" lang="ja-JP" altLang="en-US" dirty="0"/>
          </a:p>
        </p:txBody>
      </p:sp>
      <p:sp>
        <p:nvSpPr>
          <p:cNvPr id="13" name="角丸四角形吹き出し 12"/>
          <p:cNvSpPr/>
          <p:nvPr/>
        </p:nvSpPr>
        <p:spPr>
          <a:xfrm>
            <a:off x="571472" y="4357694"/>
            <a:ext cx="3214710" cy="714380"/>
          </a:xfrm>
          <a:prstGeom prst="wedgeRoundRectCallout">
            <a:avLst>
              <a:gd name="adj1" fmla="val 76696"/>
              <a:gd name="adj2" fmla="val 2706"/>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データバインド</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14" name="角丸四角形吹き出し 13"/>
          <p:cNvSpPr/>
          <p:nvPr/>
        </p:nvSpPr>
        <p:spPr>
          <a:xfrm>
            <a:off x="4857752" y="1571612"/>
            <a:ext cx="4143404" cy="928694"/>
          </a:xfrm>
          <a:prstGeom prst="wedgeRoundRectCallout">
            <a:avLst>
              <a:gd name="adj1" fmla="val -26624"/>
              <a:gd name="adj2" fmla="val 8105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solidFill>
                  <a:schemeClr val="tx1"/>
                </a:solidFill>
                <a:latin typeface="メイリオ" pitchFamily="50" charset="-128"/>
                <a:ea typeface="メイリオ" pitchFamily="50" charset="-128"/>
              </a:rPr>
              <a:t>(</a:t>
            </a:r>
            <a:r>
              <a:rPr kumimoji="1" lang="ja-JP" altLang="en-US" dirty="0" smtClean="0">
                <a:solidFill>
                  <a:schemeClr val="tx1"/>
                </a:solidFill>
                <a:latin typeface="メイリオ" pitchFamily="50" charset="-128"/>
                <a:ea typeface="メイリオ" pitchFamily="50" charset="-128"/>
              </a:rPr>
              <a:t>列挙可能な何かを加工する汎用的な</a:t>
            </a:r>
            <a:r>
              <a:rPr kumimoji="1" lang="en-US" altLang="ja-JP" dirty="0" smtClean="0">
                <a:solidFill>
                  <a:schemeClr val="tx1"/>
                </a:solidFill>
                <a:latin typeface="メイリオ" pitchFamily="50" charset="-128"/>
                <a:ea typeface="メイリオ" pitchFamily="50" charset="-128"/>
              </a:rPr>
              <a:t>)</a:t>
            </a:r>
            <a:r>
              <a:rPr kumimoji="1" lang="en-US" altLang="ja-JP" sz="2800" dirty="0" smtClean="0">
                <a:solidFill>
                  <a:schemeClr val="tx1"/>
                </a:solidFill>
                <a:latin typeface="メイリオ" pitchFamily="50" charset="-128"/>
                <a:ea typeface="メイリオ" pitchFamily="50" charset="-128"/>
              </a:rPr>
              <a:t/>
            </a:r>
            <a:br>
              <a:rPr kumimoji="1" lang="en-US" altLang="ja-JP" sz="2800" dirty="0" smtClean="0">
                <a:solidFill>
                  <a:schemeClr val="tx1"/>
                </a:solidFill>
                <a:latin typeface="メイリオ" pitchFamily="50" charset="-128"/>
                <a:ea typeface="メイリオ" pitchFamily="50" charset="-128"/>
              </a:rPr>
            </a:br>
            <a:r>
              <a:rPr kumimoji="1" lang="ja-JP" altLang="en-US" sz="2800" dirty="0" smtClean="0">
                <a:solidFill>
                  <a:schemeClr val="tx1"/>
                </a:solidFill>
                <a:latin typeface="メイリオ" pitchFamily="50" charset="-128"/>
                <a:ea typeface="メイリオ" pitchFamily="50" charset="-128"/>
              </a:rPr>
              <a:t>フィルタ</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15" name="角丸四角形吹き出し 14"/>
          <p:cNvSpPr/>
          <p:nvPr/>
        </p:nvSpPr>
        <p:spPr>
          <a:xfrm>
            <a:off x="642910" y="5857892"/>
            <a:ext cx="3286148" cy="857256"/>
          </a:xfrm>
          <a:prstGeom prst="wedgeRoundRectCallout">
            <a:avLst>
              <a:gd name="adj1" fmla="val 55480"/>
              <a:gd name="adj2" fmla="val -34252"/>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列挙可能な何かを出力できる何か</a:t>
            </a:r>
            <a:endParaRPr kumimoji="1" lang="ja-JP" altLang="en-US" sz="2800" dirty="0">
              <a:solidFill>
                <a:schemeClr val="tx1"/>
              </a:solidFill>
              <a:latin typeface="メイリオ" pitchFamily="50" charset="-128"/>
              <a:ea typeface="メイリオ" pitchFamily="50" charset="-128"/>
            </a:endParaRPr>
          </a:p>
        </p:txBody>
      </p:sp>
      <p:sp>
        <p:nvSpPr>
          <p:cNvPr id="17" name="テキスト ボックス 16"/>
          <p:cNvSpPr txBox="1"/>
          <p:nvPr/>
        </p:nvSpPr>
        <p:spPr>
          <a:xfrm>
            <a:off x="571472" y="357166"/>
            <a:ext cx="2414444" cy="461665"/>
          </a:xfrm>
          <a:prstGeom prst="rect">
            <a:avLst/>
          </a:prstGeom>
          <a:noFill/>
        </p:spPr>
        <p:txBody>
          <a:bodyPr wrap="none" rtlCol="0">
            <a:spAutoFit/>
          </a:bodyPr>
          <a:lstStyle/>
          <a:p>
            <a:r>
              <a:rPr kumimoji="1" lang="en-US" altLang="ja-JP" sz="2400" dirty="0" smtClean="0">
                <a:latin typeface="メイリオ" pitchFamily="50" charset="-128"/>
                <a:ea typeface="メイリオ" pitchFamily="50" charset="-128"/>
              </a:rPr>
              <a:t>new </a:t>
            </a:r>
            <a:r>
              <a:rPr kumimoji="1" lang="ja-JP" altLang="en-US" sz="2400" dirty="0" smtClean="0">
                <a:latin typeface="メイリオ" pitchFamily="50" charset="-128"/>
                <a:ea typeface="メイリオ" pitchFamily="50" charset="-128"/>
              </a:rPr>
              <a:t>おもろー</a:t>
            </a:r>
            <a:r>
              <a:rPr kumimoji="1" lang="en-US" altLang="ja-JP" sz="2400" dirty="0" smtClean="0">
                <a:latin typeface="メイリオ" pitchFamily="50" charset="-128"/>
                <a:ea typeface="メイリオ" pitchFamily="50" charset="-128"/>
              </a:rPr>
              <a:t>()</a:t>
            </a:r>
            <a:endParaRPr kumimoji="1" lang="ja-JP" altLang="en-US" sz="2400" dirty="0">
              <a:latin typeface="メイリオ" pitchFamily="50" charset="-128"/>
              <a:ea typeface="メイリオ" pitchFamily="50" charset="-128"/>
            </a:endParaRPr>
          </a:p>
        </p:txBody>
      </p:sp>
      <p:sp>
        <p:nvSpPr>
          <p:cNvPr id="18" name="テキスト ボックス 17"/>
          <p:cNvSpPr txBox="1"/>
          <p:nvPr/>
        </p:nvSpPr>
        <p:spPr>
          <a:xfrm>
            <a:off x="4500562" y="5143512"/>
            <a:ext cx="2040943" cy="400110"/>
          </a:xfrm>
          <a:prstGeom prst="rect">
            <a:avLst/>
          </a:prstGeom>
          <a:noFill/>
        </p:spPr>
        <p:txBody>
          <a:bodyPr wrap="none" rtlCol="0">
            <a:spAutoFit/>
          </a:bodyPr>
          <a:lstStyle/>
          <a:p>
            <a:r>
              <a:rPr lang="en-US" altLang="ja-JP" sz="2000" dirty="0" smtClean="0">
                <a:latin typeface="メイリオ" pitchFamily="50" charset="-128"/>
                <a:ea typeface="メイリオ" pitchFamily="50" charset="-128"/>
              </a:rPr>
              <a:t>new </a:t>
            </a:r>
            <a:r>
              <a:rPr lang="ja-JP" altLang="en-US" sz="2000" dirty="0" err="1" smtClean="0">
                <a:latin typeface="メイリオ" pitchFamily="50" charset="-128"/>
                <a:ea typeface="メイリオ" pitchFamily="50" charset="-128"/>
              </a:rPr>
              <a:t>なべあつ</a:t>
            </a:r>
            <a:r>
              <a:rPr lang="en-US" altLang="ja-JP" sz="2000" dirty="0" smtClean="0">
                <a:latin typeface="メイリオ" pitchFamily="50" charset="-128"/>
                <a:ea typeface="メイリオ" pitchFamily="50" charset="-128"/>
              </a:rPr>
              <a:t>()</a:t>
            </a:r>
            <a:endParaRPr kumimoji="1" lang="ja-JP" altLang="en-US" sz="2000" dirty="0"/>
          </a:p>
        </p:txBody>
      </p:sp>
      <p:sp>
        <p:nvSpPr>
          <p:cNvPr id="19" name="角丸四角形 18"/>
          <p:cNvSpPr/>
          <p:nvPr/>
        </p:nvSpPr>
        <p:spPr>
          <a:xfrm>
            <a:off x="5429256" y="5643578"/>
            <a:ext cx="2786082" cy="571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rPr>
              <a:t>読み上げてくれる何か</a:t>
            </a:r>
            <a:endParaRPr kumimoji="1" lang="ja-JP" altLang="en-US" dirty="0">
              <a:latin typeface="メイリオ" pitchFamily="50" charset="-128"/>
              <a:ea typeface="メイリオ" pitchFamily="50" charset="-128"/>
            </a:endParaRPr>
          </a:p>
        </p:txBody>
      </p:sp>
      <p:sp>
        <p:nvSpPr>
          <p:cNvPr id="20" name="角丸四角形吹き出し 19"/>
          <p:cNvSpPr/>
          <p:nvPr/>
        </p:nvSpPr>
        <p:spPr>
          <a:xfrm>
            <a:off x="6572264" y="2714620"/>
            <a:ext cx="2428860" cy="642942"/>
          </a:xfrm>
          <a:prstGeom prst="wedgeRoundRectCallout">
            <a:avLst>
              <a:gd name="adj1" fmla="val -55788"/>
              <a:gd name="adj2" fmla="val 3098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遅延評価</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21" name="タイトル 20"/>
          <p:cNvSpPr>
            <a:spLocks noGrp="1"/>
          </p:cNvSpPr>
          <p:nvPr>
            <p:ph type="title"/>
          </p:nvPr>
        </p:nvSpPr>
        <p:spPr/>
        <p:txBody>
          <a:bodyPr/>
          <a:lstStyle/>
          <a:p>
            <a:endParaRPr kumimoji="1" lang="ja-JP" altLang="en-US"/>
          </a:p>
        </p:txBody>
      </p:sp>
      <p:sp>
        <p:nvSpPr>
          <p:cNvPr id="22" name="コンテンツ プレースホルダ 21"/>
          <p:cNvSpPr>
            <a:spLocks noGrp="1"/>
          </p:cNvSpPr>
          <p:nvPr>
            <p:ph idx="1"/>
          </p:nvPr>
        </p:nvSpPr>
        <p:spPr/>
        <p:txBody>
          <a:bodyPr/>
          <a:lstStyle/>
          <a:p>
            <a:endParaRPr kumimoji="1" lang="ja-JP"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6600" dirty="0" smtClean="0"/>
              <a:t>Agenda</a:t>
            </a:r>
            <a:endParaRPr kumimoji="1" lang="ja-JP" altLang="en-US" sz="6600" dirty="0"/>
          </a:p>
        </p:txBody>
      </p:sp>
      <p:sp>
        <p:nvSpPr>
          <p:cNvPr id="3" name="コンテンツ プレースホルダ 2"/>
          <p:cNvSpPr>
            <a:spLocks noGrp="1"/>
          </p:cNvSpPr>
          <p:nvPr>
            <p:ph idx="1"/>
          </p:nvPr>
        </p:nvSpPr>
        <p:spPr/>
        <p:txBody>
          <a:bodyPr>
            <a:normAutofit/>
          </a:bodyPr>
          <a:lstStyle/>
          <a:p>
            <a:pPr marL="742950" indent="-742950">
              <a:buFont typeface="+mj-lt"/>
              <a:buAutoNum type="arabicPeriod"/>
            </a:pPr>
            <a:r>
              <a:rPr kumimoji="1" lang="en-US" altLang="ja-JP" sz="4400" dirty="0" smtClean="0"/>
              <a:t>.NET </a:t>
            </a:r>
            <a:r>
              <a:rPr kumimoji="1" lang="ja-JP" altLang="en-US" sz="4400" dirty="0" smtClean="0"/>
              <a:t>の進化</a:t>
            </a:r>
            <a:endParaRPr kumimoji="1" lang="en-US" altLang="ja-JP" sz="4400" dirty="0" smtClean="0"/>
          </a:p>
          <a:p>
            <a:pPr marL="742950" indent="-742950">
              <a:buFont typeface="+mj-lt"/>
              <a:buAutoNum type="arabicPeriod"/>
            </a:pPr>
            <a:r>
              <a:rPr lang="en-US" altLang="ja-JP" sz="4400" dirty="0" smtClean="0"/>
              <a:t>Demo</a:t>
            </a:r>
            <a:endParaRPr kumimoji="1" lang="en-US" altLang="ja-JP" sz="4400" dirty="0" smtClean="0"/>
          </a:p>
          <a:p>
            <a:pPr marL="742950" indent="-742950">
              <a:buFont typeface="+mj-lt"/>
              <a:buAutoNum type="arabicPeriod"/>
            </a:pPr>
            <a:r>
              <a:rPr lang="ja-JP" altLang="en-US" sz="4400" dirty="0" smtClean="0"/>
              <a:t>美しいプログラムについて</a:t>
            </a:r>
            <a:endParaRPr kumimoji="1" lang="en-US" altLang="ja-JP" sz="4400" i="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ニュー</a:t>
            </a:r>
            <a:r>
              <a:rPr kumimoji="1" lang="ja-JP" altLang="en-US" dirty="0" err="1" smtClean="0"/>
              <a:t>なべあつ</a:t>
            </a:r>
            <a:endParaRPr kumimoji="1" lang="ja-JP" altLang="en-US" dirty="0"/>
          </a:p>
        </p:txBody>
      </p:sp>
      <p:pic>
        <p:nvPicPr>
          <p:cNvPr id="2052" name="Picture 4"/>
          <p:cNvPicPr>
            <a:picLocks noChangeAspect="1" noChangeArrowheads="1"/>
          </p:cNvPicPr>
          <p:nvPr/>
        </p:nvPicPr>
        <p:blipFill>
          <a:blip r:embed="rId2"/>
          <a:srcRect/>
          <a:stretch>
            <a:fillRect/>
          </a:stretch>
        </p:blipFill>
        <p:spPr bwMode="auto">
          <a:xfrm>
            <a:off x="-29015" y="1806574"/>
            <a:ext cx="9164972" cy="3694128"/>
          </a:xfrm>
          <a:prstGeom prst="rect">
            <a:avLst/>
          </a:prstGeom>
          <a:solidFill>
            <a:schemeClr val="tx1"/>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関心の分離</a:t>
            </a:r>
            <a:endParaRPr kumimoji="1" lang="ja-JP" altLang="en-US" dirty="0"/>
          </a:p>
        </p:txBody>
      </p:sp>
      <p:sp>
        <p:nvSpPr>
          <p:cNvPr id="3" name="コンテンツ プレースホルダ 2"/>
          <p:cNvSpPr>
            <a:spLocks noGrp="1"/>
          </p:cNvSpPr>
          <p:nvPr>
            <p:ph idx="1"/>
          </p:nvPr>
        </p:nvSpPr>
        <p:spPr/>
        <p:txBody>
          <a:bodyPr>
            <a:noAutofit/>
          </a:bodyPr>
          <a:lstStyle/>
          <a:p>
            <a:r>
              <a:rPr kumimoji="1" lang="ja-JP" altLang="en-US" sz="4000" dirty="0" smtClean="0"/>
              <a:t>分離される関心が違う</a:t>
            </a:r>
            <a:endParaRPr kumimoji="1" lang="en-US" altLang="ja-JP" sz="4000" dirty="0" smtClean="0"/>
          </a:p>
          <a:p>
            <a:pPr lvl="1"/>
            <a:r>
              <a:rPr lang="ja-JP" altLang="en-US" sz="3600" dirty="0" smtClean="0"/>
              <a:t>手続き</a:t>
            </a:r>
            <a:endParaRPr lang="en-US" altLang="ja-JP" sz="3600" dirty="0" smtClean="0"/>
          </a:p>
          <a:p>
            <a:pPr lvl="1"/>
            <a:r>
              <a:rPr kumimoji="1" lang="ja-JP" altLang="en-US" sz="3600" dirty="0" smtClean="0"/>
              <a:t>オブジェクト</a:t>
            </a:r>
            <a:endParaRPr kumimoji="1" lang="en-US" altLang="ja-JP" sz="3600" dirty="0" smtClean="0"/>
          </a:p>
          <a:p>
            <a:pPr lvl="1"/>
            <a:r>
              <a:rPr lang="ja-JP" altLang="en-US" sz="3600" dirty="0" smtClean="0"/>
              <a:t>汎用アルゴリズム</a:t>
            </a:r>
            <a:endParaRPr lang="en-US" altLang="ja-JP" sz="3600" dirty="0" smtClean="0"/>
          </a:p>
          <a:p>
            <a:pPr lvl="1"/>
            <a:r>
              <a:rPr kumimoji="1" lang="ja-JP" altLang="en-US" sz="3600" dirty="0" smtClean="0"/>
              <a:t>汎用データ構造</a:t>
            </a:r>
            <a:endParaRPr kumimoji="1" lang="en-US" altLang="ja-JP" sz="3600" dirty="0" smtClean="0"/>
          </a:p>
          <a:p>
            <a:r>
              <a:rPr lang="ja-JP" altLang="en-US" sz="4000" dirty="0" smtClean="0"/>
              <a:t>手続きだけ、オブジェクトだけ、では分散する関心が多い</a:t>
            </a:r>
            <a:endParaRPr kumimoji="1" lang="ja-JP"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928802"/>
            <a:ext cx="8375946" cy="2299091"/>
          </a:xfrm>
        </p:spPr>
        <p:txBody>
          <a:bodyPr/>
          <a:lstStyle/>
          <a:p>
            <a:pPr algn="ctr"/>
            <a:r>
              <a:rPr altLang="ja-JP" sz="16600" dirty="0" smtClean="0"/>
              <a:t>Demo</a:t>
            </a:r>
            <a:endParaRPr kumimoji="1" lang="ja-JP" altLang="en-US" sz="16600"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928802"/>
            <a:ext cx="8375946" cy="1592744"/>
          </a:xfrm>
        </p:spPr>
        <p:txBody>
          <a:bodyPr/>
          <a:lstStyle/>
          <a:p>
            <a:pPr algn="ctr"/>
            <a:r>
              <a:rPr kumimoji="1" altLang="ja-JP" sz="11500" dirty="0" smtClean="0">
                <a:solidFill>
                  <a:srgbClr val="FFFF00"/>
                </a:solidFill>
              </a:rPr>
              <a:t>LINQ</a:t>
            </a:r>
            <a:r>
              <a:rPr lang="ja-JP" altLang="en-US" sz="8800" dirty="0" smtClean="0"/>
              <a:t> </a:t>
            </a:r>
            <a:r>
              <a:rPr lang="ja-JP" altLang="en-US" sz="6600" dirty="0" smtClean="0"/>
              <a:t>で書き換え</a:t>
            </a:r>
            <a:endParaRPr kumimoji="1" lang="ja-JP" altLang="en-US" sz="66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角丸四角形 15"/>
          <p:cNvSpPr/>
          <p:nvPr/>
        </p:nvSpPr>
        <p:spPr>
          <a:xfrm>
            <a:off x="0" y="285728"/>
            <a:ext cx="9144000" cy="378621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 name="角丸四角形 3"/>
          <p:cNvSpPr/>
          <p:nvPr/>
        </p:nvSpPr>
        <p:spPr>
          <a:xfrm>
            <a:off x="214282" y="857232"/>
            <a:ext cx="4572032" cy="107157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800" dirty="0" err="1" smtClean="0"/>
              <a:t>Enumerable.Range</a:t>
            </a:r>
            <a:r>
              <a:rPr lang="en-US" altLang="ja-JP" sz="2800" dirty="0" smtClean="0"/>
              <a:t>(1, 40)</a:t>
            </a:r>
            <a:endParaRPr kumimoji="1" lang="ja-JP" altLang="en-US" sz="2800" dirty="0">
              <a:latin typeface="メイリオ" pitchFamily="50" charset="-128"/>
              <a:ea typeface="メイリオ" pitchFamily="50" charset="-128"/>
            </a:endParaRPr>
          </a:p>
        </p:txBody>
      </p:sp>
      <p:sp>
        <p:nvSpPr>
          <p:cNvPr id="5" name="角丸四角形 4"/>
          <p:cNvSpPr/>
          <p:nvPr/>
        </p:nvSpPr>
        <p:spPr>
          <a:xfrm>
            <a:off x="1857356" y="2857496"/>
            <a:ext cx="4500594" cy="107157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dirty="0" smtClean="0"/>
              <a:t>Select(</a:t>
            </a:r>
            <a:r>
              <a:rPr lang="ja-JP" altLang="en-US" sz="2400" dirty="0" smtClean="0"/>
              <a:t>数 </a:t>
            </a:r>
            <a:r>
              <a:rPr lang="en-US" altLang="ja-JP" sz="2400" dirty="0" smtClean="0"/>
              <a:t>=&gt; </a:t>
            </a:r>
            <a:r>
              <a:rPr lang="ja-JP" altLang="en-US" sz="2400" dirty="0" smtClean="0"/>
              <a:t>おもろーに読む</a:t>
            </a:r>
            <a:r>
              <a:rPr lang="en-US" altLang="ja-JP" sz="2400" dirty="0" smtClean="0"/>
              <a:t>(</a:t>
            </a:r>
            <a:r>
              <a:rPr lang="ja-JP" altLang="en-US" sz="2400" dirty="0" smtClean="0"/>
              <a:t>数</a:t>
            </a:r>
            <a:r>
              <a:rPr lang="en-US" altLang="ja-JP" sz="2400" dirty="0" smtClean="0"/>
              <a:t>))</a:t>
            </a:r>
            <a:endParaRPr kumimoji="1" lang="ja-JP" altLang="en-US" dirty="0">
              <a:latin typeface="メイリオ" pitchFamily="50" charset="-128"/>
              <a:ea typeface="メイリオ" pitchFamily="50" charset="-128"/>
            </a:endParaRPr>
          </a:p>
        </p:txBody>
      </p:sp>
      <p:sp>
        <p:nvSpPr>
          <p:cNvPr id="6" name="角丸四角形 5"/>
          <p:cNvSpPr/>
          <p:nvPr/>
        </p:nvSpPr>
        <p:spPr>
          <a:xfrm>
            <a:off x="4214778" y="5000636"/>
            <a:ext cx="4214874" cy="13573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2400" dirty="0">
              <a:latin typeface="メイリオ" pitchFamily="50" charset="-128"/>
              <a:ea typeface="メイリオ" pitchFamily="50" charset="-128"/>
            </a:endParaRPr>
          </a:p>
        </p:txBody>
      </p:sp>
      <p:sp>
        <p:nvSpPr>
          <p:cNvPr id="7" name="右矢印 6"/>
          <p:cNvSpPr/>
          <p:nvPr/>
        </p:nvSpPr>
        <p:spPr>
          <a:xfrm rot="2652892">
            <a:off x="4310009" y="4300426"/>
            <a:ext cx="106330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0" name="右矢印 9"/>
          <p:cNvSpPr/>
          <p:nvPr/>
        </p:nvSpPr>
        <p:spPr>
          <a:xfrm rot="2652892">
            <a:off x="3274304" y="2211865"/>
            <a:ext cx="81006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571604" y="2071678"/>
            <a:ext cx="1638910"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ja-JP" sz="2000" i="1" dirty="0" err="1" smtClean="0">
                <a:solidFill>
                  <a:schemeClr val="bg1"/>
                </a:solidFill>
                <a:latin typeface="メイリオ" pitchFamily="50" charset="-128"/>
                <a:ea typeface="メイリオ" pitchFamily="50" charset="-128"/>
              </a:rPr>
              <a:t>IEnurarable</a:t>
            </a:r>
            <a:endParaRPr kumimoji="1" lang="ja-JP" altLang="en-US" sz="2000" dirty="0">
              <a:solidFill>
                <a:schemeClr val="bg1"/>
              </a:solidFill>
              <a:latin typeface="メイリオ" pitchFamily="50" charset="-128"/>
              <a:ea typeface="メイリオ" pitchFamily="50" charset="-128"/>
            </a:endParaRPr>
          </a:p>
        </p:txBody>
      </p:sp>
      <p:sp>
        <p:nvSpPr>
          <p:cNvPr id="12" name="テキスト ボックス 11"/>
          <p:cNvSpPr txBox="1"/>
          <p:nvPr/>
        </p:nvSpPr>
        <p:spPr>
          <a:xfrm>
            <a:off x="5072066" y="4143380"/>
            <a:ext cx="1348061"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ja-JP" sz="1600" i="1" dirty="0" err="1" smtClean="0">
                <a:latin typeface="メイリオ" pitchFamily="50" charset="-128"/>
                <a:ea typeface="メイリオ" pitchFamily="50" charset="-128"/>
              </a:rPr>
              <a:t>IEnurarable</a:t>
            </a:r>
            <a:endParaRPr kumimoji="1" lang="ja-JP" altLang="en-US" sz="1600" dirty="0">
              <a:latin typeface="メイリオ" pitchFamily="50" charset="-128"/>
              <a:ea typeface="メイリオ" pitchFamily="50" charset="-128"/>
            </a:endParaRPr>
          </a:p>
        </p:txBody>
      </p:sp>
      <p:sp>
        <p:nvSpPr>
          <p:cNvPr id="9" name="テキスト ボックス 8"/>
          <p:cNvSpPr txBox="1"/>
          <p:nvPr/>
        </p:nvSpPr>
        <p:spPr>
          <a:xfrm>
            <a:off x="5500694" y="4572008"/>
            <a:ext cx="1214446" cy="369332"/>
          </a:xfrm>
          <a:prstGeom prst="rect">
            <a:avLst/>
          </a:prstGeom>
          <a:noFill/>
        </p:spPr>
        <p:txBody>
          <a:bodyPr wrap="square" rtlCol="0">
            <a:spAutoFit/>
          </a:bodyPr>
          <a:lstStyle/>
          <a:p>
            <a:r>
              <a:rPr lang="ja-JP" altLang="en-US" dirty="0" smtClean="0"/>
              <a:t>ギャグ</a:t>
            </a:r>
            <a:endParaRPr kumimoji="1" lang="ja-JP" altLang="en-US" dirty="0"/>
          </a:p>
        </p:txBody>
      </p:sp>
      <p:sp>
        <p:nvSpPr>
          <p:cNvPr id="13" name="角丸四角形吹き出し 12"/>
          <p:cNvSpPr/>
          <p:nvPr/>
        </p:nvSpPr>
        <p:spPr>
          <a:xfrm>
            <a:off x="571472" y="4357694"/>
            <a:ext cx="3214710" cy="714380"/>
          </a:xfrm>
          <a:prstGeom prst="wedgeRoundRectCallout">
            <a:avLst>
              <a:gd name="adj1" fmla="val 76696"/>
              <a:gd name="adj2" fmla="val 2706"/>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データバインド</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14" name="角丸四角形吹き出し 13"/>
          <p:cNvSpPr/>
          <p:nvPr/>
        </p:nvSpPr>
        <p:spPr>
          <a:xfrm>
            <a:off x="4857752" y="1571612"/>
            <a:ext cx="4143404" cy="928694"/>
          </a:xfrm>
          <a:prstGeom prst="wedgeRoundRectCallout">
            <a:avLst>
              <a:gd name="adj1" fmla="val -26624"/>
              <a:gd name="adj2" fmla="val 81058"/>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solidFill>
                  <a:schemeClr val="tx1"/>
                </a:solidFill>
                <a:latin typeface="メイリオ" pitchFamily="50" charset="-128"/>
                <a:ea typeface="メイリオ" pitchFamily="50" charset="-128"/>
              </a:rPr>
              <a:t>(</a:t>
            </a:r>
            <a:r>
              <a:rPr kumimoji="1" lang="ja-JP" altLang="en-US" dirty="0" smtClean="0">
                <a:solidFill>
                  <a:schemeClr val="tx1"/>
                </a:solidFill>
                <a:latin typeface="メイリオ" pitchFamily="50" charset="-128"/>
                <a:ea typeface="メイリオ" pitchFamily="50" charset="-128"/>
              </a:rPr>
              <a:t>列挙可能な何かを加工する汎用的な</a:t>
            </a:r>
            <a:r>
              <a:rPr kumimoji="1" lang="en-US" altLang="ja-JP" dirty="0" smtClean="0">
                <a:solidFill>
                  <a:schemeClr val="tx1"/>
                </a:solidFill>
                <a:latin typeface="メイリオ" pitchFamily="50" charset="-128"/>
                <a:ea typeface="メイリオ" pitchFamily="50" charset="-128"/>
              </a:rPr>
              <a:t>)</a:t>
            </a:r>
            <a:r>
              <a:rPr kumimoji="1" lang="en-US" altLang="ja-JP" sz="2800" dirty="0" smtClean="0">
                <a:solidFill>
                  <a:schemeClr val="tx1"/>
                </a:solidFill>
                <a:latin typeface="メイリオ" pitchFamily="50" charset="-128"/>
                <a:ea typeface="メイリオ" pitchFamily="50" charset="-128"/>
              </a:rPr>
              <a:t/>
            </a:r>
            <a:br>
              <a:rPr kumimoji="1" lang="en-US" altLang="ja-JP" sz="2800" dirty="0" smtClean="0">
                <a:solidFill>
                  <a:schemeClr val="tx1"/>
                </a:solidFill>
                <a:latin typeface="メイリオ" pitchFamily="50" charset="-128"/>
                <a:ea typeface="メイリオ" pitchFamily="50" charset="-128"/>
              </a:rPr>
            </a:br>
            <a:r>
              <a:rPr kumimoji="1" lang="ja-JP" altLang="en-US" sz="2800" dirty="0" smtClean="0">
                <a:solidFill>
                  <a:schemeClr val="tx1"/>
                </a:solidFill>
                <a:latin typeface="メイリオ" pitchFamily="50" charset="-128"/>
                <a:ea typeface="メイリオ" pitchFamily="50" charset="-128"/>
              </a:rPr>
              <a:t>フィルタ</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15" name="角丸四角形吹き出し 14"/>
          <p:cNvSpPr/>
          <p:nvPr/>
        </p:nvSpPr>
        <p:spPr>
          <a:xfrm>
            <a:off x="500034" y="5715016"/>
            <a:ext cx="3429024" cy="1000132"/>
          </a:xfrm>
          <a:prstGeom prst="wedgeRoundRectCallout">
            <a:avLst>
              <a:gd name="adj1" fmla="val 55480"/>
              <a:gd name="adj2" fmla="val -34252"/>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列挙可能な何かを出力できる何か</a:t>
            </a:r>
            <a:endParaRPr kumimoji="1" lang="ja-JP" altLang="en-US" sz="2800" dirty="0">
              <a:solidFill>
                <a:schemeClr val="tx1"/>
              </a:solidFill>
              <a:latin typeface="メイリオ" pitchFamily="50" charset="-128"/>
              <a:ea typeface="メイリオ" pitchFamily="50" charset="-128"/>
            </a:endParaRPr>
          </a:p>
        </p:txBody>
      </p:sp>
      <p:sp>
        <p:nvSpPr>
          <p:cNvPr id="17" name="テキスト ボックス 16"/>
          <p:cNvSpPr txBox="1"/>
          <p:nvPr/>
        </p:nvSpPr>
        <p:spPr>
          <a:xfrm>
            <a:off x="571472" y="357166"/>
            <a:ext cx="2414444" cy="461665"/>
          </a:xfrm>
          <a:prstGeom prst="rect">
            <a:avLst/>
          </a:prstGeom>
          <a:noFill/>
        </p:spPr>
        <p:txBody>
          <a:bodyPr wrap="none" rtlCol="0">
            <a:spAutoFit/>
          </a:bodyPr>
          <a:lstStyle/>
          <a:p>
            <a:r>
              <a:rPr kumimoji="1" lang="en-US" altLang="ja-JP" sz="2400" dirty="0" smtClean="0">
                <a:solidFill>
                  <a:schemeClr val="bg1"/>
                </a:solidFill>
                <a:latin typeface="メイリオ" pitchFamily="50" charset="-128"/>
                <a:ea typeface="メイリオ" pitchFamily="50" charset="-128"/>
              </a:rPr>
              <a:t>new </a:t>
            </a:r>
            <a:r>
              <a:rPr kumimoji="1" lang="ja-JP" altLang="en-US" sz="2400" dirty="0" smtClean="0">
                <a:solidFill>
                  <a:schemeClr val="bg1"/>
                </a:solidFill>
                <a:latin typeface="メイリオ" pitchFamily="50" charset="-128"/>
                <a:ea typeface="メイリオ" pitchFamily="50" charset="-128"/>
              </a:rPr>
              <a:t>おもろー</a:t>
            </a:r>
            <a:r>
              <a:rPr kumimoji="1" lang="en-US" altLang="ja-JP" sz="2400" dirty="0" smtClean="0">
                <a:solidFill>
                  <a:schemeClr val="bg1"/>
                </a:solidFill>
                <a:latin typeface="メイリオ" pitchFamily="50" charset="-128"/>
                <a:ea typeface="メイリオ" pitchFamily="50" charset="-128"/>
              </a:rPr>
              <a:t>()</a:t>
            </a:r>
            <a:endParaRPr kumimoji="1" lang="ja-JP" altLang="en-US" sz="2400" dirty="0">
              <a:solidFill>
                <a:schemeClr val="bg1"/>
              </a:solidFill>
              <a:latin typeface="メイリオ" pitchFamily="50" charset="-128"/>
              <a:ea typeface="メイリオ" pitchFamily="50" charset="-128"/>
            </a:endParaRPr>
          </a:p>
        </p:txBody>
      </p:sp>
      <p:sp>
        <p:nvSpPr>
          <p:cNvPr id="18" name="テキスト ボックス 17"/>
          <p:cNvSpPr txBox="1"/>
          <p:nvPr/>
        </p:nvSpPr>
        <p:spPr>
          <a:xfrm>
            <a:off x="4500562" y="5143512"/>
            <a:ext cx="2040943" cy="400110"/>
          </a:xfrm>
          <a:prstGeom prst="rect">
            <a:avLst/>
          </a:prstGeom>
          <a:noFill/>
        </p:spPr>
        <p:txBody>
          <a:bodyPr wrap="none" rtlCol="0">
            <a:spAutoFit/>
          </a:bodyPr>
          <a:lstStyle/>
          <a:p>
            <a:r>
              <a:rPr lang="en-US" altLang="ja-JP" sz="2000" dirty="0" smtClean="0">
                <a:solidFill>
                  <a:schemeClr val="bg1"/>
                </a:solidFill>
                <a:latin typeface="メイリオ" pitchFamily="50" charset="-128"/>
                <a:ea typeface="メイリオ" pitchFamily="50" charset="-128"/>
              </a:rPr>
              <a:t>new </a:t>
            </a:r>
            <a:r>
              <a:rPr lang="ja-JP" altLang="en-US" sz="2000" dirty="0" err="1" smtClean="0">
                <a:solidFill>
                  <a:schemeClr val="bg1"/>
                </a:solidFill>
                <a:latin typeface="メイリオ" pitchFamily="50" charset="-128"/>
                <a:ea typeface="メイリオ" pitchFamily="50" charset="-128"/>
              </a:rPr>
              <a:t>なべあつ</a:t>
            </a:r>
            <a:r>
              <a:rPr lang="en-US" altLang="ja-JP" sz="2000" dirty="0" smtClean="0">
                <a:solidFill>
                  <a:schemeClr val="bg1"/>
                </a:solidFill>
                <a:latin typeface="メイリオ" pitchFamily="50" charset="-128"/>
                <a:ea typeface="メイリオ" pitchFamily="50" charset="-128"/>
              </a:rPr>
              <a:t>()</a:t>
            </a:r>
            <a:endParaRPr kumimoji="1" lang="ja-JP" altLang="en-US" sz="2000" dirty="0">
              <a:solidFill>
                <a:schemeClr val="bg1"/>
              </a:solidFill>
            </a:endParaRPr>
          </a:p>
        </p:txBody>
      </p:sp>
      <p:sp>
        <p:nvSpPr>
          <p:cNvPr id="19" name="角丸四角形 18"/>
          <p:cNvSpPr/>
          <p:nvPr/>
        </p:nvSpPr>
        <p:spPr>
          <a:xfrm>
            <a:off x="5429256" y="5643578"/>
            <a:ext cx="2786082" cy="5715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dirty="0" smtClean="0">
                <a:latin typeface="メイリオ" pitchFamily="50" charset="-128"/>
                <a:ea typeface="メイリオ" pitchFamily="50" charset="-128"/>
              </a:rPr>
              <a:t>読み上げてくれる何か</a:t>
            </a:r>
            <a:endParaRPr kumimoji="1" lang="ja-JP" altLang="en-US" dirty="0">
              <a:latin typeface="メイリオ" pitchFamily="50" charset="-128"/>
              <a:ea typeface="メイリオ" pitchFamily="50" charset="-128"/>
            </a:endParaRPr>
          </a:p>
        </p:txBody>
      </p:sp>
      <p:sp>
        <p:nvSpPr>
          <p:cNvPr id="20" name="角丸四角形吹き出し 19"/>
          <p:cNvSpPr/>
          <p:nvPr/>
        </p:nvSpPr>
        <p:spPr>
          <a:xfrm>
            <a:off x="6572264" y="2714620"/>
            <a:ext cx="2428860" cy="642942"/>
          </a:xfrm>
          <a:prstGeom prst="wedgeRoundRectCallout">
            <a:avLst>
              <a:gd name="adj1" fmla="val -55788"/>
              <a:gd name="adj2" fmla="val 30981"/>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800" dirty="0" smtClean="0">
                <a:solidFill>
                  <a:schemeClr val="tx1"/>
                </a:solidFill>
                <a:latin typeface="メイリオ" pitchFamily="50" charset="-128"/>
                <a:ea typeface="メイリオ" pitchFamily="50" charset="-128"/>
              </a:rPr>
              <a:t>遅延評価</a:t>
            </a:r>
            <a:r>
              <a:rPr kumimoji="1" lang="en-US" altLang="ja-JP" sz="28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928802"/>
            <a:ext cx="8375946" cy="2299091"/>
          </a:xfrm>
        </p:spPr>
        <p:txBody>
          <a:bodyPr/>
          <a:lstStyle/>
          <a:p>
            <a:pPr algn="ctr"/>
            <a:r>
              <a:rPr altLang="ja-JP" sz="16600" dirty="0" smtClean="0"/>
              <a:t>Demo</a:t>
            </a:r>
            <a:endParaRPr kumimoji="1" lang="ja-JP" altLang="en-US" sz="166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1500174"/>
            <a:ext cx="9001156" cy="178595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参考</a:t>
            </a:r>
            <a:r>
              <a:rPr lang="en-US" altLang="ja-JP" dirty="0" smtClean="0"/>
              <a:t>: </a:t>
            </a:r>
            <a:r>
              <a:rPr kumimoji="1" lang="en-US" altLang="ja-JP" dirty="0" err="1" smtClean="0"/>
              <a:t>Linq</a:t>
            </a:r>
            <a:r>
              <a:rPr kumimoji="1" lang="en-US" altLang="ja-JP" dirty="0" smtClean="0"/>
              <a:t> to Object</a:t>
            </a:r>
            <a:endParaRPr kumimoji="1" lang="ja-JP" altLang="en-US" dirty="0"/>
          </a:p>
        </p:txBody>
      </p:sp>
      <p:sp>
        <p:nvSpPr>
          <p:cNvPr id="3" name="コンテンツ プレースホルダ 2"/>
          <p:cNvSpPr>
            <a:spLocks noGrp="1"/>
          </p:cNvSpPr>
          <p:nvPr>
            <p:ph idx="1"/>
          </p:nvPr>
        </p:nvSpPr>
        <p:spPr>
          <a:xfrm>
            <a:off x="457200" y="1571612"/>
            <a:ext cx="8229600" cy="5286412"/>
          </a:xfrm>
        </p:spPr>
        <p:txBody>
          <a:bodyPr>
            <a:noAutofit/>
          </a:bodyPr>
          <a:lstStyle/>
          <a:p>
            <a:pPr>
              <a:buNone/>
            </a:pPr>
            <a:r>
              <a:rPr lang="en-US" altLang="ja-JP" sz="2000" dirty="0" err="1" smtClean="0">
                <a:solidFill>
                  <a:schemeClr val="bg1"/>
                </a:solidFill>
              </a:rPr>
              <a:t>var</a:t>
            </a:r>
            <a:r>
              <a:rPr lang="en-US" altLang="ja-JP" sz="2000" dirty="0" smtClean="0">
                <a:solidFill>
                  <a:schemeClr val="bg1"/>
                </a:solidFill>
              </a:rPr>
              <a:t> books = from    </a:t>
            </a:r>
            <a:r>
              <a:rPr lang="en-US" altLang="ja-JP" sz="2000" dirty="0" err="1" smtClean="0">
                <a:solidFill>
                  <a:schemeClr val="bg1"/>
                </a:solidFill>
              </a:rPr>
              <a:t>aBook</a:t>
            </a:r>
            <a:r>
              <a:rPr lang="en-US" altLang="ja-JP" sz="2000" dirty="0" smtClean="0">
                <a:solidFill>
                  <a:schemeClr val="bg1"/>
                </a:solidFill>
              </a:rPr>
              <a:t> in </a:t>
            </a:r>
            <a:r>
              <a:rPr lang="en-US" altLang="ja-JP" sz="2000" dirty="0" err="1" smtClean="0">
                <a:solidFill>
                  <a:schemeClr val="bg1"/>
                </a:solidFill>
              </a:rPr>
              <a:t>bookList</a:t>
            </a:r>
            <a:endParaRPr lang="en-US" altLang="ja-JP" sz="2000" dirty="0" smtClean="0">
              <a:solidFill>
                <a:schemeClr val="bg1"/>
              </a:solidFill>
            </a:endParaRPr>
          </a:p>
          <a:p>
            <a:pPr>
              <a:buNone/>
            </a:pPr>
            <a:r>
              <a:rPr lang="en-US" altLang="ja-JP" sz="2000" dirty="0" smtClean="0">
                <a:solidFill>
                  <a:schemeClr val="bg1"/>
                </a:solidFill>
              </a:rPr>
              <a:t>            where   </a:t>
            </a:r>
            <a:r>
              <a:rPr lang="en-US" altLang="ja-JP" sz="2000" dirty="0" err="1" smtClean="0">
                <a:solidFill>
                  <a:schemeClr val="bg1"/>
                </a:solidFill>
              </a:rPr>
              <a:t>aBook.ISBN</a:t>
            </a:r>
            <a:r>
              <a:rPr lang="ja-JP" altLang="en-US" sz="2000" dirty="0" smtClean="0">
                <a:solidFill>
                  <a:schemeClr val="bg1"/>
                </a:solidFill>
              </a:rPr>
              <a:t>コード </a:t>
            </a:r>
            <a:r>
              <a:rPr lang="en-US" altLang="ja-JP" sz="2000" dirty="0" smtClean="0">
                <a:solidFill>
                  <a:schemeClr val="bg1"/>
                </a:solidFill>
              </a:rPr>
              <a:t>== "BBBBBBB"</a:t>
            </a:r>
          </a:p>
          <a:p>
            <a:pPr>
              <a:buNone/>
            </a:pPr>
            <a:r>
              <a:rPr lang="en-US" altLang="ja-JP" sz="2000" dirty="0" smtClean="0">
                <a:solidFill>
                  <a:schemeClr val="bg1"/>
                </a:solidFill>
              </a:rPr>
              <a:t>            </a:t>
            </a:r>
            <a:r>
              <a:rPr lang="en-US" altLang="ja-JP" sz="2000" dirty="0" err="1" smtClean="0">
                <a:solidFill>
                  <a:schemeClr val="bg1"/>
                </a:solidFill>
              </a:rPr>
              <a:t>orderby</a:t>
            </a:r>
            <a:r>
              <a:rPr lang="en-US" altLang="ja-JP" sz="2000" dirty="0" smtClean="0">
                <a:solidFill>
                  <a:schemeClr val="bg1"/>
                </a:solidFill>
              </a:rPr>
              <a:t> </a:t>
            </a:r>
            <a:r>
              <a:rPr lang="en-US" altLang="ja-JP" sz="2000" dirty="0" err="1" smtClean="0">
                <a:solidFill>
                  <a:schemeClr val="bg1"/>
                </a:solidFill>
              </a:rPr>
              <a:t>aBook</a:t>
            </a:r>
            <a:r>
              <a:rPr lang="en-US" altLang="ja-JP" sz="2000" dirty="0" smtClean="0">
                <a:solidFill>
                  <a:schemeClr val="bg1"/>
                </a:solidFill>
              </a:rPr>
              <a:t>.</a:t>
            </a:r>
            <a:r>
              <a:rPr lang="ja-JP" altLang="en-US" sz="2000" dirty="0" smtClean="0">
                <a:solidFill>
                  <a:schemeClr val="bg1"/>
                </a:solidFill>
              </a:rPr>
              <a:t>タイトル</a:t>
            </a:r>
          </a:p>
          <a:p>
            <a:pPr>
              <a:buNone/>
            </a:pPr>
            <a:r>
              <a:rPr lang="ja-JP" altLang="en-US" sz="2000" dirty="0" smtClean="0">
                <a:solidFill>
                  <a:schemeClr val="bg1"/>
                </a:solidFill>
              </a:rPr>
              <a:t>            </a:t>
            </a:r>
            <a:r>
              <a:rPr lang="en-US" altLang="ja-JP" sz="2000" dirty="0" smtClean="0">
                <a:solidFill>
                  <a:schemeClr val="bg1"/>
                </a:solidFill>
              </a:rPr>
              <a:t>select  new { </a:t>
            </a:r>
            <a:r>
              <a:rPr lang="ja-JP" altLang="en-US" sz="2000" dirty="0" smtClean="0">
                <a:solidFill>
                  <a:schemeClr val="bg1"/>
                </a:solidFill>
              </a:rPr>
              <a:t>タイトル </a:t>
            </a:r>
            <a:r>
              <a:rPr lang="en-US" altLang="ja-JP" sz="2000" dirty="0" smtClean="0">
                <a:solidFill>
                  <a:schemeClr val="bg1"/>
                </a:solidFill>
              </a:rPr>
              <a:t>= </a:t>
            </a:r>
            <a:r>
              <a:rPr lang="en-US" altLang="ja-JP" sz="2000" dirty="0" err="1" smtClean="0">
                <a:solidFill>
                  <a:schemeClr val="bg1"/>
                </a:solidFill>
              </a:rPr>
              <a:t>aBook</a:t>
            </a:r>
            <a:r>
              <a:rPr lang="en-US" altLang="ja-JP" sz="2000" dirty="0" smtClean="0">
                <a:solidFill>
                  <a:schemeClr val="bg1"/>
                </a:solidFill>
              </a:rPr>
              <a:t>.</a:t>
            </a:r>
            <a:r>
              <a:rPr lang="ja-JP" altLang="en-US" sz="2000" dirty="0" smtClean="0">
                <a:solidFill>
                  <a:schemeClr val="bg1"/>
                </a:solidFill>
              </a:rPr>
              <a:t>タイトル</a:t>
            </a:r>
            <a:r>
              <a:rPr lang="en-US" altLang="ja-JP" sz="2000" dirty="0" smtClean="0">
                <a:solidFill>
                  <a:schemeClr val="bg1"/>
                </a:solidFill>
              </a:rPr>
              <a:t>, </a:t>
            </a:r>
            <a:r>
              <a:rPr lang="ja-JP" altLang="en-US" sz="2000" dirty="0" smtClean="0">
                <a:solidFill>
                  <a:schemeClr val="bg1"/>
                </a:solidFill>
              </a:rPr>
              <a:t>価格 </a:t>
            </a:r>
            <a:r>
              <a:rPr lang="en-US" altLang="ja-JP" sz="2000" dirty="0" smtClean="0">
                <a:solidFill>
                  <a:schemeClr val="bg1"/>
                </a:solidFill>
              </a:rPr>
              <a:t>= </a:t>
            </a:r>
            <a:r>
              <a:rPr lang="en-US" altLang="ja-JP" sz="2000" dirty="0" err="1" smtClean="0">
                <a:solidFill>
                  <a:schemeClr val="bg1"/>
                </a:solidFill>
              </a:rPr>
              <a:t>aBook</a:t>
            </a:r>
            <a:r>
              <a:rPr lang="en-US" altLang="ja-JP" sz="2000" dirty="0" smtClean="0">
                <a:solidFill>
                  <a:schemeClr val="bg1"/>
                </a:solidFill>
              </a:rPr>
              <a:t>.</a:t>
            </a:r>
            <a:r>
              <a:rPr lang="ja-JP" altLang="en-US" sz="2000" dirty="0" smtClean="0">
                <a:solidFill>
                  <a:schemeClr val="bg1"/>
                </a:solidFill>
              </a:rPr>
              <a:t>価格 </a:t>
            </a:r>
            <a:r>
              <a:rPr lang="en-US" altLang="ja-JP" sz="2000" dirty="0" smtClean="0">
                <a:solidFill>
                  <a:schemeClr val="bg1"/>
                </a:solidFill>
              </a:rPr>
              <a:t>};</a:t>
            </a:r>
          </a:p>
          <a:p>
            <a:pPr>
              <a:buNone/>
            </a:pPr>
            <a:r>
              <a:rPr lang="en-US" altLang="ja-JP" sz="2000" dirty="0" err="1" smtClean="0">
                <a:solidFill>
                  <a:schemeClr val="bg1"/>
                </a:solidFill>
              </a:rPr>
              <a:t>books.ToList</a:t>
            </a:r>
            <a:r>
              <a:rPr lang="en-US" altLang="ja-JP" sz="2000" dirty="0" smtClean="0">
                <a:solidFill>
                  <a:schemeClr val="bg1"/>
                </a:solidFill>
              </a:rPr>
              <a:t>().</a:t>
            </a:r>
            <a:r>
              <a:rPr lang="en-US" altLang="ja-JP" sz="2000" dirty="0" err="1" smtClean="0">
                <a:solidFill>
                  <a:schemeClr val="bg1"/>
                </a:solidFill>
              </a:rPr>
              <a:t>ForEach</a:t>
            </a:r>
            <a:r>
              <a:rPr lang="en-US" altLang="ja-JP" sz="2000" dirty="0" smtClean="0">
                <a:solidFill>
                  <a:schemeClr val="bg1"/>
                </a:solidFill>
              </a:rPr>
              <a:t>(item =&gt; </a:t>
            </a:r>
            <a:r>
              <a:rPr lang="en-US" altLang="ja-JP" sz="2000" dirty="0" err="1" smtClean="0">
                <a:solidFill>
                  <a:schemeClr val="bg1"/>
                </a:solidFill>
              </a:rPr>
              <a:t>Console.WriteLine</a:t>
            </a:r>
            <a:r>
              <a:rPr lang="en-US" altLang="ja-JP" sz="2000" dirty="0" smtClean="0">
                <a:solidFill>
                  <a:schemeClr val="bg1"/>
                </a:solidFill>
              </a:rPr>
              <a:t>(item));</a:t>
            </a:r>
          </a:p>
        </p:txBody>
      </p:sp>
      <p:sp>
        <p:nvSpPr>
          <p:cNvPr id="7" name="正方形/長方形 6"/>
          <p:cNvSpPr/>
          <p:nvPr/>
        </p:nvSpPr>
        <p:spPr>
          <a:xfrm>
            <a:off x="0" y="4071942"/>
            <a:ext cx="9144000" cy="1857388"/>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コンテンツ プレースホルダ 2"/>
          <p:cNvSpPr txBox="1">
            <a:spLocks/>
          </p:cNvSpPr>
          <p:nvPr/>
        </p:nvSpPr>
        <p:spPr>
          <a:xfrm>
            <a:off x="0" y="4143380"/>
            <a:ext cx="9144000" cy="1643074"/>
          </a:xfrm>
          <a:prstGeom prst="rect">
            <a:avLst/>
          </a:prstGeom>
        </p:spPr>
        <p:txBody>
          <a:bodyPr vert="horz" lIns="91440" tIns="45720" rIns="91440" bIns="45720" rtlCol="0">
            <a:noAutofit/>
          </a:bodyPr>
          <a:lstStyle/>
          <a:p>
            <a:pPr marL="342900" lvl="0" indent="-342900">
              <a:spcBef>
                <a:spcPct val="20000"/>
              </a:spcBef>
            </a:pPr>
            <a:r>
              <a:rPr lang="en-US" altLang="ja-JP" dirty="0" err="1" smtClean="0">
                <a:solidFill>
                  <a:srgbClr val="1D1401"/>
                </a:solidFill>
                <a:latin typeface="メイリオ" pitchFamily="50" charset="-128"/>
                <a:ea typeface="メイリオ" pitchFamily="50" charset="-128"/>
              </a:rPr>
              <a:t>bookList.Where</a:t>
            </a:r>
            <a:r>
              <a:rPr lang="en-US" altLang="ja-JP" dirty="0" smtClean="0">
                <a:solidFill>
                  <a:srgbClr val="1D1401"/>
                </a:solidFill>
                <a:latin typeface="メイリオ" pitchFamily="50" charset="-128"/>
                <a:ea typeface="メイリオ" pitchFamily="50" charset="-128"/>
              </a:rPr>
              <a:t>  (</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 =&gt; </a:t>
            </a:r>
            <a:r>
              <a:rPr lang="en-US" altLang="ja-JP" dirty="0" err="1" smtClean="0">
                <a:solidFill>
                  <a:srgbClr val="1D1401"/>
                </a:solidFill>
                <a:latin typeface="メイリオ" pitchFamily="50" charset="-128"/>
                <a:ea typeface="メイリオ" pitchFamily="50" charset="-128"/>
              </a:rPr>
              <a:t>aBook.ISBN</a:t>
            </a:r>
            <a:r>
              <a:rPr lang="ja-JP" altLang="en-US" dirty="0" smtClean="0">
                <a:solidFill>
                  <a:srgbClr val="1D1401"/>
                </a:solidFill>
                <a:latin typeface="メイリオ" pitchFamily="50" charset="-128"/>
                <a:ea typeface="メイリオ" pitchFamily="50" charset="-128"/>
              </a:rPr>
              <a:t>コード </a:t>
            </a:r>
            <a:r>
              <a:rPr lang="en-US" altLang="ja-JP" dirty="0" smtClean="0">
                <a:solidFill>
                  <a:srgbClr val="1D1401"/>
                </a:solidFill>
                <a:latin typeface="メイリオ" pitchFamily="50" charset="-128"/>
                <a:ea typeface="メイリオ" pitchFamily="50" charset="-128"/>
              </a:rPr>
              <a:t>== "BBBBBBB")</a:t>
            </a:r>
          </a:p>
          <a:p>
            <a:pPr marL="342900" lvl="0" indent="-342900">
              <a:spcBef>
                <a:spcPct val="20000"/>
              </a:spcBef>
            </a:pPr>
            <a:r>
              <a:rPr lang="en-US" altLang="ja-JP" dirty="0" smtClean="0">
                <a:solidFill>
                  <a:srgbClr val="1D1401"/>
                </a:solidFill>
                <a:latin typeface="メイリオ" pitchFamily="50" charset="-128"/>
                <a:ea typeface="メイリオ" pitchFamily="50" charset="-128"/>
              </a:rPr>
              <a:t>        .</a:t>
            </a:r>
            <a:r>
              <a:rPr lang="en-US" altLang="ja-JP" dirty="0" err="1" smtClean="0">
                <a:solidFill>
                  <a:srgbClr val="1D1401"/>
                </a:solidFill>
                <a:latin typeface="メイリオ" pitchFamily="50" charset="-128"/>
                <a:ea typeface="メイリオ" pitchFamily="50" charset="-128"/>
              </a:rPr>
              <a:t>OrderBy</a:t>
            </a:r>
            <a:r>
              <a:rPr lang="en-US" altLang="ja-JP" dirty="0" smtClean="0">
                <a:solidFill>
                  <a:srgbClr val="1D1401"/>
                </a:solidFill>
                <a:latin typeface="メイリオ" pitchFamily="50" charset="-128"/>
                <a:ea typeface="メイリオ" pitchFamily="50" charset="-128"/>
              </a:rPr>
              <a:t>(</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 =&gt; </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a:t>
            </a:r>
            <a:r>
              <a:rPr lang="ja-JP" altLang="en-US" dirty="0" smtClean="0">
                <a:solidFill>
                  <a:srgbClr val="1D1401"/>
                </a:solidFill>
                <a:latin typeface="メイリオ" pitchFamily="50" charset="-128"/>
                <a:ea typeface="メイリオ" pitchFamily="50" charset="-128"/>
              </a:rPr>
              <a:t>タイトル</a:t>
            </a:r>
            <a:r>
              <a:rPr lang="en-US" altLang="ja-JP" dirty="0" smtClean="0">
                <a:solidFill>
                  <a:srgbClr val="1D1401"/>
                </a:solidFill>
                <a:latin typeface="メイリオ" pitchFamily="50" charset="-128"/>
                <a:ea typeface="メイリオ" pitchFamily="50" charset="-128"/>
              </a:rPr>
              <a:t>)</a:t>
            </a:r>
          </a:p>
          <a:p>
            <a:pPr marL="342900" lvl="0" indent="-342900">
              <a:spcBef>
                <a:spcPct val="20000"/>
              </a:spcBef>
            </a:pPr>
            <a:r>
              <a:rPr lang="en-US" altLang="ja-JP" dirty="0" smtClean="0">
                <a:solidFill>
                  <a:srgbClr val="1D1401"/>
                </a:solidFill>
                <a:latin typeface="メイリオ" pitchFamily="50" charset="-128"/>
                <a:ea typeface="メイリオ" pitchFamily="50" charset="-128"/>
              </a:rPr>
              <a:t>        .Select (</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 =&gt; new { </a:t>
            </a:r>
            <a:r>
              <a:rPr lang="ja-JP" altLang="en-US" dirty="0" smtClean="0">
                <a:solidFill>
                  <a:srgbClr val="1D1401"/>
                </a:solidFill>
                <a:latin typeface="メイリオ" pitchFamily="50" charset="-128"/>
                <a:ea typeface="メイリオ" pitchFamily="50" charset="-128"/>
              </a:rPr>
              <a:t>タイトル </a:t>
            </a:r>
            <a:r>
              <a:rPr lang="en-US" altLang="ja-JP" dirty="0" smtClean="0">
                <a:solidFill>
                  <a:srgbClr val="1D1401"/>
                </a:solidFill>
                <a:latin typeface="メイリオ" pitchFamily="50" charset="-128"/>
                <a:ea typeface="メイリオ" pitchFamily="50" charset="-128"/>
              </a:rPr>
              <a:t>= </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a:t>
            </a:r>
            <a:r>
              <a:rPr lang="ja-JP" altLang="en-US" dirty="0" smtClean="0">
                <a:solidFill>
                  <a:srgbClr val="1D1401"/>
                </a:solidFill>
                <a:latin typeface="メイリオ" pitchFamily="50" charset="-128"/>
                <a:ea typeface="メイリオ" pitchFamily="50" charset="-128"/>
              </a:rPr>
              <a:t>タイトル</a:t>
            </a:r>
            <a:r>
              <a:rPr lang="en-US" altLang="ja-JP" dirty="0" smtClean="0">
                <a:solidFill>
                  <a:srgbClr val="1D1401"/>
                </a:solidFill>
                <a:latin typeface="メイリオ" pitchFamily="50" charset="-128"/>
                <a:ea typeface="メイリオ" pitchFamily="50" charset="-128"/>
              </a:rPr>
              <a:t>, </a:t>
            </a:r>
            <a:r>
              <a:rPr lang="ja-JP" altLang="en-US" dirty="0" smtClean="0">
                <a:solidFill>
                  <a:srgbClr val="1D1401"/>
                </a:solidFill>
                <a:latin typeface="メイリオ" pitchFamily="50" charset="-128"/>
                <a:ea typeface="メイリオ" pitchFamily="50" charset="-128"/>
              </a:rPr>
              <a:t>価格 </a:t>
            </a:r>
            <a:r>
              <a:rPr lang="en-US" altLang="ja-JP" dirty="0" smtClean="0">
                <a:solidFill>
                  <a:srgbClr val="1D1401"/>
                </a:solidFill>
                <a:latin typeface="メイリオ" pitchFamily="50" charset="-128"/>
                <a:ea typeface="メイリオ" pitchFamily="50" charset="-128"/>
              </a:rPr>
              <a:t>= </a:t>
            </a:r>
            <a:r>
              <a:rPr lang="en-US" altLang="ja-JP" dirty="0" err="1" smtClean="0">
                <a:solidFill>
                  <a:srgbClr val="1D1401"/>
                </a:solidFill>
                <a:latin typeface="メイリオ" pitchFamily="50" charset="-128"/>
                <a:ea typeface="メイリオ" pitchFamily="50" charset="-128"/>
              </a:rPr>
              <a:t>aBook</a:t>
            </a:r>
            <a:r>
              <a:rPr lang="en-US" altLang="ja-JP" dirty="0" smtClean="0">
                <a:solidFill>
                  <a:srgbClr val="1D1401"/>
                </a:solidFill>
                <a:latin typeface="メイリオ" pitchFamily="50" charset="-128"/>
                <a:ea typeface="メイリオ" pitchFamily="50" charset="-128"/>
              </a:rPr>
              <a:t>.</a:t>
            </a:r>
            <a:r>
              <a:rPr lang="ja-JP" altLang="en-US" dirty="0" smtClean="0">
                <a:solidFill>
                  <a:srgbClr val="1D1401"/>
                </a:solidFill>
                <a:latin typeface="メイリオ" pitchFamily="50" charset="-128"/>
                <a:ea typeface="メイリオ" pitchFamily="50" charset="-128"/>
              </a:rPr>
              <a:t>価格 </a:t>
            </a:r>
            <a:r>
              <a:rPr lang="en-US" altLang="ja-JP" dirty="0" smtClean="0">
                <a:solidFill>
                  <a:srgbClr val="1D1401"/>
                </a:solidFill>
                <a:latin typeface="メイリオ" pitchFamily="50" charset="-128"/>
                <a:ea typeface="メイリオ" pitchFamily="50" charset="-128"/>
              </a:rPr>
              <a:t>})</a:t>
            </a:r>
          </a:p>
          <a:p>
            <a:pPr marL="342900" lvl="0" indent="-342900">
              <a:spcBef>
                <a:spcPct val="20000"/>
              </a:spcBef>
            </a:pPr>
            <a:r>
              <a:rPr lang="en-US" altLang="ja-JP" dirty="0" smtClean="0">
                <a:solidFill>
                  <a:srgbClr val="1D1401"/>
                </a:solidFill>
                <a:latin typeface="メイリオ" pitchFamily="50" charset="-128"/>
                <a:ea typeface="メイリオ" pitchFamily="50" charset="-128"/>
              </a:rPr>
              <a:t>        .</a:t>
            </a:r>
            <a:r>
              <a:rPr lang="en-US" altLang="ja-JP" dirty="0" err="1" smtClean="0">
                <a:solidFill>
                  <a:srgbClr val="1D1401"/>
                </a:solidFill>
                <a:latin typeface="メイリオ" pitchFamily="50" charset="-128"/>
                <a:ea typeface="メイリオ" pitchFamily="50" charset="-128"/>
              </a:rPr>
              <a:t>ToList</a:t>
            </a:r>
            <a:r>
              <a:rPr lang="en-US" altLang="ja-JP" dirty="0" smtClean="0">
                <a:solidFill>
                  <a:srgbClr val="1D1401"/>
                </a:solidFill>
                <a:latin typeface="メイリオ" pitchFamily="50" charset="-128"/>
                <a:ea typeface="メイリオ" pitchFamily="50" charset="-128"/>
              </a:rPr>
              <a:t>().</a:t>
            </a:r>
            <a:r>
              <a:rPr lang="en-US" altLang="ja-JP" dirty="0" err="1" smtClean="0">
                <a:solidFill>
                  <a:srgbClr val="1D1401"/>
                </a:solidFill>
                <a:latin typeface="メイリオ" pitchFamily="50" charset="-128"/>
                <a:ea typeface="メイリオ" pitchFamily="50" charset="-128"/>
              </a:rPr>
              <a:t>ForEach</a:t>
            </a:r>
            <a:r>
              <a:rPr lang="en-US" altLang="ja-JP" dirty="0" smtClean="0">
                <a:solidFill>
                  <a:srgbClr val="1D1401"/>
                </a:solidFill>
                <a:latin typeface="メイリオ" pitchFamily="50" charset="-128"/>
                <a:ea typeface="メイリオ" pitchFamily="50" charset="-128"/>
              </a:rPr>
              <a:t>(item =&gt; </a:t>
            </a:r>
            <a:r>
              <a:rPr lang="en-US" altLang="ja-JP" dirty="0" err="1" smtClean="0">
                <a:solidFill>
                  <a:srgbClr val="1D1401"/>
                </a:solidFill>
                <a:latin typeface="メイリオ" pitchFamily="50" charset="-128"/>
                <a:ea typeface="メイリオ" pitchFamily="50" charset="-128"/>
              </a:rPr>
              <a:t>Console.WriteLine</a:t>
            </a:r>
            <a:r>
              <a:rPr lang="en-US" altLang="ja-JP" dirty="0" smtClean="0">
                <a:solidFill>
                  <a:srgbClr val="1D1401"/>
                </a:solidFill>
                <a:latin typeface="メイリオ" pitchFamily="50" charset="-128"/>
                <a:ea typeface="メイリオ" pitchFamily="50" charset="-128"/>
              </a:rPr>
              <a:t>(item));</a:t>
            </a:r>
            <a:endParaRPr kumimoji="1" lang="en-US" altLang="ja-JP" b="0" i="0" u="none" strike="noStrike" kern="1200" cap="none" spc="0" normalizeH="0" baseline="0" noProof="0" dirty="0" smtClean="0">
              <a:ln>
                <a:noFill/>
              </a:ln>
              <a:solidFill>
                <a:srgbClr val="1D1401"/>
              </a:solidFill>
              <a:effectLst/>
              <a:uLnTx/>
              <a:uFillTx/>
              <a:latin typeface="メイリオ" pitchFamily="50" charset="-128"/>
              <a:ea typeface="メイリオ" pitchFamily="50" charset="-128"/>
              <a:cs typeface="+mn-cs"/>
            </a:endParaRPr>
          </a:p>
        </p:txBody>
      </p:sp>
      <p:sp>
        <p:nvSpPr>
          <p:cNvPr id="10" name="下矢印 9"/>
          <p:cNvSpPr/>
          <p:nvPr/>
        </p:nvSpPr>
        <p:spPr>
          <a:xfrm>
            <a:off x="4214810" y="3500438"/>
            <a:ext cx="92869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42844" y="285728"/>
            <a:ext cx="4572032" cy="57150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err="1" smtClean="0">
                <a:latin typeface="メイリオ" pitchFamily="50" charset="-128"/>
                <a:ea typeface="メイリオ" pitchFamily="50" charset="-128"/>
              </a:rPr>
              <a:t>BookList</a:t>
            </a:r>
            <a:endParaRPr kumimoji="1" lang="ja-JP" altLang="en-US" dirty="0">
              <a:latin typeface="メイリオ" pitchFamily="50" charset="-128"/>
              <a:ea typeface="メイリオ" pitchFamily="50" charset="-128"/>
            </a:endParaRPr>
          </a:p>
        </p:txBody>
      </p:sp>
      <p:sp>
        <p:nvSpPr>
          <p:cNvPr id="5" name="角丸四角形 4"/>
          <p:cNvSpPr/>
          <p:nvPr/>
        </p:nvSpPr>
        <p:spPr>
          <a:xfrm>
            <a:off x="142844" y="1643050"/>
            <a:ext cx="6572296" cy="71438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メイリオ" pitchFamily="50" charset="-128"/>
                <a:ea typeface="メイリオ" pitchFamily="50" charset="-128"/>
              </a:rPr>
              <a:t>Where  (</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 =&gt; </a:t>
            </a:r>
            <a:r>
              <a:rPr lang="en-US" altLang="ja-JP" dirty="0" err="1" smtClean="0">
                <a:latin typeface="メイリオ" pitchFamily="50" charset="-128"/>
                <a:ea typeface="メイリオ" pitchFamily="50" charset="-128"/>
              </a:rPr>
              <a:t>aBook.ISBN</a:t>
            </a:r>
            <a:r>
              <a:rPr lang="ja-JP" altLang="en-US" dirty="0" smtClean="0">
                <a:latin typeface="メイリオ" pitchFamily="50" charset="-128"/>
                <a:ea typeface="メイリオ" pitchFamily="50" charset="-128"/>
              </a:rPr>
              <a:t>コード </a:t>
            </a:r>
            <a:r>
              <a:rPr lang="en-US" altLang="ja-JP" dirty="0" smtClean="0">
                <a:latin typeface="メイリオ" pitchFamily="50" charset="-128"/>
                <a:ea typeface="メイリオ" pitchFamily="50" charset="-128"/>
              </a:rPr>
              <a:t>== "BBBBBBB")</a:t>
            </a:r>
            <a:endParaRPr kumimoji="1" lang="ja-JP" altLang="en-US" dirty="0">
              <a:latin typeface="メイリオ" pitchFamily="50" charset="-128"/>
              <a:ea typeface="メイリオ" pitchFamily="50" charset="-128"/>
            </a:endParaRPr>
          </a:p>
        </p:txBody>
      </p:sp>
      <p:sp>
        <p:nvSpPr>
          <p:cNvPr id="6" name="角丸四角形 5"/>
          <p:cNvSpPr/>
          <p:nvPr/>
        </p:nvSpPr>
        <p:spPr>
          <a:xfrm>
            <a:off x="214282" y="5929354"/>
            <a:ext cx="6500890" cy="6429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err="1" smtClean="0">
                <a:latin typeface="メイリオ" pitchFamily="50" charset="-128"/>
                <a:ea typeface="メイリオ" pitchFamily="50" charset="-128"/>
              </a:rPr>
              <a:t>ForEach</a:t>
            </a:r>
            <a:r>
              <a:rPr lang="en-US" altLang="ja-JP" dirty="0" smtClean="0">
                <a:latin typeface="メイリオ" pitchFamily="50" charset="-128"/>
                <a:ea typeface="メイリオ" pitchFamily="50" charset="-128"/>
              </a:rPr>
              <a:t>(item =&gt; </a:t>
            </a:r>
            <a:r>
              <a:rPr lang="en-US" altLang="ja-JP" dirty="0" err="1" smtClean="0">
                <a:latin typeface="メイリオ" pitchFamily="50" charset="-128"/>
                <a:ea typeface="メイリオ" pitchFamily="50" charset="-128"/>
              </a:rPr>
              <a:t>Console.WriteLine</a:t>
            </a:r>
            <a:r>
              <a:rPr lang="en-US" altLang="ja-JP" dirty="0" smtClean="0">
                <a:latin typeface="メイリオ" pitchFamily="50" charset="-128"/>
                <a:ea typeface="メイリオ" pitchFamily="50" charset="-128"/>
              </a:rPr>
              <a:t>(item))</a:t>
            </a:r>
            <a:endParaRPr kumimoji="1" lang="ja-JP" altLang="en-US" dirty="0">
              <a:latin typeface="メイリオ" pitchFamily="50" charset="-128"/>
              <a:ea typeface="メイリオ" pitchFamily="50" charset="-128"/>
            </a:endParaRPr>
          </a:p>
        </p:txBody>
      </p:sp>
      <p:sp>
        <p:nvSpPr>
          <p:cNvPr id="10" name="右矢印 9"/>
          <p:cNvSpPr/>
          <p:nvPr/>
        </p:nvSpPr>
        <p:spPr>
          <a:xfrm rot="4771085">
            <a:off x="3069074" y="1022922"/>
            <a:ext cx="60773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85720" y="928670"/>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12" name="テキスト ボックス 11"/>
          <p:cNvSpPr txBox="1"/>
          <p:nvPr/>
        </p:nvSpPr>
        <p:spPr>
          <a:xfrm>
            <a:off x="785786" y="5286388"/>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14" name="角丸四角形吹き出し 13"/>
          <p:cNvSpPr/>
          <p:nvPr/>
        </p:nvSpPr>
        <p:spPr>
          <a:xfrm>
            <a:off x="4857752" y="142852"/>
            <a:ext cx="4143404" cy="928694"/>
          </a:xfrm>
          <a:prstGeom prst="wedgeRoundRectCallout">
            <a:avLst>
              <a:gd name="adj1" fmla="val -22583"/>
              <a:gd name="adj2" fmla="val 99087"/>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en-US" altLang="ja-JP" dirty="0" smtClean="0">
                <a:solidFill>
                  <a:schemeClr val="tx1"/>
                </a:solidFill>
                <a:latin typeface="メイリオ" pitchFamily="50" charset="-128"/>
                <a:ea typeface="メイリオ" pitchFamily="50" charset="-128"/>
              </a:rPr>
              <a:t>(</a:t>
            </a:r>
            <a:r>
              <a:rPr kumimoji="1" lang="ja-JP" altLang="en-US" dirty="0" smtClean="0">
                <a:solidFill>
                  <a:schemeClr val="tx1"/>
                </a:solidFill>
                <a:latin typeface="メイリオ" pitchFamily="50" charset="-128"/>
                <a:ea typeface="メイリオ" pitchFamily="50" charset="-128"/>
              </a:rPr>
              <a:t>列挙可能な何かを加工する汎用的な</a:t>
            </a:r>
            <a:r>
              <a:rPr kumimoji="1" lang="en-US" altLang="ja-JP" dirty="0" smtClean="0">
                <a:solidFill>
                  <a:schemeClr val="tx1"/>
                </a:solidFill>
                <a:latin typeface="メイリオ" pitchFamily="50" charset="-128"/>
                <a:ea typeface="メイリオ" pitchFamily="50" charset="-128"/>
              </a:rPr>
              <a:t>)</a:t>
            </a:r>
            <a:r>
              <a:rPr kumimoji="1" lang="en-US" altLang="ja-JP" sz="2800" dirty="0" smtClean="0">
                <a:solidFill>
                  <a:schemeClr val="tx1"/>
                </a:solidFill>
                <a:latin typeface="メイリオ" pitchFamily="50" charset="-128"/>
                <a:ea typeface="メイリオ" pitchFamily="50" charset="-128"/>
              </a:rPr>
              <a:t/>
            </a:r>
            <a:br>
              <a:rPr kumimoji="1" lang="en-US" altLang="ja-JP" sz="2800" dirty="0" smtClean="0">
                <a:solidFill>
                  <a:schemeClr val="tx1"/>
                </a:solidFill>
                <a:latin typeface="メイリオ" pitchFamily="50" charset="-128"/>
                <a:ea typeface="メイリオ" pitchFamily="50" charset="-128"/>
              </a:rPr>
            </a:br>
            <a:r>
              <a:rPr kumimoji="1" lang="ja-JP" altLang="en-US" sz="2400" dirty="0" smtClean="0">
                <a:solidFill>
                  <a:schemeClr val="tx1"/>
                </a:solidFill>
                <a:latin typeface="メイリオ" pitchFamily="50" charset="-128"/>
                <a:ea typeface="メイリオ" pitchFamily="50" charset="-128"/>
              </a:rPr>
              <a:t>フィルタ群</a:t>
            </a:r>
            <a:r>
              <a:rPr kumimoji="1" lang="en-US" altLang="ja-JP" sz="2400" dirty="0" smtClean="0">
                <a:solidFill>
                  <a:schemeClr val="tx1"/>
                </a:solidFill>
                <a:latin typeface="メイリオ" pitchFamily="50" charset="-128"/>
                <a:ea typeface="メイリオ" pitchFamily="50" charset="-128"/>
              </a:rPr>
              <a:t>!</a:t>
            </a:r>
            <a:endParaRPr kumimoji="1" lang="ja-JP" altLang="en-US" sz="2800" dirty="0">
              <a:solidFill>
                <a:schemeClr val="tx1"/>
              </a:solidFill>
              <a:latin typeface="メイリオ" pitchFamily="50" charset="-128"/>
              <a:ea typeface="メイリオ" pitchFamily="50" charset="-128"/>
            </a:endParaRPr>
          </a:p>
        </p:txBody>
      </p:sp>
      <p:sp>
        <p:nvSpPr>
          <p:cNvPr id="15" name="角丸四角形吹き出し 14"/>
          <p:cNvSpPr/>
          <p:nvPr/>
        </p:nvSpPr>
        <p:spPr>
          <a:xfrm>
            <a:off x="6929454" y="5286388"/>
            <a:ext cx="2000264" cy="785818"/>
          </a:xfrm>
          <a:prstGeom prst="wedgeRoundRectCallout">
            <a:avLst>
              <a:gd name="adj1" fmla="val -63634"/>
              <a:gd name="adj2" fmla="val 21471"/>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1600" dirty="0" smtClean="0">
                <a:solidFill>
                  <a:schemeClr val="tx1"/>
                </a:solidFill>
                <a:latin typeface="メイリオ" pitchFamily="50" charset="-128"/>
                <a:ea typeface="メイリオ" pitchFamily="50" charset="-128"/>
              </a:rPr>
              <a:t>列挙可能な何かを</a:t>
            </a:r>
            <a:r>
              <a:rPr kumimoji="1" lang="en-US" altLang="ja-JP" sz="1600" dirty="0" smtClean="0">
                <a:solidFill>
                  <a:schemeClr val="tx1"/>
                </a:solidFill>
                <a:latin typeface="メイリオ" pitchFamily="50" charset="-128"/>
                <a:ea typeface="メイリオ" pitchFamily="50" charset="-128"/>
              </a:rPr>
              <a:t/>
            </a:r>
            <a:br>
              <a:rPr kumimoji="1" lang="en-US" altLang="ja-JP" sz="1600" dirty="0" smtClean="0">
                <a:solidFill>
                  <a:schemeClr val="tx1"/>
                </a:solidFill>
                <a:latin typeface="メイリオ" pitchFamily="50" charset="-128"/>
                <a:ea typeface="メイリオ" pitchFamily="50" charset="-128"/>
              </a:rPr>
            </a:br>
            <a:r>
              <a:rPr lang="ja-JP" altLang="en-US" sz="1600" dirty="0" smtClean="0">
                <a:solidFill>
                  <a:schemeClr val="tx1"/>
                </a:solidFill>
                <a:latin typeface="メイリオ" pitchFamily="50" charset="-128"/>
                <a:ea typeface="メイリオ" pitchFamily="50" charset="-128"/>
              </a:rPr>
              <a:t>何かする何か</a:t>
            </a:r>
            <a:endParaRPr kumimoji="1" lang="ja-JP" altLang="en-US" sz="1600" dirty="0">
              <a:solidFill>
                <a:schemeClr val="tx1"/>
              </a:solidFill>
              <a:latin typeface="メイリオ" pitchFamily="50" charset="-128"/>
              <a:ea typeface="メイリオ" pitchFamily="50" charset="-128"/>
            </a:endParaRPr>
          </a:p>
        </p:txBody>
      </p:sp>
      <p:sp>
        <p:nvSpPr>
          <p:cNvPr id="20" name="角丸四角形吹き出し 19"/>
          <p:cNvSpPr/>
          <p:nvPr/>
        </p:nvSpPr>
        <p:spPr>
          <a:xfrm>
            <a:off x="6858016" y="1142984"/>
            <a:ext cx="2285984" cy="500066"/>
          </a:xfrm>
          <a:prstGeom prst="wedgeRoundRectCallout">
            <a:avLst>
              <a:gd name="adj1" fmla="val -63078"/>
              <a:gd name="adj2" fmla="val 3184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400" dirty="0" smtClean="0">
                <a:solidFill>
                  <a:schemeClr val="tx1"/>
                </a:solidFill>
                <a:latin typeface="メイリオ" pitchFamily="50" charset="-128"/>
                <a:ea typeface="メイリオ" pitchFamily="50" charset="-128"/>
              </a:rPr>
              <a:t>遅延評価</a:t>
            </a:r>
            <a:r>
              <a:rPr kumimoji="1" lang="en-US" altLang="ja-JP" sz="2400" dirty="0" smtClean="0">
                <a:solidFill>
                  <a:schemeClr val="tx1"/>
                </a:solidFill>
                <a:latin typeface="メイリオ" pitchFamily="50" charset="-128"/>
                <a:ea typeface="メイリオ" pitchFamily="50" charset="-128"/>
              </a:rPr>
              <a:t>!</a:t>
            </a:r>
            <a:endParaRPr kumimoji="1" lang="ja-JP" altLang="en-US" sz="2400" dirty="0">
              <a:solidFill>
                <a:schemeClr val="tx1"/>
              </a:solidFill>
              <a:latin typeface="メイリオ" pitchFamily="50" charset="-128"/>
              <a:ea typeface="メイリオ" pitchFamily="50" charset="-128"/>
            </a:endParaRPr>
          </a:p>
        </p:txBody>
      </p:sp>
      <p:sp>
        <p:nvSpPr>
          <p:cNvPr id="21" name="角丸四角形 20"/>
          <p:cNvSpPr/>
          <p:nvPr/>
        </p:nvSpPr>
        <p:spPr>
          <a:xfrm>
            <a:off x="142844" y="3143248"/>
            <a:ext cx="6572296" cy="71438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err="1" smtClean="0">
                <a:latin typeface="メイリオ" pitchFamily="50" charset="-128"/>
                <a:ea typeface="メイリオ" pitchFamily="50" charset="-128"/>
              </a:rPr>
              <a:t>OrderBy</a:t>
            </a:r>
            <a:r>
              <a:rPr lang="en-US" altLang="ja-JP" dirty="0" smtClean="0">
                <a:latin typeface="メイリオ" pitchFamily="50" charset="-128"/>
                <a:ea typeface="メイリオ" pitchFamily="50" charset="-128"/>
              </a:rPr>
              <a:t>(</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 =&gt; </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タイトル</a:t>
            </a:r>
            <a:r>
              <a:rPr lang="en-US" altLang="ja-JP" dirty="0" smtClean="0">
                <a:latin typeface="メイリオ" pitchFamily="50" charset="-128"/>
                <a:ea typeface="メイリオ" pitchFamily="50" charset="-128"/>
              </a:rPr>
              <a:t>)</a:t>
            </a:r>
            <a:endParaRPr kumimoji="1" lang="ja-JP" altLang="en-US" dirty="0">
              <a:latin typeface="メイリオ" pitchFamily="50" charset="-128"/>
              <a:ea typeface="メイリオ" pitchFamily="50" charset="-128"/>
            </a:endParaRPr>
          </a:p>
        </p:txBody>
      </p:sp>
      <p:sp>
        <p:nvSpPr>
          <p:cNvPr id="22" name="角丸四角形 21"/>
          <p:cNvSpPr/>
          <p:nvPr/>
        </p:nvSpPr>
        <p:spPr>
          <a:xfrm>
            <a:off x="142844" y="4500570"/>
            <a:ext cx="6572296" cy="714380"/>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latin typeface="メイリオ" pitchFamily="50" charset="-128"/>
                <a:ea typeface="メイリオ" pitchFamily="50" charset="-128"/>
              </a:rPr>
              <a:t>Select (</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 </a:t>
            </a:r>
          </a:p>
          <a:p>
            <a:pPr algn="ctr"/>
            <a:r>
              <a:rPr lang="en-US" altLang="ja-JP" dirty="0" smtClean="0">
                <a:latin typeface="メイリオ" pitchFamily="50" charset="-128"/>
                <a:ea typeface="メイリオ" pitchFamily="50" charset="-128"/>
              </a:rPr>
              <a:t>new { </a:t>
            </a:r>
            <a:r>
              <a:rPr lang="ja-JP" altLang="en-US" dirty="0" smtClean="0">
                <a:latin typeface="メイリオ" pitchFamily="50" charset="-128"/>
                <a:ea typeface="メイリオ" pitchFamily="50" charset="-128"/>
              </a:rPr>
              <a:t>タイトル </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タイトル</a:t>
            </a:r>
            <a:r>
              <a:rPr lang="en-US" altLang="ja-JP" dirty="0" smtClean="0">
                <a:latin typeface="メイリオ" pitchFamily="50" charset="-128"/>
                <a:ea typeface="メイリオ" pitchFamily="50" charset="-128"/>
              </a:rPr>
              <a:t>, </a:t>
            </a:r>
            <a:r>
              <a:rPr lang="ja-JP" altLang="en-US" dirty="0" smtClean="0">
                <a:latin typeface="メイリオ" pitchFamily="50" charset="-128"/>
                <a:ea typeface="メイリオ" pitchFamily="50" charset="-128"/>
              </a:rPr>
              <a:t>価格 </a:t>
            </a:r>
            <a:r>
              <a:rPr lang="en-US" altLang="ja-JP" dirty="0" smtClean="0">
                <a:latin typeface="メイリオ" pitchFamily="50" charset="-128"/>
                <a:ea typeface="メイリオ" pitchFamily="50" charset="-128"/>
              </a:rPr>
              <a:t>= </a:t>
            </a:r>
            <a:r>
              <a:rPr lang="en-US" altLang="ja-JP" dirty="0" err="1" smtClean="0">
                <a:latin typeface="メイリオ" pitchFamily="50" charset="-128"/>
                <a:ea typeface="メイリオ" pitchFamily="50" charset="-128"/>
              </a:rPr>
              <a:t>aBook</a:t>
            </a:r>
            <a:r>
              <a:rPr lang="en-US" altLang="ja-JP" dirty="0" smtClean="0">
                <a:latin typeface="メイリオ" pitchFamily="50" charset="-128"/>
                <a:ea typeface="メイリオ" pitchFamily="50" charset="-128"/>
              </a:rPr>
              <a:t>.</a:t>
            </a:r>
            <a:r>
              <a:rPr lang="ja-JP" altLang="en-US" dirty="0" smtClean="0">
                <a:latin typeface="メイリオ" pitchFamily="50" charset="-128"/>
                <a:ea typeface="メイリオ" pitchFamily="50" charset="-128"/>
              </a:rPr>
              <a:t>価格 </a:t>
            </a:r>
            <a:r>
              <a:rPr lang="en-US" altLang="ja-JP" dirty="0" smtClean="0">
                <a:latin typeface="メイリオ" pitchFamily="50" charset="-128"/>
                <a:ea typeface="メイリオ" pitchFamily="50" charset="-128"/>
              </a:rPr>
              <a:t>})</a:t>
            </a:r>
            <a:endParaRPr kumimoji="1" lang="ja-JP" altLang="en-US" dirty="0">
              <a:latin typeface="メイリオ" pitchFamily="50" charset="-128"/>
              <a:ea typeface="メイリオ" pitchFamily="50" charset="-128"/>
            </a:endParaRPr>
          </a:p>
        </p:txBody>
      </p:sp>
      <p:sp>
        <p:nvSpPr>
          <p:cNvPr id="25" name="テキスト ボックス 24"/>
          <p:cNvSpPr txBox="1"/>
          <p:nvPr/>
        </p:nvSpPr>
        <p:spPr>
          <a:xfrm>
            <a:off x="285720" y="2428868"/>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26" name="テキスト ボックス 25"/>
          <p:cNvSpPr txBox="1"/>
          <p:nvPr/>
        </p:nvSpPr>
        <p:spPr>
          <a:xfrm>
            <a:off x="500034" y="3857628"/>
            <a:ext cx="3104953" cy="338554"/>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1600" dirty="0" smtClean="0">
                <a:latin typeface="メイリオ" pitchFamily="50" charset="-128"/>
                <a:ea typeface="メイリオ" pitchFamily="50" charset="-128"/>
              </a:rPr>
              <a:t>列挙可能 </a:t>
            </a:r>
            <a:r>
              <a:rPr kumimoji="1" lang="en-US" altLang="ja-JP" sz="1600" i="1" dirty="0" smtClean="0">
                <a:latin typeface="メイリオ" pitchFamily="50" charset="-128"/>
                <a:ea typeface="メイリオ" pitchFamily="50" charset="-128"/>
              </a:rPr>
              <a:t>(</a:t>
            </a:r>
            <a:r>
              <a:rPr lang="en-US" altLang="ja-JP" sz="1600" i="1" dirty="0" err="1" smtClean="0">
                <a:latin typeface="メイリオ" pitchFamily="50" charset="-128"/>
                <a:ea typeface="メイリオ" pitchFamily="50" charset="-128"/>
              </a:rPr>
              <a:t>IEnurarable</a:t>
            </a:r>
            <a:r>
              <a:rPr kumimoji="1" lang="en-US" altLang="ja-JP" sz="1600" i="1"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 な何か</a:t>
            </a:r>
            <a:endParaRPr kumimoji="1" lang="ja-JP" altLang="en-US" sz="1600" dirty="0">
              <a:latin typeface="メイリオ" pitchFamily="50" charset="-128"/>
              <a:ea typeface="メイリオ" pitchFamily="50" charset="-128"/>
            </a:endParaRPr>
          </a:p>
        </p:txBody>
      </p:sp>
      <p:sp>
        <p:nvSpPr>
          <p:cNvPr id="27" name="右矢印 26"/>
          <p:cNvSpPr/>
          <p:nvPr/>
        </p:nvSpPr>
        <p:spPr>
          <a:xfrm rot="4771085">
            <a:off x="3349511" y="2529511"/>
            <a:ext cx="620733"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28" name="右矢印 27"/>
          <p:cNvSpPr/>
          <p:nvPr/>
        </p:nvSpPr>
        <p:spPr>
          <a:xfrm rot="4771085">
            <a:off x="3691985" y="3954045"/>
            <a:ext cx="415719"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29" name="右矢印 28"/>
          <p:cNvSpPr/>
          <p:nvPr/>
        </p:nvSpPr>
        <p:spPr>
          <a:xfrm rot="4771085">
            <a:off x="3875969" y="5355307"/>
            <a:ext cx="556211" cy="500066"/>
          </a:xfrm>
          <a:prstGeom prst="rightArrow">
            <a:avLst/>
          </a:prstGeom>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p:bldP spid="12" grpId="0"/>
      <p:bldP spid="14" grpId="0" animBg="1"/>
      <p:bldP spid="15" grpId="0" animBg="1"/>
      <p:bldP spid="20" grpId="0" animBg="1"/>
      <p:bldP spid="21" grpId="0" animBg="1"/>
      <p:bldP spid="22" grpId="0" animBg="1"/>
      <p:bldP spid="25" grpId="0"/>
      <p:bldP spid="26" grpId="0"/>
      <p:bldP spid="27" grpId="0" animBg="1"/>
      <p:bldP spid="28" grpId="0" animBg="1"/>
      <p:bldP spid="2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1928802"/>
            <a:ext cx="8643998" cy="4572032"/>
          </a:xfrm>
        </p:spPr>
        <p:txBody>
          <a:bodyPr>
            <a:normAutofit/>
          </a:bodyPr>
          <a:lstStyle/>
          <a:p>
            <a:r>
              <a:rPr lang="en-US" altLang="ja-JP" sz="8000" dirty="0" smtClean="0">
                <a:solidFill>
                  <a:schemeClr val="tx1"/>
                </a:solidFill>
              </a:rPr>
              <a:t>3. </a:t>
            </a:r>
            <a:r>
              <a:rPr lang="ja-JP" altLang="en-US" sz="8000" dirty="0" smtClean="0">
                <a:solidFill>
                  <a:schemeClr val="tx1"/>
                </a:solidFill>
              </a:rPr>
              <a:t>美しい</a:t>
            </a:r>
            <a:r>
              <a:rPr lang="en-US" altLang="ja-JP" sz="8000" dirty="0" smtClean="0">
                <a:solidFill>
                  <a:schemeClr val="tx1"/>
                </a:solidFill>
              </a:rPr>
              <a:t/>
            </a:r>
            <a:br>
              <a:rPr lang="en-US" altLang="ja-JP" sz="8000" dirty="0" smtClean="0">
                <a:solidFill>
                  <a:schemeClr val="tx1"/>
                </a:solidFill>
              </a:rPr>
            </a:br>
            <a:r>
              <a:rPr lang="ja-JP" altLang="en-US" sz="8000" dirty="0" smtClean="0">
                <a:solidFill>
                  <a:schemeClr val="tx1"/>
                </a:solidFill>
              </a:rPr>
              <a:t>プログラム</a:t>
            </a:r>
            <a:r>
              <a:rPr lang="en-US" altLang="ja-JP" sz="8000" dirty="0" smtClean="0">
                <a:solidFill>
                  <a:schemeClr val="tx1"/>
                </a:solidFill>
              </a:rPr>
              <a:t/>
            </a:r>
            <a:br>
              <a:rPr lang="en-US" altLang="ja-JP" sz="8000" dirty="0" smtClean="0">
                <a:solidFill>
                  <a:schemeClr val="tx1"/>
                </a:solidFill>
              </a:rPr>
            </a:br>
            <a:r>
              <a:rPr lang="ja-JP" altLang="en-US" sz="8000" dirty="0" smtClean="0">
                <a:solidFill>
                  <a:schemeClr val="tx1"/>
                </a:solidFill>
              </a:rPr>
              <a:t>について</a:t>
            </a:r>
            <a:endParaRPr kumimoji="1" lang="ja-JP" altLang="en-US" sz="11500" dirty="0">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55392"/>
            <a:ext cx="8229600" cy="1828193"/>
          </a:xfrm>
        </p:spPr>
        <p:txBody>
          <a:bodyPr/>
          <a:lstStyle/>
          <a:p>
            <a:pPr algn="ctr"/>
            <a:r>
              <a:rPr lang="ja-JP" altLang="en-US" sz="6000" dirty="0" smtClean="0">
                <a:solidFill>
                  <a:schemeClr val="tx1"/>
                </a:solidFill>
              </a:rPr>
              <a:t>「美しいプログラム」</a:t>
            </a:r>
            <a:r>
              <a:rPr altLang="ja-JP" sz="7200" dirty="0" smtClean="0">
                <a:solidFill>
                  <a:schemeClr val="tx1"/>
                </a:solidFill>
              </a:rPr>
              <a:t/>
            </a:r>
            <a:br>
              <a:rPr altLang="ja-JP" sz="7200" dirty="0" smtClean="0">
                <a:solidFill>
                  <a:schemeClr val="tx1"/>
                </a:solidFill>
              </a:rPr>
            </a:br>
            <a:r>
              <a:rPr lang="ja-JP" altLang="en-US" sz="7200" dirty="0" smtClean="0">
                <a:solidFill>
                  <a:schemeClr val="tx1"/>
                </a:solidFill>
              </a:rPr>
              <a:t>とは？</a:t>
            </a:r>
            <a:endParaRPr kumimoji="1" lang="ja-JP" altLang="en-US" sz="72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143116"/>
            <a:ext cx="8643998" cy="1428760"/>
          </a:xfrm>
        </p:spPr>
        <p:txBody>
          <a:bodyPr>
            <a:normAutofit/>
          </a:bodyPr>
          <a:lstStyle/>
          <a:p>
            <a:r>
              <a:rPr kumimoji="1" lang="en-US" altLang="ja-JP" sz="8800" dirty="0" smtClean="0">
                <a:solidFill>
                  <a:schemeClr val="tx1"/>
                </a:solidFill>
              </a:rPr>
              <a:t>1. .NET </a:t>
            </a:r>
            <a:r>
              <a:rPr kumimoji="1" lang="ja-JP" altLang="en-US" sz="8800" dirty="0" smtClean="0">
                <a:solidFill>
                  <a:schemeClr val="tx1"/>
                </a:solidFill>
              </a:rPr>
              <a:t>の進化</a:t>
            </a:r>
            <a:endParaRPr kumimoji="1" lang="ja-JP" altLang="en-US" sz="8800" dirty="0">
              <a:solidFill>
                <a:schemeClr val="tx1"/>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55392"/>
            <a:ext cx="8229600" cy="1495794"/>
          </a:xfrm>
        </p:spPr>
        <p:txBody>
          <a:bodyPr/>
          <a:lstStyle/>
          <a:p>
            <a:pPr algn="ctr"/>
            <a:r>
              <a:rPr lang="ja-JP" altLang="en-US" sz="5400" dirty="0" smtClean="0">
                <a:solidFill>
                  <a:schemeClr val="tx1"/>
                </a:solidFill>
              </a:rPr>
              <a:t>「美しくないプログラム」</a:t>
            </a:r>
            <a:r>
              <a:rPr altLang="ja-JP" sz="5400" dirty="0" smtClean="0">
                <a:solidFill>
                  <a:schemeClr val="tx1"/>
                </a:solidFill>
              </a:rPr>
              <a:t/>
            </a:r>
            <a:br>
              <a:rPr altLang="ja-JP" sz="5400" dirty="0" smtClean="0">
                <a:solidFill>
                  <a:schemeClr val="tx1"/>
                </a:solidFill>
              </a:rPr>
            </a:br>
            <a:r>
              <a:rPr lang="ja-JP" altLang="en-US" sz="5400" dirty="0" smtClean="0">
                <a:solidFill>
                  <a:schemeClr val="tx1"/>
                </a:solidFill>
              </a:rPr>
              <a:t>とは？</a:t>
            </a:r>
            <a:endParaRPr kumimoji="1" lang="ja-JP" altLang="en-US" sz="5400" dirty="0">
              <a:solidFill>
                <a:schemeClr val="tx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054" y="2786058"/>
            <a:ext cx="8375946" cy="997196"/>
          </a:xfrm>
        </p:spPr>
        <p:txBody>
          <a:bodyPr/>
          <a:lstStyle/>
          <a:p>
            <a:pPr algn="ctr"/>
            <a:r>
              <a:rPr kumimoji="1" altLang="ja-JP" sz="7200" i="1" dirty="0" smtClean="0"/>
              <a:t>Martin Fowler</a:t>
            </a:r>
            <a:endParaRPr kumimoji="1" lang="ja-JP" altLang="en-US" sz="7200" i="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altLang="ja-JP" dirty="0" smtClean="0"/>
              <a:t>Bad</a:t>
            </a:r>
            <a:r>
              <a:rPr kumimoji="1" lang="ja-JP" altLang="en-US" dirty="0" smtClean="0"/>
              <a:t> </a:t>
            </a:r>
            <a:r>
              <a:rPr kumimoji="1" altLang="ja-JP" dirty="0" smtClean="0"/>
              <a:t>Smell</a:t>
            </a:r>
            <a:r>
              <a:rPr altLang="ja-JP" dirty="0" smtClean="0"/>
              <a:t>『</a:t>
            </a:r>
            <a:r>
              <a:rPr lang="ja-JP" altLang="en-US" dirty="0" smtClean="0"/>
              <a:t>不吉な匂い</a:t>
            </a:r>
            <a:r>
              <a:rPr altLang="ja-JP" dirty="0" smtClean="0"/>
              <a:t>』</a:t>
            </a:r>
            <a:br>
              <a:rPr altLang="ja-JP" dirty="0" smtClean="0"/>
            </a:br>
            <a:endParaRPr kumimoji="1" lang="ja-JP" altLang="en-US" dirty="0"/>
          </a:p>
        </p:txBody>
      </p:sp>
      <p:sp>
        <p:nvSpPr>
          <p:cNvPr id="3" name="コンテンツ プレースホルダ 2"/>
          <p:cNvSpPr>
            <a:spLocks noGrp="1"/>
          </p:cNvSpPr>
          <p:nvPr>
            <p:ph idx="1"/>
          </p:nvPr>
        </p:nvSpPr>
        <p:spPr>
          <a:xfrm>
            <a:off x="268224" y="877824"/>
            <a:ext cx="8482076" cy="455509"/>
          </a:xfrm>
        </p:spPr>
        <p:txBody>
          <a:bodyPr/>
          <a:lstStyle/>
          <a:p>
            <a:pPr lvl="1"/>
            <a:r>
              <a:rPr lang="ja-JP" altLang="en-US" sz="3200" dirty="0" smtClean="0"/>
              <a:t>「リファクタリング」を必要とするコード</a:t>
            </a:r>
          </a:p>
        </p:txBody>
      </p:sp>
      <p:sp>
        <p:nvSpPr>
          <p:cNvPr id="4" name="テキスト ボックス 3"/>
          <p:cNvSpPr txBox="1"/>
          <p:nvPr/>
        </p:nvSpPr>
        <p:spPr>
          <a:xfrm>
            <a:off x="304800" y="1855220"/>
            <a:ext cx="3788217" cy="4832092"/>
          </a:xfrm>
          <a:prstGeom prst="rect">
            <a:avLst/>
          </a:prstGeom>
          <a:noFill/>
        </p:spPr>
        <p:txBody>
          <a:bodyPr wrap="none" rtlCol="0">
            <a:spAutoFit/>
          </a:bodyPr>
          <a:lstStyle/>
          <a:p>
            <a:pPr>
              <a:buFont typeface="Arial" pitchFamily="34" charset="0"/>
              <a:buChar char="•"/>
            </a:pPr>
            <a:r>
              <a:rPr lang="ja-JP" altLang="en-US" sz="2800" dirty="0" smtClean="0"/>
              <a:t>重複したコード</a:t>
            </a:r>
          </a:p>
          <a:p>
            <a:pPr>
              <a:buFont typeface="Arial" pitchFamily="34" charset="0"/>
              <a:buChar char="•"/>
            </a:pPr>
            <a:r>
              <a:rPr lang="ja-JP" altLang="en-US" sz="2800" dirty="0" smtClean="0"/>
              <a:t>長すぎるメソッド</a:t>
            </a:r>
          </a:p>
          <a:p>
            <a:pPr>
              <a:buFont typeface="Arial" pitchFamily="34" charset="0"/>
              <a:buChar char="•"/>
            </a:pPr>
            <a:r>
              <a:rPr lang="ja-JP" altLang="en-US" sz="2800" dirty="0" smtClean="0"/>
              <a:t>巨大なクラス</a:t>
            </a:r>
          </a:p>
          <a:p>
            <a:pPr>
              <a:buFont typeface="Arial" pitchFamily="34" charset="0"/>
              <a:buChar char="•"/>
            </a:pPr>
            <a:r>
              <a:rPr lang="ja-JP" altLang="en-US" sz="2800" dirty="0" smtClean="0"/>
              <a:t>多すぎる引数</a:t>
            </a:r>
          </a:p>
          <a:p>
            <a:pPr>
              <a:buFont typeface="Arial" pitchFamily="34" charset="0"/>
              <a:buChar char="•"/>
            </a:pPr>
            <a:r>
              <a:rPr lang="ja-JP" altLang="en-US" sz="2800" dirty="0" smtClean="0"/>
              <a:t>変更の発散</a:t>
            </a:r>
          </a:p>
          <a:p>
            <a:pPr>
              <a:buFont typeface="Arial" pitchFamily="34" charset="0"/>
              <a:buChar char="•"/>
            </a:pPr>
            <a:r>
              <a:rPr lang="ja-JP" altLang="en-US" sz="2800" dirty="0" smtClean="0"/>
              <a:t>変更の分散</a:t>
            </a:r>
          </a:p>
          <a:p>
            <a:pPr>
              <a:buFont typeface="Arial" pitchFamily="34" charset="0"/>
              <a:buChar char="•"/>
            </a:pPr>
            <a:r>
              <a:rPr lang="ja-JP" altLang="en-US" sz="2800" dirty="0" smtClean="0"/>
              <a:t>属性、操作の横恋慕</a:t>
            </a:r>
          </a:p>
          <a:p>
            <a:pPr>
              <a:buFont typeface="Arial" pitchFamily="34" charset="0"/>
              <a:buChar char="•"/>
            </a:pPr>
            <a:r>
              <a:rPr lang="ja-JP" altLang="en-US" sz="2800" dirty="0" smtClean="0"/>
              <a:t>データの群れ</a:t>
            </a:r>
          </a:p>
          <a:p>
            <a:pPr>
              <a:buFont typeface="Arial" pitchFamily="34" charset="0"/>
              <a:buChar char="•"/>
            </a:pPr>
            <a:r>
              <a:rPr lang="ja-JP" altLang="en-US" sz="2800" dirty="0" smtClean="0"/>
              <a:t>基本データ型への執着</a:t>
            </a:r>
          </a:p>
          <a:p>
            <a:pPr>
              <a:buFont typeface="Arial" pitchFamily="34" charset="0"/>
              <a:buChar char="•"/>
            </a:pPr>
            <a:r>
              <a:rPr lang="ja-JP" altLang="en-US" sz="2800" dirty="0" smtClean="0"/>
              <a:t>スイッチ文</a:t>
            </a:r>
            <a:endParaRPr lang="en-US" altLang="ja-JP" sz="2800" dirty="0" smtClean="0"/>
          </a:p>
          <a:p>
            <a:pPr>
              <a:buFont typeface="Arial" pitchFamily="34" charset="0"/>
              <a:buChar char="•"/>
            </a:pPr>
            <a:r>
              <a:rPr lang="ja-JP" altLang="en-US" sz="2800" dirty="0" smtClean="0"/>
              <a:t>パラレル継承</a:t>
            </a:r>
          </a:p>
        </p:txBody>
      </p:sp>
      <p:sp>
        <p:nvSpPr>
          <p:cNvPr id="5" name="テキスト ボックス 4"/>
          <p:cNvSpPr txBox="1"/>
          <p:nvPr/>
        </p:nvSpPr>
        <p:spPr>
          <a:xfrm>
            <a:off x="4238244" y="1855724"/>
            <a:ext cx="4753224" cy="4832092"/>
          </a:xfrm>
          <a:prstGeom prst="rect">
            <a:avLst/>
          </a:prstGeom>
          <a:noFill/>
        </p:spPr>
        <p:txBody>
          <a:bodyPr wrap="none" rtlCol="0">
            <a:spAutoFit/>
          </a:bodyPr>
          <a:lstStyle/>
          <a:p>
            <a:pPr>
              <a:buFont typeface="Arial" pitchFamily="34" charset="0"/>
              <a:buChar char="•"/>
            </a:pPr>
            <a:r>
              <a:rPr lang="ja-JP" altLang="en-US" sz="2800" dirty="0" smtClean="0"/>
              <a:t>怠け者クラス</a:t>
            </a:r>
          </a:p>
          <a:p>
            <a:pPr>
              <a:buFont typeface="Arial" pitchFamily="34" charset="0"/>
              <a:buChar char="•"/>
            </a:pPr>
            <a:r>
              <a:rPr lang="ja-JP" altLang="en-US" sz="2800" dirty="0" smtClean="0"/>
              <a:t>疑わしき一般化</a:t>
            </a:r>
          </a:p>
          <a:p>
            <a:pPr>
              <a:buFont typeface="Arial" pitchFamily="34" charset="0"/>
              <a:buChar char="•"/>
            </a:pPr>
            <a:r>
              <a:rPr lang="ja-JP" altLang="en-US" sz="2800" dirty="0" smtClean="0"/>
              <a:t>一時的属性</a:t>
            </a:r>
          </a:p>
          <a:p>
            <a:pPr>
              <a:buFont typeface="Arial" pitchFamily="34" charset="0"/>
              <a:buChar char="•"/>
            </a:pPr>
            <a:r>
              <a:rPr lang="ja-JP" altLang="en-US" sz="2800" dirty="0" smtClean="0"/>
              <a:t>メッセージの連鎖</a:t>
            </a:r>
          </a:p>
          <a:p>
            <a:pPr>
              <a:buFont typeface="Arial" pitchFamily="34" charset="0"/>
              <a:buChar char="•"/>
            </a:pPr>
            <a:r>
              <a:rPr lang="ja-JP" altLang="en-US" sz="2800" dirty="0" smtClean="0"/>
              <a:t>仲介人</a:t>
            </a:r>
          </a:p>
          <a:p>
            <a:pPr>
              <a:buFont typeface="Arial" pitchFamily="34" charset="0"/>
              <a:buChar char="•"/>
            </a:pPr>
            <a:r>
              <a:rPr lang="ja-JP" altLang="en-US" sz="2800" dirty="0" smtClean="0"/>
              <a:t>不適切な関係</a:t>
            </a:r>
          </a:p>
          <a:p>
            <a:pPr>
              <a:buFont typeface="Arial" pitchFamily="34" charset="0"/>
              <a:buChar char="•"/>
            </a:pPr>
            <a:r>
              <a:rPr lang="ja-JP" altLang="en-US" sz="2800" dirty="0" smtClean="0"/>
              <a:t>クラスのインタフェース不一致</a:t>
            </a:r>
          </a:p>
          <a:p>
            <a:pPr>
              <a:buFont typeface="Arial" pitchFamily="34" charset="0"/>
              <a:buChar char="•"/>
            </a:pPr>
            <a:r>
              <a:rPr lang="ja-JP" altLang="en-US" sz="2800" dirty="0" smtClean="0"/>
              <a:t>未熟なクラスライブラリ</a:t>
            </a:r>
          </a:p>
          <a:p>
            <a:pPr>
              <a:buFont typeface="Arial" pitchFamily="34" charset="0"/>
              <a:buChar char="•"/>
            </a:pPr>
            <a:r>
              <a:rPr lang="ja-JP" altLang="en-US" sz="2800" dirty="0" smtClean="0"/>
              <a:t>データクラス</a:t>
            </a:r>
          </a:p>
          <a:p>
            <a:pPr>
              <a:buFont typeface="Arial" pitchFamily="34" charset="0"/>
              <a:buChar char="•"/>
            </a:pPr>
            <a:r>
              <a:rPr lang="ja-JP" altLang="en-US" sz="2800" dirty="0" smtClean="0"/>
              <a:t>相続拒否</a:t>
            </a:r>
          </a:p>
          <a:p>
            <a:pPr>
              <a:buFont typeface="Arial" pitchFamily="34" charset="0"/>
              <a:buChar char="•"/>
            </a:pPr>
            <a:r>
              <a:rPr lang="ja-JP" altLang="en-US" sz="2800" dirty="0" smtClean="0"/>
              <a:t>コメント</a:t>
            </a:r>
            <a:endParaRPr kumimoji="1" lang="ja-JP" altLang="en-US" sz="2800" dirty="0"/>
          </a:p>
        </p:txBody>
      </p:sp>
      <p:cxnSp>
        <p:nvCxnSpPr>
          <p:cNvPr id="7" name="直線コネクタ 6"/>
          <p:cNvCxnSpPr/>
          <p:nvPr/>
        </p:nvCxnSpPr>
        <p:spPr>
          <a:xfrm rot="16200000" flipH="1">
            <a:off x="1743456" y="4340352"/>
            <a:ext cx="4706112" cy="24384"/>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054" y="228600"/>
            <a:ext cx="8375946" cy="830997"/>
          </a:xfrm>
        </p:spPr>
        <p:txBody>
          <a:bodyPr/>
          <a:lstStyle/>
          <a:p>
            <a:r>
              <a:rPr kumimoji="1" lang="ja-JP" altLang="en-US" sz="6000" dirty="0" smtClean="0"/>
              <a:t>きれいなコード</a:t>
            </a:r>
            <a:r>
              <a:rPr kumimoji="1" lang="ja-JP" altLang="en-US" sz="5400" dirty="0" smtClean="0"/>
              <a:t>とは何か</a:t>
            </a:r>
            <a:r>
              <a:rPr kumimoji="1" altLang="ja-JP" sz="5400" dirty="0" smtClean="0"/>
              <a:t>?</a:t>
            </a:r>
            <a:endParaRPr kumimoji="1" lang="ja-JP" altLang="en-US" sz="5400" dirty="0"/>
          </a:p>
        </p:txBody>
      </p:sp>
      <p:sp>
        <p:nvSpPr>
          <p:cNvPr id="3" name="コンテンツ プレースホルダ 2"/>
          <p:cNvSpPr>
            <a:spLocks noGrp="1"/>
          </p:cNvSpPr>
          <p:nvPr>
            <p:ph idx="1"/>
          </p:nvPr>
        </p:nvSpPr>
        <p:spPr>
          <a:xfrm>
            <a:off x="381000" y="1412875"/>
            <a:ext cx="8382000" cy="5773888"/>
          </a:xfrm>
        </p:spPr>
        <p:txBody>
          <a:bodyPr/>
          <a:lstStyle/>
          <a:p>
            <a:r>
              <a:rPr lang="en-US" altLang="ja-JP" sz="6000" i="1" dirty="0" smtClean="0"/>
              <a:t>Robert C. Martin</a:t>
            </a:r>
          </a:p>
          <a:p>
            <a:pPr lvl="1"/>
            <a:r>
              <a:rPr kumimoji="1" lang="ja-JP" altLang="en-US" sz="4400" dirty="0" smtClean="0"/>
              <a:t>「いいコードとは、</a:t>
            </a:r>
            <a:r>
              <a:rPr kumimoji="1" lang="en-US" altLang="ja-JP" sz="4400" dirty="0" smtClean="0"/>
              <a:t/>
            </a:r>
            <a:br>
              <a:rPr kumimoji="1" lang="en-US" altLang="ja-JP" sz="4400" dirty="0" smtClean="0"/>
            </a:br>
            <a:r>
              <a:rPr kumimoji="1" lang="ja-JP" altLang="en-US" sz="4400" dirty="0" smtClean="0"/>
              <a:t>読みやすいコードだ」</a:t>
            </a:r>
            <a:endParaRPr kumimoji="1" lang="en-US" altLang="ja-JP" sz="4400" dirty="0" smtClean="0"/>
          </a:p>
          <a:p>
            <a:r>
              <a:rPr lang="en-US" altLang="ja-JP" sz="6000" i="1" dirty="0" smtClean="0"/>
              <a:t>Ward Cunningham</a:t>
            </a:r>
          </a:p>
          <a:p>
            <a:pPr lvl="1"/>
            <a:r>
              <a:rPr lang="ja-JP" altLang="en-US" sz="4400" dirty="0" smtClean="0"/>
              <a:t>「いいコードとは、</a:t>
            </a:r>
            <a:r>
              <a:rPr lang="en-US" altLang="ja-JP" sz="4400" dirty="0" smtClean="0"/>
              <a:t/>
            </a:r>
            <a:br>
              <a:rPr lang="en-US" altLang="ja-JP" sz="4400" dirty="0" smtClean="0"/>
            </a:br>
            <a:r>
              <a:rPr lang="ja-JP" altLang="en-US" sz="4400" dirty="0" smtClean="0"/>
              <a:t>期待したコード</a:t>
            </a:r>
            <a:r>
              <a:rPr lang="en-US" altLang="ja-JP" sz="4400" dirty="0" smtClean="0"/>
              <a:t/>
            </a:r>
            <a:br>
              <a:rPr lang="en-US" altLang="ja-JP" sz="4400" dirty="0" smtClean="0"/>
            </a:br>
            <a:r>
              <a:rPr lang="en-US" altLang="ja-JP" sz="4400" dirty="0" smtClean="0"/>
              <a:t>(what you expect) </a:t>
            </a:r>
            <a:r>
              <a:rPr lang="ja-JP" altLang="en-US" sz="4400" dirty="0" smtClean="0"/>
              <a:t>だ」</a:t>
            </a:r>
            <a:r>
              <a:rPr lang="en-US" altLang="ja-JP" sz="4400" dirty="0" smtClean="0"/>
              <a:t/>
            </a:r>
            <a:br>
              <a:rPr lang="en-US" altLang="ja-JP" sz="4400" dirty="0" smtClean="0"/>
            </a:br>
            <a:endParaRPr kumimoji="1" lang="ja-JP" altLang="en-US" sz="4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054" y="228600"/>
            <a:ext cx="8375946" cy="1218795"/>
          </a:xfrm>
        </p:spPr>
        <p:txBody>
          <a:bodyPr/>
          <a:lstStyle/>
          <a:p>
            <a:r>
              <a:rPr kumimoji="1" altLang="ja-JP" sz="8800" i="1" dirty="0" smtClean="0"/>
              <a:t>Robert C. Martin</a:t>
            </a:r>
            <a:endParaRPr kumimoji="1" lang="ja-JP" altLang="en-US" sz="8800" i="1" dirty="0"/>
          </a:p>
        </p:txBody>
      </p:sp>
      <p:sp>
        <p:nvSpPr>
          <p:cNvPr id="3" name="コンテンツ プレースホルダ 2"/>
          <p:cNvSpPr>
            <a:spLocks noGrp="1"/>
          </p:cNvSpPr>
          <p:nvPr>
            <p:ph idx="1"/>
          </p:nvPr>
        </p:nvSpPr>
        <p:spPr>
          <a:xfrm>
            <a:off x="357158" y="3000372"/>
            <a:ext cx="8382000" cy="1218795"/>
          </a:xfrm>
        </p:spPr>
        <p:txBody>
          <a:bodyPr/>
          <a:lstStyle/>
          <a:p>
            <a:r>
              <a:rPr lang="ja-JP" altLang="en-US" sz="4400" dirty="0" smtClean="0"/>
              <a:t>「きれいなコードを書こう。</a:t>
            </a:r>
            <a:r>
              <a:rPr lang="en-US" altLang="ja-JP" sz="4400" dirty="0" smtClean="0"/>
              <a:t/>
            </a:r>
            <a:br>
              <a:rPr lang="en-US" altLang="ja-JP" sz="4400" dirty="0" smtClean="0"/>
            </a:br>
            <a:r>
              <a:rPr lang="ja-JP" altLang="en-US" sz="4400" dirty="0" smtClean="0"/>
              <a:t>それがプロフェッショナルだ」</a:t>
            </a:r>
            <a:endParaRPr kumimoji="1" lang="ja-JP" altLang="en-US" sz="44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美しいプログラム</a:t>
            </a:r>
            <a:endParaRPr kumimoji="1" lang="ja-JP" altLang="en-US" dirty="0"/>
          </a:p>
        </p:txBody>
      </p:sp>
      <p:sp>
        <p:nvSpPr>
          <p:cNvPr id="3" name="コンテンツ プレースホルダ 2"/>
          <p:cNvSpPr>
            <a:spLocks noGrp="1"/>
          </p:cNvSpPr>
          <p:nvPr>
            <p:ph idx="1"/>
          </p:nvPr>
        </p:nvSpPr>
        <p:spPr>
          <a:xfrm>
            <a:off x="381000" y="1412875"/>
            <a:ext cx="8382000" cy="4536627"/>
          </a:xfrm>
        </p:spPr>
        <p:txBody>
          <a:bodyPr/>
          <a:lstStyle/>
          <a:p>
            <a:r>
              <a:rPr kumimoji="1" lang="en-US" altLang="ja-JP" sz="8800" i="1" dirty="0" smtClean="0"/>
              <a:t>Ease to Change</a:t>
            </a:r>
            <a:br>
              <a:rPr kumimoji="1" lang="en-US" altLang="ja-JP" sz="8800" i="1" dirty="0" smtClean="0"/>
            </a:br>
            <a:r>
              <a:rPr kumimoji="1" lang="en-US" altLang="ja-JP" sz="6600" dirty="0" smtClean="0"/>
              <a:t>(</a:t>
            </a:r>
            <a:r>
              <a:rPr kumimoji="1" lang="ja-JP" altLang="en-US" sz="6600" dirty="0" smtClean="0"/>
              <a:t>変更容易性</a:t>
            </a:r>
            <a:r>
              <a:rPr kumimoji="1" lang="en-US" altLang="ja-JP" sz="6600" dirty="0" smtClean="0"/>
              <a:t>)</a:t>
            </a:r>
          </a:p>
          <a:p>
            <a:r>
              <a:rPr lang="en-US" altLang="ja-JP" sz="8800" i="1" dirty="0" smtClean="0"/>
              <a:t>Ease to Test</a:t>
            </a:r>
            <a:br>
              <a:rPr lang="en-US" altLang="ja-JP" sz="8800" i="1" dirty="0" smtClean="0"/>
            </a:br>
            <a:r>
              <a:rPr lang="en-US" altLang="ja-JP" sz="6600" dirty="0" smtClean="0"/>
              <a:t>(</a:t>
            </a:r>
            <a:r>
              <a:rPr lang="ja-JP" altLang="en-US" sz="6600" dirty="0" smtClean="0"/>
              <a:t>検証容易性</a:t>
            </a:r>
            <a:r>
              <a:rPr lang="en-US" altLang="ja-JP" sz="6600" dirty="0" smtClean="0"/>
              <a:t>)</a:t>
            </a:r>
            <a:endParaRPr kumimoji="1" lang="ja-JP" altLang="en-US" sz="66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380492" y="2749868"/>
            <a:ext cx="8382000" cy="1661993"/>
          </a:xfrm>
        </p:spPr>
        <p:txBody>
          <a:bodyPr/>
          <a:lstStyle/>
          <a:p>
            <a:pPr algn="ctr">
              <a:buNone/>
            </a:pPr>
            <a:r>
              <a:rPr lang="ja-JP" altLang="en-US" sz="6000" dirty="0" smtClean="0"/>
              <a:t>「</a:t>
            </a:r>
            <a:r>
              <a:rPr lang="ja-JP" altLang="en-US" sz="6000" dirty="0" smtClean="0">
                <a:solidFill>
                  <a:srgbClr val="FFFF00"/>
                </a:solidFill>
              </a:rPr>
              <a:t>美しいソースコード</a:t>
            </a:r>
            <a:r>
              <a:rPr lang="ja-JP" altLang="en-US" sz="6000" dirty="0" smtClean="0"/>
              <a:t>の</a:t>
            </a:r>
            <a:r>
              <a:rPr lang="en-US" altLang="ja-JP" sz="6000" dirty="0" smtClean="0"/>
              <a:t/>
            </a:r>
            <a:br>
              <a:rPr lang="en-US" altLang="ja-JP" sz="6000" dirty="0" smtClean="0"/>
            </a:br>
            <a:r>
              <a:rPr lang="ja-JP" altLang="en-US" sz="6000" dirty="0" smtClean="0"/>
              <a:t>ための七箇条」</a:t>
            </a:r>
            <a:endParaRPr kumimoji="1" lang="ja-JP" alt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4300"/>
            <a:ext cx="9144000" cy="800100"/>
          </a:xfrm>
        </p:spPr>
        <p:txBody>
          <a:bodyPr/>
          <a:lstStyle/>
          <a:p>
            <a:r>
              <a:rPr lang="ja-JP" altLang="en-US" sz="4000" dirty="0" smtClean="0"/>
              <a:t>「美しいソースコードのための七箇条」</a:t>
            </a:r>
            <a:endParaRPr kumimoji="1" lang="ja-JP" altLang="en-US" sz="4000" dirty="0"/>
          </a:p>
        </p:txBody>
      </p:sp>
      <p:sp>
        <p:nvSpPr>
          <p:cNvPr id="3" name="コンテンツ プレースホルダ 2"/>
          <p:cNvSpPr>
            <a:spLocks noGrp="1"/>
          </p:cNvSpPr>
          <p:nvPr>
            <p:ph idx="1"/>
          </p:nvPr>
        </p:nvSpPr>
        <p:spPr>
          <a:xfrm>
            <a:off x="368300" y="1042988"/>
            <a:ext cx="8382000" cy="5539978"/>
          </a:xfrm>
        </p:spPr>
        <p:txBody>
          <a:bodyPr/>
          <a:lstStyle/>
          <a:p>
            <a:pPr marL="914400" indent="-914400">
              <a:buFont typeface="+mj-lt"/>
              <a:buAutoNum type="arabicPeriod"/>
            </a:pPr>
            <a:r>
              <a:rPr lang="ja-JP" altLang="en-US" sz="4800" dirty="0" smtClean="0">
                <a:solidFill>
                  <a:srgbClr val="FFFF00"/>
                </a:solidFill>
              </a:rPr>
              <a:t>意図を表現</a:t>
            </a:r>
          </a:p>
          <a:p>
            <a:pPr marL="914400" indent="-914400">
              <a:buFont typeface="+mj-lt"/>
              <a:buAutoNum type="arabicPeriod"/>
            </a:pPr>
            <a:r>
              <a:rPr lang="ja-JP" altLang="en-US" sz="4800" dirty="0" smtClean="0">
                <a:solidFill>
                  <a:srgbClr val="FFFF00"/>
                </a:solidFill>
              </a:rPr>
              <a:t>単一責務</a:t>
            </a:r>
          </a:p>
          <a:p>
            <a:pPr marL="914400" indent="-914400">
              <a:buFont typeface="+mj-lt"/>
              <a:buAutoNum type="arabicPeriod"/>
            </a:pPr>
            <a:r>
              <a:rPr lang="ja-JP" altLang="en-US" sz="4800" dirty="0" smtClean="0">
                <a:solidFill>
                  <a:srgbClr val="FFFF00"/>
                </a:solidFill>
              </a:rPr>
              <a:t>的確な名前</a:t>
            </a:r>
          </a:p>
          <a:p>
            <a:pPr marL="914400" indent="-914400">
              <a:buFont typeface="+mj-lt"/>
              <a:buAutoNum type="arabicPeriod"/>
            </a:pPr>
            <a:r>
              <a:rPr lang="en-US" altLang="ja-JP" sz="4800" dirty="0" smtClean="0">
                <a:solidFill>
                  <a:srgbClr val="FFFF00"/>
                </a:solidFill>
              </a:rPr>
              <a:t>Once And Only Once</a:t>
            </a:r>
          </a:p>
          <a:p>
            <a:pPr marL="914400" indent="-914400">
              <a:buFont typeface="+mj-lt"/>
              <a:buAutoNum type="arabicPeriod"/>
            </a:pPr>
            <a:r>
              <a:rPr lang="ja-JP" altLang="en-US" sz="4800" dirty="0" smtClean="0">
                <a:solidFill>
                  <a:srgbClr val="FFFF00"/>
                </a:solidFill>
              </a:rPr>
              <a:t>的確に記述されたメソッド</a:t>
            </a:r>
          </a:p>
          <a:p>
            <a:pPr marL="914400" indent="-914400">
              <a:buFont typeface="+mj-lt"/>
              <a:buAutoNum type="arabicPeriod"/>
            </a:pPr>
            <a:r>
              <a:rPr lang="ja-JP" altLang="en-US" sz="4800" dirty="0" smtClean="0">
                <a:solidFill>
                  <a:srgbClr val="FFFF00"/>
                </a:solidFill>
              </a:rPr>
              <a:t>ルールの統一</a:t>
            </a:r>
          </a:p>
          <a:p>
            <a:pPr marL="914400" indent="-914400">
              <a:buFont typeface="+mj-lt"/>
              <a:buAutoNum type="arabicPeriod"/>
            </a:pPr>
            <a:r>
              <a:rPr lang="en-US" altLang="ja-JP" sz="4800" dirty="0" smtClean="0">
                <a:solidFill>
                  <a:srgbClr val="FFFF00"/>
                </a:solidFill>
              </a:rPr>
              <a:t>Testable</a:t>
            </a:r>
            <a:endParaRPr kumimoji="1" lang="ja-JP" altLang="en-US" sz="4800" dirty="0">
              <a:solidFill>
                <a:srgbClr val="FFFF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意図を表現</a:t>
            </a:r>
            <a:endParaRPr kumimoji="1" lang="ja-JP" altLang="en-US" dirty="0"/>
          </a:p>
        </p:txBody>
      </p:sp>
      <p:sp>
        <p:nvSpPr>
          <p:cNvPr id="3" name="コンテンツ プレースホルダ 2"/>
          <p:cNvSpPr>
            <a:spLocks noGrp="1"/>
          </p:cNvSpPr>
          <p:nvPr>
            <p:ph idx="1"/>
          </p:nvPr>
        </p:nvSpPr>
        <p:spPr>
          <a:xfrm>
            <a:off x="381000" y="1412875"/>
            <a:ext cx="8382000" cy="2609945"/>
          </a:xfrm>
        </p:spPr>
        <p:txBody>
          <a:bodyPr/>
          <a:lstStyle/>
          <a:p>
            <a:pPr>
              <a:buNone/>
            </a:pPr>
            <a:r>
              <a:rPr lang="ja-JP" altLang="en-US" sz="4400" dirty="0" smtClean="0"/>
              <a:t>「プログラムの任意の部分で」</a:t>
            </a:r>
            <a:endParaRPr lang="en-US" altLang="ja-JP" sz="4400" dirty="0" smtClean="0"/>
          </a:p>
          <a:p>
            <a:r>
              <a:rPr lang="ja-JP" altLang="en-US" dirty="0" smtClean="0"/>
              <a:t>意図 </a:t>
            </a:r>
            <a:r>
              <a:rPr lang="en-US" altLang="ja-JP" dirty="0" smtClean="0"/>
              <a:t>(</a:t>
            </a:r>
            <a:r>
              <a:rPr lang="ja-JP" altLang="en-US" dirty="0" smtClean="0"/>
              <a:t>関心事</a:t>
            </a:r>
            <a:r>
              <a:rPr lang="en-US" altLang="ja-JP" dirty="0" smtClean="0"/>
              <a:t>) </a:t>
            </a:r>
            <a:r>
              <a:rPr lang="ja-JP" altLang="en-US" dirty="0" smtClean="0"/>
              <a:t>以外のことが書かれていないこと</a:t>
            </a:r>
            <a:endParaRPr lang="en-US" altLang="ja-JP" dirty="0" smtClean="0"/>
          </a:p>
          <a:p>
            <a:r>
              <a:rPr kumimoji="1" lang="ja-JP" altLang="en-US" dirty="0" smtClean="0"/>
              <a:t>意図 </a:t>
            </a:r>
            <a:r>
              <a:rPr lang="en-US" altLang="ja-JP" dirty="0" smtClean="0"/>
              <a:t>(</a:t>
            </a:r>
            <a:r>
              <a:rPr lang="ja-JP" altLang="en-US" dirty="0" smtClean="0"/>
              <a:t>関心事</a:t>
            </a:r>
            <a:r>
              <a:rPr lang="en-US" altLang="ja-JP" dirty="0" smtClean="0"/>
              <a:t>)</a:t>
            </a:r>
            <a:r>
              <a:rPr lang="ja-JP" altLang="en-US" dirty="0" smtClean="0"/>
              <a:t> </a:t>
            </a:r>
            <a:r>
              <a:rPr kumimoji="1" lang="ja-JP" altLang="en-US" dirty="0" smtClean="0"/>
              <a:t>が書き尽くされていること</a:t>
            </a:r>
            <a:endParaRPr kumimoji="1" lang="en-US" altLang="ja-JP" dirty="0" smtClean="0"/>
          </a:p>
          <a:p>
            <a:r>
              <a:rPr kumimoji="1" lang="ja-JP" altLang="en-US" sz="2800" dirty="0" smtClean="0"/>
              <a:t>＝</a:t>
            </a:r>
            <a:r>
              <a:rPr lang="ja-JP" altLang="en-US" sz="2800" dirty="0" smtClean="0"/>
              <a:t>高凝集 </a:t>
            </a:r>
            <a:r>
              <a:rPr lang="en-US" altLang="ja-JP" sz="2800" dirty="0" smtClean="0"/>
              <a:t>(high cohesion) </a:t>
            </a:r>
            <a:endParaRPr kumimoji="1" lang="en-US" altLang="ja-JP"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7054" y="2571744"/>
            <a:ext cx="8375946" cy="1218795"/>
          </a:xfrm>
        </p:spPr>
        <p:txBody>
          <a:bodyPr/>
          <a:lstStyle/>
          <a:p>
            <a:pPr algn="ctr"/>
            <a:r>
              <a:rPr kumimoji="1" lang="ja-JP" altLang="en-US" sz="8800" dirty="0" smtClean="0"/>
              <a:t>分割が鍵</a:t>
            </a:r>
            <a:endParaRPr kumimoji="1" lang="ja-JP" altLang="en-US" sz="88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altLang="ja-JP" sz="5400" dirty="0" smtClean="0">
                <a:solidFill>
                  <a:schemeClr val="tx1"/>
                </a:solidFill>
              </a:rPr>
              <a:t>.NET Framework</a:t>
            </a:r>
            <a:r>
              <a:rPr kumimoji="1" lang="ja-JP" altLang="en-US" sz="5400" dirty="0" smtClean="0">
                <a:solidFill>
                  <a:schemeClr val="tx1"/>
                </a:solidFill>
              </a:rPr>
              <a:t> </a:t>
            </a:r>
            <a:r>
              <a:rPr lang="ja-JP" altLang="en-US" sz="5400" dirty="0" smtClean="0">
                <a:solidFill>
                  <a:schemeClr val="tx1"/>
                </a:solidFill>
              </a:rPr>
              <a:t>の進化</a:t>
            </a:r>
            <a:endParaRPr kumimoji="1" lang="ja-JP" altLang="en-US" sz="5400" dirty="0">
              <a:solidFill>
                <a:schemeClr val="tx1"/>
              </a:solidFill>
            </a:endParaRPr>
          </a:p>
        </p:txBody>
      </p:sp>
      <p:graphicFrame>
        <p:nvGraphicFramePr>
          <p:cNvPr id="5" name="コンテンツ プレースホルダ 4"/>
          <p:cNvGraphicFramePr>
            <a:graphicFrameLocks noGrp="1"/>
          </p:cNvGraphicFramePr>
          <p:nvPr>
            <p:ph idx="1"/>
          </p:nvPr>
        </p:nvGraphicFramePr>
        <p:xfrm>
          <a:off x="457200" y="1285875"/>
          <a:ext cx="8229209" cy="5258409"/>
        </p:xfrm>
        <a:graphic>
          <a:graphicData uri="http://schemas.openxmlformats.org/drawingml/2006/table">
            <a:tbl>
              <a:tblPr firstRow="1" bandRow="1">
                <a:tableStyleId>{5C22544A-7EE6-4342-B048-85BDC9FD1C3A}</a:tableStyleId>
              </a:tblPr>
              <a:tblGrid>
                <a:gridCol w="1371535"/>
                <a:gridCol w="1371535"/>
                <a:gridCol w="1377211"/>
                <a:gridCol w="1365858"/>
                <a:gridCol w="1371535"/>
                <a:gridCol w="1371535"/>
              </a:tblGrid>
              <a:tr h="410070">
                <a:tc>
                  <a:txBody>
                    <a:bodyPr/>
                    <a:lstStyle/>
                    <a:p>
                      <a:pPr algn="ctr"/>
                      <a:endParaRPr kumimoji="1" lang="ja-JP" altLang="en-US" dirty="0"/>
                    </a:p>
                  </a:txBody>
                  <a:tcPr marL="86265" marR="86265"/>
                </a:tc>
                <a:tc>
                  <a:txBody>
                    <a:bodyPr/>
                    <a:lstStyle/>
                    <a:p>
                      <a:pPr algn="ctr"/>
                      <a:r>
                        <a:rPr kumimoji="1" lang="en-US" altLang="ja-JP" dirty="0" smtClean="0"/>
                        <a:t>1.0</a:t>
                      </a:r>
                      <a:endParaRPr kumimoji="1" lang="ja-JP" altLang="en-US" dirty="0"/>
                    </a:p>
                  </a:txBody>
                  <a:tcPr marL="86265" marR="86265"/>
                </a:tc>
                <a:tc>
                  <a:txBody>
                    <a:bodyPr/>
                    <a:lstStyle/>
                    <a:p>
                      <a:pPr algn="ctr"/>
                      <a:r>
                        <a:rPr kumimoji="1" lang="en-US" altLang="ja-JP" dirty="0" smtClean="0"/>
                        <a:t>1.1</a:t>
                      </a:r>
                      <a:endParaRPr kumimoji="1" lang="ja-JP" altLang="en-US" dirty="0"/>
                    </a:p>
                  </a:txBody>
                  <a:tcPr marL="86265" marR="86265"/>
                </a:tc>
                <a:tc>
                  <a:txBody>
                    <a:bodyPr/>
                    <a:lstStyle/>
                    <a:p>
                      <a:pPr algn="ctr"/>
                      <a:r>
                        <a:rPr kumimoji="1" lang="en-US" altLang="ja-JP" dirty="0" smtClean="0"/>
                        <a:t>2.0</a:t>
                      </a:r>
                      <a:endParaRPr kumimoji="1" lang="ja-JP" altLang="en-US" dirty="0"/>
                    </a:p>
                  </a:txBody>
                  <a:tcPr marL="86265" marR="86265"/>
                </a:tc>
                <a:tc>
                  <a:txBody>
                    <a:bodyPr/>
                    <a:lstStyle/>
                    <a:p>
                      <a:pPr algn="ctr"/>
                      <a:r>
                        <a:rPr kumimoji="1" lang="en-US" altLang="ja-JP" dirty="0" smtClean="0"/>
                        <a:t>3.0</a:t>
                      </a:r>
                      <a:endParaRPr kumimoji="1" lang="ja-JP" altLang="en-US" dirty="0"/>
                    </a:p>
                  </a:txBody>
                  <a:tcPr marL="86265" marR="86265"/>
                </a:tc>
                <a:tc>
                  <a:txBody>
                    <a:bodyPr/>
                    <a:lstStyle/>
                    <a:p>
                      <a:pPr algn="ctr"/>
                      <a:r>
                        <a:rPr kumimoji="1" lang="en-US" altLang="ja-JP" dirty="0" smtClean="0"/>
                        <a:t>3.5</a:t>
                      </a:r>
                      <a:endParaRPr kumimoji="1" lang="ja-JP" altLang="en-US" dirty="0"/>
                    </a:p>
                  </a:txBody>
                  <a:tcPr marL="86265" marR="86265"/>
                </a:tc>
              </a:tr>
              <a:tr h="707791">
                <a:tc>
                  <a:txBody>
                    <a:bodyPr/>
                    <a:lstStyle/>
                    <a:p>
                      <a:pPr algn="ctr"/>
                      <a:r>
                        <a:rPr kumimoji="1" lang="ja-JP" altLang="en-US" b="1" dirty="0" smtClean="0"/>
                        <a:t>ランタイム</a:t>
                      </a:r>
                      <a:r>
                        <a:rPr kumimoji="1" lang="ja-JP" altLang="en-US" dirty="0" smtClean="0"/>
                        <a:t> </a:t>
                      </a:r>
                      <a:r>
                        <a:rPr kumimoji="1" lang="en-US" altLang="ja-JP" dirty="0" smtClean="0"/>
                        <a:t>(CLR)</a:t>
                      </a:r>
                      <a:endParaRPr kumimoji="1" lang="ja-JP" altLang="en-US" dirty="0"/>
                    </a:p>
                  </a:txBody>
                  <a:tcPr marL="86265" marR="86265"/>
                </a:tc>
                <a:tc>
                  <a:txBody>
                    <a:bodyPr/>
                    <a:lstStyle/>
                    <a:p>
                      <a:pPr algn="ctr"/>
                      <a:r>
                        <a:rPr kumimoji="1" lang="en-US" altLang="ja-JP" dirty="0" smtClean="0"/>
                        <a:t>1.0.3705</a:t>
                      </a:r>
                      <a:endParaRPr kumimoji="1" lang="ja-JP" altLang="en-US" dirty="0"/>
                    </a:p>
                  </a:txBody>
                  <a:tcPr marL="86265" marR="86265"/>
                </a:tc>
                <a:tc>
                  <a:txBody>
                    <a:bodyPr/>
                    <a:lstStyle/>
                    <a:p>
                      <a:pPr algn="ctr"/>
                      <a:r>
                        <a:rPr kumimoji="1" lang="en-US" altLang="ja-JP" dirty="0" smtClean="0"/>
                        <a:t>1.1.4322</a:t>
                      </a:r>
                      <a:endParaRPr kumimoji="1" lang="ja-JP" altLang="en-US" dirty="0"/>
                    </a:p>
                  </a:txBody>
                  <a:tcPr marL="86265" marR="86265"/>
                </a:tc>
                <a:tc gridSpan="2">
                  <a:txBody>
                    <a:bodyPr/>
                    <a:lstStyle/>
                    <a:p>
                      <a:pPr algn="ctr"/>
                      <a:r>
                        <a:rPr kumimoji="1" lang="en-US" altLang="ja-JP" dirty="0" smtClean="0"/>
                        <a:t>2.0.50727</a:t>
                      </a:r>
                      <a:br>
                        <a:rPr kumimoji="1" lang="en-US" altLang="ja-JP" dirty="0" smtClean="0"/>
                      </a:br>
                      <a:r>
                        <a:rPr kumimoji="1" lang="en-US" altLang="ja-JP" dirty="0" smtClean="0"/>
                        <a:t>832</a:t>
                      </a:r>
                      <a:endParaRPr kumimoji="1" lang="ja-JP" altLang="en-US" dirty="0"/>
                    </a:p>
                  </a:txBody>
                  <a:tcPr marL="86265" marR="86265"/>
                </a:tc>
                <a:tc hMerge="1">
                  <a:txBody>
                    <a:bodyPr/>
                    <a:lstStyle/>
                    <a:p>
                      <a:endParaRPr kumimoji="1" lang="ja-JP" altLang="en-US" dirty="0"/>
                    </a:p>
                  </a:txBody>
                  <a:tcPr/>
                </a:tc>
                <a:tc>
                  <a:txBody>
                    <a:bodyPr/>
                    <a:lstStyle/>
                    <a:p>
                      <a:pPr algn="ctr"/>
                      <a:r>
                        <a:rPr kumimoji="1" lang="en-US" altLang="ja-JP" dirty="0" smtClean="0"/>
                        <a:t>2.0.50727</a:t>
                      </a:r>
                      <a:br>
                        <a:rPr kumimoji="1" lang="en-US" altLang="ja-JP" dirty="0" smtClean="0"/>
                      </a:br>
                      <a:r>
                        <a:rPr kumimoji="1" lang="en-US" altLang="ja-JP" dirty="0" smtClean="0"/>
                        <a:t>1433</a:t>
                      </a:r>
                      <a:endParaRPr kumimoji="1" lang="ja-JP" altLang="en-US" dirty="0"/>
                    </a:p>
                  </a:txBody>
                  <a:tcPr marL="86265" marR="86265"/>
                </a:tc>
              </a:tr>
              <a:tr h="1921148">
                <a:tc>
                  <a:txBody>
                    <a:bodyPr/>
                    <a:lstStyle/>
                    <a:p>
                      <a:pPr algn="ctr"/>
                      <a:r>
                        <a:rPr kumimoji="1" lang="ja-JP" altLang="en-US" b="1" dirty="0" smtClean="0"/>
                        <a:t>トピック</a:t>
                      </a:r>
                      <a:endParaRPr kumimoji="1" lang="ja-JP" altLang="en-US" b="1" dirty="0"/>
                    </a:p>
                  </a:txBody>
                  <a:tcPr marL="86265" marR="86265"/>
                </a:tc>
                <a:tc>
                  <a:txBody>
                    <a:bodyPr/>
                    <a:lstStyle/>
                    <a:p>
                      <a:pPr algn="ctr"/>
                      <a:r>
                        <a:rPr kumimoji="1" lang="en-US" altLang="ja-JP" dirty="0" smtClean="0"/>
                        <a:t>ADO.NET</a:t>
                      </a:r>
                    </a:p>
                    <a:p>
                      <a:pPr algn="ctr"/>
                      <a:r>
                        <a:rPr kumimoji="1" lang="en-US" altLang="ja-JP" dirty="0" smtClean="0"/>
                        <a:t>ASP.NET</a:t>
                      </a:r>
                    </a:p>
                    <a:p>
                      <a:pPr algn="ctr"/>
                      <a:r>
                        <a:rPr kumimoji="1" lang="en-US" altLang="ja-JP" dirty="0" err="1" smtClean="0"/>
                        <a:t>WinForm</a:t>
                      </a:r>
                      <a:endParaRPr kumimoji="1" lang="ja-JP" altLang="en-US" dirty="0"/>
                    </a:p>
                  </a:txBody>
                  <a:tcPr marL="86265" marR="86265"/>
                </a:tc>
                <a:tc>
                  <a:txBody>
                    <a:bodyPr/>
                    <a:lstStyle/>
                    <a:p>
                      <a:pPr algn="ctr"/>
                      <a:r>
                        <a:rPr kumimoji="1" lang="en-US" altLang="ja-JP" dirty="0" smtClean="0"/>
                        <a:t>ASP.NET1.1</a:t>
                      </a:r>
                      <a:endParaRPr kumimoji="1" lang="ja-JP" altLang="en-US" dirty="0"/>
                    </a:p>
                  </a:txBody>
                  <a:tcPr marL="86265" marR="86265"/>
                </a:tc>
                <a:tc>
                  <a:txBody>
                    <a:bodyPr/>
                    <a:lstStyle/>
                    <a:p>
                      <a:pPr algn="ctr"/>
                      <a:r>
                        <a:rPr kumimoji="1" lang="en-US" altLang="ja-JP" dirty="0" smtClean="0"/>
                        <a:t>ADO.NET</a:t>
                      </a:r>
                      <a:r>
                        <a:rPr kumimoji="1" lang="en-US" altLang="ja-JP" baseline="0" dirty="0" smtClean="0"/>
                        <a:t> 2.0</a:t>
                      </a:r>
                    </a:p>
                    <a:p>
                      <a:pPr algn="ctr"/>
                      <a:r>
                        <a:rPr kumimoji="1" lang="en-US" altLang="ja-JP" baseline="0" dirty="0" smtClean="0"/>
                        <a:t>ASP.NET 2.0</a:t>
                      </a:r>
                    </a:p>
                    <a:p>
                      <a:pPr algn="ctr"/>
                      <a:r>
                        <a:rPr kumimoji="1" lang="en-US" altLang="ja-JP" baseline="0" dirty="0" smtClean="0"/>
                        <a:t>C# 2.0</a:t>
                      </a:r>
                    </a:p>
                    <a:p>
                      <a:pPr algn="ctr"/>
                      <a:r>
                        <a:rPr kumimoji="1" lang="en-US" altLang="ja-JP" baseline="0" dirty="0" smtClean="0"/>
                        <a:t>VB 8.0</a:t>
                      </a:r>
                      <a:endParaRPr kumimoji="1" lang="ja-JP" altLang="en-US" dirty="0"/>
                    </a:p>
                  </a:txBody>
                  <a:tcPr marL="86265" marR="86265"/>
                </a:tc>
                <a:tc>
                  <a:txBody>
                    <a:bodyPr/>
                    <a:lstStyle/>
                    <a:p>
                      <a:pPr algn="ctr"/>
                      <a:r>
                        <a:rPr kumimoji="1" lang="en-US" altLang="ja-JP" dirty="0" smtClean="0"/>
                        <a:t>WPF</a:t>
                      </a:r>
                    </a:p>
                    <a:p>
                      <a:pPr algn="ctr"/>
                      <a:r>
                        <a:rPr kumimoji="1" lang="en-US" altLang="ja-JP" dirty="0" smtClean="0"/>
                        <a:t>WF</a:t>
                      </a:r>
                    </a:p>
                    <a:p>
                      <a:pPr algn="ctr"/>
                      <a:r>
                        <a:rPr kumimoji="1" lang="en-US" altLang="ja-JP" dirty="0" smtClean="0"/>
                        <a:t>WCF</a:t>
                      </a:r>
                    </a:p>
                    <a:p>
                      <a:pPr algn="ctr"/>
                      <a:r>
                        <a:rPr kumimoji="1" lang="en-US" altLang="ja-JP" dirty="0" err="1" smtClean="0"/>
                        <a:t>CardSpace</a:t>
                      </a:r>
                      <a:endParaRPr kumimoji="1" lang="ja-JP" altLang="en-US" dirty="0"/>
                    </a:p>
                  </a:txBody>
                  <a:tcPr marL="86265" marR="86265"/>
                </a:tc>
                <a:tc>
                  <a:txBody>
                    <a:bodyPr/>
                    <a:lstStyle/>
                    <a:p>
                      <a:pPr algn="ctr"/>
                      <a:r>
                        <a:rPr kumimoji="1" lang="en-US" altLang="ja-JP" dirty="0" smtClean="0"/>
                        <a:t>ASP.NET AJAX</a:t>
                      </a:r>
                    </a:p>
                    <a:p>
                      <a:pPr algn="ctr"/>
                      <a:r>
                        <a:rPr kumimoji="1" lang="en-US" altLang="ja-JP" dirty="0" smtClean="0"/>
                        <a:t>LINQ</a:t>
                      </a:r>
                    </a:p>
                    <a:p>
                      <a:pPr algn="ctr"/>
                      <a:r>
                        <a:rPr kumimoji="1" lang="en-US" altLang="ja-JP" dirty="0" smtClean="0"/>
                        <a:t>C#</a:t>
                      </a:r>
                      <a:r>
                        <a:rPr kumimoji="1" lang="en-US" altLang="ja-JP" baseline="0" dirty="0" smtClean="0"/>
                        <a:t> 3.0</a:t>
                      </a:r>
                    </a:p>
                    <a:p>
                      <a:pPr algn="ctr"/>
                      <a:r>
                        <a:rPr kumimoji="1" lang="en-US" altLang="ja-JP" baseline="0" dirty="0" smtClean="0"/>
                        <a:t>VB 9.0</a:t>
                      </a:r>
                      <a:endParaRPr kumimoji="1" lang="ja-JP" altLang="en-US" dirty="0"/>
                    </a:p>
                  </a:txBody>
                  <a:tcPr marL="86265" marR="86265"/>
                </a:tc>
              </a:tr>
              <a:tr h="410070">
                <a:tc>
                  <a:txBody>
                    <a:bodyPr/>
                    <a:lstStyle/>
                    <a:p>
                      <a:pPr algn="ctr"/>
                      <a:r>
                        <a:rPr kumimoji="1" lang="en-US" altLang="ja-JP" dirty="0" smtClean="0"/>
                        <a:t>VS2002</a:t>
                      </a:r>
                      <a:endParaRPr kumimoji="1" lang="ja-JP" altLang="en-US" dirty="0"/>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endParaRPr kumimoji="1" lang="ja-JP" altLang="en-US" b="1"/>
                    </a:p>
                  </a:txBody>
                  <a:tcPr marL="86265" marR="86265"/>
                </a:tc>
                <a:tc>
                  <a:txBody>
                    <a:bodyPr/>
                    <a:lstStyle/>
                    <a:p>
                      <a:pPr algn="ctr"/>
                      <a:endParaRPr kumimoji="1" lang="ja-JP" altLang="en-US" b="1" dirty="0"/>
                    </a:p>
                  </a:txBody>
                  <a:tcPr marL="86265" marR="86265"/>
                </a:tc>
                <a:tc>
                  <a:txBody>
                    <a:bodyPr/>
                    <a:lstStyle/>
                    <a:p>
                      <a:pPr algn="ctr"/>
                      <a:endParaRPr kumimoji="1" lang="ja-JP" altLang="en-US" b="1" dirty="0"/>
                    </a:p>
                  </a:txBody>
                  <a:tcPr marL="86265" marR="86265"/>
                </a:tc>
                <a:tc>
                  <a:txBody>
                    <a:bodyPr/>
                    <a:lstStyle/>
                    <a:p>
                      <a:pPr algn="ctr"/>
                      <a:endParaRPr kumimoji="1" lang="ja-JP" altLang="en-US" b="1"/>
                    </a:p>
                  </a:txBody>
                  <a:tcPr marL="86265" marR="86265"/>
                </a:tc>
              </a:tr>
              <a:tr h="410070">
                <a:tc>
                  <a:txBody>
                    <a:bodyPr/>
                    <a:lstStyle/>
                    <a:p>
                      <a:pPr algn="ctr"/>
                      <a:r>
                        <a:rPr kumimoji="1" lang="en-US" altLang="ja-JP" dirty="0" smtClean="0"/>
                        <a:t>VS2003</a:t>
                      </a:r>
                      <a:endParaRPr kumimoji="1" lang="ja-JP" altLang="en-US" dirty="0"/>
                    </a:p>
                  </a:txBody>
                  <a:tcPr marL="86265" marR="86265"/>
                </a:tc>
                <a:tc>
                  <a:txBody>
                    <a:bodyPr/>
                    <a:lstStyle/>
                    <a:p>
                      <a:pPr algn="ctr"/>
                      <a:endParaRPr kumimoji="1" lang="ja-JP" altLang="en-US" b="1"/>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endParaRPr kumimoji="1" lang="ja-JP" altLang="en-US" b="1"/>
                    </a:p>
                  </a:txBody>
                  <a:tcPr marL="86265" marR="86265"/>
                </a:tc>
                <a:tc>
                  <a:txBody>
                    <a:bodyPr/>
                    <a:lstStyle/>
                    <a:p>
                      <a:pPr algn="ctr"/>
                      <a:endParaRPr kumimoji="1" lang="ja-JP" altLang="en-US" b="1" dirty="0"/>
                    </a:p>
                  </a:txBody>
                  <a:tcPr marL="86265" marR="86265"/>
                </a:tc>
                <a:tc>
                  <a:txBody>
                    <a:bodyPr/>
                    <a:lstStyle/>
                    <a:p>
                      <a:pPr algn="ctr"/>
                      <a:endParaRPr kumimoji="1" lang="ja-JP" altLang="en-US" b="1"/>
                    </a:p>
                  </a:txBody>
                  <a:tcPr marL="86265" marR="86265"/>
                </a:tc>
              </a:tr>
              <a:tr h="410070">
                <a:tc>
                  <a:txBody>
                    <a:bodyPr/>
                    <a:lstStyle/>
                    <a:p>
                      <a:pPr algn="ctr"/>
                      <a:r>
                        <a:rPr kumimoji="1" lang="en-US" altLang="ja-JP" dirty="0" smtClean="0"/>
                        <a:t>VS2005</a:t>
                      </a:r>
                      <a:endParaRPr kumimoji="1" lang="ja-JP" altLang="en-US" dirty="0"/>
                    </a:p>
                  </a:txBody>
                  <a:tcPr marL="86265" marR="86265"/>
                </a:tc>
                <a:tc>
                  <a:txBody>
                    <a:bodyPr/>
                    <a:lstStyle/>
                    <a:p>
                      <a:pPr algn="ctr"/>
                      <a:endParaRPr kumimoji="1" lang="ja-JP" altLang="en-US" b="1"/>
                    </a:p>
                  </a:txBody>
                  <a:tcPr marL="86265" marR="86265"/>
                </a:tc>
                <a:tc>
                  <a:txBody>
                    <a:bodyPr/>
                    <a:lstStyle/>
                    <a:p>
                      <a:pPr algn="ctr"/>
                      <a:endParaRPr kumimoji="1" lang="ja-JP" altLang="en-US" b="1"/>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endParaRPr kumimoji="1" lang="ja-JP" altLang="en-US" b="1" dirty="0"/>
                    </a:p>
                  </a:txBody>
                  <a:tcPr marL="86265" marR="86265"/>
                </a:tc>
              </a:tr>
              <a:tr h="410070">
                <a:tc>
                  <a:txBody>
                    <a:bodyPr/>
                    <a:lstStyle/>
                    <a:p>
                      <a:pPr algn="ctr"/>
                      <a:r>
                        <a:rPr kumimoji="1" lang="en-US" altLang="ja-JP" dirty="0" smtClean="0"/>
                        <a:t>VS2008</a:t>
                      </a:r>
                      <a:endParaRPr kumimoji="1" lang="ja-JP" altLang="en-US" dirty="0"/>
                    </a:p>
                  </a:txBody>
                  <a:tcPr marL="86265" marR="86265"/>
                </a:tc>
                <a:tc>
                  <a:txBody>
                    <a:bodyPr/>
                    <a:lstStyle/>
                    <a:p>
                      <a:pPr algn="ctr"/>
                      <a:endParaRPr kumimoji="1" lang="ja-JP" altLang="en-US" b="1" dirty="0"/>
                    </a:p>
                  </a:txBody>
                  <a:tcPr marL="86265" marR="86265"/>
                </a:tc>
                <a:tc>
                  <a:txBody>
                    <a:bodyPr/>
                    <a:lstStyle/>
                    <a:p>
                      <a:pPr algn="ctr"/>
                      <a:endParaRPr kumimoji="1" lang="ja-JP" altLang="en-US" b="1" dirty="0"/>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r>
                        <a:rPr kumimoji="1" lang="ja-JP" altLang="en-US" b="1" dirty="0" smtClean="0"/>
                        <a:t>○</a:t>
                      </a:r>
                      <a:endParaRPr kumimoji="1" lang="ja-JP" altLang="en-US" b="1" dirty="0"/>
                    </a:p>
                  </a:txBody>
                  <a:tcPr marL="86265" marR="86265"/>
                </a:tc>
                <a:tc>
                  <a:txBody>
                    <a:bodyPr/>
                    <a:lstStyle/>
                    <a:p>
                      <a:pPr algn="ctr"/>
                      <a:r>
                        <a:rPr kumimoji="1" lang="ja-JP" altLang="en-US" b="1" dirty="0" smtClean="0"/>
                        <a:t>◎</a:t>
                      </a:r>
                      <a:endParaRPr kumimoji="1" lang="ja-JP" altLang="en-US" b="1" dirty="0"/>
                    </a:p>
                  </a:txBody>
                  <a:tcPr marL="86265" marR="86265"/>
                </a:tc>
              </a:tr>
              <a:tr h="410070">
                <a:tc>
                  <a:txBody>
                    <a:bodyPr/>
                    <a:lstStyle/>
                    <a:p>
                      <a:pPr algn="ctr"/>
                      <a:r>
                        <a:rPr kumimoji="1" lang="ja-JP" altLang="en-US" sz="1600" b="1" dirty="0" smtClean="0"/>
                        <a:t>サポート期限</a:t>
                      </a:r>
                      <a:endParaRPr kumimoji="1" lang="ja-JP" altLang="en-US" sz="1600" b="1" dirty="0"/>
                    </a:p>
                  </a:txBody>
                  <a:tcPr marL="86265" marR="86265"/>
                </a:tc>
                <a:tc>
                  <a:txBody>
                    <a:bodyPr/>
                    <a:lstStyle/>
                    <a:p>
                      <a:pPr algn="ctr"/>
                      <a:r>
                        <a:rPr kumimoji="1" lang="en-US" altLang="ja-JP" b="1" dirty="0" smtClean="0">
                          <a:solidFill>
                            <a:srgbClr val="FF0000"/>
                          </a:solidFill>
                        </a:rPr>
                        <a:t>2007/07/10</a:t>
                      </a:r>
                      <a:endParaRPr kumimoji="1" lang="ja-JP" altLang="en-US" b="1" dirty="0">
                        <a:solidFill>
                          <a:srgbClr val="FF0000"/>
                        </a:solidFill>
                      </a:endParaRPr>
                    </a:p>
                  </a:txBody>
                  <a:tcPr marL="86265" marR="86265"/>
                </a:tc>
                <a:tc>
                  <a:txBody>
                    <a:bodyPr/>
                    <a:lstStyle/>
                    <a:p>
                      <a:pPr algn="ctr"/>
                      <a:r>
                        <a:rPr kumimoji="1" lang="en-US" altLang="ja-JP" b="1" dirty="0" smtClean="0">
                          <a:solidFill>
                            <a:schemeClr val="tx2">
                              <a:lumMod val="10000"/>
                            </a:schemeClr>
                          </a:solidFill>
                        </a:rPr>
                        <a:t>2008/10/14</a:t>
                      </a:r>
                      <a:endParaRPr kumimoji="1" lang="ja-JP" altLang="en-US" b="1" dirty="0">
                        <a:solidFill>
                          <a:schemeClr val="tx2">
                            <a:lumMod val="10000"/>
                          </a:schemeClr>
                        </a:solidFill>
                      </a:endParaRPr>
                    </a:p>
                  </a:txBody>
                  <a:tcPr marL="86265" marR="86265"/>
                </a:tc>
                <a:tc>
                  <a:txBody>
                    <a:bodyPr/>
                    <a:lstStyle/>
                    <a:p>
                      <a:pPr algn="ctr"/>
                      <a:r>
                        <a:rPr kumimoji="1" lang="en-US" altLang="ja-JP" b="1" dirty="0" smtClean="0"/>
                        <a:t>2011/01/12</a:t>
                      </a:r>
                      <a:endParaRPr kumimoji="1" lang="ja-JP" altLang="en-US" b="1" dirty="0"/>
                    </a:p>
                  </a:txBody>
                  <a:tcPr marL="86265" marR="86265"/>
                </a:tc>
                <a:tc>
                  <a:txBody>
                    <a:bodyPr/>
                    <a:lstStyle/>
                    <a:p>
                      <a:pPr algn="ctr"/>
                      <a:r>
                        <a:rPr kumimoji="1" lang="en-US" altLang="ja-JP" b="1" dirty="0" smtClean="0"/>
                        <a:t>2012/04/10</a:t>
                      </a:r>
                      <a:endParaRPr kumimoji="1" lang="ja-JP" altLang="en-US" b="1" dirty="0"/>
                    </a:p>
                  </a:txBody>
                  <a:tcPr marL="86265" marR="86265"/>
                </a:tc>
                <a:tc>
                  <a:txBody>
                    <a:bodyPr/>
                    <a:lstStyle/>
                    <a:p>
                      <a:pPr algn="ctr"/>
                      <a:r>
                        <a:rPr kumimoji="1" lang="en-US" altLang="ja-JP" b="1" dirty="0" smtClean="0"/>
                        <a:t>----</a:t>
                      </a:r>
                      <a:endParaRPr kumimoji="1" lang="ja-JP" altLang="en-US" b="1" dirty="0"/>
                    </a:p>
                  </a:txBody>
                  <a:tcPr marL="86265" marR="86265"/>
                </a:tc>
              </a:tr>
            </a:tbl>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4400" dirty="0" smtClean="0"/>
              <a:t>分割攻略</a:t>
            </a:r>
            <a:r>
              <a:rPr lang="ja-JP" altLang="en-US" sz="3600" dirty="0" smtClean="0"/>
              <a:t> </a:t>
            </a:r>
            <a:r>
              <a:rPr lang="en-US" altLang="ja-JP" sz="3600" dirty="0" smtClean="0"/>
              <a:t>(Divide-and-Conquer)</a:t>
            </a:r>
            <a:r>
              <a:rPr lang="en-US" altLang="ja-JP" sz="4400" dirty="0" smtClean="0"/>
              <a:t/>
            </a:r>
            <a:br>
              <a:rPr lang="en-US" altLang="ja-JP" sz="4400" dirty="0" smtClean="0"/>
            </a:br>
            <a:r>
              <a:rPr lang="ja-JP" altLang="en-US" sz="3200" dirty="0" smtClean="0"/>
              <a:t>について復習</a:t>
            </a:r>
            <a:endParaRPr kumimoji="1" lang="ja-JP" altLang="en-US" sz="5400" dirty="0"/>
          </a:p>
        </p:txBody>
      </p:sp>
      <p:sp>
        <p:nvSpPr>
          <p:cNvPr id="3" name="コンテンツ プレースホルダ 2"/>
          <p:cNvSpPr>
            <a:spLocks noGrp="1"/>
          </p:cNvSpPr>
          <p:nvPr>
            <p:ph idx="1"/>
          </p:nvPr>
        </p:nvSpPr>
        <p:spPr/>
        <p:txBody>
          <a:bodyPr>
            <a:noAutofit/>
          </a:bodyPr>
          <a:lstStyle/>
          <a:p>
            <a:pPr marL="742950" indent="-742950">
              <a:buFont typeface="+mj-lt"/>
              <a:buAutoNum type="arabicPeriod"/>
            </a:pPr>
            <a:r>
              <a:rPr lang="ja-JP" altLang="en-US" sz="3200" dirty="0" smtClean="0"/>
              <a:t>プログラム開発は複雑さとの戦い</a:t>
            </a:r>
            <a:endParaRPr lang="en-US" altLang="ja-JP" sz="3200" dirty="0" smtClean="0"/>
          </a:p>
          <a:p>
            <a:pPr marL="742950" indent="-742950">
              <a:buFont typeface="+mj-lt"/>
              <a:buAutoNum type="arabicPeriod"/>
            </a:pPr>
            <a:r>
              <a:rPr lang="ja-JP" altLang="en-US" sz="3200" dirty="0" smtClean="0"/>
              <a:t>問題はサイズが小さいほうが簡単に解ける</a:t>
            </a:r>
            <a:endParaRPr lang="en-US" altLang="ja-JP" sz="3200" dirty="0" smtClean="0"/>
          </a:p>
          <a:p>
            <a:pPr marL="742950" indent="-742950">
              <a:buFont typeface="+mj-lt"/>
              <a:buAutoNum type="arabicPeriod"/>
            </a:pPr>
            <a:r>
              <a:rPr lang="ja-JP" altLang="en-US" sz="3200" dirty="0" smtClean="0"/>
              <a:t>もし大きなサイズの問題を、いくつかのより小さなサイズの問題に分割でき、それぞれを解けば良い状態にできれば、その方が容易に解ける</a:t>
            </a:r>
          </a:p>
          <a:p>
            <a:pPr marL="742950" indent="-742950">
              <a:buFont typeface="+mj-lt"/>
              <a:buAutoNum type="arabicPeriod"/>
            </a:pPr>
            <a:r>
              <a:rPr lang="ja-JP" altLang="en-US" sz="3200" dirty="0" smtClean="0"/>
              <a:t>小さな問題に分けてそれぞれに解を与える</a:t>
            </a:r>
            <a:endParaRPr kumimoji="1" lang="ja-JP"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4400" dirty="0" smtClean="0"/>
              <a:t>分割攻略</a:t>
            </a:r>
            <a:r>
              <a:rPr lang="ja-JP" altLang="en-US" sz="3600" dirty="0" smtClean="0"/>
              <a:t> </a:t>
            </a:r>
            <a:r>
              <a:rPr lang="en-US" altLang="ja-JP" sz="3600" dirty="0" smtClean="0"/>
              <a:t>(Divide-and-Conquer)</a:t>
            </a:r>
            <a:r>
              <a:rPr lang="en-US" altLang="ja-JP" sz="4400" dirty="0" smtClean="0"/>
              <a:t/>
            </a:r>
            <a:br>
              <a:rPr lang="en-US" altLang="ja-JP" sz="4400" dirty="0" smtClean="0"/>
            </a:br>
            <a:r>
              <a:rPr lang="ja-JP" altLang="en-US" sz="3200" dirty="0" smtClean="0"/>
              <a:t>について復習</a:t>
            </a:r>
            <a:endParaRPr kumimoji="1" lang="ja-JP" altLang="en-US" sz="5400" dirty="0"/>
          </a:p>
        </p:txBody>
      </p:sp>
      <p:sp>
        <p:nvSpPr>
          <p:cNvPr id="3" name="コンテンツ プレースホルダ 2"/>
          <p:cNvSpPr>
            <a:spLocks noGrp="1"/>
          </p:cNvSpPr>
          <p:nvPr>
            <p:ph idx="1"/>
          </p:nvPr>
        </p:nvSpPr>
        <p:spPr>
          <a:xfrm>
            <a:off x="428596" y="1142984"/>
            <a:ext cx="8429684" cy="5143535"/>
          </a:xfrm>
        </p:spPr>
        <p:txBody>
          <a:bodyPr>
            <a:normAutofit fontScale="85000" lnSpcReduction="20000"/>
          </a:bodyPr>
          <a:lstStyle/>
          <a:p>
            <a:r>
              <a:rPr lang="ja-JP" altLang="en-US" sz="5700" dirty="0" smtClean="0"/>
              <a:t>「分かる」とは「分け</a:t>
            </a:r>
            <a:r>
              <a:rPr lang="ja-JP" altLang="en-US" sz="5700" dirty="0" err="1" smtClean="0"/>
              <a:t>らる</a:t>
            </a:r>
            <a:r>
              <a:rPr lang="ja-JP" altLang="en-US" sz="5700" dirty="0" smtClean="0"/>
              <a:t>」ということ</a:t>
            </a:r>
            <a:endParaRPr lang="en-US" altLang="ja-JP" sz="5700" dirty="0" smtClean="0"/>
          </a:p>
          <a:p>
            <a:pPr lvl="1"/>
            <a:r>
              <a:rPr lang="ja-JP" altLang="en-US" sz="5700" dirty="0" smtClean="0"/>
              <a:t>「これとこれは違う問題と言えるようになる」こと</a:t>
            </a:r>
            <a:endParaRPr lang="en-US" altLang="ja-JP" sz="5700" dirty="0" smtClean="0"/>
          </a:p>
          <a:p>
            <a:pPr lvl="1"/>
            <a:r>
              <a:rPr lang="ja-JP" altLang="en-US" sz="5700" dirty="0" smtClean="0"/>
              <a:t>「これであるものとないもの境界を知る」こと</a:t>
            </a:r>
            <a:endParaRPr lang="en-US" altLang="ja-JP" sz="5700" dirty="0" smtClean="0"/>
          </a:p>
          <a:p>
            <a:r>
              <a:rPr lang="ja-JP" altLang="en-US" sz="5700" dirty="0" smtClean="0"/>
              <a:t>どう分けるか</a:t>
            </a:r>
            <a:r>
              <a:rPr lang="en-US" altLang="ja-JP" sz="5700" dirty="0" smtClean="0"/>
              <a:t>?</a:t>
            </a:r>
            <a:r>
              <a:rPr lang="ja-JP" altLang="en-US" sz="5700" dirty="0" smtClean="0"/>
              <a:t> が重要</a:t>
            </a:r>
            <a:endParaRPr lang="en-US" altLang="ja-JP" sz="5700" dirty="0" smtClean="0"/>
          </a:p>
          <a:p>
            <a:pPr lvl="1"/>
            <a:r>
              <a:rPr lang="ja-JP" altLang="en-US" sz="4100" dirty="0" smtClean="0"/>
              <a:t>低結合 </a:t>
            </a:r>
            <a:r>
              <a:rPr lang="en-US" altLang="ja-JP" sz="4100" dirty="0" smtClean="0"/>
              <a:t>(low coupling)</a:t>
            </a:r>
            <a:r>
              <a:rPr lang="ja-JP" altLang="en-US" sz="4100" dirty="0" smtClean="0"/>
              <a:t> </a:t>
            </a:r>
            <a:r>
              <a:rPr lang="en-US" altLang="ja-JP" sz="4100" dirty="0" smtClean="0"/>
              <a:t>&amp;</a:t>
            </a:r>
            <a:br>
              <a:rPr lang="en-US" altLang="ja-JP" sz="4100" dirty="0" smtClean="0"/>
            </a:br>
            <a:r>
              <a:rPr lang="en-US" altLang="ja-JP" sz="4100" dirty="0" smtClean="0"/>
              <a:t> </a:t>
            </a:r>
            <a:r>
              <a:rPr lang="ja-JP" altLang="en-US" sz="4100" dirty="0" smtClean="0"/>
              <a:t>高凝集 </a:t>
            </a:r>
            <a:r>
              <a:rPr lang="en-US" altLang="ja-JP" sz="4100" dirty="0" smtClean="0"/>
              <a:t>(high cohesion)</a:t>
            </a:r>
            <a:endParaRPr kumimoji="1" lang="ja-JP" altLang="en-US" sz="4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どう関心を分離したいか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ひとつのパラダイムだけでは、様々な分離のケースに対応が困難</a:t>
            </a:r>
            <a:endParaRPr kumimoji="1" lang="en-US" altLang="ja-JP" dirty="0" smtClean="0"/>
          </a:p>
          <a:p>
            <a:pPr lvl="1"/>
            <a:r>
              <a:rPr lang="ja-JP" altLang="en-US" dirty="0" smtClean="0"/>
              <a:t>手続き型パラダイムは処理単位での分割</a:t>
            </a:r>
            <a:endParaRPr lang="en-US" altLang="ja-JP" dirty="0" smtClean="0"/>
          </a:p>
        </p:txBody>
      </p:sp>
      <p:pic>
        <p:nvPicPr>
          <p:cNvPr id="6146" name="Picture 2"/>
          <p:cNvPicPr>
            <a:picLocks noChangeAspect="1" noChangeArrowheads="1"/>
          </p:cNvPicPr>
          <p:nvPr/>
        </p:nvPicPr>
        <p:blipFill>
          <a:blip r:embed="rId2"/>
          <a:srcRect/>
          <a:stretch>
            <a:fillRect/>
          </a:stretch>
        </p:blipFill>
        <p:spPr bwMode="auto">
          <a:xfrm>
            <a:off x="5139297" y="2797759"/>
            <a:ext cx="3790389" cy="3774513"/>
          </a:xfrm>
          <a:prstGeom prst="rect">
            <a:avLst/>
          </a:prstGeom>
          <a:solidFill>
            <a:schemeClr val="tx1"/>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新たなパラダイムに関する態度</a:t>
            </a:r>
            <a:endParaRPr kumimoji="1" lang="ja-JP" altLang="en-US" sz="6000" dirty="0"/>
          </a:p>
        </p:txBody>
      </p:sp>
      <p:sp>
        <p:nvSpPr>
          <p:cNvPr id="3" name="コンテンツ プレースホルダ 2"/>
          <p:cNvSpPr>
            <a:spLocks noGrp="1"/>
          </p:cNvSpPr>
          <p:nvPr>
            <p:ph idx="1"/>
          </p:nvPr>
        </p:nvSpPr>
        <p:spPr/>
        <p:txBody>
          <a:bodyPr>
            <a:noAutofit/>
          </a:bodyPr>
          <a:lstStyle/>
          <a:p>
            <a:pPr>
              <a:buNone/>
            </a:pPr>
            <a:r>
              <a:rPr lang="ja-JP" altLang="en-US" sz="4000" dirty="0" smtClean="0"/>
              <a:t>新たな概念の習得</a:t>
            </a:r>
            <a:endParaRPr lang="en-US" altLang="ja-JP" sz="4000" dirty="0" smtClean="0"/>
          </a:p>
          <a:p>
            <a:pPr>
              <a:buNone/>
            </a:pPr>
            <a:r>
              <a:rPr lang="en-US" altLang="ja-JP" sz="4000" dirty="0" smtClean="0"/>
              <a:t>	</a:t>
            </a:r>
            <a:r>
              <a:rPr lang="ja-JP" altLang="en-US" sz="4000" dirty="0" smtClean="0"/>
              <a:t>→自分の既知の概念と結び付ける</a:t>
            </a:r>
            <a:endParaRPr lang="en-US" altLang="ja-JP" sz="4000" dirty="0" smtClean="0"/>
          </a:p>
          <a:p>
            <a:pPr>
              <a:buNone/>
            </a:pPr>
            <a:r>
              <a:rPr lang="ja-JP" altLang="en-US" sz="4000" dirty="0" smtClean="0"/>
              <a:t>これを安易にやってしまうと、思考停止を招くので要注意</a:t>
            </a:r>
            <a:r>
              <a:rPr lang="en-US" altLang="ja-JP" sz="4000" dirty="0" smtClean="0"/>
              <a:t/>
            </a:r>
            <a:br>
              <a:rPr lang="en-US" altLang="ja-JP" sz="4000" dirty="0" smtClean="0"/>
            </a:br>
            <a:r>
              <a:rPr lang="ja-JP" altLang="en-US" sz="4400" dirty="0" smtClean="0"/>
              <a:t>「分かったつもり」</a:t>
            </a:r>
            <a:endParaRPr lang="en-US" altLang="ja-JP" sz="4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Autofit/>
          </a:bodyPr>
          <a:lstStyle/>
          <a:p>
            <a:r>
              <a:rPr lang="ja-JP" altLang="en-US" sz="2800" dirty="0" smtClean="0"/>
              <a:t>「それって結局</a:t>
            </a:r>
            <a:r>
              <a:rPr lang="en-US" altLang="ja-JP" sz="2800" dirty="0" smtClean="0"/>
              <a:t>×××</a:t>
            </a:r>
            <a:r>
              <a:rPr lang="ja-JP" altLang="en-US" sz="2800" dirty="0" smtClean="0"/>
              <a:t>のことだよね」</a:t>
            </a:r>
          </a:p>
          <a:p>
            <a:r>
              <a:rPr lang="ja-JP" altLang="en-US" sz="2800" dirty="0" smtClean="0"/>
              <a:t>「それって昔からやってきたことで、別に新しくないじゃ</a:t>
            </a:r>
            <a:r>
              <a:rPr lang="ja-JP" altLang="en-US" sz="2800" dirty="0" err="1" smtClean="0"/>
              <a:t>ん</a:t>
            </a:r>
            <a:r>
              <a:rPr lang="ja-JP" altLang="en-US" sz="2800" dirty="0" smtClean="0"/>
              <a:t>」</a:t>
            </a:r>
          </a:p>
          <a:p>
            <a:r>
              <a:rPr lang="ja-JP" altLang="en-US" sz="2800" dirty="0" smtClean="0"/>
              <a:t>「そんなの</a:t>
            </a:r>
            <a:r>
              <a:rPr lang="en-US" altLang="ja-JP" sz="2800" dirty="0" smtClean="0"/>
              <a:t>×××</a:t>
            </a:r>
            <a:r>
              <a:rPr lang="ja-JP" altLang="en-US" sz="2800" dirty="0" smtClean="0"/>
              <a:t>でもできる</a:t>
            </a:r>
            <a:r>
              <a:rPr lang="ja-JP" altLang="en-US" sz="2800" dirty="0" err="1" smtClean="0"/>
              <a:t>じゃん</a:t>
            </a:r>
            <a:r>
              <a:rPr lang="ja-JP" altLang="en-US" sz="2800" dirty="0" smtClean="0"/>
              <a:t>」</a:t>
            </a:r>
          </a:p>
          <a:p>
            <a:r>
              <a:rPr lang="ja-JP" altLang="en-US" sz="2800" dirty="0" smtClean="0"/>
              <a:t>「結局現場じゃ使えないし使わない」</a:t>
            </a:r>
          </a:p>
          <a:p>
            <a:r>
              <a:rPr lang="ja-JP" altLang="en-US" sz="2800" dirty="0" smtClean="0"/>
              <a:t>例</a:t>
            </a:r>
            <a:r>
              <a:rPr lang="en-US" altLang="ja-JP" sz="2800" dirty="0" smtClean="0"/>
              <a:t>.</a:t>
            </a:r>
            <a:r>
              <a:rPr lang="ja-JP" altLang="en-US" sz="2800" dirty="0" smtClean="0"/>
              <a:t> プログラミング言語</a:t>
            </a:r>
            <a:r>
              <a:rPr lang="en-US" altLang="ja-JP" sz="2800" dirty="0" smtClean="0"/>
              <a:t>C</a:t>
            </a:r>
            <a:r>
              <a:rPr lang="ja-JP" altLang="en-US" sz="2800" dirty="0" smtClean="0"/>
              <a:t>の説明を受けて</a:t>
            </a:r>
          </a:p>
          <a:p>
            <a:pPr lvl="1"/>
            <a:r>
              <a:rPr lang="ja-JP" altLang="en-US" sz="2000" dirty="0" smtClean="0"/>
              <a:t>「そんなのアセンブリ言語でも</a:t>
            </a:r>
            <a:r>
              <a:rPr lang="en-US" altLang="ja-JP" sz="2000" dirty="0" smtClean="0"/>
              <a:t>『</a:t>
            </a:r>
            <a:r>
              <a:rPr lang="ja-JP" altLang="en-US" sz="2000" dirty="0" smtClean="0"/>
              <a:t>全部</a:t>
            </a:r>
            <a:r>
              <a:rPr lang="en-US" altLang="ja-JP" sz="2000" dirty="0" smtClean="0"/>
              <a:t>』</a:t>
            </a:r>
            <a:r>
              <a:rPr lang="ja-JP" altLang="en-US" sz="2000" dirty="0" smtClean="0"/>
              <a:t>できる</a:t>
            </a:r>
            <a:r>
              <a:rPr lang="ja-JP" altLang="en-US" sz="2000" dirty="0" err="1" smtClean="0"/>
              <a:t>じゃん</a:t>
            </a:r>
            <a:r>
              <a:rPr lang="ja-JP" altLang="en-US" sz="2000" dirty="0" smtClean="0"/>
              <a:t>」</a:t>
            </a:r>
            <a:endParaRPr lang="en-US" altLang="ja-JP" sz="2000" dirty="0" smtClean="0"/>
          </a:p>
          <a:p>
            <a:pPr lvl="1"/>
            <a:r>
              <a:rPr lang="ja-JP" altLang="en-US" sz="2000" dirty="0" smtClean="0"/>
              <a:t>「アセンブリ言語でできることでできないことがあるから、現場じゃ使えないよ」</a:t>
            </a:r>
            <a:r>
              <a:rPr lang="en-US" altLang="ja-JP" sz="2000" dirty="0" smtClean="0"/>
              <a:t/>
            </a:r>
            <a:br>
              <a:rPr lang="en-US" altLang="ja-JP" sz="2000" dirty="0" smtClean="0"/>
            </a:br>
            <a:endParaRPr lang="en-US" altLang="ja-JP" sz="2000" dirty="0" smtClean="0"/>
          </a:p>
          <a:p>
            <a:pPr>
              <a:buNone/>
            </a:pPr>
            <a:r>
              <a:rPr lang="ja-JP" altLang="en-US" sz="4000" dirty="0" smtClean="0"/>
              <a:t>→ 要パラダイム シフト</a:t>
            </a:r>
            <a:r>
              <a:rPr lang="en-US" altLang="ja-JP" sz="4000" dirty="0" smtClean="0"/>
              <a:t>!</a:t>
            </a:r>
            <a:endParaRPr lang="ja-JP" altLang="en-US" sz="2800" dirty="0" smtClean="0"/>
          </a:p>
        </p:txBody>
      </p:sp>
      <p:sp>
        <p:nvSpPr>
          <p:cNvPr id="4" name="タイトル 1"/>
          <p:cNvSpPr txBox="1">
            <a:spLocks/>
          </p:cNvSpPr>
          <p:nvPr/>
        </p:nvSpPr>
        <p:spPr>
          <a:xfrm>
            <a:off x="-32" y="-24"/>
            <a:ext cx="9001156" cy="114300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800" b="0" i="0" u="none" strike="noStrike" kern="1200" cap="none" spc="0" normalizeH="0" baseline="0" noProof="0" dirty="0" smtClean="0">
                <a:ln>
                  <a:noFill/>
                </a:ln>
                <a:effectLst>
                  <a:outerShdw blurRad="50800" dist="38100" dir="2700000" algn="tl" rotWithShape="0">
                    <a:prstClr val="black">
                      <a:alpha val="40000"/>
                    </a:prstClr>
                  </a:outerShdw>
                  <a:reflection blurRad="6350" stA="55000" endA="300" endPos="45500" dir="5400000" sy="-100000" algn="bl" rotWithShape="0"/>
                </a:effectLst>
                <a:uLnTx/>
                <a:uFillTx/>
                <a:latin typeface="メイリオ" pitchFamily="50" charset="-128"/>
                <a:ea typeface="メイリオ" pitchFamily="50" charset="-128"/>
                <a:cs typeface="+mj-cs"/>
              </a:rPr>
              <a:t>新たなパラダイムに関する態度</a:t>
            </a:r>
            <a:endParaRPr kumimoji="1" lang="ja-JP" altLang="en-US" sz="6000" b="0" i="0" u="none" strike="noStrike" kern="1200" cap="none" spc="0" normalizeH="0" baseline="0" noProof="0" dirty="0">
              <a:ln>
                <a:noFill/>
              </a:ln>
              <a:effectLst>
                <a:outerShdw blurRad="50800" dist="38100" dir="2700000" algn="tl" rotWithShape="0">
                  <a:prstClr val="black">
                    <a:alpha val="40000"/>
                  </a:prstClr>
                </a:outerShdw>
                <a:reflection blurRad="6350" stA="55000" endA="300" endPos="45500" dir="5400000" sy="-100000" algn="bl" rotWithShape="0"/>
              </a:effectLst>
              <a:uLnTx/>
              <a:uFillTx/>
              <a:latin typeface="メイリオ" pitchFamily="50" charset="-128"/>
              <a:ea typeface="メイリオ" pitchFamily="50" charset="-128"/>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美しいプログラム</a:t>
            </a:r>
            <a:endParaRPr kumimoji="1" lang="ja-JP" altLang="en-US" dirty="0"/>
          </a:p>
        </p:txBody>
      </p:sp>
      <p:sp>
        <p:nvSpPr>
          <p:cNvPr id="3" name="コンテンツ プレースホルダ 2"/>
          <p:cNvSpPr>
            <a:spLocks noGrp="1"/>
          </p:cNvSpPr>
          <p:nvPr>
            <p:ph idx="1"/>
          </p:nvPr>
        </p:nvSpPr>
        <p:spPr>
          <a:xfrm>
            <a:off x="381000" y="1412874"/>
            <a:ext cx="8382000" cy="5016521"/>
          </a:xfrm>
        </p:spPr>
        <p:txBody>
          <a:bodyPr>
            <a:normAutofit fontScale="47500" lnSpcReduction="20000"/>
          </a:bodyPr>
          <a:lstStyle/>
          <a:p>
            <a:pPr>
              <a:buNone/>
            </a:pPr>
            <a:r>
              <a:rPr lang="ja-JP" altLang="en-US" dirty="0" smtClean="0"/>
              <a:t>例</a:t>
            </a:r>
            <a:r>
              <a:rPr lang="en-US" altLang="ja-JP" dirty="0" smtClean="0"/>
              <a:t>.</a:t>
            </a:r>
          </a:p>
          <a:p>
            <a:pPr lvl="1"/>
            <a:r>
              <a:rPr lang="ja-JP" altLang="en-US" sz="6400" dirty="0" smtClean="0"/>
              <a:t>「何でも手続きで書くのが美しいのか</a:t>
            </a:r>
            <a:r>
              <a:rPr lang="en-US" altLang="ja-JP" sz="6400" dirty="0" smtClean="0"/>
              <a:t>?</a:t>
            </a:r>
            <a:r>
              <a:rPr lang="ja-JP" altLang="en-US" sz="6400" dirty="0" smtClean="0"/>
              <a:t>」</a:t>
            </a:r>
            <a:endParaRPr lang="en-US" altLang="ja-JP" sz="6400" dirty="0" smtClean="0"/>
          </a:p>
          <a:p>
            <a:pPr lvl="1"/>
            <a:r>
              <a:rPr lang="ja-JP" altLang="en-US" sz="6400" dirty="0" smtClean="0"/>
              <a:t>「オブジェクト指向ですべてうまくいく</a:t>
            </a:r>
            <a:r>
              <a:rPr lang="en-US" altLang="ja-JP" sz="6400" dirty="0" smtClean="0"/>
              <a:t>?</a:t>
            </a:r>
            <a:r>
              <a:rPr lang="ja-JP" altLang="en-US" sz="6400" dirty="0" smtClean="0"/>
              <a:t>」</a:t>
            </a:r>
            <a:endParaRPr lang="en-US" altLang="ja-JP" sz="6400" dirty="0" smtClean="0"/>
          </a:p>
          <a:p>
            <a:pPr lvl="1"/>
            <a:r>
              <a:rPr lang="ja-JP" altLang="en-US" sz="6400" dirty="0" smtClean="0"/>
              <a:t>「何でも</a:t>
            </a:r>
            <a:r>
              <a:rPr lang="en-US" altLang="ja-JP" sz="6400" dirty="0" smtClean="0"/>
              <a:t>C#</a:t>
            </a:r>
            <a:r>
              <a:rPr lang="ja-JP" altLang="en-US" sz="6400" dirty="0" smtClean="0"/>
              <a:t>で書くのが美しい</a:t>
            </a:r>
            <a:r>
              <a:rPr lang="en-US" altLang="ja-JP" sz="6400" dirty="0" smtClean="0"/>
              <a:t>? </a:t>
            </a:r>
            <a:r>
              <a:rPr lang="ja-JP" altLang="en-US" sz="6400" dirty="0" smtClean="0"/>
              <a:t>」</a:t>
            </a:r>
            <a:endParaRPr lang="en-US" altLang="ja-JP" sz="6400" dirty="0" smtClean="0"/>
          </a:p>
          <a:p>
            <a:pPr lvl="1"/>
            <a:r>
              <a:rPr lang="ja-JP" altLang="en-US" sz="6400" dirty="0" smtClean="0"/>
              <a:t>「なんでもかんでも </a:t>
            </a:r>
            <a:r>
              <a:rPr lang="en-US" altLang="ja-JP" sz="6400" dirty="0" smtClean="0"/>
              <a:t>XML </a:t>
            </a:r>
            <a:r>
              <a:rPr lang="ja-JP" altLang="en-US" sz="6400" dirty="0" smtClean="0"/>
              <a:t>で」</a:t>
            </a:r>
            <a:endParaRPr lang="en-US" altLang="ja-JP" sz="6400" dirty="0" smtClean="0"/>
          </a:p>
          <a:p>
            <a:pPr lvl="1"/>
            <a:r>
              <a:rPr lang="ja-JP" altLang="en-US" sz="6400" dirty="0" smtClean="0"/>
              <a:t>「モデルは全て </a:t>
            </a:r>
            <a:r>
              <a:rPr lang="en-US" altLang="ja-JP" sz="6400" dirty="0" smtClean="0"/>
              <a:t>UML </a:t>
            </a:r>
            <a:r>
              <a:rPr lang="ja-JP" altLang="en-US" sz="6400" dirty="0" smtClean="0"/>
              <a:t>で」</a:t>
            </a:r>
          </a:p>
          <a:p>
            <a:pPr>
              <a:buNone/>
            </a:pPr>
            <a:r>
              <a:rPr lang="ja-JP" altLang="en-US" sz="6400" dirty="0" smtClean="0"/>
              <a:t>→ 適材適所</a:t>
            </a:r>
            <a:endParaRPr lang="en-US" altLang="ja-JP" sz="6400" dirty="0" smtClean="0"/>
          </a:p>
          <a:p>
            <a:pPr lvl="1"/>
            <a:r>
              <a:rPr lang="ja-JP" altLang="en-US" sz="6400" dirty="0" smtClean="0"/>
              <a:t>手続きは手続き</a:t>
            </a:r>
            <a:endParaRPr lang="en-US" altLang="ja-JP" sz="6400" dirty="0" smtClean="0"/>
          </a:p>
          <a:p>
            <a:pPr lvl="1"/>
            <a:r>
              <a:rPr lang="ja-JP" altLang="en-US" sz="6400" dirty="0" smtClean="0"/>
              <a:t>ワークフローはワークフローデザイナで</a:t>
            </a:r>
          </a:p>
          <a:p>
            <a:pPr lvl="1"/>
            <a:r>
              <a:rPr lang="en-US" altLang="ja-JP" sz="6400" dirty="0" smtClean="0"/>
              <a:t>UI</a:t>
            </a:r>
            <a:r>
              <a:rPr lang="ja-JP" altLang="en-US" sz="6400" dirty="0" smtClean="0"/>
              <a:t>は</a:t>
            </a:r>
            <a:r>
              <a:rPr lang="en-US" altLang="ja-JP" sz="6400" dirty="0" smtClean="0"/>
              <a:t>UI</a:t>
            </a:r>
            <a:r>
              <a:rPr lang="ja-JP" altLang="en-US" sz="6400" dirty="0" smtClean="0"/>
              <a:t>デザイナで</a:t>
            </a:r>
          </a:p>
          <a:p>
            <a:pPr lvl="1"/>
            <a:r>
              <a:rPr lang="ja-JP" altLang="en-US" sz="6400" dirty="0" smtClean="0"/>
              <a:t>データはデータのデザイナで</a:t>
            </a:r>
            <a:endParaRPr kumimoji="1" lang="ja-JP" altLang="en-US" sz="6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600" dirty="0" smtClean="0"/>
              <a:t>ひとつのパラダイムに捕らわれない</a:t>
            </a:r>
            <a:endParaRPr kumimoji="1" lang="ja-JP" altLang="en-US" sz="3600" dirty="0"/>
          </a:p>
        </p:txBody>
      </p:sp>
      <p:sp>
        <p:nvSpPr>
          <p:cNvPr id="3" name="コンテンツ プレースホルダ 2"/>
          <p:cNvSpPr>
            <a:spLocks noGrp="1"/>
          </p:cNvSpPr>
          <p:nvPr>
            <p:ph idx="1"/>
          </p:nvPr>
        </p:nvSpPr>
        <p:spPr/>
        <p:txBody>
          <a:bodyPr>
            <a:noAutofit/>
          </a:bodyPr>
          <a:lstStyle/>
          <a:p>
            <a:r>
              <a:rPr lang="zh-TW" altLang="en-US" sz="6600" dirty="0" smtClean="0"/>
              <a:t>「無執無着」</a:t>
            </a:r>
            <a:endParaRPr lang="en-US" altLang="zh-TW" sz="6600" dirty="0" smtClean="0"/>
          </a:p>
          <a:p>
            <a:endParaRPr kumimoji="1" lang="en-US" altLang="ja-JP" sz="3600" dirty="0" smtClean="0"/>
          </a:p>
          <a:p>
            <a:endParaRPr kumimoji="1" lang="en-US" altLang="ja-JP" sz="3600" dirty="0" smtClean="0"/>
          </a:p>
          <a:p>
            <a:pPr>
              <a:buNone/>
            </a:pPr>
            <a:r>
              <a:rPr lang="en-US" altLang="ja-JP" dirty="0" smtClean="0"/>
              <a:t>『</a:t>
            </a:r>
            <a:r>
              <a:rPr lang="ja-JP" altLang="en-US" dirty="0" smtClean="0"/>
              <a:t>一枚の葉にとらわれては木は見えん。一本の木にとらわれては 森は見えん。どこにも心を留めず 見るともなく全体を見る。それがどうやら「見る」ということのようだ。</a:t>
            </a:r>
            <a:r>
              <a:rPr lang="en-US" altLang="ja-JP" dirty="0" smtClean="0"/>
              <a:t>』</a:t>
            </a:r>
          </a:p>
          <a:p>
            <a:pPr lvl="1"/>
            <a:r>
              <a:rPr lang="ja-JP" altLang="en-US" sz="3200" dirty="0" smtClean="0"/>
              <a:t>バガボンド </a:t>
            </a:r>
            <a:r>
              <a:rPr lang="en-US" altLang="ja-JP" sz="3200" dirty="0" smtClean="0"/>
              <a:t>(</a:t>
            </a:r>
            <a:r>
              <a:rPr lang="ja-JP" altLang="en-US" sz="3200" dirty="0" smtClean="0"/>
              <a:t>井上雄彦</a:t>
            </a:r>
            <a:r>
              <a:rPr lang="en-US" altLang="ja-JP" sz="3200" dirty="0" smtClean="0"/>
              <a:t>/</a:t>
            </a:r>
            <a:r>
              <a:rPr lang="ja-JP" altLang="en-US" sz="3200" dirty="0" smtClean="0"/>
              <a:t>講談社</a:t>
            </a:r>
            <a:r>
              <a:rPr lang="en-US" altLang="ja-JP" sz="3200" dirty="0" smtClean="0"/>
              <a:t>)  </a:t>
            </a:r>
            <a:r>
              <a:rPr lang="ja-JP" altLang="en-US" sz="3200" dirty="0" smtClean="0"/>
              <a:t>第</a:t>
            </a:r>
            <a:r>
              <a:rPr lang="en-US" altLang="ja-JP" sz="3200" dirty="0" smtClean="0"/>
              <a:t>4</a:t>
            </a:r>
            <a:r>
              <a:rPr lang="ja-JP" altLang="en-US" sz="3200" dirty="0" smtClean="0"/>
              <a:t>巻より</a:t>
            </a:r>
            <a:endParaRPr kumimoji="1" lang="ja-JP" altLang="en-US" sz="32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新たなパラダイムに関する態度</a:t>
            </a:r>
            <a:endParaRPr kumimoji="1" lang="ja-JP" altLang="en-US" sz="6000" dirty="0"/>
          </a:p>
        </p:txBody>
      </p:sp>
      <p:sp>
        <p:nvSpPr>
          <p:cNvPr id="3" name="コンテンツ プレースホルダ 2"/>
          <p:cNvSpPr>
            <a:spLocks noGrp="1"/>
          </p:cNvSpPr>
          <p:nvPr>
            <p:ph idx="1"/>
          </p:nvPr>
        </p:nvSpPr>
        <p:spPr/>
        <p:txBody>
          <a:bodyPr>
            <a:noAutofit/>
          </a:bodyPr>
          <a:lstStyle/>
          <a:p>
            <a:pPr>
              <a:buNone/>
            </a:pPr>
            <a:r>
              <a:rPr lang="ja-JP" altLang="en-US" dirty="0" smtClean="0"/>
              <a:t>例</a:t>
            </a:r>
            <a:r>
              <a:rPr lang="en-US" altLang="ja-JP" dirty="0" smtClean="0"/>
              <a:t>. LINQ</a:t>
            </a:r>
          </a:p>
          <a:p>
            <a:pPr algn="ctr">
              <a:buNone/>
            </a:pPr>
            <a:r>
              <a:rPr lang="ja-JP" altLang="en-US" sz="3600" dirty="0" smtClean="0"/>
              <a:t>「どう使おうか</a:t>
            </a:r>
            <a:r>
              <a:rPr lang="en-US" altLang="ja-JP" sz="3600" dirty="0" smtClean="0"/>
              <a:t>?</a:t>
            </a:r>
            <a:r>
              <a:rPr lang="ja-JP" altLang="en-US" sz="3600" dirty="0" smtClean="0"/>
              <a:t> 別に要らないよね</a:t>
            </a:r>
            <a:r>
              <a:rPr lang="en-US" altLang="ja-JP" sz="3600" dirty="0" smtClean="0"/>
              <a:t>?</a:t>
            </a:r>
            <a:r>
              <a:rPr lang="ja-JP" altLang="en-US" sz="3600" dirty="0" smtClean="0"/>
              <a:t>」</a:t>
            </a:r>
            <a:endParaRPr lang="en-US" altLang="ja-JP" sz="3600" dirty="0" smtClean="0"/>
          </a:p>
          <a:p>
            <a:pPr algn="ctr">
              <a:buNone/>
            </a:pPr>
            <a:r>
              <a:rPr lang="ja-JP" altLang="en-US" sz="3600" dirty="0" smtClean="0"/>
              <a:t>ではなく</a:t>
            </a:r>
          </a:p>
          <a:p>
            <a:pPr algn="ctr">
              <a:buNone/>
            </a:pPr>
            <a:r>
              <a:rPr lang="ja-JP" altLang="en-US" sz="4400" dirty="0" smtClean="0"/>
              <a:t>「書きたかったように</a:t>
            </a:r>
            <a:r>
              <a:rPr lang="en-US" altLang="ja-JP" sz="4400" dirty="0" smtClean="0"/>
              <a:t/>
            </a:r>
            <a:br>
              <a:rPr lang="en-US" altLang="ja-JP" sz="4400" dirty="0" smtClean="0"/>
            </a:br>
            <a:r>
              <a:rPr lang="ja-JP" altLang="en-US" sz="4400" dirty="0" smtClean="0"/>
              <a:t>やっとできるようになった」</a:t>
            </a:r>
            <a:endParaRPr kumimoji="1" lang="ja-JP" altLang="en-US" sz="4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ja-JP" altLang="en-US" dirty="0" smtClean="0"/>
              <a:t>手続き的 </a:t>
            </a:r>
            <a:r>
              <a:rPr lang="en-US" altLang="ja-JP" dirty="0" smtClean="0"/>
              <a:t>or </a:t>
            </a:r>
            <a:r>
              <a:rPr lang="ja-JP" altLang="en-US" dirty="0" smtClean="0"/>
              <a:t>宣言的</a:t>
            </a:r>
            <a:endParaRPr lang="ja-JP" altLang="en-US" dirty="0"/>
          </a:p>
        </p:txBody>
      </p:sp>
      <p:sp>
        <p:nvSpPr>
          <p:cNvPr id="3" name="コンテンツ プレースホルダ 2"/>
          <p:cNvSpPr>
            <a:spLocks noGrp="1"/>
          </p:cNvSpPr>
          <p:nvPr>
            <p:ph idx="1"/>
          </p:nvPr>
        </p:nvSpPr>
        <p:spPr/>
        <p:txBody>
          <a:bodyPr/>
          <a:lstStyle/>
          <a:p>
            <a:pPr>
              <a:buFont typeface="Wingdings" pitchFamily="2" charset="2"/>
              <a:buNone/>
              <a:defRPr/>
            </a:pPr>
            <a:r>
              <a:rPr lang="en-US" sz="4800" i="1" dirty="0" smtClean="0"/>
              <a:t>// </a:t>
            </a:r>
            <a:r>
              <a:rPr lang="ja-JP" altLang="en-US" sz="4800" i="1" dirty="0" smtClean="0">
                <a:solidFill>
                  <a:srgbClr val="FF0000"/>
                </a:solidFill>
              </a:rPr>
              <a:t>手続き的</a:t>
            </a:r>
            <a:endParaRPr lang="en-US" sz="4800" i="1" dirty="0" smtClean="0">
              <a:solidFill>
                <a:srgbClr val="FF0000"/>
              </a:solidFill>
            </a:endParaRPr>
          </a:p>
          <a:p>
            <a:pPr>
              <a:buFont typeface="Wingdings" pitchFamily="2" charset="2"/>
              <a:buNone/>
              <a:defRPr/>
            </a:pPr>
            <a:r>
              <a:rPr lang="en-US" sz="4800" i="1" dirty="0" smtClean="0"/>
              <a:t>for (</a:t>
            </a:r>
            <a:r>
              <a:rPr lang="en-US" sz="4800" i="1" dirty="0" err="1" smtClean="0"/>
              <a:t>int</a:t>
            </a:r>
            <a:r>
              <a:rPr lang="en-US" sz="4800" i="1" dirty="0" smtClean="0"/>
              <a:t> </a:t>
            </a:r>
            <a:r>
              <a:rPr lang="en-US" sz="4800" i="1" dirty="0" err="1" smtClean="0"/>
              <a:t>i</a:t>
            </a:r>
            <a:r>
              <a:rPr lang="en-US" sz="4800" i="1" dirty="0" smtClean="0"/>
              <a:t> = 0; </a:t>
            </a:r>
            <a:r>
              <a:rPr lang="en-US" sz="4800" i="1" dirty="0" err="1" smtClean="0"/>
              <a:t>i</a:t>
            </a:r>
            <a:r>
              <a:rPr lang="en-US" sz="4800" i="1" dirty="0" smtClean="0"/>
              <a:t> &lt; 10; </a:t>
            </a:r>
            <a:r>
              <a:rPr lang="en-US" sz="4800" i="1" dirty="0" err="1" smtClean="0"/>
              <a:t>i</a:t>
            </a:r>
            <a:r>
              <a:rPr lang="en-US" sz="4800" i="1" dirty="0" smtClean="0"/>
              <a:t>++)</a:t>
            </a:r>
            <a:endParaRPr lang="ja-JP" altLang="en-US" sz="4800" dirty="0" smtClean="0"/>
          </a:p>
          <a:p>
            <a:pPr lvl="1">
              <a:buFont typeface="Wingdings" pitchFamily="2" charset="2"/>
              <a:buNone/>
              <a:defRPr/>
            </a:pPr>
            <a:r>
              <a:rPr lang="ja-JP" altLang="en-US" sz="4400" i="1" dirty="0" smtClean="0"/>
              <a:t>何かする</a:t>
            </a:r>
            <a:r>
              <a:rPr lang="en-US" sz="4400" i="1" dirty="0" smtClean="0"/>
              <a:t>();</a:t>
            </a:r>
            <a:endParaRPr lang="en-US" altLang="ja-JP" sz="4400" i="1" dirty="0" smtClean="0"/>
          </a:p>
          <a:p>
            <a:pPr>
              <a:buFont typeface="Wingdings" pitchFamily="2" charset="2"/>
              <a:buNone/>
              <a:defRPr/>
            </a:pPr>
            <a:r>
              <a:rPr lang="en-US" sz="4800" i="1" dirty="0" smtClean="0"/>
              <a:t>// </a:t>
            </a:r>
            <a:r>
              <a:rPr lang="ja-JP" altLang="en-US" sz="4800" i="1" dirty="0" smtClean="0">
                <a:solidFill>
                  <a:srgbClr val="FF0000"/>
                </a:solidFill>
              </a:rPr>
              <a:t>宣言的</a:t>
            </a:r>
            <a:endParaRPr lang="en-US" sz="4800" i="1" dirty="0" smtClean="0">
              <a:solidFill>
                <a:srgbClr val="FF0000"/>
              </a:solidFill>
            </a:endParaRPr>
          </a:p>
          <a:p>
            <a:pPr>
              <a:buFont typeface="Wingdings" pitchFamily="2" charset="2"/>
              <a:buNone/>
              <a:defRPr/>
            </a:pPr>
            <a:r>
              <a:rPr lang="en-US" altLang="ja-JP" sz="4800" i="1" dirty="0" smtClean="0"/>
              <a:t>10.</a:t>
            </a:r>
            <a:r>
              <a:rPr lang="ja-JP" altLang="en-US" sz="4800" i="1" dirty="0" smtClean="0"/>
              <a:t>回</a:t>
            </a:r>
            <a:r>
              <a:rPr lang="en-US" altLang="ja-JP" sz="4800" i="1" dirty="0" smtClean="0"/>
              <a:t>(</a:t>
            </a:r>
            <a:r>
              <a:rPr lang="ja-JP" altLang="en-US" sz="4800" i="1" dirty="0" smtClean="0"/>
              <a:t>何かする</a:t>
            </a:r>
            <a:r>
              <a:rPr lang="en-US" altLang="ja-JP" sz="4800" i="1" dirty="0" smtClean="0"/>
              <a:t>);</a:t>
            </a:r>
            <a:endParaRPr lang="ja-JP" altLang="en-US" sz="4800" i="1" dirty="0" smtClean="0"/>
          </a:p>
          <a:p>
            <a:pPr>
              <a:buFont typeface="Wingdings" pitchFamily="2" charset="2"/>
              <a:buNone/>
              <a:defRPr/>
            </a:pPr>
            <a:endParaRPr lang="en-US" altLang="ja-JP" dirty="0" smtClean="0"/>
          </a:p>
          <a:p>
            <a:pPr>
              <a:buFont typeface="Wingdings" pitchFamily="2" charset="2"/>
              <a:buNone/>
              <a:defRPr/>
            </a:pPr>
            <a:endParaRPr lang="ja-JP" alt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381000" y="1412874"/>
            <a:ext cx="8382000" cy="5159397"/>
          </a:xfrm>
        </p:spPr>
        <p:txBody>
          <a:bodyPr>
            <a:normAutofit/>
          </a:bodyPr>
          <a:lstStyle/>
          <a:p>
            <a:pPr>
              <a:buFont typeface="Wingdings" pitchFamily="2" charset="2"/>
              <a:buNone/>
              <a:defRPr/>
            </a:pPr>
            <a:r>
              <a:rPr lang="en-US" sz="4400" dirty="0" smtClean="0"/>
              <a:t>C# </a:t>
            </a:r>
            <a:r>
              <a:rPr lang="ja-JP" altLang="en-US" sz="4400" dirty="0" smtClean="0"/>
              <a:t>の記述</a:t>
            </a:r>
            <a:r>
              <a:rPr lang="en-US" sz="4400" dirty="0" smtClean="0"/>
              <a:t>:</a:t>
            </a:r>
            <a:endParaRPr lang="ja-JP" altLang="en-US" sz="4400" dirty="0" smtClean="0">
              <a:solidFill>
                <a:srgbClr val="FF0000"/>
              </a:solidFill>
            </a:endParaRPr>
          </a:p>
          <a:p>
            <a:pPr>
              <a:buFont typeface="Wingdings" pitchFamily="2" charset="2"/>
              <a:buNone/>
              <a:defRPr/>
            </a:pPr>
            <a:r>
              <a:rPr lang="en-US" sz="1050" dirty="0" smtClean="0"/>
              <a:t> </a:t>
            </a:r>
            <a:endParaRPr lang="ja-JP" altLang="en-US" sz="1050" dirty="0" smtClean="0"/>
          </a:p>
          <a:p>
            <a:pPr lvl="1">
              <a:buFont typeface="Wingdings" pitchFamily="2" charset="2"/>
              <a:buNone/>
              <a:defRPr/>
            </a:pPr>
            <a:r>
              <a:rPr lang="en-US" sz="3200" i="1" dirty="0" err="1" smtClean="0"/>
              <a:t>var</a:t>
            </a:r>
            <a:r>
              <a:rPr lang="en-US" sz="3200" i="1" dirty="0" smtClean="0"/>
              <a:t> </a:t>
            </a:r>
            <a:r>
              <a:rPr lang="en-US" sz="3200" i="1" dirty="0" err="1" smtClean="0"/>
              <a:t>textBlock</a:t>
            </a:r>
            <a:r>
              <a:rPr lang="en-US" sz="3200" i="1" dirty="0" smtClean="0"/>
              <a:t> = new </a:t>
            </a:r>
            <a:r>
              <a:rPr lang="en-US" sz="3200" i="1" dirty="0" err="1" smtClean="0"/>
              <a:t>TextBlock</a:t>
            </a:r>
            <a:r>
              <a:rPr lang="en-US" sz="3200" i="1" dirty="0" smtClean="0"/>
              <a:t>();</a:t>
            </a:r>
            <a:endParaRPr lang="ja-JP" altLang="en-US" sz="3200" dirty="0" smtClean="0"/>
          </a:p>
          <a:p>
            <a:pPr lvl="1">
              <a:buFont typeface="Wingdings" pitchFamily="2" charset="2"/>
              <a:buNone/>
              <a:defRPr/>
            </a:pPr>
            <a:r>
              <a:rPr lang="en-US" sz="3200" i="1" dirty="0" err="1" smtClean="0"/>
              <a:t>textBlock.FontSize</a:t>
            </a:r>
            <a:r>
              <a:rPr lang="en-US" sz="3200" i="1" dirty="0" smtClean="0"/>
              <a:t> = 18;</a:t>
            </a:r>
            <a:endParaRPr lang="ja-JP" altLang="en-US" sz="3200" dirty="0" smtClean="0"/>
          </a:p>
          <a:p>
            <a:pPr lvl="1">
              <a:buFont typeface="Wingdings" pitchFamily="2" charset="2"/>
              <a:buNone/>
              <a:defRPr/>
            </a:pPr>
            <a:r>
              <a:rPr lang="en-US" sz="3200" i="1" dirty="0" err="1" smtClean="0"/>
              <a:t>textBlock.Text</a:t>
            </a:r>
            <a:r>
              <a:rPr lang="en-US" sz="3200" i="1" dirty="0" smtClean="0"/>
              <a:t> = "Hello";</a:t>
            </a:r>
          </a:p>
          <a:p>
            <a:pPr lvl="1">
              <a:buFont typeface="Wingdings" pitchFamily="2" charset="2"/>
              <a:buNone/>
              <a:defRPr/>
            </a:pPr>
            <a:r>
              <a:rPr lang="en-US" altLang="ja-JP" sz="3200" i="1" dirty="0" err="1" smtClean="0"/>
              <a:t>textBlock.SetValue</a:t>
            </a:r>
            <a:r>
              <a:rPr lang="en-US" altLang="ja-JP" sz="3200" i="1" dirty="0" smtClean="0"/>
              <a:t>(</a:t>
            </a:r>
            <a:r>
              <a:rPr lang="en-US" altLang="ja-JP" sz="3200" i="1" dirty="0" err="1" smtClean="0"/>
              <a:t>Canvas.LeftProperty</a:t>
            </a:r>
            <a:r>
              <a:rPr lang="en-US" altLang="ja-JP" sz="3200" i="1" dirty="0" smtClean="0"/>
              <a:t> , 150);</a:t>
            </a:r>
          </a:p>
          <a:p>
            <a:pPr lvl="1">
              <a:buFont typeface="Wingdings" pitchFamily="2" charset="2"/>
              <a:buNone/>
              <a:defRPr/>
            </a:pPr>
            <a:r>
              <a:rPr lang="en-US" altLang="ja-JP" sz="3200" i="1" dirty="0" err="1" smtClean="0"/>
              <a:t>textBlock.SetValue</a:t>
            </a:r>
            <a:r>
              <a:rPr lang="en-US" altLang="ja-JP" sz="3200" i="1" dirty="0" smtClean="0"/>
              <a:t>(</a:t>
            </a:r>
            <a:r>
              <a:rPr lang="en-US" altLang="ja-JP" sz="3200" i="1" dirty="0" err="1" smtClean="0"/>
              <a:t>Canvas.TopProperty</a:t>
            </a:r>
            <a:r>
              <a:rPr lang="en-US" altLang="ja-JP" sz="3200" i="1" dirty="0" smtClean="0"/>
              <a:t> ,  50);</a:t>
            </a:r>
            <a:endParaRPr lang="ja-JP" altLang="en-US" sz="3200" i="1" dirty="0" smtClean="0"/>
          </a:p>
          <a:p>
            <a:pPr>
              <a:buFont typeface="Wingdings" pitchFamily="2" charset="2"/>
              <a:buNone/>
              <a:defRPr/>
            </a:pPr>
            <a:r>
              <a:rPr lang="en-US" sz="1600" i="1" dirty="0" smtClean="0"/>
              <a:t> </a:t>
            </a:r>
            <a:endParaRPr lang="ja-JP" altLang="en-US" sz="4400" dirty="0">
              <a:solidFill>
                <a:srgbClr val="FF0000"/>
              </a:solidFill>
            </a:endParaRPr>
          </a:p>
        </p:txBody>
      </p:sp>
      <p:sp>
        <p:nvSpPr>
          <p:cNvPr id="6" name="テキスト ボックス 5"/>
          <p:cNvSpPr txBox="1"/>
          <p:nvPr/>
        </p:nvSpPr>
        <p:spPr>
          <a:xfrm>
            <a:off x="5072063" y="1643063"/>
            <a:ext cx="4071937" cy="1200150"/>
          </a:xfrm>
          <a:prstGeom prst="rect">
            <a:avLst/>
          </a:prstGeom>
          <a:noFill/>
        </p:spPr>
        <p:txBody>
          <a:bodyPr>
            <a:spAutoFit/>
          </a:bodyPr>
          <a:lstStyle/>
          <a:p>
            <a:pPr>
              <a:defRPr/>
            </a:pPr>
            <a:r>
              <a:rPr lang="ja-JP" altLang="en-US" sz="7200" dirty="0">
                <a:solidFill>
                  <a:srgbClr val="FF0000"/>
                </a:solidFill>
                <a:effectLst>
                  <a:outerShdw blurRad="50800" dist="38100" dir="2700000" algn="tl" rotWithShape="0">
                    <a:prstClr val="black"/>
                  </a:outerShdw>
                </a:effectLst>
                <a:ea typeface="ＭＳ Ｐゴシック" pitchFamily="50" charset="-128"/>
              </a:rPr>
              <a:t>手続き的</a:t>
            </a:r>
            <a:endParaRPr lang="ja-JP" altLang="en-US" sz="6000" dirty="0">
              <a:solidFill>
                <a:srgbClr val="FF0000"/>
              </a:solidFill>
              <a:effectLst>
                <a:outerShdw blurRad="50800" dist="38100" dir="2700000" algn="tl" rotWithShape="0">
                  <a:prstClr val="black"/>
                </a:outerShdw>
              </a:effectLst>
              <a:ea typeface="ＭＳ Ｐゴシック" pitchFamily="50" charset="-128"/>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altLang="ja-JP" sz="4400" dirty="0" smtClean="0"/>
              <a:t>.NET Framework </a:t>
            </a:r>
            <a:r>
              <a:rPr kumimoji="1" lang="ja-JP" altLang="en-US" sz="4400" dirty="0" smtClean="0"/>
              <a:t>全体像</a:t>
            </a:r>
            <a:endParaRPr kumimoji="1" lang="ja-JP" altLang="en-US" sz="4400" dirty="0"/>
          </a:p>
        </p:txBody>
      </p:sp>
      <p:sp>
        <p:nvSpPr>
          <p:cNvPr id="4" name="テキスト プレースホルダ 3"/>
          <p:cNvSpPr>
            <a:spLocks noGrp="1"/>
          </p:cNvSpPr>
          <p:nvPr>
            <p:ph idx="1"/>
          </p:nvPr>
        </p:nvSpPr>
        <p:spPr/>
        <p:txBody>
          <a:bodyPr/>
          <a:lstStyle/>
          <a:p>
            <a:r>
              <a:rPr kumimoji="1" altLang="ja-JP" dirty="0" smtClean="0">
                <a:solidFill>
                  <a:schemeClr val="tx1"/>
                </a:solidFill>
              </a:rPr>
              <a:t>.NET Framework 3.5 </a:t>
            </a:r>
            <a:r>
              <a:rPr kumimoji="1" lang="ja-JP" altLang="en-US" dirty="0" smtClean="0">
                <a:solidFill>
                  <a:schemeClr val="tx1"/>
                </a:solidFill>
              </a:rPr>
              <a:t>の構成</a:t>
            </a:r>
            <a:endParaRPr kumimoji="1" lang="ja-JP" altLang="en-US" dirty="0">
              <a:solidFill>
                <a:schemeClr val="tx1"/>
              </a:solidFill>
            </a:endParaRPr>
          </a:p>
        </p:txBody>
      </p:sp>
      <p:grpSp>
        <p:nvGrpSpPr>
          <p:cNvPr id="3" name="グループ化 22"/>
          <p:cNvGrpSpPr/>
          <p:nvPr/>
        </p:nvGrpSpPr>
        <p:grpSpPr>
          <a:xfrm>
            <a:off x="446264" y="1258789"/>
            <a:ext cx="7072362" cy="4572032"/>
            <a:chOff x="1071538" y="1500174"/>
            <a:chExt cx="7072362" cy="4572032"/>
          </a:xfrm>
        </p:grpSpPr>
        <p:sp>
          <p:nvSpPr>
            <p:cNvPr id="6" name="角丸四角形 5"/>
            <p:cNvSpPr/>
            <p:nvPr/>
          </p:nvSpPr>
          <p:spPr bwMode="blackGray">
            <a:xfrm>
              <a:off x="1071538" y="5500702"/>
              <a:ext cx="7072362" cy="571504"/>
            </a:xfrm>
            <a:prstGeom prst="roundRect">
              <a:avLst/>
            </a:prstGeom>
            <a:gradFill>
              <a:gsLst>
                <a:gs pos="0">
                  <a:srgbClr val="FF3F3F"/>
                </a:gs>
                <a:gs pos="100000">
                  <a:srgbClr val="990000"/>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Base Class Library (BCL)</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7" name="角丸四角形 6"/>
            <p:cNvSpPr/>
            <p:nvPr/>
          </p:nvSpPr>
          <p:spPr bwMode="blackGray">
            <a:xfrm>
              <a:off x="5857884" y="4214818"/>
              <a:ext cx="2286016" cy="1143008"/>
            </a:xfrm>
            <a:prstGeom prst="roundRect">
              <a:avLst>
                <a:gd name="adj" fmla="val 5880"/>
              </a:avLst>
            </a:prstGeom>
            <a:gradFill>
              <a:gsLst>
                <a:gs pos="0">
                  <a:srgbClr val="FF3F3F"/>
                </a:gs>
                <a:gs pos="100000">
                  <a:srgbClr val="990000"/>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ASP.NET</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8" name="角丸四角形 7"/>
            <p:cNvSpPr/>
            <p:nvPr/>
          </p:nvSpPr>
          <p:spPr bwMode="blackGray">
            <a:xfrm>
              <a:off x="1071538" y="4214818"/>
              <a:ext cx="2286016" cy="1143008"/>
            </a:xfrm>
            <a:prstGeom prst="roundRect">
              <a:avLst>
                <a:gd name="adj" fmla="val 4083"/>
              </a:avLst>
            </a:prstGeom>
            <a:gradFill>
              <a:gsLst>
                <a:gs pos="0">
                  <a:srgbClr val="FF3F3F"/>
                </a:gs>
                <a:gs pos="100000">
                  <a:srgbClr val="990000"/>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dirty="0" smtClean="0">
                  <a:solidFill>
                    <a:schemeClr val="tx1"/>
                  </a:solidFill>
                  <a:effectLst>
                    <a:outerShdw blurRad="38100" dist="38100" dir="2700000" algn="tl">
                      <a:srgbClr val="000000">
                        <a:alpha val="43137"/>
                      </a:srgbClr>
                    </a:outerShdw>
                  </a:effectLst>
                </a:rPr>
                <a:t>ADO</a:t>
              </a: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.NET</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9" name="角丸四角形 8"/>
            <p:cNvSpPr/>
            <p:nvPr/>
          </p:nvSpPr>
          <p:spPr bwMode="blackGray">
            <a:xfrm>
              <a:off x="3464711" y="4214818"/>
              <a:ext cx="2286016" cy="1143008"/>
            </a:xfrm>
            <a:prstGeom prst="roundRect">
              <a:avLst>
                <a:gd name="adj" fmla="val 5880"/>
              </a:avLst>
            </a:prstGeom>
            <a:gradFill>
              <a:gsLst>
                <a:gs pos="0">
                  <a:srgbClr val="FF3F3F"/>
                </a:gs>
                <a:gs pos="100000">
                  <a:srgbClr val="990000"/>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dirty="0" smtClean="0">
                  <a:solidFill>
                    <a:schemeClr val="tx1"/>
                  </a:solidFill>
                  <a:effectLst>
                    <a:outerShdw blurRad="38100" dist="38100" dir="2700000" algn="tl">
                      <a:srgbClr val="000000">
                        <a:alpha val="43137"/>
                      </a:srgbClr>
                    </a:outerShdw>
                  </a:effectLst>
                </a:rPr>
                <a:t>Window Forms</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0" name="角丸四角形 9"/>
            <p:cNvSpPr/>
            <p:nvPr/>
          </p:nvSpPr>
          <p:spPr bwMode="blackGray">
            <a:xfrm>
              <a:off x="1071538" y="3000372"/>
              <a:ext cx="1714512" cy="1071570"/>
            </a:xfrm>
            <a:prstGeom prst="roundRect">
              <a:avLst>
                <a:gd name="adj" fmla="val 4758"/>
              </a:avLst>
            </a:prstGeom>
            <a:gradFill>
              <a:gsLst>
                <a:gs pos="0">
                  <a:srgbClr val="7171FB"/>
                </a:gs>
                <a:gs pos="100000">
                  <a:schemeClr val="bg2">
                    <a:lumMod val="75000"/>
                    <a:lumOff val="25000"/>
                  </a:schemeClr>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6"/>
            </a:lnRef>
            <a:fillRef idx="3">
              <a:schemeClr val="accent6"/>
            </a:fillRef>
            <a:effectRef idx="2">
              <a:schemeClr val="accent6"/>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WCF</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1" name="角丸四角形 10"/>
            <p:cNvSpPr/>
            <p:nvPr/>
          </p:nvSpPr>
          <p:spPr bwMode="blackGray">
            <a:xfrm>
              <a:off x="2857488" y="3000372"/>
              <a:ext cx="1714512" cy="1071570"/>
            </a:xfrm>
            <a:prstGeom prst="roundRect">
              <a:avLst>
                <a:gd name="adj" fmla="val 4758"/>
              </a:avLst>
            </a:prstGeom>
            <a:gradFill>
              <a:gsLst>
                <a:gs pos="0">
                  <a:srgbClr val="7171FB"/>
                </a:gs>
                <a:gs pos="100000">
                  <a:schemeClr val="bg2">
                    <a:lumMod val="75000"/>
                    <a:lumOff val="25000"/>
                  </a:schemeClr>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6"/>
            </a:lnRef>
            <a:fillRef idx="3">
              <a:schemeClr val="accent6"/>
            </a:fillRef>
            <a:effectRef idx="2">
              <a:schemeClr val="accent6"/>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WF</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2" name="角丸四角形 11"/>
            <p:cNvSpPr/>
            <p:nvPr/>
          </p:nvSpPr>
          <p:spPr bwMode="blackGray">
            <a:xfrm>
              <a:off x="4643438" y="3000372"/>
              <a:ext cx="1714512" cy="1071569"/>
            </a:xfrm>
            <a:prstGeom prst="roundRect">
              <a:avLst>
                <a:gd name="adj" fmla="val 4758"/>
              </a:avLst>
            </a:prstGeom>
            <a:gradFill>
              <a:gsLst>
                <a:gs pos="0">
                  <a:srgbClr val="7171FB"/>
                </a:gs>
                <a:gs pos="100000">
                  <a:schemeClr val="bg2">
                    <a:lumMod val="75000"/>
                    <a:lumOff val="25000"/>
                  </a:schemeClr>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6"/>
            </a:lnRef>
            <a:fillRef idx="3">
              <a:schemeClr val="accent6"/>
            </a:fillRef>
            <a:effectRef idx="2">
              <a:schemeClr val="accent6"/>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WPF</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3" name="角丸四角形 12"/>
            <p:cNvSpPr/>
            <p:nvPr/>
          </p:nvSpPr>
          <p:spPr bwMode="blackGray">
            <a:xfrm>
              <a:off x="6429388" y="3005474"/>
              <a:ext cx="1714512" cy="1066467"/>
            </a:xfrm>
            <a:prstGeom prst="roundRect">
              <a:avLst>
                <a:gd name="adj" fmla="val 4758"/>
              </a:avLst>
            </a:prstGeom>
            <a:gradFill>
              <a:gsLst>
                <a:gs pos="0">
                  <a:srgbClr val="7171FB"/>
                </a:gs>
                <a:gs pos="100000">
                  <a:schemeClr val="bg2">
                    <a:lumMod val="75000"/>
                    <a:lumOff val="25000"/>
                  </a:schemeClr>
                </a:gs>
              </a:gsLst>
              <a:path path="circle">
                <a:fillToRect l="50000" t="50000" r="50000" b="50000"/>
              </a:path>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6"/>
            </a:lnRef>
            <a:fillRef idx="3">
              <a:schemeClr val="accent6"/>
            </a:fillRef>
            <a:effectRef idx="2">
              <a:schemeClr val="accent6"/>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err="1" smtClean="0">
                  <a:solidFill>
                    <a:schemeClr val="tx1"/>
                  </a:solidFill>
                  <a:effectLst>
                    <a:outerShdw blurRad="38100" dist="38100" dir="2700000" algn="tl">
                      <a:srgbClr val="000000">
                        <a:alpha val="43137"/>
                      </a:srgbClr>
                    </a:outerShdw>
                  </a:effectLst>
                </a:rPr>
                <a:t>CardSpace</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7" name="角丸四角形 16"/>
            <p:cNvSpPr/>
            <p:nvPr/>
          </p:nvSpPr>
          <p:spPr bwMode="blackGray">
            <a:xfrm>
              <a:off x="1071538" y="2428868"/>
              <a:ext cx="1714512" cy="42862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WCF</a:t>
              </a:r>
              <a:r>
                <a:rPr kumimoji="0" lang="ja-JP" altLang="en-US" sz="2000" b="0" i="0" u="none" strike="noStrike" cap="none" normalizeH="0" baseline="0" dirty="0" smtClean="0">
                  <a:solidFill>
                    <a:schemeClr val="tx1"/>
                  </a:solidFill>
                </a:rPr>
                <a:t>追加</a:t>
              </a:r>
            </a:p>
          </p:txBody>
        </p:sp>
        <p:sp>
          <p:nvSpPr>
            <p:cNvPr id="18" name="角丸四角形 17"/>
            <p:cNvSpPr/>
            <p:nvPr/>
          </p:nvSpPr>
          <p:spPr bwMode="blackGray">
            <a:xfrm>
              <a:off x="2857488" y="2428868"/>
              <a:ext cx="1714512" cy="42862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WF</a:t>
              </a:r>
              <a:r>
                <a:rPr kumimoji="0" lang="ja-JP" altLang="en-US" sz="2000" b="0" i="0" u="none" strike="noStrike" cap="none" normalizeH="0" baseline="0" dirty="0" smtClean="0">
                  <a:solidFill>
                    <a:schemeClr val="tx1"/>
                  </a:solidFill>
                </a:rPr>
                <a:t>追加</a:t>
              </a:r>
            </a:p>
          </p:txBody>
        </p:sp>
        <p:sp>
          <p:nvSpPr>
            <p:cNvPr id="19" name="角丸四角形 18"/>
            <p:cNvSpPr/>
            <p:nvPr/>
          </p:nvSpPr>
          <p:spPr bwMode="blackGray">
            <a:xfrm>
              <a:off x="4643438" y="2428868"/>
              <a:ext cx="1714512" cy="42862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WPF</a:t>
              </a:r>
              <a:r>
                <a:rPr kumimoji="0" lang="ja-JP" altLang="en-US" sz="2000" b="0" i="0" u="none" strike="noStrike" cap="none" normalizeH="0" baseline="0" dirty="0" smtClean="0">
                  <a:solidFill>
                    <a:schemeClr val="tx1"/>
                  </a:solidFill>
                </a:rPr>
                <a:t>追加</a:t>
              </a:r>
            </a:p>
          </p:txBody>
        </p:sp>
        <p:sp>
          <p:nvSpPr>
            <p:cNvPr id="20" name="角丸四角形 19"/>
            <p:cNvSpPr/>
            <p:nvPr/>
          </p:nvSpPr>
          <p:spPr bwMode="blackGray">
            <a:xfrm>
              <a:off x="6429388" y="2428868"/>
              <a:ext cx="1714512" cy="42862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BCL</a:t>
              </a:r>
              <a:r>
                <a:rPr kumimoji="0" lang="ja-JP" altLang="en-US" sz="2000" b="0" i="0" u="none" strike="noStrike" cap="none" normalizeH="0" baseline="0" dirty="0" smtClean="0">
                  <a:solidFill>
                    <a:schemeClr val="tx1"/>
                  </a:solidFill>
                </a:rPr>
                <a:t>追加</a:t>
              </a:r>
            </a:p>
          </p:txBody>
        </p:sp>
        <p:sp>
          <p:nvSpPr>
            <p:cNvPr id="21" name="角丸四角形 20"/>
            <p:cNvSpPr/>
            <p:nvPr/>
          </p:nvSpPr>
          <p:spPr bwMode="blackGray">
            <a:xfrm>
              <a:off x="1071538" y="1500174"/>
              <a:ext cx="3500462" cy="78581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ASP.NET</a:t>
              </a:r>
              <a:r>
                <a:rPr kumimoji="0" lang="ja-JP" altLang="en-US" sz="2000" b="0" i="0" u="none" strike="noStrike" cap="none" normalizeH="0" baseline="0" dirty="0" smtClean="0">
                  <a:solidFill>
                    <a:schemeClr val="tx1"/>
                  </a:solidFill>
                </a:rPr>
                <a:t>追加</a:t>
              </a:r>
              <a:endParaRPr kumimoji="0" lang="en-US" altLang="ja-JP" sz="2000" b="0" i="0" u="none" strike="noStrike" cap="none" normalizeH="0" baseline="0" dirty="0" smtClean="0">
                <a:solidFill>
                  <a:schemeClr val="tx1"/>
                </a:solidFill>
              </a:endParaRPr>
            </a:p>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dirty="0" smtClean="0">
                  <a:solidFill>
                    <a:schemeClr val="tx1"/>
                  </a:solidFill>
                </a:rPr>
                <a:t>(ASP.NET AJAX)</a:t>
              </a:r>
              <a:endParaRPr kumimoji="0" lang="ja-JP" altLang="en-US" sz="2000" b="0" i="0" u="none" strike="noStrike" cap="none" normalizeH="0" baseline="0" dirty="0" smtClean="0">
                <a:solidFill>
                  <a:schemeClr val="tx1"/>
                </a:solidFill>
              </a:endParaRPr>
            </a:p>
          </p:txBody>
        </p:sp>
        <p:sp>
          <p:nvSpPr>
            <p:cNvPr id="22" name="角丸四角形 21"/>
            <p:cNvSpPr/>
            <p:nvPr/>
          </p:nvSpPr>
          <p:spPr bwMode="blackGray">
            <a:xfrm>
              <a:off x="4643438" y="1500174"/>
              <a:ext cx="3500462" cy="785818"/>
            </a:xfrm>
            <a:prstGeom prst="roundRect">
              <a:avLst>
                <a:gd name="adj" fmla="val 4758"/>
              </a:avLst>
            </a:prstGeom>
            <a:gradFill flip="none" rotWithShape="1">
              <a:gsLst>
                <a:gs pos="0">
                  <a:srgbClr val="73DB0B"/>
                </a:gs>
                <a:gs pos="100000">
                  <a:schemeClr val="accent2">
                    <a:lumMod val="75000"/>
                  </a:schemeClr>
                </a:gs>
              </a:gsLst>
              <a:path path="circle">
                <a:fillToRect l="50000" t="50000" r="50000" b="50000"/>
              </a:path>
              <a:tileRect/>
            </a:gradFill>
            <a:ln>
              <a:noFill/>
              <a:headEnd type="none" w="med" len="med"/>
              <a:tailEnd type="none" w="med" len="med"/>
            </a:ln>
            <a:effectLst>
              <a:outerShdw blurRad="50800" dist="38100" dir="2700000" sx="101000" sy="101000" algn="tl" rotWithShape="0">
                <a:prstClr val="black">
                  <a:alpha val="50000"/>
                </a:prstClr>
              </a:outerShdw>
            </a:effectLst>
            <a:scene3d>
              <a:camera prst="orthographicFront"/>
              <a:lightRig rig="threePt" dir="t"/>
            </a:scene3d>
            <a:sp3d>
              <a:bevelT prst="angle"/>
            </a:sp3d>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1"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rPr>
                <a:t>LINQ</a:t>
              </a:r>
              <a:endParaRPr kumimoji="0" lang="ja-JP" altLang="en-US" sz="2000" b="0" i="0" u="none" strike="noStrike" cap="none" normalizeH="0" baseline="0" dirty="0" smtClean="0">
                <a:solidFill>
                  <a:schemeClr val="tx1"/>
                </a:solidFill>
              </a:endParaRPr>
            </a:p>
          </p:txBody>
        </p:sp>
      </p:grpSp>
      <p:sp>
        <p:nvSpPr>
          <p:cNvPr id="23" name="星 7 22"/>
          <p:cNvSpPr/>
          <p:nvPr/>
        </p:nvSpPr>
        <p:spPr bwMode="blackGray">
          <a:xfrm>
            <a:off x="7688179" y="1419726"/>
            <a:ext cx="1455821" cy="866273"/>
          </a:xfrm>
          <a:prstGeom prst="star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dirty="0" smtClean="0">
                <a:solidFill>
                  <a:schemeClr val="tx1"/>
                </a:solidFill>
                <a:effectLst>
                  <a:outerShdw blurRad="38100" dist="38100" dir="2700000" algn="tl">
                    <a:srgbClr val="000000">
                      <a:alpha val="43137"/>
                    </a:srgbClr>
                  </a:outerShdw>
                </a:effectLst>
              </a:rPr>
              <a:t>New!</a:t>
            </a:r>
            <a:endParaRPr kumimoji="0" lang="ja-JP" altLang="en-US" sz="20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24" name="テキスト ボックス 23"/>
          <p:cNvSpPr txBox="1"/>
          <p:nvPr/>
        </p:nvSpPr>
        <p:spPr>
          <a:xfrm>
            <a:off x="794084" y="6015789"/>
            <a:ext cx="7375358" cy="646331"/>
          </a:xfrm>
          <a:prstGeom prst="rect">
            <a:avLst/>
          </a:prstGeom>
          <a:noFill/>
        </p:spPr>
        <p:txBody>
          <a:bodyPr wrap="square" rtlCol="0">
            <a:spAutoFit/>
          </a:bodyPr>
          <a:lstStyle/>
          <a:p>
            <a:r>
              <a:rPr kumimoji="1" lang="ja-JP" altLang="en-US" sz="3600" dirty="0" smtClean="0"/>
              <a:t>ライブラリの拡張・強化</a:t>
            </a:r>
            <a:r>
              <a:rPr kumimoji="1" lang="en-US" altLang="ja-JP" sz="3600" dirty="0" smtClean="0"/>
              <a:t>!</a:t>
            </a:r>
            <a:endParaRPr kumimoji="1" lang="ja-JP"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pPr>
              <a:buFont typeface="Wingdings" pitchFamily="2" charset="2"/>
              <a:buNone/>
              <a:defRPr/>
            </a:pPr>
            <a:r>
              <a:rPr lang="en-US" sz="4400" dirty="0" smtClean="0"/>
              <a:t>XAML</a:t>
            </a:r>
            <a:r>
              <a:rPr lang="ja-JP" altLang="en-US" sz="4400" dirty="0" smtClean="0"/>
              <a:t>の記述</a:t>
            </a:r>
            <a:r>
              <a:rPr lang="en-US" sz="4400" dirty="0" smtClean="0"/>
              <a:t>:</a:t>
            </a:r>
            <a:endParaRPr lang="en-US" sz="1800" i="1" dirty="0" smtClean="0"/>
          </a:p>
          <a:p>
            <a:pPr lvl="1">
              <a:buFont typeface="Wingdings" pitchFamily="2" charset="2"/>
              <a:buNone/>
              <a:defRPr/>
            </a:pPr>
            <a:r>
              <a:rPr lang="en-US" sz="4800" i="1" dirty="0" smtClean="0"/>
              <a:t>&lt;</a:t>
            </a:r>
            <a:r>
              <a:rPr lang="en-US" sz="4800" i="1" dirty="0" err="1" smtClean="0"/>
              <a:t>TextBlock</a:t>
            </a:r>
            <a:r>
              <a:rPr lang="en-US" sz="4800" i="1" dirty="0" smtClean="0"/>
              <a:t> </a:t>
            </a:r>
            <a:r>
              <a:rPr lang="en-US" sz="4800" i="1" dirty="0" err="1" smtClean="0"/>
              <a:t>FontSize</a:t>
            </a:r>
            <a:r>
              <a:rPr lang="en-US" sz="4800" i="1" dirty="0" smtClean="0"/>
              <a:t>="18" Text="Hello" </a:t>
            </a:r>
            <a:r>
              <a:rPr lang="en-US" sz="4800" i="1" dirty="0" err="1" smtClean="0"/>
              <a:t>Canvas.Top</a:t>
            </a:r>
            <a:r>
              <a:rPr lang="en-US" sz="4800" i="1" dirty="0" smtClean="0"/>
              <a:t>=“50" </a:t>
            </a:r>
            <a:r>
              <a:rPr lang="en-US" sz="4800" i="1" dirty="0" err="1" smtClean="0"/>
              <a:t>Canvas.Left</a:t>
            </a:r>
            <a:r>
              <a:rPr lang="en-US" sz="4800" i="1" dirty="0" smtClean="0"/>
              <a:t>=“150"/&gt;</a:t>
            </a:r>
            <a:r>
              <a:rPr lang="en-US" sz="4800" dirty="0" smtClean="0"/>
              <a:t> </a:t>
            </a:r>
            <a:endParaRPr lang="ja-JP" altLang="en-US" sz="4800" dirty="0" smtClean="0"/>
          </a:p>
        </p:txBody>
      </p:sp>
      <p:sp>
        <p:nvSpPr>
          <p:cNvPr id="6" name="テキスト ボックス 5"/>
          <p:cNvSpPr txBox="1"/>
          <p:nvPr/>
        </p:nvSpPr>
        <p:spPr>
          <a:xfrm>
            <a:off x="5857875" y="1643063"/>
            <a:ext cx="3286125" cy="1323975"/>
          </a:xfrm>
          <a:prstGeom prst="rect">
            <a:avLst/>
          </a:prstGeom>
          <a:noFill/>
        </p:spPr>
        <p:txBody>
          <a:bodyPr>
            <a:spAutoFit/>
          </a:bodyPr>
          <a:lstStyle/>
          <a:p>
            <a:pPr>
              <a:defRPr/>
            </a:pPr>
            <a:r>
              <a:rPr lang="ja-JP" altLang="en-US" sz="8000" dirty="0">
                <a:solidFill>
                  <a:srgbClr val="FF0000"/>
                </a:solidFill>
                <a:effectLst>
                  <a:outerShdw blurRad="50800" dist="38100" dir="2700000" algn="tl" rotWithShape="0">
                    <a:prstClr val="black"/>
                  </a:outerShdw>
                </a:effectLst>
                <a:ea typeface="ＭＳ Ｐゴシック" pitchFamily="50" charset="-128"/>
              </a:rPr>
              <a:t>宣言的</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noAutofit/>
          </a:bodyPr>
          <a:lstStyle/>
          <a:p>
            <a:pPr>
              <a:buFont typeface="Wingdings" pitchFamily="2" charset="2"/>
              <a:buNone/>
              <a:defRPr/>
            </a:pPr>
            <a:r>
              <a:rPr lang="en-US" altLang="ja-JP" dirty="0" smtClean="0"/>
              <a:t>VS2008</a:t>
            </a:r>
            <a:br>
              <a:rPr lang="en-US" altLang="ja-JP" dirty="0" smtClean="0"/>
            </a:br>
            <a:r>
              <a:rPr lang="ja-JP" altLang="en-US" dirty="0" smtClean="0"/>
              <a:t>デザイナ</a:t>
            </a:r>
            <a:r>
              <a:rPr lang="en-US" altLang="ja-JP" dirty="0" smtClean="0"/>
              <a:t/>
            </a:r>
            <a:br>
              <a:rPr lang="en-US" altLang="ja-JP" dirty="0" smtClean="0"/>
            </a:br>
            <a:r>
              <a:rPr lang="ja-JP" altLang="en-US" dirty="0" smtClean="0"/>
              <a:t>による記述</a:t>
            </a:r>
            <a:r>
              <a:rPr lang="en-US" dirty="0" smtClean="0"/>
              <a:t>:</a:t>
            </a:r>
            <a:r>
              <a:rPr lang="en-US" sz="1050" dirty="0" smtClean="0"/>
              <a:t> </a:t>
            </a:r>
            <a:endParaRPr lang="ja-JP" altLang="en-US" sz="1050" dirty="0" smtClean="0"/>
          </a:p>
          <a:p>
            <a:pPr>
              <a:buFont typeface="Wingdings" pitchFamily="2" charset="2"/>
              <a:buNone/>
              <a:defRPr/>
            </a:pPr>
            <a:r>
              <a:rPr lang="en-US" sz="1050" i="1" dirty="0" smtClean="0"/>
              <a:t> </a:t>
            </a:r>
            <a:endParaRPr lang="ja-JP" altLang="en-US" sz="700" dirty="0" smtClean="0"/>
          </a:p>
          <a:p>
            <a:pPr>
              <a:buFont typeface="Wingdings" pitchFamily="2" charset="2"/>
              <a:buNone/>
              <a:defRPr/>
            </a:pPr>
            <a:endParaRPr lang="en-US" altLang="ja-JP" dirty="0" smtClean="0"/>
          </a:p>
          <a:p>
            <a:pPr>
              <a:buFont typeface="Wingdings" pitchFamily="2" charset="2"/>
              <a:buNone/>
              <a:defRPr/>
            </a:pPr>
            <a:endParaRPr lang="en-US" altLang="ja-JP" dirty="0" smtClean="0"/>
          </a:p>
          <a:p>
            <a:pPr>
              <a:buFont typeface="Wingdings" pitchFamily="2" charset="2"/>
              <a:buNone/>
              <a:defRPr/>
            </a:pPr>
            <a:endParaRPr lang="en-US" altLang="ja-JP" dirty="0" smtClean="0"/>
          </a:p>
          <a:p>
            <a:pPr>
              <a:buFont typeface="Wingdings" pitchFamily="2" charset="2"/>
              <a:buNone/>
              <a:defRPr/>
            </a:pPr>
            <a:endParaRPr lang="en-US" altLang="ja-JP" dirty="0" smtClean="0"/>
          </a:p>
          <a:p>
            <a:pPr>
              <a:buFont typeface="Wingdings" pitchFamily="2" charset="2"/>
              <a:buNone/>
              <a:defRPr/>
            </a:pPr>
            <a:endParaRPr lang="en-US" altLang="ja-JP" dirty="0" smtClean="0"/>
          </a:p>
          <a:p>
            <a:pPr>
              <a:buFont typeface="Wingdings" pitchFamily="2" charset="2"/>
              <a:buNone/>
              <a:defRPr/>
            </a:pPr>
            <a:r>
              <a:rPr lang="en-US" altLang="ja-JP" sz="2800" dirty="0" smtClean="0"/>
              <a:t>C# (</a:t>
            </a:r>
            <a:r>
              <a:rPr lang="ja-JP" altLang="en-US" sz="2800" dirty="0" smtClean="0"/>
              <a:t>手続き的記述</a:t>
            </a:r>
            <a:r>
              <a:rPr lang="en-US" altLang="ja-JP" sz="2800" dirty="0" smtClean="0"/>
              <a:t>) </a:t>
            </a:r>
            <a:r>
              <a:rPr lang="ja-JP" altLang="en-US" sz="1800" dirty="0" smtClean="0"/>
              <a:t>や</a:t>
            </a:r>
            <a:r>
              <a:rPr lang="en-US" altLang="ja-JP" sz="2800" dirty="0" smtClean="0"/>
              <a:t> XAML (</a:t>
            </a:r>
            <a:r>
              <a:rPr lang="ja-JP" altLang="en-US" sz="2800" dirty="0" smtClean="0"/>
              <a:t>宣言的記述</a:t>
            </a:r>
            <a:r>
              <a:rPr lang="en-US" altLang="ja-JP" sz="2800" dirty="0" smtClean="0"/>
              <a:t>) </a:t>
            </a:r>
            <a:r>
              <a:rPr lang="ja-JP" altLang="en-US" sz="1800" dirty="0" smtClean="0"/>
              <a:t>と</a:t>
            </a:r>
            <a:r>
              <a:rPr lang="en-US" altLang="ja-JP" sz="2400" dirty="0" smtClean="0"/>
              <a:t/>
            </a:r>
            <a:br>
              <a:rPr lang="en-US" altLang="ja-JP" sz="2400" dirty="0" smtClean="0"/>
            </a:br>
            <a:r>
              <a:rPr lang="ja-JP" altLang="en-US" sz="2400" dirty="0" smtClean="0"/>
              <a:t>比較して</a:t>
            </a:r>
            <a:r>
              <a:rPr lang="ja-JP" altLang="en-US" dirty="0" smtClean="0"/>
              <a:t>意図以外のノイズが少ない</a:t>
            </a:r>
            <a:endParaRPr lang="en-US" altLang="ja-JP" sz="2800" dirty="0" smtClean="0"/>
          </a:p>
        </p:txBody>
      </p:sp>
      <p:pic>
        <p:nvPicPr>
          <p:cNvPr id="6" name="Picture 2"/>
          <p:cNvPicPr>
            <a:picLocks noChangeAspect="1" noChangeArrowheads="1"/>
          </p:cNvPicPr>
          <p:nvPr/>
        </p:nvPicPr>
        <p:blipFill>
          <a:blip r:embed="rId4"/>
          <a:srcRect/>
          <a:stretch>
            <a:fillRect/>
          </a:stretch>
        </p:blipFill>
        <p:spPr bwMode="auto">
          <a:xfrm>
            <a:off x="4000496" y="142852"/>
            <a:ext cx="4052888" cy="3881438"/>
          </a:xfrm>
          <a:prstGeom prst="rect">
            <a:avLst/>
          </a:prstGeom>
          <a:noFill/>
          <a:ln w="9525">
            <a:noFill/>
            <a:miter lim="800000"/>
            <a:headEnd/>
            <a:tailEnd/>
          </a:ln>
        </p:spPr>
      </p:pic>
      <p:sp>
        <p:nvSpPr>
          <p:cNvPr id="4" name="テキスト ボックス 3"/>
          <p:cNvSpPr txBox="1"/>
          <p:nvPr/>
        </p:nvSpPr>
        <p:spPr>
          <a:xfrm>
            <a:off x="1857356" y="2000240"/>
            <a:ext cx="3286125" cy="1323439"/>
          </a:xfrm>
          <a:prstGeom prst="rect">
            <a:avLst/>
          </a:prstGeom>
          <a:noFill/>
        </p:spPr>
        <p:txBody>
          <a:bodyPr>
            <a:spAutoFit/>
          </a:bodyPr>
          <a:lstStyle/>
          <a:p>
            <a:pPr>
              <a:defRPr/>
            </a:pPr>
            <a:r>
              <a:rPr lang="ja-JP" altLang="en-US" sz="8000" dirty="0" smtClean="0">
                <a:solidFill>
                  <a:srgbClr val="FF0000"/>
                </a:solidFill>
                <a:effectLst>
                  <a:outerShdw blurRad="50800" dist="38100" dir="2700000" algn="tl" rotWithShape="0">
                    <a:prstClr val="black"/>
                  </a:outerShdw>
                </a:effectLst>
                <a:ea typeface="ＭＳ Ｐゴシック" pitchFamily="50" charset="-128"/>
              </a:rPr>
              <a:t>図解的</a:t>
            </a:r>
            <a:endParaRPr lang="ja-JP" altLang="en-US" sz="8000" dirty="0">
              <a:solidFill>
                <a:srgbClr val="FF0000"/>
              </a:solidFill>
              <a:effectLst>
                <a:outerShdw blurRad="50800" dist="38100" dir="2700000" algn="tl" rotWithShape="0">
                  <a:prstClr val="black"/>
                </a:outerShdw>
              </a:effectLst>
              <a:ea typeface="ＭＳ Ｐゴシック" pitchFamily="50" charset="-128"/>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defRPr/>
            </a:pPr>
            <a:r>
              <a:rPr lang="en-US" altLang="ja-JP" sz="4400" dirty="0" smtClean="0"/>
              <a:t>VS2008 </a:t>
            </a:r>
            <a:r>
              <a:rPr lang="ja-JP" altLang="en-US" sz="4400" dirty="0" smtClean="0"/>
              <a:t>と </a:t>
            </a:r>
            <a:r>
              <a:rPr lang="en-US" altLang="ja-JP" sz="4400" dirty="0" smtClean="0"/>
              <a:t>WF</a:t>
            </a:r>
            <a:endParaRPr lang="ja-JP" altLang="en-US" sz="4400" dirty="0"/>
          </a:p>
        </p:txBody>
      </p:sp>
      <p:sp>
        <p:nvSpPr>
          <p:cNvPr id="6" name="コンテンツ プレースホルダ 5"/>
          <p:cNvSpPr>
            <a:spLocks noGrp="1"/>
          </p:cNvSpPr>
          <p:nvPr>
            <p:ph idx="1"/>
          </p:nvPr>
        </p:nvSpPr>
        <p:spPr/>
        <p:txBody>
          <a:bodyPr/>
          <a:lstStyle/>
          <a:p>
            <a:endParaRPr kumimoji="1" lang="ja-JP" altLang="en-US"/>
          </a:p>
        </p:txBody>
      </p:sp>
      <p:pic>
        <p:nvPicPr>
          <p:cNvPr id="39938" name="Picture 2"/>
          <p:cNvPicPr>
            <a:picLocks noChangeAspect="1" noChangeArrowheads="1"/>
          </p:cNvPicPr>
          <p:nvPr/>
        </p:nvPicPr>
        <p:blipFill>
          <a:blip r:embed="rId4"/>
          <a:srcRect/>
          <a:stretch>
            <a:fillRect/>
          </a:stretch>
        </p:blipFill>
        <p:spPr bwMode="auto">
          <a:xfrm>
            <a:off x="5143505" y="1230421"/>
            <a:ext cx="3781420" cy="5627579"/>
          </a:xfrm>
          <a:prstGeom prst="rect">
            <a:avLst/>
          </a:prstGeom>
          <a:noFill/>
          <a:ln w="9525">
            <a:noFill/>
            <a:miter lim="800000"/>
            <a:headEnd/>
            <a:tailEnd/>
          </a:ln>
        </p:spPr>
      </p:pic>
      <p:sp>
        <p:nvSpPr>
          <p:cNvPr id="5" name="テキスト ボックス 4"/>
          <p:cNvSpPr txBox="1"/>
          <p:nvPr/>
        </p:nvSpPr>
        <p:spPr>
          <a:xfrm>
            <a:off x="3571868" y="2643182"/>
            <a:ext cx="3286125" cy="1323439"/>
          </a:xfrm>
          <a:prstGeom prst="rect">
            <a:avLst/>
          </a:prstGeom>
          <a:noFill/>
        </p:spPr>
        <p:txBody>
          <a:bodyPr>
            <a:spAutoFit/>
          </a:bodyPr>
          <a:lstStyle/>
          <a:p>
            <a:pPr>
              <a:defRPr/>
            </a:pPr>
            <a:r>
              <a:rPr lang="ja-JP" altLang="en-US" sz="8000" dirty="0" smtClean="0">
                <a:solidFill>
                  <a:srgbClr val="FF0000"/>
                </a:solidFill>
                <a:effectLst>
                  <a:outerShdw blurRad="50800" dist="38100" dir="2700000" algn="tl" rotWithShape="0">
                    <a:prstClr val="black"/>
                  </a:outerShdw>
                </a:effectLst>
                <a:ea typeface="ＭＳ Ｐゴシック" pitchFamily="50" charset="-128"/>
              </a:rPr>
              <a:t>図解的</a:t>
            </a:r>
            <a:endParaRPr lang="ja-JP" altLang="en-US" sz="8000" dirty="0">
              <a:solidFill>
                <a:srgbClr val="FF0000"/>
              </a:solidFill>
              <a:effectLst>
                <a:outerShdw blurRad="50800" dist="38100" dir="2700000" algn="tl" rotWithShape="0">
                  <a:prstClr val="black"/>
                </a:outerShdw>
              </a:effectLst>
              <a:ea typeface="ＭＳ Ｐゴシック" pitchFamily="50" charset="-128"/>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3"/>
          <p:cNvPicPr>
            <a:picLocks noChangeAspect="1" noChangeArrowheads="1"/>
          </p:cNvPicPr>
          <p:nvPr/>
        </p:nvPicPr>
        <p:blipFill>
          <a:blip r:embed="rId4"/>
          <a:srcRect/>
          <a:stretch>
            <a:fillRect/>
          </a:stretch>
        </p:blipFill>
        <p:spPr bwMode="auto">
          <a:xfrm>
            <a:off x="1673225" y="2286000"/>
            <a:ext cx="6184900" cy="4643438"/>
          </a:xfrm>
          <a:prstGeom prst="rect">
            <a:avLst/>
          </a:prstGeom>
          <a:noFill/>
          <a:ln w="9525">
            <a:noFill/>
            <a:miter lim="800000"/>
            <a:headEnd/>
            <a:tailEnd/>
          </a:ln>
        </p:spPr>
      </p:pic>
      <p:sp>
        <p:nvSpPr>
          <p:cNvPr id="5" name="タイトル 4"/>
          <p:cNvSpPr>
            <a:spLocks noGrp="1"/>
          </p:cNvSpPr>
          <p:nvPr>
            <p:ph type="title"/>
          </p:nvPr>
        </p:nvSpPr>
        <p:spPr/>
        <p:txBody>
          <a:bodyPr>
            <a:noAutofit/>
          </a:bodyPr>
          <a:lstStyle/>
          <a:p>
            <a:r>
              <a:rPr lang="en-US" altLang="ja-JP" sz="4000" dirty="0" smtClean="0">
                <a:solidFill>
                  <a:schemeClr val="tx1"/>
                </a:solidFill>
              </a:rPr>
              <a:t>VS2008 </a:t>
            </a:r>
            <a:r>
              <a:rPr lang="ja-JP" altLang="en-US" sz="4000" dirty="0" smtClean="0">
                <a:solidFill>
                  <a:schemeClr val="tx1"/>
                </a:solidFill>
              </a:rPr>
              <a:t>で </a:t>
            </a:r>
            <a:r>
              <a:rPr lang="en-US" altLang="ja-JP" sz="4000" dirty="0" smtClean="0">
                <a:solidFill>
                  <a:schemeClr val="tx1"/>
                </a:solidFill>
              </a:rPr>
              <a:t>EDM </a:t>
            </a:r>
            <a:r>
              <a:rPr lang="en-US" altLang="ja-JP" sz="3200" dirty="0" smtClean="0">
                <a:solidFill>
                  <a:schemeClr val="tx1"/>
                </a:solidFill>
              </a:rPr>
              <a:t>(Entity Data Model)</a:t>
            </a:r>
            <a:endParaRPr kumimoji="1" lang="ja-JP" altLang="en-US" sz="3200" dirty="0">
              <a:solidFill>
                <a:schemeClr val="tx1"/>
              </a:solidFill>
            </a:endParaRPr>
          </a:p>
        </p:txBody>
      </p:sp>
      <p:sp>
        <p:nvSpPr>
          <p:cNvPr id="6" name="コンテンツ プレースホルダ 5"/>
          <p:cNvSpPr>
            <a:spLocks noGrp="1"/>
          </p:cNvSpPr>
          <p:nvPr>
            <p:ph idx="1"/>
          </p:nvPr>
        </p:nvSpPr>
        <p:spPr/>
        <p:txBody>
          <a:bodyPr/>
          <a:lstStyle/>
          <a:p>
            <a:endParaRPr kumimoji="1" lang="ja-JP" altLang="en-US"/>
          </a:p>
        </p:txBody>
      </p:sp>
      <p:sp>
        <p:nvSpPr>
          <p:cNvPr id="7" name="テキスト ボックス 6"/>
          <p:cNvSpPr txBox="1"/>
          <p:nvPr/>
        </p:nvSpPr>
        <p:spPr>
          <a:xfrm>
            <a:off x="3286116" y="3357562"/>
            <a:ext cx="3286125" cy="1323439"/>
          </a:xfrm>
          <a:prstGeom prst="rect">
            <a:avLst/>
          </a:prstGeom>
          <a:noFill/>
        </p:spPr>
        <p:txBody>
          <a:bodyPr>
            <a:spAutoFit/>
          </a:bodyPr>
          <a:lstStyle/>
          <a:p>
            <a:pPr>
              <a:defRPr/>
            </a:pPr>
            <a:r>
              <a:rPr lang="ja-JP" altLang="en-US" sz="8000" dirty="0" smtClean="0">
                <a:solidFill>
                  <a:srgbClr val="FF0000"/>
                </a:solidFill>
                <a:effectLst>
                  <a:outerShdw blurRad="50800" dist="38100" dir="2700000" algn="tl" rotWithShape="0">
                    <a:prstClr val="black"/>
                  </a:outerShdw>
                </a:effectLst>
                <a:ea typeface="ＭＳ Ｐゴシック" pitchFamily="50" charset="-128"/>
              </a:rPr>
              <a:t>図解的</a:t>
            </a:r>
            <a:endParaRPr lang="ja-JP" altLang="en-US" sz="8000" dirty="0">
              <a:solidFill>
                <a:srgbClr val="FF0000"/>
              </a:solidFill>
              <a:effectLst>
                <a:outerShdw blurRad="50800" dist="38100" dir="2700000" algn="tl" rotWithShape="0">
                  <a:prstClr val="black"/>
                </a:outerShdw>
              </a:effectLst>
              <a:ea typeface="ＭＳ Ｐゴシック" pitchFamily="50" charset="-128"/>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他の言語に学ぼう</a:t>
            </a:r>
            <a:endParaRPr kumimoji="1" lang="ja-JP" altLang="en-US" dirty="0"/>
          </a:p>
        </p:txBody>
      </p:sp>
      <p:sp>
        <p:nvSpPr>
          <p:cNvPr id="3" name="コンテンツ プレースホルダ 2"/>
          <p:cNvSpPr>
            <a:spLocks noGrp="1"/>
          </p:cNvSpPr>
          <p:nvPr>
            <p:ph idx="1"/>
          </p:nvPr>
        </p:nvSpPr>
        <p:spPr>
          <a:xfrm>
            <a:off x="381000" y="1412875"/>
            <a:ext cx="8382000" cy="4284250"/>
          </a:xfrm>
        </p:spPr>
        <p:txBody>
          <a:bodyPr/>
          <a:lstStyle/>
          <a:p>
            <a:r>
              <a:rPr kumimoji="1" lang="en-US" altLang="ja-JP" dirty="0" smtClean="0"/>
              <a:t>Haskell</a:t>
            </a:r>
          </a:p>
          <a:p>
            <a:pPr lvl="1"/>
            <a:r>
              <a:rPr lang="ja-JP" altLang="en-US" dirty="0" smtClean="0"/>
              <a:t>純粋な関数型プログラミング言語</a:t>
            </a:r>
            <a:endParaRPr lang="en-US" altLang="ja-JP" dirty="0" smtClean="0"/>
          </a:p>
          <a:p>
            <a:pPr lvl="1"/>
            <a:r>
              <a:rPr lang="ja-JP" altLang="en-US" dirty="0" smtClean="0"/>
              <a:t>副作用の除去</a:t>
            </a:r>
            <a:endParaRPr lang="en-US" altLang="ja-JP" dirty="0" smtClean="0"/>
          </a:p>
          <a:p>
            <a:pPr lvl="1"/>
            <a:r>
              <a:rPr lang="ja-JP" altLang="en-US" dirty="0" smtClean="0"/>
              <a:t>ラムダ式</a:t>
            </a:r>
            <a:endParaRPr lang="en-US" altLang="ja-JP" dirty="0" smtClean="0"/>
          </a:p>
          <a:p>
            <a:pPr lvl="1"/>
            <a:r>
              <a:rPr lang="ja-JP" altLang="en-US" dirty="0" smtClean="0"/>
              <a:t>遅延評価</a:t>
            </a:r>
            <a:endParaRPr lang="en-US" altLang="ja-JP" dirty="0" smtClean="0"/>
          </a:p>
          <a:p>
            <a:r>
              <a:rPr kumimoji="1" lang="en-US" altLang="ja-JP" dirty="0" smtClean="0"/>
              <a:t>F#</a:t>
            </a:r>
          </a:p>
          <a:p>
            <a:pPr lvl="1"/>
            <a:r>
              <a:rPr lang="ja-JP" altLang="en-US" dirty="0" smtClean="0"/>
              <a:t>関数型プログラミングを強化した </a:t>
            </a:r>
            <a:r>
              <a:rPr lang="en-US" altLang="ja-JP" dirty="0" smtClean="0"/>
              <a:t>.NET </a:t>
            </a:r>
            <a:r>
              <a:rPr lang="ja-JP" altLang="en-US" dirty="0" smtClean="0"/>
              <a:t>向けマルチパラダイム言語</a:t>
            </a:r>
            <a:endParaRPr lang="en-US" altLang="ja-JP" dirty="0" smtClean="0"/>
          </a:p>
          <a:p>
            <a:r>
              <a:rPr kumimoji="1" lang="ja-JP" altLang="en-US" dirty="0" smtClean="0"/>
              <a:t>各種</a:t>
            </a:r>
            <a:r>
              <a:rPr kumimoji="1" lang="en-US" altLang="ja-JP" dirty="0" smtClean="0"/>
              <a:t>DSL</a:t>
            </a:r>
            <a:endParaRPr kumimoji="1" lang="ja-JP" alt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406" y="71414"/>
            <a:ext cx="8375946" cy="664797"/>
          </a:xfrm>
        </p:spPr>
        <p:txBody>
          <a:bodyPr/>
          <a:lstStyle/>
          <a:p>
            <a:r>
              <a:rPr kumimoji="1" altLang="ja-JP" dirty="0" smtClean="0"/>
              <a:t>F#</a:t>
            </a:r>
            <a:r>
              <a:rPr kumimoji="1" lang="ja-JP" altLang="en-US" dirty="0" smtClean="0"/>
              <a:t> 版</a:t>
            </a:r>
            <a:r>
              <a:rPr kumimoji="1" altLang="ja-JP" dirty="0" smtClean="0"/>
              <a:t>:</a:t>
            </a:r>
            <a:endParaRPr kumimoji="1" lang="ja-JP" altLang="en-US" dirty="0"/>
          </a:p>
        </p:txBody>
      </p:sp>
      <p:sp>
        <p:nvSpPr>
          <p:cNvPr id="3" name="コンテンツ プレースホルダ 2"/>
          <p:cNvSpPr>
            <a:spLocks noGrp="1"/>
          </p:cNvSpPr>
          <p:nvPr>
            <p:ph idx="1"/>
          </p:nvPr>
        </p:nvSpPr>
        <p:spPr>
          <a:xfrm>
            <a:off x="285720" y="642918"/>
            <a:ext cx="8858280" cy="6215082"/>
          </a:xfrm>
          <a:solidFill>
            <a:schemeClr val="tx1"/>
          </a:solidFill>
        </p:spPr>
        <p:style>
          <a:lnRef idx="1">
            <a:schemeClr val="dk1"/>
          </a:lnRef>
          <a:fillRef idx="2">
            <a:schemeClr val="dk1"/>
          </a:fillRef>
          <a:effectRef idx="1">
            <a:schemeClr val="dk1"/>
          </a:effectRef>
          <a:fontRef idx="minor">
            <a:schemeClr val="dk1"/>
          </a:fontRef>
        </p:style>
        <p:txBody>
          <a:bodyPr/>
          <a:lstStyle/>
          <a:p>
            <a:pPr>
              <a:buNone/>
            </a:pPr>
            <a:r>
              <a:rPr lang="en-US" altLang="ja-JP" sz="1100" dirty="0" smtClean="0"/>
              <a:t>let (|</a:t>
            </a:r>
            <a:r>
              <a:rPr lang="en-US" altLang="ja-JP" sz="1100" dirty="0" err="1" smtClean="0"/>
              <a:t>Mul</a:t>
            </a:r>
            <a:r>
              <a:rPr lang="en-US" altLang="ja-JP" sz="1100" dirty="0" smtClean="0"/>
              <a:t>|_|) m n =</a:t>
            </a:r>
          </a:p>
          <a:p>
            <a:pPr>
              <a:buNone/>
            </a:pPr>
            <a:r>
              <a:rPr lang="en-US" altLang="ja-JP" sz="1100" dirty="0" smtClean="0"/>
              <a:t>    if n % m = 0 then Some n else None;;</a:t>
            </a:r>
          </a:p>
          <a:p>
            <a:pPr>
              <a:buNone/>
            </a:pPr>
            <a:r>
              <a:rPr lang="en-US" altLang="ja-JP" sz="1100" dirty="0" smtClean="0"/>
              <a:t>let (|Col|_|) m n =</a:t>
            </a:r>
          </a:p>
          <a:p>
            <a:pPr>
              <a:buNone/>
            </a:pPr>
            <a:r>
              <a:rPr lang="en-US" altLang="ja-JP" sz="1100" dirty="0" smtClean="0"/>
              <a:t>    let f =</a:t>
            </a:r>
          </a:p>
          <a:p>
            <a:pPr>
              <a:buNone/>
            </a:pPr>
            <a:r>
              <a:rPr lang="en-US" altLang="ja-JP" sz="1100" dirty="0" smtClean="0"/>
              <a:t>        </a:t>
            </a:r>
            <a:r>
              <a:rPr lang="en-US" altLang="ja-JP" sz="1100" dirty="0" err="1" smtClean="0"/>
              <a:t>Seq.exists</a:t>
            </a:r>
            <a:r>
              <a:rPr lang="en-US" altLang="ja-JP" sz="1100" dirty="0" smtClean="0"/>
              <a:t> ((=) m)</a:t>
            </a:r>
          </a:p>
          <a:p>
            <a:pPr>
              <a:buNone/>
            </a:pPr>
            <a:r>
              <a:rPr lang="en-US" altLang="ja-JP" sz="1100" dirty="0" smtClean="0"/>
              <a:t>        &lt;&lt; </a:t>
            </a:r>
            <a:r>
              <a:rPr lang="en-US" altLang="ja-JP" sz="1100" dirty="0" err="1" smtClean="0"/>
              <a:t>Seq.unfold</a:t>
            </a:r>
            <a:r>
              <a:rPr lang="en-US" altLang="ja-JP" sz="1100" dirty="0" smtClean="0"/>
              <a:t> (fun n -&gt; if n &gt; 0 then Some (n % 10, n / 10) else None)</a:t>
            </a:r>
          </a:p>
          <a:p>
            <a:pPr>
              <a:buNone/>
            </a:pPr>
            <a:r>
              <a:rPr lang="en-US" altLang="ja-JP" sz="1100" dirty="0" smtClean="0"/>
              <a:t>    in</a:t>
            </a:r>
          </a:p>
          <a:p>
            <a:pPr>
              <a:buNone/>
            </a:pPr>
            <a:r>
              <a:rPr lang="en-US" altLang="ja-JP" sz="1100" dirty="0" smtClean="0"/>
              <a:t>    if f n then Some n else None;;</a:t>
            </a:r>
          </a:p>
          <a:p>
            <a:pPr>
              <a:buNone/>
            </a:pPr>
            <a:r>
              <a:rPr lang="en-US" altLang="ja-JP" sz="1100" dirty="0" smtClean="0"/>
              <a:t>let </a:t>
            </a:r>
            <a:r>
              <a:rPr lang="en-US" altLang="ja-JP" sz="1100" dirty="0" err="1" smtClean="0"/>
              <a:t>nabeatsu</a:t>
            </a:r>
            <a:r>
              <a:rPr lang="en-US" altLang="ja-JP" sz="1100" dirty="0" smtClean="0"/>
              <a:t> =</a:t>
            </a:r>
          </a:p>
          <a:p>
            <a:pPr>
              <a:buNone/>
            </a:pPr>
            <a:r>
              <a:rPr lang="en-US" altLang="ja-JP" sz="1100" dirty="0" smtClean="0"/>
              <a:t>    let </a:t>
            </a:r>
            <a:r>
              <a:rPr lang="en-US" altLang="ja-JP" sz="1100" dirty="0" err="1" smtClean="0"/>
              <a:t>ahoppokusuru</a:t>
            </a:r>
            <a:r>
              <a:rPr lang="en-US" altLang="ja-JP" sz="1100" dirty="0" smtClean="0"/>
              <a:t> s = "^" + s + "!" in</a:t>
            </a:r>
          </a:p>
          <a:p>
            <a:pPr>
              <a:buNone/>
            </a:pPr>
            <a:r>
              <a:rPr lang="en-US" altLang="ja-JP" sz="1100" dirty="0" smtClean="0"/>
              <a:t>    let (|</a:t>
            </a:r>
            <a:r>
              <a:rPr lang="en-US" altLang="ja-JP" sz="1100" dirty="0" err="1" smtClean="0"/>
              <a:t>Aho</a:t>
            </a:r>
            <a:r>
              <a:rPr lang="en-US" altLang="ja-JP" sz="1100" dirty="0" smtClean="0"/>
              <a:t>|_|) =</a:t>
            </a:r>
          </a:p>
          <a:p>
            <a:pPr>
              <a:buNone/>
            </a:pPr>
            <a:r>
              <a:rPr lang="en-US" altLang="ja-JP" sz="1100" dirty="0" smtClean="0"/>
              <a:t>        function </a:t>
            </a:r>
            <a:r>
              <a:rPr lang="en-US" altLang="ja-JP" sz="1100" dirty="0" err="1" smtClean="0"/>
              <a:t>Mul</a:t>
            </a:r>
            <a:r>
              <a:rPr lang="en-US" altLang="ja-JP" sz="1100" dirty="0" smtClean="0"/>
              <a:t> 3 n | Col 3 n -&gt; Some n</a:t>
            </a:r>
          </a:p>
          <a:p>
            <a:pPr>
              <a:buNone/>
            </a:pPr>
            <a:r>
              <a:rPr lang="en-US" altLang="ja-JP" sz="1100" dirty="0" smtClean="0"/>
              <a:t>               | _ -&gt; None</a:t>
            </a:r>
          </a:p>
          <a:p>
            <a:pPr>
              <a:buNone/>
            </a:pPr>
            <a:r>
              <a:rPr lang="en-US" altLang="ja-JP" sz="1100" dirty="0" smtClean="0"/>
              <a:t>    in</a:t>
            </a:r>
          </a:p>
          <a:p>
            <a:pPr>
              <a:buNone/>
            </a:pPr>
            <a:r>
              <a:rPr lang="en-US" altLang="ja-JP" sz="1100" dirty="0" smtClean="0"/>
              <a:t>    let </a:t>
            </a:r>
            <a:r>
              <a:rPr lang="en-US" altLang="ja-JP" sz="1100" dirty="0" err="1" smtClean="0"/>
              <a:t>inuppokusuru</a:t>
            </a:r>
            <a:r>
              <a:rPr lang="en-US" altLang="ja-JP" sz="1100" dirty="0" smtClean="0"/>
              <a:t> s = s + "</a:t>
            </a:r>
            <a:r>
              <a:rPr lang="ja-JP" altLang="en-US" sz="1100" dirty="0" smtClean="0"/>
              <a:t>わぅ～</a:t>
            </a:r>
            <a:r>
              <a:rPr lang="ja-JP" altLang="en-US" sz="1100" dirty="0" err="1" smtClean="0"/>
              <a:t>ん</a:t>
            </a:r>
            <a:r>
              <a:rPr lang="en-US" altLang="ja-JP" sz="1100" dirty="0" smtClean="0"/>
              <a:t>" in</a:t>
            </a:r>
          </a:p>
          <a:p>
            <a:pPr>
              <a:buNone/>
            </a:pPr>
            <a:r>
              <a:rPr lang="en-US" altLang="ja-JP" sz="1100" dirty="0" smtClean="0"/>
              <a:t>    let (|</a:t>
            </a:r>
            <a:r>
              <a:rPr lang="en-US" altLang="ja-JP" sz="1100" dirty="0" err="1" smtClean="0"/>
              <a:t>Inu</a:t>
            </a:r>
            <a:r>
              <a:rPr lang="en-US" altLang="ja-JP" sz="1100" dirty="0" smtClean="0"/>
              <a:t>|_|) =</a:t>
            </a:r>
          </a:p>
          <a:p>
            <a:pPr>
              <a:buNone/>
            </a:pPr>
            <a:r>
              <a:rPr lang="en-US" altLang="ja-JP" sz="1100" dirty="0" smtClean="0"/>
              <a:t>        function </a:t>
            </a:r>
            <a:r>
              <a:rPr lang="en-US" altLang="ja-JP" sz="1100" dirty="0" err="1" smtClean="0"/>
              <a:t>Mul</a:t>
            </a:r>
            <a:r>
              <a:rPr lang="en-US" altLang="ja-JP" sz="1100" dirty="0" smtClean="0"/>
              <a:t> 5 n -&gt; Some n</a:t>
            </a:r>
          </a:p>
          <a:p>
            <a:pPr>
              <a:buNone/>
            </a:pPr>
            <a:r>
              <a:rPr lang="en-US" altLang="ja-JP" sz="1100" dirty="0" smtClean="0"/>
              <a:t>               | _ -&gt; None</a:t>
            </a:r>
          </a:p>
          <a:p>
            <a:pPr>
              <a:buNone/>
            </a:pPr>
            <a:r>
              <a:rPr lang="en-US" altLang="ja-JP" sz="1100" dirty="0" smtClean="0"/>
              <a:t>    in</a:t>
            </a:r>
          </a:p>
          <a:p>
            <a:pPr>
              <a:buNone/>
            </a:pPr>
            <a:r>
              <a:rPr lang="en-US" altLang="ja-JP" sz="1100" dirty="0" smtClean="0"/>
              <a:t>    function </a:t>
            </a:r>
            <a:r>
              <a:rPr lang="en-US" altLang="ja-JP" sz="1100" dirty="0" err="1" smtClean="0"/>
              <a:t>Aho</a:t>
            </a:r>
            <a:r>
              <a:rPr lang="en-US" altLang="ja-JP" sz="1100" dirty="0" smtClean="0"/>
              <a:t> _ &amp; </a:t>
            </a:r>
            <a:r>
              <a:rPr lang="en-US" altLang="ja-JP" sz="1100" dirty="0" err="1" smtClean="0"/>
              <a:t>Inu</a:t>
            </a:r>
            <a:r>
              <a:rPr lang="en-US" altLang="ja-JP" sz="1100" dirty="0" smtClean="0"/>
              <a:t> n -&gt; </a:t>
            </a:r>
            <a:r>
              <a:rPr lang="en-US" altLang="ja-JP" sz="1100" dirty="0" err="1" smtClean="0"/>
              <a:t>ahoppokusuru</a:t>
            </a:r>
            <a:r>
              <a:rPr lang="en-US" altLang="ja-JP" sz="1100" dirty="0" smtClean="0"/>
              <a:t> &lt;&lt; </a:t>
            </a:r>
            <a:r>
              <a:rPr lang="en-US" altLang="ja-JP" sz="1100" dirty="0" err="1" smtClean="0"/>
              <a:t>inuppokusuru</a:t>
            </a:r>
            <a:r>
              <a:rPr lang="en-US" altLang="ja-JP" sz="1100" dirty="0" smtClean="0"/>
              <a:t> &lt;&lt; </a:t>
            </a:r>
            <a:r>
              <a:rPr lang="en-US" altLang="ja-JP" sz="1100" dirty="0" err="1" smtClean="0"/>
              <a:t>int_to_string</a:t>
            </a:r>
            <a:r>
              <a:rPr lang="en-US" altLang="ja-JP" sz="1100" dirty="0" smtClean="0"/>
              <a:t> &lt;| n</a:t>
            </a:r>
          </a:p>
          <a:p>
            <a:pPr>
              <a:buNone/>
            </a:pPr>
            <a:r>
              <a:rPr lang="en-US" altLang="ja-JP" sz="1100" dirty="0" smtClean="0"/>
              <a:t>           | </a:t>
            </a:r>
            <a:r>
              <a:rPr lang="en-US" altLang="ja-JP" sz="1100" dirty="0" err="1" smtClean="0"/>
              <a:t>Aho</a:t>
            </a:r>
            <a:r>
              <a:rPr lang="en-US" altLang="ja-JP" sz="1100" dirty="0" smtClean="0"/>
              <a:t> n         -&gt; </a:t>
            </a:r>
            <a:r>
              <a:rPr lang="en-US" altLang="ja-JP" sz="1100" dirty="0" err="1" smtClean="0"/>
              <a:t>ahoppokusuru</a:t>
            </a:r>
            <a:r>
              <a:rPr lang="en-US" altLang="ja-JP" sz="1100" dirty="0" smtClean="0"/>
              <a:t> &lt;&lt; </a:t>
            </a:r>
            <a:r>
              <a:rPr lang="en-US" altLang="ja-JP" sz="1100" dirty="0" err="1" smtClean="0"/>
              <a:t>int_to_string</a:t>
            </a:r>
            <a:r>
              <a:rPr lang="en-US" altLang="ja-JP" sz="1100" dirty="0" smtClean="0"/>
              <a:t> &lt;| n</a:t>
            </a:r>
          </a:p>
          <a:p>
            <a:pPr>
              <a:buNone/>
            </a:pPr>
            <a:r>
              <a:rPr lang="en-US" altLang="ja-JP" sz="1100" dirty="0" smtClean="0"/>
              <a:t>           | </a:t>
            </a:r>
            <a:r>
              <a:rPr lang="en-US" altLang="ja-JP" sz="1100" dirty="0" err="1" smtClean="0"/>
              <a:t>Inu</a:t>
            </a:r>
            <a:r>
              <a:rPr lang="en-US" altLang="ja-JP" sz="1100" dirty="0" smtClean="0"/>
              <a:t> n         -&gt; </a:t>
            </a:r>
            <a:r>
              <a:rPr lang="en-US" altLang="ja-JP" sz="1100" dirty="0" err="1" smtClean="0"/>
              <a:t>inuppokusuru</a:t>
            </a:r>
            <a:r>
              <a:rPr lang="en-US" altLang="ja-JP" sz="1100" dirty="0" smtClean="0"/>
              <a:t> &lt;&lt; </a:t>
            </a:r>
            <a:r>
              <a:rPr lang="en-US" altLang="ja-JP" sz="1100" dirty="0" err="1" smtClean="0"/>
              <a:t>int_to_string</a:t>
            </a:r>
            <a:r>
              <a:rPr lang="en-US" altLang="ja-JP" sz="1100" dirty="0" smtClean="0"/>
              <a:t> &lt;| n</a:t>
            </a:r>
          </a:p>
          <a:p>
            <a:pPr>
              <a:buNone/>
            </a:pPr>
            <a:r>
              <a:rPr lang="en-US" altLang="ja-JP" sz="1100" dirty="0" smtClean="0"/>
              <a:t>           | n -&gt; </a:t>
            </a:r>
            <a:r>
              <a:rPr lang="en-US" altLang="ja-JP" sz="1100" dirty="0" err="1" smtClean="0"/>
              <a:t>int_to_string</a:t>
            </a:r>
            <a:r>
              <a:rPr lang="en-US" altLang="ja-JP" sz="1100" dirty="0" smtClean="0"/>
              <a:t> n;;</a:t>
            </a:r>
          </a:p>
          <a:p>
            <a:pPr>
              <a:buNone/>
            </a:pPr>
            <a:endParaRPr lang="en-US" altLang="ja-JP" sz="1100" dirty="0" smtClean="0"/>
          </a:p>
          <a:p>
            <a:pPr>
              <a:buNone/>
            </a:pPr>
            <a:r>
              <a:rPr lang="en-US" altLang="ja-JP" sz="1100" dirty="0" smtClean="0"/>
              <a:t>let _ =</a:t>
            </a:r>
          </a:p>
          <a:p>
            <a:pPr>
              <a:buNone/>
            </a:pPr>
            <a:r>
              <a:rPr lang="en-US" altLang="ja-JP" sz="1100" dirty="0" smtClean="0"/>
              <a:t>    </a:t>
            </a:r>
            <a:r>
              <a:rPr lang="en-US" altLang="ja-JP" sz="1100" dirty="0" err="1" smtClean="0"/>
              <a:t>seq</a:t>
            </a:r>
            <a:r>
              <a:rPr lang="en-US" altLang="ja-JP" sz="1100" dirty="0" smtClean="0"/>
              <a:t> { 1..40 }</a:t>
            </a:r>
          </a:p>
          <a:p>
            <a:pPr>
              <a:buNone/>
            </a:pPr>
            <a:r>
              <a:rPr lang="en-US" altLang="ja-JP" sz="1100" dirty="0" smtClean="0"/>
              <a:t>    |&gt; Seq.map </a:t>
            </a:r>
            <a:r>
              <a:rPr lang="en-US" altLang="ja-JP" sz="1100" dirty="0" err="1" smtClean="0"/>
              <a:t>nabeatsu</a:t>
            </a:r>
            <a:endParaRPr lang="en-US" altLang="ja-JP" sz="1100" dirty="0" smtClean="0"/>
          </a:p>
          <a:p>
            <a:pPr>
              <a:buNone/>
            </a:pPr>
            <a:r>
              <a:rPr lang="en-US" altLang="ja-JP" sz="1100" dirty="0" smtClean="0"/>
              <a:t>    |&gt; </a:t>
            </a:r>
            <a:r>
              <a:rPr lang="en-US" altLang="ja-JP" sz="1100" dirty="0" err="1" smtClean="0"/>
              <a:t>Seq.iter</a:t>
            </a:r>
            <a:r>
              <a:rPr lang="en-US" altLang="ja-JP" sz="1100" dirty="0" smtClean="0"/>
              <a:t> (</a:t>
            </a:r>
            <a:r>
              <a:rPr lang="en-US" altLang="ja-JP" sz="1100" dirty="0" err="1" smtClean="0"/>
              <a:t>printf</a:t>
            </a:r>
            <a:r>
              <a:rPr lang="en-US" altLang="ja-JP" sz="1100" dirty="0" smtClean="0"/>
              <a:t> "%s ");</a:t>
            </a:r>
          </a:p>
          <a:p>
            <a:pPr>
              <a:buNone/>
            </a:pPr>
            <a:r>
              <a:rPr lang="en-US" altLang="ja-JP" sz="1100" dirty="0" smtClean="0"/>
              <a:t>    </a:t>
            </a:r>
            <a:r>
              <a:rPr lang="en-US" altLang="ja-JP" sz="1100" dirty="0" err="1" smtClean="0"/>
              <a:t>System.Console.WriteLine</a:t>
            </a:r>
            <a:r>
              <a:rPr lang="en-US" altLang="ja-JP" sz="1100" dirty="0" smtClean="0"/>
              <a:t>();</a:t>
            </a:r>
          </a:p>
          <a:p>
            <a:pPr>
              <a:buNone/>
            </a:pPr>
            <a:r>
              <a:rPr lang="en-US" altLang="ja-JP" sz="1100" dirty="0" smtClean="0"/>
              <a:t>    </a:t>
            </a:r>
            <a:r>
              <a:rPr lang="en-US" altLang="ja-JP" sz="1100" dirty="0" err="1" smtClean="0"/>
              <a:t>System.Console.WriteLine</a:t>
            </a:r>
            <a:r>
              <a:rPr lang="en-US" altLang="ja-JP" sz="1100" dirty="0" smtClean="0"/>
              <a:t>(“</a:t>
            </a:r>
            <a:r>
              <a:rPr lang="ja-JP" altLang="en-US" sz="1100" dirty="0" smtClean="0"/>
              <a:t>ヘーイ</a:t>
            </a:r>
            <a:r>
              <a:rPr lang="en-US" altLang="ja-JP" sz="1100" dirty="0" smtClean="0"/>
              <a:t>!\n”);;</a:t>
            </a:r>
            <a:endParaRPr kumimoji="1" lang="ja-JP" altLang="en-US" sz="1100"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.NET 3.5 </a:t>
            </a:r>
            <a:r>
              <a:rPr lang="ja-JP" altLang="en-US" dirty="0" smtClean="0"/>
              <a:t>時代のプログラミングで</a:t>
            </a:r>
            <a:r>
              <a:rPr altLang="ja-JP" dirty="0" smtClean="0"/>
              <a:t/>
            </a:r>
            <a:br>
              <a:rPr altLang="ja-JP" dirty="0" smtClean="0"/>
            </a:br>
            <a:r>
              <a:rPr lang="ja-JP" altLang="en-US" dirty="0" smtClean="0"/>
              <a:t>変わること</a:t>
            </a:r>
            <a:endParaRPr kumimoji="1" lang="ja-JP" altLang="en-US" dirty="0"/>
          </a:p>
        </p:txBody>
      </p:sp>
      <p:sp>
        <p:nvSpPr>
          <p:cNvPr id="3" name="コンテンツ プレースホルダ 2"/>
          <p:cNvSpPr>
            <a:spLocks noGrp="1"/>
          </p:cNvSpPr>
          <p:nvPr>
            <p:ph idx="1"/>
          </p:nvPr>
        </p:nvSpPr>
        <p:spPr>
          <a:xfrm>
            <a:off x="381000" y="1718204"/>
            <a:ext cx="8382000" cy="3425308"/>
          </a:xfrm>
        </p:spPr>
        <p:txBody>
          <a:bodyPr/>
          <a:lstStyle/>
          <a:p>
            <a:r>
              <a:rPr kumimoji="1" lang="en-US" altLang="ja-JP" dirty="0" smtClean="0"/>
              <a:t>IDE </a:t>
            </a:r>
            <a:r>
              <a:rPr kumimoji="1" lang="ja-JP" altLang="en-US" dirty="0" smtClean="0"/>
              <a:t>の進化</a:t>
            </a:r>
            <a:endParaRPr kumimoji="1" lang="en-US" altLang="ja-JP" dirty="0" smtClean="0"/>
          </a:p>
          <a:p>
            <a:pPr lvl="1"/>
            <a:r>
              <a:rPr kumimoji="1" lang="ja-JP" altLang="en-US" dirty="0" smtClean="0"/>
              <a:t>各種図解的言語のデザイナ</a:t>
            </a:r>
            <a:endParaRPr kumimoji="1" lang="en-US" altLang="ja-JP" dirty="0" smtClean="0"/>
          </a:p>
          <a:p>
            <a:pPr lvl="2"/>
            <a:r>
              <a:rPr lang="en-US" altLang="ja-JP" sz="3600" dirty="0" smtClean="0"/>
              <a:t>WPF</a:t>
            </a:r>
          </a:p>
          <a:p>
            <a:pPr lvl="2"/>
            <a:r>
              <a:rPr kumimoji="1" lang="ja-JP" altLang="en-US" sz="3600" dirty="0" smtClean="0"/>
              <a:t>データ モデル </a:t>
            </a:r>
            <a:r>
              <a:rPr lang="en-US" altLang="ja-JP" sz="3600" dirty="0" smtClean="0"/>
              <a:t>(LINQ to SQL </a:t>
            </a:r>
            <a:r>
              <a:rPr lang="ja-JP" altLang="en-US" sz="3600" dirty="0" smtClean="0"/>
              <a:t>など</a:t>
            </a:r>
            <a:r>
              <a:rPr lang="en-US" altLang="ja-JP" sz="3600" dirty="0" smtClean="0"/>
              <a:t>)</a:t>
            </a:r>
            <a:endParaRPr kumimoji="1" lang="en-US" altLang="ja-JP" sz="3600" dirty="0" smtClean="0"/>
          </a:p>
          <a:p>
            <a:pPr lvl="2"/>
            <a:r>
              <a:rPr lang="ja-JP" altLang="en-US" sz="3600" dirty="0" smtClean="0"/>
              <a:t>ワークフロー</a:t>
            </a:r>
            <a:endParaRPr kumimoji="1" lang="ja-JP" altLang="en-US" sz="3600" dirty="0"/>
          </a:p>
        </p:txBody>
      </p:sp>
      <p:pic>
        <p:nvPicPr>
          <p:cNvPr id="4" name="Picture 2"/>
          <p:cNvPicPr>
            <a:picLocks noChangeAspect="1" noChangeArrowheads="1"/>
          </p:cNvPicPr>
          <p:nvPr/>
        </p:nvPicPr>
        <p:blipFill>
          <a:blip r:embed="rId2"/>
          <a:srcRect/>
          <a:stretch>
            <a:fillRect/>
          </a:stretch>
        </p:blipFill>
        <p:spPr>
          <a:xfrm>
            <a:off x="6286512" y="4121464"/>
            <a:ext cx="2857488" cy="273653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altLang="ja-JP" dirty="0" smtClean="0"/>
              <a:t>.NET 3.5 </a:t>
            </a:r>
            <a:r>
              <a:rPr lang="ja-JP" altLang="en-US" dirty="0" smtClean="0"/>
              <a:t>時代</a:t>
            </a:r>
            <a:r>
              <a:rPr lang="ja-JP" altLang="en-US" dirty="0" smtClean="0"/>
              <a:t>の</a:t>
            </a:r>
            <a:r>
              <a:rPr altLang="ja-JP" dirty="0" smtClean="0"/>
              <a:t/>
            </a:r>
            <a:br>
              <a:rPr altLang="ja-JP" dirty="0" smtClean="0"/>
            </a:br>
            <a:r>
              <a:rPr lang="ja-JP" altLang="en-US" dirty="0" smtClean="0"/>
              <a:t>プログラミング</a:t>
            </a:r>
            <a:r>
              <a:rPr lang="ja-JP" altLang="en-US" dirty="0" smtClean="0"/>
              <a:t>で変わること</a:t>
            </a:r>
            <a:endParaRPr kumimoji="1" lang="ja-JP" altLang="en-US" dirty="0"/>
          </a:p>
        </p:txBody>
      </p:sp>
      <p:sp>
        <p:nvSpPr>
          <p:cNvPr id="3" name="コンテンツ プレースホルダ 2"/>
          <p:cNvSpPr>
            <a:spLocks noGrp="1"/>
          </p:cNvSpPr>
          <p:nvPr>
            <p:ph idx="1"/>
          </p:nvPr>
        </p:nvSpPr>
        <p:spPr>
          <a:xfrm>
            <a:off x="381000" y="1412874"/>
            <a:ext cx="8382000" cy="5016521"/>
          </a:xfrm>
        </p:spPr>
        <p:txBody>
          <a:bodyPr>
            <a:normAutofit/>
          </a:bodyPr>
          <a:lstStyle/>
          <a:p>
            <a:pPr lvl="1"/>
            <a:r>
              <a:rPr kumimoji="1" lang="en-US" altLang="ja-JP" sz="3600" dirty="0" smtClean="0"/>
              <a:t>LINQ</a:t>
            </a:r>
            <a:br>
              <a:rPr kumimoji="1" lang="en-US" altLang="ja-JP" sz="3600" dirty="0" smtClean="0"/>
            </a:br>
            <a:r>
              <a:rPr kumimoji="1" lang="en-US" altLang="ja-JP" sz="3600" dirty="0" smtClean="0"/>
              <a:t>(</a:t>
            </a:r>
            <a:r>
              <a:rPr lang="en-US" altLang="ja-JP" sz="3600" dirty="0" smtClean="0">
                <a:solidFill>
                  <a:srgbClr val="FF0000"/>
                </a:solidFill>
              </a:rPr>
              <a:t>L</a:t>
            </a:r>
            <a:r>
              <a:rPr lang="en-US" altLang="ja-JP" sz="3600" dirty="0" smtClean="0"/>
              <a:t>anguage-</a:t>
            </a:r>
            <a:r>
              <a:rPr lang="en-US" altLang="ja-JP" sz="3600" dirty="0" err="1" smtClean="0">
                <a:solidFill>
                  <a:srgbClr val="FF0000"/>
                </a:solidFill>
              </a:rPr>
              <a:t>IN</a:t>
            </a:r>
            <a:r>
              <a:rPr lang="en-US" altLang="ja-JP" sz="3600" dirty="0" err="1" smtClean="0"/>
              <a:t>tegrated</a:t>
            </a:r>
            <a:r>
              <a:rPr lang="en-US" altLang="ja-JP" sz="3600" dirty="0" smtClean="0"/>
              <a:t> </a:t>
            </a:r>
            <a:r>
              <a:rPr lang="en-US" altLang="ja-JP" sz="3600" dirty="0" smtClean="0">
                <a:solidFill>
                  <a:srgbClr val="FF0000"/>
                </a:solidFill>
              </a:rPr>
              <a:t>Q</a:t>
            </a:r>
            <a:r>
              <a:rPr lang="en-US" altLang="ja-JP" sz="3600" dirty="0" smtClean="0"/>
              <a:t>uery:</a:t>
            </a:r>
            <a:br>
              <a:rPr lang="en-US" altLang="ja-JP" sz="3600" dirty="0" smtClean="0"/>
            </a:br>
            <a:r>
              <a:rPr lang="ja-JP" altLang="en-US" sz="4800" dirty="0" smtClean="0"/>
              <a:t>言語に統合されたクエリ</a:t>
            </a:r>
            <a:r>
              <a:rPr lang="en-US" altLang="ja-JP" sz="4800" dirty="0" smtClean="0"/>
              <a:t>)</a:t>
            </a:r>
            <a:endParaRPr kumimoji="1" lang="en-US" altLang="ja-JP" sz="3600" dirty="0" smtClean="0"/>
          </a:p>
          <a:p>
            <a:pPr lvl="2"/>
            <a:r>
              <a:rPr lang="en-US" altLang="ja-JP" sz="3200" dirty="0" smtClean="0"/>
              <a:t>C#3.0/Visual Basic9.0</a:t>
            </a:r>
          </a:p>
          <a:p>
            <a:pPr lvl="2"/>
            <a:r>
              <a:rPr lang="en-US" altLang="ja-JP" sz="3200" dirty="0" smtClean="0"/>
              <a:t>LINQ </a:t>
            </a:r>
            <a:r>
              <a:rPr lang="ja-JP" altLang="en-US" sz="3200" dirty="0" smtClean="0"/>
              <a:t>プロバイダ</a:t>
            </a:r>
            <a:endParaRPr lang="en-US" altLang="ja-JP" sz="3200" dirty="0" smtClean="0"/>
          </a:p>
          <a:p>
            <a:pPr lvl="3"/>
            <a:r>
              <a:rPr lang="en-US" altLang="ja-JP" sz="3200" dirty="0" smtClean="0"/>
              <a:t>LINQ to Object</a:t>
            </a:r>
          </a:p>
          <a:p>
            <a:pPr lvl="3"/>
            <a:r>
              <a:rPr lang="en-US" altLang="ja-JP" sz="3200" dirty="0" smtClean="0"/>
              <a:t>LINQ to SQL</a:t>
            </a:r>
          </a:p>
          <a:p>
            <a:pPr lvl="3"/>
            <a:r>
              <a:rPr lang="en-US" altLang="ja-JP" sz="3200" dirty="0" smtClean="0"/>
              <a:t>LINQ to </a:t>
            </a:r>
            <a:r>
              <a:rPr lang="en-US" altLang="ja-JP" sz="3200" dirty="0" err="1" smtClean="0"/>
              <a:t>DataSet</a:t>
            </a:r>
            <a:endParaRPr lang="en-US" altLang="ja-JP" sz="3200" dirty="0" smtClean="0"/>
          </a:p>
          <a:p>
            <a:pPr lvl="3"/>
            <a:r>
              <a:rPr lang="en-US" altLang="ja-JP" sz="3200" dirty="0" smtClean="0"/>
              <a:t>LINQ to XML</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altLang="ja-JP" dirty="0" smtClean="0"/>
              <a:t>.NET 3.5</a:t>
            </a:r>
            <a:r>
              <a:rPr lang="ja-JP" altLang="en-US" dirty="0" smtClean="0"/>
              <a:t>時代の</a:t>
            </a:r>
            <a:r>
              <a:rPr lang="en-US" altLang="ja-JP" dirty="0" smtClean="0"/>
              <a:t/>
            </a:r>
            <a:br>
              <a:rPr lang="en-US" altLang="ja-JP" dirty="0" smtClean="0"/>
            </a:br>
            <a:r>
              <a:rPr lang="ja-JP" altLang="en-US" dirty="0" smtClean="0"/>
              <a:t>プログラミングで変わること</a:t>
            </a:r>
            <a:endParaRPr kumimoji="1" lang="ja-JP" altLang="en-US" dirty="0"/>
          </a:p>
        </p:txBody>
      </p:sp>
      <p:sp>
        <p:nvSpPr>
          <p:cNvPr id="3" name="コンテンツ プレースホルダ 2"/>
          <p:cNvSpPr>
            <a:spLocks noGrp="1"/>
          </p:cNvSpPr>
          <p:nvPr>
            <p:ph idx="1"/>
          </p:nvPr>
        </p:nvSpPr>
        <p:spPr>
          <a:xfrm>
            <a:off x="457200" y="1785926"/>
            <a:ext cx="8229600" cy="4929222"/>
          </a:xfrm>
        </p:spPr>
        <p:txBody>
          <a:bodyPr>
            <a:normAutofit/>
          </a:bodyPr>
          <a:lstStyle/>
          <a:p>
            <a:pPr>
              <a:buNone/>
            </a:pPr>
            <a:r>
              <a:rPr lang="ja-JP" altLang="en-US" dirty="0" smtClean="0"/>
              <a:t>更なるマルチ パラダイム化</a:t>
            </a:r>
            <a:endParaRPr lang="en-US" altLang="ja-JP" dirty="0" smtClean="0"/>
          </a:p>
          <a:p>
            <a:r>
              <a:rPr lang="en-US" altLang="ja-JP" dirty="0" smtClean="0"/>
              <a:t>1.0 </a:t>
            </a:r>
            <a:r>
              <a:rPr lang="ja-JP" altLang="en-US" dirty="0" smtClean="0"/>
              <a:t>の頃</a:t>
            </a:r>
            <a:r>
              <a:rPr lang="en-US" altLang="ja-JP" dirty="0" smtClean="0"/>
              <a:t>…</a:t>
            </a:r>
          </a:p>
          <a:p>
            <a:pPr lvl="1"/>
            <a:r>
              <a:rPr lang="ja-JP" altLang="en-US" dirty="0" smtClean="0"/>
              <a:t>手続き型</a:t>
            </a:r>
            <a:endParaRPr lang="en-US" altLang="ja-JP" dirty="0" smtClean="0"/>
          </a:p>
          <a:p>
            <a:pPr lvl="1"/>
            <a:r>
              <a:rPr lang="ja-JP" altLang="en-US" dirty="0" smtClean="0"/>
              <a:t>オブジェクト指向</a:t>
            </a:r>
            <a:endParaRPr lang="en-US" altLang="ja-JP" dirty="0" smtClean="0"/>
          </a:p>
          <a:p>
            <a:pPr lvl="1"/>
            <a:r>
              <a:rPr lang="ja-JP" altLang="en-US" dirty="0" smtClean="0"/>
              <a:t>コンポーネント指向</a:t>
            </a:r>
            <a:endParaRPr lang="en-US" altLang="ja-JP" dirty="0" smtClean="0"/>
          </a:p>
          <a:p>
            <a:r>
              <a:rPr lang="en-US" altLang="ja-JP" dirty="0" smtClean="0"/>
              <a:t>2.0 </a:t>
            </a:r>
            <a:r>
              <a:rPr lang="ja-JP" altLang="en-US" dirty="0" smtClean="0"/>
              <a:t>以降</a:t>
            </a:r>
            <a:endParaRPr lang="en-US" altLang="ja-JP" dirty="0" smtClean="0"/>
          </a:p>
          <a:p>
            <a:pPr lvl="1"/>
            <a:r>
              <a:rPr lang="ja-JP" altLang="en-US" dirty="0" smtClean="0"/>
              <a:t>ジェネリック</a:t>
            </a:r>
            <a:endParaRPr lang="en-US" altLang="ja-JP" dirty="0" smtClean="0"/>
          </a:p>
          <a:p>
            <a:pPr lvl="1"/>
            <a:r>
              <a:rPr lang="ja-JP" altLang="en-US" dirty="0" smtClean="0"/>
              <a:t>関数型</a:t>
            </a:r>
            <a:endParaRPr lang="en-US" altLang="ja-JP" dirty="0" smtClean="0"/>
          </a:p>
          <a:p>
            <a:pPr lvl="1"/>
            <a:r>
              <a:rPr lang="ja-JP" altLang="en-US" dirty="0" smtClean="0"/>
              <a:t>より動的に</a:t>
            </a:r>
            <a:endParaRPr lang="en-US" altLang="ja-JP" dirty="0" smtClean="0"/>
          </a:p>
          <a:p>
            <a:pPr lvl="1"/>
            <a:r>
              <a:rPr lang="en-US" altLang="ja-JP" dirty="0" smtClean="0"/>
              <a:t>DSL</a:t>
            </a:r>
            <a:r>
              <a:rPr lang="ja-JP" altLang="en-US" sz="2100" dirty="0" smtClean="0"/>
              <a:t> </a:t>
            </a:r>
            <a:r>
              <a:rPr lang="en-US" altLang="ja-JP" sz="2100" dirty="0" smtClean="0"/>
              <a:t>(Domain Specific Language:  </a:t>
            </a:r>
            <a:r>
              <a:rPr lang="ja-JP" altLang="en-US" sz="2100" dirty="0" smtClean="0"/>
              <a:t>ドメイン特化言語</a:t>
            </a:r>
            <a:r>
              <a:rPr lang="en-US" altLang="ja-JP" sz="2100" dirty="0" smtClean="0"/>
              <a:t>)</a:t>
            </a:r>
            <a:r>
              <a:rPr lang="ja-JP" altLang="en-US" sz="2100" dirty="0" smtClean="0"/>
              <a:t> </a:t>
            </a:r>
            <a:r>
              <a:rPr lang="ja-JP" altLang="en-US" sz="3000" dirty="0" smtClean="0"/>
              <a:t>の進化</a:t>
            </a:r>
            <a:endParaRPr lang="en-US" altLang="ja-JP" sz="2100" dirty="0" smtClean="0"/>
          </a:p>
          <a:p>
            <a:pPr lvl="1"/>
            <a:endParaRPr lang="en-US" altLang="ja-JP" dirty="0" smtClean="0"/>
          </a:p>
          <a:p>
            <a:endParaRPr kumimoji="1" lang="en-US" altLang="ja-JP"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4.7"/>
</p:tagLst>
</file>

<file path=ppt/tags/tag2.xml><?xml version="1.0" encoding="utf-8"?>
<p:tagLst xmlns:a="http://schemas.openxmlformats.org/drawingml/2006/main" xmlns:r="http://schemas.openxmlformats.org/officeDocument/2006/relationships" xmlns:p="http://schemas.openxmlformats.org/presentationml/2006/main">
  <p:tag name="TIMING" val="|1|4.4|2.2"/>
</p:tagLst>
</file>

<file path=ppt/tags/tag3.xml><?xml version="1.0" encoding="utf-8"?>
<p:tagLst xmlns:a="http://schemas.openxmlformats.org/drawingml/2006/main" xmlns:r="http://schemas.openxmlformats.org/officeDocument/2006/relationships" xmlns:p="http://schemas.openxmlformats.org/presentationml/2006/main">
  <p:tag name="TIMING" val="|0.8|9.5|3"/>
</p:tagLst>
</file>

<file path=ppt/tags/tag4.xml><?xml version="1.0" encoding="utf-8"?>
<p:tagLst xmlns:a="http://schemas.openxmlformats.org/drawingml/2006/main" xmlns:r="http://schemas.openxmlformats.org/officeDocument/2006/relationships" xmlns:p="http://schemas.openxmlformats.org/presentationml/2006/main">
  <p:tag name="TIMING" val="|1.2|8.1|3"/>
</p:tagLst>
</file>

<file path=ppt/tags/tag5.xml><?xml version="1.0" encoding="utf-8"?>
<p:tagLst xmlns:a="http://schemas.openxmlformats.org/drawingml/2006/main" xmlns:r="http://schemas.openxmlformats.org/officeDocument/2006/relationships" xmlns:p="http://schemas.openxmlformats.org/presentationml/2006/main">
  <p:tag name="TIMING" val="|3.3"/>
</p:tagLst>
</file>

<file path=ppt/tags/tag6.xml><?xml version="1.0" encoding="utf-8"?>
<p:tagLst xmlns:a="http://schemas.openxmlformats.org/drawingml/2006/main" xmlns:r="http://schemas.openxmlformats.org/officeDocument/2006/relationships" xmlns:p="http://schemas.openxmlformats.org/presentationml/2006/main">
  <p:tag name="TIMING" val="|2.4"/>
</p:tagLst>
</file>

<file path=ppt/theme/theme1.xml><?xml version="1.0" encoding="utf-8"?>
<a:theme xmlns:a="http://schemas.openxmlformats.org/drawingml/2006/main" name="TechEd 2008 4-3 template">
  <a:themeElements>
    <a:clrScheme name="TechEd 2008 colors">
      <a:dk1>
        <a:srgbClr val="000000"/>
      </a:dk1>
      <a:lt1>
        <a:srgbClr val="FFFFFF"/>
      </a:lt1>
      <a:dk2>
        <a:srgbClr val="5F5F5F"/>
      </a:dk2>
      <a:lt2>
        <a:srgbClr val="2DB557"/>
      </a:lt2>
      <a:accent1>
        <a:srgbClr val="FFC000"/>
      </a:accent1>
      <a:accent2>
        <a:srgbClr val="2DB557"/>
      </a:accent2>
      <a:accent3>
        <a:srgbClr val="DF8045"/>
      </a:accent3>
      <a:accent4>
        <a:srgbClr val="2A86DA"/>
      </a:accent4>
      <a:accent5>
        <a:srgbClr val="FF9929"/>
      </a:accent5>
      <a:accent6>
        <a:srgbClr val="808080"/>
      </a:accent6>
      <a:hlink>
        <a:srgbClr val="AAF0BC"/>
      </a:hlink>
      <a:folHlink>
        <a:srgbClr val="F0ED7B"/>
      </a:folHlink>
    </a:clrScheme>
    <a:fontScheme name="Custom 2">
      <a:majorFont>
        <a:latin typeface="Calibri"/>
        <a:ea typeface=""/>
        <a:cs typeface=""/>
      </a:majorFont>
      <a:minorFont>
        <a:latin typeface="Calibri"/>
        <a:ea typeface=""/>
        <a:cs typeface=""/>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solidFill>
              <a:srgbClr val="FFFFFF"/>
            </a:solidFill>
            <a:effectLst>
              <a:outerShdw blurRad="38100" dist="38100" dir="2700000" algn="tl">
                <a:srgbClr val="000000">
                  <a:alpha val="43137"/>
                </a:srgbClr>
              </a:outerShdw>
            </a:effectLst>
            <a:latin typeface="Calibri"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Te08+PPT+template+4_3</Template>
  <TotalTime>0</TotalTime>
  <Words>1858</Words>
  <Application>Microsoft Office PowerPoint</Application>
  <PresentationFormat>画面に合わせる (4:3)</PresentationFormat>
  <Paragraphs>403</Paragraphs>
  <Slides>66</Slides>
  <Notes>20</Notes>
  <HiddenSlides>0</HiddenSlides>
  <MMClips>0</MMClips>
  <ScaleCrop>false</ScaleCrop>
  <HeadingPairs>
    <vt:vector size="4" baseType="variant">
      <vt:variant>
        <vt:lpstr>テーマ</vt:lpstr>
      </vt:variant>
      <vt:variant>
        <vt:i4>1</vt:i4>
      </vt:variant>
      <vt:variant>
        <vt:lpstr>スライド タイトル</vt:lpstr>
      </vt:variant>
      <vt:variant>
        <vt:i4>66</vt:i4>
      </vt:variant>
    </vt:vector>
  </HeadingPairs>
  <TitlesOfParts>
    <vt:vector size="67" baseType="lpstr">
      <vt:lpstr>TechEd 2008 4-3 template</vt:lpstr>
      <vt:lpstr>TechED BoF-12</vt:lpstr>
      <vt:lpstr>今日話したいこと</vt:lpstr>
      <vt:lpstr>Agenda</vt:lpstr>
      <vt:lpstr>1. .NET の進化</vt:lpstr>
      <vt:lpstr>.NET Framework の進化</vt:lpstr>
      <vt:lpstr>.NET Framework 全体像</vt:lpstr>
      <vt:lpstr>.NET 3.5 時代のプログラミングで 変わること</vt:lpstr>
      <vt:lpstr>.NET 3.5 時代の プログラミングで変わること</vt:lpstr>
      <vt:lpstr>.NET 3.5時代の プログラミングで変わること</vt:lpstr>
      <vt:lpstr>例. C# 1.0 → 2.0、3.0 によるプログラミングの進化</vt:lpstr>
      <vt:lpstr>Anders Hejlsberg</vt:lpstr>
      <vt:lpstr>Anders Hejlsberg</vt:lpstr>
      <vt:lpstr>Anders Hejlsberg 談: C#の今後について 2006/02/02 at 横浜</vt:lpstr>
      <vt:lpstr>2. Demo</vt:lpstr>
      <vt:lpstr>世界のなべあつ</vt:lpstr>
      <vt:lpstr>「3の倍数と3の付く数字だけ アホになります」</vt:lpstr>
      <vt:lpstr>例. 世界のなべあつ</vt:lpstr>
      <vt:lpstr>手続き型なべあつ</vt:lpstr>
      <vt:lpstr>手続き型なべあつ</vt:lpstr>
      <vt:lpstr>手続き脳で考えてみる</vt:lpstr>
      <vt:lpstr>手続き脳で考えてみる</vt:lpstr>
      <vt:lpstr>手続き型 なべあつ フローチャート 1</vt:lpstr>
      <vt:lpstr>手続き型なべあつ フローチャート 2</vt:lpstr>
      <vt:lpstr>Demo</vt:lpstr>
      <vt:lpstr>手続き型なべあつの分割の様子</vt:lpstr>
      <vt:lpstr>マルチパラダイム なべあつ</vt:lpstr>
      <vt:lpstr>マルチパラダイム</vt:lpstr>
      <vt:lpstr>手続き型とは別の考え方</vt:lpstr>
      <vt:lpstr>スライド 29</vt:lpstr>
      <vt:lpstr>ニューなべあつ</vt:lpstr>
      <vt:lpstr>関心の分離</vt:lpstr>
      <vt:lpstr>Demo</vt:lpstr>
      <vt:lpstr>LINQ で書き換え</vt:lpstr>
      <vt:lpstr>スライド 34</vt:lpstr>
      <vt:lpstr>Demo</vt:lpstr>
      <vt:lpstr>参考: Linq to Object</vt:lpstr>
      <vt:lpstr>スライド 37</vt:lpstr>
      <vt:lpstr>3. 美しい プログラム について</vt:lpstr>
      <vt:lpstr>「美しいプログラム」 とは？</vt:lpstr>
      <vt:lpstr>「美しくないプログラム」 とは？</vt:lpstr>
      <vt:lpstr>Martin Fowler</vt:lpstr>
      <vt:lpstr>Bad Smell『不吉な匂い』 </vt:lpstr>
      <vt:lpstr>きれいなコードとは何か?</vt:lpstr>
      <vt:lpstr>Robert C. Martin</vt:lpstr>
      <vt:lpstr>美しいプログラム</vt:lpstr>
      <vt:lpstr>スライド 46</vt:lpstr>
      <vt:lpstr>「美しいソースコードのための七箇条」</vt:lpstr>
      <vt:lpstr>意図を表現</vt:lpstr>
      <vt:lpstr>分割が鍵</vt:lpstr>
      <vt:lpstr>分割攻略 (Divide-and-Conquer) について復習</vt:lpstr>
      <vt:lpstr>分割攻略 (Divide-and-Conquer) について復習</vt:lpstr>
      <vt:lpstr>どう関心を分離したいか</vt:lpstr>
      <vt:lpstr>新たなパラダイムに関する態度</vt:lpstr>
      <vt:lpstr>スライド 54</vt:lpstr>
      <vt:lpstr>美しいプログラム</vt:lpstr>
      <vt:lpstr>ひとつのパラダイムに捕らわれない</vt:lpstr>
      <vt:lpstr>新たなパラダイムに関する態度</vt:lpstr>
      <vt:lpstr>手続き的 or 宣言的</vt:lpstr>
      <vt:lpstr>スライド 59</vt:lpstr>
      <vt:lpstr>スライド 60</vt:lpstr>
      <vt:lpstr>スライド 61</vt:lpstr>
      <vt:lpstr>VS2008 と WF</vt:lpstr>
      <vt:lpstr>VS2008 で EDM (Entity Data Model)</vt:lpstr>
      <vt:lpstr>他の言語に学ぼう</vt:lpstr>
      <vt:lpstr>F# 版:</vt:lpstr>
      <vt:lpstr>スライド 66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2008-08-12T18:02:12Z</dcterms:created>
  <dcterms:modified xsi:type="dcterms:W3CDTF">2008-08-29T01:26:39Z</dcterms:modified>
  <cp:contentType/>
</cp:coreProperties>
</file>