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tags/tag25.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8" r:id="rId3"/>
    <p:sldId id="259" r:id="rId4"/>
    <p:sldId id="260" r:id="rId5"/>
    <p:sldId id="302" r:id="rId6"/>
    <p:sldId id="30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304" r:id="rId45"/>
    <p:sldId id="298" r:id="rId46"/>
    <p:sldId id="299" r:id="rId47"/>
    <p:sldId id="300" r:id="rId48"/>
    <p:sldId id="301"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4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EBC08-C425-4DB9-B230-7A2B9DA50359}" type="datetimeFigureOut">
              <a:rPr kumimoji="1" lang="ja-JP" altLang="en-US" smtClean="0"/>
              <a:pPr/>
              <a:t>2008/3/12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B5336-9EAF-4A22-874E-211F5FBE8E9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53251"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5325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2CDB99B-8189-413C-9182-921ABA3BB39A}" type="slidenum">
              <a:rPr lang="ja-JP" altLang="en-US" smtClean="0">
                <a:latin typeface="Times New Roman" pitchFamily="18" charset="0"/>
              </a:rPr>
              <a:pPr/>
              <a:t>1</a:t>
            </a:fld>
            <a:endParaRPr lang="ja-JP"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553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554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90F56C-2281-482B-A448-69F3F955A282}" type="slidenum">
              <a:rPr lang="ja-JP" altLang="en-US" smtClean="0">
                <a:latin typeface="Times New Roman" pitchFamily="18" charset="0"/>
              </a:rPr>
              <a:pPr/>
              <a:t>12</a:t>
            </a:fld>
            <a:endParaRPr lang="ja-JP"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656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656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FDF8790-2094-4CFC-9983-B606EDFC64B4}" type="slidenum">
              <a:rPr lang="ja-JP" altLang="en-US" smtClean="0">
                <a:latin typeface="Times New Roman" pitchFamily="18" charset="0"/>
              </a:rPr>
              <a:pPr/>
              <a:t>13</a:t>
            </a:fld>
            <a:endParaRPr lang="ja-JP"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758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758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177C6F5-06BD-4379-8204-2C6E121D07AF}" type="slidenum">
              <a:rPr lang="ja-JP" altLang="en-US" smtClean="0">
                <a:latin typeface="Times New Roman" pitchFamily="18" charset="0"/>
              </a:rPr>
              <a:pPr/>
              <a:t>14</a:t>
            </a:fld>
            <a:endParaRPr lang="ja-JP"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861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861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59DC5E-42BC-4B83-AB16-7FADFE78A48F}" type="slidenum">
              <a:rPr lang="ja-JP" altLang="en-US" smtClean="0">
                <a:latin typeface="Times New Roman" pitchFamily="18" charset="0"/>
              </a:rPr>
              <a:pPr/>
              <a:t>15</a:t>
            </a:fld>
            <a:endParaRPr lang="ja-JP"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963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963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7757A9-4D39-439D-B823-9D5C7C3E88CB}" type="slidenum">
              <a:rPr lang="ja-JP" altLang="en-US" smtClean="0">
                <a:latin typeface="Times New Roman" pitchFamily="18" charset="0"/>
              </a:rPr>
              <a:pPr/>
              <a:t>16</a:t>
            </a:fld>
            <a:endParaRPr lang="ja-JP"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065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066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4575DAB-DFE3-442F-B015-EF82E82BE948}" type="slidenum">
              <a:rPr lang="ja-JP" altLang="en-US" smtClean="0">
                <a:latin typeface="Times New Roman" pitchFamily="18" charset="0"/>
              </a:rPr>
              <a:pPr/>
              <a:t>17</a:t>
            </a:fld>
            <a:endParaRPr lang="ja-JP"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168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168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8BEA5EC-7E43-4748-80E8-B9B32657723C}" type="slidenum">
              <a:rPr lang="ja-JP" altLang="en-US" smtClean="0">
                <a:latin typeface="Times New Roman" pitchFamily="18" charset="0"/>
              </a:rPr>
              <a:pPr/>
              <a:t>18</a:t>
            </a:fld>
            <a:endParaRPr lang="ja-JP"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270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270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DC940C-3804-4A92-9164-F881EBEEE685}" type="slidenum">
              <a:rPr lang="ja-JP" altLang="en-US" smtClean="0">
                <a:latin typeface="Times New Roman" pitchFamily="18" charset="0"/>
              </a:rPr>
              <a:pPr/>
              <a:t>19</a:t>
            </a:fld>
            <a:endParaRPr lang="ja-JP"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373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373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D2093F-79EF-4053-B75F-3733C018F601}" type="slidenum">
              <a:rPr lang="ja-JP" altLang="en-US" smtClean="0">
                <a:latin typeface="Times New Roman" pitchFamily="18" charset="0"/>
              </a:rPr>
              <a:pPr/>
              <a:t>20</a:t>
            </a:fld>
            <a:endParaRPr lang="ja-JP"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475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475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CC2752-074D-46C6-AEC3-59E7456D832C}" type="slidenum">
              <a:rPr lang="ja-JP" altLang="en-US" smtClean="0">
                <a:latin typeface="Times New Roman" pitchFamily="18" charset="0"/>
              </a:rPr>
              <a:pPr/>
              <a:t>21</a:t>
            </a:fld>
            <a:endParaRPr lang="ja-JP"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5734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734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9E6368A-2D0C-4C5A-8E2E-256DA19A31CF}" type="slidenum">
              <a:rPr lang="ja-JP" altLang="en-US" smtClean="0">
                <a:latin typeface="Times New Roman" pitchFamily="18" charset="0"/>
              </a:rPr>
              <a:pPr/>
              <a:t>2</a:t>
            </a:fld>
            <a:endParaRPr lang="ja-JP"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577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578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AAE63A7-79B9-4E2E-81BE-BE951832AE8B}" type="slidenum">
              <a:rPr lang="ja-JP" altLang="en-US" smtClean="0">
                <a:latin typeface="Times New Roman" pitchFamily="18" charset="0"/>
              </a:rPr>
              <a:pPr/>
              <a:t>22</a:t>
            </a:fld>
            <a:endParaRPr lang="ja-JP"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680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680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6F6564-AC5D-4303-B996-F594CA93DC97}" type="slidenum">
              <a:rPr lang="ja-JP" altLang="en-US" smtClean="0">
                <a:latin typeface="Times New Roman" pitchFamily="18" charset="0"/>
              </a:rPr>
              <a:pPr/>
              <a:t>23</a:t>
            </a:fld>
            <a:endParaRPr lang="ja-JP"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782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782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3FAB67F-6A15-4680-8D07-EADF5BCE5519}" type="slidenum">
              <a:rPr lang="ja-JP" altLang="en-US" smtClean="0">
                <a:latin typeface="Times New Roman" pitchFamily="18" charset="0"/>
              </a:rPr>
              <a:pPr/>
              <a:t>24</a:t>
            </a:fld>
            <a:endParaRPr lang="ja-JP"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885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885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D085292-24CC-4F6F-9FE2-47498B498500}" type="slidenum">
              <a:rPr lang="ja-JP" altLang="en-US" smtClean="0">
                <a:latin typeface="Times New Roman" pitchFamily="18" charset="0"/>
              </a:rPr>
              <a:pPr/>
              <a:t>25</a:t>
            </a:fld>
            <a:endParaRPr lang="ja-JP"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987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7987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7256EE-BB89-4CB7-A8F4-019C965BCCD8}" type="slidenum">
              <a:rPr lang="ja-JP" altLang="en-US" smtClean="0">
                <a:latin typeface="Times New Roman" pitchFamily="18" charset="0"/>
              </a:rPr>
              <a:pPr/>
              <a:t>26</a:t>
            </a:fld>
            <a:endParaRPr lang="ja-JP"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089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090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F04F786-9FEC-48ED-94AD-4EB8AB23CC29}" type="slidenum">
              <a:rPr lang="ja-JP" altLang="en-US" smtClean="0">
                <a:latin typeface="Times New Roman" pitchFamily="18" charset="0"/>
              </a:rPr>
              <a:pPr/>
              <a:t>27</a:t>
            </a:fld>
            <a:endParaRPr lang="ja-JP"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192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192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69E273-0DA4-48D0-84A2-F489298BC813}" type="slidenum">
              <a:rPr lang="ja-JP" altLang="en-US" smtClean="0">
                <a:latin typeface="Times New Roman" pitchFamily="18" charset="0"/>
              </a:rPr>
              <a:pPr/>
              <a:t>28</a:t>
            </a:fld>
            <a:endParaRPr lang="ja-JP"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294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294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C16D1B-A57C-40EB-B0AA-2D982DE5B83D}" type="slidenum">
              <a:rPr lang="ja-JP" altLang="en-US" smtClean="0">
                <a:latin typeface="Times New Roman" pitchFamily="18" charset="0"/>
              </a:rPr>
              <a:pPr/>
              <a:t>29</a:t>
            </a:fld>
            <a:endParaRPr lang="ja-JP"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397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397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7E8031-3C4D-414D-8DB4-EA6818586ADA}" type="slidenum">
              <a:rPr lang="ja-JP" altLang="en-US" smtClean="0">
                <a:latin typeface="Times New Roman" pitchFamily="18" charset="0"/>
              </a:rPr>
              <a:pPr/>
              <a:t>30</a:t>
            </a:fld>
            <a:endParaRPr lang="ja-JP"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499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499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9B91D74-0B9C-43F9-AC30-172D39243E9A}" type="slidenum">
              <a:rPr lang="ja-JP" altLang="en-US" smtClean="0">
                <a:latin typeface="Times New Roman" pitchFamily="18" charset="0"/>
              </a:rPr>
              <a:pPr/>
              <a:t>31</a:t>
            </a:fld>
            <a:endParaRPr lang="ja-JP"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5837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837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ED3315-F9E9-4B34-AAA5-092CC9CC370E}" type="slidenum">
              <a:rPr lang="ja-JP" altLang="en-US" smtClean="0">
                <a:latin typeface="Times New Roman" pitchFamily="18" charset="0"/>
              </a:rPr>
              <a:pPr/>
              <a:t>3</a:t>
            </a:fld>
            <a:endParaRPr lang="ja-JP"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601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602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D5E3FE-E220-4170-89B4-4D4A1409574E}" type="slidenum">
              <a:rPr lang="ja-JP" altLang="en-US" smtClean="0">
                <a:latin typeface="Times New Roman" pitchFamily="18" charset="0"/>
              </a:rPr>
              <a:pPr/>
              <a:t>32</a:t>
            </a:fld>
            <a:endParaRPr lang="ja-JP"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704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704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B113A68-DE58-4C10-86A6-4A6264B19D1F}" type="slidenum">
              <a:rPr lang="ja-JP" altLang="en-US" smtClean="0">
                <a:latin typeface="Times New Roman" pitchFamily="18" charset="0"/>
              </a:rPr>
              <a:pPr/>
              <a:t>33</a:t>
            </a:fld>
            <a:endParaRPr lang="ja-JP"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806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806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DF0901C-DC0F-4FBD-A3E0-0A9FA5B8B4E0}" type="slidenum">
              <a:rPr lang="ja-JP" altLang="en-US" smtClean="0">
                <a:latin typeface="Times New Roman" pitchFamily="18" charset="0"/>
              </a:rPr>
              <a:pPr/>
              <a:t>34</a:t>
            </a:fld>
            <a:endParaRPr lang="ja-JP"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8909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8909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2B0F28F-4A03-48A8-B98A-438C25785058}" type="slidenum">
              <a:rPr lang="ja-JP" altLang="en-US" smtClean="0">
                <a:latin typeface="Times New Roman" pitchFamily="18" charset="0"/>
              </a:rPr>
              <a:pPr/>
              <a:t>35</a:t>
            </a:fld>
            <a:endParaRPr lang="ja-JP"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011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011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4E1BAE4-BCD5-488F-8FDA-8E668C268524}" type="slidenum">
              <a:rPr lang="ja-JP" altLang="en-US" smtClean="0">
                <a:latin typeface="Times New Roman" pitchFamily="18" charset="0"/>
              </a:rPr>
              <a:pPr/>
              <a:t>36</a:t>
            </a:fld>
            <a:endParaRPr lang="ja-JP"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113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114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63D2E2-A623-4EBB-AD3E-59F57C013BF2}" type="slidenum">
              <a:rPr lang="ja-JP" altLang="en-US" smtClean="0">
                <a:latin typeface="Times New Roman" pitchFamily="18" charset="0"/>
              </a:rPr>
              <a:pPr/>
              <a:t>37</a:t>
            </a:fld>
            <a:endParaRPr lang="ja-JP"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216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216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5F5049-ACD2-4F09-B2BD-FD05087320A8}" type="slidenum">
              <a:rPr lang="ja-JP" altLang="en-US" smtClean="0">
                <a:latin typeface="Times New Roman" pitchFamily="18" charset="0"/>
              </a:rPr>
              <a:pPr/>
              <a:t>38</a:t>
            </a:fld>
            <a:endParaRPr lang="ja-JP"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318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318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F48DC5-AD96-49B8-B187-D02A7C3BB679}" type="slidenum">
              <a:rPr lang="ja-JP" altLang="en-US" smtClean="0">
                <a:latin typeface="Times New Roman" pitchFamily="18" charset="0"/>
              </a:rPr>
              <a:pPr/>
              <a:t>39</a:t>
            </a:fld>
            <a:endParaRPr lang="ja-JP"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421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421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40448ED-DBB5-47C1-852B-D511733D733D}" type="slidenum">
              <a:rPr lang="ja-JP" altLang="en-US" smtClean="0">
                <a:latin typeface="Times New Roman" pitchFamily="18" charset="0"/>
              </a:rPr>
              <a:pPr/>
              <a:t>40</a:t>
            </a:fld>
            <a:endParaRPr lang="ja-JP"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523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523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D5C70F-42FE-420E-BCE0-9BB4734CA9FF}" type="slidenum">
              <a:rPr lang="ja-JP" altLang="en-US" smtClean="0">
                <a:latin typeface="Times New Roman" pitchFamily="18" charset="0"/>
              </a:rPr>
              <a:pPr/>
              <a:t>41</a:t>
            </a:fld>
            <a:endParaRPr lang="ja-JP"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5939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5939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F927590-FB97-489A-A8FD-2372245E098F}" type="slidenum">
              <a:rPr lang="ja-JP" altLang="en-US" smtClean="0">
                <a:latin typeface="Times New Roman" pitchFamily="18" charset="0"/>
              </a:rPr>
              <a:pPr/>
              <a:t>4</a:t>
            </a:fld>
            <a:endParaRPr lang="ja-JP"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625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626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09B3803-852A-4D2F-A61D-6ABB3E0F3B10}" type="slidenum">
              <a:rPr lang="ja-JP" altLang="en-US" smtClean="0">
                <a:latin typeface="Times New Roman" pitchFamily="18" charset="0"/>
              </a:rPr>
              <a:pPr/>
              <a:t>42</a:t>
            </a:fld>
            <a:endParaRPr lang="ja-JP"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728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728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5A051B4-7C36-4990-B816-FF578DD386A7}" type="slidenum">
              <a:rPr lang="ja-JP" altLang="en-US" smtClean="0">
                <a:latin typeface="Times New Roman" pitchFamily="18" charset="0"/>
              </a:rPr>
              <a:pPr/>
              <a:t>43</a:t>
            </a:fld>
            <a:endParaRPr lang="ja-JP"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830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830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96E6E0-D809-4985-8AD2-BDE33CAC974B}" type="slidenum">
              <a:rPr lang="ja-JP" altLang="en-US" smtClean="0">
                <a:latin typeface="Times New Roman" pitchFamily="18" charset="0"/>
              </a:rPr>
              <a:pPr/>
              <a:t>44</a:t>
            </a:fld>
            <a:endParaRPr lang="ja-JP"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830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830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F96E6E0-D809-4985-8AD2-BDE33CAC974B}" type="slidenum">
              <a:rPr lang="ja-JP" altLang="en-US" smtClean="0">
                <a:latin typeface="Times New Roman" pitchFamily="18" charset="0"/>
              </a:rPr>
              <a:pPr/>
              <a:t>45</a:t>
            </a:fld>
            <a:endParaRPr lang="ja-JP"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9933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9933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F21FE8-9842-461C-920C-7DAA54566716}" type="slidenum">
              <a:rPr lang="ja-JP" altLang="en-US" smtClean="0">
                <a:latin typeface="Times New Roman" pitchFamily="18" charset="0"/>
              </a:rPr>
              <a:pPr/>
              <a:t>46</a:t>
            </a:fld>
            <a:endParaRPr lang="ja-JP"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10035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10035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B9E869B-3158-401E-BAED-3F94F15D2AAC}" type="slidenum">
              <a:rPr lang="ja-JP" altLang="en-US" smtClean="0">
                <a:latin typeface="Times New Roman" pitchFamily="18" charset="0"/>
              </a:rPr>
              <a:pPr/>
              <a:t>47</a:t>
            </a:fld>
            <a:endParaRPr lang="ja-JP"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0419"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0420"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8B22F8-4FC9-4F1B-BCEA-74589D233971}" type="slidenum">
              <a:rPr lang="ja-JP" altLang="en-US" smtClean="0">
                <a:latin typeface="Times New Roman" pitchFamily="18" charset="0"/>
              </a:rPr>
              <a:pPr/>
              <a:t>7</a:t>
            </a:fld>
            <a:endParaRPr lang="ja-JP"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1443"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144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530C6E7-32C9-4E7D-BA88-9972BD395F28}" type="slidenum">
              <a:rPr lang="ja-JP" altLang="en-US" smtClean="0">
                <a:latin typeface="Times New Roman" pitchFamily="18" charset="0"/>
              </a:rPr>
              <a:pPr/>
              <a:t>8</a:t>
            </a:fld>
            <a:endParaRPr lang="ja-JP"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2467"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2468"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46AEBAB-01B1-44CD-9EBD-28E57489ED24}" type="slidenum">
              <a:rPr lang="ja-JP" altLang="en-US" smtClean="0">
                <a:latin typeface="Times New Roman" pitchFamily="18" charset="0"/>
              </a:rPr>
              <a:pPr/>
              <a:t>9</a:t>
            </a:fld>
            <a:endParaRPr lang="ja-JP"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3491"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349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44C4CA8-47B2-4C4A-A835-82BEEEC475C9}" type="slidenum">
              <a:rPr lang="ja-JP" altLang="en-US" smtClean="0">
                <a:latin typeface="Times New Roman" pitchFamily="18" charset="0"/>
              </a:rPr>
              <a:pPr/>
              <a:t>10</a:t>
            </a:fld>
            <a:endParaRPr lang="ja-JP"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64515" name="ノート プレースホルダ 2"/>
          <p:cNvSpPr>
            <a:spLocks noGrp="1"/>
          </p:cNvSpPr>
          <p:nvPr>
            <p:ph type="body" idx="1"/>
          </p:nvPr>
        </p:nvSpPr>
        <p:spPr bwMode="auto">
          <a:noFill/>
        </p:spPr>
        <p:txBody>
          <a:bodyPr wrap="square" numCol="1" anchor="t" anchorCtr="0" compatLnSpc="1">
            <a:prstTxWarp prst="textNoShape">
              <a:avLst/>
            </a:prstTxWarp>
          </a:bodyPr>
          <a:lstStyle/>
          <a:p>
            <a:endParaRPr lang="ja-JP" altLang="en-US" smtClean="0"/>
          </a:p>
        </p:txBody>
      </p:sp>
      <p:sp>
        <p:nvSpPr>
          <p:cNvPr id="64516"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5FDA89-212B-40CD-BF91-2791C29701D1}" type="slidenum">
              <a:rPr lang="ja-JP" altLang="en-US" smtClean="0">
                <a:latin typeface="Times New Roman" pitchFamily="18" charset="0"/>
              </a:rPr>
              <a:pPr/>
              <a:t>11</a:t>
            </a:fld>
            <a:endParaRPr lang="ja-JP"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effectLst>
                  <a:outerShdw blurRad="50800" dist="38100" dir="2700000" algn="tl" rotWithShape="0">
                    <a:prstClr val="black">
                      <a:alpha val="40000"/>
                    </a:prstClr>
                  </a:outerShdw>
                  <a:reflection blurRad="6350" stA="55000" endA="300" endPos="45500" dir="5400000" sy="-100000" algn="bl" rotWithShape="0"/>
                </a:effectLst>
                <a:latin typeface="メイリオ" pitchFamily="50" charset="-128"/>
                <a:ea typeface="メイリオ" pitchFamily="50" charset="-128"/>
              </a:defRPr>
            </a:lvl1p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p:txBody>
          <a:bodyPr/>
          <a:lstStyle>
            <a:lvl1pPr>
              <a:defRPr>
                <a:latin typeface="メイリオ" pitchFamily="50" charset="-128"/>
                <a:ea typeface="メイリオ" pitchFamily="50" charset="-128"/>
              </a:defRPr>
            </a:lvl1pPr>
            <a:lvl2pPr>
              <a:defRPr>
                <a:latin typeface="メイリオ" pitchFamily="50" charset="-128"/>
                <a:ea typeface="メイリオ" pitchFamily="50" charset="-128"/>
              </a:defRPr>
            </a:lvl2pPr>
            <a:lvl3pPr>
              <a:defRPr>
                <a:latin typeface="メイリオ" pitchFamily="50" charset="-128"/>
                <a:ea typeface="メイリオ" pitchFamily="50" charset="-128"/>
              </a:defRPr>
            </a:lvl3pPr>
            <a:lvl4pPr>
              <a:defRPr>
                <a:latin typeface="メイリオ" pitchFamily="50" charset="-128"/>
                <a:ea typeface="メイリオ" pitchFamily="50" charset="-128"/>
              </a:defRPr>
            </a:lvl4pPr>
            <a:lvl5pPr>
              <a:defRPr>
                <a:latin typeface="メイリオ" pitchFamily="50" charset="-128"/>
                <a:ea typeface="メイリオ" pitchFamily="50" charset="-128"/>
              </a:defRPr>
            </a:lvl5p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E12B2B6-6602-45F3-82CD-51F64BD2F4F1}" type="datetimeFigureOut">
              <a:rPr kumimoji="1" lang="ja-JP" altLang="en-US" smtClean="0"/>
              <a:pPr/>
              <a:t>2008/3/12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B36EB5E-5661-476C-89BF-3EC01F78F3A7}"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12B2B6-6602-45F3-82CD-51F64BD2F4F1}" type="datetimeFigureOut">
              <a:rPr kumimoji="1" lang="ja-JP" altLang="en-US" smtClean="0"/>
              <a:pPr/>
              <a:t>2008/3/12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36EB5E-5661-476C-89BF-3EC01F78F3A7}"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1"/>
          <p:cNvSpPr>
            <a:spLocks noChangeArrowheads="1"/>
          </p:cNvSpPr>
          <p:nvPr/>
        </p:nvSpPr>
        <p:spPr bwMode="auto">
          <a:xfrm>
            <a:off x="442913" y="2600325"/>
            <a:ext cx="8356600" cy="1219200"/>
          </a:xfrm>
          <a:prstGeom prst="rect">
            <a:avLst/>
          </a:prstGeom>
          <a:noFill/>
          <a:ln w="9525">
            <a:noFill/>
            <a:miter lim="800000"/>
            <a:headEnd/>
            <a:tailEnd/>
          </a:ln>
        </p:spPr>
        <p:txBody>
          <a:bodyPr wrap="none" anchor="ctr"/>
          <a:lstStyle/>
          <a:p>
            <a:endParaRPr lang="ja-JP" altLang="en-US"/>
          </a:p>
        </p:txBody>
      </p:sp>
      <p:sp>
        <p:nvSpPr>
          <p:cNvPr id="2061" name="Rectangle 13"/>
          <p:cNvSpPr>
            <a:spLocks noChangeArrowheads="1"/>
          </p:cNvSpPr>
          <p:nvPr/>
        </p:nvSpPr>
        <p:spPr bwMode="auto">
          <a:xfrm>
            <a:off x="214313" y="1214438"/>
            <a:ext cx="8715375" cy="3429000"/>
          </a:xfrm>
          <a:prstGeom prst="rect">
            <a:avLst/>
          </a:prstGeom>
          <a:noFill/>
          <a:ln w="9525">
            <a:noFill/>
            <a:miter lim="800000"/>
            <a:headEnd/>
            <a:tailEnd/>
          </a:ln>
          <a:effectLst/>
        </p:spPr>
        <p:txBody>
          <a:bodyPr lIns="96838" tIns="47625" rIns="96838" bIns="47625" anchor="ctr"/>
          <a:lstStyle/>
          <a:p>
            <a:pPr algn="ctr" defTabSz="896938" eaLnBrk="0" hangingPunct="0">
              <a:defRPr/>
            </a:pPr>
            <a:r>
              <a:rPr kumimoji="0" lang="ja-JP" altLang="en-US" sz="4000" b="1" dirty="0">
                <a:effectLst>
                  <a:outerShdw blurRad="50800" dist="38100" dir="2700000" algn="tl" rotWithShape="0">
                    <a:prstClr val="black">
                      <a:alpha val="40000"/>
                    </a:prstClr>
                  </a:outerShdw>
                </a:effectLst>
                <a:latin typeface="メイリオ" pitchFamily="50" charset="-128"/>
                <a:ea typeface="メイリオ" pitchFamily="50" charset="-128"/>
              </a:rPr>
              <a:t>「</a:t>
            </a:r>
            <a:r>
              <a:rPr kumimoji="0" lang="ja-JP" altLang="en-US" sz="4400" b="1" dirty="0">
                <a:effectLst>
                  <a:outerShdw blurRad="50800" dist="38100" dir="2700000" algn="tl" rotWithShape="0">
                    <a:prstClr val="black">
                      <a:alpha val="40000"/>
                    </a:prstClr>
                  </a:outerShdw>
                </a:effectLst>
                <a:latin typeface="メイリオ" pitchFamily="50" charset="-128"/>
                <a:ea typeface="メイリオ" pitchFamily="50" charset="-128"/>
              </a:rPr>
              <a:t>きれいなコードは</a:t>
            </a:r>
            <a:r>
              <a:rPr kumimoji="0" lang="ja-JP" altLang="en-US" sz="4000" b="1" dirty="0">
                <a:effectLst>
                  <a:outerShdw blurRad="50800" dist="38100" dir="2700000" algn="tl" rotWithShape="0">
                    <a:prstClr val="black">
                      <a:alpha val="40000"/>
                    </a:prstClr>
                  </a:outerShdw>
                </a:effectLst>
                <a:latin typeface="メイリオ" pitchFamily="50" charset="-128"/>
                <a:ea typeface="メイリオ" pitchFamily="50" charset="-128"/>
              </a:rPr>
              <a:t>好きですか</a:t>
            </a:r>
            <a:r>
              <a:rPr kumimoji="0" lang="en-US" altLang="ja-JP" sz="4000" b="1" dirty="0">
                <a:effectLst>
                  <a:outerShdw blurRad="50800" dist="38100" dir="2700000" algn="tl" rotWithShape="0">
                    <a:prstClr val="black">
                      <a:alpha val="40000"/>
                    </a:prstClr>
                  </a:outerShdw>
                </a:effectLst>
                <a:latin typeface="メイリオ" pitchFamily="50" charset="-128"/>
                <a:ea typeface="メイリオ" pitchFamily="50" charset="-128"/>
              </a:rPr>
              <a:t>?</a:t>
            </a:r>
            <a:r>
              <a:rPr kumimoji="0" lang="ja-JP" altLang="en-US" sz="4000" b="1" dirty="0">
                <a:effectLst>
                  <a:outerShdw blurRad="50800" dist="38100" dir="2700000" algn="tl" rotWithShape="0">
                    <a:prstClr val="black">
                      <a:alpha val="40000"/>
                    </a:prstClr>
                  </a:outerShdw>
                </a:effectLst>
                <a:latin typeface="メイリオ" pitchFamily="50" charset="-128"/>
                <a:ea typeface="メイリオ" pitchFamily="50" charset="-128"/>
              </a:rPr>
              <a:t>」</a:t>
            </a:r>
            <a:endParaRPr kumimoji="0" lang="en-US" altLang="ja-JP" sz="4000" b="1" dirty="0">
              <a:effectLst>
                <a:outerShdw blurRad="50800" dist="38100" dir="2700000" algn="tl" rotWithShape="0">
                  <a:prstClr val="black">
                    <a:alpha val="40000"/>
                  </a:prstClr>
                </a:outerShdw>
              </a:effectLst>
              <a:latin typeface="メイリオ" pitchFamily="50" charset="-128"/>
              <a:ea typeface="メイリオ" pitchFamily="50" charset="-128"/>
            </a:endParaRPr>
          </a:p>
          <a:p>
            <a:pPr algn="ctr" defTabSz="896938" eaLnBrk="0" hangingPunct="0">
              <a:defRPr/>
            </a:pPr>
            <a:r>
              <a:rPr kumimoji="0" lang="ja-JP" altLang="en-US" sz="3600" b="1" dirty="0">
                <a:effectLst>
                  <a:outerShdw blurRad="50800" dist="38100" dir="2700000" algn="tl" rotWithShape="0">
                    <a:prstClr val="black">
                      <a:alpha val="40000"/>
                    </a:prstClr>
                  </a:outerShdw>
                </a:effectLst>
                <a:latin typeface="メイリオ" pitchFamily="50" charset="-128"/>
                <a:ea typeface="メイリオ" pitchFamily="50" charset="-128"/>
              </a:rPr>
              <a:t>～品質の高いソースコードを書くコツ～</a:t>
            </a:r>
            <a:endParaRPr kumimoji="0" lang="en-US" altLang="ja-JP" sz="3600" b="1" dirty="0">
              <a:effectLst>
                <a:outerShdw blurRad="50800" dist="38100" dir="2700000" algn="tl" rotWithShape="0">
                  <a:prstClr val="black">
                    <a:alpha val="40000"/>
                  </a:prstClr>
                </a:outerShdw>
              </a:effectLst>
              <a:latin typeface="メイリオ" pitchFamily="50" charset="-128"/>
              <a:ea typeface="メイリオ" pitchFamily="50" charset="-128"/>
            </a:endParaRPr>
          </a:p>
          <a:p>
            <a:pPr algn="ctr" defTabSz="896938" eaLnBrk="0" hangingPunct="0">
              <a:defRPr/>
            </a:pPr>
            <a:r>
              <a:rPr kumimoji="0" lang="ja-JP" altLang="en-US" sz="6000" b="1" dirty="0">
                <a:solidFill>
                  <a:srgbClr val="FF0000"/>
                </a:solidFill>
                <a:effectLst>
                  <a:outerShdw blurRad="38100" dist="38100" dir="2700000" algn="tl">
                    <a:srgbClr val="000000"/>
                  </a:outerShdw>
                </a:effectLst>
                <a:latin typeface="メイリオ" pitchFamily="50" charset="-128"/>
                <a:ea typeface="メイリオ" pitchFamily="50" charset="-128"/>
              </a:rPr>
              <a:t>意図を表現</a:t>
            </a:r>
            <a:r>
              <a:rPr kumimoji="0" lang="ja-JP" altLang="en-US" sz="4800" b="1" dirty="0">
                <a:effectLst>
                  <a:outerShdw blurRad="50800" dist="38100" dir="2700000" algn="tl" rotWithShape="0">
                    <a:prstClr val="black">
                      <a:alpha val="40000"/>
                    </a:prstClr>
                  </a:outerShdw>
                </a:effectLst>
                <a:latin typeface="メイリオ" pitchFamily="50" charset="-128"/>
                <a:ea typeface="メイリオ" pitchFamily="50" charset="-128"/>
              </a:rPr>
              <a:t>編</a:t>
            </a:r>
            <a:endParaRPr kumimoji="0" lang="ja-JP" altLang="en-US" sz="3600" b="1" dirty="0">
              <a:effectLst>
                <a:outerShdw blurRad="50800" dist="38100" dir="2700000" algn="tl" rotWithShape="0">
                  <a:prstClr val="black">
                    <a:alpha val="40000"/>
                  </a:prstClr>
                </a:outerShdw>
              </a:effectLst>
              <a:latin typeface="メイリオ" pitchFamily="50" charset="-128"/>
              <a:ea typeface="メイリオ" pitchFamily="50" charset="-128"/>
            </a:endParaRPr>
          </a:p>
        </p:txBody>
      </p:sp>
      <p:pic>
        <p:nvPicPr>
          <p:cNvPr id="5" name="Picture 4"/>
          <p:cNvPicPr>
            <a:picLocks noChangeAspect="1" noChangeArrowheads="1"/>
          </p:cNvPicPr>
          <p:nvPr/>
        </p:nvPicPr>
        <p:blipFill>
          <a:blip r:embed="rId3"/>
          <a:srcRect/>
          <a:stretch>
            <a:fillRect/>
          </a:stretch>
        </p:blipFill>
        <p:spPr bwMode="auto">
          <a:xfrm>
            <a:off x="214282" y="4857760"/>
            <a:ext cx="2960091" cy="1785950"/>
          </a:xfrm>
          <a:prstGeom prst="rect">
            <a:avLst/>
          </a:prstGeom>
          <a:noFill/>
          <a:ln w="9525">
            <a:noFill/>
            <a:miter lim="800000"/>
            <a:headEnd/>
            <a:tailEnd/>
          </a:ln>
          <a:effectLst/>
        </p:spPr>
      </p:pic>
      <p:sp>
        <p:nvSpPr>
          <p:cNvPr id="6" name="サブタイトル 2"/>
          <p:cNvSpPr>
            <a:spLocks noGrp="1"/>
          </p:cNvSpPr>
          <p:nvPr>
            <p:ph type="subTitle" idx="1"/>
          </p:nvPr>
        </p:nvSpPr>
        <p:spPr>
          <a:xfrm>
            <a:off x="3857620" y="5214950"/>
            <a:ext cx="5057788" cy="1423982"/>
          </a:xfrm>
        </p:spPr>
        <p:txBody>
          <a:bodyPr>
            <a:normAutofit fontScale="92500" lnSpcReduction="20000"/>
          </a:bodyPr>
          <a:lstStyle/>
          <a:p>
            <a:pPr algn="r">
              <a:buClr>
                <a:schemeClr val="hlink"/>
              </a:buClr>
              <a:buSzPct val="60000"/>
              <a:defRPr/>
            </a:pPr>
            <a:r>
              <a:rPr kumimoji="1" lang="en-US" altLang="ja-JP" sz="5200" dirty="0" smtClean="0"/>
              <a:t>2008/03/12</a:t>
            </a:r>
          </a:p>
          <a:p>
            <a:pPr algn="r">
              <a:buClr>
                <a:schemeClr val="hlink"/>
              </a:buClr>
              <a:buSzPct val="60000"/>
              <a:defRPr/>
            </a:pPr>
            <a:r>
              <a:rPr lang="ja-JP" altLang="en-US" sz="3000" b="1" dirty="0" smtClean="0">
                <a:solidFill>
                  <a:schemeClr val="accent2">
                    <a:lumMod val="50000"/>
                  </a:schemeClr>
                </a:solidFill>
                <a:effectLst>
                  <a:outerShdw blurRad="38100" dist="38100" dir="2700000" algn="tl">
                    <a:srgbClr val="000000"/>
                  </a:outerShdw>
                </a:effectLst>
              </a:rPr>
              <a:t>小島 富治雄</a:t>
            </a:r>
          </a:p>
          <a:p>
            <a:pPr algn="r">
              <a:buClr>
                <a:schemeClr val="hlink"/>
              </a:buClr>
              <a:buSzPct val="60000"/>
              <a:defRPr/>
            </a:pPr>
            <a:r>
              <a:rPr lang="ja-JP" altLang="en-US" sz="1900" dirty="0" smtClean="0">
                <a:solidFill>
                  <a:schemeClr val="accent2">
                    <a:lumMod val="50000"/>
                  </a:schemeClr>
                </a:solidFill>
                <a:effectLst>
                  <a:outerShdw blurRad="38100" dist="38100" dir="2700000" algn="tl">
                    <a:srgbClr val="000000"/>
                  </a:outerShdw>
                </a:effectLst>
              </a:rPr>
              <a:t>福井コンピュータ株式会社</a:t>
            </a:r>
          </a:p>
          <a:p>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080125"/>
          </a:xfrm>
        </p:spPr>
        <p:txBody>
          <a:bodyPr/>
          <a:lstStyle/>
          <a:p>
            <a:pPr algn="ctr">
              <a:defRPr/>
            </a:pPr>
            <a:r>
              <a:rPr lang="en-US" sz="6600" dirty="0" smtClean="0">
                <a:solidFill>
                  <a:srgbClr val="FF0000"/>
                </a:solidFill>
              </a:rPr>
              <a:t>C#3.0</a:t>
            </a:r>
            <a:r>
              <a:rPr lang="ja-JP" altLang="en-US" sz="6000" dirty="0" smtClean="0"/>
              <a:t> が </a:t>
            </a:r>
            <a:r>
              <a:rPr lang="en-US" altLang="ja-JP" sz="6600" dirty="0" smtClean="0">
                <a:solidFill>
                  <a:srgbClr val="FF0000"/>
                </a:solidFill>
              </a:rPr>
              <a:t>C#1.0</a:t>
            </a:r>
            <a:r>
              <a:rPr lang="en-US" altLang="ja-JP" sz="6000" dirty="0" smtClean="0"/>
              <a:t> </a:t>
            </a:r>
            <a:r>
              <a:rPr lang="ja-JP" altLang="en-US" sz="6000" dirty="0" smtClean="0"/>
              <a:t>より</a:t>
            </a:r>
            <a:r>
              <a:rPr lang="en-US" altLang="ja-JP" sz="6600" dirty="0" smtClean="0"/>
              <a:t/>
            </a:r>
            <a:br>
              <a:rPr lang="en-US" altLang="ja-JP" sz="6600" dirty="0" smtClean="0"/>
            </a:br>
            <a:r>
              <a:rPr lang="ja-JP" altLang="en-US" sz="6600" dirty="0" smtClean="0"/>
              <a:t>優れているのもそこ</a:t>
            </a:r>
            <a:r>
              <a:rPr lang="en-US" altLang="ja-JP" sz="6600" dirty="0" smtClean="0"/>
              <a:t/>
            </a:r>
            <a:br>
              <a:rPr lang="en-US" altLang="ja-JP" sz="6600" dirty="0" smtClean="0"/>
            </a:br>
            <a:r>
              <a:rPr lang="en-US" altLang="ja-JP" dirty="0" smtClean="0"/>
              <a:t>(</a:t>
            </a:r>
            <a:r>
              <a:rPr lang="ja-JP" altLang="en-US" dirty="0" smtClean="0"/>
              <a:t>多分</a:t>
            </a:r>
            <a:r>
              <a:rPr lang="en-US" altLang="ja-JP" dirty="0" smtClean="0"/>
              <a:t>)</a:t>
            </a:r>
            <a:endParaRPr lang="ja-JP" altLang="en-US" sz="66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sz="4000" dirty="0" smtClean="0"/>
              <a:t>きれいなソースコードに</a:t>
            </a:r>
            <a:r>
              <a:rPr lang="ja-JP" altLang="en-US" dirty="0" smtClean="0"/>
              <a:t>重要なこと</a:t>
            </a:r>
            <a:endParaRPr lang="ja-JP" altLang="en-US" dirty="0"/>
          </a:p>
        </p:txBody>
      </p:sp>
      <p:sp>
        <p:nvSpPr>
          <p:cNvPr id="3" name="コンテンツ プレースホルダ 2"/>
          <p:cNvSpPr>
            <a:spLocks noGrp="1"/>
          </p:cNvSpPr>
          <p:nvPr>
            <p:ph idx="1"/>
          </p:nvPr>
        </p:nvSpPr>
        <p:spPr>
          <a:xfrm>
            <a:off x="214313" y="1600200"/>
            <a:ext cx="8929687" cy="5257800"/>
          </a:xfrm>
        </p:spPr>
        <p:txBody>
          <a:bodyPr/>
          <a:lstStyle/>
          <a:p>
            <a:pPr>
              <a:defRPr/>
            </a:pPr>
            <a:r>
              <a:rPr lang="ja-JP" altLang="en-US" sz="6000" dirty="0" smtClean="0">
                <a:solidFill>
                  <a:srgbClr val="FF0000"/>
                </a:solidFill>
              </a:rPr>
              <a:t>意図</a:t>
            </a:r>
            <a:r>
              <a:rPr lang="ja-JP" altLang="en-US" sz="4000" dirty="0" smtClean="0"/>
              <a:t>が記述されていること</a:t>
            </a:r>
            <a:endParaRPr lang="en-US" altLang="ja-JP" dirty="0" smtClean="0"/>
          </a:p>
          <a:p>
            <a:pPr algn="ctr">
              <a:buFont typeface="Wingdings" pitchFamily="2" charset="2"/>
              <a:buNone/>
              <a:defRPr/>
            </a:pPr>
            <a:r>
              <a:rPr lang="ja-JP" altLang="en-US" sz="6000" dirty="0" smtClean="0"/>
              <a:t>かつ</a:t>
            </a:r>
            <a:endParaRPr lang="en-US" altLang="ja-JP" sz="6000" dirty="0" smtClean="0"/>
          </a:p>
          <a:p>
            <a:pPr>
              <a:defRPr/>
            </a:pPr>
            <a:r>
              <a:rPr lang="ja-JP" altLang="en-US" sz="6000" dirty="0" smtClean="0">
                <a:solidFill>
                  <a:srgbClr val="FF0000"/>
                </a:solidFill>
              </a:rPr>
              <a:t>意図</a:t>
            </a:r>
            <a:r>
              <a:rPr lang="ja-JP" altLang="en-US" sz="6000" dirty="0" smtClean="0"/>
              <a:t>以外</a:t>
            </a:r>
            <a:r>
              <a:rPr lang="ja-JP" altLang="en-US" sz="3600" dirty="0" smtClean="0"/>
              <a:t>が記述されていないこと</a:t>
            </a:r>
            <a:endParaRPr lang="ja-JP" altLang="en-US" sz="36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2222500"/>
          </a:xfrm>
        </p:spPr>
        <p:txBody>
          <a:bodyPr/>
          <a:lstStyle/>
          <a:p>
            <a:pPr>
              <a:defRPr/>
            </a:pPr>
            <a:r>
              <a:rPr lang="ja-JP" altLang="en-US" dirty="0" smtClean="0">
                <a:solidFill>
                  <a:srgbClr val="FF0000"/>
                </a:solidFill>
              </a:rPr>
              <a:t>意図</a:t>
            </a:r>
            <a:r>
              <a:rPr lang="ja-JP" altLang="en-US" sz="4800" dirty="0" smtClean="0"/>
              <a:t>以外が書かれているソースコードが分かりにくいのは自明</a:t>
            </a:r>
            <a:endParaRPr lang="ja-JP" altLang="en-US" sz="4800" dirty="0"/>
          </a:p>
        </p:txBody>
      </p:sp>
      <p:sp>
        <p:nvSpPr>
          <p:cNvPr id="3" name="コンテンツ プレースホルダ 2"/>
          <p:cNvSpPr>
            <a:spLocks noGrp="1"/>
          </p:cNvSpPr>
          <p:nvPr>
            <p:ph idx="1"/>
          </p:nvPr>
        </p:nvSpPr>
        <p:spPr>
          <a:xfrm>
            <a:off x="214313" y="3429000"/>
            <a:ext cx="8929687" cy="3429000"/>
          </a:xfrm>
        </p:spPr>
        <p:txBody>
          <a:bodyPr>
            <a:normAutofit/>
          </a:bodyPr>
          <a:lstStyle/>
          <a:p>
            <a:pPr algn="ctr">
              <a:buFont typeface="Wingdings" pitchFamily="2" charset="2"/>
              <a:buNone/>
              <a:defRPr/>
            </a:pPr>
            <a:r>
              <a:rPr lang="ja-JP" altLang="en-US" sz="4400" dirty="0" smtClean="0"/>
              <a:t>「ソースコードを理解する作業は</a:t>
            </a:r>
            <a:r>
              <a:rPr lang="ja-JP" altLang="en-US" sz="4400" dirty="0" smtClean="0">
                <a:solidFill>
                  <a:srgbClr val="FF0000"/>
                </a:solidFill>
              </a:rPr>
              <a:t>意図</a:t>
            </a:r>
            <a:r>
              <a:rPr lang="ja-JP" altLang="en-US" sz="4400" dirty="0" smtClean="0"/>
              <a:t>を汲み取る作業だから」</a:t>
            </a:r>
            <a:endParaRPr lang="ja-JP" altLang="en-US" sz="2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579562"/>
          </a:xfrm>
        </p:spPr>
        <p:txBody>
          <a:bodyPr>
            <a:normAutofit fontScale="90000"/>
          </a:bodyPr>
          <a:lstStyle/>
          <a:p>
            <a:pPr>
              <a:defRPr/>
            </a:pPr>
            <a:r>
              <a:rPr lang="ja-JP" altLang="en-US" sz="8800" dirty="0" smtClean="0"/>
              <a:t>もし</a:t>
            </a:r>
            <a:r>
              <a:rPr lang="ja-JP" altLang="en-US" sz="11500" dirty="0" smtClean="0">
                <a:solidFill>
                  <a:schemeClr val="tx1"/>
                </a:solidFill>
              </a:rPr>
              <a:t>仮に</a:t>
            </a:r>
            <a:r>
              <a:rPr lang="en-US" altLang="ja-JP" sz="8800" dirty="0" smtClean="0"/>
              <a:t>…</a:t>
            </a:r>
            <a:endParaRPr lang="ja-JP" altLang="en-US" sz="8800" dirty="0"/>
          </a:p>
        </p:txBody>
      </p:sp>
      <p:sp>
        <p:nvSpPr>
          <p:cNvPr id="3" name="コンテンツ プレースホルダ 2"/>
          <p:cNvSpPr>
            <a:spLocks noGrp="1"/>
          </p:cNvSpPr>
          <p:nvPr>
            <p:ph idx="1"/>
          </p:nvPr>
        </p:nvSpPr>
        <p:spPr>
          <a:xfrm>
            <a:off x="214313" y="2071688"/>
            <a:ext cx="8929687" cy="4786312"/>
          </a:xfrm>
        </p:spPr>
        <p:txBody>
          <a:bodyPr>
            <a:normAutofit/>
          </a:bodyPr>
          <a:lstStyle/>
          <a:p>
            <a:pPr marL="914400" indent="-914400">
              <a:buFont typeface="+mj-lt"/>
              <a:buAutoNum type="arabicPeriod"/>
              <a:defRPr/>
            </a:pPr>
            <a:r>
              <a:rPr lang="ja-JP" altLang="en-US" sz="4400" dirty="0" smtClean="0"/>
              <a:t>ファイルを開いて、</a:t>
            </a:r>
            <a:endParaRPr lang="en-US" altLang="ja-JP" sz="4400" dirty="0" smtClean="0"/>
          </a:p>
          <a:p>
            <a:pPr marL="914400" indent="-914400">
              <a:buFont typeface="+mj-lt"/>
              <a:buAutoNum type="arabicPeriod"/>
              <a:defRPr/>
            </a:pPr>
            <a:r>
              <a:rPr lang="ja-JP" altLang="en-US" sz="4400" dirty="0" smtClean="0"/>
              <a:t>その中にデータを格納し、</a:t>
            </a:r>
            <a:endParaRPr lang="en-US" altLang="ja-JP" sz="4400" dirty="0" smtClean="0"/>
          </a:p>
          <a:p>
            <a:pPr marL="914400" indent="-914400">
              <a:buFont typeface="+mj-lt"/>
              <a:buAutoNum type="arabicPeriod"/>
              <a:defRPr/>
            </a:pPr>
            <a:r>
              <a:rPr lang="ja-JP" altLang="en-US" sz="4400" dirty="0" smtClean="0"/>
              <a:t>ファイルを閉じる。</a:t>
            </a:r>
            <a:r>
              <a:rPr lang="en-US" altLang="ja-JP" sz="4400" dirty="0" smtClean="0"/>
              <a:t/>
            </a:r>
            <a:br>
              <a:rPr lang="en-US" altLang="ja-JP" sz="4400" dirty="0" smtClean="0"/>
            </a:br>
            <a:endParaRPr lang="en-US" altLang="ja-JP" sz="4400" dirty="0" smtClean="0"/>
          </a:p>
          <a:p>
            <a:pPr>
              <a:buFont typeface="Wingdings" pitchFamily="2" charset="2"/>
              <a:buNone/>
              <a:defRPr/>
            </a:pPr>
            <a:r>
              <a:rPr lang="ja-JP" altLang="en-US" sz="4400" dirty="0" smtClean="0"/>
              <a:t>というのが「</a:t>
            </a:r>
            <a:r>
              <a:rPr lang="ja-JP" altLang="en-US" sz="4400" dirty="0" smtClean="0">
                <a:solidFill>
                  <a:srgbClr val="FF0000"/>
                </a:solidFill>
              </a:rPr>
              <a:t>意図</a:t>
            </a:r>
            <a:r>
              <a:rPr lang="ja-JP" altLang="en-US" sz="4400" dirty="0" smtClean="0"/>
              <a:t>であれば」</a:t>
            </a:r>
            <a:r>
              <a:rPr lang="en-US" altLang="ja-JP" sz="4400" dirty="0" smtClean="0"/>
              <a:t>…</a:t>
            </a:r>
            <a:endParaRPr lang="ja-JP" altLang="en-US" sz="4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ソースコードは</a:t>
            </a:r>
            <a:r>
              <a:rPr lang="en-US" altLang="ja-JP" dirty="0" smtClean="0"/>
              <a:t>:</a:t>
            </a:r>
            <a:endParaRPr lang="ja-JP" altLang="en-US" dirty="0"/>
          </a:p>
        </p:txBody>
      </p:sp>
      <p:sp>
        <p:nvSpPr>
          <p:cNvPr id="3" name="コンテンツ プレースホルダ 2"/>
          <p:cNvSpPr>
            <a:spLocks noGrp="1"/>
          </p:cNvSpPr>
          <p:nvPr>
            <p:ph idx="1"/>
          </p:nvPr>
        </p:nvSpPr>
        <p:spPr>
          <a:xfrm>
            <a:off x="214313" y="1600200"/>
            <a:ext cx="8929687" cy="5257800"/>
          </a:xfrm>
        </p:spPr>
        <p:txBody>
          <a:bodyPr/>
          <a:lstStyle/>
          <a:p>
            <a:pPr lvl="1">
              <a:buFont typeface="Wingdings" pitchFamily="2" charset="2"/>
              <a:buNone/>
              <a:defRPr/>
            </a:pPr>
            <a:r>
              <a:rPr lang="ja-JP" altLang="en-US" sz="4800" dirty="0" smtClean="0"/>
              <a:t>ファイル</a:t>
            </a:r>
            <a:r>
              <a:rPr lang="en-US" altLang="ja-JP" sz="4800" dirty="0" smtClean="0"/>
              <a:t>.</a:t>
            </a:r>
            <a:r>
              <a:rPr lang="ja-JP" altLang="en-US" sz="4800" dirty="0" smtClean="0"/>
              <a:t>開く</a:t>
            </a:r>
            <a:r>
              <a:rPr lang="en-US" altLang="ja-JP" sz="4800" dirty="0" smtClean="0"/>
              <a:t>();</a:t>
            </a:r>
          </a:p>
          <a:p>
            <a:pPr lvl="1">
              <a:buFont typeface="Wingdings" pitchFamily="2" charset="2"/>
              <a:buNone/>
              <a:defRPr/>
            </a:pPr>
            <a:r>
              <a:rPr lang="ja-JP" altLang="en-US" sz="4800" dirty="0" smtClean="0"/>
              <a:t>データ</a:t>
            </a:r>
            <a:r>
              <a:rPr lang="en-US" altLang="ja-JP" sz="4800" dirty="0" smtClean="0"/>
              <a:t>.</a:t>
            </a:r>
            <a:r>
              <a:rPr lang="ja-JP" altLang="en-US" sz="4800" dirty="0" smtClean="0"/>
              <a:t>格納</a:t>
            </a:r>
            <a:r>
              <a:rPr lang="en-US" altLang="ja-JP" sz="4800" dirty="0" smtClean="0"/>
              <a:t>(</a:t>
            </a:r>
            <a:r>
              <a:rPr lang="ja-JP" altLang="en-US" sz="4800" dirty="0" smtClean="0"/>
              <a:t>ファイル</a:t>
            </a:r>
            <a:r>
              <a:rPr lang="en-US" altLang="ja-JP" sz="4800" dirty="0" smtClean="0"/>
              <a:t>);</a:t>
            </a:r>
          </a:p>
          <a:p>
            <a:pPr lvl="1">
              <a:buFont typeface="Wingdings" pitchFamily="2" charset="2"/>
              <a:buNone/>
              <a:defRPr/>
            </a:pPr>
            <a:r>
              <a:rPr lang="ja-JP" altLang="en-US" sz="4800" dirty="0" smtClean="0"/>
              <a:t>ファイル</a:t>
            </a:r>
            <a:r>
              <a:rPr lang="en-US" altLang="ja-JP" sz="4800" dirty="0" smtClean="0"/>
              <a:t>.</a:t>
            </a:r>
            <a:r>
              <a:rPr lang="ja-JP" altLang="en-US" sz="4800" dirty="0" smtClean="0"/>
              <a:t>閉じる</a:t>
            </a:r>
            <a:r>
              <a:rPr lang="en-US" altLang="ja-JP" sz="4800" dirty="0" smtClean="0"/>
              <a:t>();</a:t>
            </a:r>
          </a:p>
          <a:p>
            <a:pPr>
              <a:buFont typeface="Wingdings" pitchFamily="2" charset="2"/>
              <a:buNone/>
              <a:defRPr/>
            </a:pPr>
            <a:endParaRPr lang="en-US" altLang="ja-JP" sz="4800" dirty="0" smtClean="0"/>
          </a:p>
          <a:p>
            <a:pPr>
              <a:buFont typeface="Wingdings" pitchFamily="2" charset="2"/>
              <a:buNone/>
              <a:defRPr/>
            </a:pPr>
            <a:r>
              <a:rPr lang="ja-JP" altLang="en-US" sz="4800" dirty="0" smtClean="0"/>
              <a:t>の</a:t>
            </a:r>
            <a:r>
              <a:rPr lang="ja-JP" altLang="en-US" sz="8800" dirty="0" smtClean="0">
                <a:solidFill>
                  <a:srgbClr val="FF0000"/>
                </a:solidFill>
              </a:rPr>
              <a:t>三行</a:t>
            </a:r>
            <a:r>
              <a:rPr lang="ja-JP" altLang="en-US" sz="4800" dirty="0" smtClean="0"/>
              <a:t>、が理想。</a:t>
            </a:r>
            <a:endParaRPr lang="en-US" altLang="ja-JP" dirty="0" smtClean="0"/>
          </a:p>
          <a:p>
            <a:pPr>
              <a:defRPr/>
            </a:pPr>
            <a:endParaRPr lang="ja-JP"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単純に</a:t>
            </a:r>
            <a:r>
              <a:rPr lang="en-US" altLang="ja-JP" dirty="0" smtClean="0"/>
              <a:t>…</a:t>
            </a:r>
            <a:endParaRPr lang="ja-JP" altLang="en-US" dirty="0"/>
          </a:p>
        </p:txBody>
      </p:sp>
      <p:sp>
        <p:nvSpPr>
          <p:cNvPr id="3" name="コンテンツ プレースホルダ 2"/>
          <p:cNvSpPr>
            <a:spLocks noGrp="1"/>
          </p:cNvSpPr>
          <p:nvPr>
            <p:ph idx="1"/>
          </p:nvPr>
        </p:nvSpPr>
        <p:spPr>
          <a:xfrm>
            <a:off x="214313" y="1500188"/>
            <a:ext cx="8929687" cy="5257800"/>
          </a:xfrm>
        </p:spPr>
        <p:txBody>
          <a:bodyPr>
            <a:normAutofit/>
          </a:bodyPr>
          <a:lstStyle/>
          <a:p>
            <a:pPr algn="ctr">
              <a:buFont typeface="Wingdings" pitchFamily="2" charset="2"/>
              <a:buNone/>
              <a:defRPr/>
            </a:pPr>
            <a:r>
              <a:rPr lang="ja-JP" altLang="en-US" sz="6000" dirty="0" smtClean="0"/>
              <a:t>「書きたいことを書く」</a:t>
            </a:r>
            <a:endParaRPr lang="en-US" altLang="ja-JP" sz="6000" dirty="0" smtClean="0"/>
          </a:p>
          <a:p>
            <a:pPr algn="ctr">
              <a:buFont typeface="Wingdings" pitchFamily="2" charset="2"/>
              <a:buNone/>
              <a:defRPr/>
            </a:pPr>
            <a:r>
              <a:rPr lang="ja-JP" altLang="en-US" sz="4800" dirty="0" smtClean="0"/>
              <a:t>かつ</a:t>
            </a:r>
            <a:endParaRPr lang="en-US" altLang="ja-JP" sz="4800" dirty="0" smtClean="0"/>
          </a:p>
          <a:p>
            <a:pPr algn="ctr">
              <a:buFont typeface="Wingdings" pitchFamily="2" charset="2"/>
              <a:buNone/>
              <a:defRPr/>
            </a:pPr>
            <a:r>
              <a:rPr lang="ja-JP" altLang="en-US" sz="4400" dirty="0" smtClean="0"/>
              <a:t>「書きたいこと以外は書かない」</a:t>
            </a:r>
            <a:endParaRPr lang="en-US" altLang="ja-JP" sz="4400" dirty="0" smtClean="0"/>
          </a:p>
          <a:p>
            <a:pPr algn="ctr">
              <a:buFont typeface="Wingdings" pitchFamily="2" charset="2"/>
              <a:buNone/>
              <a:defRPr/>
            </a:pPr>
            <a:r>
              <a:rPr lang="ja-JP" altLang="en-US" dirty="0" smtClean="0"/>
              <a:t>が理想。</a:t>
            </a:r>
            <a:endParaRPr lang="en-US" altLang="ja-JP" dirty="0" smtClean="0"/>
          </a:p>
          <a:p>
            <a:pPr algn="ctr">
              <a:buFont typeface="Wingdings" pitchFamily="2" charset="2"/>
              <a:buNone/>
              <a:defRPr/>
            </a:pPr>
            <a:r>
              <a:rPr lang="en-US" altLang="ja-JP" sz="4000" dirty="0" smtClean="0">
                <a:solidFill>
                  <a:srgbClr val="FF0000"/>
                </a:solidFill>
              </a:rPr>
              <a:t/>
            </a:r>
            <a:br>
              <a:rPr lang="en-US" altLang="ja-JP" sz="4000" dirty="0" smtClean="0">
                <a:solidFill>
                  <a:srgbClr val="FF0000"/>
                </a:solidFill>
              </a:rPr>
            </a:br>
            <a:r>
              <a:rPr lang="en-US" altLang="ja-JP" sz="4000" dirty="0" smtClean="0"/>
              <a:t>(</a:t>
            </a:r>
            <a:r>
              <a:rPr lang="ja-JP" altLang="en-US" sz="4000" dirty="0" smtClean="0"/>
              <a:t>＝</a:t>
            </a:r>
            <a:r>
              <a:rPr lang="ja-JP" altLang="en-US" sz="4000" dirty="0" smtClean="0">
                <a:solidFill>
                  <a:srgbClr val="FF0000"/>
                </a:solidFill>
              </a:rPr>
              <a:t> </a:t>
            </a:r>
            <a:r>
              <a:rPr lang="ja-JP" altLang="en-US" sz="4400" dirty="0" smtClean="0">
                <a:solidFill>
                  <a:srgbClr val="FF0000"/>
                </a:solidFill>
              </a:rPr>
              <a:t>関心事</a:t>
            </a:r>
            <a:r>
              <a:rPr lang="ja-JP" altLang="en-US" sz="4000" dirty="0" smtClean="0"/>
              <a:t>だけ</a:t>
            </a:r>
            <a:r>
              <a:rPr lang="ja-JP" altLang="en-US" sz="4400" dirty="0" smtClean="0">
                <a:solidFill>
                  <a:srgbClr val="FF0000"/>
                </a:solidFill>
              </a:rPr>
              <a:t>分離</a:t>
            </a:r>
            <a:r>
              <a:rPr lang="ja-JP" altLang="en-US" sz="4000" dirty="0" smtClean="0"/>
              <a:t>して書く</a:t>
            </a:r>
            <a:r>
              <a:rPr lang="en-US" altLang="ja-JP" sz="4000" dirty="0" smtClean="0"/>
              <a:t>)</a:t>
            </a:r>
            <a:endParaRPr lang="ja-JP" altLang="en-US" sz="4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色々なパラダイムの適用で</a:t>
            </a:r>
            <a:endParaRPr lang="ja-JP" altLang="en-US" dirty="0"/>
          </a:p>
        </p:txBody>
      </p:sp>
      <p:sp>
        <p:nvSpPr>
          <p:cNvPr id="3" name="コンテンツ プレースホルダ 2"/>
          <p:cNvSpPr>
            <a:spLocks noGrp="1"/>
          </p:cNvSpPr>
          <p:nvPr>
            <p:ph idx="1"/>
          </p:nvPr>
        </p:nvSpPr>
        <p:spPr>
          <a:xfrm>
            <a:off x="214313" y="1600200"/>
            <a:ext cx="8929687" cy="2686050"/>
          </a:xfrm>
        </p:spPr>
        <p:txBody>
          <a:bodyPr>
            <a:noAutofit/>
          </a:bodyPr>
          <a:lstStyle/>
          <a:p>
            <a:pPr>
              <a:defRPr/>
            </a:pPr>
            <a:r>
              <a:rPr lang="ja-JP" altLang="en-US" sz="4800" dirty="0" smtClean="0">
                <a:solidFill>
                  <a:srgbClr val="FF0000"/>
                </a:solidFill>
              </a:rPr>
              <a:t>サブルーチン</a:t>
            </a:r>
            <a:r>
              <a:rPr lang="ja-JP" altLang="en-US" sz="4000" dirty="0" smtClean="0"/>
              <a:t>だの</a:t>
            </a:r>
            <a:r>
              <a:rPr lang="ja-JP" altLang="en-US" sz="4800" dirty="0" smtClean="0">
                <a:solidFill>
                  <a:srgbClr val="FF0000"/>
                </a:solidFill>
              </a:rPr>
              <a:t>オブジェクト指向</a:t>
            </a:r>
            <a:r>
              <a:rPr lang="ja-JP" altLang="en-US" sz="4000" dirty="0" smtClean="0"/>
              <a:t>だの</a:t>
            </a:r>
            <a:r>
              <a:rPr lang="ja-JP" altLang="en-US" sz="4800" dirty="0" smtClean="0">
                <a:solidFill>
                  <a:srgbClr val="FF0000"/>
                </a:solidFill>
              </a:rPr>
              <a:t>例外処理</a:t>
            </a:r>
            <a:r>
              <a:rPr lang="ja-JP" altLang="en-US" sz="4400" dirty="0" smtClean="0"/>
              <a:t>だのを</a:t>
            </a:r>
            <a:r>
              <a:rPr lang="en-US" altLang="ja-JP" sz="4400" dirty="0" smtClean="0"/>
              <a:t/>
            </a:r>
            <a:br>
              <a:rPr lang="en-US" altLang="ja-JP" sz="4400" dirty="0" smtClean="0"/>
            </a:br>
            <a:r>
              <a:rPr lang="ja-JP" altLang="en-US" sz="4400" dirty="0" smtClean="0"/>
              <a:t>「利用すれば」三行で書ける</a:t>
            </a:r>
            <a:endParaRPr lang="ja-JP" altLang="en-US" sz="4400" dirty="0"/>
          </a:p>
        </p:txBody>
      </p:sp>
      <p:sp>
        <p:nvSpPr>
          <p:cNvPr id="4" name="テキスト ボックス 3"/>
          <p:cNvSpPr txBox="1"/>
          <p:nvPr/>
        </p:nvSpPr>
        <p:spPr>
          <a:xfrm>
            <a:off x="5286375" y="5116513"/>
            <a:ext cx="3714750" cy="138430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defRPr/>
            </a:pPr>
            <a:r>
              <a:rPr lang="ja-JP" altLang="en-US" sz="2800" dirty="0">
                <a:solidFill>
                  <a:schemeClr val="accent6">
                    <a:lumMod val="50000"/>
                  </a:schemeClr>
                </a:solidFill>
              </a:rPr>
              <a:t>ファイル</a:t>
            </a:r>
            <a:r>
              <a:rPr lang="en-US" altLang="ja-JP" sz="2800" dirty="0">
                <a:solidFill>
                  <a:schemeClr val="accent6">
                    <a:lumMod val="50000"/>
                  </a:schemeClr>
                </a:solidFill>
              </a:rPr>
              <a:t>.</a:t>
            </a:r>
            <a:r>
              <a:rPr lang="ja-JP" altLang="en-US" sz="2800" dirty="0">
                <a:solidFill>
                  <a:schemeClr val="accent6">
                    <a:lumMod val="50000"/>
                  </a:schemeClr>
                </a:solidFill>
              </a:rPr>
              <a:t>開く</a:t>
            </a:r>
            <a:r>
              <a:rPr lang="en-US" altLang="ja-JP" sz="2800" dirty="0">
                <a:solidFill>
                  <a:schemeClr val="accent6">
                    <a:lumMod val="50000"/>
                  </a:schemeClr>
                </a:solidFill>
              </a:rPr>
              <a:t>();</a:t>
            </a:r>
          </a:p>
          <a:p>
            <a:pPr>
              <a:defRPr/>
            </a:pPr>
            <a:r>
              <a:rPr lang="ja-JP" altLang="en-US" sz="2800" dirty="0">
                <a:solidFill>
                  <a:schemeClr val="accent6">
                    <a:lumMod val="50000"/>
                  </a:schemeClr>
                </a:solidFill>
              </a:rPr>
              <a:t>データ</a:t>
            </a:r>
            <a:r>
              <a:rPr lang="en-US" altLang="ja-JP" sz="2800" dirty="0">
                <a:solidFill>
                  <a:schemeClr val="accent6">
                    <a:lumMod val="50000"/>
                  </a:schemeClr>
                </a:solidFill>
              </a:rPr>
              <a:t>.</a:t>
            </a:r>
            <a:r>
              <a:rPr lang="ja-JP" altLang="en-US" sz="2800" dirty="0">
                <a:solidFill>
                  <a:schemeClr val="accent6">
                    <a:lumMod val="50000"/>
                  </a:schemeClr>
                </a:solidFill>
              </a:rPr>
              <a:t>格納</a:t>
            </a:r>
            <a:r>
              <a:rPr lang="en-US" altLang="ja-JP" sz="2800" dirty="0">
                <a:solidFill>
                  <a:schemeClr val="accent6">
                    <a:lumMod val="50000"/>
                  </a:schemeClr>
                </a:solidFill>
              </a:rPr>
              <a:t>(</a:t>
            </a:r>
            <a:r>
              <a:rPr lang="ja-JP" altLang="en-US" sz="2800" dirty="0">
                <a:solidFill>
                  <a:schemeClr val="accent6">
                    <a:lumMod val="50000"/>
                  </a:schemeClr>
                </a:solidFill>
              </a:rPr>
              <a:t>ファイル</a:t>
            </a:r>
            <a:r>
              <a:rPr lang="en-US" altLang="ja-JP" sz="2800" dirty="0">
                <a:solidFill>
                  <a:schemeClr val="accent6">
                    <a:lumMod val="50000"/>
                  </a:schemeClr>
                </a:solidFill>
              </a:rPr>
              <a:t>);</a:t>
            </a:r>
          </a:p>
          <a:p>
            <a:pPr>
              <a:defRPr/>
            </a:pPr>
            <a:r>
              <a:rPr lang="ja-JP" altLang="en-US" sz="2800" dirty="0">
                <a:solidFill>
                  <a:schemeClr val="accent6">
                    <a:lumMod val="50000"/>
                  </a:schemeClr>
                </a:solidFill>
              </a:rPr>
              <a:t>ファイル</a:t>
            </a:r>
            <a:r>
              <a:rPr lang="en-US" altLang="ja-JP" sz="2800" dirty="0">
                <a:solidFill>
                  <a:schemeClr val="accent6">
                    <a:lumMod val="50000"/>
                  </a:schemeClr>
                </a:solidFill>
              </a:rPr>
              <a:t>.</a:t>
            </a:r>
            <a:r>
              <a:rPr lang="ja-JP" altLang="en-US" sz="2800" dirty="0">
                <a:solidFill>
                  <a:schemeClr val="accent6">
                    <a:lumMod val="50000"/>
                  </a:schemeClr>
                </a:solidFill>
              </a:rPr>
              <a:t>閉じる</a:t>
            </a:r>
            <a:r>
              <a:rPr lang="en-US" altLang="ja-JP" sz="2800" dirty="0">
                <a:solidFill>
                  <a:schemeClr val="accent6">
                    <a:lumMod val="50000"/>
                  </a:schemeClr>
                </a:solidFill>
              </a:rPr>
              <a:t>();</a:t>
            </a:r>
            <a:endParaRPr lang="ja-JP" altLang="en-US" sz="2800" dirty="0">
              <a:solidFill>
                <a:schemeClr val="accent6">
                  <a:lumMod val="50000"/>
                </a:schemeClr>
              </a:solidFill>
            </a:endParaRPr>
          </a:p>
        </p:txBody>
      </p:sp>
      <p:sp>
        <p:nvSpPr>
          <p:cNvPr id="5" name="テキスト ボックス 4"/>
          <p:cNvSpPr txBox="1"/>
          <p:nvPr/>
        </p:nvSpPr>
        <p:spPr>
          <a:xfrm>
            <a:off x="142875" y="5116513"/>
            <a:ext cx="4437063" cy="138430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marL="914400" indent="-914400">
              <a:defRPr/>
            </a:pPr>
            <a:r>
              <a:rPr lang="en-US" altLang="ja-JP" sz="2800" dirty="0">
                <a:solidFill>
                  <a:schemeClr val="accent6">
                    <a:lumMod val="50000"/>
                  </a:schemeClr>
                </a:solidFill>
              </a:rPr>
              <a:t>1.</a:t>
            </a:r>
            <a:r>
              <a:rPr lang="ja-JP" altLang="en-US" sz="2800" dirty="0">
                <a:solidFill>
                  <a:schemeClr val="accent6">
                    <a:lumMod val="50000"/>
                  </a:schemeClr>
                </a:solidFill>
              </a:rPr>
              <a:t> ファイルを開いて、</a:t>
            </a:r>
            <a:endParaRPr lang="en-US" altLang="ja-JP" sz="2800" dirty="0">
              <a:solidFill>
                <a:schemeClr val="accent6">
                  <a:lumMod val="50000"/>
                </a:schemeClr>
              </a:solidFill>
            </a:endParaRPr>
          </a:p>
          <a:p>
            <a:pPr marL="914400" indent="-914400">
              <a:defRPr/>
            </a:pPr>
            <a:r>
              <a:rPr lang="en-US" altLang="ja-JP" sz="2800" dirty="0">
                <a:solidFill>
                  <a:schemeClr val="accent6">
                    <a:lumMod val="50000"/>
                  </a:schemeClr>
                </a:solidFill>
              </a:rPr>
              <a:t>2. </a:t>
            </a:r>
            <a:r>
              <a:rPr lang="ja-JP" altLang="en-US" sz="2800" dirty="0">
                <a:solidFill>
                  <a:schemeClr val="accent6">
                    <a:lumMod val="50000"/>
                  </a:schemeClr>
                </a:solidFill>
              </a:rPr>
              <a:t>その中にデータを格納し、</a:t>
            </a:r>
            <a:endParaRPr lang="en-US" altLang="ja-JP" sz="2800" dirty="0">
              <a:solidFill>
                <a:schemeClr val="accent6">
                  <a:lumMod val="50000"/>
                </a:schemeClr>
              </a:solidFill>
            </a:endParaRPr>
          </a:p>
          <a:p>
            <a:pPr marL="914400" indent="-914400">
              <a:defRPr/>
            </a:pPr>
            <a:r>
              <a:rPr lang="en-US" altLang="ja-JP" sz="2800" dirty="0">
                <a:solidFill>
                  <a:schemeClr val="accent6">
                    <a:lumMod val="50000"/>
                  </a:schemeClr>
                </a:solidFill>
              </a:rPr>
              <a:t>3. </a:t>
            </a:r>
            <a:r>
              <a:rPr lang="ja-JP" altLang="en-US" sz="2800" dirty="0">
                <a:solidFill>
                  <a:schemeClr val="accent6">
                    <a:lumMod val="50000"/>
                  </a:schemeClr>
                </a:solidFill>
              </a:rPr>
              <a:t>ファイルを閉じる。</a:t>
            </a:r>
          </a:p>
        </p:txBody>
      </p:sp>
      <p:sp>
        <p:nvSpPr>
          <p:cNvPr id="6" name="右矢印 5"/>
          <p:cNvSpPr/>
          <p:nvPr/>
        </p:nvSpPr>
        <p:spPr>
          <a:xfrm>
            <a:off x="4714876" y="5187277"/>
            <a:ext cx="500066" cy="1143008"/>
          </a:xfrm>
          <a:prstGeom prst="rightArrow">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75" y="428625"/>
            <a:ext cx="8929688" cy="1143000"/>
          </a:xfrm>
        </p:spPr>
        <p:txBody>
          <a:bodyPr>
            <a:normAutofit fontScale="90000"/>
          </a:bodyPr>
          <a:lstStyle/>
          <a:p>
            <a:pPr>
              <a:defRPr/>
            </a:pPr>
            <a:r>
              <a:rPr lang="ja-JP" altLang="en-US" sz="4400" dirty="0" smtClean="0"/>
              <a:t>「これ以外のことも書かなければならないような羽目」に陥るとしたら、</a:t>
            </a:r>
            <a:endParaRPr lang="ja-JP" altLang="en-US" sz="4400" dirty="0"/>
          </a:p>
        </p:txBody>
      </p:sp>
      <p:sp>
        <p:nvSpPr>
          <p:cNvPr id="3" name="コンテンツ プレースホルダ 2"/>
          <p:cNvSpPr>
            <a:spLocks noGrp="1"/>
          </p:cNvSpPr>
          <p:nvPr>
            <p:ph idx="1"/>
          </p:nvPr>
        </p:nvSpPr>
        <p:spPr>
          <a:xfrm>
            <a:off x="214313" y="2143125"/>
            <a:ext cx="8929687" cy="4286250"/>
          </a:xfrm>
        </p:spPr>
        <p:txBody>
          <a:bodyPr>
            <a:normAutofit/>
          </a:bodyPr>
          <a:lstStyle/>
          <a:p>
            <a:pPr>
              <a:defRPr/>
            </a:pPr>
            <a:r>
              <a:rPr lang="ja-JP" altLang="en-US" sz="4400" dirty="0" smtClean="0"/>
              <a:t>プログラマの記述能力が低いか、</a:t>
            </a:r>
            <a:endParaRPr lang="en-US" altLang="ja-JP" sz="4400" dirty="0" smtClean="0"/>
          </a:p>
          <a:p>
            <a:pPr>
              <a:defRPr/>
            </a:pPr>
            <a:r>
              <a:rPr lang="ja-JP" altLang="en-US" sz="4800" dirty="0" smtClean="0"/>
              <a:t>プログラミング言語や開発環境の記述能力が低い</a:t>
            </a:r>
            <a:endParaRPr lang="ja-JP" altLang="en-US" sz="4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例えば</a:t>
            </a:r>
            <a:r>
              <a:rPr lang="en-US" altLang="ja-JP" dirty="0" smtClean="0"/>
              <a:t>…</a:t>
            </a:r>
            <a:endParaRPr lang="ja-JP" altLang="en-US" dirty="0"/>
          </a:p>
        </p:txBody>
      </p:sp>
      <p:sp>
        <p:nvSpPr>
          <p:cNvPr id="3" name="コンテンツ プレースホルダ 2"/>
          <p:cNvSpPr>
            <a:spLocks noGrp="1"/>
          </p:cNvSpPr>
          <p:nvPr>
            <p:ph idx="1"/>
          </p:nvPr>
        </p:nvSpPr>
        <p:spPr>
          <a:xfrm>
            <a:off x="214313" y="1600200"/>
            <a:ext cx="8929687" cy="5257800"/>
          </a:xfrm>
        </p:spPr>
        <p:txBody>
          <a:bodyPr/>
          <a:lstStyle/>
          <a:p>
            <a:pPr algn="ctr">
              <a:buFont typeface="Wingdings" pitchFamily="2" charset="2"/>
              <a:buNone/>
              <a:defRPr/>
            </a:pPr>
            <a:r>
              <a:rPr lang="ja-JP" altLang="en-US" sz="4800" dirty="0" smtClean="0"/>
              <a:t>もし</a:t>
            </a:r>
            <a:r>
              <a:rPr lang="ja-JP" altLang="en-US" sz="8800" dirty="0" smtClean="0"/>
              <a:t>仮に</a:t>
            </a:r>
            <a:r>
              <a:rPr lang="ja-JP" altLang="en-US" sz="4800" dirty="0" smtClean="0"/>
              <a:t>、</a:t>
            </a:r>
            <a:endParaRPr lang="en-US" altLang="ja-JP" sz="4800" dirty="0" smtClean="0"/>
          </a:p>
          <a:p>
            <a:pPr algn="ctr">
              <a:buFont typeface="Wingdings" pitchFamily="2" charset="2"/>
              <a:buNone/>
              <a:defRPr/>
            </a:pPr>
            <a:r>
              <a:rPr lang="ja-JP" altLang="en-US" sz="5400" dirty="0" smtClean="0">
                <a:solidFill>
                  <a:srgbClr val="FF0000"/>
                </a:solidFill>
              </a:rPr>
              <a:t>「</a:t>
            </a:r>
            <a:r>
              <a:rPr lang="en-US" sz="5400" dirty="0" smtClean="0">
                <a:solidFill>
                  <a:srgbClr val="FF0000"/>
                </a:solidFill>
              </a:rPr>
              <a:t>10</a:t>
            </a:r>
            <a:r>
              <a:rPr lang="ja-JP" altLang="en-US" sz="5400" dirty="0" smtClean="0">
                <a:solidFill>
                  <a:srgbClr val="FF0000"/>
                </a:solidFill>
              </a:rPr>
              <a:t>回何かする」</a:t>
            </a:r>
            <a:r>
              <a:rPr lang="ja-JP" altLang="en-US" sz="3600" dirty="0" smtClean="0"/>
              <a:t>というのが</a:t>
            </a:r>
            <a:endParaRPr lang="en-US" altLang="ja-JP" sz="4400" dirty="0" smtClean="0"/>
          </a:p>
          <a:p>
            <a:pPr algn="ctr">
              <a:buFont typeface="Wingdings" pitchFamily="2" charset="2"/>
              <a:buNone/>
              <a:defRPr/>
            </a:pPr>
            <a:r>
              <a:rPr lang="ja-JP" altLang="en-US" sz="4400" dirty="0" smtClean="0"/>
              <a:t>「やりたいこと」</a:t>
            </a:r>
            <a:r>
              <a:rPr lang="ja-JP" altLang="en-US" sz="4000" dirty="0" smtClean="0"/>
              <a:t>であれば、</a:t>
            </a:r>
            <a:endParaRPr lang="en-US" altLang="ja-JP" sz="4800" dirty="0" smtClean="0"/>
          </a:p>
          <a:p>
            <a:pPr algn="ctr">
              <a:buFont typeface="Wingdings" pitchFamily="2" charset="2"/>
              <a:buNone/>
              <a:defRPr/>
            </a:pPr>
            <a:r>
              <a:rPr lang="ja-JP" altLang="en-US" sz="4800" dirty="0" smtClean="0"/>
              <a:t>その</a:t>
            </a:r>
            <a:r>
              <a:rPr lang="ja-JP" altLang="en-US" sz="6000" dirty="0" smtClean="0"/>
              <a:t>意図</a:t>
            </a:r>
            <a:r>
              <a:rPr lang="ja-JP" altLang="en-US" sz="4800" dirty="0" smtClean="0"/>
              <a:t>が表現できるべき。</a:t>
            </a:r>
            <a:endParaRPr lang="ja-JP" altLang="en-US" sz="4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a:t>
            </a:r>
            <a:r>
              <a:rPr lang="en-US" altLang="ja-JP" dirty="0" smtClean="0"/>
              <a:t>10</a:t>
            </a:r>
            <a:r>
              <a:rPr lang="ja-JP" altLang="en-US" dirty="0" smtClean="0"/>
              <a:t>回何かする」例</a:t>
            </a:r>
            <a:r>
              <a:rPr lang="ja-JP" altLang="en-US" sz="4000" i="1" dirty="0" smtClean="0"/>
              <a:t> </a:t>
            </a:r>
            <a:r>
              <a:rPr lang="en-US" altLang="ja-JP" sz="4000" i="1" dirty="0" smtClean="0"/>
              <a:t>(C#1.0)</a:t>
            </a:r>
            <a:r>
              <a:rPr lang="en-US" altLang="ja-JP" dirty="0" smtClean="0"/>
              <a:t>:</a:t>
            </a:r>
            <a:endParaRPr lang="ja-JP" altLang="en-US" dirty="0"/>
          </a:p>
        </p:txBody>
      </p:sp>
      <p:sp>
        <p:nvSpPr>
          <p:cNvPr id="3" name="コンテンツ プレースホルダ 2"/>
          <p:cNvSpPr>
            <a:spLocks noGrp="1"/>
          </p:cNvSpPr>
          <p:nvPr>
            <p:ph idx="1"/>
          </p:nvPr>
        </p:nvSpPr>
        <p:spPr>
          <a:xfrm>
            <a:off x="142875" y="1600200"/>
            <a:ext cx="9001125" cy="5257800"/>
          </a:xfrm>
        </p:spPr>
        <p:txBody>
          <a:bodyPr/>
          <a:lstStyle/>
          <a:p>
            <a:pPr lvl="1">
              <a:buFont typeface="Wingdings" pitchFamily="2" charset="2"/>
              <a:buNone/>
              <a:defRPr/>
            </a:pPr>
            <a:r>
              <a:rPr lang="en-US" sz="4400" i="1" dirty="0" smtClean="0"/>
              <a:t>for (</a:t>
            </a:r>
            <a:r>
              <a:rPr lang="en-US" sz="4400" i="1" dirty="0" err="1" smtClean="0"/>
              <a:t>int</a:t>
            </a:r>
            <a:r>
              <a:rPr lang="en-US" sz="4400" i="1" dirty="0" smtClean="0"/>
              <a:t> </a:t>
            </a:r>
            <a:r>
              <a:rPr lang="en-US" sz="4400" i="1" dirty="0" err="1" smtClean="0"/>
              <a:t>i</a:t>
            </a:r>
            <a:r>
              <a:rPr lang="en-US" sz="4400" i="1" dirty="0" smtClean="0"/>
              <a:t> = 0; </a:t>
            </a:r>
            <a:r>
              <a:rPr lang="en-US" sz="4400" i="1" dirty="0" err="1" smtClean="0"/>
              <a:t>i</a:t>
            </a:r>
            <a:r>
              <a:rPr lang="en-US" sz="4400" i="1" dirty="0" smtClean="0"/>
              <a:t> &lt; 10; </a:t>
            </a:r>
            <a:r>
              <a:rPr lang="en-US" sz="4400" i="1" dirty="0" err="1" smtClean="0"/>
              <a:t>i</a:t>
            </a:r>
            <a:r>
              <a:rPr lang="en-US" sz="4400" i="1" dirty="0" smtClean="0"/>
              <a:t>++)</a:t>
            </a:r>
            <a:endParaRPr lang="ja-JP" altLang="en-US" sz="4400" dirty="0" smtClean="0"/>
          </a:p>
          <a:p>
            <a:pPr lvl="2">
              <a:buFont typeface="Wingdings" pitchFamily="2" charset="2"/>
              <a:buNone/>
              <a:defRPr/>
            </a:pPr>
            <a:r>
              <a:rPr lang="en-US" sz="4000" i="1" dirty="0" err="1" smtClean="0"/>
              <a:t>DoSomething</a:t>
            </a:r>
            <a:r>
              <a:rPr lang="en-US" sz="4000" i="1" dirty="0" smtClean="0"/>
              <a:t>();</a:t>
            </a:r>
            <a:endParaRPr lang="ja-JP" altLang="en-US" sz="4000" dirty="0" smtClean="0"/>
          </a:p>
          <a:p>
            <a:pPr>
              <a:buFont typeface="Wingdings" pitchFamily="2" charset="2"/>
              <a:buNone/>
              <a:defRPr/>
            </a:pPr>
            <a:endParaRPr lang="en-US" altLang="ja-JP" sz="2000" dirty="0" smtClean="0"/>
          </a:p>
          <a:p>
            <a:pPr>
              <a:buFont typeface="Wingdings" pitchFamily="2" charset="2"/>
              <a:buNone/>
              <a:defRPr/>
            </a:pPr>
            <a:r>
              <a:rPr lang="en-US" sz="5400" dirty="0" err="1" smtClean="0">
                <a:solidFill>
                  <a:srgbClr val="FF0000"/>
                </a:solidFill>
              </a:rPr>
              <a:t>int</a:t>
            </a:r>
            <a:r>
              <a:rPr lang="en-US" sz="2800" dirty="0" smtClean="0"/>
              <a:t> </a:t>
            </a:r>
            <a:r>
              <a:rPr lang="ja-JP" altLang="en-US" sz="4400" dirty="0" smtClean="0"/>
              <a:t>だと</a:t>
            </a:r>
            <a:r>
              <a:rPr lang="ja-JP" altLang="en-US" sz="4400" dirty="0" err="1" smtClean="0"/>
              <a:t>か</a:t>
            </a:r>
            <a:r>
              <a:rPr lang="en-US" sz="2800" dirty="0" smtClean="0"/>
              <a:t> </a:t>
            </a:r>
            <a:r>
              <a:rPr lang="en-US" sz="5400" dirty="0" smtClean="0">
                <a:solidFill>
                  <a:srgbClr val="FF0000"/>
                </a:solidFill>
              </a:rPr>
              <a:t>0</a:t>
            </a:r>
            <a:r>
              <a:rPr lang="en-US" sz="2800" dirty="0" smtClean="0"/>
              <a:t> </a:t>
            </a:r>
            <a:r>
              <a:rPr lang="ja-JP" altLang="en-US" sz="4400" dirty="0" smtClean="0"/>
              <a:t>だと</a:t>
            </a:r>
            <a:r>
              <a:rPr lang="ja-JP" altLang="en-US" sz="4400" dirty="0" err="1" smtClean="0"/>
              <a:t>か</a:t>
            </a:r>
            <a:r>
              <a:rPr lang="en-US" sz="2800" dirty="0" smtClean="0"/>
              <a:t> </a:t>
            </a:r>
            <a:r>
              <a:rPr lang="en-US" sz="5400" dirty="0" smtClean="0">
                <a:solidFill>
                  <a:srgbClr val="FF0000"/>
                </a:solidFill>
              </a:rPr>
              <a:t>++</a:t>
            </a:r>
            <a:r>
              <a:rPr lang="en-US" sz="2800" dirty="0" smtClean="0"/>
              <a:t> </a:t>
            </a:r>
            <a:r>
              <a:rPr lang="ja-JP" altLang="en-US" sz="4000" dirty="0" smtClean="0"/>
              <a:t>だとかは、</a:t>
            </a:r>
            <a:r>
              <a:rPr lang="ja-JP" altLang="en-US" sz="4400" dirty="0" smtClean="0"/>
              <a:t>ソースコード上では</a:t>
            </a:r>
            <a:r>
              <a:rPr lang="ja-JP" altLang="en-US" sz="4400" dirty="0" smtClean="0">
                <a:solidFill>
                  <a:srgbClr val="FF0000"/>
                </a:solidFill>
              </a:rPr>
              <a:t>「ノイズ」</a:t>
            </a:r>
            <a:r>
              <a:rPr lang="ja-JP" altLang="en-US" sz="4400" dirty="0" smtClean="0"/>
              <a:t>に過ぎない</a:t>
            </a:r>
            <a:r>
              <a:rPr lang="ja-JP" altLang="en-US" sz="3600" dirty="0" smtClean="0"/>
              <a:t> </a:t>
            </a:r>
            <a:r>
              <a:rPr lang="en-US" altLang="ja-JP" sz="3600" dirty="0" smtClean="0"/>
              <a:t>(</a:t>
            </a:r>
            <a:r>
              <a:rPr lang="ja-JP" altLang="en-US" sz="3600" dirty="0" smtClean="0"/>
              <a:t>＝意図にない</a:t>
            </a:r>
            <a:r>
              <a:rPr lang="en-US" altLang="ja-JP" sz="3600" dirty="0" smtClean="0"/>
              <a:t>)</a:t>
            </a:r>
            <a:endParaRPr lang="en-US" altLang="ja-JP" sz="2800" dirty="0" smtClean="0"/>
          </a:p>
          <a:p>
            <a:pPr>
              <a:buFont typeface="Wingdings" pitchFamily="2" charset="2"/>
              <a:buNone/>
              <a:defRPr/>
            </a:pPr>
            <a:endParaRPr lang="ja-JP"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7813"/>
            <a:ext cx="9144000" cy="6580187"/>
          </a:xfrm>
        </p:spPr>
        <p:txBody>
          <a:bodyPr/>
          <a:lstStyle/>
          <a:p>
            <a:pPr algn="ctr">
              <a:defRPr/>
            </a:pPr>
            <a:r>
              <a:rPr lang="ja-JP" altLang="en-US" sz="9600" dirty="0" smtClean="0">
                <a:solidFill>
                  <a:srgbClr val="FF0000"/>
                </a:solidFill>
              </a:rPr>
              <a:t>意図</a:t>
            </a:r>
            <a:r>
              <a:rPr lang="ja-JP" altLang="en-US" sz="8800" dirty="0" smtClean="0"/>
              <a:t>を伝える</a:t>
            </a:r>
            <a:r>
              <a:rPr lang="en-US" altLang="ja-JP" sz="8800" dirty="0" smtClean="0"/>
              <a:t/>
            </a:r>
            <a:br>
              <a:rPr lang="en-US" altLang="ja-JP" sz="8800" dirty="0" smtClean="0"/>
            </a:br>
            <a:r>
              <a:rPr lang="ja-JP" altLang="en-US" sz="8800" dirty="0" smtClean="0"/>
              <a:t>ソースコードを</a:t>
            </a:r>
            <a:r>
              <a:rPr lang="en-US" altLang="ja-JP" sz="8800" dirty="0" smtClean="0"/>
              <a:t/>
            </a:r>
            <a:br>
              <a:rPr lang="en-US" altLang="ja-JP" sz="8800" dirty="0" smtClean="0"/>
            </a:br>
            <a:r>
              <a:rPr lang="ja-JP" altLang="en-US" sz="8800" dirty="0" smtClean="0"/>
              <a:t>書こう</a:t>
            </a:r>
            <a:r>
              <a:rPr lang="en-US" altLang="ja-JP" sz="8800" dirty="0" smtClean="0"/>
              <a:t>!</a:t>
            </a:r>
            <a:endParaRPr lang="ja-JP" altLang="en-US" sz="8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sz="4800" dirty="0" smtClean="0"/>
              <a:t>アセンブリ言語で書いた場合の、</a:t>
            </a:r>
            <a:endParaRPr lang="ja-JP" altLang="en-US" sz="4800" dirty="0"/>
          </a:p>
        </p:txBody>
      </p:sp>
      <p:sp>
        <p:nvSpPr>
          <p:cNvPr id="3" name="コンテンツ プレースホルダ 2"/>
          <p:cNvSpPr>
            <a:spLocks noGrp="1"/>
          </p:cNvSpPr>
          <p:nvPr>
            <p:ph idx="1"/>
          </p:nvPr>
        </p:nvSpPr>
        <p:spPr>
          <a:xfrm>
            <a:off x="214313" y="1600200"/>
            <a:ext cx="8929687" cy="5257800"/>
          </a:xfrm>
        </p:spPr>
        <p:txBody>
          <a:bodyPr/>
          <a:lstStyle/>
          <a:p>
            <a:pPr>
              <a:defRPr/>
            </a:pPr>
            <a:r>
              <a:rPr lang="en-US" sz="6000" dirty="0" smtClean="0">
                <a:solidFill>
                  <a:srgbClr val="FF0000"/>
                </a:solidFill>
              </a:rPr>
              <a:t>ax</a:t>
            </a:r>
            <a:r>
              <a:rPr lang="en-US" dirty="0" smtClean="0"/>
              <a:t> </a:t>
            </a:r>
            <a:r>
              <a:rPr lang="ja-JP" altLang="en-US" sz="3600" dirty="0" err="1" smtClean="0"/>
              <a:t>だの</a:t>
            </a:r>
            <a:r>
              <a:rPr lang="en-US" dirty="0" smtClean="0"/>
              <a:t> </a:t>
            </a:r>
            <a:r>
              <a:rPr lang="en-US" sz="6000" dirty="0" smtClean="0">
                <a:solidFill>
                  <a:srgbClr val="FF0000"/>
                </a:solidFill>
              </a:rPr>
              <a:t>0100h</a:t>
            </a:r>
            <a:r>
              <a:rPr lang="en-US" dirty="0" smtClean="0"/>
              <a:t> </a:t>
            </a:r>
            <a:r>
              <a:rPr lang="ja-JP" altLang="en-US" sz="3600" dirty="0" err="1" smtClean="0"/>
              <a:t>のようなのと</a:t>
            </a:r>
            <a:r>
              <a:rPr lang="en-US" altLang="ja-JP" sz="3600" dirty="0" smtClean="0"/>
              <a:t/>
            </a:r>
            <a:br>
              <a:rPr lang="en-US" altLang="ja-JP" sz="3600" dirty="0" smtClean="0"/>
            </a:br>
            <a:r>
              <a:rPr lang="ja-JP" altLang="en-US" sz="4800" dirty="0" smtClean="0"/>
              <a:t>本質的には</a:t>
            </a:r>
            <a:r>
              <a:rPr lang="ja-JP" altLang="en-US" sz="4000" dirty="0" smtClean="0"/>
              <a:t>変わらない</a:t>
            </a:r>
            <a:endParaRPr lang="en-US" altLang="ja-JP" dirty="0" smtClean="0"/>
          </a:p>
          <a:p>
            <a:pPr lvl="1">
              <a:defRPr/>
            </a:pPr>
            <a:r>
              <a:rPr lang="ja-JP" altLang="en-US" sz="3200" dirty="0" smtClean="0"/>
              <a:t>具体的なレジスタ名や番地は意図にない</a:t>
            </a:r>
            <a:endParaRPr lang="ja-JP" alt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同様に、</a:t>
            </a:r>
            <a:endParaRPr lang="ja-JP" altLang="en-US" dirty="0"/>
          </a:p>
        </p:txBody>
      </p:sp>
      <p:sp>
        <p:nvSpPr>
          <p:cNvPr id="3" name="コンテンツ プレースホルダ 2"/>
          <p:cNvSpPr>
            <a:spLocks noGrp="1"/>
          </p:cNvSpPr>
          <p:nvPr>
            <p:ph idx="1"/>
          </p:nvPr>
        </p:nvSpPr>
        <p:spPr>
          <a:xfrm>
            <a:off x="142875" y="1600200"/>
            <a:ext cx="9001125" cy="5257800"/>
          </a:xfrm>
        </p:spPr>
        <p:txBody>
          <a:bodyPr/>
          <a:lstStyle/>
          <a:p>
            <a:pPr algn="ctr">
              <a:buFont typeface="Wingdings" pitchFamily="2" charset="2"/>
              <a:buNone/>
              <a:defRPr/>
            </a:pPr>
            <a:r>
              <a:rPr lang="en-US" sz="4000" dirty="0" err="1" smtClean="0"/>
              <a:t>i</a:t>
            </a:r>
            <a:r>
              <a:rPr lang="en-US" sz="4000" dirty="0" smtClean="0"/>
              <a:t> </a:t>
            </a:r>
            <a:r>
              <a:rPr lang="ja-JP" altLang="en-US" sz="4000" dirty="0" smtClean="0"/>
              <a:t>を最初</a:t>
            </a:r>
            <a:r>
              <a:rPr lang="en-US" sz="4000" dirty="0" smtClean="0"/>
              <a:t> 0 </a:t>
            </a:r>
            <a:r>
              <a:rPr lang="ja-JP" altLang="en-US" sz="4000" dirty="0" smtClean="0"/>
              <a:t>にする、とか、</a:t>
            </a:r>
            <a:endParaRPr lang="en-US" altLang="ja-JP" sz="4000" dirty="0" smtClean="0"/>
          </a:p>
          <a:p>
            <a:pPr algn="ctr">
              <a:buFont typeface="Wingdings" pitchFamily="2" charset="2"/>
              <a:buNone/>
              <a:defRPr/>
            </a:pPr>
            <a:r>
              <a:rPr lang="en-US" sz="4000" dirty="0" err="1" smtClean="0"/>
              <a:t>i</a:t>
            </a:r>
            <a:r>
              <a:rPr lang="en-US" sz="4000" dirty="0" smtClean="0"/>
              <a:t> </a:t>
            </a:r>
            <a:r>
              <a:rPr lang="ja-JP" altLang="en-US" sz="4000" dirty="0" smtClean="0"/>
              <a:t>をインクリメントする、とかは、</a:t>
            </a:r>
            <a:endParaRPr lang="en-US" altLang="ja-JP" sz="4000" dirty="0" smtClean="0"/>
          </a:p>
          <a:p>
            <a:pPr algn="ctr">
              <a:buFont typeface="Wingdings" pitchFamily="2" charset="2"/>
              <a:buNone/>
              <a:defRPr/>
            </a:pPr>
            <a:r>
              <a:rPr lang="ja-JP" altLang="en-US" sz="5400" dirty="0" smtClean="0"/>
              <a:t>「</a:t>
            </a:r>
            <a:r>
              <a:rPr lang="en-US" sz="5400" dirty="0" smtClean="0"/>
              <a:t>10</a:t>
            </a:r>
            <a:r>
              <a:rPr lang="ja-JP" altLang="en-US" sz="5400" dirty="0" smtClean="0"/>
              <a:t>回何かする」</a:t>
            </a:r>
            <a:r>
              <a:rPr lang="ja-JP" altLang="en-US" sz="3600" dirty="0" smtClean="0"/>
              <a:t>にとっては</a:t>
            </a:r>
            <a:endParaRPr lang="en-US" altLang="ja-JP" dirty="0" smtClean="0"/>
          </a:p>
          <a:p>
            <a:pPr algn="ctr">
              <a:buFont typeface="Wingdings" pitchFamily="2" charset="2"/>
              <a:buNone/>
              <a:defRPr/>
            </a:pPr>
            <a:r>
              <a:rPr lang="ja-JP" altLang="en-US" sz="7200" dirty="0" smtClean="0">
                <a:solidFill>
                  <a:srgbClr val="FF0000"/>
                </a:solidFill>
              </a:rPr>
              <a:t>意図外</a:t>
            </a:r>
            <a:endParaRPr lang="ja-JP" altLang="en-US" sz="6600" dirty="0">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2079625"/>
          </a:xfrm>
        </p:spPr>
        <p:txBody>
          <a:bodyPr/>
          <a:lstStyle/>
          <a:p>
            <a:pPr>
              <a:defRPr/>
            </a:pPr>
            <a:r>
              <a:rPr lang="en-US" altLang="ja-JP" sz="6000" i="1" dirty="0" smtClean="0"/>
              <a:t>C#3.0 </a:t>
            </a:r>
            <a:r>
              <a:rPr lang="ja-JP" altLang="en-US" sz="4800" dirty="0" err="1" smtClean="0"/>
              <a:t>での</a:t>
            </a:r>
            <a:r>
              <a:rPr lang="ja-JP" altLang="en-US" dirty="0" smtClean="0"/>
              <a:t>例</a:t>
            </a:r>
            <a:r>
              <a:rPr lang="en-US" altLang="ja-JP" dirty="0" smtClean="0"/>
              <a:t>:</a:t>
            </a:r>
            <a:br>
              <a:rPr lang="en-US" altLang="ja-JP" dirty="0" smtClean="0"/>
            </a:br>
            <a:r>
              <a:rPr lang="ja-JP" altLang="en-US" dirty="0" smtClean="0"/>
              <a:t>「</a:t>
            </a:r>
            <a:r>
              <a:rPr lang="en-US" altLang="ja-JP" dirty="0" smtClean="0"/>
              <a:t>10</a:t>
            </a:r>
            <a:r>
              <a:rPr lang="ja-JP" altLang="en-US" dirty="0" smtClean="0"/>
              <a:t>回何かする」</a:t>
            </a:r>
            <a:endParaRPr lang="ja-JP" altLang="en-US" dirty="0"/>
          </a:p>
        </p:txBody>
      </p:sp>
      <p:sp>
        <p:nvSpPr>
          <p:cNvPr id="3" name="コンテンツ プレースホルダ 2"/>
          <p:cNvSpPr>
            <a:spLocks noGrp="1"/>
          </p:cNvSpPr>
          <p:nvPr>
            <p:ph idx="1"/>
          </p:nvPr>
        </p:nvSpPr>
        <p:spPr>
          <a:xfrm>
            <a:off x="214313" y="3071813"/>
            <a:ext cx="8929687" cy="1785937"/>
          </a:xfrm>
        </p:spPr>
        <p:txBody>
          <a:bodyPr>
            <a:normAutofit fontScale="92500"/>
          </a:bodyPr>
          <a:lstStyle/>
          <a:p>
            <a:pPr algn="ctr">
              <a:buFont typeface="Wingdings" pitchFamily="2" charset="2"/>
              <a:buNone/>
              <a:defRPr/>
            </a:pPr>
            <a:r>
              <a:rPr lang="en-US" altLang="ja-JP" sz="8800" dirty="0" smtClean="0"/>
              <a:t>10.</a:t>
            </a:r>
            <a:r>
              <a:rPr lang="ja-JP" altLang="en-US" sz="8800" dirty="0" smtClean="0"/>
              <a:t>回</a:t>
            </a:r>
            <a:r>
              <a:rPr lang="en-US" altLang="ja-JP" sz="8800" dirty="0" smtClean="0"/>
              <a:t>(</a:t>
            </a:r>
            <a:r>
              <a:rPr lang="ja-JP" altLang="en-US" sz="8800" dirty="0" smtClean="0"/>
              <a:t>何かする</a:t>
            </a:r>
            <a:r>
              <a:rPr lang="en-US" altLang="ja-JP" sz="8800" dirty="0" smtClean="0"/>
              <a:t>);</a:t>
            </a:r>
            <a:endParaRPr lang="ja-JP" altLang="en-US" sz="72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実際のプログラム </a:t>
            </a:r>
            <a:r>
              <a:rPr lang="en-US" altLang="ja-JP" dirty="0" smtClean="0"/>
              <a:t>(C#3.0)</a:t>
            </a:r>
            <a:endParaRPr lang="ja-JP" altLang="en-US" dirty="0"/>
          </a:p>
        </p:txBody>
      </p:sp>
      <p:sp>
        <p:nvSpPr>
          <p:cNvPr id="3" name="コンテンツ プレースホルダ 2"/>
          <p:cNvSpPr>
            <a:spLocks noGrp="1"/>
          </p:cNvSpPr>
          <p:nvPr>
            <p:ph idx="1"/>
          </p:nvPr>
        </p:nvSpPr>
        <p:spPr>
          <a:xfrm>
            <a:off x="0" y="1600200"/>
            <a:ext cx="4786313" cy="5114925"/>
          </a:xfrm>
        </p:spPr>
        <p:txBody>
          <a:bodyPr>
            <a:normAutofit lnSpcReduction="10000"/>
          </a:bodyPr>
          <a:lstStyle/>
          <a:p>
            <a:pPr>
              <a:buFont typeface="Wingdings" pitchFamily="2" charset="2"/>
              <a:buNone/>
              <a:defRPr/>
            </a:pPr>
            <a:r>
              <a:rPr lang="en-US" altLang="ja-JP" sz="1200" dirty="0" smtClean="0"/>
              <a:t>using System;</a:t>
            </a:r>
          </a:p>
          <a:p>
            <a:pPr>
              <a:buFont typeface="Wingdings" pitchFamily="2" charset="2"/>
              <a:buNone/>
              <a:defRPr/>
            </a:pPr>
            <a:r>
              <a:rPr lang="en-US" altLang="ja-JP" sz="1200" dirty="0" smtClean="0"/>
              <a:t>using </a:t>
            </a:r>
            <a:r>
              <a:rPr lang="en-US" altLang="ja-JP" sz="1200" dirty="0" err="1" smtClean="0"/>
              <a:t>System.Collections.Generic</a:t>
            </a:r>
            <a:r>
              <a:rPr lang="en-US" altLang="ja-JP" sz="1200" dirty="0" smtClean="0"/>
              <a:t>;</a:t>
            </a:r>
          </a:p>
          <a:p>
            <a:pPr>
              <a:buFont typeface="Wingdings" pitchFamily="2" charset="2"/>
              <a:buNone/>
              <a:defRPr/>
            </a:pPr>
            <a:endParaRPr lang="ja-JP" altLang="en-US" sz="1200" dirty="0" smtClean="0"/>
          </a:p>
          <a:p>
            <a:pPr>
              <a:buFont typeface="Wingdings" pitchFamily="2" charset="2"/>
              <a:buNone/>
              <a:defRPr/>
            </a:pPr>
            <a:r>
              <a:rPr lang="en-US" altLang="ja-JP" sz="1200" dirty="0" smtClean="0"/>
              <a:t>static class </a:t>
            </a:r>
            <a:r>
              <a:rPr lang="ja-JP" altLang="en-US" sz="1200" dirty="0" smtClean="0"/>
              <a:t>列挙用</a:t>
            </a:r>
          </a:p>
          <a:p>
            <a:pPr>
              <a:buFont typeface="Wingdings" pitchFamily="2" charset="2"/>
              <a:buNone/>
              <a:defRPr/>
            </a:pPr>
            <a:r>
              <a:rPr lang="en-US" altLang="ja-JP" sz="1200" dirty="0" smtClean="0"/>
              <a:t>{</a:t>
            </a:r>
          </a:p>
          <a:p>
            <a:pPr>
              <a:buFont typeface="Wingdings" pitchFamily="2" charset="2"/>
              <a:buNone/>
              <a:defRPr/>
            </a:pPr>
            <a:r>
              <a:rPr lang="en-US" altLang="ja-JP" sz="1200" dirty="0" smtClean="0"/>
              <a:t>    public delegate void </a:t>
            </a:r>
            <a:r>
              <a:rPr lang="ja-JP" altLang="en-US" sz="1200" dirty="0" smtClean="0"/>
              <a:t>処理</a:t>
            </a:r>
            <a:r>
              <a:rPr lang="en-US" altLang="ja-JP" sz="1200" dirty="0" smtClean="0"/>
              <a:t>();</a:t>
            </a:r>
          </a:p>
          <a:p>
            <a:pPr>
              <a:buFont typeface="Wingdings" pitchFamily="2" charset="2"/>
              <a:buNone/>
              <a:defRPr/>
            </a:pPr>
            <a:endParaRPr lang="ja-JP" altLang="en-US" sz="1200" dirty="0" smtClean="0"/>
          </a:p>
          <a:p>
            <a:pPr>
              <a:buFont typeface="Wingdings" pitchFamily="2" charset="2"/>
              <a:buNone/>
              <a:defRPr/>
            </a:pPr>
            <a:r>
              <a:rPr lang="en-US" altLang="ja-JP" sz="1200" dirty="0" smtClean="0"/>
              <a:t>    public static </a:t>
            </a:r>
            <a:r>
              <a:rPr lang="en-US" altLang="ja-JP" sz="1200" dirty="0" err="1" smtClean="0"/>
              <a:t>IEnumerable</a:t>
            </a:r>
            <a:r>
              <a:rPr lang="en-US" altLang="ja-JP" sz="1200" dirty="0" smtClean="0"/>
              <a:t>&lt;</a:t>
            </a:r>
            <a:r>
              <a:rPr lang="en-US" altLang="ja-JP" sz="1200" dirty="0" err="1" smtClean="0"/>
              <a:t>int</a:t>
            </a:r>
            <a:r>
              <a:rPr lang="en-US" altLang="ja-JP" sz="1200" dirty="0" smtClean="0"/>
              <a:t>&gt; </a:t>
            </a:r>
            <a:r>
              <a:rPr lang="ja-JP" altLang="en-US" sz="1200" dirty="0" smtClean="0"/>
              <a:t>範囲</a:t>
            </a:r>
            <a:r>
              <a:rPr lang="en-US" altLang="ja-JP" sz="1200" dirty="0" smtClean="0"/>
              <a:t>(</a:t>
            </a:r>
            <a:r>
              <a:rPr lang="en-US" altLang="ja-JP" sz="1200" dirty="0" err="1" smtClean="0"/>
              <a:t>int</a:t>
            </a:r>
            <a:r>
              <a:rPr lang="en-US" altLang="ja-JP" sz="1200" dirty="0" smtClean="0"/>
              <a:t> </a:t>
            </a:r>
            <a:r>
              <a:rPr lang="ja-JP" altLang="en-US" sz="1200" dirty="0" smtClean="0"/>
              <a:t>ここから</a:t>
            </a:r>
            <a:r>
              <a:rPr lang="en-US" altLang="ja-JP" sz="1200" dirty="0" smtClean="0"/>
              <a:t>, </a:t>
            </a:r>
            <a:r>
              <a:rPr lang="en-US" altLang="ja-JP" sz="1200" dirty="0" err="1" smtClean="0"/>
              <a:t>int</a:t>
            </a:r>
            <a:r>
              <a:rPr lang="en-US" altLang="ja-JP" sz="1200" dirty="0" smtClean="0"/>
              <a:t> </a:t>
            </a:r>
            <a:r>
              <a:rPr lang="ja-JP" altLang="en-US" sz="1200" dirty="0" smtClean="0"/>
              <a:t>ここまで</a:t>
            </a:r>
            <a:r>
              <a:rPr lang="en-US" altLang="ja-JP" sz="1200" dirty="0" smtClean="0"/>
              <a:t>)</a:t>
            </a:r>
          </a:p>
          <a:p>
            <a:pPr>
              <a:buFont typeface="Wingdings" pitchFamily="2" charset="2"/>
              <a:buNone/>
              <a:defRPr/>
            </a:pPr>
            <a:r>
              <a:rPr lang="ja-JP" altLang="en-US" sz="1200" dirty="0" smtClean="0"/>
              <a:t>    </a:t>
            </a:r>
            <a:r>
              <a:rPr lang="en-US" altLang="ja-JP" sz="1200" dirty="0" smtClean="0"/>
              <a:t>{</a:t>
            </a:r>
          </a:p>
          <a:p>
            <a:pPr>
              <a:buFont typeface="Wingdings" pitchFamily="2" charset="2"/>
              <a:buNone/>
              <a:defRPr/>
            </a:pPr>
            <a:r>
              <a:rPr lang="en-US" altLang="ja-JP" sz="1200" dirty="0" smtClean="0"/>
              <a:t>        for (</a:t>
            </a:r>
            <a:r>
              <a:rPr lang="en-US" altLang="ja-JP" sz="1200" dirty="0" err="1" smtClean="0"/>
              <a:t>var</a:t>
            </a:r>
            <a:r>
              <a:rPr lang="en-US" altLang="ja-JP" sz="1200" dirty="0" smtClean="0"/>
              <a:t> </a:t>
            </a:r>
            <a:r>
              <a:rPr lang="ja-JP" altLang="en-US" sz="1200" dirty="0" smtClean="0"/>
              <a:t>インデックス </a:t>
            </a:r>
            <a:r>
              <a:rPr lang="en-US" altLang="ja-JP" sz="1200" dirty="0" smtClean="0"/>
              <a:t>= </a:t>
            </a:r>
            <a:r>
              <a:rPr lang="ja-JP" altLang="en-US" sz="1200" dirty="0" smtClean="0"/>
              <a:t>ここから</a:t>
            </a:r>
            <a:r>
              <a:rPr lang="en-US" altLang="ja-JP" sz="1200" dirty="0" smtClean="0"/>
              <a:t>; </a:t>
            </a:r>
            <a:r>
              <a:rPr lang="ja-JP" altLang="en-US" sz="1200" dirty="0" smtClean="0"/>
              <a:t>インデックス </a:t>
            </a:r>
            <a:r>
              <a:rPr lang="en-US" altLang="ja-JP" sz="1200" dirty="0" smtClean="0"/>
              <a:t>&lt;= </a:t>
            </a:r>
            <a:r>
              <a:rPr lang="ja-JP" altLang="en-US" sz="1200" dirty="0" smtClean="0"/>
              <a:t>ここまで</a:t>
            </a:r>
            <a:r>
              <a:rPr lang="en-US" altLang="ja-JP" sz="1200" dirty="0" smtClean="0"/>
              <a:t>; </a:t>
            </a:r>
            <a:r>
              <a:rPr lang="ja-JP" altLang="en-US" sz="1200" dirty="0" smtClean="0"/>
              <a:t>インデックス</a:t>
            </a:r>
            <a:r>
              <a:rPr lang="en-US" altLang="ja-JP" sz="1200" dirty="0" smtClean="0"/>
              <a:t>++)</a:t>
            </a:r>
          </a:p>
          <a:p>
            <a:pPr>
              <a:buFont typeface="Wingdings" pitchFamily="2" charset="2"/>
              <a:buNone/>
              <a:defRPr/>
            </a:pPr>
            <a:r>
              <a:rPr lang="en-US" altLang="ja-JP" sz="1200" dirty="0" smtClean="0"/>
              <a:t>            yield return </a:t>
            </a:r>
            <a:r>
              <a:rPr lang="ja-JP" altLang="en-US" sz="1200" dirty="0" smtClean="0"/>
              <a:t>インデックス</a:t>
            </a:r>
            <a:r>
              <a:rPr lang="en-US" altLang="ja-JP" sz="1200" dirty="0" smtClean="0"/>
              <a:t>;</a:t>
            </a:r>
          </a:p>
          <a:p>
            <a:pPr>
              <a:buFont typeface="Wingdings" pitchFamily="2" charset="2"/>
              <a:buNone/>
              <a:defRPr/>
            </a:pPr>
            <a:r>
              <a:rPr lang="ja-JP" altLang="en-US" sz="1200" dirty="0" smtClean="0"/>
              <a:t>    </a:t>
            </a:r>
            <a:r>
              <a:rPr lang="en-US" altLang="ja-JP" sz="1200" dirty="0" smtClean="0"/>
              <a:t>}</a:t>
            </a:r>
          </a:p>
          <a:p>
            <a:pPr>
              <a:buFont typeface="Wingdings" pitchFamily="2" charset="2"/>
              <a:buNone/>
              <a:defRPr/>
            </a:pPr>
            <a:endParaRPr lang="ja-JP" altLang="en-US" sz="1200" dirty="0" smtClean="0"/>
          </a:p>
          <a:p>
            <a:pPr>
              <a:buFont typeface="Wingdings" pitchFamily="2" charset="2"/>
              <a:buNone/>
              <a:defRPr/>
            </a:pPr>
            <a:r>
              <a:rPr lang="en-US" altLang="ja-JP" sz="1200" dirty="0" smtClean="0"/>
              <a:t>    public static void </a:t>
            </a:r>
            <a:r>
              <a:rPr lang="ja-JP" altLang="en-US" sz="1200" dirty="0" smtClean="0"/>
              <a:t>各々について</a:t>
            </a:r>
            <a:r>
              <a:rPr lang="en-US" altLang="ja-JP" sz="1200" dirty="0" smtClean="0"/>
              <a:t>&lt;T&gt;(this </a:t>
            </a:r>
            <a:r>
              <a:rPr lang="en-US" altLang="ja-JP" sz="1200" dirty="0" err="1" smtClean="0"/>
              <a:t>IEnumerable</a:t>
            </a:r>
            <a:r>
              <a:rPr lang="en-US" altLang="ja-JP" sz="1200" dirty="0" smtClean="0"/>
              <a:t>&lt;T&gt; </a:t>
            </a:r>
            <a:r>
              <a:rPr lang="ja-JP" altLang="en-US" sz="1200" dirty="0" smtClean="0"/>
              <a:t>コレクション</a:t>
            </a:r>
            <a:r>
              <a:rPr lang="en-US" altLang="ja-JP" sz="1200" dirty="0" smtClean="0"/>
              <a:t>, </a:t>
            </a:r>
            <a:r>
              <a:rPr lang="ja-JP" altLang="en-US" sz="1200" dirty="0" smtClean="0"/>
              <a:t>処理 処理</a:t>
            </a:r>
            <a:r>
              <a:rPr lang="en-US" altLang="ja-JP" sz="1200" dirty="0" smtClean="0"/>
              <a:t>)</a:t>
            </a:r>
          </a:p>
          <a:p>
            <a:pPr>
              <a:buFont typeface="Wingdings" pitchFamily="2" charset="2"/>
              <a:buNone/>
              <a:defRPr/>
            </a:pPr>
            <a:r>
              <a:rPr lang="ja-JP" altLang="en-US" sz="1200" dirty="0" smtClean="0"/>
              <a:t>    </a:t>
            </a:r>
            <a:r>
              <a:rPr lang="en-US" altLang="ja-JP" sz="1200" dirty="0" smtClean="0"/>
              <a:t>{</a:t>
            </a:r>
          </a:p>
          <a:p>
            <a:pPr>
              <a:buFont typeface="Wingdings" pitchFamily="2" charset="2"/>
              <a:buNone/>
              <a:defRPr/>
            </a:pPr>
            <a:r>
              <a:rPr lang="en-US" altLang="ja-JP" sz="1200" dirty="0" smtClean="0"/>
              <a:t>        </a:t>
            </a:r>
            <a:r>
              <a:rPr lang="en-US" altLang="ja-JP" sz="1200" dirty="0" err="1" smtClean="0"/>
              <a:t>foreach</a:t>
            </a:r>
            <a:r>
              <a:rPr lang="en-US" altLang="ja-JP" sz="1200" dirty="0" smtClean="0"/>
              <a:t> (</a:t>
            </a:r>
            <a:r>
              <a:rPr lang="en-US" altLang="ja-JP" sz="1200" dirty="0" err="1" smtClean="0"/>
              <a:t>var</a:t>
            </a:r>
            <a:r>
              <a:rPr lang="en-US" altLang="ja-JP" sz="1200" dirty="0" smtClean="0"/>
              <a:t> </a:t>
            </a:r>
            <a:r>
              <a:rPr lang="ja-JP" altLang="en-US" sz="1200" dirty="0" smtClean="0"/>
              <a:t>アイテム</a:t>
            </a:r>
            <a:r>
              <a:rPr lang="en-US" altLang="ja-JP" sz="1200" dirty="0" smtClean="0"/>
              <a:t> in </a:t>
            </a:r>
            <a:r>
              <a:rPr lang="ja-JP" altLang="en-US" sz="1200" dirty="0" smtClean="0"/>
              <a:t>コレクション</a:t>
            </a:r>
            <a:r>
              <a:rPr lang="en-US" altLang="ja-JP" sz="1200" dirty="0" smtClean="0"/>
              <a:t>)</a:t>
            </a:r>
          </a:p>
          <a:p>
            <a:pPr>
              <a:buFont typeface="Wingdings" pitchFamily="2" charset="2"/>
              <a:buNone/>
              <a:defRPr/>
            </a:pPr>
            <a:r>
              <a:rPr lang="ja-JP" altLang="en-US" sz="1200" dirty="0" smtClean="0"/>
              <a:t>            処理</a:t>
            </a:r>
            <a:r>
              <a:rPr lang="en-US" altLang="ja-JP" sz="1200" dirty="0" smtClean="0"/>
              <a:t>();</a:t>
            </a:r>
          </a:p>
          <a:p>
            <a:pPr>
              <a:buFont typeface="Wingdings" pitchFamily="2" charset="2"/>
              <a:buNone/>
              <a:defRPr/>
            </a:pPr>
            <a:r>
              <a:rPr lang="ja-JP" altLang="en-US" sz="1200" dirty="0" smtClean="0"/>
              <a:t>    </a:t>
            </a:r>
            <a:r>
              <a:rPr lang="en-US" altLang="ja-JP" sz="1200" dirty="0" smtClean="0"/>
              <a:t>}</a:t>
            </a:r>
          </a:p>
          <a:p>
            <a:pPr>
              <a:buFont typeface="Wingdings" pitchFamily="2" charset="2"/>
              <a:buNone/>
              <a:defRPr/>
            </a:pPr>
            <a:endParaRPr lang="ja-JP" altLang="en-US" sz="1200" dirty="0" smtClean="0"/>
          </a:p>
          <a:p>
            <a:pPr>
              <a:buFont typeface="Wingdings" pitchFamily="2" charset="2"/>
              <a:buNone/>
              <a:defRPr/>
            </a:pPr>
            <a:r>
              <a:rPr lang="en-US" altLang="ja-JP" sz="1200" dirty="0" smtClean="0"/>
              <a:t>    public static void </a:t>
            </a:r>
            <a:r>
              <a:rPr lang="ja-JP" altLang="en-US" sz="1200" dirty="0" smtClean="0"/>
              <a:t>回</a:t>
            </a:r>
            <a:r>
              <a:rPr lang="en-US" altLang="ja-JP" sz="1200" dirty="0" smtClean="0"/>
              <a:t>(this </a:t>
            </a:r>
            <a:r>
              <a:rPr lang="en-US" altLang="ja-JP" sz="1200" dirty="0" err="1" smtClean="0"/>
              <a:t>int</a:t>
            </a:r>
            <a:r>
              <a:rPr lang="en-US" altLang="ja-JP" sz="1200" dirty="0" smtClean="0"/>
              <a:t> </a:t>
            </a:r>
            <a:r>
              <a:rPr lang="ja-JP" altLang="en-US" sz="1200" dirty="0" smtClean="0"/>
              <a:t>回数</a:t>
            </a:r>
            <a:r>
              <a:rPr lang="en-US" altLang="ja-JP" sz="1200" dirty="0" smtClean="0"/>
              <a:t>, </a:t>
            </a:r>
            <a:r>
              <a:rPr lang="ja-JP" altLang="en-US" sz="1200" dirty="0" smtClean="0"/>
              <a:t>処理 処理</a:t>
            </a:r>
            <a:r>
              <a:rPr lang="en-US" altLang="ja-JP" sz="1200" dirty="0" smtClean="0"/>
              <a:t>)</a:t>
            </a:r>
          </a:p>
          <a:p>
            <a:pPr>
              <a:buFont typeface="Wingdings" pitchFamily="2" charset="2"/>
              <a:buNone/>
              <a:defRPr/>
            </a:pPr>
            <a:r>
              <a:rPr lang="ja-JP" altLang="en-US" sz="1200" dirty="0" smtClean="0"/>
              <a:t>    </a:t>
            </a:r>
            <a:r>
              <a:rPr lang="en-US" altLang="ja-JP" sz="1200" dirty="0" smtClean="0"/>
              <a:t>{ </a:t>
            </a:r>
            <a:r>
              <a:rPr lang="ja-JP" altLang="en-US" sz="1200" dirty="0" smtClean="0"/>
              <a:t>範囲</a:t>
            </a:r>
            <a:r>
              <a:rPr lang="en-US" altLang="ja-JP" sz="1200" dirty="0" smtClean="0"/>
              <a:t>(1, </a:t>
            </a:r>
            <a:r>
              <a:rPr lang="ja-JP" altLang="en-US" sz="1200" dirty="0" smtClean="0"/>
              <a:t>回数</a:t>
            </a:r>
            <a:r>
              <a:rPr lang="en-US" altLang="ja-JP" sz="1200" dirty="0" smtClean="0"/>
              <a:t>).</a:t>
            </a:r>
            <a:r>
              <a:rPr lang="ja-JP" altLang="en-US" sz="1200" dirty="0" smtClean="0"/>
              <a:t>各々について</a:t>
            </a:r>
            <a:r>
              <a:rPr lang="en-US" altLang="ja-JP" sz="1200" dirty="0" smtClean="0"/>
              <a:t>(</a:t>
            </a:r>
            <a:r>
              <a:rPr lang="ja-JP" altLang="en-US" sz="1200" dirty="0" smtClean="0"/>
              <a:t>処理</a:t>
            </a:r>
            <a:r>
              <a:rPr lang="en-US" altLang="ja-JP" sz="1200" dirty="0" smtClean="0"/>
              <a:t>); }</a:t>
            </a:r>
          </a:p>
          <a:p>
            <a:pPr>
              <a:buFont typeface="Wingdings" pitchFamily="2" charset="2"/>
              <a:buNone/>
              <a:defRPr/>
            </a:pPr>
            <a:r>
              <a:rPr lang="en-US" altLang="ja-JP" sz="1200" dirty="0" smtClean="0"/>
              <a:t>}</a:t>
            </a:r>
          </a:p>
        </p:txBody>
      </p:sp>
      <p:sp>
        <p:nvSpPr>
          <p:cNvPr id="4" name="コンテンツ プレースホルダ 2"/>
          <p:cNvSpPr txBox="1">
            <a:spLocks/>
          </p:cNvSpPr>
          <p:nvPr/>
        </p:nvSpPr>
        <p:spPr bwMode="auto">
          <a:xfrm>
            <a:off x="4714875" y="1600200"/>
            <a:ext cx="4429125" cy="5257800"/>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60000"/>
              <a:buFont typeface="Wingdings" pitchFamily="2" charset="2"/>
              <a:buChar char="n"/>
              <a:defRPr/>
            </a:pPr>
            <a:endParaRPr lang="ja-JP" altLang="en-US" sz="5400" kern="0" dirty="0">
              <a:effectLst>
                <a:outerShdw blurRad="38100" dist="38100" dir="2700000" algn="tl">
                  <a:srgbClr val="000000"/>
                </a:outerShdw>
              </a:effectLst>
              <a:latin typeface="+mn-lt"/>
              <a:ea typeface="+mn-ea"/>
            </a:endParaRPr>
          </a:p>
        </p:txBody>
      </p:sp>
      <p:sp>
        <p:nvSpPr>
          <p:cNvPr id="28677" name="コンテンツ プレースホルダ 2"/>
          <p:cNvSpPr txBox="1">
            <a:spLocks/>
          </p:cNvSpPr>
          <p:nvPr/>
        </p:nvSpPr>
        <p:spPr bwMode="auto">
          <a:xfrm>
            <a:off x="4929188" y="1600200"/>
            <a:ext cx="4214812" cy="4186238"/>
          </a:xfrm>
          <a:prstGeom prst="rect">
            <a:avLst/>
          </a:prstGeom>
          <a:noFill/>
          <a:ln w="9525">
            <a:noFill/>
            <a:miter lim="800000"/>
            <a:headEnd/>
            <a:tailEnd/>
          </a:ln>
        </p:spPr>
        <p:txBody>
          <a:bodyPr/>
          <a:lstStyle/>
          <a:p>
            <a:pPr>
              <a:defRPr/>
            </a:pPr>
            <a:r>
              <a:rPr lang="en-US" altLang="ja-JP" sz="2400" dirty="0">
                <a:effectLst>
                  <a:outerShdw blurRad="50800" dist="38100" dir="2700000" algn="tl" rotWithShape="0">
                    <a:prstClr val="black"/>
                  </a:outerShdw>
                </a:effectLst>
                <a:ea typeface="ＭＳ Ｐゴシック" pitchFamily="50" charset="-128"/>
              </a:rPr>
              <a:t>class </a:t>
            </a:r>
            <a:r>
              <a:rPr lang="ja-JP" altLang="en-US" sz="2400" dirty="0">
                <a:effectLst>
                  <a:outerShdw blurRad="50800" dist="38100" dir="2700000" algn="tl" rotWithShape="0">
                    <a:prstClr val="black"/>
                  </a:outerShdw>
                </a:effectLst>
                <a:ea typeface="ＭＳ Ｐゴシック" pitchFamily="50" charset="-128"/>
              </a:rPr>
              <a:t>十回何かするプログラム</a:t>
            </a:r>
          </a:p>
          <a:p>
            <a:pPr>
              <a:defRPr/>
            </a:pPr>
            <a:r>
              <a:rPr lang="en-US" altLang="ja-JP" sz="2400" dirty="0">
                <a:effectLst>
                  <a:outerShdw blurRad="50800" dist="38100" dir="2700000" algn="tl" rotWithShape="0">
                    <a:prstClr val="black"/>
                  </a:outerShdw>
                </a:effectLst>
                <a:ea typeface="ＭＳ Ｐゴシック" pitchFamily="50" charset="-128"/>
              </a:rPr>
              <a:t>{</a:t>
            </a:r>
          </a:p>
          <a:p>
            <a:pPr>
              <a:defRPr/>
            </a:pPr>
            <a:r>
              <a:rPr lang="en-US" altLang="ja-JP" sz="2400" dirty="0">
                <a:effectLst>
                  <a:outerShdw blurRad="50800" dist="38100" dir="2700000" algn="tl" rotWithShape="0">
                    <a:prstClr val="black"/>
                  </a:outerShdw>
                </a:effectLst>
                <a:ea typeface="ＭＳ Ｐゴシック" pitchFamily="50" charset="-128"/>
              </a:rPr>
              <a:t>    static void </a:t>
            </a:r>
            <a:r>
              <a:rPr lang="ja-JP" altLang="en-US" sz="2400" dirty="0">
                <a:effectLst>
                  <a:outerShdw blurRad="50800" dist="38100" dir="2700000" algn="tl" rotWithShape="0">
                    <a:prstClr val="black"/>
                  </a:outerShdw>
                </a:effectLst>
                <a:ea typeface="ＭＳ Ｐゴシック" pitchFamily="50" charset="-128"/>
              </a:rPr>
              <a:t>何かする</a:t>
            </a:r>
            <a:r>
              <a:rPr lang="en-US" altLang="ja-JP" sz="2400" dirty="0">
                <a:effectLst>
                  <a:outerShdw blurRad="50800" dist="38100" dir="2700000" algn="tl" rotWithShape="0">
                    <a:prstClr val="black"/>
                  </a:outerShdw>
                </a:effectLst>
                <a:ea typeface="ＭＳ Ｐゴシック" pitchFamily="50" charset="-128"/>
              </a:rPr>
              <a:t>()</a:t>
            </a:r>
          </a:p>
          <a:p>
            <a:pPr>
              <a:defRPr/>
            </a:pPr>
            <a:r>
              <a:rPr lang="ja-JP" altLang="en-US" sz="2400" dirty="0">
                <a:effectLst>
                  <a:outerShdw blurRad="50800" dist="38100" dir="2700000" algn="tl" rotWithShape="0">
                    <a:prstClr val="black"/>
                  </a:outerShdw>
                </a:effectLst>
                <a:ea typeface="ＭＳ Ｐゴシック" pitchFamily="50" charset="-128"/>
              </a:rPr>
              <a:t>    </a:t>
            </a:r>
            <a:r>
              <a:rPr lang="en-US" altLang="ja-JP" sz="2400" dirty="0">
                <a:effectLst>
                  <a:outerShdw blurRad="50800" dist="38100" dir="2700000" algn="tl" rotWithShape="0">
                    <a:prstClr val="black"/>
                  </a:outerShdw>
                </a:effectLst>
                <a:ea typeface="ＭＳ Ｐゴシック" pitchFamily="50" charset="-128"/>
              </a:rPr>
              <a:t>{}</a:t>
            </a:r>
          </a:p>
          <a:p>
            <a:pPr>
              <a:defRPr/>
            </a:pPr>
            <a:endParaRPr lang="ja-JP" altLang="en-US" sz="2400" dirty="0">
              <a:effectLst>
                <a:outerShdw blurRad="50800" dist="38100" dir="2700000" algn="tl" rotWithShape="0">
                  <a:prstClr val="black"/>
                </a:outerShdw>
              </a:effectLst>
              <a:ea typeface="ＭＳ Ｐゴシック" pitchFamily="50" charset="-128"/>
            </a:endParaRPr>
          </a:p>
          <a:p>
            <a:pPr>
              <a:defRPr/>
            </a:pPr>
            <a:r>
              <a:rPr lang="en-US" altLang="ja-JP" sz="2400" dirty="0">
                <a:effectLst>
                  <a:outerShdw blurRad="50800" dist="38100" dir="2700000" algn="tl" rotWithShape="0">
                    <a:prstClr val="black"/>
                  </a:outerShdw>
                </a:effectLst>
                <a:ea typeface="ＭＳ Ｐゴシック" pitchFamily="50" charset="-128"/>
              </a:rPr>
              <a:t>    static void Main()</a:t>
            </a:r>
          </a:p>
          <a:p>
            <a:pPr>
              <a:defRPr/>
            </a:pPr>
            <a:r>
              <a:rPr lang="ja-JP" altLang="en-US" sz="2400" dirty="0">
                <a:effectLst>
                  <a:outerShdw blurRad="50800" dist="38100" dir="2700000" algn="tl" rotWithShape="0">
                    <a:prstClr val="black"/>
                  </a:outerShdw>
                </a:effectLst>
                <a:ea typeface="ＭＳ Ｐゴシック" pitchFamily="50" charset="-128"/>
              </a:rPr>
              <a:t>    </a:t>
            </a:r>
            <a:r>
              <a:rPr lang="en-US" altLang="ja-JP" sz="2400" dirty="0">
                <a:effectLst>
                  <a:outerShdw blurRad="50800" dist="38100" dir="2700000" algn="tl" rotWithShape="0">
                    <a:prstClr val="black"/>
                  </a:outerShdw>
                </a:effectLst>
                <a:ea typeface="ＭＳ Ｐゴシック" pitchFamily="50" charset="-128"/>
              </a:rPr>
              <a:t>{</a:t>
            </a:r>
          </a:p>
          <a:p>
            <a:pPr>
              <a:defRPr/>
            </a:pPr>
            <a:r>
              <a:rPr lang="ja-JP" altLang="en-US" sz="2400" dirty="0">
                <a:effectLst>
                  <a:outerShdw blurRad="50800" dist="38100" dir="2700000" algn="tl" rotWithShape="0">
                    <a:prstClr val="black"/>
                  </a:outerShdw>
                </a:effectLst>
                <a:ea typeface="ＭＳ Ｐゴシック" pitchFamily="50" charset="-128"/>
              </a:rPr>
              <a:t>        </a:t>
            </a:r>
            <a:r>
              <a:rPr lang="en-US" altLang="ja-JP" sz="2800" b="1" dirty="0">
                <a:solidFill>
                  <a:srgbClr val="FF0000"/>
                </a:solidFill>
                <a:effectLst>
                  <a:outerShdw blurRad="50800" dist="38100" dir="2700000" algn="tl" rotWithShape="0">
                    <a:prstClr val="black"/>
                  </a:outerShdw>
                </a:effectLst>
                <a:ea typeface="ＭＳ Ｐゴシック" pitchFamily="50" charset="-128"/>
              </a:rPr>
              <a:t>10.</a:t>
            </a:r>
            <a:r>
              <a:rPr lang="ja-JP" altLang="en-US" sz="2800" b="1" dirty="0">
                <a:solidFill>
                  <a:srgbClr val="FF0000"/>
                </a:solidFill>
                <a:effectLst>
                  <a:outerShdw blurRad="50800" dist="38100" dir="2700000" algn="tl" rotWithShape="0">
                    <a:prstClr val="black"/>
                  </a:outerShdw>
                </a:effectLst>
                <a:ea typeface="ＭＳ Ｐゴシック" pitchFamily="50" charset="-128"/>
              </a:rPr>
              <a:t>回</a:t>
            </a:r>
            <a:r>
              <a:rPr lang="en-US" altLang="ja-JP" sz="2800" b="1" dirty="0">
                <a:solidFill>
                  <a:srgbClr val="FF0000"/>
                </a:solidFill>
                <a:effectLst>
                  <a:outerShdw blurRad="50800" dist="38100" dir="2700000" algn="tl" rotWithShape="0">
                    <a:prstClr val="black"/>
                  </a:outerShdw>
                </a:effectLst>
                <a:ea typeface="ＭＳ Ｐゴシック" pitchFamily="50" charset="-128"/>
              </a:rPr>
              <a:t>(</a:t>
            </a:r>
            <a:r>
              <a:rPr lang="ja-JP" altLang="en-US" sz="2800" b="1" dirty="0">
                <a:solidFill>
                  <a:srgbClr val="FF0000"/>
                </a:solidFill>
                <a:effectLst>
                  <a:outerShdw blurRad="50800" dist="38100" dir="2700000" algn="tl" rotWithShape="0">
                    <a:prstClr val="black"/>
                  </a:outerShdw>
                </a:effectLst>
                <a:ea typeface="ＭＳ Ｐゴシック" pitchFamily="50" charset="-128"/>
              </a:rPr>
              <a:t>何かする</a:t>
            </a:r>
            <a:r>
              <a:rPr lang="en-US" altLang="ja-JP" sz="2800" b="1" dirty="0">
                <a:solidFill>
                  <a:srgbClr val="FF0000"/>
                </a:solidFill>
                <a:effectLst>
                  <a:outerShdw blurRad="50800" dist="38100" dir="2700000" algn="tl" rotWithShape="0">
                    <a:prstClr val="black"/>
                  </a:outerShdw>
                </a:effectLst>
                <a:ea typeface="ＭＳ Ｐゴシック" pitchFamily="50" charset="-128"/>
              </a:rPr>
              <a:t>);</a:t>
            </a:r>
            <a:endParaRPr lang="en-US" altLang="ja-JP" sz="2400" b="1" dirty="0">
              <a:solidFill>
                <a:srgbClr val="FF0000"/>
              </a:solidFill>
              <a:effectLst>
                <a:outerShdw blurRad="50800" dist="38100" dir="2700000" algn="tl" rotWithShape="0">
                  <a:prstClr val="black"/>
                </a:outerShdw>
              </a:effectLst>
              <a:ea typeface="ＭＳ Ｐゴシック" pitchFamily="50" charset="-128"/>
            </a:endParaRPr>
          </a:p>
          <a:p>
            <a:pPr>
              <a:defRPr/>
            </a:pPr>
            <a:r>
              <a:rPr lang="ja-JP" altLang="en-US" sz="2400" dirty="0">
                <a:effectLst>
                  <a:outerShdw blurRad="50800" dist="38100" dir="2700000" algn="tl" rotWithShape="0">
                    <a:prstClr val="black"/>
                  </a:outerShdw>
                </a:effectLst>
                <a:ea typeface="ＭＳ Ｐゴシック" pitchFamily="50" charset="-128"/>
              </a:rPr>
              <a:t>    </a:t>
            </a:r>
            <a:r>
              <a:rPr lang="en-US" altLang="ja-JP" sz="2400" dirty="0">
                <a:effectLst>
                  <a:outerShdw blurRad="50800" dist="38100" dir="2700000" algn="tl" rotWithShape="0">
                    <a:prstClr val="black"/>
                  </a:outerShdw>
                </a:effectLst>
                <a:ea typeface="ＭＳ Ｐゴシック" pitchFamily="50" charset="-128"/>
              </a:rPr>
              <a:t>}</a:t>
            </a:r>
          </a:p>
          <a:p>
            <a:pPr>
              <a:defRPr/>
            </a:pPr>
            <a:r>
              <a:rPr lang="en-US" altLang="ja-JP" sz="2400" dirty="0">
                <a:effectLst>
                  <a:outerShdw blurRad="50800" dist="38100" dir="2700000" algn="tl" rotWithShape="0">
                    <a:prstClr val="black"/>
                  </a:outerShdw>
                </a:effectLst>
                <a:ea typeface="ＭＳ Ｐゴシック" pitchFamily="50" charset="-128"/>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en-US" altLang="ja-JP" dirty="0" smtClean="0"/>
              <a:t>10.</a:t>
            </a:r>
            <a:r>
              <a:rPr lang="ja-JP" altLang="en-US" dirty="0" smtClean="0"/>
              <a:t>回</a:t>
            </a:r>
            <a:r>
              <a:rPr lang="en-US" altLang="ja-JP" dirty="0" smtClean="0"/>
              <a:t>(</a:t>
            </a:r>
            <a:r>
              <a:rPr lang="ja-JP" altLang="en-US" dirty="0" smtClean="0"/>
              <a:t>何かする</a:t>
            </a:r>
            <a:r>
              <a:rPr lang="en-US" altLang="ja-JP" dirty="0" smtClean="0"/>
              <a:t>);</a:t>
            </a:r>
            <a:endParaRPr lang="ja-JP" altLang="en-US" dirty="0"/>
          </a:p>
        </p:txBody>
      </p:sp>
      <p:sp>
        <p:nvSpPr>
          <p:cNvPr id="3" name="コンテンツ プレースホルダ 2"/>
          <p:cNvSpPr>
            <a:spLocks noGrp="1"/>
          </p:cNvSpPr>
          <p:nvPr>
            <p:ph idx="1"/>
          </p:nvPr>
        </p:nvSpPr>
        <p:spPr>
          <a:xfrm>
            <a:off x="214313" y="1600200"/>
            <a:ext cx="8929687" cy="5257800"/>
          </a:xfrm>
        </p:spPr>
        <p:txBody>
          <a:bodyPr/>
          <a:lstStyle/>
          <a:p>
            <a:pPr algn="ctr">
              <a:buFont typeface="Wingdings" pitchFamily="2" charset="2"/>
              <a:buNone/>
              <a:defRPr/>
            </a:pPr>
            <a:r>
              <a:rPr lang="ja-JP" altLang="en-US" sz="8000" dirty="0" smtClean="0"/>
              <a:t>「</a:t>
            </a:r>
            <a:r>
              <a:rPr lang="en-US" sz="11500" dirty="0" smtClean="0">
                <a:solidFill>
                  <a:srgbClr val="FF0000"/>
                </a:solidFill>
              </a:rPr>
              <a:t>SN</a:t>
            </a:r>
            <a:r>
              <a:rPr lang="ja-JP" altLang="en-US" sz="8800" dirty="0" smtClean="0">
                <a:solidFill>
                  <a:srgbClr val="FF0000"/>
                </a:solidFill>
              </a:rPr>
              <a:t>比</a:t>
            </a:r>
            <a:endParaRPr lang="en-US" altLang="ja-JP" sz="8000" dirty="0" smtClean="0">
              <a:solidFill>
                <a:srgbClr val="FF0000"/>
              </a:solidFill>
            </a:endParaRPr>
          </a:p>
          <a:p>
            <a:pPr algn="ctr">
              <a:buFont typeface="Wingdings" pitchFamily="2" charset="2"/>
              <a:buNone/>
              <a:defRPr/>
            </a:pPr>
            <a:r>
              <a:rPr lang="en-US" sz="6600" dirty="0" smtClean="0"/>
              <a:t>(</a:t>
            </a:r>
            <a:r>
              <a:rPr lang="ja-JP" altLang="en-US" sz="6600" dirty="0" smtClean="0"/>
              <a:t>意図とノイズの比</a:t>
            </a:r>
            <a:r>
              <a:rPr lang="en-US" sz="6600" dirty="0" smtClean="0"/>
              <a:t>)</a:t>
            </a:r>
            <a:r>
              <a:rPr lang="ja-JP" altLang="en-US" sz="8000" dirty="0" smtClean="0"/>
              <a:t>」</a:t>
            </a:r>
            <a:endParaRPr lang="en-US" altLang="ja-JP" sz="8000" dirty="0" smtClean="0"/>
          </a:p>
          <a:p>
            <a:pPr algn="ctr">
              <a:buFont typeface="Wingdings" pitchFamily="2" charset="2"/>
              <a:buNone/>
              <a:defRPr/>
            </a:pPr>
            <a:r>
              <a:rPr lang="ja-JP" altLang="en-US" sz="8000" dirty="0" smtClean="0"/>
              <a:t>が高い</a:t>
            </a:r>
            <a:endParaRPr lang="ja-JP" altLang="en-US" sz="8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294437"/>
          </a:xfrm>
        </p:spPr>
        <p:txBody>
          <a:bodyPr/>
          <a:lstStyle/>
          <a:p>
            <a:pPr algn="ctr">
              <a:defRPr/>
            </a:pPr>
            <a:r>
              <a:rPr lang="en-US" altLang="ja-JP" dirty="0" smtClean="0"/>
              <a:t>2. </a:t>
            </a:r>
            <a:r>
              <a:rPr lang="ja-JP" altLang="en-US" dirty="0" smtClean="0"/>
              <a:t>手続き型 </a:t>
            </a:r>
            <a:r>
              <a:rPr lang="en-US" altLang="ja-JP" smtClean="0"/>
              <a:t>or </a:t>
            </a:r>
            <a:r>
              <a:rPr lang="ja-JP" altLang="en-US" sz="6000" dirty="0" smtClean="0">
                <a:solidFill>
                  <a:srgbClr val="FF0000"/>
                </a:solidFill>
              </a:rPr>
              <a:t>宣言型</a:t>
            </a:r>
            <a:endParaRPr lang="ja-JP" altLang="en-US" dirty="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手続き的 </a:t>
            </a:r>
            <a:r>
              <a:rPr lang="en-US" altLang="ja-JP" dirty="0" smtClean="0"/>
              <a:t>or </a:t>
            </a:r>
            <a:r>
              <a:rPr lang="ja-JP" altLang="en-US" dirty="0" smtClean="0"/>
              <a:t>宣言的</a:t>
            </a:r>
            <a:endParaRPr lang="ja-JP" altLang="en-US" dirty="0"/>
          </a:p>
        </p:txBody>
      </p:sp>
      <p:sp>
        <p:nvSpPr>
          <p:cNvPr id="3" name="コンテンツ プレースホルダ 2"/>
          <p:cNvSpPr>
            <a:spLocks noGrp="1"/>
          </p:cNvSpPr>
          <p:nvPr>
            <p:ph idx="1"/>
          </p:nvPr>
        </p:nvSpPr>
        <p:spPr>
          <a:xfrm>
            <a:off x="214313" y="1600200"/>
            <a:ext cx="8929687" cy="5257800"/>
          </a:xfrm>
        </p:spPr>
        <p:txBody>
          <a:bodyPr/>
          <a:lstStyle/>
          <a:p>
            <a:pPr>
              <a:buFont typeface="Wingdings" pitchFamily="2" charset="2"/>
              <a:buNone/>
              <a:defRPr/>
            </a:pPr>
            <a:r>
              <a:rPr lang="en-US" sz="4800" i="1" dirty="0" smtClean="0"/>
              <a:t>// </a:t>
            </a:r>
            <a:r>
              <a:rPr lang="ja-JP" altLang="en-US" sz="4800" i="1" dirty="0" smtClean="0">
                <a:solidFill>
                  <a:srgbClr val="FF0000"/>
                </a:solidFill>
              </a:rPr>
              <a:t>手続き的</a:t>
            </a:r>
            <a:endParaRPr lang="en-US" sz="4800" i="1" dirty="0" smtClean="0">
              <a:solidFill>
                <a:srgbClr val="FF0000"/>
              </a:solidFill>
            </a:endParaRPr>
          </a:p>
          <a:p>
            <a:pPr>
              <a:buFont typeface="Wingdings" pitchFamily="2" charset="2"/>
              <a:buNone/>
              <a:defRPr/>
            </a:pPr>
            <a:r>
              <a:rPr lang="en-US" sz="4800" i="1" dirty="0" smtClean="0"/>
              <a:t>for (</a:t>
            </a:r>
            <a:r>
              <a:rPr lang="en-US" sz="4800" i="1" dirty="0" err="1" smtClean="0"/>
              <a:t>int</a:t>
            </a:r>
            <a:r>
              <a:rPr lang="en-US" sz="4800" i="1" dirty="0" smtClean="0"/>
              <a:t> </a:t>
            </a:r>
            <a:r>
              <a:rPr lang="en-US" sz="4800" i="1" dirty="0" err="1" smtClean="0"/>
              <a:t>i</a:t>
            </a:r>
            <a:r>
              <a:rPr lang="en-US" sz="4800" i="1" dirty="0" smtClean="0"/>
              <a:t> = 0; </a:t>
            </a:r>
            <a:r>
              <a:rPr lang="en-US" sz="4800" i="1" dirty="0" err="1" smtClean="0"/>
              <a:t>i</a:t>
            </a:r>
            <a:r>
              <a:rPr lang="en-US" sz="4800" i="1" dirty="0" smtClean="0"/>
              <a:t> &lt; 10; </a:t>
            </a:r>
            <a:r>
              <a:rPr lang="en-US" sz="4800" i="1" dirty="0" err="1" smtClean="0"/>
              <a:t>i</a:t>
            </a:r>
            <a:r>
              <a:rPr lang="en-US" sz="4800" i="1" dirty="0" smtClean="0"/>
              <a:t>++)</a:t>
            </a:r>
            <a:endParaRPr lang="ja-JP" altLang="en-US" sz="4800" dirty="0" smtClean="0"/>
          </a:p>
          <a:p>
            <a:pPr lvl="1">
              <a:buFont typeface="Wingdings" pitchFamily="2" charset="2"/>
              <a:buNone/>
              <a:defRPr/>
            </a:pPr>
            <a:r>
              <a:rPr lang="en-US" sz="4400" i="1" dirty="0" err="1" smtClean="0"/>
              <a:t>DoSomething</a:t>
            </a:r>
            <a:r>
              <a:rPr lang="en-US" sz="4400" i="1" dirty="0" smtClean="0"/>
              <a:t>();</a:t>
            </a:r>
            <a:endParaRPr lang="en-US" altLang="ja-JP" sz="4400" i="1" dirty="0" smtClean="0"/>
          </a:p>
          <a:p>
            <a:pPr>
              <a:buFont typeface="Wingdings" pitchFamily="2" charset="2"/>
              <a:buNone/>
              <a:defRPr/>
            </a:pPr>
            <a:r>
              <a:rPr lang="en-US" sz="4800" i="1" dirty="0" smtClean="0"/>
              <a:t>// </a:t>
            </a:r>
            <a:r>
              <a:rPr lang="ja-JP" altLang="en-US" sz="4800" i="1" dirty="0" smtClean="0">
                <a:solidFill>
                  <a:srgbClr val="FF0000"/>
                </a:solidFill>
              </a:rPr>
              <a:t>宣言的</a:t>
            </a:r>
            <a:endParaRPr lang="en-US" sz="4800" i="1" dirty="0" smtClean="0">
              <a:solidFill>
                <a:srgbClr val="FF0000"/>
              </a:solidFill>
            </a:endParaRPr>
          </a:p>
          <a:p>
            <a:pPr>
              <a:buFont typeface="Wingdings" pitchFamily="2" charset="2"/>
              <a:buNone/>
              <a:defRPr/>
            </a:pPr>
            <a:r>
              <a:rPr lang="en-US" altLang="ja-JP" sz="4800" dirty="0" smtClean="0"/>
              <a:t>10.</a:t>
            </a:r>
            <a:r>
              <a:rPr lang="ja-JP" altLang="en-US" sz="4800" dirty="0" smtClean="0"/>
              <a:t>回</a:t>
            </a:r>
            <a:r>
              <a:rPr lang="en-US" altLang="ja-JP" sz="4800" dirty="0" smtClean="0"/>
              <a:t>(</a:t>
            </a:r>
            <a:r>
              <a:rPr lang="ja-JP" altLang="en-US" sz="4800" dirty="0" smtClean="0"/>
              <a:t>何かする</a:t>
            </a:r>
            <a:r>
              <a:rPr lang="en-US" altLang="ja-JP" sz="4800" dirty="0" smtClean="0"/>
              <a:t>);</a:t>
            </a:r>
            <a:endParaRPr lang="ja-JP" altLang="en-US" sz="4800" dirty="0" smtClean="0"/>
          </a:p>
          <a:p>
            <a:pPr>
              <a:buFont typeface="Wingdings" pitchFamily="2" charset="2"/>
              <a:buNone/>
              <a:defRPr/>
            </a:pPr>
            <a:endParaRPr lang="en-US" altLang="ja-JP" dirty="0" smtClean="0"/>
          </a:p>
          <a:p>
            <a:pPr>
              <a:buFont typeface="Wingdings" pitchFamily="2" charset="2"/>
              <a:buNone/>
              <a:defRPr/>
            </a:pPr>
            <a:endParaRPr lang="ja-JP"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a:t>
            </a:r>
            <a:r>
              <a:rPr lang="en-US" altLang="ja-JP" dirty="0" smtClean="0"/>
              <a:t>10</a:t>
            </a:r>
            <a:r>
              <a:rPr lang="ja-JP" altLang="en-US" dirty="0" smtClean="0"/>
              <a:t>回何かする」の場合</a:t>
            </a:r>
            <a:endParaRPr lang="ja-JP" altLang="en-US" dirty="0"/>
          </a:p>
        </p:txBody>
      </p:sp>
      <p:sp>
        <p:nvSpPr>
          <p:cNvPr id="3" name="コンテンツ プレースホルダ 2"/>
          <p:cNvSpPr>
            <a:spLocks noGrp="1"/>
          </p:cNvSpPr>
          <p:nvPr>
            <p:ph idx="1"/>
          </p:nvPr>
        </p:nvSpPr>
        <p:spPr>
          <a:xfrm>
            <a:off x="0" y="1600200"/>
            <a:ext cx="9144000" cy="5257800"/>
          </a:xfrm>
        </p:spPr>
        <p:txBody>
          <a:bodyPr/>
          <a:lstStyle/>
          <a:p>
            <a:pPr algn="ctr">
              <a:buFont typeface="Wingdings" pitchFamily="2" charset="2"/>
              <a:buNone/>
              <a:defRPr/>
            </a:pPr>
            <a:r>
              <a:rPr lang="en-US" altLang="ja-JP" sz="3200" dirty="0" smtClean="0"/>
              <a:t>(</a:t>
            </a:r>
            <a:r>
              <a:rPr lang="ja-JP" altLang="en-US" sz="3200" dirty="0" smtClean="0"/>
              <a:t>この場合は</a:t>
            </a:r>
            <a:r>
              <a:rPr lang="en-US" altLang="ja-JP" sz="3200" dirty="0" smtClean="0"/>
              <a:t>) </a:t>
            </a:r>
            <a:r>
              <a:rPr lang="ja-JP" altLang="en-US" sz="4400" dirty="0" smtClean="0"/>
              <a:t>元々</a:t>
            </a:r>
            <a:r>
              <a:rPr lang="ja-JP" altLang="en-US" sz="4800" dirty="0" smtClean="0"/>
              <a:t>の意図が</a:t>
            </a:r>
            <a:r>
              <a:rPr lang="ja-JP" altLang="en-US" sz="3200" dirty="0" smtClean="0"/>
              <a:t> </a:t>
            </a:r>
            <a:r>
              <a:rPr lang="en-US" altLang="ja-JP" sz="3200" dirty="0" smtClean="0"/>
              <a:t>(</a:t>
            </a:r>
            <a:r>
              <a:rPr lang="ja-JP" altLang="en-US" sz="3200" dirty="0" smtClean="0"/>
              <a:t>たまたま</a:t>
            </a:r>
            <a:r>
              <a:rPr lang="en-US" altLang="ja-JP" sz="3200" dirty="0" smtClean="0"/>
              <a:t>)</a:t>
            </a:r>
            <a:r>
              <a:rPr lang="en-US" altLang="ja-JP" sz="4800" dirty="0" smtClean="0"/>
              <a:t/>
            </a:r>
            <a:br>
              <a:rPr lang="en-US" altLang="ja-JP" sz="4800" dirty="0" smtClean="0"/>
            </a:br>
            <a:r>
              <a:rPr lang="ja-JP" altLang="en-US" sz="4800" dirty="0" smtClean="0">
                <a:solidFill>
                  <a:srgbClr val="FF0000"/>
                </a:solidFill>
              </a:rPr>
              <a:t>「手続き」</a:t>
            </a:r>
            <a:r>
              <a:rPr lang="ja-JP" altLang="en-US" sz="4000" dirty="0" smtClean="0"/>
              <a:t>ではなく</a:t>
            </a:r>
            <a:r>
              <a:rPr lang="ja-JP" altLang="en-US" sz="4800" dirty="0" smtClean="0">
                <a:solidFill>
                  <a:srgbClr val="FF0000"/>
                </a:solidFill>
              </a:rPr>
              <a:t>「宣言」</a:t>
            </a:r>
            <a:r>
              <a:rPr lang="ja-JP" altLang="en-US" sz="4000" dirty="0" smtClean="0"/>
              <a:t>だったので、</a:t>
            </a:r>
            <a:r>
              <a:rPr lang="ja-JP" altLang="en-US" sz="6000" dirty="0" smtClean="0">
                <a:solidFill>
                  <a:srgbClr val="FF0000"/>
                </a:solidFill>
              </a:rPr>
              <a:t>手続き的記述</a:t>
            </a:r>
            <a:r>
              <a:rPr lang="ja-JP" altLang="en-US" sz="4800" dirty="0" smtClean="0"/>
              <a:t>より</a:t>
            </a:r>
            <a:r>
              <a:rPr lang="en-US" altLang="ja-JP" sz="4800" dirty="0" smtClean="0"/>
              <a:t/>
            </a:r>
            <a:br>
              <a:rPr lang="en-US" altLang="ja-JP" sz="4800" dirty="0" smtClean="0"/>
            </a:br>
            <a:r>
              <a:rPr lang="ja-JP" altLang="en-US" sz="6000" dirty="0" smtClean="0">
                <a:solidFill>
                  <a:srgbClr val="FF0000"/>
                </a:solidFill>
              </a:rPr>
              <a:t>宣言的記述</a:t>
            </a:r>
            <a:r>
              <a:rPr lang="ja-JP" altLang="en-US" sz="4800" dirty="0" smtClean="0"/>
              <a:t>の方が適切、</a:t>
            </a:r>
            <a:r>
              <a:rPr lang="en-US" altLang="ja-JP" sz="4800" dirty="0" smtClean="0"/>
              <a:t/>
            </a:r>
            <a:br>
              <a:rPr lang="en-US" altLang="ja-JP" sz="4800" dirty="0" smtClean="0"/>
            </a:br>
            <a:r>
              <a:rPr lang="ja-JP" altLang="en-US" sz="3600" dirty="0" smtClean="0"/>
              <a:t>ということ</a:t>
            </a:r>
            <a:r>
              <a:rPr lang="ja-JP" altLang="en-US" sz="3200" dirty="0" smtClean="0"/>
              <a:t>に過ぎない</a:t>
            </a:r>
            <a:endParaRPr lang="en-US" altLang="ja-JP" sz="4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4313" y="314325"/>
            <a:ext cx="8929687" cy="6543675"/>
          </a:xfrm>
        </p:spPr>
        <p:txBody>
          <a:bodyPr>
            <a:normAutofit fontScale="92500"/>
          </a:bodyPr>
          <a:lstStyle/>
          <a:p>
            <a:pPr>
              <a:defRPr/>
            </a:pPr>
            <a:r>
              <a:rPr lang="ja-JP" altLang="en-US" sz="4000" dirty="0" smtClean="0"/>
              <a:t>従来の</a:t>
            </a:r>
            <a:r>
              <a:rPr lang="ja-JP" altLang="en-US" sz="4400" dirty="0" smtClean="0"/>
              <a:t>比較的</a:t>
            </a:r>
            <a:r>
              <a:rPr lang="ja-JP" altLang="en-US" sz="4800" dirty="0" smtClean="0">
                <a:solidFill>
                  <a:srgbClr val="FF0000"/>
                </a:solidFill>
              </a:rPr>
              <a:t>手続き型</a:t>
            </a:r>
            <a:r>
              <a:rPr lang="ja-JP" altLang="en-US" sz="4800" dirty="0" smtClean="0"/>
              <a:t>な言語</a:t>
            </a:r>
            <a:r>
              <a:rPr lang="en-US" altLang="ja-JP" sz="4800" dirty="0" smtClean="0"/>
              <a:t/>
            </a:r>
            <a:br>
              <a:rPr lang="en-US" altLang="ja-JP" sz="4800" dirty="0" smtClean="0"/>
            </a:br>
            <a:r>
              <a:rPr lang="en-US" sz="4800" dirty="0" smtClean="0"/>
              <a:t>(</a:t>
            </a:r>
            <a:r>
              <a:rPr lang="ja-JP" altLang="en-US" sz="4800" dirty="0" smtClean="0"/>
              <a:t>アセンブリ言語、</a:t>
            </a:r>
            <a:r>
              <a:rPr lang="en-US" sz="4800" dirty="0" smtClean="0"/>
              <a:t> C</a:t>
            </a:r>
            <a:r>
              <a:rPr lang="ja-JP" altLang="en-US" sz="4800" dirty="0" err="1" smtClean="0"/>
              <a:t>、</a:t>
            </a:r>
            <a:r>
              <a:rPr lang="en-US" sz="4800" dirty="0" smtClean="0"/>
              <a:t>C++</a:t>
            </a:r>
            <a:r>
              <a:rPr lang="ja-JP" altLang="en-US" sz="4800" dirty="0" smtClean="0"/>
              <a:t>等</a:t>
            </a:r>
            <a:r>
              <a:rPr lang="en-US" sz="4800" dirty="0" smtClean="0"/>
              <a:t>)</a:t>
            </a:r>
          </a:p>
          <a:p>
            <a:pPr lvl="1">
              <a:defRPr/>
            </a:pPr>
            <a:r>
              <a:rPr lang="ja-JP" altLang="en-US" sz="4400" dirty="0" smtClean="0">
                <a:solidFill>
                  <a:srgbClr val="FF0000"/>
                </a:solidFill>
              </a:rPr>
              <a:t>宣言的</a:t>
            </a:r>
            <a:r>
              <a:rPr lang="ja-JP" altLang="en-US" sz="4400" dirty="0" smtClean="0"/>
              <a:t>記述が不得手</a:t>
            </a:r>
            <a:endParaRPr lang="en-US" altLang="ja-JP" sz="4400" dirty="0" smtClean="0"/>
          </a:p>
          <a:p>
            <a:pPr lvl="2">
              <a:defRPr/>
            </a:pPr>
            <a:r>
              <a:rPr lang="ja-JP" altLang="en-US" sz="4000" dirty="0" smtClean="0"/>
              <a:t>→「</a:t>
            </a:r>
            <a:r>
              <a:rPr lang="ja-JP" altLang="en-US" sz="4000" dirty="0" err="1" smtClean="0"/>
              <a:t>已むを</a:t>
            </a:r>
            <a:r>
              <a:rPr lang="ja-JP" altLang="en-US" sz="4000" dirty="0" smtClean="0"/>
              <a:t>得ず」手続き的に記述</a:t>
            </a:r>
            <a:endParaRPr lang="en-US" altLang="ja-JP" sz="4000" dirty="0" smtClean="0"/>
          </a:p>
          <a:p>
            <a:pPr>
              <a:defRPr/>
            </a:pPr>
            <a:r>
              <a:rPr lang="en-US" sz="4800" dirty="0" smtClean="0"/>
              <a:t>C#3.0</a:t>
            </a:r>
          </a:p>
          <a:p>
            <a:pPr lvl="1">
              <a:defRPr/>
            </a:pPr>
            <a:r>
              <a:rPr lang="ja-JP" altLang="en-US" sz="4400" dirty="0" smtClean="0"/>
              <a:t>「書きたかったように</a:t>
            </a:r>
            <a:r>
              <a:rPr lang="ja-JP" altLang="en-US" dirty="0" smtClean="0">
                <a:solidFill>
                  <a:srgbClr val="FF0000"/>
                </a:solidFill>
              </a:rPr>
              <a:t>も</a:t>
            </a:r>
            <a:r>
              <a:rPr lang="ja-JP" altLang="en-US" sz="4400" dirty="0" smtClean="0"/>
              <a:t>書ける」</a:t>
            </a:r>
            <a:endParaRPr lang="en-US" altLang="ja-JP" sz="4400" dirty="0" smtClean="0"/>
          </a:p>
          <a:p>
            <a:pPr lvl="1">
              <a:buFont typeface="Wingdings" pitchFamily="2" charset="2"/>
              <a:buNone/>
              <a:defRPr/>
            </a:pPr>
            <a:r>
              <a:rPr lang="ja-JP" altLang="en-US" sz="4400" dirty="0" smtClean="0"/>
              <a:t>ようになった</a:t>
            </a:r>
            <a:endParaRPr lang="ja-JP" altLang="en-US" sz="4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「選択肢が増えた」</a:t>
            </a:r>
            <a:endParaRPr lang="ja-JP" altLang="en-US" dirty="0"/>
          </a:p>
        </p:txBody>
      </p:sp>
      <p:sp>
        <p:nvSpPr>
          <p:cNvPr id="3" name="コンテンツ プレースホルダ 2"/>
          <p:cNvSpPr>
            <a:spLocks noGrp="1"/>
          </p:cNvSpPr>
          <p:nvPr>
            <p:ph idx="1"/>
          </p:nvPr>
        </p:nvSpPr>
        <p:spPr>
          <a:xfrm>
            <a:off x="214313" y="1600200"/>
            <a:ext cx="8929687" cy="4900613"/>
          </a:xfrm>
        </p:spPr>
        <p:txBody>
          <a:bodyPr>
            <a:normAutofit lnSpcReduction="10000"/>
          </a:bodyPr>
          <a:lstStyle/>
          <a:p>
            <a:pPr algn="ctr">
              <a:buFont typeface="Wingdings" pitchFamily="2" charset="2"/>
              <a:buNone/>
              <a:defRPr/>
            </a:pPr>
            <a:r>
              <a:rPr lang="ja-JP" altLang="en-US" dirty="0" smtClean="0"/>
              <a:t>より多くの</a:t>
            </a:r>
            <a:r>
              <a:rPr lang="ja-JP" altLang="en-US" sz="6000" dirty="0" smtClean="0"/>
              <a:t>パラダイム</a:t>
            </a:r>
            <a:r>
              <a:rPr lang="ja-JP" altLang="en-US" dirty="0" smtClean="0"/>
              <a:t>からの</a:t>
            </a:r>
            <a:endParaRPr lang="en-US" altLang="ja-JP" dirty="0" smtClean="0"/>
          </a:p>
          <a:p>
            <a:pPr algn="ctr">
              <a:buFont typeface="Wingdings" pitchFamily="2" charset="2"/>
              <a:buNone/>
              <a:defRPr/>
            </a:pPr>
            <a:r>
              <a:rPr lang="ja-JP" altLang="en-US" sz="6000" dirty="0" smtClean="0"/>
              <a:t>選択</a:t>
            </a:r>
            <a:r>
              <a:rPr lang="ja-JP" altLang="en-US" dirty="0" smtClean="0"/>
              <a:t>が可能に</a:t>
            </a:r>
            <a:endParaRPr lang="en-US" altLang="ja-JP" dirty="0" smtClean="0"/>
          </a:p>
          <a:p>
            <a:pPr algn="ctr">
              <a:buFont typeface="Wingdings" pitchFamily="2" charset="2"/>
              <a:buNone/>
              <a:defRPr/>
            </a:pPr>
            <a:r>
              <a:rPr lang="ja-JP" altLang="en-US" sz="8000" dirty="0" smtClean="0">
                <a:solidFill>
                  <a:srgbClr val="FF0000"/>
                </a:solidFill>
              </a:rPr>
              <a:t>手続き的</a:t>
            </a:r>
            <a:endParaRPr lang="en-US" altLang="ja-JP" sz="8000" dirty="0" smtClean="0">
              <a:solidFill>
                <a:srgbClr val="FF0000"/>
              </a:solidFill>
            </a:endParaRPr>
          </a:p>
          <a:p>
            <a:pPr algn="ctr">
              <a:buFont typeface="Wingdings" pitchFamily="2" charset="2"/>
              <a:buNone/>
              <a:defRPr/>
            </a:pPr>
            <a:r>
              <a:rPr lang="en-US" altLang="ja-JP" sz="8000" dirty="0" smtClean="0"/>
              <a:t>+</a:t>
            </a:r>
            <a:r>
              <a:rPr lang="ja-JP" altLang="en-US" sz="8000" dirty="0" smtClean="0">
                <a:solidFill>
                  <a:srgbClr val="FF0000"/>
                </a:solidFill>
              </a:rPr>
              <a:t>宣言的</a:t>
            </a:r>
            <a:endParaRPr lang="ja-JP" altLang="en-US" sz="8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sz="6600" dirty="0" smtClean="0"/>
              <a:t>アジェンダ</a:t>
            </a:r>
            <a:endParaRPr lang="ja-JP" altLang="en-US" sz="6600" dirty="0"/>
          </a:p>
        </p:txBody>
      </p:sp>
      <p:sp>
        <p:nvSpPr>
          <p:cNvPr id="3" name="コンテンツ プレースホルダ 2"/>
          <p:cNvSpPr>
            <a:spLocks noGrp="1"/>
          </p:cNvSpPr>
          <p:nvPr>
            <p:ph idx="1"/>
          </p:nvPr>
        </p:nvSpPr>
        <p:spPr>
          <a:xfrm>
            <a:off x="214313" y="1928802"/>
            <a:ext cx="8929687" cy="4929198"/>
          </a:xfrm>
        </p:spPr>
        <p:txBody>
          <a:bodyPr>
            <a:normAutofit/>
          </a:bodyPr>
          <a:lstStyle/>
          <a:p>
            <a:pPr marL="914400" indent="-914400">
              <a:buFont typeface="+mj-lt"/>
              <a:buAutoNum type="arabicPeriod"/>
              <a:defRPr/>
            </a:pPr>
            <a:r>
              <a:rPr lang="ja-JP" altLang="en-US" sz="4800" dirty="0" smtClean="0">
                <a:solidFill>
                  <a:srgbClr val="FF0000"/>
                </a:solidFill>
              </a:rPr>
              <a:t>意図</a:t>
            </a:r>
            <a:r>
              <a:rPr lang="ja-JP" altLang="en-US" sz="4800" dirty="0" smtClean="0"/>
              <a:t>を伝えるソースコード</a:t>
            </a:r>
            <a:endParaRPr lang="en-US" altLang="ja-JP" sz="4800" dirty="0" smtClean="0"/>
          </a:p>
          <a:p>
            <a:pPr marL="914400" indent="-914400">
              <a:buFont typeface="+mj-lt"/>
              <a:buAutoNum type="arabicPeriod"/>
              <a:defRPr/>
            </a:pPr>
            <a:r>
              <a:rPr lang="ja-JP" altLang="en-US" sz="4800" dirty="0" smtClean="0"/>
              <a:t>手続き型 </a:t>
            </a:r>
            <a:r>
              <a:rPr lang="en-US" altLang="ja-JP" sz="4800" dirty="0" smtClean="0"/>
              <a:t>or </a:t>
            </a:r>
            <a:r>
              <a:rPr lang="ja-JP" altLang="en-US" sz="4800" dirty="0" smtClean="0">
                <a:solidFill>
                  <a:srgbClr val="FF0000"/>
                </a:solidFill>
              </a:rPr>
              <a:t>宣言型</a:t>
            </a:r>
            <a:endParaRPr lang="en-US" altLang="ja-JP" sz="4800" dirty="0" smtClean="0">
              <a:solidFill>
                <a:srgbClr val="FF0000"/>
              </a:solidFill>
            </a:endParaRPr>
          </a:p>
          <a:p>
            <a:pPr marL="914400" indent="-914400">
              <a:buFont typeface="+mj-lt"/>
              <a:buAutoNum type="arabicPeriod"/>
              <a:defRPr/>
            </a:pPr>
            <a:r>
              <a:rPr lang="en-US" altLang="ja-JP" sz="4800" dirty="0" smtClean="0">
                <a:solidFill>
                  <a:srgbClr val="FF0000"/>
                </a:solidFill>
              </a:rPr>
              <a:t>DSL</a:t>
            </a:r>
            <a:r>
              <a:rPr lang="ja-JP" altLang="en-US" sz="3600" dirty="0" smtClean="0"/>
              <a:t> </a:t>
            </a:r>
            <a:r>
              <a:rPr lang="en-US" altLang="ja-JP" sz="3600" dirty="0" smtClean="0"/>
              <a:t>(</a:t>
            </a:r>
            <a:r>
              <a:rPr lang="ja-JP" altLang="en-US" sz="3600" dirty="0" smtClean="0"/>
              <a:t>ドメイン特化言語</a:t>
            </a:r>
            <a:r>
              <a:rPr lang="en-US" altLang="ja-JP" sz="3600" dirty="0" smtClean="0"/>
              <a:t>)</a:t>
            </a:r>
            <a:r>
              <a:rPr lang="ja-JP" altLang="en-US" sz="3600" dirty="0" smtClean="0"/>
              <a:t> </a:t>
            </a:r>
            <a:r>
              <a:rPr lang="ja-JP" altLang="en-US" sz="4800" dirty="0" smtClean="0"/>
              <a:t>の場合</a:t>
            </a:r>
            <a:endParaRPr lang="en-US" altLang="ja-JP" sz="4800" dirty="0" smtClean="0"/>
          </a:p>
          <a:p>
            <a:pPr marL="914400" indent="-914400">
              <a:buFont typeface="+mj-lt"/>
              <a:buAutoNum type="arabicPeriod"/>
              <a:defRPr/>
            </a:pPr>
            <a:r>
              <a:rPr lang="ja-JP" altLang="en-US" sz="4800" dirty="0" smtClean="0">
                <a:solidFill>
                  <a:srgbClr val="FF0000"/>
                </a:solidFill>
              </a:rPr>
              <a:t>型推論</a:t>
            </a:r>
            <a:r>
              <a:rPr lang="ja-JP" altLang="en-US" sz="4800" dirty="0" smtClean="0"/>
              <a:t> </a:t>
            </a:r>
            <a:r>
              <a:rPr lang="en-US" altLang="ja-JP" sz="4800" dirty="0" smtClean="0"/>
              <a:t>(</a:t>
            </a:r>
            <a:r>
              <a:rPr lang="en-US" altLang="ja-JP" sz="4800" dirty="0" err="1" smtClean="0"/>
              <a:t>var</a:t>
            </a:r>
            <a:r>
              <a:rPr lang="en-US" altLang="ja-JP" sz="4800" dirty="0" smtClean="0"/>
              <a:t>) </a:t>
            </a:r>
            <a:r>
              <a:rPr lang="ja-JP" altLang="en-US" sz="4800" dirty="0" smtClean="0"/>
              <a:t>の是非</a:t>
            </a:r>
            <a:endParaRPr lang="en-US" altLang="ja-JP" sz="4800" dirty="0" smtClean="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294437"/>
          </a:xfrm>
        </p:spPr>
        <p:txBody>
          <a:bodyPr/>
          <a:lstStyle/>
          <a:p>
            <a:pPr algn="ctr">
              <a:defRPr/>
            </a:pPr>
            <a:r>
              <a:rPr lang="en-US" altLang="ja-JP" dirty="0" smtClean="0"/>
              <a:t>3. </a:t>
            </a:r>
            <a:r>
              <a:rPr lang="en-US" altLang="ja-JP" sz="6000" dirty="0" smtClean="0">
                <a:solidFill>
                  <a:srgbClr val="FF0000"/>
                </a:solidFill>
              </a:rPr>
              <a:t>DSL</a:t>
            </a:r>
            <a:r>
              <a:rPr lang="ja-JP" altLang="en-US" sz="3600" dirty="0" smtClean="0"/>
              <a:t> </a:t>
            </a:r>
            <a:r>
              <a:rPr lang="en-US" altLang="ja-JP" sz="3600" dirty="0" smtClean="0"/>
              <a:t>(</a:t>
            </a:r>
            <a:r>
              <a:rPr lang="ja-JP" altLang="en-US" sz="3600" dirty="0" smtClean="0"/>
              <a:t>ドメイン特化言語</a:t>
            </a:r>
            <a:r>
              <a:rPr lang="en-US" altLang="ja-JP" sz="3600" dirty="0" smtClean="0"/>
              <a:t>) </a:t>
            </a:r>
            <a:r>
              <a:rPr lang="ja-JP" altLang="en-US" dirty="0" smtClean="0"/>
              <a:t>の場合</a:t>
            </a:r>
            <a:endParaRPr lang="ja-JP"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079485"/>
          </a:xfrm>
        </p:spPr>
        <p:txBody>
          <a:bodyPr>
            <a:normAutofit/>
          </a:bodyPr>
          <a:lstStyle/>
          <a:p>
            <a:pPr>
              <a:defRPr/>
            </a:pPr>
            <a:r>
              <a:rPr lang="ja-JP" altLang="en-US" sz="3200" dirty="0" smtClean="0"/>
              <a:t>意図が、「ワークフローの記述」であれば</a:t>
            </a:r>
            <a:endParaRPr lang="ja-JP" altLang="en-US" sz="3200" dirty="0"/>
          </a:p>
        </p:txBody>
      </p:sp>
      <p:sp>
        <p:nvSpPr>
          <p:cNvPr id="3" name="コンテンツ プレースホルダ 2"/>
          <p:cNvSpPr>
            <a:spLocks noGrp="1"/>
          </p:cNvSpPr>
          <p:nvPr>
            <p:ph idx="1"/>
          </p:nvPr>
        </p:nvSpPr>
        <p:spPr>
          <a:xfrm>
            <a:off x="214313" y="2286000"/>
            <a:ext cx="4000500" cy="3286125"/>
          </a:xfrm>
        </p:spPr>
        <p:txBody>
          <a:bodyPr/>
          <a:lstStyle/>
          <a:p>
            <a:pPr>
              <a:buFont typeface="Wingdings" pitchFamily="2" charset="2"/>
              <a:buNone/>
              <a:defRPr/>
            </a:pPr>
            <a:r>
              <a:rPr lang="en-US" sz="6000" i="1" dirty="0" smtClean="0">
                <a:solidFill>
                  <a:srgbClr val="FF0000"/>
                </a:solidFill>
              </a:rPr>
              <a:t>WF</a:t>
            </a:r>
            <a:r>
              <a:rPr lang="en-US" i="1" dirty="0" smtClean="0"/>
              <a:t> </a:t>
            </a:r>
            <a:r>
              <a:rPr lang="ja-JP" altLang="en-US" i="1" dirty="0" smtClean="0"/>
              <a:t>と</a:t>
            </a:r>
            <a:r>
              <a:rPr lang="en-US" i="1" dirty="0" smtClean="0"/>
              <a:t> </a:t>
            </a:r>
          </a:p>
          <a:p>
            <a:pPr>
              <a:buFont typeface="Wingdings" pitchFamily="2" charset="2"/>
              <a:buNone/>
              <a:defRPr/>
            </a:pPr>
            <a:r>
              <a:rPr lang="en-US" sz="6000" i="1" dirty="0" smtClean="0">
                <a:solidFill>
                  <a:srgbClr val="FF0000"/>
                </a:solidFill>
              </a:rPr>
              <a:t>VS2008</a:t>
            </a:r>
            <a:r>
              <a:rPr lang="ja-JP" altLang="en-US" i="1" dirty="0" smtClean="0"/>
              <a:t>で</a:t>
            </a:r>
            <a:r>
              <a:rPr lang="en-US" altLang="ja-JP" i="1" dirty="0" smtClean="0"/>
              <a:t>:</a:t>
            </a:r>
            <a:endParaRPr lang="ja-JP" altLang="en-US" dirty="0"/>
          </a:p>
        </p:txBody>
      </p:sp>
      <p:pic>
        <p:nvPicPr>
          <p:cNvPr id="39938" name="Picture 2"/>
          <p:cNvPicPr>
            <a:picLocks noChangeAspect="1" noChangeArrowheads="1"/>
          </p:cNvPicPr>
          <p:nvPr/>
        </p:nvPicPr>
        <p:blipFill>
          <a:blip r:embed="rId4"/>
          <a:srcRect/>
          <a:stretch>
            <a:fillRect/>
          </a:stretch>
        </p:blipFill>
        <p:spPr bwMode="auto">
          <a:xfrm>
            <a:off x="5143505" y="1230421"/>
            <a:ext cx="3781420" cy="5627579"/>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normAutofit fontScale="90000"/>
          </a:bodyPr>
          <a:lstStyle/>
          <a:p>
            <a:pPr>
              <a:defRPr/>
            </a:pPr>
            <a:r>
              <a:rPr lang="ja-JP" altLang="en-US" dirty="0" smtClean="0"/>
              <a:t>意図</a:t>
            </a:r>
            <a:r>
              <a:rPr lang="ja-JP" altLang="en-US" sz="4800" dirty="0" smtClean="0"/>
              <a:t>が「データの記述」であれば</a:t>
            </a:r>
            <a:r>
              <a:rPr lang="en-US" altLang="ja-JP" sz="4800" dirty="0" smtClean="0"/>
              <a:t>:</a:t>
            </a:r>
            <a:endParaRPr lang="ja-JP" altLang="en-US" dirty="0"/>
          </a:p>
        </p:txBody>
      </p:sp>
      <p:sp>
        <p:nvSpPr>
          <p:cNvPr id="3" name="コンテンツ プレースホルダ 2"/>
          <p:cNvSpPr>
            <a:spLocks noGrp="1"/>
          </p:cNvSpPr>
          <p:nvPr>
            <p:ph idx="1"/>
          </p:nvPr>
        </p:nvSpPr>
        <p:spPr>
          <a:xfrm>
            <a:off x="214313" y="1428750"/>
            <a:ext cx="8715375" cy="785813"/>
          </a:xfrm>
        </p:spPr>
        <p:txBody>
          <a:bodyPr>
            <a:normAutofit fontScale="85000" lnSpcReduction="10000"/>
          </a:bodyPr>
          <a:lstStyle/>
          <a:p>
            <a:pPr>
              <a:buFont typeface="Wingdings" pitchFamily="2" charset="2"/>
              <a:buNone/>
              <a:defRPr/>
            </a:pPr>
            <a:r>
              <a:rPr lang="en-US" altLang="ja-JP" sz="4000" dirty="0" smtClean="0">
                <a:solidFill>
                  <a:srgbClr val="FF0000"/>
                </a:solidFill>
              </a:rPr>
              <a:t>VS2008</a:t>
            </a:r>
            <a:r>
              <a:rPr lang="en-US" altLang="ja-JP" sz="4000" dirty="0" smtClean="0"/>
              <a:t> </a:t>
            </a:r>
            <a:r>
              <a:rPr lang="ja-JP" altLang="en-US" sz="4000" dirty="0" smtClean="0"/>
              <a:t>で </a:t>
            </a:r>
            <a:r>
              <a:rPr lang="en-US" altLang="ja-JP" sz="4000" dirty="0" smtClean="0">
                <a:solidFill>
                  <a:srgbClr val="FF0000"/>
                </a:solidFill>
              </a:rPr>
              <a:t>EDM </a:t>
            </a:r>
            <a:r>
              <a:rPr lang="en-US" altLang="ja-JP" sz="3600" dirty="0" smtClean="0">
                <a:solidFill>
                  <a:srgbClr val="FF0000"/>
                </a:solidFill>
              </a:rPr>
              <a:t>(Entity Data Model)</a:t>
            </a:r>
            <a:r>
              <a:rPr lang="ja-JP" altLang="en-US" sz="3600" dirty="0" smtClean="0">
                <a:solidFill>
                  <a:srgbClr val="FF0000"/>
                </a:solidFill>
              </a:rPr>
              <a:t> </a:t>
            </a:r>
            <a:r>
              <a:rPr lang="ja-JP" altLang="en-US" sz="4000" dirty="0" smtClean="0"/>
              <a:t>を</a:t>
            </a:r>
            <a:r>
              <a:rPr lang="en-US" altLang="ja-JP" sz="4000" dirty="0" smtClean="0"/>
              <a:t>:</a:t>
            </a:r>
            <a:endParaRPr lang="ja-JP" altLang="en-US" sz="4000" dirty="0"/>
          </a:p>
        </p:txBody>
      </p:sp>
      <p:pic>
        <p:nvPicPr>
          <p:cNvPr id="41987" name="Picture 3"/>
          <p:cNvPicPr>
            <a:picLocks noChangeAspect="1" noChangeArrowheads="1"/>
          </p:cNvPicPr>
          <p:nvPr/>
        </p:nvPicPr>
        <p:blipFill>
          <a:blip r:embed="rId4"/>
          <a:srcRect/>
          <a:stretch>
            <a:fillRect/>
          </a:stretch>
        </p:blipFill>
        <p:spPr bwMode="auto">
          <a:xfrm>
            <a:off x="1673225" y="2286000"/>
            <a:ext cx="6184900" cy="464343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意図が</a:t>
            </a:r>
            <a:r>
              <a:rPr lang="en-US" altLang="ja-JP" dirty="0" smtClean="0"/>
              <a:t>UI</a:t>
            </a:r>
            <a:r>
              <a:rPr lang="ja-JP" altLang="en-US" dirty="0" smtClean="0"/>
              <a:t>の記述であれば</a:t>
            </a:r>
            <a:r>
              <a:rPr lang="en-US" altLang="ja-JP" dirty="0" smtClean="0"/>
              <a:t>:</a:t>
            </a:r>
            <a:endParaRPr lang="ja-JP" altLang="en-US" dirty="0"/>
          </a:p>
        </p:txBody>
      </p:sp>
      <p:pic>
        <p:nvPicPr>
          <p:cNvPr id="40962" name="Picture 2"/>
          <p:cNvPicPr>
            <a:picLocks noGrp="1" noChangeAspect="1" noChangeArrowheads="1"/>
          </p:cNvPicPr>
          <p:nvPr>
            <p:ph idx="1"/>
          </p:nvPr>
        </p:nvPicPr>
        <p:blipFill>
          <a:blip r:embed="rId4"/>
          <a:srcRect/>
          <a:stretch>
            <a:fillRect/>
          </a:stretch>
        </p:blipFill>
        <p:spPr>
          <a:xfrm>
            <a:off x="2571750" y="2333625"/>
            <a:ext cx="4500563" cy="4310063"/>
          </a:xfrm>
        </p:spPr>
      </p:pic>
      <p:sp>
        <p:nvSpPr>
          <p:cNvPr id="5" name="コンテンツ プレースホルダ 2"/>
          <p:cNvSpPr txBox="1">
            <a:spLocks/>
          </p:cNvSpPr>
          <p:nvPr/>
        </p:nvSpPr>
        <p:spPr bwMode="auto">
          <a:xfrm>
            <a:off x="214313" y="1428750"/>
            <a:ext cx="8715375" cy="785813"/>
          </a:xfrm>
          <a:prstGeom prst="rect">
            <a:avLst/>
          </a:prstGeom>
          <a:noFill/>
          <a:ln w="9525">
            <a:noFill/>
            <a:miter lim="800000"/>
            <a:headEnd/>
            <a:tailEnd/>
          </a:ln>
          <a:effectLst/>
        </p:spPr>
        <p:txBody>
          <a:bodyPr/>
          <a:lstStyle/>
          <a:p>
            <a:pPr marL="342900" indent="-342900" eaLnBrk="0" hangingPunct="0">
              <a:spcBef>
                <a:spcPct val="20000"/>
              </a:spcBef>
              <a:buClr>
                <a:schemeClr val="hlink"/>
              </a:buClr>
              <a:buSzPct val="60000"/>
              <a:buFont typeface="Wingdings" pitchFamily="2" charset="2"/>
              <a:buNone/>
              <a:defRPr/>
            </a:pPr>
            <a:r>
              <a:rPr lang="en-US" altLang="ja-JP" sz="4400" kern="0" dirty="0">
                <a:solidFill>
                  <a:srgbClr val="FF0000"/>
                </a:solidFill>
                <a:effectLst>
                  <a:outerShdw blurRad="38100" dist="38100" dir="2700000" algn="tl">
                    <a:srgbClr val="000000"/>
                  </a:outerShdw>
                </a:effectLst>
                <a:latin typeface="+mn-lt"/>
                <a:ea typeface="+mn-ea"/>
              </a:rPr>
              <a:t>VS2008</a:t>
            </a:r>
            <a:r>
              <a:rPr lang="en-US" altLang="ja-JP" sz="4000" kern="0" dirty="0">
                <a:effectLst>
                  <a:outerShdw blurRad="38100" dist="38100" dir="2700000" algn="tl">
                    <a:srgbClr val="000000"/>
                  </a:outerShdw>
                </a:effectLst>
                <a:latin typeface="+mn-lt"/>
                <a:ea typeface="+mn-ea"/>
              </a:rPr>
              <a:t> </a:t>
            </a:r>
            <a:r>
              <a:rPr lang="ja-JP" altLang="en-US" sz="4000" kern="0" dirty="0">
                <a:effectLst>
                  <a:outerShdw blurRad="38100" dist="38100" dir="2700000" algn="tl">
                    <a:srgbClr val="000000"/>
                  </a:outerShdw>
                </a:effectLst>
                <a:latin typeface="+mn-lt"/>
                <a:ea typeface="+mn-ea"/>
              </a:rPr>
              <a:t>の </a:t>
            </a:r>
            <a:r>
              <a:rPr lang="ja-JP" altLang="en-US" sz="4400" kern="0" dirty="0">
                <a:solidFill>
                  <a:srgbClr val="FF0000"/>
                </a:solidFill>
                <a:effectLst>
                  <a:outerShdw blurRad="38100" dist="38100" dir="2700000" algn="tl">
                    <a:srgbClr val="000000"/>
                  </a:outerShdw>
                </a:effectLst>
                <a:latin typeface="+mn-lt"/>
                <a:ea typeface="+mn-ea"/>
              </a:rPr>
              <a:t>デザイナー</a:t>
            </a:r>
            <a:r>
              <a:rPr lang="ja-JP" altLang="en-US" sz="3600" kern="0" dirty="0">
                <a:solidFill>
                  <a:srgbClr val="FF0000"/>
                </a:solidFill>
                <a:effectLst>
                  <a:outerShdw blurRad="38100" dist="38100" dir="2700000" algn="tl">
                    <a:srgbClr val="000000"/>
                  </a:outerShdw>
                </a:effectLst>
                <a:latin typeface="+mn-lt"/>
                <a:ea typeface="+mn-ea"/>
              </a:rPr>
              <a:t> </a:t>
            </a:r>
            <a:r>
              <a:rPr lang="ja-JP" altLang="en-US" sz="4000" kern="0" dirty="0">
                <a:effectLst>
                  <a:outerShdw blurRad="38100" dist="38100" dir="2700000" algn="tl">
                    <a:srgbClr val="000000"/>
                  </a:outerShdw>
                </a:effectLst>
                <a:latin typeface="+mn-lt"/>
                <a:ea typeface="+mn-ea"/>
              </a:rPr>
              <a:t>で</a:t>
            </a:r>
            <a:r>
              <a:rPr lang="en-US" altLang="ja-JP" sz="4000" kern="0" dirty="0">
                <a:effectLst>
                  <a:outerShdw blurRad="38100" dist="38100" dir="2700000" algn="tl">
                    <a:srgbClr val="000000"/>
                  </a:outerShdw>
                </a:effectLst>
                <a:latin typeface="+mn-lt"/>
                <a:ea typeface="+mn-ea"/>
              </a:rPr>
              <a:t>:</a:t>
            </a:r>
            <a:endParaRPr lang="ja-JP" altLang="en-US" sz="4000" kern="0" dirty="0">
              <a:effectLst>
                <a:outerShdw blurRad="38100" dist="38100" dir="2700000" algn="tl">
                  <a:srgbClr val="000000"/>
                </a:outerShdw>
              </a:effectLst>
              <a:latin typeface="+mn-lt"/>
              <a:ea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4313" y="142875"/>
            <a:ext cx="8929687" cy="5000625"/>
          </a:xfrm>
        </p:spPr>
        <p:txBody>
          <a:bodyPr>
            <a:normAutofit/>
          </a:bodyPr>
          <a:lstStyle/>
          <a:p>
            <a:pPr>
              <a:buFont typeface="Wingdings" pitchFamily="2" charset="2"/>
              <a:buNone/>
              <a:defRPr/>
            </a:pPr>
            <a:r>
              <a:rPr lang="en-US" sz="3600" dirty="0" smtClean="0"/>
              <a:t>C# </a:t>
            </a:r>
            <a:r>
              <a:rPr lang="ja-JP" altLang="en-US" sz="3600" dirty="0" smtClean="0"/>
              <a:t>の記述</a:t>
            </a:r>
            <a:r>
              <a:rPr lang="en-US" sz="3600" dirty="0" smtClean="0"/>
              <a:t>:</a:t>
            </a:r>
            <a:endParaRPr lang="ja-JP" altLang="en-US" sz="3600" dirty="0" smtClean="0">
              <a:solidFill>
                <a:srgbClr val="FF0000"/>
              </a:solidFill>
            </a:endParaRPr>
          </a:p>
          <a:p>
            <a:pPr>
              <a:buFont typeface="Wingdings" pitchFamily="2" charset="2"/>
              <a:buNone/>
              <a:defRPr/>
            </a:pPr>
            <a:r>
              <a:rPr lang="en-US" sz="1200" dirty="0" smtClean="0"/>
              <a:t> </a:t>
            </a:r>
            <a:endParaRPr lang="ja-JP" altLang="en-US" sz="1200" dirty="0" smtClean="0"/>
          </a:p>
          <a:p>
            <a:pPr lvl="1">
              <a:buFont typeface="Wingdings" pitchFamily="2" charset="2"/>
              <a:buNone/>
              <a:defRPr/>
            </a:pPr>
            <a:r>
              <a:rPr lang="en-US" i="1" dirty="0" err="1" smtClean="0"/>
              <a:t>var</a:t>
            </a:r>
            <a:r>
              <a:rPr lang="en-US" i="1" dirty="0" smtClean="0"/>
              <a:t> </a:t>
            </a:r>
            <a:r>
              <a:rPr lang="en-US" i="1" dirty="0" err="1" smtClean="0"/>
              <a:t>textBlock</a:t>
            </a:r>
            <a:r>
              <a:rPr lang="en-US" i="1" dirty="0" smtClean="0"/>
              <a:t> = new </a:t>
            </a:r>
            <a:r>
              <a:rPr lang="en-US" i="1" dirty="0" err="1" smtClean="0"/>
              <a:t>TextBlock</a:t>
            </a:r>
            <a:r>
              <a:rPr lang="en-US" i="1" dirty="0" smtClean="0"/>
              <a:t>();</a:t>
            </a:r>
            <a:endParaRPr lang="ja-JP" altLang="en-US" dirty="0" smtClean="0"/>
          </a:p>
          <a:p>
            <a:pPr lvl="1">
              <a:buFont typeface="Wingdings" pitchFamily="2" charset="2"/>
              <a:buNone/>
              <a:defRPr/>
            </a:pPr>
            <a:r>
              <a:rPr lang="en-US" i="1" dirty="0" err="1" smtClean="0"/>
              <a:t>textBlock.FontSize</a:t>
            </a:r>
            <a:r>
              <a:rPr lang="en-US" i="1" dirty="0" smtClean="0"/>
              <a:t> = 18;</a:t>
            </a:r>
            <a:endParaRPr lang="ja-JP" altLang="en-US" dirty="0" smtClean="0"/>
          </a:p>
          <a:p>
            <a:pPr lvl="1">
              <a:buFont typeface="Wingdings" pitchFamily="2" charset="2"/>
              <a:buNone/>
              <a:defRPr/>
            </a:pPr>
            <a:r>
              <a:rPr lang="en-US" i="1" dirty="0" err="1" smtClean="0"/>
              <a:t>textBlock.Text</a:t>
            </a:r>
            <a:r>
              <a:rPr lang="en-US" i="1" dirty="0" smtClean="0"/>
              <a:t> = "Hello";</a:t>
            </a:r>
          </a:p>
          <a:p>
            <a:pPr lvl="1">
              <a:buFont typeface="Wingdings" pitchFamily="2" charset="2"/>
              <a:buNone/>
              <a:defRPr/>
            </a:pPr>
            <a:r>
              <a:rPr lang="en-US" altLang="ja-JP" i="1" dirty="0" err="1" smtClean="0"/>
              <a:t>textBlock.SetValue</a:t>
            </a:r>
            <a:r>
              <a:rPr lang="en-US" altLang="ja-JP" i="1" dirty="0" smtClean="0"/>
              <a:t>(</a:t>
            </a:r>
            <a:r>
              <a:rPr lang="en-US" altLang="ja-JP" i="1" dirty="0" err="1" smtClean="0"/>
              <a:t>Canvas.LeftProperty</a:t>
            </a:r>
            <a:r>
              <a:rPr lang="en-US" altLang="ja-JP" i="1" dirty="0" smtClean="0"/>
              <a:t> , 150);</a:t>
            </a:r>
          </a:p>
          <a:p>
            <a:pPr lvl="1">
              <a:buFont typeface="Wingdings" pitchFamily="2" charset="2"/>
              <a:buNone/>
              <a:defRPr/>
            </a:pPr>
            <a:r>
              <a:rPr lang="en-US" altLang="ja-JP" i="1" dirty="0" err="1" smtClean="0"/>
              <a:t>textBlock.SetValue</a:t>
            </a:r>
            <a:r>
              <a:rPr lang="en-US" altLang="ja-JP" i="1" dirty="0" smtClean="0"/>
              <a:t>(</a:t>
            </a:r>
            <a:r>
              <a:rPr lang="en-US" altLang="ja-JP" i="1" dirty="0" err="1" smtClean="0"/>
              <a:t>Canvas.TopProperty</a:t>
            </a:r>
            <a:r>
              <a:rPr lang="en-US" altLang="ja-JP" i="1" dirty="0" smtClean="0"/>
              <a:t> ,  50);</a:t>
            </a:r>
            <a:endParaRPr lang="ja-JP" altLang="en-US" i="1" dirty="0" smtClean="0"/>
          </a:p>
          <a:p>
            <a:pPr>
              <a:buFont typeface="Wingdings" pitchFamily="2" charset="2"/>
              <a:buNone/>
              <a:defRPr/>
            </a:pPr>
            <a:r>
              <a:rPr lang="en-US" sz="1400" i="1" dirty="0" smtClean="0"/>
              <a:t> </a:t>
            </a:r>
            <a:endParaRPr lang="ja-JP" altLang="en-US" sz="4000" dirty="0">
              <a:solidFill>
                <a:srgbClr val="FF0000"/>
              </a:solidFill>
            </a:endParaRPr>
          </a:p>
        </p:txBody>
      </p:sp>
      <p:sp>
        <p:nvSpPr>
          <p:cNvPr id="4" name="角丸四角形吹き出し 3"/>
          <p:cNvSpPr/>
          <p:nvPr/>
        </p:nvSpPr>
        <p:spPr>
          <a:xfrm>
            <a:off x="785813" y="4500563"/>
            <a:ext cx="7429500" cy="2143125"/>
          </a:xfrm>
          <a:prstGeom prst="wedgeRoundRectCallout">
            <a:avLst>
              <a:gd name="adj1" fmla="val -22686"/>
              <a:gd name="adj2" fmla="val -63445"/>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3600" dirty="0">
                <a:solidFill>
                  <a:schemeClr val="accent6">
                    <a:lumMod val="50000"/>
                  </a:schemeClr>
                </a:solidFill>
              </a:rPr>
              <a:t>どういう手続きで作るかは、</a:t>
            </a:r>
            <a:endParaRPr lang="en-US" altLang="ja-JP" sz="3600" dirty="0">
              <a:solidFill>
                <a:schemeClr val="accent6">
                  <a:lumMod val="50000"/>
                </a:schemeClr>
              </a:solidFill>
            </a:endParaRPr>
          </a:p>
          <a:p>
            <a:pPr algn="ctr">
              <a:defRPr/>
            </a:pPr>
            <a:r>
              <a:rPr lang="ja-JP" altLang="en-US" sz="4400" dirty="0">
                <a:solidFill>
                  <a:schemeClr val="accent6">
                    <a:lumMod val="50000"/>
                  </a:schemeClr>
                </a:solidFill>
              </a:rPr>
              <a:t>「</a:t>
            </a:r>
            <a:r>
              <a:rPr lang="ja-JP" altLang="en-US" sz="4400" dirty="0">
                <a:solidFill>
                  <a:srgbClr val="FF0000"/>
                </a:solidFill>
              </a:rPr>
              <a:t>意図</a:t>
            </a:r>
            <a:r>
              <a:rPr lang="ja-JP" altLang="en-US" sz="4400" dirty="0">
                <a:solidFill>
                  <a:schemeClr val="accent6">
                    <a:lumMod val="50000"/>
                  </a:schemeClr>
                </a:solidFill>
              </a:rPr>
              <a:t>から見れば」</a:t>
            </a:r>
            <a:endParaRPr lang="en-US" altLang="ja-JP" sz="4400" dirty="0">
              <a:solidFill>
                <a:schemeClr val="accent6">
                  <a:lumMod val="50000"/>
                </a:schemeClr>
              </a:solidFill>
            </a:endParaRPr>
          </a:p>
          <a:p>
            <a:pPr algn="ctr">
              <a:defRPr/>
            </a:pPr>
            <a:r>
              <a:rPr lang="ja-JP" altLang="en-US" sz="4400" dirty="0">
                <a:solidFill>
                  <a:schemeClr val="accent6">
                    <a:lumMod val="50000"/>
                  </a:schemeClr>
                </a:solidFill>
              </a:rPr>
              <a:t>ノイズ</a:t>
            </a:r>
            <a:r>
              <a:rPr lang="ja-JP" altLang="en-US" sz="3600" dirty="0">
                <a:solidFill>
                  <a:schemeClr val="accent6">
                    <a:lumMod val="50000"/>
                  </a:schemeClr>
                </a:solidFill>
              </a:rPr>
              <a:t>に過ぎない</a:t>
            </a:r>
            <a:endParaRPr lang="ja-JP" altLang="en-US" sz="4000" dirty="0">
              <a:solidFill>
                <a:schemeClr val="accent6">
                  <a:lumMod val="50000"/>
                </a:schemeClr>
              </a:solidFill>
            </a:endParaRPr>
          </a:p>
        </p:txBody>
      </p:sp>
      <p:sp>
        <p:nvSpPr>
          <p:cNvPr id="6" name="テキスト ボックス 5"/>
          <p:cNvSpPr txBox="1"/>
          <p:nvPr/>
        </p:nvSpPr>
        <p:spPr>
          <a:xfrm>
            <a:off x="5072063" y="1643063"/>
            <a:ext cx="4071937" cy="1200150"/>
          </a:xfrm>
          <a:prstGeom prst="rect">
            <a:avLst/>
          </a:prstGeom>
          <a:noFill/>
        </p:spPr>
        <p:txBody>
          <a:bodyPr>
            <a:spAutoFit/>
          </a:bodyPr>
          <a:lstStyle/>
          <a:p>
            <a:pPr>
              <a:defRPr/>
            </a:pPr>
            <a:r>
              <a:rPr lang="ja-JP" altLang="en-US" sz="7200" dirty="0">
                <a:solidFill>
                  <a:srgbClr val="FF0000"/>
                </a:solidFill>
                <a:effectLst>
                  <a:outerShdw blurRad="50800" dist="38100" dir="2700000" algn="tl" rotWithShape="0">
                    <a:prstClr val="black"/>
                  </a:outerShdw>
                </a:effectLst>
                <a:ea typeface="ＭＳ Ｐゴシック" pitchFamily="50" charset="-128"/>
              </a:rPr>
              <a:t>手続き的</a:t>
            </a:r>
            <a:endParaRPr lang="ja-JP" altLang="en-US" sz="6000" dirty="0">
              <a:solidFill>
                <a:srgbClr val="FF0000"/>
              </a:solidFill>
              <a:effectLst>
                <a:outerShdw blurRad="50800" dist="38100" dir="2700000" algn="tl" rotWithShape="0">
                  <a:prstClr val="black"/>
                </a:outerShdw>
              </a:effectLst>
              <a:ea typeface="ＭＳ Ｐゴシック" pitchFamily="50" charset="-128"/>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4313" y="285750"/>
            <a:ext cx="8929687" cy="6215063"/>
          </a:xfrm>
        </p:spPr>
        <p:txBody>
          <a:bodyPr/>
          <a:lstStyle/>
          <a:p>
            <a:pPr>
              <a:buFont typeface="Wingdings" pitchFamily="2" charset="2"/>
              <a:buNone/>
              <a:defRPr/>
            </a:pPr>
            <a:r>
              <a:rPr lang="en-US" sz="3600" dirty="0" smtClean="0"/>
              <a:t>XAML</a:t>
            </a:r>
            <a:r>
              <a:rPr lang="ja-JP" altLang="en-US" sz="3600" dirty="0" smtClean="0"/>
              <a:t>の記述</a:t>
            </a:r>
            <a:r>
              <a:rPr lang="en-US" sz="3600" dirty="0" smtClean="0"/>
              <a:t>:</a:t>
            </a:r>
            <a:endParaRPr lang="en-US" sz="1400" i="1" dirty="0" smtClean="0"/>
          </a:p>
          <a:p>
            <a:pPr lvl="1">
              <a:buFont typeface="Wingdings" pitchFamily="2" charset="2"/>
              <a:buNone/>
              <a:defRPr/>
            </a:pPr>
            <a:r>
              <a:rPr lang="en-US" sz="4800" i="1" dirty="0" smtClean="0"/>
              <a:t>&lt;</a:t>
            </a:r>
            <a:r>
              <a:rPr lang="en-US" sz="4800" i="1" dirty="0" err="1" smtClean="0"/>
              <a:t>TextBlock</a:t>
            </a:r>
            <a:r>
              <a:rPr lang="en-US" sz="4800" i="1" dirty="0" smtClean="0"/>
              <a:t> </a:t>
            </a:r>
            <a:r>
              <a:rPr lang="en-US" sz="4800" i="1" dirty="0" err="1" smtClean="0"/>
              <a:t>FontSize</a:t>
            </a:r>
            <a:r>
              <a:rPr lang="en-US" sz="4800" i="1" dirty="0" smtClean="0"/>
              <a:t>="18" Text="Hello" </a:t>
            </a:r>
            <a:r>
              <a:rPr lang="en-US" sz="4800" i="1" dirty="0" err="1" smtClean="0"/>
              <a:t>Canvas.Top</a:t>
            </a:r>
            <a:r>
              <a:rPr lang="en-US" sz="4800" i="1" dirty="0" smtClean="0"/>
              <a:t>=“50" </a:t>
            </a:r>
            <a:r>
              <a:rPr lang="en-US" sz="4800" i="1" dirty="0" err="1" smtClean="0"/>
              <a:t>Canvas.Left</a:t>
            </a:r>
            <a:r>
              <a:rPr lang="en-US" sz="4800" i="1" dirty="0" smtClean="0"/>
              <a:t>=“150"/&gt;</a:t>
            </a:r>
            <a:r>
              <a:rPr lang="en-US" sz="4800" dirty="0" smtClean="0"/>
              <a:t> </a:t>
            </a:r>
            <a:endParaRPr lang="ja-JP" altLang="en-US" sz="4800" dirty="0" smtClean="0"/>
          </a:p>
        </p:txBody>
      </p:sp>
      <p:sp>
        <p:nvSpPr>
          <p:cNvPr id="4" name="角丸四角形吹き出し 3"/>
          <p:cNvSpPr/>
          <p:nvPr/>
        </p:nvSpPr>
        <p:spPr>
          <a:xfrm>
            <a:off x="428625" y="5072063"/>
            <a:ext cx="8358188" cy="1643062"/>
          </a:xfrm>
          <a:prstGeom prst="wedgeRoundRectCallout">
            <a:avLst>
              <a:gd name="adj1" fmla="val -18512"/>
              <a:gd name="adj2" fmla="val -77979"/>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3600" dirty="0">
                <a:solidFill>
                  <a:schemeClr val="accent6">
                    <a:lumMod val="50000"/>
                  </a:schemeClr>
                </a:solidFill>
              </a:rPr>
              <a:t>手続きに関する記述はないが、</a:t>
            </a:r>
            <a:endParaRPr lang="en-US" altLang="ja-JP" sz="3600" dirty="0">
              <a:solidFill>
                <a:schemeClr val="accent6">
                  <a:lumMod val="50000"/>
                </a:schemeClr>
              </a:solidFill>
            </a:endParaRPr>
          </a:p>
          <a:p>
            <a:pPr algn="ctr">
              <a:defRPr/>
            </a:pPr>
            <a:r>
              <a:rPr lang="ja-JP" altLang="en-US" sz="3600" dirty="0">
                <a:solidFill>
                  <a:schemeClr val="accent6">
                    <a:lumMod val="50000"/>
                  </a:schemeClr>
                </a:solidFill>
              </a:rPr>
              <a:t>まだ</a:t>
            </a:r>
            <a:r>
              <a:rPr lang="ja-JP" altLang="en-US" sz="4000" dirty="0">
                <a:solidFill>
                  <a:srgbClr val="FF0000"/>
                </a:solidFill>
              </a:rPr>
              <a:t>意図</a:t>
            </a:r>
            <a:r>
              <a:rPr lang="ja-JP" altLang="en-US" sz="3600" dirty="0">
                <a:solidFill>
                  <a:schemeClr val="accent6">
                    <a:lumMod val="50000"/>
                  </a:schemeClr>
                </a:solidFill>
              </a:rPr>
              <a:t>自体の表現とはなっていない</a:t>
            </a:r>
          </a:p>
        </p:txBody>
      </p:sp>
      <p:sp>
        <p:nvSpPr>
          <p:cNvPr id="6" name="テキスト ボックス 5"/>
          <p:cNvSpPr txBox="1"/>
          <p:nvPr/>
        </p:nvSpPr>
        <p:spPr>
          <a:xfrm>
            <a:off x="5857875" y="1643063"/>
            <a:ext cx="3286125" cy="1323975"/>
          </a:xfrm>
          <a:prstGeom prst="rect">
            <a:avLst/>
          </a:prstGeom>
          <a:noFill/>
        </p:spPr>
        <p:txBody>
          <a:bodyPr>
            <a:spAutoFit/>
          </a:bodyPr>
          <a:lstStyle/>
          <a:p>
            <a:pPr>
              <a:defRPr/>
            </a:pPr>
            <a:r>
              <a:rPr lang="ja-JP" altLang="en-US" sz="8000" dirty="0">
                <a:solidFill>
                  <a:srgbClr val="FF0000"/>
                </a:solidFill>
                <a:effectLst>
                  <a:outerShdw blurRad="50800" dist="38100" dir="2700000" algn="tl" rotWithShape="0">
                    <a:prstClr val="black"/>
                  </a:outerShdw>
                </a:effectLst>
                <a:ea typeface="ＭＳ Ｐゴシック" pitchFamily="50" charset="-128"/>
              </a:rPr>
              <a:t>宣言的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4313" y="285750"/>
            <a:ext cx="8929687" cy="6572250"/>
          </a:xfrm>
        </p:spPr>
        <p:txBody>
          <a:bodyPr>
            <a:normAutofit/>
          </a:bodyPr>
          <a:lstStyle/>
          <a:p>
            <a:pPr>
              <a:buFont typeface="Wingdings" pitchFamily="2" charset="2"/>
              <a:buNone/>
              <a:defRPr/>
            </a:pPr>
            <a:r>
              <a:rPr lang="en-US" altLang="ja-JP" sz="3600" dirty="0" smtClean="0"/>
              <a:t>DSL </a:t>
            </a:r>
            <a:r>
              <a:rPr lang="ja-JP" altLang="en-US" sz="3600" dirty="0" smtClean="0"/>
              <a:t>による記述</a:t>
            </a:r>
            <a:r>
              <a:rPr lang="en-US" sz="3600" dirty="0" smtClean="0"/>
              <a:t>:</a:t>
            </a:r>
            <a:r>
              <a:rPr lang="en-US" sz="1200" dirty="0" smtClean="0"/>
              <a:t> </a:t>
            </a:r>
            <a:endParaRPr lang="ja-JP" altLang="en-US" sz="1200" dirty="0" smtClean="0"/>
          </a:p>
          <a:p>
            <a:pPr>
              <a:buFont typeface="Wingdings" pitchFamily="2" charset="2"/>
              <a:buNone/>
              <a:defRPr/>
            </a:pPr>
            <a:r>
              <a:rPr lang="en-US" sz="1200" i="1" dirty="0" smtClean="0"/>
              <a:t> </a:t>
            </a:r>
            <a:endParaRPr lang="ja-JP" altLang="en-US" sz="500" dirty="0" smtClean="0"/>
          </a:p>
          <a:p>
            <a:pPr>
              <a:buFont typeface="Wingdings" pitchFamily="2" charset="2"/>
              <a:buNone/>
              <a:defRPr/>
            </a:pPr>
            <a:endParaRPr lang="en-US" altLang="ja-JP" sz="3600" dirty="0" smtClean="0"/>
          </a:p>
          <a:p>
            <a:pPr>
              <a:buFont typeface="Wingdings" pitchFamily="2" charset="2"/>
              <a:buNone/>
              <a:defRPr/>
            </a:pPr>
            <a:endParaRPr lang="en-US" altLang="ja-JP" sz="3600" dirty="0" smtClean="0"/>
          </a:p>
          <a:p>
            <a:pPr>
              <a:buFont typeface="Wingdings" pitchFamily="2" charset="2"/>
              <a:buNone/>
              <a:defRPr/>
            </a:pPr>
            <a:endParaRPr lang="en-US" altLang="ja-JP" sz="3600" dirty="0" smtClean="0"/>
          </a:p>
          <a:p>
            <a:pPr>
              <a:buFont typeface="Wingdings" pitchFamily="2" charset="2"/>
              <a:buNone/>
              <a:defRPr/>
            </a:pPr>
            <a:endParaRPr lang="en-US" altLang="ja-JP" sz="3600" dirty="0" smtClean="0"/>
          </a:p>
          <a:p>
            <a:pPr>
              <a:buFont typeface="Wingdings" pitchFamily="2" charset="2"/>
              <a:buNone/>
              <a:defRPr/>
            </a:pPr>
            <a:endParaRPr lang="en-US" altLang="ja-JP" sz="3600" dirty="0" smtClean="0"/>
          </a:p>
          <a:p>
            <a:pPr>
              <a:buFont typeface="Wingdings" pitchFamily="2" charset="2"/>
              <a:buNone/>
              <a:defRPr/>
            </a:pPr>
            <a:r>
              <a:rPr lang="en-US" altLang="ja-JP" dirty="0" smtClean="0"/>
              <a:t>C# (</a:t>
            </a:r>
            <a:r>
              <a:rPr lang="ja-JP" altLang="en-US" dirty="0" smtClean="0"/>
              <a:t>手続き的記述</a:t>
            </a:r>
            <a:r>
              <a:rPr lang="en-US" altLang="ja-JP" dirty="0" smtClean="0"/>
              <a:t>) </a:t>
            </a:r>
            <a:r>
              <a:rPr lang="ja-JP" altLang="en-US" sz="2800" dirty="0" smtClean="0"/>
              <a:t>や</a:t>
            </a:r>
            <a:r>
              <a:rPr lang="en-US" altLang="ja-JP" dirty="0" smtClean="0"/>
              <a:t> XAML (</a:t>
            </a:r>
            <a:r>
              <a:rPr lang="ja-JP" altLang="en-US" dirty="0" smtClean="0"/>
              <a:t>宣言的記述</a:t>
            </a:r>
            <a:r>
              <a:rPr lang="en-US" altLang="ja-JP" dirty="0" smtClean="0"/>
              <a:t>) </a:t>
            </a:r>
            <a:r>
              <a:rPr lang="ja-JP" altLang="en-US" sz="2800" dirty="0" smtClean="0"/>
              <a:t>と</a:t>
            </a:r>
            <a:r>
              <a:rPr lang="en-US" altLang="ja-JP" sz="2800" dirty="0" smtClean="0"/>
              <a:t/>
            </a:r>
            <a:br>
              <a:rPr lang="en-US" altLang="ja-JP" sz="2800" dirty="0" smtClean="0"/>
            </a:br>
            <a:r>
              <a:rPr lang="ja-JP" altLang="en-US" sz="2800" dirty="0" smtClean="0"/>
              <a:t>比較して</a:t>
            </a:r>
            <a:r>
              <a:rPr lang="ja-JP" altLang="en-US" sz="3600" dirty="0" smtClean="0"/>
              <a:t>意図以外のノイズが少ない</a:t>
            </a:r>
            <a:endParaRPr lang="en-US" altLang="ja-JP" dirty="0" smtClean="0"/>
          </a:p>
          <a:p>
            <a:pPr>
              <a:buFont typeface="Wingdings" pitchFamily="2" charset="2"/>
              <a:buNone/>
              <a:defRPr/>
            </a:pPr>
            <a:r>
              <a:rPr lang="ja-JP" altLang="en-US" sz="4400" dirty="0" smtClean="0"/>
              <a:t>→ </a:t>
            </a:r>
            <a:r>
              <a:rPr lang="ja-JP" altLang="en-US" sz="6000" dirty="0" smtClean="0">
                <a:solidFill>
                  <a:srgbClr val="FF0000"/>
                </a:solidFill>
              </a:rPr>
              <a:t>図解的</a:t>
            </a:r>
            <a:endParaRPr lang="ja-JP" altLang="en-US" sz="3600" dirty="0">
              <a:solidFill>
                <a:srgbClr val="FF0000"/>
              </a:solidFill>
            </a:endParaRPr>
          </a:p>
        </p:txBody>
      </p:sp>
      <p:pic>
        <p:nvPicPr>
          <p:cNvPr id="6" name="Picture 2"/>
          <p:cNvPicPr>
            <a:picLocks noChangeAspect="1" noChangeArrowheads="1"/>
          </p:cNvPicPr>
          <p:nvPr/>
        </p:nvPicPr>
        <p:blipFill>
          <a:blip r:embed="rId4"/>
          <a:srcRect/>
          <a:stretch>
            <a:fillRect/>
          </a:stretch>
        </p:blipFill>
        <p:spPr bwMode="auto">
          <a:xfrm>
            <a:off x="4000496" y="142852"/>
            <a:ext cx="4052888" cy="3881438"/>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2151055"/>
          </a:xfrm>
        </p:spPr>
        <p:txBody>
          <a:bodyPr>
            <a:normAutofit fontScale="90000"/>
          </a:bodyPr>
          <a:lstStyle/>
          <a:p>
            <a:pPr>
              <a:defRPr/>
            </a:pPr>
            <a:r>
              <a:rPr lang="en-US" altLang="ja-JP" sz="6000" dirty="0" smtClean="0"/>
              <a:t>Visual Studio </a:t>
            </a:r>
            <a:r>
              <a:rPr lang="ja-JP" altLang="en-US" sz="6000" dirty="0" smtClean="0"/>
              <a:t>の様々な</a:t>
            </a:r>
            <a:r>
              <a:rPr lang="en-US" altLang="ja-JP" sz="10700" dirty="0" smtClean="0"/>
              <a:t>DSL</a:t>
            </a:r>
            <a:endParaRPr lang="ja-JP" altLang="en-US" sz="13800" dirty="0"/>
          </a:p>
        </p:txBody>
      </p:sp>
      <p:sp>
        <p:nvSpPr>
          <p:cNvPr id="3" name="コンテンツ プレースホルダ 2"/>
          <p:cNvSpPr>
            <a:spLocks noGrp="1"/>
          </p:cNvSpPr>
          <p:nvPr>
            <p:ph idx="1"/>
          </p:nvPr>
        </p:nvSpPr>
        <p:spPr>
          <a:xfrm>
            <a:off x="214313" y="2857496"/>
            <a:ext cx="8929687" cy="4000504"/>
          </a:xfrm>
        </p:spPr>
        <p:txBody>
          <a:bodyPr/>
          <a:lstStyle/>
          <a:p>
            <a:pPr>
              <a:buFont typeface="Wingdings" pitchFamily="2" charset="2"/>
              <a:buNone/>
              <a:defRPr/>
            </a:pPr>
            <a:r>
              <a:rPr lang="ja-JP" altLang="en-US" sz="6000" dirty="0" smtClean="0"/>
              <a:t>単なるツールとして捉えるのではなく</a:t>
            </a:r>
            <a:endParaRPr lang="en-US" altLang="ja-JP" sz="6000" dirty="0" smtClean="0"/>
          </a:p>
          <a:p>
            <a:pPr lvl="1">
              <a:buFont typeface="Wingdings" pitchFamily="2" charset="2"/>
              <a:buNone/>
              <a:defRPr/>
            </a:pPr>
            <a:r>
              <a:rPr lang="ja-JP" altLang="en-US" sz="4800" dirty="0" smtClean="0"/>
              <a:t>→ 「意図が</a:t>
            </a:r>
            <a:r>
              <a:rPr lang="ja-JP" altLang="en-US" sz="4800" dirty="0" smtClean="0">
                <a:solidFill>
                  <a:srgbClr val="FF0000"/>
                </a:solidFill>
              </a:rPr>
              <a:t>図解的</a:t>
            </a:r>
            <a:r>
              <a:rPr lang="ja-JP" altLang="en-US" sz="4800" dirty="0" smtClean="0"/>
              <a:t>」な場合に向いた</a:t>
            </a:r>
            <a:r>
              <a:rPr lang="ja-JP" altLang="en-US" sz="4800" dirty="0" smtClean="0">
                <a:solidFill>
                  <a:srgbClr val="FF0000"/>
                </a:solidFill>
              </a:rPr>
              <a:t>図解的</a:t>
            </a:r>
            <a:r>
              <a:rPr lang="ja-JP" altLang="en-US" sz="4800" dirty="0" smtClean="0"/>
              <a:t>言語</a:t>
            </a:r>
            <a:endParaRPr lang="ja-JP" altLang="en-US" sz="48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「選択肢が増えた」</a:t>
            </a:r>
            <a:endParaRPr lang="ja-JP" altLang="en-US" dirty="0"/>
          </a:p>
        </p:txBody>
      </p:sp>
      <p:sp>
        <p:nvSpPr>
          <p:cNvPr id="3" name="コンテンツ プレースホルダ 2"/>
          <p:cNvSpPr>
            <a:spLocks noGrp="1"/>
          </p:cNvSpPr>
          <p:nvPr>
            <p:ph idx="1"/>
          </p:nvPr>
        </p:nvSpPr>
        <p:spPr>
          <a:xfrm>
            <a:off x="214313" y="1600200"/>
            <a:ext cx="8929687" cy="4900613"/>
          </a:xfrm>
        </p:spPr>
        <p:txBody>
          <a:bodyPr/>
          <a:lstStyle/>
          <a:p>
            <a:pPr algn="ctr">
              <a:buFont typeface="Wingdings" pitchFamily="2" charset="2"/>
              <a:buNone/>
              <a:defRPr/>
            </a:pPr>
            <a:r>
              <a:rPr lang="ja-JP" altLang="en-US" sz="4000" dirty="0" smtClean="0"/>
              <a:t>更に多くの</a:t>
            </a:r>
            <a:r>
              <a:rPr lang="ja-JP" altLang="en-US" sz="6000" dirty="0" smtClean="0"/>
              <a:t>パラダイム</a:t>
            </a:r>
            <a:r>
              <a:rPr lang="ja-JP" altLang="en-US" sz="4000" dirty="0" smtClean="0"/>
              <a:t>からの</a:t>
            </a:r>
            <a:endParaRPr lang="en-US" altLang="ja-JP" dirty="0" smtClean="0"/>
          </a:p>
          <a:p>
            <a:pPr algn="ctr">
              <a:buFont typeface="Wingdings" pitchFamily="2" charset="2"/>
              <a:buNone/>
              <a:defRPr/>
            </a:pPr>
            <a:r>
              <a:rPr lang="ja-JP" altLang="en-US" sz="6000" dirty="0" smtClean="0"/>
              <a:t>選択</a:t>
            </a:r>
            <a:r>
              <a:rPr lang="ja-JP" altLang="en-US" sz="5400" dirty="0" smtClean="0"/>
              <a:t>が可能に</a:t>
            </a:r>
            <a:endParaRPr lang="en-US" altLang="ja-JP" dirty="0" smtClean="0"/>
          </a:p>
          <a:p>
            <a:pPr algn="ctr">
              <a:buFont typeface="Wingdings" pitchFamily="2" charset="2"/>
              <a:buNone/>
              <a:defRPr/>
            </a:pPr>
            <a:r>
              <a:rPr lang="ja-JP" altLang="en-US" sz="6600" dirty="0" smtClean="0">
                <a:solidFill>
                  <a:srgbClr val="FF0000"/>
                </a:solidFill>
              </a:rPr>
              <a:t>手続き的</a:t>
            </a:r>
            <a:r>
              <a:rPr lang="en-US" altLang="ja-JP" sz="6600" dirty="0" smtClean="0"/>
              <a:t>+</a:t>
            </a:r>
            <a:r>
              <a:rPr lang="ja-JP" altLang="en-US" sz="6600" dirty="0" smtClean="0">
                <a:solidFill>
                  <a:srgbClr val="FF0000"/>
                </a:solidFill>
              </a:rPr>
              <a:t>宣言的</a:t>
            </a:r>
            <a:endParaRPr lang="en-US" altLang="ja-JP" sz="6600" dirty="0" smtClean="0">
              <a:solidFill>
                <a:srgbClr val="FF0000"/>
              </a:solidFill>
            </a:endParaRPr>
          </a:p>
          <a:p>
            <a:pPr algn="ctr">
              <a:buFont typeface="Wingdings" pitchFamily="2" charset="2"/>
              <a:buNone/>
              <a:defRPr/>
            </a:pPr>
            <a:r>
              <a:rPr lang="en-US" altLang="ja-JP" sz="6600" dirty="0" smtClean="0"/>
              <a:t>+</a:t>
            </a:r>
            <a:r>
              <a:rPr lang="ja-JP" altLang="en-US" sz="6600" dirty="0" smtClean="0">
                <a:solidFill>
                  <a:srgbClr val="FF0000"/>
                </a:solidFill>
              </a:rPr>
              <a:t>図解的</a:t>
            </a:r>
            <a:endParaRPr lang="ja-JP" altLang="en-US" sz="66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294437"/>
          </a:xfrm>
        </p:spPr>
        <p:txBody>
          <a:bodyPr/>
          <a:lstStyle/>
          <a:p>
            <a:pPr algn="ctr">
              <a:defRPr/>
            </a:pPr>
            <a:r>
              <a:rPr lang="en-US" altLang="ja-JP" sz="6000" dirty="0" smtClean="0"/>
              <a:t>4. </a:t>
            </a:r>
            <a:r>
              <a:rPr lang="ja-JP" altLang="en-US" sz="6600" dirty="0" smtClean="0">
                <a:solidFill>
                  <a:srgbClr val="FF0000"/>
                </a:solidFill>
              </a:rPr>
              <a:t>型推論 </a:t>
            </a:r>
            <a:r>
              <a:rPr lang="en-US" altLang="ja-JP" sz="6000" dirty="0" smtClean="0"/>
              <a:t>(</a:t>
            </a:r>
            <a:r>
              <a:rPr lang="en-US" altLang="ja-JP" sz="6000" dirty="0" err="1" smtClean="0"/>
              <a:t>var</a:t>
            </a:r>
            <a:r>
              <a:rPr lang="en-US" altLang="ja-JP" sz="6000" dirty="0" smtClean="0"/>
              <a:t>) </a:t>
            </a:r>
            <a:r>
              <a:rPr lang="ja-JP" altLang="en-US" sz="6000" dirty="0" smtClean="0"/>
              <a:t>の是非</a:t>
            </a:r>
            <a:endParaRPr lang="ja-JP" altLang="en-US"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294437"/>
          </a:xfrm>
        </p:spPr>
        <p:txBody>
          <a:bodyPr/>
          <a:lstStyle/>
          <a:p>
            <a:pPr algn="ctr">
              <a:defRPr/>
            </a:pPr>
            <a:r>
              <a:rPr lang="en-US" altLang="ja-JP" dirty="0" smtClean="0"/>
              <a:t>1. </a:t>
            </a:r>
            <a:r>
              <a:rPr lang="ja-JP" altLang="en-US" sz="6000" dirty="0" smtClean="0">
                <a:solidFill>
                  <a:srgbClr val="FF0000"/>
                </a:solidFill>
              </a:rPr>
              <a:t>意図</a:t>
            </a:r>
            <a:r>
              <a:rPr lang="ja-JP" altLang="en-US" dirty="0" smtClean="0"/>
              <a:t>を伝えるソースコード</a:t>
            </a:r>
            <a:endParaRPr lang="ja-JP"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en-US" altLang="zh-TW" sz="4400" dirty="0" smtClean="0"/>
              <a:t>C#3.0 </a:t>
            </a:r>
            <a:r>
              <a:rPr lang="ja-JP" altLang="en-US" sz="4400" dirty="0" smtClean="0"/>
              <a:t>の</a:t>
            </a:r>
            <a:r>
              <a:rPr lang="zh-TW" altLang="en-US" dirty="0" smtClean="0">
                <a:solidFill>
                  <a:srgbClr val="FF0000"/>
                </a:solidFill>
              </a:rPr>
              <a:t>型推論 </a:t>
            </a:r>
            <a:r>
              <a:rPr lang="en-US" altLang="zh-TW" dirty="0" smtClean="0"/>
              <a:t>(</a:t>
            </a:r>
            <a:r>
              <a:rPr lang="zh-TW" altLang="en-US" dirty="0" smtClean="0"/>
              <a:t>匿名型</a:t>
            </a:r>
            <a:r>
              <a:rPr lang="en-US" altLang="zh-TW" dirty="0" smtClean="0"/>
              <a:t>)</a:t>
            </a:r>
            <a:endParaRPr lang="ja-JP" altLang="en-US" dirty="0"/>
          </a:p>
        </p:txBody>
      </p:sp>
      <p:sp>
        <p:nvSpPr>
          <p:cNvPr id="3" name="コンテンツ プレースホルダ 2"/>
          <p:cNvSpPr>
            <a:spLocks noGrp="1"/>
          </p:cNvSpPr>
          <p:nvPr>
            <p:ph idx="1"/>
          </p:nvPr>
        </p:nvSpPr>
        <p:spPr>
          <a:xfrm>
            <a:off x="214313" y="1600200"/>
            <a:ext cx="8929687" cy="5257800"/>
          </a:xfrm>
        </p:spPr>
        <p:txBody>
          <a:bodyPr/>
          <a:lstStyle/>
          <a:p>
            <a:pPr lvl="1">
              <a:buFont typeface="Wingdings" pitchFamily="2" charset="2"/>
              <a:buNone/>
              <a:defRPr/>
            </a:pPr>
            <a:r>
              <a:rPr lang="en-US" altLang="ja-JP" sz="4400" dirty="0" err="1" smtClean="0"/>
              <a:t>var</a:t>
            </a:r>
            <a:r>
              <a:rPr lang="en-US" altLang="ja-JP" sz="4400" dirty="0" smtClean="0"/>
              <a:t> </a:t>
            </a:r>
            <a:r>
              <a:rPr lang="ja-JP" altLang="en-US" sz="4400" dirty="0" smtClean="0"/>
              <a:t>或る本 </a:t>
            </a:r>
            <a:r>
              <a:rPr lang="en-US" altLang="ja-JP" sz="4400" dirty="0" smtClean="0"/>
              <a:t>= </a:t>
            </a:r>
            <a:r>
              <a:rPr lang="ja-JP" altLang="en-US" sz="4400" dirty="0" smtClean="0"/>
              <a:t>書棚</a:t>
            </a:r>
            <a:r>
              <a:rPr lang="en-US" altLang="ja-JP" sz="4400" dirty="0" smtClean="0"/>
              <a:t>[</a:t>
            </a:r>
            <a:r>
              <a:rPr lang="ja-JP" altLang="en-US" sz="4400" dirty="0" smtClean="0"/>
              <a:t>何冊目か</a:t>
            </a:r>
            <a:r>
              <a:rPr lang="en-US" altLang="ja-JP" sz="4400" dirty="0" smtClean="0"/>
              <a:t>];</a:t>
            </a:r>
            <a:endParaRPr lang="en-US" altLang="ja-JP" sz="4200" dirty="0" smtClean="0"/>
          </a:p>
          <a:p>
            <a:pPr>
              <a:defRPr/>
            </a:pPr>
            <a:endParaRPr lang="en-US" altLang="ja-JP" dirty="0" smtClean="0"/>
          </a:p>
          <a:p>
            <a:pPr>
              <a:defRPr/>
            </a:pPr>
            <a:r>
              <a:rPr lang="en-US" altLang="ja-JP" sz="4400" dirty="0" smtClean="0"/>
              <a:t>Haskell</a:t>
            </a:r>
            <a:r>
              <a:rPr lang="ja-JP" altLang="en-US" sz="4400" dirty="0" err="1" smtClean="0"/>
              <a:t>、</a:t>
            </a:r>
            <a:r>
              <a:rPr lang="en-US" altLang="ja-JP" sz="4400" dirty="0" smtClean="0"/>
              <a:t>ML </a:t>
            </a:r>
            <a:r>
              <a:rPr lang="ja-JP" altLang="en-US" sz="4400" dirty="0" smtClean="0"/>
              <a:t>などではお馴染みの機能らしい</a:t>
            </a:r>
          </a:p>
          <a:p>
            <a:pPr>
              <a:defRPr/>
            </a:pPr>
            <a:r>
              <a:rPr lang="en-US" altLang="ja-JP" sz="4400" dirty="0" smtClean="0"/>
              <a:t>C#3.0</a:t>
            </a:r>
            <a:r>
              <a:rPr lang="ja-JP" altLang="en-US" sz="4400" dirty="0" err="1" smtClean="0"/>
              <a:t>にも</a:t>
            </a:r>
            <a:r>
              <a:rPr lang="ja-JP" altLang="en-US" sz="4400" dirty="0" smtClean="0"/>
              <a:t>付いた</a:t>
            </a:r>
            <a:endParaRPr lang="ja-JP" altLang="en-US" sz="44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ja-JP" altLang="en-US" dirty="0" smtClean="0"/>
              <a:t>賛否両論</a:t>
            </a:r>
            <a:endParaRPr lang="ja-JP" altLang="en-US" dirty="0"/>
          </a:p>
        </p:txBody>
      </p:sp>
      <p:sp>
        <p:nvSpPr>
          <p:cNvPr id="3" name="コンテンツ プレースホルダ 2"/>
          <p:cNvSpPr>
            <a:spLocks noGrp="1"/>
          </p:cNvSpPr>
          <p:nvPr>
            <p:ph idx="1"/>
          </p:nvPr>
        </p:nvSpPr>
        <p:spPr>
          <a:xfrm>
            <a:off x="214313" y="1600200"/>
            <a:ext cx="8929687" cy="5257800"/>
          </a:xfrm>
        </p:spPr>
        <p:txBody>
          <a:bodyPr>
            <a:normAutofit/>
          </a:bodyPr>
          <a:lstStyle/>
          <a:p>
            <a:pPr>
              <a:defRPr/>
            </a:pPr>
            <a:r>
              <a:rPr lang="ja-JP" altLang="en-US" sz="3600" dirty="0" smtClean="0"/>
              <a:t>「俺は、使えるところでは全部使う」</a:t>
            </a:r>
          </a:p>
          <a:p>
            <a:pPr>
              <a:defRPr/>
            </a:pPr>
            <a:r>
              <a:rPr lang="ja-JP" altLang="en-US" dirty="0" smtClean="0"/>
              <a:t>「どうしても必要なときだけ使うべきだ」</a:t>
            </a:r>
          </a:p>
          <a:p>
            <a:pPr>
              <a:defRPr/>
            </a:pPr>
            <a:r>
              <a:rPr lang="ja-JP" altLang="en-US" sz="3600" dirty="0" smtClean="0"/>
              <a:t>「型が自明なときにだけ使うのが良い」</a:t>
            </a:r>
            <a:endParaRPr lang="ja-JP" altLang="en-US" sz="2800" dirty="0"/>
          </a:p>
        </p:txBody>
      </p:sp>
      <p:sp>
        <p:nvSpPr>
          <p:cNvPr id="4" name="テキスト ボックス 3"/>
          <p:cNvSpPr txBox="1"/>
          <p:nvPr/>
        </p:nvSpPr>
        <p:spPr>
          <a:xfrm>
            <a:off x="714348" y="5072074"/>
            <a:ext cx="7687297" cy="1107996"/>
          </a:xfrm>
          <a:prstGeom prst="rect">
            <a:avLst/>
          </a:prstGeom>
          <a:noFill/>
        </p:spPr>
        <p:txBody>
          <a:bodyPr wrap="none" rtlCol="0">
            <a:spAutoFit/>
          </a:bodyPr>
          <a:lstStyle/>
          <a:p>
            <a:pPr marL="0" lvl="1"/>
            <a:r>
              <a:rPr lang="en-US" altLang="ja-JP" sz="4800" dirty="0" err="1" smtClean="0"/>
              <a:t>var</a:t>
            </a:r>
            <a:r>
              <a:rPr lang="en-US" altLang="ja-JP" sz="4800" dirty="0" smtClean="0"/>
              <a:t> </a:t>
            </a:r>
            <a:r>
              <a:rPr lang="ja-JP" altLang="en-US" sz="4800" dirty="0" smtClean="0"/>
              <a:t>或る本 </a:t>
            </a:r>
            <a:r>
              <a:rPr lang="en-US" altLang="ja-JP" sz="4800" dirty="0" smtClean="0"/>
              <a:t>= </a:t>
            </a:r>
            <a:r>
              <a:rPr lang="ja-JP" altLang="en-US" sz="4800" dirty="0" smtClean="0"/>
              <a:t>書棚</a:t>
            </a:r>
            <a:r>
              <a:rPr lang="en-US" altLang="ja-JP" sz="4800" dirty="0" smtClean="0"/>
              <a:t>[</a:t>
            </a:r>
            <a:r>
              <a:rPr lang="ja-JP" altLang="en-US" sz="4800" dirty="0" smtClean="0"/>
              <a:t>何冊目か</a:t>
            </a:r>
            <a:r>
              <a:rPr lang="en-US" altLang="ja-JP" sz="4800" dirty="0" smtClean="0"/>
              <a:t>];</a:t>
            </a:r>
            <a:endParaRPr lang="en-US" altLang="ja-JP" sz="4400" dirty="0" smtClean="0"/>
          </a:p>
          <a:p>
            <a:endParaRPr kumimoji="1" lang="ja-JP"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normAutofit fontScale="90000"/>
          </a:bodyPr>
          <a:lstStyle/>
          <a:p>
            <a:pPr>
              <a:defRPr/>
            </a:pPr>
            <a:r>
              <a:rPr lang="ja-JP" altLang="en-US" dirty="0" smtClean="0"/>
              <a:t>動的型無し言語</a:t>
            </a:r>
            <a:r>
              <a:rPr lang="en-US" altLang="ja-JP" dirty="0" smtClean="0"/>
              <a:t/>
            </a:r>
            <a:br>
              <a:rPr lang="en-US" altLang="ja-JP" dirty="0" smtClean="0"/>
            </a:br>
            <a:r>
              <a:rPr lang="en-US" altLang="ja-JP" sz="4000" dirty="0" smtClean="0"/>
              <a:t>(JavaScript, Ruby</a:t>
            </a:r>
            <a:r>
              <a:rPr lang="ja-JP" altLang="en-US" sz="4000" dirty="0" smtClean="0"/>
              <a:t>等</a:t>
            </a:r>
            <a:r>
              <a:rPr lang="en-US" altLang="ja-JP" sz="4000" dirty="0" smtClean="0"/>
              <a:t>)</a:t>
            </a:r>
            <a:endParaRPr lang="ja-JP" altLang="en-US" dirty="0"/>
          </a:p>
        </p:txBody>
      </p:sp>
      <p:sp>
        <p:nvSpPr>
          <p:cNvPr id="3" name="コンテンツ プレースホルダ 2"/>
          <p:cNvSpPr>
            <a:spLocks noGrp="1"/>
          </p:cNvSpPr>
          <p:nvPr>
            <p:ph idx="1"/>
          </p:nvPr>
        </p:nvSpPr>
        <p:spPr>
          <a:xfrm>
            <a:off x="214313" y="1600200"/>
            <a:ext cx="8929687" cy="5257800"/>
          </a:xfrm>
        </p:spPr>
        <p:txBody>
          <a:bodyPr>
            <a:normAutofit/>
          </a:bodyPr>
          <a:lstStyle/>
          <a:p>
            <a:pPr>
              <a:defRPr/>
            </a:pPr>
            <a:r>
              <a:rPr lang="ja-JP" altLang="en-US" sz="4000" dirty="0" smtClean="0"/>
              <a:t>長所</a:t>
            </a:r>
            <a:r>
              <a:rPr lang="en-US" altLang="ja-JP" sz="4000" dirty="0" smtClean="0"/>
              <a:t>:</a:t>
            </a:r>
          </a:p>
          <a:p>
            <a:pPr lvl="1">
              <a:defRPr/>
            </a:pPr>
            <a:r>
              <a:rPr lang="ja-JP" altLang="en-US" sz="4000" dirty="0" smtClean="0"/>
              <a:t>「意図からすればノイズに当たる型の記述」が不要</a:t>
            </a:r>
          </a:p>
          <a:p>
            <a:pPr>
              <a:defRPr/>
            </a:pPr>
            <a:r>
              <a:rPr lang="ja-JP" altLang="en-US" sz="4000" dirty="0" smtClean="0"/>
              <a:t>短所</a:t>
            </a:r>
            <a:r>
              <a:rPr lang="en-US" altLang="ja-JP" sz="4000" dirty="0" smtClean="0"/>
              <a:t>:</a:t>
            </a:r>
          </a:p>
          <a:p>
            <a:pPr lvl="1">
              <a:defRPr/>
            </a:pPr>
            <a:r>
              <a:rPr lang="ja-JP" altLang="en-US" sz="3600" dirty="0" smtClean="0"/>
              <a:t>静的な検証があまりできない</a:t>
            </a:r>
            <a:endParaRPr lang="en-US" altLang="ja-JP" sz="3600" dirty="0" smtClean="0"/>
          </a:p>
          <a:p>
            <a:pPr lvl="1">
              <a:buFont typeface="Wingdings" pitchFamily="2" charset="2"/>
              <a:buNone/>
              <a:defRPr/>
            </a:pPr>
            <a:r>
              <a:rPr lang="en-US" altLang="ja-JP" sz="3600" dirty="0" smtClean="0"/>
              <a:t>(</a:t>
            </a:r>
            <a:r>
              <a:rPr lang="ja-JP" altLang="en-US" sz="3600" dirty="0" smtClean="0"/>
              <a:t>動的な検証が主</a:t>
            </a:r>
            <a:r>
              <a:rPr lang="en-US" altLang="ja-JP" sz="3600" dirty="0" smtClean="0"/>
              <a:t>)</a:t>
            </a:r>
            <a:endParaRPr lang="ja-JP" altLang="en-US" sz="36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normAutofit fontScale="90000"/>
          </a:bodyPr>
          <a:lstStyle/>
          <a:p>
            <a:pPr>
              <a:defRPr/>
            </a:pPr>
            <a:r>
              <a:rPr lang="ja-JP" altLang="en-US" dirty="0" smtClean="0"/>
              <a:t>静的型付き言語</a:t>
            </a:r>
            <a:r>
              <a:rPr lang="en-US" altLang="ja-JP" dirty="0" smtClean="0"/>
              <a:t/>
            </a:r>
            <a:br>
              <a:rPr lang="en-US" altLang="ja-JP" dirty="0" smtClean="0"/>
            </a:br>
            <a:r>
              <a:rPr lang="en-US" altLang="ja-JP" sz="4400" dirty="0" smtClean="0"/>
              <a:t>(C++, C#, Java </a:t>
            </a:r>
            <a:r>
              <a:rPr lang="ja-JP" altLang="en-US" sz="4400" dirty="0" smtClean="0"/>
              <a:t>等</a:t>
            </a:r>
            <a:r>
              <a:rPr lang="en-US" altLang="ja-JP" sz="4400" dirty="0" smtClean="0"/>
              <a:t>)</a:t>
            </a:r>
            <a:endParaRPr lang="ja-JP" altLang="en-US" dirty="0"/>
          </a:p>
        </p:txBody>
      </p:sp>
      <p:sp>
        <p:nvSpPr>
          <p:cNvPr id="3" name="コンテンツ プレースホルダ 2"/>
          <p:cNvSpPr>
            <a:spLocks noGrp="1"/>
          </p:cNvSpPr>
          <p:nvPr>
            <p:ph idx="1"/>
          </p:nvPr>
        </p:nvSpPr>
        <p:spPr>
          <a:xfrm>
            <a:off x="214313" y="1600200"/>
            <a:ext cx="8929687" cy="5257800"/>
          </a:xfrm>
        </p:spPr>
        <p:txBody>
          <a:bodyPr>
            <a:normAutofit lnSpcReduction="10000"/>
          </a:bodyPr>
          <a:lstStyle/>
          <a:p>
            <a:pPr>
              <a:defRPr/>
            </a:pPr>
            <a:r>
              <a:rPr lang="ja-JP" altLang="en-US" sz="4000" dirty="0" smtClean="0"/>
              <a:t>短所</a:t>
            </a:r>
            <a:r>
              <a:rPr lang="en-US" altLang="ja-JP" sz="4000" dirty="0" smtClean="0"/>
              <a:t>:</a:t>
            </a:r>
          </a:p>
          <a:p>
            <a:pPr lvl="1">
              <a:defRPr/>
            </a:pPr>
            <a:r>
              <a:rPr lang="ja-JP" altLang="en-US" sz="3600" dirty="0" smtClean="0"/>
              <a:t>「意図からすればノイズに当たる型の記述」も必要</a:t>
            </a:r>
          </a:p>
          <a:p>
            <a:pPr>
              <a:defRPr/>
            </a:pPr>
            <a:r>
              <a:rPr lang="ja-JP" altLang="en-US" sz="4000" dirty="0" smtClean="0"/>
              <a:t>長所</a:t>
            </a:r>
            <a:r>
              <a:rPr lang="en-US" altLang="ja-JP" sz="4000" dirty="0" smtClean="0"/>
              <a:t>:</a:t>
            </a:r>
          </a:p>
          <a:p>
            <a:pPr lvl="1">
              <a:defRPr/>
            </a:pPr>
            <a:r>
              <a:rPr lang="en-US" altLang="ja-JP" sz="3600" dirty="0" smtClean="0"/>
              <a:t>	</a:t>
            </a:r>
            <a:r>
              <a:rPr lang="ja-JP" altLang="en-US" sz="3600" dirty="0" smtClean="0"/>
              <a:t>静的な検証＋動的な検証</a:t>
            </a:r>
          </a:p>
          <a:p>
            <a:pPr lvl="2">
              <a:defRPr/>
            </a:pPr>
            <a:r>
              <a:rPr lang="ja-JP" altLang="en-US" dirty="0" smtClean="0"/>
              <a:t>即座の静的型チェック</a:t>
            </a:r>
          </a:p>
          <a:p>
            <a:pPr lvl="2">
              <a:defRPr/>
            </a:pPr>
            <a:r>
              <a:rPr lang="en-US" altLang="ja-JP" dirty="0" smtClean="0"/>
              <a:t>Visual Studio </a:t>
            </a:r>
            <a:r>
              <a:rPr lang="ja-JP" altLang="en-US" dirty="0" smtClean="0"/>
              <a:t>を使えばタイプを終えた次の瞬間にはエラーを検出</a:t>
            </a:r>
            <a:endParaRPr lang="en-US" altLang="ja-JP" dirty="0" smtClean="0"/>
          </a:p>
          <a:p>
            <a:pPr lvl="2">
              <a:defRPr/>
            </a:pPr>
            <a:r>
              <a:rPr lang="ja-JP" altLang="en-US" dirty="0" smtClean="0"/>
              <a:t>「動的検証があるから静的検証が要らないということにはならないだろう」</a:t>
            </a:r>
            <a:endParaRPr lang="ja-JP"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en-US" altLang="ja-JP" dirty="0" smtClean="0"/>
              <a:t>C#3.0</a:t>
            </a:r>
            <a:endParaRPr lang="ja-JP" altLang="en-US" dirty="0"/>
          </a:p>
        </p:txBody>
      </p:sp>
      <p:sp>
        <p:nvSpPr>
          <p:cNvPr id="3" name="コンテンツ プレースホルダ 2"/>
          <p:cNvSpPr>
            <a:spLocks noGrp="1"/>
          </p:cNvSpPr>
          <p:nvPr>
            <p:ph idx="1"/>
          </p:nvPr>
        </p:nvSpPr>
        <p:spPr>
          <a:xfrm>
            <a:off x="214313" y="1600200"/>
            <a:ext cx="8715405" cy="4972072"/>
          </a:xfrm>
        </p:spPr>
        <p:txBody>
          <a:bodyPr>
            <a:noAutofit/>
          </a:bodyPr>
          <a:lstStyle/>
          <a:p>
            <a:pPr>
              <a:defRPr/>
            </a:pPr>
            <a:r>
              <a:rPr lang="ja-JP" altLang="en-US" sz="4800" dirty="0" smtClean="0">
                <a:solidFill>
                  <a:srgbClr val="FF0000"/>
                </a:solidFill>
              </a:rPr>
              <a:t>型</a:t>
            </a:r>
            <a:r>
              <a:rPr lang="ja-JP" altLang="en-US" sz="4800" dirty="0" smtClean="0">
                <a:solidFill>
                  <a:srgbClr val="FF0000"/>
                </a:solidFill>
              </a:rPr>
              <a:t>推論 </a:t>
            </a:r>
            <a:r>
              <a:rPr lang="en-US" altLang="ja-JP" sz="4800" dirty="0" smtClean="0">
                <a:solidFill>
                  <a:srgbClr val="FF0000"/>
                </a:solidFill>
              </a:rPr>
              <a:t>(</a:t>
            </a:r>
            <a:r>
              <a:rPr lang="en-US" altLang="ja-JP" sz="4800" dirty="0" err="1" smtClean="0">
                <a:solidFill>
                  <a:srgbClr val="FF0000"/>
                </a:solidFill>
              </a:rPr>
              <a:t>v</a:t>
            </a:r>
            <a:r>
              <a:rPr lang="en-US" altLang="ja-JP" sz="4800" dirty="0" err="1" smtClean="0">
                <a:solidFill>
                  <a:srgbClr val="FF0000"/>
                </a:solidFill>
              </a:rPr>
              <a:t>ar</a:t>
            </a:r>
            <a:r>
              <a:rPr lang="en-US" altLang="ja-JP" sz="4800" dirty="0" smtClean="0">
                <a:solidFill>
                  <a:srgbClr val="FF0000"/>
                </a:solidFill>
              </a:rPr>
              <a:t>) </a:t>
            </a:r>
            <a:r>
              <a:rPr lang="ja-JP" altLang="en-US" sz="4400" dirty="0" smtClean="0"/>
              <a:t>をはじめとして、</a:t>
            </a:r>
            <a:r>
              <a:rPr lang="ja-JP" altLang="en-US" sz="4800" dirty="0" smtClean="0"/>
              <a:t>型の記述が</a:t>
            </a:r>
            <a:r>
              <a:rPr lang="ja-JP" altLang="en-US" sz="4800" dirty="0" smtClean="0"/>
              <a:t>不要</a:t>
            </a:r>
            <a:r>
              <a:rPr lang="ja-JP" altLang="en-US" sz="4400" dirty="0" smtClean="0"/>
              <a:t>になる方向へ</a:t>
            </a:r>
            <a:r>
              <a:rPr lang="en-US" altLang="ja-JP" sz="4400" dirty="0" smtClean="0"/>
              <a:t/>
            </a:r>
            <a:br>
              <a:rPr lang="en-US" altLang="ja-JP" sz="4400" dirty="0" smtClean="0"/>
            </a:br>
            <a:r>
              <a:rPr lang="ja-JP" altLang="en-US" sz="4800" dirty="0" smtClean="0"/>
              <a:t>進化</a:t>
            </a:r>
            <a:endParaRPr lang="en-US" altLang="ja-JP" sz="4400" dirty="0" smtClean="0"/>
          </a:p>
          <a:p>
            <a:pPr>
              <a:defRPr/>
            </a:pPr>
            <a:r>
              <a:rPr lang="ja-JP" altLang="en-US" sz="4400" dirty="0" smtClean="0"/>
              <a:t>でも、</a:t>
            </a:r>
            <a:r>
              <a:rPr lang="ja-JP" altLang="en-US" sz="4800" dirty="0" smtClean="0"/>
              <a:t>静的型チェック</a:t>
            </a:r>
            <a:r>
              <a:rPr lang="ja-JP" altLang="en-US" sz="4400" dirty="0" smtClean="0"/>
              <a:t>は</a:t>
            </a:r>
            <a:r>
              <a:rPr lang="en-US" altLang="ja-JP" sz="4400" dirty="0" smtClean="0"/>
              <a:t/>
            </a:r>
            <a:br>
              <a:rPr lang="en-US" altLang="ja-JP" sz="4400" dirty="0" smtClean="0"/>
            </a:br>
            <a:r>
              <a:rPr lang="ja-JP" altLang="en-US" sz="4400" dirty="0" smtClean="0"/>
              <a:t>これまで通り</a:t>
            </a:r>
            <a:endParaRPr lang="ja-JP"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lstStyle/>
          <a:p>
            <a:pPr>
              <a:defRPr/>
            </a:pPr>
            <a:r>
              <a:rPr lang="en-US" altLang="ja-JP" dirty="0" smtClean="0"/>
              <a:t>C#3.0</a:t>
            </a:r>
            <a:endParaRPr lang="ja-JP" altLang="en-US" dirty="0"/>
          </a:p>
        </p:txBody>
      </p:sp>
      <p:sp>
        <p:nvSpPr>
          <p:cNvPr id="3" name="コンテンツ プレースホルダ 2"/>
          <p:cNvSpPr>
            <a:spLocks noGrp="1"/>
          </p:cNvSpPr>
          <p:nvPr>
            <p:ph idx="1"/>
          </p:nvPr>
        </p:nvSpPr>
        <p:spPr>
          <a:xfrm>
            <a:off x="214313" y="1600200"/>
            <a:ext cx="8929687" cy="5257800"/>
          </a:xfrm>
        </p:spPr>
        <p:txBody>
          <a:bodyPr>
            <a:normAutofit/>
          </a:bodyPr>
          <a:lstStyle/>
          <a:p>
            <a:pPr>
              <a:defRPr/>
            </a:pPr>
            <a:r>
              <a:rPr lang="ja-JP" altLang="en-US" sz="4400" smtClean="0"/>
              <a:t>長所</a:t>
            </a:r>
            <a:r>
              <a:rPr lang="en-US" altLang="ja-JP" sz="4400" dirty="0" smtClean="0"/>
              <a:t>:</a:t>
            </a:r>
          </a:p>
          <a:p>
            <a:pPr lvl="1">
              <a:defRPr/>
            </a:pPr>
            <a:r>
              <a:rPr lang="ja-JP" altLang="en-US" sz="4000" dirty="0" smtClean="0"/>
              <a:t>意図からすればノイズに当たる型の記述が不要</a:t>
            </a:r>
            <a:endParaRPr lang="en-US" altLang="ja-JP" sz="4000" dirty="0" smtClean="0"/>
          </a:p>
          <a:p>
            <a:pPr lvl="1">
              <a:defRPr/>
            </a:pPr>
            <a:r>
              <a:rPr lang="ja-JP" altLang="en-US" sz="4000" dirty="0" smtClean="0"/>
              <a:t>静的な検証＋動的な検証</a:t>
            </a:r>
            <a:endParaRPr lang="en-US" altLang="ja-JP" sz="4000" dirty="0" smtClean="0"/>
          </a:p>
          <a:p>
            <a:pPr>
              <a:buFont typeface="Wingdings" pitchFamily="2" charset="2"/>
              <a:buNone/>
              <a:defRPr/>
            </a:pPr>
            <a:r>
              <a:rPr lang="ja-JP" altLang="en-US" dirty="0" smtClean="0"/>
              <a:t>→ </a:t>
            </a:r>
            <a:r>
              <a:rPr lang="ja-JP" altLang="en-US" sz="7200" dirty="0" smtClean="0">
                <a:solidFill>
                  <a:srgbClr val="FF0000"/>
                </a:solidFill>
              </a:rPr>
              <a:t>両立</a:t>
            </a:r>
            <a:r>
              <a:rPr lang="en-US" altLang="ja-JP" sz="7200" dirty="0" smtClean="0">
                <a:solidFill>
                  <a:srgbClr val="FF0000"/>
                </a:solidFill>
              </a:rPr>
              <a:t>!</a:t>
            </a:r>
            <a:endParaRPr lang="ja-JP" altLang="en-US" dirty="0" smtClean="0">
              <a:solidFill>
                <a:srgbClr val="FF0000"/>
              </a:solidFill>
            </a:endParaRPr>
          </a:p>
          <a:p>
            <a:pPr>
              <a:defRPr/>
            </a:pPr>
            <a:endParaRPr lang="ja-JP"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580187"/>
          </a:xfrm>
        </p:spPr>
        <p:txBody>
          <a:bodyPr/>
          <a:lstStyle/>
          <a:p>
            <a:pPr algn="ctr">
              <a:defRPr/>
            </a:pPr>
            <a:r>
              <a:rPr lang="ja-JP" altLang="en-US" sz="16600" dirty="0" smtClean="0"/>
              <a:t>最強</a:t>
            </a:r>
            <a:r>
              <a:rPr lang="en-US" altLang="ja-JP" sz="16600" dirty="0" smtClean="0"/>
              <a:t>!</a:t>
            </a:r>
            <a:endParaRPr lang="ja-JP" altLang="en-US" sz="166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noAutofit/>
          </a:bodyPr>
          <a:lstStyle/>
          <a:p>
            <a:pPr>
              <a:defRPr/>
            </a:pPr>
            <a:r>
              <a:rPr lang="ja-JP" altLang="en-US" sz="8000" dirty="0" smtClean="0"/>
              <a:t>まとめ</a:t>
            </a:r>
            <a:r>
              <a:rPr lang="en-US" altLang="ja-JP" sz="8000" dirty="0" smtClean="0"/>
              <a:t>:</a:t>
            </a:r>
            <a:endParaRPr lang="ja-JP" altLang="en-US" sz="8000" dirty="0"/>
          </a:p>
        </p:txBody>
      </p:sp>
      <p:sp>
        <p:nvSpPr>
          <p:cNvPr id="3" name="コンテンツ プレースホルダ 2"/>
          <p:cNvSpPr>
            <a:spLocks noGrp="1"/>
          </p:cNvSpPr>
          <p:nvPr>
            <p:ph idx="1"/>
          </p:nvPr>
        </p:nvSpPr>
        <p:spPr>
          <a:xfrm>
            <a:off x="214313" y="2786058"/>
            <a:ext cx="8929687" cy="4071942"/>
          </a:xfrm>
        </p:spPr>
        <p:txBody>
          <a:bodyPr>
            <a:normAutofit/>
          </a:bodyPr>
          <a:lstStyle/>
          <a:p>
            <a:pPr algn="ctr">
              <a:buFont typeface="Wingdings" pitchFamily="2" charset="2"/>
              <a:buNone/>
              <a:defRPr/>
            </a:pPr>
            <a:r>
              <a:rPr lang="en-US" altLang="ja-JP" sz="11500" dirty="0" smtClean="0">
                <a:solidFill>
                  <a:srgbClr val="FF0000"/>
                </a:solidFill>
              </a:rPr>
              <a:t>C#3.0</a:t>
            </a:r>
            <a:r>
              <a:rPr lang="en-US" altLang="ja-JP" sz="8000" dirty="0" smtClean="0"/>
              <a:t> </a:t>
            </a:r>
            <a:r>
              <a:rPr lang="ja-JP" altLang="en-US" sz="8000" dirty="0" smtClean="0"/>
              <a:t>最強説</a:t>
            </a:r>
            <a:endParaRPr lang="ja-JP" altLang="en-US" sz="8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kumimoji="1" lang="en-US" altLang="ja-JP" dirty="0" smtClean="0"/>
              <a:t>To be continued…</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kumimoji="1" lang="ja-JP" altLang="en-US" dirty="0" smtClean="0">
                <a:solidFill>
                  <a:schemeClr val="accent2">
                    <a:lumMod val="50000"/>
                  </a:schemeClr>
                </a:solidFill>
              </a:rPr>
              <a:t>きれいなソースコード</a:t>
            </a:r>
            <a:r>
              <a:rPr kumimoji="1" lang="ja-JP" altLang="en-US" dirty="0" smtClean="0"/>
              <a:t>を書こう</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accent2">
                    <a:lumMod val="50000"/>
                  </a:schemeClr>
                </a:solidFill>
              </a:rPr>
              <a:t>きれいなソースコード</a:t>
            </a:r>
            <a:r>
              <a:rPr kumimoji="1" lang="ja-JP" altLang="en-US" dirty="0" smtClean="0"/>
              <a:t>について</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或る人の反論</a:t>
            </a:r>
            <a:r>
              <a:rPr lang="en-US" altLang="ja-JP" dirty="0" smtClean="0"/>
              <a:t>:</a:t>
            </a:r>
            <a:r>
              <a:rPr lang="ja-JP" altLang="en-US" dirty="0" smtClean="0"/>
              <a:t>「コードなんてきたなかろうと、動けば何でもいいのでは」</a:t>
            </a:r>
          </a:p>
          <a:p>
            <a:endParaRPr lang="en-US" altLang="ja-JP" dirty="0" smtClean="0"/>
          </a:p>
          <a:p>
            <a:r>
              <a:rPr lang="ja-JP" altLang="en-US" dirty="0" smtClean="0"/>
              <a:t>コードをきれいにしても動く。というか、高品質で動く。</a:t>
            </a:r>
          </a:p>
          <a:p>
            <a:r>
              <a:rPr lang="ja-JP" altLang="en-US" dirty="0" smtClean="0"/>
              <a:t>且つ開発コストと保守コストが少ない。</a:t>
            </a:r>
          </a:p>
          <a:p>
            <a:r>
              <a:rPr lang="ja-JP" altLang="en-US" dirty="0" smtClean="0"/>
              <a:t>「動けば何でもいい」のであれば、きれいなコードの方が得。</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1143000"/>
          </a:xfrm>
        </p:spPr>
        <p:txBody>
          <a:bodyPr>
            <a:normAutofit fontScale="90000"/>
          </a:bodyPr>
          <a:lstStyle/>
          <a:p>
            <a:pPr>
              <a:defRPr/>
            </a:pPr>
            <a:r>
              <a:rPr lang="ja-JP" altLang="en-US" sz="4000" dirty="0" smtClean="0"/>
              <a:t>「美しいソースコードのための七箇条」</a:t>
            </a:r>
            <a:r>
              <a:rPr lang="en-US" altLang="ja-JP" sz="4000" dirty="0" smtClean="0"/>
              <a:t/>
            </a:r>
            <a:br>
              <a:rPr lang="en-US" altLang="ja-JP" sz="4000" dirty="0" smtClean="0"/>
            </a:br>
            <a:r>
              <a:rPr lang="en-US" altLang="ja-JP" sz="4000" dirty="0" smtClean="0"/>
              <a:t>by </a:t>
            </a:r>
            <a:r>
              <a:rPr lang="ja-JP" altLang="en-US" sz="4000" dirty="0" smtClean="0"/>
              <a:t>私</a:t>
            </a:r>
            <a:endParaRPr lang="ja-JP" altLang="en-US" sz="4000" dirty="0"/>
          </a:p>
        </p:txBody>
      </p:sp>
      <p:sp>
        <p:nvSpPr>
          <p:cNvPr id="3" name="コンテンツ プレースホルダ 2"/>
          <p:cNvSpPr>
            <a:spLocks noGrp="1"/>
          </p:cNvSpPr>
          <p:nvPr>
            <p:ph idx="1"/>
          </p:nvPr>
        </p:nvSpPr>
        <p:spPr>
          <a:xfrm>
            <a:off x="214313" y="1600200"/>
            <a:ext cx="8643967" cy="5257800"/>
          </a:xfrm>
        </p:spPr>
        <p:txBody>
          <a:bodyPr>
            <a:normAutofit/>
          </a:bodyPr>
          <a:lstStyle/>
          <a:p>
            <a:pPr marL="742950" indent="-742950">
              <a:buFont typeface="+mj-lt"/>
              <a:buAutoNum type="arabicPeriod"/>
              <a:defRPr/>
            </a:pPr>
            <a:r>
              <a:rPr lang="ja-JP" altLang="en-US" sz="4000" dirty="0" smtClean="0"/>
              <a:t>意図を表現</a:t>
            </a:r>
            <a:endParaRPr lang="en-US" altLang="ja-JP" sz="4000" dirty="0" smtClean="0"/>
          </a:p>
          <a:p>
            <a:pPr marL="742950" indent="-742950">
              <a:buFont typeface="+mj-lt"/>
              <a:buAutoNum type="arabicPeriod"/>
              <a:defRPr/>
            </a:pPr>
            <a:r>
              <a:rPr lang="ja-JP" altLang="en-US" sz="4000" dirty="0" smtClean="0"/>
              <a:t>単一責務</a:t>
            </a:r>
            <a:endParaRPr lang="en-US" altLang="ja-JP" sz="4000" dirty="0" smtClean="0"/>
          </a:p>
          <a:p>
            <a:pPr marL="742950" indent="-742950">
              <a:buFont typeface="+mj-lt"/>
              <a:buAutoNum type="arabicPeriod"/>
              <a:defRPr/>
            </a:pPr>
            <a:r>
              <a:rPr lang="ja-JP" altLang="en-US" sz="4000" dirty="0" smtClean="0"/>
              <a:t>的確な名前</a:t>
            </a:r>
            <a:endParaRPr lang="en-US" altLang="ja-JP" sz="4000" dirty="0" smtClean="0"/>
          </a:p>
          <a:p>
            <a:pPr marL="742950" indent="-742950">
              <a:buFont typeface="+mj-lt"/>
              <a:buAutoNum type="arabicPeriod"/>
              <a:defRPr/>
            </a:pPr>
            <a:r>
              <a:rPr lang="en-US" altLang="ja-JP" sz="4000" dirty="0" smtClean="0"/>
              <a:t>Once And Only Once</a:t>
            </a:r>
          </a:p>
          <a:p>
            <a:pPr marL="742950" indent="-742950">
              <a:buFont typeface="+mj-lt"/>
              <a:buAutoNum type="arabicPeriod"/>
              <a:defRPr/>
            </a:pPr>
            <a:r>
              <a:rPr lang="ja-JP" altLang="en-US" sz="4000" dirty="0" smtClean="0"/>
              <a:t>的確に記述されたメソッド</a:t>
            </a:r>
            <a:endParaRPr lang="en-US" altLang="ja-JP" sz="4000" dirty="0" smtClean="0"/>
          </a:p>
          <a:p>
            <a:pPr marL="742950" indent="-742950">
              <a:buFont typeface="+mj-lt"/>
              <a:buAutoNum type="arabicPeriod"/>
              <a:defRPr/>
            </a:pPr>
            <a:r>
              <a:rPr lang="ja-JP" altLang="en-US" sz="4000" dirty="0" smtClean="0"/>
              <a:t>ルールの統一</a:t>
            </a:r>
            <a:endParaRPr lang="en-US" altLang="ja-JP" sz="4000" dirty="0" smtClean="0"/>
          </a:p>
          <a:p>
            <a:pPr marL="742950" indent="-742950">
              <a:buFont typeface="+mj-lt"/>
              <a:buAutoNum type="arabicPeriod"/>
              <a:defRPr/>
            </a:pPr>
            <a:r>
              <a:rPr lang="en-US" altLang="ja-JP" sz="4000" dirty="0" smtClean="0"/>
              <a:t>Testable</a:t>
            </a:r>
            <a:endParaRPr lang="ja-JP" altLang="en-US" sz="4000" dirty="0"/>
          </a:p>
        </p:txBody>
      </p:sp>
      <p:sp>
        <p:nvSpPr>
          <p:cNvPr id="4" name="コンテンツ プレースホルダ 2"/>
          <p:cNvSpPr txBox="1">
            <a:spLocks/>
          </p:cNvSpPr>
          <p:nvPr/>
        </p:nvSpPr>
        <p:spPr bwMode="auto">
          <a:xfrm>
            <a:off x="928662" y="1571618"/>
            <a:ext cx="6643687" cy="857250"/>
          </a:xfrm>
          <a:prstGeom prst="rect">
            <a:avLst/>
          </a:prstGeom>
          <a:noFill/>
          <a:ln w="9525">
            <a:noFill/>
            <a:miter lim="800000"/>
            <a:headEnd/>
            <a:tailEnd/>
          </a:ln>
          <a:effectLst/>
        </p:spPr>
        <p:txBody>
          <a:bodyPr/>
          <a:lstStyle/>
          <a:p>
            <a:pPr marL="742950" indent="-742950" eaLnBrk="0" hangingPunct="0">
              <a:spcBef>
                <a:spcPct val="20000"/>
              </a:spcBef>
              <a:buClr>
                <a:schemeClr val="hlink"/>
              </a:buClr>
              <a:buSzPct val="60000"/>
              <a:defRPr/>
            </a:pPr>
            <a:r>
              <a:rPr lang="ja-JP" altLang="en-US" sz="4000" kern="0" dirty="0" smtClean="0">
                <a:solidFill>
                  <a:srgbClr val="FF0000"/>
                </a:solidFill>
                <a:effectLst>
                  <a:outerShdw blurRad="38100" dist="38100" dir="2700000" algn="tl">
                    <a:srgbClr val="000000"/>
                  </a:outerShdw>
                </a:effectLst>
                <a:latin typeface="メイリオ" pitchFamily="50" charset="-128"/>
                <a:ea typeface="メイリオ" pitchFamily="50" charset="-128"/>
              </a:rPr>
              <a:t>意図を表現    </a:t>
            </a:r>
            <a:r>
              <a:rPr lang="ja-JP" altLang="en-US" sz="4000" kern="0" dirty="0" smtClean="0">
                <a:solidFill>
                  <a:schemeClr val="accent6">
                    <a:lumMod val="50000"/>
                  </a:schemeClr>
                </a:solidFill>
                <a:effectLst>
                  <a:outerShdw blurRad="38100" dist="38100" dir="2700000" algn="tl">
                    <a:srgbClr val="000000"/>
                  </a:outerShdw>
                </a:effectLst>
                <a:latin typeface="メイリオ" pitchFamily="50" charset="-128"/>
                <a:ea typeface="メイリオ" pitchFamily="50" charset="-128"/>
              </a:rPr>
              <a:t>← 今回</a:t>
            </a:r>
            <a:r>
              <a:rPr lang="en-US" altLang="ja-JP" sz="4000" kern="0" dirty="0" smtClean="0">
                <a:solidFill>
                  <a:schemeClr val="accent6">
                    <a:lumMod val="50000"/>
                  </a:schemeClr>
                </a:solidFill>
                <a:effectLst>
                  <a:outerShdw blurRad="38100" dist="38100" dir="2700000" algn="tl">
                    <a:srgbClr val="000000"/>
                  </a:outerShdw>
                </a:effectLst>
                <a:latin typeface="メイリオ" pitchFamily="50" charset="-128"/>
                <a:ea typeface="メイリオ" pitchFamily="50" charset="-128"/>
              </a:rPr>
              <a:t>!</a:t>
            </a:r>
            <a:r>
              <a:rPr lang="ja-JP" altLang="en-US" sz="4000" kern="0" dirty="0" smtClean="0">
                <a:solidFill>
                  <a:schemeClr val="accent6">
                    <a:lumMod val="50000"/>
                  </a:schemeClr>
                </a:solidFill>
                <a:effectLst>
                  <a:outerShdw blurRad="38100" dist="38100" dir="2700000" algn="tl">
                    <a:srgbClr val="000000"/>
                  </a:outerShdw>
                </a:effectLst>
                <a:latin typeface="メイリオ" pitchFamily="50" charset="-128"/>
                <a:ea typeface="メイリオ" pitchFamily="50" charset="-128"/>
              </a:rPr>
              <a:t> </a:t>
            </a:r>
            <a:endParaRPr lang="ja-JP" altLang="en-US" sz="4000" kern="0" dirty="0">
              <a:solidFill>
                <a:schemeClr val="accent6">
                  <a:lumMod val="50000"/>
                </a:schemeClr>
              </a:solidFill>
              <a:effectLst>
                <a:outerShdw blurRad="38100" dist="38100" dir="2700000" algn="tl">
                  <a:srgbClr val="000000"/>
                </a:outerShdw>
              </a:effectLst>
              <a:latin typeface="メイリオ" pitchFamily="50" charset="-128"/>
              <a:ea typeface="メイリオ" pitchFamily="50" charset="-128"/>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794500"/>
          </a:xfrm>
        </p:spPr>
        <p:txBody>
          <a:bodyPr/>
          <a:lstStyle/>
          <a:p>
            <a:pPr algn="ctr">
              <a:defRPr/>
            </a:pPr>
            <a:r>
              <a:rPr lang="ja-JP" altLang="en-US" sz="6600" dirty="0" smtClean="0"/>
              <a:t>ソースコードは、</a:t>
            </a:r>
            <a:r>
              <a:rPr lang="en-US" altLang="ja-JP" sz="6600" dirty="0" smtClean="0"/>
              <a:t/>
            </a:r>
            <a:br>
              <a:rPr lang="en-US" altLang="ja-JP" sz="6600" dirty="0" smtClean="0"/>
            </a:br>
            <a:r>
              <a:rPr lang="ja-JP" altLang="en-US" sz="6600" dirty="0" smtClean="0"/>
              <a:t>それ自身で</a:t>
            </a:r>
            <a:r>
              <a:rPr lang="ja-JP" altLang="en-US" sz="6600" dirty="0" smtClean="0">
                <a:solidFill>
                  <a:srgbClr val="FF0000"/>
                </a:solidFill>
              </a:rPr>
              <a:t>意図</a:t>
            </a:r>
            <a:r>
              <a:rPr lang="ja-JP" altLang="en-US" sz="6600" dirty="0" smtClean="0"/>
              <a:t>が</a:t>
            </a:r>
            <a:r>
              <a:rPr lang="en-US" altLang="ja-JP" sz="6600" dirty="0" smtClean="0"/>
              <a:t/>
            </a:r>
            <a:br>
              <a:rPr lang="en-US" altLang="ja-JP" sz="6600" dirty="0" smtClean="0"/>
            </a:br>
            <a:r>
              <a:rPr lang="ja-JP" altLang="en-US" sz="6600" dirty="0" smtClean="0"/>
              <a:t>表現できた方がベター</a:t>
            </a:r>
            <a:endParaRPr lang="ja-JP" altLang="en-US" sz="6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313" y="277813"/>
            <a:ext cx="8929687" cy="6580187"/>
          </a:xfrm>
        </p:spPr>
        <p:txBody>
          <a:bodyPr/>
          <a:lstStyle/>
          <a:p>
            <a:pPr>
              <a:defRPr/>
            </a:pPr>
            <a:r>
              <a:rPr lang="ja-JP" altLang="en-US" dirty="0" smtClean="0"/>
              <a:t>例</a:t>
            </a:r>
            <a:r>
              <a:rPr lang="en-US" altLang="ja-JP" dirty="0" smtClean="0"/>
              <a:t>. </a:t>
            </a:r>
            <a:br>
              <a:rPr lang="en-US" altLang="ja-JP" dirty="0" smtClean="0"/>
            </a:br>
            <a:r>
              <a:rPr lang="ja-JP" altLang="en-US" sz="4000" dirty="0" smtClean="0"/>
              <a:t>「</a:t>
            </a:r>
            <a:r>
              <a:rPr lang="en-US" sz="4000" dirty="0" smtClean="0">
                <a:solidFill>
                  <a:srgbClr val="FF0000"/>
                </a:solidFill>
              </a:rPr>
              <a:t>C </a:t>
            </a:r>
            <a:r>
              <a:rPr lang="ja-JP" altLang="en-US" sz="4000" dirty="0" smtClean="0"/>
              <a:t>が </a:t>
            </a:r>
            <a:r>
              <a:rPr lang="ja-JP" altLang="en-US" sz="4000" dirty="0" smtClean="0">
                <a:solidFill>
                  <a:srgbClr val="FF0000"/>
                </a:solidFill>
              </a:rPr>
              <a:t>アセンブリ言語</a:t>
            </a:r>
            <a:r>
              <a:rPr lang="ja-JP" altLang="en-US" sz="4000" dirty="0" smtClean="0"/>
              <a:t>に比べてもし何か優れている点があるとすれば、</a:t>
            </a:r>
            <a:r>
              <a:rPr lang="en-US" altLang="ja-JP" sz="4000" dirty="0" smtClean="0"/>
              <a:t/>
            </a:r>
            <a:br>
              <a:rPr lang="en-US" altLang="ja-JP" sz="4000" dirty="0" smtClean="0"/>
            </a:br>
            <a:r>
              <a:rPr lang="ja-JP" altLang="en-US" sz="4000" dirty="0" smtClean="0"/>
              <a:t>より</a:t>
            </a:r>
            <a:r>
              <a:rPr lang="ja-JP" altLang="en-US" sz="4000" dirty="0" smtClean="0">
                <a:solidFill>
                  <a:srgbClr val="FF0000"/>
                </a:solidFill>
              </a:rPr>
              <a:t>意図</a:t>
            </a:r>
            <a:r>
              <a:rPr lang="ja-JP" altLang="en-US" sz="4000" dirty="0" smtClean="0"/>
              <a:t>が表現しやすいところ」</a:t>
            </a:r>
            <a:r>
              <a:rPr lang="en-US" altLang="ja-JP" dirty="0" smtClean="0"/>
              <a:t/>
            </a:r>
            <a:br>
              <a:rPr lang="en-US" altLang="ja-JP" dirty="0" smtClean="0"/>
            </a:br>
            <a:endParaRPr lang="ja-JP"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1.4|1.8|1.7"/>
</p:tagLst>
</file>

<file path=ppt/tags/tag10.xml><?xml version="1.0" encoding="utf-8"?>
<p:tagLst xmlns:a="http://schemas.openxmlformats.org/drawingml/2006/main" xmlns:r="http://schemas.openxmlformats.org/officeDocument/2006/relationships" xmlns:p="http://schemas.openxmlformats.org/presentationml/2006/main">
  <p:tag name="TIMING" val="|3.3|4.7"/>
</p:tagLst>
</file>

<file path=ppt/tags/tag11.xml><?xml version="1.0" encoding="utf-8"?>
<p:tagLst xmlns:a="http://schemas.openxmlformats.org/drawingml/2006/main" xmlns:r="http://schemas.openxmlformats.org/officeDocument/2006/relationships" xmlns:p="http://schemas.openxmlformats.org/presentationml/2006/main">
  <p:tag name="TIMING" val="|9.5"/>
</p:tagLst>
</file>

<file path=ppt/tags/tag12.xml><?xml version="1.0" encoding="utf-8"?>
<p:tagLst xmlns:a="http://schemas.openxmlformats.org/drawingml/2006/main" xmlns:r="http://schemas.openxmlformats.org/officeDocument/2006/relationships" xmlns:p="http://schemas.openxmlformats.org/presentationml/2006/main">
  <p:tag name="TIMING" val="|1.7|1.5"/>
</p:tagLst>
</file>

<file path=ppt/tags/tag13.xml><?xml version="1.0" encoding="utf-8"?>
<p:tagLst xmlns:a="http://schemas.openxmlformats.org/drawingml/2006/main" xmlns:r="http://schemas.openxmlformats.org/officeDocument/2006/relationships" xmlns:p="http://schemas.openxmlformats.org/presentationml/2006/main">
  <p:tag name="TIMING" val="|3.3"/>
</p:tagLst>
</file>

<file path=ppt/tags/tag14.xml><?xml version="1.0" encoding="utf-8"?>
<p:tagLst xmlns:a="http://schemas.openxmlformats.org/drawingml/2006/main" xmlns:r="http://schemas.openxmlformats.org/officeDocument/2006/relationships" xmlns:p="http://schemas.openxmlformats.org/presentationml/2006/main">
  <p:tag name="TIMING" val="|2.4"/>
</p:tagLst>
</file>

<file path=ppt/tags/tag15.xml><?xml version="1.0" encoding="utf-8"?>
<p:tagLst xmlns:a="http://schemas.openxmlformats.org/drawingml/2006/main" xmlns:r="http://schemas.openxmlformats.org/officeDocument/2006/relationships" xmlns:p="http://schemas.openxmlformats.org/presentationml/2006/main">
  <p:tag name="TIMING" val="|1.7"/>
</p:tagLst>
</file>

<file path=ppt/tags/tag16.xml><?xml version="1.0" encoding="utf-8"?>
<p:tagLst xmlns:a="http://schemas.openxmlformats.org/drawingml/2006/main" xmlns:r="http://schemas.openxmlformats.org/officeDocument/2006/relationships" xmlns:p="http://schemas.openxmlformats.org/presentationml/2006/main">
  <p:tag name="TIMING" val="|1|4.4|2.2"/>
</p:tagLst>
</file>

<file path=ppt/tags/tag17.xml><?xml version="1.0" encoding="utf-8"?>
<p:tagLst xmlns:a="http://schemas.openxmlformats.org/drawingml/2006/main" xmlns:r="http://schemas.openxmlformats.org/officeDocument/2006/relationships" xmlns:p="http://schemas.openxmlformats.org/presentationml/2006/main">
  <p:tag name="TIMING" val="|0.8|9.5|3"/>
</p:tagLst>
</file>

<file path=ppt/tags/tag18.xml><?xml version="1.0" encoding="utf-8"?>
<p:tagLst xmlns:a="http://schemas.openxmlformats.org/drawingml/2006/main" xmlns:r="http://schemas.openxmlformats.org/officeDocument/2006/relationships" xmlns:p="http://schemas.openxmlformats.org/presentationml/2006/main">
  <p:tag name="TIMING" val="|1.2|8.1|3"/>
</p:tagLst>
</file>

<file path=ppt/tags/tag19.xml><?xml version="1.0" encoding="utf-8"?>
<p:tagLst xmlns:a="http://schemas.openxmlformats.org/drawingml/2006/main" xmlns:r="http://schemas.openxmlformats.org/officeDocument/2006/relationships" xmlns:p="http://schemas.openxmlformats.org/presentationml/2006/main">
  <p:tag name="TIMING" val="|1.3|1.2"/>
</p:tagLst>
</file>

<file path=ppt/tags/tag2.xml><?xml version="1.0" encoding="utf-8"?>
<p:tagLst xmlns:a="http://schemas.openxmlformats.org/drawingml/2006/main" xmlns:r="http://schemas.openxmlformats.org/officeDocument/2006/relationships" xmlns:p="http://schemas.openxmlformats.org/presentationml/2006/main">
  <p:tag name="TIMING" val="|4.9|2.7"/>
</p:tagLst>
</file>

<file path=ppt/tags/tag20.xml><?xml version="1.0" encoding="utf-8"?>
<p:tagLst xmlns:a="http://schemas.openxmlformats.org/drawingml/2006/main" xmlns:r="http://schemas.openxmlformats.org/officeDocument/2006/relationships" xmlns:p="http://schemas.openxmlformats.org/presentationml/2006/main">
  <p:tag name="TIMING" val="|3.4|1.5"/>
</p:tagLst>
</file>

<file path=ppt/tags/tag21.xml><?xml version="1.0" encoding="utf-8"?>
<p:tagLst xmlns:a="http://schemas.openxmlformats.org/drawingml/2006/main" xmlns:r="http://schemas.openxmlformats.org/officeDocument/2006/relationships" xmlns:p="http://schemas.openxmlformats.org/presentationml/2006/main">
  <p:tag name="TIMING" val="|3.1|1.1"/>
</p:tagLst>
</file>

<file path=ppt/tags/tag22.xml><?xml version="1.0" encoding="utf-8"?>
<p:tagLst xmlns:a="http://schemas.openxmlformats.org/drawingml/2006/main" xmlns:r="http://schemas.openxmlformats.org/officeDocument/2006/relationships" xmlns:p="http://schemas.openxmlformats.org/presentationml/2006/main">
  <p:tag name="TIMING" val="|1.5|2.9"/>
</p:tagLst>
</file>

<file path=ppt/tags/tag23.xml><?xml version="1.0" encoding="utf-8"?>
<p:tagLst xmlns:a="http://schemas.openxmlformats.org/drawingml/2006/main" xmlns:r="http://schemas.openxmlformats.org/officeDocument/2006/relationships" xmlns:p="http://schemas.openxmlformats.org/presentationml/2006/main">
  <p:tag name="TIMING" val="|1.7|4.6"/>
</p:tagLst>
</file>

<file path=ppt/tags/tag24.xml><?xml version="1.0" encoding="utf-8"?>
<p:tagLst xmlns:a="http://schemas.openxmlformats.org/drawingml/2006/main" xmlns:r="http://schemas.openxmlformats.org/officeDocument/2006/relationships" xmlns:p="http://schemas.openxmlformats.org/presentationml/2006/main">
  <p:tag name="TIMING" val="|0.5|8.3"/>
</p:tagLst>
</file>

<file path=ppt/tags/tag25.xml><?xml version="1.0" encoding="utf-8"?>
<p:tagLst xmlns:a="http://schemas.openxmlformats.org/drawingml/2006/main" xmlns:r="http://schemas.openxmlformats.org/officeDocument/2006/relationships" xmlns:p="http://schemas.openxmlformats.org/presentationml/2006/main">
  <p:tag name="TIMING" val="|0.5|8.3"/>
</p:tagLst>
</file>

<file path=ppt/tags/tag26.xml><?xml version="1.0" encoding="utf-8"?>
<p:tagLst xmlns:a="http://schemas.openxmlformats.org/drawingml/2006/main" xmlns:r="http://schemas.openxmlformats.org/officeDocument/2006/relationships" xmlns:p="http://schemas.openxmlformats.org/presentationml/2006/main">
  <p:tag name="TIMING" val="|0.5"/>
</p:tagLst>
</file>

<file path=ppt/tags/tag3.xml><?xml version="1.0" encoding="utf-8"?>
<p:tagLst xmlns:a="http://schemas.openxmlformats.org/drawingml/2006/main" xmlns:r="http://schemas.openxmlformats.org/officeDocument/2006/relationships" xmlns:p="http://schemas.openxmlformats.org/presentationml/2006/main">
  <p:tag name="TIMING" val="|2.4|1.5|0.9"/>
</p:tagLst>
</file>

<file path=ppt/tags/tag4.xml><?xml version="1.0" encoding="utf-8"?>
<p:tagLst xmlns:a="http://schemas.openxmlformats.org/drawingml/2006/main" xmlns:r="http://schemas.openxmlformats.org/officeDocument/2006/relationships" xmlns:p="http://schemas.openxmlformats.org/presentationml/2006/main">
  <p:tag name="TIMING" val="|1.9"/>
</p:tagLst>
</file>

<file path=ppt/tags/tag5.xml><?xml version="1.0" encoding="utf-8"?>
<p:tagLst xmlns:a="http://schemas.openxmlformats.org/drawingml/2006/main" xmlns:r="http://schemas.openxmlformats.org/officeDocument/2006/relationships" xmlns:p="http://schemas.openxmlformats.org/presentationml/2006/main">
  <p:tag name="TIMING" val="|1.4"/>
</p:tagLst>
</file>

<file path=ppt/tags/tag6.xml><?xml version="1.0" encoding="utf-8"?>
<p:tagLst xmlns:a="http://schemas.openxmlformats.org/drawingml/2006/main" xmlns:r="http://schemas.openxmlformats.org/officeDocument/2006/relationships" xmlns:p="http://schemas.openxmlformats.org/presentationml/2006/main">
  <p:tag name="TIMING" val="|0.9"/>
</p:tagLst>
</file>

<file path=ppt/tags/tag7.xml><?xml version="1.0" encoding="utf-8"?>
<p:tagLst xmlns:a="http://schemas.openxmlformats.org/drawingml/2006/main" xmlns:r="http://schemas.openxmlformats.org/officeDocument/2006/relationships" xmlns:p="http://schemas.openxmlformats.org/presentationml/2006/main">
  <p:tag name="TIMING" val="|1.7"/>
</p:tagLst>
</file>

<file path=ppt/tags/tag8.xml><?xml version="1.0" encoding="utf-8"?>
<p:tagLst xmlns:a="http://schemas.openxmlformats.org/drawingml/2006/main" xmlns:r="http://schemas.openxmlformats.org/officeDocument/2006/relationships" xmlns:p="http://schemas.openxmlformats.org/presentationml/2006/main">
  <p:tag name="TIMING" val="|2.1|3.7"/>
</p:tagLst>
</file>

<file path=ppt/tags/tag9.xml><?xml version="1.0" encoding="utf-8"?>
<p:tagLst xmlns:a="http://schemas.openxmlformats.org/drawingml/2006/main" xmlns:r="http://schemas.openxmlformats.org/officeDocument/2006/relationships" xmlns:p="http://schemas.openxmlformats.org/presentationml/2006/main">
  <p:tag name="TIMING" val="|67.2"/>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1178</Words>
  <Application>Microsoft Office PowerPoint</Application>
  <PresentationFormat>画面に合わせる (4:3)</PresentationFormat>
  <Paragraphs>267</Paragraphs>
  <Slides>48</Slides>
  <Notes>45</Notes>
  <HiddenSlides>0</HiddenSlides>
  <MMClips>0</MMClips>
  <ScaleCrop>false</ScaleCrop>
  <HeadingPairs>
    <vt:vector size="4" baseType="variant">
      <vt:variant>
        <vt:lpstr>テーマ</vt:lpstr>
      </vt:variant>
      <vt:variant>
        <vt:i4>1</vt:i4>
      </vt:variant>
      <vt:variant>
        <vt:lpstr>スライド タイトル</vt:lpstr>
      </vt:variant>
      <vt:variant>
        <vt:i4>48</vt:i4>
      </vt:variant>
    </vt:vector>
  </HeadingPairs>
  <TitlesOfParts>
    <vt:vector size="49" baseType="lpstr">
      <vt:lpstr>Office テーマ</vt:lpstr>
      <vt:lpstr>スライド 1</vt:lpstr>
      <vt:lpstr>意図を伝える ソースコードを 書こう!</vt:lpstr>
      <vt:lpstr>アジェンダ</vt:lpstr>
      <vt:lpstr>1. 意図を伝えるソースコード</vt:lpstr>
      <vt:lpstr>きれいなソースコードを書こう</vt:lpstr>
      <vt:lpstr>きれいなソースコードについて</vt:lpstr>
      <vt:lpstr>「美しいソースコードのための七箇条」 by 私</vt:lpstr>
      <vt:lpstr>ソースコードは、 それ自身で意図が 表現できた方がベター</vt:lpstr>
      <vt:lpstr>例.  「C が アセンブリ言語に比べてもし何か優れている点があるとすれば、 より意図が表現しやすいところ」 </vt:lpstr>
      <vt:lpstr>C#3.0 が C#1.0 より 優れているのもそこ (多分)</vt:lpstr>
      <vt:lpstr>きれいなソースコードに重要なこと</vt:lpstr>
      <vt:lpstr>意図以外が書かれているソースコードが分かりにくいのは自明</vt:lpstr>
      <vt:lpstr>もし仮に…</vt:lpstr>
      <vt:lpstr>ソースコードは:</vt:lpstr>
      <vt:lpstr>単純に…</vt:lpstr>
      <vt:lpstr>色々なパラダイムの適用で</vt:lpstr>
      <vt:lpstr>「これ以外のことも書かなければならないような羽目」に陥るとしたら、</vt:lpstr>
      <vt:lpstr>例えば…</vt:lpstr>
      <vt:lpstr>「10回何かする」例 (C#1.0):</vt:lpstr>
      <vt:lpstr>アセンブリ言語で書いた場合の、</vt:lpstr>
      <vt:lpstr>同様に、</vt:lpstr>
      <vt:lpstr>C#3.0 での例: 「10回何かする」</vt:lpstr>
      <vt:lpstr>実際のプログラム (C#3.0)</vt:lpstr>
      <vt:lpstr>10.回(何かする);</vt:lpstr>
      <vt:lpstr>2. 手続き型 or 宣言型</vt:lpstr>
      <vt:lpstr>手続き的 or 宣言的</vt:lpstr>
      <vt:lpstr>「10回何かする」の場合</vt:lpstr>
      <vt:lpstr>スライド 28</vt:lpstr>
      <vt:lpstr>「選択肢が増えた」</vt:lpstr>
      <vt:lpstr>3. DSL (ドメイン特化言語) の場合</vt:lpstr>
      <vt:lpstr>意図が、「ワークフローの記述」であれば</vt:lpstr>
      <vt:lpstr>意図が「データの記述」であれば:</vt:lpstr>
      <vt:lpstr>意図がUIの記述であれば:</vt:lpstr>
      <vt:lpstr>スライド 34</vt:lpstr>
      <vt:lpstr>スライド 35</vt:lpstr>
      <vt:lpstr>スライド 36</vt:lpstr>
      <vt:lpstr>Visual Studio の様々なDSL</vt:lpstr>
      <vt:lpstr>「選択肢が増えた」</vt:lpstr>
      <vt:lpstr>4. 型推論 (var) の是非</vt:lpstr>
      <vt:lpstr>C#3.0 の型推論 (匿名型)</vt:lpstr>
      <vt:lpstr>賛否両論</vt:lpstr>
      <vt:lpstr>動的型無し言語 (JavaScript, Ruby等)</vt:lpstr>
      <vt:lpstr>静的型付き言語 (C++, C#, Java 等)</vt:lpstr>
      <vt:lpstr>C#3.0</vt:lpstr>
      <vt:lpstr>C#3.0</vt:lpstr>
      <vt:lpstr>最強!</vt:lpstr>
      <vt:lpstr>まとめ:</vt:lpstr>
      <vt:lpstr>To be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小島 富治雄</dc:creator>
  <cp:lastModifiedBy>小島 富治雄</cp:lastModifiedBy>
  <cp:revision>24</cp:revision>
  <dcterms:created xsi:type="dcterms:W3CDTF">2008-03-10T17:46:30Z</dcterms:created>
  <dcterms:modified xsi:type="dcterms:W3CDTF">2008-03-11T19:57:00Z</dcterms:modified>
</cp:coreProperties>
</file>