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9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96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7" r:id="rId4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E4940-FC9E-4D04-9F7A-CE51893A2E2E}" type="datetimeFigureOut">
              <a:rPr kumimoji="1" lang="ja-JP" altLang="en-US" smtClean="0"/>
              <a:t>2011/2/18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2D904-F6B3-43AF-8A01-4D95806B4A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7206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5835A8-CB03-4D44-9F79-E1931BEA98AD}" type="slidenum">
              <a:rPr lang="en-US" altLang="ja-JP"/>
              <a:pPr/>
              <a:t>1</a:t>
            </a:fld>
            <a:endParaRPr lang="en-US" altLang="ja-JP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ja-JP" altLang="ja-JP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216B2-7736-4B53-BA18-716CC104ACAD}" type="slidenum">
              <a:rPr lang="en-US" altLang="ja-JP">
                <a:solidFill>
                  <a:prstClr val="black"/>
                </a:solidFill>
              </a:rPr>
              <a:pPr/>
              <a:t>10</a:t>
            </a:fld>
            <a:endParaRPr lang="en-US" altLang="ja-JP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4044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216B2-7736-4B53-BA18-716CC104ACAD}" type="slidenum">
              <a:rPr lang="en-US" altLang="ja-JP">
                <a:solidFill>
                  <a:prstClr val="black"/>
                </a:solidFill>
              </a:rPr>
              <a:pPr/>
              <a:t>11</a:t>
            </a:fld>
            <a:endParaRPr lang="en-US" altLang="ja-JP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404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216B2-7736-4B53-BA18-716CC104ACAD}" type="slidenum">
              <a:rPr lang="en-US" altLang="ja-JP">
                <a:solidFill>
                  <a:prstClr val="black"/>
                </a:solidFill>
              </a:rPr>
              <a:pPr/>
              <a:t>12</a:t>
            </a:fld>
            <a:endParaRPr lang="en-US" altLang="ja-JP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4044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216B2-7736-4B53-BA18-716CC104ACAD}" type="slidenum">
              <a:rPr lang="en-US" altLang="ja-JP" smtClean="0"/>
              <a:pPr/>
              <a:t>13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254044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216B2-7736-4B53-BA18-716CC104ACAD}" type="slidenum">
              <a:rPr lang="en-US" altLang="ja-JP" smtClean="0"/>
              <a:pPr/>
              <a:t>14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254044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216B2-7736-4B53-BA18-716CC104ACAD}" type="slidenum">
              <a:rPr lang="en-US" altLang="ja-JP" smtClean="0"/>
              <a:pPr/>
              <a:t>15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254044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216B2-7736-4B53-BA18-716CC104ACAD}" type="slidenum">
              <a:rPr lang="en-US" altLang="ja-JP" smtClean="0"/>
              <a:pPr/>
              <a:t>16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100975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216B2-7736-4B53-BA18-716CC104ACAD}" type="slidenum">
              <a:rPr lang="en-US" altLang="ja-JP" smtClean="0"/>
              <a:pPr/>
              <a:t>17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930416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216B2-7736-4B53-BA18-716CC104ACAD}" type="slidenum">
              <a:rPr lang="en-US" altLang="ja-JP" smtClean="0"/>
              <a:pPr/>
              <a:t>18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930416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216B2-7736-4B53-BA18-716CC104ACAD}" type="slidenum">
              <a:rPr lang="en-US" altLang="ja-JP" smtClean="0"/>
              <a:pPr/>
              <a:t>20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10097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5C1DFA-644C-4C0C-8713-0AC5098FE3E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779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216B2-7736-4B53-BA18-716CC104ACAD}" type="slidenum">
              <a:rPr lang="en-US" altLang="ja-JP" smtClean="0"/>
              <a:pPr/>
              <a:t>21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100975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216B2-7736-4B53-BA18-716CC104ACAD}" type="slidenum">
              <a:rPr lang="en-US" altLang="ja-JP" smtClean="0">
                <a:solidFill>
                  <a:prstClr val="black"/>
                </a:solidFill>
              </a:rPr>
              <a:pPr/>
              <a:t>22</a:t>
            </a:fld>
            <a:endParaRPr lang="en-US" altLang="ja-JP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0975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216B2-7736-4B53-BA18-716CC104ACAD}" type="slidenum">
              <a:rPr lang="en-US" altLang="ja-JP" smtClean="0"/>
              <a:pPr/>
              <a:t>23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439944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216B2-7736-4B53-BA18-716CC104ACAD}" type="slidenum">
              <a:rPr lang="en-US" altLang="ja-JP" smtClean="0"/>
              <a:pPr/>
              <a:t>24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439944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216B2-7736-4B53-BA18-716CC104ACAD}" type="slidenum">
              <a:rPr lang="en-US" altLang="ja-JP" smtClean="0"/>
              <a:pPr/>
              <a:t>25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309047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216B2-7736-4B53-BA18-716CC104ACAD}" type="slidenum">
              <a:rPr lang="en-US" altLang="ja-JP" smtClean="0"/>
              <a:pPr/>
              <a:t>27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563764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216B2-7736-4B53-BA18-716CC104ACAD}" type="slidenum">
              <a:rPr lang="en-US" altLang="ja-JP" smtClean="0"/>
              <a:pPr/>
              <a:t>29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27673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216B2-7736-4B53-BA18-716CC104ACAD}" type="slidenum">
              <a:rPr lang="en-US" altLang="ja-JP" smtClean="0"/>
              <a:pPr/>
              <a:t>30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79646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216B2-7736-4B53-BA18-716CC104ACAD}" type="slidenum">
              <a:rPr lang="en-US" altLang="ja-JP" smtClean="0"/>
              <a:pPr/>
              <a:t>31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756064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216B2-7736-4B53-BA18-716CC104ACAD}" type="slidenum">
              <a:rPr lang="en-US" altLang="ja-JP" smtClean="0"/>
              <a:pPr/>
              <a:t>34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62767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216B2-7736-4B53-BA18-716CC104ACAD}" type="slidenum">
              <a:rPr lang="en-US" altLang="ja-JP" smtClean="0"/>
              <a:pPr/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324086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216B2-7736-4B53-BA18-716CC104ACAD}" type="slidenum">
              <a:rPr lang="en-US" altLang="ja-JP" smtClean="0"/>
              <a:pPr/>
              <a:t>35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254044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216B2-7736-4B53-BA18-716CC104ACAD}" type="slidenum">
              <a:rPr lang="en-US" altLang="ja-JP" smtClean="0"/>
              <a:pPr/>
              <a:t>36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197650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216B2-7736-4B53-BA18-716CC104ACAD}" type="slidenum">
              <a:rPr lang="en-US" altLang="ja-JP" smtClean="0"/>
              <a:pPr/>
              <a:t>37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197650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216B2-7736-4B53-BA18-716CC104ACAD}" type="slidenum">
              <a:rPr lang="en-US" altLang="ja-JP" smtClean="0"/>
              <a:pPr/>
              <a:t>38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19765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216B2-7736-4B53-BA18-716CC104ACAD}" type="slidenum">
              <a:rPr lang="en-US" altLang="ja-JP" smtClean="0"/>
              <a:pPr/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74133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216B2-7736-4B53-BA18-716CC104ACAD}" type="slidenum">
              <a:rPr lang="en-US" altLang="ja-JP" smtClean="0"/>
              <a:pPr/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83267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216B2-7736-4B53-BA18-716CC104ACAD}" type="slidenum">
              <a:rPr lang="en-US" altLang="ja-JP" smtClean="0"/>
              <a:pPr/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25404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216B2-7736-4B53-BA18-716CC104ACAD}" type="slidenum">
              <a:rPr lang="en-US" altLang="ja-JP" smtClean="0"/>
              <a:pPr/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10097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216B2-7736-4B53-BA18-716CC104ACAD}" type="slidenum">
              <a:rPr lang="en-US" altLang="ja-JP" smtClean="0"/>
              <a:pPr/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25404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216B2-7736-4B53-BA18-716CC104ACAD}" type="slidenum">
              <a:rPr lang="en-US" altLang="ja-JP">
                <a:solidFill>
                  <a:prstClr val="black"/>
                </a:solidFill>
              </a:rPr>
              <a:pPr/>
              <a:t>9</a:t>
            </a:fld>
            <a:endParaRPr lang="en-US" altLang="ja-JP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404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990600" y="1905000"/>
            <a:ext cx="7772400" cy="1736725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ja-JP" altLang="en-US" noProof="0" smtClean="0"/>
              <a:t>マスター タイトルの書式設定</a:t>
            </a:r>
            <a:endParaRPr lang="ja-JP" altLang="en-US" noProof="0" dirty="0" smtClean="0"/>
          </a:p>
        </p:txBody>
      </p:sp>
      <p:sp>
        <p:nvSpPr>
          <p:cNvPr id="39219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90600" y="3962400"/>
            <a:ext cx="6781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ja-JP" altLang="en-US" noProof="0" smtClean="0"/>
              <a:t>マスター サブタイトルの書式設定</a:t>
            </a:r>
            <a:endParaRPr lang="ja-JP" altLang="en-US" noProof="0" dirty="0" smtClean="0"/>
          </a:p>
        </p:txBody>
      </p:sp>
      <p:pic>
        <p:nvPicPr>
          <p:cNvPr id="392200" name="Picture 8" descr="devnor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063" y="28575"/>
            <a:ext cx="2209800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2201" name="Text Box 9"/>
          <p:cNvSpPr txBox="1">
            <a:spLocks noChangeArrowheads="1"/>
          </p:cNvSpPr>
          <p:nvPr/>
        </p:nvSpPr>
        <p:spPr bwMode="auto">
          <a:xfrm>
            <a:off x="3486150" y="6553200"/>
            <a:ext cx="2224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sz="1400"/>
              <a:t>Developers Summit 2011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45275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48463" y="244475"/>
            <a:ext cx="2097087" cy="5851525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44475"/>
            <a:ext cx="6138863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8573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7260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043975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927475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18075" y="1905000"/>
            <a:ext cx="3927475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73378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5404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1609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401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998024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588769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00"/>
            </a:gs>
            <a:gs pos="100000">
              <a:srgbClr val="000000">
                <a:gamma/>
                <a:tint val="76078"/>
                <a:invGamma/>
              </a:srgbClr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44475"/>
            <a:ext cx="8385175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391171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36709" y="1882140"/>
            <a:ext cx="8522970" cy="4671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pic>
        <p:nvPicPr>
          <p:cNvPr id="391175" name="Picture 7" descr="devnor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313" y="0"/>
            <a:ext cx="1874837" cy="70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1176" name="Text Box 8"/>
          <p:cNvSpPr txBox="1">
            <a:spLocks noChangeArrowheads="1"/>
          </p:cNvSpPr>
          <p:nvPr/>
        </p:nvSpPr>
        <p:spPr bwMode="auto">
          <a:xfrm>
            <a:off x="3486150" y="6553200"/>
            <a:ext cx="22240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sz="1400"/>
              <a:t>Developers Summit 2011 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メイリオ" pitchFamily="50" charset="-128"/>
          <a:ea typeface="メイリオ" pitchFamily="50" charset="-128"/>
          <a:cs typeface="メイリオ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  <a:ea typeface="ＭＳ Ｐゴシック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  <a:ea typeface="ＭＳ Ｐゴシック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  <a:ea typeface="ＭＳ Ｐゴシック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  <a:ea typeface="ＭＳ Ｐゴシック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  <a:ea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  <a:ea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  <a:ea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 Black" pitchFamily="34" charset="0"/>
          <a:ea typeface="ＭＳ Ｐゴシック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3600">
          <a:solidFill>
            <a:schemeClr val="tx1"/>
          </a:solidFill>
          <a:effectLst>
            <a:outerShdw blurRad="38100" dist="38100" dir="2700000" algn="tl">
              <a:srgbClr val="006600"/>
            </a:outerShdw>
          </a:effectLst>
          <a:latin typeface="メイリオ" pitchFamily="50" charset="-128"/>
          <a:ea typeface="メイリオ" pitchFamily="50" charset="-128"/>
          <a:cs typeface="メイリオ" pitchFamily="50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3200">
          <a:solidFill>
            <a:schemeClr val="tx1"/>
          </a:solidFill>
          <a:effectLst>
            <a:outerShdw blurRad="38100" dist="38100" dir="2700000" algn="tl">
              <a:srgbClr val="006600"/>
            </a:outerShdw>
          </a:effectLst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800">
          <a:solidFill>
            <a:schemeClr val="tx1"/>
          </a:solidFill>
          <a:effectLst>
            <a:outerShdw blurRad="38100" dist="38100" dir="2700000" algn="tl">
              <a:srgbClr val="006600"/>
            </a:outerShdw>
          </a:effectLst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2400">
          <a:solidFill>
            <a:schemeClr val="tx1"/>
          </a:solidFill>
          <a:effectLst>
            <a:outerShdw blurRad="38100" dist="38100" dir="2700000" algn="tl">
              <a:srgbClr val="006600"/>
            </a:outerShdw>
          </a:effectLst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400">
          <a:solidFill>
            <a:schemeClr val="tx1"/>
          </a:solidFill>
          <a:effectLst>
            <a:outerShdw blurRad="38100" dist="38100" dir="2700000" algn="tl">
              <a:srgbClr val="006600"/>
            </a:outerShdw>
          </a:effectLst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000">
          <a:solidFill>
            <a:schemeClr val="tx1"/>
          </a:solidFill>
          <a:effectLst>
            <a:outerShdw blurRad="38100" dist="38100" dir="2700000" algn="tl">
              <a:srgbClr val="006600"/>
            </a:outerShdw>
          </a:effectLst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000">
          <a:solidFill>
            <a:schemeClr val="tx1"/>
          </a:solidFill>
          <a:effectLst>
            <a:outerShdw blurRad="38100" dist="38100" dir="2700000" algn="tl">
              <a:srgbClr val="006600"/>
            </a:outerShdw>
          </a:effectLst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000">
          <a:solidFill>
            <a:schemeClr val="tx1"/>
          </a:solidFill>
          <a:effectLst>
            <a:outerShdw blurRad="38100" dist="38100" dir="2700000" algn="tl">
              <a:srgbClr val="006600"/>
            </a:outerShdw>
          </a:effectLst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kumimoji="1" sz="2000">
          <a:solidFill>
            <a:schemeClr val="tx1"/>
          </a:solidFill>
          <a:effectLst>
            <a:outerShdw blurRad="38100" dist="38100" dir="2700000" algn="tl">
              <a:srgbClr val="006600"/>
            </a:outerShdw>
          </a:effectLst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gif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gif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07" name="Rectangle 51"/>
          <p:cNvSpPr>
            <a:spLocks noChangeArrowheads="1"/>
          </p:cNvSpPr>
          <p:nvPr/>
        </p:nvSpPr>
        <p:spPr bwMode="auto">
          <a:xfrm>
            <a:off x="4894263" y="4749800"/>
            <a:ext cx="4067175" cy="172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kumimoji="1" lang="zh-TW" altLang="en-US" sz="41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ＭＳ Ｐゴシック" pitchFamily="50" charset="-128"/>
              </a:rPr>
              <a:t>小島富治雄</a:t>
            </a:r>
            <a:endParaRPr kumimoji="1" lang="ja-JP" altLang="en-US" sz="4100" b="1" dirty="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ＭＳ Ｐゴシック" pitchFamily="50" charset="-128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kumimoji="1" lang="ja-JP" altLang="en-US" dirty="0" smtClean="0">
                <a:effectLst>
                  <a:outerShdw blurRad="38100" dist="38100" dir="2700000" algn="tl">
                    <a:srgbClr val="006600"/>
                  </a:outerShdw>
                </a:effectLst>
                <a:latin typeface="ＭＳ Ｐゴシック" pitchFamily="50" charset="-128"/>
              </a:rPr>
              <a:t>福井コンピュータ株式会社 技術開発部 シニアエキスパート</a:t>
            </a:r>
            <a:r>
              <a:rPr kumimoji="1" lang="en-US" altLang="ja-JP" dirty="0" smtClean="0">
                <a:effectLst>
                  <a:outerShdw blurRad="38100" dist="38100" dir="2700000" algn="tl">
                    <a:srgbClr val="006600"/>
                  </a:outerShdw>
                </a:effectLst>
                <a:latin typeface="ＭＳ Ｐゴシック" pitchFamily="50" charset="-128"/>
              </a:rPr>
              <a:t/>
            </a:r>
            <a:br>
              <a:rPr kumimoji="1" lang="en-US" altLang="ja-JP" dirty="0" smtClean="0">
                <a:effectLst>
                  <a:outerShdw blurRad="38100" dist="38100" dir="2700000" algn="tl">
                    <a:srgbClr val="006600"/>
                  </a:outerShdw>
                </a:effectLst>
                <a:latin typeface="ＭＳ Ｐゴシック" pitchFamily="50" charset="-128"/>
              </a:rPr>
            </a:br>
            <a:r>
              <a:rPr kumimoji="1" lang="ja-JP" altLang="en-US" dirty="0" err="1" smtClean="0">
                <a:effectLst>
                  <a:outerShdw blurRad="38100" dist="38100" dir="2700000" algn="tl">
                    <a:srgbClr val="006600"/>
                  </a:outerShdw>
                </a:effectLst>
                <a:latin typeface="ＭＳ Ｐゴシック" pitchFamily="50" charset="-128"/>
              </a:rPr>
              <a:t>こみゅぷらす</a:t>
            </a:r>
            <a:r>
              <a:rPr kumimoji="1" lang="ja-JP" altLang="en-US" dirty="0" smtClean="0">
                <a:effectLst>
                  <a:outerShdw blurRad="38100" dist="38100" dir="2700000" algn="tl">
                    <a:srgbClr val="006600"/>
                  </a:outerShdw>
                </a:effectLst>
                <a:latin typeface="ＭＳ Ｐゴシック" pitchFamily="50" charset="-128"/>
              </a:rPr>
              <a:t> 代表</a:t>
            </a:r>
            <a:endParaRPr kumimoji="1" lang="ja-JP" altLang="en-US" dirty="0">
              <a:effectLst>
                <a:outerShdw blurRad="38100" dist="38100" dir="2700000" algn="tl">
                  <a:srgbClr val="006600"/>
                </a:outerShdw>
              </a:effectLst>
              <a:latin typeface="ＭＳ Ｐゴシック" pitchFamily="50" charset="-128"/>
            </a:endParaRPr>
          </a:p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None/>
            </a:pPr>
            <a:endParaRPr kumimoji="1" lang="en-US" altLang="ja-JP" sz="2200" dirty="0">
              <a:effectLst>
                <a:outerShdw blurRad="38100" dist="38100" dir="2700000" algn="tl">
                  <a:srgbClr val="006600"/>
                </a:outerShdw>
              </a:effectLst>
              <a:latin typeface="ＭＳ Ｐゴシック" pitchFamily="50" charset="-128"/>
            </a:endParaRPr>
          </a:p>
        </p:txBody>
      </p:sp>
      <p:sp>
        <p:nvSpPr>
          <p:cNvPr id="147510" name="Text Box 54"/>
          <p:cNvSpPr txBox="1">
            <a:spLocks noChangeArrowheads="1"/>
          </p:cNvSpPr>
          <p:nvPr/>
        </p:nvSpPr>
        <p:spPr bwMode="auto">
          <a:xfrm>
            <a:off x="1095375" y="4530725"/>
            <a:ext cx="50831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 sz="6000" b="1" dirty="0" smtClean="0">
                <a:latin typeface="Century Gothic" pitchFamily="34" charset="0"/>
              </a:rPr>
              <a:t>17-D-3</a:t>
            </a:r>
            <a:endParaRPr lang="en-US" altLang="ja-JP" sz="6000" dirty="0">
              <a:latin typeface="Century Gothic" pitchFamily="34" charset="0"/>
            </a:endParaRPr>
          </a:p>
        </p:txBody>
      </p:sp>
      <p:sp>
        <p:nvSpPr>
          <p:cNvPr id="147530" name="Rectangle 74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177290"/>
            <a:ext cx="8275638" cy="2125980"/>
          </a:xfrm>
        </p:spPr>
        <p:txBody>
          <a:bodyPr/>
          <a:lstStyle/>
          <a:p>
            <a:r>
              <a:rPr lang="en-US" altLang="ja-JP" sz="4000" dirty="0" smtClean="0"/>
              <a:t>LT-3</a:t>
            </a:r>
            <a:br>
              <a:rPr lang="en-US" altLang="ja-JP" sz="4000" dirty="0" smtClean="0"/>
            </a:br>
            <a:r>
              <a:rPr lang="en-US" altLang="ja-JP" sz="4000" dirty="0" smtClean="0"/>
              <a:t>Microsoft .NET </a:t>
            </a:r>
            <a:r>
              <a:rPr lang="ja-JP" altLang="en-US" sz="4000" dirty="0" smtClean="0"/>
              <a:t>上での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4000" dirty="0" smtClean="0"/>
              <a:t>マルチパラダイム プログラミング</a:t>
            </a:r>
            <a:endParaRPr lang="ja-JP" altLang="ja-JP" sz="40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14400" y="3406140"/>
            <a:ext cx="75200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>
                <a:solidFill>
                  <a:srgbClr val="FFC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～ソースコードにラブ注入～</a:t>
            </a:r>
            <a:endParaRPr kumimoji="1" lang="ja-JP" altLang="en-US" sz="4400" dirty="0">
              <a:solidFill>
                <a:srgbClr val="FFC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71403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600" dirty="0" smtClean="0"/>
              <a:t>番外編</a:t>
            </a:r>
            <a:r>
              <a:rPr lang="en-US" altLang="ja-JP" sz="3600" dirty="0" smtClean="0"/>
              <a:t>: </a:t>
            </a:r>
            <a:r>
              <a:rPr lang="ja-JP" altLang="en-US" sz="4000" dirty="0" smtClean="0"/>
              <a:t>コメントの良くない使い方</a:t>
            </a:r>
            <a:endParaRPr kumimoji="1" lang="ja-JP" altLang="en-US" sz="400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344805" y="1482090"/>
            <a:ext cx="8522970" cy="666750"/>
          </a:xfrm>
        </p:spPr>
        <p:txBody>
          <a:bodyPr/>
          <a:lstStyle/>
          <a:p>
            <a:r>
              <a:rPr kumimoji="1" lang="ja-JP" altLang="en-US" dirty="0" smtClean="0"/>
              <a:t>「</a:t>
            </a:r>
            <a:r>
              <a:rPr lang="ja-JP" altLang="en-US" dirty="0" smtClean="0"/>
              <a:t>会話をしている</a:t>
            </a:r>
            <a:r>
              <a:rPr kumimoji="1" lang="ja-JP" altLang="en-US" dirty="0" smtClean="0"/>
              <a:t>」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 bwMode="auto">
          <a:xfrm>
            <a:off x="217170" y="2297430"/>
            <a:ext cx="8778240" cy="4263390"/>
          </a:xfrm>
          <a:prstGeom prst="rect">
            <a:avLst/>
          </a:prstGeom>
          <a:noFill/>
          <a:ln w="38100">
            <a:solidFill>
              <a:schemeClr val="tx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3600">
                <a:solidFill>
                  <a:schemeClr val="tx1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ja-JP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//</a:t>
            </a:r>
            <a:r>
              <a:rPr lang="en-US" altLang="ja-JP" sz="28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 </a:t>
            </a:r>
            <a:r>
              <a:rPr lang="ja-JP" alt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ここで </a:t>
            </a:r>
            <a:r>
              <a:rPr lang="en-US" altLang="ja-JP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n </a:t>
            </a:r>
            <a:r>
              <a:rPr lang="ja-JP" alt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を </a:t>
            </a:r>
            <a:r>
              <a:rPr lang="en-US" altLang="ja-JP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++</a:t>
            </a:r>
            <a:r>
              <a:rPr lang="en-US" altLang="ja-JP" sz="28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 </a:t>
            </a:r>
            <a:r>
              <a:rPr lang="ja-JP" alt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するとちゃんと</a:t>
            </a:r>
            <a:r>
              <a:rPr lang="ja-JP" alt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動く</a:t>
            </a:r>
            <a:endParaRPr lang="en-US" altLang="ja-JP" sz="2800" dirty="0" smtClean="0">
              <a:solidFill>
                <a:schemeClr val="accent6">
                  <a:lumMod val="20000"/>
                  <a:lumOff val="80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en-US" altLang="ja-JP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// ----</a:t>
            </a:r>
            <a:r>
              <a:rPr lang="ja-JP" alt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 </a:t>
            </a:r>
            <a:r>
              <a:rPr lang="en-US" altLang="ja-JP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2008/11/08</a:t>
            </a:r>
            <a:r>
              <a:rPr lang="en-US" altLang="ja-JP" sz="28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 </a:t>
            </a:r>
            <a:r>
              <a:rPr lang="en-US" altLang="ja-JP" sz="28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Shigapyon</a:t>
            </a:r>
            <a:r>
              <a:rPr lang="en-US" altLang="ja-JP" sz="28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 r(-◎ω◎-)</a:t>
            </a:r>
            <a:r>
              <a:rPr lang="ja-JP" alt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/>
            </a:r>
            <a:br>
              <a:rPr lang="ja-JP" alt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</a:br>
            <a:r>
              <a:rPr lang="en-US" altLang="ja-JP" sz="3200" dirty="0" smtClean="0"/>
              <a:t>n++;</a:t>
            </a:r>
          </a:p>
          <a:p>
            <a:pPr marL="0" indent="0">
              <a:buNone/>
            </a:pPr>
            <a:endParaRPr lang="en-US" altLang="ja-JP" sz="2800" dirty="0" smtClean="0"/>
          </a:p>
          <a:p>
            <a:pPr marL="0" indent="0">
              <a:buNone/>
            </a:pPr>
            <a:r>
              <a:rPr lang="en-US" altLang="ja-JP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//</a:t>
            </a:r>
            <a:r>
              <a:rPr lang="en-US" altLang="ja-JP" sz="28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 ↑ </a:t>
            </a:r>
            <a:r>
              <a:rPr lang="ja-JP" alt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ここでやることに何か意味があるん</a:t>
            </a:r>
            <a:r>
              <a:rPr lang="ja-JP" alt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でしょう</a:t>
            </a:r>
            <a:r>
              <a:rPr lang="ja-JP" alt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か</a:t>
            </a:r>
            <a:r>
              <a:rPr lang="en-US" altLang="ja-JP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?</a:t>
            </a:r>
          </a:p>
          <a:p>
            <a:pPr marL="0" indent="0">
              <a:buNone/>
            </a:pPr>
            <a:r>
              <a:rPr lang="en-US" altLang="ja-JP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// </a:t>
            </a:r>
            <a:r>
              <a:rPr lang="ja-JP" alt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上</a:t>
            </a:r>
            <a:r>
              <a:rPr lang="ja-JP" alt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でやっちゃダメなん</a:t>
            </a:r>
            <a:r>
              <a:rPr lang="ja-JP" alt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でしょうか</a:t>
            </a:r>
            <a:r>
              <a:rPr lang="en-US" altLang="ja-JP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?</a:t>
            </a:r>
          </a:p>
          <a:p>
            <a:pPr marL="0" indent="0">
              <a:buNone/>
            </a:pPr>
            <a:r>
              <a:rPr lang="en-US" altLang="ja-JP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// ----</a:t>
            </a:r>
            <a:r>
              <a:rPr lang="en-US" altLang="ja-JP" sz="28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 2008/11/09 </a:t>
            </a:r>
            <a:r>
              <a:rPr lang="ja-JP" alt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蓮</a:t>
            </a:r>
            <a:r>
              <a:rPr lang="ja-JP" alt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舫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5615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600" dirty="0" smtClean="0"/>
              <a:t>番外編</a:t>
            </a:r>
            <a:r>
              <a:rPr lang="en-US" altLang="ja-JP" sz="3600" dirty="0" smtClean="0"/>
              <a:t>: </a:t>
            </a:r>
            <a:r>
              <a:rPr lang="ja-JP" altLang="en-US" sz="4000" dirty="0" smtClean="0"/>
              <a:t>コメントの良くない使い方</a:t>
            </a:r>
            <a:endParaRPr kumimoji="1" lang="ja-JP" altLang="en-US" sz="400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336709" y="1779270"/>
            <a:ext cx="8522970" cy="666750"/>
          </a:xfrm>
        </p:spPr>
        <p:txBody>
          <a:bodyPr/>
          <a:lstStyle/>
          <a:p>
            <a:r>
              <a:rPr kumimoji="1" lang="ja-JP" altLang="en-US" dirty="0" smtClean="0"/>
              <a:t>「</a:t>
            </a:r>
            <a:r>
              <a:rPr lang="ja-JP" altLang="en-US" dirty="0" smtClean="0"/>
              <a:t>会話をしている </a:t>
            </a:r>
            <a:r>
              <a:rPr lang="en-US" altLang="ja-JP" dirty="0" smtClean="0"/>
              <a:t>(</a:t>
            </a:r>
            <a:r>
              <a:rPr lang="ja-JP" altLang="en-US" dirty="0" smtClean="0"/>
              <a:t>しかもトピズレ</a:t>
            </a:r>
            <a:r>
              <a:rPr lang="en-US" altLang="ja-JP" dirty="0" smtClean="0"/>
              <a:t>)</a:t>
            </a:r>
            <a:r>
              <a:rPr kumimoji="1" lang="ja-JP" altLang="en-US" dirty="0" smtClean="0"/>
              <a:t>」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 bwMode="auto">
          <a:xfrm>
            <a:off x="217170" y="2537460"/>
            <a:ext cx="8778240" cy="3943350"/>
          </a:xfrm>
          <a:prstGeom prst="rect">
            <a:avLst/>
          </a:prstGeom>
          <a:noFill/>
          <a:ln w="38100">
            <a:solidFill>
              <a:schemeClr val="tx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3600">
                <a:solidFill>
                  <a:schemeClr val="tx1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ja-JP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//</a:t>
            </a:r>
            <a:r>
              <a:rPr lang="en-US" altLang="ja-JP" sz="32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 </a:t>
            </a:r>
            <a:r>
              <a:rPr lang="ja-JP" altLang="en-US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バレンタイン デー なのに帰れないなんて</a:t>
            </a:r>
            <a:endParaRPr lang="en-US" altLang="ja-JP" sz="3200" dirty="0" smtClean="0">
              <a:solidFill>
                <a:schemeClr val="accent6">
                  <a:lumMod val="20000"/>
                  <a:lumOff val="80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en-US" altLang="ja-JP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// </a:t>
            </a:r>
            <a:r>
              <a:rPr lang="ja-JP" altLang="en-US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意味が分からない </a:t>
            </a:r>
            <a:r>
              <a:rPr lang="en-US" altLang="ja-JP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(; ;)</a:t>
            </a:r>
          </a:p>
          <a:p>
            <a:pPr marL="0" indent="0">
              <a:buNone/>
            </a:pPr>
            <a:r>
              <a:rPr lang="en-US" altLang="ja-JP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// ----</a:t>
            </a:r>
            <a:r>
              <a:rPr lang="ja-JP" altLang="en-US" sz="32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 </a:t>
            </a:r>
            <a:r>
              <a:rPr lang="en-US" altLang="ja-JP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2011/02/14</a:t>
            </a:r>
            <a:r>
              <a:rPr lang="en-US" altLang="ja-JP" sz="32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 </a:t>
            </a:r>
            <a:r>
              <a:rPr lang="en-US" altLang="ja-JP" sz="32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Shigapyon</a:t>
            </a:r>
            <a:r>
              <a:rPr lang="en-US" altLang="ja-JP" sz="32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 r(-◎ω◎-)</a:t>
            </a:r>
            <a:r>
              <a:rPr lang="ja-JP" altLang="en-US" sz="3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/>
            </a:r>
            <a:br>
              <a:rPr lang="ja-JP" altLang="en-US" sz="32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</a:br>
            <a:r>
              <a:rPr lang="en-US" altLang="ja-JP" sz="3200" dirty="0" smtClean="0"/>
              <a:t>n++;</a:t>
            </a:r>
          </a:p>
          <a:p>
            <a:pPr marL="0" indent="0">
              <a:buNone/>
            </a:pPr>
            <a:endParaRPr lang="en-US" altLang="ja-JP" sz="3200" dirty="0" smtClean="0"/>
          </a:p>
          <a:p>
            <a:pPr marL="0" indent="0">
              <a:buNone/>
            </a:pPr>
            <a:r>
              <a:rPr lang="en-US" altLang="ja-JP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//</a:t>
            </a:r>
            <a:r>
              <a:rPr lang="en-US" altLang="ja-JP" sz="32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 </a:t>
            </a:r>
            <a:r>
              <a:rPr lang="ja-JP" altLang="en-US" sz="32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ですよね</a:t>
            </a:r>
            <a:r>
              <a:rPr lang="ja-JP" altLang="en-US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ー</a:t>
            </a:r>
            <a:r>
              <a:rPr lang="ja-JP" altLang="en-US" dirty="0" smtClean="0"/>
              <a:t/>
            </a:r>
            <a:br>
              <a:rPr lang="ja-JP" altLang="en-US" dirty="0" smtClean="0"/>
            </a:br>
            <a:r>
              <a:rPr lang="en-US" altLang="ja-JP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// ----</a:t>
            </a:r>
            <a:r>
              <a:rPr lang="ja-JP" altLang="en-US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 </a:t>
            </a:r>
            <a:r>
              <a:rPr lang="en-US" altLang="ja-JP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2011/02/14 </a:t>
            </a:r>
            <a:r>
              <a:rPr lang="en-US" altLang="ja-JP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Yamapee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839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600" dirty="0" smtClean="0"/>
              <a:t>番外編</a:t>
            </a:r>
            <a:r>
              <a:rPr lang="en-US" altLang="ja-JP" sz="3600" dirty="0" smtClean="0"/>
              <a:t>: </a:t>
            </a:r>
            <a:r>
              <a:rPr lang="ja-JP" altLang="en-US" sz="4000" dirty="0" smtClean="0"/>
              <a:t>コメントの良くない使い方</a:t>
            </a:r>
            <a:endParaRPr kumimoji="1" lang="ja-JP" altLang="en-US" sz="400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217170" y="1493520"/>
            <a:ext cx="8522970" cy="666750"/>
          </a:xfrm>
        </p:spPr>
        <p:txBody>
          <a:bodyPr/>
          <a:lstStyle/>
          <a:p>
            <a:r>
              <a:rPr kumimoji="1" lang="ja-JP" altLang="en-US" dirty="0" smtClean="0"/>
              <a:t>「</a:t>
            </a:r>
            <a:r>
              <a:rPr lang="ja-JP" altLang="en-US" dirty="0" smtClean="0"/>
              <a:t>何</a:t>
            </a:r>
            <a:r>
              <a:rPr lang="ja-JP" altLang="en-US" dirty="0"/>
              <a:t>やら</a:t>
            </a:r>
            <a:r>
              <a:rPr lang="ja-JP" altLang="en-US" dirty="0" smtClean="0"/>
              <a:t>怪しげな取引をしている</a:t>
            </a:r>
            <a:r>
              <a:rPr kumimoji="1" lang="ja-JP" altLang="en-US" dirty="0" smtClean="0"/>
              <a:t>」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 bwMode="auto">
          <a:xfrm>
            <a:off x="137160" y="2148840"/>
            <a:ext cx="8778240" cy="4366260"/>
          </a:xfrm>
          <a:prstGeom prst="rect">
            <a:avLst/>
          </a:prstGeom>
          <a:noFill/>
          <a:ln w="38100">
            <a:solidFill>
              <a:schemeClr val="tx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3600">
                <a:solidFill>
                  <a:schemeClr val="tx1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ja-JP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// </a:t>
            </a:r>
            <a:r>
              <a:rPr lang="ja-JP" altLang="en-US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立ち会いは強く当たって</a:t>
            </a:r>
            <a:endParaRPr lang="en-US" altLang="ja-JP" sz="3200" dirty="0" smtClean="0">
              <a:solidFill>
                <a:schemeClr val="accent6">
                  <a:lumMod val="20000"/>
                  <a:lumOff val="80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en-US" altLang="ja-JP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// </a:t>
            </a:r>
            <a:r>
              <a:rPr lang="ja-JP" altLang="en-US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流れでお願いします</a:t>
            </a:r>
            <a:endParaRPr lang="en-US" altLang="ja-JP" sz="3200" dirty="0" smtClean="0">
              <a:solidFill>
                <a:schemeClr val="accent6">
                  <a:lumMod val="20000"/>
                  <a:lumOff val="80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en-US" altLang="ja-JP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// ----</a:t>
            </a:r>
            <a:r>
              <a:rPr lang="ja-JP" alt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 </a:t>
            </a:r>
            <a:r>
              <a:rPr lang="en-US" altLang="ja-JP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2010.05.10</a:t>
            </a:r>
            <a:r>
              <a:rPr lang="en-US" altLang="ja-JP" sz="28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 </a:t>
            </a:r>
            <a:r>
              <a:rPr lang="en-US" altLang="ja-JP" sz="28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Enapyon</a:t>
            </a:r>
            <a:r>
              <a:rPr lang="en-US" altLang="ja-JP" sz="28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 r(-◎ω◎-)</a:t>
            </a:r>
            <a:r>
              <a:rPr lang="ja-JP" alt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/>
            </a:r>
            <a:br>
              <a:rPr lang="ja-JP" alt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</a:br>
            <a:r>
              <a:rPr lang="en-US" altLang="ja-JP" sz="3200" dirty="0" smtClean="0"/>
              <a:t>n++;</a:t>
            </a:r>
          </a:p>
          <a:p>
            <a:pPr marL="0" indent="0">
              <a:buNone/>
            </a:pPr>
            <a:endParaRPr lang="en-US" altLang="ja-JP" sz="3200" dirty="0" smtClean="0"/>
          </a:p>
          <a:p>
            <a:pPr marL="0" indent="0">
              <a:buNone/>
            </a:pPr>
            <a:r>
              <a:rPr lang="en-US" altLang="ja-JP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//</a:t>
            </a:r>
            <a:r>
              <a:rPr lang="en-US" altLang="ja-JP" sz="32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 </a:t>
            </a:r>
            <a:r>
              <a:rPr lang="ja-JP" altLang="en-US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了解いたしました！</a:t>
            </a:r>
            <a:endParaRPr lang="en-US" altLang="ja-JP" sz="3200" dirty="0" smtClean="0">
              <a:solidFill>
                <a:schemeClr val="accent6">
                  <a:lumMod val="20000"/>
                  <a:lumOff val="80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en-US" altLang="ja-JP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// </a:t>
            </a:r>
            <a:r>
              <a:rPr lang="ja-JP" altLang="en-US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では流れで少し踏ん張るよ。</a:t>
            </a:r>
            <a:r>
              <a:rPr lang="ja-JP" altLang="en-US" dirty="0" smtClean="0"/>
              <a:t/>
            </a:r>
            <a:br>
              <a:rPr lang="ja-JP" altLang="en-US" dirty="0" smtClean="0"/>
            </a:br>
            <a:r>
              <a:rPr lang="en-US" altLang="ja-JP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// ----</a:t>
            </a:r>
            <a:r>
              <a:rPr lang="ja-JP" altLang="en-US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 </a:t>
            </a:r>
            <a:r>
              <a:rPr lang="en-US" altLang="ja-JP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2010.05.10 </a:t>
            </a:r>
            <a:r>
              <a:rPr lang="en-US" altLang="ja-JP" sz="28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Kasugapee</a:t>
            </a:r>
            <a:r>
              <a:rPr lang="en-US" altLang="ja-JP" sz="2800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 </a:t>
            </a:r>
            <a:r>
              <a:rPr lang="ja-JP" altLang="en-US" sz="3200" dirty="0" smtClean="0"/>
              <a:t> </a:t>
            </a:r>
            <a:r>
              <a:rPr lang="ja-JP" altLang="en-US" dirty="0" smtClean="0"/>
              <a:t>        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3069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385175" cy="6190615"/>
          </a:xfrm>
        </p:spPr>
        <p:txBody>
          <a:bodyPr/>
          <a:lstStyle/>
          <a:p>
            <a:pPr algn="ctr"/>
            <a:r>
              <a:rPr lang="ja-JP" altLang="en-US" sz="6000" dirty="0" smtClean="0"/>
              <a:t>「コメントで命名は</a:t>
            </a:r>
            <a:r>
              <a:rPr lang="en-US" altLang="ja-JP" sz="6000" dirty="0" smtClean="0"/>
              <a:t/>
            </a:r>
            <a:br>
              <a:rPr lang="en-US" altLang="ja-JP" sz="6000" dirty="0" smtClean="0"/>
            </a:br>
            <a:r>
              <a:rPr lang="ja-JP" altLang="en-US" sz="6000" dirty="0" smtClean="0"/>
              <a:t>得策でない」</a:t>
            </a:r>
            <a:r>
              <a:rPr lang="en-US" altLang="ja-JP" sz="6000" dirty="0" smtClean="0"/>
              <a:t/>
            </a:r>
            <a:br>
              <a:rPr lang="en-US" altLang="ja-JP" sz="6000" dirty="0" smtClean="0"/>
            </a:br>
            <a:r>
              <a:rPr lang="ja-JP" altLang="en-US" dirty="0" smtClean="0"/>
              <a:t>のつづき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663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コメントで命名は得策でない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7170" y="1291590"/>
            <a:ext cx="8778240" cy="5474970"/>
          </a:xfrm>
          <a:ln w="38100">
            <a:solidFill>
              <a:schemeClr val="tx2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sz="3200" dirty="0" smtClean="0">
                <a:solidFill>
                  <a:schemeClr val="bg1">
                    <a:lumMod val="20000"/>
                    <a:lumOff val="80000"/>
                  </a:schemeClr>
                </a:solidFill>
                <a:effectLst/>
              </a:rPr>
              <a:t>//</a:t>
            </a:r>
            <a:r>
              <a:rPr lang="en-US" altLang="ja-JP" sz="32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</a:rPr>
              <a:t> </a:t>
            </a:r>
            <a:r>
              <a:rPr lang="ja-JP" altLang="en-US" sz="32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</a:rPr>
              <a:t>もし</a:t>
            </a:r>
            <a:r>
              <a:rPr lang="ja-JP" altLang="en-US" sz="3200" dirty="0" smtClean="0">
                <a:solidFill>
                  <a:schemeClr val="bg1">
                    <a:lumMod val="20000"/>
                    <a:lumOff val="80000"/>
                  </a:schemeClr>
                </a:solidFill>
                <a:effectLst/>
              </a:rPr>
              <a:t>閏年 </a:t>
            </a:r>
            <a:r>
              <a:rPr lang="en-US" altLang="ja-JP" sz="3200" dirty="0" smtClean="0">
                <a:solidFill>
                  <a:schemeClr val="bg1">
                    <a:lumMod val="20000"/>
                    <a:lumOff val="80000"/>
                  </a:schemeClr>
                </a:solidFill>
                <a:effectLst/>
              </a:rPr>
              <a:t>(4</a:t>
            </a:r>
            <a:r>
              <a:rPr lang="ja-JP" altLang="en-US" sz="3200" dirty="0" smtClean="0">
                <a:solidFill>
                  <a:schemeClr val="bg1">
                    <a:lumMod val="20000"/>
                    <a:lumOff val="80000"/>
                  </a:schemeClr>
                </a:solidFill>
                <a:effectLst/>
              </a:rPr>
              <a:t>で割れて </a:t>
            </a:r>
            <a:r>
              <a:rPr lang="en-US" altLang="ja-JP" sz="3200" dirty="0" smtClean="0">
                <a:solidFill>
                  <a:schemeClr val="bg1">
                    <a:lumMod val="20000"/>
                    <a:lumOff val="80000"/>
                  </a:schemeClr>
                </a:solidFill>
                <a:effectLst/>
              </a:rPr>
              <a:t>100</a:t>
            </a:r>
            <a:r>
              <a:rPr lang="ja-JP" altLang="en-US" sz="3200" dirty="0" smtClean="0">
                <a:solidFill>
                  <a:schemeClr val="bg1">
                    <a:lumMod val="20000"/>
                    <a:lumOff val="80000"/>
                  </a:schemeClr>
                </a:solidFill>
                <a:effectLst/>
              </a:rPr>
              <a:t>で割り切れ</a:t>
            </a:r>
            <a:endParaRPr lang="en-US" altLang="ja-JP" sz="3200" dirty="0" smtClean="0">
              <a:solidFill>
                <a:schemeClr val="bg1">
                  <a:lumMod val="20000"/>
                  <a:lumOff val="80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en-US" altLang="ja-JP" sz="3200" dirty="0" smtClean="0">
                <a:solidFill>
                  <a:schemeClr val="bg1">
                    <a:lumMod val="20000"/>
                    <a:lumOff val="80000"/>
                  </a:schemeClr>
                </a:solidFill>
                <a:effectLst/>
              </a:rPr>
              <a:t>// </a:t>
            </a:r>
            <a:r>
              <a:rPr lang="ja-JP" altLang="en-US" sz="3200" dirty="0" smtClean="0">
                <a:solidFill>
                  <a:schemeClr val="bg1">
                    <a:lumMod val="20000"/>
                    <a:lumOff val="80000"/>
                  </a:schemeClr>
                </a:solidFill>
                <a:effectLst/>
              </a:rPr>
              <a:t>ないか </a:t>
            </a:r>
            <a:r>
              <a:rPr lang="en-US" altLang="ja-JP" sz="3200" dirty="0" smtClean="0">
                <a:solidFill>
                  <a:schemeClr val="bg1">
                    <a:lumMod val="20000"/>
                    <a:lumOff val="80000"/>
                  </a:schemeClr>
                </a:solidFill>
                <a:effectLst/>
              </a:rPr>
              <a:t>400</a:t>
            </a:r>
            <a:r>
              <a:rPr lang="ja-JP" altLang="en-US" sz="3200" dirty="0" smtClean="0">
                <a:solidFill>
                  <a:schemeClr val="bg1">
                    <a:lumMod val="20000"/>
                    <a:lumOff val="80000"/>
                  </a:schemeClr>
                </a:solidFill>
                <a:effectLst/>
              </a:rPr>
              <a:t>で割り切れる</a:t>
            </a:r>
            <a:r>
              <a:rPr lang="en-US" altLang="ja-JP" sz="3200" dirty="0" smtClean="0">
                <a:solidFill>
                  <a:schemeClr val="bg1">
                    <a:lumMod val="20000"/>
                    <a:lumOff val="80000"/>
                  </a:schemeClr>
                </a:solidFill>
                <a:effectLst/>
              </a:rPr>
              <a:t>) </a:t>
            </a:r>
            <a:r>
              <a:rPr lang="ja-JP" altLang="en-US" sz="3200" dirty="0" smtClean="0">
                <a:solidFill>
                  <a:schemeClr val="bg1">
                    <a:lumMod val="20000"/>
                    <a:lumOff val="80000"/>
                  </a:schemeClr>
                </a:solidFill>
                <a:effectLst/>
              </a:rPr>
              <a:t>だったら</a:t>
            </a:r>
            <a:endParaRPr lang="en-US" altLang="ja-JP" sz="3200" dirty="0" smtClean="0">
              <a:solidFill>
                <a:schemeClr val="bg1">
                  <a:lumMod val="20000"/>
                  <a:lumOff val="80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en-US" altLang="ja-JP" sz="3200" dirty="0" smtClean="0">
                <a:effectLst/>
              </a:rPr>
              <a:t>if</a:t>
            </a:r>
            <a:r>
              <a:rPr lang="en-US" altLang="ja-JP" sz="3200" dirty="0" smtClean="0"/>
              <a:t> (y % 4 == 0 &amp;&amp; y % 100 != 0</a:t>
            </a:r>
          </a:p>
          <a:p>
            <a:pPr marL="0" indent="0">
              <a:buNone/>
            </a:pPr>
            <a:r>
              <a:rPr lang="en-US" altLang="ja-JP" sz="3200" dirty="0"/>
              <a:t> </a:t>
            </a:r>
            <a:r>
              <a:rPr lang="en-US" altLang="ja-JP" sz="3200" dirty="0" smtClean="0"/>
              <a:t>   || y % 400 == 0) {</a:t>
            </a:r>
          </a:p>
          <a:p>
            <a:pPr marL="0" indent="0">
              <a:buNone/>
            </a:pPr>
            <a:r>
              <a:rPr lang="ja-JP" altLang="en-US" sz="3200" dirty="0" smtClean="0">
                <a:solidFill>
                  <a:schemeClr val="bg1">
                    <a:lumMod val="20000"/>
                    <a:lumOff val="80000"/>
                  </a:schemeClr>
                </a:solidFill>
                <a:effectLst/>
              </a:rPr>
              <a:t>    </a:t>
            </a:r>
            <a:r>
              <a:rPr lang="en-US" altLang="ja-JP" sz="3200" dirty="0" smtClean="0">
                <a:solidFill>
                  <a:schemeClr val="bg1">
                    <a:lumMod val="20000"/>
                    <a:lumOff val="80000"/>
                  </a:schemeClr>
                </a:solidFill>
                <a:effectLst/>
              </a:rPr>
              <a:t>//</a:t>
            </a:r>
            <a:r>
              <a:rPr lang="en-US" altLang="ja-JP" sz="32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</a:rPr>
              <a:t> UI </a:t>
            </a:r>
            <a:r>
              <a:rPr lang="ja-JP" altLang="en-US" sz="3200" dirty="0" smtClean="0">
                <a:solidFill>
                  <a:schemeClr val="bg1">
                    <a:lumMod val="20000"/>
                    <a:lumOff val="80000"/>
                  </a:schemeClr>
                </a:solidFill>
                <a:effectLst/>
              </a:rPr>
              <a:t>にその年を表示する</a:t>
            </a:r>
            <a:endParaRPr lang="en-US" altLang="ja-JP" sz="3200" dirty="0" smtClean="0">
              <a:solidFill>
                <a:schemeClr val="bg1">
                  <a:lumMod val="20000"/>
                  <a:lumOff val="80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en-US" altLang="ja-JP" sz="3200" dirty="0">
                <a:effectLst/>
              </a:rPr>
              <a:t> </a:t>
            </a:r>
            <a:r>
              <a:rPr lang="en-US" altLang="ja-JP" sz="3200" dirty="0" smtClean="0">
                <a:effectLst/>
              </a:rPr>
              <a:t>   string</a:t>
            </a:r>
            <a:r>
              <a:rPr lang="en-US" altLang="ja-JP" sz="3200" dirty="0" smtClean="0"/>
              <a:t> s = </a:t>
            </a:r>
            <a:r>
              <a:rPr lang="en-US" altLang="ja-JP" sz="3200" dirty="0" err="1">
                <a:effectLst/>
              </a:rPr>
              <a:t>string</a:t>
            </a:r>
            <a:r>
              <a:rPr lang="en-US" altLang="ja-JP" sz="3200" dirty="0" err="1" smtClean="0"/>
              <a:t>.Format</a:t>
            </a:r>
            <a:r>
              <a:rPr lang="en-US" altLang="ja-JP" sz="3200" dirty="0" smtClean="0"/>
              <a:t>(</a:t>
            </a:r>
            <a:r>
              <a:rPr lang="en-US" altLang="ja-JP" sz="3200" dirty="0" smtClean="0">
                <a:effectLst/>
              </a:rPr>
              <a:t>“{</a:t>
            </a:r>
            <a:r>
              <a:rPr lang="en-US" altLang="ja-JP" sz="3200" dirty="0">
                <a:effectLst/>
              </a:rPr>
              <a:t>0}</a:t>
            </a:r>
            <a:r>
              <a:rPr lang="ja-JP" altLang="en-US" sz="3200" dirty="0">
                <a:effectLst/>
              </a:rPr>
              <a:t>年</a:t>
            </a:r>
            <a:r>
              <a:rPr lang="en-US" altLang="ja-JP" sz="3200" dirty="0">
                <a:effectLst/>
              </a:rPr>
              <a:t>\</a:t>
            </a:r>
            <a:r>
              <a:rPr lang="en-US" altLang="ja-JP" sz="3200" dirty="0" smtClean="0">
                <a:effectLst/>
              </a:rPr>
              <a:t>n”</a:t>
            </a:r>
            <a:r>
              <a:rPr lang="en-US" altLang="ja-JP" sz="3200" dirty="0" smtClean="0"/>
              <a:t>, y);</a:t>
            </a:r>
          </a:p>
          <a:p>
            <a:pPr marL="0" indent="0">
              <a:buNone/>
            </a:pPr>
            <a:r>
              <a:rPr lang="en-US" altLang="ja-JP" sz="3200" dirty="0" smtClean="0"/>
              <a:t>                             </a:t>
            </a:r>
            <a:r>
              <a:rPr lang="en-US" altLang="ja-JP" sz="3200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// s </a:t>
            </a:r>
            <a:r>
              <a:rPr lang="ja-JP" altLang="en-US" sz="3200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は表示する文字列</a:t>
            </a:r>
            <a:endParaRPr lang="en-US" altLang="ja-JP" sz="3200" dirty="0" smtClean="0">
              <a:solidFill>
                <a:schemeClr val="bg1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altLang="ja-JP" sz="3200" dirty="0" smtClean="0">
                <a:effectLst/>
              </a:rPr>
              <a:t> </a:t>
            </a:r>
            <a:r>
              <a:rPr lang="en-US" altLang="ja-JP" sz="3200" dirty="0">
                <a:effectLst/>
              </a:rPr>
              <a:t> </a:t>
            </a:r>
            <a:r>
              <a:rPr lang="en-US" altLang="ja-JP" sz="3200" dirty="0" smtClean="0">
                <a:effectLst/>
              </a:rPr>
              <a:t>  </a:t>
            </a:r>
            <a:r>
              <a:rPr lang="en-US" altLang="ja-JP" sz="3200" dirty="0" err="1" smtClean="0">
                <a:effectLst/>
              </a:rPr>
              <a:t>Console</a:t>
            </a:r>
            <a:r>
              <a:rPr lang="en-US" altLang="ja-JP" sz="3200" dirty="0" err="1" smtClean="0"/>
              <a:t>.WriteLine</a:t>
            </a:r>
            <a:r>
              <a:rPr lang="en-US" altLang="ja-JP" sz="3200" dirty="0" smtClean="0"/>
              <a:t>(s);</a:t>
            </a:r>
          </a:p>
          <a:p>
            <a:pPr marL="0" indent="0">
              <a:buNone/>
            </a:pPr>
            <a:r>
              <a:rPr lang="en-US" altLang="ja-JP" sz="3200" dirty="0"/>
              <a:t> </a:t>
            </a:r>
            <a:r>
              <a:rPr lang="en-US" altLang="ja-JP" sz="3200" dirty="0" smtClean="0"/>
              <a:t>   ……</a:t>
            </a:r>
            <a:br>
              <a:rPr lang="en-US" altLang="ja-JP" sz="3200" dirty="0" smtClean="0"/>
            </a:br>
            <a:r>
              <a:rPr lang="en-US" altLang="ja-JP" sz="3200" dirty="0" smtClean="0"/>
              <a:t>}</a:t>
            </a:r>
            <a:r>
              <a:rPr lang="en-US" altLang="ja-JP" dirty="0" smtClean="0"/>
              <a:t> 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0137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きちんと命名する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7170" y="1291590"/>
            <a:ext cx="8759190" cy="3154680"/>
          </a:xfrm>
          <a:ln w="38100">
            <a:solidFill>
              <a:schemeClr val="tx2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ja-JP" sz="2400" dirty="0" smtClean="0">
                <a:effectLst/>
              </a:rPr>
              <a:t>static </a:t>
            </a:r>
            <a:r>
              <a:rPr lang="en-US" altLang="ja-JP" sz="2400" dirty="0" err="1" smtClean="0">
                <a:effectLst/>
              </a:rPr>
              <a:t>bool</a:t>
            </a:r>
            <a:r>
              <a:rPr lang="en-US" altLang="ja-JP" sz="2400" dirty="0" smtClean="0">
                <a:effectLst/>
              </a:rPr>
              <a:t> </a:t>
            </a:r>
            <a:r>
              <a:rPr lang="en-US" altLang="ja-JP" sz="2400" dirty="0" err="1" smtClean="0">
                <a:effectLst/>
              </a:rPr>
              <a:t>CanDividedBy</a:t>
            </a:r>
            <a:r>
              <a:rPr lang="en-US" altLang="ja-JP" sz="2400" dirty="0" smtClean="0">
                <a:effectLst/>
              </a:rPr>
              <a:t>(this </a:t>
            </a:r>
            <a:r>
              <a:rPr lang="en-US" altLang="ja-JP" sz="2400" dirty="0" err="1" smtClean="0">
                <a:effectLst/>
              </a:rPr>
              <a:t>int</a:t>
            </a:r>
            <a:r>
              <a:rPr lang="en-US" altLang="ja-JP" sz="2400" dirty="0" smtClean="0">
                <a:effectLst/>
              </a:rPr>
              <a:t> dividend, </a:t>
            </a:r>
            <a:r>
              <a:rPr lang="en-US" altLang="ja-JP" sz="2400" dirty="0" err="1" smtClean="0">
                <a:effectLst/>
              </a:rPr>
              <a:t>int</a:t>
            </a:r>
            <a:r>
              <a:rPr lang="en-US" altLang="ja-JP" sz="2400" dirty="0" smtClean="0">
                <a:effectLst/>
              </a:rPr>
              <a:t> divisor)</a:t>
            </a:r>
          </a:p>
          <a:p>
            <a:pPr marL="0" indent="0">
              <a:buNone/>
            </a:pPr>
            <a:r>
              <a:rPr lang="en-US" altLang="ja-JP" sz="2400" dirty="0" smtClean="0">
                <a:effectLst/>
              </a:rPr>
              <a:t>{ return dividend % divisor == 0; }</a:t>
            </a:r>
          </a:p>
          <a:p>
            <a:pPr marL="0" indent="0">
              <a:buNone/>
            </a:pPr>
            <a:endParaRPr lang="en-US" altLang="ja-JP" sz="2400" dirty="0" smtClean="0">
              <a:effectLst/>
            </a:endParaRPr>
          </a:p>
          <a:p>
            <a:pPr marL="0" indent="0">
              <a:buNone/>
            </a:pPr>
            <a:r>
              <a:rPr lang="en-US" altLang="ja-JP" sz="2400" dirty="0" smtClean="0">
                <a:effectLst/>
              </a:rPr>
              <a:t>static </a:t>
            </a:r>
            <a:r>
              <a:rPr lang="en-US" altLang="ja-JP" sz="2400" dirty="0" err="1" smtClean="0">
                <a:effectLst/>
              </a:rPr>
              <a:t>bool</a:t>
            </a:r>
            <a:r>
              <a:rPr lang="en-US" altLang="ja-JP" sz="2400" dirty="0" smtClean="0">
                <a:effectLst/>
              </a:rPr>
              <a:t> </a:t>
            </a:r>
            <a:r>
              <a:rPr lang="en-US" altLang="ja-JP" sz="2400" dirty="0" err="1" smtClean="0">
                <a:effectLst/>
              </a:rPr>
              <a:t>IsLeapYear</a:t>
            </a:r>
            <a:r>
              <a:rPr lang="en-US" altLang="ja-JP" sz="2400" dirty="0" smtClean="0">
                <a:effectLst/>
              </a:rPr>
              <a:t>(this </a:t>
            </a:r>
            <a:r>
              <a:rPr lang="en-US" altLang="ja-JP" sz="2400" dirty="0" err="1" smtClean="0">
                <a:effectLst/>
              </a:rPr>
              <a:t>int</a:t>
            </a:r>
            <a:r>
              <a:rPr lang="en-US" altLang="ja-JP" sz="2400" dirty="0" smtClean="0">
                <a:effectLst/>
              </a:rPr>
              <a:t> year)</a:t>
            </a:r>
          </a:p>
          <a:p>
            <a:pPr marL="0" indent="0">
              <a:buNone/>
            </a:pPr>
            <a:r>
              <a:rPr lang="en-US" altLang="ja-JP" sz="2400" dirty="0" smtClean="0">
                <a:effectLst/>
              </a:rPr>
              <a:t>{ return   </a:t>
            </a:r>
            <a:r>
              <a:rPr lang="en-US" altLang="ja-JP" sz="2400" dirty="0" err="1" smtClean="0">
                <a:effectLst/>
              </a:rPr>
              <a:t>year.CanDividedBy</a:t>
            </a:r>
            <a:r>
              <a:rPr lang="en-US" altLang="ja-JP" sz="2400" dirty="0" smtClean="0">
                <a:effectLst/>
              </a:rPr>
              <a:t>(4) 			          	&amp;&amp; !</a:t>
            </a:r>
            <a:r>
              <a:rPr lang="en-US" altLang="ja-JP" sz="2400" dirty="0" err="1" smtClean="0">
                <a:effectLst/>
              </a:rPr>
              <a:t>year.CanDividedBy</a:t>
            </a:r>
            <a:r>
              <a:rPr lang="en-US" altLang="ja-JP" sz="2400" dirty="0" smtClean="0">
                <a:effectLst/>
              </a:rPr>
              <a:t>(100)</a:t>
            </a:r>
          </a:p>
          <a:p>
            <a:pPr marL="0" indent="0">
              <a:buNone/>
            </a:pPr>
            <a:r>
              <a:rPr lang="en-US" altLang="ja-JP" sz="2400" dirty="0">
                <a:effectLst/>
              </a:rPr>
              <a:t>	</a:t>
            </a:r>
            <a:r>
              <a:rPr lang="en-US" altLang="ja-JP" sz="2400" dirty="0" smtClean="0">
                <a:effectLst/>
              </a:rPr>
              <a:t>||    </a:t>
            </a:r>
            <a:r>
              <a:rPr lang="en-US" altLang="ja-JP" sz="2400" dirty="0" err="1" smtClean="0">
                <a:effectLst/>
              </a:rPr>
              <a:t>year.CanDividedBy</a:t>
            </a:r>
            <a:r>
              <a:rPr lang="en-US" altLang="ja-JP" sz="2400" dirty="0" smtClean="0">
                <a:effectLst/>
              </a:rPr>
              <a:t>(400); }</a:t>
            </a:r>
            <a:endParaRPr lang="en-US" altLang="ja-JP" sz="2800" dirty="0" smtClean="0">
              <a:effectLst/>
            </a:endParaRPr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 bwMode="auto">
          <a:xfrm>
            <a:off x="198120" y="4834890"/>
            <a:ext cx="8778240" cy="1661160"/>
          </a:xfrm>
          <a:prstGeom prst="rect">
            <a:avLst/>
          </a:prstGeom>
          <a:noFill/>
          <a:ln w="38100">
            <a:solidFill>
              <a:schemeClr val="tx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3600">
                <a:solidFill>
                  <a:schemeClr val="tx1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altLang="ja-JP" dirty="0" smtClean="0">
                <a:effectLst/>
              </a:rPr>
              <a:t>if (</a:t>
            </a:r>
            <a:r>
              <a:rPr lang="en-US" altLang="ja-JP" dirty="0" err="1" smtClean="0">
                <a:effectLst/>
              </a:rPr>
              <a:t>year.IsLeapYear</a:t>
            </a:r>
            <a:r>
              <a:rPr lang="en-US" altLang="ja-JP" dirty="0" smtClean="0">
                <a:effectLst/>
              </a:rPr>
              <a:t>())</a:t>
            </a:r>
          </a:p>
          <a:p>
            <a:pPr marL="400050" lvl="1" indent="0">
              <a:buFont typeface="Wingdings" pitchFamily="2" charset="2"/>
              <a:buNone/>
            </a:pPr>
            <a:r>
              <a:rPr lang="en-US" altLang="ja-JP" sz="3600" dirty="0" err="1" smtClean="0">
                <a:effectLst/>
              </a:rPr>
              <a:t>UI.ShowYear</a:t>
            </a:r>
            <a:r>
              <a:rPr lang="en-US" altLang="ja-JP" sz="3600" dirty="0" smtClean="0">
                <a:effectLst/>
              </a:rPr>
              <a:t>(year);</a:t>
            </a:r>
            <a:endParaRPr lang="en-US" altLang="ja-JP" sz="3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6551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385175" cy="5950585"/>
          </a:xfrm>
        </p:spPr>
        <p:txBody>
          <a:bodyPr/>
          <a:lstStyle/>
          <a:p>
            <a:pPr algn="ctr"/>
            <a:r>
              <a:rPr lang="ja-JP" altLang="en-US" sz="6000" dirty="0"/>
              <a:t>ソースコード自身</a:t>
            </a:r>
            <a:r>
              <a:rPr lang="ja-JP" altLang="en-US" sz="6000" dirty="0" smtClean="0"/>
              <a:t>に</a:t>
            </a:r>
            <a:r>
              <a:rPr lang="en-US" altLang="ja-JP" sz="6000" dirty="0" smtClean="0"/>
              <a:t/>
            </a:r>
            <a:br>
              <a:rPr lang="en-US" altLang="ja-JP" sz="6000" dirty="0" smtClean="0"/>
            </a:br>
            <a:r>
              <a:rPr lang="ja-JP" altLang="en-US" sz="6000" dirty="0" smtClean="0"/>
              <a:t>説明</a:t>
            </a:r>
            <a:r>
              <a:rPr lang="ja-JP" altLang="en-US" sz="6000" dirty="0"/>
              <a:t>させる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23263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「何に名前を付けたいか」</a:t>
            </a:r>
            <a:r>
              <a:rPr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4800" dirty="0" smtClean="0"/>
              <a:t>ユースケース</a:t>
            </a:r>
            <a:r>
              <a:rPr lang="en-US" altLang="ja-JP" sz="4800" dirty="0"/>
              <a:t>?</a:t>
            </a:r>
          </a:p>
          <a:p>
            <a:r>
              <a:rPr lang="ja-JP" altLang="en-US" sz="4800" dirty="0"/>
              <a:t>部品</a:t>
            </a:r>
            <a:r>
              <a:rPr lang="en-US" altLang="ja-JP" sz="4800" dirty="0"/>
              <a:t>?</a:t>
            </a:r>
          </a:p>
          <a:p>
            <a:r>
              <a:rPr lang="ja-JP" altLang="en-US" sz="4800" dirty="0"/>
              <a:t>機能</a:t>
            </a:r>
            <a:r>
              <a:rPr lang="en-US" altLang="ja-JP" sz="4800" dirty="0"/>
              <a:t>?</a:t>
            </a:r>
          </a:p>
          <a:p>
            <a:r>
              <a:rPr lang="ja-JP" altLang="en-US" sz="4800" dirty="0"/>
              <a:t>状態</a:t>
            </a:r>
            <a:r>
              <a:rPr lang="en-US" altLang="ja-JP" sz="4800" dirty="0"/>
              <a:t>?</a:t>
            </a:r>
          </a:p>
          <a:p>
            <a:r>
              <a:rPr lang="ja-JP" altLang="en-US" sz="4800" dirty="0"/>
              <a:t>分類</a:t>
            </a:r>
            <a:r>
              <a:rPr lang="en-US" altLang="ja-JP" sz="4800" dirty="0"/>
              <a:t>?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8405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1296035"/>
            <a:ext cx="8732520" cy="1431925"/>
          </a:xfrm>
        </p:spPr>
        <p:txBody>
          <a:bodyPr/>
          <a:lstStyle/>
          <a:p>
            <a:r>
              <a:rPr lang="ja-JP" altLang="en-US" dirty="0" smtClean="0"/>
              <a:t>「何に名前を付けたいか」</a:t>
            </a:r>
            <a:r>
              <a:rPr lang="en-US" altLang="ja-JP" dirty="0" smtClean="0"/>
              <a:t>?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36709" y="3211830"/>
            <a:ext cx="8522970" cy="3341370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8000" dirty="0" smtClean="0"/>
              <a:t>設計</a:t>
            </a:r>
            <a:r>
              <a:rPr lang="en-US" altLang="ja-JP" sz="8000" dirty="0" smtClean="0"/>
              <a:t>/</a:t>
            </a:r>
            <a:r>
              <a:rPr lang="ja-JP" altLang="en-US" sz="8000" dirty="0" smtClean="0"/>
              <a:t>実装時の</a:t>
            </a:r>
            <a:r>
              <a:rPr lang="en-US" altLang="ja-JP" sz="8000" dirty="0" smtClean="0"/>
              <a:t/>
            </a:r>
            <a:br>
              <a:rPr lang="en-US" altLang="ja-JP" sz="8000" dirty="0" smtClean="0"/>
            </a:br>
            <a:r>
              <a:rPr lang="ja-JP" altLang="en-US" sz="8000" dirty="0" smtClean="0"/>
              <a:t>モデル要素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26186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385175" cy="6280869"/>
          </a:xfrm>
        </p:spPr>
        <p:txBody>
          <a:bodyPr/>
          <a:lstStyle/>
          <a:p>
            <a:pPr algn="ctr"/>
            <a:r>
              <a:rPr lang="ja-JP" altLang="en-US" b="0" dirty="0">
                <a:effectLst/>
              </a:rPr>
              <a:t>名前で或る意味を表す</a:t>
            </a:r>
            <a:r>
              <a:rPr lang="ja-JP" altLang="en-US" b="0" dirty="0" smtClean="0">
                <a:effectLst/>
              </a:rPr>
              <a:t>。</a:t>
            </a:r>
            <a:r>
              <a:rPr lang="en-US" altLang="ja-JP" b="0" dirty="0" smtClean="0">
                <a:effectLst/>
              </a:rPr>
              <a:t/>
            </a:r>
            <a:br>
              <a:rPr lang="en-US" altLang="ja-JP" b="0" dirty="0" smtClean="0">
                <a:effectLst/>
              </a:rPr>
            </a:br>
            <a:r>
              <a:rPr lang="ja-JP" altLang="en-US" b="0" dirty="0" smtClean="0">
                <a:effectLst/>
              </a:rPr>
              <a:t>同じ</a:t>
            </a:r>
            <a:r>
              <a:rPr lang="ja-JP" altLang="en-US" b="0" dirty="0">
                <a:effectLst/>
              </a:rPr>
              <a:t>名前を持つものは</a:t>
            </a:r>
            <a:r>
              <a:rPr lang="ja-JP" altLang="en-US" b="0" dirty="0" smtClean="0">
                <a:effectLst/>
              </a:rPr>
              <a:t>、</a:t>
            </a:r>
            <a:r>
              <a:rPr lang="en-US" altLang="ja-JP" b="0" dirty="0" smtClean="0">
                <a:effectLst/>
              </a:rPr>
              <a:t/>
            </a:r>
            <a:br>
              <a:rPr lang="en-US" altLang="ja-JP" b="0" dirty="0" smtClean="0">
                <a:effectLst/>
              </a:rPr>
            </a:br>
            <a:r>
              <a:rPr lang="ja-JP" altLang="en-US" b="0" dirty="0" smtClean="0">
                <a:effectLst/>
              </a:rPr>
              <a:t>同じ</a:t>
            </a:r>
            <a:r>
              <a:rPr lang="ja-JP" altLang="en-US" b="0" dirty="0">
                <a:effectLst/>
              </a:rPr>
              <a:t>意味を持つ</a:t>
            </a:r>
            <a:r>
              <a:rPr lang="ja-JP" altLang="en-US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6497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自己紹介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小島 富治雄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デブサミ参加は</a:t>
            </a:r>
            <a:r>
              <a:rPr lang="en-US" altLang="ja-JP" dirty="0" smtClean="0">
                <a:solidFill>
                  <a:srgbClr val="FFC000"/>
                </a:solidFill>
              </a:rPr>
              <a:t>8</a:t>
            </a:r>
            <a:r>
              <a:rPr lang="ja-JP" altLang="en-US" dirty="0" smtClean="0">
                <a:solidFill>
                  <a:srgbClr val="FFC000"/>
                </a:solidFill>
              </a:rPr>
              <a:t>回目</a:t>
            </a:r>
            <a:endParaRPr kumimoji="1" lang="en-US" altLang="ja-JP" dirty="0" smtClean="0">
              <a:solidFill>
                <a:srgbClr val="FFC000"/>
              </a:solidFill>
            </a:endParaRPr>
          </a:p>
        </p:txBody>
      </p:sp>
      <p:pic>
        <p:nvPicPr>
          <p:cNvPr id="2052" name="Picture 4" descr="http://www.hasegawa-survey.co.jp/images/logo_fukui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35" y="2827221"/>
            <a:ext cx="2427800" cy="90637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こみゅぷらす (COMU+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765" y="2827221"/>
            <a:ext cx="2342728" cy="116380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ITEA - 福井情報技術者協会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939" y="2827220"/>
            <a:ext cx="1939681" cy="116380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ineta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34" y="4596910"/>
            <a:ext cx="2431567" cy="72947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765" y="4596910"/>
            <a:ext cx="2342728" cy="99503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MVP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939" y="4596910"/>
            <a:ext cx="1982396" cy="80948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38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28600" y="1005840"/>
            <a:ext cx="8613775" cy="5189220"/>
          </a:xfrm>
        </p:spPr>
        <p:txBody>
          <a:bodyPr/>
          <a:lstStyle/>
          <a:p>
            <a:pPr algn="ctr"/>
            <a:r>
              <a:rPr lang="ja-JP" altLang="en-US" sz="4400" dirty="0"/>
              <a:t>変数名</a:t>
            </a:r>
            <a:r>
              <a:rPr lang="ja-JP" altLang="en-US" sz="4000" dirty="0"/>
              <a:t>や</a:t>
            </a:r>
            <a:r>
              <a:rPr lang="ja-JP" altLang="en-US" sz="4400" dirty="0"/>
              <a:t>クラス名</a:t>
            </a:r>
            <a:r>
              <a:rPr lang="ja-JP" altLang="en-US" sz="4000" dirty="0" smtClean="0"/>
              <a:t>、</a:t>
            </a:r>
            <a:r>
              <a:rPr lang="en-US" altLang="ja-JP" sz="4400" dirty="0" smtClean="0"/>
              <a:t/>
            </a:r>
            <a:br>
              <a:rPr lang="en-US" altLang="ja-JP" sz="4400" dirty="0" smtClean="0"/>
            </a:br>
            <a:r>
              <a:rPr lang="ja-JP" altLang="en-US" sz="4400" dirty="0" smtClean="0"/>
              <a:t>メソッド名</a:t>
            </a:r>
            <a:r>
              <a:rPr lang="ja-JP" altLang="en-US" sz="4000" dirty="0" smtClean="0"/>
              <a:t>などは、</a:t>
            </a:r>
            <a:r>
              <a:rPr lang="en-US" altLang="ja-JP" sz="4400" dirty="0" smtClean="0"/>
              <a:t/>
            </a:r>
            <a:br>
              <a:rPr lang="en-US" altLang="ja-JP" sz="4400" dirty="0" smtClean="0"/>
            </a:br>
            <a:r>
              <a:rPr lang="ja-JP" altLang="en-US" sz="5400" dirty="0" smtClean="0"/>
              <a:t>「実装</a:t>
            </a:r>
            <a:r>
              <a:rPr lang="en-US" altLang="ja-JP" sz="5400" dirty="0" smtClean="0"/>
              <a:t>/</a:t>
            </a:r>
            <a:r>
              <a:rPr lang="ja-JP" altLang="en-US" sz="5400" dirty="0" smtClean="0"/>
              <a:t>設計モデルを</a:t>
            </a:r>
            <a:r>
              <a:rPr lang="en-US" altLang="ja-JP" sz="5400" dirty="0" smtClean="0"/>
              <a:t/>
            </a:r>
            <a:br>
              <a:rPr lang="en-US" altLang="ja-JP" sz="5400" dirty="0" smtClean="0"/>
            </a:br>
            <a:r>
              <a:rPr lang="ja-JP" altLang="en-US" sz="5400" dirty="0" smtClean="0"/>
              <a:t>記述</a:t>
            </a:r>
            <a:r>
              <a:rPr lang="ja-JP" altLang="en-US" sz="5400" dirty="0"/>
              <a:t>するため</a:t>
            </a:r>
            <a:r>
              <a:rPr lang="ja-JP" altLang="en-US" sz="5400" dirty="0" smtClean="0"/>
              <a:t>の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z="6600" dirty="0" smtClean="0">
                <a:solidFill>
                  <a:srgbClr val="FFC000"/>
                </a:solidFill>
              </a:rPr>
              <a:t>ボキャブラリ</a:t>
            </a:r>
            <a:r>
              <a:rPr lang="ja-JP" altLang="en-US" sz="5400" dirty="0" smtClean="0"/>
              <a:t>」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4000" dirty="0" smtClean="0"/>
              <a:t>(</a:t>
            </a:r>
            <a:r>
              <a:rPr lang="ja-JP" altLang="en-US" sz="4000" dirty="0" smtClean="0"/>
              <a:t>小島</a:t>
            </a:r>
            <a:r>
              <a:rPr lang="en-US" altLang="ja-JP" sz="4000" dirty="0" smtClean="0"/>
              <a:t>)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36232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880110"/>
            <a:ext cx="8385175" cy="5314950"/>
          </a:xfrm>
        </p:spPr>
        <p:txBody>
          <a:bodyPr/>
          <a:lstStyle/>
          <a:p>
            <a:pPr algn="ctr"/>
            <a:r>
              <a:rPr lang="ja-JP" altLang="en-US" sz="5400" dirty="0" smtClean="0"/>
              <a:t>自分の設計</a:t>
            </a:r>
            <a:r>
              <a:rPr lang="en-US" altLang="ja-JP" sz="5400" dirty="0" smtClean="0"/>
              <a:t>/</a:t>
            </a:r>
            <a:r>
              <a:rPr lang="ja-JP" altLang="en-US" sz="5400" dirty="0"/>
              <a:t>実装</a:t>
            </a:r>
            <a:r>
              <a:rPr lang="ja-JP" altLang="en-US" sz="5400" dirty="0" smtClean="0"/>
              <a:t>モデルを</a:t>
            </a:r>
            <a:r>
              <a:rPr lang="en-US" altLang="ja-JP" sz="5400" dirty="0" smtClean="0"/>
              <a:t/>
            </a:r>
            <a:br>
              <a:rPr lang="en-US" altLang="ja-JP" sz="5400" dirty="0" smtClean="0"/>
            </a:br>
            <a:r>
              <a:rPr lang="ja-JP" altLang="en-US" sz="5400" dirty="0"/>
              <a:t>どう</a:t>
            </a:r>
            <a:r>
              <a:rPr lang="ja-JP" altLang="en-US" sz="5400" dirty="0" smtClean="0"/>
              <a:t>いう</a:t>
            </a:r>
            <a:r>
              <a:rPr lang="ja-JP" altLang="en-US" sz="6600" dirty="0" smtClean="0">
                <a:solidFill>
                  <a:srgbClr val="FFC000"/>
                </a:solidFill>
              </a:rPr>
              <a:t>語彙</a:t>
            </a:r>
            <a:r>
              <a:rPr lang="ja-JP" altLang="en-US" sz="5400" dirty="0" smtClean="0"/>
              <a:t>で記述する</a:t>
            </a:r>
            <a:r>
              <a:rPr lang="en-US" altLang="ja-JP" sz="5400" dirty="0" smtClean="0"/>
              <a:t/>
            </a:r>
            <a:br>
              <a:rPr lang="en-US" altLang="ja-JP" sz="5400" dirty="0" smtClean="0"/>
            </a:br>
            <a:r>
              <a:rPr lang="ja-JP" altLang="en-US" sz="5400" dirty="0" smtClean="0"/>
              <a:t>ことにするのか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18279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051560"/>
            <a:ext cx="8385175" cy="5143500"/>
          </a:xfrm>
        </p:spPr>
        <p:txBody>
          <a:bodyPr/>
          <a:lstStyle/>
          <a:p>
            <a:pPr algn="ctr"/>
            <a:r>
              <a:rPr lang="ja-JP" altLang="en-US" sz="6000" dirty="0" smtClean="0"/>
              <a:t>自然でシンプルな</a:t>
            </a:r>
            <a:r>
              <a:rPr lang="en-US" altLang="ja-JP" sz="6000" dirty="0" smtClean="0"/>
              <a:t/>
            </a:r>
            <a:br>
              <a:rPr lang="en-US" altLang="ja-JP" sz="6000" dirty="0" smtClean="0"/>
            </a:br>
            <a:r>
              <a:rPr lang="ja-JP" altLang="en-US" sz="6600" dirty="0" smtClean="0">
                <a:solidFill>
                  <a:srgbClr val="FFC000"/>
                </a:solidFill>
              </a:rPr>
              <a:t>語彙</a:t>
            </a:r>
            <a:r>
              <a:rPr lang="ja-JP" altLang="en-US" sz="6000" dirty="0" smtClean="0"/>
              <a:t>で記述するのが</a:t>
            </a:r>
            <a:r>
              <a:rPr lang="en-US" altLang="ja-JP" sz="6000" dirty="0" smtClean="0"/>
              <a:t/>
            </a:r>
            <a:br>
              <a:rPr lang="en-US" altLang="ja-JP" sz="6000" dirty="0" smtClean="0"/>
            </a:br>
            <a:r>
              <a:rPr lang="ja-JP" altLang="en-US" sz="6000" dirty="0" smtClean="0"/>
              <a:t>わかりやすい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63013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"Beauty Is in Simplicity"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22409" y="1687830"/>
            <a:ext cx="8522970" cy="4671060"/>
          </a:xfrm>
        </p:spPr>
        <p:txBody>
          <a:bodyPr/>
          <a:lstStyle/>
          <a:p>
            <a:r>
              <a:rPr lang="en-US" altLang="ja-JP" dirty="0"/>
              <a:t>｢</a:t>
            </a:r>
            <a:r>
              <a:rPr lang="ja-JP" altLang="en-US" dirty="0"/>
              <a:t>文章にしろ、和音にしろ、リズムにしろ、美しく、優雅なもの、優れたものはすべて、シンプルである</a:t>
            </a:r>
            <a:r>
              <a:rPr lang="en-US" altLang="ja-JP" dirty="0"/>
              <a:t>｡</a:t>
            </a:r>
            <a:r>
              <a:rPr lang="ja-JP" altLang="en-US" dirty="0"/>
              <a:t>」</a:t>
            </a:r>
            <a:r>
              <a:rPr lang="en-US" altLang="ja-JP" dirty="0"/>
              <a:t>(</a:t>
            </a:r>
            <a:r>
              <a:rPr lang="ja-JP" altLang="en-US" dirty="0"/>
              <a:t>プラトン</a:t>
            </a:r>
            <a:r>
              <a:rPr lang="en-US" altLang="ja-JP" dirty="0"/>
              <a:t>)</a:t>
            </a:r>
          </a:p>
          <a:p>
            <a:r>
              <a:rPr lang="ja-JP" altLang="en-US" sz="4000" dirty="0" smtClean="0"/>
              <a:t>「</a:t>
            </a:r>
            <a:r>
              <a:rPr lang="ja-JP" altLang="en-US" sz="4000" dirty="0"/>
              <a:t>美しいコードとは、シンプルなコードのこと</a:t>
            </a:r>
            <a:r>
              <a:rPr lang="ja-JP" altLang="en-US" sz="4000" dirty="0" smtClean="0"/>
              <a:t>」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>(</a:t>
            </a:r>
            <a:r>
              <a:rPr lang="ja-JP" altLang="en-US" sz="4000" dirty="0"/>
              <a:t>ヨルン・オルムハイム、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3200" dirty="0" smtClean="0"/>
              <a:t>『</a:t>
            </a:r>
            <a:r>
              <a:rPr lang="ja-JP" altLang="en-US" sz="3200" dirty="0" smtClean="0"/>
              <a:t>プログラマ</a:t>
            </a:r>
            <a:r>
              <a:rPr lang="ja-JP" altLang="en-US" sz="3200" dirty="0"/>
              <a:t>が知るべき</a:t>
            </a:r>
            <a:r>
              <a:rPr lang="en-US" altLang="ja-JP" sz="3200" dirty="0"/>
              <a:t>97</a:t>
            </a:r>
            <a:r>
              <a:rPr lang="ja-JP" altLang="en-US" sz="3200" dirty="0"/>
              <a:t>のこと</a:t>
            </a:r>
            <a:r>
              <a:rPr lang="en-US" altLang="ja-JP" sz="3200" dirty="0"/>
              <a:t>』</a:t>
            </a:r>
            <a:r>
              <a:rPr lang="ja-JP" altLang="en-US" sz="3200" dirty="0"/>
              <a:t>より</a:t>
            </a:r>
            <a:r>
              <a:rPr lang="en-US" altLang="ja-JP" sz="3200" dirty="0" smtClean="0"/>
              <a:t>)</a:t>
            </a:r>
            <a:endParaRPr lang="en-US" altLang="ja-JP" sz="32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6466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プログラミングで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もっとも</a:t>
            </a:r>
            <a:r>
              <a:rPr lang="ja-JP" altLang="en-US" dirty="0" smtClean="0"/>
              <a:t>基本的な原則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4000" dirty="0"/>
              <a:t>単一責務の原則 </a:t>
            </a:r>
            <a:r>
              <a:rPr lang="en-US" altLang="ja-JP" sz="4000" dirty="0"/>
              <a:t>(Single </a:t>
            </a:r>
            <a:r>
              <a:rPr lang="en-US" altLang="ja-JP" sz="4000" dirty="0" err="1"/>
              <a:t>Responsiblility</a:t>
            </a:r>
            <a:r>
              <a:rPr lang="en-US" altLang="ja-JP" sz="4000" dirty="0"/>
              <a:t> Principle: </a:t>
            </a:r>
            <a:r>
              <a:rPr lang="en-US" altLang="ja-JP" sz="4400" dirty="0">
                <a:solidFill>
                  <a:srgbClr val="FFFF00"/>
                </a:solidFill>
              </a:rPr>
              <a:t>SRP</a:t>
            </a:r>
            <a:r>
              <a:rPr lang="en-US" altLang="ja-JP" sz="4000" dirty="0"/>
              <a:t>)</a:t>
            </a:r>
          </a:p>
          <a:p>
            <a:r>
              <a:rPr lang="ja-JP" altLang="en-US" sz="4000" dirty="0"/>
              <a:t>「変更する理由が同じものを集め、違うものを分ける」</a:t>
            </a:r>
          </a:p>
          <a:p>
            <a:r>
              <a:rPr lang="ja-JP" altLang="en-US" sz="4000" dirty="0" smtClean="0"/>
              <a:t>「</a:t>
            </a:r>
            <a:r>
              <a:rPr lang="en-US" altLang="ja-JP" sz="4000" dirty="0" smtClean="0"/>
              <a:t>SRP </a:t>
            </a:r>
            <a:r>
              <a:rPr lang="ja-JP" altLang="en-US" sz="4000" dirty="0"/>
              <a:t>が最も重要な</a:t>
            </a:r>
            <a:r>
              <a:rPr lang="ja-JP" altLang="en-US" sz="4000" dirty="0" smtClean="0"/>
              <a:t>原則だ」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sz="3200" dirty="0" smtClean="0"/>
              <a:t> </a:t>
            </a:r>
            <a:r>
              <a:rPr lang="en-US" altLang="ja-JP" sz="3200" dirty="0"/>
              <a:t>(Robert. C. </a:t>
            </a:r>
            <a:r>
              <a:rPr lang="en-US" altLang="ja-JP" sz="3200" dirty="0" smtClean="0"/>
              <a:t>Martin</a:t>
            </a:r>
            <a:r>
              <a:rPr lang="ja-JP" altLang="en-US" sz="3200" dirty="0" err="1" smtClean="0"/>
              <a:t>、</a:t>
            </a:r>
            <a:r>
              <a:rPr lang="en-US" altLang="ja-JP" sz="3200" dirty="0" smtClean="0"/>
              <a:t/>
            </a:r>
            <a:br>
              <a:rPr lang="en-US" altLang="ja-JP" sz="3200" dirty="0" smtClean="0"/>
            </a:br>
            <a:r>
              <a:rPr lang="en-US" altLang="ja-JP" sz="3200" dirty="0" smtClean="0"/>
              <a:t>『</a:t>
            </a:r>
            <a:r>
              <a:rPr lang="ja-JP" altLang="en-US" sz="3200" dirty="0"/>
              <a:t>プログラマが知るべき</a:t>
            </a:r>
            <a:r>
              <a:rPr lang="en-US" altLang="ja-JP" sz="3200" dirty="0"/>
              <a:t>97</a:t>
            </a:r>
            <a:r>
              <a:rPr lang="ja-JP" altLang="en-US" sz="3200" dirty="0"/>
              <a:t>のこと</a:t>
            </a:r>
            <a:r>
              <a:rPr lang="en-US" altLang="ja-JP" sz="3200" dirty="0"/>
              <a:t>』</a:t>
            </a:r>
            <a:r>
              <a:rPr lang="ja-JP" altLang="en-US" sz="3200" dirty="0"/>
              <a:t>より</a:t>
            </a:r>
            <a:r>
              <a:rPr lang="en-US" altLang="ja-JP" sz="3200" dirty="0" smtClean="0"/>
              <a:t>)</a:t>
            </a:r>
            <a:endParaRPr lang="en-US" altLang="ja-JP" sz="32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411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プログラミングにおける</a:t>
            </a:r>
            <a:br>
              <a:rPr lang="ja-JP" altLang="en-US" dirty="0"/>
            </a:br>
            <a:r>
              <a:rPr lang="ja-JP" altLang="en-US" dirty="0"/>
              <a:t>ポピュラーなパラダイム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4800" dirty="0"/>
              <a:t>手続型</a:t>
            </a:r>
          </a:p>
          <a:p>
            <a:r>
              <a:rPr lang="ja-JP" altLang="en-US" sz="4800" dirty="0"/>
              <a:t>オブジェクト指向型</a:t>
            </a:r>
          </a:p>
          <a:p>
            <a:r>
              <a:rPr lang="ja-JP" altLang="en-US" sz="4800" dirty="0"/>
              <a:t>関数型</a:t>
            </a:r>
          </a:p>
          <a:p>
            <a:r>
              <a:rPr lang="ja-JP" altLang="en-US" sz="4800" dirty="0"/>
              <a:t>ジェネリックス</a:t>
            </a:r>
          </a:p>
          <a:p>
            <a:r>
              <a:rPr lang="ja-JP" altLang="en-US" sz="4800" dirty="0" smtClean="0"/>
              <a:t>など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5007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393065"/>
            <a:ext cx="8385175" cy="2075815"/>
          </a:xfrm>
        </p:spPr>
        <p:txBody>
          <a:bodyPr/>
          <a:lstStyle/>
          <a:p>
            <a:r>
              <a:rPr lang="ja-JP" altLang="en-US" dirty="0" smtClean="0"/>
              <a:t>パラダイムによって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>
                <a:solidFill>
                  <a:srgbClr val="FFFF00"/>
                </a:solidFill>
              </a:rPr>
              <a:t>名前</a:t>
            </a:r>
            <a:r>
              <a:rPr lang="ja-JP" altLang="en-US" dirty="0" smtClean="0"/>
              <a:t>の付け方が変わる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36709" y="2480310"/>
            <a:ext cx="8522970" cy="4072890"/>
          </a:xfrm>
        </p:spPr>
        <p:txBody>
          <a:bodyPr/>
          <a:lstStyle/>
          <a:p>
            <a:r>
              <a:rPr lang="ja-JP" altLang="en-US" sz="4000" dirty="0">
                <a:effectLst/>
              </a:rPr>
              <a:t>手続き型</a:t>
            </a:r>
            <a:r>
              <a:rPr lang="en-US" altLang="ja-JP" sz="4000" dirty="0" smtClean="0">
                <a:effectLst/>
              </a:rPr>
              <a:t>:</a:t>
            </a:r>
            <a:br>
              <a:rPr lang="en-US" altLang="ja-JP" sz="4000" dirty="0" smtClean="0">
                <a:effectLst/>
              </a:rPr>
            </a:br>
            <a:r>
              <a:rPr lang="en-US" altLang="ja-JP" sz="4000" dirty="0" smtClean="0">
                <a:effectLst/>
              </a:rPr>
              <a:t>	</a:t>
            </a:r>
            <a:r>
              <a:rPr lang="ja-JP" altLang="en-US" sz="4000" dirty="0" smtClean="0">
                <a:effectLst/>
              </a:rPr>
              <a:t>手続き</a:t>
            </a:r>
            <a:r>
              <a:rPr lang="ja-JP" altLang="en-US" sz="4000" dirty="0">
                <a:effectLst/>
              </a:rPr>
              <a:t>に名前を</a:t>
            </a:r>
            <a:r>
              <a:rPr lang="ja-JP" altLang="en-US" sz="4000" dirty="0" smtClean="0">
                <a:effectLst/>
              </a:rPr>
              <a:t>付ける</a:t>
            </a:r>
            <a:endParaRPr lang="en-US" altLang="ja-JP" sz="4000" dirty="0" smtClean="0">
              <a:effectLst/>
            </a:endParaRPr>
          </a:p>
          <a:p>
            <a:r>
              <a:rPr lang="ja-JP" altLang="en-US" sz="4000" dirty="0" smtClean="0">
                <a:effectLst/>
              </a:rPr>
              <a:t>オブジェクト</a:t>
            </a:r>
            <a:r>
              <a:rPr lang="ja-JP" altLang="en-US" sz="4000" dirty="0">
                <a:effectLst/>
              </a:rPr>
              <a:t>指向型</a:t>
            </a:r>
            <a:r>
              <a:rPr lang="en-US" altLang="ja-JP" sz="4000" dirty="0" smtClean="0">
                <a:effectLst/>
              </a:rPr>
              <a:t>:</a:t>
            </a:r>
            <a:br>
              <a:rPr lang="en-US" altLang="ja-JP" sz="4000" dirty="0" smtClean="0">
                <a:effectLst/>
              </a:rPr>
            </a:br>
            <a:r>
              <a:rPr lang="en-US" altLang="ja-JP" sz="4000" dirty="0" smtClean="0">
                <a:effectLst/>
              </a:rPr>
              <a:t>	</a:t>
            </a:r>
            <a:r>
              <a:rPr lang="ja-JP" altLang="en-US" sz="4000" dirty="0" smtClean="0">
                <a:effectLst/>
              </a:rPr>
              <a:t>対象物</a:t>
            </a:r>
            <a:r>
              <a:rPr lang="ja-JP" altLang="en-US" sz="4000" dirty="0">
                <a:effectLst/>
              </a:rPr>
              <a:t>に名前を</a:t>
            </a:r>
            <a:r>
              <a:rPr lang="ja-JP" altLang="en-US" sz="4000" dirty="0" smtClean="0">
                <a:effectLst/>
              </a:rPr>
              <a:t>付ける</a:t>
            </a:r>
            <a:r>
              <a:rPr lang="ja-JP" altLang="en-US" dirty="0">
                <a:effectLst/>
              </a:rPr>
              <a:t/>
            </a:r>
            <a:br>
              <a:rPr lang="ja-JP" altLang="en-US" dirty="0">
                <a:effectLst/>
              </a:rPr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509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385175" cy="6007735"/>
          </a:xfrm>
        </p:spPr>
        <p:txBody>
          <a:bodyPr/>
          <a:lstStyle/>
          <a:p>
            <a:pPr algn="ctr"/>
            <a:r>
              <a:rPr lang="ja-JP" altLang="en-US" sz="5400" dirty="0" smtClean="0"/>
              <a:t>「銀の弾丸」はないが、</a:t>
            </a:r>
            <a:r>
              <a:rPr kumimoji="1" lang="en-US" altLang="ja-JP" sz="5400" dirty="0" smtClean="0"/>
              <a:t/>
            </a:r>
            <a:br>
              <a:rPr kumimoji="1" lang="en-US" altLang="ja-JP" sz="5400" dirty="0" smtClean="0"/>
            </a:br>
            <a:r>
              <a:rPr kumimoji="1" lang="ja-JP" altLang="en-US" sz="5400" dirty="0" smtClean="0"/>
              <a:t>複数のパラダイムを</a:t>
            </a:r>
            <a:r>
              <a:rPr kumimoji="1" lang="en-US" altLang="ja-JP" sz="5400" dirty="0" smtClean="0"/>
              <a:t/>
            </a:r>
            <a:br>
              <a:rPr kumimoji="1" lang="en-US" altLang="ja-JP" sz="5400" dirty="0" smtClean="0"/>
            </a:br>
            <a:r>
              <a:rPr lang="ja-JP" altLang="en-US" sz="5400" dirty="0"/>
              <a:t>適材</a:t>
            </a:r>
            <a:r>
              <a:rPr lang="ja-JP" altLang="en-US" sz="5400" dirty="0" smtClean="0"/>
              <a:t>適所で用いることで</a:t>
            </a:r>
            <a:r>
              <a:rPr kumimoji="1" lang="en-US" altLang="ja-JP" sz="5400" dirty="0" smtClean="0"/>
              <a:t/>
            </a:r>
            <a:br>
              <a:rPr kumimoji="1" lang="en-US" altLang="ja-JP" sz="5400" dirty="0" smtClean="0"/>
            </a:br>
            <a:r>
              <a:rPr kumimoji="1" lang="en-US" altLang="ja-JP" sz="6000" dirty="0" smtClean="0">
                <a:solidFill>
                  <a:srgbClr val="FFFF00"/>
                </a:solidFill>
              </a:rPr>
              <a:t>SRP</a:t>
            </a:r>
            <a:r>
              <a:rPr kumimoji="1" lang="en-US" altLang="ja-JP" sz="5400" dirty="0" smtClean="0"/>
              <a:t> </a:t>
            </a:r>
            <a:r>
              <a:rPr lang="ja-JP" altLang="en-US" sz="5400" dirty="0" smtClean="0"/>
              <a:t>に近づける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5866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385175" cy="6280869"/>
          </a:xfrm>
        </p:spPr>
        <p:txBody>
          <a:bodyPr/>
          <a:lstStyle/>
          <a:p>
            <a:pPr algn="ctr"/>
            <a:r>
              <a:rPr lang="ja-JP" altLang="en-US" b="0" dirty="0" smtClean="0">
                <a:effectLst/>
              </a:rPr>
              <a:t>排他的な分け方だけですめば分ける方法</a:t>
            </a:r>
            <a:r>
              <a:rPr lang="ja-JP" altLang="en-US" b="0" dirty="0">
                <a:effectLst/>
              </a:rPr>
              <a:t>は一つで良い</a:t>
            </a:r>
            <a:r>
              <a:rPr lang="ja-JP" altLang="en-US" b="0" dirty="0" smtClean="0">
                <a:effectLst/>
              </a:rPr>
              <a:t>。</a:t>
            </a:r>
            <a:r>
              <a:rPr lang="en-US" altLang="ja-JP" b="0" dirty="0" smtClean="0">
                <a:effectLst/>
              </a:rPr>
              <a:t/>
            </a:r>
            <a:br>
              <a:rPr lang="en-US" altLang="ja-JP" b="0" dirty="0" smtClean="0">
                <a:effectLst/>
              </a:rPr>
            </a:br>
            <a:r>
              <a:rPr lang="ja-JP" altLang="en-US" b="0" dirty="0" smtClean="0">
                <a:effectLst/>
              </a:rPr>
              <a:t>単一</a:t>
            </a:r>
            <a:r>
              <a:rPr lang="ja-JP" altLang="en-US" b="0" dirty="0">
                <a:effectLst/>
              </a:rPr>
              <a:t>のパラダイム</a:t>
            </a:r>
            <a:r>
              <a:rPr lang="ja-JP" altLang="en-US" b="0" dirty="0" smtClean="0">
                <a:effectLst/>
              </a:rPr>
              <a:t>で</a:t>
            </a:r>
            <a:r>
              <a:rPr lang="en-US" altLang="ja-JP" b="0" dirty="0" smtClean="0">
                <a:effectLst/>
              </a:rPr>
              <a:t>OK</a:t>
            </a:r>
            <a:r>
              <a:rPr lang="ja-JP" altLang="en-US" b="0" dirty="0" err="1" smtClean="0">
                <a:effectLst/>
              </a:rPr>
              <a:t>。</a:t>
            </a:r>
            <a:r>
              <a:rPr lang="en-US" altLang="ja-JP" b="0" dirty="0" smtClean="0">
                <a:effectLst/>
              </a:rPr>
              <a:t/>
            </a:r>
            <a:br>
              <a:rPr lang="en-US" altLang="ja-JP" b="0" dirty="0" smtClean="0">
                <a:effectLst/>
              </a:rPr>
            </a:br>
            <a:r>
              <a:rPr lang="ja-JP" altLang="en-US" b="0" dirty="0" smtClean="0">
                <a:effectLst/>
              </a:rPr>
              <a:t>そう</a:t>
            </a:r>
            <a:r>
              <a:rPr lang="ja-JP" altLang="en-US" b="0" dirty="0">
                <a:effectLst/>
              </a:rPr>
              <a:t>でない場合</a:t>
            </a:r>
            <a:r>
              <a:rPr lang="ja-JP" altLang="en-US" b="0" dirty="0" smtClean="0">
                <a:effectLst/>
              </a:rPr>
              <a:t>は</a:t>
            </a:r>
            <a:r>
              <a:rPr lang="en-US" altLang="ja-JP" b="0" dirty="0" smtClean="0">
                <a:effectLst/>
              </a:rPr>
              <a:t/>
            </a:r>
            <a:br>
              <a:rPr lang="en-US" altLang="ja-JP" b="0" dirty="0" smtClean="0">
                <a:effectLst/>
              </a:rPr>
            </a:br>
            <a:r>
              <a:rPr lang="ja-JP" altLang="en-US" b="0" dirty="0" smtClean="0">
                <a:effectLst/>
              </a:rPr>
              <a:t>複数の分け方</a:t>
            </a:r>
            <a:r>
              <a:rPr lang="ja-JP" altLang="en-US" b="0" smtClean="0">
                <a:effectLst/>
              </a:rPr>
              <a:t>が必要。</a:t>
            </a:r>
            <a:r>
              <a:rPr lang="en-US" altLang="ja-JP" b="0" dirty="0" smtClean="0">
                <a:effectLst/>
              </a:rPr>
              <a:t/>
            </a:r>
            <a:br>
              <a:rPr lang="en-US" altLang="ja-JP" b="0" dirty="0" smtClean="0">
                <a:effectLst/>
              </a:rPr>
            </a:br>
            <a:r>
              <a:rPr lang="ja-JP" altLang="en-US" b="0" dirty="0" smtClean="0">
                <a:effectLst/>
              </a:rPr>
              <a:t>即ちマルチパラダイム。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52399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385175" cy="6007735"/>
          </a:xfrm>
        </p:spPr>
        <p:txBody>
          <a:bodyPr/>
          <a:lstStyle/>
          <a:p>
            <a:pPr algn="ctr"/>
            <a:r>
              <a:rPr kumimoji="1" lang="ja-JP" altLang="en-US" sz="6000" dirty="0" smtClean="0"/>
              <a:t>新しいパラダイムを</a:t>
            </a:r>
            <a:r>
              <a:rPr kumimoji="1" lang="en-US" altLang="ja-JP" sz="6000" dirty="0" smtClean="0"/>
              <a:t/>
            </a:r>
            <a:br>
              <a:rPr kumimoji="1" lang="en-US" altLang="ja-JP" sz="6000" dirty="0" smtClean="0"/>
            </a:br>
            <a:r>
              <a:rPr kumimoji="1" lang="ja-JP" altLang="en-US" sz="6000" dirty="0" smtClean="0"/>
              <a:t>取り入れるために</a:t>
            </a:r>
            <a:r>
              <a:rPr kumimoji="1" lang="en-US" altLang="ja-JP" sz="6000" dirty="0" smtClean="0"/>
              <a:t/>
            </a:r>
            <a:br>
              <a:rPr kumimoji="1" lang="en-US" altLang="ja-JP" sz="6000" dirty="0" smtClean="0"/>
            </a:br>
            <a:r>
              <a:rPr kumimoji="1" lang="ja-JP" altLang="en-US" sz="6000" dirty="0" smtClean="0"/>
              <a:t>複数の言語を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02218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これまでのあらすじ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36709" y="1725930"/>
            <a:ext cx="8522970" cy="4827270"/>
          </a:xfrm>
        </p:spPr>
        <p:txBody>
          <a:bodyPr/>
          <a:lstStyle/>
          <a:p>
            <a:r>
              <a:rPr lang="ja-JP" altLang="en-US" sz="3200" dirty="0" smtClean="0">
                <a:solidFill>
                  <a:srgbClr val="FFC000"/>
                </a:solidFill>
              </a:rPr>
              <a:t>デブサミ</a:t>
            </a:r>
            <a:r>
              <a:rPr lang="en-US" altLang="ja-JP" sz="3200" dirty="0" smtClean="0">
                <a:solidFill>
                  <a:srgbClr val="FFC000"/>
                </a:solidFill>
              </a:rPr>
              <a:t>2007</a:t>
            </a:r>
            <a:br>
              <a:rPr lang="en-US" altLang="ja-JP" sz="3200" dirty="0" smtClean="0">
                <a:solidFill>
                  <a:srgbClr val="FFC000"/>
                </a:solidFill>
              </a:rPr>
            </a:br>
            <a:r>
              <a:rPr lang="ja-JP" altLang="en-US" sz="3200" dirty="0" smtClean="0"/>
              <a:t>コードの品質こそがビジネスを成功させる</a:t>
            </a:r>
            <a:r>
              <a:rPr lang="en-US" altLang="ja-JP" sz="3200" dirty="0" smtClean="0"/>
              <a:t>!</a:t>
            </a:r>
            <a:r>
              <a:rPr lang="ja-JP" altLang="en-US" sz="3200" dirty="0" smtClean="0"/>
              <a:t>～ コードの品質を上げるために 命名編 ～</a:t>
            </a:r>
            <a:endParaRPr lang="en-US" altLang="ja-JP" sz="3200" dirty="0" smtClean="0"/>
          </a:p>
          <a:p>
            <a:r>
              <a:rPr lang="ja-JP" altLang="en-US" sz="3200" dirty="0" smtClean="0">
                <a:solidFill>
                  <a:srgbClr val="FFC000"/>
                </a:solidFill>
              </a:rPr>
              <a:t>デブサミ</a:t>
            </a:r>
            <a:r>
              <a:rPr lang="en-US" altLang="ja-JP" sz="3200" dirty="0" smtClean="0">
                <a:solidFill>
                  <a:srgbClr val="FFC000"/>
                </a:solidFill>
              </a:rPr>
              <a:t>2008</a:t>
            </a:r>
            <a:br>
              <a:rPr lang="en-US" altLang="ja-JP" sz="3200" dirty="0" smtClean="0">
                <a:solidFill>
                  <a:srgbClr val="FFC000"/>
                </a:solidFill>
              </a:rPr>
            </a:br>
            <a:r>
              <a:rPr lang="ja-JP" altLang="en-US" dirty="0" smtClean="0"/>
              <a:t>「きれいなコードは好きですか</a:t>
            </a:r>
            <a:r>
              <a:rPr lang="en-US" altLang="ja-JP" dirty="0" smtClean="0"/>
              <a:t>?</a:t>
            </a:r>
            <a:r>
              <a:rPr lang="ja-JP" altLang="en-US" dirty="0" smtClean="0"/>
              <a:t>」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z="3200" dirty="0" smtClean="0"/>
              <a:t>～品質の高いソースコードを書くコツ～</a:t>
            </a:r>
            <a:endParaRPr lang="en-US" altLang="ja-JP" sz="3200" dirty="0" smtClean="0"/>
          </a:p>
          <a:p>
            <a:r>
              <a:rPr lang="ja-JP" altLang="en-US" sz="3200" dirty="0">
                <a:solidFill>
                  <a:srgbClr val="FFC000"/>
                </a:solidFill>
              </a:rPr>
              <a:t>デブサミ</a:t>
            </a:r>
            <a:r>
              <a:rPr lang="en-US" altLang="ja-JP" sz="3200" dirty="0" smtClean="0">
                <a:solidFill>
                  <a:srgbClr val="FFC000"/>
                </a:solidFill>
              </a:rPr>
              <a:t>2009</a:t>
            </a:r>
            <a:br>
              <a:rPr lang="en-US" altLang="ja-JP" sz="3200" dirty="0" smtClean="0">
                <a:solidFill>
                  <a:srgbClr val="FFC000"/>
                </a:solidFill>
              </a:rPr>
            </a:br>
            <a:r>
              <a:rPr lang="ja-JP" altLang="en-US" dirty="0" smtClean="0"/>
              <a:t>美しいソースコードの</a:t>
            </a:r>
            <a:r>
              <a:rPr lang="ja-JP" altLang="en-US" dirty="0"/>
              <a:t>ための</a:t>
            </a:r>
            <a:r>
              <a:rPr lang="ja-JP" altLang="en-US" dirty="0" smtClean="0"/>
              <a:t>考え方 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352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何故複数の言語</a:t>
            </a:r>
            <a:r>
              <a:rPr lang="ja-JP" altLang="en-US" dirty="0" smtClean="0"/>
              <a:t>を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学ぶ</a:t>
            </a:r>
            <a:r>
              <a:rPr lang="ja-JP" altLang="en-US" dirty="0"/>
              <a:t>のが得策か</a:t>
            </a:r>
            <a:r>
              <a:rPr lang="ja-JP" altLang="en-US" dirty="0" smtClean="0"/>
              <a:t>。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4400" dirty="0"/>
              <a:t>言語は考え方のフレームワークになる </a:t>
            </a:r>
            <a:r>
              <a:rPr lang="en-US" altLang="ja-JP" sz="4400" dirty="0"/>
              <a:t>(</a:t>
            </a:r>
            <a:r>
              <a:rPr lang="ja-JP" altLang="en-US" sz="4400" dirty="0"/>
              <a:t>言語が、考え方を枠にはめてしまう</a:t>
            </a:r>
            <a:r>
              <a:rPr lang="en-US" altLang="ja-JP" sz="4400" dirty="0"/>
              <a:t>) </a:t>
            </a:r>
            <a:r>
              <a:rPr lang="ja-JP" altLang="en-US" sz="4400" dirty="0"/>
              <a:t>から</a:t>
            </a:r>
            <a:r>
              <a:rPr lang="ja-JP" altLang="en-US" sz="4400" dirty="0" smtClean="0"/>
              <a:t>。</a:t>
            </a:r>
            <a:endParaRPr lang="en-US" altLang="ja-JP" sz="4400" dirty="0" smtClean="0"/>
          </a:p>
          <a:p>
            <a:r>
              <a:rPr lang="ja-JP" altLang="en-US" sz="4400" dirty="0" smtClean="0"/>
              <a:t>言語</a:t>
            </a:r>
            <a:r>
              <a:rPr lang="ja-JP" altLang="en-US" sz="4400" dirty="0"/>
              <a:t>が持っていないパラダイムに気付けない。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57232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385175" cy="5939155"/>
          </a:xfrm>
        </p:spPr>
        <p:txBody>
          <a:bodyPr/>
          <a:lstStyle/>
          <a:p>
            <a:pPr algn="ctr"/>
            <a:r>
              <a:rPr lang="ja-JP" altLang="en-US" dirty="0"/>
              <a:t> 「金槌しか持っていなければ、すべての問題は釘に</a:t>
            </a:r>
            <a:r>
              <a:rPr lang="ja-JP" altLang="en-US" dirty="0" smtClean="0"/>
              <a:t>見える」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4400" dirty="0" smtClean="0"/>
              <a:t>(</a:t>
            </a:r>
            <a:r>
              <a:rPr lang="ja-JP" altLang="en-US" sz="4400" dirty="0"/>
              <a:t>アブラハム・マズロー</a:t>
            </a:r>
            <a:r>
              <a:rPr lang="en-US" altLang="ja-JP" sz="4400" dirty="0" smtClean="0"/>
              <a:t>)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16411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7190" y="610235"/>
            <a:ext cx="8385175" cy="1431925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 smtClean="0"/>
              <a:t>複数の言語に触れる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                      ― </a:t>
            </a:r>
            <a:r>
              <a:rPr kumimoji="1" lang="ja-JP" altLang="en-US" dirty="0" smtClean="0"/>
              <a:t>私の体験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36709" y="2674620"/>
            <a:ext cx="8522970" cy="3878580"/>
          </a:xfrm>
        </p:spPr>
        <p:txBody>
          <a:bodyPr/>
          <a:lstStyle/>
          <a:p>
            <a:r>
              <a:rPr lang="ja-JP" altLang="en-US" sz="3200" dirty="0" smtClean="0">
                <a:effectLst/>
              </a:rPr>
              <a:t>英語</a:t>
            </a:r>
            <a:r>
              <a:rPr lang="ja-JP" altLang="en-US" sz="3200" dirty="0">
                <a:effectLst/>
              </a:rPr>
              <a:t>を学んで、考え方が変わるのを</a:t>
            </a:r>
            <a:r>
              <a:rPr lang="ja-JP" altLang="en-US" sz="3200" dirty="0" smtClean="0">
                <a:effectLst/>
              </a:rPr>
              <a:t>感じた</a:t>
            </a:r>
            <a:endParaRPr lang="en-US" altLang="ja-JP" sz="3200" dirty="0">
              <a:effectLst/>
            </a:endParaRPr>
          </a:p>
          <a:p>
            <a:r>
              <a:rPr lang="en-US" altLang="ja-JP" sz="3200" dirty="0" smtClean="0">
                <a:effectLst/>
              </a:rPr>
              <a:t>C</a:t>
            </a:r>
            <a:r>
              <a:rPr lang="ja-JP" altLang="en-US" sz="3200" dirty="0">
                <a:effectLst/>
              </a:rPr>
              <a:t>を学んで、考え方が変わるのを</a:t>
            </a:r>
            <a:r>
              <a:rPr lang="ja-JP" altLang="en-US" sz="3200" dirty="0" smtClean="0">
                <a:effectLst/>
              </a:rPr>
              <a:t>感じた</a:t>
            </a:r>
            <a:endParaRPr lang="en-US" altLang="ja-JP" sz="3200" dirty="0" smtClean="0">
              <a:effectLst/>
            </a:endParaRPr>
          </a:p>
          <a:p>
            <a:r>
              <a:rPr lang="en-US" altLang="ja-JP" sz="3200" dirty="0" smtClean="0">
                <a:effectLst/>
              </a:rPr>
              <a:t>C++</a:t>
            </a:r>
            <a:r>
              <a:rPr lang="ja-JP" altLang="en-US" sz="3200" dirty="0">
                <a:effectLst/>
              </a:rPr>
              <a:t>を</a:t>
            </a:r>
            <a:r>
              <a:rPr lang="ja-JP" altLang="en-US" sz="3200" dirty="0" smtClean="0">
                <a:effectLst/>
              </a:rPr>
              <a:t>学んで </a:t>
            </a:r>
            <a:r>
              <a:rPr lang="en-US" altLang="ja-JP" sz="3200" dirty="0" smtClean="0">
                <a:effectLst/>
              </a:rPr>
              <a:t>(</a:t>
            </a:r>
            <a:r>
              <a:rPr lang="ja-JP" altLang="en-US" sz="3200" dirty="0" smtClean="0">
                <a:effectLst/>
              </a:rPr>
              <a:t>以下略</a:t>
            </a:r>
            <a:r>
              <a:rPr lang="en-US" altLang="ja-JP" sz="3200" dirty="0" smtClean="0">
                <a:effectLst/>
              </a:rPr>
              <a:t>)</a:t>
            </a:r>
          </a:p>
          <a:p>
            <a:r>
              <a:rPr lang="ja-JP" altLang="en-US" sz="3200" dirty="0" smtClean="0">
                <a:effectLst/>
              </a:rPr>
              <a:t>それ</a:t>
            </a:r>
            <a:r>
              <a:rPr lang="ja-JP" altLang="en-US" sz="3200" dirty="0">
                <a:effectLst/>
              </a:rPr>
              <a:t>がパラダイム </a:t>
            </a:r>
            <a:r>
              <a:rPr lang="ja-JP" altLang="en-US" sz="3200" dirty="0" smtClean="0">
                <a:effectLst/>
              </a:rPr>
              <a:t>シフト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3453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複数の言語に触れる 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79559" y="1504950"/>
            <a:ext cx="8522970" cy="5353050"/>
          </a:xfrm>
        </p:spPr>
        <p:txBody>
          <a:bodyPr/>
          <a:lstStyle/>
          <a:p>
            <a:r>
              <a:rPr lang="ja-JP" altLang="en-US" dirty="0">
                <a:effectLst/>
              </a:rPr>
              <a:t>ハイブリット型 </a:t>
            </a:r>
            <a:r>
              <a:rPr lang="en-US" altLang="ja-JP" dirty="0">
                <a:effectLst/>
              </a:rPr>
              <a:t>(</a:t>
            </a:r>
            <a:r>
              <a:rPr lang="ja-JP" altLang="en-US" dirty="0">
                <a:effectLst/>
              </a:rPr>
              <a:t>パラダイム追加型</a:t>
            </a:r>
            <a:r>
              <a:rPr lang="en-US" altLang="ja-JP" dirty="0" smtClean="0">
                <a:effectLst/>
              </a:rPr>
              <a:t>)</a:t>
            </a:r>
          </a:p>
          <a:p>
            <a:pPr lvl="1"/>
            <a:r>
              <a:rPr lang="en-US" altLang="ja-JP" dirty="0" smtClean="0">
                <a:effectLst/>
              </a:rPr>
              <a:t>C</a:t>
            </a:r>
          </a:p>
          <a:p>
            <a:pPr lvl="1"/>
            <a:r>
              <a:rPr lang="en-US" altLang="ja-JP" dirty="0" smtClean="0">
                <a:effectLst/>
              </a:rPr>
              <a:t>→ C++</a:t>
            </a:r>
          </a:p>
          <a:p>
            <a:pPr lvl="1"/>
            <a:r>
              <a:rPr lang="en-US" altLang="ja-JP" dirty="0" smtClean="0">
                <a:effectLst/>
              </a:rPr>
              <a:t>→ </a:t>
            </a:r>
            <a:r>
              <a:rPr lang="en-US" altLang="ja-JP" dirty="0">
                <a:effectLst/>
              </a:rPr>
              <a:t>C</a:t>
            </a:r>
            <a:r>
              <a:rPr lang="en-US" altLang="ja-JP" dirty="0" smtClean="0">
                <a:effectLst/>
              </a:rPr>
              <a:t>#</a:t>
            </a:r>
          </a:p>
          <a:p>
            <a:pPr lvl="1"/>
            <a:r>
              <a:rPr lang="en-US" altLang="ja-JP" dirty="0" smtClean="0">
                <a:effectLst/>
              </a:rPr>
              <a:t>→ </a:t>
            </a:r>
            <a:r>
              <a:rPr lang="en-US" altLang="ja-JP" dirty="0">
                <a:effectLst/>
              </a:rPr>
              <a:t>F</a:t>
            </a:r>
            <a:r>
              <a:rPr lang="en-US" altLang="ja-JP" dirty="0" smtClean="0">
                <a:effectLst/>
              </a:rPr>
              <a:t>#</a:t>
            </a:r>
          </a:p>
          <a:p>
            <a:r>
              <a:rPr lang="ja-JP" altLang="en-US" dirty="0">
                <a:effectLst/>
              </a:rPr>
              <a:t>純粋型 </a:t>
            </a:r>
            <a:r>
              <a:rPr lang="en-US" altLang="ja-JP" dirty="0">
                <a:effectLst/>
              </a:rPr>
              <a:t>(</a:t>
            </a:r>
            <a:r>
              <a:rPr lang="ja-JP" altLang="en-US" dirty="0">
                <a:effectLst/>
              </a:rPr>
              <a:t>研究者タイプのあなたに</a:t>
            </a:r>
            <a:r>
              <a:rPr lang="en-US" altLang="ja-JP" dirty="0" smtClean="0">
                <a:effectLst/>
              </a:rPr>
              <a:t>)</a:t>
            </a:r>
            <a:endParaRPr lang="en-US" altLang="ja-JP" dirty="0">
              <a:effectLst/>
            </a:endParaRPr>
          </a:p>
          <a:p>
            <a:pPr lvl="1"/>
            <a:r>
              <a:rPr lang="en-US" altLang="ja-JP" dirty="0" smtClean="0">
                <a:effectLst/>
              </a:rPr>
              <a:t>Pascal</a:t>
            </a:r>
          </a:p>
          <a:p>
            <a:pPr lvl="1"/>
            <a:r>
              <a:rPr lang="ja-JP" altLang="en-US" dirty="0" smtClean="0">
                <a:effectLst/>
              </a:rPr>
              <a:t>→ </a:t>
            </a:r>
            <a:r>
              <a:rPr lang="en-US" altLang="ja-JP" dirty="0" smtClean="0">
                <a:effectLst/>
              </a:rPr>
              <a:t>Smalltalk</a:t>
            </a:r>
          </a:p>
          <a:p>
            <a:pPr lvl="1"/>
            <a:r>
              <a:rPr lang="en-US" altLang="ja-JP" dirty="0" smtClean="0">
                <a:effectLst/>
              </a:rPr>
              <a:t>→</a:t>
            </a:r>
            <a:r>
              <a:rPr lang="ja-JP" altLang="en-US" dirty="0" smtClean="0">
                <a:effectLst/>
              </a:rPr>
              <a:t> </a:t>
            </a:r>
            <a:r>
              <a:rPr lang="en-US" altLang="ja-JP" dirty="0" smtClean="0">
                <a:effectLst/>
              </a:rPr>
              <a:t>Haskell</a:t>
            </a:r>
          </a:p>
        </p:txBody>
      </p:sp>
    </p:spTree>
    <p:extLst>
      <p:ext uri="{BB962C8B-B14F-4D97-AF65-F5344CB8AC3E}">
        <p14:creationId xmlns:p14="http://schemas.microsoft.com/office/powerpoint/2010/main" val="169481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22910" y="1040130"/>
            <a:ext cx="8385175" cy="5006340"/>
          </a:xfrm>
        </p:spPr>
        <p:txBody>
          <a:bodyPr/>
          <a:lstStyle/>
          <a:p>
            <a:pPr algn="ctr"/>
            <a:r>
              <a:rPr kumimoji="1" lang="ja-JP" altLang="en-US" sz="6000" dirty="0" smtClean="0"/>
              <a:t>パラダイムによって</a:t>
            </a:r>
            <a:r>
              <a:rPr kumimoji="1" lang="en-US" altLang="ja-JP" sz="6000" dirty="0" smtClean="0"/>
              <a:t/>
            </a:r>
            <a:br>
              <a:rPr kumimoji="1" lang="en-US" altLang="ja-JP" sz="6000" dirty="0" smtClean="0"/>
            </a:br>
            <a:r>
              <a:rPr lang="ja-JP" altLang="en-US" sz="6000" dirty="0" smtClean="0"/>
              <a:t>記述が変わる例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65939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手続き型プログラミング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7170" y="1543050"/>
            <a:ext cx="8759190" cy="3303270"/>
          </a:xfrm>
          <a:ln w="38100">
            <a:solidFill>
              <a:schemeClr val="tx2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ja-JP" altLang="en-US" sz="2400" dirty="0">
                <a:effectLst/>
              </a:rPr>
              <a:t> </a:t>
            </a:r>
            <a:r>
              <a:rPr lang="en-US" altLang="ja-JP" sz="2400" dirty="0">
                <a:effectLst/>
              </a:rPr>
              <a:t>// </a:t>
            </a:r>
            <a:r>
              <a:rPr lang="ja-JP" altLang="en-US" sz="2400" dirty="0">
                <a:effectLst/>
              </a:rPr>
              <a:t>「</a:t>
            </a:r>
            <a:r>
              <a:rPr lang="en-US" altLang="ja-JP" sz="2400" dirty="0">
                <a:effectLst/>
              </a:rPr>
              <a:t>1</a:t>
            </a:r>
            <a:r>
              <a:rPr lang="ja-JP" altLang="en-US" sz="2400" dirty="0">
                <a:effectLst/>
              </a:rPr>
              <a:t>から</a:t>
            </a:r>
            <a:r>
              <a:rPr lang="en-US" altLang="ja-JP" sz="2400" dirty="0">
                <a:effectLst/>
              </a:rPr>
              <a:t>40</a:t>
            </a:r>
            <a:r>
              <a:rPr lang="ja-JP" altLang="en-US" sz="2400" dirty="0">
                <a:effectLst/>
              </a:rPr>
              <a:t>までの」「整数の」「</a:t>
            </a:r>
            <a:r>
              <a:rPr lang="en-US" altLang="ja-JP" sz="2400" dirty="0">
                <a:effectLst/>
              </a:rPr>
              <a:t>3</a:t>
            </a:r>
            <a:r>
              <a:rPr lang="ja-JP" altLang="en-US" sz="2400" dirty="0">
                <a:effectLst/>
              </a:rPr>
              <a:t>か</a:t>
            </a:r>
            <a:r>
              <a:rPr lang="en-US" altLang="ja-JP" sz="2400" dirty="0">
                <a:effectLst/>
              </a:rPr>
              <a:t>5</a:t>
            </a:r>
            <a:r>
              <a:rPr lang="ja-JP" altLang="en-US" sz="2400" dirty="0">
                <a:effectLst/>
              </a:rPr>
              <a:t>で割れるものを」「コンソール出力」</a:t>
            </a:r>
          </a:p>
          <a:p>
            <a:pPr marL="0" indent="0">
              <a:buNone/>
            </a:pPr>
            <a:r>
              <a:rPr lang="en-US" altLang="ja-JP" sz="2400" dirty="0" smtClean="0">
                <a:effectLst/>
              </a:rPr>
              <a:t>    </a:t>
            </a:r>
          </a:p>
          <a:p>
            <a:pPr marL="0" indent="0">
              <a:buNone/>
            </a:pPr>
            <a:r>
              <a:rPr lang="en-US" altLang="ja-JP" sz="2400" dirty="0">
                <a:effectLst/>
              </a:rPr>
              <a:t> </a:t>
            </a:r>
            <a:r>
              <a:rPr lang="en-US" altLang="ja-JP" sz="2400" dirty="0" smtClean="0">
                <a:effectLst/>
              </a:rPr>
              <a:t>   for </a:t>
            </a:r>
            <a:r>
              <a:rPr lang="en-US" altLang="ja-JP" sz="2400" dirty="0">
                <a:effectLst/>
              </a:rPr>
              <a:t>(</a:t>
            </a:r>
            <a:r>
              <a:rPr lang="en-US" altLang="ja-JP" sz="2400" dirty="0" err="1">
                <a:effectLst/>
              </a:rPr>
              <a:t>int</a:t>
            </a:r>
            <a:r>
              <a:rPr lang="en-US" altLang="ja-JP" sz="2400" dirty="0">
                <a:effectLst/>
              </a:rPr>
              <a:t> number = 1; number &lt;= 40; number++) {</a:t>
            </a:r>
          </a:p>
          <a:p>
            <a:pPr marL="0" indent="0">
              <a:buNone/>
            </a:pPr>
            <a:r>
              <a:rPr lang="en-US" altLang="ja-JP" sz="2400" dirty="0" smtClean="0">
                <a:effectLst/>
              </a:rPr>
              <a:t>        if </a:t>
            </a:r>
            <a:r>
              <a:rPr lang="en-US" altLang="ja-JP" sz="2400" dirty="0">
                <a:effectLst/>
              </a:rPr>
              <a:t>(number % 3 == 0 || number % 5 == 0</a:t>
            </a:r>
            <a:r>
              <a:rPr lang="en-US" altLang="ja-JP" sz="2400" dirty="0" smtClean="0">
                <a:effectLst/>
              </a:rPr>
              <a:t>)</a:t>
            </a:r>
            <a:endParaRPr lang="en-US" altLang="ja-JP" sz="2400" dirty="0">
              <a:effectLst/>
            </a:endParaRPr>
          </a:p>
          <a:p>
            <a:pPr marL="0" indent="0">
              <a:buNone/>
            </a:pPr>
            <a:r>
              <a:rPr lang="en-US" altLang="ja-JP" sz="2400" dirty="0" smtClean="0">
                <a:effectLst/>
              </a:rPr>
              <a:t>            </a:t>
            </a:r>
            <a:r>
              <a:rPr lang="en-US" altLang="ja-JP" sz="2400" dirty="0" err="1" smtClean="0">
                <a:effectLst/>
              </a:rPr>
              <a:t>Console.WriteLine</a:t>
            </a:r>
            <a:r>
              <a:rPr lang="en-US" altLang="ja-JP" sz="2400" dirty="0" smtClean="0">
                <a:effectLst/>
              </a:rPr>
              <a:t>(number</a:t>
            </a:r>
            <a:r>
              <a:rPr lang="en-US" altLang="ja-JP" sz="2400" dirty="0">
                <a:effectLst/>
              </a:rPr>
              <a:t>);</a:t>
            </a:r>
          </a:p>
          <a:p>
            <a:pPr marL="0" indent="0">
              <a:buNone/>
            </a:pPr>
            <a:r>
              <a:rPr lang="en-US" altLang="ja-JP" sz="2400" dirty="0" smtClean="0">
                <a:effectLst/>
              </a:rPr>
              <a:t>    }</a:t>
            </a:r>
            <a:endParaRPr lang="en-US" altLang="ja-JP" sz="2800" dirty="0" smtClean="0">
              <a:effectLst/>
            </a:endParaRPr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 bwMode="auto">
          <a:xfrm>
            <a:off x="279558" y="5040630"/>
            <a:ext cx="8692991" cy="1703070"/>
          </a:xfrm>
          <a:prstGeom prst="rect">
            <a:avLst/>
          </a:prstGeom>
          <a:noFill/>
          <a:ln w="28575">
            <a:solidFill>
              <a:srgbClr val="FFC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3600">
                <a:solidFill>
                  <a:schemeClr val="tx1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ja-JP" altLang="en-US" dirty="0" smtClean="0">
                <a:effectLst/>
              </a:rPr>
              <a:t>「</a:t>
            </a:r>
            <a:r>
              <a:rPr lang="en-US" altLang="ja-JP" dirty="0">
                <a:effectLst/>
              </a:rPr>
              <a:t> 1</a:t>
            </a:r>
            <a:r>
              <a:rPr lang="ja-JP" altLang="en-US" dirty="0">
                <a:effectLst/>
              </a:rPr>
              <a:t>から</a:t>
            </a:r>
            <a:r>
              <a:rPr lang="en-US" altLang="ja-JP" dirty="0">
                <a:effectLst/>
              </a:rPr>
              <a:t>40</a:t>
            </a:r>
            <a:r>
              <a:rPr lang="ja-JP" altLang="en-US" dirty="0">
                <a:effectLst/>
              </a:rPr>
              <a:t>までの</a:t>
            </a:r>
            <a:r>
              <a:rPr lang="ja-JP" altLang="en-US" dirty="0" smtClean="0">
                <a:effectLst/>
              </a:rPr>
              <a:t>」</a:t>
            </a:r>
            <a:r>
              <a:rPr lang="ja-JP" altLang="en-US" dirty="0">
                <a:effectLst/>
              </a:rPr>
              <a:t> </a:t>
            </a:r>
            <a:r>
              <a:rPr lang="ja-JP" altLang="en-US" dirty="0" smtClean="0">
                <a:effectLst/>
              </a:rPr>
              <a:t> 「</a:t>
            </a:r>
            <a:r>
              <a:rPr lang="en-US" altLang="ja-JP" dirty="0">
                <a:effectLst/>
              </a:rPr>
              <a:t>3</a:t>
            </a:r>
            <a:r>
              <a:rPr lang="ja-JP" altLang="en-US" dirty="0">
                <a:effectLst/>
              </a:rPr>
              <a:t>か</a:t>
            </a:r>
            <a:r>
              <a:rPr lang="en-US" altLang="ja-JP" dirty="0">
                <a:effectLst/>
              </a:rPr>
              <a:t>5</a:t>
            </a:r>
            <a:r>
              <a:rPr lang="ja-JP" altLang="en-US" dirty="0">
                <a:effectLst/>
              </a:rPr>
              <a:t>で割れるものを」「コンソール出力」それぞれが変更になるときどうなる</a:t>
            </a:r>
            <a:r>
              <a:rPr lang="en-US" altLang="ja-JP" dirty="0">
                <a:effectLst/>
              </a:rPr>
              <a:t>?</a:t>
            </a:r>
            <a:endParaRPr lang="en-US" altLang="ja-JP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3691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0010" y="244475"/>
            <a:ext cx="8385175" cy="624205"/>
          </a:xfrm>
        </p:spPr>
        <p:txBody>
          <a:bodyPr>
            <a:normAutofit fontScale="90000"/>
          </a:bodyPr>
          <a:lstStyle/>
          <a:p>
            <a:r>
              <a:rPr lang="ja-JP" altLang="en-US" sz="3600" dirty="0"/>
              <a:t>オブジェクト</a:t>
            </a:r>
            <a:r>
              <a:rPr lang="ja-JP" altLang="en-US" sz="3600" dirty="0" smtClean="0"/>
              <a:t>指向プログラミング</a:t>
            </a:r>
            <a:endParaRPr kumimoji="1" lang="ja-JP" altLang="en-US" sz="4400" dirty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 bwMode="auto">
          <a:xfrm>
            <a:off x="205740" y="822960"/>
            <a:ext cx="6103620" cy="6035040"/>
          </a:xfrm>
          <a:prstGeom prst="rect">
            <a:avLst/>
          </a:prstGeom>
          <a:noFill/>
          <a:ln w="38100">
            <a:solidFill>
              <a:schemeClr val="tx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3600">
                <a:solidFill>
                  <a:schemeClr val="tx1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ja-JP" sz="2000" dirty="0" smtClean="0">
                <a:effectLst/>
              </a:rPr>
              <a:t>public</a:t>
            </a:r>
            <a:r>
              <a:rPr lang="en-US" altLang="ja-JP" sz="2000" dirty="0"/>
              <a:t> </a:t>
            </a:r>
            <a:r>
              <a:rPr lang="en-US" altLang="ja-JP" sz="2000" dirty="0">
                <a:effectLst/>
              </a:rPr>
              <a:t>abstract</a:t>
            </a:r>
            <a:r>
              <a:rPr lang="en-US" altLang="ja-JP" sz="2000" dirty="0"/>
              <a:t> </a:t>
            </a:r>
            <a:r>
              <a:rPr lang="en-US" altLang="ja-JP" sz="2000" dirty="0">
                <a:effectLst/>
              </a:rPr>
              <a:t>class</a:t>
            </a:r>
            <a:r>
              <a:rPr lang="en-US" altLang="ja-JP" sz="2000" dirty="0"/>
              <a:t> </a:t>
            </a:r>
            <a:r>
              <a:rPr lang="en-US" altLang="ja-JP" sz="2000" dirty="0">
                <a:effectLst/>
              </a:rPr>
              <a:t>Filter</a:t>
            </a:r>
            <a:r>
              <a:rPr lang="en-US" altLang="ja-JP" sz="2000" dirty="0"/>
              <a:t/>
            </a:r>
            <a:br>
              <a:rPr lang="en-US" altLang="ja-JP" sz="2000" dirty="0"/>
            </a:br>
            <a:r>
              <a:rPr lang="en-US" altLang="ja-JP" sz="2000" dirty="0" smtClean="0"/>
              <a:t>{ </a:t>
            </a:r>
            <a:r>
              <a:rPr lang="en-US" altLang="ja-JP" sz="2000" dirty="0" smtClean="0">
                <a:effectLst/>
              </a:rPr>
              <a:t>public</a:t>
            </a:r>
            <a:r>
              <a:rPr lang="en-US" altLang="ja-JP" sz="2000" dirty="0"/>
              <a:t> </a:t>
            </a:r>
            <a:r>
              <a:rPr lang="en-US" altLang="ja-JP" sz="2000" dirty="0">
                <a:effectLst/>
              </a:rPr>
              <a:t>abstract</a:t>
            </a:r>
            <a:r>
              <a:rPr lang="en-US" altLang="ja-JP" sz="2000" dirty="0"/>
              <a:t> </a:t>
            </a:r>
            <a:r>
              <a:rPr lang="en-US" altLang="ja-JP" sz="2000" dirty="0" err="1">
                <a:effectLst/>
              </a:rPr>
              <a:t>bool</a:t>
            </a:r>
            <a:r>
              <a:rPr lang="en-US" altLang="ja-JP" sz="2000" dirty="0"/>
              <a:t> </a:t>
            </a:r>
            <a:r>
              <a:rPr lang="en-US" altLang="ja-JP" sz="2000" dirty="0" err="1"/>
              <a:t>IsMatch</a:t>
            </a:r>
            <a:r>
              <a:rPr lang="en-US" altLang="ja-JP" sz="2000" dirty="0"/>
              <a:t>(</a:t>
            </a:r>
            <a:r>
              <a:rPr lang="en-US" altLang="ja-JP" sz="2000" dirty="0" err="1">
                <a:effectLst/>
              </a:rPr>
              <a:t>int</a:t>
            </a:r>
            <a:r>
              <a:rPr lang="en-US" altLang="ja-JP" sz="2000" dirty="0"/>
              <a:t> number</a:t>
            </a:r>
            <a:r>
              <a:rPr lang="en-US" altLang="ja-JP" sz="2000" dirty="0" smtClean="0"/>
              <a:t>); }</a:t>
            </a:r>
            <a:r>
              <a:rPr lang="en-US" altLang="ja-JP" sz="2000" dirty="0"/>
              <a:t/>
            </a:r>
            <a:br>
              <a:rPr lang="en-US" altLang="ja-JP" sz="2000" dirty="0"/>
            </a:br>
            <a:endParaRPr lang="en-US" altLang="ja-JP" sz="2000" dirty="0" smtClean="0"/>
          </a:p>
          <a:p>
            <a:pPr marL="0" indent="0">
              <a:buNone/>
            </a:pPr>
            <a:r>
              <a:rPr lang="en-US" altLang="ja-JP" sz="2000" dirty="0" smtClean="0">
                <a:effectLst/>
              </a:rPr>
              <a:t>public</a:t>
            </a:r>
            <a:r>
              <a:rPr lang="en-US" altLang="ja-JP" sz="2000" dirty="0"/>
              <a:t> </a:t>
            </a:r>
            <a:r>
              <a:rPr lang="en-US" altLang="ja-JP" sz="2000" dirty="0">
                <a:effectLst/>
              </a:rPr>
              <a:t>abstract</a:t>
            </a:r>
            <a:r>
              <a:rPr lang="en-US" altLang="ja-JP" sz="2000" dirty="0"/>
              <a:t> </a:t>
            </a:r>
            <a:r>
              <a:rPr lang="en-US" altLang="ja-JP" sz="2000" dirty="0">
                <a:effectLst/>
              </a:rPr>
              <a:t>class</a:t>
            </a:r>
            <a:r>
              <a:rPr lang="en-US" altLang="ja-JP" sz="2000" dirty="0"/>
              <a:t> </a:t>
            </a:r>
            <a:r>
              <a:rPr lang="en-US" altLang="ja-JP" sz="2000" dirty="0">
                <a:effectLst/>
              </a:rPr>
              <a:t>UI</a:t>
            </a:r>
            <a:r>
              <a:rPr lang="en-US" altLang="ja-JP" sz="2000" dirty="0"/>
              <a:t/>
            </a:r>
            <a:br>
              <a:rPr lang="en-US" altLang="ja-JP" sz="2000" dirty="0"/>
            </a:br>
            <a:r>
              <a:rPr lang="en-US" altLang="ja-JP" sz="2000" dirty="0" smtClean="0"/>
              <a:t>{ </a:t>
            </a:r>
            <a:r>
              <a:rPr lang="en-US" altLang="ja-JP" sz="2000" dirty="0" smtClean="0">
                <a:effectLst/>
              </a:rPr>
              <a:t>public</a:t>
            </a:r>
            <a:r>
              <a:rPr lang="en-US" altLang="ja-JP" sz="2000" dirty="0"/>
              <a:t> </a:t>
            </a:r>
            <a:r>
              <a:rPr lang="en-US" altLang="ja-JP" sz="2000" dirty="0">
                <a:effectLst/>
              </a:rPr>
              <a:t>abstract</a:t>
            </a:r>
            <a:r>
              <a:rPr lang="en-US" altLang="ja-JP" sz="2000" dirty="0"/>
              <a:t> </a:t>
            </a:r>
            <a:r>
              <a:rPr lang="en-US" altLang="ja-JP" sz="2000" dirty="0">
                <a:effectLst/>
              </a:rPr>
              <a:t>void</a:t>
            </a:r>
            <a:r>
              <a:rPr lang="en-US" altLang="ja-JP" sz="2000" dirty="0"/>
              <a:t> Show(</a:t>
            </a:r>
            <a:r>
              <a:rPr lang="en-US" altLang="ja-JP" sz="2000" dirty="0" err="1">
                <a:effectLst/>
              </a:rPr>
              <a:t>int</a:t>
            </a:r>
            <a:r>
              <a:rPr lang="en-US" altLang="ja-JP" sz="2000" dirty="0"/>
              <a:t> number</a:t>
            </a:r>
            <a:r>
              <a:rPr lang="en-US" altLang="ja-JP" sz="2000" dirty="0" smtClean="0"/>
              <a:t>); }</a:t>
            </a:r>
          </a:p>
          <a:p>
            <a:pPr marL="0" indent="0">
              <a:buNone/>
            </a:pPr>
            <a:r>
              <a:rPr lang="en-US" altLang="ja-JP" sz="2000" dirty="0"/>
              <a:t/>
            </a:r>
            <a:br>
              <a:rPr lang="en-US" altLang="ja-JP" sz="2000" dirty="0"/>
            </a:br>
            <a:r>
              <a:rPr lang="en-US" altLang="ja-JP" sz="2000" dirty="0" smtClean="0">
                <a:effectLst/>
              </a:rPr>
              <a:t>public</a:t>
            </a:r>
            <a:r>
              <a:rPr lang="en-US" altLang="ja-JP" sz="2000" dirty="0"/>
              <a:t> </a:t>
            </a:r>
            <a:r>
              <a:rPr lang="en-US" altLang="ja-JP" sz="2000" dirty="0">
                <a:effectLst/>
              </a:rPr>
              <a:t>class</a:t>
            </a:r>
            <a:r>
              <a:rPr lang="en-US" altLang="ja-JP" sz="2000" dirty="0"/>
              <a:t> </a:t>
            </a:r>
            <a:r>
              <a:rPr lang="en-US" altLang="ja-JP" sz="2000" dirty="0" err="1">
                <a:effectLst/>
              </a:rPr>
              <a:t>TheCommand</a:t>
            </a:r>
            <a:r>
              <a:rPr lang="en-US" altLang="ja-JP" sz="2000" dirty="0"/>
              <a:t/>
            </a:r>
            <a:br>
              <a:rPr lang="en-US" altLang="ja-JP" sz="2000" dirty="0"/>
            </a:br>
            <a:r>
              <a:rPr lang="en-US" altLang="ja-JP" sz="2000" dirty="0" smtClean="0"/>
              <a:t>{</a:t>
            </a:r>
            <a:r>
              <a:rPr lang="en-US" altLang="ja-JP" sz="2000" dirty="0"/>
              <a:t/>
            </a:r>
            <a:br>
              <a:rPr lang="en-US" altLang="ja-JP" sz="2000" dirty="0"/>
            </a:br>
            <a:r>
              <a:rPr lang="en-US" altLang="ja-JP" sz="2000" dirty="0"/>
              <a:t>    </a:t>
            </a:r>
            <a:r>
              <a:rPr lang="en-US" altLang="ja-JP" sz="2000" dirty="0">
                <a:effectLst/>
              </a:rPr>
              <a:t>public</a:t>
            </a:r>
            <a:r>
              <a:rPr lang="en-US" altLang="ja-JP" sz="2000" dirty="0"/>
              <a:t> </a:t>
            </a:r>
            <a:r>
              <a:rPr lang="en-US" altLang="ja-JP" sz="2000" dirty="0">
                <a:effectLst/>
              </a:rPr>
              <a:t>Filter</a:t>
            </a:r>
            <a:r>
              <a:rPr lang="en-US" altLang="ja-JP" sz="2000" dirty="0"/>
              <a:t> </a:t>
            </a:r>
            <a:r>
              <a:rPr lang="en-US" altLang="ja-JP" sz="2000" dirty="0" err="1"/>
              <a:t>Filter</a:t>
            </a:r>
            <a:r>
              <a:rPr lang="en-US" altLang="ja-JP" sz="2000" dirty="0"/>
              <a:t> { </a:t>
            </a:r>
            <a:r>
              <a:rPr lang="en-US" altLang="ja-JP" sz="2000" dirty="0">
                <a:effectLst/>
              </a:rPr>
              <a:t>get</a:t>
            </a:r>
            <a:r>
              <a:rPr lang="en-US" altLang="ja-JP" sz="2000" dirty="0"/>
              <a:t>; </a:t>
            </a:r>
            <a:r>
              <a:rPr lang="en-US" altLang="ja-JP" sz="2000" dirty="0">
                <a:effectLst/>
              </a:rPr>
              <a:t>set</a:t>
            </a:r>
            <a:r>
              <a:rPr lang="en-US" altLang="ja-JP" sz="2000" dirty="0"/>
              <a:t>; }</a:t>
            </a:r>
            <a:br>
              <a:rPr lang="en-US" altLang="ja-JP" sz="2000" dirty="0"/>
            </a:br>
            <a:r>
              <a:rPr lang="en-US" altLang="ja-JP" sz="2000" dirty="0"/>
              <a:t>    </a:t>
            </a:r>
            <a:r>
              <a:rPr lang="en-US" altLang="ja-JP" sz="2000" dirty="0">
                <a:effectLst/>
              </a:rPr>
              <a:t>public</a:t>
            </a:r>
            <a:r>
              <a:rPr lang="en-US" altLang="ja-JP" sz="2000" dirty="0"/>
              <a:t> </a:t>
            </a:r>
            <a:r>
              <a:rPr lang="en-US" altLang="ja-JP" sz="2000" dirty="0" smtClean="0"/>
              <a:t>UI</a:t>
            </a:r>
            <a:r>
              <a:rPr lang="en-US" altLang="ja-JP" sz="2000" dirty="0"/>
              <a:t> </a:t>
            </a:r>
            <a:r>
              <a:rPr lang="en-US" altLang="ja-JP" sz="2000" dirty="0" err="1" smtClean="0"/>
              <a:t>UI</a:t>
            </a:r>
            <a:r>
              <a:rPr lang="en-US" altLang="ja-JP" sz="2000" dirty="0"/>
              <a:t> { </a:t>
            </a:r>
            <a:r>
              <a:rPr lang="en-US" altLang="ja-JP" sz="2000" dirty="0">
                <a:effectLst/>
              </a:rPr>
              <a:t>get</a:t>
            </a:r>
            <a:r>
              <a:rPr lang="en-US" altLang="ja-JP" sz="2000" dirty="0"/>
              <a:t>; </a:t>
            </a:r>
            <a:r>
              <a:rPr lang="en-US" altLang="ja-JP" sz="2000" dirty="0">
                <a:effectLst/>
              </a:rPr>
              <a:t>set</a:t>
            </a:r>
            <a:r>
              <a:rPr lang="en-US" altLang="ja-JP" sz="2000" dirty="0"/>
              <a:t>; }</a:t>
            </a:r>
            <a:br>
              <a:rPr lang="en-US" altLang="ja-JP" sz="2000" dirty="0"/>
            </a:br>
            <a:r>
              <a:rPr lang="en-US" altLang="ja-JP" sz="2000" dirty="0"/>
              <a:t/>
            </a:r>
            <a:br>
              <a:rPr lang="en-US" altLang="ja-JP" sz="2000" dirty="0"/>
            </a:br>
            <a:r>
              <a:rPr lang="en-US" altLang="ja-JP" sz="2000" dirty="0"/>
              <a:t>    </a:t>
            </a:r>
            <a:r>
              <a:rPr lang="en-US" altLang="ja-JP" sz="2000" dirty="0">
                <a:effectLst/>
              </a:rPr>
              <a:t>public</a:t>
            </a:r>
            <a:r>
              <a:rPr lang="en-US" altLang="ja-JP" sz="2000" dirty="0"/>
              <a:t> </a:t>
            </a:r>
            <a:r>
              <a:rPr lang="en-US" altLang="ja-JP" sz="2000" dirty="0">
                <a:effectLst/>
              </a:rPr>
              <a:t>void</a:t>
            </a:r>
            <a:r>
              <a:rPr lang="en-US" altLang="ja-JP" sz="2000" dirty="0"/>
              <a:t> Run(</a:t>
            </a:r>
            <a:r>
              <a:rPr lang="en-US" altLang="ja-JP" sz="2000" dirty="0" err="1">
                <a:effectLst/>
              </a:rPr>
              <a:t>IEnumerable</a:t>
            </a:r>
            <a:r>
              <a:rPr lang="en-US" altLang="ja-JP" sz="2000" dirty="0"/>
              <a:t> data)</a:t>
            </a:r>
            <a:br>
              <a:rPr lang="en-US" altLang="ja-JP" sz="2000" dirty="0"/>
            </a:br>
            <a:r>
              <a:rPr lang="en-US" altLang="ja-JP" sz="2000" dirty="0"/>
              <a:t>    {</a:t>
            </a:r>
            <a:br>
              <a:rPr lang="en-US" altLang="ja-JP" sz="2000" dirty="0"/>
            </a:br>
            <a:r>
              <a:rPr lang="en-US" altLang="ja-JP" sz="2000" dirty="0"/>
              <a:t>        </a:t>
            </a:r>
            <a:r>
              <a:rPr lang="en-US" altLang="ja-JP" sz="2000" dirty="0" err="1">
                <a:effectLst/>
              </a:rPr>
              <a:t>foreach</a:t>
            </a:r>
            <a:r>
              <a:rPr lang="en-US" altLang="ja-JP" sz="2000" dirty="0"/>
              <a:t> (</a:t>
            </a:r>
            <a:r>
              <a:rPr lang="en-US" altLang="ja-JP" sz="2000" dirty="0" err="1">
                <a:effectLst/>
              </a:rPr>
              <a:t>int</a:t>
            </a:r>
            <a:r>
              <a:rPr lang="en-US" altLang="ja-JP" sz="2000" dirty="0"/>
              <a:t> number </a:t>
            </a:r>
            <a:r>
              <a:rPr lang="en-US" altLang="ja-JP" sz="2000" dirty="0">
                <a:effectLst/>
              </a:rPr>
              <a:t>in</a:t>
            </a:r>
            <a:r>
              <a:rPr lang="en-US" altLang="ja-JP" sz="2000" dirty="0"/>
              <a:t> data) {</a:t>
            </a:r>
            <a:br>
              <a:rPr lang="en-US" altLang="ja-JP" sz="2000" dirty="0"/>
            </a:br>
            <a:r>
              <a:rPr lang="en-US" altLang="ja-JP" sz="2000" dirty="0"/>
              <a:t>            </a:t>
            </a:r>
            <a:r>
              <a:rPr lang="en-US" altLang="ja-JP" sz="2000" dirty="0">
                <a:effectLst/>
              </a:rPr>
              <a:t>if</a:t>
            </a:r>
            <a:r>
              <a:rPr lang="en-US" altLang="ja-JP" sz="2000" dirty="0"/>
              <a:t> (</a:t>
            </a:r>
            <a:r>
              <a:rPr lang="en-US" altLang="ja-JP" sz="2000" dirty="0" err="1"/>
              <a:t>Filter.IsMatch</a:t>
            </a:r>
            <a:r>
              <a:rPr lang="en-US" altLang="ja-JP" sz="2000" dirty="0"/>
              <a:t>(number</a:t>
            </a:r>
            <a:r>
              <a:rPr lang="en-US" altLang="ja-JP" sz="2000" dirty="0" smtClean="0"/>
              <a:t>))</a:t>
            </a:r>
            <a:r>
              <a:rPr lang="en-US" altLang="ja-JP" sz="2000" dirty="0"/>
              <a:t/>
            </a:r>
            <a:br>
              <a:rPr lang="en-US" altLang="ja-JP" sz="2000" dirty="0"/>
            </a:br>
            <a:r>
              <a:rPr lang="en-US" altLang="ja-JP" sz="2000" dirty="0"/>
              <a:t>                </a:t>
            </a:r>
            <a:r>
              <a:rPr lang="en-US" altLang="ja-JP" sz="2000" dirty="0" err="1" smtClean="0"/>
              <a:t>UI.Show</a:t>
            </a:r>
            <a:r>
              <a:rPr lang="en-US" altLang="ja-JP" sz="2000" dirty="0" smtClean="0"/>
              <a:t>(number</a:t>
            </a:r>
            <a:r>
              <a:rPr lang="en-US" altLang="ja-JP" sz="2000" dirty="0"/>
              <a:t>);</a:t>
            </a:r>
            <a:br>
              <a:rPr lang="en-US" altLang="ja-JP" sz="2000" dirty="0"/>
            </a:br>
            <a:r>
              <a:rPr lang="en-US" altLang="ja-JP" sz="2000" dirty="0"/>
              <a:t>        }</a:t>
            </a:r>
            <a:br>
              <a:rPr lang="en-US" altLang="ja-JP" sz="2000" dirty="0"/>
            </a:br>
            <a:r>
              <a:rPr lang="en-US" altLang="ja-JP" sz="2000" dirty="0"/>
              <a:t>    }</a:t>
            </a:r>
            <a:br>
              <a:rPr lang="en-US" altLang="ja-JP" sz="2000" dirty="0"/>
            </a:br>
            <a:r>
              <a:rPr lang="en-US" altLang="ja-JP" sz="2000" dirty="0" smtClean="0"/>
              <a:t>}</a:t>
            </a:r>
            <a:endParaRPr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6652260" y="1527155"/>
            <a:ext cx="2312228" cy="2062103"/>
          </a:xfrm>
          <a:prstGeom prst="rect">
            <a:avLst/>
          </a:prstGeom>
          <a:ln w="381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ja-JP" altLang="en-US" sz="32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「</a:t>
            </a:r>
            <a:r>
              <a:rPr lang="ja-JP" altLang="en-US" sz="32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整数の」 </a:t>
            </a:r>
            <a:r>
              <a:rPr lang="ja-JP" altLang="en-US" sz="32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が</a:t>
            </a:r>
            <a:r>
              <a:rPr lang="ja-JP" altLang="en-US" sz="32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変更になるときどうなる</a:t>
            </a:r>
            <a:r>
              <a:rPr lang="en-US" altLang="ja-JP" sz="3200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7551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385175" cy="601345"/>
          </a:xfrm>
        </p:spPr>
        <p:txBody>
          <a:bodyPr>
            <a:normAutofit fontScale="90000"/>
          </a:bodyPr>
          <a:lstStyle/>
          <a:p>
            <a:r>
              <a:rPr lang="ja-JP" altLang="en-US" sz="3600" dirty="0" smtClean="0"/>
              <a:t>ジェネリック プログラミング</a:t>
            </a:r>
            <a:endParaRPr kumimoji="1" lang="ja-JP" altLang="en-US" sz="3600" dirty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 bwMode="auto">
          <a:xfrm>
            <a:off x="342900" y="845820"/>
            <a:ext cx="8058150" cy="6012180"/>
          </a:xfrm>
          <a:prstGeom prst="rect">
            <a:avLst/>
          </a:prstGeom>
          <a:noFill/>
          <a:ln w="38100">
            <a:solidFill>
              <a:schemeClr val="tx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3600">
                <a:solidFill>
                  <a:schemeClr val="tx1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ja-JP" sz="2000" dirty="0">
                <a:effectLst/>
              </a:rPr>
              <a:t>public</a:t>
            </a:r>
            <a:r>
              <a:rPr lang="en-US" altLang="ja-JP" sz="2000" dirty="0"/>
              <a:t> </a:t>
            </a:r>
            <a:r>
              <a:rPr lang="en-US" altLang="ja-JP" sz="2000" dirty="0">
                <a:effectLst/>
              </a:rPr>
              <a:t>abstract</a:t>
            </a:r>
            <a:r>
              <a:rPr lang="en-US" altLang="ja-JP" sz="2000" dirty="0"/>
              <a:t> </a:t>
            </a:r>
            <a:r>
              <a:rPr lang="en-US" altLang="ja-JP" sz="2000" dirty="0">
                <a:effectLst/>
              </a:rPr>
              <a:t>class</a:t>
            </a:r>
            <a:r>
              <a:rPr lang="en-US" altLang="ja-JP" sz="2000" dirty="0"/>
              <a:t> </a:t>
            </a:r>
            <a:r>
              <a:rPr lang="en-US" altLang="ja-JP" sz="2000" dirty="0">
                <a:effectLst/>
              </a:rPr>
              <a:t>Filter</a:t>
            </a:r>
            <a:r>
              <a:rPr lang="en-US" altLang="ja-JP" sz="2000" dirty="0"/>
              <a:t>&lt;T&gt;</a:t>
            </a:r>
            <a:br>
              <a:rPr lang="en-US" altLang="ja-JP" sz="2000" dirty="0"/>
            </a:br>
            <a:r>
              <a:rPr lang="en-US" altLang="ja-JP" sz="2000" dirty="0" smtClean="0"/>
              <a:t>{ </a:t>
            </a:r>
            <a:r>
              <a:rPr lang="en-US" altLang="ja-JP" sz="2000" dirty="0" smtClean="0">
                <a:effectLst/>
              </a:rPr>
              <a:t>public</a:t>
            </a:r>
            <a:r>
              <a:rPr lang="en-US" altLang="ja-JP" sz="2000" dirty="0"/>
              <a:t> </a:t>
            </a:r>
            <a:r>
              <a:rPr lang="en-US" altLang="ja-JP" sz="2000" dirty="0">
                <a:effectLst/>
              </a:rPr>
              <a:t>abstract</a:t>
            </a:r>
            <a:r>
              <a:rPr lang="en-US" altLang="ja-JP" sz="2000" dirty="0"/>
              <a:t> </a:t>
            </a:r>
            <a:r>
              <a:rPr lang="en-US" altLang="ja-JP" sz="2000" dirty="0" err="1">
                <a:effectLst/>
              </a:rPr>
              <a:t>bool</a:t>
            </a:r>
            <a:r>
              <a:rPr lang="en-US" altLang="ja-JP" sz="2000" dirty="0"/>
              <a:t> </a:t>
            </a:r>
            <a:r>
              <a:rPr lang="en-US" altLang="ja-JP" sz="2000" dirty="0" err="1"/>
              <a:t>IsMatch</a:t>
            </a:r>
            <a:r>
              <a:rPr lang="en-US" altLang="ja-JP" sz="2000" dirty="0"/>
              <a:t>(T item</a:t>
            </a:r>
            <a:r>
              <a:rPr lang="en-US" altLang="ja-JP" sz="2000" dirty="0" smtClean="0"/>
              <a:t>); }</a:t>
            </a:r>
          </a:p>
          <a:p>
            <a:pPr marL="0" indent="0">
              <a:buNone/>
            </a:pPr>
            <a:r>
              <a:rPr lang="en-US" altLang="ja-JP" sz="2000" dirty="0"/>
              <a:t/>
            </a:r>
            <a:br>
              <a:rPr lang="en-US" altLang="ja-JP" sz="2000" dirty="0"/>
            </a:br>
            <a:r>
              <a:rPr lang="en-US" altLang="ja-JP" sz="2000" dirty="0">
                <a:effectLst/>
              </a:rPr>
              <a:t>public</a:t>
            </a:r>
            <a:r>
              <a:rPr lang="en-US" altLang="ja-JP" sz="2000" dirty="0"/>
              <a:t> </a:t>
            </a:r>
            <a:r>
              <a:rPr lang="en-US" altLang="ja-JP" sz="2000" dirty="0">
                <a:effectLst/>
              </a:rPr>
              <a:t>abstract</a:t>
            </a:r>
            <a:r>
              <a:rPr lang="en-US" altLang="ja-JP" sz="2000" dirty="0"/>
              <a:t> </a:t>
            </a:r>
            <a:r>
              <a:rPr lang="en-US" altLang="ja-JP" sz="2000" dirty="0">
                <a:effectLst/>
              </a:rPr>
              <a:t>class</a:t>
            </a:r>
            <a:r>
              <a:rPr lang="en-US" altLang="ja-JP" sz="2000" dirty="0"/>
              <a:t> </a:t>
            </a:r>
            <a:r>
              <a:rPr lang="en-US" altLang="ja-JP" sz="2000" dirty="0">
                <a:effectLst/>
              </a:rPr>
              <a:t>UI</a:t>
            </a:r>
            <a:r>
              <a:rPr lang="en-US" altLang="ja-JP" sz="2000" dirty="0"/>
              <a:t>&lt;T&gt;</a:t>
            </a:r>
            <a:br>
              <a:rPr lang="en-US" altLang="ja-JP" sz="2000" dirty="0"/>
            </a:br>
            <a:r>
              <a:rPr lang="en-US" altLang="ja-JP" sz="2000" dirty="0" smtClean="0"/>
              <a:t>{ </a:t>
            </a:r>
            <a:r>
              <a:rPr lang="en-US" altLang="ja-JP" sz="2000" dirty="0" smtClean="0">
                <a:effectLst/>
              </a:rPr>
              <a:t>public</a:t>
            </a:r>
            <a:r>
              <a:rPr lang="en-US" altLang="ja-JP" sz="2000" dirty="0"/>
              <a:t> </a:t>
            </a:r>
            <a:r>
              <a:rPr lang="en-US" altLang="ja-JP" sz="2000" dirty="0">
                <a:effectLst/>
              </a:rPr>
              <a:t>abstract</a:t>
            </a:r>
            <a:r>
              <a:rPr lang="en-US" altLang="ja-JP" sz="2000" dirty="0"/>
              <a:t> </a:t>
            </a:r>
            <a:r>
              <a:rPr lang="en-US" altLang="ja-JP" sz="2000" dirty="0">
                <a:effectLst/>
              </a:rPr>
              <a:t>void</a:t>
            </a:r>
            <a:r>
              <a:rPr lang="en-US" altLang="ja-JP" sz="2000" dirty="0"/>
              <a:t> Show(T item</a:t>
            </a:r>
            <a:r>
              <a:rPr lang="en-US" altLang="ja-JP" sz="2000" dirty="0" smtClean="0"/>
              <a:t>); }</a:t>
            </a:r>
            <a:r>
              <a:rPr lang="en-US" altLang="ja-JP" sz="2000" dirty="0"/>
              <a:t/>
            </a:r>
            <a:br>
              <a:rPr lang="en-US" altLang="ja-JP" sz="2000" dirty="0"/>
            </a:br>
            <a:endParaRPr lang="en-US" altLang="ja-JP" sz="2000" dirty="0" smtClean="0"/>
          </a:p>
          <a:p>
            <a:pPr marL="0" indent="0">
              <a:buNone/>
            </a:pPr>
            <a:r>
              <a:rPr lang="en-US" altLang="ja-JP" sz="2000" dirty="0" smtClean="0">
                <a:effectLst/>
              </a:rPr>
              <a:t>public</a:t>
            </a:r>
            <a:r>
              <a:rPr lang="en-US" altLang="ja-JP" sz="2000" dirty="0"/>
              <a:t> </a:t>
            </a:r>
            <a:r>
              <a:rPr lang="en-US" altLang="ja-JP" sz="2000" dirty="0">
                <a:effectLst/>
              </a:rPr>
              <a:t>class</a:t>
            </a:r>
            <a:r>
              <a:rPr lang="en-US" altLang="ja-JP" sz="2000" dirty="0"/>
              <a:t> </a:t>
            </a:r>
            <a:r>
              <a:rPr lang="en-US" altLang="ja-JP" sz="2000" dirty="0" err="1">
                <a:effectLst/>
              </a:rPr>
              <a:t>TheCommand</a:t>
            </a:r>
            <a:r>
              <a:rPr lang="en-US" altLang="ja-JP" sz="2000" dirty="0"/>
              <a:t>&lt;T&gt;</a:t>
            </a:r>
            <a:br>
              <a:rPr lang="en-US" altLang="ja-JP" sz="2000" dirty="0"/>
            </a:br>
            <a:r>
              <a:rPr lang="en-US" altLang="ja-JP" sz="2000" dirty="0"/>
              <a:t>{</a:t>
            </a:r>
            <a:br>
              <a:rPr lang="en-US" altLang="ja-JP" sz="2000" dirty="0"/>
            </a:br>
            <a:r>
              <a:rPr lang="en-US" altLang="ja-JP" sz="2000" dirty="0"/>
              <a:t>    </a:t>
            </a:r>
            <a:r>
              <a:rPr lang="en-US" altLang="ja-JP" sz="2000" dirty="0">
                <a:effectLst/>
              </a:rPr>
              <a:t>public</a:t>
            </a:r>
            <a:r>
              <a:rPr lang="en-US" altLang="ja-JP" sz="2000" dirty="0"/>
              <a:t> </a:t>
            </a:r>
            <a:r>
              <a:rPr lang="en-US" altLang="ja-JP" sz="2000" dirty="0">
                <a:effectLst/>
              </a:rPr>
              <a:t>Filter</a:t>
            </a:r>
            <a:r>
              <a:rPr lang="en-US" altLang="ja-JP" sz="2000" dirty="0"/>
              <a:t>&lt;T&gt; Filter { </a:t>
            </a:r>
            <a:r>
              <a:rPr lang="en-US" altLang="ja-JP" sz="2000" dirty="0">
                <a:effectLst/>
              </a:rPr>
              <a:t>get</a:t>
            </a:r>
            <a:r>
              <a:rPr lang="en-US" altLang="ja-JP" sz="2000" dirty="0"/>
              <a:t>; </a:t>
            </a:r>
            <a:r>
              <a:rPr lang="en-US" altLang="ja-JP" sz="2000" dirty="0">
                <a:effectLst/>
              </a:rPr>
              <a:t>set</a:t>
            </a:r>
            <a:r>
              <a:rPr lang="en-US" altLang="ja-JP" sz="2000" dirty="0"/>
              <a:t>; }</a:t>
            </a:r>
            <a:br>
              <a:rPr lang="en-US" altLang="ja-JP" sz="2000" dirty="0"/>
            </a:br>
            <a:r>
              <a:rPr lang="en-US" altLang="ja-JP" sz="2000" dirty="0"/>
              <a:t>    </a:t>
            </a:r>
            <a:r>
              <a:rPr lang="en-US" altLang="ja-JP" sz="2000" dirty="0">
                <a:effectLst/>
              </a:rPr>
              <a:t>public</a:t>
            </a:r>
            <a:r>
              <a:rPr lang="en-US" altLang="ja-JP" sz="2000" dirty="0"/>
              <a:t> </a:t>
            </a:r>
            <a:r>
              <a:rPr lang="en-US" altLang="ja-JP" sz="2000" dirty="0" smtClean="0"/>
              <a:t>UI&lt;T&gt;</a:t>
            </a:r>
            <a:r>
              <a:rPr lang="en-US" altLang="ja-JP" sz="2000" dirty="0"/>
              <a:t> UI { </a:t>
            </a:r>
            <a:r>
              <a:rPr lang="en-US" altLang="ja-JP" sz="2000" dirty="0">
                <a:effectLst/>
              </a:rPr>
              <a:t>get</a:t>
            </a:r>
            <a:r>
              <a:rPr lang="en-US" altLang="ja-JP" sz="2000" dirty="0"/>
              <a:t>; </a:t>
            </a:r>
            <a:r>
              <a:rPr lang="en-US" altLang="ja-JP" sz="2000" dirty="0">
                <a:effectLst/>
              </a:rPr>
              <a:t>set</a:t>
            </a:r>
            <a:r>
              <a:rPr lang="en-US" altLang="ja-JP" sz="2000" dirty="0"/>
              <a:t>; }</a:t>
            </a:r>
            <a:br>
              <a:rPr lang="en-US" altLang="ja-JP" sz="2000" dirty="0"/>
            </a:br>
            <a:r>
              <a:rPr lang="en-US" altLang="ja-JP" sz="2000" dirty="0"/>
              <a:t/>
            </a:r>
            <a:br>
              <a:rPr lang="en-US" altLang="ja-JP" sz="2000" dirty="0"/>
            </a:br>
            <a:r>
              <a:rPr lang="en-US" altLang="ja-JP" sz="2000" dirty="0"/>
              <a:t>    </a:t>
            </a:r>
            <a:r>
              <a:rPr lang="en-US" altLang="ja-JP" sz="2000" dirty="0">
                <a:effectLst/>
              </a:rPr>
              <a:t>public</a:t>
            </a:r>
            <a:r>
              <a:rPr lang="en-US" altLang="ja-JP" sz="2000" dirty="0"/>
              <a:t> </a:t>
            </a:r>
            <a:r>
              <a:rPr lang="en-US" altLang="ja-JP" sz="2000" dirty="0">
                <a:effectLst/>
              </a:rPr>
              <a:t>void</a:t>
            </a:r>
            <a:r>
              <a:rPr lang="en-US" altLang="ja-JP" sz="2000" dirty="0"/>
              <a:t> Run(</a:t>
            </a:r>
            <a:r>
              <a:rPr lang="en-US" altLang="ja-JP" sz="2000" dirty="0" err="1">
                <a:effectLst/>
              </a:rPr>
              <a:t>IEnumerable</a:t>
            </a:r>
            <a:r>
              <a:rPr lang="en-US" altLang="ja-JP" sz="2000" dirty="0"/>
              <a:t>&lt;T&gt; data)</a:t>
            </a:r>
            <a:br>
              <a:rPr lang="en-US" altLang="ja-JP" sz="2000" dirty="0"/>
            </a:br>
            <a:r>
              <a:rPr lang="en-US" altLang="ja-JP" sz="2000" dirty="0"/>
              <a:t>    {</a:t>
            </a:r>
            <a:br>
              <a:rPr lang="en-US" altLang="ja-JP" sz="2000" dirty="0"/>
            </a:br>
            <a:r>
              <a:rPr lang="en-US" altLang="ja-JP" sz="2000" dirty="0"/>
              <a:t>        </a:t>
            </a:r>
            <a:r>
              <a:rPr lang="en-US" altLang="ja-JP" sz="2000" dirty="0" err="1">
                <a:effectLst/>
              </a:rPr>
              <a:t>foreach</a:t>
            </a:r>
            <a:r>
              <a:rPr lang="en-US" altLang="ja-JP" sz="2000" dirty="0"/>
              <a:t> (T item </a:t>
            </a:r>
            <a:r>
              <a:rPr lang="en-US" altLang="ja-JP" sz="2000" dirty="0">
                <a:effectLst/>
              </a:rPr>
              <a:t>in</a:t>
            </a:r>
            <a:r>
              <a:rPr lang="en-US" altLang="ja-JP" sz="2000" dirty="0"/>
              <a:t> data) {</a:t>
            </a:r>
            <a:br>
              <a:rPr lang="en-US" altLang="ja-JP" sz="2000" dirty="0"/>
            </a:br>
            <a:r>
              <a:rPr lang="en-US" altLang="ja-JP" sz="2000" dirty="0"/>
              <a:t>            </a:t>
            </a:r>
            <a:r>
              <a:rPr lang="en-US" altLang="ja-JP" sz="2000" dirty="0">
                <a:effectLst/>
              </a:rPr>
              <a:t>if</a:t>
            </a:r>
            <a:r>
              <a:rPr lang="en-US" altLang="ja-JP" sz="2000" dirty="0"/>
              <a:t> (</a:t>
            </a:r>
            <a:r>
              <a:rPr lang="en-US" altLang="ja-JP" sz="2000" dirty="0" err="1"/>
              <a:t>Filter.IsMatch</a:t>
            </a:r>
            <a:r>
              <a:rPr lang="en-US" altLang="ja-JP" sz="2000" dirty="0"/>
              <a:t>(item))</a:t>
            </a:r>
            <a:br>
              <a:rPr lang="en-US" altLang="ja-JP" sz="2000" dirty="0"/>
            </a:br>
            <a:r>
              <a:rPr lang="en-US" altLang="ja-JP" sz="2000" dirty="0"/>
              <a:t>                </a:t>
            </a:r>
            <a:r>
              <a:rPr lang="en-US" altLang="ja-JP" sz="2000" dirty="0" err="1" smtClean="0">
                <a:effectLst/>
              </a:rPr>
              <a:t>UI</a:t>
            </a:r>
            <a:r>
              <a:rPr lang="en-US" altLang="ja-JP" sz="2000" dirty="0" err="1" smtClean="0"/>
              <a:t>.Show</a:t>
            </a:r>
            <a:r>
              <a:rPr lang="en-US" altLang="ja-JP" sz="2000" dirty="0" smtClean="0"/>
              <a:t>(item</a:t>
            </a:r>
            <a:r>
              <a:rPr lang="en-US" altLang="ja-JP" sz="2000" dirty="0"/>
              <a:t>);</a:t>
            </a:r>
            <a:br>
              <a:rPr lang="en-US" altLang="ja-JP" sz="2000" dirty="0"/>
            </a:br>
            <a:r>
              <a:rPr lang="en-US" altLang="ja-JP" sz="2000" dirty="0"/>
              <a:t>        </a:t>
            </a:r>
            <a:r>
              <a:rPr lang="en-US" altLang="ja-JP" sz="2000" dirty="0" smtClean="0"/>
              <a:t>}</a:t>
            </a:r>
          </a:p>
          <a:p>
            <a:pPr marL="0" indent="0">
              <a:buNone/>
            </a:pPr>
            <a:r>
              <a:rPr lang="ja-JP" altLang="en-US" sz="2000" dirty="0"/>
              <a:t> </a:t>
            </a:r>
            <a:r>
              <a:rPr lang="ja-JP" altLang="en-US" sz="2000" dirty="0" smtClean="0"/>
              <a:t>   </a:t>
            </a:r>
            <a:r>
              <a:rPr lang="en-US" altLang="ja-JP" sz="2000" dirty="0" smtClean="0"/>
              <a:t>}</a:t>
            </a:r>
            <a:r>
              <a:rPr lang="en-US" altLang="ja-JP" sz="2000" dirty="0"/>
              <a:t/>
            </a:r>
            <a:br>
              <a:rPr lang="en-US" altLang="ja-JP" sz="2000" dirty="0"/>
            </a:br>
            <a:r>
              <a:rPr lang="en-US" altLang="ja-JP" sz="2000" dirty="0" smtClean="0"/>
              <a:t>}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410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385175" cy="1024255"/>
          </a:xfrm>
        </p:spPr>
        <p:txBody>
          <a:bodyPr/>
          <a:lstStyle/>
          <a:p>
            <a:r>
              <a:rPr lang="ja-JP" altLang="en-US" dirty="0"/>
              <a:t>関数型</a:t>
            </a:r>
            <a:r>
              <a:rPr lang="ja-JP" altLang="en-US" dirty="0" smtClean="0"/>
              <a:t>プログラミング</a:t>
            </a:r>
            <a:endParaRPr kumimoji="1" lang="ja-JP" altLang="en-US" dirty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 bwMode="auto">
          <a:xfrm>
            <a:off x="342900" y="1234440"/>
            <a:ext cx="8492490" cy="3554730"/>
          </a:xfrm>
          <a:prstGeom prst="rect">
            <a:avLst/>
          </a:prstGeom>
          <a:noFill/>
          <a:ln w="38100">
            <a:solidFill>
              <a:schemeClr val="tx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3600">
                <a:solidFill>
                  <a:schemeClr val="tx1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ja-JP" sz="2400" dirty="0"/>
              <a:t>    </a:t>
            </a:r>
            <a:r>
              <a:rPr lang="en-US" altLang="ja-JP" sz="2400" dirty="0">
                <a:effectLst/>
              </a:rPr>
              <a:t>public</a:t>
            </a:r>
            <a:r>
              <a:rPr lang="en-US" altLang="ja-JP" sz="2400" dirty="0"/>
              <a:t> </a:t>
            </a:r>
            <a:r>
              <a:rPr lang="en-US" altLang="ja-JP" sz="2400" dirty="0">
                <a:effectLst/>
              </a:rPr>
              <a:t>void</a:t>
            </a:r>
            <a:r>
              <a:rPr lang="en-US" altLang="ja-JP" sz="2400" dirty="0"/>
              <a:t> Run(</a:t>
            </a:r>
            <a:r>
              <a:rPr lang="en-US" altLang="ja-JP" sz="2400" dirty="0" err="1">
                <a:effectLst/>
              </a:rPr>
              <a:t>IEnumerable</a:t>
            </a:r>
            <a:r>
              <a:rPr lang="en-US" altLang="ja-JP" sz="2400" dirty="0"/>
              <a:t>&lt;T&gt; </a:t>
            </a:r>
            <a:r>
              <a:rPr lang="en-US" altLang="ja-JP" sz="2400" dirty="0" smtClean="0"/>
              <a:t>data,</a:t>
            </a:r>
          </a:p>
          <a:p>
            <a:pPr marL="0" indent="0">
              <a:buNone/>
            </a:pPr>
            <a:r>
              <a:rPr lang="en-US" altLang="ja-JP" sz="2400" dirty="0"/>
              <a:t> </a:t>
            </a:r>
            <a:r>
              <a:rPr lang="en-US" altLang="ja-JP" sz="2400" dirty="0" smtClean="0"/>
              <a:t>                          </a:t>
            </a:r>
            <a:r>
              <a:rPr lang="en-US" altLang="ja-JP" sz="2400" dirty="0" err="1" smtClean="0"/>
              <a:t>Func</a:t>
            </a:r>
            <a:r>
              <a:rPr lang="en-US" altLang="ja-JP" sz="2400" dirty="0" smtClean="0"/>
              <a:t>&lt;T, </a:t>
            </a:r>
            <a:r>
              <a:rPr lang="en-US" altLang="ja-JP" sz="2400" dirty="0" err="1" smtClean="0"/>
              <a:t>bool</a:t>
            </a:r>
            <a:r>
              <a:rPr lang="en-US" altLang="ja-JP" sz="2400" dirty="0" smtClean="0"/>
              <a:t>&gt; </a:t>
            </a:r>
            <a:r>
              <a:rPr lang="en-US" altLang="ja-JP" sz="2400" dirty="0" err="1" smtClean="0"/>
              <a:t>isMatch</a:t>
            </a:r>
            <a:r>
              <a:rPr lang="en-US" altLang="ja-JP" sz="2400" dirty="0" smtClean="0"/>
              <a:t>,</a:t>
            </a:r>
          </a:p>
          <a:p>
            <a:pPr marL="0" indent="0">
              <a:buNone/>
            </a:pPr>
            <a:r>
              <a:rPr lang="en-US" altLang="ja-JP" sz="2400" dirty="0"/>
              <a:t> </a:t>
            </a:r>
            <a:r>
              <a:rPr lang="en-US" altLang="ja-JP" sz="2400" dirty="0" smtClean="0"/>
              <a:t>                          Action&lt;T&gt; show)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en-US" altLang="ja-JP" sz="2400" dirty="0" smtClean="0"/>
              <a:t>    {</a:t>
            </a:r>
          </a:p>
          <a:p>
            <a:pPr marL="0" indent="0">
              <a:buNone/>
            </a:pPr>
            <a:r>
              <a:rPr lang="en-US" altLang="ja-JP" sz="2400" dirty="0"/>
              <a:t> </a:t>
            </a:r>
            <a:r>
              <a:rPr lang="en-US" altLang="ja-JP" sz="2400" dirty="0" smtClean="0"/>
              <a:t>       </a:t>
            </a:r>
            <a:r>
              <a:rPr lang="en-US" altLang="ja-JP" sz="2400" dirty="0" err="1" smtClean="0"/>
              <a:t>data.Where</a:t>
            </a:r>
            <a:r>
              <a:rPr lang="en-US" altLang="ja-JP" sz="2400" dirty="0" smtClean="0"/>
              <a:t>(</a:t>
            </a:r>
            <a:r>
              <a:rPr lang="en-US" altLang="ja-JP" sz="2400" dirty="0" err="1" smtClean="0"/>
              <a:t>isMatch</a:t>
            </a:r>
            <a:r>
              <a:rPr lang="en-US" altLang="ja-JP" sz="2400" dirty="0" smtClean="0"/>
              <a:t>).</a:t>
            </a:r>
            <a:r>
              <a:rPr lang="en-US" altLang="ja-JP" sz="2400" dirty="0" err="1" smtClean="0"/>
              <a:t>ToList</a:t>
            </a:r>
            <a:r>
              <a:rPr lang="en-US" altLang="ja-JP" sz="2400" dirty="0" smtClean="0"/>
              <a:t>().</a:t>
            </a:r>
            <a:r>
              <a:rPr lang="en-US" altLang="ja-JP" sz="2400" dirty="0" err="1" smtClean="0"/>
              <a:t>ForEach</a:t>
            </a:r>
            <a:r>
              <a:rPr lang="en-US" altLang="ja-JP" sz="2400" dirty="0" smtClean="0"/>
              <a:t>(show);</a:t>
            </a:r>
          </a:p>
          <a:p>
            <a:pPr marL="0" indent="0">
              <a:buNone/>
            </a:pPr>
            <a:r>
              <a:rPr lang="en-US" altLang="ja-JP" sz="2400" dirty="0" smtClean="0"/>
              <a:t>    }</a:t>
            </a:r>
            <a:endParaRPr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30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385175" cy="5246370"/>
          </a:xfrm>
        </p:spPr>
        <p:txBody>
          <a:bodyPr/>
          <a:lstStyle/>
          <a:p>
            <a:pPr algn="ctr"/>
            <a:r>
              <a:rPr kumimoji="1" lang="en-US" altLang="ja-JP" i="1" dirty="0" smtClean="0"/>
              <a:t>Let’s enjoy programming!</a:t>
            </a:r>
            <a:endParaRPr kumimoji="1" lang="ja-JP" altLang="en-US" i="1" dirty="0"/>
          </a:p>
        </p:txBody>
      </p:sp>
    </p:spTree>
    <p:extLst>
      <p:ext uri="{BB962C8B-B14F-4D97-AF65-F5344CB8AC3E}">
        <p14:creationId xmlns:p14="http://schemas.microsoft.com/office/powerpoint/2010/main" val="84591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393065"/>
            <a:ext cx="8385175" cy="1698625"/>
          </a:xfrm>
        </p:spPr>
        <p:txBody>
          <a:bodyPr/>
          <a:lstStyle/>
          <a:p>
            <a:r>
              <a:rPr kumimoji="1" lang="ja-JP" altLang="en-US" dirty="0" smtClean="0"/>
              <a:t>きれいなコードを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書くコツ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36709" y="3086100"/>
            <a:ext cx="8522970" cy="3467100"/>
          </a:xfrm>
        </p:spPr>
        <p:txBody>
          <a:bodyPr/>
          <a:lstStyle/>
          <a:p>
            <a:pPr marL="0" indent="0" algn="ctr">
              <a:buNone/>
            </a:pPr>
            <a:r>
              <a:rPr kumimoji="1" lang="ja-JP" altLang="en-US" sz="9600" dirty="0" smtClean="0"/>
              <a:t>「名前重要」</a:t>
            </a:r>
            <a:endParaRPr kumimoji="1" lang="en-US" altLang="ja-JP" sz="9600" dirty="0" smtClean="0"/>
          </a:p>
          <a:p>
            <a:pPr marL="0" indent="0" algn="ctr">
              <a:buNone/>
            </a:pPr>
            <a:r>
              <a:rPr lang="en-US" altLang="ja-JP" sz="5400" dirty="0" smtClean="0"/>
              <a:t>(</a:t>
            </a:r>
            <a:r>
              <a:rPr lang="ja-JP" altLang="en-US" sz="5400" dirty="0" smtClean="0"/>
              <a:t>まつもとゆきひろ氏</a:t>
            </a:r>
            <a:r>
              <a:rPr lang="en-US" altLang="ja-JP" sz="5400" dirty="0" smtClean="0"/>
              <a:t>)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86953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1615"/>
            <a:ext cx="8385175" cy="1431925"/>
          </a:xfrm>
        </p:spPr>
        <p:txBody>
          <a:bodyPr/>
          <a:lstStyle/>
          <a:p>
            <a:r>
              <a:rPr kumimoji="1" lang="ja-JP" altLang="en-US" dirty="0" smtClean="0"/>
              <a:t>名前付けのプラクティス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45268" y="1436370"/>
            <a:ext cx="8681561" cy="5158740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ja-JP" altLang="en-US" sz="3200" dirty="0" smtClean="0"/>
              <a:t>概念</a:t>
            </a:r>
            <a:r>
              <a:rPr lang="ja-JP" altLang="en-US" sz="3200" dirty="0"/>
              <a:t>と名前を一致させる</a:t>
            </a:r>
          </a:p>
          <a:p>
            <a:pPr marL="742950" indent="-742950">
              <a:buFont typeface="+mj-lt"/>
              <a:buAutoNum type="arabicPeriod"/>
            </a:pPr>
            <a:r>
              <a:rPr lang="ja-JP" altLang="en-US" sz="3200" dirty="0" smtClean="0"/>
              <a:t>同じ</a:t>
            </a:r>
            <a:r>
              <a:rPr lang="ja-JP" altLang="en-US" sz="3200" dirty="0"/>
              <a:t>概念には同じ名前を付けて、異なった概念には違う名前を付ける</a:t>
            </a:r>
          </a:p>
          <a:p>
            <a:pPr marL="742950" indent="-742950">
              <a:buFont typeface="+mj-lt"/>
              <a:buAutoNum type="arabicPeriod"/>
            </a:pPr>
            <a:r>
              <a:rPr lang="en-US" altLang="ja-JP" sz="3200" dirty="0" smtClean="0"/>
              <a:t>1</a:t>
            </a:r>
            <a:r>
              <a:rPr lang="ja-JP" altLang="en-US" sz="3200" dirty="0" err="1"/>
              <a:t>つの</a:t>
            </a:r>
            <a:r>
              <a:rPr lang="ja-JP" altLang="en-US" sz="3200" dirty="0"/>
              <a:t>独立した概念のみを表す名前を付ける</a:t>
            </a:r>
          </a:p>
          <a:p>
            <a:pPr marL="742950" indent="-742950">
              <a:buFont typeface="+mj-lt"/>
              <a:buAutoNum type="arabicPeriod"/>
            </a:pPr>
            <a:r>
              <a:rPr lang="ja-JP" altLang="en-US" sz="3200" dirty="0" smtClean="0"/>
              <a:t>抽象的</a:t>
            </a:r>
            <a:r>
              <a:rPr lang="ja-JP" altLang="en-US" sz="3200" dirty="0"/>
              <a:t>な概念には抽象的な名前、具体的な概念には具体的な名前を付ける</a:t>
            </a:r>
          </a:p>
          <a:p>
            <a:pPr marL="742950" indent="-742950">
              <a:buFont typeface="+mj-lt"/>
              <a:buAutoNum type="arabicPeriod"/>
            </a:pPr>
            <a:r>
              <a:rPr lang="ja-JP" altLang="en-US" sz="3200" dirty="0" smtClean="0"/>
              <a:t>抽象的すぎて</a:t>
            </a:r>
            <a:r>
              <a:rPr lang="ja-JP" altLang="en-US" sz="3200" dirty="0"/>
              <a:t>伝わりにくい概念は、</a:t>
            </a:r>
            <a:r>
              <a:rPr lang="ja-JP" altLang="en-US" sz="3200" dirty="0" smtClean="0"/>
              <a:t>メタファ </a:t>
            </a:r>
            <a:r>
              <a:rPr lang="en-US" altLang="ja-JP" sz="3200" dirty="0" smtClean="0"/>
              <a:t>(</a:t>
            </a:r>
            <a:r>
              <a:rPr lang="ja-JP" altLang="en-US" sz="3200" dirty="0" smtClean="0"/>
              <a:t>譬え</a:t>
            </a:r>
            <a:r>
              <a:rPr lang="en-US" altLang="ja-JP" sz="3200" dirty="0" smtClean="0"/>
              <a:t>) </a:t>
            </a:r>
            <a:r>
              <a:rPr lang="ja-JP" altLang="en-US" sz="3200" dirty="0" smtClean="0"/>
              <a:t>で表す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83402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385175" cy="6190615"/>
          </a:xfrm>
        </p:spPr>
        <p:txBody>
          <a:bodyPr/>
          <a:lstStyle/>
          <a:p>
            <a:pPr algn="ctr"/>
            <a:r>
              <a:rPr lang="ja-JP" altLang="en-US" sz="6000" dirty="0" smtClean="0"/>
              <a:t>コメントで命名は</a:t>
            </a:r>
            <a:r>
              <a:rPr lang="en-US" altLang="ja-JP" sz="6000" dirty="0" smtClean="0"/>
              <a:t/>
            </a:r>
            <a:br>
              <a:rPr lang="en-US" altLang="ja-JP" sz="6000" dirty="0" smtClean="0"/>
            </a:br>
            <a:r>
              <a:rPr lang="ja-JP" altLang="en-US" sz="6000" dirty="0" smtClean="0"/>
              <a:t>得策でない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1681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385175" cy="5950585"/>
          </a:xfrm>
        </p:spPr>
        <p:txBody>
          <a:bodyPr/>
          <a:lstStyle/>
          <a:p>
            <a:pPr algn="ctr"/>
            <a:r>
              <a:rPr lang="ja-JP" altLang="en-US" sz="6000" dirty="0" smtClean="0"/>
              <a:t>コードに書けないことのみをコメントにする。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13625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385175" cy="6190615"/>
          </a:xfrm>
        </p:spPr>
        <p:txBody>
          <a:bodyPr/>
          <a:lstStyle/>
          <a:p>
            <a:pPr algn="ctr"/>
            <a:r>
              <a:rPr lang="ja-JP" altLang="en-US" dirty="0" smtClean="0"/>
              <a:t>番外編</a:t>
            </a:r>
            <a:r>
              <a:rPr lang="en-US" altLang="ja-JP" dirty="0" smtClean="0"/>
              <a:t>:</a:t>
            </a:r>
            <a:r>
              <a:rPr lang="en-US" altLang="ja-JP" sz="6000" dirty="0" smtClean="0"/>
              <a:t/>
            </a:r>
            <a:br>
              <a:rPr lang="en-US" altLang="ja-JP" sz="6000" dirty="0" smtClean="0"/>
            </a:br>
            <a:r>
              <a:rPr lang="ja-JP" altLang="en-US" dirty="0" smtClean="0"/>
              <a:t>コメントの良くない使い方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653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600" dirty="0" smtClean="0"/>
              <a:t>番外編</a:t>
            </a:r>
            <a:r>
              <a:rPr lang="en-US" altLang="ja-JP" sz="3600" dirty="0" smtClean="0"/>
              <a:t>: </a:t>
            </a:r>
            <a:r>
              <a:rPr lang="ja-JP" altLang="en-US" sz="4000" dirty="0" smtClean="0"/>
              <a:t>コメントの良くない使い方</a:t>
            </a:r>
            <a:endParaRPr kumimoji="1" lang="ja-JP" altLang="en-US" sz="400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336709" y="1882140"/>
            <a:ext cx="8522970" cy="666750"/>
          </a:xfrm>
        </p:spPr>
        <p:txBody>
          <a:bodyPr/>
          <a:lstStyle/>
          <a:p>
            <a:r>
              <a:rPr kumimoji="1" lang="ja-JP" altLang="en-US" dirty="0" smtClean="0"/>
              <a:t>「説明になってない」</a:t>
            </a:r>
            <a:endParaRPr kumimoji="1" lang="ja-JP" altLang="en-US" dirty="0"/>
          </a:p>
        </p:txBody>
      </p:sp>
      <p:sp>
        <p:nvSpPr>
          <p:cNvPr id="5" name="コンテンツ プレースホルダー 2"/>
          <p:cNvSpPr txBox="1">
            <a:spLocks/>
          </p:cNvSpPr>
          <p:nvPr/>
        </p:nvSpPr>
        <p:spPr bwMode="auto">
          <a:xfrm>
            <a:off x="217170" y="3177540"/>
            <a:ext cx="8778240" cy="2606040"/>
          </a:xfrm>
          <a:prstGeom prst="rect">
            <a:avLst/>
          </a:prstGeom>
          <a:noFill/>
          <a:ln w="38100">
            <a:solidFill>
              <a:schemeClr val="tx2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3600">
                <a:solidFill>
                  <a:schemeClr val="tx1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3200">
                <a:solidFill>
                  <a:schemeClr val="tx1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400">
                <a:solidFill>
                  <a:schemeClr val="tx1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ja-JP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//</a:t>
            </a:r>
            <a:r>
              <a:rPr lang="en-US" altLang="ja-JP" sz="32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 </a:t>
            </a:r>
            <a:r>
              <a:rPr lang="ja-JP" altLang="en-US" sz="32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ここで </a:t>
            </a:r>
            <a:r>
              <a:rPr lang="en-US" altLang="ja-JP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n </a:t>
            </a:r>
            <a:r>
              <a:rPr lang="ja-JP" altLang="en-US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を </a:t>
            </a:r>
            <a:r>
              <a:rPr lang="en-US" altLang="ja-JP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++</a:t>
            </a:r>
            <a:r>
              <a:rPr lang="en-US" altLang="ja-JP" sz="32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 </a:t>
            </a:r>
            <a:r>
              <a:rPr lang="ja-JP" altLang="en-US" sz="32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するとちゃんと</a:t>
            </a:r>
            <a:r>
              <a:rPr lang="ja-JP" altLang="en-US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動く</a:t>
            </a:r>
            <a:endParaRPr lang="en-US" altLang="ja-JP" sz="3200" dirty="0" smtClean="0">
              <a:solidFill>
                <a:schemeClr val="accent6">
                  <a:lumMod val="20000"/>
                  <a:lumOff val="80000"/>
                </a:schemeClr>
              </a:solidFill>
              <a:effectLst/>
            </a:endParaRPr>
          </a:p>
          <a:p>
            <a:pPr marL="0" indent="0">
              <a:buNone/>
            </a:pPr>
            <a:r>
              <a:rPr lang="en-US" altLang="ja-JP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//</a:t>
            </a:r>
            <a:r>
              <a:rPr lang="ja-JP" altLang="en-US" sz="32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 </a:t>
            </a:r>
            <a:r>
              <a:rPr lang="en-US" altLang="ja-JP" sz="32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---- 2008/11/08 </a:t>
            </a:r>
            <a:r>
              <a:rPr lang="en-US" altLang="ja-JP" sz="320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Shigapyon</a:t>
            </a:r>
            <a:r>
              <a:rPr lang="en-US" altLang="ja-JP" sz="320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 r(-◎ω◎</a:t>
            </a:r>
            <a:r>
              <a:rPr lang="en-US" altLang="ja-JP" sz="3200" dirty="0" smtClean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-)</a:t>
            </a:r>
          </a:p>
          <a:p>
            <a:pPr marL="0" indent="0">
              <a:buNone/>
            </a:pPr>
            <a:r>
              <a:rPr lang="en-US" altLang="ja-JP" sz="4400" dirty="0" smtClean="0"/>
              <a:t>n++;</a:t>
            </a:r>
            <a:r>
              <a:rPr lang="ja-JP" altLang="en-US" dirty="0" smtClean="0"/>
              <a:t>         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3625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theme1.xml><?xml version="1.0" encoding="utf-8"?>
<a:theme xmlns:a="http://schemas.openxmlformats.org/drawingml/2006/main" name="Developers Summit 2011">
  <a:themeElements>
    <a:clrScheme name="Glass Layers 4">
      <a:dk1>
        <a:srgbClr val="006600"/>
      </a:dk1>
      <a:lt1>
        <a:srgbClr val="FFFFFF"/>
      </a:lt1>
      <a:dk2>
        <a:srgbClr val="008000"/>
      </a:dk2>
      <a:lt2>
        <a:srgbClr val="FFFFB7"/>
      </a:lt2>
      <a:accent1>
        <a:srgbClr val="99CC00"/>
      </a:accent1>
      <a:accent2>
        <a:srgbClr val="00CC00"/>
      </a:accent2>
      <a:accent3>
        <a:srgbClr val="AAC0AA"/>
      </a:accent3>
      <a:accent4>
        <a:srgbClr val="DADADA"/>
      </a:accent4>
      <a:accent5>
        <a:srgbClr val="CAE2AA"/>
      </a:accent5>
      <a:accent6>
        <a:srgbClr val="00B900"/>
      </a:accent6>
      <a:hlink>
        <a:srgbClr val="99FF66"/>
      </a:hlink>
      <a:folHlink>
        <a:srgbClr val="FFFF66"/>
      </a:folHlink>
    </a:clrScheme>
    <a:fontScheme name="Glass Layers">
      <a:majorFont>
        <a:latin typeface="Arial Black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lnDef>
  </a:objectDefaults>
  <a:extraClrSchemeLst>
    <a:extraClrScheme>
      <a:clrScheme name="Glass Layers 1">
        <a:dk1>
          <a:srgbClr val="FF9900"/>
        </a:dk1>
        <a:lt1>
          <a:srgbClr val="FFFFFF"/>
        </a:lt1>
        <a:dk2>
          <a:srgbClr val="FFCC66"/>
        </a:dk2>
        <a:lt2>
          <a:srgbClr val="CC6600"/>
        </a:lt2>
        <a:accent1>
          <a:srgbClr val="F05000"/>
        </a:accent1>
        <a:accent2>
          <a:srgbClr val="B28300"/>
        </a:accent2>
        <a:accent3>
          <a:srgbClr val="FFE2B8"/>
        </a:accent3>
        <a:accent4>
          <a:srgbClr val="DADADA"/>
        </a:accent4>
        <a:accent5>
          <a:srgbClr val="F6B3AA"/>
        </a:accent5>
        <a:accent6>
          <a:srgbClr val="A17600"/>
        </a:accent6>
        <a:hlink>
          <a:srgbClr val="99CC00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2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3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DDFFB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4">
        <a:dk1>
          <a:srgbClr val="006600"/>
        </a:dk1>
        <a:lt1>
          <a:srgbClr val="FFFFFF"/>
        </a:lt1>
        <a:dk2>
          <a:srgbClr val="008000"/>
        </a:dk2>
        <a:lt2>
          <a:srgbClr val="FFFFB7"/>
        </a:lt2>
        <a:accent1>
          <a:srgbClr val="99CC00"/>
        </a:accent1>
        <a:accent2>
          <a:srgbClr val="00CC00"/>
        </a:accent2>
        <a:accent3>
          <a:srgbClr val="AAC0AA"/>
        </a:accent3>
        <a:accent4>
          <a:srgbClr val="DADADA"/>
        </a:accent4>
        <a:accent5>
          <a:srgbClr val="CAE2AA"/>
        </a:accent5>
        <a:accent6>
          <a:srgbClr val="00B900"/>
        </a:accent6>
        <a:hlink>
          <a:srgbClr val="99FF66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5">
        <a:dk1>
          <a:srgbClr val="000000"/>
        </a:dk1>
        <a:lt1>
          <a:srgbClr val="CCECFF"/>
        </a:lt1>
        <a:dk2>
          <a:srgbClr val="000000"/>
        </a:dk2>
        <a:lt2>
          <a:srgbClr val="D6EDEE"/>
        </a:lt2>
        <a:accent1>
          <a:srgbClr val="E8F0F4"/>
        </a:accent1>
        <a:accent2>
          <a:srgbClr val="8EAAFA"/>
        </a:accent2>
        <a:accent3>
          <a:srgbClr val="E2F4FF"/>
        </a:accent3>
        <a:accent4>
          <a:srgbClr val="000000"/>
        </a:accent4>
        <a:accent5>
          <a:srgbClr val="F2F6F8"/>
        </a:accent5>
        <a:accent6>
          <a:srgbClr val="809AE3"/>
        </a:accent6>
        <a:hlink>
          <a:srgbClr val="0066FF"/>
        </a:hlink>
        <a:folHlink>
          <a:srgbClr val="9947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Layers 6">
        <a:dk1>
          <a:srgbClr val="48486A"/>
        </a:dk1>
        <a:lt1>
          <a:srgbClr val="FFFFFF"/>
        </a:lt1>
        <a:dk2>
          <a:srgbClr val="000099"/>
        </a:dk2>
        <a:lt2>
          <a:srgbClr val="F8F8F8"/>
        </a:lt2>
        <a:accent1>
          <a:srgbClr val="6699FF"/>
        </a:accent1>
        <a:accent2>
          <a:srgbClr val="0000FF"/>
        </a:accent2>
        <a:accent3>
          <a:srgbClr val="AAAACA"/>
        </a:accent3>
        <a:accent4>
          <a:srgbClr val="DADADA"/>
        </a:accent4>
        <a:accent5>
          <a:srgbClr val="B8CAFF"/>
        </a:accent5>
        <a:accent6>
          <a:srgbClr val="0000E7"/>
        </a:accent6>
        <a:hlink>
          <a:srgbClr val="3DCC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7">
        <a:dk1>
          <a:srgbClr val="573F8B"/>
        </a:dk1>
        <a:lt1>
          <a:srgbClr val="FFFFFF"/>
        </a:lt1>
        <a:dk2>
          <a:srgbClr val="666699"/>
        </a:dk2>
        <a:lt2>
          <a:srgbClr val="D9D9FF"/>
        </a:lt2>
        <a:accent1>
          <a:srgbClr val="CC99FF"/>
        </a:accent1>
        <a:accent2>
          <a:srgbClr val="9933FF"/>
        </a:accent2>
        <a:accent3>
          <a:srgbClr val="B8B8CA"/>
        </a:accent3>
        <a:accent4>
          <a:srgbClr val="DADADA"/>
        </a:accent4>
        <a:accent5>
          <a:srgbClr val="E2CAFF"/>
        </a:accent5>
        <a:accent6>
          <a:srgbClr val="8A2DE7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8">
        <a:dk1>
          <a:srgbClr val="000000"/>
        </a:dk1>
        <a:lt1>
          <a:srgbClr val="EAEAEA"/>
        </a:lt1>
        <a:dk2>
          <a:srgbClr val="000000"/>
        </a:dk2>
        <a:lt2>
          <a:srgbClr val="C1C2CB"/>
        </a:lt2>
        <a:accent1>
          <a:srgbClr val="F1F1F7"/>
        </a:accent1>
        <a:accent2>
          <a:srgbClr val="8C8CB4"/>
        </a:accent2>
        <a:accent3>
          <a:srgbClr val="F3F3F3"/>
        </a:accent3>
        <a:accent4>
          <a:srgbClr val="000000"/>
        </a:accent4>
        <a:accent5>
          <a:srgbClr val="F7F7FA"/>
        </a:accent5>
        <a:accent6>
          <a:srgbClr val="7E7EA3"/>
        </a:accent6>
        <a:hlink>
          <a:srgbClr val="A3FFFF"/>
        </a:hlink>
        <a:folHlink>
          <a:srgbClr val="9E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Developers Summit 2011</Template>
  <TotalTime>37</TotalTime>
  <Words>717</Words>
  <Application>Microsoft Office PowerPoint</Application>
  <PresentationFormat>画面に合わせる (4:3)</PresentationFormat>
  <Paragraphs>187</Paragraphs>
  <Slides>39</Slides>
  <Notes>33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39</vt:i4>
      </vt:variant>
    </vt:vector>
  </HeadingPairs>
  <TitlesOfParts>
    <vt:vector size="40" baseType="lpstr">
      <vt:lpstr>Developers Summit 2011</vt:lpstr>
      <vt:lpstr>LT-3 Microsoft .NET 上での マルチパラダイム プログラミング</vt:lpstr>
      <vt:lpstr>自己紹介</vt:lpstr>
      <vt:lpstr>これまでのあらすじ</vt:lpstr>
      <vt:lpstr>きれいなコードを 書くコツ</vt:lpstr>
      <vt:lpstr>名前付けのプラクティス</vt:lpstr>
      <vt:lpstr>コメントで命名は 得策でない</vt:lpstr>
      <vt:lpstr>コードに書けないことのみをコメントにする。</vt:lpstr>
      <vt:lpstr>番外編: コメントの良くない使い方</vt:lpstr>
      <vt:lpstr>番外編: コメントの良くない使い方</vt:lpstr>
      <vt:lpstr>番外編: コメントの良くない使い方</vt:lpstr>
      <vt:lpstr>番外編: コメントの良くない使い方</vt:lpstr>
      <vt:lpstr>番外編: コメントの良くない使い方</vt:lpstr>
      <vt:lpstr>「コメントで命名は 得策でない」 のつづき</vt:lpstr>
      <vt:lpstr>コメントで命名は得策でない</vt:lpstr>
      <vt:lpstr>きちんと命名する</vt:lpstr>
      <vt:lpstr>ソースコード自身に 説明させる</vt:lpstr>
      <vt:lpstr>「何に名前を付けたいか」?</vt:lpstr>
      <vt:lpstr>「何に名前を付けたいか」?</vt:lpstr>
      <vt:lpstr>名前で或る意味を表す。 同じ名前を持つものは、 同じ意味を持つ </vt:lpstr>
      <vt:lpstr>変数名やクラス名、 メソッド名などは、 「実装/設計モデルを 記述するための ボキャブラリ」 (小島)</vt:lpstr>
      <vt:lpstr>自分の設計/実装モデルを どういう語彙で記述する ことにするのか</vt:lpstr>
      <vt:lpstr>自然でシンプルな 語彙で記述するのが わかりやすい</vt:lpstr>
      <vt:lpstr>"Beauty Is in Simplicity"</vt:lpstr>
      <vt:lpstr>プログラミングで もっとも基本的な原則</vt:lpstr>
      <vt:lpstr>プログラミングにおける ポピュラーなパラダイム</vt:lpstr>
      <vt:lpstr>パラダイムによって 名前の付け方が変わる</vt:lpstr>
      <vt:lpstr>「銀の弾丸」はないが、 複数のパラダイムを 適材適所で用いることで SRP に近づける</vt:lpstr>
      <vt:lpstr>排他的な分け方だけですめば分ける方法は一つで良い。 単一のパラダイムでOK。 そうでない場合は 複数の分け方が必要。 即ちマルチパラダイム。</vt:lpstr>
      <vt:lpstr>新しいパラダイムを 取り入れるために 複数の言語を</vt:lpstr>
      <vt:lpstr>何故複数の言語を 学ぶのが得策か。</vt:lpstr>
      <vt:lpstr> 「金槌しか持っていなければ、すべての問題は釘に見える」 (アブラハム・マズロー)</vt:lpstr>
      <vt:lpstr>複数の言語に触れる                       ― 私の体験</vt:lpstr>
      <vt:lpstr>複数の言語に触れる 例</vt:lpstr>
      <vt:lpstr>パラダイムによって 記述が変わる例</vt:lpstr>
      <vt:lpstr>手続き型プログラミング</vt:lpstr>
      <vt:lpstr>オブジェクト指向プログラミング</vt:lpstr>
      <vt:lpstr>ジェネリック プログラミング</vt:lpstr>
      <vt:lpstr>関数型プログラミング</vt:lpstr>
      <vt:lpstr>Let’s enjoy programming!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LT-3 Microsoft .NET 上での マルチパラダイム プログラミング</dc:title>
  <dc:creator>小島 富治雄</dc:creator>
  <cp:lastModifiedBy>小島 富治雄</cp:lastModifiedBy>
  <cp:revision>7</cp:revision>
  <dcterms:created xsi:type="dcterms:W3CDTF">2011-02-16T23:28:09Z</dcterms:created>
  <dcterms:modified xsi:type="dcterms:W3CDTF">2011-02-18T02:10:06Z</dcterms:modified>
</cp:coreProperties>
</file>