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6"/>
  </p:notesMasterIdLst>
  <p:handoutMasterIdLst>
    <p:handoutMasterId r:id="rId77"/>
  </p:handoutMasterIdLst>
  <p:sldIdLst>
    <p:sldId id="359" r:id="rId2"/>
    <p:sldId id="303" r:id="rId3"/>
    <p:sldId id="304" r:id="rId4"/>
    <p:sldId id="364" r:id="rId5"/>
    <p:sldId id="261" r:id="rId6"/>
    <p:sldId id="347" r:id="rId7"/>
    <p:sldId id="369" r:id="rId8"/>
    <p:sldId id="306" r:id="rId9"/>
    <p:sldId id="370" r:id="rId10"/>
    <p:sldId id="332" r:id="rId11"/>
    <p:sldId id="315" r:id="rId12"/>
    <p:sldId id="263" r:id="rId13"/>
    <p:sldId id="335" r:id="rId14"/>
    <p:sldId id="338" r:id="rId15"/>
    <p:sldId id="337" r:id="rId16"/>
    <p:sldId id="339" r:id="rId17"/>
    <p:sldId id="272" r:id="rId18"/>
    <p:sldId id="273" r:id="rId19"/>
    <p:sldId id="274" r:id="rId20"/>
    <p:sldId id="340" r:id="rId21"/>
    <p:sldId id="275" r:id="rId22"/>
    <p:sldId id="264" r:id="rId23"/>
    <p:sldId id="265" r:id="rId24"/>
    <p:sldId id="318" r:id="rId25"/>
    <p:sldId id="317" r:id="rId26"/>
    <p:sldId id="316" r:id="rId27"/>
    <p:sldId id="334" r:id="rId28"/>
    <p:sldId id="291" r:id="rId29"/>
    <p:sldId id="290" r:id="rId30"/>
    <p:sldId id="307" r:id="rId31"/>
    <p:sldId id="308" r:id="rId32"/>
    <p:sldId id="309" r:id="rId33"/>
    <p:sldId id="310" r:id="rId34"/>
    <p:sldId id="311" r:id="rId35"/>
    <p:sldId id="312" r:id="rId36"/>
    <p:sldId id="313" r:id="rId37"/>
    <p:sldId id="322" r:id="rId38"/>
    <p:sldId id="323" r:id="rId39"/>
    <p:sldId id="319" r:id="rId40"/>
    <p:sldId id="320" r:id="rId41"/>
    <p:sldId id="321" r:id="rId42"/>
    <p:sldId id="361" r:id="rId43"/>
    <p:sldId id="368" r:id="rId44"/>
    <p:sldId id="325" r:id="rId45"/>
    <p:sldId id="326" r:id="rId46"/>
    <p:sldId id="327" r:id="rId47"/>
    <p:sldId id="292" r:id="rId48"/>
    <p:sldId id="276" r:id="rId49"/>
    <p:sldId id="277" r:id="rId50"/>
    <p:sldId id="278" r:id="rId51"/>
    <p:sldId id="281" r:id="rId52"/>
    <p:sldId id="279" r:id="rId53"/>
    <p:sldId id="280" r:id="rId54"/>
    <p:sldId id="282" r:id="rId55"/>
    <p:sldId id="283" r:id="rId56"/>
    <p:sldId id="285" r:id="rId57"/>
    <p:sldId id="286" r:id="rId58"/>
    <p:sldId id="352" r:id="rId59"/>
    <p:sldId id="298" r:id="rId60"/>
    <p:sldId id="362" r:id="rId61"/>
    <p:sldId id="299" r:id="rId62"/>
    <p:sldId id="300" r:id="rId63"/>
    <p:sldId id="295" r:id="rId64"/>
    <p:sldId id="301" r:id="rId65"/>
    <p:sldId id="296" r:id="rId66"/>
    <p:sldId id="314" r:id="rId67"/>
    <p:sldId id="354" r:id="rId68"/>
    <p:sldId id="363" r:id="rId69"/>
    <p:sldId id="341" r:id="rId70"/>
    <p:sldId id="343" r:id="rId71"/>
    <p:sldId id="353" r:id="rId72"/>
    <p:sldId id="358" r:id="rId73"/>
    <p:sldId id="356" r:id="rId74"/>
    <p:sldId id="357" r:id="rId75"/>
  </p:sldIdLst>
  <p:sldSz cx="9144000" cy="6858000" type="screen4x3"/>
  <p:notesSz cx="6735763" cy="98663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234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2040" y="-90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DE183E-0E05-41BD-9965-6FF9CCD747A6}" type="datetimeFigureOut">
              <a:rPr kumimoji="1" lang="ja-JP" altLang="en-US" smtClean="0"/>
              <a:t>2025/8/22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9371285"/>
            <a:ext cx="456068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オブジェクト指向によるソフトウェア最適設計手法</a:t>
            </a:r>
            <a:endParaRPr kumimoji="1" lang="ja-JP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4771175" y="9371285"/>
            <a:ext cx="1963029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4440A-9D07-4CC8-8FFF-D58CC1FFAC93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18831BD-3119-4D6D-A659-FAF73AFA5DE2}" type="datetimeFigureOut">
              <a:rPr lang="ja-JP" altLang="en-US"/>
              <a:pPr>
                <a:defRPr/>
              </a:pPr>
              <a:t>2025/8/22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ja-JP" altLang="en-US"/>
              <a:t>オブジェクト指向によるソフトウェア最適設計手法</a:t>
            </a:r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96BF5AF-392D-4CD4-BE13-42C2D5D9A645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6BF5AF-392D-4CD4-BE13-42C2D5D9A645}" type="slidenum">
              <a:rPr lang="ja-JP" altLang="en-US" smtClean="0"/>
              <a:pPr>
                <a:defRPr/>
              </a:pPr>
              <a:t>1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/>
              <a:t>オブジェクト指向によるソフトウェア最適設計手法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77828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734F1F6-A889-45FB-95B5-6DAAAA1BE3B6}" type="slidenum">
              <a:rPr lang="ja-JP" altLang="en-US" smtClean="0"/>
              <a:pPr/>
              <a:t>28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ja-JP" altLang="en-US"/>
              <a:t>オブジェクト指向によるソフトウェア最適設計手法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/>
          </a:p>
        </p:txBody>
      </p:sp>
      <p:sp>
        <p:nvSpPr>
          <p:cNvPr id="78852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DB39928-9926-415D-AFEA-10A5B150D3D3}" type="slidenum">
              <a:rPr lang="ja-JP" altLang="en-US" smtClean="0"/>
              <a:pPr/>
              <a:t>36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ja-JP" altLang="en-US"/>
              <a:t>オブジェクト指向によるソフトウェア最適設計手法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68590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D09A15-C71F-44B0-91AE-BBE3F5144E57}" type="datetime1">
              <a:rPr lang="ja-JP" altLang="en-US" smtClean="0"/>
              <a:t>2025/8/22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2357422" y="6356350"/>
            <a:ext cx="492922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 b="1" dirty="0"/>
              <a:t>オブジェクト指向によるソフトウェア最適設計手法</a:t>
            </a:r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7500958" y="6356350"/>
            <a:ext cx="118584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D6BFAA-FA9E-4025-9161-84E5A78AEA80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5082E2-A7E3-4130-99E7-EE734D324354}" type="datetime1">
              <a:rPr lang="ja-JP" altLang="en-US" smtClean="0"/>
              <a:t>2025/8/22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オブジェクト指向によるソフトウェア最適設計手法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3D3E57-3C33-445B-A6A3-6E5750C12EC6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2D8EB1-B597-473E-AE48-D685B5BB0381}" type="datetime1">
              <a:rPr lang="ja-JP" altLang="en-US" smtClean="0"/>
              <a:t>2025/8/22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オブジェクト指向によるソフトウェア最適設計手法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64C97B-EA18-441F-8D58-8D59E49D6483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431F3-084D-4D5B-BC59-42F8D5554B73}" type="datetime1">
              <a:rPr lang="ja-JP" altLang="en-US" smtClean="0"/>
              <a:t>2025/8/22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 b="1" dirty="0"/>
              <a:t>オブジェクト指向によるソフトウェア最適設計手法</a:t>
            </a:r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206CC-3B0C-4EEA-A63F-4FC7AFF4C5DE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B9F96B-3208-4560-A0D3-32CF6220FA43}" type="datetime1">
              <a:rPr lang="ja-JP" altLang="en-US" smtClean="0"/>
              <a:t>2025/8/22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オブジェクト指向によるソフトウェア最適設計手法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991838-15DD-493D-9416-68FC1BBF3C1A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94D1EB-0B7E-46DB-8164-959DA86E63AC}" type="datetime1">
              <a:rPr lang="ja-JP" altLang="en-US" smtClean="0"/>
              <a:t>2025/8/22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オブジェクト指向によるソフトウェア最適設計手法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BF5FE7-ECA5-44E8-8509-208060A0E56F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4669E8-C850-4778-96FE-D653C10F4CE3}" type="datetime1">
              <a:rPr lang="ja-JP" altLang="en-US" smtClean="0"/>
              <a:t>2025/8/22</a:t>
            </a:fld>
            <a:endParaRPr lang="ja-JP" altLang="en-US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オブジェクト指向によるソフトウェア最適設計手法</a:t>
            </a:r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C3199D-D060-4E4D-97B0-532A4651D616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155BFE-466B-4DDD-AA98-8AAA37604CD3}" type="datetime1">
              <a:rPr lang="ja-JP" altLang="en-US" smtClean="0"/>
              <a:t>2025/8/22</a:t>
            </a:fld>
            <a:endParaRPr lang="ja-JP" altLang="en-US"/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オブジェクト指向によるソフトウェア最適設計手法</a:t>
            </a:r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C73012-129C-4458-82BF-2AD807AF91F3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00C6D5-11BB-46E9-9F92-08EB22023F15}" type="datetime1">
              <a:rPr lang="ja-JP" altLang="en-US" smtClean="0"/>
              <a:t>2025/8/22</a:t>
            </a:fld>
            <a:endParaRPr lang="ja-JP" altLang="en-US"/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オブジェクト指向によるソフトウェア最適設計手法</a:t>
            </a:r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8F8A4-3B68-4754-8AD6-9599C2AD1B4F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6006B-E08A-44B3-AB18-DB148FBA47E4}" type="datetime1">
              <a:rPr lang="ja-JP" altLang="en-US" smtClean="0"/>
              <a:t>2025/8/22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オブジェクト指向によるソフトウェア最適設計手法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5B013-B86F-49C5-8BEF-4A8F43EE1525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7D5AE3-718B-4EDB-8BA1-4E9909A99C13}" type="datetime1">
              <a:rPr lang="ja-JP" altLang="en-US" smtClean="0"/>
              <a:t>2025/8/22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オブジェクト指向によるソフトウェア最適設計手法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43289F-2FD6-46F5-B815-3E6777E6F0CD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971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C60EA1C-2101-4A89-AC1C-07BECE8D13FE}" type="datetime1">
              <a:rPr lang="ja-JP" altLang="en-US" smtClean="0"/>
              <a:t>2025/8/22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1714480" y="6356350"/>
            <a:ext cx="5715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ja-JP" altLang="en-US" b="1" dirty="0"/>
              <a:t>オブジェクト指向によるソフトウェア最適設計手法</a:t>
            </a:r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7572396" y="6356350"/>
            <a:ext cx="11144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3C8033D-0710-4249-BFC2-AB8EF5020CA5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6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6.e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タイトル 1"/>
          <p:cNvSpPr>
            <a:spLocks noGrp="1"/>
          </p:cNvSpPr>
          <p:nvPr>
            <p:ph type="ctrTitle"/>
          </p:nvPr>
        </p:nvSpPr>
        <p:spPr>
          <a:xfrm>
            <a:off x="685800" y="1285875"/>
            <a:ext cx="7772400" cy="2314575"/>
          </a:xfrm>
        </p:spPr>
        <p:txBody>
          <a:bodyPr/>
          <a:lstStyle/>
          <a:p>
            <a:r>
              <a:rPr lang="ja-JP" altLang="en-US" b="1" dirty="0"/>
              <a:t>オブジェクト指向による</a:t>
            </a:r>
            <a:br>
              <a:rPr lang="en-US" altLang="ja-JP" b="1" dirty="0"/>
            </a:br>
            <a:r>
              <a:rPr lang="ja-JP" altLang="en-US" b="1" dirty="0"/>
              <a:t>ソフトウェア最適設計手法</a:t>
            </a:r>
            <a:br>
              <a:rPr lang="en-US" altLang="ja-JP" b="1" dirty="0"/>
            </a:br>
            <a:r>
              <a:rPr lang="ja-JP" altLang="en-US" b="1" dirty="0"/>
              <a:t>～</a:t>
            </a:r>
            <a:r>
              <a:rPr lang="ja-JP" altLang="en-US" sz="4800" b="1" dirty="0">
                <a:solidFill>
                  <a:schemeClr val="accent2">
                    <a:lumMod val="50000"/>
                  </a:schemeClr>
                </a:solidFill>
              </a:rPr>
              <a:t>名前</a:t>
            </a:r>
            <a:r>
              <a:rPr lang="ja-JP" altLang="en-US" b="1" dirty="0"/>
              <a:t>編～</a:t>
            </a:r>
            <a:endParaRPr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4429132"/>
            <a:ext cx="6400800" cy="1209668"/>
          </a:xfrm>
        </p:spPr>
        <p:txBody>
          <a:bodyPr/>
          <a:lstStyle/>
          <a:p>
            <a:pPr>
              <a:defRPr/>
            </a:pPr>
            <a:r>
              <a:rPr lang="en-US" altLang="ja-JP" dirty="0"/>
              <a:t>2007/02/21(</a:t>
            </a:r>
            <a:r>
              <a:rPr lang="ja-JP" altLang="en-US" dirty="0"/>
              <a:t>水</a:t>
            </a:r>
            <a:r>
              <a:rPr lang="en-US" altLang="ja-JP" dirty="0"/>
              <a:t>)</a:t>
            </a:r>
            <a:r>
              <a:rPr lang="ja-JP" altLang="en-US" dirty="0"/>
              <a:t> </a:t>
            </a:r>
            <a:r>
              <a:rPr lang="en-US" altLang="ja-JP" dirty="0"/>
              <a:t>10:00</a:t>
            </a:r>
            <a:r>
              <a:rPr lang="ja-JP" altLang="en-US" dirty="0"/>
              <a:t> ～</a:t>
            </a:r>
            <a:r>
              <a:rPr lang="en-US" altLang="ja-JP" dirty="0"/>
              <a:t>17:00</a:t>
            </a:r>
          </a:p>
          <a:p>
            <a:pPr>
              <a:defRPr/>
            </a:pPr>
            <a:r>
              <a:rPr lang="en-US" altLang="ja-JP" dirty="0"/>
              <a:t>22(</a:t>
            </a:r>
            <a:r>
              <a:rPr lang="ja-JP" altLang="en-US" dirty="0"/>
              <a:t>木</a:t>
            </a:r>
            <a:r>
              <a:rPr lang="en-US" altLang="ja-JP" dirty="0"/>
              <a:t>)</a:t>
            </a:r>
            <a:r>
              <a:rPr lang="ja-JP" altLang="en-US" dirty="0"/>
              <a:t> </a:t>
            </a:r>
            <a:r>
              <a:rPr lang="en-US" altLang="ja-JP" dirty="0"/>
              <a:t>9:30</a:t>
            </a:r>
            <a:r>
              <a:rPr lang="ja-JP" altLang="en-US" dirty="0"/>
              <a:t>～</a:t>
            </a:r>
            <a:r>
              <a:rPr lang="en-US" altLang="ja-JP" dirty="0"/>
              <a:t>16:30</a:t>
            </a:r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名前重要 アジェンダ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2071688"/>
            <a:ext cx="8229600" cy="4054475"/>
          </a:xfrm>
        </p:spPr>
        <p:txBody>
          <a:bodyPr/>
          <a:lstStyle/>
          <a:p>
            <a:pPr marL="742950" indent="-742950">
              <a:buFont typeface="+mj-lt"/>
              <a:buAutoNum type="arabicPeriod"/>
              <a:defRPr/>
            </a:pPr>
            <a:r>
              <a:rPr lang="en-US" altLang="ja-JP" sz="4400" b="1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sz="4400" b="1" dirty="0">
                <a:solidFill>
                  <a:schemeClr val="accent2">
                    <a:lumMod val="50000"/>
                  </a:schemeClr>
                </a:solidFill>
              </a:rPr>
              <a:t>ccountability</a:t>
            </a:r>
            <a:r>
              <a:rPr lang="en-US" sz="4400" dirty="0">
                <a:solidFill>
                  <a:schemeClr val="accent2">
                    <a:lumMod val="50000"/>
                  </a:schemeClr>
                </a:solidFill>
              </a:rPr>
              <a:t> (</a:t>
            </a:r>
            <a:r>
              <a:rPr lang="ja-JP" altLang="en-US" sz="4400" dirty="0">
                <a:solidFill>
                  <a:schemeClr val="accent2">
                    <a:lumMod val="50000"/>
                  </a:schemeClr>
                </a:solidFill>
              </a:rPr>
              <a:t>説明責任</a:t>
            </a:r>
            <a:r>
              <a:rPr lang="en-US" altLang="ja-JP" sz="4400" dirty="0">
                <a:solidFill>
                  <a:schemeClr val="accent2">
                    <a:lumMod val="50000"/>
                  </a:schemeClr>
                </a:solidFill>
              </a:rPr>
              <a:t>)</a:t>
            </a:r>
          </a:p>
          <a:p>
            <a:pPr marL="742950" indent="-742950">
              <a:buFont typeface="+mj-lt"/>
              <a:buAutoNum type="arabicPeriod"/>
              <a:defRPr/>
            </a:pPr>
            <a:r>
              <a:rPr lang="en-US" altLang="ja-JP" sz="4400" b="1" dirty="0">
                <a:solidFill>
                  <a:schemeClr val="accent2">
                    <a:lumMod val="50000"/>
                  </a:schemeClr>
                </a:solidFill>
              </a:rPr>
              <a:t>Name</a:t>
            </a:r>
            <a:r>
              <a:rPr lang="ja-JP" altLang="en-US" sz="4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ja-JP" sz="4400" b="1" dirty="0">
                <a:solidFill>
                  <a:schemeClr val="accent2">
                    <a:lumMod val="50000"/>
                  </a:schemeClr>
                </a:solidFill>
              </a:rPr>
              <a:t>and Conquer</a:t>
            </a:r>
            <a:r>
              <a:rPr lang="en-US" altLang="ja-JP" sz="4400" dirty="0">
                <a:solidFill>
                  <a:schemeClr val="accent2">
                    <a:lumMod val="50000"/>
                  </a:schemeClr>
                </a:solidFill>
              </a:rPr>
              <a:t> (</a:t>
            </a:r>
            <a:r>
              <a:rPr lang="ja-JP" altLang="en-US" sz="4400" dirty="0">
                <a:solidFill>
                  <a:schemeClr val="accent2">
                    <a:lumMod val="50000"/>
                  </a:schemeClr>
                </a:solidFill>
              </a:rPr>
              <a:t>定義攻略</a:t>
            </a:r>
            <a:r>
              <a:rPr lang="en-US" altLang="ja-JP" sz="4400" dirty="0">
                <a:solidFill>
                  <a:schemeClr val="accent2">
                    <a:lumMod val="50000"/>
                  </a:schemeClr>
                </a:solidFill>
              </a:rPr>
              <a:t>)</a:t>
            </a:r>
          </a:p>
          <a:p>
            <a:pPr marL="742950" indent="-742950">
              <a:buFont typeface="+mj-lt"/>
              <a:buAutoNum type="arabicPeriod"/>
              <a:defRPr/>
            </a:pPr>
            <a:r>
              <a:rPr lang="en-US" altLang="ja-JP" sz="4400" b="1" dirty="0">
                <a:solidFill>
                  <a:schemeClr val="accent2">
                    <a:lumMod val="50000"/>
                  </a:schemeClr>
                </a:solidFill>
              </a:rPr>
              <a:t>SON : Service Oriented Naming</a:t>
            </a:r>
            <a:br>
              <a:rPr lang="en-US" altLang="ja-JP" sz="44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ja-JP" sz="4400" dirty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ja-JP" altLang="en-US" sz="4400" dirty="0">
                <a:solidFill>
                  <a:schemeClr val="accent2">
                    <a:lumMod val="50000"/>
                  </a:schemeClr>
                </a:solidFill>
              </a:rPr>
              <a:t>サービス指向名前付け</a:t>
            </a:r>
            <a:r>
              <a:rPr lang="en-US" altLang="ja-JP" sz="4400" dirty="0">
                <a:solidFill>
                  <a:schemeClr val="accent2">
                    <a:lumMod val="50000"/>
                  </a:schemeClr>
                </a:solidFill>
              </a:rPr>
              <a:t>)</a:t>
            </a:r>
          </a:p>
          <a:p>
            <a:pPr marL="742950" indent="-742950">
              <a:buFont typeface="+mj-lt"/>
              <a:buAutoNum type="arabicPeriod"/>
              <a:defRPr/>
            </a:pPr>
            <a:r>
              <a:rPr lang="ja-JP" altLang="en-US" sz="4400" b="1" dirty="0">
                <a:solidFill>
                  <a:schemeClr val="accent2">
                    <a:lumMod val="50000"/>
                  </a:schemeClr>
                </a:solidFill>
              </a:rPr>
              <a:t>名前付けのプラクティス</a:t>
            </a:r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357188"/>
            <a:ext cx="8229600" cy="5072062"/>
          </a:xfrm>
        </p:spPr>
        <p:txBody>
          <a:bodyPr/>
          <a:lstStyle/>
          <a:p>
            <a:pPr>
              <a:defRPr/>
            </a:pPr>
            <a:r>
              <a:rPr lang="en-US" altLang="ja-JP" sz="8000" dirty="0">
                <a:solidFill>
                  <a:schemeClr val="accent2">
                    <a:lumMod val="50000"/>
                  </a:schemeClr>
                </a:solidFill>
              </a:rPr>
              <a:t>1.</a:t>
            </a:r>
            <a:br>
              <a:rPr lang="en-US" altLang="ja-JP" sz="80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ja-JP" sz="8000" b="1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sz="8000" b="1" dirty="0">
                <a:solidFill>
                  <a:schemeClr val="accent2">
                    <a:lumMod val="50000"/>
                  </a:schemeClr>
                </a:solidFill>
              </a:rPr>
              <a:t>ccountability</a:t>
            </a:r>
            <a:br>
              <a:rPr lang="en-US" sz="80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8000" dirty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ja-JP" altLang="en-US" sz="8000" dirty="0">
                <a:solidFill>
                  <a:schemeClr val="accent2">
                    <a:lumMod val="50000"/>
                  </a:schemeClr>
                </a:solidFill>
              </a:rPr>
              <a:t>説明責任</a:t>
            </a:r>
            <a:r>
              <a:rPr lang="en-US" altLang="ja-JP" sz="8000" dirty="0">
                <a:solidFill>
                  <a:schemeClr val="accent2">
                    <a:lumMod val="50000"/>
                  </a:schemeClr>
                </a:solidFill>
              </a:rPr>
              <a:t>)</a:t>
            </a:r>
            <a:endParaRPr lang="ja-JP" altLang="en-US" sz="8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プログラミングとは</a:t>
            </a:r>
            <a:r>
              <a:rPr lang="en-US" altLang="ja-JP" dirty="0"/>
              <a:t>:</a:t>
            </a:r>
            <a:endParaRPr lang="ja-JP" altLang="en-US" dirty="0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91CC45CB-CED1-789E-1DB1-F68556282B5D}"/>
              </a:ext>
            </a:extLst>
          </p:cNvPr>
          <p:cNvGrpSpPr/>
          <p:nvPr/>
        </p:nvGrpSpPr>
        <p:grpSpPr>
          <a:xfrm>
            <a:off x="976127" y="1428736"/>
            <a:ext cx="6908536" cy="4836021"/>
            <a:chOff x="976127" y="1428736"/>
            <a:chExt cx="6908536" cy="4836021"/>
          </a:xfrm>
        </p:grpSpPr>
        <p:sp>
          <p:nvSpPr>
            <p:cNvPr id="5" name="テキスト ボックス 4"/>
            <p:cNvSpPr txBox="1"/>
            <p:nvPr/>
          </p:nvSpPr>
          <p:spPr>
            <a:xfrm>
              <a:off x="1116464" y="1428736"/>
              <a:ext cx="6768199" cy="156966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ja-JP" altLang="en-US" sz="3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コンピュータにどうやったらいいかを</a:t>
              </a:r>
              <a:endParaRPr lang="en-US" altLang="ja-JP" sz="32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  <a:p>
              <a:pPr algn="ctr">
                <a:defRPr/>
              </a:pPr>
              <a:r>
                <a:rPr lang="ja-JP" altLang="en-US" sz="3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逐一教えてやること</a:t>
              </a:r>
              <a:endParaRPr lang="en-US" altLang="ja-JP" sz="32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  <a:p>
              <a:pPr algn="ctr">
                <a:defRPr/>
              </a:pPr>
              <a:r>
                <a:rPr lang="en-US" altLang="ja-JP" sz="3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(How)</a:t>
              </a:r>
              <a:endParaRPr lang="ja-JP" altLang="en-US" sz="32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6" name="下矢印 5"/>
            <p:cNvSpPr/>
            <p:nvPr/>
          </p:nvSpPr>
          <p:spPr>
            <a:xfrm>
              <a:off x="4000496" y="3214674"/>
              <a:ext cx="1285884" cy="121444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976127" y="4571986"/>
              <a:ext cx="6899646" cy="169277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ja-JP" altLang="en-US" sz="3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何をやりたいかという</a:t>
              </a:r>
              <a:r>
                <a:rPr lang="ja-JP" altLang="en-US" sz="4000" b="1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意図</a:t>
              </a:r>
              <a:r>
                <a:rPr lang="ja-JP" altLang="en-US" sz="3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を</a:t>
              </a:r>
              <a:endParaRPr lang="en-US" altLang="ja-JP" sz="32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  <a:p>
              <a:pPr algn="ctr">
                <a:defRPr/>
              </a:pPr>
              <a:r>
                <a:rPr lang="ja-JP" altLang="en-US" sz="3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人がわかりやすいように表現すること</a:t>
              </a:r>
              <a:endParaRPr lang="en-US" altLang="ja-JP" sz="32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  <a:p>
              <a:pPr algn="ctr">
                <a:defRPr/>
              </a:pPr>
              <a:r>
                <a:rPr lang="en-US" altLang="ja-JP" sz="3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(What)</a:t>
              </a:r>
              <a:endParaRPr lang="ja-JP" altLang="en-US" sz="32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2296" name="テキスト ボックス 7"/>
            <p:cNvSpPr txBox="1">
              <a:spLocks noChangeArrowheads="1"/>
            </p:cNvSpPr>
            <p:nvPr/>
          </p:nvSpPr>
          <p:spPr bwMode="auto">
            <a:xfrm>
              <a:off x="5572125" y="3571861"/>
              <a:ext cx="212910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ja-JP" altLang="en-US" sz="2000" b="1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パラダイム シフト</a:t>
              </a:r>
            </a:p>
          </p:txBody>
        </p:sp>
      </p:grp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>
          <a:xfrm>
            <a:off x="1714480" y="6564337"/>
            <a:ext cx="5715040" cy="365125"/>
          </a:xfrm>
        </p:spPr>
        <p:txBody>
          <a:bodyPr/>
          <a:lstStyle/>
          <a:p>
            <a:pPr>
              <a:defRPr/>
            </a:pPr>
            <a:r>
              <a:rPr lang="ja-JP" altLang="en-US" b="1" dirty="0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例</a:t>
            </a:r>
            <a:r>
              <a:rPr lang="en-US" altLang="ja-JP" dirty="0"/>
              <a:t>. </a:t>
            </a:r>
            <a:r>
              <a:rPr lang="ja-JP" altLang="en-US" dirty="0"/>
              <a:t>「日付チェック」</a:t>
            </a:r>
          </a:p>
        </p:txBody>
      </p:sp>
      <p:sp>
        <p:nvSpPr>
          <p:cNvPr id="13315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4000" dirty="0"/>
              <a:t>或る日付 </a:t>
            </a:r>
            <a:r>
              <a:rPr lang="en-US" altLang="ja-JP" sz="4000" dirty="0"/>
              <a:t>(</a:t>
            </a:r>
            <a:r>
              <a:rPr lang="ja-JP" altLang="en-US" sz="4000" dirty="0"/>
              <a:t>年・月・日</a:t>
            </a:r>
            <a:r>
              <a:rPr lang="en-US" altLang="ja-JP" sz="4000" dirty="0"/>
              <a:t>)</a:t>
            </a:r>
            <a:r>
              <a:rPr lang="ja-JP" altLang="en-US" sz="4000" dirty="0"/>
              <a:t> が、日付として正しいかどうかをチェック</a:t>
            </a:r>
            <a:endParaRPr lang="en-US" altLang="ja-JP" sz="4000" dirty="0"/>
          </a:p>
          <a:p>
            <a:pPr lvl="1"/>
            <a:r>
              <a:rPr lang="ja-JP" altLang="en-US" sz="3600" dirty="0"/>
              <a:t>○ </a:t>
            </a:r>
            <a:r>
              <a:rPr lang="en-US" altLang="ja-JP" sz="3600" dirty="0"/>
              <a:t>2007/02/14</a:t>
            </a:r>
          </a:p>
          <a:p>
            <a:pPr lvl="1"/>
            <a:r>
              <a:rPr lang="en-US" altLang="ja-JP" sz="3600" dirty="0"/>
              <a:t>× 2007/13/32</a:t>
            </a:r>
          </a:p>
          <a:p>
            <a:pPr lvl="1"/>
            <a:r>
              <a:rPr lang="en-US" altLang="ja-JP" sz="3600" dirty="0"/>
              <a:t>×</a:t>
            </a:r>
            <a:r>
              <a:rPr lang="ja-JP" altLang="en-US" sz="3600" dirty="0"/>
              <a:t> </a:t>
            </a:r>
            <a:r>
              <a:rPr lang="en-US" altLang="ja-JP" sz="3600" dirty="0"/>
              <a:t>2007/02/29</a:t>
            </a:r>
          </a:p>
          <a:p>
            <a:pPr lvl="1"/>
            <a:r>
              <a:rPr lang="en-US" altLang="ja-JP" sz="3600" dirty="0"/>
              <a:t>× 2100/02/29</a:t>
            </a:r>
          </a:p>
          <a:p>
            <a:pPr lvl="1"/>
            <a:r>
              <a:rPr lang="ja-JP" altLang="en-US" sz="3600" dirty="0"/>
              <a:t>○ </a:t>
            </a:r>
            <a:r>
              <a:rPr lang="en-US" altLang="ja-JP" sz="3600" dirty="0"/>
              <a:t>2000/02/29</a:t>
            </a:r>
            <a:endParaRPr lang="ja-JP" altLang="en-US" sz="3600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40425"/>
          </a:xfrm>
        </p:spPr>
        <p:txBody>
          <a:bodyPr/>
          <a:lstStyle/>
          <a:p>
            <a:r>
              <a:rPr lang="ja-JP" altLang="en-US" dirty="0"/>
              <a:t>例 </a:t>
            </a:r>
            <a:r>
              <a:rPr lang="en-US" altLang="ja-JP" dirty="0"/>
              <a:t>1. </a:t>
            </a:r>
            <a:r>
              <a:rPr lang="ja-JP" altLang="en-US" dirty="0"/>
              <a:t>「日付チェック </a:t>
            </a:r>
            <a:r>
              <a:rPr lang="en-US" altLang="ja-JP" dirty="0"/>
              <a:t>(1)</a:t>
            </a:r>
            <a:r>
              <a:rPr lang="ja-JP" altLang="en-US" dirty="0"/>
              <a:t>」</a:t>
            </a: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タイトル 1"/>
          <p:cNvSpPr>
            <a:spLocks noGrp="1"/>
          </p:cNvSpPr>
          <p:nvPr>
            <p:ph type="title"/>
          </p:nvPr>
        </p:nvSpPr>
        <p:spPr>
          <a:xfrm>
            <a:off x="3500438" y="142875"/>
            <a:ext cx="5372100" cy="1000125"/>
          </a:xfrm>
        </p:spPr>
        <p:txBody>
          <a:bodyPr/>
          <a:lstStyle/>
          <a:p>
            <a:r>
              <a:rPr lang="ja-JP" altLang="en-US"/>
              <a:t>例</a:t>
            </a:r>
            <a:r>
              <a:rPr lang="en-US" altLang="ja-JP"/>
              <a:t>. </a:t>
            </a:r>
            <a:r>
              <a:rPr lang="ja-JP" altLang="en-US"/>
              <a:t>「日付チェック </a:t>
            </a:r>
            <a:r>
              <a:rPr lang="en-US" altLang="ja-JP"/>
              <a:t>(1)</a:t>
            </a:r>
            <a:r>
              <a:rPr lang="ja-JP" altLang="en-US"/>
              <a:t>」</a:t>
            </a:r>
          </a:p>
        </p:txBody>
      </p:sp>
      <p:sp>
        <p:nvSpPr>
          <p:cNvPr id="15363" name="コンテンツ プレースホルダ 2"/>
          <p:cNvSpPr>
            <a:spLocks noGrp="1"/>
          </p:cNvSpPr>
          <p:nvPr>
            <p:ph idx="1"/>
          </p:nvPr>
        </p:nvSpPr>
        <p:spPr>
          <a:xfrm>
            <a:off x="285750" y="785813"/>
            <a:ext cx="4214813" cy="600075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ja-JP" sz="1400" b="1" dirty="0"/>
              <a:t>static void ChkFunc2(int y, int m, int d)</a:t>
            </a:r>
          </a:p>
          <a:p>
            <a:pPr>
              <a:buFont typeface="Arial" charset="0"/>
              <a:buNone/>
            </a:pPr>
            <a:r>
              <a:rPr lang="en-US" altLang="ja-JP" sz="1400" b="1" dirty="0"/>
              <a:t>{</a:t>
            </a:r>
          </a:p>
          <a:p>
            <a:pPr>
              <a:buFont typeface="Arial" charset="0"/>
              <a:buNone/>
            </a:pPr>
            <a:r>
              <a:rPr lang="en-US" altLang="ja-JP" sz="1400" b="1" dirty="0"/>
              <a:t>    string txt = "</a:t>
            </a:r>
            <a:r>
              <a:rPr lang="ja-JP" altLang="en-US" sz="1400" b="1" dirty="0"/>
              <a:t>エラー</a:t>
            </a:r>
            <a:r>
              <a:rPr lang="en-US" altLang="ja-JP" sz="1400" b="1" dirty="0"/>
              <a:t>: </a:t>
            </a:r>
            <a:r>
              <a:rPr lang="ja-JP" altLang="en-US" sz="1400" b="1" dirty="0"/>
              <a:t>日付が正しくありません。</a:t>
            </a:r>
            <a:r>
              <a:rPr lang="en-US" altLang="ja-JP" sz="1400" b="1" dirty="0"/>
              <a:t>";</a:t>
            </a:r>
          </a:p>
          <a:p>
            <a:pPr>
              <a:buFont typeface="Arial" charset="0"/>
              <a:buNone/>
            </a:pPr>
            <a:r>
              <a:rPr lang="en-US" altLang="ja-JP" sz="1400" b="1" dirty="0"/>
              <a:t>    if (y &lt; 1)</a:t>
            </a:r>
          </a:p>
          <a:p>
            <a:pPr>
              <a:buFont typeface="Arial" charset="0"/>
              <a:buNone/>
            </a:pPr>
            <a:r>
              <a:rPr lang="en-US" altLang="ja-JP" sz="1400" b="1" dirty="0"/>
              <a:t>        </a:t>
            </a:r>
            <a:r>
              <a:rPr lang="en-US" altLang="ja-JP" sz="1400" b="1" dirty="0" err="1"/>
              <a:t>Console.WriteLine</a:t>
            </a:r>
            <a:r>
              <a:rPr lang="en-US" altLang="ja-JP" sz="1400" b="1" dirty="0"/>
              <a:t>(txt);</a:t>
            </a:r>
          </a:p>
          <a:p>
            <a:pPr>
              <a:buFont typeface="Arial" charset="0"/>
              <a:buNone/>
            </a:pPr>
            <a:r>
              <a:rPr lang="en-US" altLang="ja-JP" sz="1400" b="1" dirty="0"/>
              <a:t>    else if (m &lt; 1 || m &gt; 12)</a:t>
            </a:r>
          </a:p>
          <a:p>
            <a:pPr>
              <a:buFont typeface="Arial" charset="0"/>
              <a:buNone/>
            </a:pPr>
            <a:r>
              <a:rPr lang="en-US" altLang="ja-JP" sz="1400" b="1" dirty="0"/>
              <a:t>        </a:t>
            </a:r>
            <a:r>
              <a:rPr lang="en-US" altLang="ja-JP" sz="1400" b="1" dirty="0" err="1"/>
              <a:t>Console.WriteLine</a:t>
            </a:r>
            <a:r>
              <a:rPr lang="en-US" altLang="ja-JP" sz="1400" b="1" dirty="0"/>
              <a:t>(txt);</a:t>
            </a:r>
          </a:p>
          <a:p>
            <a:pPr>
              <a:buFont typeface="Arial" charset="0"/>
              <a:buNone/>
            </a:pPr>
            <a:r>
              <a:rPr lang="en-US" altLang="ja-JP" sz="1400" b="1" dirty="0"/>
              <a:t>    else if (m == 2)</a:t>
            </a:r>
            <a:r>
              <a:rPr lang="ja-JP" altLang="en-US" sz="1400" b="1" dirty="0"/>
              <a:t> </a:t>
            </a:r>
            <a:r>
              <a:rPr lang="en-US" altLang="ja-JP" sz="1400" b="1" dirty="0"/>
              <a:t>{</a:t>
            </a:r>
          </a:p>
          <a:p>
            <a:pPr>
              <a:buFont typeface="Arial" charset="0"/>
              <a:buNone/>
            </a:pPr>
            <a:r>
              <a:rPr lang="es-ES" altLang="ja-JP" sz="1400" b="1" dirty="0"/>
              <a:t>        if (y % 4 == 0 &amp;&amp; y % 100 != 0 || y % 400 == 0)</a:t>
            </a:r>
            <a:r>
              <a:rPr lang="ja-JP" altLang="en-US" sz="1400" b="1" dirty="0"/>
              <a:t>  </a:t>
            </a:r>
            <a:r>
              <a:rPr lang="en-US" altLang="ja-JP" sz="1400" b="1" dirty="0"/>
              <a:t>{</a:t>
            </a:r>
          </a:p>
          <a:p>
            <a:pPr>
              <a:buFont typeface="Arial" charset="0"/>
              <a:buNone/>
            </a:pPr>
            <a:r>
              <a:rPr lang="en-US" altLang="ja-JP" sz="1400" b="1" dirty="0"/>
              <a:t>            if (d &lt; 1 || d &gt; 29)</a:t>
            </a:r>
          </a:p>
          <a:p>
            <a:pPr>
              <a:buFont typeface="Arial" charset="0"/>
              <a:buNone/>
            </a:pPr>
            <a:r>
              <a:rPr lang="en-US" altLang="ja-JP" sz="1400" b="1" dirty="0"/>
              <a:t>                </a:t>
            </a:r>
            <a:r>
              <a:rPr lang="en-US" altLang="ja-JP" sz="1400" b="1" dirty="0" err="1"/>
              <a:t>Console.WriteLine</a:t>
            </a:r>
            <a:r>
              <a:rPr lang="en-US" altLang="ja-JP" sz="1400" b="1" dirty="0"/>
              <a:t>(txt);</a:t>
            </a:r>
          </a:p>
          <a:p>
            <a:pPr>
              <a:buFont typeface="Arial" charset="0"/>
              <a:buNone/>
            </a:pPr>
            <a:r>
              <a:rPr lang="ja-JP" altLang="en-US" sz="1400" b="1" dirty="0"/>
              <a:t>        </a:t>
            </a:r>
            <a:r>
              <a:rPr lang="en-US" altLang="ja-JP" sz="1400" b="1" dirty="0"/>
              <a:t>}</a:t>
            </a:r>
            <a:r>
              <a:rPr lang="ja-JP" altLang="en-US" sz="1400" b="1" dirty="0"/>
              <a:t> </a:t>
            </a:r>
            <a:r>
              <a:rPr lang="en-US" altLang="ja-JP" sz="1400" b="1" dirty="0"/>
              <a:t>else</a:t>
            </a:r>
            <a:r>
              <a:rPr lang="ja-JP" altLang="en-US" sz="1400" b="1" dirty="0"/>
              <a:t> </a:t>
            </a:r>
            <a:r>
              <a:rPr lang="en-US" altLang="ja-JP" sz="1400" b="1" dirty="0"/>
              <a:t>{</a:t>
            </a:r>
          </a:p>
          <a:p>
            <a:pPr>
              <a:buFont typeface="Arial" charset="0"/>
              <a:buNone/>
            </a:pPr>
            <a:r>
              <a:rPr lang="en-US" altLang="ja-JP" sz="1400" b="1" dirty="0"/>
              <a:t>            if (d &lt; 1 || d &gt; 28)</a:t>
            </a:r>
          </a:p>
          <a:p>
            <a:pPr>
              <a:buFont typeface="Arial" charset="0"/>
              <a:buNone/>
            </a:pPr>
            <a:r>
              <a:rPr lang="en-US" altLang="ja-JP" sz="1400" b="1" dirty="0"/>
              <a:t>                </a:t>
            </a:r>
            <a:r>
              <a:rPr lang="en-US" altLang="ja-JP" sz="1400" b="1" dirty="0" err="1"/>
              <a:t>Console.WriteLine</a:t>
            </a:r>
            <a:r>
              <a:rPr lang="en-US" altLang="ja-JP" sz="1400" b="1" dirty="0"/>
              <a:t>(txt);</a:t>
            </a:r>
          </a:p>
          <a:p>
            <a:pPr>
              <a:buFont typeface="Arial" charset="0"/>
              <a:buNone/>
            </a:pPr>
            <a:r>
              <a:rPr lang="ja-JP" altLang="en-US" sz="1400" b="1" dirty="0"/>
              <a:t>        </a:t>
            </a:r>
            <a:r>
              <a:rPr lang="en-US" altLang="ja-JP" sz="1400" b="1" dirty="0"/>
              <a:t>}</a:t>
            </a:r>
          </a:p>
          <a:p>
            <a:pPr>
              <a:buFont typeface="Arial" charset="0"/>
              <a:buNone/>
            </a:pPr>
            <a:r>
              <a:rPr lang="ja-JP" altLang="en-US" sz="1400" b="1" dirty="0"/>
              <a:t>    </a:t>
            </a:r>
            <a:r>
              <a:rPr lang="en-US" altLang="ja-JP" sz="1400" b="1" dirty="0"/>
              <a:t>}</a:t>
            </a:r>
            <a:r>
              <a:rPr lang="ja-JP" altLang="en-US" sz="1400" b="1" dirty="0"/>
              <a:t> </a:t>
            </a:r>
            <a:r>
              <a:rPr lang="en-US" altLang="ja-JP" sz="1400" b="1" dirty="0"/>
              <a:t>else if (m == 4 || m == 6 || m == 9 || m == 11)</a:t>
            </a:r>
            <a:r>
              <a:rPr lang="ja-JP" altLang="en-US" sz="1400" b="1" dirty="0"/>
              <a:t> </a:t>
            </a:r>
            <a:r>
              <a:rPr lang="en-US" altLang="ja-JP" sz="1400" b="1" dirty="0"/>
              <a:t>{</a:t>
            </a:r>
          </a:p>
          <a:p>
            <a:pPr>
              <a:buFont typeface="Arial" charset="0"/>
              <a:buNone/>
            </a:pPr>
            <a:r>
              <a:rPr lang="en-US" altLang="ja-JP" sz="1400" b="1" dirty="0"/>
              <a:t>        if (d &lt; 1 || d &gt; 30)</a:t>
            </a:r>
          </a:p>
          <a:p>
            <a:pPr>
              <a:buFont typeface="Arial" charset="0"/>
              <a:buNone/>
            </a:pPr>
            <a:r>
              <a:rPr lang="en-US" altLang="ja-JP" sz="1400" b="1" dirty="0"/>
              <a:t>            </a:t>
            </a:r>
            <a:r>
              <a:rPr lang="en-US" altLang="ja-JP" sz="1400" b="1" dirty="0" err="1"/>
              <a:t>Console.WriteLine</a:t>
            </a:r>
            <a:r>
              <a:rPr lang="en-US" altLang="ja-JP" sz="1400" b="1" dirty="0"/>
              <a:t>(txt);</a:t>
            </a:r>
          </a:p>
          <a:p>
            <a:pPr>
              <a:buFont typeface="Arial" charset="0"/>
              <a:buNone/>
            </a:pPr>
            <a:r>
              <a:rPr lang="ja-JP" altLang="en-US" sz="1400" b="1" dirty="0"/>
              <a:t>    </a:t>
            </a:r>
            <a:r>
              <a:rPr lang="en-US" altLang="ja-JP" sz="1400" b="1" dirty="0"/>
              <a:t>}</a:t>
            </a:r>
            <a:r>
              <a:rPr lang="ja-JP" altLang="en-US" sz="1400" b="1" dirty="0"/>
              <a:t> </a:t>
            </a:r>
            <a:r>
              <a:rPr lang="en-US" altLang="ja-JP" sz="1400" b="1" dirty="0"/>
              <a:t>else</a:t>
            </a:r>
            <a:r>
              <a:rPr lang="ja-JP" altLang="en-US" sz="1400" b="1" dirty="0"/>
              <a:t> </a:t>
            </a:r>
            <a:r>
              <a:rPr lang="en-US" altLang="ja-JP" sz="1400" b="1" dirty="0"/>
              <a:t>{</a:t>
            </a:r>
          </a:p>
          <a:p>
            <a:pPr>
              <a:buFont typeface="Arial" charset="0"/>
              <a:buNone/>
            </a:pPr>
            <a:r>
              <a:rPr lang="en-US" altLang="ja-JP" sz="1400" b="1" dirty="0"/>
              <a:t>        if (d &lt; 1 || d &gt; 31)</a:t>
            </a:r>
          </a:p>
          <a:p>
            <a:pPr>
              <a:buFont typeface="Arial" charset="0"/>
              <a:buNone/>
            </a:pPr>
            <a:r>
              <a:rPr lang="en-US" altLang="ja-JP" sz="1400" b="1" dirty="0"/>
              <a:t>            </a:t>
            </a:r>
            <a:r>
              <a:rPr lang="en-US" altLang="ja-JP" sz="1400" b="1" dirty="0" err="1"/>
              <a:t>Console.WriteLine</a:t>
            </a:r>
            <a:r>
              <a:rPr lang="en-US" altLang="ja-JP" sz="1400" b="1" dirty="0"/>
              <a:t>(txt);</a:t>
            </a:r>
          </a:p>
          <a:p>
            <a:pPr>
              <a:buFont typeface="Arial" charset="0"/>
              <a:buNone/>
            </a:pPr>
            <a:r>
              <a:rPr lang="ja-JP" altLang="en-US" sz="1400" b="1" dirty="0"/>
              <a:t>    </a:t>
            </a:r>
            <a:r>
              <a:rPr lang="en-US" altLang="ja-JP" sz="1400" b="1" dirty="0"/>
              <a:t>}</a:t>
            </a:r>
          </a:p>
          <a:p>
            <a:pPr>
              <a:buFont typeface="Arial" charset="0"/>
              <a:buNone/>
            </a:pPr>
            <a:r>
              <a:rPr lang="en-US" altLang="ja-JP" sz="1400" b="1" dirty="0"/>
              <a:t>}</a:t>
            </a:r>
            <a:endParaRPr lang="ja-JP" altLang="en-US" sz="1400" b="1" dirty="0"/>
          </a:p>
        </p:txBody>
      </p:sp>
      <p:cxnSp>
        <p:nvCxnSpPr>
          <p:cNvPr id="6" name="直線コネクタ 5"/>
          <p:cNvCxnSpPr/>
          <p:nvPr/>
        </p:nvCxnSpPr>
        <p:spPr>
          <a:xfrm rot="5400000">
            <a:off x="2107406" y="4036219"/>
            <a:ext cx="521652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コンテンツ プレースホルダ 2"/>
          <p:cNvSpPr txBox="1">
            <a:spLocks/>
          </p:cNvSpPr>
          <p:nvPr/>
        </p:nvSpPr>
        <p:spPr bwMode="auto">
          <a:xfrm>
            <a:off x="5000625" y="1357313"/>
            <a:ext cx="3714750" cy="18573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ja-JP" altLang="en-US" sz="1100" b="1" dirty="0"/>
          </a:p>
          <a:p>
            <a:pPr>
              <a:defRPr/>
            </a:pPr>
            <a:r>
              <a:rPr lang="en-US" altLang="ja-JP" sz="2400" b="1" dirty="0" err="1"/>
              <a:t>int</a:t>
            </a:r>
            <a:r>
              <a:rPr lang="en-US" altLang="ja-JP" sz="2400" b="1" dirty="0"/>
              <a:t> y, m, d;</a:t>
            </a:r>
          </a:p>
          <a:p>
            <a:pPr>
              <a:defRPr/>
            </a:pPr>
            <a:r>
              <a:rPr lang="en-US" altLang="ja-JP" sz="2400" b="1" dirty="0" err="1"/>
              <a:t>GetDat</a:t>
            </a:r>
            <a:r>
              <a:rPr lang="en-US" altLang="ja-JP" sz="2400" b="1" dirty="0"/>
              <a:t>(out y, out m, out d);</a:t>
            </a:r>
          </a:p>
          <a:p>
            <a:pPr>
              <a:defRPr/>
            </a:pPr>
            <a:r>
              <a:rPr lang="en-US" altLang="ja-JP" sz="2400" b="1" dirty="0"/>
              <a:t>ChkFunc2(y, m, d);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143500" y="5214938"/>
            <a:ext cx="3479800" cy="11382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3600" dirty="0">
                <a:solidFill>
                  <a:schemeClr val="accent2">
                    <a:lumMod val="50000"/>
                  </a:schemeClr>
                </a:solidFill>
              </a:rPr>
              <a:t>意図</a:t>
            </a:r>
            <a:r>
              <a:rPr lang="ja-JP" altLang="en-US" sz="3200" dirty="0"/>
              <a:t>がシンプルに</a:t>
            </a:r>
            <a:endParaRPr lang="en-US" altLang="ja-JP" sz="3200" dirty="0"/>
          </a:p>
          <a:p>
            <a:pPr>
              <a:defRPr/>
            </a:pPr>
            <a:r>
              <a:rPr lang="ja-JP" altLang="en-US" sz="3200" dirty="0"/>
              <a:t>表現されているか</a:t>
            </a:r>
            <a:r>
              <a:rPr lang="en-US" altLang="ja-JP" sz="3200" dirty="0"/>
              <a:t>?</a:t>
            </a:r>
            <a:endParaRPr lang="ja-JP" altLang="en-US" sz="3200" dirty="0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>
          <a:xfrm>
            <a:off x="1714480" y="6564337"/>
            <a:ext cx="5715040" cy="365125"/>
          </a:xfrm>
        </p:spPr>
        <p:txBody>
          <a:bodyPr/>
          <a:lstStyle/>
          <a:p>
            <a:pPr>
              <a:defRPr/>
            </a:pPr>
            <a:r>
              <a:rPr lang="ja-JP" altLang="en-US" b="1" dirty="0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40425"/>
          </a:xfrm>
        </p:spPr>
        <p:txBody>
          <a:bodyPr/>
          <a:lstStyle/>
          <a:p>
            <a:r>
              <a:rPr lang="ja-JP" altLang="en-US" dirty="0"/>
              <a:t>例 </a:t>
            </a:r>
            <a:r>
              <a:rPr lang="en-US" altLang="ja-JP" dirty="0"/>
              <a:t>2. </a:t>
            </a:r>
            <a:r>
              <a:rPr lang="ja-JP" altLang="en-US" dirty="0"/>
              <a:t>「日付チェック </a:t>
            </a:r>
            <a:r>
              <a:rPr lang="en-US" altLang="ja-JP" dirty="0"/>
              <a:t>(2)</a:t>
            </a:r>
            <a:r>
              <a:rPr lang="ja-JP" altLang="en-US" dirty="0"/>
              <a:t>」</a:t>
            </a: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タイトル 1"/>
          <p:cNvSpPr>
            <a:spLocks noGrp="1"/>
          </p:cNvSpPr>
          <p:nvPr>
            <p:ph type="title"/>
          </p:nvPr>
        </p:nvSpPr>
        <p:spPr>
          <a:xfrm>
            <a:off x="3571875" y="0"/>
            <a:ext cx="5429250" cy="785813"/>
          </a:xfrm>
        </p:spPr>
        <p:txBody>
          <a:bodyPr/>
          <a:lstStyle/>
          <a:p>
            <a:r>
              <a:rPr lang="ja-JP" altLang="en-US"/>
              <a:t>例</a:t>
            </a:r>
            <a:r>
              <a:rPr lang="en-US" altLang="ja-JP"/>
              <a:t>. </a:t>
            </a:r>
            <a:r>
              <a:rPr lang="ja-JP" altLang="en-US"/>
              <a:t>「日付チェック </a:t>
            </a:r>
            <a:r>
              <a:rPr lang="en-US" altLang="ja-JP"/>
              <a:t>(2)</a:t>
            </a:r>
            <a:r>
              <a:rPr lang="ja-JP" altLang="en-US"/>
              <a:t>」</a:t>
            </a:r>
          </a:p>
        </p:txBody>
      </p:sp>
      <p:sp>
        <p:nvSpPr>
          <p:cNvPr id="17411" name="コンテンツ プレースホルダ 2"/>
          <p:cNvSpPr>
            <a:spLocks noGrp="1"/>
          </p:cNvSpPr>
          <p:nvPr>
            <p:ph idx="1"/>
          </p:nvPr>
        </p:nvSpPr>
        <p:spPr>
          <a:xfrm>
            <a:off x="285750" y="785813"/>
            <a:ext cx="4214813" cy="571500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ja-JP" sz="1400" b="1" dirty="0"/>
              <a:t>public class </a:t>
            </a:r>
            <a:r>
              <a:rPr lang="ja-JP" altLang="en-US" sz="1400" b="1" dirty="0"/>
              <a:t>日付</a:t>
            </a:r>
            <a:endParaRPr lang="en-US" altLang="ja-JP" sz="1400" b="1" dirty="0"/>
          </a:p>
          <a:p>
            <a:pPr>
              <a:buFont typeface="Arial" charset="0"/>
              <a:buNone/>
            </a:pPr>
            <a:r>
              <a:rPr lang="en-US" altLang="ja-JP" sz="1400" b="1" dirty="0"/>
              <a:t>{</a:t>
            </a:r>
          </a:p>
          <a:p>
            <a:pPr>
              <a:buFont typeface="Arial" charset="0"/>
              <a:buNone/>
            </a:pPr>
            <a:r>
              <a:rPr lang="en-US" altLang="ja-JP" sz="1400" b="1" dirty="0"/>
              <a:t>    int </a:t>
            </a:r>
            <a:r>
              <a:rPr lang="ja-JP" altLang="en-US" sz="1400" b="1" dirty="0"/>
              <a:t>年</a:t>
            </a:r>
            <a:r>
              <a:rPr lang="en-US" altLang="ja-JP" sz="1400" b="1" dirty="0"/>
              <a:t> = 2000; </a:t>
            </a:r>
          </a:p>
          <a:p>
            <a:pPr>
              <a:buFont typeface="Arial" charset="0"/>
              <a:buNone/>
            </a:pPr>
            <a:r>
              <a:rPr lang="en-US" altLang="ja-JP" sz="1400" b="1" dirty="0"/>
              <a:t>    int </a:t>
            </a:r>
            <a:r>
              <a:rPr lang="ja-JP" altLang="en-US" sz="1400" b="1" dirty="0"/>
              <a:t>月</a:t>
            </a:r>
            <a:r>
              <a:rPr lang="en-US" altLang="ja-JP" sz="1400" b="1" dirty="0"/>
              <a:t> = 1; </a:t>
            </a:r>
          </a:p>
          <a:p>
            <a:pPr>
              <a:buFont typeface="Arial" charset="0"/>
              <a:buNone/>
            </a:pPr>
            <a:r>
              <a:rPr lang="en-US" altLang="ja-JP" sz="1400" b="1" dirty="0"/>
              <a:t>    int </a:t>
            </a:r>
            <a:r>
              <a:rPr lang="ja-JP" altLang="en-US" sz="1400" b="1" dirty="0"/>
              <a:t>日</a:t>
            </a:r>
            <a:r>
              <a:rPr lang="en-US" altLang="ja-JP" sz="1400" b="1" dirty="0"/>
              <a:t> = 1;</a:t>
            </a:r>
          </a:p>
          <a:p>
            <a:pPr>
              <a:buFont typeface="Arial" charset="0"/>
              <a:buNone/>
            </a:pPr>
            <a:endParaRPr lang="en-US" altLang="ja-JP" sz="1400" b="1" dirty="0"/>
          </a:p>
          <a:p>
            <a:pPr>
              <a:buFont typeface="Arial" charset="0"/>
              <a:buNone/>
            </a:pPr>
            <a:r>
              <a:rPr lang="en-US" altLang="ja-JP" sz="1400" b="1" dirty="0"/>
              <a:t>    ……</a:t>
            </a:r>
          </a:p>
          <a:p>
            <a:pPr>
              <a:buFont typeface="Arial" charset="0"/>
              <a:buNone/>
            </a:pPr>
            <a:endParaRPr lang="en-US" altLang="ja-JP" sz="1400" b="1" dirty="0"/>
          </a:p>
          <a:p>
            <a:pPr>
              <a:buFont typeface="Arial" charset="0"/>
              <a:buNone/>
            </a:pPr>
            <a:r>
              <a:rPr lang="en-US" altLang="ja-JP" sz="1400" b="1" dirty="0"/>
              <a:t>    public bool </a:t>
            </a:r>
            <a:r>
              <a:rPr lang="ja-JP" altLang="en-US" sz="1400" b="1" dirty="0"/>
              <a:t>日付として正しい</a:t>
            </a:r>
          </a:p>
          <a:p>
            <a:pPr>
              <a:buFont typeface="Arial" charset="0"/>
              <a:buNone/>
            </a:pPr>
            <a:r>
              <a:rPr lang="ja-JP" altLang="en-US" sz="1400" b="1" dirty="0"/>
              <a:t>    </a:t>
            </a:r>
            <a:r>
              <a:rPr lang="en-US" altLang="ja-JP" sz="1400" b="1" dirty="0"/>
              <a:t>{  get { return </a:t>
            </a:r>
            <a:r>
              <a:rPr lang="ja-JP" altLang="en-US" sz="1400" b="1" dirty="0"/>
              <a:t>年が正しい </a:t>
            </a:r>
            <a:r>
              <a:rPr lang="en-US" altLang="ja-JP" sz="1400" b="1" dirty="0"/>
              <a:t>&amp;&amp; </a:t>
            </a:r>
            <a:r>
              <a:rPr lang="ja-JP" altLang="en-US" sz="1400" b="1" dirty="0"/>
              <a:t>月が正しい </a:t>
            </a:r>
            <a:r>
              <a:rPr lang="en-US" altLang="ja-JP" sz="1400" b="1" dirty="0"/>
              <a:t>&amp;&amp;</a:t>
            </a:r>
          </a:p>
          <a:p>
            <a:pPr>
              <a:buFont typeface="Arial" charset="0"/>
              <a:buNone/>
            </a:pPr>
            <a:r>
              <a:rPr lang="ja-JP" altLang="en-US" sz="1400" b="1" dirty="0"/>
              <a:t>                             日が正しい</a:t>
            </a:r>
            <a:r>
              <a:rPr lang="en-US" altLang="ja-JP" sz="1400" b="1" dirty="0"/>
              <a:t>; } }</a:t>
            </a:r>
          </a:p>
          <a:p>
            <a:pPr>
              <a:buFont typeface="Arial" charset="0"/>
              <a:buNone/>
            </a:pPr>
            <a:endParaRPr lang="ja-JP" altLang="en-US" sz="1400" b="1" dirty="0"/>
          </a:p>
          <a:p>
            <a:pPr>
              <a:buFont typeface="Arial" charset="0"/>
              <a:buNone/>
            </a:pPr>
            <a:r>
              <a:rPr lang="en-US" altLang="ja-JP" sz="1400" b="1" dirty="0"/>
              <a:t>    bool </a:t>
            </a:r>
            <a:r>
              <a:rPr lang="ja-JP" altLang="en-US" sz="1400" b="1" dirty="0"/>
              <a:t>年が正しい</a:t>
            </a:r>
          </a:p>
          <a:p>
            <a:pPr>
              <a:buFont typeface="Arial" charset="0"/>
              <a:buNone/>
            </a:pPr>
            <a:r>
              <a:rPr lang="ja-JP" altLang="en-US" sz="1400" b="1" dirty="0"/>
              <a:t>    </a:t>
            </a:r>
            <a:r>
              <a:rPr lang="en-US" altLang="ja-JP" sz="1400" b="1" dirty="0"/>
              <a:t>{  get { return </a:t>
            </a:r>
            <a:r>
              <a:rPr lang="ja-JP" altLang="en-US" sz="1400" b="1" dirty="0"/>
              <a:t>年</a:t>
            </a:r>
            <a:r>
              <a:rPr lang="en-US" altLang="ja-JP" sz="1400" b="1" dirty="0"/>
              <a:t> &gt;= 1; } }</a:t>
            </a:r>
          </a:p>
          <a:p>
            <a:pPr>
              <a:buFont typeface="Arial" charset="0"/>
              <a:buNone/>
            </a:pPr>
            <a:endParaRPr lang="ja-JP" altLang="en-US" sz="1400" b="1" dirty="0"/>
          </a:p>
          <a:p>
            <a:pPr>
              <a:buFont typeface="Arial" charset="0"/>
              <a:buNone/>
            </a:pPr>
            <a:r>
              <a:rPr lang="en-US" altLang="ja-JP" sz="1400" b="1" dirty="0"/>
              <a:t>    bool </a:t>
            </a:r>
            <a:r>
              <a:rPr lang="ja-JP" altLang="en-US" sz="1400" b="1" dirty="0"/>
              <a:t>月が正しい</a:t>
            </a:r>
          </a:p>
          <a:p>
            <a:pPr>
              <a:buFont typeface="Arial" charset="0"/>
              <a:buNone/>
            </a:pPr>
            <a:r>
              <a:rPr lang="ja-JP" altLang="en-US" sz="1400" b="1" dirty="0"/>
              <a:t>    </a:t>
            </a:r>
            <a:r>
              <a:rPr lang="en-US" altLang="ja-JP" sz="1400" b="1" dirty="0"/>
              <a:t>{  get { return (</a:t>
            </a:r>
            <a:r>
              <a:rPr lang="ja-JP" altLang="en-US" sz="1400" b="1" dirty="0"/>
              <a:t>月</a:t>
            </a:r>
            <a:r>
              <a:rPr lang="en-US" altLang="ja-JP" sz="1400" b="1" dirty="0"/>
              <a:t> &gt;= 1 &amp;&amp; </a:t>
            </a:r>
            <a:r>
              <a:rPr lang="ja-JP" altLang="en-US" sz="1400" b="1" dirty="0"/>
              <a:t>月</a:t>
            </a:r>
            <a:r>
              <a:rPr lang="en-US" altLang="ja-JP" sz="1400" b="1" dirty="0"/>
              <a:t> &lt;= 12); } }</a:t>
            </a:r>
          </a:p>
          <a:p>
            <a:pPr>
              <a:buFont typeface="Arial" charset="0"/>
              <a:buNone/>
            </a:pPr>
            <a:endParaRPr lang="ja-JP" altLang="en-US" sz="1400" b="1" dirty="0"/>
          </a:p>
          <a:p>
            <a:pPr>
              <a:buFont typeface="Arial" charset="0"/>
              <a:buNone/>
            </a:pPr>
            <a:r>
              <a:rPr lang="en-US" altLang="ja-JP" sz="1400" b="1" dirty="0"/>
              <a:t>    bool </a:t>
            </a:r>
            <a:r>
              <a:rPr lang="ja-JP" altLang="en-US" sz="1400" b="1" dirty="0"/>
              <a:t>日が正しい</a:t>
            </a:r>
          </a:p>
          <a:p>
            <a:pPr>
              <a:buFont typeface="Arial" charset="0"/>
              <a:buNone/>
            </a:pPr>
            <a:r>
              <a:rPr lang="ja-JP" altLang="en-US" sz="1400" b="1" dirty="0"/>
              <a:t>    </a:t>
            </a:r>
            <a:r>
              <a:rPr lang="en-US" altLang="ja-JP" sz="1400" b="1" dirty="0"/>
              <a:t>{ get { return (</a:t>
            </a:r>
            <a:r>
              <a:rPr lang="ja-JP" altLang="en-US" sz="1400" b="1" dirty="0"/>
              <a:t>日</a:t>
            </a:r>
            <a:r>
              <a:rPr lang="en-US" altLang="ja-JP" sz="1400" b="1" dirty="0"/>
              <a:t> &gt;= 1 &amp;&amp; </a:t>
            </a:r>
            <a:r>
              <a:rPr lang="ja-JP" altLang="en-US" sz="1400" b="1" dirty="0"/>
              <a:t>日</a:t>
            </a:r>
            <a:r>
              <a:rPr lang="en-US" altLang="ja-JP" sz="1400" b="1" dirty="0"/>
              <a:t> &lt;= </a:t>
            </a:r>
            <a:r>
              <a:rPr lang="ja-JP" altLang="en-US" sz="1400" b="1" dirty="0"/>
              <a:t>月の最終日</a:t>
            </a:r>
            <a:r>
              <a:rPr lang="en-US" altLang="ja-JP" sz="1400" b="1" dirty="0"/>
              <a:t>); } }</a:t>
            </a:r>
          </a:p>
        </p:txBody>
      </p:sp>
      <p:cxnSp>
        <p:nvCxnSpPr>
          <p:cNvPr id="6" name="直線コネクタ 5"/>
          <p:cNvCxnSpPr/>
          <p:nvPr/>
        </p:nvCxnSpPr>
        <p:spPr>
          <a:xfrm rot="5400000">
            <a:off x="1964531" y="4036219"/>
            <a:ext cx="521652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コンテンツ プレースホルダ 2"/>
          <p:cNvSpPr txBox="1">
            <a:spLocks/>
          </p:cNvSpPr>
          <p:nvPr/>
        </p:nvSpPr>
        <p:spPr bwMode="auto">
          <a:xfrm>
            <a:off x="4643438" y="857250"/>
            <a:ext cx="4357687" cy="585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ja-JP" sz="1400" b="1" dirty="0">
                <a:latin typeface="+mn-lt"/>
                <a:ea typeface="+mn-ea"/>
              </a:rPr>
              <a:t>    </a:t>
            </a:r>
            <a:r>
              <a:rPr lang="en-US" altLang="ja-JP" sz="1400" b="1" dirty="0" err="1">
                <a:latin typeface="+mn-lt"/>
                <a:ea typeface="+mn-ea"/>
              </a:rPr>
              <a:t>int</a:t>
            </a:r>
            <a:r>
              <a:rPr lang="en-US" altLang="ja-JP" sz="1400" b="1" dirty="0">
                <a:latin typeface="+mn-lt"/>
                <a:ea typeface="+mn-ea"/>
              </a:rPr>
              <a:t> </a:t>
            </a:r>
            <a:r>
              <a:rPr lang="ja-JP" altLang="en-US" sz="1400" b="1" dirty="0">
                <a:latin typeface="+mn-lt"/>
                <a:ea typeface="+mn-ea"/>
              </a:rPr>
              <a:t>月の最終日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ja-JP" altLang="en-US" sz="1400" b="1" dirty="0">
                <a:latin typeface="+mn-lt"/>
                <a:ea typeface="+mn-ea"/>
              </a:rPr>
              <a:t>    </a:t>
            </a:r>
            <a:r>
              <a:rPr lang="en-US" altLang="ja-JP" sz="1400" b="1" dirty="0">
                <a:latin typeface="+mn-lt"/>
                <a:ea typeface="+mn-ea"/>
              </a:rPr>
              <a:t>{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ja-JP" sz="1400" b="1" dirty="0">
                <a:latin typeface="+mn-lt"/>
                <a:ea typeface="+mn-ea"/>
              </a:rPr>
              <a:t>        get {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ja-JP" sz="1400" b="1" dirty="0">
                <a:latin typeface="+mn-lt"/>
                <a:ea typeface="+mn-ea"/>
              </a:rPr>
              <a:t>            switch (</a:t>
            </a:r>
            <a:r>
              <a:rPr lang="ja-JP" altLang="en-US" sz="1400" b="1" dirty="0">
                <a:latin typeface="+mn-lt"/>
                <a:ea typeface="+mn-ea"/>
              </a:rPr>
              <a:t>月</a:t>
            </a:r>
            <a:r>
              <a:rPr lang="en-US" altLang="ja-JP" sz="1400" b="1" dirty="0">
                <a:latin typeface="+mn-lt"/>
                <a:ea typeface="+mn-ea"/>
              </a:rPr>
              <a:t>)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ja-JP" altLang="en-US" sz="1400" b="1" dirty="0">
                <a:latin typeface="+mn-lt"/>
                <a:ea typeface="+mn-ea"/>
              </a:rPr>
              <a:t>            </a:t>
            </a:r>
            <a:r>
              <a:rPr lang="en-US" altLang="ja-JP" sz="1400" b="1" dirty="0">
                <a:latin typeface="+mn-lt"/>
                <a:ea typeface="+mn-ea"/>
              </a:rPr>
              <a:t>{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ja-JP" sz="1400" b="1" dirty="0">
                <a:latin typeface="+mn-lt"/>
                <a:ea typeface="+mn-ea"/>
              </a:rPr>
              <a:t>                case 2: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ja-JP" sz="1400" b="1" dirty="0">
                <a:latin typeface="+mn-lt"/>
                <a:ea typeface="+mn-ea"/>
              </a:rPr>
              <a:t>                    return </a:t>
            </a:r>
            <a:r>
              <a:rPr lang="ja-JP" altLang="en-US" sz="1400" b="1" dirty="0">
                <a:latin typeface="+mn-lt"/>
                <a:ea typeface="+mn-ea"/>
              </a:rPr>
              <a:t>二月の最終日</a:t>
            </a:r>
            <a:r>
              <a:rPr lang="en-US" altLang="ja-JP" sz="1400" b="1" dirty="0">
                <a:latin typeface="+mn-lt"/>
                <a:ea typeface="+mn-ea"/>
              </a:rPr>
              <a:t>;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ja-JP" sz="1400" b="1" dirty="0">
                <a:latin typeface="+mn-lt"/>
                <a:ea typeface="+mn-ea"/>
              </a:rPr>
              <a:t>                case 4: case 6: case 9: case 11: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ja-JP" sz="1400" b="1" dirty="0">
                <a:latin typeface="+mn-lt"/>
                <a:ea typeface="+mn-ea"/>
              </a:rPr>
              <a:t>                    return 30;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ja-JP" sz="1400" b="1" dirty="0">
                <a:latin typeface="+mn-lt"/>
                <a:ea typeface="+mn-ea"/>
              </a:rPr>
              <a:t>                default: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ja-JP" sz="1400" b="1" dirty="0">
                <a:latin typeface="+mn-lt"/>
                <a:ea typeface="+mn-ea"/>
              </a:rPr>
              <a:t>                    return 31;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ja-JP" altLang="en-US" sz="1400" b="1" dirty="0">
                <a:latin typeface="+mn-lt"/>
                <a:ea typeface="+mn-ea"/>
              </a:rPr>
              <a:t>            </a:t>
            </a:r>
            <a:r>
              <a:rPr lang="en-US" altLang="ja-JP" sz="1400" b="1" dirty="0">
                <a:latin typeface="+mn-lt"/>
                <a:ea typeface="+mn-ea"/>
              </a:rPr>
              <a:t>}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ja-JP" altLang="en-US" sz="1400" b="1" dirty="0">
                <a:latin typeface="+mn-lt"/>
                <a:ea typeface="+mn-ea"/>
              </a:rPr>
              <a:t>        </a:t>
            </a:r>
            <a:r>
              <a:rPr lang="en-US" altLang="ja-JP" sz="1400" b="1" dirty="0">
                <a:latin typeface="+mn-lt"/>
                <a:ea typeface="+mn-ea"/>
              </a:rPr>
              <a:t>}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ja-JP" altLang="en-US" sz="1400" b="1" dirty="0">
                <a:latin typeface="+mn-lt"/>
                <a:ea typeface="+mn-ea"/>
              </a:rPr>
              <a:t>    </a:t>
            </a:r>
            <a:r>
              <a:rPr lang="en-US" altLang="ja-JP" sz="1400" b="1" dirty="0">
                <a:latin typeface="+mn-lt"/>
                <a:ea typeface="+mn-ea"/>
              </a:rPr>
              <a:t>}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endParaRPr lang="ja-JP" altLang="en-US" sz="1400" b="1" dirty="0"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ja-JP" sz="1400" b="1" dirty="0">
                <a:latin typeface="+mn-lt"/>
                <a:ea typeface="+mn-ea"/>
              </a:rPr>
              <a:t>    </a:t>
            </a:r>
            <a:r>
              <a:rPr lang="en-US" altLang="ja-JP" sz="1400" b="1" dirty="0" err="1">
                <a:latin typeface="+mn-lt"/>
                <a:ea typeface="+mn-ea"/>
              </a:rPr>
              <a:t>int</a:t>
            </a:r>
            <a:r>
              <a:rPr lang="en-US" altLang="ja-JP" sz="1400" b="1" dirty="0">
                <a:latin typeface="+mn-lt"/>
                <a:ea typeface="+mn-ea"/>
              </a:rPr>
              <a:t> </a:t>
            </a:r>
            <a:r>
              <a:rPr lang="ja-JP" altLang="en-US" sz="1400" b="1" dirty="0">
                <a:latin typeface="+mn-lt"/>
                <a:ea typeface="+mn-ea"/>
              </a:rPr>
              <a:t>二月の最終日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ja-JP" altLang="en-US" sz="1400" b="1" dirty="0">
                <a:latin typeface="+mn-lt"/>
                <a:ea typeface="+mn-ea"/>
              </a:rPr>
              <a:t>    </a:t>
            </a:r>
            <a:r>
              <a:rPr lang="en-US" altLang="ja-JP" sz="1400" b="1" dirty="0">
                <a:latin typeface="+mn-lt"/>
                <a:ea typeface="+mn-ea"/>
              </a:rPr>
              <a:t>{ get { return </a:t>
            </a:r>
            <a:r>
              <a:rPr lang="ja-JP" altLang="en-US" sz="1400" b="1" dirty="0">
                <a:latin typeface="+mn-lt"/>
                <a:ea typeface="+mn-ea"/>
              </a:rPr>
              <a:t>うるう年か </a:t>
            </a:r>
            <a:r>
              <a:rPr lang="en-US" altLang="ja-JP" sz="1400" b="1" dirty="0">
                <a:latin typeface="+mn-lt"/>
                <a:ea typeface="+mn-ea"/>
              </a:rPr>
              <a:t>? 29 : 28; } }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endParaRPr lang="ja-JP" altLang="en-US" sz="1400" b="1" dirty="0"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ja-JP" sz="1400" b="1" dirty="0">
                <a:latin typeface="+mn-lt"/>
                <a:ea typeface="+mn-ea"/>
              </a:rPr>
              <a:t>    </a:t>
            </a:r>
            <a:r>
              <a:rPr lang="en-US" altLang="ja-JP" sz="1400" b="1" dirty="0" err="1">
                <a:latin typeface="+mn-lt"/>
                <a:ea typeface="+mn-ea"/>
              </a:rPr>
              <a:t>bool</a:t>
            </a:r>
            <a:r>
              <a:rPr lang="en-US" altLang="ja-JP" sz="1400" b="1" dirty="0">
                <a:latin typeface="+mn-lt"/>
                <a:ea typeface="+mn-ea"/>
              </a:rPr>
              <a:t> </a:t>
            </a:r>
            <a:r>
              <a:rPr lang="ja-JP" altLang="en-US" sz="1400" b="1" dirty="0">
                <a:latin typeface="+mn-lt"/>
                <a:ea typeface="+mn-ea"/>
              </a:rPr>
              <a:t>うるう年か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ja-JP" altLang="en-US" sz="1400" b="1" dirty="0">
                <a:latin typeface="+mn-lt"/>
                <a:ea typeface="+mn-ea"/>
              </a:rPr>
              <a:t>    </a:t>
            </a:r>
            <a:r>
              <a:rPr lang="en-US" altLang="ja-JP" sz="1400" b="1" dirty="0">
                <a:latin typeface="+mn-lt"/>
                <a:ea typeface="+mn-ea"/>
              </a:rPr>
              <a:t>{ get { return </a:t>
            </a:r>
            <a:r>
              <a:rPr lang="ja-JP" altLang="en-US" sz="1400" b="1" dirty="0">
                <a:latin typeface="+mn-lt"/>
                <a:ea typeface="+mn-ea"/>
              </a:rPr>
              <a:t>年</a:t>
            </a:r>
            <a:r>
              <a:rPr lang="en-US" altLang="ja-JP" sz="1400" b="1" dirty="0">
                <a:latin typeface="+mn-lt"/>
                <a:ea typeface="+mn-ea"/>
              </a:rPr>
              <a:t> % 4 == 0 &amp;&amp; </a:t>
            </a:r>
            <a:r>
              <a:rPr lang="ja-JP" altLang="en-US" sz="1400" b="1" dirty="0">
                <a:latin typeface="+mn-lt"/>
                <a:ea typeface="+mn-ea"/>
              </a:rPr>
              <a:t>年</a:t>
            </a:r>
            <a:r>
              <a:rPr lang="en-US" altLang="ja-JP" sz="1400" b="1" dirty="0">
                <a:latin typeface="+mn-lt"/>
                <a:ea typeface="+mn-ea"/>
              </a:rPr>
              <a:t> % 100 != 0 ||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ja-JP" sz="1400" b="1" dirty="0">
                <a:latin typeface="+mn-lt"/>
                <a:ea typeface="+mn-ea"/>
              </a:rPr>
              <a:t>                            </a:t>
            </a:r>
            <a:r>
              <a:rPr lang="ja-JP" altLang="en-US" sz="1400" b="1" dirty="0">
                <a:latin typeface="+mn-lt"/>
                <a:ea typeface="+mn-ea"/>
              </a:rPr>
              <a:t>年</a:t>
            </a:r>
            <a:r>
              <a:rPr lang="en-US" altLang="ja-JP" sz="1400" b="1" dirty="0">
                <a:latin typeface="+mn-lt"/>
                <a:ea typeface="+mn-ea"/>
              </a:rPr>
              <a:t> % 400 == 0; } }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ja-JP" sz="1400" b="1" dirty="0">
                <a:latin typeface="+mn-lt"/>
                <a:ea typeface="+mn-ea"/>
              </a:rPr>
              <a:t>}</a:t>
            </a:r>
          </a:p>
        </p:txBody>
      </p:sp>
      <p:sp>
        <p:nvSpPr>
          <p:cNvPr id="7" name="フッター プレースホルダ 6"/>
          <p:cNvSpPr>
            <a:spLocks noGrp="1"/>
          </p:cNvSpPr>
          <p:nvPr>
            <p:ph type="ftr" sz="quarter" idx="11"/>
          </p:nvPr>
        </p:nvSpPr>
        <p:spPr>
          <a:xfrm>
            <a:off x="1714480" y="6564337"/>
            <a:ext cx="5715040" cy="365125"/>
          </a:xfrm>
        </p:spPr>
        <p:txBody>
          <a:bodyPr/>
          <a:lstStyle/>
          <a:p>
            <a:pPr>
              <a:defRPr/>
            </a:pPr>
            <a:r>
              <a:rPr lang="ja-JP" altLang="en-US" b="1" dirty="0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例</a:t>
            </a:r>
            <a:r>
              <a:rPr lang="en-US" altLang="ja-JP"/>
              <a:t>. </a:t>
            </a:r>
            <a:r>
              <a:rPr lang="ja-JP" altLang="en-US"/>
              <a:t>「日付チェック </a:t>
            </a:r>
            <a:r>
              <a:rPr lang="en-US" altLang="ja-JP"/>
              <a:t>(2)</a:t>
            </a:r>
            <a:r>
              <a:rPr lang="ja-JP" altLang="en-US"/>
              <a:t>」</a:t>
            </a:r>
          </a:p>
        </p:txBody>
      </p:sp>
      <p:sp>
        <p:nvSpPr>
          <p:cNvPr id="4" name="コンテンツ プレースホルダ 2"/>
          <p:cNvSpPr txBox="1">
            <a:spLocks noGrp="1"/>
          </p:cNvSpPr>
          <p:nvPr>
            <p:ph idx="1"/>
          </p:nvPr>
        </p:nvSpPr>
        <p:spPr>
          <a:xfrm>
            <a:off x="457200" y="2314575"/>
            <a:ext cx="8401050" cy="225742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buFont typeface="Arial" charset="0"/>
              <a:buNone/>
              <a:defRPr/>
            </a:pPr>
            <a:endParaRPr lang="ja-JP" altLang="en-US" sz="1100" dirty="0"/>
          </a:p>
          <a:p>
            <a:pPr>
              <a:buFont typeface="Arial" charset="0"/>
              <a:buNone/>
              <a:defRPr/>
            </a:pPr>
            <a:r>
              <a:rPr lang="en-US" altLang="ja-JP" dirty="0"/>
              <a:t> </a:t>
            </a:r>
            <a:r>
              <a:rPr lang="en-US" altLang="ja-JP" b="1" dirty="0"/>
              <a:t>if (!</a:t>
            </a:r>
            <a:r>
              <a:rPr lang="ja-JP" altLang="en-US" b="1" dirty="0"/>
              <a:t>友人</a:t>
            </a:r>
            <a:r>
              <a:rPr lang="en-US" altLang="ja-JP" b="1" dirty="0"/>
              <a:t>.</a:t>
            </a:r>
            <a:r>
              <a:rPr lang="ja-JP" altLang="en-US" b="1" dirty="0"/>
              <a:t>誕生日</a:t>
            </a:r>
            <a:r>
              <a:rPr lang="en-US" altLang="ja-JP" b="1" dirty="0"/>
              <a:t>.</a:t>
            </a:r>
            <a:r>
              <a:rPr lang="ja-JP" altLang="en-US" b="1" dirty="0"/>
              <a:t>日付として正しい</a:t>
            </a:r>
            <a:r>
              <a:rPr lang="en-US" altLang="ja-JP" b="1" dirty="0"/>
              <a:t>)</a:t>
            </a:r>
          </a:p>
          <a:p>
            <a:pPr>
              <a:buFont typeface="Arial" charset="0"/>
              <a:buNone/>
              <a:defRPr/>
            </a:pPr>
            <a:r>
              <a:rPr lang="ja-JP" altLang="en-US" b="1" dirty="0"/>
              <a:t>        エラー表示</a:t>
            </a:r>
            <a:r>
              <a:rPr lang="en-US" altLang="ja-JP" b="1" dirty="0"/>
              <a:t>("</a:t>
            </a:r>
            <a:r>
              <a:rPr lang="ja-JP" altLang="en-US" b="1" dirty="0"/>
              <a:t>日付が正しくありません。</a:t>
            </a:r>
            <a:r>
              <a:rPr lang="en-US" altLang="ja-JP" b="1" dirty="0"/>
              <a:t>");</a:t>
            </a:r>
            <a:endParaRPr lang="en-US" altLang="ja-JP" sz="2400" b="1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タイトル 1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1143000"/>
          </a:xfrm>
        </p:spPr>
        <p:txBody>
          <a:bodyPr/>
          <a:lstStyle/>
          <a:p>
            <a:r>
              <a:rPr lang="ja-JP" altLang="en-US"/>
              <a:t>意図</a:t>
            </a:r>
            <a:r>
              <a:rPr lang="ja-JP" altLang="en-US" sz="3600"/>
              <a:t>が</a:t>
            </a:r>
            <a:r>
              <a:rPr lang="ja-JP" altLang="en-US"/>
              <a:t>シンプル</a:t>
            </a:r>
            <a:r>
              <a:rPr lang="ja-JP" altLang="en-US" sz="3600"/>
              <a:t>に表現されているか</a:t>
            </a:r>
            <a:endParaRPr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500063" y="1443038"/>
            <a:ext cx="8143875" cy="29860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ja-JP" altLang="en-US" sz="2800" dirty="0"/>
              <a:t>・</a:t>
            </a:r>
            <a:r>
              <a:rPr lang="en-US" altLang="ja-JP" sz="2800" dirty="0"/>
              <a:t> </a:t>
            </a:r>
            <a:r>
              <a:rPr lang="ja-JP" altLang="en-US" sz="2800" dirty="0"/>
              <a:t>「日付チェック </a:t>
            </a:r>
            <a:r>
              <a:rPr lang="en-US" altLang="ja-JP" sz="2800" dirty="0"/>
              <a:t>(2)</a:t>
            </a:r>
            <a:r>
              <a:rPr lang="ja-JP" altLang="en-US" sz="2800" dirty="0"/>
              <a:t>」</a:t>
            </a:r>
            <a:endParaRPr lang="en-US" altLang="ja-JP" sz="2800" dirty="0"/>
          </a:p>
          <a:p>
            <a:pPr>
              <a:defRPr/>
            </a:pPr>
            <a:r>
              <a:rPr lang="en-US" altLang="ja-JP" sz="3200" b="1" dirty="0" err="1"/>
              <a:t>bool</a:t>
            </a:r>
            <a:r>
              <a:rPr lang="en-US" altLang="ja-JP" sz="3200" b="1" dirty="0"/>
              <a:t> </a:t>
            </a:r>
            <a:r>
              <a:rPr lang="ja-JP" altLang="en-US" sz="3200" b="1" dirty="0"/>
              <a:t>日付として正しい</a:t>
            </a:r>
            <a:br>
              <a:rPr lang="ja-JP" altLang="en-US" sz="3200" b="1" dirty="0"/>
            </a:br>
            <a:r>
              <a:rPr lang="ja-JP" altLang="en-US" sz="3200" b="1" dirty="0"/>
              <a:t> </a:t>
            </a:r>
            <a:r>
              <a:rPr lang="en-US" altLang="ja-JP" sz="3200" b="1" dirty="0"/>
              <a:t>{</a:t>
            </a:r>
            <a:br>
              <a:rPr lang="en-US" altLang="ja-JP" sz="3200" b="1" dirty="0"/>
            </a:br>
            <a:r>
              <a:rPr lang="en-US" altLang="ja-JP" sz="3200" b="1" dirty="0"/>
              <a:t>    get { return </a:t>
            </a:r>
            <a:r>
              <a:rPr lang="ja-JP" altLang="en-US" sz="3200" b="1" dirty="0"/>
              <a:t>年が正しい </a:t>
            </a:r>
            <a:r>
              <a:rPr lang="en-US" altLang="ja-JP" sz="3200" b="1" dirty="0"/>
              <a:t>&amp;&amp; </a:t>
            </a:r>
            <a:r>
              <a:rPr lang="ja-JP" altLang="en-US" sz="3200" b="1" dirty="0"/>
              <a:t>月が正しい </a:t>
            </a:r>
            <a:r>
              <a:rPr lang="en-US" altLang="ja-JP" sz="3200" b="1" dirty="0"/>
              <a:t>&amp;&amp;</a:t>
            </a:r>
          </a:p>
          <a:p>
            <a:pPr>
              <a:defRPr/>
            </a:pPr>
            <a:r>
              <a:rPr lang="en-US" altLang="ja-JP" sz="3200" b="1" dirty="0"/>
              <a:t>                          </a:t>
            </a:r>
            <a:r>
              <a:rPr lang="ja-JP" altLang="en-US" sz="3200" b="1" dirty="0"/>
              <a:t>日が正しい</a:t>
            </a:r>
            <a:r>
              <a:rPr lang="en-US" altLang="ja-JP" sz="3200" b="1" dirty="0"/>
              <a:t>; }</a:t>
            </a:r>
            <a:br>
              <a:rPr lang="en-US" altLang="ja-JP" sz="3200" b="1" dirty="0"/>
            </a:br>
            <a:r>
              <a:rPr lang="en-US" altLang="ja-JP" sz="3200" b="1" dirty="0"/>
              <a:t> }</a:t>
            </a:r>
            <a:endParaRPr lang="ja-JP" altLang="en-US" sz="3200" b="1" dirty="0"/>
          </a:p>
        </p:txBody>
      </p:sp>
      <p:sp>
        <p:nvSpPr>
          <p:cNvPr id="19460" name="正方形/長方形 4"/>
          <p:cNvSpPr>
            <a:spLocks noChangeArrowheads="1"/>
          </p:cNvSpPr>
          <p:nvPr/>
        </p:nvSpPr>
        <p:spPr bwMode="auto">
          <a:xfrm>
            <a:off x="785813" y="4800600"/>
            <a:ext cx="7500937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2800" dirty="0"/>
              <a:t>意図</a:t>
            </a:r>
            <a:r>
              <a:rPr lang="en-US" altLang="ja-JP" sz="2800" dirty="0"/>
              <a:t>: </a:t>
            </a:r>
          </a:p>
          <a:p>
            <a:r>
              <a:rPr lang="ja-JP" altLang="en-US" sz="2800" dirty="0"/>
              <a:t>「日付として正しい」というのは、</a:t>
            </a:r>
            <a:endParaRPr lang="en-US" altLang="ja-JP" sz="2800" dirty="0"/>
          </a:p>
          <a:p>
            <a:r>
              <a:rPr lang="ja-JP" altLang="en-US" sz="2800" dirty="0"/>
              <a:t>「年が正しくて、月が正しくて、日が正しいこと」</a:t>
            </a: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11862"/>
          </a:xfrm>
        </p:spPr>
        <p:txBody>
          <a:bodyPr/>
          <a:lstStyle/>
          <a:p>
            <a:r>
              <a:rPr lang="ja-JP" altLang="en-US" sz="9600"/>
              <a:t>テーマ</a:t>
            </a: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タイトル 1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1143000"/>
          </a:xfrm>
        </p:spPr>
        <p:txBody>
          <a:bodyPr/>
          <a:lstStyle/>
          <a:p>
            <a:r>
              <a:rPr lang="ja-JP" altLang="en-US"/>
              <a:t>意図</a:t>
            </a:r>
            <a:r>
              <a:rPr lang="ja-JP" altLang="en-US" sz="3600"/>
              <a:t>が</a:t>
            </a:r>
            <a:r>
              <a:rPr lang="ja-JP" altLang="en-US"/>
              <a:t>シンプル</a:t>
            </a:r>
            <a:r>
              <a:rPr lang="ja-JP" altLang="en-US" sz="3600"/>
              <a:t>に表現されているか</a:t>
            </a:r>
            <a:endParaRPr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428625" y="2286000"/>
            <a:ext cx="8358188" cy="15081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ja-JP" altLang="en-US" sz="2800" dirty="0"/>
              <a:t>・</a:t>
            </a:r>
            <a:r>
              <a:rPr lang="en-US" altLang="ja-JP" sz="2800" dirty="0"/>
              <a:t> </a:t>
            </a:r>
            <a:r>
              <a:rPr lang="ja-JP" altLang="en-US" sz="2800" dirty="0"/>
              <a:t>「日付チェック </a:t>
            </a:r>
            <a:r>
              <a:rPr lang="en-US" altLang="ja-JP" sz="2800" dirty="0"/>
              <a:t>(2)</a:t>
            </a:r>
            <a:r>
              <a:rPr lang="ja-JP" altLang="en-US" sz="2800" dirty="0"/>
              <a:t>」</a:t>
            </a:r>
            <a:endParaRPr lang="en-US" altLang="ja-JP" sz="2800" dirty="0"/>
          </a:p>
          <a:p>
            <a:pPr>
              <a:defRPr/>
            </a:pPr>
            <a:r>
              <a:rPr lang="en-US" altLang="ja-JP" sz="3200" b="1" dirty="0"/>
              <a:t>if (!</a:t>
            </a:r>
            <a:r>
              <a:rPr lang="ja-JP" altLang="en-US" sz="3200" b="1" dirty="0"/>
              <a:t>友人</a:t>
            </a:r>
            <a:r>
              <a:rPr lang="en-US" altLang="ja-JP" sz="3200" b="1" dirty="0"/>
              <a:t>.</a:t>
            </a:r>
            <a:r>
              <a:rPr lang="ja-JP" altLang="en-US" sz="3200" b="1" dirty="0"/>
              <a:t>誕生日</a:t>
            </a:r>
            <a:r>
              <a:rPr lang="en-US" altLang="ja-JP" sz="3200" b="1" dirty="0"/>
              <a:t>.</a:t>
            </a:r>
            <a:r>
              <a:rPr lang="ja-JP" altLang="en-US" sz="3200" b="1" dirty="0"/>
              <a:t>日付として正しい</a:t>
            </a:r>
            <a:r>
              <a:rPr lang="en-US" altLang="ja-JP" sz="3200" b="1" dirty="0"/>
              <a:t>)</a:t>
            </a:r>
          </a:p>
          <a:p>
            <a:pPr>
              <a:defRPr/>
            </a:pPr>
            <a:r>
              <a:rPr lang="ja-JP" altLang="en-US" sz="3200" b="1" dirty="0"/>
              <a:t>        エラー表示</a:t>
            </a:r>
            <a:r>
              <a:rPr lang="en-US" altLang="ja-JP" sz="3200" b="1" dirty="0"/>
              <a:t>("</a:t>
            </a:r>
            <a:r>
              <a:rPr lang="ja-JP" altLang="en-US" sz="3200" b="1" dirty="0"/>
              <a:t>日付が正しくありません。</a:t>
            </a:r>
            <a:r>
              <a:rPr lang="en-US" altLang="ja-JP" sz="3200" b="1" dirty="0"/>
              <a:t>");</a:t>
            </a:r>
            <a:endParaRPr lang="en-US" altLang="ja-JP" sz="2400" b="1" dirty="0"/>
          </a:p>
        </p:txBody>
      </p:sp>
      <p:sp>
        <p:nvSpPr>
          <p:cNvPr id="20484" name="正方形/長方形 6"/>
          <p:cNvSpPr>
            <a:spLocks noChangeArrowheads="1"/>
          </p:cNvSpPr>
          <p:nvPr/>
        </p:nvSpPr>
        <p:spPr bwMode="auto">
          <a:xfrm>
            <a:off x="642938" y="4429125"/>
            <a:ext cx="7929562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2800"/>
              <a:t>意図</a:t>
            </a:r>
            <a:r>
              <a:rPr lang="en-US" altLang="ja-JP" sz="2800"/>
              <a:t>: </a:t>
            </a:r>
          </a:p>
          <a:p>
            <a:r>
              <a:rPr lang="ja-JP" altLang="en-US" sz="2800"/>
              <a:t>もし、友人の誕生日が日付として正しくないならば、</a:t>
            </a:r>
            <a:endParaRPr lang="en-US" altLang="ja-JP" sz="2800"/>
          </a:p>
          <a:p>
            <a:r>
              <a:rPr lang="ja-JP" altLang="en-US" sz="2800"/>
              <a:t>「日付が正しくありません」とエラー表示する</a:t>
            </a: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意図</a:t>
            </a:r>
            <a:r>
              <a:rPr lang="ja-JP" altLang="en-US" sz="3600"/>
              <a:t>が</a:t>
            </a:r>
            <a:r>
              <a:rPr lang="ja-JP" altLang="en-US"/>
              <a:t>シンプル</a:t>
            </a:r>
            <a:r>
              <a:rPr lang="ja-JP" altLang="en-US" sz="3600"/>
              <a:t>に表現されているか</a:t>
            </a:r>
            <a:endParaRPr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428625" y="1928813"/>
            <a:ext cx="8143875" cy="17049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ja-JP" altLang="en-US" sz="2800" dirty="0"/>
              <a:t>・</a:t>
            </a:r>
            <a:r>
              <a:rPr lang="en-US" altLang="ja-JP" sz="2800" dirty="0"/>
              <a:t> </a:t>
            </a:r>
            <a:r>
              <a:rPr lang="ja-JP" altLang="en-US" sz="2800" dirty="0"/>
              <a:t>「日付チェック </a:t>
            </a:r>
            <a:r>
              <a:rPr lang="en-US" altLang="ja-JP" sz="2800" dirty="0"/>
              <a:t>(2)</a:t>
            </a:r>
            <a:r>
              <a:rPr lang="ja-JP" altLang="en-US" sz="2800" dirty="0"/>
              <a:t>」</a:t>
            </a:r>
            <a:endParaRPr lang="en-US" altLang="ja-JP" sz="2800" dirty="0"/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ja-JP" sz="3200" b="1" dirty="0" err="1">
                <a:solidFill>
                  <a:schemeClr val="tx1"/>
                </a:solidFill>
              </a:rPr>
              <a:t>int</a:t>
            </a:r>
            <a:r>
              <a:rPr lang="en-US" altLang="ja-JP" sz="3200" b="1" dirty="0">
                <a:solidFill>
                  <a:schemeClr val="tx1"/>
                </a:solidFill>
              </a:rPr>
              <a:t> </a:t>
            </a:r>
            <a:r>
              <a:rPr lang="ja-JP" altLang="en-US" sz="3200" b="1" dirty="0">
                <a:solidFill>
                  <a:schemeClr val="tx1"/>
                </a:solidFill>
              </a:rPr>
              <a:t>二月の最終日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ja-JP" altLang="en-US" sz="3200" b="1" dirty="0">
                <a:solidFill>
                  <a:schemeClr val="tx1"/>
                </a:solidFill>
              </a:rPr>
              <a:t> </a:t>
            </a:r>
            <a:r>
              <a:rPr lang="en-US" altLang="ja-JP" sz="3200" b="1" dirty="0">
                <a:solidFill>
                  <a:schemeClr val="tx1"/>
                </a:solidFill>
              </a:rPr>
              <a:t>{ get { return </a:t>
            </a:r>
            <a:r>
              <a:rPr lang="ja-JP" altLang="en-US" sz="3200" b="1" dirty="0">
                <a:solidFill>
                  <a:schemeClr val="tx1"/>
                </a:solidFill>
              </a:rPr>
              <a:t>うるう年か </a:t>
            </a:r>
            <a:r>
              <a:rPr lang="en-US" altLang="ja-JP" sz="3200" b="1" dirty="0">
                <a:solidFill>
                  <a:schemeClr val="tx1"/>
                </a:solidFill>
              </a:rPr>
              <a:t>? 29 : 28; } }</a:t>
            </a:r>
          </a:p>
        </p:txBody>
      </p:sp>
      <p:sp>
        <p:nvSpPr>
          <p:cNvPr id="21508" name="正方形/長方形 4"/>
          <p:cNvSpPr>
            <a:spLocks noChangeArrowheads="1"/>
          </p:cNvSpPr>
          <p:nvPr/>
        </p:nvSpPr>
        <p:spPr bwMode="auto">
          <a:xfrm>
            <a:off x="785813" y="4229100"/>
            <a:ext cx="7500937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2400"/>
              <a:t>意図</a:t>
            </a:r>
            <a:r>
              <a:rPr lang="en-US" altLang="ja-JP" sz="2400"/>
              <a:t>: </a:t>
            </a:r>
          </a:p>
          <a:p>
            <a:r>
              <a:rPr lang="ja-JP" altLang="en-US" sz="2400"/>
              <a:t>「二月の最終日」は、</a:t>
            </a:r>
            <a:endParaRPr lang="en-US" altLang="ja-JP" sz="2400"/>
          </a:p>
          <a:p>
            <a:r>
              <a:rPr lang="ja-JP" altLang="en-US" sz="2400"/>
              <a:t>「もし、うるう年なら</a:t>
            </a:r>
            <a:r>
              <a:rPr lang="en-US" altLang="ja-JP" sz="2400"/>
              <a:t>29</a:t>
            </a:r>
            <a:r>
              <a:rPr lang="ja-JP" altLang="en-US" sz="2400"/>
              <a:t>日で、うるう年でなければ</a:t>
            </a:r>
            <a:r>
              <a:rPr lang="en-US" altLang="ja-JP" sz="2400"/>
              <a:t>28</a:t>
            </a:r>
            <a:r>
              <a:rPr lang="ja-JP" altLang="en-US" sz="2400"/>
              <a:t>日」</a:t>
            </a: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25612"/>
          </a:xfrm>
        </p:spPr>
        <p:txBody>
          <a:bodyPr/>
          <a:lstStyle/>
          <a:p>
            <a:pPr>
              <a:defRPr/>
            </a:pPr>
            <a:r>
              <a:rPr lang="ja-JP" altLang="en-US" sz="7200" dirty="0">
                <a:solidFill>
                  <a:schemeClr val="accent2">
                    <a:lumMod val="50000"/>
                  </a:schemeClr>
                </a:solidFill>
              </a:rPr>
              <a:t>名前</a:t>
            </a:r>
          </a:p>
        </p:txBody>
      </p:sp>
      <p:sp>
        <p:nvSpPr>
          <p:cNvPr id="22531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2571750"/>
            <a:ext cx="8229600" cy="3554413"/>
          </a:xfrm>
        </p:spPr>
        <p:txBody>
          <a:bodyPr/>
          <a:lstStyle/>
          <a:p>
            <a:r>
              <a:rPr lang="ja-JP" altLang="en-US"/>
              <a:t>「</a:t>
            </a:r>
            <a:r>
              <a:rPr lang="ja-JP" altLang="en-US" b="1"/>
              <a:t>日付として正しい</a:t>
            </a:r>
            <a:r>
              <a:rPr lang="ja-JP" altLang="en-US"/>
              <a:t>」「</a:t>
            </a:r>
            <a:r>
              <a:rPr lang="ja-JP" altLang="en-US" b="1"/>
              <a:t>うるう年か</a:t>
            </a:r>
            <a:r>
              <a:rPr lang="ja-JP" altLang="en-US"/>
              <a:t>」</a:t>
            </a:r>
            <a:endParaRPr lang="en-US" altLang="ja-JP"/>
          </a:p>
          <a:p>
            <a:r>
              <a:rPr lang="ja-JP" altLang="en-US" b="1"/>
              <a:t>「年が正しい」「</a:t>
            </a:r>
            <a:r>
              <a:rPr lang="en-US" altLang="ja-JP" b="1"/>
              <a:t> </a:t>
            </a:r>
            <a:r>
              <a:rPr lang="ja-JP" altLang="en-US" b="1"/>
              <a:t>月が正しい」「</a:t>
            </a:r>
            <a:r>
              <a:rPr lang="en-US" altLang="ja-JP" b="1"/>
              <a:t> </a:t>
            </a:r>
            <a:r>
              <a:rPr lang="ja-JP" altLang="en-US" b="1"/>
              <a:t>日が正しい」</a:t>
            </a:r>
            <a:endParaRPr lang="en-US" altLang="ja-JP" b="1"/>
          </a:p>
          <a:p>
            <a:r>
              <a:rPr lang="ja-JP" altLang="en-US" b="1"/>
              <a:t>「年」「月」「日」「日付」</a:t>
            </a:r>
            <a:endParaRPr lang="en-US" altLang="ja-JP" b="1"/>
          </a:p>
          <a:p>
            <a:r>
              <a:rPr lang="ja-JP" altLang="en-US" b="1"/>
              <a:t>「友人」「誕生日」「エラー表示」</a:t>
            </a:r>
            <a:endParaRPr lang="en-US" altLang="ja-JP" b="1"/>
          </a:p>
          <a:p>
            <a:r>
              <a:rPr lang="en-US" altLang="ja-JP" b="1"/>
              <a:t>… …</a:t>
            </a:r>
          </a:p>
          <a:p>
            <a:endParaRPr lang="en-US" altLang="ja-JP" b="1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68487"/>
          </a:xfrm>
        </p:spPr>
        <p:txBody>
          <a:bodyPr/>
          <a:lstStyle/>
          <a:p>
            <a:pPr>
              <a:defRPr/>
            </a:pPr>
            <a:r>
              <a:rPr lang="ja-JP" altLang="en-US" sz="8800" dirty="0">
                <a:solidFill>
                  <a:schemeClr val="accent2">
                    <a:lumMod val="50000"/>
                  </a:schemeClr>
                </a:solidFill>
              </a:rPr>
              <a:t>名前</a:t>
            </a:r>
          </a:p>
        </p:txBody>
      </p:sp>
      <p:sp>
        <p:nvSpPr>
          <p:cNvPr id="2355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2428875"/>
            <a:ext cx="8229600" cy="3697288"/>
          </a:xfrm>
        </p:spPr>
        <p:txBody>
          <a:bodyPr/>
          <a:lstStyle/>
          <a:p>
            <a:r>
              <a:rPr lang="ja-JP" altLang="en-US" sz="4400" dirty="0"/>
              <a:t>意図</a:t>
            </a:r>
            <a:r>
              <a:rPr lang="ja-JP" altLang="en-US" dirty="0"/>
              <a:t>が明確であること</a:t>
            </a:r>
            <a:endParaRPr lang="en-US" altLang="ja-JP" dirty="0"/>
          </a:p>
          <a:p>
            <a:pPr lvl="1"/>
            <a:r>
              <a:rPr lang="ja-JP" altLang="en-US" dirty="0"/>
              <a:t>何がやりたいのか</a:t>
            </a:r>
            <a:r>
              <a:rPr lang="en-US" altLang="ja-JP" dirty="0"/>
              <a:t>?</a:t>
            </a:r>
          </a:p>
          <a:p>
            <a:r>
              <a:rPr lang="ja-JP" altLang="en-US" sz="4000" dirty="0"/>
              <a:t>責務</a:t>
            </a:r>
            <a:r>
              <a:rPr lang="ja-JP" altLang="en-US" dirty="0"/>
              <a:t>の範囲が明確であること</a:t>
            </a:r>
            <a:endParaRPr lang="en-US" altLang="ja-JP" dirty="0"/>
          </a:p>
          <a:p>
            <a:pPr lvl="1"/>
            <a:r>
              <a:rPr lang="ja-JP" altLang="en-US" dirty="0"/>
              <a:t>何をする</a:t>
            </a:r>
            <a:r>
              <a:rPr lang="en-US" altLang="ja-JP" dirty="0"/>
              <a:t>?</a:t>
            </a:r>
          </a:p>
          <a:p>
            <a:pPr lvl="1"/>
            <a:r>
              <a:rPr lang="ja-JP" altLang="en-US" dirty="0"/>
              <a:t>何をしない</a:t>
            </a:r>
            <a:r>
              <a:rPr lang="en-US" altLang="ja-JP" dirty="0"/>
              <a:t>?</a:t>
            </a:r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83300"/>
          </a:xfrm>
        </p:spPr>
        <p:txBody>
          <a:bodyPr/>
          <a:lstStyle/>
          <a:p>
            <a:pPr>
              <a:defRPr/>
            </a:pPr>
            <a:r>
              <a:rPr lang="ja-JP" altLang="en-US" sz="8000" dirty="0"/>
              <a:t>名前付けは、</a:t>
            </a:r>
            <a:br>
              <a:rPr lang="en-US" altLang="ja-JP" sz="8000" dirty="0"/>
            </a:br>
            <a:r>
              <a:rPr lang="ja-JP" altLang="en-US" sz="9600" dirty="0">
                <a:solidFill>
                  <a:schemeClr val="accent2">
                    <a:lumMod val="50000"/>
                  </a:schemeClr>
                </a:solidFill>
              </a:rPr>
              <a:t>モデリング</a:t>
            </a:r>
            <a:r>
              <a:rPr lang="ja-JP" altLang="en-US" sz="8000" dirty="0"/>
              <a:t>。</a:t>
            </a: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ja-JP" altLang="en-US" dirty="0"/>
              <a:t>頭の中の</a:t>
            </a:r>
            <a:r>
              <a:rPr lang="ja-JP" altLang="en-US" sz="3600" dirty="0">
                <a:solidFill>
                  <a:schemeClr val="accent2">
                    <a:lumMod val="50000"/>
                  </a:schemeClr>
                </a:solidFill>
              </a:rPr>
              <a:t>モデル</a:t>
            </a:r>
            <a:r>
              <a:rPr lang="ja-JP" altLang="en-US" dirty="0"/>
              <a:t>にもっとも近いもの</a:t>
            </a:r>
            <a:endParaRPr lang="en-US" altLang="ja-JP" dirty="0"/>
          </a:p>
          <a:p>
            <a:pPr lvl="1">
              <a:buFont typeface="Arial" charset="0"/>
              <a:buNone/>
              <a:defRPr/>
            </a:pPr>
            <a:r>
              <a:rPr lang="ja-JP" altLang="en-US" dirty="0"/>
              <a:t>→意図をもっとも自然に、頭の中で表現するとどうなる</a:t>
            </a:r>
            <a:r>
              <a:rPr lang="en-US" altLang="ja-JP" dirty="0"/>
              <a:t>?</a:t>
            </a:r>
          </a:p>
          <a:p>
            <a:pPr lvl="1">
              <a:buFont typeface="Arial" charset="0"/>
              <a:buNone/>
              <a:defRPr/>
            </a:pPr>
            <a:r>
              <a:rPr lang="ja-JP" altLang="en-US" dirty="0"/>
              <a:t>→自分の</a:t>
            </a:r>
            <a:r>
              <a:rPr lang="ja-JP" altLang="en-US" sz="3200" dirty="0">
                <a:solidFill>
                  <a:schemeClr val="accent2">
                    <a:lumMod val="50000"/>
                  </a:schemeClr>
                </a:solidFill>
              </a:rPr>
              <a:t>設計モデル</a:t>
            </a:r>
            <a:r>
              <a:rPr lang="ja-JP" altLang="en-US" dirty="0"/>
              <a:t>。</a:t>
            </a:r>
            <a:endParaRPr lang="en-US" altLang="ja-JP" dirty="0"/>
          </a:p>
          <a:p>
            <a:pPr lvl="1">
              <a:buFont typeface="Arial" charset="0"/>
              <a:buNone/>
              <a:defRPr/>
            </a:pPr>
            <a:r>
              <a:rPr lang="ja-JP" altLang="en-US" dirty="0"/>
              <a:t>→分かりやすさ。</a:t>
            </a:r>
            <a:endParaRPr lang="en-US" altLang="ja-JP" dirty="0"/>
          </a:p>
          <a:p>
            <a:pPr>
              <a:defRPr/>
            </a:pPr>
            <a:endParaRPr lang="ja-JP" altLang="en-US" dirty="0"/>
          </a:p>
          <a:p>
            <a:pPr>
              <a:defRPr/>
            </a:pPr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4400" dirty="0"/>
              <a:t>ソースコードは設計を語るべき。</a:t>
            </a:r>
          </a:p>
          <a:p>
            <a:r>
              <a:rPr lang="ja-JP" altLang="en-US" sz="4400" dirty="0"/>
              <a:t>ソースコードは意図を語るべき。</a:t>
            </a:r>
          </a:p>
          <a:p>
            <a:endParaRPr lang="ja-JP" altLang="en-US" sz="4400" dirty="0"/>
          </a:p>
          <a:p>
            <a:r>
              <a:rPr lang="ja-JP" altLang="en-US" sz="4400" dirty="0"/>
              <a:t>それ自身が語る。</a:t>
            </a:r>
          </a:p>
          <a:p>
            <a:pPr lvl="1"/>
            <a:r>
              <a:rPr lang="ja-JP" altLang="en-US" sz="4000" dirty="0"/>
              <a:t>例</a:t>
            </a:r>
            <a:r>
              <a:rPr lang="en-US" altLang="ja-JP" sz="4000" dirty="0"/>
              <a:t>. </a:t>
            </a:r>
            <a:r>
              <a:rPr lang="ja-JP" altLang="en-US" sz="4000" dirty="0"/>
              <a:t>アフォーダンス</a:t>
            </a: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11362"/>
          </a:xfrm>
        </p:spPr>
        <p:txBody>
          <a:bodyPr/>
          <a:lstStyle/>
          <a:p>
            <a:r>
              <a:rPr lang="ja-JP" altLang="en-US" sz="3600" dirty="0"/>
              <a:t>例えば、</a:t>
            </a:r>
            <a:r>
              <a:rPr lang="ja-JP" altLang="en-US" dirty="0"/>
              <a:t>或るクラスに </a:t>
            </a:r>
            <a:r>
              <a:rPr lang="en-US" altLang="ja-JP" dirty="0"/>
              <a:t>“Employee”</a:t>
            </a:r>
            <a:r>
              <a:rPr lang="ja-JP" altLang="en-US" dirty="0"/>
              <a:t> という名前を付けるということは、</a:t>
            </a: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324E353-A10B-40BC-7CF7-E161059F36DC}"/>
              </a:ext>
            </a:extLst>
          </p:cNvPr>
          <p:cNvGrpSpPr/>
          <p:nvPr/>
        </p:nvGrpSpPr>
        <p:grpSpPr>
          <a:xfrm>
            <a:off x="559275" y="2571750"/>
            <a:ext cx="7584127" cy="3289519"/>
            <a:chOff x="559275" y="2571750"/>
            <a:chExt cx="7584127" cy="3289519"/>
          </a:xfrm>
        </p:grpSpPr>
        <p:sp>
          <p:nvSpPr>
            <p:cNvPr id="4" name="テキスト ボックス 3"/>
            <p:cNvSpPr txBox="1"/>
            <p:nvPr/>
          </p:nvSpPr>
          <p:spPr>
            <a:xfrm>
              <a:off x="559275" y="2571750"/>
              <a:ext cx="7584127" cy="1138773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altLang="ja-JP" sz="4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『</a:t>
              </a:r>
              <a:r>
                <a:rPr lang="ja-JP" altLang="en-US" sz="4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暗黙知</a:t>
              </a:r>
              <a:r>
                <a:rPr lang="en-US" altLang="ja-JP" sz="4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』</a:t>
              </a:r>
              <a:br>
                <a:rPr lang="en-US" altLang="ja-JP" sz="28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</a:br>
              <a:r>
                <a:rPr lang="ja-JP" altLang="en-US" sz="28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自分の中にしかなかったある関心の範囲の概念</a:t>
              </a:r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2214563" y="5214938"/>
              <a:ext cx="4278735" cy="6463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ja-JP" altLang="en-US" sz="36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他人にも分かる概念</a:t>
              </a:r>
            </a:p>
          </p:txBody>
        </p:sp>
        <p:sp>
          <p:nvSpPr>
            <p:cNvPr id="8" name="下矢印 7"/>
            <p:cNvSpPr/>
            <p:nvPr/>
          </p:nvSpPr>
          <p:spPr>
            <a:xfrm>
              <a:off x="3857620" y="4143380"/>
              <a:ext cx="928694" cy="714380"/>
            </a:xfrm>
            <a:prstGeom prst="down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7656" name="テキスト ボックス 8"/>
            <p:cNvSpPr txBox="1">
              <a:spLocks noChangeArrowheads="1"/>
            </p:cNvSpPr>
            <p:nvPr/>
          </p:nvSpPr>
          <p:spPr bwMode="auto">
            <a:xfrm>
              <a:off x="4929188" y="4143375"/>
              <a:ext cx="1825625" cy="584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ja-JP" altLang="en-US" sz="3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形式知化</a:t>
              </a:r>
              <a:endPara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</p:grpSp>
      <p:sp>
        <p:nvSpPr>
          <p:cNvPr id="7" name="フッター プレースホル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28625"/>
            <a:ext cx="8229600" cy="4868863"/>
          </a:xfrm>
        </p:spPr>
        <p:txBody>
          <a:bodyPr/>
          <a:lstStyle/>
          <a:p>
            <a:pPr>
              <a:defRPr/>
            </a:pPr>
            <a:r>
              <a:rPr lang="en-US" altLang="ja-JP" sz="7200" dirty="0">
                <a:solidFill>
                  <a:schemeClr val="accent2">
                    <a:lumMod val="50000"/>
                  </a:schemeClr>
                </a:solidFill>
              </a:rPr>
              <a:t>2.</a:t>
            </a:r>
            <a:br>
              <a:rPr lang="en-US" altLang="ja-JP" sz="72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ja-JP" sz="7200" b="1" dirty="0">
                <a:solidFill>
                  <a:schemeClr val="accent2">
                    <a:lumMod val="50000"/>
                  </a:schemeClr>
                </a:solidFill>
              </a:rPr>
              <a:t>Name</a:t>
            </a:r>
            <a:r>
              <a:rPr lang="ja-JP" altLang="en-US" sz="72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ja-JP" sz="7200" b="1" dirty="0">
                <a:solidFill>
                  <a:schemeClr val="accent2">
                    <a:lumMod val="50000"/>
                  </a:schemeClr>
                </a:solidFill>
              </a:rPr>
              <a:t>and Conquer</a:t>
            </a:r>
            <a:br>
              <a:rPr lang="en-US" altLang="ja-JP" sz="72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ja-JP" sz="7200" dirty="0">
                <a:solidFill>
                  <a:schemeClr val="accent2">
                    <a:lumMod val="50000"/>
                  </a:schemeClr>
                </a:solidFill>
              </a:rPr>
              <a:t> (</a:t>
            </a:r>
            <a:r>
              <a:rPr lang="ja-JP" altLang="en-US" sz="7200" dirty="0">
                <a:solidFill>
                  <a:schemeClr val="accent2">
                    <a:lumMod val="50000"/>
                  </a:schemeClr>
                </a:solidFill>
              </a:rPr>
              <a:t>定義攻略</a:t>
            </a:r>
            <a:r>
              <a:rPr lang="en-US" altLang="ja-JP" sz="7200" dirty="0">
                <a:solidFill>
                  <a:schemeClr val="accent2">
                    <a:lumMod val="50000"/>
                  </a:schemeClr>
                </a:solidFill>
              </a:rPr>
              <a:t>)</a:t>
            </a:r>
            <a:endParaRPr lang="ja-JP" altLang="en-US" sz="7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57200" y="2000250"/>
            <a:ext cx="8229600" cy="4071938"/>
          </a:xfrm>
        </p:spPr>
        <p:txBody>
          <a:bodyPr/>
          <a:lstStyle/>
          <a:p>
            <a:pPr>
              <a:defRPr/>
            </a:pPr>
            <a:r>
              <a:rPr lang="ja-JP" altLang="en-US" sz="6000" dirty="0"/>
              <a:t>・ </a:t>
            </a:r>
            <a:r>
              <a:rPr lang="en-US" altLang="ja-JP" sz="6000" dirty="0">
                <a:solidFill>
                  <a:schemeClr val="accent2">
                    <a:lumMod val="50000"/>
                  </a:schemeClr>
                </a:solidFill>
              </a:rPr>
              <a:t>Divide and </a:t>
            </a:r>
            <a:r>
              <a:rPr lang="en-US" altLang="ja-JP" sz="6000" dirty="0" err="1">
                <a:solidFill>
                  <a:schemeClr val="accent2">
                    <a:lumMod val="50000"/>
                  </a:schemeClr>
                </a:solidFill>
              </a:rPr>
              <a:t>Couquer</a:t>
            </a:r>
            <a:br>
              <a:rPr lang="en-US" altLang="ja-JP" sz="60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ja-JP" dirty="0"/>
              <a:t>(</a:t>
            </a:r>
            <a:r>
              <a:rPr lang="ja-JP" altLang="en-US" dirty="0"/>
              <a:t>分割攻略</a:t>
            </a:r>
            <a:r>
              <a:rPr lang="en-US" altLang="ja-JP" dirty="0"/>
              <a:t>)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sz="6000" dirty="0"/>
              <a:t>・</a:t>
            </a:r>
            <a:r>
              <a:rPr lang="en-US" altLang="ja-JP" sz="6000" dirty="0">
                <a:solidFill>
                  <a:schemeClr val="accent2">
                    <a:lumMod val="50000"/>
                  </a:schemeClr>
                </a:solidFill>
              </a:rPr>
              <a:t>Name and Conquer</a:t>
            </a:r>
            <a:br>
              <a:rPr lang="en-US" altLang="ja-JP" dirty="0"/>
            </a:br>
            <a:r>
              <a:rPr lang="en-US" altLang="ja-JP" dirty="0"/>
              <a:t>(</a:t>
            </a:r>
            <a:r>
              <a:rPr lang="ja-JP" altLang="en-US" dirty="0"/>
              <a:t>定義攻略</a:t>
            </a:r>
            <a:r>
              <a:rPr lang="en-US" altLang="ja-JP" dirty="0"/>
              <a:t>) </a:t>
            </a:r>
            <a:br>
              <a:rPr lang="en-US" altLang="ja-JP" dirty="0"/>
            </a:br>
            <a:endParaRPr lang="ja-JP" altLang="en-US" dirty="0"/>
          </a:p>
        </p:txBody>
      </p:sp>
      <p:sp>
        <p:nvSpPr>
          <p:cNvPr id="3" name="タイトル 1"/>
          <p:cNvSpPr txBox="1">
            <a:spLocks/>
          </p:cNvSpPr>
          <p:nvPr/>
        </p:nvSpPr>
        <p:spPr bwMode="auto">
          <a:xfrm>
            <a:off x="457200" y="274638"/>
            <a:ext cx="8229600" cy="1154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ja-JP" altLang="en-US" sz="4400" dirty="0">
                <a:latin typeface="+mj-lt"/>
                <a:ea typeface="+mj-ea"/>
                <a:cs typeface="+mj-cs"/>
              </a:rPr>
              <a:t>ソフトウェア開発の二つの攻略法</a:t>
            </a:r>
            <a:endParaRPr lang="ja-JP" altLang="en-US" sz="4800" dirty="0">
              <a:solidFill>
                <a:schemeClr val="accent2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11862"/>
          </a:xfrm>
        </p:spPr>
        <p:txBody>
          <a:bodyPr/>
          <a:lstStyle/>
          <a:p>
            <a:r>
              <a:rPr lang="ja-JP" altLang="en-US" sz="11500"/>
              <a:t>名前重要。</a:t>
            </a: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68987"/>
          </a:xfrm>
        </p:spPr>
        <p:txBody>
          <a:bodyPr/>
          <a:lstStyle/>
          <a:p>
            <a:pPr>
              <a:defRPr/>
            </a:pPr>
            <a:r>
              <a:rPr lang="ja-JP" altLang="en-US" sz="6600" dirty="0"/>
              <a:t>ソフトウェア開発は</a:t>
            </a:r>
            <a:br>
              <a:rPr lang="en-US" altLang="ja-JP" sz="6600" dirty="0"/>
            </a:br>
            <a:r>
              <a:rPr lang="ja-JP" altLang="en-US" sz="8000" dirty="0">
                <a:solidFill>
                  <a:schemeClr val="accent2">
                    <a:lumMod val="50000"/>
                  </a:schemeClr>
                </a:solidFill>
              </a:rPr>
              <a:t>複雑さ</a:t>
            </a:r>
            <a:r>
              <a:rPr lang="ja-JP" altLang="en-US" sz="6600" dirty="0"/>
              <a:t>との戦い。</a:t>
            </a: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54487"/>
          </a:xfrm>
        </p:spPr>
        <p:txBody>
          <a:bodyPr/>
          <a:lstStyle/>
          <a:p>
            <a:pPr>
              <a:defRPr/>
            </a:pPr>
            <a:r>
              <a:rPr lang="ja-JP" altLang="en-US" dirty="0"/>
              <a:t>時間とともに</a:t>
            </a:r>
            <a:br>
              <a:rPr lang="en-US" altLang="ja-JP" dirty="0"/>
            </a:br>
            <a:r>
              <a:rPr lang="ja-JP" altLang="en-US" dirty="0"/>
              <a:t>ソフトウェアの</a:t>
            </a:r>
            <a:r>
              <a:rPr lang="ja-JP" altLang="en-US" sz="5400" dirty="0">
                <a:solidFill>
                  <a:schemeClr val="accent2">
                    <a:lumMod val="50000"/>
                  </a:schemeClr>
                </a:solidFill>
              </a:rPr>
              <a:t>エントロピー</a:t>
            </a:r>
            <a:r>
              <a:rPr lang="ja-JP" altLang="en-US" dirty="0"/>
              <a:t>は</a:t>
            </a:r>
            <a:br>
              <a:rPr lang="en-US" altLang="ja-JP" dirty="0"/>
            </a:br>
            <a:r>
              <a:rPr lang="ja-JP" altLang="en-US" dirty="0"/>
              <a:t>増大する傾向に</a:t>
            </a:r>
            <a:endParaRPr lang="ja-JP" altLang="en-US" sz="4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4643438"/>
            <a:ext cx="8229600" cy="1482725"/>
          </a:xfrm>
        </p:spPr>
        <p:txBody>
          <a:bodyPr/>
          <a:lstStyle/>
          <a:p>
            <a:pPr>
              <a:defRPr/>
            </a:pPr>
            <a:r>
              <a:rPr lang="en-US" altLang="ja-JP" dirty="0"/>
              <a:t>10</a:t>
            </a:r>
            <a:r>
              <a:rPr lang="ja-JP" altLang="en-US" dirty="0"/>
              <a:t>年前 → 現在 → </a:t>
            </a:r>
            <a:r>
              <a:rPr lang="en-US" altLang="ja-JP" dirty="0"/>
              <a:t>10</a:t>
            </a:r>
            <a:r>
              <a:rPr lang="ja-JP" altLang="en-US" dirty="0"/>
              <a:t>年後</a:t>
            </a:r>
            <a:endParaRPr lang="en-US" altLang="ja-JP" dirty="0"/>
          </a:p>
          <a:p>
            <a:pPr>
              <a:defRPr/>
            </a:pPr>
            <a:r>
              <a:rPr lang="ja-JP" altLang="en-US" sz="2400" dirty="0"/>
              <a:t>プロジェクトの初期 → プロジェクト後期 →プロジェクト</a:t>
            </a:r>
            <a:r>
              <a:rPr lang="ja-JP" altLang="en-US" sz="2800" dirty="0">
                <a:solidFill>
                  <a:schemeClr val="accent2">
                    <a:lumMod val="50000"/>
                  </a:schemeClr>
                </a:solidFill>
              </a:rPr>
              <a:t>末期</a:t>
            </a:r>
            <a:endParaRPr lang="ja-JP" alt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82800"/>
          </a:xfrm>
        </p:spPr>
        <p:txBody>
          <a:bodyPr/>
          <a:lstStyle/>
          <a:p>
            <a:pPr>
              <a:defRPr/>
            </a:pPr>
            <a:r>
              <a:rPr lang="ja-JP" altLang="en-US" sz="5400" dirty="0"/>
              <a:t>もう、どんどん</a:t>
            </a:r>
            <a:r>
              <a:rPr lang="ja-JP" altLang="en-US" sz="7200" dirty="0">
                <a:solidFill>
                  <a:schemeClr val="accent2">
                    <a:lumMod val="50000"/>
                  </a:schemeClr>
                </a:solidFill>
              </a:rPr>
              <a:t>複雑</a:t>
            </a:r>
            <a:r>
              <a:rPr lang="ja-JP" altLang="en-US" sz="5400" dirty="0"/>
              <a:t>に。</a:t>
            </a: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CA039B44-CA17-DDA8-7EB2-D84EA15E361E}"/>
              </a:ext>
            </a:extLst>
          </p:cNvPr>
          <p:cNvGrpSpPr/>
          <p:nvPr/>
        </p:nvGrpSpPr>
        <p:grpSpPr>
          <a:xfrm>
            <a:off x="929442" y="2571750"/>
            <a:ext cx="7652583" cy="3881438"/>
            <a:chOff x="929442" y="2571750"/>
            <a:chExt cx="7652583" cy="3881438"/>
          </a:xfrm>
        </p:grpSpPr>
        <p:cxnSp>
          <p:nvCxnSpPr>
            <p:cNvPr id="9" name="直線矢印コネクタ 8"/>
            <p:cNvCxnSpPr/>
            <p:nvPr/>
          </p:nvCxnSpPr>
          <p:spPr>
            <a:xfrm rot="5400000" flipH="1" flipV="1">
              <a:off x="284956" y="4144169"/>
              <a:ext cx="314483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矢印コネクタ 10"/>
            <p:cNvCxnSpPr/>
            <p:nvPr/>
          </p:nvCxnSpPr>
          <p:spPr>
            <a:xfrm>
              <a:off x="1857375" y="5715000"/>
              <a:ext cx="6430963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773" name="テキスト ボックス 14"/>
            <p:cNvSpPr txBox="1">
              <a:spLocks noChangeArrowheads="1"/>
            </p:cNvSpPr>
            <p:nvPr/>
          </p:nvSpPr>
          <p:spPr bwMode="auto">
            <a:xfrm>
              <a:off x="929442" y="3429000"/>
              <a:ext cx="677108" cy="1315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r>
                <a:rPr lang="ja-JP" altLang="en-US" sz="3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複雑さ</a:t>
              </a:r>
              <a:endPara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2774" name="テキスト ボックス 15"/>
            <p:cNvSpPr txBox="1">
              <a:spLocks noChangeArrowheads="1"/>
            </p:cNvSpPr>
            <p:nvPr/>
          </p:nvSpPr>
          <p:spPr bwMode="auto">
            <a:xfrm>
              <a:off x="4643438" y="5929313"/>
              <a:ext cx="903287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ja-JP" altLang="en-US" sz="280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時間</a:t>
              </a:r>
              <a:endParaRPr lang="ja-JP" altLang="en-US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7" name="フリーフォーム 16"/>
            <p:cNvSpPr/>
            <p:nvPr/>
          </p:nvSpPr>
          <p:spPr>
            <a:xfrm>
              <a:off x="1906588" y="2665413"/>
              <a:ext cx="5891212" cy="3003550"/>
            </a:xfrm>
            <a:custGeom>
              <a:avLst/>
              <a:gdLst>
                <a:gd name="connsiteX0" fmla="*/ 0 w 5891349"/>
                <a:gd name="connsiteY0" fmla="*/ 3004457 h 3004457"/>
                <a:gd name="connsiteX1" fmla="*/ 117566 w 5891349"/>
                <a:gd name="connsiteY1" fmla="*/ 2978331 h 3004457"/>
                <a:gd name="connsiteX2" fmla="*/ 195943 w 5891349"/>
                <a:gd name="connsiteY2" fmla="*/ 2952206 h 3004457"/>
                <a:gd name="connsiteX3" fmla="*/ 287383 w 5891349"/>
                <a:gd name="connsiteY3" fmla="*/ 2939143 h 3004457"/>
                <a:gd name="connsiteX4" fmla="*/ 404949 w 5891349"/>
                <a:gd name="connsiteY4" fmla="*/ 2913017 h 3004457"/>
                <a:gd name="connsiteX5" fmla="*/ 444137 w 5891349"/>
                <a:gd name="connsiteY5" fmla="*/ 2899954 h 3004457"/>
                <a:gd name="connsiteX6" fmla="*/ 548640 w 5891349"/>
                <a:gd name="connsiteY6" fmla="*/ 2873828 h 3004457"/>
                <a:gd name="connsiteX7" fmla="*/ 653143 w 5891349"/>
                <a:gd name="connsiteY7" fmla="*/ 2808514 h 3004457"/>
                <a:gd name="connsiteX8" fmla="*/ 705394 w 5891349"/>
                <a:gd name="connsiteY8" fmla="*/ 2782388 h 3004457"/>
                <a:gd name="connsiteX9" fmla="*/ 770709 w 5891349"/>
                <a:gd name="connsiteY9" fmla="*/ 2756263 h 3004457"/>
                <a:gd name="connsiteX10" fmla="*/ 849086 w 5891349"/>
                <a:gd name="connsiteY10" fmla="*/ 2704011 h 3004457"/>
                <a:gd name="connsiteX11" fmla="*/ 940526 w 5891349"/>
                <a:gd name="connsiteY11" fmla="*/ 2664823 h 3004457"/>
                <a:gd name="connsiteX12" fmla="*/ 1005840 w 5891349"/>
                <a:gd name="connsiteY12" fmla="*/ 2612571 h 3004457"/>
                <a:gd name="connsiteX13" fmla="*/ 1058092 w 5891349"/>
                <a:gd name="connsiteY13" fmla="*/ 2599508 h 3004457"/>
                <a:gd name="connsiteX14" fmla="*/ 1136469 w 5891349"/>
                <a:gd name="connsiteY14" fmla="*/ 2573383 h 3004457"/>
                <a:gd name="connsiteX15" fmla="*/ 1214846 w 5891349"/>
                <a:gd name="connsiteY15" fmla="*/ 2521131 h 3004457"/>
                <a:gd name="connsiteX16" fmla="*/ 1293223 w 5891349"/>
                <a:gd name="connsiteY16" fmla="*/ 2468880 h 3004457"/>
                <a:gd name="connsiteX17" fmla="*/ 1358537 w 5891349"/>
                <a:gd name="connsiteY17" fmla="*/ 2416628 h 3004457"/>
                <a:gd name="connsiteX18" fmla="*/ 1436914 w 5891349"/>
                <a:gd name="connsiteY18" fmla="*/ 2364377 h 3004457"/>
                <a:gd name="connsiteX19" fmla="*/ 1476103 w 5891349"/>
                <a:gd name="connsiteY19" fmla="*/ 2338251 h 3004457"/>
                <a:gd name="connsiteX20" fmla="*/ 1528354 w 5891349"/>
                <a:gd name="connsiteY20" fmla="*/ 2312126 h 3004457"/>
                <a:gd name="connsiteX21" fmla="*/ 1632857 w 5891349"/>
                <a:gd name="connsiteY21" fmla="*/ 2272937 h 3004457"/>
                <a:gd name="connsiteX22" fmla="*/ 1698172 w 5891349"/>
                <a:gd name="connsiteY22" fmla="*/ 2220686 h 3004457"/>
                <a:gd name="connsiteX23" fmla="*/ 1776549 w 5891349"/>
                <a:gd name="connsiteY23" fmla="*/ 2168434 h 3004457"/>
                <a:gd name="connsiteX24" fmla="*/ 1867989 w 5891349"/>
                <a:gd name="connsiteY24" fmla="*/ 2129246 h 3004457"/>
                <a:gd name="connsiteX25" fmla="*/ 1933303 w 5891349"/>
                <a:gd name="connsiteY25" fmla="*/ 2063931 h 3004457"/>
                <a:gd name="connsiteX26" fmla="*/ 2011680 w 5891349"/>
                <a:gd name="connsiteY26" fmla="*/ 2037806 h 3004457"/>
                <a:gd name="connsiteX27" fmla="*/ 2090057 w 5891349"/>
                <a:gd name="connsiteY27" fmla="*/ 1985554 h 3004457"/>
                <a:gd name="connsiteX28" fmla="*/ 2142309 w 5891349"/>
                <a:gd name="connsiteY28" fmla="*/ 1920240 h 3004457"/>
                <a:gd name="connsiteX29" fmla="*/ 2220686 w 5891349"/>
                <a:gd name="connsiteY29" fmla="*/ 1841863 h 3004457"/>
                <a:gd name="connsiteX30" fmla="*/ 2259874 w 5891349"/>
                <a:gd name="connsiteY30" fmla="*/ 1802674 h 3004457"/>
                <a:gd name="connsiteX31" fmla="*/ 2351314 w 5891349"/>
                <a:gd name="connsiteY31" fmla="*/ 1750423 h 3004457"/>
                <a:gd name="connsiteX32" fmla="*/ 2403566 w 5891349"/>
                <a:gd name="connsiteY32" fmla="*/ 1737360 h 3004457"/>
                <a:gd name="connsiteX33" fmla="*/ 2481943 w 5891349"/>
                <a:gd name="connsiteY33" fmla="*/ 1672046 h 3004457"/>
                <a:gd name="connsiteX34" fmla="*/ 2560320 w 5891349"/>
                <a:gd name="connsiteY34" fmla="*/ 1619794 h 3004457"/>
                <a:gd name="connsiteX35" fmla="*/ 2638697 w 5891349"/>
                <a:gd name="connsiteY35" fmla="*/ 1554480 h 3004457"/>
                <a:gd name="connsiteX36" fmla="*/ 2664823 w 5891349"/>
                <a:gd name="connsiteY36" fmla="*/ 1515291 h 3004457"/>
                <a:gd name="connsiteX37" fmla="*/ 2704012 w 5891349"/>
                <a:gd name="connsiteY37" fmla="*/ 1476103 h 3004457"/>
                <a:gd name="connsiteX38" fmla="*/ 2730137 w 5891349"/>
                <a:gd name="connsiteY38" fmla="*/ 1423851 h 3004457"/>
                <a:gd name="connsiteX39" fmla="*/ 2821577 w 5891349"/>
                <a:gd name="connsiteY39" fmla="*/ 1371600 h 3004457"/>
                <a:gd name="connsiteX40" fmla="*/ 2899954 w 5891349"/>
                <a:gd name="connsiteY40" fmla="*/ 1319348 h 3004457"/>
                <a:gd name="connsiteX41" fmla="*/ 2978332 w 5891349"/>
                <a:gd name="connsiteY41" fmla="*/ 1293223 h 3004457"/>
                <a:gd name="connsiteX42" fmla="*/ 3017520 w 5891349"/>
                <a:gd name="connsiteY42" fmla="*/ 1280160 h 3004457"/>
                <a:gd name="connsiteX43" fmla="*/ 3069772 w 5891349"/>
                <a:gd name="connsiteY43" fmla="*/ 1254034 h 3004457"/>
                <a:gd name="connsiteX44" fmla="*/ 3200400 w 5891349"/>
                <a:gd name="connsiteY44" fmla="*/ 1214846 h 3004457"/>
                <a:gd name="connsiteX45" fmla="*/ 3239589 w 5891349"/>
                <a:gd name="connsiteY45" fmla="*/ 1201783 h 3004457"/>
                <a:gd name="connsiteX46" fmla="*/ 3291840 w 5891349"/>
                <a:gd name="connsiteY46" fmla="*/ 1188720 h 3004457"/>
                <a:gd name="connsiteX47" fmla="*/ 3331029 w 5891349"/>
                <a:gd name="connsiteY47" fmla="*/ 1175657 h 3004457"/>
                <a:gd name="connsiteX48" fmla="*/ 3435532 w 5891349"/>
                <a:gd name="connsiteY48" fmla="*/ 1162594 h 3004457"/>
                <a:gd name="connsiteX49" fmla="*/ 3513909 w 5891349"/>
                <a:gd name="connsiteY49" fmla="*/ 1136468 h 3004457"/>
                <a:gd name="connsiteX50" fmla="*/ 3605349 w 5891349"/>
                <a:gd name="connsiteY50" fmla="*/ 1097280 h 3004457"/>
                <a:gd name="connsiteX51" fmla="*/ 3722914 w 5891349"/>
                <a:gd name="connsiteY51" fmla="*/ 992777 h 3004457"/>
                <a:gd name="connsiteX52" fmla="*/ 3814354 w 5891349"/>
                <a:gd name="connsiteY52" fmla="*/ 979714 h 3004457"/>
                <a:gd name="connsiteX53" fmla="*/ 3866606 w 5891349"/>
                <a:gd name="connsiteY53" fmla="*/ 966651 h 3004457"/>
                <a:gd name="connsiteX54" fmla="*/ 3905794 w 5891349"/>
                <a:gd name="connsiteY54" fmla="*/ 953588 h 3004457"/>
                <a:gd name="connsiteX55" fmla="*/ 4023360 w 5891349"/>
                <a:gd name="connsiteY55" fmla="*/ 875211 h 3004457"/>
                <a:gd name="connsiteX56" fmla="*/ 4062549 w 5891349"/>
                <a:gd name="connsiteY56" fmla="*/ 849086 h 3004457"/>
                <a:gd name="connsiteX57" fmla="*/ 4101737 w 5891349"/>
                <a:gd name="connsiteY57" fmla="*/ 809897 h 3004457"/>
                <a:gd name="connsiteX58" fmla="*/ 4140926 w 5891349"/>
                <a:gd name="connsiteY58" fmla="*/ 757646 h 3004457"/>
                <a:gd name="connsiteX59" fmla="*/ 4258492 w 5891349"/>
                <a:gd name="connsiteY59" fmla="*/ 692331 h 3004457"/>
                <a:gd name="connsiteX60" fmla="*/ 4336869 w 5891349"/>
                <a:gd name="connsiteY60" fmla="*/ 653143 h 3004457"/>
                <a:gd name="connsiteX61" fmla="*/ 4376057 w 5891349"/>
                <a:gd name="connsiteY61" fmla="*/ 627017 h 3004457"/>
                <a:gd name="connsiteX62" fmla="*/ 4454434 w 5891349"/>
                <a:gd name="connsiteY62" fmla="*/ 600891 h 3004457"/>
                <a:gd name="connsiteX63" fmla="*/ 4611189 w 5891349"/>
                <a:gd name="connsiteY63" fmla="*/ 574766 h 3004457"/>
                <a:gd name="connsiteX64" fmla="*/ 4833257 w 5891349"/>
                <a:gd name="connsiteY64" fmla="*/ 561703 h 3004457"/>
                <a:gd name="connsiteX65" fmla="*/ 4950823 w 5891349"/>
                <a:gd name="connsiteY65" fmla="*/ 522514 h 3004457"/>
                <a:gd name="connsiteX66" fmla="*/ 4990012 w 5891349"/>
                <a:gd name="connsiteY66" fmla="*/ 509451 h 3004457"/>
                <a:gd name="connsiteX67" fmla="*/ 5029200 w 5891349"/>
                <a:gd name="connsiteY67" fmla="*/ 483326 h 3004457"/>
                <a:gd name="connsiteX68" fmla="*/ 5107577 w 5891349"/>
                <a:gd name="connsiteY68" fmla="*/ 457200 h 3004457"/>
                <a:gd name="connsiteX69" fmla="*/ 5146766 w 5891349"/>
                <a:gd name="connsiteY69" fmla="*/ 444137 h 3004457"/>
                <a:gd name="connsiteX70" fmla="*/ 5264332 w 5891349"/>
                <a:gd name="connsiteY70" fmla="*/ 391886 h 3004457"/>
                <a:gd name="connsiteX71" fmla="*/ 5303520 w 5891349"/>
                <a:gd name="connsiteY71" fmla="*/ 378823 h 3004457"/>
                <a:gd name="connsiteX72" fmla="*/ 5381897 w 5891349"/>
                <a:gd name="connsiteY72" fmla="*/ 339634 h 3004457"/>
                <a:gd name="connsiteX73" fmla="*/ 5408023 w 5891349"/>
                <a:gd name="connsiteY73" fmla="*/ 300446 h 3004457"/>
                <a:gd name="connsiteX74" fmla="*/ 5499463 w 5891349"/>
                <a:gd name="connsiteY74" fmla="*/ 248194 h 3004457"/>
                <a:gd name="connsiteX75" fmla="*/ 5538652 w 5891349"/>
                <a:gd name="connsiteY75" fmla="*/ 222068 h 3004457"/>
                <a:gd name="connsiteX76" fmla="*/ 5682343 w 5891349"/>
                <a:gd name="connsiteY76" fmla="*/ 182880 h 3004457"/>
                <a:gd name="connsiteX77" fmla="*/ 5760720 w 5891349"/>
                <a:gd name="connsiteY77" fmla="*/ 117566 h 3004457"/>
                <a:gd name="connsiteX78" fmla="*/ 5826034 w 5891349"/>
                <a:gd name="connsiteY78" fmla="*/ 52251 h 3004457"/>
                <a:gd name="connsiteX79" fmla="*/ 5839097 w 5891349"/>
                <a:gd name="connsiteY79" fmla="*/ 13063 h 3004457"/>
                <a:gd name="connsiteX80" fmla="*/ 5891349 w 5891349"/>
                <a:gd name="connsiteY80" fmla="*/ 0 h 3004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5891349" h="3004457">
                  <a:moveTo>
                    <a:pt x="0" y="3004457"/>
                  </a:moveTo>
                  <a:cubicBezTo>
                    <a:pt x="39189" y="2995748"/>
                    <a:pt x="78777" y="2988675"/>
                    <a:pt x="117566" y="2978331"/>
                  </a:cubicBezTo>
                  <a:cubicBezTo>
                    <a:pt x="144175" y="2971235"/>
                    <a:pt x="169109" y="2958398"/>
                    <a:pt x="195943" y="2952206"/>
                  </a:cubicBezTo>
                  <a:cubicBezTo>
                    <a:pt x="225944" y="2945283"/>
                    <a:pt x="256903" y="2943497"/>
                    <a:pt x="287383" y="2939143"/>
                  </a:cubicBezTo>
                  <a:cubicBezTo>
                    <a:pt x="375604" y="2909736"/>
                    <a:pt x="267007" y="2943671"/>
                    <a:pt x="404949" y="2913017"/>
                  </a:cubicBezTo>
                  <a:cubicBezTo>
                    <a:pt x="418390" y="2910030"/>
                    <a:pt x="430779" y="2903294"/>
                    <a:pt x="444137" y="2899954"/>
                  </a:cubicBezTo>
                  <a:cubicBezTo>
                    <a:pt x="466543" y="2894352"/>
                    <a:pt x="523372" y="2887610"/>
                    <a:pt x="548640" y="2873828"/>
                  </a:cubicBezTo>
                  <a:cubicBezTo>
                    <a:pt x="584702" y="2854158"/>
                    <a:pt x="616402" y="2826885"/>
                    <a:pt x="653143" y="2808514"/>
                  </a:cubicBezTo>
                  <a:cubicBezTo>
                    <a:pt x="670560" y="2799805"/>
                    <a:pt x="687599" y="2790297"/>
                    <a:pt x="705394" y="2782388"/>
                  </a:cubicBezTo>
                  <a:cubicBezTo>
                    <a:pt x="726822" y="2772865"/>
                    <a:pt x="750123" y="2767491"/>
                    <a:pt x="770709" y="2756263"/>
                  </a:cubicBezTo>
                  <a:cubicBezTo>
                    <a:pt x="798274" y="2741227"/>
                    <a:pt x="819298" y="2713941"/>
                    <a:pt x="849086" y="2704011"/>
                  </a:cubicBezTo>
                  <a:cubicBezTo>
                    <a:pt x="883917" y="2692400"/>
                    <a:pt x="908246" y="2686343"/>
                    <a:pt x="940526" y="2664823"/>
                  </a:cubicBezTo>
                  <a:cubicBezTo>
                    <a:pt x="963724" y="2649357"/>
                    <a:pt x="981468" y="2626111"/>
                    <a:pt x="1005840" y="2612571"/>
                  </a:cubicBezTo>
                  <a:cubicBezTo>
                    <a:pt x="1021534" y="2603852"/>
                    <a:pt x="1040896" y="2604667"/>
                    <a:pt x="1058092" y="2599508"/>
                  </a:cubicBezTo>
                  <a:cubicBezTo>
                    <a:pt x="1084469" y="2591595"/>
                    <a:pt x="1136469" y="2573383"/>
                    <a:pt x="1136469" y="2573383"/>
                  </a:cubicBezTo>
                  <a:cubicBezTo>
                    <a:pt x="1223435" y="2486415"/>
                    <a:pt x="1129776" y="2568392"/>
                    <a:pt x="1214846" y="2521131"/>
                  </a:cubicBezTo>
                  <a:cubicBezTo>
                    <a:pt x="1242294" y="2505882"/>
                    <a:pt x="1293223" y="2468880"/>
                    <a:pt x="1293223" y="2468880"/>
                  </a:cubicBezTo>
                  <a:cubicBezTo>
                    <a:pt x="1341496" y="2396471"/>
                    <a:pt x="1291730" y="2453743"/>
                    <a:pt x="1358537" y="2416628"/>
                  </a:cubicBezTo>
                  <a:cubicBezTo>
                    <a:pt x="1385985" y="2401379"/>
                    <a:pt x="1410788" y="2381794"/>
                    <a:pt x="1436914" y="2364377"/>
                  </a:cubicBezTo>
                  <a:cubicBezTo>
                    <a:pt x="1449977" y="2355668"/>
                    <a:pt x="1462061" y="2345272"/>
                    <a:pt x="1476103" y="2338251"/>
                  </a:cubicBezTo>
                  <a:cubicBezTo>
                    <a:pt x="1493520" y="2329543"/>
                    <a:pt x="1510560" y="2320035"/>
                    <a:pt x="1528354" y="2312126"/>
                  </a:cubicBezTo>
                  <a:cubicBezTo>
                    <a:pt x="1575213" y="2291300"/>
                    <a:pt x="1589768" y="2287300"/>
                    <a:pt x="1632857" y="2272937"/>
                  </a:cubicBezTo>
                  <a:cubicBezTo>
                    <a:pt x="1681132" y="2200525"/>
                    <a:pt x="1631362" y="2257802"/>
                    <a:pt x="1698172" y="2220686"/>
                  </a:cubicBezTo>
                  <a:cubicBezTo>
                    <a:pt x="1725620" y="2205437"/>
                    <a:pt x="1746761" y="2178364"/>
                    <a:pt x="1776549" y="2168434"/>
                  </a:cubicBezTo>
                  <a:cubicBezTo>
                    <a:pt x="1834211" y="2149213"/>
                    <a:pt x="1803421" y="2161529"/>
                    <a:pt x="1867989" y="2129246"/>
                  </a:cubicBezTo>
                  <a:cubicBezTo>
                    <a:pt x="1891823" y="2093494"/>
                    <a:pt x="1892051" y="2082265"/>
                    <a:pt x="1933303" y="2063931"/>
                  </a:cubicBezTo>
                  <a:cubicBezTo>
                    <a:pt x="1958468" y="2052747"/>
                    <a:pt x="2011680" y="2037806"/>
                    <a:pt x="2011680" y="2037806"/>
                  </a:cubicBezTo>
                  <a:cubicBezTo>
                    <a:pt x="2037806" y="2020389"/>
                    <a:pt x="2080127" y="2015342"/>
                    <a:pt x="2090057" y="1985554"/>
                  </a:cubicBezTo>
                  <a:cubicBezTo>
                    <a:pt x="2108085" y="1931472"/>
                    <a:pt x="2091663" y="1954004"/>
                    <a:pt x="2142309" y="1920240"/>
                  </a:cubicBezTo>
                  <a:cubicBezTo>
                    <a:pt x="2188300" y="1851250"/>
                    <a:pt x="2145071" y="1906675"/>
                    <a:pt x="2220686" y="1841863"/>
                  </a:cubicBezTo>
                  <a:cubicBezTo>
                    <a:pt x="2234712" y="1829841"/>
                    <a:pt x="2245682" y="1814501"/>
                    <a:pt x="2259874" y="1802674"/>
                  </a:cubicBezTo>
                  <a:cubicBezTo>
                    <a:pt x="2280546" y="1785447"/>
                    <a:pt x="2328083" y="1759134"/>
                    <a:pt x="2351314" y="1750423"/>
                  </a:cubicBezTo>
                  <a:cubicBezTo>
                    <a:pt x="2368124" y="1744119"/>
                    <a:pt x="2386149" y="1741714"/>
                    <a:pt x="2403566" y="1737360"/>
                  </a:cubicBezTo>
                  <a:cubicBezTo>
                    <a:pt x="2543607" y="1643997"/>
                    <a:pt x="2331065" y="1789395"/>
                    <a:pt x="2481943" y="1672046"/>
                  </a:cubicBezTo>
                  <a:cubicBezTo>
                    <a:pt x="2506728" y="1652769"/>
                    <a:pt x="2538117" y="1641996"/>
                    <a:pt x="2560320" y="1619794"/>
                  </a:cubicBezTo>
                  <a:cubicBezTo>
                    <a:pt x="2610610" y="1569505"/>
                    <a:pt x="2584138" y="1590854"/>
                    <a:pt x="2638697" y="1554480"/>
                  </a:cubicBezTo>
                  <a:cubicBezTo>
                    <a:pt x="2647406" y="1541417"/>
                    <a:pt x="2654772" y="1527352"/>
                    <a:pt x="2664823" y="1515291"/>
                  </a:cubicBezTo>
                  <a:cubicBezTo>
                    <a:pt x="2676650" y="1501099"/>
                    <a:pt x="2693274" y="1491136"/>
                    <a:pt x="2704012" y="1476103"/>
                  </a:cubicBezTo>
                  <a:cubicBezTo>
                    <a:pt x="2715330" y="1460257"/>
                    <a:pt x="2717671" y="1438811"/>
                    <a:pt x="2730137" y="1423851"/>
                  </a:cubicBezTo>
                  <a:cubicBezTo>
                    <a:pt x="2745196" y="1405780"/>
                    <a:pt x="2805310" y="1381361"/>
                    <a:pt x="2821577" y="1371600"/>
                  </a:cubicBezTo>
                  <a:cubicBezTo>
                    <a:pt x="2848502" y="1355445"/>
                    <a:pt x="2870166" y="1329277"/>
                    <a:pt x="2899954" y="1319348"/>
                  </a:cubicBezTo>
                  <a:lnTo>
                    <a:pt x="2978332" y="1293223"/>
                  </a:lnTo>
                  <a:cubicBezTo>
                    <a:pt x="2991395" y="1288869"/>
                    <a:pt x="3005204" y="1286318"/>
                    <a:pt x="3017520" y="1280160"/>
                  </a:cubicBezTo>
                  <a:cubicBezTo>
                    <a:pt x="3034937" y="1271451"/>
                    <a:pt x="3051692" y="1261266"/>
                    <a:pt x="3069772" y="1254034"/>
                  </a:cubicBezTo>
                  <a:cubicBezTo>
                    <a:pt x="3147389" y="1222987"/>
                    <a:pt x="3133031" y="1234094"/>
                    <a:pt x="3200400" y="1214846"/>
                  </a:cubicBezTo>
                  <a:cubicBezTo>
                    <a:pt x="3213640" y="1211063"/>
                    <a:pt x="3226349" y="1205566"/>
                    <a:pt x="3239589" y="1201783"/>
                  </a:cubicBezTo>
                  <a:cubicBezTo>
                    <a:pt x="3256851" y="1196851"/>
                    <a:pt x="3274578" y="1193652"/>
                    <a:pt x="3291840" y="1188720"/>
                  </a:cubicBezTo>
                  <a:cubicBezTo>
                    <a:pt x="3305080" y="1184937"/>
                    <a:pt x="3317481" y="1178120"/>
                    <a:pt x="3331029" y="1175657"/>
                  </a:cubicBezTo>
                  <a:cubicBezTo>
                    <a:pt x="3365568" y="1169377"/>
                    <a:pt x="3400698" y="1166948"/>
                    <a:pt x="3435532" y="1162594"/>
                  </a:cubicBezTo>
                  <a:cubicBezTo>
                    <a:pt x="3461658" y="1153885"/>
                    <a:pt x="3489277" y="1148784"/>
                    <a:pt x="3513909" y="1136468"/>
                  </a:cubicBezTo>
                  <a:cubicBezTo>
                    <a:pt x="3578476" y="1104185"/>
                    <a:pt x="3547687" y="1116501"/>
                    <a:pt x="3605349" y="1097280"/>
                  </a:cubicBezTo>
                  <a:cubicBezTo>
                    <a:pt x="3608619" y="1094010"/>
                    <a:pt x="3689616" y="1002767"/>
                    <a:pt x="3722914" y="992777"/>
                  </a:cubicBezTo>
                  <a:cubicBezTo>
                    <a:pt x="3752405" y="983930"/>
                    <a:pt x="3784061" y="985222"/>
                    <a:pt x="3814354" y="979714"/>
                  </a:cubicBezTo>
                  <a:cubicBezTo>
                    <a:pt x="3832018" y="976502"/>
                    <a:pt x="3849343" y="971583"/>
                    <a:pt x="3866606" y="966651"/>
                  </a:cubicBezTo>
                  <a:cubicBezTo>
                    <a:pt x="3879845" y="962868"/>
                    <a:pt x="3893757" y="960275"/>
                    <a:pt x="3905794" y="953588"/>
                  </a:cubicBezTo>
                  <a:cubicBezTo>
                    <a:pt x="3905826" y="953570"/>
                    <a:pt x="4003750" y="888284"/>
                    <a:pt x="4023360" y="875211"/>
                  </a:cubicBezTo>
                  <a:cubicBezTo>
                    <a:pt x="4036423" y="866502"/>
                    <a:pt x="4051448" y="860187"/>
                    <a:pt x="4062549" y="849086"/>
                  </a:cubicBezTo>
                  <a:cubicBezTo>
                    <a:pt x="4075612" y="836023"/>
                    <a:pt x="4089715" y="823923"/>
                    <a:pt x="4101737" y="809897"/>
                  </a:cubicBezTo>
                  <a:cubicBezTo>
                    <a:pt x="4115906" y="793367"/>
                    <a:pt x="4124654" y="772110"/>
                    <a:pt x="4140926" y="757646"/>
                  </a:cubicBezTo>
                  <a:cubicBezTo>
                    <a:pt x="4246836" y="663504"/>
                    <a:pt x="4182465" y="730344"/>
                    <a:pt x="4258492" y="692331"/>
                  </a:cubicBezTo>
                  <a:cubicBezTo>
                    <a:pt x="4359783" y="641686"/>
                    <a:pt x="4238365" y="685978"/>
                    <a:pt x="4336869" y="653143"/>
                  </a:cubicBezTo>
                  <a:cubicBezTo>
                    <a:pt x="4349932" y="644434"/>
                    <a:pt x="4361711" y="633393"/>
                    <a:pt x="4376057" y="627017"/>
                  </a:cubicBezTo>
                  <a:cubicBezTo>
                    <a:pt x="4401222" y="615832"/>
                    <a:pt x="4428308" y="609600"/>
                    <a:pt x="4454434" y="600891"/>
                  </a:cubicBezTo>
                  <a:cubicBezTo>
                    <a:pt x="4524918" y="577396"/>
                    <a:pt x="4497437" y="583516"/>
                    <a:pt x="4611189" y="574766"/>
                  </a:cubicBezTo>
                  <a:cubicBezTo>
                    <a:pt x="4685121" y="569079"/>
                    <a:pt x="4759234" y="566057"/>
                    <a:pt x="4833257" y="561703"/>
                  </a:cubicBezTo>
                  <a:lnTo>
                    <a:pt x="4950823" y="522514"/>
                  </a:lnTo>
                  <a:cubicBezTo>
                    <a:pt x="4963886" y="518160"/>
                    <a:pt x="4978555" y="517089"/>
                    <a:pt x="4990012" y="509451"/>
                  </a:cubicBezTo>
                  <a:cubicBezTo>
                    <a:pt x="5003075" y="500743"/>
                    <a:pt x="5014854" y="489702"/>
                    <a:pt x="5029200" y="483326"/>
                  </a:cubicBezTo>
                  <a:cubicBezTo>
                    <a:pt x="5054365" y="472141"/>
                    <a:pt x="5081451" y="465909"/>
                    <a:pt x="5107577" y="457200"/>
                  </a:cubicBezTo>
                  <a:lnTo>
                    <a:pt x="5146766" y="444137"/>
                  </a:lnTo>
                  <a:cubicBezTo>
                    <a:pt x="5208869" y="402734"/>
                    <a:pt x="5171058" y="422977"/>
                    <a:pt x="5264332" y="391886"/>
                  </a:cubicBezTo>
                  <a:cubicBezTo>
                    <a:pt x="5277395" y="387532"/>
                    <a:pt x="5292063" y="386461"/>
                    <a:pt x="5303520" y="378823"/>
                  </a:cubicBezTo>
                  <a:cubicBezTo>
                    <a:pt x="5354166" y="345059"/>
                    <a:pt x="5327815" y="357662"/>
                    <a:pt x="5381897" y="339634"/>
                  </a:cubicBezTo>
                  <a:cubicBezTo>
                    <a:pt x="5390606" y="326571"/>
                    <a:pt x="5396922" y="311547"/>
                    <a:pt x="5408023" y="300446"/>
                  </a:cubicBezTo>
                  <a:cubicBezTo>
                    <a:pt x="5429240" y="279229"/>
                    <a:pt x="5475557" y="261855"/>
                    <a:pt x="5499463" y="248194"/>
                  </a:cubicBezTo>
                  <a:cubicBezTo>
                    <a:pt x="5513094" y="240405"/>
                    <a:pt x="5524305" y="228444"/>
                    <a:pt x="5538652" y="222068"/>
                  </a:cubicBezTo>
                  <a:cubicBezTo>
                    <a:pt x="5592889" y="197963"/>
                    <a:pt x="5626469" y="194055"/>
                    <a:pt x="5682343" y="182880"/>
                  </a:cubicBezTo>
                  <a:cubicBezTo>
                    <a:pt x="5720876" y="157192"/>
                    <a:pt x="5729289" y="155283"/>
                    <a:pt x="5760720" y="117566"/>
                  </a:cubicBezTo>
                  <a:cubicBezTo>
                    <a:pt x="5815149" y="52251"/>
                    <a:pt x="5754189" y="100149"/>
                    <a:pt x="5826034" y="52251"/>
                  </a:cubicBezTo>
                  <a:cubicBezTo>
                    <a:pt x="5830388" y="39188"/>
                    <a:pt x="5828345" y="21665"/>
                    <a:pt x="5839097" y="13063"/>
                  </a:cubicBezTo>
                  <a:cubicBezTo>
                    <a:pt x="5853116" y="1848"/>
                    <a:pt x="5891349" y="0"/>
                    <a:pt x="5891349" y="0"/>
                  </a:cubicBezTo>
                </a:path>
              </a:pathLst>
            </a:custGeom>
            <a:ln w="57150">
              <a:solidFill>
                <a:schemeClr val="accent6">
                  <a:lumMod val="50000"/>
                </a:schemeClr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cxnSp>
          <p:nvCxnSpPr>
            <p:cNvPr id="19" name="直線コネクタ 18"/>
            <p:cNvCxnSpPr/>
            <p:nvPr/>
          </p:nvCxnSpPr>
          <p:spPr>
            <a:xfrm>
              <a:off x="1857375" y="3786188"/>
              <a:ext cx="6429375" cy="1587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  <a:prstDash val="lg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777" name="テキスト ボックス 19"/>
            <p:cNvSpPr txBox="1">
              <a:spLocks noChangeArrowheads="1"/>
            </p:cNvSpPr>
            <p:nvPr/>
          </p:nvSpPr>
          <p:spPr bwMode="auto">
            <a:xfrm>
              <a:off x="6858000" y="3857625"/>
              <a:ext cx="1724025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ja-JP" altLang="en-US" sz="2000" i="1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開発者の限界</a:t>
              </a:r>
            </a:p>
          </p:txBody>
        </p:sp>
      </p:grpSp>
      <p:sp>
        <p:nvSpPr>
          <p:cNvPr id="10" name="フッター プレースホル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26112"/>
          </a:xfrm>
        </p:spPr>
        <p:txBody>
          <a:bodyPr/>
          <a:lstStyle/>
          <a:p>
            <a:pPr>
              <a:defRPr/>
            </a:pPr>
            <a:r>
              <a:rPr lang="ja-JP" altLang="en-US" dirty="0"/>
              <a:t>ソフトウェア開発の</a:t>
            </a:r>
            <a:r>
              <a:rPr lang="ja-JP" altLang="en-US" sz="6000" dirty="0">
                <a:solidFill>
                  <a:schemeClr val="accent2">
                    <a:lumMod val="50000"/>
                  </a:schemeClr>
                </a:solidFill>
              </a:rPr>
              <a:t>複雑さ</a:t>
            </a:r>
            <a:r>
              <a:rPr lang="ja-JP" altLang="en-US" dirty="0"/>
              <a:t>が</a:t>
            </a:r>
            <a:br>
              <a:rPr lang="en-US" altLang="ja-JP" dirty="0"/>
            </a:br>
            <a:r>
              <a:rPr lang="ja-JP" altLang="en-US" dirty="0"/>
              <a:t>ふつうの開発者の限界を超えたら</a:t>
            </a:r>
            <a:br>
              <a:rPr lang="en-US" altLang="ja-JP" dirty="0"/>
            </a:br>
            <a:r>
              <a:rPr lang="ja-JP" altLang="en-US" dirty="0"/>
              <a:t>どうなる</a:t>
            </a:r>
            <a:r>
              <a:rPr lang="en-US" altLang="ja-JP" dirty="0"/>
              <a:t>?</a:t>
            </a:r>
            <a:endParaRPr lang="ja-JP" altLang="en-US" dirty="0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複雑さの解消を行う手段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ja-JP" altLang="en-US" dirty="0"/>
              <a:t>先ずは、</a:t>
            </a:r>
            <a:endParaRPr lang="en-US" altLang="ja-JP" dirty="0"/>
          </a:p>
          <a:p>
            <a:pPr>
              <a:buFont typeface="Arial" charset="0"/>
              <a:buNone/>
              <a:defRPr/>
            </a:pPr>
            <a:r>
              <a:rPr lang="en-US" altLang="ja-JP" sz="4400" dirty="0">
                <a:solidFill>
                  <a:schemeClr val="accent2">
                    <a:lumMod val="50000"/>
                  </a:schemeClr>
                </a:solidFill>
              </a:rPr>
              <a:t>Divide and </a:t>
            </a:r>
            <a:r>
              <a:rPr lang="en-US" altLang="ja-JP" sz="4400" dirty="0" err="1">
                <a:solidFill>
                  <a:schemeClr val="accent2">
                    <a:lumMod val="50000"/>
                  </a:schemeClr>
                </a:solidFill>
              </a:rPr>
              <a:t>Couquer</a:t>
            </a:r>
            <a:r>
              <a:rPr lang="en-US" altLang="ja-JP" sz="4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ja-JP" dirty="0"/>
              <a:t>(</a:t>
            </a:r>
            <a:r>
              <a:rPr lang="ja-JP" altLang="en-US" dirty="0"/>
              <a:t>分割攻略</a:t>
            </a:r>
            <a:r>
              <a:rPr lang="en-US" altLang="ja-JP" dirty="0"/>
              <a:t>)</a:t>
            </a:r>
          </a:p>
          <a:p>
            <a:pPr>
              <a:defRPr/>
            </a:pPr>
            <a:r>
              <a:rPr lang="ja-JP" altLang="en-US" dirty="0"/>
              <a:t>複雑な問題を、</a:t>
            </a:r>
            <a:r>
              <a:rPr lang="ja-JP" altLang="en-US" sz="3600" dirty="0"/>
              <a:t>シンプルな問題に</a:t>
            </a:r>
            <a:r>
              <a:rPr lang="ja-JP" altLang="en-US" dirty="0"/>
              <a:t>分ける</a:t>
            </a:r>
            <a:endParaRPr lang="en-US" altLang="ja-JP" dirty="0"/>
          </a:p>
          <a:p>
            <a:pPr lvl="1">
              <a:defRPr/>
            </a:pPr>
            <a:r>
              <a:rPr lang="ja-JP" altLang="en-US" dirty="0"/>
              <a:t>問題の切り分け</a:t>
            </a:r>
            <a:endParaRPr lang="en-US" altLang="ja-JP" dirty="0"/>
          </a:p>
          <a:p>
            <a:pPr lvl="2">
              <a:defRPr/>
            </a:pPr>
            <a:r>
              <a:rPr lang="ja-JP" altLang="en-US" dirty="0"/>
              <a:t>ここで扱う問題は何か</a:t>
            </a:r>
            <a:r>
              <a:rPr lang="en-US" altLang="ja-JP" dirty="0"/>
              <a:t>?</a:t>
            </a:r>
            <a:endParaRPr lang="ja-JP" altLang="en-US" dirty="0"/>
          </a:p>
          <a:p>
            <a:pPr lvl="1">
              <a:defRPr/>
            </a:pPr>
            <a:r>
              <a:rPr lang="ja-JP" altLang="en-US" dirty="0"/>
              <a:t>関心の分離</a:t>
            </a:r>
            <a:endParaRPr lang="en-US" altLang="ja-JP" dirty="0"/>
          </a:p>
          <a:p>
            <a:pPr lvl="1">
              <a:defRPr/>
            </a:pPr>
            <a:r>
              <a:rPr lang="ja-JP" altLang="en-US"/>
              <a:t>違うものは分ける ⇔ 同じものはかためる</a:t>
            </a:r>
            <a:endParaRPr lang="en-US" altLang="ja-JP" dirty="0"/>
          </a:p>
          <a:p>
            <a:pPr>
              <a:defRPr/>
            </a:pPr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モデリング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85750" y="1428750"/>
            <a:ext cx="8429625" cy="5043488"/>
          </a:xfrm>
        </p:spPr>
        <p:txBody>
          <a:bodyPr/>
          <a:lstStyle/>
          <a:p>
            <a:pPr>
              <a:defRPr/>
            </a:pPr>
            <a:r>
              <a:rPr lang="ja-JP" altLang="en-US" sz="4400" dirty="0"/>
              <a:t>どう分けると、</a:t>
            </a:r>
            <a:r>
              <a:rPr lang="ja-JP" altLang="en-US" sz="4800" dirty="0"/>
              <a:t>より</a:t>
            </a:r>
            <a:r>
              <a:rPr lang="ja-JP" altLang="en-US" sz="5400" dirty="0">
                <a:solidFill>
                  <a:schemeClr val="accent2">
                    <a:lumMod val="50000"/>
                  </a:schemeClr>
                </a:solidFill>
              </a:rPr>
              <a:t>シンプル</a:t>
            </a:r>
            <a:r>
              <a:rPr lang="ja-JP" altLang="en-US" sz="4400" dirty="0"/>
              <a:t>か</a:t>
            </a:r>
            <a:r>
              <a:rPr lang="en-US" altLang="ja-JP" sz="4400" dirty="0"/>
              <a:t>?</a:t>
            </a:r>
          </a:p>
          <a:p>
            <a:pPr lvl="1">
              <a:buFont typeface="Arial" charset="0"/>
              <a:buNone/>
              <a:defRPr/>
            </a:pPr>
            <a:r>
              <a:rPr lang="ja-JP" altLang="en-US" sz="4400" dirty="0"/>
              <a:t>→腕の見せ所。</a:t>
            </a:r>
            <a:endParaRPr lang="en-US" altLang="ja-JP" sz="4400" dirty="0"/>
          </a:p>
          <a:p>
            <a:pPr lvl="1">
              <a:buFont typeface="Arial" charset="0"/>
              <a:buNone/>
              <a:defRPr/>
            </a:pPr>
            <a:endParaRPr lang="en-US" altLang="ja-JP" sz="3600" dirty="0"/>
          </a:p>
          <a:p>
            <a:pPr lvl="1">
              <a:buFont typeface="Arial" charset="0"/>
              <a:buNone/>
              <a:defRPr/>
            </a:pPr>
            <a:r>
              <a:rPr lang="ja-JP" altLang="en-US" sz="3600" b="1" dirty="0"/>
              <a:t>例</a:t>
            </a:r>
            <a:r>
              <a:rPr lang="en-US" altLang="ja-JP" sz="3600" b="1" dirty="0"/>
              <a:t>.</a:t>
            </a:r>
          </a:p>
          <a:p>
            <a:pPr lvl="1">
              <a:buFont typeface="Arial" charset="0"/>
              <a:buNone/>
              <a:defRPr/>
            </a:pPr>
            <a:r>
              <a:rPr lang="en-US" altLang="ja-JP" sz="3200" dirty="0"/>
              <a:t>	</a:t>
            </a:r>
            <a:r>
              <a:rPr lang="ja-JP" altLang="en-US" sz="3200" dirty="0"/>
              <a:t>関数で分割、クラスで分割、アスペクトを分割、レイヤで分割、</a:t>
            </a:r>
            <a:r>
              <a:rPr lang="en-US" altLang="ja-JP" sz="3200" dirty="0"/>
              <a:t>M</a:t>
            </a:r>
            <a:r>
              <a:rPr lang="ja-JP" altLang="en-US" sz="3200" dirty="0"/>
              <a:t>・</a:t>
            </a:r>
            <a:r>
              <a:rPr lang="en-US" altLang="ja-JP" sz="3200" dirty="0"/>
              <a:t>V</a:t>
            </a:r>
            <a:r>
              <a:rPr lang="ja-JP" altLang="en-US" sz="3200" dirty="0"/>
              <a:t>・</a:t>
            </a:r>
            <a:r>
              <a:rPr lang="en-US" altLang="ja-JP" sz="3200" dirty="0"/>
              <a:t>C</a:t>
            </a:r>
            <a:r>
              <a:rPr lang="ja-JP" altLang="en-US" sz="3200" dirty="0"/>
              <a:t> を分割、コンポーネントとして分割、固定部と可変部を分割、まあとにかく関心を分離</a:t>
            </a:r>
            <a:r>
              <a:rPr lang="en-US" altLang="ja-JP" sz="3200" dirty="0"/>
              <a:t>…</a:t>
            </a:r>
            <a:endParaRPr lang="ja-JP" altLang="en-US" sz="3200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40425"/>
          </a:xfrm>
        </p:spPr>
        <p:txBody>
          <a:bodyPr/>
          <a:lstStyle/>
          <a:p>
            <a:pPr>
              <a:defRPr/>
            </a:pPr>
            <a:r>
              <a:rPr lang="en-US" altLang="ja-JP" sz="7200" dirty="0">
                <a:solidFill>
                  <a:schemeClr val="accent2">
                    <a:lumMod val="50000"/>
                  </a:schemeClr>
                </a:solidFill>
              </a:rPr>
              <a:t>Name</a:t>
            </a:r>
            <a:r>
              <a:rPr lang="ja-JP" altLang="en-US" sz="72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ja-JP" sz="7200" dirty="0">
                <a:solidFill>
                  <a:schemeClr val="accent2">
                    <a:lumMod val="50000"/>
                  </a:schemeClr>
                </a:solidFill>
              </a:rPr>
              <a:t>and Conquer</a:t>
            </a:r>
            <a:endParaRPr lang="ja-JP" altLang="en-US" sz="7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11800"/>
          </a:xfrm>
        </p:spPr>
        <p:txBody>
          <a:bodyPr/>
          <a:lstStyle/>
          <a:p>
            <a:pPr>
              <a:defRPr/>
            </a:pPr>
            <a:r>
              <a:rPr lang="en-US" altLang="ja-JP" dirty="0">
                <a:solidFill>
                  <a:schemeClr val="accent2">
                    <a:lumMod val="50000"/>
                  </a:schemeClr>
                </a:solidFill>
              </a:rPr>
              <a:t>Name</a:t>
            </a:r>
            <a:r>
              <a:rPr lang="ja-JP" alt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ja-JP" dirty="0">
                <a:solidFill>
                  <a:schemeClr val="accent2">
                    <a:lumMod val="50000"/>
                  </a:schemeClr>
                </a:solidFill>
              </a:rPr>
              <a:t>and Conquer</a:t>
            </a:r>
            <a:br>
              <a:rPr lang="en-US" altLang="ja-JP" dirty="0">
                <a:solidFill>
                  <a:schemeClr val="accent2">
                    <a:lumMod val="50000"/>
                  </a:schemeClr>
                </a:solidFill>
              </a:rPr>
            </a:br>
            <a:br>
              <a:rPr lang="en-US" altLang="ja-JP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ja-JP" altLang="en-US" dirty="0"/>
              <a:t>「ある注目すべきもの」を見つけ、それに</a:t>
            </a:r>
            <a:r>
              <a:rPr lang="ja-JP" altLang="en-US" sz="5400" dirty="0">
                <a:solidFill>
                  <a:schemeClr val="accent2">
                    <a:lumMod val="50000"/>
                  </a:schemeClr>
                </a:solidFill>
              </a:rPr>
              <a:t>名前</a:t>
            </a:r>
            <a:r>
              <a:rPr lang="ja-JP" altLang="en-US" dirty="0"/>
              <a:t>を付ける。</a:t>
            </a: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タイトル 1"/>
          <p:cNvSpPr>
            <a:spLocks noGrp="1"/>
          </p:cNvSpPr>
          <p:nvPr>
            <p:ph type="title"/>
          </p:nvPr>
        </p:nvSpPr>
        <p:spPr>
          <a:xfrm>
            <a:off x="285750" y="274638"/>
            <a:ext cx="8643938" cy="6011862"/>
          </a:xfrm>
        </p:spPr>
        <p:txBody>
          <a:bodyPr/>
          <a:lstStyle/>
          <a:p>
            <a:pPr>
              <a:defRPr/>
            </a:pPr>
            <a:r>
              <a:rPr lang="en-US" altLang="ja-JP" dirty="0">
                <a:solidFill>
                  <a:schemeClr val="accent2">
                    <a:lumMod val="50000"/>
                  </a:schemeClr>
                </a:solidFill>
              </a:rPr>
              <a:t>Name</a:t>
            </a:r>
            <a:r>
              <a:rPr lang="ja-JP" alt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ja-JP" dirty="0">
                <a:solidFill>
                  <a:schemeClr val="accent2">
                    <a:lumMod val="50000"/>
                  </a:schemeClr>
                </a:solidFill>
              </a:rPr>
              <a:t>and Conquer</a:t>
            </a:r>
            <a:br>
              <a:rPr lang="en-US" altLang="ja-JP" dirty="0">
                <a:solidFill>
                  <a:schemeClr val="accent2">
                    <a:lumMod val="50000"/>
                  </a:schemeClr>
                </a:solidFill>
              </a:rPr>
            </a:br>
            <a:br>
              <a:rPr lang="en-US" altLang="ja-JP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ja-JP" altLang="en-US" dirty="0"/>
              <a:t>概念を切り出す。</a:t>
            </a:r>
            <a:br>
              <a:rPr lang="ja-JP" altLang="en-US" dirty="0"/>
            </a:br>
            <a:r>
              <a:rPr lang="ja-JP" altLang="en-US" sz="3600" dirty="0"/>
              <a:t>ある概念を</a:t>
            </a:r>
            <a:r>
              <a:rPr lang="ja-JP" altLang="en-US" dirty="0"/>
              <a:t>「他のものから」</a:t>
            </a:r>
            <a:r>
              <a:rPr lang="ja-JP" altLang="en-US" sz="3600" dirty="0"/>
              <a:t>切り分ける。</a:t>
            </a:r>
            <a:br>
              <a:rPr lang="ja-JP" altLang="en-US" dirty="0"/>
            </a:br>
            <a:endParaRPr lang="ja-JP" altLang="en-US" dirty="0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11862"/>
          </a:xfrm>
        </p:spPr>
        <p:txBody>
          <a:bodyPr/>
          <a:lstStyle/>
          <a:p>
            <a:pPr>
              <a:defRPr/>
            </a:pPr>
            <a:r>
              <a:rPr lang="ja-JP" altLang="en-US" sz="5400" dirty="0">
                <a:solidFill>
                  <a:schemeClr val="accent2">
                    <a:lumMod val="50000"/>
                  </a:schemeClr>
                </a:solidFill>
              </a:rPr>
              <a:t>名前</a:t>
            </a:r>
            <a:r>
              <a:rPr lang="ja-JP" altLang="en-US" dirty="0"/>
              <a:t>を付けることは、</a:t>
            </a:r>
            <a:br>
              <a:rPr lang="en-US" altLang="ja-JP" dirty="0"/>
            </a:br>
            <a:r>
              <a:rPr lang="ja-JP" altLang="en-US" dirty="0"/>
              <a:t>概念を確定させること。</a:t>
            </a: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タイトル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ja-JP" altLang="en-US" sz="6000" dirty="0">
                <a:solidFill>
                  <a:schemeClr val="accent2">
                    <a:lumMod val="50000"/>
                  </a:schemeClr>
                </a:solidFill>
              </a:rPr>
              <a:t>アンケート</a:t>
            </a:r>
          </a:p>
        </p:txBody>
      </p:sp>
      <p:sp>
        <p:nvSpPr>
          <p:cNvPr id="11267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357850"/>
          </a:xfrm>
        </p:spPr>
        <p:txBody>
          <a:bodyPr/>
          <a:lstStyle/>
          <a:p>
            <a:pPr>
              <a:buNone/>
            </a:pPr>
            <a:r>
              <a:rPr lang="ja-JP" altLang="en-US" sz="4000" dirty="0"/>
              <a:t>「変数名について</a:t>
            </a:r>
            <a:r>
              <a:rPr lang="en-US" altLang="ja-JP" sz="4000" dirty="0"/>
              <a:t>:</a:t>
            </a:r>
            <a:r>
              <a:rPr lang="ja-JP" altLang="en-US" sz="4000" dirty="0"/>
              <a:t> どちらかというと</a:t>
            </a:r>
            <a:r>
              <a:rPr lang="en-US" altLang="ja-JP" sz="4000" dirty="0"/>
              <a:t>…</a:t>
            </a:r>
            <a:r>
              <a:rPr lang="ja-JP" altLang="en-US" sz="4000" dirty="0"/>
              <a:t>」</a:t>
            </a:r>
            <a:endParaRPr lang="en-US" altLang="ja-JP" sz="4000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ja-JP" sz="3600" b="1" dirty="0">
                <a:solidFill>
                  <a:schemeClr val="accent2">
                    <a:lumMod val="50000"/>
                  </a:schemeClr>
                </a:solidFill>
              </a:rPr>
              <a:t>camel</a:t>
            </a:r>
            <a:r>
              <a:rPr lang="ja-JP" altLang="en-US" sz="3600" dirty="0"/>
              <a:t>派</a:t>
            </a:r>
            <a:r>
              <a:rPr lang="ja-JP" altLang="en-US" sz="3200" dirty="0"/>
              <a:t>だ。</a:t>
            </a:r>
            <a:endParaRPr lang="en-US" altLang="ja-JP" sz="3200" dirty="0"/>
          </a:p>
          <a:p>
            <a:pPr marL="1371600" lvl="2" indent="-514350"/>
            <a:r>
              <a:rPr lang="en-US" altLang="ja-JP" sz="2800" i="1" dirty="0" err="1"/>
              <a:t>typeName</a:t>
            </a:r>
            <a:r>
              <a:rPr lang="en-US" altLang="ja-JP" sz="2800" i="1" dirty="0"/>
              <a:t>, </a:t>
            </a:r>
            <a:r>
              <a:rPr lang="en-US" altLang="ja-JP" sz="2800" i="1" dirty="0" err="1"/>
              <a:t>backColor</a:t>
            </a:r>
            <a:endParaRPr lang="en-US" altLang="ja-JP" sz="2800" i="1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ja-JP" sz="3600" b="1" dirty="0">
                <a:solidFill>
                  <a:schemeClr val="accent2">
                    <a:lumMod val="50000"/>
                  </a:schemeClr>
                </a:solidFill>
              </a:rPr>
              <a:t>Pascal</a:t>
            </a:r>
            <a:r>
              <a:rPr lang="ja-JP" altLang="en-US" sz="3600" dirty="0"/>
              <a:t>派</a:t>
            </a:r>
            <a:r>
              <a:rPr lang="ja-JP" altLang="en-US" sz="3200" dirty="0"/>
              <a:t>だ。</a:t>
            </a:r>
            <a:endParaRPr lang="en-US" altLang="ja-JP" sz="3200" dirty="0"/>
          </a:p>
          <a:p>
            <a:pPr marL="1371600" lvl="2" indent="-514350"/>
            <a:r>
              <a:rPr lang="en-US" altLang="ja-JP" sz="2800" i="1" dirty="0" err="1"/>
              <a:t>TypeName</a:t>
            </a:r>
            <a:r>
              <a:rPr lang="en-US" altLang="ja-JP" sz="2800" i="1" dirty="0"/>
              <a:t>, </a:t>
            </a:r>
            <a:r>
              <a:rPr lang="en-US" altLang="ja-JP" sz="2800" i="1" dirty="0" err="1"/>
              <a:t>BackColor</a:t>
            </a:r>
            <a:endParaRPr lang="en-US" altLang="ja-JP" sz="2800" i="1" dirty="0"/>
          </a:p>
          <a:p>
            <a:pPr marL="971550" lvl="1" indent="-514350">
              <a:buFont typeface="+mj-lt"/>
              <a:buAutoNum type="arabicPeriod"/>
            </a:pPr>
            <a:r>
              <a:rPr lang="ja-JP" altLang="en-US" sz="3600" b="1" dirty="0">
                <a:solidFill>
                  <a:schemeClr val="accent2">
                    <a:lumMod val="50000"/>
                  </a:schemeClr>
                </a:solidFill>
              </a:rPr>
              <a:t>アンダーバー区切り</a:t>
            </a:r>
            <a:r>
              <a:rPr lang="ja-JP" altLang="en-US" sz="3600" dirty="0"/>
              <a:t>派</a:t>
            </a:r>
            <a:r>
              <a:rPr lang="ja-JP" altLang="en-US" sz="3200" dirty="0"/>
              <a:t>だ。</a:t>
            </a:r>
            <a:endParaRPr lang="en-US" altLang="ja-JP" sz="3200" dirty="0"/>
          </a:p>
          <a:p>
            <a:pPr marL="1371600" lvl="2" indent="-514350"/>
            <a:r>
              <a:rPr lang="en-US" altLang="ja-JP" sz="2800" i="1" dirty="0" err="1"/>
              <a:t>type_name</a:t>
            </a:r>
            <a:r>
              <a:rPr lang="en-US" altLang="ja-JP" sz="2800" i="1" dirty="0"/>
              <a:t>, </a:t>
            </a:r>
            <a:r>
              <a:rPr lang="en-US" altLang="ja-JP" sz="2800" i="1" dirty="0" err="1"/>
              <a:t>back_color</a:t>
            </a:r>
            <a:endParaRPr lang="en-US" altLang="ja-JP" sz="2800" i="1" dirty="0"/>
          </a:p>
          <a:p>
            <a:pPr marL="971550" lvl="1" indent="-514350">
              <a:buFont typeface="+mj-lt"/>
              <a:buAutoNum type="arabicPeriod"/>
            </a:pPr>
            <a:r>
              <a:rPr lang="ja-JP" altLang="en-US" sz="3600" b="1" dirty="0">
                <a:solidFill>
                  <a:schemeClr val="accent2">
                    <a:lumMod val="50000"/>
                  </a:schemeClr>
                </a:solidFill>
              </a:rPr>
              <a:t>ハンガリアン</a:t>
            </a:r>
            <a:r>
              <a:rPr lang="ja-JP" altLang="en-US" sz="3600" dirty="0"/>
              <a:t>派</a:t>
            </a:r>
            <a:r>
              <a:rPr lang="ja-JP" altLang="en-US" sz="3200" dirty="0"/>
              <a:t>だ。</a:t>
            </a:r>
            <a:endParaRPr lang="en-US" altLang="ja-JP" sz="3200" dirty="0"/>
          </a:p>
          <a:p>
            <a:pPr marL="1371600" lvl="2" indent="-514350"/>
            <a:r>
              <a:rPr lang="en-US" altLang="ja-JP" sz="2800" i="1" dirty="0" err="1"/>
              <a:t>szTypeName</a:t>
            </a:r>
            <a:r>
              <a:rPr lang="en-US" altLang="ja-JP" sz="2800" i="1" dirty="0"/>
              <a:t>, </a:t>
            </a:r>
            <a:r>
              <a:rPr lang="en-US" altLang="ja-JP" sz="2800" i="1" dirty="0" err="1"/>
              <a:t>clrBack</a:t>
            </a:r>
            <a:endParaRPr lang="ja-JP" altLang="en-US" sz="3600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>
          <a:xfrm>
            <a:off x="3143240" y="6357958"/>
            <a:ext cx="5715040" cy="365125"/>
          </a:xfrm>
        </p:spPr>
        <p:txBody>
          <a:bodyPr/>
          <a:lstStyle/>
          <a:p>
            <a:pPr>
              <a:defRPr/>
            </a:pPr>
            <a:r>
              <a:rPr lang="ja-JP" altLang="en-US" b="1" dirty="0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40425"/>
          </a:xfrm>
        </p:spPr>
        <p:txBody>
          <a:bodyPr/>
          <a:lstStyle/>
          <a:p>
            <a:pPr>
              <a:defRPr/>
            </a:pPr>
            <a:r>
              <a:rPr lang="ja-JP" altLang="en-US" sz="3200" dirty="0"/>
              <a:t>例えば、</a:t>
            </a:r>
            <a:br>
              <a:rPr lang="en-US" altLang="ja-JP" sz="4000" dirty="0"/>
            </a:br>
            <a:r>
              <a:rPr lang="ja-JP" altLang="en-US" sz="4000" dirty="0"/>
              <a:t>クラス</a:t>
            </a:r>
            <a:r>
              <a:rPr lang="en-US" altLang="ja-JP" sz="4000" dirty="0"/>
              <a:t>/</a:t>
            </a:r>
            <a:r>
              <a:rPr lang="ja-JP" altLang="en-US" sz="4000" dirty="0"/>
              <a:t>オブジェクト</a:t>
            </a:r>
            <a:r>
              <a:rPr lang="en-US" altLang="ja-JP" sz="4000" dirty="0"/>
              <a:t>/</a:t>
            </a:r>
            <a:r>
              <a:rPr lang="ja-JP" altLang="en-US" sz="4000" dirty="0"/>
              <a:t>メソッドを作り、</a:t>
            </a:r>
            <a:br>
              <a:rPr lang="en-US" altLang="ja-JP" sz="4000" dirty="0"/>
            </a:br>
            <a:r>
              <a:rPr lang="ja-JP" altLang="en-US" sz="4000" dirty="0"/>
              <a:t>それに</a:t>
            </a:r>
            <a:r>
              <a:rPr lang="ja-JP" altLang="en-US" sz="4800" dirty="0">
                <a:solidFill>
                  <a:schemeClr val="accent2">
                    <a:lumMod val="50000"/>
                  </a:schemeClr>
                </a:solidFill>
              </a:rPr>
              <a:t>名前</a:t>
            </a:r>
            <a:r>
              <a:rPr lang="ja-JP" altLang="en-US" sz="4000" dirty="0"/>
              <a:t>を付けるということは、</a:t>
            </a: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68987"/>
          </a:xfrm>
        </p:spPr>
        <p:txBody>
          <a:bodyPr/>
          <a:lstStyle/>
          <a:p>
            <a:pPr>
              <a:defRPr/>
            </a:pPr>
            <a:r>
              <a:rPr lang="ja-JP" altLang="en-US" sz="6000" dirty="0"/>
              <a:t>プログラムにおける</a:t>
            </a:r>
            <a:br>
              <a:rPr lang="en-US" altLang="ja-JP" sz="6000" dirty="0"/>
            </a:br>
            <a:r>
              <a:rPr lang="ja-JP" altLang="en-US" sz="6000" dirty="0"/>
              <a:t>或る範囲の概念と</a:t>
            </a:r>
            <a:br>
              <a:rPr lang="en-US" altLang="ja-JP" sz="6000" dirty="0"/>
            </a:br>
            <a:r>
              <a:rPr lang="ja-JP" altLang="en-US" sz="6000" dirty="0"/>
              <a:t>それ以外の間の</a:t>
            </a:r>
            <a:br>
              <a:rPr lang="en-US" altLang="ja-JP" sz="6000" dirty="0"/>
            </a:br>
            <a:r>
              <a:rPr lang="ja-JP" altLang="en-US" sz="9600" dirty="0">
                <a:solidFill>
                  <a:schemeClr val="accent2">
                    <a:lumMod val="50000"/>
                  </a:schemeClr>
                </a:solidFill>
              </a:rPr>
              <a:t>境界</a:t>
            </a:r>
            <a:r>
              <a:rPr lang="ja-JP" altLang="en-US" sz="6000" dirty="0"/>
              <a:t>を決めること</a:t>
            </a: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939925"/>
          </a:xfrm>
        </p:spPr>
        <p:txBody>
          <a:bodyPr/>
          <a:lstStyle/>
          <a:p>
            <a:pPr>
              <a:defRPr/>
            </a:pPr>
            <a:r>
              <a:rPr lang="ja-JP" altLang="en-US" sz="7200" dirty="0">
                <a:solidFill>
                  <a:schemeClr val="accent2">
                    <a:lumMod val="50000"/>
                  </a:schemeClr>
                </a:solidFill>
              </a:rPr>
              <a:t>境界</a:t>
            </a:r>
            <a:r>
              <a:rPr lang="ja-JP" altLang="en-US" sz="4000" dirty="0"/>
              <a:t>を決めるということは</a:t>
            </a:r>
            <a:r>
              <a:rPr lang="en-US" altLang="ja-JP" sz="4000" dirty="0"/>
              <a:t>…</a:t>
            </a:r>
            <a:endParaRPr lang="ja-JP" altLang="en-US" sz="7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3011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2500313"/>
            <a:ext cx="8229600" cy="3625850"/>
          </a:xfrm>
        </p:spPr>
        <p:txBody>
          <a:bodyPr/>
          <a:lstStyle/>
          <a:p>
            <a:r>
              <a:rPr lang="ja-JP" altLang="en-US" sz="7200" dirty="0"/>
              <a:t>それは何か</a:t>
            </a:r>
            <a:r>
              <a:rPr lang="en-US" altLang="ja-JP" sz="7200" dirty="0"/>
              <a:t>?</a:t>
            </a:r>
          </a:p>
          <a:p>
            <a:r>
              <a:rPr lang="ja-JP" altLang="en-US" sz="7200" dirty="0"/>
              <a:t>それは何でないか</a:t>
            </a:r>
            <a:r>
              <a:rPr lang="en-US" altLang="ja-JP" sz="7200" dirty="0"/>
              <a:t>?</a:t>
            </a:r>
          </a:p>
          <a:p>
            <a:pPr>
              <a:buFont typeface="Arial" charset="0"/>
              <a:buNone/>
            </a:pPr>
            <a:r>
              <a:rPr lang="ja-JP" altLang="en-US" sz="4800" dirty="0"/>
              <a:t>を決めるということ</a:t>
            </a:r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11362"/>
          </a:xfrm>
        </p:spPr>
        <p:txBody>
          <a:bodyPr/>
          <a:lstStyle/>
          <a:p>
            <a:r>
              <a:rPr lang="ja-JP" altLang="en-US" sz="3600" dirty="0"/>
              <a:t>例えば、</a:t>
            </a:r>
            <a:r>
              <a:rPr lang="ja-JP" altLang="en-US" dirty="0"/>
              <a:t>或るクラスに </a:t>
            </a:r>
            <a:r>
              <a:rPr lang="en-US" altLang="ja-JP" dirty="0"/>
              <a:t>“Employee”</a:t>
            </a:r>
            <a:r>
              <a:rPr lang="ja-JP" altLang="en-US" dirty="0"/>
              <a:t> という名前を付けるということは、</a:t>
            </a:r>
          </a:p>
        </p:txBody>
      </p:sp>
      <p:sp>
        <p:nvSpPr>
          <p:cNvPr id="41987" name="コンテンツ プレースホルダ 2"/>
          <p:cNvSpPr>
            <a:spLocks noGrp="1"/>
          </p:cNvSpPr>
          <p:nvPr>
            <p:ph idx="1"/>
          </p:nvPr>
        </p:nvSpPr>
        <p:spPr>
          <a:xfrm>
            <a:off x="214282" y="2428868"/>
            <a:ext cx="8572560" cy="4143403"/>
          </a:xfrm>
        </p:spPr>
        <p:txBody>
          <a:bodyPr/>
          <a:lstStyle/>
          <a:p>
            <a:r>
              <a:rPr lang="ja-JP" altLang="en-US" dirty="0"/>
              <a:t>「システムの中の</a:t>
            </a:r>
            <a:r>
              <a:rPr lang="ja-JP" altLang="en-US" sz="3600" dirty="0"/>
              <a:t>この範囲の概念を  </a:t>
            </a:r>
            <a:r>
              <a:rPr lang="en-US" altLang="ja-JP" sz="3600" dirty="0"/>
              <a:t>“Employee”</a:t>
            </a:r>
            <a:r>
              <a:rPr lang="ja-JP" altLang="en-US" sz="3600" dirty="0"/>
              <a:t> と呼ぶことにするからね」</a:t>
            </a:r>
            <a:br>
              <a:rPr lang="en-US" altLang="ja-JP" sz="3600" dirty="0"/>
            </a:br>
            <a:r>
              <a:rPr lang="ja-JP" altLang="en-US" sz="2800" dirty="0"/>
              <a:t>ということ。</a:t>
            </a:r>
            <a:endParaRPr lang="en-US" altLang="ja-JP" sz="2800" dirty="0"/>
          </a:p>
          <a:p>
            <a:pPr lvl="1"/>
            <a:r>
              <a:rPr lang="ja-JP" altLang="en-US" dirty="0"/>
              <a:t>システム全体という混沌の中から </a:t>
            </a:r>
            <a:r>
              <a:rPr lang="en-US" altLang="ja-JP" dirty="0"/>
              <a:t>“Employee” </a:t>
            </a:r>
            <a:r>
              <a:rPr lang="ja-JP" altLang="en-US" dirty="0"/>
              <a:t>という概念を切り出す。</a:t>
            </a:r>
            <a:endParaRPr lang="en-US" altLang="ja-JP" dirty="0"/>
          </a:p>
          <a:p>
            <a:r>
              <a:rPr lang="en-US" altLang="ja-JP" dirty="0"/>
              <a:t>“Employee” </a:t>
            </a:r>
            <a:r>
              <a:rPr lang="ja-JP" altLang="en-US" dirty="0"/>
              <a:t>とそれ以外との間に境界を与え、</a:t>
            </a:r>
            <a:r>
              <a:rPr lang="en-US" altLang="ja-JP" dirty="0"/>
              <a:t>“Employee” </a:t>
            </a:r>
            <a:r>
              <a:rPr lang="ja-JP" altLang="en-US" dirty="0"/>
              <a:t>の概念の範囲を決めること。</a:t>
            </a:r>
            <a:endParaRPr lang="en-US" altLang="ja-JP" dirty="0"/>
          </a:p>
          <a:p>
            <a:pPr lvl="1"/>
            <a:r>
              <a:rPr lang="ja-JP" altLang="en-US" sz="2400" b="1" dirty="0"/>
              <a:t>「</a:t>
            </a:r>
            <a:r>
              <a:rPr lang="en-US" altLang="ja-JP" sz="2400" b="1" dirty="0"/>
              <a:t>Employee</a:t>
            </a:r>
            <a:r>
              <a:rPr lang="ja-JP" altLang="en-US" sz="2400" b="1" dirty="0"/>
              <a:t> なもの」と「それ以外」を決定。</a:t>
            </a:r>
            <a:endParaRPr lang="ja-JP" altLang="en-US" sz="4400" b="1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00C4FF2F-7262-B0FD-6195-D7F4571B3CE1}"/>
              </a:ext>
            </a:extLst>
          </p:cNvPr>
          <p:cNvGrpSpPr/>
          <p:nvPr/>
        </p:nvGrpSpPr>
        <p:grpSpPr>
          <a:xfrm>
            <a:off x="642938" y="571500"/>
            <a:ext cx="7715250" cy="5643563"/>
            <a:chOff x="642938" y="571500"/>
            <a:chExt cx="7715250" cy="5643563"/>
          </a:xfrm>
        </p:grpSpPr>
        <p:sp>
          <p:nvSpPr>
            <p:cNvPr id="4" name="正方形/長方形 3"/>
            <p:cNvSpPr/>
            <p:nvPr/>
          </p:nvSpPr>
          <p:spPr>
            <a:xfrm>
              <a:off x="642938" y="571500"/>
              <a:ext cx="7715250" cy="564356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45059" name="テキスト ボックス 4"/>
            <p:cNvSpPr txBox="1">
              <a:spLocks noChangeArrowheads="1"/>
            </p:cNvSpPr>
            <p:nvPr/>
          </p:nvSpPr>
          <p:spPr bwMode="auto">
            <a:xfrm>
              <a:off x="928688" y="857250"/>
              <a:ext cx="2578100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ja-JP" altLang="en-US" sz="280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業務系システム</a:t>
              </a: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2571750" y="2928938"/>
              <a:ext cx="4000500" cy="185737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45061" name="テキスト ボックス 6"/>
            <p:cNvSpPr txBox="1">
              <a:spLocks noChangeArrowheads="1"/>
            </p:cNvSpPr>
            <p:nvPr/>
          </p:nvSpPr>
          <p:spPr bwMode="auto">
            <a:xfrm>
              <a:off x="3214688" y="3429000"/>
              <a:ext cx="2656496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360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Employee</a:t>
              </a:r>
              <a:endParaRPr lang="ja-JP" altLang="en-US" sz="360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45062" name="テキスト ボックス 7"/>
            <p:cNvSpPr txBox="1">
              <a:spLocks noChangeArrowheads="1"/>
            </p:cNvSpPr>
            <p:nvPr/>
          </p:nvSpPr>
          <p:spPr bwMode="auto">
            <a:xfrm>
              <a:off x="6572250" y="1785938"/>
              <a:ext cx="1111250" cy="6461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ja-JP" altLang="en-US" sz="3600" b="1" u="sng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境界</a:t>
              </a:r>
            </a:p>
          </p:txBody>
        </p:sp>
        <p:sp>
          <p:nvSpPr>
            <p:cNvPr id="9" name="下矢印 8"/>
            <p:cNvSpPr/>
            <p:nvPr/>
          </p:nvSpPr>
          <p:spPr>
            <a:xfrm rot="3090220">
              <a:off x="5964344" y="2065295"/>
              <a:ext cx="428628" cy="843555"/>
            </a:xfrm>
            <a:prstGeom prst="down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0" name="角丸四角形吹き出し 9"/>
            <p:cNvSpPr/>
            <p:nvPr/>
          </p:nvSpPr>
          <p:spPr>
            <a:xfrm>
              <a:off x="4714875" y="5000625"/>
              <a:ext cx="3143250" cy="1000125"/>
            </a:xfrm>
            <a:prstGeom prst="wedgeRoundRectCallout">
              <a:avLst>
                <a:gd name="adj1" fmla="val -57404"/>
                <a:gd name="adj2" fmla="val -82479"/>
                <a:gd name="adj3" fmla="val 16667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ja-JP" altLang="en-US" sz="2000" b="1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この範囲の概念を、</a:t>
              </a:r>
              <a:endParaRPr lang="en-US" altLang="ja-JP" sz="2000" b="1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  <a:p>
              <a:pPr algn="ctr">
                <a:defRPr/>
              </a:pPr>
              <a:r>
                <a:rPr lang="en-US" altLang="ja-JP" sz="2000" b="1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”Employee” </a:t>
              </a:r>
              <a:r>
                <a:rPr lang="ja-JP" altLang="en-US" sz="2000" b="1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と呼ぶことにするよ。</a:t>
              </a:r>
            </a:p>
          </p:txBody>
        </p:sp>
      </p:grpSp>
      <p:sp>
        <p:nvSpPr>
          <p:cNvPr id="11" name="フッター プレースホル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800"/>
          </a:xfrm>
        </p:spPr>
        <p:txBody>
          <a:bodyPr/>
          <a:lstStyle/>
          <a:p>
            <a:r>
              <a:rPr lang="ja-JP" altLang="en-US" sz="4000"/>
              <a:t>クラスやメソッドを作るとき</a:t>
            </a:r>
            <a:r>
              <a:rPr lang="en-US" altLang="ja-JP" sz="4000"/>
              <a:t>:</a:t>
            </a:r>
            <a:endParaRPr lang="ja-JP" altLang="en-US"/>
          </a:p>
        </p:txBody>
      </p:sp>
      <p:sp>
        <p:nvSpPr>
          <p:cNvPr id="4" name="タイトル 1"/>
          <p:cNvSpPr txBox="1">
            <a:spLocks/>
          </p:cNvSpPr>
          <p:nvPr/>
        </p:nvSpPr>
        <p:spPr bwMode="auto">
          <a:xfrm>
            <a:off x="842963" y="4929188"/>
            <a:ext cx="7658100" cy="13684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ja-JP" altLang="en-US" sz="4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何を作るか</a:t>
            </a:r>
            <a:r>
              <a:rPr lang="ja-JP" altLang="en-US" sz="4400" dirty="0">
                <a:latin typeface="+mj-lt"/>
                <a:ea typeface="+mj-ea"/>
                <a:cs typeface="+mj-cs"/>
              </a:rPr>
              <a:t>決めずに、作ること</a:t>
            </a:r>
            <a:endParaRPr lang="ja-JP" altLang="en-US" sz="44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タイトル 1"/>
          <p:cNvSpPr txBox="1">
            <a:spLocks/>
          </p:cNvSpPr>
          <p:nvPr/>
        </p:nvSpPr>
        <p:spPr bwMode="auto">
          <a:xfrm>
            <a:off x="609600" y="1428750"/>
            <a:ext cx="8229600" cy="21431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ja-JP" altLang="en-US" sz="4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「どんな名前が良いかなー</a:t>
            </a:r>
            <a:r>
              <a:rPr lang="en-US" altLang="ja-JP" sz="4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…</a:t>
            </a:r>
            <a:br>
              <a:rPr lang="en-US" altLang="ja-JP" sz="4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ja-JP" altLang="en-US" sz="4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まあ、</a:t>
            </a:r>
            <a:r>
              <a:rPr lang="ja-JP" altLang="en-US" sz="40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めんど</a:t>
            </a:r>
            <a:r>
              <a:rPr lang="ja-JP" altLang="en-US" sz="4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くさいから、</a:t>
            </a:r>
            <a:endParaRPr lang="en-US" altLang="ja-JP" sz="40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 eaLnBrk="0" hangingPunct="0">
              <a:defRPr/>
            </a:pPr>
            <a:r>
              <a:rPr lang="ja-JP" altLang="en-US" sz="4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適当に付けて、とにかく作っちゃえ」</a:t>
            </a:r>
          </a:p>
        </p:txBody>
      </p:sp>
      <p:sp>
        <p:nvSpPr>
          <p:cNvPr id="6" name="下矢印 5"/>
          <p:cNvSpPr/>
          <p:nvPr/>
        </p:nvSpPr>
        <p:spPr>
          <a:xfrm>
            <a:off x="4071934" y="3857628"/>
            <a:ext cx="1071570" cy="785818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46088" name="テキスト ボックス 6"/>
          <p:cNvSpPr txBox="1">
            <a:spLocks noChangeArrowheads="1"/>
          </p:cNvSpPr>
          <p:nvPr/>
        </p:nvSpPr>
        <p:spPr bwMode="auto">
          <a:xfrm>
            <a:off x="5286375" y="4000500"/>
            <a:ext cx="15462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400"/>
              <a:t>というのは</a:t>
            </a:r>
          </a:p>
        </p:txBody>
      </p:sp>
      <p:sp>
        <p:nvSpPr>
          <p:cNvPr id="7" name="フッター プレースホル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1143000" y="1455738"/>
            <a:ext cx="4784725" cy="83026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4800" dirty="0"/>
              <a:t>何故作る</a:t>
            </a:r>
            <a:r>
              <a:rPr lang="en-US" altLang="ja-JP" sz="4800" dirty="0"/>
              <a:t>?</a:t>
            </a:r>
            <a:r>
              <a:rPr lang="ja-JP" altLang="en-US" sz="4800" dirty="0"/>
              <a:t> </a:t>
            </a:r>
            <a:r>
              <a:rPr lang="en-US" altLang="ja-JP" sz="4800" dirty="0"/>
              <a:t>(Why?)</a:t>
            </a:r>
            <a:endParaRPr lang="ja-JP" altLang="en-US" sz="48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71563" y="3527425"/>
            <a:ext cx="4926012" cy="8302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4800" dirty="0"/>
              <a:t>何を作る</a:t>
            </a:r>
            <a:r>
              <a:rPr lang="en-US" altLang="ja-JP" sz="4800" dirty="0"/>
              <a:t>? (What?)</a:t>
            </a:r>
            <a:endParaRPr lang="ja-JP" altLang="en-US" sz="48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43000" y="5599113"/>
            <a:ext cx="4810125" cy="8302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4800" dirty="0"/>
              <a:t>どう作る</a:t>
            </a:r>
            <a:r>
              <a:rPr lang="en-US" altLang="ja-JP" sz="4800" dirty="0"/>
              <a:t>?</a:t>
            </a:r>
            <a:r>
              <a:rPr lang="ja-JP" altLang="en-US" sz="4800" dirty="0"/>
              <a:t> </a:t>
            </a:r>
            <a:r>
              <a:rPr lang="en-US" altLang="ja-JP" sz="4800" dirty="0"/>
              <a:t>(How?)</a:t>
            </a:r>
            <a:endParaRPr lang="ja-JP" altLang="en-US" sz="4800" dirty="0"/>
          </a:p>
        </p:txBody>
      </p:sp>
      <p:sp>
        <p:nvSpPr>
          <p:cNvPr id="9" name="下矢印 8"/>
          <p:cNvSpPr/>
          <p:nvPr/>
        </p:nvSpPr>
        <p:spPr>
          <a:xfrm>
            <a:off x="3071787" y="2740879"/>
            <a:ext cx="857256" cy="571504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0" name="下矢印 9"/>
          <p:cNvSpPr/>
          <p:nvPr/>
        </p:nvSpPr>
        <p:spPr>
          <a:xfrm>
            <a:off x="3071787" y="4669705"/>
            <a:ext cx="857256" cy="571504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47115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800"/>
          </a:xfrm>
        </p:spPr>
        <p:txBody>
          <a:bodyPr/>
          <a:lstStyle/>
          <a:p>
            <a:r>
              <a:rPr lang="ja-JP" altLang="en-US" sz="4000"/>
              <a:t>こう行きたいところ</a:t>
            </a:r>
            <a:r>
              <a:rPr lang="en-US" altLang="ja-JP" sz="4000"/>
              <a:t>:</a:t>
            </a:r>
            <a:endParaRPr lang="ja-JP" altLang="en-US"/>
          </a:p>
        </p:txBody>
      </p:sp>
      <p:sp>
        <p:nvSpPr>
          <p:cNvPr id="11" name="角丸四角形吹き出し 10"/>
          <p:cNvSpPr/>
          <p:nvPr/>
        </p:nvSpPr>
        <p:spPr>
          <a:xfrm>
            <a:off x="6286500" y="2857500"/>
            <a:ext cx="2643188" cy="1571625"/>
          </a:xfrm>
          <a:prstGeom prst="wedgeRoundRectCallout">
            <a:avLst>
              <a:gd name="adj1" fmla="val -33683"/>
              <a:gd name="adj2" fmla="val -64673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dirty="0"/>
              <a:t>目的が手段を</a:t>
            </a:r>
            <a:endParaRPr lang="en-US" altLang="ja-JP" sz="2800" dirty="0"/>
          </a:p>
          <a:p>
            <a:pPr algn="ctr">
              <a:defRPr/>
            </a:pPr>
            <a:r>
              <a:rPr lang="ja-JP" altLang="en-US" sz="2800" dirty="0"/>
              <a:t>駆動する。</a:t>
            </a:r>
          </a:p>
        </p:txBody>
      </p:sp>
      <p:sp>
        <p:nvSpPr>
          <p:cNvPr id="12" name="フッター プレースホル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14313"/>
            <a:ext cx="8229600" cy="6429375"/>
          </a:xfrm>
        </p:spPr>
        <p:txBody>
          <a:bodyPr/>
          <a:lstStyle/>
          <a:p>
            <a:pPr>
              <a:defRPr/>
            </a:pPr>
            <a:r>
              <a:rPr lang="en-US" altLang="ja-JP" sz="7200" dirty="0">
                <a:solidFill>
                  <a:schemeClr val="accent2">
                    <a:lumMod val="50000"/>
                  </a:schemeClr>
                </a:solidFill>
              </a:rPr>
              <a:t>3.</a:t>
            </a:r>
            <a:br>
              <a:rPr lang="en-US" altLang="ja-JP" sz="72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ja-JP" sz="7200" b="1" dirty="0">
                <a:solidFill>
                  <a:schemeClr val="accent2">
                    <a:lumMod val="50000"/>
                  </a:schemeClr>
                </a:solidFill>
              </a:rPr>
              <a:t>SON :</a:t>
            </a:r>
            <a:br>
              <a:rPr lang="en-US" altLang="ja-JP" sz="8800" b="1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ja-JP" sz="8800" b="1" dirty="0">
                <a:solidFill>
                  <a:schemeClr val="accent2">
                    <a:lumMod val="50000"/>
                  </a:schemeClr>
                </a:solidFill>
              </a:rPr>
              <a:t>Service Oriented Naming</a:t>
            </a:r>
            <a:br>
              <a:rPr lang="en-US" altLang="ja-JP" sz="88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ja-JP" sz="5400" dirty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ja-JP" altLang="en-US" sz="5400" dirty="0">
                <a:solidFill>
                  <a:schemeClr val="accent2">
                    <a:lumMod val="50000"/>
                  </a:schemeClr>
                </a:solidFill>
              </a:rPr>
              <a:t>サービス指向</a:t>
            </a:r>
            <a:r>
              <a:rPr lang="ja-JP" altLang="en-US" sz="4800" dirty="0">
                <a:solidFill>
                  <a:schemeClr val="accent2">
                    <a:lumMod val="50000"/>
                  </a:schemeClr>
                </a:solidFill>
              </a:rPr>
              <a:t>名前付け</a:t>
            </a:r>
            <a:r>
              <a:rPr lang="en-US" altLang="ja-JP" sz="5400" dirty="0">
                <a:solidFill>
                  <a:schemeClr val="accent2">
                    <a:lumMod val="50000"/>
                  </a:schemeClr>
                </a:solidFill>
              </a:rPr>
              <a:t>)</a:t>
            </a:r>
            <a:endParaRPr lang="ja-JP" altLang="en-US" sz="8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68487"/>
          </a:xfrm>
        </p:spPr>
        <p:txBody>
          <a:bodyPr/>
          <a:lstStyle/>
          <a:p>
            <a:r>
              <a:rPr lang="ja-JP" altLang="en-US" sz="5400"/>
              <a:t>突然ですが</a:t>
            </a:r>
            <a:r>
              <a:rPr lang="en-US" altLang="ja-JP" sz="5400"/>
              <a:t>…</a:t>
            </a:r>
            <a:endParaRPr lang="ja-JP" altLang="en-US" sz="540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2071688"/>
            <a:ext cx="8229600" cy="4054475"/>
          </a:xfrm>
        </p:spPr>
        <p:txBody>
          <a:bodyPr/>
          <a:lstStyle/>
          <a:p>
            <a:pPr>
              <a:defRPr/>
            </a:pPr>
            <a:r>
              <a:rPr lang="ja-JP" altLang="en-US" sz="8000" dirty="0">
                <a:solidFill>
                  <a:schemeClr val="accent2">
                    <a:lumMod val="50000"/>
                  </a:schemeClr>
                </a:solidFill>
              </a:rPr>
              <a:t>「テレビ」</a:t>
            </a:r>
            <a:r>
              <a:rPr lang="ja-JP" altLang="en-US" sz="7200" dirty="0"/>
              <a:t>って何</a:t>
            </a:r>
            <a:r>
              <a:rPr lang="en-US" altLang="ja-JP" sz="7200" dirty="0"/>
              <a:t>?</a:t>
            </a:r>
          </a:p>
          <a:p>
            <a:pPr>
              <a:defRPr/>
            </a:pPr>
            <a:r>
              <a:rPr lang="ja-JP" altLang="en-US" sz="8000" dirty="0">
                <a:solidFill>
                  <a:schemeClr val="accent2">
                    <a:lumMod val="50000"/>
                  </a:schemeClr>
                </a:solidFill>
              </a:rPr>
              <a:t>「電話」</a:t>
            </a:r>
            <a:r>
              <a:rPr lang="ja-JP" altLang="en-US" sz="7200" dirty="0"/>
              <a:t>って何</a:t>
            </a:r>
            <a:r>
              <a:rPr lang="en-US" altLang="ja-JP" sz="7200" dirty="0"/>
              <a:t>?</a:t>
            </a:r>
            <a:endParaRPr lang="ja-JP" altLang="en-US" sz="7200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5400"/>
              <a:t>本来は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z="4000" dirty="0" err="1"/>
              <a:t>tele</a:t>
            </a:r>
            <a:r>
              <a:rPr lang="en-US" altLang="ja-JP" sz="4000" dirty="0"/>
              <a:t>-vision</a:t>
            </a:r>
            <a:r>
              <a:rPr lang="ja-JP" altLang="en-US" sz="4000" dirty="0" err="1"/>
              <a:t>、</a:t>
            </a:r>
            <a:r>
              <a:rPr lang="en-US" altLang="ja-JP" sz="4000" dirty="0" err="1"/>
              <a:t>tele</a:t>
            </a:r>
            <a:r>
              <a:rPr lang="en-US" altLang="ja-JP" sz="4000" dirty="0"/>
              <a:t>-phone</a:t>
            </a:r>
            <a:r>
              <a:rPr lang="ja-JP" altLang="en-US" sz="4000" dirty="0"/>
              <a:t> </a:t>
            </a:r>
            <a:r>
              <a:rPr lang="ja-JP" altLang="en-US" sz="4800" dirty="0">
                <a:solidFill>
                  <a:schemeClr val="accent2">
                    <a:lumMod val="50000"/>
                  </a:schemeClr>
                </a:solidFill>
              </a:rPr>
              <a:t>⇒</a:t>
            </a:r>
            <a:br>
              <a:rPr lang="en-US" altLang="ja-JP" dirty="0"/>
            </a:br>
            <a:r>
              <a:rPr lang="ja-JP" altLang="en-US" dirty="0"/>
              <a:t>「遠くに</a:t>
            </a:r>
            <a:r>
              <a:rPr lang="ja-JP" altLang="en-US" b="1" dirty="0"/>
              <a:t>映像</a:t>
            </a:r>
            <a:r>
              <a:rPr lang="ja-JP" altLang="en-US" dirty="0"/>
              <a:t>や</a:t>
            </a:r>
            <a:r>
              <a:rPr lang="ja-JP" altLang="en-US" b="1" dirty="0"/>
              <a:t>音声</a:t>
            </a:r>
            <a:r>
              <a:rPr lang="ja-JP" altLang="en-US" dirty="0"/>
              <a:t>をとどける</a:t>
            </a:r>
            <a:r>
              <a:rPr lang="ja-JP" altLang="en-US" sz="4800" dirty="0">
                <a:solidFill>
                  <a:schemeClr val="accent2">
                    <a:lumMod val="50000"/>
                  </a:schemeClr>
                </a:solidFill>
              </a:rPr>
              <a:t>システム</a:t>
            </a:r>
            <a:br>
              <a:rPr lang="en-US" altLang="ja-JP" sz="48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ja-JP" altLang="en-US" dirty="0"/>
              <a:t>全体の名前」</a:t>
            </a:r>
            <a:endParaRPr lang="ja-JP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8" y="4000500"/>
            <a:ext cx="2524125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1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6125" y="3143250"/>
            <a:ext cx="2471738" cy="298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2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00750" y="4786313"/>
            <a:ext cx="2678113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フッター プレースホル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タイトル 1"/>
          <p:cNvSpPr>
            <a:spLocks noGrp="1"/>
          </p:cNvSpPr>
          <p:nvPr>
            <p:ph type="title"/>
          </p:nvPr>
        </p:nvSpPr>
        <p:spPr>
          <a:xfrm>
            <a:off x="500063" y="28575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ja-JP" altLang="en-US" dirty="0">
                <a:solidFill>
                  <a:schemeClr val="accent2">
                    <a:lumMod val="50000"/>
                  </a:schemeClr>
                </a:solidFill>
              </a:rPr>
              <a:t>よくない名前</a:t>
            </a:r>
            <a:r>
              <a:rPr lang="ja-JP" altLang="en-US" dirty="0"/>
              <a:t>の例</a:t>
            </a:r>
          </a:p>
        </p:txBody>
      </p:sp>
      <p:sp>
        <p:nvSpPr>
          <p:cNvPr id="12291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58175" cy="4829175"/>
          </a:xfrm>
        </p:spPr>
        <p:txBody>
          <a:bodyPr/>
          <a:lstStyle/>
          <a:p>
            <a:r>
              <a:rPr lang="en-US" altLang="ja-JP" sz="3600" b="1" i="1" dirty="0" err="1"/>
              <a:t>int</a:t>
            </a:r>
            <a:r>
              <a:rPr lang="en-US" altLang="ja-JP" sz="3600" b="1" i="1" dirty="0"/>
              <a:t> </a:t>
            </a:r>
            <a:r>
              <a:rPr lang="en-US" altLang="ja-JP" sz="3600" b="1" i="1" dirty="0" err="1"/>
              <a:t>i</a:t>
            </a:r>
            <a:r>
              <a:rPr lang="en-US" altLang="ja-JP" sz="3600" b="1" i="1" dirty="0"/>
              <a:t>, i2, i3;</a:t>
            </a:r>
            <a:br>
              <a:rPr lang="en-US" altLang="ja-JP" sz="3600" dirty="0"/>
            </a:br>
            <a:r>
              <a:rPr lang="en-US" altLang="ja-JP" sz="3600" dirty="0"/>
              <a:t>	</a:t>
            </a:r>
            <a:r>
              <a:rPr lang="ja-JP" altLang="en-US" dirty="0"/>
              <a:t>意図がない。</a:t>
            </a:r>
            <a:endParaRPr lang="en-US" altLang="ja-JP" dirty="0"/>
          </a:p>
          <a:p>
            <a:r>
              <a:rPr lang="en-US" altLang="ja-JP" sz="3600" b="1" i="1" dirty="0" err="1"/>
              <a:t>tmpWork</a:t>
            </a:r>
            <a:br>
              <a:rPr lang="en-US" altLang="ja-JP" sz="3600" dirty="0"/>
            </a:br>
            <a:r>
              <a:rPr lang="en-US" altLang="ja-JP" sz="3600" dirty="0"/>
              <a:t>	</a:t>
            </a:r>
            <a:r>
              <a:rPr lang="ja-JP" altLang="en-US" dirty="0"/>
              <a:t>内容物を表していない。</a:t>
            </a:r>
            <a:endParaRPr lang="en-US" altLang="ja-JP" sz="3600" dirty="0"/>
          </a:p>
          <a:p>
            <a:r>
              <a:rPr lang="en-US" altLang="ja-JP" sz="3600" b="1" i="1" dirty="0" err="1"/>
              <a:t>lclusrdafName</a:t>
            </a:r>
            <a:r>
              <a:rPr lang="en-US" altLang="ja-JP" sz="3600" b="1" i="1" dirty="0"/>
              <a:t> </a:t>
            </a:r>
            <a:br>
              <a:rPr lang="en-US" altLang="ja-JP" sz="3600" b="1" i="1" dirty="0"/>
            </a:br>
            <a:r>
              <a:rPr lang="en-US" altLang="ja-JP" sz="3600" b="1" i="1" dirty="0"/>
              <a:t>	</a:t>
            </a:r>
            <a:r>
              <a:rPr lang="ja-JP" altLang="en-US" dirty="0"/>
              <a:t>読みにくい。</a:t>
            </a:r>
            <a:endParaRPr lang="en-US" altLang="ja-JP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じゃー　これは間違いなの</a:t>
            </a:r>
            <a:r>
              <a:rPr lang="en-US" altLang="ja-JP"/>
              <a:t>?</a:t>
            </a:r>
            <a:endParaRPr lang="ja-JP" altLang="en-US"/>
          </a:p>
        </p:txBody>
      </p:sp>
      <p:sp>
        <p:nvSpPr>
          <p:cNvPr id="5120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4471988" cy="4525963"/>
          </a:xfrm>
        </p:spPr>
        <p:txBody>
          <a:bodyPr/>
          <a:lstStyle/>
          <a:p>
            <a:r>
              <a:rPr lang="ja-JP" altLang="en-US"/>
              <a:t>これがテレビ</a:t>
            </a:r>
            <a:r>
              <a:rPr lang="en-US" altLang="ja-JP"/>
              <a:t>?</a:t>
            </a:r>
            <a:endParaRPr lang="ja-JP" altLang="en-US"/>
          </a:p>
        </p:txBody>
      </p:sp>
      <p:pic>
        <p:nvPicPr>
          <p:cNvPr id="5120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88" y="2428875"/>
            <a:ext cx="3543300" cy="3656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コンテンツ プレースホルダ 2"/>
          <p:cNvSpPr txBox="1">
            <a:spLocks/>
          </p:cNvSpPr>
          <p:nvPr/>
        </p:nvSpPr>
        <p:spPr bwMode="auto">
          <a:xfrm>
            <a:off x="4457700" y="1546225"/>
            <a:ext cx="447198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ja-JP" altLang="en-US" sz="3200" dirty="0">
                <a:latin typeface="+mn-lt"/>
                <a:ea typeface="+mn-ea"/>
              </a:rPr>
              <a:t>これが電話</a:t>
            </a:r>
            <a:r>
              <a:rPr lang="en-US" altLang="ja-JP" sz="3200" dirty="0">
                <a:latin typeface="+mn-lt"/>
                <a:ea typeface="+mn-ea"/>
              </a:rPr>
              <a:t>?</a:t>
            </a:r>
            <a:endParaRPr lang="ja-JP" altLang="en-US" sz="3200" dirty="0">
              <a:latin typeface="+mn-lt"/>
              <a:ea typeface="+mn-ea"/>
            </a:endParaRPr>
          </a:p>
        </p:txBody>
      </p:sp>
      <p:pic>
        <p:nvPicPr>
          <p:cNvPr id="512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3625" y="2436813"/>
            <a:ext cx="2414588" cy="392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フッター プレースホル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25737"/>
          </a:xfrm>
        </p:spPr>
        <p:txBody>
          <a:bodyPr/>
          <a:lstStyle/>
          <a:p>
            <a:r>
              <a:rPr lang="ja-JP" altLang="en-US" sz="9600"/>
              <a:t>「いいえ。」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3071813"/>
            <a:ext cx="8229600" cy="3054350"/>
          </a:xfrm>
        </p:spPr>
        <p:txBody>
          <a:bodyPr/>
          <a:lstStyle/>
          <a:p>
            <a:pPr algn="ctr">
              <a:defRPr/>
            </a:pPr>
            <a:r>
              <a:rPr lang="ja-JP" altLang="en-US" sz="6000" dirty="0"/>
              <a:t>それこそがエンジニアの</a:t>
            </a:r>
            <a:br>
              <a:rPr lang="en-US" altLang="ja-JP" sz="6000" dirty="0"/>
            </a:br>
            <a:r>
              <a:rPr lang="ja-JP" altLang="en-US" sz="6000" dirty="0"/>
              <a:t>持つべき</a:t>
            </a:r>
            <a:r>
              <a:rPr lang="ja-JP" altLang="en-US" sz="6600" dirty="0">
                <a:solidFill>
                  <a:schemeClr val="accent2">
                    <a:lumMod val="50000"/>
                  </a:schemeClr>
                </a:solidFill>
              </a:rPr>
              <a:t>視点</a:t>
            </a:r>
            <a:r>
              <a:rPr lang="ja-JP" altLang="en-US" sz="6000" dirty="0"/>
              <a:t>。</a:t>
            </a:r>
            <a:endParaRPr lang="ja-JP" altLang="en-US" sz="6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2643188" y="4214818"/>
            <a:ext cx="5357812" cy="23574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85775" y="142852"/>
            <a:ext cx="8229600" cy="4043362"/>
          </a:xfrm>
        </p:spPr>
        <p:txBody>
          <a:bodyPr/>
          <a:lstStyle/>
          <a:p>
            <a:pPr algn="ctr">
              <a:buFont typeface="Arial" charset="0"/>
              <a:buNone/>
              <a:defRPr/>
            </a:pPr>
            <a:r>
              <a:rPr lang="ja-JP" altLang="en-US" sz="6000" dirty="0"/>
              <a:t>それって、システムが</a:t>
            </a:r>
            <a:endParaRPr lang="en-US" altLang="ja-JP" sz="6000" dirty="0"/>
          </a:p>
          <a:p>
            <a:pPr algn="ctr">
              <a:buFont typeface="Arial" charset="0"/>
              <a:buNone/>
              <a:defRPr/>
            </a:pPr>
            <a:r>
              <a:rPr lang="ja-JP" altLang="en-US" sz="6000" dirty="0"/>
              <a:t>ユーザーに提供する</a:t>
            </a:r>
            <a:endParaRPr lang="en-US" altLang="ja-JP" sz="6000" dirty="0"/>
          </a:p>
          <a:p>
            <a:pPr algn="ctr">
              <a:buFont typeface="Arial" charset="0"/>
              <a:buNone/>
              <a:defRPr/>
            </a:pPr>
            <a:r>
              <a:rPr lang="ja-JP" altLang="en-US" sz="9600" dirty="0">
                <a:solidFill>
                  <a:schemeClr val="accent2">
                    <a:lumMod val="50000"/>
                  </a:schemeClr>
                </a:solidFill>
              </a:rPr>
              <a:t>インタフェイス</a:t>
            </a:r>
            <a:endParaRPr lang="ja-JP" altLang="en-US" sz="7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コンテンツ プレースホルダ 2"/>
          <p:cNvSpPr txBox="1">
            <a:spLocks/>
          </p:cNvSpPr>
          <p:nvPr/>
        </p:nvSpPr>
        <p:spPr bwMode="auto">
          <a:xfrm>
            <a:off x="2786063" y="4500568"/>
            <a:ext cx="1643062" cy="78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ja-JP" altLang="en-US" sz="3200" dirty="0">
                <a:latin typeface="+mn-lt"/>
                <a:ea typeface="+mn-ea"/>
              </a:rPr>
              <a:t>テレビ</a:t>
            </a:r>
          </a:p>
        </p:txBody>
      </p:sp>
      <p:pic>
        <p:nvPicPr>
          <p:cNvPr id="5325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4750" y="5072068"/>
            <a:ext cx="13843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コンテンツ プレースホルダ 2"/>
          <p:cNvSpPr txBox="1">
            <a:spLocks/>
          </p:cNvSpPr>
          <p:nvPr/>
        </p:nvSpPr>
        <p:spPr bwMode="auto">
          <a:xfrm>
            <a:off x="5143500" y="4446593"/>
            <a:ext cx="1643063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ja-JP" altLang="en-US" sz="3200" dirty="0">
                <a:latin typeface="+mn-lt"/>
                <a:ea typeface="+mn-ea"/>
              </a:rPr>
              <a:t>電話</a:t>
            </a:r>
          </a:p>
        </p:txBody>
      </p:sp>
      <p:pic>
        <p:nvPicPr>
          <p:cNvPr id="5325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6563" y="4929193"/>
            <a:ext cx="942975" cy="153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フッター プレースホルダ 8"/>
          <p:cNvSpPr>
            <a:spLocks noGrp="1"/>
          </p:cNvSpPr>
          <p:nvPr>
            <p:ph type="ftr" sz="quarter" idx="11"/>
          </p:nvPr>
        </p:nvSpPr>
        <p:spPr>
          <a:xfrm>
            <a:off x="1714480" y="6564337"/>
            <a:ext cx="5715040" cy="365125"/>
          </a:xfrm>
        </p:spPr>
        <p:txBody>
          <a:bodyPr/>
          <a:lstStyle/>
          <a:p>
            <a:pPr>
              <a:defRPr/>
            </a:pPr>
            <a:r>
              <a:rPr lang="ja-JP" altLang="en-US" b="1" dirty="0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68425"/>
          </a:xfrm>
        </p:spPr>
        <p:txBody>
          <a:bodyPr/>
          <a:lstStyle/>
          <a:p>
            <a:r>
              <a:rPr lang="ja-JP" altLang="en-US"/>
              <a:t>ユーザー インタフェイスが</a:t>
            </a:r>
            <a:br>
              <a:rPr lang="en-US" altLang="ja-JP"/>
            </a:br>
            <a:r>
              <a:rPr lang="ja-JP" altLang="en-US"/>
              <a:t>名前になる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4000500" y="2071688"/>
            <a:ext cx="4643438" cy="4214812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/>
              <a:t>し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286250" y="2357438"/>
            <a:ext cx="2263775" cy="8921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800" b="1" dirty="0">
                <a:solidFill>
                  <a:schemeClr val="accent2">
                    <a:lumMod val="50000"/>
                  </a:schemeClr>
                </a:solidFill>
              </a:rPr>
              <a:t>テレビ</a:t>
            </a:r>
            <a:r>
              <a:rPr lang="ja-JP" altLang="en-US" sz="2000" b="1" dirty="0"/>
              <a:t>という名の</a:t>
            </a:r>
            <a:br>
              <a:rPr lang="en-US" altLang="ja-JP" sz="2000" b="1" dirty="0"/>
            </a:br>
            <a:r>
              <a:rPr lang="ja-JP" altLang="en-US" sz="2400" b="1" dirty="0"/>
              <a:t>システム</a:t>
            </a:r>
          </a:p>
        </p:txBody>
      </p:sp>
      <p:pic>
        <p:nvPicPr>
          <p:cNvPr id="5427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9250" y="4357688"/>
            <a:ext cx="1568450" cy="162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0" y="2357438"/>
            <a:ext cx="1535113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>
          <a:xfrm>
            <a:off x="714375" y="3214688"/>
            <a:ext cx="1474788" cy="1814512"/>
          </a:xfrm>
        </p:spPr>
      </p:pic>
      <p:pic>
        <p:nvPicPr>
          <p:cNvPr id="54280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143250" y="3500438"/>
            <a:ext cx="1571625" cy="162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テキスト ボックス 11"/>
          <p:cNvSpPr txBox="1"/>
          <p:nvPr/>
        </p:nvSpPr>
        <p:spPr>
          <a:xfrm>
            <a:off x="2652713" y="5143500"/>
            <a:ext cx="2265362" cy="8921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800" b="1" dirty="0">
                <a:solidFill>
                  <a:schemeClr val="accent2">
                    <a:lumMod val="50000"/>
                  </a:schemeClr>
                </a:solidFill>
              </a:rPr>
              <a:t>テレビ</a:t>
            </a:r>
            <a:br>
              <a:rPr lang="en-US" altLang="ja-JP" sz="2800" b="1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ja-JP" altLang="en-US" sz="2400" b="1" dirty="0"/>
              <a:t>＝インタフェイス</a:t>
            </a:r>
          </a:p>
        </p:txBody>
      </p:sp>
      <p:sp>
        <p:nvSpPr>
          <p:cNvPr id="54282" name="テキスト ボックス 12"/>
          <p:cNvSpPr txBox="1">
            <a:spLocks noChangeArrowheads="1"/>
          </p:cNvSpPr>
          <p:nvPr/>
        </p:nvSpPr>
        <p:spPr bwMode="auto">
          <a:xfrm>
            <a:off x="785813" y="5100638"/>
            <a:ext cx="13843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400" b="1"/>
              <a:t>ユーザー</a:t>
            </a:r>
            <a:endParaRPr lang="ja-JP" altLang="en-US" sz="2800" b="1"/>
          </a:p>
        </p:txBody>
      </p:sp>
      <p:sp>
        <p:nvSpPr>
          <p:cNvPr id="11" name="右矢印 10"/>
          <p:cNvSpPr/>
          <p:nvPr/>
        </p:nvSpPr>
        <p:spPr>
          <a:xfrm>
            <a:off x="2357438" y="4143375"/>
            <a:ext cx="500062" cy="214313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3" name="フッター プレースホルダ 12"/>
          <p:cNvSpPr>
            <a:spLocks noGrp="1"/>
          </p:cNvSpPr>
          <p:nvPr>
            <p:ph type="ftr" sz="quarter" idx="11"/>
          </p:nvPr>
        </p:nvSpPr>
        <p:spPr>
          <a:xfrm>
            <a:off x="1714480" y="6421461"/>
            <a:ext cx="5715040" cy="365125"/>
          </a:xfrm>
        </p:spPr>
        <p:txBody>
          <a:bodyPr/>
          <a:lstStyle/>
          <a:p>
            <a:pPr>
              <a:defRPr/>
            </a:pPr>
            <a:r>
              <a:rPr lang="ja-JP" altLang="en-US" b="1" dirty="0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4000500" y="1785938"/>
            <a:ext cx="4857750" cy="42148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/>
              <a:t>し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4357688" y="2786063"/>
            <a:ext cx="2357437" cy="26431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357188" y="2643188"/>
            <a:ext cx="2428875" cy="3000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55301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UML </a:t>
            </a:r>
            <a:r>
              <a:rPr lang="ja-JP" altLang="en-US"/>
              <a:t>によるモデル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143375" y="1857375"/>
            <a:ext cx="2879725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800" b="1" dirty="0">
                <a:solidFill>
                  <a:schemeClr val="accent2">
                    <a:lumMod val="50000"/>
                  </a:schemeClr>
                </a:solidFill>
              </a:rPr>
              <a:t>テレビ</a:t>
            </a:r>
            <a:r>
              <a:rPr lang="ja-JP" altLang="en-US" sz="2000" b="1" dirty="0"/>
              <a:t>という</a:t>
            </a:r>
            <a:r>
              <a:rPr lang="ja-JP" altLang="en-US" sz="2400" b="1" dirty="0"/>
              <a:t>システム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72375" y="2643188"/>
            <a:ext cx="1071563" cy="11112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72375" y="4357688"/>
            <a:ext cx="1000125" cy="12096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530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>
          <a:xfrm>
            <a:off x="857250" y="3643313"/>
            <a:ext cx="1474788" cy="1814512"/>
          </a:xfrm>
        </p:spPr>
      </p:pic>
      <p:pic>
        <p:nvPicPr>
          <p:cNvPr id="55306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625" y="3879850"/>
            <a:ext cx="1433513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07" name="テキスト ボックス 11"/>
          <p:cNvSpPr txBox="1">
            <a:spLocks noChangeArrowheads="1"/>
          </p:cNvSpPr>
          <p:nvPr/>
        </p:nvSpPr>
        <p:spPr bwMode="auto">
          <a:xfrm>
            <a:off x="4429125" y="2786063"/>
            <a:ext cx="2357438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ja-JP" altLang="en-US" sz="2800" b="1"/>
              <a:t>テレビ</a:t>
            </a:r>
            <a:endParaRPr lang="en-US" altLang="ja-JP" sz="2800" b="1"/>
          </a:p>
          <a:p>
            <a:pPr algn="ctr"/>
            <a:r>
              <a:rPr lang="en-US" altLang="ja-JP" sz="2400" b="1"/>
              <a:t>&lt;&lt;boundary&gt;&gt;</a:t>
            </a:r>
            <a:endParaRPr lang="ja-JP" altLang="en-US" sz="2400" b="1"/>
          </a:p>
        </p:txBody>
      </p:sp>
      <p:sp>
        <p:nvSpPr>
          <p:cNvPr id="55308" name="テキスト ボックス 12"/>
          <p:cNvSpPr txBox="1">
            <a:spLocks noChangeArrowheads="1"/>
          </p:cNvSpPr>
          <p:nvPr/>
        </p:nvSpPr>
        <p:spPr bwMode="auto">
          <a:xfrm>
            <a:off x="928688" y="2857500"/>
            <a:ext cx="11826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000" b="1"/>
              <a:t>ユーザー</a:t>
            </a:r>
            <a:endParaRPr lang="ja-JP" altLang="en-US" sz="2400" b="1"/>
          </a:p>
        </p:txBody>
      </p:sp>
      <p:cxnSp>
        <p:nvCxnSpPr>
          <p:cNvPr id="15" name="直線コネクタ 14"/>
          <p:cNvCxnSpPr/>
          <p:nvPr/>
        </p:nvCxnSpPr>
        <p:spPr>
          <a:xfrm>
            <a:off x="357188" y="3500438"/>
            <a:ext cx="2428875" cy="158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/>
          <p:cNvSpPr/>
          <p:nvPr/>
        </p:nvSpPr>
        <p:spPr>
          <a:xfrm>
            <a:off x="4000500" y="1357313"/>
            <a:ext cx="1785938" cy="4286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cxnSp>
        <p:nvCxnSpPr>
          <p:cNvPr id="19" name="直線矢印コネクタ 18"/>
          <p:cNvCxnSpPr>
            <a:endCxn id="6" idx="1"/>
          </p:cNvCxnSpPr>
          <p:nvPr/>
        </p:nvCxnSpPr>
        <p:spPr>
          <a:xfrm flipV="1">
            <a:off x="6715125" y="3198813"/>
            <a:ext cx="857250" cy="158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 flipV="1">
            <a:off x="6715125" y="4786313"/>
            <a:ext cx="857250" cy="158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>
            <a:off x="2786063" y="4071938"/>
            <a:ext cx="1571625" cy="158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>
            <a:off x="4357688" y="3786188"/>
            <a:ext cx="2357437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315" name="テキスト ボックス 35"/>
          <p:cNvSpPr txBox="1">
            <a:spLocks noChangeArrowheads="1"/>
          </p:cNvSpPr>
          <p:nvPr/>
        </p:nvSpPr>
        <p:spPr bwMode="auto">
          <a:xfrm>
            <a:off x="2714625" y="4071938"/>
            <a:ext cx="12112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/>
              <a:t>&lt;&lt;uses&gt;&gt;</a:t>
            </a:r>
            <a:endParaRPr lang="ja-JP" altLang="en-US"/>
          </a:p>
        </p:txBody>
      </p:sp>
      <p:sp>
        <p:nvSpPr>
          <p:cNvPr id="20" name="フッター プレースホル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54675"/>
          </a:xfrm>
        </p:spPr>
        <p:txBody>
          <a:bodyPr/>
          <a:lstStyle/>
          <a:p>
            <a:pPr>
              <a:defRPr/>
            </a:pPr>
            <a:r>
              <a:rPr lang="ja-JP" altLang="en-US" dirty="0"/>
              <a:t>ユーザーにとっては</a:t>
            </a:r>
            <a:r>
              <a:rPr lang="en-US" altLang="ja-JP" dirty="0"/>
              <a:t>:</a:t>
            </a:r>
            <a:br>
              <a:rPr lang="en-US" altLang="ja-JP" dirty="0"/>
            </a:br>
            <a:r>
              <a:rPr lang="ja-JP" altLang="en-US" sz="5400" dirty="0">
                <a:solidFill>
                  <a:schemeClr val="accent2">
                    <a:lumMod val="50000"/>
                  </a:schemeClr>
                </a:solidFill>
              </a:rPr>
              <a:t>ユーザー インタフェイス</a:t>
            </a:r>
            <a:br>
              <a:rPr lang="en-US" altLang="ja-JP" sz="54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ja-JP" altLang="en-US" dirty="0"/>
              <a:t>の名前が</a:t>
            </a:r>
            <a:br>
              <a:rPr lang="en-US" altLang="ja-JP" dirty="0"/>
            </a:br>
            <a:r>
              <a:rPr lang="ja-JP" altLang="en-US" dirty="0"/>
              <a:t>そのものの名前。</a:t>
            </a: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4313" y="274638"/>
            <a:ext cx="8715375" cy="5654675"/>
          </a:xfrm>
        </p:spPr>
        <p:txBody>
          <a:bodyPr/>
          <a:lstStyle/>
          <a:p>
            <a:pPr>
              <a:defRPr/>
            </a:pPr>
            <a:r>
              <a:rPr lang="ja-JP" altLang="en-US" sz="4800" dirty="0"/>
              <a:t>ところで</a:t>
            </a:r>
            <a:r>
              <a:rPr lang="en-US" altLang="ja-JP" sz="4800" dirty="0"/>
              <a:t>…</a:t>
            </a:r>
            <a:br>
              <a:rPr lang="en-US" altLang="ja-JP" sz="4800" dirty="0"/>
            </a:br>
            <a:br>
              <a:rPr lang="en-US" altLang="ja-JP" sz="4800" dirty="0"/>
            </a:br>
            <a:r>
              <a:rPr lang="ja-JP" altLang="en-US" sz="5400" dirty="0">
                <a:solidFill>
                  <a:schemeClr val="accent2">
                    <a:lumMod val="50000"/>
                  </a:schemeClr>
                </a:solidFill>
              </a:rPr>
              <a:t>システム</a:t>
            </a:r>
            <a:r>
              <a:rPr lang="ja-JP" altLang="en-US" sz="5400" dirty="0"/>
              <a:t>を開発する目的は</a:t>
            </a:r>
            <a:r>
              <a:rPr lang="en-US" altLang="ja-JP" sz="5400" dirty="0"/>
              <a:t>?</a:t>
            </a:r>
            <a:endParaRPr lang="ja-JP" altLang="en-US" sz="5400" dirty="0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40425"/>
          </a:xfrm>
        </p:spPr>
        <p:txBody>
          <a:bodyPr/>
          <a:lstStyle/>
          <a:p>
            <a:r>
              <a:rPr lang="ja-JP" altLang="en-US" sz="6000" dirty="0"/>
              <a:t>顧客の問題を</a:t>
            </a:r>
            <a:br>
              <a:rPr lang="en-US" altLang="ja-JP" sz="6000" dirty="0"/>
            </a:br>
            <a:r>
              <a:rPr lang="en-US" altLang="ja-JP" sz="4800" dirty="0"/>
              <a:t>IT</a:t>
            </a:r>
            <a:r>
              <a:rPr lang="ja-JP" altLang="en-US" sz="4800" dirty="0"/>
              <a:t>技術で</a:t>
            </a:r>
            <a:r>
              <a:rPr lang="ja-JP" altLang="en-US" sz="6000" dirty="0"/>
              <a:t>解決すること。</a:t>
            </a: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1071563" y="1143000"/>
            <a:ext cx="7215187" cy="500062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4000" dirty="0"/>
              <a:t>目的 </a:t>
            </a:r>
            <a:r>
              <a:rPr lang="en-US" altLang="ja-JP" sz="4000" dirty="0"/>
              <a:t>(</a:t>
            </a:r>
            <a:r>
              <a:rPr lang="ja-JP" altLang="en-US" sz="4000" dirty="0"/>
              <a:t>＝顧客の問題解決</a:t>
            </a:r>
            <a:r>
              <a:rPr lang="en-US" altLang="ja-JP" sz="4000" dirty="0"/>
              <a:t>)</a:t>
            </a:r>
            <a:r>
              <a:rPr lang="ja-JP" altLang="en-US" sz="4000" dirty="0"/>
              <a:t> が</a:t>
            </a:r>
            <a:br>
              <a:rPr lang="en-US" altLang="ja-JP" sz="4000" dirty="0"/>
            </a:br>
            <a:r>
              <a:rPr lang="ja-JP" altLang="en-US" sz="4000" dirty="0"/>
              <a:t>手段 </a:t>
            </a:r>
            <a:r>
              <a:rPr lang="en-US" altLang="ja-JP" sz="4000" dirty="0"/>
              <a:t>(</a:t>
            </a:r>
            <a:r>
              <a:rPr lang="ja-JP" altLang="en-US" sz="4000" dirty="0"/>
              <a:t>＝開発</a:t>
            </a:r>
            <a:r>
              <a:rPr lang="en-US" altLang="ja-JP" sz="4000" dirty="0"/>
              <a:t>)</a:t>
            </a:r>
            <a:r>
              <a:rPr lang="ja-JP" altLang="en-US" sz="4000" dirty="0"/>
              <a:t> を駆動するべき。</a:t>
            </a: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クライアントにサービスを提供</a:t>
            </a: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6B4ED16A-746E-086F-500A-CD6E7F5D927E}"/>
              </a:ext>
            </a:extLst>
          </p:cNvPr>
          <p:cNvGrpSpPr/>
          <p:nvPr/>
        </p:nvGrpSpPr>
        <p:grpSpPr>
          <a:xfrm>
            <a:off x="469322" y="2643189"/>
            <a:ext cx="8388928" cy="1926530"/>
            <a:chOff x="469322" y="2643189"/>
            <a:chExt cx="8388928" cy="1926530"/>
          </a:xfrm>
        </p:grpSpPr>
        <p:sp>
          <p:nvSpPr>
            <p:cNvPr id="7" name="正方形/長方形 6"/>
            <p:cNvSpPr/>
            <p:nvPr/>
          </p:nvSpPr>
          <p:spPr>
            <a:xfrm>
              <a:off x="5929313" y="2643189"/>
              <a:ext cx="2928937" cy="192653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60420" name="テキスト ボックス 8"/>
            <p:cNvSpPr txBox="1">
              <a:spLocks noChangeArrowheads="1"/>
            </p:cNvSpPr>
            <p:nvPr/>
          </p:nvSpPr>
          <p:spPr bwMode="auto">
            <a:xfrm>
              <a:off x="6000750" y="2711450"/>
              <a:ext cx="2786063" cy="738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ja-JP" altLang="en-US" sz="2400" b="1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システム</a:t>
              </a:r>
              <a:br>
                <a:rPr lang="en-US" altLang="ja-JP" sz="2000" b="1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</a:br>
              <a:r>
                <a:rPr lang="en-US" altLang="ja-JP" b="1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&lt;&lt;</a:t>
              </a:r>
              <a:r>
                <a:rPr lang="ja-JP" altLang="en-US" b="1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サービス提供者</a:t>
              </a:r>
              <a:r>
                <a:rPr lang="en-US" altLang="ja-JP" b="1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&gt;&gt;</a:t>
              </a:r>
              <a:endParaRPr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cxnSp>
          <p:nvCxnSpPr>
            <p:cNvPr id="10" name="直線コネクタ 9"/>
            <p:cNvCxnSpPr/>
            <p:nvPr/>
          </p:nvCxnSpPr>
          <p:spPr>
            <a:xfrm>
              <a:off x="5929313" y="3570288"/>
              <a:ext cx="2928937" cy="15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422" name="テキスト ボックス 10"/>
            <p:cNvSpPr txBox="1">
              <a:spLocks noChangeArrowheads="1"/>
            </p:cNvSpPr>
            <p:nvPr/>
          </p:nvSpPr>
          <p:spPr bwMode="auto">
            <a:xfrm>
              <a:off x="6072188" y="3681413"/>
              <a:ext cx="250031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ja-JP" altLang="en-US" sz="2000" b="1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提供するサービス</a:t>
              </a:r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469322" y="3140968"/>
              <a:ext cx="3429000" cy="142875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ja-JP" altLang="en-US" sz="28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クライアント</a:t>
              </a:r>
            </a:p>
          </p:txBody>
        </p:sp>
        <p:cxnSp>
          <p:nvCxnSpPr>
            <p:cNvPr id="15" name="直線矢印コネクタ 14"/>
            <p:cNvCxnSpPr>
              <a:cxnSpLocks/>
              <a:stCxn id="13" idx="3"/>
            </p:cNvCxnSpPr>
            <p:nvPr/>
          </p:nvCxnSpPr>
          <p:spPr>
            <a:xfrm>
              <a:off x="3898322" y="3855343"/>
              <a:ext cx="203099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425" name="テキスト ボックス 15"/>
            <p:cNvSpPr txBox="1">
              <a:spLocks noChangeArrowheads="1"/>
            </p:cNvSpPr>
            <p:nvPr/>
          </p:nvSpPr>
          <p:spPr bwMode="auto">
            <a:xfrm>
              <a:off x="4139953" y="3929063"/>
              <a:ext cx="164648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ja-JP" sz="16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&lt;&lt;uses&gt;&gt;</a:t>
              </a:r>
              <a:endParaRPr lang="ja-JP" altLang="en-US" sz="16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</p:grpSp>
      <p:sp>
        <p:nvSpPr>
          <p:cNvPr id="11" name="フッター プレースホル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タイトル 1"/>
          <p:cNvSpPr>
            <a:spLocks noGrp="1"/>
          </p:cNvSpPr>
          <p:nvPr>
            <p:ph type="title"/>
          </p:nvPr>
        </p:nvSpPr>
        <p:spPr>
          <a:xfrm>
            <a:off x="500063" y="28575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ja-JP" altLang="en-US" dirty="0">
                <a:solidFill>
                  <a:schemeClr val="accent2">
                    <a:lumMod val="50000"/>
                  </a:schemeClr>
                </a:solidFill>
              </a:rPr>
              <a:t>よくない名前</a:t>
            </a:r>
            <a:r>
              <a:rPr lang="ja-JP" altLang="en-US" dirty="0"/>
              <a:t>の例</a:t>
            </a:r>
            <a:endParaRPr lang="ja-JP" altLang="en-US" i="1" dirty="0"/>
          </a:p>
        </p:txBody>
      </p:sp>
      <p:sp>
        <p:nvSpPr>
          <p:cNvPr id="12291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58175" cy="4829175"/>
          </a:xfrm>
        </p:spPr>
        <p:txBody>
          <a:bodyPr/>
          <a:lstStyle/>
          <a:p>
            <a:r>
              <a:rPr lang="en-US" altLang="ja-JP" sz="3600" b="1" i="1" dirty="0" err="1"/>
              <a:t>DataTable</a:t>
            </a:r>
            <a:r>
              <a:rPr lang="en-US" altLang="ja-JP" sz="3600" b="1" i="1" dirty="0"/>
              <a:t> </a:t>
            </a:r>
            <a:r>
              <a:rPr lang="en-US" altLang="ja-JP" b="1" i="1" dirty="0" err="1"/>
              <a:t>sName</a:t>
            </a:r>
            <a:r>
              <a:rPr lang="en-US" altLang="ja-JP" b="1" i="1" dirty="0"/>
              <a:t>;</a:t>
            </a:r>
            <a:br>
              <a:rPr lang="en-US" altLang="ja-JP" dirty="0"/>
            </a:br>
            <a:r>
              <a:rPr lang="en-US" altLang="ja-JP" dirty="0"/>
              <a:t>	String</a:t>
            </a:r>
            <a:r>
              <a:rPr lang="ja-JP" altLang="en-US" dirty="0"/>
              <a:t>と勘違いしてしまう罠系。</a:t>
            </a:r>
            <a:endParaRPr lang="en-US" altLang="ja-JP" dirty="0"/>
          </a:p>
          <a:p>
            <a:r>
              <a:rPr lang="en-US" altLang="ja-JP" sz="3600" b="1" i="1" dirty="0" err="1"/>
              <a:t>DataSet</a:t>
            </a:r>
            <a:r>
              <a:rPr lang="en-US" altLang="ja-JP" sz="3600" b="1" i="1" dirty="0"/>
              <a:t> </a:t>
            </a:r>
            <a:r>
              <a:rPr lang="en-US" altLang="ja-JP" sz="3600" b="1" i="1" dirty="0" err="1"/>
              <a:t>ds</a:t>
            </a:r>
            <a:r>
              <a:rPr lang="en-US" altLang="ja-JP" sz="3600" b="1" i="1" dirty="0"/>
              <a:t>;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ja-JP" altLang="en-US" dirty="0"/>
              <a:t>サンプルソース丸写し系。</a:t>
            </a:r>
            <a:endParaRPr lang="en-US" altLang="ja-JP" dirty="0"/>
          </a:p>
          <a:p>
            <a:r>
              <a:rPr lang="en-US" altLang="ja-JP" sz="3600" b="1" i="1" dirty="0"/>
              <a:t>String </a:t>
            </a:r>
            <a:r>
              <a:rPr lang="en-US" altLang="ja-JP" sz="3600" b="1" i="1" dirty="0" err="1"/>
              <a:t>strBuffer</a:t>
            </a:r>
            <a:r>
              <a:rPr lang="en-US" altLang="ja-JP" sz="3600" b="1" i="1" dirty="0"/>
              <a:t>;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ja-JP" altLang="en-US" sz="2800" dirty="0"/>
              <a:t>「だから何のバッファだ</a:t>
            </a:r>
            <a:r>
              <a:rPr lang="en-US" altLang="ja-JP" sz="2800" dirty="0"/>
              <a:t>!</a:t>
            </a:r>
            <a:r>
              <a:rPr lang="ja-JP" altLang="en-US" sz="2800" dirty="0"/>
              <a:t>」というツッコまれ系。</a:t>
            </a:r>
            <a:endParaRPr lang="en-US" altLang="ja-JP" dirty="0"/>
          </a:p>
          <a:p>
            <a:r>
              <a:rPr lang="ja-JP" altLang="en-US" sz="3600" b="1" dirty="0"/>
              <a:t>変数名が全部ジャニーズ </a:t>
            </a:r>
            <a:br>
              <a:rPr lang="ja-JP" altLang="en-US" dirty="0"/>
            </a:br>
            <a:r>
              <a:rPr lang="en-US" altLang="ja-JP" dirty="0"/>
              <a:t>	</a:t>
            </a:r>
            <a:r>
              <a:rPr lang="ja-JP" altLang="en-US" dirty="0"/>
              <a:t>或る会社の新人研修で実在。</a:t>
            </a:r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タイトル 1"/>
          <p:cNvSpPr>
            <a:spLocks noGrp="1"/>
          </p:cNvSpPr>
          <p:nvPr>
            <p:ph type="title"/>
          </p:nvPr>
        </p:nvSpPr>
        <p:spPr>
          <a:xfrm>
            <a:off x="428625" y="571500"/>
            <a:ext cx="8229600" cy="5654675"/>
          </a:xfrm>
        </p:spPr>
        <p:txBody>
          <a:bodyPr/>
          <a:lstStyle/>
          <a:p>
            <a:pPr>
              <a:defRPr/>
            </a:pPr>
            <a:r>
              <a:rPr lang="ja-JP" altLang="en-US" sz="6600" dirty="0">
                <a:solidFill>
                  <a:schemeClr val="accent2">
                    <a:lumMod val="50000"/>
                  </a:schemeClr>
                </a:solidFill>
              </a:rPr>
              <a:t>クライアント視点</a:t>
            </a:r>
            <a:r>
              <a:rPr lang="ja-JP" altLang="en-US" sz="6000" dirty="0"/>
              <a:t>重要。</a:t>
            </a: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68987"/>
          </a:xfrm>
        </p:spPr>
        <p:txBody>
          <a:bodyPr/>
          <a:lstStyle/>
          <a:p>
            <a:pPr>
              <a:defRPr/>
            </a:pPr>
            <a:br>
              <a:rPr lang="en-US" altLang="ja-JP" dirty="0"/>
            </a:br>
            <a:r>
              <a:rPr lang="ja-JP" altLang="en-US" sz="4800" dirty="0"/>
              <a:t>クライアント視点でみると</a:t>
            </a:r>
            <a:r>
              <a:rPr lang="en-US" altLang="ja-JP" sz="4800" dirty="0"/>
              <a:t>:</a:t>
            </a:r>
            <a:br>
              <a:rPr lang="en-US" altLang="ja-JP" sz="4800" dirty="0"/>
            </a:br>
            <a:br>
              <a:rPr lang="en-US" altLang="ja-JP" sz="4800" dirty="0"/>
            </a:br>
            <a:r>
              <a:rPr lang="ja-JP" altLang="en-US" sz="4000" dirty="0"/>
              <a:t>プログラムで使われている</a:t>
            </a:r>
            <a:r>
              <a:rPr lang="ja-JP" altLang="en-US" dirty="0"/>
              <a:t>名前</a:t>
            </a:r>
            <a:r>
              <a:rPr lang="ja-JP" altLang="en-US" sz="4000" dirty="0"/>
              <a:t>は、</a:t>
            </a:r>
            <a:br>
              <a:rPr lang="en-US" altLang="ja-JP" sz="4800" dirty="0"/>
            </a:br>
            <a:r>
              <a:rPr lang="ja-JP" altLang="en-US" sz="4000" dirty="0"/>
              <a:t>プログラムがクライアントに提供する</a:t>
            </a:r>
            <a:br>
              <a:rPr lang="en-US" altLang="ja-JP" sz="4000" dirty="0"/>
            </a:br>
            <a:br>
              <a:rPr lang="en-US" altLang="ja-JP" sz="4800" dirty="0"/>
            </a:br>
            <a:r>
              <a:rPr lang="ja-JP" altLang="en-US" sz="7200" dirty="0">
                <a:solidFill>
                  <a:schemeClr val="accent2">
                    <a:lumMod val="50000"/>
                  </a:schemeClr>
                </a:solidFill>
              </a:rPr>
              <a:t>インタフェイス</a:t>
            </a:r>
            <a:endParaRPr lang="ja-JP" altLang="en-US" sz="6000" dirty="0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97550"/>
          </a:xfrm>
        </p:spPr>
        <p:txBody>
          <a:bodyPr/>
          <a:lstStyle/>
          <a:p>
            <a:pPr>
              <a:defRPr/>
            </a:pPr>
            <a:r>
              <a:rPr lang="ja-JP" altLang="en-US" sz="6000" dirty="0"/>
              <a:t>名前＝</a:t>
            </a:r>
            <a:br>
              <a:rPr lang="en-US" altLang="ja-JP" sz="6000" dirty="0"/>
            </a:br>
            <a:r>
              <a:rPr lang="ja-JP" altLang="en-US" sz="8800" dirty="0">
                <a:solidFill>
                  <a:schemeClr val="accent2">
                    <a:lumMod val="50000"/>
                  </a:schemeClr>
                </a:solidFill>
              </a:rPr>
              <a:t>インタフェイス</a:t>
            </a:r>
            <a:endParaRPr lang="ja-JP" altLang="en-US" sz="6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68987"/>
          </a:xfrm>
        </p:spPr>
        <p:txBody>
          <a:bodyPr/>
          <a:lstStyle/>
          <a:p>
            <a:pPr>
              <a:defRPr/>
            </a:pPr>
            <a:br>
              <a:rPr lang="en-US" altLang="ja-JP" dirty="0"/>
            </a:br>
            <a:r>
              <a:rPr lang="ja-JP" altLang="en-US" sz="4800" dirty="0"/>
              <a:t>クライアント視点でみると</a:t>
            </a:r>
            <a:r>
              <a:rPr lang="en-US" altLang="ja-JP" sz="4800" dirty="0"/>
              <a:t>:</a:t>
            </a:r>
            <a:br>
              <a:rPr lang="en-US" altLang="ja-JP" sz="4800" dirty="0"/>
            </a:br>
            <a:br>
              <a:rPr lang="en-US" altLang="ja-JP" sz="4800" dirty="0"/>
            </a:br>
            <a:r>
              <a:rPr lang="ja-JP" altLang="en-US" sz="4000" dirty="0"/>
              <a:t>プログラムで使われている</a:t>
            </a:r>
            <a:r>
              <a:rPr lang="ja-JP" altLang="en-US" dirty="0"/>
              <a:t>名前</a:t>
            </a:r>
            <a:r>
              <a:rPr lang="ja-JP" altLang="en-US" sz="4000" dirty="0"/>
              <a:t>は、</a:t>
            </a:r>
            <a:br>
              <a:rPr lang="en-US" altLang="ja-JP" sz="4800" dirty="0"/>
            </a:br>
            <a:r>
              <a:rPr lang="ja-JP" altLang="en-US" sz="4000" dirty="0"/>
              <a:t>プログラムがクライアントに提供する</a:t>
            </a:r>
            <a:br>
              <a:rPr lang="en-US" altLang="ja-JP" sz="4000" dirty="0"/>
            </a:br>
            <a:br>
              <a:rPr lang="en-US" altLang="ja-JP" sz="4800" dirty="0"/>
            </a:br>
            <a:r>
              <a:rPr lang="ja-JP" altLang="en-US" sz="7200" dirty="0">
                <a:solidFill>
                  <a:schemeClr val="accent2">
                    <a:lumMod val="50000"/>
                  </a:schemeClr>
                </a:solidFill>
              </a:rPr>
              <a:t>サービス</a:t>
            </a:r>
            <a:r>
              <a:rPr lang="ja-JP" altLang="en-US" sz="6000" dirty="0"/>
              <a:t>の名称</a:t>
            </a: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97550"/>
          </a:xfrm>
        </p:spPr>
        <p:txBody>
          <a:bodyPr/>
          <a:lstStyle/>
          <a:p>
            <a:pPr>
              <a:defRPr/>
            </a:pPr>
            <a:r>
              <a:rPr lang="ja-JP" altLang="en-US" sz="8000" dirty="0"/>
              <a:t>名前＝</a:t>
            </a:r>
            <a:br>
              <a:rPr lang="en-US" altLang="ja-JP" sz="8000" dirty="0"/>
            </a:br>
            <a:r>
              <a:rPr lang="ja-JP" altLang="en-US" sz="11500" dirty="0">
                <a:solidFill>
                  <a:schemeClr val="accent2">
                    <a:lumMod val="50000"/>
                  </a:schemeClr>
                </a:solidFill>
              </a:rPr>
              <a:t>サービス</a:t>
            </a: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11862"/>
          </a:xfrm>
        </p:spPr>
        <p:txBody>
          <a:bodyPr/>
          <a:lstStyle/>
          <a:p>
            <a:pPr>
              <a:defRPr/>
            </a:pPr>
            <a:r>
              <a:rPr lang="ja-JP" altLang="en-US" sz="11500" dirty="0">
                <a:solidFill>
                  <a:schemeClr val="accent2">
                    <a:lumMod val="50000"/>
                  </a:schemeClr>
                </a:solidFill>
              </a:rPr>
              <a:t>名前重要。</a:t>
            </a: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28625" y="571500"/>
            <a:ext cx="8229600" cy="5654675"/>
          </a:xfrm>
        </p:spPr>
        <p:txBody>
          <a:bodyPr/>
          <a:lstStyle/>
          <a:p>
            <a:pPr>
              <a:defRPr/>
            </a:pPr>
            <a:r>
              <a:rPr lang="ja-JP" altLang="en-US" sz="6000" dirty="0"/>
              <a:t>名前は</a:t>
            </a:r>
            <a:br>
              <a:rPr lang="en-US" altLang="ja-JP" sz="6000" dirty="0"/>
            </a:br>
            <a:r>
              <a:rPr lang="ja-JP" altLang="en-US" sz="7200" dirty="0">
                <a:solidFill>
                  <a:schemeClr val="accent2">
                    <a:lumMod val="50000"/>
                  </a:schemeClr>
                </a:solidFill>
              </a:rPr>
              <a:t>クライアント視点</a:t>
            </a:r>
            <a:r>
              <a:rPr lang="ja-JP" altLang="en-US" sz="6000" dirty="0"/>
              <a:t>で。</a:t>
            </a: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タイトル 1"/>
          <p:cNvSpPr>
            <a:spLocks noGrp="1"/>
          </p:cNvSpPr>
          <p:nvPr>
            <p:ph type="title"/>
          </p:nvPr>
        </p:nvSpPr>
        <p:spPr>
          <a:xfrm>
            <a:off x="428625" y="571500"/>
            <a:ext cx="8229600" cy="5654675"/>
          </a:xfrm>
        </p:spPr>
        <p:txBody>
          <a:bodyPr/>
          <a:lstStyle/>
          <a:p>
            <a:r>
              <a:rPr lang="ja-JP" altLang="en-US" sz="6000"/>
              <a:t>粒度が異なっても同じ。</a:t>
            </a: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粒度が異なっても同じ。</a:t>
            </a:r>
          </a:p>
        </p:txBody>
      </p:sp>
      <p:sp>
        <p:nvSpPr>
          <p:cNvPr id="69635" name="コンテンツ プレースホルダ 2"/>
          <p:cNvSpPr>
            <a:spLocks noGrp="1"/>
          </p:cNvSpPr>
          <p:nvPr>
            <p:ph idx="1"/>
          </p:nvPr>
        </p:nvSpPr>
        <p:spPr>
          <a:xfrm>
            <a:off x="357188" y="1600200"/>
            <a:ext cx="8329612" cy="4525963"/>
          </a:xfrm>
        </p:spPr>
        <p:txBody>
          <a:bodyPr/>
          <a:lstStyle/>
          <a:p>
            <a:r>
              <a:rPr lang="ja-JP" altLang="en-US" dirty="0"/>
              <a:t>サービス側クラスの名前 →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ja-JP" altLang="en-US" dirty="0"/>
              <a:t>クライアント側クラスの視点で決定。</a:t>
            </a:r>
            <a:endParaRPr lang="en-US" altLang="ja-JP" dirty="0"/>
          </a:p>
          <a:p>
            <a:r>
              <a:rPr lang="ja-JP" altLang="en-US" dirty="0"/>
              <a:t>サービス側メソッドの名前 →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ja-JP" altLang="en-US" dirty="0"/>
              <a:t>クライアント側メソッドの視点で決定。</a:t>
            </a:r>
            <a:endParaRPr lang="en-US" altLang="ja-JP" dirty="0"/>
          </a:p>
          <a:p>
            <a:r>
              <a:rPr lang="ja-JP" altLang="en-US" dirty="0"/>
              <a:t>オブジェクトの名前 →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ja-JP" altLang="en-US" dirty="0"/>
              <a:t>オブジェクトをどう使うかで決まる。</a:t>
            </a:r>
            <a:endParaRPr lang="en-US" altLang="ja-JP" dirty="0"/>
          </a:p>
          <a:p>
            <a:pPr>
              <a:buFont typeface="Arial" charset="0"/>
              <a:buNone/>
            </a:pPr>
            <a:endParaRPr lang="en-US" altLang="ja-JP" sz="2800" dirty="0"/>
          </a:p>
          <a:p>
            <a:pPr>
              <a:buFont typeface="Arial" charset="0"/>
              <a:buNone/>
            </a:pPr>
            <a:r>
              <a:rPr lang="ja-JP" altLang="en-US" b="1" dirty="0"/>
              <a:t>使う側の視点で、使われる側の名前が決まる。</a:t>
            </a:r>
            <a:endParaRPr lang="ja-JP" altLang="en-US" sz="3600" b="1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名前は顧客側の視点で決定</a:t>
            </a: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2A2F7AF1-6F24-9C13-B6C9-038A6E1C4E5B}"/>
              </a:ext>
            </a:extLst>
          </p:cNvPr>
          <p:cNvGrpSpPr/>
          <p:nvPr/>
        </p:nvGrpSpPr>
        <p:grpSpPr>
          <a:xfrm>
            <a:off x="285750" y="2643188"/>
            <a:ext cx="8501063" cy="3000375"/>
            <a:chOff x="285750" y="2643188"/>
            <a:chExt cx="8501063" cy="3000375"/>
          </a:xfrm>
        </p:grpSpPr>
        <p:sp>
          <p:nvSpPr>
            <p:cNvPr id="7" name="正方形/長方形 6"/>
            <p:cNvSpPr/>
            <p:nvPr/>
          </p:nvSpPr>
          <p:spPr>
            <a:xfrm>
              <a:off x="6072188" y="3643313"/>
              <a:ext cx="2714625" cy="200025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 sz="16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70660" name="テキスト ボックス 8"/>
            <p:cNvSpPr txBox="1">
              <a:spLocks noChangeArrowheads="1"/>
            </p:cNvSpPr>
            <p:nvPr/>
          </p:nvSpPr>
          <p:spPr bwMode="auto">
            <a:xfrm>
              <a:off x="6286500" y="3711575"/>
              <a:ext cx="2357438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ja-JP" altLang="en-US" sz="3200" b="1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日付</a:t>
              </a:r>
              <a:endParaRPr lang="ja-JP" altLang="en-US" sz="2800" b="1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cxnSp>
          <p:nvCxnSpPr>
            <p:cNvPr id="10" name="直線コネクタ 9"/>
            <p:cNvCxnSpPr/>
            <p:nvPr/>
          </p:nvCxnSpPr>
          <p:spPr>
            <a:xfrm>
              <a:off x="6072188" y="4429125"/>
              <a:ext cx="2714625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662" name="テキスト ボックス 10"/>
            <p:cNvSpPr txBox="1">
              <a:spLocks noChangeArrowheads="1"/>
            </p:cNvSpPr>
            <p:nvPr/>
          </p:nvSpPr>
          <p:spPr bwMode="auto">
            <a:xfrm>
              <a:off x="6072188" y="4572000"/>
              <a:ext cx="2714625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ja-JP" altLang="en-US" sz="2000" b="1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日付として正しい</a:t>
              </a:r>
              <a:r>
                <a:rPr lang="en-US" altLang="ja-JP" sz="2000" b="1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 : bool</a:t>
              </a:r>
              <a:endParaRPr lang="ja-JP" altLang="en-US" sz="2000" b="1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571500" y="2643188"/>
              <a:ext cx="4214813" cy="14287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ja-JP" altLang="en-US" sz="2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クライアント メソッド側の</a:t>
              </a:r>
              <a:br>
                <a:rPr lang="en-US" altLang="ja-JP" sz="2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</a:br>
              <a:r>
                <a:rPr lang="ja-JP" altLang="en-US" sz="2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モデル記述でサービスの名前が決定</a:t>
              </a:r>
            </a:p>
          </p:txBody>
        </p:sp>
        <p:sp>
          <p:nvSpPr>
            <p:cNvPr id="70664" name="正方形/長方形 13"/>
            <p:cNvSpPr>
              <a:spLocks noChangeArrowheads="1"/>
            </p:cNvSpPr>
            <p:nvPr/>
          </p:nvSpPr>
          <p:spPr bwMode="auto">
            <a:xfrm>
              <a:off x="6072188" y="2670175"/>
              <a:ext cx="2714625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ja-JP" altLang="en-US" sz="2000" dirty="0">
                  <a:solidFill>
                    <a:srgbClr val="000000"/>
                  </a:solidFill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サービス提供側</a:t>
              </a:r>
              <a:endParaRPr lang="en-US" altLang="ja-JP" sz="2000" dirty="0">
                <a:solidFill>
                  <a:srgbClr val="00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  <a:p>
              <a:pPr algn="ctr"/>
              <a:r>
                <a:rPr lang="ja-JP" altLang="en-US" sz="2000" dirty="0">
                  <a:solidFill>
                    <a:srgbClr val="000000"/>
                  </a:solidFill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クラス</a:t>
              </a:r>
            </a:p>
          </p:txBody>
        </p:sp>
        <p:cxnSp>
          <p:nvCxnSpPr>
            <p:cNvPr id="15" name="直線矢印コネクタ 14"/>
            <p:cNvCxnSpPr/>
            <p:nvPr/>
          </p:nvCxnSpPr>
          <p:spPr>
            <a:xfrm flipV="1">
              <a:off x="4786313" y="4786313"/>
              <a:ext cx="128587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666" name="テキスト ボックス 15"/>
            <p:cNvSpPr txBox="1">
              <a:spLocks noChangeArrowheads="1"/>
            </p:cNvSpPr>
            <p:nvPr/>
          </p:nvSpPr>
          <p:spPr bwMode="auto">
            <a:xfrm>
              <a:off x="4786313" y="4857750"/>
              <a:ext cx="14061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60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&lt;&lt;uses&gt;&gt;</a:t>
              </a:r>
              <a:endParaRPr lang="ja-JP" altLang="en-US" sz="160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285750" y="4429125"/>
              <a:ext cx="4500563" cy="9144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ja-JP" sz="16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 if (!</a:t>
              </a:r>
              <a:r>
                <a:rPr lang="ja-JP" altLang="en-US" sz="16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友人</a:t>
              </a:r>
              <a:r>
                <a:rPr lang="en-US" altLang="ja-JP" sz="16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.</a:t>
              </a:r>
              <a:r>
                <a:rPr lang="ja-JP" altLang="en-US" sz="16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誕生日</a:t>
              </a:r>
              <a:r>
                <a:rPr lang="en-US" altLang="ja-JP" sz="16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.</a:t>
              </a:r>
              <a:r>
                <a:rPr lang="ja-JP" altLang="en-US" sz="16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日付として正しい</a:t>
              </a:r>
              <a:r>
                <a:rPr lang="en-US" altLang="ja-JP" sz="16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)</a:t>
              </a:r>
            </a:p>
            <a:p>
              <a:pPr>
                <a:defRPr/>
              </a:pPr>
              <a:r>
                <a:rPr lang="ja-JP" altLang="en-US" sz="16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        エラー表示</a:t>
              </a:r>
              <a:r>
                <a:rPr lang="en-US" altLang="ja-JP" sz="16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("</a:t>
              </a:r>
              <a:r>
                <a:rPr lang="ja-JP" altLang="en-US" sz="16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日付が正しくありません。</a:t>
              </a:r>
              <a:r>
                <a:rPr lang="en-US" altLang="ja-JP" sz="16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");</a:t>
              </a:r>
              <a:endParaRPr lang="en-US" altLang="ja-JP" sz="12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</p:grpSp>
      <p:sp>
        <p:nvSpPr>
          <p:cNvPr id="12" name="フッター プレースホル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タイトル 1"/>
          <p:cNvSpPr>
            <a:spLocks noGrp="1"/>
          </p:cNvSpPr>
          <p:nvPr>
            <p:ph type="title"/>
          </p:nvPr>
        </p:nvSpPr>
        <p:spPr>
          <a:xfrm>
            <a:off x="500063" y="285750"/>
            <a:ext cx="8229600" cy="1143000"/>
          </a:xfrm>
        </p:spPr>
        <p:txBody>
          <a:bodyPr/>
          <a:lstStyle/>
          <a:p>
            <a:r>
              <a:rPr lang="ja-JP" altLang="en-US" dirty="0">
                <a:solidFill>
                  <a:schemeClr val="accent2">
                    <a:lumMod val="50000"/>
                  </a:schemeClr>
                </a:solidFill>
              </a:rPr>
              <a:t>くソース</a:t>
            </a:r>
            <a:r>
              <a:rPr lang="ja-JP" altLang="en-US" dirty="0"/>
              <a:t>の例</a:t>
            </a:r>
            <a:r>
              <a:rPr lang="en-US" altLang="ja-JP" dirty="0"/>
              <a:t>: </a:t>
            </a:r>
            <a:r>
              <a:rPr lang="ja-JP" altLang="en-US" dirty="0"/>
              <a:t>命名編</a:t>
            </a:r>
          </a:p>
        </p:txBody>
      </p:sp>
      <p:sp>
        <p:nvSpPr>
          <p:cNvPr id="12291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58204" cy="4829196"/>
          </a:xfrm>
        </p:spPr>
        <p:txBody>
          <a:bodyPr/>
          <a:lstStyle/>
          <a:p>
            <a:r>
              <a:rPr lang="en-US" altLang="ja-JP" sz="3600" b="1" i="1" dirty="0" err="1"/>
              <a:t>InitShori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ja-JP" altLang="en-US" dirty="0"/>
              <a:t>途中から日本語のローマ字表記。</a:t>
            </a:r>
            <a:endParaRPr lang="en-US" altLang="ja-JP" dirty="0"/>
          </a:p>
          <a:p>
            <a:r>
              <a:rPr lang="en-US" altLang="ja-JP" sz="3600" b="1" i="1" dirty="0" err="1"/>
              <a:t>GetNam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ja-JP" altLang="en-US" dirty="0"/>
              <a:t>中途半端な省略。</a:t>
            </a:r>
            <a:endParaRPr lang="en-US" altLang="ja-JP" dirty="0"/>
          </a:p>
          <a:p>
            <a:r>
              <a:rPr lang="en-US" altLang="ja-JP" sz="3600" b="1" i="1" dirty="0" err="1"/>
              <a:t>bool</a:t>
            </a:r>
            <a:r>
              <a:rPr lang="en-US" altLang="ja-JP" sz="3600" b="1" i="1" dirty="0"/>
              <a:t> </a:t>
            </a:r>
            <a:r>
              <a:rPr lang="en-US" altLang="ja-JP" sz="3600" b="1" i="1" dirty="0" err="1"/>
              <a:t>flg</a:t>
            </a:r>
            <a:r>
              <a:rPr lang="en-US" altLang="ja-JP" sz="3600" b="1" i="1" dirty="0"/>
              <a:t> = false; </a:t>
            </a:r>
            <a:br>
              <a:rPr lang="en-US" altLang="ja-JP" dirty="0"/>
            </a:br>
            <a:r>
              <a:rPr lang="en-US" altLang="ja-JP" dirty="0"/>
              <a:t>	</a:t>
            </a:r>
            <a:r>
              <a:rPr lang="ja-JP" altLang="en-US" dirty="0"/>
              <a:t>一体何のフラグか分らない。</a:t>
            </a:r>
            <a:endParaRPr lang="en-US" altLang="ja-JP" dirty="0"/>
          </a:p>
          <a:p>
            <a:r>
              <a:rPr lang="en-US" altLang="ja-JP" sz="3600" b="1" i="1" dirty="0" err="1"/>
              <a:t>I</a:t>
            </a:r>
            <a:r>
              <a:rPr lang="en-US" sz="3600" b="1" i="1" dirty="0" err="1"/>
              <a:t>nisiariseEmproiiDeta</a:t>
            </a:r>
            <a:r>
              <a:rPr lang="en-US" sz="3600" b="1" i="1" dirty="0"/>
              <a:t> </a:t>
            </a:r>
            <a:br>
              <a:rPr lang="en-US" dirty="0"/>
            </a:br>
            <a:r>
              <a:rPr lang="en-US" dirty="0"/>
              <a:t>	</a:t>
            </a:r>
            <a:r>
              <a:rPr lang="ja-JP" altLang="en-US" dirty="0"/>
              <a:t>何語だよ</a:t>
            </a:r>
            <a:r>
              <a:rPr lang="en-US" altLang="ja-JP" dirty="0"/>
              <a:t>!</a:t>
            </a:r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タイトル 1"/>
          <p:cNvSpPr>
            <a:spLocks noGrp="1"/>
          </p:cNvSpPr>
          <p:nvPr>
            <p:ph type="title"/>
          </p:nvPr>
        </p:nvSpPr>
        <p:spPr>
          <a:xfrm>
            <a:off x="457200" y="214313"/>
            <a:ext cx="8229600" cy="1357312"/>
          </a:xfrm>
        </p:spPr>
        <p:txBody>
          <a:bodyPr/>
          <a:lstStyle/>
          <a:p>
            <a:r>
              <a:rPr lang="ja-JP" altLang="en-US"/>
              <a:t>サービス指向の名前付け</a:t>
            </a: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057DB61A-B3D2-4861-39C3-A3FFA7C9F1BE}"/>
              </a:ext>
            </a:extLst>
          </p:cNvPr>
          <p:cNvGrpSpPr/>
          <p:nvPr/>
        </p:nvGrpSpPr>
        <p:grpSpPr>
          <a:xfrm>
            <a:off x="654050" y="1857375"/>
            <a:ext cx="8275638" cy="4617185"/>
            <a:chOff x="654050" y="1857375"/>
            <a:chExt cx="8275638" cy="4617185"/>
          </a:xfrm>
        </p:grpSpPr>
        <p:sp>
          <p:nvSpPr>
            <p:cNvPr id="5" name="テキスト ボックス 4"/>
            <p:cNvSpPr txBox="1"/>
            <p:nvPr/>
          </p:nvSpPr>
          <p:spPr>
            <a:xfrm>
              <a:off x="654050" y="3903663"/>
              <a:ext cx="8275638" cy="83099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「クライアント側のモデル記述するのに必要な概念が、</a:t>
              </a:r>
              <a:br>
                <a:rPr lang="en-US" altLang="ja-JP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</a:br>
              <a:r>
                <a:rPr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サービス側の</a:t>
              </a:r>
              <a:r>
                <a:rPr lang="ja-JP" altLang="en-US" sz="2400" b="1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名前を付けることで決定する</a:t>
              </a:r>
              <a:r>
                <a:rPr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」</a:t>
              </a:r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3214688" y="5643563"/>
              <a:ext cx="2646878" cy="830997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>
                <a:defRPr/>
              </a:pPr>
              <a:r>
                <a:rPr lang="ja-JP" altLang="en-US" sz="48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名前重要</a:t>
              </a: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2643188" y="1857375"/>
              <a:ext cx="4357687" cy="135731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「クライアント側のモデルが</a:t>
              </a:r>
              <a:br>
                <a:rPr lang="en-US" altLang="ja-JP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</a:br>
              <a:r>
                <a:rPr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開発を駆動すべき。」</a:t>
              </a:r>
            </a:p>
          </p:txBody>
        </p:sp>
        <p:sp>
          <p:nvSpPr>
            <p:cNvPr id="9" name="下矢印 8"/>
            <p:cNvSpPr/>
            <p:nvPr/>
          </p:nvSpPr>
          <p:spPr>
            <a:xfrm>
              <a:off x="4357686" y="3429000"/>
              <a:ext cx="857256" cy="357190"/>
            </a:xfrm>
            <a:prstGeom prst="down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 sz="160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0" name="下矢印 9"/>
            <p:cNvSpPr/>
            <p:nvPr/>
          </p:nvSpPr>
          <p:spPr>
            <a:xfrm>
              <a:off x="4357686" y="5143512"/>
              <a:ext cx="857256" cy="357190"/>
            </a:xfrm>
            <a:prstGeom prst="down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 sz="160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</p:grpSp>
      <p:sp>
        <p:nvSpPr>
          <p:cNvPr id="11" name="フッター プレースホルダ 10"/>
          <p:cNvSpPr>
            <a:spLocks noGrp="1"/>
          </p:cNvSpPr>
          <p:nvPr>
            <p:ph type="ftr" sz="quarter" idx="11"/>
          </p:nvPr>
        </p:nvSpPr>
        <p:spPr>
          <a:xfrm>
            <a:off x="1714480" y="6564337"/>
            <a:ext cx="5715040" cy="365125"/>
          </a:xfrm>
        </p:spPr>
        <p:txBody>
          <a:bodyPr/>
          <a:lstStyle/>
          <a:p>
            <a:pPr>
              <a:defRPr/>
            </a:pPr>
            <a:r>
              <a:rPr lang="ja-JP" altLang="en-US" b="1" dirty="0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610C02E-BF8A-C929-5951-BB79B405E1C2}"/>
              </a:ext>
            </a:extLst>
          </p:cNvPr>
          <p:cNvGrpSpPr/>
          <p:nvPr/>
        </p:nvGrpSpPr>
        <p:grpSpPr>
          <a:xfrm>
            <a:off x="1500188" y="1143000"/>
            <a:ext cx="6215062" cy="5143500"/>
            <a:chOff x="1500188" y="1143000"/>
            <a:chExt cx="6215062" cy="5143500"/>
          </a:xfrm>
        </p:grpSpPr>
        <p:sp>
          <p:nvSpPr>
            <p:cNvPr id="11" name="角丸四角形 10"/>
            <p:cNvSpPr/>
            <p:nvPr/>
          </p:nvSpPr>
          <p:spPr>
            <a:xfrm>
              <a:off x="1857375" y="1143000"/>
              <a:ext cx="5643563" cy="1785938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ja-JP" altLang="en-US" sz="4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開発者視点</a:t>
              </a:r>
              <a:r>
                <a:rPr lang="en-US" altLang="ja-JP" sz="4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: </a:t>
              </a:r>
              <a:br>
                <a:rPr lang="en-US" altLang="ja-JP" sz="3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</a:br>
              <a:r>
                <a:rPr lang="ja-JP" altLang="en-US" sz="3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実装のための名前付け</a:t>
              </a:r>
            </a:p>
          </p:txBody>
        </p:sp>
        <p:sp>
          <p:nvSpPr>
            <p:cNvPr id="13" name="角丸四角形 12"/>
            <p:cNvSpPr/>
            <p:nvPr/>
          </p:nvSpPr>
          <p:spPr>
            <a:xfrm>
              <a:off x="1500188" y="3929063"/>
              <a:ext cx="6215062" cy="235743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ja-JP" altLang="en-US" sz="4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クライアント視点</a:t>
              </a:r>
              <a:r>
                <a:rPr lang="en-US" altLang="ja-JP" sz="4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: </a:t>
              </a:r>
              <a:br>
                <a:rPr lang="en-US" altLang="ja-JP" sz="16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</a:br>
              <a:r>
                <a:rPr lang="ja-JP" altLang="en-US" sz="3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クライアント側のモデルを記述するための名前付け</a:t>
              </a:r>
              <a:br>
                <a:rPr lang="en-US" altLang="ja-JP" sz="3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</a:br>
              <a:r>
                <a:rPr lang="en-US" altLang="ja-JP" sz="2800" dirty="0">
                  <a:solidFill>
                    <a:schemeClr val="accent2">
                      <a:lumMod val="50000"/>
                    </a:schemeClr>
                  </a:solidFill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 Service Oriented Naming</a:t>
              </a:r>
              <a:endParaRPr lang="ja-JP" altLang="en-US" sz="16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5" name="下矢印 14"/>
            <p:cNvSpPr/>
            <p:nvPr/>
          </p:nvSpPr>
          <p:spPr>
            <a:xfrm>
              <a:off x="4143372" y="3143248"/>
              <a:ext cx="1000132" cy="571504"/>
            </a:xfrm>
            <a:prstGeom prst="down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ja-JP" altLang="en-US" sz="160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72711" name="テキスト ボックス 15"/>
            <p:cNvSpPr txBox="1">
              <a:spLocks noChangeArrowheads="1"/>
            </p:cNvSpPr>
            <p:nvPr/>
          </p:nvSpPr>
          <p:spPr bwMode="auto">
            <a:xfrm>
              <a:off x="5214938" y="3143250"/>
              <a:ext cx="218200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ja-JP" altLang="en-US" sz="200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パラダイム シフト</a:t>
              </a:r>
              <a:r>
                <a:rPr lang="en-US" altLang="ja-JP" sz="200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!</a:t>
              </a:r>
              <a:endParaRPr lang="ja-JP" altLang="en-US" sz="200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</p:grpSp>
      <p:sp>
        <p:nvSpPr>
          <p:cNvPr id="17" name="タイトル 1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785812"/>
          </a:xfrm>
        </p:spPr>
        <p:txBody>
          <a:bodyPr/>
          <a:lstStyle/>
          <a:p>
            <a:pPr>
              <a:defRPr/>
            </a:pPr>
            <a:r>
              <a:rPr lang="en-US" altLang="ja-JP" dirty="0">
                <a:solidFill>
                  <a:schemeClr val="accent2">
                    <a:lumMod val="50000"/>
                  </a:schemeClr>
                </a:solidFill>
              </a:rPr>
              <a:t>Service Oriented Naming</a:t>
            </a:r>
            <a:endParaRPr lang="ja-JP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フッター プレースホルダ 6"/>
          <p:cNvSpPr>
            <a:spLocks noGrp="1"/>
          </p:cNvSpPr>
          <p:nvPr>
            <p:ph type="ftr" sz="quarter" idx="11"/>
          </p:nvPr>
        </p:nvSpPr>
        <p:spPr>
          <a:xfrm>
            <a:off x="1714480" y="6421461"/>
            <a:ext cx="5715040" cy="365125"/>
          </a:xfrm>
        </p:spPr>
        <p:txBody>
          <a:bodyPr/>
          <a:lstStyle/>
          <a:p>
            <a:pPr>
              <a:defRPr/>
            </a:pPr>
            <a:r>
              <a:rPr lang="ja-JP" altLang="en-US" b="1" dirty="0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357188"/>
            <a:ext cx="8229600" cy="5786437"/>
          </a:xfrm>
        </p:spPr>
        <p:txBody>
          <a:bodyPr/>
          <a:lstStyle/>
          <a:p>
            <a:pPr>
              <a:defRPr/>
            </a:pPr>
            <a:r>
              <a:rPr lang="en-US" altLang="ja-JP" sz="8000" dirty="0">
                <a:solidFill>
                  <a:schemeClr val="accent2">
                    <a:lumMod val="50000"/>
                  </a:schemeClr>
                </a:solidFill>
              </a:rPr>
              <a:t>4.</a:t>
            </a:r>
            <a:br>
              <a:rPr lang="en-US" altLang="ja-JP" sz="80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ja-JP" altLang="en-US" sz="8000" dirty="0">
                <a:solidFill>
                  <a:schemeClr val="accent2">
                    <a:lumMod val="50000"/>
                  </a:schemeClr>
                </a:solidFill>
              </a:rPr>
              <a:t>名前付けの</a:t>
            </a:r>
            <a:br>
              <a:rPr lang="en-US" altLang="ja-JP" sz="80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ja-JP" altLang="en-US" sz="8000" dirty="0">
                <a:solidFill>
                  <a:schemeClr val="accent2">
                    <a:lumMod val="50000"/>
                  </a:schemeClr>
                </a:solidFill>
              </a:rPr>
              <a:t>プラクティス</a:t>
            </a: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800"/>
          </a:xfrm>
        </p:spPr>
        <p:txBody>
          <a:bodyPr/>
          <a:lstStyle/>
          <a:p>
            <a:r>
              <a:rPr lang="ja-JP" altLang="en-US"/>
              <a:t>名前付けのプラクティス</a:t>
            </a:r>
          </a:p>
        </p:txBody>
      </p:sp>
      <p:sp>
        <p:nvSpPr>
          <p:cNvPr id="7475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4768850"/>
          </a:xfrm>
        </p:spPr>
        <p:txBody>
          <a:bodyPr/>
          <a:lstStyle/>
          <a:p>
            <a:pPr marL="514350" indent="-514350">
              <a:buFont typeface="Calibri" pitchFamily="34" charset="0"/>
              <a:buAutoNum type="arabicPeriod"/>
            </a:pPr>
            <a:r>
              <a:rPr lang="ja-JP" altLang="en-US"/>
              <a:t>概念と名前を一致させる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ja-JP" altLang="en-US"/>
              <a:t>同じ概念には同じ名前を付けて、異なった概念には違う名前を付ける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altLang="ja-JP"/>
              <a:t>1</a:t>
            </a:r>
            <a:r>
              <a:rPr lang="ja-JP" altLang="en-US"/>
              <a:t>つの独立した概念のみを表す名前を付ける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ja-JP" altLang="en-US"/>
              <a:t>抽象的な概念には抽象的な名前、具体的な概念には具体的な名前を付ける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ja-JP" altLang="en-US"/>
              <a:t>抽象的すぎて伝わりにくい概念は、メタファ（例え）で表す</a:t>
            </a:r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名前付けのアンチ・プラクティス</a:t>
            </a:r>
          </a:p>
        </p:txBody>
      </p:sp>
      <p:sp>
        <p:nvSpPr>
          <p:cNvPr id="75779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2800"/>
              <a:t>名前の後ろに数字を付ける</a:t>
            </a:r>
            <a:br>
              <a:rPr lang="en-US" altLang="ja-JP" sz="2800"/>
            </a:br>
            <a:r>
              <a:rPr lang="ja-JP" altLang="en-US" sz="2400"/>
              <a:t>例：</a:t>
            </a:r>
            <a:r>
              <a:rPr lang="en-US" altLang="ja-JP" sz="2400"/>
              <a:t>Calc1</a:t>
            </a:r>
            <a:r>
              <a:rPr lang="ja-JP" altLang="en-US" sz="2400"/>
              <a:t>、</a:t>
            </a:r>
            <a:r>
              <a:rPr lang="en-US" altLang="ja-JP" sz="2400"/>
              <a:t>Calc2</a:t>
            </a:r>
            <a:r>
              <a:rPr lang="ja-JP" altLang="en-US" sz="2400"/>
              <a:t>、</a:t>
            </a:r>
            <a:r>
              <a:rPr lang="en-US" altLang="ja-JP" sz="2400"/>
              <a:t>Calc3……</a:t>
            </a:r>
            <a:endParaRPr lang="en-US" altLang="ja-JP" sz="2800"/>
          </a:p>
          <a:p>
            <a:r>
              <a:rPr lang="ja-JP" altLang="en-US" sz="2800"/>
              <a:t>省略する</a:t>
            </a:r>
            <a:br>
              <a:rPr lang="en-US" altLang="ja-JP" sz="2800"/>
            </a:br>
            <a:r>
              <a:rPr lang="ja-JP" altLang="en-US" sz="2400"/>
              <a:t>例：（</a:t>
            </a:r>
            <a:r>
              <a:rPr lang="en-US" altLang="ja-JP" sz="2400"/>
              <a:t>GetName</a:t>
            </a:r>
            <a:r>
              <a:rPr lang="ja-JP" altLang="en-US" sz="2400"/>
              <a:t>を）</a:t>
            </a:r>
            <a:r>
              <a:rPr lang="en-US" altLang="ja-JP" sz="2400"/>
              <a:t>GetNm</a:t>
            </a:r>
            <a:r>
              <a:rPr lang="ja-JP" altLang="en-US" sz="2400"/>
              <a:t>、（</a:t>
            </a:r>
            <a:r>
              <a:rPr lang="en-US" altLang="ja-JP" sz="2400"/>
              <a:t>Initialize</a:t>
            </a:r>
            <a:r>
              <a:rPr lang="ja-JP" altLang="en-US" sz="2400"/>
              <a:t>を）</a:t>
            </a:r>
            <a:r>
              <a:rPr lang="en-US" altLang="ja-JP" sz="2400"/>
              <a:t>Intl</a:t>
            </a:r>
            <a:endParaRPr lang="en-US" altLang="ja-JP" sz="2800"/>
          </a:p>
          <a:p>
            <a:r>
              <a:rPr lang="ja-JP" altLang="en-US" sz="2800"/>
              <a:t>意味不明の名前</a:t>
            </a:r>
            <a:br>
              <a:rPr lang="en-US" altLang="ja-JP" sz="2800"/>
            </a:br>
            <a:r>
              <a:rPr lang="ja-JP" altLang="en-US" sz="2400"/>
              <a:t>例：</a:t>
            </a:r>
            <a:r>
              <a:rPr lang="en-US" altLang="ja-JP" sz="2400"/>
              <a:t>TheFunction</a:t>
            </a:r>
            <a:endParaRPr lang="en-US" altLang="ja-JP" sz="2800"/>
          </a:p>
          <a:p>
            <a:r>
              <a:rPr lang="ja-JP" altLang="en-US" sz="2800"/>
              <a:t>名前に、種類（クラス、メソッドなど）や型名を入れる</a:t>
            </a:r>
            <a:br>
              <a:rPr lang="en-US" altLang="ja-JP" sz="2800"/>
            </a:br>
            <a:r>
              <a:rPr lang="ja-JP" altLang="en-US" sz="2400"/>
              <a:t>例：</a:t>
            </a:r>
            <a:r>
              <a:rPr lang="en-US" altLang="ja-JP" sz="2400"/>
              <a:t>MainClass</a:t>
            </a:r>
            <a:r>
              <a:rPr lang="ja-JP" altLang="en-US" sz="2400"/>
              <a:t>、</a:t>
            </a:r>
            <a:r>
              <a:rPr lang="en-US" altLang="ja-JP" sz="2400"/>
              <a:t>FirstMethod</a:t>
            </a:r>
            <a:r>
              <a:rPr lang="ja-JP" altLang="en-US" sz="2400"/>
              <a:t>、</a:t>
            </a:r>
            <a:r>
              <a:rPr lang="en-US" altLang="ja-JP" sz="2400"/>
              <a:t>intNumber</a:t>
            </a:r>
            <a:r>
              <a:rPr lang="ja-JP" altLang="en-US" sz="2400"/>
              <a:t>、</a:t>
            </a:r>
            <a:r>
              <a:rPr lang="en-US" altLang="ja-JP" sz="2400"/>
              <a:t>doubleValue</a:t>
            </a:r>
            <a:endParaRPr lang="en-US" altLang="ja-JP" sz="2800"/>
          </a:p>
          <a:p>
            <a:r>
              <a:rPr lang="ja-JP" altLang="en-US" sz="2800"/>
              <a:t>統一感がない</a:t>
            </a:r>
            <a:br>
              <a:rPr lang="en-US" altLang="ja-JP" sz="2800"/>
            </a:br>
            <a:r>
              <a:rPr lang="ja-JP" altLang="en-US" sz="2400"/>
              <a:t>例：命名規則がなく、名前の付け方がばらばら</a:t>
            </a:r>
          </a:p>
          <a:p>
            <a:endParaRPr lang="ja-JP" altLang="en-US"/>
          </a:p>
          <a:p>
            <a:endParaRPr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11862"/>
          </a:xfrm>
        </p:spPr>
        <p:txBody>
          <a:bodyPr/>
          <a:lstStyle/>
          <a:p>
            <a:r>
              <a:rPr lang="ja-JP" altLang="en-US" sz="11500"/>
              <a:t>名前重要。</a:t>
            </a: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69006"/>
          </a:xfrm>
        </p:spPr>
        <p:txBody>
          <a:bodyPr/>
          <a:lstStyle/>
          <a:p>
            <a:r>
              <a:rPr kumimoji="1" lang="ja-JP" altLang="en-US" sz="6600" dirty="0"/>
              <a:t>モデリング</a:t>
            </a:r>
            <a:r>
              <a:rPr kumimoji="1" lang="ja-JP" altLang="en-US" sz="5400" dirty="0"/>
              <a:t>の</a:t>
            </a:r>
            <a:r>
              <a:rPr kumimoji="1" lang="ja-JP" altLang="en-US" sz="6000" dirty="0"/>
              <a:t>基本</a:t>
            </a:r>
            <a:r>
              <a:rPr kumimoji="1" lang="ja-JP" altLang="en-US" sz="5400" dirty="0"/>
              <a:t>は</a:t>
            </a:r>
            <a:br>
              <a:rPr kumimoji="1" lang="en-US" altLang="ja-JP" sz="5400" dirty="0"/>
            </a:br>
            <a:r>
              <a:rPr lang="ja-JP" altLang="en-US" sz="7200" dirty="0">
                <a:solidFill>
                  <a:schemeClr val="accent2">
                    <a:lumMod val="50000"/>
                  </a:schemeClr>
                </a:solidFill>
              </a:rPr>
              <a:t>名前付け</a:t>
            </a:r>
            <a:r>
              <a:rPr lang="ja-JP" altLang="en-US" sz="5400" dirty="0"/>
              <a:t>。</a:t>
            </a:r>
            <a:endParaRPr kumimoji="1" lang="ja-JP" altLang="en-US" sz="5400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</TotalTime>
  <Words>3034</Words>
  <Application>Microsoft Office PowerPoint</Application>
  <PresentationFormat>画面に合わせる (4:3)</PresentationFormat>
  <Paragraphs>396</Paragraphs>
  <Slides>74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74</vt:i4>
      </vt:variant>
    </vt:vector>
  </HeadingPairs>
  <TitlesOfParts>
    <vt:vector size="78" baseType="lpstr">
      <vt:lpstr>BIZ UDPゴシック</vt:lpstr>
      <vt:lpstr>Arial</vt:lpstr>
      <vt:lpstr>Calibri</vt:lpstr>
      <vt:lpstr>Office テーマ</vt:lpstr>
      <vt:lpstr>オブジェクト指向による ソフトウェア最適設計手法 ～名前編～</vt:lpstr>
      <vt:lpstr>テーマ</vt:lpstr>
      <vt:lpstr>名前重要。</vt:lpstr>
      <vt:lpstr>アンケート</vt:lpstr>
      <vt:lpstr>よくない名前の例</vt:lpstr>
      <vt:lpstr>よくない名前の例</vt:lpstr>
      <vt:lpstr>くソースの例: 命名編</vt:lpstr>
      <vt:lpstr>名前重要。</vt:lpstr>
      <vt:lpstr>モデリングの基本は 名前付け。</vt:lpstr>
      <vt:lpstr>名前重要 アジェンダ</vt:lpstr>
      <vt:lpstr>1. Accountability (説明責任)</vt:lpstr>
      <vt:lpstr>プログラミングとは:</vt:lpstr>
      <vt:lpstr>例. 「日付チェック」</vt:lpstr>
      <vt:lpstr>例 1. 「日付チェック (1)」</vt:lpstr>
      <vt:lpstr>例. 「日付チェック (1)」</vt:lpstr>
      <vt:lpstr>例 2. 「日付チェック (2)」</vt:lpstr>
      <vt:lpstr>例. 「日付チェック (2)」</vt:lpstr>
      <vt:lpstr>例. 「日付チェック (2)」</vt:lpstr>
      <vt:lpstr>意図がシンプルに表現されているか</vt:lpstr>
      <vt:lpstr>意図がシンプルに表現されているか</vt:lpstr>
      <vt:lpstr>意図がシンプルに表現されているか</vt:lpstr>
      <vt:lpstr>名前</vt:lpstr>
      <vt:lpstr>名前</vt:lpstr>
      <vt:lpstr>名前付けは、 モデリング。</vt:lpstr>
      <vt:lpstr>PowerPoint プレゼンテーション</vt:lpstr>
      <vt:lpstr>PowerPoint プレゼンテーション</vt:lpstr>
      <vt:lpstr>例えば、或るクラスに “Employee” という名前を付けるということは、</vt:lpstr>
      <vt:lpstr>2. Name and Conquer  (定義攻略)</vt:lpstr>
      <vt:lpstr>・ Divide and Couquer (分割攻略)  ・Name and Conquer (定義攻略)  </vt:lpstr>
      <vt:lpstr>ソフトウェア開発は 複雑さとの戦い。</vt:lpstr>
      <vt:lpstr>時間とともに ソフトウェアのエントロピーは 増大する傾向に</vt:lpstr>
      <vt:lpstr>もう、どんどん複雑に。</vt:lpstr>
      <vt:lpstr>ソフトウェア開発の複雑さが ふつうの開発者の限界を超えたら どうなる?</vt:lpstr>
      <vt:lpstr>複雑さの解消を行う手段</vt:lpstr>
      <vt:lpstr>モデリング</vt:lpstr>
      <vt:lpstr>Name and Conquer</vt:lpstr>
      <vt:lpstr>Name and Conquer  「ある注目すべきもの」を見つけ、それに名前を付ける。</vt:lpstr>
      <vt:lpstr>Name and Conquer  概念を切り出す。 ある概念を「他のものから」切り分ける。 </vt:lpstr>
      <vt:lpstr>名前を付けることは、 概念を確定させること。</vt:lpstr>
      <vt:lpstr>例えば、 クラス/オブジェクト/メソッドを作り、 それに名前を付けるということは、</vt:lpstr>
      <vt:lpstr>プログラムにおける 或る範囲の概念と それ以外の間の 境界を決めること</vt:lpstr>
      <vt:lpstr>境界を決めるということは…</vt:lpstr>
      <vt:lpstr>例えば、或るクラスに “Employee” という名前を付けるということは、</vt:lpstr>
      <vt:lpstr>PowerPoint プレゼンテーション</vt:lpstr>
      <vt:lpstr>クラスやメソッドを作るとき:</vt:lpstr>
      <vt:lpstr>こう行きたいところ:</vt:lpstr>
      <vt:lpstr>3. SON : Service Oriented Naming (サービス指向名前付け)</vt:lpstr>
      <vt:lpstr>突然ですが…</vt:lpstr>
      <vt:lpstr>本来は</vt:lpstr>
      <vt:lpstr>じゃー　これは間違いなの?</vt:lpstr>
      <vt:lpstr>「いいえ。」</vt:lpstr>
      <vt:lpstr>PowerPoint プレゼンテーション</vt:lpstr>
      <vt:lpstr>ユーザー インタフェイスが 名前になる</vt:lpstr>
      <vt:lpstr>UML によるモデル</vt:lpstr>
      <vt:lpstr>ユーザーにとっては: ユーザー インタフェイス の名前が そのものの名前。</vt:lpstr>
      <vt:lpstr>ところで…  システムを開発する目的は?</vt:lpstr>
      <vt:lpstr>顧客の問題を IT技術で解決すること。</vt:lpstr>
      <vt:lpstr>PowerPoint プレゼンテーション</vt:lpstr>
      <vt:lpstr>クライアントにサービスを提供</vt:lpstr>
      <vt:lpstr>クライアント視点重要。</vt:lpstr>
      <vt:lpstr> クライアント視点でみると:  プログラムで使われている名前は、 プログラムがクライアントに提供する  インタフェイス</vt:lpstr>
      <vt:lpstr>名前＝ インタフェイス</vt:lpstr>
      <vt:lpstr> クライアント視点でみると:  プログラムで使われている名前は、 プログラムがクライアントに提供する  サービスの名称</vt:lpstr>
      <vt:lpstr>名前＝ サービス</vt:lpstr>
      <vt:lpstr>名前重要。</vt:lpstr>
      <vt:lpstr>名前は クライアント視点で。</vt:lpstr>
      <vt:lpstr>粒度が異なっても同じ。</vt:lpstr>
      <vt:lpstr>粒度が異なっても同じ。</vt:lpstr>
      <vt:lpstr>名前は顧客側の視点で決定</vt:lpstr>
      <vt:lpstr>サービス指向の名前付け</vt:lpstr>
      <vt:lpstr>Service Oriented Naming</vt:lpstr>
      <vt:lpstr>4. 名前付けの プラクティス</vt:lpstr>
      <vt:lpstr>名前付けのプラクティス</vt:lpstr>
      <vt:lpstr>名前付けのアンチ・プラクティス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INETA-Japan ＆ Culminisのご案内</dc:title>
  <dc:creator>Satoru Kitabata</dc:creator>
  <cp:lastModifiedBy>小島 富治雄</cp:lastModifiedBy>
  <cp:revision>89</cp:revision>
  <dcterms:created xsi:type="dcterms:W3CDTF">2007-01-31T04:29:32Z</dcterms:created>
  <dcterms:modified xsi:type="dcterms:W3CDTF">2025-08-22T01:23:06Z</dcterms:modified>
</cp:coreProperties>
</file>