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Open Sans ExtraBold"/>
      <p:bold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ExtraBold-boldItalic.fntdata"/><Relationship Id="rId30" Type="http://schemas.openxmlformats.org/officeDocument/2006/relationships/font" Target="fonts/OpenSansExtraBold-bold.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84c9c5960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184c9c5960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184c9c5960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84c9c596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3184c9c5960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184c9c5960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84c9c5960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184c9c5960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184c9c5960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84c9c5960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3184c9c5960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184c9c5960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84c9c5960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3184c9c5960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184c9c5960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84c9c5960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184c9c5960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184c9c5960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84c9c5960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3184c9c5960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184c9c5960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84c9c5960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184c9c5960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184c9c5960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Department of Computer</a:t>
            </a:r>
            <a:r>
              <a:rPr lang="en-US" sz="1600">
                <a:solidFill>
                  <a:srgbClr val="FFFFFF"/>
                </a:solidFill>
                <a:latin typeface="Calibri"/>
                <a:ea typeface="Calibri"/>
                <a:cs typeface="Calibri"/>
                <a:sym typeface="Calibri"/>
              </a:rPr>
              <a:t>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3"/>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tackoverflow.com/" TargetMode="External"/><Relationship Id="rId4" Type="http://schemas.openxmlformats.org/officeDocument/2006/relationships/hyperlink" Target="https://github.com/topics/rp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149141"/>
            <a:chOff x="-14748" y="986564"/>
            <a:chExt cx="9158748" cy="5149141"/>
          </a:xfrm>
        </p:grpSpPr>
        <p:sp>
          <p:nvSpPr>
            <p:cNvPr id="90" name="Google Shape;90;p13"/>
            <p:cNvSpPr txBox="1"/>
            <p:nvPr/>
          </p:nvSpPr>
          <p:spPr>
            <a:xfrm>
              <a:off x="177781" y="4812105"/>
              <a:ext cx="4322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Register No: 220701112</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Name: John Prathap Singh 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Guide Name: Mrs. J. Jinu Sophia </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Assistant Professor (SG)</a:t>
              </a:r>
              <a:endParaRPr b="1" sz="2000">
                <a:solidFill>
                  <a:schemeClr val="dk1"/>
                </a:solidFill>
                <a:latin typeface="Calibri"/>
                <a:ea typeface="Calibri"/>
                <a:cs typeface="Calibri"/>
                <a:sym typeface="Calibri"/>
              </a:endParaRPr>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Introduction to </a:t>
                  </a:r>
                  <a:endParaRPr/>
                </a:p>
                <a:p>
                  <a:pPr indent="0" lvl="0" marL="0" marR="0" rtl="0" algn="ctr">
                    <a:spcBef>
                      <a:spcPts val="0"/>
                    </a:spcBef>
                    <a:spcAft>
                      <a:spcPts val="0"/>
                    </a:spcAft>
                    <a:buNone/>
                  </a:pPr>
                  <a:r>
                    <a:rPr b="1" lang="en-US" sz="2000">
                      <a:solidFill>
                        <a:schemeClr val="lt1"/>
                      </a:solidFill>
                      <a:latin typeface="Calibri"/>
                      <a:ea typeface="Calibri"/>
                      <a:cs typeface="Calibri"/>
                      <a:sym typeface="Calibri"/>
                    </a:rPr>
                    <a:t>Robotic Process Automation </a:t>
                  </a:r>
                  <a:endParaRPr b="1" sz="2000">
                    <a:solidFill>
                      <a:schemeClr val="lt1"/>
                    </a:solidFill>
                    <a:latin typeface="Calibri"/>
                    <a:ea typeface="Calibri"/>
                    <a:cs typeface="Calibri"/>
                    <a:sym typeface="Calibri"/>
                  </a:endParaRPr>
                </a:p>
              </p:txBody>
            </p:sp>
          </p:grpSp>
          <p:sp>
            <p:nvSpPr>
              <p:cNvPr id="97" name="Google Shape;97;p13"/>
              <p:cNvSpPr txBox="1"/>
              <p:nvPr/>
            </p:nvSpPr>
            <p:spPr>
              <a:xfrm>
                <a:off x="177782" y="2100903"/>
                <a:ext cx="41883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Calibri"/>
                    <a:ea typeface="Calibri"/>
                    <a:cs typeface="Calibri"/>
                    <a:sym typeface="Calibri"/>
                  </a:rPr>
                  <a:t>Online Food Ordering Bot</a:t>
                </a:r>
                <a:endParaRPr/>
              </a:p>
            </p:txBody>
          </p:sp>
          <p:sp>
            <p:nvSpPr>
              <p:cNvPr id="98" name="Google Shape;98;p13"/>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b="0" l="0" r="0" t="0"/>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62" name="Google Shape;162;p2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fontScale="55000" lnSpcReduction="20000"/>
          </a:bodyPr>
          <a:lstStyle/>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Start</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Open browser and navigate to the food ordering website.</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Filter</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Prompt user to select "Veg" or "Non-Veg."</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Apply the selected filter.</a:t>
            </a:r>
            <a:endParaRPr sz="4000">
              <a:latin typeface="Times New Roman"/>
              <a:ea typeface="Times New Roman"/>
              <a:cs typeface="Times New Roman"/>
              <a:sym typeface="Times New Roman"/>
            </a:endParaRPr>
          </a:p>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Search</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Prompt user for the dish name and input it into the search bar.</a:t>
            </a:r>
            <a:endParaRPr sz="3200">
              <a:latin typeface="Gill Sans"/>
              <a:ea typeface="Gill Sans"/>
              <a:cs typeface="Gill Sans"/>
              <a:sym typeface="Gill Sans"/>
            </a:endParaRPr>
          </a:p>
          <a:p>
            <a:pPr indent="-340360" lvl="0" marL="457200" rtl="0" algn="just">
              <a:lnSpc>
                <a:spcPct val="120000"/>
              </a:lnSpc>
              <a:spcBef>
                <a:spcPts val="0"/>
              </a:spcBef>
              <a:spcAft>
                <a:spcPts val="0"/>
              </a:spcAft>
              <a:buSzPct val="100000"/>
              <a:buFont typeface="Gill Sans"/>
              <a:buChar char="▪"/>
            </a:pPr>
            <a:r>
              <a:rPr lang="en-US" sz="3200">
                <a:latin typeface="Gill Sans"/>
                <a:ea typeface="Gill Sans"/>
                <a:cs typeface="Gill Sans"/>
                <a:sym typeface="Gill Sans"/>
              </a:rPr>
              <a:t>After entering the dish name, dish will be displayed.</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Add Items</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Select an item, specify the quantity, and click </a:t>
            </a:r>
            <a:r>
              <a:rPr b="1" lang="en-US" sz="4000">
                <a:latin typeface="Times New Roman"/>
                <a:ea typeface="Times New Roman"/>
                <a:cs typeface="Times New Roman"/>
                <a:sym typeface="Times New Roman"/>
              </a:rPr>
              <a:t>Add to Cart</a:t>
            </a:r>
            <a:r>
              <a:rPr lang="en-US" sz="4000">
                <a:latin typeface="Times New Roman"/>
                <a:ea typeface="Times New Roman"/>
                <a:cs typeface="Times New Roman"/>
                <a:sym typeface="Times New Roman"/>
              </a:rPr>
              <a:t>.</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Use a loop to allow adding more items for the particular dish.</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Checkout</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Navigate to the cart page, review items, and click </a:t>
            </a:r>
            <a:r>
              <a:rPr b="1" lang="en-US" sz="4000">
                <a:latin typeface="Times New Roman"/>
                <a:ea typeface="Times New Roman"/>
                <a:cs typeface="Times New Roman"/>
                <a:sym typeface="Times New Roman"/>
              </a:rPr>
              <a:t>Checkout</a:t>
            </a:r>
            <a:r>
              <a:rPr lang="en-US" sz="4000">
                <a:latin typeface="Times New Roman"/>
                <a:ea typeface="Times New Roman"/>
                <a:cs typeface="Times New Roman"/>
                <a:sym typeface="Times New Roman"/>
              </a:rPr>
              <a:t>.</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AutoNum type="arabicParenR"/>
            </a:pPr>
            <a:r>
              <a:rPr b="1" lang="en-US" sz="4000">
                <a:latin typeface="Times New Roman"/>
                <a:ea typeface="Times New Roman"/>
                <a:cs typeface="Times New Roman"/>
                <a:sym typeface="Times New Roman"/>
              </a:rPr>
              <a:t>End</a:t>
            </a:r>
            <a:endParaRPr sz="3200">
              <a:latin typeface="Gill Sans"/>
              <a:ea typeface="Gill Sans"/>
              <a:cs typeface="Gill Sans"/>
              <a:sym typeface="Gill Sans"/>
            </a:endParaRPr>
          </a:p>
          <a:p>
            <a:pPr indent="-368300" lvl="0" marL="457200" rtl="0" algn="just">
              <a:lnSpc>
                <a:spcPct val="120000"/>
              </a:lnSpc>
              <a:spcBef>
                <a:spcPts val="0"/>
              </a:spcBef>
              <a:spcAft>
                <a:spcPts val="0"/>
              </a:spcAft>
              <a:buSzPct val="100000"/>
              <a:buFont typeface="Times New Roman"/>
              <a:buChar char="▪"/>
            </a:pPr>
            <a:r>
              <a:rPr lang="en-US" sz="4000">
                <a:latin typeface="Times New Roman"/>
                <a:ea typeface="Times New Roman"/>
                <a:cs typeface="Times New Roman"/>
                <a:sym typeface="Times New Roman"/>
              </a:rPr>
              <a:t>Display confirmation and close the browser.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69" name="Google Shape;169;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70" name="Google Shape;170;p23"/>
          <p:cNvPicPr preferRelativeResize="0"/>
          <p:nvPr/>
        </p:nvPicPr>
        <p:blipFill>
          <a:blip r:embed="rId3">
            <a:alphaModFix/>
          </a:blip>
          <a:stretch>
            <a:fillRect/>
          </a:stretch>
        </p:blipFill>
        <p:spPr>
          <a:xfrm>
            <a:off x="289775" y="1086500"/>
            <a:ext cx="8419501" cy="516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77" name="Google Shape;177;p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78" name="Google Shape;178;p24"/>
          <p:cNvPicPr preferRelativeResize="0"/>
          <p:nvPr/>
        </p:nvPicPr>
        <p:blipFill>
          <a:blip r:embed="rId3">
            <a:alphaModFix/>
          </a:blip>
          <a:stretch>
            <a:fillRect/>
          </a:stretch>
        </p:blipFill>
        <p:spPr>
          <a:xfrm>
            <a:off x="227700" y="990600"/>
            <a:ext cx="8688600" cy="518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85" name="Google Shape;185;p2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86" name="Google Shape;186;p25"/>
          <p:cNvPicPr preferRelativeResize="0"/>
          <p:nvPr/>
        </p:nvPicPr>
        <p:blipFill>
          <a:blip r:embed="rId3">
            <a:alphaModFix/>
          </a:blip>
          <a:stretch>
            <a:fillRect/>
          </a:stretch>
        </p:blipFill>
        <p:spPr>
          <a:xfrm>
            <a:off x="163275" y="914275"/>
            <a:ext cx="8817449" cy="541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93" name="Google Shape;193;p2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94" name="Google Shape;194;p26"/>
          <p:cNvPicPr preferRelativeResize="0"/>
          <p:nvPr/>
        </p:nvPicPr>
        <p:blipFill>
          <a:blip r:embed="rId3">
            <a:alphaModFix/>
          </a:blip>
          <a:stretch>
            <a:fillRect/>
          </a:stretch>
        </p:blipFill>
        <p:spPr>
          <a:xfrm>
            <a:off x="264225" y="990600"/>
            <a:ext cx="8615549" cy="521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01" name="Google Shape;201;p2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02" name="Google Shape;202;p27"/>
          <p:cNvPicPr preferRelativeResize="0"/>
          <p:nvPr/>
        </p:nvPicPr>
        <p:blipFill>
          <a:blip r:embed="rId3">
            <a:alphaModFix/>
          </a:blip>
          <a:stretch>
            <a:fillRect/>
          </a:stretch>
        </p:blipFill>
        <p:spPr>
          <a:xfrm>
            <a:off x="225575" y="914275"/>
            <a:ext cx="8692850" cy="5410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09" name="Google Shape;209;p2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10" name="Google Shape;210;p28"/>
          <p:cNvPicPr preferRelativeResize="0"/>
          <p:nvPr/>
        </p:nvPicPr>
        <p:blipFill>
          <a:blip r:embed="rId3">
            <a:alphaModFix/>
          </a:blip>
          <a:stretch>
            <a:fillRect/>
          </a:stretch>
        </p:blipFill>
        <p:spPr>
          <a:xfrm>
            <a:off x="301425" y="1091775"/>
            <a:ext cx="8541150" cy="5171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17" name="Google Shape;217;p2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18" name="Google Shape;218;p29"/>
          <p:cNvPicPr preferRelativeResize="0"/>
          <p:nvPr/>
        </p:nvPicPr>
        <p:blipFill>
          <a:blip r:embed="rId3">
            <a:alphaModFix/>
          </a:blip>
          <a:stretch>
            <a:fillRect/>
          </a:stretch>
        </p:blipFill>
        <p:spPr>
          <a:xfrm>
            <a:off x="276725" y="990600"/>
            <a:ext cx="8590551" cy="5333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25" name="Google Shape;225;p3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26" name="Google Shape;226;p30"/>
          <p:cNvPicPr preferRelativeResize="0"/>
          <p:nvPr/>
        </p:nvPicPr>
        <p:blipFill>
          <a:blip r:embed="rId3">
            <a:alphaModFix/>
          </a:blip>
          <a:stretch>
            <a:fillRect/>
          </a:stretch>
        </p:blipFill>
        <p:spPr>
          <a:xfrm>
            <a:off x="244925" y="914275"/>
            <a:ext cx="8654149" cy="541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33" name="Google Shape;233;p3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34" name="Google Shape;234;p31"/>
          <p:cNvPicPr preferRelativeResize="0"/>
          <p:nvPr/>
        </p:nvPicPr>
        <p:blipFill>
          <a:blip r:embed="rId3">
            <a:alphaModFix/>
          </a:blip>
          <a:stretch>
            <a:fillRect/>
          </a:stretch>
        </p:blipFill>
        <p:spPr>
          <a:xfrm>
            <a:off x="190500" y="1109675"/>
            <a:ext cx="8762999" cy="463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None/>
            </a:pPr>
            <a:r>
              <a:rPr b="1" lang="en-US" sz="2200">
                <a:latin typeface="Arial"/>
                <a:ea typeface="Arial"/>
                <a:cs typeface="Arial"/>
                <a:sym typeface="Arial"/>
              </a:rPr>
              <a:t>Automating Online Food Ordering with UiPath</a:t>
            </a:r>
            <a:endParaRPr b="1" sz="22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Overview:</a:t>
            </a:r>
            <a:r>
              <a:rPr lang="en-US" sz="1100">
                <a:latin typeface="Arial"/>
                <a:ea typeface="Arial"/>
                <a:cs typeface="Arial"/>
                <a:sym typeface="Arial"/>
              </a:rPr>
              <a:t> </a:t>
            </a:r>
            <a:endParaRPr sz="1100">
              <a:latin typeface="Arial"/>
              <a:ea typeface="Arial"/>
              <a:cs typeface="Arial"/>
              <a:sym typeface="Arial"/>
            </a:endParaRPr>
          </a:p>
          <a:p>
            <a:pPr indent="457200" lvl="0" marL="0" rtl="0" algn="l">
              <a:lnSpc>
                <a:spcPct val="115000"/>
              </a:lnSpc>
              <a:spcBef>
                <a:spcPts val="1200"/>
              </a:spcBef>
              <a:spcAft>
                <a:spcPts val="0"/>
              </a:spcAft>
              <a:buNone/>
            </a:pPr>
            <a:r>
              <a:rPr lang="en-US" sz="1500">
                <a:latin typeface="Arial"/>
                <a:ea typeface="Arial"/>
                <a:cs typeface="Arial"/>
                <a:sym typeface="Arial"/>
              </a:rPr>
              <a:t>This project utilizes UiPath Robotic Process Automation (RPA) to streamline the online food ordering process on Domino’s. By automating user input collection (city, dish, food type), restaurant search, and order placement, the solution ensures efficiency and accuracy.</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Workflow Highlights:</a:t>
            </a:r>
            <a:endParaRPr b="1" sz="17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b="1" lang="en-US" sz="1500">
                <a:latin typeface="Arial"/>
                <a:ea typeface="Arial"/>
                <a:cs typeface="Arial"/>
                <a:sym typeface="Arial"/>
              </a:rPr>
              <a:t>User Inputs:</a:t>
            </a:r>
            <a:r>
              <a:rPr lang="en-US" sz="1500">
                <a:latin typeface="Arial"/>
                <a:ea typeface="Arial"/>
                <a:cs typeface="Arial"/>
                <a:sym typeface="Arial"/>
              </a:rPr>
              <a:t> Collected through interactive dialogs.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US" sz="1500">
                <a:latin typeface="Arial"/>
                <a:ea typeface="Arial"/>
                <a:cs typeface="Arial"/>
                <a:sym typeface="Arial"/>
              </a:rPr>
              <a:t>Data Handling:</a:t>
            </a:r>
            <a:r>
              <a:rPr lang="en-US" sz="1500">
                <a:latin typeface="Arial"/>
                <a:ea typeface="Arial"/>
                <a:cs typeface="Arial"/>
                <a:sym typeface="Arial"/>
              </a:rPr>
              <a:t> Automated search, filtering, and item selection based on user preferences.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US" sz="1500">
                <a:latin typeface="Arial"/>
                <a:ea typeface="Arial"/>
                <a:cs typeface="Arial"/>
                <a:sym typeface="Arial"/>
              </a:rPr>
              <a:t>Order Processing:</a:t>
            </a:r>
            <a:r>
              <a:rPr lang="en-US" sz="1500">
                <a:latin typeface="Arial"/>
                <a:ea typeface="Arial"/>
                <a:cs typeface="Arial"/>
                <a:sym typeface="Arial"/>
              </a:rPr>
              <a:t> Quantity adjustments via looping and automated checkout.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US" sz="1500">
                <a:latin typeface="Arial"/>
                <a:ea typeface="Arial"/>
                <a:cs typeface="Arial"/>
                <a:sym typeface="Arial"/>
              </a:rPr>
              <a:t>Key UiPath Activities:</a:t>
            </a:r>
            <a:r>
              <a:rPr lang="en-US" sz="1500">
                <a:latin typeface="Arial"/>
                <a:ea typeface="Arial"/>
                <a:cs typeface="Arial"/>
                <a:sym typeface="Arial"/>
              </a:rPr>
              <a:t> Input Dialog, Type Into, Click, Data Scraping.</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b="1" lang="en-US" sz="1500">
                <a:latin typeface="Arial"/>
                <a:ea typeface="Arial"/>
                <a:cs typeface="Arial"/>
                <a:sym typeface="Arial"/>
              </a:rPr>
              <a:t>Error Handling:</a:t>
            </a:r>
            <a:r>
              <a:rPr lang="en-US" sz="1500">
                <a:latin typeface="Arial"/>
                <a:ea typeface="Arial"/>
                <a:cs typeface="Arial"/>
                <a:sym typeface="Arial"/>
              </a:rPr>
              <a:t> Manages invalid inputs and missing data.</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Benefits:</a:t>
            </a:r>
            <a:endParaRPr b="1" sz="17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US" sz="1500">
                <a:latin typeface="Arial"/>
                <a:ea typeface="Arial"/>
                <a:cs typeface="Arial"/>
                <a:sym typeface="Arial"/>
              </a:rPr>
              <a:t>Reduces manual effort.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US" sz="1500">
                <a:latin typeface="Arial"/>
                <a:ea typeface="Arial"/>
                <a:cs typeface="Arial"/>
                <a:sym typeface="Arial"/>
              </a:rPr>
              <a:t>Enhances speed and accuracy.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US" sz="1500">
                <a:latin typeface="Arial"/>
                <a:ea typeface="Arial"/>
                <a:cs typeface="Arial"/>
                <a:sym typeface="Arial"/>
              </a:rPr>
              <a:t>Improves user convenience.</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US" sz="1500">
                <a:latin typeface="Arial"/>
                <a:ea typeface="Arial"/>
                <a:cs typeface="Arial"/>
                <a:sym typeface="Arial"/>
              </a:rPr>
              <a:t>Demonstrates RPA's potential in optimizing digital processes.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41" name="Google Shape;241;p3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42" name="Google Shape;242;p32"/>
          <p:cNvPicPr preferRelativeResize="0"/>
          <p:nvPr/>
        </p:nvPicPr>
        <p:blipFill>
          <a:blip r:embed="rId3">
            <a:alphaModFix/>
          </a:blip>
          <a:stretch>
            <a:fillRect/>
          </a:stretch>
        </p:blipFill>
        <p:spPr>
          <a:xfrm>
            <a:off x="346888" y="1118175"/>
            <a:ext cx="4352925" cy="2647950"/>
          </a:xfrm>
          <a:prstGeom prst="rect">
            <a:avLst/>
          </a:prstGeom>
          <a:noFill/>
          <a:ln>
            <a:noFill/>
          </a:ln>
        </p:spPr>
      </p:pic>
      <p:pic>
        <p:nvPicPr>
          <p:cNvPr id="243" name="Google Shape;243;p32"/>
          <p:cNvPicPr preferRelativeResize="0"/>
          <p:nvPr/>
        </p:nvPicPr>
        <p:blipFill>
          <a:blip r:embed="rId4">
            <a:alphaModFix/>
          </a:blip>
          <a:stretch>
            <a:fillRect/>
          </a:stretch>
        </p:blipFill>
        <p:spPr>
          <a:xfrm>
            <a:off x="4812263" y="1243963"/>
            <a:ext cx="4200525" cy="2276475"/>
          </a:xfrm>
          <a:prstGeom prst="rect">
            <a:avLst/>
          </a:prstGeom>
          <a:noFill/>
          <a:ln>
            <a:noFill/>
          </a:ln>
        </p:spPr>
      </p:pic>
      <p:pic>
        <p:nvPicPr>
          <p:cNvPr id="244" name="Google Shape;244;p32"/>
          <p:cNvPicPr preferRelativeResize="0"/>
          <p:nvPr/>
        </p:nvPicPr>
        <p:blipFill>
          <a:blip r:embed="rId5">
            <a:alphaModFix/>
          </a:blip>
          <a:stretch>
            <a:fillRect/>
          </a:stretch>
        </p:blipFill>
        <p:spPr>
          <a:xfrm>
            <a:off x="485000" y="3969888"/>
            <a:ext cx="4076700" cy="216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251" name="Google Shape;251;p3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387350" lvl="0" marL="457200" rtl="0" algn="l">
              <a:lnSpc>
                <a:spcPct val="114000"/>
              </a:lnSpc>
              <a:spcBef>
                <a:spcPts val="480"/>
              </a:spcBef>
              <a:spcAft>
                <a:spcPts val="0"/>
              </a:spcAft>
              <a:buSzPts val="2500"/>
              <a:buChar char="▪"/>
            </a:pPr>
            <a:r>
              <a:rPr lang="en-US" sz="2500"/>
              <a:t>The project successfully demonstrates the potential of RPA to streamline repetitive and time-consuming tasks, such as ordering items from a food delivery platform. </a:t>
            </a:r>
            <a:endParaRPr sz="2500"/>
          </a:p>
          <a:p>
            <a:pPr indent="-387350" lvl="0" marL="457200" rtl="0" algn="l">
              <a:lnSpc>
                <a:spcPct val="114000"/>
              </a:lnSpc>
              <a:spcBef>
                <a:spcPts val="0"/>
              </a:spcBef>
              <a:spcAft>
                <a:spcPts val="0"/>
              </a:spcAft>
              <a:buSzPts val="2500"/>
              <a:buChar char="▪"/>
            </a:pPr>
            <a:r>
              <a:rPr lang="en-US" sz="2500"/>
              <a:t>By automating processes like searching for dishes, selecting preferences, and adding items to the cart, the workflow reduces human effort, minimizes errors, and enhances operational efficiency. </a:t>
            </a:r>
            <a:endParaRPr sz="2500"/>
          </a:p>
          <a:p>
            <a:pPr indent="-387350" lvl="0" marL="457200" rtl="0" algn="l">
              <a:lnSpc>
                <a:spcPct val="114000"/>
              </a:lnSpc>
              <a:spcBef>
                <a:spcPts val="0"/>
              </a:spcBef>
              <a:spcAft>
                <a:spcPts val="0"/>
              </a:spcAft>
              <a:buSzPts val="2500"/>
              <a:buChar char="▪"/>
            </a:pPr>
            <a:r>
              <a:rPr lang="en-US" sz="2500"/>
              <a:t>The dynamic decision-making capabilities, such as Veg/Non-Veg selection, and the ability to handle user inputs make the automation adaptable and user-friendly.</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258" name="Google Shape;258;p3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283464" lvl="0" marL="365760" rtl="0" algn="l">
              <a:lnSpc>
                <a:spcPct val="120000"/>
              </a:lnSpc>
              <a:spcBef>
                <a:spcPts val="0"/>
              </a:spcBef>
              <a:spcAft>
                <a:spcPts val="0"/>
              </a:spcAft>
              <a:buClr>
                <a:schemeClr val="dk1"/>
              </a:buClr>
              <a:buSzPts val="2560"/>
              <a:buFont typeface="Arial"/>
              <a:buNone/>
            </a:pPr>
            <a:r>
              <a:rPr b="1" lang="en-US" sz="1350">
                <a:latin typeface="Arial"/>
                <a:ea typeface="Arial"/>
                <a:cs typeface="Arial"/>
                <a:sym typeface="Arial"/>
              </a:rPr>
              <a:t>Multi-Site Support</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Automate ordering across multiple platforms (e.g., Zomato, Uber Eats).</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Dynamic Inputs</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Accept batch orders via file uploads (e.g., CSV/Excel).</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Personalization</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Integrate user preferences like dietary restrictions and favorite cuisines.</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Error Handling</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Advanced logging and retry logic for network/site failures.</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Payment Integration</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Automate secure payments via integrated gateways.</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Real-Time Notifications</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Send order updates via email, SMS, or WhatsApp.</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AI-Powered Search</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Enable conversational queries for seamless searching.</a:t>
            </a:r>
            <a:endParaRPr sz="1350">
              <a:latin typeface="Arial"/>
              <a:ea typeface="Arial"/>
              <a:cs typeface="Arial"/>
              <a:sym typeface="Arial"/>
            </a:endParaRPr>
          </a:p>
          <a:p>
            <a:pPr indent="-283464" lvl="0" marL="365760" rtl="0" algn="l">
              <a:lnSpc>
                <a:spcPct val="120000"/>
              </a:lnSpc>
              <a:spcBef>
                <a:spcPts val="600"/>
              </a:spcBef>
              <a:spcAft>
                <a:spcPts val="0"/>
              </a:spcAft>
              <a:buClr>
                <a:schemeClr val="dk1"/>
              </a:buClr>
              <a:buSzPts val="2560"/>
              <a:buFont typeface="Arial"/>
              <a:buNone/>
            </a:pPr>
            <a:r>
              <a:rPr b="1" lang="en-US" sz="1350">
                <a:latin typeface="Arial"/>
                <a:ea typeface="Arial"/>
                <a:cs typeface="Arial"/>
                <a:sym typeface="Arial"/>
              </a:rPr>
              <a:t>Scheduled Orders</a:t>
            </a:r>
            <a:endParaRPr sz="1350">
              <a:latin typeface="Arial"/>
              <a:ea typeface="Arial"/>
              <a:cs typeface="Arial"/>
              <a:sym typeface="Arial"/>
            </a:endParaRPr>
          </a:p>
          <a:p>
            <a:pPr indent="457200" lvl="0" marL="0" rtl="0" algn="l">
              <a:lnSpc>
                <a:spcPct val="120000"/>
              </a:lnSpc>
              <a:spcBef>
                <a:spcPts val="600"/>
              </a:spcBef>
              <a:spcAft>
                <a:spcPts val="0"/>
              </a:spcAft>
              <a:buNone/>
            </a:pPr>
            <a:r>
              <a:rPr lang="en-US" sz="1350">
                <a:latin typeface="Arial"/>
                <a:ea typeface="Arial"/>
                <a:cs typeface="Arial"/>
                <a:sym typeface="Arial"/>
              </a:rPr>
              <a:t>Add support for scheduling future orders.</a:t>
            </a:r>
            <a:endParaRPr sz="1350">
              <a:latin typeface="Arial"/>
              <a:ea typeface="Arial"/>
              <a:cs typeface="Arial"/>
              <a:sym typeface="Arial"/>
            </a:endParaRPr>
          </a:p>
          <a:p>
            <a:pPr indent="-283464" lvl="0" marL="365760" rtl="0" algn="l">
              <a:lnSpc>
                <a:spcPct val="100000"/>
              </a:lnSpc>
              <a:spcBef>
                <a:spcPts val="600"/>
              </a:spcBef>
              <a:spcAft>
                <a:spcPts val="0"/>
              </a:spcAft>
              <a:buClr>
                <a:schemeClr val="dk1"/>
              </a:buClr>
              <a:buSzPts val="2560"/>
              <a:buFont typeface="Arial"/>
              <a:buNone/>
            </a:pPr>
            <a:r>
              <a:t/>
            </a:r>
            <a:endParaRPr sz="1350">
              <a:latin typeface="Arial"/>
              <a:ea typeface="Arial"/>
              <a:cs typeface="Arial"/>
              <a:sym typeface="Arial"/>
            </a:endParaRPr>
          </a:p>
          <a:p>
            <a:pPr indent="-206247" lvl="0" marL="365760" rtl="0" algn="l">
              <a:lnSpc>
                <a:spcPct val="100000"/>
              </a:lnSpc>
              <a:spcBef>
                <a:spcPts val="600"/>
              </a:spcBef>
              <a:spcAft>
                <a:spcPts val="0"/>
              </a:spcAft>
              <a:buClr>
                <a:schemeClr val="dk1"/>
              </a:buClr>
              <a:buSzPts val="2560"/>
              <a:buFont typeface="Arial"/>
              <a:buNone/>
            </a:pPr>
            <a:r>
              <a:t/>
            </a:r>
            <a:endParaRPr sz="1350">
              <a:latin typeface="Arial"/>
              <a:ea typeface="Arial"/>
              <a:cs typeface="Arial"/>
              <a:sym typeface="Arial"/>
            </a:endParaRPr>
          </a:p>
          <a:p>
            <a:pPr indent="-206247" lvl="0" marL="365760" rtl="0" algn="l">
              <a:lnSpc>
                <a:spcPct val="100000"/>
              </a:lnSpc>
              <a:spcBef>
                <a:spcPts val="600"/>
              </a:spcBef>
              <a:spcAft>
                <a:spcPts val="0"/>
              </a:spcAft>
              <a:buClr>
                <a:schemeClr val="dk1"/>
              </a:buClr>
              <a:buSzPts val="2560"/>
              <a:buFont typeface="Arial"/>
              <a:buNone/>
            </a:pPr>
            <a:r>
              <a:t/>
            </a:r>
            <a:endParaRPr sz="1350">
              <a:latin typeface="Arial"/>
              <a:ea typeface="Arial"/>
              <a:cs typeface="Arial"/>
              <a:sym typeface="Arial"/>
            </a:endParaRPr>
          </a:p>
          <a:p>
            <a:pPr indent="-206247" lvl="0" marL="365760" rtl="0" algn="l">
              <a:lnSpc>
                <a:spcPct val="100000"/>
              </a:lnSpc>
              <a:spcBef>
                <a:spcPts val="600"/>
              </a:spcBef>
              <a:spcAft>
                <a:spcPts val="0"/>
              </a:spcAft>
              <a:buClr>
                <a:schemeClr val="dk1"/>
              </a:buClr>
              <a:buSzPts val="2560"/>
              <a:buFont typeface="Arial"/>
              <a:buNone/>
            </a:pPr>
            <a:r>
              <a:t/>
            </a:r>
            <a:endParaRPr sz="1350">
              <a:latin typeface="Arial"/>
              <a:ea typeface="Arial"/>
              <a:cs typeface="Arial"/>
              <a:sym typeface="Arial"/>
            </a:endParaRPr>
          </a:p>
          <a:p>
            <a:pPr indent="-190500" lvl="0" marL="342900" rtl="0" algn="l">
              <a:lnSpc>
                <a:spcPct val="114000"/>
              </a:lnSpc>
              <a:spcBef>
                <a:spcPts val="480"/>
              </a:spcBef>
              <a:spcAft>
                <a:spcPts val="0"/>
              </a:spcAft>
              <a:buClr>
                <a:schemeClr val="dk1"/>
              </a:buClr>
              <a:buSzPts val="2400"/>
              <a:buFont typeface="Noto Sans Symbols"/>
              <a:buNone/>
            </a:pPr>
            <a:r>
              <a:t/>
            </a:r>
            <a:endParaRPr sz="135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28050" y="2687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IEEE Paper</a:t>
            </a:r>
            <a:endParaRPr>
              <a:latin typeface="Calibri"/>
              <a:ea typeface="Calibri"/>
              <a:cs typeface="Calibri"/>
              <a:sym typeface="Calibri"/>
            </a:endParaRPr>
          </a:p>
        </p:txBody>
      </p:sp>
      <p:sp>
        <p:nvSpPr>
          <p:cNvPr id="265" name="Google Shape;265;p35"/>
          <p:cNvSpPr txBox="1"/>
          <p:nvPr>
            <p:ph idx="1" type="body"/>
          </p:nvPr>
        </p:nvSpPr>
        <p:spPr>
          <a:xfrm>
            <a:off x="128050" y="1153000"/>
            <a:ext cx="8763000" cy="5334000"/>
          </a:xfrm>
          <a:prstGeom prst="rect">
            <a:avLst/>
          </a:prstGeom>
          <a:noFill/>
          <a:ln>
            <a:noFill/>
          </a:ln>
        </p:spPr>
        <p:txBody>
          <a:bodyPr anchorCtr="0" anchor="t" bIns="45700" lIns="91425" spcFirstLastPara="1" rIns="91425" wrap="square" tIns="45700">
            <a:normAutofit fontScale="55000" lnSpcReduction="20000"/>
          </a:bodyPr>
          <a:lstStyle/>
          <a:p>
            <a:pPr indent="-283464" lvl="0" marL="365760" rtl="0" algn="just">
              <a:lnSpc>
                <a:spcPct val="120000"/>
              </a:lnSpc>
              <a:spcBef>
                <a:spcPts val="0"/>
              </a:spcBef>
              <a:spcAft>
                <a:spcPts val="0"/>
              </a:spcAft>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UiPath Official Website</a:t>
            </a:r>
            <a:endParaRPr sz="3200">
              <a:latin typeface="Times New Roman"/>
              <a:ea typeface="Times New Roman"/>
              <a:cs typeface="Times New Roman"/>
              <a:sym typeface="Times New Roman"/>
            </a:endParaRPr>
          </a:p>
          <a:p>
            <a:pPr indent="-340360" lvl="0" marL="457200" rtl="0" algn="just">
              <a:lnSpc>
                <a:spcPct val="120000"/>
              </a:lnSpc>
              <a:spcBef>
                <a:spcPts val="600"/>
              </a:spcBef>
              <a:spcAft>
                <a:spcPts val="0"/>
              </a:spcAft>
              <a:buSzPct val="100000"/>
              <a:buFont typeface="Times New Roman"/>
              <a:buChar char="▪"/>
            </a:pPr>
            <a:r>
              <a:rPr lang="en-US" sz="3200">
                <a:latin typeface="Times New Roman"/>
                <a:ea typeface="Times New Roman"/>
                <a:cs typeface="Times New Roman"/>
                <a:sym typeface="Times New Roman"/>
              </a:rPr>
              <a:t>Comprehensive guides, tutorials, and community forums.</a:t>
            </a:r>
            <a:endParaRPr sz="3200">
              <a:latin typeface="Gill Sans"/>
              <a:ea typeface="Gill Sans"/>
              <a:cs typeface="Gill Sans"/>
              <a:sym typeface="Gill Sans"/>
            </a:endParaRPr>
          </a:p>
          <a:p>
            <a:pPr indent="-340360" lvl="0" marL="457200" rtl="0" algn="just">
              <a:lnSpc>
                <a:spcPct val="12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https://www.uipath.com/resources</a:t>
            </a:r>
            <a:endParaRPr sz="3200">
              <a:latin typeface="Gill Sans"/>
              <a:ea typeface="Gill Sans"/>
              <a:cs typeface="Gill Sans"/>
              <a:sym typeface="Gill Sans"/>
            </a:endParaRPr>
          </a:p>
          <a:p>
            <a:pPr indent="-283464" lvl="0" marL="365760" rtl="0" algn="just">
              <a:lnSpc>
                <a:spcPct val="120000"/>
              </a:lnSpc>
              <a:spcBef>
                <a:spcPts val="600"/>
              </a:spcBef>
              <a:spcAft>
                <a:spcPts val="0"/>
              </a:spcAft>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Automation Anywhere Blog</a:t>
            </a:r>
            <a:endParaRPr sz="3200">
              <a:latin typeface="Times New Roman"/>
              <a:ea typeface="Times New Roman"/>
              <a:cs typeface="Times New Roman"/>
              <a:sym typeface="Times New Roman"/>
            </a:endParaRPr>
          </a:p>
          <a:p>
            <a:pPr indent="-340360" lvl="0" marL="457200" rtl="0" algn="just">
              <a:lnSpc>
                <a:spcPct val="120000"/>
              </a:lnSpc>
              <a:spcBef>
                <a:spcPts val="600"/>
              </a:spcBef>
              <a:spcAft>
                <a:spcPts val="0"/>
              </a:spcAft>
              <a:buSzPct val="100000"/>
              <a:buFont typeface="Times New Roman"/>
              <a:buChar char="▪"/>
            </a:pPr>
            <a:r>
              <a:rPr lang="en-US" sz="3200">
                <a:latin typeface="Times New Roman"/>
                <a:ea typeface="Times New Roman"/>
                <a:cs typeface="Times New Roman"/>
                <a:sym typeface="Times New Roman"/>
              </a:rPr>
              <a:t>Articles on automation trends, best practices, and use cases.</a:t>
            </a:r>
            <a:endParaRPr sz="3200">
              <a:latin typeface="Gill Sans"/>
              <a:ea typeface="Gill Sans"/>
              <a:cs typeface="Gill Sans"/>
              <a:sym typeface="Gill Sans"/>
            </a:endParaRPr>
          </a:p>
          <a:p>
            <a:pPr indent="-340360" lvl="0" marL="457200" rtl="0" algn="just">
              <a:lnSpc>
                <a:spcPct val="12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https://www.automationanywhere.com/blog</a:t>
            </a:r>
            <a:endParaRPr sz="3200">
              <a:latin typeface="Gill Sans"/>
              <a:ea typeface="Gill Sans"/>
              <a:cs typeface="Gill Sans"/>
              <a:sym typeface="Gill Sans"/>
            </a:endParaRPr>
          </a:p>
          <a:p>
            <a:pPr indent="-283464" lvl="0" marL="365760" rtl="0" algn="just">
              <a:lnSpc>
                <a:spcPct val="120000"/>
              </a:lnSpc>
              <a:spcBef>
                <a:spcPts val="600"/>
              </a:spcBef>
              <a:spcAft>
                <a:spcPts val="0"/>
              </a:spcAft>
              <a:buNone/>
            </a:pPr>
            <a:r>
              <a:rPr b="1" lang="en-US" sz="3200">
                <a:latin typeface="Times New Roman"/>
                <a:ea typeface="Times New Roman"/>
                <a:cs typeface="Times New Roman"/>
                <a:sym typeface="Times New Roman"/>
              </a:rPr>
              <a:t>Blue Prism Learning Resources</a:t>
            </a:r>
            <a:endParaRPr sz="3200">
              <a:latin typeface="Times New Roman"/>
              <a:ea typeface="Times New Roman"/>
              <a:cs typeface="Times New Roman"/>
              <a:sym typeface="Times New Roman"/>
            </a:endParaRPr>
          </a:p>
          <a:p>
            <a:pPr indent="-340360" lvl="0" marL="457200" rtl="0" algn="just">
              <a:lnSpc>
                <a:spcPct val="120000"/>
              </a:lnSpc>
              <a:spcBef>
                <a:spcPts val="600"/>
              </a:spcBef>
              <a:spcAft>
                <a:spcPts val="0"/>
              </a:spcAft>
              <a:buSzPct val="100000"/>
              <a:buFont typeface="Times New Roman"/>
              <a:buChar char="▪"/>
            </a:pPr>
            <a:r>
              <a:rPr lang="en-US" sz="3200">
                <a:latin typeface="Times New Roman"/>
                <a:ea typeface="Times New Roman"/>
                <a:cs typeface="Times New Roman"/>
                <a:sym typeface="Times New Roman"/>
              </a:rPr>
              <a:t>Resources to explore RPA concepts and implementations.</a:t>
            </a:r>
            <a:endParaRPr sz="3200">
              <a:latin typeface="Gill Sans"/>
              <a:ea typeface="Gill Sans"/>
              <a:cs typeface="Gill Sans"/>
              <a:sym typeface="Gill Sans"/>
            </a:endParaRPr>
          </a:p>
          <a:p>
            <a:pPr indent="-340360" lvl="0" marL="457200" rtl="0" algn="just">
              <a:lnSpc>
                <a:spcPct val="12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https://www.blueprism.com/resources/</a:t>
            </a:r>
            <a:endParaRPr sz="3200">
              <a:latin typeface="Gill Sans"/>
              <a:ea typeface="Gill Sans"/>
              <a:cs typeface="Gill Sans"/>
              <a:sym typeface="Gill Sans"/>
            </a:endParaRPr>
          </a:p>
          <a:p>
            <a:pPr indent="-283464" lvl="0" marL="365760" rtl="0" algn="just">
              <a:lnSpc>
                <a:spcPct val="120000"/>
              </a:lnSpc>
              <a:spcBef>
                <a:spcPts val="600"/>
              </a:spcBef>
              <a:spcAft>
                <a:spcPts val="0"/>
              </a:spcAft>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Stack Overflow</a:t>
            </a:r>
            <a:endParaRPr sz="3200">
              <a:latin typeface="Times New Roman"/>
              <a:ea typeface="Times New Roman"/>
              <a:cs typeface="Times New Roman"/>
              <a:sym typeface="Times New Roman"/>
            </a:endParaRPr>
          </a:p>
          <a:p>
            <a:pPr indent="-340360" lvl="0" marL="457200" rtl="0" algn="just">
              <a:lnSpc>
                <a:spcPct val="120000"/>
              </a:lnSpc>
              <a:spcBef>
                <a:spcPts val="600"/>
              </a:spcBef>
              <a:spcAft>
                <a:spcPts val="0"/>
              </a:spcAft>
              <a:buSzPct val="100000"/>
              <a:buFont typeface="Times New Roman"/>
              <a:buChar char="▪"/>
            </a:pPr>
            <a:r>
              <a:rPr lang="en-US" sz="3200">
                <a:latin typeface="Times New Roman"/>
                <a:ea typeface="Times New Roman"/>
                <a:cs typeface="Times New Roman"/>
                <a:sym typeface="Times New Roman"/>
              </a:rPr>
              <a:t>A go-to platform for troubleshooting RPA workflows and code-related issues.</a:t>
            </a:r>
            <a:endParaRPr sz="3200">
              <a:latin typeface="Gill Sans"/>
              <a:ea typeface="Gill Sans"/>
              <a:cs typeface="Gill Sans"/>
              <a:sym typeface="Gill Sans"/>
            </a:endParaRPr>
          </a:p>
          <a:p>
            <a:pPr indent="0" lvl="0" marL="457200" rtl="0" algn="just">
              <a:lnSpc>
                <a:spcPct val="120000"/>
              </a:lnSpc>
              <a:spcBef>
                <a:spcPts val="600"/>
              </a:spcBef>
              <a:spcAft>
                <a:spcPts val="0"/>
              </a:spcAft>
              <a:buNone/>
            </a:pPr>
            <a:r>
              <a:rPr lang="en-US" sz="3200">
                <a:latin typeface="Gill Sans"/>
                <a:ea typeface="Gill Sans"/>
                <a:cs typeface="Gill Sans"/>
                <a:sym typeface="Gill Sans"/>
              </a:rPr>
              <a:t>link: </a:t>
            </a:r>
            <a:r>
              <a:rPr lang="en-US" sz="3200" u="sng">
                <a:solidFill>
                  <a:srgbClr val="8DC765"/>
                </a:solidFill>
                <a:latin typeface="Times New Roman"/>
                <a:ea typeface="Times New Roman"/>
                <a:cs typeface="Times New Roman"/>
                <a:sym typeface="Times New Roman"/>
                <a:hlinkClick r:id="rId3">
                  <a:extLst>
                    <a:ext uri="{A12FA001-AC4F-418D-AE19-62706E023703}">
                      <ahyp:hlinkClr val="tx"/>
                    </a:ext>
                  </a:extLst>
                </a:hlinkClick>
              </a:rPr>
              <a:t>https://stackoverflow.com/</a:t>
            </a:r>
            <a:endParaRPr sz="3200">
              <a:latin typeface="Times New Roman"/>
              <a:ea typeface="Times New Roman"/>
              <a:cs typeface="Times New Roman"/>
              <a:sym typeface="Times New Roman"/>
            </a:endParaRPr>
          </a:p>
          <a:p>
            <a:pPr indent="-283464" lvl="0" marL="365760" rtl="0" algn="just">
              <a:lnSpc>
                <a:spcPct val="120000"/>
              </a:lnSpc>
              <a:spcBef>
                <a:spcPts val="600"/>
              </a:spcBef>
              <a:spcAft>
                <a:spcPts val="0"/>
              </a:spcAft>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GitHub RPA Repositories</a:t>
            </a:r>
            <a:endParaRPr sz="3200">
              <a:latin typeface="Times New Roman"/>
              <a:ea typeface="Times New Roman"/>
              <a:cs typeface="Times New Roman"/>
              <a:sym typeface="Times New Roman"/>
            </a:endParaRPr>
          </a:p>
          <a:p>
            <a:pPr indent="-340360" lvl="0" marL="457200" rtl="0" algn="just">
              <a:lnSpc>
                <a:spcPct val="120000"/>
              </a:lnSpc>
              <a:spcBef>
                <a:spcPts val="600"/>
              </a:spcBef>
              <a:spcAft>
                <a:spcPts val="0"/>
              </a:spcAft>
              <a:buSzPct val="100000"/>
              <a:buFont typeface="Times New Roman"/>
              <a:buChar char="▪"/>
            </a:pPr>
            <a:r>
              <a:rPr lang="en-US" sz="3200">
                <a:latin typeface="Times New Roman"/>
                <a:ea typeface="Times New Roman"/>
                <a:cs typeface="Times New Roman"/>
                <a:sym typeface="Times New Roman"/>
              </a:rPr>
              <a:t>Open-source RPA scripts, projects, and tools.</a:t>
            </a:r>
            <a:endParaRPr sz="3200">
              <a:latin typeface="Gill Sans"/>
              <a:ea typeface="Gill Sans"/>
              <a:cs typeface="Gill Sans"/>
              <a:sym typeface="Gill Sans"/>
            </a:endParaRPr>
          </a:p>
          <a:p>
            <a:pPr indent="0" lvl="0" marL="457200" rtl="0" algn="just">
              <a:lnSpc>
                <a:spcPct val="120000"/>
              </a:lnSpc>
              <a:spcBef>
                <a:spcPts val="600"/>
              </a:spcBef>
              <a:spcAft>
                <a:spcPts val="0"/>
              </a:spcAft>
              <a:buNone/>
            </a:pPr>
            <a:r>
              <a:rPr lang="en-US" sz="3200">
                <a:latin typeface="Gill Sans"/>
                <a:ea typeface="Gill Sans"/>
                <a:cs typeface="Gill Sans"/>
                <a:sym typeface="Gill Sans"/>
              </a:rPr>
              <a:t>link: </a:t>
            </a:r>
            <a:r>
              <a:rPr lang="en-US" sz="3200" u="sng">
                <a:solidFill>
                  <a:srgbClr val="8DC765"/>
                </a:solidFill>
                <a:latin typeface="Times New Roman"/>
                <a:ea typeface="Times New Roman"/>
                <a:cs typeface="Times New Roman"/>
                <a:sym typeface="Times New Roman"/>
                <a:hlinkClick r:id="rId4">
                  <a:extLst>
                    <a:ext uri="{A12FA001-AC4F-418D-AE19-62706E023703}">
                      <ahyp:hlinkClr val="tx"/>
                    </a:ext>
                  </a:extLst>
                </a:hlinkClick>
              </a:rPr>
              <a:t>https://github.com/topics/rpa</a:t>
            </a:r>
            <a:endParaRPr sz="3200">
              <a:latin typeface="Times New Roman"/>
              <a:ea typeface="Times New Roman"/>
              <a:cs typeface="Times New Roman"/>
              <a:sym typeface="Times New Roman"/>
            </a:endParaRPr>
          </a:p>
          <a:p>
            <a:pPr indent="0" lvl="0" marL="342900" rtl="0" algn="l">
              <a:lnSpc>
                <a:spcPct val="114000"/>
              </a:lnSpc>
              <a:spcBef>
                <a:spcPts val="48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p:nvPr/>
        </p:nvSpPr>
        <p:spPr>
          <a:xfrm>
            <a:off x="1844234" y="2321005"/>
            <a:ext cx="5455532"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None/>
            </a:pPr>
            <a:r>
              <a:rPr b="1" lang="en-US" sz="2880"/>
              <a:t>Aims to</a:t>
            </a:r>
            <a:endParaRPr b="1" sz="2880"/>
          </a:p>
          <a:p>
            <a:pPr indent="0" lvl="0" marL="0" rtl="0" algn="l">
              <a:spcBef>
                <a:spcPts val="0"/>
              </a:spcBef>
              <a:spcAft>
                <a:spcPts val="0"/>
              </a:spcAft>
              <a:buNone/>
            </a:pPr>
            <a:r>
              <a:rPr lang="en-US" sz="2880"/>
              <a:t> </a:t>
            </a:r>
            <a:endParaRPr sz="2880"/>
          </a:p>
          <a:p>
            <a:pPr indent="-368626" lvl="0" marL="914400" rtl="0" algn="l">
              <a:spcBef>
                <a:spcPts val="0"/>
              </a:spcBef>
              <a:spcAft>
                <a:spcPts val="0"/>
              </a:spcAft>
              <a:buSzPct val="100000"/>
              <a:buAutoNum type="arabicParenR"/>
            </a:pPr>
            <a:r>
              <a:rPr b="1" lang="en-US" sz="2594"/>
              <a:t>Reduce manual effort</a:t>
            </a:r>
            <a:r>
              <a:rPr b="1" lang="en-US" sz="2594"/>
              <a:t>:</a:t>
            </a:r>
            <a:endParaRPr b="1" sz="2594"/>
          </a:p>
          <a:p>
            <a:pPr indent="-350043" lvl="0" marL="1371600" rtl="0" algn="l">
              <a:spcBef>
                <a:spcPts val="0"/>
              </a:spcBef>
              <a:spcAft>
                <a:spcPts val="0"/>
              </a:spcAft>
              <a:buSzPct val="100000"/>
              <a:buChar char="●"/>
            </a:pPr>
            <a:r>
              <a:rPr lang="en-US" sz="2250"/>
              <a:t>By automating repetitive tasks, reducing manual efforts and saving time.</a:t>
            </a:r>
            <a:endParaRPr sz="2250"/>
          </a:p>
          <a:p>
            <a:pPr indent="-350043" lvl="0" marL="1371600" rtl="0" algn="l">
              <a:spcBef>
                <a:spcPts val="0"/>
              </a:spcBef>
              <a:spcAft>
                <a:spcPts val="0"/>
              </a:spcAft>
              <a:buSzPct val="100000"/>
              <a:buChar char="●"/>
            </a:pPr>
            <a:r>
              <a:rPr lang="en-US" sz="2250"/>
              <a:t>It accelerates the entire ordering process, ensuring quick and consistent execution.</a:t>
            </a:r>
            <a:endParaRPr sz="2250"/>
          </a:p>
          <a:p>
            <a:pPr indent="0" lvl="0" marL="342900" rtl="0" algn="l">
              <a:spcBef>
                <a:spcPts val="0"/>
              </a:spcBef>
              <a:spcAft>
                <a:spcPts val="0"/>
              </a:spcAft>
              <a:buNone/>
            </a:pPr>
            <a:r>
              <a:t/>
            </a:r>
            <a:endParaRPr/>
          </a:p>
          <a:p>
            <a:pPr indent="-366236" lvl="0" marL="914400" rtl="0" algn="l">
              <a:spcBef>
                <a:spcPts val="0"/>
              </a:spcBef>
              <a:spcAft>
                <a:spcPts val="0"/>
              </a:spcAft>
              <a:buSzPct val="100000"/>
              <a:buAutoNum type="arabicParenR"/>
            </a:pPr>
            <a:r>
              <a:rPr b="1" lang="en-US" sz="2550"/>
              <a:t>Reduce Mistake:</a:t>
            </a:r>
            <a:endParaRPr b="1" sz="2550"/>
          </a:p>
          <a:p>
            <a:pPr indent="-350043" lvl="0" marL="1371600" rtl="0" algn="l">
              <a:spcBef>
                <a:spcPts val="0"/>
              </a:spcBef>
              <a:spcAft>
                <a:spcPts val="0"/>
              </a:spcAft>
              <a:buSzPct val="100000"/>
              <a:buChar char="●"/>
            </a:pPr>
            <a:r>
              <a:rPr lang="en-US" sz="2250"/>
              <a:t>Minimizes human errors during order placement.</a:t>
            </a:r>
            <a:endParaRPr sz="2250"/>
          </a:p>
          <a:p>
            <a:pPr indent="0" lvl="0" marL="0" rtl="0" algn="l">
              <a:spcBef>
                <a:spcPts val="0"/>
              </a:spcBef>
              <a:spcAft>
                <a:spcPts val="0"/>
              </a:spcAft>
              <a:buNone/>
            </a:pPr>
            <a:r>
              <a:t/>
            </a:r>
            <a:endParaRPr/>
          </a:p>
          <a:p>
            <a:pPr indent="-352742" lvl="0" marL="914400" rtl="0" algn="l">
              <a:spcBef>
                <a:spcPts val="0"/>
              </a:spcBef>
              <a:spcAft>
                <a:spcPts val="0"/>
              </a:spcAft>
              <a:buSzPct val="100000"/>
              <a:buAutoNum type="arabicParenR"/>
            </a:pPr>
            <a:r>
              <a:rPr b="1" lang="en-US" sz="2300"/>
              <a:t>Make more Scalability:</a:t>
            </a:r>
            <a:endParaRPr b="1" sz="2300"/>
          </a:p>
          <a:p>
            <a:pPr indent="-358139" lvl="0" marL="1371600" rtl="0" algn="l">
              <a:spcBef>
                <a:spcPts val="0"/>
              </a:spcBef>
              <a:spcAft>
                <a:spcPts val="0"/>
              </a:spcAft>
              <a:buSzPct val="100000"/>
              <a:buChar char="●"/>
            </a:pPr>
            <a:r>
              <a:rPr lang="en-US"/>
              <a:t>As the volume of orders increases, manual processing becomes inefficient and unmanageable. </a:t>
            </a:r>
            <a:endParaRPr/>
          </a:p>
          <a:p>
            <a:pPr indent="-358139" lvl="0" marL="1371600" rtl="0" algn="l">
              <a:spcBef>
                <a:spcPts val="0"/>
              </a:spcBef>
              <a:spcAft>
                <a:spcPts val="0"/>
              </a:spcAft>
              <a:buSzPct val="100000"/>
              <a:buChar char="●"/>
            </a:pPr>
            <a:r>
              <a:rPr lang="en-US"/>
              <a:t>An automated system can easily scale to handle a large number of orders without additional human resources.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700">
                <a:latin typeface="Arial"/>
                <a:ea typeface="Arial"/>
                <a:cs typeface="Arial"/>
                <a:sym typeface="Arial"/>
              </a:rPr>
              <a:t>Increased Efficiency:</a:t>
            </a:r>
            <a:endParaRPr b="1"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It free up time for users and employees by doing repetitive tasks and making it quicker and more efficient than manual input.</a:t>
            </a:r>
            <a:endParaRPr sz="1700">
              <a:latin typeface="Arial"/>
              <a:ea typeface="Arial"/>
              <a:cs typeface="Arial"/>
              <a:sym typeface="Arial"/>
            </a:endParaRPr>
          </a:p>
          <a:p>
            <a:pPr indent="0" lvl="0" marL="0" rtl="0" algn="l">
              <a:spcBef>
                <a:spcPts val="0"/>
              </a:spcBef>
              <a:spcAft>
                <a:spcPts val="0"/>
              </a:spcAft>
              <a:buNone/>
            </a:pPr>
            <a:r>
              <a:rPr b="1" lang="en-US" sz="1700">
                <a:latin typeface="Arial"/>
                <a:ea typeface="Arial"/>
                <a:cs typeface="Arial"/>
                <a:sym typeface="Arial"/>
              </a:rPr>
              <a:t>Error Reduction:</a:t>
            </a:r>
            <a:endParaRPr b="1"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Reduces the likelihood of human errors in order processing.</a:t>
            </a:r>
            <a:endParaRPr sz="1700">
              <a:latin typeface="Arial"/>
              <a:ea typeface="Arial"/>
              <a:cs typeface="Arial"/>
              <a:sym typeface="Arial"/>
            </a:endParaRPr>
          </a:p>
          <a:p>
            <a:pPr indent="0" lvl="0" marL="0" rtl="0" algn="l">
              <a:spcBef>
                <a:spcPts val="0"/>
              </a:spcBef>
              <a:spcAft>
                <a:spcPts val="0"/>
              </a:spcAft>
              <a:buNone/>
            </a:pPr>
            <a:r>
              <a:rPr b="1" lang="en-US" sz="1700">
                <a:latin typeface="Arial"/>
                <a:ea typeface="Arial"/>
                <a:cs typeface="Arial"/>
                <a:sym typeface="Arial"/>
              </a:rPr>
              <a:t>User-Friendly Experience:</a:t>
            </a:r>
            <a:endParaRPr b="1"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Provides a seamless and user-friendly experience, enhancing customer satisfaction with timely order confirmations and updates.</a:t>
            </a:r>
            <a:endParaRPr sz="1700">
              <a:latin typeface="Arial"/>
              <a:ea typeface="Arial"/>
              <a:cs typeface="Arial"/>
              <a:sym typeface="Arial"/>
            </a:endParaRPr>
          </a:p>
          <a:p>
            <a:pPr indent="0" lvl="0" marL="0" rtl="0" algn="l">
              <a:spcBef>
                <a:spcPts val="0"/>
              </a:spcBef>
              <a:spcAft>
                <a:spcPts val="0"/>
              </a:spcAft>
              <a:buNone/>
            </a:pPr>
            <a:r>
              <a:rPr b="1" lang="en-US" sz="1700">
                <a:latin typeface="Arial"/>
                <a:ea typeface="Arial"/>
                <a:cs typeface="Arial"/>
                <a:sym typeface="Arial"/>
              </a:rPr>
              <a:t>Scalability:</a:t>
            </a:r>
            <a:endParaRPr b="1"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Easily handles a high volume of orders, adapting to different user requirements without compromising performance.</a:t>
            </a:r>
            <a:endParaRPr b="1" sz="1700">
              <a:latin typeface="Arial"/>
              <a:ea typeface="Arial"/>
              <a:cs typeface="Arial"/>
              <a:sym typeface="Arial"/>
            </a:endParaRPr>
          </a:p>
          <a:p>
            <a:pPr indent="0" lvl="0" marL="0" rtl="0" algn="l">
              <a:spcBef>
                <a:spcPts val="0"/>
              </a:spcBef>
              <a:spcAft>
                <a:spcPts val="0"/>
              </a:spcAft>
              <a:buNone/>
            </a:pPr>
            <a:r>
              <a:rPr b="1" lang="en-US" sz="1700">
                <a:latin typeface="Arial"/>
                <a:ea typeface="Arial"/>
                <a:cs typeface="Arial"/>
                <a:sym typeface="Arial"/>
              </a:rPr>
              <a:t>Cost Savings:</a:t>
            </a:r>
            <a:endParaRPr b="1"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Reduces the need for manual labor, lowering operational costs associated with order processing.</a:t>
            </a:r>
            <a:endParaRPr b="1" sz="1700">
              <a:latin typeface="Arial"/>
              <a:ea typeface="Arial"/>
              <a:cs typeface="Arial"/>
              <a:sym typeface="Arial"/>
            </a:endParaRPr>
          </a:p>
          <a:p>
            <a:pPr indent="0" lvl="0" marL="0" rtl="0" algn="l">
              <a:spcBef>
                <a:spcPts val="0"/>
              </a:spcBef>
              <a:spcAft>
                <a:spcPts val="0"/>
              </a:spcAft>
              <a:buNone/>
            </a:pPr>
            <a:r>
              <a:rPr b="1" lang="en-US" sz="1700">
                <a:latin typeface="Arial"/>
                <a:ea typeface="Arial"/>
                <a:cs typeface="Arial"/>
                <a:sym typeface="Arial"/>
              </a:rPr>
              <a:t>Enhanced Data Management</a:t>
            </a:r>
            <a:r>
              <a:rPr lang="en-US" sz="1700">
                <a:latin typeface="Arial"/>
                <a:ea typeface="Arial"/>
                <a:cs typeface="Arial"/>
                <a:sym typeface="Arial"/>
              </a:rPr>
              <a:t>:</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Efficiently collects and integrates user data into structured formats, ensuring real-time updates and better data synchronization.</a:t>
            </a:r>
            <a:endParaRPr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600"/>
              </a:spcBef>
              <a:spcAft>
                <a:spcPts val="0"/>
              </a:spcAft>
              <a:buNone/>
            </a:pPr>
            <a:r>
              <a:rPr b="1" lang="en-US" sz="1350">
                <a:solidFill>
                  <a:srgbClr val="000000"/>
                </a:solidFill>
                <a:latin typeface="Times New Roman"/>
                <a:ea typeface="Times New Roman"/>
                <a:cs typeface="Times New Roman"/>
                <a:sym typeface="Times New Roman"/>
              </a:rPr>
              <a:t>Advantages:</a:t>
            </a:r>
            <a:endParaRPr b="1" sz="1350">
              <a:solidFill>
                <a:srgbClr val="000000"/>
              </a:solidFill>
              <a:latin typeface="Times New Roman"/>
              <a:ea typeface="Times New Roman"/>
              <a:cs typeface="Times New Roman"/>
              <a:sym typeface="Times New Roman"/>
            </a:endParaRPr>
          </a:p>
          <a:p>
            <a:pPr indent="-314325" lvl="0" marL="457200" rtl="0" algn="l">
              <a:lnSpc>
                <a:spcPct val="120000"/>
              </a:lnSpc>
              <a:spcBef>
                <a:spcPts val="600"/>
              </a:spcBef>
              <a:spcAft>
                <a:spcPts val="0"/>
              </a:spcAft>
              <a:buClr>
                <a:srgbClr val="000000"/>
              </a:buClr>
              <a:buSzPts val="1350"/>
              <a:buFont typeface="Times New Roman"/>
              <a:buChar char="▪"/>
            </a:pPr>
            <a:r>
              <a:rPr b="1" lang="en-US" sz="1350">
                <a:solidFill>
                  <a:srgbClr val="000000"/>
                </a:solidFill>
                <a:latin typeface="Times New Roman"/>
                <a:ea typeface="Times New Roman"/>
                <a:cs typeface="Times New Roman"/>
                <a:sym typeface="Times New Roman"/>
              </a:rPr>
              <a:t>Increased Efficiency</a:t>
            </a:r>
            <a:r>
              <a:rPr lang="en-US" sz="1350">
                <a:solidFill>
                  <a:srgbClr val="000000"/>
                </a:solidFill>
                <a:latin typeface="Times New Roman"/>
                <a:ea typeface="Times New Roman"/>
                <a:cs typeface="Times New Roman"/>
                <a:sym typeface="Times New Roman"/>
              </a:rPr>
              <a:t>: RPA tools operate 24/7 and execute tasks faster than humans, leading to significant time savings.</a:t>
            </a:r>
            <a:endParaRPr sz="1350">
              <a:solidFill>
                <a:srgbClr val="000000"/>
              </a:solidFill>
              <a:latin typeface="Gill Sans"/>
              <a:ea typeface="Gill Sans"/>
              <a:cs typeface="Gill Sans"/>
              <a:sym typeface="Gill Sans"/>
            </a:endParaRPr>
          </a:p>
          <a:p>
            <a:pPr indent="-314325" lvl="0" marL="457200" rtl="0" algn="l">
              <a:lnSpc>
                <a:spcPct val="120000"/>
              </a:lnSpc>
              <a:spcBef>
                <a:spcPts val="0"/>
              </a:spcBef>
              <a:spcAft>
                <a:spcPts val="0"/>
              </a:spcAft>
              <a:buClr>
                <a:srgbClr val="000000"/>
              </a:buClr>
              <a:buSzPts val="1350"/>
              <a:buFont typeface="Times New Roman"/>
              <a:buChar char="▪"/>
            </a:pPr>
            <a:r>
              <a:rPr b="1" lang="en-US" sz="1350">
                <a:solidFill>
                  <a:srgbClr val="000000"/>
                </a:solidFill>
                <a:latin typeface="Times New Roman"/>
                <a:ea typeface="Times New Roman"/>
                <a:cs typeface="Times New Roman"/>
                <a:sym typeface="Times New Roman"/>
              </a:rPr>
              <a:t>Error Reduction</a:t>
            </a:r>
            <a:r>
              <a:rPr lang="en-US" sz="1350">
                <a:solidFill>
                  <a:srgbClr val="000000"/>
                </a:solidFill>
                <a:latin typeface="Times New Roman"/>
                <a:ea typeface="Times New Roman"/>
                <a:cs typeface="Times New Roman"/>
                <a:sym typeface="Times New Roman"/>
              </a:rPr>
              <a:t>: Automating repetitive tasks minimizes the risk of human error, improving accuracy.</a:t>
            </a:r>
            <a:endParaRPr sz="1350">
              <a:solidFill>
                <a:srgbClr val="000000"/>
              </a:solidFill>
              <a:latin typeface="Gill Sans"/>
              <a:ea typeface="Gill Sans"/>
              <a:cs typeface="Gill Sans"/>
              <a:sym typeface="Gill Sans"/>
            </a:endParaRPr>
          </a:p>
          <a:p>
            <a:pPr indent="-314325" lvl="0" marL="457200" rtl="0" algn="l">
              <a:lnSpc>
                <a:spcPct val="120000"/>
              </a:lnSpc>
              <a:spcBef>
                <a:spcPts val="0"/>
              </a:spcBef>
              <a:spcAft>
                <a:spcPts val="0"/>
              </a:spcAft>
              <a:buClr>
                <a:srgbClr val="000000"/>
              </a:buClr>
              <a:buSzPts val="1350"/>
              <a:buFont typeface="Times New Roman"/>
              <a:buChar char="▪"/>
            </a:pPr>
            <a:r>
              <a:rPr b="1" lang="en-US" sz="1350">
                <a:solidFill>
                  <a:srgbClr val="000000"/>
                </a:solidFill>
                <a:latin typeface="Times New Roman"/>
                <a:ea typeface="Times New Roman"/>
                <a:cs typeface="Times New Roman"/>
                <a:sym typeface="Times New Roman"/>
              </a:rPr>
              <a:t>Scalability</a:t>
            </a:r>
            <a:r>
              <a:rPr lang="en-US" sz="1350">
                <a:solidFill>
                  <a:srgbClr val="000000"/>
                </a:solidFill>
                <a:latin typeface="Times New Roman"/>
                <a:ea typeface="Times New Roman"/>
                <a:cs typeface="Times New Roman"/>
                <a:sym typeface="Times New Roman"/>
              </a:rPr>
              <a:t>: RPA bots can scale up operations during peak times (e.g., processing bulk orders during festive sales).</a:t>
            </a:r>
            <a:endParaRPr sz="1350">
              <a:solidFill>
                <a:srgbClr val="000000"/>
              </a:solidFill>
              <a:latin typeface="Gill Sans"/>
              <a:ea typeface="Gill Sans"/>
              <a:cs typeface="Gill Sans"/>
              <a:sym typeface="Gill Sans"/>
            </a:endParaRPr>
          </a:p>
          <a:p>
            <a:pPr indent="-314325" lvl="0" marL="457200" rtl="0" algn="l">
              <a:lnSpc>
                <a:spcPct val="120000"/>
              </a:lnSpc>
              <a:spcBef>
                <a:spcPts val="0"/>
              </a:spcBef>
              <a:spcAft>
                <a:spcPts val="0"/>
              </a:spcAft>
              <a:buClr>
                <a:srgbClr val="000000"/>
              </a:buClr>
              <a:buSzPts val="1350"/>
              <a:buFont typeface="Times New Roman"/>
              <a:buChar char="▪"/>
            </a:pPr>
            <a:r>
              <a:rPr b="1" lang="en-US" sz="1350">
                <a:solidFill>
                  <a:srgbClr val="000000"/>
                </a:solidFill>
                <a:latin typeface="Times New Roman"/>
                <a:ea typeface="Times New Roman"/>
                <a:cs typeface="Times New Roman"/>
                <a:sym typeface="Times New Roman"/>
              </a:rPr>
              <a:t>Cost Savings</a:t>
            </a:r>
            <a:r>
              <a:rPr lang="en-US" sz="1350">
                <a:solidFill>
                  <a:srgbClr val="000000"/>
                </a:solidFill>
                <a:latin typeface="Times New Roman"/>
                <a:ea typeface="Times New Roman"/>
                <a:cs typeface="Times New Roman"/>
                <a:sym typeface="Times New Roman"/>
              </a:rPr>
              <a:t>: Once deployed, RPA reduces operational costs by minimizing reliance on manual labor.</a:t>
            </a:r>
            <a:endParaRPr sz="1350">
              <a:solidFill>
                <a:srgbClr val="000000"/>
              </a:solidFill>
              <a:latin typeface="Gill Sans"/>
              <a:ea typeface="Gill Sans"/>
              <a:cs typeface="Gill Sans"/>
              <a:sym typeface="Gill Sans"/>
            </a:endParaRPr>
          </a:p>
          <a:p>
            <a:pPr indent="-314325" lvl="0" marL="457200" rtl="0" algn="l">
              <a:lnSpc>
                <a:spcPct val="120000"/>
              </a:lnSpc>
              <a:spcBef>
                <a:spcPts val="0"/>
              </a:spcBef>
              <a:spcAft>
                <a:spcPts val="0"/>
              </a:spcAft>
              <a:buClr>
                <a:srgbClr val="000000"/>
              </a:buClr>
              <a:buSzPts val="1350"/>
              <a:buFont typeface="Times New Roman"/>
              <a:buChar char="▪"/>
            </a:pPr>
            <a:r>
              <a:rPr b="1" lang="en-US" sz="1350">
                <a:solidFill>
                  <a:srgbClr val="000000"/>
                </a:solidFill>
                <a:latin typeface="Times New Roman"/>
                <a:ea typeface="Times New Roman"/>
                <a:cs typeface="Times New Roman"/>
                <a:sym typeface="Times New Roman"/>
              </a:rPr>
              <a:t>Integration Without Infrastructure Changes</a:t>
            </a:r>
            <a:r>
              <a:rPr lang="en-US" sz="1350">
                <a:solidFill>
                  <a:srgbClr val="000000"/>
                </a:solidFill>
                <a:latin typeface="Times New Roman"/>
                <a:ea typeface="Times New Roman"/>
                <a:cs typeface="Times New Roman"/>
                <a:sym typeface="Times New Roman"/>
              </a:rPr>
              <a:t>: RPA can be implemented without altering existing IT infrastructure.</a:t>
            </a:r>
            <a:endParaRPr sz="1350">
              <a:solidFill>
                <a:srgbClr val="000000"/>
              </a:solidFill>
              <a:latin typeface="Times New Roman"/>
              <a:ea typeface="Times New Roman"/>
              <a:cs typeface="Times New Roman"/>
              <a:sym typeface="Times New Roman"/>
            </a:endParaRPr>
          </a:p>
          <a:p>
            <a:pPr indent="-283464" lvl="0" marL="365760" rtl="0" algn="just">
              <a:lnSpc>
                <a:spcPct val="170000"/>
              </a:lnSpc>
              <a:spcBef>
                <a:spcPts val="0"/>
              </a:spcBef>
              <a:spcAft>
                <a:spcPts val="0"/>
              </a:spcAft>
              <a:buNone/>
            </a:pPr>
            <a:r>
              <a:t/>
            </a:r>
            <a:endParaRPr b="1" sz="1350">
              <a:latin typeface="Gill Sans"/>
              <a:ea typeface="Gill Sans"/>
              <a:cs typeface="Gill Sans"/>
              <a:sym typeface="Gill Sans"/>
            </a:endParaRPr>
          </a:p>
          <a:p>
            <a:pPr indent="0" lvl="0" marL="0" rtl="0" algn="just">
              <a:lnSpc>
                <a:spcPct val="170000"/>
              </a:lnSpc>
              <a:spcBef>
                <a:spcPts val="0"/>
              </a:spcBef>
              <a:spcAft>
                <a:spcPts val="0"/>
              </a:spcAft>
              <a:buNone/>
            </a:pPr>
            <a:r>
              <a:rPr b="1" lang="en-US" sz="1350">
                <a:latin typeface="Gill Sans"/>
                <a:ea typeface="Gill Sans"/>
                <a:cs typeface="Gill Sans"/>
                <a:sym typeface="Gill Sans"/>
              </a:rPr>
              <a:t>Disadvantages:</a:t>
            </a:r>
            <a:endParaRPr b="1" sz="1350">
              <a:latin typeface="Gill Sans"/>
              <a:ea typeface="Gill Sans"/>
              <a:cs typeface="Gill Sans"/>
              <a:sym typeface="Gill Sans"/>
            </a:endParaRPr>
          </a:p>
          <a:p>
            <a:pPr indent="-314325" lvl="0" marL="457200" rtl="0" algn="just">
              <a:lnSpc>
                <a:spcPct val="170000"/>
              </a:lnSpc>
              <a:spcBef>
                <a:spcPts val="600"/>
              </a:spcBef>
              <a:spcAft>
                <a:spcPts val="0"/>
              </a:spcAft>
              <a:buSzPts val="1350"/>
              <a:buFont typeface="Gill Sans"/>
              <a:buChar char="▪"/>
            </a:pPr>
            <a:r>
              <a:rPr b="1" lang="en-US" sz="1350">
                <a:latin typeface="Gill Sans"/>
                <a:ea typeface="Gill Sans"/>
                <a:cs typeface="Gill Sans"/>
                <a:sym typeface="Gill Sans"/>
              </a:rPr>
              <a:t>Fragility in Changing Environments</a:t>
            </a:r>
            <a:r>
              <a:rPr lang="en-US" sz="1350">
                <a:latin typeface="Gill Sans"/>
                <a:ea typeface="Gill Sans"/>
                <a:cs typeface="Gill Sans"/>
                <a:sym typeface="Gill Sans"/>
              </a:rPr>
              <a:t>: Bots relying on UI elements are sensitive to changes in web page design, requiring frequent updates.</a:t>
            </a:r>
            <a:endParaRPr sz="1350">
              <a:latin typeface="Gill Sans"/>
              <a:ea typeface="Gill Sans"/>
              <a:cs typeface="Gill Sans"/>
              <a:sym typeface="Gill Sans"/>
            </a:endParaRPr>
          </a:p>
          <a:p>
            <a:pPr indent="-314325" lvl="0" marL="457200" rtl="0" algn="just">
              <a:lnSpc>
                <a:spcPct val="170000"/>
              </a:lnSpc>
              <a:spcBef>
                <a:spcPts val="0"/>
              </a:spcBef>
              <a:spcAft>
                <a:spcPts val="0"/>
              </a:spcAft>
              <a:buSzPts val="1350"/>
              <a:buFont typeface="Gill Sans"/>
              <a:buChar char="▪"/>
            </a:pPr>
            <a:r>
              <a:rPr b="1" lang="en-US" sz="1350">
                <a:latin typeface="Gill Sans"/>
                <a:ea typeface="Gill Sans"/>
                <a:cs typeface="Gill Sans"/>
                <a:sym typeface="Gill Sans"/>
              </a:rPr>
              <a:t>Implementation Challenges</a:t>
            </a:r>
            <a:r>
              <a:rPr lang="en-US" sz="1350">
                <a:latin typeface="Gill Sans"/>
                <a:ea typeface="Gill Sans"/>
                <a:cs typeface="Gill Sans"/>
                <a:sym typeface="Gill Sans"/>
              </a:rPr>
              <a:t>: Setting up RPA requires careful planning to identify processes suitable for automation.</a:t>
            </a:r>
            <a:endParaRPr sz="1350">
              <a:latin typeface="Gill Sans"/>
              <a:ea typeface="Gill Sans"/>
              <a:cs typeface="Gill Sans"/>
              <a:sym typeface="Gill Sans"/>
            </a:endParaRPr>
          </a:p>
          <a:p>
            <a:pPr indent="-314325" lvl="0" marL="457200" rtl="0" algn="just">
              <a:lnSpc>
                <a:spcPct val="170000"/>
              </a:lnSpc>
              <a:spcBef>
                <a:spcPts val="0"/>
              </a:spcBef>
              <a:spcAft>
                <a:spcPts val="0"/>
              </a:spcAft>
              <a:buSzPts val="1350"/>
              <a:buFont typeface="Gill Sans"/>
              <a:buChar char="▪"/>
            </a:pPr>
            <a:r>
              <a:rPr b="1" lang="en-US" sz="1350">
                <a:latin typeface="Gill Sans"/>
                <a:ea typeface="Gill Sans"/>
                <a:cs typeface="Gill Sans"/>
                <a:sym typeface="Gill Sans"/>
              </a:rPr>
              <a:t>Limited Learning Capabilities</a:t>
            </a:r>
            <a:r>
              <a:rPr lang="en-US" sz="1350">
                <a:latin typeface="Gill Sans"/>
                <a:ea typeface="Gill Sans"/>
                <a:cs typeface="Gill Sans"/>
                <a:sym typeface="Gill Sans"/>
              </a:rPr>
              <a:t>: Traditional RPA lacks adaptability unless paired with AI or machine learning.</a:t>
            </a:r>
            <a:endParaRPr sz="1350">
              <a:latin typeface="Gill Sans"/>
              <a:ea typeface="Gill Sans"/>
              <a:cs typeface="Gill Sans"/>
              <a:sym typeface="Gill Sans"/>
            </a:endParaRPr>
          </a:p>
          <a:p>
            <a:pPr indent="-314325" lvl="0" marL="457200" rtl="0" algn="just">
              <a:lnSpc>
                <a:spcPct val="170000"/>
              </a:lnSpc>
              <a:spcBef>
                <a:spcPts val="0"/>
              </a:spcBef>
              <a:spcAft>
                <a:spcPts val="0"/>
              </a:spcAft>
              <a:buSzPts val="1350"/>
              <a:buFont typeface="Gill Sans"/>
              <a:buChar char="▪"/>
            </a:pPr>
            <a:r>
              <a:rPr b="1" lang="en-US" sz="1350">
                <a:latin typeface="Gill Sans"/>
                <a:ea typeface="Gill Sans"/>
                <a:cs typeface="Gill Sans"/>
                <a:sym typeface="Gill Sans"/>
              </a:rPr>
              <a:t>High Initial Investment</a:t>
            </a:r>
            <a:r>
              <a:rPr lang="en-US" sz="1350">
                <a:latin typeface="Gill Sans"/>
                <a:ea typeface="Gill Sans"/>
                <a:cs typeface="Gill Sans"/>
                <a:sym typeface="Gill Sans"/>
              </a:rPr>
              <a:t>: While RPA leads to savings over time, the initial setup can be costly for smaller businesses.</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None/>
            </a:pPr>
            <a:r>
              <a:rPr lang="en-US"/>
              <a:t>This project aims to automate the online food ordering process using UiPath, enhancing efficiency by preforming repetitive tasks like searching for dishes, applying filters, selecting quantities, and placing orders. </a:t>
            </a:r>
            <a:endParaRPr/>
          </a:p>
          <a:p>
            <a:pPr indent="0" lvl="0" marL="0" rtl="0" algn="l">
              <a:spcBef>
                <a:spcPts val="0"/>
              </a:spcBef>
              <a:spcAft>
                <a:spcPts val="0"/>
              </a:spcAft>
              <a:buNone/>
            </a:pPr>
            <a:r>
              <a:rPr lang="en-US"/>
              <a:t>The bot interacts with users to collect essential inputs (dish name, preferences, quantity) and navigates the website like Swiggy, Zomato, etc to extract structured data (dish names, prices, ratings). It then selects the desired dish, adjusts quantities, and completes the checkout process.</a:t>
            </a:r>
            <a:endParaRPr/>
          </a:p>
          <a:p>
            <a:pPr indent="0" lvl="0" marL="342900" rtl="0" algn="l">
              <a:spcBef>
                <a:spcPts val="0"/>
              </a:spcBef>
              <a:spcAft>
                <a:spcPts val="0"/>
              </a:spcAft>
              <a:buNone/>
            </a:pPr>
            <a:r>
              <a:t/>
            </a:r>
            <a:endParaRPr/>
          </a:p>
          <a:p>
            <a:pPr indent="0" lvl="0" marL="0" rtl="0" algn="l">
              <a:spcBef>
                <a:spcPts val="0"/>
              </a:spcBef>
              <a:spcAft>
                <a:spcPts val="0"/>
              </a:spcAft>
              <a:buNone/>
            </a:pPr>
            <a:r>
              <a:rPr lang="en-US"/>
              <a:t>Key Objectives:</a:t>
            </a:r>
            <a:endParaRPr/>
          </a:p>
          <a:p>
            <a:pPr indent="0" lvl="0" marL="0" rtl="0" algn="l">
              <a:spcBef>
                <a:spcPts val="0"/>
              </a:spcBef>
              <a:spcAft>
                <a:spcPts val="0"/>
              </a:spcAft>
              <a:buNone/>
            </a:pPr>
            <a:r>
              <a:rPr lang="en-US"/>
              <a:t>1. Automate Online Food Ordering: Simplify the process from searching to placing an order.</a:t>
            </a:r>
            <a:endParaRPr/>
          </a:p>
          <a:p>
            <a:pPr indent="0" lvl="0" marL="0" rtl="0" algn="l">
              <a:spcBef>
                <a:spcPts val="0"/>
              </a:spcBef>
              <a:spcAft>
                <a:spcPts val="0"/>
              </a:spcAft>
              <a:buNone/>
            </a:pPr>
            <a:r>
              <a:rPr lang="en-US"/>
              <a:t>2. Reduce Manual Effort: Minimize user intervention in repetitive web tasks.</a:t>
            </a:r>
            <a:endParaRPr/>
          </a:p>
          <a:p>
            <a:pPr indent="0" lvl="0" marL="0" rtl="0" algn="l">
              <a:spcBef>
                <a:spcPts val="0"/>
              </a:spcBef>
              <a:spcAft>
                <a:spcPts val="0"/>
              </a:spcAft>
              <a:buNone/>
            </a:pPr>
            <a:r>
              <a:rPr lang="en-US"/>
              <a:t>3. Enhance Efficiency: Ensure faster and more accurate task execution.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41" name="Google Shape;141;p1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l">
              <a:spcBef>
                <a:spcPts val="0"/>
              </a:spcBef>
              <a:spcAft>
                <a:spcPts val="0"/>
              </a:spcAft>
              <a:buSzPct val="100000"/>
              <a:buAutoNum type="arabicParenR"/>
            </a:pPr>
            <a:r>
              <a:rPr b="1" lang="en-US"/>
              <a:t>Input Layer:</a:t>
            </a:r>
            <a:endParaRPr b="1"/>
          </a:p>
          <a:p>
            <a:pPr indent="-358140" lvl="0" marL="457200" rtl="0" algn="l">
              <a:spcBef>
                <a:spcPts val="0"/>
              </a:spcBef>
              <a:spcAft>
                <a:spcPts val="0"/>
              </a:spcAft>
              <a:buSzPct val="100000"/>
              <a:buChar char="▪"/>
            </a:pPr>
            <a:r>
              <a:rPr lang="en-US"/>
              <a:t>Receives inputs through dialog boxes.</a:t>
            </a:r>
            <a:endParaRPr/>
          </a:p>
          <a:p>
            <a:pPr indent="-358140" lvl="0" marL="457200" rtl="0" algn="l">
              <a:spcBef>
                <a:spcPts val="0"/>
              </a:spcBef>
              <a:spcAft>
                <a:spcPts val="0"/>
              </a:spcAft>
              <a:buSzPct val="100000"/>
              <a:buChar char="▪"/>
            </a:pPr>
            <a:r>
              <a:rPr lang="en-US"/>
              <a:t>Inputs dynamically control the subsequent steps in the automation process.</a:t>
            </a:r>
            <a:endParaRPr/>
          </a:p>
          <a:p>
            <a:pPr indent="-358140" lvl="0" marL="457200" rtl="0" algn="l">
              <a:spcBef>
                <a:spcPts val="0"/>
              </a:spcBef>
              <a:spcAft>
                <a:spcPts val="0"/>
              </a:spcAft>
              <a:buSzPct val="100000"/>
              <a:buAutoNum type="arabicParenR"/>
            </a:pPr>
            <a:r>
              <a:rPr b="1" lang="en-US"/>
              <a:t>Process Layer:</a:t>
            </a:r>
            <a:endParaRPr b="1"/>
          </a:p>
          <a:p>
            <a:pPr indent="-358140" lvl="0" marL="457200" rtl="0" algn="l">
              <a:spcBef>
                <a:spcPts val="0"/>
              </a:spcBef>
              <a:spcAft>
                <a:spcPts val="0"/>
              </a:spcAft>
              <a:buSzPct val="100000"/>
              <a:buChar char="▪"/>
            </a:pPr>
            <a:r>
              <a:rPr lang="en-US"/>
              <a:t>Utilizes an RPA tool to interact with a web browser. Includes actions like opening the browser, typing into search fields, clicking buttons, and extracting data.</a:t>
            </a:r>
            <a:endParaRPr/>
          </a:p>
          <a:p>
            <a:pPr indent="-358140" lvl="0" marL="457200" rtl="0" algn="l">
              <a:spcBef>
                <a:spcPts val="0"/>
              </a:spcBef>
              <a:spcAft>
                <a:spcPts val="0"/>
              </a:spcAft>
              <a:buSzPct val="100000"/>
              <a:buChar char="▪"/>
            </a:pPr>
            <a:r>
              <a:rPr lang="en-US"/>
              <a:t>Captures and processes data extracted from the website. Implements conditional logic for decision-making</a:t>
            </a:r>
            <a:endParaRPr/>
          </a:p>
          <a:p>
            <a:pPr indent="-358140" lvl="0" marL="457200" rtl="0" algn="l">
              <a:spcBef>
                <a:spcPts val="0"/>
              </a:spcBef>
              <a:spcAft>
                <a:spcPts val="0"/>
              </a:spcAft>
              <a:buSzPct val="100000"/>
              <a:buAutoNum type="arabicParenR"/>
            </a:pPr>
            <a:r>
              <a:rPr b="1" lang="en-US"/>
              <a:t>Data Layer:</a:t>
            </a:r>
            <a:endParaRPr b="1"/>
          </a:p>
          <a:p>
            <a:pPr indent="-358140" lvl="0" marL="457200" rtl="0" algn="l">
              <a:spcBef>
                <a:spcPts val="0"/>
              </a:spcBef>
              <a:spcAft>
                <a:spcPts val="0"/>
              </a:spcAft>
              <a:buSzPct val="100000"/>
              <a:buChar char="▪"/>
            </a:pPr>
            <a:r>
              <a:rPr lang="en-US"/>
              <a:t>Uses variables to store and update dynamic values</a:t>
            </a:r>
            <a:endParaRPr/>
          </a:p>
          <a:p>
            <a:pPr indent="-358140" lvl="0" marL="457200" rtl="0" algn="l">
              <a:spcBef>
                <a:spcPts val="0"/>
              </a:spcBef>
              <a:spcAft>
                <a:spcPts val="0"/>
              </a:spcAft>
              <a:buSzPct val="100000"/>
              <a:buChar char="▪"/>
            </a:pPr>
            <a:r>
              <a:rPr lang="en-US"/>
              <a:t>Temporarily stores extracted data for processing or passes it as parameters between activities.</a:t>
            </a:r>
            <a:endParaRPr/>
          </a:p>
          <a:p>
            <a:pPr indent="-358140" lvl="0" marL="457200" rtl="0" algn="l">
              <a:spcBef>
                <a:spcPts val="0"/>
              </a:spcBef>
              <a:spcAft>
                <a:spcPts val="0"/>
              </a:spcAft>
              <a:buSzPct val="100000"/>
              <a:buAutoNum type="arabicParenR"/>
            </a:pPr>
            <a:r>
              <a:rPr b="1" lang="en-US"/>
              <a:t>Output Layer:</a:t>
            </a:r>
            <a:endParaRPr b="1"/>
          </a:p>
          <a:p>
            <a:pPr indent="-358140" lvl="0" marL="457200" rtl="0" algn="l">
              <a:spcBef>
                <a:spcPts val="0"/>
              </a:spcBef>
              <a:spcAft>
                <a:spcPts val="0"/>
              </a:spcAft>
              <a:buSzPct val="100000"/>
              <a:buChar char="▪"/>
            </a:pPr>
            <a:r>
              <a:rPr lang="en-US"/>
              <a:t>Executes final actions like navigating to the cart or confirming orders.</a:t>
            </a:r>
            <a:endParaRPr/>
          </a:p>
          <a:p>
            <a:pPr indent="-358140" lvl="0" marL="457200" rtl="0" algn="l">
              <a:spcBef>
                <a:spcPts val="0"/>
              </a:spcBef>
              <a:spcAft>
                <a:spcPts val="0"/>
              </a:spcAft>
              <a:buSzPct val="100000"/>
              <a:buChar char="▪"/>
            </a:pPr>
            <a:r>
              <a:rPr lang="en-US"/>
              <a:t>Automates end-to-end processes, such as navigating pages, adding items, and completing actions like placing orders.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48" name="Google Shape;148;p2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b="1" lang="en-US" sz="1300">
                <a:latin typeface="Arial"/>
                <a:ea typeface="Arial"/>
                <a:cs typeface="Arial"/>
                <a:sym typeface="Arial"/>
              </a:rPr>
              <a:t>Hardware:</a:t>
            </a:r>
            <a:endParaRPr b="1"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CPU: </a:t>
            </a:r>
            <a:endParaRPr sz="13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Minimum 2 x 1.8 GHz 32-bit (x86) processor; </a:t>
            </a:r>
            <a:endParaRPr sz="17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Recommended 4 x 2.4 GHz 64-bit (x64) processor.</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RAM: </a:t>
            </a:r>
            <a:endParaRPr sz="13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Minimum 4 GB of usable system memory; </a:t>
            </a:r>
            <a:endParaRPr sz="13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Recommended 8 GB of RAM.</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Disk Space: </a:t>
            </a:r>
            <a:endParaRPr sz="13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Minimum 3.5 GB for new installations </a:t>
            </a:r>
            <a:endParaRPr sz="1300">
              <a:latin typeface="Arial"/>
              <a:ea typeface="Arial"/>
              <a:cs typeface="Arial"/>
              <a:sym typeface="Arial"/>
            </a:endParaRPr>
          </a:p>
          <a:p>
            <a:pPr indent="-241300" lvl="1" marL="742950" rtl="0" algn="l">
              <a:spcBef>
                <a:spcPts val="400"/>
              </a:spcBef>
              <a:spcAft>
                <a:spcPts val="0"/>
              </a:spcAft>
              <a:buSzPts val="1300"/>
              <a:buChar char="•"/>
            </a:pPr>
            <a:r>
              <a:rPr lang="en-US" sz="1300">
                <a:latin typeface="Arial"/>
                <a:ea typeface="Arial"/>
                <a:cs typeface="Arial"/>
                <a:sym typeface="Arial"/>
              </a:rPr>
              <a:t>Recommended 5 GB for upgrades.</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Resolution: Minimum screen resolution of 1024x768.</a:t>
            </a:r>
            <a:endParaRPr sz="1300">
              <a:latin typeface="Arial"/>
              <a:ea typeface="Arial"/>
              <a:cs typeface="Arial"/>
              <a:sym typeface="Arial"/>
            </a:endParaRPr>
          </a:p>
          <a:p>
            <a:pPr indent="0" lvl="0" marL="342900" rtl="0" algn="l">
              <a:spcBef>
                <a:spcPts val="480"/>
              </a:spcBef>
              <a:spcAft>
                <a:spcPts val="0"/>
              </a:spcAft>
              <a:buNone/>
            </a:pPr>
            <a:r>
              <a:t/>
            </a:r>
            <a:endParaRPr sz="1300">
              <a:latin typeface="Arial"/>
              <a:ea typeface="Arial"/>
              <a:cs typeface="Arial"/>
              <a:sym typeface="Arial"/>
            </a:endParaRPr>
          </a:p>
          <a:p>
            <a:pPr indent="0" lvl="0" marL="0" rtl="0" algn="l">
              <a:spcBef>
                <a:spcPts val="480"/>
              </a:spcBef>
              <a:spcAft>
                <a:spcPts val="0"/>
              </a:spcAft>
              <a:buNone/>
            </a:pPr>
            <a:r>
              <a:rPr b="1" lang="en-US" sz="1300">
                <a:latin typeface="Arial"/>
                <a:ea typeface="Arial"/>
                <a:cs typeface="Arial"/>
                <a:sym typeface="Arial"/>
              </a:rPr>
              <a:t>Software:</a:t>
            </a:r>
            <a:endParaRPr b="1"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Operating System: Windows 8.1 and above.</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.NET Framework: Version 4.6.1 or greater.</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Web Browsers: Google Chrome (version 64 or greater), and Microsoft Edge on Windows 10 </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Microsoft Office: Office 2013</a:t>
            </a:r>
            <a:r>
              <a:rPr lang="en-US" sz="1300">
                <a:latin typeface="Arial"/>
                <a:ea typeface="Arial"/>
                <a:cs typeface="Arial"/>
                <a:sym typeface="Arial"/>
              </a:rPr>
              <a:t>, Office 2016, Office 2019, or Office 365.</a:t>
            </a:r>
            <a:endParaRPr sz="1300">
              <a:latin typeface="Arial"/>
              <a:ea typeface="Arial"/>
              <a:cs typeface="Arial"/>
              <a:sym typeface="Arial"/>
            </a:endParaRPr>
          </a:p>
          <a:p>
            <a:pPr indent="-273050" lvl="0" marL="342900" rtl="0" algn="l">
              <a:spcBef>
                <a:spcPts val="480"/>
              </a:spcBef>
              <a:spcAft>
                <a:spcPts val="0"/>
              </a:spcAft>
              <a:buSzPts val="1300"/>
              <a:buFont typeface="Arial"/>
              <a:buChar char="▪"/>
            </a:pPr>
            <a:r>
              <a:rPr lang="en-US" sz="1300">
                <a:latin typeface="Arial"/>
                <a:ea typeface="Arial"/>
                <a:cs typeface="Arial"/>
                <a:sym typeface="Arial"/>
              </a:rPr>
              <a:t>Microsoft Visual C++ Redistributable</a:t>
            </a:r>
            <a:endParaRPr sz="13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55" name="Google Shape;155;p2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Font typeface="Arial"/>
              <a:buNone/>
            </a:pPr>
            <a:r>
              <a:rPr b="1" lang="en-US" sz="1800">
                <a:latin typeface="Times New Roman"/>
                <a:ea typeface="Times New Roman"/>
                <a:cs typeface="Times New Roman"/>
                <a:sym typeface="Times New Roman"/>
              </a:rPr>
              <a:t>Name of the Module:</a:t>
            </a:r>
            <a:endParaRPr b="1"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"Web Automation Workflow for Food Ordering"</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rPr b="1" lang="en-US" sz="1800">
                <a:latin typeface="Times New Roman"/>
                <a:ea typeface="Times New Roman"/>
                <a:cs typeface="Times New Roman"/>
                <a:sym typeface="Times New Roman"/>
              </a:rPr>
              <a:t> Description:</a:t>
            </a:r>
            <a:endParaRPr b="1"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This module automates a food ordering process on a website. It performs tasks such as:</a:t>
            </a:r>
            <a:endParaRPr sz="1400">
              <a:latin typeface="Arial"/>
              <a:ea typeface="Arial"/>
              <a:cs typeface="Arial"/>
              <a:sym typeface="Arial"/>
            </a:endParaRPr>
          </a:p>
          <a:p>
            <a:pPr indent="-342900" lvl="0" marL="457200" rtl="0" algn="just">
              <a:lnSpc>
                <a:spcPct val="150000"/>
              </a:lnSpc>
              <a:spcBef>
                <a:spcPts val="0"/>
              </a:spcBef>
              <a:spcAft>
                <a:spcPts val="0"/>
              </a:spcAft>
              <a:buSzPts val="1800"/>
              <a:buFont typeface="Times New Roman"/>
              <a:buAutoNum type="arabicParenR"/>
            </a:pPr>
            <a:r>
              <a:rPr lang="en-US" sz="1800">
                <a:latin typeface="Times New Roman"/>
                <a:ea typeface="Times New Roman"/>
                <a:cs typeface="Times New Roman"/>
                <a:sym typeface="Times New Roman"/>
              </a:rPr>
              <a:t>Opening a browser and navigating to the food ordering website.</a:t>
            </a:r>
            <a:endParaRPr sz="1400">
              <a:latin typeface="Arial"/>
              <a:ea typeface="Arial"/>
              <a:cs typeface="Arial"/>
              <a:sym typeface="Arial"/>
            </a:endParaRPr>
          </a:p>
          <a:p>
            <a:pPr indent="-342900" lvl="0" marL="457200" rtl="0" algn="just">
              <a:lnSpc>
                <a:spcPct val="150000"/>
              </a:lnSpc>
              <a:spcBef>
                <a:spcPts val="0"/>
              </a:spcBef>
              <a:spcAft>
                <a:spcPts val="0"/>
              </a:spcAft>
              <a:buSzPts val="1800"/>
              <a:buFont typeface="Times New Roman"/>
              <a:buAutoNum type="arabicParenR"/>
            </a:pPr>
            <a:r>
              <a:rPr lang="en-US" sz="1800">
                <a:latin typeface="Times New Roman"/>
                <a:ea typeface="Times New Roman"/>
                <a:cs typeface="Times New Roman"/>
                <a:sym typeface="Times New Roman"/>
              </a:rPr>
              <a:t>Filtering options like "Veg" or "Non-Veg."</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arenR"/>
            </a:pPr>
            <a:r>
              <a:rPr lang="en-US" sz="1800">
                <a:latin typeface="Times New Roman"/>
                <a:ea typeface="Times New Roman"/>
                <a:cs typeface="Times New Roman"/>
                <a:sym typeface="Times New Roman"/>
              </a:rPr>
              <a:t>Searching the dishes based on user input.</a:t>
            </a:r>
            <a:endParaRPr sz="1400">
              <a:latin typeface="Arial"/>
              <a:ea typeface="Arial"/>
              <a:cs typeface="Arial"/>
              <a:sym typeface="Arial"/>
            </a:endParaRPr>
          </a:p>
          <a:p>
            <a:pPr indent="-342900" lvl="0" marL="457200" rtl="0" algn="just">
              <a:lnSpc>
                <a:spcPct val="150000"/>
              </a:lnSpc>
              <a:spcBef>
                <a:spcPts val="0"/>
              </a:spcBef>
              <a:spcAft>
                <a:spcPts val="0"/>
              </a:spcAft>
              <a:buSzPts val="1800"/>
              <a:buFont typeface="Times New Roman"/>
              <a:buAutoNum type="arabicParenR"/>
            </a:pPr>
            <a:r>
              <a:rPr lang="en-US" sz="1800">
                <a:latin typeface="Times New Roman"/>
                <a:ea typeface="Times New Roman"/>
                <a:cs typeface="Times New Roman"/>
                <a:sym typeface="Times New Roman"/>
              </a:rPr>
              <a:t>Adding items to the cart.</a:t>
            </a:r>
            <a:endParaRPr sz="1400">
              <a:latin typeface="Arial"/>
              <a:ea typeface="Arial"/>
              <a:cs typeface="Arial"/>
              <a:sym typeface="Arial"/>
            </a:endParaRPr>
          </a:p>
          <a:p>
            <a:pPr indent="-342900" lvl="0" marL="457200" rtl="0" algn="just">
              <a:lnSpc>
                <a:spcPct val="150000"/>
              </a:lnSpc>
              <a:spcBef>
                <a:spcPts val="0"/>
              </a:spcBef>
              <a:spcAft>
                <a:spcPts val="0"/>
              </a:spcAft>
              <a:buSzPts val="1800"/>
              <a:buFont typeface="Times New Roman"/>
              <a:buAutoNum type="arabicParenR"/>
            </a:pPr>
            <a:r>
              <a:rPr lang="en-US" sz="1800">
                <a:latin typeface="Times New Roman"/>
                <a:ea typeface="Times New Roman"/>
                <a:cs typeface="Times New Roman"/>
                <a:sym typeface="Times New Roman"/>
              </a:rPr>
              <a:t>Proceeding to the checkout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