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6858000" cy="9144000"/>
  <p:embeddedFontLst>
    <p:embeddedFont>
      <p:font typeface="Quicksan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A86B862-BEC1-4F08-84D3-E96CB44619E4}">
  <a:tblStyle styleId="{FA86B862-BEC1-4F08-84D3-E96CB44619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Quicksand-regular.fnt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Quicksand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Generate SOM for all symphonies in data set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2D vs 3D SOM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Calculate Euclidean distance between clusters in the SOM, quantify similarities in percentages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Compare results with  3D SOM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Mention what happens if may bitin/sobrang song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Mention what happens if you compare songs that are not equal in lenght.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Decision Tree learning?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Mirrors human decision making more closely than other approaches.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Performs well with large datasets. 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Nodes in close proximity get grouped into a cluster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Clusters represent similarly sounding segments of music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Each music segment will have a Best Matching Unit that assigns where it belongs in a cluster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key color">
    <p:bg>
      <p:bgPr>
        <a:solidFill>
          <a:srgbClr val="39C0BA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" name="Shape 20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" name="Shape 50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E30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file/d/0BwgAavHdF6IIRUhXa2poWG96bEk/view" TargetMode="External"/><Relationship Id="rId4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319175" y="1498650"/>
            <a:ext cx="7388100" cy="254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800"/>
              <a:t>SOMPHONY</a:t>
            </a:r>
            <a:r>
              <a:rPr lang="en" sz="4800"/>
              <a:t>: Visualizing Symphonies using 3D Self-Organizing Maps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sp>
        <p:nvSpPr>
          <p:cNvPr id="62" name="Shape 62"/>
          <p:cNvSpPr txBox="1"/>
          <p:nvPr/>
        </p:nvSpPr>
        <p:spPr>
          <a:xfrm>
            <a:off x="1319175" y="4214325"/>
            <a:ext cx="6394200" cy="2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Cruz</a:t>
            </a: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, Edwardo	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Dionisio</a:t>
            </a: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, Jefferson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Fukuoka</a:t>
            </a: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, Kenji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Portales</a:t>
            </a: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, Naomi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Advised by: Fritz Kevin Flores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Mphony trajectory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750" y="1257000"/>
            <a:ext cx="7593248" cy="43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idx="1" type="body"/>
          </p:nvPr>
        </p:nvSpPr>
        <p:spPr>
          <a:xfrm>
            <a:off x="1165475" y="5844548"/>
            <a:ext cx="7521300" cy="50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 http://tinyurl.com/SOMphony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165500" y="517472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914400">
              <a:spcBef>
                <a:spcPts val="0"/>
              </a:spcBef>
              <a:buNone/>
            </a:pPr>
            <a:r>
              <a:rPr lang="en" sz="2400"/>
              <a:t>     </a:t>
            </a:r>
            <a:r>
              <a:rPr lang="en" sz="2400"/>
              <a:t>SOMphony map using k=21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562" y="1113675"/>
            <a:ext cx="4572875" cy="376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 title="SOMphony - Beethoven 1-1.mp4">
            <a:hlinkClick r:id="rId3"/>
          </p:cNvPr>
          <p:cNvSpPr/>
          <p:nvPr/>
        </p:nvSpPr>
        <p:spPr>
          <a:xfrm>
            <a:off x="1931312" y="1431612"/>
            <a:ext cx="5326375" cy="399477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Gap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</a:t>
            </a:r>
            <a:r>
              <a:rPr lang="en"/>
              <a:t>sing normalized frequency count as a basis for clustering does not consider the notion of time.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sequence of music with regard to time is not considered.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 Objective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develop a 3D visualization model that incorporates time series in comparing symphonies using 3D SOM’s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Specific Objective # 1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39C0BA"/>
                </a:solidFill>
              </a:rPr>
              <a:t>Objective #1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include more symphonies to the data set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2" type="body"/>
          </p:nvPr>
        </p:nvSpPr>
        <p:spPr>
          <a:xfrm>
            <a:off x="4472375" y="1600200"/>
            <a:ext cx="42750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39C0BA"/>
                </a:solidFill>
              </a:rPr>
              <a:t>Scope and Limitations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Expand the previous data set to have 5 symphonies per composer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Composers still the same as previous data set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Quality of music data is disregarded if limited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Specific Objective # 2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39C0BA"/>
                </a:solidFill>
              </a:rPr>
              <a:t>Objective #2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determine optimal features to be used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4671574" y="1600200"/>
            <a:ext cx="40758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39C0BA"/>
                </a:solidFill>
              </a:rPr>
              <a:t>Scope and Limitations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Music features that can be extracted from JAudio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Limit features to top 20 features based on decision tree (top-down)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Specific Objective # 3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39C0BA"/>
                </a:solidFill>
              </a:rPr>
              <a:t>Objective #3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add the in the time series variable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671574" y="1600200"/>
            <a:ext cx="40758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39C0BA"/>
                </a:solidFill>
              </a:rPr>
              <a:t>Scope and Limitations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0.5 second overlap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Each SOM will be assigned to a 1 sec segment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Specific Objective # 4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39C0BA"/>
                </a:solidFill>
              </a:rPr>
              <a:t>Objective #4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create a 3D visualization model for the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4671575" y="1600200"/>
            <a:ext cx="42903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39C0BA"/>
                </a:solidFill>
              </a:rPr>
              <a:t>Scope and Limitations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</a:pPr>
            <a:r>
              <a:rPr lang="en"/>
              <a:t>OpenGL for visualization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Representing each map in a time series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Specific Objective # 5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39C0BA"/>
                </a:solidFill>
              </a:rPr>
              <a:t>Objective #5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have participants listen and annotate the musical pieces for qualitative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x="4671574" y="1600200"/>
            <a:ext cx="40758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39C0BA"/>
                </a:solidFill>
              </a:rPr>
              <a:t>Scope and Limitations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◦ 50 Participants</a:t>
            </a:r>
            <a:r>
              <a:rPr lang="en"/>
              <a:t>, with musical inclination over a period of 2 months.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◦ 5 symphonies deemed by the algorithm to have the highest % of similarity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PRESENTATION OUTLINE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165500" y="1232125"/>
            <a:ext cx="6858000" cy="53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Research Description</a:t>
            </a:r>
          </a:p>
          <a:p>
            <a:pPr indent="-228600" lvl="1" marL="914400" rtl="0">
              <a:lnSpc>
                <a:spcPct val="115000"/>
              </a:lnSpc>
              <a:spcBef>
                <a:spcPts val="600"/>
              </a:spcBef>
              <a:buAutoNum type="alphaLcPeriod"/>
            </a:pPr>
            <a:r>
              <a:rPr lang="en"/>
              <a:t>Introduction</a:t>
            </a:r>
          </a:p>
          <a:p>
            <a:pPr indent="-228600" lvl="1" marL="914400" rtl="0">
              <a:lnSpc>
                <a:spcPct val="115000"/>
              </a:lnSpc>
              <a:spcBef>
                <a:spcPts val="600"/>
              </a:spcBef>
              <a:buAutoNum type="alphaLcPeriod"/>
            </a:pPr>
            <a:r>
              <a:rPr lang="en"/>
              <a:t>Research Gap</a:t>
            </a:r>
          </a:p>
          <a:p>
            <a:pPr indent="-228600" lvl="1" marL="914400" rtl="0">
              <a:lnSpc>
                <a:spcPct val="115000"/>
              </a:lnSpc>
              <a:spcBef>
                <a:spcPts val="600"/>
              </a:spcBef>
              <a:buAutoNum type="alphaLcPeriod"/>
            </a:pPr>
            <a:r>
              <a:rPr lang="en"/>
              <a:t>Research Objectives with respective scopes and limitations</a:t>
            </a:r>
          </a:p>
          <a:p>
            <a:pPr indent="-228600" lvl="1" marL="914400" rtl="0">
              <a:lnSpc>
                <a:spcPct val="115000"/>
              </a:lnSpc>
              <a:spcBef>
                <a:spcPts val="600"/>
              </a:spcBef>
              <a:buAutoNum type="alphaLcPeriod"/>
            </a:pPr>
            <a:r>
              <a:rPr lang="en"/>
              <a:t>Research Significance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Research Methodology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AutoNum type="alphaLcPeriod"/>
            </a:pPr>
            <a:r>
              <a:rPr lang="en"/>
              <a:t>Research Activities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AutoNum type="alphaLcPeriod"/>
            </a:pPr>
            <a:r>
              <a:rPr lang="en"/>
              <a:t>Calendar of Activities</a:t>
            </a:r>
          </a:p>
          <a:p>
            <a:pPr indent="45720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Specific Objective # 6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39C0BA"/>
                </a:solidFill>
              </a:rPr>
              <a:t>Objective #6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verify the results of the 3D SOMphony through the results obtained from the human participants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2" type="body"/>
          </p:nvPr>
        </p:nvSpPr>
        <p:spPr>
          <a:xfrm>
            <a:off x="4671574" y="1600200"/>
            <a:ext cx="40758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39C0BA"/>
                </a:solidFill>
              </a:rPr>
              <a:t>Scope and Limitations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◦ Results from the participants will be compared to the results of </a:t>
            </a:r>
            <a:r>
              <a:rPr lang="en"/>
              <a:t>3D SOMphony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◦ Only music samples used in the qualitative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Research Significance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714500" y="2654125"/>
            <a:ext cx="2893800" cy="391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Explore possible application of research to existing fields in machine learning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</p:txBody>
      </p:sp>
      <p:sp>
        <p:nvSpPr>
          <p:cNvPr id="207" name="Shape 207"/>
          <p:cNvSpPr/>
          <p:nvPr/>
        </p:nvSpPr>
        <p:spPr>
          <a:xfrm>
            <a:off x="421950" y="1289850"/>
            <a:ext cx="1003200" cy="1003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idx="4294967295" type="ctrTitle"/>
          </p:nvPr>
        </p:nvSpPr>
        <p:spPr>
          <a:xfrm>
            <a:off x="1592024" y="1222500"/>
            <a:ext cx="5530199" cy="113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Machine Learning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49" y="1478459"/>
            <a:ext cx="626000" cy="6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500" y="2654125"/>
            <a:ext cx="334327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5018275" y="4845225"/>
            <a:ext cx="3042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© Aatash Shah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Research Significance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592025" y="2654125"/>
            <a:ext cx="3016200" cy="391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Serve as basis and reference for future research related to music feature visualization and analysis</a:t>
            </a:r>
            <a:br>
              <a:rPr lang="en"/>
            </a:br>
          </a:p>
        </p:txBody>
      </p:sp>
      <p:sp>
        <p:nvSpPr>
          <p:cNvPr id="218" name="Shape 218"/>
          <p:cNvSpPr/>
          <p:nvPr/>
        </p:nvSpPr>
        <p:spPr>
          <a:xfrm>
            <a:off x="421950" y="1289850"/>
            <a:ext cx="1003200" cy="1003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4294967295" type="ctrTitle"/>
          </p:nvPr>
        </p:nvSpPr>
        <p:spPr>
          <a:xfrm>
            <a:off x="1592024" y="1222500"/>
            <a:ext cx="5530199" cy="113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Methodology and Experiments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49" y="1478459"/>
            <a:ext cx="626000" cy="62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.png"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8599" y="2104425"/>
            <a:ext cx="2534862" cy="419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Research Significance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592025" y="2457025"/>
            <a:ext cx="3016200" cy="411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Results of this study can be further used to improve systems such as Automatic Playlist Generation or studies on Music Theory</a:t>
            </a:r>
            <a:br>
              <a:rPr lang="en"/>
            </a:br>
          </a:p>
        </p:txBody>
      </p:sp>
      <p:sp>
        <p:nvSpPr>
          <p:cNvPr id="228" name="Shape 228"/>
          <p:cNvSpPr/>
          <p:nvPr/>
        </p:nvSpPr>
        <p:spPr>
          <a:xfrm>
            <a:off x="421950" y="1289850"/>
            <a:ext cx="1003200" cy="1003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4294967295" type="ctrTitle"/>
          </p:nvPr>
        </p:nvSpPr>
        <p:spPr>
          <a:xfrm>
            <a:off x="1592024" y="1222500"/>
            <a:ext cx="5530199" cy="113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Related Systems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49" y="1478459"/>
            <a:ext cx="626000" cy="6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025" y="2654125"/>
            <a:ext cx="3700575" cy="25943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1593825" y="5710450"/>
            <a:ext cx="6539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Automatic Playlist Generation (Xingting Gong &amp; Xu Chen, Stanford University)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5063800" y="5337025"/>
            <a:ext cx="2823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© Rachel Wells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Research Significance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592025" y="2654125"/>
            <a:ext cx="3016200" cy="391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The findings in this research may be used in almost any field that is time sensitive such as network traffic. </a:t>
            </a:r>
            <a:br>
              <a:rPr lang="en"/>
            </a:br>
          </a:p>
        </p:txBody>
      </p:sp>
      <p:sp>
        <p:nvSpPr>
          <p:cNvPr id="240" name="Shape 240"/>
          <p:cNvSpPr/>
          <p:nvPr/>
        </p:nvSpPr>
        <p:spPr>
          <a:xfrm>
            <a:off x="421950" y="1289850"/>
            <a:ext cx="1003200" cy="1003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4294967295" type="ctrTitle"/>
          </p:nvPr>
        </p:nvSpPr>
        <p:spPr>
          <a:xfrm>
            <a:off x="1592024" y="1222500"/>
            <a:ext cx="5530199" cy="113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Fields Outside Computer Science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49" y="1478459"/>
            <a:ext cx="626000" cy="6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850" y="2654125"/>
            <a:ext cx="4230974" cy="317323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4778850" y="5910825"/>
            <a:ext cx="37158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© Jose Lepez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Research Methodology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1592025" y="2293050"/>
            <a:ext cx="6431400" cy="427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sz="2400"/>
              <a:t>Concept Formulation and Review of Related Literature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2400"/>
              <a:t>Data Gathering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2400"/>
              <a:t>Pre-processing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2400"/>
              <a:t>Training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Visualization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2400"/>
              <a:t>Performance Evaluation and Human Evaluation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Data Analysis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2400"/>
              <a:t>Documentation</a:t>
            </a:r>
            <a:br>
              <a:rPr lang="en" sz="2400"/>
            </a:br>
            <a:br>
              <a:rPr lang="en"/>
            </a:br>
          </a:p>
        </p:txBody>
      </p:sp>
      <p:sp>
        <p:nvSpPr>
          <p:cNvPr id="251" name="Shape 251"/>
          <p:cNvSpPr/>
          <p:nvPr/>
        </p:nvSpPr>
        <p:spPr>
          <a:xfrm>
            <a:off x="421950" y="1289850"/>
            <a:ext cx="1003200" cy="1003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4294967295" type="ctrTitle"/>
          </p:nvPr>
        </p:nvSpPr>
        <p:spPr>
          <a:xfrm>
            <a:off x="1592024" y="1222500"/>
            <a:ext cx="5530199" cy="113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Research Activities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49" y="1478459"/>
            <a:ext cx="626000" cy="6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Gathering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Additional 2 symphonies per composer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Obtained through online or physical means (Youtube, CD’s)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File type and </a:t>
            </a:r>
            <a:r>
              <a:rPr lang="en"/>
              <a:t>bitrate</a:t>
            </a:r>
            <a:r>
              <a:rPr lang="en"/>
              <a:t> are not taken into consideration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Audio quality is disregarded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Pre-Processing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1165497" y="1676400"/>
            <a:ext cx="68580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Audio files would be converted into wav files in preparation for splitting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Split audio files into 1 second segments overlapping at 0.5 second using </a:t>
            </a:r>
            <a:r>
              <a:rPr b="1" lang="en"/>
              <a:t>WaveSplitter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075" y="4482462"/>
            <a:ext cx="52768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Pre-Processing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Segments will undergo feature extraction using jAudio.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 RegEx script on the .xml file to extract the unnecessary text in preparation for labeling.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Convert resulting file to .csv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Pre-Processing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Label</a:t>
            </a:r>
            <a:r>
              <a:rPr lang="en"/>
              <a:t> the excel file columns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Composer (A)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Composition (B)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Segment Name (C)</a:t>
            </a:r>
          </a:p>
          <a:p>
            <a:pPr indent="-228600" lvl="1" marL="914400" rtl="0">
              <a:spcBef>
                <a:spcPts val="0"/>
              </a:spcBef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175" y="3509712"/>
            <a:ext cx="66484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592025" y="2046902"/>
            <a:ext cx="6858000" cy="361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Baroque Period (1600 to 1750)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Classical Period ( 1750 to 1820)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19th Century (1814-1914)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Romantic Period (1830-1910)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20th Century (1900-2000)</a:t>
            </a:r>
          </a:p>
        </p:txBody>
      </p:sp>
      <p:sp>
        <p:nvSpPr>
          <p:cNvPr id="75" name="Shape 75"/>
          <p:cNvSpPr/>
          <p:nvPr/>
        </p:nvSpPr>
        <p:spPr>
          <a:xfrm>
            <a:off x="421950" y="1289850"/>
            <a:ext cx="1003200" cy="1003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4294967295" type="ctrTitle"/>
          </p:nvPr>
        </p:nvSpPr>
        <p:spPr>
          <a:xfrm>
            <a:off x="1592024" y="1222500"/>
            <a:ext cx="5530199" cy="113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Musical Eras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67" y="1486943"/>
            <a:ext cx="634439" cy="63446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1592025" y="5773325"/>
            <a:ext cx="6945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 History of Western Music (Grout, D., Palisca, C. 1996)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Nineteenth-Century Music (Dahlhaus, C. 1989)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 Selection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Initial feature selection results to at most 600 features.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Trim down to 20 features using </a:t>
            </a:r>
            <a:r>
              <a:rPr b="1" lang="en"/>
              <a:t>decision tree learning</a:t>
            </a:r>
            <a:r>
              <a:rPr lang="en"/>
              <a:t>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First 20 nodes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(top-down) would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be selected as the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top features.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099" y="3789987"/>
            <a:ext cx="3375150" cy="231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Visualization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OpenGL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Euclidean Distance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100" y="3137775"/>
            <a:ext cx="5539798" cy="34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Performance Evaluation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50 human participants within 2 months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Knowledgeable in music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annotate marked regions in the player.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Also given the freedom to annotate unmarked regions.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025" y="4993475"/>
            <a:ext cx="6579475" cy="130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1987" y="1530849"/>
            <a:ext cx="5343525" cy="3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Calendar of Activities for 2017</a:t>
            </a:r>
          </a:p>
        </p:txBody>
      </p:sp>
      <p:graphicFrame>
        <p:nvGraphicFramePr>
          <p:cNvPr id="313" name="Shape 313"/>
          <p:cNvGraphicFramePr/>
          <p:nvPr/>
        </p:nvGraphicFramePr>
        <p:xfrm>
          <a:off x="921325" y="12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{FA86B862-BEC1-4F08-84D3-E96CB44619E4}</a:tableStyleId>
              </a:tblPr>
              <a:tblGrid>
                <a:gridCol w="1149950"/>
                <a:gridCol w="933650"/>
                <a:gridCol w="1026850"/>
                <a:gridCol w="994975"/>
                <a:gridCol w="1065000"/>
                <a:gridCol w="959950"/>
                <a:gridCol w="990975"/>
                <a:gridCol w="841550"/>
              </a:tblGrid>
              <a:tr h="39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Activities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JUN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JUL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AUG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SEPT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OCT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NOV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     ♫♫♫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 ♫♫♫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 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  ♫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50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 ♫♫♫♫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50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          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9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     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   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    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    ♫♫♫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♫♫♫♫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♫♫♫♫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14" name="Shape 314"/>
          <p:cNvSpPr txBox="1"/>
          <p:nvPr/>
        </p:nvSpPr>
        <p:spPr>
          <a:xfrm>
            <a:off x="921325" y="4966875"/>
            <a:ext cx="79629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1. Concept formulation and RRL							</a:t>
            </a: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Legend: ♫ - 1 week ( 10 hours)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2. Data gathering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3. Pre-processing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4. Feature Selection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5. Visualization Development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6. Performance Evaluation and Human Evaluation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7. Documentation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Calendar of Activities for 2018</a:t>
            </a:r>
          </a:p>
        </p:txBody>
      </p:sp>
      <p:graphicFrame>
        <p:nvGraphicFramePr>
          <p:cNvPr id="320" name="Shape 320"/>
          <p:cNvGraphicFramePr/>
          <p:nvPr/>
        </p:nvGraphicFramePr>
        <p:xfrm>
          <a:off x="921325" y="12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{FA86B862-BEC1-4F08-84D3-E96CB44619E4}</a:tableStyleId>
              </a:tblPr>
              <a:tblGrid>
                <a:gridCol w="1040025"/>
                <a:gridCol w="844400"/>
                <a:gridCol w="928700"/>
                <a:gridCol w="899875"/>
                <a:gridCol w="963200"/>
                <a:gridCol w="868200"/>
                <a:gridCol w="896250"/>
                <a:gridCol w="761125"/>
              </a:tblGrid>
              <a:tr h="410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Activities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JAN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FEB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APR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JUN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JUL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5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3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7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   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7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    ♫♫♫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1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    ♫♫♫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♫♫♫♫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5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   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♫♫♫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♫♫♫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♫♫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5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    ♫♫♫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♫♫♫♫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♫♫♫♫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♫♫♫♫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♫♫♫♫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♫♫♫♫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♫♫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21" name="Shape 321"/>
          <p:cNvSpPr txBox="1"/>
          <p:nvPr/>
        </p:nvSpPr>
        <p:spPr>
          <a:xfrm>
            <a:off x="921325" y="4966875"/>
            <a:ext cx="79629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1. Concept formulation and RRL							Legend: ♫ - 1 week ( 10 hours)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2. Data gathering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3. Pre-processing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4. Feature Selection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5. Visualization Development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6. Performance Evaluation and Human Evaluation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7. Documentation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 of Proposal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183975" y="1448100"/>
            <a:ext cx="6830700" cy="5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●"/>
            </a:pPr>
            <a:r>
              <a:rPr lang="en"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Using normalized frequency count as a basis for clustering does not consider the notion of time.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●"/>
            </a:pPr>
            <a:r>
              <a:rPr lang="en"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To develop 3D visualization method for SOMs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 of Presentation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183975" y="1062650"/>
            <a:ext cx="6830700" cy="56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Thank you for listening!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Self-Organizing Maps (SOM)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Input space is represented into a 2D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Used to encode the musical trajectory of the different symphonies for visual analysis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K-means Clustering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Used to partition similar nodes from the SOM Map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Nodes in close proximity get grouped into a cluster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Clusters represent similarly sounding segments of music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Each music segment will have a Best Matching Unit that assigns where it belongs in a cluster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Review of Related Literature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165500" y="2654125"/>
            <a:ext cx="6858000" cy="391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Corrêa, D. C., &amp; Rodrigues, F. A., 2016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Ever-expanding music database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hard to classify music genre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Symbolic-based music feature used for training system for genre classification (MIDI, KERN)</a:t>
            </a:r>
            <a:br>
              <a:rPr lang="en" sz="2400"/>
            </a:br>
          </a:p>
        </p:txBody>
      </p:sp>
      <p:sp>
        <p:nvSpPr>
          <p:cNvPr id="85" name="Shape 85"/>
          <p:cNvSpPr/>
          <p:nvPr/>
        </p:nvSpPr>
        <p:spPr>
          <a:xfrm>
            <a:off x="421950" y="1289850"/>
            <a:ext cx="1003200" cy="1003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4294967295" type="ctrTitle"/>
          </p:nvPr>
        </p:nvSpPr>
        <p:spPr>
          <a:xfrm>
            <a:off x="1592025" y="1222500"/>
            <a:ext cx="6358800" cy="113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 Survey on Symbolic Data-Based Music Genre Classification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49" y="1478459"/>
            <a:ext cx="626000" cy="6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Time Series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1165497" y="1524000"/>
            <a:ext cx="68580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Serial data that includes equally divided points in time order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9C0BA"/>
                </a:solidFill>
              </a:rPr>
              <a:t>Visualization</a:t>
            </a:r>
            <a:r>
              <a:rPr lang="en">
                <a:solidFill>
                  <a:srgbClr val="39C0BA"/>
                </a:solidFill>
              </a:rPr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2D to 3D using OpenGL as visualization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Review of Related Literature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165500" y="2654125"/>
            <a:ext cx="6858000" cy="391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Cambouropoulos, E. and Widmer, G. (2000)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Finding similarity in music patterns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Use</a:t>
            </a:r>
            <a:r>
              <a:rPr lang="en" sz="2400"/>
              <a:t> differences in pitch-intervals and rhythm as basis for splitting one musical motive (small bits of music) from another</a:t>
            </a:r>
            <a:br>
              <a:rPr lang="en" sz="2400"/>
            </a:br>
          </a:p>
        </p:txBody>
      </p:sp>
      <p:sp>
        <p:nvSpPr>
          <p:cNvPr id="94" name="Shape 94"/>
          <p:cNvSpPr/>
          <p:nvPr/>
        </p:nvSpPr>
        <p:spPr>
          <a:xfrm>
            <a:off x="421950" y="1289850"/>
            <a:ext cx="1003200" cy="1003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4294967295" type="ctrTitle"/>
          </p:nvPr>
        </p:nvSpPr>
        <p:spPr>
          <a:xfrm>
            <a:off x="1592024" y="1222500"/>
            <a:ext cx="5530199" cy="113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Automated Motivic Analysis via Melodic Clustering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49" y="1478459"/>
            <a:ext cx="626000" cy="6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Review of Related Literature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592025" y="2457025"/>
            <a:ext cx="6431400" cy="411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Azcarraga, A., Caronongan, A., Setiono, R., &amp; Manalili, S. (2016)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2400"/>
              <a:t>Construct 2D SOM as 3D SOM using similar learning algorithm (cube)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2400"/>
              <a:t>Pre-processing (learning and labelling algorithm) and construct into a cube</a:t>
            </a:r>
            <a:br>
              <a:rPr lang="en" sz="2400"/>
            </a:br>
            <a:br>
              <a:rPr lang="en"/>
            </a:br>
          </a:p>
        </p:txBody>
      </p:sp>
      <p:sp>
        <p:nvSpPr>
          <p:cNvPr id="103" name="Shape 103"/>
          <p:cNvSpPr/>
          <p:nvPr/>
        </p:nvSpPr>
        <p:spPr>
          <a:xfrm>
            <a:off x="421950" y="1289850"/>
            <a:ext cx="1003200" cy="1003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4294967295" type="ctrTitle"/>
          </p:nvPr>
        </p:nvSpPr>
        <p:spPr>
          <a:xfrm>
            <a:off x="1520975" y="1222500"/>
            <a:ext cx="7404600" cy="113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Validating the Stable</a:t>
            </a:r>
            <a:br>
              <a:rPr lang="en" sz="3000"/>
            </a:br>
            <a:r>
              <a:rPr lang="en" sz="3000"/>
              <a:t>Clustering of Songs in a Structured 3D SOM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49" y="1478459"/>
            <a:ext cx="626000" cy="6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Review of Related Literature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592025" y="2457025"/>
            <a:ext cx="6431400" cy="411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Azcarraga &amp; Flores (2016)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2400"/>
              <a:t>Influence of composers to others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2400"/>
              <a:t>Compare using 2D SOMs to find similarity among symphonies</a:t>
            </a:r>
            <a:br>
              <a:rPr lang="en" sz="2400"/>
            </a:br>
            <a:br>
              <a:rPr lang="en"/>
            </a:br>
          </a:p>
        </p:txBody>
      </p:sp>
      <p:sp>
        <p:nvSpPr>
          <p:cNvPr id="112" name="Shape 112"/>
          <p:cNvSpPr/>
          <p:nvPr/>
        </p:nvSpPr>
        <p:spPr>
          <a:xfrm>
            <a:off x="421950" y="1289850"/>
            <a:ext cx="1003200" cy="1003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4294967295" type="ctrTitle"/>
          </p:nvPr>
        </p:nvSpPr>
        <p:spPr>
          <a:xfrm>
            <a:off x="1592025" y="1222500"/>
            <a:ext cx="6468300" cy="113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/>
              <a:t>SOMphony: Visualizing Symphonies Using Self-Organizing Maps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49" y="1478459"/>
            <a:ext cx="626000" cy="6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165475" y="665975"/>
            <a:ext cx="7213800" cy="72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SOMphony: Visualizing Symphonies Using Self-Organizing Maps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Makes use of </a:t>
            </a:r>
            <a:r>
              <a:rPr b="1" lang="en" sz="2400"/>
              <a:t>jAudio</a:t>
            </a:r>
            <a:r>
              <a:rPr lang="en" sz="2400"/>
              <a:t> for audio feature extraction and feature is used to feed data into machine learning algorithms.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Self-Oragnizing Maps</a:t>
            </a:r>
            <a:r>
              <a:rPr lang="en" sz="2400"/>
              <a:t> </a:t>
            </a:r>
            <a:r>
              <a:rPr b="1" lang="en" sz="2400"/>
              <a:t>(SOMs) </a:t>
            </a:r>
            <a:r>
              <a:rPr lang="en" sz="2400"/>
              <a:t>are used to encode the musical trajectory of the different symphonies for visual analysis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K-means Clustering</a:t>
            </a:r>
            <a:r>
              <a:rPr lang="en" sz="2400"/>
              <a:t> is used to partition similar nodes from the SOM Map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150" y="629824"/>
            <a:ext cx="7463276" cy="52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